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3.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7" r:id="rId1"/>
  </p:sldMasterIdLst>
  <p:notesMasterIdLst>
    <p:notesMasterId r:id="rId32"/>
  </p:notesMasterIdLst>
  <p:sldIdLst>
    <p:sldId id="256" r:id="rId2"/>
    <p:sldId id="976" r:id="rId3"/>
    <p:sldId id="272" r:id="rId4"/>
    <p:sldId id="259" r:id="rId5"/>
    <p:sldId id="273" r:id="rId6"/>
    <p:sldId id="271" r:id="rId7"/>
    <p:sldId id="258" r:id="rId8"/>
    <p:sldId id="274" r:id="rId9"/>
    <p:sldId id="990" r:id="rId10"/>
    <p:sldId id="275" r:id="rId11"/>
    <p:sldId id="266" r:id="rId12"/>
    <p:sldId id="260" r:id="rId13"/>
    <p:sldId id="978" r:id="rId14"/>
    <p:sldId id="265" r:id="rId15"/>
    <p:sldId id="267" r:id="rId16"/>
    <p:sldId id="988" r:id="rId17"/>
    <p:sldId id="989" r:id="rId18"/>
    <p:sldId id="979" r:id="rId19"/>
    <p:sldId id="981" r:id="rId20"/>
    <p:sldId id="975" r:id="rId21"/>
    <p:sldId id="264" r:id="rId22"/>
    <p:sldId id="980" r:id="rId23"/>
    <p:sldId id="263" r:id="rId24"/>
    <p:sldId id="982" r:id="rId25"/>
    <p:sldId id="983" r:id="rId26"/>
    <p:sldId id="984" r:id="rId27"/>
    <p:sldId id="270" r:id="rId28"/>
    <p:sldId id="985" r:id="rId29"/>
    <p:sldId id="986" r:id="rId30"/>
    <p:sldId id="97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C338"/>
    <a:srgbClr val="A87627"/>
    <a:srgbClr val="90431F"/>
    <a:srgbClr val="28B9D8"/>
    <a:srgbClr val="FCF080"/>
    <a:srgbClr val="FFD743"/>
    <a:srgbClr val="E6D48B"/>
    <a:srgbClr val="FBFFBF"/>
    <a:srgbClr val="9FF8F8"/>
    <a:srgbClr val="30CF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42AE47-73CC-45D5-B476-96D004078663}" v="6" dt="2022-08-31T03:48:51.8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p:restoredTop sz="73333"/>
  </p:normalViewPr>
  <p:slideViewPr>
    <p:cSldViewPr snapToGrid="0" snapToObjects="1">
      <p:cViewPr varScale="1">
        <p:scale>
          <a:sx n="56" d="100"/>
          <a:sy n="56" d="100"/>
        </p:scale>
        <p:origin x="1445" y="43"/>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085B5-22F0-3C44-A6C0-7CA0C2E78E14}" type="datetimeFigureOut">
              <a:rPr lang="en-US" smtClean="0"/>
              <a:t>9/1/2022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2F2EC-5CD9-8C44-A4BD-3176E6870F03}" type="slidenum">
              <a:rPr lang="en-US" smtClean="0"/>
              <a:t>‹#›</a:t>
            </a:fld>
            <a:endParaRPr lang="en-US" dirty="0"/>
          </a:p>
        </p:txBody>
      </p:sp>
    </p:spTree>
    <p:extLst>
      <p:ext uri="{BB962C8B-B14F-4D97-AF65-F5344CB8AC3E}">
        <p14:creationId xmlns:p14="http://schemas.microsoft.com/office/powerpoint/2010/main" val="3925650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sqars.cdc.gov/data/lcd/hom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I’m pleased to present this training session on ”Asking About Suicide.” I will cover a couple of the myths related to suicide as well as some of the common objections that people make when it comes to asking another person if they are thinking about hurting or killing themselves. I will also provide some practical information about what to do and what not to do when reaching out to someone who is experiencing thoughts of suicide. My hope is that by the end of the presentation you will feel more confident starting a conversation that could save someone’s life.</a:t>
            </a:r>
          </a:p>
        </p:txBody>
      </p:sp>
      <p:sp>
        <p:nvSpPr>
          <p:cNvPr id="4" name="Slide Number Placeholder 3"/>
          <p:cNvSpPr>
            <a:spLocks noGrp="1"/>
          </p:cNvSpPr>
          <p:nvPr>
            <p:ph type="sldNum" sz="quarter" idx="5"/>
          </p:nvPr>
        </p:nvSpPr>
        <p:spPr/>
        <p:txBody>
          <a:bodyPr/>
          <a:lstStyle/>
          <a:p>
            <a:fld id="{8152F2EC-5CD9-8C44-A4BD-3176E6870F03}" type="slidenum">
              <a:rPr lang="en-US" smtClean="0"/>
              <a:t>1</a:t>
            </a:fld>
            <a:endParaRPr lang="en-US" dirty="0"/>
          </a:p>
        </p:txBody>
      </p:sp>
    </p:spTree>
    <p:extLst>
      <p:ext uri="{BB962C8B-B14F-4D97-AF65-F5344CB8AC3E}">
        <p14:creationId xmlns:p14="http://schemas.microsoft.com/office/powerpoint/2010/main" val="610334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Myth #3: It’s Hard to Ask Someone About Suicide</a:t>
            </a:r>
          </a:p>
          <a:p>
            <a:endParaRPr lang="en-US" dirty="0"/>
          </a:p>
          <a:p>
            <a:r>
              <a:rPr lang="en-US" dirty="0"/>
              <a:t>Actually, it’s not as hard as you think is. It may be difficult the first time or first few times you do it, then you’ll find that it’s not hard at all. Just about every mental health professional can tell you about being in graduate school and going through training in doing suicide risk assessments. Almost all of us remember that first time that we had to ask someone eyeball-to-eyeball, with our heart thumping in our chest: “Are you thinking about hurting or killing yourself?” It was tough. But then you ask another client or another patient and another one until you can do it with ease and compassion, “Are you thinking about hurting or killing yourself?”</a:t>
            </a:r>
          </a:p>
          <a:p>
            <a:endParaRPr lang="en-US" dirty="0"/>
          </a:p>
          <a:p>
            <a:r>
              <a:rPr lang="en-US" dirty="0"/>
              <a:t>Here are 3 of the most common objections to asking someone if they are thinking about suicide.</a:t>
            </a:r>
          </a:p>
          <a:p>
            <a:pPr marL="171450" indent="-171450">
              <a:buFont typeface="Arial" panose="020B0604020202020204" pitchFamily="34" charset="0"/>
              <a:buChar char="•"/>
            </a:pPr>
            <a:r>
              <a:rPr lang="en-US" dirty="0"/>
              <a:t>“What do I say?”</a:t>
            </a:r>
          </a:p>
          <a:p>
            <a:pPr marL="171450" indent="-171450">
              <a:buFont typeface="Arial" panose="020B0604020202020204" pitchFamily="34" charset="0"/>
              <a:buChar char="•"/>
            </a:pPr>
            <a:r>
              <a:rPr lang="en-US" dirty="0"/>
              <a:t>“What if they get angry at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“What do I do if they say, ‘yes’?”</a:t>
            </a:r>
          </a:p>
          <a:p>
            <a:pPr marR="0" lvl="0" algn="l" defTabSz="914400" rtl="0" eaLnBrk="1" fontAlgn="auto" latinLnBrk="0" hangingPunct="1">
              <a:lnSpc>
                <a:spcPct val="100000"/>
              </a:lnSpc>
              <a:spcBef>
                <a:spcPts val="0"/>
              </a:spcBef>
              <a:spcAft>
                <a:spcPts val="0"/>
              </a:spcAft>
              <a:buClrTx/>
              <a:buSzTx/>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Let’s deal with each one of these in more detail.</a:t>
            </a:r>
          </a:p>
        </p:txBody>
      </p:sp>
      <p:sp>
        <p:nvSpPr>
          <p:cNvPr id="4" name="Slide Number Placeholder 3"/>
          <p:cNvSpPr>
            <a:spLocks noGrp="1"/>
          </p:cNvSpPr>
          <p:nvPr>
            <p:ph type="sldNum" sz="quarter" idx="5"/>
          </p:nvPr>
        </p:nvSpPr>
        <p:spPr/>
        <p:txBody>
          <a:bodyPr/>
          <a:lstStyle/>
          <a:p>
            <a:fld id="{8152F2EC-5CD9-8C44-A4BD-3176E6870F03}" type="slidenum">
              <a:rPr lang="en-US" smtClean="0"/>
              <a:t>10</a:t>
            </a:fld>
            <a:endParaRPr lang="en-US" dirty="0"/>
          </a:p>
        </p:txBody>
      </p:sp>
    </p:spTree>
    <p:extLst>
      <p:ext uri="{BB962C8B-B14F-4D97-AF65-F5344CB8AC3E}">
        <p14:creationId xmlns:p14="http://schemas.microsoft.com/office/powerpoint/2010/main" val="3134955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Type in the chat box, what do you think you should say?  [Wait for responses in person or in the chat box.]</a:t>
            </a:r>
          </a:p>
          <a:p>
            <a:pPr marL="171450" indent="-171450">
              <a:buFont typeface="Arial" panose="020B0604020202020204" pitchFamily="34" charset="0"/>
              <a:buChar char="•"/>
            </a:pPr>
            <a:r>
              <a:rPr lang="en-US" i="1" dirty="0"/>
              <a:t>[Acknowledge or read appropriate responses. Avoid critiquing responses unless they are entirely inappropriate.]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simple answer is that you could start by saying, “Are you OK?” “Estas bien?” Simple, right!  “Are you OK?”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it often helpful to let the person know that you are worried or concerned, by something like:</a:t>
            </a:r>
          </a:p>
          <a:p>
            <a:pPr marL="628650" lvl="1" indent="-171450">
              <a:buFont typeface="Arial" panose="020B0604020202020204" pitchFamily="34" charset="0"/>
              <a:buChar char="•"/>
            </a:pPr>
            <a:r>
              <a:rPr lang="en-US" dirty="0"/>
              <a:t>“You don’t seem like yourself. Are you OK?”  </a:t>
            </a:r>
          </a:p>
          <a:p>
            <a:pPr marL="628650" lvl="1" indent="-171450">
              <a:buFont typeface="Arial" panose="020B0604020202020204" pitchFamily="34" charset="0"/>
              <a:buChar char="•"/>
            </a:pPr>
            <a:r>
              <a:rPr lang="en-US" dirty="0"/>
              <a:t>“I’m concerned about about you. Are you OK?”</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Say it: “Are you OK?” That wasn’t that hard.</a:t>
            </a:r>
          </a:p>
          <a:p>
            <a:endParaRPr lang="en-US" dirty="0"/>
          </a:p>
        </p:txBody>
      </p:sp>
      <p:sp>
        <p:nvSpPr>
          <p:cNvPr id="4" name="Slide Number Placeholder 3"/>
          <p:cNvSpPr>
            <a:spLocks noGrp="1"/>
          </p:cNvSpPr>
          <p:nvPr>
            <p:ph type="sldNum" sz="quarter" idx="5"/>
          </p:nvPr>
        </p:nvSpPr>
        <p:spPr/>
        <p:txBody>
          <a:bodyPr/>
          <a:lstStyle/>
          <a:p>
            <a:fld id="{8152F2EC-5CD9-8C44-A4BD-3176E6870F03}" type="slidenum">
              <a:rPr lang="en-US" smtClean="0"/>
              <a:t>11</a:t>
            </a:fld>
            <a:endParaRPr lang="en-US" dirty="0"/>
          </a:p>
        </p:txBody>
      </p:sp>
    </p:spTree>
    <p:extLst>
      <p:ext uri="{BB962C8B-B14F-4D97-AF65-F5344CB8AC3E}">
        <p14:creationId xmlns:p14="http://schemas.microsoft.com/office/powerpoint/2010/main" val="3563375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can’t just stop with “Are you OK?” because it is so easy for the person to give the socially acceptable response, “I’m fine” or “I’m OK,” when, in fact, like in the cartoon, there is a dark cloud of pain and doom hanging over their head. They want help, but they don’t know how to ask.</a:t>
            </a:r>
          </a:p>
          <a:p>
            <a:pPr marL="171450" indent="-171450">
              <a:buFont typeface="Arial" panose="020B0604020202020204" pitchFamily="34" charset="0"/>
              <a:buChar char="•"/>
            </a:pPr>
            <a:r>
              <a:rPr lang="en-US" dirty="0"/>
              <a:t>If your gut instinct is that the person is NOT OK, trust your gut and DO NOT STOP with “I’m fine.”</a:t>
            </a:r>
          </a:p>
          <a:p>
            <a:pPr marL="171450" indent="-171450">
              <a:buFont typeface="Arial" panose="020B0604020202020204" pitchFamily="34" charset="0"/>
              <a:buChar char="•"/>
            </a:pPr>
            <a:r>
              <a:rPr lang="en-US" dirty="0"/>
              <a:t>Share what you are seeing or thinking, then ask again. Say something like, </a:t>
            </a:r>
          </a:p>
          <a:p>
            <a:pPr marL="628650" lvl="1" indent="-171450">
              <a:buFont typeface="Arial" panose="020B0604020202020204" pitchFamily="34" charset="0"/>
              <a:buChar char="•"/>
            </a:pPr>
            <a:r>
              <a:rPr lang="en-US" dirty="0"/>
              <a:t>“You don’t seem fine to me.” or “It’s OK to not be OK.” </a:t>
            </a:r>
          </a:p>
          <a:p>
            <a:pPr marL="628650" lvl="1" indent="-171450">
              <a:buFont typeface="Arial" panose="020B0604020202020204" pitchFamily="34" charset="0"/>
              <a:buChar char="•"/>
            </a:pPr>
            <a:r>
              <a:rPr lang="en-US" dirty="0"/>
              <a:t>Then ask, “Are you REALLY OK?”</a:t>
            </a:r>
          </a:p>
          <a:p>
            <a:pPr marL="628650" lvl="1" indent="-171450">
              <a:buFont typeface="Arial" panose="020B0604020202020204" pitchFamily="34" charset="0"/>
              <a:buChar char="•"/>
            </a:pPr>
            <a:r>
              <a:rPr lang="en-US" dirty="0"/>
              <a:t>You could also ask, ”Would you like to talk to someone?”</a:t>
            </a:r>
          </a:p>
          <a:p>
            <a:pPr marL="171450" lvl="0" indent="-171450">
              <a:buFont typeface="Arial" panose="020B0604020202020204" pitchFamily="34" charset="0"/>
              <a:buChar char="•"/>
            </a:pPr>
            <a:r>
              <a:rPr lang="en-US" dirty="0"/>
              <a:t>This last example is important because sometimes people don’t want to tell YOU exactly what is going on, but they do want to talk to someone. This offers them a way out – a way to ask for help and still ”save face” or not be embarrassed to tell you their problems. </a:t>
            </a:r>
          </a:p>
        </p:txBody>
      </p:sp>
      <p:sp>
        <p:nvSpPr>
          <p:cNvPr id="4" name="Slide Number Placeholder 3"/>
          <p:cNvSpPr>
            <a:spLocks noGrp="1"/>
          </p:cNvSpPr>
          <p:nvPr>
            <p:ph type="sldNum" sz="quarter" idx="5"/>
          </p:nvPr>
        </p:nvSpPr>
        <p:spPr/>
        <p:txBody>
          <a:bodyPr/>
          <a:lstStyle/>
          <a:p>
            <a:fld id="{8152F2EC-5CD9-8C44-A4BD-3176E6870F03}" type="slidenum">
              <a:rPr lang="en-US" smtClean="0"/>
              <a:t>12</a:t>
            </a:fld>
            <a:endParaRPr lang="en-US" dirty="0"/>
          </a:p>
        </p:txBody>
      </p:sp>
    </p:spTree>
    <p:extLst>
      <p:ext uri="{BB962C8B-B14F-4D97-AF65-F5344CB8AC3E}">
        <p14:creationId xmlns:p14="http://schemas.microsoft.com/office/powerpoint/2010/main" val="899995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Beyond “</a:t>
            </a:r>
            <a:r>
              <a:rPr lang="en-US" dirty="0"/>
              <a:t>Are you OK,” the real question to ask is: “</a:t>
            </a:r>
            <a:r>
              <a:rPr lang="en-US" sz="1200" dirty="0"/>
              <a:t>Are you thinking about hurting or killing yourself?” I know it sounds kind of blunt and to the point, but it is direct and powerful.</a:t>
            </a:r>
          </a:p>
          <a:p>
            <a:pPr marL="171450" indent="-171450">
              <a:buFont typeface="Arial" panose="020B0604020202020204" pitchFamily="34" charset="0"/>
              <a:buChar char="•"/>
            </a:pPr>
            <a:r>
              <a:rPr lang="en-US" sz="1200" dirty="0"/>
              <a:t>Say it out loud right now so you hear yourself say the actual words.  Say it again.  Say it a third time. You more you say it, the easier it gets. </a:t>
            </a:r>
          </a:p>
          <a:p>
            <a:endParaRPr lang="en-US" sz="1200" dirty="0"/>
          </a:p>
          <a:p>
            <a:r>
              <a:rPr lang="en-US" sz="1200" dirty="0"/>
              <a:t>“Are you thinking about hurting or killing yourself?”</a:t>
            </a:r>
          </a:p>
          <a:p>
            <a:r>
              <a:rPr lang="en-US" dirty="0"/>
              <a:t>Then wait for an response. Wait patiently. Do not hurry or rush through this moment.</a:t>
            </a:r>
          </a:p>
          <a:p>
            <a:pPr marL="171450" indent="-171450">
              <a:buFont typeface="Arial" panose="020B0604020202020204" pitchFamily="34" charset="0"/>
              <a:buChar char="•"/>
            </a:pPr>
            <a:r>
              <a:rPr lang="en-US" sz="1200" dirty="0"/>
              <a:t>You may find yourself getting antsy inside, but just breathe through it and wait for an answer. </a:t>
            </a:r>
            <a:endParaRPr lang="en-US" dirty="0"/>
          </a:p>
          <a:p>
            <a:pPr marL="171450" indent="-171450">
              <a:buFont typeface="Arial" panose="020B0604020202020204" pitchFamily="34" charset="0"/>
              <a:buChar char="•"/>
            </a:pPr>
            <a:r>
              <a:rPr lang="en-US" sz="1200" dirty="0"/>
              <a:t>The longer the person takes to answer, the more likely it is that</a:t>
            </a:r>
            <a:r>
              <a:rPr lang="en-US" dirty="0"/>
              <a:t> “yes,” they have been thinking about hurting or killing themselves.</a:t>
            </a:r>
          </a:p>
          <a:p>
            <a:pPr marL="171450" indent="-171450">
              <a:buFont typeface="Arial" panose="020B0604020202020204" pitchFamily="34" charset="0"/>
              <a:buChar char="•"/>
            </a:pPr>
            <a:r>
              <a:rPr lang="en-US" sz="1200" dirty="0"/>
              <a:t>This moment of silen</a:t>
            </a:r>
            <a:r>
              <a:rPr lang="en-US" dirty="0"/>
              <a:t>ce may feel like an eternity, it’s not. It is the moment of opening, of connecting for the person thinking about or planning for suicide. It is an incredible moment of turning away from death to life. Just wait and listen.</a:t>
            </a:r>
          </a:p>
          <a:p>
            <a:pPr marL="171450" indent="-171450">
              <a:buFont typeface="Arial" panose="020B0604020202020204" pitchFamily="34" charset="0"/>
              <a:buChar char="•"/>
            </a:pPr>
            <a:r>
              <a:rPr lang="en-US" dirty="0"/>
              <a:t>“Are you thinking about hurting or killing yourself?”</a:t>
            </a:r>
          </a:p>
          <a:p>
            <a:endParaRPr lang="en-US" sz="1200" dirty="0"/>
          </a:p>
          <a:p>
            <a:r>
              <a:rPr lang="en-US" sz="1200" dirty="0"/>
              <a:t>Regardless of the answer that you get, if you still have some concerns, do not leave the person alone. Call for help or have someone else go get help.</a:t>
            </a:r>
            <a:r>
              <a:rPr lang="en-US" sz="1200" dirty="0">
                <a:solidFill>
                  <a:srgbClr val="FFFFFF"/>
                </a:solidFill>
              </a:rPr>
              <a:t>..</a:t>
            </a:r>
            <a:endParaRPr lang="en-US" sz="1200" dirty="0"/>
          </a:p>
          <a:p>
            <a:endParaRPr lang="en-US" dirty="0"/>
          </a:p>
          <a:p>
            <a:r>
              <a:rPr lang="en-US" sz="1200" i="1" dirty="0"/>
              <a:t>[Note to presenter: It is intentional that the question is repeated multiple times on this slide and on the following slides so that people can get use to hearing it and rehearsing it.]</a:t>
            </a:r>
          </a:p>
        </p:txBody>
      </p:sp>
      <p:sp>
        <p:nvSpPr>
          <p:cNvPr id="4" name="Slide Number Placeholder 3"/>
          <p:cNvSpPr>
            <a:spLocks noGrp="1"/>
          </p:cNvSpPr>
          <p:nvPr>
            <p:ph type="sldNum" sz="quarter" idx="5"/>
          </p:nvPr>
        </p:nvSpPr>
        <p:spPr/>
        <p:txBody>
          <a:bodyPr/>
          <a:lstStyle/>
          <a:p>
            <a:fld id="{8152F2EC-5CD9-8C44-A4BD-3176E6870F03}" type="slidenum">
              <a:rPr lang="en-US" smtClean="0"/>
              <a:t>13</a:t>
            </a:fld>
            <a:endParaRPr lang="en-US" dirty="0"/>
          </a:p>
        </p:txBody>
      </p:sp>
    </p:spTree>
    <p:extLst>
      <p:ext uri="{BB962C8B-B14F-4D97-AF65-F5344CB8AC3E}">
        <p14:creationId xmlns:p14="http://schemas.microsoft.com/office/powerpoint/2010/main" val="575965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objection people make about asking someone about suicide is: “What if they get angry at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ask someone if they are thinking about hurting or killing themselves, you will get one of 2 responses: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Something like, “No, do you think I’m crazy? I would never do that!”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Something like, “Yeah, I don’t know…maybe…why are you asking me that?”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My response to this is: ”So what if they get angry at you?” Asking someone about suicide is a sign that you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could say, “I’m sorry I didn’t mean to offend you. I’m just concerned about you.”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the person is thinking about suicide, you asking the question may just save their life. I would prefer that my friend or colleague or loved one be alive and mad at me than dead.</a:t>
            </a:r>
          </a:p>
        </p:txBody>
      </p:sp>
      <p:sp>
        <p:nvSpPr>
          <p:cNvPr id="4" name="Slide Number Placeholder 3"/>
          <p:cNvSpPr>
            <a:spLocks noGrp="1"/>
          </p:cNvSpPr>
          <p:nvPr>
            <p:ph type="sldNum" sz="quarter" idx="5"/>
          </p:nvPr>
        </p:nvSpPr>
        <p:spPr/>
        <p:txBody>
          <a:bodyPr/>
          <a:lstStyle/>
          <a:p>
            <a:fld id="{8152F2EC-5CD9-8C44-A4BD-3176E6870F03}" type="slidenum">
              <a:rPr lang="en-US" smtClean="0"/>
              <a:t>14</a:t>
            </a:fld>
            <a:endParaRPr lang="en-US" dirty="0"/>
          </a:p>
        </p:txBody>
      </p:sp>
    </p:spTree>
    <p:extLst>
      <p:ext uri="{BB962C8B-B14F-4D97-AF65-F5344CB8AC3E}">
        <p14:creationId xmlns:p14="http://schemas.microsoft.com/office/powerpoint/2010/main" val="2515925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third objection to asking someone about suicide is:: “What do I do if they say, ‘yes’?”  Believe it or not, getting a “yes” is a tremendous sign of hope. They fact that the person has shared this with you demonstrates that they are still clinging to life and want to stay alive.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So, the first thing you should do after getting a “yes” response is to </a:t>
            </a:r>
            <a:r>
              <a:rPr lang="en-US" b="1" dirty="0"/>
              <a:t>acknowledge that response</a:t>
            </a:r>
            <a:r>
              <a:rPr lang="en-US" dirty="0"/>
              <a:t> by saying something like, “Thank you for sharing that with me. That must have been hard.”</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Acknowledge the response and do not provide empty comfort by saying things like, “It can’t be that bad.” “You don’t really want to kill yourself, do you?” “Things always get better.”</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Don’t try to fix the problem or lecture or offer advice. The most important thing you can do is listen.</a:t>
            </a:r>
          </a:p>
          <a:p>
            <a:pPr marR="0" lvl="1" algn="l" defTabSz="914400" rtl="0" eaLnBrk="1" fontAlgn="auto" latinLnBrk="0" hangingPunct="1">
              <a:lnSpc>
                <a:spcPct val="100000"/>
              </a:lnSpc>
              <a:spcBef>
                <a:spcPts val="0"/>
              </a:spcBef>
              <a:spcAft>
                <a:spcPts val="0"/>
              </a:spcAft>
              <a:buClrTx/>
              <a:buSzTx/>
              <a:tabLst/>
              <a:defRPr/>
            </a:pPr>
            <a:endParaRPr lang="en-US" sz="6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Invite the person to talk more by saying something like, “Tell me what</a:t>
            </a:r>
            <a:r>
              <a:rPr lang="en-US" dirty="0">
                <a:solidFill>
                  <a:srgbClr val="FF0000"/>
                </a:solidFill>
              </a:rPr>
              <a:t> </a:t>
            </a:r>
            <a:r>
              <a:rPr lang="en-US" dirty="0"/>
              <a:t>has been going on that you are thinking about hurting or killing yourself. </a:t>
            </a:r>
          </a:p>
          <a:p>
            <a:pPr marL="628650" lvl="1" indent="-171450">
              <a:buFont typeface="Arial" panose="020B0604020202020204" pitchFamily="34" charset="0"/>
              <a:buChar char="•"/>
              <a:defRPr/>
            </a:pPr>
            <a:r>
              <a:rPr lang="en-US" dirty="0"/>
              <a:t> If the person doesn’t want to talk to you, that’s OK, like I mentioned before. Just say: “That’s OK. Would you like to talk privately with someone else?” </a:t>
            </a:r>
          </a:p>
          <a:p>
            <a:pPr marL="628650" lvl="1" indent="-171450">
              <a:buFont typeface="Arial" panose="020B0604020202020204" pitchFamily="34" charset="0"/>
              <a:buChar char="•"/>
              <a:defRPr/>
            </a:pPr>
            <a:r>
              <a:rPr lang="en-US" dirty="0"/>
              <a:t>That could be someone in Health and Wellness, another staff person, calling a counselor on the JC Safety Hotline, or a national or local crisis line like 988. Sometime people prefer talking or texting with a crisis hotline because they can remain anonymous. Don’t worry, if the person needs immediate intervention, the person on the crisis line will make sure that happens. </a:t>
            </a:r>
          </a:p>
        </p:txBody>
      </p:sp>
      <p:sp>
        <p:nvSpPr>
          <p:cNvPr id="4" name="Slide Number Placeholder 3"/>
          <p:cNvSpPr>
            <a:spLocks noGrp="1"/>
          </p:cNvSpPr>
          <p:nvPr>
            <p:ph type="sldNum" sz="quarter" idx="5"/>
          </p:nvPr>
        </p:nvSpPr>
        <p:spPr/>
        <p:txBody>
          <a:bodyPr/>
          <a:lstStyle/>
          <a:p>
            <a:fld id="{8152F2EC-5CD9-8C44-A4BD-3176E6870F03}" type="slidenum">
              <a:rPr lang="en-US" smtClean="0"/>
              <a:t>15</a:t>
            </a:fld>
            <a:endParaRPr lang="en-US" dirty="0"/>
          </a:p>
        </p:txBody>
      </p:sp>
    </p:spTree>
    <p:extLst>
      <p:ext uri="{BB962C8B-B14F-4D97-AF65-F5344CB8AC3E}">
        <p14:creationId xmlns:p14="http://schemas.microsoft.com/office/powerpoint/2010/main" val="3686972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06580"/>
            <a:ext cx="5673436" cy="3482686"/>
          </a:xfrm>
        </p:spPr>
        <p:txBody>
          <a:bodyPr/>
          <a:lstStyle/>
          <a:p>
            <a:r>
              <a:rPr lang="en-US" dirty="0"/>
              <a:t>Here are some things that people often say that are NOT helpful according to people who have lived with suicidal thoughts.  Take a few moments to read them. [WAIT.]</a:t>
            </a:r>
          </a:p>
          <a:p>
            <a:r>
              <a:rPr lang="en-US" dirty="0"/>
              <a:t>The statements tend to come in a few different “flavors” if you will:</a:t>
            </a:r>
          </a:p>
          <a:p>
            <a:pPr marL="171450" indent="-171450">
              <a:buFont typeface="Arial" panose="020B0604020202020204" pitchFamily="34" charset="0"/>
              <a:buChar char="•"/>
            </a:pPr>
            <a:r>
              <a:rPr lang="en-US" dirty="0"/>
              <a:t>The 4 statements at the top in green try to use logic to address the situation: “Your life’s not that bad. Things could be worse.”  The problem is that suicidality has a logic of its own and these statements, although well-intended, are not logical or helpful to the person living with suicidal thoughts.</a:t>
            </a:r>
          </a:p>
          <a:p>
            <a:pPr marL="171450" indent="-171450">
              <a:buFont typeface="Arial" panose="020B0604020202020204" pitchFamily="34" charset="0"/>
              <a:buChar char="•"/>
            </a:pPr>
            <a:r>
              <a:rPr lang="en-US" dirty="0"/>
              <a:t>The 3 statements in turquoise rely on “shock value:” Statements like “Think about how it would affect your loved ones” and “Suicide is selfish.” only make the person feel worse – more guilty, more anger, more hopeless.</a:t>
            </a:r>
          </a:p>
          <a:p>
            <a:pPr marL="171450" indent="-171450">
              <a:buFont typeface="Arial" panose="020B0604020202020204" pitchFamily="34" charset="0"/>
              <a:buChar char="•"/>
            </a:pPr>
            <a:r>
              <a:rPr lang="en-US" dirty="0"/>
              <a:t> The statements in blue and light purple offer simple solutions such as “Stop dwelling on your problems” or positive thinking strategies like “You’ll feel different next week.” </a:t>
            </a:r>
          </a:p>
          <a:p>
            <a:pPr marL="171450" indent="-171450">
              <a:buFont typeface="Arial" panose="020B0604020202020204" pitchFamily="34" charset="0"/>
              <a:buChar char="•"/>
            </a:pPr>
            <a:r>
              <a:rPr lang="en-US" dirty="0"/>
              <a:t>The 2 statements in light blue are like challenges or dares – “You don’t really want to die.” or “You won’t do it.” These are dangerous statements because the person contemplating suicide may just think, “I’ll show you!”</a:t>
            </a:r>
          </a:p>
          <a:p>
            <a:pPr marL="171450" indent="-171450">
              <a:buFont typeface="Arial" panose="020B0604020202020204" pitchFamily="34" charset="0"/>
              <a:buChar char="•"/>
            </a:pPr>
            <a:r>
              <a:rPr lang="en-US" dirty="0"/>
              <a:t>Finally, the last 2 statements are things that you may believe – and there is some truth to the notion that suicide is a permanent solution to a temporary problem. But when you’re trying to pull someone out of the depths of despair – that is NOT a time to lecture.</a:t>
            </a:r>
          </a:p>
          <a:p>
            <a:pPr marL="171450" indent="-171450">
              <a:buFont typeface="Arial" panose="020B0604020202020204" pitchFamily="34" charset="0"/>
              <a:buChar char="•"/>
            </a:pPr>
            <a:r>
              <a:rPr lang="en-US" dirty="0"/>
              <a:t>Rather than being helpful, ALL of these statements tend to alienate or push away the person with suicidal thoughts, making them feel even more alone and isolated. They do not instill hope – which is the what the person needs the most.</a:t>
            </a:r>
          </a:p>
          <a:p>
            <a:pPr marL="0" indent="0">
              <a:buFont typeface="Arial" panose="020B0604020202020204" pitchFamily="34" charset="0"/>
              <a:buNone/>
            </a:pPr>
            <a:r>
              <a:rPr lang="en-US" dirty="0"/>
              <a:t>DO NOT READ: Adapted from:</a:t>
            </a:r>
          </a:p>
          <a:p>
            <a:pPr marL="0" indent="0">
              <a:buFont typeface="Arial" panose="020B0604020202020204" pitchFamily="34" charset="0"/>
              <a:buNone/>
            </a:pPr>
            <a:r>
              <a:rPr lang="en-US" dirty="0"/>
              <a:t>https://</a:t>
            </a:r>
            <a:r>
              <a:rPr lang="en-US" dirty="0" err="1"/>
              <a:t>www.speakingofsuicide.com</a:t>
            </a:r>
            <a:r>
              <a:rPr lang="en-US" dirty="0"/>
              <a:t>/2015/03/03/what-not-to-say/</a:t>
            </a:r>
          </a:p>
          <a:p>
            <a:r>
              <a:rPr lang="en-US" dirty="0"/>
              <a:t>https://</a:t>
            </a:r>
            <a:r>
              <a:rPr lang="en-US" dirty="0" err="1"/>
              <a:t>purplepersuasion.wordpress.com</a:t>
            </a:r>
            <a:r>
              <a:rPr lang="en-US" dirty="0"/>
              <a:t>/2014/04/09/ten-things-not-to-say-to-a-suicidal-person/</a:t>
            </a:r>
          </a:p>
          <a:p>
            <a:endParaRPr lang="en-US" dirty="0"/>
          </a:p>
        </p:txBody>
      </p:sp>
      <p:sp>
        <p:nvSpPr>
          <p:cNvPr id="4" name="Slide Number Placeholder 3"/>
          <p:cNvSpPr>
            <a:spLocks noGrp="1"/>
          </p:cNvSpPr>
          <p:nvPr>
            <p:ph type="sldNum" sz="quarter" idx="5"/>
          </p:nvPr>
        </p:nvSpPr>
        <p:spPr/>
        <p:txBody>
          <a:bodyPr/>
          <a:lstStyle/>
          <a:p>
            <a:fld id="{8152F2EC-5CD9-8C44-A4BD-3176E6870F03}" type="slidenum">
              <a:rPr lang="en-US" smtClean="0"/>
              <a:t>16</a:t>
            </a:fld>
            <a:endParaRPr lang="en-US" dirty="0"/>
          </a:p>
        </p:txBody>
      </p:sp>
    </p:spTree>
    <p:extLst>
      <p:ext uri="{BB962C8B-B14F-4D97-AF65-F5344CB8AC3E}">
        <p14:creationId xmlns:p14="http://schemas.microsoft.com/office/powerpoint/2010/main" val="2084458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some helpful things to say to someone struggling with suicidal thoughts was taken from a list compiled by a woman living with bipolar disorder. She called it “Ten supportive things I’m glad somebody said to me.”  Not all of these are things that YOU in your role as a staff member or fellow student can say, but I thought it was important for you to get an idea of the types of things that are helpful to say.</a:t>
            </a:r>
          </a:p>
          <a:p>
            <a:endParaRPr lang="en-US" sz="600" dirty="0"/>
          </a:p>
          <a:p>
            <a:r>
              <a:rPr lang="en-US" dirty="0"/>
              <a:t>The first 3 statements in light yellow are words that convey empathy: “I’m here to listen. I’m sorry you’ve been having such a hard time. That must be difficult.” Listening is the most important way you can support the person struggling with thoughts of suicide – even though what they are saying may be hard to hear or hard to understand. </a:t>
            </a:r>
          </a:p>
          <a:p>
            <a:endParaRPr lang="en-US" sz="600" dirty="0"/>
          </a:p>
          <a:p>
            <a:r>
              <a:rPr lang="en-US" dirty="0"/>
              <a:t>The next 2 statement in yellow offer steadfast support. They say that I am here for you no-matter-what: I’m not going anywhere.” “Call me any time.”</a:t>
            </a:r>
          </a:p>
          <a:p>
            <a:endParaRPr lang="en-US" sz="600" dirty="0"/>
          </a:p>
          <a:p>
            <a:r>
              <a:rPr lang="en-US" dirty="0"/>
              <a:t>The next 2 statements in light green are statements about taking action to get things back in balance and stabilized. They are also offers of help: “What can we do to help you regain your equilibrium? How can I help?” If you are ever unsure of what to do say, you can always ask, “How can I help?”</a:t>
            </a:r>
          </a:p>
          <a:p>
            <a:endParaRPr lang="en-US" sz="600" dirty="0"/>
          </a:p>
          <a:p>
            <a:r>
              <a:rPr lang="en-US" dirty="0"/>
              <a:t>The last 2 statements recognize that that the person struggles with mental health issues, and they are still valuable.  It also recognized that sometimes that the person who deals with mental health issues may need to take a break from their job or activity.</a:t>
            </a:r>
          </a:p>
          <a:p>
            <a:endParaRPr lang="en-US" sz="600" dirty="0"/>
          </a:p>
          <a:p>
            <a:r>
              <a:rPr lang="en-US" dirty="0"/>
              <a:t>DO NOT READ Adapted from:</a:t>
            </a:r>
          </a:p>
          <a:p>
            <a:r>
              <a:rPr lang="en-US" dirty="0"/>
              <a:t>https://</a:t>
            </a:r>
            <a:r>
              <a:rPr lang="en-US" dirty="0" err="1"/>
              <a:t>purplepersuasion.wordpress.com</a:t>
            </a:r>
            <a:r>
              <a:rPr lang="en-US" dirty="0"/>
              <a:t>/2011/08/03/ten-supportive-things-im-glad-somebody-said-to-me/</a:t>
            </a:r>
          </a:p>
        </p:txBody>
      </p:sp>
      <p:sp>
        <p:nvSpPr>
          <p:cNvPr id="4" name="Slide Number Placeholder 3"/>
          <p:cNvSpPr>
            <a:spLocks noGrp="1"/>
          </p:cNvSpPr>
          <p:nvPr>
            <p:ph type="sldNum" sz="quarter" idx="5"/>
          </p:nvPr>
        </p:nvSpPr>
        <p:spPr/>
        <p:txBody>
          <a:bodyPr/>
          <a:lstStyle/>
          <a:p>
            <a:fld id="{8152F2EC-5CD9-8C44-A4BD-3176E6870F03}" type="slidenum">
              <a:rPr lang="en-US" smtClean="0"/>
              <a:t>17</a:t>
            </a:fld>
            <a:endParaRPr lang="en-US" dirty="0"/>
          </a:p>
        </p:txBody>
      </p:sp>
    </p:spTree>
    <p:extLst>
      <p:ext uri="{BB962C8B-B14F-4D97-AF65-F5344CB8AC3E}">
        <p14:creationId xmlns:p14="http://schemas.microsoft.com/office/powerpoint/2010/main" val="2634097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Get help – do not leave the person alone.  You can get help by calling the Health and Wellness Center, a staff member, the JC Safety Hotline, or 988, the National Suicide and Crisis Lifeline. You can walk with the person to Health and Wellness Center or have someone else go get help.  If it’s after hours or on the weekends or a holiday, be sure to follow your center’s procedures for Mental Health Emergencies.</a:t>
            </a:r>
          </a:p>
          <a:p>
            <a:endParaRPr lang="en-US" dirty="0"/>
          </a:p>
        </p:txBody>
      </p:sp>
      <p:sp>
        <p:nvSpPr>
          <p:cNvPr id="4" name="Slide Number Placeholder 3"/>
          <p:cNvSpPr>
            <a:spLocks noGrp="1"/>
          </p:cNvSpPr>
          <p:nvPr>
            <p:ph type="sldNum" sz="quarter" idx="5"/>
          </p:nvPr>
        </p:nvSpPr>
        <p:spPr/>
        <p:txBody>
          <a:bodyPr/>
          <a:lstStyle/>
          <a:p>
            <a:fld id="{8152F2EC-5CD9-8C44-A4BD-3176E6870F03}" type="slidenum">
              <a:rPr lang="en-US" smtClean="0"/>
              <a:t>18</a:t>
            </a:fld>
            <a:endParaRPr lang="en-US" dirty="0"/>
          </a:p>
        </p:txBody>
      </p:sp>
    </p:spTree>
    <p:extLst>
      <p:ext uri="{BB962C8B-B14F-4D97-AF65-F5344CB8AC3E}">
        <p14:creationId xmlns:p14="http://schemas.microsoft.com/office/powerpoint/2010/main" val="3802132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31275"/>
            <a:ext cx="5486400" cy="3600450"/>
          </a:xfrm>
        </p:spPr>
        <p:txBody>
          <a:bodyPr/>
          <a:lstStyle/>
          <a:p>
            <a:r>
              <a:rPr lang="en-US" sz="1100" dirty="0"/>
              <a:t>A question you may have on your mind is: “Who should I be asking about suicide?” This is a great question. The simple answer is, “anyone that you are concerned about.” Trust your instincts first and foremost. You would always rather be </a:t>
            </a:r>
            <a:r>
              <a:rPr lang="en-US" sz="1100" u="sng" dirty="0"/>
              <a:t>more</a:t>
            </a:r>
            <a:r>
              <a:rPr lang="en-US" sz="1100" dirty="0"/>
              <a:t> cautious than </a:t>
            </a:r>
            <a:r>
              <a:rPr lang="en-US" sz="1100" u="sng" dirty="0"/>
              <a:t>less</a:t>
            </a:r>
            <a:r>
              <a:rPr lang="en-US" sz="1100" dirty="0"/>
              <a:t> cautious.</a:t>
            </a:r>
          </a:p>
          <a:p>
            <a:endParaRPr lang="en-US" sz="1100" dirty="0"/>
          </a:p>
          <a:p>
            <a:r>
              <a:rPr lang="en-US" sz="1100" dirty="0"/>
              <a:t>Here are some of the most important signs of suicide. All of the signs indicate that the person’s mood, behavior or patterns have </a:t>
            </a:r>
            <a:r>
              <a:rPr lang="en-US" sz="1100" u="sng" dirty="0"/>
              <a:t>changed significantly</a:t>
            </a:r>
            <a:r>
              <a:rPr lang="en-US" sz="1100" dirty="0"/>
              <a:t> in some way.</a:t>
            </a:r>
          </a:p>
          <a:p>
            <a:pPr marL="171450" indent="-171450">
              <a:buFont typeface="Arial" panose="020B0604020202020204" pitchFamily="34" charset="0"/>
              <a:buChar char="•"/>
            </a:pPr>
            <a:r>
              <a:rPr lang="en-US" sz="1100" dirty="0"/>
              <a:t>One serious sign that is easy to miss is a change in sleep pattern: having trouble falling asleep or staying asleep, or sleeping a lot more or a lot less. Poor sleep drains a person of emotional resources, making them more vulnerable to stress and less able to figure out solutions to life’s challenges.</a:t>
            </a:r>
          </a:p>
          <a:p>
            <a:pPr marL="171450" indent="-171450">
              <a:buFont typeface="Arial" panose="020B0604020202020204" pitchFamily="34" charset="0"/>
              <a:buChar char="•"/>
            </a:pPr>
            <a:r>
              <a:rPr lang="en-US" sz="1100" dirty="0"/>
              <a:t>Changes in mood such a significant increase in sadness and depression; an increase in anxiety, worry, or feeling overwhelmed; or or an increase in irritability or anger can be also be signs of suicide.  I’m not talking about the normal ups and downs that everyone experiences. You should only be concerned when someone’s overall mood, usual mood, or baseline mood changes significantly.. </a:t>
            </a:r>
          </a:p>
          <a:p>
            <a:pPr marL="354013" lvl="1" indent="-177800">
              <a:buFont typeface="Arial" panose="020B0604020202020204" pitchFamily="34" charset="0"/>
              <a:buChar char="•"/>
            </a:pPr>
            <a:r>
              <a:rPr lang="en-US" sz="1100" dirty="0"/>
              <a:t>Remember: if you hear hopelessness, that is definitely cause for concern. Also, sometimes, after a period of being really down, a person may suddenly appear to cheer up and have more energy – that may be because they have settled on a solution to all of their problems and that solution is suicide.  </a:t>
            </a:r>
          </a:p>
          <a:p>
            <a:pPr marL="171450" indent="-171450">
              <a:buFont typeface="Arial" panose="020B0604020202020204" pitchFamily="34" charset="0"/>
              <a:buChar char="•"/>
            </a:pPr>
            <a:r>
              <a:rPr lang="en-US" sz="1100" dirty="0"/>
              <a:t>Changes in behavior:</a:t>
            </a:r>
          </a:p>
          <a:p>
            <a:pPr marL="354013" lvl="1" indent="-177800">
              <a:buFont typeface="Arial" panose="020B0604020202020204" pitchFamily="34" charset="0"/>
              <a:buChar char="•"/>
            </a:pPr>
            <a:r>
              <a:rPr lang="en-US" sz="1100" dirty="0"/>
              <a:t>If someone who is outgoing, suddenly becomes more quiet or withdrawn – again, when there is a change in their usual behavior or patterns, this should raise your level of suspicion that maybe something is wrong.</a:t>
            </a:r>
          </a:p>
          <a:p>
            <a:pPr marL="354013" lvl="1" indent="-177800">
              <a:buFont typeface="Arial" panose="020B0604020202020204" pitchFamily="34" charset="0"/>
              <a:buChar char="•"/>
            </a:pPr>
            <a:r>
              <a:rPr lang="en-US" sz="1100" dirty="0"/>
              <a:t>If the person seems to have lost interest in things they once enjoyed – such as music or exercise or a hobby, and especially if they start giving away things related to their interests, definitely express some concern to someone.</a:t>
            </a:r>
          </a:p>
        </p:txBody>
      </p:sp>
      <p:sp>
        <p:nvSpPr>
          <p:cNvPr id="4" name="Slide Number Placeholder 3"/>
          <p:cNvSpPr>
            <a:spLocks noGrp="1"/>
          </p:cNvSpPr>
          <p:nvPr>
            <p:ph type="sldNum" sz="quarter" idx="5"/>
          </p:nvPr>
        </p:nvSpPr>
        <p:spPr/>
        <p:txBody>
          <a:bodyPr/>
          <a:lstStyle/>
          <a:p>
            <a:fld id="{8152F2EC-5CD9-8C44-A4BD-3176E6870F03}" type="slidenum">
              <a:rPr lang="en-US" smtClean="0"/>
              <a:t>19</a:t>
            </a:fld>
            <a:endParaRPr lang="en-US" dirty="0"/>
          </a:p>
        </p:txBody>
      </p:sp>
    </p:spTree>
    <p:extLst>
      <p:ext uri="{BB962C8B-B14F-4D97-AF65-F5344CB8AC3E}">
        <p14:creationId xmlns:p14="http://schemas.microsoft.com/office/powerpoint/2010/main" val="128911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most obvious fact: Death is always hard to talk about. It doesn’t matter whether the death was expected or unexpected. It doesn’t matter whether it sudden or gradual. And It shouldn’t matter whether the death is accidental or intentional – as in the case of suicide.</a:t>
            </a:r>
          </a:p>
          <a:p>
            <a:endParaRPr lang="en-US" dirty="0"/>
          </a:p>
          <a:p>
            <a:r>
              <a:rPr lang="en-US" dirty="0"/>
              <a:t>Suicide is hard to wrap you head around. It is hard to understand the harsh intensity of the emotional pain and despair that could lead someone to consider taking their own life. But it happens every day. According to the Centers for Disease Control and Prevention or CDC, more than 45,000 people died by suicide in 2020. For the age group of the students who attend Job Corps (ages 15-24), suicide was the third leading cause of death.</a:t>
            </a:r>
          </a:p>
          <a:p>
            <a:endParaRPr lang="en-US" dirty="0"/>
          </a:p>
          <a:p>
            <a:r>
              <a:rPr lang="en-US" dirty="0"/>
              <a:t>If death is hard to understand and hard to talk about. It is even harder after a suicide.</a:t>
            </a:r>
          </a:p>
          <a:p>
            <a:endParaRPr lang="en-US" dirty="0"/>
          </a:p>
          <a:p>
            <a:r>
              <a:rPr lang="en-US" dirty="0"/>
              <a:t>Source: </a:t>
            </a:r>
            <a:r>
              <a:rPr lang="en-US" dirty="0">
                <a:hlinkClick r:id="rId3"/>
              </a:rPr>
              <a:t>https://wisqars.cdc.gov/data/lcd/home</a:t>
            </a:r>
            <a:endParaRPr lang="en-US" dirty="0"/>
          </a:p>
          <a:p>
            <a:r>
              <a:rPr lang="en-US" dirty="0"/>
              <a:t>Causes:</a:t>
            </a:r>
          </a:p>
          <a:p>
            <a:r>
              <a:rPr lang="en-US" dirty="0"/>
              <a:t>#1: Unintentional injury (15,117)</a:t>
            </a:r>
          </a:p>
          <a:p>
            <a:r>
              <a:rPr lang="en-US" dirty="0"/>
              <a:t>#2 Homicide (6,466)</a:t>
            </a:r>
          </a:p>
          <a:p>
            <a:r>
              <a:rPr lang="en-US" dirty="0"/>
              <a:t>#3 Suicide (6,062)</a:t>
            </a:r>
          </a:p>
        </p:txBody>
      </p:sp>
      <p:sp>
        <p:nvSpPr>
          <p:cNvPr id="4" name="Slide Number Placeholder 3"/>
          <p:cNvSpPr>
            <a:spLocks noGrp="1"/>
          </p:cNvSpPr>
          <p:nvPr>
            <p:ph type="sldNum" sz="quarter" idx="5"/>
          </p:nvPr>
        </p:nvSpPr>
        <p:spPr/>
        <p:txBody>
          <a:bodyPr/>
          <a:lstStyle/>
          <a:p>
            <a:fld id="{8152F2EC-5CD9-8C44-A4BD-3176E6870F03}" type="slidenum">
              <a:rPr lang="en-US" smtClean="0"/>
              <a:t>2</a:t>
            </a:fld>
            <a:endParaRPr lang="en-US" dirty="0"/>
          </a:p>
        </p:txBody>
      </p:sp>
    </p:spTree>
    <p:extLst>
      <p:ext uri="{BB962C8B-B14F-4D97-AF65-F5344CB8AC3E}">
        <p14:creationId xmlns:p14="http://schemas.microsoft.com/office/powerpoint/2010/main" val="3151497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Here is the good news: What you do at Job Corps DOES make a difference. Job Corps is </a:t>
            </a:r>
            <a:r>
              <a:rPr lang="en-US" sz="1200" b="1" kern="1200" dirty="0">
                <a:solidFill>
                  <a:schemeClr val="tx1"/>
                </a:solidFill>
                <a:effectLst/>
                <a:latin typeface="+mn-lt"/>
                <a:ea typeface="+mn-ea"/>
                <a:cs typeface="+mn-cs"/>
              </a:rPr>
              <a:t>protective </a:t>
            </a:r>
            <a:r>
              <a:rPr lang="en-US" sz="1200" b="1" i="1" kern="1200" dirty="0">
                <a:solidFill>
                  <a:schemeClr val="tx1"/>
                </a:solidFill>
                <a:effectLst/>
                <a:latin typeface="+mn-lt"/>
                <a:ea typeface="+mn-ea"/>
                <a:cs typeface="+mn-cs"/>
              </a:rPr>
              <a:t>against</a:t>
            </a:r>
            <a:r>
              <a:rPr lang="en-US" sz="1200" b="1" kern="1200" dirty="0">
                <a:solidFill>
                  <a:schemeClr val="tx1"/>
                </a:solidFill>
                <a:effectLst/>
                <a:latin typeface="+mn-lt"/>
                <a:ea typeface="+mn-ea"/>
                <a:cs typeface="+mn-cs"/>
              </a:rPr>
              <a:t> suicide</a:t>
            </a:r>
            <a:r>
              <a:rPr lang="en-US" sz="1200" kern="1200" dirty="0">
                <a:solidFill>
                  <a:schemeClr val="tx1"/>
                </a:solidFill>
                <a:effectLst/>
                <a:latin typeface="+mn-lt"/>
                <a:ea typeface="+mn-ea"/>
                <a:cs typeface="+mn-cs"/>
              </a:rPr>
              <a:t> for the young people that our program serves. Looking at data going back to 2009, the suicide rate among Job Corps’ students is lower than the national statistics for young people ages 15 to 24 -- with the exception of one year (PY 2011). Not only was the Job Corps rate less than the national rate; in several years, it was was </a:t>
            </a:r>
            <a:r>
              <a:rPr lang="en-US" sz="1200" b="1" kern="1200" dirty="0">
                <a:solidFill>
                  <a:schemeClr val="tx1"/>
                </a:solidFill>
                <a:effectLst/>
                <a:latin typeface="+mn-lt"/>
                <a:ea typeface="+mn-ea"/>
                <a:cs typeface="+mn-cs"/>
              </a:rPr>
              <a:t>half</a:t>
            </a:r>
            <a:r>
              <a:rPr lang="en-US" sz="1200" kern="1200" dirty="0">
                <a:solidFill>
                  <a:schemeClr val="tx1"/>
                </a:solidFill>
                <a:effectLst/>
                <a:latin typeface="+mn-lt"/>
                <a:ea typeface="+mn-ea"/>
                <a:cs typeface="+mn-cs"/>
              </a:rPr>
              <a:t> the national rate. In two program years, there were no suicides at all. The Job Corps program and, most importantly, its staff provide a significant and strong buffer against the despair that causes so many young people to take their own lives.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8152F2EC-5CD9-8C44-A4BD-3176E6870F03}" type="slidenum">
              <a:rPr lang="en-US" smtClean="0"/>
              <a:t>20</a:t>
            </a:fld>
            <a:endParaRPr lang="en-US" dirty="0"/>
          </a:p>
        </p:txBody>
      </p:sp>
    </p:spTree>
    <p:extLst>
      <p:ext uri="{BB962C8B-B14F-4D97-AF65-F5344CB8AC3E}">
        <p14:creationId xmlns:p14="http://schemas.microsoft.com/office/powerpoint/2010/main" val="1154722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recap the information presented in today’s webinar:</a:t>
            </a:r>
          </a:p>
          <a:p>
            <a:endParaRPr lang="en-US" dirty="0"/>
          </a:p>
          <a:p>
            <a:pPr marL="290513" lvl="1" indent="-290513">
              <a:spcAft>
                <a:spcPts val="3600"/>
              </a:spcAft>
              <a:buClr>
                <a:schemeClr val="tx1"/>
              </a:buClr>
              <a:buFont typeface="Arial" panose="020B0604020202020204" pitchFamily="34" charset="0"/>
              <a:buChar char="•"/>
            </a:pPr>
            <a:r>
              <a:rPr lang="en-US" dirty="0">
                <a:solidFill>
                  <a:schemeClr val="tx1"/>
                </a:solidFill>
              </a:rPr>
              <a:t>Suicide is not about death. </a:t>
            </a:r>
            <a:r>
              <a:rPr lang="en-US" dirty="0"/>
              <a:t>Suicide is about </a:t>
            </a:r>
            <a:r>
              <a:rPr lang="en-US" dirty="0">
                <a:solidFill>
                  <a:schemeClr val="tx1"/>
                </a:solidFill>
                <a:highlight>
                  <a:srgbClr val="FFFF00"/>
                </a:highlight>
              </a:rPr>
              <a:t>struggling with life </a:t>
            </a:r>
            <a:r>
              <a:rPr lang="en-US" dirty="0">
                <a:solidFill>
                  <a:schemeClr val="tx1"/>
                </a:solidFill>
              </a:rPr>
              <a:t>(feeling overwhelmed and hopeless), not wanting to die. This fact should give us hope – and the courage to help.</a:t>
            </a:r>
          </a:p>
          <a:p>
            <a:pPr marL="290513" lvl="1" indent="-290513">
              <a:spcAft>
                <a:spcPts val="3600"/>
              </a:spcAft>
              <a:buClr>
                <a:schemeClr val="tx1"/>
              </a:buClr>
              <a:buFont typeface="Arial" panose="020B0604020202020204" pitchFamily="34" charset="0"/>
              <a:buChar char="•"/>
            </a:pPr>
            <a:r>
              <a:rPr lang="en-US" dirty="0">
                <a:solidFill>
                  <a:schemeClr val="tx1"/>
                </a:solidFill>
              </a:rPr>
              <a:t>Asking about suicide </a:t>
            </a:r>
            <a:r>
              <a:rPr lang="en-US" dirty="0">
                <a:solidFill>
                  <a:schemeClr val="tx1"/>
                </a:solidFill>
                <a:highlight>
                  <a:srgbClr val="FFFF00"/>
                </a:highlight>
              </a:rPr>
              <a:t>prevents suicide</a:t>
            </a:r>
            <a:r>
              <a:rPr lang="en-US" dirty="0">
                <a:solidFill>
                  <a:schemeClr val="tx1"/>
                </a:solidFill>
              </a:rPr>
              <a:t>. It does not cause suicide.</a:t>
            </a:r>
          </a:p>
          <a:p>
            <a:pPr marL="290513" lvl="1" indent="-290513">
              <a:spcAft>
                <a:spcPts val="1800"/>
              </a:spcAft>
              <a:buClr>
                <a:schemeClr val="tx1"/>
              </a:buClr>
              <a:buFont typeface="Arial" panose="020B0604020202020204" pitchFamily="34" charset="0"/>
              <a:buChar char="•"/>
            </a:pPr>
            <a:r>
              <a:rPr lang="en-US" dirty="0"/>
              <a:t>Asking about suicide is </a:t>
            </a:r>
            <a:r>
              <a:rPr lang="en-US" dirty="0">
                <a:highlight>
                  <a:srgbClr val="FFFF00"/>
                </a:highlight>
              </a:rPr>
              <a:t>not as hard as you think</a:t>
            </a:r>
            <a:r>
              <a:rPr lang="en-US" dirty="0"/>
              <a:t>. It gets easier with practice: “Are you thinking about hurting or killing yourself?” Remember, if the person gets angry, it’s because they are still alive, thanks, in part, to you.</a:t>
            </a:r>
          </a:p>
          <a:p>
            <a:endParaRPr lang="en-US" dirty="0"/>
          </a:p>
        </p:txBody>
      </p:sp>
      <p:sp>
        <p:nvSpPr>
          <p:cNvPr id="4" name="Slide Number Placeholder 3"/>
          <p:cNvSpPr>
            <a:spLocks noGrp="1"/>
          </p:cNvSpPr>
          <p:nvPr>
            <p:ph type="sldNum" sz="quarter" idx="5"/>
          </p:nvPr>
        </p:nvSpPr>
        <p:spPr/>
        <p:txBody>
          <a:bodyPr/>
          <a:lstStyle/>
          <a:p>
            <a:fld id="{8152F2EC-5CD9-8C44-A4BD-3176E6870F03}" type="slidenum">
              <a:rPr lang="en-US" smtClean="0"/>
              <a:t>21</a:t>
            </a:fld>
            <a:endParaRPr lang="en-US" dirty="0"/>
          </a:p>
        </p:txBody>
      </p:sp>
    </p:spTree>
    <p:extLst>
      <p:ext uri="{BB962C8B-B14F-4D97-AF65-F5344CB8AC3E}">
        <p14:creationId xmlns:p14="http://schemas.microsoft.com/office/powerpoint/2010/main" val="3552128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ask?  You start by asking, “Are you OK?” but there is more to say after “Are you OK?” It’s too easy for someone to say, “I’m fine.” In fact, I’m sure you’ve done it when you were having a horrible day, and someone said, “How are you?”  You said, “I’m fine” because that’s what you’re supposed to say. The same is true for the person who is hurting so bad that they think they no longer want to live. Trust your instincts. Tell them that you are concerned. Ask again in a different way, “Do you want to talk? Do you want to talk to someone if it’s not me?”</a:t>
            </a:r>
          </a:p>
          <a:p>
            <a:endParaRPr lang="en-US" dirty="0"/>
          </a:p>
          <a:p>
            <a:r>
              <a:rPr lang="en-US" dirty="0"/>
              <a:t>If you are concerned enough to ask the person about suicide, then do not leave that person alone. Get help – whether by phone, by going somewhere that is safer (like around other people) or by taking them to someone who can help.</a:t>
            </a:r>
          </a:p>
        </p:txBody>
      </p:sp>
      <p:sp>
        <p:nvSpPr>
          <p:cNvPr id="4" name="Slide Number Placeholder 3"/>
          <p:cNvSpPr>
            <a:spLocks noGrp="1"/>
          </p:cNvSpPr>
          <p:nvPr>
            <p:ph type="sldNum" sz="quarter" idx="5"/>
          </p:nvPr>
        </p:nvSpPr>
        <p:spPr/>
        <p:txBody>
          <a:bodyPr/>
          <a:lstStyle/>
          <a:p>
            <a:fld id="{8152F2EC-5CD9-8C44-A4BD-3176E6870F03}" type="slidenum">
              <a:rPr lang="en-US" smtClean="0"/>
              <a:t>22</a:t>
            </a:fld>
            <a:endParaRPr lang="en-US" dirty="0"/>
          </a:p>
        </p:txBody>
      </p:sp>
    </p:spTree>
    <p:extLst>
      <p:ext uri="{BB962C8B-B14F-4D97-AF65-F5344CB8AC3E}">
        <p14:creationId xmlns:p14="http://schemas.microsoft.com/office/powerpoint/2010/main" val="3938615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 special qualifications needed to ask someone if they are thinking about suicide. It has been said that “It’s easier to offer help than to ask for help.” Be a lifeline for someone who is struggling with life. A single conversation can change a life.</a:t>
            </a:r>
          </a:p>
          <a:p>
            <a:endParaRPr lang="en-US" dirty="0"/>
          </a:p>
          <a:p>
            <a:r>
              <a:rPr lang="en-US" dirty="0"/>
              <a:t>In the same way that many people know CPR, we in the mental health community hope that everyone will be able to save a life by asking a simple question. “Are you thinking about hurting yourself or killing yourself.” If lots of people -- if we all do this -- as part of taking care of one another in the Job Corps community, then small actions like asking about suicide, can help to curb the tidal wave of suicide, which was </a:t>
            </a:r>
            <a:r>
              <a:rPr lang="en-US" sz="1200" b="0" i="0" kern="1200" dirty="0">
                <a:solidFill>
                  <a:schemeClr val="tx1"/>
                </a:solidFill>
                <a:effectLst/>
                <a:latin typeface="+mn-lt"/>
                <a:ea typeface="+mn-ea"/>
                <a:cs typeface="+mn-cs"/>
              </a:rPr>
              <a:t>the third leading cause of death among individuals between the ages of 15-24 in 2020. What we do at Job Corps does make a difference in the lives of the young people we serve.   </a:t>
            </a:r>
            <a:endParaRPr lang="en-US" dirty="0"/>
          </a:p>
        </p:txBody>
      </p:sp>
      <p:sp>
        <p:nvSpPr>
          <p:cNvPr id="4" name="Slide Number Placeholder 3"/>
          <p:cNvSpPr>
            <a:spLocks noGrp="1"/>
          </p:cNvSpPr>
          <p:nvPr>
            <p:ph type="sldNum" sz="quarter" idx="5"/>
          </p:nvPr>
        </p:nvSpPr>
        <p:spPr/>
        <p:txBody>
          <a:bodyPr/>
          <a:lstStyle/>
          <a:p>
            <a:fld id="{8152F2EC-5CD9-8C44-A4BD-3176E6870F03}" type="slidenum">
              <a:rPr lang="en-US" smtClean="0"/>
              <a:t>23</a:t>
            </a:fld>
            <a:endParaRPr lang="en-US" dirty="0"/>
          </a:p>
        </p:txBody>
      </p:sp>
    </p:spTree>
    <p:extLst>
      <p:ext uri="{BB962C8B-B14F-4D97-AF65-F5344CB8AC3E}">
        <p14:creationId xmlns:p14="http://schemas.microsoft.com/office/powerpoint/2010/main" val="337309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will you ask: ”Are you OK?” “Are you thinking about hurting or killing yourself?” A conversation can change a life. </a:t>
            </a:r>
          </a:p>
        </p:txBody>
      </p:sp>
      <p:sp>
        <p:nvSpPr>
          <p:cNvPr id="4" name="Slide Number Placeholder 3"/>
          <p:cNvSpPr>
            <a:spLocks noGrp="1"/>
          </p:cNvSpPr>
          <p:nvPr>
            <p:ph type="sldNum" sz="quarter" idx="5"/>
          </p:nvPr>
        </p:nvSpPr>
        <p:spPr/>
        <p:txBody>
          <a:bodyPr/>
          <a:lstStyle/>
          <a:p>
            <a:fld id="{8152F2EC-5CD9-8C44-A4BD-3176E6870F03}" type="slidenum">
              <a:rPr lang="en-US" smtClean="0"/>
              <a:t>24</a:t>
            </a:fld>
            <a:endParaRPr lang="en-US" dirty="0"/>
          </a:p>
        </p:txBody>
      </p:sp>
    </p:spTree>
    <p:extLst>
      <p:ext uri="{BB962C8B-B14F-4D97-AF65-F5344CB8AC3E}">
        <p14:creationId xmlns:p14="http://schemas.microsoft.com/office/powerpoint/2010/main" val="3219064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what you just saw and heard. Type in the chat box: What is something new or helpful that you learned today?</a:t>
            </a:r>
          </a:p>
          <a:p>
            <a:endParaRPr lang="en-US" dirty="0"/>
          </a:p>
          <a:p>
            <a:r>
              <a:rPr lang="en-US" dirty="0"/>
              <a:t>[</a:t>
            </a:r>
            <a:r>
              <a:rPr lang="en-US" i="1" dirty="0"/>
              <a:t>Note: if there is time for questions, then say</a:t>
            </a:r>
            <a:r>
              <a:rPr lang="en-US" dirty="0"/>
              <a:t>, “Are there any questions or concerns that anyone would like to raise?”  I will do my best to answer questions, but there may be other people with knowledge or experience who may want to chime in. If I am not able to answer you question, I will </a:t>
            </a:r>
            <a:r>
              <a:rPr lang="en-US"/>
              <a:t>be hap]y </a:t>
            </a:r>
            <a:r>
              <a:rPr lang="en-US" dirty="0"/>
              <a:t>to do some research and get back to you.”}</a:t>
            </a:r>
          </a:p>
        </p:txBody>
      </p:sp>
      <p:sp>
        <p:nvSpPr>
          <p:cNvPr id="4" name="Slide Number Placeholder 3"/>
          <p:cNvSpPr>
            <a:spLocks noGrp="1"/>
          </p:cNvSpPr>
          <p:nvPr>
            <p:ph type="sldNum" sz="quarter" idx="5"/>
          </p:nvPr>
        </p:nvSpPr>
        <p:spPr/>
        <p:txBody>
          <a:bodyPr/>
          <a:lstStyle/>
          <a:p>
            <a:fld id="{8152F2EC-5CD9-8C44-A4BD-3176E6870F03}" type="slidenum">
              <a:rPr lang="en-US" smtClean="0"/>
              <a:t>25</a:t>
            </a:fld>
            <a:endParaRPr lang="en-US" dirty="0"/>
          </a:p>
        </p:txBody>
      </p:sp>
    </p:spTree>
    <p:extLst>
      <p:ext uri="{BB962C8B-B14F-4D97-AF65-F5344CB8AC3E}">
        <p14:creationId xmlns:p14="http://schemas.microsoft.com/office/powerpoint/2010/main" val="1666494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next 4 slides are to be included for staff training only and talks about the Symptomatic Management Guideline (SMG) for suicidal self-directed violence. Some of you may be asking what is a SMG? </a:t>
            </a:r>
          </a:p>
          <a:p>
            <a:pPr marL="171450" indent="-171450">
              <a:buFont typeface="Arial" panose="020B0604020202020204" pitchFamily="34" charset="0"/>
              <a:buChar char="•"/>
            </a:pPr>
            <a:r>
              <a:rPr lang="en-US" dirty="0"/>
              <a:t>The SMGs are for non-health staff like residential counselors, security, counselors, teachers, recreational staff, etc.  </a:t>
            </a:r>
          </a:p>
          <a:p>
            <a:pPr marL="171450" indent="-171450">
              <a:buFont typeface="Arial" panose="020B0604020202020204" pitchFamily="34" charset="0"/>
              <a:buChar char="•"/>
            </a:pPr>
            <a:r>
              <a:rPr lang="en-US" dirty="0"/>
              <a:t>They provide guidance for non-health staff about how to how to handle common medical, mental health, substance use, and oral health symptoms during hours when no health staff are present on center. The SMGs provide guidance about about when to refer the student urgently to the on-call health staff or, if they are not reachable, to a local emergency response team or urgent care center. </a:t>
            </a:r>
          </a:p>
          <a:p>
            <a:pPr marL="171450" indent="-171450">
              <a:buFont typeface="Arial" panose="020B0604020202020204" pitchFamily="34" charset="0"/>
              <a:buChar char="•"/>
            </a:pPr>
            <a:r>
              <a:rPr lang="en-US" dirty="0"/>
              <a:t>At a minimum, copies of the SMGs should be found in the HWC, residential, security, and recreation areas on center. </a:t>
            </a:r>
          </a:p>
          <a:p>
            <a:pPr marL="171450" indent="-171450">
              <a:buFont typeface="Arial" panose="020B0604020202020204" pitchFamily="34" charset="0"/>
              <a:buChar char="•"/>
            </a:pPr>
            <a:r>
              <a:rPr lang="en-US" dirty="0"/>
              <a:t>New non-health staff members must receive training in the use of SMGs within their first 90 days of employment. In addition, all non-health staff should receive training every year. (PRH Exhibit 5-4).  </a:t>
            </a:r>
          </a:p>
          <a:p>
            <a:pPr marL="171450" indent="-171450">
              <a:buFont typeface="Arial" panose="020B0604020202020204" pitchFamily="34" charset="0"/>
              <a:buChar char="•"/>
            </a:pPr>
            <a:r>
              <a:rPr lang="en-US" dirty="0"/>
              <a:t>Today we will focus on the SMG for suicidal self-directed violence.</a:t>
            </a:r>
          </a:p>
          <a:p>
            <a:endParaRPr lang="en-US" dirty="0"/>
          </a:p>
        </p:txBody>
      </p:sp>
      <p:sp>
        <p:nvSpPr>
          <p:cNvPr id="4" name="Slide Number Placeholder 3"/>
          <p:cNvSpPr>
            <a:spLocks noGrp="1"/>
          </p:cNvSpPr>
          <p:nvPr>
            <p:ph type="sldNum" sz="quarter" idx="5"/>
          </p:nvPr>
        </p:nvSpPr>
        <p:spPr/>
        <p:txBody>
          <a:bodyPr/>
          <a:lstStyle/>
          <a:p>
            <a:fld id="{8152F2EC-5CD9-8C44-A4BD-3176E6870F03}" type="slidenum">
              <a:rPr lang="en-US" smtClean="0"/>
              <a:t>26</a:t>
            </a:fld>
            <a:endParaRPr lang="en-US" dirty="0"/>
          </a:p>
        </p:txBody>
      </p:sp>
    </p:spTree>
    <p:extLst>
      <p:ext uri="{BB962C8B-B14F-4D97-AF65-F5344CB8AC3E}">
        <p14:creationId xmlns:p14="http://schemas.microsoft.com/office/powerpoint/2010/main" val="3078523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recommendations presented earlier for asking a student about suicide – asking ““Are you OK?” and asking more than once” -- are general suggestions.  Job Corps’ SMG has more explicit instructions to guide staff through the steps of what to do when a student may be suicidal. It contains:</a:t>
            </a:r>
          </a:p>
          <a:p>
            <a:pPr marL="171450" indent="-171450">
              <a:buFont typeface="Arial" panose="020B0604020202020204" pitchFamily="34" charset="0"/>
              <a:buChar char="•"/>
            </a:pPr>
            <a:r>
              <a:rPr lang="en-US" dirty="0"/>
              <a:t>a list of the warning signs of suicide and some of the risk factors for suicide that I will show you in a minute</a:t>
            </a:r>
          </a:p>
          <a:p>
            <a:pPr marL="171450" indent="-171450">
              <a:buFont typeface="Arial" panose="020B0604020202020204" pitchFamily="34" charset="0"/>
              <a:buChar char="•"/>
            </a:pPr>
            <a:r>
              <a:rPr lang="en-US" dirty="0"/>
              <a:t>It is divided into 3 step-by-step sections – </a:t>
            </a:r>
          </a:p>
          <a:p>
            <a:pPr marL="628650" lvl="1" indent="-171450">
              <a:buFont typeface="Arial" panose="020B0604020202020204" pitchFamily="34" charset="0"/>
              <a:buChar char="•"/>
            </a:pPr>
            <a:r>
              <a:rPr lang="en-US" dirty="0"/>
              <a:t>what to do first</a:t>
            </a:r>
          </a:p>
          <a:p>
            <a:pPr marL="628650" lvl="1" indent="-171450">
              <a:buFont typeface="Arial" panose="020B0604020202020204" pitchFamily="34" charset="0"/>
              <a:buChar char="•"/>
            </a:pPr>
            <a:r>
              <a:rPr lang="en-US" dirty="0"/>
              <a:t>assessing symptoms and risk factors</a:t>
            </a:r>
          </a:p>
          <a:p>
            <a:pPr marL="628650" lvl="1" indent="-171450">
              <a:buFont typeface="Arial" panose="020B0604020202020204" pitchFamily="34" charset="0"/>
              <a:buChar char="•"/>
            </a:pPr>
            <a:r>
              <a:rPr lang="en-US" dirty="0"/>
              <a:t>what to do next</a:t>
            </a:r>
          </a:p>
        </p:txBody>
      </p:sp>
      <p:sp>
        <p:nvSpPr>
          <p:cNvPr id="4" name="Slide Number Placeholder 3"/>
          <p:cNvSpPr>
            <a:spLocks noGrp="1"/>
          </p:cNvSpPr>
          <p:nvPr>
            <p:ph type="sldNum" sz="quarter" idx="5"/>
          </p:nvPr>
        </p:nvSpPr>
        <p:spPr/>
        <p:txBody>
          <a:bodyPr/>
          <a:lstStyle/>
          <a:p>
            <a:fld id="{8152F2EC-5CD9-8C44-A4BD-3176E6870F03}" type="slidenum">
              <a:rPr lang="en-US" smtClean="0"/>
              <a:t>27</a:t>
            </a:fld>
            <a:endParaRPr lang="en-US" dirty="0"/>
          </a:p>
        </p:txBody>
      </p:sp>
    </p:spTree>
    <p:extLst>
      <p:ext uri="{BB962C8B-B14F-4D97-AF65-F5344CB8AC3E}">
        <p14:creationId xmlns:p14="http://schemas.microsoft.com/office/powerpoint/2010/main" val="4173808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This list of the warning signs of suicide has all of the signs listed in the previous sign but also has a few more specifics, including:</a:t>
            </a:r>
          </a:p>
          <a:p>
            <a:pPr marL="171450" indent="-171450">
              <a:buFont typeface="Arial" panose="020B0604020202020204" pitchFamily="34" charset="0"/>
              <a:buChar char="•"/>
            </a:pPr>
            <a:r>
              <a:rPr lang="en-US" dirty="0"/>
              <a:t>Acquiring the means to complete suicide, such as a stockpiling pills for an overdose attempt</a:t>
            </a:r>
          </a:p>
          <a:p>
            <a:pPr marL="171450" indent="-171450">
              <a:buFont typeface="Arial" panose="020B0604020202020204" pitchFamily="34" charset="0"/>
              <a:buChar char="•"/>
            </a:pPr>
            <a:r>
              <a:rPr lang="en-US" dirty="0"/>
              <a:t>Talking, writing, or drawing about death</a:t>
            </a:r>
          </a:p>
          <a:p>
            <a:pPr marL="171450" indent="-171450">
              <a:buFont typeface="Arial" panose="020B0604020202020204" pitchFamily="34" charset="0"/>
              <a:buChar char="•"/>
            </a:pPr>
            <a:r>
              <a:rPr lang="en-US" dirty="0"/>
              <a:t>Posting “goodbye” messages on social media and</a:t>
            </a:r>
          </a:p>
          <a:p>
            <a:pPr marL="171450" indent="-171450">
              <a:buFont typeface="Arial" panose="020B0604020202020204" pitchFamily="34" charset="0"/>
              <a:buChar char="•"/>
            </a:pPr>
            <a:r>
              <a:rPr lang="en-US" dirty="0"/>
              <a:t>Making statements like, “I won’t be a problem for much longer,” “Nothing matters anymore,” ”It’s not use trying,” and “I won’t see you again.”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last bullet also highlights the fact that someone people when contemplating suicide become sudden cheerful about a period of depression. Again, this sudden change in behavior could reflect the fact that the person has made a decision and a plan for ending their life.</a:t>
            </a:r>
          </a:p>
        </p:txBody>
      </p:sp>
      <p:sp>
        <p:nvSpPr>
          <p:cNvPr id="4" name="Slide Number Placeholder 3"/>
          <p:cNvSpPr>
            <a:spLocks noGrp="1"/>
          </p:cNvSpPr>
          <p:nvPr>
            <p:ph type="sldNum" sz="quarter" idx="5"/>
          </p:nvPr>
        </p:nvSpPr>
        <p:spPr/>
        <p:txBody>
          <a:bodyPr/>
          <a:lstStyle/>
          <a:p>
            <a:fld id="{8152F2EC-5CD9-8C44-A4BD-3176E6870F03}" type="slidenum">
              <a:rPr lang="en-US" smtClean="0"/>
              <a:t>28</a:t>
            </a:fld>
            <a:endParaRPr lang="en-US" dirty="0"/>
          </a:p>
        </p:txBody>
      </p:sp>
    </p:spTree>
    <p:extLst>
      <p:ext uri="{BB962C8B-B14F-4D97-AF65-F5344CB8AC3E}">
        <p14:creationId xmlns:p14="http://schemas.microsoft.com/office/powerpoint/2010/main" val="623729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partial list of some of risk factors for suicide. When one or more of these factors are present, it increases the likelihood that the person may try to end their life or suicide.</a:t>
            </a:r>
          </a:p>
          <a:p>
            <a:endParaRPr lang="en-US" dirty="0"/>
          </a:p>
          <a:p>
            <a:r>
              <a:rPr lang="en-US" dirty="0"/>
              <a:t>[Read list.]</a:t>
            </a:r>
          </a:p>
          <a:p>
            <a:r>
              <a:rPr lang="en-US" dirty="0"/>
              <a:t>Also, in general, the more risk factors a person has, the greater the chances of harm or death.</a:t>
            </a:r>
          </a:p>
        </p:txBody>
      </p:sp>
      <p:sp>
        <p:nvSpPr>
          <p:cNvPr id="4" name="Slide Number Placeholder 3"/>
          <p:cNvSpPr>
            <a:spLocks noGrp="1"/>
          </p:cNvSpPr>
          <p:nvPr>
            <p:ph type="sldNum" sz="quarter" idx="5"/>
          </p:nvPr>
        </p:nvSpPr>
        <p:spPr/>
        <p:txBody>
          <a:bodyPr/>
          <a:lstStyle/>
          <a:p>
            <a:fld id="{8152F2EC-5CD9-8C44-A4BD-3176E6870F03}" type="slidenum">
              <a:rPr lang="en-US" smtClean="0"/>
              <a:t>29</a:t>
            </a:fld>
            <a:endParaRPr lang="en-US" dirty="0"/>
          </a:p>
        </p:txBody>
      </p:sp>
    </p:spTree>
    <p:extLst>
      <p:ext uri="{BB962C8B-B14F-4D97-AF65-F5344CB8AC3E}">
        <p14:creationId xmlns:p14="http://schemas.microsoft.com/office/powerpoint/2010/main" val="306862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our conversation about suicide and ways to ask about it, I would like to start with some myths vs. facts about suicide. When armed with a better understanding about suicide, my hope is that we will all feel more comfortable not just talking about suicide -- but about taking action to prevent suicide, when needed.</a:t>
            </a:r>
          </a:p>
        </p:txBody>
      </p:sp>
      <p:sp>
        <p:nvSpPr>
          <p:cNvPr id="4" name="Slide Number Placeholder 3"/>
          <p:cNvSpPr>
            <a:spLocks noGrp="1"/>
          </p:cNvSpPr>
          <p:nvPr>
            <p:ph type="sldNum" sz="quarter" idx="5"/>
          </p:nvPr>
        </p:nvSpPr>
        <p:spPr/>
        <p:txBody>
          <a:bodyPr/>
          <a:lstStyle/>
          <a:p>
            <a:fld id="{8152F2EC-5CD9-8C44-A4BD-3176E6870F03}" type="slidenum">
              <a:rPr lang="en-US" smtClean="0"/>
              <a:t>3</a:t>
            </a:fld>
            <a:endParaRPr lang="en-US" dirty="0"/>
          </a:p>
        </p:txBody>
      </p:sp>
    </p:spTree>
    <p:extLst>
      <p:ext uri="{BB962C8B-B14F-4D97-AF65-F5344CB8AC3E}">
        <p14:creationId xmlns:p14="http://schemas.microsoft.com/office/powerpoint/2010/main" val="3082385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the questions for asking about suicide are written in the SMG. </a:t>
            </a:r>
          </a:p>
          <a:p>
            <a:r>
              <a:rPr lang="en-US" dirty="0"/>
              <a:t>It starts with 2 lead-in sentences:</a:t>
            </a:r>
          </a:p>
          <a:p>
            <a:pPr marL="171450" indent="-171450">
              <a:buFont typeface="Arial" panose="020B0604020202020204" pitchFamily="34" charset="0"/>
              <a:buChar char="•"/>
            </a:pPr>
            <a:r>
              <a:rPr lang="en-US" sz="1200" dirty="0">
                <a:solidFill>
                  <a:srgbClr val="FFFFFF"/>
                </a:solidFill>
              </a:rPr>
              <a:t>I know it might be difficult, but I need to ask some questions about how you are thinking and feeling.</a:t>
            </a:r>
          </a:p>
          <a:p>
            <a:pPr marL="171450" indent="-171450">
              <a:buFont typeface="Arial" panose="020B0604020202020204" pitchFamily="34" charset="0"/>
              <a:buChar char="•"/>
            </a:pPr>
            <a:r>
              <a:rPr lang="en-US" sz="1200" dirty="0">
                <a:solidFill>
                  <a:srgbClr val="FFFFFF"/>
                </a:solidFill>
              </a:rPr>
              <a:t>Sometimes people feel that life is not worth living.</a:t>
            </a:r>
          </a:p>
          <a:p>
            <a:pPr marL="0" indent="0">
              <a:buFont typeface="Arial" panose="020B0604020202020204" pitchFamily="34" charset="0"/>
              <a:buNone/>
            </a:pPr>
            <a:endParaRPr lang="en-US" sz="1200" dirty="0">
              <a:solidFill>
                <a:srgbClr val="FFFFFF"/>
              </a:solidFill>
            </a:endParaRPr>
          </a:p>
          <a:p>
            <a:pPr marL="0" indent="0">
              <a:buFont typeface="Arial" panose="020B0604020202020204" pitchFamily="34" charset="0"/>
              <a:buNone/>
            </a:pPr>
            <a:r>
              <a:rPr lang="en-US" sz="1200" dirty="0">
                <a:solidFill>
                  <a:srgbClr val="FFFFFF"/>
                </a:solidFill>
              </a:rPr>
              <a:t>Then there are 5 questions. You should ask the first 3 questions:</a:t>
            </a:r>
          </a:p>
          <a:p>
            <a:pPr marL="171450" indent="-171450">
              <a:buFont typeface="Arial" panose="020B0604020202020204" pitchFamily="34" charset="0"/>
              <a:buChar char="•"/>
            </a:pPr>
            <a:r>
              <a:rPr lang="en-US" sz="1200" dirty="0">
                <a:solidFill>
                  <a:srgbClr val="FFFFFF"/>
                </a:solidFill>
              </a:rPr>
              <a:t>How are you feeling about living right now?  This is an open-ended question which is designed to just get the student talking. Listen patiently, non-judgmentally and with genuine concern.</a:t>
            </a:r>
          </a:p>
          <a:p>
            <a:pPr marL="171450" indent="-171450">
              <a:buFont typeface="Arial" panose="020B0604020202020204" pitchFamily="34" charset="0"/>
              <a:buChar char="•"/>
            </a:pPr>
            <a:r>
              <a:rPr lang="en-US" sz="1200" dirty="0">
                <a:solidFill>
                  <a:srgbClr val="FFFFFF"/>
                </a:solidFill>
              </a:rPr>
              <a:t>Have you ever thought of harming yourself or trying to end you own life?  This question asks about the past. Why? 1) Because it can be easier to talk about the past than to talk about the present. 2) It gives you important information about suicide risk. People who have attempted in the past and more likely to attempt in the future.</a:t>
            </a:r>
          </a:p>
          <a:p>
            <a:pPr marL="171450" indent="-171450">
              <a:buFont typeface="Arial" panose="020B0604020202020204" pitchFamily="34" charset="0"/>
              <a:buChar char="•"/>
            </a:pPr>
            <a:r>
              <a:rPr lang="en-US" sz="1200" dirty="0">
                <a:solidFill>
                  <a:srgbClr val="FFFFFF"/>
                </a:solidFill>
              </a:rPr>
              <a:t>Are you feeling that way?  This question brings the question to the present. IF the student answers yes, then you ask the next 2 questions to get more information about risk.</a:t>
            </a:r>
          </a:p>
          <a:p>
            <a:pPr marL="0" indent="0">
              <a:buFont typeface="Arial" panose="020B0604020202020204" pitchFamily="34" charset="0"/>
              <a:buNone/>
            </a:pPr>
            <a:endParaRPr lang="en-US" sz="1200" dirty="0">
              <a:solidFill>
                <a:srgbClr val="FFFFFF"/>
              </a:solidFill>
            </a:endParaRPr>
          </a:p>
          <a:p>
            <a:pPr marL="0" indent="0">
              <a:buFont typeface="Arial" panose="020B0604020202020204" pitchFamily="34" charset="0"/>
              <a:buNone/>
            </a:pPr>
            <a:r>
              <a:rPr lang="en-US" sz="1200" dirty="0">
                <a:solidFill>
                  <a:srgbClr val="FFFFFF"/>
                </a:solidFill>
              </a:rPr>
              <a:t>The last 2 questions about whether the person has a plan and a way to die by suicide.</a:t>
            </a:r>
          </a:p>
          <a:p>
            <a:pPr marL="171450" indent="-171450">
              <a:buFont typeface="Arial" panose="020B0604020202020204" pitchFamily="34" charset="0"/>
              <a:buChar char="•"/>
            </a:pPr>
            <a:r>
              <a:rPr lang="en-US" sz="1200" dirty="0">
                <a:solidFill>
                  <a:srgbClr val="FFFFFF"/>
                </a:solidFill>
              </a:rPr>
              <a:t>Have you thought about how you would do it?</a:t>
            </a:r>
          </a:p>
          <a:p>
            <a:pPr marL="171450" indent="-171450">
              <a:buFont typeface="Arial" panose="020B0604020202020204" pitchFamily="34" charset="0"/>
              <a:buChar char="•"/>
            </a:pPr>
            <a:r>
              <a:rPr lang="en-US" sz="1200" dirty="0">
                <a:solidFill>
                  <a:srgbClr val="FFFFFF"/>
                </a:solidFill>
              </a:rPr>
              <a:t>Do you have a way to carry out that plan?</a:t>
            </a:r>
          </a:p>
          <a:p>
            <a:pPr marL="171450" indent="-171450">
              <a:buFont typeface="Arial" panose="020B0604020202020204" pitchFamily="34" charset="0"/>
              <a:buChar char="•"/>
            </a:pPr>
            <a:endParaRPr lang="en-US" sz="1200" dirty="0">
              <a:solidFill>
                <a:srgbClr val="FFFFFF"/>
              </a:solidFill>
            </a:endParaRPr>
          </a:p>
          <a:p>
            <a:pPr marL="0" indent="0">
              <a:buFont typeface="Arial" panose="020B0604020202020204" pitchFamily="34" charset="0"/>
              <a:buNone/>
            </a:pPr>
            <a:r>
              <a:rPr lang="en-US" sz="1200" dirty="0">
                <a:solidFill>
                  <a:srgbClr val="FFFFFF"/>
                </a:solidFill>
              </a:rPr>
              <a:t>The PRH ( requires training on SMGS for all new hires within 90 days and annually for all center staff</a:t>
            </a:r>
          </a:p>
        </p:txBody>
      </p:sp>
      <p:sp>
        <p:nvSpPr>
          <p:cNvPr id="4" name="Slide Number Placeholder 3"/>
          <p:cNvSpPr>
            <a:spLocks noGrp="1"/>
          </p:cNvSpPr>
          <p:nvPr>
            <p:ph type="sldNum" sz="quarter" idx="5"/>
          </p:nvPr>
        </p:nvSpPr>
        <p:spPr/>
        <p:txBody>
          <a:bodyPr/>
          <a:lstStyle/>
          <a:p>
            <a:fld id="{8152F2EC-5CD9-8C44-A4BD-3176E6870F03}" type="slidenum">
              <a:rPr lang="en-US" smtClean="0"/>
              <a:t>30</a:t>
            </a:fld>
            <a:endParaRPr lang="en-US" dirty="0"/>
          </a:p>
        </p:txBody>
      </p:sp>
    </p:spTree>
    <p:extLst>
      <p:ext uri="{BB962C8B-B14F-4D97-AF65-F5344CB8AC3E}">
        <p14:creationId xmlns:p14="http://schemas.microsoft.com/office/powerpoint/2010/main" val="223972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9125" y="4572000"/>
            <a:ext cx="5486400" cy="3600450"/>
          </a:xfrm>
        </p:spPr>
        <p:txBody>
          <a:bodyPr/>
          <a:lstStyle/>
          <a:p>
            <a:r>
              <a:rPr lang="en-US" dirty="0"/>
              <a:t>Myth #1 is that suicide is about death. And as mentioned earlier, most people are NOT comfortable talking about death.  The truth is that suicide is about the fact that someone is struggling with LIFE.  </a:t>
            </a:r>
          </a:p>
          <a:p>
            <a:pPr marL="171450" indent="-171450">
              <a:buFont typeface="Arial" panose="020B0604020202020204" pitchFamily="34" charset="0"/>
              <a:buChar char="•"/>
            </a:pPr>
            <a:r>
              <a:rPr lang="en-US" dirty="0"/>
              <a:t>For the person contemplating suicide, at that moment, life, and its problems, feels unbearable. The person feels that they have exhausted all of their resources – emotional, physical, financial, and support – to keep to going even one more day.</a:t>
            </a:r>
          </a:p>
          <a:p>
            <a:pPr marL="171450" indent="-171450">
              <a:buFont typeface="Arial" panose="020B0604020202020204" pitchFamily="34" charset="0"/>
              <a:buChar char="•"/>
            </a:pPr>
            <a:r>
              <a:rPr lang="en-US" dirty="0"/>
              <a:t>When people who have attempted suicide are interviewed after surviving an attempt, the overwhelming majority state that they did not want to die. They just didn’t know how to keep living with the excruciating emotional pain.</a:t>
            </a:r>
          </a:p>
          <a:p>
            <a:endParaRPr lang="en-US" dirty="0"/>
          </a:p>
          <a:p>
            <a:r>
              <a:rPr lang="en-US" dirty="0"/>
              <a:t>The fact that the suicidal person is struggling with life is something that should give us HOPE. -- Hope that by just reaching out with a question and showing support and compassion we can help them discover the reasons and the resources to keep living.</a:t>
            </a:r>
          </a:p>
          <a:p>
            <a:endParaRPr lang="en-US" dirty="0"/>
          </a:p>
          <a:p>
            <a:r>
              <a:rPr lang="en-US" dirty="0"/>
              <a:t>Now before we go to the next slide, I would like for you to type in the chat box, the one word that comes to mind when you think of someone who is suicidal and how they are feeling:</a:t>
            </a:r>
          </a:p>
          <a:p>
            <a:r>
              <a:rPr lang="en-US" dirty="0"/>
              <a:t>[Wait for responses in the chat box or in person. Expect: depressed, sad, …..]</a:t>
            </a:r>
          </a:p>
        </p:txBody>
      </p:sp>
      <p:sp>
        <p:nvSpPr>
          <p:cNvPr id="4" name="Slide Number Placeholder 3"/>
          <p:cNvSpPr>
            <a:spLocks noGrp="1"/>
          </p:cNvSpPr>
          <p:nvPr>
            <p:ph type="sldNum" sz="quarter" idx="5"/>
          </p:nvPr>
        </p:nvSpPr>
        <p:spPr/>
        <p:txBody>
          <a:bodyPr/>
          <a:lstStyle/>
          <a:p>
            <a:fld id="{8152F2EC-5CD9-8C44-A4BD-3176E6870F03}" type="slidenum">
              <a:rPr lang="en-US" smtClean="0"/>
              <a:t>4</a:t>
            </a:fld>
            <a:endParaRPr lang="en-US" dirty="0"/>
          </a:p>
        </p:txBody>
      </p:sp>
    </p:spTree>
    <p:extLst>
      <p:ext uri="{BB962C8B-B14F-4D97-AF65-F5344CB8AC3E}">
        <p14:creationId xmlns:p14="http://schemas.microsoft.com/office/powerpoint/2010/main" val="762952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word cloud captures the responses that we typically get to the question about how someone who is suicidal is feeling:</a:t>
            </a:r>
          </a:p>
          <a:p>
            <a:pPr marL="171450" indent="-171450">
              <a:buFont typeface="Arial" panose="020B0604020202020204" pitchFamily="34" charset="0"/>
              <a:buChar char="•"/>
            </a:pPr>
            <a:r>
              <a:rPr lang="en-US" dirty="0"/>
              <a:t>The largest words are ”depressed” and “sad,” followed by “scared,” “frightened” and “worried.” </a:t>
            </a:r>
          </a:p>
          <a:p>
            <a:pPr marL="171450" indent="-171450">
              <a:buFont typeface="Arial" panose="020B0604020202020204" pitchFamily="34" charset="0"/>
              <a:buChar char="•"/>
            </a:pPr>
            <a:r>
              <a:rPr lang="en-US" dirty="0"/>
              <a:t>You can also see “anxious,” “angry”, “upset.” “guilty” and “worthless.”</a:t>
            </a:r>
          </a:p>
          <a:p>
            <a:pPr marL="171450" indent="-171450">
              <a:buFont typeface="Arial" panose="020B0604020202020204" pitchFamily="34" charset="0"/>
              <a:buChar char="•"/>
            </a:pPr>
            <a:r>
              <a:rPr lang="en-US" dirty="0"/>
              <a:t>But it is two of the smallest words that matter most: “overwhelmed” and “hopeless.”</a:t>
            </a:r>
          </a:p>
          <a:p>
            <a:endParaRPr lang="en-US" dirty="0"/>
          </a:p>
        </p:txBody>
      </p:sp>
      <p:sp>
        <p:nvSpPr>
          <p:cNvPr id="4" name="Slide Number Placeholder 3"/>
          <p:cNvSpPr>
            <a:spLocks noGrp="1"/>
          </p:cNvSpPr>
          <p:nvPr>
            <p:ph type="sldNum" sz="quarter" idx="5"/>
          </p:nvPr>
        </p:nvSpPr>
        <p:spPr/>
        <p:txBody>
          <a:bodyPr/>
          <a:lstStyle/>
          <a:p>
            <a:fld id="{8152F2EC-5CD9-8C44-A4BD-3176E6870F03}" type="slidenum">
              <a:rPr lang="en-US" smtClean="0"/>
              <a:t>5</a:t>
            </a:fld>
            <a:endParaRPr lang="en-US" dirty="0"/>
          </a:p>
        </p:txBody>
      </p:sp>
    </p:spTree>
    <p:extLst>
      <p:ext uri="{BB962C8B-B14F-4D97-AF65-F5344CB8AC3E}">
        <p14:creationId xmlns:p14="http://schemas.microsoft.com/office/powerpoint/2010/main" val="3179678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“OVERWHELMED” is the word that people who have  experiencing suicidal thoughts or engaged in suicidal behaviors use to describe their state of mind . </a:t>
            </a:r>
          </a:p>
          <a:p>
            <a:pPr marL="171450" indent="-171450">
              <a:buFont typeface="Arial" panose="020B0604020202020204" pitchFamily="34" charset="0"/>
              <a:buChar char="•"/>
            </a:pPr>
            <a:r>
              <a:rPr lang="en-US" dirty="0"/>
              <a:t>In their minds, there were </a:t>
            </a:r>
            <a:r>
              <a:rPr lang="en-US" u="sng" dirty="0"/>
              <a:t>no other options</a:t>
            </a:r>
            <a:r>
              <a:rPr lang="en-US" dirty="0"/>
              <a:t> for dealing with the intense, crushing emotional pain that they were feeling inside. </a:t>
            </a:r>
          </a:p>
          <a:p>
            <a:pPr marL="171450" indent="-171450">
              <a:buFont typeface="Arial" panose="020B0604020202020204" pitchFamily="34" charset="0"/>
              <a:buChar char="•"/>
            </a:pPr>
            <a:r>
              <a:rPr lang="en-US" dirty="0"/>
              <a:t>They had no where else to turn.  They had no other choice. They had exhausted all options.  There was no one else they could turn to. No one understood how they were feeling. </a:t>
            </a:r>
          </a:p>
          <a:p>
            <a:pPr marL="171450" indent="-171450">
              <a:buFont typeface="Arial" panose="020B0604020202020204" pitchFamily="34" charset="0"/>
              <a:buChar char="•"/>
            </a:pPr>
            <a:r>
              <a:rPr lang="en-US" dirty="0"/>
              <a:t>The only way to end to the intolerable, unbearable emotional pain, they thought, was to end their life.</a:t>
            </a:r>
          </a:p>
        </p:txBody>
      </p:sp>
      <p:sp>
        <p:nvSpPr>
          <p:cNvPr id="4" name="Slide Number Placeholder 3"/>
          <p:cNvSpPr>
            <a:spLocks noGrp="1"/>
          </p:cNvSpPr>
          <p:nvPr>
            <p:ph type="sldNum" sz="quarter" idx="5"/>
          </p:nvPr>
        </p:nvSpPr>
        <p:spPr/>
        <p:txBody>
          <a:bodyPr/>
          <a:lstStyle/>
          <a:p>
            <a:fld id="{8152F2EC-5CD9-8C44-A4BD-3176E6870F03}" type="slidenum">
              <a:rPr lang="en-US" smtClean="0"/>
              <a:t>6</a:t>
            </a:fld>
            <a:endParaRPr lang="en-US" dirty="0"/>
          </a:p>
        </p:txBody>
      </p:sp>
    </p:spTree>
    <p:extLst>
      <p:ext uri="{BB962C8B-B14F-4D97-AF65-F5344CB8AC3E}">
        <p14:creationId xmlns:p14="http://schemas.microsoft.com/office/powerpoint/2010/main" val="3360584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“overwhelmed,” “HOPELESSNESS” is the other word that people who have experienced suicidal thoughts or suicide attempts use to describe their state of mind. When mental health professionals assess suicide risk, one of the strongest predictors is loss of hope. When you hear that someone doesn’t believe that things will ever get better, that there is no use trying anymore, that they would be better off dead, or that other people would be better off if they were dead….if you hear or see signs of hopelessness, it is important to act immediately.</a:t>
            </a:r>
          </a:p>
        </p:txBody>
      </p:sp>
      <p:sp>
        <p:nvSpPr>
          <p:cNvPr id="4" name="Slide Number Placeholder 3"/>
          <p:cNvSpPr>
            <a:spLocks noGrp="1"/>
          </p:cNvSpPr>
          <p:nvPr>
            <p:ph type="sldNum" sz="quarter" idx="5"/>
          </p:nvPr>
        </p:nvSpPr>
        <p:spPr/>
        <p:txBody>
          <a:bodyPr/>
          <a:lstStyle/>
          <a:p>
            <a:fld id="{8152F2EC-5CD9-8C44-A4BD-3176E6870F03}" type="slidenum">
              <a:rPr lang="en-US" smtClean="0"/>
              <a:t>7</a:t>
            </a:fld>
            <a:endParaRPr lang="en-US" dirty="0"/>
          </a:p>
        </p:txBody>
      </p:sp>
    </p:spTree>
    <p:extLst>
      <p:ext uri="{BB962C8B-B14F-4D97-AF65-F5344CB8AC3E}">
        <p14:creationId xmlns:p14="http://schemas.microsoft.com/office/powerpoint/2010/main" val="2780586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Myth #2 – if you ask someone about whether they are thinking about suicide, it will cause them to suicide.</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Based on decades of research studies, there is no evidence </a:t>
            </a:r>
            <a:r>
              <a:rPr lang="en-US" sz="1200" dirty="0"/>
              <a:t>that asking someone about suicide, if they were NOT thinking about suicide, will lead to someone to attempt suicide or die by suicide. People who were not thinking about suicide before you asked them, do not suddenly think, “Suicide. What a great idea. Why didn’t I think of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On the other hand, there is substantial evidence that asking someone about suicide if they ARE thinking about suicide can prevent a suicide attempt or death. Now let’s be clear:  It CAN prevent a suicide if the person answers the question truthfully. Sometimes people say ”no” that they are not thinking about suicide when, in fact, they are. Still, it is important to ask because asking opens up the possibility that the person can admit to suicidal thoughts and give you an opportunity to intervene.</a:t>
            </a:r>
          </a:p>
        </p:txBody>
      </p:sp>
      <p:sp>
        <p:nvSpPr>
          <p:cNvPr id="4" name="Slide Number Placeholder 3"/>
          <p:cNvSpPr>
            <a:spLocks noGrp="1"/>
          </p:cNvSpPr>
          <p:nvPr>
            <p:ph type="sldNum" sz="quarter" idx="5"/>
          </p:nvPr>
        </p:nvSpPr>
        <p:spPr/>
        <p:txBody>
          <a:bodyPr/>
          <a:lstStyle/>
          <a:p>
            <a:fld id="{8152F2EC-5CD9-8C44-A4BD-3176E6870F03}" type="slidenum">
              <a:rPr lang="en-US" smtClean="0"/>
              <a:t>8</a:t>
            </a:fld>
            <a:endParaRPr lang="en-US" dirty="0"/>
          </a:p>
        </p:txBody>
      </p:sp>
    </p:spTree>
    <p:extLst>
      <p:ext uri="{BB962C8B-B14F-4D97-AF65-F5344CB8AC3E}">
        <p14:creationId xmlns:p14="http://schemas.microsoft.com/office/powerpoint/2010/main" val="657944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US" dirty="0"/>
              <a:t>Before we go on to the third objection, I like to take a moment to talk about HOW we talk about suicide because language matters.</a:t>
            </a:r>
          </a:p>
          <a:p>
            <a:endParaRPr lang="en-US" sz="600" dirty="0"/>
          </a:p>
          <a:p>
            <a:r>
              <a:rPr lang="en-US" dirty="0"/>
              <a:t>When discussing a death by suicide,  we often hear that the person “committed suicide” – which suggests that what the person did was criminal – as in “to commit a crime.”  The preferred language is to say that the person “died of suicide” – this is factual and neutral and not judgmental. </a:t>
            </a:r>
          </a:p>
          <a:p>
            <a:endParaRPr lang="en-US" sz="600" dirty="0"/>
          </a:p>
          <a:p>
            <a:r>
              <a:rPr lang="en-US" dirty="0"/>
              <a:t>In a similar vein, we in the mental health community no longer use the words “successful” and “unsuccessful” to refer to a suicide or suicide attempt. Why? Because that language suggests that a suicide is something to be accomplished (as either successful or not). It adds a layer of “good” or “bad” to the person and the situation.  Now we simply use the words “suicide death” or “suicide attempt.” The same is true of “completed suicide” – that language has now been replaced by just the word  “suicide.” </a:t>
            </a:r>
          </a:p>
          <a:p>
            <a:endParaRPr lang="en-US" sz="600" dirty="0"/>
          </a:p>
          <a:p>
            <a:r>
              <a:rPr lang="en-US" dirty="0"/>
              <a:t>Finally, when talking about the person who is living or  struggling with suicidal behavior or thoughts, we want to use person-first language – put the person first because the person is not solely defined by their behavior or thoughts. So instead of saying “suicidal person” or “suicide attempter,” we simply say the “person living or struggling with suicidal thoughts or behavior. “ </a:t>
            </a:r>
          </a:p>
          <a:p>
            <a:endParaRPr lang="en-US" sz="600" dirty="0"/>
          </a:p>
          <a:p>
            <a:r>
              <a:rPr lang="en-US" dirty="0"/>
              <a:t>Words do matter. Using factual and direct language that is free of judgment helps us to focus on reaching out rather than distancing ourselves from the person who is or has struggled with life.</a:t>
            </a:r>
          </a:p>
        </p:txBody>
      </p:sp>
      <p:sp>
        <p:nvSpPr>
          <p:cNvPr id="4" name="Slide Number Placeholder 3"/>
          <p:cNvSpPr>
            <a:spLocks noGrp="1"/>
          </p:cNvSpPr>
          <p:nvPr>
            <p:ph type="sldNum" sz="quarter" idx="5"/>
          </p:nvPr>
        </p:nvSpPr>
        <p:spPr/>
        <p:txBody>
          <a:bodyPr/>
          <a:lstStyle/>
          <a:p>
            <a:fld id="{8152F2EC-5CD9-8C44-A4BD-3176E6870F03}" type="slidenum">
              <a:rPr lang="en-US" smtClean="0"/>
              <a:t>9</a:t>
            </a:fld>
            <a:endParaRPr lang="en-US" dirty="0"/>
          </a:p>
        </p:txBody>
      </p:sp>
    </p:spTree>
    <p:extLst>
      <p:ext uri="{BB962C8B-B14F-4D97-AF65-F5344CB8AC3E}">
        <p14:creationId xmlns:p14="http://schemas.microsoft.com/office/powerpoint/2010/main" val="362146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userDrawn="1"/>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r>
              <a:rPr lang="en-US" dirty="0"/>
              <a:t>8/23/22</a:t>
            </a:r>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2869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r>
              <a:rPr lang="en-US" dirty="0"/>
              <a:t>8/23/22</a:t>
            </a:r>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lvl1pPr algn="r">
              <a:defRPr sz="14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794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r>
              <a:rPr lang="en-US" dirty="0"/>
              <a:t>8/23/22</a:t>
            </a:r>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lvl1pPr algn="r">
              <a:defRPr sz="14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89968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dirty="0"/>
              <a:t>8/23/22</a:t>
            </a: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lvl1pPr algn="r">
              <a:defRPr sz="14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09583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r>
              <a:rPr lang="en-US" dirty="0"/>
              <a:t>8/23/22</a:t>
            </a:r>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91825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r>
              <a:rPr lang="en-US" dirty="0"/>
              <a:t>8/23/22</a:t>
            </a:r>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lvl1pPr algn="r">
              <a:defRPr sz="14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9390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dirty="0"/>
              <a:t>8/23/22</a:t>
            </a:r>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lvl1pPr algn="r">
              <a:defRPr sz="14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40576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r>
              <a:rPr lang="en-US" dirty="0"/>
              <a:t>8/23/22</a:t>
            </a:r>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9536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8/23/22</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lgn="r">
              <a:defRPr sz="14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6265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r>
              <a:rPr lang="en-US" dirty="0"/>
              <a:t>8/23/22</a:t>
            </a:r>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lgn="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07548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8/23/22</a:t>
            </a:r>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lvl1pPr algn="r">
              <a:defRPr sz="14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06303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r>
              <a:rPr lang="en-US" dirty="0"/>
              <a:t>8/23/22</a:t>
            </a:r>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r">
              <a:defRPr sz="1400">
                <a:solidFill>
                  <a:srgbClr val="FFFFFF"/>
                </a:solidFill>
              </a:defRPr>
            </a:lvl1pPr>
          </a:lstStyle>
          <a:p>
            <a:fld id="{3A98EE3D-8CD1-4C3F-BD1C-C98C9596463C}" type="slidenum">
              <a:rPr lang="en-US" smtClean="0"/>
              <a:pPr/>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0493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6" r:id="rId6"/>
    <p:sldLayoutId id="2147483681" r:id="rId7"/>
    <p:sldLayoutId id="2147483682" r:id="rId8"/>
    <p:sldLayoutId id="2147483683" r:id="rId9"/>
    <p:sldLayoutId id="2147483685" r:id="rId10"/>
    <p:sldLayoutId id="2147483684" r:id="rId11"/>
  </p:sldLayoutIdLst>
  <p:hf hdr="0" ftr="0" dt="0"/>
  <p:txStyles>
    <p:title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ixnio.com/people/people-shadow-street-sunset-portrait-silhouette-man-backlit-dark" TargetMode="External"/><Relationship Id="rId1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hyperlink" Target="https://publicdomainpictures.net/view-image.php?image=25532&amp;picture=sad-woman" TargetMode="External"/><Relationship Id="rId12" Type="http://schemas.openxmlformats.org/officeDocument/2006/relationships/image" Target="../media/image7.jpeg"/><Relationship Id="rId17" Type="http://schemas.openxmlformats.org/officeDocument/2006/relationships/hyperlink" Target="https://opinionatedmale.com/2013/12/17/keep-ya-heads-up-letters-to-my-brothers/sad-stressed-black-man-3-opinionatedmale-com/" TargetMode="External"/><Relationship Id="rId2" Type="http://schemas.openxmlformats.org/officeDocument/2006/relationships/notesSlide" Target="../notesSlides/notesSlide1.xml"/><Relationship Id="rId16"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hyperlink" Target="https://pxhere.com/en/photo/1444029" TargetMode="External"/><Relationship Id="rId5" Type="http://schemas.openxmlformats.org/officeDocument/2006/relationships/image" Target="../media/image3.jpeg"/><Relationship Id="rId15" Type="http://schemas.openxmlformats.org/officeDocument/2006/relationships/hyperlink" Target="https://www.pikist.com/free-photo-sojkb" TargetMode="External"/><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hyperlink" Target="https://pxhere.com/en/photo/1031950" TargetMode="External"/><Relationship Id="rId1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pxhere.com/en/photo/979996" TargetMode="External"/><Relationship Id="rId13" Type="http://schemas.openxmlformats.org/officeDocument/2006/relationships/hyperlink" Target="https://www.pikist.com/free-photo-indwf" TargetMode="External"/><Relationship Id="rId3" Type="http://schemas.openxmlformats.org/officeDocument/2006/relationships/image" Target="../media/image36.jpeg"/><Relationship Id="rId7" Type="http://schemas.openxmlformats.org/officeDocument/2006/relationships/image" Target="../media/image39.jpeg"/><Relationship Id="rId12"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pxhere.com/en/photo/713946" TargetMode="External"/><Relationship Id="rId11" Type="http://schemas.openxmlformats.org/officeDocument/2006/relationships/image" Target="../media/image41.jpeg"/><Relationship Id="rId5" Type="http://schemas.openxmlformats.org/officeDocument/2006/relationships/image" Target="../media/image38.jpeg"/><Relationship Id="rId10" Type="http://schemas.openxmlformats.org/officeDocument/2006/relationships/hyperlink" Target="https://usq.pressbooks.pub/traumainformedpractice/chapter/effects-of-maltreatment-on-behavioural-social-and-emotional-functioning/" TargetMode="External"/><Relationship Id="rId4" Type="http://schemas.openxmlformats.org/officeDocument/2006/relationships/image" Target="../media/image37.jpeg"/><Relationship Id="rId9"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78BDF-F47F-4947-8E4B-E50C3308E870}"/>
              </a:ext>
            </a:extLst>
          </p:cNvPr>
          <p:cNvSpPr>
            <a:spLocks noGrp="1"/>
          </p:cNvSpPr>
          <p:nvPr>
            <p:ph type="ctrTitle" idx="4294967295"/>
          </p:nvPr>
        </p:nvSpPr>
        <p:spPr>
          <a:xfrm>
            <a:off x="260512" y="3412458"/>
            <a:ext cx="6816725" cy="1228725"/>
          </a:xfrm>
        </p:spPr>
        <p:txBody>
          <a:bodyPr>
            <a:normAutofit fontScale="90000"/>
          </a:bodyPr>
          <a:lstStyle/>
          <a:p>
            <a:r>
              <a:rPr lang="en-US" sz="5400" dirty="0">
                <a:solidFill>
                  <a:schemeClr val="tx1"/>
                </a:solidFill>
              </a:rPr>
              <a:t>Asking About Suicide?</a:t>
            </a:r>
            <a:br>
              <a:rPr lang="en-US" sz="5400" dirty="0">
                <a:solidFill>
                  <a:schemeClr val="tx1"/>
                </a:solidFill>
              </a:rPr>
            </a:br>
            <a:r>
              <a:rPr lang="en-US" sz="4900" dirty="0">
                <a:solidFill>
                  <a:schemeClr val="tx1"/>
                </a:solidFill>
              </a:rPr>
              <a:t>Myths and Objections</a:t>
            </a:r>
          </a:p>
        </p:txBody>
      </p:sp>
      <p:pic>
        <p:nvPicPr>
          <p:cNvPr id="8194" name="Picture 2" descr="Asking Questions in Portuguese | Practice Portuguese">
            <a:extLst>
              <a:ext uri="{FF2B5EF4-FFF2-40B4-BE49-F238E27FC236}">
                <a16:creationId xmlns:a16="http://schemas.microsoft.com/office/drawing/2014/main" id="{72982E20-5C2C-30EC-0972-B0FC16458F5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0686" r="10240" b="-2600"/>
          <a:stretch/>
        </p:blipFill>
        <p:spPr bwMode="auto">
          <a:xfrm>
            <a:off x="9282330" y="0"/>
            <a:ext cx="2921002" cy="25436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Woman leaning by the stairs">
            <a:extLst>
              <a:ext uri="{FF2B5EF4-FFF2-40B4-BE49-F238E27FC236}">
                <a16:creationId xmlns:a16="http://schemas.microsoft.com/office/drawing/2014/main" id="{4A58C691-C290-18E6-A4BA-AD2F0936A17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434" t="4895" r="28389" b="37109"/>
          <a:stretch/>
        </p:blipFill>
        <p:spPr>
          <a:xfrm>
            <a:off x="5537841" y="-4789"/>
            <a:ext cx="3744489" cy="2995629"/>
          </a:xfrm>
          <a:prstGeom prst="rect">
            <a:avLst/>
          </a:prstGeom>
        </p:spPr>
      </p:pic>
      <p:pic>
        <p:nvPicPr>
          <p:cNvPr id="35" name="Picture 34" descr="Woman wearing yellow sweater">
            <a:extLst>
              <a:ext uri="{FF2B5EF4-FFF2-40B4-BE49-F238E27FC236}">
                <a16:creationId xmlns:a16="http://schemas.microsoft.com/office/drawing/2014/main" id="{70DA9915-22C9-5E53-2209-ACDCD7E480E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3427" t="10020" r="9151"/>
          <a:stretch/>
        </p:blipFill>
        <p:spPr>
          <a:xfrm>
            <a:off x="1694858" y="4933542"/>
            <a:ext cx="3315334" cy="1924458"/>
          </a:xfrm>
          <a:prstGeom prst="rect">
            <a:avLst/>
          </a:prstGeom>
        </p:spPr>
      </p:pic>
      <p:pic>
        <p:nvPicPr>
          <p:cNvPr id="51" name="Picture 50">
            <a:extLst>
              <a:ext uri="{FF2B5EF4-FFF2-40B4-BE49-F238E27FC236}">
                <a16:creationId xmlns:a16="http://schemas.microsoft.com/office/drawing/2014/main" id="{2DE1B2A1-6DDD-68EF-0C55-79C167903571}"/>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0" y="-3095"/>
            <a:ext cx="2078190" cy="3009255"/>
          </a:xfrm>
          <a:prstGeom prst="rect">
            <a:avLst/>
          </a:prstGeom>
        </p:spPr>
      </p:pic>
      <p:pic>
        <p:nvPicPr>
          <p:cNvPr id="61" name="Picture 60">
            <a:extLst>
              <a:ext uri="{FF2B5EF4-FFF2-40B4-BE49-F238E27FC236}">
                <a16:creationId xmlns:a16="http://schemas.microsoft.com/office/drawing/2014/main" id="{9C4D3B80-0FA8-1E6B-BE0D-EF79F8009812}"/>
              </a:ext>
            </a:extLst>
          </p:cNvPr>
          <p:cNvPicPr>
            <a:picLocks noChangeAspect="1"/>
          </p:cNvPicPr>
          <p:nvPr/>
        </p:nvPicPr>
        <p:blipFill rotWithShape="1">
          <a:blip r:embed="rId8" cstate="email">
            <a:extLst>
              <a:ext uri="{28A0092B-C50C-407E-A947-70E740481C1C}">
                <a14:useLocalDpi xmlns:a14="http://schemas.microsoft.com/office/drawing/2010/main"/>
              </a:ext>
              <a:ext uri="{837473B0-CC2E-450A-ABE3-18F120FF3D39}">
                <a1611:picAttrSrcUrl xmlns:a1611="http://schemas.microsoft.com/office/drawing/2016/11/main" r:id="rId9"/>
              </a:ext>
            </a:extLst>
          </a:blip>
          <a:srcRect l="6323" t="983" r="10597" b="-983"/>
          <a:stretch/>
        </p:blipFill>
        <p:spPr>
          <a:xfrm>
            <a:off x="2092045" y="4715"/>
            <a:ext cx="3449782" cy="2995629"/>
          </a:xfrm>
          <a:prstGeom prst="rect">
            <a:avLst/>
          </a:prstGeom>
        </p:spPr>
      </p:pic>
      <p:pic>
        <p:nvPicPr>
          <p:cNvPr id="8205" name="Picture 8204">
            <a:extLst>
              <a:ext uri="{FF2B5EF4-FFF2-40B4-BE49-F238E27FC236}">
                <a16:creationId xmlns:a16="http://schemas.microsoft.com/office/drawing/2014/main" id="{68007E85-F42A-DD20-CA64-DC439F8FBF00}"/>
              </a:ext>
            </a:extLst>
          </p:cNvPr>
          <p:cNvPicPr>
            <a:picLocks noChangeAspect="1"/>
          </p:cNvPicPr>
          <p:nvPr/>
        </p:nvPicPr>
        <p:blipFill rotWithShape="1">
          <a:blip r:embed="rId10" cstate="email">
            <a:extLst>
              <a:ext uri="{28A0092B-C50C-407E-A947-70E740481C1C}">
                <a14:useLocalDpi xmlns:a14="http://schemas.microsoft.com/office/drawing/2010/main"/>
              </a:ext>
              <a:ext uri="{837473B0-CC2E-450A-ABE3-18F120FF3D39}">
                <a1611:picAttrSrcUrl xmlns:a1611="http://schemas.microsoft.com/office/drawing/2016/11/main" r:id="rId11"/>
              </a:ext>
            </a:extLst>
          </a:blip>
          <a:srcRect r="10348"/>
          <a:stretch/>
        </p:blipFill>
        <p:spPr>
          <a:xfrm>
            <a:off x="9570926" y="2448703"/>
            <a:ext cx="2618725" cy="1976981"/>
          </a:xfrm>
          <a:prstGeom prst="rect">
            <a:avLst/>
          </a:prstGeom>
        </p:spPr>
      </p:pic>
      <p:pic>
        <p:nvPicPr>
          <p:cNvPr id="8212" name="Picture 8211">
            <a:extLst>
              <a:ext uri="{FF2B5EF4-FFF2-40B4-BE49-F238E27FC236}">
                <a16:creationId xmlns:a16="http://schemas.microsoft.com/office/drawing/2014/main" id="{25D6516A-175B-68F9-31F7-5F11565459E7}"/>
              </a:ext>
            </a:extLst>
          </p:cNvPr>
          <p:cNvPicPr>
            <a:picLocks noChangeAspect="1"/>
          </p:cNvPicPr>
          <p:nvPr/>
        </p:nvPicPr>
        <p:blipFill rotWithShape="1">
          <a:blip r:embed="rId12" cstate="email">
            <a:extLst>
              <a:ext uri="{28A0092B-C50C-407E-A947-70E740481C1C}">
                <a14:useLocalDpi xmlns:a14="http://schemas.microsoft.com/office/drawing/2010/main"/>
              </a:ext>
              <a:ext uri="{837473B0-CC2E-450A-ABE3-18F120FF3D39}">
                <a1611:picAttrSrcUrl xmlns:a1611="http://schemas.microsoft.com/office/drawing/2016/11/main" r:id="rId13"/>
              </a:ext>
            </a:extLst>
          </a:blip>
          <a:srcRect t="-1709" r="6218" b="1709"/>
          <a:stretch/>
        </p:blipFill>
        <p:spPr>
          <a:xfrm>
            <a:off x="6213874" y="2393283"/>
            <a:ext cx="3343198" cy="2543650"/>
          </a:xfrm>
          <a:prstGeom prst="rect">
            <a:avLst/>
          </a:prstGeom>
        </p:spPr>
      </p:pic>
      <p:pic>
        <p:nvPicPr>
          <p:cNvPr id="8199" name="Picture 8198">
            <a:extLst>
              <a:ext uri="{FF2B5EF4-FFF2-40B4-BE49-F238E27FC236}">
                <a16:creationId xmlns:a16="http://schemas.microsoft.com/office/drawing/2014/main" id="{0E8F7738-2697-8EF3-F22C-8E2896407A8B}"/>
              </a:ext>
            </a:extLst>
          </p:cNvPr>
          <p:cNvPicPr>
            <a:picLocks noChangeAspect="1"/>
          </p:cNvPicPr>
          <p:nvPr/>
        </p:nvPicPr>
        <p:blipFill rotWithShape="1">
          <a:blip r:embed="rId14" cstate="email">
            <a:extLst>
              <a:ext uri="{28A0092B-C50C-407E-A947-70E740481C1C}">
                <a14:useLocalDpi xmlns:a14="http://schemas.microsoft.com/office/drawing/2010/main"/>
              </a:ext>
              <a:ext uri="{837473B0-CC2E-450A-ABE3-18F120FF3D39}">
                <a1611:picAttrSrcUrl xmlns:a1611="http://schemas.microsoft.com/office/drawing/2016/11/main" r:id="rId15"/>
              </a:ext>
            </a:extLst>
          </a:blip>
          <a:srcRect l="-670" t="13385" b="8601"/>
          <a:stretch/>
        </p:blipFill>
        <p:spPr>
          <a:xfrm>
            <a:off x="4927062" y="4933542"/>
            <a:ext cx="3718050" cy="1907212"/>
          </a:xfrm>
          <a:prstGeom prst="rect">
            <a:avLst/>
          </a:prstGeom>
        </p:spPr>
      </p:pic>
      <p:pic>
        <p:nvPicPr>
          <p:cNvPr id="8216" name="Picture 8215">
            <a:extLst>
              <a:ext uri="{FF2B5EF4-FFF2-40B4-BE49-F238E27FC236}">
                <a16:creationId xmlns:a16="http://schemas.microsoft.com/office/drawing/2014/main" id="{48C3051C-44C6-B886-C53D-52D1BA380FFA}"/>
              </a:ext>
            </a:extLst>
          </p:cNvPr>
          <p:cNvPicPr>
            <a:picLocks noChangeAspect="1"/>
          </p:cNvPicPr>
          <p:nvPr/>
        </p:nvPicPr>
        <p:blipFill rotWithShape="1">
          <a:blip r:embed="rId16">
            <a:extLst>
              <a:ext uri="{837473B0-CC2E-450A-ABE3-18F120FF3D39}">
                <a1611:picAttrSrcUrl xmlns:a1611="http://schemas.microsoft.com/office/drawing/2016/11/main" r:id="rId17"/>
              </a:ext>
            </a:extLst>
          </a:blip>
          <a:srcRect l="946" r="-1"/>
          <a:stretch/>
        </p:blipFill>
        <p:spPr>
          <a:xfrm>
            <a:off x="8645237" y="4314350"/>
            <a:ext cx="3546762" cy="2543650"/>
          </a:xfrm>
          <a:prstGeom prst="rect">
            <a:avLst/>
          </a:prstGeom>
        </p:spPr>
      </p:pic>
      <p:pic>
        <p:nvPicPr>
          <p:cNvPr id="8236" name="Picture 8235">
            <a:extLst>
              <a:ext uri="{FF2B5EF4-FFF2-40B4-BE49-F238E27FC236}">
                <a16:creationId xmlns:a16="http://schemas.microsoft.com/office/drawing/2014/main" id="{BBBFC203-EED9-0A21-7B5B-D58565A9954E}"/>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4933542"/>
            <a:ext cx="2280802" cy="1924458"/>
          </a:xfrm>
          <a:prstGeom prst="rect">
            <a:avLst/>
          </a:prstGeom>
        </p:spPr>
      </p:pic>
    </p:spTree>
    <p:extLst>
      <p:ext uri="{BB962C8B-B14F-4D97-AF65-F5344CB8AC3E}">
        <p14:creationId xmlns:p14="http://schemas.microsoft.com/office/powerpoint/2010/main" val="134491173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6905CE9-E9ED-4589-DBB3-E6261495BF22}"/>
              </a:ext>
            </a:extLst>
          </p:cNvPr>
          <p:cNvSpPr>
            <a:spLocks noGrp="1"/>
          </p:cNvSpPr>
          <p:nvPr>
            <p:ph type="sldNum" sz="quarter" idx="12"/>
          </p:nvPr>
        </p:nvSpPr>
        <p:spPr/>
        <p:txBody>
          <a:bodyPr/>
          <a:lstStyle/>
          <a:p>
            <a:fld id="{3A98EE3D-8CD1-4C3F-BD1C-C98C9596463C}" type="slidenum">
              <a:rPr lang="en-US" smtClean="0"/>
              <a:t>10</a:t>
            </a:fld>
            <a:endParaRPr lang="en-US" dirty="0"/>
          </a:p>
        </p:txBody>
      </p:sp>
      <p:sp>
        <p:nvSpPr>
          <p:cNvPr id="3" name="Content Placeholder 2">
            <a:extLst>
              <a:ext uri="{FF2B5EF4-FFF2-40B4-BE49-F238E27FC236}">
                <a16:creationId xmlns:a16="http://schemas.microsoft.com/office/drawing/2014/main" id="{994EF245-7822-7E4E-B3F2-DA69FAB87ED5}"/>
              </a:ext>
            </a:extLst>
          </p:cNvPr>
          <p:cNvSpPr>
            <a:spLocks noGrp="1"/>
          </p:cNvSpPr>
          <p:nvPr>
            <p:ph idx="4294967295"/>
          </p:nvPr>
        </p:nvSpPr>
        <p:spPr>
          <a:xfrm>
            <a:off x="866826" y="2182813"/>
            <a:ext cx="6300889" cy="3355975"/>
          </a:xfrm>
        </p:spPr>
        <p:txBody>
          <a:bodyPr>
            <a:noAutofit/>
          </a:bodyPr>
          <a:lstStyle/>
          <a:p>
            <a:pPr marL="14287" indent="0">
              <a:lnSpc>
                <a:spcPct val="110000"/>
              </a:lnSpc>
              <a:buClr>
                <a:schemeClr val="tx1"/>
              </a:buClr>
              <a:buSzPct val="150000"/>
              <a:buNone/>
            </a:pPr>
            <a:r>
              <a:rPr lang="en-US" sz="2800" b="1" u="sng" dirty="0"/>
              <a:t>Common Objections</a:t>
            </a:r>
          </a:p>
          <a:p>
            <a:pPr marL="342900" indent="-328613">
              <a:lnSpc>
                <a:spcPct val="150000"/>
              </a:lnSpc>
              <a:buClr>
                <a:schemeClr val="tx1"/>
              </a:buClr>
              <a:buSzPct val="150000"/>
              <a:buFont typeface="Arial" panose="020B0604020202020204" pitchFamily="34" charset="0"/>
              <a:buChar char="•"/>
            </a:pPr>
            <a:r>
              <a:rPr lang="en-US" sz="2800" dirty="0"/>
              <a:t>“What do I say?”</a:t>
            </a:r>
          </a:p>
          <a:p>
            <a:pPr marL="342900" indent="-328613">
              <a:lnSpc>
                <a:spcPct val="150000"/>
              </a:lnSpc>
              <a:buClr>
                <a:schemeClr val="tx1"/>
              </a:buClr>
              <a:buSzPct val="150000"/>
              <a:buFont typeface="Arial" panose="020B0604020202020204" pitchFamily="34" charset="0"/>
              <a:buChar char="•"/>
            </a:pPr>
            <a:r>
              <a:rPr lang="en-US" sz="2800" dirty="0"/>
              <a:t>“What if they get angry at me?”</a:t>
            </a:r>
          </a:p>
          <a:p>
            <a:pPr marL="342900" indent="-328613">
              <a:lnSpc>
                <a:spcPct val="150000"/>
              </a:lnSpc>
              <a:buClr>
                <a:schemeClr val="tx1"/>
              </a:buClr>
              <a:buSzPct val="150000"/>
              <a:buFont typeface="Arial" panose="020B0604020202020204" pitchFamily="34" charset="0"/>
              <a:buChar char="•"/>
            </a:pPr>
            <a:r>
              <a:rPr lang="en-US" sz="2800" dirty="0"/>
              <a:t>“What do I do if they say, ‘yes’?”</a:t>
            </a:r>
          </a:p>
        </p:txBody>
      </p:sp>
      <p:sp>
        <p:nvSpPr>
          <p:cNvPr id="4" name="Rectangle 3">
            <a:extLst>
              <a:ext uri="{FF2B5EF4-FFF2-40B4-BE49-F238E27FC236}">
                <a16:creationId xmlns:a16="http://schemas.microsoft.com/office/drawing/2014/main" id="{E09FEF3E-9B1B-4F4B-BF50-C283AD811F7A}"/>
              </a:ext>
            </a:extLst>
          </p:cNvPr>
          <p:cNvSpPr/>
          <p:nvPr/>
        </p:nvSpPr>
        <p:spPr>
          <a:xfrm>
            <a:off x="1541" y="0"/>
            <a:ext cx="12190459" cy="1725561"/>
          </a:xfrm>
          <a:prstGeom prst="rect">
            <a:avLst/>
          </a:prstGeom>
          <a:solidFill>
            <a:srgbClr val="E6D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pc="-50" dirty="0">
                <a:solidFill>
                  <a:srgbClr val="000000"/>
                </a:solidFill>
                <a:latin typeface="Univers Condensed" panose="020F0302020204030204"/>
                <a:ea typeface="+mj-ea"/>
                <a:cs typeface="+mj-cs"/>
              </a:rPr>
              <a:t>Myth #3: It’s Hard to Ask Someone About Suicide</a:t>
            </a:r>
            <a:endParaRPr lang="en-US" dirty="0"/>
          </a:p>
        </p:txBody>
      </p:sp>
      <p:pic>
        <p:nvPicPr>
          <p:cNvPr id="5" name="Picture 2" descr="Meme Creator - Funny just asking of course Meme Generator at  MemeCreator.org!">
            <a:extLst>
              <a:ext uri="{FF2B5EF4-FFF2-40B4-BE49-F238E27FC236}">
                <a16:creationId xmlns:a16="http://schemas.microsoft.com/office/drawing/2014/main" id="{A9CE3748-288A-53EB-371C-6B10708E371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48214" y="1725561"/>
            <a:ext cx="4157292" cy="471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37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4AEBA5B-332D-485F-FB34-D2D4F9707677}"/>
              </a:ext>
            </a:extLst>
          </p:cNvPr>
          <p:cNvGrpSpPr/>
          <p:nvPr/>
        </p:nvGrpSpPr>
        <p:grpSpPr>
          <a:xfrm>
            <a:off x="0" y="-2"/>
            <a:ext cx="4781862" cy="6382512"/>
            <a:chOff x="0" y="-2"/>
            <a:chExt cx="4781862" cy="6463428"/>
          </a:xfrm>
        </p:grpSpPr>
        <p:sp>
          <p:nvSpPr>
            <p:cNvPr id="6" name="Rectangle 5">
              <a:extLst>
                <a:ext uri="{FF2B5EF4-FFF2-40B4-BE49-F238E27FC236}">
                  <a16:creationId xmlns:a16="http://schemas.microsoft.com/office/drawing/2014/main" id="{B7FFC9FB-D632-D0BE-18A4-69AADD5E9DAB}"/>
                </a:ext>
              </a:extLst>
            </p:cNvPr>
            <p:cNvSpPr/>
            <p:nvPr/>
          </p:nvSpPr>
          <p:spPr>
            <a:xfrm>
              <a:off x="0" y="-2"/>
              <a:ext cx="4781862" cy="6463428"/>
            </a:xfrm>
            <a:prstGeom prst="rect">
              <a:avLst/>
            </a:prstGeom>
            <a:solidFill>
              <a:srgbClr val="12C6F0"/>
            </a:solidFill>
            <a:ln>
              <a:solidFill>
                <a:srgbClr val="12C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98637733-5087-C9C4-65E3-AAD98AEE354A}"/>
                </a:ext>
              </a:extLst>
            </p:cNvPr>
            <p:cNvSpPr txBox="1">
              <a:spLocks/>
            </p:cNvSpPr>
            <p:nvPr/>
          </p:nvSpPr>
          <p:spPr>
            <a:xfrm>
              <a:off x="376058" y="492766"/>
              <a:ext cx="4029745" cy="5007695"/>
            </a:xfrm>
            <a:prstGeom prst="rect">
              <a:avLst/>
            </a:prstGeom>
          </p:spPr>
          <p:txBody>
            <a:bodyPr anchor="ctr">
              <a:normAutofit/>
            </a:bodyPr>
            <a:lst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a:lstStyle>
            <a:p>
              <a:r>
                <a:rPr lang="en-US" sz="4000" dirty="0">
                  <a:solidFill>
                    <a:schemeClr val="bg1"/>
                  </a:solidFill>
                </a:rPr>
                <a:t>Asking about suicide</a:t>
              </a:r>
            </a:p>
            <a:p>
              <a:r>
                <a:rPr lang="en-US" sz="4000" dirty="0">
                  <a:solidFill>
                    <a:schemeClr val="bg1"/>
                  </a:solidFill>
                </a:rPr>
                <a:t> </a:t>
              </a:r>
            </a:p>
            <a:p>
              <a:pPr>
                <a:spcAft>
                  <a:spcPts val="1800"/>
                </a:spcAft>
              </a:pPr>
              <a:r>
                <a:rPr lang="en-US" sz="4000" dirty="0">
                  <a:solidFill>
                    <a:schemeClr val="bg1"/>
                  </a:solidFill>
                </a:rPr>
                <a:t>Objection #1:</a:t>
              </a:r>
              <a:endParaRPr lang="en-US" dirty="0">
                <a:solidFill>
                  <a:schemeClr val="bg1"/>
                </a:solidFill>
              </a:endParaRPr>
            </a:p>
            <a:p>
              <a:r>
                <a:rPr lang="en-US" b="1" dirty="0">
                  <a:solidFill>
                    <a:srgbClr val="FBFFBF"/>
                  </a:solidFill>
                </a:rPr>
                <a:t>“What do I say?”</a:t>
              </a:r>
            </a:p>
          </p:txBody>
        </p:sp>
      </p:grpSp>
      <p:sp>
        <p:nvSpPr>
          <p:cNvPr id="11" name="Content Placeholder 2">
            <a:extLst>
              <a:ext uri="{FF2B5EF4-FFF2-40B4-BE49-F238E27FC236}">
                <a16:creationId xmlns:a16="http://schemas.microsoft.com/office/drawing/2014/main" id="{AE8934C3-1A18-171C-F70F-21DEB71697B2}"/>
              </a:ext>
            </a:extLst>
          </p:cNvPr>
          <p:cNvSpPr txBox="1">
            <a:spLocks/>
          </p:cNvSpPr>
          <p:nvPr/>
        </p:nvSpPr>
        <p:spPr>
          <a:xfrm>
            <a:off x="5247198" y="212406"/>
            <a:ext cx="6456885" cy="5646208"/>
          </a:xfrm>
          <a:prstGeom prst="rect">
            <a:avLst/>
          </a:prstGeom>
        </p:spPr>
        <p:txBody>
          <a:bodyPr anchor="t">
            <a:norm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dirty="0"/>
              <a:t>Type in the chat box: </a:t>
            </a:r>
          </a:p>
          <a:p>
            <a:pPr algn="ctr"/>
            <a:r>
              <a:rPr lang="en-US" sz="3000" b="1" dirty="0"/>
              <a:t>What do you think you could say?</a:t>
            </a:r>
          </a:p>
          <a:p>
            <a:pPr algn="ctr"/>
            <a:endParaRPr lang="en-US" sz="2800" dirty="0"/>
          </a:p>
        </p:txBody>
      </p:sp>
      <p:sp>
        <p:nvSpPr>
          <p:cNvPr id="13" name="Slide Number Placeholder 12">
            <a:extLst>
              <a:ext uri="{FF2B5EF4-FFF2-40B4-BE49-F238E27FC236}">
                <a16:creationId xmlns:a16="http://schemas.microsoft.com/office/drawing/2014/main" id="{A12CF4E0-72E6-5CDE-CB05-AE585E789EEA}"/>
              </a:ext>
            </a:extLst>
          </p:cNvPr>
          <p:cNvSpPr>
            <a:spLocks noGrp="1"/>
          </p:cNvSpPr>
          <p:nvPr>
            <p:ph type="sldNum" sz="quarter" idx="12"/>
          </p:nvPr>
        </p:nvSpPr>
        <p:spPr/>
        <p:txBody>
          <a:bodyPr/>
          <a:lstStyle/>
          <a:p>
            <a:fld id="{3A98EE3D-8CD1-4C3F-BD1C-C98C9596463C}" type="slidenum">
              <a:rPr lang="en-US" smtClean="0"/>
              <a:t>11</a:t>
            </a:fld>
            <a:endParaRPr lang="en-US" dirty="0"/>
          </a:p>
        </p:txBody>
      </p:sp>
      <p:pic>
        <p:nvPicPr>
          <p:cNvPr id="12300" name="Picture 12" descr="Estás bien? | Podcast on Spotify">
            <a:extLst>
              <a:ext uri="{FF2B5EF4-FFF2-40B4-BE49-F238E27FC236}">
                <a16:creationId xmlns:a16="http://schemas.microsoft.com/office/drawing/2014/main" id="{62D787E9-DD60-E5EC-3B4B-92D81D2FEBE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2444" b="33778"/>
          <a:stretch/>
        </p:blipFill>
        <p:spPr bwMode="auto">
          <a:xfrm>
            <a:off x="4907282" y="4692858"/>
            <a:ext cx="4781862" cy="161520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Yougood GIFs - Get the best GIF on GIPHY">
            <a:extLst>
              <a:ext uri="{FF2B5EF4-FFF2-40B4-BE49-F238E27FC236}">
                <a16:creationId xmlns:a16="http://schemas.microsoft.com/office/drawing/2014/main" id="{A931C0A3-C44E-A105-1E4F-518A8C66362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19021" y="1849215"/>
            <a:ext cx="2865385" cy="285292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ARE YOU OKAY? | writtenmyway">
            <a:extLst>
              <a:ext uri="{FF2B5EF4-FFF2-40B4-BE49-F238E27FC236}">
                <a16:creationId xmlns:a16="http://schemas.microsoft.com/office/drawing/2014/main" id="{B4D9337F-D4EA-831F-6E6A-CE54FB5B495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784407" y="1849214"/>
            <a:ext cx="4294056" cy="2857499"/>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Hola, ¿Cómo estás?&quot; Poster for Sale by Reallife14 | Redbubble">
            <a:extLst>
              <a:ext uri="{FF2B5EF4-FFF2-40B4-BE49-F238E27FC236}">
                <a16:creationId xmlns:a16="http://schemas.microsoft.com/office/drawing/2014/main" id="{3F06D200-F16C-DB58-192C-58EAB0FF7D26}"/>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17333" t="31571" r="17111" b="19778"/>
          <a:stretch/>
        </p:blipFill>
        <p:spPr bwMode="auto">
          <a:xfrm>
            <a:off x="9673904" y="4692858"/>
            <a:ext cx="239695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502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75" name="Rectangle 617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177" name="Straight Connector 617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6179" name="Rectangle 6178">
            <a:extLst>
              <a:ext uri="{FF2B5EF4-FFF2-40B4-BE49-F238E27FC236}">
                <a16:creationId xmlns:a16="http://schemas.microsoft.com/office/drawing/2014/main" id="{990BAFCD-EA0A-47F4-8B00-AAB1E67A9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8" name="Picture 4" descr="Are you okey? I'm fine Blank Template - Imgflip">
            <a:extLst>
              <a:ext uri="{FF2B5EF4-FFF2-40B4-BE49-F238E27FC236}">
                <a16:creationId xmlns:a16="http://schemas.microsoft.com/office/drawing/2014/main" id="{34B77BF4-9DC7-0EC9-8355-9F763589CCD9}"/>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12914"/>
          <a:stretch/>
        </p:blipFill>
        <p:spPr bwMode="auto">
          <a:xfrm>
            <a:off x="435379" y="110033"/>
            <a:ext cx="5757779" cy="4479387"/>
          </a:xfrm>
          <a:prstGeom prst="rect">
            <a:avLst/>
          </a:prstGeom>
          <a:noFill/>
          <a:extLst>
            <a:ext uri="{909E8E84-426E-40DD-AFC4-6F175D3DCCD1}">
              <a14:hiddenFill xmlns:a14="http://schemas.microsoft.com/office/drawing/2010/main">
                <a:solidFill>
                  <a:srgbClr val="FFFFFF"/>
                </a:solidFill>
              </a14:hiddenFill>
            </a:ext>
          </a:extLst>
        </p:spPr>
      </p:pic>
      <p:sp>
        <p:nvSpPr>
          <p:cNvPr id="6181" name="Rectangle 6180">
            <a:extLst>
              <a:ext uri="{FF2B5EF4-FFF2-40B4-BE49-F238E27FC236}">
                <a16:creationId xmlns:a16="http://schemas.microsoft.com/office/drawing/2014/main" id="{2F9C61D6-37CC-4AD4-83C3-022D08874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51037"/>
            <a:ext cx="12192000" cy="230696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itle 10">
            <a:extLst>
              <a:ext uri="{FF2B5EF4-FFF2-40B4-BE49-F238E27FC236}">
                <a16:creationId xmlns:a16="http://schemas.microsoft.com/office/drawing/2014/main" id="{B4CBA3AB-0D9D-BEE8-576D-DB695A0A930D}"/>
              </a:ext>
            </a:extLst>
          </p:cNvPr>
          <p:cNvSpPr>
            <a:spLocks noGrp="1"/>
          </p:cNvSpPr>
          <p:nvPr>
            <p:ph type="title"/>
          </p:nvPr>
        </p:nvSpPr>
        <p:spPr>
          <a:xfrm>
            <a:off x="632900" y="4905662"/>
            <a:ext cx="7330353" cy="1541176"/>
          </a:xfrm>
        </p:spPr>
        <p:txBody>
          <a:bodyPr vert="horz" lIns="91440" tIns="45720" rIns="91440" bIns="45720" rtlCol="0" anchor="ctr">
            <a:normAutofit/>
          </a:bodyPr>
          <a:lstStyle/>
          <a:p>
            <a:pPr algn="r"/>
            <a:r>
              <a:rPr lang="en-US" sz="4800" dirty="0">
                <a:solidFill>
                  <a:srgbClr val="FFFFFF"/>
                </a:solidFill>
              </a:rPr>
              <a:t>Trust your gut: </a:t>
            </a:r>
            <a:br>
              <a:rPr lang="en-US" sz="4800" dirty="0">
                <a:solidFill>
                  <a:srgbClr val="FFFFFF"/>
                </a:solidFill>
              </a:rPr>
            </a:br>
            <a:r>
              <a:rPr lang="en-US" dirty="0">
                <a:solidFill>
                  <a:srgbClr val="FFFFFF"/>
                </a:solidFill>
              </a:rPr>
              <a:t>Don’t stop at “I’m fine.”</a:t>
            </a:r>
          </a:p>
        </p:txBody>
      </p:sp>
      <p:sp>
        <p:nvSpPr>
          <p:cNvPr id="3" name="Content Placeholder 2">
            <a:extLst>
              <a:ext uri="{FF2B5EF4-FFF2-40B4-BE49-F238E27FC236}">
                <a16:creationId xmlns:a16="http://schemas.microsoft.com/office/drawing/2014/main" id="{05B7BC40-7220-9D4D-8505-9FD8B236936F}"/>
              </a:ext>
            </a:extLst>
          </p:cNvPr>
          <p:cNvSpPr>
            <a:spLocks noGrp="1"/>
          </p:cNvSpPr>
          <p:nvPr>
            <p:ph idx="1"/>
          </p:nvPr>
        </p:nvSpPr>
        <p:spPr>
          <a:xfrm>
            <a:off x="8288040" y="4928681"/>
            <a:ext cx="3485543" cy="1495139"/>
          </a:xfrm>
        </p:spPr>
        <p:txBody>
          <a:bodyPr vert="horz" lIns="91440" tIns="45720" rIns="91440" bIns="45720" rtlCol="0" anchor="ctr">
            <a:normAutofit/>
          </a:bodyPr>
          <a:lstStyle/>
          <a:p>
            <a:pPr marL="0" indent="0">
              <a:lnSpc>
                <a:spcPct val="100000"/>
              </a:lnSpc>
              <a:buNone/>
            </a:pPr>
            <a:r>
              <a:rPr lang="en-US" cap="all" spc="200" dirty="0">
                <a:solidFill>
                  <a:srgbClr val="FFFFFF"/>
                </a:solidFill>
              </a:rPr>
              <a:t>One more question could make the difference.</a:t>
            </a:r>
          </a:p>
        </p:txBody>
      </p:sp>
      <p:cxnSp>
        <p:nvCxnSpPr>
          <p:cNvPr id="6183" name="Straight Connector 6182">
            <a:extLst>
              <a:ext uri="{FF2B5EF4-FFF2-40B4-BE49-F238E27FC236}">
                <a16:creationId xmlns:a16="http://schemas.microsoft.com/office/drawing/2014/main" id="{2669285E-35F6-4010-B084-229A808458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47" y="5676251"/>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0074E82-6E8D-1540-1779-3E40A554DD87}"/>
              </a:ext>
            </a:extLst>
          </p:cNvPr>
          <p:cNvSpPr>
            <a:spLocks noGrp="1"/>
          </p:cNvSpPr>
          <p:nvPr>
            <p:ph type="sldNum" sz="quarter" idx="12"/>
          </p:nvPr>
        </p:nvSpPr>
        <p:spPr>
          <a:xfrm>
            <a:off x="10993582" y="6446838"/>
            <a:ext cx="780010" cy="365125"/>
          </a:xfrm>
        </p:spPr>
        <p:txBody>
          <a:bodyPr vert="horz" lIns="91440" tIns="45720" rIns="91440" bIns="45720" rtlCol="0" anchor="ctr">
            <a:normAutofit/>
          </a:bodyPr>
          <a:lstStyle/>
          <a:p>
            <a:pPr algn="l">
              <a:spcAft>
                <a:spcPts val="600"/>
              </a:spcAft>
            </a:pPr>
            <a:fld id="{3A98EE3D-8CD1-4C3F-BD1C-C98C9596463C}" type="slidenum">
              <a:rPr lang="en-US" sz="1050" smtClean="0"/>
              <a:pPr algn="l">
                <a:spcAft>
                  <a:spcPts val="600"/>
                </a:spcAft>
              </a:pPr>
              <a:t>12</a:t>
            </a:fld>
            <a:endParaRPr lang="en-US" sz="1050" dirty="0"/>
          </a:p>
        </p:txBody>
      </p:sp>
      <p:grpSp>
        <p:nvGrpSpPr>
          <p:cNvPr id="14" name="Group 13">
            <a:extLst>
              <a:ext uri="{FF2B5EF4-FFF2-40B4-BE49-F238E27FC236}">
                <a16:creationId xmlns:a16="http://schemas.microsoft.com/office/drawing/2014/main" id="{9C13AC02-73D6-865D-AAC5-08D0D4F0427A}"/>
              </a:ext>
            </a:extLst>
          </p:cNvPr>
          <p:cNvGrpSpPr/>
          <p:nvPr/>
        </p:nvGrpSpPr>
        <p:grpSpPr>
          <a:xfrm>
            <a:off x="6819871" y="277515"/>
            <a:ext cx="4745416" cy="3213689"/>
            <a:chOff x="7040887" y="474391"/>
            <a:chExt cx="4745416" cy="3213689"/>
          </a:xfrm>
        </p:grpSpPr>
        <p:pic>
          <p:nvPicPr>
            <p:cNvPr id="6152" name="Picture 8" descr="Are they really OK? .... Ask them TODAY - Nest Psychotherapy and Counselling">
              <a:extLst>
                <a:ext uri="{FF2B5EF4-FFF2-40B4-BE49-F238E27FC236}">
                  <a16:creationId xmlns:a16="http://schemas.microsoft.com/office/drawing/2014/main" id="{0D835405-89F6-D046-4D62-882E0B9E4D3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24228"/>
            <a:stretch/>
          </p:blipFill>
          <p:spPr bwMode="auto">
            <a:xfrm>
              <a:off x="7040887" y="474391"/>
              <a:ext cx="4745416" cy="295459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236AD3B0-A494-9C87-6198-BFBB032CB7C2}"/>
                </a:ext>
              </a:extLst>
            </p:cNvPr>
            <p:cNvSpPr/>
            <p:nvPr/>
          </p:nvSpPr>
          <p:spPr>
            <a:xfrm>
              <a:off x="7315200" y="3108960"/>
              <a:ext cx="3322320" cy="579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626EAFB3-1B7D-52D5-EB93-AFAAAD86F09D}"/>
              </a:ext>
            </a:extLst>
          </p:cNvPr>
          <p:cNvSpPr txBox="1"/>
          <p:nvPr/>
        </p:nvSpPr>
        <p:spPr>
          <a:xfrm>
            <a:off x="7094184" y="3306538"/>
            <a:ext cx="4338577" cy="830997"/>
          </a:xfrm>
          <a:prstGeom prst="rect">
            <a:avLst/>
          </a:prstGeom>
          <a:noFill/>
        </p:spPr>
        <p:txBody>
          <a:bodyPr wrap="square" rtlCol="0">
            <a:spAutoFit/>
          </a:bodyPr>
          <a:lstStyle/>
          <a:p>
            <a:pPr algn="ctr"/>
            <a:r>
              <a:rPr lang="en-US" sz="2400" dirty="0"/>
              <a:t>Would you like to talk to someone?</a:t>
            </a:r>
          </a:p>
        </p:txBody>
      </p:sp>
    </p:spTree>
    <p:extLst>
      <p:ext uri="{BB962C8B-B14F-4D97-AF65-F5344CB8AC3E}">
        <p14:creationId xmlns:p14="http://schemas.microsoft.com/office/powerpoint/2010/main" val="630203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BE7C48-A4FA-9F71-2D77-16BD96A13761}"/>
              </a:ext>
            </a:extLst>
          </p:cNvPr>
          <p:cNvSpPr/>
          <p:nvPr/>
        </p:nvSpPr>
        <p:spPr>
          <a:xfrm>
            <a:off x="0" y="0"/>
            <a:ext cx="12192000" cy="6400800"/>
          </a:xfrm>
          <a:prstGeom prst="rect">
            <a:avLst/>
          </a:prstGeom>
          <a:solidFill>
            <a:srgbClr val="E6D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EB8EF7-73E5-0046-9AA8-90BF1B117754}"/>
              </a:ext>
            </a:extLst>
          </p:cNvPr>
          <p:cNvSpPr>
            <a:spLocks noGrp="1"/>
          </p:cNvSpPr>
          <p:nvPr>
            <p:ph type="title"/>
          </p:nvPr>
        </p:nvSpPr>
        <p:spPr>
          <a:xfrm>
            <a:off x="1217002" y="1218578"/>
            <a:ext cx="10028381" cy="1686777"/>
          </a:xfrm>
        </p:spPr>
        <p:txBody>
          <a:bodyPr vert="horz" lIns="91440" tIns="45720" rIns="91440" bIns="45720" rtlCol="0" anchor="t">
            <a:noAutofit/>
          </a:bodyPr>
          <a:lstStyle/>
          <a:p>
            <a:r>
              <a:rPr lang="en-US" sz="5000" dirty="0">
                <a:solidFill>
                  <a:schemeClr val="tx1"/>
                </a:solidFill>
                <a:latin typeface="+mn-lt"/>
              </a:rPr>
              <a:t>Are you thinking about hurting or killing yourself?</a:t>
            </a:r>
            <a:br>
              <a:rPr lang="en-US" sz="5000" dirty="0">
                <a:solidFill>
                  <a:srgbClr val="FFFFFF"/>
                </a:solidFill>
              </a:rPr>
            </a:br>
            <a:endParaRPr lang="en-US" sz="5000" dirty="0">
              <a:solidFill>
                <a:srgbClr val="FFFFFF"/>
              </a:solidFill>
            </a:endParaRPr>
          </a:p>
        </p:txBody>
      </p:sp>
      <p:sp>
        <p:nvSpPr>
          <p:cNvPr id="4" name="Slide Number Placeholder 3">
            <a:extLst>
              <a:ext uri="{FF2B5EF4-FFF2-40B4-BE49-F238E27FC236}">
                <a16:creationId xmlns:a16="http://schemas.microsoft.com/office/drawing/2014/main" id="{C75D7D48-228C-D482-5879-2AA04F553A0C}"/>
              </a:ext>
            </a:extLst>
          </p:cNvPr>
          <p:cNvSpPr>
            <a:spLocks noGrp="1"/>
          </p:cNvSpPr>
          <p:nvPr>
            <p:ph type="sldNum" sz="quarter" idx="12"/>
          </p:nvPr>
        </p:nvSpPr>
        <p:spPr/>
        <p:txBody>
          <a:bodyPr/>
          <a:lstStyle/>
          <a:p>
            <a:fld id="{3A98EE3D-8CD1-4C3F-BD1C-C98C9596463C}" type="slidenum">
              <a:rPr lang="en-US" smtClean="0"/>
              <a:t>13</a:t>
            </a:fld>
            <a:endParaRPr lang="en-US" dirty="0"/>
          </a:p>
        </p:txBody>
      </p:sp>
      <p:sp>
        <p:nvSpPr>
          <p:cNvPr id="7" name="Title 1">
            <a:extLst>
              <a:ext uri="{FF2B5EF4-FFF2-40B4-BE49-F238E27FC236}">
                <a16:creationId xmlns:a16="http://schemas.microsoft.com/office/drawing/2014/main" id="{3F89D25B-EC7C-9F42-D29F-5D15936EF19E}"/>
              </a:ext>
            </a:extLst>
          </p:cNvPr>
          <p:cNvSpPr txBox="1">
            <a:spLocks/>
          </p:cNvSpPr>
          <p:nvPr/>
        </p:nvSpPr>
        <p:spPr>
          <a:xfrm>
            <a:off x="2003323" y="3429001"/>
            <a:ext cx="8185354" cy="802286"/>
          </a:xfrm>
          <a:prstGeom prst="rect">
            <a:avLst/>
          </a:prstGeom>
          <a:solidFill>
            <a:schemeClr val="bg1"/>
          </a:solidFill>
          <a:ln w="2540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a:lstStyle>
          <a:p>
            <a:pPr algn="ctr"/>
            <a:r>
              <a:rPr lang="en-US" sz="3200" dirty="0">
                <a:solidFill>
                  <a:srgbClr val="C00000"/>
                </a:solidFill>
              </a:rPr>
              <a:t>DO NOT LEAVE THE PERSON ALONE.</a:t>
            </a:r>
          </a:p>
        </p:txBody>
      </p:sp>
      <p:sp>
        <p:nvSpPr>
          <p:cNvPr id="6" name="Title 1">
            <a:extLst>
              <a:ext uri="{FF2B5EF4-FFF2-40B4-BE49-F238E27FC236}">
                <a16:creationId xmlns:a16="http://schemas.microsoft.com/office/drawing/2014/main" id="{CC7F4E7F-7AD5-F7B8-E094-0126E71F40BD}"/>
              </a:ext>
            </a:extLst>
          </p:cNvPr>
          <p:cNvSpPr txBox="1">
            <a:spLocks/>
          </p:cNvSpPr>
          <p:nvPr/>
        </p:nvSpPr>
        <p:spPr>
          <a:xfrm>
            <a:off x="2761765" y="4944489"/>
            <a:ext cx="6938853" cy="694933"/>
          </a:xfrm>
          <a:prstGeom prst="rect">
            <a:avLst/>
          </a:prstGeom>
          <a:solidFill>
            <a:srgbClr val="E6D48B"/>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a:lstStyle>
          <a:p>
            <a:pPr algn="ctr"/>
            <a:r>
              <a:rPr lang="en-US" sz="4000" dirty="0">
                <a:solidFill>
                  <a:srgbClr val="90431F"/>
                </a:solidFill>
              </a:rPr>
              <a:t>I want to get some help.</a:t>
            </a:r>
            <a:endParaRPr lang="en-US" sz="5000" dirty="0">
              <a:solidFill>
                <a:srgbClr val="90431F"/>
              </a:solidFill>
            </a:endParaRPr>
          </a:p>
        </p:txBody>
      </p:sp>
    </p:spTree>
    <p:extLst>
      <p:ext uri="{BB962C8B-B14F-4D97-AF65-F5344CB8AC3E}">
        <p14:creationId xmlns:p14="http://schemas.microsoft.com/office/powerpoint/2010/main" val="2386367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Univers"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7FFC9FB-D632-D0BE-18A4-69AADD5E9DAB}"/>
              </a:ext>
            </a:extLst>
          </p:cNvPr>
          <p:cNvSpPr/>
          <p:nvPr/>
        </p:nvSpPr>
        <p:spPr>
          <a:xfrm>
            <a:off x="1557" y="0"/>
            <a:ext cx="4781862" cy="6400801"/>
          </a:xfrm>
          <a:prstGeom prst="rect">
            <a:avLst/>
          </a:prstGeom>
          <a:solidFill>
            <a:srgbClr val="E6D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a:extLst>
              <a:ext uri="{FF2B5EF4-FFF2-40B4-BE49-F238E27FC236}">
                <a16:creationId xmlns:a16="http://schemas.microsoft.com/office/drawing/2014/main" id="{3A31232C-3E52-6B1D-932E-07E34B68C7A3}"/>
              </a:ext>
            </a:extLst>
          </p:cNvPr>
          <p:cNvSpPr>
            <a:spLocks noGrp="1"/>
          </p:cNvSpPr>
          <p:nvPr>
            <p:ph type="sldNum" sz="quarter" idx="12"/>
          </p:nvPr>
        </p:nvSpPr>
        <p:spPr/>
        <p:txBody>
          <a:bodyPr/>
          <a:lstStyle/>
          <a:p>
            <a:fld id="{3A98EE3D-8CD1-4C3F-BD1C-C98C9596463C}" type="slidenum">
              <a:rPr lang="en-US" smtClean="0"/>
              <a:t>14</a:t>
            </a:fld>
            <a:endParaRPr lang="en-US" dirty="0"/>
          </a:p>
        </p:txBody>
      </p:sp>
      <p:sp>
        <p:nvSpPr>
          <p:cNvPr id="11" name="Title 1">
            <a:extLst>
              <a:ext uri="{FF2B5EF4-FFF2-40B4-BE49-F238E27FC236}">
                <a16:creationId xmlns:a16="http://schemas.microsoft.com/office/drawing/2014/main" id="{62F74CC4-D6A9-678C-DA56-214B886D6E1E}"/>
              </a:ext>
            </a:extLst>
          </p:cNvPr>
          <p:cNvSpPr txBox="1">
            <a:spLocks noGrp="1"/>
          </p:cNvSpPr>
          <p:nvPr>
            <p:ph type="title"/>
          </p:nvPr>
        </p:nvSpPr>
        <p:spPr>
          <a:xfrm>
            <a:off x="395715" y="455613"/>
            <a:ext cx="4023042" cy="5646737"/>
          </a:xfrm>
          <a:prstGeom prst="rect">
            <a:avLst/>
          </a:prstGeom>
        </p:spPr>
        <p:txBody>
          <a:bodyPr anchor="ctr">
            <a:normAutofit/>
          </a:bodyPr>
          <a:lst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a:lstStyle>
          <a:p>
            <a:pPr>
              <a:spcAft>
                <a:spcPts val="1800"/>
              </a:spcAft>
            </a:pPr>
            <a:r>
              <a:rPr lang="en-US" sz="4000" dirty="0">
                <a:solidFill>
                  <a:schemeClr val="tx1"/>
                </a:solidFill>
              </a:rPr>
              <a:t>Asking about suicide </a:t>
            </a:r>
            <a:br>
              <a:rPr lang="en-US" sz="4000" dirty="0">
                <a:solidFill>
                  <a:schemeClr val="tx1"/>
                </a:solidFill>
              </a:rPr>
            </a:br>
            <a:br>
              <a:rPr lang="en-US" sz="4000" dirty="0">
                <a:solidFill>
                  <a:schemeClr val="tx1"/>
                </a:solidFill>
              </a:rPr>
            </a:br>
            <a:r>
              <a:rPr lang="en-US" sz="4000" dirty="0">
                <a:solidFill>
                  <a:schemeClr val="tx1"/>
                </a:solidFill>
              </a:rPr>
              <a:t>Objection #2:</a:t>
            </a:r>
            <a:endParaRPr lang="en-US" dirty="0">
              <a:solidFill>
                <a:schemeClr val="tx1"/>
              </a:solidFill>
            </a:endParaRPr>
          </a:p>
          <a:p>
            <a:pPr marL="14287" lvl="0">
              <a:spcBef>
                <a:spcPts val="1200"/>
              </a:spcBef>
              <a:spcAft>
                <a:spcPts val="200"/>
              </a:spcAft>
              <a:buClr>
                <a:srgbClr val="000000"/>
              </a:buClr>
              <a:buSzPct val="150000"/>
            </a:pPr>
            <a:r>
              <a:rPr lang="en-US" b="1" spc="0" dirty="0">
                <a:solidFill>
                  <a:srgbClr val="90431F"/>
                </a:solidFill>
                <a:ea typeface="+mn-ea"/>
                <a:cs typeface="+mn-cs"/>
              </a:rPr>
              <a:t>“What if they get angry at me?”</a:t>
            </a:r>
          </a:p>
        </p:txBody>
      </p:sp>
      <p:pic>
        <p:nvPicPr>
          <p:cNvPr id="11266" name="Picture 2" descr="Why Don't They Just Ask For Help? — WARN International">
            <a:extLst>
              <a:ext uri="{FF2B5EF4-FFF2-40B4-BE49-F238E27FC236}">
                <a16:creationId xmlns:a16="http://schemas.microsoft.com/office/drawing/2014/main" id="{5D2CFF6F-0339-0792-72A3-BBD8988365C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50093" y="1004685"/>
            <a:ext cx="7452360" cy="419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526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917D185-95DE-D02B-002D-502FCC483F70}"/>
              </a:ext>
            </a:extLst>
          </p:cNvPr>
          <p:cNvSpPr>
            <a:spLocks noGrp="1"/>
          </p:cNvSpPr>
          <p:nvPr>
            <p:ph type="sldNum" sz="quarter" idx="12"/>
          </p:nvPr>
        </p:nvSpPr>
        <p:spPr/>
        <p:txBody>
          <a:bodyPr/>
          <a:lstStyle/>
          <a:p>
            <a:fld id="{3A98EE3D-8CD1-4C3F-BD1C-C98C9596463C}" type="slidenum">
              <a:rPr lang="en-US" smtClean="0"/>
              <a:t>15</a:t>
            </a:fld>
            <a:endParaRPr lang="en-US" dirty="0"/>
          </a:p>
        </p:txBody>
      </p:sp>
      <p:grpSp>
        <p:nvGrpSpPr>
          <p:cNvPr id="2" name="Group 1">
            <a:extLst>
              <a:ext uri="{FF2B5EF4-FFF2-40B4-BE49-F238E27FC236}">
                <a16:creationId xmlns:a16="http://schemas.microsoft.com/office/drawing/2014/main" id="{94D370FF-FC06-E3B5-C3F1-7919F2AA2DC5}"/>
              </a:ext>
            </a:extLst>
          </p:cNvPr>
          <p:cNvGrpSpPr/>
          <p:nvPr/>
        </p:nvGrpSpPr>
        <p:grpSpPr>
          <a:xfrm>
            <a:off x="0" y="-4228"/>
            <a:ext cx="12192000" cy="6451065"/>
            <a:chOff x="0" y="-4228"/>
            <a:chExt cx="12192000" cy="6451065"/>
          </a:xfrm>
        </p:grpSpPr>
        <p:pic>
          <p:nvPicPr>
            <p:cNvPr id="2050" name="Picture 2" descr="Why Asking for Help is not a Sign of Weakness | Shift Workspaces">
              <a:extLst>
                <a:ext uri="{FF2B5EF4-FFF2-40B4-BE49-F238E27FC236}">
                  <a16:creationId xmlns:a16="http://schemas.microsoft.com/office/drawing/2014/main" id="{CC4CDCAA-B58D-91C3-2486-55B51703674C}"/>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a:ext>
              </a:extLst>
            </a:blip>
            <a:srcRect l="7908" r="11461"/>
            <a:stretch/>
          </p:blipFill>
          <p:spPr bwMode="auto">
            <a:xfrm>
              <a:off x="0" y="-4228"/>
              <a:ext cx="7300452" cy="645106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78394E7E-17CF-99E7-17F2-C740CE26DE96}"/>
                </a:ext>
              </a:extLst>
            </p:cNvPr>
            <p:cNvSpPr txBox="1">
              <a:spLocks/>
            </p:cNvSpPr>
            <p:nvPr/>
          </p:nvSpPr>
          <p:spPr>
            <a:xfrm>
              <a:off x="204114" y="1997201"/>
              <a:ext cx="6960041" cy="4105004"/>
            </a:xfrm>
            <a:prstGeom prst="rect">
              <a:avLst/>
            </a:prstGeom>
          </p:spPr>
          <p:txBody>
            <a:bodyPr anchor="t">
              <a:no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66725" indent="-350838">
                <a:lnSpc>
                  <a:spcPct val="110000"/>
                </a:lnSpc>
                <a:buClr>
                  <a:srgbClr val="90431F"/>
                </a:buClr>
                <a:buFont typeface="Arial" panose="020B0604020202020204" pitchFamily="34" charset="0"/>
                <a:buChar char="•"/>
              </a:pPr>
              <a:r>
                <a:rPr lang="en-US" sz="3400" b="1" dirty="0">
                  <a:solidFill>
                    <a:srgbClr val="90431F"/>
                  </a:solidFill>
                </a:rPr>
                <a:t>Acknowledge response</a:t>
              </a:r>
            </a:p>
            <a:p>
              <a:pPr marL="923925" lvl="1" indent="-457200">
                <a:lnSpc>
                  <a:spcPct val="110000"/>
                </a:lnSpc>
                <a:spcBef>
                  <a:spcPts val="800"/>
                </a:spcBef>
                <a:buClr>
                  <a:schemeClr val="tx1"/>
                </a:buClr>
                <a:buSzPct val="75000"/>
                <a:buFont typeface="Courier New" panose="02070309020205020404" pitchFamily="49" charset="0"/>
                <a:buChar char="o"/>
              </a:pPr>
              <a:r>
                <a:rPr lang="en-US" sz="3000" dirty="0"/>
                <a:t>NOT “empty” comfort or advice</a:t>
              </a:r>
            </a:p>
            <a:p>
              <a:pPr marL="422783" lvl="1" indent="0">
                <a:lnSpc>
                  <a:spcPct val="110000"/>
                </a:lnSpc>
                <a:buClr>
                  <a:schemeClr val="tx1"/>
                </a:buClr>
                <a:buNone/>
              </a:pPr>
              <a:endParaRPr lang="en-US" sz="2600" dirty="0"/>
            </a:p>
            <a:p>
              <a:pPr marL="466725" indent="-336550">
                <a:lnSpc>
                  <a:spcPct val="110000"/>
                </a:lnSpc>
                <a:spcBef>
                  <a:spcPts val="2400"/>
                </a:spcBef>
                <a:buClr>
                  <a:srgbClr val="90431F"/>
                </a:buClr>
                <a:buFont typeface="Arial" panose="020B0604020202020204" pitchFamily="34" charset="0"/>
                <a:buChar char="•"/>
              </a:pPr>
              <a:r>
                <a:rPr lang="en-US" sz="3400" b="1" dirty="0">
                  <a:solidFill>
                    <a:srgbClr val="90431F"/>
                  </a:solidFill>
                </a:rPr>
                <a:t>Invite the person to talk more</a:t>
              </a:r>
              <a:r>
                <a:rPr lang="en-US" sz="3600" b="1" dirty="0">
                  <a:solidFill>
                    <a:srgbClr val="90431F"/>
                  </a:solidFill>
                </a:rPr>
                <a:t>.</a:t>
              </a:r>
            </a:p>
            <a:p>
              <a:pPr marL="865187" lvl="1" indent="-457200">
                <a:lnSpc>
                  <a:spcPct val="110000"/>
                </a:lnSpc>
                <a:buClr>
                  <a:schemeClr val="tx1"/>
                </a:buClr>
                <a:buSzPct val="75000"/>
                <a:buFont typeface="Courier New" panose="02070309020205020404" pitchFamily="49" charset="0"/>
                <a:buChar char="o"/>
              </a:pPr>
              <a:r>
                <a:rPr lang="en-US" sz="3000" dirty="0">
                  <a:solidFill>
                    <a:schemeClr val="tx1"/>
                  </a:solidFill>
                </a:rPr>
                <a:t>If not you, then with someone else</a:t>
              </a:r>
            </a:p>
          </p:txBody>
        </p:sp>
        <p:grpSp>
          <p:nvGrpSpPr>
            <p:cNvPr id="14" name="Group 13">
              <a:extLst>
                <a:ext uri="{FF2B5EF4-FFF2-40B4-BE49-F238E27FC236}">
                  <a16:creationId xmlns:a16="http://schemas.microsoft.com/office/drawing/2014/main" id="{1410E835-B057-DA8D-E106-B1454E9D5079}"/>
                </a:ext>
              </a:extLst>
            </p:cNvPr>
            <p:cNvGrpSpPr/>
            <p:nvPr/>
          </p:nvGrpSpPr>
          <p:grpSpPr>
            <a:xfrm>
              <a:off x="7300452" y="0"/>
              <a:ext cx="4891548" cy="6400801"/>
              <a:chOff x="0" y="0"/>
              <a:chExt cx="4781862" cy="6400801"/>
            </a:xfrm>
            <a:solidFill>
              <a:srgbClr val="A87627"/>
            </a:solidFill>
          </p:grpSpPr>
          <p:grpSp>
            <p:nvGrpSpPr>
              <p:cNvPr id="5" name="Group 4">
                <a:extLst>
                  <a:ext uri="{FF2B5EF4-FFF2-40B4-BE49-F238E27FC236}">
                    <a16:creationId xmlns:a16="http://schemas.microsoft.com/office/drawing/2014/main" id="{4100EAE4-AC02-06F2-2100-B71A4E2ADEC4}"/>
                  </a:ext>
                </a:extLst>
              </p:cNvPr>
              <p:cNvGrpSpPr/>
              <p:nvPr/>
            </p:nvGrpSpPr>
            <p:grpSpPr>
              <a:xfrm>
                <a:off x="0" y="0"/>
                <a:ext cx="4781862" cy="6400801"/>
                <a:chOff x="0" y="-1"/>
                <a:chExt cx="4781862" cy="6400801"/>
              </a:xfrm>
              <a:grpFill/>
            </p:grpSpPr>
            <p:sp>
              <p:nvSpPr>
                <p:cNvPr id="6" name="Rectangle 5">
                  <a:extLst>
                    <a:ext uri="{FF2B5EF4-FFF2-40B4-BE49-F238E27FC236}">
                      <a16:creationId xmlns:a16="http://schemas.microsoft.com/office/drawing/2014/main" id="{B7FFC9FB-D632-D0BE-18A4-69AADD5E9DAB}"/>
                    </a:ext>
                  </a:extLst>
                </p:cNvPr>
                <p:cNvSpPr/>
                <p:nvPr/>
              </p:nvSpPr>
              <p:spPr>
                <a:xfrm>
                  <a:off x="0" y="-1"/>
                  <a:ext cx="4781862" cy="64008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C35FD57D-CAFD-EB42-060F-98659C140298}"/>
                    </a:ext>
                  </a:extLst>
                </p:cNvPr>
                <p:cNvSpPr txBox="1">
                  <a:spLocks/>
                </p:cNvSpPr>
                <p:nvPr/>
              </p:nvSpPr>
              <p:spPr>
                <a:xfrm>
                  <a:off x="503157" y="455996"/>
                  <a:ext cx="3642309" cy="5646208"/>
                </a:xfrm>
                <a:prstGeom prst="rect">
                  <a:avLst/>
                </a:prstGeom>
                <a:grpFill/>
                <a:ln>
                  <a:noFill/>
                </a:ln>
              </p:spPr>
              <p:txBody>
                <a:bodyPr anchor="ctr">
                  <a:normAutofit/>
                </a:bodyPr>
                <a:lst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a:lstStyle>
                <a:p>
                  <a:endParaRPr lang="en-US" dirty="0">
                    <a:solidFill>
                      <a:schemeClr val="tx1"/>
                    </a:solidFill>
                  </a:endParaRPr>
                </a:p>
              </p:txBody>
            </p:sp>
          </p:grpSp>
          <p:sp>
            <p:nvSpPr>
              <p:cNvPr id="13" name="Title 1">
                <a:extLst>
                  <a:ext uri="{FF2B5EF4-FFF2-40B4-BE49-F238E27FC236}">
                    <a16:creationId xmlns:a16="http://schemas.microsoft.com/office/drawing/2014/main" id="{FC9264B5-04CE-41DE-9944-07F0D2BA20C9}"/>
                  </a:ext>
                </a:extLst>
              </p:cNvPr>
              <p:cNvSpPr txBox="1">
                <a:spLocks/>
              </p:cNvSpPr>
              <p:nvPr/>
            </p:nvSpPr>
            <p:spPr>
              <a:xfrm>
                <a:off x="503157" y="833879"/>
                <a:ext cx="3642309" cy="4774850"/>
              </a:xfrm>
              <a:prstGeom prst="rect">
                <a:avLst/>
              </a:prstGeom>
              <a:grpFill/>
              <a:ln>
                <a:noFill/>
              </a:ln>
            </p:spPr>
            <p:txBody>
              <a:bodyPr anchor="t">
                <a:normAutofit/>
              </a:bodyPr>
              <a:lst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a:lstStyle>
              <a:p>
                <a:r>
                  <a:rPr lang="en-US" sz="4000" dirty="0">
                    <a:solidFill>
                      <a:schemeClr val="bg1"/>
                    </a:solidFill>
                  </a:rPr>
                  <a:t>Asking about suicide </a:t>
                </a:r>
              </a:p>
              <a:p>
                <a:endParaRPr lang="en-US" sz="4000" dirty="0">
                  <a:solidFill>
                    <a:schemeClr val="bg1"/>
                  </a:solidFill>
                </a:endParaRPr>
              </a:p>
              <a:p>
                <a:pPr>
                  <a:spcAft>
                    <a:spcPts val="1800"/>
                  </a:spcAft>
                </a:pPr>
                <a:r>
                  <a:rPr lang="en-US" sz="4000" dirty="0">
                    <a:solidFill>
                      <a:schemeClr val="bg1"/>
                    </a:solidFill>
                  </a:rPr>
                  <a:t>Objection #3:</a:t>
                </a:r>
                <a:endParaRPr lang="en-US" dirty="0">
                  <a:solidFill>
                    <a:schemeClr val="bg1"/>
                  </a:solidFill>
                </a:endParaRPr>
              </a:p>
              <a:p>
                <a:r>
                  <a:rPr lang="en-US" b="1" dirty="0">
                    <a:solidFill>
                      <a:srgbClr val="FBFFBF"/>
                    </a:solidFill>
                  </a:rPr>
                  <a:t>“What do I do if they say ‘yes’?”</a:t>
                </a:r>
              </a:p>
            </p:txBody>
          </p:sp>
        </p:grpSp>
      </p:grpSp>
    </p:spTree>
    <p:extLst>
      <p:ext uri="{BB962C8B-B14F-4D97-AF65-F5344CB8AC3E}">
        <p14:creationId xmlns:p14="http://schemas.microsoft.com/office/powerpoint/2010/main" val="2496973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CA59BF4-49FC-C884-9D97-8DE2BA9B6D97}"/>
              </a:ext>
            </a:extLst>
          </p:cNvPr>
          <p:cNvSpPr>
            <a:spLocks noGrp="1"/>
          </p:cNvSpPr>
          <p:nvPr>
            <p:ph type="sldNum" sz="quarter" idx="12"/>
          </p:nvPr>
        </p:nvSpPr>
        <p:spPr>
          <a:xfrm>
            <a:off x="10993582" y="6446838"/>
            <a:ext cx="780010" cy="365125"/>
          </a:xfrm>
        </p:spPr>
        <p:txBody>
          <a:bodyPr>
            <a:normAutofit/>
          </a:bodyPr>
          <a:lstStyle/>
          <a:p>
            <a:pPr>
              <a:spcAft>
                <a:spcPts val="600"/>
              </a:spcAft>
            </a:pPr>
            <a:fld id="{3A98EE3D-8CD1-4C3F-BD1C-C98C9596463C}" type="slidenum">
              <a:rPr lang="en-US">
                <a:solidFill>
                  <a:schemeClr val="tx1">
                    <a:lumMod val="85000"/>
                    <a:lumOff val="15000"/>
                  </a:schemeClr>
                </a:solidFill>
              </a:rPr>
              <a:pPr>
                <a:spcAft>
                  <a:spcPts val="600"/>
                </a:spcAft>
              </a:pPr>
              <a:t>16</a:t>
            </a:fld>
            <a:endParaRPr lang="en-US">
              <a:solidFill>
                <a:schemeClr val="tx1">
                  <a:lumMod val="85000"/>
                  <a:lumOff val="15000"/>
                </a:schemeClr>
              </a:solidFill>
            </a:endParaRPr>
          </a:p>
        </p:txBody>
      </p:sp>
      <p:graphicFrame>
        <p:nvGraphicFramePr>
          <p:cNvPr id="9" name="Table 8">
            <a:extLst>
              <a:ext uri="{FF2B5EF4-FFF2-40B4-BE49-F238E27FC236}">
                <a16:creationId xmlns:a16="http://schemas.microsoft.com/office/drawing/2014/main" id="{2BDCF744-1079-B5D8-FAA2-15B6C02D0322}"/>
              </a:ext>
            </a:extLst>
          </p:cNvPr>
          <p:cNvGraphicFramePr>
            <a:graphicFrameLocks noGrp="1"/>
          </p:cNvGraphicFramePr>
          <p:nvPr>
            <p:extLst>
              <p:ext uri="{D42A27DB-BD31-4B8C-83A1-F6EECF244321}">
                <p14:modId xmlns:p14="http://schemas.microsoft.com/office/powerpoint/2010/main" val="2290913668"/>
              </p:ext>
            </p:extLst>
          </p:nvPr>
        </p:nvGraphicFramePr>
        <p:xfrm>
          <a:off x="927354" y="622834"/>
          <a:ext cx="10222427" cy="5610645"/>
        </p:xfrm>
        <a:graphic>
          <a:graphicData uri="http://schemas.openxmlformats.org/drawingml/2006/table">
            <a:tbl>
              <a:tblPr firstRow="1" firstCol="1" bandRow="1"/>
              <a:tblGrid>
                <a:gridCol w="10222427">
                  <a:extLst>
                    <a:ext uri="{9D8B030D-6E8A-4147-A177-3AD203B41FA5}">
                      <a16:colId xmlns:a16="http://schemas.microsoft.com/office/drawing/2014/main" val="1760786722"/>
                    </a:ext>
                  </a:extLst>
                </a:gridCol>
              </a:tblGrid>
              <a:tr h="481562">
                <a:tc>
                  <a:txBody>
                    <a:bodyPr/>
                    <a:lstStyle/>
                    <a:p>
                      <a:pPr marL="0" marR="0" algn="ctr" fontAlgn="t">
                        <a:spcBef>
                          <a:spcPts val="0"/>
                        </a:spcBef>
                        <a:spcAft>
                          <a:spcPts val="0"/>
                        </a:spcAft>
                      </a:pPr>
                      <a:r>
                        <a:rPr lang="en-US" sz="3200" b="0" i="0" u="none" strike="noStrik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Some Things NOT to Say</a:t>
                      </a:r>
                      <a:endParaRPr lang="en-US" sz="3200" b="0" i="0" u="none" strike="noStrike" dirty="0">
                        <a:solidFill>
                          <a:schemeClr val="bg1"/>
                        </a:solidFill>
                        <a:effectLst/>
                        <a:latin typeface="Arial" panose="020B0604020202020204" pitchFamily="34" charset="0"/>
                      </a:endParaRPr>
                    </a:p>
                  </a:txBody>
                  <a:tcPr marL="103530" marR="103530" marT="143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559935345"/>
                  </a:ext>
                </a:extLst>
              </a:tr>
              <a:tr h="364620">
                <a:tc>
                  <a:txBody>
                    <a:bodyPr/>
                    <a:lstStyle/>
                    <a:p>
                      <a:pPr marL="347472" marR="0" indent="-347472" algn="l" fontAlgn="t">
                        <a:spcBef>
                          <a:spcPts val="0"/>
                        </a:spcBef>
                        <a:spcAft>
                          <a:spcPts val="0"/>
                        </a:spcAft>
                        <a:buClrTx/>
                        <a:buSzPct val="75000"/>
                        <a:buFont typeface="Symbol" panose="05050102010706020507" pitchFamily="18" charset="2"/>
                        <a:buChar char="·"/>
                      </a:pPr>
                      <a:r>
                        <a:rPr lang="en-US" sz="23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could you think of suicide? Your life’s not that bad.”</a:t>
                      </a:r>
                      <a:endParaRPr lang="en-US" sz="2300" b="0" i="0" u="none" strike="noStrike" dirty="0">
                        <a:effectLst/>
                        <a:latin typeface="Arial" panose="020B0604020202020204" pitchFamily="34" charset="0"/>
                      </a:endParaRPr>
                    </a:p>
                  </a:txBody>
                  <a:tcPr marL="103530" marR="103530" marT="143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F0C7"/>
                    </a:solidFill>
                  </a:tcPr>
                </a:tc>
                <a:extLst>
                  <a:ext uri="{0D108BD9-81ED-4DB2-BD59-A6C34878D82A}">
                    <a16:rowId xmlns:a16="http://schemas.microsoft.com/office/drawing/2014/main" val="3102033476"/>
                  </a:ext>
                </a:extLst>
              </a:tr>
              <a:tr h="364620">
                <a:tc>
                  <a:txBody>
                    <a:bodyPr/>
                    <a:lstStyle/>
                    <a:p>
                      <a:pPr marL="347472" marR="0" indent="-347472" algn="l" fontAlgn="t">
                        <a:spcBef>
                          <a:spcPts val="0"/>
                        </a:spcBef>
                        <a:spcAft>
                          <a:spcPts val="0"/>
                        </a:spcAft>
                        <a:buClrTx/>
                        <a:buSzPct val="75000"/>
                        <a:buFont typeface="Symbol" panose="05050102010706020507" pitchFamily="18" charset="2"/>
                        <a:buChar char="·"/>
                      </a:pPr>
                      <a:r>
                        <a:rPr lang="en-US" sz="23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“Things could be worse.”</a:t>
                      </a:r>
                      <a:endParaRPr lang="en-US" sz="2300" b="0" i="0" u="none" strike="noStrike" dirty="0">
                        <a:effectLst/>
                        <a:latin typeface="Arial" panose="020B0604020202020204" pitchFamily="34" charset="0"/>
                      </a:endParaRPr>
                    </a:p>
                  </a:txBody>
                  <a:tcPr marL="103530" marR="103530" marT="143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F0C7"/>
                    </a:solidFill>
                  </a:tcPr>
                </a:tc>
                <a:extLst>
                  <a:ext uri="{0D108BD9-81ED-4DB2-BD59-A6C34878D82A}">
                    <a16:rowId xmlns:a16="http://schemas.microsoft.com/office/drawing/2014/main" val="3426773384"/>
                  </a:ext>
                </a:extLst>
              </a:tr>
              <a:tr h="364620">
                <a:tc>
                  <a:txBody>
                    <a:bodyPr/>
                    <a:lstStyle/>
                    <a:p>
                      <a:pPr marL="347472" marR="0" indent="-347472" algn="l" fontAlgn="t">
                        <a:spcBef>
                          <a:spcPts val="0"/>
                        </a:spcBef>
                        <a:spcAft>
                          <a:spcPts val="0"/>
                        </a:spcAft>
                        <a:buClrTx/>
                        <a:buSzPct val="75000"/>
                        <a:buFont typeface="Symbol" panose="05050102010706020507" pitchFamily="18" charset="2"/>
                        <a:buChar char="·"/>
                      </a:pPr>
                      <a:r>
                        <a:rPr lang="en-US" sz="23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“Other people have problems worse than you and they don’t want to die.”</a:t>
                      </a:r>
                      <a:endParaRPr lang="en-US" sz="2300" b="0" i="0" u="none" strike="noStrike" dirty="0">
                        <a:effectLst/>
                        <a:latin typeface="Arial" panose="020B0604020202020204" pitchFamily="34" charset="0"/>
                      </a:endParaRPr>
                    </a:p>
                  </a:txBody>
                  <a:tcPr marL="103530" marR="103530" marT="143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F0C7"/>
                    </a:solidFill>
                  </a:tcPr>
                </a:tc>
                <a:extLst>
                  <a:ext uri="{0D108BD9-81ED-4DB2-BD59-A6C34878D82A}">
                    <a16:rowId xmlns:a16="http://schemas.microsoft.com/office/drawing/2014/main" val="2605514607"/>
                  </a:ext>
                </a:extLst>
              </a:tr>
              <a:tr h="364620">
                <a:tc>
                  <a:txBody>
                    <a:bodyPr/>
                    <a:lstStyle/>
                    <a:p>
                      <a:pPr marL="347472" marR="0" indent="-347472" algn="l" fontAlgn="t">
                        <a:spcBef>
                          <a:spcPts val="0"/>
                        </a:spcBef>
                        <a:spcAft>
                          <a:spcPts val="0"/>
                        </a:spcAft>
                        <a:buClrTx/>
                        <a:buSzPct val="75000"/>
                        <a:buFont typeface="Symbol" panose="05050102010706020507" pitchFamily="18" charset="2"/>
                        <a:buChar char="·"/>
                      </a:pPr>
                      <a:r>
                        <a:rPr lang="en-US" sz="23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have so much to live for.”</a:t>
                      </a:r>
                      <a:endParaRPr lang="en-US" sz="2300" b="0" i="0" u="none" strike="noStrike" dirty="0">
                        <a:effectLst/>
                        <a:latin typeface="Arial" panose="020B0604020202020204" pitchFamily="34" charset="0"/>
                      </a:endParaRPr>
                    </a:p>
                  </a:txBody>
                  <a:tcPr marL="103530" marR="103530" marT="143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F0C7"/>
                    </a:solidFill>
                  </a:tcPr>
                </a:tc>
                <a:extLst>
                  <a:ext uri="{0D108BD9-81ED-4DB2-BD59-A6C34878D82A}">
                    <a16:rowId xmlns:a16="http://schemas.microsoft.com/office/drawing/2014/main" val="4180114116"/>
                  </a:ext>
                </a:extLst>
              </a:tr>
              <a:tr h="364620">
                <a:tc>
                  <a:txBody>
                    <a:bodyPr/>
                    <a:lstStyle/>
                    <a:p>
                      <a:pPr marL="347472" marR="0" indent="-347472" algn="l" fontAlgn="t">
                        <a:spcBef>
                          <a:spcPts val="0"/>
                        </a:spcBef>
                        <a:spcAft>
                          <a:spcPts val="0"/>
                        </a:spcAft>
                        <a:buClrTx/>
                        <a:buSzPct val="75000"/>
                        <a:buFont typeface="Symbol" panose="05050102010706020507" pitchFamily="18" charset="2"/>
                        <a:buChar char="·"/>
                      </a:pPr>
                      <a:r>
                        <a:rPr lang="en-US" sz="23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“Don’t you know I [or your family] would be devastated if you killed yourself?”</a:t>
                      </a:r>
                      <a:endParaRPr lang="en-US" sz="2300" b="0" i="0" u="none" strike="noStrike" dirty="0">
                        <a:effectLst/>
                        <a:latin typeface="Arial" panose="020B0604020202020204" pitchFamily="34" charset="0"/>
                      </a:endParaRPr>
                    </a:p>
                  </a:txBody>
                  <a:tcPr marL="103530" marR="103530" marT="143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F4EF"/>
                    </a:solidFill>
                  </a:tcPr>
                </a:tc>
                <a:extLst>
                  <a:ext uri="{0D108BD9-81ED-4DB2-BD59-A6C34878D82A}">
                    <a16:rowId xmlns:a16="http://schemas.microsoft.com/office/drawing/2014/main" val="2004574358"/>
                  </a:ext>
                </a:extLst>
              </a:tr>
              <a:tr h="364620">
                <a:tc>
                  <a:txBody>
                    <a:bodyPr/>
                    <a:lstStyle/>
                    <a:p>
                      <a:pPr marL="347472" marR="0" indent="-347472" algn="l" fontAlgn="t">
                        <a:spcBef>
                          <a:spcPts val="0"/>
                        </a:spcBef>
                        <a:spcAft>
                          <a:spcPts val="0"/>
                        </a:spcAft>
                        <a:buClrTx/>
                        <a:buSzPct val="75000"/>
                        <a:buFont typeface="Symbol" panose="05050102010706020507" pitchFamily="18" charset="2"/>
                        <a:buChar char="·"/>
                      </a:pPr>
                      <a:r>
                        <a:rPr lang="en-US" sz="23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“Suicide is selfish.”</a:t>
                      </a:r>
                      <a:endParaRPr lang="en-US" sz="2300" b="0" i="0" u="none" strike="noStrike" dirty="0">
                        <a:effectLst/>
                        <a:latin typeface="Arial" panose="020B0604020202020204" pitchFamily="34" charset="0"/>
                      </a:endParaRPr>
                    </a:p>
                  </a:txBody>
                  <a:tcPr marL="103530" marR="103530" marT="143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F4EF"/>
                    </a:solidFill>
                  </a:tcPr>
                </a:tc>
                <a:extLst>
                  <a:ext uri="{0D108BD9-81ED-4DB2-BD59-A6C34878D82A}">
                    <a16:rowId xmlns:a16="http://schemas.microsoft.com/office/drawing/2014/main" val="2700891755"/>
                  </a:ext>
                </a:extLst>
              </a:tr>
              <a:tr h="364620">
                <a:tc>
                  <a:txBody>
                    <a:bodyPr/>
                    <a:lstStyle/>
                    <a:p>
                      <a:pPr marL="347472" marR="0" indent="-347472" algn="l" fontAlgn="t">
                        <a:spcBef>
                          <a:spcPts val="0"/>
                        </a:spcBef>
                        <a:spcAft>
                          <a:spcPts val="0"/>
                        </a:spcAft>
                        <a:buClrTx/>
                        <a:buSzPct val="75000"/>
                        <a:buFont typeface="Symbol" panose="05050102010706020507" pitchFamily="18" charset="2"/>
                        <a:buChar char="·"/>
                      </a:pPr>
                      <a:r>
                        <a:rPr lang="en-US" sz="23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“Suicide is cowardly.”</a:t>
                      </a:r>
                      <a:endParaRPr lang="en-US" sz="2300" b="0" i="0" u="none" strike="noStrike" dirty="0">
                        <a:effectLst/>
                        <a:latin typeface="Arial" panose="020B0604020202020204" pitchFamily="34" charset="0"/>
                      </a:endParaRPr>
                    </a:p>
                  </a:txBody>
                  <a:tcPr marL="103530" marR="103530" marT="143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F4EF"/>
                    </a:solidFill>
                  </a:tcPr>
                </a:tc>
                <a:extLst>
                  <a:ext uri="{0D108BD9-81ED-4DB2-BD59-A6C34878D82A}">
                    <a16:rowId xmlns:a16="http://schemas.microsoft.com/office/drawing/2014/main" val="3964578981"/>
                  </a:ext>
                </a:extLst>
              </a:tr>
              <a:tr h="364620">
                <a:tc>
                  <a:txBody>
                    <a:bodyPr/>
                    <a:lstStyle/>
                    <a:p>
                      <a:pPr marL="347472" marR="0" indent="-347472" algn="l" fontAlgn="t">
                        <a:spcBef>
                          <a:spcPts val="0"/>
                        </a:spcBef>
                        <a:spcAft>
                          <a:spcPts val="0"/>
                        </a:spcAft>
                        <a:buClrTx/>
                        <a:buSzPct val="75000"/>
                        <a:buFont typeface="Symbol" panose="05050102010706020507" pitchFamily="18" charset="2"/>
                        <a:buChar char="·"/>
                      </a:pPr>
                      <a:r>
                        <a:rPr lang="en-US" sz="23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need to stop dwelling on your problems.”</a:t>
                      </a:r>
                      <a:endParaRPr lang="en-US" sz="2300" b="0" i="0" u="none" strike="noStrike" dirty="0">
                        <a:effectLst/>
                        <a:latin typeface="Arial" panose="020B0604020202020204" pitchFamily="34" charset="0"/>
                      </a:endParaRPr>
                    </a:p>
                  </a:txBody>
                  <a:tcPr marL="103530" marR="103530" marT="143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4EE"/>
                    </a:solidFill>
                  </a:tcPr>
                </a:tc>
                <a:extLst>
                  <a:ext uri="{0D108BD9-81ED-4DB2-BD59-A6C34878D82A}">
                    <a16:rowId xmlns:a16="http://schemas.microsoft.com/office/drawing/2014/main" val="3455207351"/>
                  </a:ext>
                </a:extLst>
              </a:tr>
              <a:tr h="364620">
                <a:tc>
                  <a:txBody>
                    <a:bodyPr/>
                    <a:lstStyle/>
                    <a:p>
                      <a:pPr marL="347472" marR="0" indent="-347472" algn="l" fontAlgn="t">
                        <a:spcBef>
                          <a:spcPts val="0"/>
                        </a:spcBef>
                        <a:spcAft>
                          <a:spcPts val="0"/>
                        </a:spcAft>
                        <a:buClrTx/>
                        <a:buSzPct val="75000"/>
                        <a:buFont typeface="Symbol" panose="05050102010706020507" pitchFamily="18" charset="2"/>
                        <a:buChar char="·"/>
                      </a:pPr>
                      <a:r>
                        <a:rPr lang="en-US" sz="23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“You’ll feel differently next week.”</a:t>
                      </a:r>
                      <a:endParaRPr lang="en-US" sz="2300" b="0" i="0" u="none" strike="noStrike" dirty="0">
                        <a:effectLst/>
                        <a:latin typeface="Arial" panose="020B0604020202020204" pitchFamily="34" charset="0"/>
                      </a:endParaRPr>
                    </a:p>
                  </a:txBody>
                  <a:tcPr marL="103530" marR="103530" marT="143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4EE"/>
                    </a:solidFill>
                  </a:tcPr>
                </a:tc>
                <a:extLst>
                  <a:ext uri="{0D108BD9-81ED-4DB2-BD59-A6C34878D82A}">
                    <a16:rowId xmlns:a16="http://schemas.microsoft.com/office/drawing/2014/main" val="1260331311"/>
                  </a:ext>
                </a:extLst>
              </a:tr>
              <a:tr h="364620">
                <a:tc>
                  <a:txBody>
                    <a:bodyPr/>
                    <a:lstStyle/>
                    <a:p>
                      <a:pPr marL="347472" marR="0" indent="-347472" algn="l" fontAlgn="t">
                        <a:spcBef>
                          <a:spcPts val="0"/>
                        </a:spcBef>
                        <a:spcAft>
                          <a:spcPts val="0"/>
                        </a:spcAft>
                        <a:buClrTx/>
                        <a:buSzPct val="75000"/>
                        <a:buFont typeface="Symbol" panose="05050102010706020507" pitchFamily="18" charset="2"/>
                        <a:buChar char="·"/>
                      </a:pPr>
                      <a:r>
                        <a:rPr lang="en-US" sz="23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“You’re just looking for attention.”</a:t>
                      </a:r>
                      <a:endParaRPr lang="en-US" sz="2300" b="0" i="0" u="none" strike="noStrike" dirty="0">
                        <a:effectLst/>
                        <a:latin typeface="Arial" panose="020B0604020202020204" pitchFamily="34" charset="0"/>
                      </a:endParaRPr>
                    </a:p>
                  </a:txBody>
                  <a:tcPr marL="103530" marR="103530" marT="143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4EE"/>
                    </a:solidFill>
                  </a:tcPr>
                </a:tc>
                <a:extLst>
                  <a:ext uri="{0D108BD9-81ED-4DB2-BD59-A6C34878D82A}">
                    <a16:rowId xmlns:a16="http://schemas.microsoft.com/office/drawing/2014/main" val="4097990089"/>
                  </a:ext>
                </a:extLst>
              </a:tr>
              <a:tr h="364620">
                <a:tc>
                  <a:txBody>
                    <a:bodyPr/>
                    <a:lstStyle/>
                    <a:p>
                      <a:pPr marL="347472" marR="0" indent="-347472" algn="l" fontAlgn="t">
                        <a:spcBef>
                          <a:spcPts val="0"/>
                        </a:spcBef>
                        <a:spcAft>
                          <a:spcPts val="0"/>
                        </a:spcAft>
                        <a:buClrTx/>
                        <a:buSzPct val="75000"/>
                        <a:buFont typeface="Symbol" panose="05050102010706020507" pitchFamily="18" charset="2"/>
                        <a:buChar char="·"/>
                      </a:pPr>
                      <a:r>
                        <a:rPr lang="en-US" sz="23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don’t mean that. You don’t really want to die.”</a:t>
                      </a:r>
                      <a:endParaRPr lang="en-US" sz="2300" b="0" i="0" u="none" strike="noStrike" dirty="0">
                        <a:effectLst/>
                        <a:latin typeface="Arial" panose="020B0604020202020204" pitchFamily="34" charset="0"/>
                      </a:endParaRPr>
                    </a:p>
                  </a:txBody>
                  <a:tcPr marL="103530" marR="103530" marT="143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654275408"/>
                  </a:ext>
                </a:extLst>
              </a:tr>
              <a:tr h="364620">
                <a:tc>
                  <a:txBody>
                    <a:bodyPr/>
                    <a:lstStyle/>
                    <a:p>
                      <a:pPr marL="347472" marR="0" indent="-347472" algn="l" fontAlgn="t">
                        <a:spcBef>
                          <a:spcPts val="0"/>
                        </a:spcBef>
                        <a:spcAft>
                          <a:spcPts val="0"/>
                        </a:spcAft>
                        <a:buClrTx/>
                        <a:buSzPct val="75000"/>
                        <a:buFont typeface="Symbol" panose="05050102010706020507" pitchFamily="18" charset="2"/>
                        <a:buChar char="·"/>
                      </a:pPr>
                      <a:r>
                        <a:rPr lang="en-US" sz="23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won’t do it – nobody who talk about it ever does.”</a:t>
                      </a:r>
                      <a:endParaRPr lang="en-US" sz="2300" b="0" i="0" u="none" strike="noStrike" dirty="0">
                        <a:effectLst/>
                        <a:latin typeface="Arial" panose="020B0604020202020204" pitchFamily="34" charset="0"/>
                      </a:endParaRPr>
                    </a:p>
                  </a:txBody>
                  <a:tcPr marL="103530" marR="103530" marT="143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961457866"/>
                  </a:ext>
                </a:extLst>
              </a:tr>
              <a:tr h="364620">
                <a:tc>
                  <a:txBody>
                    <a:bodyPr/>
                    <a:lstStyle/>
                    <a:p>
                      <a:pPr marL="347472" marR="0" indent="-347472" algn="l" fontAlgn="t">
                        <a:spcBef>
                          <a:spcPts val="0"/>
                        </a:spcBef>
                        <a:spcAft>
                          <a:spcPts val="0"/>
                        </a:spcAft>
                        <a:buClrTx/>
                        <a:buSzPct val="75000"/>
                        <a:buFont typeface="Symbol" panose="05050102010706020507" pitchFamily="18" charset="2"/>
                        <a:buChar char="·"/>
                      </a:pPr>
                      <a:r>
                        <a:rPr lang="en-US" sz="23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“Suicide is a permanent solution to a temporary problem.”</a:t>
                      </a:r>
                      <a:endParaRPr lang="en-US" sz="2300" b="0" i="0" u="none" strike="noStrike" dirty="0">
                        <a:effectLst/>
                        <a:latin typeface="Arial" panose="020B0604020202020204" pitchFamily="34" charset="0"/>
                      </a:endParaRPr>
                    </a:p>
                  </a:txBody>
                  <a:tcPr marL="103530" marR="103530" marT="143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394547677"/>
                  </a:ext>
                </a:extLst>
              </a:tr>
              <a:tr h="364620">
                <a:tc>
                  <a:txBody>
                    <a:bodyPr/>
                    <a:lstStyle/>
                    <a:p>
                      <a:pPr marL="347472" marR="0" indent="-347472" algn="l" fontAlgn="t">
                        <a:spcBef>
                          <a:spcPts val="0"/>
                        </a:spcBef>
                        <a:spcAft>
                          <a:spcPts val="0"/>
                        </a:spcAft>
                        <a:buClrTx/>
                        <a:buSzPct val="75000"/>
                        <a:buFont typeface="Symbol" panose="05050102010706020507" pitchFamily="18" charset="2"/>
                        <a:buChar char="·"/>
                      </a:pPr>
                      <a:r>
                        <a:rPr lang="en-US" sz="23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will go to hell if you die by suicide.”</a:t>
                      </a:r>
                      <a:endParaRPr lang="en-US" sz="2300" b="0" i="0" u="none" strike="noStrike" dirty="0">
                        <a:effectLst/>
                        <a:latin typeface="Arial" panose="020B0604020202020204" pitchFamily="34" charset="0"/>
                      </a:endParaRPr>
                    </a:p>
                  </a:txBody>
                  <a:tcPr marL="103530" marR="103530" marT="143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364985089"/>
                  </a:ext>
                </a:extLst>
              </a:tr>
            </a:tbl>
          </a:graphicData>
        </a:graphic>
      </p:graphicFrame>
    </p:spTree>
    <p:extLst>
      <p:ext uri="{BB962C8B-B14F-4D97-AF65-F5344CB8AC3E}">
        <p14:creationId xmlns:p14="http://schemas.microsoft.com/office/powerpoint/2010/main" val="348055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F0D318E-4451-8AC9-D407-6A890507F0F3}"/>
              </a:ext>
            </a:extLst>
          </p:cNvPr>
          <p:cNvSpPr>
            <a:spLocks noGrp="1"/>
          </p:cNvSpPr>
          <p:nvPr>
            <p:ph type="sldNum" sz="quarter" idx="12"/>
          </p:nvPr>
        </p:nvSpPr>
        <p:spPr>
          <a:xfrm>
            <a:off x="10993582" y="6446838"/>
            <a:ext cx="780010" cy="365125"/>
          </a:xfrm>
        </p:spPr>
        <p:txBody>
          <a:bodyPr>
            <a:normAutofit/>
          </a:bodyPr>
          <a:lstStyle/>
          <a:p>
            <a:pPr>
              <a:spcAft>
                <a:spcPts val="600"/>
              </a:spcAft>
            </a:pPr>
            <a:fld id="{3A98EE3D-8CD1-4C3F-BD1C-C98C9596463C}" type="slidenum">
              <a:rPr lang="en-US">
                <a:solidFill>
                  <a:schemeClr val="tx1">
                    <a:lumMod val="85000"/>
                    <a:lumOff val="15000"/>
                  </a:schemeClr>
                </a:solidFill>
              </a:rPr>
              <a:pPr>
                <a:spcAft>
                  <a:spcPts val="600"/>
                </a:spcAft>
              </a:pPr>
              <a:t>17</a:t>
            </a:fld>
            <a:endParaRPr lang="en-US">
              <a:solidFill>
                <a:schemeClr val="tx1">
                  <a:lumMod val="85000"/>
                  <a:lumOff val="15000"/>
                </a:schemeClr>
              </a:solidFill>
            </a:endParaRPr>
          </a:p>
        </p:txBody>
      </p:sp>
      <p:graphicFrame>
        <p:nvGraphicFramePr>
          <p:cNvPr id="12" name="Table 11">
            <a:extLst>
              <a:ext uri="{FF2B5EF4-FFF2-40B4-BE49-F238E27FC236}">
                <a16:creationId xmlns:a16="http://schemas.microsoft.com/office/drawing/2014/main" id="{DDEBBEEF-E11B-14E8-C278-E594A1FA7460}"/>
              </a:ext>
            </a:extLst>
          </p:cNvPr>
          <p:cNvGraphicFramePr>
            <a:graphicFrameLocks noGrp="1"/>
          </p:cNvGraphicFramePr>
          <p:nvPr>
            <p:extLst>
              <p:ext uri="{D42A27DB-BD31-4B8C-83A1-F6EECF244321}">
                <p14:modId xmlns:p14="http://schemas.microsoft.com/office/powerpoint/2010/main" val="2346806428"/>
              </p:ext>
            </p:extLst>
          </p:nvPr>
        </p:nvGraphicFramePr>
        <p:xfrm>
          <a:off x="934064" y="886923"/>
          <a:ext cx="10323871" cy="5084153"/>
        </p:xfrm>
        <a:graphic>
          <a:graphicData uri="http://schemas.openxmlformats.org/drawingml/2006/table">
            <a:tbl>
              <a:tblPr firstRow="1" firstCol="1" bandRow="1"/>
              <a:tblGrid>
                <a:gridCol w="10323871">
                  <a:extLst>
                    <a:ext uri="{9D8B030D-6E8A-4147-A177-3AD203B41FA5}">
                      <a16:colId xmlns:a16="http://schemas.microsoft.com/office/drawing/2014/main" val="3754385480"/>
                    </a:ext>
                  </a:extLst>
                </a:gridCol>
              </a:tblGrid>
              <a:tr h="499099">
                <a:tc>
                  <a:txBody>
                    <a:bodyPr/>
                    <a:lstStyle/>
                    <a:p>
                      <a:pPr marL="0" marR="0" algn="ctr" fontAlgn="t">
                        <a:spcBef>
                          <a:spcPts val="0"/>
                        </a:spcBef>
                        <a:spcAft>
                          <a:spcPts val="0"/>
                        </a:spcAft>
                      </a:pPr>
                      <a:r>
                        <a:rPr lang="en-US" sz="3000" b="0" i="0" u="none" strike="noStrik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Helpful Things To Say</a:t>
                      </a:r>
                      <a:endParaRPr lang="en-US" sz="3000" b="0" i="0" u="none" strike="noStrike" dirty="0">
                        <a:solidFill>
                          <a:schemeClr val="bg1"/>
                        </a:solidFill>
                        <a:effectLst/>
                        <a:latin typeface="Arial" panose="020B0604020202020204" pitchFamily="34" charset="0"/>
                      </a:endParaRPr>
                    </a:p>
                  </a:txBody>
                  <a:tcPr marL="107764" marR="107764" marT="149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961042591"/>
                  </a:ext>
                </a:extLst>
              </a:tr>
              <a:tr h="386510">
                <a:tc>
                  <a:txBody>
                    <a:bodyPr/>
                    <a:lstStyle/>
                    <a:p>
                      <a:pPr marL="347472" marR="0" indent="-347472" algn="l" fontAlgn="t">
                        <a:spcBef>
                          <a:spcPts val="0"/>
                        </a:spcBef>
                        <a:spcAft>
                          <a:spcPts val="0"/>
                        </a:spcAft>
                        <a:buClrTx/>
                        <a:buSzPct val="80000"/>
                        <a:buFont typeface="Symbol" panose="05050102010706020507" pitchFamily="18" charset="2"/>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 here to listen.” (friends, family members)</a:t>
                      </a:r>
                      <a:endParaRPr lang="en-US" sz="2400" b="0" i="0" u="none" strike="noStrike" dirty="0">
                        <a:effectLst/>
                        <a:latin typeface="Arial" panose="020B0604020202020204" pitchFamily="34" charset="0"/>
                      </a:endParaRPr>
                    </a:p>
                  </a:txBody>
                  <a:tcPr marL="107764" marR="107764" marT="149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687576483"/>
                  </a:ext>
                </a:extLst>
              </a:tr>
              <a:tr h="386510">
                <a:tc>
                  <a:txBody>
                    <a:bodyPr/>
                    <a:lstStyle/>
                    <a:p>
                      <a:pPr marL="347472" marR="0" indent="-347472" algn="l" fontAlgn="t">
                        <a:spcBef>
                          <a:spcPts val="0"/>
                        </a:spcBef>
                        <a:spcAft>
                          <a:spcPts val="0"/>
                        </a:spcAft>
                        <a:buClrTx/>
                        <a:buSzPct val="80000"/>
                        <a:buFont typeface="Symbol" panose="05050102010706020507" pitchFamily="18" charset="2"/>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 sorry to hear you’ve been having such a hard time.” (cousin, teacher)</a:t>
                      </a:r>
                      <a:endParaRPr lang="en-US" sz="2400" b="0" i="0" u="none" strike="noStrike" dirty="0">
                        <a:effectLst/>
                        <a:latin typeface="Arial" panose="020B0604020202020204" pitchFamily="34" charset="0"/>
                      </a:endParaRPr>
                    </a:p>
                  </a:txBody>
                  <a:tcPr marL="107764" marR="107764" marT="149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517688113"/>
                  </a:ext>
                </a:extLst>
              </a:tr>
              <a:tr h="386510">
                <a:tc>
                  <a:txBody>
                    <a:bodyPr/>
                    <a:lstStyle/>
                    <a:p>
                      <a:pPr marL="347472" marR="0" indent="-347472" algn="l" fontAlgn="t">
                        <a:spcBef>
                          <a:spcPts val="0"/>
                        </a:spcBef>
                        <a:spcAft>
                          <a:spcPts val="0"/>
                        </a:spcAft>
                        <a:buClrTx/>
                        <a:buSzPct val="80000"/>
                        <a:buFont typeface="Symbol" panose="05050102010706020507" pitchFamily="18" charset="2"/>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must be very difficult.” (friend, teacher)</a:t>
                      </a:r>
                      <a:endParaRPr lang="en-US" sz="2400" b="0" i="0" u="none" strike="noStrike" dirty="0">
                        <a:effectLst/>
                        <a:latin typeface="Arial" panose="020B0604020202020204" pitchFamily="34" charset="0"/>
                      </a:endParaRPr>
                    </a:p>
                  </a:txBody>
                  <a:tcPr marL="107764" marR="107764" marT="149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517710160"/>
                  </a:ext>
                </a:extLst>
              </a:tr>
              <a:tr h="386510">
                <a:tc>
                  <a:txBody>
                    <a:bodyPr/>
                    <a:lstStyle/>
                    <a:p>
                      <a:pPr marL="347472" marR="0" indent="-347472" algn="l" fontAlgn="t">
                        <a:spcBef>
                          <a:spcPts val="0"/>
                        </a:spcBef>
                        <a:spcAft>
                          <a:spcPts val="0"/>
                        </a:spcAft>
                        <a:buClrTx/>
                        <a:buSzPct val="80000"/>
                        <a:buFont typeface="Symbol" panose="05050102010706020507" pitchFamily="18" charset="2"/>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 not going anywhere.” (parent, partner)</a:t>
                      </a:r>
                      <a:endParaRPr lang="en-US" sz="2400" b="0" i="0" u="none" strike="noStrike" dirty="0">
                        <a:effectLst/>
                        <a:latin typeface="Arial" panose="020B0604020202020204" pitchFamily="34" charset="0"/>
                      </a:endParaRPr>
                    </a:p>
                  </a:txBody>
                  <a:tcPr marL="107764" marR="107764" marT="149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550171426"/>
                  </a:ext>
                </a:extLst>
              </a:tr>
              <a:tr h="386510">
                <a:tc>
                  <a:txBody>
                    <a:bodyPr/>
                    <a:lstStyle/>
                    <a:p>
                      <a:pPr marL="347472" marR="0" indent="-347472" algn="l" fontAlgn="t">
                        <a:spcBef>
                          <a:spcPts val="0"/>
                        </a:spcBef>
                        <a:spcAft>
                          <a:spcPts val="0"/>
                        </a:spcAft>
                        <a:buClrTx/>
                        <a:buSzPct val="80000"/>
                        <a:buFont typeface="Symbol" panose="05050102010706020507" pitchFamily="18" charset="2"/>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“Here’s my number. Call me </a:t>
                      </a:r>
                      <a:r>
                        <a:rPr lang="en-US" sz="2400" b="0" i="1"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any time</a:t>
                      </a: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I mean any time.” (various friends)</a:t>
                      </a:r>
                      <a:endParaRPr lang="en-US" sz="2400" b="0" i="0" u="none" strike="noStrike" dirty="0">
                        <a:effectLst/>
                        <a:latin typeface="Arial" panose="020B0604020202020204" pitchFamily="34" charset="0"/>
                      </a:endParaRPr>
                    </a:p>
                  </a:txBody>
                  <a:tcPr marL="107764" marR="107764" marT="149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619017000"/>
                  </a:ext>
                </a:extLst>
              </a:tr>
              <a:tr h="386510">
                <a:tc>
                  <a:txBody>
                    <a:bodyPr/>
                    <a:lstStyle/>
                    <a:p>
                      <a:pPr marL="347472" marR="0" indent="-347472" algn="l" fontAlgn="t">
                        <a:spcBef>
                          <a:spcPts val="0"/>
                        </a:spcBef>
                        <a:spcAft>
                          <a:spcPts val="0"/>
                        </a:spcAft>
                        <a:buClrTx/>
                        <a:buSzPct val="80000"/>
                        <a:buFont typeface="Symbol" panose="05050102010706020507" pitchFamily="18" charset="2"/>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can we do to help you regain your equilibrium?” (nurse, therapist)</a:t>
                      </a:r>
                      <a:endParaRPr lang="en-US" sz="2400" b="0" i="0" u="none" strike="noStrike" dirty="0">
                        <a:effectLst/>
                        <a:latin typeface="Arial" panose="020B0604020202020204" pitchFamily="34" charset="0"/>
                      </a:endParaRPr>
                    </a:p>
                  </a:txBody>
                  <a:tcPr marL="107764" marR="107764" marT="149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838319044"/>
                  </a:ext>
                </a:extLst>
              </a:tr>
              <a:tr h="724276">
                <a:tc>
                  <a:txBody>
                    <a:bodyPr/>
                    <a:lstStyle/>
                    <a:p>
                      <a:pPr marL="347472" marR="0" indent="-347472" algn="l" fontAlgn="t">
                        <a:spcBef>
                          <a:spcPts val="0"/>
                        </a:spcBef>
                        <a:spcAft>
                          <a:spcPts val="0"/>
                        </a:spcAft>
                        <a:buClrTx/>
                        <a:buSzPct val="80000"/>
                        <a:buFont typeface="Symbol" panose="05050102010706020507" pitchFamily="18" charset="2"/>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know you’re taking your meds, but it doesn’t seem like they are working for you, are they?” (senior colleague)</a:t>
                      </a:r>
                      <a:endParaRPr lang="en-US" sz="2400" b="0" i="0" u="none" strike="noStrike" dirty="0">
                        <a:effectLst/>
                        <a:latin typeface="Arial" panose="020B0604020202020204" pitchFamily="34" charset="0"/>
                      </a:endParaRPr>
                    </a:p>
                  </a:txBody>
                  <a:tcPr marL="107764" marR="107764" marT="149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2253856709"/>
                  </a:ext>
                </a:extLst>
              </a:tr>
              <a:tr h="386510">
                <a:tc>
                  <a:txBody>
                    <a:bodyPr/>
                    <a:lstStyle/>
                    <a:p>
                      <a:pPr marL="347472" marR="0" indent="-347472" algn="l" fontAlgn="t">
                        <a:spcBef>
                          <a:spcPts val="0"/>
                        </a:spcBef>
                        <a:spcAft>
                          <a:spcPts val="0"/>
                        </a:spcAft>
                        <a:buClrTx/>
                        <a:buSzPct val="80000"/>
                        <a:buFont typeface="Symbol" panose="05050102010706020507" pitchFamily="18" charset="2"/>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can I help?” (anyone)</a:t>
                      </a:r>
                      <a:endParaRPr lang="en-US" sz="2400" b="0" i="0" u="none" strike="noStrike" dirty="0">
                        <a:effectLst/>
                        <a:latin typeface="Arial" panose="020B0604020202020204" pitchFamily="34" charset="0"/>
                      </a:endParaRPr>
                    </a:p>
                  </a:txBody>
                  <a:tcPr marL="107764" marR="107764" marT="149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210686558"/>
                  </a:ext>
                </a:extLst>
              </a:tr>
              <a:tr h="724276">
                <a:tc>
                  <a:txBody>
                    <a:bodyPr/>
                    <a:lstStyle/>
                    <a:p>
                      <a:pPr marL="347472" marR="0" indent="-347472" algn="l" fontAlgn="t">
                        <a:spcBef>
                          <a:spcPts val="0"/>
                        </a:spcBef>
                        <a:spcAft>
                          <a:spcPts val="0"/>
                        </a:spcAft>
                        <a:buClrTx/>
                        <a:buSzPct val="80000"/>
                        <a:buFont typeface="Symbol" panose="05050102010706020507" pitchFamily="18" charset="2"/>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times when you’re unwell don’t matter. I’d rather have one of you than ten other people with a clean sickness record.” (manager)</a:t>
                      </a:r>
                      <a:endParaRPr lang="en-US" sz="2400" b="0" i="0" u="none" strike="noStrike" dirty="0">
                        <a:effectLst/>
                        <a:latin typeface="Arial" panose="020B0604020202020204" pitchFamily="34" charset="0"/>
                      </a:endParaRPr>
                    </a:p>
                  </a:txBody>
                  <a:tcPr marL="107764" marR="107764" marT="149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827615949"/>
                  </a:ext>
                </a:extLst>
              </a:tr>
              <a:tr h="386510">
                <a:tc>
                  <a:txBody>
                    <a:bodyPr/>
                    <a:lstStyle/>
                    <a:p>
                      <a:pPr marL="347472" marR="0" indent="-347472" algn="l" fontAlgn="t">
                        <a:spcBef>
                          <a:spcPts val="0"/>
                        </a:spcBef>
                        <a:spcAft>
                          <a:spcPts val="0"/>
                        </a:spcAft>
                        <a:buClrTx/>
                        <a:buSzPct val="80000"/>
                        <a:buFont typeface="Symbol" panose="05050102010706020507" pitchFamily="18" charset="2"/>
                        <a:buChar char="·"/>
                      </a:pPr>
                      <a:r>
                        <a:rPr lang="en-US" sz="24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“Just let me know when you’re ready to come back.” (choir director)</a:t>
                      </a:r>
                      <a:endParaRPr lang="en-US" sz="2400" b="0" i="0" u="none" strike="noStrike" dirty="0">
                        <a:effectLst/>
                        <a:latin typeface="Arial" panose="020B0604020202020204" pitchFamily="34" charset="0"/>
                      </a:endParaRPr>
                    </a:p>
                  </a:txBody>
                  <a:tcPr marL="107764" marR="107764" marT="149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545560875"/>
                  </a:ext>
                </a:extLst>
              </a:tr>
            </a:tbl>
          </a:graphicData>
        </a:graphic>
      </p:graphicFrame>
    </p:spTree>
    <p:extLst>
      <p:ext uri="{BB962C8B-B14F-4D97-AF65-F5344CB8AC3E}">
        <p14:creationId xmlns:p14="http://schemas.microsoft.com/office/powerpoint/2010/main" val="2381863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8F29A8-0016-C606-D6D3-E44C1012ADCA}"/>
              </a:ext>
            </a:extLst>
          </p:cNvPr>
          <p:cNvSpPr>
            <a:spLocks noGrp="1"/>
          </p:cNvSpPr>
          <p:nvPr>
            <p:ph type="sldNum" sz="quarter" idx="12"/>
          </p:nvPr>
        </p:nvSpPr>
        <p:spPr/>
        <p:txBody>
          <a:bodyPr/>
          <a:lstStyle/>
          <a:p>
            <a:fld id="{3A98EE3D-8CD1-4C3F-BD1C-C98C9596463C}" type="slidenum">
              <a:rPr lang="en-US" smtClean="0"/>
              <a:pPr/>
              <a:t>18</a:t>
            </a:fld>
            <a:endParaRPr lang="en-US" dirty="0"/>
          </a:p>
        </p:txBody>
      </p:sp>
      <p:grpSp>
        <p:nvGrpSpPr>
          <p:cNvPr id="9" name="Group 8">
            <a:extLst>
              <a:ext uri="{FF2B5EF4-FFF2-40B4-BE49-F238E27FC236}">
                <a16:creationId xmlns:a16="http://schemas.microsoft.com/office/drawing/2014/main" id="{D3F43CB9-7ABA-1025-B2B2-E884DD3B8455}"/>
              </a:ext>
            </a:extLst>
          </p:cNvPr>
          <p:cNvGrpSpPr/>
          <p:nvPr/>
        </p:nvGrpSpPr>
        <p:grpSpPr>
          <a:xfrm>
            <a:off x="0" y="1868"/>
            <a:ext cx="12192000" cy="6403364"/>
            <a:chOff x="0" y="1868"/>
            <a:chExt cx="12192000" cy="6403364"/>
          </a:xfrm>
        </p:grpSpPr>
        <p:sp>
          <p:nvSpPr>
            <p:cNvPr id="4" name="TextBox 3">
              <a:extLst>
                <a:ext uri="{FF2B5EF4-FFF2-40B4-BE49-F238E27FC236}">
                  <a16:creationId xmlns:a16="http://schemas.microsoft.com/office/drawing/2014/main" id="{D23F561B-B696-D6C4-68DD-D544450E1175}"/>
                </a:ext>
              </a:extLst>
            </p:cNvPr>
            <p:cNvSpPr txBox="1"/>
            <p:nvPr/>
          </p:nvSpPr>
          <p:spPr>
            <a:xfrm>
              <a:off x="9049950" y="1564106"/>
              <a:ext cx="2899952" cy="3321845"/>
            </a:xfrm>
            <a:prstGeom prst="rect">
              <a:avLst/>
            </a:prstGeom>
            <a:noFill/>
          </p:spPr>
          <p:txBody>
            <a:bodyPr wrap="square">
              <a:noAutofit/>
            </a:bodyPr>
            <a:lstStyle/>
            <a:p>
              <a:pPr marL="349250" lvl="1" indent="-334963">
                <a:spcAft>
                  <a:spcPts val="4200"/>
                </a:spcAft>
                <a:buClr>
                  <a:schemeClr val="tx1"/>
                </a:buClr>
                <a:buFont typeface="Arial" panose="020B0604020202020204" pitchFamily="34" charset="0"/>
                <a:buChar char="•"/>
              </a:pPr>
              <a:r>
                <a:rPr lang="en-US" sz="2800" dirty="0">
                  <a:solidFill>
                    <a:schemeClr val="tx1"/>
                  </a:solidFill>
                </a:rPr>
                <a:t>By phone</a:t>
              </a:r>
            </a:p>
            <a:p>
              <a:pPr marL="349250" lvl="1" indent="-334963">
                <a:spcAft>
                  <a:spcPts val="4200"/>
                </a:spcAft>
                <a:buClr>
                  <a:schemeClr val="tx1"/>
                </a:buClr>
                <a:buFont typeface="Arial" panose="020B0604020202020204" pitchFamily="34" charset="0"/>
                <a:buChar char="•"/>
              </a:pPr>
              <a:r>
                <a:rPr lang="en-US" sz="2800" dirty="0"/>
                <a:t>By</a:t>
              </a:r>
              <a:r>
                <a:rPr lang="en-US" sz="2800" dirty="0">
                  <a:solidFill>
                    <a:schemeClr val="tx1"/>
                  </a:solidFill>
                </a:rPr>
                <a:t> going somewhere</a:t>
              </a:r>
            </a:p>
            <a:p>
              <a:pPr marL="349250" lvl="1" indent="-334963">
                <a:spcAft>
                  <a:spcPts val="1800"/>
                </a:spcAft>
                <a:buClr>
                  <a:schemeClr val="tx1"/>
                </a:buClr>
                <a:buFont typeface="Arial" panose="020B0604020202020204" pitchFamily="34" charset="0"/>
                <a:buChar char="•"/>
              </a:pPr>
              <a:r>
                <a:rPr lang="en-US" sz="2800" dirty="0">
                  <a:solidFill>
                    <a:schemeClr val="tx1"/>
                  </a:solidFill>
                </a:rPr>
                <a:t>By getting someone else to go get help</a:t>
              </a:r>
            </a:p>
          </p:txBody>
        </p:sp>
        <p:pic>
          <p:nvPicPr>
            <p:cNvPr id="3074" name="Picture 2" descr="9 Ways Helping Others Change Your Life For Better!">
              <a:extLst>
                <a:ext uri="{FF2B5EF4-FFF2-40B4-BE49-F238E27FC236}">
                  <a16:creationId xmlns:a16="http://schemas.microsoft.com/office/drawing/2014/main" id="{525A61EE-76CC-B78D-E9BE-B7DE6A1C214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83110"/>
              <a:ext cx="5971032" cy="31058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55BED04-493A-9188-8182-7137D087168C}"/>
                </a:ext>
              </a:extLst>
            </p:cNvPr>
            <p:cNvSpPr txBox="1"/>
            <p:nvPr/>
          </p:nvSpPr>
          <p:spPr>
            <a:xfrm>
              <a:off x="0" y="1868"/>
              <a:ext cx="12192000" cy="1281242"/>
            </a:xfrm>
            <a:prstGeom prst="rect">
              <a:avLst/>
            </a:prstGeom>
            <a:solidFill>
              <a:schemeClr val="accent3">
                <a:lumMod val="40000"/>
                <a:lumOff val="60000"/>
              </a:schemeClr>
            </a:solidFill>
          </p:spPr>
          <p:txBody>
            <a:bodyPr wrap="square" anchor="ctr">
              <a:noAutofit/>
            </a:bodyPr>
            <a:lstStyle/>
            <a:p>
              <a:pPr marL="285750">
                <a:buClr>
                  <a:srgbClr val="90431F"/>
                </a:buClr>
              </a:pPr>
              <a:r>
                <a:rPr lang="en-US" sz="6000" b="1" dirty="0">
                  <a:solidFill>
                    <a:srgbClr val="90431F"/>
                  </a:solidFill>
                  <a:latin typeface="+mj-lt"/>
                </a:rPr>
                <a:t>Get help.</a:t>
              </a:r>
            </a:p>
          </p:txBody>
        </p:sp>
        <p:pic>
          <p:nvPicPr>
            <p:cNvPr id="7" name="Picture 6">
              <a:extLst>
                <a:ext uri="{FF2B5EF4-FFF2-40B4-BE49-F238E27FC236}">
                  <a16:creationId xmlns:a16="http://schemas.microsoft.com/office/drawing/2014/main" id="{6631394D-5C36-BF4A-B49A-8C959065D13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516" r="14151"/>
            <a:stretch/>
          </p:blipFill>
          <p:spPr>
            <a:xfrm>
              <a:off x="13855" y="4100944"/>
              <a:ext cx="6061319" cy="2304288"/>
            </a:xfrm>
            <a:prstGeom prst="rect">
              <a:avLst/>
            </a:prstGeom>
            <a:ln w="15875">
              <a:solidFill>
                <a:schemeClr val="tx1"/>
              </a:solidFill>
            </a:ln>
          </p:spPr>
        </p:pic>
        <p:pic>
          <p:nvPicPr>
            <p:cNvPr id="8" name="Picture 7">
              <a:extLst>
                <a:ext uri="{FF2B5EF4-FFF2-40B4-BE49-F238E27FC236}">
                  <a16:creationId xmlns:a16="http://schemas.microsoft.com/office/drawing/2014/main" id="{9C0368DE-C504-EC7C-6465-9D2B62AE7575}"/>
                </a:ext>
              </a:extLst>
            </p:cNvPr>
            <p:cNvPicPr>
              <a:picLocks noChangeAspect="1"/>
            </p:cNvPicPr>
            <p:nvPr/>
          </p:nvPicPr>
          <p:blipFill>
            <a:blip r:embed="rId5"/>
            <a:stretch>
              <a:fillRect/>
            </a:stretch>
          </p:blipFill>
          <p:spPr>
            <a:xfrm>
              <a:off x="5965946" y="1283110"/>
              <a:ext cx="2926079" cy="5120640"/>
            </a:xfrm>
            <a:prstGeom prst="rect">
              <a:avLst/>
            </a:prstGeom>
            <a:solidFill>
              <a:srgbClr val="FFFFFF"/>
            </a:solidFill>
            <a:ln>
              <a:solidFill>
                <a:schemeClr val="tx1">
                  <a:lumMod val="75000"/>
                  <a:lumOff val="25000"/>
                </a:schemeClr>
              </a:solidFill>
            </a:ln>
          </p:spPr>
        </p:pic>
      </p:grpSp>
    </p:spTree>
    <p:extLst>
      <p:ext uri="{BB962C8B-B14F-4D97-AF65-F5344CB8AC3E}">
        <p14:creationId xmlns:p14="http://schemas.microsoft.com/office/powerpoint/2010/main" val="760512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F3DFEA-E89F-FC76-BDCA-0137A2FDA2F1}"/>
              </a:ext>
            </a:extLst>
          </p:cNvPr>
          <p:cNvSpPr>
            <a:spLocks noGrp="1"/>
          </p:cNvSpPr>
          <p:nvPr>
            <p:ph type="sldNum" sz="quarter" idx="12"/>
          </p:nvPr>
        </p:nvSpPr>
        <p:spPr/>
        <p:txBody>
          <a:bodyPr/>
          <a:lstStyle/>
          <a:p>
            <a:fld id="{3A98EE3D-8CD1-4C3F-BD1C-C98C9596463C}" type="slidenum">
              <a:rPr lang="en-US" smtClean="0"/>
              <a:pPr/>
              <a:t>19</a:t>
            </a:fld>
            <a:endParaRPr lang="en-US" dirty="0"/>
          </a:p>
        </p:txBody>
      </p:sp>
      <p:grpSp>
        <p:nvGrpSpPr>
          <p:cNvPr id="14" name="Group 13">
            <a:extLst>
              <a:ext uri="{FF2B5EF4-FFF2-40B4-BE49-F238E27FC236}">
                <a16:creationId xmlns:a16="http://schemas.microsoft.com/office/drawing/2014/main" id="{ABF282E7-D2D8-FF4B-0B3B-9E1B7D4221EE}"/>
              </a:ext>
            </a:extLst>
          </p:cNvPr>
          <p:cNvGrpSpPr/>
          <p:nvPr/>
        </p:nvGrpSpPr>
        <p:grpSpPr>
          <a:xfrm>
            <a:off x="250729" y="130989"/>
            <a:ext cx="11827660" cy="6168307"/>
            <a:chOff x="250729" y="130989"/>
            <a:chExt cx="11827660" cy="6168307"/>
          </a:xfrm>
        </p:grpSpPr>
        <p:sp>
          <p:nvSpPr>
            <p:cNvPr id="3" name="TextBox 2">
              <a:extLst>
                <a:ext uri="{FF2B5EF4-FFF2-40B4-BE49-F238E27FC236}">
                  <a16:creationId xmlns:a16="http://schemas.microsoft.com/office/drawing/2014/main" id="{82A6039F-952B-62D2-9B78-EC7160295832}"/>
                </a:ext>
              </a:extLst>
            </p:cNvPr>
            <p:cNvSpPr txBox="1"/>
            <p:nvPr/>
          </p:nvSpPr>
          <p:spPr>
            <a:xfrm>
              <a:off x="250729" y="1819698"/>
              <a:ext cx="4969660" cy="3946927"/>
            </a:xfrm>
            <a:prstGeom prst="rect">
              <a:avLst/>
            </a:prstGeom>
            <a:noFill/>
          </p:spPr>
          <p:txBody>
            <a:bodyPr wrap="square">
              <a:noAutofit/>
            </a:bodyPr>
            <a:lstStyle/>
            <a:p>
              <a:pPr marL="349250" lvl="1" indent="-334963">
                <a:lnSpc>
                  <a:spcPct val="90000"/>
                </a:lnSpc>
                <a:spcAft>
                  <a:spcPts val="2400"/>
                </a:spcAft>
                <a:buClr>
                  <a:schemeClr val="tx1"/>
                </a:buClr>
                <a:buFont typeface="Arial" panose="020B0604020202020204" pitchFamily="34" charset="0"/>
                <a:buChar char="•"/>
              </a:pPr>
              <a:r>
                <a:rPr lang="en-US" sz="2700" dirty="0"/>
                <a:t>Anyone you are concerned about</a:t>
              </a:r>
            </a:p>
            <a:p>
              <a:pPr marL="349250" lvl="1" indent="-334963">
                <a:spcAft>
                  <a:spcPts val="1800"/>
                </a:spcAft>
                <a:buClr>
                  <a:schemeClr val="tx1"/>
                </a:buClr>
                <a:buFont typeface="Arial" panose="020B0604020202020204" pitchFamily="34" charset="0"/>
                <a:buChar char="•"/>
              </a:pPr>
              <a:r>
                <a:rPr lang="en-US" sz="3000" b="1" dirty="0">
                  <a:solidFill>
                    <a:srgbClr val="FF0000"/>
                  </a:solidFill>
                </a:rPr>
                <a:t>Changes</a:t>
              </a:r>
              <a:r>
                <a:rPr lang="en-US" sz="2800" dirty="0"/>
                <a:t> </a:t>
              </a:r>
              <a:r>
                <a:rPr lang="en-US" sz="2700" dirty="0"/>
                <a:t>in:</a:t>
              </a:r>
            </a:p>
            <a:p>
              <a:pPr marL="860425" lvl="1" indent="-452438">
                <a:spcAft>
                  <a:spcPts val="3000"/>
                </a:spcAft>
                <a:buClr>
                  <a:schemeClr val="tx1"/>
                </a:buClr>
                <a:buFont typeface="Wingdings" pitchFamily="2" charset="2"/>
                <a:buChar char="ü"/>
              </a:pPr>
              <a:r>
                <a:rPr lang="en-US" sz="2700" dirty="0"/>
                <a:t>Sleep</a:t>
              </a:r>
            </a:p>
            <a:p>
              <a:pPr marL="860425" lvl="1" indent="-452438">
                <a:spcAft>
                  <a:spcPts val="3000"/>
                </a:spcAft>
                <a:buClr>
                  <a:schemeClr val="tx1"/>
                </a:buClr>
                <a:buFont typeface="Wingdings" pitchFamily="2" charset="2"/>
                <a:buChar char="ü"/>
              </a:pPr>
              <a:r>
                <a:rPr lang="en-US" sz="2700" dirty="0">
                  <a:solidFill>
                    <a:schemeClr val="tx1"/>
                  </a:solidFill>
                </a:rPr>
                <a:t>Mood</a:t>
              </a:r>
            </a:p>
            <a:p>
              <a:pPr marL="860425" lvl="1" indent="-452438">
                <a:spcAft>
                  <a:spcPts val="600"/>
                </a:spcAft>
                <a:buClr>
                  <a:schemeClr val="tx1"/>
                </a:buClr>
                <a:buFont typeface="Wingdings" pitchFamily="2" charset="2"/>
                <a:buChar char="ü"/>
              </a:pPr>
              <a:r>
                <a:rPr lang="en-US" sz="2700" dirty="0"/>
                <a:t>Behavior</a:t>
              </a:r>
            </a:p>
            <a:p>
              <a:pPr marL="685800" lvl="2">
                <a:spcAft>
                  <a:spcPts val="600"/>
                </a:spcAft>
                <a:buClr>
                  <a:schemeClr val="tx1"/>
                </a:buClr>
              </a:pPr>
              <a:endParaRPr lang="en-US" sz="2800" dirty="0"/>
            </a:p>
            <a:p>
              <a:pPr marL="14287" lvl="1">
                <a:spcAft>
                  <a:spcPts val="1800"/>
                </a:spcAft>
                <a:buClr>
                  <a:schemeClr val="tx1"/>
                </a:buClr>
              </a:pPr>
              <a:endParaRPr lang="en-US" sz="2800" dirty="0">
                <a:solidFill>
                  <a:schemeClr val="tx1"/>
                </a:solidFill>
              </a:endParaRPr>
            </a:p>
          </p:txBody>
        </p:sp>
        <p:sp>
          <p:nvSpPr>
            <p:cNvPr id="4" name="TextBox 3">
              <a:extLst>
                <a:ext uri="{FF2B5EF4-FFF2-40B4-BE49-F238E27FC236}">
                  <a16:creationId xmlns:a16="http://schemas.microsoft.com/office/drawing/2014/main" id="{E088ED9E-5C26-9963-0EF9-51CC007C39EB}"/>
                </a:ext>
              </a:extLst>
            </p:cNvPr>
            <p:cNvSpPr txBox="1"/>
            <p:nvPr/>
          </p:nvSpPr>
          <p:spPr>
            <a:xfrm>
              <a:off x="329389" y="187540"/>
              <a:ext cx="4744056" cy="1351938"/>
            </a:xfrm>
            <a:prstGeom prst="rect">
              <a:avLst/>
            </a:prstGeom>
            <a:solidFill>
              <a:schemeClr val="tx1"/>
            </a:solidFill>
          </p:spPr>
          <p:txBody>
            <a:bodyPr wrap="square" lIns="182880" tIns="91440" rIns="182880" bIns="91440" anchor="ctr">
              <a:noAutofit/>
            </a:bodyPr>
            <a:lstStyle/>
            <a:p>
              <a:pPr marL="14287" lvl="1">
                <a:spcAft>
                  <a:spcPts val="1800"/>
                </a:spcAft>
                <a:buClr>
                  <a:schemeClr val="tx1"/>
                </a:buClr>
              </a:pPr>
              <a:r>
                <a:rPr lang="en-US" sz="4500" dirty="0">
                  <a:solidFill>
                    <a:schemeClr val="bg1"/>
                  </a:solidFill>
                  <a:latin typeface="+mj-lt"/>
                </a:rPr>
                <a:t>Who should I ask?</a:t>
              </a:r>
            </a:p>
          </p:txBody>
        </p:sp>
        <p:pic>
          <p:nvPicPr>
            <p:cNvPr id="5" name="Picture 2">
              <a:extLst>
                <a:ext uri="{FF2B5EF4-FFF2-40B4-BE49-F238E27FC236}">
                  <a16:creationId xmlns:a16="http://schemas.microsoft.com/office/drawing/2014/main" id="{9E339F79-FE79-2BDE-2797-DC6FF78E5A2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911" b="10967"/>
            <a:stretch/>
          </p:blipFill>
          <p:spPr bwMode="auto">
            <a:xfrm>
              <a:off x="5220389" y="130989"/>
              <a:ext cx="6858000" cy="616830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80D44C95-A18A-DCAE-51FD-BCB40E68FBC7}"/>
                </a:ext>
              </a:extLst>
            </p:cNvPr>
            <p:cNvGrpSpPr/>
            <p:nvPr/>
          </p:nvGrpSpPr>
          <p:grpSpPr>
            <a:xfrm>
              <a:off x="2261969" y="3697404"/>
              <a:ext cx="3239183" cy="1768431"/>
              <a:chOff x="2627229" y="2979172"/>
              <a:chExt cx="2935010" cy="1768431"/>
            </a:xfrm>
          </p:grpSpPr>
          <p:sp>
            <p:nvSpPr>
              <p:cNvPr id="6" name="Cloud 5">
                <a:extLst>
                  <a:ext uri="{FF2B5EF4-FFF2-40B4-BE49-F238E27FC236}">
                    <a16:creationId xmlns:a16="http://schemas.microsoft.com/office/drawing/2014/main" id="{5001D2F5-175A-60D4-9B4E-1D19E7B9FEB5}"/>
                  </a:ext>
                </a:extLst>
              </p:cNvPr>
              <p:cNvSpPr/>
              <p:nvPr/>
            </p:nvSpPr>
            <p:spPr>
              <a:xfrm>
                <a:off x="2627229" y="2979172"/>
                <a:ext cx="2910343" cy="1768431"/>
              </a:xfrm>
              <a:prstGeom prst="cloud">
                <a:avLst/>
              </a:prstGeom>
              <a:solidFill>
                <a:srgbClr val="9FF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288" lvl="2" algn="ctr">
                  <a:spcAft>
                    <a:spcPts val="600"/>
                  </a:spcAft>
                  <a:buClr>
                    <a:schemeClr val="tx1"/>
                  </a:buClr>
                </a:pPr>
                <a:endParaRPr lang="en-US" dirty="0">
                  <a:solidFill>
                    <a:schemeClr val="tx1"/>
                  </a:solidFill>
                </a:endParaRPr>
              </a:p>
            </p:txBody>
          </p:sp>
          <p:sp>
            <p:nvSpPr>
              <p:cNvPr id="8" name="TextBox 7">
                <a:extLst>
                  <a:ext uri="{FF2B5EF4-FFF2-40B4-BE49-F238E27FC236}">
                    <a16:creationId xmlns:a16="http://schemas.microsoft.com/office/drawing/2014/main" id="{BB1AFEC8-BC1A-2585-CC6C-BE4991B9B643}"/>
                  </a:ext>
                </a:extLst>
              </p:cNvPr>
              <p:cNvSpPr txBox="1"/>
              <p:nvPr/>
            </p:nvSpPr>
            <p:spPr>
              <a:xfrm>
                <a:off x="2651896" y="3280534"/>
                <a:ext cx="2910343" cy="1077218"/>
              </a:xfrm>
              <a:prstGeom prst="rect">
                <a:avLst/>
              </a:prstGeom>
              <a:noFill/>
            </p:spPr>
            <p:txBody>
              <a:bodyPr wrap="square">
                <a:spAutoFit/>
              </a:bodyPr>
              <a:lstStyle/>
              <a:p>
                <a:pPr marL="14288" lvl="2" algn="ctr">
                  <a:spcAft>
                    <a:spcPts val="600"/>
                  </a:spcAft>
                  <a:buClr>
                    <a:schemeClr val="tx1"/>
                  </a:buClr>
                </a:pPr>
                <a:r>
                  <a:rPr lang="en-US" dirty="0">
                    <a:solidFill>
                      <a:schemeClr val="tx1"/>
                    </a:solidFill>
                  </a:rPr>
                  <a:t>Sad / Hopeless</a:t>
                </a:r>
              </a:p>
              <a:p>
                <a:pPr marL="14288" lvl="2" algn="ctr">
                  <a:spcAft>
                    <a:spcPts val="600"/>
                  </a:spcAft>
                  <a:buClr>
                    <a:schemeClr val="tx1"/>
                  </a:buClr>
                </a:pPr>
                <a:r>
                  <a:rPr lang="en-US" dirty="0">
                    <a:solidFill>
                      <a:schemeClr val="tx1"/>
                    </a:solidFill>
                  </a:rPr>
                  <a:t>Anxious / Overwhelmed</a:t>
                </a:r>
              </a:p>
              <a:p>
                <a:pPr marL="14288" lvl="2" algn="ctr">
                  <a:spcAft>
                    <a:spcPts val="600"/>
                  </a:spcAft>
                  <a:buClr>
                    <a:schemeClr val="tx1"/>
                  </a:buClr>
                </a:pPr>
                <a:r>
                  <a:rPr lang="en-US" dirty="0">
                    <a:solidFill>
                      <a:schemeClr val="tx1"/>
                    </a:solidFill>
                  </a:rPr>
                  <a:t>Irritable / Angry</a:t>
                </a:r>
              </a:p>
            </p:txBody>
          </p:sp>
        </p:grpSp>
      </p:grpSp>
    </p:spTree>
    <p:extLst>
      <p:ext uri="{BB962C8B-B14F-4D97-AF65-F5344CB8AC3E}">
        <p14:creationId xmlns:p14="http://schemas.microsoft.com/office/powerpoint/2010/main" val="227171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EDAE28BD-2B24-B2FF-ED00-6EACEB100E3B}"/>
              </a:ext>
            </a:extLst>
          </p:cNvPr>
          <p:cNvSpPr>
            <a:spLocks noGrp="1"/>
          </p:cNvSpPr>
          <p:nvPr>
            <p:ph type="sldNum" sz="quarter" idx="12"/>
          </p:nvPr>
        </p:nvSpPr>
        <p:spPr/>
        <p:txBody>
          <a:bodyPr/>
          <a:lstStyle/>
          <a:p>
            <a:fld id="{3A98EE3D-8CD1-4C3F-BD1C-C98C9596463C}" type="slidenum">
              <a:rPr lang="en-US" smtClean="0"/>
              <a:t>2</a:t>
            </a:fld>
            <a:endParaRPr lang="en-US" dirty="0"/>
          </a:p>
        </p:txBody>
      </p:sp>
      <p:sp>
        <p:nvSpPr>
          <p:cNvPr id="2" name="Rectangle 1">
            <a:extLst>
              <a:ext uri="{FF2B5EF4-FFF2-40B4-BE49-F238E27FC236}">
                <a16:creationId xmlns:a16="http://schemas.microsoft.com/office/drawing/2014/main" id="{9B6EFCDF-BE7A-5F73-1029-4190F2733855}"/>
              </a:ext>
            </a:extLst>
          </p:cNvPr>
          <p:cNvSpPr/>
          <p:nvPr/>
        </p:nvSpPr>
        <p:spPr>
          <a:xfrm>
            <a:off x="1017639" y="1651819"/>
            <a:ext cx="10250129" cy="471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30C7C25-124B-35EC-E25E-45759746BB88}"/>
              </a:ext>
            </a:extLst>
          </p:cNvPr>
          <p:cNvSpPr>
            <a:spLocks noGrp="1"/>
          </p:cNvSpPr>
          <p:nvPr>
            <p:ph type="title"/>
          </p:nvPr>
        </p:nvSpPr>
        <p:spPr>
          <a:xfrm>
            <a:off x="554977" y="393191"/>
            <a:ext cx="3899037" cy="5660455"/>
          </a:xfrm>
        </p:spPr>
        <p:txBody>
          <a:bodyPr vert="horz" lIns="91440" tIns="45720" rIns="91440" bIns="45720" rtlCol="0" anchor="t">
            <a:noAutofit/>
          </a:bodyPr>
          <a:lstStyle/>
          <a:p>
            <a:pPr>
              <a:lnSpc>
                <a:spcPct val="100000"/>
              </a:lnSpc>
            </a:pPr>
            <a:r>
              <a:rPr kumimoji="0" lang="en-US" b="0" i="0" u="none" strike="noStrike" cap="none" normalizeH="0" noProof="0" dirty="0">
                <a:ln>
                  <a:noFill/>
                </a:ln>
                <a:solidFill>
                  <a:schemeClr val="tx1"/>
                </a:solidFill>
                <a:effectLst/>
                <a:uLnTx/>
                <a:uFillTx/>
              </a:rPr>
              <a:t>Death is </a:t>
            </a:r>
            <a:r>
              <a:rPr kumimoji="0" lang="en-US" b="0" i="0" u="none" strike="noStrike" cap="none" normalizeH="0" noProof="0" dirty="0">
                <a:ln>
                  <a:noFill/>
                </a:ln>
                <a:solidFill>
                  <a:srgbClr val="D3248B"/>
                </a:solidFill>
                <a:effectLst/>
                <a:uLnTx/>
                <a:uFillTx/>
              </a:rPr>
              <a:t>always</a:t>
            </a:r>
            <a:r>
              <a:rPr kumimoji="0" lang="en-US" b="0" i="0" u="none" strike="noStrike" cap="none" normalizeH="0" noProof="0" dirty="0">
                <a:ln>
                  <a:noFill/>
                </a:ln>
                <a:solidFill>
                  <a:schemeClr val="tx1"/>
                </a:solidFill>
                <a:effectLst/>
                <a:uLnTx/>
                <a:uFillTx/>
              </a:rPr>
              <a:t> hard to talk about.</a:t>
            </a:r>
            <a:br>
              <a:rPr kumimoji="0" lang="en-US" b="0" i="0" u="none" strike="noStrike" cap="none" normalizeH="0" noProof="0" dirty="0">
                <a:ln>
                  <a:noFill/>
                </a:ln>
                <a:solidFill>
                  <a:schemeClr val="tx1"/>
                </a:solidFill>
                <a:effectLst/>
                <a:uLnTx/>
                <a:uFillTx/>
              </a:rPr>
            </a:br>
            <a:br>
              <a:rPr kumimoji="0" lang="en-US" sz="4000" b="0" i="0" u="none" strike="noStrike" cap="none" normalizeH="0" noProof="0" dirty="0">
                <a:ln>
                  <a:noFill/>
                </a:ln>
                <a:solidFill>
                  <a:schemeClr val="tx1"/>
                </a:solidFill>
                <a:effectLst/>
                <a:uLnTx/>
                <a:uFillTx/>
              </a:rPr>
            </a:br>
            <a:r>
              <a:rPr lang="en-US" sz="4000" dirty="0">
                <a:solidFill>
                  <a:schemeClr val="tx1"/>
                </a:solidFill>
              </a:rPr>
              <a:t>Hard to understand.</a:t>
            </a:r>
            <a:br>
              <a:rPr lang="en-US" sz="4000" dirty="0">
                <a:solidFill>
                  <a:schemeClr val="tx1"/>
                </a:solidFill>
              </a:rPr>
            </a:br>
            <a:br>
              <a:rPr lang="en-US" sz="4000" dirty="0">
                <a:solidFill>
                  <a:schemeClr val="tx1"/>
                </a:solidFill>
              </a:rPr>
            </a:br>
            <a:r>
              <a:rPr lang="en-US" sz="4000" dirty="0">
                <a:solidFill>
                  <a:schemeClr val="tx1"/>
                </a:solidFill>
              </a:rPr>
              <a:t>Even. Harder. After. Suicide.</a:t>
            </a:r>
            <a:br>
              <a:rPr lang="en-US" sz="4000" dirty="0">
                <a:solidFill>
                  <a:schemeClr val="tx1"/>
                </a:solidFill>
              </a:rPr>
            </a:br>
            <a:endParaRPr kumimoji="0" lang="en-US" sz="4000" b="0" i="0" u="none" strike="noStrike" cap="none" normalizeH="0" noProof="0" dirty="0">
              <a:ln>
                <a:noFill/>
              </a:ln>
              <a:solidFill>
                <a:schemeClr val="tx1"/>
              </a:solidFill>
              <a:effectLst/>
              <a:uLnTx/>
              <a:uFillTx/>
            </a:endParaRPr>
          </a:p>
        </p:txBody>
      </p:sp>
      <p:sp>
        <p:nvSpPr>
          <p:cNvPr id="5" name="Text Placeholder 6">
            <a:extLst>
              <a:ext uri="{FF2B5EF4-FFF2-40B4-BE49-F238E27FC236}">
                <a16:creationId xmlns:a16="http://schemas.microsoft.com/office/drawing/2014/main" id="{96A9BA46-E6B6-420B-27B1-28A361C4EF7D}"/>
              </a:ext>
            </a:extLst>
          </p:cNvPr>
          <p:cNvSpPr txBox="1">
            <a:spLocks/>
          </p:cNvSpPr>
          <p:nvPr/>
        </p:nvSpPr>
        <p:spPr>
          <a:xfrm>
            <a:off x="643465" y="3288890"/>
            <a:ext cx="3517567" cy="2818665"/>
          </a:xfrm>
          <a:prstGeom prst="rect">
            <a:avLst/>
          </a:prstGeom>
        </p:spPr>
        <p:txBody>
          <a:bodyPr vert="horz" lIns="0" tIns="45720" rIns="0" bIns="45720" rtlCol="0">
            <a:no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endParaRPr lang="en-US" sz="3600" dirty="0"/>
          </a:p>
        </p:txBody>
      </p:sp>
      <p:pic>
        <p:nvPicPr>
          <p:cNvPr id="6" name="Picture 5" descr="Closeup of a white flower">
            <a:extLst>
              <a:ext uri="{FF2B5EF4-FFF2-40B4-BE49-F238E27FC236}">
                <a16:creationId xmlns:a16="http://schemas.microsoft.com/office/drawing/2014/main" id="{EE3ABDCF-F782-ECA6-F471-CC67387F86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5710" y="-12956"/>
            <a:ext cx="7687357" cy="6459793"/>
          </a:xfrm>
          <a:prstGeom prst="rect">
            <a:avLst/>
          </a:prstGeom>
        </p:spPr>
      </p:pic>
      <p:sp>
        <p:nvSpPr>
          <p:cNvPr id="11" name="TextBox 10">
            <a:extLst>
              <a:ext uri="{FF2B5EF4-FFF2-40B4-BE49-F238E27FC236}">
                <a16:creationId xmlns:a16="http://schemas.microsoft.com/office/drawing/2014/main" id="{1FBC539F-380D-4181-0D3C-0FDEF39E6D6C}"/>
              </a:ext>
            </a:extLst>
          </p:cNvPr>
          <p:cNvSpPr txBox="1"/>
          <p:nvPr/>
        </p:nvSpPr>
        <p:spPr>
          <a:xfrm>
            <a:off x="10851014" y="5353664"/>
            <a:ext cx="1065146" cy="914400"/>
          </a:xfrm>
          <a:prstGeom prst="rect">
            <a:avLst/>
          </a:prstGeom>
          <a:noFill/>
        </p:spPr>
        <p:txBody>
          <a:bodyPr wrap="square" rtlCol="0">
            <a:noAutofit/>
          </a:bodyPr>
          <a:lstStyle/>
          <a:p>
            <a:r>
              <a:rPr lang="en-US" sz="2400" dirty="0">
                <a:solidFill>
                  <a:schemeClr val="bg1"/>
                </a:solidFill>
                <a:latin typeface="American Typewriter" panose="02090604020004020304" pitchFamily="18" charset="77"/>
                <a:cs typeface="Algerian" panose="020F0502020204030204" pitchFamily="34" charset="0"/>
              </a:rPr>
              <a:t>The End.</a:t>
            </a:r>
          </a:p>
        </p:txBody>
      </p:sp>
    </p:spTree>
    <p:extLst>
      <p:ext uri="{BB962C8B-B14F-4D97-AF65-F5344CB8AC3E}">
        <p14:creationId xmlns:p14="http://schemas.microsoft.com/office/powerpoint/2010/main" val="3839486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4AEBA5B-332D-485F-FB34-D2D4F9707677}"/>
              </a:ext>
            </a:extLst>
          </p:cNvPr>
          <p:cNvGrpSpPr/>
          <p:nvPr/>
        </p:nvGrpSpPr>
        <p:grpSpPr>
          <a:xfrm>
            <a:off x="0" y="-1"/>
            <a:ext cx="4648623" cy="6400801"/>
            <a:chOff x="0" y="-1"/>
            <a:chExt cx="4781862" cy="6400801"/>
          </a:xfrm>
        </p:grpSpPr>
        <p:sp>
          <p:nvSpPr>
            <p:cNvPr id="6" name="Rectangle 5">
              <a:extLst>
                <a:ext uri="{FF2B5EF4-FFF2-40B4-BE49-F238E27FC236}">
                  <a16:creationId xmlns:a16="http://schemas.microsoft.com/office/drawing/2014/main" id="{B7FFC9FB-D632-D0BE-18A4-69AADD5E9DAB}"/>
                </a:ext>
              </a:extLst>
            </p:cNvPr>
            <p:cNvSpPr/>
            <p:nvPr/>
          </p:nvSpPr>
          <p:spPr>
            <a:xfrm>
              <a:off x="0" y="-1"/>
              <a:ext cx="4781862" cy="6400801"/>
            </a:xfrm>
            <a:prstGeom prst="rect">
              <a:avLst/>
            </a:prstGeom>
            <a:solidFill>
              <a:srgbClr val="12C6F0"/>
            </a:solidFill>
            <a:ln>
              <a:solidFill>
                <a:srgbClr val="12C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98637733-5087-C9C4-65E3-AAD98AEE354A}"/>
                </a:ext>
              </a:extLst>
            </p:cNvPr>
            <p:cNvSpPr txBox="1">
              <a:spLocks/>
            </p:cNvSpPr>
            <p:nvPr/>
          </p:nvSpPr>
          <p:spPr>
            <a:xfrm>
              <a:off x="503157" y="922656"/>
              <a:ext cx="3642309" cy="5179548"/>
            </a:xfrm>
            <a:prstGeom prst="rect">
              <a:avLst/>
            </a:prstGeom>
          </p:spPr>
          <p:txBody>
            <a:bodyPr anchor="t">
              <a:normAutofit/>
            </a:bodyPr>
            <a:lst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a:lstStyle>
            <a:p>
              <a:r>
                <a:rPr lang="en-US" sz="4000" dirty="0">
                  <a:solidFill>
                    <a:schemeClr val="bg1"/>
                  </a:solidFill>
                </a:rPr>
                <a:t>The good news:</a:t>
              </a:r>
            </a:p>
            <a:p>
              <a:endParaRPr lang="en-US" dirty="0">
                <a:solidFill>
                  <a:schemeClr val="bg1"/>
                </a:solidFill>
              </a:endParaRPr>
            </a:p>
            <a:p>
              <a:r>
                <a:rPr lang="en-US" dirty="0">
                  <a:solidFill>
                    <a:schemeClr val="bg1"/>
                  </a:solidFill>
                </a:rPr>
                <a:t>Job Corps is </a:t>
              </a:r>
              <a:r>
                <a:rPr lang="en-US" sz="4800" b="1" i="1" dirty="0">
                  <a:solidFill>
                    <a:srgbClr val="A87627"/>
                  </a:solidFill>
                </a:rPr>
                <a:t>protective</a:t>
              </a:r>
              <a:r>
                <a:rPr lang="en-US" dirty="0"/>
                <a:t> </a:t>
              </a:r>
              <a:r>
                <a:rPr lang="en-US" dirty="0">
                  <a:solidFill>
                    <a:schemeClr val="bg1"/>
                  </a:solidFill>
                </a:rPr>
                <a:t>against suicide</a:t>
              </a:r>
            </a:p>
          </p:txBody>
        </p:sp>
      </p:grpSp>
      <p:sp>
        <p:nvSpPr>
          <p:cNvPr id="13" name="Slide Number Placeholder 12">
            <a:extLst>
              <a:ext uri="{FF2B5EF4-FFF2-40B4-BE49-F238E27FC236}">
                <a16:creationId xmlns:a16="http://schemas.microsoft.com/office/drawing/2014/main" id="{A12CF4E0-72E6-5CDE-CB05-AE585E789EEA}"/>
              </a:ext>
            </a:extLst>
          </p:cNvPr>
          <p:cNvSpPr>
            <a:spLocks noGrp="1"/>
          </p:cNvSpPr>
          <p:nvPr>
            <p:ph type="sldNum" sz="quarter" idx="12"/>
          </p:nvPr>
        </p:nvSpPr>
        <p:spPr/>
        <p:txBody>
          <a:bodyPr/>
          <a:lstStyle/>
          <a:p>
            <a:fld id="{3A98EE3D-8CD1-4C3F-BD1C-C98C9596463C}" type="slidenum">
              <a:rPr lang="en-US" smtClean="0"/>
              <a:t>20</a:t>
            </a:fld>
            <a:endParaRPr lang="en-US" dirty="0"/>
          </a:p>
        </p:txBody>
      </p:sp>
      <p:sp>
        <p:nvSpPr>
          <p:cNvPr id="7" name="TextBox 6">
            <a:extLst>
              <a:ext uri="{FF2B5EF4-FFF2-40B4-BE49-F238E27FC236}">
                <a16:creationId xmlns:a16="http://schemas.microsoft.com/office/drawing/2014/main" id="{5E840128-7A3E-A946-DF2E-1B94F5BCFAA6}"/>
              </a:ext>
            </a:extLst>
          </p:cNvPr>
          <p:cNvSpPr txBox="1"/>
          <p:nvPr/>
        </p:nvSpPr>
        <p:spPr>
          <a:xfrm>
            <a:off x="5663381" y="5185494"/>
            <a:ext cx="5781368" cy="1015663"/>
          </a:xfrm>
          <a:prstGeom prst="rect">
            <a:avLst/>
          </a:prstGeom>
          <a:noFill/>
        </p:spPr>
        <p:txBody>
          <a:bodyPr wrap="square">
            <a:spAutoFit/>
          </a:bodyPr>
          <a:lstStyle/>
          <a:p>
            <a:pPr algn="ctr">
              <a:spcAft>
                <a:spcPts val="600"/>
              </a:spcAft>
            </a:pPr>
            <a:r>
              <a:rPr lang="en-US" sz="3200" b="1" dirty="0">
                <a:solidFill>
                  <a:srgbClr val="2034D8"/>
                </a:solidFill>
                <a:latin typeface="Calibri" panose="020F0502020204030204" pitchFamily="34" charset="0"/>
                <a:ea typeface="Calibri" panose="020F0502020204030204" pitchFamily="34" charset="0"/>
                <a:cs typeface="Times New Roman" panose="02020603050405020304" pitchFamily="18" charset="0"/>
              </a:rPr>
              <a:t>LOWER</a:t>
            </a:r>
            <a:r>
              <a:rPr lang="en-US" sz="2800" dirty="0">
                <a:latin typeface="Calibri" panose="020F0502020204030204" pitchFamily="34" charset="0"/>
                <a:ea typeface="Calibri" panose="020F0502020204030204" pitchFamily="34" charset="0"/>
                <a:cs typeface="Times New Roman" panose="02020603050405020304" pitchFamily="18" charset="0"/>
              </a:rPr>
              <a:t> than </a:t>
            </a:r>
            <a:r>
              <a:rPr lang="en-US" sz="2800" dirty="0">
                <a:effectLst/>
                <a:latin typeface="Calibri" panose="020F0502020204030204" pitchFamily="34" charset="0"/>
                <a:ea typeface="Calibri" panose="020F0502020204030204" pitchFamily="34" charset="0"/>
                <a:cs typeface="Times New Roman" panose="02020603050405020304" pitchFamily="18" charset="0"/>
              </a:rPr>
              <a:t>national statistics for young people ages 15-24. </a:t>
            </a:r>
          </a:p>
        </p:txBody>
      </p:sp>
      <p:pic>
        <p:nvPicPr>
          <p:cNvPr id="5122" name="Picture 2" descr="Council on Youth, Education and Families - National League of Cities">
            <a:extLst>
              <a:ext uri="{FF2B5EF4-FFF2-40B4-BE49-F238E27FC236}">
                <a16:creationId xmlns:a16="http://schemas.microsoft.com/office/drawing/2014/main" id="{6228BC4C-AB37-F58D-DA66-422E17C0449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622" y="0"/>
            <a:ext cx="7528138" cy="502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754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8E6A0F-BDE5-F0E4-0885-93E0CF73FC2D}"/>
              </a:ext>
            </a:extLst>
          </p:cNvPr>
          <p:cNvSpPr>
            <a:spLocks noGrp="1"/>
          </p:cNvSpPr>
          <p:nvPr>
            <p:ph type="sldNum" sz="quarter" idx="12"/>
          </p:nvPr>
        </p:nvSpPr>
        <p:spPr/>
        <p:txBody>
          <a:bodyPr vert="horz" lIns="91440" tIns="45720" rIns="91440" bIns="45720" rtlCol="0" anchor="ctr">
            <a:normAutofit/>
          </a:bodyPr>
          <a:lstStyle/>
          <a:p>
            <a:pPr algn="l">
              <a:spcAft>
                <a:spcPts val="600"/>
              </a:spcAft>
            </a:pPr>
            <a:fld id="{3A98EE3D-8CD1-4C3F-BD1C-C98C9596463C}" type="slidenum">
              <a:rPr lang="en-US" sz="1050" smtClean="0"/>
              <a:pPr algn="l">
                <a:spcAft>
                  <a:spcPts val="600"/>
                </a:spcAft>
              </a:pPr>
              <a:t>21</a:t>
            </a:fld>
            <a:endParaRPr lang="en-US" sz="1050" dirty="0"/>
          </a:p>
        </p:txBody>
      </p:sp>
      <p:grpSp>
        <p:nvGrpSpPr>
          <p:cNvPr id="11" name="Group 10">
            <a:extLst>
              <a:ext uri="{FF2B5EF4-FFF2-40B4-BE49-F238E27FC236}">
                <a16:creationId xmlns:a16="http://schemas.microsoft.com/office/drawing/2014/main" id="{C27A0987-BB8F-39F5-F825-1B045CA015E6}"/>
              </a:ext>
            </a:extLst>
          </p:cNvPr>
          <p:cNvGrpSpPr/>
          <p:nvPr/>
        </p:nvGrpSpPr>
        <p:grpSpPr>
          <a:xfrm>
            <a:off x="299278" y="285489"/>
            <a:ext cx="11621799" cy="5820340"/>
            <a:chOff x="299278" y="285489"/>
            <a:chExt cx="11621799" cy="5820340"/>
          </a:xfrm>
        </p:grpSpPr>
        <p:sp>
          <p:nvSpPr>
            <p:cNvPr id="4" name="TextBox 3">
              <a:extLst>
                <a:ext uri="{FF2B5EF4-FFF2-40B4-BE49-F238E27FC236}">
                  <a16:creationId xmlns:a16="http://schemas.microsoft.com/office/drawing/2014/main" id="{7CCC9300-17B8-E55E-DC3F-E31D63DC9A7F}"/>
                </a:ext>
              </a:extLst>
            </p:cNvPr>
            <p:cNvSpPr txBox="1"/>
            <p:nvPr/>
          </p:nvSpPr>
          <p:spPr>
            <a:xfrm>
              <a:off x="5943597" y="1561532"/>
              <a:ext cx="5977480" cy="4544297"/>
            </a:xfrm>
            <a:prstGeom prst="rect">
              <a:avLst/>
            </a:prstGeom>
            <a:noFill/>
          </p:spPr>
          <p:txBody>
            <a:bodyPr wrap="square">
              <a:noAutofit/>
            </a:bodyPr>
            <a:lstStyle/>
            <a:p>
              <a:pPr marL="290513" lvl="1" indent="-290513">
                <a:spcAft>
                  <a:spcPts val="3600"/>
                </a:spcAft>
                <a:buClr>
                  <a:schemeClr val="tx1"/>
                </a:buClr>
                <a:buFont typeface="Arial" panose="020B0604020202020204" pitchFamily="34" charset="0"/>
                <a:buChar char="•"/>
              </a:pPr>
              <a:r>
                <a:rPr lang="en-US" sz="2400" dirty="0">
                  <a:solidFill>
                    <a:schemeClr val="tx1"/>
                  </a:solidFill>
                </a:rPr>
                <a:t>Suicide is about </a:t>
              </a:r>
              <a:r>
                <a:rPr lang="en-US" sz="2400" dirty="0">
                  <a:solidFill>
                    <a:schemeClr val="tx1"/>
                  </a:solidFill>
                  <a:highlight>
                    <a:srgbClr val="FFFF00"/>
                  </a:highlight>
                </a:rPr>
                <a:t>struggling with life </a:t>
              </a:r>
              <a:r>
                <a:rPr lang="en-US" sz="2400" dirty="0">
                  <a:solidFill>
                    <a:schemeClr val="tx1"/>
                  </a:solidFill>
                </a:rPr>
                <a:t>(feeling overwhelmed and hopeless), not wanting to die. This should give us hope and the courage to help.</a:t>
              </a:r>
            </a:p>
            <a:p>
              <a:pPr marL="290513" lvl="1" indent="-290513">
                <a:spcAft>
                  <a:spcPts val="3600"/>
                </a:spcAft>
                <a:buClr>
                  <a:schemeClr val="tx1"/>
                </a:buClr>
                <a:buFont typeface="Arial" panose="020B0604020202020204" pitchFamily="34" charset="0"/>
                <a:buChar char="•"/>
              </a:pPr>
              <a:r>
                <a:rPr lang="en-US" sz="2400" dirty="0">
                  <a:solidFill>
                    <a:schemeClr val="tx1"/>
                  </a:solidFill>
                </a:rPr>
                <a:t>Asking about suicide </a:t>
              </a:r>
              <a:r>
                <a:rPr lang="en-US" sz="2400" dirty="0">
                  <a:solidFill>
                    <a:schemeClr val="tx1"/>
                  </a:solidFill>
                  <a:highlight>
                    <a:srgbClr val="FFFF00"/>
                  </a:highlight>
                </a:rPr>
                <a:t>prevents suicide</a:t>
              </a:r>
              <a:r>
                <a:rPr lang="en-US" sz="2400" dirty="0">
                  <a:solidFill>
                    <a:schemeClr val="tx1"/>
                  </a:solidFill>
                </a:rPr>
                <a:t>. It does not cause suicide.</a:t>
              </a:r>
            </a:p>
            <a:p>
              <a:pPr marL="290513" lvl="1" indent="-290513">
                <a:spcAft>
                  <a:spcPts val="1800"/>
                </a:spcAft>
                <a:buClr>
                  <a:schemeClr val="tx1"/>
                </a:buClr>
                <a:buFont typeface="Arial" panose="020B0604020202020204" pitchFamily="34" charset="0"/>
                <a:buChar char="•"/>
              </a:pPr>
              <a:r>
                <a:rPr lang="en-US" sz="2400" dirty="0"/>
                <a:t>Asking about suicide is </a:t>
              </a:r>
              <a:r>
                <a:rPr lang="en-US" sz="2400" dirty="0">
                  <a:highlight>
                    <a:srgbClr val="FFFF00"/>
                  </a:highlight>
                </a:rPr>
                <a:t>not as hard as you think</a:t>
              </a:r>
              <a:r>
                <a:rPr lang="en-US" sz="2400" dirty="0"/>
                <a:t>. If the person gets angry, it’s because they are still alive.</a:t>
              </a:r>
            </a:p>
            <a:p>
              <a:pPr marL="349250" lvl="1" indent="-334963">
                <a:spcAft>
                  <a:spcPts val="1800"/>
                </a:spcAft>
                <a:buClr>
                  <a:schemeClr val="tx1"/>
                </a:buClr>
                <a:buFont typeface="Arial" panose="020B0604020202020204" pitchFamily="34" charset="0"/>
                <a:buChar char="•"/>
              </a:pPr>
              <a:endParaRPr lang="en-US" sz="2800" dirty="0">
                <a:solidFill>
                  <a:schemeClr val="tx1"/>
                </a:solidFill>
              </a:endParaRPr>
            </a:p>
          </p:txBody>
        </p:sp>
        <p:sp>
          <p:nvSpPr>
            <p:cNvPr id="9" name="TextBox 8">
              <a:extLst>
                <a:ext uri="{FF2B5EF4-FFF2-40B4-BE49-F238E27FC236}">
                  <a16:creationId xmlns:a16="http://schemas.microsoft.com/office/drawing/2014/main" id="{DE1113E2-0A4D-2187-67A5-153A20D68394}"/>
                </a:ext>
              </a:extLst>
            </p:cNvPr>
            <p:cNvSpPr txBox="1"/>
            <p:nvPr/>
          </p:nvSpPr>
          <p:spPr>
            <a:xfrm>
              <a:off x="299278" y="285489"/>
              <a:ext cx="11322451" cy="935034"/>
            </a:xfrm>
            <a:prstGeom prst="rect">
              <a:avLst/>
            </a:prstGeom>
            <a:solidFill>
              <a:schemeClr val="tx1"/>
            </a:solidFill>
            <a:ln w="28575">
              <a:solidFill>
                <a:schemeClr val="tx1"/>
              </a:solidFill>
            </a:ln>
          </p:spPr>
          <p:txBody>
            <a:bodyPr wrap="square" anchor="ctr">
              <a:noAutofit/>
            </a:bodyPr>
            <a:lstStyle/>
            <a:p>
              <a:pPr marL="14287" lvl="1" algn="ctr">
                <a:spcAft>
                  <a:spcPts val="2400"/>
                </a:spcAft>
                <a:buClr>
                  <a:schemeClr val="tx1"/>
                </a:buClr>
              </a:pPr>
              <a:r>
                <a:rPr lang="en-US" sz="4400" spc="300" dirty="0">
                  <a:solidFill>
                    <a:schemeClr val="bg1"/>
                  </a:solidFill>
                </a:rPr>
                <a:t>RECAP</a:t>
              </a:r>
            </a:p>
          </p:txBody>
        </p:sp>
        <p:pic>
          <p:nvPicPr>
            <p:cNvPr id="10" name="Picture 2" descr="Are you OK? Ask a friend the question today">
              <a:extLst>
                <a:ext uri="{FF2B5EF4-FFF2-40B4-BE49-F238E27FC236}">
                  <a16:creationId xmlns:a16="http://schemas.microsoft.com/office/drawing/2014/main" id="{E9E576FD-B6E0-8566-B414-A48DA14F5C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99278" y="1681314"/>
              <a:ext cx="5486431" cy="38953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64302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BE7C48-A4FA-9F71-2D77-16BD96A13761}"/>
              </a:ext>
            </a:extLst>
          </p:cNvPr>
          <p:cNvSpPr/>
          <p:nvPr/>
        </p:nvSpPr>
        <p:spPr>
          <a:xfrm>
            <a:off x="0" y="5414"/>
            <a:ext cx="12192000" cy="6400800"/>
          </a:xfrm>
          <a:prstGeom prst="rect">
            <a:avLst/>
          </a:prstGeom>
          <a:solidFill>
            <a:srgbClr val="12C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C75D7D48-228C-D482-5879-2AA04F553A0C}"/>
              </a:ext>
            </a:extLst>
          </p:cNvPr>
          <p:cNvSpPr>
            <a:spLocks noGrp="1"/>
          </p:cNvSpPr>
          <p:nvPr>
            <p:ph type="sldNum" sz="quarter" idx="12"/>
          </p:nvPr>
        </p:nvSpPr>
        <p:spPr/>
        <p:txBody>
          <a:bodyPr/>
          <a:lstStyle/>
          <a:p>
            <a:fld id="{3A98EE3D-8CD1-4C3F-BD1C-C98C9596463C}" type="slidenum">
              <a:rPr lang="en-US" smtClean="0"/>
              <a:t>22</a:t>
            </a:fld>
            <a:endParaRPr lang="en-US" dirty="0"/>
          </a:p>
        </p:txBody>
      </p:sp>
      <p:grpSp>
        <p:nvGrpSpPr>
          <p:cNvPr id="15" name="Group 14">
            <a:extLst>
              <a:ext uri="{FF2B5EF4-FFF2-40B4-BE49-F238E27FC236}">
                <a16:creationId xmlns:a16="http://schemas.microsoft.com/office/drawing/2014/main" id="{944BA02B-8FE4-7107-50A0-A96C57A64D87}"/>
              </a:ext>
            </a:extLst>
          </p:cNvPr>
          <p:cNvGrpSpPr/>
          <p:nvPr/>
        </p:nvGrpSpPr>
        <p:grpSpPr>
          <a:xfrm>
            <a:off x="1242802" y="197450"/>
            <a:ext cx="9967741" cy="6208765"/>
            <a:chOff x="1242802" y="197450"/>
            <a:chExt cx="9967741" cy="6208765"/>
          </a:xfrm>
        </p:grpSpPr>
        <p:grpSp>
          <p:nvGrpSpPr>
            <p:cNvPr id="12" name="Group 11">
              <a:extLst>
                <a:ext uri="{FF2B5EF4-FFF2-40B4-BE49-F238E27FC236}">
                  <a16:creationId xmlns:a16="http://schemas.microsoft.com/office/drawing/2014/main" id="{3DD55526-F5EE-7C6F-6BED-6857ED21B3DA}"/>
                </a:ext>
              </a:extLst>
            </p:cNvPr>
            <p:cNvGrpSpPr/>
            <p:nvPr/>
          </p:nvGrpSpPr>
          <p:grpSpPr>
            <a:xfrm>
              <a:off x="1242802" y="197450"/>
              <a:ext cx="9967741" cy="6208765"/>
              <a:chOff x="1242802" y="344930"/>
              <a:chExt cx="9967741" cy="6208765"/>
            </a:xfrm>
          </p:grpSpPr>
          <p:sp>
            <p:nvSpPr>
              <p:cNvPr id="7" name="Title 1">
                <a:extLst>
                  <a:ext uri="{FF2B5EF4-FFF2-40B4-BE49-F238E27FC236}">
                    <a16:creationId xmlns:a16="http://schemas.microsoft.com/office/drawing/2014/main" id="{B9D96A9D-223E-5140-4090-5C2297CF84D4}"/>
                  </a:ext>
                </a:extLst>
              </p:cNvPr>
              <p:cNvSpPr txBox="1">
                <a:spLocks/>
              </p:cNvSpPr>
              <p:nvPr/>
            </p:nvSpPr>
            <p:spPr>
              <a:xfrm>
                <a:off x="1242802" y="4498255"/>
                <a:ext cx="4827239" cy="2055440"/>
              </a:xfrm>
              <a:prstGeom prst="rect">
                <a:avLst/>
              </a:prstGeom>
              <a:solidFill>
                <a:schemeClr val="bg1"/>
              </a:solidFill>
              <a:ln>
                <a:solidFill>
                  <a:schemeClr val="tx1"/>
                </a:solidFill>
              </a:ln>
            </p:spPr>
            <p:txBody>
              <a:bodyPr lIns="274320" tIns="320040" anchor="t">
                <a:noAutofit/>
              </a:bodyPr>
              <a:lst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a:lstStyle>
              <a:p>
                <a:pPr marL="349250" lvl="1" indent="-349250">
                  <a:buClr>
                    <a:schemeClr val="tx1"/>
                  </a:buClr>
                  <a:buFont typeface="Arial" panose="020B0604020202020204" pitchFamily="34" charset="0"/>
                  <a:buChar char="•"/>
                </a:pPr>
                <a:r>
                  <a:rPr lang="en-US" sz="3000" dirty="0"/>
                  <a:t>Ask</a:t>
                </a:r>
                <a:endParaRPr lang="en-US" sz="3000" dirty="0">
                  <a:solidFill>
                    <a:srgbClr val="00B0F0"/>
                  </a:solidFill>
                </a:endParaRPr>
              </a:p>
              <a:p>
                <a:pPr marL="14288" lvl="1" algn="ctr">
                  <a:buClr>
                    <a:schemeClr val="tx1"/>
                  </a:buClr>
                </a:pPr>
                <a:r>
                  <a:rPr lang="en-US" sz="3000" dirty="0"/>
                  <a:t>or </a:t>
                </a:r>
              </a:p>
              <a:p>
                <a:pPr marL="349250" lvl="1">
                  <a:buClr>
                    <a:schemeClr val="tx1"/>
                  </a:buClr>
                </a:pPr>
                <a:endParaRPr lang="en-US" sz="3000" dirty="0"/>
              </a:p>
            </p:txBody>
          </p:sp>
          <p:pic>
            <p:nvPicPr>
              <p:cNvPr id="6146" name="Picture 2" descr="There's more to say after R U OK?">
                <a:extLst>
                  <a:ext uri="{FF2B5EF4-FFF2-40B4-BE49-F238E27FC236}">
                    <a16:creationId xmlns:a16="http://schemas.microsoft.com/office/drawing/2014/main" id="{24696AD9-F255-BCA7-343A-27F40EF12B2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6236"/>
              <a:stretch/>
            </p:blipFill>
            <p:spPr bwMode="auto">
              <a:xfrm>
                <a:off x="1257550" y="344930"/>
                <a:ext cx="9952993" cy="42824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B4C6B9BF-4561-8FD6-896D-76FBA7BBA361}"/>
                  </a:ext>
                </a:extLst>
              </p:cNvPr>
              <p:cNvSpPr txBox="1">
                <a:spLocks/>
              </p:cNvSpPr>
              <p:nvPr/>
            </p:nvSpPr>
            <p:spPr>
              <a:xfrm>
                <a:off x="6084789" y="4627406"/>
                <a:ext cx="5125754" cy="1926288"/>
              </a:xfrm>
              <a:prstGeom prst="rect">
                <a:avLst/>
              </a:prstGeom>
              <a:solidFill>
                <a:schemeClr val="bg1"/>
              </a:solidFill>
              <a:ln>
                <a:solidFill>
                  <a:schemeClr val="tx1"/>
                </a:solidFill>
              </a:ln>
            </p:spPr>
            <p:txBody>
              <a:bodyPr lIns="182880" tIns="182880" anchor="t">
                <a:noAutofit/>
              </a:bodyPr>
              <a:lst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a:lstStyle>
              <a:p>
                <a:pPr marL="349250" lvl="1" indent="-334963">
                  <a:spcAft>
                    <a:spcPts val="1400"/>
                  </a:spcAft>
                  <a:buClr>
                    <a:schemeClr val="tx1"/>
                  </a:buClr>
                  <a:buFont typeface="Arial" panose="020B0604020202020204" pitchFamily="34" charset="0"/>
                  <a:buChar char="•"/>
                </a:pPr>
                <a:r>
                  <a:rPr lang="en-US" sz="2500" dirty="0"/>
                  <a:t>Trust your instincts.</a:t>
                </a:r>
              </a:p>
              <a:p>
                <a:pPr marL="349250" lvl="1" indent="-334963">
                  <a:spcAft>
                    <a:spcPts val="1400"/>
                  </a:spcAft>
                  <a:buClr>
                    <a:schemeClr val="tx1"/>
                  </a:buClr>
                  <a:buFont typeface="Arial" panose="020B0604020202020204" pitchFamily="34" charset="0"/>
                  <a:buChar char="•"/>
                </a:pPr>
                <a:r>
                  <a:rPr lang="en-US" sz="2500" dirty="0"/>
                  <a:t>Don’t leave the person alone.</a:t>
                </a:r>
              </a:p>
              <a:p>
                <a:pPr marL="349250" lvl="1" indent="-334963">
                  <a:spcAft>
                    <a:spcPts val="1800"/>
                  </a:spcAft>
                  <a:buClr>
                    <a:schemeClr val="tx1"/>
                  </a:buClr>
                  <a:buFont typeface="Arial" panose="020B0604020202020204" pitchFamily="34" charset="0"/>
                  <a:buChar char="•"/>
                </a:pPr>
                <a:r>
                  <a:rPr lang="en-US" sz="2500" dirty="0"/>
                  <a:t>Get help.</a:t>
                </a:r>
              </a:p>
            </p:txBody>
          </p:sp>
        </p:grpSp>
        <p:sp>
          <p:nvSpPr>
            <p:cNvPr id="13" name="Rectangle 12">
              <a:extLst>
                <a:ext uri="{FF2B5EF4-FFF2-40B4-BE49-F238E27FC236}">
                  <a16:creationId xmlns:a16="http://schemas.microsoft.com/office/drawing/2014/main" id="{064349CF-7D7B-6455-0901-F6830AD8EEED}"/>
                </a:ext>
              </a:extLst>
            </p:cNvPr>
            <p:cNvSpPr/>
            <p:nvPr/>
          </p:nvSpPr>
          <p:spPr>
            <a:xfrm>
              <a:off x="2537880" y="4580543"/>
              <a:ext cx="3576621" cy="61555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400" b="1" dirty="0">
                  <a:ln>
                    <a:solidFill>
                      <a:srgbClr val="28B9D8"/>
                    </a:solidFill>
                  </a:ln>
                  <a:solidFill>
                    <a:srgbClr val="00B0F0"/>
                  </a:solidFill>
                </a:rPr>
                <a:t>more </a:t>
              </a:r>
              <a:r>
                <a:rPr lang="en-US" sz="3400" b="1" dirty="0">
                  <a:ln w="12700">
                    <a:solidFill>
                      <a:srgbClr val="28B9D8"/>
                    </a:solidFill>
                    <a:prstDash val="solid"/>
                  </a:ln>
                  <a:solidFill>
                    <a:srgbClr val="00B0F0"/>
                  </a:solidFill>
                  <a:effectLst>
                    <a:innerShdw blurRad="177800">
                      <a:schemeClr val="accent3">
                        <a:lumMod val="50000"/>
                      </a:schemeClr>
                    </a:innerShdw>
                  </a:effectLst>
                </a:rPr>
                <a:t>than</a:t>
              </a:r>
              <a:r>
                <a:rPr lang="en-US" sz="3400" b="1" dirty="0">
                  <a:ln>
                    <a:solidFill>
                      <a:srgbClr val="28B9D8"/>
                    </a:solidFill>
                  </a:ln>
                  <a:solidFill>
                    <a:srgbClr val="00B0F0"/>
                  </a:solidFill>
                </a:rPr>
                <a:t> once </a:t>
              </a:r>
            </a:p>
          </p:txBody>
        </p:sp>
        <p:sp>
          <p:nvSpPr>
            <p:cNvPr id="14" name="Rectangle 13">
              <a:extLst>
                <a:ext uri="{FF2B5EF4-FFF2-40B4-BE49-F238E27FC236}">
                  <a16:creationId xmlns:a16="http://schemas.microsoft.com/office/drawing/2014/main" id="{9BA312A1-C59C-C72B-EC73-37F9FE136526}"/>
                </a:ext>
              </a:extLst>
            </p:cNvPr>
            <p:cNvSpPr/>
            <p:nvPr/>
          </p:nvSpPr>
          <p:spPr>
            <a:xfrm>
              <a:off x="1507761" y="5516264"/>
              <a:ext cx="4474302" cy="61555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400" b="1" dirty="0">
                  <a:ln>
                    <a:solidFill>
                      <a:srgbClr val="28B9D8"/>
                    </a:solidFill>
                  </a:ln>
                  <a:solidFill>
                    <a:srgbClr val="00B0F0"/>
                  </a:solidFill>
                </a:rPr>
                <a:t>more </a:t>
              </a:r>
              <a:r>
                <a:rPr lang="en-US" sz="3400" b="1" dirty="0">
                  <a:ln w="12700">
                    <a:solidFill>
                      <a:srgbClr val="28B9D8"/>
                    </a:solidFill>
                    <a:prstDash val="solid"/>
                  </a:ln>
                  <a:solidFill>
                    <a:srgbClr val="00B0F0"/>
                  </a:solidFill>
                  <a:effectLst>
                    <a:innerShdw blurRad="177800">
                      <a:schemeClr val="accent3">
                        <a:lumMod val="50000"/>
                      </a:schemeClr>
                    </a:innerShdw>
                  </a:effectLst>
                </a:rPr>
                <a:t>than</a:t>
              </a:r>
              <a:r>
                <a:rPr lang="en-US" sz="3400" b="1" dirty="0">
                  <a:ln>
                    <a:solidFill>
                      <a:srgbClr val="28B9D8"/>
                    </a:solidFill>
                  </a:ln>
                  <a:solidFill>
                    <a:srgbClr val="00B0F0"/>
                  </a:solidFill>
                </a:rPr>
                <a:t> one way. </a:t>
              </a:r>
            </a:p>
          </p:txBody>
        </p:sp>
      </p:grpSp>
    </p:spTree>
    <p:extLst>
      <p:ext uri="{BB962C8B-B14F-4D97-AF65-F5344CB8AC3E}">
        <p14:creationId xmlns:p14="http://schemas.microsoft.com/office/powerpoint/2010/main" val="510164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5D7D48-228C-D482-5879-2AA04F553A0C}"/>
              </a:ext>
            </a:extLst>
          </p:cNvPr>
          <p:cNvSpPr>
            <a:spLocks noGrp="1"/>
          </p:cNvSpPr>
          <p:nvPr>
            <p:ph type="sldNum" sz="quarter" idx="12"/>
          </p:nvPr>
        </p:nvSpPr>
        <p:spPr/>
        <p:txBody>
          <a:bodyPr/>
          <a:lstStyle/>
          <a:p>
            <a:fld id="{3A98EE3D-8CD1-4C3F-BD1C-C98C9596463C}" type="slidenum">
              <a:rPr lang="en-US" smtClean="0"/>
              <a:t>23</a:t>
            </a:fld>
            <a:endParaRPr lang="en-US" dirty="0"/>
          </a:p>
        </p:txBody>
      </p:sp>
      <p:sp>
        <p:nvSpPr>
          <p:cNvPr id="11" name="Rectangle 10">
            <a:extLst>
              <a:ext uri="{FF2B5EF4-FFF2-40B4-BE49-F238E27FC236}">
                <a16:creationId xmlns:a16="http://schemas.microsoft.com/office/drawing/2014/main" id="{0287D795-080E-A1C0-C15F-E40412B81E13}"/>
              </a:ext>
            </a:extLst>
          </p:cNvPr>
          <p:cNvSpPr/>
          <p:nvPr/>
        </p:nvSpPr>
        <p:spPr>
          <a:xfrm>
            <a:off x="0" y="0"/>
            <a:ext cx="12192000" cy="6400800"/>
          </a:xfrm>
          <a:prstGeom prst="rect">
            <a:avLst/>
          </a:prstGeom>
          <a:solidFill>
            <a:srgbClr val="FFC000">
              <a:alpha val="5660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EB8EF7-73E5-0046-9AA8-90BF1B117754}"/>
              </a:ext>
            </a:extLst>
          </p:cNvPr>
          <p:cNvSpPr>
            <a:spLocks noGrp="1"/>
          </p:cNvSpPr>
          <p:nvPr>
            <p:ph type="title" idx="4294967295"/>
          </p:nvPr>
        </p:nvSpPr>
        <p:spPr>
          <a:xfrm>
            <a:off x="136235" y="280987"/>
            <a:ext cx="6281738" cy="3148013"/>
          </a:xfrm>
          <a:solidFill>
            <a:srgbClr val="FFFFFF"/>
          </a:solidFill>
          <a:ln w="28575">
            <a:solidFill>
              <a:srgbClr val="0070C0"/>
            </a:solidFill>
          </a:ln>
        </p:spPr>
        <p:txBody>
          <a:bodyPr vert="horz" lIns="182880" tIns="274320" rIns="274320" bIns="91440" rtlCol="0" anchor="t">
            <a:noAutofit/>
          </a:bodyPr>
          <a:lstStyle/>
          <a:p>
            <a:pPr algn="r">
              <a:spcBef>
                <a:spcPts val="1800"/>
              </a:spcBef>
            </a:pPr>
            <a:r>
              <a:rPr lang="en-US" sz="5000" dirty="0">
                <a:solidFill>
                  <a:srgbClr val="2C83D7"/>
                </a:solidFill>
              </a:rPr>
              <a:t>It’s easier to offer help than to ask for help.</a:t>
            </a:r>
            <a:br>
              <a:rPr lang="en-US" sz="5200" dirty="0">
                <a:solidFill>
                  <a:srgbClr val="2C83D7"/>
                </a:solidFill>
              </a:rPr>
            </a:br>
            <a:br>
              <a:rPr lang="en-US" sz="5200" dirty="0">
                <a:solidFill>
                  <a:srgbClr val="2C83D7"/>
                </a:solidFill>
              </a:rPr>
            </a:br>
            <a:r>
              <a:rPr lang="en-US" sz="3800" dirty="0">
                <a:solidFill>
                  <a:srgbClr val="2C83D7"/>
                </a:solidFill>
                <a:latin typeface="Apple Chancery" panose="03020702040506060504" pitchFamily="66" charset="-79"/>
                <a:cs typeface="Apple Chancery" panose="03020702040506060504" pitchFamily="66" charset="-79"/>
              </a:rPr>
              <a:t>No qualifications needed.</a:t>
            </a:r>
          </a:p>
        </p:txBody>
      </p:sp>
      <p:sp>
        <p:nvSpPr>
          <p:cNvPr id="7" name="TextBox 6">
            <a:extLst>
              <a:ext uri="{FF2B5EF4-FFF2-40B4-BE49-F238E27FC236}">
                <a16:creationId xmlns:a16="http://schemas.microsoft.com/office/drawing/2014/main" id="{62294784-EA31-6B1C-4464-8D7839F554E4}"/>
              </a:ext>
            </a:extLst>
          </p:cNvPr>
          <p:cNvSpPr txBox="1"/>
          <p:nvPr/>
        </p:nvSpPr>
        <p:spPr>
          <a:xfrm>
            <a:off x="651161" y="3623091"/>
            <a:ext cx="5348124" cy="2486766"/>
          </a:xfrm>
          <a:prstGeom prst="rect">
            <a:avLst/>
          </a:prstGeom>
          <a:solidFill>
            <a:srgbClr val="0070C0">
              <a:alpha val="75893"/>
            </a:srgbClr>
          </a:solidFill>
          <a:ln w="15875">
            <a:solidFill>
              <a:schemeClr val="tx1">
                <a:lumMod val="85000"/>
                <a:lumOff val="15000"/>
              </a:schemeClr>
            </a:solidFill>
          </a:ln>
        </p:spPr>
        <p:txBody>
          <a:bodyPr wrap="square" lIns="182880" tIns="91440" rIns="182880" bIns="91440" rtlCol="0" anchor="ctr">
            <a:noAutofit/>
          </a:bodyPr>
          <a:lstStyle/>
          <a:p>
            <a:pPr algn="ctr"/>
            <a:r>
              <a:rPr lang="en-US" sz="4000" dirty="0"/>
              <a:t>What we do at Job Corps </a:t>
            </a:r>
            <a:r>
              <a:rPr lang="en-US" sz="4000" b="1" dirty="0">
                <a:solidFill>
                  <a:srgbClr val="FCF080"/>
                </a:solidFill>
              </a:rPr>
              <a:t>DOES</a:t>
            </a:r>
            <a:r>
              <a:rPr lang="en-US" sz="4000" dirty="0">
                <a:solidFill>
                  <a:schemeClr val="bg1"/>
                </a:solidFill>
              </a:rPr>
              <a:t> </a:t>
            </a:r>
            <a:r>
              <a:rPr lang="en-US" sz="4000" dirty="0"/>
              <a:t>make a difference.  </a:t>
            </a:r>
          </a:p>
        </p:txBody>
      </p:sp>
      <p:pic>
        <p:nvPicPr>
          <p:cNvPr id="9" name="Picture 8" descr="How You Can Help – HEIR">
            <a:extLst>
              <a:ext uri="{FF2B5EF4-FFF2-40B4-BE49-F238E27FC236}">
                <a16:creationId xmlns:a16="http://schemas.microsoft.com/office/drawing/2014/main" id="{7A8D44E0-B531-81AC-5418-1F0FDB65335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45712" y="1731495"/>
            <a:ext cx="5496839" cy="3644643"/>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69807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706258-773F-294C-A78B-28F1437FC733}"/>
              </a:ext>
            </a:extLst>
          </p:cNvPr>
          <p:cNvSpPr>
            <a:spLocks noGrp="1"/>
          </p:cNvSpPr>
          <p:nvPr>
            <p:ph type="sldNum" sz="quarter" idx="12"/>
          </p:nvPr>
        </p:nvSpPr>
        <p:spPr/>
        <p:txBody>
          <a:bodyPr/>
          <a:lstStyle/>
          <a:p>
            <a:fld id="{3A98EE3D-8CD1-4C3F-BD1C-C98C9596463C}" type="slidenum">
              <a:rPr lang="en-US" smtClean="0"/>
              <a:pPr/>
              <a:t>24</a:t>
            </a:fld>
            <a:endParaRPr lang="en-US" dirty="0"/>
          </a:p>
        </p:txBody>
      </p:sp>
      <p:grpSp>
        <p:nvGrpSpPr>
          <p:cNvPr id="32" name="Group 31">
            <a:extLst>
              <a:ext uri="{FF2B5EF4-FFF2-40B4-BE49-F238E27FC236}">
                <a16:creationId xmlns:a16="http://schemas.microsoft.com/office/drawing/2014/main" id="{24C514F0-7941-A6A8-2F9D-92F683260CF7}"/>
              </a:ext>
            </a:extLst>
          </p:cNvPr>
          <p:cNvGrpSpPr/>
          <p:nvPr/>
        </p:nvGrpSpPr>
        <p:grpSpPr>
          <a:xfrm>
            <a:off x="704749" y="445895"/>
            <a:ext cx="10677681" cy="5845391"/>
            <a:chOff x="704749" y="445895"/>
            <a:chExt cx="10677681" cy="5845391"/>
          </a:xfrm>
        </p:grpSpPr>
        <p:pic>
          <p:nvPicPr>
            <p:cNvPr id="9" name="Picture 8">
              <a:extLst>
                <a:ext uri="{FF2B5EF4-FFF2-40B4-BE49-F238E27FC236}">
                  <a16:creationId xmlns:a16="http://schemas.microsoft.com/office/drawing/2014/main" id="{622B4ACE-F738-800D-870D-41A4706DB4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360"/>
            <a:stretch/>
          </p:blipFill>
          <p:spPr>
            <a:xfrm>
              <a:off x="3679811" y="3170347"/>
              <a:ext cx="3405937" cy="2499066"/>
            </a:xfrm>
            <a:prstGeom prst="rect">
              <a:avLst/>
            </a:prstGeom>
          </p:spPr>
        </p:pic>
        <p:pic>
          <p:nvPicPr>
            <p:cNvPr id="13" name="Picture 12">
              <a:extLst>
                <a:ext uri="{FF2B5EF4-FFF2-40B4-BE49-F238E27FC236}">
                  <a16:creationId xmlns:a16="http://schemas.microsoft.com/office/drawing/2014/main" id="{64E4A2A4-6E62-CD90-32E2-BC65CAD781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4274" y="459541"/>
              <a:ext cx="4187536" cy="2724452"/>
            </a:xfrm>
            <a:prstGeom prst="rect">
              <a:avLst/>
            </a:prstGeom>
          </p:spPr>
        </p:pic>
        <p:pic>
          <p:nvPicPr>
            <p:cNvPr id="22" name="Picture 21">
              <a:extLst>
                <a:ext uri="{FF2B5EF4-FFF2-40B4-BE49-F238E27FC236}">
                  <a16:creationId xmlns:a16="http://schemas.microsoft.com/office/drawing/2014/main" id="{DD4CC6C7-1788-7928-13B2-70805BE9A954}"/>
                </a:ext>
              </a:extLst>
            </p:cNvPr>
            <p:cNvPicPr>
              <a:picLocks noChangeAspect="1"/>
            </p:cNvPicPr>
            <p:nvPr/>
          </p:nvPicPr>
          <p:blipFill rotWithShape="1">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rcRect l="7595" r="12288"/>
            <a:stretch/>
          </p:blipFill>
          <p:spPr>
            <a:xfrm>
              <a:off x="704749" y="3062500"/>
              <a:ext cx="3033087" cy="2499064"/>
            </a:xfrm>
            <a:prstGeom prst="rect">
              <a:avLst/>
            </a:prstGeom>
          </p:spPr>
        </p:pic>
        <p:pic>
          <p:nvPicPr>
            <p:cNvPr id="26" name="Picture 25">
              <a:extLst>
                <a:ext uri="{FF2B5EF4-FFF2-40B4-BE49-F238E27FC236}">
                  <a16:creationId xmlns:a16="http://schemas.microsoft.com/office/drawing/2014/main" id="{D740F516-C464-2D8D-04C5-FDCE09F699D6}"/>
                </a:ext>
              </a:extLst>
            </p:cNvPr>
            <p:cNvPicPr>
              <a:picLocks noChangeAspect="1"/>
            </p:cNvPicPr>
            <p:nvPr/>
          </p:nvPicPr>
          <p:blipFill>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4052661" y="445895"/>
              <a:ext cx="4086678" cy="2724452"/>
            </a:xfrm>
            <a:prstGeom prst="rect">
              <a:avLst/>
            </a:prstGeom>
          </p:spPr>
        </p:pic>
        <p:pic>
          <p:nvPicPr>
            <p:cNvPr id="28" name="Picture 27">
              <a:extLst>
                <a:ext uri="{FF2B5EF4-FFF2-40B4-BE49-F238E27FC236}">
                  <a16:creationId xmlns:a16="http://schemas.microsoft.com/office/drawing/2014/main" id="{16B48DC9-0B05-E076-44A1-C1CA12F62638}"/>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7051964" y="3159485"/>
              <a:ext cx="3799256" cy="2499066"/>
            </a:xfrm>
            <a:prstGeom prst="rect">
              <a:avLst/>
            </a:prstGeom>
          </p:spPr>
        </p:pic>
        <p:pic>
          <p:nvPicPr>
            <p:cNvPr id="11" name="Picture 10">
              <a:extLst>
                <a:ext uri="{FF2B5EF4-FFF2-40B4-BE49-F238E27FC236}">
                  <a16:creationId xmlns:a16="http://schemas.microsoft.com/office/drawing/2014/main" id="{18216F71-639F-D4DD-0DC2-D6C1B358E72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04749" y="455249"/>
              <a:ext cx="3801138" cy="2715098"/>
            </a:xfrm>
            <a:prstGeom prst="rect">
              <a:avLst/>
            </a:prstGeom>
          </p:spPr>
        </p:pic>
        <p:pic>
          <p:nvPicPr>
            <p:cNvPr id="31" name="Picture 30">
              <a:extLst>
                <a:ext uri="{FF2B5EF4-FFF2-40B4-BE49-F238E27FC236}">
                  <a16:creationId xmlns:a16="http://schemas.microsoft.com/office/drawing/2014/main" id="{B7E6AEDE-F34D-CDBB-A30E-12EE6AC4B28C}"/>
                </a:ext>
              </a:extLst>
            </p:cNvPr>
            <p:cNvPicPr>
              <a:picLocks noChangeAspect="1"/>
            </p:cNvPicPr>
            <p:nvPr/>
          </p:nvPicPr>
          <p:blipFill>
            <a:blip r:embed="rId12" cstate="email">
              <a:extLst>
                <a:ext uri="{28A0092B-C50C-407E-A947-70E740481C1C}">
                  <a14:useLocalDpi xmlns:a14="http://schemas.microsoft.com/office/drawing/2010/main"/>
                </a:ext>
                <a:ext uri="{837473B0-CC2E-450A-ABE3-18F120FF3D39}">
                  <a1611:picAttrSrcUrl xmlns:a1611="http://schemas.microsoft.com/office/drawing/2016/11/main" r:id="rId13"/>
                </a:ext>
              </a:extLst>
            </a:blip>
            <a:stretch>
              <a:fillRect/>
            </a:stretch>
          </p:blipFill>
          <p:spPr>
            <a:xfrm>
              <a:off x="9709804" y="3165410"/>
              <a:ext cx="1672626" cy="2508939"/>
            </a:xfrm>
            <a:prstGeom prst="rect">
              <a:avLst/>
            </a:prstGeom>
          </p:spPr>
        </p:pic>
        <p:sp>
          <p:nvSpPr>
            <p:cNvPr id="3" name="TextBox 2">
              <a:extLst>
                <a:ext uri="{FF2B5EF4-FFF2-40B4-BE49-F238E27FC236}">
                  <a16:creationId xmlns:a16="http://schemas.microsoft.com/office/drawing/2014/main" id="{DE45890A-D9DA-868B-6005-CD44A1BF3200}"/>
                </a:ext>
              </a:extLst>
            </p:cNvPr>
            <p:cNvSpPr txBox="1"/>
            <p:nvPr/>
          </p:nvSpPr>
          <p:spPr>
            <a:xfrm>
              <a:off x="706581" y="5561565"/>
              <a:ext cx="10663151" cy="729721"/>
            </a:xfrm>
            <a:prstGeom prst="rect">
              <a:avLst/>
            </a:prstGeom>
            <a:solidFill>
              <a:schemeClr val="tx1"/>
            </a:solidFill>
            <a:ln w="28575">
              <a:solidFill>
                <a:schemeClr val="tx1"/>
              </a:solidFill>
            </a:ln>
          </p:spPr>
          <p:txBody>
            <a:bodyPr wrap="square" anchor="ctr">
              <a:noAutofit/>
            </a:bodyPr>
            <a:lstStyle/>
            <a:p>
              <a:pPr marL="14287" lvl="1" algn="ctr">
                <a:spcAft>
                  <a:spcPts val="2400"/>
                </a:spcAft>
                <a:buClr>
                  <a:schemeClr val="tx1"/>
                </a:buClr>
              </a:pPr>
              <a:r>
                <a:rPr lang="en-US" sz="4400" spc="300" dirty="0">
                  <a:solidFill>
                    <a:schemeClr val="bg1"/>
                  </a:solidFill>
                  <a:latin typeface="+mj-lt"/>
                </a:rPr>
                <a:t>WHO WILL YOU ASK?</a:t>
              </a:r>
            </a:p>
          </p:txBody>
        </p:sp>
      </p:grpSp>
    </p:spTree>
    <p:extLst>
      <p:ext uri="{BB962C8B-B14F-4D97-AF65-F5344CB8AC3E}">
        <p14:creationId xmlns:p14="http://schemas.microsoft.com/office/powerpoint/2010/main" val="2400980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F232FF-BBEF-FD65-D6F2-1E013A2A59DC}"/>
              </a:ext>
            </a:extLst>
          </p:cNvPr>
          <p:cNvSpPr>
            <a:spLocks noGrp="1"/>
          </p:cNvSpPr>
          <p:nvPr>
            <p:ph type="sldNum" sz="quarter" idx="12"/>
          </p:nvPr>
        </p:nvSpPr>
        <p:spPr/>
        <p:txBody>
          <a:bodyPr/>
          <a:lstStyle/>
          <a:p>
            <a:fld id="{3A98EE3D-8CD1-4C3F-BD1C-C98C9596463C}" type="slidenum">
              <a:rPr lang="en-US" smtClean="0"/>
              <a:pPr/>
              <a:t>25</a:t>
            </a:fld>
            <a:endParaRPr lang="en-US" dirty="0"/>
          </a:p>
        </p:txBody>
      </p:sp>
      <p:pic>
        <p:nvPicPr>
          <p:cNvPr id="10242" name="Picture 2" descr="F it, Let's Talk About It... - F it, Let's Talk About It">
            <a:extLst>
              <a:ext uri="{FF2B5EF4-FFF2-40B4-BE49-F238E27FC236}">
                <a16:creationId xmlns:a16="http://schemas.microsoft.com/office/drawing/2014/main" id="{5C14AF59-E8A9-6917-B257-D14FDDCD81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0" y="277090"/>
            <a:ext cx="5703426" cy="272009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60 Questions That Make You Think - Thought-Provoking Questions">
            <a:extLst>
              <a:ext uri="{FF2B5EF4-FFF2-40B4-BE49-F238E27FC236}">
                <a16:creationId xmlns:a16="http://schemas.microsoft.com/office/drawing/2014/main" id="{A37B7623-BF1D-7BF6-9D1C-26E534627BC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29111" y="3110359"/>
            <a:ext cx="4422459" cy="293228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an We Talk About It?: Enhancing Student Engagement by Integrating  Discussions of COVID-19 | Faculty Focus">
            <a:extLst>
              <a:ext uri="{FF2B5EF4-FFF2-40B4-BE49-F238E27FC236}">
                <a16:creationId xmlns:a16="http://schemas.microsoft.com/office/drawing/2014/main" id="{810EAEAD-EF21-31E6-3576-4AD8CAE2498C}"/>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l="14466" r="16841"/>
          <a:stretch/>
        </p:blipFill>
        <p:spPr bwMode="auto">
          <a:xfrm>
            <a:off x="7103854" y="1325419"/>
            <a:ext cx="4669738" cy="3611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136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71E7E2-AA06-B5F2-B96F-0046A733641B}"/>
              </a:ext>
            </a:extLst>
          </p:cNvPr>
          <p:cNvSpPr>
            <a:spLocks noGrp="1"/>
          </p:cNvSpPr>
          <p:nvPr>
            <p:ph type="title"/>
          </p:nvPr>
        </p:nvSpPr>
        <p:spPr/>
        <p:txBody>
          <a:bodyPr/>
          <a:lstStyle/>
          <a:p>
            <a:r>
              <a:rPr lang="en-US" dirty="0"/>
              <a:t>For Staff Only</a:t>
            </a:r>
          </a:p>
        </p:txBody>
      </p:sp>
      <p:sp>
        <p:nvSpPr>
          <p:cNvPr id="4" name="Text Placeholder 3">
            <a:extLst>
              <a:ext uri="{FF2B5EF4-FFF2-40B4-BE49-F238E27FC236}">
                <a16:creationId xmlns:a16="http://schemas.microsoft.com/office/drawing/2014/main" id="{1C6D746C-5EB4-AF86-459F-4974DD604D9B}"/>
              </a:ext>
            </a:extLst>
          </p:cNvPr>
          <p:cNvSpPr>
            <a:spLocks noGrp="1"/>
          </p:cNvSpPr>
          <p:nvPr>
            <p:ph type="body" idx="1"/>
          </p:nvPr>
        </p:nvSpPr>
        <p:spPr/>
        <p:txBody>
          <a:bodyPr/>
          <a:lstStyle/>
          <a:p>
            <a:r>
              <a:rPr lang="en-US" dirty="0"/>
              <a:t>Symptomatic Management Guideline (SMG) for Suicidal Self-Directed Violence (SSDV)</a:t>
            </a:r>
          </a:p>
          <a:p>
            <a:endParaRPr lang="en-US" dirty="0"/>
          </a:p>
        </p:txBody>
      </p:sp>
      <p:sp>
        <p:nvSpPr>
          <p:cNvPr id="2" name="Slide Number Placeholder 1">
            <a:extLst>
              <a:ext uri="{FF2B5EF4-FFF2-40B4-BE49-F238E27FC236}">
                <a16:creationId xmlns:a16="http://schemas.microsoft.com/office/drawing/2014/main" id="{38825D47-8B0F-BEDF-760B-6036E34A4637}"/>
              </a:ext>
            </a:extLst>
          </p:cNvPr>
          <p:cNvSpPr>
            <a:spLocks noGrp="1"/>
          </p:cNvSpPr>
          <p:nvPr>
            <p:ph type="sldNum" sz="quarter" idx="12"/>
          </p:nvPr>
        </p:nvSpPr>
        <p:spPr/>
        <p:txBody>
          <a:bodyPr/>
          <a:lstStyle/>
          <a:p>
            <a:fld id="{3A98EE3D-8CD1-4C3F-BD1C-C98C9596463C}" type="slidenum">
              <a:rPr lang="en-US" smtClean="0"/>
              <a:pPr/>
              <a:t>26</a:t>
            </a:fld>
            <a:endParaRPr lang="en-US" dirty="0"/>
          </a:p>
        </p:txBody>
      </p:sp>
    </p:spTree>
    <p:extLst>
      <p:ext uri="{BB962C8B-B14F-4D97-AF65-F5344CB8AC3E}">
        <p14:creationId xmlns:p14="http://schemas.microsoft.com/office/powerpoint/2010/main" val="3846452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8CD3ED3-0CAD-DFC3-9010-0D73088BE556}"/>
              </a:ext>
            </a:extLst>
          </p:cNvPr>
          <p:cNvGrpSpPr/>
          <p:nvPr/>
        </p:nvGrpSpPr>
        <p:grpSpPr>
          <a:xfrm>
            <a:off x="8374404" y="-1"/>
            <a:ext cx="3817595" cy="6446520"/>
            <a:chOff x="8374404" y="-1"/>
            <a:chExt cx="3817595" cy="6446520"/>
          </a:xfrm>
        </p:grpSpPr>
        <p:sp>
          <p:nvSpPr>
            <p:cNvPr id="6" name="Rectangle 5">
              <a:extLst>
                <a:ext uri="{FF2B5EF4-FFF2-40B4-BE49-F238E27FC236}">
                  <a16:creationId xmlns:a16="http://schemas.microsoft.com/office/drawing/2014/main" id="{B7FFC9FB-D632-D0BE-18A4-69AADD5E9DAB}"/>
                </a:ext>
              </a:extLst>
            </p:cNvPr>
            <p:cNvSpPr/>
            <p:nvPr/>
          </p:nvSpPr>
          <p:spPr>
            <a:xfrm>
              <a:off x="8374404" y="-1"/>
              <a:ext cx="3817595" cy="6446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C35FD57D-CAFD-EB42-060F-98659C140298}"/>
                </a:ext>
              </a:extLst>
            </p:cNvPr>
            <p:cNvSpPr txBox="1">
              <a:spLocks/>
            </p:cNvSpPr>
            <p:nvPr/>
          </p:nvSpPr>
          <p:spPr>
            <a:xfrm>
              <a:off x="8462047" y="411481"/>
              <a:ext cx="3642309" cy="5646208"/>
            </a:xfrm>
            <a:prstGeom prst="rect">
              <a:avLst/>
            </a:prstGeom>
          </p:spPr>
          <p:txBody>
            <a:bodyPr anchor="ctr">
              <a:normAutofit fontScale="92500" lnSpcReduction="10000"/>
            </a:bodyPr>
            <a:lst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a:lstStyle>
            <a:p>
              <a:pPr algn="ctr"/>
              <a:r>
                <a:rPr lang="en-US" dirty="0">
                  <a:solidFill>
                    <a:srgbClr val="FFFFFF"/>
                  </a:solidFill>
                </a:rPr>
                <a:t>Symptomatic Management Guideline (SMG) </a:t>
              </a:r>
            </a:p>
            <a:p>
              <a:pPr algn="ctr"/>
              <a:endParaRPr lang="en-US" dirty="0">
                <a:solidFill>
                  <a:srgbClr val="FFFFFF"/>
                </a:solidFill>
              </a:endParaRPr>
            </a:p>
            <a:p>
              <a:pPr algn="ctr"/>
              <a:r>
                <a:rPr lang="en-US" dirty="0">
                  <a:solidFill>
                    <a:srgbClr val="FFFFFF"/>
                  </a:solidFill>
                </a:rPr>
                <a:t>for </a:t>
              </a:r>
            </a:p>
            <a:p>
              <a:endParaRPr lang="en-US" dirty="0">
                <a:solidFill>
                  <a:srgbClr val="FFFFFF"/>
                </a:solidFill>
              </a:endParaRPr>
            </a:p>
            <a:p>
              <a:endParaRPr lang="en-US" dirty="0">
                <a:solidFill>
                  <a:srgbClr val="FFFFFF"/>
                </a:solidFill>
              </a:endParaRPr>
            </a:p>
            <a:p>
              <a:pPr algn="ctr"/>
              <a:r>
                <a:rPr lang="en-US" dirty="0">
                  <a:solidFill>
                    <a:srgbClr val="FFFFFF"/>
                  </a:solidFill>
                </a:rPr>
                <a:t>Suicidal Self-Directed Violence (SSDV)</a:t>
              </a:r>
            </a:p>
            <a:p>
              <a:endParaRPr lang="en-US" dirty="0">
                <a:solidFill>
                  <a:schemeClr val="bg1"/>
                </a:solidFill>
              </a:endParaRPr>
            </a:p>
          </p:txBody>
        </p:sp>
      </p:grpSp>
      <p:sp>
        <p:nvSpPr>
          <p:cNvPr id="8" name="Content Placeholder 2">
            <a:extLst>
              <a:ext uri="{FF2B5EF4-FFF2-40B4-BE49-F238E27FC236}">
                <a16:creationId xmlns:a16="http://schemas.microsoft.com/office/drawing/2014/main" id="{47EDB9A3-412A-A19E-1D40-6F9614D9FD62}"/>
              </a:ext>
            </a:extLst>
          </p:cNvPr>
          <p:cNvSpPr txBox="1">
            <a:spLocks/>
          </p:cNvSpPr>
          <p:nvPr/>
        </p:nvSpPr>
        <p:spPr>
          <a:xfrm>
            <a:off x="225652" y="411481"/>
            <a:ext cx="3207146" cy="5646208"/>
          </a:xfrm>
          <a:prstGeom prst="rect">
            <a:avLst/>
          </a:prstGeom>
        </p:spPr>
        <p:txBody>
          <a:bodyPr anchor="ctr">
            <a:norm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07988" indent="-377825">
              <a:spcAft>
                <a:spcPts val="1200"/>
              </a:spcAft>
              <a:buClr>
                <a:schemeClr val="tx1"/>
              </a:buClr>
              <a:buSzPct val="125000"/>
              <a:buFont typeface="Arial" panose="020B0604020202020204" pitchFamily="34" charset="0"/>
              <a:buChar char="•"/>
            </a:pPr>
            <a:r>
              <a:rPr lang="en-US" sz="2400" dirty="0"/>
              <a:t>Warning Signs of Suicide</a:t>
            </a:r>
          </a:p>
          <a:p>
            <a:pPr marL="407988" indent="-377825">
              <a:spcAft>
                <a:spcPts val="1200"/>
              </a:spcAft>
              <a:buClr>
                <a:schemeClr val="tx1"/>
              </a:buClr>
              <a:buSzPct val="125000"/>
              <a:buFont typeface="Arial" panose="020B0604020202020204" pitchFamily="34" charset="0"/>
              <a:buChar char="•"/>
            </a:pPr>
            <a:r>
              <a:rPr lang="en-US" sz="2400" dirty="0"/>
              <a:t>Risk Factors for Suicide</a:t>
            </a:r>
          </a:p>
          <a:p>
            <a:pPr marL="407988" indent="-377825">
              <a:spcAft>
                <a:spcPts val="1200"/>
              </a:spcAft>
              <a:buClr>
                <a:schemeClr val="tx1"/>
              </a:buClr>
              <a:buSzPct val="125000"/>
              <a:buFont typeface="Arial" panose="020B0604020202020204" pitchFamily="34" charset="0"/>
              <a:buChar char="•"/>
            </a:pPr>
            <a:r>
              <a:rPr lang="en-US" sz="2400" dirty="0"/>
              <a:t>What to Do First</a:t>
            </a:r>
          </a:p>
          <a:p>
            <a:pPr marL="407988" indent="-377825">
              <a:spcAft>
                <a:spcPts val="1200"/>
              </a:spcAft>
              <a:buClr>
                <a:schemeClr val="tx1"/>
              </a:buClr>
              <a:buSzPct val="125000"/>
              <a:buFont typeface="Arial" panose="020B0604020202020204" pitchFamily="34" charset="0"/>
              <a:buChar char="•"/>
            </a:pPr>
            <a:r>
              <a:rPr lang="en-US" sz="2400" dirty="0"/>
              <a:t>Assess Symptoms and Risk Factors</a:t>
            </a:r>
          </a:p>
          <a:p>
            <a:pPr marL="407988" indent="-377825">
              <a:spcAft>
                <a:spcPts val="1200"/>
              </a:spcAft>
              <a:buClr>
                <a:schemeClr val="tx1"/>
              </a:buClr>
              <a:buSzPct val="125000"/>
              <a:buFont typeface="Arial" panose="020B0604020202020204" pitchFamily="34" charset="0"/>
              <a:buChar char="•"/>
            </a:pPr>
            <a:r>
              <a:rPr lang="en-US" sz="2400" dirty="0"/>
              <a:t>What To Do Next</a:t>
            </a:r>
          </a:p>
        </p:txBody>
      </p:sp>
      <p:sp>
        <p:nvSpPr>
          <p:cNvPr id="9" name="Slide Number Placeholder 8">
            <a:extLst>
              <a:ext uri="{FF2B5EF4-FFF2-40B4-BE49-F238E27FC236}">
                <a16:creationId xmlns:a16="http://schemas.microsoft.com/office/drawing/2014/main" id="{99CF3B1A-20E4-A314-1E8E-7B85A5BAF070}"/>
              </a:ext>
            </a:extLst>
          </p:cNvPr>
          <p:cNvSpPr>
            <a:spLocks noGrp="1"/>
          </p:cNvSpPr>
          <p:nvPr>
            <p:ph type="sldNum" sz="quarter" idx="12"/>
          </p:nvPr>
        </p:nvSpPr>
        <p:spPr/>
        <p:txBody>
          <a:bodyPr/>
          <a:lstStyle/>
          <a:p>
            <a:fld id="{3A98EE3D-8CD1-4C3F-BD1C-C98C9596463C}" type="slidenum">
              <a:rPr lang="en-US" smtClean="0"/>
              <a:t>27</a:t>
            </a:fld>
            <a:endParaRPr lang="en-US" dirty="0"/>
          </a:p>
        </p:txBody>
      </p:sp>
      <p:pic>
        <p:nvPicPr>
          <p:cNvPr id="15" name="Picture 14" descr="Text&#10;&#10;Description automatically generated with medium confidence">
            <a:extLst>
              <a:ext uri="{FF2B5EF4-FFF2-40B4-BE49-F238E27FC236}">
                <a16:creationId xmlns:a16="http://schemas.microsoft.com/office/drawing/2014/main" id="{BFEB2CA4-FB00-99EB-7867-EFC77BFA63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59" r="5359"/>
          <a:stretch/>
        </p:blipFill>
        <p:spPr>
          <a:xfrm>
            <a:off x="3474721" y="0"/>
            <a:ext cx="4968240" cy="6858000"/>
          </a:xfrm>
          <a:prstGeom prst="rect">
            <a:avLst/>
          </a:prstGeom>
          <a:ln>
            <a:solidFill>
              <a:schemeClr val="tx1"/>
            </a:solidFill>
          </a:ln>
        </p:spPr>
      </p:pic>
    </p:spTree>
    <p:extLst>
      <p:ext uri="{BB962C8B-B14F-4D97-AF65-F5344CB8AC3E}">
        <p14:creationId xmlns:p14="http://schemas.microsoft.com/office/powerpoint/2010/main" val="2691649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Graphical user interface, text, application, email&#10;&#10;Description automatically generated">
            <a:extLst>
              <a:ext uri="{FF2B5EF4-FFF2-40B4-BE49-F238E27FC236}">
                <a16:creationId xmlns:a16="http://schemas.microsoft.com/office/drawing/2014/main" id="{89D9955A-D3E3-4DE6-8546-56AE222505C4}"/>
              </a:ext>
            </a:extLst>
          </p:cNvPr>
          <p:cNvPicPr>
            <a:picLocks noGrp="1" noChangeAspect="1"/>
          </p:cNvPicPr>
          <p:nvPr>
            <p:ph type="pic" idx="1"/>
          </p:nvPr>
        </p:nvPicPr>
        <p:blipFill rotWithShape="1">
          <a:blip r:embed="rId3"/>
          <a:stretch/>
        </p:blipFill>
        <p:spPr>
          <a:xfrm>
            <a:off x="566048" y="1048219"/>
            <a:ext cx="10994812" cy="5057613"/>
          </a:xfrm>
          <a:prstGeom prst="rect">
            <a:avLst/>
          </a:prstGeom>
        </p:spPr>
      </p:pic>
      <p:sp>
        <p:nvSpPr>
          <p:cNvPr id="2" name="Slide Number Placeholder 1">
            <a:extLst>
              <a:ext uri="{FF2B5EF4-FFF2-40B4-BE49-F238E27FC236}">
                <a16:creationId xmlns:a16="http://schemas.microsoft.com/office/drawing/2014/main" id="{0957FC11-08D1-BE72-893F-C7FC81736DD6}"/>
              </a:ext>
            </a:extLst>
          </p:cNvPr>
          <p:cNvSpPr>
            <a:spLocks noGrp="1"/>
          </p:cNvSpPr>
          <p:nvPr>
            <p:ph type="sldNum" sz="quarter" idx="12"/>
          </p:nvPr>
        </p:nvSpPr>
        <p:spPr>
          <a:xfrm>
            <a:off x="10993582" y="6446838"/>
            <a:ext cx="780010" cy="365125"/>
          </a:xfrm>
        </p:spPr>
        <p:txBody>
          <a:bodyPr vert="horz" lIns="91440" tIns="45720" rIns="91440" bIns="45720" rtlCol="0" anchor="ctr">
            <a:normAutofit/>
          </a:bodyPr>
          <a:lstStyle/>
          <a:p>
            <a:pPr algn="l">
              <a:spcAft>
                <a:spcPts val="600"/>
              </a:spcAft>
            </a:pPr>
            <a:fld id="{3A98EE3D-8CD1-4C3F-BD1C-C98C9596463C}" type="slidenum">
              <a:rPr lang="en-US" sz="1050">
                <a:solidFill>
                  <a:schemeClr val="tx1">
                    <a:lumMod val="85000"/>
                    <a:lumOff val="15000"/>
                  </a:schemeClr>
                </a:solidFill>
              </a:rPr>
              <a:pPr algn="l">
                <a:spcAft>
                  <a:spcPts val="600"/>
                </a:spcAft>
              </a:pPr>
              <a:t>28</a:t>
            </a:fld>
            <a:endParaRPr lang="en-US" sz="1050">
              <a:solidFill>
                <a:schemeClr val="tx1">
                  <a:lumMod val="85000"/>
                  <a:lumOff val="15000"/>
                </a:schemeClr>
              </a:solidFill>
            </a:endParaRPr>
          </a:p>
        </p:txBody>
      </p:sp>
    </p:spTree>
    <p:extLst>
      <p:ext uri="{BB962C8B-B14F-4D97-AF65-F5344CB8AC3E}">
        <p14:creationId xmlns:p14="http://schemas.microsoft.com/office/powerpoint/2010/main" val="1473755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with medium confidence">
            <a:extLst>
              <a:ext uri="{FF2B5EF4-FFF2-40B4-BE49-F238E27FC236}">
                <a16:creationId xmlns:a16="http://schemas.microsoft.com/office/drawing/2014/main" id="{735D76DF-26C0-47C4-C6BE-717C87085463}"/>
              </a:ext>
            </a:extLst>
          </p:cNvPr>
          <p:cNvPicPr>
            <a:picLocks noChangeAspect="1"/>
          </p:cNvPicPr>
          <p:nvPr/>
        </p:nvPicPr>
        <p:blipFill>
          <a:blip r:embed="rId3"/>
          <a:stretch>
            <a:fillRect/>
          </a:stretch>
        </p:blipFill>
        <p:spPr>
          <a:xfrm>
            <a:off x="633640" y="1818557"/>
            <a:ext cx="10914347" cy="3056016"/>
          </a:xfrm>
          <a:prstGeom prst="rect">
            <a:avLst/>
          </a:prstGeom>
        </p:spPr>
      </p:pic>
      <p:sp>
        <p:nvSpPr>
          <p:cNvPr id="2" name="Slide Number Placeholder 1">
            <a:extLst>
              <a:ext uri="{FF2B5EF4-FFF2-40B4-BE49-F238E27FC236}">
                <a16:creationId xmlns:a16="http://schemas.microsoft.com/office/drawing/2014/main" id="{E80B1DF5-43D3-B481-040C-B70954DDD165}"/>
              </a:ext>
            </a:extLst>
          </p:cNvPr>
          <p:cNvSpPr>
            <a:spLocks noGrp="1"/>
          </p:cNvSpPr>
          <p:nvPr>
            <p:ph type="sldNum" sz="quarter" idx="12"/>
          </p:nvPr>
        </p:nvSpPr>
        <p:spPr>
          <a:xfrm>
            <a:off x="10993582" y="6446838"/>
            <a:ext cx="780010" cy="365125"/>
          </a:xfrm>
        </p:spPr>
        <p:txBody>
          <a:bodyPr>
            <a:normAutofit/>
          </a:bodyPr>
          <a:lstStyle/>
          <a:p>
            <a:pPr>
              <a:spcAft>
                <a:spcPts val="600"/>
              </a:spcAft>
            </a:pPr>
            <a:fld id="{3A98EE3D-8CD1-4C3F-BD1C-C98C9596463C}" type="slidenum">
              <a:rPr lang="en-US">
                <a:solidFill>
                  <a:schemeClr val="tx1">
                    <a:lumMod val="85000"/>
                    <a:lumOff val="15000"/>
                  </a:schemeClr>
                </a:solidFill>
              </a:rPr>
              <a:pPr>
                <a:spcAft>
                  <a:spcPts val="600"/>
                </a:spcAft>
              </a:pPr>
              <a:t>29</a:t>
            </a:fld>
            <a:endParaRPr lang="en-US">
              <a:solidFill>
                <a:schemeClr val="tx1">
                  <a:lumMod val="85000"/>
                  <a:lumOff val="15000"/>
                </a:schemeClr>
              </a:solidFill>
            </a:endParaRPr>
          </a:p>
        </p:txBody>
      </p:sp>
    </p:spTree>
    <p:extLst>
      <p:ext uri="{BB962C8B-B14F-4D97-AF65-F5344CB8AC3E}">
        <p14:creationId xmlns:p14="http://schemas.microsoft.com/office/powerpoint/2010/main" val="2975604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 name="Rectangle 2057">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0" name="Rectangle 2059">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no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oronavirus: Myths vs facts | CORONA NEWS">
            <a:extLst>
              <a:ext uri="{FF2B5EF4-FFF2-40B4-BE49-F238E27FC236}">
                <a16:creationId xmlns:a16="http://schemas.microsoft.com/office/drawing/2014/main" id="{291C482E-B03F-EB1C-298A-A138F71F657D}"/>
              </a:ext>
            </a:extLst>
          </p:cNvPr>
          <p:cNvPicPr>
            <a:picLocks noGrp="1" noChangeAspect="1" noChangeArrowheads="1"/>
          </p:cNvPicPr>
          <p:nvPr>
            <p:ph type="pic" idx="4294967295"/>
          </p:nvPr>
        </p:nvPicPr>
        <p:blipFill rotWithShape="1">
          <a:blip r:embed="rId3">
            <a:extLst>
              <a:ext uri="{28A0092B-C50C-407E-A947-70E740481C1C}">
                <a14:useLocalDpi xmlns:a14="http://schemas.microsoft.com/office/drawing/2010/main"/>
              </a:ext>
            </a:extLst>
          </a:blip>
          <a:srcRect r="90" b="1"/>
          <a:stretch/>
        </p:blipFill>
        <p:spPr bwMode="auto">
          <a:xfrm>
            <a:off x="1632249" y="905933"/>
            <a:ext cx="8959505" cy="503972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982A9A52-5032-3294-A41C-02655FAC325C}"/>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392154544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BE7C48-A4FA-9F71-2D77-16BD96A13761}"/>
              </a:ext>
            </a:extLst>
          </p:cNvPr>
          <p:cNvSpPr/>
          <p:nvPr/>
        </p:nvSpPr>
        <p:spPr>
          <a:xfrm>
            <a:off x="0" y="0"/>
            <a:ext cx="12192000" cy="6400800"/>
          </a:xfrm>
          <a:prstGeom prst="rect">
            <a:avLst/>
          </a:prstGeom>
          <a:solidFill>
            <a:srgbClr val="12C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EB8EF7-73E5-0046-9AA8-90BF1B117754}"/>
              </a:ext>
            </a:extLst>
          </p:cNvPr>
          <p:cNvSpPr>
            <a:spLocks noGrp="1"/>
          </p:cNvSpPr>
          <p:nvPr>
            <p:ph type="title"/>
          </p:nvPr>
        </p:nvSpPr>
        <p:spPr>
          <a:xfrm>
            <a:off x="1112684" y="643467"/>
            <a:ext cx="10028381" cy="934610"/>
          </a:xfrm>
        </p:spPr>
        <p:txBody>
          <a:bodyPr vert="horz" lIns="91440" tIns="45720" rIns="91440" bIns="45720" rtlCol="0" anchor="t">
            <a:noAutofit/>
          </a:bodyPr>
          <a:lstStyle/>
          <a:p>
            <a:r>
              <a:rPr lang="en-US" sz="2800" dirty="0">
                <a:solidFill>
                  <a:srgbClr val="FFFFFF"/>
                </a:solidFill>
                <a:latin typeface="+mn-lt"/>
              </a:rPr>
              <a:t>I know it might be difficult, but I need to ask some questions about how you are thinking and feeling.</a:t>
            </a:r>
            <a:br>
              <a:rPr lang="en-US" sz="2800" dirty="0">
                <a:solidFill>
                  <a:srgbClr val="FFFFFF"/>
                </a:solidFill>
              </a:rPr>
            </a:br>
            <a:endParaRPr lang="en-US" sz="2800" dirty="0">
              <a:solidFill>
                <a:srgbClr val="FFFFFF"/>
              </a:solidFill>
            </a:endParaRPr>
          </a:p>
        </p:txBody>
      </p:sp>
      <p:sp>
        <p:nvSpPr>
          <p:cNvPr id="4" name="Slide Number Placeholder 3">
            <a:extLst>
              <a:ext uri="{FF2B5EF4-FFF2-40B4-BE49-F238E27FC236}">
                <a16:creationId xmlns:a16="http://schemas.microsoft.com/office/drawing/2014/main" id="{C75D7D48-228C-D482-5879-2AA04F553A0C}"/>
              </a:ext>
            </a:extLst>
          </p:cNvPr>
          <p:cNvSpPr>
            <a:spLocks noGrp="1"/>
          </p:cNvSpPr>
          <p:nvPr>
            <p:ph type="sldNum" sz="quarter" idx="12"/>
          </p:nvPr>
        </p:nvSpPr>
        <p:spPr/>
        <p:txBody>
          <a:bodyPr/>
          <a:lstStyle/>
          <a:p>
            <a:fld id="{3A98EE3D-8CD1-4C3F-BD1C-C98C9596463C}" type="slidenum">
              <a:rPr lang="en-US" smtClean="0"/>
              <a:t>30</a:t>
            </a:fld>
            <a:endParaRPr lang="en-US" dirty="0"/>
          </a:p>
        </p:txBody>
      </p:sp>
      <p:sp>
        <p:nvSpPr>
          <p:cNvPr id="5" name="Title 1">
            <a:extLst>
              <a:ext uri="{FF2B5EF4-FFF2-40B4-BE49-F238E27FC236}">
                <a16:creationId xmlns:a16="http://schemas.microsoft.com/office/drawing/2014/main" id="{963A80F9-7E69-AD23-EBFC-4DD792481E45}"/>
              </a:ext>
            </a:extLst>
          </p:cNvPr>
          <p:cNvSpPr txBox="1">
            <a:spLocks/>
          </p:cNvSpPr>
          <p:nvPr/>
        </p:nvSpPr>
        <p:spPr>
          <a:xfrm>
            <a:off x="1112684" y="1754238"/>
            <a:ext cx="10028381" cy="395338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a:lstStyle>
          <a:p>
            <a:r>
              <a:rPr lang="en-US" sz="2800" dirty="0">
                <a:solidFill>
                  <a:srgbClr val="FFFFFF"/>
                </a:solidFill>
                <a:latin typeface="+mn-lt"/>
              </a:rPr>
              <a:t>Sometimes people feel that life is not worth living. </a:t>
            </a:r>
          </a:p>
          <a:p>
            <a:pPr marL="742950" indent="-452438">
              <a:spcBef>
                <a:spcPts val="1200"/>
              </a:spcBef>
              <a:buFont typeface="Arial" panose="020B0604020202020204" pitchFamily="34" charset="0"/>
              <a:buChar char="•"/>
            </a:pPr>
            <a:r>
              <a:rPr lang="en-US" sz="2800" dirty="0">
                <a:solidFill>
                  <a:srgbClr val="FFFFFF"/>
                </a:solidFill>
                <a:latin typeface="+mn-lt"/>
              </a:rPr>
              <a:t>How are you feeling about living right now?</a:t>
            </a:r>
          </a:p>
          <a:p>
            <a:pPr marL="742950" indent="-452438">
              <a:spcBef>
                <a:spcPts val="1200"/>
              </a:spcBef>
              <a:buFont typeface="Arial" panose="020B0604020202020204" pitchFamily="34" charset="0"/>
              <a:buChar char="•"/>
            </a:pPr>
            <a:r>
              <a:rPr lang="en-US" sz="2800" spc="0" dirty="0">
                <a:solidFill>
                  <a:srgbClr val="FFFFFF"/>
                </a:solidFill>
                <a:latin typeface="Univers" panose="020F0502020204030204"/>
                <a:ea typeface="+mn-ea"/>
                <a:cs typeface="+mn-cs"/>
              </a:rPr>
              <a:t>Have you ever thought of harming yourself or trying to end your own life?</a:t>
            </a:r>
          </a:p>
          <a:p>
            <a:pPr marL="742950" indent="-452438">
              <a:spcBef>
                <a:spcPts val="1200"/>
              </a:spcBef>
              <a:buFont typeface="Arial" panose="020B0604020202020204" pitchFamily="34" charset="0"/>
              <a:buChar char="•"/>
            </a:pPr>
            <a:r>
              <a:rPr lang="en-US" sz="2800" spc="0" dirty="0">
                <a:solidFill>
                  <a:srgbClr val="FFFFFF"/>
                </a:solidFill>
                <a:latin typeface="Univers" panose="020F0502020204030204"/>
                <a:ea typeface="+mn-ea"/>
                <a:cs typeface="+mn-cs"/>
              </a:rPr>
              <a:t>Are you feeling that way now?</a:t>
            </a:r>
          </a:p>
          <a:p>
            <a:pPr marL="742950" indent="-452438">
              <a:spcBef>
                <a:spcPts val="1200"/>
              </a:spcBef>
              <a:buFont typeface="Arial" panose="020B0604020202020204" pitchFamily="34" charset="0"/>
              <a:buChar char="•"/>
            </a:pPr>
            <a:r>
              <a:rPr lang="en-US" sz="2800" spc="0" dirty="0">
                <a:solidFill>
                  <a:srgbClr val="FFFFFF"/>
                </a:solidFill>
                <a:latin typeface="Univers" panose="020F0502020204030204"/>
                <a:ea typeface="+mn-ea"/>
                <a:cs typeface="+mn-cs"/>
              </a:rPr>
              <a:t>Have you thought about how you would do it?</a:t>
            </a:r>
          </a:p>
          <a:p>
            <a:pPr marL="742950" indent="-452438">
              <a:spcBef>
                <a:spcPts val="1200"/>
              </a:spcBef>
              <a:buFont typeface="Arial" panose="020B0604020202020204" pitchFamily="34" charset="0"/>
              <a:buChar char="•"/>
            </a:pPr>
            <a:r>
              <a:rPr lang="en-US" sz="2800" spc="0" dirty="0">
                <a:solidFill>
                  <a:srgbClr val="FFFFFF"/>
                </a:solidFill>
                <a:latin typeface="Univers" panose="020F0502020204030204"/>
                <a:ea typeface="+mn-ea"/>
                <a:cs typeface="+mn-cs"/>
              </a:rPr>
              <a:t>Do you have a way to carry out that plan?</a:t>
            </a:r>
            <a:br>
              <a:rPr lang="en-US" sz="2800" dirty="0">
                <a:solidFill>
                  <a:srgbClr val="FFFFFF"/>
                </a:solidFill>
              </a:rPr>
            </a:br>
            <a:endParaRPr lang="en-US" sz="2800" dirty="0">
              <a:solidFill>
                <a:srgbClr val="FFFFFF"/>
              </a:solidFill>
            </a:endParaRPr>
          </a:p>
        </p:txBody>
      </p:sp>
      <p:sp>
        <p:nvSpPr>
          <p:cNvPr id="7" name="Title 1">
            <a:extLst>
              <a:ext uri="{FF2B5EF4-FFF2-40B4-BE49-F238E27FC236}">
                <a16:creationId xmlns:a16="http://schemas.microsoft.com/office/drawing/2014/main" id="{3F89D25B-EC7C-9F42-D29F-5D15936EF19E}"/>
              </a:ext>
            </a:extLst>
          </p:cNvPr>
          <p:cNvSpPr txBox="1">
            <a:spLocks/>
          </p:cNvSpPr>
          <p:nvPr/>
        </p:nvSpPr>
        <p:spPr>
          <a:xfrm>
            <a:off x="2271252" y="5548201"/>
            <a:ext cx="8185354" cy="612537"/>
          </a:xfrm>
          <a:prstGeom prst="rect">
            <a:avLst/>
          </a:prstGeom>
          <a:solidFill>
            <a:srgbClr val="FBFFBF"/>
          </a:solidFill>
          <a:ln w="2540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a:lstStyle>
          <a:p>
            <a:pPr algn="ctr"/>
            <a:r>
              <a:rPr lang="en-US" sz="2800" dirty="0">
                <a:solidFill>
                  <a:srgbClr val="C00000"/>
                </a:solidFill>
              </a:rPr>
              <a:t>DO NOT LEAVE THE STUDENT ALONE.</a:t>
            </a:r>
          </a:p>
        </p:txBody>
      </p:sp>
      <p:sp>
        <p:nvSpPr>
          <p:cNvPr id="9" name="Left Bracket 8">
            <a:extLst>
              <a:ext uri="{FF2B5EF4-FFF2-40B4-BE49-F238E27FC236}">
                <a16:creationId xmlns:a16="http://schemas.microsoft.com/office/drawing/2014/main" id="{B884DF1C-A3EF-90AA-67F1-8228497FF227}"/>
              </a:ext>
            </a:extLst>
          </p:cNvPr>
          <p:cNvSpPr/>
          <p:nvPr/>
        </p:nvSpPr>
        <p:spPr>
          <a:xfrm>
            <a:off x="958640" y="717207"/>
            <a:ext cx="73742" cy="1347565"/>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Left Bracket 10">
            <a:extLst>
              <a:ext uri="{FF2B5EF4-FFF2-40B4-BE49-F238E27FC236}">
                <a16:creationId xmlns:a16="http://schemas.microsoft.com/office/drawing/2014/main" id="{457D29A2-33C4-C68E-382B-03BA9C632326}"/>
              </a:ext>
            </a:extLst>
          </p:cNvPr>
          <p:cNvSpPr/>
          <p:nvPr/>
        </p:nvSpPr>
        <p:spPr>
          <a:xfrm>
            <a:off x="1294057" y="2453012"/>
            <a:ext cx="73742" cy="1569189"/>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Left Bracket 12">
            <a:extLst>
              <a:ext uri="{FF2B5EF4-FFF2-40B4-BE49-F238E27FC236}">
                <a16:creationId xmlns:a16="http://schemas.microsoft.com/office/drawing/2014/main" id="{7E60539B-AA2C-FC7B-7F19-6A19A5683D6A}"/>
              </a:ext>
            </a:extLst>
          </p:cNvPr>
          <p:cNvSpPr/>
          <p:nvPr/>
        </p:nvSpPr>
        <p:spPr>
          <a:xfrm>
            <a:off x="1294057" y="4416322"/>
            <a:ext cx="48046" cy="701368"/>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63786FC-C58A-8717-07AE-F376675826A3}"/>
              </a:ext>
            </a:extLst>
          </p:cNvPr>
          <p:cNvSpPr/>
          <p:nvPr/>
        </p:nvSpPr>
        <p:spPr>
          <a:xfrm>
            <a:off x="324077" y="830908"/>
            <a:ext cx="569387"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rgbClr val="FBFFBF"/>
                </a:solidFill>
                <a:effectLst>
                  <a:outerShdw blurRad="41275" dist="20320" dir="1800000" algn="tl" rotWithShape="0">
                    <a:srgbClr val="000000">
                      <a:alpha val="40000"/>
                    </a:srgbClr>
                  </a:outerShdw>
                </a:effectLst>
              </a:rPr>
              <a:t>1</a:t>
            </a:r>
          </a:p>
        </p:txBody>
      </p:sp>
      <p:sp>
        <p:nvSpPr>
          <p:cNvPr id="17" name="Rectangle 16">
            <a:extLst>
              <a:ext uri="{FF2B5EF4-FFF2-40B4-BE49-F238E27FC236}">
                <a16:creationId xmlns:a16="http://schemas.microsoft.com/office/drawing/2014/main" id="{CD60909A-901E-6690-5398-3E95C9EA8E07}"/>
              </a:ext>
            </a:extLst>
          </p:cNvPr>
          <p:cNvSpPr/>
          <p:nvPr/>
        </p:nvSpPr>
        <p:spPr>
          <a:xfrm>
            <a:off x="389252" y="2657957"/>
            <a:ext cx="569388"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rgbClr val="FBFFBF"/>
                </a:solidFill>
                <a:effectLst>
                  <a:outerShdw blurRad="41275" dist="20320" dir="1800000" algn="tl" rotWithShape="0">
                    <a:srgbClr val="000000">
                      <a:alpha val="40000"/>
                    </a:srgbClr>
                  </a:outerShdw>
                </a:effectLst>
              </a:rPr>
              <a:t>2</a:t>
            </a:r>
            <a:endParaRPr lang="en-US" sz="5400" b="1" cap="none" spc="0" dirty="0">
              <a:ln w="12700">
                <a:solidFill>
                  <a:schemeClr val="tx2">
                    <a:satMod val="155000"/>
                  </a:schemeClr>
                </a:solidFill>
                <a:prstDash val="solid"/>
              </a:ln>
              <a:solidFill>
                <a:srgbClr val="FBFFBF"/>
              </a:solidFill>
              <a:effectLst>
                <a:outerShdw blurRad="41275" dist="20320" dir="1800000" algn="tl" rotWithShape="0">
                  <a:srgbClr val="000000">
                    <a:alpha val="40000"/>
                  </a:srgbClr>
                </a:outerShdw>
              </a:effectLst>
            </a:endParaRPr>
          </a:p>
        </p:txBody>
      </p:sp>
      <p:sp>
        <p:nvSpPr>
          <p:cNvPr id="18" name="Rectangle 17">
            <a:extLst>
              <a:ext uri="{FF2B5EF4-FFF2-40B4-BE49-F238E27FC236}">
                <a16:creationId xmlns:a16="http://schemas.microsoft.com/office/drawing/2014/main" id="{95A6EE7D-1C18-E88D-B7F5-EC10330FC96A}"/>
              </a:ext>
            </a:extLst>
          </p:cNvPr>
          <p:cNvSpPr/>
          <p:nvPr/>
        </p:nvSpPr>
        <p:spPr>
          <a:xfrm>
            <a:off x="426123" y="4243076"/>
            <a:ext cx="569388"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rgbClr val="FBFFBF"/>
                </a:solidFill>
                <a:effectLst>
                  <a:outerShdw blurRad="41275" dist="20320" dir="1800000" algn="tl" rotWithShape="0">
                    <a:srgbClr val="000000">
                      <a:alpha val="40000"/>
                    </a:srgbClr>
                  </a:outerShdw>
                </a:effectLst>
              </a:rPr>
              <a:t>3</a:t>
            </a:r>
            <a:endParaRPr lang="en-US" sz="5400" b="1" cap="none" spc="0" dirty="0">
              <a:ln w="12700">
                <a:solidFill>
                  <a:schemeClr val="tx2">
                    <a:satMod val="155000"/>
                  </a:schemeClr>
                </a:solidFill>
                <a:prstDash val="solid"/>
              </a:ln>
              <a:solidFill>
                <a:srgbClr val="FBFFBF"/>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65009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94EF245-7822-7E4E-B3F2-DA69FAB87ED5}"/>
              </a:ext>
            </a:extLst>
          </p:cNvPr>
          <p:cNvSpPr>
            <a:spLocks noGrp="1"/>
          </p:cNvSpPr>
          <p:nvPr>
            <p:ph idx="1"/>
          </p:nvPr>
        </p:nvSpPr>
        <p:spPr>
          <a:xfrm>
            <a:off x="539646" y="2101663"/>
            <a:ext cx="5261547" cy="3677385"/>
          </a:xfrm>
        </p:spPr>
        <p:txBody>
          <a:bodyPr>
            <a:normAutofit/>
          </a:bodyPr>
          <a:lstStyle/>
          <a:p>
            <a:pPr marL="471487" indent="-457200">
              <a:lnSpc>
                <a:spcPct val="110000"/>
              </a:lnSpc>
              <a:buClr>
                <a:schemeClr val="tx1"/>
              </a:buClr>
              <a:buSzPct val="150000"/>
              <a:buFont typeface="Arial" panose="020B0604020202020204" pitchFamily="34" charset="0"/>
              <a:buChar char="•"/>
            </a:pPr>
            <a:r>
              <a:rPr lang="en-US" sz="2600" dirty="0"/>
              <a:t>When someone is struggling with thoughts about suicide, they are struggling with …</a:t>
            </a:r>
          </a:p>
          <a:p>
            <a:pPr marL="14287" indent="0">
              <a:lnSpc>
                <a:spcPct val="110000"/>
              </a:lnSpc>
              <a:buClr>
                <a:schemeClr val="tx1"/>
              </a:buClr>
              <a:buSzPct val="150000"/>
              <a:buNone/>
            </a:pPr>
            <a:endParaRPr lang="en-US" sz="2600" dirty="0"/>
          </a:p>
          <a:p>
            <a:pPr marL="471487" indent="-457200">
              <a:lnSpc>
                <a:spcPct val="110000"/>
              </a:lnSpc>
              <a:spcBef>
                <a:spcPts val="4000"/>
              </a:spcBef>
              <a:buClr>
                <a:schemeClr val="tx1"/>
              </a:buClr>
              <a:buSzPct val="150000"/>
              <a:buFont typeface="Arial" panose="020B0604020202020204" pitchFamily="34" charset="0"/>
              <a:buChar char="•"/>
            </a:pPr>
            <a:r>
              <a:rPr lang="en-US" sz="2600" dirty="0"/>
              <a:t>This fact should give us </a:t>
            </a:r>
          </a:p>
          <a:p>
            <a:pPr marL="14287" indent="0">
              <a:buClr>
                <a:schemeClr val="tx1"/>
              </a:buClr>
              <a:buSzPct val="150000"/>
              <a:buNone/>
            </a:pPr>
            <a:endParaRPr lang="en-US" sz="2600" dirty="0"/>
          </a:p>
        </p:txBody>
      </p:sp>
      <p:sp>
        <p:nvSpPr>
          <p:cNvPr id="4" name="Rectangle 3">
            <a:extLst>
              <a:ext uri="{FF2B5EF4-FFF2-40B4-BE49-F238E27FC236}">
                <a16:creationId xmlns:a16="http://schemas.microsoft.com/office/drawing/2014/main" id="{E09FEF3E-9B1B-4F4B-BF50-C283AD811F7A}"/>
              </a:ext>
            </a:extLst>
          </p:cNvPr>
          <p:cNvSpPr/>
          <p:nvPr/>
        </p:nvSpPr>
        <p:spPr>
          <a:xfrm>
            <a:off x="0" y="0"/>
            <a:ext cx="12190459" cy="1905000"/>
          </a:xfrm>
          <a:prstGeom prst="rect">
            <a:avLst/>
          </a:prstGeom>
          <a:solidFill>
            <a:srgbClr val="12C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82FA23-A0DE-9040-BF57-534D5463BB46}"/>
              </a:ext>
            </a:extLst>
          </p:cNvPr>
          <p:cNvSpPr>
            <a:spLocks noGrp="1"/>
          </p:cNvSpPr>
          <p:nvPr>
            <p:ph type="title"/>
          </p:nvPr>
        </p:nvSpPr>
        <p:spPr>
          <a:xfrm>
            <a:off x="497359" y="286603"/>
            <a:ext cx="10373511" cy="1450757"/>
          </a:xfrm>
        </p:spPr>
        <p:txBody>
          <a:bodyPr anchor="ctr">
            <a:normAutofit/>
          </a:bodyPr>
          <a:lstStyle/>
          <a:p>
            <a:pPr>
              <a:spcBef>
                <a:spcPts val="600"/>
              </a:spcBef>
            </a:pPr>
            <a:r>
              <a:rPr lang="en-US" dirty="0">
                <a:solidFill>
                  <a:srgbClr val="FFFFFF"/>
                </a:solidFill>
              </a:rPr>
              <a:t>Myth #1: </a:t>
            </a:r>
            <a:r>
              <a:rPr lang="en-US" dirty="0">
                <a:solidFill>
                  <a:schemeClr val="tx1"/>
                </a:solidFill>
              </a:rPr>
              <a:t>Suicide is About Death</a:t>
            </a:r>
          </a:p>
        </p:txBody>
      </p:sp>
      <p:sp>
        <p:nvSpPr>
          <p:cNvPr id="12" name="Rectangle 11">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43 Beautiful Yellow Flowers You Can Grow In Your Garden Today | Florgeous">
            <a:extLst>
              <a:ext uri="{FF2B5EF4-FFF2-40B4-BE49-F238E27FC236}">
                <a16:creationId xmlns:a16="http://schemas.microsoft.com/office/drawing/2014/main" id="{9C69C73F-F0BE-2ED8-E500-1E3CE9BF5B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94155" y="1905000"/>
            <a:ext cx="6002125"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9349184-1128-C10E-220B-72F4DFAB7EDB}"/>
              </a:ext>
            </a:extLst>
          </p:cNvPr>
          <p:cNvSpPr/>
          <p:nvPr/>
        </p:nvSpPr>
        <p:spPr>
          <a:xfrm>
            <a:off x="1754765" y="3430974"/>
            <a:ext cx="2578653" cy="116955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000" b="1" cap="none" spc="0" dirty="0">
                <a:ln/>
                <a:solidFill>
                  <a:srgbClr val="E7C338"/>
                </a:solidFill>
                <a:effectLst/>
              </a:rPr>
              <a:t>LIFE</a:t>
            </a:r>
          </a:p>
        </p:txBody>
      </p:sp>
      <p:sp>
        <p:nvSpPr>
          <p:cNvPr id="6" name="Rectangle 5">
            <a:extLst>
              <a:ext uri="{FF2B5EF4-FFF2-40B4-BE49-F238E27FC236}">
                <a16:creationId xmlns:a16="http://schemas.microsoft.com/office/drawing/2014/main" id="{BE4A65F9-525C-EED6-BA22-6CE29833BC2E}"/>
              </a:ext>
            </a:extLst>
          </p:cNvPr>
          <p:cNvSpPr/>
          <p:nvPr/>
        </p:nvSpPr>
        <p:spPr>
          <a:xfrm>
            <a:off x="1648917" y="5024995"/>
            <a:ext cx="2790348" cy="116955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000" b="1" dirty="0">
                <a:ln/>
                <a:solidFill>
                  <a:srgbClr val="EB6C17"/>
                </a:solidFill>
              </a:rPr>
              <a:t>HOP</a:t>
            </a:r>
            <a:r>
              <a:rPr lang="en-US" sz="7000" b="1" cap="none" spc="0" dirty="0">
                <a:ln/>
                <a:solidFill>
                  <a:srgbClr val="EB6C17"/>
                </a:solidFill>
                <a:effectLst/>
              </a:rPr>
              <a:t>E</a:t>
            </a:r>
          </a:p>
        </p:txBody>
      </p:sp>
      <p:sp>
        <p:nvSpPr>
          <p:cNvPr id="9" name="Slide Number Placeholder 8">
            <a:extLst>
              <a:ext uri="{FF2B5EF4-FFF2-40B4-BE49-F238E27FC236}">
                <a16:creationId xmlns:a16="http://schemas.microsoft.com/office/drawing/2014/main" id="{0FD10953-C9D7-2D62-F1A7-FA6C7B738808}"/>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442036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AFF43A89-FF65-44A9-BE4C-DC7389FF9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9">
            <a:extLst>
              <a:ext uri="{FF2B5EF4-FFF2-40B4-BE49-F238E27FC236}">
                <a16:creationId xmlns:a16="http://schemas.microsoft.com/office/drawing/2014/main" id="{3CBC4341-33FB-4D46-A7B4-62039B616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9394C5B-B8DE-4221-8CA4-A30237DB3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ext&#10;&#10;Description automatically generated">
            <a:extLst>
              <a:ext uri="{FF2B5EF4-FFF2-40B4-BE49-F238E27FC236}">
                <a16:creationId xmlns:a16="http://schemas.microsoft.com/office/drawing/2014/main" id="{CE918490-6B9A-A0DE-67DC-C2C77FC1D87E}"/>
              </a:ext>
            </a:extLst>
          </p:cNvPr>
          <p:cNvPicPr>
            <a:picLocks noChangeAspect="1"/>
          </p:cNvPicPr>
          <p:nvPr/>
        </p:nvPicPr>
        <p:blipFill rotWithShape="1">
          <a:blip r:embed="rId3"/>
          <a:srcRect t="5713" r="-1" b="7865"/>
          <a:stretch/>
        </p:blipFill>
        <p:spPr>
          <a:xfrm>
            <a:off x="842772" y="841248"/>
            <a:ext cx="10506456" cy="5175504"/>
          </a:xfrm>
          <a:prstGeom prst="rect">
            <a:avLst/>
          </a:prstGeom>
        </p:spPr>
      </p:pic>
      <p:sp>
        <p:nvSpPr>
          <p:cNvPr id="4" name="Slide Number Placeholder 3">
            <a:extLst>
              <a:ext uri="{FF2B5EF4-FFF2-40B4-BE49-F238E27FC236}">
                <a16:creationId xmlns:a16="http://schemas.microsoft.com/office/drawing/2014/main" id="{804D6800-E575-DE8D-80DB-F3323A452A49}"/>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1577068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797"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a:extLst>
              <a:ext uri="{FF2B5EF4-FFF2-40B4-BE49-F238E27FC236}">
                <a16:creationId xmlns:a16="http://schemas.microsoft.com/office/drawing/2014/main" id="{CD08FCF1-0B08-4E36-CE84-CE5ACB8AC88A}"/>
              </a:ext>
            </a:extLst>
          </p:cNvPr>
          <p:cNvGrpSpPr/>
          <p:nvPr/>
        </p:nvGrpSpPr>
        <p:grpSpPr>
          <a:xfrm>
            <a:off x="4648201" y="462561"/>
            <a:ext cx="6909801" cy="5491926"/>
            <a:chOff x="4648201" y="462561"/>
            <a:chExt cx="6909801" cy="5491926"/>
          </a:xfrm>
        </p:grpSpPr>
        <p:pic>
          <p:nvPicPr>
            <p:cNvPr id="7" name="Content Placeholder 6" descr="A collage of a hamster&#10;&#10;Description automatically generated with low confidence">
              <a:extLst>
                <a:ext uri="{FF2B5EF4-FFF2-40B4-BE49-F238E27FC236}">
                  <a16:creationId xmlns:a16="http://schemas.microsoft.com/office/drawing/2014/main" id="{1067EBC5-6AB1-2672-0244-465FA235E767}"/>
                </a:ext>
              </a:extLst>
            </p:cNvPr>
            <p:cNvPicPr>
              <a:picLocks noChangeAspect="1"/>
            </p:cNvPicPr>
            <p:nvPr/>
          </p:nvPicPr>
          <p:blipFill rotWithShape="1">
            <a:blip r:embed="rId3"/>
            <a:srcRect l="12562" r="-1" b="-1"/>
            <a:stretch/>
          </p:blipFill>
          <p:spPr>
            <a:xfrm>
              <a:off x="4648201" y="640081"/>
              <a:ext cx="6909801" cy="5314406"/>
            </a:xfrm>
            <a:prstGeom prst="rect">
              <a:avLst/>
            </a:prstGeom>
          </p:spPr>
        </p:pic>
        <p:sp>
          <p:nvSpPr>
            <p:cNvPr id="8" name="TextBox 7">
              <a:extLst>
                <a:ext uri="{FF2B5EF4-FFF2-40B4-BE49-F238E27FC236}">
                  <a16:creationId xmlns:a16="http://schemas.microsoft.com/office/drawing/2014/main" id="{475C757B-5633-44FE-6360-C1F18FA9B366}"/>
                </a:ext>
              </a:extLst>
            </p:cNvPr>
            <p:cNvSpPr txBox="1"/>
            <p:nvPr/>
          </p:nvSpPr>
          <p:spPr>
            <a:xfrm>
              <a:off x="4648201" y="462561"/>
              <a:ext cx="2876861" cy="677108"/>
            </a:xfrm>
            <a:prstGeom prst="rect">
              <a:avLst/>
            </a:prstGeom>
            <a:solidFill>
              <a:schemeClr val="bg1"/>
            </a:solidFill>
          </p:spPr>
          <p:txBody>
            <a:bodyPr wrap="square" rtlCol="0">
              <a:spAutoFit/>
            </a:bodyPr>
            <a:lstStyle/>
            <a:p>
              <a:r>
                <a:rPr lang="en-US" sz="3800" dirty="0">
                  <a:latin typeface="+mj-lt"/>
                </a:rPr>
                <a:t>My brain:</a:t>
              </a:r>
            </a:p>
          </p:txBody>
        </p:sp>
        <p:sp>
          <p:nvSpPr>
            <p:cNvPr id="9" name="TextBox 8">
              <a:extLst>
                <a:ext uri="{FF2B5EF4-FFF2-40B4-BE49-F238E27FC236}">
                  <a16:creationId xmlns:a16="http://schemas.microsoft.com/office/drawing/2014/main" id="{F7474B2E-B1D5-2B00-8275-9A29B13C5059}"/>
                </a:ext>
              </a:extLst>
            </p:cNvPr>
            <p:cNvSpPr txBox="1"/>
            <p:nvPr/>
          </p:nvSpPr>
          <p:spPr>
            <a:xfrm>
              <a:off x="7525062" y="462561"/>
              <a:ext cx="3001449" cy="677108"/>
            </a:xfrm>
            <a:prstGeom prst="rect">
              <a:avLst/>
            </a:prstGeom>
            <a:solidFill>
              <a:schemeClr val="bg1"/>
            </a:solidFill>
          </p:spPr>
          <p:txBody>
            <a:bodyPr wrap="square" rtlCol="0">
              <a:spAutoFit/>
            </a:bodyPr>
            <a:lstStyle/>
            <a:p>
              <a:r>
                <a:rPr lang="en-US" sz="3800" dirty="0">
                  <a:latin typeface="+mj-lt"/>
                </a:rPr>
                <a:t>How I act:</a:t>
              </a:r>
            </a:p>
          </p:txBody>
        </p:sp>
      </p:grpSp>
      <p:pic>
        <p:nvPicPr>
          <p:cNvPr id="3074" name="Picture 2" descr="Pin by Kelly Rains-Hesler on Brain Box | Overwhelmed by life, Words,  Inspiring quotes about life">
            <a:extLst>
              <a:ext uri="{FF2B5EF4-FFF2-40B4-BE49-F238E27FC236}">
                <a16:creationId xmlns:a16="http://schemas.microsoft.com/office/drawing/2014/main" id="{EFF8FC9C-5F58-3326-4744-E9B6D06F0CE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3997" y="623732"/>
            <a:ext cx="3561520" cy="5193082"/>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a:extLst>
              <a:ext uri="{FF2B5EF4-FFF2-40B4-BE49-F238E27FC236}">
                <a16:creationId xmlns:a16="http://schemas.microsoft.com/office/drawing/2014/main" id="{EDAE28BD-2B24-B2FF-ED00-6EACEB100E3B}"/>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2028859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9F3D26-820F-B14F-9135-225170956F19}"/>
              </a:ext>
            </a:extLst>
          </p:cNvPr>
          <p:cNvSpPr>
            <a:spLocks noGrp="1"/>
          </p:cNvSpPr>
          <p:nvPr>
            <p:ph type="title"/>
          </p:nvPr>
        </p:nvSpPr>
        <p:spPr>
          <a:xfrm>
            <a:off x="7859485" y="634946"/>
            <a:ext cx="3690257" cy="1450757"/>
          </a:xfrm>
        </p:spPr>
        <p:txBody>
          <a:bodyPr anchor="t">
            <a:normAutofit/>
          </a:bodyPr>
          <a:lstStyle/>
          <a:p>
            <a:pPr algn="ctr"/>
            <a:r>
              <a:rPr lang="en-US" b="1" dirty="0"/>
              <a:t>Hopelessness</a:t>
            </a:r>
          </a:p>
        </p:txBody>
      </p:sp>
      <p:sp>
        <p:nvSpPr>
          <p:cNvPr id="4" name="Rectangle 3">
            <a:extLst>
              <a:ext uri="{FF2B5EF4-FFF2-40B4-BE49-F238E27FC236}">
                <a16:creationId xmlns:a16="http://schemas.microsoft.com/office/drawing/2014/main" id="{2D5625C3-6B5C-191D-B562-380DC592C99D}"/>
              </a:ext>
            </a:extLst>
          </p:cNvPr>
          <p:cNvSpPr/>
          <p:nvPr/>
        </p:nvSpPr>
        <p:spPr>
          <a:xfrm>
            <a:off x="240059" y="930672"/>
            <a:ext cx="7379368" cy="473242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05" name="Straight Connector 4104">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8967" y="2246569"/>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2DDC916-204C-0748-8339-B545E13F425C}"/>
              </a:ext>
            </a:extLst>
          </p:cNvPr>
          <p:cNvSpPr>
            <a:spLocks noGrp="1"/>
          </p:cNvSpPr>
          <p:nvPr>
            <p:ph idx="1"/>
          </p:nvPr>
        </p:nvSpPr>
        <p:spPr>
          <a:xfrm>
            <a:off x="7859485" y="1582333"/>
            <a:ext cx="3883336" cy="3783391"/>
          </a:xfrm>
          <a:solidFill>
            <a:schemeClr val="bg1"/>
          </a:solidFill>
        </p:spPr>
        <p:txBody>
          <a:bodyPr>
            <a:noAutofit/>
          </a:bodyPr>
          <a:lstStyle/>
          <a:p>
            <a:pPr marL="0" indent="0" algn="ctr">
              <a:buNone/>
            </a:pPr>
            <a:r>
              <a:rPr lang="en-US" sz="2400" dirty="0">
                <a:solidFill>
                  <a:schemeClr val="tx1"/>
                </a:solidFill>
              </a:rPr>
              <a:t>One the strongest predictors of suicide risk is </a:t>
            </a:r>
          </a:p>
          <a:p>
            <a:pPr marL="0" indent="0" algn="ctr">
              <a:spcBef>
                <a:spcPts val="600"/>
              </a:spcBef>
              <a:buNone/>
            </a:pPr>
            <a:r>
              <a:rPr lang="en-US" sz="4000" b="1" dirty="0">
                <a:solidFill>
                  <a:srgbClr val="C00000"/>
                </a:solidFill>
              </a:rPr>
              <a:t>LOSS OF HOPE. </a:t>
            </a:r>
          </a:p>
          <a:p>
            <a:pPr marL="0" indent="0" algn="ctr">
              <a:spcAft>
                <a:spcPts val="800"/>
              </a:spcAft>
              <a:buNone/>
            </a:pPr>
            <a:r>
              <a:rPr lang="en-US" sz="2400" dirty="0">
                <a:solidFill>
                  <a:schemeClr val="tx1"/>
                </a:solidFill>
              </a:rPr>
              <a:t>If you hear or see signs   of hopelessness, </a:t>
            </a:r>
          </a:p>
          <a:p>
            <a:pPr marL="0" indent="0" algn="ctr">
              <a:lnSpc>
                <a:spcPct val="100000"/>
              </a:lnSpc>
              <a:spcBef>
                <a:spcPts val="600"/>
              </a:spcBef>
              <a:buNone/>
            </a:pPr>
            <a:r>
              <a:rPr lang="en-US" sz="4000" b="1" dirty="0">
                <a:solidFill>
                  <a:srgbClr val="002060"/>
                </a:solidFill>
              </a:rPr>
              <a:t>ACT</a:t>
            </a:r>
          </a:p>
          <a:p>
            <a:pPr marL="0" indent="0" algn="ctr">
              <a:lnSpc>
                <a:spcPct val="100000"/>
              </a:lnSpc>
              <a:spcBef>
                <a:spcPts val="0"/>
              </a:spcBef>
              <a:buNone/>
            </a:pPr>
            <a:r>
              <a:rPr lang="en-US" sz="4000" b="1" dirty="0">
                <a:solidFill>
                  <a:srgbClr val="002060"/>
                </a:solidFill>
              </a:rPr>
              <a:t>IMMEDIATELY.</a:t>
            </a:r>
          </a:p>
        </p:txBody>
      </p:sp>
      <p:sp>
        <p:nvSpPr>
          <p:cNvPr id="4107" name="Rectangle 4106">
            <a:extLst>
              <a:ext uri="{FF2B5EF4-FFF2-40B4-BE49-F238E27FC236}">
                <a16:creationId xmlns:a16="http://schemas.microsoft.com/office/drawing/2014/main" id="{F2BDE551-930A-4FE1-8434-09824E324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098" name="Picture 2" descr="depression_much hopeless Memes &amp; GIFs - Imgflip">
            <a:extLst>
              <a:ext uri="{FF2B5EF4-FFF2-40B4-BE49-F238E27FC236}">
                <a16:creationId xmlns:a16="http://schemas.microsoft.com/office/drawing/2014/main" id="{C1BFC28B-468E-5DE0-BC5E-24CE02FBB3A4}"/>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33999" y="1389264"/>
            <a:ext cx="6583227" cy="3816040"/>
          </a:xfrm>
          <a:prstGeom prst="rect">
            <a:avLst/>
          </a:prstGeom>
          <a:noFill/>
          <a:ln w="31750">
            <a:solidFill>
              <a:schemeClr val="bg1"/>
            </a:solidFill>
          </a:ln>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44D97E08-9ED2-B86C-3C4B-525181B13A7C}"/>
              </a:ext>
            </a:extLst>
          </p:cNvPr>
          <p:cNvSpPr/>
          <p:nvPr/>
        </p:nvSpPr>
        <p:spPr>
          <a:xfrm>
            <a:off x="7795317" y="352926"/>
            <a:ext cx="3883336" cy="1197323"/>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6CDB4B5-82B5-E85D-872C-EE97D75A14F3}"/>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281170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6905CE9-E9ED-4589-DBB3-E6261495BF22}"/>
              </a:ext>
            </a:extLst>
          </p:cNvPr>
          <p:cNvSpPr>
            <a:spLocks noGrp="1"/>
          </p:cNvSpPr>
          <p:nvPr>
            <p:ph type="sldNum" sz="quarter" idx="12"/>
          </p:nvPr>
        </p:nvSpPr>
        <p:spPr/>
        <p:txBody>
          <a:bodyPr/>
          <a:lstStyle/>
          <a:p>
            <a:fld id="{3A98EE3D-8CD1-4C3F-BD1C-C98C9596463C}" type="slidenum">
              <a:rPr lang="en-US" smtClean="0"/>
              <a:t>8</a:t>
            </a:fld>
            <a:endParaRPr lang="en-US" dirty="0"/>
          </a:p>
        </p:txBody>
      </p:sp>
      <p:sp>
        <p:nvSpPr>
          <p:cNvPr id="3" name="Content Placeholder 2">
            <a:extLst>
              <a:ext uri="{FF2B5EF4-FFF2-40B4-BE49-F238E27FC236}">
                <a16:creationId xmlns:a16="http://schemas.microsoft.com/office/drawing/2014/main" id="{994EF245-7822-7E4E-B3F2-DA69FAB87ED5}"/>
              </a:ext>
            </a:extLst>
          </p:cNvPr>
          <p:cNvSpPr>
            <a:spLocks noGrp="1"/>
          </p:cNvSpPr>
          <p:nvPr>
            <p:ph idx="4294967295"/>
          </p:nvPr>
        </p:nvSpPr>
        <p:spPr>
          <a:xfrm>
            <a:off x="4046521" y="2438716"/>
            <a:ext cx="7602537" cy="3260725"/>
          </a:xfrm>
        </p:spPr>
        <p:txBody>
          <a:bodyPr>
            <a:noAutofit/>
          </a:bodyPr>
          <a:lstStyle/>
          <a:p>
            <a:pPr marL="466725" indent="-452438">
              <a:lnSpc>
                <a:spcPct val="100000"/>
              </a:lnSpc>
              <a:buClr>
                <a:schemeClr val="tx1"/>
              </a:buClr>
              <a:buSzPct val="150000"/>
              <a:buFont typeface="Arial" panose="020B0604020202020204" pitchFamily="34" charset="0"/>
              <a:buChar char="•"/>
            </a:pPr>
            <a:r>
              <a:rPr lang="en-US" sz="2700" dirty="0"/>
              <a:t>There is </a:t>
            </a:r>
            <a:r>
              <a:rPr lang="en-US" sz="2700" b="1" u="sng" dirty="0">
                <a:solidFill>
                  <a:srgbClr val="C00000"/>
                </a:solidFill>
              </a:rPr>
              <a:t>no evidence</a:t>
            </a:r>
            <a:r>
              <a:rPr lang="en-US" sz="2700" b="1" dirty="0">
                <a:solidFill>
                  <a:srgbClr val="C00000"/>
                </a:solidFill>
              </a:rPr>
              <a:t> </a:t>
            </a:r>
            <a:r>
              <a:rPr lang="en-US" sz="2700" dirty="0"/>
              <a:t>that asking someone about suicide if they were NOT thinking about suicide leads to someone to suicide.</a:t>
            </a:r>
          </a:p>
          <a:p>
            <a:pPr marL="466725" indent="-452438">
              <a:lnSpc>
                <a:spcPct val="100000"/>
              </a:lnSpc>
              <a:spcBef>
                <a:spcPts val="4600"/>
              </a:spcBef>
              <a:spcAft>
                <a:spcPts val="0"/>
              </a:spcAft>
              <a:buClr>
                <a:schemeClr val="tx1"/>
              </a:buClr>
              <a:buSzPct val="150000"/>
              <a:buFont typeface="Arial" panose="020B0604020202020204" pitchFamily="34" charset="0"/>
              <a:buChar char="•"/>
            </a:pPr>
            <a:r>
              <a:rPr lang="en-US" sz="2700" dirty="0"/>
              <a:t>There is </a:t>
            </a:r>
            <a:r>
              <a:rPr lang="en-US" sz="2700" b="1" u="sng" dirty="0">
                <a:solidFill>
                  <a:srgbClr val="002060"/>
                </a:solidFill>
              </a:rPr>
              <a:t>a lot of evidence</a:t>
            </a:r>
            <a:r>
              <a:rPr lang="en-US" sz="2700" dirty="0">
                <a:solidFill>
                  <a:srgbClr val="002060"/>
                </a:solidFill>
              </a:rPr>
              <a:t> </a:t>
            </a:r>
            <a:r>
              <a:rPr lang="en-US" sz="2700" dirty="0"/>
              <a:t>that asking someone about suicide if they ARE thinking about suicide </a:t>
            </a:r>
            <a:r>
              <a:rPr lang="en-US" sz="2700" b="1" dirty="0">
                <a:solidFill>
                  <a:srgbClr val="002060"/>
                </a:solidFill>
              </a:rPr>
              <a:t>can PREVENT a suicide</a:t>
            </a:r>
            <a:r>
              <a:rPr lang="en-US" sz="2700" dirty="0"/>
              <a:t>.</a:t>
            </a:r>
          </a:p>
        </p:txBody>
      </p:sp>
      <p:pic>
        <p:nvPicPr>
          <p:cNvPr id="5122" name="Picture 2" descr="WHY? Keep Asking Questions! - Skeptical Baby | Make a Meme">
            <a:extLst>
              <a:ext uri="{FF2B5EF4-FFF2-40B4-BE49-F238E27FC236}">
                <a16:creationId xmlns:a16="http://schemas.microsoft.com/office/drawing/2014/main" id="{619296BC-5055-25B0-5397-8DD36BE05D3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0175" y="2150314"/>
            <a:ext cx="3211685" cy="38375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09FEF3E-9B1B-4F4B-BF50-C283AD811F7A}"/>
              </a:ext>
            </a:extLst>
          </p:cNvPr>
          <p:cNvSpPr/>
          <p:nvPr/>
        </p:nvSpPr>
        <p:spPr>
          <a:xfrm>
            <a:off x="0" y="0"/>
            <a:ext cx="12190459" cy="1737360"/>
          </a:xfrm>
          <a:prstGeom prst="rect">
            <a:avLst/>
          </a:prstGeom>
          <a:solidFill>
            <a:srgbClr val="A87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pc="-50" dirty="0">
                <a:solidFill>
                  <a:srgbClr val="FFFFFF"/>
                </a:solidFill>
                <a:latin typeface="Univers Condensed" panose="020F0302020204030204"/>
                <a:ea typeface="+mj-ea"/>
                <a:cs typeface="+mj-cs"/>
              </a:rPr>
              <a:t>Myth #2: Asking About Suicide Will Cause Suicide</a:t>
            </a:r>
            <a:endParaRPr lang="en-US" dirty="0"/>
          </a:p>
        </p:txBody>
      </p:sp>
    </p:spTree>
    <p:extLst>
      <p:ext uri="{BB962C8B-B14F-4D97-AF65-F5344CB8AC3E}">
        <p14:creationId xmlns:p14="http://schemas.microsoft.com/office/powerpoint/2010/main" val="3125908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9FEF3E-9B1B-4F4B-BF50-C283AD811F7A}"/>
              </a:ext>
            </a:extLst>
          </p:cNvPr>
          <p:cNvSpPr/>
          <p:nvPr/>
        </p:nvSpPr>
        <p:spPr>
          <a:xfrm>
            <a:off x="1541" y="0"/>
            <a:ext cx="12190459" cy="1449387"/>
          </a:xfrm>
          <a:prstGeom prst="rect">
            <a:avLst/>
          </a:prstGeom>
          <a:solidFill>
            <a:srgbClr val="12C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a:extLst>
              <a:ext uri="{FF2B5EF4-FFF2-40B4-BE49-F238E27FC236}">
                <a16:creationId xmlns:a16="http://schemas.microsoft.com/office/drawing/2014/main" id="{0FD10953-C9D7-2D62-F1A7-FA6C7B738808}"/>
              </a:ext>
            </a:extLst>
          </p:cNvPr>
          <p:cNvSpPr>
            <a:spLocks noGrp="1"/>
          </p:cNvSpPr>
          <p:nvPr>
            <p:ph type="sldNum" sz="quarter" idx="12"/>
          </p:nvPr>
        </p:nvSpPr>
        <p:spPr/>
        <p:txBody>
          <a:bodyPr/>
          <a:lstStyle/>
          <a:p>
            <a:fld id="{3A98EE3D-8CD1-4C3F-BD1C-C98C9596463C}" type="slidenum">
              <a:rPr lang="en-US" smtClean="0"/>
              <a:t>9</a:t>
            </a:fld>
            <a:endParaRPr lang="en-US" dirty="0"/>
          </a:p>
        </p:txBody>
      </p:sp>
      <p:sp>
        <p:nvSpPr>
          <p:cNvPr id="2" name="Title 1">
            <a:extLst>
              <a:ext uri="{FF2B5EF4-FFF2-40B4-BE49-F238E27FC236}">
                <a16:creationId xmlns:a16="http://schemas.microsoft.com/office/drawing/2014/main" id="{A482FA23-A0DE-9040-BF57-534D5463BB46}"/>
              </a:ext>
            </a:extLst>
          </p:cNvPr>
          <p:cNvSpPr>
            <a:spLocks noGrp="1"/>
          </p:cNvSpPr>
          <p:nvPr>
            <p:ph type="title" idx="4294967295"/>
          </p:nvPr>
        </p:nvSpPr>
        <p:spPr>
          <a:xfrm>
            <a:off x="1009274" y="222779"/>
            <a:ext cx="10374313" cy="1015471"/>
          </a:xfrm>
        </p:spPr>
        <p:txBody>
          <a:bodyPr anchor="ctr">
            <a:normAutofit/>
          </a:bodyPr>
          <a:lstStyle/>
          <a:p>
            <a:pPr>
              <a:spcBef>
                <a:spcPts val="600"/>
              </a:spcBef>
            </a:pPr>
            <a:r>
              <a:rPr lang="en-US" dirty="0">
                <a:solidFill>
                  <a:srgbClr val="FFFFFF"/>
                </a:solidFill>
              </a:rPr>
              <a:t>Trauma-Informed Language About </a:t>
            </a:r>
            <a:r>
              <a:rPr lang="en-US" dirty="0">
                <a:solidFill>
                  <a:schemeClr val="tx1"/>
                </a:solidFill>
              </a:rPr>
              <a:t>Suicide</a:t>
            </a:r>
          </a:p>
        </p:txBody>
      </p:sp>
      <p:graphicFrame>
        <p:nvGraphicFramePr>
          <p:cNvPr id="6" name="Table 5">
            <a:extLst>
              <a:ext uri="{FF2B5EF4-FFF2-40B4-BE49-F238E27FC236}">
                <a16:creationId xmlns:a16="http://schemas.microsoft.com/office/drawing/2014/main" id="{B7EDB250-75D4-FB4F-5552-39A8B327B82A}"/>
              </a:ext>
            </a:extLst>
          </p:cNvPr>
          <p:cNvGraphicFramePr>
            <a:graphicFrameLocks noGrp="1"/>
          </p:cNvGraphicFramePr>
          <p:nvPr>
            <p:extLst>
              <p:ext uri="{D42A27DB-BD31-4B8C-83A1-F6EECF244321}">
                <p14:modId xmlns:p14="http://schemas.microsoft.com/office/powerpoint/2010/main" val="3956803573"/>
              </p:ext>
            </p:extLst>
          </p:nvPr>
        </p:nvGraphicFramePr>
        <p:xfrm>
          <a:off x="1009274" y="1788018"/>
          <a:ext cx="10374313" cy="4249730"/>
        </p:xfrm>
        <a:graphic>
          <a:graphicData uri="http://schemas.openxmlformats.org/drawingml/2006/table">
            <a:tbl>
              <a:tblPr firstRow="1" firstCol="1" bandRow="1"/>
              <a:tblGrid>
                <a:gridCol w="5136900">
                  <a:extLst>
                    <a:ext uri="{9D8B030D-6E8A-4147-A177-3AD203B41FA5}">
                      <a16:colId xmlns:a16="http://schemas.microsoft.com/office/drawing/2014/main" val="51387728"/>
                    </a:ext>
                  </a:extLst>
                </a:gridCol>
                <a:gridCol w="5237413">
                  <a:extLst>
                    <a:ext uri="{9D8B030D-6E8A-4147-A177-3AD203B41FA5}">
                      <a16:colId xmlns:a16="http://schemas.microsoft.com/office/drawing/2014/main" val="414695875"/>
                    </a:ext>
                  </a:extLst>
                </a:gridCol>
              </a:tblGrid>
              <a:tr h="600139">
                <a:tc>
                  <a:txBody>
                    <a:bodyPr/>
                    <a:lstStyle/>
                    <a:p>
                      <a:pPr marL="0" marR="0" algn="ctr">
                        <a:spcBef>
                          <a:spcPts val="0"/>
                        </a:spcBef>
                        <a:spcAft>
                          <a:spcPts val="0"/>
                        </a:spcAft>
                      </a:pPr>
                      <a:r>
                        <a:rPr lang="en-US" sz="3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Old Language</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0" marR="0" algn="ctr">
                        <a:spcBef>
                          <a:spcPts val="0"/>
                        </a:spcBef>
                        <a:spcAft>
                          <a:spcPts val="0"/>
                        </a:spcAft>
                      </a:pPr>
                      <a:r>
                        <a:rPr lang="en-US" sz="3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Trauma-Informed Language</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757653203"/>
                  </a:ext>
                </a:extLst>
              </a:tr>
              <a:tr h="600139">
                <a:tc>
                  <a:txBody>
                    <a:bodyPr/>
                    <a:lstStyle/>
                    <a:p>
                      <a:pPr marL="582613" marR="0" lvl="0" indent="-334963">
                        <a:spcBef>
                          <a:spcPts val="0"/>
                        </a:spcBef>
                        <a:spcAft>
                          <a:spcPts val="0"/>
                        </a:spcAft>
                        <a:buFont typeface="Symbol" pitchFamily="2" charset="2"/>
                        <a:buChar char=""/>
                        <a:tabLst/>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Committed suicide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alpha val="57777"/>
                      </a:srgbClr>
                    </a:solidFill>
                  </a:tcPr>
                </a:tc>
                <a:tc>
                  <a:txBody>
                    <a:bodyPr/>
                    <a:lstStyle/>
                    <a:p>
                      <a:pPr marL="582613" marR="0" lvl="0" indent="-334963">
                        <a:spcBef>
                          <a:spcPts val="0"/>
                        </a:spcBef>
                        <a:spcAft>
                          <a:spcPts val="0"/>
                        </a:spcAft>
                        <a:buFont typeface="Symbol" pitchFamily="2" charset="2"/>
                        <a:buChar char=""/>
                        <a:tabLst/>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Died of suicide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alpha val="57593"/>
                      </a:srgbClr>
                    </a:solidFill>
                  </a:tcPr>
                </a:tc>
                <a:extLst>
                  <a:ext uri="{0D108BD9-81ED-4DB2-BD59-A6C34878D82A}">
                    <a16:rowId xmlns:a16="http://schemas.microsoft.com/office/drawing/2014/main" val="780473487"/>
                  </a:ext>
                </a:extLst>
              </a:tr>
              <a:tr h="600139">
                <a:tc>
                  <a:txBody>
                    <a:bodyPr/>
                    <a:lstStyle/>
                    <a:p>
                      <a:pPr marL="582613" marR="0" lvl="0" indent="-334963">
                        <a:spcBef>
                          <a:spcPts val="0"/>
                        </a:spcBef>
                        <a:spcAft>
                          <a:spcPts val="0"/>
                        </a:spcAft>
                        <a:buFont typeface="Symbol" pitchFamily="2" charset="2"/>
                        <a:buChar char=""/>
                        <a:tabLst/>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Successful attempt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alpha val="57777"/>
                      </a:srgbClr>
                    </a:solidFill>
                  </a:tcPr>
                </a:tc>
                <a:tc>
                  <a:txBody>
                    <a:bodyPr/>
                    <a:lstStyle/>
                    <a:p>
                      <a:pPr marL="641350" marR="0" lvl="0" indent="-407988">
                        <a:spcBef>
                          <a:spcPts val="0"/>
                        </a:spcBef>
                        <a:spcAft>
                          <a:spcPts val="0"/>
                        </a:spcAft>
                        <a:buFont typeface="Symbol" pitchFamily="2" charset="2"/>
                        <a:buChar char=""/>
                        <a:tabLst/>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Suicide death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alpha val="57593"/>
                      </a:srgbClr>
                    </a:solidFill>
                  </a:tcPr>
                </a:tc>
                <a:extLst>
                  <a:ext uri="{0D108BD9-81ED-4DB2-BD59-A6C34878D82A}">
                    <a16:rowId xmlns:a16="http://schemas.microsoft.com/office/drawing/2014/main" val="2172042733"/>
                  </a:ext>
                </a:extLst>
              </a:tr>
              <a:tr h="600139">
                <a:tc>
                  <a:txBody>
                    <a:bodyPr/>
                    <a:lstStyle/>
                    <a:p>
                      <a:pPr marL="582613" marR="0" lvl="0" indent="-334963">
                        <a:spcBef>
                          <a:spcPts val="0"/>
                        </a:spcBef>
                        <a:spcAft>
                          <a:spcPts val="0"/>
                        </a:spcAft>
                        <a:buFont typeface="Symbol" pitchFamily="2" charset="2"/>
                        <a:buChar char=""/>
                        <a:tabLst/>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Unsuccessful attempt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alpha val="57777"/>
                      </a:srgbClr>
                    </a:solidFill>
                  </a:tcPr>
                </a:tc>
                <a:tc>
                  <a:txBody>
                    <a:bodyPr/>
                    <a:lstStyle/>
                    <a:p>
                      <a:pPr marL="582613" marR="0" lvl="0" indent="-334963">
                        <a:spcBef>
                          <a:spcPts val="0"/>
                        </a:spcBef>
                        <a:spcAft>
                          <a:spcPts val="0"/>
                        </a:spcAft>
                        <a:buFont typeface="Symbol" pitchFamily="2" charset="2"/>
                        <a:buChar char=""/>
                        <a:tabLst/>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Suicide attempt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alpha val="57593"/>
                      </a:srgbClr>
                    </a:solidFill>
                  </a:tcPr>
                </a:tc>
                <a:extLst>
                  <a:ext uri="{0D108BD9-81ED-4DB2-BD59-A6C34878D82A}">
                    <a16:rowId xmlns:a16="http://schemas.microsoft.com/office/drawing/2014/main" val="1238869317"/>
                  </a:ext>
                </a:extLst>
              </a:tr>
              <a:tr h="648897">
                <a:tc>
                  <a:txBody>
                    <a:bodyPr/>
                    <a:lstStyle/>
                    <a:p>
                      <a:pPr marL="582613" marR="0" lvl="0" indent="-334963">
                        <a:spcBef>
                          <a:spcPts val="0"/>
                        </a:spcBef>
                        <a:spcAft>
                          <a:spcPts val="0"/>
                        </a:spcAft>
                        <a:buFont typeface="Symbol" pitchFamily="2" charset="2"/>
                        <a:buChar char=""/>
                        <a:tabLst/>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Completed suicide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alpha val="57777"/>
                      </a:srgbClr>
                    </a:solidFill>
                  </a:tcPr>
                </a:tc>
                <a:tc>
                  <a:txBody>
                    <a:bodyPr/>
                    <a:lstStyle/>
                    <a:p>
                      <a:pPr marL="582613" marR="0" lvl="0" indent="-334963">
                        <a:spcBef>
                          <a:spcPts val="0"/>
                        </a:spcBef>
                        <a:spcAft>
                          <a:spcPts val="0"/>
                        </a:spcAft>
                        <a:buFont typeface="Symbol" pitchFamily="2" charset="2"/>
                        <a:buChar char=""/>
                        <a:tabLst/>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Suicide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alpha val="57593"/>
                      </a:srgbClr>
                    </a:solidFill>
                  </a:tcPr>
                </a:tc>
                <a:extLst>
                  <a:ext uri="{0D108BD9-81ED-4DB2-BD59-A6C34878D82A}">
                    <a16:rowId xmlns:a16="http://schemas.microsoft.com/office/drawing/2014/main" val="996420458"/>
                  </a:ext>
                </a:extLst>
              </a:tr>
              <a:tr h="1200277">
                <a:tc>
                  <a:txBody>
                    <a:bodyPr/>
                    <a:lstStyle/>
                    <a:p>
                      <a:pPr marL="582613" marR="0" lvl="0" indent="-334963">
                        <a:spcBef>
                          <a:spcPts val="0"/>
                        </a:spcBef>
                        <a:spcAft>
                          <a:spcPts val="0"/>
                        </a:spcAft>
                        <a:buFont typeface="Symbol" pitchFamily="2" charset="2"/>
                        <a:buChar char=""/>
                        <a:tabLst/>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Suicidal person, suicide attempter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alpha val="57777"/>
                      </a:srgbClr>
                    </a:solidFill>
                  </a:tcPr>
                </a:tc>
                <a:tc>
                  <a:txBody>
                    <a:bodyPr/>
                    <a:lstStyle/>
                    <a:p>
                      <a:pPr marL="582613" marR="0" lvl="0" indent="-334963">
                        <a:spcBef>
                          <a:spcPts val="0"/>
                        </a:spcBef>
                        <a:spcAft>
                          <a:spcPts val="0"/>
                        </a:spcAft>
                        <a:buFont typeface="Symbol" pitchFamily="2" charset="2"/>
                        <a:buChar char=""/>
                        <a:tabLst/>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Person living with suicidal thoughts or behavior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alpha val="57593"/>
                      </a:srgbClr>
                    </a:solidFill>
                  </a:tcPr>
                </a:tc>
                <a:extLst>
                  <a:ext uri="{0D108BD9-81ED-4DB2-BD59-A6C34878D82A}">
                    <a16:rowId xmlns:a16="http://schemas.microsoft.com/office/drawing/2014/main" val="794315210"/>
                  </a:ext>
                </a:extLst>
              </a:tr>
            </a:tbl>
          </a:graphicData>
        </a:graphic>
      </p:graphicFrame>
    </p:spTree>
    <p:extLst>
      <p:ext uri="{BB962C8B-B14F-4D97-AF65-F5344CB8AC3E}">
        <p14:creationId xmlns:p14="http://schemas.microsoft.com/office/powerpoint/2010/main" val="4022089365"/>
      </p:ext>
    </p:extLst>
  </p:cSld>
  <p:clrMapOvr>
    <a:masterClrMapping/>
  </p:clrMapOvr>
</p:sld>
</file>

<file path=ppt/theme/theme1.xml><?xml version="1.0" encoding="utf-8"?>
<a:theme xmlns:a="http://schemas.openxmlformats.org/drawingml/2006/main" name="RetrospectVTI">
  <a:themeElements>
    <a:clrScheme name="AnalogousFromLightSeed_2SEEDS">
      <a:dk1>
        <a:srgbClr val="000000"/>
      </a:dk1>
      <a:lt1>
        <a:srgbClr val="FFFFFF"/>
      </a:lt1>
      <a:dk2>
        <a:srgbClr val="243641"/>
      </a:dk2>
      <a:lt2>
        <a:srgbClr val="E2E7E8"/>
      </a:lt2>
      <a:accent1>
        <a:srgbClr val="BD887C"/>
      </a:accent1>
      <a:accent2>
        <a:srgbClr val="C994A0"/>
      </a:accent2>
      <a:accent3>
        <a:srgbClr val="BBA078"/>
      </a:accent3>
      <a:accent4>
        <a:srgbClr val="72AE9E"/>
      </a:accent4>
      <a:accent5>
        <a:srgbClr val="7AAAB2"/>
      </a:accent5>
      <a:accent6>
        <a:srgbClr val="7C98BD"/>
      </a:accent6>
      <a:hlink>
        <a:srgbClr val="5B8B96"/>
      </a:hlink>
      <a:folHlink>
        <a:srgbClr val="7F7F7F"/>
      </a:folHlink>
    </a:clrScheme>
    <a:fontScheme name="Retrospect">
      <a:majorFont>
        <a:latin typeface="Univers Condense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XRUYQT3274NZ-681238054-1852</_dlc_DocId>
    <_dlc_DocIdUrl xmlns="b22f8f74-215c-4154-9939-bd29e4e8980e">
      <Url>https://supportservices.jobcorps.gov/health/_layouts/15/DocIdRedir.aspx?ID=XRUYQT3274NZ-681238054-1852</Url>
      <Description>XRUYQT3274NZ-681238054-1852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5D7F962-0CD5-4463-B6ED-5415713BEFF0}"/>
</file>

<file path=customXml/itemProps2.xml><?xml version="1.0" encoding="utf-8"?>
<ds:datastoreItem xmlns:ds="http://schemas.openxmlformats.org/officeDocument/2006/customXml" ds:itemID="{A15E2ADA-8FFF-41F2-8B54-190E5A773A46}"/>
</file>

<file path=customXml/itemProps3.xml><?xml version="1.0" encoding="utf-8"?>
<ds:datastoreItem xmlns:ds="http://schemas.openxmlformats.org/officeDocument/2006/customXml" ds:itemID="{B9A1CCD6-078A-4D18-BC09-5EB563DA7BB0}"/>
</file>

<file path=customXml/itemProps4.xml><?xml version="1.0" encoding="utf-8"?>
<ds:datastoreItem xmlns:ds="http://schemas.openxmlformats.org/officeDocument/2006/customXml" ds:itemID="{AF226101-671D-46AC-8445-2230DD611498}"/>
</file>

<file path=docProps/app.xml><?xml version="1.0" encoding="utf-8"?>
<Properties xmlns="http://schemas.openxmlformats.org/officeDocument/2006/extended-properties" xmlns:vt="http://schemas.openxmlformats.org/officeDocument/2006/docPropsVTypes">
  <TotalTime>2295</TotalTime>
  <Words>6405</Words>
  <Application>Microsoft Office PowerPoint</Application>
  <PresentationFormat>Widescreen</PresentationFormat>
  <Paragraphs>390</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American Typewriter</vt:lpstr>
      <vt:lpstr>Apple Chancery</vt:lpstr>
      <vt:lpstr>Arial</vt:lpstr>
      <vt:lpstr>Calibri</vt:lpstr>
      <vt:lpstr>Courier New</vt:lpstr>
      <vt:lpstr>Symbol</vt:lpstr>
      <vt:lpstr>Univers</vt:lpstr>
      <vt:lpstr>Univers Condensed</vt:lpstr>
      <vt:lpstr>Wingdings</vt:lpstr>
      <vt:lpstr>RetrospectVTI</vt:lpstr>
      <vt:lpstr>Asking About Suicide? Myths and Objections</vt:lpstr>
      <vt:lpstr>Death is always hard to talk about.  Hard to understand.  Even. Harder. After. Suicide. </vt:lpstr>
      <vt:lpstr>PowerPoint Presentation</vt:lpstr>
      <vt:lpstr>Myth #1: Suicide is About Death</vt:lpstr>
      <vt:lpstr>PowerPoint Presentation</vt:lpstr>
      <vt:lpstr>PowerPoint Presentation</vt:lpstr>
      <vt:lpstr>Hopelessness</vt:lpstr>
      <vt:lpstr>PowerPoint Presentation</vt:lpstr>
      <vt:lpstr>Trauma-Informed Language About Suicide</vt:lpstr>
      <vt:lpstr>PowerPoint Presentation</vt:lpstr>
      <vt:lpstr>PowerPoint Presentation</vt:lpstr>
      <vt:lpstr>Trust your gut:  Don’t stop at “I’m fine.”</vt:lpstr>
      <vt:lpstr>Are you thinking about hurting or killing yourself? </vt:lpstr>
      <vt:lpstr>Asking about suicide   Objection #2: “What if they get angry at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It’s easier to offer help than to ask for help.  No qualifications needed.</vt:lpstr>
      <vt:lpstr>PowerPoint Presentation</vt:lpstr>
      <vt:lpstr>PowerPoint Presentation</vt:lpstr>
      <vt:lpstr>For Staff Only</vt:lpstr>
      <vt:lpstr>PowerPoint Presentation</vt:lpstr>
      <vt:lpstr>PowerPoint Presentation</vt:lpstr>
      <vt:lpstr>PowerPoint Presentation</vt:lpstr>
      <vt:lpstr>I know it might be difficult, but I need to ask some questions about how you are thinking and feeling.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Tamara Warner</dc:creator>
  <cp:lastModifiedBy>Valerie Cherry</cp:lastModifiedBy>
  <cp:revision>184</cp:revision>
  <dcterms:created xsi:type="dcterms:W3CDTF">2020-06-12T17:58:42Z</dcterms:created>
  <dcterms:modified xsi:type="dcterms:W3CDTF">2022-09-01T05:21:28Z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7ea4ff1e-f29d-4066-8548-7cf904e2d36e</vt:lpwstr>
  </property>
</Properties>
</file>