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27.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 id="2147483661" r:id="rId2"/>
  </p:sldMasterIdLst>
  <p:notesMasterIdLst>
    <p:notesMasterId r:id="rId86"/>
  </p:notesMasterIdLst>
  <p:sldIdLst>
    <p:sldId id="256" r:id="rId3"/>
    <p:sldId id="269" r:id="rId4"/>
    <p:sldId id="688" r:id="rId5"/>
    <p:sldId id="358" r:id="rId6"/>
    <p:sldId id="502" r:id="rId7"/>
    <p:sldId id="282" r:id="rId8"/>
    <p:sldId id="689" r:id="rId9"/>
    <p:sldId id="260" r:id="rId10"/>
    <p:sldId id="686" r:id="rId11"/>
    <p:sldId id="690" r:id="rId12"/>
    <p:sldId id="691" r:id="rId13"/>
    <p:sldId id="692" r:id="rId14"/>
    <p:sldId id="999" r:id="rId15"/>
    <p:sldId id="1000" r:id="rId16"/>
    <p:sldId id="1001" r:id="rId17"/>
    <p:sldId id="1004" r:id="rId18"/>
    <p:sldId id="1007" r:id="rId19"/>
    <p:sldId id="1008" r:id="rId20"/>
    <p:sldId id="1009" r:id="rId21"/>
    <p:sldId id="1011" r:id="rId22"/>
    <p:sldId id="1012" r:id="rId23"/>
    <p:sldId id="1013" r:id="rId24"/>
    <p:sldId id="1014" r:id="rId25"/>
    <p:sldId id="1017" r:id="rId26"/>
    <p:sldId id="1018" r:id="rId27"/>
    <p:sldId id="1019" r:id="rId28"/>
    <p:sldId id="1020" r:id="rId29"/>
    <p:sldId id="1021" r:id="rId30"/>
    <p:sldId id="1022" r:id="rId31"/>
    <p:sldId id="1023" r:id="rId32"/>
    <p:sldId id="952" r:id="rId33"/>
    <p:sldId id="976" r:id="rId34"/>
    <p:sldId id="977" r:id="rId35"/>
    <p:sldId id="978" r:id="rId36"/>
    <p:sldId id="1024" r:id="rId37"/>
    <p:sldId id="354" r:id="rId38"/>
    <p:sldId id="1026" r:id="rId39"/>
    <p:sldId id="1027" r:id="rId40"/>
    <p:sldId id="1028" r:id="rId41"/>
    <p:sldId id="1030" r:id="rId42"/>
    <p:sldId id="1031" r:id="rId43"/>
    <p:sldId id="1010" r:id="rId44"/>
    <p:sldId id="1033" r:id="rId45"/>
    <p:sldId id="1034" r:id="rId46"/>
    <p:sldId id="958" r:id="rId47"/>
    <p:sldId id="648" r:id="rId48"/>
    <p:sldId id="1035" r:id="rId49"/>
    <p:sldId id="511" r:id="rId50"/>
    <p:sldId id="1040" r:id="rId51"/>
    <p:sldId id="1041" r:id="rId52"/>
    <p:sldId id="513" r:id="rId53"/>
    <p:sldId id="1043" r:id="rId54"/>
    <p:sldId id="1042" r:id="rId55"/>
    <p:sldId id="1038" r:id="rId56"/>
    <p:sldId id="1037" r:id="rId57"/>
    <p:sldId id="1044" r:id="rId58"/>
    <p:sldId id="1045" r:id="rId59"/>
    <p:sldId id="1046" r:id="rId60"/>
    <p:sldId id="1047" r:id="rId61"/>
    <p:sldId id="1048" r:id="rId62"/>
    <p:sldId id="1049" r:id="rId63"/>
    <p:sldId id="1050" r:id="rId64"/>
    <p:sldId id="1052" r:id="rId65"/>
    <p:sldId id="1053" r:id="rId66"/>
    <p:sldId id="1054" r:id="rId67"/>
    <p:sldId id="1051" r:id="rId68"/>
    <p:sldId id="1055" r:id="rId69"/>
    <p:sldId id="1056" r:id="rId70"/>
    <p:sldId id="1057" r:id="rId71"/>
    <p:sldId id="1058" r:id="rId72"/>
    <p:sldId id="1059" r:id="rId73"/>
    <p:sldId id="1060" r:id="rId74"/>
    <p:sldId id="1070" r:id="rId75"/>
    <p:sldId id="1061" r:id="rId76"/>
    <p:sldId id="1071" r:id="rId77"/>
    <p:sldId id="1072" r:id="rId78"/>
    <p:sldId id="1062" r:id="rId79"/>
    <p:sldId id="1065" r:id="rId80"/>
    <p:sldId id="1064" r:id="rId81"/>
    <p:sldId id="1066" r:id="rId82"/>
    <p:sldId id="1067" r:id="rId83"/>
    <p:sldId id="1068" r:id="rId84"/>
    <p:sldId id="106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009999"/>
    <a:srgbClr val="FFFF99"/>
    <a:srgbClr val="F3D7A1"/>
    <a:srgbClr val="FF6600"/>
    <a:srgbClr val="33CCCC"/>
    <a:srgbClr val="2F5597"/>
    <a:srgbClr val="8D72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6369" autoAdjust="0"/>
  </p:normalViewPr>
  <p:slideViewPr>
    <p:cSldViewPr snapToGrid="0" snapToObjects="1">
      <p:cViewPr varScale="1">
        <p:scale>
          <a:sx n="95" d="100"/>
          <a:sy n="95" d="100"/>
        </p:scale>
        <p:origin x="1098" y="78"/>
      </p:cViewPr>
      <p:guideLst>
        <p:guide orient="horz" pos="2160"/>
        <p:guide pos="3840"/>
      </p:guideLst>
    </p:cSldViewPr>
  </p:slideViewPr>
  <p:notesTextViewPr>
    <p:cViewPr>
      <p:scale>
        <a:sx n="1" d="1"/>
        <a:sy n="1" d="1"/>
      </p:scale>
      <p:origin x="0" y="0"/>
    </p:cViewPr>
  </p:notesTextViewPr>
  <p:sorterViewPr>
    <p:cViewPr>
      <p:scale>
        <a:sx n="100" d="100"/>
        <a:sy n="100" d="100"/>
      </p:scale>
      <p:origin x="0" y="-172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customXml" Target="../customXml/item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9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94" Type="http://schemas.openxmlformats.org/officeDocument/2006/relationships/customXml" Target="../customXml/item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customXml" Target="../customXml/item2.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26.sv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A1773C-13AE-412B-9500-8720CA67F74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2F6CD69-456F-43CC-93EA-2A2385A98A06}">
      <dgm:prSet custT="1"/>
      <dgm:spPr/>
      <dgm:t>
        <a:bodyPr/>
        <a:lstStyle/>
        <a:p>
          <a:r>
            <a:rPr lang="en-US" sz="2800" dirty="0"/>
            <a:t>Clear for enrollment</a:t>
          </a:r>
        </a:p>
      </dgm:t>
    </dgm:pt>
    <dgm:pt modelId="{D4D6B9D9-2299-4CE4-912F-D21C4CC65252}" type="parTrans" cxnId="{49E537C9-8213-4452-8DB6-00FE1098279C}">
      <dgm:prSet/>
      <dgm:spPr/>
      <dgm:t>
        <a:bodyPr/>
        <a:lstStyle/>
        <a:p>
          <a:endParaRPr lang="en-US"/>
        </a:p>
      </dgm:t>
    </dgm:pt>
    <dgm:pt modelId="{A3068E87-E81E-453E-BB48-763BB6561AC7}" type="sibTrans" cxnId="{49E537C9-8213-4452-8DB6-00FE1098279C}">
      <dgm:prSet/>
      <dgm:spPr/>
      <dgm:t>
        <a:bodyPr/>
        <a:lstStyle/>
        <a:p>
          <a:endParaRPr lang="en-US"/>
        </a:p>
      </dgm:t>
    </dgm:pt>
    <dgm:pt modelId="{3A7F3B9A-FD7D-4EFB-9A6E-A445EED6C2D7}">
      <dgm:prSet custT="1"/>
      <dgm:spPr/>
      <dgm:t>
        <a:bodyPr/>
        <a:lstStyle/>
        <a:p>
          <a:r>
            <a:rPr lang="en-US" sz="2800" dirty="0"/>
            <a:t>HWM contacts applicant regarding medications, if appropriate</a:t>
          </a:r>
        </a:p>
      </dgm:t>
    </dgm:pt>
    <dgm:pt modelId="{F42F2B19-1A33-481B-83B4-398CBB090EDF}" type="parTrans" cxnId="{63ED50B2-3371-42BD-B1B4-20CB3080C58B}">
      <dgm:prSet/>
      <dgm:spPr/>
      <dgm:t>
        <a:bodyPr/>
        <a:lstStyle/>
        <a:p>
          <a:endParaRPr lang="en-US"/>
        </a:p>
      </dgm:t>
    </dgm:pt>
    <dgm:pt modelId="{4497A1F0-BC6A-4FAB-AD29-83BCD99D3925}" type="sibTrans" cxnId="{63ED50B2-3371-42BD-B1B4-20CB3080C58B}">
      <dgm:prSet/>
      <dgm:spPr/>
      <dgm:t>
        <a:bodyPr/>
        <a:lstStyle/>
        <a:p>
          <a:endParaRPr lang="en-US"/>
        </a:p>
      </dgm:t>
    </dgm:pt>
    <dgm:pt modelId="{64B709A0-7155-485A-A0EE-47D4E870075F}">
      <dgm:prSet custT="1"/>
      <dgm:spPr/>
      <dgm:t>
        <a:bodyPr/>
        <a:lstStyle/>
        <a:p>
          <a:r>
            <a:rPr lang="en-US" sz="2800" dirty="0"/>
            <a:t>CMHC provides DC with potential accommodations to discuss with applicant</a:t>
          </a:r>
        </a:p>
      </dgm:t>
    </dgm:pt>
    <dgm:pt modelId="{8E03A547-9F56-4DDE-AD89-9B5D92669359}" type="parTrans" cxnId="{813FF9F9-2B90-4E99-B4BA-129B37C4B65A}">
      <dgm:prSet/>
      <dgm:spPr/>
      <dgm:t>
        <a:bodyPr/>
        <a:lstStyle/>
        <a:p>
          <a:endParaRPr lang="en-US"/>
        </a:p>
      </dgm:t>
    </dgm:pt>
    <dgm:pt modelId="{A5B47A6F-7166-4C3B-8CBC-19B5E77E65EE}" type="sibTrans" cxnId="{813FF9F9-2B90-4E99-B4BA-129B37C4B65A}">
      <dgm:prSet/>
      <dgm:spPr/>
      <dgm:t>
        <a:bodyPr/>
        <a:lstStyle/>
        <a:p>
          <a:endParaRPr lang="en-US"/>
        </a:p>
      </dgm:t>
    </dgm:pt>
    <dgm:pt modelId="{E443E31A-041D-4079-B81E-38E9EA7F927E}" type="pres">
      <dgm:prSet presAssocID="{9CA1773C-13AE-412B-9500-8720CA67F749}" presName="root" presStyleCnt="0">
        <dgm:presLayoutVars>
          <dgm:dir/>
          <dgm:resizeHandles val="exact"/>
        </dgm:presLayoutVars>
      </dgm:prSet>
      <dgm:spPr/>
    </dgm:pt>
    <dgm:pt modelId="{90A7CECD-975D-4E5F-86A7-8D2437161B3B}" type="pres">
      <dgm:prSet presAssocID="{42F6CD69-456F-43CC-93EA-2A2385A98A06}" presName="compNode" presStyleCnt="0"/>
      <dgm:spPr/>
    </dgm:pt>
    <dgm:pt modelId="{1AF28BC2-DB3F-450A-B4CB-7C95C475096F}" type="pres">
      <dgm:prSet presAssocID="{42F6CD69-456F-43CC-93EA-2A2385A98A06}" presName="bgRect" presStyleLbl="bgShp" presStyleIdx="0" presStyleCnt="3"/>
      <dgm:spPr/>
    </dgm:pt>
    <dgm:pt modelId="{8811EF43-DF8E-4FFD-808C-5C4FC40DA32C}" type="pres">
      <dgm:prSet presAssocID="{42F6CD69-456F-43CC-93EA-2A2385A98A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0A0D63A-CDE0-4D95-BFCE-539FC43DBF8B}" type="pres">
      <dgm:prSet presAssocID="{42F6CD69-456F-43CC-93EA-2A2385A98A06}" presName="spaceRect" presStyleCnt="0"/>
      <dgm:spPr/>
    </dgm:pt>
    <dgm:pt modelId="{50088049-1DD8-4AC3-B6E9-412706F2A5E4}" type="pres">
      <dgm:prSet presAssocID="{42F6CD69-456F-43CC-93EA-2A2385A98A06}" presName="parTx" presStyleLbl="revTx" presStyleIdx="0" presStyleCnt="3">
        <dgm:presLayoutVars>
          <dgm:chMax val="0"/>
          <dgm:chPref val="0"/>
        </dgm:presLayoutVars>
      </dgm:prSet>
      <dgm:spPr/>
    </dgm:pt>
    <dgm:pt modelId="{8B6C9806-76DD-442C-9C70-77C70D84AF25}" type="pres">
      <dgm:prSet presAssocID="{A3068E87-E81E-453E-BB48-763BB6561AC7}" presName="sibTrans" presStyleCnt="0"/>
      <dgm:spPr/>
    </dgm:pt>
    <dgm:pt modelId="{7B336382-B250-416D-B220-726768E0FB84}" type="pres">
      <dgm:prSet presAssocID="{3A7F3B9A-FD7D-4EFB-9A6E-A445EED6C2D7}" presName="compNode" presStyleCnt="0"/>
      <dgm:spPr/>
    </dgm:pt>
    <dgm:pt modelId="{3410C880-46C7-427B-9133-3B41872C668A}" type="pres">
      <dgm:prSet presAssocID="{3A7F3B9A-FD7D-4EFB-9A6E-A445EED6C2D7}" presName="bgRect" presStyleLbl="bgShp" presStyleIdx="1" presStyleCnt="3"/>
      <dgm:spPr/>
    </dgm:pt>
    <dgm:pt modelId="{88C04993-1C3C-4C2F-8E53-E79D11C51BD3}" type="pres">
      <dgm:prSet presAssocID="{3A7F3B9A-FD7D-4EFB-9A6E-A445EED6C2D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EE4DD887-11FE-4275-A1E2-570E375E4B51}" type="pres">
      <dgm:prSet presAssocID="{3A7F3B9A-FD7D-4EFB-9A6E-A445EED6C2D7}" presName="spaceRect" presStyleCnt="0"/>
      <dgm:spPr/>
    </dgm:pt>
    <dgm:pt modelId="{E299E593-CA67-4F11-A0DF-D399EB9C2560}" type="pres">
      <dgm:prSet presAssocID="{3A7F3B9A-FD7D-4EFB-9A6E-A445EED6C2D7}" presName="parTx" presStyleLbl="revTx" presStyleIdx="1" presStyleCnt="3">
        <dgm:presLayoutVars>
          <dgm:chMax val="0"/>
          <dgm:chPref val="0"/>
        </dgm:presLayoutVars>
      </dgm:prSet>
      <dgm:spPr/>
    </dgm:pt>
    <dgm:pt modelId="{10EBB3C8-A221-40D5-B6C8-67A6AE2F9AD3}" type="pres">
      <dgm:prSet presAssocID="{4497A1F0-BC6A-4FAB-AD29-83BCD99D3925}" presName="sibTrans" presStyleCnt="0"/>
      <dgm:spPr/>
    </dgm:pt>
    <dgm:pt modelId="{46C6758C-A34E-404C-BC8D-B74C09D49107}" type="pres">
      <dgm:prSet presAssocID="{64B709A0-7155-485A-A0EE-47D4E870075F}" presName="compNode" presStyleCnt="0"/>
      <dgm:spPr/>
    </dgm:pt>
    <dgm:pt modelId="{16997888-2209-48F7-BCA3-21B23E6CA1DF}" type="pres">
      <dgm:prSet presAssocID="{64B709A0-7155-485A-A0EE-47D4E870075F}" presName="bgRect" presStyleLbl="bgShp" presStyleIdx="2" presStyleCnt="3"/>
      <dgm:spPr/>
    </dgm:pt>
    <dgm:pt modelId="{410ABF9C-136B-4A25-ACDF-30309425126B}" type="pres">
      <dgm:prSet presAssocID="{64B709A0-7155-485A-A0EE-47D4E870075F}" presName="icon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Office Worker"/>
        </a:ext>
      </dgm:extLst>
    </dgm:pt>
    <dgm:pt modelId="{05DE9176-016B-411B-90D1-B2F49798B290}" type="pres">
      <dgm:prSet presAssocID="{64B709A0-7155-485A-A0EE-47D4E870075F}" presName="spaceRect" presStyleCnt="0"/>
      <dgm:spPr/>
    </dgm:pt>
    <dgm:pt modelId="{BDF350F8-6E39-461A-8DE9-4FC1C95E03A1}" type="pres">
      <dgm:prSet presAssocID="{64B709A0-7155-485A-A0EE-47D4E870075F}" presName="parTx" presStyleLbl="revTx" presStyleIdx="2" presStyleCnt="3">
        <dgm:presLayoutVars>
          <dgm:chMax val="0"/>
          <dgm:chPref val="0"/>
        </dgm:presLayoutVars>
      </dgm:prSet>
      <dgm:spPr/>
    </dgm:pt>
  </dgm:ptLst>
  <dgm:cxnLst>
    <dgm:cxn modelId="{F59DAB03-E348-440C-8D48-C0EBE9F627A1}" type="presOf" srcId="{9CA1773C-13AE-412B-9500-8720CA67F749}" destId="{E443E31A-041D-4079-B81E-38E9EA7F927E}" srcOrd="0" destOrd="0" presId="urn:microsoft.com/office/officeart/2018/2/layout/IconVerticalSolidList"/>
    <dgm:cxn modelId="{0E40FD12-AA6D-481F-8984-53110064CBCA}" type="presOf" srcId="{3A7F3B9A-FD7D-4EFB-9A6E-A445EED6C2D7}" destId="{E299E593-CA67-4F11-A0DF-D399EB9C2560}" srcOrd="0" destOrd="0" presId="urn:microsoft.com/office/officeart/2018/2/layout/IconVerticalSolidList"/>
    <dgm:cxn modelId="{89D6A318-29CF-48EE-BE51-A38BC87A58C2}" type="presOf" srcId="{64B709A0-7155-485A-A0EE-47D4E870075F}" destId="{BDF350F8-6E39-461A-8DE9-4FC1C95E03A1}" srcOrd="0" destOrd="0" presId="urn:microsoft.com/office/officeart/2018/2/layout/IconVerticalSolidList"/>
    <dgm:cxn modelId="{321766AE-188D-49ED-8783-F0948AE81C56}" type="presOf" srcId="{42F6CD69-456F-43CC-93EA-2A2385A98A06}" destId="{50088049-1DD8-4AC3-B6E9-412706F2A5E4}" srcOrd="0" destOrd="0" presId="urn:microsoft.com/office/officeart/2018/2/layout/IconVerticalSolidList"/>
    <dgm:cxn modelId="{63ED50B2-3371-42BD-B1B4-20CB3080C58B}" srcId="{9CA1773C-13AE-412B-9500-8720CA67F749}" destId="{3A7F3B9A-FD7D-4EFB-9A6E-A445EED6C2D7}" srcOrd="1" destOrd="0" parTransId="{F42F2B19-1A33-481B-83B4-398CBB090EDF}" sibTransId="{4497A1F0-BC6A-4FAB-AD29-83BCD99D3925}"/>
    <dgm:cxn modelId="{49E537C9-8213-4452-8DB6-00FE1098279C}" srcId="{9CA1773C-13AE-412B-9500-8720CA67F749}" destId="{42F6CD69-456F-43CC-93EA-2A2385A98A06}" srcOrd="0" destOrd="0" parTransId="{D4D6B9D9-2299-4CE4-912F-D21C4CC65252}" sibTransId="{A3068E87-E81E-453E-BB48-763BB6561AC7}"/>
    <dgm:cxn modelId="{813FF9F9-2B90-4E99-B4BA-129B37C4B65A}" srcId="{9CA1773C-13AE-412B-9500-8720CA67F749}" destId="{64B709A0-7155-485A-A0EE-47D4E870075F}" srcOrd="2" destOrd="0" parTransId="{8E03A547-9F56-4DDE-AD89-9B5D92669359}" sibTransId="{A5B47A6F-7166-4C3B-8CBC-19B5E77E65EE}"/>
    <dgm:cxn modelId="{0666DD6F-A45D-4557-A198-B654CCE13138}" type="presParOf" srcId="{E443E31A-041D-4079-B81E-38E9EA7F927E}" destId="{90A7CECD-975D-4E5F-86A7-8D2437161B3B}" srcOrd="0" destOrd="0" presId="urn:microsoft.com/office/officeart/2018/2/layout/IconVerticalSolidList"/>
    <dgm:cxn modelId="{E49985CF-115C-4351-AC14-77123FE2A648}" type="presParOf" srcId="{90A7CECD-975D-4E5F-86A7-8D2437161B3B}" destId="{1AF28BC2-DB3F-450A-B4CB-7C95C475096F}" srcOrd="0" destOrd="0" presId="urn:microsoft.com/office/officeart/2018/2/layout/IconVerticalSolidList"/>
    <dgm:cxn modelId="{B7AD809F-ADC5-4EEA-866B-F749C7A39044}" type="presParOf" srcId="{90A7CECD-975D-4E5F-86A7-8D2437161B3B}" destId="{8811EF43-DF8E-4FFD-808C-5C4FC40DA32C}" srcOrd="1" destOrd="0" presId="urn:microsoft.com/office/officeart/2018/2/layout/IconVerticalSolidList"/>
    <dgm:cxn modelId="{6A671ED1-D6DF-45A9-B89D-6B929FCD48B1}" type="presParOf" srcId="{90A7CECD-975D-4E5F-86A7-8D2437161B3B}" destId="{F0A0D63A-CDE0-4D95-BFCE-539FC43DBF8B}" srcOrd="2" destOrd="0" presId="urn:microsoft.com/office/officeart/2018/2/layout/IconVerticalSolidList"/>
    <dgm:cxn modelId="{664F56D6-7DBF-4875-B03D-804194921278}" type="presParOf" srcId="{90A7CECD-975D-4E5F-86A7-8D2437161B3B}" destId="{50088049-1DD8-4AC3-B6E9-412706F2A5E4}" srcOrd="3" destOrd="0" presId="urn:microsoft.com/office/officeart/2018/2/layout/IconVerticalSolidList"/>
    <dgm:cxn modelId="{6C45F2CC-2309-49A8-98D5-A9AF730AEE32}" type="presParOf" srcId="{E443E31A-041D-4079-B81E-38E9EA7F927E}" destId="{8B6C9806-76DD-442C-9C70-77C70D84AF25}" srcOrd="1" destOrd="0" presId="urn:microsoft.com/office/officeart/2018/2/layout/IconVerticalSolidList"/>
    <dgm:cxn modelId="{4E0012C5-6127-4519-8194-92B70403C3E4}" type="presParOf" srcId="{E443E31A-041D-4079-B81E-38E9EA7F927E}" destId="{7B336382-B250-416D-B220-726768E0FB84}" srcOrd="2" destOrd="0" presId="urn:microsoft.com/office/officeart/2018/2/layout/IconVerticalSolidList"/>
    <dgm:cxn modelId="{2212480D-17D7-4FA2-8839-1556473D982F}" type="presParOf" srcId="{7B336382-B250-416D-B220-726768E0FB84}" destId="{3410C880-46C7-427B-9133-3B41872C668A}" srcOrd="0" destOrd="0" presId="urn:microsoft.com/office/officeart/2018/2/layout/IconVerticalSolidList"/>
    <dgm:cxn modelId="{EA92FC21-0907-461B-8335-C1BA1BC300A6}" type="presParOf" srcId="{7B336382-B250-416D-B220-726768E0FB84}" destId="{88C04993-1C3C-4C2F-8E53-E79D11C51BD3}" srcOrd="1" destOrd="0" presId="urn:microsoft.com/office/officeart/2018/2/layout/IconVerticalSolidList"/>
    <dgm:cxn modelId="{620FE9DE-4C7A-4BA5-A1E6-B9BB4B0A17B9}" type="presParOf" srcId="{7B336382-B250-416D-B220-726768E0FB84}" destId="{EE4DD887-11FE-4275-A1E2-570E375E4B51}" srcOrd="2" destOrd="0" presId="urn:microsoft.com/office/officeart/2018/2/layout/IconVerticalSolidList"/>
    <dgm:cxn modelId="{9BEA27BB-2879-46CF-B1EC-1667134DE907}" type="presParOf" srcId="{7B336382-B250-416D-B220-726768E0FB84}" destId="{E299E593-CA67-4F11-A0DF-D399EB9C2560}" srcOrd="3" destOrd="0" presId="urn:microsoft.com/office/officeart/2018/2/layout/IconVerticalSolidList"/>
    <dgm:cxn modelId="{6464E22A-10A8-4496-A3F7-00DE559C9339}" type="presParOf" srcId="{E443E31A-041D-4079-B81E-38E9EA7F927E}" destId="{10EBB3C8-A221-40D5-B6C8-67A6AE2F9AD3}" srcOrd="3" destOrd="0" presId="urn:microsoft.com/office/officeart/2018/2/layout/IconVerticalSolidList"/>
    <dgm:cxn modelId="{1135713F-2B65-4307-BF44-E8B6D532F63D}" type="presParOf" srcId="{E443E31A-041D-4079-B81E-38E9EA7F927E}" destId="{46C6758C-A34E-404C-BC8D-B74C09D49107}" srcOrd="4" destOrd="0" presId="urn:microsoft.com/office/officeart/2018/2/layout/IconVerticalSolidList"/>
    <dgm:cxn modelId="{190BA461-4AA7-4C98-B594-555899D76AFB}" type="presParOf" srcId="{46C6758C-A34E-404C-BC8D-B74C09D49107}" destId="{16997888-2209-48F7-BCA3-21B23E6CA1DF}" srcOrd="0" destOrd="0" presId="urn:microsoft.com/office/officeart/2018/2/layout/IconVerticalSolidList"/>
    <dgm:cxn modelId="{CF0DBE26-3CE4-4046-B455-A2F078A06C20}" type="presParOf" srcId="{46C6758C-A34E-404C-BC8D-B74C09D49107}" destId="{410ABF9C-136B-4A25-ACDF-30309425126B}" srcOrd="1" destOrd="0" presId="urn:microsoft.com/office/officeart/2018/2/layout/IconVerticalSolidList"/>
    <dgm:cxn modelId="{DF93134C-1933-49BB-A97D-1611C9664F3C}" type="presParOf" srcId="{46C6758C-A34E-404C-BC8D-B74C09D49107}" destId="{05DE9176-016B-411B-90D1-B2F49798B290}" srcOrd="2" destOrd="0" presId="urn:microsoft.com/office/officeart/2018/2/layout/IconVerticalSolidList"/>
    <dgm:cxn modelId="{3C0E145B-CE68-4D5E-B80D-EFD31461A5C2}" type="presParOf" srcId="{46C6758C-A34E-404C-BC8D-B74C09D49107}" destId="{BDF350F8-6E39-461A-8DE9-4FC1C95E0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A1773C-13AE-412B-9500-8720CA67F74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2F6CD69-456F-43CC-93EA-2A2385A98A06}">
      <dgm:prSet custT="1"/>
      <dgm:spPr/>
      <dgm:t>
        <a:bodyPr/>
        <a:lstStyle/>
        <a:p>
          <a:pPr>
            <a:lnSpc>
              <a:spcPct val="100000"/>
            </a:lnSpc>
          </a:pPr>
          <a:r>
            <a:rPr lang="en-US" sz="2400" dirty="0"/>
            <a:t>May request additional health information</a:t>
          </a:r>
        </a:p>
      </dgm:t>
    </dgm:pt>
    <dgm:pt modelId="{D4D6B9D9-2299-4CE4-912F-D21C4CC65252}" type="parTrans" cxnId="{49E537C9-8213-4452-8DB6-00FE1098279C}">
      <dgm:prSet/>
      <dgm:spPr/>
      <dgm:t>
        <a:bodyPr/>
        <a:lstStyle/>
        <a:p>
          <a:endParaRPr lang="en-US"/>
        </a:p>
      </dgm:t>
    </dgm:pt>
    <dgm:pt modelId="{A3068E87-E81E-453E-BB48-763BB6561AC7}" type="sibTrans" cxnId="{49E537C9-8213-4452-8DB6-00FE1098279C}">
      <dgm:prSet/>
      <dgm:spPr/>
      <dgm:t>
        <a:bodyPr/>
        <a:lstStyle/>
        <a:p>
          <a:endParaRPr lang="en-US"/>
        </a:p>
      </dgm:t>
    </dgm:pt>
    <dgm:pt modelId="{3A7F3B9A-FD7D-4EFB-9A6E-A445EED6C2D7}">
      <dgm:prSet custT="1"/>
      <dgm:spPr/>
      <dgm:t>
        <a:bodyPr/>
        <a:lstStyle/>
        <a:p>
          <a:pPr>
            <a:lnSpc>
              <a:spcPct val="100000"/>
            </a:lnSpc>
          </a:pPr>
          <a:r>
            <a:rPr lang="en-US" sz="2400"/>
            <a:t>May contact treating psychiatrist</a:t>
          </a:r>
        </a:p>
      </dgm:t>
    </dgm:pt>
    <dgm:pt modelId="{F42F2B19-1A33-481B-83B4-398CBB090EDF}" type="parTrans" cxnId="{63ED50B2-3371-42BD-B1B4-20CB3080C58B}">
      <dgm:prSet/>
      <dgm:spPr/>
      <dgm:t>
        <a:bodyPr/>
        <a:lstStyle/>
        <a:p>
          <a:endParaRPr lang="en-US"/>
        </a:p>
      </dgm:t>
    </dgm:pt>
    <dgm:pt modelId="{4497A1F0-BC6A-4FAB-AD29-83BCD99D3925}" type="sibTrans" cxnId="{63ED50B2-3371-42BD-B1B4-20CB3080C58B}">
      <dgm:prSet/>
      <dgm:spPr/>
      <dgm:t>
        <a:bodyPr/>
        <a:lstStyle/>
        <a:p>
          <a:endParaRPr lang="en-US"/>
        </a:p>
      </dgm:t>
    </dgm:pt>
    <dgm:pt modelId="{64B709A0-7155-485A-A0EE-47D4E870075F}">
      <dgm:prSet custT="1"/>
      <dgm:spPr/>
      <dgm:t>
        <a:bodyPr/>
        <a:lstStyle/>
        <a:p>
          <a:pPr>
            <a:lnSpc>
              <a:spcPct val="100000"/>
            </a:lnSpc>
          </a:pPr>
          <a:r>
            <a:rPr lang="en-US" sz="2400" dirty="0"/>
            <a:t>Considers Health Care Needs Assessment</a:t>
          </a:r>
        </a:p>
      </dgm:t>
    </dgm:pt>
    <dgm:pt modelId="{8E03A547-9F56-4DDE-AD89-9B5D92669359}" type="parTrans" cxnId="{813FF9F9-2B90-4E99-B4BA-129B37C4B65A}">
      <dgm:prSet/>
      <dgm:spPr/>
      <dgm:t>
        <a:bodyPr/>
        <a:lstStyle/>
        <a:p>
          <a:endParaRPr lang="en-US"/>
        </a:p>
      </dgm:t>
    </dgm:pt>
    <dgm:pt modelId="{A5B47A6F-7166-4C3B-8CBC-19B5E77E65EE}" type="sibTrans" cxnId="{813FF9F9-2B90-4E99-B4BA-129B37C4B65A}">
      <dgm:prSet/>
      <dgm:spPr/>
      <dgm:t>
        <a:bodyPr/>
        <a:lstStyle/>
        <a:p>
          <a:endParaRPr lang="en-US"/>
        </a:p>
      </dgm:t>
    </dgm:pt>
    <dgm:pt modelId="{58FD012F-58A9-4F20-8E2C-7773D8910842}">
      <dgm:prSet custT="1"/>
      <dgm:spPr/>
      <dgm:t>
        <a:bodyPr/>
        <a:lstStyle/>
        <a:p>
          <a:pPr>
            <a:lnSpc>
              <a:spcPct val="100000"/>
            </a:lnSpc>
          </a:pPr>
          <a:r>
            <a:rPr lang="en-US" sz="2400" dirty="0"/>
            <a:t>Participates in RAC </a:t>
          </a:r>
        </a:p>
      </dgm:t>
    </dgm:pt>
    <dgm:pt modelId="{1FD8B6B7-4654-435A-A7AC-C437BC1C6282}" type="parTrans" cxnId="{F08AD743-84C3-4370-8B8A-34267E8FA87E}">
      <dgm:prSet/>
      <dgm:spPr/>
      <dgm:t>
        <a:bodyPr/>
        <a:lstStyle/>
        <a:p>
          <a:endParaRPr lang="en-US"/>
        </a:p>
      </dgm:t>
    </dgm:pt>
    <dgm:pt modelId="{AF589FA6-31B6-4D14-B626-35176AC10A3F}" type="sibTrans" cxnId="{F08AD743-84C3-4370-8B8A-34267E8FA87E}">
      <dgm:prSet/>
      <dgm:spPr/>
      <dgm:t>
        <a:bodyPr/>
        <a:lstStyle/>
        <a:p>
          <a:endParaRPr lang="en-US"/>
        </a:p>
      </dgm:t>
    </dgm:pt>
    <dgm:pt modelId="{5F3A3D19-E10D-4651-9399-738E348D2196}">
      <dgm:prSet custT="1"/>
      <dgm:spPr/>
      <dgm:t>
        <a:bodyPr/>
        <a:lstStyle/>
        <a:p>
          <a:pPr>
            <a:lnSpc>
              <a:spcPct val="100000"/>
            </a:lnSpc>
          </a:pPr>
          <a:r>
            <a:rPr lang="en-US" sz="2400"/>
            <a:t>Makes recommendation for enrollment or denial</a:t>
          </a:r>
        </a:p>
      </dgm:t>
    </dgm:pt>
    <dgm:pt modelId="{FB44168E-4953-47E1-83FD-A0AADB7D7BBD}" type="parTrans" cxnId="{22B7788F-FA25-4A32-9694-7A8DEFB42E81}">
      <dgm:prSet/>
      <dgm:spPr/>
      <dgm:t>
        <a:bodyPr/>
        <a:lstStyle/>
        <a:p>
          <a:endParaRPr lang="en-US"/>
        </a:p>
      </dgm:t>
    </dgm:pt>
    <dgm:pt modelId="{D9A596D3-9446-46AF-82A7-715E7B1E747B}" type="sibTrans" cxnId="{22B7788F-FA25-4A32-9694-7A8DEFB42E81}">
      <dgm:prSet/>
      <dgm:spPr/>
      <dgm:t>
        <a:bodyPr/>
        <a:lstStyle/>
        <a:p>
          <a:endParaRPr lang="en-US"/>
        </a:p>
      </dgm:t>
    </dgm:pt>
    <dgm:pt modelId="{E443E31A-041D-4079-B81E-38E9EA7F927E}" type="pres">
      <dgm:prSet presAssocID="{9CA1773C-13AE-412B-9500-8720CA67F749}" presName="root" presStyleCnt="0">
        <dgm:presLayoutVars>
          <dgm:dir/>
          <dgm:resizeHandles val="exact"/>
        </dgm:presLayoutVars>
      </dgm:prSet>
      <dgm:spPr/>
    </dgm:pt>
    <dgm:pt modelId="{90A7CECD-975D-4E5F-86A7-8D2437161B3B}" type="pres">
      <dgm:prSet presAssocID="{42F6CD69-456F-43CC-93EA-2A2385A98A06}" presName="compNode" presStyleCnt="0"/>
      <dgm:spPr/>
    </dgm:pt>
    <dgm:pt modelId="{1AF28BC2-DB3F-450A-B4CB-7C95C475096F}" type="pres">
      <dgm:prSet presAssocID="{42F6CD69-456F-43CC-93EA-2A2385A98A06}" presName="bgRect" presStyleLbl="bgShp" presStyleIdx="0" presStyleCnt="5"/>
      <dgm:spPr/>
    </dgm:pt>
    <dgm:pt modelId="{8811EF43-DF8E-4FFD-808C-5C4FC40DA32C}" type="pres">
      <dgm:prSet presAssocID="{42F6CD69-456F-43CC-93EA-2A2385A98A06}" presName="iconRect" presStyleLbl="node1" presStyleIdx="0" presStyleCnt="5"/>
      <dgm:spPr>
        <a:solidFill>
          <a:schemeClr val="bg1">
            <a:lumMod val="95000"/>
          </a:schemeClr>
        </a:solidFill>
        <a:ln>
          <a:noFill/>
        </a:ln>
      </dgm:spPr>
    </dgm:pt>
    <dgm:pt modelId="{F0A0D63A-CDE0-4D95-BFCE-539FC43DBF8B}" type="pres">
      <dgm:prSet presAssocID="{42F6CD69-456F-43CC-93EA-2A2385A98A06}" presName="spaceRect" presStyleCnt="0"/>
      <dgm:spPr/>
    </dgm:pt>
    <dgm:pt modelId="{50088049-1DD8-4AC3-B6E9-412706F2A5E4}" type="pres">
      <dgm:prSet presAssocID="{42F6CD69-456F-43CC-93EA-2A2385A98A06}" presName="parTx" presStyleLbl="revTx" presStyleIdx="0" presStyleCnt="5">
        <dgm:presLayoutVars>
          <dgm:chMax val="0"/>
          <dgm:chPref val="0"/>
        </dgm:presLayoutVars>
      </dgm:prSet>
      <dgm:spPr/>
    </dgm:pt>
    <dgm:pt modelId="{8B6C9806-76DD-442C-9C70-77C70D84AF25}" type="pres">
      <dgm:prSet presAssocID="{A3068E87-E81E-453E-BB48-763BB6561AC7}" presName="sibTrans" presStyleCnt="0"/>
      <dgm:spPr/>
    </dgm:pt>
    <dgm:pt modelId="{7B336382-B250-416D-B220-726768E0FB84}" type="pres">
      <dgm:prSet presAssocID="{3A7F3B9A-FD7D-4EFB-9A6E-A445EED6C2D7}" presName="compNode" presStyleCnt="0"/>
      <dgm:spPr/>
    </dgm:pt>
    <dgm:pt modelId="{3410C880-46C7-427B-9133-3B41872C668A}" type="pres">
      <dgm:prSet presAssocID="{3A7F3B9A-FD7D-4EFB-9A6E-A445EED6C2D7}" presName="bgRect" presStyleLbl="bgShp" presStyleIdx="1" presStyleCnt="5"/>
      <dgm:spPr/>
    </dgm:pt>
    <dgm:pt modelId="{88C04993-1C3C-4C2F-8E53-E79D11C51BD3}" type="pres">
      <dgm:prSet presAssocID="{3A7F3B9A-FD7D-4EFB-9A6E-A445EED6C2D7}" presName="iconRect" presStyleLbl="node1" presStyleIdx="1"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EE4DD887-11FE-4275-A1E2-570E375E4B51}" type="pres">
      <dgm:prSet presAssocID="{3A7F3B9A-FD7D-4EFB-9A6E-A445EED6C2D7}" presName="spaceRect" presStyleCnt="0"/>
      <dgm:spPr/>
    </dgm:pt>
    <dgm:pt modelId="{E299E593-CA67-4F11-A0DF-D399EB9C2560}" type="pres">
      <dgm:prSet presAssocID="{3A7F3B9A-FD7D-4EFB-9A6E-A445EED6C2D7}" presName="parTx" presStyleLbl="revTx" presStyleIdx="1" presStyleCnt="5">
        <dgm:presLayoutVars>
          <dgm:chMax val="0"/>
          <dgm:chPref val="0"/>
        </dgm:presLayoutVars>
      </dgm:prSet>
      <dgm:spPr/>
    </dgm:pt>
    <dgm:pt modelId="{10EBB3C8-A221-40D5-B6C8-67A6AE2F9AD3}" type="pres">
      <dgm:prSet presAssocID="{4497A1F0-BC6A-4FAB-AD29-83BCD99D3925}" presName="sibTrans" presStyleCnt="0"/>
      <dgm:spPr/>
    </dgm:pt>
    <dgm:pt modelId="{46C6758C-A34E-404C-BC8D-B74C09D49107}" type="pres">
      <dgm:prSet presAssocID="{64B709A0-7155-485A-A0EE-47D4E870075F}" presName="compNode" presStyleCnt="0"/>
      <dgm:spPr/>
    </dgm:pt>
    <dgm:pt modelId="{16997888-2209-48F7-BCA3-21B23E6CA1DF}" type="pres">
      <dgm:prSet presAssocID="{64B709A0-7155-485A-A0EE-47D4E870075F}" presName="bgRect" presStyleLbl="bgShp" presStyleIdx="2" presStyleCnt="5"/>
      <dgm:spPr/>
    </dgm:pt>
    <dgm:pt modelId="{410ABF9C-136B-4A25-ACDF-30309425126B}" type="pres">
      <dgm:prSet presAssocID="{64B709A0-7155-485A-A0EE-47D4E870075F}"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05DE9176-016B-411B-90D1-B2F49798B290}" type="pres">
      <dgm:prSet presAssocID="{64B709A0-7155-485A-A0EE-47D4E870075F}" presName="spaceRect" presStyleCnt="0"/>
      <dgm:spPr/>
    </dgm:pt>
    <dgm:pt modelId="{BDF350F8-6E39-461A-8DE9-4FC1C95E03A1}" type="pres">
      <dgm:prSet presAssocID="{64B709A0-7155-485A-A0EE-47D4E870075F}" presName="parTx" presStyleLbl="revTx" presStyleIdx="2" presStyleCnt="5">
        <dgm:presLayoutVars>
          <dgm:chMax val="0"/>
          <dgm:chPref val="0"/>
        </dgm:presLayoutVars>
      </dgm:prSet>
      <dgm:spPr/>
    </dgm:pt>
    <dgm:pt modelId="{9CFBB8CF-5F0D-4180-80D7-89F98925FBA2}" type="pres">
      <dgm:prSet presAssocID="{A5B47A6F-7166-4C3B-8CBC-19B5E77E65EE}" presName="sibTrans" presStyleCnt="0"/>
      <dgm:spPr/>
    </dgm:pt>
    <dgm:pt modelId="{E772D88E-5F90-4182-AF95-A6DD6214D2EE}" type="pres">
      <dgm:prSet presAssocID="{58FD012F-58A9-4F20-8E2C-7773D8910842}" presName="compNode" presStyleCnt="0"/>
      <dgm:spPr/>
    </dgm:pt>
    <dgm:pt modelId="{F2834CA6-9DE2-4466-A82C-FFCD675F8B93}" type="pres">
      <dgm:prSet presAssocID="{58FD012F-58A9-4F20-8E2C-7773D8910842}" presName="bgRect" presStyleLbl="bgShp" presStyleIdx="3" presStyleCnt="5"/>
      <dgm:spPr/>
    </dgm:pt>
    <dgm:pt modelId="{A261E17A-5E8F-467B-BA0D-C10229C4C900}" type="pres">
      <dgm:prSet presAssocID="{58FD012F-58A9-4F20-8E2C-7773D8910842}" presName="iconRect" presStyleLbl="node1" presStyleIdx="3" presStyleCnt="5"/>
      <dgm:spPr>
        <a:solidFill>
          <a:schemeClr val="bg1">
            <a:lumMod val="95000"/>
          </a:schemeClr>
        </a:solidFill>
      </dgm:spPr>
    </dgm:pt>
    <dgm:pt modelId="{CA8E52E4-38EC-4D7C-B0E8-93DD6D296F53}" type="pres">
      <dgm:prSet presAssocID="{58FD012F-58A9-4F20-8E2C-7773D8910842}" presName="spaceRect" presStyleCnt="0"/>
      <dgm:spPr/>
    </dgm:pt>
    <dgm:pt modelId="{479979C9-2BEC-4D85-A45D-F939D07D3838}" type="pres">
      <dgm:prSet presAssocID="{58FD012F-58A9-4F20-8E2C-7773D8910842}" presName="parTx" presStyleLbl="revTx" presStyleIdx="3" presStyleCnt="5">
        <dgm:presLayoutVars>
          <dgm:chMax val="0"/>
          <dgm:chPref val="0"/>
        </dgm:presLayoutVars>
      </dgm:prSet>
      <dgm:spPr/>
    </dgm:pt>
    <dgm:pt modelId="{856F3091-EE1D-40A7-88FB-6C0D951D887C}" type="pres">
      <dgm:prSet presAssocID="{AF589FA6-31B6-4D14-B626-35176AC10A3F}" presName="sibTrans" presStyleCnt="0"/>
      <dgm:spPr/>
    </dgm:pt>
    <dgm:pt modelId="{CE6F199E-BBFE-4B12-A6E1-FC070BFAF4C8}" type="pres">
      <dgm:prSet presAssocID="{5F3A3D19-E10D-4651-9399-738E348D2196}" presName="compNode" presStyleCnt="0"/>
      <dgm:spPr/>
    </dgm:pt>
    <dgm:pt modelId="{67E584B1-06E9-4038-92AA-16B2437FF24A}" type="pres">
      <dgm:prSet presAssocID="{5F3A3D19-E10D-4651-9399-738E348D2196}" presName="bgRect" presStyleLbl="bgShp" presStyleIdx="4" presStyleCnt="5"/>
      <dgm:spPr/>
    </dgm:pt>
    <dgm:pt modelId="{EE4DC433-7481-4BF1-906C-1CB6A2C3D46A}" type="pres">
      <dgm:prSet presAssocID="{5F3A3D19-E10D-4651-9399-738E348D2196}" presName="iconRect" presStyleLbl="node1" presStyleIdx="4" presStyleCnt="5"/>
      <dgm:spPr>
        <a:solidFill>
          <a:schemeClr val="bg1">
            <a:lumMod val="95000"/>
          </a:schemeClr>
        </a:solidFill>
      </dgm:spPr>
    </dgm:pt>
    <dgm:pt modelId="{2D48FE6B-9BCF-45F8-B346-0CD72B350B6B}" type="pres">
      <dgm:prSet presAssocID="{5F3A3D19-E10D-4651-9399-738E348D2196}" presName="spaceRect" presStyleCnt="0"/>
      <dgm:spPr/>
    </dgm:pt>
    <dgm:pt modelId="{4A4ACB35-2C0A-4971-840E-E2C3D41C495C}" type="pres">
      <dgm:prSet presAssocID="{5F3A3D19-E10D-4651-9399-738E348D2196}" presName="parTx" presStyleLbl="revTx" presStyleIdx="4" presStyleCnt="5">
        <dgm:presLayoutVars>
          <dgm:chMax val="0"/>
          <dgm:chPref val="0"/>
        </dgm:presLayoutVars>
      </dgm:prSet>
      <dgm:spPr/>
    </dgm:pt>
  </dgm:ptLst>
  <dgm:cxnLst>
    <dgm:cxn modelId="{F59DAB03-E348-440C-8D48-C0EBE9F627A1}" type="presOf" srcId="{9CA1773C-13AE-412B-9500-8720CA67F749}" destId="{E443E31A-041D-4079-B81E-38E9EA7F927E}" srcOrd="0" destOrd="0" presId="urn:microsoft.com/office/officeart/2018/2/layout/IconVerticalSolidList"/>
    <dgm:cxn modelId="{0E40FD12-AA6D-481F-8984-53110064CBCA}" type="presOf" srcId="{3A7F3B9A-FD7D-4EFB-9A6E-A445EED6C2D7}" destId="{E299E593-CA67-4F11-A0DF-D399EB9C2560}" srcOrd="0" destOrd="0" presId="urn:microsoft.com/office/officeart/2018/2/layout/IconVerticalSolidList"/>
    <dgm:cxn modelId="{89D6A318-29CF-48EE-BE51-A38BC87A58C2}" type="presOf" srcId="{64B709A0-7155-485A-A0EE-47D4E870075F}" destId="{BDF350F8-6E39-461A-8DE9-4FC1C95E03A1}" srcOrd="0" destOrd="0" presId="urn:microsoft.com/office/officeart/2018/2/layout/IconVerticalSolidList"/>
    <dgm:cxn modelId="{F08AD743-84C3-4370-8B8A-34267E8FA87E}" srcId="{9CA1773C-13AE-412B-9500-8720CA67F749}" destId="{58FD012F-58A9-4F20-8E2C-7773D8910842}" srcOrd="3" destOrd="0" parTransId="{1FD8B6B7-4654-435A-A7AC-C437BC1C6282}" sibTransId="{AF589FA6-31B6-4D14-B626-35176AC10A3F}"/>
    <dgm:cxn modelId="{321BBE67-121F-4066-8417-2B2D98B31834}" type="presOf" srcId="{58FD012F-58A9-4F20-8E2C-7773D8910842}" destId="{479979C9-2BEC-4D85-A45D-F939D07D3838}" srcOrd="0" destOrd="0" presId="urn:microsoft.com/office/officeart/2018/2/layout/IconVerticalSolidList"/>
    <dgm:cxn modelId="{22B7788F-FA25-4A32-9694-7A8DEFB42E81}" srcId="{9CA1773C-13AE-412B-9500-8720CA67F749}" destId="{5F3A3D19-E10D-4651-9399-738E348D2196}" srcOrd="4" destOrd="0" parTransId="{FB44168E-4953-47E1-83FD-A0AADB7D7BBD}" sibTransId="{D9A596D3-9446-46AF-82A7-715E7B1E747B}"/>
    <dgm:cxn modelId="{321766AE-188D-49ED-8783-F0948AE81C56}" type="presOf" srcId="{42F6CD69-456F-43CC-93EA-2A2385A98A06}" destId="{50088049-1DD8-4AC3-B6E9-412706F2A5E4}" srcOrd="0" destOrd="0" presId="urn:microsoft.com/office/officeart/2018/2/layout/IconVerticalSolidList"/>
    <dgm:cxn modelId="{63ED50B2-3371-42BD-B1B4-20CB3080C58B}" srcId="{9CA1773C-13AE-412B-9500-8720CA67F749}" destId="{3A7F3B9A-FD7D-4EFB-9A6E-A445EED6C2D7}" srcOrd="1" destOrd="0" parTransId="{F42F2B19-1A33-481B-83B4-398CBB090EDF}" sibTransId="{4497A1F0-BC6A-4FAB-AD29-83BCD99D3925}"/>
    <dgm:cxn modelId="{49E537C9-8213-4452-8DB6-00FE1098279C}" srcId="{9CA1773C-13AE-412B-9500-8720CA67F749}" destId="{42F6CD69-456F-43CC-93EA-2A2385A98A06}" srcOrd="0" destOrd="0" parTransId="{D4D6B9D9-2299-4CE4-912F-D21C4CC65252}" sibTransId="{A3068E87-E81E-453E-BB48-763BB6561AC7}"/>
    <dgm:cxn modelId="{813FF9F9-2B90-4E99-B4BA-129B37C4B65A}" srcId="{9CA1773C-13AE-412B-9500-8720CA67F749}" destId="{64B709A0-7155-485A-A0EE-47D4E870075F}" srcOrd="2" destOrd="0" parTransId="{8E03A547-9F56-4DDE-AD89-9B5D92669359}" sibTransId="{A5B47A6F-7166-4C3B-8CBC-19B5E77E65EE}"/>
    <dgm:cxn modelId="{26C93FFB-AFF8-4C31-AAA4-3EAF23CB1484}" type="presOf" srcId="{5F3A3D19-E10D-4651-9399-738E348D2196}" destId="{4A4ACB35-2C0A-4971-840E-E2C3D41C495C}" srcOrd="0" destOrd="0" presId="urn:microsoft.com/office/officeart/2018/2/layout/IconVerticalSolidList"/>
    <dgm:cxn modelId="{0666DD6F-A45D-4557-A198-B654CCE13138}" type="presParOf" srcId="{E443E31A-041D-4079-B81E-38E9EA7F927E}" destId="{90A7CECD-975D-4E5F-86A7-8D2437161B3B}" srcOrd="0" destOrd="0" presId="urn:microsoft.com/office/officeart/2018/2/layout/IconVerticalSolidList"/>
    <dgm:cxn modelId="{E49985CF-115C-4351-AC14-77123FE2A648}" type="presParOf" srcId="{90A7CECD-975D-4E5F-86A7-8D2437161B3B}" destId="{1AF28BC2-DB3F-450A-B4CB-7C95C475096F}" srcOrd="0" destOrd="0" presId="urn:microsoft.com/office/officeart/2018/2/layout/IconVerticalSolidList"/>
    <dgm:cxn modelId="{B7AD809F-ADC5-4EEA-866B-F749C7A39044}" type="presParOf" srcId="{90A7CECD-975D-4E5F-86A7-8D2437161B3B}" destId="{8811EF43-DF8E-4FFD-808C-5C4FC40DA32C}" srcOrd="1" destOrd="0" presId="urn:microsoft.com/office/officeart/2018/2/layout/IconVerticalSolidList"/>
    <dgm:cxn modelId="{6A671ED1-D6DF-45A9-B89D-6B929FCD48B1}" type="presParOf" srcId="{90A7CECD-975D-4E5F-86A7-8D2437161B3B}" destId="{F0A0D63A-CDE0-4D95-BFCE-539FC43DBF8B}" srcOrd="2" destOrd="0" presId="urn:microsoft.com/office/officeart/2018/2/layout/IconVerticalSolidList"/>
    <dgm:cxn modelId="{664F56D6-7DBF-4875-B03D-804194921278}" type="presParOf" srcId="{90A7CECD-975D-4E5F-86A7-8D2437161B3B}" destId="{50088049-1DD8-4AC3-B6E9-412706F2A5E4}" srcOrd="3" destOrd="0" presId="urn:microsoft.com/office/officeart/2018/2/layout/IconVerticalSolidList"/>
    <dgm:cxn modelId="{6C45F2CC-2309-49A8-98D5-A9AF730AEE32}" type="presParOf" srcId="{E443E31A-041D-4079-B81E-38E9EA7F927E}" destId="{8B6C9806-76DD-442C-9C70-77C70D84AF25}" srcOrd="1" destOrd="0" presId="urn:microsoft.com/office/officeart/2018/2/layout/IconVerticalSolidList"/>
    <dgm:cxn modelId="{4E0012C5-6127-4519-8194-92B70403C3E4}" type="presParOf" srcId="{E443E31A-041D-4079-B81E-38E9EA7F927E}" destId="{7B336382-B250-416D-B220-726768E0FB84}" srcOrd="2" destOrd="0" presId="urn:microsoft.com/office/officeart/2018/2/layout/IconVerticalSolidList"/>
    <dgm:cxn modelId="{2212480D-17D7-4FA2-8839-1556473D982F}" type="presParOf" srcId="{7B336382-B250-416D-B220-726768E0FB84}" destId="{3410C880-46C7-427B-9133-3B41872C668A}" srcOrd="0" destOrd="0" presId="urn:microsoft.com/office/officeart/2018/2/layout/IconVerticalSolidList"/>
    <dgm:cxn modelId="{EA92FC21-0907-461B-8335-C1BA1BC300A6}" type="presParOf" srcId="{7B336382-B250-416D-B220-726768E0FB84}" destId="{88C04993-1C3C-4C2F-8E53-E79D11C51BD3}" srcOrd="1" destOrd="0" presId="urn:microsoft.com/office/officeart/2018/2/layout/IconVerticalSolidList"/>
    <dgm:cxn modelId="{620FE9DE-4C7A-4BA5-A1E6-B9BB4B0A17B9}" type="presParOf" srcId="{7B336382-B250-416D-B220-726768E0FB84}" destId="{EE4DD887-11FE-4275-A1E2-570E375E4B51}" srcOrd="2" destOrd="0" presId="urn:microsoft.com/office/officeart/2018/2/layout/IconVerticalSolidList"/>
    <dgm:cxn modelId="{9BEA27BB-2879-46CF-B1EC-1667134DE907}" type="presParOf" srcId="{7B336382-B250-416D-B220-726768E0FB84}" destId="{E299E593-CA67-4F11-A0DF-D399EB9C2560}" srcOrd="3" destOrd="0" presId="urn:microsoft.com/office/officeart/2018/2/layout/IconVerticalSolidList"/>
    <dgm:cxn modelId="{6464E22A-10A8-4496-A3F7-00DE559C9339}" type="presParOf" srcId="{E443E31A-041D-4079-B81E-38E9EA7F927E}" destId="{10EBB3C8-A221-40D5-B6C8-67A6AE2F9AD3}" srcOrd="3" destOrd="0" presId="urn:microsoft.com/office/officeart/2018/2/layout/IconVerticalSolidList"/>
    <dgm:cxn modelId="{1135713F-2B65-4307-BF44-E8B6D532F63D}" type="presParOf" srcId="{E443E31A-041D-4079-B81E-38E9EA7F927E}" destId="{46C6758C-A34E-404C-BC8D-B74C09D49107}" srcOrd="4" destOrd="0" presId="urn:microsoft.com/office/officeart/2018/2/layout/IconVerticalSolidList"/>
    <dgm:cxn modelId="{190BA461-4AA7-4C98-B594-555899D76AFB}" type="presParOf" srcId="{46C6758C-A34E-404C-BC8D-B74C09D49107}" destId="{16997888-2209-48F7-BCA3-21B23E6CA1DF}" srcOrd="0" destOrd="0" presId="urn:microsoft.com/office/officeart/2018/2/layout/IconVerticalSolidList"/>
    <dgm:cxn modelId="{CF0DBE26-3CE4-4046-B455-A2F078A06C20}" type="presParOf" srcId="{46C6758C-A34E-404C-BC8D-B74C09D49107}" destId="{410ABF9C-136B-4A25-ACDF-30309425126B}" srcOrd="1" destOrd="0" presId="urn:microsoft.com/office/officeart/2018/2/layout/IconVerticalSolidList"/>
    <dgm:cxn modelId="{DF93134C-1933-49BB-A97D-1611C9664F3C}" type="presParOf" srcId="{46C6758C-A34E-404C-BC8D-B74C09D49107}" destId="{05DE9176-016B-411B-90D1-B2F49798B290}" srcOrd="2" destOrd="0" presId="urn:microsoft.com/office/officeart/2018/2/layout/IconVerticalSolidList"/>
    <dgm:cxn modelId="{3C0E145B-CE68-4D5E-B80D-EFD31461A5C2}" type="presParOf" srcId="{46C6758C-A34E-404C-BC8D-B74C09D49107}" destId="{BDF350F8-6E39-461A-8DE9-4FC1C95E03A1}" srcOrd="3" destOrd="0" presId="urn:microsoft.com/office/officeart/2018/2/layout/IconVerticalSolidList"/>
    <dgm:cxn modelId="{D1A0B230-7CF2-486B-B054-3D843421C82A}" type="presParOf" srcId="{E443E31A-041D-4079-B81E-38E9EA7F927E}" destId="{9CFBB8CF-5F0D-4180-80D7-89F98925FBA2}" srcOrd="5" destOrd="0" presId="urn:microsoft.com/office/officeart/2018/2/layout/IconVerticalSolidList"/>
    <dgm:cxn modelId="{C41B37DF-6F0C-426C-B872-F8E97C79B73A}" type="presParOf" srcId="{E443E31A-041D-4079-B81E-38E9EA7F927E}" destId="{E772D88E-5F90-4182-AF95-A6DD6214D2EE}" srcOrd="6" destOrd="0" presId="urn:microsoft.com/office/officeart/2018/2/layout/IconVerticalSolidList"/>
    <dgm:cxn modelId="{81EF4BB4-F382-4A4A-9CA4-9091FBF89A20}" type="presParOf" srcId="{E772D88E-5F90-4182-AF95-A6DD6214D2EE}" destId="{F2834CA6-9DE2-4466-A82C-FFCD675F8B93}" srcOrd="0" destOrd="0" presId="urn:microsoft.com/office/officeart/2018/2/layout/IconVerticalSolidList"/>
    <dgm:cxn modelId="{66E78EFD-6A8A-4315-AABF-C1149DDE2E90}" type="presParOf" srcId="{E772D88E-5F90-4182-AF95-A6DD6214D2EE}" destId="{A261E17A-5E8F-467B-BA0D-C10229C4C900}" srcOrd="1" destOrd="0" presId="urn:microsoft.com/office/officeart/2018/2/layout/IconVerticalSolidList"/>
    <dgm:cxn modelId="{BF63B417-0AD3-4C8A-B7EF-84D4E87B633B}" type="presParOf" srcId="{E772D88E-5F90-4182-AF95-A6DD6214D2EE}" destId="{CA8E52E4-38EC-4D7C-B0E8-93DD6D296F53}" srcOrd="2" destOrd="0" presId="urn:microsoft.com/office/officeart/2018/2/layout/IconVerticalSolidList"/>
    <dgm:cxn modelId="{AD16EBE3-DA75-4EAB-88C6-A6E998F7C9B4}" type="presParOf" srcId="{E772D88E-5F90-4182-AF95-A6DD6214D2EE}" destId="{479979C9-2BEC-4D85-A45D-F939D07D3838}" srcOrd="3" destOrd="0" presId="urn:microsoft.com/office/officeart/2018/2/layout/IconVerticalSolidList"/>
    <dgm:cxn modelId="{BF0359E8-B894-48E6-BC2B-9503B1E221EC}" type="presParOf" srcId="{E443E31A-041D-4079-B81E-38E9EA7F927E}" destId="{856F3091-EE1D-40A7-88FB-6C0D951D887C}" srcOrd="7" destOrd="0" presId="urn:microsoft.com/office/officeart/2018/2/layout/IconVerticalSolidList"/>
    <dgm:cxn modelId="{098360B6-5302-4E83-8D35-85F0055D3E52}" type="presParOf" srcId="{E443E31A-041D-4079-B81E-38E9EA7F927E}" destId="{CE6F199E-BBFE-4B12-A6E1-FC070BFAF4C8}" srcOrd="8" destOrd="0" presId="urn:microsoft.com/office/officeart/2018/2/layout/IconVerticalSolidList"/>
    <dgm:cxn modelId="{AF853BD9-9FB7-4487-B7E0-8250CB16F189}" type="presParOf" srcId="{CE6F199E-BBFE-4B12-A6E1-FC070BFAF4C8}" destId="{67E584B1-06E9-4038-92AA-16B2437FF24A}" srcOrd="0" destOrd="0" presId="urn:microsoft.com/office/officeart/2018/2/layout/IconVerticalSolidList"/>
    <dgm:cxn modelId="{3BF35894-7264-46D4-9F5B-089DD36F2E7E}" type="presParOf" srcId="{CE6F199E-BBFE-4B12-A6E1-FC070BFAF4C8}" destId="{EE4DC433-7481-4BF1-906C-1CB6A2C3D46A}" srcOrd="1" destOrd="0" presId="urn:microsoft.com/office/officeart/2018/2/layout/IconVerticalSolidList"/>
    <dgm:cxn modelId="{48E11D91-C11B-433A-8878-3862F62B4BF0}" type="presParOf" srcId="{CE6F199E-BBFE-4B12-A6E1-FC070BFAF4C8}" destId="{2D48FE6B-9BCF-45F8-B346-0CD72B350B6B}" srcOrd="2" destOrd="0" presId="urn:microsoft.com/office/officeart/2018/2/layout/IconVerticalSolidList"/>
    <dgm:cxn modelId="{EE21CD24-CB44-467E-8D42-6C693F26FB3A}" type="presParOf" srcId="{CE6F199E-BBFE-4B12-A6E1-FC070BFAF4C8}" destId="{4A4ACB35-2C0A-4971-840E-E2C3D41C495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CA1773C-13AE-412B-9500-8720CA67F74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2F6CD69-456F-43CC-93EA-2A2385A98A06}">
      <dgm:prSet custT="1"/>
      <dgm:spPr/>
      <dgm:t>
        <a:bodyPr/>
        <a:lstStyle/>
        <a:p>
          <a:pPr>
            <a:lnSpc>
              <a:spcPct val="100000"/>
            </a:lnSpc>
          </a:pPr>
          <a:r>
            <a:rPr lang="en-US" sz="2400" dirty="0"/>
            <a:t>May request additional health information</a:t>
          </a:r>
        </a:p>
      </dgm:t>
    </dgm:pt>
    <dgm:pt modelId="{D4D6B9D9-2299-4CE4-912F-D21C4CC65252}" type="parTrans" cxnId="{49E537C9-8213-4452-8DB6-00FE1098279C}">
      <dgm:prSet/>
      <dgm:spPr/>
      <dgm:t>
        <a:bodyPr/>
        <a:lstStyle/>
        <a:p>
          <a:endParaRPr lang="en-US"/>
        </a:p>
      </dgm:t>
    </dgm:pt>
    <dgm:pt modelId="{A3068E87-E81E-453E-BB48-763BB6561AC7}" type="sibTrans" cxnId="{49E537C9-8213-4452-8DB6-00FE1098279C}">
      <dgm:prSet/>
      <dgm:spPr/>
      <dgm:t>
        <a:bodyPr/>
        <a:lstStyle/>
        <a:p>
          <a:endParaRPr lang="en-US"/>
        </a:p>
      </dgm:t>
    </dgm:pt>
    <dgm:pt modelId="{3A7F3B9A-FD7D-4EFB-9A6E-A445EED6C2D7}">
      <dgm:prSet custT="1"/>
      <dgm:spPr/>
      <dgm:t>
        <a:bodyPr/>
        <a:lstStyle/>
        <a:p>
          <a:pPr>
            <a:lnSpc>
              <a:spcPct val="100000"/>
            </a:lnSpc>
          </a:pPr>
          <a:r>
            <a:rPr lang="en-US" sz="2400"/>
            <a:t>May contact treating psychiatrist</a:t>
          </a:r>
        </a:p>
      </dgm:t>
    </dgm:pt>
    <dgm:pt modelId="{F42F2B19-1A33-481B-83B4-398CBB090EDF}" type="parTrans" cxnId="{63ED50B2-3371-42BD-B1B4-20CB3080C58B}">
      <dgm:prSet/>
      <dgm:spPr/>
      <dgm:t>
        <a:bodyPr/>
        <a:lstStyle/>
        <a:p>
          <a:endParaRPr lang="en-US"/>
        </a:p>
      </dgm:t>
    </dgm:pt>
    <dgm:pt modelId="{4497A1F0-BC6A-4FAB-AD29-83BCD99D3925}" type="sibTrans" cxnId="{63ED50B2-3371-42BD-B1B4-20CB3080C58B}">
      <dgm:prSet/>
      <dgm:spPr/>
      <dgm:t>
        <a:bodyPr/>
        <a:lstStyle/>
        <a:p>
          <a:endParaRPr lang="en-US"/>
        </a:p>
      </dgm:t>
    </dgm:pt>
    <dgm:pt modelId="{64B709A0-7155-485A-A0EE-47D4E870075F}">
      <dgm:prSet custT="1"/>
      <dgm:spPr/>
      <dgm:t>
        <a:bodyPr/>
        <a:lstStyle/>
        <a:p>
          <a:pPr>
            <a:lnSpc>
              <a:spcPct val="100000"/>
            </a:lnSpc>
          </a:pPr>
          <a:r>
            <a:rPr lang="en-US" sz="2400" dirty="0"/>
            <a:t>Considers </a:t>
          </a:r>
          <a:r>
            <a:rPr lang="en-US" sz="2400" b="1" dirty="0">
              <a:solidFill>
                <a:srgbClr val="C00000"/>
              </a:solidFill>
            </a:rPr>
            <a:t>Direct Threat Assessment</a:t>
          </a:r>
        </a:p>
      </dgm:t>
    </dgm:pt>
    <dgm:pt modelId="{8E03A547-9F56-4DDE-AD89-9B5D92669359}" type="parTrans" cxnId="{813FF9F9-2B90-4E99-B4BA-129B37C4B65A}">
      <dgm:prSet/>
      <dgm:spPr/>
      <dgm:t>
        <a:bodyPr/>
        <a:lstStyle/>
        <a:p>
          <a:endParaRPr lang="en-US"/>
        </a:p>
      </dgm:t>
    </dgm:pt>
    <dgm:pt modelId="{A5B47A6F-7166-4C3B-8CBC-19B5E77E65EE}" type="sibTrans" cxnId="{813FF9F9-2B90-4E99-B4BA-129B37C4B65A}">
      <dgm:prSet/>
      <dgm:spPr/>
      <dgm:t>
        <a:bodyPr/>
        <a:lstStyle/>
        <a:p>
          <a:endParaRPr lang="en-US"/>
        </a:p>
      </dgm:t>
    </dgm:pt>
    <dgm:pt modelId="{58FD012F-58A9-4F20-8E2C-7773D8910842}">
      <dgm:prSet custT="1"/>
      <dgm:spPr/>
      <dgm:t>
        <a:bodyPr/>
        <a:lstStyle/>
        <a:p>
          <a:pPr>
            <a:lnSpc>
              <a:spcPct val="100000"/>
            </a:lnSpc>
          </a:pPr>
          <a:r>
            <a:rPr lang="en-US" sz="2400" dirty="0"/>
            <a:t>Participates in RAC </a:t>
          </a:r>
        </a:p>
      </dgm:t>
    </dgm:pt>
    <dgm:pt modelId="{1FD8B6B7-4654-435A-A7AC-C437BC1C6282}" type="parTrans" cxnId="{F08AD743-84C3-4370-8B8A-34267E8FA87E}">
      <dgm:prSet/>
      <dgm:spPr/>
      <dgm:t>
        <a:bodyPr/>
        <a:lstStyle/>
        <a:p>
          <a:endParaRPr lang="en-US"/>
        </a:p>
      </dgm:t>
    </dgm:pt>
    <dgm:pt modelId="{AF589FA6-31B6-4D14-B626-35176AC10A3F}" type="sibTrans" cxnId="{F08AD743-84C3-4370-8B8A-34267E8FA87E}">
      <dgm:prSet/>
      <dgm:spPr/>
      <dgm:t>
        <a:bodyPr/>
        <a:lstStyle/>
        <a:p>
          <a:endParaRPr lang="en-US"/>
        </a:p>
      </dgm:t>
    </dgm:pt>
    <dgm:pt modelId="{5F3A3D19-E10D-4651-9399-738E348D2196}">
      <dgm:prSet custT="1"/>
      <dgm:spPr/>
      <dgm:t>
        <a:bodyPr/>
        <a:lstStyle/>
        <a:p>
          <a:pPr>
            <a:lnSpc>
              <a:spcPct val="100000"/>
            </a:lnSpc>
          </a:pPr>
          <a:r>
            <a:rPr lang="en-US" sz="2400"/>
            <a:t>Makes recommendation for enrollment or denial</a:t>
          </a:r>
        </a:p>
      </dgm:t>
    </dgm:pt>
    <dgm:pt modelId="{FB44168E-4953-47E1-83FD-A0AADB7D7BBD}" type="parTrans" cxnId="{22B7788F-FA25-4A32-9694-7A8DEFB42E81}">
      <dgm:prSet/>
      <dgm:spPr/>
      <dgm:t>
        <a:bodyPr/>
        <a:lstStyle/>
        <a:p>
          <a:endParaRPr lang="en-US"/>
        </a:p>
      </dgm:t>
    </dgm:pt>
    <dgm:pt modelId="{D9A596D3-9446-46AF-82A7-715E7B1E747B}" type="sibTrans" cxnId="{22B7788F-FA25-4A32-9694-7A8DEFB42E81}">
      <dgm:prSet/>
      <dgm:spPr/>
      <dgm:t>
        <a:bodyPr/>
        <a:lstStyle/>
        <a:p>
          <a:endParaRPr lang="en-US"/>
        </a:p>
      </dgm:t>
    </dgm:pt>
    <dgm:pt modelId="{E443E31A-041D-4079-B81E-38E9EA7F927E}" type="pres">
      <dgm:prSet presAssocID="{9CA1773C-13AE-412B-9500-8720CA67F749}" presName="root" presStyleCnt="0">
        <dgm:presLayoutVars>
          <dgm:dir/>
          <dgm:resizeHandles val="exact"/>
        </dgm:presLayoutVars>
      </dgm:prSet>
      <dgm:spPr/>
    </dgm:pt>
    <dgm:pt modelId="{90A7CECD-975D-4E5F-86A7-8D2437161B3B}" type="pres">
      <dgm:prSet presAssocID="{42F6CD69-456F-43CC-93EA-2A2385A98A06}" presName="compNode" presStyleCnt="0"/>
      <dgm:spPr/>
    </dgm:pt>
    <dgm:pt modelId="{1AF28BC2-DB3F-450A-B4CB-7C95C475096F}" type="pres">
      <dgm:prSet presAssocID="{42F6CD69-456F-43CC-93EA-2A2385A98A06}" presName="bgRect" presStyleLbl="bgShp" presStyleIdx="0" presStyleCnt="5"/>
      <dgm:spPr/>
    </dgm:pt>
    <dgm:pt modelId="{8811EF43-DF8E-4FFD-808C-5C4FC40DA32C}" type="pres">
      <dgm:prSet presAssocID="{42F6CD69-456F-43CC-93EA-2A2385A98A06}" presName="iconRect" presStyleLbl="node1" presStyleIdx="0" presStyleCnt="5"/>
      <dgm:spPr>
        <a:solidFill>
          <a:schemeClr val="bg1">
            <a:lumMod val="95000"/>
          </a:schemeClr>
        </a:solidFill>
        <a:ln>
          <a:noFill/>
        </a:ln>
      </dgm:spPr>
    </dgm:pt>
    <dgm:pt modelId="{F0A0D63A-CDE0-4D95-BFCE-539FC43DBF8B}" type="pres">
      <dgm:prSet presAssocID="{42F6CD69-456F-43CC-93EA-2A2385A98A06}" presName="spaceRect" presStyleCnt="0"/>
      <dgm:spPr/>
    </dgm:pt>
    <dgm:pt modelId="{50088049-1DD8-4AC3-B6E9-412706F2A5E4}" type="pres">
      <dgm:prSet presAssocID="{42F6CD69-456F-43CC-93EA-2A2385A98A06}" presName="parTx" presStyleLbl="revTx" presStyleIdx="0" presStyleCnt="5">
        <dgm:presLayoutVars>
          <dgm:chMax val="0"/>
          <dgm:chPref val="0"/>
        </dgm:presLayoutVars>
      </dgm:prSet>
      <dgm:spPr/>
    </dgm:pt>
    <dgm:pt modelId="{8B6C9806-76DD-442C-9C70-77C70D84AF25}" type="pres">
      <dgm:prSet presAssocID="{A3068E87-E81E-453E-BB48-763BB6561AC7}" presName="sibTrans" presStyleCnt="0"/>
      <dgm:spPr/>
    </dgm:pt>
    <dgm:pt modelId="{7B336382-B250-416D-B220-726768E0FB84}" type="pres">
      <dgm:prSet presAssocID="{3A7F3B9A-FD7D-4EFB-9A6E-A445EED6C2D7}" presName="compNode" presStyleCnt="0"/>
      <dgm:spPr/>
    </dgm:pt>
    <dgm:pt modelId="{3410C880-46C7-427B-9133-3B41872C668A}" type="pres">
      <dgm:prSet presAssocID="{3A7F3B9A-FD7D-4EFB-9A6E-A445EED6C2D7}" presName="bgRect" presStyleLbl="bgShp" presStyleIdx="1" presStyleCnt="5"/>
      <dgm:spPr/>
    </dgm:pt>
    <dgm:pt modelId="{88C04993-1C3C-4C2F-8E53-E79D11C51BD3}" type="pres">
      <dgm:prSet presAssocID="{3A7F3B9A-FD7D-4EFB-9A6E-A445EED6C2D7}" presName="iconRect" presStyleLbl="node1" presStyleIdx="1"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EE4DD887-11FE-4275-A1E2-570E375E4B51}" type="pres">
      <dgm:prSet presAssocID="{3A7F3B9A-FD7D-4EFB-9A6E-A445EED6C2D7}" presName="spaceRect" presStyleCnt="0"/>
      <dgm:spPr/>
    </dgm:pt>
    <dgm:pt modelId="{E299E593-CA67-4F11-A0DF-D399EB9C2560}" type="pres">
      <dgm:prSet presAssocID="{3A7F3B9A-FD7D-4EFB-9A6E-A445EED6C2D7}" presName="parTx" presStyleLbl="revTx" presStyleIdx="1" presStyleCnt="5">
        <dgm:presLayoutVars>
          <dgm:chMax val="0"/>
          <dgm:chPref val="0"/>
        </dgm:presLayoutVars>
      </dgm:prSet>
      <dgm:spPr/>
    </dgm:pt>
    <dgm:pt modelId="{10EBB3C8-A221-40D5-B6C8-67A6AE2F9AD3}" type="pres">
      <dgm:prSet presAssocID="{4497A1F0-BC6A-4FAB-AD29-83BCD99D3925}" presName="sibTrans" presStyleCnt="0"/>
      <dgm:spPr/>
    </dgm:pt>
    <dgm:pt modelId="{46C6758C-A34E-404C-BC8D-B74C09D49107}" type="pres">
      <dgm:prSet presAssocID="{64B709A0-7155-485A-A0EE-47D4E870075F}" presName="compNode" presStyleCnt="0"/>
      <dgm:spPr/>
    </dgm:pt>
    <dgm:pt modelId="{16997888-2209-48F7-BCA3-21B23E6CA1DF}" type="pres">
      <dgm:prSet presAssocID="{64B709A0-7155-485A-A0EE-47D4E870075F}" presName="bgRect" presStyleLbl="bgShp" presStyleIdx="2" presStyleCnt="5"/>
      <dgm:spPr/>
    </dgm:pt>
    <dgm:pt modelId="{410ABF9C-136B-4A25-ACDF-30309425126B}" type="pres">
      <dgm:prSet presAssocID="{64B709A0-7155-485A-A0EE-47D4E870075F}"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05DE9176-016B-411B-90D1-B2F49798B290}" type="pres">
      <dgm:prSet presAssocID="{64B709A0-7155-485A-A0EE-47D4E870075F}" presName="spaceRect" presStyleCnt="0"/>
      <dgm:spPr/>
    </dgm:pt>
    <dgm:pt modelId="{BDF350F8-6E39-461A-8DE9-4FC1C95E03A1}" type="pres">
      <dgm:prSet presAssocID="{64B709A0-7155-485A-A0EE-47D4E870075F}" presName="parTx" presStyleLbl="revTx" presStyleIdx="2" presStyleCnt="5">
        <dgm:presLayoutVars>
          <dgm:chMax val="0"/>
          <dgm:chPref val="0"/>
        </dgm:presLayoutVars>
      </dgm:prSet>
      <dgm:spPr/>
    </dgm:pt>
    <dgm:pt modelId="{9CFBB8CF-5F0D-4180-80D7-89F98925FBA2}" type="pres">
      <dgm:prSet presAssocID="{A5B47A6F-7166-4C3B-8CBC-19B5E77E65EE}" presName="sibTrans" presStyleCnt="0"/>
      <dgm:spPr/>
    </dgm:pt>
    <dgm:pt modelId="{E772D88E-5F90-4182-AF95-A6DD6214D2EE}" type="pres">
      <dgm:prSet presAssocID="{58FD012F-58A9-4F20-8E2C-7773D8910842}" presName="compNode" presStyleCnt="0"/>
      <dgm:spPr/>
    </dgm:pt>
    <dgm:pt modelId="{F2834CA6-9DE2-4466-A82C-FFCD675F8B93}" type="pres">
      <dgm:prSet presAssocID="{58FD012F-58A9-4F20-8E2C-7773D8910842}" presName="bgRect" presStyleLbl="bgShp" presStyleIdx="3" presStyleCnt="5"/>
      <dgm:spPr/>
    </dgm:pt>
    <dgm:pt modelId="{A261E17A-5E8F-467B-BA0D-C10229C4C900}" type="pres">
      <dgm:prSet presAssocID="{58FD012F-58A9-4F20-8E2C-7773D8910842}" presName="iconRect" presStyleLbl="node1" presStyleIdx="3" presStyleCnt="5"/>
      <dgm:spPr>
        <a:solidFill>
          <a:schemeClr val="bg1">
            <a:lumMod val="95000"/>
          </a:schemeClr>
        </a:solidFill>
      </dgm:spPr>
    </dgm:pt>
    <dgm:pt modelId="{CA8E52E4-38EC-4D7C-B0E8-93DD6D296F53}" type="pres">
      <dgm:prSet presAssocID="{58FD012F-58A9-4F20-8E2C-7773D8910842}" presName="spaceRect" presStyleCnt="0"/>
      <dgm:spPr/>
    </dgm:pt>
    <dgm:pt modelId="{479979C9-2BEC-4D85-A45D-F939D07D3838}" type="pres">
      <dgm:prSet presAssocID="{58FD012F-58A9-4F20-8E2C-7773D8910842}" presName="parTx" presStyleLbl="revTx" presStyleIdx="3" presStyleCnt="5">
        <dgm:presLayoutVars>
          <dgm:chMax val="0"/>
          <dgm:chPref val="0"/>
        </dgm:presLayoutVars>
      </dgm:prSet>
      <dgm:spPr/>
    </dgm:pt>
    <dgm:pt modelId="{856F3091-EE1D-40A7-88FB-6C0D951D887C}" type="pres">
      <dgm:prSet presAssocID="{AF589FA6-31B6-4D14-B626-35176AC10A3F}" presName="sibTrans" presStyleCnt="0"/>
      <dgm:spPr/>
    </dgm:pt>
    <dgm:pt modelId="{CE6F199E-BBFE-4B12-A6E1-FC070BFAF4C8}" type="pres">
      <dgm:prSet presAssocID="{5F3A3D19-E10D-4651-9399-738E348D2196}" presName="compNode" presStyleCnt="0"/>
      <dgm:spPr/>
    </dgm:pt>
    <dgm:pt modelId="{67E584B1-06E9-4038-92AA-16B2437FF24A}" type="pres">
      <dgm:prSet presAssocID="{5F3A3D19-E10D-4651-9399-738E348D2196}" presName="bgRect" presStyleLbl="bgShp" presStyleIdx="4" presStyleCnt="5"/>
      <dgm:spPr/>
    </dgm:pt>
    <dgm:pt modelId="{EE4DC433-7481-4BF1-906C-1CB6A2C3D46A}" type="pres">
      <dgm:prSet presAssocID="{5F3A3D19-E10D-4651-9399-738E348D2196}" presName="iconRect" presStyleLbl="node1" presStyleIdx="4" presStyleCnt="5"/>
      <dgm:spPr>
        <a:solidFill>
          <a:schemeClr val="bg1">
            <a:lumMod val="95000"/>
          </a:schemeClr>
        </a:solidFill>
      </dgm:spPr>
    </dgm:pt>
    <dgm:pt modelId="{2D48FE6B-9BCF-45F8-B346-0CD72B350B6B}" type="pres">
      <dgm:prSet presAssocID="{5F3A3D19-E10D-4651-9399-738E348D2196}" presName="spaceRect" presStyleCnt="0"/>
      <dgm:spPr/>
    </dgm:pt>
    <dgm:pt modelId="{4A4ACB35-2C0A-4971-840E-E2C3D41C495C}" type="pres">
      <dgm:prSet presAssocID="{5F3A3D19-E10D-4651-9399-738E348D2196}" presName="parTx" presStyleLbl="revTx" presStyleIdx="4" presStyleCnt="5">
        <dgm:presLayoutVars>
          <dgm:chMax val="0"/>
          <dgm:chPref val="0"/>
        </dgm:presLayoutVars>
      </dgm:prSet>
      <dgm:spPr/>
    </dgm:pt>
  </dgm:ptLst>
  <dgm:cxnLst>
    <dgm:cxn modelId="{F59DAB03-E348-440C-8D48-C0EBE9F627A1}" type="presOf" srcId="{9CA1773C-13AE-412B-9500-8720CA67F749}" destId="{E443E31A-041D-4079-B81E-38E9EA7F927E}" srcOrd="0" destOrd="0" presId="urn:microsoft.com/office/officeart/2018/2/layout/IconVerticalSolidList"/>
    <dgm:cxn modelId="{0E40FD12-AA6D-481F-8984-53110064CBCA}" type="presOf" srcId="{3A7F3B9A-FD7D-4EFB-9A6E-A445EED6C2D7}" destId="{E299E593-CA67-4F11-A0DF-D399EB9C2560}" srcOrd="0" destOrd="0" presId="urn:microsoft.com/office/officeart/2018/2/layout/IconVerticalSolidList"/>
    <dgm:cxn modelId="{89D6A318-29CF-48EE-BE51-A38BC87A58C2}" type="presOf" srcId="{64B709A0-7155-485A-A0EE-47D4E870075F}" destId="{BDF350F8-6E39-461A-8DE9-4FC1C95E03A1}" srcOrd="0" destOrd="0" presId="urn:microsoft.com/office/officeart/2018/2/layout/IconVerticalSolidList"/>
    <dgm:cxn modelId="{F08AD743-84C3-4370-8B8A-34267E8FA87E}" srcId="{9CA1773C-13AE-412B-9500-8720CA67F749}" destId="{58FD012F-58A9-4F20-8E2C-7773D8910842}" srcOrd="3" destOrd="0" parTransId="{1FD8B6B7-4654-435A-A7AC-C437BC1C6282}" sibTransId="{AF589FA6-31B6-4D14-B626-35176AC10A3F}"/>
    <dgm:cxn modelId="{321BBE67-121F-4066-8417-2B2D98B31834}" type="presOf" srcId="{58FD012F-58A9-4F20-8E2C-7773D8910842}" destId="{479979C9-2BEC-4D85-A45D-F939D07D3838}" srcOrd="0" destOrd="0" presId="urn:microsoft.com/office/officeart/2018/2/layout/IconVerticalSolidList"/>
    <dgm:cxn modelId="{22B7788F-FA25-4A32-9694-7A8DEFB42E81}" srcId="{9CA1773C-13AE-412B-9500-8720CA67F749}" destId="{5F3A3D19-E10D-4651-9399-738E348D2196}" srcOrd="4" destOrd="0" parTransId="{FB44168E-4953-47E1-83FD-A0AADB7D7BBD}" sibTransId="{D9A596D3-9446-46AF-82A7-715E7B1E747B}"/>
    <dgm:cxn modelId="{321766AE-188D-49ED-8783-F0948AE81C56}" type="presOf" srcId="{42F6CD69-456F-43CC-93EA-2A2385A98A06}" destId="{50088049-1DD8-4AC3-B6E9-412706F2A5E4}" srcOrd="0" destOrd="0" presId="urn:microsoft.com/office/officeart/2018/2/layout/IconVerticalSolidList"/>
    <dgm:cxn modelId="{63ED50B2-3371-42BD-B1B4-20CB3080C58B}" srcId="{9CA1773C-13AE-412B-9500-8720CA67F749}" destId="{3A7F3B9A-FD7D-4EFB-9A6E-A445EED6C2D7}" srcOrd="1" destOrd="0" parTransId="{F42F2B19-1A33-481B-83B4-398CBB090EDF}" sibTransId="{4497A1F0-BC6A-4FAB-AD29-83BCD99D3925}"/>
    <dgm:cxn modelId="{49E537C9-8213-4452-8DB6-00FE1098279C}" srcId="{9CA1773C-13AE-412B-9500-8720CA67F749}" destId="{42F6CD69-456F-43CC-93EA-2A2385A98A06}" srcOrd="0" destOrd="0" parTransId="{D4D6B9D9-2299-4CE4-912F-D21C4CC65252}" sibTransId="{A3068E87-E81E-453E-BB48-763BB6561AC7}"/>
    <dgm:cxn modelId="{813FF9F9-2B90-4E99-B4BA-129B37C4B65A}" srcId="{9CA1773C-13AE-412B-9500-8720CA67F749}" destId="{64B709A0-7155-485A-A0EE-47D4E870075F}" srcOrd="2" destOrd="0" parTransId="{8E03A547-9F56-4DDE-AD89-9B5D92669359}" sibTransId="{A5B47A6F-7166-4C3B-8CBC-19B5E77E65EE}"/>
    <dgm:cxn modelId="{26C93FFB-AFF8-4C31-AAA4-3EAF23CB1484}" type="presOf" srcId="{5F3A3D19-E10D-4651-9399-738E348D2196}" destId="{4A4ACB35-2C0A-4971-840E-E2C3D41C495C}" srcOrd="0" destOrd="0" presId="urn:microsoft.com/office/officeart/2018/2/layout/IconVerticalSolidList"/>
    <dgm:cxn modelId="{0666DD6F-A45D-4557-A198-B654CCE13138}" type="presParOf" srcId="{E443E31A-041D-4079-B81E-38E9EA7F927E}" destId="{90A7CECD-975D-4E5F-86A7-8D2437161B3B}" srcOrd="0" destOrd="0" presId="urn:microsoft.com/office/officeart/2018/2/layout/IconVerticalSolidList"/>
    <dgm:cxn modelId="{E49985CF-115C-4351-AC14-77123FE2A648}" type="presParOf" srcId="{90A7CECD-975D-4E5F-86A7-8D2437161B3B}" destId="{1AF28BC2-DB3F-450A-B4CB-7C95C475096F}" srcOrd="0" destOrd="0" presId="urn:microsoft.com/office/officeart/2018/2/layout/IconVerticalSolidList"/>
    <dgm:cxn modelId="{B7AD809F-ADC5-4EEA-866B-F749C7A39044}" type="presParOf" srcId="{90A7CECD-975D-4E5F-86A7-8D2437161B3B}" destId="{8811EF43-DF8E-4FFD-808C-5C4FC40DA32C}" srcOrd="1" destOrd="0" presId="urn:microsoft.com/office/officeart/2018/2/layout/IconVerticalSolidList"/>
    <dgm:cxn modelId="{6A671ED1-D6DF-45A9-B89D-6B929FCD48B1}" type="presParOf" srcId="{90A7CECD-975D-4E5F-86A7-8D2437161B3B}" destId="{F0A0D63A-CDE0-4D95-BFCE-539FC43DBF8B}" srcOrd="2" destOrd="0" presId="urn:microsoft.com/office/officeart/2018/2/layout/IconVerticalSolidList"/>
    <dgm:cxn modelId="{664F56D6-7DBF-4875-B03D-804194921278}" type="presParOf" srcId="{90A7CECD-975D-4E5F-86A7-8D2437161B3B}" destId="{50088049-1DD8-4AC3-B6E9-412706F2A5E4}" srcOrd="3" destOrd="0" presId="urn:microsoft.com/office/officeart/2018/2/layout/IconVerticalSolidList"/>
    <dgm:cxn modelId="{6C45F2CC-2309-49A8-98D5-A9AF730AEE32}" type="presParOf" srcId="{E443E31A-041D-4079-B81E-38E9EA7F927E}" destId="{8B6C9806-76DD-442C-9C70-77C70D84AF25}" srcOrd="1" destOrd="0" presId="urn:microsoft.com/office/officeart/2018/2/layout/IconVerticalSolidList"/>
    <dgm:cxn modelId="{4E0012C5-6127-4519-8194-92B70403C3E4}" type="presParOf" srcId="{E443E31A-041D-4079-B81E-38E9EA7F927E}" destId="{7B336382-B250-416D-B220-726768E0FB84}" srcOrd="2" destOrd="0" presId="urn:microsoft.com/office/officeart/2018/2/layout/IconVerticalSolidList"/>
    <dgm:cxn modelId="{2212480D-17D7-4FA2-8839-1556473D982F}" type="presParOf" srcId="{7B336382-B250-416D-B220-726768E0FB84}" destId="{3410C880-46C7-427B-9133-3B41872C668A}" srcOrd="0" destOrd="0" presId="urn:microsoft.com/office/officeart/2018/2/layout/IconVerticalSolidList"/>
    <dgm:cxn modelId="{EA92FC21-0907-461B-8335-C1BA1BC300A6}" type="presParOf" srcId="{7B336382-B250-416D-B220-726768E0FB84}" destId="{88C04993-1C3C-4C2F-8E53-E79D11C51BD3}" srcOrd="1" destOrd="0" presId="urn:microsoft.com/office/officeart/2018/2/layout/IconVerticalSolidList"/>
    <dgm:cxn modelId="{620FE9DE-4C7A-4BA5-A1E6-B9BB4B0A17B9}" type="presParOf" srcId="{7B336382-B250-416D-B220-726768E0FB84}" destId="{EE4DD887-11FE-4275-A1E2-570E375E4B51}" srcOrd="2" destOrd="0" presId="urn:microsoft.com/office/officeart/2018/2/layout/IconVerticalSolidList"/>
    <dgm:cxn modelId="{9BEA27BB-2879-46CF-B1EC-1667134DE907}" type="presParOf" srcId="{7B336382-B250-416D-B220-726768E0FB84}" destId="{E299E593-CA67-4F11-A0DF-D399EB9C2560}" srcOrd="3" destOrd="0" presId="urn:microsoft.com/office/officeart/2018/2/layout/IconVerticalSolidList"/>
    <dgm:cxn modelId="{6464E22A-10A8-4496-A3F7-00DE559C9339}" type="presParOf" srcId="{E443E31A-041D-4079-B81E-38E9EA7F927E}" destId="{10EBB3C8-A221-40D5-B6C8-67A6AE2F9AD3}" srcOrd="3" destOrd="0" presId="urn:microsoft.com/office/officeart/2018/2/layout/IconVerticalSolidList"/>
    <dgm:cxn modelId="{1135713F-2B65-4307-BF44-E8B6D532F63D}" type="presParOf" srcId="{E443E31A-041D-4079-B81E-38E9EA7F927E}" destId="{46C6758C-A34E-404C-BC8D-B74C09D49107}" srcOrd="4" destOrd="0" presId="urn:microsoft.com/office/officeart/2018/2/layout/IconVerticalSolidList"/>
    <dgm:cxn modelId="{190BA461-4AA7-4C98-B594-555899D76AFB}" type="presParOf" srcId="{46C6758C-A34E-404C-BC8D-B74C09D49107}" destId="{16997888-2209-48F7-BCA3-21B23E6CA1DF}" srcOrd="0" destOrd="0" presId="urn:microsoft.com/office/officeart/2018/2/layout/IconVerticalSolidList"/>
    <dgm:cxn modelId="{CF0DBE26-3CE4-4046-B455-A2F078A06C20}" type="presParOf" srcId="{46C6758C-A34E-404C-BC8D-B74C09D49107}" destId="{410ABF9C-136B-4A25-ACDF-30309425126B}" srcOrd="1" destOrd="0" presId="urn:microsoft.com/office/officeart/2018/2/layout/IconVerticalSolidList"/>
    <dgm:cxn modelId="{DF93134C-1933-49BB-A97D-1611C9664F3C}" type="presParOf" srcId="{46C6758C-A34E-404C-BC8D-B74C09D49107}" destId="{05DE9176-016B-411B-90D1-B2F49798B290}" srcOrd="2" destOrd="0" presId="urn:microsoft.com/office/officeart/2018/2/layout/IconVerticalSolidList"/>
    <dgm:cxn modelId="{3C0E145B-CE68-4D5E-B80D-EFD31461A5C2}" type="presParOf" srcId="{46C6758C-A34E-404C-BC8D-B74C09D49107}" destId="{BDF350F8-6E39-461A-8DE9-4FC1C95E03A1}" srcOrd="3" destOrd="0" presId="urn:microsoft.com/office/officeart/2018/2/layout/IconVerticalSolidList"/>
    <dgm:cxn modelId="{D1A0B230-7CF2-486B-B054-3D843421C82A}" type="presParOf" srcId="{E443E31A-041D-4079-B81E-38E9EA7F927E}" destId="{9CFBB8CF-5F0D-4180-80D7-89F98925FBA2}" srcOrd="5" destOrd="0" presId="urn:microsoft.com/office/officeart/2018/2/layout/IconVerticalSolidList"/>
    <dgm:cxn modelId="{C41B37DF-6F0C-426C-B872-F8E97C79B73A}" type="presParOf" srcId="{E443E31A-041D-4079-B81E-38E9EA7F927E}" destId="{E772D88E-5F90-4182-AF95-A6DD6214D2EE}" srcOrd="6" destOrd="0" presId="urn:microsoft.com/office/officeart/2018/2/layout/IconVerticalSolidList"/>
    <dgm:cxn modelId="{81EF4BB4-F382-4A4A-9CA4-9091FBF89A20}" type="presParOf" srcId="{E772D88E-5F90-4182-AF95-A6DD6214D2EE}" destId="{F2834CA6-9DE2-4466-A82C-FFCD675F8B93}" srcOrd="0" destOrd="0" presId="urn:microsoft.com/office/officeart/2018/2/layout/IconVerticalSolidList"/>
    <dgm:cxn modelId="{66E78EFD-6A8A-4315-AABF-C1149DDE2E90}" type="presParOf" srcId="{E772D88E-5F90-4182-AF95-A6DD6214D2EE}" destId="{A261E17A-5E8F-467B-BA0D-C10229C4C900}" srcOrd="1" destOrd="0" presId="urn:microsoft.com/office/officeart/2018/2/layout/IconVerticalSolidList"/>
    <dgm:cxn modelId="{BF63B417-0AD3-4C8A-B7EF-84D4E87B633B}" type="presParOf" srcId="{E772D88E-5F90-4182-AF95-A6DD6214D2EE}" destId="{CA8E52E4-38EC-4D7C-B0E8-93DD6D296F53}" srcOrd="2" destOrd="0" presId="urn:microsoft.com/office/officeart/2018/2/layout/IconVerticalSolidList"/>
    <dgm:cxn modelId="{AD16EBE3-DA75-4EAB-88C6-A6E998F7C9B4}" type="presParOf" srcId="{E772D88E-5F90-4182-AF95-A6DD6214D2EE}" destId="{479979C9-2BEC-4D85-A45D-F939D07D3838}" srcOrd="3" destOrd="0" presId="urn:microsoft.com/office/officeart/2018/2/layout/IconVerticalSolidList"/>
    <dgm:cxn modelId="{BF0359E8-B894-48E6-BC2B-9503B1E221EC}" type="presParOf" srcId="{E443E31A-041D-4079-B81E-38E9EA7F927E}" destId="{856F3091-EE1D-40A7-88FB-6C0D951D887C}" srcOrd="7" destOrd="0" presId="urn:microsoft.com/office/officeart/2018/2/layout/IconVerticalSolidList"/>
    <dgm:cxn modelId="{098360B6-5302-4E83-8D35-85F0055D3E52}" type="presParOf" srcId="{E443E31A-041D-4079-B81E-38E9EA7F927E}" destId="{CE6F199E-BBFE-4B12-A6E1-FC070BFAF4C8}" srcOrd="8" destOrd="0" presId="urn:microsoft.com/office/officeart/2018/2/layout/IconVerticalSolidList"/>
    <dgm:cxn modelId="{AF853BD9-9FB7-4487-B7E0-8250CB16F189}" type="presParOf" srcId="{CE6F199E-BBFE-4B12-A6E1-FC070BFAF4C8}" destId="{67E584B1-06E9-4038-92AA-16B2437FF24A}" srcOrd="0" destOrd="0" presId="urn:microsoft.com/office/officeart/2018/2/layout/IconVerticalSolidList"/>
    <dgm:cxn modelId="{3BF35894-7264-46D4-9F5B-089DD36F2E7E}" type="presParOf" srcId="{CE6F199E-BBFE-4B12-A6E1-FC070BFAF4C8}" destId="{EE4DC433-7481-4BF1-906C-1CB6A2C3D46A}" srcOrd="1" destOrd="0" presId="urn:microsoft.com/office/officeart/2018/2/layout/IconVerticalSolidList"/>
    <dgm:cxn modelId="{48E11D91-C11B-433A-8878-3862F62B4BF0}" type="presParOf" srcId="{CE6F199E-BBFE-4B12-A6E1-FC070BFAF4C8}" destId="{2D48FE6B-9BCF-45F8-B346-0CD72B350B6B}" srcOrd="2" destOrd="0" presId="urn:microsoft.com/office/officeart/2018/2/layout/IconVerticalSolidList"/>
    <dgm:cxn modelId="{EE21CD24-CB44-467E-8D42-6C693F26FB3A}" type="presParOf" srcId="{CE6F199E-BBFE-4B12-A6E1-FC070BFAF4C8}" destId="{4A4ACB35-2C0A-4971-840E-E2C3D41C495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28BC2-DB3F-450A-B4CB-7C95C475096F}">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11EF43-DF8E-4FFD-808C-5C4FC40DA32C}">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088049-1DD8-4AC3-B6E9-412706F2A5E4}">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244600">
            <a:lnSpc>
              <a:spcPct val="90000"/>
            </a:lnSpc>
            <a:spcBef>
              <a:spcPct val="0"/>
            </a:spcBef>
            <a:spcAft>
              <a:spcPct val="35000"/>
            </a:spcAft>
            <a:buNone/>
          </a:pPr>
          <a:r>
            <a:rPr lang="en-US" sz="2800" kern="1200" dirty="0"/>
            <a:t>Clear for enrollment</a:t>
          </a:r>
        </a:p>
      </dsp:txBody>
      <dsp:txXfrm>
        <a:off x="1941716" y="718"/>
        <a:ext cx="4571887" cy="1681139"/>
      </dsp:txXfrm>
    </dsp:sp>
    <dsp:sp modelId="{3410C880-46C7-427B-9133-3B41872C668A}">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C04993-1C3C-4C2F-8E53-E79D11C51BD3}">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99E593-CA67-4F11-A0DF-D399EB9C2560}">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244600">
            <a:lnSpc>
              <a:spcPct val="90000"/>
            </a:lnSpc>
            <a:spcBef>
              <a:spcPct val="0"/>
            </a:spcBef>
            <a:spcAft>
              <a:spcPct val="35000"/>
            </a:spcAft>
            <a:buNone/>
          </a:pPr>
          <a:r>
            <a:rPr lang="en-US" sz="2800" kern="1200" dirty="0"/>
            <a:t>HWM contacts applicant regarding medications, if appropriate</a:t>
          </a:r>
        </a:p>
      </dsp:txBody>
      <dsp:txXfrm>
        <a:off x="1941716" y="2102143"/>
        <a:ext cx="4571887" cy="1681139"/>
      </dsp:txXfrm>
    </dsp:sp>
    <dsp:sp modelId="{16997888-2209-48F7-BCA3-21B23E6CA1DF}">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0ABF9C-136B-4A25-ACDF-30309425126B}">
      <dsp:nvSpPr>
        <dsp:cNvPr id="0" name=""/>
        <dsp:cNvSpPr/>
      </dsp:nvSpPr>
      <dsp:spPr>
        <a:xfrm>
          <a:off x="508544" y="4581824"/>
          <a:ext cx="924626" cy="924626"/>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F350F8-6E39-461A-8DE9-4FC1C95E03A1}">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244600">
            <a:lnSpc>
              <a:spcPct val="90000"/>
            </a:lnSpc>
            <a:spcBef>
              <a:spcPct val="0"/>
            </a:spcBef>
            <a:spcAft>
              <a:spcPct val="35000"/>
            </a:spcAft>
            <a:buNone/>
          </a:pPr>
          <a:r>
            <a:rPr lang="en-US" sz="2800" kern="1200" dirty="0"/>
            <a:t>CMHC provides DC with potential accommodations to discuss with applicant</a:t>
          </a:r>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28BC2-DB3F-450A-B4CB-7C95C475096F}">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11EF43-DF8E-4FFD-808C-5C4FC40DA32C}">
      <dsp:nvSpPr>
        <dsp:cNvPr id="0" name=""/>
        <dsp:cNvSpPr/>
      </dsp:nvSpPr>
      <dsp:spPr>
        <a:xfrm>
          <a:off x="296259" y="224956"/>
          <a:ext cx="538654" cy="538654"/>
        </a:xfrm>
        <a:prstGeom prst="rect">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088049-1DD8-4AC3-B6E9-412706F2A5E4}">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kern="1200" dirty="0"/>
            <a:t>May request additional health information</a:t>
          </a:r>
        </a:p>
      </dsp:txBody>
      <dsp:txXfrm>
        <a:off x="1131174" y="4597"/>
        <a:ext cx="5382429" cy="979371"/>
      </dsp:txXfrm>
    </dsp:sp>
    <dsp:sp modelId="{3410C880-46C7-427B-9133-3B41872C668A}">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C04993-1C3C-4C2F-8E53-E79D11C51BD3}">
      <dsp:nvSpPr>
        <dsp:cNvPr id="0" name=""/>
        <dsp:cNvSpPr/>
      </dsp:nvSpPr>
      <dsp:spPr>
        <a:xfrm>
          <a:off x="296259" y="1449171"/>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99E593-CA67-4F11-A0DF-D399EB9C2560}">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kern="1200"/>
            <a:t>May contact treating psychiatrist</a:t>
          </a:r>
        </a:p>
      </dsp:txBody>
      <dsp:txXfrm>
        <a:off x="1131174" y="1228812"/>
        <a:ext cx="5382429" cy="979371"/>
      </dsp:txXfrm>
    </dsp:sp>
    <dsp:sp modelId="{16997888-2209-48F7-BCA3-21B23E6CA1DF}">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0ABF9C-136B-4A25-ACDF-30309425126B}">
      <dsp:nvSpPr>
        <dsp:cNvPr id="0" name=""/>
        <dsp:cNvSpPr/>
      </dsp:nvSpPr>
      <dsp:spPr>
        <a:xfrm>
          <a:off x="296259" y="2673385"/>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F350F8-6E39-461A-8DE9-4FC1C95E03A1}">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kern="1200" dirty="0"/>
            <a:t>Considers Health Care Needs Assessment</a:t>
          </a:r>
        </a:p>
      </dsp:txBody>
      <dsp:txXfrm>
        <a:off x="1131174" y="2453027"/>
        <a:ext cx="5382429" cy="979371"/>
      </dsp:txXfrm>
    </dsp:sp>
    <dsp:sp modelId="{F2834CA6-9DE2-4466-A82C-FFCD675F8B93}">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1E17A-5E8F-467B-BA0D-C10229C4C900}">
      <dsp:nvSpPr>
        <dsp:cNvPr id="0" name=""/>
        <dsp:cNvSpPr/>
      </dsp:nvSpPr>
      <dsp:spPr>
        <a:xfrm>
          <a:off x="296259" y="3897600"/>
          <a:ext cx="538654" cy="538654"/>
        </a:xfrm>
        <a:prstGeom prst="rect">
          <a:avLst/>
        </a:prstGeom>
        <a:solidFill>
          <a:schemeClr val="bg1">
            <a:lumMod val="9500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979C9-2BEC-4D85-A45D-F939D07D3838}">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kern="1200" dirty="0"/>
            <a:t>Participates in RAC </a:t>
          </a:r>
        </a:p>
      </dsp:txBody>
      <dsp:txXfrm>
        <a:off x="1131174" y="3677241"/>
        <a:ext cx="5382429" cy="979371"/>
      </dsp:txXfrm>
    </dsp:sp>
    <dsp:sp modelId="{67E584B1-06E9-4038-92AA-16B2437FF24A}">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DC433-7481-4BF1-906C-1CB6A2C3D46A}">
      <dsp:nvSpPr>
        <dsp:cNvPr id="0" name=""/>
        <dsp:cNvSpPr/>
      </dsp:nvSpPr>
      <dsp:spPr>
        <a:xfrm>
          <a:off x="296259" y="5121814"/>
          <a:ext cx="538654" cy="538654"/>
        </a:xfrm>
        <a:prstGeom prst="rect">
          <a:avLst/>
        </a:prstGeom>
        <a:solidFill>
          <a:schemeClr val="bg1">
            <a:lumMod val="9500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ACB35-2C0A-4971-840E-E2C3D41C495C}">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kern="1200"/>
            <a:t>Makes recommendation for enrollment or denial</a:t>
          </a:r>
        </a:p>
      </dsp:txBody>
      <dsp:txXfrm>
        <a:off x="1131174" y="4901456"/>
        <a:ext cx="5382429" cy="979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28BC2-DB3F-450A-B4CB-7C95C475096F}">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11EF43-DF8E-4FFD-808C-5C4FC40DA32C}">
      <dsp:nvSpPr>
        <dsp:cNvPr id="0" name=""/>
        <dsp:cNvSpPr/>
      </dsp:nvSpPr>
      <dsp:spPr>
        <a:xfrm>
          <a:off x="296259" y="224956"/>
          <a:ext cx="538654" cy="538654"/>
        </a:xfrm>
        <a:prstGeom prst="rect">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088049-1DD8-4AC3-B6E9-412706F2A5E4}">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kern="1200" dirty="0"/>
            <a:t>May request additional health information</a:t>
          </a:r>
        </a:p>
      </dsp:txBody>
      <dsp:txXfrm>
        <a:off x="1131174" y="4597"/>
        <a:ext cx="5382429" cy="979371"/>
      </dsp:txXfrm>
    </dsp:sp>
    <dsp:sp modelId="{3410C880-46C7-427B-9133-3B41872C668A}">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C04993-1C3C-4C2F-8E53-E79D11C51BD3}">
      <dsp:nvSpPr>
        <dsp:cNvPr id="0" name=""/>
        <dsp:cNvSpPr/>
      </dsp:nvSpPr>
      <dsp:spPr>
        <a:xfrm>
          <a:off x="296259" y="1449171"/>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99E593-CA67-4F11-A0DF-D399EB9C2560}">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kern="1200"/>
            <a:t>May contact treating psychiatrist</a:t>
          </a:r>
        </a:p>
      </dsp:txBody>
      <dsp:txXfrm>
        <a:off x="1131174" y="1228812"/>
        <a:ext cx="5382429" cy="979371"/>
      </dsp:txXfrm>
    </dsp:sp>
    <dsp:sp modelId="{16997888-2209-48F7-BCA3-21B23E6CA1DF}">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0ABF9C-136B-4A25-ACDF-30309425126B}">
      <dsp:nvSpPr>
        <dsp:cNvPr id="0" name=""/>
        <dsp:cNvSpPr/>
      </dsp:nvSpPr>
      <dsp:spPr>
        <a:xfrm>
          <a:off x="296259" y="2673385"/>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F350F8-6E39-461A-8DE9-4FC1C95E03A1}">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kern="1200" dirty="0"/>
            <a:t>Considers </a:t>
          </a:r>
          <a:r>
            <a:rPr lang="en-US" sz="2400" b="1" kern="1200" dirty="0">
              <a:solidFill>
                <a:srgbClr val="C00000"/>
              </a:solidFill>
            </a:rPr>
            <a:t>Direct Threat Assessment</a:t>
          </a:r>
        </a:p>
      </dsp:txBody>
      <dsp:txXfrm>
        <a:off x="1131174" y="2453027"/>
        <a:ext cx="5382429" cy="979371"/>
      </dsp:txXfrm>
    </dsp:sp>
    <dsp:sp modelId="{F2834CA6-9DE2-4466-A82C-FFCD675F8B93}">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1E17A-5E8F-467B-BA0D-C10229C4C900}">
      <dsp:nvSpPr>
        <dsp:cNvPr id="0" name=""/>
        <dsp:cNvSpPr/>
      </dsp:nvSpPr>
      <dsp:spPr>
        <a:xfrm>
          <a:off x="296259" y="3897600"/>
          <a:ext cx="538654" cy="538654"/>
        </a:xfrm>
        <a:prstGeom prst="rect">
          <a:avLst/>
        </a:prstGeom>
        <a:solidFill>
          <a:schemeClr val="bg1">
            <a:lumMod val="9500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979C9-2BEC-4D85-A45D-F939D07D3838}">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kern="1200" dirty="0"/>
            <a:t>Participates in RAC </a:t>
          </a:r>
        </a:p>
      </dsp:txBody>
      <dsp:txXfrm>
        <a:off x="1131174" y="3677241"/>
        <a:ext cx="5382429" cy="979371"/>
      </dsp:txXfrm>
    </dsp:sp>
    <dsp:sp modelId="{67E584B1-06E9-4038-92AA-16B2437FF24A}">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DC433-7481-4BF1-906C-1CB6A2C3D46A}">
      <dsp:nvSpPr>
        <dsp:cNvPr id="0" name=""/>
        <dsp:cNvSpPr/>
      </dsp:nvSpPr>
      <dsp:spPr>
        <a:xfrm>
          <a:off x="296259" y="5121814"/>
          <a:ext cx="538654" cy="538654"/>
        </a:xfrm>
        <a:prstGeom prst="rect">
          <a:avLst/>
        </a:prstGeom>
        <a:solidFill>
          <a:schemeClr val="bg1">
            <a:lumMod val="9500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ACB35-2C0A-4971-840E-E2C3D41C495C}">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kern="1200"/>
            <a:t>Makes recommendation for enrollment or denial</a:t>
          </a:r>
        </a:p>
      </dsp:txBody>
      <dsp:txXfrm>
        <a:off x="1131174" y="4901456"/>
        <a:ext cx="5382429" cy="9793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53F95-0256-A144-B757-5159DC1325CA}" type="datetimeFigureOut">
              <a:rPr lang="en-US" smtClean="0"/>
              <a:t>10/7/2019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46764-415E-414D-BA95-4C1146AD5AB8}" type="slidenum">
              <a:rPr lang="en-US" smtClean="0"/>
              <a:t>‹#›</a:t>
            </a:fld>
            <a:endParaRPr lang="en-US"/>
          </a:p>
        </p:txBody>
      </p:sp>
    </p:spTree>
    <p:extLst>
      <p:ext uri="{BB962C8B-B14F-4D97-AF65-F5344CB8AC3E}">
        <p14:creationId xmlns:p14="http://schemas.microsoft.com/office/powerpoint/2010/main" val="1151403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46764-415E-414D-BA95-4C1146AD5AB8}" type="slidenum">
              <a:rPr lang="en-US" smtClean="0"/>
              <a:t>1</a:t>
            </a:fld>
            <a:endParaRPr lang="en-US"/>
          </a:p>
        </p:txBody>
      </p:sp>
    </p:spTree>
    <p:extLst>
      <p:ext uri="{BB962C8B-B14F-4D97-AF65-F5344CB8AC3E}">
        <p14:creationId xmlns:p14="http://schemas.microsoft.com/office/powerpoint/2010/main" val="669229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57CE6-A759-40E6-8B4C-5B94A51E1526}" type="slidenum">
              <a:rPr lang="en-US" smtClean="0"/>
              <a:t>32</a:t>
            </a:fld>
            <a:endParaRPr lang="en-US" dirty="0"/>
          </a:p>
        </p:txBody>
      </p:sp>
    </p:spTree>
    <p:extLst>
      <p:ext uri="{BB962C8B-B14F-4D97-AF65-F5344CB8AC3E}">
        <p14:creationId xmlns:p14="http://schemas.microsoft.com/office/powerpoint/2010/main" val="1214344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57CE6-A759-40E6-8B4C-5B94A51E1526}" type="slidenum">
              <a:rPr lang="en-US" smtClean="0"/>
              <a:t>33</a:t>
            </a:fld>
            <a:endParaRPr lang="en-US" dirty="0"/>
          </a:p>
        </p:txBody>
      </p:sp>
    </p:spTree>
    <p:extLst>
      <p:ext uri="{BB962C8B-B14F-4D97-AF65-F5344CB8AC3E}">
        <p14:creationId xmlns:p14="http://schemas.microsoft.com/office/powerpoint/2010/main" val="130082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57CE6-A759-40E6-8B4C-5B94A51E1526}" type="slidenum">
              <a:rPr lang="en-US" smtClean="0"/>
              <a:t>34</a:t>
            </a:fld>
            <a:endParaRPr lang="en-US" dirty="0"/>
          </a:p>
        </p:txBody>
      </p:sp>
    </p:spTree>
    <p:extLst>
      <p:ext uri="{BB962C8B-B14F-4D97-AF65-F5344CB8AC3E}">
        <p14:creationId xmlns:p14="http://schemas.microsoft.com/office/powerpoint/2010/main" val="3508625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42</a:t>
            </a:fld>
            <a:endParaRPr lang="en-US"/>
          </a:p>
        </p:txBody>
      </p:sp>
    </p:spTree>
    <p:extLst>
      <p:ext uri="{BB962C8B-B14F-4D97-AF65-F5344CB8AC3E}">
        <p14:creationId xmlns:p14="http://schemas.microsoft.com/office/powerpoint/2010/main" val="1246688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03F644BC-1806-4979-B79C-53BAFD6E2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6477C53D-9824-4D14-984B-E1E29949E0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3732" name="Slide Number Placeholder 3">
            <a:extLst>
              <a:ext uri="{FF2B5EF4-FFF2-40B4-BE49-F238E27FC236}">
                <a16:creationId xmlns:a16="http://schemas.microsoft.com/office/drawing/2014/main" id="{10D0E90A-AAE1-4500-80B7-9EE3AD6C94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AACD46-900D-447A-95F5-AD4F479960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39230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7E711D-E72B-49DF-ABAE-62BC47AB744D}" type="slidenum">
              <a:rPr lang="en-US" smtClean="0"/>
              <a:t>46</a:t>
            </a:fld>
            <a:endParaRPr lang="en-US"/>
          </a:p>
        </p:txBody>
      </p:sp>
    </p:spTree>
    <p:extLst>
      <p:ext uri="{BB962C8B-B14F-4D97-AF65-F5344CB8AC3E}">
        <p14:creationId xmlns:p14="http://schemas.microsoft.com/office/powerpoint/2010/main" val="3085795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625BF50-B49B-4853-A573-925571B59782}" type="slidenum">
              <a:rPr lang="en-US" smtClean="0"/>
              <a:t>47</a:t>
            </a:fld>
            <a:endParaRPr lang="en-US"/>
          </a:p>
        </p:txBody>
      </p:sp>
    </p:spTree>
    <p:extLst>
      <p:ext uri="{BB962C8B-B14F-4D97-AF65-F5344CB8AC3E}">
        <p14:creationId xmlns:p14="http://schemas.microsoft.com/office/powerpoint/2010/main" val="1740869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625BF50-B49B-4853-A573-925571B59782}" type="slidenum">
              <a:rPr lang="en-US" smtClean="0"/>
              <a:t>48</a:t>
            </a:fld>
            <a:endParaRPr lang="en-US"/>
          </a:p>
        </p:txBody>
      </p:sp>
    </p:spTree>
    <p:extLst>
      <p:ext uri="{BB962C8B-B14F-4D97-AF65-F5344CB8AC3E}">
        <p14:creationId xmlns:p14="http://schemas.microsoft.com/office/powerpoint/2010/main" val="3668154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pc="30" dirty="0">
                <a:latin typeface="Helvetica Light" charset="0"/>
                <a:ea typeface="Helvetica Light" charset="0"/>
                <a:cs typeface="Helvetica Light" charset="0"/>
              </a:rPr>
              <a:t>Applicant Requests:</a:t>
            </a:r>
          </a:p>
          <a:p>
            <a:r>
              <a:rPr lang="en-US" spc="30" dirty="0">
                <a:latin typeface="Helvetica Light" charset="0"/>
                <a:ea typeface="Helvetica Light" charset="0"/>
                <a:cs typeface="Helvetica Light" charset="0"/>
              </a:rPr>
              <a:t>For example, an applicant may ask for extended time during testing.  That accommodation typically is not relevant to any of the health care needs that may be impacting enrollment. </a:t>
            </a:r>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49</a:t>
            </a:fld>
            <a:endParaRPr lang="en-US"/>
          </a:p>
        </p:txBody>
      </p:sp>
    </p:spTree>
    <p:extLst>
      <p:ext uri="{BB962C8B-B14F-4D97-AF65-F5344CB8AC3E}">
        <p14:creationId xmlns:p14="http://schemas.microsoft.com/office/powerpoint/2010/main" val="1294959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by reviewing the functional limitations/behaviors in section 3 of the Health Care Needs Assessment.  Then find that same functional limitation in Section 5 and discuss any accommodations in that section that may be helpful to removing the barriers to enrollment.  For example, if the functional limitation of “Avoidance of group situations and settings” is checked or selected in section 3, then look for the “Avoidance of group situations and settings in section 5.  See the arrow connecting the two areas in the graphics on the screen.  If there are more REASONABLE accommodations needed than those listed in a particular section, then you certainly can discuss those with the applicant  and document the outcome in the “OTHER” section of Section 5.  We will discuss that further in an upcoming slide.</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625BF50-B49B-4853-A573-925571B59782}" type="slidenum">
              <a:rPr lang="en-US" smtClean="0"/>
              <a:t>51</a:t>
            </a:fld>
            <a:endParaRPr lang="en-US"/>
          </a:p>
        </p:txBody>
      </p:sp>
    </p:spTree>
    <p:extLst>
      <p:ext uri="{BB962C8B-B14F-4D97-AF65-F5344CB8AC3E}">
        <p14:creationId xmlns:p14="http://schemas.microsoft.com/office/powerpoint/2010/main" val="311537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3</a:t>
            </a:fld>
            <a:endParaRPr lang="en-US"/>
          </a:p>
        </p:txBody>
      </p:sp>
    </p:spTree>
    <p:extLst>
      <p:ext uri="{BB962C8B-B14F-4D97-AF65-F5344CB8AC3E}">
        <p14:creationId xmlns:p14="http://schemas.microsoft.com/office/powerpoint/2010/main" val="2896334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53</a:t>
            </a:fld>
            <a:endParaRPr lang="en-US"/>
          </a:p>
        </p:txBody>
      </p:sp>
    </p:spTree>
    <p:extLst>
      <p:ext uri="{BB962C8B-B14F-4D97-AF65-F5344CB8AC3E}">
        <p14:creationId xmlns:p14="http://schemas.microsoft.com/office/powerpoint/2010/main" val="2157910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FAQ</a:t>
            </a:r>
          </a:p>
          <a:p>
            <a:pPr lvl="1"/>
            <a:r>
              <a:rPr lang="en-US" sz="1400" dirty="0"/>
              <a:t>Is this a common selection?</a:t>
            </a:r>
          </a:p>
          <a:p>
            <a:pPr lvl="1"/>
            <a:r>
              <a:rPr lang="en-US" sz="1400" dirty="0"/>
              <a:t>No, only 2 to 4 percent of all recommendations of denials.</a:t>
            </a:r>
          </a:p>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59</a:t>
            </a:fld>
            <a:endParaRPr lang="en-US"/>
          </a:p>
        </p:txBody>
      </p:sp>
    </p:spTree>
    <p:extLst>
      <p:ext uri="{BB962C8B-B14F-4D97-AF65-F5344CB8AC3E}">
        <p14:creationId xmlns:p14="http://schemas.microsoft.com/office/powerpoint/2010/main" val="3406325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62</a:t>
            </a:fld>
            <a:endParaRPr lang="en-US"/>
          </a:p>
        </p:txBody>
      </p:sp>
    </p:spTree>
    <p:extLst>
      <p:ext uri="{BB962C8B-B14F-4D97-AF65-F5344CB8AC3E}">
        <p14:creationId xmlns:p14="http://schemas.microsoft.com/office/powerpoint/2010/main" val="4038848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67</a:t>
            </a:fld>
            <a:endParaRPr lang="en-US"/>
          </a:p>
        </p:txBody>
      </p:sp>
    </p:spTree>
    <p:extLst>
      <p:ext uri="{BB962C8B-B14F-4D97-AF65-F5344CB8AC3E}">
        <p14:creationId xmlns:p14="http://schemas.microsoft.com/office/powerpoint/2010/main" val="3149558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What is key in determining whether to do a Health Care Needs Assessment or Direct Threat Assessment?</a:t>
            </a:r>
          </a:p>
          <a:p>
            <a:r>
              <a:rPr lang="en-US" dirty="0"/>
              <a:t>	A. If student makes decisions that place them at risk </a:t>
            </a:r>
          </a:p>
          <a:p>
            <a:r>
              <a:rPr lang="en-US" dirty="0"/>
              <a:t>	B. If applicant is unstable and not safe</a:t>
            </a:r>
          </a:p>
          <a:p>
            <a:r>
              <a:rPr lang="en-US" dirty="0"/>
              <a:t>	C.  If applicant is an imminent risk to self and others</a:t>
            </a:r>
          </a:p>
          <a:p>
            <a:r>
              <a:rPr lang="en-US" dirty="0"/>
              <a:t>	</a:t>
            </a:r>
          </a:p>
          <a:p>
            <a:r>
              <a:rPr lang="en-US" dirty="0"/>
              <a:t>2. What are the steps required if you request that an applicant be considered to a Job Corps center in their home state due to health care needs?</a:t>
            </a:r>
          </a:p>
          <a:p>
            <a:r>
              <a:rPr lang="en-US" dirty="0"/>
              <a:t>	A. Contact the AC and arrange for the applicant to go to another center</a:t>
            </a:r>
          </a:p>
          <a:p>
            <a:r>
              <a:rPr lang="en-US" dirty="0"/>
              <a:t>	B. Document contact with treating provider to discuss options, document efforts to arrange for care near current center on HCNA form, and 	forward file to RO.</a:t>
            </a:r>
          </a:p>
          <a:p>
            <a:r>
              <a:rPr lang="en-US" dirty="0"/>
              <a:t>	C. Document unsuccessful efforts to arrange for care near the current center and forward to RO </a:t>
            </a:r>
          </a:p>
          <a:p>
            <a:r>
              <a:rPr lang="en-US" dirty="0"/>
              <a:t>	</a:t>
            </a:r>
          </a:p>
          <a:p>
            <a:r>
              <a:rPr lang="en-US" dirty="0"/>
              <a:t>3.  If you receive an applicant file with medical conditions listed on the 6-53 with supporting documentation and the applicant gives new medical information during the interview, what do you do?</a:t>
            </a:r>
          </a:p>
          <a:p>
            <a:r>
              <a:rPr lang="en-US" dirty="0"/>
              <a:t>	A. Contact the AC and ask them to get the information</a:t>
            </a:r>
          </a:p>
          <a:p>
            <a:r>
              <a:rPr lang="en-US" dirty="0"/>
              <a:t>	B. Ask applicant to get information or provide release so center can get the information</a:t>
            </a:r>
          </a:p>
          <a:p>
            <a:r>
              <a:rPr lang="en-US" dirty="0"/>
              <a:t>	C. Collaborate with the AC and see who is the best person to get the information quickly.</a:t>
            </a:r>
          </a:p>
          <a:p>
            <a:endParaRPr lang="en-US" dirty="0"/>
          </a:p>
          <a:p>
            <a:r>
              <a:rPr lang="en-US" dirty="0"/>
              <a:t>4. Can you recommend denial for health care needs due to non-compliance with medications or treatment?</a:t>
            </a:r>
          </a:p>
          <a:p>
            <a:r>
              <a:rPr lang="en-US" dirty="0"/>
              <a:t>	A. Yes</a:t>
            </a:r>
          </a:p>
          <a:p>
            <a:r>
              <a:rPr lang="en-US" dirty="0"/>
              <a:t>	B. No</a:t>
            </a:r>
          </a:p>
          <a:p>
            <a:r>
              <a:rPr lang="en-US" dirty="0"/>
              <a:t>	C.  It depends.  Not solely on non-compliance must document what behaviors or symptoms are currently unmanageable and require care beyond basic health services. </a:t>
            </a:r>
          </a:p>
          <a:p>
            <a:endParaRPr lang="en-US" dirty="0"/>
          </a:p>
          <a:p>
            <a:r>
              <a:rPr lang="en-US" dirty="0"/>
              <a:t>5. If you are able to reach applicant and asks for additional information to be sent and you do not receive, what do you do?</a:t>
            </a:r>
          </a:p>
          <a:p>
            <a:endParaRPr lang="en-US" dirty="0"/>
          </a:p>
          <a:p>
            <a:r>
              <a:rPr lang="en-US" dirty="0"/>
              <a:t>	A.  Return file to the AC</a:t>
            </a:r>
          </a:p>
          <a:p>
            <a:r>
              <a:rPr lang="en-US" dirty="0"/>
              <a:t>	B. Make decision on clinical interview and information available</a:t>
            </a:r>
          </a:p>
          <a:p>
            <a:r>
              <a:rPr lang="en-US" dirty="0"/>
              <a:t>	C.  Recommend denial for lack of information and send to the region</a:t>
            </a:r>
          </a:p>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74</a:t>
            </a:fld>
            <a:endParaRPr lang="en-US"/>
          </a:p>
        </p:txBody>
      </p:sp>
    </p:spTree>
    <p:extLst>
      <p:ext uri="{BB962C8B-B14F-4D97-AF65-F5344CB8AC3E}">
        <p14:creationId xmlns:p14="http://schemas.microsoft.com/office/powerpoint/2010/main" val="650676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If you receive an applicant file with medical conditions listed on the 6-53 with supporting documentation and the applicant gives new medical information during the interview, what do you do?</a:t>
            </a:r>
          </a:p>
          <a:p>
            <a:r>
              <a:rPr lang="en-US" dirty="0"/>
              <a:t>	A. Contact the AC and ask them to get the information</a:t>
            </a:r>
          </a:p>
          <a:p>
            <a:r>
              <a:rPr lang="en-US" dirty="0"/>
              <a:t>	B. Ask applicant to get information or provide release so center can get the information</a:t>
            </a:r>
          </a:p>
          <a:p>
            <a:r>
              <a:rPr lang="en-US" dirty="0"/>
              <a:t>	C. Collaborate with the AC and see who is the best person to get the information quickly.</a:t>
            </a:r>
          </a:p>
          <a:p>
            <a:endParaRPr lang="en-US" dirty="0"/>
          </a:p>
          <a:p>
            <a:r>
              <a:rPr lang="en-US" dirty="0"/>
              <a:t>4. Can you recommend denial for health care needs due to non-compliance with medications or treatment?</a:t>
            </a:r>
          </a:p>
          <a:p>
            <a:r>
              <a:rPr lang="en-US" dirty="0"/>
              <a:t>	A. Yes</a:t>
            </a:r>
          </a:p>
          <a:p>
            <a:r>
              <a:rPr lang="en-US" dirty="0"/>
              <a:t>	B. No</a:t>
            </a:r>
          </a:p>
          <a:p>
            <a:r>
              <a:rPr lang="en-US" dirty="0"/>
              <a:t>	C.  It depends.  Not solely on non-compliance must document what behaviors or symptoms are currently unmanageable and require care beyond basic health services. </a:t>
            </a:r>
          </a:p>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75</a:t>
            </a:fld>
            <a:endParaRPr lang="en-US"/>
          </a:p>
        </p:txBody>
      </p:sp>
    </p:spTree>
    <p:extLst>
      <p:ext uri="{BB962C8B-B14F-4D97-AF65-F5344CB8AC3E}">
        <p14:creationId xmlns:p14="http://schemas.microsoft.com/office/powerpoint/2010/main" val="1682029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If you are able to reach applicant and asks for additional information to be sent and you do not receive, what do you do?</a:t>
            </a:r>
          </a:p>
          <a:p>
            <a:endParaRPr lang="en-US" dirty="0"/>
          </a:p>
          <a:p>
            <a:r>
              <a:rPr lang="en-US" dirty="0"/>
              <a:t>	A.  Return file to the AC</a:t>
            </a:r>
          </a:p>
          <a:p>
            <a:r>
              <a:rPr lang="en-US" dirty="0"/>
              <a:t>	B. Make decision on clinical interview and information available</a:t>
            </a:r>
          </a:p>
          <a:p>
            <a:r>
              <a:rPr lang="en-US" dirty="0"/>
              <a:t>	C.  Recommend denial for lack of information and send to the region</a:t>
            </a:r>
          </a:p>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76</a:t>
            </a:fld>
            <a:endParaRPr lang="en-US"/>
          </a:p>
        </p:txBody>
      </p:sp>
    </p:spTree>
    <p:extLst>
      <p:ext uri="{BB962C8B-B14F-4D97-AF65-F5344CB8AC3E}">
        <p14:creationId xmlns:p14="http://schemas.microsoft.com/office/powerpoint/2010/main" val="2680385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83</a:t>
            </a:fld>
            <a:endParaRPr lang="en-US"/>
          </a:p>
        </p:txBody>
      </p:sp>
    </p:spTree>
    <p:extLst>
      <p:ext uri="{BB962C8B-B14F-4D97-AF65-F5344CB8AC3E}">
        <p14:creationId xmlns:p14="http://schemas.microsoft.com/office/powerpoint/2010/main" val="236925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625BF50-B49B-4853-A573-925571B59782}" type="slidenum">
              <a:rPr lang="en-US" smtClean="0"/>
              <a:t>5</a:t>
            </a:fld>
            <a:endParaRPr lang="en-US"/>
          </a:p>
        </p:txBody>
      </p:sp>
    </p:spTree>
    <p:extLst>
      <p:ext uri="{BB962C8B-B14F-4D97-AF65-F5344CB8AC3E}">
        <p14:creationId xmlns:p14="http://schemas.microsoft.com/office/powerpoint/2010/main" val="2810021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7</a:t>
            </a:fld>
            <a:endParaRPr lang="en-US"/>
          </a:p>
        </p:txBody>
      </p:sp>
    </p:spTree>
    <p:extLst>
      <p:ext uri="{BB962C8B-B14F-4D97-AF65-F5344CB8AC3E}">
        <p14:creationId xmlns:p14="http://schemas.microsoft.com/office/powerpoint/2010/main" val="1307947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8</a:t>
            </a:fld>
            <a:endParaRPr lang="en-US"/>
          </a:p>
        </p:txBody>
      </p:sp>
    </p:spTree>
    <p:extLst>
      <p:ext uri="{BB962C8B-B14F-4D97-AF65-F5344CB8AC3E}">
        <p14:creationId xmlns:p14="http://schemas.microsoft.com/office/powerpoint/2010/main" val="3167704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Addendums may be added to “supplement” your answers but not in lieu of responding to the question on the assessment.</a:t>
            </a:r>
          </a:p>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28</a:t>
            </a:fld>
            <a:endParaRPr lang="en-US"/>
          </a:p>
        </p:txBody>
      </p:sp>
    </p:spTree>
    <p:extLst>
      <p:ext uri="{BB962C8B-B14F-4D97-AF65-F5344CB8AC3E}">
        <p14:creationId xmlns:p14="http://schemas.microsoft.com/office/powerpoint/2010/main" val="2056518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46764-415E-414D-BA95-4C1146AD5AB8}" type="slidenum">
              <a:rPr lang="en-US" smtClean="0"/>
              <a:t>29</a:t>
            </a:fld>
            <a:endParaRPr lang="en-US"/>
          </a:p>
        </p:txBody>
      </p:sp>
    </p:spTree>
    <p:extLst>
      <p:ext uri="{BB962C8B-B14F-4D97-AF65-F5344CB8AC3E}">
        <p14:creationId xmlns:p14="http://schemas.microsoft.com/office/powerpoint/2010/main" val="420539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Practice!</a:t>
            </a:r>
          </a:p>
        </p:txBody>
      </p:sp>
      <p:sp>
        <p:nvSpPr>
          <p:cNvPr id="4" name="Slide Number Placeholder 3"/>
          <p:cNvSpPr>
            <a:spLocks noGrp="1"/>
          </p:cNvSpPr>
          <p:nvPr>
            <p:ph type="sldNum" sz="quarter" idx="5"/>
          </p:nvPr>
        </p:nvSpPr>
        <p:spPr/>
        <p:txBody>
          <a:bodyPr/>
          <a:lstStyle/>
          <a:p>
            <a:fld id="{95D46764-415E-414D-BA95-4C1146AD5AB8}" type="slidenum">
              <a:rPr lang="en-US" smtClean="0"/>
              <a:t>30</a:t>
            </a:fld>
            <a:endParaRPr lang="en-US"/>
          </a:p>
        </p:txBody>
      </p:sp>
    </p:spTree>
    <p:extLst>
      <p:ext uri="{BB962C8B-B14F-4D97-AF65-F5344CB8AC3E}">
        <p14:creationId xmlns:p14="http://schemas.microsoft.com/office/powerpoint/2010/main" val="2923911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E3C29C7E-C8FC-46BC-A4C7-53198779EB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E744C86C-FE95-4EFA-A40E-92D7E335D1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7348" name="Slide Number Placeholder 3">
            <a:extLst>
              <a:ext uri="{FF2B5EF4-FFF2-40B4-BE49-F238E27FC236}">
                <a16:creationId xmlns:a16="http://schemas.microsoft.com/office/drawing/2014/main" id="{D8899C8D-5655-4119-8196-B1A2717FBE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B2FA3A-CD40-4DFA-9A7C-A339D9331F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76370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81716" y="1293812"/>
            <a:ext cx="7628568" cy="4270376"/>
          </a:xfrm>
          <a:prstGeom prst="rect">
            <a:avLst/>
          </a:prstGeom>
        </p:spPr>
        <p:txBody>
          <a:bodyPr/>
          <a:lstStyle/>
          <a:p>
            <a:endParaRPr lang="en-US"/>
          </a:p>
        </p:txBody>
      </p:sp>
    </p:spTree>
    <p:extLst>
      <p:ext uri="{BB962C8B-B14F-4D97-AF65-F5344CB8AC3E}">
        <p14:creationId xmlns:p14="http://schemas.microsoft.com/office/powerpoint/2010/main" val="169796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08000" y="838200"/>
            <a:ext cx="3454400" cy="5168900"/>
          </a:xfrm>
          <a:prstGeom prst="rect">
            <a:avLst/>
          </a:prstGeom>
        </p:spPr>
        <p:txBody>
          <a:bodyPr/>
          <a:lstStyle/>
          <a:p>
            <a:endParaRPr lang="en-US"/>
          </a:p>
        </p:txBody>
      </p:sp>
      <p:sp>
        <p:nvSpPr>
          <p:cNvPr id="8" name="Picture Placeholder 7"/>
          <p:cNvSpPr>
            <a:spLocks noGrp="1"/>
          </p:cNvSpPr>
          <p:nvPr>
            <p:ph type="pic" sz="quarter" idx="11"/>
          </p:nvPr>
        </p:nvSpPr>
        <p:spPr>
          <a:xfrm>
            <a:off x="3962400" y="839788"/>
            <a:ext cx="3600450" cy="4500562"/>
          </a:xfrm>
          <a:prstGeom prst="rect">
            <a:avLst/>
          </a:prstGeom>
        </p:spPr>
        <p:txBody>
          <a:bodyPr/>
          <a:lstStyle/>
          <a:p>
            <a:endParaRPr lang="en-US"/>
          </a:p>
        </p:txBody>
      </p:sp>
    </p:spTree>
    <p:extLst>
      <p:ext uri="{BB962C8B-B14F-4D97-AF65-F5344CB8AC3E}">
        <p14:creationId xmlns:p14="http://schemas.microsoft.com/office/powerpoint/2010/main" val="1733633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A6128-71C1-410C-9B59-FEE0075EF6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82414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2307C92B-1810-4D98-9B6E-408F13F2F886}" type="datetime1">
              <a:rPr lang="en-US" smtClean="0"/>
              <a:t>10/7/2019</a:t>
            </a:fld>
            <a:endParaRPr lang="en-US" dirty="0"/>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C58FE823-4E8E-4B50-B5B2-CEA9163B9493}" type="slidenum">
              <a:rPr lang="en-US" smtClean="0"/>
              <a:pPr/>
              <a:t>‹#›</a:t>
            </a:fld>
            <a:endParaRPr lang="en-US" dirty="0"/>
          </a:p>
        </p:txBody>
      </p:sp>
    </p:spTree>
    <p:extLst>
      <p:ext uri="{BB962C8B-B14F-4D97-AF65-F5344CB8AC3E}">
        <p14:creationId xmlns:p14="http://schemas.microsoft.com/office/powerpoint/2010/main" val="1649999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5FA5-6121-45E7-9810-3FF63E5F9645}"/>
              </a:ext>
            </a:extLst>
          </p:cNvPr>
          <p:cNvSpPr>
            <a:spLocks noGrp="1"/>
          </p:cNvSpPr>
          <p:nvPr>
            <p:ph type="ctrTitle"/>
          </p:nvPr>
        </p:nvSpPr>
        <p:spPr>
          <a:xfrm>
            <a:off x="1524000" y="1122363"/>
            <a:ext cx="9144000" cy="2387600"/>
          </a:xfrm>
        </p:spPr>
        <p:txBody>
          <a:bodyPr anchor="b"/>
          <a:lstStyle>
            <a:lvl1pPr algn="ctr">
              <a:defRPr sz="6000">
                <a:solidFill>
                  <a:srgbClr val="009999"/>
                </a:solidFill>
              </a:defRPr>
            </a:lvl1pPr>
          </a:lstStyle>
          <a:p>
            <a:r>
              <a:rPr lang="en-US" dirty="0"/>
              <a:t>Click to edit Master title style</a:t>
            </a:r>
          </a:p>
        </p:txBody>
      </p:sp>
      <p:sp>
        <p:nvSpPr>
          <p:cNvPr id="3" name="Subtitle 2">
            <a:extLst>
              <a:ext uri="{FF2B5EF4-FFF2-40B4-BE49-F238E27FC236}">
                <a16:creationId xmlns:a16="http://schemas.microsoft.com/office/drawing/2014/main" id="{991AD9AF-D19F-4476-91EB-12025D687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3701BE-380F-4E65-B357-AC5642A472B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4CB04F0-A2DA-4070-9E15-8246C606A9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C8CD9C-435B-4B7B-A9A9-4DFAD3A7ED97}"/>
              </a:ext>
            </a:extLst>
          </p:cNvPr>
          <p:cNvSpPr>
            <a:spLocks noGrp="1"/>
          </p:cNvSpPr>
          <p:nvPr>
            <p:ph type="sldNum" sz="quarter" idx="12"/>
          </p:nvPr>
        </p:nvSpPr>
        <p:spPr/>
        <p:txBody>
          <a:bodyPr/>
          <a:lstStyle/>
          <a:p>
            <a:fld id="{AE743507-C39D-4973-A10E-A1A6810F609F}" type="slidenum">
              <a:rPr lang="en-US" smtClean="0"/>
              <a:t>‹#›</a:t>
            </a:fld>
            <a:endParaRPr lang="en-US"/>
          </a:p>
        </p:txBody>
      </p:sp>
    </p:spTree>
    <p:extLst>
      <p:ext uri="{BB962C8B-B14F-4D97-AF65-F5344CB8AC3E}">
        <p14:creationId xmlns:p14="http://schemas.microsoft.com/office/powerpoint/2010/main" val="3932964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E5E16-E992-4117-B5B0-9580871102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553D1C-67DB-46CA-A563-1FA08C2D9785}"/>
              </a:ext>
            </a:extLst>
          </p:cNvPr>
          <p:cNvSpPr>
            <a:spLocks noGrp="1"/>
          </p:cNvSpPr>
          <p:nvPr>
            <p:ph idx="1"/>
          </p:nvPr>
        </p:nvSpPr>
        <p:spPr/>
        <p:txBody>
          <a:bodyPr/>
          <a:lstStyle>
            <a:lvl1pPr>
              <a:lnSpc>
                <a:spcPct val="114000"/>
              </a:lnSpc>
              <a:spcBef>
                <a:spcPts val="0"/>
              </a:spcBef>
              <a:spcAft>
                <a:spcPts val="600"/>
              </a:spcAft>
              <a:defRPr/>
            </a:lvl1pPr>
            <a:lvl2pPr>
              <a:lnSpc>
                <a:spcPct val="114000"/>
              </a:lnSpc>
              <a:spcBef>
                <a:spcPts val="0"/>
              </a:spcBef>
              <a:spcAft>
                <a:spcPts val="600"/>
              </a:spcAft>
              <a:defRPr/>
            </a:lvl2pPr>
            <a:lvl3pPr>
              <a:lnSpc>
                <a:spcPct val="114000"/>
              </a:lnSpc>
              <a:spcBef>
                <a:spcPts val="0"/>
              </a:spcBef>
              <a:spcAft>
                <a:spcPts val="600"/>
              </a:spcAft>
              <a:defRPr/>
            </a:lvl3pPr>
            <a:lvl4pPr>
              <a:lnSpc>
                <a:spcPct val="114000"/>
              </a:lnSpc>
              <a:spcBef>
                <a:spcPts val="0"/>
              </a:spcBef>
              <a:spcAft>
                <a:spcPts val="600"/>
              </a:spcAft>
              <a:defRPr/>
            </a:lvl4pPr>
            <a:lvl5pPr>
              <a:lnSpc>
                <a:spcPct val="114000"/>
              </a:lnSpc>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E5AC8FD-2BAD-4321-AB8F-84CB7751A79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70984A8-FE84-411C-880C-9EE8E89235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8116B1-6A49-4103-927E-B1DC581AF6E7}"/>
              </a:ext>
            </a:extLst>
          </p:cNvPr>
          <p:cNvSpPr>
            <a:spLocks noGrp="1"/>
          </p:cNvSpPr>
          <p:nvPr>
            <p:ph type="sldNum" sz="quarter" idx="12"/>
          </p:nvPr>
        </p:nvSpPr>
        <p:spPr/>
        <p:txBody>
          <a:bodyPr/>
          <a:lstStyle/>
          <a:p>
            <a:fld id="{AE743507-C39D-4973-A10E-A1A6810F609F}" type="slidenum">
              <a:rPr lang="en-US" smtClean="0"/>
              <a:t>‹#›</a:t>
            </a:fld>
            <a:endParaRPr lang="en-US"/>
          </a:p>
        </p:txBody>
      </p:sp>
    </p:spTree>
    <p:extLst>
      <p:ext uri="{BB962C8B-B14F-4D97-AF65-F5344CB8AC3E}">
        <p14:creationId xmlns:p14="http://schemas.microsoft.com/office/powerpoint/2010/main" val="2878524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14CF4-F0D5-4A3F-8E4C-65FC32E631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868F06-509F-4ADB-B4BB-2C5B2A79A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855FBE-011D-46F3-95DC-0F026229D9F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FE66156-24B6-4099-A579-3DCF2FF9EF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148A0B-A53F-41B9-88B2-FAC110DC89CC}"/>
              </a:ext>
            </a:extLst>
          </p:cNvPr>
          <p:cNvSpPr>
            <a:spLocks noGrp="1"/>
          </p:cNvSpPr>
          <p:nvPr>
            <p:ph type="sldNum" sz="quarter" idx="12"/>
          </p:nvPr>
        </p:nvSpPr>
        <p:spPr/>
        <p:txBody>
          <a:bodyPr/>
          <a:lstStyle/>
          <a:p>
            <a:fld id="{AE743507-C39D-4973-A10E-A1A6810F609F}" type="slidenum">
              <a:rPr lang="en-US" smtClean="0"/>
              <a:t>‹#›</a:t>
            </a:fld>
            <a:endParaRPr lang="en-US"/>
          </a:p>
        </p:txBody>
      </p:sp>
    </p:spTree>
    <p:extLst>
      <p:ext uri="{BB962C8B-B14F-4D97-AF65-F5344CB8AC3E}">
        <p14:creationId xmlns:p14="http://schemas.microsoft.com/office/powerpoint/2010/main" val="2714223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C6A5-B341-4928-AAE9-E128D674B15B}"/>
              </a:ext>
            </a:extLst>
          </p:cNvPr>
          <p:cNvSpPr>
            <a:spLocks noGrp="1"/>
          </p:cNvSpPr>
          <p:nvPr>
            <p:ph type="title"/>
          </p:nvPr>
        </p:nvSpPr>
        <p:spPr/>
        <p:txBody>
          <a:bodyPr/>
          <a:lstStyle>
            <a:lvl1pPr>
              <a:defRPr>
                <a:solidFill>
                  <a:srgbClr val="2F559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092F6B-3F99-452C-B2FB-2D5A4CE0B9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60A202-379A-467A-AFF2-69F414B4A7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CFA878-9677-4FBA-B7F0-3DABAD28A5A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27664F3-7E69-4B95-9864-89D6AF7EDD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58803-4F46-4A33-9219-27824C89600C}"/>
              </a:ext>
            </a:extLst>
          </p:cNvPr>
          <p:cNvSpPr>
            <a:spLocks noGrp="1"/>
          </p:cNvSpPr>
          <p:nvPr>
            <p:ph type="sldNum" sz="quarter" idx="12"/>
          </p:nvPr>
        </p:nvSpPr>
        <p:spPr/>
        <p:txBody>
          <a:bodyPr/>
          <a:lstStyle/>
          <a:p>
            <a:fld id="{AE743507-C39D-4973-A10E-A1A6810F609F}" type="slidenum">
              <a:rPr lang="en-US" smtClean="0"/>
              <a:t>‹#›</a:t>
            </a:fld>
            <a:endParaRPr lang="en-US"/>
          </a:p>
        </p:txBody>
      </p:sp>
    </p:spTree>
    <p:extLst>
      <p:ext uri="{BB962C8B-B14F-4D97-AF65-F5344CB8AC3E}">
        <p14:creationId xmlns:p14="http://schemas.microsoft.com/office/powerpoint/2010/main" val="547176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FCEA-BDFC-496B-8AE8-E9574CFC654B}"/>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9B1FF631-2C3A-4093-8577-FF31AB7920AF}"/>
              </a:ext>
            </a:extLst>
          </p:cNvPr>
          <p:cNvSpPr>
            <a:spLocks noGrp="1"/>
          </p:cNvSpPr>
          <p:nvPr>
            <p:ph type="body" idx="1"/>
          </p:nvPr>
        </p:nvSpPr>
        <p:spPr>
          <a:xfrm>
            <a:off x="839788" y="1681163"/>
            <a:ext cx="5157787" cy="823912"/>
          </a:xfrm>
          <a:solidFill>
            <a:srgbClr val="009999"/>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617FBF5-CC43-44B4-A22C-F706FA555C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126922-E33E-4E58-8BF9-4DC30F8AE913}"/>
              </a:ext>
            </a:extLst>
          </p:cNvPr>
          <p:cNvSpPr>
            <a:spLocks noGrp="1"/>
          </p:cNvSpPr>
          <p:nvPr>
            <p:ph type="body" sz="quarter" idx="3"/>
          </p:nvPr>
        </p:nvSpPr>
        <p:spPr>
          <a:xfrm>
            <a:off x="6172200" y="1681163"/>
            <a:ext cx="5183188" cy="823912"/>
          </a:xfrm>
          <a:solidFill>
            <a:srgbClr val="009999"/>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9DEA586-DD43-488F-8BD0-6950476576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700360-DBE4-4BF4-BBDC-F56788C8AAF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1B86F5B7-F1CE-49DB-B8A3-9C164046F0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F638D2E-A17F-4744-A402-8867109FAF90}"/>
              </a:ext>
            </a:extLst>
          </p:cNvPr>
          <p:cNvSpPr>
            <a:spLocks noGrp="1"/>
          </p:cNvSpPr>
          <p:nvPr>
            <p:ph type="sldNum" sz="quarter" idx="12"/>
          </p:nvPr>
        </p:nvSpPr>
        <p:spPr/>
        <p:txBody>
          <a:bodyPr/>
          <a:lstStyle/>
          <a:p>
            <a:fld id="{AE743507-C39D-4973-A10E-A1A6810F609F}" type="slidenum">
              <a:rPr lang="en-US" smtClean="0"/>
              <a:t>‹#›</a:t>
            </a:fld>
            <a:endParaRPr lang="en-US"/>
          </a:p>
        </p:txBody>
      </p:sp>
    </p:spTree>
    <p:extLst>
      <p:ext uri="{BB962C8B-B14F-4D97-AF65-F5344CB8AC3E}">
        <p14:creationId xmlns:p14="http://schemas.microsoft.com/office/powerpoint/2010/main" val="1690928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B2B3F-D907-40BA-B262-1621E2C088D9}"/>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EE3E34D-D592-4A8C-87B1-FFC1B90BEDC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30F58DF3-625E-471F-8A73-98DD0FF846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7BC99B8-F56B-46A3-AF8A-27BBEDEE76A9}"/>
              </a:ext>
            </a:extLst>
          </p:cNvPr>
          <p:cNvSpPr>
            <a:spLocks noGrp="1"/>
          </p:cNvSpPr>
          <p:nvPr>
            <p:ph type="sldNum" sz="quarter" idx="12"/>
          </p:nvPr>
        </p:nvSpPr>
        <p:spPr/>
        <p:txBody>
          <a:bodyPr/>
          <a:lstStyle/>
          <a:p>
            <a:fld id="{AE743507-C39D-4973-A10E-A1A6810F609F}" type="slidenum">
              <a:rPr lang="en-US" smtClean="0"/>
              <a:t>‹#›</a:t>
            </a:fld>
            <a:endParaRPr lang="en-US"/>
          </a:p>
        </p:txBody>
      </p:sp>
    </p:spTree>
    <p:extLst>
      <p:ext uri="{BB962C8B-B14F-4D97-AF65-F5344CB8AC3E}">
        <p14:creationId xmlns:p14="http://schemas.microsoft.com/office/powerpoint/2010/main" val="2189081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656974-3C7E-492C-B171-1861099CADA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5ECE6C1-64F5-468A-9A54-E60B103CBF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1663FB6-9C09-4531-8906-852ABBDB744C}"/>
              </a:ext>
            </a:extLst>
          </p:cNvPr>
          <p:cNvSpPr>
            <a:spLocks noGrp="1"/>
          </p:cNvSpPr>
          <p:nvPr>
            <p:ph type="sldNum" sz="quarter" idx="12"/>
          </p:nvPr>
        </p:nvSpPr>
        <p:spPr/>
        <p:txBody>
          <a:bodyPr/>
          <a:lstStyle/>
          <a:p>
            <a:fld id="{AE743507-C39D-4973-A10E-A1A6810F609F}" type="slidenum">
              <a:rPr lang="en-US" smtClean="0"/>
              <a:t>‹#›</a:t>
            </a:fld>
            <a:endParaRPr lang="en-US"/>
          </a:p>
        </p:txBody>
      </p:sp>
    </p:spTree>
    <p:extLst>
      <p:ext uri="{BB962C8B-B14F-4D97-AF65-F5344CB8AC3E}">
        <p14:creationId xmlns:p14="http://schemas.microsoft.com/office/powerpoint/2010/main" val="2363090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2286000" y="1293812"/>
            <a:ext cx="2219325" cy="4259263"/>
          </a:xfrm>
          <a:prstGeom prst="rect">
            <a:avLst/>
          </a:prstGeom>
        </p:spPr>
        <p:txBody>
          <a:bodyPr/>
          <a:lstStyle/>
          <a:p>
            <a:endParaRPr lang="en-US"/>
          </a:p>
        </p:txBody>
      </p:sp>
      <p:sp>
        <p:nvSpPr>
          <p:cNvPr id="10" name="Picture Placeholder 8"/>
          <p:cNvSpPr>
            <a:spLocks noGrp="1"/>
          </p:cNvSpPr>
          <p:nvPr>
            <p:ph type="pic" sz="quarter" idx="12"/>
          </p:nvPr>
        </p:nvSpPr>
        <p:spPr>
          <a:xfrm>
            <a:off x="4990171" y="1299368"/>
            <a:ext cx="2219325" cy="4259263"/>
          </a:xfrm>
          <a:prstGeom prst="rect">
            <a:avLst/>
          </a:prstGeom>
        </p:spPr>
        <p:txBody>
          <a:bodyPr/>
          <a:lstStyle/>
          <a:p>
            <a:endParaRPr lang="en-US"/>
          </a:p>
        </p:txBody>
      </p:sp>
      <p:sp>
        <p:nvSpPr>
          <p:cNvPr id="11" name="Picture Placeholder 8"/>
          <p:cNvSpPr>
            <a:spLocks noGrp="1"/>
          </p:cNvSpPr>
          <p:nvPr>
            <p:ph type="pic" sz="quarter" idx="13"/>
          </p:nvPr>
        </p:nvSpPr>
        <p:spPr>
          <a:xfrm>
            <a:off x="7694342" y="1299368"/>
            <a:ext cx="2219325" cy="4259263"/>
          </a:xfrm>
          <a:prstGeom prst="rect">
            <a:avLst/>
          </a:prstGeom>
        </p:spPr>
        <p:txBody>
          <a:bodyPr/>
          <a:lstStyle/>
          <a:p>
            <a:endParaRPr lang="en-US"/>
          </a:p>
        </p:txBody>
      </p:sp>
    </p:spTree>
    <p:extLst>
      <p:ext uri="{BB962C8B-B14F-4D97-AF65-F5344CB8AC3E}">
        <p14:creationId xmlns:p14="http://schemas.microsoft.com/office/powerpoint/2010/main" val="1905374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C945-3BDB-4CF3-8626-9A7EF0794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C61185-DEC3-45CA-BA0C-6EED1D440C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7EC77F-0B24-44F9-ABD7-7AE4CDFB9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4CDCCD-F75C-4BF3-961D-31842305AA1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B74E93E-907E-4B17-895F-49928D385B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F586FF-597D-4156-9B6B-91894DD5907F}"/>
              </a:ext>
            </a:extLst>
          </p:cNvPr>
          <p:cNvSpPr>
            <a:spLocks noGrp="1"/>
          </p:cNvSpPr>
          <p:nvPr>
            <p:ph type="sldNum" sz="quarter" idx="12"/>
          </p:nvPr>
        </p:nvSpPr>
        <p:spPr/>
        <p:txBody>
          <a:bodyPr/>
          <a:lstStyle/>
          <a:p>
            <a:fld id="{AE743507-C39D-4973-A10E-A1A6810F609F}" type="slidenum">
              <a:rPr lang="en-US" smtClean="0"/>
              <a:t>‹#›</a:t>
            </a:fld>
            <a:endParaRPr lang="en-US"/>
          </a:p>
        </p:txBody>
      </p:sp>
    </p:spTree>
    <p:extLst>
      <p:ext uri="{BB962C8B-B14F-4D97-AF65-F5344CB8AC3E}">
        <p14:creationId xmlns:p14="http://schemas.microsoft.com/office/powerpoint/2010/main" val="1015299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051B2-D2AA-4E65-8AAC-140B34713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E483D3-691C-47B0-8ADE-0C74EC8941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FC2125-06C5-4275-A8FF-F969BC01B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C8214-0A55-429F-966F-F66814AE695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B9544A2-4A92-45AE-9390-3ED1E42624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693909-C45A-4191-9535-C5176175C8E4}"/>
              </a:ext>
            </a:extLst>
          </p:cNvPr>
          <p:cNvSpPr>
            <a:spLocks noGrp="1"/>
          </p:cNvSpPr>
          <p:nvPr>
            <p:ph type="sldNum" sz="quarter" idx="12"/>
          </p:nvPr>
        </p:nvSpPr>
        <p:spPr/>
        <p:txBody>
          <a:bodyPr/>
          <a:lstStyle/>
          <a:p>
            <a:fld id="{AE743507-C39D-4973-A10E-A1A6810F609F}" type="slidenum">
              <a:rPr lang="en-US" smtClean="0"/>
              <a:t>‹#›</a:t>
            </a:fld>
            <a:endParaRPr lang="en-US"/>
          </a:p>
        </p:txBody>
      </p:sp>
    </p:spTree>
    <p:extLst>
      <p:ext uri="{BB962C8B-B14F-4D97-AF65-F5344CB8AC3E}">
        <p14:creationId xmlns:p14="http://schemas.microsoft.com/office/powerpoint/2010/main" val="1231968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B97E5-2BB7-442F-8F4C-956BDA5D7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A46EA9-403B-4AFB-B103-EEFA6E115B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F2D29-4E1D-41F0-B5E1-8B1D9BE90D9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EFCC16CB-BAFB-442E-9BE9-4F7A8166E7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7458AA-B5D1-467D-B0F2-9A9A37226AA3}"/>
              </a:ext>
            </a:extLst>
          </p:cNvPr>
          <p:cNvSpPr>
            <a:spLocks noGrp="1"/>
          </p:cNvSpPr>
          <p:nvPr>
            <p:ph type="sldNum" sz="quarter" idx="12"/>
          </p:nvPr>
        </p:nvSpPr>
        <p:spPr/>
        <p:txBody>
          <a:bodyPr/>
          <a:lstStyle/>
          <a:p>
            <a:fld id="{AE743507-C39D-4973-A10E-A1A6810F609F}" type="slidenum">
              <a:rPr lang="en-US" smtClean="0"/>
              <a:t>‹#›</a:t>
            </a:fld>
            <a:endParaRPr lang="en-US"/>
          </a:p>
        </p:txBody>
      </p:sp>
    </p:spTree>
    <p:extLst>
      <p:ext uri="{BB962C8B-B14F-4D97-AF65-F5344CB8AC3E}">
        <p14:creationId xmlns:p14="http://schemas.microsoft.com/office/powerpoint/2010/main" val="3516760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AD6CA-095A-44B6-94EF-4F03B75C87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331E93-3CFD-446D-BBF2-FFF3B8E801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699E5-1809-445B-A303-225BFBBDB1F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882902E-9C55-4CB4-B0A7-682D443756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831E05-44FD-4DC6-93C1-FA6AC9D1CCD4}"/>
              </a:ext>
            </a:extLst>
          </p:cNvPr>
          <p:cNvSpPr>
            <a:spLocks noGrp="1"/>
          </p:cNvSpPr>
          <p:nvPr>
            <p:ph type="sldNum" sz="quarter" idx="12"/>
          </p:nvPr>
        </p:nvSpPr>
        <p:spPr/>
        <p:txBody>
          <a:bodyPr/>
          <a:lstStyle/>
          <a:p>
            <a:fld id="{AE743507-C39D-4973-A10E-A1A6810F609F}" type="slidenum">
              <a:rPr lang="en-US" smtClean="0"/>
              <a:t>‹#›</a:t>
            </a:fld>
            <a:endParaRPr lang="en-US"/>
          </a:p>
        </p:txBody>
      </p:sp>
    </p:spTree>
    <p:extLst>
      <p:ext uri="{BB962C8B-B14F-4D97-AF65-F5344CB8AC3E}">
        <p14:creationId xmlns:p14="http://schemas.microsoft.com/office/powerpoint/2010/main" val="1892969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41363" y="631825"/>
            <a:ext cx="3903662" cy="5594350"/>
          </a:xfrm>
          <a:prstGeom prst="rect">
            <a:avLst/>
          </a:prstGeom>
        </p:spPr>
        <p:txBody>
          <a:bodyPr/>
          <a:lstStyle/>
          <a:p>
            <a:endParaRPr lang="en-US"/>
          </a:p>
        </p:txBody>
      </p:sp>
    </p:spTree>
    <p:extLst>
      <p:ext uri="{BB962C8B-B14F-4D97-AF65-F5344CB8AC3E}">
        <p14:creationId xmlns:p14="http://schemas.microsoft.com/office/powerpoint/2010/main" val="4133373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2286000" y="1293812"/>
            <a:ext cx="2219325" cy="4259263"/>
          </a:xfrm>
          <a:prstGeom prst="rect">
            <a:avLst/>
          </a:prstGeom>
        </p:spPr>
        <p:txBody>
          <a:bodyPr/>
          <a:lstStyle/>
          <a:p>
            <a:endParaRPr lang="en-US"/>
          </a:p>
        </p:txBody>
      </p:sp>
      <p:sp>
        <p:nvSpPr>
          <p:cNvPr id="10" name="Picture Placeholder 8"/>
          <p:cNvSpPr>
            <a:spLocks noGrp="1"/>
          </p:cNvSpPr>
          <p:nvPr>
            <p:ph type="pic" sz="quarter" idx="12"/>
          </p:nvPr>
        </p:nvSpPr>
        <p:spPr>
          <a:xfrm>
            <a:off x="4990171" y="1299368"/>
            <a:ext cx="2219325" cy="4259263"/>
          </a:xfrm>
          <a:prstGeom prst="rect">
            <a:avLst/>
          </a:prstGeom>
        </p:spPr>
        <p:txBody>
          <a:bodyPr/>
          <a:lstStyle/>
          <a:p>
            <a:endParaRPr lang="en-US"/>
          </a:p>
        </p:txBody>
      </p:sp>
      <p:sp>
        <p:nvSpPr>
          <p:cNvPr id="11" name="Picture Placeholder 8"/>
          <p:cNvSpPr>
            <a:spLocks noGrp="1"/>
          </p:cNvSpPr>
          <p:nvPr>
            <p:ph type="pic" sz="quarter" idx="13"/>
          </p:nvPr>
        </p:nvSpPr>
        <p:spPr>
          <a:xfrm>
            <a:off x="7694342" y="1299368"/>
            <a:ext cx="2219325" cy="4259263"/>
          </a:xfrm>
          <a:prstGeom prst="rect">
            <a:avLst/>
          </a:prstGeom>
        </p:spPr>
        <p:txBody>
          <a:bodyPr/>
          <a:lstStyle/>
          <a:p>
            <a:endParaRPr lang="en-US"/>
          </a:p>
        </p:txBody>
      </p:sp>
    </p:spTree>
    <p:extLst>
      <p:ext uri="{BB962C8B-B14F-4D97-AF65-F5344CB8AC3E}">
        <p14:creationId xmlns:p14="http://schemas.microsoft.com/office/powerpoint/2010/main" val="1997864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41363" y="631825"/>
            <a:ext cx="3903662" cy="5594350"/>
          </a:xfrm>
          <a:prstGeom prst="rect">
            <a:avLst/>
          </a:prstGeom>
        </p:spPr>
        <p:txBody>
          <a:bodyPr/>
          <a:lstStyle/>
          <a:p>
            <a:endParaRPr lang="en-US"/>
          </a:p>
        </p:txBody>
      </p:sp>
    </p:spTree>
    <p:extLst>
      <p:ext uri="{BB962C8B-B14F-4D97-AF65-F5344CB8AC3E}">
        <p14:creationId xmlns:p14="http://schemas.microsoft.com/office/powerpoint/2010/main" val="73183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407275" y="0"/>
            <a:ext cx="4784725" cy="6858000"/>
          </a:xfrm>
          <a:prstGeom prst="rect">
            <a:avLst/>
          </a:prstGeom>
        </p:spPr>
        <p:txBody>
          <a:bodyPr/>
          <a:lstStyle/>
          <a:p>
            <a:endParaRPr lang="en-US"/>
          </a:p>
        </p:txBody>
      </p:sp>
    </p:spTree>
    <p:extLst>
      <p:ext uri="{BB962C8B-B14F-4D97-AF65-F5344CB8AC3E}">
        <p14:creationId xmlns:p14="http://schemas.microsoft.com/office/powerpoint/2010/main" val="1336813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602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60400" y="666750"/>
            <a:ext cx="4418013" cy="5524500"/>
          </a:xfrm>
          <a:prstGeom prst="rect">
            <a:avLst/>
          </a:prstGeom>
        </p:spPr>
        <p:txBody>
          <a:bodyPr/>
          <a:lstStyle/>
          <a:p>
            <a:endParaRPr lang="en-US"/>
          </a:p>
        </p:txBody>
      </p:sp>
    </p:spTree>
    <p:extLst>
      <p:ext uri="{BB962C8B-B14F-4D97-AF65-F5344CB8AC3E}">
        <p14:creationId xmlns:p14="http://schemas.microsoft.com/office/powerpoint/2010/main" val="1911761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00113" y="-19050"/>
            <a:ext cx="4597400" cy="6894513"/>
          </a:xfrm>
          <a:prstGeom prst="rect">
            <a:avLst/>
          </a:prstGeom>
        </p:spPr>
        <p:txBody>
          <a:bodyPr/>
          <a:lstStyle/>
          <a:p>
            <a:endParaRPr lang="en-US"/>
          </a:p>
        </p:txBody>
      </p:sp>
      <p:sp>
        <p:nvSpPr>
          <p:cNvPr id="8" name="Picture Placeholder 7"/>
          <p:cNvSpPr>
            <a:spLocks noGrp="1"/>
          </p:cNvSpPr>
          <p:nvPr>
            <p:ph type="pic" sz="quarter" idx="11"/>
          </p:nvPr>
        </p:nvSpPr>
        <p:spPr>
          <a:xfrm>
            <a:off x="7154863" y="3044825"/>
            <a:ext cx="3744912" cy="2808288"/>
          </a:xfrm>
          <a:prstGeom prst="rect">
            <a:avLst/>
          </a:prstGeom>
        </p:spPr>
        <p:txBody>
          <a:bodyPr/>
          <a:lstStyle/>
          <a:p>
            <a:endParaRPr lang="en-US"/>
          </a:p>
        </p:txBody>
      </p:sp>
    </p:spTree>
    <p:extLst>
      <p:ext uri="{BB962C8B-B14F-4D97-AF65-F5344CB8AC3E}">
        <p14:creationId xmlns:p14="http://schemas.microsoft.com/office/powerpoint/2010/main" val="1520018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476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065213"/>
            <a:ext cx="3152775" cy="4727575"/>
          </a:xfrm>
          <a:prstGeom prst="rect">
            <a:avLst/>
          </a:prstGeom>
        </p:spPr>
        <p:txBody>
          <a:bodyPr/>
          <a:lstStyle/>
          <a:p>
            <a:endParaRPr lang="en-US"/>
          </a:p>
        </p:txBody>
      </p:sp>
      <p:sp>
        <p:nvSpPr>
          <p:cNvPr id="9" name="Picture Placeholder 8"/>
          <p:cNvSpPr>
            <a:spLocks noGrp="1"/>
          </p:cNvSpPr>
          <p:nvPr>
            <p:ph type="pic" sz="quarter" idx="11"/>
          </p:nvPr>
        </p:nvSpPr>
        <p:spPr>
          <a:xfrm>
            <a:off x="4548188" y="0"/>
            <a:ext cx="3289300" cy="4933950"/>
          </a:xfrm>
          <a:prstGeom prst="rect">
            <a:avLst/>
          </a:prstGeom>
        </p:spPr>
        <p:txBody>
          <a:bodyPr/>
          <a:lstStyle/>
          <a:p>
            <a:endParaRPr lang="en-US"/>
          </a:p>
        </p:txBody>
      </p:sp>
      <p:sp>
        <p:nvSpPr>
          <p:cNvPr id="11" name="Picture Placeholder 10"/>
          <p:cNvSpPr>
            <a:spLocks noGrp="1"/>
          </p:cNvSpPr>
          <p:nvPr>
            <p:ph type="pic" sz="quarter" idx="12"/>
          </p:nvPr>
        </p:nvSpPr>
        <p:spPr>
          <a:xfrm>
            <a:off x="9136063" y="2754313"/>
            <a:ext cx="2555875" cy="4103687"/>
          </a:xfrm>
          <a:prstGeom prst="rect">
            <a:avLst/>
          </a:prstGeom>
        </p:spPr>
        <p:txBody>
          <a:bodyPr/>
          <a:lstStyle/>
          <a:p>
            <a:endParaRPr lang="en-US"/>
          </a:p>
        </p:txBody>
      </p:sp>
    </p:spTree>
    <p:extLst>
      <p:ext uri="{BB962C8B-B14F-4D97-AF65-F5344CB8AC3E}">
        <p14:creationId xmlns:p14="http://schemas.microsoft.com/office/powerpoint/2010/main" val="160052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723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3" r:id="rId5"/>
    <p:sldLayoutId id="2147483655" r:id="rId6"/>
    <p:sldLayoutId id="2147483658" r:id="rId7"/>
    <p:sldLayoutId id="2147483652" r:id="rId8"/>
    <p:sldLayoutId id="2147483656" r:id="rId9"/>
    <p:sldLayoutId id="2147483654" r:id="rId10"/>
    <p:sldLayoutId id="2147483660" r:id="rId11"/>
    <p:sldLayoutId id="214748367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558697-2C64-4040-99C2-2B0A6393CC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4A64C2-AB7F-4054-B232-9DBCD02B73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5A50F7E-5C2C-4A26-880E-6E1A237100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AE743507-C39D-4973-A10E-A1A6810F609F}" type="slidenum">
              <a:rPr lang="en-US" smtClean="0"/>
              <a:pPr/>
              <a:t>‹#›</a:t>
            </a:fld>
            <a:endParaRPr lang="en-US" dirty="0"/>
          </a:p>
        </p:txBody>
      </p:sp>
    </p:spTree>
    <p:extLst>
      <p:ext uri="{BB962C8B-B14F-4D97-AF65-F5344CB8AC3E}">
        <p14:creationId xmlns:p14="http://schemas.microsoft.com/office/powerpoint/2010/main" val="17265470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3" r:id="rId12"/>
    <p:sldLayoutId id="2147483684" r:id="rId13"/>
  </p:sldLayoutIdLst>
  <p:hf hdr="0" ftr="0" dt="0"/>
  <p:txStyles>
    <p:titleStyle>
      <a:lvl1pPr algn="l" defTabSz="914400" rtl="0" eaLnBrk="1" latinLnBrk="0" hangingPunct="1">
        <a:lnSpc>
          <a:spcPct val="90000"/>
        </a:lnSpc>
        <a:spcBef>
          <a:spcPct val="0"/>
        </a:spcBef>
        <a:buNone/>
        <a:defRPr sz="4400" kern="1200">
          <a:solidFill>
            <a:srgbClr val="2F5597"/>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Clr>
          <a:srgbClr val="009999"/>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D725F"/>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3D7A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1.pn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1.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018982" y="0"/>
            <a:ext cx="117301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042400" y="6397203"/>
            <a:ext cx="3149600" cy="105507"/>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D725F"/>
              </a:solidFill>
            </a:endParaRPr>
          </a:p>
        </p:txBody>
      </p:sp>
      <p:sp>
        <p:nvSpPr>
          <p:cNvPr id="13" name="Rectangle 12"/>
          <p:cNvSpPr/>
          <p:nvPr/>
        </p:nvSpPr>
        <p:spPr>
          <a:xfrm>
            <a:off x="0" y="1785773"/>
            <a:ext cx="5216247" cy="51195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D725F"/>
              </a:solidFill>
            </a:endParaRPr>
          </a:p>
        </p:txBody>
      </p:sp>
      <p:sp>
        <p:nvSpPr>
          <p:cNvPr id="9" name="TextBox 8"/>
          <p:cNvSpPr txBox="1"/>
          <p:nvPr/>
        </p:nvSpPr>
        <p:spPr>
          <a:xfrm>
            <a:off x="457897" y="376837"/>
            <a:ext cx="10283994" cy="830997"/>
          </a:xfrm>
          <a:prstGeom prst="rect">
            <a:avLst/>
          </a:prstGeom>
          <a:noFill/>
        </p:spPr>
        <p:txBody>
          <a:bodyPr wrap="square" rtlCol="0">
            <a:spAutoFit/>
          </a:bodyPr>
          <a:lstStyle/>
          <a:p>
            <a:pPr algn="ctr"/>
            <a:r>
              <a:rPr lang="en-US" sz="4800" b="1" dirty="0">
                <a:ln w="19050">
                  <a:noFill/>
                </a:ln>
                <a:solidFill>
                  <a:srgbClr val="2F5597"/>
                </a:solidFill>
                <a:latin typeface="Helvetica" charset="0"/>
                <a:ea typeface="Helvetica" charset="0"/>
                <a:cs typeface="Helvetica" charset="0"/>
              </a:rPr>
              <a:t>Mastering the Center AFR Process</a:t>
            </a:r>
          </a:p>
        </p:txBody>
      </p:sp>
      <p:sp>
        <p:nvSpPr>
          <p:cNvPr id="10" name="TextBox 9"/>
          <p:cNvSpPr txBox="1"/>
          <p:nvPr/>
        </p:nvSpPr>
        <p:spPr>
          <a:xfrm>
            <a:off x="2409316" y="5064054"/>
            <a:ext cx="6504320" cy="1329146"/>
          </a:xfrm>
          <a:prstGeom prst="rect">
            <a:avLst/>
          </a:prstGeom>
          <a:noFill/>
        </p:spPr>
        <p:txBody>
          <a:bodyPr wrap="square" rtlCol="0">
            <a:spAutoFit/>
          </a:bodyPr>
          <a:lstStyle/>
          <a:p>
            <a:pPr algn="ctr">
              <a:lnSpc>
                <a:spcPct val="114000"/>
              </a:lnSpc>
            </a:pPr>
            <a:r>
              <a:rPr lang="en-US" spc="300" dirty="0">
                <a:latin typeface="Helvetica" charset="0"/>
                <a:ea typeface="Helvetica" charset="0"/>
                <a:cs typeface="Helvetica" charset="0"/>
              </a:rPr>
              <a:t>Increasing Understanding and </a:t>
            </a:r>
          </a:p>
          <a:p>
            <a:pPr algn="ctr">
              <a:lnSpc>
                <a:spcPct val="114000"/>
              </a:lnSpc>
            </a:pPr>
            <a:r>
              <a:rPr lang="en-US" spc="300" dirty="0">
                <a:latin typeface="Helvetica" charset="0"/>
                <a:ea typeface="Helvetica" charset="0"/>
                <a:cs typeface="Helvetica" charset="0"/>
              </a:rPr>
              <a:t>Improving Efficiency of </a:t>
            </a:r>
          </a:p>
          <a:p>
            <a:pPr algn="ctr">
              <a:lnSpc>
                <a:spcPct val="114000"/>
              </a:lnSpc>
            </a:pPr>
            <a:r>
              <a:rPr lang="en-US" spc="300" dirty="0">
                <a:latin typeface="Helvetica" charset="0"/>
                <a:ea typeface="Helvetica" charset="0"/>
                <a:cs typeface="Helvetica" charset="0"/>
              </a:rPr>
              <a:t>Applicant File Clinical Review and </a:t>
            </a:r>
          </a:p>
          <a:p>
            <a:pPr algn="ctr">
              <a:lnSpc>
                <a:spcPct val="114000"/>
              </a:lnSpc>
            </a:pPr>
            <a:r>
              <a:rPr lang="en-US" spc="300" dirty="0">
                <a:latin typeface="Helvetica" charset="0"/>
                <a:ea typeface="Helvetica" charset="0"/>
                <a:cs typeface="Helvetica" charset="0"/>
              </a:rPr>
              <a:t>Reasonable Accommodation Processes</a:t>
            </a:r>
            <a:endParaRPr lang="en-US" b="1" spc="300" dirty="0">
              <a:solidFill>
                <a:schemeClr val="accent1">
                  <a:lumMod val="75000"/>
                </a:schemeClr>
              </a:solidFill>
              <a:latin typeface="Helvetica" charset="0"/>
              <a:ea typeface="Helvetica" charset="0"/>
              <a:cs typeface="Helvetica" charset="0"/>
            </a:endParaRPr>
          </a:p>
        </p:txBody>
      </p:sp>
      <p:pic>
        <p:nvPicPr>
          <p:cNvPr id="5" name="Picture Placeholder 4" descr="A person sitting on a bench&#10;&#10;Description automatically generated">
            <a:extLst>
              <a:ext uri="{FF2B5EF4-FFF2-40B4-BE49-F238E27FC236}">
                <a16:creationId xmlns:a16="http://schemas.microsoft.com/office/drawing/2014/main" id="{F42CB684-D456-424D-B75E-25316E973B02}"/>
              </a:ext>
            </a:extLst>
          </p:cNvPr>
          <p:cNvPicPr>
            <a:picLocks noGrp="1" noChangeAspect="1"/>
          </p:cNvPicPr>
          <p:nvPr>
            <p:ph type="pic" sz="quarter" idx="10"/>
          </p:nvPr>
        </p:nvPicPr>
        <p:blipFill>
          <a:blip r:embed="rId3"/>
          <a:srcRect t="8021" b="8021"/>
          <a:stretch>
            <a:fillRect/>
          </a:stretch>
        </p:blipFill>
        <p:spPr>
          <a:xfrm>
            <a:off x="2356906" y="1300225"/>
            <a:ext cx="6556729" cy="3670374"/>
          </a:xfrm>
        </p:spPr>
      </p:pic>
    </p:spTree>
    <p:extLst>
      <p:ext uri="{BB962C8B-B14F-4D97-AF65-F5344CB8AC3E}">
        <p14:creationId xmlns:p14="http://schemas.microsoft.com/office/powerpoint/2010/main" val="194508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6760-0FED-432E-9615-00760C304C21}"/>
              </a:ext>
            </a:extLst>
          </p:cNvPr>
          <p:cNvSpPr>
            <a:spLocks noGrp="1"/>
          </p:cNvSpPr>
          <p:nvPr>
            <p:ph type="title"/>
          </p:nvPr>
        </p:nvSpPr>
        <p:spPr>
          <a:xfrm>
            <a:off x="838200" y="365125"/>
            <a:ext cx="10515600" cy="1325563"/>
          </a:xfrm>
        </p:spPr>
        <p:txBody>
          <a:bodyPr>
            <a:normAutofit/>
          </a:bodyPr>
          <a:lstStyle/>
          <a:p>
            <a:r>
              <a:rPr lang="en-US" dirty="0"/>
              <a:t>Applicant File</a:t>
            </a:r>
            <a:br>
              <a:rPr lang="en-US" dirty="0"/>
            </a:br>
            <a:r>
              <a:rPr lang="en-US" sz="3200" dirty="0">
                <a:solidFill>
                  <a:srgbClr val="009999"/>
                </a:solidFill>
              </a:rPr>
              <a:t>Important Information to Review</a:t>
            </a:r>
          </a:p>
        </p:txBody>
      </p:sp>
      <p:sp>
        <p:nvSpPr>
          <p:cNvPr id="3" name="Content Placeholder 2">
            <a:extLst>
              <a:ext uri="{FF2B5EF4-FFF2-40B4-BE49-F238E27FC236}">
                <a16:creationId xmlns:a16="http://schemas.microsoft.com/office/drawing/2014/main" id="{E78D1395-0934-493E-B27A-3E20210C5D4D}"/>
              </a:ext>
            </a:extLst>
          </p:cNvPr>
          <p:cNvSpPr>
            <a:spLocks noGrp="1"/>
          </p:cNvSpPr>
          <p:nvPr>
            <p:ph idx="1"/>
          </p:nvPr>
        </p:nvSpPr>
        <p:spPr>
          <a:xfrm>
            <a:off x="838200" y="1690688"/>
            <a:ext cx="6728210" cy="4880934"/>
          </a:xfrm>
        </p:spPr>
        <p:txBody>
          <a:bodyPr>
            <a:noAutofit/>
          </a:bodyPr>
          <a:lstStyle/>
          <a:p>
            <a:pPr>
              <a:spcAft>
                <a:spcPts val="0"/>
              </a:spcAft>
            </a:pPr>
            <a:r>
              <a:rPr lang="en-US" sz="2000" dirty="0"/>
              <a:t>ETA 6-52 (Outreach and Admissions Applicant Information Sheet)</a:t>
            </a:r>
          </a:p>
          <a:p>
            <a:pPr>
              <a:spcAft>
                <a:spcPts val="0"/>
              </a:spcAft>
            </a:pPr>
            <a:r>
              <a:rPr lang="en-US" sz="2000" dirty="0"/>
              <a:t>ETA 6-53 (Health Questionnaire) </a:t>
            </a:r>
          </a:p>
          <a:p>
            <a:pPr>
              <a:spcAft>
                <a:spcPts val="0"/>
              </a:spcAft>
            </a:pPr>
            <a:r>
              <a:rPr lang="en-US" sz="2000" dirty="0"/>
              <a:t>CCMP provider forms</a:t>
            </a:r>
          </a:p>
          <a:p>
            <a:pPr>
              <a:spcAft>
                <a:spcPts val="0"/>
              </a:spcAft>
            </a:pPr>
            <a:r>
              <a:rPr lang="en-US" sz="2000" dirty="0"/>
              <a:t>Inpatient psychiatric or medical hospitalizations or emergency department visits (if relevant), treatment summaries</a:t>
            </a:r>
          </a:p>
          <a:p>
            <a:pPr>
              <a:spcAft>
                <a:spcPts val="0"/>
              </a:spcAft>
            </a:pPr>
            <a:r>
              <a:rPr lang="en-US" sz="2000" dirty="0"/>
              <a:t>IEP, 504, and other educational information provided</a:t>
            </a:r>
          </a:p>
          <a:p>
            <a:pPr lvl="1">
              <a:spcAft>
                <a:spcPts val="0"/>
              </a:spcAft>
            </a:pPr>
            <a:r>
              <a:rPr lang="en-US" sz="1600" dirty="0"/>
              <a:t>Disability classification, social/emotional /behavioral functioning</a:t>
            </a:r>
          </a:p>
          <a:p>
            <a:pPr lvl="1">
              <a:spcAft>
                <a:spcPts val="0"/>
              </a:spcAft>
            </a:pPr>
            <a:r>
              <a:rPr lang="en-US" sz="1600" dirty="0"/>
              <a:t>Does disability/behavior impede the learning of others?</a:t>
            </a:r>
          </a:p>
          <a:p>
            <a:pPr lvl="1">
              <a:spcAft>
                <a:spcPts val="0"/>
              </a:spcAft>
            </a:pPr>
            <a:r>
              <a:rPr lang="en-US" sz="1600" dirty="0"/>
              <a:t>Behavior intervention plan</a:t>
            </a:r>
          </a:p>
          <a:p>
            <a:pPr>
              <a:spcAft>
                <a:spcPts val="0"/>
              </a:spcAft>
            </a:pPr>
            <a:r>
              <a:rPr lang="en-US" sz="2000" dirty="0"/>
              <a:t>Psychological assessment</a:t>
            </a:r>
          </a:p>
          <a:p>
            <a:pPr>
              <a:spcAft>
                <a:spcPts val="0"/>
              </a:spcAft>
            </a:pPr>
            <a:r>
              <a:rPr lang="en-US" sz="2000" dirty="0"/>
              <a:t>Background check</a:t>
            </a:r>
          </a:p>
          <a:p>
            <a:pPr>
              <a:spcAft>
                <a:spcPts val="0"/>
              </a:spcAft>
            </a:pPr>
            <a:r>
              <a:rPr lang="en-US" sz="2000" dirty="0"/>
              <a:t>Individual statement from applicant</a:t>
            </a:r>
          </a:p>
        </p:txBody>
      </p:sp>
      <p:sp>
        <p:nvSpPr>
          <p:cNvPr id="4" name="Slide Number Placeholder 3">
            <a:extLst>
              <a:ext uri="{FF2B5EF4-FFF2-40B4-BE49-F238E27FC236}">
                <a16:creationId xmlns:a16="http://schemas.microsoft.com/office/drawing/2014/main" id="{908DD241-E14E-4941-B940-8E0EADAB7417}"/>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smtClean="0"/>
              <a:pPr>
                <a:spcAft>
                  <a:spcPts val="600"/>
                </a:spcAft>
              </a:pPr>
              <a:t>10</a:t>
            </a:fld>
            <a:endParaRPr lang="en-US"/>
          </a:p>
        </p:txBody>
      </p:sp>
      <p:grpSp>
        <p:nvGrpSpPr>
          <p:cNvPr id="12" name="Group 11">
            <a:extLst>
              <a:ext uri="{FF2B5EF4-FFF2-40B4-BE49-F238E27FC236}">
                <a16:creationId xmlns:a16="http://schemas.microsoft.com/office/drawing/2014/main" id="{907EE4B3-F89F-4591-A10A-4BF74065EA3E}"/>
              </a:ext>
            </a:extLst>
          </p:cNvPr>
          <p:cNvGrpSpPr/>
          <p:nvPr/>
        </p:nvGrpSpPr>
        <p:grpSpPr>
          <a:xfrm>
            <a:off x="7156324" y="0"/>
            <a:ext cx="3815296" cy="6861861"/>
            <a:chOff x="7156324" y="0"/>
            <a:chExt cx="3815296" cy="6861861"/>
          </a:xfrm>
        </p:grpSpPr>
        <p:pic>
          <p:nvPicPr>
            <p:cNvPr id="8" name="Picture 7" descr="A close up of a logo&#10;&#10;Description automatically generated">
              <a:extLst>
                <a:ext uri="{FF2B5EF4-FFF2-40B4-BE49-F238E27FC236}">
                  <a16:creationId xmlns:a16="http://schemas.microsoft.com/office/drawing/2014/main" id="{290CC4EF-47F6-4376-B025-1B58B2D1309B}"/>
                </a:ext>
              </a:extLst>
            </p:cNvPr>
            <p:cNvPicPr>
              <a:picLocks noChangeAspect="1"/>
            </p:cNvPicPr>
            <p:nvPr/>
          </p:nvPicPr>
          <p:blipFill rotWithShape="1">
            <a:blip r:embed="rId2"/>
            <a:srcRect r="74659"/>
            <a:stretch/>
          </p:blipFill>
          <p:spPr>
            <a:xfrm flipH="1">
              <a:off x="8386916" y="0"/>
              <a:ext cx="2584704" cy="6861861"/>
            </a:xfrm>
            <a:prstGeom prst="rect">
              <a:avLst/>
            </a:prstGeom>
          </p:spPr>
        </p:pic>
        <p:pic>
          <p:nvPicPr>
            <p:cNvPr id="11" name="Picture 10" descr="A close up of a logo&#10;&#10;Description automatically generated">
              <a:extLst>
                <a:ext uri="{FF2B5EF4-FFF2-40B4-BE49-F238E27FC236}">
                  <a16:creationId xmlns:a16="http://schemas.microsoft.com/office/drawing/2014/main" id="{26613EB7-5970-486D-84A8-42EF8FA8AAB7}"/>
                </a:ext>
              </a:extLst>
            </p:cNvPr>
            <p:cNvPicPr>
              <a:picLocks noChangeAspect="1"/>
            </p:cNvPicPr>
            <p:nvPr/>
          </p:nvPicPr>
          <p:blipFill rotWithShape="1">
            <a:blip r:embed="rId3"/>
            <a:srcRect t="26454"/>
            <a:stretch/>
          </p:blipFill>
          <p:spPr>
            <a:xfrm>
              <a:off x="7156324" y="3156154"/>
              <a:ext cx="1696823" cy="1247939"/>
            </a:xfrm>
            <a:prstGeom prst="rect">
              <a:avLst/>
            </a:prstGeom>
          </p:spPr>
        </p:pic>
      </p:grpSp>
    </p:spTree>
    <p:extLst>
      <p:ext uri="{BB962C8B-B14F-4D97-AF65-F5344CB8AC3E}">
        <p14:creationId xmlns:p14="http://schemas.microsoft.com/office/powerpoint/2010/main" val="50298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649C-6628-465D-B25B-085A87CBE9F5}"/>
              </a:ext>
            </a:extLst>
          </p:cNvPr>
          <p:cNvSpPr>
            <a:spLocks noGrp="1"/>
          </p:cNvSpPr>
          <p:nvPr>
            <p:ph type="title"/>
          </p:nvPr>
        </p:nvSpPr>
        <p:spPr>
          <a:xfrm>
            <a:off x="838200" y="365125"/>
            <a:ext cx="7951839" cy="1325563"/>
          </a:xfrm>
        </p:spPr>
        <p:txBody>
          <a:bodyPr/>
          <a:lstStyle/>
          <a:p>
            <a:r>
              <a:rPr lang="en-US" dirty="0"/>
              <a:t>Applicant Interview </a:t>
            </a:r>
            <a:r>
              <a:rPr lang="en-US" dirty="0">
                <a:solidFill>
                  <a:srgbClr val="009999"/>
                </a:solidFill>
              </a:rPr>
              <a:t>AND</a:t>
            </a:r>
            <a:r>
              <a:rPr lang="en-US" dirty="0"/>
              <a:t> </a:t>
            </a:r>
            <a:br>
              <a:rPr lang="en-US" dirty="0"/>
            </a:br>
            <a:r>
              <a:rPr lang="en-US" dirty="0"/>
              <a:t>Professional Contact are </a:t>
            </a:r>
            <a:r>
              <a:rPr lang="en-US" b="1" dirty="0">
                <a:solidFill>
                  <a:srgbClr val="009999"/>
                </a:solidFill>
              </a:rPr>
              <a:t>KEY</a:t>
            </a:r>
            <a:r>
              <a:rPr lang="en-US" dirty="0"/>
              <a:t>!</a:t>
            </a:r>
          </a:p>
        </p:txBody>
      </p:sp>
      <p:sp>
        <p:nvSpPr>
          <p:cNvPr id="3" name="Content Placeholder 2">
            <a:extLst>
              <a:ext uri="{FF2B5EF4-FFF2-40B4-BE49-F238E27FC236}">
                <a16:creationId xmlns:a16="http://schemas.microsoft.com/office/drawing/2014/main" id="{9C515508-3AE5-45DD-8CF1-C29E1F3652FA}"/>
              </a:ext>
            </a:extLst>
          </p:cNvPr>
          <p:cNvSpPr>
            <a:spLocks noGrp="1"/>
          </p:cNvSpPr>
          <p:nvPr>
            <p:ph idx="1"/>
          </p:nvPr>
        </p:nvSpPr>
        <p:spPr>
          <a:xfrm>
            <a:off x="838200" y="1825625"/>
            <a:ext cx="5405284" cy="4351338"/>
          </a:xfrm>
        </p:spPr>
        <p:txBody>
          <a:bodyPr>
            <a:normAutofit/>
          </a:bodyPr>
          <a:lstStyle/>
          <a:p>
            <a:r>
              <a:rPr lang="en-US" dirty="0"/>
              <a:t>Interactive in-person or telephone </a:t>
            </a:r>
            <a:r>
              <a:rPr lang="en-US" b="1" dirty="0">
                <a:solidFill>
                  <a:srgbClr val="C00000"/>
                </a:solidFill>
              </a:rPr>
              <a:t>WITH</a:t>
            </a:r>
            <a:r>
              <a:rPr lang="en-US" dirty="0"/>
              <a:t> APPLICANT.</a:t>
            </a:r>
          </a:p>
          <a:p>
            <a:pPr lvl="1"/>
            <a:r>
              <a:rPr lang="en-US" dirty="0"/>
              <a:t>Only ask specific questions regarding any behaviors or information of concern that has been </a:t>
            </a:r>
            <a:r>
              <a:rPr lang="en-US" b="1" u="sng" dirty="0">
                <a:solidFill>
                  <a:srgbClr val="33CCCC"/>
                </a:solidFill>
              </a:rPr>
              <a:t>disclosed or documented in the applicant file</a:t>
            </a:r>
            <a:r>
              <a:rPr lang="en-US" dirty="0"/>
              <a:t>.</a:t>
            </a:r>
          </a:p>
          <a:p>
            <a:pPr lvl="1"/>
            <a:r>
              <a:rPr lang="en-US" b="1" dirty="0">
                <a:solidFill>
                  <a:srgbClr val="C00000"/>
                </a:solidFill>
              </a:rPr>
              <a:t>Document</a:t>
            </a:r>
            <a:r>
              <a:rPr lang="en-US" dirty="0"/>
              <a:t> specific behavioral or clinical observations from interview.</a:t>
            </a:r>
          </a:p>
          <a:p>
            <a:endParaRPr lang="en-US" dirty="0"/>
          </a:p>
          <a:p>
            <a:endParaRPr lang="en-US" dirty="0"/>
          </a:p>
        </p:txBody>
      </p:sp>
      <p:sp>
        <p:nvSpPr>
          <p:cNvPr id="4" name="Slide Number Placeholder 3">
            <a:extLst>
              <a:ext uri="{FF2B5EF4-FFF2-40B4-BE49-F238E27FC236}">
                <a16:creationId xmlns:a16="http://schemas.microsoft.com/office/drawing/2014/main" id="{50219E26-C00B-4217-B101-80119927B4EB}"/>
              </a:ext>
            </a:extLst>
          </p:cNvPr>
          <p:cNvSpPr>
            <a:spLocks noGrp="1"/>
          </p:cNvSpPr>
          <p:nvPr>
            <p:ph type="sldNum" sz="quarter" idx="12"/>
          </p:nvPr>
        </p:nvSpPr>
        <p:spPr/>
        <p:txBody>
          <a:bodyPr/>
          <a:lstStyle/>
          <a:p>
            <a:fld id="{AE743507-C39D-4973-A10E-A1A6810F609F}" type="slidenum">
              <a:rPr lang="en-US" smtClean="0"/>
              <a:t>11</a:t>
            </a:fld>
            <a:endParaRPr lang="en-US"/>
          </a:p>
        </p:txBody>
      </p:sp>
      <p:sp>
        <p:nvSpPr>
          <p:cNvPr id="5" name="TextBox 4">
            <a:extLst>
              <a:ext uri="{FF2B5EF4-FFF2-40B4-BE49-F238E27FC236}">
                <a16:creationId xmlns:a16="http://schemas.microsoft.com/office/drawing/2014/main" id="{5D157BFF-6698-461A-A10F-BC6471C4E774}"/>
              </a:ext>
            </a:extLst>
          </p:cNvPr>
          <p:cNvSpPr txBox="1"/>
          <p:nvPr/>
        </p:nvSpPr>
        <p:spPr>
          <a:xfrm>
            <a:off x="6368845" y="1844335"/>
            <a:ext cx="4984955" cy="4299126"/>
          </a:xfrm>
          <a:prstGeom prst="rect">
            <a:avLst/>
          </a:prstGeom>
          <a:solidFill>
            <a:srgbClr val="009999"/>
          </a:solidFill>
        </p:spPr>
        <p:txBody>
          <a:bodyPr wrap="square" rtlCol="0">
            <a:spAutoFit/>
          </a:bodyPr>
          <a:lstStyle/>
          <a:p>
            <a:pPr algn="ctr">
              <a:lnSpc>
                <a:spcPct val="114000"/>
              </a:lnSpc>
              <a:spcBef>
                <a:spcPts val="600"/>
              </a:spcBef>
            </a:pPr>
            <a:r>
              <a:rPr lang="en-US" sz="2800" dirty="0">
                <a:solidFill>
                  <a:schemeClr val="bg1"/>
                </a:solidFill>
              </a:rPr>
              <a:t>If center H &amp; W staff (including TEAP specialist) disagrees with the opinion provided by outside professional on CCMP, try to contact professional to resolve or explain difference of opinion.  </a:t>
            </a:r>
            <a:r>
              <a:rPr lang="en-US" sz="2800" b="1" i="1" u="sng" dirty="0">
                <a:solidFill>
                  <a:schemeClr val="bg1"/>
                </a:solidFill>
              </a:rPr>
              <a:t>Document contact or lack of response from professional.</a:t>
            </a:r>
          </a:p>
          <a:p>
            <a:endParaRPr lang="en-US" dirty="0"/>
          </a:p>
        </p:txBody>
      </p:sp>
      <p:pic>
        <p:nvPicPr>
          <p:cNvPr id="6" name="Picture 5">
            <a:extLst>
              <a:ext uri="{FF2B5EF4-FFF2-40B4-BE49-F238E27FC236}">
                <a16:creationId xmlns:a16="http://schemas.microsoft.com/office/drawing/2014/main" id="{8B8C9605-1DF7-4911-BACC-671F12DEB7EC}"/>
              </a:ext>
            </a:extLst>
          </p:cNvPr>
          <p:cNvPicPr>
            <a:picLocks noChangeAspect="1"/>
          </p:cNvPicPr>
          <p:nvPr/>
        </p:nvPicPr>
        <p:blipFill>
          <a:blip r:embed="rId2"/>
          <a:stretch>
            <a:fillRect/>
          </a:stretch>
        </p:blipFill>
        <p:spPr>
          <a:xfrm rot="16799858">
            <a:off x="-432725" y="3875820"/>
            <a:ext cx="2096686" cy="880607"/>
          </a:xfrm>
          <a:prstGeom prst="rect">
            <a:avLst/>
          </a:prstGeom>
        </p:spPr>
      </p:pic>
    </p:spTree>
    <p:extLst>
      <p:ext uri="{BB962C8B-B14F-4D97-AF65-F5344CB8AC3E}">
        <p14:creationId xmlns:p14="http://schemas.microsoft.com/office/powerpoint/2010/main" val="1333222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6B76B-B066-4172-9A23-5821C68387F1}"/>
              </a:ext>
            </a:extLst>
          </p:cNvPr>
          <p:cNvSpPr>
            <a:spLocks noGrp="1"/>
          </p:cNvSpPr>
          <p:nvPr>
            <p:ph type="title"/>
          </p:nvPr>
        </p:nvSpPr>
        <p:spPr>
          <a:xfrm>
            <a:off x="838200" y="365125"/>
            <a:ext cx="10515600" cy="1325563"/>
          </a:xfrm>
        </p:spPr>
        <p:txBody>
          <a:bodyPr/>
          <a:lstStyle/>
          <a:p>
            <a:r>
              <a:rPr lang="en-US" dirty="0"/>
              <a:t>Applicant Interview also is KEY if:</a:t>
            </a:r>
          </a:p>
        </p:txBody>
      </p:sp>
      <p:sp>
        <p:nvSpPr>
          <p:cNvPr id="3" name="Content Placeholder 2">
            <a:extLst>
              <a:ext uri="{FF2B5EF4-FFF2-40B4-BE49-F238E27FC236}">
                <a16:creationId xmlns:a16="http://schemas.microsoft.com/office/drawing/2014/main" id="{C5C5B008-A2B2-4E74-A40C-C322E61F9039}"/>
              </a:ext>
            </a:extLst>
          </p:cNvPr>
          <p:cNvSpPr>
            <a:spLocks noGrp="1"/>
          </p:cNvSpPr>
          <p:nvPr>
            <p:ph idx="1"/>
          </p:nvPr>
        </p:nvSpPr>
        <p:spPr>
          <a:xfrm>
            <a:off x="838200" y="1542474"/>
            <a:ext cx="6644148" cy="4813876"/>
          </a:xfrm>
        </p:spPr>
        <p:txBody>
          <a:bodyPr>
            <a:normAutofit lnSpcReduction="10000"/>
          </a:bodyPr>
          <a:lstStyle/>
          <a:p>
            <a:r>
              <a:rPr lang="en-US" dirty="0"/>
              <a:t>Center has concerns regarding cognitive ability and adaptive functioning of applicant.</a:t>
            </a:r>
          </a:p>
          <a:p>
            <a:pPr lvl="1"/>
            <a:r>
              <a:rPr lang="en-US" b="1" dirty="0">
                <a:solidFill>
                  <a:srgbClr val="009999"/>
                </a:solidFill>
              </a:rPr>
              <a:t>Ideal:</a:t>
            </a:r>
          </a:p>
          <a:p>
            <a:pPr lvl="2"/>
            <a:r>
              <a:rPr lang="en-US" dirty="0"/>
              <a:t>Provide in depth tour noting how well applicant functions during time on center.</a:t>
            </a:r>
          </a:p>
          <a:p>
            <a:pPr lvl="2"/>
            <a:r>
              <a:rPr lang="en-US" dirty="0"/>
              <a:t>Document specific behaviors that arise indicating applicant might be vulnerable or have difficulty in group setting or with  training environment.</a:t>
            </a:r>
          </a:p>
          <a:p>
            <a:pPr lvl="2"/>
            <a:r>
              <a:rPr lang="en-US" dirty="0"/>
              <a:t>Focus on applicant’s adaptive living and social skills and ability to make safe decisions/judgments.</a:t>
            </a:r>
          </a:p>
          <a:p>
            <a:pPr lvl="2"/>
            <a:r>
              <a:rPr lang="en-US" b="1" dirty="0">
                <a:solidFill>
                  <a:srgbClr val="C00000"/>
                </a:solidFill>
              </a:rPr>
              <a:t>Not solely on IQ!</a:t>
            </a:r>
          </a:p>
          <a:p>
            <a:endParaRPr lang="en-US" dirty="0"/>
          </a:p>
        </p:txBody>
      </p:sp>
      <p:sp>
        <p:nvSpPr>
          <p:cNvPr id="4" name="Slide Number Placeholder 3">
            <a:extLst>
              <a:ext uri="{FF2B5EF4-FFF2-40B4-BE49-F238E27FC236}">
                <a16:creationId xmlns:a16="http://schemas.microsoft.com/office/drawing/2014/main" id="{C1295970-A805-487A-BECE-9261357EEFD6}"/>
              </a:ext>
            </a:extLst>
          </p:cNvPr>
          <p:cNvSpPr>
            <a:spLocks noGrp="1"/>
          </p:cNvSpPr>
          <p:nvPr>
            <p:ph type="sldNum" sz="quarter" idx="12"/>
          </p:nvPr>
        </p:nvSpPr>
        <p:spPr>
          <a:xfrm>
            <a:off x="8610600" y="6356350"/>
            <a:ext cx="2743200" cy="365125"/>
          </a:xfrm>
        </p:spPr>
        <p:txBody>
          <a:bodyPr/>
          <a:lstStyle/>
          <a:p>
            <a:fld id="{AE743507-C39D-4973-A10E-A1A6810F609F}" type="slidenum">
              <a:rPr lang="en-US" smtClean="0"/>
              <a:t>12</a:t>
            </a:fld>
            <a:endParaRPr lang="en-US"/>
          </a:p>
        </p:txBody>
      </p:sp>
      <p:pic>
        <p:nvPicPr>
          <p:cNvPr id="5" name="Picture 4">
            <a:extLst>
              <a:ext uri="{FF2B5EF4-FFF2-40B4-BE49-F238E27FC236}">
                <a16:creationId xmlns:a16="http://schemas.microsoft.com/office/drawing/2014/main" id="{E6C38B61-5CFD-498A-A137-073057E077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201313" y="4177998"/>
            <a:ext cx="2019011" cy="1863974"/>
          </a:xfrm>
          <a:prstGeom prst="rect">
            <a:avLst/>
          </a:prstGeom>
        </p:spPr>
      </p:pic>
      <p:pic>
        <p:nvPicPr>
          <p:cNvPr id="6" name="Picture 5">
            <a:extLst>
              <a:ext uri="{FF2B5EF4-FFF2-40B4-BE49-F238E27FC236}">
                <a16:creationId xmlns:a16="http://schemas.microsoft.com/office/drawing/2014/main" id="{3DEA95CF-78F1-4704-8B29-2C683518AA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201313" y="2162717"/>
            <a:ext cx="2038641" cy="1858092"/>
          </a:xfrm>
          <a:prstGeom prst="rect">
            <a:avLst/>
          </a:prstGeom>
        </p:spPr>
      </p:pic>
    </p:spTree>
    <p:extLst>
      <p:ext uri="{BB962C8B-B14F-4D97-AF65-F5344CB8AC3E}">
        <p14:creationId xmlns:p14="http://schemas.microsoft.com/office/powerpoint/2010/main" val="3271803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8" name="Textbox"/>
          <p:cNvSpPr txBox="1"/>
          <p:nvPr/>
        </p:nvSpPr>
        <p:spPr>
          <a:xfrm>
            <a:off x="3829607" y="4530408"/>
            <a:ext cx="2437269" cy="671851"/>
          </a:xfrm>
          <a:prstGeom prst="rect">
            <a:avLst/>
          </a:prstGeom>
          <a:noFill/>
        </p:spPr>
        <p:txBody>
          <a:bodyPr wrap="square" rtlCol="0">
            <a:spAutoFit/>
          </a:bodyPr>
          <a:lstStyle/>
          <a:p>
            <a:pPr algn="ctr">
              <a:lnSpc>
                <a:spcPct val="150000"/>
              </a:lnSpc>
            </a:pPr>
            <a:r>
              <a:rPr lang="en-US" sz="2800" dirty="0">
                <a:solidFill>
                  <a:schemeClr val="bg1"/>
                </a:solidFill>
              </a:rPr>
              <a:t>It depends!</a:t>
            </a:r>
            <a:endParaRPr lang="en-US" sz="2800" b="1" dirty="0">
              <a:solidFill>
                <a:schemeClr val="bg1"/>
              </a:solidFill>
            </a:endParaRPr>
          </a:p>
        </p:txBody>
      </p:sp>
      <p:cxnSp>
        <p:nvCxnSpPr>
          <p:cNvPr id="7" name="Straight Connector 6"/>
          <p:cNvCxnSpPr>
            <a:cxnSpLocks/>
          </p:cNvCxnSpPr>
          <p:nvPr/>
        </p:nvCxnSpPr>
        <p:spPr>
          <a:xfrm>
            <a:off x="3648196" y="3117672"/>
            <a:ext cx="516840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Text">
            <a:extLst>
              <a:ext uri="{FF2B5EF4-FFF2-40B4-BE49-F238E27FC236}">
                <a16:creationId xmlns:a16="http://schemas.microsoft.com/office/drawing/2014/main" id="{E1FCD794-9711-469D-BF9A-102EE7F9700D}"/>
              </a:ext>
            </a:extLst>
          </p:cNvPr>
          <p:cNvSpPr>
            <a:spLocks noChangeArrowheads="1"/>
          </p:cNvSpPr>
          <p:nvPr/>
        </p:nvSpPr>
        <p:spPr bwMode="auto">
          <a:xfrm>
            <a:off x="2003194" y="1640228"/>
            <a:ext cx="892718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0" b="1" spc="400" dirty="0">
                <a:solidFill>
                  <a:schemeClr val="bg1"/>
                </a:solidFill>
                <a:latin typeface="+mn-lt"/>
              </a:rPr>
              <a:t>What Must Be Done First?</a:t>
            </a:r>
            <a:endParaRPr lang="en-US" altLang="en-US" sz="5000" dirty="0">
              <a:solidFill>
                <a:schemeClr val="tx1">
                  <a:lumMod val="65000"/>
                  <a:lumOff val="35000"/>
                </a:schemeClr>
              </a:solidFill>
              <a:latin typeface="+mn-lt"/>
            </a:endParaRPr>
          </a:p>
        </p:txBody>
      </p:sp>
      <p:cxnSp>
        <p:nvCxnSpPr>
          <p:cNvPr id="9" name="Straight Connector 8">
            <a:extLst>
              <a:ext uri="{FF2B5EF4-FFF2-40B4-BE49-F238E27FC236}">
                <a16:creationId xmlns:a16="http://schemas.microsoft.com/office/drawing/2014/main" id="{7CB95406-2EA5-461F-8CF6-CA8B3D8BDF57}"/>
              </a:ext>
            </a:extLst>
          </p:cNvPr>
          <p:cNvCxnSpPr>
            <a:cxnSpLocks/>
          </p:cNvCxnSpPr>
          <p:nvPr/>
        </p:nvCxnSpPr>
        <p:spPr>
          <a:xfrm>
            <a:off x="3627771" y="932224"/>
            <a:ext cx="516840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lide Number Placeholder 4">
            <a:extLst>
              <a:ext uri="{FF2B5EF4-FFF2-40B4-BE49-F238E27FC236}">
                <a16:creationId xmlns:a16="http://schemas.microsoft.com/office/drawing/2014/main" id="{F2A68661-65F7-4847-AEDB-96C94F520F7B}"/>
              </a:ext>
            </a:extLst>
          </p:cNvPr>
          <p:cNvSpPr>
            <a:spLocks noGrp="1"/>
          </p:cNvSpPr>
          <p:nvPr>
            <p:ph type="sldNum" sz="quarter" idx="12"/>
          </p:nvPr>
        </p:nvSpPr>
        <p:spPr>
          <a:xfrm>
            <a:off x="10167042" y="6356350"/>
            <a:ext cx="1186758" cy="365125"/>
          </a:xfrm>
        </p:spPr>
        <p:txBody>
          <a:bodyPr>
            <a:normAutofit/>
          </a:bodyPr>
          <a:lstStyle/>
          <a:p>
            <a:pPr>
              <a:spcAft>
                <a:spcPts val="600"/>
              </a:spcAft>
            </a:pPr>
            <a:fld id="{E77E6C9D-7B56-4650-A09F-69F86C0AF0F6}" type="slidenum">
              <a:rPr lang="en-US" smtClean="0">
                <a:solidFill>
                  <a:schemeClr val="bg1"/>
                </a:solidFill>
              </a:rPr>
              <a:pPr>
                <a:spcAft>
                  <a:spcPts val="600"/>
                </a:spcAft>
              </a:pPr>
              <a:t>13</a:t>
            </a:fld>
            <a:endParaRPr lang="en-US" dirty="0">
              <a:solidFill>
                <a:schemeClr val="bg1"/>
              </a:solidFill>
            </a:endParaRPr>
          </a:p>
        </p:txBody>
      </p:sp>
      <p:pic>
        <p:nvPicPr>
          <p:cNvPr id="8" name="Content Placeholder 5" descr="A close up of a logo&#10;&#10;Description generated with very high confidence">
            <a:extLst>
              <a:ext uri="{FF2B5EF4-FFF2-40B4-BE49-F238E27FC236}">
                <a16:creationId xmlns:a16="http://schemas.microsoft.com/office/drawing/2014/main" id="{3B8F922B-AC57-46A4-947C-A75D42859B44}"/>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85071" y="3373678"/>
            <a:ext cx="2445142" cy="3165234"/>
          </a:xfrm>
          <a:prstGeom prst="rect">
            <a:avLst/>
          </a:prstGeom>
        </p:spPr>
      </p:pic>
    </p:spTree>
    <p:extLst>
      <p:ext uri="{BB962C8B-B14F-4D97-AF65-F5344CB8AC3E}">
        <p14:creationId xmlns:p14="http://schemas.microsoft.com/office/powerpoint/2010/main" val="396061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F76AE24-1D44-4CB5-8A3A-A739CEE23295}"/>
              </a:ext>
            </a:extLst>
          </p:cNvPr>
          <p:cNvSpPr>
            <a:spLocks noGrp="1"/>
          </p:cNvSpPr>
          <p:nvPr>
            <p:ph type="title"/>
          </p:nvPr>
        </p:nvSpPr>
        <p:spPr>
          <a:xfrm>
            <a:off x="821516" y="640263"/>
            <a:ext cx="6204984" cy="1344975"/>
          </a:xfrm>
        </p:spPr>
        <p:txBody>
          <a:bodyPr>
            <a:normAutofit/>
          </a:bodyPr>
          <a:lstStyle/>
          <a:p>
            <a:r>
              <a:rPr lang="en-US" sz="4000"/>
              <a:t>Applicant Monica</a:t>
            </a:r>
          </a:p>
        </p:txBody>
      </p:sp>
      <p:sp>
        <p:nvSpPr>
          <p:cNvPr id="4" name="Content Placeholder 3">
            <a:extLst>
              <a:ext uri="{FF2B5EF4-FFF2-40B4-BE49-F238E27FC236}">
                <a16:creationId xmlns:a16="http://schemas.microsoft.com/office/drawing/2014/main" id="{082081FC-578F-466E-B1BE-04679B8E9D52}"/>
              </a:ext>
            </a:extLst>
          </p:cNvPr>
          <p:cNvSpPr>
            <a:spLocks noGrp="1"/>
          </p:cNvSpPr>
          <p:nvPr>
            <p:ph idx="1"/>
          </p:nvPr>
        </p:nvSpPr>
        <p:spPr>
          <a:xfrm>
            <a:off x="821515" y="2121762"/>
            <a:ext cx="6204984" cy="3626917"/>
          </a:xfrm>
        </p:spPr>
        <p:txBody>
          <a:bodyPr>
            <a:normAutofit fontScale="85000" lnSpcReduction="10000"/>
          </a:bodyPr>
          <a:lstStyle/>
          <a:p>
            <a:pPr>
              <a:lnSpc>
                <a:spcPct val="134000"/>
              </a:lnSpc>
            </a:pPr>
            <a:r>
              <a:rPr lang="en-US" sz="2400" dirty="0"/>
              <a:t>18-year-old applicant who reports current treatment for diagnoses of ADHD since age 13 and reports Learning Disability on the ETA 6-53 Health Questionnaire.</a:t>
            </a:r>
          </a:p>
          <a:p>
            <a:pPr>
              <a:lnSpc>
                <a:spcPct val="134000"/>
              </a:lnSpc>
            </a:pPr>
            <a:r>
              <a:rPr lang="en-US" sz="2400" dirty="0"/>
              <a:t>Recent  ADHD CCMP documentation by treating psychiatrist describes applicant as stable, medication compliant over past year,  and good prognosis. </a:t>
            </a:r>
          </a:p>
          <a:p>
            <a:pPr>
              <a:lnSpc>
                <a:spcPct val="134000"/>
              </a:lnSpc>
            </a:pPr>
            <a:r>
              <a:rPr lang="en-US" sz="2400" dirty="0"/>
              <a:t>IEP (a year old) – No behavior intervention plan (BIP), academic accommodations, good effort in classroom.   </a:t>
            </a:r>
          </a:p>
          <a:p>
            <a:pPr>
              <a:lnSpc>
                <a:spcPct val="104000"/>
              </a:lnSpc>
            </a:pPr>
            <a:endParaRPr lang="en-US" sz="2000" dirty="0"/>
          </a:p>
        </p:txBody>
      </p:sp>
      <p:pic>
        <p:nvPicPr>
          <p:cNvPr id="7" name="Picture 6" descr="A picture containing clipart&#10;&#10;Description automatically generated">
            <a:extLst>
              <a:ext uri="{FF2B5EF4-FFF2-40B4-BE49-F238E27FC236}">
                <a16:creationId xmlns:a16="http://schemas.microsoft.com/office/drawing/2014/main" id="{C10D4760-8D79-4A99-8060-A45BC2F55169}"/>
              </a:ext>
            </a:extLst>
          </p:cNvPr>
          <p:cNvPicPr>
            <a:picLocks noChangeAspect="1"/>
          </p:cNvPicPr>
          <p:nvPr/>
        </p:nvPicPr>
        <p:blipFill rotWithShape="1">
          <a:blip r:embed="rId2"/>
          <a:srcRect r="531"/>
          <a:stretch/>
        </p:blipFill>
        <p:spPr>
          <a:xfrm>
            <a:off x="7812708" y="3890260"/>
            <a:ext cx="4042409" cy="2286000"/>
          </a:xfrm>
          <a:prstGeom prst="rect">
            <a:avLst/>
          </a:prstGeom>
        </p:spPr>
      </p:pic>
      <p:pic>
        <p:nvPicPr>
          <p:cNvPr id="8" name="Picture 2" descr="C:\Users\jluht\AppData\Local\Microsoft\Windows\Temporary Internet Files\Content.IE5\135QB8UU\MP900285063[1].jpg">
            <a:extLst>
              <a:ext uri="{FF2B5EF4-FFF2-40B4-BE49-F238E27FC236}">
                <a16:creationId xmlns:a16="http://schemas.microsoft.com/office/drawing/2014/main" id="{579B6A3B-62A0-43B8-8D96-158638557339}"/>
              </a:ext>
            </a:extLst>
          </p:cNvPr>
          <p:cNvPicPr>
            <a:picLocks noChangeAspect="1" noChangeArrowheads="1"/>
          </p:cNvPicPr>
          <p:nvPr/>
        </p:nvPicPr>
        <p:blipFill rotWithShape="1">
          <a:blip r:embed="rId3" cstate="print"/>
          <a:srcRect t="5750" b="38499"/>
          <a:stretch/>
        </p:blipFill>
        <p:spPr bwMode="auto">
          <a:xfrm>
            <a:off x="7812707" y="321176"/>
            <a:ext cx="4042410" cy="3388994"/>
          </a:xfrm>
          <a:prstGeom prst="rect">
            <a:avLst/>
          </a:prstGeom>
          <a:noFill/>
        </p:spPr>
      </p:pic>
      <p:sp>
        <p:nvSpPr>
          <p:cNvPr id="2" name="Slide Number Placeholder 1">
            <a:extLst>
              <a:ext uri="{FF2B5EF4-FFF2-40B4-BE49-F238E27FC236}">
                <a16:creationId xmlns:a16="http://schemas.microsoft.com/office/drawing/2014/main" id="{2B9EA7E5-9F81-4A82-B7CD-0A4352E450C6}"/>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smtClean="0"/>
              <a:pPr>
                <a:spcAft>
                  <a:spcPts val="600"/>
                </a:spcAft>
              </a:pPr>
              <a:t>14</a:t>
            </a:fld>
            <a:endParaRPr lang="en-US"/>
          </a:p>
        </p:txBody>
      </p:sp>
      <p:sp>
        <p:nvSpPr>
          <p:cNvPr id="10" name="Slide Number Placeholder 4">
            <a:extLst>
              <a:ext uri="{FF2B5EF4-FFF2-40B4-BE49-F238E27FC236}">
                <a16:creationId xmlns:a16="http://schemas.microsoft.com/office/drawing/2014/main" id="{BBDCDFE3-A1BC-4999-9B8C-71C9E18F9264}"/>
              </a:ext>
            </a:extLst>
          </p:cNvPr>
          <p:cNvSpPr txBox="1">
            <a:spLocks/>
          </p:cNvSpPr>
          <p:nvPr/>
        </p:nvSpPr>
        <p:spPr>
          <a:xfrm>
            <a:off x="10167042" y="6356350"/>
            <a:ext cx="1186758"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77E6C9D-7B56-4650-A09F-69F86C0AF0F6}" type="slidenum">
              <a:rPr lang="en-US" smtClean="0">
                <a:solidFill>
                  <a:srgbClr val="009999"/>
                </a:solidFill>
              </a:rPr>
              <a:pPr>
                <a:spcAft>
                  <a:spcPts val="600"/>
                </a:spcAft>
              </a:pPr>
              <a:t>14</a:t>
            </a:fld>
            <a:endParaRPr lang="en-US" dirty="0">
              <a:solidFill>
                <a:srgbClr val="009999"/>
              </a:solidFill>
            </a:endParaRPr>
          </a:p>
        </p:txBody>
      </p:sp>
    </p:spTree>
    <p:extLst>
      <p:ext uri="{BB962C8B-B14F-4D97-AF65-F5344CB8AC3E}">
        <p14:creationId xmlns:p14="http://schemas.microsoft.com/office/powerpoint/2010/main" val="2813618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4">
            <a:extLst>
              <a:ext uri="{FF2B5EF4-FFF2-40B4-BE49-F238E27FC236}">
                <a16:creationId xmlns:a16="http://schemas.microsoft.com/office/drawing/2014/main" id="{BE3758D3-2424-4588-B7D3-D8FE89865F21}"/>
              </a:ext>
            </a:extLst>
          </p:cNvPr>
          <p:cNvSpPr txBox="1">
            <a:spLocks/>
          </p:cNvSpPr>
          <p:nvPr/>
        </p:nvSpPr>
        <p:spPr>
          <a:xfrm>
            <a:off x="10167042" y="6356350"/>
            <a:ext cx="1186758"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77E6C9D-7B56-4650-A09F-69F86C0AF0F6}" type="slidenum">
              <a:rPr lang="en-US" smtClean="0">
                <a:solidFill>
                  <a:srgbClr val="009999"/>
                </a:solidFill>
              </a:rPr>
              <a:pPr>
                <a:spcAft>
                  <a:spcPts val="600"/>
                </a:spcAft>
              </a:pPr>
              <a:t>15</a:t>
            </a:fld>
            <a:endParaRPr lang="en-US" dirty="0">
              <a:solidFill>
                <a:srgbClr val="009999"/>
              </a:solidFill>
            </a:endParaRPr>
          </a:p>
        </p:txBody>
      </p:sp>
      <p:sp>
        <p:nvSpPr>
          <p:cNvPr id="6" name="Title 5">
            <a:extLst>
              <a:ext uri="{FF2B5EF4-FFF2-40B4-BE49-F238E27FC236}">
                <a16:creationId xmlns:a16="http://schemas.microsoft.com/office/drawing/2014/main" id="{2158F211-9359-4E3C-A77A-1706D0762BD3}"/>
              </a:ext>
            </a:extLst>
          </p:cNvPr>
          <p:cNvSpPr>
            <a:spLocks noGrp="1"/>
          </p:cNvSpPr>
          <p:nvPr>
            <p:ph type="title"/>
          </p:nvPr>
        </p:nvSpPr>
        <p:spPr>
          <a:xfrm>
            <a:off x="5400386" y="1113271"/>
            <a:ext cx="5200650" cy="1325563"/>
          </a:xfrm>
        </p:spPr>
        <p:txBody>
          <a:bodyPr/>
          <a:lstStyle/>
          <a:p>
            <a:pPr algn="ctr"/>
            <a:r>
              <a:rPr lang="en-US" dirty="0">
                <a:solidFill>
                  <a:srgbClr val="FF6600"/>
                </a:solidFill>
              </a:rPr>
              <a:t>Should CMHC review this file?</a:t>
            </a:r>
          </a:p>
        </p:txBody>
      </p:sp>
      <p:sp>
        <p:nvSpPr>
          <p:cNvPr id="7" name="Content Placeholder 6">
            <a:extLst>
              <a:ext uri="{FF2B5EF4-FFF2-40B4-BE49-F238E27FC236}">
                <a16:creationId xmlns:a16="http://schemas.microsoft.com/office/drawing/2014/main" id="{601242DC-D740-404A-97C5-9E16379BD449}"/>
              </a:ext>
            </a:extLst>
          </p:cNvPr>
          <p:cNvSpPr>
            <a:spLocks noGrp="1"/>
          </p:cNvSpPr>
          <p:nvPr>
            <p:ph idx="1"/>
          </p:nvPr>
        </p:nvSpPr>
        <p:spPr>
          <a:xfrm>
            <a:off x="6429086" y="2599011"/>
            <a:ext cx="3143250" cy="2713595"/>
          </a:xfrm>
        </p:spPr>
        <p:txBody>
          <a:bodyPr>
            <a:normAutofit/>
          </a:bodyPr>
          <a:lstStyle/>
          <a:p>
            <a:pPr marL="0" indent="0">
              <a:buNone/>
            </a:pPr>
            <a:r>
              <a:rPr lang="en-US" sz="6000" dirty="0">
                <a:solidFill>
                  <a:schemeClr val="accent2">
                    <a:lumMod val="75000"/>
                  </a:schemeClr>
                </a:solidFill>
              </a:rPr>
              <a:t>Yes</a:t>
            </a:r>
          </a:p>
          <a:p>
            <a:pPr marL="0" indent="0">
              <a:spcBef>
                <a:spcPts val="1200"/>
              </a:spcBef>
              <a:buNone/>
            </a:pPr>
            <a:r>
              <a:rPr lang="en-US" sz="6000" dirty="0">
                <a:solidFill>
                  <a:schemeClr val="accent2">
                    <a:lumMod val="75000"/>
                  </a:schemeClr>
                </a:solidFill>
              </a:rPr>
              <a:t>No</a:t>
            </a:r>
          </a:p>
        </p:txBody>
      </p:sp>
      <p:grpSp>
        <p:nvGrpSpPr>
          <p:cNvPr id="45" name="Group 44">
            <a:extLst>
              <a:ext uri="{FF2B5EF4-FFF2-40B4-BE49-F238E27FC236}">
                <a16:creationId xmlns:a16="http://schemas.microsoft.com/office/drawing/2014/main" id="{207AEB43-C991-4D97-94AA-B82CB3243594}"/>
              </a:ext>
            </a:extLst>
          </p:cNvPr>
          <p:cNvGrpSpPr/>
          <p:nvPr/>
        </p:nvGrpSpPr>
        <p:grpSpPr>
          <a:xfrm>
            <a:off x="8275952" y="2722934"/>
            <a:ext cx="1147308" cy="1032956"/>
            <a:chOff x="534005" y="2662105"/>
            <a:chExt cx="1147308" cy="1032956"/>
          </a:xfrm>
        </p:grpSpPr>
        <p:sp>
          <p:nvSpPr>
            <p:cNvPr id="46" name="Oval 45">
              <a:extLst>
                <a:ext uri="{FF2B5EF4-FFF2-40B4-BE49-F238E27FC236}">
                  <a16:creationId xmlns:a16="http://schemas.microsoft.com/office/drawing/2014/main" id="{7ED02887-9BE8-430F-A554-60BB145B6096}"/>
                </a:ext>
              </a:extLst>
            </p:cNvPr>
            <p:cNvSpPr/>
            <p:nvPr/>
          </p:nvSpPr>
          <p:spPr>
            <a:xfrm>
              <a:off x="534005" y="2662105"/>
              <a:ext cx="1147308" cy="1032956"/>
            </a:xfrm>
            <a:prstGeom prst="ellipse">
              <a:avLst/>
            </a:prstGeom>
            <a:solidFill>
              <a:srgbClr val="92D050"/>
            </a:solidFill>
          </p:spPr>
          <p:style>
            <a:lnRef idx="0">
              <a:schemeClr val="lt1">
                <a:alpha val="0"/>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p:style>
        </p:sp>
        <p:sp>
          <p:nvSpPr>
            <p:cNvPr id="47" name="Rectangle 46" descr="Checkmark">
              <a:extLst>
                <a:ext uri="{FF2B5EF4-FFF2-40B4-BE49-F238E27FC236}">
                  <a16:creationId xmlns:a16="http://schemas.microsoft.com/office/drawing/2014/main" id="{3D4C7384-F6D0-4191-ADDD-E0414C203E79}"/>
                </a:ext>
              </a:extLst>
            </p:cNvPr>
            <p:cNvSpPr/>
            <p:nvPr/>
          </p:nvSpPr>
          <p:spPr>
            <a:xfrm>
              <a:off x="778513" y="2908817"/>
              <a:ext cx="658291" cy="592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grpSp>
        <p:nvGrpSpPr>
          <p:cNvPr id="49" name="Group 48">
            <a:extLst>
              <a:ext uri="{FF2B5EF4-FFF2-40B4-BE49-F238E27FC236}">
                <a16:creationId xmlns:a16="http://schemas.microsoft.com/office/drawing/2014/main" id="{75191B8F-0CFF-43F6-9E2F-1B94F6FCD606}"/>
              </a:ext>
            </a:extLst>
          </p:cNvPr>
          <p:cNvGrpSpPr/>
          <p:nvPr/>
        </p:nvGrpSpPr>
        <p:grpSpPr>
          <a:xfrm>
            <a:off x="8284307" y="3955808"/>
            <a:ext cx="1147309" cy="1032956"/>
            <a:chOff x="1851426" y="2662105"/>
            <a:chExt cx="1147309" cy="1032956"/>
          </a:xfrm>
        </p:grpSpPr>
        <p:sp>
          <p:nvSpPr>
            <p:cNvPr id="50" name="Oval 49">
              <a:extLst>
                <a:ext uri="{FF2B5EF4-FFF2-40B4-BE49-F238E27FC236}">
                  <a16:creationId xmlns:a16="http://schemas.microsoft.com/office/drawing/2014/main" id="{8C794EC8-1E7E-450F-BB33-C9515E2837A4}"/>
                </a:ext>
              </a:extLst>
            </p:cNvPr>
            <p:cNvSpPr/>
            <p:nvPr/>
          </p:nvSpPr>
          <p:spPr>
            <a:xfrm>
              <a:off x="1851426" y="2662105"/>
              <a:ext cx="1147309" cy="1032956"/>
            </a:xfrm>
            <a:prstGeom prst="ellipse">
              <a:avLst/>
            </a:prstGeom>
            <a:solidFill>
              <a:srgbClr val="C00000"/>
            </a:solidFill>
          </p:spPr>
          <p:style>
            <a:lnRef idx="0">
              <a:schemeClr val="lt1">
                <a:alpha val="0"/>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p:style>
        </p:sp>
        <p:sp>
          <p:nvSpPr>
            <p:cNvPr id="51" name="Rectangle 50" descr="Close">
              <a:extLst>
                <a:ext uri="{FF2B5EF4-FFF2-40B4-BE49-F238E27FC236}">
                  <a16:creationId xmlns:a16="http://schemas.microsoft.com/office/drawing/2014/main" id="{EE10B015-A5ED-475B-9DFA-6EA54FA3C0D4}"/>
                </a:ext>
              </a:extLst>
            </p:cNvPr>
            <p:cNvSpPr/>
            <p:nvPr/>
          </p:nvSpPr>
          <p:spPr>
            <a:xfrm>
              <a:off x="2074804" y="2875430"/>
              <a:ext cx="688729" cy="659454"/>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pic>
        <p:nvPicPr>
          <p:cNvPr id="52" name="Picture 2" descr="C:\Users\jluht\AppData\Local\Microsoft\Windows\Temporary Internet Files\Content.IE5\135QB8UU\MP900285063[1].jpg">
            <a:extLst>
              <a:ext uri="{FF2B5EF4-FFF2-40B4-BE49-F238E27FC236}">
                <a16:creationId xmlns:a16="http://schemas.microsoft.com/office/drawing/2014/main" id="{B50D5E81-3408-44DC-BF29-D20A73A92230}"/>
              </a:ext>
            </a:extLst>
          </p:cNvPr>
          <p:cNvPicPr>
            <a:picLocks noChangeAspect="1" noChangeArrowheads="1"/>
          </p:cNvPicPr>
          <p:nvPr/>
        </p:nvPicPr>
        <p:blipFill rotWithShape="1">
          <a:blip r:embed="rId6" cstate="print"/>
          <a:srcRect b="1618"/>
          <a:stretch/>
        </p:blipFill>
        <p:spPr bwMode="auto">
          <a:xfrm>
            <a:off x="0" y="9"/>
            <a:ext cx="4635591" cy="6857991"/>
          </a:xfrm>
          <a:prstGeom prst="rect">
            <a:avLst/>
          </a:prstGeom>
          <a:noFill/>
          <a:effectLst/>
        </p:spPr>
      </p:pic>
    </p:spTree>
    <p:extLst>
      <p:ext uri="{BB962C8B-B14F-4D97-AF65-F5344CB8AC3E}">
        <p14:creationId xmlns:p14="http://schemas.microsoft.com/office/powerpoint/2010/main" val="306618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0" end="0"/>
                                            </p:txEl>
                                          </p:spTgt>
                                        </p:tgtEl>
                                        <p:attrNameLst>
                                          <p:attrName>style.color</p:attrName>
                                        </p:attrNameLst>
                                      </p:cBhvr>
                                      <p:to>
                                        <a:schemeClr val="hlink"/>
                                      </p:to>
                                    </p:animClr>
                                  </p:childTnLst>
                                </p:cTn>
                              </p:par>
                              <p:par>
                                <p:cTn id="7" presetID="10" presetClass="exit" presetSubtype="0" fill="hold" nodeType="withEffect">
                                  <p:stCondLst>
                                    <p:cond delay="0"/>
                                  </p:stCondLst>
                                  <p:childTnLst>
                                    <p:animEffect transition="out" filter="fade">
                                      <p:cBhvr>
                                        <p:cTn id="8" dur="500"/>
                                        <p:tgtEl>
                                          <p:spTgt spid="7">
                                            <p:txEl>
                                              <p:pRg st="1" end="1"/>
                                            </p:txEl>
                                          </p:spTgt>
                                        </p:tgtEl>
                                      </p:cBhvr>
                                    </p:animEffect>
                                    <p:set>
                                      <p:cBhvr>
                                        <p:cTn id="9" dur="1" fill="hold">
                                          <p:stCondLst>
                                            <p:cond delay="499"/>
                                          </p:stCondLst>
                                        </p:cTn>
                                        <p:tgtEl>
                                          <p:spTgt spid="7">
                                            <p:txEl>
                                              <p:pRg st="1" end="1"/>
                                            </p:txEl>
                                          </p:spTgt>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4">
            <a:extLst>
              <a:ext uri="{FF2B5EF4-FFF2-40B4-BE49-F238E27FC236}">
                <a16:creationId xmlns:a16="http://schemas.microsoft.com/office/drawing/2014/main" id="{BE3758D3-2424-4588-B7D3-D8FE89865F21}"/>
              </a:ext>
            </a:extLst>
          </p:cNvPr>
          <p:cNvSpPr txBox="1">
            <a:spLocks/>
          </p:cNvSpPr>
          <p:nvPr/>
        </p:nvSpPr>
        <p:spPr>
          <a:xfrm>
            <a:off x="10167042" y="6356350"/>
            <a:ext cx="1186758"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77E6C9D-7B56-4650-A09F-69F86C0AF0F6}" type="slidenum">
              <a:rPr lang="en-US" smtClean="0">
                <a:solidFill>
                  <a:srgbClr val="009999"/>
                </a:solidFill>
              </a:rPr>
              <a:pPr>
                <a:spcAft>
                  <a:spcPts val="600"/>
                </a:spcAft>
              </a:pPr>
              <a:t>16</a:t>
            </a:fld>
            <a:endParaRPr lang="en-US" dirty="0">
              <a:solidFill>
                <a:srgbClr val="009999"/>
              </a:solidFill>
            </a:endParaRPr>
          </a:p>
        </p:txBody>
      </p:sp>
      <p:sp>
        <p:nvSpPr>
          <p:cNvPr id="6" name="Title 5">
            <a:extLst>
              <a:ext uri="{FF2B5EF4-FFF2-40B4-BE49-F238E27FC236}">
                <a16:creationId xmlns:a16="http://schemas.microsoft.com/office/drawing/2014/main" id="{2158F211-9359-4E3C-A77A-1706D0762BD3}"/>
              </a:ext>
            </a:extLst>
          </p:cNvPr>
          <p:cNvSpPr>
            <a:spLocks noGrp="1"/>
          </p:cNvSpPr>
          <p:nvPr>
            <p:ph type="title"/>
          </p:nvPr>
        </p:nvSpPr>
        <p:spPr>
          <a:xfrm>
            <a:off x="5400385" y="1113271"/>
            <a:ext cx="5849505" cy="1325563"/>
          </a:xfrm>
        </p:spPr>
        <p:txBody>
          <a:bodyPr>
            <a:normAutofit fontScale="90000"/>
          </a:bodyPr>
          <a:lstStyle/>
          <a:p>
            <a:pPr algn="ctr"/>
            <a:r>
              <a:rPr lang="en-US" dirty="0">
                <a:solidFill>
                  <a:srgbClr val="FF6600"/>
                </a:solidFill>
              </a:rPr>
              <a:t>Should CMHC interview this applicant?</a:t>
            </a:r>
          </a:p>
        </p:txBody>
      </p:sp>
      <p:sp>
        <p:nvSpPr>
          <p:cNvPr id="7" name="Content Placeholder 6">
            <a:extLst>
              <a:ext uri="{FF2B5EF4-FFF2-40B4-BE49-F238E27FC236}">
                <a16:creationId xmlns:a16="http://schemas.microsoft.com/office/drawing/2014/main" id="{601242DC-D740-404A-97C5-9E16379BD449}"/>
              </a:ext>
            </a:extLst>
          </p:cNvPr>
          <p:cNvSpPr>
            <a:spLocks noGrp="1"/>
          </p:cNvSpPr>
          <p:nvPr>
            <p:ph idx="1"/>
          </p:nvPr>
        </p:nvSpPr>
        <p:spPr>
          <a:xfrm>
            <a:off x="6753512" y="2599011"/>
            <a:ext cx="3143250" cy="2713595"/>
          </a:xfrm>
        </p:spPr>
        <p:txBody>
          <a:bodyPr>
            <a:normAutofit/>
          </a:bodyPr>
          <a:lstStyle/>
          <a:p>
            <a:pPr marL="0" indent="0">
              <a:buNone/>
            </a:pPr>
            <a:r>
              <a:rPr lang="en-US" sz="6000" dirty="0">
                <a:solidFill>
                  <a:schemeClr val="accent2">
                    <a:lumMod val="75000"/>
                  </a:schemeClr>
                </a:solidFill>
              </a:rPr>
              <a:t>Yes</a:t>
            </a:r>
          </a:p>
          <a:p>
            <a:pPr marL="0" indent="0">
              <a:spcBef>
                <a:spcPts val="1200"/>
              </a:spcBef>
              <a:buNone/>
            </a:pPr>
            <a:r>
              <a:rPr lang="en-US" sz="6000" dirty="0">
                <a:solidFill>
                  <a:schemeClr val="accent2">
                    <a:lumMod val="75000"/>
                  </a:schemeClr>
                </a:solidFill>
              </a:rPr>
              <a:t>No</a:t>
            </a:r>
          </a:p>
        </p:txBody>
      </p:sp>
      <p:grpSp>
        <p:nvGrpSpPr>
          <p:cNvPr id="45" name="Group 44">
            <a:extLst>
              <a:ext uri="{FF2B5EF4-FFF2-40B4-BE49-F238E27FC236}">
                <a16:creationId xmlns:a16="http://schemas.microsoft.com/office/drawing/2014/main" id="{207AEB43-C991-4D97-94AA-B82CB3243594}"/>
              </a:ext>
            </a:extLst>
          </p:cNvPr>
          <p:cNvGrpSpPr/>
          <p:nvPr/>
        </p:nvGrpSpPr>
        <p:grpSpPr>
          <a:xfrm>
            <a:off x="8275952" y="2722934"/>
            <a:ext cx="1147308" cy="1032956"/>
            <a:chOff x="534005" y="2662105"/>
            <a:chExt cx="1147308" cy="1032956"/>
          </a:xfrm>
        </p:grpSpPr>
        <p:sp>
          <p:nvSpPr>
            <p:cNvPr id="46" name="Oval 45">
              <a:extLst>
                <a:ext uri="{FF2B5EF4-FFF2-40B4-BE49-F238E27FC236}">
                  <a16:creationId xmlns:a16="http://schemas.microsoft.com/office/drawing/2014/main" id="{7ED02887-9BE8-430F-A554-60BB145B6096}"/>
                </a:ext>
              </a:extLst>
            </p:cNvPr>
            <p:cNvSpPr/>
            <p:nvPr/>
          </p:nvSpPr>
          <p:spPr>
            <a:xfrm>
              <a:off x="534005" y="2662105"/>
              <a:ext cx="1147308" cy="1032956"/>
            </a:xfrm>
            <a:prstGeom prst="ellipse">
              <a:avLst/>
            </a:prstGeom>
            <a:solidFill>
              <a:srgbClr val="92D050"/>
            </a:solidFill>
          </p:spPr>
          <p:style>
            <a:lnRef idx="0">
              <a:schemeClr val="lt1">
                <a:alpha val="0"/>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p:style>
        </p:sp>
        <p:sp>
          <p:nvSpPr>
            <p:cNvPr id="47" name="Rectangle 46" descr="Checkmark">
              <a:extLst>
                <a:ext uri="{FF2B5EF4-FFF2-40B4-BE49-F238E27FC236}">
                  <a16:creationId xmlns:a16="http://schemas.microsoft.com/office/drawing/2014/main" id="{3D4C7384-F6D0-4191-ADDD-E0414C203E79}"/>
                </a:ext>
              </a:extLst>
            </p:cNvPr>
            <p:cNvSpPr/>
            <p:nvPr/>
          </p:nvSpPr>
          <p:spPr>
            <a:xfrm>
              <a:off x="778513" y="2908817"/>
              <a:ext cx="658291" cy="59268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grpSp>
        <p:nvGrpSpPr>
          <p:cNvPr id="49" name="Group 48">
            <a:extLst>
              <a:ext uri="{FF2B5EF4-FFF2-40B4-BE49-F238E27FC236}">
                <a16:creationId xmlns:a16="http://schemas.microsoft.com/office/drawing/2014/main" id="{75191B8F-0CFF-43F6-9E2F-1B94F6FCD606}"/>
              </a:ext>
            </a:extLst>
          </p:cNvPr>
          <p:cNvGrpSpPr/>
          <p:nvPr/>
        </p:nvGrpSpPr>
        <p:grpSpPr>
          <a:xfrm>
            <a:off x="8284307" y="3955808"/>
            <a:ext cx="1147309" cy="1032956"/>
            <a:chOff x="1851426" y="2662105"/>
            <a:chExt cx="1147309" cy="1032956"/>
          </a:xfrm>
        </p:grpSpPr>
        <p:sp>
          <p:nvSpPr>
            <p:cNvPr id="50" name="Oval 49">
              <a:extLst>
                <a:ext uri="{FF2B5EF4-FFF2-40B4-BE49-F238E27FC236}">
                  <a16:creationId xmlns:a16="http://schemas.microsoft.com/office/drawing/2014/main" id="{8C794EC8-1E7E-450F-BB33-C9515E2837A4}"/>
                </a:ext>
              </a:extLst>
            </p:cNvPr>
            <p:cNvSpPr/>
            <p:nvPr/>
          </p:nvSpPr>
          <p:spPr>
            <a:xfrm>
              <a:off x="1851426" y="2662105"/>
              <a:ext cx="1147309" cy="1032956"/>
            </a:xfrm>
            <a:prstGeom prst="ellipse">
              <a:avLst/>
            </a:prstGeom>
            <a:solidFill>
              <a:srgbClr val="C00000"/>
            </a:solidFill>
          </p:spPr>
          <p:style>
            <a:lnRef idx="0">
              <a:schemeClr val="lt1">
                <a:alpha val="0"/>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p:style>
        </p:sp>
        <p:sp>
          <p:nvSpPr>
            <p:cNvPr id="51" name="Rectangle 50" descr="Close">
              <a:extLst>
                <a:ext uri="{FF2B5EF4-FFF2-40B4-BE49-F238E27FC236}">
                  <a16:creationId xmlns:a16="http://schemas.microsoft.com/office/drawing/2014/main" id="{EE10B015-A5ED-475B-9DFA-6EA54FA3C0D4}"/>
                </a:ext>
              </a:extLst>
            </p:cNvPr>
            <p:cNvSpPr/>
            <p:nvPr/>
          </p:nvSpPr>
          <p:spPr>
            <a:xfrm>
              <a:off x="2074804" y="2875430"/>
              <a:ext cx="688729" cy="659454"/>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pic>
        <p:nvPicPr>
          <p:cNvPr id="52" name="Picture 2" descr="C:\Users\jluht\AppData\Local\Microsoft\Windows\Temporary Internet Files\Content.IE5\135QB8UU\MP900285063[1].jpg">
            <a:extLst>
              <a:ext uri="{FF2B5EF4-FFF2-40B4-BE49-F238E27FC236}">
                <a16:creationId xmlns:a16="http://schemas.microsoft.com/office/drawing/2014/main" id="{B50D5E81-3408-44DC-BF29-D20A73A92230}"/>
              </a:ext>
            </a:extLst>
          </p:cNvPr>
          <p:cNvPicPr>
            <a:picLocks noChangeAspect="1" noChangeArrowheads="1"/>
          </p:cNvPicPr>
          <p:nvPr/>
        </p:nvPicPr>
        <p:blipFill rotWithShape="1">
          <a:blip r:embed="rId6" cstate="print"/>
          <a:srcRect b="1618"/>
          <a:stretch/>
        </p:blipFill>
        <p:spPr bwMode="auto">
          <a:xfrm>
            <a:off x="0" y="9"/>
            <a:ext cx="4635591" cy="6857991"/>
          </a:xfrm>
          <a:prstGeom prst="rect">
            <a:avLst/>
          </a:prstGeom>
          <a:noFill/>
          <a:effectLst/>
        </p:spPr>
      </p:pic>
    </p:spTree>
    <p:extLst>
      <p:ext uri="{BB962C8B-B14F-4D97-AF65-F5344CB8AC3E}">
        <p14:creationId xmlns:p14="http://schemas.microsoft.com/office/powerpoint/2010/main" val="69710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1" end="1"/>
                                            </p:txEl>
                                          </p:spTgt>
                                        </p:tgtEl>
                                        <p:attrNameLst>
                                          <p:attrName>style.color</p:attrName>
                                        </p:attrNameLst>
                                      </p:cBhvr>
                                      <p:to>
                                        <a:srgbClr val="CC0000"/>
                                      </p:to>
                                    </p:animClr>
                                  </p:childTnLst>
                                </p:cTn>
                              </p:par>
                              <p:par>
                                <p:cTn id="7" presetID="10" presetClass="exit" presetSubtype="0" fill="hold" nodeType="withEffect">
                                  <p:stCondLst>
                                    <p:cond delay="0"/>
                                  </p:stCondLst>
                                  <p:childTnLst>
                                    <p:animEffect transition="out" filter="fade">
                                      <p:cBhvr>
                                        <p:cTn id="8" dur="500"/>
                                        <p:tgtEl>
                                          <p:spTgt spid="7">
                                            <p:txEl>
                                              <p:pRg st="0" end="0"/>
                                            </p:txEl>
                                          </p:spTgt>
                                        </p:tgtEl>
                                      </p:cBhvr>
                                    </p:animEffect>
                                    <p:set>
                                      <p:cBhvr>
                                        <p:cTn id="9" dur="1" fill="hold">
                                          <p:stCondLst>
                                            <p:cond delay="499"/>
                                          </p:stCondLst>
                                        </p:cTn>
                                        <p:tgtEl>
                                          <p:spTgt spid="7">
                                            <p:txEl>
                                              <p:pRg st="0" end="0"/>
                                            </p:txEl>
                                          </p:spTgt>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45"/>
                                        </p:tgtEl>
                                      </p:cBhvr>
                                    </p:animEffect>
                                    <p:set>
                                      <p:cBhvr>
                                        <p:cTn id="12"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EF58E3C-1614-4C98-83AA-23A52E6BEA32}"/>
              </a:ext>
            </a:extLst>
          </p:cNvPr>
          <p:cNvSpPr>
            <a:spLocks noGrp="1"/>
          </p:cNvSpPr>
          <p:nvPr>
            <p:ph type="title"/>
          </p:nvPr>
        </p:nvSpPr>
        <p:spPr>
          <a:xfrm>
            <a:off x="863029" y="1012004"/>
            <a:ext cx="3416158" cy="4795408"/>
          </a:xfrm>
        </p:spPr>
        <p:txBody>
          <a:bodyPr>
            <a:normAutofit/>
          </a:bodyPr>
          <a:lstStyle/>
          <a:p>
            <a:r>
              <a:rPr lang="en-US" dirty="0">
                <a:solidFill>
                  <a:srgbClr val="009999"/>
                </a:solidFill>
              </a:rPr>
              <a:t>Outcome – </a:t>
            </a:r>
            <a:r>
              <a:rPr lang="en-US" dirty="0">
                <a:solidFill>
                  <a:srgbClr val="FFFFFF"/>
                </a:solidFill>
              </a:rPr>
              <a:t>Version # 1</a:t>
            </a:r>
          </a:p>
        </p:txBody>
      </p:sp>
      <p:sp>
        <p:nvSpPr>
          <p:cNvPr id="4" name="Slide Number Placeholder 3">
            <a:extLst>
              <a:ext uri="{FF2B5EF4-FFF2-40B4-BE49-F238E27FC236}">
                <a16:creationId xmlns:a16="http://schemas.microsoft.com/office/drawing/2014/main" id="{587944E3-B086-43A7-A56E-A2D8FFCC4083}"/>
              </a:ext>
            </a:extLst>
          </p:cNvPr>
          <p:cNvSpPr>
            <a:spLocks noGrp="1"/>
          </p:cNvSpPr>
          <p:nvPr>
            <p:ph type="sldNum" sz="quarter" idx="12"/>
          </p:nvPr>
        </p:nvSpPr>
        <p:spPr>
          <a:xfrm>
            <a:off x="10726220" y="6356350"/>
            <a:ext cx="627580" cy="365125"/>
          </a:xfrm>
        </p:spPr>
        <p:txBody>
          <a:bodyPr>
            <a:normAutofit/>
          </a:bodyPr>
          <a:lstStyle/>
          <a:p>
            <a:pPr>
              <a:spcAft>
                <a:spcPts val="600"/>
              </a:spcAft>
            </a:pPr>
            <a:fld id="{AE743507-C39D-4973-A10E-A1A6810F609F}" type="slidenum">
              <a:rPr lang="en-US">
                <a:solidFill>
                  <a:srgbClr val="009999"/>
                </a:solidFill>
              </a:rPr>
              <a:pPr>
                <a:spcAft>
                  <a:spcPts val="600"/>
                </a:spcAft>
              </a:pPr>
              <a:t>17</a:t>
            </a:fld>
            <a:endParaRPr lang="en-US" dirty="0">
              <a:solidFill>
                <a:srgbClr val="009999"/>
              </a:solidFill>
            </a:endParaRPr>
          </a:p>
        </p:txBody>
      </p:sp>
      <p:graphicFrame>
        <p:nvGraphicFramePr>
          <p:cNvPr id="9" name="Content Placeholder 6">
            <a:extLst>
              <a:ext uri="{FF2B5EF4-FFF2-40B4-BE49-F238E27FC236}">
                <a16:creationId xmlns:a16="http://schemas.microsoft.com/office/drawing/2014/main" id="{75F507CC-504B-4AFB-A12E-0077BD935391}"/>
              </a:ext>
            </a:extLst>
          </p:cNvPr>
          <p:cNvGraphicFramePr>
            <a:graphicFrameLocks noGrp="1"/>
          </p:cNvGraphicFramePr>
          <p:nvPr>
            <p:ph idx="1"/>
            <p:extLst>
              <p:ext uri="{D42A27DB-BD31-4B8C-83A1-F6EECF244321}">
                <p14:modId xmlns:p14="http://schemas.microsoft.com/office/powerpoint/2010/main" val="23076281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9106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F76AE24-1D44-4CB5-8A3A-A739CEE23295}"/>
              </a:ext>
            </a:extLst>
          </p:cNvPr>
          <p:cNvSpPr>
            <a:spLocks noGrp="1"/>
          </p:cNvSpPr>
          <p:nvPr>
            <p:ph type="title"/>
          </p:nvPr>
        </p:nvSpPr>
        <p:spPr>
          <a:xfrm>
            <a:off x="821516" y="640263"/>
            <a:ext cx="6204984" cy="1344975"/>
          </a:xfrm>
        </p:spPr>
        <p:txBody>
          <a:bodyPr>
            <a:normAutofit/>
          </a:bodyPr>
          <a:lstStyle/>
          <a:p>
            <a:r>
              <a:rPr lang="en-US" sz="4000" dirty="0"/>
              <a:t>Applicant Monica</a:t>
            </a:r>
            <a:br>
              <a:rPr lang="en-US" sz="4000" dirty="0"/>
            </a:br>
            <a:r>
              <a:rPr lang="en-US" sz="2800" dirty="0">
                <a:solidFill>
                  <a:srgbClr val="009999"/>
                </a:solidFill>
              </a:rPr>
              <a:t>Version # 2</a:t>
            </a:r>
          </a:p>
        </p:txBody>
      </p:sp>
      <p:sp>
        <p:nvSpPr>
          <p:cNvPr id="4" name="Content Placeholder 3">
            <a:extLst>
              <a:ext uri="{FF2B5EF4-FFF2-40B4-BE49-F238E27FC236}">
                <a16:creationId xmlns:a16="http://schemas.microsoft.com/office/drawing/2014/main" id="{082081FC-578F-466E-B1BE-04679B8E9D52}"/>
              </a:ext>
            </a:extLst>
          </p:cNvPr>
          <p:cNvSpPr>
            <a:spLocks noGrp="1"/>
          </p:cNvSpPr>
          <p:nvPr>
            <p:ph idx="1"/>
          </p:nvPr>
        </p:nvSpPr>
        <p:spPr>
          <a:xfrm>
            <a:off x="821515" y="2121762"/>
            <a:ext cx="6204984" cy="3626917"/>
          </a:xfrm>
        </p:spPr>
        <p:txBody>
          <a:bodyPr>
            <a:normAutofit fontScale="85000" lnSpcReduction="10000"/>
          </a:bodyPr>
          <a:lstStyle/>
          <a:p>
            <a:pPr>
              <a:lnSpc>
                <a:spcPct val="134000"/>
              </a:lnSpc>
            </a:pPr>
            <a:r>
              <a:rPr lang="en-US" sz="2400" dirty="0"/>
              <a:t>18-year-old applicant who reports current treatment for diagnoses of ADHD since age 13 and reports Learning Disability on the ETA 6-53 Health Questionnaire.</a:t>
            </a:r>
          </a:p>
          <a:p>
            <a:pPr>
              <a:lnSpc>
                <a:spcPct val="134000"/>
              </a:lnSpc>
            </a:pPr>
            <a:r>
              <a:rPr lang="en-US" sz="2400" dirty="0"/>
              <a:t>Recent ADHD CCMP documentation by treating psychiatrist describes applicant as stable, medication compliant over past year, and good prognosis. </a:t>
            </a:r>
          </a:p>
          <a:p>
            <a:pPr>
              <a:lnSpc>
                <a:spcPct val="134000"/>
              </a:lnSpc>
            </a:pPr>
            <a:r>
              <a:rPr lang="en-US" sz="2400" b="1" u="sng" dirty="0">
                <a:solidFill>
                  <a:srgbClr val="009999"/>
                </a:solidFill>
              </a:rPr>
              <a:t>IEP – Social Emotional Disturbance (SED) with or without BIP. </a:t>
            </a:r>
          </a:p>
          <a:p>
            <a:pPr>
              <a:lnSpc>
                <a:spcPct val="104000"/>
              </a:lnSpc>
            </a:pPr>
            <a:endParaRPr lang="en-US" sz="2000" dirty="0"/>
          </a:p>
        </p:txBody>
      </p:sp>
      <p:pic>
        <p:nvPicPr>
          <p:cNvPr id="7" name="Picture 6" descr="A picture containing clipart&#10;&#10;Description automatically generated">
            <a:extLst>
              <a:ext uri="{FF2B5EF4-FFF2-40B4-BE49-F238E27FC236}">
                <a16:creationId xmlns:a16="http://schemas.microsoft.com/office/drawing/2014/main" id="{C10D4760-8D79-4A99-8060-A45BC2F55169}"/>
              </a:ext>
            </a:extLst>
          </p:cNvPr>
          <p:cNvPicPr>
            <a:picLocks noChangeAspect="1"/>
          </p:cNvPicPr>
          <p:nvPr/>
        </p:nvPicPr>
        <p:blipFill rotWithShape="1">
          <a:blip r:embed="rId2"/>
          <a:srcRect r="531"/>
          <a:stretch/>
        </p:blipFill>
        <p:spPr>
          <a:xfrm>
            <a:off x="7812708" y="3890260"/>
            <a:ext cx="4042409" cy="2286000"/>
          </a:xfrm>
          <a:prstGeom prst="rect">
            <a:avLst/>
          </a:prstGeom>
        </p:spPr>
      </p:pic>
      <p:pic>
        <p:nvPicPr>
          <p:cNvPr id="8" name="Picture 2" descr="C:\Users\jluht\AppData\Local\Microsoft\Windows\Temporary Internet Files\Content.IE5\135QB8UU\MP900285063[1].jpg">
            <a:extLst>
              <a:ext uri="{FF2B5EF4-FFF2-40B4-BE49-F238E27FC236}">
                <a16:creationId xmlns:a16="http://schemas.microsoft.com/office/drawing/2014/main" id="{579B6A3B-62A0-43B8-8D96-158638557339}"/>
              </a:ext>
            </a:extLst>
          </p:cNvPr>
          <p:cNvPicPr>
            <a:picLocks noChangeAspect="1" noChangeArrowheads="1"/>
          </p:cNvPicPr>
          <p:nvPr/>
        </p:nvPicPr>
        <p:blipFill rotWithShape="1">
          <a:blip r:embed="rId3" cstate="print"/>
          <a:srcRect t="5750" b="38499"/>
          <a:stretch/>
        </p:blipFill>
        <p:spPr bwMode="auto">
          <a:xfrm>
            <a:off x="7812707" y="321176"/>
            <a:ext cx="4042410" cy="3388994"/>
          </a:xfrm>
          <a:prstGeom prst="rect">
            <a:avLst/>
          </a:prstGeom>
          <a:noFill/>
        </p:spPr>
      </p:pic>
      <p:sp>
        <p:nvSpPr>
          <p:cNvPr id="2" name="Slide Number Placeholder 1">
            <a:extLst>
              <a:ext uri="{FF2B5EF4-FFF2-40B4-BE49-F238E27FC236}">
                <a16:creationId xmlns:a16="http://schemas.microsoft.com/office/drawing/2014/main" id="{2B9EA7E5-9F81-4A82-B7CD-0A4352E450C6}"/>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smtClean="0"/>
              <a:pPr>
                <a:spcAft>
                  <a:spcPts val="600"/>
                </a:spcAft>
              </a:pPr>
              <a:t>18</a:t>
            </a:fld>
            <a:endParaRPr lang="en-US"/>
          </a:p>
        </p:txBody>
      </p:sp>
      <p:sp>
        <p:nvSpPr>
          <p:cNvPr id="10" name="Slide Number Placeholder 4">
            <a:extLst>
              <a:ext uri="{FF2B5EF4-FFF2-40B4-BE49-F238E27FC236}">
                <a16:creationId xmlns:a16="http://schemas.microsoft.com/office/drawing/2014/main" id="{BBDCDFE3-A1BC-4999-9B8C-71C9E18F9264}"/>
              </a:ext>
            </a:extLst>
          </p:cNvPr>
          <p:cNvSpPr txBox="1">
            <a:spLocks/>
          </p:cNvSpPr>
          <p:nvPr/>
        </p:nvSpPr>
        <p:spPr>
          <a:xfrm>
            <a:off x="10167042" y="6356350"/>
            <a:ext cx="1186758"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77E6C9D-7B56-4650-A09F-69F86C0AF0F6}" type="slidenum">
              <a:rPr lang="en-US" smtClean="0">
                <a:solidFill>
                  <a:srgbClr val="009999"/>
                </a:solidFill>
              </a:rPr>
              <a:pPr>
                <a:spcAft>
                  <a:spcPts val="600"/>
                </a:spcAft>
              </a:pPr>
              <a:t>18</a:t>
            </a:fld>
            <a:endParaRPr lang="en-US" dirty="0">
              <a:solidFill>
                <a:srgbClr val="009999"/>
              </a:solidFill>
            </a:endParaRPr>
          </a:p>
        </p:txBody>
      </p:sp>
    </p:spTree>
    <p:extLst>
      <p:ext uri="{BB962C8B-B14F-4D97-AF65-F5344CB8AC3E}">
        <p14:creationId xmlns:p14="http://schemas.microsoft.com/office/powerpoint/2010/main" val="3234042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EF58E3C-1614-4C98-83AA-23A52E6BEA32}"/>
              </a:ext>
            </a:extLst>
          </p:cNvPr>
          <p:cNvSpPr>
            <a:spLocks noGrp="1"/>
          </p:cNvSpPr>
          <p:nvPr>
            <p:ph type="title"/>
          </p:nvPr>
        </p:nvSpPr>
        <p:spPr>
          <a:xfrm>
            <a:off x="863029" y="1012004"/>
            <a:ext cx="3416158" cy="4795408"/>
          </a:xfrm>
        </p:spPr>
        <p:txBody>
          <a:bodyPr>
            <a:normAutofit/>
          </a:bodyPr>
          <a:lstStyle/>
          <a:p>
            <a:r>
              <a:rPr lang="en-US" dirty="0">
                <a:solidFill>
                  <a:srgbClr val="009999"/>
                </a:solidFill>
              </a:rPr>
              <a:t>Outcome –</a:t>
            </a:r>
            <a:r>
              <a:rPr lang="en-US" dirty="0">
                <a:solidFill>
                  <a:srgbClr val="FFFFFF"/>
                </a:solidFill>
              </a:rPr>
              <a:t> Version # 2</a:t>
            </a:r>
          </a:p>
        </p:txBody>
      </p:sp>
      <p:sp>
        <p:nvSpPr>
          <p:cNvPr id="4" name="Slide Number Placeholder 3">
            <a:extLst>
              <a:ext uri="{FF2B5EF4-FFF2-40B4-BE49-F238E27FC236}">
                <a16:creationId xmlns:a16="http://schemas.microsoft.com/office/drawing/2014/main" id="{587944E3-B086-43A7-A56E-A2D8FFCC4083}"/>
              </a:ext>
            </a:extLst>
          </p:cNvPr>
          <p:cNvSpPr>
            <a:spLocks noGrp="1"/>
          </p:cNvSpPr>
          <p:nvPr>
            <p:ph type="sldNum" sz="quarter" idx="12"/>
          </p:nvPr>
        </p:nvSpPr>
        <p:spPr>
          <a:xfrm>
            <a:off x="10726220" y="6356350"/>
            <a:ext cx="627580" cy="365125"/>
          </a:xfrm>
        </p:spPr>
        <p:txBody>
          <a:bodyPr>
            <a:normAutofit/>
          </a:bodyPr>
          <a:lstStyle/>
          <a:p>
            <a:pPr>
              <a:spcAft>
                <a:spcPts val="600"/>
              </a:spcAft>
            </a:pPr>
            <a:fld id="{AE743507-C39D-4973-A10E-A1A6810F609F}" type="slidenum">
              <a:rPr lang="en-US">
                <a:solidFill>
                  <a:srgbClr val="009999"/>
                </a:solidFill>
              </a:rPr>
              <a:pPr>
                <a:spcAft>
                  <a:spcPts val="600"/>
                </a:spcAft>
              </a:pPr>
              <a:t>19</a:t>
            </a:fld>
            <a:endParaRPr lang="en-US" dirty="0">
              <a:solidFill>
                <a:srgbClr val="009999"/>
              </a:solidFill>
            </a:endParaRPr>
          </a:p>
        </p:txBody>
      </p:sp>
      <p:sp>
        <p:nvSpPr>
          <p:cNvPr id="5" name="Rectangle: Rounded Corners 4">
            <a:extLst>
              <a:ext uri="{FF2B5EF4-FFF2-40B4-BE49-F238E27FC236}">
                <a16:creationId xmlns:a16="http://schemas.microsoft.com/office/drawing/2014/main" id="{1E5DD478-D49D-4862-BEFF-63A2E2A764BA}"/>
              </a:ext>
            </a:extLst>
          </p:cNvPr>
          <p:cNvSpPr/>
          <p:nvPr/>
        </p:nvSpPr>
        <p:spPr>
          <a:xfrm>
            <a:off x="5194300" y="478821"/>
            <a:ext cx="6513603" cy="280992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6ECEB725-832B-417F-B210-7CC5E3D3000F}"/>
              </a:ext>
            </a:extLst>
          </p:cNvPr>
          <p:cNvSpPr/>
          <p:nvPr/>
        </p:nvSpPr>
        <p:spPr>
          <a:xfrm>
            <a:off x="6181941" y="478821"/>
            <a:ext cx="5573184" cy="2809929"/>
          </a:xfrm>
          <a:custGeom>
            <a:avLst/>
            <a:gdLst>
              <a:gd name="connsiteX0" fmla="*/ 0 w 5821488"/>
              <a:gd name="connsiteY0" fmla="*/ 0 h 2809929"/>
              <a:gd name="connsiteX1" fmla="*/ 5821488 w 5821488"/>
              <a:gd name="connsiteY1" fmla="*/ 0 h 2809929"/>
              <a:gd name="connsiteX2" fmla="*/ 5821488 w 5821488"/>
              <a:gd name="connsiteY2" fmla="*/ 2809929 h 2809929"/>
              <a:gd name="connsiteX3" fmla="*/ 0 w 5821488"/>
              <a:gd name="connsiteY3" fmla="*/ 2809929 h 2809929"/>
              <a:gd name="connsiteX4" fmla="*/ 0 w 5821488"/>
              <a:gd name="connsiteY4" fmla="*/ 0 h 280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488" h="2809929">
                <a:moveTo>
                  <a:pt x="0" y="0"/>
                </a:moveTo>
                <a:lnTo>
                  <a:pt x="5821488" y="0"/>
                </a:lnTo>
                <a:lnTo>
                  <a:pt x="5821488" y="2809929"/>
                </a:lnTo>
                <a:lnTo>
                  <a:pt x="0" y="28099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384" tIns="297384" rIns="297384" bIns="297384" numCol="1" spcCol="1270" anchor="ctr" anchorCtr="0">
            <a:noAutofit/>
          </a:bodyPr>
          <a:lstStyle/>
          <a:p>
            <a:pPr marL="0" lvl="0" indent="0" algn="l" defTabSz="1244600">
              <a:lnSpc>
                <a:spcPct val="100000"/>
              </a:lnSpc>
              <a:spcBef>
                <a:spcPct val="0"/>
              </a:spcBef>
              <a:spcAft>
                <a:spcPct val="35000"/>
              </a:spcAft>
              <a:buNone/>
            </a:pPr>
            <a:r>
              <a:rPr lang="en-US" sz="2400" kern="1200" dirty="0"/>
              <a:t>Center clinician of highest level of licensure related to the applicant’s primary areas of concern (i.e., CMHC in this case) and the HWM contact applicant and conduct clinical interview</a:t>
            </a:r>
          </a:p>
        </p:txBody>
      </p:sp>
      <p:sp>
        <p:nvSpPr>
          <p:cNvPr id="11" name="Rectangle: Rounded Corners 10">
            <a:extLst>
              <a:ext uri="{FF2B5EF4-FFF2-40B4-BE49-F238E27FC236}">
                <a16:creationId xmlns:a16="http://schemas.microsoft.com/office/drawing/2014/main" id="{403400EE-4D0D-40AB-B404-EB8052FB4703}"/>
              </a:ext>
            </a:extLst>
          </p:cNvPr>
          <p:cNvSpPr/>
          <p:nvPr/>
        </p:nvSpPr>
        <p:spPr>
          <a:xfrm>
            <a:off x="5194300" y="3538522"/>
            <a:ext cx="6513603" cy="2840657"/>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Rectangle 11" descr="Office Worker">
            <a:extLst>
              <a:ext uri="{FF2B5EF4-FFF2-40B4-BE49-F238E27FC236}">
                <a16:creationId xmlns:a16="http://schemas.microsoft.com/office/drawing/2014/main" id="{33241592-76AA-498C-9DDE-50BCD41A03CA}"/>
              </a:ext>
            </a:extLst>
          </p:cNvPr>
          <p:cNvSpPr/>
          <p:nvPr/>
        </p:nvSpPr>
        <p:spPr>
          <a:xfrm>
            <a:off x="5288744" y="1437944"/>
            <a:ext cx="893197" cy="915227"/>
          </a:xfrm>
          <a:prstGeom prst="rect">
            <a:avLst/>
          </a:prstGeom>
          <a: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sp>
        <p:nvSpPr>
          <p:cNvPr id="13" name="Freeform: Shape 12">
            <a:extLst>
              <a:ext uri="{FF2B5EF4-FFF2-40B4-BE49-F238E27FC236}">
                <a16:creationId xmlns:a16="http://schemas.microsoft.com/office/drawing/2014/main" id="{1C1E8A6C-CE07-40D0-8CB2-B8A0786AA7E8}"/>
              </a:ext>
            </a:extLst>
          </p:cNvPr>
          <p:cNvSpPr/>
          <p:nvPr/>
        </p:nvSpPr>
        <p:spPr>
          <a:xfrm>
            <a:off x="6181941" y="3538522"/>
            <a:ext cx="5573184" cy="2809929"/>
          </a:xfrm>
          <a:custGeom>
            <a:avLst/>
            <a:gdLst>
              <a:gd name="connsiteX0" fmla="*/ 0 w 5821488"/>
              <a:gd name="connsiteY0" fmla="*/ 0 h 2809929"/>
              <a:gd name="connsiteX1" fmla="*/ 5821488 w 5821488"/>
              <a:gd name="connsiteY1" fmla="*/ 0 h 2809929"/>
              <a:gd name="connsiteX2" fmla="*/ 5821488 w 5821488"/>
              <a:gd name="connsiteY2" fmla="*/ 2809929 h 2809929"/>
              <a:gd name="connsiteX3" fmla="*/ 0 w 5821488"/>
              <a:gd name="connsiteY3" fmla="*/ 2809929 h 2809929"/>
              <a:gd name="connsiteX4" fmla="*/ 0 w 5821488"/>
              <a:gd name="connsiteY4" fmla="*/ 0 h 280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488" h="2809929">
                <a:moveTo>
                  <a:pt x="0" y="0"/>
                </a:moveTo>
                <a:lnTo>
                  <a:pt x="5821488" y="0"/>
                </a:lnTo>
                <a:lnTo>
                  <a:pt x="5821488" y="2809929"/>
                </a:lnTo>
                <a:lnTo>
                  <a:pt x="0" y="28099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384" tIns="297384" rIns="297384" bIns="297384" numCol="1" spcCol="1270" anchor="ctr" anchorCtr="0">
            <a:noAutofit/>
          </a:bodyPr>
          <a:lstStyle/>
          <a:p>
            <a:pPr marL="0" lvl="0" indent="0" algn="l" defTabSz="1244600">
              <a:lnSpc>
                <a:spcPct val="100000"/>
              </a:lnSpc>
              <a:spcBef>
                <a:spcPct val="0"/>
              </a:spcBef>
              <a:spcAft>
                <a:spcPct val="35000"/>
              </a:spcAft>
              <a:buNone/>
            </a:pPr>
            <a:r>
              <a:rPr lang="en-US" sz="2400" kern="1200" dirty="0"/>
              <a:t>DC engages applicant in the interactive reasonable accommodation process (i.e., reviews accommodations to support identified functional limitations); the CMHC participates, if available</a:t>
            </a:r>
          </a:p>
        </p:txBody>
      </p:sp>
      <p:sp>
        <p:nvSpPr>
          <p:cNvPr id="8" name="Rectangle 7" descr="Medical">
            <a:extLst>
              <a:ext uri="{FF2B5EF4-FFF2-40B4-BE49-F238E27FC236}">
                <a16:creationId xmlns:a16="http://schemas.microsoft.com/office/drawing/2014/main" id="{4AA31003-2735-4AEB-8A3E-C0EA0B153D77}"/>
              </a:ext>
            </a:extLst>
          </p:cNvPr>
          <p:cNvSpPr/>
          <p:nvPr/>
        </p:nvSpPr>
        <p:spPr>
          <a:xfrm>
            <a:off x="5335393" y="4691316"/>
            <a:ext cx="725567" cy="696019"/>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470575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7B3F06-7CF7-43CF-8B8B-64496C6EA196}"/>
              </a:ext>
            </a:extLst>
          </p:cNvPr>
          <p:cNvSpPr>
            <a:spLocks noGrp="1"/>
          </p:cNvSpPr>
          <p:nvPr>
            <p:ph type="title"/>
          </p:nvPr>
        </p:nvSpPr>
        <p:spPr/>
        <p:txBody>
          <a:bodyPr/>
          <a:lstStyle/>
          <a:p>
            <a:r>
              <a:rPr lang="en-US" dirty="0"/>
              <a:t>Objectives</a:t>
            </a:r>
          </a:p>
        </p:txBody>
      </p:sp>
      <p:sp>
        <p:nvSpPr>
          <p:cNvPr id="7" name="Slide Number Placeholder 6">
            <a:extLst>
              <a:ext uri="{FF2B5EF4-FFF2-40B4-BE49-F238E27FC236}">
                <a16:creationId xmlns:a16="http://schemas.microsoft.com/office/drawing/2014/main" id="{52976ED0-D73F-4A81-87D1-1EFED4DF8FC8}"/>
              </a:ext>
            </a:extLst>
          </p:cNvPr>
          <p:cNvSpPr>
            <a:spLocks noGrp="1"/>
          </p:cNvSpPr>
          <p:nvPr>
            <p:ph type="sldNum" sz="quarter" idx="12"/>
          </p:nvPr>
        </p:nvSpPr>
        <p:spPr/>
        <p:txBody>
          <a:bodyPr/>
          <a:lstStyle/>
          <a:p>
            <a:fld id="{AE743507-C39D-4973-A10E-A1A6810F609F}" type="slidenum">
              <a:rPr lang="en-US" smtClean="0"/>
              <a:t>2</a:t>
            </a:fld>
            <a:endParaRPr lang="en-US"/>
          </a:p>
        </p:txBody>
      </p:sp>
      <p:grpSp>
        <p:nvGrpSpPr>
          <p:cNvPr id="45" name="Group 44">
            <a:extLst>
              <a:ext uri="{FF2B5EF4-FFF2-40B4-BE49-F238E27FC236}">
                <a16:creationId xmlns:a16="http://schemas.microsoft.com/office/drawing/2014/main" id="{326D45DA-1DAB-4BDF-84A1-7713D47D7973}"/>
              </a:ext>
            </a:extLst>
          </p:cNvPr>
          <p:cNvGrpSpPr/>
          <p:nvPr/>
        </p:nvGrpSpPr>
        <p:grpSpPr>
          <a:xfrm>
            <a:off x="512753" y="1678667"/>
            <a:ext cx="2200275" cy="4000500"/>
            <a:chOff x="1104900" y="1905001"/>
            <a:chExt cx="2200275" cy="4000500"/>
          </a:xfrm>
        </p:grpSpPr>
        <p:sp>
          <p:nvSpPr>
            <p:cNvPr id="10" name="Rounded Rectangle 12">
              <a:extLst>
                <a:ext uri="{FF2B5EF4-FFF2-40B4-BE49-F238E27FC236}">
                  <a16:creationId xmlns:a16="http://schemas.microsoft.com/office/drawing/2014/main" id="{35F3FECC-9D47-4648-84EF-30FE08BD88AD}"/>
                </a:ext>
              </a:extLst>
            </p:cNvPr>
            <p:cNvSpPr/>
            <p:nvPr/>
          </p:nvSpPr>
          <p:spPr>
            <a:xfrm>
              <a:off x="1104900" y="1905001"/>
              <a:ext cx="2200275" cy="4000500"/>
            </a:xfrm>
            <a:prstGeom prst="roundRect">
              <a:avLst/>
            </a:prstGeom>
            <a:ln>
              <a:noFill/>
            </a:ln>
            <a:effectLst>
              <a:outerShdw blurRad="914400" dist="50800" dir="5400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3" name="TextBox 12">
              <a:extLst>
                <a:ext uri="{FF2B5EF4-FFF2-40B4-BE49-F238E27FC236}">
                  <a16:creationId xmlns:a16="http://schemas.microsoft.com/office/drawing/2014/main" id="{BEF09363-12E4-44B0-8FB8-D754D139B88A}"/>
                </a:ext>
              </a:extLst>
            </p:cNvPr>
            <p:cNvSpPr txBox="1"/>
            <p:nvPr/>
          </p:nvSpPr>
          <p:spPr>
            <a:xfrm>
              <a:off x="1264053" y="2029123"/>
              <a:ext cx="1881966" cy="461665"/>
            </a:xfrm>
            <a:prstGeom prst="rect">
              <a:avLst/>
            </a:prstGeom>
            <a:noFill/>
          </p:spPr>
          <p:txBody>
            <a:bodyPr wrap="square" rtlCol="0">
              <a:normAutofit/>
            </a:bodyPr>
            <a:lstStyle/>
            <a:p>
              <a:pPr algn="ctr"/>
              <a:r>
                <a:rPr lang="en-US" sz="2400" dirty="0">
                  <a:solidFill>
                    <a:schemeClr val="bg1"/>
                  </a:solidFill>
                </a:rPr>
                <a:t>One</a:t>
              </a:r>
            </a:p>
          </p:txBody>
        </p:sp>
        <p:cxnSp>
          <p:nvCxnSpPr>
            <p:cNvPr id="15" name="Straight Connector 14">
              <a:extLst>
                <a:ext uri="{FF2B5EF4-FFF2-40B4-BE49-F238E27FC236}">
                  <a16:creationId xmlns:a16="http://schemas.microsoft.com/office/drawing/2014/main" id="{262FD604-FD26-4173-AAD6-CE5714888EC2}"/>
                </a:ext>
              </a:extLst>
            </p:cNvPr>
            <p:cNvCxnSpPr/>
            <p:nvPr/>
          </p:nvCxnSpPr>
          <p:spPr>
            <a:xfrm>
              <a:off x="1264053" y="2430244"/>
              <a:ext cx="1881966"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11B6516-B0EA-4ED8-8B38-D50DF5047EED}"/>
                </a:ext>
              </a:extLst>
            </p:cNvPr>
            <p:cNvSpPr txBox="1"/>
            <p:nvPr/>
          </p:nvSpPr>
          <p:spPr>
            <a:xfrm>
              <a:off x="1184475" y="2614910"/>
              <a:ext cx="2041119" cy="2635121"/>
            </a:xfrm>
            <a:prstGeom prst="rect">
              <a:avLst/>
            </a:prstGeom>
            <a:noFill/>
          </p:spPr>
          <p:txBody>
            <a:bodyPr wrap="square" rtlCol="0">
              <a:noAutofit/>
            </a:bodyPr>
            <a:lstStyle/>
            <a:p>
              <a:pPr algn="ctr"/>
              <a:r>
                <a:rPr lang="en-US" dirty="0">
                  <a:solidFill>
                    <a:schemeClr val="bg1"/>
                  </a:solidFill>
                </a:rPr>
                <a:t>Describe the process steps in making applicant file recommendations with the consideration of reasonable accommodations.</a:t>
              </a:r>
            </a:p>
          </p:txBody>
        </p:sp>
      </p:grpSp>
      <p:sp>
        <p:nvSpPr>
          <p:cNvPr id="27" name="TextBox 26">
            <a:extLst>
              <a:ext uri="{FF2B5EF4-FFF2-40B4-BE49-F238E27FC236}">
                <a16:creationId xmlns:a16="http://schemas.microsoft.com/office/drawing/2014/main" id="{4C268FF6-2E77-4392-9501-C71387A11FF1}"/>
              </a:ext>
            </a:extLst>
          </p:cNvPr>
          <p:cNvSpPr txBox="1"/>
          <p:nvPr/>
        </p:nvSpPr>
        <p:spPr>
          <a:xfrm>
            <a:off x="6744103" y="2029123"/>
            <a:ext cx="1881966" cy="461665"/>
          </a:xfrm>
          <a:prstGeom prst="rect">
            <a:avLst/>
          </a:prstGeom>
          <a:noFill/>
        </p:spPr>
        <p:txBody>
          <a:bodyPr wrap="square" rtlCol="0">
            <a:normAutofit/>
          </a:bodyPr>
          <a:lstStyle/>
          <a:p>
            <a:pPr algn="ctr"/>
            <a:r>
              <a:rPr lang="en-US" sz="2400" dirty="0">
                <a:solidFill>
                  <a:schemeClr val="bg1"/>
                </a:solidFill>
              </a:rPr>
              <a:t>OPTION 3</a:t>
            </a:r>
          </a:p>
        </p:txBody>
      </p:sp>
      <p:sp>
        <p:nvSpPr>
          <p:cNvPr id="43" name="Slide Number Placeholder 1">
            <a:extLst>
              <a:ext uri="{FF2B5EF4-FFF2-40B4-BE49-F238E27FC236}">
                <a16:creationId xmlns:a16="http://schemas.microsoft.com/office/drawing/2014/main" id="{94BC74A4-FB8A-43EB-86D9-DC2494AFFAD2}"/>
              </a:ext>
            </a:extLst>
          </p:cNvPr>
          <p:cNvSpPr txBox="1">
            <a:spLocks/>
          </p:cNvSpPr>
          <p:nvPr/>
        </p:nvSpPr>
        <p:spPr>
          <a:xfrm>
            <a:off x="152400" y="152400"/>
            <a:ext cx="0" cy="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46" name="Group 45">
            <a:extLst>
              <a:ext uri="{FF2B5EF4-FFF2-40B4-BE49-F238E27FC236}">
                <a16:creationId xmlns:a16="http://schemas.microsoft.com/office/drawing/2014/main" id="{9F982062-81E3-4815-8F9C-BEA9D23424B8}"/>
              </a:ext>
            </a:extLst>
          </p:cNvPr>
          <p:cNvGrpSpPr/>
          <p:nvPr/>
        </p:nvGrpSpPr>
        <p:grpSpPr>
          <a:xfrm>
            <a:off x="2743804" y="1678667"/>
            <a:ext cx="2200275" cy="4000500"/>
            <a:chOff x="3844925" y="1905001"/>
            <a:chExt cx="2200275" cy="4000500"/>
          </a:xfrm>
        </p:grpSpPr>
        <p:sp>
          <p:nvSpPr>
            <p:cNvPr id="17" name="Rounded Rectangle 25">
              <a:extLst>
                <a:ext uri="{FF2B5EF4-FFF2-40B4-BE49-F238E27FC236}">
                  <a16:creationId xmlns:a16="http://schemas.microsoft.com/office/drawing/2014/main" id="{92DCC207-B9E0-464E-9E3D-F8AFEB04F7AA}"/>
                </a:ext>
              </a:extLst>
            </p:cNvPr>
            <p:cNvSpPr/>
            <p:nvPr/>
          </p:nvSpPr>
          <p:spPr>
            <a:xfrm>
              <a:off x="3844925" y="1905001"/>
              <a:ext cx="2200275" cy="4000500"/>
            </a:xfrm>
            <a:prstGeom prst="roundRect">
              <a:avLst/>
            </a:prstGeom>
            <a:solidFill>
              <a:schemeClr val="accent2"/>
            </a:solidFill>
            <a:ln>
              <a:noFill/>
            </a:ln>
            <a:effectLst>
              <a:outerShdw blurRad="914400" dist="50800" dir="5400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0" name="TextBox 19">
              <a:extLst>
                <a:ext uri="{FF2B5EF4-FFF2-40B4-BE49-F238E27FC236}">
                  <a16:creationId xmlns:a16="http://schemas.microsoft.com/office/drawing/2014/main" id="{4F2568B2-C2F5-4228-AFB0-E924E6BF834B}"/>
                </a:ext>
              </a:extLst>
            </p:cNvPr>
            <p:cNvSpPr txBox="1"/>
            <p:nvPr/>
          </p:nvSpPr>
          <p:spPr>
            <a:xfrm>
              <a:off x="4004078" y="2029123"/>
              <a:ext cx="1881966" cy="461665"/>
            </a:xfrm>
            <a:prstGeom prst="rect">
              <a:avLst/>
            </a:prstGeom>
            <a:noFill/>
          </p:spPr>
          <p:txBody>
            <a:bodyPr wrap="square" rtlCol="0">
              <a:normAutofit/>
            </a:bodyPr>
            <a:lstStyle/>
            <a:p>
              <a:pPr algn="ctr"/>
              <a:r>
                <a:rPr lang="en-US" sz="2400" dirty="0">
                  <a:solidFill>
                    <a:schemeClr val="bg1"/>
                  </a:solidFill>
                </a:rPr>
                <a:t>Two</a:t>
              </a:r>
            </a:p>
          </p:txBody>
        </p:sp>
        <p:cxnSp>
          <p:nvCxnSpPr>
            <p:cNvPr id="22" name="Straight Connector 21">
              <a:extLst>
                <a:ext uri="{FF2B5EF4-FFF2-40B4-BE49-F238E27FC236}">
                  <a16:creationId xmlns:a16="http://schemas.microsoft.com/office/drawing/2014/main" id="{57322709-1D99-4091-8155-49F93FC07EAC}"/>
                </a:ext>
              </a:extLst>
            </p:cNvPr>
            <p:cNvCxnSpPr/>
            <p:nvPr/>
          </p:nvCxnSpPr>
          <p:spPr>
            <a:xfrm>
              <a:off x="4004078" y="2430244"/>
              <a:ext cx="1881966"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4B71749-32A5-419F-A82E-7428994345E5}"/>
                </a:ext>
              </a:extLst>
            </p:cNvPr>
            <p:cNvSpPr txBox="1"/>
            <p:nvPr/>
          </p:nvSpPr>
          <p:spPr>
            <a:xfrm>
              <a:off x="3924498" y="2559954"/>
              <a:ext cx="2041119" cy="3148142"/>
            </a:xfrm>
            <a:prstGeom prst="rect">
              <a:avLst/>
            </a:prstGeom>
            <a:noFill/>
          </p:spPr>
          <p:txBody>
            <a:bodyPr wrap="square" rtlCol="0">
              <a:noAutofit/>
            </a:bodyPr>
            <a:lstStyle/>
            <a:p>
              <a:pPr algn="ctr"/>
              <a:r>
                <a:rPr lang="en-US" dirty="0">
                  <a:solidFill>
                    <a:schemeClr val="bg1"/>
                  </a:solidFill>
                </a:rPr>
                <a:t>Articulate ways to “think through” information presented in applicant files and applicant interviews to determine and subsequently support recommendations.</a:t>
              </a:r>
            </a:p>
          </p:txBody>
        </p:sp>
      </p:grpSp>
      <p:grpSp>
        <p:nvGrpSpPr>
          <p:cNvPr id="47" name="Group 46">
            <a:extLst>
              <a:ext uri="{FF2B5EF4-FFF2-40B4-BE49-F238E27FC236}">
                <a16:creationId xmlns:a16="http://schemas.microsoft.com/office/drawing/2014/main" id="{B22CE139-470F-4A5E-80D6-E15283B340E1}"/>
              </a:ext>
            </a:extLst>
          </p:cNvPr>
          <p:cNvGrpSpPr/>
          <p:nvPr/>
        </p:nvGrpSpPr>
        <p:grpSpPr>
          <a:xfrm>
            <a:off x="4974855" y="1678667"/>
            <a:ext cx="2200275" cy="4000500"/>
            <a:chOff x="1104900" y="1905001"/>
            <a:chExt cx="2200275" cy="4000500"/>
          </a:xfrm>
          <a:solidFill>
            <a:srgbClr val="009999"/>
          </a:solidFill>
        </p:grpSpPr>
        <p:sp>
          <p:nvSpPr>
            <p:cNvPr id="48" name="Rounded Rectangle 12">
              <a:extLst>
                <a:ext uri="{FF2B5EF4-FFF2-40B4-BE49-F238E27FC236}">
                  <a16:creationId xmlns:a16="http://schemas.microsoft.com/office/drawing/2014/main" id="{188A5B2A-E37A-4652-9458-10F34AA24E6D}"/>
                </a:ext>
              </a:extLst>
            </p:cNvPr>
            <p:cNvSpPr/>
            <p:nvPr/>
          </p:nvSpPr>
          <p:spPr>
            <a:xfrm>
              <a:off x="1104900" y="1905001"/>
              <a:ext cx="2200275" cy="4000500"/>
            </a:xfrm>
            <a:prstGeom prst="roundRect">
              <a:avLst/>
            </a:prstGeom>
            <a:grpFill/>
            <a:ln>
              <a:noFill/>
            </a:ln>
            <a:effectLst>
              <a:outerShdw blurRad="914400" dist="50800" dir="5400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49" name="TextBox 48">
              <a:extLst>
                <a:ext uri="{FF2B5EF4-FFF2-40B4-BE49-F238E27FC236}">
                  <a16:creationId xmlns:a16="http://schemas.microsoft.com/office/drawing/2014/main" id="{D992EB2C-B7AF-4A0A-8E5E-9EC079549955}"/>
                </a:ext>
              </a:extLst>
            </p:cNvPr>
            <p:cNvSpPr txBox="1"/>
            <p:nvPr/>
          </p:nvSpPr>
          <p:spPr>
            <a:xfrm>
              <a:off x="1264053" y="2029123"/>
              <a:ext cx="1881966" cy="461665"/>
            </a:xfrm>
            <a:prstGeom prst="rect">
              <a:avLst/>
            </a:prstGeom>
            <a:grpFill/>
          </p:spPr>
          <p:txBody>
            <a:bodyPr wrap="square" rtlCol="0">
              <a:normAutofit/>
            </a:bodyPr>
            <a:lstStyle/>
            <a:p>
              <a:pPr algn="ctr"/>
              <a:r>
                <a:rPr lang="en-US" sz="2400" dirty="0">
                  <a:solidFill>
                    <a:schemeClr val="bg1"/>
                  </a:solidFill>
                </a:rPr>
                <a:t>Three</a:t>
              </a:r>
            </a:p>
          </p:txBody>
        </p:sp>
        <p:cxnSp>
          <p:nvCxnSpPr>
            <p:cNvPr id="50" name="Straight Connector 49">
              <a:extLst>
                <a:ext uri="{FF2B5EF4-FFF2-40B4-BE49-F238E27FC236}">
                  <a16:creationId xmlns:a16="http://schemas.microsoft.com/office/drawing/2014/main" id="{6BFEBB66-9212-4F3A-B72F-868B9E9F8049}"/>
                </a:ext>
              </a:extLst>
            </p:cNvPr>
            <p:cNvCxnSpPr/>
            <p:nvPr/>
          </p:nvCxnSpPr>
          <p:spPr>
            <a:xfrm>
              <a:off x="1264053" y="2430244"/>
              <a:ext cx="1881966" cy="0"/>
            </a:xfrm>
            <a:prstGeom prst="line">
              <a:avLst/>
            </a:prstGeom>
            <a:grpFill/>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B10CD99-69FA-40E4-ADA9-67036A6A3C9C}"/>
                </a:ext>
              </a:extLst>
            </p:cNvPr>
            <p:cNvSpPr txBox="1"/>
            <p:nvPr/>
          </p:nvSpPr>
          <p:spPr>
            <a:xfrm>
              <a:off x="1184475" y="2614910"/>
              <a:ext cx="2041119" cy="2635121"/>
            </a:xfrm>
            <a:prstGeom prst="rect">
              <a:avLst/>
            </a:prstGeom>
            <a:grpFill/>
          </p:spPr>
          <p:txBody>
            <a:bodyPr wrap="square" rtlCol="0">
              <a:noAutofit/>
            </a:bodyPr>
            <a:lstStyle/>
            <a:p>
              <a:pPr algn="ctr"/>
              <a:r>
                <a:rPr lang="en-US" dirty="0">
                  <a:solidFill>
                    <a:schemeClr val="bg1"/>
                  </a:solidFill>
                </a:rPr>
                <a:t>Appropriately and thoroughly complete Appendices 609 and 610 assessments.</a:t>
              </a:r>
            </a:p>
          </p:txBody>
        </p:sp>
      </p:grpSp>
      <p:grpSp>
        <p:nvGrpSpPr>
          <p:cNvPr id="52" name="Group 51">
            <a:extLst>
              <a:ext uri="{FF2B5EF4-FFF2-40B4-BE49-F238E27FC236}">
                <a16:creationId xmlns:a16="http://schemas.microsoft.com/office/drawing/2014/main" id="{6B40A375-F617-47B4-856D-C817352AC2B7}"/>
              </a:ext>
            </a:extLst>
          </p:cNvPr>
          <p:cNvGrpSpPr/>
          <p:nvPr/>
        </p:nvGrpSpPr>
        <p:grpSpPr>
          <a:xfrm>
            <a:off x="7205906" y="1678667"/>
            <a:ext cx="2200275" cy="4000500"/>
            <a:chOff x="1104900" y="1905001"/>
            <a:chExt cx="2200275" cy="4000500"/>
          </a:xfrm>
          <a:solidFill>
            <a:srgbClr val="33CCCC"/>
          </a:solidFill>
        </p:grpSpPr>
        <p:sp>
          <p:nvSpPr>
            <p:cNvPr id="53" name="Rounded Rectangle 12">
              <a:extLst>
                <a:ext uri="{FF2B5EF4-FFF2-40B4-BE49-F238E27FC236}">
                  <a16:creationId xmlns:a16="http://schemas.microsoft.com/office/drawing/2014/main" id="{EFEF6C15-EFFD-496E-943B-C8E5CBCD3C63}"/>
                </a:ext>
              </a:extLst>
            </p:cNvPr>
            <p:cNvSpPr/>
            <p:nvPr/>
          </p:nvSpPr>
          <p:spPr>
            <a:xfrm>
              <a:off x="1104900" y="1905001"/>
              <a:ext cx="2200275" cy="4000500"/>
            </a:xfrm>
            <a:prstGeom prst="roundRect">
              <a:avLst/>
            </a:prstGeom>
            <a:grpFill/>
            <a:ln>
              <a:noFill/>
            </a:ln>
            <a:effectLst>
              <a:outerShdw blurRad="914400" dist="50800" dir="5400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54" name="TextBox 53">
              <a:extLst>
                <a:ext uri="{FF2B5EF4-FFF2-40B4-BE49-F238E27FC236}">
                  <a16:creationId xmlns:a16="http://schemas.microsoft.com/office/drawing/2014/main" id="{6F51CBCE-CFE9-4FD7-8B20-E29DF5AF02CA}"/>
                </a:ext>
              </a:extLst>
            </p:cNvPr>
            <p:cNvSpPr txBox="1"/>
            <p:nvPr/>
          </p:nvSpPr>
          <p:spPr>
            <a:xfrm>
              <a:off x="1264053" y="2029123"/>
              <a:ext cx="1881966" cy="461665"/>
            </a:xfrm>
            <a:prstGeom prst="rect">
              <a:avLst/>
            </a:prstGeom>
            <a:grpFill/>
          </p:spPr>
          <p:txBody>
            <a:bodyPr wrap="square" rtlCol="0">
              <a:normAutofit/>
            </a:bodyPr>
            <a:lstStyle/>
            <a:p>
              <a:pPr algn="ctr"/>
              <a:r>
                <a:rPr lang="en-US" sz="2400" dirty="0">
                  <a:solidFill>
                    <a:schemeClr val="bg1"/>
                  </a:solidFill>
                </a:rPr>
                <a:t>Four</a:t>
              </a:r>
            </a:p>
          </p:txBody>
        </p:sp>
        <p:cxnSp>
          <p:nvCxnSpPr>
            <p:cNvPr id="55" name="Straight Connector 54">
              <a:extLst>
                <a:ext uri="{FF2B5EF4-FFF2-40B4-BE49-F238E27FC236}">
                  <a16:creationId xmlns:a16="http://schemas.microsoft.com/office/drawing/2014/main" id="{F2AF6A75-43AD-497B-80C2-DD9535D49856}"/>
                </a:ext>
              </a:extLst>
            </p:cNvPr>
            <p:cNvCxnSpPr/>
            <p:nvPr/>
          </p:nvCxnSpPr>
          <p:spPr>
            <a:xfrm>
              <a:off x="1264053" y="2430244"/>
              <a:ext cx="1881966" cy="0"/>
            </a:xfrm>
            <a:prstGeom prst="line">
              <a:avLst/>
            </a:prstGeom>
            <a:grpFill/>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C54EF1F-911E-46C1-AB20-FA2049E25FB1}"/>
                </a:ext>
              </a:extLst>
            </p:cNvPr>
            <p:cNvSpPr txBox="1"/>
            <p:nvPr/>
          </p:nvSpPr>
          <p:spPr>
            <a:xfrm>
              <a:off x="1184475" y="2614910"/>
              <a:ext cx="2041119" cy="2635121"/>
            </a:xfrm>
            <a:prstGeom prst="rect">
              <a:avLst/>
            </a:prstGeom>
            <a:grpFill/>
          </p:spPr>
          <p:txBody>
            <a:bodyPr wrap="square" rtlCol="0">
              <a:noAutofit/>
            </a:bodyPr>
            <a:lstStyle/>
            <a:p>
              <a:pPr algn="ctr"/>
              <a:r>
                <a:rPr lang="en-US" dirty="0">
                  <a:solidFill>
                    <a:schemeClr val="bg1"/>
                  </a:solidFill>
                </a:rPr>
                <a:t>Describe specific factors that trigger a reasonable accommodation review within the AFR assessment process.</a:t>
              </a:r>
            </a:p>
          </p:txBody>
        </p:sp>
      </p:grpSp>
      <p:grpSp>
        <p:nvGrpSpPr>
          <p:cNvPr id="57" name="Group 56">
            <a:extLst>
              <a:ext uri="{FF2B5EF4-FFF2-40B4-BE49-F238E27FC236}">
                <a16:creationId xmlns:a16="http://schemas.microsoft.com/office/drawing/2014/main" id="{103975AC-F961-48CF-9533-9BD726C48E44}"/>
              </a:ext>
            </a:extLst>
          </p:cNvPr>
          <p:cNvGrpSpPr/>
          <p:nvPr/>
        </p:nvGrpSpPr>
        <p:grpSpPr>
          <a:xfrm>
            <a:off x="9436957" y="1678667"/>
            <a:ext cx="2200275" cy="4000500"/>
            <a:chOff x="1104900" y="1905001"/>
            <a:chExt cx="2200275" cy="4000500"/>
          </a:xfrm>
        </p:grpSpPr>
        <p:sp>
          <p:nvSpPr>
            <p:cNvPr id="58" name="Rounded Rectangle 12">
              <a:extLst>
                <a:ext uri="{FF2B5EF4-FFF2-40B4-BE49-F238E27FC236}">
                  <a16:creationId xmlns:a16="http://schemas.microsoft.com/office/drawing/2014/main" id="{1EDEFA19-F68E-4134-81B3-8680DA87336D}"/>
                </a:ext>
              </a:extLst>
            </p:cNvPr>
            <p:cNvSpPr/>
            <p:nvPr/>
          </p:nvSpPr>
          <p:spPr>
            <a:xfrm>
              <a:off x="1104900" y="1905001"/>
              <a:ext cx="2200275" cy="4000500"/>
            </a:xfrm>
            <a:prstGeom prst="roundRect">
              <a:avLst/>
            </a:prstGeom>
            <a:ln>
              <a:noFill/>
            </a:ln>
            <a:effectLst>
              <a:outerShdw blurRad="914400" dist="50800" dir="5400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59" name="TextBox 58">
              <a:extLst>
                <a:ext uri="{FF2B5EF4-FFF2-40B4-BE49-F238E27FC236}">
                  <a16:creationId xmlns:a16="http://schemas.microsoft.com/office/drawing/2014/main" id="{E901F228-41A8-40F7-ACBE-760CF9C2B217}"/>
                </a:ext>
              </a:extLst>
            </p:cNvPr>
            <p:cNvSpPr txBox="1"/>
            <p:nvPr/>
          </p:nvSpPr>
          <p:spPr>
            <a:xfrm>
              <a:off x="1264053" y="2029123"/>
              <a:ext cx="1881966" cy="461665"/>
            </a:xfrm>
            <a:prstGeom prst="rect">
              <a:avLst/>
            </a:prstGeom>
            <a:noFill/>
          </p:spPr>
          <p:txBody>
            <a:bodyPr wrap="square" rtlCol="0">
              <a:normAutofit/>
            </a:bodyPr>
            <a:lstStyle/>
            <a:p>
              <a:pPr algn="ctr"/>
              <a:r>
                <a:rPr lang="en-US" sz="2400" dirty="0">
                  <a:solidFill>
                    <a:schemeClr val="bg1"/>
                  </a:solidFill>
                </a:rPr>
                <a:t>Five</a:t>
              </a:r>
            </a:p>
          </p:txBody>
        </p:sp>
        <p:cxnSp>
          <p:nvCxnSpPr>
            <p:cNvPr id="60" name="Straight Connector 59">
              <a:extLst>
                <a:ext uri="{FF2B5EF4-FFF2-40B4-BE49-F238E27FC236}">
                  <a16:creationId xmlns:a16="http://schemas.microsoft.com/office/drawing/2014/main" id="{2E571806-AD7E-44FD-9818-79E3A6797A2E}"/>
                </a:ext>
              </a:extLst>
            </p:cNvPr>
            <p:cNvCxnSpPr/>
            <p:nvPr/>
          </p:nvCxnSpPr>
          <p:spPr>
            <a:xfrm>
              <a:off x="1264053" y="2430244"/>
              <a:ext cx="1881966"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71B4F825-FDB2-4A40-BB30-4AB330B0756C}"/>
                </a:ext>
              </a:extLst>
            </p:cNvPr>
            <p:cNvSpPr txBox="1"/>
            <p:nvPr/>
          </p:nvSpPr>
          <p:spPr>
            <a:xfrm>
              <a:off x="1184475" y="2614910"/>
              <a:ext cx="2041119" cy="2635121"/>
            </a:xfrm>
            <a:prstGeom prst="rect">
              <a:avLst/>
            </a:prstGeom>
            <a:noFill/>
          </p:spPr>
          <p:txBody>
            <a:bodyPr wrap="square" rtlCol="0">
              <a:noAutofit/>
            </a:bodyPr>
            <a:lstStyle/>
            <a:p>
              <a:pPr algn="ctr"/>
              <a:r>
                <a:rPr lang="en-US" dirty="0">
                  <a:solidFill>
                    <a:schemeClr val="bg1"/>
                  </a:solidFill>
                </a:rPr>
                <a:t>Identify scenarios that allow the center File Review Team (FRT) to cease the applicant file review process and “return” the file to the Admission Counselor (AC).</a:t>
              </a:r>
            </a:p>
          </p:txBody>
        </p:sp>
      </p:grpSp>
    </p:spTree>
    <p:extLst>
      <p:ext uri="{BB962C8B-B14F-4D97-AF65-F5344CB8AC3E}">
        <p14:creationId xmlns:p14="http://schemas.microsoft.com/office/powerpoint/2010/main" val="3850744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F76AE24-1D44-4CB5-8A3A-A739CEE23295}"/>
              </a:ext>
            </a:extLst>
          </p:cNvPr>
          <p:cNvSpPr>
            <a:spLocks noGrp="1"/>
          </p:cNvSpPr>
          <p:nvPr>
            <p:ph type="title"/>
          </p:nvPr>
        </p:nvSpPr>
        <p:spPr>
          <a:xfrm>
            <a:off x="821516" y="640263"/>
            <a:ext cx="6204984" cy="1344975"/>
          </a:xfrm>
        </p:spPr>
        <p:txBody>
          <a:bodyPr>
            <a:normAutofit/>
          </a:bodyPr>
          <a:lstStyle/>
          <a:p>
            <a:r>
              <a:rPr lang="en-US" sz="4000" dirty="0"/>
              <a:t>Applicant Monica</a:t>
            </a:r>
            <a:br>
              <a:rPr lang="en-US" sz="4000" dirty="0"/>
            </a:br>
            <a:r>
              <a:rPr lang="en-US" sz="2800" dirty="0">
                <a:solidFill>
                  <a:srgbClr val="009999"/>
                </a:solidFill>
              </a:rPr>
              <a:t>Version # 3</a:t>
            </a:r>
          </a:p>
        </p:txBody>
      </p:sp>
      <p:sp>
        <p:nvSpPr>
          <p:cNvPr id="4" name="Content Placeholder 3">
            <a:extLst>
              <a:ext uri="{FF2B5EF4-FFF2-40B4-BE49-F238E27FC236}">
                <a16:creationId xmlns:a16="http://schemas.microsoft.com/office/drawing/2014/main" id="{082081FC-578F-466E-B1BE-04679B8E9D52}"/>
              </a:ext>
            </a:extLst>
          </p:cNvPr>
          <p:cNvSpPr>
            <a:spLocks noGrp="1"/>
          </p:cNvSpPr>
          <p:nvPr>
            <p:ph idx="1"/>
          </p:nvPr>
        </p:nvSpPr>
        <p:spPr>
          <a:xfrm>
            <a:off x="821515" y="2121762"/>
            <a:ext cx="6204984" cy="3626917"/>
          </a:xfrm>
        </p:spPr>
        <p:txBody>
          <a:bodyPr>
            <a:normAutofit fontScale="70000" lnSpcReduction="20000"/>
          </a:bodyPr>
          <a:lstStyle/>
          <a:p>
            <a:pPr>
              <a:lnSpc>
                <a:spcPct val="134000"/>
              </a:lnSpc>
            </a:pPr>
            <a:r>
              <a:rPr lang="en-US" sz="2400" dirty="0"/>
              <a:t>18-year-old applicant who reports current treatment for diagnoses of ADHD since age 13 and reports Learning Disability on the ETA 6-53 Health Questionnaire.</a:t>
            </a:r>
          </a:p>
          <a:p>
            <a:pPr>
              <a:lnSpc>
                <a:spcPct val="134000"/>
              </a:lnSpc>
            </a:pPr>
            <a:r>
              <a:rPr lang="en-US" sz="2400" dirty="0"/>
              <a:t>Recent ADHD CCMP documentation by treating psychiatrist describes applicant as stable, medication compliant over past year, and good prognosis. </a:t>
            </a:r>
          </a:p>
          <a:p>
            <a:pPr>
              <a:lnSpc>
                <a:spcPct val="134000"/>
              </a:lnSpc>
            </a:pPr>
            <a:r>
              <a:rPr lang="en-US" sz="2400" dirty="0"/>
              <a:t>IEP – Social Emotional Disturbance (SED) with or without BIP. </a:t>
            </a:r>
          </a:p>
          <a:p>
            <a:pPr>
              <a:lnSpc>
                <a:spcPct val="134000"/>
              </a:lnSpc>
            </a:pPr>
            <a:r>
              <a:rPr lang="en-US" sz="2400" b="1" u="sng" dirty="0">
                <a:solidFill>
                  <a:srgbClr val="009999"/>
                </a:solidFill>
                <a:latin typeface="Century Gothic" panose="020B0502020202020204" pitchFamily="34" charset="0"/>
              </a:rPr>
              <a:t>Interview reveals hospitalization for serious suicide attempt 2 months ago with new diagnosis of Bipolar Disorder. </a:t>
            </a:r>
          </a:p>
          <a:p>
            <a:pPr>
              <a:lnSpc>
                <a:spcPct val="134000"/>
              </a:lnSpc>
            </a:pPr>
            <a:endParaRPr lang="en-US" sz="2400" b="1" u="sng" dirty="0">
              <a:solidFill>
                <a:srgbClr val="009999"/>
              </a:solidFill>
            </a:endParaRPr>
          </a:p>
          <a:p>
            <a:pPr>
              <a:lnSpc>
                <a:spcPct val="104000"/>
              </a:lnSpc>
            </a:pPr>
            <a:endParaRPr lang="en-US" sz="2000" dirty="0"/>
          </a:p>
        </p:txBody>
      </p:sp>
      <p:pic>
        <p:nvPicPr>
          <p:cNvPr id="7" name="Picture 6" descr="A picture containing clipart&#10;&#10;Description automatically generated">
            <a:extLst>
              <a:ext uri="{FF2B5EF4-FFF2-40B4-BE49-F238E27FC236}">
                <a16:creationId xmlns:a16="http://schemas.microsoft.com/office/drawing/2014/main" id="{C10D4760-8D79-4A99-8060-A45BC2F55169}"/>
              </a:ext>
            </a:extLst>
          </p:cNvPr>
          <p:cNvPicPr>
            <a:picLocks noChangeAspect="1"/>
          </p:cNvPicPr>
          <p:nvPr/>
        </p:nvPicPr>
        <p:blipFill rotWithShape="1">
          <a:blip r:embed="rId2"/>
          <a:srcRect r="531"/>
          <a:stretch/>
        </p:blipFill>
        <p:spPr>
          <a:xfrm>
            <a:off x="7812708" y="3890260"/>
            <a:ext cx="4042409" cy="2286000"/>
          </a:xfrm>
          <a:prstGeom prst="rect">
            <a:avLst/>
          </a:prstGeom>
        </p:spPr>
      </p:pic>
      <p:pic>
        <p:nvPicPr>
          <p:cNvPr id="8" name="Picture 2" descr="C:\Users\jluht\AppData\Local\Microsoft\Windows\Temporary Internet Files\Content.IE5\135QB8UU\MP900285063[1].jpg">
            <a:extLst>
              <a:ext uri="{FF2B5EF4-FFF2-40B4-BE49-F238E27FC236}">
                <a16:creationId xmlns:a16="http://schemas.microsoft.com/office/drawing/2014/main" id="{579B6A3B-62A0-43B8-8D96-158638557339}"/>
              </a:ext>
            </a:extLst>
          </p:cNvPr>
          <p:cNvPicPr>
            <a:picLocks noChangeAspect="1" noChangeArrowheads="1"/>
          </p:cNvPicPr>
          <p:nvPr/>
        </p:nvPicPr>
        <p:blipFill rotWithShape="1">
          <a:blip r:embed="rId3" cstate="print"/>
          <a:srcRect t="5750" b="38499"/>
          <a:stretch/>
        </p:blipFill>
        <p:spPr bwMode="auto">
          <a:xfrm>
            <a:off x="7812707" y="321176"/>
            <a:ext cx="4042410" cy="3388994"/>
          </a:xfrm>
          <a:prstGeom prst="rect">
            <a:avLst/>
          </a:prstGeom>
          <a:noFill/>
        </p:spPr>
      </p:pic>
      <p:sp>
        <p:nvSpPr>
          <p:cNvPr id="2" name="Slide Number Placeholder 1">
            <a:extLst>
              <a:ext uri="{FF2B5EF4-FFF2-40B4-BE49-F238E27FC236}">
                <a16:creationId xmlns:a16="http://schemas.microsoft.com/office/drawing/2014/main" id="{2B9EA7E5-9F81-4A82-B7CD-0A4352E450C6}"/>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smtClean="0"/>
              <a:pPr>
                <a:spcAft>
                  <a:spcPts val="600"/>
                </a:spcAft>
              </a:pPr>
              <a:t>20</a:t>
            </a:fld>
            <a:endParaRPr lang="en-US"/>
          </a:p>
        </p:txBody>
      </p:sp>
      <p:sp>
        <p:nvSpPr>
          <p:cNvPr id="10" name="Slide Number Placeholder 4">
            <a:extLst>
              <a:ext uri="{FF2B5EF4-FFF2-40B4-BE49-F238E27FC236}">
                <a16:creationId xmlns:a16="http://schemas.microsoft.com/office/drawing/2014/main" id="{BBDCDFE3-A1BC-4999-9B8C-71C9E18F9264}"/>
              </a:ext>
            </a:extLst>
          </p:cNvPr>
          <p:cNvSpPr txBox="1">
            <a:spLocks/>
          </p:cNvSpPr>
          <p:nvPr/>
        </p:nvSpPr>
        <p:spPr>
          <a:xfrm>
            <a:off x="10167042" y="6356350"/>
            <a:ext cx="1186758"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77E6C9D-7B56-4650-A09F-69F86C0AF0F6}" type="slidenum">
              <a:rPr lang="en-US" smtClean="0">
                <a:solidFill>
                  <a:srgbClr val="009999"/>
                </a:solidFill>
              </a:rPr>
              <a:pPr>
                <a:spcAft>
                  <a:spcPts val="600"/>
                </a:spcAft>
              </a:pPr>
              <a:t>20</a:t>
            </a:fld>
            <a:endParaRPr lang="en-US" dirty="0">
              <a:solidFill>
                <a:srgbClr val="009999"/>
              </a:solidFill>
            </a:endParaRPr>
          </a:p>
        </p:txBody>
      </p:sp>
    </p:spTree>
    <p:extLst>
      <p:ext uri="{BB962C8B-B14F-4D97-AF65-F5344CB8AC3E}">
        <p14:creationId xmlns:p14="http://schemas.microsoft.com/office/powerpoint/2010/main" val="719787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EF58E3C-1614-4C98-83AA-23A52E6BEA32}"/>
              </a:ext>
            </a:extLst>
          </p:cNvPr>
          <p:cNvSpPr>
            <a:spLocks noGrp="1"/>
          </p:cNvSpPr>
          <p:nvPr>
            <p:ph type="title"/>
          </p:nvPr>
        </p:nvSpPr>
        <p:spPr>
          <a:xfrm>
            <a:off x="863029" y="1012004"/>
            <a:ext cx="3416158" cy="4795408"/>
          </a:xfrm>
        </p:spPr>
        <p:txBody>
          <a:bodyPr>
            <a:normAutofit/>
          </a:bodyPr>
          <a:lstStyle/>
          <a:p>
            <a:r>
              <a:rPr lang="en-US" dirty="0">
                <a:solidFill>
                  <a:srgbClr val="009999"/>
                </a:solidFill>
              </a:rPr>
              <a:t>Outcome – </a:t>
            </a:r>
            <a:r>
              <a:rPr lang="en-US" dirty="0">
                <a:solidFill>
                  <a:srgbClr val="FFFFFF"/>
                </a:solidFill>
              </a:rPr>
              <a:t>Version # 3</a:t>
            </a:r>
          </a:p>
        </p:txBody>
      </p:sp>
      <p:sp>
        <p:nvSpPr>
          <p:cNvPr id="4" name="Slide Number Placeholder 3">
            <a:extLst>
              <a:ext uri="{FF2B5EF4-FFF2-40B4-BE49-F238E27FC236}">
                <a16:creationId xmlns:a16="http://schemas.microsoft.com/office/drawing/2014/main" id="{587944E3-B086-43A7-A56E-A2D8FFCC4083}"/>
              </a:ext>
            </a:extLst>
          </p:cNvPr>
          <p:cNvSpPr>
            <a:spLocks noGrp="1"/>
          </p:cNvSpPr>
          <p:nvPr>
            <p:ph type="sldNum" sz="quarter" idx="12"/>
          </p:nvPr>
        </p:nvSpPr>
        <p:spPr>
          <a:xfrm>
            <a:off x="10726220" y="6356350"/>
            <a:ext cx="627580" cy="365125"/>
          </a:xfrm>
        </p:spPr>
        <p:txBody>
          <a:bodyPr>
            <a:normAutofit/>
          </a:bodyPr>
          <a:lstStyle/>
          <a:p>
            <a:pPr>
              <a:spcAft>
                <a:spcPts val="600"/>
              </a:spcAft>
            </a:pPr>
            <a:fld id="{AE743507-C39D-4973-A10E-A1A6810F609F}" type="slidenum">
              <a:rPr lang="en-US">
                <a:solidFill>
                  <a:srgbClr val="009999"/>
                </a:solidFill>
              </a:rPr>
              <a:pPr>
                <a:spcAft>
                  <a:spcPts val="600"/>
                </a:spcAft>
              </a:pPr>
              <a:t>21</a:t>
            </a:fld>
            <a:endParaRPr lang="en-US" dirty="0">
              <a:solidFill>
                <a:srgbClr val="009999"/>
              </a:solidFill>
            </a:endParaRPr>
          </a:p>
        </p:txBody>
      </p:sp>
      <p:graphicFrame>
        <p:nvGraphicFramePr>
          <p:cNvPr id="9" name="Content Placeholder 6">
            <a:extLst>
              <a:ext uri="{FF2B5EF4-FFF2-40B4-BE49-F238E27FC236}">
                <a16:creationId xmlns:a16="http://schemas.microsoft.com/office/drawing/2014/main" id="{75F507CC-504B-4AFB-A12E-0077BD935391}"/>
              </a:ext>
            </a:extLst>
          </p:cNvPr>
          <p:cNvGraphicFramePr>
            <a:graphicFrameLocks noGrp="1"/>
          </p:cNvGraphicFramePr>
          <p:nvPr>
            <p:ph idx="1"/>
            <p:extLst>
              <p:ext uri="{D42A27DB-BD31-4B8C-83A1-F6EECF244321}">
                <p14:modId xmlns:p14="http://schemas.microsoft.com/office/powerpoint/2010/main" val="347568112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reeform 66">
            <a:extLst>
              <a:ext uri="{FF2B5EF4-FFF2-40B4-BE49-F238E27FC236}">
                <a16:creationId xmlns:a16="http://schemas.microsoft.com/office/drawing/2014/main" id="{4B58D357-D760-4975-B625-13B9E7B9449A}"/>
              </a:ext>
            </a:extLst>
          </p:cNvPr>
          <p:cNvSpPr>
            <a:spLocks noEditPoints="1"/>
          </p:cNvSpPr>
          <p:nvPr/>
        </p:nvSpPr>
        <p:spPr bwMode="auto">
          <a:xfrm>
            <a:off x="5494672" y="811035"/>
            <a:ext cx="518201" cy="401937"/>
          </a:xfrm>
          <a:custGeom>
            <a:avLst/>
            <a:gdLst>
              <a:gd name="T0" fmla="*/ 99748 w 72"/>
              <a:gd name="T1" fmla="*/ 140635 h 56"/>
              <a:gd name="T2" fmla="*/ 75671 w 72"/>
              <a:gd name="T3" fmla="*/ 137205 h 56"/>
              <a:gd name="T4" fmla="*/ 37835 w 72"/>
              <a:gd name="T5" fmla="*/ 154356 h 56"/>
              <a:gd name="T6" fmla="*/ 24077 w 72"/>
              <a:gd name="T7" fmla="*/ 157786 h 56"/>
              <a:gd name="T8" fmla="*/ 24077 w 72"/>
              <a:gd name="T9" fmla="*/ 157786 h 56"/>
              <a:gd name="T10" fmla="*/ 20638 w 72"/>
              <a:gd name="T11" fmla="*/ 154356 h 56"/>
              <a:gd name="T12" fmla="*/ 20638 w 72"/>
              <a:gd name="T13" fmla="*/ 147495 h 56"/>
              <a:gd name="T14" fmla="*/ 37835 w 72"/>
              <a:gd name="T15" fmla="*/ 123485 h 56"/>
              <a:gd name="T16" fmla="*/ 0 w 72"/>
              <a:gd name="T17" fmla="*/ 68603 h 56"/>
              <a:gd name="T18" fmla="*/ 99748 w 72"/>
              <a:gd name="T19" fmla="*/ 0 h 56"/>
              <a:gd name="T20" fmla="*/ 196056 w 72"/>
              <a:gd name="T21" fmla="*/ 68603 h 56"/>
              <a:gd name="T22" fmla="*/ 99748 w 72"/>
              <a:gd name="T23" fmla="*/ 140635 h 56"/>
              <a:gd name="T24" fmla="*/ 213254 w 72"/>
              <a:gd name="T25" fmla="*/ 161216 h 56"/>
              <a:gd name="T26" fmla="*/ 227013 w 72"/>
              <a:gd name="T27" fmla="*/ 181797 h 56"/>
              <a:gd name="T28" fmla="*/ 230452 w 72"/>
              <a:gd name="T29" fmla="*/ 188657 h 56"/>
              <a:gd name="T30" fmla="*/ 227013 w 72"/>
              <a:gd name="T31" fmla="*/ 192087 h 56"/>
              <a:gd name="T32" fmla="*/ 213254 w 72"/>
              <a:gd name="T33" fmla="*/ 188657 h 56"/>
              <a:gd name="T34" fmla="*/ 175419 w 72"/>
              <a:gd name="T35" fmla="*/ 171506 h 56"/>
              <a:gd name="T36" fmla="*/ 151342 w 72"/>
              <a:gd name="T37" fmla="*/ 174936 h 56"/>
              <a:gd name="T38" fmla="*/ 85990 w 72"/>
              <a:gd name="T39" fmla="*/ 157786 h 56"/>
              <a:gd name="T40" fmla="*/ 99748 w 72"/>
              <a:gd name="T41" fmla="*/ 157786 h 56"/>
              <a:gd name="T42" fmla="*/ 178858 w 72"/>
              <a:gd name="T43" fmla="*/ 133775 h 56"/>
              <a:gd name="T44" fmla="*/ 213254 w 72"/>
              <a:gd name="T45" fmla="*/ 68603 h 56"/>
              <a:gd name="T46" fmla="*/ 209815 w 72"/>
              <a:gd name="T47" fmla="*/ 48022 h 56"/>
              <a:gd name="T48" fmla="*/ 247650 w 72"/>
              <a:gd name="T49" fmla="*/ 102904 h 56"/>
              <a:gd name="T50" fmla="*/ 213254 w 72"/>
              <a:gd name="T51" fmla="*/ 161216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accent1"/>
          </a:solidFill>
          <a:ln>
            <a:noFill/>
          </a:ln>
        </p:spPr>
        <p:txBody>
          <a:bodyPr/>
          <a:lstStyle/>
          <a:p>
            <a:endParaRPr lang="en-US" sz="9598"/>
          </a:p>
        </p:txBody>
      </p:sp>
      <p:sp>
        <p:nvSpPr>
          <p:cNvPr id="12" name="Freeform 135">
            <a:extLst>
              <a:ext uri="{FF2B5EF4-FFF2-40B4-BE49-F238E27FC236}">
                <a16:creationId xmlns:a16="http://schemas.microsoft.com/office/drawing/2014/main" id="{EDF51636-B265-4EC6-983B-17ECA82B1691}"/>
              </a:ext>
            </a:extLst>
          </p:cNvPr>
          <p:cNvSpPr>
            <a:spLocks noEditPoints="1"/>
          </p:cNvSpPr>
          <p:nvPr/>
        </p:nvSpPr>
        <p:spPr bwMode="auto">
          <a:xfrm>
            <a:off x="5530744" y="4465626"/>
            <a:ext cx="446055" cy="401937"/>
          </a:xfrm>
          <a:custGeom>
            <a:avLst/>
            <a:gdLst>
              <a:gd name="T0" fmla="*/ 44667 w 73"/>
              <a:gd name="T1" fmla="*/ 134751 h 68"/>
              <a:gd name="T2" fmla="*/ 27488 w 73"/>
              <a:gd name="T3" fmla="*/ 134751 h 68"/>
              <a:gd name="T4" fmla="*/ 0 w 73"/>
              <a:gd name="T5" fmla="*/ 114020 h 68"/>
              <a:gd name="T6" fmla="*/ 17180 w 73"/>
              <a:gd name="T7" fmla="*/ 65648 h 68"/>
              <a:gd name="T8" fmla="*/ 51539 w 73"/>
              <a:gd name="T9" fmla="*/ 76013 h 68"/>
              <a:gd name="T10" fmla="*/ 68719 w 73"/>
              <a:gd name="T11" fmla="*/ 72558 h 68"/>
              <a:gd name="T12" fmla="*/ 68719 w 73"/>
              <a:gd name="T13" fmla="*/ 82924 h 68"/>
              <a:gd name="T14" fmla="*/ 79027 w 73"/>
              <a:gd name="T15" fmla="*/ 117475 h 68"/>
              <a:gd name="T16" fmla="*/ 44667 w 73"/>
              <a:gd name="T17" fmla="*/ 134751 h 68"/>
              <a:gd name="T18" fmla="*/ 51539 w 73"/>
              <a:gd name="T19" fmla="*/ 65648 h 68"/>
              <a:gd name="T20" fmla="*/ 17180 w 73"/>
              <a:gd name="T21" fmla="*/ 31096 h 68"/>
              <a:gd name="T22" fmla="*/ 51539 w 73"/>
              <a:gd name="T23" fmla="*/ 0 h 68"/>
              <a:gd name="T24" fmla="*/ 85899 w 73"/>
              <a:gd name="T25" fmla="*/ 31096 h 68"/>
              <a:gd name="T26" fmla="*/ 51539 w 73"/>
              <a:gd name="T27" fmla="*/ 65648 h 68"/>
              <a:gd name="T28" fmla="*/ 182106 w 73"/>
              <a:gd name="T29" fmla="*/ 234950 h 68"/>
              <a:gd name="T30" fmla="*/ 68719 w 73"/>
              <a:gd name="T31" fmla="*/ 234950 h 68"/>
              <a:gd name="T32" fmla="*/ 34360 w 73"/>
              <a:gd name="T33" fmla="*/ 200399 h 68"/>
              <a:gd name="T34" fmla="*/ 79027 w 73"/>
              <a:gd name="T35" fmla="*/ 124385 h 68"/>
              <a:gd name="T36" fmla="*/ 127130 w 73"/>
              <a:gd name="T37" fmla="*/ 141661 h 68"/>
              <a:gd name="T38" fmla="*/ 171798 w 73"/>
              <a:gd name="T39" fmla="*/ 124385 h 68"/>
              <a:gd name="T40" fmla="*/ 219901 w 73"/>
              <a:gd name="T41" fmla="*/ 200399 h 68"/>
              <a:gd name="T42" fmla="*/ 182106 w 73"/>
              <a:gd name="T43" fmla="*/ 234950 h 68"/>
              <a:gd name="T44" fmla="*/ 127130 w 73"/>
              <a:gd name="T45" fmla="*/ 134751 h 68"/>
              <a:gd name="T46" fmla="*/ 75591 w 73"/>
              <a:gd name="T47" fmla="*/ 82924 h 68"/>
              <a:gd name="T48" fmla="*/ 127130 w 73"/>
              <a:gd name="T49" fmla="*/ 31096 h 68"/>
              <a:gd name="T50" fmla="*/ 175234 w 73"/>
              <a:gd name="T51" fmla="*/ 82924 h 68"/>
              <a:gd name="T52" fmla="*/ 127130 w 73"/>
              <a:gd name="T53" fmla="*/ 134751 h 68"/>
              <a:gd name="T54" fmla="*/ 202722 w 73"/>
              <a:gd name="T55" fmla="*/ 65648 h 68"/>
              <a:gd name="T56" fmla="*/ 168362 w 73"/>
              <a:gd name="T57" fmla="*/ 31096 h 68"/>
              <a:gd name="T58" fmla="*/ 202722 w 73"/>
              <a:gd name="T59" fmla="*/ 0 h 68"/>
              <a:gd name="T60" fmla="*/ 233645 w 73"/>
              <a:gd name="T61" fmla="*/ 31096 h 68"/>
              <a:gd name="T62" fmla="*/ 202722 w 73"/>
              <a:gd name="T63" fmla="*/ 65648 h 68"/>
              <a:gd name="T64" fmla="*/ 226773 w 73"/>
              <a:gd name="T65" fmla="*/ 134751 h 68"/>
              <a:gd name="T66" fmla="*/ 209593 w 73"/>
              <a:gd name="T67" fmla="*/ 134751 h 68"/>
              <a:gd name="T68" fmla="*/ 175234 w 73"/>
              <a:gd name="T69" fmla="*/ 117475 h 68"/>
              <a:gd name="T70" fmla="*/ 185542 w 73"/>
              <a:gd name="T71" fmla="*/ 82924 h 68"/>
              <a:gd name="T72" fmla="*/ 185542 w 73"/>
              <a:gd name="T73" fmla="*/ 72558 h 68"/>
              <a:gd name="T74" fmla="*/ 202722 w 73"/>
              <a:gd name="T75" fmla="*/ 76013 h 68"/>
              <a:gd name="T76" fmla="*/ 237081 w 73"/>
              <a:gd name="T77" fmla="*/ 65648 h 68"/>
              <a:gd name="T78" fmla="*/ 250825 w 73"/>
              <a:gd name="T79" fmla="*/ 114020 h 68"/>
              <a:gd name="T80" fmla="*/ 226773 w 73"/>
              <a:gd name="T81" fmla="*/ 134751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7030A0"/>
          </a:solidFill>
          <a:ln>
            <a:noFill/>
          </a:ln>
        </p:spPr>
        <p:txBody>
          <a:bodyPr/>
          <a:lstStyle/>
          <a:p>
            <a:endParaRPr lang="en-US" sz="9598"/>
          </a:p>
        </p:txBody>
      </p:sp>
      <p:pic>
        <p:nvPicPr>
          <p:cNvPr id="3" name="Picture 2">
            <a:extLst>
              <a:ext uri="{FF2B5EF4-FFF2-40B4-BE49-F238E27FC236}">
                <a16:creationId xmlns:a16="http://schemas.microsoft.com/office/drawing/2014/main" id="{5E1DD288-A938-4470-AE6D-B3BC55C2B099}"/>
              </a:ext>
            </a:extLst>
          </p:cNvPr>
          <p:cNvPicPr>
            <a:picLocks noChangeAspect="1"/>
          </p:cNvPicPr>
          <p:nvPr/>
        </p:nvPicPr>
        <p:blipFill>
          <a:blip r:embed="rId7"/>
          <a:stretch>
            <a:fillRect/>
          </a:stretch>
        </p:blipFill>
        <p:spPr>
          <a:xfrm>
            <a:off x="5374324" y="5634816"/>
            <a:ext cx="758893" cy="536498"/>
          </a:xfrm>
          <a:prstGeom prst="rect">
            <a:avLst/>
          </a:prstGeom>
        </p:spPr>
      </p:pic>
    </p:spTree>
    <p:extLst>
      <p:ext uri="{BB962C8B-B14F-4D97-AF65-F5344CB8AC3E}">
        <p14:creationId xmlns:p14="http://schemas.microsoft.com/office/powerpoint/2010/main" val="3166266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F76AE24-1D44-4CB5-8A3A-A739CEE23295}"/>
              </a:ext>
            </a:extLst>
          </p:cNvPr>
          <p:cNvSpPr>
            <a:spLocks noGrp="1"/>
          </p:cNvSpPr>
          <p:nvPr>
            <p:ph type="title"/>
          </p:nvPr>
        </p:nvSpPr>
        <p:spPr>
          <a:xfrm>
            <a:off x="821516" y="640263"/>
            <a:ext cx="6204984" cy="1344975"/>
          </a:xfrm>
        </p:spPr>
        <p:txBody>
          <a:bodyPr>
            <a:normAutofit/>
          </a:bodyPr>
          <a:lstStyle/>
          <a:p>
            <a:r>
              <a:rPr lang="en-US" sz="4000" dirty="0"/>
              <a:t>Applicant Monica</a:t>
            </a:r>
            <a:br>
              <a:rPr lang="en-US" sz="4000" dirty="0"/>
            </a:br>
            <a:r>
              <a:rPr lang="en-US" sz="2800" dirty="0">
                <a:solidFill>
                  <a:srgbClr val="009999"/>
                </a:solidFill>
              </a:rPr>
              <a:t>Version # 4</a:t>
            </a:r>
          </a:p>
        </p:txBody>
      </p:sp>
      <p:sp>
        <p:nvSpPr>
          <p:cNvPr id="4" name="Content Placeholder 3">
            <a:extLst>
              <a:ext uri="{FF2B5EF4-FFF2-40B4-BE49-F238E27FC236}">
                <a16:creationId xmlns:a16="http://schemas.microsoft.com/office/drawing/2014/main" id="{082081FC-578F-466E-B1BE-04679B8E9D52}"/>
              </a:ext>
            </a:extLst>
          </p:cNvPr>
          <p:cNvSpPr>
            <a:spLocks noGrp="1"/>
          </p:cNvSpPr>
          <p:nvPr>
            <p:ph idx="1"/>
          </p:nvPr>
        </p:nvSpPr>
        <p:spPr>
          <a:xfrm>
            <a:off x="821515" y="2121762"/>
            <a:ext cx="6204984" cy="3626917"/>
          </a:xfrm>
        </p:spPr>
        <p:txBody>
          <a:bodyPr>
            <a:normAutofit fontScale="62500" lnSpcReduction="20000"/>
          </a:bodyPr>
          <a:lstStyle/>
          <a:p>
            <a:pPr>
              <a:lnSpc>
                <a:spcPct val="134000"/>
              </a:lnSpc>
            </a:pPr>
            <a:r>
              <a:rPr lang="en-US" sz="2400" dirty="0"/>
              <a:t>18-year-old applicant who reports current treatment for diagnoses of ADHD since age 13 and reports Learning Disability on the ETA 6-53 Health Questionnaire.</a:t>
            </a:r>
          </a:p>
          <a:p>
            <a:pPr>
              <a:lnSpc>
                <a:spcPct val="134000"/>
              </a:lnSpc>
            </a:pPr>
            <a:r>
              <a:rPr lang="en-US" sz="2400" dirty="0"/>
              <a:t>Recent ADHD CCMP documentation by treating psychiatrist describes applicant as stable, medication compliant over past year, and good prognosis. </a:t>
            </a:r>
          </a:p>
          <a:p>
            <a:pPr>
              <a:lnSpc>
                <a:spcPct val="134000"/>
              </a:lnSpc>
            </a:pPr>
            <a:r>
              <a:rPr lang="en-US" sz="2400" dirty="0"/>
              <a:t>IEP – Social Emotional Disturbance (SED) with or without BIP. </a:t>
            </a:r>
          </a:p>
          <a:p>
            <a:pPr>
              <a:lnSpc>
                <a:spcPct val="134000"/>
              </a:lnSpc>
            </a:pPr>
            <a:r>
              <a:rPr lang="en-US" sz="2400" b="1" u="sng" dirty="0">
                <a:latin typeface="Century Gothic" panose="020B0502020202020204" pitchFamily="34" charset="0"/>
              </a:rPr>
              <a:t>Interview reveals hospitalization for serious suicide attempt 2 months ago with new diagnosis of Bipolar Disorder. </a:t>
            </a:r>
            <a:r>
              <a:rPr lang="en-US" sz="2400" b="1" u="sng" dirty="0">
                <a:solidFill>
                  <a:srgbClr val="009999"/>
                </a:solidFill>
                <a:latin typeface="Century Gothic" panose="020B0502020202020204" pitchFamily="34" charset="0"/>
              </a:rPr>
              <a:t>Reports no longer taking medications, daily suicidal ideations, increased anger with recent attack on Mom with police involvement 1 month ago. Became agitated during interview.</a:t>
            </a:r>
          </a:p>
          <a:p>
            <a:pPr>
              <a:lnSpc>
                <a:spcPct val="134000"/>
              </a:lnSpc>
            </a:pPr>
            <a:endParaRPr lang="en-US" sz="2400" b="1" u="sng" dirty="0">
              <a:solidFill>
                <a:srgbClr val="009999"/>
              </a:solidFill>
              <a:latin typeface="Century Gothic" panose="020B0502020202020204" pitchFamily="34" charset="0"/>
            </a:endParaRPr>
          </a:p>
          <a:p>
            <a:pPr>
              <a:lnSpc>
                <a:spcPct val="134000"/>
              </a:lnSpc>
            </a:pPr>
            <a:endParaRPr lang="en-US" sz="2400" b="1" u="sng" dirty="0">
              <a:solidFill>
                <a:srgbClr val="009999"/>
              </a:solidFill>
            </a:endParaRPr>
          </a:p>
          <a:p>
            <a:pPr>
              <a:lnSpc>
                <a:spcPct val="104000"/>
              </a:lnSpc>
            </a:pPr>
            <a:endParaRPr lang="en-US" sz="2000" dirty="0"/>
          </a:p>
        </p:txBody>
      </p:sp>
      <p:pic>
        <p:nvPicPr>
          <p:cNvPr id="7" name="Picture 6" descr="A picture containing clipart&#10;&#10;Description automatically generated">
            <a:extLst>
              <a:ext uri="{FF2B5EF4-FFF2-40B4-BE49-F238E27FC236}">
                <a16:creationId xmlns:a16="http://schemas.microsoft.com/office/drawing/2014/main" id="{C10D4760-8D79-4A99-8060-A45BC2F55169}"/>
              </a:ext>
            </a:extLst>
          </p:cNvPr>
          <p:cNvPicPr>
            <a:picLocks noChangeAspect="1"/>
          </p:cNvPicPr>
          <p:nvPr/>
        </p:nvPicPr>
        <p:blipFill rotWithShape="1">
          <a:blip r:embed="rId2"/>
          <a:srcRect r="531"/>
          <a:stretch/>
        </p:blipFill>
        <p:spPr>
          <a:xfrm>
            <a:off x="7812708" y="3890260"/>
            <a:ext cx="4042409" cy="2286000"/>
          </a:xfrm>
          <a:prstGeom prst="rect">
            <a:avLst/>
          </a:prstGeom>
        </p:spPr>
      </p:pic>
      <p:pic>
        <p:nvPicPr>
          <p:cNvPr id="8" name="Picture 2" descr="C:\Users\jluht\AppData\Local\Microsoft\Windows\Temporary Internet Files\Content.IE5\135QB8UU\MP900285063[1].jpg">
            <a:extLst>
              <a:ext uri="{FF2B5EF4-FFF2-40B4-BE49-F238E27FC236}">
                <a16:creationId xmlns:a16="http://schemas.microsoft.com/office/drawing/2014/main" id="{579B6A3B-62A0-43B8-8D96-158638557339}"/>
              </a:ext>
            </a:extLst>
          </p:cNvPr>
          <p:cNvPicPr>
            <a:picLocks noChangeAspect="1" noChangeArrowheads="1"/>
          </p:cNvPicPr>
          <p:nvPr/>
        </p:nvPicPr>
        <p:blipFill rotWithShape="1">
          <a:blip r:embed="rId3" cstate="print"/>
          <a:srcRect t="5750" b="38499"/>
          <a:stretch/>
        </p:blipFill>
        <p:spPr bwMode="auto">
          <a:xfrm>
            <a:off x="7812707" y="321176"/>
            <a:ext cx="4042410" cy="3388994"/>
          </a:xfrm>
          <a:prstGeom prst="rect">
            <a:avLst/>
          </a:prstGeom>
          <a:noFill/>
        </p:spPr>
      </p:pic>
      <p:sp>
        <p:nvSpPr>
          <p:cNvPr id="2" name="Slide Number Placeholder 1">
            <a:extLst>
              <a:ext uri="{FF2B5EF4-FFF2-40B4-BE49-F238E27FC236}">
                <a16:creationId xmlns:a16="http://schemas.microsoft.com/office/drawing/2014/main" id="{2B9EA7E5-9F81-4A82-B7CD-0A4352E450C6}"/>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smtClean="0"/>
              <a:pPr>
                <a:spcAft>
                  <a:spcPts val="600"/>
                </a:spcAft>
              </a:pPr>
              <a:t>22</a:t>
            </a:fld>
            <a:endParaRPr lang="en-US"/>
          </a:p>
        </p:txBody>
      </p:sp>
      <p:sp>
        <p:nvSpPr>
          <p:cNvPr id="10" name="Slide Number Placeholder 4">
            <a:extLst>
              <a:ext uri="{FF2B5EF4-FFF2-40B4-BE49-F238E27FC236}">
                <a16:creationId xmlns:a16="http://schemas.microsoft.com/office/drawing/2014/main" id="{BBDCDFE3-A1BC-4999-9B8C-71C9E18F9264}"/>
              </a:ext>
            </a:extLst>
          </p:cNvPr>
          <p:cNvSpPr txBox="1">
            <a:spLocks/>
          </p:cNvSpPr>
          <p:nvPr/>
        </p:nvSpPr>
        <p:spPr>
          <a:xfrm>
            <a:off x="10167042" y="6356350"/>
            <a:ext cx="1186758"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77E6C9D-7B56-4650-A09F-69F86C0AF0F6}" type="slidenum">
              <a:rPr lang="en-US" smtClean="0">
                <a:solidFill>
                  <a:srgbClr val="009999"/>
                </a:solidFill>
              </a:rPr>
              <a:pPr>
                <a:spcAft>
                  <a:spcPts val="600"/>
                </a:spcAft>
              </a:pPr>
              <a:t>22</a:t>
            </a:fld>
            <a:endParaRPr lang="en-US" dirty="0">
              <a:solidFill>
                <a:srgbClr val="009999"/>
              </a:solidFill>
            </a:endParaRPr>
          </a:p>
        </p:txBody>
      </p:sp>
    </p:spTree>
    <p:extLst>
      <p:ext uri="{BB962C8B-B14F-4D97-AF65-F5344CB8AC3E}">
        <p14:creationId xmlns:p14="http://schemas.microsoft.com/office/powerpoint/2010/main" val="4011472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EF58E3C-1614-4C98-83AA-23A52E6BEA32}"/>
              </a:ext>
            </a:extLst>
          </p:cNvPr>
          <p:cNvSpPr>
            <a:spLocks noGrp="1"/>
          </p:cNvSpPr>
          <p:nvPr>
            <p:ph type="title"/>
          </p:nvPr>
        </p:nvSpPr>
        <p:spPr>
          <a:xfrm>
            <a:off x="863029" y="1012004"/>
            <a:ext cx="3416158" cy="4795408"/>
          </a:xfrm>
        </p:spPr>
        <p:txBody>
          <a:bodyPr>
            <a:normAutofit/>
          </a:bodyPr>
          <a:lstStyle/>
          <a:p>
            <a:r>
              <a:rPr lang="en-US" dirty="0">
                <a:solidFill>
                  <a:srgbClr val="009999"/>
                </a:solidFill>
              </a:rPr>
              <a:t>Outcome – </a:t>
            </a:r>
            <a:r>
              <a:rPr lang="en-US" dirty="0">
                <a:solidFill>
                  <a:srgbClr val="FFFFFF"/>
                </a:solidFill>
              </a:rPr>
              <a:t>Version # 4</a:t>
            </a:r>
          </a:p>
        </p:txBody>
      </p:sp>
      <p:sp>
        <p:nvSpPr>
          <p:cNvPr id="4" name="Slide Number Placeholder 3">
            <a:extLst>
              <a:ext uri="{FF2B5EF4-FFF2-40B4-BE49-F238E27FC236}">
                <a16:creationId xmlns:a16="http://schemas.microsoft.com/office/drawing/2014/main" id="{587944E3-B086-43A7-A56E-A2D8FFCC4083}"/>
              </a:ext>
            </a:extLst>
          </p:cNvPr>
          <p:cNvSpPr>
            <a:spLocks noGrp="1"/>
          </p:cNvSpPr>
          <p:nvPr>
            <p:ph type="sldNum" sz="quarter" idx="12"/>
          </p:nvPr>
        </p:nvSpPr>
        <p:spPr>
          <a:xfrm>
            <a:off x="10726220" y="6356350"/>
            <a:ext cx="627580" cy="365125"/>
          </a:xfrm>
        </p:spPr>
        <p:txBody>
          <a:bodyPr>
            <a:normAutofit/>
          </a:bodyPr>
          <a:lstStyle/>
          <a:p>
            <a:pPr>
              <a:spcAft>
                <a:spcPts val="600"/>
              </a:spcAft>
            </a:pPr>
            <a:fld id="{AE743507-C39D-4973-A10E-A1A6810F609F}" type="slidenum">
              <a:rPr lang="en-US">
                <a:solidFill>
                  <a:srgbClr val="009999"/>
                </a:solidFill>
              </a:rPr>
              <a:pPr>
                <a:spcAft>
                  <a:spcPts val="600"/>
                </a:spcAft>
              </a:pPr>
              <a:t>23</a:t>
            </a:fld>
            <a:endParaRPr lang="en-US" dirty="0">
              <a:solidFill>
                <a:srgbClr val="009999"/>
              </a:solidFill>
            </a:endParaRPr>
          </a:p>
        </p:txBody>
      </p:sp>
      <p:graphicFrame>
        <p:nvGraphicFramePr>
          <p:cNvPr id="9" name="Content Placeholder 6">
            <a:extLst>
              <a:ext uri="{FF2B5EF4-FFF2-40B4-BE49-F238E27FC236}">
                <a16:creationId xmlns:a16="http://schemas.microsoft.com/office/drawing/2014/main" id="{75F507CC-504B-4AFB-A12E-0077BD935391}"/>
              </a:ext>
            </a:extLst>
          </p:cNvPr>
          <p:cNvGraphicFramePr>
            <a:graphicFrameLocks noGrp="1"/>
          </p:cNvGraphicFramePr>
          <p:nvPr>
            <p:ph idx="1"/>
            <p:extLst>
              <p:ext uri="{D42A27DB-BD31-4B8C-83A1-F6EECF244321}">
                <p14:modId xmlns:p14="http://schemas.microsoft.com/office/powerpoint/2010/main" val="370886751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reeform 66">
            <a:extLst>
              <a:ext uri="{FF2B5EF4-FFF2-40B4-BE49-F238E27FC236}">
                <a16:creationId xmlns:a16="http://schemas.microsoft.com/office/drawing/2014/main" id="{4B58D357-D760-4975-B625-13B9E7B9449A}"/>
              </a:ext>
            </a:extLst>
          </p:cNvPr>
          <p:cNvSpPr>
            <a:spLocks noEditPoints="1"/>
          </p:cNvSpPr>
          <p:nvPr/>
        </p:nvSpPr>
        <p:spPr bwMode="auto">
          <a:xfrm>
            <a:off x="5494672" y="811035"/>
            <a:ext cx="518201" cy="401937"/>
          </a:xfrm>
          <a:custGeom>
            <a:avLst/>
            <a:gdLst>
              <a:gd name="T0" fmla="*/ 99748 w 72"/>
              <a:gd name="T1" fmla="*/ 140635 h 56"/>
              <a:gd name="T2" fmla="*/ 75671 w 72"/>
              <a:gd name="T3" fmla="*/ 137205 h 56"/>
              <a:gd name="T4" fmla="*/ 37835 w 72"/>
              <a:gd name="T5" fmla="*/ 154356 h 56"/>
              <a:gd name="T6" fmla="*/ 24077 w 72"/>
              <a:gd name="T7" fmla="*/ 157786 h 56"/>
              <a:gd name="T8" fmla="*/ 24077 w 72"/>
              <a:gd name="T9" fmla="*/ 157786 h 56"/>
              <a:gd name="T10" fmla="*/ 20638 w 72"/>
              <a:gd name="T11" fmla="*/ 154356 h 56"/>
              <a:gd name="T12" fmla="*/ 20638 w 72"/>
              <a:gd name="T13" fmla="*/ 147495 h 56"/>
              <a:gd name="T14" fmla="*/ 37835 w 72"/>
              <a:gd name="T15" fmla="*/ 123485 h 56"/>
              <a:gd name="T16" fmla="*/ 0 w 72"/>
              <a:gd name="T17" fmla="*/ 68603 h 56"/>
              <a:gd name="T18" fmla="*/ 99748 w 72"/>
              <a:gd name="T19" fmla="*/ 0 h 56"/>
              <a:gd name="T20" fmla="*/ 196056 w 72"/>
              <a:gd name="T21" fmla="*/ 68603 h 56"/>
              <a:gd name="T22" fmla="*/ 99748 w 72"/>
              <a:gd name="T23" fmla="*/ 140635 h 56"/>
              <a:gd name="T24" fmla="*/ 213254 w 72"/>
              <a:gd name="T25" fmla="*/ 161216 h 56"/>
              <a:gd name="T26" fmla="*/ 227013 w 72"/>
              <a:gd name="T27" fmla="*/ 181797 h 56"/>
              <a:gd name="T28" fmla="*/ 230452 w 72"/>
              <a:gd name="T29" fmla="*/ 188657 h 56"/>
              <a:gd name="T30" fmla="*/ 227013 w 72"/>
              <a:gd name="T31" fmla="*/ 192087 h 56"/>
              <a:gd name="T32" fmla="*/ 213254 w 72"/>
              <a:gd name="T33" fmla="*/ 188657 h 56"/>
              <a:gd name="T34" fmla="*/ 175419 w 72"/>
              <a:gd name="T35" fmla="*/ 171506 h 56"/>
              <a:gd name="T36" fmla="*/ 151342 w 72"/>
              <a:gd name="T37" fmla="*/ 174936 h 56"/>
              <a:gd name="T38" fmla="*/ 85990 w 72"/>
              <a:gd name="T39" fmla="*/ 157786 h 56"/>
              <a:gd name="T40" fmla="*/ 99748 w 72"/>
              <a:gd name="T41" fmla="*/ 157786 h 56"/>
              <a:gd name="T42" fmla="*/ 178858 w 72"/>
              <a:gd name="T43" fmla="*/ 133775 h 56"/>
              <a:gd name="T44" fmla="*/ 213254 w 72"/>
              <a:gd name="T45" fmla="*/ 68603 h 56"/>
              <a:gd name="T46" fmla="*/ 209815 w 72"/>
              <a:gd name="T47" fmla="*/ 48022 h 56"/>
              <a:gd name="T48" fmla="*/ 247650 w 72"/>
              <a:gd name="T49" fmla="*/ 102904 h 56"/>
              <a:gd name="T50" fmla="*/ 213254 w 72"/>
              <a:gd name="T51" fmla="*/ 161216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accent1"/>
          </a:solidFill>
          <a:ln>
            <a:noFill/>
          </a:ln>
        </p:spPr>
        <p:txBody>
          <a:bodyPr/>
          <a:lstStyle/>
          <a:p>
            <a:endParaRPr lang="en-US" sz="9598"/>
          </a:p>
        </p:txBody>
      </p:sp>
      <p:sp>
        <p:nvSpPr>
          <p:cNvPr id="12" name="Freeform 135">
            <a:extLst>
              <a:ext uri="{FF2B5EF4-FFF2-40B4-BE49-F238E27FC236}">
                <a16:creationId xmlns:a16="http://schemas.microsoft.com/office/drawing/2014/main" id="{EDF51636-B265-4EC6-983B-17ECA82B1691}"/>
              </a:ext>
            </a:extLst>
          </p:cNvPr>
          <p:cNvSpPr>
            <a:spLocks noEditPoints="1"/>
          </p:cNvSpPr>
          <p:nvPr/>
        </p:nvSpPr>
        <p:spPr bwMode="auto">
          <a:xfrm>
            <a:off x="5530744" y="4465626"/>
            <a:ext cx="446055" cy="401937"/>
          </a:xfrm>
          <a:custGeom>
            <a:avLst/>
            <a:gdLst>
              <a:gd name="T0" fmla="*/ 44667 w 73"/>
              <a:gd name="T1" fmla="*/ 134751 h 68"/>
              <a:gd name="T2" fmla="*/ 27488 w 73"/>
              <a:gd name="T3" fmla="*/ 134751 h 68"/>
              <a:gd name="T4" fmla="*/ 0 w 73"/>
              <a:gd name="T5" fmla="*/ 114020 h 68"/>
              <a:gd name="T6" fmla="*/ 17180 w 73"/>
              <a:gd name="T7" fmla="*/ 65648 h 68"/>
              <a:gd name="T8" fmla="*/ 51539 w 73"/>
              <a:gd name="T9" fmla="*/ 76013 h 68"/>
              <a:gd name="T10" fmla="*/ 68719 w 73"/>
              <a:gd name="T11" fmla="*/ 72558 h 68"/>
              <a:gd name="T12" fmla="*/ 68719 w 73"/>
              <a:gd name="T13" fmla="*/ 82924 h 68"/>
              <a:gd name="T14" fmla="*/ 79027 w 73"/>
              <a:gd name="T15" fmla="*/ 117475 h 68"/>
              <a:gd name="T16" fmla="*/ 44667 w 73"/>
              <a:gd name="T17" fmla="*/ 134751 h 68"/>
              <a:gd name="T18" fmla="*/ 51539 w 73"/>
              <a:gd name="T19" fmla="*/ 65648 h 68"/>
              <a:gd name="T20" fmla="*/ 17180 w 73"/>
              <a:gd name="T21" fmla="*/ 31096 h 68"/>
              <a:gd name="T22" fmla="*/ 51539 w 73"/>
              <a:gd name="T23" fmla="*/ 0 h 68"/>
              <a:gd name="T24" fmla="*/ 85899 w 73"/>
              <a:gd name="T25" fmla="*/ 31096 h 68"/>
              <a:gd name="T26" fmla="*/ 51539 w 73"/>
              <a:gd name="T27" fmla="*/ 65648 h 68"/>
              <a:gd name="T28" fmla="*/ 182106 w 73"/>
              <a:gd name="T29" fmla="*/ 234950 h 68"/>
              <a:gd name="T30" fmla="*/ 68719 w 73"/>
              <a:gd name="T31" fmla="*/ 234950 h 68"/>
              <a:gd name="T32" fmla="*/ 34360 w 73"/>
              <a:gd name="T33" fmla="*/ 200399 h 68"/>
              <a:gd name="T34" fmla="*/ 79027 w 73"/>
              <a:gd name="T35" fmla="*/ 124385 h 68"/>
              <a:gd name="T36" fmla="*/ 127130 w 73"/>
              <a:gd name="T37" fmla="*/ 141661 h 68"/>
              <a:gd name="T38" fmla="*/ 171798 w 73"/>
              <a:gd name="T39" fmla="*/ 124385 h 68"/>
              <a:gd name="T40" fmla="*/ 219901 w 73"/>
              <a:gd name="T41" fmla="*/ 200399 h 68"/>
              <a:gd name="T42" fmla="*/ 182106 w 73"/>
              <a:gd name="T43" fmla="*/ 234950 h 68"/>
              <a:gd name="T44" fmla="*/ 127130 w 73"/>
              <a:gd name="T45" fmla="*/ 134751 h 68"/>
              <a:gd name="T46" fmla="*/ 75591 w 73"/>
              <a:gd name="T47" fmla="*/ 82924 h 68"/>
              <a:gd name="T48" fmla="*/ 127130 w 73"/>
              <a:gd name="T49" fmla="*/ 31096 h 68"/>
              <a:gd name="T50" fmla="*/ 175234 w 73"/>
              <a:gd name="T51" fmla="*/ 82924 h 68"/>
              <a:gd name="T52" fmla="*/ 127130 w 73"/>
              <a:gd name="T53" fmla="*/ 134751 h 68"/>
              <a:gd name="T54" fmla="*/ 202722 w 73"/>
              <a:gd name="T55" fmla="*/ 65648 h 68"/>
              <a:gd name="T56" fmla="*/ 168362 w 73"/>
              <a:gd name="T57" fmla="*/ 31096 h 68"/>
              <a:gd name="T58" fmla="*/ 202722 w 73"/>
              <a:gd name="T59" fmla="*/ 0 h 68"/>
              <a:gd name="T60" fmla="*/ 233645 w 73"/>
              <a:gd name="T61" fmla="*/ 31096 h 68"/>
              <a:gd name="T62" fmla="*/ 202722 w 73"/>
              <a:gd name="T63" fmla="*/ 65648 h 68"/>
              <a:gd name="T64" fmla="*/ 226773 w 73"/>
              <a:gd name="T65" fmla="*/ 134751 h 68"/>
              <a:gd name="T66" fmla="*/ 209593 w 73"/>
              <a:gd name="T67" fmla="*/ 134751 h 68"/>
              <a:gd name="T68" fmla="*/ 175234 w 73"/>
              <a:gd name="T69" fmla="*/ 117475 h 68"/>
              <a:gd name="T70" fmla="*/ 185542 w 73"/>
              <a:gd name="T71" fmla="*/ 82924 h 68"/>
              <a:gd name="T72" fmla="*/ 185542 w 73"/>
              <a:gd name="T73" fmla="*/ 72558 h 68"/>
              <a:gd name="T74" fmla="*/ 202722 w 73"/>
              <a:gd name="T75" fmla="*/ 76013 h 68"/>
              <a:gd name="T76" fmla="*/ 237081 w 73"/>
              <a:gd name="T77" fmla="*/ 65648 h 68"/>
              <a:gd name="T78" fmla="*/ 250825 w 73"/>
              <a:gd name="T79" fmla="*/ 114020 h 68"/>
              <a:gd name="T80" fmla="*/ 226773 w 73"/>
              <a:gd name="T81" fmla="*/ 134751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7030A0"/>
          </a:solidFill>
          <a:ln>
            <a:noFill/>
          </a:ln>
        </p:spPr>
        <p:txBody>
          <a:bodyPr/>
          <a:lstStyle/>
          <a:p>
            <a:endParaRPr lang="en-US" sz="9598"/>
          </a:p>
        </p:txBody>
      </p:sp>
      <p:pic>
        <p:nvPicPr>
          <p:cNvPr id="3" name="Picture 2">
            <a:extLst>
              <a:ext uri="{FF2B5EF4-FFF2-40B4-BE49-F238E27FC236}">
                <a16:creationId xmlns:a16="http://schemas.microsoft.com/office/drawing/2014/main" id="{5E1DD288-A938-4470-AE6D-B3BC55C2B099}"/>
              </a:ext>
            </a:extLst>
          </p:cNvPr>
          <p:cNvPicPr>
            <a:picLocks noChangeAspect="1"/>
          </p:cNvPicPr>
          <p:nvPr/>
        </p:nvPicPr>
        <p:blipFill>
          <a:blip r:embed="rId7"/>
          <a:stretch>
            <a:fillRect/>
          </a:stretch>
        </p:blipFill>
        <p:spPr>
          <a:xfrm>
            <a:off x="5374324" y="5634816"/>
            <a:ext cx="758893" cy="536498"/>
          </a:xfrm>
          <a:prstGeom prst="rect">
            <a:avLst/>
          </a:prstGeom>
        </p:spPr>
      </p:pic>
    </p:spTree>
    <p:extLst>
      <p:ext uri="{BB962C8B-B14F-4D97-AF65-F5344CB8AC3E}">
        <p14:creationId xmlns:p14="http://schemas.microsoft.com/office/powerpoint/2010/main" val="1091096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85286" y="331624"/>
            <a:ext cx="1626552" cy="6254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33089" y="1903933"/>
            <a:ext cx="5726835" cy="748410"/>
          </a:xfrm>
          <a:prstGeom prst="rect">
            <a:avLst/>
          </a:prstGeom>
          <a:noFill/>
        </p:spPr>
        <p:txBody>
          <a:bodyPr wrap="square" rtlCol="0">
            <a:spAutoFit/>
          </a:bodyPr>
          <a:lstStyle/>
          <a:p>
            <a:pPr algn="ctr">
              <a:lnSpc>
                <a:spcPts val="5000"/>
              </a:lnSpc>
            </a:pPr>
            <a:r>
              <a:rPr lang="en-US" sz="6000" b="1" dirty="0">
                <a:ln w="19050">
                  <a:noFill/>
                </a:ln>
                <a:solidFill>
                  <a:schemeClr val="accent1">
                    <a:lumMod val="75000"/>
                  </a:schemeClr>
                </a:solidFill>
                <a:latin typeface="Helvetica" charset="0"/>
                <a:ea typeface="Helvetica" charset="0"/>
                <a:cs typeface="Helvetica" charset="0"/>
              </a:rPr>
              <a:t>HCNA or DTA</a:t>
            </a:r>
          </a:p>
        </p:txBody>
      </p:sp>
      <p:sp>
        <p:nvSpPr>
          <p:cNvPr id="10" name="TextBox 9"/>
          <p:cNvSpPr txBox="1"/>
          <p:nvPr/>
        </p:nvSpPr>
        <p:spPr>
          <a:xfrm rot="16200000">
            <a:off x="-1654355" y="3084424"/>
            <a:ext cx="5762414" cy="856196"/>
          </a:xfrm>
          <a:prstGeom prst="rect">
            <a:avLst/>
          </a:prstGeom>
          <a:noFill/>
        </p:spPr>
        <p:txBody>
          <a:bodyPr wrap="square" rtlCol="0">
            <a:spAutoFit/>
          </a:bodyPr>
          <a:lstStyle/>
          <a:p>
            <a:pPr>
              <a:lnSpc>
                <a:spcPts val="5000"/>
              </a:lnSpc>
            </a:pPr>
            <a:r>
              <a:rPr lang="en-US" sz="9600" b="1" dirty="0">
                <a:ln w="19050">
                  <a:noFill/>
                </a:ln>
                <a:solidFill>
                  <a:schemeClr val="bg1"/>
                </a:solidFill>
                <a:latin typeface="Helvetica" charset="0"/>
                <a:ea typeface="Helvetica" charset="0"/>
                <a:cs typeface="Helvetica" charset="0"/>
              </a:rPr>
              <a:t>evolution</a:t>
            </a:r>
          </a:p>
        </p:txBody>
      </p:sp>
      <p:pic>
        <p:nvPicPr>
          <p:cNvPr id="19" name="Picture Placeholder 18">
            <a:extLst>
              <a:ext uri="{FF2B5EF4-FFF2-40B4-BE49-F238E27FC236}">
                <a16:creationId xmlns:a16="http://schemas.microsoft.com/office/drawing/2014/main" id="{228CFFB7-2F09-43F8-A894-6B9B7A346970}"/>
              </a:ext>
            </a:extLst>
          </p:cNvPr>
          <p:cNvPicPr>
            <a:picLocks noGrp="1" noChangeAspect="1"/>
          </p:cNvPicPr>
          <p:nvPr>
            <p:ph type="pic" sz="quarter" idx="10"/>
          </p:nvPr>
        </p:nvPicPr>
        <p:blipFill rotWithShape="1">
          <a:blip r:embed="rId2"/>
          <a:srcRect l="10933" r="13704"/>
          <a:stretch/>
        </p:blipFill>
        <p:spPr>
          <a:xfrm>
            <a:off x="337480" y="631315"/>
            <a:ext cx="4220106" cy="5599803"/>
          </a:xfrm>
        </p:spPr>
      </p:pic>
      <p:sp>
        <p:nvSpPr>
          <p:cNvPr id="12" name="Rectangle 11"/>
          <p:cNvSpPr/>
          <p:nvPr/>
        </p:nvSpPr>
        <p:spPr>
          <a:xfrm rot="5400000">
            <a:off x="9884044" y="4887525"/>
            <a:ext cx="3429001" cy="51195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D725F"/>
              </a:solidFill>
            </a:endParaRPr>
          </a:p>
        </p:txBody>
      </p:sp>
      <p:sp>
        <p:nvSpPr>
          <p:cNvPr id="15" name="TextBox 14"/>
          <p:cNvSpPr txBox="1"/>
          <p:nvPr/>
        </p:nvSpPr>
        <p:spPr>
          <a:xfrm>
            <a:off x="5333089" y="2777976"/>
            <a:ext cx="5726834" cy="1895071"/>
          </a:xfrm>
          <a:prstGeom prst="rect">
            <a:avLst/>
          </a:prstGeom>
          <a:noFill/>
        </p:spPr>
        <p:txBody>
          <a:bodyPr wrap="square" rtlCol="0">
            <a:spAutoFit/>
          </a:bodyPr>
          <a:lstStyle/>
          <a:p>
            <a:pPr algn="ctr">
              <a:lnSpc>
                <a:spcPct val="114000"/>
              </a:lnSpc>
              <a:spcBef>
                <a:spcPts val="600"/>
              </a:spcBef>
            </a:pPr>
            <a:r>
              <a:rPr lang="en-US" sz="2400" spc="300" dirty="0">
                <a:latin typeface="Helvetica" charset="0"/>
                <a:ea typeface="Helvetica" charset="0"/>
                <a:cs typeface="Helvetica" charset="0"/>
              </a:rPr>
              <a:t>The differences between a</a:t>
            </a:r>
          </a:p>
          <a:p>
            <a:pPr algn="ctr">
              <a:lnSpc>
                <a:spcPct val="114000"/>
              </a:lnSpc>
              <a:spcBef>
                <a:spcPts val="600"/>
              </a:spcBef>
            </a:pPr>
            <a:r>
              <a:rPr lang="en-US" sz="2400" spc="300" dirty="0">
                <a:latin typeface="Helvetica" charset="0"/>
                <a:ea typeface="Helvetica" charset="0"/>
                <a:cs typeface="Helvetica" charset="0"/>
              </a:rPr>
              <a:t>Health Care Needs Assessment (HCNA) and a </a:t>
            </a:r>
          </a:p>
          <a:p>
            <a:pPr algn="ctr">
              <a:lnSpc>
                <a:spcPct val="114000"/>
              </a:lnSpc>
              <a:spcBef>
                <a:spcPts val="600"/>
              </a:spcBef>
            </a:pPr>
            <a:r>
              <a:rPr lang="en-US" sz="2400" spc="300" dirty="0">
                <a:latin typeface="Helvetica" charset="0"/>
                <a:ea typeface="Helvetica" charset="0"/>
                <a:cs typeface="Helvetica" charset="0"/>
              </a:rPr>
              <a:t>Direct Threat Assessment (DTA)</a:t>
            </a:r>
          </a:p>
        </p:txBody>
      </p:sp>
      <p:sp>
        <p:nvSpPr>
          <p:cNvPr id="16" name="Slide Number Placeholder 3">
            <a:extLst>
              <a:ext uri="{FF2B5EF4-FFF2-40B4-BE49-F238E27FC236}">
                <a16:creationId xmlns:a16="http://schemas.microsoft.com/office/drawing/2014/main" id="{2A62E417-04ED-495B-B67E-6B265A105C5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E743507-C39D-4973-A10E-A1A6810F609F}" type="slidenum">
              <a:rPr lang="en-US" sz="1200" smtClean="0">
                <a:solidFill>
                  <a:srgbClr val="009999"/>
                </a:solidFill>
              </a:rPr>
              <a:pPr algn="r"/>
              <a:t>24</a:t>
            </a:fld>
            <a:endParaRPr lang="en-US" sz="1200" dirty="0">
              <a:solidFill>
                <a:srgbClr val="009999"/>
              </a:solidFill>
            </a:endParaRPr>
          </a:p>
        </p:txBody>
      </p:sp>
    </p:spTree>
    <p:extLst>
      <p:ext uri="{BB962C8B-B14F-4D97-AF65-F5344CB8AC3E}">
        <p14:creationId xmlns:p14="http://schemas.microsoft.com/office/powerpoint/2010/main" val="244985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9F7097-1526-486A-9FD1-BC7CF5540E22}"/>
              </a:ext>
            </a:extLst>
          </p:cNvPr>
          <p:cNvSpPr>
            <a:spLocks noGrp="1"/>
          </p:cNvSpPr>
          <p:nvPr>
            <p:ph type="title"/>
          </p:nvPr>
        </p:nvSpPr>
        <p:spPr/>
        <p:txBody>
          <a:bodyPr/>
          <a:lstStyle/>
          <a:p>
            <a:r>
              <a:rPr lang="en-US" dirty="0"/>
              <a:t>Health Care Needs </a:t>
            </a:r>
            <a:r>
              <a:rPr lang="en-US" sz="3600" dirty="0">
                <a:solidFill>
                  <a:srgbClr val="009999"/>
                </a:solidFill>
              </a:rPr>
              <a:t>(HCN) </a:t>
            </a:r>
            <a:r>
              <a:rPr lang="en-US" dirty="0"/>
              <a:t>and </a:t>
            </a:r>
            <a:br>
              <a:rPr lang="en-US" dirty="0"/>
            </a:br>
            <a:r>
              <a:rPr lang="en-US" dirty="0"/>
              <a:t>Direct Threat </a:t>
            </a:r>
            <a:r>
              <a:rPr lang="en-US" sz="3600" dirty="0">
                <a:solidFill>
                  <a:srgbClr val="009999"/>
                </a:solidFill>
              </a:rPr>
              <a:t>(DT) </a:t>
            </a:r>
            <a:r>
              <a:rPr lang="en-US" dirty="0"/>
              <a:t>Assessments</a:t>
            </a:r>
          </a:p>
        </p:txBody>
      </p:sp>
      <p:sp>
        <p:nvSpPr>
          <p:cNvPr id="4" name="Text Placeholder 3">
            <a:extLst>
              <a:ext uri="{FF2B5EF4-FFF2-40B4-BE49-F238E27FC236}">
                <a16:creationId xmlns:a16="http://schemas.microsoft.com/office/drawing/2014/main" id="{BE7F4D0E-B6DC-4698-B0DF-118388EDFFFF}"/>
              </a:ext>
            </a:extLst>
          </p:cNvPr>
          <p:cNvSpPr>
            <a:spLocks noGrp="1"/>
          </p:cNvSpPr>
          <p:nvPr>
            <p:ph type="body" idx="1"/>
          </p:nvPr>
        </p:nvSpPr>
        <p:spPr/>
        <p:txBody>
          <a:bodyPr anchor="ctr">
            <a:normAutofit/>
          </a:bodyPr>
          <a:lstStyle/>
          <a:p>
            <a:pPr algn="ctr"/>
            <a:r>
              <a:rPr lang="en-US" sz="2800" dirty="0"/>
              <a:t>HCNA – Appendix 610</a:t>
            </a:r>
          </a:p>
        </p:txBody>
      </p:sp>
      <p:sp>
        <p:nvSpPr>
          <p:cNvPr id="5" name="Content Placeholder 4">
            <a:extLst>
              <a:ext uri="{FF2B5EF4-FFF2-40B4-BE49-F238E27FC236}">
                <a16:creationId xmlns:a16="http://schemas.microsoft.com/office/drawing/2014/main" id="{EE8BE240-E489-45E8-A6D3-943012FA09AD}"/>
              </a:ext>
            </a:extLst>
          </p:cNvPr>
          <p:cNvSpPr>
            <a:spLocks noGrp="1"/>
          </p:cNvSpPr>
          <p:nvPr>
            <p:ph sz="half" idx="2"/>
          </p:nvPr>
        </p:nvSpPr>
        <p:spPr>
          <a:xfrm>
            <a:off x="839788" y="2505075"/>
            <a:ext cx="5157787" cy="3987800"/>
          </a:xfrm>
        </p:spPr>
        <p:txBody>
          <a:bodyPr>
            <a:normAutofit fontScale="92500"/>
          </a:bodyPr>
          <a:lstStyle/>
          <a:p>
            <a:pPr>
              <a:lnSpc>
                <a:spcPct val="114000"/>
              </a:lnSpc>
              <a:spcBef>
                <a:spcPts val="600"/>
              </a:spcBef>
            </a:pPr>
            <a:r>
              <a:rPr lang="en-US" sz="3000" dirty="0"/>
              <a:t>The HCNA should be completed if there is a concern that the center cannot meet the basic health care needs of the applicant.   </a:t>
            </a:r>
          </a:p>
          <a:p>
            <a:pPr lvl="1">
              <a:lnSpc>
                <a:spcPct val="114000"/>
              </a:lnSpc>
              <a:spcBef>
                <a:spcPts val="600"/>
              </a:spcBef>
            </a:pPr>
            <a:r>
              <a:rPr lang="en-US" sz="2600" dirty="0"/>
              <a:t>MUST be completed by a clinician</a:t>
            </a:r>
          </a:p>
          <a:p>
            <a:pPr lvl="1">
              <a:lnSpc>
                <a:spcPct val="114000"/>
              </a:lnSpc>
              <a:spcBef>
                <a:spcPts val="600"/>
              </a:spcBef>
            </a:pPr>
            <a:r>
              <a:rPr lang="en-US" sz="2600" dirty="0"/>
              <a:t>MUST use the required form and ensure it is the most current one</a:t>
            </a:r>
          </a:p>
        </p:txBody>
      </p:sp>
      <p:sp>
        <p:nvSpPr>
          <p:cNvPr id="6" name="Text Placeholder 5">
            <a:extLst>
              <a:ext uri="{FF2B5EF4-FFF2-40B4-BE49-F238E27FC236}">
                <a16:creationId xmlns:a16="http://schemas.microsoft.com/office/drawing/2014/main" id="{31F2684A-7908-488A-AD60-28B844D59C53}"/>
              </a:ext>
            </a:extLst>
          </p:cNvPr>
          <p:cNvSpPr>
            <a:spLocks noGrp="1"/>
          </p:cNvSpPr>
          <p:nvPr>
            <p:ph type="body" sz="quarter" idx="3"/>
          </p:nvPr>
        </p:nvSpPr>
        <p:spPr/>
        <p:txBody>
          <a:bodyPr anchor="ctr">
            <a:normAutofit/>
          </a:bodyPr>
          <a:lstStyle/>
          <a:p>
            <a:pPr algn="ctr"/>
            <a:r>
              <a:rPr lang="en-US" sz="2800" dirty="0"/>
              <a:t>DTA – Appendix 609</a:t>
            </a:r>
          </a:p>
        </p:txBody>
      </p:sp>
      <p:sp>
        <p:nvSpPr>
          <p:cNvPr id="7" name="Content Placeholder 6">
            <a:extLst>
              <a:ext uri="{FF2B5EF4-FFF2-40B4-BE49-F238E27FC236}">
                <a16:creationId xmlns:a16="http://schemas.microsoft.com/office/drawing/2014/main" id="{496C5607-318F-4614-A8D3-B2CDAE12E156}"/>
              </a:ext>
            </a:extLst>
          </p:cNvPr>
          <p:cNvSpPr>
            <a:spLocks noGrp="1"/>
          </p:cNvSpPr>
          <p:nvPr>
            <p:ph sz="quarter" idx="4"/>
          </p:nvPr>
        </p:nvSpPr>
        <p:spPr>
          <a:xfrm>
            <a:off x="6172200" y="2505075"/>
            <a:ext cx="5183188" cy="3987800"/>
          </a:xfrm>
        </p:spPr>
        <p:txBody>
          <a:bodyPr>
            <a:normAutofit fontScale="92500" lnSpcReduction="10000"/>
          </a:bodyPr>
          <a:lstStyle/>
          <a:p>
            <a:pPr>
              <a:lnSpc>
                <a:spcPct val="124000"/>
              </a:lnSpc>
              <a:spcBef>
                <a:spcPts val="600"/>
              </a:spcBef>
            </a:pPr>
            <a:r>
              <a:rPr lang="en-US" sz="3000" dirty="0"/>
              <a:t>A DTA should be completed whenever center believes that an applicant poses a direct threat to the health or safety of himself or others.</a:t>
            </a:r>
          </a:p>
          <a:p>
            <a:pPr lvl="1">
              <a:lnSpc>
                <a:spcPct val="124000"/>
              </a:lnSpc>
              <a:spcBef>
                <a:spcPts val="600"/>
              </a:spcBef>
            </a:pPr>
            <a:r>
              <a:rPr lang="en-US" sz="2600" dirty="0"/>
              <a:t>MUST be completed by a clinician</a:t>
            </a:r>
          </a:p>
          <a:p>
            <a:pPr lvl="1">
              <a:lnSpc>
                <a:spcPct val="124000"/>
              </a:lnSpc>
              <a:spcBef>
                <a:spcPts val="600"/>
              </a:spcBef>
            </a:pPr>
            <a:r>
              <a:rPr lang="en-US" sz="2600" dirty="0"/>
              <a:t>MUST use the required form and ensure it is the most current one</a:t>
            </a:r>
          </a:p>
          <a:p>
            <a:endParaRPr lang="en-US" dirty="0"/>
          </a:p>
        </p:txBody>
      </p:sp>
      <p:sp>
        <p:nvSpPr>
          <p:cNvPr id="8" name="Slide Number Placeholder 3">
            <a:extLst>
              <a:ext uri="{FF2B5EF4-FFF2-40B4-BE49-F238E27FC236}">
                <a16:creationId xmlns:a16="http://schemas.microsoft.com/office/drawing/2014/main" id="{A0683A98-465D-4CCD-A053-D9BFCEB35233}"/>
              </a:ext>
            </a:extLst>
          </p:cNvPr>
          <p:cNvSpPr>
            <a:spLocks noGrp="1"/>
          </p:cNvSpPr>
          <p:nvPr>
            <p:ph type="sldNum" sz="quarter" idx="12"/>
          </p:nvPr>
        </p:nvSpPr>
        <p:spPr>
          <a:xfrm>
            <a:off x="10726220" y="6356350"/>
            <a:ext cx="627580" cy="365125"/>
          </a:xfrm>
        </p:spPr>
        <p:txBody>
          <a:bodyPr>
            <a:normAutofit/>
          </a:bodyPr>
          <a:lstStyle/>
          <a:p>
            <a:pPr>
              <a:spcAft>
                <a:spcPts val="600"/>
              </a:spcAft>
            </a:pPr>
            <a:fld id="{AE743507-C39D-4973-A10E-A1A6810F609F}" type="slidenum">
              <a:rPr lang="en-US">
                <a:solidFill>
                  <a:srgbClr val="009999"/>
                </a:solidFill>
              </a:rPr>
              <a:pPr>
                <a:spcAft>
                  <a:spcPts val="600"/>
                </a:spcAft>
              </a:pPr>
              <a:t>25</a:t>
            </a:fld>
            <a:endParaRPr lang="en-US" dirty="0">
              <a:solidFill>
                <a:srgbClr val="009999"/>
              </a:solidFill>
            </a:endParaRPr>
          </a:p>
        </p:txBody>
      </p:sp>
    </p:spTree>
    <p:extLst>
      <p:ext uri="{BB962C8B-B14F-4D97-AF65-F5344CB8AC3E}">
        <p14:creationId xmlns:p14="http://schemas.microsoft.com/office/powerpoint/2010/main" val="1044113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9F7097-1526-486A-9FD1-BC7CF5540E22}"/>
              </a:ext>
            </a:extLst>
          </p:cNvPr>
          <p:cNvSpPr>
            <a:spLocks noGrp="1"/>
          </p:cNvSpPr>
          <p:nvPr>
            <p:ph type="title"/>
          </p:nvPr>
        </p:nvSpPr>
        <p:spPr/>
        <p:txBody>
          <a:bodyPr/>
          <a:lstStyle/>
          <a:p>
            <a:r>
              <a:rPr lang="en-US" dirty="0"/>
              <a:t>DTA versus HCNA</a:t>
            </a:r>
          </a:p>
        </p:txBody>
      </p:sp>
      <p:sp>
        <p:nvSpPr>
          <p:cNvPr id="4" name="Text Placeholder 3">
            <a:extLst>
              <a:ext uri="{FF2B5EF4-FFF2-40B4-BE49-F238E27FC236}">
                <a16:creationId xmlns:a16="http://schemas.microsoft.com/office/drawing/2014/main" id="{BE7F4D0E-B6DC-4698-B0DF-118388EDFFFF}"/>
              </a:ext>
            </a:extLst>
          </p:cNvPr>
          <p:cNvSpPr>
            <a:spLocks noGrp="1"/>
          </p:cNvSpPr>
          <p:nvPr>
            <p:ph type="body" idx="1"/>
          </p:nvPr>
        </p:nvSpPr>
        <p:spPr/>
        <p:txBody>
          <a:bodyPr anchor="ctr">
            <a:normAutofit/>
          </a:bodyPr>
          <a:lstStyle/>
          <a:p>
            <a:pPr algn="ctr"/>
            <a:r>
              <a:rPr lang="en-US" sz="2800" dirty="0"/>
              <a:t>HCNA – Appendix 610</a:t>
            </a:r>
          </a:p>
        </p:txBody>
      </p:sp>
      <p:sp>
        <p:nvSpPr>
          <p:cNvPr id="5" name="Content Placeholder 4">
            <a:extLst>
              <a:ext uri="{FF2B5EF4-FFF2-40B4-BE49-F238E27FC236}">
                <a16:creationId xmlns:a16="http://schemas.microsoft.com/office/drawing/2014/main" id="{EE8BE240-E489-45E8-A6D3-943012FA09AD}"/>
              </a:ext>
            </a:extLst>
          </p:cNvPr>
          <p:cNvSpPr>
            <a:spLocks noGrp="1"/>
          </p:cNvSpPr>
          <p:nvPr>
            <p:ph sz="half" idx="2"/>
          </p:nvPr>
        </p:nvSpPr>
        <p:spPr>
          <a:xfrm>
            <a:off x="839788" y="2505075"/>
            <a:ext cx="5157787" cy="3987800"/>
          </a:xfrm>
        </p:spPr>
        <p:txBody>
          <a:bodyPr>
            <a:normAutofit fontScale="77500" lnSpcReduction="20000"/>
          </a:bodyPr>
          <a:lstStyle/>
          <a:p>
            <a:pPr>
              <a:lnSpc>
                <a:spcPct val="114000"/>
              </a:lnSpc>
              <a:spcBef>
                <a:spcPts val="600"/>
              </a:spcBef>
            </a:pPr>
            <a:r>
              <a:rPr lang="en-US" sz="3000" b="1" dirty="0">
                <a:solidFill>
                  <a:srgbClr val="FF6600"/>
                </a:solidFill>
              </a:rPr>
              <a:t>Imminence:</a:t>
            </a:r>
            <a:r>
              <a:rPr lang="en-US" sz="3000" dirty="0"/>
              <a:t> Immediate safety concern</a:t>
            </a:r>
          </a:p>
          <a:p>
            <a:pPr lvl="1">
              <a:lnSpc>
                <a:spcPct val="114000"/>
              </a:lnSpc>
              <a:spcBef>
                <a:spcPts val="600"/>
              </a:spcBef>
            </a:pPr>
            <a:r>
              <a:rPr lang="en-US" sz="2600" dirty="0"/>
              <a:t>Suicidal behavior</a:t>
            </a:r>
          </a:p>
          <a:p>
            <a:pPr lvl="1">
              <a:lnSpc>
                <a:spcPct val="114000"/>
              </a:lnSpc>
              <a:spcBef>
                <a:spcPts val="600"/>
              </a:spcBef>
            </a:pPr>
            <a:r>
              <a:rPr lang="en-US" sz="2600" dirty="0"/>
              <a:t>Homicidal behavior</a:t>
            </a:r>
          </a:p>
          <a:p>
            <a:pPr lvl="1">
              <a:lnSpc>
                <a:spcPct val="114000"/>
              </a:lnSpc>
              <a:spcBef>
                <a:spcPts val="600"/>
              </a:spcBef>
            </a:pPr>
            <a:r>
              <a:rPr lang="en-US" sz="2600" dirty="0"/>
              <a:t>Paranoid thinking</a:t>
            </a:r>
          </a:p>
          <a:p>
            <a:pPr lvl="1">
              <a:lnSpc>
                <a:spcPct val="114000"/>
              </a:lnSpc>
              <a:spcBef>
                <a:spcPts val="600"/>
              </a:spcBef>
            </a:pPr>
            <a:r>
              <a:rPr lang="en-US" sz="2600" dirty="0"/>
              <a:t>Threat of assault</a:t>
            </a:r>
          </a:p>
          <a:p>
            <a:pPr lvl="1">
              <a:lnSpc>
                <a:spcPct val="114000"/>
              </a:lnSpc>
              <a:spcBef>
                <a:spcPts val="600"/>
              </a:spcBef>
            </a:pPr>
            <a:r>
              <a:rPr lang="en-US" altLang="en-US" sz="2600" dirty="0"/>
              <a:t>Serious or life-threatening medical condition</a:t>
            </a:r>
          </a:p>
          <a:p>
            <a:pPr lvl="1">
              <a:lnSpc>
                <a:spcPct val="114000"/>
              </a:lnSpc>
              <a:spcBef>
                <a:spcPts val="600"/>
              </a:spcBef>
            </a:pPr>
            <a:r>
              <a:rPr lang="en-US" altLang="en-US" sz="2600" dirty="0"/>
              <a:t>Rarely used when dealing with Substance Abuse/Dependency issues with applicants unless connected to harm to self or other concerns</a:t>
            </a:r>
          </a:p>
          <a:p>
            <a:pPr lvl="1">
              <a:lnSpc>
                <a:spcPct val="114000"/>
              </a:lnSpc>
              <a:spcBef>
                <a:spcPts val="600"/>
              </a:spcBef>
            </a:pPr>
            <a:endParaRPr lang="en-US" sz="2600" dirty="0"/>
          </a:p>
        </p:txBody>
      </p:sp>
      <p:sp>
        <p:nvSpPr>
          <p:cNvPr id="6" name="Text Placeholder 5">
            <a:extLst>
              <a:ext uri="{FF2B5EF4-FFF2-40B4-BE49-F238E27FC236}">
                <a16:creationId xmlns:a16="http://schemas.microsoft.com/office/drawing/2014/main" id="{31F2684A-7908-488A-AD60-28B844D59C53}"/>
              </a:ext>
            </a:extLst>
          </p:cNvPr>
          <p:cNvSpPr>
            <a:spLocks noGrp="1"/>
          </p:cNvSpPr>
          <p:nvPr>
            <p:ph type="body" sz="quarter" idx="3"/>
          </p:nvPr>
        </p:nvSpPr>
        <p:spPr/>
        <p:txBody>
          <a:bodyPr anchor="ctr">
            <a:normAutofit/>
          </a:bodyPr>
          <a:lstStyle/>
          <a:p>
            <a:pPr algn="ctr"/>
            <a:r>
              <a:rPr lang="en-US" sz="2800" dirty="0"/>
              <a:t>DTA – Appendix 609</a:t>
            </a:r>
          </a:p>
        </p:txBody>
      </p:sp>
      <p:sp>
        <p:nvSpPr>
          <p:cNvPr id="7" name="Content Placeholder 6">
            <a:extLst>
              <a:ext uri="{FF2B5EF4-FFF2-40B4-BE49-F238E27FC236}">
                <a16:creationId xmlns:a16="http://schemas.microsoft.com/office/drawing/2014/main" id="{496C5607-318F-4614-A8D3-B2CDAE12E156}"/>
              </a:ext>
            </a:extLst>
          </p:cNvPr>
          <p:cNvSpPr>
            <a:spLocks noGrp="1"/>
          </p:cNvSpPr>
          <p:nvPr>
            <p:ph sz="quarter" idx="4"/>
          </p:nvPr>
        </p:nvSpPr>
        <p:spPr>
          <a:xfrm>
            <a:off x="6172200" y="2505075"/>
            <a:ext cx="5183188" cy="3987800"/>
          </a:xfrm>
        </p:spPr>
        <p:txBody>
          <a:bodyPr>
            <a:normAutofit fontScale="77500" lnSpcReduction="20000"/>
          </a:bodyPr>
          <a:lstStyle/>
          <a:p>
            <a:pPr>
              <a:lnSpc>
                <a:spcPct val="124000"/>
              </a:lnSpc>
              <a:spcBef>
                <a:spcPts val="600"/>
              </a:spcBef>
            </a:pPr>
            <a:r>
              <a:rPr lang="en-US" sz="3000" dirty="0"/>
              <a:t>May have safety issues related to health needs, but threat is not imminent</a:t>
            </a:r>
          </a:p>
          <a:p>
            <a:pPr lvl="1">
              <a:lnSpc>
                <a:spcPct val="124000"/>
              </a:lnSpc>
              <a:spcBef>
                <a:spcPts val="600"/>
              </a:spcBef>
            </a:pPr>
            <a:r>
              <a:rPr lang="en-US" sz="2600" dirty="0"/>
              <a:t>Mood swings</a:t>
            </a:r>
          </a:p>
          <a:p>
            <a:pPr lvl="1">
              <a:lnSpc>
                <a:spcPct val="124000"/>
              </a:lnSpc>
              <a:spcBef>
                <a:spcPts val="600"/>
              </a:spcBef>
            </a:pPr>
            <a:r>
              <a:rPr lang="en-US" sz="2600" dirty="0"/>
              <a:t>Impulsive behavior</a:t>
            </a:r>
          </a:p>
          <a:p>
            <a:pPr lvl="1">
              <a:lnSpc>
                <a:spcPct val="124000"/>
              </a:lnSpc>
              <a:spcBef>
                <a:spcPts val="600"/>
              </a:spcBef>
            </a:pPr>
            <a:r>
              <a:rPr lang="en-US" sz="2600" dirty="0"/>
              <a:t>Impaired judgment</a:t>
            </a:r>
          </a:p>
          <a:p>
            <a:pPr lvl="1">
              <a:lnSpc>
                <a:spcPct val="124000"/>
              </a:lnSpc>
              <a:spcBef>
                <a:spcPts val="600"/>
              </a:spcBef>
            </a:pPr>
            <a:r>
              <a:rPr lang="en-US" sz="2600" dirty="0"/>
              <a:t>Uncontrolled seizures</a:t>
            </a:r>
          </a:p>
          <a:p>
            <a:pPr lvl="1">
              <a:lnSpc>
                <a:spcPct val="124000"/>
              </a:lnSpc>
              <a:spcBef>
                <a:spcPts val="600"/>
              </a:spcBef>
            </a:pPr>
            <a:r>
              <a:rPr lang="en-US" sz="2600" dirty="0"/>
              <a:t>Dialysis</a:t>
            </a:r>
          </a:p>
          <a:p>
            <a:pPr lvl="1">
              <a:lnSpc>
                <a:spcPct val="124000"/>
              </a:lnSpc>
              <a:spcBef>
                <a:spcPts val="600"/>
              </a:spcBef>
            </a:pPr>
            <a:r>
              <a:rPr lang="en-US" sz="2600" dirty="0"/>
              <a:t>Specialized treatment</a:t>
            </a:r>
          </a:p>
          <a:p>
            <a:pPr lvl="1">
              <a:lnSpc>
                <a:spcPct val="124000"/>
              </a:lnSpc>
              <a:spcBef>
                <a:spcPts val="600"/>
              </a:spcBef>
            </a:pPr>
            <a:r>
              <a:rPr lang="en-US" sz="2600" dirty="0"/>
              <a:t>Substance Abuse/Dependency </a:t>
            </a:r>
          </a:p>
          <a:p>
            <a:pPr marL="0" indent="0">
              <a:buNone/>
            </a:pPr>
            <a:endParaRPr lang="en-US" dirty="0"/>
          </a:p>
        </p:txBody>
      </p:sp>
      <p:sp>
        <p:nvSpPr>
          <p:cNvPr id="8" name="Slide Number Placeholder 3">
            <a:extLst>
              <a:ext uri="{FF2B5EF4-FFF2-40B4-BE49-F238E27FC236}">
                <a16:creationId xmlns:a16="http://schemas.microsoft.com/office/drawing/2014/main" id="{307ABA39-DDB1-448A-A023-B11E7B257023}"/>
              </a:ext>
            </a:extLst>
          </p:cNvPr>
          <p:cNvSpPr>
            <a:spLocks noGrp="1"/>
          </p:cNvSpPr>
          <p:nvPr>
            <p:ph type="sldNum" sz="quarter" idx="12"/>
          </p:nvPr>
        </p:nvSpPr>
        <p:spPr>
          <a:xfrm>
            <a:off x="10726220" y="6356350"/>
            <a:ext cx="627580" cy="365125"/>
          </a:xfrm>
        </p:spPr>
        <p:txBody>
          <a:bodyPr>
            <a:normAutofit/>
          </a:bodyPr>
          <a:lstStyle/>
          <a:p>
            <a:pPr>
              <a:spcAft>
                <a:spcPts val="600"/>
              </a:spcAft>
            </a:pPr>
            <a:fld id="{AE743507-C39D-4973-A10E-A1A6810F609F}" type="slidenum">
              <a:rPr lang="en-US">
                <a:solidFill>
                  <a:srgbClr val="009999"/>
                </a:solidFill>
              </a:rPr>
              <a:pPr>
                <a:spcAft>
                  <a:spcPts val="600"/>
                </a:spcAft>
              </a:pPr>
              <a:t>26</a:t>
            </a:fld>
            <a:endParaRPr lang="en-US" dirty="0">
              <a:solidFill>
                <a:srgbClr val="009999"/>
              </a:solidFill>
            </a:endParaRPr>
          </a:p>
        </p:txBody>
      </p:sp>
    </p:spTree>
    <p:extLst>
      <p:ext uri="{BB962C8B-B14F-4D97-AF65-F5344CB8AC3E}">
        <p14:creationId xmlns:p14="http://schemas.microsoft.com/office/powerpoint/2010/main" val="1945794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80846" y="331624"/>
            <a:ext cx="1626552" cy="6254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13786" y="2554956"/>
            <a:ext cx="5726835" cy="748410"/>
          </a:xfrm>
          <a:prstGeom prst="rect">
            <a:avLst/>
          </a:prstGeom>
          <a:noFill/>
        </p:spPr>
        <p:txBody>
          <a:bodyPr wrap="square" rtlCol="0">
            <a:spAutoFit/>
          </a:bodyPr>
          <a:lstStyle/>
          <a:p>
            <a:pPr algn="ctr">
              <a:lnSpc>
                <a:spcPts val="5000"/>
              </a:lnSpc>
            </a:pPr>
            <a:r>
              <a:rPr lang="en-US" sz="6000" b="1" dirty="0">
                <a:ln w="19050">
                  <a:noFill/>
                </a:ln>
                <a:solidFill>
                  <a:schemeClr val="accent1">
                    <a:lumMod val="75000"/>
                  </a:schemeClr>
                </a:solidFill>
                <a:latin typeface="Helvetica" charset="0"/>
                <a:ea typeface="Helvetica" charset="0"/>
                <a:cs typeface="Helvetica" charset="0"/>
              </a:rPr>
              <a:t>Appendix 610</a:t>
            </a:r>
          </a:p>
        </p:txBody>
      </p:sp>
      <p:sp>
        <p:nvSpPr>
          <p:cNvPr id="10" name="TextBox 9"/>
          <p:cNvSpPr txBox="1"/>
          <p:nvPr/>
        </p:nvSpPr>
        <p:spPr>
          <a:xfrm rot="16200000">
            <a:off x="-1654355" y="3084424"/>
            <a:ext cx="5762414" cy="856196"/>
          </a:xfrm>
          <a:prstGeom prst="rect">
            <a:avLst/>
          </a:prstGeom>
          <a:noFill/>
        </p:spPr>
        <p:txBody>
          <a:bodyPr wrap="square" rtlCol="0">
            <a:spAutoFit/>
          </a:bodyPr>
          <a:lstStyle/>
          <a:p>
            <a:pPr>
              <a:lnSpc>
                <a:spcPts val="5000"/>
              </a:lnSpc>
            </a:pPr>
            <a:r>
              <a:rPr lang="en-US" sz="9600" b="1" dirty="0">
                <a:ln w="19050">
                  <a:noFill/>
                </a:ln>
                <a:solidFill>
                  <a:schemeClr val="bg1"/>
                </a:solidFill>
                <a:latin typeface="Helvetica" charset="0"/>
                <a:ea typeface="Helvetica" charset="0"/>
                <a:cs typeface="Helvetica" charset="0"/>
              </a:rPr>
              <a:t>evolution</a:t>
            </a:r>
          </a:p>
        </p:txBody>
      </p:sp>
      <p:sp>
        <p:nvSpPr>
          <p:cNvPr id="12" name="Rectangle 11"/>
          <p:cNvSpPr/>
          <p:nvPr/>
        </p:nvSpPr>
        <p:spPr>
          <a:xfrm rot="5400000">
            <a:off x="9884044" y="4887525"/>
            <a:ext cx="3429001" cy="51195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D725F"/>
              </a:solidFill>
            </a:endParaRPr>
          </a:p>
        </p:txBody>
      </p:sp>
      <p:sp>
        <p:nvSpPr>
          <p:cNvPr id="15" name="TextBox 14"/>
          <p:cNvSpPr txBox="1"/>
          <p:nvPr/>
        </p:nvSpPr>
        <p:spPr>
          <a:xfrm>
            <a:off x="5313786" y="3428999"/>
            <a:ext cx="5726834" cy="976101"/>
          </a:xfrm>
          <a:prstGeom prst="rect">
            <a:avLst/>
          </a:prstGeom>
          <a:noFill/>
        </p:spPr>
        <p:txBody>
          <a:bodyPr wrap="square" rtlCol="0">
            <a:spAutoFit/>
          </a:bodyPr>
          <a:lstStyle/>
          <a:p>
            <a:pPr algn="ctr">
              <a:lnSpc>
                <a:spcPct val="114000"/>
              </a:lnSpc>
              <a:spcBef>
                <a:spcPts val="600"/>
              </a:spcBef>
            </a:pPr>
            <a:r>
              <a:rPr lang="en-US" sz="2400" spc="300" dirty="0">
                <a:latin typeface="Helvetica" charset="0"/>
                <a:ea typeface="Helvetica" charset="0"/>
                <a:cs typeface="Helvetica" charset="0"/>
              </a:rPr>
              <a:t>Health Care Needs Assessment</a:t>
            </a:r>
          </a:p>
          <a:p>
            <a:pPr algn="ctr">
              <a:lnSpc>
                <a:spcPct val="114000"/>
              </a:lnSpc>
              <a:spcBef>
                <a:spcPts val="600"/>
              </a:spcBef>
            </a:pPr>
            <a:r>
              <a:rPr lang="en-US" sz="2400" spc="300" dirty="0">
                <a:latin typeface="Helvetica" charset="0"/>
                <a:ea typeface="Helvetica" charset="0"/>
                <a:cs typeface="Helvetica" charset="0"/>
              </a:rPr>
              <a:t>(HCNA)</a:t>
            </a:r>
          </a:p>
        </p:txBody>
      </p:sp>
      <p:pic>
        <p:nvPicPr>
          <p:cNvPr id="6" name="Picture Placeholder 5" descr="A screenshot of a social media post&#10;&#10;Description automatically generated">
            <a:extLst>
              <a:ext uri="{FF2B5EF4-FFF2-40B4-BE49-F238E27FC236}">
                <a16:creationId xmlns:a16="http://schemas.microsoft.com/office/drawing/2014/main" id="{17A008D0-A4E9-497F-84E0-0FA3F107FCE3}"/>
              </a:ext>
            </a:extLst>
          </p:cNvPr>
          <p:cNvPicPr>
            <a:picLocks noGrp="1" noChangeAspect="1"/>
          </p:cNvPicPr>
          <p:nvPr>
            <p:ph type="pic" sz="quarter" idx="10"/>
          </p:nvPr>
        </p:nvPicPr>
        <p:blipFill rotWithShape="1">
          <a:blip r:embed="rId2"/>
          <a:srcRect l="-427" r="366"/>
          <a:stretch/>
        </p:blipFill>
        <p:spPr>
          <a:xfrm>
            <a:off x="254350" y="661634"/>
            <a:ext cx="4674357" cy="5594350"/>
          </a:xfrm>
        </p:spPr>
      </p:pic>
      <p:sp>
        <p:nvSpPr>
          <p:cNvPr id="13" name="Slide Number Placeholder 3">
            <a:extLst>
              <a:ext uri="{FF2B5EF4-FFF2-40B4-BE49-F238E27FC236}">
                <a16:creationId xmlns:a16="http://schemas.microsoft.com/office/drawing/2014/main" id="{A91B25B6-3724-4641-97CA-3F4BC8F25F3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E743507-C39D-4973-A10E-A1A6810F609F}" type="slidenum">
              <a:rPr lang="en-US" sz="1200" smtClean="0">
                <a:solidFill>
                  <a:srgbClr val="009999"/>
                </a:solidFill>
              </a:rPr>
              <a:pPr algn="r"/>
              <a:t>27</a:t>
            </a:fld>
            <a:endParaRPr lang="en-US" sz="1200" dirty="0">
              <a:solidFill>
                <a:srgbClr val="009999"/>
              </a:solidFill>
            </a:endParaRPr>
          </a:p>
        </p:txBody>
      </p:sp>
    </p:spTree>
    <p:extLst>
      <p:ext uri="{BB962C8B-B14F-4D97-AF65-F5344CB8AC3E}">
        <p14:creationId xmlns:p14="http://schemas.microsoft.com/office/powerpoint/2010/main" val="3389444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A21C59-1497-44F9-AE23-035190C464E3}"/>
              </a:ext>
            </a:extLst>
          </p:cNvPr>
          <p:cNvSpPr>
            <a:spLocks noGrp="1"/>
          </p:cNvSpPr>
          <p:nvPr>
            <p:ph type="title"/>
          </p:nvPr>
        </p:nvSpPr>
        <p:spPr/>
        <p:txBody>
          <a:bodyPr/>
          <a:lstStyle/>
          <a:p>
            <a:r>
              <a:rPr lang="en-US" dirty="0"/>
              <a:t>Appendix 610</a:t>
            </a:r>
            <a:br>
              <a:rPr lang="en-US" dirty="0"/>
            </a:br>
            <a:r>
              <a:rPr lang="en-US" dirty="0">
                <a:solidFill>
                  <a:srgbClr val="009999"/>
                </a:solidFill>
              </a:rPr>
              <a:t>Health Care Needs Assessment</a:t>
            </a:r>
          </a:p>
        </p:txBody>
      </p:sp>
      <p:sp>
        <p:nvSpPr>
          <p:cNvPr id="4" name="Content Placeholder 3">
            <a:extLst>
              <a:ext uri="{FF2B5EF4-FFF2-40B4-BE49-F238E27FC236}">
                <a16:creationId xmlns:a16="http://schemas.microsoft.com/office/drawing/2014/main" id="{D85ED0D5-5107-439E-92BB-C219745F9F77}"/>
              </a:ext>
            </a:extLst>
          </p:cNvPr>
          <p:cNvSpPr>
            <a:spLocks noGrp="1"/>
          </p:cNvSpPr>
          <p:nvPr>
            <p:ph idx="1"/>
          </p:nvPr>
        </p:nvSpPr>
        <p:spPr/>
        <p:txBody>
          <a:bodyPr>
            <a:normAutofit fontScale="92500" lnSpcReduction="20000"/>
          </a:bodyPr>
          <a:lstStyle/>
          <a:p>
            <a:r>
              <a:rPr lang="en-US" dirty="0"/>
              <a:t>The Health Care Needs Assessment should be completed if there is a concern that the center cannot meet the basic health care needs of the applicant. </a:t>
            </a:r>
          </a:p>
          <a:p>
            <a:pPr lvl="1"/>
            <a:r>
              <a:rPr lang="en-US" dirty="0"/>
              <a:t>The applicant’s health-care needs exceed those of basic care and cannot be met by the center or the community near the center.</a:t>
            </a:r>
          </a:p>
          <a:p>
            <a:pPr lvl="1"/>
            <a:r>
              <a:rPr lang="en-US" dirty="0"/>
              <a:t>The applicant’s health-care needs are manageable at Job Corps as defined by basic health-care services in Exhibit 6-4, but require community supports and services which are not available near center.</a:t>
            </a:r>
          </a:p>
          <a:p>
            <a:r>
              <a:rPr lang="en-US" b="1" dirty="0">
                <a:solidFill>
                  <a:srgbClr val="C00000"/>
                </a:solidFill>
              </a:rPr>
              <a:t>Assessment conducted and signed by appropriate licensed health provider (CMHC, CP) or TEAP specialist.</a:t>
            </a:r>
          </a:p>
          <a:p>
            <a:r>
              <a:rPr lang="en-US" b="1" dirty="0">
                <a:solidFill>
                  <a:srgbClr val="C00000"/>
                </a:solidFill>
              </a:rPr>
              <a:t>All information is on assessment, not on attachments or addendums.</a:t>
            </a:r>
          </a:p>
          <a:p>
            <a:endParaRPr lang="en-US" dirty="0"/>
          </a:p>
        </p:txBody>
      </p:sp>
      <p:sp>
        <p:nvSpPr>
          <p:cNvPr id="5" name="Slide Number Placeholder 3">
            <a:extLst>
              <a:ext uri="{FF2B5EF4-FFF2-40B4-BE49-F238E27FC236}">
                <a16:creationId xmlns:a16="http://schemas.microsoft.com/office/drawing/2014/main" id="{4D7B4A9F-4B24-4A64-A67F-B1D439142F5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E743507-C39D-4973-A10E-A1A6810F609F}" type="slidenum">
              <a:rPr lang="en-US" sz="1200" smtClean="0">
                <a:solidFill>
                  <a:srgbClr val="009999"/>
                </a:solidFill>
              </a:rPr>
              <a:pPr algn="r"/>
              <a:t>28</a:t>
            </a:fld>
            <a:endParaRPr lang="en-US" sz="1200" dirty="0">
              <a:solidFill>
                <a:srgbClr val="009999"/>
              </a:solidFill>
            </a:endParaRPr>
          </a:p>
        </p:txBody>
      </p:sp>
    </p:spTree>
    <p:extLst>
      <p:ext uri="{BB962C8B-B14F-4D97-AF65-F5344CB8AC3E}">
        <p14:creationId xmlns:p14="http://schemas.microsoft.com/office/powerpoint/2010/main" val="2229107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A21C59-1497-44F9-AE23-035190C464E3}"/>
              </a:ext>
            </a:extLst>
          </p:cNvPr>
          <p:cNvSpPr>
            <a:spLocks noGrp="1"/>
          </p:cNvSpPr>
          <p:nvPr>
            <p:ph type="title"/>
          </p:nvPr>
        </p:nvSpPr>
        <p:spPr/>
        <p:txBody>
          <a:bodyPr>
            <a:normAutofit fontScale="90000"/>
          </a:bodyPr>
          <a:lstStyle/>
          <a:p>
            <a:r>
              <a:rPr lang="en-US" dirty="0"/>
              <a:t>Exhibit 6-4</a:t>
            </a:r>
            <a:br>
              <a:rPr lang="en-US" dirty="0"/>
            </a:br>
            <a:r>
              <a:rPr lang="en-US" dirty="0">
                <a:solidFill>
                  <a:srgbClr val="009999"/>
                </a:solidFill>
              </a:rPr>
              <a:t>Job Corps Basic Health Care Responsibilities</a:t>
            </a:r>
          </a:p>
        </p:txBody>
      </p:sp>
      <p:sp>
        <p:nvSpPr>
          <p:cNvPr id="4" name="Content Placeholder 3">
            <a:extLst>
              <a:ext uri="{FF2B5EF4-FFF2-40B4-BE49-F238E27FC236}">
                <a16:creationId xmlns:a16="http://schemas.microsoft.com/office/drawing/2014/main" id="{D85ED0D5-5107-439E-92BB-C219745F9F77}"/>
              </a:ext>
            </a:extLst>
          </p:cNvPr>
          <p:cNvSpPr>
            <a:spLocks noGrp="1"/>
          </p:cNvSpPr>
          <p:nvPr>
            <p:ph idx="1"/>
          </p:nvPr>
        </p:nvSpPr>
        <p:spPr/>
        <p:txBody>
          <a:bodyPr>
            <a:normAutofit lnSpcReduction="10000"/>
          </a:bodyPr>
          <a:lstStyle/>
          <a:p>
            <a:r>
              <a:rPr lang="en-US" dirty="0"/>
              <a:t>Mental Health Basic Health Care </a:t>
            </a:r>
          </a:p>
          <a:p>
            <a:pPr lvl="1"/>
            <a:r>
              <a:rPr lang="en-US" dirty="0"/>
              <a:t>Assessments (not psych testing)</a:t>
            </a:r>
          </a:p>
          <a:p>
            <a:pPr lvl="1"/>
            <a:r>
              <a:rPr lang="en-US" dirty="0"/>
              <a:t>Short-term counseling with mental health checks as needed, with a focus on retention and behaviors that represent employability barriers</a:t>
            </a:r>
          </a:p>
          <a:p>
            <a:pPr lvl="1"/>
            <a:r>
              <a:rPr lang="en-US" dirty="0"/>
              <a:t>Collaboration with center physician and health and wellness staff on psychotropic medication monitoring</a:t>
            </a:r>
          </a:p>
          <a:p>
            <a:pPr lvl="1"/>
            <a:r>
              <a:rPr lang="en-US" dirty="0"/>
              <a:t>Psycho-educational groups as needed in collaboration with counseling</a:t>
            </a:r>
          </a:p>
          <a:p>
            <a:pPr lvl="1"/>
            <a:r>
              <a:rPr lang="en-US" dirty="0"/>
              <a:t>Crisis intervention as needed</a:t>
            </a:r>
          </a:p>
          <a:p>
            <a:pPr lvl="1"/>
            <a:r>
              <a:rPr lang="en-US" dirty="0"/>
              <a:t>Off center referrals</a:t>
            </a:r>
          </a:p>
          <a:p>
            <a:endParaRPr lang="en-US" dirty="0"/>
          </a:p>
        </p:txBody>
      </p:sp>
      <p:sp>
        <p:nvSpPr>
          <p:cNvPr id="5" name="Slide Number Placeholder 3">
            <a:extLst>
              <a:ext uri="{FF2B5EF4-FFF2-40B4-BE49-F238E27FC236}">
                <a16:creationId xmlns:a16="http://schemas.microsoft.com/office/drawing/2014/main" id="{504410F2-F5F6-4D77-B151-0220CE6ADE0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E743507-C39D-4973-A10E-A1A6810F609F}" type="slidenum">
              <a:rPr lang="en-US" sz="1200" smtClean="0">
                <a:solidFill>
                  <a:srgbClr val="009999"/>
                </a:solidFill>
              </a:rPr>
              <a:pPr algn="r"/>
              <a:t>29</a:t>
            </a:fld>
            <a:endParaRPr lang="en-US" sz="1200" dirty="0">
              <a:solidFill>
                <a:srgbClr val="009999"/>
              </a:solidFill>
            </a:endParaRPr>
          </a:p>
        </p:txBody>
      </p:sp>
    </p:spTree>
    <p:extLst>
      <p:ext uri="{BB962C8B-B14F-4D97-AF65-F5344CB8AC3E}">
        <p14:creationId xmlns:p14="http://schemas.microsoft.com/office/powerpoint/2010/main" val="116934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690949"/>
            <a:ext cx="12192000" cy="143691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4" name="Rounded Rectangle 13"/>
          <p:cNvSpPr/>
          <p:nvPr/>
        </p:nvSpPr>
        <p:spPr>
          <a:xfrm>
            <a:off x="9149253" y="4397835"/>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5" name="Rounded Rectangle 14"/>
          <p:cNvSpPr/>
          <p:nvPr/>
        </p:nvSpPr>
        <p:spPr>
          <a:xfrm>
            <a:off x="9149253" y="5191366"/>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6" name="Rounded Rectangle 15"/>
          <p:cNvSpPr/>
          <p:nvPr/>
        </p:nvSpPr>
        <p:spPr>
          <a:xfrm>
            <a:off x="9149253" y="5984897"/>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7" name="Rounded Rectangle 16"/>
          <p:cNvSpPr/>
          <p:nvPr/>
        </p:nvSpPr>
        <p:spPr>
          <a:xfrm>
            <a:off x="451943" y="493242"/>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8" name="Rounded Rectangle 17"/>
          <p:cNvSpPr/>
          <p:nvPr/>
        </p:nvSpPr>
        <p:spPr>
          <a:xfrm>
            <a:off x="451943" y="1286773"/>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9" name="Rounded Rectangle 18"/>
          <p:cNvSpPr/>
          <p:nvPr/>
        </p:nvSpPr>
        <p:spPr>
          <a:xfrm>
            <a:off x="451943" y="2080304"/>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2" name="TextBox 1">
            <a:extLst>
              <a:ext uri="{FF2B5EF4-FFF2-40B4-BE49-F238E27FC236}">
                <a16:creationId xmlns:a16="http://schemas.microsoft.com/office/drawing/2014/main" id="{E434F80D-903C-45DF-9FD3-6A485295D6F8}"/>
              </a:ext>
            </a:extLst>
          </p:cNvPr>
          <p:cNvSpPr txBox="1"/>
          <p:nvPr/>
        </p:nvSpPr>
        <p:spPr>
          <a:xfrm>
            <a:off x="8101352" y="1111611"/>
            <a:ext cx="2676221" cy="369332"/>
          </a:xfrm>
          <a:prstGeom prst="rect">
            <a:avLst/>
          </a:prstGeom>
          <a:noFill/>
        </p:spPr>
        <p:txBody>
          <a:bodyPr wrap="square" rtlCol="0">
            <a:spAutoFit/>
          </a:bodyPr>
          <a:lstStyle/>
          <a:p>
            <a:pPr algn="ctr"/>
            <a:r>
              <a:rPr lang="en-US" dirty="0">
                <a:solidFill>
                  <a:schemeClr val="accent2">
                    <a:lumMod val="75000"/>
                  </a:schemeClr>
                </a:solidFill>
              </a:rPr>
              <a:t>Clinical Review</a:t>
            </a:r>
          </a:p>
        </p:txBody>
      </p:sp>
      <p:sp>
        <p:nvSpPr>
          <p:cNvPr id="20" name="TextBox 19">
            <a:extLst>
              <a:ext uri="{FF2B5EF4-FFF2-40B4-BE49-F238E27FC236}">
                <a16:creationId xmlns:a16="http://schemas.microsoft.com/office/drawing/2014/main" id="{36E9142C-5A63-409C-B91E-7290B1D6637E}"/>
              </a:ext>
            </a:extLst>
          </p:cNvPr>
          <p:cNvSpPr txBox="1"/>
          <p:nvPr/>
        </p:nvSpPr>
        <p:spPr>
          <a:xfrm>
            <a:off x="1355851" y="5482692"/>
            <a:ext cx="2676221" cy="646331"/>
          </a:xfrm>
          <a:prstGeom prst="rect">
            <a:avLst/>
          </a:prstGeom>
          <a:noFill/>
        </p:spPr>
        <p:txBody>
          <a:bodyPr wrap="square" rtlCol="0">
            <a:spAutoFit/>
          </a:bodyPr>
          <a:lstStyle/>
          <a:p>
            <a:pPr algn="ctr"/>
            <a:r>
              <a:rPr lang="en-US" dirty="0">
                <a:solidFill>
                  <a:schemeClr val="accent2">
                    <a:lumMod val="75000"/>
                  </a:schemeClr>
                </a:solidFill>
              </a:rPr>
              <a:t>Reasonable Accommodation</a:t>
            </a:r>
          </a:p>
        </p:txBody>
      </p:sp>
      <p:grpSp>
        <p:nvGrpSpPr>
          <p:cNvPr id="24" name="Group 23">
            <a:extLst>
              <a:ext uri="{FF2B5EF4-FFF2-40B4-BE49-F238E27FC236}">
                <a16:creationId xmlns:a16="http://schemas.microsoft.com/office/drawing/2014/main" id="{9EDAD4DC-EF49-4FA9-8EB0-D8DED761AA17}"/>
              </a:ext>
            </a:extLst>
          </p:cNvPr>
          <p:cNvGrpSpPr/>
          <p:nvPr/>
        </p:nvGrpSpPr>
        <p:grpSpPr>
          <a:xfrm>
            <a:off x="1" y="444137"/>
            <a:ext cx="12192000" cy="5865711"/>
            <a:chOff x="1" y="444137"/>
            <a:chExt cx="12192000" cy="5865711"/>
          </a:xfrm>
        </p:grpSpPr>
        <p:sp>
          <p:nvSpPr>
            <p:cNvPr id="4" name="Freeform 5"/>
            <p:cNvSpPr>
              <a:spLocks/>
            </p:cNvSpPr>
            <p:nvPr/>
          </p:nvSpPr>
          <p:spPr bwMode="auto">
            <a:xfrm>
              <a:off x="7917888" y="1211263"/>
              <a:ext cx="3918633" cy="1416693"/>
            </a:xfrm>
            <a:custGeom>
              <a:avLst/>
              <a:gdLst>
                <a:gd name="T0" fmla="*/ 1151 w 1559"/>
                <a:gd name="T1" fmla="*/ 529 h 551"/>
                <a:gd name="T2" fmla="*/ 1082 w 1559"/>
                <a:gd name="T3" fmla="*/ 509 h 551"/>
                <a:gd name="T4" fmla="*/ 1002 w 1559"/>
                <a:gd name="T5" fmla="*/ 449 h 551"/>
                <a:gd name="T6" fmla="*/ 80 w 1559"/>
                <a:gd name="T7" fmla="*/ 449 h 551"/>
                <a:gd name="T8" fmla="*/ 0 w 1559"/>
                <a:gd name="T9" fmla="*/ 369 h 551"/>
                <a:gd name="T10" fmla="*/ 0 w 1559"/>
                <a:gd name="T11" fmla="*/ 189 h 551"/>
                <a:gd name="T12" fmla="*/ 80 w 1559"/>
                <a:gd name="T13" fmla="*/ 109 h 551"/>
                <a:gd name="T14" fmla="*/ 1002 w 1559"/>
                <a:gd name="T15" fmla="*/ 109 h 551"/>
                <a:gd name="T16" fmla="*/ 1082 w 1559"/>
                <a:gd name="T17" fmla="*/ 46 h 551"/>
                <a:gd name="T18" fmla="*/ 1151 w 1559"/>
                <a:gd name="T19" fmla="*/ 22 h 551"/>
                <a:gd name="T20" fmla="*/ 1521 w 1559"/>
                <a:gd name="T21" fmla="*/ 236 h 551"/>
                <a:gd name="T22" fmla="*/ 1521 w 1559"/>
                <a:gd name="T23" fmla="*/ 316 h 551"/>
                <a:gd name="T24" fmla="*/ 1151 w 1559"/>
                <a:gd name="T25" fmla="*/ 52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9" h="551">
                  <a:moveTo>
                    <a:pt x="1151" y="529"/>
                  </a:moveTo>
                  <a:cubicBezTo>
                    <a:pt x="1113" y="551"/>
                    <a:pt x="1082" y="542"/>
                    <a:pt x="1082" y="509"/>
                  </a:cubicBezTo>
                  <a:cubicBezTo>
                    <a:pt x="1082" y="476"/>
                    <a:pt x="1046" y="449"/>
                    <a:pt x="1002" y="449"/>
                  </a:cubicBezTo>
                  <a:cubicBezTo>
                    <a:pt x="80" y="449"/>
                    <a:pt x="80" y="449"/>
                    <a:pt x="80" y="449"/>
                  </a:cubicBezTo>
                  <a:cubicBezTo>
                    <a:pt x="36" y="449"/>
                    <a:pt x="0" y="413"/>
                    <a:pt x="0" y="369"/>
                  </a:cubicBezTo>
                  <a:cubicBezTo>
                    <a:pt x="0" y="189"/>
                    <a:pt x="0" y="189"/>
                    <a:pt x="0" y="189"/>
                  </a:cubicBezTo>
                  <a:cubicBezTo>
                    <a:pt x="0" y="145"/>
                    <a:pt x="36" y="109"/>
                    <a:pt x="80" y="109"/>
                  </a:cubicBezTo>
                  <a:cubicBezTo>
                    <a:pt x="1002" y="109"/>
                    <a:pt x="1002" y="109"/>
                    <a:pt x="1002" y="109"/>
                  </a:cubicBezTo>
                  <a:cubicBezTo>
                    <a:pt x="1046" y="109"/>
                    <a:pt x="1082" y="80"/>
                    <a:pt x="1082" y="46"/>
                  </a:cubicBezTo>
                  <a:cubicBezTo>
                    <a:pt x="1082" y="11"/>
                    <a:pt x="1113" y="0"/>
                    <a:pt x="1151" y="22"/>
                  </a:cubicBezTo>
                  <a:cubicBezTo>
                    <a:pt x="1521" y="236"/>
                    <a:pt x="1521" y="236"/>
                    <a:pt x="1521" y="236"/>
                  </a:cubicBezTo>
                  <a:cubicBezTo>
                    <a:pt x="1559" y="258"/>
                    <a:pt x="1559" y="294"/>
                    <a:pt x="1521" y="316"/>
                  </a:cubicBezTo>
                  <a:lnTo>
                    <a:pt x="1151" y="529"/>
                  </a:lnTo>
                  <a:close/>
                </a:path>
              </a:pathLst>
            </a:custGeom>
            <a:solidFill>
              <a:schemeClr val="accent6"/>
            </a:solidFill>
            <a:ln>
              <a:noFill/>
            </a:ln>
          </p:spPr>
          <p:txBody>
            <a:bodyPr vert="horz" wrap="square" lIns="89499" tIns="44749" rIns="89499" bIns="44749" numCol="1" anchor="t" anchorCtr="0" compatLnSpc="1">
              <a:prstTxWarp prst="textNoShape">
                <a:avLst/>
              </a:prstTxWarp>
              <a:normAutofit/>
            </a:bodyPr>
            <a:lstStyle/>
            <a:p>
              <a:endParaRPr lang="en-US"/>
            </a:p>
          </p:txBody>
        </p:sp>
        <p:sp>
          <p:nvSpPr>
            <p:cNvPr id="5" name="Freeform 6"/>
            <p:cNvSpPr>
              <a:spLocks/>
            </p:cNvSpPr>
            <p:nvPr/>
          </p:nvSpPr>
          <p:spPr bwMode="auto">
            <a:xfrm>
              <a:off x="328240" y="4275232"/>
              <a:ext cx="3920124" cy="1412173"/>
            </a:xfrm>
            <a:custGeom>
              <a:avLst/>
              <a:gdLst>
                <a:gd name="T0" fmla="*/ 408 w 1559"/>
                <a:gd name="T1" fmla="*/ 22 h 550"/>
                <a:gd name="T2" fmla="*/ 477 w 1559"/>
                <a:gd name="T3" fmla="*/ 42 h 550"/>
                <a:gd name="T4" fmla="*/ 557 w 1559"/>
                <a:gd name="T5" fmla="*/ 102 h 550"/>
                <a:gd name="T6" fmla="*/ 1479 w 1559"/>
                <a:gd name="T7" fmla="*/ 102 h 550"/>
                <a:gd name="T8" fmla="*/ 1559 w 1559"/>
                <a:gd name="T9" fmla="*/ 182 h 550"/>
                <a:gd name="T10" fmla="*/ 1559 w 1559"/>
                <a:gd name="T11" fmla="*/ 362 h 550"/>
                <a:gd name="T12" fmla="*/ 1479 w 1559"/>
                <a:gd name="T13" fmla="*/ 442 h 550"/>
                <a:gd name="T14" fmla="*/ 557 w 1559"/>
                <a:gd name="T15" fmla="*/ 442 h 550"/>
                <a:gd name="T16" fmla="*/ 477 w 1559"/>
                <a:gd name="T17" fmla="*/ 505 h 550"/>
                <a:gd name="T18" fmla="*/ 408 w 1559"/>
                <a:gd name="T19" fmla="*/ 528 h 550"/>
                <a:gd name="T20" fmla="*/ 38 w 1559"/>
                <a:gd name="T21" fmla="*/ 315 h 550"/>
                <a:gd name="T22" fmla="*/ 38 w 1559"/>
                <a:gd name="T23" fmla="*/ 235 h 550"/>
                <a:gd name="T24" fmla="*/ 408 w 1559"/>
                <a:gd name="T25" fmla="*/ 2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9" h="550">
                  <a:moveTo>
                    <a:pt x="408" y="22"/>
                  </a:moveTo>
                  <a:cubicBezTo>
                    <a:pt x="446" y="0"/>
                    <a:pt x="477" y="9"/>
                    <a:pt x="477" y="42"/>
                  </a:cubicBezTo>
                  <a:cubicBezTo>
                    <a:pt x="477" y="75"/>
                    <a:pt x="513" y="102"/>
                    <a:pt x="557" y="102"/>
                  </a:cubicBezTo>
                  <a:cubicBezTo>
                    <a:pt x="1479" y="102"/>
                    <a:pt x="1479" y="102"/>
                    <a:pt x="1479" y="102"/>
                  </a:cubicBezTo>
                  <a:cubicBezTo>
                    <a:pt x="1523" y="102"/>
                    <a:pt x="1559" y="138"/>
                    <a:pt x="1559" y="182"/>
                  </a:cubicBezTo>
                  <a:cubicBezTo>
                    <a:pt x="1559" y="362"/>
                    <a:pt x="1559" y="362"/>
                    <a:pt x="1559" y="362"/>
                  </a:cubicBezTo>
                  <a:cubicBezTo>
                    <a:pt x="1559" y="406"/>
                    <a:pt x="1523" y="442"/>
                    <a:pt x="1479" y="442"/>
                  </a:cubicBezTo>
                  <a:cubicBezTo>
                    <a:pt x="557" y="442"/>
                    <a:pt x="557" y="442"/>
                    <a:pt x="557" y="442"/>
                  </a:cubicBezTo>
                  <a:cubicBezTo>
                    <a:pt x="513" y="442"/>
                    <a:pt x="477" y="471"/>
                    <a:pt x="477" y="505"/>
                  </a:cubicBezTo>
                  <a:cubicBezTo>
                    <a:pt x="477" y="540"/>
                    <a:pt x="446" y="550"/>
                    <a:pt x="408" y="528"/>
                  </a:cubicBezTo>
                  <a:cubicBezTo>
                    <a:pt x="38" y="315"/>
                    <a:pt x="38" y="315"/>
                    <a:pt x="38" y="315"/>
                  </a:cubicBezTo>
                  <a:cubicBezTo>
                    <a:pt x="0" y="293"/>
                    <a:pt x="0" y="257"/>
                    <a:pt x="38" y="235"/>
                  </a:cubicBezTo>
                  <a:lnTo>
                    <a:pt x="408" y="22"/>
                  </a:lnTo>
                  <a:close/>
                </a:path>
              </a:pathLst>
            </a:custGeom>
            <a:solidFill>
              <a:schemeClr val="accent4"/>
            </a:solidFill>
            <a:ln>
              <a:noFill/>
            </a:ln>
          </p:spPr>
          <p:txBody>
            <a:bodyPr vert="horz" wrap="square" lIns="89499" tIns="44749" rIns="89499" bIns="44749" numCol="1" anchor="t" anchorCtr="0" compatLnSpc="1">
              <a:prstTxWarp prst="textNoShape">
                <a:avLst/>
              </a:prstTxWarp>
              <a:normAutofit/>
            </a:bodyPr>
            <a:lstStyle/>
            <a:p>
              <a:endParaRPr lang="en-US"/>
            </a:p>
          </p:txBody>
        </p:sp>
        <p:pic>
          <p:nvPicPr>
            <p:cNvPr id="8" name="Graphic 7" descr="Stethoscope">
              <a:extLst>
                <a:ext uri="{FF2B5EF4-FFF2-40B4-BE49-F238E27FC236}">
                  <a16:creationId xmlns:a16="http://schemas.microsoft.com/office/drawing/2014/main" id="{0E674C22-0E8C-4697-8773-3275A3A03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8668" y="542919"/>
              <a:ext cx="914400" cy="914400"/>
            </a:xfrm>
            <a:prstGeom prst="rect">
              <a:avLst/>
            </a:prstGeom>
          </p:spPr>
        </p:pic>
        <p:sp>
          <p:nvSpPr>
            <p:cNvPr id="6" name="Freeform 7"/>
            <p:cNvSpPr>
              <a:spLocks/>
            </p:cNvSpPr>
            <p:nvPr/>
          </p:nvSpPr>
          <p:spPr bwMode="auto">
            <a:xfrm>
              <a:off x="5467063" y="692815"/>
              <a:ext cx="3390581" cy="5617033"/>
            </a:xfrm>
            <a:custGeom>
              <a:avLst/>
              <a:gdLst>
                <a:gd name="T0" fmla="*/ 1349 w 1349"/>
                <a:gd name="T1" fmla="*/ 1044 h 2186"/>
                <a:gd name="T2" fmla="*/ 207 w 1349"/>
                <a:gd name="T3" fmla="*/ 2186 h 2186"/>
                <a:gd name="T4" fmla="*/ 0 w 1349"/>
                <a:gd name="T5" fmla="*/ 2167 h 2186"/>
                <a:gd name="T6" fmla="*/ 127 w 1349"/>
                <a:gd name="T7" fmla="*/ 1969 h 2186"/>
                <a:gd name="T8" fmla="*/ 91 w 1349"/>
                <a:gd name="T9" fmla="*/ 1850 h 2186"/>
                <a:gd name="T10" fmla="*/ 207 w 1349"/>
                <a:gd name="T11" fmla="*/ 1858 h 2186"/>
                <a:gd name="T12" fmla="*/ 1021 w 1349"/>
                <a:gd name="T13" fmla="*/ 1044 h 2186"/>
                <a:gd name="T14" fmla="*/ 574 w 1349"/>
                <a:gd name="T15" fmla="*/ 317 h 2186"/>
                <a:gd name="T16" fmla="*/ 704 w 1349"/>
                <a:gd name="T17" fmla="*/ 119 h 2186"/>
                <a:gd name="T18" fmla="*/ 668 w 1349"/>
                <a:gd name="T19" fmla="*/ 0 h 2186"/>
                <a:gd name="T20" fmla="*/ 1349 w 1349"/>
                <a:gd name="T21" fmla="*/ 1044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9" h="2186">
                  <a:moveTo>
                    <a:pt x="1349" y="1044"/>
                  </a:moveTo>
                  <a:cubicBezTo>
                    <a:pt x="1349" y="1675"/>
                    <a:pt x="838" y="2186"/>
                    <a:pt x="207" y="2186"/>
                  </a:cubicBezTo>
                  <a:cubicBezTo>
                    <a:pt x="136" y="2186"/>
                    <a:pt x="67" y="2179"/>
                    <a:pt x="0" y="2167"/>
                  </a:cubicBezTo>
                  <a:cubicBezTo>
                    <a:pt x="75" y="2133"/>
                    <a:pt x="127" y="2057"/>
                    <a:pt x="127" y="1969"/>
                  </a:cubicBezTo>
                  <a:cubicBezTo>
                    <a:pt x="127" y="1925"/>
                    <a:pt x="114" y="1884"/>
                    <a:pt x="91" y="1850"/>
                  </a:cubicBezTo>
                  <a:cubicBezTo>
                    <a:pt x="129" y="1855"/>
                    <a:pt x="168" y="1858"/>
                    <a:pt x="207" y="1858"/>
                  </a:cubicBezTo>
                  <a:cubicBezTo>
                    <a:pt x="657" y="1858"/>
                    <a:pt x="1021" y="1494"/>
                    <a:pt x="1021" y="1044"/>
                  </a:cubicBezTo>
                  <a:cubicBezTo>
                    <a:pt x="1021" y="727"/>
                    <a:pt x="839" y="452"/>
                    <a:pt x="574" y="317"/>
                  </a:cubicBezTo>
                  <a:cubicBezTo>
                    <a:pt x="650" y="284"/>
                    <a:pt x="704" y="208"/>
                    <a:pt x="704" y="119"/>
                  </a:cubicBezTo>
                  <a:cubicBezTo>
                    <a:pt x="704" y="75"/>
                    <a:pt x="691" y="34"/>
                    <a:pt x="668" y="0"/>
                  </a:cubicBezTo>
                  <a:cubicBezTo>
                    <a:pt x="1069" y="177"/>
                    <a:pt x="1349" y="578"/>
                    <a:pt x="1349" y="1044"/>
                  </a:cubicBezTo>
                  <a:close/>
                </a:path>
              </a:pathLst>
            </a:custGeom>
            <a:solidFill>
              <a:schemeClr val="accent6"/>
            </a:solidFill>
            <a:ln>
              <a:noFill/>
            </a:ln>
          </p:spPr>
          <p:txBody>
            <a:bodyPr vert="horz" wrap="square" lIns="89499" tIns="44749" rIns="89499" bIns="44749" numCol="1" anchor="t" anchorCtr="0" compatLnSpc="1">
              <a:prstTxWarp prst="textNoShape">
                <a:avLst/>
              </a:prstTxWarp>
              <a:normAutofit/>
            </a:bodyPr>
            <a:lstStyle/>
            <a:p>
              <a:endParaRPr lang="en-US"/>
            </a:p>
          </p:txBody>
        </p:sp>
        <p:sp>
          <p:nvSpPr>
            <p:cNvPr id="7" name="Freeform 8"/>
            <p:cNvSpPr>
              <a:spLocks/>
            </p:cNvSpPr>
            <p:nvPr/>
          </p:nvSpPr>
          <p:spPr bwMode="auto">
            <a:xfrm>
              <a:off x="3119167" y="444137"/>
              <a:ext cx="3363730" cy="5589905"/>
            </a:xfrm>
            <a:custGeom>
              <a:avLst/>
              <a:gdLst>
                <a:gd name="T0" fmla="*/ 1205 w 1338"/>
                <a:gd name="T1" fmla="*/ 216 h 2176"/>
                <a:gd name="T2" fmla="*/ 1240 w 1338"/>
                <a:gd name="T3" fmla="*/ 333 h 2176"/>
                <a:gd name="T4" fmla="*/ 1141 w 1338"/>
                <a:gd name="T5" fmla="*/ 327 h 2176"/>
                <a:gd name="T6" fmla="*/ 327 w 1338"/>
                <a:gd name="T7" fmla="*/ 1141 h 2176"/>
                <a:gd name="T8" fmla="*/ 767 w 1338"/>
                <a:gd name="T9" fmla="*/ 1864 h 2176"/>
                <a:gd name="T10" fmla="*/ 629 w 1338"/>
                <a:gd name="T11" fmla="*/ 2066 h 2176"/>
                <a:gd name="T12" fmla="*/ 658 w 1338"/>
                <a:gd name="T13" fmla="*/ 2176 h 2176"/>
                <a:gd name="T14" fmla="*/ 0 w 1338"/>
                <a:gd name="T15" fmla="*/ 1141 h 2176"/>
                <a:gd name="T16" fmla="*/ 1141 w 1338"/>
                <a:gd name="T17" fmla="*/ 0 h 2176"/>
                <a:gd name="T18" fmla="*/ 1338 w 1338"/>
                <a:gd name="T19" fmla="*/ 17 h 2176"/>
                <a:gd name="T20" fmla="*/ 1205 w 1338"/>
                <a:gd name="T21" fmla="*/ 216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8" h="2176">
                  <a:moveTo>
                    <a:pt x="1205" y="216"/>
                  </a:moveTo>
                  <a:cubicBezTo>
                    <a:pt x="1205" y="259"/>
                    <a:pt x="1218" y="299"/>
                    <a:pt x="1240" y="333"/>
                  </a:cubicBezTo>
                  <a:cubicBezTo>
                    <a:pt x="1207" y="329"/>
                    <a:pt x="1175" y="327"/>
                    <a:pt x="1141" y="327"/>
                  </a:cubicBezTo>
                  <a:cubicBezTo>
                    <a:pt x="692" y="327"/>
                    <a:pt x="327" y="692"/>
                    <a:pt x="327" y="1141"/>
                  </a:cubicBezTo>
                  <a:cubicBezTo>
                    <a:pt x="327" y="1456"/>
                    <a:pt x="506" y="1729"/>
                    <a:pt x="767" y="1864"/>
                  </a:cubicBezTo>
                  <a:cubicBezTo>
                    <a:pt x="686" y="1895"/>
                    <a:pt x="629" y="1974"/>
                    <a:pt x="629" y="2066"/>
                  </a:cubicBezTo>
                  <a:cubicBezTo>
                    <a:pt x="629" y="2106"/>
                    <a:pt x="639" y="2144"/>
                    <a:pt x="658" y="2176"/>
                  </a:cubicBezTo>
                  <a:cubicBezTo>
                    <a:pt x="269" y="1994"/>
                    <a:pt x="0" y="1599"/>
                    <a:pt x="0" y="1141"/>
                  </a:cubicBezTo>
                  <a:cubicBezTo>
                    <a:pt x="0" y="511"/>
                    <a:pt x="511" y="0"/>
                    <a:pt x="1141" y="0"/>
                  </a:cubicBezTo>
                  <a:cubicBezTo>
                    <a:pt x="1208" y="0"/>
                    <a:pt x="1274" y="6"/>
                    <a:pt x="1338" y="17"/>
                  </a:cubicBezTo>
                  <a:cubicBezTo>
                    <a:pt x="1260" y="49"/>
                    <a:pt x="1205" y="126"/>
                    <a:pt x="1205" y="216"/>
                  </a:cubicBezTo>
                  <a:close/>
                </a:path>
              </a:pathLst>
            </a:custGeom>
            <a:solidFill>
              <a:schemeClr val="accent4"/>
            </a:solidFill>
            <a:ln>
              <a:noFill/>
            </a:ln>
          </p:spPr>
          <p:txBody>
            <a:bodyPr vert="horz" wrap="square" lIns="89499" tIns="44749" rIns="89499" bIns="44749" numCol="1" anchor="t" anchorCtr="0" compatLnSpc="1">
              <a:prstTxWarp prst="textNoShape">
                <a:avLst/>
              </a:prstTxWarp>
              <a:normAutofit/>
            </a:bodyPr>
            <a:lstStyle/>
            <a:p>
              <a:endParaRPr lang="en-US"/>
            </a:p>
          </p:txBody>
        </p:sp>
        <p:sp>
          <p:nvSpPr>
            <p:cNvPr id="10" name="TextBox 9"/>
            <p:cNvSpPr txBox="1"/>
            <p:nvPr/>
          </p:nvSpPr>
          <p:spPr>
            <a:xfrm>
              <a:off x="1" y="2743201"/>
              <a:ext cx="12192000" cy="992778"/>
            </a:xfrm>
            <a:prstGeom prst="rect">
              <a:avLst/>
            </a:prstGeom>
            <a:noFill/>
          </p:spPr>
          <p:txBody>
            <a:bodyPr wrap="square" lIns="0" rtlCol="0" anchor="ctr" anchorCtr="0">
              <a:normAutofit fontScale="92500" lnSpcReduction="10000"/>
            </a:bodyPr>
            <a:lstStyle/>
            <a:p>
              <a:pPr algn="ctr"/>
              <a:r>
                <a:rPr lang="en-US" sz="6600" b="1" dirty="0">
                  <a:solidFill>
                    <a:schemeClr val="tx1">
                      <a:lumMod val="50000"/>
                      <a:lumOff val="50000"/>
                    </a:schemeClr>
                  </a:solidFill>
                  <a:latin typeface="+mj-lt"/>
                </a:rPr>
                <a:t>Applicant File Review </a:t>
              </a:r>
            </a:p>
          </p:txBody>
        </p:sp>
        <p:sp>
          <p:nvSpPr>
            <p:cNvPr id="11" name="TextBox 10"/>
            <p:cNvSpPr txBox="1"/>
            <p:nvPr/>
          </p:nvSpPr>
          <p:spPr>
            <a:xfrm>
              <a:off x="3814354" y="3612216"/>
              <a:ext cx="4545875" cy="461665"/>
            </a:xfrm>
            <a:prstGeom prst="rect">
              <a:avLst/>
            </a:prstGeom>
            <a:noFill/>
          </p:spPr>
          <p:txBody>
            <a:bodyPr wrap="square" rtlCol="0">
              <a:normAutofit/>
            </a:bodyPr>
            <a:lstStyle/>
            <a:p>
              <a:pPr algn="ctr"/>
              <a:r>
                <a:rPr lang="en-US" sz="2400" dirty="0">
                  <a:solidFill>
                    <a:schemeClr val="tx1">
                      <a:lumMod val="50000"/>
                      <a:lumOff val="50000"/>
                    </a:schemeClr>
                  </a:solidFill>
                </a:rPr>
                <a:t>Center Process</a:t>
              </a:r>
            </a:p>
          </p:txBody>
        </p:sp>
        <p:pic>
          <p:nvPicPr>
            <p:cNvPr id="22" name="Graphic 21" descr="Person in wheelchair">
              <a:extLst>
                <a:ext uri="{FF2B5EF4-FFF2-40B4-BE49-F238E27FC236}">
                  <a16:creationId xmlns:a16="http://schemas.microsoft.com/office/drawing/2014/main" id="{66BE7BDF-73D5-48B8-BB5E-5C2F32846B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1032" y="5348657"/>
              <a:ext cx="914400" cy="914400"/>
            </a:xfrm>
            <a:prstGeom prst="rect">
              <a:avLst/>
            </a:prstGeom>
          </p:spPr>
        </p:pic>
      </p:grpSp>
    </p:spTree>
    <p:extLst>
      <p:ext uri="{BB962C8B-B14F-4D97-AF65-F5344CB8AC3E}">
        <p14:creationId xmlns:p14="http://schemas.microsoft.com/office/powerpoint/2010/main" val="3241840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CF9B-6372-46A5-8285-9B3B0DC2BFF2}"/>
              </a:ext>
            </a:extLst>
          </p:cNvPr>
          <p:cNvSpPr>
            <a:spLocks noGrp="1"/>
          </p:cNvSpPr>
          <p:nvPr>
            <p:ph type="title"/>
          </p:nvPr>
        </p:nvSpPr>
        <p:spPr>
          <a:xfrm>
            <a:off x="838200" y="365125"/>
            <a:ext cx="10515600" cy="1325563"/>
          </a:xfrm>
        </p:spPr>
        <p:txBody>
          <a:bodyPr>
            <a:normAutofit/>
          </a:bodyPr>
          <a:lstStyle/>
          <a:p>
            <a:r>
              <a:rPr lang="en-US" dirty="0"/>
              <a:t>Let’s Learn about Carter!</a:t>
            </a:r>
          </a:p>
        </p:txBody>
      </p:sp>
      <p:pic>
        <p:nvPicPr>
          <p:cNvPr id="6" name="Content Placeholder 5" descr="A person sitting next to a person&#10;&#10;Description automatically generated">
            <a:extLst>
              <a:ext uri="{FF2B5EF4-FFF2-40B4-BE49-F238E27FC236}">
                <a16:creationId xmlns:a16="http://schemas.microsoft.com/office/drawing/2014/main" id="{0F51BAF9-EF26-4A00-9471-64247D7E6FCF}"/>
              </a:ext>
            </a:extLst>
          </p:cNvPr>
          <p:cNvPicPr>
            <a:picLocks noChangeAspect="1"/>
          </p:cNvPicPr>
          <p:nvPr/>
        </p:nvPicPr>
        <p:blipFill rotWithShape="1">
          <a:blip r:embed="rId3"/>
          <a:srcRect r="21016" b="3"/>
          <a:stretch/>
        </p:blipFill>
        <p:spPr>
          <a:xfrm>
            <a:off x="799188" y="1904281"/>
            <a:ext cx="3374810" cy="4272681"/>
          </a:xfrm>
          <a:prstGeom prst="rect">
            <a:avLst/>
          </a:prstGeom>
        </p:spPr>
      </p:pic>
      <p:sp>
        <p:nvSpPr>
          <p:cNvPr id="10" name="Content Placeholder 9">
            <a:extLst>
              <a:ext uri="{FF2B5EF4-FFF2-40B4-BE49-F238E27FC236}">
                <a16:creationId xmlns:a16="http://schemas.microsoft.com/office/drawing/2014/main" id="{ECAC93D0-B43E-4ACF-8ECF-867105CED8A4}"/>
              </a:ext>
            </a:extLst>
          </p:cNvPr>
          <p:cNvSpPr>
            <a:spLocks noGrp="1"/>
          </p:cNvSpPr>
          <p:nvPr>
            <p:ph idx="1"/>
          </p:nvPr>
        </p:nvSpPr>
        <p:spPr>
          <a:xfrm>
            <a:off x="4636008" y="1409700"/>
            <a:ext cx="6717792" cy="5311775"/>
          </a:xfrm>
        </p:spPr>
        <p:txBody>
          <a:bodyPr>
            <a:normAutofit/>
          </a:bodyPr>
          <a:lstStyle/>
          <a:p>
            <a:pPr>
              <a:lnSpc>
                <a:spcPct val="104000"/>
              </a:lnSpc>
            </a:pPr>
            <a:r>
              <a:rPr lang="en-US" sz="1800" dirty="0"/>
              <a:t>HWM provides you with a file of 19-year-old applicant Carter.</a:t>
            </a:r>
          </a:p>
          <a:p>
            <a:pPr>
              <a:lnSpc>
                <a:spcPct val="104000"/>
              </a:lnSpc>
            </a:pPr>
            <a:r>
              <a:rPr lang="en-US" sz="1800" dirty="0"/>
              <a:t> </a:t>
            </a:r>
            <a:r>
              <a:rPr lang="en-US" sz="1800" b="1" dirty="0">
                <a:solidFill>
                  <a:srgbClr val="009999"/>
                </a:solidFill>
              </a:rPr>
              <a:t>6-53</a:t>
            </a:r>
            <a:r>
              <a:rPr lang="en-US" sz="1800" dirty="0"/>
              <a:t>  indicates applicant is receiving treatment, on prescribed medications, with diagnoses of Autism Spectrum, Intellectual Disability, and Depressive Disorder-Recurrent.</a:t>
            </a:r>
          </a:p>
          <a:p>
            <a:pPr>
              <a:lnSpc>
                <a:spcPct val="104000"/>
              </a:lnSpc>
            </a:pPr>
            <a:r>
              <a:rPr lang="en-US" sz="1800" dirty="0"/>
              <a:t>Discharge summary and evaluation from 4 day hospitalization 6 months ago due to depression and non suicidal self injury (cutting marks on leg).  Evaluation references inappropriate sexual behavior with a younger sibling 2 years ago.</a:t>
            </a:r>
          </a:p>
          <a:p>
            <a:pPr>
              <a:lnSpc>
                <a:spcPct val="104000"/>
              </a:lnSpc>
            </a:pPr>
            <a:r>
              <a:rPr lang="en-US" sz="1800" b="1" dirty="0">
                <a:solidFill>
                  <a:srgbClr val="009999"/>
                </a:solidFill>
              </a:rPr>
              <a:t>CCMPs</a:t>
            </a:r>
            <a:r>
              <a:rPr lang="en-US" sz="1800" dirty="0"/>
              <a:t> – Autism Spectrum Disorder- Level 1. </a:t>
            </a:r>
          </a:p>
          <a:p>
            <a:pPr>
              <a:lnSpc>
                <a:spcPct val="104000"/>
              </a:lnSpc>
            </a:pPr>
            <a:r>
              <a:rPr lang="en-US" sz="1800" b="1" dirty="0">
                <a:solidFill>
                  <a:srgbClr val="009999"/>
                </a:solidFill>
              </a:rPr>
              <a:t>CCMP</a:t>
            </a:r>
            <a:r>
              <a:rPr lang="en-US" sz="1800" dirty="0"/>
              <a:t> - Depressive Disorder –  applicant can attend JC with weekly counseling and monthly psychiatric follow-up.</a:t>
            </a:r>
          </a:p>
          <a:p>
            <a:pPr>
              <a:lnSpc>
                <a:spcPct val="104000"/>
              </a:lnSpc>
            </a:pPr>
            <a:r>
              <a:rPr lang="en-US" sz="1800" b="1" dirty="0">
                <a:solidFill>
                  <a:srgbClr val="009999"/>
                </a:solidFill>
              </a:rPr>
              <a:t>Current IEP- </a:t>
            </a:r>
            <a:r>
              <a:rPr lang="en-US" sz="1800" dirty="0"/>
              <a:t>Intellectual Disability- low reading/math scores./ some difficulty with peer relationships/ no behavioral issues, does not impede the learning of others.</a:t>
            </a:r>
          </a:p>
          <a:p>
            <a:pPr>
              <a:lnSpc>
                <a:spcPct val="104000"/>
              </a:lnSpc>
            </a:pPr>
            <a:r>
              <a:rPr lang="en-US" sz="1800" dirty="0"/>
              <a:t>Applicant has state funded insurance and is applying to center out of state.</a:t>
            </a:r>
          </a:p>
          <a:p>
            <a:pPr>
              <a:lnSpc>
                <a:spcPct val="104000"/>
              </a:lnSpc>
            </a:pPr>
            <a:endParaRPr lang="en-US" sz="1500" dirty="0"/>
          </a:p>
        </p:txBody>
      </p:sp>
      <p:sp>
        <p:nvSpPr>
          <p:cNvPr id="4" name="Slide Number Placeholder 3">
            <a:extLst>
              <a:ext uri="{FF2B5EF4-FFF2-40B4-BE49-F238E27FC236}">
                <a16:creationId xmlns:a16="http://schemas.microsoft.com/office/drawing/2014/main" id="{29FBC634-5E74-49F5-AE2A-400FA4B7E002}"/>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smtClean="0"/>
              <a:pPr>
                <a:spcAft>
                  <a:spcPts val="600"/>
                </a:spcAft>
              </a:pPr>
              <a:t>30</a:t>
            </a:fld>
            <a:endParaRPr lang="en-US"/>
          </a:p>
        </p:txBody>
      </p:sp>
    </p:spTree>
    <p:extLst>
      <p:ext uri="{BB962C8B-B14F-4D97-AF65-F5344CB8AC3E}">
        <p14:creationId xmlns:p14="http://schemas.microsoft.com/office/powerpoint/2010/main" val="4193687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9EC9858-F714-4F73-A0F0-AF2D5831B6FA}"/>
              </a:ext>
            </a:extLst>
          </p:cNvPr>
          <p:cNvPicPr>
            <a:picLocks noChangeAspect="1"/>
          </p:cNvPicPr>
          <p:nvPr/>
        </p:nvPicPr>
        <p:blipFill rotWithShape="1">
          <a:blip r:embed="rId3"/>
          <a:srcRect l="36292" t="33138" r="33916" b="42266"/>
          <a:stretch/>
        </p:blipFill>
        <p:spPr>
          <a:xfrm>
            <a:off x="643468" y="896870"/>
            <a:ext cx="10905065" cy="5064261"/>
          </a:xfrm>
          <a:prstGeom prst="rect">
            <a:avLst/>
          </a:prstGeom>
        </p:spPr>
      </p:pic>
      <p:sp>
        <p:nvSpPr>
          <p:cNvPr id="9" name="Slide Number Placeholder 3">
            <a:extLst>
              <a:ext uri="{FF2B5EF4-FFF2-40B4-BE49-F238E27FC236}">
                <a16:creationId xmlns:a16="http://schemas.microsoft.com/office/drawing/2014/main" id="{CBCB147C-AFCA-4E2D-B04F-BD534E222C1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E743507-C39D-4973-A10E-A1A6810F609F}" type="slidenum">
              <a:rPr lang="en-US" sz="1200" smtClean="0">
                <a:solidFill>
                  <a:srgbClr val="009999"/>
                </a:solidFill>
              </a:rPr>
              <a:pPr algn="r"/>
              <a:t>31</a:t>
            </a:fld>
            <a:endParaRPr lang="en-US" sz="1200" dirty="0">
              <a:solidFill>
                <a:srgbClr val="009999"/>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50E2A9FC-1726-44C3-BA5A-A455C3D96955}"/>
              </a:ext>
            </a:extLst>
          </p:cNvPr>
          <p:cNvPicPr>
            <a:picLocks noChangeAspect="1"/>
          </p:cNvPicPr>
          <p:nvPr/>
        </p:nvPicPr>
        <p:blipFill rotWithShape="1">
          <a:blip r:embed="rId3"/>
          <a:srcRect l="27480" t="38368" r="24444" b="14928"/>
          <a:stretch/>
        </p:blipFill>
        <p:spPr>
          <a:xfrm>
            <a:off x="1998482" y="1357460"/>
            <a:ext cx="8609482" cy="4704674"/>
          </a:xfrm>
          <a:prstGeom prst="rect">
            <a:avLst/>
          </a:prstGeom>
        </p:spPr>
      </p:pic>
      <p:sp>
        <p:nvSpPr>
          <p:cNvPr id="2" name="Slide Number Placeholder 1">
            <a:extLst>
              <a:ext uri="{FF2B5EF4-FFF2-40B4-BE49-F238E27FC236}">
                <a16:creationId xmlns:a16="http://schemas.microsoft.com/office/drawing/2014/main" id="{4739FE68-886F-400A-9CBD-F5D21CBBD990}"/>
              </a:ext>
            </a:extLst>
          </p:cNvPr>
          <p:cNvSpPr>
            <a:spLocks noGrp="1"/>
          </p:cNvSpPr>
          <p:nvPr>
            <p:ph type="sldNum" sz="quarter" idx="12"/>
          </p:nvPr>
        </p:nvSpPr>
        <p:spPr>
          <a:xfrm>
            <a:off x="8610600" y="6356350"/>
            <a:ext cx="2743200" cy="365125"/>
          </a:xfrm>
        </p:spPr>
        <p:txBody>
          <a:bodyPr>
            <a:normAutofit/>
          </a:bodyPr>
          <a:lstStyle/>
          <a:p>
            <a:pPr algn="r">
              <a:lnSpc>
                <a:spcPct val="90000"/>
              </a:lnSpc>
              <a:spcAft>
                <a:spcPts val="800"/>
              </a:spcAft>
              <a:defRPr/>
            </a:pPr>
            <a:fld id="{B1EA562C-EC4F-4D61-AFD2-6A9EB5F06B66}" type="slidenum">
              <a:rPr lang="en-US" sz="1200" smtClean="0">
                <a:solidFill>
                  <a:srgbClr val="009999"/>
                </a:solidFill>
              </a:rPr>
              <a:pPr algn="r">
                <a:lnSpc>
                  <a:spcPct val="90000"/>
                </a:lnSpc>
                <a:spcAft>
                  <a:spcPts val="800"/>
                </a:spcAft>
                <a:defRPr/>
              </a:pPr>
              <a:t>32</a:t>
            </a:fld>
            <a:endParaRPr lang="en-US" sz="1200" dirty="0">
              <a:solidFill>
                <a:srgbClr val="009999"/>
              </a:solidFill>
            </a:endParaRPr>
          </a:p>
        </p:txBody>
      </p:sp>
      <p:pic>
        <p:nvPicPr>
          <p:cNvPr id="6" name="Picture 5" descr="A screenshot of a cell phone&#10;&#10;Description automatically generated">
            <a:extLst>
              <a:ext uri="{FF2B5EF4-FFF2-40B4-BE49-F238E27FC236}">
                <a16:creationId xmlns:a16="http://schemas.microsoft.com/office/drawing/2014/main" id="{3C8D4489-A839-45E7-A5CF-9969607BBDBA}"/>
              </a:ext>
            </a:extLst>
          </p:cNvPr>
          <p:cNvPicPr>
            <a:picLocks noChangeAspect="1"/>
          </p:cNvPicPr>
          <p:nvPr/>
        </p:nvPicPr>
        <p:blipFill rotWithShape="1">
          <a:blip r:embed="rId3"/>
          <a:srcRect l="25166" t="31279" r="24444" b="65096"/>
          <a:stretch/>
        </p:blipFill>
        <p:spPr>
          <a:xfrm>
            <a:off x="1736436" y="795867"/>
            <a:ext cx="9023928" cy="365125"/>
          </a:xfrm>
          <a:prstGeom prst="rect">
            <a:avLst/>
          </a:prstGeom>
        </p:spPr>
      </p:pic>
    </p:spTree>
    <p:extLst>
      <p:ext uri="{BB962C8B-B14F-4D97-AF65-F5344CB8AC3E}">
        <p14:creationId xmlns:p14="http://schemas.microsoft.com/office/powerpoint/2010/main" val="764952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CB1EF97-5764-4E74-A051-9294C72D5162}"/>
              </a:ext>
            </a:extLst>
          </p:cNvPr>
          <p:cNvPicPr>
            <a:picLocks noChangeAspect="1"/>
          </p:cNvPicPr>
          <p:nvPr/>
        </p:nvPicPr>
        <p:blipFill rotWithShape="1">
          <a:blip r:embed="rId3"/>
          <a:srcRect l="31801" t="30378" r="31477" b="10410"/>
          <a:stretch/>
        </p:blipFill>
        <p:spPr>
          <a:xfrm>
            <a:off x="3024841" y="643467"/>
            <a:ext cx="6142318" cy="5571066"/>
          </a:xfrm>
          <a:prstGeom prst="rect">
            <a:avLst/>
          </a:prstGeom>
        </p:spPr>
      </p:pic>
      <p:sp>
        <p:nvSpPr>
          <p:cNvPr id="2" name="Slide Number Placeholder 1">
            <a:extLst>
              <a:ext uri="{FF2B5EF4-FFF2-40B4-BE49-F238E27FC236}">
                <a16:creationId xmlns:a16="http://schemas.microsoft.com/office/drawing/2014/main" id="{BFE76349-44BC-437D-AFD0-9336ABA3318D}"/>
              </a:ext>
            </a:extLst>
          </p:cNvPr>
          <p:cNvSpPr>
            <a:spLocks noGrp="1"/>
          </p:cNvSpPr>
          <p:nvPr>
            <p:ph type="sldNum" sz="quarter" idx="12"/>
          </p:nvPr>
        </p:nvSpPr>
        <p:spPr>
          <a:xfrm>
            <a:off x="8610600" y="6356350"/>
            <a:ext cx="2743200" cy="365125"/>
          </a:xfrm>
        </p:spPr>
        <p:txBody>
          <a:bodyPr>
            <a:normAutofit/>
          </a:bodyPr>
          <a:lstStyle/>
          <a:p>
            <a:pPr algn="r">
              <a:lnSpc>
                <a:spcPct val="90000"/>
              </a:lnSpc>
              <a:spcAft>
                <a:spcPts val="800"/>
              </a:spcAft>
              <a:defRPr/>
            </a:pPr>
            <a:fld id="{B1EA562C-EC4F-4D61-AFD2-6A9EB5F06B66}" type="slidenum">
              <a:rPr lang="en-US" sz="1200" smtClean="0">
                <a:solidFill>
                  <a:srgbClr val="009999"/>
                </a:solidFill>
              </a:rPr>
              <a:pPr algn="r">
                <a:lnSpc>
                  <a:spcPct val="90000"/>
                </a:lnSpc>
                <a:spcAft>
                  <a:spcPts val="800"/>
                </a:spcAft>
                <a:defRPr/>
              </a:pPr>
              <a:t>33</a:t>
            </a:fld>
            <a:endParaRPr lang="en-US" sz="1200" dirty="0">
              <a:solidFill>
                <a:srgbClr val="009999"/>
              </a:solidFill>
            </a:endParaRPr>
          </a:p>
        </p:txBody>
      </p:sp>
    </p:spTree>
    <p:extLst>
      <p:ext uri="{BB962C8B-B14F-4D97-AF65-F5344CB8AC3E}">
        <p14:creationId xmlns:p14="http://schemas.microsoft.com/office/powerpoint/2010/main" val="2037807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D05EB8C4-29DA-4063-80B3-F58BEAB96A9D}"/>
              </a:ext>
            </a:extLst>
          </p:cNvPr>
          <p:cNvPicPr>
            <a:picLocks noChangeAspect="1"/>
          </p:cNvPicPr>
          <p:nvPr/>
        </p:nvPicPr>
        <p:blipFill rotWithShape="1">
          <a:blip r:embed="rId3"/>
          <a:srcRect l="31478" t="42635" r="30661" b="10479"/>
          <a:stretch/>
        </p:blipFill>
        <p:spPr>
          <a:xfrm>
            <a:off x="2243579" y="643468"/>
            <a:ext cx="7682846" cy="5351979"/>
          </a:xfrm>
          <a:prstGeom prst="rect">
            <a:avLst/>
          </a:prstGeom>
        </p:spPr>
      </p:pic>
      <p:sp>
        <p:nvSpPr>
          <p:cNvPr id="2" name="Slide Number Placeholder 1">
            <a:extLst>
              <a:ext uri="{FF2B5EF4-FFF2-40B4-BE49-F238E27FC236}">
                <a16:creationId xmlns:a16="http://schemas.microsoft.com/office/drawing/2014/main" id="{58DDC671-EB76-481C-880F-194542B56BA6}"/>
              </a:ext>
            </a:extLst>
          </p:cNvPr>
          <p:cNvSpPr>
            <a:spLocks noGrp="1"/>
          </p:cNvSpPr>
          <p:nvPr>
            <p:ph type="sldNum" sz="quarter" idx="12"/>
          </p:nvPr>
        </p:nvSpPr>
        <p:spPr>
          <a:xfrm>
            <a:off x="8610600" y="6356350"/>
            <a:ext cx="2743200" cy="365125"/>
          </a:xfrm>
        </p:spPr>
        <p:txBody>
          <a:bodyPr>
            <a:normAutofit/>
          </a:bodyPr>
          <a:lstStyle/>
          <a:p>
            <a:pPr algn="r">
              <a:lnSpc>
                <a:spcPct val="90000"/>
              </a:lnSpc>
              <a:spcAft>
                <a:spcPts val="800"/>
              </a:spcAft>
              <a:defRPr/>
            </a:pPr>
            <a:fld id="{B1EA562C-EC4F-4D61-AFD2-6A9EB5F06B66}" type="slidenum">
              <a:rPr lang="en-US" sz="1200" smtClean="0">
                <a:solidFill>
                  <a:srgbClr val="009999"/>
                </a:solidFill>
              </a:rPr>
              <a:pPr algn="r">
                <a:lnSpc>
                  <a:spcPct val="90000"/>
                </a:lnSpc>
                <a:spcAft>
                  <a:spcPts val="800"/>
                </a:spcAft>
                <a:defRPr/>
              </a:pPr>
              <a:t>34</a:t>
            </a:fld>
            <a:endParaRPr lang="en-US" sz="1200" dirty="0">
              <a:solidFill>
                <a:srgbClr val="009999"/>
              </a:solidFill>
            </a:endParaRPr>
          </a:p>
        </p:txBody>
      </p:sp>
    </p:spTree>
    <p:extLst>
      <p:ext uri="{BB962C8B-B14F-4D97-AF65-F5344CB8AC3E}">
        <p14:creationId xmlns:p14="http://schemas.microsoft.com/office/powerpoint/2010/main" val="741371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B7D36F-CA27-4CE4-8EEA-B82A1085F0AD}"/>
              </a:ext>
            </a:extLst>
          </p:cNvPr>
          <p:cNvSpPr>
            <a:spLocks noGrp="1"/>
          </p:cNvSpPr>
          <p:nvPr>
            <p:ph type="title"/>
          </p:nvPr>
        </p:nvSpPr>
        <p:spPr/>
        <p:txBody>
          <a:bodyPr/>
          <a:lstStyle/>
          <a:p>
            <a:pPr algn="ctr"/>
            <a:r>
              <a:rPr lang="en-US" dirty="0"/>
              <a:t>Chronic Care Management Plan</a:t>
            </a:r>
          </a:p>
        </p:txBody>
      </p:sp>
      <p:sp>
        <p:nvSpPr>
          <p:cNvPr id="6" name="Content Placeholder 5">
            <a:extLst>
              <a:ext uri="{FF2B5EF4-FFF2-40B4-BE49-F238E27FC236}">
                <a16:creationId xmlns:a16="http://schemas.microsoft.com/office/drawing/2014/main" id="{6F67A868-FB31-4B86-BDF8-1C7900976AA0}"/>
              </a:ext>
            </a:extLst>
          </p:cNvPr>
          <p:cNvSpPr>
            <a:spLocks noGrp="1"/>
          </p:cNvSpPr>
          <p:nvPr>
            <p:ph idx="1"/>
          </p:nvPr>
        </p:nvSpPr>
        <p:spPr>
          <a:xfrm>
            <a:off x="838200" y="2872509"/>
            <a:ext cx="10515600" cy="3304454"/>
          </a:xfrm>
        </p:spPr>
        <p:txBody>
          <a:bodyPr>
            <a:normAutofit fontScale="85000" lnSpcReduction="10000"/>
          </a:bodyPr>
          <a:lstStyle/>
          <a:p>
            <a:pPr marL="0" indent="0" algn="ctr">
              <a:buNone/>
            </a:pPr>
            <a:r>
              <a:rPr lang="en-US" b="1" dirty="0">
                <a:solidFill>
                  <a:srgbClr val="C00000"/>
                </a:solidFill>
              </a:rPr>
              <a:t>refers to these two questions:</a:t>
            </a:r>
          </a:p>
          <a:p>
            <a:pPr marL="0" indent="0" algn="ctr">
              <a:buNone/>
            </a:pPr>
            <a:endParaRPr lang="en-US" sz="1400" b="1" dirty="0">
              <a:solidFill>
                <a:srgbClr val="C00000"/>
              </a:solidFill>
            </a:endParaRPr>
          </a:p>
          <a:p>
            <a:pPr marL="514350" indent="-514350">
              <a:buFont typeface="+mj-lt"/>
              <a:buAutoNum type="arabicPeriod"/>
            </a:pPr>
            <a:r>
              <a:rPr lang="en-US" i="1" dirty="0"/>
              <a:t>In your opinion, will the applicant be able to self-manage his/her medications unsupervised and participate in a non-mental health residential vocational training program? If no, explain.</a:t>
            </a:r>
          </a:p>
          <a:p>
            <a:pPr marL="514350" indent="-514350">
              <a:lnSpc>
                <a:spcPct val="124000"/>
              </a:lnSpc>
              <a:buFont typeface="+mj-lt"/>
              <a:buAutoNum type="arabicPeriod"/>
            </a:pPr>
            <a:r>
              <a:rPr lang="en-US" i="1" dirty="0"/>
              <a:t>In your opinion, will the applicant be appropriate to reside in a non-mental health dormitory style residence with minimal supervision? If no, explain.</a:t>
            </a:r>
          </a:p>
          <a:p>
            <a:endParaRPr lang="en-US" dirty="0"/>
          </a:p>
        </p:txBody>
      </p:sp>
      <p:sp>
        <p:nvSpPr>
          <p:cNvPr id="4" name="Slide Number Placeholder 3">
            <a:extLst>
              <a:ext uri="{FF2B5EF4-FFF2-40B4-BE49-F238E27FC236}">
                <a16:creationId xmlns:a16="http://schemas.microsoft.com/office/drawing/2014/main" id="{7E36E9E0-162D-48C5-8831-63D22B418DAD}"/>
              </a:ext>
            </a:extLst>
          </p:cNvPr>
          <p:cNvSpPr>
            <a:spLocks noGrp="1"/>
          </p:cNvSpPr>
          <p:nvPr>
            <p:ph type="sldNum" sz="quarter" idx="12"/>
          </p:nvPr>
        </p:nvSpPr>
        <p:spPr/>
        <p:txBody>
          <a:bodyPr/>
          <a:lstStyle/>
          <a:p>
            <a:fld id="{3A88AA25-0ABF-4444-BF79-A8339D80008A}" type="slidenum">
              <a:rPr lang="en-US" smtClean="0">
                <a:solidFill>
                  <a:srgbClr val="009999"/>
                </a:solidFill>
              </a:rPr>
              <a:pPr/>
              <a:t>35</a:t>
            </a:fld>
            <a:endParaRPr lang="en-US" dirty="0">
              <a:solidFill>
                <a:srgbClr val="009999"/>
              </a:solidFill>
            </a:endParaRPr>
          </a:p>
        </p:txBody>
      </p:sp>
      <p:sp>
        <p:nvSpPr>
          <p:cNvPr id="7" name="Content Placeholder 7">
            <a:extLst>
              <a:ext uri="{FF2B5EF4-FFF2-40B4-BE49-F238E27FC236}">
                <a16:creationId xmlns:a16="http://schemas.microsoft.com/office/drawing/2014/main" id="{313674A6-689C-410C-BB9E-CB01E063424D}"/>
              </a:ext>
            </a:extLst>
          </p:cNvPr>
          <p:cNvSpPr txBox="1">
            <a:spLocks/>
          </p:cNvSpPr>
          <p:nvPr/>
        </p:nvSpPr>
        <p:spPr>
          <a:xfrm>
            <a:off x="580289" y="1607815"/>
            <a:ext cx="11031422" cy="1057942"/>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114000"/>
              </a:lnSpc>
              <a:spcBef>
                <a:spcPts val="0"/>
              </a:spcBef>
              <a:spcAft>
                <a:spcPts val="600"/>
              </a:spcAft>
              <a:buClr>
                <a:srgbClr val="009999"/>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spcAft>
                <a:spcPts val="600"/>
              </a:spcAft>
              <a:buClr>
                <a:srgbClr val="8D725F"/>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spcAft>
                <a:spcPts val="600"/>
              </a:spcAft>
              <a:buClr>
                <a:srgbClr val="F3D7A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200"/>
              </a:spcAft>
              <a:buFont typeface="Wingdings" panose="05000000000000000000" pitchFamily="2" charset="2"/>
              <a:buNone/>
            </a:pPr>
            <a:r>
              <a:rPr lang="en-US" sz="2000" b="1" dirty="0">
                <a:latin typeface="Times" pitchFamily="2" charset="0"/>
              </a:rPr>
              <a:t>CCMP Provider Form: </a:t>
            </a:r>
            <a:r>
              <a:rPr lang="en-US" sz="2000" dirty="0">
                <a:latin typeface="Times" pitchFamily="2" charset="0"/>
              </a:rPr>
              <a:t>Does the provider recommend applicant to enter Job Corps?      </a:t>
            </a:r>
            <a:r>
              <a:rPr lang="en-US" sz="2000" dirty="0">
                <a:latin typeface="Times" pitchFamily="2" charset="0"/>
                <a:sym typeface="Symbol" pitchFamily="2" charset="2"/>
              </a:rPr>
              <a:t> </a:t>
            </a:r>
            <a:r>
              <a:rPr lang="en-US" sz="2000" dirty="0">
                <a:latin typeface="Times" pitchFamily="2" charset="0"/>
              </a:rPr>
              <a:t>Yes       </a:t>
            </a:r>
            <a:r>
              <a:rPr lang="en-US" sz="2000" dirty="0">
                <a:latin typeface="Times" pitchFamily="2" charset="0"/>
                <a:sym typeface="Symbol" pitchFamily="2" charset="2"/>
              </a:rPr>
              <a:t> </a:t>
            </a:r>
            <a:r>
              <a:rPr lang="en-US" sz="2000" dirty="0">
                <a:latin typeface="Times" pitchFamily="2" charset="0"/>
              </a:rPr>
              <a:t>No</a:t>
            </a:r>
          </a:p>
          <a:p>
            <a:pPr marL="0" indent="0">
              <a:lnSpc>
                <a:spcPct val="110000"/>
              </a:lnSpc>
              <a:buFont typeface="Wingdings" panose="05000000000000000000" pitchFamily="2" charset="2"/>
              <a:buNone/>
            </a:pPr>
            <a:r>
              <a:rPr lang="en-US" sz="2000" i="1" dirty="0">
                <a:latin typeface="Times" pitchFamily="2" charset="0"/>
              </a:rPr>
              <a:t>If conflicting recommendation with treating provider, indicate efforts to contact treating provider for discussion in addition to summary of information on the CCMP. </a:t>
            </a:r>
          </a:p>
        </p:txBody>
      </p:sp>
    </p:spTree>
    <p:extLst>
      <p:ext uri="{BB962C8B-B14F-4D97-AF65-F5344CB8AC3E}">
        <p14:creationId xmlns:p14="http://schemas.microsoft.com/office/powerpoint/2010/main" val="901068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41F2CB5-B9BC-4E03-8FA9-C772AE848AB6}"/>
              </a:ext>
            </a:extLst>
          </p:cNvPr>
          <p:cNvGrpSpPr/>
          <p:nvPr/>
        </p:nvGrpSpPr>
        <p:grpSpPr>
          <a:xfrm>
            <a:off x="4061725" y="0"/>
            <a:ext cx="150282" cy="6858000"/>
            <a:chOff x="4061725" y="0"/>
            <a:chExt cx="150282" cy="6858000"/>
          </a:xfrm>
        </p:grpSpPr>
        <p:sp>
          <p:nvSpPr>
            <p:cNvPr id="83" name="Rectangle 82">
              <a:extLst>
                <a:ext uri="{FF2B5EF4-FFF2-40B4-BE49-F238E27FC236}">
                  <a16:creationId xmlns:a16="http://schemas.microsoft.com/office/drawing/2014/main" id="{72F64F64-9DF0-4A47-8800-A821E092B796}"/>
                </a:ext>
              </a:extLst>
            </p:cNvPr>
            <p:cNvSpPr/>
            <p:nvPr/>
          </p:nvSpPr>
          <p:spPr bwMode="auto">
            <a:xfrm>
              <a:off x="4061725" y="4980607"/>
              <a:ext cx="150282" cy="1877393"/>
            </a:xfrm>
            <a:prstGeom prst="rect">
              <a:avLst/>
            </a:prstGeom>
            <a:solidFill>
              <a:schemeClr val="accent4">
                <a:lumMod val="60000"/>
                <a:lumOff val="40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sp>
          <p:nvSpPr>
            <p:cNvPr id="82" name="Rectangle 81">
              <a:extLst>
                <a:ext uri="{FF2B5EF4-FFF2-40B4-BE49-F238E27FC236}">
                  <a16:creationId xmlns:a16="http://schemas.microsoft.com/office/drawing/2014/main" id="{BBAC2787-A69E-44A7-94E4-1CFA62C9F044}"/>
                </a:ext>
              </a:extLst>
            </p:cNvPr>
            <p:cNvSpPr/>
            <p:nvPr/>
          </p:nvSpPr>
          <p:spPr bwMode="auto">
            <a:xfrm>
              <a:off x="4061725" y="3428993"/>
              <a:ext cx="150282" cy="1551607"/>
            </a:xfrm>
            <a:prstGeom prst="rect">
              <a:avLst/>
            </a:prstGeom>
            <a:solidFill>
              <a:schemeClr val="accent3">
                <a:lumMod val="60000"/>
                <a:lumOff val="40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sp>
          <p:nvSpPr>
            <p:cNvPr id="6" name="Rectangle 5">
              <a:extLst>
                <a:ext uri="{FF2B5EF4-FFF2-40B4-BE49-F238E27FC236}">
                  <a16:creationId xmlns:a16="http://schemas.microsoft.com/office/drawing/2014/main" id="{AA617B84-5F8B-4858-9FA5-110C988815D5}"/>
                </a:ext>
              </a:extLst>
            </p:cNvPr>
            <p:cNvSpPr/>
            <p:nvPr/>
          </p:nvSpPr>
          <p:spPr bwMode="auto">
            <a:xfrm>
              <a:off x="4061725" y="0"/>
              <a:ext cx="150282" cy="1877393"/>
            </a:xfrm>
            <a:prstGeom prst="rect">
              <a:avLst/>
            </a:prstGeom>
            <a:solidFill>
              <a:schemeClr val="accent1">
                <a:lumMod val="60000"/>
                <a:lumOff val="40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sp>
          <p:nvSpPr>
            <p:cNvPr id="81" name="Rectangle 80">
              <a:extLst>
                <a:ext uri="{FF2B5EF4-FFF2-40B4-BE49-F238E27FC236}">
                  <a16:creationId xmlns:a16="http://schemas.microsoft.com/office/drawing/2014/main" id="{4FC213CD-4D52-46D4-BAAE-6166DE52FD9A}"/>
                </a:ext>
              </a:extLst>
            </p:cNvPr>
            <p:cNvSpPr/>
            <p:nvPr/>
          </p:nvSpPr>
          <p:spPr bwMode="auto">
            <a:xfrm>
              <a:off x="4061725" y="1877393"/>
              <a:ext cx="150282" cy="1551607"/>
            </a:xfrm>
            <a:prstGeom prst="rect">
              <a:avLst/>
            </a:prstGeom>
            <a:solidFill>
              <a:schemeClr val="accent2">
                <a:lumMod val="60000"/>
                <a:lumOff val="40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grpSp>
      <p:sp>
        <p:nvSpPr>
          <p:cNvPr id="85" name="Rectangle 84">
            <a:extLst>
              <a:ext uri="{FF2B5EF4-FFF2-40B4-BE49-F238E27FC236}">
                <a16:creationId xmlns:a16="http://schemas.microsoft.com/office/drawing/2014/main" id="{D05A9D19-7D39-4793-AD4B-4C554471B49E}"/>
              </a:ext>
            </a:extLst>
          </p:cNvPr>
          <p:cNvSpPr/>
          <p:nvPr/>
        </p:nvSpPr>
        <p:spPr bwMode="auto">
          <a:xfrm>
            <a:off x="0" y="0"/>
            <a:ext cx="4061724" cy="6858000"/>
          </a:xfrm>
          <a:prstGeom prst="rect">
            <a:avLst/>
          </a:prstGeom>
          <a:solidFill>
            <a:schemeClr val="bg1">
              <a:lumMod val="85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sp>
        <p:nvSpPr>
          <p:cNvPr id="4" name="Rectangle 3">
            <a:extLst>
              <a:ext uri="{FF2B5EF4-FFF2-40B4-BE49-F238E27FC236}">
                <a16:creationId xmlns:a16="http://schemas.microsoft.com/office/drawing/2014/main" id="{0A0FD331-905A-4CA5-A4A8-95766A845B47}"/>
              </a:ext>
            </a:extLst>
          </p:cNvPr>
          <p:cNvSpPr/>
          <p:nvPr/>
        </p:nvSpPr>
        <p:spPr>
          <a:xfrm>
            <a:off x="287949" y="760707"/>
            <a:ext cx="3659158" cy="1055196"/>
          </a:xfrm>
          <a:prstGeom prst="rect">
            <a:avLst/>
          </a:prstGeom>
        </p:spPr>
        <p:txBody>
          <a:bodyPr wrap="square" lIns="0" tIns="0" rIns="0" bIns="0" anchor="b">
            <a:normAutofit/>
          </a:bodyPr>
          <a:lstStyle/>
          <a:p>
            <a:pPr algn="ctr"/>
            <a:r>
              <a:rPr lang="da-DK" sz="2800" b="1" dirty="0">
                <a:solidFill>
                  <a:schemeClr val="accent2">
                    <a:lumMod val="75000"/>
                  </a:schemeClr>
                </a:solidFill>
                <a:ea typeface="+mj-ea"/>
                <a:cs typeface="+mj-cs"/>
              </a:rPr>
              <a:t>Applicant Interview Summary</a:t>
            </a:r>
            <a:endParaRPr lang="en-GB" dirty="0">
              <a:solidFill>
                <a:schemeClr val="accent2">
                  <a:lumMod val="75000"/>
                </a:schemeClr>
              </a:solidFill>
            </a:endParaRPr>
          </a:p>
        </p:txBody>
      </p:sp>
      <p:sp>
        <p:nvSpPr>
          <p:cNvPr id="5" name="Rectangle 4">
            <a:extLst>
              <a:ext uri="{FF2B5EF4-FFF2-40B4-BE49-F238E27FC236}">
                <a16:creationId xmlns:a16="http://schemas.microsoft.com/office/drawing/2014/main" id="{1B376DF5-473A-4CEE-8472-7648A1CF285C}"/>
              </a:ext>
            </a:extLst>
          </p:cNvPr>
          <p:cNvSpPr/>
          <p:nvPr/>
        </p:nvSpPr>
        <p:spPr>
          <a:xfrm>
            <a:off x="287949" y="2059709"/>
            <a:ext cx="3565706" cy="4146692"/>
          </a:xfrm>
          <a:prstGeom prst="rect">
            <a:avLst/>
          </a:prstGeom>
        </p:spPr>
        <p:txBody>
          <a:bodyPr wrap="square" lIns="0" tIns="0" rIns="0" bIns="0" anchor="t">
            <a:normAutofit/>
          </a:bodyPr>
          <a:lstStyle/>
          <a:p>
            <a:pPr algn="ctr">
              <a:lnSpc>
                <a:spcPct val="114000"/>
              </a:lnSpc>
              <a:spcBef>
                <a:spcPts val="600"/>
              </a:spcBef>
            </a:pPr>
            <a:r>
              <a:rPr lang="da-DK" dirty="0">
                <a:ea typeface="+mj-ea"/>
                <a:cs typeface="+mj-cs"/>
              </a:rPr>
              <a:t>Summary of the clinical interview content – 4 areas:</a:t>
            </a:r>
          </a:p>
          <a:p>
            <a:pPr marL="228600" indent="-228600">
              <a:lnSpc>
                <a:spcPct val="114000"/>
              </a:lnSpc>
              <a:spcBef>
                <a:spcPts val="600"/>
              </a:spcBef>
              <a:buAutoNum type="arabicPeriod"/>
            </a:pPr>
            <a:r>
              <a:rPr lang="da-DK" dirty="0">
                <a:solidFill>
                  <a:srgbClr val="C00000"/>
                </a:solidFill>
                <a:ea typeface="+mj-ea"/>
                <a:cs typeface="+mj-cs"/>
              </a:rPr>
              <a:t>MENTAL STATUS EXAM </a:t>
            </a:r>
            <a:r>
              <a:rPr lang="da-DK" dirty="0">
                <a:ea typeface="+mj-ea"/>
                <a:cs typeface="+mj-cs"/>
              </a:rPr>
              <a:t>– </a:t>
            </a:r>
            <a:r>
              <a:rPr lang="da-DK" dirty="0">
                <a:highlight>
                  <a:srgbClr val="FFFF00"/>
                </a:highlight>
                <a:ea typeface="+mj-ea"/>
                <a:cs typeface="+mj-cs"/>
              </a:rPr>
              <a:t>Statement about communication accommodations </a:t>
            </a:r>
            <a:r>
              <a:rPr lang="da-DK" dirty="0">
                <a:ea typeface="+mj-ea"/>
                <a:cs typeface="+mj-cs"/>
              </a:rPr>
              <a:t>(if needed).</a:t>
            </a:r>
          </a:p>
          <a:p>
            <a:pPr marL="228600" indent="-228600">
              <a:lnSpc>
                <a:spcPct val="114000"/>
              </a:lnSpc>
              <a:spcBef>
                <a:spcPts val="600"/>
              </a:spcBef>
              <a:buAutoNum type="arabicPeriod"/>
            </a:pPr>
            <a:r>
              <a:rPr lang="da-DK" dirty="0">
                <a:solidFill>
                  <a:srgbClr val="00B050"/>
                </a:solidFill>
                <a:ea typeface="+mj-ea"/>
                <a:cs typeface="+mj-cs"/>
              </a:rPr>
              <a:t>CURRENT FUNCTIONING </a:t>
            </a:r>
            <a:r>
              <a:rPr lang="da-DK" dirty="0">
                <a:ea typeface="+mj-ea"/>
                <a:cs typeface="+mj-cs"/>
              </a:rPr>
              <a:t>– Current symptoms and behaviors; whether/how symptoms interfere with funcitoning.</a:t>
            </a:r>
          </a:p>
          <a:p>
            <a:pPr marL="228600" indent="-228600">
              <a:lnSpc>
                <a:spcPct val="114000"/>
              </a:lnSpc>
              <a:spcBef>
                <a:spcPts val="600"/>
              </a:spcBef>
              <a:buAutoNum type="arabicPeriod"/>
            </a:pPr>
            <a:r>
              <a:rPr lang="da-DK" dirty="0">
                <a:solidFill>
                  <a:srgbClr val="0070C0"/>
                </a:solidFill>
                <a:ea typeface="+mj-ea"/>
                <a:cs typeface="+mj-cs"/>
              </a:rPr>
              <a:t>PAST and CURRENT TREATMENTS</a:t>
            </a:r>
          </a:p>
          <a:p>
            <a:pPr marL="228600" indent="-228600">
              <a:lnSpc>
                <a:spcPct val="114000"/>
              </a:lnSpc>
              <a:spcBef>
                <a:spcPts val="600"/>
              </a:spcBef>
              <a:buAutoNum type="arabicPeriod"/>
            </a:pPr>
            <a:r>
              <a:rPr lang="da-DK" b="1" dirty="0">
                <a:ea typeface="+mj-ea"/>
                <a:cs typeface="+mj-cs"/>
              </a:rPr>
              <a:t>COPING STRATEGIES</a:t>
            </a:r>
          </a:p>
          <a:p>
            <a:pPr marL="228600" indent="-228600">
              <a:buAutoNum type="arabicPeriod"/>
            </a:pPr>
            <a:endParaRPr lang="da-DK" sz="1200" dirty="0">
              <a:solidFill>
                <a:schemeClr val="bg1"/>
              </a:solidFill>
              <a:ea typeface="+mj-ea"/>
              <a:cs typeface="+mj-cs"/>
            </a:endParaRPr>
          </a:p>
        </p:txBody>
      </p:sp>
      <p:cxnSp>
        <p:nvCxnSpPr>
          <p:cNvPr id="78" name="Straight Connector 77">
            <a:extLst>
              <a:ext uri="{FF2B5EF4-FFF2-40B4-BE49-F238E27FC236}">
                <a16:creationId xmlns:a16="http://schemas.microsoft.com/office/drawing/2014/main" id="{EC7EEA96-1993-4327-8A27-96BB551AF6B6}"/>
              </a:ext>
            </a:extLst>
          </p:cNvPr>
          <p:cNvCxnSpPr/>
          <p:nvPr/>
        </p:nvCxnSpPr>
        <p:spPr>
          <a:xfrm>
            <a:off x="7749540" y="6858000"/>
            <a:ext cx="1032321"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1811591-BEBD-4637-A5F2-A4BD277F7D5E}"/>
              </a:ext>
            </a:extLst>
          </p:cNvPr>
          <p:cNvSpPr txBox="1"/>
          <p:nvPr/>
        </p:nvSpPr>
        <p:spPr>
          <a:xfrm>
            <a:off x="4424218" y="471271"/>
            <a:ext cx="7352146" cy="6174062"/>
          </a:xfrm>
          <a:prstGeom prst="rect">
            <a:avLst/>
          </a:prstGeom>
          <a:noFill/>
        </p:spPr>
        <p:txBody>
          <a:bodyPr wrap="square" rtlCol="0">
            <a:spAutoFit/>
          </a:bodyPr>
          <a:lstStyle/>
          <a:p>
            <a:pPr>
              <a:lnSpc>
                <a:spcPct val="114000"/>
              </a:lnSpc>
              <a:spcAft>
                <a:spcPts val="600"/>
              </a:spcAft>
            </a:pPr>
            <a:r>
              <a:rPr lang="en-US" dirty="0"/>
              <a:t>Applicant presented as </a:t>
            </a:r>
            <a:r>
              <a:rPr lang="en-US" b="1" dirty="0">
                <a:solidFill>
                  <a:srgbClr val="C00000"/>
                </a:solidFill>
              </a:rPr>
              <a:t>cooperative with lower cognitive functioning as evidenced by concrete thinking and difficulty understanding questions.  </a:t>
            </a:r>
            <a:r>
              <a:rPr lang="en-US" dirty="0">
                <a:highlight>
                  <a:srgbClr val="FFFF00"/>
                </a:highlight>
              </a:rPr>
              <a:t>During the phone interview, additional communication strategies.  For example, slow speech, short sentences, asked applicant to repeat back questions to ensure understanding, gave ample time for applicant to respond, repeated and reframed questions with concrete examples.</a:t>
            </a:r>
          </a:p>
          <a:p>
            <a:endParaRPr lang="en-US" sz="1200" dirty="0"/>
          </a:p>
          <a:p>
            <a:pPr>
              <a:lnSpc>
                <a:spcPct val="114000"/>
              </a:lnSpc>
              <a:spcAft>
                <a:spcPts val="600"/>
              </a:spcAft>
            </a:pPr>
            <a:r>
              <a:rPr lang="en-US" dirty="0"/>
              <a:t>Applicant </a:t>
            </a:r>
            <a:r>
              <a:rPr lang="en-US" b="1" dirty="0">
                <a:solidFill>
                  <a:srgbClr val="00B050"/>
                </a:solidFill>
              </a:rPr>
              <a:t>reported feeling sad daily, rated depression 8/10, easily angered when things do not go his way, and continues to have suicidal ideations</a:t>
            </a:r>
            <a:r>
              <a:rPr lang="en-US" dirty="0"/>
              <a:t>, but not as often if taking meds.  </a:t>
            </a:r>
            <a:r>
              <a:rPr lang="en-US" b="1" dirty="0">
                <a:solidFill>
                  <a:srgbClr val="0070C0"/>
                </a:solidFill>
              </a:rPr>
              <a:t>No longer receiving therapy after hospitalizations.  Last self-injury behavior was a month ago on arms with a pen, went to urgent care and came home.</a:t>
            </a:r>
          </a:p>
          <a:p>
            <a:endParaRPr lang="en-US" sz="1200" b="1" dirty="0">
              <a:solidFill>
                <a:srgbClr val="0070C0"/>
              </a:solidFill>
            </a:endParaRPr>
          </a:p>
          <a:p>
            <a:pPr>
              <a:lnSpc>
                <a:spcPct val="114000"/>
              </a:lnSpc>
              <a:spcAft>
                <a:spcPts val="600"/>
              </a:spcAft>
            </a:pPr>
            <a:r>
              <a:rPr lang="en-US" dirty="0"/>
              <a:t>Applicant presented as </a:t>
            </a:r>
            <a:r>
              <a:rPr lang="en-US" b="1" dirty="0">
                <a:solidFill>
                  <a:srgbClr val="00B050"/>
                </a:solidFill>
              </a:rPr>
              <a:t>moderately anxious with limited insight and judgement</a:t>
            </a:r>
            <a:r>
              <a:rPr lang="en-US" dirty="0"/>
              <a:t> when posed with common scenarios with peers and Job Corps life.  </a:t>
            </a:r>
            <a:r>
              <a:rPr lang="en-US" b="1" dirty="0"/>
              <a:t>For example, when asked how he would handle feeling stressed or upset, he said he did not know.  “Maybe cry and call a family member.”  Applicant was not able to list any coping skills to independently manager anger or behaviors.</a:t>
            </a:r>
          </a:p>
        </p:txBody>
      </p:sp>
      <p:sp>
        <p:nvSpPr>
          <p:cNvPr id="87" name="Slide Number Placeholder 3">
            <a:extLst>
              <a:ext uri="{FF2B5EF4-FFF2-40B4-BE49-F238E27FC236}">
                <a16:creationId xmlns:a16="http://schemas.microsoft.com/office/drawing/2014/main" id="{C4EE4B91-B120-49B5-BFD4-F078831D0D42}"/>
              </a:ext>
            </a:extLst>
          </p:cNvPr>
          <p:cNvSpPr>
            <a:spLocks noGrp="1"/>
          </p:cNvSpPr>
          <p:nvPr>
            <p:ph type="sldNum" sz="quarter" idx="12"/>
          </p:nvPr>
        </p:nvSpPr>
        <p:spPr>
          <a:xfrm>
            <a:off x="8610600" y="6356350"/>
            <a:ext cx="2743200" cy="365125"/>
          </a:xfrm>
        </p:spPr>
        <p:txBody>
          <a:bodyPr/>
          <a:lstStyle/>
          <a:p>
            <a:fld id="{3A88AA25-0ABF-4444-BF79-A8339D80008A}" type="slidenum">
              <a:rPr lang="en-US" smtClean="0">
                <a:solidFill>
                  <a:srgbClr val="009999"/>
                </a:solidFill>
              </a:rPr>
              <a:pPr/>
              <a:t>36</a:t>
            </a:fld>
            <a:endParaRPr lang="en-US" dirty="0">
              <a:solidFill>
                <a:srgbClr val="009999"/>
              </a:solidFill>
            </a:endParaRPr>
          </a:p>
        </p:txBody>
      </p:sp>
    </p:spTree>
    <p:extLst>
      <p:ext uri="{BB962C8B-B14F-4D97-AF65-F5344CB8AC3E}">
        <p14:creationId xmlns:p14="http://schemas.microsoft.com/office/powerpoint/2010/main" val="35704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41F2CB5-B9BC-4E03-8FA9-C772AE848AB6}"/>
              </a:ext>
            </a:extLst>
          </p:cNvPr>
          <p:cNvGrpSpPr/>
          <p:nvPr/>
        </p:nvGrpSpPr>
        <p:grpSpPr>
          <a:xfrm>
            <a:off x="4061725" y="0"/>
            <a:ext cx="150282" cy="6858000"/>
            <a:chOff x="4061725" y="0"/>
            <a:chExt cx="150282" cy="6858000"/>
          </a:xfrm>
        </p:grpSpPr>
        <p:sp>
          <p:nvSpPr>
            <p:cNvPr id="83" name="Rectangle 82">
              <a:extLst>
                <a:ext uri="{FF2B5EF4-FFF2-40B4-BE49-F238E27FC236}">
                  <a16:creationId xmlns:a16="http://schemas.microsoft.com/office/drawing/2014/main" id="{72F64F64-9DF0-4A47-8800-A821E092B796}"/>
                </a:ext>
              </a:extLst>
            </p:cNvPr>
            <p:cNvSpPr/>
            <p:nvPr/>
          </p:nvSpPr>
          <p:spPr bwMode="auto">
            <a:xfrm>
              <a:off x="4061725" y="4980607"/>
              <a:ext cx="150282" cy="1877393"/>
            </a:xfrm>
            <a:prstGeom prst="rect">
              <a:avLst/>
            </a:prstGeom>
            <a:solidFill>
              <a:schemeClr val="accent4">
                <a:lumMod val="60000"/>
                <a:lumOff val="40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sp>
          <p:nvSpPr>
            <p:cNvPr id="82" name="Rectangle 81">
              <a:extLst>
                <a:ext uri="{FF2B5EF4-FFF2-40B4-BE49-F238E27FC236}">
                  <a16:creationId xmlns:a16="http://schemas.microsoft.com/office/drawing/2014/main" id="{BBAC2787-A69E-44A7-94E4-1CFA62C9F044}"/>
                </a:ext>
              </a:extLst>
            </p:cNvPr>
            <p:cNvSpPr/>
            <p:nvPr/>
          </p:nvSpPr>
          <p:spPr bwMode="auto">
            <a:xfrm>
              <a:off x="4061725" y="3428993"/>
              <a:ext cx="150282" cy="1551607"/>
            </a:xfrm>
            <a:prstGeom prst="rect">
              <a:avLst/>
            </a:prstGeom>
            <a:solidFill>
              <a:schemeClr val="accent3">
                <a:lumMod val="60000"/>
                <a:lumOff val="40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sp>
          <p:nvSpPr>
            <p:cNvPr id="6" name="Rectangle 5">
              <a:extLst>
                <a:ext uri="{FF2B5EF4-FFF2-40B4-BE49-F238E27FC236}">
                  <a16:creationId xmlns:a16="http://schemas.microsoft.com/office/drawing/2014/main" id="{AA617B84-5F8B-4858-9FA5-110C988815D5}"/>
                </a:ext>
              </a:extLst>
            </p:cNvPr>
            <p:cNvSpPr/>
            <p:nvPr/>
          </p:nvSpPr>
          <p:spPr bwMode="auto">
            <a:xfrm>
              <a:off x="4061725" y="0"/>
              <a:ext cx="150282" cy="1877393"/>
            </a:xfrm>
            <a:prstGeom prst="rect">
              <a:avLst/>
            </a:prstGeom>
            <a:solidFill>
              <a:schemeClr val="accent1">
                <a:lumMod val="60000"/>
                <a:lumOff val="40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sp>
          <p:nvSpPr>
            <p:cNvPr id="81" name="Rectangle 80">
              <a:extLst>
                <a:ext uri="{FF2B5EF4-FFF2-40B4-BE49-F238E27FC236}">
                  <a16:creationId xmlns:a16="http://schemas.microsoft.com/office/drawing/2014/main" id="{4FC213CD-4D52-46D4-BAAE-6166DE52FD9A}"/>
                </a:ext>
              </a:extLst>
            </p:cNvPr>
            <p:cNvSpPr/>
            <p:nvPr/>
          </p:nvSpPr>
          <p:spPr bwMode="auto">
            <a:xfrm>
              <a:off x="4061725" y="1877393"/>
              <a:ext cx="150282" cy="1551607"/>
            </a:xfrm>
            <a:prstGeom prst="rect">
              <a:avLst/>
            </a:prstGeom>
            <a:solidFill>
              <a:schemeClr val="accent2">
                <a:lumMod val="60000"/>
                <a:lumOff val="40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grpSp>
      <p:sp>
        <p:nvSpPr>
          <p:cNvPr id="85" name="Rectangle 84">
            <a:extLst>
              <a:ext uri="{FF2B5EF4-FFF2-40B4-BE49-F238E27FC236}">
                <a16:creationId xmlns:a16="http://schemas.microsoft.com/office/drawing/2014/main" id="{D05A9D19-7D39-4793-AD4B-4C554471B49E}"/>
              </a:ext>
            </a:extLst>
          </p:cNvPr>
          <p:cNvSpPr/>
          <p:nvPr/>
        </p:nvSpPr>
        <p:spPr bwMode="auto">
          <a:xfrm>
            <a:off x="0" y="0"/>
            <a:ext cx="4061724" cy="6858000"/>
          </a:xfrm>
          <a:prstGeom prst="rect">
            <a:avLst/>
          </a:prstGeom>
          <a:solidFill>
            <a:schemeClr val="bg1">
              <a:lumMod val="85000"/>
            </a:schemeClr>
          </a:solidFill>
          <a:ln>
            <a:noFill/>
          </a:ln>
        </p:spPr>
        <p:txBody>
          <a:bodyPr vert="horz" wrap="square" lIns="91440" tIns="45720" rIns="91440" bIns="45720" numCol="1" rtlCol="0" anchor="t" anchorCtr="0" compatLnSpc="1">
            <a:prstTxWarp prst="textNoShape">
              <a:avLst/>
            </a:prstTxWarp>
            <a:normAutofit/>
          </a:bodyPr>
          <a:lstStyle/>
          <a:p>
            <a:pPr algn="l"/>
            <a:endParaRPr lang="en-GB"/>
          </a:p>
        </p:txBody>
      </p:sp>
      <p:sp>
        <p:nvSpPr>
          <p:cNvPr id="4" name="Rectangle 3">
            <a:extLst>
              <a:ext uri="{FF2B5EF4-FFF2-40B4-BE49-F238E27FC236}">
                <a16:creationId xmlns:a16="http://schemas.microsoft.com/office/drawing/2014/main" id="{0A0FD331-905A-4CA5-A4A8-95766A845B47}"/>
              </a:ext>
            </a:extLst>
          </p:cNvPr>
          <p:cNvSpPr/>
          <p:nvPr/>
        </p:nvSpPr>
        <p:spPr>
          <a:xfrm>
            <a:off x="287949" y="760707"/>
            <a:ext cx="3659158" cy="1055196"/>
          </a:xfrm>
          <a:prstGeom prst="rect">
            <a:avLst/>
          </a:prstGeom>
        </p:spPr>
        <p:txBody>
          <a:bodyPr wrap="square" lIns="0" tIns="0" rIns="0" bIns="0" anchor="b">
            <a:normAutofit/>
          </a:bodyPr>
          <a:lstStyle/>
          <a:p>
            <a:pPr algn="ctr"/>
            <a:r>
              <a:rPr lang="da-DK" sz="2800" b="1" dirty="0">
                <a:solidFill>
                  <a:schemeClr val="accent2">
                    <a:lumMod val="75000"/>
                  </a:schemeClr>
                </a:solidFill>
                <a:ea typeface="+mj-ea"/>
                <a:cs typeface="+mj-cs"/>
              </a:rPr>
              <a:t>Applicant Interview Summary </a:t>
            </a:r>
            <a:r>
              <a:rPr lang="da-DK" b="1" dirty="0">
                <a:solidFill>
                  <a:schemeClr val="accent2">
                    <a:lumMod val="75000"/>
                  </a:schemeClr>
                </a:solidFill>
                <a:ea typeface="+mj-ea"/>
                <a:cs typeface="+mj-cs"/>
              </a:rPr>
              <a:t>(cont.)</a:t>
            </a:r>
            <a:endParaRPr lang="en-GB" dirty="0">
              <a:solidFill>
                <a:schemeClr val="accent2">
                  <a:lumMod val="75000"/>
                </a:schemeClr>
              </a:solidFill>
            </a:endParaRPr>
          </a:p>
        </p:txBody>
      </p:sp>
      <p:sp>
        <p:nvSpPr>
          <p:cNvPr id="5" name="Rectangle 4">
            <a:extLst>
              <a:ext uri="{FF2B5EF4-FFF2-40B4-BE49-F238E27FC236}">
                <a16:creationId xmlns:a16="http://schemas.microsoft.com/office/drawing/2014/main" id="{1B376DF5-473A-4CEE-8472-7648A1CF285C}"/>
              </a:ext>
            </a:extLst>
          </p:cNvPr>
          <p:cNvSpPr/>
          <p:nvPr/>
        </p:nvSpPr>
        <p:spPr>
          <a:xfrm>
            <a:off x="287949" y="2059709"/>
            <a:ext cx="3565706" cy="4146692"/>
          </a:xfrm>
          <a:prstGeom prst="rect">
            <a:avLst/>
          </a:prstGeom>
        </p:spPr>
        <p:txBody>
          <a:bodyPr wrap="square" lIns="0" tIns="0" rIns="0" bIns="0" anchor="t">
            <a:normAutofit/>
          </a:bodyPr>
          <a:lstStyle/>
          <a:p>
            <a:pPr algn="ctr">
              <a:lnSpc>
                <a:spcPct val="114000"/>
              </a:lnSpc>
              <a:spcBef>
                <a:spcPts val="600"/>
              </a:spcBef>
            </a:pPr>
            <a:r>
              <a:rPr lang="da-DK" dirty="0">
                <a:ea typeface="+mj-ea"/>
                <a:cs typeface="+mj-cs"/>
              </a:rPr>
              <a:t>Summary of the clinical interview content – 4 areas:</a:t>
            </a:r>
          </a:p>
          <a:p>
            <a:pPr marL="228600" indent="-228600">
              <a:lnSpc>
                <a:spcPct val="114000"/>
              </a:lnSpc>
              <a:spcBef>
                <a:spcPts val="600"/>
              </a:spcBef>
              <a:buAutoNum type="arabicPeriod"/>
            </a:pPr>
            <a:r>
              <a:rPr lang="da-DK" dirty="0">
                <a:solidFill>
                  <a:srgbClr val="C00000"/>
                </a:solidFill>
                <a:ea typeface="+mj-ea"/>
                <a:cs typeface="+mj-cs"/>
              </a:rPr>
              <a:t>MENTAL STATUS EXAM </a:t>
            </a:r>
            <a:r>
              <a:rPr lang="da-DK" dirty="0">
                <a:ea typeface="+mj-ea"/>
                <a:cs typeface="+mj-cs"/>
              </a:rPr>
              <a:t>– Statement about communication accommodations (if needed.)</a:t>
            </a:r>
          </a:p>
          <a:p>
            <a:pPr marL="228600" indent="-228600">
              <a:lnSpc>
                <a:spcPct val="114000"/>
              </a:lnSpc>
              <a:spcBef>
                <a:spcPts val="600"/>
              </a:spcBef>
              <a:buAutoNum type="arabicPeriod"/>
            </a:pPr>
            <a:r>
              <a:rPr lang="da-DK" dirty="0">
                <a:solidFill>
                  <a:srgbClr val="00B050"/>
                </a:solidFill>
                <a:ea typeface="+mj-ea"/>
                <a:cs typeface="+mj-cs"/>
              </a:rPr>
              <a:t>CURRENT FUNCTIONING </a:t>
            </a:r>
            <a:r>
              <a:rPr lang="da-DK" dirty="0">
                <a:ea typeface="+mj-ea"/>
                <a:cs typeface="+mj-cs"/>
              </a:rPr>
              <a:t>– Current symptoms and behaviors; whether/how symptoms interfere with funcitoning.</a:t>
            </a:r>
          </a:p>
          <a:p>
            <a:pPr marL="228600" indent="-228600">
              <a:lnSpc>
                <a:spcPct val="114000"/>
              </a:lnSpc>
              <a:spcBef>
                <a:spcPts val="600"/>
              </a:spcBef>
              <a:buAutoNum type="arabicPeriod"/>
            </a:pPr>
            <a:r>
              <a:rPr lang="da-DK" dirty="0">
                <a:solidFill>
                  <a:srgbClr val="0070C0"/>
                </a:solidFill>
                <a:ea typeface="+mj-ea"/>
                <a:cs typeface="+mj-cs"/>
              </a:rPr>
              <a:t>PAST and CURRENT TREATMENTS</a:t>
            </a:r>
          </a:p>
          <a:p>
            <a:pPr marL="228600" indent="-228600">
              <a:lnSpc>
                <a:spcPct val="114000"/>
              </a:lnSpc>
              <a:spcBef>
                <a:spcPts val="600"/>
              </a:spcBef>
              <a:buAutoNum type="arabicPeriod"/>
            </a:pPr>
            <a:r>
              <a:rPr lang="da-DK" b="1" dirty="0">
                <a:ea typeface="+mj-ea"/>
                <a:cs typeface="+mj-cs"/>
              </a:rPr>
              <a:t>COPING STRATEGIES</a:t>
            </a:r>
          </a:p>
          <a:p>
            <a:pPr marL="228600" indent="-228600">
              <a:buAutoNum type="arabicPeriod"/>
            </a:pPr>
            <a:endParaRPr lang="da-DK" sz="1200" dirty="0">
              <a:solidFill>
                <a:schemeClr val="bg1"/>
              </a:solidFill>
              <a:ea typeface="+mj-ea"/>
              <a:cs typeface="+mj-cs"/>
            </a:endParaRPr>
          </a:p>
        </p:txBody>
      </p:sp>
      <p:cxnSp>
        <p:nvCxnSpPr>
          <p:cNvPr id="78" name="Straight Connector 77">
            <a:extLst>
              <a:ext uri="{FF2B5EF4-FFF2-40B4-BE49-F238E27FC236}">
                <a16:creationId xmlns:a16="http://schemas.microsoft.com/office/drawing/2014/main" id="{EC7EEA96-1993-4327-8A27-96BB551AF6B6}"/>
              </a:ext>
            </a:extLst>
          </p:cNvPr>
          <p:cNvCxnSpPr/>
          <p:nvPr/>
        </p:nvCxnSpPr>
        <p:spPr>
          <a:xfrm>
            <a:off x="7749540" y="6858000"/>
            <a:ext cx="1032321"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1811591-BEBD-4637-A5F2-A4BD277F7D5E}"/>
              </a:ext>
            </a:extLst>
          </p:cNvPr>
          <p:cNvSpPr txBox="1"/>
          <p:nvPr/>
        </p:nvSpPr>
        <p:spPr>
          <a:xfrm>
            <a:off x="4424218" y="847264"/>
            <a:ext cx="7352146" cy="5372561"/>
          </a:xfrm>
          <a:prstGeom prst="rect">
            <a:avLst/>
          </a:prstGeom>
          <a:noFill/>
        </p:spPr>
        <p:txBody>
          <a:bodyPr wrap="square" rtlCol="0">
            <a:spAutoFit/>
          </a:bodyPr>
          <a:lstStyle/>
          <a:p>
            <a:pPr>
              <a:lnSpc>
                <a:spcPct val="114000"/>
              </a:lnSpc>
              <a:spcAft>
                <a:spcPts val="600"/>
              </a:spcAft>
            </a:pPr>
            <a:r>
              <a:rPr lang="en-US" b="1" dirty="0">
                <a:solidFill>
                  <a:srgbClr val="00B050"/>
                </a:solidFill>
              </a:rPr>
              <a:t>Does not like to be around groups and sometimes feels scared around peers.  </a:t>
            </a:r>
            <a:r>
              <a:rPr lang="en-US" dirty="0"/>
              <a:t>When asked about reported past inappropriate sexual behavior, applicant stated that it happened when he was younger and did not want to talk about it.  “I got treatment and judge said I am good.”  </a:t>
            </a:r>
          </a:p>
          <a:p>
            <a:endParaRPr lang="en-US" sz="1200" dirty="0"/>
          </a:p>
          <a:p>
            <a:pPr>
              <a:lnSpc>
                <a:spcPct val="114000"/>
              </a:lnSpc>
              <a:spcAft>
                <a:spcPts val="600"/>
              </a:spcAft>
            </a:pPr>
            <a:r>
              <a:rPr lang="en-US" dirty="0"/>
              <a:t>He identified autism symptoms </a:t>
            </a:r>
            <a:r>
              <a:rPr lang="en-US" b="1" dirty="0">
                <a:solidFill>
                  <a:srgbClr val="00B050"/>
                </a:solidFill>
              </a:rPr>
              <a:t>as having difficulty with too much change at once or abrupt and quick change he doesn’t know is coming</a:t>
            </a:r>
            <a:r>
              <a:rPr lang="en-US" dirty="0"/>
              <a:t>.  </a:t>
            </a:r>
          </a:p>
          <a:p>
            <a:endParaRPr lang="en-US" sz="1200" b="1" dirty="0"/>
          </a:p>
          <a:p>
            <a:pPr>
              <a:lnSpc>
                <a:spcPct val="114000"/>
              </a:lnSpc>
              <a:spcAft>
                <a:spcPts val="600"/>
              </a:spcAft>
            </a:pPr>
            <a:r>
              <a:rPr lang="en-US" dirty="0"/>
              <a:t>During interview applicant’s </a:t>
            </a:r>
            <a:r>
              <a:rPr lang="en-US" b="1" dirty="0">
                <a:solidFill>
                  <a:srgbClr val="C00000"/>
                </a:solidFill>
              </a:rPr>
              <a:t>rate of speech was slowed; tone was soft</a:t>
            </a:r>
            <a:r>
              <a:rPr lang="en-US" dirty="0"/>
              <a:t>.  </a:t>
            </a:r>
            <a:r>
              <a:rPr lang="en-US" b="1" dirty="0">
                <a:solidFill>
                  <a:srgbClr val="C00000"/>
                </a:solidFill>
              </a:rPr>
              <a:t>His thought processes were coherent, but answers were delayed.  He denied auditory hallucinations</a:t>
            </a:r>
            <a:r>
              <a:rPr lang="en-US" dirty="0"/>
              <a:t> but </a:t>
            </a:r>
            <a:r>
              <a:rPr lang="en-US" b="1" dirty="0">
                <a:solidFill>
                  <a:srgbClr val="00B050"/>
                </a:solidFill>
              </a:rPr>
              <a:t>engages in rocking behavior sometimes when anxious.</a:t>
            </a:r>
            <a:r>
              <a:rPr lang="en-US" dirty="0"/>
              <a:t>  He reported </a:t>
            </a:r>
            <a:r>
              <a:rPr lang="en-US" b="1" dirty="0">
                <a:solidFill>
                  <a:srgbClr val="00B050"/>
                </a:solidFill>
              </a:rPr>
              <a:t>obsessions and compulsions around trading phones but denied phobias</a:t>
            </a:r>
            <a:r>
              <a:rPr lang="en-US" dirty="0"/>
              <a:t>.  </a:t>
            </a:r>
          </a:p>
          <a:p>
            <a:endParaRPr lang="en-US" sz="1200" b="1" dirty="0">
              <a:solidFill>
                <a:srgbClr val="C00000"/>
              </a:solidFill>
            </a:endParaRPr>
          </a:p>
          <a:p>
            <a:pPr>
              <a:lnSpc>
                <a:spcPct val="114000"/>
              </a:lnSpc>
              <a:spcAft>
                <a:spcPts val="600"/>
              </a:spcAft>
            </a:pPr>
            <a:r>
              <a:rPr lang="en-US" b="1" dirty="0">
                <a:solidFill>
                  <a:srgbClr val="C00000"/>
                </a:solidFill>
              </a:rPr>
              <a:t>He was not oriented to time.  Intelligence was estimated to be below average per IEP.  Judgement and impulse control were inadequate as evidenced by recent cutting behavior and suicidal ideations.</a:t>
            </a:r>
          </a:p>
        </p:txBody>
      </p:sp>
      <p:sp>
        <p:nvSpPr>
          <p:cNvPr id="87" name="Slide Number Placeholder 3">
            <a:extLst>
              <a:ext uri="{FF2B5EF4-FFF2-40B4-BE49-F238E27FC236}">
                <a16:creationId xmlns:a16="http://schemas.microsoft.com/office/drawing/2014/main" id="{C4EE4B91-B120-49B5-BFD4-F078831D0D42}"/>
              </a:ext>
            </a:extLst>
          </p:cNvPr>
          <p:cNvSpPr>
            <a:spLocks noGrp="1"/>
          </p:cNvSpPr>
          <p:nvPr>
            <p:ph type="sldNum" sz="quarter" idx="12"/>
          </p:nvPr>
        </p:nvSpPr>
        <p:spPr>
          <a:xfrm>
            <a:off x="8610600" y="6356350"/>
            <a:ext cx="2743200" cy="365125"/>
          </a:xfrm>
        </p:spPr>
        <p:txBody>
          <a:bodyPr/>
          <a:lstStyle/>
          <a:p>
            <a:fld id="{3A88AA25-0ABF-4444-BF79-A8339D80008A}" type="slidenum">
              <a:rPr lang="en-US" smtClean="0">
                <a:solidFill>
                  <a:srgbClr val="009999"/>
                </a:solidFill>
              </a:rPr>
              <a:pPr/>
              <a:t>37</a:t>
            </a:fld>
            <a:endParaRPr lang="en-US" dirty="0">
              <a:solidFill>
                <a:srgbClr val="009999"/>
              </a:solidFill>
            </a:endParaRPr>
          </a:p>
        </p:txBody>
      </p:sp>
    </p:spTree>
    <p:extLst>
      <p:ext uri="{BB962C8B-B14F-4D97-AF65-F5344CB8AC3E}">
        <p14:creationId xmlns:p14="http://schemas.microsoft.com/office/powerpoint/2010/main" val="2590353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0EFD61-E1EA-434D-8252-17CE51702424}"/>
              </a:ext>
            </a:extLst>
          </p:cNvPr>
          <p:cNvSpPr>
            <a:spLocks noGrp="1"/>
          </p:cNvSpPr>
          <p:nvPr>
            <p:ph type="title"/>
          </p:nvPr>
        </p:nvSpPr>
        <p:spPr>
          <a:xfrm>
            <a:off x="655320" y="365125"/>
            <a:ext cx="5120114" cy="1692794"/>
          </a:xfrm>
        </p:spPr>
        <p:txBody>
          <a:bodyPr>
            <a:normAutofit/>
          </a:bodyPr>
          <a:lstStyle/>
          <a:p>
            <a:r>
              <a:rPr lang="en-US" sz="4100"/>
              <a:t>Do we have enough information yet?</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8D9BB16D-7EFC-429C-8C04-3C8468F8DF76}"/>
              </a:ext>
            </a:extLst>
          </p:cNvPr>
          <p:cNvSpPr>
            <a:spLocks noGrp="1"/>
          </p:cNvSpPr>
          <p:nvPr>
            <p:ph idx="1"/>
          </p:nvPr>
        </p:nvSpPr>
        <p:spPr>
          <a:xfrm>
            <a:off x="655321" y="2575034"/>
            <a:ext cx="5120113" cy="3462228"/>
          </a:xfrm>
        </p:spPr>
        <p:txBody>
          <a:bodyPr>
            <a:normAutofit/>
          </a:bodyPr>
          <a:lstStyle/>
          <a:p>
            <a:r>
              <a:rPr lang="en-US" dirty="0">
                <a:solidFill>
                  <a:srgbClr val="C00000"/>
                </a:solidFill>
              </a:rPr>
              <a:t>No</a:t>
            </a:r>
            <a:r>
              <a:rPr lang="en-US" dirty="0"/>
              <a:t> - We need to consider current functional limitations (symptoms/behaviors) and health care barriers to enrollment.</a:t>
            </a:r>
          </a:p>
          <a:p>
            <a:endParaRPr lang="en-US" dirty="0"/>
          </a:p>
          <a:p>
            <a:pPr marL="0" indent="0">
              <a:buNone/>
            </a:pPr>
            <a:endParaRPr lang="en-US" sz="1800" dirty="0"/>
          </a:p>
        </p:txBody>
      </p:sp>
      <p:sp>
        <p:nvSpPr>
          <p:cNvPr id="3" name="Slide Number Placeholder 2">
            <a:extLst>
              <a:ext uri="{FF2B5EF4-FFF2-40B4-BE49-F238E27FC236}">
                <a16:creationId xmlns:a16="http://schemas.microsoft.com/office/drawing/2014/main" id="{D92F83CA-DA52-47DD-A74B-6B629C37FC6D}"/>
              </a:ext>
            </a:extLst>
          </p:cNvPr>
          <p:cNvSpPr>
            <a:spLocks noGrp="1"/>
          </p:cNvSpPr>
          <p:nvPr>
            <p:ph type="sldNum" sz="quarter" idx="12"/>
          </p:nvPr>
        </p:nvSpPr>
        <p:spPr>
          <a:xfrm>
            <a:off x="6941820" y="6356350"/>
            <a:ext cx="1165860" cy="365125"/>
          </a:xfrm>
        </p:spPr>
        <p:txBody>
          <a:bodyPr>
            <a:normAutofit/>
          </a:bodyPr>
          <a:lstStyle/>
          <a:p>
            <a:pPr>
              <a:spcAft>
                <a:spcPts val="600"/>
              </a:spcAft>
            </a:pPr>
            <a:fld id="{AE743507-C39D-4973-A10E-A1A6810F609F}" type="slidenum">
              <a:rPr lang="en-US" smtClean="0"/>
              <a:pPr>
                <a:spcAft>
                  <a:spcPts val="600"/>
                </a:spcAft>
              </a:pPr>
              <a:t>38</a:t>
            </a:fld>
            <a:endParaRPr lang="en-US"/>
          </a:p>
        </p:txBody>
      </p:sp>
      <p:pic>
        <p:nvPicPr>
          <p:cNvPr id="6" name="Content Placeholder 5" descr="A person sitting next to a person&#10;&#10;Description automatically generated">
            <a:extLst>
              <a:ext uri="{FF2B5EF4-FFF2-40B4-BE49-F238E27FC236}">
                <a16:creationId xmlns:a16="http://schemas.microsoft.com/office/drawing/2014/main" id="{854C743E-89D9-4BCC-A038-C6997FCB12D3}"/>
              </a:ext>
            </a:extLst>
          </p:cNvPr>
          <p:cNvPicPr>
            <a:picLocks noChangeAspect="1"/>
          </p:cNvPicPr>
          <p:nvPr/>
        </p:nvPicPr>
        <p:blipFill rotWithShape="1">
          <a:blip r:embed="rId2"/>
          <a:srcRect r="794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922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480B-6644-459B-890B-E11A0475A687}"/>
              </a:ext>
            </a:extLst>
          </p:cNvPr>
          <p:cNvSpPr>
            <a:spLocks noGrp="1"/>
          </p:cNvSpPr>
          <p:nvPr>
            <p:ph type="title"/>
          </p:nvPr>
        </p:nvSpPr>
        <p:spPr>
          <a:xfrm>
            <a:off x="484215" y="101365"/>
            <a:ext cx="3670210" cy="1622321"/>
          </a:xfrm>
        </p:spPr>
        <p:txBody>
          <a:bodyPr>
            <a:normAutofit/>
          </a:bodyPr>
          <a:lstStyle/>
          <a:p>
            <a:pPr algn="ctr"/>
            <a:r>
              <a:rPr lang="en-US" sz="2800" dirty="0"/>
              <a:t>Carter’s </a:t>
            </a:r>
            <a:br>
              <a:rPr lang="en-US" sz="2800" dirty="0"/>
            </a:br>
            <a:r>
              <a:rPr lang="en-US" sz="2800" dirty="0"/>
              <a:t>Functional Limitations</a:t>
            </a:r>
          </a:p>
        </p:txBody>
      </p:sp>
      <p:sp>
        <p:nvSpPr>
          <p:cNvPr id="3" name="Content Placeholder 2">
            <a:extLst>
              <a:ext uri="{FF2B5EF4-FFF2-40B4-BE49-F238E27FC236}">
                <a16:creationId xmlns:a16="http://schemas.microsoft.com/office/drawing/2014/main" id="{E52F1D1B-FAF4-491D-B95A-F0DFEC0CCEE7}"/>
              </a:ext>
            </a:extLst>
          </p:cNvPr>
          <p:cNvSpPr>
            <a:spLocks noGrp="1"/>
          </p:cNvSpPr>
          <p:nvPr>
            <p:ph idx="1"/>
          </p:nvPr>
        </p:nvSpPr>
        <p:spPr>
          <a:xfrm>
            <a:off x="484214" y="1414021"/>
            <a:ext cx="3670211" cy="4809799"/>
          </a:xfrm>
        </p:spPr>
        <p:txBody>
          <a:bodyPr>
            <a:normAutofit lnSpcReduction="10000"/>
          </a:bodyPr>
          <a:lstStyle/>
          <a:p>
            <a:pPr>
              <a:lnSpc>
                <a:spcPct val="104000"/>
              </a:lnSpc>
            </a:pPr>
            <a:r>
              <a:rPr lang="en-US" sz="1800" dirty="0"/>
              <a:t>Diagnoses of Autism Spectrum, Intellectual Disability, and Depressive Disorder-Recurrent, recently hospitalized and started on mood stabilizer.</a:t>
            </a:r>
          </a:p>
          <a:p>
            <a:pPr>
              <a:lnSpc>
                <a:spcPct val="104000"/>
              </a:lnSpc>
            </a:pPr>
            <a:r>
              <a:rPr lang="en-US" sz="1800" dirty="0"/>
              <a:t>Clinical interview indicates </a:t>
            </a:r>
            <a:r>
              <a:rPr lang="en-US" sz="1800" dirty="0">
                <a:highlight>
                  <a:srgbClr val="FFFF00"/>
                </a:highlight>
              </a:rPr>
              <a:t>communication challenges,</a:t>
            </a:r>
            <a:r>
              <a:rPr lang="en-US" sz="1800" dirty="0"/>
              <a:t> current symptoms of </a:t>
            </a:r>
            <a:r>
              <a:rPr lang="en-US" sz="1800" dirty="0">
                <a:highlight>
                  <a:srgbClr val="FFFF00"/>
                </a:highlight>
              </a:rPr>
              <a:t>depression, irritability, anger, poor peer relationships, poor impulse control, difficulty with change</a:t>
            </a:r>
            <a:r>
              <a:rPr lang="en-US" sz="1800" dirty="0"/>
              <a:t>, etc.</a:t>
            </a:r>
          </a:p>
          <a:p>
            <a:pPr>
              <a:lnSpc>
                <a:spcPct val="104000"/>
              </a:lnSpc>
            </a:pPr>
            <a:r>
              <a:rPr lang="en-US" sz="1800" dirty="0"/>
              <a:t>When you ask about the impact of these symptoms, applicant reports: </a:t>
            </a:r>
            <a:r>
              <a:rPr lang="en-US" sz="1800" dirty="0">
                <a:highlight>
                  <a:srgbClr val="FFFF00"/>
                </a:highlight>
              </a:rPr>
              <a:t>“I don’t like groups.” </a:t>
            </a:r>
          </a:p>
          <a:p>
            <a:pPr>
              <a:lnSpc>
                <a:spcPct val="104000"/>
              </a:lnSpc>
            </a:pPr>
            <a:r>
              <a:rPr lang="en-US" sz="1800" dirty="0"/>
              <a:t>CCMP provider states applicant has difficulty with </a:t>
            </a:r>
            <a:r>
              <a:rPr lang="en-US" sz="1800" dirty="0">
                <a:highlight>
                  <a:srgbClr val="FFFF00"/>
                </a:highlight>
              </a:rPr>
              <a:t>noisy environments</a:t>
            </a:r>
            <a:r>
              <a:rPr lang="en-US" sz="1800" dirty="0"/>
              <a:t>.</a:t>
            </a:r>
          </a:p>
          <a:p>
            <a:pPr>
              <a:lnSpc>
                <a:spcPct val="104000"/>
              </a:lnSpc>
            </a:pPr>
            <a:endParaRPr lang="en-US" sz="1400" dirty="0"/>
          </a:p>
        </p:txBody>
      </p:sp>
      <p:sp>
        <p:nvSpPr>
          <p:cNvPr id="13"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9AB02DE-0782-494F-9898-35201A497C52}"/>
              </a:ext>
            </a:extLst>
          </p:cNvPr>
          <p:cNvPicPr>
            <a:picLocks noChangeAspect="1"/>
          </p:cNvPicPr>
          <p:nvPr/>
        </p:nvPicPr>
        <p:blipFill rotWithShape="1">
          <a:blip r:embed="rId2"/>
          <a:srcRect l="30290" t="35675" r="29945" b="28874"/>
          <a:stretch/>
        </p:blipFill>
        <p:spPr>
          <a:xfrm>
            <a:off x="5608319" y="1950286"/>
            <a:ext cx="5614835" cy="3052489"/>
          </a:xfrm>
          <a:prstGeom prst="rect">
            <a:avLst/>
          </a:prstGeom>
          <a:effectLst/>
        </p:spPr>
      </p:pic>
      <p:sp>
        <p:nvSpPr>
          <p:cNvPr id="4" name="Slide Number Placeholder 3">
            <a:extLst>
              <a:ext uri="{FF2B5EF4-FFF2-40B4-BE49-F238E27FC236}">
                <a16:creationId xmlns:a16="http://schemas.microsoft.com/office/drawing/2014/main" id="{781D28E9-F391-4D38-BA1C-26C3F8CCD796}"/>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a:solidFill>
                  <a:srgbClr val="009999"/>
                </a:solidFill>
              </a:rPr>
              <a:pPr>
                <a:spcAft>
                  <a:spcPts val="600"/>
                </a:spcAft>
              </a:pPr>
              <a:t>39</a:t>
            </a:fld>
            <a:endParaRPr lang="en-US" dirty="0">
              <a:solidFill>
                <a:srgbClr val="009999"/>
              </a:solidFill>
            </a:endParaRPr>
          </a:p>
        </p:txBody>
      </p:sp>
      <p:sp>
        <p:nvSpPr>
          <p:cNvPr id="6" name="Arrow: Right 5">
            <a:extLst>
              <a:ext uri="{FF2B5EF4-FFF2-40B4-BE49-F238E27FC236}">
                <a16:creationId xmlns:a16="http://schemas.microsoft.com/office/drawing/2014/main" id="{96121329-51DC-4228-B3F7-A638EDDCD66E}"/>
              </a:ext>
            </a:extLst>
          </p:cNvPr>
          <p:cNvSpPr/>
          <p:nvPr/>
        </p:nvSpPr>
        <p:spPr>
          <a:xfrm>
            <a:off x="4298623" y="3384222"/>
            <a:ext cx="1309696" cy="546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5" descr="A person sitting next to a person&#10;&#10;Description automatically generated">
            <a:extLst>
              <a:ext uri="{FF2B5EF4-FFF2-40B4-BE49-F238E27FC236}">
                <a16:creationId xmlns:a16="http://schemas.microsoft.com/office/drawing/2014/main" id="{5104B956-DD87-44B6-B9ED-013AC74E1F74}"/>
              </a:ext>
            </a:extLst>
          </p:cNvPr>
          <p:cNvPicPr>
            <a:picLocks noChangeAspect="1"/>
          </p:cNvPicPr>
          <p:nvPr/>
        </p:nvPicPr>
        <p:blipFill rotWithShape="1">
          <a:blip r:embed="rId3"/>
          <a:srcRect r="21016" b="3"/>
          <a:stretch/>
        </p:blipFill>
        <p:spPr>
          <a:xfrm>
            <a:off x="7666182" y="0"/>
            <a:ext cx="1488902" cy="1885024"/>
          </a:xfrm>
          <a:prstGeom prst="rect">
            <a:avLst/>
          </a:prstGeom>
        </p:spPr>
      </p:pic>
    </p:spTree>
    <p:extLst>
      <p:ext uri="{BB962C8B-B14F-4D97-AF65-F5344CB8AC3E}">
        <p14:creationId xmlns:p14="http://schemas.microsoft.com/office/powerpoint/2010/main" val="187934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060C-E59F-4299-8E29-EE0E6509E66A}"/>
              </a:ext>
            </a:extLst>
          </p:cNvPr>
          <p:cNvSpPr>
            <a:spLocks noGrp="1"/>
          </p:cNvSpPr>
          <p:nvPr>
            <p:ph type="title"/>
          </p:nvPr>
        </p:nvSpPr>
        <p:spPr/>
        <p:txBody>
          <a:bodyPr>
            <a:normAutofit/>
          </a:bodyPr>
          <a:lstStyle/>
          <a:p>
            <a:r>
              <a:rPr lang="da-DK" dirty="0"/>
              <a:t>Review of the Initial AFR Process Steps</a:t>
            </a:r>
            <a:endParaRPr lang="en-GB" dirty="0"/>
          </a:p>
        </p:txBody>
      </p:sp>
      <p:sp>
        <p:nvSpPr>
          <p:cNvPr id="8" name="TextBox 7">
            <a:extLst>
              <a:ext uri="{FF2B5EF4-FFF2-40B4-BE49-F238E27FC236}">
                <a16:creationId xmlns:a16="http://schemas.microsoft.com/office/drawing/2014/main" id="{7E2B5366-D1C4-4805-80D4-2EC1AD91FDCB}"/>
              </a:ext>
            </a:extLst>
          </p:cNvPr>
          <p:cNvSpPr txBox="1"/>
          <p:nvPr/>
        </p:nvSpPr>
        <p:spPr>
          <a:xfrm>
            <a:off x="579249" y="3834269"/>
            <a:ext cx="1805475" cy="2710463"/>
          </a:xfrm>
          <a:prstGeom prst="rect">
            <a:avLst/>
          </a:prstGeom>
          <a:noFill/>
        </p:spPr>
        <p:txBody>
          <a:bodyPr wrap="square" lIns="0" tIns="0" rIns="0" bIns="0" rtlCol="0" anchor="t">
            <a:normAutofit/>
          </a:bodyPr>
          <a:lstStyle/>
          <a:p>
            <a:pPr algn="ctr">
              <a:lnSpc>
                <a:spcPct val="120000"/>
              </a:lnSpc>
            </a:pPr>
            <a:r>
              <a:rPr lang="en-US" sz="1600" b="1" dirty="0">
                <a:solidFill>
                  <a:srgbClr val="FF0000"/>
                </a:solidFill>
              </a:rPr>
              <a:t>Step ONE</a:t>
            </a:r>
          </a:p>
          <a:p>
            <a:pPr algn="ctr"/>
            <a:r>
              <a:rPr lang="en-US" sz="1600" dirty="0">
                <a:solidFill>
                  <a:schemeClr val="tx1">
                    <a:lumMod val="75000"/>
                    <a:lumOff val="25000"/>
                  </a:schemeClr>
                </a:solidFill>
              </a:rPr>
              <a:t>File is “received” on center (electronically or otherwise) by the records staff who record the file in the records log and track its movement.</a:t>
            </a:r>
          </a:p>
        </p:txBody>
      </p:sp>
      <p:sp>
        <p:nvSpPr>
          <p:cNvPr id="9" name="TextBox 8">
            <a:extLst>
              <a:ext uri="{FF2B5EF4-FFF2-40B4-BE49-F238E27FC236}">
                <a16:creationId xmlns:a16="http://schemas.microsoft.com/office/drawing/2014/main" id="{441A5634-EB39-4823-9F76-B3FB936D9221}"/>
              </a:ext>
            </a:extLst>
          </p:cNvPr>
          <p:cNvSpPr txBox="1"/>
          <p:nvPr/>
        </p:nvSpPr>
        <p:spPr>
          <a:xfrm>
            <a:off x="2785699" y="3834269"/>
            <a:ext cx="1805475" cy="2710463"/>
          </a:xfrm>
          <a:prstGeom prst="rect">
            <a:avLst/>
          </a:prstGeom>
          <a:noFill/>
        </p:spPr>
        <p:txBody>
          <a:bodyPr wrap="square" lIns="0" tIns="0" rIns="0" bIns="0" rtlCol="0" anchor="t">
            <a:normAutofit/>
          </a:bodyPr>
          <a:lstStyle/>
          <a:p>
            <a:pPr algn="ctr">
              <a:lnSpc>
                <a:spcPct val="120000"/>
              </a:lnSpc>
            </a:pPr>
            <a:r>
              <a:rPr lang="en-US" sz="1600" b="1" dirty="0">
                <a:solidFill>
                  <a:srgbClr val="FF0000"/>
                </a:solidFill>
              </a:rPr>
              <a:t>Step TWO</a:t>
            </a:r>
          </a:p>
          <a:p>
            <a:pPr algn="ctr"/>
            <a:r>
              <a:rPr lang="en-US" sz="1600" dirty="0">
                <a:solidFill>
                  <a:schemeClr val="tx1">
                    <a:lumMod val="75000"/>
                    <a:lumOff val="25000"/>
                  </a:schemeClr>
                </a:solidFill>
              </a:rPr>
              <a:t>Records forwards the sealed medical, health, or disability-related information unopened to the Health and Wellness Manager (HWM) if anything is received in hard copy.</a:t>
            </a:r>
          </a:p>
        </p:txBody>
      </p:sp>
      <p:sp>
        <p:nvSpPr>
          <p:cNvPr id="10" name="TextBox 9">
            <a:extLst>
              <a:ext uri="{FF2B5EF4-FFF2-40B4-BE49-F238E27FC236}">
                <a16:creationId xmlns:a16="http://schemas.microsoft.com/office/drawing/2014/main" id="{FE28D7BE-E922-4E68-BD06-C190F9B9B905}"/>
              </a:ext>
            </a:extLst>
          </p:cNvPr>
          <p:cNvSpPr txBox="1"/>
          <p:nvPr/>
        </p:nvSpPr>
        <p:spPr>
          <a:xfrm>
            <a:off x="4793676" y="3828418"/>
            <a:ext cx="2705555" cy="3029581"/>
          </a:xfrm>
          <a:prstGeom prst="rect">
            <a:avLst/>
          </a:prstGeom>
          <a:noFill/>
        </p:spPr>
        <p:txBody>
          <a:bodyPr wrap="square" lIns="0" tIns="0" rIns="0" bIns="0" rtlCol="0" anchor="t">
            <a:noAutofit/>
          </a:bodyPr>
          <a:lstStyle/>
          <a:p>
            <a:pPr algn="ctr">
              <a:lnSpc>
                <a:spcPct val="120000"/>
              </a:lnSpc>
            </a:pPr>
            <a:r>
              <a:rPr lang="en-US" sz="1600" b="1" dirty="0">
                <a:solidFill>
                  <a:srgbClr val="FF0000"/>
                </a:solidFill>
              </a:rPr>
              <a:t>Step THREE</a:t>
            </a:r>
          </a:p>
          <a:p>
            <a:pPr algn="ctr"/>
            <a:r>
              <a:rPr lang="en-US" sz="1600" dirty="0">
                <a:solidFill>
                  <a:schemeClr val="tx1">
                    <a:lumMod val="75000"/>
                    <a:lumOff val="25000"/>
                  </a:schemeClr>
                </a:solidFill>
              </a:rPr>
              <a:t>The HWM reviews the “Job Corps Health questionnaire (ETA 653)” and the medically related documentation to determine:</a:t>
            </a:r>
          </a:p>
          <a:p>
            <a:pPr marL="285750" indent="-285750">
              <a:buFont typeface="Arial" panose="020B0604020202020204" pitchFamily="34" charset="0"/>
              <a:buChar char="•"/>
            </a:pPr>
            <a:r>
              <a:rPr lang="en-US" sz="1600" dirty="0">
                <a:solidFill>
                  <a:schemeClr val="tx1">
                    <a:lumMod val="75000"/>
                    <a:lumOff val="25000"/>
                  </a:schemeClr>
                </a:solidFill>
              </a:rPr>
              <a:t>The health care needs of the applicant and whether JC can meet those needs, and</a:t>
            </a:r>
          </a:p>
          <a:p>
            <a:pPr marL="285750" indent="-285750">
              <a:buFont typeface="Arial" panose="020B0604020202020204" pitchFamily="34" charset="0"/>
              <a:buChar char="•"/>
            </a:pPr>
            <a:r>
              <a:rPr lang="en-US" sz="1600" dirty="0">
                <a:solidFill>
                  <a:schemeClr val="tx1">
                    <a:lumMod val="75000"/>
                    <a:lumOff val="25000"/>
                  </a:schemeClr>
                </a:solidFill>
              </a:rPr>
              <a:t>If the applicant presents a direct threat to self or others.</a:t>
            </a:r>
          </a:p>
        </p:txBody>
      </p:sp>
      <p:sp>
        <p:nvSpPr>
          <p:cNvPr id="11" name="TextBox 10">
            <a:extLst>
              <a:ext uri="{FF2B5EF4-FFF2-40B4-BE49-F238E27FC236}">
                <a16:creationId xmlns:a16="http://schemas.microsoft.com/office/drawing/2014/main" id="{AF2E9E5A-DD7F-4F38-AF0B-3C0EAD9F567C}"/>
              </a:ext>
            </a:extLst>
          </p:cNvPr>
          <p:cNvSpPr txBox="1"/>
          <p:nvPr/>
        </p:nvSpPr>
        <p:spPr>
          <a:xfrm>
            <a:off x="9953709" y="3828418"/>
            <a:ext cx="1709928" cy="2713976"/>
          </a:xfrm>
          <a:prstGeom prst="rect">
            <a:avLst/>
          </a:prstGeom>
          <a:noFill/>
        </p:spPr>
        <p:txBody>
          <a:bodyPr wrap="square" lIns="0" tIns="0" rIns="0" bIns="0" rtlCol="0" anchor="t">
            <a:normAutofit/>
          </a:bodyPr>
          <a:lstStyle/>
          <a:p>
            <a:pPr algn="ctr">
              <a:lnSpc>
                <a:spcPct val="120000"/>
              </a:lnSpc>
            </a:pPr>
            <a:r>
              <a:rPr lang="en-US" sz="1600" b="1" dirty="0">
                <a:solidFill>
                  <a:srgbClr val="FF0000"/>
                </a:solidFill>
              </a:rPr>
              <a:t>Step Five</a:t>
            </a:r>
          </a:p>
          <a:p>
            <a:pPr algn="ctr"/>
            <a:r>
              <a:rPr lang="en-US" sz="1600" dirty="0">
                <a:solidFill>
                  <a:schemeClr val="tx1">
                    <a:lumMod val="75000"/>
                    <a:lumOff val="25000"/>
                  </a:schemeClr>
                </a:solidFill>
              </a:rPr>
              <a:t>The members of the FRT conduct a clinical review to determine if a health care needs or a direct threat  assessment is necessary.</a:t>
            </a:r>
          </a:p>
        </p:txBody>
      </p:sp>
      <p:sp>
        <p:nvSpPr>
          <p:cNvPr id="74" name="TextBox 73">
            <a:extLst>
              <a:ext uri="{FF2B5EF4-FFF2-40B4-BE49-F238E27FC236}">
                <a16:creationId xmlns:a16="http://schemas.microsoft.com/office/drawing/2014/main" id="{0FA3ECF8-B4C3-445E-A5AF-2B6A1E30866A}"/>
              </a:ext>
            </a:extLst>
          </p:cNvPr>
          <p:cNvSpPr txBox="1"/>
          <p:nvPr/>
        </p:nvSpPr>
        <p:spPr>
          <a:xfrm>
            <a:off x="7712184" y="3828419"/>
            <a:ext cx="1709928" cy="2749906"/>
          </a:xfrm>
          <a:prstGeom prst="rect">
            <a:avLst/>
          </a:prstGeom>
          <a:noFill/>
        </p:spPr>
        <p:txBody>
          <a:bodyPr wrap="square" lIns="0" tIns="0" rIns="0" bIns="0" rtlCol="0" anchor="t">
            <a:normAutofit lnSpcReduction="10000"/>
          </a:bodyPr>
          <a:lstStyle/>
          <a:p>
            <a:pPr algn="ctr">
              <a:lnSpc>
                <a:spcPct val="120000"/>
              </a:lnSpc>
            </a:pPr>
            <a:r>
              <a:rPr lang="en-US" sz="1600" b="1" dirty="0">
                <a:solidFill>
                  <a:srgbClr val="FF0000"/>
                </a:solidFill>
              </a:rPr>
              <a:t>Step Four</a:t>
            </a:r>
          </a:p>
          <a:p>
            <a:pPr algn="ctr"/>
            <a:r>
              <a:rPr lang="en-US" sz="1600" dirty="0">
                <a:solidFill>
                  <a:schemeClr val="tx1">
                    <a:lumMod val="75000"/>
                    <a:lumOff val="25000"/>
                  </a:schemeClr>
                </a:solidFill>
              </a:rPr>
              <a:t>The HWM determines who else may need to review the protected information based upon the determination of “need to know.”  This is your File Review Team (FRT)! </a:t>
            </a:r>
          </a:p>
        </p:txBody>
      </p:sp>
      <p:grpSp>
        <p:nvGrpSpPr>
          <p:cNvPr id="7" name="Group 6">
            <a:extLst>
              <a:ext uri="{FF2B5EF4-FFF2-40B4-BE49-F238E27FC236}">
                <a16:creationId xmlns:a16="http://schemas.microsoft.com/office/drawing/2014/main" id="{A1137DF0-BDDB-49C2-974C-D30D64088666}"/>
              </a:ext>
            </a:extLst>
          </p:cNvPr>
          <p:cNvGrpSpPr/>
          <p:nvPr/>
        </p:nvGrpSpPr>
        <p:grpSpPr>
          <a:xfrm>
            <a:off x="638389" y="2648522"/>
            <a:ext cx="10925866" cy="1069777"/>
            <a:chOff x="638389" y="3350472"/>
            <a:chExt cx="10925866" cy="1069777"/>
          </a:xfrm>
        </p:grpSpPr>
        <p:sp>
          <p:nvSpPr>
            <p:cNvPr id="3" name="Rectangle: Rounded Corners 2">
              <a:extLst>
                <a:ext uri="{FF2B5EF4-FFF2-40B4-BE49-F238E27FC236}">
                  <a16:creationId xmlns:a16="http://schemas.microsoft.com/office/drawing/2014/main" id="{DA68CBF4-D4AF-494A-936F-F292BD14A77B}"/>
                </a:ext>
              </a:extLst>
            </p:cNvPr>
            <p:cNvSpPr/>
            <p:nvPr/>
          </p:nvSpPr>
          <p:spPr bwMode="auto">
            <a:xfrm rot="1800000">
              <a:off x="638389" y="3350472"/>
              <a:ext cx="481754" cy="1069777"/>
            </a:xfrm>
            <a:prstGeom prst="roundRect">
              <a:avLst>
                <a:gd name="adj" fmla="val 50000"/>
              </a:avLst>
            </a:prstGeom>
            <a:noFill/>
            <a:ln w="117475">
              <a:solidFill>
                <a:schemeClr val="accent1"/>
              </a:solidFill>
            </a:ln>
          </p:spPr>
          <p:txBody>
            <a:bodyPr vert="horz" wrap="square" lIns="91440" tIns="45720" rIns="91440" bIns="45720" numCol="1" rtlCol="0" anchor="t" anchorCtr="0" compatLnSpc="1">
              <a:prstTxWarp prst="textNoShape">
                <a:avLst/>
              </a:prstTxWarp>
              <a:normAutofit/>
            </a:bodyPr>
            <a:lstStyle/>
            <a:p>
              <a:pPr algn="l"/>
              <a:endParaRPr lang="en-GB"/>
            </a:p>
          </p:txBody>
        </p:sp>
        <p:sp>
          <p:nvSpPr>
            <p:cNvPr id="4" name="Rectangle: Rounded Corners 3">
              <a:extLst>
                <a:ext uri="{FF2B5EF4-FFF2-40B4-BE49-F238E27FC236}">
                  <a16:creationId xmlns:a16="http://schemas.microsoft.com/office/drawing/2014/main" id="{2E37433A-E8A5-4758-955F-F517B86AAEC7}"/>
                </a:ext>
              </a:extLst>
            </p:cNvPr>
            <p:cNvSpPr/>
            <p:nvPr/>
          </p:nvSpPr>
          <p:spPr bwMode="auto">
            <a:xfrm rot="19800000" flipH="1">
              <a:off x="1667798" y="3350472"/>
              <a:ext cx="481754" cy="1069777"/>
            </a:xfrm>
            <a:prstGeom prst="roundRect">
              <a:avLst>
                <a:gd name="adj" fmla="val 50000"/>
              </a:avLst>
            </a:prstGeom>
            <a:noFill/>
            <a:ln w="117475">
              <a:solidFill>
                <a:schemeClr val="accent1"/>
              </a:solid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6" name="Straight Connector 5">
              <a:extLst>
                <a:ext uri="{FF2B5EF4-FFF2-40B4-BE49-F238E27FC236}">
                  <a16:creationId xmlns:a16="http://schemas.microsoft.com/office/drawing/2014/main" id="{31589889-5033-461F-AAFA-88DD2CE29BB7}"/>
                </a:ext>
              </a:extLst>
            </p:cNvPr>
            <p:cNvCxnSpPr/>
            <p:nvPr/>
          </p:nvCxnSpPr>
          <p:spPr>
            <a:xfrm>
              <a:off x="1030650" y="3687300"/>
              <a:ext cx="726641" cy="0"/>
            </a:xfrm>
            <a:prstGeom prst="line">
              <a:avLst/>
            </a:prstGeom>
            <a:noFill/>
            <a:ln w="117475" cap="rnd">
              <a:solidFill>
                <a:schemeClr val="accent1">
                  <a:lumMod val="75000"/>
                </a:schemeClr>
              </a:solidFill>
            </a:ln>
          </p:spPr>
        </p:cxnSp>
        <p:sp>
          <p:nvSpPr>
            <p:cNvPr id="18" name="Rectangle: Rounded Corners 17">
              <a:extLst>
                <a:ext uri="{FF2B5EF4-FFF2-40B4-BE49-F238E27FC236}">
                  <a16:creationId xmlns:a16="http://schemas.microsoft.com/office/drawing/2014/main" id="{FC7A6F4B-CB7D-438B-B16A-48CC8C217CC5}"/>
                </a:ext>
              </a:extLst>
            </p:cNvPr>
            <p:cNvSpPr/>
            <p:nvPr/>
          </p:nvSpPr>
          <p:spPr bwMode="auto">
            <a:xfrm rot="1800000" flipH="1" flipV="1">
              <a:off x="3009256" y="3350472"/>
              <a:ext cx="481754" cy="1069777"/>
            </a:xfrm>
            <a:prstGeom prst="roundRect">
              <a:avLst>
                <a:gd name="adj" fmla="val 50000"/>
              </a:avLst>
            </a:prstGeom>
            <a:noFill/>
            <a:ln w="117475">
              <a:solidFill>
                <a:schemeClr val="accent2"/>
              </a:solidFill>
            </a:ln>
          </p:spPr>
          <p:txBody>
            <a:bodyPr vert="horz" wrap="square" lIns="91440" tIns="45720" rIns="91440" bIns="45720" numCol="1" rtlCol="0" anchor="t" anchorCtr="0" compatLnSpc="1">
              <a:prstTxWarp prst="textNoShape">
                <a:avLst/>
              </a:prstTxWarp>
              <a:normAutofit/>
            </a:bodyPr>
            <a:lstStyle/>
            <a:p>
              <a:pPr algn="l"/>
              <a:endParaRPr lang="en-GB"/>
            </a:p>
          </p:txBody>
        </p:sp>
        <p:sp>
          <p:nvSpPr>
            <p:cNvPr id="22" name="Rectangle: Rounded Corners 21">
              <a:extLst>
                <a:ext uri="{FF2B5EF4-FFF2-40B4-BE49-F238E27FC236}">
                  <a16:creationId xmlns:a16="http://schemas.microsoft.com/office/drawing/2014/main" id="{A5048198-FEB9-4EC1-8030-17997F5D0094}"/>
                </a:ext>
              </a:extLst>
            </p:cNvPr>
            <p:cNvSpPr/>
            <p:nvPr/>
          </p:nvSpPr>
          <p:spPr bwMode="auto">
            <a:xfrm rot="19800000" flipH="1">
              <a:off x="4034115" y="3350472"/>
              <a:ext cx="481754" cy="1069777"/>
            </a:xfrm>
            <a:prstGeom prst="roundRect">
              <a:avLst>
                <a:gd name="adj" fmla="val 50000"/>
              </a:avLst>
            </a:prstGeom>
            <a:noFill/>
            <a:ln w="117475">
              <a:solidFill>
                <a:schemeClr val="accent2"/>
              </a:solid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23" name="Straight Connector 22">
              <a:extLst>
                <a:ext uri="{FF2B5EF4-FFF2-40B4-BE49-F238E27FC236}">
                  <a16:creationId xmlns:a16="http://schemas.microsoft.com/office/drawing/2014/main" id="{E5C64688-1669-4922-9C8B-A063E31FF3F9}"/>
                </a:ext>
              </a:extLst>
            </p:cNvPr>
            <p:cNvCxnSpPr/>
            <p:nvPr/>
          </p:nvCxnSpPr>
          <p:spPr>
            <a:xfrm>
              <a:off x="3396967" y="3687300"/>
              <a:ext cx="726641" cy="0"/>
            </a:xfrm>
            <a:prstGeom prst="line">
              <a:avLst/>
            </a:prstGeom>
            <a:noFill/>
            <a:ln w="117475" cap="rnd">
              <a:solidFill>
                <a:schemeClr val="accent2">
                  <a:lumMod val="75000"/>
                </a:schemeClr>
              </a:solidFill>
            </a:ln>
          </p:spPr>
        </p:cxnSp>
        <p:sp>
          <p:nvSpPr>
            <p:cNvPr id="26" name="Rectangle: Rounded Corners 25">
              <a:extLst>
                <a:ext uri="{FF2B5EF4-FFF2-40B4-BE49-F238E27FC236}">
                  <a16:creationId xmlns:a16="http://schemas.microsoft.com/office/drawing/2014/main" id="{71A3B191-2122-4E9B-9BCC-354AC2726C26}"/>
                </a:ext>
              </a:extLst>
            </p:cNvPr>
            <p:cNvSpPr/>
            <p:nvPr/>
          </p:nvSpPr>
          <p:spPr bwMode="auto">
            <a:xfrm rot="1800000" flipH="1" flipV="1">
              <a:off x="5323646" y="3350472"/>
              <a:ext cx="481754" cy="1069777"/>
            </a:xfrm>
            <a:prstGeom prst="roundRect">
              <a:avLst>
                <a:gd name="adj" fmla="val 50000"/>
              </a:avLst>
            </a:prstGeom>
            <a:noFill/>
            <a:ln w="117475">
              <a:solidFill>
                <a:schemeClr val="accent3"/>
              </a:solid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27" name="Straight Connector 26">
              <a:extLst>
                <a:ext uri="{FF2B5EF4-FFF2-40B4-BE49-F238E27FC236}">
                  <a16:creationId xmlns:a16="http://schemas.microsoft.com/office/drawing/2014/main" id="{52B30C74-F72B-4AEB-A7F6-15F0E184491A}"/>
                </a:ext>
              </a:extLst>
            </p:cNvPr>
            <p:cNvCxnSpPr>
              <a:cxnSpLocks/>
            </p:cNvCxnSpPr>
            <p:nvPr/>
          </p:nvCxnSpPr>
          <p:spPr>
            <a:xfrm>
              <a:off x="4455622" y="4083421"/>
              <a:ext cx="957517" cy="0"/>
            </a:xfrm>
            <a:prstGeom prst="line">
              <a:avLst/>
            </a:prstGeom>
            <a:noFill/>
            <a:ln w="117475" cap="rnd">
              <a:solidFill>
                <a:schemeClr val="accent6">
                  <a:lumMod val="50000"/>
                </a:schemeClr>
              </a:solidFill>
            </a:ln>
          </p:spPr>
        </p:cxnSp>
        <p:sp>
          <p:nvSpPr>
            <p:cNvPr id="28" name="Rectangle: Rounded Corners 27">
              <a:extLst>
                <a:ext uri="{FF2B5EF4-FFF2-40B4-BE49-F238E27FC236}">
                  <a16:creationId xmlns:a16="http://schemas.microsoft.com/office/drawing/2014/main" id="{AB947B1D-8D30-40E8-9E3E-AB6C1F16D700}"/>
                </a:ext>
              </a:extLst>
            </p:cNvPr>
            <p:cNvSpPr/>
            <p:nvPr/>
          </p:nvSpPr>
          <p:spPr bwMode="auto">
            <a:xfrm rot="19800000" flipH="1">
              <a:off x="6391709" y="3350472"/>
              <a:ext cx="481754" cy="1069777"/>
            </a:xfrm>
            <a:prstGeom prst="roundRect">
              <a:avLst>
                <a:gd name="adj" fmla="val 50000"/>
              </a:avLst>
            </a:prstGeom>
            <a:noFill/>
            <a:ln w="117475">
              <a:solidFill>
                <a:schemeClr val="accent3"/>
              </a:solid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29" name="Straight Connector 28">
              <a:extLst>
                <a:ext uri="{FF2B5EF4-FFF2-40B4-BE49-F238E27FC236}">
                  <a16:creationId xmlns:a16="http://schemas.microsoft.com/office/drawing/2014/main" id="{F6B8576F-83F5-473C-8AD6-630D923D53EB}"/>
                </a:ext>
              </a:extLst>
            </p:cNvPr>
            <p:cNvCxnSpPr/>
            <p:nvPr/>
          </p:nvCxnSpPr>
          <p:spPr>
            <a:xfrm>
              <a:off x="5754561" y="3687300"/>
              <a:ext cx="726641" cy="0"/>
            </a:xfrm>
            <a:prstGeom prst="line">
              <a:avLst/>
            </a:prstGeom>
            <a:noFill/>
            <a:ln w="117475" cap="rnd">
              <a:solidFill>
                <a:schemeClr val="accent3">
                  <a:lumMod val="75000"/>
                </a:schemeClr>
              </a:solidFill>
            </a:ln>
          </p:spPr>
        </p:cxnSp>
        <p:sp>
          <p:nvSpPr>
            <p:cNvPr id="30" name="Rectangle: Rounded Corners 29">
              <a:extLst>
                <a:ext uri="{FF2B5EF4-FFF2-40B4-BE49-F238E27FC236}">
                  <a16:creationId xmlns:a16="http://schemas.microsoft.com/office/drawing/2014/main" id="{23AF5572-5CFA-49B1-B4C1-C2CA9B0DAF97}"/>
                </a:ext>
              </a:extLst>
            </p:cNvPr>
            <p:cNvSpPr/>
            <p:nvPr/>
          </p:nvSpPr>
          <p:spPr bwMode="auto">
            <a:xfrm rot="1800000" flipH="1" flipV="1">
              <a:off x="7709971" y="3350472"/>
              <a:ext cx="481754" cy="1069777"/>
            </a:xfrm>
            <a:prstGeom prst="roundRect">
              <a:avLst>
                <a:gd name="adj" fmla="val 50000"/>
              </a:avLst>
            </a:prstGeom>
            <a:noFill/>
            <a:ln w="117475">
              <a:solidFill>
                <a:schemeClr val="accent4"/>
              </a:solid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31" name="Straight Connector 30">
              <a:extLst>
                <a:ext uri="{FF2B5EF4-FFF2-40B4-BE49-F238E27FC236}">
                  <a16:creationId xmlns:a16="http://schemas.microsoft.com/office/drawing/2014/main" id="{1C2FDEF4-90CB-40C1-B457-6FA1B099E55D}"/>
                </a:ext>
              </a:extLst>
            </p:cNvPr>
            <p:cNvCxnSpPr>
              <a:cxnSpLocks/>
            </p:cNvCxnSpPr>
            <p:nvPr/>
          </p:nvCxnSpPr>
          <p:spPr>
            <a:xfrm>
              <a:off x="6791497" y="4083421"/>
              <a:ext cx="994396" cy="0"/>
            </a:xfrm>
            <a:prstGeom prst="line">
              <a:avLst/>
            </a:prstGeom>
            <a:noFill/>
            <a:ln w="117475" cap="rnd">
              <a:solidFill>
                <a:schemeClr val="accent6">
                  <a:lumMod val="50000"/>
                </a:schemeClr>
              </a:solidFill>
            </a:ln>
          </p:spPr>
        </p:cxnSp>
        <p:sp>
          <p:nvSpPr>
            <p:cNvPr id="45" name="Rectangle: Rounded Corners 44">
              <a:extLst>
                <a:ext uri="{FF2B5EF4-FFF2-40B4-BE49-F238E27FC236}">
                  <a16:creationId xmlns:a16="http://schemas.microsoft.com/office/drawing/2014/main" id="{EB79CF97-7302-4CCD-923D-D2E159D0EDA8}"/>
                </a:ext>
              </a:extLst>
            </p:cNvPr>
            <p:cNvSpPr/>
            <p:nvPr/>
          </p:nvSpPr>
          <p:spPr bwMode="auto">
            <a:xfrm rot="19800000" flipH="1">
              <a:off x="8739380" y="3350472"/>
              <a:ext cx="481754" cy="1069777"/>
            </a:xfrm>
            <a:prstGeom prst="roundRect">
              <a:avLst>
                <a:gd name="adj" fmla="val 50000"/>
              </a:avLst>
            </a:prstGeom>
            <a:noFill/>
            <a:ln w="117475">
              <a:solidFill>
                <a:schemeClr val="accent4"/>
              </a:solid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46" name="Straight Connector 45">
              <a:extLst>
                <a:ext uri="{FF2B5EF4-FFF2-40B4-BE49-F238E27FC236}">
                  <a16:creationId xmlns:a16="http://schemas.microsoft.com/office/drawing/2014/main" id="{202ECAB4-5302-40F5-965A-4D8BBD46A3FF}"/>
                </a:ext>
              </a:extLst>
            </p:cNvPr>
            <p:cNvCxnSpPr/>
            <p:nvPr/>
          </p:nvCxnSpPr>
          <p:spPr>
            <a:xfrm>
              <a:off x="8102232" y="3687300"/>
              <a:ext cx="726641" cy="0"/>
            </a:xfrm>
            <a:prstGeom prst="line">
              <a:avLst/>
            </a:prstGeom>
            <a:noFill/>
            <a:ln w="117475" cap="rnd">
              <a:solidFill>
                <a:schemeClr val="accent4">
                  <a:lumMod val="75000"/>
                </a:schemeClr>
              </a:solidFill>
            </a:ln>
          </p:spPr>
        </p:cxnSp>
        <p:sp>
          <p:nvSpPr>
            <p:cNvPr id="36" name="Rectangle: Rounded Corners 35">
              <a:extLst>
                <a:ext uri="{FF2B5EF4-FFF2-40B4-BE49-F238E27FC236}">
                  <a16:creationId xmlns:a16="http://schemas.microsoft.com/office/drawing/2014/main" id="{D889B1D2-E456-4821-9D88-514B40ECB913}"/>
                </a:ext>
              </a:extLst>
            </p:cNvPr>
            <p:cNvSpPr/>
            <p:nvPr/>
          </p:nvSpPr>
          <p:spPr bwMode="auto">
            <a:xfrm rot="1800000" flipH="1" flipV="1">
              <a:off x="10057642" y="3350472"/>
              <a:ext cx="481754" cy="1069777"/>
            </a:xfrm>
            <a:prstGeom prst="roundRect">
              <a:avLst>
                <a:gd name="adj" fmla="val 50000"/>
              </a:avLst>
            </a:prstGeom>
            <a:noFill/>
            <a:ln w="117475">
              <a:solidFill>
                <a:schemeClr val="accent5"/>
              </a:solid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37" name="Straight Connector 36">
              <a:extLst>
                <a:ext uri="{FF2B5EF4-FFF2-40B4-BE49-F238E27FC236}">
                  <a16:creationId xmlns:a16="http://schemas.microsoft.com/office/drawing/2014/main" id="{9598A48F-0415-4478-A129-FFC2FF9ADBA2}"/>
                </a:ext>
              </a:extLst>
            </p:cNvPr>
            <p:cNvCxnSpPr>
              <a:cxnSpLocks/>
            </p:cNvCxnSpPr>
            <p:nvPr/>
          </p:nvCxnSpPr>
          <p:spPr>
            <a:xfrm>
              <a:off x="9143999" y="4083421"/>
              <a:ext cx="999162" cy="0"/>
            </a:xfrm>
            <a:prstGeom prst="line">
              <a:avLst/>
            </a:prstGeom>
            <a:noFill/>
            <a:ln w="117475" cap="rnd">
              <a:solidFill>
                <a:schemeClr val="accent6">
                  <a:lumMod val="50000"/>
                </a:schemeClr>
              </a:solidFill>
            </a:ln>
          </p:spPr>
        </p:cxnSp>
        <p:sp>
          <p:nvSpPr>
            <p:cNvPr id="38" name="Rectangle: Rounded Corners 37">
              <a:extLst>
                <a:ext uri="{FF2B5EF4-FFF2-40B4-BE49-F238E27FC236}">
                  <a16:creationId xmlns:a16="http://schemas.microsoft.com/office/drawing/2014/main" id="{0306EE1F-AFA5-4276-AC36-91A04F5F86CC}"/>
                </a:ext>
              </a:extLst>
            </p:cNvPr>
            <p:cNvSpPr/>
            <p:nvPr/>
          </p:nvSpPr>
          <p:spPr bwMode="auto">
            <a:xfrm rot="19800000" flipH="1">
              <a:off x="11082501" y="3350472"/>
              <a:ext cx="481754" cy="1069777"/>
            </a:xfrm>
            <a:prstGeom prst="roundRect">
              <a:avLst>
                <a:gd name="adj" fmla="val 50000"/>
              </a:avLst>
            </a:prstGeom>
            <a:noFill/>
            <a:ln w="117475">
              <a:solidFill>
                <a:schemeClr val="accent5"/>
              </a:solidFill>
            </a:ln>
          </p:spPr>
          <p:txBody>
            <a:bodyPr vert="horz" wrap="square" lIns="91440" tIns="45720" rIns="91440" bIns="45720" numCol="1" rtlCol="0" anchor="t" anchorCtr="0" compatLnSpc="1">
              <a:prstTxWarp prst="textNoShape">
                <a:avLst/>
              </a:prstTxWarp>
              <a:normAutofit/>
            </a:bodyPr>
            <a:lstStyle/>
            <a:p>
              <a:pPr algn="l"/>
              <a:endParaRPr lang="en-GB"/>
            </a:p>
          </p:txBody>
        </p:sp>
        <p:cxnSp>
          <p:nvCxnSpPr>
            <p:cNvPr id="39" name="Straight Connector 38">
              <a:extLst>
                <a:ext uri="{FF2B5EF4-FFF2-40B4-BE49-F238E27FC236}">
                  <a16:creationId xmlns:a16="http://schemas.microsoft.com/office/drawing/2014/main" id="{757EE945-EF00-4CA7-A6C3-680BBD503CFA}"/>
                </a:ext>
              </a:extLst>
            </p:cNvPr>
            <p:cNvCxnSpPr/>
            <p:nvPr/>
          </p:nvCxnSpPr>
          <p:spPr>
            <a:xfrm>
              <a:off x="10445353" y="3687300"/>
              <a:ext cx="726641" cy="0"/>
            </a:xfrm>
            <a:prstGeom prst="line">
              <a:avLst/>
            </a:prstGeom>
            <a:noFill/>
            <a:ln w="117475" cap="rnd">
              <a:solidFill>
                <a:schemeClr val="accent5">
                  <a:lumMod val="75000"/>
                </a:schemeClr>
              </a:solidFill>
            </a:ln>
          </p:spPr>
        </p:cxnSp>
        <p:cxnSp>
          <p:nvCxnSpPr>
            <p:cNvPr id="19" name="Straight Connector 18">
              <a:extLst>
                <a:ext uri="{FF2B5EF4-FFF2-40B4-BE49-F238E27FC236}">
                  <a16:creationId xmlns:a16="http://schemas.microsoft.com/office/drawing/2014/main" id="{75DDBADE-A050-4D38-A472-D2E9BE75EC15}"/>
                </a:ext>
              </a:extLst>
            </p:cNvPr>
            <p:cNvCxnSpPr>
              <a:cxnSpLocks/>
            </p:cNvCxnSpPr>
            <p:nvPr/>
          </p:nvCxnSpPr>
          <p:spPr>
            <a:xfrm>
              <a:off x="2138155" y="4083421"/>
              <a:ext cx="993177" cy="0"/>
            </a:xfrm>
            <a:prstGeom prst="line">
              <a:avLst/>
            </a:prstGeom>
            <a:noFill/>
            <a:ln w="117475" cap="rnd">
              <a:solidFill>
                <a:schemeClr val="accent6">
                  <a:lumMod val="50000"/>
                </a:schemeClr>
              </a:solidFill>
            </a:ln>
          </p:spPr>
        </p:cxnSp>
      </p:grpSp>
      <p:grpSp>
        <p:nvGrpSpPr>
          <p:cNvPr id="15" name="Group 14">
            <a:extLst>
              <a:ext uri="{FF2B5EF4-FFF2-40B4-BE49-F238E27FC236}">
                <a16:creationId xmlns:a16="http://schemas.microsoft.com/office/drawing/2014/main" id="{4F5BEFF5-C1F9-4E6F-9AA9-AEC3C1C27053}"/>
              </a:ext>
            </a:extLst>
          </p:cNvPr>
          <p:cNvGrpSpPr/>
          <p:nvPr/>
        </p:nvGrpSpPr>
        <p:grpSpPr>
          <a:xfrm>
            <a:off x="838358" y="1491629"/>
            <a:ext cx="10509426" cy="998319"/>
            <a:chOff x="838358" y="1491629"/>
            <a:chExt cx="10509426" cy="998319"/>
          </a:xfrm>
        </p:grpSpPr>
        <p:grpSp>
          <p:nvGrpSpPr>
            <p:cNvPr id="48" name="Group 47">
              <a:extLst>
                <a:ext uri="{FF2B5EF4-FFF2-40B4-BE49-F238E27FC236}">
                  <a16:creationId xmlns:a16="http://schemas.microsoft.com/office/drawing/2014/main" id="{DDB001A7-C4A5-4C38-8D69-5AB87CF8EDA4}"/>
                </a:ext>
              </a:extLst>
            </p:cNvPr>
            <p:cNvGrpSpPr/>
            <p:nvPr/>
          </p:nvGrpSpPr>
          <p:grpSpPr>
            <a:xfrm>
              <a:off x="838358" y="1491630"/>
              <a:ext cx="1080357" cy="998318"/>
              <a:chOff x="838200" y="1243943"/>
              <a:chExt cx="1875925" cy="1874794"/>
            </a:xfrm>
          </p:grpSpPr>
          <p:sp>
            <p:nvSpPr>
              <p:cNvPr id="49" name="Freeform 5">
                <a:extLst>
                  <a:ext uri="{FF2B5EF4-FFF2-40B4-BE49-F238E27FC236}">
                    <a16:creationId xmlns:a16="http://schemas.microsoft.com/office/drawing/2014/main" id="{F9F733CE-90D1-4D0B-A5F2-37AEA1B3CD81}"/>
                  </a:ext>
                </a:extLst>
              </p:cNvPr>
              <p:cNvSpPr>
                <a:spLocks noEditPoints="1"/>
              </p:cNvSpPr>
              <p:nvPr/>
            </p:nvSpPr>
            <p:spPr bwMode="auto">
              <a:xfrm>
                <a:off x="838200" y="1243943"/>
                <a:ext cx="1875925" cy="1874794"/>
              </a:xfrm>
              <a:custGeom>
                <a:avLst/>
                <a:gdLst>
                  <a:gd name="T0" fmla="*/ 708 w 1416"/>
                  <a:gd name="T1" fmla="*/ 0 h 1416"/>
                  <a:gd name="T2" fmla="*/ 1416 w 1416"/>
                  <a:gd name="T3" fmla="*/ 708 h 1416"/>
                  <a:gd name="T4" fmla="*/ 708 w 1416"/>
                  <a:gd name="T5" fmla="*/ 1416 h 1416"/>
                  <a:gd name="T6" fmla="*/ 0 w 1416"/>
                  <a:gd name="T7" fmla="*/ 708 h 1416"/>
                  <a:gd name="T8" fmla="*/ 708 w 1416"/>
                  <a:gd name="T9" fmla="*/ 0 h 1416"/>
                  <a:gd name="T10" fmla="*/ 708 w 1416"/>
                  <a:gd name="T11" fmla="*/ 130 h 1416"/>
                  <a:gd name="T12" fmla="*/ 130 w 1416"/>
                  <a:gd name="T13" fmla="*/ 708 h 1416"/>
                  <a:gd name="T14" fmla="*/ 708 w 1416"/>
                  <a:gd name="T15" fmla="*/ 1286 h 1416"/>
                  <a:gd name="T16" fmla="*/ 1286 w 1416"/>
                  <a:gd name="T17" fmla="*/ 708 h 1416"/>
                  <a:gd name="T18" fmla="*/ 708 w 1416"/>
                  <a:gd name="T19" fmla="*/ 130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6" h="1416">
                    <a:moveTo>
                      <a:pt x="708" y="0"/>
                    </a:moveTo>
                    <a:cubicBezTo>
                      <a:pt x="1099" y="0"/>
                      <a:pt x="1416" y="317"/>
                      <a:pt x="1416" y="708"/>
                    </a:cubicBezTo>
                    <a:cubicBezTo>
                      <a:pt x="1416" y="1099"/>
                      <a:pt x="1099" y="1416"/>
                      <a:pt x="708" y="1416"/>
                    </a:cubicBezTo>
                    <a:cubicBezTo>
                      <a:pt x="317" y="1416"/>
                      <a:pt x="0" y="1099"/>
                      <a:pt x="0" y="708"/>
                    </a:cubicBezTo>
                    <a:cubicBezTo>
                      <a:pt x="0" y="317"/>
                      <a:pt x="317" y="0"/>
                      <a:pt x="708" y="0"/>
                    </a:cubicBezTo>
                    <a:close/>
                    <a:moveTo>
                      <a:pt x="708" y="130"/>
                    </a:moveTo>
                    <a:cubicBezTo>
                      <a:pt x="389" y="130"/>
                      <a:pt x="130" y="389"/>
                      <a:pt x="130" y="708"/>
                    </a:cubicBezTo>
                    <a:cubicBezTo>
                      <a:pt x="130" y="1027"/>
                      <a:pt x="389" y="1286"/>
                      <a:pt x="708" y="1286"/>
                    </a:cubicBezTo>
                    <a:cubicBezTo>
                      <a:pt x="1027" y="1286"/>
                      <a:pt x="1286" y="1027"/>
                      <a:pt x="1286" y="708"/>
                    </a:cubicBezTo>
                    <a:cubicBezTo>
                      <a:pt x="1286" y="389"/>
                      <a:pt x="1027" y="130"/>
                      <a:pt x="708" y="13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50" name="Oval 49">
                <a:extLst>
                  <a:ext uri="{FF2B5EF4-FFF2-40B4-BE49-F238E27FC236}">
                    <a16:creationId xmlns:a16="http://schemas.microsoft.com/office/drawing/2014/main" id="{B789B680-058D-4BCB-A62A-5C0B75CF127B}"/>
                  </a:ext>
                </a:extLst>
              </p:cNvPr>
              <p:cNvSpPr>
                <a:spLocks noChangeArrowheads="1"/>
              </p:cNvSpPr>
              <p:nvPr/>
            </p:nvSpPr>
            <p:spPr bwMode="auto">
              <a:xfrm>
                <a:off x="1132374" y="1538117"/>
                <a:ext cx="1287577" cy="128644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grpSp>
        <p:grpSp>
          <p:nvGrpSpPr>
            <p:cNvPr id="52" name="Group 51">
              <a:extLst>
                <a:ext uri="{FF2B5EF4-FFF2-40B4-BE49-F238E27FC236}">
                  <a16:creationId xmlns:a16="http://schemas.microsoft.com/office/drawing/2014/main" id="{2AF4DFE7-E1D4-42C0-96EF-936C7886DADB}"/>
                </a:ext>
              </a:extLst>
            </p:cNvPr>
            <p:cNvGrpSpPr/>
            <p:nvPr/>
          </p:nvGrpSpPr>
          <p:grpSpPr>
            <a:xfrm>
              <a:off x="3214097" y="1491629"/>
              <a:ext cx="1080357" cy="998319"/>
              <a:chOff x="2998119" y="1243943"/>
              <a:chExt cx="1875925" cy="1874794"/>
            </a:xfrm>
          </p:grpSpPr>
          <p:sp>
            <p:nvSpPr>
              <p:cNvPr id="53" name="Freeform 9">
                <a:extLst>
                  <a:ext uri="{FF2B5EF4-FFF2-40B4-BE49-F238E27FC236}">
                    <a16:creationId xmlns:a16="http://schemas.microsoft.com/office/drawing/2014/main" id="{FDA37872-B2F4-4308-9884-0774C2024096}"/>
                  </a:ext>
                </a:extLst>
              </p:cNvPr>
              <p:cNvSpPr>
                <a:spLocks noEditPoints="1"/>
              </p:cNvSpPr>
              <p:nvPr/>
            </p:nvSpPr>
            <p:spPr bwMode="auto">
              <a:xfrm>
                <a:off x="2998119" y="1243943"/>
                <a:ext cx="1875925" cy="1874794"/>
              </a:xfrm>
              <a:custGeom>
                <a:avLst/>
                <a:gdLst>
                  <a:gd name="T0" fmla="*/ 708 w 1416"/>
                  <a:gd name="T1" fmla="*/ 0 h 1416"/>
                  <a:gd name="T2" fmla="*/ 1416 w 1416"/>
                  <a:gd name="T3" fmla="*/ 708 h 1416"/>
                  <a:gd name="T4" fmla="*/ 708 w 1416"/>
                  <a:gd name="T5" fmla="*/ 1416 h 1416"/>
                  <a:gd name="T6" fmla="*/ 0 w 1416"/>
                  <a:gd name="T7" fmla="*/ 708 h 1416"/>
                  <a:gd name="T8" fmla="*/ 708 w 1416"/>
                  <a:gd name="T9" fmla="*/ 0 h 1416"/>
                  <a:gd name="T10" fmla="*/ 708 w 1416"/>
                  <a:gd name="T11" fmla="*/ 130 h 1416"/>
                  <a:gd name="T12" fmla="*/ 130 w 1416"/>
                  <a:gd name="T13" fmla="*/ 708 h 1416"/>
                  <a:gd name="T14" fmla="*/ 708 w 1416"/>
                  <a:gd name="T15" fmla="*/ 1286 h 1416"/>
                  <a:gd name="T16" fmla="*/ 1286 w 1416"/>
                  <a:gd name="T17" fmla="*/ 708 h 1416"/>
                  <a:gd name="T18" fmla="*/ 708 w 1416"/>
                  <a:gd name="T19" fmla="*/ 130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6" h="1416">
                    <a:moveTo>
                      <a:pt x="708" y="0"/>
                    </a:moveTo>
                    <a:cubicBezTo>
                      <a:pt x="1099" y="0"/>
                      <a:pt x="1416" y="317"/>
                      <a:pt x="1416" y="708"/>
                    </a:cubicBezTo>
                    <a:cubicBezTo>
                      <a:pt x="1416" y="1099"/>
                      <a:pt x="1099" y="1416"/>
                      <a:pt x="708" y="1416"/>
                    </a:cubicBezTo>
                    <a:cubicBezTo>
                      <a:pt x="317" y="1416"/>
                      <a:pt x="0" y="1099"/>
                      <a:pt x="0" y="708"/>
                    </a:cubicBezTo>
                    <a:cubicBezTo>
                      <a:pt x="0" y="317"/>
                      <a:pt x="317" y="0"/>
                      <a:pt x="708" y="0"/>
                    </a:cubicBezTo>
                    <a:close/>
                    <a:moveTo>
                      <a:pt x="708" y="130"/>
                    </a:moveTo>
                    <a:cubicBezTo>
                      <a:pt x="389" y="130"/>
                      <a:pt x="130" y="389"/>
                      <a:pt x="130" y="708"/>
                    </a:cubicBezTo>
                    <a:cubicBezTo>
                      <a:pt x="130" y="1027"/>
                      <a:pt x="389" y="1286"/>
                      <a:pt x="708" y="1286"/>
                    </a:cubicBezTo>
                    <a:cubicBezTo>
                      <a:pt x="1027" y="1286"/>
                      <a:pt x="1286" y="1027"/>
                      <a:pt x="1286" y="708"/>
                    </a:cubicBezTo>
                    <a:cubicBezTo>
                      <a:pt x="1286" y="389"/>
                      <a:pt x="1027" y="130"/>
                      <a:pt x="708" y="13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54" name="Oval 53">
                <a:extLst>
                  <a:ext uri="{FF2B5EF4-FFF2-40B4-BE49-F238E27FC236}">
                    <a16:creationId xmlns:a16="http://schemas.microsoft.com/office/drawing/2014/main" id="{7F4EBC39-D942-4C31-B3AE-6225EF1E2A25}"/>
                  </a:ext>
                </a:extLst>
              </p:cNvPr>
              <p:cNvSpPr>
                <a:spLocks noChangeArrowheads="1"/>
              </p:cNvSpPr>
              <p:nvPr/>
            </p:nvSpPr>
            <p:spPr bwMode="auto">
              <a:xfrm>
                <a:off x="3292293" y="1538117"/>
                <a:ext cx="1287577" cy="128644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grpSp>
        <p:grpSp>
          <p:nvGrpSpPr>
            <p:cNvPr id="56" name="Group 55">
              <a:extLst>
                <a:ext uri="{FF2B5EF4-FFF2-40B4-BE49-F238E27FC236}">
                  <a16:creationId xmlns:a16="http://schemas.microsoft.com/office/drawing/2014/main" id="{21CCB459-5540-4DEE-8790-3ABD218EBBCE}"/>
                </a:ext>
              </a:extLst>
            </p:cNvPr>
            <p:cNvGrpSpPr/>
            <p:nvPr/>
          </p:nvGrpSpPr>
          <p:grpSpPr>
            <a:xfrm>
              <a:off x="5588312" y="1491630"/>
              <a:ext cx="1087791" cy="998318"/>
              <a:chOff x="5158038" y="1243943"/>
              <a:chExt cx="1875925" cy="1874794"/>
            </a:xfrm>
          </p:grpSpPr>
          <p:sp>
            <p:nvSpPr>
              <p:cNvPr id="57" name="Freeform 13">
                <a:extLst>
                  <a:ext uri="{FF2B5EF4-FFF2-40B4-BE49-F238E27FC236}">
                    <a16:creationId xmlns:a16="http://schemas.microsoft.com/office/drawing/2014/main" id="{8B29AF56-7786-4E61-AFF6-D4C2F3F10608}"/>
                  </a:ext>
                </a:extLst>
              </p:cNvPr>
              <p:cNvSpPr>
                <a:spLocks noEditPoints="1"/>
              </p:cNvSpPr>
              <p:nvPr/>
            </p:nvSpPr>
            <p:spPr bwMode="auto">
              <a:xfrm>
                <a:off x="5158038" y="1243943"/>
                <a:ext cx="1875925" cy="1874794"/>
              </a:xfrm>
              <a:custGeom>
                <a:avLst/>
                <a:gdLst>
                  <a:gd name="T0" fmla="*/ 708 w 1416"/>
                  <a:gd name="T1" fmla="*/ 0 h 1416"/>
                  <a:gd name="T2" fmla="*/ 1416 w 1416"/>
                  <a:gd name="T3" fmla="*/ 708 h 1416"/>
                  <a:gd name="T4" fmla="*/ 708 w 1416"/>
                  <a:gd name="T5" fmla="*/ 1416 h 1416"/>
                  <a:gd name="T6" fmla="*/ 0 w 1416"/>
                  <a:gd name="T7" fmla="*/ 708 h 1416"/>
                  <a:gd name="T8" fmla="*/ 708 w 1416"/>
                  <a:gd name="T9" fmla="*/ 0 h 1416"/>
                  <a:gd name="T10" fmla="*/ 708 w 1416"/>
                  <a:gd name="T11" fmla="*/ 130 h 1416"/>
                  <a:gd name="T12" fmla="*/ 130 w 1416"/>
                  <a:gd name="T13" fmla="*/ 708 h 1416"/>
                  <a:gd name="T14" fmla="*/ 708 w 1416"/>
                  <a:gd name="T15" fmla="*/ 1286 h 1416"/>
                  <a:gd name="T16" fmla="*/ 1286 w 1416"/>
                  <a:gd name="T17" fmla="*/ 708 h 1416"/>
                  <a:gd name="T18" fmla="*/ 708 w 1416"/>
                  <a:gd name="T19" fmla="*/ 130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6" h="1416">
                    <a:moveTo>
                      <a:pt x="708" y="0"/>
                    </a:moveTo>
                    <a:cubicBezTo>
                      <a:pt x="1099" y="0"/>
                      <a:pt x="1416" y="317"/>
                      <a:pt x="1416" y="708"/>
                    </a:cubicBezTo>
                    <a:cubicBezTo>
                      <a:pt x="1416" y="1099"/>
                      <a:pt x="1099" y="1416"/>
                      <a:pt x="708" y="1416"/>
                    </a:cubicBezTo>
                    <a:cubicBezTo>
                      <a:pt x="317" y="1416"/>
                      <a:pt x="0" y="1099"/>
                      <a:pt x="0" y="708"/>
                    </a:cubicBezTo>
                    <a:cubicBezTo>
                      <a:pt x="0" y="317"/>
                      <a:pt x="317" y="0"/>
                      <a:pt x="708" y="0"/>
                    </a:cubicBezTo>
                    <a:close/>
                    <a:moveTo>
                      <a:pt x="708" y="130"/>
                    </a:moveTo>
                    <a:cubicBezTo>
                      <a:pt x="389" y="130"/>
                      <a:pt x="130" y="389"/>
                      <a:pt x="130" y="708"/>
                    </a:cubicBezTo>
                    <a:cubicBezTo>
                      <a:pt x="130" y="1027"/>
                      <a:pt x="389" y="1286"/>
                      <a:pt x="708" y="1286"/>
                    </a:cubicBezTo>
                    <a:cubicBezTo>
                      <a:pt x="1027" y="1286"/>
                      <a:pt x="1286" y="1027"/>
                      <a:pt x="1286" y="708"/>
                    </a:cubicBezTo>
                    <a:cubicBezTo>
                      <a:pt x="1286" y="389"/>
                      <a:pt x="1027" y="130"/>
                      <a:pt x="708" y="13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58" name="Oval 57">
                <a:extLst>
                  <a:ext uri="{FF2B5EF4-FFF2-40B4-BE49-F238E27FC236}">
                    <a16:creationId xmlns:a16="http://schemas.microsoft.com/office/drawing/2014/main" id="{B115AEF3-DC13-44C4-8D5B-7FDE14880D49}"/>
                  </a:ext>
                </a:extLst>
              </p:cNvPr>
              <p:cNvSpPr>
                <a:spLocks noChangeArrowheads="1"/>
              </p:cNvSpPr>
              <p:nvPr/>
            </p:nvSpPr>
            <p:spPr bwMode="auto">
              <a:xfrm>
                <a:off x="5452212" y="1538117"/>
                <a:ext cx="1286446" cy="1286446"/>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grpSp>
        <p:grpSp>
          <p:nvGrpSpPr>
            <p:cNvPr id="60" name="Group 59">
              <a:extLst>
                <a:ext uri="{FF2B5EF4-FFF2-40B4-BE49-F238E27FC236}">
                  <a16:creationId xmlns:a16="http://schemas.microsoft.com/office/drawing/2014/main" id="{81C2748E-FAF7-494C-8CBB-86DEF2FCC736}"/>
                </a:ext>
              </a:extLst>
            </p:cNvPr>
            <p:cNvGrpSpPr/>
            <p:nvPr/>
          </p:nvGrpSpPr>
          <p:grpSpPr>
            <a:xfrm>
              <a:off x="7954451" y="1491629"/>
              <a:ext cx="1080356" cy="998319"/>
              <a:chOff x="7317957" y="1243943"/>
              <a:chExt cx="1875925" cy="1874794"/>
            </a:xfrm>
          </p:grpSpPr>
          <p:sp>
            <p:nvSpPr>
              <p:cNvPr id="61" name="Freeform 17">
                <a:extLst>
                  <a:ext uri="{FF2B5EF4-FFF2-40B4-BE49-F238E27FC236}">
                    <a16:creationId xmlns:a16="http://schemas.microsoft.com/office/drawing/2014/main" id="{2DC6076D-B45D-4CF5-82AD-F5C436D91653}"/>
                  </a:ext>
                </a:extLst>
              </p:cNvPr>
              <p:cNvSpPr>
                <a:spLocks noEditPoints="1"/>
              </p:cNvSpPr>
              <p:nvPr/>
            </p:nvSpPr>
            <p:spPr bwMode="auto">
              <a:xfrm>
                <a:off x="7317957" y="1243943"/>
                <a:ext cx="1875925" cy="1874794"/>
              </a:xfrm>
              <a:custGeom>
                <a:avLst/>
                <a:gdLst>
                  <a:gd name="T0" fmla="*/ 708 w 1416"/>
                  <a:gd name="T1" fmla="*/ 0 h 1416"/>
                  <a:gd name="T2" fmla="*/ 1416 w 1416"/>
                  <a:gd name="T3" fmla="*/ 708 h 1416"/>
                  <a:gd name="T4" fmla="*/ 708 w 1416"/>
                  <a:gd name="T5" fmla="*/ 1416 h 1416"/>
                  <a:gd name="T6" fmla="*/ 0 w 1416"/>
                  <a:gd name="T7" fmla="*/ 708 h 1416"/>
                  <a:gd name="T8" fmla="*/ 708 w 1416"/>
                  <a:gd name="T9" fmla="*/ 0 h 1416"/>
                  <a:gd name="T10" fmla="*/ 708 w 1416"/>
                  <a:gd name="T11" fmla="*/ 130 h 1416"/>
                  <a:gd name="T12" fmla="*/ 130 w 1416"/>
                  <a:gd name="T13" fmla="*/ 708 h 1416"/>
                  <a:gd name="T14" fmla="*/ 708 w 1416"/>
                  <a:gd name="T15" fmla="*/ 1286 h 1416"/>
                  <a:gd name="T16" fmla="*/ 1286 w 1416"/>
                  <a:gd name="T17" fmla="*/ 708 h 1416"/>
                  <a:gd name="T18" fmla="*/ 708 w 1416"/>
                  <a:gd name="T19" fmla="*/ 130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6" h="1416">
                    <a:moveTo>
                      <a:pt x="708" y="0"/>
                    </a:moveTo>
                    <a:cubicBezTo>
                      <a:pt x="1099" y="0"/>
                      <a:pt x="1416" y="317"/>
                      <a:pt x="1416" y="708"/>
                    </a:cubicBezTo>
                    <a:cubicBezTo>
                      <a:pt x="1416" y="1099"/>
                      <a:pt x="1099" y="1416"/>
                      <a:pt x="708" y="1416"/>
                    </a:cubicBezTo>
                    <a:cubicBezTo>
                      <a:pt x="317" y="1416"/>
                      <a:pt x="0" y="1099"/>
                      <a:pt x="0" y="708"/>
                    </a:cubicBezTo>
                    <a:cubicBezTo>
                      <a:pt x="0" y="317"/>
                      <a:pt x="317" y="0"/>
                      <a:pt x="708" y="0"/>
                    </a:cubicBezTo>
                    <a:close/>
                    <a:moveTo>
                      <a:pt x="708" y="130"/>
                    </a:moveTo>
                    <a:cubicBezTo>
                      <a:pt x="389" y="130"/>
                      <a:pt x="130" y="389"/>
                      <a:pt x="130" y="708"/>
                    </a:cubicBezTo>
                    <a:cubicBezTo>
                      <a:pt x="130" y="1027"/>
                      <a:pt x="389" y="1286"/>
                      <a:pt x="708" y="1286"/>
                    </a:cubicBezTo>
                    <a:cubicBezTo>
                      <a:pt x="1027" y="1286"/>
                      <a:pt x="1286" y="1027"/>
                      <a:pt x="1286" y="708"/>
                    </a:cubicBezTo>
                    <a:cubicBezTo>
                      <a:pt x="1286" y="389"/>
                      <a:pt x="1027" y="130"/>
                      <a:pt x="708" y="13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62" name="Oval 61">
                <a:extLst>
                  <a:ext uri="{FF2B5EF4-FFF2-40B4-BE49-F238E27FC236}">
                    <a16:creationId xmlns:a16="http://schemas.microsoft.com/office/drawing/2014/main" id="{0AF7A148-FDA5-49DA-971B-1C9156F7FF9F}"/>
                  </a:ext>
                </a:extLst>
              </p:cNvPr>
              <p:cNvSpPr>
                <a:spLocks noChangeArrowheads="1"/>
              </p:cNvSpPr>
              <p:nvPr/>
            </p:nvSpPr>
            <p:spPr bwMode="auto">
              <a:xfrm>
                <a:off x="7612131" y="1538117"/>
                <a:ext cx="1287577" cy="1286446"/>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grpSp>
        <p:grpSp>
          <p:nvGrpSpPr>
            <p:cNvPr id="64" name="Group 63">
              <a:extLst>
                <a:ext uri="{FF2B5EF4-FFF2-40B4-BE49-F238E27FC236}">
                  <a16:creationId xmlns:a16="http://schemas.microsoft.com/office/drawing/2014/main" id="{6A1DDBFC-2E9E-42B8-BA0A-317476379F6B}"/>
                </a:ext>
              </a:extLst>
            </p:cNvPr>
            <p:cNvGrpSpPr/>
            <p:nvPr/>
          </p:nvGrpSpPr>
          <p:grpSpPr>
            <a:xfrm>
              <a:off x="10267427" y="1491629"/>
              <a:ext cx="1080357" cy="998319"/>
              <a:chOff x="7317957" y="1243943"/>
              <a:chExt cx="1875925" cy="1874794"/>
            </a:xfrm>
          </p:grpSpPr>
          <p:sp>
            <p:nvSpPr>
              <p:cNvPr id="65" name="Freeform 17">
                <a:extLst>
                  <a:ext uri="{FF2B5EF4-FFF2-40B4-BE49-F238E27FC236}">
                    <a16:creationId xmlns:a16="http://schemas.microsoft.com/office/drawing/2014/main" id="{C2197751-5F39-42EE-80B9-4E7F9ECEF740}"/>
                  </a:ext>
                </a:extLst>
              </p:cNvPr>
              <p:cNvSpPr>
                <a:spLocks noEditPoints="1"/>
              </p:cNvSpPr>
              <p:nvPr/>
            </p:nvSpPr>
            <p:spPr bwMode="auto">
              <a:xfrm>
                <a:off x="7317957" y="1243943"/>
                <a:ext cx="1875925" cy="1874794"/>
              </a:xfrm>
              <a:custGeom>
                <a:avLst/>
                <a:gdLst>
                  <a:gd name="T0" fmla="*/ 708 w 1416"/>
                  <a:gd name="T1" fmla="*/ 0 h 1416"/>
                  <a:gd name="T2" fmla="*/ 1416 w 1416"/>
                  <a:gd name="T3" fmla="*/ 708 h 1416"/>
                  <a:gd name="T4" fmla="*/ 708 w 1416"/>
                  <a:gd name="T5" fmla="*/ 1416 h 1416"/>
                  <a:gd name="T6" fmla="*/ 0 w 1416"/>
                  <a:gd name="T7" fmla="*/ 708 h 1416"/>
                  <a:gd name="T8" fmla="*/ 708 w 1416"/>
                  <a:gd name="T9" fmla="*/ 0 h 1416"/>
                  <a:gd name="T10" fmla="*/ 708 w 1416"/>
                  <a:gd name="T11" fmla="*/ 130 h 1416"/>
                  <a:gd name="T12" fmla="*/ 130 w 1416"/>
                  <a:gd name="T13" fmla="*/ 708 h 1416"/>
                  <a:gd name="T14" fmla="*/ 708 w 1416"/>
                  <a:gd name="T15" fmla="*/ 1286 h 1416"/>
                  <a:gd name="T16" fmla="*/ 1286 w 1416"/>
                  <a:gd name="T17" fmla="*/ 708 h 1416"/>
                  <a:gd name="T18" fmla="*/ 708 w 1416"/>
                  <a:gd name="T19" fmla="*/ 130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6" h="1416">
                    <a:moveTo>
                      <a:pt x="708" y="0"/>
                    </a:moveTo>
                    <a:cubicBezTo>
                      <a:pt x="1099" y="0"/>
                      <a:pt x="1416" y="317"/>
                      <a:pt x="1416" y="708"/>
                    </a:cubicBezTo>
                    <a:cubicBezTo>
                      <a:pt x="1416" y="1099"/>
                      <a:pt x="1099" y="1416"/>
                      <a:pt x="708" y="1416"/>
                    </a:cubicBezTo>
                    <a:cubicBezTo>
                      <a:pt x="317" y="1416"/>
                      <a:pt x="0" y="1099"/>
                      <a:pt x="0" y="708"/>
                    </a:cubicBezTo>
                    <a:cubicBezTo>
                      <a:pt x="0" y="317"/>
                      <a:pt x="317" y="0"/>
                      <a:pt x="708" y="0"/>
                    </a:cubicBezTo>
                    <a:close/>
                    <a:moveTo>
                      <a:pt x="708" y="130"/>
                    </a:moveTo>
                    <a:cubicBezTo>
                      <a:pt x="389" y="130"/>
                      <a:pt x="130" y="389"/>
                      <a:pt x="130" y="708"/>
                    </a:cubicBezTo>
                    <a:cubicBezTo>
                      <a:pt x="130" y="1027"/>
                      <a:pt x="389" y="1286"/>
                      <a:pt x="708" y="1286"/>
                    </a:cubicBezTo>
                    <a:cubicBezTo>
                      <a:pt x="1027" y="1286"/>
                      <a:pt x="1286" y="1027"/>
                      <a:pt x="1286" y="708"/>
                    </a:cubicBezTo>
                    <a:cubicBezTo>
                      <a:pt x="1286" y="389"/>
                      <a:pt x="1027" y="130"/>
                      <a:pt x="708" y="13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66" name="Oval 65">
                <a:extLst>
                  <a:ext uri="{FF2B5EF4-FFF2-40B4-BE49-F238E27FC236}">
                    <a16:creationId xmlns:a16="http://schemas.microsoft.com/office/drawing/2014/main" id="{9BF0B9B3-E645-43AD-B58C-69454C1D4C93}"/>
                  </a:ext>
                </a:extLst>
              </p:cNvPr>
              <p:cNvSpPr>
                <a:spLocks noChangeArrowheads="1"/>
              </p:cNvSpPr>
              <p:nvPr/>
            </p:nvSpPr>
            <p:spPr bwMode="auto">
              <a:xfrm>
                <a:off x="7612131" y="1538117"/>
                <a:ext cx="1287577" cy="1286446"/>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grpSp>
        <p:sp>
          <p:nvSpPr>
            <p:cNvPr id="14" name="Rectangle 13">
              <a:extLst>
                <a:ext uri="{FF2B5EF4-FFF2-40B4-BE49-F238E27FC236}">
                  <a16:creationId xmlns:a16="http://schemas.microsoft.com/office/drawing/2014/main" id="{12B8FFA3-2E23-4DA9-A849-49FA79EBD96A}"/>
                </a:ext>
              </a:extLst>
            </p:cNvPr>
            <p:cNvSpPr/>
            <p:nvPr/>
          </p:nvSpPr>
          <p:spPr>
            <a:xfrm>
              <a:off x="1087454" y="1491630"/>
              <a:ext cx="535724"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1</a:t>
              </a:r>
            </a:p>
          </p:txBody>
        </p:sp>
        <p:sp>
          <p:nvSpPr>
            <p:cNvPr id="69" name="Rectangle 68">
              <a:extLst>
                <a:ext uri="{FF2B5EF4-FFF2-40B4-BE49-F238E27FC236}">
                  <a16:creationId xmlns:a16="http://schemas.microsoft.com/office/drawing/2014/main" id="{909D2900-029D-4321-B197-8A229E83AEB4}"/>
                </a:ext>
              </a:extLst>
            </p:cNvPr>
            <p:cNvSpPr/>
            <p:nvPr/>
          </p:nvSpPr>
          <p:spPr>
            <a:xfrm>
              <a:off x="3480851" y="1492267"/>
              <a:ext cx="535724"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2</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0" name="Rectangle 69">
              <a:extLst>
                <a:ext uri="{FF2B5EF4-FFF2-40B4-BE49-F238E27FC236}">
                  <a16:creationId xmlns:a16="http://schemas.microsoft.com/office/drawing/2014/main" id="{6658A1DF-A5F1-4236-884B-6488BD4E1B34}"/>
                </a:ext>
              </a:extLst>
            </p:cNvPr>
            <p:cNvSpPr/>
            <p:nvPr/>
          </p:nvSpPr>
          <p:spPr>
            <a:xfrm>
              <a:off x="5864017" y="1506832"/>
              <a:ext cx="535724"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a:t>
              </a:r>
            </a:p>
          </p:txBody>
        </p:sp>
        <p:sp>
          <p:nvSpPr>
            <p:cNvPr id="71" name="Rectangle 70">
              <a:extLst>
                <a:ext uri="{FF2B5EF4-FFF2-40B4-BE49-F238E27FC236}">
                  <a16:creationId xmlns:a16="http://schemas.microsoft.com/office/drawing/2014/main" id="{2FBE59BE-E83A-4BC5-A034-EAA5D512A724}"/>
                </a:ext>
              </a:extLst>
            </p:cNvPr>
            <p:cNvSpPr/>
            <p:nvPr/>
          </p:nvSpPr>
          <p:spPr>
            <a:xfrm>
              <a:off x="8236345" y="1502445"/>
              <a:ext cx="535724"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4</a:t>
              </a:r>
            </a:p>
          </p:txBody>
        </p:sp>
        <p:sp>
          <p:nvSpPr>
            <p:cNvPr id="72" name="Rectangle 71">
              <a:extLst>
                <a:ext uri="{FF2B5EF4-FFF2-40B4-BE49-F238E27FC236}">
                  <a16:creationId xmlns:a16="http://schemas.microsoft.com/office/drawing/2014/main" id="{C1F15607-5BFF-417E-B8D4-5587DB7CD374}"/>
                </a:ext>
              </a:extLst>
            </p:cNvPr>
            <p:cNvSpPr/>
            <p:nvPr/>
          </p:nvSpPr>
          <p:spPr>
            <a:xfrm>
              <a:off x="10549789" y="1526487"/>
              <a:ext cx="535724"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5</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spTree>
    <p:extLst>
      <p:ext uri="{BB962C8B-B14F-4D97-AF65-F5344CB8AC3E}">
        <p14:creationId xmlns:p14="http://schemas.microsoft.com/office/powerpoint/2010/main" val="2645008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480B-6644-459B-890B-E11A0475A687}"/>
              </a:ext>
            </a:extLst>
          </p:cNvPr>
          <p:cNvSpPr>
            <a:spLocks noGrp="1"/>
          </p:cNvSpPr>
          <p:nvPr>
            <p:ph type="title"/>
          </p:nvPr>
        </p:nvSpPr>
        <p:spPr>
          <a:xfrm>
            <a:off x="484213" y="563008"/>
            <a:ext cx="3670210" cy="643031"/>
          </a:xfrm>
        </p:spPr>
        <p:txBody>
          <a:bodyPr>
            <a:normAutofit fontScale="90000"/>
          </a:bodyPr>
          <a:lstStyle/>
          <a:p>
            <a:pPr algn="ctr"/>
            <a:r>
              <a:rPr lang="en-US" sz="2800" dirty="0"/>
              <a:t>Tips</a:t>
            </a:r>
            <a:br>
              <a:rPr lang="en-US" sz="2800" dirty="0"/>
            </a:br>
            <a:r>
              <a:rPr lang="en-US" sz="2800" dirty="0"/>
              <a:t>Section 4</a:t>
            </a:r>
          </a:p>
        </p:txBody>
      </p:sp>
      <p:sp>
        <p:nvSpPr>
          <p:cNvPr id="3" name="Content Placeholder 2">
            <a:extLst>
              <a:ext uri="{FF2B5EF4-FFF2-40B4-BE49-F238E27FC236}">
                <a16:creationId xmlns:a16="http://schemas.microsoft.com/office/drawing/2014/main" id="{E52F1D1B-FAF4-491D-B95A-F0DFEC0CCEE7}"/>
              </a:ext>
            </a:extLst>
          </p:cNvPr>
          <p:cNvSpPr>
            <a:spLocks noGrp="1"/>
          </p:cNvSpPr>
          <p:nvPr>
            <p:ph idx="1"/>
          </p:nvPr>
        </p:nvSpPr>
        <p:spPr>
          <a:xfrm>
            <a:off x="484215" y="1426866"/>
            <a:ext cx="3670211" cy="1818752"/>
          </a:xfrm>
        </p:spPr>
        <p:txBody>
          <a:bodyPr>
            <a:normAutofit/>
          </a:bodyPr>
          <a:lstStyle/>
          <a:p>
            <a:r>
              <a:rPr lang="en-US" sz="1800" dirty="0"/>
              <a:t>Make sure you write a brief narrative explaining the care needs! It’s critical to show </a:t>
            </a:r>
            <a:r>
              <a:rPr lang="en-US" sz="1800" b="1" dirty="0">
                <a:solidFill>
                  <a:srgbClr val="009999"/>
                </a:solidFill>
              </a:rPr>
              <a:t>why the needs </a:t>
            </a:r>
            <a:r>
              <a:rPr lang="en-US" sz="1800" b="1" u="sng" dirty="0"/>
              <a:t>exceed</a:t>
            </a:r>
            <a:r>
              <a:rPr lang="en-US" sz="1800" dirty="0"/>
              <a:t> what Job Corps can provide.</a:t>
            </a:r>
          </a:p>
          <a:p>
            <a:pPr>
              <a:lnSpc>
                <a:spcPct val="104000"/>
              </a:lnSpc>
            </a:pPr>
            <a:endParaRPr lang="en-US" sz="1400" dirty="0"/>
          </a:p>
        </p:txBody>
      </p:sp>
      <p:sp>
        <p:nvSpPr>
          <p:cNvPr id="13"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81D28E9-F391-4D38-BA1C-26C3F8CCD796}"/>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a:solidFill>
                  <a:srgbClr val="303030"/>
                </a:solidFill>
              </a:rPr>
              <a:pPr>
                <a:spcAft>
                  <a:spcPts val="600"/>
                </a:spcAft>
              </a:pPr>
              <a:t>40</a:t>
            </a:fld>
            <a:endParaRPr lang="en-US">
              <a:solidFill>
                <a:srgbClr val="303030"/>
              </a:solidFill>
            </a:endParaRPr>
          </a:p>
        </p:txBody>
      </p:sp>
      <p:pic>
        <p:nvPicPr>
          <p:cNvPr id="9" name="Picture 8">
            <a:extLst>
              <a:ext uri="{FF2B5EF4-FFF2-40B4-BE49-F238E27FC236}">
                <a16:creationId xmlns:a16="http://schemas.microsoft.com/office/drawing/2014/main" id="{8B00EEC3-48C1-465D-B8A1-EC6025229FD5}"/>
              </a:ext>
            </a:extLst>
          </p:cNvPr>
          <p:cNvPicPr>
            <a:picLocks noChangeAspect="1"/>
          </p:cNvPicPr>
          <p:nvPr/>
        </p:nvPicPr>
        <p:blipFill rotWithShape="1">
          <a:blip r:embed="rId2"/>
          <a:srcRect l="20433" t="65365" r="47982" b="9112"/>
          <a:stretch/>
        </p:blipFill>
        <p:spPr>
          <a:xfrm>
            <a:off x="5123688" y="1723686"/>
            <a:ext cx="6367885" cy="3091049"/>
          </a:xfrm>
          <a:prstGeom prst="rect">
            <a:avLst/>
          </a:prstGeom>
        </p:spPr>
      </p:pic>
      <p:sp>
        <p:nvSpPr>
          <p:cNvPr id="10" name="Content Placeholder 2">
            <a:extLst>
              <a:ext uri="{FF2B5EF4-FFF2-40B4-BE49-F238E27FC236}">
                <a16:creationId xmlns:a16="http://schemas.microsoft.com/office/drawing/2014/main" id="{60BD26B6-DBF8-4A4B-9D9B-93865141B265}"/>
              </a:ext>
            </a:extLst>
          </p:cNvPr>
          <p:cNvSpPr txBox="1">
            <a:spLocks/>
          </p:cNvSpPr>
          <p:nvPr/>
        </p:nvSpPr>
        <p:spPr>
          <a:xfrm>
            <a:off x="484213" y="3838323"/>
            <a:ext cx="3670211" cy="2584692"/>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0"/>
              </a:spcBef>
              <a:spcAft>
                <a:spcPts val="600"/>
              </a:spcAft>
              <a:buClr>
                <a:srgbClr val="009999"/>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spcAft>
                <a:spcPts val="600"/>
              </a:spcAft>
              <a:buClr>
                <a:srgbClr val="8D725F"/>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spcAft>
                <a:spcPts val="600"/>
              </a:spcAft>
              <a:buClr>
                <a:srgbClr val="F3D7A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4000"/>
              </a:lnSpc>
            </a:pPr>
            <a:r>
              <a:rPr lang="en-US" sz="1800" dirty="0"/>
              <a:t>Don’t use this section to write any evaluative statements about whether JC can meet the applicant’s health care needs.  </a:t>
            </a:r>
            <a:r>
              <a:rPr lang="en-US" sz="1800" b="1" dirty="0">
                <a:solidFill>
                  <a:srgbClr val="009999"/>
                </a:solidFill>
              </a:rPr>
              <a:t>The determination about JC’s ability to meet needs </a:t>
            </a:r>
            <a:r>
              <a:rPr lang="en-US" sz="1800" b="1" u="sng" dirty="0"/>
              <a:t>must come after </a:t>
            </a:r>
            <a:r>
              <a:rPr lang="en-US" sz="1800" b="1" dirty="0">
                <a:solidFill>
                  <a:srgbClr val="009999"/>
                </a:solidFill>
              </a:rPr>
              <a:t>reasonable accommodations are considered in section 5.</a:t>
            </a:r>
          </a:p>
          <a:p>
            <a:pPr>
              <a:lnSpc>
                <a:spcPct val="104000"/>
              </a:lnSpc>
            </a:pPr>
            <a:endParaRPr lang="en-US" sz="1400" dirty="0"/>
          </a:p>
        </p:txBody>
      </p:sp>
      <p:sp>
        <p:nvSpPr>
          <p:cNvPr id="11" name="Title 1">
            <a:extLst>
              <a:ext uri="{FF2B5EF4-FFF2-40B4-BE49-F238E27FC236}">
                <a16:creationId xmlns:a16="http://schemas.microsoft.com/office/drawing/2014/main" id="{D619DAA3-0573-4D06-9C76-AE9BF9E3DD4A}"/>
              </a:ext>
            </a:extLst>
          </p:cNvPr>
          <p:cNvSpPr txBox="1">
            <a:spLocks/>
          </p:cNvSpPr>
          <p:nvPr/>
        </p:nvSpPr>
        <p:spPr>
          <a:xfrm>
            <a:off x="484215" y="3149355"/>
            <a:ext cx="3670210" cy="643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F5597"/>
                </a:solidFill>
                <a:latin typeface="Helvetica" panose="020B0604020202020204" pitchFamily="34" charset="0"/>
                <a:ea typeface="+mj-ea"/>
                <a:cs typeface="Helvetica" panose="020B0604020202020204" pitchFamily="34" charset="0"/>
              </a:defRPr>
            </a:lvl1pPr>
          </a:lstStyle>
          <a:p>
            <a:pPr algn="ctr"/>
            <a:r>
              <a:rPr lang="en-US" sz="2800" dirty="0"/>
              <a:t>Common Mistakes</a:t>
            </a:r>
          </a:p>
        </p:txBody>
      </p:sp>
    </p:spTree>
    <p:extLst>
      <p:ext uri="{BB962C8B-B14F-4D97-AF65-F5344CB8AC3E}">
        <p14:creationId xmlns:p14="http://schemas.microsoft.com/office/powerpoint/2010/main" val="3372915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0EFD61-E1EA-434D-8252-17CE51702424}"/>
              </a:ext>
            </a:extLst>
          </p:cNvPr>
          <p:cNvSpPr>
            <a:spLocks noGrp="1"/>
          </p:cNvSpPr>
          <p:nvPr>
            <p:ph type="title"/>
          </p:nvPr>
        </p:nvSpPr>
        <p:spPr>
          <a:xfrm>
            <a:off x="655320" y="365125"/>
            <a:ext cx="5120114" cy="1692794"/>
          </a:xfrm>
        </p:spPr>
        <p:txBody>
          <a:bodyPr>
            <a:normAutofit/>
          </a:bodyPr>
          <a:lstStyle/>
          <a:p>
            <a:pPr>
              <a:lnSpc>
                <a:spcPct val="114000"/>
              </a:lnSpc>
              <a:spcBef>
                <a:spcPts val="600"/>
              </a:spcBef>
            </a:pPr>
            <a:r>
              <a:rPr lang="en-US" sz="4100" dirty="0"/>
              <a:t>Do we have enough information yet?</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8D9BB16D-7EFC-429C-8C04-3C8468F8DF76}"/>
              </a:ext>
            </a:extLst>
          </p:cNvPr>
          <p:cNvSpPr>
            <a:spLocks noGrp="1"/>
          </p:cNvSpPr>
          <p:nvPr>
            <p:ph idx="1"/>
          </p:nvPr>
        </p:nvSpPr>
        <p:spPr>
          <a:xfrm>
            <a:off x="655321" y="2575034"/>
            <a:ext cx="5120113" cy="3462228"/>
          </a:xfrm>
        </p:spPr>
        <p:txBody>
          <a:bodyPr>
            <a:normAutofit fontScale="85000" lnSpcReduction="10000"/>
          </a:bodyPr>
          <a:lstStyle/>
          <a:p>
            <a:r>
              <a:rPr lang="en-US" dirty="0">
                <a:solidFill>
                  <a:srgbClr val="C00000"/>
                </a:solidFill>
              </a:rPr>
              <a:t>No</a:t>
            </a:r>
            <a:r>
              <a:rPr lang="en-US" dirty="0"/>
              <a:t> – The DC needs to engage the applicant (if a person with a disability) in the interactive reasonable accommodation process to consider </a:t>
            </a:r>
            <a:r>
              <a:rPr lang="en-US" b="1" dirty="0">
                <a:solidFill>
                  <a:srgbClr val="0070C0"/>
                </a:solidFill>
              </a:rPr>
              <a:t>reasonable accommodations and/or modifications </a:t>
            </a:r>
            <a:r>
              <a:rPr lang="en-US" dirty="0"/>
              <a:t>and document in section 5.  </a:t>
            </a:r>
          </a:p>
          <a:p>
            <a:r>
              <a:rPr lang="en-US" dirty="0">
                <a:solidFill>
                  <a:srgbClr val="FF0000"/>
                </a:solidFill>
              </a:rPr>
              <a:t>This is STEP 6 in the AFR Process.</a:t>
            </a:r>
          </a:p>
          <a:p>
            <a:endParaRPr lang="en-US" dirty="0"/>
          </a:p>
          <a:p>
            <a:pPr marL="0" indent="0">
              <a:buNone/>
            </a:pPr>
            <a:endParaRPr lang="en-US" sz="1800" dirty="0"/>
          </a:p>
        </p:txBody>
      </p:sp>
      <p:sp>
        <p:nvSpPr>
          <p:cNvPr id="3" name="Slide Number Placeholder 2">
            <a:extLst>
              <a:ext uri="{FF2B5EF4-FFF2-40B4-BE49-F238E27FC236}">
                <a16:creationId xmlns:a16="http://schemas.microsoft.com/office/drawing/2014/main" id="{D92F83CA-DA52-47DD-A74B-6B629C37FC6D}"/>
              </a:ext>
            </a:extLst>
          </p:cNvPr>
          <p:cNvSpPr>
            <a:spLocks noGrp="1"/>
          </p:cNvSpPr>
          <p:nvPr>
            <p:ph type="sldNum" sz="quarter" idx="12"/>
          </p:nvPr>
        </p:nvSpPr>
        <p:spPr>
          <a:xfrm>
            <a:off x="6941820" y="6356350"/>
            <a:ext cx="1165860" cy="365125"/>
          </a:xfrm>
        </p:spPr>
        <p:txBody>
          <a:bodyPr>
            <a:normAutofit/>
          </a:bodyPr>
          <a:lstStyle/>
          <a:p>
            <a:pPr>
              <a:spcAft>
                <a:spcPts val="600"/>
              </a:spcAft>
            </a:pPr>
            <a:fld id="{AE743507-C39D-4973-A10E-A1A6810F609F}" type="slidenum">
              <a:rPr lang="en-US" smtClean="0"/>
              <a:pPr>
                <a:spcAft>
                  <a:spcPts val="600"/>
                </a:spcAft>
              </a:pPr>
              <a:t>41</a:t>
            </a:fld>
            <a:endParaRPr lang="en-US"/>
          </a:p>
        </p:txBody>
      </p:sp>
      <p:pic>
        <p:nvPicPr>
          <p:cNvPr id="6" name="Content Placeholder 5" descr="A person sitting next to a person&#10;&#10;Description automatically generated">
            <a:extLst>
              <a:ext uri="{FF2B5EF4-FFF2-40B4-BE49-F238E27FC236}">
                <a16:creationId xmlns:a16="http://schemas.microsoft.com/office/drawing/2014/main" id="{854C743E-89D9-4BCC-A038-C6997FCB12D3}"/>
              </a:ext>
            </a:extLst>
          </p:cNvPr>
          <p:cNvPicPr>
            <a:picLocks noChangeAspect="1"/>
          </p:cNvPicPr>
          <p:nvPr/>
        </p:nvPicPr>
        <p:blipFill rotWithShape="1">
          <a:blip r:embed="rId2"/>
          <a:srcRect r="794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37989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p:cNvSpPr>
          <p:nvPr/>
        </p:nvSpPr>
        <p:spPr bwMode="auto">
          <a:xfrm>
            <a:off x="7917888" y="1211263"/>
            <a:ext cx="3918633" cy="1416693"/>
          </a:xfrm>
          <a:custGeom>
            <a:avLst/>
            <a:gdLst>
              <a:gd name="T0" fmla="*/ 1151 w 1559"/>
              <a:gd name="T1" fmla="*/ 529 h 551"/>
              <a:gd name="T2" fmla="*/ 1082 w 1559"/>
              <a:gd name="T3" fmla="*/ 509 h 551"/>
              <a:gd name="T4" fmla="*/ 1002 w 1559"/>
              <a:gd name="T5" fmla="*/ 449 h 551"/>
              <a:gd name="T6" fmla="*/ 80 w 1559"/>
              <a:gd name="T7" fmla="*/ 449 h 551"/>
              <a:gd name="T8" fmla="*/ 0 w 1559"/>
              <a:gd name="T9" fmla="*/ 369 h 551"/>
              <a:gd name="T10" fmla="*/ 0 w 1559"/>
              <a:gd name="T11" fmla="*/ 189 h 551"/>
              <a:gd name="T12" fmla="*/ 80 w 1559"/>
              <a:gd name="T13" fmla="*/ 109 h 551"/>
              <a:gd name="T14" fmla="*/ 1002 w 1559"/>
              <a:gd name="T15" fmla="*/ 109 h 551"/>
              <a:gd name="T16" fmla="*/ 1082 w 1559"/>
              <a:gd name="T17" fmla="*/ 46 h 551"/>
              <a:gd name="T18" fmla="*/ 1151 w 1559"/>
              <a:gd name="T19" fmla="*/ 22 h 551"/>
              <a:gd name="T20" fmla="*/ 1521 w 1559"/>
              <a:gd name="T21" fmla="*/ 236 h 551"/>
              <a:gd name="T22" fmla="*/ 1521 w 1559"/>
              <a:gd name="T23" fmla="*/ 316 h 551"/>
              <a:gd name="T24" fmla="*/ 1151 w 1559"/>
              <a:gd name="T25" fmla="*/ 52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9" h="551">
                <a:moveTo>
                  <a:pt x="1151" y="529"/>
                </a:moveTo>
                <a:cubicBezTo>
                  <a:pt x="1113" y="551"/>
                  <a:pt x="1082" y="542"/>
                  <a:pt x="1082" y="509"/>
                </a:cubicBezTo>
                <a:cubicBezTo>
                  <a:pt x="1082" y="476"/>
                  <a:pt x="1046" y="449"/>
                  <a:pt x="1002" y="449"/>
                </a:cubicBezTo>
                <a:cubicBezTo>
                  <a:pt x="80" y="449"/>
                  <a:pt x="80" y="449"/>
                  <a:pt x="80" y="449"/>
                </a:cubicBezTo>
                <a:cubicBezTo>
                  <a:pt x="36" y="449"/>
                  <a:pt x="0" y="413"/>
                  <a:pt x="0" y="369"/>
                </a:cubicBezTo>
                <a:cubicBezTo>
                  <a:pt x="0" y="189"/>
                  <a:pt x="0" y="189"/>
                  <a:pt x="0" y="189"/>
                </a:cubicBezTo>
                <a:cubicBezTo>
                  <a:pt x="0" y="145"/>
                  <a:pt x="36" y="109"/>
                  <a:pt x="80" y="109"/>
                </a:cubicBezTo>
                <a:cubicBezTo>
                  <a:pt x="1002" y="109"/>
                  <a:pt x="1002" y="109"/>
                  <a:pt x="1002" y="109"/>
                </a:cubicBezTo>
                <a:cubicBezTo>
                  <a:pt x="1046" y="109"/>
                  <a:pt x="1082" y="80"/>
                  <a:pt x="1082" y="46"/>
                </a:cubicBezTo>
                <a:cubicBezTo>
                  <a:pt x="1082" y="11"/>
                  <a:pt x="1113" y="0"/>
                  <a:pt x="1151" y="22"/>
                </a:cubicBezTo>
                <a:cubicBezTo>
                  <a:pt x="1521" y="236"/>
                  <a:pt x="1521" y="236"/>
                  <a:pt x="1521" y="236"/>
                </a:cubicBezTo>
                <a:cubicBezTo>
                  <a:pt x="1559" y="258"/>
                  <a:pt x="1559" y="294"/>
                  <a:pt x="1521" y="316"/>
                </a:cubicBezTo>
                <a:lnTo>
                  <a:pt x="1151" y="529"/>
                </a:lnTo>
                <a:close/>
              </a:path>
            </a:pathLst>
          </a:custGeom>
          <a:solidFill>
            <a:schemeClr val="accent6"/>
          </a:solidFill>
          <a:ln>
            <a:noFill/>
          </a:ln>
        </p:spPr>
        <p:txBody>
          <a:bodyPr vert="horz" wrap="square" lIns="89499" tIns="44749" rIns="89499" bIns="44749" numCol="1" anchor="t" anchorCtr="0" compatLnSpc="1">
            <a:prstTxWarp prst="textNoShape">
              <a:avLst/>
            </a:prstTxWarp>
            <a:normAutofit/>
          </a:bodyPr>
          <a:lstStyle/>
          <a:p>
            <a:endParaRPr lang="en-US"/>
          </a:p>
        </p:txBody>
      </p:sp>
      <p:sp>
        <p:nvSpPr>
          <p:cNvPr id="5" name="Freeform 6"/>
          <p:cNvSpPr>
            <a:spLocks/>
          </p:cNvSpPr>
          <p:nvPr/>
        </p:nvSpPr>
        <p:spPr bwMode="auto">
          <a:xfrm>
            <a:off x="328240" y="4275232"/>
            <a:ext cx="3920124" cy="1412173"/>
          </a:xfrm>
          <a:custGeom>
            <a:avLst/>
            <a:gdLst>
              <a:gd name="T0" fmla="*/ 408 w 1559"/>
              <a:gd name="T1" fmla="*/ 22 h 550"/>
              <a:gd name="T2" fmla="*/ 477 w 1559"/>
              <a:gd name="T3" fmla="*/ 42 h 550"/>
              <a:gd name="T4" fmla="*/ 557 w 1559"/>
              <a:gd name="T5" fmla="*/ 102 h 550"/>
              <a:gd name="T6" fmla="*/ 1479 w 1559"/>
              <a:gd name="T7" fmla="*/ 102 h 550"/>
              <a:gd name="T8" fmla="*/ 1559 w 1559"/>
              <a:gd name="T9" fmla="*/ 182 h 550"/>
              <a:gd name="T10" fmla="*/ 1559 w 1559"/>
              <a:gd name="T11" fmla="*/ 362 h 550"/>
              <a:gd name="T12" fmla="*/ 1479 w 1559"/>
              <a:gd name="T13" fmla="*/ 442 h 550"/>
              <a:gd name="T14" fmla="*/ 557 w 1559"/>
              <a:gd name="T15" fmla="*/ 442 h 550"/>
              <a:gd name="T16" fmla="*/ 477 w 1559"/>
              <a:gd name="T17" fmla="*/ 505 h 550"/>
              <a:gd name="T18" fmla="*/ 408 w 1559"/>
              <a:gd name="T19" fmla="*/ 528 h 550"/>
              <a:gd name="T20" fmla="*/ 38 w 1559"/>
              <a:gd name="T21" fmla="*/ 315 h 550"/>
              <a:gd name="T22" fmla="*/ 38 w 1559"/>
              <a:gd name="T23" fmla="*/ 235 h 550"/>
              <a:gd name="T24" fmla="*/ 408 w 1559"/>
              <a:gd name="T25" fmla="*/ 2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9" h="550">
                <a:moveTo>
                  <a:pt x="408" y="22"/>
                </a:moveTo>
                <a:cubicBezTo>
                  <a:pt x="446" y="0"/>
                  <a:pt x="477" y="9"/>
                  <a:pt x="477" y="42"/>
                </a:cubicBezTo>
                <a:cubicBezTo>
                  <a:pt x="477" y="75"/>
                  <a:pt x="513" y="102"/>
                  <a:pt x="557" y="102"/>
                </a:cubicBezTo>
                <a:cubicBezTo>
                  <a:pt x="1479" y="102"/>
                  <a:pt x="1479" y="102"/>
                  <a:pt x="1479" y="102"/>
                </a:cubicBezTo>
                <a:cubicBezTo>
                  <a:pt x="1523" y="102"/>
                  <a:pt x="1559" y="138"/>
                  <a:pt x="1559" y="182"/>
                </a:cubicBezTo>
                <a:cubicBezTo>
                  <a:pt x="1559" y="362"/>
                  <a:pt x="1559" y="362"/>
                  <a:pt x="1559" y="362"/>
                </a:cubicBezTo>
                <a:cubicBezTo>
                  <a:pt x="1559" y="406"/>
                  <a:pt x="1523" y="442"/>
                  <a:pt x="1479" y="442"/>
                </a:cubicBezTo>
                <a:cubicBezTo>
                  <a:pt x="557" y="442"/>
                  <a:pt x="557" y="442"/>
                  <a:pt x="557" y="442"/>
                </a:cubicBezTo>
                <a:cubicBezTo>
                  <a:pt x="513" y="442"/>
                  <a:pt x="477" y="471"/>
                  <a:pt x="477" y="505"/>
                </a:cubicBezTo>
                <a:cubicBezTo>
                  <a:pt x="477" y="540"/>
                  <a:pt x="446" y="550"/>
                  <a:pt x="408" y="528"/>
                </a:cubicBezTo>
                <a:cubicBezTo>
                  <a:pt x="38" y="315"/>
                  <a:pt x="38" y="315"/>
                  <a:pt x="38" y="315"/>
                </a:cubicBezTo>
                <a:cubicBezTo>
                  <a:pt x="0" y="293"/>
                  <a:pt x="0" y="257"/>
                  <a:pt x="38" y="235"/>
                </a:cubicBezTo>
                <a:lnTo>
                  <a:pt x="408" y="22"/>
                </a:lnTo>
                <a:close/>
              </a:path>
            </a:pathLst>
          </a:custGeom>
          <a:solidFill>
            <a:schemeClr val="accent4"/>
          </a:solidFill>
          <a:ln>
            <a:noFill/>
          </a:ln>
        </p:spPr>
        <p:txBody>
          <a:bodyPr vert="horz" wrap="square" lIns="89499" tIns="44749" rIns="89499" bIns="44749" numCol="1" anchor="t" anchorCtr="0" compatLnSpc="1">
            <a:prstTxWarp prst="textNoShape">
              <a:avLst/>
            </a:prstTxWarp>
            <a:normAutofit/>
          </a:bodyPr>
          <a:lstStyle/>
          <a:p>
            <a:endParaRPr lang="en-US"/>
          </a:p>
        </p:txBody>
      </p:sp>
      <p:sp>
        <p:nvSpPr>
          <p:cNvPr id="9" name="Rectangle 8"/>
          <p:cNvSpPr/>
          <p:nvPr/>
        </p:nvSpPr>
        <p:spPr>
          <a:xfrm>
            <a:off x="0" y="2690949"/>
            <a:ext cx="12192000" cy="143691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4" name="Rounded Rectangle 13"/>
          <p:cNvSpPr/>
          <p:nvPr/>
        </p:nvSpPr>
        <p:spPr>
          <a:xfrm>
            <a:off x="9149253" y="4397835"/>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5" name="Rounded Rectangle 14"/>
          <p:cNvSpPr/>
          <p:nvPr/>
        </p:nvSpPr>
        <p:spPr>
          <a:xfrm>
            <a:off x="9149253" y="5191366"/>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6" name="Rounded Rectangle 15"/>
          <p:cNvSpPr/>
          <p:nvPr/>
        </p:nvSpPr>
        <p:spPr>
          <a:xfrm>
            <a:off x="9149253" y="5984897"/>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7" name="Rounded Rectangle 16"/>
          <p:cNvSpPr/>
          <p:nvPr/>
        </p:nvSpPr>
        <p:spPr>
          <a:xfrm>
            <a:off x="451943" y="493242"/>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8" name="Rounded Rectangle 17"/>
          <p:cNvSpPr/>
          <p:nvPr/>
        </p:nvSpPr>
        <p:spPr>
          <a:xfrm>
            <a:off x="451943" y="1286773"/>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9" name="Rounded Rectangle 18"/>
          <p:cNvSpPr/>
          <p:nvPr/>
        </p:nvSpPr>
        <p:spPr>
          <a:xfrm>
            <a:off x="451943" y="2080304"/>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pic>
        <p:nvPicPr>
          <p:cNvPr id="8" name="Graphic 7" descr="Stethoscope">
            <a:extLst>
              <a:ext uri="{FF2B5EF4-FFF2-40B4-BE49-F238E27FC236}">
                <a16:creationId xmlns:a16="http://schemas.microsoft.com/office/drawing/2014/main" id="{0E674C22-0E8C-4697-8773-3275A3A03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8668" y="542919"/>
            <a:ext cx="914400" cy="914400"/>
          </a:xfrm>
          <a:prstGeom prst="rect">
            <a:avLst/>
          </a:prstGeom>
        </p:spPr>
      </p:pic>
      <p:grpSp>
        <p:nvGrpSpPr>
          <p:cNvPr id="23" name="Group 22">
            <a:extLst>
              <a:ext uri="{FF2B5EF4-FFF2-40B4-BE49-F238E27FC236}">
                <a16:creationId xmlns:a16="http://schemas.microsoft.com/office/drawing/2014/main" id="{EA066EFA-0697-4AED-A095-B0CB16351D2F}"/>
              </a:ext>
            </a:extLst>
          </p:cNvPr>
          <p:cNvGrpSpPr/>
          <p:nvPr/>
        </p:nvGrpSpPr>
        <p:grpSpPr>
          <a:xfrm>
            <a:off x="1" y="444137"/>
            <a:ext cx="12192000" cy="5865711"/>
            <a:chOff x="1" y="444137"/>
            <a:chExt cx="12192000" cy="5865711"/>
          </a:xfrm>
        </p:grpSpPr>
        <p:sp>
          <p:nvSpPr>
            <p:cNvPr id="6" name="Freeform 7"/>
            <p:cNvSpPr>
              <a:spLocks/>
            </p:cNvSpPr>
            <p:nvPr/>
          </p:nvSpPr>
          <p:spPr bwMode="auto">
            <a:xfrm>
              <a:off x="5467063" y="692815"/>
              <a:ext cx="3390581" cy="5617033"/>
            </a:xfrm>
            <a:custGeom>
              <a:avLst/>
              <a:gdLst>
                <a:gd name="T0" fmla="*/ 1349 w 1349"/>
                <a:gd name="T1" fmla="*/ 1044 h 2186"/>
                <a:gd name="T2" fmla="*/ 207 w 1349"/>
                <a:gd name="T3" fmla="*/ 2186 h 2186"/>
                <a:gd name="T4" fmla="*/ 0 w 1349"/>
                <a:gd name="T5" fmla="*/ 2167 h 2186"/>
                <a:gd name="T6" fmla="*/ 127 w 1349"/>
                <a:gd name="T7" fmla="*/ 1969 h 2186"/>
                <a:gd name="T8" fmla="*/ 91 w 1349"/>
                <a:gd name="T9" fmla="*/ 1850 h 2186"/>
                <a:gd name="T10" fmla="*/ 207 w 1349"/>
                <a:gd name="T11" fmla="*/ 1858 h 2186"/>
                <a:gd name="T12" fmla="*/ 1021 w 1349"/>
                <a:gd name="T13" fmla="*/ 1044 h 2186"/>
                <a:gd name="T14" fmla="*/ 574 w 1349"/>
                <a:gd name="T15" fmla="*/ 317 h 2186"/>
                <a:gd name="T16" fmla="*/ 704 w 1349"/>
                <a:gd name="T17" fmla="*/ 119 h 2186"/>
                <a:gd name="T18" fmla="*/ 668 w 1349"/>
                <a:gd name="T19" fmla="*/ 0 h 2186"/>
                <a:gd name="T20" fmla="*/ 1349 w 1349"/>
                <a:gd name="T21" fmla="*/ 1044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9" h="2186">
                  <a:moveTo>
                    <a:pt x="1349" y="1044"/>
                  </a:moveTo>
                  <a:cubicBezTo>
                    <a:pt x="1349" y="1675"/>
                    <a:pt x="838" y="2186"/>
                    <a:pt x="207" y="2186"/>
                  </a:cubicBezTo>
                  <a:cubicBezTo>
                    <a:pt x="136" y="2186"/>
                    <a:pt x="67" y="2179"/>
                    <a:pt x="0" y="2167"/>
                  </a:cubicBezTo>
                  <a:cubicBezTo>
                    <a:pt x="75" y="2133"/>
                    <a:pt x="127" y="2057"/>
                    <a:pt x="127" y="1969"/>
                  </a:cubicBezTo>
                  <a:cubicBezTo>
                    <a:pt x="127" y="1925"/>
                    <a:pt x="114" y="1884"/>
                    <a:pt x="91" y="1850"/>
                  </a:cubicBezTo>
                  <a:cubicBezTo>
                    <a:pt x="129" y="1855"/>
                    <a:pt x="168" y="1858"/>
                    <a:pt x="207" y="1858"/>
                  </a:cubicBezTo>
                  <a:cubicBezTo>
                    <a:pt x="657" y="1858"/>
                    <a:pt x="1021" y="1494"/>
                    <a:pt x="1021" y="1044"/>
                  </a:cubicBezTo>
                  <a:cubicBezTo>
                    <a:pt x="1021" y="727"/>
                    <a:pt x="839" y="452"/>
                    <a:pt x="574" y="317"/>
                  </a:cubicBezTo>
                  <a:cubicBezTo>
                    <a:pt x="650" y="284"/>
                    <a:pt x="704" y="208"/>
                    <a:pt x="704" y="119"/>
                  </a:cubicBezTo>
                  <a:cubicBezTo>
                    <a:pt x="704" y="75"/>
                    <a:pt x="691" y="34"/>
                    <a:pt x="668" y="0"/>
                  </a:cubicBezTo>
                  <a:cubicBezTo>
                    <a:pt x="1069" y="177"/>
                    <a:pt x="1349" y="578"/>
                    <a:pt x="1349" y="1044"/>
                  </a:cubicBezTo>
                  <a:close/>
                </a:path>
              </a:pathLst>
            </a:custGeom>
            <a:solidFill>
              <a:schemeClr val="accent6"/>
            </a:solidFill>
            <a:ln>
              <a:noFill/>
            </a:ln>
          </p:spPr>
          <p:txBody>
            <a:bodyPr vert="horz" wrap="square" lIns="89499" tIns="44749" rIns="89499" bIns="44749" numCol="1" anchor="t" anchorCtr="0" compatLnSpc="1">
              <a:prstTxWarp prst="textNoShape">
                <a:avLst/>
              </a:prstTxWarp>
              <a:normAutofit/>
            </a:bodyPr>
            <a:lstStyle/>
            <a:p>
              <a:endParaRPr lang="en-US"/>
            </a:p>
          </p:txBody>
        </p:sp>
        <p:sp>
          <p:nvSpPr>
            <p:cNvPr id="7" name="Freeform 8"/>
            <p:cNvSpPr>
              <a:spLocks/>
            </p:cNvSpPr>
            <p:nvPr/>
          </p:nvSpPr>
          <p:spPr bwMode="auto">
            <a:xfrm>
              <a:off x="3119167" y="444137"/>
              <a:ext cx="3363730" cy="5589905"/>
            </a:xfrm>
            <a:custGeom>
              <a:avLst/>
              <a:gdLst>
                <a:gd name="T0" fmla="*/ 1205 w 1338"/>
                <a:gd name="T1" fmla="*/ 216 h 2176"/>
                <a:gd name="T2" fmla="*/ 1240 w 1338"/>
                <a:gd name="T3" fmla="*/ 333 h 2176"/>
                <a:gd name="T4" fmla="*/ 1141 w 1338"/>
                <a:gd name="T5" fmla="*/ 327 h 2176"/>
                <a:gd name="T6" fmla="*/ 327 w 1338"/>
                <a:gd name="T7" fmla="*/ 1141 h 2176"/>
                <a:gd name="T8" fmla="*/ 767 w 1338"/>
                <a:gd name="T9" fmla="*/ 1864 h 2176"/>
                <a:gd name="T10" fmla="*/ 629 w 1338"/>
                <a:gd name="T11" fmla="*/ 2066 h 2176"/>
                <a:gd name="T12" fmla="*/ 658 w 1338"/>
                <a:gd name="T13" fmla="*/ 2176 h 2176"/>
                <a:gd name="T14" fmla="*/ 0 w 1338"/>
                <a:gd name="T15" fmla="*/ 1141 h 2176"/>
                <a:gd name="T16" fmla="*/ 1141 w 1338"/>
                <a:gd name="T17" fmla="*/ 0 h 2176"/>
                <a:gd name="T18" fmla="*/ 1338 w 1338"/>
                <a:gd name="T19" fmla="*/ 17 h 2176"/>
                <a:gd name="T20" fmla="*/ 1205 w 1338"/>
                <a:gd name="T21" fmla="*/ 216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8" h="2176">
                  <a:moveTo>
                    <a:pt x="1205" y="216"/>
                  </a:moveTo>
                  <a:cubicBezTo>
                    <a:pt x="1205" y="259"/>
                    <a:pt x="1218" y="299"/>
                    <a:pt x="1240" y="333"/>
                  </a:cubicBezTo>
                  <a:cubicBezTo>
                    <a:pt x="1207" y="329"/>
                    <a:pt x="1175" y="327"/>
                    <a:pt x="1141" y="327"/>
                  </a:cubicBezTo>
                  <a:cubicBezTo>
                    <a:pt x="692" y="327"/>
                    <a:pt x="327" y="692"/>
                    <a:pt x="327" y="1141"/>
                  </a:cubicBezTo>
                  <a:cubicBezTo>
                    <a:pt x="327" y="1456"/>
                    <a:pt x="506" y="1729"/>
                    <a:pt x="767" y="1864"/>
                  </a:cubicBezTo>
                  <a:cubicBezTo>
                    <a:pt x="686" y="1895"/>
                    <a:pt x="629" y="1974"/>
                    <a:pt x="629" y="2066"/>
                  </a:cubicBezTo>
                  <a:cubicBezTo>
                    <a:pt x="629" y="2106"/>
                    <a:pt x="639" y="2144"/>
                    <a:pt x="658" y="2176"/>
                  </a:cubicBezTo>
                  <a:cubicBezTo>
                    <a:pt x="269" y="1994"/>
                    <a:pt x="0" y="1599"/>
                    <a:pt x="0" y="1141"/>
                  </a:cubicBezTo>
                  <a:cubicBezTo>
                    <a:pt x="0" y="511"/>
                    <a:pt x="511" y="0"/>
                    <a:pt x="1141" y="0"/>
                  </a:cubicBezTo>
                  <a:cubicBezTo>
                    <a:pt x="1208" y="0"/>
                    <a:pt x="1274" y="6"/>
                    <a:pt x="1338" y="17"/>
                  </a:cubicBezTo>
                  <a:cubicBezTo>
                    <a:pt x="1260" y="49"/>
                    <a:pt x="1205" y="126"/>
                    <a:pt x="1205" y="216"/>
                  </a:cubicBezTo>
                  <a:close/>
                </a:path>
              </a:pathLst>
            </a:custGeom>
            <a:solidFill>
              <a:schemeClr val="accent4"/>
            </a:solidFill>
            <a:ln>
              <a:noFill/>
            </a:ln>
          </p:spPr>
          <p:txBody>
            <a:bodyPr vert="horz" wrap="square" lIns="89499" tIns="44749" rIns="89499" bIns="44749" numCol="1" anchor="t" anchorCtr="0" compatLnSpc="1">
              <a:prstTxWarp prst="textNoShape">
                <a:avLst/>
              </a:prstTxWarp>
              <a:normAutofit/>
            </a:bodyPr>
            <a:lstStyle/>
            <a:p>
              <a:endParaRPr lang="en-US"/>
            </a:p>
          </p:txBody>
        </p:sp>
        <p:sp>
          <p:nvSpPr>
            <p:cNvPr id="10" name="TextBox 9"/>
            <p:cNvSpPr txBox="1"/>
            <p:nvPr/>
          </p:nvSpPr>
          <p:spPr>
            <a:xfrm>
              <a:off x="1" y="2743201"/>
              <a:ext cx="12192000" cy="992778"/>
            </a:xfrm>
            <a:prstGeom prst="rect">
              <a:avLst/>
            </a:prstGeom>
            <a:noFill/>
          </p:spPr>
          <p:txBody>
            <a:bodyPr wrap="square" lIns="0" rtlCol="0" anchor="ctr" anchorCtr="0">
              <a:normAutofit fontScale="92500" lnSpcReduction="10000"/>
            </a:bodyPr>
            <a:lstStyle/>
            <a:p>
              <a:pPr algn="ctr"/>
              <a:r>
                <a:rPr lang="en-US" sz="6600" b="1" dirty="0">
                  <a:solidFill>
                    <a:schemeClr val="tx1">
                      <a:lumMod val="50000"/>
                      <a:lumOff val="50000"/>
                    </a:schemeClr>
                  </a:solidFill>
                  <a:latin typeface="+mj-lt"/>
                </a:rPr>
                <a:t>Applicant File Review </a:t>
              </a:r>
            </a:p>
          </p:txBody>
        </p:sp>
        <p:sp>
          <p:nvSpPr>
            <p:cNvPr id="11" name="TextBox 10"/>
            <p:cNvSpPr txBox="1"/>
            <p:nvPr/>
          </p:nvSpPr>
          <p:spPr>
            <a:xfrm>
              <a:off x="3814354" y="3612216"/>
              <a:ext cx="4545875" cy="461665"/>
            </a:xfrm>
            <a:prstGeom prst="rect">
              <a:avLst/>
            </a:prstGeom>
            <a:noFill/>
          </p:spPr>
          <p:txBody>
            <a:bodyPr wrap="square" rtlCol="0">
              <a:normAutofit/>
            </a:bodyPr>
            <a:lstStyle/>
            <a:p>
              <a:pPr algn="ctr"/>
              <a:r>
                <a:rPr lang="en-US" sz="2400" dirty="0">
                  <a:solidFill>
                    <a:schemeClr val="tx1">
                      <a:lumMod val="50000"/>
                      <a:lumOff val="50000"/>
                    </a:schemeClr>
                  </a:solidFill>
                </a:rPr>
                <a:t>Center Process</a:t>
              </a:r>
            </a:p>
          </p:txBody>
        </p:sp>
        <p:sp>
          <p:nvSpPr>
            <p:cNvPr id="2" name="TextBox 1">
              <a:extLst>
                <a:ext uri="{FF2B5EF4-FFF2-40B4-BE49-F238E27FC236}">
                  <a16:creationId xmlns:a16="http://schemas.microsoft.com/office/drawing/2014/main" id="{E434F80D-903C-45DF-9FD3-6A485295D6F8}"/>
                </a:ext>
              </a:extLst>
            </p:cNvPr>
            <p:cNvSpPr txBox="1"/>
            <p:nvPr/>
          </p:nvSpPr>
          <p:spPr>
            <a:xfrm>
              <a:off x="8080159" y="1053852"/>
              <a:ext cx="2676221" cy="369332"/>
            </a:xfrm>
            <a:prstGeom prst="rect">
              <a:avLst/>
            </a:prstGeom>
            <a:noFill/>
          </p:spPr>
          <p:txBody>
            <a:bodyPr wrap="square" rtlCol="0">
              <a:spAutoFit/>
            </a:bodyPr>
            <a:lstStyle/>
            <a:p>
              <a:pPr algn="ctr"/>
              <a:r>
                <a:rPr lang="en-US" dirty="0">
                  <a:solidFill>
                    <a:schemeClr val="accent2">
                      <a:lumMod val="75000"/>
                    </a:schemeClr>
                  </a:solidFill>
                </a:rPr>
                <a:t>Clinical Review</a:t>
              </a:r>
            </a:p>
          </p:txBody>
        </p:sp>
        <p:sp>
          <p:nvSpPr>
            <p:cNvPr id="20" name="TextBox 19">
              <a:extLst>
                <a:ext uri="{FF2B5EF4-FFF2-40B4-BE49-F238E27FC236}">
                  <a16:creationId xmlns:a16="http://schemas.microsoft.com/office/drawing/2014/main" id="{36E9142C-5A63-409C-B91E-7290B1D6637E}"/>
                </a:ext>
              </a:extLst>
            </p:cNvPr>
            <p:cNvSpPr txBox="1"/>
            <p:nvPr/>
          </p:nvSpPr>
          <p:spPr>
            <a:xfrm>
              <a:off x="1355851" y="5398987"/>
              <a:ext cx="2676221" cy="830997"/>
            </a:xfrm>
            <a:prstGeom prst="rect">
              <a:avLst/>
            </a:prstGeom>
            <a:noFill/>
          </p:spPr>
          <p:txBody>
            <a:bodyPr wrap="square" rtlCol="0">
              <a:spAutoFit/>
            </a:bodyPr>
            <a:lstStyle/>
            <a:p>
              <a:pPr algn="ctr"/>
              <a:r>
                <a:rPr lang="en-US" sz="2400" dirty="0">
                  <a:solidFill>
                    <a:srgbClr val="FF6600"/>
                  </a:solidFill>
                </a:rPr>
                <a:t>Reasonable Accommodation</a:t>
              </a:r>
            </a:p>
          </p:txBody>
        </p:sp>
        <p:pic>
          <p:nvPicPr>
            <p:cNvPr id="22" name="Graphic 21" descr="Person in wheelchair">
              <a:extLst>
                <a:ext uri="{FF2B5EF4-FFF2-40B4-BE49-F238E27FC236}">
                  <a16:creationId xmlns:a16="http://schemas.microsoft.com/office/drawing/2014/main" id="{66BE7BDF-73D5-48B8-BB5E-5C2F32846B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1032" y="5348657"/>
              <a:ext cx="914400" cy="914400"/>
            </a:xfrm>
            <a:prstGeom prst="rect">
              <a:avLst/>
            </a:prstGeom>
          </p:spPr>
        </p:pic>
      </p:grpSp>
    </p:spTree>
    <p:extLst>
      <p:ext uri="{BB962C8B-B14F-4D97-AF65-F5344CB8AC3E}">
        <p14:creationId xmlns:p14="http://schemas.microsoft.com/office/powerpoint/2010/main" val="2631933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ACC303-871B-4A44-80B7-7D25609266D6}"/>
              </a:ext>
            </a:extLst>
          </p:cNvPr>
          <p:cNvSpPr>
            <a:spLocks noGrp="1"/>
          </p:cNvSpPr>
          <p:nvPr>
            <p:ph type="title"/>
          </p:nvPr>
        </p:nvSpPr>
        <p:spPr>
          <a:xfrm>
            <a:off x="4965430" y="629268"/>
            <a:ext cx="6586491" cy="1286160"/>
          </a:xfrm>
        </p:spPr>
        <p:txBody>
          <a:bodyPr anchor="b">
            <a:normAutofit/>
          </a:bodyPr>
          <a:lstStyle/>
          <a:p>
            <a:r>
              <a:rPr lang="en-US" sz="3700"/>
              <a:t>Reasonable Accommodation Committee (RAC)</a:t>
            </a:r>
          </a:p>
        </p:txBody>
      </p:sp>
      <p:pic>
        <p:nvPicPr>
          <p:cNvPr id="7" name="Picture 6">
            <a:extLst>
              <a:ext uri="{FF2B5EF4-FFF2-40B4-BE49-F238E27FC236}">
                <a16:creationId xmlns:a16="http://schemas.microsoft.com/office/drawing/2014/main" id="{0AFC31FB-2B64-4C85-BA46-0A92AD90B8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FA987"/>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EC7ABBDE-1528-48C4-8E5A-6768D72CC7F0}"/>
              </a:ext>
            </a:extLst>
          </p:cNvPr>
          <p:cNvSpPr>
            <a:spLocks noGrp="1"/>
          </p:cNvSpPr>
          <p:nvPr>
            <p:ph idx="1"/>
          </p:nvPr>
        </p:nvSpPr>
        <p:spPr>
          <a:xfrm>
            <a:off x="4965431" y="2438400"/>
            <a:ext cx="6586489" cy="3785419"/>
          </a:xfrm>
        </p:spPr>
        <p:txBody>
          <a:bodyPr>
            <a:normAutofit/>
          </a:bodyPr>
          <a:lstStyle/>
          <a:p>
            <a:r>
              <a:rPr lang="en-US" sz="2400" dirty="0"/>
              <a:t>Reviews and discusses potential accommodations with the applicant as part of the Health Care Needs or Direct Threat Assessments.</a:t>
            </a:r>
          </a:p>
          <a:p>
            <a:r>
              <a:rPr lang="en-US" sz="2400" dirty="0"/>
              <a:t>Recommends accommodations and modifications to the FRT.</a:t>
            </a:r>
          </a:p>
          <a:p>
            <a:r>
              <a:rPr lang="en-US" sz="2400" dirty="0"/>
              <a:t>Does NOT make decisions about enrollment.</a:t>
            </a:r>
          </a:p>
          <a:p>
            <a:endParaRPr lang="en-US" sz="2000" dirty="0"/>
          </a:p>
        </p:txBody>
      </p:sp>
      <p:sp>
        <p:nvSpPr>
          <p:cNvPr id="4" name="Slide Number Placeholder 3">
            <a:extLst>
              <a:ext uri="{FF2B5EF4-FFF2-40B4-BE49-F238E27FC236}">
                <a16:creationId xmlns:a16="http://schemas.microsoft.com/office/drawing/2014/main" id="{B658B164-D3FB-4641-BF81-C19B44ED9153}"/>
              </a:ext>
            </a:extLst>
          </p:cNvPr>
          <p:cNvSpPr>
            <a:spLocks noGrp="1"/>
          </p:cNvSpPr>
          <p:nvPr>
            <p:ph type="sldNum" sz="quarter" idx="12"/>
          </p:nvPr>
        </p:nvSpPr>
        <p:spPr>
          <a:xfrm>
            <a:off x="10167042" y="6356350"/>
            <a:ext cx="1186758" cy="365125"/>
          </a:xfrm>
        </p:spPr>
        <p:txBody>
          <a:bodyPr>
            <a:normAutofit/>
          </a:bodyPr>
          <a:lstStyle/>
          <a:p>
            <a:pPr>
              <a:spcAft>
                <a:spcPts val="600"/>
              </a:spcAft>
            </a:pPr>
            <a:fld id="{3A88AA25-0ABF-4444-BF79-A8339D80008A}" type="slidenum">
              <a:rPr lang="en-US" smtClean="0"/>
              <a:pPr>
                <a:spcAft>
                  <a:spcPts val="600"/>
                </a:spcAft>
              </a:pPr>
              <a:t>43</a:t>
            </a:fld>
            <a:endParaRPr lang="en-US"/>
          </a:p>
        </p:txBody>
      </p:sp>
    </p:spTree>
    <p:extLst>
      <p:ext uri="{BB962C8B-B14F-4D97-AF65-F5344CB8AC3E}">
        <p14:creationId xmlns:p14="http://schemas.microsoft.com/office/powerpoint/2010/main" val="1149379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436E3-DC96-45DB-A475-542EE1349A57}"/>
              </a:ext>
            </a:extLst>
          </p:cNvPr>
          <p:cNvSpPr>
            <a:spLocks noGrp="1"/>
          </p:cNvSpPr>
          <p:nvPr>
            <p:ph type="title"/>
          </p:nvPr>
        </p:nvSpPr>
        <p:spPr>
          <a:xfrm>
            <a:off x="960100" y="978102"/>
            <a:ext cx="10588434" cy="1062644"/>
          </a:xfrm>
        </p:spPr>
        <p:txBody>
          <a:bodyPr anchor="b">
            <a:normAutofit/>
          </a:bodyPr>
          <a:lstStyle/>
          <a:p>
            <a:r>
              <a:rPr lang="en-US" sz="3400" dirty="0"/>
              <a:t>Reasonable Accommodation (RA) in the Assessment Process</a:t>
            </a:r>
          </a:p>
        </p:txBody>
      </p:sp>
      <p:cxnSp>
        <p:nvCxnSpPr>
          <p:cNvPr id="11" name="Straight Connector 10">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oy, doll&#10;&#10;Description automatically generated">
            <a:extLst>
              <a:ext uri="{FF2B5EF4-FFF2-40B4-BE49-F238E27FC236}">
                <a16:creationId xmlns:a16="http://schemas.microsoft.com/office/drawing/2014/main" id="{F8B27BEA-3F22-401B-8442-F42035E38463}"/>
              </a:ext>
            </a:extLst>
          </p:cNvPr>
          <p:cNvPicPr>
            <a:picLocks noChangeAspect="1"/>
          </p:cNvPicPr>
          <p:nvPr/>
        </p:nvPicPr>
        <p:blipFill rotWithShape="1">
          <a:blip r:embed="rId2"/>
          <a:srcRect l="18412" r="27104"/>
          <a:stretch/>
        </p:blipFill>
        <p:spPr>
          <a:xfrm>
            <a:off x="1201910" y="2811104"/>
            <a:ext cx="3190706" cy="2928114"/>
          </a:xfrm>
          <a:prstGeom prst="rect">
            <a:avLst/>
          </a:prstGeom>
        </p:spPr>
      </p:pic>
      <p:sp>
        <p:nvSpPr>
          <p:cNvPr id="3" name="Content Placeholder 2">
            <a:extLst>
              <a:ext uri="{FF2B5EF4-FFF2-40B4-BE49-F238E27FC236}">
                <a16:creationId xmlns:a16="http://schemas.microsoft.com/office/drawing/2014/main" id="{D33F4778-3B49-4258-9118-67980AEE3D21}"/>
              </a:ext>
            </a:extLst>
          </p:cNvPr>
          <p:cNvSpPr>
            <a:spLocks noGrp="1"/>
          </p:cNvSpPr>
          <p:nvPr>
            <p:ph idx="1"/>
          </p:nvPr>
        </p:nvSpPr>
        <p:spPr>
          <a:xfrm>
            <a:off x="4955354" y="2419929"/>
            <a:ext cx="6282169" cy="3797988"/>
          </a:xfrm>
        </p:spPr>
        <p:txBody>
          <a:bodyPr>
            <a:normAutofit lnSpcReduction="10000"/>
          </a:bodyPr>
          <a:lstStyle/>
          <a:p>
            <a:pPr>
              <a:lnSpc>
                <a:spcPct val="124000"/>
              </a:lnSpc>
            </a:pPr>
            <a:r>
              <a:rPr lang="en-US" sz="2400" dirty="0"/>
              <a:t>The </a:t>
            </a:r>
            <a:r>
              <a:rPr lang="en-US" sz="2400" b="1" dirty="0"/>
              <a:t>DC</a:t>
            </a:r>
            <a:r>
              <a:rPr lang="en-US" sz="2400" dirty="0"/>
              <a:t> and </a:t>
            </a:r>
            <a:r>
              <a:rPr lang="en-US" sz="2400" b="1" dirty="0"/>
              <a:t>the applicant </a:t>
            </a:r>
            <a:r>
              <a:rPr lang="en-US" sz="2400" b="1" u="sng" dirty="0"/>
              <a:t>MUST</a:t>
            </a:r>
            <a:r>
              <a:rPr lang="en-US" sz="2400" dirty="0"/>
              <a:t> be involved in the RA review as per the PRH.</a:t>
            </a:r>
          </a:p>
          <a:p>
            <a:pPr lvl="1">
              <a:lnSpc>
                <a:spcPct val="124000"/>
              </a:lnSpc>
            </a:pPr>
            <a:r>
              <a:rPr lang="en-US" sz="2000" dirty="0"/>
              <a:t>The DC is the coordinator of the reasonable accommodation process; therefore, this individual </a:t>
            </a:r>
            <a:r>
              <a:rPr lang="en-US" sz="2000" b="1" u="sng" dirty="0"/>
              <a:t>must lead </a:t>
            </a:r>
            <a:r>
              <a:rPr lang="en-US" sz="2000" dirty="0"/>
              <a:t>this portion of the assessment process.  </a:t>
            </a:r>
          </a:p>
          <a:p>
            <a:pPr lvl="1">
              <a:lnSpc>
                <a:spcPct val="124000"/>
              </a:lnSpc>
            </a:pPr>
            <a:r>
              <a:rPr lang="en-US" sz="2000" dirty="0"/>
              <a:t>The clinician completing the assessment should not be leading the RAC; however, s/he is encouraged to participate/make RA recommendations, if time permits.</a:t>
            </a:r>
          </a:p>
          <a:p>
            <a:pPr>
              <a:lnSpc>
                <a:spcPct val="104000"/>
              </a:lnSpc>
            </a:pPr>
            <a:endParaRPr lang="en-US" sz="2000" dirty="0"/>
          </a:p>
        </p:txBody>
      </p:sp>
      <p:sp>
        <p:nvSpPr>
          <p:cNvPr id="4" name="Slide Number Placeholder 3">
            <a:extLst>
              <a:ext uri="{FF2B5EF4-FFF2-40B4-BE49-F238E27FC236}">
                <a16:creationId xmlns:a16="http://schemas.microsoft.com/office/drawing/2014/main" id="{97781D84-D54E-47CE-9D03-D0CA6D866602}"/>
              </a:ext>
            </a:extLst>
          </p:cNvPr>
          <p:cNvSpPr>
            <a:spLocks noGrp="1"/>
          </p:cNvSpPr>
          <p:nvPr>
            <p:ph type="sldNum" sz="quarter" idx="12"/>
          </p:nvPr>
        </p:nvSpPr>
        <p:spPr>
          <a:xfrm>
            <a:off x="10330903" y="6217920"/>
            <a:ext cx="914400" cy="365125"/>
          </a:xfrm>
        </p:spPr>
        <p:txBody>
          <a:bodyPr>
            <a:normAutofit/>
          </a:bodyPr>
          <a:lstStyle/>
          <a:p>
            <a:pPr>
              <a:spcAft>
                <a:spcPts val="600"/>
              </a:spcAft>
            </a:pPr>
            <a:fld id="{AE743507-C39D-4973-A10E-A1A6810F609F}" type="slidenum">
              <a:rPr lang="en-US">
                <a:solidFill>
                  <a:srgbClr val="009999"/>
                </a:solidFill>
              </a:rPr>
              <a:pPr>
                <a:spcAft>
                  <a:spcPts val="600"/>
                </a:spcAft>
              </a:pPr>
              <a:t>44</a:t>
            </a:fld>
            <a:endParaRPr lang="en-US" dirty="0">
              <a:solidFill>
                <a:srgbClr val="009999"/>
              </a:solidFill>
            </a:endParaRPr>
          </a:p>
        </p:txBody>
      </p:sp>
    </p:spTree>
    <p:extLst>
      <p:ext uri="{BB962C8B-B14F-4D97-AF65-F5344CB8AC3E}">
        <p14:creationId xmlns:p14="http://schemas.microsoft.com/office/powerpoint/2010/main" val="3352441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2281D48-368B-4D16-BFAB-2430D56FB223}"/>
              </a:ext>
            </a:extLst>
          </p:cNvPr>
          <p:cNvSpPr>
            <a:spLocks noGrp="1"/>
          </p:cNvSpPr>
          <p:nvPr>
            <p:ph type="title"/>
          </p:nvPr>
        </p:nvSpPr>
        <p:spPr>
          <a:xfrm>
            <a:off x="838200" y="672747"/>
            <a:ext cx="10515600" cy="715556"/>
          </a:xfrm>
        </p:spPr>
        <p:txBody>
          <a:bodyPr>
            <a:normAutofit/>
          </a:bodyPr>
          <a:lstStyle/>
          <a:p>
            <a:pPr algn="ctr"/>
            <a:r>
              <a:rPr lang="en-US" sz="3200" dirty="0">
                <a:solidFill>
                  <a:schemeClr val="bg1"/>
                </a:solidFill>
              </a:rPr>
              <a:t>Is Applicant Person with a Disability?</a:t>
            </a:r>
          </a:p>
        </p:txBody>
      </p:sp>
      <p:sp>
        <p:nvSpPr>
          <p:cNvPr id="4" name="Content Placeholder 3">
            <a:extLst>
              <a:ext uri="{FF2B5EF4-FFF2-40B4-BE49-F238E27FC236}">
                <a16:creationId xmlns:a16="http://schemas.microsoft.com/office/drawing/2014/main" id="{2C611E53-3456-41D9-A127-08E09A95BD67}"/>
              </a:ext>
            </a:extLst>
          </p:cNvPr>
          <p:cNvSpPr>
            <a:spLocks noGrp="1"/>
          </p:cNvSpPr>
          <p:nvPr>
            <p:ph idx="1"/>
          </p:nvPr>
        </p:nvSpPr>
        <p:spPr>
          <a:xfrm>
            <a:off x="1580887" y="3662462"/>
            <a:ext cx="9772913" cy="2540433"/>
          </a:xfrm>
        </p:spPr>
        <p:txBody>
          <a:bodyPr>
            <a:noAutofit/>
          </a:bodyPr>
          <a:lstStyle/>
          <a:p>
            <a:pPr>
              <a:lnSpc>
                <a:spcPct val="104000"/>
              </a:lnSpc>
            </a:pPr>
            <a:r>
              <a:rPr lang="en-US" sz="2400" dirty="0"/>
              <a:t>If yes, the DC selects the “</a:t>
            </a:r>
            <a:r>
              <a:rPr lang="en-US" sz="2400" b="1" dirty="0"/>
              <a:t>yes</a:t>
            </a:r>
            <a:r>
              <a:rPr lang="en-US" sz="2400" dirty="0"/>
              <a:t>” response box to the question: “Is this applicant a person with a disability?”</a:t>
            </a:r>
            <a:endParaRPr lang="en-US" sz="2000" dirty="0"/>
          </a:p>
          <a:p>
            <a:pPr lvl="1">
              <a:lnSpc>
                <a:spcPct val="104000"/>
              </a:lnSpc>
            </a:pPr>
            <a:r>
              <a:rPr lang="en-US" sz="2000" dirty="0"/>
              <a:t>DC completes section 5 with applicant input.</a:t>
            </a:r>
          </a:p>
          <a:p>
            <a:pPr>
              <a:lnSpc>
                <a:spcPct val="104000"/>
              </a:lnSpc>
            </a:pPr>
            <a:r>
              <a:rPr lang="en-US" sz="2400" dirty="0"/>
              <a:t>If not, the DC selects the “</a:t>
            </a:r>
            <a:r>
              <a:rPr lang="en-US" sz="2400" b="1" dirty="0"/>
              <a:t>no</a:t>
            </a:r>
            <a:r>
              <a:rPr lang="en-US" sz="2400" dirty="0"/>
              <a:t>” response box and the center clinician resumes completion of the assessment at section 6 of the HCNA.</a:t>
            </a:r>
          </a:p>
        </p:txBody>
      </p:sp>
      <p:pic>
        <p:nvPicPr>
          <p:cNvPr id="72707" name="Picture 2" descr="A screenshot of a cell phone&#10;&#10;Description automatically generated">
            <a:extLst>
              <a:ext uri="{FF2B5EF4-FFF2-40B4-BE49-F238E27FC236}">
                <a16:creationId xmlns:a16="http://schemas.microsoft.com/office/drawing/2014/main" id="{C0C02C0D-B96F-46C2-AEF2-913CD1A11D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39971" y="1485766"/>
            <a:ext cx="8805160" cy="20615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Slide Number Placeholder 1">
            <a:extLst>
              <a:ext uri="{FF2B5EF4-FFF2-40B4-BE49-F238E27FC236}">
                <a16:creationId xmlns:a16="http://schemas.microsoft.com/office/drawing/2014/main" id="{C9F48C3C-BBE8-466B-A472-EB22D71EE11B}"/>
              </a:ext>
            </a:extLst>
          </p:cNvPr>
          <p:cNvSpPr>
            <a:spLocks noGrp="1" noChangeArrowheads="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lnSpc>
                <a:spcPct val="90000"/>
              </a:lnSpc>
              <a:spcBef>
                <a:spcPts val="1000"/>
              </a:spcBef>
              <a:buFont typeface="Arial" panose="020B0604020202020204" pitchFamily="34" charset="0"/>
              <a:buChar char="•"/>
              <a:defRPr sz="2400">
                <a:solidFill>
                  <a:schemeClr val="tx1"/>
                </a:solidFill>
                <a:latin typeface="Trebuchet MS" panose="020B0603020202020204" pitchFamily="34" charset="0"/>
              </a:defRPr>
            </a:lvl1pPr>
            <a:lvl2pPr marL="742932" indent="-285744">
              <a:lnSpc>
                <a:spcPct val="90000"/>
              </a:lnSpc>
              <a:spcBef>
                <a:spcPts val="500"/>
              </a:spcBef>
              <a:buFont typeface="Arial" panose="020B0604020202020204" pitchFamily="34" charset="0"/>
              <a:buChar char="•"/>
              <a:defRPr sz="2000">
                <a:solidFill>
                  <a:schemeClr val="tx1"/>
                </a:solidFill>
                <a:latin typeface="Trebuchet MS" panose="020B0603020202020204" pitchFamily="34" charset="0"/>
              </a:defRPr>
            </a:lvl2pPr>
            <a:lvl3pPr marL="1142971" indent="-228594">
              <a:lnSpc>
                <a:spcPct val="90000"/>
              </a:lnSpc>
              <a:spcBef>
                <a:spcPts val="500"/>
              </a:spcBef>
              <a:buFont typeface="Arial" panose="020B0604020202020204" pitchFamily="34" charset="0"/>
              <a:buChar char="•"/>
              <a:defRPr>
                <a:solidFill>
                  <a:schemeClr val="tx1"/>
                </a:solidFill>
                <a:latin typeface="Trebuchet MS" panose="020B0603020202020204" pitchFamily="34" charset="0"/>
              </a:defRPr>
            </a:lvl3pPr>
            <a:lvl4pPr marL="1600160" indent="-228594">
              <a:lnSpc>
                <a:spcPct val="90000"/>
              </a:lnSpc>
              <a:spcBef>
                <a:spcPts val="500"/>
              </a:spcBef>
              <a:buFont typeface="Arial" panose="020B0604020202020204" pitchFamily="34" charset="0"/>
              <a:buChar char="•"/>
              <a:defRPr sz="1600">
                <a:solidFill>
                  <a:schemeClr val="tx1"/>
                </a:solidFill>
                <a:latin typeface="Trebuchet MS" panose="020B0603020202020204" pitchFamily="34" charset="0"/>
              </a:defRPr>
            </a:lvl4pPr>
            <a:lvl5pPr marL="2057349" indent="-228594">
              <a:lnSpc>
                <a:spcPct val="90000"/>
              </a:lnSpc>
              <a:spcBef>
                <a:spcPts val="500"/>
              </a:spcBef>
              <a:buFont typeface="Arial" panose="020B0604020202020204" pitchFamily="34" charset="0"/>
              <a:buChar char="•"/>
              <a:defRPr sz="1600">
                <a:solidFill>
                  <a:schemeClr val="tx1"/>
                </a:solidFill>
                <a:latin typeface="Trebuchet MS" panose="020B0603020202020204" pitchFamily="34" charset="0"/>
              </a:defRPr>
            </a:lvl5pPr>
            <a:lvl6pPr marL="2514537" indent="-228594"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6pPr>
            <a:lvl7pPr marL="2971726" indent="-228594"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7pPr>
            <a:lvl8pPr marL="3428914" indent="-228594"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8pPr>
            <a:lvl9pPr marL="3886103" indent="-228594"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9pPr>
          </a:lstStyle>
          <a:p>
            <a:pPr defTabSz="914377" eaLnBrk="0" fontAlgn="base" hangingPunct="0">
              <a:spcBef>
                <a:spcPct val="0"/>
              </a:spcBef>
              <a:spcAft>
                <a:spcPts val="800"/>
              </a:spcAft>
              <a:buNone/>
            </a:pPr>
            <a:fld id="{3F87E471-AE4C-41D7-8FB3-F7704B6F6036}" type="slidenum">
              <a:rPr lang="en-US" altLang="en-US" sz="1200">
                <a:solidFill>
                  <a:srgbClr val="009999"/>
                </a:solidFill>
                <a:latin typeface="+mn-lt"/>
                <a:ea typeface="MS PGothic" panose="020B0600070205080204" pitchFamily="34" charset="-128"/>
              </a:rPr>
              <a:pPr defTabSz="914377" eaLnBrk="0" fontAlgn="base" hangingPunct="0">
                <a:spcBef>
                  <a:spcPct val="0"/>
                </a:spcBef>
                <a:spcAft>
                  <a:spcPts val="800"/>
                </a:spcAft>
                <a:buNone/>
              </a:pPr>
              <a:t>45</a:t>
            </a:fld>
            <a:endParaRPr lang="en-US" altLang="en-US" sz="1200" dirty="0">
              <a:solidFill>
                <a:srgbClr val="009999"/>
              </a:solidFill>
              <a:latin typeface="+mn-lt"/>
              <a:ea typeface="MS PGothic" panose="020B0600070205080204"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F453-72D2-4422-8F64-32798F6AF137}"/>
              </a:ext>
            </a:extLst>
          </p:cNvPr>
          <p:cNvSpPr>
            <a:spLocks noGrp="1"/>
          </p:cNvSpPr>
          <p:nvPr>
            <p:ph type="title"/>
          </p:nvPr>
        </p:nvSpPr>
        <p:spPr/>
        <p:txBody>
          <a:bodyPr>
            <a:normAutofit/>
          </a:bodyPr>
          <a:lstStyle/>
          <a:p>
            <a:r>
              <a:rPr lang="en-US" dirty="0"/>
              <a:t>Review – When Do You Identify RA?</a:t>
            </a:r>
          </a:p>
        </p:txBody>
      </p:sp>
      <p:sp>
        <p:nvSpPr>
          <p:cNvPr id="3" name="Content Placeholder 2">
            <a:extLst>
              <a:ext uri="{FF2B5EF4-FFF2-40B4-BE49-F238E27FC236}">
                <a16:creationId xmlns:a16="http://schemas.microsoft.com/office/drawing/2014/main" id="{25207743-7C93-4B53-977E-F614CAAE2B61}"/>
              </a:ext>
            </a:extLst>
          </p:cNvPr>
          <p:cNvSpPr>
            <a:spLocks noGrp="1"/>
          </p:cNvSpPr>
          <p:nvPr>
            <p:ph idx="1"/>
          </p:nvPr>
        </p:nvSpPr>
        <p:spPr>
          <a:xfrm>
            <a:off x="838200" y="1584960"/>
            <a:ext cx="7598664" cy="4592003"/>
          </a:xfrm>
        </p:spPr>
        <p:txBody>
          <a:bodyPr/>
          <a:lstStyle/>
          <a:p>
            <a:r>
              <a:rPr lang="en-US" dirty="0">
                <a:solidFill>
                  <a:srgbClr val="203864"/>
                </a:solidFill>
              </a:rPr>
              <a:t>Do you consider accommodations if:</a:t>
            </a:r>
          </a:p>
          <a:p>
            <a:pPr lvl="1"/>
            <a:r>
              <a:rPr lang="en-US" dirty="0">
                <a:solidFill>
                  <a:srgbClr val="203864"/>
                </a:solidFill>
              </a:rPr>
              <a:t>There is documentation of a disability?</a:t>
            </a:r>
          </a:p>
          <a:p>
            <a:pPr lvl="2"/>
            <a:r>
              <a:rPr lang="en-US" dirty="0">
                <a:solidFill>
                  <a:srgbClr val="203864"/>
                </a:solidFill>
              </a:rPr>
              <a:t>for a </a:t>
            </a:r>
            <a:r>
              <a:rPr lang="en-US" b="1" dirty="0">
                <a:solidFill>
                  <a:srgbClr val="009999"/>
                </a:solidFill>
              </a:rPr>
              <a:t>mental health </a:t>
            </a:r>
            <a:r>
              <a:rPr lang="en-US" dirty="0">
                <a:solidFill>
                  <a:srgbClr val="203864"/>
                </a:solidFill>
              </a:rPr>
              <a:t>condition?</a:t>
            </a:r>
          </a:p>
          <a:p>
            <a:pPr lvl="2"/>
            <a:r>
              <a:rPr lang="en-US" dirty="0">
                <a:solidFill>
                  <a:srgbClr val="203864"/>
                </a:solidFill>
              </a:rPr>
              <a:t>for a </a:t>
            </a:r>
            <a:r>
              <a:rPr lang="en-US" b="1" dirty="0">
                <a:solidFill>
                  <a:srgbClr val="009999"/>
                </a:solidFill>
              </a:rPr>
              <a:t>medical </a:t>
            </a:r>
            <a:r>
              <a:rPr lang="en-US" dirty="0">
                <a:solidFill>
                  <a:srgbClr val="203864"/>
                </a:solidFill>
              </a:rPr>
              <a:t>condition?</a:t>
            </a:r>
          </a:p>
          <a:p>
            <a:pPr lvl="2"/>
            <a:r>
              <a:rPr lang="en-US" dirty="0">
                <a:solidFill>
                  <a:srgbClr val="203864"/>
                </a:solidFill>
              </a:rPr>
              <a:t>for a </a:t>
            </a:r>
            <a:r>
              <a:rPr lang="en-US" b="1" dirty="0">
                <a:solidFill>
                  <a:srgbClr val="009999"/>
                </a:solidFill>
              </a:rPr>
              <a:t>substance use </a:t>
            </a:r>
            <a:r>
              <a:rPr lang="en-US" dirty="0">
                <a:solidFill>
                  <a:srgbClr val="203864"/>
                </a:solidFill>
              </a:rPr>
              <a:t>condition?</a:t>
            </a:r>
          </a:p>
          <a:p>
            <a:pPr lvl="3"/>
            <a:r>
              <a:rPr lang="en-US" dirty="0">
                <a:solidFill>
                  <a:srgbClr val="203864"/>
                </a:solidFill>
              </a:rPr>
              <a:t>It depends!</a:t>
            </a:r>
          </a:p>
          <a:p>
            <a:pPr lvl="2"/>
            <a:r>
              <a:rPr lang="en-US" dirty="0">
                <a:solidFill>
                  <a:srgbClr val="203864"/>
                </a:solidFill>
              </a:rPr>
              <a:t>for an </a:t>
            </a:r>
            <a:r>
              <a:rPr lang="en-US" b="1" dirty="0">
                <a:solidFill>
                  <a:srgbClr val="009999"/>
                </a:solidFill>
              </a:rPr>
              <a:t>oral health </a:t>
            </a:r>
            <a:r>
              <a:rPr lang="en-US" dirty="0">
                <a:solidFill>
                  <a:srgbClr val="203864"/>
                </a:solidFill>
              </a:rPr>
              <a:t>condition?</a:t>
            </a:r>
          </a:p>
          <a:p>
            <a:pPr lvl="3"/>
            <a:r>
              <a:rPr lang="en-US" dirty="0">
                <a:solidFill>
                  <a:srgbClr val="203864"/>
                </a:solidFill>
              </a:rPr>
              <a:t>Not typically but some serious conditions/situations may warrant consideration as a temporary disability.  General orthodontia related-situations would not qualify.</a:t>
            </a:r>
          </a:p>
          <a:p>
            <a:endParaRPr lang="en-US" dirty="0">
              <a:solidFill>
                <a:srgbClr val="203864"/>
              </a:solidFill>
            </a:endParaRPr>
          </a:p>
        </p:txBody>
      </p:sp>
      <p:sp>
        <p:nvSpPr>
          <p:cNvPr id="4" name="Slide Number Placeholder 3">
            <a:extLst>
              <a:ext uri="{FF2B5EF4-FFF2-40B4-BE49-F238E27FC236}">
                <a16:creationId xmlns:a16="http://schemas.microsoft.com/office/drawing/2014/main" id="{DF774AE4-8592-4AD2-8571-0A8ABE90CEC0}"/>
              </a:ext>
            </a:extLst>
          </p:cNvPr>
          <p:cNvSpPr>
            <a:spLocks noGrp="1"/>
          </p:cNvSpPr>
          <p:nvPr>
            <p:ph type="sldNum" sz="quarter" idx="12"/>
          </p:nvPr>
        </p:nvSpPr>
        <p:spPr/>
        <p:txBody>
          <a:bodyPr/>
          <a:lstStyle/>
          <a:p>
            <a:fld id="{3A88AA25-0ABF-4444-BF79-A8339D80008A}" type="slidenum">
              <a:rPr lang="en-US" smtClean="0"/>
              <a:pPr/>
              <a:t>46</a:t>
            </a:fld>
            <a:endParaRPr lang="en-US" dirty="0"/>
          </a:p>
        </p:txBody>
      </p:sp>
      <p:pic>
        <p:nvPicPr>
          <p:cNvPr id="6" name="Picture 5" descr="A close up of a logo&#10;&#10;Description automatically generated">
            <a:extLst>
              <a:ext uri="{FF2B5EF4-FFF2-40B4-BE49-F238E27FC236}">
                <a16:creationId xmlns:a16="http://schemas.microsoft.com/office/drawing/2014/main" id="{703A70E7-90A8-4BC5-AF88-7BCE482B020E}"/>
              </a:ext>
            </a:extLst>
          </p:cNvPr>
          <p:cNvPicPr>
            <a:picLocks noChangeAspect="1"/>
          </p:cNvPicPr>
          <p:nvPr/>
        </p:nvPicPr>
        <p:blipFill rotWithShape="1">
          <a:blip r:embed="rId3"/>
          <a:srcRect l="15509" r="17034"/>
          <a:stretch/>
        </p:blipFill>
        <p:spPr>
          <a:xfrm>
            <a:off x="8314944" y="1690688"/>
            <a:ext cx="2831904" cy="4198048"/>
          </a:xfrm>
          <a:prstGeom prst="rect">
            <a:avLst/>
          </a:prstGeom>
        </p:spPr>
      </p:pic>
    </p:spTree>
    <p:extLst>
      <p:ext uri="{BB962C8B-B14F-4D97-AF65-F5344CB8AC3E}">
        <p14:creationId xmlns:p14="http://schemas.microsoft.com/office/powerpoint/2010/main" val="40503321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DA5A1-1872-497A-A07C-D11C0D9930F6}"/>
              </a:ext>
            </a:extLst>
          </p:cNvPr>
          <p:cNvSpPr>
            <a:spLocks noGrp="1"/>
          </p:cNvSpPr>
          <p:nvPr>
            <p:ph type="title"/>
          </p:nvPr>
        </p:nvSpPr>
        <p:spPr/>
        <p:txBody>
          <a:bodyPr/>
          <a:lstStyle/>
          <a:p>
            <a:r>
              <a:rPr lang="en-US" dirty="0"/>
              <a:t>RAC is unable to ID RA</a:t>
            </a:r>
          </a:p>
        </p:txBody>
      </p:sp>
      <p:sp>
        <p:nvSpPr>
          <p:cNvPr id="5" name="Content Placeholder 4">
            <a:extLst>
              <a:ext uri="{FF2B5EF4-FFF2-40B4-BE49-F238E27FC236}">
                <a16:creationId xmlns:a16="http://schemas.microsoft.com/office/drawing/2014/main" id="{CF3D079D-E2C5-4C02-871B-90A139536A7C}"/>
              </a:ext>
            </a:extLst>
          </p:cNvPr>
          <p:cNvSpPr>
            <a:spLocks noGrp="1"/>
          </p:cNvSpPr>
          <p:nvPr>
            <p:ph idx="1"/>
          </p:nvPr>
        </p:nvSpPr>
        <p:spPr>
          <a:xfrm>
            <a:off x="838200" y="4231483"/>
            <a:ext cx="10497735" cy="1647601"/>
          </a:xfrm>
        </p:spPr>
        <p:txBody>
          <a:bodyPr>
            <a:normAutofit fontScale="70000" lnSpcReduction="20000"/>
          </a:bodyPr>
          <a:lstStyle/>
          <a:p>
            <a:pPr>
              <a:lnSpc>
                <a:spcPct val="134000"/>
              </a:lnSpc>
            </a:pPr>
            <a:r>
              <a:rPr lang="en-US" dirty="0"/>
              <a:t>It is </a:t>
            </a:r>
            <a:r>
              <a:rPr lang="en-US" b="1" dirty="0">
                <a:solidFill>
                  <a:srgbClr val="009999"/>
                </a:solidFill>
              </a:rPr>
              <a:t>RARE</a:t>
            </a:r>
            <a:r>
              <a:rPr lang="en-US" dirty="0"/>
              <a:t> that you will select this option because generally there are accommodations that can be identified; however, if the applicant is significantly violent or seriously unstable to the point it is even impeding their ability to participate in the interview process, then there likely are no appropriate accommodations that can be considered in that case and/or at that time.</a:t>
            </a:r>
          </a:p>
        </p:txBody>
      </p:sp>
      <p:sp>
        <p:nvSpPr>
          <p:cNvPr id="4" name="Slide Number Placeholder 3"/>
          <p:cNvSpPr>
            <a:spLocks noGrp="1"/>
          </p:cNvSpPr>
          <p:nvPr>
            <p:ph type="sldNum" sz="quarter" idx="12"/>
          </p:nvPr>
        </p:nvSpPr>
        <p:spPr/>
        <p:txBody>
          <a:bodyPr/>
          <a:lstStyle/>
          <a:p>
            <a:fld id="{B7A1734C-F7A1-447B-B56A-5B567E255AC3}" type="slidenum">
              <a:rPr lang="en-US" smtClean="0">
                <a:solidFill>
                  <a:srgbClr val="009999"/>
                </a:solidFill>
              </a:rPr>
              <a:pPr/>
              <a:t>47</a:t>
            </a:fld>
            <a:endParaRPr lang="en-US" dirty="0">
              <a:solidFill>
                <a:srgbClr val="009999"/>
              </a:solidFill>
            </a:endParaRPr>
          </a:p>
        </p:txBody>
      </p:sp>
      <p:pic>
        <p:nvPicPr>
          <p:cNvPr id="2" name="Picture 1">
            <a:extLst>
              <a:ext uri="{FF2B5EF4-FFF2-40B4-BE49-F238E27FC236}">
                <a16:creationId xmlns:a16="http://schemas.microsoft.com/office/drawing/2014/main" id="{E0828240-D25D-48B2-9A1C-F1443CA9E091}"/>
              </a:ext>
            </a:extLst>
          </p:cNvPr>
          <p:cNvPicPr>
            <a:picLocks noChangeAspect="1"/>
          </p:cNvPicPr>
          <p:nvPr/>
        </p:nvPicPr>
        <p:blipFill>
          <a:blip r:embed="rId3"/>
          <a:stretch>
            <a:fillRect/>
          </a:stretch>
        </p:blipFill>
        <p:spPr>
          <a:xfrm>
            <a:off x="1675241" y="1609444"/>
            <a:ext cx="8306959" cy="2581635"/>
          </a:xfrm>
          <a:prstGeom prst="rect">
            <a:avLst/>
          </a:prstGeom>
        </p:spPr>
      </p:pic>
      <p:sp>
        <p:nvSpPr>
          <p:cNvPr id="9" name="Rectangle 8">
            <a:extLst>
              <a:ext uri="{FF2B5EF4-FFF2-40B4-BE49-F238E27FC236}">
                <a16:creationId xmlns:a16="http://schemas.microsoft.com/office/drawing/2014/main" id="{05F07E5B-78E2-4766-910D-3CAEC2881753}"/>
              </a:ext>
            </a:extLst>
          </p:cNvPr>
          <p:cNvSpPr/>
          <p:nvPr/>
        </p:nvSpPr>
        <p:spPr>
          <a:xfrm>
            <a:off x="1900357" y="2028971"/>
            <a:ext cx="8068235" cy="42624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522B09E8-3A86-4492-BEC9-76C4A02CA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6336" y="182810"/>
            <a:ext cx="1572032" cy="1572032"/>
          </a:xfrm>
          <a:prstGeom prst="rect">
            <a:avLst/>
          </a:prstGeom>
        </p:spPr>
      </p:pic>
      <p:sp>
        <p:nvSpPr>
          <p:cNvPr id="11" name="Curved Right Arrow 7">
            <a:extLst>
              <a:ext uri="{FF2B5EF4-FFF2-40B4-BE49-F238E27FC236}">
                <a16:creationId xmlns:a16="http://schemas.microsoft.com/office/drawing/2014/main" id="{0AF699A5-05D2-4139-AE82-34D6F641C182}"/>
              </a:ext>
            </a:extLst>
          </p:cNvPr>
          <p:cNvSpPr/>
          <p:nvPr/>
        </p:nvSpPr>
        <p:spPr>
          <a:xfrm>
            <a:off x="856065" y="2170499"/>
            <a:ext cx="1019908" cy="145952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927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RAC has been unable to ID any RA</a:t>
            </a:r>
          </a:p>
        </p:txBody>
      </p:sp>
      <p:sp>
        <p:nvSpPr>
          <p:cNvPr id="4" name="Content Placeholder 3"/>
          <p:cNvSpPr>
            <a:spLocks noGrp="1"/>
          </p:cNvSpPr>
          <p:nvPr>
            <p:ph idx="1"/>
          </p:nvPr>
        </p:nvSpPr>
        <p:spPr/>
        <p:txBody>
          <a:bodyPr>
            <a:normAutofit fontScale="77500" lnSpcReduction="20000"/>
          </a:bodyPr>
          <a:lstStyle/>
          <a:p>
            <a:pPr>
              <a:lnSpc>
                <a:spcPct val="134000"/>
              </a:lnSpc>
            </a:pPr>
            <a:r>
              <a:rPr lang="en-US" dirty="0">
                <a:solidFill>
                  <a:schemeClr val="accent5">
                    <a:lumMod val="50000"/>
                  </a:schemeClr>
                </a:solidFill>
              </a:rPr>
              <a:t>Appropriate to check the “UNABLE TO ID box in these scenarios? </a:t>
            </a:r>
            <a:r>
              <a:rPr lang="en-US" sz="2000" dirty="0">
                <a:solidFill>
                  <a:schemeClr val="accent5">
                    <a:lumMod val="50000"/>
                  </a:schemeClr>
                </a:solidFill>
              </a:rPr>
              <a:t>(Must always make the determination on a case by case basis)</a:t>
            </a:r>
          </a:p>
          <a:p>
            <a:pPr>
              <a:lnSpc>
                <a:spcPct val="134000"/>
              </a:lnSpc>
            </a:pPr>
            <a:r>
              <a:rPr lang="en-US" sz="2600" dirty="0">
                <a:solidFill>
                  <a:schemeClr val="accent2"/>
                </a:solidFill>
              </a:rPr>
              <a:t>Yes or No:</a:t>
            </a:r>
            <a:endParaRPr lang="en-US" sz="2600" dirty="0"/>
          </a:p>
          <a:p>
            <a:pPr lvl="1">
              <a:lnSpc>
                <a:spcPct val="134000"/>
              </a:lnSpc>
            </a:pPr>
            <a:r>
              <a:rPr lang="en-US" dirty="0">
                <a:solidFill>
                  <a:schemeClr val="accent5">
                    <a:lumMod val="50000"/>
                  </a:schemeClr>
                </a:solidFill>
              </a:rPr>
              <a:t>The DC or RAC is able to identify RA but does not think they will be sufficient?</a:t>
            </a:r>
          </a:p>
          <a:p>
            <a:pPr lvl="1">
              <a:lnSpc>
                <a:spcPct val="134000"/>
              </a:lnSpc>
            </a:pPr>
            <a:r>
              <a:rPr lang="en-US" dirty="0">
                <a:solidFill>
                  <a:schemeClr val="accent5">
                    <a:lumMod val="50000"/>
                  </a:schemeClr>
                </a:solidFill>
              </a:rPr>
              <a:t>Applicant is experiencing symptoms which impairs his/her judgment such that they could not reasonably participate in the decision-making process to determine RA even if given RA to assist with participation.</a:t>
            </a:r>
          </a:p>
          <a:p>
            <a:pPr lvl="1">
              <a:lnSpc>
                <a:spcPct val="134000"/>
              </a:lnSpc>
            </a:pPr>
            <a:r>
              <a:rPr lang="en-US" dirty="0">
                <a:solidFill>
                  <a:schemeClr val="accent5">
                    <a:lumMod val="50000"/>
                  </a:schemeClr>
                </a:solidFill>
              </a:rPr>
              <a:t>Applicant has significant history of self-harm or self-harm attempts coupled with recent events that have been increasing in either frequency and severity or both.</a:t>
            </a:r>
          </a:p>
          <a:p>
            <a:pPr lvl="1">
              <a:lnSpc>
                <a:spcPct val="134000"/>
              </a:lnSpc>
            </a:pPr>
            <a:r>
              <a:rPr lang="en-US" dirty="0">
                <a:solidFill>
                  <a:schemeClr val="accent5">
                    <a:lumMod val="50000"/>
                  </a:schemeClr>
                </a:solidFill>
              </a:rPr>
              <a:t>Applicant has single incident of self-harm with ER visit but no resulting hospitalization and no previous history.</a:t>
            </a:r>
          </a:p>
          <a:p>
            <a:pPr lvl="1">
              <a:lnSpc>
                <a:spcPct val="134000"/>
              </a:lnSpc>
            </a:pPr>
            <a:endParaRPr lang="en-US" dirty="0">
              <a:solidFill>
                <a:schemeClr val="accent5">
                  <a:lumMod val="50000"/>
                </a:schemeClr>
              </a:solidFill>
            </a:endParaRPr>
          </a:p>
          <a:p>
            <a:pPr lvl="1"/>
            <a:endParaRPr lang="en-US" dirty="0"/>
          </a:p>
          <a:p>
            <a:pPr lvl="1"/>
            <a:endParaRPr lang="en-US" dirty="0"/>
          </a:p>
        </p:txBody>
      </p:sp>
      <p:sp>
        <p:nvSpPr>
          <p:cNvPr id="2" name="Slide Number Placeholder 1"/>
          <p:cNvSpPr>
            <a:spLocks noGrp="1"/>
          </p:cNvSpPr>
          <p:nvPr>
            <p:ph type="sldNum" sz="quarter" idx="12"/>
          </p:nvPr>
        </p:nvSpPr>
        <p:spPr/>
        <p:txBody>
          <a:bodyPr/>
          <a:lstStyle/>
          <a:p>
            <a:fld id="{B7A1734C-F7A1-447B-B56A-5B567E255AC3}" type="slidenum">
              <a:rPr lang="en-US" smtClean="0">
                <a:solidFill>
                  <a:srgbClr val="009999"/>
                </a:solidFill>
              </a:rPr>
              <a:t>48</a:t>
            </a:fld>
            <a:endParaRPr lang="en-US" dirty="0">
              <a:solidFill>
                <a:srgbClr val="009999"/>
              </a:solidFill>
            </a:endParaRPr>
          </a:p>
        </p:txBody>
      </p:sp>
    </p:spTree>
    <p:extLst>
      <p:ext uri="{BB962C8B-B14F-4D97-AF65-F5344CB8AC3E}">
        <p14:creationId xmlns:p14="http://schemas.microsoft.com/office/powerpoint/2010/main" val="157812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9" presetClass="emph" presetSubtype="0" fill="hold" nodeType="clickEffect">
                                  <p:stCondLst>
                                    <p:cond delay="0"/>
                                  </p:stCondLst>
                                  <p:childTnLst>
                                    <p:animClr clrSpc="rgb" dir="cw">
                                      <p:cBhvr override="childStyle">
                                        <p:cTn id="10" dur="500" fill="hold"/>
                                        <p:tgtEl>
                                          <p:spTgt spid="4">
                                            <p:txEl>
                                              <p:pRg st="2" end="2"/>
                                            </p:txEl>
                                          </p:spTgt>
                                        </p:tgtEl>
                                        <p:attrNameLst>
                                          <p:attrName>style.color</p:attrName>
                                        </p:attrNameLst>
                                      </p:cBhvr>
                                      <p:to>
                                        <a:srgbClr val="CC0000"/>
                                      </p:to>
                                    </p:animClr>
                                    <p:animClr clrSpc="rgb" dir="cw">
                                      <p:cBhvr>
                                        <p:cTn id="11" dur="500" fill="hold"/>
                                        <p:tgtEl>
                                          <p:spTgt spid="4">
                                            <p:txEl>
                                              <p:pRg st="2" end="2"/>
                                            </p:txEl>
                                          </p:spTgt>
                                        </p:tgtEl>
                                        <p:attrNameLst>
                                          <p:attrName>fillcolor</p:attrName>
                                        </p:attrNameLst>
                                      </p:cBhvr>
                                      <p:to>
                                        <a:srgbClr val="CC0000"/>
                                      </p:to>
                                    </p:animClr>
                                    <p:set>
                                      <p:cBhvr>
                                        <p:cTn id="12" dur="500" fill="hold"/>
                                        <p:tgtEl>
                                          <p:spTgt spid="4">
                                            <p:txEl>
                                              <p:pRg st="2" end="2"/>
                                            </p:txEl>
                                          </p:spTgt>
                                        </p:tgtEl>
                                        <p:attrNameLst>
                                          <p:attrName>fill.type</p:attrName>
                                        </p:attrNameLst>
                                      </p:cBhvr>
                                      <p:to>
                                        <p:strVal val="solid"/>
                                      </p:to>
                                    </p:set>
                                    <p:set>
                                      <p:cBhvr>
                                        <p:cTn id="13" dur="500" fill="hold"/>
                                        <p:tgtEl>
                                          <p:spTgt spid="4">
                                            <p:txEl>
                                              <p:pRg st="2" end="2"/>
                                            </p:txEl>
                                          </p:spTgt>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9" presetClass="emph" presetSubtype="0" fill="hold" nodeType="clickEffect">
                                  <p:stCondLst>
                                    <p:cond delay="0"/>
                                  </p:stCondLst>
                                  <p:childTnLst>
                                    <p:animClr clrSpc="rgb" dir="cw">
                                      <p:cBhvr override="childStyle">
                                        <p:cTn id="21" dur="500" fill="hold"/>
                                        <p:tgtEl>
                                          <p:spTgt spid="4">
                                            <p:txEl>
                                              <p:pRg st="3" end="3"/>
                                            </p:txEl>
                                          </p:spTgt>
                                        </p:tgtEl>
                                        <p:attrNameLst>
                                          <p:attrName>style.color</p:attrName>
                                        </p:attrNameLst>
                                      </p:cBhvr>
                                      <p:to>
                                        <a:srgbClr val="008000"/>
                                      </p:to>
                                    </p:animClr>
                                    <p:animClr clrSpc="rgb" dir="cw">
                                      <p:cBhvr>
                                        <p:cTn id="22" dur="500" fill="hold"/>
                                        <p:tgtEl>
                                          <p:spTgt spid="4">
                                            <p:txEl>
                                              <p:pRg st="3" end="3"/>
                                            </p:txEl>
                                          </p:spTgt>
                                        </p:tgtEl>
                                        <p:attrNameLst>
                                          <p:attrName>fillcolor</p:attrName>
                                        </p:attrNameLst>
                                      </p:cBhvr>
                                      <p:to>
                                        <a:srgbClr val="008000"/>
                                      </p:to>
                                    </p:animClr>
                                    <p:set>
                                      <p:cBhvr>
                                        <p:cTn id="23" dur="500" fill="hold"/>
                                        <p:tgtEl>
                                          <p:spTgt spid="4">
                                            <p:txEl>
                                              <p:pRg st="3" end="3"/>
                                            </p:txEl>
                                          </p:spTgt>
                                        </p:tgtEl>
                                        <p:attrNameLst>
                                          <p:attrName>fill.type</p:attrName>
                                        </p:attrNameLst>
                                      </p:cBhvr>
                                      <p:to>
                                        <p:strVal val="solid"/>
                                      </p:to>
                                    </p:set>
                                    <p:set>
                                      <p:cBhvr>
                                        <p:cTn id="24" dur="500" fill="hold"/>
                                        <p:tgtEl>
                                          <p:spTgt spid="4">
                                            <p:txEl>
                                              <p:pRg st="3" end="3"/>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9" presetClass="emph" presetSubtype="0" fill="hold" nodeType="clickEffect">
                                  <p:stCondLst>
                                    <p:cond delay="0"/>
                                  </p:stCondLst>
                                  <p:childTnLst>
                                    <p:animClr clrSpc="rgb" dir="cw">
                                      <p:cBhvr override="childStyle">
                                        <p:cTn id="32" dur="500" fill="hold"/>
                                        <p:tgtEl>
                                          <p:spTgt spid="4">
                                            <p:txEl>
                                              <p:pRg st="4" end="4"/>
                                            </p:txEl>
                                          </p:spTgt>
                                        </p:tgtEl>
                                        <p:attrNameLst>
                                          <p:attrName>style.color</p:attrName>
                                        </p:attrNameLst>
                                      </p:cBhvr>
                                      <p:to>
                                        <a:srgbClr val="008000"/>
                                      </p:to>
                                    </p:animClr>
                                    <p:animClr clrSpc="rgb" dir="cw">
                                      <p:cBhvr>
                                        <p:cTn id="33" dur="500" fill="hold"/>
                                        <p:tgtEl>
                                          <p:spTgt spid="4">
                                            <p:txEl>
                                              <p:pRg st="4" end="4"/>
                                            </p:txEl>
                                          </p:spTgt>
                                        </p:tgtEl>
                                        <p:attrNameLst>
                                          <p:attrName>fillcolor</p:attrName>
                                        </p:attrNameLst>
                                      </p:cBhvr>
                                      <p:to>
                                        <a:srgbClr val="008000"/>
                                      </p:to>
                                    </p:animClr>
                                    <p:set>
                                      <p:cBhvr>
                                        <p:cTn id="34" dur="500" fill="hold"/>
                                        <p:tgtEl>
                                          <p:spTgt spid="4">
                                            <p:txEl>
                                              <p:pRg st="4" end="4"/>
                                            </p:txEl>
                                          </p:spTgt>
                                        </p:tgtEl>
                                        <p:attrNameLst>
                                          <p:attrName>fill.type</p:attrName>
                                        </p:attrNameLst>
                                      </p:cBhvr>
                                      <p:to>
                                        <p:strVal val="solid"/>
                                      </p:to>
                                    </p:set>
                                    <p:set>
                                      <p:cBhvr>
                                        <p:cTn id="35" dur="500" fill="hold"/>
                                        <p:tgtEl>
                                          <p:spTgt spid="4">
                                            <p:txEl>
                                              <p:pRg st="4" end="4"/>
                                            </p:txEl>
                                          </p:spTgt>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9" presetClass="emph" presetSubtype="0" fill="hold" nodeType="clickEffect">
                                  <p:stCondLst>
                                    <p:cond delay="0"/>
                                  </p:stCondLst>
                                  <p:childTnLst>
                                    <p:animClr clrSpc="rgb" dir="cw">
                                      <p:cBhvr override="childStyle">
                                        <p:cTn id="43" dur="500" fill="hold"/>
                                        <p:tgtEl>
                                          <p:spTgt spid="4">
                                            <p:txEl>
                                              <p:pRg st="5" end="5"/>
                                            </p:txEl>
                                          </p:spTgt>
                                        </p:tgtEl>
                                        <p:attrNameLst>
                                          <p:attrName>style.color</p:attrName>
                                        </p:attrNameLst>
                                      </p:cBhvr>
                                      <p:to>
                                        <a:srgbClr val="CC0000"/>
                                      </p:to>
                                    </p:animClr>
                                    <p:animClr clrSpc="rgb" dir="cw">
                                      <p:cBhvr>
                                        <p:cTn id="44" dur="500" fill="hold"/>
                                        <p:tgtEl>
                                          <p:spTgt spid="4">
                                            <p:txEl>
                                              <p:pRg st="5" end="5"/>
                                            </p:txEl>
                                          </p:spTgt>
                                        </p:tgtEl>
                                        <p:attrNameLst>
                                          <p:attrName>fillcolor</p:attrName>
                                        </p:attrNameLst>
                                      </p:cBhvr>
                                      <p:to>
                                        <a:srgbClr val="CC0000"/>
                                      </p:to>
                                    </p:animClr>
                                    <p:set>
                                      <p:cBhvr>
                                        <p:cTn id="45" dur="500" fill="hold"/>
                                        <p:tgtEl>
                                          <p:spTgt spid="4">
                                            <p:txEl>
                                              <p:pRg st="5" end="5"/>
                                            </p:txEl>
                                          </p:spTgt>
                                        </p:tgtEl>
                                        <p:attrNameLst>
                                          <p:attrName>fill.type</p:attrName>
                                        </p:attrNameLst>
                                      </p:cBhvr>
                                      <p:to>
                                        <p:strVal val="solid"/>
                                      </p:to>
                                    </p:set>
                                    <p:set>
                                      <p:cBhvr>
                                        <p:cTn id="46" dur="500" fill="hold"/>
                                        <p:tgtEl>
                                          <p:spTgt spid="4">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21998" y="3209711"/>
            <a:ext cx="2788145" cy="3048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96721" y="3209711"/>
            <a:ext cx="2788145" cy="31780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rot="16200000">
            <a:off x="-1810036" y="3048404"/>
            <a:ext cx="6424247" cy="750077"/>
          </a:xfrm>
          <a:prstGeom prst="rect">
            <a:avLst/>
          </a:prstGeom>
          <a:noFill/>
        </p:spPr>
        <p:txBody>
          <a:bodyPr wrap="square" rtlCol="0">
            <a:spAutoFit/>
          </a:bodyPr>
          <a:lstStyle/>
          <a:p>
            <a:pPr algn="ctr">
              <a:lnSpc>
                <a:spcPts val="5000"/>
              </a:lnSpc>
            </a:pPr>
            <a:r>
              <a:rPr lang="en-US" sz="6000" b="1" dirty="0">
                <a:ln w="19050">
                  <a:noFill/>
                </a:ln>
                <a:solidFill>
                  <a:schemeClr val="accent1">
                    <a:lumMod val="75000"/>
                  </a:schemeClr>
                </a:solidFill>
                <a:latin typeface="Helvetica" charset="0"/>
                <a:ea typeface="Helvetica" charset="0"/>
                <a:cs typeface="Helvetica" charset="0"/>
              </a:rPr>
              <a:t>How to ID RA</a:t>
            </a:r>
          </a:p>
        </p:txBody>
      </p:sp>
      <p:sp>
        <p:nvSpPr>
          <p:cNvPr id="14" name="TextBox 13"/>
          <p:cNvSpPr txBox="1"/>
          <p:nvPr/>
        </p:nvSpPr>
        <p:spPr>
          <a:xfrm>
            <a:off x="2097120" y="1079681"/>
            <a:ext cx="2395179" cy="369332"/>
          </a:xfrm>
          <a:prstGeom prst="rect">
            <a:avLst/>
          </a:prstGeom>
          <a:noFill/>
        </p:spPr>
        <p:txBody>
          <a:bodyPr wrap="square" rtlCol="0">
            <a:spAutoFit/>
          </a:bodyPr>
          <a:lstStyle/>
          <a:p>
            <a:pPr algn="ctr"/>
            <a:r>
              <a:rPr lang="en-US" dirty="0">
                <a:solidFill>
                  <a:schemeClr val="bg1"/>
                </a:solidFill>
                <a:latin typeface="Helvetica" charset="0"/>
                <a:ea typeface="Helvetica" charset="0"/>
                <a:cs typeface="Helvetica" charset="0"/>
              </a:rPr>
              <a:t>Section 3 of HCNA</a:t>
            </a:r>
          </a:p>
        </p:txBody>
      </p:sp>
      <p:sp>
        <p:nvSpPr>
          <p:cNvPr id="21" name="TextBox 20"/>
          <p:cNvSpPr txBox="1"/>
          <p:nvPr/>
        </p:nvSpPr>
        <p:spPr>
          <a:xfrm>
            <a:off x="9365034" y="1360813"/>
            <a:ext cx="651520" cy="215444"/>
          </a:xfrm>
          <a:prstGeom prst="rect">
            <a:avLst/>
          </a:prstGeom>
          <a:noFill/>
        </p:spPr>
        <p:txBody>
          <a:bodyPr wrap="square" rtlCol="0">
            <a:spAutoFit/>
          </a:bodyPr>
          <a:lstStyle/>
          <a:p>
            <a:pPr algn="ctr"/>
            <a:r>
              <a:rPr lang="en-US" sz="800" spc="300" dirty="0">
                <a:solidFill>
                  <a:schemeClr val="bg1"/>
                </a:solidFill>
                <a:latin typeface="Helvetica" charset="0"/>
                <a:ea typeface="Helvetica" charset="0"/>
                <a:cs typeface="Helvetica" charset="0"/>
              </a:rPr>
              <a:t>28.45</a:t>
            </a:r>
          </a:p>
        </p:txBody>
      </p:sp>
      <p:sp>
        <p:nvSpPr>
          <p:cNvPr id="23" name="Content Placeholder 2">
            <a:extLst>
              <a:ext uri="{FF2B5EF4-FFF2-40B4-BE49-F238E27FC236}">
                <a16:creationId xmlns:a16="http://schemas.microsoft.com/office/drawing/2014/main" id="{BBABA575-96C1-4745-B3F4-459D125F3C9D}"/>
              </a:ext>
            </a:extLst>
          </p:cNvPr>
          <p:cNvSpPr txBox="1">
            <a:spLocks/>
          </p:cNvSpPr>
          <p:nvPr/>
        </p:nvSpPr>
        <p:spPr>
          <a:xfrm>
            <a:off x="2097120" y="470191"/>
            <a:ext cx="9145404" cy="1031271"/>
          </a:xfrm>
          <a:prstGeom prst="rect">
            <a:avLst/>
          </a:prstGeom>
        </p:spPr>
        <p:txBody>
          <a:bodyPr>
            <a:noAutofit/>
          </a:bodyPr>
          <a:lstStyle>
            <a:lvl1pPr marL="228600" indent="-228600" algn="l" defTabSz="914400" rtl="0" eaLnBrk="1" latinLnBrk="0" hangingPunct="1">
              <a:lnSpc>
                <a:spcPct val="90000"/>
              </a:lnSpc>
              <a:spcBef>
                <a:spcPts val="1000"/>
              </a:spcBef>
              <a:buClr>
                <a:srgbClr val="009999"/>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D725F"/>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3D7A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4000"/>
              </a:lnSpc>
              <a:spcBef>
                <a:spcPts val="0"/>
              </a:spcBef>
              <a:spcAft>
                <a:spcPts val="600"/>
              </a:spcAft>
            </a:pPr>
            <a:r>
              <a:rPr lang="en-US" sz="2000" dirty="0">
                <a:latin typeface="Helvetica Light"/>
              </a:rPr>
              <a:t>There are 3 areas of consideration when considering accommodations within the assessment process.  The RAC will identify/consider </a:t>
            </a:r>
            <a:r>
              <a:rPr lang="en-US" sz="2000" dirty="0"/>
              <a:t>accommodations:</a:t>
            </a:r>
          </a:p>
        </p:txBody>
      </p:sp>
      <p:sp>
        <p:nvSpPr>
          <p:cNvPr id="16" name="Rectangle 15">
            <a:extLst>
              <a:ext uri="{FF2B5EF4-FFF2-40B4-BE49-F238E27FC236}">
                <a16:creationId xmlns:a16="http://schemas.microsoft.com/office/drawing/2014/main" id="{1EBF0927-3AB7-4EE1-869C-50D54BB23451}"/>
              </a:ext>
            </a:extLst>
          </p:cNvPr>
          <p:cNvSpPr/>
          <p:nvPr/>
        </p:nvSpPr>
        <p:spPr>
          <a:xfrm>
            <a:off x="2097120" y="1576257"/>
            <a:ext cx="2688889" cy="44062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29A7A9-D5F0-4659-A843-6DE4B43F8B5D}"/>
              </a:ext>
            </a:extLst>
          </p:cNvPr>
          <p:cNvSpPr txBox="1"/>
          <p:nvPr/>
        </p:nvSpPr>
        <p:spPr>
          <a:xfrm>
            <a:off x="2097120" y="1704560"/>
            <a:ext cx="2709360" cy="707886"/>
          </a:xfrm>
          <a:prstGeom prst="rect">
            <a:avLst/>
          </a:prstGeom>
          <a:noFill/>
        </p:spPr>
        <p:txBody>
          <a:bodyPr wrap="square" rtlCol="0">
            <a:spAutoFit/>
          </a:bodyPr>
          <a:lstStyle/>
          <a:p>
            <a:pPr algn="ctr"/>
            <a:r>
              <a:rPr lang="en-US" sz="2000" b="1" dirty="0">
                <a:solidFill>
                  <a:srgbClr val="009999"/>
                </a:solidFill>
              </a:rPr>
              <a:t>Functional Limitations in Section 3 of HCNA</a:t>
            </a:r>
          </a:p>
        </p:txBody>
      </p:sp>
      <p:sp>
        <p:nvSpPr>
          <p:cNvPr id="15" name="Rectangle 14"/>
          <p:cNvSpPr/>
          <p:nvPr/>
        </p:nvSpPr>
        <p:spPr>
          <a:xfrm>
            <a:off x="2221998" y="2480589"/>
            <a:ext cx="2486189" cy="1960280"/>
          </a:xfrm>
          <a:prstGeom prst="rect">
            <a:avLst/>
          </a:prstGeom>
        </p:spPr>
        <p:txBody>
          <a:bodyPr wrap="square">
            <a:spAutoFit/>
          </a:bodyPr>
          <a:lstStyle/>
          <a:p>
            <a:pPr marL="285750" indent="-285750">
              <a:lnSpc>
                <a:spcPct val="114000"/>
              </a:lnSpc>
              <a:spcAft>
                <a:spcPts val="600"/>
              </a:spcAft>
              <a:buClr>
                <a:srgbClr val="009999"/>
              </a:buClr>
              <a:buFont typeface="Wingdings" panose="05000000000000000000" pitchFamily="2" charset="2"/>
              <a:buChar char="§"/>
            </a:pPr>
            <a:r>
              <a:rPr lang="en-US" spc="30" dirty="0">
                <a:latin typeface="Helvetica Light" charset="0"/>
                <a:ea typeface="Helvetica Light" charset="0"/>
                <a:cs typeface="Helvetica Light" charset="0"/>
              </a:rPr>
              <a:t>for each of the functional limitations or behaviors selected in item #3 of the HCNA.</a:t>
            </a:r>
          </a:p>
        </p:txBody>
      </p:sp>
      <p:sp>
        <p:nvSpPr>
          <p:cNvPr id="28" name="Rectangle 27">
            <a:extLst>
              <a:ext uri="{FF2B5EF4-FFF2-40B4-BE49-F238E27FC236}">
                <a16:creationId xmlns:a16="http://schemas.microsoft.com/office/drawing/2014/main" id="{27C4BFA8-01C8-4703-804F-6659480FFE19}"/>
              </a:ext>
            </a:extLst>
          </p:cNvPr>
          <p:cNvSpPr/>
          <p:nvPr/>
        </p:nvSpPr>
        <p:spPr>
          <a:xfrm>
            <a:off x="5305876" y="1576257"/>
            <a:ext cx="2688889" cy="46815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pPr marL="344488" indent="-285750">
              <a:buClr>
                <a:srgbClr val="009999"/>
              </a:buClr>
              <a:buFont typeface="Wingdings" panose="05000000000000000000" pitchFamily="2" charset="2"/>
              <a:buChar char="§"/>
            </a:pPr>
            <a:endParaRPr lang="en-US" dirty="0">
              <a:solidFill>
                <a:schemeClr val="tx1"/>
              </a:solidFill>
            </a:endParaRPr>
          </a:p>
          <a:p>
            <a:pPr marL="344488" indent="-285750">
              <a:lnSpc>
                <a:spcPct val="114000"/>
              </a:lnSpc>
              <a:spcAft>
                <a:spcPts val="600"/>
              </a:spcAft>
              <a:buClr>
                <a:srgbClr val="009999"/>
              </a:buClr>
              <a:buFont typeface="Wingdings" panose="05000000000000000000" pitchFamily="2" charset="2"/>
              <a:buChar char="§"/>
            </a:pPr>
            <a:endParaRPr lang="en-US" dirty="0">
              <a:solidFill>
                <a:schemeClr val="tx1"/>
              </a:solidFill>
              <a:latin typeface="Helvetica Light"/>
              <a:cs typeface="Helvetica" panose="020B0604020202020204" pitchFamily="34" charset="0"/>
            </a:endParaRPr>
          </a:p>
          <a:p>
            <a:pPr marL="344488" indent="-285750">
              <a:lnSpc>
                <a:spcPct val="114000"/>
              </a:lnSpc>
              <a:spcAft>
                <a:spcPts val="600"/>
              </a:spcAft>
              <a:buClr>
                <a:srgbClr val="009999"/>
              </a:buClr>
              <a:buFont typeface="Wingdings" panose="05000000000000000000" pitchFamily="2" charset="2"/>
              <a:buChar char="§"/>
            </a:pPr>
            <a:r>
              <a:rPr lang="en-US" dirty="0">
                <a:solidFill>
                  <a:schemeClr val="tx1"/>
                </a:solidFill>
                <a:latin typeface="Helvetica Light"/>
                <a:cs typeface="Helvetica" panose="020B0604020202020204" pitchFamily="34" charset="0"/>
              </a:rPr>
              <a:t>when listed as recommended accommodations by the outside treating provider on a CCMP such as the need for frequent breaks, limited exposure to crowds, access to appropriate snacks for blood sugar maintenance, etc.</a:t>
            </a:r>
          </a:p>
          <a:p>
            <a:pPr algn="ctr"/>
            <a:endParaRPr lang="en-US" dirty="0"/>
          </a:p>
        </p:txBody>
      </p:sp>
      <p:sp>
        <p:nvSpPr>
          <p:cNvPr id="30" name="TextBox 29">
            <a:extLst>
              <a:ext uri="{FF2B5EF4-FFF2-40B4-BE49-F238E27FC236}">
                <a16:creationId xmlns:a16="http://schemas.microsoft.com/office/drawing/2014/main" id="{069ED299-087D-4B2C-B9A9-BDFA17D3419B}"/>
              </a:ext>
            </a:extLst>
          </p:cNvPr>
          <p:cNvSpPr txBox="1"/>
          <p:nvPr/>
        </p:nvSpPr>
        <p:spPr>
          <a:xfrm>
            <a:off x="5248556" y="1704560"/>
            <a:ext cx="2709360" cy="707886"/>
          </a:xfrm>
          <a:prstGeom prst="rect">
            <a:avLst/>
          </a:prstGeom>
          <a:noFill/>
        </p:spPr>
        <p:txBody>
          <a:bodyPr wrap="square" rtlCol="0">
            <a:spAutoFit/>
          </a:bodyPr>
          <a:lstStyle/>
          <a:p>
            <a:pPr algn="ctr">
              <a:spcBef>
                <a:spcPts val="600"/>
              </a:spcBef>
            </a:pPr>
            <a:r>
              <a:rPr lang="en-US" sz="2000" b="1" dirty="0">
                <a:solidFill>
                  <a:srgbClr val="009999"/>
                </a:solidFill>
              </a:rPr>
              <a:t>Outside Provider Recommends in CCMP</a:t>
            </a:r>
          </a:p>
        </p:txBody>
      </p:sp>
      <p:sp>
        <p:nvSpPr>
          <p:cNvPr id="31" name="Rectangle 30">
            <a:extLst>
              <a:ext uri="{FF2B5EF4-FFF2-40B4-BE49-F238E27FC236}">
                <a16:creationId xmlns:a16="http://schemas.microsoft.com/office/drawing/2014/main" id="{1400D1DE-FDCE-42AA-A06E-910370EC195C}"/>
              </a:ext>
            </a:extLst>
          </p:cNvPr>
          <p:cNvSpPr/>
          <p:nvPr/>
        </p:nvSpPr>
        <p:spPr>
          <a:xfrm>
            <a:off x="8527790" y="1576257"/>
            <a:ext cx="2688889" cy="45586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FE5BB8A-F3E1-4D52-9F3B-66EBF247A208}"/>
              </a:ext>
            </a:extLst>
          </p:cNvPr>
          <p:cNvSpPr txBox="1"/>
          <p:nvPr/>
        </p:nvSpPr>
        <p:spPr>
          <a:xfrm>
            <a:off x="8490941" y="1703537"/>
            <a:ext cx="2709360" cy="400110"/>
          </a:xfrm>
          <a:prstGeom prst="rect">
            <a:avLst/>
          </a:prstGeom>
          <a:noFill/>
        </p:spPr>
        <p:txBody>
          <a:bodyPr wrap="square" rtlCol="0">
            <a:spAutoFit/>
          </a:bodyPr>
          <a:lstStyle/>
          <a:p>
            <a:pPr algn="ctr"/>
            <a:r>
              <a:rPr lang="en-US" sz="2000" b="1" dirty="0">
                <a:solidFill>
                  <a:srgbClr val="009999"/>
                </a:solidFill>
              </a:rPr>
              <a:t>Applicant Requests</a:t>
            </a:r>
          </a:p>
        </p:txBody>
      </p:sp>
      <p:sp>
        <p:nvSpPr>
          <p:cNvPr id="33" name="Rectangle 32">
            <a:extLst>
              <a:ext uri="{FF2B5EF4-FFF2-40B4-BE49-F238E27FC236}">
                <a16:creationId xmlns:a16="http://schemas.microsoft.com/office/drawing/2014/main" id="{6B0E9B3A-FAFC-4618-B36C-6C7916EC1D21}"/>
              </a:ext>
            </a:extLst>
          </p:cNvPr>
          <p:cNvSpPr/>
          <p:nvPr/>
        </p:nvSpPr>
        <p:spPr>
          <a:xfrm>
            <a:off x="8615558" y="2411423"/>
            <a:ext cx="2486189" cy="2276072"/>
          </a:xfrm>
          <a:prstGeom prst="rect">
            <a:avLst/>
          </a:prstGeom>
        </p:spPr>
        <p:txBody>
          <a:bodyPr wrap="square">
            <a:spAutoFit/>
          </a:bodyPr>
          <a:lstStyle/>
          <a:p>
            <a:pPr marL="285750" indent="-285750">
              <a:lnSpc>
                <a:spcPct val="114000"/>
              </a:lnSpc>
              <a:spcAft>
                <a:spcPts val="600"/>
              </a:spcAft>
              <a:buClr>
                <a:srgbClr val="009999"/>
              </a:buClr>
              <a:buFont typeface="Wingdings" panose="05000000000000000000" pitchFamily="2" charset="2"/>
              <a:buChar char="§"/>
            </a:pPr>
            <a:r>
              <a:rPr lang="en-US" spc="30" dirty="0">
                <a:latin typeface="Helvetica Light" charset="0"/>
                <a:ea typeface="Helvetica Light" charset="0"/>
                <a:cs typeface="Helvetica Light" charset="0"/>
              </a:rPr>
              <a:t>when the applicant requests accommodations that are relevant to the barriers impacting enrollment.  </a:t>
            </a:r>
          </a:p>
        </p:txBody>
      </p:sp>
      <p:sp>
        <p:nvSpPr>
          <p:cNvPr id="34" name="Slide Number Placeholder 1">
            <a:extLst>
              <a:ext uri="{FF2B5EF4-FFF2-40B4-BE49-F238E27FC236}">
                <a16:creationId xmlns:a16="http://schemas.microsoft.com/office/drawing/2014/main" id="{38DA964F-047D-40F3-8014-97AA6013E0FB}"/>
              </a:ext>
            </a:extLst>
          </p:cNvPr>
          <p:cNvSpPr txBox="1">
            <a:spLocks/>
          </p:cNvSpPr>
          <p:nvPr/>
        </p:nvSpPr>
        <p:spPr>
          <a:xfrm>
            <a:off x="8610600" y="6356350"/>
            <a:ext cx="27432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9999"/>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D725F"/>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3D7A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fld id="{B7A1734C-F7A1-447B-B56A-5B567E255AC3}" type="slidenum">
              <a:rPr lang="en-US" sz="1200" smtClean="0">
                <a:solidFill>
                  <a:srgbClr val="009999"/>
                </a:solidFill>
              </a:rPr>
              <a:pPr marL="0" indent="0" algn="r">
                <a:buNone/>
              </a:pPr>
              <a:t>49</a:t>
            </a:fld>
            <a:endParaRPr lang="en-US" sz="1200" dirty="0">
              <a:solidFill>
                <a:srgbClr val="009999"/>
              </a:solidFill>
            </a:endParaRPr>
          </a:p>
        </p:txBody>
      </p:sp>
    </p:spTree>
    <p:extLst>
      <p:ext uri="{BB962C8B-B14F-4D97-AF65-F5344CB8AC3E}">
        <p14:creationId xmlns:p14="http://schemas.microsoft.com/office/powerpoint/2010/main" val="1317650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sz="3700"/>
              <a:t>Let’s Review the File Review Team (FRT) Composition</a:t>
            </a:r>
          </a:p>
        </p:txBody>
      </p:sp>
      <p:pic>
        <p:nvPicPr>
          <p:cNvPr id="6" name="Content Placeholder 13">
            <a:extLst>
              <a:ext uri="{FF2B5EF4-FFF2-40B4-BE49-F238E27FC236}">
                <a16:creationId xmlns:a16="http://schemas.microsoft.com/office/drawing/2014/main" id="{C8060332-2AE3-47FE-AEEA-6BA3F8B8A8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5946B"/>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65431" y="2314808"/>
            <a:ext cx="6586489" cy="4317636"/>
          </a:xfrm>
        </p:spPr>
        <p:txBody>
          <a:bodyPr>
            <a:normAutofit fontScale="70000" lnSpcReduction="20000"/>
          </a:bodyPr>
          <a:lstStyle/>
          <a:p>
            <a:pPr>
              <a:spcBef>
                <a:spcPts val="0"/>
              </a:spcBef>
            </a:pPr>
            <a:r>
              <a:rPr lang="en-US" dirty="0"/>
              <a:t>Who should be the </a:t>
            </a:r>
            <a:r>
              <a:rPr lang="en-US" b="1" u="sng" dirty="0"/>
              <a:t>typical</a:t>
            </a:r>
            <a:r>
              <a:rPr lang="en-US" b="1" dirty="0"/>
              <a:t> </a:t>
            </a:r>
            <a:r>
              <a:rPr lang="en-US" dirty="0"/>
              <a:t>participants of the file review team?</a:t>
            </a:r>
          </a:p>
          <a:p>
            <a:pPr lvl="1"/>
            <a:r>
              <a:rPr lang="en-US" sz="2800" dirty="0"/>
              <a:t>Center Mental Health Consultant (CMHC) reviews mental health-related information</a:t>
            </a:r>
          </a:p>
          <a:p>
            <a:pPr lvl="1"/>
            <a:r>
              <a:rPr lang="en-US" sz="2800" dirty="0"/>
              <a:t>Center Physician/Nurse Practitioner/Physician’s Assistant reviews medical information</a:t>
            </a:r>
          </a:p>
          <a:p>
            <a:pPr lvl="1"/>
            <a:r>
              <a:rPr lang="en-US" sz="2800" dirty="0"/>
              <a:t>Center Dentist reviews dental/oral health information</a:t>
            </a:r>
          </a:p>
          <a:p>
            <a:pPr lvl="1"/>
            <a:r>
              <a:rPr lang="en-US" sz="2800" dirty="0"/>
              <a:t>TEAP Specialist reviews substance-related information</a:t>
            </a:r>
          </a:p>
          <a:p>
            <a:pPr lvl="1"/>
            <a:r>
              <a:rPr lang="en-US" sz="2800" dirty="0"/>
              <a:t>Disability Coordinator (often the Academic Manager) reviews IEPs, 504 plans, educational reports including special education assessments and provides feedback back to HWM (</a:t>
            </a:r>
            <a:r>
              <a:rPr lang="en-US" sz="2800" i="1" dirty="0"/>
              <a:t>but cannot complete health care and direct threat assessments</a:t>
            </a:r>
            <a:r>
              <a:rPr lang="en-US" sz="2800" dirty="0"/>
              <a:t>)</a:t>
            </a:r>
          </a:p>
          <a:p>
            <a:endParaRPr lang="en-US" sz="2000" dirty="0"/>
          </a:p>
        </p:txBody>
      </p:sp>
      <p:sp>
        <p:nvSpPr>
          <p:cNvPr id="5" name="Slide Number Placeholder 4"/>
          <p:cNvSpPr>
            <a:spLocks noGrp="1"/>
          </p:cNvSpPr>
          <p:nvPr>
            <p:ph type="sldNum" sz="quarter" idx="12"/>
          </p:nvPr>
        </p:nvSpPr>
        <p:spPr>
          <a:xfrm>
            <a:off x="10167042" y="6356350"/>
            <a:ext cx="1186758" cy="365125"/>
          </a:xfrm>
        </p:spPr>
        <p:txBody>
          <a:bodyPr>
            <a:normAutofit/>
          </a:bodyPr>
          <a:lstStyle/>
          <a:p>
            <a:pPr>
              <a:spcAft>
                <a:spcPts val="600"/>
              </a:spcAft>
            </a:pPr>
            <a:fld id="{E77E6C9D-7B56-4650-A09F-69F86C0AF0F6}" type="slidenum">
              <a:rPr lang="en-US" smtClean="0"/>
              <a:pPr>
                <a:spcAft>
                  <a:spcPts val="600"/>
                </a:spcAft>
              </a:pPr>
              <a:t>5</a:t>
            </a:fld>
            <a:endParaRPr lang="en-US" dirty="0"/>
          </a:p>
        </p:txBody>
      </p:sp>
    </p:spTree>
    <p:extLst>
      <p:ext uri="{BB962C8B-B14F-4D97-AF65-F5344CB8AC3E}">
        <p14:creationId xmlns:p14="http://schemas.microsoft.com/office/powerpoint/2010/main" val="323877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6B1CEA-4C0D-4A9B-A86D-AC4AC0902735}"/>
              </a:ext>
            </a:extLst>
          </p:cNvPr>
          <p:cNvSpPr>
            <a:spLocks noGrp="1"/>
          </p:cNvSpPr>
          <p:nvPr>
            <p:ph type="title"/>
          </p:nvPr>
        </p:nvSpPr>
        <p:spPr>
          <a:xfrm>
            <a:off x="5862117" y="583742"/>
            <a:ext cx="5415483" cy="1325563"/>
          </a:xfrm>
        </p:spPr>
        <p:txBody>
          <a:bodyPr/>
          <a:lstStyle/>
          <a:p>
            <a:pPr algn="ctr"/>
            <a:r>
              <a:rPr lang="en-US" dirty="0">
                <a:solidFill>
                  <a:srgbClr val="FF6600"/>
                </a:solidFill>
              </a:rPr>
              <a:t>What do you think?</a:t>
            </a:r>
          </a:p>
        </p:txBody>
      </p:sp>
      <p:sp>
        <p:nvSpPr>
          <p:cNvPr id="6" name="Content Placeholder 5">
            <a:extLst>
              <a:ext uri="{FF2B5EF4-FFF2-40B4-BE49-F238E27FC236}">
                <a16:creationId xmlns:a16="http://schemas.microsoft.com/office/drawing/2014/main" id="{AC875975-3B8F-43D5-9638-EF94256B1C48}"/>
              </a:ext>
            </a:extLst>
          </p:cNvPr>
          <p:cNvSpPr>
            <a:spLocks noGrp="1"/>
          </p:cNvSpPr>
          <p:nvPr>
            <p:ph idx="1"/>
          </p:nvPr>
        </p:nvSpPr>
        <p:spPr>
          <a:xfrm>
            <a:off x="5623966" y="1909305"/>
            <a:ext cx="3385922" cy="4385509"/>
          </a:xfrm>
        </p:spPr>
        <p:txBody>
          <a:bodyPr>
            <a:normAutofit/>
          </a:bodyPr>
          <a:lstStyle/>
          <a:p>
            <a:pPr>
              <a:buClr>
                <a:schemeClr val="bg1"/>
              </a:buClr>
            </a:pPr>
            <a:r>
              <a:rPr lang="en-US" dirty="0"/>
              <a:t>What if the applicant wants a private room due to sensory or anxiety-related issues?  </a:t>
            </a:r>
            <a:r>
              <a:rPr lang="en-US" b="1" dirty="0"/>
              <a:t>Does the RAC need to consider this request?</a:t>
            </a:r>
          </a:p>
          <a:p>
            <a:endParaRPr lang="en-US" dirty="0"/>
          </a:p>
        </p:txBody>
      </p:sp>
      <p:sp>
        <p:nvSpPr>
          <p:cNvPr id="7" name="Content Placeholder 5">
            <a:extLst>
              <a:ext uri="{FF2B5EF4-FFF2-40B4-BE49-F238E27FC236}">
                <a16:creationId xmlns:a16="http://schemas.microsoft.com/office/drawing/2014/main" id="{603A3493-C70F-45D8-AF60-4CF514D84F88}"/>
              </a:ext>
            </a:extLst>
          </p:cNvPr>
          <p:cNvSpPr txBox="1">
            <a:spLocks/>
          </p:cNvSpPr>
          <p:nvPr/>
        </p:nvSpPr>
        <p:spPr>
          <a:xfrm>
            <a:off x="1057707" y="563185"/>
            <a:ext cx="3975354" cy="5731629"/>
          </a:xfrm>
          <a:prstGeom prst="rect">
            <a:avLst/>
          </a:prstGeom>
          <a:solidFill>
            <a:srgbClr val="33CCCC"/>
          </a:solidFill>
        </p:spPr>
        <p:txBody>
          <a:bodyPr vert="horz" lIns="91440" tIns="45720" rIns="91440" bIns="45720" rtlCol="0">
            <a:normAutofit/>
          </a:bodyPr>
          <a:lstStyle>
            <a:lvl1pPr marL="228600" indent="-228600" algn="l" defTabSz="914400" rtl="0" eaLnBrk="1" latinLnBrk="0" hangingPunct="1">
              <a:lnSpc>
                <a:spcPct val="114000"/>
              </a:lnSpc>
              <a:spcBef>
                <a:spcPts val="0"/>
              </a:spcBef>
              <a:spcAft>
                <a:spcPts val="600"/>
              </a:spcAft>
              <a:buClr>
                <a:srgbClr val="009999"/>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spcAft>
                <a:spcPts val="600"/>
              </a:spcAft>
              <a:buClr>
                <a:srgbClr val="8D725F"/>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spcAft>
                <a:spcPts val="600"/>
              </a:spcAft>
              <a:buClr>
                <a:srgbClr val="F3D7A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lvl="1" indent="0" algn="ctr">
              <a:buNone/>
            </a:pPr>
            <a:r>
              <a:rPr lang="en-US" sz="2800" b="1" u="sng" dirty="0">
                <a:solidFill>
                  <a:srgbClr val="0070C0"/>
                </a:solidFill>
              </a:rPr>
              <a:t>NOTE</a:t>
            </a:r>
            <a:r>
              <a:rPr lang="en-US" sz="2800" b="1" dirty="0">
                <a:solidFill>
                  <a:srgbClr val="0070C0"/>
                </a:solidFill>
              </a:rPr>
              <a:t>  </a:t>
            </a:r>
          </a:p>
          <a:p>
            <a:pPr marL="60325" lvl="1" indent="0" algn="ctr">
              <a:buNone/>
            </a:pPr>
            <a:r>
              <a:rPr lang="en-US" sz="2800" dirty="0">
                <a:solidFill>
                  <a:schemeClr val="bg1"/>
                </a:solidFill>
              </a:rPr>
              <a:t>An accommodation request can be made in ANY form (i.e., verbally, in writing, etc.).  The center must document the request on a </a:t>
            </a:r>
            <a:r>
              <a:rPr lang="en-US" sz="2800" b="1" i="1" dirty="0">
                <a:solidFill>
                  <a:schemeClr val="bg1"/>
                </a:solidFill>
              </a:rPr>
              <a:t>Request for Accommodation Form (RARF)</a:t>
            </a:r>
            <a:r>
              <a:rPr lang="en-US" sz="2800" dirty="0">
                <a:solidFill>
                  <a:schemeClr val="bg1"/>
                </a:solidFill>
              </a:rPr>
              <a:t> found in Appendix 605 of the PRH.</a:t>
            </a:r>
          </a:p>
          <a:p>
            <a:endParaRPr lang="en-US" dirty="0"/>
          </a:p>
        </p:txBody>
      </p:sp>
      <p:pic>
        <p:nvPicPr>
          <p:cNvPr id="10" name="Picture 9">
            <a:extLst>
              <a:ext uri="{FF2B5EF4-FFF2-40B4-BE49-F238E27FC236}">
                <a16:creationId xmlns:a16="http://schemas.microsoft.com/office/drawing/2014/main" id="{DF81AD24-2F0C-4177-A713-A3B74618CA89}"/>
              </a:ext>
            </a:extLst>
          </p:cNvPr>
          <p:cNvPicPr>
            <a:picLocks noChangeAspect="1"/>
          </p:cNvPicPr>
          <p:nvPr/>
        </p:nvPicPr>
        <p:blipFill>
          <a:blip r:embed="rId2"/>
          <a:stretch>
            <a:fillRect/>
          </a:stretch>
        </p:blipFill>
        <p:spPr>
          <a:xfrm>
            <a:off x="8928607" y="2606479"/>
            <a:ext cx="3263393" cy="2447545"/>
          </a:xfrm>
          <a:prstGeom prst="rect">
            <a:avLst/>
          </a:prstGeom>
        </p:spPr>
      </p:pic>
      <p:sp>
        <p:nvSpPr>
          <p:cNvPr id="11" name="Slide Number Placeholder 1">
            <a:extLst>
              <a:ext uri="{FF2B5EF4-FFF2-40B4-BE49-F238E27FC236}">
                <a16:creationId xmlns:a16="http://schemas.microsoft.com/office/drawing/2014/main" id="{7CCE75F6-5F02-4261-8614-1C1629340EC2}"/>
              </a:ext>
            </a:extLst>
          </p:cNvPr>
          <p:cNvSpPr>
            <a:spLocks noGrp="1"/>
          </p:cNvSpPr>
          <p:nvPr>
            <p:ph type="sldNum" sz="quarter" idx="12"/>
          </p:nvPr>
        </p:nvSpPr>
        <p:spPr>
          <a:xfrm>
            <a:off x="8610600" y="6356350"/>
            <a:ext cx="2743200" cy="365125"/>
          </a:xfrm>
        </p:spPr>
        <p:txBody>
          <a:bodyPr/>
          <a:lstStyle/>
          <a:p>
            <a:fld id="{B7A1734C-F7A1-447B-B56A-5B567E255AC3}" type="slidenum">
              <a:rPr lang="en-US" smtClean="0">
                <a:solidFill>
                  <a:srgbClr val="009999"/>
                </a:solidFill>
              </a:rPr>
              <a:t>50</a:t>
            </a:fld>
            <a:endParaRPr lang="en-US" dirty="0">
              <a:solidFill>
                <a:srgbClr val="009999"/>
              </a:solidFill>
            </a:endParaRPr>
          </a:p>
        </p:txBody>
      </p:sp>
    </p:spTree>
    <p:extLst>
      <p:ext uri="{BB962C8B-B14F-4D97-AF65-F5344CB8AC3E}">
        <p14:creationId xmlns:p14="http://schemas.microsoft.com/office/powerpoint/2010/main" val="352613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latin typeface="+mj-lt"/>
                <a:cs typeface="+mj-cs"/>
              </a:rPr>
              <a:t>How to ID RA!</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descr="A screenshot of a social media post&#10;&#10;Description automatically generated">
            <a:extLst>
              <a:ext uri="{FF2B5EF4-FFF2-40B4-BE49-F238E27FC236}">
                <a16:creationId xmlns:a16="http://schemas.microsoft.com/office/drawing/2014/main" id="{94A489D2-2BF5-4662-8A30-9DD84F08B136}"/>
              </a:ext>
            </a:extLst>
          </p:cNvPr>
          <p:cNvPicPr>
            <a:picLocks noChangeAspect="1"/>
          </p:cNvPicPr>
          <p:nvPr/>
        </p:nvPicPr>
        <p:blipFill rotWithShape="1">
          <a:blip r:embed="rId3"/>
          <a:srcRect l="26874" t="32307" r="26671" b="15738"/>
          <a:stretch/>
        </p:blipFill>
        <p:spPr>
          <a:xfrm>
            <a:off x="331567" y="2709487"/>
            <a:ext cx="5455917" cy="3432298"/>
          </a:xfrm>
          <a:prstGeom prst="rect">
            <a:avLst/>
          </a:prstGeom>
        </p:spPr>
      </p:pic>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descr="A screenshot of a computer&#10;&#10;Description automatically generated">
            <a:extLst>
              <a:ext uri="{FF2B5EF4-FFF2-40B4-BE49-F238E27FC236}">
                <a16:creationId xmlns:a16="http://schemas.microsoft.com/office/drawing/2014/main" id="{8AC3C120-C2B0-42EB-99C5-50E150C65BCF}"/>
              </a:ext>
            </a:extLst>
          </p:cNvPr>
          <p:cNvPicPr>
            <a:picLocks noChangeAspect="1"/>
          </p:cNvPicPr>
          <p:nvPr/>
        </p:nvPicPr>
        <p:blipFill rotWithShape="1">
          <a:blip r:embed="rId4"/>
          <a:srcRect l="35014" t="37926" r="33057" b="10425"/>
          <a:stretch/>
        </p:blipFill>
        <p:spPr>
          <a:xfrm>
            <a:off x="6979901" y="2524793"/>
            <a:ext cx="4393432" cy="3997637"/>
          </a:xfrm>
          <a:prstGeom prst="rect">
            <a:avLst/>
          </a:prstGeom>
        </p:spPr>
      </p:pic>
      <p:sp>
        <p:nvSpPr>
          <p:cNvPr id="4" name="Slide Number Placeholder 3"/>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B7A1734C-F7A1-447B-B56A-5B567E255AC3}" type="slidenum">
              <a:rPr lang="en-US">
                <a:solidFill>
                  <a:srgbClr val="009999"/>
                </a:solidFill>
              </a:rPr>
              <a:pPr>
                <a:spcAft>
                  <a:spcPts val="600"/>
                </a:spcAft>
              </a:pPr>
              <a:t>51</a:t>
            </a:fld>
            <a:endParaRPr lang="en-US" dirty="0">
              <a:solidFill>
                <a:srgbClr val="009999"/>
              </a:solidFill>
            </a:endParaRPr>
          </a:p>
        </p:txBody>
      </p:sp>
      <p:sp>
        <p:nvSpPr>
          <p:cNvPr id="5" name="Content Placeholder 4"/>
          <p:cNvSpPr>
            <a:spLocks noGrp="1"/>
          </p:cNvSpPr>
          <p:nvPr>
            <p:ph idx="4294967295"/>
          </p:nvPr>
        </p:nvSpPr>
        <p:spPr>
          <a:xfrm>
            <a:off x="0" y="1825625"/>
            <a:ext cx="3856038" cy="4351338"/>
          </a:xfrm>
        </p:spPr>
        <p:txBody>
          <a:bodyPr>
            <a:normAutofit/>
          </a:bodyPr>
          <a:lstStyle/>
          <a:p>
            <a:pPr marL="0" indent="0">
              <a:buNone/>
            </a:pPr>
            <a:endParaRPr lang="en-US" dirty="0">
              <a:solidFill>
                <a:schemeClr val="accent5">
                  <a:lumMod val="50000"/>
                </a:schemeClr>
              </a:solidFill>
            </a:endParaRPr>
          </a:p>
          <a:p>
            <a:endParaRPr lang="en-US" dirty="0"/>
          </a:p>
        </p:txBody>
      </p:sp>
      <p:sp>
        <p:nvSpPr>
          <p:cNvPr id="2" name="Rectangle 1">
            <a:extLst>
              <a:ext uri="{FF2B5EF4-FFF2-40B4-BE49-F238E27FC236}">
                <a16:creationId xmlns:a16="http://schemas.microsoft.com/office/drawing/2014/main" id="{65FB70E4-5AC4-4261-A9BB-C5BB8E5DBBC5}"/>
              </a:ext>
            </a:extLst>
          </p:cNvPr>
          <p:cNvSpPr/>
          <p:nvPr/>
        </p:nvSpPr>
        <p:spPr>
          <a:xfrm>
            <a:off x="546351" y="3064747"/>
            <a:ext cx="2427961" cy="4421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51E07335-5F78-47B0-A1CE-83C83800DE65}"/>
              </a:ext>
            </a:extLst>
          </p:cNvPr>
          <p:cNvCxnSpPr/>
          <p:nvPr/>
        </p:nvCxnSpPr>
        <p:spPr>
          <a:xfrm>
            <a:off x="2974312" y="3165231"/>
            <a:ext cx="4099728" cy="100483"/>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B033139-927F-40E5-978F-4641BE5CD381}"/>
              </a:ext>
            </a:extLst>
          </p:cNvPr>
          <p:cNvSpPr txBox="1"/>
          <p:nvPr/>
        </p:nvSpPr>
        <p:spPr>
          <a:xfrm>
            <a:off x="1316334" y="2270324"/>
            <a:ext cx="3225511" cy="461665"/>
          </a:xfrm>
          <a:prstGeom prst="rect">
            <a:avLst/>
          </a:prstGeom>
          <a:noFill/>
        </p:spPr>
        <p:txBody>
          <a:bodyPr wrap="square" rtlCol="0">
            <a:spAutoFit/>
          </a:bodyPr>
          <a:lstStyle/>
          <a:p>
            <a:pPr algn="ctr"/>
            <a:r>
              <a:rPr lang="en-US" sz="2400" b="1" dirty="0">
                <a:solidFill>
                  <a:srgbClr val="009999"/>
                </a:solidFill>
              </a:rPr>
              <a:t>Section 3 of HCNA</a:t>
            </a:r>
          </a:p>
        </p:txBody>
      </p:sp>
      <p:sp>
        <p:nvSpPr>
          <p:cNvPr id="18" name="TextBox 17">
            <a:extLst>
              <a:ext uri="{FF2B5EF4-FFF2-40B4-BE49-F238E27FC236}">
                <a16:creationId xmlns:a16="http://schemas.microsoft.com/office/drawing/2014/main" id="{BD3C8180-44CC-45AC-9E72-54374B9523DC}"/>
              </a:ext>
            </a:extLst>
          </p:cNvPr>
          <p:cNvSpPr txBox="1"/>
          <p:nvPr/>
        </p:nvSpPr>
        <p:spPr>
          <a:xfrm>
            <a:off x="7357068" y="2177321"/>
            <a:ext cx="3225511" cy="461665"/>
          </a:xfrm>
          <a:prstGeom prst="rect">
            <a:avLst/>
          </a:prstGeom>
          <a:noFill/>
        </p:spPr>
        <p:txBody>
          <a:bodyPr wrap="square" rtlCol="0">
            <a:spAutoFit/>
          </a:bodyPr>
          <a:lstStyle/>
          <a:p>
            <a:pPr algn="ctr"/>
            <a:r>
              <a:rPr lang="en-US" sz="2400" b="1" dirty="0">
                <a:solidFill>
                  <a:srgbClr val="009999"/>
                </a:solidFill>
              </a:rPr>
              <a:t>Section 5 of HCNA</a:t>
            </a:r>
          </a:p>
        </p:txBody>
      </p:sp>
    </p:spTree>
    <p:extLst>
      <p:ext uri="{BB962C8B-B14F-4D97-AF65-F5344CB8AC3E}">
        <p14:creationId xmlns:p14="http://schemas.microsoft.com/office/powerpoint/2010/main" val="303458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E4FFF-2CAF-4847-A3A1-A3414844487E}"/>
              </a:ext>
            </a:extLst>
          </p:cNvPr>
          <p:cNvSpPr>
            <a:spLocks noGrp="1"/>
          </p:cNvSpPr>
          <p:nvPr>
            <p:ph type="title"/>
          </p:nvPr>
        </p:nvSpPr>
        <p:spPr/>
        <p:txBody>
          <a:bodyPr/>
          <a:lstStyle/>
          <a:p>
            <a:r>
              <a:rPr lang="en-US" dirty="0"/>
              <a:t>Things to Remember When Considering RA in the Assessment Process!</a:t>
            </a:r>
          </a:p>
        </p:txBody>
      </p:sp>
      <p:sp>
        <p:nvSpPr>
          <p:cNvPr id="4" name="Content Placeholder 3">
            <a:extLst>
              <a:ext uri="{FF2B5EF4-FFF2-40B4-BE49-F238E27FC236}">
                <a16:creationId xmlns:a16="http://schemas.microsoft.com/office/drawing/2014/main" id="{4A6A9E2C-AF7B-4896-A3FA-902AABF69312}"/>
              </a:ext>
            </a:extLst>
          </p:cNvPr>
          <p:cNvSpPr>
            <a:spLocks noGrp="1"/>
          </p:cNvSpPr>
          <p:nvPr>
            <p:ph idx="1"/>
          </p:nvPr>
        </p:nvSpPr>
        <p:spPr/>
        <p:txBody>
          <a:bodyPr>
            <a:normAutofit fontScale="85000" lnSpcReduction="10000"/>
          </a:bodyPr>
          <a:lstStyle/>
          <a:p>
            <a:pPr>
              <a:lnSpc>
                <a:spcPct val="134000"/>
              </a:lnSpc>
            </a:pPr>
            <a:r>
              <a:rPr lang="en-US" dirty="0"/>
              <a:t>Make sure you consider accommodations/supports for EACH of the functional limitation areas checked in section 3.  You can consider additional accommodations in other sections, but you must ensure that there are supports identified for every functional limitation selected and/or identified.</a:t>
            </a:r>
          </a:p>
          <a:p>
            <a:pPr lvl="1">
              <a:lnSpc>
                <a:spcPct val="134000"/>
              </a:lnSpc>
            </a:pPr>
            <a:r>
              <a:rPr lang="en-US" b="1" dirty="0">
                <a:solidFill>
                  <a:srgbClr val="009999"/>
                </a:solidFill>
              </a:rPr>
              <a:t>For example, </a:t>
            </a:r>
            <a:r>
              <a:rPr lang="en-US" dirty="0"/>
              <a:t>if difficulty regulating emotions, difficulty with communication and avoidance of group situations are all selected in section 3, then there </a:t>
            </a:r>
            <a:r>
              <a:rPr lang="en-US" b="1" dirty="0">
                <a:solidFill>
                  <a:srgbClr val="C00000"/>
                </a:solidFill>
              </a:rPr>
              <a:t>must be accommodations </a:t>
            </a:r>
            <a:r>
              <a:rPr lang="en-US" dirty="0"/>
              <a:t>that support each of those areas discussed and documented on the HCNA.</a:t>
            </a:r>
          </a:p>
          <a:p>
            <a:pPr lvl="1">
              <a:lnSpc>
                <a:spcPct val="134000"/>
              </a:lnSpc>
            </a:pPr>
            <a:r>
              <a:rPr lang="en-US" b="1" dirty="0">
                <a:solidFill>
                  <a:srgbClr val="009999"/>
                </a:solidFill>
              </a:rPr>
              <a:t>For example, </a:t>
            </a:r>
            <a:r>
              <a:rPr lang="en-US" dirty="0"/>
              <a:t>if the outside treating provider recommends that the applicant be allowed to prop his/her leg up so many minutes a day, etc., then accommodations related to that need also must be discussed and documented on the HCNA. </a:t>
            </a:r>
          </a:p>
        </p:txBody>
      </p:sp>
      <p:sp>
        <p:nvSpPr>
          <p:cNvPr id="3" name="Slide Number Placeholder 2">
            <a:extLst>
              <a:ext uri="{FF2B5EF4-FFF2-40B4-BE49-F238E27FC236}">
                <a16:creationId xmlns:a16="http://schemas.microsoft.com/office/drawing/2014/main" id="{83F4C72E-6A37-4CD6-A71F-08F9D82C3CB5}"/>
              </a:ext>
            </a:extLst>
          </p:cNvPr>
          <p:cNvSpPr>
            <a:spLocks noGrp="1"/>
          </p:cNvSpPr>
          <p:nvPr>
            <p:ph type="sldNum" sz="quarter" idx="12"/>
          </p:nvPr>
        </p:nvSpPr>
        <p:spPr/>
        <p:txBody>
          <a:bodyPr/>
          <a:lstStyle/>
          <a:p>
            <a:fld id="{AE743507-C39D-4973-A10E-A1A6810F609F}" type="slidenum">
              <a:rPr lang="en-US" smtClean="0"/>
              <a:t>52</a:t>
            </a:fld>
            <a:endParaRPr lang="en-US"/>
          </a:p>
        </p:txBody>
      </p:sp>
    </p:spTree>
    <p:extLst>
      <p:ext uri="{BB962C8B-B14F-4D97-AF65-F5344CB8AC3E}">
        <p14:creationId xmlns:p14="http://schemas.microsoft.com/office/powerpoint/2010/main" val="3869758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949CDA-9DB8-4C40-A552-3DC2B228D6A7}"/>
              </a:ext>
            </a:extLst>
          </p:cNvPr>
          <p:cNvSpPr>
            <a:spLocks noGrp="1"/>
          </p:cNvSpPr>
          <p:nvPr>
            <p:ph type="title"/>
          </p:nvPr>
        </p:nvSpPr>
        <p:spPr/>
        <p:txBody>
          <a:bodyPr/>
          <a:lstStyle/>
          <a:p>
            <a:r>
              <a:rPr lang="en-US" dirty="0"/>
              <a:t>Completing the Check Boxes in Section 5 of the HCNA</a:t>
            </a:r>
          </a:p>
        </p:txBody>
      </p:sp>
      <p:sp>
        <p:nvSpPr>
          <p:cNvPr id="6" name="Content Placeholder 5">
            <a:extLst>
              <a:ext uri="{FF2B5EF4-FFF2-40B4-BE49-F238E27FC236}">
                <a16:creationId xmlns:a16="http://schemas.microsoft.com/office/drawing/2014/main" id="{5DB3D0CC-4069-48AD-B9A8-9A0575A0E7DB}"/>
              </a:ext>
            </a:extLst>
          </p:cNvPr>
          <p:cNvSpPr>
            <a:spLocks noGrp="1"/>
          </p:cNvSpPr>
          <p:nvPr>
            <p:ph idx="1"/>
          </p:nvPr>
        </p:nvSpPr>
        <p:spPr>
          <a:xfrm>
            <a:off x="958781" y="1690689"/>
            <a:ext cx="3645639" cy="5026640"/>
          </a:xfrm>
        </p:spPr>
        <p:txBody>
          <a:bodyPr>
            <a:normAutofit fontScale="62500" lnSpcReduction="20000"/>
          </a:bodyPr>
          <a:lstStyle/>
          <a:p>
            <a:pPr>
              <a:lnSpc>
                <a:spcPct val="134000"/>
              </a:lnSpc>
            </a:pPr>
            <a:r>
              <a:rPr lang="en-US" sz="3200" dirty="0"/>
              <a:t>Checking </a:t>
            </a:r>
            <a:r>
              <a:rPr lang="en-US" sz="3200" b="1" dirty="0"/>
              <a:t>“yes” </a:t>
            </a:r>
            <a:r>
              <a:rPr lang="en-US" sz="3200" dirty="0"/>
              <a:t>means that the applicant was offered the specific accommodation and </a:t>
            </a:r>
            <a:r>
              <a:rPr lang="en-US" sz="3200" b="1" dirty="0">
                <a:solidFill>
                  <a:srgbClr val="00B050"/>
                </a:solidFill>
              </a:rPr>
              <a:t>accepted</a:t>
            </a:r>
            <a:r>
              <a:rPr lang="en-US" sz="3200" dirty="0"/>
              <a:t> it.</a:t>
            </a:r>
          </a:p>
          <a:p>
            <a:pPr>
              <a:lnSpc>
                <a:spcPct val="134000"/>
              </a:lnSpc>
            </a:pPr>
            <a:r>
              <a:rPr lang="en-US" sz="3200" dirty="0"/>
              <a:t>Checking </a:t>
            </a:r>
            <a:r>
              <a:rPr lang="en-US" sz="3200" b="1" dirty="0"/>
              <a:t>“no” </a:t>
            </a:r>
            <a:r>
              <a:rPr lang="en-US" sz="3200" dirty="0"/>
              <a:t>means that the applicant was offered the specific accommodation and </a:t>
            </a:r>
            <a:r>
              <a:rPr lang="en-US" sz="3200" b="1" dirty="0">
                <a:solidFill>
                  <a:srgbClr val="C00000"/>
                </a:solidFill>
              </a:rPr>
              <a:t>rejected or refused </a:t>
            </a:r>
            <a:r>
              <a:rPr lang="en-US" sz="3200" dirty="0"/>
              <a:t>it.</a:t>
            </a:r>
          </a:p>
          <a:p>
            <a:pPr>
              <a:lnSpc>
                <a:spcPct val="134000"/>
              </a:lnSpc>
            </a:pPr>
            <a:r>
              <a:rPr lang="en-US" sz="3200" dirty="0"/>
              <a:t>Leaving the box </a:t>
            </a:r>
            <a:r>
              <a:rPr lang="en-US" sz="3200" b="1" dirty="0"/>
              <a:t>blank</a:t>
            </a:r>
            <a:r>
              <a:rPr lang="en-US" sz="3200" dirty="0"/>
              <a:t> means the </a:t>
            </a:r>
            <a:r>
              <a:rPr lang="en-US" sz="3200" b="1" dirty="0">
                <a:solidFill>
                  <a:schemeClr val="accent2">
                    <a:lumMod val="75000"/>
                  </a:schemeClr>
                </a:solidFill>
              </a:rPr>
              <a:t>accommodation was not offered </a:t>
            </a:r>
            <a:r>
              <a:rPr lang="en-US" sz="3200" dirty="0"/>
              <a:t>and/or discussed because it was not appropriate or necessary.</a:t>
            </a:r>
          </a:p>
          <a:p>
            <a:endParaRPr lang="en-US" dirty="0"/>
          </a:p>
        </p:txBody>
      </p:sp>
      <p:sp>
        <p:nvSpPr>
          <p:cNvPr id="4" name="Slide Number Placeholder 3">
            <a:extLst>
              <a:ext uri="{FF2B5EF4-FFF2-40B4-BE49-F238E27FC236}">
                <a16:creationId xmlns:a16="http://schemas.microsoft.com/office/drawing/2014/main" id="{7AF94C5F-BB03-48AC-91B9-D5AF9867ACC7}"/>
              </a:ext>
            </a:extLst>
          </p:cNvPr>
          <p:cNvSpPr>
            <a:spLocks noGrp="1"/>
          </p:cNvSpPr>
          <p:nvPr>
            <p:ph type="sldNum" sz="quarter" idx="12"/>
          </p:nvPr>
        </p:nvSpPr>
        <p:spPr/>
        <p:txBody>
          <a:bodyPr/>
          <a:lstStyle/>
          <a:p>
            <a:fld id="{3A88AA25-0ABF-4444-BF79-A8339D80008A}" type="slidenum">
              <a:rPr lang="en-US" smtClean="0">
                <a:solidFill>
                  <a:srgbClr val="009999"/>
                </a:solidFill>
              </a:rPr>
              <a:pPr/>
              <a:t>53</a:t>
            </a:fld>
            <a:endParaRPr lang="en-US" dirty="0">
              <a:solidFill>
                <a:srgbClr val="009999"/>
              </a:solidFill>
            </a:endParaRPr>
          </a:p>
        </p:txBody>
      </p:sp>
      <p:sp>
        <p:nvSpPr>
          <p:cNvPr id="10" name="TextBox 9">
            <a:extLst>
              <a:ext uri="{FF2B5EF4-FFF2-40B4-BE49-F238E27FC236}">
                <a16:creationId xmlns:a16="http://schemas.microsoft.com/office/drawing/2014/main" id="{3C09F584-06BF-4F8B-BA68-9AD372E084CE}"/>
              </a:ext>
            </a:extLst>
          </p:cNvPr>
          <p:cNvSpPr txBox="1"/>
          <p:nvPr/>
        </p:nvSpPr>
        <p:spPr>
          <a:xfrm>
            <a:off x="4779881" y="3438832"/>
            <a:ext cx="6839761" cy="2277547"/>
          </a:xfrm>
          <a:prstGeom prst="rect">
            <a:avLst/>
          </a:prstGeom>
          <a:noFill/>
        </p:spPr>
        <p:txBody>
          <a:bodyPr wrap="square" rtlCol="0">
            <a:spAutoFit/>
          </a:bodyPr>
          <a:lstStyle/>
          <a:p>
            <a:pPr marL="285750" indent="-285750">
              <a:lnSpc>
                <a:spcPct val="114000"/>
              </a:lnSpc>
              <a:spcAft>
                <a:spcPts val="600"/>
              </a:spcAft>
              <a:buClr>
                <a:srgbClr val="009999"/>
              </a:buClr>
              <a:buFont typeface="Wingdings" panose="05000000000000000000" pitchFamily="2" charset="2"/>
              <a:buChar char="§"/>
            </a:pPr>
            <a:r>
              <a:rPr lang="en-US" sz="2000" dirty="0"/>
              <a:t>The applicant </a:t>
            </a:r>
            <a:r>
              <a:rPr lang="en-US" sz="2000" b="1" dirty="0">
                <a:solidFill>
                  <a:schemeClr val="accent2">
                    <a:lumMod val="75000"/>
                  </a:schemeClr>
                </a:solidFill>
              </a:rPr>
              <a:t>accepted</a:t>
            </a:r>
            <a:r>
              <a:rPr lang="en-US" sz="2000" dirty="0"/>
              <a:t> the accommodation to have breaks as needed to cool down and to use a peer mentor/staff.</a:t>
            </a:r>
          </a:p>
          <a:p>
            <a:pPr marL="285750" indent="-285750">
              <a:lnSpc>
                <a:spcPct val="114000"/>
              </a:lnSpc>
              <a:spcAft>
                <a:spcPts val="600"/>
              </a:spcAft>
              <a:buClr>
                <a:srgbClr val="009999"/>
              </a:buClr>
              <a:buFont typeface="Wingdings" panose="05000000000000000000" pitchFamily="2" charset="2"/>
              <a:buChar char="§"/>
            </a:pPr>
            <a:r>
              <a:rPr lang="en-US" sz="2000" dirty="0"/>
              <a:t>The applicant </a:t>
            </a:r>
            <a:r>
              <a:rPr lang="en-US" sz="2000" b="1" dirty="0">
                <a:solidFill>
                  <a:schemeClr val="accent2">
                    <a:lumMod val="75000"/>
                  </a:schemeClr>
                </a:solidFill>
              </a:rPr>
              <a:t>rejected</a:t>
            </a:r>
            <a:r>
              <a:rPr lang="en-US" sz="2000" dirty="0"/>
              <a:t> the flexible scheduling for counseling and for having staff taught how to support using emotion regulation strategies</a:t>
            </a:r>
          </a:p>
          <a:p>
            <a:pPr>
              <a:buClr>
                <a:srgbClr val="0070C0"/>
              </a:buClr>
            </a:pPr>
            <a:endParaRPr lang="en-US" dirty="0"/>
          </a:p>
        </p:txBody>
      </p:sp>
      <p:pic>
        <p:nvPicPr>
          <p:cNvPr id="14" name="Picture 13">
            <a:extLst>
              <a:ext uri="{FF2B5EF4-FFF2-40B4-BE49-F238E27FC236}">
                <a16:creationId xmlns:a16="http://schemas.microsoft.com/office/drawing/2014/main" id="{B261FC81-CCCE-46D4-A8AD-5CF97CAD3227}"/>
              </a:ext>
            </a:extLst>
          </p:cNvPr>
          <p:cNvPicPr>
            <a:picLocks noChangeAspect="1"/>
          </p:cNvPicPr>
          <p:nvPr/>
        </p:nvPicPr>
        <p:blipFill>
          <a:blip r:embed="rId3">
            <a:duotone>
              <a:prstClr val="black"/>
              <a:schemeClr val="accent6">
                <a:tint val="45000"/>
                <a:satMod val="400000"/>
              </a:schemeClr>
            </a:duotone>
          </a:blip>
          <a:stretch>
            <a:fillRect/>
          </a:stretch>
        </p:blipFill>
        <p:spPr>
          <a:xfrm>
            <a:off x="4779882" y="1909511"/>
            <a:ext cx="6839761" cy="1430809"/>
          </a:xfrm>
          <a:prstGeom prst="rect">
            <a:avLst/>
          </a:prstGeom>
        </p:spPr>
      </p:pic>
      <p:cxnSp>
        <p:nvCxnSpPr>
          <p:cNvPr id="16" name="Straight Arrow Connector 15">
            <a:extLst>
              <a:ext uri="{FF2B5EF4-FFF2-40B4-BE49-F238E27FC236}">
                <a16:creationId xmlns:a16="http://schemas.microsoft.com/office/drawing/2014/main" id="{3294341D-629C-4F12-B6F5-AEA174D53196}"/>
              </a:ext>
            </a:extLst>
          </p:cNvPr>
          <p:cNvCxnSpPr/>
          <p:nvPr/>
        </p:nvCxnSpPr>
        <p:spPr>
          <a:xfrm flipV="1">
            <a:off x="6973556" y="2260879"/>
            <a:ext cx="3356149" cy="133643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C92525D-3A82-4515-88B3-4CFBB670C3F9}"/>
              </a:ext>
            </a:extLst>
          </p:cNvPr>
          <p:cNvCxnSpPr/>
          <p:nvPr/>
        </p:nvCxnSpPr>
        <p:spPr>
          <a:xfrm flipV="1">
            <a:off x="6973556" y="3135086"/>
            <a:ext cx="3356149" cy="46222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CD1855E-7C1B-49B7-AA5D-D4233B8A1507}"/>
              </a:ext>
            </a:extLst>
          </p:cNvPr>
          <p:cNvCxnSpPr>
            <a:cxnSpLocks/>
          </p:cNvCxnSpPr>
          <p:nvPr/>
        </p:nvCxnSpPr>
        <p:spPr>
          <a:xfrm flipV="1">
            <a:off x="7124281" y="2592474"/>
            <a:ext cx="3999244" cy="181875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63F8C5C-D532-434E-90BF-7C08A00DBE99}"/>
              </a:ext>
            </a:extLst>
          </p:cNvPr>
          <p:cNvCxnSpPr/>
          <p:nvPr/>
        </p:nvCxnSpPr>
        <p:spPr>
          <a:xfrm flipV="1">
            <a:off x="7124281" y="2873829"/>
            <a:ext cx="3999244" cy="15373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51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421932-4EB6-4812-9A90-7F15C59A21B9}"/>
              </a:ext>
            </a:extLst>
          </p:cNvPr>
          <p:cNvSpPr>
            <a:spLocks noGrp="1"/>
          </p:cNvSpPr>
          <p:nvPr>
            <p:ph type="title"/>
          </p:nvPr>
        </p:nvSpPr>
        <p:spPr>
          <a:xfrm>
            <a:off x="838200" y="672747"/>
            <a:ext cx="10515600" cy="715556"/>
          </a:xfrm>
        </p:spPr>
        <p:txBody>
          <a:bodyPr>
            <a:normAutofit/>
          </a:bodyPr>
          <a:lstStyle/>
          <a:p>
            <a:pPr algn="ctr"/>
            <a:r>
              <a:rPr lang="en-US" sz="3200">
                <a:solidFill>
                  <a:schemeClr val="bg1"/>
                </a:solidFill>
              </a:rPr>
              <a:t>“Other” Option in Section 5</a:t>
            </a:r>
          </a:p>
        </p:txBody>
      </p:sp>
      <p:sp>
        <p:nvSpPr>
          <p:cNvPr id="3" name="Content Placeholder 2">
            <a:extLst>
              <a:ext uri="{FF2B5EF4-FFF2-40B4-BE49-F238E27FC236}">
                <a16:creationId xmlns:a16="http://schemas.microsoft.com/office/drawing/2014/main" id="{50D9C9FA-4109-4339-BC6C-B98FC0ECF5C9}"/>
              </a:ext>
            </a:extLst>
          </p:cNvPr>
          <p:cNvSpPr>
            <a:spLocks noGrp="1"/>
          </p:cNvSpPr>
          <p:nvPr>
            <p:ph idx="1"/>
          </p:nvPr>
        </p:nvSpPr>
        <p:spPr>
          <a:xfrm>
            <a:off x="838200" y="3205698"/>
            <a:ext cx="10515600" cy="2129977"/>
          </a:xfrm>
        </p:spPr>
        <p:txBody>
          <a:bodyPr>
            <a:normAutofit/>
          </a:bodyPr>
          <a:lstStyle/>
          <a:p>
            <a:pPr marL="457200" indent="-457200">
              <a:lnSpc>
                <a:spcPct val="134000"/>
              </a:lnSpc>
              <a:buFont typeface="+mj-lt"/>
              <a:buAutoNum type="arabicPeriod"/>
            </a:pPr>
            <a:r>
              <a:rPr lang="en-US" sz="2400" dirty="0"/>
              <a:t>List the accommodation(s) discussed.</a:t>
            </a:r>
          </a:p>
          <a:p>
            <a:pPr marL="457200" indent="-457200">
              <a:lnSpc>
                <a:spcPct val="134000"/>
              </a:lnSpc>
              <a:buFont typeface="+mj-lt"/>
              <a:buAutoNum type="arabicPeriod"/>
            </a:pPr>
            <a:r>
              <a:rPr lang="en-US" sz="2400" dirty="0"/>
              <a:t>Document whether the applicant accepted each accommodation.</a:t>
            </a:r>
          </a:p>
          <a:p>
            <a:pPr lvl="1">
              <a:lnSpc>
                <a:spcPct val="134000"/>
              </a:lnSpc>
            </a:pPr>
            <a:r>
              <a:rPr lang="en-US" sz="2000" dirty="0"/>
              <a:t>If the applicant rejects an alternate accommodation offered or the center believes a request is unreasonable, contact your Regional Disability Coordinator (RDIC) to discuss next steps</a:t>
            </a:r>
          </a:p>
          <a:p>
            <a:pPr marL="457200" lvl="1" indent="0">
              <a:lnSpc>
                <a:spcPct val="134000"/>
              </a:lnSpc>
              <a:buNone/>
            </a:pPr>
            <a:endParaRPr lang="en-US" sz="2600" dirty="0"/>
          </a:p>
        </p:txBody>
      </p:sp>
      <p:pic>
        <p:nvPicPr>
          <p:cNvPr id="5" name="Picture 4">
            <a:extLst>
              <a:ext uri="{FF2B5EF4-FFF2-40B4-BE49-F238E27FC236}">
                <a16:creationId xmlns:a16="http://schemas.microsoft.com/office/drawing/2014/main" id="{BD4BB2C1-A5DA-487A-95B8-6C3E9ACD21E7}"/>
              </a:ext>
            </a:extLst>
          </p:cNvPr>
          <p:cNvPicPr>
            <a:picLocks noChangeAspect="1"/>
          </p:cNvPicPr>
          <p:nvPr/>
        </p:nvPicPr>
        <p:blipFill rotWithShape="1">
          <a:blip r:embed="rId2">
            <a:duotone>
              <a:prstClr val="black"/>
              <a:schemeClr val="accent6">
                <a:tint val="45000"/>
                <a:satMod val="400000"/>
              </a:schemeClr>
            </a:duotone>
          </a:blip>
          <a:srcRect t="9667" b="22257"/>
          <a:stretch/>
        </p:blipFill>
        <p:spPr>
          <a:xfrm>
            <a:off x="838200" y="1938528"/>
            <a:ext cx="10515600" cy="1055881"/>
          </a:xfrm>
          <a:prstGeom prst="rect">
            <a:avLst/>
          </a:prstGeom>
        </p:spPr>
      </p:pic>
      <p:sp>
        <p:nvSpPr>
          <p:cNvPr id="4" name="Slide Number Placeholder 3">
            <a:extLst>
              <a:ext uri="{FF2B5EF4-FFF2-40B4-BE49-F238E27FC236}">
                <a16:creationId xmlns:a16="http://schemas.microsoft.com/office/drawing/2014/main" id="{5CE1F15B-79C9-45AC-AB41-E28A8E2BB157}"/>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a:solidFill>
                  <a:srgbClr val="009999"/>
                </a:solidFill>
              </a:rPr>
              <a:pPr>
                <a:spcAft>
                  <a:spcPts val="600"/>
                </a:spcAft>
              </a:pPr>
              <a:t>54</a:t>
            </a:fld>
            <a:endParaRPr lang="en-US" dirty="0">
              <a:solidFill>
                <a:srgbClr val="009999"/>
              </a:solidFill>
            </a:endParaRPr>
          </a:p>
        </p:txBody>
      </p:sp>
      <p:sp>
        <p:nvSpPr>
          <p:cNvPr id="6" name="TextBox 5">
            <a:extLst>
              <a:ext uri="{FF2B5EF4-FFF2-40B4-BE49-F238E27FC236}">
                <a16:creationId xmlns:a16="http://schemas.microsoft.com/office/drawing/2014/main" id="{C1963926-7E9D-4690-9239-22B9E53FF249}"/>
              </a:ext>
            </a:extLst>
          </p:cNvPr>
          <p:cNvSpPr txBox="1"/>
          <p:nvPr/>
        </p:nvSpPr>
        <p:spPr>
          <a:xfrm>
            <a:off x="2584101" y="5236193"/>
            <a:ext cx="7023798" cy="1274067"/>
          </a:xfrm>
          <a:prstGeom prst="rect">
            <a:avLst/>
          </a:prstGeom>
          <a:noFill/>
        </p:spPr>
        <p:txBody>
          <a:bodyPr wrap="square" rtlCol="0">
            <a:spAutoFit/>
          </a:bodyPr>
          <a:lstStyle/>
          <a:p>
            <a:pPr algn="ctr">
              <a:lnSpc>
                <a:spcPct val="114000"/>
              </a:lnSpc>
              <a:spcAft>
                <a:spcPts val="600"/>
              </a:spcAft>
            </a:pPr>
            <a:r>
              <a:rPr lang="en-US" sz="2800" b="1" dirty="0">
                <a:solidFill>
                  <a:srgbClr val="FF6600"/>
                </a:solidFill>
              </a:rPr>
              <a:t>TIP!</a:t>
            </a:r>
          </a:p>
          <a:p>
            <a:pPr algn="ctr">
              <a:lnSpc>
                <a:spcPct val="114000"/>
              </a:lnSpc>
              <a:spcAft>
                <a:spcPts val="600"/>
              </a:spcAft>
            </a:pPr>
            <a:r>
              <a:rPr lang="en-US" dirty="0"/>
              <a:t>Don’t dismiss accommodation consideration due to a belief that they would not do any good or change the outcome.</a:t>
            </a:r>
          </a:p>
        </p:txBody>
      </p:sp>
    </p:spTree>
    <p:extLst>
      <p:ext uri="{BB962C8B-B14F-4D97-AF65-F5344CB8AC3E}">
        <p14:creationId xmlns:p14="http://schemas.microsoft.com/office/powerpoint/2010/main" val="2007309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69C332E-8392-4585-A629-FEA947D753F7}"/>
              </a:ext>
            </a:extLst>
          </p:cNvPr>
          <p:cNvSpPr>
            <a:spLocks noGrp="1"/>
          </p:cNvSpPr>
          <p:nvPr>
            <p:ph type="title"/>
          </p:nvPr>
        </p:nvSpPr>
        <p:spPr>
          <a:xfrm>
            <a:off x="838200" y="672747"/>
            <a:ext cx="10515600" cy="715556"/>
          </a:xfrm>
        </p:spPr>
        <p:txBody>
          <a:bodyPr>
            <a:normAutofit/>
          </a:bodyPr>
          <a:lstStyle/>
          <a:p>
            <a:pPr algn="ctr"/>
            <a:r>
              <a:rPr lang="en-US" sz="3200">
                <a:solidFill>
                  <a:schemeClr val="bg1"/>
                </a:solidFill>
              </a:rPr>
              <a:t>RAC Summary</a:t>
            </a:r>
          </a:p>
        </p:txBody>
      </p:sp>
      <p:sp>
        <p:nvSpPr>
          <p:cNvPr id="6" name="Content Placeholder 5">
            <a:extLst>
              <a:ext uri="{FF2B5EF4-FFF2-40B4-BE49-F238E27FC236}">
                <a16:creationId xmlns:a16="http://schemas.microsoft.com/office/drawing/2014/main" id="{86434638-0BF2-44A6-9A82-15E2BDE611D1}"/>
              </a:ext>
            </a:extLst>
          </p:cNvPr>
          <p:cNvSpPr>
            <a:spLocks noGrp="1"/>
          </p:cNvSpPr>
          <p:nvPr>
            <p:ph idx="1"/>
          </p:nvPr>
        </p:nvSpPr>
        <p:spPr>
          <a:xfrm>
            <a:off x="838200" y="3476556"/>
            <a:ext cx="10430256" cy="2668499"/>
          </a:xfrm>
        </p:spPr>
        <p:txBody>
          <a:bodyPr>
            <a:normAutofit fontScale="92500"/>
          </a:bodyPr>
          <a:lstStyle/>
          <a:p>
            <a:r>
              <a:rPr lang="en-US" sz="2400" dirty="0"/>
              <a:t>The RAC Summary area </a:t>
            </a:r>
            <a:r>
              <a:rPr lang="en-US" sz="2400" b="1" dirty="0">
                <a:solidFill>
                  <a:srgbClr val="009999"/>
                </a:solidFill>
              </a:rPr>
              <a:t>should only be used </a:t>
            </a:r>
            <a:r>
              <a:rPr lang="en-US" sz="2400" dirty="0"/>
              <a:t>if there are comments or information that the </a:t>
            </a:r>
            <a:r>
              <a:rPr lang="en-US" sz="2400" b="1" dirty="0"/>
              <a:t>Reasonable Accommodation Committee </a:t>
            </a:r>
            <a:r>
              <a:rPr lang="en-US" sz="2400" dirty="0"/>
              <a:t>wishes to add related to the discussion of accommodations.  </a:t>
            </a:r>
          </a:p>
          <a:p>
            <a:pPr lvl="1"/>
            <a:r>
              <a:rPr lang="en-US" sz="2000" i="1" dirty="0"/>
              <a:t>For example, the DC explained the interactive RA process to the applicant who then insisted that he did not need or wish to discuss accommodations.  </a:t>
            </a:r>
          </a:p>
          <a:p>
            <a:r>
              <a:rPr lang="en-US" sz="2400" dirty="0"/>
              <a:t>This area is </a:t>
            </a:r>
            <a:r>
              <a:rPr lang="en-US" sz="2400" b="1" u="sng" dirty="0">
                <a:solidFill>
                  <a:srgbClr val="C00000"/>
                </a:solidFill>
              </a:rPr>
              <a:t>not</a:t>
            </a:r>
            <a:r>
              <a:rPr lang="en-US" sz="2400" b="1" dirty="0">
                <a:solidFill>
                  <a:srgbClr val="C00000"/>
                </a:solidFill>
              </a:rPr>
              <a:t> </a:t>
            </a:r>
            <a:r>
              <a:rPr lang="en-US" sz="2400" dirty="0"/>
              <a:t>for clinical summaries or statements related to health care needs.  </a:t>
            </a:r>
          </a:p>
        </p:txBody>
      </p:sp>
      <p:pic>
        <p:nvPicPr>
          <p:cNvPr id="7" name="Picture 6">
            <a:extLst>
              <a:ext uri="{FF2B5EF4-FFF2-40B4-BE49-F238E27FC236}">
                <a16:creationId xmlns:a16="http://schemas.microsoft.com/office/drawing/2014/main" id="{C1BFA265-851F-4621-A058-A0F1E42AE389}"/>
              </a:ext>
            </a:extLst>
          </p:cNvPr>
          <p:cNvPicPr>
            <a:picLocks noChangeAspect="1"/>
          </p:cNvPicPr>
          <p:nvPr/>
        </p:nvPicPr>
        <p:blipFill>
          <a:blip r:embed="rId2">
            <a:duotone>
              <a:prstClr val="black"/>
              <a:schemeClr val="accent6">
                <a:tint val="45000"/>
                <a:satMod val="400000"/>
              </a:schemeClr>
            </a:duotone>
          </a:blip>
          <a:stretch>
            <a:fillRect/>
          </a:stretch>
        </p:blipFill>
        <p:spPr>
          <a:xfrm>
            <a:off x="752856" y="1591182"/>
            <a:ext cx="10515600" cy="1682495"/>
          </a:xfrm>
          <a:prstGeom prst="rect">
            <a:avLst/>
          </a:prstGeom>
        </p:spPr>
      </p:pic>
      <p:sp>
        <p:nvSpPr>
          <p:cNvPr id="4" name="Slide Number Placeholder 3">
            <a:extLst>
              <a:ext uri="{FF2B5EF4-FFF2-40B4-BE49-F238E27FC236}">
                <a16:creationId xmlns:a16="http://schemas.microsoft.com/office/drawing/2014/main" id="{523AD7FC-3014-4A27-8A0D-390FA4320B37}"/>
              </a:ext>
            </a:extLst>
          </p:cNvPr>
          <p:cNvSpPr>
            <a:spLocks noGrp="1"/>
          </p:cNvSpPr>
          <p:nvPr>
            <p:ph type="sldNum" sz="quarter" idx="12"/>
          </p:nvPr>
        </p:nvSpPr>
        <p:spPr>
          <a:xfrm>
            <a:off x="8610600" y="6356350"/>
            <a:ext cx="2743200" cy="365125"/>
          </a:xfrm>
        </p:spPr>
        <p:txBody>
          <a:bodyPr>
            <a:normAutofit/>
          </a:bodyPr>
          <a:lstStyle/>
          <a:p>
            <a:pPr>
              <a:spcAft>
                <a:spcPts val="600"/>
              </a:spcAft>
            </a:pPr>
            <a:fld id="{3A88AA25-0ABF-4444-BF79-A8339D80008A}" type="slidenum">
              <a:rPr lang="en-US">
                <a:solidFill>
                  <a:srgbClr val="009999"/>
                </a:solidFill>
              </a:rPr>
              <a:pPr>
                <a:spcAft>
                  <a:spcPts val="600"/>
                </a:spcAft>
              </a:pPr>
              <a:t>55</a:t>
            </a:fld>
            <a:endParaRPr lang="en-US" dirty="0">
              <a:solidFill>
                <a:srgbClr val="009999"/>
              </a:solidFill>
            </a:endParaRPr>
          </a:p>
        </p:txBody>
      </p:sp>
    </p:spTree>
    <p:extLst>
      <p:ext uri="{BB962C8B-B14F-4D97-AF65-F5344CB8AC3E}">
        <p14:creationId xmlns:p14="http://schemas.microsoft.com/office/powerpoint/2010/main" val="1659445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480B-6644-459B-890B-E11A0475A687}"/>
              </a:ext>
            </a:extLst>
          </p:cNvPr>
          <p:cNvSpPr>
            <a:spLocks noGrp="1"/>
          </p:cNvSpPr>
          <p:nvPr>
            <p:ph type="title"/>
          </p:nvPr>
        </p:nvSpPr>
        <p:spPr>
          <a:xfrm>
            <a:off x="484216" y="377948"/>
            <a:ext cx="3670210" cy="643031"/>
          </a:xfrm>
        </p:spPr>
        <p:txBody>
          <a:bodyPr>
            <a:normAutofit fontScale="90000"/>
          </a:bodyPr>
          <a:lstStyle/>
          <a:p>
            <a:pPr algn="ctr"/>
            <a:r>
              <a:rPr lang="en-US" sz="3100" dirty="0"/>
              <a:t>Tips</a:t>
            </a:r>
            <a:br>
              <a:rPr lang="en-US" sz="2800" dirty="0"/>
            </a:br>
            <a:r>
              <a:rPr lang="en-US" sz="2700" dirty="0">
                <a:solidFill>
                  <a:srgbClr val="009999"/>
                </a:solidFill>
              </a:rPr>
              <a:t>Section 5</a:t>
            </a:r>
          </a:p>
        </p:txBody>
      </p:sp>
      <p:sp>
        <p:nvSpPr>
          <p:cNvPr id="3" name="Content Placeholder 2">
            <a:extLst>
              <a:ext uri="{FF2B5EF4-FFF2-40B4-BE49-F238E27FC236}">
                <a16:creationId xmlns:a16="http://schemas.microsoft.com/office/drawing/2014/main" id="{E52F1D1B-FAF4-491D-B95A-F0DFEC0CCEE7}"/>
              </a:ext>
            </a:extLst>
          </p:cNvPr>
          <p:cNvSpPr>
            <a:spLocks noGrp="1"/>
          </p:cNvSpPr>
          <p:nvPr>
            <p:ph idx="1"/>
          </p:nvPr>
        </p:nvSpPr>
        <p:spPr>
          <a:xfrm>
            <a:off x="484215" y="1066916"/>
            <a:ext cx="3670211" cy="2218895"/>
          </a:xfrm>
        </p:spPr>
        <p:txBody>
          <a:bodyPr>
            <a:normAutofit fontScale="92500" lnSpcReduction="20000"/>
          </a:bodyPr>
          <a:lstStyle/>
          <a:p>
            <a:pPr>
              <a:lnSpc>
                <a:spcPct val="134000"/>
              </a:lnSpc>
            </a:pPr>
            <a:r>
              <a:rPr lang="en-US" sz="1900" dirty="0"/>
              <a:t>The applicant MUST be a participant if accommodations were required to be reviewed.</a:t>
            </a:r>
          </a:p>
          <a:p>
            <a:pPr>
              <a:lnSpc>
                <a:spcPct val="134000"/>
              </a:lnSpc>
            </a:pPr>
            <a:r>
              <a:rPr lang="en-US" sz="1900" dirty="0"/>
              <a:t>The DC must lead the RAC and the center clinician is encouraged to participate if time permits.  </a:t>
            </a:r>
          </a:p>
          <a:p>
            <a:pPr marL="0" indent="0">
              <a:lnSpc>
                <a:spcPct val="104000"/>
              </a:lnSpc>
              <a:buNone/>
            </a:pPr>
            <a:endParaRPr lang="en-US" sz="1400" dirty="0"/>
          </a:p>
        </p:txBody>
      </p:sp>
      <p:sp>
        <p:nvSpPr>
          <p:cNvPr id="13"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81D28E9-F391-4D38-BA1C-26C3F8CCD796}"/>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a:solidFill>
                  <a:srgbClr val="009999"/>
                </a:solidFill>
              </a:rPr>
              <a:pPr>
                <a:spcAft>
                  <a:spcPts val="600"/>
                </a:spcAft>
              </a:pPr>
              <a:t>56</a:t>
            </a:fld>
            <a:endParaRPr lang="en-US" dirty="0">
              <a:solidFill>
                <a:srgbClr val="009999"/>
              </a:solidFill>
            </a:endParaRPr>
          </a:p>
        </p:txBody>
      </p:sp>
      <p:sp>
        <p:nvSpPr>
          <p:cNvPr id="10" name="Content Placeholder 2">
            <a:extLst>
              <a:ext uri="{FF2B5EF4-FFF2-40B4-BE49-F238E27FC236}">
                <a16:creationId xmlns:a16="http://schemas.microsoft.com/office/drawing/2014/main" id="{60BD26B6-DBF8-4A4B-9D9B-93865141B265}"/>
              </a:ext>
            </a:extLst>
          </p:cNvPr>
          <p:cNvSpPr txBox="1">
            <a:spLocks/>
          </p:cNvSpPr>
          <p:nvPr/>
        </p:nvSpPr>
        <p:spPr>
          <a:xfrm>
            <a:off x="484213" y="3838323"/>
            <a:ext cx="3670211" cy="2584692"/>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0"/>
              </a:spcBef>
              <a:spcAft>
                <a:spcPts val="600"/>
              </a:spcAft>
              <a:buClr>
                <a:srgbClr val="009999"/>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spcAft>
                <a:spcPts val="600"/>
              </a:spcAft>
              <a:buClr>
                <a:srgbClr val="8D725F"/>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spcAft>
                <a:spcPts val="600"/>
              </a:spcAft>
              <a:buClr>
                <a:srgbClr val="F3D7A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4000"/>
              </a:lnSpc>
            </a:pPr>
            <a:r>
              <a:rPr lang="en-US" sz="1800" dirty="0"/>
              <a:t>Including staff in the reasonable accommodation committee meeting that do not have a “need to know” protected health/disability information (e.g. administrative staff, CSO).</a:t>
            </a:r>
          </a:p>
          <a:p>
            <a:pPr marL="0" indent="0">
              <a:lnSpc>
                <a:spcPct val="104000"/>
              </a:lnSpc>
              <a:buNone/>
            </a:pPr>
            <a:endParaRPr lang="en-US" sz="1400" dirty="0"/>
          </a:p>
        </p:txBody>
      </p:sp>
      <p:sp>
        <p:nvSpPr>
          <p:cNvPr id="11" name="Title 1">
            <a:extLst>
              <a:ext uri="{FF2B5EF4-FFF2-40B4-BE49-F238E27FC236}">
                <a16:creationId xmlns:a16="http://schemas.microsoft.com/office/drawing/2014/main" id="{D619DAA3-0573-4D06-9C76-AE9BF9E3DD4A}"/>
              </a:ext>
            </a:extLst>
          </p:cNvPr>
          <p:cNvSpPr txBox="1">
            <a:spLocks/>
          </p:cNvSpPr>
          <p:nvPr/>
        </p:nvSpPr>
        <p:spPr>
          <a:xfrm>
            <a:off x="484215" y="3149355"/>
            <a:ext cx="3670210" cy="643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F5597"/>
                </a:solidFill>
                <a:latin typeface="Helvetica" panose="020B0604020202020204" pitchFamily="34" charset="0"/>
                <a:ea typeface="+mj-ea"/>
                <a:cs typeface="Helvetica" panose="020B0604020202020204" pitchFamily="34" charset="0"/>
              </a:defRPr>
            </a:lvl1pPr>
          </a:lstStyle>
          <a:p>
            <a:pPr algn="ctr"/>
            <a:r>
              <a:rPr lang="en-US" sz="2800" dirty="0"/>
              <a:t>Common Mistakes</a:t>
            </a:r>
          </a:p>
        </p:txBody>
      </p:sp>
      <p:pic>
        <p:nvPicPr>
          <p:cNvPr id="14" name="Picture 13">
            <a:extLst>
              <a:ext uri="{FF2B5EF4-FFF2-40B4-BE49-F238E27FC236}">
                <a16:creationId xmlns:a16="http://schemas.microsoft.com/office/drawing/2014/main" id="{FBF026F4-00BF-4693-AF85-230501BD8513}"/>
              </a:ext>
            </a:extLst>
          </p:cNvPr>
          <p:cNvPicPr>
            <a:picLocks noChangeAspect="1"/>
          </p:cNvPicPr>
          <p:nvPr/>
        </p:nvPicPr>
        <p:blipFill rotWithShape="1">
          <a:blip r:embed="rId2"/>
          <a:srcRect l="5735" t="218" r="6256" b="13290"/>
          <a:stretch/>
        </p:blipFill>
        <p:spPr>
          <a:xfrm>
            <a:off x="5364449" y="1597133"/>
            <a:ext cx="6102158" cy="3663733"/>
          </a:xfrm>
          <a:prstGeom prst="rect">
            <a:avLst/>
          </a:prstGeom>
        </p:spPr>
      </p:pic>
    </p:spTree>
    <p:extLst>
      <p:ext uri="{BB962C8B-B14F-4D97-AF65-F5344CB8AC3E}">
        <p14:creationId xmlns:p14="http://schemas.microsoft.com/office/powerpoint/2010/main" val="3101720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E137A9-D6C3-4358-BA9C-CC81EB246624}"/>
              </a:ext>
            </a:extLst>
          </p:cNvPr>
          <p:cNvSpPr>
            <a:spLocks noGrp="1"/>
          </p:cNvSpPr>
          <p:nvPr>
            <p:ph type="title"/>
          </p:nvPr>
        </p:nvSpPr>
        <p:spPr>
          <a:xfrm>
            <a:off x="5277329" y="1031723"/>
            <a:ext cx="6274590" cy="844060"/>
          </a:xfrm>
          <a:noFill/>
        </p:spPr>
        <p:txBody>
          <a:bodyPr vert="horz" lIns="91440" tIns="45720" rIns="91440" bIns="45720" rtlCol="0" anchor="t">
            <a:normAutofit fontScale="90000"/>
          </a:bodyPr>
          <a:lstStyle/>
          <a:p>
            <a:pPr algn="ctr"/>
            <a:r>
              <a:rPr lang="en-US" sz="4900" b="1" dirty="0">
                <a:solidFill>
                  <a:srgbClr val="009999"/>
                </a:solidFill>
                <a:latin typeface="+mj-lt"/>
                <a:cs typeface="+mj-cs"/>
              </a:rPr>
              <a:t>Poll Question</a:t>
            </a:r>
            <a:br>
              <a:rPr lang="en-US" sz="2800" dirty="0">
                <a:solidFill>
                  <a:schemeClr val="tx1"/>
                </a:solidFill>
                <a:latin typeface="+mj-lt"/>
                <a:cs typeface="+mj-cs"/>
              </a:rPr>
            </a:br>
            <a:endParaRPr lang="en-US" sz="2800" dirty="0">
              <a:solidFill>
                <a:schemeClr val="tx1"/>
              </a:solidFill>
              <a:latin typeface="+mj-lt"/>
              <a:cs typeface="+mj-cs"/>
            </a:endParaRPr>
          </a:p>
        </p:txBody>
      </p:sp>
      <p:pic>
        <p:nvPicPr>
          <p:cNvPr id="7" name="Picture 6" descr="A picture containing object&#10;&#10;Description automatically generated">
            <a:extLst>
              <a:ext uri="{FF2B5EF4-FFF2-40B4-BE49-F238E27FC236}">
                <a16:creationId xmlns:a16="http://schemas.microsoft.com/office/drawing/2014/main" id="{53E98828-FEAC-4432-92CA-06BE746D8219}"/>
              </a:ext>
            </a:extLst>
          </p:cNvPr>
          <p:cNvPicPr>
            <a:picLocks noChangeAspect="1"/>
          </p:cNvPicPr>
          <p:nvPr/>
        </p:nvPicPr>
        <p:blipFill rotWithShape="1">
          <a:blip r:embed="rId2"/>
          <a:srcRect l="44546" r="4554"/>
          <a:stretch/>
        </p:blipFill>
        <p:spPr>
          <a:xfrm>
            <a:off x="1" y="10"/>
            <a:ext cx="4654296" cy="6857990"/>
          </a:xfrm>
          <a:prstGeom prst="rect">
            <a:avLst/>
          </a:prstGeom>
        </p:spPr>
      </p:pic>
      <p:sp>
        <p:nvSpPr>
          <p:cNvPr id="4" name="Slide Number Placeholder 3">
            <a:extLst>
              <a:ext uri="{FF2B5EF4-FFF2-40B4-BE49-F238E27FC236}">
                <a16:creationId xmlns:a16="http://schemas.microsoft.com/office/drawing/2014/main" id="{75DBDF85-D961-46B2-94C6-E4DE72ED0D55}"/>
              </a:ext>
            </a:extLst>
          </p:cNvPr>
          <p:cNvSpPr>
            <a:spLocks noGrp="1"/>
          </p:cNvSpPr>
          <p:nvPr>
            <p:ph type="sldNum" sz="quarter" idx="12"/>
          </p:nvPr>
        </p:nvSpPr>
        <p:spPr>
          <a:xfrm>
            <a:off x="10154092" y="6356350"/>
            <a:ext cx="1199707" cy="365125"/>
          </a:xfrm>
          <a:noFill/>
        </p:spPr>
        <p:txBody>
          <a:bodyPr vert="horz" lIns="91440" tIns="45720" rIns="91440" bIns="45720" rtlCol="0" anchor="ctr">
            <a:normAutofit/>
          </a:bodyPr>
          <a:lstStyle/>
          <a:p>
            <a:pPr>
              <a:spcAft>
                <a:spcPts val="600"/>
              </a:spcAft>
              <a:defRPr/>
            </a:pPr>
            <a:fld id="{AE743507-C39D-4973-A10E-A1A6810F609F}" type="slidenum">
              <a:rPr lang="en-US" smtClean="0">
                <a:solidFill>
                  <a:srgbClr val="009999"/>
                </a:solidFill>
                <a:latin typeface="Calibri" panose="020F0502020204030204"/>
              </a:rPr>
              <a:pPr>
                <a:spcAft>
                  <a:spcPts val="600"/>
                </a:spcAft>
                <a:defRPr/>
              </a:pPr>
              <a:t>57</a:t>
            </a:fld>
            <a:endParaRPr lang="en-US" dirty="0">
              <a:solidFill>
                <a:srgbClr val="009999"/>
              </a:solidFill>
              <a:latin typeface="Calibri" panose="020F0502020204030204"/>
            </a:endParaRPr>
          </a:p>
        </p:txBody>
      </p:sp>
      <p:sp>
        <p:nvSpPr>
          <p:cNvPr id="8" name="Title 4">
            <a:extLst>
              <a:ext uri="{FF2B5EF4-FFF2-40B4-BE49-F238E27FC236}">
                <a16:creationId xmlns:a16="http://schemas.microsoft.com/office/drawing/2014/main" id="{DB7DFFA4-399A-4B47-8A0F-1173C424D4D2}"/>
              </a:ext>
            </a:extLst>
          </p:cNvPr>
          <p:cNvSpPr txBox="1">
            <a:spLocks/>
          </p:cNvSpPr>
          <p:nvPr/>
        </p:nvSpPr>
        <p:spPr>
          <a:xfrm>
            <a:off x="5277329" y="2066703"/>
            <a:ext cx="5956728" cy="3429745"/>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rgbClr val="2F5597"/>
                </a:solidFill>
                <a:latin typeface="Helvetica" panose="020B0604020202020204" pitchFamily="34" charset="0"/>
                <a:ea typeface="+mj-ea"/>
                <a:cs typeface="Helvetica" panose="020B0604020202020204" pitchFamily="34" charset="0"/>
              </a:defRPr>
            </a:lvl1pPr>
          </a:lstStyle>
          <a:p>
            <a:pPr algn="ctr">
              <a:buClr>
                <a:srgbClr val="009999"/>
              </a:buClr>
            </a:pPr>
            <a:r>
              <a:rPr lang="en-US" sz="2800" b="1" dirty="0">
                <a:solidFill>
                  <a:schemeClr val="tx1"/>
                </a:solidFill>
                <a:latin typeface="+mn-lt"/>
                <a:cs typeface="+mj-cs"/>
              </a:rPr>
              <a:t>At this point, what would you do?</a:t>
            </a:r>
          </a:p>
          <a:p>
            <a:pPr marL="914400" lvl="1" indent="-457200">
              <a:lnSpc>
                <a:spcPct val="114000"/>
              </a:lnSpc>
              <a:spcAft>
                <a:spcPts val="600"/>
              </a:spcAft>
              <a:buClr>
                <a:srgbClr val="009999"/>
              </a:buClr>
              <a:buFont typeface="+mj-lt"/>
              <a:buAutoNum type="alphaUcPeriod"/>
            </a:pPr>
            <a:r>
              <a:rPr lang="en-US" sz="2400" dirty="0">
                <a:solidFill>
                  <a:schemeClr val="tx1"/>
                </a:solidFill>
                <a:latin typeface="+mj-lt"/>
                <a:cs typeface="+mj-cs"/>
              </a:rPr>
              <a:t>Enroll</a:t>
            </a:r>
          </a:p>
          <a:p>
            <a:pPr marL="914400" lvl="1" indent="-457200">
              <a:lnSpc>
                <a:spcPct val="114000"/>
              </a:lnSpc>
              <a:spcAft>
                <a:spcPts val="600"/>
              </a:spcAft>
              <a:buClr>
                <a:srgbClr val="009999"/>
              </a:buClr>
              <a:buFont typeface="+mj-lt"/>
              <a:buAutoNum type="alphaUcPeriod"/>
            </a:pPr>
            <a:r>
              <a:rPr lang="en-US" sz="2400" dirty="0">
                <a:solidFill>
                  <a:schemeClr val="tx1"/>
                </a:solidFill>
                <a:latin typeface="+mj-lt"/>
                <a:cs typeface="+mj-cs"/>
              </a:rPr>
              <a:t>Recommend denial based on cannot meet Basic Health Care Needs (HCN)</a:t>
            </a:r>
          </a:p>
          <a:p>
            <a:pPr marL="914400" lvl="1" indent="-457200">
              <a:lnSpc>
                <a:spcPct val="114000"/>
              </a:lnSpc>
              <a:spcAft>
                <a:spcPts val="600"/>
              </a:spcAft>
              <a:buClr>
                <a:srgbClr val="009999"/>
              </a:buClr>
              <a:buFont typeface="+mj-lt"/>
              <a:buAutoNum type="alphaUcPeriod"/>
            </a:pPr>
            <a:r>
              <a:rPr lang="en-US" sz="2400" dirty="0">
                <a:solidFill>
                  <a:schemeClr val="tx1"/>
                </a:solidFill>
                <a:latin typeface="+mj-lt"/>
                <a:cs typeface="+mj-cs"/>
              </a:rPr>
              <a:t>Not enough information to answer</a:t>
            </a:r>
          </a:p>
          <a:p>
            <a:pPr marL="914400" lvl="1" indent="-457200">
              <a:lnSpc>
                <a:spcPct val="114000"/>
              </a:lnSpc>
              <a:spcAft>
                <a:spcPts val="600"/>
              </a:spcAft>
              <a:buClr>
                <a:srgbClr val="009999"/>
              </a:buClr>
              <a:buFont typeface="+mj-lt"/>
              <a:buAutoNum type="alphaUcPeriod"/>
            </a:pPr>
            <a:r>
              <a:rPr lang="en-US" sz="2400" dirty="0">
                <a:solidFill>
                  <a:schemeClr val="tx1"/>
                </a:solidFill>
                <a:latin typeface="+mj-lt"/>
                <a:cs typeface="+mj-cs"/>
              </a:rPr>
              <a:t>Call your Regional Mental Health Specialist</a:t>
            </a:r>
          </a:p>
        </p:txBody>
      </p:sp>
    </p:spTree>
    <p:extLst>
      <p:ext uri="{BB962C8B-B14F-4D97-AF65-F5344CB8AC3E}">
        <p14:creationId xmlns:p14="http://schemas.microsoft.com/office/powerpoint/2010/main" val="3005215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9BAC-AA5B-4DCB-BCB4-D2FE819F8079}"/>
              </a:ext>
            </a:extLst>
          </p:cNvPr>
          <p:cNvSpPr>
            <a:spLocks noGrp="1"/>
          </p:cNvSpPr>
          <p:nvPr>
            <p:ph type="title"/>
          </p:nvPr>
        </p:nvSpPr>
        <p:spPr>
          <a:xfrm>
            <a:off x="838200" y="365125"/>
            <a:ext cx="10515600" cy="1325563"/>
          </a:xfrm>
        </p:spPr>
        <p:txBody>
          <a:bodyPr/>
          <a:lstStyle/>
          <a:p>
            <a:r>
              <a:rPr lang="en-US" dirty="0">
                <a:solidFill>
                  <a:schemeClr val="accent2">
                    <a:lumMod val="75000"/>
                  </a:schemeClr>
                </a:solidFill>
              </a:rPr>
              <a:t>Center Licensed Clinical Professional Completes the HCNA</a:t>
            </a:r>
          </a:p>
        </p:txBody>
      </p:sp>
      <p:sp>
        <p:nvSpPr>
          <p:cNvPr id="6" name="Content Placeholder 5">
            <a:extLst>
              <a:ext uri="{FF2B5EF4-FFF2-40B4-BE49-F238E27FC236}">
                <a16:creationId xmlns:a16="http://schemas.microsoft.com/office/drawing/2014/main" id="{023168A5-A80E-4F9D-9805-6E2212E766E3}"/>
              </a:ext>
            </a:extLst>
          </p:cNvPr>
          <p:cNvSpPr>
            <a:spLocks noGrp="1"/>
          </p:cNvSpPr>
          <p:nvPr>
            <p:ph idx="1"/>
          </p:nvPr>
        </p:nvSpPr>
        <p:spPr>
          <a:xfrm>
            <a:off x="3671835" y="1690689"/>
            <a:ext cx="6979418" cy="4351338"/>
          </a:xfrm>
        </p:spPr>
        <p:txBody>
          <a:bodyPr>
            <a:normAutofit lnSpcReduction="10000"/>
          </a:bodyPr>
          <a:lstStyle/>
          <a:p>
            <a:r>
              <a:rPr lang="en-US" b="1" dirty="0">
                <a:solidFill>
                  <a:srgbClr val="FF0000"/>
                </a:solidFill>
              </a:rPr>
              <a:t>STEP 7</a:t>
            </a:r>
            <a:r>
              <a:rPr lang="en-US" dirty="0"/>
              <a:t> - The center licensed clinical professional completing the assessment considers whether accommodations would sufficiently remove the barriers to enrollment.</a:t>
            </a:r>
          </a:p>
          <a:p>
            <a:r>
              <a:rPr lang="en-US" b="1" dirty="0">
                <a:solidFill>
                  <a:srgbClr val="FF0000"/>
                </a:solidFill>
              </a:rPr>
              <a:t>STEP 8</a:t>
            </a:r>
            <a:r>
              <a:rPr lang="en-US" dirty="0"/>
              <a:t> - In Section 6 of the HCNA, the center licensed clinical professional makes a final decision based upon the findings of the assessment.</a:t>
            </a:r>
          </a:p>
        </p:txBody>
      </p:sp>
      <p:sp>
        <p:nvSpPr>
          <p:cNvPr id="3" name="Slide Number Placeholder 2">
            <a:extLst>
              <a:ext uri="{FF2B5EF4-FFF2-40B4-BE49-F238E27FC236}">
                <a16:creationId xmlns:a16="http://schemas.microsoft.com/office/drawing/2014/main" id="{8F0BB1B4-BB55-4A0B-A987-674E257AACCF}"/>
              </a:ext>
            </a:extLst>
          </p:cNvPr>
          <p:cNvSpPr>
            <a:spLocks noGrp="1"/>
          </p:cNvSpPr>
          <p:nvPr>
            <p:ph type="sldNum" sz="quarter" idx="12"/>
          </p:nvPr>
        </p:nvSpPr>
        <p:spPr/>
        <p:txBody>
          <a:bodyPr/>
          <a:lstStyle/>
          <a:p>
            <a:fld id="{AE743507-C39D-4973-A10E-A1A6810F609F}" type="slidenum">
              <a:rPr lang="en-US" smtClean="0">
                <a:solidFill>
                  <a:srgbClr val="009999"/>
                </a:solidFill>
              </a:rPr>
              <a:t>58</a:t>
            </a:fld>
            <a:endParaRPr lang="en-US" dirty="0">
              <a:solidFill>
                <a:srgbClr val="009999"/>
              </a:solidFill>
            </a:endParaRPr>
          </a:p>
        </p:txBody>
      </p:sp>
      <p:pic>
        <p:nvPicPr>
          <p:cNvPr id="11" name="Picture 10" descr="A close up of a logo&#10;&#10;Description automatically generated">
            <a:extLst>
              <a:ext uri="{FF2B5EF4-FFF2-40B4-BE49-F238E27FC236}">
                <a16:creationId xmlns:a16="http://schemas.microsoft.com/office/drawing/2014/main" id="{184F8723-75D6-4F80-8D12-00EBD8FC57CA}"/>
              </a:ext>
            </a:extLst>
          </p:cNvPr>
          <p:cNvPicPr>
            <a:picLocks noChangeAspect="1"/>
          </p:cNvPicPr>
          <p:nvPr/>
        </p:nvPicPr>
        <p:blipFill rotWithShape="1">
          <a:blip r:embed="rId2"/>
          <a:srcRect r="74659"/>
          <a:stretch/>
        </p:blipFill>
        <p:spPr>
          <a:xfrm>
            <a:off x="988647" y="1690689"/>
            <a:ext cx="2277066" cy="5167312"/>
          </a:xfrm>
          <a:prstGeom prst="rect">
            <a:avLst/>
          </a:prstGeom>
        </p:spPr>
      </p:pic>
      <p:sp>
        <p:nvSpPr>
          <p:cNvPr id="15" name="Rectangle 14">
            <a:extLst>
              <a:ext uri="{FF2B5EF4-FFF2-40B4-BE49-F238E27FC236}">
                <a16:creationId xmlns:a16="http://schemas.microsoft.com/office/drawing/2014/main" id="{DFB16B02-BDAF-4AC7-B0E2-A825D8C55358}"/>
              </a:ext>
            </a:extLst>
          </p:cNvPr>
          <p:cNvSpPr/>
          <p:nvPr/>
        </p:nvSpPr>
        <p:spPr>
          <a:xfrm rot="5400000">
            <a:off x="8507023" y="3173028"/>
            <a:ext cx="6858001" cy="511950"/>
          </a:xfrm>
          <a:prstGeom prst="rect">
            <a:avLst/>
          </a:prstGeom>
          <a:solidFill>
            <a:schemeClr val="accent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D725F"/>
              </a:solidFill>
            </a:endParaRPr>
          </a:p>
        </p:txBody>
      </p:sp>
    </p:spTree>
    <p:extLst>
      <p:ext uri="{BB962C8B-B14F-4D97-AF65-F5344CB8AC3E}">
        <p14:creationId xmlns:p14="http://schemas.microsoft.com/office/powerpoint/2010/main" val="2598953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480B-6644-459B-890B-E11A0475A687}"/>
              </a:ext>
            </a:extLst>
          </p:cNvPr>
          <p:cNvSpPr>
            <a:spLocks noGrp="1"/>
          </p:cNvSpPr>
          <p:nvPr>
            <p:ph type="title"/>
          </p:nvPr>
        </p:nvSpPr>
        <p:spPr>
          <a:xfrm>
            <a:off x="484215" y="377948"/>
            <a:ext cx="3670211" cy="643031"/>
          </a:xfrm>
        </p:spPr>
        <p:txBody>
          <a:bodyPr>
            <a:normAutofit fontScale="90000"/>
          </a:bodyPr>
          <a:lstStyle/>
          <a:p>
            <a:pPr algn="ctr"/>
            <a:r>
              <a:rPr lang="en-US" sz="3100" dirty="0"/>
              <a:t>Tips</a:t>
            </a:r>
            <a:br>
              <a:rPr lang="en-US" sz="3200" dirty="0"/>
            </a:br>
            <a:r>
              <a:rPr lang="en-US" sz="2700" dirty="0">
                <a:solidFill>
                  <a:srgbClr val="009999"/>
                </a:solidFill>
              </a:rPr>
              <a:t>Section 6</a:t>
            </a:r>
          </a:p>
        </p:txBody>
      </p:sp>
      <p:sp>
        <p:nvSpPr>
          <p:cNvPr id="3" name="Content Placeholder 2">
            <a:extLst>
              <a:ext uri="{FF2B5EF4-FFF2-40B4-BE49-F238E27FC236}">
                <a16:creationId xmlns:a16="http://schemas.microsoft.com/office/drawing/2014/main" id="{E52F1D1B-FAF4-491D-B95A-F0DFEC0CCEE7}"/>
              </a:ext>
            </a:extLst>
          </p:cNvPr>
          <p:cNvSpPr>
            <a:spLocks noGrp="1"/>
          </p:cNvSpPr>
          <p:nvPr>
            <p:ph idx="1"/>
          </p:nvPr>
        </p:nvSpPr>
        <p:spPr>
          <a:xfrm>
            <a:off x="484215" y="1066917"/>
            <a:ext cx="3670211" cy="1857154"/>
          </a:xfrm>
        </p:spPr>
        <p:txBody>
          <a:bodyPr>
            <a:normAutofit lnSpcReduction="10000"/>
          </a:bodyPr>
          <a:lstStyle/>
          <a:p>
            <a:r>
              <a:rPr lang="en-US" sz="1900" dirty="0"/>
              <a:t>Ask yourself, do the accommodations in section 5 remove the barriers for enrollment.</a:t>
            </a:r>
          </a:p>
          <a:p>
            <a:r>
              <a:rPr lang="en-US" sz="1900" dirty="0"/>
              <a:t>Include a CMHC summary note.</a:t>
            </a:r>
          </a:p>
          <a:p>
            <a:pPr marL="0" indent="0">
              <a:lnSpc>
                <a:spcPct val="104000"/>
              </a:lnSpc>
              <a:buNone/>
            </a:pPr>
            <a:endParaRPr lang="en-US" sz="1400" dirty="0"/>
          </a:p>
        </p:txBody>
      </p:sp>
      <p:sp>
        <p:nvSpPr>
          <p:cNvPr id="13"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81D28E9-F391-4D38-BA1C-26C3F8CCD796}"/>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a:solidFill>
                  <a:srgbClr val="009999"/>
                </a:solidFill>
              </a:rPr>
              <a:pPr>
                <a:spcAft>
                  <a:spcPts val="600"/>
                </a:spcAft>
              </a:pPr>
              <a:t>59</a:t>
            </a:fld>
            <a:endParaRPr lang="en-US" dirty="0">
              <a:solidFill>
                <a:srgbClr val="009999"/>
              </a:solidFill>
            </a:endParaRPr>
          </a:p>
        </p:txBody>
      </p:sp>
      <p:sp>
        <p:nvSpPr>
          <p:cNvPr id="10" name="Content Placeholder 2">
            <a:extLst>
              <a:ext uri="{FF2B5EF4-FFF2-40B4-BE49-F238E27FC236}">
                <a16:creationId xmlns:a16="http://schemas.microsoft.com/office/drawing/2014/main" id="{60BD26B6-DBF8-4A4B-9D9B-93865141B265}"/>
              </a:ext>
            </a:extLst>
          </p:cNvPr>
          <p:cNvSpPr txBox="1">
            <a:spLocks/>
          </p:cNvSpPr>
          <p:nvPr/>
        </p:nvSpPr>
        <p:spPr>
          <a:xfrm>
            <a:off x="484216" y="3381196"/>
            <a:ext cx="3670211" cy="1331481"/>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0"/>
              </a:spcBef>
              <a:spcAft>
                <a:spcPts val="600"/>
              </a:spcAft>
              <a:buClr>
                <a:srgbClr val="009999"/>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spcAft>
                <a:spcPts val="600"/>
              </a:spcAft>
              <a:buClr>
                <a:srgbClr val="8D725F"/>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spcAft>
                <a:spcPts val="600"/>
              </a:spcAft>
              <a:buClr>
                <a:srgbClr val="F3D7A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4000"/>
              </a:lnSpc>
            </a:pPr>
            <a:r>
              <a:rPr lang="en-US" sz="1800" dirty="0"/>
              <a:t>Check 1st box for alternate center, but indicate applicant is not stable on other sections of the assessment.</a:t>
            </a:r>
          </a:p>
          <a:p>
            <a:pPr marL="0" indent="0">
              <a:lnSpc>
                <a:spcPct val="104000"/>
              </a:lnSpc>
              <a:buNone/>
            </a:pPr>
            <a:endParaRPr lang="en-US" sz="1400" dirty="0"/>
          </a:p>
        </p:txBody>
      </p:sp>
      <p:sp>
        <p:nvSpPr>
          <p:cNvPr id="11" name="Title 1">
            <a:extLst>
              <a:ext uri="{FF2B5EF4-FFF2-40B4-BE49-F238E27FC236}">
                <a16:creationId xmlns:a16="http://schemas.microsoft.com/office/drawing/2014/main" id="{D619DAA3-0573-4D06-9C76-AE9BF9E3DD4A}"/>
              </a:ext>
            </a:extLst>
          </p:cNvPr>
          <p:cNvSpPr txBox="1">
            <a:spLocks/>
          </p:cNvSpPr>
          <p:nvPr/>
        </p:nvSpPr>
        <p:spPr>
          <a:xfrm>
            <a:off x="484215" y="2738165"/>
            <a:ext cx="3670210" cy="643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F5597"/>
                </a:solidFill>
                <a:latin typeface="Helvetica" panose="020B0604020202020204" pitchFamily="34" charset="0"/>
                <a:ea typeface="+mj-ea"/>
                <a:cs typeface="Helvetica" panose="020B0604020202020204" pitchFamily="34" charset="0"/>
              </a:defRPr>
            </a:lvl1pPr>
          </a:lstStyle>
          <a:p>
            <a:pPr algn="ctr"/>
            <a:r>
              <a:rPr lang="en-US" sz="2800" dirty="0"/>
              <a:t>Common Mistakes</a:t>
            </a:r>
          </a:p>
        </p:txBody>
      </p:sp>
      <p:pic>
        <p:nvPicPr>
          <p:cNvPr id="15" name="Picture 14">
            <a:extLst>
              <a:ext uri="{FF2B5EF4-FFF2-40B4-BE49-F238E27FC236}">
                <a16:creationId xmlns:a16="http://schemas.microsoft.com/office/drawing/2014/main" id="{9416F5E3-0B51-46D8-B91F-E82DFEE26F6A}"/>
              </a:ext>
            </a:extLst>
          </p:cNvPr>
          <p:cNvPicPr>
            <a:picLocks noChangeAspect="1"/>
          </p:cNvPicPr>
          <p:nvPr/>
        </p:nvPicPr>
        <p:blipFill rotWithShape="1">
          <a:blip r:embed="rId3"/>
          <a:srcRect l="26103" t="30782" r="26420" b="14911"/>
          <a:stretch/>
        </p:blipFill>
        <p:spPr>
          <a:xfrm>
            <a:off x="5227879" y="836040"/>
            <a:ext cx="6375297" cy="5036370"/>
          </a:xfrm>
          <a:prstGeom prst="rect">
            <a:avLst/>
          </a:prstGeom>
        </p:spPr>
      </p:pic>
      <p:sp>
        <p:nvSpPr>
          <p:cNvPr id="16" name="Content Placeholder 2">
            <a:extLst>
              <a:ext uri="{FF2B5EF4-FFF2-40B4-BE49-F238E27FC236}">
                <a16:creationId xmlns:a16="http://schemas.microsoft.com/office/drawing/2014/main" id="{3ABAF4F7-2C96-41A9-8275-0E975E80C6C3}"/>
              </a:ext>
            </a:extLst>
          </p:cNvPr>
          <p:cNvSpPr txBox="1">
            <a:spLocks/>
          </p:cNvSpPr>
          <p:nvPr/>
        </p:nvSpPr>
        <p:spPr>
          <a:xfrm>
            <a:off x="484214" y="5284288"/>
            <a:ext cx="3670211" cy="1331481"/>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0"/>
              </a:spcBef>
              <a:spcAft>
                <a:spcPts val="600"/>
              </a:spcAft>
              <a:buClr>
                <a:srgbClr val="009999"/>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spcAft>
                <a:spcPts val="600"/>
              </a:spcAft>
              <a:buClr>
                <a:srgbClr val="8D725F"/>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spcAft>
                <a:spcPts val="600"/>
              </a:spcAft>
              <a:buClr>
                <a:srgbClr val="F3D7A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4000"/>
              </a:lnSpc>
            </a:pPr>
            <a:r>
              <a:rPr lang="en-US" sz="1800" dirty="0"/>
              <a:t>What if we want the applicant to go to an alternate center?</a:t>
            </a:r>
          </a:p>
          <a:p>
            <a:pPr>
              <a:lnSpc>
                <a:spcPct val="104000"/>
              </a:lnSpc>
            </a:pPr>
            <a:r>
              <a:rPr lang="en-US" sz="1800" dirty="0"/>
              <a:t>Check 1st box and complete Section 7.</a:t>
            </a:r>
          </a:p>
        </p:txBody>
      </p:sp>
      <p:sp>
        <p:nvSpPr>
          <p:cNvPr id="17" name="Title 1">
            <a:extLst>
              <a:ext uri="{FF2B5EF4-FFF2-40B4-BE49-F238E27FC236}">
                <a16:creationId xmlns:a16="http://schemas.microsoft.com/office/drawing/2014/main" id="{7D471E94-93AA-43E7-8A41-5C852AF381E9}"/>
              </a:ext>
            </a:extLst>
          </p:cNvPr>
          <p:cNvSpPr txBox="1">
            <a:spLocks/>
          </p:cNvSpPr>
          <p:nvPr/>
        </p:nvSpPr>
        <p:spPr>
          <a:xfrm>
            <a:off x="484213" y="4641257"/>
            <a:ext cx="3670210" cy="643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F5597"/>
                </a:solidFill>
                <a:latin typeface="Helvetica" panose="020B0604020202020204" pitchFamily="34" charset="0"/>
                <a:ea typeface="+mj-ea"/>
                <a:cs typeface="Helvetica" panose="020B0604020202020204" pitchFamily="34" charset="0"/>
              </a:defRPr>
            </a:lvl1pPr>
          </a:lstStyle>
          <a:p>
            <a:pPr algn="ctr"/>
            <a:r>
              <a:rPr lang="en-US" sz="2800" dirty="0"/>
              <a:t>FAQ</a:t>
            </a:r>
          </a:p>
        </p:txBody>
      </p:sp>
    </p:spTree>
    <p:extLst>
      <p:ext uri="{BB962C8B-B14F-4D97-AF65-F5344CB8AC3E}">
        <p14:creationId xmlns:p14="http://schemas.microsoft.com/office/powerpoint/2010/main" val="228448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8" name="Textbox"/>
          <p:cNvSpPr txBox="1"/>
          <p:nvPr/>
        </p:nvSpPr>
        <p:spPr>
          <a:xfrm>
            <a:off x="1866507" y="3457593"/>
            <a:ext cx="9200559" cy="1318181"/>
          </a:xfrm>
          <a:prstGeom prst="rect">
            <a:avLst/>
          </a:prstGeom>
          <a:noFill/>
        </p:spPr>
        <p:txBody>
          <a:bodyPr wrap="square" rtlCol="0">
            <a:spAutoFit/>
          </a:bodyPr>
          <a:lstStyle/>
          <a:p>
            <a:pPr algn="ctr">
              <a:lnSpc>
                <a:spcPct val="150000"/>
              </a:lnSpc>
            </a:pPr>
            <a:r>
              <a:rPr lang="en-US" sz="2800" dirty="0">
                <a:solidFill>
                  <a:schemeClr val="accent2">
                    <a:lumMod val="75000"/>
                  </a:schemeClr>
                </a:solidFill>
              </a:rPr>
              <a:t>If there are no health-care needs or a direct-threat concerns,   </a:t>
            </a:r>
            <a:r>
              <a:rPr lang="en-US" sz="2800" b="1" dirty="0">
                <a:solidFill>
                  <a:srgbClr val="2F5597"/>
                </a:solidFill>
              </a:rPr>
              <a:t>schedule the applicant for enrollment.</a:t>
            </a:r>
          </a:p>
        </p:txBody>
      </p:sp>
      <p:cxnSp>
        <p:nvCxnSpPr>
          <p:cNvPr id="7" name="Straight Connector 6"/>
          <p:cNvCxnSpPr>
            <a:cxnSpLocks/>
          </p:cNvCxnSpPr>
          <p:nvPr/>
        </p:nvCxnSpPr>
        <p:spPr>
          <a:xfrm>
            <a:off x="3648196" y="3117672"/>
            <a:ext cx="516840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Text">
            <a:extLst>
              <a:ext uri="{FF2B5EF4-FFF2-40B4-BE49-F238E27FC236}">
                <a16:creationId xmlns:a16="http://schemas.microsoft.com/office/drawing/2014/main" id="{E1FCD794-9711-469D-BF9A-102EE7F9700D}"/>
              </a:ext>
            </a:extLst>
          </p:cNvPr>
          <p:cNvSpPr>
            <a:spLocks noChangeArrowheads="1"/>
          </p:cNvSpPr>
          <p:nvPr/>
        </p:nvSpPr>
        <p:spPr bwMode="auto">
          <a:xfrm>
            <a:off x="1866507" y="1238869"/>
            <a:ext cx="892718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0" b="1" spc="400" dirty="0">
                <a:solidFill>
                  <a:schemeClr val="bg1"/>
                </a:solidFill>
                <a:latin typeface="+mn-lt"/>
              </a:rPr>
              <a:t>No Health Care Needs or Direct Threat Concerns?</a:t>
            </a:r>
            <a:endParaRPr lang="en-US" altLang="en-US" sz="5000" dirty="0">
              <a:solidFill>
                <a:schemeClr val="tx1">
                  <a:lumMod val="65000"/>
                  <a:lumOff val="35000"/>
                </a:schemeClr>
              </a:solidFill>
              <a:latin typeface="+mn-lt"/>
            </a:endParaRPr>
          </a:p>
        </p:txBody>
      </p:sp>
      <p:cxnSp>
        <p:nvCxnSpPr>
          <p:cNvPr id="9" name="Straight Connector 8">
            <a:extLst>
              <a:ext uri="{FF2B5EF4-FFF2-40B4-BE49-F238E27FC236}">
                <a16:creationId xmlns:a16="http://schemas.microsoft.com/office/drawing/2014/main" id="{7CB95406-2EA5-461F-8CF6-CA8B3D8BDF57}"/>
              </a:ext>
            </a:extLst>
          </p:cNvPr>
          <p:cNvCxnSpPr>
            <a:cxnSpLocks/>
          </p:cNvCxnSpPr>
          <p:nvPr/>
        </p:nvCxnSpPr>
        <p:spPr>
          <a:xfrm>
            <a:off x="3627771" y="932224"/>
            <a:ext cx="516840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lide Number Placeholder 4">
            <a:extLst>
              <a:ext uri="{FF2B5EF4-FFF2-40B4-BE49-F238E27FC236}">
                <a16:creationId xmlns:a16="http://schemas.microsoft.com/office/drawing/2014/main" id="{F2A68661-65F7-4847-AEDB-96C94F520F7B}"/>
              </a:ext>
            </a:extLst>
          </p:cNvPr>
          <p:cNvSpPr>
            <a:spLocks noGrp="1"/>
          </p:cNvSpPr>
          <p:nvPr>
            <p:ph type="sldNum" sz="quarter" idx="12"/>
          </p:nvPr>
        </p:nvSpPr>
        <p:spPr>
          <a:xfrm>
            <a:off x="10167042" y="6356350"/>
            <a:ext cx="1186758" cy="365125"/>
          </a:xfrm>
        </p:spPr>
        <p:txBody>
          <a:bodyPr>
            <a:normAutofit/>
          </a:bodyPr>
          <a:lstStyle/>
          <a:p>
            <a:pPr>
              <a:spcAft>
                <a:spcPts val="600"/>
              </a:spcAft>
            </a:pPr>
            <a:fld id="{E77E6C9D-7B56-4650-A09F-69F86C0AF0F6}" type="slidenum">
              <a:rPr lang="en-US" smtClean="0">
                <a:solidFill>
                  <a:schemeClr val="bg1"/>
                </a:solidFill>
              </a:rPr>
              <a:pPr>
                <a:spcAft>
                  <a:spcPts val="600"/>
                </a:spcAft>
              </a:pPr>
              <a:t>6</a:t>
            </a:fld>
            <a:endParaRPr lang="en-US" dirty="0">
              <a:solidFill>
                <a:schemeClr val="bg1"/>
              </a:solidFill>
            </a:endParaRPr>
          </a:p>
        </p:txBody>
      </p:sp>
    </p:spTree>
    <p:extLst>
      <p:ext uri="{BB962C8B-B14F-4D97-AF65-F5344CB8AC3E}">
        <p14:creationId xmlns:p14="http://schemas.microsoft.com/office/powerpoint/2010/main" val="755195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480B-6644-459B-890B-E11A0475A687}"/>
              </a:ext>
            </a:extLst>
          </p:cNvPr>
          <p:cNvSpPr>
            <a:spLocks noGrp="1"/>
          </p:cNvSpPr>
          <p:nvPr>
            <p:ph type="title"/>
          </p:nvPr>
        </p:nvSpPr>
        <p:spPr>
          <a:xfrm>
            <a:off x="484216" y="986881"/>
            <a:ext cx="3670210" cy="643031"/>
          </a:xfrm>
        </p:spPr>
        <p:txBody>
          <a:bodyPr>
            <a:normAutofit fontScale="90000"/>
          </a:bodyPr>
          <a:lstStyle/>
          <a:p>
            <a:pPr algn="ctr"/>
            <a:r>
              <a:rPr lang="en-US" sz="3100" dirty="0"/>
              <a:t>Tips</a:t>
            </a:r>
            <a:br>
              <a:rPr lang="en-US" sz="2800" dirty="0"/>
            </a:br>
            <a:r>
              <a:rPr lang="en-US" sz="2700" dirty="0">
                <a:solidFill>
                  <a:srgbClr val="009999"/>
                </a:solidFill>
              </a:rPr>
              <a:t>Section 7</a:t>
            </a:r>
          </a:p>
        </p:txBody>
      </p:sp>
      <p:sp>
        <p:nvSpPr>
          <p:cNvPr id="3" name="Content Placeholder 2">
            <a:extLst>
              <a:ext uri="{FF2B5EF4-FFF2-40B4-BE49-F238E27FC236}">
                <a16:creationId xmlns:a16="http://schemas.microsoft.com/office/drawing/2014/main" id="{E52F1D1B-FAF4-491D-B95A-F0DFEC0CCEE7}"/>
              </a:ext>
            </a:extLst>
          </p:cNvPr>
          <p:cNvSpPr>
            <a:spLocks noGrp="1"/>
          </p:cNvSpPr>
          <p:nvPr>
            <p:ph idx="1"/>
          </p:nvPr>
        </p:nvSpPr>
        <p:spPr>
          <a:xfrm>
            <a:off x="484216" y="1653962"/>
            <a:ext cx="3670211" cy="1495414"/>
          </a:xfrm>
        </p:spPr>
        <p:txBody>
          <a:bodyPr>
            <a:normAutofit/>
          </a:bodyPr>
          <a:lstStyle/>
          <a:p>
            <a:r>
              <a:rPr lang="en-US" sz="1800" b="1" u="sng" dirty="0">
                <a:solidFill>
                  <a:srgbClr val="C00000"/>
                </a:solidFill>
              </a:rPr>
              <a:t>Must</a:t>
            </a:r>
            <a:r>
              <a:rPr lang="en-US" sz="1800" dirty="0"/>
              <a:t> document what you did to show that health care needs cannot be met in the community where your center is located.</a:t>
            </a:r>
          </a:p>
          <a:p>
            <a:pPr marL="0" indent="0">
              <a:lnSpc>
                <a:spcPct val="104000"/>
              </a:lnSpc>
              <a:buNone/>
            </a:pPr>
            <a:endParaRPr lang="en-US" sz="1400" dirty="0"/>
          </a:p>
        </p:txBody>
      </p:sp>
      <p:sp>
        <p:nvSpPr>
          <p:cNvPr id="13"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81D28E9-F391-4D38-BA1C-26C3F8CCD796}"/>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a:solidFill>
                  <a:srgbClr val="009999"/>
                </a:solidFill>
              </a:rPr>
              <a:pPr>
                <a:spcAft>
                  <a:spcPts val="600"/>
                </a:spcAft>
              </a:pPr>
              <a:t>60</a:t>
            </a:fld>
            <a:endParaRPr lang="en-US" dirty="0">
              <a:solidFill>
                <a:srgbClr val="009999"/>
              </a:solidFill>
            </a:endParaRPr>
          </a:p>
        </p:txBody>
      </p:sp>
      <p:sp>
        <p:nvSpPr>
          <p:cNvPr id="10" name="Content Placeholder 2">
            <a:extLst>
              <a:ext uri="{FF2B5EF4-FFF2-40B4-BE49-F238E27FC236}">
                <a16:creationId xmlns:a16="http://schemas.microsoft.com/office/drawing/2014/main" id="{60BD26B6-DBF8-4A4B-9D9B-93865141B265}"/>
              </a:ext>
            </a:extLst>
          </p:cNvPr>
          <p:cNvSpPr txBox="1">
            <a:spLocks/>
          </p:cNvSpPr>
          <p:nvPr/>
        </p:nvSpPr>
        <p:spPr>
          <a:xfrm>
            <a:off x="484213" y="3876070"/>
            <a:ext cx="3670211" cy="188486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4000"/>
              </a:lnSpc>
              <a:spcBef>
                <a:spcPts val="0"/>
              </a:spcBef>
              <a:spcAft>
                <a:spcPts val="600"/>
              </a:spcAft>
              <a:buClr>
                <a:srgbClr val="009999"/>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spcAft>
                <a:spcPts val="600"/>
              </a:spcAft>
              <a:buClr>
                <a:srgbClr val="8D725F"/>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spcAft>
                <a:spcPts val="600"/>
              </a:spcAft>
              <a:buClr>
                <a:srgbClr val="F3D7A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4000"/>
              </a:lnSpc>
            </a:pPr>
            <a:r>
              <a:rPr lang="en-US" sz="1800" dirty="0"/>
              <a:t>Leave blank.</a:t>
            </a:r>
          </a:p>
          <a:p>
            <a:pPr>
              <a:lnSpc>
                <a:spcPct val="124000"/>
              </a:lnSpc>
            </a:pPr>
            <a:r>
              <a:rPr lang="en-US" sz="1800" dirty="0"/>
              <a:t>Only write that applicant has out of state insurance but no documentation of efforts to accommodate near center.</a:t>
            </a:r>
            <a:br>
              <a:rPr lang="en-US" sz="1800" dirty="0"/>
            </a:br>
            <a:endParaRPr lang="en-US" sz="1800" dirty="0"/>
          </a:p>
          <a:p>
            <a:pPr marL="0" indent="0">
              <a:lnSpc>
                <a:spcPct val="104000"/>
              </a:lnSpc>
              <a:buNone/>
            </a:pPr>
            <a:endParaRPr lang="en-US" sz="1400" dirty="0"/>
          </a:p>
        </p:txBody>
      </p:sp>
      <p:sp>
        <p:nvSpPr>
          <p:cNvPr id="11" name="Title 1">
            <a:extLst>
              <a:ext uri="{FF2B5EF4-FFF2-40B4-BE49-F238E27FC236}">
                <a16:creationId xmlns:a16="http://schemas.microsoft.com/office/drawing/2014/main" id="{D619DAA3-0573-4D06-9C76-AE9BF9E3DD4A}"/>
              </a:ext>
            </a:extLst>
          </p:cNvPr>
          <p:cNvSpPr txBox="1">
            <a:spLocks/>
          </p:cNvSpPr>
          <p:nvPr/>
        </p:nvSpPr>
        <p:spPr>
          <a:xfrm>
            <a:off x="484216" y="3233039"/>
            <a:ext cx="3670210" cy="643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F5597"/>
                </a:solidFill>
                <a:latin typeface="Helvetica" panose="020B0604020202020204" pitchFamily="34" charset="0"/>
                <a:ea typeface="+mj-ea"/>
                <a:cs typeface="Helvetica" panose="020B0604020202020204" pitchFamily="34" charset="0"/>
              </a:defRPr>
            </a:lvl1pPr>
          </a:lstStyle>
          <a:p>
            <a:pPr algn="ctr"/>
            <a:r>
              <a:rPr lang="en-US" sz="2800" dirty="0"/>
              <a:t>Common Mistakes</a:t>
            </a:r>
          </a:p>
        </p:txBody>
      </p:sp>
      <p:pic>
        <p:nvPicPr>
          <p:cNvPr id="15" name="Picture 14" descr="A picture containing screenshot&#10;&#10;Description generated with high confidence">
            <a:extLst>
              <a:ext uri="{FF2B5EF4-FFF2-40B4-BE49-F238E27FC236}">
                <a16:creationId xmlns:a16="http://schemas.microsoft.com/office/drawing/2014/main" id="{4D53F558-EAF7-46C4-B537-0AE795C6A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233" y="2835737"/>
            <a:ext cx="6398553" cy="1820747"/>
          </a:xfrm>
          <a:prstGeom prst="rect">
            <a:avLst/>
          </a:prstGeom>
        </p:spPr>
      </p:pic>
      <p:sp>
        <p:nvSpPr>
          <p:cNvPr id="14" name="Title 4">
            <a:extLst>
              <a:ext uri="{FF2B5EF4-FFF2-40B4-BE49-F238E27FC236}">
                <a16:creationId xmlns:a16="http://schemas.microsoft.com/office/drawing/2014/main" id="{1BC04525-D7E0-4F61-8D3E-6A83BFC07DCC}"/>
              </a:ext>
            </a:extLst>
          </p:cNvPr>
          <p:cNvSpPr txBox="1">
            <a:spLocks/>
          </p:cNvSpPr>
          <p:nvPr/>
        </p:nvSpPr>
        <p:spPr>
          <a:xfrm>
            <a:off x="5277329" y="1423587"/>
            <a:ext cx="6274590" cy="1169834"/>
          </a:xfrm>
          <a:prstGeom prst="rect">
            <a:avLst/>
          </a:prstGeom>
          <a:no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rgbClr val="2F5597"/>
                </a:solidFill>
                <a:latin typeface="Helvetica" panose="020B0604020202020204" pitchFamily="34" charset="0"/>
                <a:ea typeface="+mj-ea"/>
                <a:cs typeface="Helvetica" panose="020B0604020202020204" pitchFamily="34" charset="0"/>
              </a:defRPr>
            </a:lvl1pPr>
          </a:lstStyle>
          <a:p>
            <a:pPr algn="ctr">
              <a:lnSpc>
                <a:spcPct val="114000"/>
              </a:lnSpc>
              <a:spcBef>
                <a:spcPts val="600"/>
              </a:spcBef>
            </a:pPr>
            <a:r>
              <a:rPr lang="en-US" sz="2800" b="1" dirty="0">
                <a:solidFill>
                  <a:schemeClr val="accent2">
                    <a:lumMod val="75000"/>
                  </a:schemeClr>
                </a:solidFill>
                <a:latin typeface="+mj-lt"/>
                <a:cs typeface="+mj-cs"/>
              </a:rPr>
              <a:t>Alternate Center </a:t>
            </a:r>
          </a:p>
          <a:p>
            <a:pPr algn="ctr">
              <a:lnSpc>
                <a:spcPct val="114000"/>
              </a:lnSpc>
              <a:spcBef>
                <a:spcPts val="600"/>
              </a:spcBef>
            </a:pPr>
            <a:r>
              <a:rPr lang="en-US" sz="2800" b="1" dirty="0">
                <a:solidFill>
                  <a:schemeClr val="accent2">
                    <a:lumMod val="75000"/>
                  </a:schemeClr>
                </a:solidFill>
                <a:latin typeface="+mj-lt"/>
                <a:cs typeface="+mj-cs"/>
              </a:rPr>
              <a:t>Recommendation</a:t>
            </a:r>
            <a:endParaRPr lang="en-US" sz="2800" dirty="0">
              <a:solidFill>
                <a:schemeClr val="accent2">
                  <a:lumMod val="75000"/>
                </a:schemeClr>
              </a:solidFill>
              <a:latin typeface="+mj-lt"/>
              <a:cs typeface="+mj-cs"/>
            </a:endParaRPr>
          </a:p>
        </p:txBody>
      </p:sp>
    </p:spTree>
    <p:extLst>
      <p:ext uri="{BB962C8B-B14F-4D97-AF65-F5344CB8AC3E}">
        <p14:creationId xmlns:p14="http://schemas.microsoft.com/office/powerpoint/2010/main" val="2207220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0259-7BE8-44E1-AB83-9F0AE7C79FC0}"/>
              </a:ext>
            </a:extLst>
          </p:cNvPr>
          <p:cNvSpPr>
            <a:spLocks noGrp="1"/>
          </p:cNvSpPr>
          <p:nvPr>
            <p:ph type="title"/>
          </p:nvPr>
        </p:nvSpPr>
        <p:spPr>
          <a:xfrm>
            <a:off x="960100" y="978102"/>
            <a:ext cx="10588434" cy="1062644"/>
          </a:xfrm>
        </p:spPr>
        <p:txBody>
          <a:bodyPr anchor="b">
            <a:normAutofit/>
          </a:bodyPr>
          <a:lstStyle/>
          <a:p>
            <a:r>
              <a:rPr lang="en-US" dirty="0"/>
              <a:t>Alternate Center Consideration</a:t>
            </a:r>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05159B-0804-414D-BCCE-33AD4E50C2AC}"/>
              </a:ext>
            </a:extLst>
          </p:cNvPr>
          <p:cNvSpPr>
            <a:spLocks noGrp="1"/>
          </p:cNvSpPr>
          <p:nvPr>
            <p:ph idx="1"/>
          </p:nvPr>
        </p:nvSpPr>
        <p:spPr>
          <a:xfrm>
            <a:off x="4622242" y="2341271"/>
            <a:ext cx="6615281" cy="4241774"/>
          </a:xfrm>
        </p:spPr>
        <p:txBody>
          <a:bodyPr>
            <a:normAutofit lnSpcReduction="10000"/>
          </a:bodyPr>
          <a:lstStyle/>
          <a:p>
            <a:pPr>
              <a:lnSpc>
                <a:spcPct val="104000"/>
              </a:lnSpc>
            </a:pPr>
            <a:r>
              <a:rPr lang="en-US" dirty="0">
                <a:solidFill>
                  <a:srgbClr val="009999"/>
                </a:solidFill>
              </a:rPr>
              <a:t>EXAMPLES</a:t>
            </a:r>
          </a:p>
          <a:p>
            <a:pPr lvl="1">
              <a:lnSpc>
                <a:spcPct val="104000"/>
              </a:lnSpc>
            </a:pPr>
            <a:r>
              <a:rPr lang="en-US" dirty="0"/>
              <a:t>Called the local mental health center and verified they will not accept out-of-state insurance and they have a 4 month waiting list. </a:t>
            </a:r>
          </a:p>
          <a:p>
            <a:pPr lvl="1">
              <a:lnSpc>
                <a:spcPct val="104000"/>
              </a:lnSpc>
            </a:pPr>
            <a:r>
              <a:rPr lang="en-US" dirty="0"/>
              <a:t>If you think the applicant could need emergency services and your center is in a rural/remote area, you could document that applicant would not have access to emergency services because the nearest hospital is more than an hour away. </a:t>
            </a:r>
          </a:p>
        </p:txBody>
      </p:sp>
      <p:sp>
        <p:nvSpPr>
          <p:cNvPr id="4" name="Slide Number Placeholder 3">
            <a:extLst>
              <a:ext uri="{FF2B5EF4-FFF2-40B4-BE49-F238E27FC236}">
                <a16:creationId xmlns:a16="http://schemas.microsoft.com/office/drawing/2014/main" id="{B036F06E-07DE-4990-BFB0-6CA4E4EAF721}"/>
              </a:ext>
            </a:extLst>
          </p:cNvPr>
          <p:cNvSpPr>
            <a:spLocks noGrp="1"/>
          </p:cNvSpPr>
          <p:nvPr>
            <p:ph type="sldNum" sz="quarter" idx="12"/>
          </p:nvPr>
        </p:nvSpPr>
        <p:spPr>
          <a:xfrm>
            <a:off x="10330903" y="6217920"/>
            <a:ext cx="914400" cy="365125"/>
          </a:xfrm>
        </p:spPr>
        <p:txBody>
          <a:bodyPr>
            <a:normAutofit/>
          </a:bodyPr>
          <a:lstStyle/>
          <a:p>
            <a:pPr>
              <a:spcAft>
                <a:spcPts val="600"/>
              </a:spcAft>
            </a:pPr>
            <a:fld id="{AE743507-C39D-4973-A10E-A1A6810F609F}" type="slidenum">
              <a:rPr lang="en-US">
                <a:solidFill>
                  <a:srgbClr val="009999"/>
                </a:solidFill>
              </a:rPr>
              <a:pPr>
                <a:spcAft>
                  <a:spcPts val="600"/>
                </a:spcAft>
              </a:pPr>
              <a:t>61</a:t>
            </a:fld>
            <a:endParaRPr lang="en-US" dirty="0">
              <a:solidFill>
                <a:srgbClr val="009999"/>
              </a:solidFill>
            </a:endParaRPr>
          </a:p>
        </p:txBody>
      </p:sp>
      <p:pic>
        <p:nvPicPr>
          <p:cNvPr id="7" name="Picture 6" descr="A close up of a sign&#10;&#10;Description automatically generated">
            <a:extLst>
              <a:ext uri="{FF2B5EF4-FFF2-40B4-BE49-F238E27FC236}">
                <a16:creationId xmlns:a16="http://schemas.microsoft.com/office/drawing/2014/main" id="{20C03F05-BE70-4C19-A351-6B6CFEC0676D}"/>
              </a:ext>
            </a:extLst>
          </p:cNvPr>
          <p:cNvPicPr>
            <a:picLocks noChangeAspect="1"/>
          </p:cNvPicPr>
          <p:nvPr/>
        </p:nvPicPr>
        <p:blipFill>
          <a:blip r:embed="rId2"/>
          <a:stretch>
            <a:fillRect/>
          </a:stretch>
        </p:blipFill>
        <p:spPr>
          <a:xfrm>
            <a:off x="960100" y="2885494"/>
            <a:ext cx="3734798" cy="2994404"/>
          </a:xfrm>
          <a:prstGeom prst="rect">
            <a:avLst/>
          </a:prstGeom>
        </p:spPr>
      </p:pic>
    </p:spTree>
    <p:extLst>
      <p:ext uri="{BB962C8B-B14F-4D97-AF65-F5344CB8AC3E}">
        <p14:creationId xmlns:p14="http://schemas.microsoft.com/office/powerpoint/2010/main" val="1164187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480B-6644-459B-890B-E11A0475A687}"/>
              </a:ext>
            </a:extLst>
          </p:cNvPr>
          <p:cNvSpPr>
            <a:spLocks noGrp="1"/>
          </p:cNvSpPr>
          <p:nvPr>
            <p:ph type="title"/>
          </p:nvPr>
        </p:nvSpPr>
        <p:spPr>
          <a:xfrm>
            <a:off x="484216" y="986881"/>
            <a:ext cx="3670210" cy="643031"/>
          </a:xfrm>
        </p:spPr>
        <p:txBody>
          <a:bodyPr>
            <a:normAutofit fontScale="90000"/>
          </a:bodyPr>
          <a:lstStyle/>
          <a:p>
            <a:pPr algn="ctr"/>
            <a:r>
              <a:rPr lang="en-US" sz="3100" dirty="0"/>
              <a:t>Tips</a:t>
            </a:r>
            <a:br>
              <a:rPr lang="en-US" sz="2800" dirty="0"/>
            </a:br>
            <a:r>
              <a:rPr lang="en-US" sz="2700" dirty="0">
                <a:solidFill>
                  <a:srgbClr val="009999"/>
                </a:solidFill>
              </a:rPr>
              <a:t>Signature</a:t>
            </a:r>
          </a:p>
        </p:txBody>
      </p:sp>
      <p:sp>
        <p:nvSpPr>
          <p:cNvPr id="3" name="Content Placeholder 2">
            <a:extLst>
              <a:ext uri="{FF2B5EF4-FFF2-40B4-BE49-F238E27FC236}">
                <a16:creationId xmlns:a16="http://schemas.microsoft.com/office/drawing/2014/main" id="{E52F1D1B-FAF4-491D-B95A-F0DFEC0CCEE7}"/>
              </a:ext>
            </a:extLst>
          </p:cNvPr>
          <p:cNvSpPr>
            <a:spLocks noGrp="1"/>
          </p:cNvSpPr>
          <p:nvPr>
            <p:ph idx="1"/>
          </p:nvPr>
        </p:nvSpPr>
        <p:spPr>
          <a:xfrm>
            <a:off x="484216" y="1653962"/>
            <a:ext cx="3670211" cy="1701852"/>
          </a:xfrm>
        </p:spPr>
        <p:txBody>
          <a:bodyPr>
            <a:normAutofit fontScale="85000" lnSpcReduction="20000"/>
          </a:bodyPr>
          <a:lstStyle/>
          <a:p>
            <a:r>
              <a:rPr lang="en-US" sz="2300" dirty="0"/>
              <a:t>CMHC should sign and if dual with TEAP specialist or CP, both should sign</a:t>
            </a:r>
          </a:p>
          <a:p>
            <a:r>
              <a:rPr lang="en-US" sz="2300" dirty="0"/>
              <a:t>Must be original signature and not a typed signature.</a:t>
            </a:r>
          </a:p>
          <a:p>
            <a:pPr marL="0" indent="0">
              <a:lnSpc>
                <a:spcPct val="104000"/>
              </a:lnSpc>
              <a:buNone/>
            </a:pPr>
            <a:endParaRPr lang="en-US" sz="1400" dirty="0"/>
          </a:p>
        </p:txBody>
      </p:sp>
      <p:sp>
        <p:nvSpPr>
          <p:cNvPr id="13"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81D28E9-F391-4D38-BA1C-26C3F8CCD796}"/>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a:solidFill>
                  <a:srgbClr val="009999"/>
                </a:solidFill>
              </a:rPr>
              <a:pPr>
                <a:spcAft>
                  <a:spcPts val="600"/>
                </a:spcAft>
              </a:pPr>
              <a:t>62</a:t>
            </a:fld>
            <a:endParaRPr lang="en-US" dirty="0">
              <a:solidFill>
                <a:srgbClr val="009999"/>
              </a:solidFill>
            </a:endParaRPr>
          </a:p>
        </p:txBody>
      </p:sp>
      <p:sp>
        <p:nvSpPr>
          <p:cNvPr id="10" name="Content Placeholder 2">
            <a:extLst>
              <a:ext uri="{FF2B5EF4-FFF2-40B4-BE49-F238E27FC236}">
                <a16:creationId xmlns:a16="http://schemas.microsoft.com/office/drawing/2014/main" id="{60BD26B6-DBF8-4A4B-9D9B-93865141B265}"/>
              </a:ext>
            </a:extLst>
          </p:cNvPr>
          <p:cNvSpPr txBox="1">
            <a:spLocks/>
          </p:cNvSpPr>
          <p:nvPr/>
        </p:nvSpPr>
        <p:spPr>
          <a:xfrm>
            <a:off x="484210" y="4145217"/>
            <a:ext cx="3670211" cy="1884869"/>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0"/>
              </a:spcBef>
              <a:spcAft>
                <a:spcPts val="600"/>
              </a:spcAft>
              <a:buClr>
                <a:srgbClr val="009999"/>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spcAft>
                <a:spcPts val="600"/>
              </a:spcAft>
              <a:buClr>
                <a:srgbClr val="8D725F"/>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spcAft>
                <a:spcPts val="600"/>
              </a:spcAft>
              <a:buClr>
                <a:srgbClr val="F3D7A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4000"/>
              </a:lnSpc>
            </a:pPr>
            <a:r>
              <a:rPr lang="en-US" sz="2000" dirty="0"/>
              <a:t>HWM Signs.</a:t>
            </a:r>
          </a:p>
          <a:p>
            <a:pPr marL="0" indent="0">
              <a:lnSpc>
                <a:spcPct val="104000"/>
              </a:lnSpc>
              <a:buNone/>
            </a:pPr>
            <a:endParaRPr lang="en-US" sz="1400" dirty="0"/>
          </a:p>
        </p:txBody>
      </p:sp>
      <p:sp>
        <p:nvSpPr>
          <p:cNvPr id="11" name="Title 1">
            <a:extLst>
              <a:ext uri="{FF2B5EF4-FFF2-40B4-BE49-F238E27FC236}">
                <a16:creationId xmlns:a16="http://schemas.microsoft.com/office/drawing/2014/main" id="{D619DAA3-0573-4D06-9C76-AE9BF9E3DD4A}"/>
              </a:ext>
            </a:extLst>
          </p:cNvPr>
          <p:cNvSpPr txBox="1">
            <a:spLocks/>
          </p:cNvSpPr>
          <p:nvPr/>
        </p:nvSpPr>
        <p:spPr>
          <a:xfrm>
            <a:off x="484213" y="3502186"/>
            <a:ext cx="3670210" cy="643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F5597"/>
                </a:solidFill>
                <a:latin typeface="Helvetica" panose="020B0604020202020204" pitchFamily="34" charset="0"/>
                <a:ea typeface="+mj-ea"/>
                <a:cs typeface="Helvetica" panose="020B0604020202020204" pitchFamily="34" charset="0"/>
              </a:defRPr>
            </a:lvl1pPr>
          </a:lstStyle>
          <a:p>
            <a:pPr algn="ctr"/>
            <a:r>
              <a:rPr lang="en-US" sz="2800" dirty="0"/>
              <a:t>Common Mistakes</a:t>
            </a:r>
          </a:p>
        </p:txBody>
      </p:sp>
      <p:pic>
        <p:nvPicPr>
          <p:cNvPr id="16" name="Picture 15">
            <a:extLst>
              <a:ext uri="{FF2B5EF4-FFF2-40B4-BE49-F238E27FC236}">
                <a16:creationId xmlns:a16="http://schemas.microsoft.com/office/drawing/2014/main" id="{25341499-AEB0-4632-9366-129A56AA8E66}"/>
              </a:ext>
            </a:extLst>
          </p:cNvPr>
          <p:cNvPicPr>
            <a:picLocks noChangeAspect="1"/>
          </p:cNvPicPr>
          <p:nvPr/>
        </p:nvPicPr>
        <p:blipFill rotWithShape="1">
          <a:blip r:embed="rId3"/>
          <a:srcRect l="4131" t="21406" r="3041"/>
          <a:stretch/>
        </p:blipFill>
        <p:spPr>
          <a:xfrm>
            <a:off x="5477606" y="2653867"/>
            <a:ext cx="6074313" cy="1169835"/>
          </a:xfrm>
          <a:prstGeom prst="rect">
            <a:avLst/>
          </a:prstGeom>
        </p:spPr>
      </p:pic>
    </p:spTree>
    <p:extLst>
      <p:ext uri="{BB962C8B-B14F-4D97-AF65-F5344CB8AC3E}">
        <p14:creationId xmlns:p14="http://schemas.microsoft.com/office/powerpoint/2010/main" val="2000746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68AE5-C1C4-4051-92D9-06A5333F1E13}"/>
              </a:ext>
            </a:extLst>
          </p:cNvPr>
          <p:cNvSpPr>
            <a:spLocks noGrp="1"/>
          </p:cNvSpPr>
          <p:nvPr>
            <p:ph type="title"/>
          </p:nvPr>
        </p:nvSpPr>
        <p:spPr/>
        <p:txBody>
          <a:bodyPr/>
          <a:lstStyle/>
          <a:p>
            <a:r>
              <a:rPr lang="en-US" dirty="0"/>
              <a:t>Recommendations of Denial</a:t>
            </a:r>
          </a:p>
        </p:txBody>
      </p:sp>
      <p:sp>
        <p:nvSpPr>
          <p:cNvPr id="3" name="Content Placeholder 2">
            <a:extLst>
              <a:ext uri="{FF2B5EF4-FFF2-40B4-BE49-F238E27FC236}">
                <a16:creationId xmlns:a16="http://schemas.microsoft.com/office/drawing/2014/main" id="{45F3EBB5-4B6D-459D-9239-E4C7852FB9FC}"/>
              </a:ext>
            </a:extLst>
          </p:cNvPr>
          <p:cNvSpPr>
            <a:spLocks noGrp="1"/>
          </p:cNvSpPr>
          <p:nvPr>
            <p:ph idx="1"/>
          </p:nvPr>
        </p:nvSpPr>
        <p:spPr>
          <a:xfrm>
            <a:off x="5446206" y="1617785"/>
            <a:ext cx="5907593" cy="4559178"/>
          </a:xfrm>
        </p:spPr>
        <p:txBody>
          <a:bodyPr>
            <a:normAutofit fontScale="92500" lnSpcReduction="10000"/>
          </a:bodyPr>
          <a:lstStyle/>
          <a:p>
            <a:r>
              <a:rPr lang="en-US" dirty="0"/>
              <a:t>Any applicant file recommended for denial </a:t>
            </a:r>
            <a:r>
              <a:rPr lang="en-US" b="1" u="sng" dirty="0">
                <a:solidFill>
                  <a:srgbClr val="C00000"/>
                </a:solidFill>
              </a:rPr>
              <a:t>must be forwarded </a:t>
            </a:r>
            <a:r>
              <a:rPr lang="en-US" dirty="0"/>
              <a:t>to the Regional Office for review and final determination of the application status.</a:t>
            </a:r>
          </a:p>
          <a:p>
            <a:r>
              <a:rPr lang="en-US" dirty="0"/>
              <a:t>The applicant file </a:t>
            </a:r>
            <a:r>
              <a:rPr lang="en-US" b="1" u="sng" dirty="0">
                <a:solidFill>
                  <a:srgbClr val="C00000"/>
                </a:solidFill>
              </a:rPr>
              <a:t>must be printed</a:t>
            </a:r>
            <a:r>
              <a:rPr lang="en-US" b="1" dirty="0">
                <a:solidFill>
                  <a:srgbClr val="C00000"/>
                </a:solidFill>
              </a:rPr>
              <a:t> </a:t>
            </a:r>
            <a:r>
              <a:rPr lang="en-US" dirty="0"/>
              <a:t>out in its entirety when being submitted for Regional Review (i.e., admissions paperwork, health and disability documentation, case notes, consents, etc.).  See Program Instruction 13-25.</a:t>
            </a:r>
          </a:p>
        </p:txBody>
      </p:sp>
      <p:sp>
        <p:nvSpPr>
          <p:cNvPr id="4" name="Slide Number Placeholder 3">
            <a:extLst>
              <a:ext uri="{FF2B5EF4-FFF2-40B4-BE49-F238E27FC236}">
                <a16:creationId xmlns:a16="http://schemas.microsoft.com/office/drawing/2014/main" id="{92AA7A6F-851E-4789-957C-21417C55726F}"/>
              </a:ext>
            </a:extLst>
          </p:cNvPr>
          <p:cNvSpPr>
            <a:spLocks noGrp="1"/>
          </p:cNvSpPr>
          <p:nvPr>
            <p:ph type="sldNum" sz="quarter" idx="12"/>
          </p:nvPr>
        </p:nvSpPr>
        <p:spPr/>
        <p:txBody>
          <a:bodyPr/>
          <a:lstStyle/>
          <a:p>
            <a:fld id="{AE743507-C39D-4973-A10E-A1A6810F609F}" type="slidenum">
              <a:rPr lang="en-US" smtClean="0"/>
              <a:t>63</a:t>
            </a:fld>
            <a:endParaRPr lang="en-US"/>
          </a:p>
        </p:txBody>
      </p:sp>
      <p:grpSp>
        <p:nvGrpSpPr>
          <p:cNvPr id="5" name="Group 4">
            <a:extLst>
              <a:ext uri="{FF2B5EF4-FFF2-40B4-BE49-F238E27FC236}">
                <a16:creationId xmlns:a16="http://schemas.microsoft.com/office/drawing/2014/main" id="{CDDA58D0-C793-49EC-8CF9-24A0933F809F}"/>
              </a:ext>
            </a:extLst>
          </p:cNvPr>
          <p:cNvGrpSpPr/>
          <p:nvPr/>
        </p:nvGrpSpPr>
        <p:grpSpPr>
          <a:xfrm>
            <a:off x="1069013" y="2195405"/>
            <a:ext cx="3814485" cy="3124937"/>
            <a:chOff x="4437293" y="361840"/>
            <a:chExt cx="3100552" cy="2147662"/>
          </a:xfrm>
        </p:grpSpPr>
        <p:grpSp>
          <p:nvGrpSpPr>
            <p:cNvPr id="6" name="Grupa 23">
              <a:extLst>
                <a:ext uri="{FF2B5EF4-FFF2-40B4-BE49-F238E27FC236}">
                  <a16:creationId xmlns:a16="http://schemas.microsoft.com/office/drawing/2014/main" id="{3F03B0B5-9504-420F-95F0-8E7D889AFF85}"/>
                </a:ext>
              </a:extLst>
            </p:cNvPr>
            <p:cNvGrpSpPr/>
            <p:nvPr/>
          </p:nvGrpSpPr>
          <p:grpSpPr>
            <a:xfrm>
              <a:off x="4437293" y="361840"/>
              <a:ext cx="3100552" cy="2147662"/>
              <a:chOff x="2549526" y="2314576"/>
              <a:chExt cx="3184524" cy="2970213"/>
            </a:xfrm>
            <a:solidFill>
              <a:schemeClr val="tx1"/>
            </a:solidFill>
          </p:grpSpPr>
          <p:sp>
            <p:nvSpPr>
              <p:cNvPr id="8" name="Freeform 6">
                <a:extLst>
                  <a:ext uri="{FF2B5EF4-FFF2-40B4-BE49-F238E27FC236}">
                    <a16:creationId xmlns:a16="http://schemas.microsoft.com/office/drawing/2014/main" id="{5B1385FB-4701-44FB-82E3-9FB2D9CFA187}"/>
                  </a:ext>
                </a:extLst>
              </p:cNvPr>
              <p:cNvSpPr>
                <a:spLocks/>
              </p:cNvSpPr>
              <p:nvPr/>
            </p:nvSpPr>
            <p:spPr bwMode="auto">
              <a:xfrm>
                <a:off x="3059113" y="2717801"/>
                <a:ext cx="2184400" cy="955675"/>
              </a:xfrm>
              <a:custGeom>
                <a:avLst/>
                <a:gdLst>
                  <a:gd name="T0" fmla="*/ 728 w 740"/>
                  <a:gd name="T1" fmla="*/ 267 h 324"/>
                  <a:gd name="T2" fmla="*/ 704 w 740"/>
                  <a:gd name="T3" fmla="*/ 261 h 324"/>
                  <a:gd name="T4" fmla="*/ 714 w 740"/>
                  <a:gd name="T5" fmla="*/ 220 h 324"/>
                  <a:gd name="T6" fmla="*/ 725 w 740"/>
                  <a:gd name="T7" fmla="*/ 177 h 324"/>
                  <a:gd name="T8" fmla="*/ 678 w 740"/>
                  <a:gd name="T9" fmla="*/ 186 h 324"/>
                  <a:gd name="T10" fmla="*/ 721 w 740"/>
                  <a:gd name="T11" fmla="*/ 123 h 324"/>
                  <a:gd name="T12" fmla="*/ 693 w 740"/>
                  <a:gd name="T13" fmla="*/ 124 h 324"/>
                  <a:gd name="T14" fmla="*/ 720 w 740"/>
                  <a:gd name="T15" fmla="*/ 79 h 324"/>
                  <a:gd name="T16" fmla="*/ 687 w 740"/>
                  <a:gd name="T17" fmla="*/ 80 h 324"/>
                  <a:gd name="T18" fmla="*/ 719 w 740"/>
                  <a:gd name="T19" fmla="*/ 33 h 324"/>
                  <a:gd name="T20" fmla="*/ 688 w 740"/>
                  <a:gd name="T21" fmla="*/ 5 h 324"/>
                  <a:gd name="T22" fmla="*/ 578 w 740"/>
                  <a:gd name="T23" fmla="*/ 33 h 324"/>
                  <a:gd name="T24" fmla="*/ 371 w 740"/>
                  <a:gd name="T25" fmla="*/ 135 h 324"/>
                  <a:gd name="T26" fmla="*/ 475 w 740"/>
                  <a:gd name="T27" fmla="*/ 46 h 324"/>
                  <a:gd name="T28" fmla="*/ 142 w 740"/>
                  <a:gd name="T29" fmla="*/ 227 h 324"/>
                  <a:gd name="T30" fmla="*/ 371 w 740"/>
                  <a:gd name="T31" fmla="*/ 78 h 324"/>
                  <a:gd name="T32" fmla="*/ 197 w 740"/>
                  <a:gd name="T33" fmla="*/ 142 h 324"/>
                  <a:gd name="T34" fmla="*/ 276 w 740"/>
                  <a:gd name="T35" fmla="*/ 81 h 324"/>
                  <a:gd name="T36" fmla="*/ 294 w 740"/>
                  <a:gd name="T37" fmla="*/ 44 h 324"/>
                  <a:gd name="T38" fmla="*/ 166 w 740"/>
                  <a:gd name="T39" fmla="*/ 108 h 324"/>
                  <a:gd name="T40" fmla="*/ 245 w 740"/>
                  <a:gd name="T41" fmla="*/ 36 h 324"/>
                  <a:gd name="T42" fmla="*/ 112 w 740"/>
                  <a:gd name="T43" fmla="*/ 96 h 324"/>
                  <a:gd name="T44" fmla="*/ 171 w 740"/>
                  <a:gd name="T45" fmla="*/ 31 h 324"/>
                  <a:gd name="T46" fmla="*/ 72 w 740"/>
                  <a:gd name="T47" fmla="*/ 72 h 324"/>
                  <a:gd name="T48" fmla="*/ 105 w 740"/>
                  <a:gd name="T49" fmla="*/ 20 h 324"/>
                  <a:gd name="T50" fmla="*/ 42 w 740"/>
                  <a:gd name="T51" fmla="*/ 42 h 324"/>
                  <a:gd name="T52" fmla="*/ 21 w 740"/>
                  <a:gd name="T53" fmla="*/ 9 h 324"/>
                  <a:gd name="T54" fmla="*/ 4 w 740"/>
                  <a:gd name="T55" fmla="*/ 32 h 324"/>
                  <a:gd name="T56" fmla="*/ 16 w 740"/>
                  <a:gd name="T57" fmla="*/ 44 h 324"/>
                  <a:gd name="T58" fmla="*/ 44 w 740"/>
                  <a:gd name="T59" fmla="*/ 69 h 324"/>
                  <a:gd name="T60" fmla="*/ 67 w 740"/>
                  <a:gd name="T61" fmla="*/ 103 h 324"/>
                  <a:gd name="T62" fmla="*/ 29 w 740"/>
                  <a:gd name="T63" fmla="*/ 166 h 324"/>
                  <a:gd name="T64" fmla="*/ 30 w 740"/>
                  <a:gd name="T65" fmla="*/ 181 h 324"/>
                  <a:gd name="T66" fmla="*/ 88 w 740"/>
                  <a:gd name="T67" fmla="*/ 184 h 324"/>
                  <a:gd name="T68" fmla="*/ 17 w 740"/>
                  <a:gd name="T69" fmla="*/ 255 h 324"/>
                  <a:gd name="T70" fmla="*/ 75 w 740"/>
                  <a:gd name="T71" fmla="*/ 241 h 324"/>
                  <a:gd name="T72" fmla="*/ 26 w 740"/>
                  <a:gd name="T73" fmla="*/ 307 h 324"/>
                  <a:gd name="T74" fmla="*/ 105 w 740"/>
                  <a:gd name="T75" fmla="*/ 296 h 324"/>
                  <a:gd name="T76" fmla="*/ 244 w 740"/>
                  <a:gd name="T77" fmla="*/ 240 h 324"/>
                  <a:gd name="T78" fmla="*/ 198 w 740"/>
                  <a:gd name="T79" fmla="*/ 299 h 324"/>
                  <a:gd name="T80" fmla="*/ 411 w 740"/>
                  <a:gd name="T81" fmla="*/ 188 h 324"/>
                  <a:gd name="T82" fmla="*/ 272 w 740"/>
                  <a:gd name="T83" fmla="*/ 291 h 324"/>
                  <a:gd name="T84" fmla="*/ 484 w 740"/>
                  <a:gd name="T85" fmla="*/ 187 h 324"/>
                  <a:gd name="T86" fmla="*/ 343 w 740"/>
                  <a:gd name="T87" fmla="*/ 299 h 324"/>
                  <a:gd name="T88" fmla="*/ 484 w 740"/>
                  <a:gd name="T89" fmla="*/ 235 h 324"/>
                  <a:gd name="T90" fmla="*/ 432 w 740"/>
                  <a:gd name="T91" fmla="*/ 303 h 324"/>
                  <a:gd name="T92" fmla="*/ 613 w 740"/>
                  <a:gd name="T93" fmla="*/ 205 h 324"/>
                  <a:gd name="T94" fmla="*/ 505 w 740"/>
                  <a:gd name="T95" fmla="*/ 283 h 324"/>
                  <a:gd name="T96" fmla="*/ 625 w 740"/>
                  <a:gd name="T97" fmla="*/ 248 h 324"/>
                  <a:gd name="T98" fmla="*/ 583 w 740"/>
                  <a:gd name="T99" fmla="*/ 313 h 324"/>
                  <a:gd name="T100" fmla="*/ 655 w 740"/>
                  <a:gd name="T101" fmla="*/ 317 h 324"/>
                  <a:gd name="T102" fmla="*/ 718 w 740"/>
                  <a:gd name="T103" fmla="*/ 317 h 324"/>
                  <a:gd name="T104" fmla="*/ 737 w 740"/>
                  <a:gd name="T105" fmla="*/ 32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40" h="324">
                    <a:moveTo>
                      <a:pt x="740" y="307"/>
                    </a:moveTo>
                    <a:cubicBezTo>
                      <a:pt x="739" y="305"/>
                      <a:pt x="735" y="289"/>
                      <a:pt x="733" y="280"/>
                    </a:cubicBezTo>
                    <a:cubicBezTo>
                      <a:pt x="729" y="268"/>
                      <a:pt x="729" y="268"/>
                      <a:pt x="728" y="267"/>
                    </a:cubicBezTo>
                    <a:cubicBezTo>
                      <a:pt x="727" y="264"/>
                      <a:pt x="724" y="262"/>
                      <a:pt x="721" y="261"/>
                    </a:cubicBezTo>
                    <a:cubicBezTo>
                      <a:pt x="717" y="260"/>
                      <a:pt x="716" y="260"/>
                      <a:pt x="697" y="270"/>
                    </a:cubicBezTo>
                    <a:cubicBezTo>
                      <a:pt x="700" y="267"/>
                      <a:pt x="702" y="263"/>
                      <a:pt x="704" y="261"/>
                    </a:cubicBezTo>
                    <a:cubicBezTo>
                      <a:pt x="709" y="255"/>
                      <a:pt x="713" y="249"/>
                      <a:pt x="716" y="245"/>
                    </a:cubicBezTo>
                    <a:cubicBezTo>
                      <a:pt x="721" y="238"/>
                      <a:pt x="725" y="233"/>
                      <a:pt x="721" y="226"/>
                    </a:cubicBezTo>
                    <a:cubicBezTo>
                      <a:pt x="720" y="223"/>
                      <a:pt x="717" y="221"/>
                      <a:pt x="714" y="220"/>
                    </a:cubicBezTo>
                    <a:cubicBezTo>
                      <a:pt x="708" y="219"/>
                      <a:pt x="708" y="219"/>
                      <a:pt x="671" y="240"/>
                    </a:cubicBezTo>
                    <a:cubicBezTo>
                      <a:pt x="682" y="231"/>
                      <a:pt x="692" y="222"/>
                      <a:pt x="701" y="214"/>
                    </a:cubicBezTo>
                    <a:cubicBezTo>
                      <a:pt x="724" y="193"/>
                      <a:pt x="731" y="187"/>
                      <a:pt x="725" y="177"/>
                    </a:cubicBezTo>
                    <a:cubicBezTo>
                      <a:pt x="724" y="174"/>
                      <a:pt x="721" y="172"/>
                      <a:pt x="718" y="171"/>
                    </a:cubicBezTo>
                    <a:cubicBezTo>
                      <a:pt x="712" y="170"/>
                      <a:pt x="711" y="170"/>
                      <a:pt x="661" y="199"/>
                    </a:cubicBezTo>
                    <a:cubicBezTo>
                      <a:pt x="667" y="195"/>
                      <a:pt x="673" y="190"/>
                      <a:pt x="678" y="186"/>
                    </a:cubicBezTo>
                    <a:cubicBezTo>
                      <a:pt x="694" y="174"/>
                      <a:pt x="706" y="165"/>
                      <a:pt x="714" y="158"/>
                    </a:cubicBezTo>
                    <a:cubicBezTo>
                      <a:pt x="723" y="149"/>
                      <a:pt x="734" y="140"/>
                      <a:pt x="728" y="129"/>
                    </a:cubicBezTo>
                    <a:cubicBezTo>
                      <a:pt x="727" y="126"/>
                      <a:pt x="724" y="124"/>
                      <a:pt x="721" y="123"/>
                    </a:cubicBezTo>
                    <a:cubicBezTo>
                      <a:pt x="715" y="121"/>
                      <a:pt x="713" y="121"/>
                      <a:pt x="618" y="175"/>
                    </a:cubicBezTo>
                    <a:cubicBezTo>
                      <a:pt x="618" y="174"/>
                      <a:pt x="618" y="174"/>
                      <a:pt x="619" y="174"/>
                    </a:cubicBezTo>
                    <a:cubicBezTo>
                      <a:pt x="647" y="155"/>
                      <a:pt x="674" y="137"/>
                      <a:pt x="693" y="124"/>
                    </a:cubicBezTo>
                    <a:cubicBezTo>
                      <a:pt x="704" y="117"/>
                      <a:pt x="711" y="112"/>
                      <a:pt x="717" y="108"/>
                    </a:cubicBezTo>
                    <a:cubicBezTo>
                      <a:pt x="724" y="102"/>
                      <a:pt x="733" y="95"/>
                      <a:pt x="727" y="85"/>
                    </a:cubicBezTo>
                    <a:cubicBezTo>
                      <a:pt x="726" y="82"/>
                      <a:pt x="723" y="80"/>
                      <a:pt x="720" y="79"/>
                    </a:cubicBezTo>
                    <a:cubicBezTo>
                      <a:pt x="711" y="77"/>
                      <a:pt x="695" y="83"/>
                      <a:pt x="599" y="139"/>
                    </a:cubicBezTo>
                    <a:cubicBezTo>
                      <a:pt x="599" y="139"/>
                      <a:pt x="599" y="139"/>
                      <a:pt x="599" y="139"/>
                    </a:cubicBezTo>
                    <a:cubicBezTo>
                      <a:pt x="633" y="116"/>
                      <a:pt x="665" y="95"/>
                      <a:pt x="687" y="80"/>
                    </a:cubicBezTo>
                    <a:cubicBezTo>
                      <a:pt x="699" y="72"/>
                      <a:pt x="708" y="66"/>
                      <a:pt x="714" y="62"/>
                    </a:cubicBezTo>
                    <a:cubicBezTo>
                      <a:pt x="725" y="55"/>
                      <a:pt x="733" y="49"/>
                      <a:pt x="727" y="39"/>
                    </a:cubicBezTo>
                    <a:cubicBezTo>
                      <a:pt x="725" y="36"/>
                      <a:pt x="722" y="34"/>
                      <a:pt x="719" y="33"/>
                    </a:cubicBezTo>
                    <a:cubicBezTo>
                      <a:pt x="712" y="31"/>
                      <a:pt x="699" y="34"/>
                      <a:pt x="672" y="49"/>
                    </a:cubicBezTo>
                    <a:cubicBezTo>
                      <a:pt x="691" y="34"/>
                      <a:pt x="703" y="23"/>
                      <a:pt x="697" y="12"/>
                    </a:cubicBezTo>
                    <a:cubicBezTo>
                      <a:pt x="695" y="8"/>
                      <a:pt x="692" y="6"/>
                      <a:pt x="688" y="5"/>
                    </a:cubicBezTo>
                    <a:cubicBezTo>
                      <a:pt x="675" y="2"/>
                      <a:pt x="641" y="18"/>
                      <a:pt x="519" y="91"/>
                    </a:cubicBezTo>
                    <a:cubicBezTo>
                      <a:pt x="537" y="79"/>
                      <a:pt x="549" y="71"/>
                      <a:pt x="559" y="64"/>
                    </a:cubicBezTo>
                    <a:cubicBezTo>
                      <a:pt x="573" y="53"/>
                      <a:pt x="584" y="45"/>
                      <a:pt x="578" y="33"/>
                    </a:cubicBezTo>
                    <a:cubicBezTo>
                      <a:pt x="576" y="31"/>
                      <a:pt x="574" y="29"/>
                      <a:pt x="571" y="28"/>
                    </a:cubicBezTo>
                    <a:cubicBezTo>
                      <a:pt x="563" y="26"/>
                      <a:pt x="563" y="26"/>
                      <a:pt x="376" y="132"/>
                    </a:cubicBezTo>
                    <a:cubicBezTo>
                      <a:pt x="375" y="133"/>
                      <a:pt x="373" y="134"/>
                      <a:pt x="371" y="135"/>
                    </a:cubicBezTo>
                    <a:cubicBezTo>
                      <a:pt x="387" y="125"/>
                      <a:pt x="401" y="116"/>
                      <a:pt x="414" y="107"/>
                    </a:cubicBezTo>
                    <a:cubicBezTo>
                      <a:pt x="433" y="94"/>
                      <a:pt x="448" y="84"/>
                      <a:pt x="457" y="77"/>
                    </a:cubicBezTo>
                    <a:cubicBezTo>
                      <a:pt x="469" y="68"/>
                      <a:pt x="481" y="58"/>
                      <a:pt x="475" y="46"/>
                    </a:cubicBezTo>
                    <a:cubicBezTo>
                      <a:pt x="473" y="43"/>
                      <a:pt x="471" y="41"/>
                      <a:pt x="467" y="40"/>
                    </a:cubicBezTo>
                    <a:cubicBezTo>
                      <a:pt x="460" y="38"/>
                      <a:pt x="459" y="38"/>
                      <a:pt x="326" y="118"/>
                    </a:cubicBezTo>
                    <a:cubicBezTo>
                      <a:pt x="273" y="149"/>
                      <a:pt x="202" y="192"/>
                      <a:pt x="142" y="227"/>
                    </a:cubicBezTo>
                    <a:cubicBezTo>
                      <a:pt x="166" y="211"/>
                      <a:pt x="192" y="195"/>
                      <a:pt x="215" y="180"/>
                    </a:cubicBezTo>
                    <a:cubicBezTo>
                      <a:pt x="259" y="152"/>
                      <a:pt x="301" y="126"/>
                      <a:pt x="333" y="105"/>
                    </a:cubicBezTo>
                    <a:cubicBezTo>
                      <a:pt x="350" y="93"/>
                      <a:pt x="363" y="85"/>
                      <a:pt x="371" y="78"/>
                    </a:cubicBezTo>
                    <a:cubicBezTo>
                      <a:pt x="381" y="70"/>
                      <a:pt x="393" y="61"/>
                      <a:pt x="387" y="50"/>
                    </a:cubicBezTo>
                    <a:cubicBezTo>
                      <a:pt x="386" y="47"/>
                      <a:pt x="383" y="45"/>
                      <a:pt x="379" y="44"/>
                    </a:cubicBezTo>
                    <a:cubicBezTo>
                      <a:pt x="369" y="41"/>
                      <a:pt x="354" y="49"/>
                      <a:pt x="197" y="142"/>
                    </a:cubicBezTo>
                    <a:cubicBezTo>
                      <a:pt x="181" y="151"/>
                      <a:pt x="165" y="161"/>
                      <a:pt x="148" y="170"/>
                    </a:cubicBezTo>
                    <a:cubicBezTo>
                      <a:pt x="175" y="151"/>
                      <a:pt x="202" y="133"/>
                      <a:pt x="223" y="119"/>
                    </a:cubicBezTo>
                    <a:cubicBezTo>
                      <a:pt x="244" y="104"/>
                      <a:pt x="263" y="91"/>
                      <a:pt x="276" y="81"/>
                    </a:cubicBezTo>
                    <a:cubicBezTo>
                      <a:pt x="284" y="76"/>
                      <a:pt x="289" y="73"/>
                      <a:pt x="292" y="70"/>
                    </a:cubicBezTo>
                    <a:cubicBezTo>
                      <a:pt x="298" y="66"/>
                      <a:pt x="306" y="59"/>
                      <a:pt x="301" y="50"/>
                    </a:cubicBezTo>
                    <a:cubicBezTo>
                      <a:pt x="300" y="47"/>
                      <a:pt x="297" y="45"/>
                      <a:pt x="294" y="44"/>
                    </a:cubicBezTo>
                    <a:cubicBezTo>
                      <a:pt x="286" y="42"/>
                      <a:pt x="286" y="42"/>
                      <a:pt x="162" y="114"/>
                    </a:cubicBezTo>
                    <a:cubicBezTo>
                      <a:pt x="158" y="116"/>
                      <a:pt x="153" y="119"/>
                      <a:pt x="149" y="121"/>
                    </a:cubicBezTo>
                    <a:cubicBezTo>
                      <a:pt x="155" y="117"/>
                      <a:pt x="161" y="112"/>
                      <a:pt x="166" y="108"/>
                    </a:cubicBezTo>
                    <a:cubicBezTo>
                      <a:pt x="187" y="94"/>
                      <a:pt x="206" y="80"/>
                      <a:pt x="220" y="69"/>
                    </a:cubicBezTo>
                    <a:cubicBezTo>
                      <a:pt x="227" y="64"/>
                      <a:pt x="233" y="59"/>
                      <a:pt x="236" y="56"/>
                    </a:cubicBezTo>
                    <a:cubicBezTo>
                      <a:pt x="242" y="52"/>
                      <a:pt x="250" y="45"/>
                      <a:pt x="245" y="36"/>
                    </a:cubicBezTo>
                    <a:cubicBezTo>
                      <a:pt x="243" y="33"/>
                      <a:pt x="240" y="31"/>
                      <a:pt x="237" y="30"/>
                    </a:cubicBezTo>
                    <a:cubicBezTo>
                      <a:pt x="229" y="28"/>
                      <a:pt x="224" y="29"/>
                      <a:pt x="122" y="90"/>
                    </a:cubicBezTo>
                    <a:cubicBezTo>
                      <a:pt x="118" y="92"/>
                      <a:pt x="115" y="94"/>
                      <a:pt x="112" y="96"/>
                    </a:cubicBezTo>
                    <a:cubicBezTo>
                      <a:pt x="115" y="94"/>
                      <a:pt x="118" y="91"/>
                      <a:pt x="121" y="89"/>
                    </a:cubicBezTo>
                    <a:cubicBezTo>
                      <a:pt x="134" y="77"/>
                      <a:pt x="146" y="67"/>
                      <a:pt x="155" y="59"/>
                    </a:cubicBezTo>
                    <a:cubicBezTo>
                      <a:pt x="171" y="45"/>
                      <a:pt x="176" y="40"/>
                      <a:pt x="171" y="31"/>
                    </a:cubicBezTo>
                    <a:cubicBezTo>
                      <a:pt x="170" y="28"/>
                      <a:pt x="167" y="26"/>
                      <a:pt x="164" y="25"/>
                    </a:cubicBezTo>
                    <a:cubicBezTo>
                      <a:pt x="157" y="23"/>
                      <a:pt x="155" y="23"/>
                      <a:pt x="84" y="66"/>
                    </a:cubicBezTo>
                    <a:cubicBezTo>
                      <a:pt x="80" y="68"/>
                      <a:pt x="76" y="70"/>
                      <a:pt x="72" y="72"/>
                    </a:cubicBezTo>
                    <a:cubicBezTo>
                      <a:pt x="73" y="72"/>
                      <a:pt x="74" y="71"/>
                      <a:pt x="74" y="70"/>
                    </a:cubicBezTo>
                    <a:cubicBezTo>
                      <a:pt x="82" y="61"/>
                      <a:pt x="89" y="52"/>
                      <a:pt x="95" y="45"/>
                    </a:cubicBezTo>
                    <a:cubicBezTo>
                      <a:pt x="105" y="34"/>
                      <a:pt x="109" y="28"/>
                      <a:pt x="105" y="20"/>
                    </a:cubicBezTo>
                    <a:cubicBezTo>
                      <a:pt x="103" y="17"/>
                      <a:pt x="100" y="15"/>
                      <a:pt x="97" y="14"/>
                    </a:cubicBezTo>
                    <a:cubicBezTo>
                      <a:pt x="91" y="13"/>
                      <a:pt x="90" y="14"/>
                      <a:pt x="58" y="32"/>
                    </a:cubicBezTo>
                    <a:cubicBezTo>
                      <a:pt x="54" y="35"/>
                      <a:pt x="48" y="39"/>
                      <a:pt x="42" y="42"/>
                    </a:cubicBezTo>
                    <a:cubicBezTo>
                      <a:pt x="51" y="14"/>
                      <a:pt x="50" y="13"/>
                      <a:pt x="48" y="8"/>
                    </a:cubicBezTo>
                    <a:cubicBezTo>
                      <a:pt x="46" y="5"/>
                      <a:pt x="43" y="3"/>
                      <a:pt x="40" y="2"/>
                    </a:cubicBezTo>
                    <a:cubicBezTo>
                      <a:pt x="35" y="0"/>
                      <a:pt x="32" y="2"/>
                      <a:pt x="21" y="9"/>
                    </a:cubicBezTo>
                    <a:cubicBezTo>
                      <a:pt x="18" y="11"/>
                      <a:pt x="14" y="13"/>
                      <a:pt x="11" y="15"/>
                    </a:cubicBezTo>
                    <a:cubicBezTo>
                      <a:pt x="10" y="15"/>
                      <a:pt x="9" y="15"/>
                      <a:pt x="8" y="16"/>
                    </a:cubicBezTo>
                    <a:cubicBezTo>
                      <a:pt x="3" y="19"/>
                      <a:pt x="0" y="26"/>
                      <a:pt x="4" y="32"/>
                    </a:cubicBezTo>
                    <a:cubicBezTo>
                      <a:pt x="5" y="35"/>
                      <a:pt x="8" y="37"/>
                      <a:pt x="11" y="38"/>
                    </a:cubicBezTo>
                    <a:cubicBezTo>
                      <a:pt x="14" y="39"/>
                      <a:pt x="16" y="39"/>
                      <a:pt x="18" y="38"/>
                    </a:cubicBezTo>
                    <a:cubicBezTo>
                      <a:pt x="18" y="40"/>
                      <a:pt x="17" y="42"/>
                      <a:pt x="16" y="44"/>
                    </a:cubicBezTo>
                    <a:cubicBezTo>
                      <a:pt x="9" y="67"/>
                      <a:pt x="9" y="67"/>
                      <a:pt x="12" y="72"/>
                    </a:cubicBezTo>
                    <a:cubicBezTo>
                      <a:pt x="14" y="74"/>
                      <a:pt x="16" y="77"/>
                      <a:pt x="20" y="77"/>
                    </a:cubicBezTo>
                    <a:cubicBezTo>
                      <a:pt x="24" y="79"/>
                      <a:pt x="27" y="79"/>
                      <a:pt x="44" y="69"/>
                    </a:cubicBezTo>
                    <a:cubicBezTo>
                      <a:pt x="13" y="105"/>
                      <a:pt x="12" y="108"/>
                      <a:pt x="16" y="117"/>
                    </a:cubicBezTo>
                    <a:cubicBezTo>
                      <a:pt x="18" y="120"/>
                      <a:pt x="21" y="122"/>
                      <a:pt x="24" y="123"/>
                    </a:cubicBezTo>
                    <a:cubicBezTo>
                      <a:pt x="29" y="124"/>
                      <a:pt x="31" y="125"/>
                      <a:pt x="67" y="103"/>
                    </a:cubicBezTo>
                    <a:cubicBezTo>
                      <a:pt x="61" y="109"/>
                      <a:pt x="55" y="114"/>
                      <a:pt x="50" y="119"/>
                    </a:cubicBezTo>
                    <a:cubicBezTo>
                      <a:pt x="22" y="144"/>
                      <a:pt x="16" y="150"/>
                      <a:pt x="21" y="160"/>
                    </a:cubicBezTo>
                    <a:cubicBezTo>
                      <a:pt x="23" y="163"/>
                      <a:pt x="26" y="165"/>
                      <a:pt x="29" y="166"/>
                    </a:cubicBezTo>
                    <a:cubicBezTo>
                      <a:pt x="34" y="167"/>
                      <a:pt x="36" y="168"/>
                      <a:pt x="73" y="147"/>
                    </a:cubicBezTo>
                    <a:cubicBezTo>
                      <a:pt x="69" y="150"/>
                      <a:pt x="65" y="153"/>
                      <a:pt x="62" y="155"/>
                    </a:cubicBezTo>
                    <a:cubicBezTo>
                      <a:pt x="47" y="166"/>
                      <a:pt x="37" y="175"/>
                      <a:pt x="30" y="181"/>
                    </a:cubicBezTo>
                    <a:cubicBezTo>
                      <a:pt x="20" y="189"/>
                      <a:pt x="10" y="198"/>
                      <a:pt x="16" y="208"/>
                    </a:cubicBezTo>
                    <a:cubicBezTo>
                      <a:pt x="18" y="211"/>
                      <a:pt x="20" y="213"/>
                      <a:pt x="23" y="214"/>
                    </a:cubicBezTo>
                    <a:cubicBezTo>
                      <a:pt x="29" y="215"/>
                      <a:pt x="31" y="216"/>
                      <a:pt x="88" y="184"/>
                    </a:cubicBezTo>
                    <a:cubicBezTo>
                      <a:pt x="86" y="185"/>
                      <a:pt x="85" y="186"/>
                      <a:pt x="83" y="187"/>
                    </a:cubicBezTo>
                    <a:cubicBezTo>
                      <a:pt x="62" y="202"/>
                      <a:pt x="47" y="214"/>
                      <a:pt x="36" y="222"/>
                    </a:cubicBezTo>
                    <a:cubicBezTo>
                      <a:pt x="23" y="234"/>
                      <a:pt x="11" y="244"/>
                      <a:pt x="17" y="255"/>
                    </a:cubicBezTo>
                    <a:cubicBezTo>
                      <a:pt x="19" y="258"/>
                      <a:pt x="21" y="260"/>
                      <a:pt x="25" y="261"/>
                    </a:cubicBezTo>
                    <a:cubicBezTo>
                      <a:pt x="31" y="263"/>
                      <a:pt x="40" y="260"/>
                      <a:pt x="84" y="235"/>
                    </a:cubicBezTo>
                    <a:cubicBezTo>
                      <a:pt x="81" y="237"/>
                      <a:pt x="78" y="239"/>
                      <a:pt x="75" y="241"/>
                    </a:cubicBezTo>
                    <a:cubicBezTo>
                      <a:pt x="57" y="253"/>
                      <a:pt x="43" y="263"/>
                      <a:pt x="34" y="270"/>
                    </a:cubicBezTo>
                    <a:cubicBezTo>
                      <a:pt x="23" y="278"/>
                      <a:pt x="11" y="288"/>
                      <a:pt x="17" y="300"/>
                    </a:cubicBezTo>
                    <a:cubicBezTo>
                      <a:pt x="19" y="303"/>
                      <a:pt x="22" y="306"/>
                      <a:pt x="26" y="307"/>
                    </a:cubicBezTo>
                    <a:cubicBezTo>
                      <a:pt x="36" y="309"/>
                      <a:pt x="63" y="298"/>
                      <a:pt x="133" y="259"/>
                    </a:cubicBezTo>
                    <a:cubicBezTo>
                      <a:pt x="128" y="263"/>
                      <a:pt x="124" y="266"/>
                      <a:pt x="120" y="268"/>
                    </a:cubicBezTo>
                    <a:cubicBezTo>
                      <a:pt x="110" y="276"/>
                      <a:pt x="99" y="284"/>
                      <a:pt x="105" y="296"/>
                    </a:cubicBezTo>
                    <a:cubicBezTo>
                      <a:pt x="107" y="298"/>
                      <a:pt x="109" y="301"/>
                      <a:pt x="113" y="301"/>
                    </a:cubicBezTo>
                    <a:cubicBezTo>
                      <a:pt x="120" y="303"/>
                      <a:pt x="123" y="304"/>
                      <a:pt x="305" y="201"/>
                    </a:cubicBezTo>
                    <a:cubicBezTo>
                      <a:pt x="282" y="215"/>
                      <a:pt x="261" y="229"/>
                      <a:pt x="244" y="240"/>
                    </a:cubicBezTo>
                    <a:cubicBezTo>
                      <a:pt x="227" y="251"/>
                      <a:pt x="215" y="260"/>
                      <a:pt x="206" y="266"/>
                    </a:cubicBezTo>
                    <a:cubicBezTo>
                      <a:pt x="194" y="274"/>
                      <a:pt x="184" y="282"/>
                      <a:pt x="190" y="293"/>
                    </a:cubicBezTo>
                    <a:cubicBezTo>
                      <a:pt x="192" y="296"/>
                      <a:pt x="195" y="298"/>
                      <a:pt x="198" y="299"/>
                    </a:cubicBezTo>
                    <a:cubicBezTo>
                      <a:pt x="212" y="303"/>
                      <a:pt x="250" y="282"/>
                      <a:pt x="435" y="170"/>
                    </a:cubicBezTo>
                    <a:cubicBezTo>
                      <a:pt x="477" y="144"/>
                      <a:pt x="525" y="115"/>
                      <a:pt x="568" y="90"/>
                    </a:cubicBezTo>
                    <a:cubicBezTo>
                      <a:pt x="517" y="123"/>
                      <a:pt x="457" y="160"/>
                      <a:pt x="411" y="188"/>
                    </a:cubicBezTo>
                    <a:cubicBezTo>
                      <a:pt x="375" y="211"/>
                      <a:pt x="340" y="233"/>
                      <a:pt x="315" y="248"/>
                    </a:cubicBezTo>
                    <a:cubicBezTo>
                      <a:pt x="302" y="257"/>
                      <a:pt x="292" y="263"/>
                      <a:pt x="286" y="268"/>
                    </a:cubicBezTo>
                    <a:cubicBezTo>
                      <a:pt x="276" y="274"/>
                      <a:pt x="267" y="281"/>
                      <a:pt x="272" y="291"/>
                    </a:cubicBezTo>
                    <a:cubicBezTo>
                      <a:pt x="274" y="295"/>
                      <a:pt x="277" y="297"/>
                      <a:pt x="281" y="298"/>
                    </a:cubicBezTo>
                    <a:cubicBezTo>
                      <a:pt x="292" y="301"/>
                      <a:pt x="312" y="291"/>
                      <a:pt x="480" y="189"/>
                    </a:cubicBezTo>
                    <a:cubicBezTo>
                      <a:pt x="481" y="188"/>
                      <a:pt x="482" y="187"/>
                      <a:pt x="484" y="187"/>
                    </a:cubicBezTo>
                    <a:cubicBezTo>
                      <a:pt x="463" y="200"/>
                      <a:pt x="443" y="214"/>
                      <a:pt x="425" y="226"/>
                    </a:cubicBezTo>
                    <a:cubicBezTo>
                      <a:pt x="400" y="243"/>
                      <a:pt x="381" y="256"/>
                      <a:pt x="368" y="266"/>
                    </a:cubicBezTo>
                    <a:cubicBezTo>
                      <a:pt x="344" y="282"/>
                      <a:pt x="337" y="288"/>
                      <a:pt x="343" y="299"/>
                    </a:cubicBezTo>
                    <a:cubicBezTo>
                      <a:pt x="344" y="301"/>
                      <a:pt x="347" y="304"/>
                      <a:pt x="350" y="304"/>
                    </a:cubicBezTo>
                    <a:cubicBezTo>
                      <a:pt x="358" y="307"/>
                      <a:pt x="365" y="305"/>
                      <a:pt x="494" y="229"/>
                    </a:cubicBezTo>
                    <a:cubicBezTo>
                      <a:pt x="490" y="231"/>
                      <a:pt x="487" y="233"/>
                      <a:pt x="484" y="235"/>
                    </a:cubicBezTo>
                    <a:cubicBezTo>
                      <a:pt x="465" y="249"/>
                      <a:pt x="451" y="259"/>
                      <a:pt x="442" y="267"/>
                    </a:cubicBezTo>
                    <a:cubicBezTo>
                      <a:pt x="431" y="276"/>
                      <a:pt x="418" y="286"/>
                      <a:pt x="424" y="297"/>
                    </a:cubicBezTo>
                    <a:cubicBezTo>
                      <a:pt x="426" y="300"/>
                      <a:pt x="429" y="302"/>
                      <a:pt x="432" y="303"/>
                    </a:cubicBezTo>
                    <a:cubicBezTo>
                      <a:pt x="437" y="305"/>
                      <a:pt x="437" y="305"/>
                      <a:pt x="469" y="287"/>
                    </a:cubicBezTo>
                    <a:cubicBezTo>
                      <a:pt x="485" y="277"/>
                      <a:pt x="509" y="264"/>
                      <a:pt x="534" y="250"/>
                    </a:cubicBezTo>
                    <a:cubicBezTo>
                      <a:pt x="558" y="236"/>
                      <a:pt x="586" y="220"/>
                      <a:pt x="613" y="205"/>
                    </a:cubicBezTo>
                    <a:cubicBezTo>
                      <a:pt x="596" y="217"/>
                      <a:pt x="580" y="228"/>
                      <a:pt x="568" y="238"/>
                    </a:cubicBezTo>
                    <a:cubicBezTo>
                      <a:pt x="549" y="251"/>
                      <a:pt x="532" y="263"/>
                      <a:pt x="520" y="272"/>
                    </a:cubicBezTo>
                    <a:cubicBezTo>
                      <a:pt x="513" y="277"/>
                      <a:pt x="509" y="281"/>
                      <a:pt x="505" y="283"/>
                    </a:cubicBezTo>
                    <a:cubicBezTo>
                      <a:pt x="501" y="287"/>
                      <a:pt x="492" y="294"/>
                      <a:pt x="498" y="303"/>
                    </a:cubicBezTo>
                    <a:cubicBezTo>
                      <a:pt x="499" y="306"/>
                      <a:pt x="502" y="308"/>
                      <a:pt x="505" y="309"/>
                    </a:cubicBezTo>
                    <a:cubicBezTo>
                      <a:pt x="514" y="312"/>
                      <a:pt x="522" y="309"/>
                      <a:pt x="625" y="248"/>
                    </a:cubicBezTo>
                    <a:cubicBezTo>
                      <a:pt x="614" y="258"/>
                      <a:pt x="603" y="267"/>
                      <a:pt x="595" y="275"/>
                    </a:cubicBezTo>
                    <a:cubicBezTo>
                      <a:pt x="576" y="292"/>
                      <a:pt x="570" y="297"/>
                      <a:pt x="575" y="307"/>
                    </a:cubicBezTo>
                    <a:cubicBezTo>
                      <a:pt x="577" y="310"/>
                      <a:pt x="580" y="312"/>
                      <a:pt x="583" y="313"/>
                    </a:cubicBezTo>
                    <a:cubicBezTo>
                      <a:pt x="590" y="315"/>
                      <a:pt x="594" y="314"/>
                      <a:pt x="667" y="271"/>
                    </a:cubicBezTo>
                    <a:cubicBezTo>
                      <a:pt x="644" y="302"/>
                      <a:pt x="644" y="304"/>
                      <a:pt x="648" y="311"/>
                    </a:cubicBezTo>
                    <a:cubicBezTo>
                      <a:pt x="649" y="314"/>
                      <a:pt x="652" y="316"/>
                      <a:pt x="655" y="317"/>
                    </a:cubicBezTo>
                    <a:cubicBezTo>
                      <a:pt x="661" y="319"/>
                      <a:pt x="661" y="319"/>
                      <a:pt x="696" y="298"/>
                    </a:cubicBezTo>
                    <a:cubicBezTo>
                      <a:pt x="701" y="296"/>
                      <a:pt x="706" y="293"/>
                      <a:pt x="710" y="290"/>
                    </a:cubicBezTo>
                    <a:cubicBezTo>
                      <a:pt x="717" y="315"/>
                      <a:pt x="717" y="315"/>
                      <a:pt x="718" y="317"/>
                    </a:cubicBezTo>
                    <a:cubicBezTo>
                      <a:pt x="720" y="320"/>
                      <a:pt x="723" y="322"/>
                      <a:pt x="726" y="323"/>
                    </a:cubicBezTo>
                    <a:cubicBezTo>
                      <a:pt x="730" y="324"/>
                      <a:pt x="733" y="322"/>
                      <a:pt x="735" y="321"/>
                    </a:cubicBezTo>
                    <a:cubicBezTo>
                      <a:pt x="736" y="321"/>
                      <a:pt x="736" y="321"/>
                      <a:pt x="737" y="320"/>
                    </a:cubicBezTo>
                    <a:lnTo>
                      <a:pt x="740" y="307"/>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dirty="0">
                  <a:solidFill>
                    <a:prstClr val="black"/>
                  </a:solidFill>
                  <a:latin typeface="Calibri" panose="020F0502020204030204"/>
                </a:endParaRPr>
              </a:p>
            </p:txBody>
          </p:sp>
          <p:sp>
            <p:nvSpPr>
              <p:cNvPr id="9" name="Freeform 7">
                <a:extLst>
                  <a:ext uri="{FF2B5EF4-FFF2-40B4-BE49-F238E27FC236}">
                    <a16:creationId xmlns:a16="http://schemas.microsoft.com/office/drawing/2014/main" id="{61F1441B-0EB3-4739-B1E6-71423053596E}"/>
                  </a:ext>
                </a:extLst>
              </p:cNvPr>
              <p:cNvSpPr>
                <a:spLocks noEditPoints="1"/>
              </p:cNvSpPr>
              <p:nvPr/>
            </p:nvSpPr>
            <p:spPr bwMode="auto">
              <a:xfrm>
                <a:off x="2549526" y="2314576"/>
                <a:ext cx="3184524" cy="2970213"/>
              </a:xfrm>
              <a:custGeom>
                <a:avLst/>
                <a:gdLst>
                  <a:gd name="T0" fmla="*/ 1014 w 1079"/>
                  <a:gd name="T1" fmla="*/ 471 h 1007"/>
                  <a:gd name="T2" fmla="*/ 1014 w 1079"/>
                  <a:gd name="T3" fmla="*/ 498 h 1007"/>
                  <a:gd name="T4" fmla="*/ 1036 w 1079"/>
                  <a:gd name="T5" fmla="*/ 502 h 1007"/>
                  <a:gd name="T6" fmla="*/ 1050 w 1079"/>
                  <a:gd name="T7" fmla="*/ 467 h 1007"/>
                  <a:gd name="T8" fmla="*/ 1047 w 1079"/>
                  <a:gd name="T9" fmla="*/ 460 h 1007"/>
                  <a:gd name="T10" fmla="*/ 1040 w 1079"/>
                  <a:gd name="T11" fmla="*/ 453 h 1007"/>
                  <a:gd name="T12" fmla="*/ 1035 w 1079"/>
                  <a:gd name="T13" fmla="*/ 452 h 1007"/>
                  <a:gd name="T14" fmla="*/ 1050 w 1079"/>
                  <a:gd name="T15" fmla="*/ 138 h 1007"/>
                  <a:gd name="T16" fmla="*/ 1046 w 1079"/>
                  <a:gd name="T17" fmla="*/ 117 h 1007"/>
                  <a:gd name="T18" fmla="*/ 1045 w 1079"/>
                  <a:gd name="T19" fmla="*/ 117 h 1007"/>
                  <a:gd name="T20" fmla="*/ 1030 w 1079"/>
                  <a:gd name="T21" fmla="*/ 114 h 1007"/>
                  <a:gd name="T22" fmla="*/ 1017 w 1079"/>
                  <a:gd name="T23" fmla="*/ 115 h 1007"/>
                  <a:gd name="T24" fmla="*/ 917 w 1079"/>
                  <a:gd name="T25" fmla="*/ 137 h 1007"/>
                  <a:gd name="T26" fmla="*/ 904 w 1079"/>
                  <a:gd name="T27" fmla="*/ 128 h 1007"/>
                  <a:gd name="T28" fmla="*/ 510 w 1079"/>
                  <a:gd name="T29" fmla="*/ 179 h 1007"/>
                  <a:gd name="T30" fmla="*/ 89 w 1079"/>
                  <a:gd name="T31" fmla="*/ 100 h 1007"/>
                  <a:gd name="T32" fmla="*/ 49 w 1079"/>
                  <a:gd name="T33" fmla="*/ 44 h 1007"/>
                  <a:gd name="T34" fmla="*/ 26 w 1079"/>
                  <a:gd name="T35" fmla="*/ 107 h 1007"/>
                  <a:gd name="T36" fmla="*/ 29 w 1079"/>
                  <a:gd name="T37" fmla="*/ 131 h 1007"/>
                  <a:gd name="T38" fmla="*/ 45 w 1079"/>
                  <a:gd name="T39" fmla="*/ 456 h 1007"/>
                  <a:gd name="T40" fmla="*/ 37 w 1079"/>
                  <a:gd name="T41" fmla="*/ 456 h 1007"/>
                  <a:gd name="T42" fmla="*/ 36 w 1079"/>
                  <a:gd name="T43" fmla="*/ 456 h 1007"/>
                  <a:gd name="T44" fmla="*/ 29 w 1079"/>
                  <a:gd name="T45" fmla="*/ 477 h 1007"/>
                  <a:gd name="T46" fmla="*/ 62 w 1079"/>
                  <a:gd name="T47" fmla="*/ 959 h 1007"/>
                  <a:gd name="T48" fmla="*/ 55 w 1079"/>
                  <a:gd name="T49" fmla="*/ 986 h 1007"/>
                  <a:gd name="T50" fmla="*/ 33 w 1079"/>
                  <a:gd name="T51" fmla="*/ 938 h 1007"/>
                  <a:gd name="T52" fmla="*/ 53 w 1079"/>
                  <a:gd name="T53" fmla="*/ 1007 h 1007"/>
                  <a:gd name="T54" fmla="*/ 68 w 1079"/>
                  <a:gd name="T55" fmla="*/ 938 h 1007"/>
                  <a:gd name="T56" fmla="*/ 99 w 1079"/>
                  <a:gd name="T57" fmla="*/ 486 h 1007"/>
                  <a:gd name="T58" fmla="*/ 186 w 1079"/>
                  <a:gd name="T59" fmla="*/ 462 h 1007"/>
                  <a:gd name="T60" fmla="*/ 235 w 1079"/>
                  <a:gd name="T61" fmla="*/ 452 h 1007"/>
                  <a:gd name="T62" fmla="*/ 791 w 1079"/>
                  <a:gd name="T63" fmla="*/ 454 h 1007"/>
                  <a:gd name="T64" fmla="*/ 906 w 1079"/>
                  <a:gd name="T65" fmla="*/ 461 h 1007"/>
                  <a:gd name="T66" fmla="*/ 917 w 1079"/>
                  <a:gd name="T67" fmla="*/ 451 h 1007"/>
                  <a:gd name="T68" fmla="*/ 1007 w 1079"/>
                  <a:gd name="T69" fmla="*/ 446 h 1007"/>
                  <a:gd name="T70" fmla="*/ 918 w 1079"/>
                  <a:gd name="T71" fmla="*/ 443 h 1007"/>
                  <a:gd name="T72" fmla="*/ 910 w 1079"/>
                  <a:gd name="T73" fmla="*/ 210 h 1007"/>
                  <a:gd name="T74" fmla="*/ 988 w 1079"/>
                  <a:gd name="T75" fmla="*/ 144 h 1007"/>
                  <a:gd name="T76" fmla="*/ 994 w 1079"/>
                  <a:gd name="T77" fmla="*/ 153 h 1007"/>
                  <a:gd name="T78" fmla="*/ 1015 w 1079"/>
                  <a:gd name="T79" fmla="*/ 447 h 1007"/>
                  <a:gd name="T80" fmla="*/ 988 w 1079"/>
                  <a:gd name="T81" fmla="*/ 144 h 1007"/>
                  <a:gd name="T82" fmla="*/ 815 w 1079"/>
                  <a:gd name="T83" fmla="*/ 433 h 1007"/>
                  <a:gd name="T84" fmla="*/ 201 w 1079"/>
                  <a:gd name="T85" fmla="*/ 434 h 1007"/>
                  <a:gd name="T86" fmla="*/ 204 w 1079"/>
                  <a:gd name="T87" fmla="*/ 364 h 1007"/>
                  <a:gd name="T88" fmla="*/ 176 w 1079"/>
                  <a:gd name="T89" fmla="*/ 235 h 1007"/>
                  <a:gd name="T90" fmla="*/ 171 w 1079"/>
                  <a:gd name="T91" fmla="*/ 445 h 1007"/>
                  <a:gd name="T92" fmla="*/ 66 w 1079"/>
                  <a:gd name="T93" fmla="*/ 465 h 1007"/>
                  <a:gd name="T94" fmla="*/ 87 w 1079"/>
                  <a:gd name="T95" fmla="*/ 121 h 1007"/>
                  <a:gd name="T96" fmla="*/ 215 w 1079"/>
                  <a:gd name="T97" fmla="*/ 144 h 1007"/>
                  <a:gd name="T98" fmla="*/ 895 w 1079"/>
                  <a:gd name="T99" fmla="*/ 151 h 1007"/>
                  <a:gd name="T100" fmla="*/ 891 w 1079"/>
                  <a:gd name="T101" fmla="*/ 200 h 1007"/>
                  <a:gd name="T102" fmla="*/ 896 w 1079"/>
                  <a:gd name="T103" fmla="*/ 438 h 1007"/>
                  <a:gd name="T104" fmla="*/ 1014 w 1079"/>
                  <a:gd name="T105" fmla="*/ 998 h 1007"/>
                  <a:gd name="T106" fmla="*/ 1005 w 1079"/>
                  <a:gd name="T107" fmla="*/ 929 h 1007"/>
                  <a:gd name="T108" fmla="*/ 996 w 1079"/>
                  <a:gd name="T109" fmla="*/ 972 h 1007"/>
                  <a:gd name="T110" fmla="*/ 1042 w 1079"/>
                  <a:gd name="T111" fmla="*/ 950 h 1007"/>
                  <a:gd name="T112" fmla="*/ 1074 w 1079"/>
                  <a:gd name="T113" fmla="*/ 968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007">
                    <a:moveTo>
                      <a:pt x="1002" y="467"/>
                    </a:moveTo>
                    <a:cubicBezTo>
                      <a:pt x="1006" y="468"/>
                      <a:pt x="1010" y="469"/>
                      <a:pt x="1015" y="470"/>
                    </a:cubicBezTo>
                    <a:cubicBezTo>
                      <a:pt x="1015" y="470"/>
                      <a:pt x="1014" y="470"/>
                      <a:pt x="1014" y="471"/>
                    </a:cubicBezTo>
                    <a:cubicBezTo>
                      <a:pt x="1007" y="469"/>
                      <a:pt x="1003" y="480"/>
                      <a:pt x="1004" y="489"/>
                    </a:cubicBezTo>
                    <a:cubicBezTo>
                      <a:pt x="1004" y="490"/>
                      <a:pt x="1007" y="493"/>
                      <a:pt x="1012" y="497"/>
                    </a:cubicBezTo>
                    <a:cubicBezTo>
                      <a:pt x="1013" y="497"/>
                      <a:pt x="1014" y="497"/>
                      <a:pt x="1014" y="498"/>
                    </a:cubicBezTo>
                    <a:cubicBezTo>
                      <a:pt x="1014" y="693"/>
                      <a:pt x="1014" y="886"/>
                      <a:pt x="1015" y="921"/>
                    </a:cubicBezTo>
                    <a:cubicBezTo>
                      <a:pt x="1017" y="995"/>
                      <a:pt x="1030" y="952"/>
                      <a:pt x="1037" y="921"/>
                    </a:cubicBezTo>
                    <a:cubicBezTo>
                      <a:pt x="1040" y="907"/>
                      <a:pt x="1038" y="706"/>
                      <a:pt x="1036" y="502"/>
                    </a:cubicBezTo>
                    <a:cubicBezTo>
                      <a:pt x="1039" y="502"/>
                      <a:pt x="1042" y="501"/>
                      <a:pt x="1045" y="499"/>
                    </a:cubicBezTo>
                    <a:cubicBezTo>
                      <a:pt x="1054" y="490"/>
                      <a:pt x="1053" y="481"/>
                      <a:pt x="1052" y="476"/>
                    </a:cubicBezTo>
                    <a:cubicBezTo>
                      <a:pt x="1052" y="472"/>
                      <a:pt x="1051" y="470"/>
                      <a:pt x="1050" y="467"/>
                    </a:cubicBezTo>
                    <a:cubicBezTo>
                      <a:pt x="1048" y="463"/>
                      <a:pt x="1048" y="463"/>
                      <a:pt x="1048" y="463"/>
                    </a:cubicBezTo>
                    <a:cubicBezTo>
                      <a:pt x="1047" y="461"/>
                      <a:pt x="1047" y="461"/>
                      <a:pt x="1047" y="461"/>
                    </a:cubicBezTo>
                    <a:cubicBezTo>
                      <a:pt x="1047" y="460"/>
                      <a:pt x="1047" y="460"/>
                      <a:pt x="1047" y="460"/>
                    </a:cubicBezTo>
                    <a:cubicBezTo>
                      <a:pt x="1047" y="459"/>
                      <a:pt x="1047" y="459"/>
                      <a:pt x="1047" y="459"/>
                    </a:cubicBezTo>
                    <a:cubicBezTo>
                      <a:pt x="1048" y="461"/>
                      <a:pt x="1034" y="447"/>
                      <a:pt x="1040" y="453"/>
                    </a:cubicBezTo>
                    <a:cubicBezTo>
                      <a:pt x="1040" y="453"/>
                      <a:pt x="1040" y="453"/>
                      <a:pt x="1040" y="453"/>
                    </a:cubicBezTo>
                    <a:cubicBezTo>
                      <a:pt x="1040" y="453"/>
                      <a:pt x="1040" y="453"/>
                      <a:pt x="1040" y="453"/>
                    </a:cubicBezTo>
                    <a:cubicBezTo>
                      <a:pt x="1039" y="453"/>
                      <a:pt x="1039" y="453"/>
                      <a:pt x="1039" y="453"/>
                    </a:cubicBezTo>
                    <a:cubicBezTo>
                      <a:pt x="1038" y="452"/>
                      <a:pt x="1037" y="452"/>
                      <a:pt x="1035" y="452"/>
                    </a:cubicBezTo>
                    <a:cubicBezTo>
                      <a:pt x="1034" y="339"/>
                      <a:pt x="1032" y="230"/>
                      <a:pt x="1031" y="155"/>
                    </a:cubicBezTo>
                    <a:cubicBezTo>
                      <a:pt x="1036" y="153"/>
                      <a:pt x="1040" y="150"/>
                      <a:pt x="1044" y="146"/>
                    </a:cubicBezTo>
                    <a:cubicBezTo>
                      <a:pt x="1046" y="143"/>
                      <a:pt x="1049" y="141"/>
                      <a:pt x="1050" y="138"/>
                    </a:cubicBezTo>
                    <a:cubicBezTo>
                      <a:pt x="1053" y="133"/>
                      <a:pt x="1053" y="133"/>
                      <a:pt x="1053" y="133"/>
                    </a:cubicBezTo>
                    <a:cubicBezTo>
                      <a:pt x="1053" y="133"/>
                      <a:pt x="1053" y="133"/>
                      <a:pt x="1053" y="133"/>
                    </a:cubicBezTo>
                    <a:cubicBezTo>
                      <a:pt x="1054" y="136"/>
                      <a:pt x="1041" y="103"/>
                      <a:pt x="1046" y="117"/>
                    </a:cubicBezTo>
                    <a:cubicBezTo>
                      <a:pt x="1046" y="117"/>
                      <a:pt x="1046" y="117"/>
                      <a:pt x="1046" y="117"/>
                    </a:cubicBezTo>
                    <a:cubicBezTo>
                      <a:pt x="1046" y="117"/>
                      <a:pt x="1046" y="117"/>
                      <a:pt x="1046" y="117"/>
                    </a:cubicBezTo>
                    <a:cubicBezTo>
                      <a:pt x="1045" y="117"/>
                      <a:pt x="1045" y="117"/>
                      <a:pt x="1045" y="117"/>
                    </a:cubicBezTo>
                    <a:cubicBezTo>
                      <a:pt x="1044" y="116"/>
                      <a:pt x="1044" y="116"/>
                      <a:pt x="1044" y="116"/>
                    </a:cubicBezTo>
                    <a:cubicBezTo>
                      <a:pt x="1042" y="116"/>
                      <a:pt x="1042" y="116"/>
                      <a:pt x="1042" y="116"/>
                    </a:cubicBezTo>
                    <a:cubicBezTo>
                      <a:pt x="1038" y="115"/>
                      <a:pt x="1034" y="115"/>
                      <a:pt x="1030" y="114"/>
                    </a:cubicBezTo>
                    <a:cubicBezTo>
                      <a:pt x="1030" y="80"/>
                      <a:pt x="1029" y="59"/>
                      <a:pt x="1029" y="59"/>
                    </a:cubicBezTo>
                    <a:cubicBezTo>
                      <a:pt x="1029" y="16"/>
                      <a:pt x="1025" y="35"/>
                      <a:pt x="1019" y="59"/>
                    </a:cubicBezTo>
                    <a:cubicBezTo>
                      <a:pt x="1018" y="63"/>
                      <a:pt x="1018" y="83"/>
                      <a:pt x="1017" y="115"/>
                    </a:cubicBezTo>
                    <a:cubicBezTo>
                      <a:pt x="1012" y="116"/>
                      <a:pt x="1006" y="118"/>
                      <a:pt x="1001" y="119"/>
                    </a:cubicBezTo>
                    <a:cubicBezTo>
                      <a:pt x="968" y="130"/>
                      <a:pt x="932" y="135"/>
                      <a:pt x="917" y="139"/>
                    </a:cubicBezTo>
                    <a:cubicBezTo>
                      <a:pt x="917" y="137"/>
                      <a:pt x="917" y="137"/>
                      <a:pt x="917" y="137"/>
                    </a:cubicBezTo>
                    <a:cubicBezTo>
                      <a:pt x="920" y="138"/>
                      <a:pt x="896" y="119"/>
                      <a:pt x="906" y="127"/>
                    </a:cubicBezTo>
                    <a:cubicBezTo>
                      <a:pt x="905" y="128"/>
                      <a:pt x="905" y="128"/>
                      <a:pt x="905" y="128"/>
                    </a:cubicBezTo>
                    <a:cubicBezTo>
                      <a:pt x="904" y="128"/>
                      <a:pt x="904" y="128"/>
                      <a:pt x="904" y="128"/>
                    </a:cubicBezTo>
                    <a:cubicBezTo>
                      <a:pt x="894" y="131"/>
                      <a:pt x="894" y="131"/>
                      <a:pt x="894" y="131"/>
                    </a:cubicBezTo>
                    <a:cubicBezTo>
                      <a:pt x="866" y="140"/>
                      <a:pt x="839" y="147"/>
                      <a:pt x="812" y="153"/>
                    </a:cubicBezTo>
                    <a:cubicBezTo>
                      <a:pt x="703" y="179"/>
                      <a:pt x="598" y="184"/>
                      <a:pt x="510" y="179"/>
                    </a:cubicBezTo>
                    <a:cubicBezTo>
                      <a:pt x="332" y="167"/>
                      <a:pt x="217" y="132"/>
                      <a:pt x="217" y="134"/>
                    </a:cubicBezTo>
                    <a:cubicBezTo>
                      <a:pt x="190" y="128"/>
                      <a:pt x="174" y="125"/>
                      <a:pt x="166" y="123"/>
                    </a:cubicBezTo>
                    <a:cubicBezTo>
                      <a:pt x="162" y="119"/>
                      <a:pt x="128" y="102"/>
                      <a:pt x="89" y="100"/>
                    </a:cubicBezTo>
                    <a:cubicBezTo>
                      <a:pt x="79" y="100"/>
                      <a:pt x="70" y="100"/>
                      <a:pt x="61" y="101"/>
                    </a:cubicBezTo>
                    <a:cubicBezTo>
                      <a:pt x="60" y="65"/>
                      <a:pt x="60" y="44"/>
                      <a:pt x="60" y="44"/>
                    </a:cubicBezTo>
                    <a:cubicBezTo>
                      <a:pt x="59" y="0"/>
                      <a:pt x="55" y="19"/>
                      <a:pt x="49" y="44"/>
                    </a:cubicBezTo>
                    <a:cubicBezTo>
                      <a:pt x="48" y="48"/>
                      <a:pt x="48" y="69"/>
                      <a:pt x="47" y="102"/>
                    </a:cubicBezTo>
                    <a:cubicBezTo>
                      <a:pt x="42" y="103"/>
                      <a:pt x="36" y="104"/>
                      <a:pt x="31" y="105"/>
                    </a:cubicBezTo>
                    <a:cubicBezTo>
                      <a:pt x="30" y="106"/>
                      <a:pt x="28" y="106"/>
                      <a:pt x="26" y="107"/>
                    </a:cubicBezTo>
                    <a:cubicBezTo>
                      <a:pt x="24" y="107"/>
                      <a:pt x="18" y="114"/>
                      <a:pt x="19" y="120"/>
                    </a:cubicBezTo>
                    <a:cubicBezTo>
                      <a:pt x="20" y="126"/>
                      <a:pt x="21" y="125"/>
                      <a:pt x="22" y="126"/>
                    </a:cubicBezTo>
                    <a:cubicBezTo>
                      <a:pt x="24" y="128"/>
                      <a:pt x="27" y="130"/>
                      <a:pt x="29" y="131"/>
                    </a:cubicBezTo>
                    <a:cubicBezTo>
                      <a:pt x="34" y="132"/>
                      <a:pt x="36" y="131"/>
                      <a:pt x="38" y="131"/>
                    </a:cubicBezTo>
                    <a:cubicBezTo>
                      <a:pt x="42" y="131"/>
                      <a:pt x="44" y="131"/>
                      <a:pt x="47" y="130"/>
                    </a:cubicBezTo>
                    <a:cubicBezTo>
                      <a:pt x="46" y="209"/>
                      <a:pt x="46" y="331"/>
                      <a:pt x="45" y="456"/>
                    </a:cubicBezTo>
                    <a:cubicBezTo>
                      <a:pt x="44" y="456"/>
                      <a:pt x="42" y="455"/>
                      <a:pt x="40" y="456"/>
                    </a:cubicBezTo>
                    <a:cubicBezTo>
                      <a:pt x="38" y="456"/>
                      <a:pt x="38" y="456"/>
                      <a:pt x="38" y="456"/>
                    </a:cubicBezTo>
                    <a:cubicBezTo>
                      <a:pt x="37" y="456"/>
                      <a:pt x="37" y="456"/>
                      <a:pt x="37" y="456"/>
                    </a:cubicBezTo>
                    <a:cubicBezTo>
                      <a:pt x="36" y="456"/>
                      <a:pt x="36" y="456"/>
                      <a:pt x="36" y="456"/>
                    </a:cubicBezTo>
                    <a:cubicBezTo>
                      <a:pt x="36" y="456"/>
                      <a:pt x="36" y="456"/>
                      <a:pt x="36" y="456"/>
                    </a:cubicBezTo>
                    <a:cubicBezTo>
                      <a:pt x="36" y="456"/>
                      <a:pt x="36" y="456"/>
                      <a:pt x="36" y="456"/>
                    </a:cubicBezTo>
                    <a:cubicBezTo>
                      <a:pt x="32" y="463"/>
                      <a:pt x="46" y="438"/>
                      <a:pt x="26" y="473"/>
                    </a:cubicBezTo>
                    <a:cubicBezTo>
                      <a:pt x="27" y="473"/>
                      <a:pt x="27" y="473"/>
                      <a:pt x="27" y="473"/>
                    </a:cubicBezTo>
                    <a:cubicBezTo>
                      <a:pt x="29" y="477"/>
                      <a:pt x="29" y="477"/>
                      <a:pt x="29" y="477"/>
                    </a:cubicBezTo>
                    <a:cubicBezTo>
                      <a:pt x="34" y="483"/>
                      <a:pt x="40" y="486"/>
                      <a:pt x="45" y="489"/>
                    </a:cubicBezTo>
                    <a:cubicBezTo>
                      <a:pt x="45" y="692"/>
                      <a:pt x="46" y="896"/>
                      <a:pt x="47" y="932"/>
                    </a:cubicBezTo>
                    <a:cubicBezTo>
                      <a:pt x="49" y="986"/>
                      <a:pt x="56" y="979"/>
                      <a:pt x="62" y="959"/>
                    </a:cubicBezTo>
                    <a:cubicBezTo>
                      <a:pt x="66" y="961"/>
                      <a:pt x="77" y="965"/>
                      <a:pt x="83" y="970"/>
                    </a:cubicBezTo>
                    <a:cubicBezTo>
                      <a:pt x="84" y="972"/>
                      <a:pt x="86" y="973"/>
                      <a:pt x="80" y="978"/>
                    </a:cubicBezTo>
                    <a:cubicBezTo>
                      <a:pt x="75" y="982"/>
                      <a:pt x="64" y="986"/>
                      <a:pt x="55" y="986"/>
                    </a:cubicBezTo>
                    <a:cubicBezTo>
                      <a:pt x="34" y="987"/>
                      <a:pt x="15" y="976"/>
                      <a:pt x="21" y="964"/>
                    </a:cubicBezTo>
                    <a:cubicBezTo>
                      <a:pt x="27" y="952"/>
                      <a:pt x="39" y="947"/>
                      <a:pt x="38" y="947"/>
                    </a:cubicBezTo>
                    <a:cubicBezTo>
                      <a:pt x="46" y="942"/>
                      <a:pt x="41" y="940"/>
                      <a:pt x="33" y="938"/>
                    </a:cubicBezTo>
                    <a:cubicBezTo>
                      <a:pt x="32" y="939"/>
                      <a:pt x="19" y="939"/>
                      <a:pt x="7" y="958"/>
                    </a:cubicBezTo>
                    <a:cubicBezTo>
                      <a:pt x="0" y="969"/>
                      <a:pt x="5" y="987"/>
                      <a:pt x="17" y="995"/>
                    </a:cubicBezTo>
                    <a:cubicBezTo>
                      <a:pt x="28" y="1003"/>
                      <a:pt x="40" y="1006"/>
                      <a:pt x="53" y="1007"/>
                    </a:cubicBezTo>
                    <a:cubicBezTo>
                      <a:pt x="66" y="1007"/>
                      <a:pt x="78" y="1005"/>
                      <a:pt x="90" y="999"/>
                    </a:cubicBezTo>
                    <a:cubicBezTo>
                      <a:pt x="103" y="994"/>
                      <a:pt x="114" y="972"/>
                      <a:pt x="104" y="958"/>
                    </a:cubicBezTo>
                    <a:cubicBezTo>
                      <a:pt x="86" y="938"/>
                      <a:pt x="73" y="939"/>
                      <a:pt x="68" y="938"/>
                    </a:cubicBezTo>
                    <a:cubicBezTo>
                      <a:pt x="68" y="936"/>
                      <a:pt x="68" y="934"/>
                      <a:pt x="69" y="932"/>
                    </a:cubicBezTo>
                    <a:cubicBezTo>
                      <a:pt x="72" y="917"/>
                      <a:pt x="70" y="705"/>
                      <a:pt x="67" y="492"/>
                    </a:cubicBezTo>
                    <a:cubicBezTo>
                      <a:pt x="78" y="491"/>
                      <a:pt x="89" y="488"/>
                      <a:pt x="99" y="486"/>
                    </a:cubicBezTo>
                    <a:cubicBezTo>
                      <a:pt x="136" y="476"/>
                      <a:pt x="169" y="460"/>
                      <a:pt x="178" y="455"/>
                    </a:cubicBezTo>
                    <a:cubicBezTo>
                      <a:pt x="196" y="472"/>
                      <a:pt x="180" y="456"/>
                      <a:pt x="186" y="462"/>
                    </a:cubicBezTo>
                    <a:cubicBezTo>
                      <a:pt x="186" y="462"/>
                      <a:pt x="186" y="462"/>
                      <a:pt x="186" y="462"/>
                    </a:cubicBezTo>
                    <a:cubicBezTo>
                      <a:pt x="190" y="461"/>
                      <a:pt x="190" y="461"/>
                      <a:pt x="190" y="461"/>
                    </a:cubicBezTo>
                    <a:cubicBezTo>
                      <a:pt x="205" y="458"/>
                      <a:pt x="205" y="458"/>
                      <a:pt x="205" y="458"/>
                    </a:cubicBezTo>
                    <a:cubicBezTo>
                      <a:pt x="214" y="456"/>
                      <a:pt x="224" y="453"/>
                      <a:pt x="235" y="452"/>
                    </a:cubicBezTo>
                    <a:cubicBezTo>
                      <a:pt x="256" y="449"/>
                      <a:pt x="278" y="446"/>
                      <a:pt x="301" y="445"/>
                    </a:cubicBezTo>
                    <a:cubicBezTo>
                      <a:pt x="393" y="438"/>
                      <a:pt x="502" y="444"/>
                      <a:pt x="616" y="446"/>
                    </a:cubicBezTo>
                    <a:cubicBezTo>
                      <a:pt x="673" y="448"/>
                      <a:pt x="732" y="451"/>
                      <a:pt x="791" y="454"/>
                    </a:cubicBezTo>
                    <a:cubicBezTo>
                      <a:pt x="821" y="455"/>
                      <a:pt x="851" y="457"/>
                      <a:pt x="881" y="459"/>
                    </a:cubicBezTo>
                    <a:cubicBezTo>
                      <a:pt x="903" y="460"/>
                      <a:pt x="903" y="460"/>
                      <a:pt x="903" y="460"/>
                    </a:cubicBezTo>
                    <a:cubicBezTo>
                      <a:pt x="906" y="461"/>
                      <a:pt x="906" y="461"/>
                      <a:pt x="906" y="461"/>
                    </a:cubicBezTo>
                    <a:cubicBezTo>
                      <a:pt x="908" y="461"/>
                      <a:pt x="908" y="461"/>
                      <a:pt x="908" y="461"/>
                    </a:cubicBezTo>
                    <a:cubicBezTo>
                      <a:pt x="908" y="461"/>
                      <a:pt x="908" y="461"/>
                      <a:pt x="908" y="461"/>
                    </a:cubicBezTo>
                    <a:cubicBezTo>
                      <a:pt x="907" y="462"/>
                      <a:pt x="913" y="456"/>
                      <a:pt x="917" y="451"/>
                    </a:cubicBezTo>
                    <a:cubicBezTo>
                      <a:pt x="918" y="452"/>
                      <a:pt x="919" y="454"/>
                      <a:pt x="920" y="455"/>
                    </a:cubicBezTo>
                    <a:cubicBezTo>
                      <a:pt x="923" y="458"/>
                      <a:pt x="962" y="458"/>
                      <a:pt x="1002" y="467"/>
                    </a:cubicBezTo>
                    <a:close/>
                    <a:moveTo>
                      <a:pt x="1007" y="446"/>
                    </a:moveTo>
                    <a:cubicBezTo>
                      <a:pt x="963" y="440"/>
                      <a:pt x="920" y="445"/>
                      <a:pt x="920" y="445"/>
                    </a:cubicBezTo>
                    <a:cubicBezTo>
                      <a:pt x="919" y="445"/>
                      <a:pt x="919" y="445"/>
                      <a:pt x="919" y="445"/>
                    </a:cubicBezTo>
                    <a:cubicBezTo>
                      <a:pt x="918" y="443"/>
                      <a:pt x="918" y="443"/>
                      <a:pt x="918" y="443"/>
                    </a:cubicBezTo>
                    <a:cubicBezTo>
                      <a:pt x="916" y="432"/>
                      <a:pt x="916" y="432"/>
                      <a:pt x="916" y="432"/>
                    </a:cubicBezTo>
                    <a:cubicBezTo>
                      <a:pt x="913" y="417"/>
                      <a:pt x="912" y="403"/>
                      <a:pt x="910" y="388"/>
                    </a:cubicBezTo>
                    <a:cubicBezTo>
                      <a:pt x="904" y="329"/>
                      <a:pt x="905" y="269"/>
                      <a:pt x="910" y="210"/>
                    </a:cubicBezTo>
                    <a:cubicBezTo>
                      <a:pt x="911" y="195"/>
                      <a:pt x="912" y="181"/>
                      <a:pt x="914" y="166"/>
                    </a:cubicBezTo>
                    <a:cubicBezTo>
                      <a:pt x="916" y="151"/>
                      <a:pt x="916" y="151"/>
                      <a:pt x="916" y="151"/>
                    </a:cubicBezTo>
                    <a:cubicBezTo>
                      <a:pt x="926" y="151"/>
                      <a:pt x="954" y="150"/>
                      <a:pt x="988" y="144"/>
                    </a:cubicBezTo>
                    <a:cubicBezTo>
                      <a:pt x="988" y="145"/>
                      <a:pt x="990" y="148"/>
                      <a:pt x="993" y="153"/>
                    </a:cubicBezTo>
                    <a:cubicBezTo>
                      <a:pt x="993" y="153"/>
                      <a:pt x="993" y="153"/>
                      <a:pt x="993" y="153"/>
                    </a:cubicBezTo>
                    <a:cubicBezTo>
                      <a:pt x="994" y="153"/>
                      <a:pt x="994" y="153"/>
                      <a:pt x="994" y="153"/>
                    </a:cubicBezTo>
                    <a:cubicBezTo>
                      <a:pt x="995" y="154"/>
                      <a:pt x="995" y="154"/>
                      <a:pt x="995" y="154"/>
                    </a:cubicBezTo>
                    <a:cubicBezTo>
                      <a:pt x="1000" y="157"/>
                      <a:pt x="1008" y="160"/>
                      <a:pt x="1016" y="159"/>
                    </a:cubicBezTo>
                    <a:cubicBezTo>
                      <a:pt x="1015" y="233"/>
                      <a:pt x="1015" y="338"/>
                      <a:pt x="1015" y="447"/>
                    </a:cubicBezTo>
                    <a:cubicBezTo>
                      <a:pt x="1012" y="447"/>
                      <a:pt x="1009" y="447"/>
                      <a:pt x="1007" y="446"/>
                    </a:cubicBezTo>
                    <a:close/>
                    <a:moveTo>
                      <a:pt x="988" y="144"/>
                    </a:moveTo>
                    <a:cubicBezTo>
                      <a:pt x="988" y="144"/>
                      <a:pt x="988" y="144"/>
                      <a:pt x="988" y="144"/>
                    </a:cubicBezTo>
                    <a:cubicBezTo>
                      <a:pt x="988" y="144"/>
                      <a:pt x="988" y="144"/>
                      <a:pt x="988" y="144"/>
                    </a:cubicBezTo>
                    <a:cubicBezTo>
                      <a:pt x="989" y="145"/>
                      <a:pt x="988" y="145"/>
                      <a:pt x="988" y="144"/>
                    </a:cubicBezTo>
                    <a:close/>
                    <a:moveTo>
                      <a:pt x="815" y="433"/>
                    </a:moveTo>
                    <a:cubicBezTo>
                      <a:pt x="757" y="429"/>
                      <a:pt x="700" y="426"/>
                      <a:pt x="645" y="424"/>
                    </a:cubicBezTo>
                    <a:cubicBezTo>
                      <a:pt x="533" y="420"/>
                      <a:pt x="428" y="416"/>
                      <a:pt x="333" y="419"/>
                    </a:cubicBezTo>
                    <a:cubicBezTo>
                      <a:pt x="286" y="420"/>
                      <a:pt x="241" y="425"/>
                      <a:pt x="201" y="434"/>
                    </a:cubicBezTo>
                    <a:cubicBezTo>
                      <a:pt x="198" y="435"/>
                      <a:pt x="198" y="435"/>
                      <a:pt x="198" y="435"/>
                    </a:cubicBezTo>
                    <a:cubicBezTo>
                      <a:pt x="199" y="428"/>
                      <a:pt x="199" y="422"/>
                      <a:pt x="200" y="416"/>
                    </a:cubicBezTo>
                    <a:cubicBezTo>
                      <a:pt x="202" y="397"/>
                      <a:pt x="203" y="380"/>
                      <a:pt x="204" y="364"/>
                    </a:cubicBezTo>
                    <a:cubicBezTo>
                      <a:pt x="205" y="299"/>
                      <a:pt x="200" y="253"/>
                      <a:pt x="198" y="232"/>
                    </a:cubicBezTo>
                    <a:cubicBezTo>
                      <a:pt x="185" y="147"/>
                      <a:pt x="169" y="133"/>
                      <a:pt x="170" y="146"/>
                    </a:cubicBezTo>
                    <a:cubicBezTo>
                      <a:pt x="171" y="159"/>
                      <a:pt x="176" y="200"/>
                      <a:pt x="176" y="235"/>
                    </a:cubicBezTo>
                    <a:cubicBezTo>
                      <a:pt x="176" y="243"/>
                      <a:pt x="181" y="280"/>
                      <a:pt x="180" y="338"/>
                    </a:cubicBezTo>
                    <a:cubicBezTo>
                      <a:pt x="180" y="366"/>
                      <a:pt x="179" y="401"/>
                      <a:pt x="173" y="438"/>
                    </a:cubicBezTo>
                    <a:cubicBezTo>
                      <a:pt x="171" y="445"/>
                      <a:pt x="171" y="445"/>
                      <a:pt x="171" y="445"/>
                    </a:cubicBezTo>
                    <a:cubicBezTo>
                      <a:pt x="158" y="448"/>
                      <a:pt x="128" y="458"/>
                      <a:pt x="96" y="465"/>
                    </a:cubicBezTo>
                    <a:cubicBezTo>
                      <a:pt x="87" y="467"/>
                      <a:pt x="78" y="468"/>
                      <a:pt x="69" y="469"/>
                    </a:cubicBezTo>
                    <a:cubicBezTo>
                      <a:pt x="69" y="468"/>
                      <a:pt x="68" y="467"/>
                      <a:pt x="66" y="465"/>
                    </a:cubicBezTo>
                    <a:cubicBezTo>
                      <a:pt x="65" y="335"/>
                      <a:pt x="62" y="207"/>
                      <a:pt x="61" y="127"/>
                    </a:cubicBezTo>
                    <a:cubicBezTo>
                      <a:pt x="63" y="126"/>
                      <a:pt x="65" y="125"/>
                      <a:pt x="65" y="123"/>
                    </a:cubicBezTo>
                    <a:cubicBezTo>
                      <a:pt x="72" y="122"/>
                      <a:pt x="80" y="121"/>
                      <a:pt x="87" y="121"/>
                    </a:cubicBezTo>
                    <a:cubicBezTo>
                      <a:pt x="125" y="119"/>
                      <a:pt x="163" y="133"/>
                      <a:pt x="163" y="134"/>
                    </a:cubicBezTo>
                    <a:cubicBezTo>
                      <a:pt x="169" y="136"/>
                      <a:pt x="169" y="133"/>
                      <a:pt x="168" y="128"/>
                    </a:cubicBezTo>
                    <a:cubicBezTo>
                      <a:pt x="178" y="132"/>
                      <a:pt x="195" y="138"/>
                      <a:pt x="215" y="144"/>
                    </a:cubicBezTo>
                    <a:cubicBezTo>
                      <a:pt x="228" y="147"/>
                      <a:pt x="343" y="183"/>
                      <a:pt x="518" y="195"/>
                    </a:cubicBezTo>
                    <a:cubicBezTo>
                      <a:pt x="606" y="201"/>
                      <a:pt x="708" y="195"/>
                      <a:pt x="814" y="172"/>
                    </a:cubicBezTo>
                    <a:cubicBezTo>
                      <a:pt x="841" y="166"/>
                      <a:pt x="868" y="159"/>
                      <a:pt x="895" y="151"/>
                    </a:cubicBezTo>
                    <a:cubicBezTo>
                      <a:pt x="896" y="150"/>
                      <a:pt x="896" y="150"/>
                      <a:pt x="896" y="150"/>
                    </a:cubicBezTo>
                    <a:cubicBezTo>
                      <a:pt x="895" y="158"/>
                      <a:pt x="895" y="158"/>
                      <a:pt x="895" y="158"/>
                    </a:cubicBezTo>
                    <a:cubicBezTo>
                      <a:pt x="893" y="172"/>
                      <a:pt x="892" y="186"/>
                      <a:pt x="891" y="200"/>
                    </a:cubicBezTo>
                    <a:cubicBezTo>
                      <a:pt x="885" y="257"/>
                      <a:pt x="883" y="315"/>
                      <a:pt x="888" y="374"/>
                    </a:cubicBezTo>
                    <a:cubicBezTo>
                      <a:pt x="889" y="389"/>
                      <a:pt x="890" y="403"/>
                      <a:pt x="892" y="418"/>
                    </a:cubicBezTo>
                    <a:cubicBezTo>
                      <a:pt x="896" y="438"/>
                      <a:pt x="896" y="438"/>
                      <a:pt x="896" y="438"/>
                    </a:cubicBezTo>
                    <a:lnTo>
                      <a:pt x="815" y="433"/>
                    </a:lnTo>
                    <a:close/>
                    <a:moveTo>
                      <a:pt x="1074" y="968"/>
                    </a:moveTo>
                    <a:cubicBezTo>
                      <a:pt x="1066" y="993"/>
                      <a:pt x="1035" y="1001"/>
                      <a:pt x="1014" y="998"/>
                    </a:cubicBezTo>
                    <a:cubicBezTo>
                      <a:pt x="1003" y="996"/>
                      <a:pt x="990" y="995"/>
                      <a:pt x="980" y="981"/>
                    </a:cubicBezTo>
                    <a:cubicBezTo>
                      <a:pt x="974" y="969"/>
                      <a:pt x="974" y="957"/>
                      <a:pt x="978" y="948"/>
                    </a:cubicBezTo>
                    <a:cubicBezTo>
                      <a:pt x="987" y="928"/>
                      <a:pt x="1004" y="928"/>
                      <a:pt x="1005" y="929"/>
                    </a:cubicBezTo>
                    <a:cubicBezTo>
                      <a:pt x="1011" y="934"/>
                      <a:pt x="1014" y="938"/>
                      <a:pt x="1007" y="939"/>
                    </a:cubicBezTo>
                    <a:cubicBezTo>
                      <a:pt x="1007" y="939"/>
                      <a:pt x="997" y="941"/>
                      <a:pt x="993" y="953"/>
                    </a:cubicBezTo>
                    <a:cubicBezTo>
                      <a:pt x="991" y="958"/>
                      <a:pt x="992" y="966"/>
                      <a:pt x="996" y="972"/>
                    </a:cubicBezTo>
                    <a:cubicBezTo>
                      <a:pt x="999" y="975"/>
                      <a:pt x="1008" y="977"/>
                      <a:pt x="1017" y="977"/>
                    </a:cubicBezTo>
                    <a:cubicBezTo>
                      <a:pt x="1036" y="978"/>
                      <a:pt x="1052" y="967"/>
                      <a:pt x="1051" y="961"/>
                    </a:cubicBezTo>
                    <a:cubicBezTo>
                      <a:pt x="1053" y="959"/>
                      <a:pt x="1042" y="951"/>
                      <a:pt x="1042" y="950"/>
                    </a:cubicBezTo>
                    <a:cubicBezTo>
                      <a:pt x="1041" y="942"/>
                      <a:pt x="1035" y="926"/>
                      <a:pt x="1051" y="931"/>
                    </a:cubicBezTo>
                    <a:cubicBezTo>
                      <a:pt x="1053" y="931"/>
                      <a:pt x="1057" y="933"/>
                      <a:pt x="1063" y="938"/>
                    </a:cubicBezTo>
                    <a:cubicBezTo>
                      <a:pt x="1068" y="941"/>
                      <a:pt x="1079" y="953"/>
                      <a:pt x="1074" y="9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dirty="0">
                  <a:solidFill>
                    <a:prstClr val="black"/>
                  </a:solidFill>
                  <a:latin typeface="Calibri" panose="020F0502020204030204"/>
                </a:endParaRPr>
              </a:p>
            </p:txBody>
          </p:sp>
        </p:grpSp>
        <p:sp>
          <p:nvSpPr>
            <p:cNvPr id="7" name="TextBox 6">
              <a:extLst>
                <a:ext uri="{FF2B5EF4-FFF2-40B4-BE49-F238E27FC236}">
                  <a16:creationId xmlns:a16="http://schemas.microsoft.com/office/drawing/2014/main" id="{892FC677-AA27-4068-96DE-ACB36AD4C089}"/>
                </a:ext>
              </a:extLst>
            </p:cNvPr>
            <p:cNvSpPr txBox="1"/>
            <p:nvPr/>
          </p:nvSpPr>
          <p:spPr>
            <a:xfrm>
              <a:off x="5082444" y="814241"/>
              <a:ext cx="2060028" cy="400110"/>
            </a:xfrm>
            <a:prstGeom prst="rect">
              <a:avLst/>
            </a:prstGeom>
            <a:noFill/>
          </p:spPr>
          <p:txBody>
            <a:bodyPr wrap="square" rtlCol="0">
              <a:spAutoFit/>
            </a:bodyPr>
            <a:lstStyle/>
            <a:p>
              <a:pPr algn="ctr" defTabSz="914377">
                <a:defRPr/>
              </a:pPr>
              <a:r>
                <a:rPr lang="en-US" sz="2000" b="1" dirty="0">
                  <a:solidFill>
                    <a:prstClr val="white"/>
                  </a:solidFill>
                  <a:latin typeface="Calibri" panose="020F0502020204030204"/>
                </a:rPr>
                <a:t>Finish Line!</a:t>
              </a:r>
            </a:p>
          </p:txBody>
        </p:sp>
      </p:grpSp>
    </p:spTree>
    <p:extLst>
      <p:ext uri="{BB962C8B-B14F-4D97-AF65-F5344CB8AC3E}">
        <p14:creationId xmlns:p14="http://schemas.microsoft.com/office/powerpoint/2010/main" val="2736900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047D525-1489-47B9-8CFD-573593261673}"/>
              </a:ext>
            </a:extLst>
          </p:cNvPr>
          <p:cNvSpPr>
            <a:spLocks noGrp="1"/>
          </p:cNvSpPr>
          <p:nvPr>
            <p:ph type="title"/>
          </p:nvPr>
        </p:nvSpPr>
        <p:spPr>
          <a:xfrm>
            <a:off x="838200" y="672747"/>
            <a:ext cx="10515600" cy="715556"/>
          </a:xfrm>
        </p:spPr>
        <p:txBody>
          <a:bodyPr>
            <a:normAutofit/>
          </a:bodyPr>
          <a:lstStyle/>
          <a:p>
            <a:pPr algn="ctr"/>
            <a:r>
              <a:rPr lang="en-US" sz="3200">
                <a:solidFill>
                  <a:schemeClr val="bg1"/>
                </a:solidFill>
              </a:rPr>
              <a:t>Process Concern</a:t>
            </a:r>
          </a:p>
        </p:txBody>
      </p:sp>
      <p:sp>
        <p:nvSpPr>
          <p:cNvPr id="15" name="Content Placeholder 5">
            <a:extLst>
              <a:ext uri="{FF2B5EF4-FFF2-40B4-BE49-F238E27FC236}">
                <a16:creationId xmlns:a16="http://schemas.microsoft.com/office/drawing/2014/main" id="{A637ACF8-F6F9-4C6C-8C33-6FDF54778B89}"/>
              </a:ext>
            </a:extLst>
          </p:cNvPr>
          <p:cNvSpPr>
            <a:spLocks noGrp="1"/>
          </p:cNvSpPr>
          <p:nvPr>
            <p:ph idx="1"/>
          </p:nvPr>
        </p:nvSpPr>
        <p:spPr>
          <a:xfrm>
            <a:off x="1549331" y="3848787"/>
            <a:ext cx="9334500" cy="870305"/>
          </a:xfrm>
        </p:spPr>
        <p:txBody>
          <a:bodyPr>
            <a:normAutofit/>
          </a:bodyPr>
          <a:lstStyle/>
          <a:p>
            <a:pPr marL="0" indent="0" algn="ctr">
              <a:buNone/>
            </a:pPr>
            <a:r>
              <a:rPr lang="en-US" dirty="0">
                <a:solidFill>
                  <a:schemeClr val="accent2">
                    <a:lumMod val="75000"/>
                  </a:schemeClr>
                </a:solidFill>
              </a:rPr>
              <a:t>What is the issue here?</a:t>
            </a:r>
          </a:p>
        </p:txBody>
      </p:sp>
      <p:pic>
        <p:nvPicPr>
          <p:cNvPr id="7" name="Picture 6">
            <a:extLst>
              <a:ext uri="{FF2B5EF4-FFF2-40B4-BE49-F238E27FC236}">
                <a16:creationId xmlns:a16="http://schemas.microsoft.com/office/drawing/2014/main" id="{01BB9EB5-6F05-4DB8-9CF3-13CD3F73826E}"/>
              </a:ext>
            </a:extLst>
          </p:cNvPr>
          <p:cNvPicPr>
            <a:picLocks noChangeAspect="1"/>
          </p:cNvPicPr>
          <p:nvPr/>
        </p:nvPicPr>
        <p:blipFill rotWithShape="1">
          <a:blip r:embed="rId2"/>
          <a:srcRect l="25321" t="44122" r="26824" b="41502"/>
          <a:stretch/>
        </p:blipFill>
        <p:spPr>
          <a:xfrm>
            <a:off x="838200" y="1769016"/>
            <a:ext cx="10515600" cy="1911975"/>
          </a:xfrm>
          <a:prstGeom prst="rect">
            <a:avLst/>
          </a:prstGeom>
        </p:spPr>
      </p:pic>
      <p:sp>
        <p:nvSpPr>
          <p:cNvPr id="4" name="Slide Number Placeholder 3">
            <a:extLst>
              <a:ext uri="{FF2B5EF4-FFF2-40B4-BE49-F238E27FC236}">
                <a16:creationId xmlns:a16="http://schemas.microsoft.com/office/drawing/2014/main" id="{FBC4879E-0201-4E8E-9184-8709DEBD250B}"/>
              </a:ext>
            </a:extLst>
          </p:cNvPr>
          <p:cNvSpPr>
            <a:spLocks noGrp="1"/>
          </p:cNvSpPr>
          <p:nvPr>
            <p:ph type="sldNum" sz="quarter" idx="12"/>
          </p:nvPr>
        </p:nvSpPr>
        <p:spPr>
          <a:xfrm>
            <a:off x="8610600" y="6356350"/>
            <a:ext cx="2743200" cy="365125"/>
          </a:xfrm>
        </p:spPr>
        <p:txBody>
          <a:bodyPr>
            <a:normAutofit/>
          </a:bodyPr>
          <a:lstStyle/>
          <a:p>
            <a:pPr>
              <a:spcAft>
                <a:spcPts val="600"/>
              </a:spcAft>
            </a:pPr>
            <a:fld id="{3A88AA25-0ABF-4444-BF79-A8339D80008A}" type="slidenum">
              <a:rPr lang="en-US">
                <a:solidFill>
                  <a:prstClr val="black">
                    <a:tint val="75000"/>
                  </a:prstClr>
                </a:solidFill>
              </a:rPr>
              <a:pPr>
                <a:spcAft>
                  <a:spcPts val="600"/>
                </a:spcAft>
              </a:pPr>
              <a:t>64</a:t>
            </a:fld>
            <a:endParaRPr lang="en-US">
              <a:solidFill>
                <a:prstClr val="black">
                  <a:tint val="75000"/>
                </a:prstClr>
              </a:solidFill>
            </a:endParaRPr>
          </a:p>
        </p:txBody>
      </p:sp>
    </p:spTree>
    <p:extLst>
      <p:ext uri="{BB962C8B-B14F-4D97-AF65-F5344CB8AC3E}">
        <p14:creationId xmlns:p14="http://schemas.microsoft.com/office/powerpoint/2010/main" val="967314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480B-6644-459B-890B-E11A0475A687}"/>
              </a:ext>
            </a:extLst>
          </p:cNvPr>
          <p:cNvSpPr>
            <a:spLocks noGrp="1"/>
          </p:cNvSpPr>
          <p:nvPr>
            <p:ph type="title"/>
          </p:nvPr>
        </p:nvSpPr>
        <p:spPr>
          <a:xfrm>
            <a:off x="484216" y="223215"/>
            <a:ext cx="3670210" cy="643031"/>
          </a:xfrm>
        </p:spPr>
        <p:txBody>
          <a:bodyPr>
            <a:normAutofit/>
          </a:bodyPr>
          <a:lstStyle/>
          <a:p>
            <a:pPr algn="ctr"/>
            <a:r>
              <a:rPr lang="en-US" sz="2800" dirty="0"/>
              <a:t>Tips</a:t>
            </a:r>
          </a:p>
        </p:txBody>
      </p:sp>
      <p:sp>
        <p:nvSpPr>
          <p:cNvPr id="3" name="Content Placeholder 2">
            <a:extLst>
              <a:ext uri="{FF2B5EF4-FFF2-40B4-BE49-F238E27FC236}">
                <a16:creationId xmlns:a16="http://schemas.microsoft.com/office/drawing/2014/main" id="{E52F1D1B-FAF4-491D-B95A-F0DFEC0CCEE7}"/>
              </a:ext>
            </a:extLst>
          </p:cNvPr>
          <p:cNvSpPr>
            <a:spLocks noGrp="1"/>
          </p:cNvSpPr>
          <p:nvPr>
            <p:ph idx="1"/>
          </p:nvPr>
        </p:nvSpPr>
        <p:spPr>
          <a:xfrm>
            <a:off x="484216" y="890296"/>
            <a:ext cx="3670211" cy="1495414"/>
          </a:xfrm>
        </p:spPr>
        <p:txBody>
          <a:bodyPr>
            <a:normAutofit/>
          </a:bodyPr>
          <a:lstStyle/>
          <a:p>
            <a:r>
              <a:rPr lang="en-US" sz="1800" dirty="0"/>
              <a:t>Do </a:t>
            </a:r>
            <a:r>
              <a:rPr lang="en-US" sz="1800" b="1" u="sng" dirty="0">
                <a:solidFill>
                  <a:srgbClr val="C00000"/>
                </a:solidFill>
              </a:rPr>
              <a:t>not</a:t>
            </a:r>
            <a:r>
              <a:rPr lang="en-US" sz="1800" dirty="0"/>
              <a:t> the check “no” to reflect YOUR opinion about whether the applicant should be recommended for Job Corps.</a:t>
            </a:r>
          </a:p>
        </p:txBody>
      </p:sp>
      <p:sp>
        <p:nvSpPr>
          <p:cNvPr id="13"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81D28E9-F391-4D38-BA1C-26C3F8CCD796}"/>
              </a:ext>
            </a:extLst>
          </p:cNvPr>
          <p:cNvSpPr>
            <a:spLocks noGrp="1"/>
          </p:cNvSpPr>
          <p:nvPr>
            <p:ph type="sldNum" sz="quarter" idx="12"/>
          </p:nvPr>
        </p:nvSpPr>
        <p:spPr>
          <a:xfrm>
            <a:off x="8610600" y="6356350"/>
            <a:ext cx="2743200" cy="365125"/>
          </a:xfrm>
        </p:spPr>
        <p:txBody>
          <a:bodyPr>
            <a:normAutofit/>
          </a:bodyPr>
          <a:lstStyle/>
          <a:p>
            <a:pPr>
              <a:spcAft>
                <a:spcPts val="600"/>
              </a:spcAft>
            </a:pPr>
            <a:fld id="{AE743507-C39D-4973-A10E-A1A6810F609F}" type="slidenum">
              <a:rPr lang="en-US">
                <a:solidFill>
                  <a:srgbClr val="009999"/>
                </a:solidFill>
              </a:rPr>
              <a:pPr>
                <a:spcAft>
                  <a:spcPts val="600"/>
                </a:spcAft>
              </a:pPr>
              <a:t>65</a:t>
            </a:fld>
            <a:endParaRPr lang="en-US" dirty="0">
              <a:solidFill>
                <a:srgbClr val="009999"/>
              </a:solidFill>
            </a:endParaRPr>
          </a:p>
        </p:txBody>
      </p:sp>
      <p:sp>
        <p:nvSpPr>
          <p:cNvPr id="10" name="Content Placeholder 2">
            <a:extLst>
              <a:ext uri="{FF2B5EF4-FFF2-40B4-BE49-F238E27FC236}">
                <a16:creationId xmlns:a16="http://schemas.microsoft.com/office/drawing/2014/main" id="{60BD26B6-DBF8-4A4B-9D9B-93865141B265}"/>
              </a:ext>
            </a:extLst>
          </p:cNvPr>
          <p:cNvSpPr txBox="1">
            <a:spLocks/>
          </p:cNvSpPr>
          <p:nvPr/>
        </p:nvSpPr>
        <p:spPr>
          <a:xfrm>
            <a:off x="484213" y="2841101"/>
            <a:ext cx="3670211" cy="38803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4000"/>
              </a:lnSpc>
              <a:spcBef>
                <a:spcPts val="0"/>
              </a:spcBef>
              <a:spcAft>
                <a:spcPts val="600"/>
              </a:spcAft>
              <a:buClr>
                <a:srgbClr val="009999"/>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spcAft>
                <a:spcPts val="600"/>
              </a:spcAft>
              <a:buClr>
                <a:srgbClr val="8D725F"/>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spcAft>
                <a:spcPts val="600"/>
              </a:spcAft>
              <a:buClr>
                <a:srgbClr val="F3D7A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4000"/>
              </a:lnSpc>
            </a:pPr>
            <a:r>
              <a:rPr lang="en-US" sz="1900" dirty="0"/>
              <a:t>What if I cannot reach the provider after at least 2 attempts?</a:t>
            </a:r>
          </a:p>
          <a:p>
            <a:pPr lvl="1">
              <a:lnSpc>
                <a:spcPct val="134000"/>
              </a:lnSpc>
            </a:pPr>
            <a:r>
              <a:rPr lang="en-US" sz="1700" b="1" dirty="0">
                <a:solidFill>
                  <a:srgbClr val="009999"/>
                </a:solidFill>
              </a:rPr>
              <a:t>Document efforts to reach provider </a:t>
            </a:r>
            <a:r>
              <a:rPr lang="en-US" sz="1700" dirty="0"/>
              <a:t>(dates).</a:t>
            </a:r>
          </a:p>
          <a:p>
            <a:pPr>
              <a:lnSpc>
                <a:spcPct val="134000"/>
              </a:lnSpc>
            </a:pPr>
            <a:r>
              <a:rPr lang="en-US" sz="1900"/>
              <a:t>What </a:t>
            </a:r>
            <a:r>
              <a:rPr lang="en-US" sz="1900" dirty="0"/>
              <a:t>If there is more than one CCMP and one provider recommends JC but another provider does not? </a:t>
            </a:r>
          </a:p>
          <a:p>
            <a:pPr lvl="1">
              <a:lnSpc>
                <a:spcPct val="134000"/>
              </a:lnSpc>
            </a:pPr>
            <a:r>
              <a:rPr lang="en-US" sz="1700" dirty="0"/>
              <a:t>You must speak with </a:t>
            </a:r>
            <a:r>
              <a:rPr lang="en-US" sz="1700" b="1" dirty="0">
                <a:solidFill>
                  <a:srgbClr val="009999"/>
                </a:solidFill>
              </a:rPr>
              <a:t>any provider who recommends applicant to Job Corps</a:t>
            </a:r>
            <a:r>
              <a:rPr lang="en-US" sz="1700" dirty="0"/>
              <a:t>. </a:t>
            </a:r>
          </a:p>
          <a:p>
            <a:pPr marL="0" indent="0">
              <a:lnSpc>
                <a:spcPct val="104000"/>
              </a:lnSpc>
              <a:buNone/>
            </a:pPr>
            <a:endParaRPr lang="en-US" sz="1400" dirty="0"/>
          </a:p>
        </p:txBody>
      </p:sp>
      <p:sp>
        <p:nvSpPr>
          <p:cNvPr id="11" name="Title 1">
            <a:extLst>
              <a:ext uri="{FF2B5EF4-FFF2-40B4-BE49-F238E27FC236}">
                <a16:creationId xmlns:a16="http://schemas.microsoft.com/office/drawing/2014/main" id="{D619DAA3-0573-4D06-9C76-AE9BF9E3DD4A}"/>
              </a:ext>
            </a:extLst>
          </p:cNvPr>
          <p:cNvSpPr txBox="1">
            <a:spLocks/>
          </p:cNvSpPr>
          <p:nvPr/>
        </p:nvSpPr>
        <p:spPr>
          <a:xfrm>
            <a:off x="484216" y="2198069"/>
            <a:ext cx="3670210" cy="643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F5597"/>
                </a:solidFill>
                <a:latin typeface="Helvetica" panose="020B0604020202020204" pitchFamily="34" charset="0"/>
                <a:ea typeface="+mj-ea"/>
                <a:cs typeface="Helvetica" panose="020B0604020202020204" pitchFamily="34" charset="0"/>
              </a:defRPr>
            </a:lvl1pPr>
          </a:lstStyle>
          <a:p>
            <a:pPr algn="ctr"/>
            <a:r>
              <a:rPr lang="en-US" sz="2800" dirty="0"/>
              <a:t>FAQs</a:t>
            </a:r>
          </a:p>
        </p:txBody>
      </p:sp>
      <p:sp>
        <p:nvSpPr>
          <p:cNvPr id="14" name="Title 4">
            <a:extLst>
              <a:ext uri="{FF2B5EF4-FFF2-40B4-BE49-F238E27FC236}">
                <a16:creationId xmlns:a16="http://schemas.microsoft.com/office/drawing/2014/main" id="{1BC04525-D7E0-4F61-8D3E-6A83BFC07DCC}"/>
              </a:ext>
            </a:extLst>
          </p:cNvPr>
          <p:cNvSpPr txBox="1">
            <a:spLocks/>
          </p:cNvSpPr>
          <p:nvPr/>
        </p:nvSpPr>
        <p:spPr>
          <a:xfrm>
            <a:off x="5277329" y="0"/>
            <a:ext cx="6274590" cy="484632"/>
          </a:xfrm>
          <a:prstGeom prst="rect">
            <a:avLst/>
          </a:prstGeom>
          <a:noFill/>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rgbClr val="2F5597"/>
                </a:solidFill>
                <a:latin typeface="Helvetica" panose="020B0604020202020204" pitchFamily="34" charset="0"/>
                <a:ea typeface="+mj-ea"/>
                <a:cs typeface="Helvetica" panose="020B0604020202020204" pitchFamily="34" charset="0"/>
              </a:defRPr>
            </a:lvl1pPr>
          </a:lstStyle>
          <a:p>
            <a:pPr algn="ctr">
              <a:lnSpc>
                <a:spcPct val="114000"/>
              </a:lnSpc>
              <a:spcBef>
                <a:spcPts val="0"/>
              </a:spcBef>
            </a:pPr>
            <a:r>
              <a:rPr lang="en-US" sz="2800" b="1" dirty="0">
                <a:solidFill>
                  <a:schemeClr val="accent2">
                    <a:lumMod val="75000"/>
                  </a:schemeClr>
                </a:solidFill>
                <a:latin typeface="+mj-lt"/>
                <a:cs typeface="+mj-cs"/>
              </a:rPr>
              <a:t>CCMP Review and Tips</a:t>
            </a:r>
            <a:endParaRPr lang="en-US" sz="2800" dirty="0">
              <a:solidFill>
                <a:schemeClr val="accent2">
                  <a:lumMod val="75000"/>
                </a:schemeClr>
              </a:solidFill>
              <a:latin typeface="+mj-lt"/>
              <a:cs typeface="+mj-cs"/>
            </a:endParaRPr>
          </a:p>
        </p:txBody>
      </p:sp>
      <p:graphicFrame>
        <p:nvGraphicFramePr>
          <p:cNvPr id="16" name="Table 15">
            <a:extLst>
              <a:ext uri="{FF2B5EF4-FFF2-40B4-BE49-F238E27FC236}">
                <a16:creationId xmlns:a16="http://schemas.microsoft.com/office/drawing/2014/main" id="{83AD3812-269F-47A9-B12E-01273DB74AA3}"/>
              </a:ext>
            </a:extLst>
          </p:cNvPr>
          <p:cNvGraphicFramePr>
            <a:graphicFrameLocks noGrp="1"/>
          </p:cNvGraphicFramePr>
          <p:nvPr>
            <p:extLst>
              <p:ext uri="{D42A27DB-BD31-4B8C-83A1-F6EECF244321}">
                <p14:modId xmlns:p14="http://schemas.microsoft.com/office/powerpoint/2010/main" val="2351728164"/>
              </p:ext>
            </p:extLst>
          </p:nvPr>
        </p:nvGraphicFramePr>
        <p:xfrm>
          <a:off x="5756834" y="1342960"/>
          <a:ext cx="5315579" cy="4511876"/>
        </p:xfrm>
        <a:graphic>
          <a:graphicData uri="http://schemas.openxmlformats.org/drawingml/2006/table">
            <a:tbl>
              <a:tblPr firstRow="1" firstCol="1" bandRow="1"/>
              <a:tblGrid>
                <a:gridCol w="1636069">
                  <a:extLst>
                    <a:ext uri="{9D8B030D-6E8A-4147-A177-3AD203B41FA5}">
                      <a16:colId xmlns:a16="http://schemas.microsoft.com/office/drawing/2014/main" val="1425042807"/>
                    </a:ext>
                  </a:extLst>
                </a:gridCol>
                <a:gridCol w="1062752">
                  <a:extLst>
                    <a:ext uri="{9D8B030D-6E8A-4147-A177-3AD203B41FA5}">
                      <a16:colId xmlns:a16="http://schemas.microsoft.com/office/drawing/2014/main" val="903286444"/>
                    </a:ext>
                  </a:extLst>
                </a:gridCol>
                <a:gridCol w="706248">
                  <a:extLst>
                    <a:ext uri="{9D8B030D-6E8A-4147-A177-3AD203B41FA5}">
                      <a16:colId xmlns:a16="http://schemas.microsoft.com/office/drawing/2014/main" val="428872165"/>
                    </a:ext>
                  </a:extLst>
                </a:gridCol>
                <a:gridCol w="1910510">
                  <a:extLst>
                    <a:ext uri="{9D8B030D-6E8A-4147-A177-3AD203B41FA5}">
                      <a16:colId xmlns:a16="http://schemas.microsoft.com/office/drawing/2014/main" val="3751479600"/>
                    </a:ext>
                  </a:extLst>
                </a:gridCol>
              </a:tblGrid>
              <a:tr h="691753">
                <a:tc>
                  <a:txBody>
                    <a:bodyPr/>
                    <a:lstStyle/>
                    <a:p>
                      <a:pPr marL="0" marR="0">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Contact provider?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Check Box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Narrative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57953708"/>
                  </a:ext>
                </a:extLst>
              </a:tr>
              <a:tr h="886548">
                <a:tc>
                  <a:txBody>
                    <a:bodyPr/>
                    <a:lstStyle/>
                    <a:p>
                      <a:pPr marL="0" marR="0">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 CCMP provided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Leave blank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 CCMP provided.”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5677250"/>
                  </a:ext>
                </a:extLst>
              </a:tr>
              <a:tr h="1287655">
                <a:tc>
                  <a:txBody>
                    <a:bodyPr/>
                    <a:lstStyle/>
                    <a:p>
                      <a:pPr marL="0" marR="0">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Provider answers “no” to both questions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Check “No”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Provide summary of CCMP including provider’s “no” recommendation.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1905239"/>
                  </a:ext>
                </a:extLst>
              </a:tr>
              <a:tr h="1294870">
                <a:tc>
                  <a:txBody>
                    <a:bodyPr/>
                    <a:lstStyle/>
                    <a:p>
                      <a:pPr marL="0" marR="0">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Provider answers “yes” to one or both questions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200"/>
                        </a:spcBef>
                        <a:spcAft>
                          <a:spcPts val="2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Check “Yes”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Provide summary of CCMP and discussion with provider/dates you tried to contact provider.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0051033"/>
                  </a:ext>
                </a:extLst>
              </a:tr>
            </a:tbl>
          </a:graphicData>
        </a:graphic>
      </p:graphicFrame>
      <p:sp>
        <p:nvSpPr>
          <p:cNvPr id="17" name="Content Placeholder 7">
            <a:extLst>
              <a:ext uri="{FF2B5EF4-FFF2-40B4-BE49-F238E27FC236}">
                <a16:creationId xmlns:a16="http://schemas.microsoft.com/office/drawing/2014/main" id="{CC8850B7-4623-4F26-B9C5-9F44E68A76F4}"/>
              </a:ext>
            </a:extLst>
          </p:cNvPr>
          <p:cNvSpPr txBox="1">
            <a:spLocks/>
          </p:cNvSpPr>
          <p:nvPr/>
        </p:nvSpPr>
        <p:spPr>
          <a:xfrm>
            <a:off x="5572782" y="754335"/>
            <a:ext cx="5663585" cy="497657"/>
          </a:xfrm>
          <a:prstGeom prst="rect">
            <a:avLst/>
          </a:prstGeom>
          <a:solidFill>
            <a:srgbClr val="F3D7A1"/>
          </a:solidFill>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spcBef>
                <a:spcPts val="0"/>
              </a:spcBef>
              <a:spcAft>
                <a:spcPts val="200"/>
              </a:spcAft>
              <a:buNone/>
              <a:defRPr/>
            </a:pPr>
            <a:r>
              <a:rPr lang="en-US" sz="1900" b="1" dirty="0">
                <a:solidFill>
                  <a:prstClr val="black"/>
                </a:solidFill>
                <a:latin typeface="Times" pitchFamily="2" charset="0"/>
              </a:rPr>
              <a:t>CCMP Provider Form: </a:t>
            </a:r>
            <a:r>
              <a:rPr lang="en-US" sz="1900" dirty="0">
                <a:solidFill>
                  <a:prstClr val="black"/>
                </a:solidFill>
                <a:latin typeface="Times" pitchFamily="2" charset="0"/>
              </a:rPr>
              <a:t>Does the provider recommend applicant to enter Job Corps?  </a:t>
            </a:r>
            <a:r>
              <a:rPr lang="en-US" sz="1900" dirty="0">
                <a:solidFill>
                  <a:prstClr val="black"/>
                </a:solidFill>
                <a:latin typeface="Times" pitchFamily="2" charset="0"/>
                <a:sym typeface="Symbol" pitchFamily="2" charset="2"/>
              </a:rPr>
              <a:t> </a:t>
            </a:r>
            <a:r>
              <a:rPr lang="en-US" sz="1900" dirty="0">
                <a:solidFill>
                  <a:prstClr val="black"/>
                </a:solidFill>
                <a:latin typeface="Times" pitchFamily="2" charset="0"/>
              </a:rPr>
              <a:t>Yes  </a:t>
            </a:r>
            <a:r>
              <a:rPr lang="en-US" sz="1900" dirty="0">
                <a:solidFill>
                  <a:prstClr val="black"/>
                </a:solidFill>
                <a:latin typeface="Times" pitchFamily="2" charset="0"/>
                <a:sym typeface="Symbol" pitchFamily="2" charset="2"/>
              </a:rPr>
              <a:t> </a:t>
            </a:r>
            <a:r>
              <a:rPr lang="en-US" sz="1900" dirty="0">
                <a:solidFill>
                  <a:prstClr val="black"/>
                </a:solidFill>
                <a:latin typeface="Times" pitchFamily="2" charset="0"/>
              </a:rPr>
              <a:t>No</a:t>
            </a:r>
          </a:p>
        </p:txBody>
      </p:sp>
    </p:spTree>
    <p:extLst>
      <p:ext uri="{BB962C8B-B14F-4D97-AF65-F5344CB8AC3E}">
        <p14:creationId xmlns:p14="http://schemas.microsoft.com/office/powerpoint/2010/main" val="2332245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80846" y="331624"/>
            <a:ext cx="1626552" cy="6254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13786" y="2554956"/>
            <a:ext cx="5726835" cy="748410"/>
          </a:xfrm>
          <a:prstGeom prst="rect">
            <a:avLst/>
          </a:prstGeom>
          <a:noFill/>
        </p:spPr>
        <p:txBody>
          <a:bodyPr wrap="square" rtlCol="0">
            <a:spAutoFit/>
          </a:bodyPr>
          <a:lstStyle/>
          <a:p>
            <a:pPr algn="ctr">
              <a:lnSpc>
                <a:spcPts val="5000"/>
              </a:lnSpc>
            </a:pPr>
            <a:r>
              <a:rPr lang="en-US" sz="6000" b="1" dirty="0">
                <a:ln w="19050">
                  <a:noFill/>
                </a:ln>
                <a:solidFill>
                  <a:schemeClr val="accent1">
                    <a:lumMod val="75000"/>
                  </a:schemeClr>
                </a:solidFill>
                <a:latin typeface="Helvetica" charset="0"/>
                <a:ea typeface="Helvetica" charset="0"/>
                <a:cs typeface="Helvetica" charset="0"/>
              </a:rPr>
              <a:t>Appendix 609</a:t>
            </a:r>
          </a:p>
        </p:txBody>
      </p:sp>
      <p:sp>
        <p:nvSpPr>
          <p:cNvPr id="10" name="TextBox 9"/>
          <p:cNvSpPr txBox="1"/>
          <p:nvPr/>
        </p:nvSpPr>
        <p:spPr>
          <a:xfrm rot="16200000">
            <a:off x="-1654355" y="3084424"/>
            <a:ext cx="5762414" cy="856196"/>
          </a:xfrm>
          <a:prstGeom prst="rect">
            <a:avLst/>
          </a:prstGeom>
          <a:noFill/>
        </p:spPr>
        <p:txBody>
          <a:bodyPr wrap="square" rtlCol="0">
            <a:spAutoFit/>
          </a:bodyPr>
          <a:lstStyle/>
          <a:p>
            <a:pPr>
              <a:lnSpc>
                <a:spcPts val="5000"/>
              </a:lnSpc>
            </a:pPr>
            <a:r>
              <a:rPr lang="en-US" sz="9600" b="1" dirty="0">
                <a:ln w="19050">
                  <a:noFill/>
                </a:ln>
                <a:solidFill>
                  <a:schemeClr val="bg1"/>
                </a:solidFill>
                <a:latin typeface="Helvetica" charset="0"/>
                <a:ea typeface="Helvetica" charset="0"/>
                <a:cs typeface="Helvetica" charset="0"/>
              </a:rPr>
              <a:t>evolution</a:t>
            </a:r>
          </a:p>
        </p:txBody>
      </p:sp>
      <p:sp>
        <p:nvSpPr>
          <p:cNvPr id="12" name="Rectangle 11"/>
          <p:cNvSpPr/>
          <p:nvPr/>
        </p:nvSpPr>
        <p:spPr>
          <a:xfrm rot="5400000">
            <a:off x="9884044" y="4887525"/>
            <a:ext cx="3429001" cy="51195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D725F"/>
              </a:solidFill>
            </a:endParaRPr>
          </a:p>
        </p:txBody>
      </p:sp>
      <p:sp>
        <p:nvSpPr>
          <p:cNvPr id="15" name="TextBox 14"/>
          <p:cNvSpPr txBox="1"/>
          <p:nvPr/>
        </p:nvSpPr>
        <p:spPr>
          <a:xfrm>
            <a:off x="5313786" y="3428999"/>
            <a:ext cx="5726834" cy="1972015"/>
          </a:xfrm>
          <a:prstGeom prst="rect">
            <a:avLst/>
          </a:prstGeom>
          <a:noFill/>
        </p:spPr>
        <p:txBody>
          <a:bodyPr wrap="square" rtlCol="0">
            <a:spAutoFit/>
          </a:bodyPr>
          <a:lstStyle/>
          <a:p>
            <a:pPr algn="ctr">
              <a:lnSpc>
                <a:spcPct val="114000"/>
              </a:lnSpc>
              <a:spcBef>
                <a:spcPts val="600"/>
              </a:spcBef>
            </a:pPr>
            <a:r>
              <a:rPr lang="en-US" sz="2400" spc="300" dirty="0">
                <a:latin typeface="Helvetica" charset="0"/>
                <a:ea typeface="Helvetica" charset="0"/>
                <a:cs typeface="Helvetica" charset="0"/>
              </a:rPr>
              <a:t>What Factors Trigger a Review </a:t>
            </a:r>
          </a:p>
          <a:p>
            <a:pPr algn="ctr">
              <a:lnSpc>
                <a:spcPct val="114000"/>
              </a:lnSpc>
              <a:spcBef>
                <a:spcPts val="600"/>
              </a:spcBef>
            </a:pPr>
            <a:r>
              <a:rPr lang="en-US" sz="2400" spc="300" dirty="0">
                <a:latin typeface="Helvetica" charset="0"/>
                <a:ea typeface="Helvetica" charset="0"/>
                <a:cs typeface="Helvetica" charset="0"/>
              </a:rPr>
              <a:t>of Individual’s File for </a:t>
            </a:r>
          </a:p>
          <a:p>
            <a:pPr algn="ctr">
              <a:lnSpc>
                <a:spcPct val="114000"/>
              </a:lnSpc>
              <a:spcBef>
                <a:spcPts val="600"/>
              </a:spcBef>
            </a:pPr>
            <a:r>
              <a:rPr lang="en-US" sz="2400" spc="300" dirty="0">
                <a:latin typeface="Helvetica" charset="0"/>
                <a:ea typeface="Helvetica" charset="0"/>
                <a:cs typeface="Helvetica" charset="0"/>
              </a:rPr>
              <a:t>Direct Threat?</a:t>
            </a:r>
          </a:p>
          <a:p>
            <a:pPr algn="ctr">
              <a:lnSpc>
                <a:spcPct val="114000"/>
              </a:lnSpc>
              <a:spcBef>
                <a:spcPts val="600"/>
              </a:spcBef>
            </a:pPr>
            <a:endParaRPr lang="en-US" sz="2400" spc="300" dirty="0">
              <a:latin typeface="Helvetica" charset="0"/>
              <a:ea typeface="Helvetica" charset="0"/>
              <a:cs typeface="Helvetica" charset="0"/>
            </a:endParaRPr>
          </a:p>
        </p:txBody>
      </p:sp>
      <p:sp>
        <p:nvSpPr>
          <p:cNvPr id="13" name="Slide Number Placeholder 3">
            <a:extLst>
              <a:ext uri="{FF2B5EF4-FFF2-40B4-BE49-F238E27FC236}">
                <a16:creationId xmlns:a16="http://schemas.microsoft.com/office/drawing/2014/main" id="{A91B25B6-3724-4641-97CA-3F4BC8F25F3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E743507-C39D-4973-A10E-A1A6810F609F}" type="slidenum">
              <a:rPr lang="en-US" sz="1200" smtClean="0">
                <a:solidFill>
                  <a:srgbClr val="009999"/>
                </a:solidFill>
              </a:rPr>
              <a:pPr algn="r"/>
              <a:t>66</a:t>
            </a:fld>
            <a:endParaRPr lang="en-US" sz="1200" dirty="0">
              <a:solidFill>
                <a:srgbClr val="009999"/>
              </a:solidFill>
            </a:endParaRPr>
          </a:p>
        </p:txBody>
      </p:sp>
      <p:pic>
        <p:nvPicPr>
          <p:cNvPr id="2" name="Picture 1">
            <a:extLst>
              <a:ext uri="{FF2B5EF4-FFF2-40B4-BE49-F238E27FC236}">
                <a16:creationId xmlns:a16="http://schemas.microsoft.com/office/drawing/2014/main" id="{22AF75F8-09A9-4A06-95CE-4033FF44D07D}"/>
              </a:ext>
            </a:extLst>
          </p:cNvPr>
          <p:cNvPicPr>
            <a:picLocks noChangeAspect="1"/>
          </p:cNvPicPr>
          <p:nvPr/>
        </p:nvPicPr>
        <p:blipFill>
          <a:blip r:embed="rId2"/>
          <a:stretch>
            <a:fillRect/>
          </a:stretch>
        </p:blipFill>
        <p:spPr>
          <a:xfrm>
            <a:off x="622998" y="545192"/>
            <a:ext cx="4305709" cy="5767613"/>
          </a:xfrm>
          <a:prstGeom prst="rect">
            <a:avLst/>
          </a:prstGeom>
        </p:spPr>
      </p:pic>
    </p:spTree>
    <p:extLst>
      <p:ext uri="{BB962C8B-B14F-4D97-AF65-F5344CB8AC3E}">
        <p14:creationId xmlns:p14="http://schemas.microsoft.com/office/powerpoint/2010/main" val="3532039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C5636E-EA67-4D67-8DBD-297D27F6D590}"/>
              </a:ext>
            </a:extLst>
          </p:cNvPr>
          <p:cNvSpPr>
            <a:spLocks noGrp="1"/>
          </p:cNvSpPr>
          <p:nvPr>
            <p:ph type="title"/>
          </p:nvPr>
        </p:nvSpPr>
        <p:spPr>
          <a:xfrm>
            <a:off x="838200" y="365125"/>
            <a:ext cx="10515600" cy="1325563"/>
          </a:xfrm>
        </p:spPr>
        <p:txBody>
          <a:bodyPr>
            <a:normAutofit/>
          </a:bodyPr>
          <a:lstStyle/>
          <a:p>
            <a:r>
              <a:rPr lang="en-US"/>
              <a:t>Direct Threat Assessments (DTAs)</a:t>
            </a:r>
            <a:endParaRPr lang="en-US" dirty="0"/>
          </a:p>
        </p:txBody>
      </p:sp>
      <p:sp>
        <p:nvSpPr>
          <p:cNvPr id="4" name="Content Placeholder 3">
            <a:extLst>
              <a:ext uri="{FF2B5EF4-FFF2-40B4-BE49-F238E27FC236}">
                <a16:creationId xmlns:a16="http://schemas.microsoft.com/office/drawing/2014/main" id="{8F8A1799-C65C-4AD0-B119-58C76AB7B1AB}"/>
              </a:ext>
            </a:extLst>
          </p:cNvPr>
          <p:cNvSpPr>
            <a:spLocks noGrp="1"/>
          </p:cNvSpPr>
          <p:nvPr>
            <p:ph idx="1"/>
          </p:nvPr>
        </p:nvSpPr>
        <p:spPr>
          <a:xfrm>
            <a:off x="838199" y="1547446"/>
            <a:ext cx="6627725" cy="4945429"/>
          </a:xfrm>
        </p:spPr>
        <p:txBody>
          <a:bodyPr>
            <a:normAutofit fontScale="92500"/>
          </a:bodyPr>
          <a:lstStyle/>
          <a:p>
            <a:pPr>
              <a:lnSpc>
                <a:spcPct val="134000"/>
              </a:lnSpc>
              <a:spcAft>
                <a:spcPts val="0"/>
              </a:spcAft>
            </a:pPr>
            <a:r>
              <a:rPr lang="en-US" sz="2600" dirty="0"/>
              <a:t>Higher clinical standard than HCNA.</a:t>
            </a:r>
          </a:p>
          <a:p>
            <a:pPr>
              <a:lnSpc>
                <a:spcPct val="134000"/>
              </a:lnSpc>
              <a:spcAft>
                <a:spcPts val="0"/>
              </a:spcAft>
            </a:pPr>
            <a:r>
              <a:rPr lang="en-US" sz="2600" dirty="0"/>
              <a:t>Imminent risk, not speculative.</a:t>
            </a:r>
          </a:p>
          <a:p>
            <a:pPr>
              <a:lnSpc>
                <a:spcPct val="134000"/>
              </a:lnSpc>
              <a:spcAft>
                <a:spcPts val="0"/>
              </a:spcAft>
            </a:pPr>
            <a:r>
              <a:rPr lang="en-US" sz="2600" dirty="0"/>
              <a:t>Active harm behaviors to self or others.</a:t>
            </a:r>
          </a:p>
          <a:p>
            <a:pPr>
              <a:lnSpc>
                <a:spcPct val="134000"/>
              </a:lnSpc>
              <a:spcAft>
                <a:spcPts val="0"/>
              </a:spcAft>
            </a:pPr>
            <a:r>
              <a:rPr lang="en-US" sz="2600" dirty="0"/>
              <a:t>Can be used for behaviors, such as sexual offense histories, assaultive histories, other </a:t>
            </a:r>
            <a:r>
              <a:rPr lang="en-US" sz="2600" b="1" u="sng" dirty="0">
                <a:solidFill>
                  <a:srgbClr val="009999"/>
                </a:solidFill>
              </a:rPr>
              <a:t>significant behavioral </a:t>
            </a:r>
            <a:r>
              <a:rPr lang="en-US" sz="2600" dirty="0"/>
              <a:t>safety concerns.</a:t>
            </a:r>
          </a:p>
          <a:p>
            <a:pPr lvl="1">
              <a:lnSpc>
                <a:spcPct val="134000"/>
              </a:lnSpc>
              <a:spcAft>
                <a:spcPts val="0"/>
              </a:spcAft>
            </a:pPr>
            <a:r>
              <a:rPr lang="en-US" sz="2200" dirty="0"/>
              <a:t>Cannot revisit behavioral (criminal) clearance done by ACs, this is clinically driven.</a:t>
            </a:r>
          </a:p>
          <a:p>
            <a:pPr>
              <a:lnSpc>
                <a:spcPct val="134000"/>
              </a:lnSpc>
              <a:spcAft>
                <a:spcPts val="0"/>
              </a:spcAft>
            </a:pPr>
            <a:r>
              <a:rPr lang="en-US" sz="2600" dirty="0"/>
              <a:t>Discuss with Regional Mental Health Specialists.</a:t>
            </a:r>
          </a:p>
          <a:p>
            <a:pPr marL="0" indent="0" algn="ctr">
              <a:lnSpc>
                <a:spcPct val="134000"/>
              </a:lnSpc>
              <a:spcAft>
                <a:spcPts val="0"/>
              </a:spcAft>
              <a:buNone/>
            </a:pPr>
            <a:r>
              <a:rPr lang="en-US" sz="2400" b="1" dirty="0">
                <a:solidFill>
                  <a:schemeClr val="accent2">
                    <a:lumMod val="75000"/>
                  </a:schemeClr>
                </a:solidFill>
              </a:rPr>
              <a:t>SAMPLE AVAILABLE</a:t>
            </a:r>
          </a:p>
        </p:txBody>
      </p:sp>
      <p:pic>
        <p:nvPicPr>
          <p:cNvPr id="7" name="Picture 6" descr="A person standing in front of a mirror posing for the camera&#10;&#10;Description automatically generated">
            <a:extLst>
              <a:ext uri="{FF2B5EF4-FFF2-40B4-BE49-F238E27FC236}">
                <a16:creationId xmlns:a16="http://schemas.microsoft.com/office/drawing/2014/main" id="{23852EB5-763F-4CE1-9030-5800D1D60C23}"/>
              </a:ext>
            </a:extLst>
          </p:cNvPr>
          <p:cNvPicPr>
            <a:picLocks noChangeAspect="1"/>
          </p:cNvPicPr>
          <p:nvPr/>
        </p:nvPicPr>
        <p:blipFill rotWithShape="1">
          <a:blip r:embed="rId3"/>
          <a:srcRect l="33925"/>
          <a:stretch/>
        </p:blipFill>
        <p:spPr>
          <a:xfrm>
            <a:off x="7627143" y="1865543"/>
            <a:ext cx="4564857" cy="3892162"/>
          </a:xfrm>
          <a:prstGeom prst="rect">
            <a:avLst/>
          </a:prstGeom>
        </p:spPr>
      </p:pic>
      <p:sp>
        <p:nvSpPr>
          <p:cNvPr id="11" name="Rectangle 10">
            <a:extLst>
              <a:ext uri="{FF2B5EF4-FFF2-40B4-BE49-F238E27FC236}">
                <a16:creationId xmlns:a16="http://schemas.microsoft.com/office/drawing/2014/main" id="{95EF6523-0843-497C-9662-E241376E640D}"/>
              </a:ext>
            </a:extLst>
          </p:cNvPr>
          <p:cNvSpPr/>
          <p:nvPr/>
        </p:nvSpPr>
        <p:spPr>
          <a:xfrm>
            <a:off x="8345804" y="5835841"/>
            <a:ext cx="3846196" cy="511950"/>
          </a:xfrm>
          <a:prstGeom prst="rect">
            <a:avLst/>
          </a:prstGeom>
          <a:solidFill>
            <a:schemeClr val="accent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D725F"/>
              </a:solidFill>
            </a:endParaRPr>
          </a:p>
        </p:txBody>
      </p:sp>
      <p:sp>
        <p:nvSpPr>
          <p:cNvPr id="13" name="Slide Number Placeholder 3">
            <a:extLst>
              <a:ext uri="{FF2B5EF4-FFF2-40B4-BE49-F238E27FC236}">
                <a16:creationId xmlns:a16="http://schemas.microsoft.com/office/drawing/2014/main" id="{927AFC2B-A32C-4C56-8253-8EFF84B3D0A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E743507-C39D-4973-A10E-A1A6810F609F}" type="slidenum">
              <a:rPr lang="en-US" sz="1200" smtClean="0">
                <a:solidFill>
                  <a:srgbClr val="009999"/>
                </a:solidFill>
              </a:rPr>
              <a:pPr algn="r"/>
              <a:t>67</a:t>
            </a:fld>
            <a:endParaRPr lang="en-US" sz="1200" dirty="0">
              <a:solidFill>
                <a:srgbClr val="009999"/>
              </a:solidFill>
            </a:endParaRPr>
          </a:p>
        </p:txBody>
      </p:sp>
    </p:spTree>
    <p:extLst>
      <p:ext uri="{BB962C8B-B14F-4D97-AF65-F5344CB8AC3E}">
        <p14:creationId xmlns:p14="http://schemas.microsoft.com/office/powerpoint/2010/main" val="175493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1A082-3BC4-4983-BF74-57A8D8FD56B7}"/>
              </a:ext>
            </a:extLst>
          </p:cNvPr>
          <p:cNvSpPr>
            <a:spLocks noGrp="1"/>
          </p:cNvSpPr>
          <p:nvPr>
            <p:ph type="title"/>
          </p:nvPr>
        </p:nvSpPr>
        <p:spPr/>
        <p:txBody>
          <a:bodyPr/>
          <a:lstStyle/>
          <a:p>
            <a:r>
              <a:rPr lang="en-US" dirty="0"/>
              <a:t>Direct Threat Factors</a:t>
            </a:r>
          </a:p>
        </p:txBody>
      </p:sp>
      <p:sp>
        <p:nvSpPr>
          <p:cNvPr id="3" name="Content Placeholder 2">
            <a:extLst>
              <a:ext uri="{FF2B5EF4-FFF2-40B4-BE49-F238E27FC236}">
                <a16:creationId xmlns:a16="http://schemas.microsoft.com/office/drawing/2014/main" id="{EC7E72C5-0698-4422-82B8-DE79A7025237}"/>
              </a:ext>
            </a:extLst>
          </p:cNvPr>
          <p:cNvSpPr>
            <a:spLocks noGrp="1"/>
          </p:cNvSpPr>
          <p:nvPr>
            <p:ph idx="1"/>
          </p:nvPr>
        </p:nvSpPr>
        <p:spPr>
          <a:xfrm>
            <a:off x="838200" y="1577592"/>
            <a:ext cx="6698064" cy="5064368"/>
          </a:xfrm>
        </p:spPr>
        <p:txBody>
          <a:bodyPr>
            <a:normAutofit fontScale="85000" lnSpcReduction="10000"/>
          </a:bodyPr>
          <a:lstStyle/>
          <a:p>
            <a:pPr>
              <a:lnSpc>
                <a:spcPct val="124000"/>
              </a:lnSpc>
            </a:pPr>
            <a:r>
              <a:rPr lang="en-US" dirty="0"/>
              <a:t>What is the nature and severity of potential harm?</a:t>
            </a:r>
          </a:p>
          <a:p>
            <a:pPr lvl="1">
              <a:lnSpc>
                <a:spcPct val="124000"/>
              </a:lnSpc>
            </a:pPr>
            <a:r>
              <a:rPr lang="en-US" dirty="0"/>
              <a:t>What kind of harm is posed by the individual’s medical condition or disability?</a:t>
            </a:r>
          </a:p>
          <a:p>
            <a:pPr lvl="1">
              <a:lnSpc>
                <a:spcPct val="124000"/>
              </a:lnSpc>
            </a:pPr>
            <a:r>
              <a:rPr lang="en-US" dirty="0"/>
              <a:t>What is the seriousness of the potential harm (e.g., death, serious injury, minor emotional distress?</a:t>
            </a:r>
          </a:p>
          <a:p>
            <a:pPr>
              <a:lnSpc>
                <a:spcPct val="124000"/>
              </a:lnSpc>
            </a:pPr>
            <a:r>
              <a:rPr lang="en-US" dirty="0"/>
              <a:t>What is the duration of the risk (e.g. how long will risk last)?</a:t>
            </a:r>
          </a:p>
          <a:p>
            <a:pPr>
              <a:lnSpc>
                <a:spcPct val="124000"/>
              </a:lnSpc>
            </a:pPr>
            <a:r>
              <a:rPr lang="en-US" dirty="0"/>
              <a:t>What is the likelihood that the potential harm will occur (e.g. high, moderate, low)?</a:t>
            </a:r>
          </a:p>
          <a:p>
            <a:pPr>
              <a:lnSpc>
                <a:spcPct val="124000"/>
              </a:lnSpc>
            </a:pPr>
            <a:r>
              <a:rPr lang="en-US" dirty="0"/>
              <a:t>What is the imminence of the potential harm (e.g. how soon likely to occur)?</a:t>
            </a:r>
          </a:p>
          <a:p>
            <a:endParaRPr lang="en-US" dirty="0"/>
          </a:p>
        </p:txBody>
      </p:sp>
      <p:sp>
        <p:nvSpPr>
          <p:cNvPr id="7" name="Rectangle 6">
            <a:extLst>
              <a:ext uri="{FF2B5EF4-FFF2-40B4-BE49-F238E27FC236}">
                <a16:creationId xmlns:a16="http://schemas.microsoft.com/office/drawing/2014/main" id="{843969C9-4CDA-4708-8147-8FE417C1ED71}"/>
              </a:ext>
            </a:extLst>
          </p:cNvPr>
          <p:cNvSpPr/>
          <p:nvPr/>
        </p:nvSpPr>
        <p:spPr>
          <a:xfrm>
            <a:off x="7536264" y="0"/>
            <a:ext cx="465573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91E1015-21D1-440D-828E-6A37A20F93C8}"/>
              </a:ext>
            </a:extLst>
          </p:cNvPr>
          <p:cNvSpPr>
            <a:spLocks noGrp="1"/>
          </p:cNvSpPr>
          <p:nvPr>
            <p:ph type="sldNum" sz="quarter" idx="12"/>
          </p:nvPr>
        </p:nvSpPr>
        <p:spPr/>
        <p:txBody>
          <a:bodyPr/>
          <a:lstStyle/>
          <a:p>
            <a:fld id="{AE743507-C39D-4973-A10E-A1A6810F609F}" type="slidenum">
              <a:rPr lang="en-US" smtClean="0">
                <a:solidFill>
                  <a:schemeClr val="bg1"/>
                </a:solidFill>
              </a:rPr>
              <a:t>68</a:t>
            </a:fld>
            <a:endParaRPr lang="en-US" dirty="0">
              <a:solidFill>
                <a:schemeClr val="bg1"/>
              </a:solidFill>
            </a:endParaRPr>
          </a:p>
        </p:txBody>
      </p:sp>
      <p:sp>
        <p:nvSpPr>
          <p:cNvPr id="8" name="TextBox 7">
            <a:extLst>
              <a:ext uri="{FF2B5EF4-FFF2-40B4-BE49-F238E27FC236}">
                <a16:creationId xmlns:a16="http://schemas.microsoft.com/office/drawing/2014/main" id="{B1D357AB-DD0B-4034-9CC8-D1CCD58122A8}"/>
              </a:ext>
            </a:extLst>
          </p:cNvPr>
          <p:cNvSpPr txBox="1"/>
          <p:nvPr/>
        </p:nvSpPr>
        <p:spPr>
          <a:xfrm>
            <a:off x="7902191" y="1261185"/>
            <a:ext cx="4160018" cy="5277727"/>
          </a:xfrm>
          <a:prstGeom prst="rect">
            <a:avLst/>
          </a:prstGeom>
          <a:noFill/>
        </p:spPr>
        <p:txBody>
          <a:bodyPr wrap="square" rtlCol="0">
            <a:spAutoFit/>
          </a:bodyPr>
          <a:lstStyle/>
          <a:p>
            <a:pPr marL="285750" indent="-285750">
              <a:lnSpc>
                <a:spcPct val="200000"/>
              </a:lnSpc>
              <a:buClr>
                <a:schemeClr val="bg1"/>
              </a:buClr>
              <a:buFont typeface="Wingdings" panose="05000000000000000000" pitchFamily="2" charset="2"/>
              <a:buChar char=""/>
            </a:pPr>
            <a:r>
              <a:rPr lang="en-US" dirty="0">
                <a:solidFill>
                  <a:schemeClr val="bg1"/>
                </a:solidFill>
              </a:rPr>
              <a:t>Nature and Severity</a:t>
            </a:r>
          </a:p>
          <a:p>
            <a:pPr marL="285750" indent="-285750">
              <a:lnSpc>
                <a:spcPct val="200000"/>
              </a:lnSpc>
              <a:buClr>
                <a:schemeClr val="bg1"/>
              </a:buClr>
              <a:buFont typeface="Wingdings" panose="05000000000000000000" pitchFamily="2" charset="2"/>
              <a:buChar char=""/>
            </a:pPr>
            <a:r>
              <a:rPr lang="en-US" dirty="0">
                <a:solidFill>
                  <a:schemeClr val="bg1"/>
                </a:solidFill>
              </a:rPr>
              <a:t>Duration of the Risk</a:t>
            </a:r>
          </a:p>
          <a:p>
            <a:pPr marL="285750" indent="-285750">
              <a:lnSpc>
                <a:spcPct val="200000"/>
              </a:lnSpc>
              <a:buClr>
                <a:schemeClr val="bg1"/>
              </a:buClr>
              <a:buFont typeface="Wingdings" panose="05000000000000000000" pitchFamily="2" charset="2"/>
              <a:buChar char=""/>
            </a:pPr>
            <a:r>
              <a:rPr lang="en-US" dirty="0">
                <a:solidFill>
                  <a:schemeClr val="bg1"/>
                </a:solidFill>
              </a:rPr>
              <a:t>Likelihood Potential Harm Will Occur</a:t>
            </a:r>
          </a:p>
          <a:p>
            <a:pPr marL="285750" indent="-285750">
              <a:lnSpc>
                <a:spcPct val="200000"/>
              </a:lnSpc>
              <a:buClr>
                <a:schemeClr val="bg1"/>
              </a:buClr>
              <a:buFont typeface="Wingdings" panose="05000000000000000000" pitchFamily="2" charset="2"/>
              <a:buChar char=""/>
            </a:pPr>
            <a:r>
              <a:rPr lang="en-US" dirty="0">
                <a:solidFill>
                  <a:schemeClr val="bg1"/>
                </a:solidFill>
              </a:rPr>
              <a:t>Imminence of the Potential Harm</a:t>
            </a:r>
          </a:p>
          <a:p>
            <a:pPr marL="512763" indent="-231775">
              <a:buClr>
                <a:schemeClr val="bg1"/>
              </a:buClr>
              <a:buFont typeface="Arial" panose="020B0604020202020204" pitchFamily="34" charset="0"/>
              <a:buChar char="•"/>
            </a:pPr>
            <a:r>
              <a:rPr lang="en-US" dirty="0">
                <a:solidFill>
                  <a:schemeClr val="bg1"/>
                </a:solidFill>
              </a:rPr>
              <a:t>Threat is imminent: current specific behaviors, symptoms indicating instability.</a:t>
            </a:r>
          </a:p>
          <a:p>
            <a:pPr marL="280988">
              <a:buClr>
                <a:schemeClr val="bg1"/>
              </a:buClr>
            </a:pPr>
            <a:endParaRPr lang="en-US" dirty="0">
              <a:solidFill>
                <a:schemeClr val="bg1"/>
              </a:solidFill>
            </a:endParaRPr>
          </a:p>
          <a:p>
            <a:pPr>
              <a:buClr>
                <a:schemeClr val="bg1"/>
              </a:buClr>
            </a:pPr>
            <a:r>
              <a:rPr lang="en-US" dirty="0">
                <a:solidFill>
                  <a:schemeClr val="bg1"/>
                </a:solidFill>
              </a:rPr>
              <a:t>Taking all four of these factors into</a:t>
            </a:r>
          </a:p>
          <a:p>
            <a:pPr>
              <a:buClr>
                <a:schemeClr val="bg1"/>
              </a:buClr>
            </a:pPr>
            <a:r>
              <a:rPr lang="en-US" dirty="0">
                <a:solidFill>
                  <a:schemeClr val="bg1"/>
                </a:solidFill>
              </a:rPr>
              <a:t>consideration, the assessor should determine whether the applicant’s condition poses a significant risk of substantial harm.</a:t>
            </a:r>
          </a:p>
          <a:p>
            <a:pPr>
              <a:lnSpc>
                <a:spcPct val="200000"/>
              </a:lnSpc>
              <a:buClr>
                <a:schemeClr val="bg1"/>
              </a:buClr>
            </a:pPr>
            <a:endParaRPr lang="en-US" dirty="0">
              <a:solidFill>
                <a:schemeClr val="bg1"/>
              </a:solidFill>
            </a:endParaRPr>
          </a:p>
        </p:txBody>
      </p:sp>
    </p:spTree>
    <p:extLst>
      <p:ext uri="{BB962C8B-B14F-4D97-AF65-F5344CB8AC3E}">
        <p14:creationId xmlns:p14="http://schemas.microsoft.com/office/powerpoint/2010/main" val="9103879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668AF-6299-43CF-AC5B-DDF5D90FCC8C}"/>
              </a:ext>
            </a:extLst>
          </p:cNvPr>
          <p:cNvSpPr>
            <a:spLocks noGrp="1"/>
          </p:cNvSpPr>
          <p:nvPr>
            <p:ph type="title"/>
          </p:nvPr>
        </p:nvSpPr>
        <p:spPr/>
        <p:txBody>
          <a:bodyPr/>
          <a:lstStyle/>
          <a:p>
            <a:r>
              <a:rPr lang="en-US" dirty="0"/>
              <a:t>Direct Threat Considerations</a:t>
            </a:r>
          </a:p>
        </p:txBody>
      </p:sp>
      <p:sp>
        <p:nvSpPr>
          <p:cNvPr id="3" name="Content Placeholder 2">
            <a:extLst>
              <a:ext uri="{FF2B5EF4-FFF2-40B4-BE49-F238E27FC236}">
                <a16:creationId xmlns:a16="http://schemas.microsoft.com/office/drawing/2014/main" id="{AAB07471-0901-46A8-93FE-EA309031E205}"/>
              </a:ext>
            </a:extLst>
          </p:cNvPr>
          <p:cNvSpPr>
            <a:spLocks noGrp="1"/>
          </p:cNvSpPr>
          <p:nvPr>
            <p:ph idx="1"/>
          </p:nvPr>
        </p:nvSpPr>
        <p:spPr/>
        <p:txBody>
          <a:bodyPr>
            <a:normAutofit fontScale="92500" lnSpcReduction="20000"/>
          </a:bodyPr>
          <a:lstStyle/>
          <a:p>
            <a:pPr>
              <a:lnSpc>
                <a:spcPct val="133000"/>
              </a:lnSpc>
            </a:pPr>
            <a:r>
              <a:rPr lang="en-US" sz="2600" dirty="0"/>
              <a:t>Do you still have to include </a:t>
            </a:r>
            <a:r>
              <a:rPr lang="en-US" sz="2600" b="1" dirty="0">
                <a:solidFill>
                  <a:srgbClr val="009999"/>
                </a:solidFill>
              </a:rPr>
              <a:t>file review summary, CCMP info, applicant interview summary</a:t>
            </a:r>
            <a:r>
              <a:rPr lang="en-US" sz="2600" dirty="0"/>
              <a:t> in Appendix 609 – Direct Threat?</a:t>
            </a:r>
          </a:p>
          <a:p>
            <a:pPr lvl="1">
              <a:lnSpc>
                <a:spcPct val="133000"/>
              </a:lnSpc>
            </a:pPr>
            <a:r>
              <a:rPr lang="en-US" sz="2200" dirty="0"/>
              <a:t>Where do you put this information on the Appendix 609 –Direct Threat Form?</a:t>
            </a:r>
          </a:p>
          <a:p>
            <a:pPr>
              <a:lnSpc>
                <a:spcPct val="133000"/>
              </a:lnSpc>
            </a:pPr>
            <a:r>
              <a:rPr lang="en-US" sz="2600" dirty="0"/>
              <a:t>RA in the Direct Threat Assessment – What must be Considered?</a:t>
            </a:r>
          </a:p>
          <a:p>
            <a:pPr lvl="1">
              <a:lnSpc>
                <a:spcPct val="133000"/>
              </a:lnSpc>
            </a:pPr>
            <a:r>
              <a:rPr lang="en-US" sz="2200" dirty="0"/>
              <a:t>Review any behaviors/functional limitations checked with an affirmative answer in Section 1 of  the DTA.  Then go to item Section 5 and identify related appropriate accommodations that may assist the applicant based upon the behaviors/functional limitations checked in item #1!</a:t>
            </a:r>
          </a:p>
          <a:p>
            <a:pPr lvl="1">
              <a:lnSpc>
                <a:spcPct val="133000"/>
              </a:lnSpc>
            </a:pPr>
            <a:r>
              <a:rPr lang="en-US" sz="2200" dirty="0"/>
              <a:t>Review any accommodations recommended by outside treating providers or requested by the applicant if the impact “may” affect the barriers to enrollment (i.e., not testing accommodations but need for private room, access to food 24/7, etc.</a:t>
            </a:r>
          </a:p>
          <a:p>
            <a:endParaRPr lang="en-US" dirty="0"/>
          </a:p>
        </p:txBody>
      </p:sp>
      <p:sp>
        <p:nvSpPr>
          <p:cNvPr id="4" name="Slide Number Placeholder 3">
            <a:extLst>
              <a:ext uri="{FF2B5EF4-FFF2-40B4-BE49-F238E27FC236}">
                <a16:creationId xmlns:a16="http://schemas.microsoft.com/office/drawing/2014/main" id="{250D5787-60DD-4974-B377-331B0E5F4891}"/>
              </a:ext>
            </a:extLst>
          </p:cNvPr>
          <p:cNvSpPr>
            <a:spLocks noGrp="1"/>
          </p:cNvSpPr>
          <p:nvPr>
            <p:ph type="sldNum" sz="quarter" idx="12"/>
          </p:nvPr>
        </p:nvSpPr>
        <p:spPr/>
        <p:txBody>
          <a:bodyPr/>
          <a:lstStyle/>
          <a:p>
            <a:fld id="{AE743507-C39D-4973-A10E-A1A6810F609F}" type="slidenum">
              <a:rPr lang="en-US" smtClean="0"/>
              <a:t>69</a:t>
            </a:fld>
            <a:endParaRPr lang="en-US"/>
          </a:p>
        </p:txBody>
      </p:sp>
    </p:spTree>
    <p:extLst>
      <p:ext uri="{BB962C8B-B14F-4D97-AF65-F5344CB8AC3E}">
        <p14:creationId xmlns:p14="http://schemas.microsoft.com/office/powerpoint/2010/main" val="502739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p:cNvSpPr>
          <p:nvPr/>
        </p:nvSpPr>
        <p:spPr bwMode="auto">
          <a:xfrm>
            <a:off x="7917888" y="1211263"/>
            <a:ext cx="3918633" cy="1416693"/>
          </a:xfrm>
          <a:custGeom>
            <a:avLst/>
            <a:gdLst>
              <a:gd name="T0" fmla="*/ 1151 w 1559"/>
              <a:gd name="T1" fmla="*/ 529 h 551"/>
              <a:gd name="T2" fmla="*/ 1082 w 1559"/>
              <a:gd name="T3" fmla="*/ 509 h 551"/>
              <a:gd name="T4" fmla="*/ 1002 w 1559"/>
              <a:gd name="T5" fmla="*/ 449 h 551"/>
              <a:gd name="T6" fmla="*/ 80 w 1559"/>
              <a:gd name="T7" fmla="*/ 449 h 551"/>
              <a:gd name="T8" fmla="*/ 0 w 1559"/>
              <a:gd name="T9" fmla="*/ 369 h 551"/>
              <a:gd name="T10" fmla="*/ 0 w 1559"/>
              <a:gd name="T11" fmla="*/ 189 h 551"/>
              <a:gd name="T12" fmla="*/ 80 w 1559"/>
              <a:gd name="T13" fmla="*/ 109 h 551"/>
              <a:gd name="T14" fmla="*/ 1002 w 1559"/>
              <a:gd name="T15" fmla="*/ 109 h 551"/>
              <a:gd name="T16" fmla="*/ 1082 w 1559"/>
              <a:gd name="T17" fmla="*/ 46 h 551"/>
              <a:gd name="T18" fmla="*/ 1151 w 1559"/>
              <a:gd name="T19" fmla="*/ 22 h 551"/>
              <a:gd name="T20" fmla="*/ 1521 w 1559"/>
              <a:gd name="T21" fmla="*/ 236 h 551"/>
              <a:gd name="T22" fmla="*/ 1521 w 1559"/>
              <a:gd name="T23" fmla="*/ 316 h 551"/>
              <a:gd name="T24" fmla="*/ 1151 w 1559"/>
              <a:gd name="T25" fmla="*/ 52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9" h="551">
                <a:moveTo>
                  <a:pt x="1151" y="529"/>
                </a:moveTo>
                <a:cubicBezTo>
                  <a:pt x="1113" y="551"/>
                  <a:pt x="1082" y="542"/>
                  <a:pt x="1082" y="509"/>
                </a:cubicBezTo>
                <a:cubicBezTo>
                  <a:pt x="1082" y="476"/>
                  <a:pt x="1046" y="449"/>
                  <a:pt x="1002" y="449"/>
                </a:cubicBezTo>
                <a:cubicBezTo>
                  <a:pt x="80" y="449"/>
                  <a:pt x="80" y="449"/>
                  <a:pt x="80" y="449"/>
                </a:cubicBezTo>
                <a:cubicBezTo>
                  <a:pt x="36" y="449"/>
                  <a:pt x="0" y="413"/>
                  <a:pt x="0" y="369"/>
                </a:cubicBezTo>
                <a:cubicBezTo>
                  <a:pt x="0" y="189"/>
                  <a:pt x="0" y="189"/>
                  <a:pt x="0" y="189"/>
                </a:cubicBezTo>
                <a:cubicBezTo>
                  <a:pt x="0" y="145"/>
                  <a:pt x="36" y="109"/>
                  <a:pt x="80" y="109"/>
                </a:cubicBezTo>
                <a:cubicBezTo>
                  <a:pt x="1002" y="109"/>
                  <a:pt x="1002" y="109"/>
                  <a:pt x="1002" y="109"/>
                </a:cubicBezTo>
                <a:cubicBezTo>
                  <a:pt x="1046" y="109"/>
                  <a:pt x="1082" y="80"/>
                  <a:pt x="1082" y="46"/>
                </a:cubicBezTo>
                <a:cubicBezTo>
                  <a:pt x="1082" y="11"/>
                  <a:pt x="1113" y="0"/>
                  <a:pt x="1151" y="22"/>
                </a:cubicBezTo>
                <a:cubicBezTo>
                  <a:pt x="1521" y="236"/>
                  <a:pt x="1521" y="236"/>
                  <a:pt x="1521" y="236"/>
                </a:cubicBezTo>
                <a:cubicBezTo>
                  <a:pt x="1559" y="258"/>
                  <a:pt x="1559" y="294"/>
                  <a:pt x="1521" y="316"/>
                </a:cubicBezTo>
                <a:lnTo>
                  <a:pt x="1151" y="529"/>
                </a:lnTo>
                <a:close/>
              </a:path>
            </a:pathLst>
          </a:custGeom>
          <a:solidFill>
            <a:schemeClr val="accent6"/>
          </a:solidFill>
          <a:ln>
            <a:noFill/>
          </a:ln>
        </p:spPr>
        <p:txBody>
          <a:bodyPr vert="horz" wrap="square" lIns="89499" tIns="44749" rIns="89499" bIns="44749" numCol="1" anchor="t" anchorCtr="0" compatLnSpc="1">
            <a:prstTxWarp prst="textNoShape">
              <a:avLst/>
            </a:prstTxWarp>
            <a:normAutofit/>
          </a:bodyPr>
          <a:lstStyle/>
          <a:p>
            <a:endParaRPr lang="en-US"/>
          </a:p>
        </p:txBody>
      </p:sp>
      <p:sp>
        <p:nvSpPr>
          <p:cNvPr id="5" name="Freeform 6"/>
          <p:cNvSpPr>
            <a:spLocks/>
          </p:cNvSpPr>
          <p:nvPr/>
        </p:nvSpPr>
        <p:spPr bwMode="auto">
          <a:xfrm>
            <a:off x="328240" y="4275232"/>
            <a:ext cx="3920124" cy="1412173"/>
          </a:xfrm>
          <a:custGeom>
            <a:avLst/>
            <a:gdLst>
              <a:gd name="T0" fmla="*/ 408 w 1559"/>
              <a:gd name="T1" fmla="*/ 22 h 550"/>
              <a:gd name="T2" fmla="*/ 477 w 1559"/>
              <a:gd name="T3" fmla="*/ 42 h 550"/>
              <a:gd name="T4" fmla="*/ 557 w 1559"/>
              <a:gd name="T5" fmla="*/ 102 h 550"/>
              <a:gd name="T6" fmla="*/ 1479 w 1559"/>
              <a:gd name="T7" fmla="*/ 102 h 550"/>
              <a:gd name="T8" fmla="*/ 1559 w 1559"/>
              <a:gd name="T9" fmla="*/ 182 h 550"/>
              <a:gd name="T10" fmla="*/ 1559 w 1559"/>
              <a:gd name="T11" fmla="*/ 362 h 550"/>
              <a:gd name="T12" fmla="*/ 1479 w 1559"/>
              <a:gd name="T13" fmla="*/ 442 h 550"/>
              <a:gd name="T14" fmla="*/ 557 w 1559"/>
              <a:gd name="T15" fmla="*/ 442 h 550"/>
              <a:gd name="T16" fmla="*/ 477 w 1559"/>
              <a:gd name="T17" fmla="*/ 505 h 550"/>
              <a:gd name="T18" fmla="*/ 408 w 1559"/>
              <a:gd name="T19" fmla="*/ 528 h 550"/>
              <a:gd name="T20" fmla="*/ 38 w 1559"/>
              <a:gd name="T21" fmla="*/ 315 h 550"/>
              <a:gd name="T22" fmla="*/ 38 w 1559"/>
              <a:gd name="T23" fmla="*/ 235 h 550"/>
              <a:gd name="T24" fmla="*/ 408 w 1559"/>
              <a:gd name="T25" fmla="*/ 2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9" h="550">
                <a:moveTo>
                  <a:pt x="408" y="22"/>
                </a:moveTo>
                <a:cubicBezTo>
                  <a:pt x="446" y="0"/>
                  <a:pt x="477" y="9"/>
                  <a:pt x="477" y="42"/>
                </a:cubicBezTo>
                <a:cubicBezTo>
                  <a:pt x="477" y="75"/>
                  <a:pt x="513" y="102"/>
                  <a:pt x="557" y="102"/>
                </a:cubicBezTo>
                <a:cubicBezTo>
                  <a:pt x="1479" y="102"/>
                  <a:pt x="1479" y="102"/>
                  <a:pt x="1479" y="102"/>
                </a:cubicBezTo>
                <a:cubicBezTo>
                  <a:pt x="1523" y="102"/>
                  <a:pt x="1559" y="138"/>
                  <a:pt x="1559" y="182"/>
                </a:cubicBezTo>
                <a:cubicBezTo>
                  <a:pt x="1559" y="362"/>
                  <a:pt x="1559" y="362"/>
                  <a:pt x="1559" y="362"/>
                </a:cubicBezTo>
                <a:cubicBezTo>
                  <a:pt x="1559" y="406"/>
                  <a:pt x="1523" y="442"/>
                  <a:pt x="1479" y="442"/>
                </a:cubicBezTo>
                <a:cubicBezTo>
                  <a:pt x="557" y="442"/>
                  <a:pt x="557" y="442"/>
                  <a:pt x="557" y="442"/>
                </a:cubicBezTo>
                <a:cubicBezTo>
                  <a:pt x="513" y="442"/>
                  <a:pt x="477" y="471"/>
                  <a:pt x="477" y="505"/>
                </a:cubicBezTo>
                <a:cubicBezTo>
                  <a:pt x="477" y="540"/>
                  <a:pt x="446" y="550"/>
                  <a:pt x="408" y="528"/>
                </a:cubicBezTo>
                <a:cubicBezTo>
                  <a:pt x="38" y="315"/>
                  <a:pt x="38" y="315"/>
                  <a:pt x="38" y="315"/>
                </a:cubicBezTo>
                <a:cubicBezTo>
                  <a:pt x="0" y="293"/>
                  <a:pt x="0" y="257"/>
                  <a:pt x="38" y="235"/>
                </a:cubicBezTo>
                <a:lnTo>
                  <a:pt x="408" y="22"/>
                </a:lnTo>
                <a:close/>
              </a:path>
            </a:pathLst>
          </a:custGeom>
          <a:solidFill>
            <a:schemeClr val="accent4"/>
          </a:solidFill>
          <a:ln>
            <a:noFill/>
          </a:ln>
        </p:spPr>
        <p:txBody>
          <a:bodyPr vert="horz" wrap="square" lIns="89499" tIns="44749" rIns="89499" bIns="44749" numCol="1" anchor="t" anchorCtr="0" compatLnSpc="1">
            <a:prstTxWarp prst="textNoShape">
              <a:avLst/>
            </a:prstTxWarp>
            <a:normAutofit/>
          </a:bodyPr>
          <a:lstStyle/>
          <a:p>
            <a:endParaRPr lang="en-US"/>
          </a:p>
        </p:txBody>
      </p:sp>
      <p:sp>
        <p:nvSpPr>
          <p:cNvPr id="9" name="Rectangle 8"/>
          <p:cNvSpPr/>
          <p:nvPr/>
        </p:nvSpPr>
        <p:spPr>
          <a:xfrm>
            <a:off x="0" y="2690949"/>
            <a:ext cx="12192000" cy="143691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4" name="Rounded Rectangle 13"/>
          <p:cNvSpPr/>
          <p:nvPr/>
        </p:nvSpPr>
        <p:spPr>
          <a:xfrm>
            <a:off x="9149253" y="4397835"/>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5" name="Rounded Rectangle 14"/>
          <p:cNvSpPr/>
          <p:nvPr/>
        </p:nvSpPr>
        <p:spPr>
          <a:xfrm>
            <a:off x="9149253" y="5191366"/>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6" name="Rounded Rectangle 15"/>
          <p:cNvSpPr/>
          <p:nvPr/>
        </p:nvSpPr>
        <p:spPr>
          <a:xfrm>
            <a:off x="9149253" y="5984897"/>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7" name="Rounded Rectangle 16"/>
          <p:cNvSpPr/>
          <p:nvPr/>
        </p:nvSpPr>
        <p:spPr>
          <a:xfrm>
            <a:off x="451943" y="493242"/>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8" name="Rounded Rectangle 17"/>
          <p:cNvSpPr/>
          <p:nvPr/>
        </p:nvSpPr>
        <p:spPr>
          <a:xfrm>
            <a:off x="451943" y="1286773"/>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sp>
        <p:nvSpPr>
          <p:cNvPr id="19" name="Rounded Rectangle 18"/>
          <p:cNvSpPr/>
          <p:nvPr/>
        </p:nvSpPr>
        <p:spPr>
          <a:xfrm>
            <a:off x="451943" y="2080304"/>
            <a:ext cx="2484253" cy="34109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99" tIns="44749" rIns="89499" bIns="44749" rtlCol="0" anchor="ctr">
            <a:normAutofit fontScale="62500" lnSpcReduction="20000"/>
          </a:bodyPr>
          <a:lstStyle/>
          <a:p>
            <a:pPr algn="ctr"/>
            <a:endParaRPr lang="en-US"/>
          </a:p>
        </p:txBody>
      </p:sp>
      <p:pic>
        <p:nvPicPr>
          <p:cNvPr id="8" name="Graphic 7" descr="Stethoscope">
            <a:extLst>
              <a:ext uri="{FF2B5EF4-FFF2-40B4-BE49-F238E27FC236}">
                <a16:creationId xmlns:a16="http://schemas.microsoft.com/office/drawing/2014/main" id="{0E674C22-0E8C-4697-8773-3275A3A03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8668" y="542919"/>
            <a:ext cx="914400" cy="914400"/>
          </a:xfrm>
          <a:prstGeom prst="rect">
            <a:avLst/>
          </a:prstGeom>
        </p:spPr>
      </p:pic>
      <p:grpSp>
        <p:nvGrpSpPr>
          <p:cNvPr id="23" name="Group 22">
            <a:extLst>
              <a:ext uri="{FF2B5EF4-FFF2-40B4-BE49-F238E27FC236}">
                <a16:creationId xmlns:a16="http://schemas.microsoft.com/office/drawing/2014/main" id="{EA066EFA-0697-4AED-A095-B0CB16351D2F}"/>
              </a:ext>
            </a:extLst>
          </p:cNvPr>
          <p:cNvGrpSpPr/>
          <p:nvPr/>
        </p:nvGrpSpPr>
        <p:grpSpPr>
          <a:xfrm>
            <a:off x="1" y="444137"/>
            <a:ext cx="12192000" cy="5865711"/>
            <a:chOff x="1" y="444137"/>
            <a:chExt cx="12192000" cy="5865711"/>
          </a:xfrm>
        </p:grpSpPr>
        <p:sp>
          <p:nvSpPr>
            <p:cNvPr id="6" name="Freeform 7"/>
            <p:cNvSpPr>
              <a:spLocks/>
            </p:cNvSpPr>
            <p:nvPr/>
          </p:nvSpPr>
          <p:spPr bwMode="auto">
            <a:xfrm>
              <a:off x="5467063" y="692815"/>
              <a:ext cx="3390581" cy="5617033"/>
            </a:xfrm>
            <a:custGeom>
              <a:avLst/>
              <a:gdLst>
                <a:gd name="T0" fmla="*/ 1349 w 1349"/>
                <a:gd name="T1" fmla="*/ 1044 h 2186"/>
                <a:gd name="T2" fmla="*/ 207 w 1349"/>
                <a:gd name="T3" fmla="*/ 2186 h 2186"/>
                <a:gd name="T4" fmla="*/ 0 w 1349"/>
                <a:gd name="T5" fmla="*/ 2167 h 2186"/>
                <a:gd name="T6" fmla="*/ 127 w 1349"/>
                <a:gd name="T7" fmla="*/ 1969 h 2186"/>
                <a:gd name="T8" fmla="*/ 91 w 1349"/>
                <a:gd name="T9" fmla="*/ 1850 h 2186"/>
                <a:gd name="T10" fmla="*/ 207 w 1349"/>
                <a:gd name="T11" fmla="*/ 1858 h 2186"/>
                <a:gd name="T12" fmla="*/ 1021 w 1349"/>
                <a:gd name="T13" fmla="*/ 1044 h 2186"/>
                <a:gd name="T14" fmla="*/ 574 w 1349"/>
                <a:gd name="T15" fmla="*/ 317 h 2186"/>
                <a:gd name="T16" fmla="*/ 704 w 1349"/>
                <a:gd name="T17" fmla="*/ 119 h 2186"/>
                <a:gd name="T18" fmla="*/ 668 w 1349"/>
                <a:gd name="T19" fmla="*/ 0 h 2186"/>
                <a:gd name="T20" fmla="*/ 1349 w 1349"/>
                <a:gd name="T21" fmla="*/ 1044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9" h="2186">
                  <a:moveTo>
                    <a:pt x="1349" y="1044"/>
                  </a:moveTo>
                  <a:cubicBezTo>
                    <a:pt x="1349" y="1675"/>
                    <a:pt x="838" y="2186"/>
                    <a:pt x="207" y="2186"/>
                  </a:cubicBezTo>
                  <a:cubicBezTo>
                    <a:pt x="136" y="2186"/>
                    <a:pt x="67" y="2179"/>
                    <a:pt x="0" y="2167"/>
                  </a:cubicBezTo>
                  <a:cubicBezTo>
                    <a:pt x="75" y="2133"/>
                    <a:pt x="127" y="2057"/>
                    <a:pt x="127" y="1969"/>
                  </a:cubicBezTo>
                  <a:cubicBezTo>
                    <a:pt x="127" y="1925"/>
                    <a:pt x="114" y="1884"/>
                    <a:pt x="91" y="1850"/>
                  </a:cubicBezTo>
                  <a:cubicBezTo>
                    <a:pt x="129" y="1855"/>
                    <a:pt x="168" y="1858"/>
                    <a:pt x="207" y="1858"/>
                  </a:cubicBezTo>
                  <a:cubicBezTo>
                    <a:pt x="657" y="1858"/>
                    <a:pt x="1021" y="1494"/>
                    <a:pt x="1021" y="1044"/>
                  </a:cubicBezTo>
                  <a:cubicBezTo>
                    <a:pt x="1021" y="727"/>
                    <a:pt x="839" y="452"/>
                    <a:pt x="574" y="317"/>
                  </a:cubicBezTo>
                  <a:cubicBezTo>
                    <a:pt x="650" y="284"/>
                    <a:pt x="704" y="208"/>
                    <a:pt x="704" y="119"/>
                  </a:cubicBezTo>
                  <a:cubicBezTo>
                    <a:pt x="704" y="75"/>
                    <a:pt x="691" y="34"/>
                    <a:pt x="668" y="0"/>
                  </a:cubicBezTo>
                  <a:cubicBezTo>
                    <a:pt x="1069" y="177"/>
                    <a:pt x="1349" y="578"/>
                    <a:pt x="1349" y="1044"/>
                  </a:cubicBezTo>
                  <a:close/>
                </a:path>
              </a:pathLst>
            </a:custGeom>
            <a:solidFill>
              <a:schemeClr val="accent6"/>
            </a:solidFill>
            <a:ln>
              <a:noFill/>
            </a:ln>
          </p:spPr>
          <p:txBody>
            <a:bodyPr vert="horz" wrap="square" lIns="89499" tIns="44749" rIns="89499" bIns="44749" numCol="1" anchor="t" anchorCtr="0" compatLnSpc="1">
              <a:prstTxWarp prst="textNoShape">
                <a:avLst/>
              </a:prstTxWarp>
              <a:normAutofit/>
            </a:bodyPr>
            <a:lstStyle/>
            <a:p>
              <a:endParaRPr lang="en-US"/>
            </a:p>
          </p:txBody>
        </p:sp>
        <p:sp>
          <p:nvSpPr>
            <p:cNvPr id="7" name="Freeform 8"/>
            <p:cNvSpPr>
              <a:spLocks/>
            </p:cNvSpPr>
            <p:nvPr/>
          </p:nvSpPr>
          <p:spPr bwMode="auto">
            <a:xfrm>
              <a:off x="3119167" y="444137"/>
              <a:ext cx="3363730" cy="5589905"/>
            </a:xfrm>
            <a:custGeom>
              <a:avLst/>
              <a:gdLst>
                <a:gd name="T0" fmla="*/ 1205 w 1338"/>
                <a:gd name="T1" fmla="*/ 216 h 2176"/>
                <a:gd name="T2" fmla="*/ 1240 w 1338"/>
                <a:gd name="T3" fmla="*/ 333 h 2176"/>
                <a:gd name="T4" fmla="*/ 1141 w 1338"/>
                <a:gd name="T5" fmla="*/ 327 h 2176"/>
                <a:gd name="T6" fmla="*/ 327 w 1338"/>
                <a:gd name="T7" fmla="*/ 1141 h 2176"/>
                <a:gd name="T8" fmla="*/ 767 w 1338"/>
                <a:gd name="T9" fmla="*/ 1864 h 2176"/>
                <a:gd name="T10" fmla="*/ 629 w 1338"/>
                <a:gd name="T11" fmla="*/ 2066 h 2176"/>
                <a:gd name="T12" fmla="*/ 658 w 1338"/>
                <a:gd name="T13" fmla="*/ 2176 h 2176"/>
                <a:gd name="T14" fmla="*/ 0 w 1338"/>
                <a:gd name="T15" fmla="*/ 1141 h 2176"/>
                <a:gd name="T16" fmla="*/ 1141 w 1338"/>
                <a:gd name="T17" fmla="*/ 0 h 2176"/>
                <a:gd name="T18" fmla="*/ 1338 w 1338"/>
                <a:gd name="T19" fmla="*/ 17 h 2176"/>
                <a:gd name="T20" fmla="*/ 1205 w 1338"/>
                <a:gd name="T21" fmla="*/ 216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8" h="2176">
                  <a:moveTo>
                    <a:pt x="1205" y="216"/>
                  </a:moveTo>
                  <a:cubicBezTo>
                    <a:pt x="1205" y="259"/>
                    <a:pt x="1218" y="299"/>
                    <a:pt x="1240" y="333"/>
                  </a:cubicBezTo>
                  <a:cubicBezTo>
                    <a:pt x="1207" y="329"/>
                    <a:pt x="1175" y="327"/>
                    <a:pt x="1141" y="327"/>
                  </a:cubicBezTo>
                  <a:cubicBezTo>
                    <a:pt x="692" y="327"/>
                    <a:pt x="327" y="692"/>
                    <a:pt x="327" y="1141"/>
                  </a:cubicBezTo>
                  <a:cubicBezTo>
                    <a:pt x="327" y="1456"/>
                    <a:pt x="506" y="1729"/>
                    <a:pt x="767" y="1864"/>
                  </a:cubicBezTo>
                  <a:cubicBezTo>
                    <a:pt x="686" y="1895"/>
                    <a:pt x="629" y="1974"/>
                    <a:pt x="629" y="2066"/>
                  </a:cubicBezTo>
                  <a:cubicBezTo>
                    <a:pt x="629" y="2106"/>
                    <a:pt x="639" y="2144"/>
                    <a:pt x="658" y="2176"/>
                  </a:cubicBezTo>
                  <a:cubicBezTo>
                    <a:pt x="269" y="1994"/>
                    <a:pt x="0" y="1599"/>
                    <a:pt x="0" y="1141"/>
                  </a:cubicBezTo>
                  <a:cubicBezTo>
                    <a:pt x="0" y="511"/>
                    <a:pt x="511" y="0"/>
                    <a:pt x="1141" y="0"/>
                  </a:cubicBezTo>
                  <a:cubicBezTo>
                    <a:pt x="1208" y="0"/>
                    <a:pt x="1274" y="6"/>
                    <a:pt x="1338" y="17"/>
                  </a:cubicBezTo>
                  <a:cubicBezTo>
                    <a:pt x="1260" y="49"/>
                    <a:pt x="1205" y="126"/>
                    <a:pt x="1205" y="216"/>
                  </a:cubicBezTo>
                  <a:close/>
                </a:path>
              </a:pathLst>
            </a:custGeom>
            <a:solidFill>
              <a:schemeClr val="accent4"/>
            </a:solidFill>
            <a:ln>
              <a:noFill/>
            </a:ln>
          </p:spPr>
          <p:txBody>
            <a:bodyPr vert="horz" wrap="square" lIns="89499" tIns="44749" rIns="89499" bIns="44749" numCol="1" anchor="t" anchorCtr="0" compatLnSpc="1">
              <a:prstTxWarp prst="textNoShape">
                <a:avLst/>
              </a:prstTxWarp>
              <a:normAutofit/>
            </a:bodyPr>
            <a:lstStyle/>
            <a:p>
              <a:endParaRPr lang="en-US"/>
            </a:p>
          </p:txBody>
        </p:sp>
        <p:sp>
          <p:nvSpPr>
            <p:cNvPr id="10" name="TextBox 9"/>
            <p:cNvSpPr txBox="1"/>
            <p:nvPr/>
          </p:nvSpPr>
          <p:spPr>
            <a:xfrm>
              <a:off x="1" y="2743201"/>
              <a:ext cx="12192000" cy="992778"/>
            </a:xfrm>
            <a:prstGeom prst="rect">
              <a:avLst/>
            </a:prstGeom>
            <a:noFill/>
          </p:spPr>
          <p:txBody>
            <a:bodyPr wrap="square" lIns="0" rtlCol="0" anchor="ctr" anchorCtr="0">
              <a:normAutofit fontScale="92500" lnSpcReduction="10000"/>
            </a:bodyPr>
            <a:lstStyle/>
            <a:p>
              <a:pPr algn="ctr"/>
              <a:r>
                <a:rPr lang="en-US" sz="6600" b="1" dirty="0">
                  <a:solidFill>
                    <a:schemeClr val="tx1">
                      <a:lumMod val="50000"/>
                      <a:lumOff val="50000"/>
                    </a:schemeClr>
                  </a:solidFill>
                  <a:latin typeface="+mj-lt"/>
                </a:rPr>
                <a:t>Applicant File Review </a:t>
              </a:r>
            </a:p>
          </p:txBody>
        </p:sp>
        <p:sp>
          <p:nvSpPr>
            <p:cNvPr id="11" name="TextBox 10"/>
            <p:cNvSpPr txBox="1"/>
            <p:nvPr/>
          </p:nvSpPr>
          <p:spPr>
            <a:xfrm>
              <a:off x="3814354" y="3612216"/>
              <a:ext cx="4545875" cy="461665"/>
            </a:xfrm>
            <a:prstGeom prst="rect">
              <a:avLst/>
            </a:prstGeom>
            <a:noFill/>
          </p:spPr>
          <p:txBody>
            <a:bodyPr wrap="square" rtlCol="0">
              <a:normAutofit/>
            </a:bodyPr>
            <a:lstStyle/>
            <a:p>
              <a:pPr algn="ctr"/>
              <a:r>
                <a:rPr lang="en-US" sz="2400" dirty="0">
                  <a:solidFill>
                    <a:schemeClr val="tx1">
                      <a:lumMod val="50000"/>
                      <a:lumOff val="50000"/>
                    </a:schemeClr>
                  </a:solidFill>
                </a:rPr>
                <a:t>Center Process</a:t>
              </a:r>
            </a:p>
          </p:txBody>
        </p:sp>
        <p:sp>
          <p:nvSpPr>
            <p:cNvPr id="2" name="TextBox 1">
              <a:extLst>
                <a:ext uri="{FF2B5EF4-FFF2-40B4-BE49-F238E27FC236}">
                  <a16:creationId xmlns:a16="http://schemas.microsoft.com/office/drawing/2014/main" id="{E434F80D-903C-45DF-9FD3-6A485295D6F8}"/>
                </a:ext>
              </a:extLst>
            </p:cNvPr>
            <p:cNvSpPr txBox="1"/>
            <p:nvPr/>
          </p:nvSpPr>
          <p:spPr>
            <a:xfrm>
              <a:off x="8080159" y="1053852"/>
              <a:ext cx="2676221" cy="523220"/>
            </a:xfrm>
            <a:prstGeom prst="rect">
              <a:avLst/>
            </a:prstGeom>
            <a:noFill/>
          </p:spPr>
          <p:txBody>
            <a:bodyPr wrap="square" rtlCol="0">
              <a:spAutoFit/>
            </a:bodyPr>
            <a:lstStyle/>
            <a:p>
              <a:pPr algn="ctr"/>
              <a:r>
                <a:rPr lang="en-US" sz="2800" dirty="0">
                  <a:solidFill>
                    <a:srgbClr val="FF6600"/>
                  </a:solidFill>
                </a:rPr>
                <a:t>Clinical Review</a:t>
              </a:r>
            </a:p>
          </p:txBody>
        </p:sp>
        <p:sp>
          <p:nvSpPr>
            <p:cNvPr id="20" name="TextBox 19">
              <a:extLst>
                <a:ext uri="{FF2B5EF4-FFF2-40B4-BE49-F238E27FC236}">
                  <a16:creationId xmlns:a16="http://schemas.microsoft.com/office/drawing/2014/main" id="{36E9142C-5A63-409C-B91E-7290B1D6637E}"/>
                </a:ext>
              </a:extLst>
            </p:cNvPr>
            <p:cNvSpPr txBox="1"/>
            <p:nvPr/>
          </p:nvSpPr>
          <p:spPr>
            <a:xfrm>
              <a:off x="1355851" y="5482692"/>
              <a:ext cx="2676221" cy="646331"/>
            </a:xfrm>
            <a:prstGeom prst="rect">
              <a:avLst/>
            </a:prstGeom>
            <a:noFill/>
          </p:spPr>
          <p:txBody>
            <a:bodyPr wrap="square" rtlCol="0">
              <a:spAutoFit/>
            </a:bodyPr>
            <a:lstStyle/>
            <a:p>
              <a:pPr algn="ctr"/>
              <a:r>
                <a:rPr lang="en-US" dirty="0">
                  <a:solidFill>
                    <a:schemeClr val="accent2">
                      <a:lumMod val="75000"/>
                    </a:schemeClr>
                  </a:solidFill>
                </a:rPr>
                <a:t>Reasonable Accommodation</a:t>
              </a:r>
            </a:p>
          </p:txBody>
        </p:sp>
        <p:pic>
          <p:nvPicPr>
            <p:cNvPr id="22" name="Graphic 21" descr="Person in wheelchair">
              <a:extLst>
                <a:ext uri="{FF2B5EF4-FFF2-40B4-BE49-F238E27FC236}">
                  <a16:creationId xmlns:a16="http://schemas.microsoft.com/office/drawing/2014/main" id="{66BE7BDF-73D5-48B8-BB5E-5C2F32846B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1032" y="5348657"/>
              <a:ext cx="914400" cy="914400"/>
            </a:xfrm>
            <a:prstGeom prst="rect">
              <a:avLst/>
            </a:prstGeom>
          </p:spPr>
        </p:pic>
      </p:grpSp>
    </p:spTree>
    <p:extLst>
      <p:ext uri="{BB962C8B-B14F-4D97-AF65-F5344CB8AC3E}">
        <p14:creationId xmlns:p14="http://schemas.microsoft.com/office/powerpoint/2010/main" val="29227156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FDE060-EFF7-45F8-B520-895C7799A4F0}"/>
              </a:ext>
            </a:extLst>
          </p:cNvPr>
          <p:cNvSpPr>
            <a:spLocks noGrp="1"/>
          </p:cNvSpPr>
          <p:nvPr>
            <p:ph type="title"/>
          </p:nvPr>
        </p:nvSpPr>
        <p:spPr/>
        <p:txBody>
          <a:bodyPr/>
          <a:lstStyle/>
          <a:p>
            <a:r>
              <a:rPr lang="en-US" dirty="0"/>
              <a:t>Additional Triggers from Interview, CCMPs, and Other Documents </a:t>
            </a:r>
          </a:p>
        </p:txBody>
      </p:sp>
      <p:sp>
        <p:nvSpPr>
          <p:cNvPr id="6" name="Content Placeholder 5">
            <a:extLst>
              <a:ext uri="{FF2B5EF4-FFF2-40B4-BE49-F238E27FC236}">
                <a16:creationId xmlns:a16="http://schemas.microsoft.com/office/drawing/2014/main" id="{CAFC889B-C0CD-4B65-98A0-3CEDEFFECE06}"/>
              </a:ext>
            </a:extLst>
          </p:cNvPr>
          <p:cNvSpPr>
            <a:spLocks noGrp="1"/>
          </p:cNvSpPr>
          <p:nvPr>
            <p:ph sz="half" idx="1"/>
          </p:nvPr>
        </p:nvSpPr>
        <p:spPr>
          <a:xfrm>
            <a:off x="838200" y="1825625"/>
            <a:ext cx="5181600" cy="4667250"/>
          </a:xfrm>
          <a:solidFill>
            <a:schemeClr val="accent3">
              <a:lumMod val="20000"/>
              <a:lumOff val="80000"/>
            </a:schemeClr>
          </a:solidFill>
        </p:spPr>
        <p:txBody>
          <a:bodyPr>
            <a:normAutofit fontScale="77500" lnSpcReduction="20000"/>
          </a:bodyPr>
          <a:lstStyle/>
          <a:p>
            <a:pPr>
              <a:lnSpc>
                <a:spcPct val="134000"/>
              </a:lnSpc>
              <a:spcBef>
                <a:spcPts val="0"/>
              </a:spcBef>
              <a:spcAft>
                <a:spcPts val="600"/>
              </a:spcAft>
            </a:pPr>
            <a:r>
              <a:rPr lang="en-US" sz="3100" dirty="0"/>
              <a:t>History of suicide attempts and expresses current suicidal thoughts with imminent risk.</a:t>
            </a:r>
          </a:p>
          <a:p>
            <a:pPr>
              <a:lnSpc>
                <a:spcPct val="134000"/>
              </a:lnSpc>
              <a:spcBef>
                <a:spcPts val="0"/>
              </a:spcBef>
              <a:spcAft>
                <a:spcPts val="600"/>
              </a:spcAft>
            </a:pPr>
            <a:r>
              <a:rPr lang="en-US" sz="3100" dirty="0"/>
              <a:t>Active hallucinations and/or delusional thinking which places them or others at imminent risk.</a:t>
            </a:r>
          </a:p>
          <a:p>
            <a:pPr>
              <a:lnSpc>
                <a:spcPct val="134000"/>
              </a:lnSpc>
              <a:spcBef>
                <a:spcPts val="0"/>
              </a:spcBef>
              <a:spcAft>
                <a:spcPts val="600"/>
              </a:spcAft>
            </a:pPr>
            <a:r>
              <a:rPr lang="en-US" sz="3100" dirty="0"/>
              <a:t>Significant history of inappropriate sexual impulses, assaults, recency or increased violent episodes. Non-compliant with </a:t>
            </a:r>
            <a:r>
              <a:rPr lang="en-US" sz="3100" dirty="0" err="1"/>
              <a:t>tx</a:t>
            </a:r>
            <a:r>
              <a:rPr lang="en-US" sz="3100" dirty="0"/>
              <a:t>.</a:t>
            </a:r>
          </a:p>
          <a:p>
            <a:endParaRPr lang="en-US" dirty="0"/>
          </a:p>
        </p:txBody>
      </p:sp>
      <p:sp>
        <p:nvSpPr>
          <p:cNvPr id="7" name="Content Placeholder 6">
            <a:extLst>
              <a:ext uri="{FF2B5EF4-FFF2-40B4-BE49-F238E27FC236}">
                <a16:creationId xmlns:a16="http://schemas.microsoft.com/office/drawing/2014/main" id="{747C4304-AA27-46A6-A519-95F91C92DC9C}"/>
              </a:ext>
            </a:extLst>
          </p:cNvPr>
          <p:cNvSpPr>
            <a:spLocks noGrp="1"/>
          </p:cNvSpPr>
          <p:nvPr>
            <p:ph sz="half" idx="2"/>
          </p:nvPr>
        </p:nvSpPr>
        <p:spPr>
          <a:xfrm>
            <a:off x="6172200" y="1825624"/>
            <a:ext cx="5181600" cy="4530725"/>
          </a:xfrm>
          <a:solidFill>
            <a:schemeClr val="accent3">
              <a:lumMod val="20000"/>
              <a:lumOff val="80000"/>
            </a:schemeClr>
          </a:solidFill>
        </p:spPr>
        <p:txBody>
          <a:bodyPr>
            <a:normAutofit fontScale="77500" lnSpcReduction="20000"/>
          </a:bodyPr>
          <a:lstStyle/>
          <a:p>
            <a:pPr>
              <a:lnSpc>
                <a:spcPct val="134000"/>
              </a:lnSpc>
              <a:spcBef>
                <a:spcPts val="0"/>
              </a:spcBef>
              <a:spcAft>
                <a:spcPts val="600"/>
              </a:spcAft>
            </a:pPr>
            <a:r>
              <a:rPr lang="en-US" sz="3100" dirty="0"/>
              <a:t>Homicidal thoughts</a:t>
            </a:r>
          </a:p>
          <a:p>
            <a:pPr>
              <a:lnSpc>
                <a:spcPct val="134000"/>
              </a:lnSpc>
              <a:spcBef>
                <a:spcPts val="0"/>
              </a:spcBef>
              <a:spcAft>
                <a:spcPts val="600"/>
              </a:spcAft>
            </a:pPr>
            <a:r>
              <a:rPr lang="en-US" sz="3100" dirty="0"/>
              <a:t>Expresses harm to self or others</a:t>
            </a:r>
          </a:p>
          <a:p>
            <a:pPr>
              <a:lnSpc>
                <a:spcPct val="134000"/>
              </a:lnSpc>
              <a:spcBef>
                <a:spcPts val="0"/>
              </a:spcBef>
              <a:spcAft>
                <a:spcPts val="600"/>
              </a:spcAft>
            </a:pPr>
            <a:r>
              <a:rPr lang="en-US" sz="3100" dirty="0"/>
              <a:t>Impaired judgment </a:t>
            </a:r>
          </a:p>
          <a:p>
            <a:pPr>
              <a:lnSpc>
                <a:spcPct val="134000"/>
              </a:lnSpc>
              <a:spcBef>
                <a:spcPts val="0"/>
              </a:spcBef>
              <a:spcAft>
                <a:spcPts val="600"/>
              </a:spcAft>
            </a:pPr>
            <a:r>
              <a:rPr lang="en-US" sz="3100" dirty="0"/>
              <a:t>Paranoid thinking</a:t>
            </a:r>
          </a:p>
          <a:p>
            <a:pPr>
              <a:lnSpc>
                <a:spcPct val="134000"/>
              </a:lnSpc>
              <a:spcBef>
                <a:spcPts val="0"/>
              </a:spcBef>
              <a:spcAft>
                <a:spcPts val="600"/>
              </a:spcAft>
            </a:pPr>
            <a:r>
              <a:rPr lang="en-US" sz="3100" dirty="0"/>
              <a:t>Threat of violence/assaultive behavior</a:t>
            </a:r>
          </a:p>
          <a:p>
            <a:pPr>
              <a:lnSpc>
                <a:spcPct val="134000"/>
              </a:lnSpc>
              <a:spcBef>
                <a:spcPts val="0"/>
              </a:spcBef>
              <a:spcAft>
                <a:spcPts val="600"/>
              </a:spcAft>
            </a:pPr>
            <a:r>
              <a:rPr lang="en-US" sz="3100" dirty="0"/>
              <a:t>Self-harm behavior due to drug and alcohol use</a:t>
            </a:r>
          </a:p>
          <a:p>
            <a:pPr>
              <a:lnSpc>
                <a:spcPct val="134000"/>
              </a:lnSpc>
              <a:spcBef>
                <a:spcPts val="0"/>
              </a:spcBef>
              <a:spcAft>
                <a:spcPts val="600"/>
              </a:spcAft>
            </a:pPr>
            <a:r>
              <a:rPr lang="en-US" sz="3100" dirty="0"/>
              <a:t>Medical condition with imminent high risk</a:t>
            </a:r>
          </a:p>
          <a:p>
            <a:endParaRPr lang="en-US" dirty="0"/>
          </a:p>
        </p:txBody>
      </p:sp>
      <p:sp>
        <p:nvSpPr>
          <p:cNvPr id="4" name="Slide Number Placeholder 3">
            <a:extLst>
              <a:ext uri="{FF2B5EF4-FFF2-40B4-BE49-F238E27FC236}">
                <a16:creationId xmlns:a16="http://schemas.microsoft.com/office/drawing/2014/main" id="{33385141-B55C-4452-B628-4D9FEFE61C55}"/>
              </a:ext>
            </a:extLst>
          </p:cNvPr>
          <p:cNvSpPr>
            <a:spLocks noGrp="1"/>
          </p:cNvSpPr>
          <p:nvPr>
            <p:ph type="sldNum" sz="quarter" idx="12"/>
          </p:nvPr>
        </p:nvSpPr>
        <p:spPr/>
        <p:txBody>
          <a:bodyPr/>
          <a:lstStyle/>
          <a:p>
            <a:fld id="{AE743507-C39D-4973-A10E-A1A6810F609F}" type="slidenum">
              <a:rPr lang="en-US" smtClean="0"/>
              <a:t>70</a:t>
            </a:fld>
            <a:endParaRPr lang="en-US"/>
          </a:p>
        </p:txBody>
      </p:sp>
    </p:spTree>
    <p:extLst>
      <p:ext uri="{BB962C8B-B14F-4D97-AF65-F5344CB8AC3E}">
        <p14:creationId xmlns:p14="http://schemas.microsoft.com/office/powerpoint/2010/main" val="1968017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80846" y="1215851"/>
            <a:ext cx="1626552" cy="45117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55063" y="523626"/>
            <a:ext cx="6711074" cy="4214744"/>
          </a:xfrm>
          <a:prstGeom prst="rect">
            <a:avLst/>
          </a:prstGeom>
          <a:noFill/>
        </p:spPr>
        <p:txBody>
          <a:bodyPr wrap="square" rtlCol="0">
            <a:spAutoFit/>
          </a:bodyPr>
          <a:lstStyle/>
          <a:p>
            <a:pPr algn="ctr">
              <a:lnSpc>
                <a:spcPct val="114000"/>
              </a:lnSpc>
            </a:pPr>
            <a:r>
              <a:rPr lang="en-US" sz="6000" b="1" dirty="0">
                <a:ln w="19050">
                  <a:noFill/>
                </a:ln>
                <a:solidFill>
                  <a:schemeClr val="accent1">
                    <a:lumMod val="75000"/>
                  </a:schemeClr>
                </a:solidFill>
                <a:latin typeface="Helvetica" charset="0"/>
                <a:ea typeface="Helvetica" charset="0"/>
                <a:cs typeface="Helvetica" charset="0"/>
              </a:rPr>
              <a:t>DTA </a:t>
            </a:r>
          </a:p>
          <a:p>
            <a:pPr algn="ctr">
              <a:lnSpc>
                <a:spcPct val="114000"/>
              </a:lnSpc>
            </a:pPr>
            <a:r>
              <a:rPr lang="en-US" sz="6000" b="1" dirty="0">
                <a:ln w="19050">
                  <a:noFill/>
                </a:ln>
                <a:solidFill>
                  <a:schemeClr val="accent1">
                    <a:lumMod val="75000"/>
                  </a:schemeClr>
                </a:solidFill>
                <a:latin typeface="Helvetica" charset="0"/>
                <a:ea typeface="Helvetica" charset="0"/>
                <a:cs typeface="Helvetica" charset="0"/>
              </a:rPr>
              <a:t>Mental Health </a:t>
            </a:r>
          </a:p>
          <a:p>
            <a:pPr algn="ctr">
              <a:lnSpc>
                <a:spcPct val="114000"/>
              </a:lnSpc>
            </a:pPr>
            <a:r>
              <a:rPr lang="en-US" sz="4400" b="1" dirty="0">
                <a:ln w="19050">
                  <a:noFill/>
                </a:ln>
                <a:solidFill>
                  <a:schemeClr val="accent1">
                    <a:lumMod val="75000"/>
                  </a:schemeClr>
                </a:solidFill>
                <a:latin typeface="Helvetica" charset="0"/>
                <a:ea typeface="Helvetica" charset="0"/>
                <a:cs typeface="Helvetica" charset="0"/>
              </a:rPr>
              <a:t>and </a:t>
            </a:r>
            <a:r>
              <a:rPr lang="en-US" sz="6000" b="1" dirty="0">
                <a:ln w="19050">
                  <a:noFill/>
                </a:ln>
                <a:solidFill>
                  <a:schemeClr val="accent1">
                    <a:lumMod val="75000"/>
                  </a:schemeClr>
                </a:solidFill>
                <a:latin typeface="Helvetica" charset="0"/>
                <a:ea typeface="Helvetica" charset="0"/>
                <a:cs typeface="Helvetica" charset="0"/>
              </a:rPr>
              <a:t>Medical Examples</a:t>
            </a:r>
          </a:p>
        </p:txBody>
      </p:sp>
      <p:sp>
        <p:nvSpPr>
          <p:cNvPr id="10" name="TextBox 9"/>
          <p:cNvSpPr txBox="1"/>
          <p:nvPr/>
        </p:nvSpPr>
        <p:spPr>
          <a:xfrm rot="16200000">
            <a:off x="-1654355" y="3084424"/>
            <a:ext cx="5762414" cy="856196"/>
          </a:xfrm>
          <a:prstGeom prst="rect">
            <a:avLst/>
          </a:prstGeom>
          <a:noFill/>
        </p:spPr>
        <p:txBody>
          <a:bodyPr wrap="square" rtlCol="0">
            <a:spAutoFit/>
          </a:bodyPr>
          <a:lstStyle/>
          <a:p>
            <a:pPr>
              <a:lnSpc>
                <a:spcPts val="5000"/>
              </a:lnSpc>
            </a:pPr>
            <a:r>
              <a:rPr lang="en-US" sz="9600" b="1" dirty="0">
                <a:ln w="19050">
                  <a:noFill/>
                </a:ln>
                <a:solidFill>
                  <a:schemeClr val="bg1"/>
                </a:solidFill>
                <a:latin typeface="Helvetica" charset="0"/>
                <a:ea typeface="Helvetica" charset="0"/>
                <a:cs typeface="Helvetica" charset="0"/>
              </a:rPr>
              <a:t>evolution</a:t>
            </a:r>
          </a:p>
        </p:txBody>
      </p:sp>
      <p:sp>
        <p:nvSpPr>
          <p:cNvPr id="12" name="Rectangle 11"/>
          <p:cNvSpPr/>
          <p:nvPr/>
        </p:nvSpPr>
        <p:spPr>
          <a:xfrm rot="5400000">
            <a:off x="9884044" y="4887525"/>
            <a:ext cx="3429001" cy="51195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D725F"/>
              </a:solidFill>
            </a:endParaRPr>
          </a:p>
        </p:txBody>
      </p:sp>
      <p:sp>
        <p:nvSpPr>
          <p:cNvPr id="15" name="TextBox 14"/>
          <p:cNvSpPr txBox="1"/>
          <p:nvPr/>
        </p:nvSpPr>
        <p:spPr>
          <a:xfrm>
            <a:off x="5747183" y="4979274"/>
            <a:ext cx="5726834" cy="1474058"/>
          </a:xfrm>
          <a:prstGeom prst="rect">
            <a:avLst/>
          </a:prstGeom>
          <a:noFill/>
        </p:spPr>
        <p:txBody>
          <a:bodyPr wrap="square" rtlCol="0">
            <a:spAutoFit/>
          </a:bodyPr>
          <a:lstStyle/>
          <a:p>
            <a:pPr algn="ctr">
              <a:lnSpc>
                <a:spcPct val="114000"/>
              </a:lnSpc>
              <a:spcBef>
                <a:spcPts val="600"/>
              </a:spcBef>
            </a:pPr>
            <a:r>
              <a:rPr lang="en-US" sz="2400" spc="300" dirty="0">
                <a:latin typeface="Helvetica" charset="0"/>
                <a:ea typeface="Helvetica" charset="0"/>
                <a:cs typeface="Helvetica" charset="0"/>
              </a:rPr>
              <a:t>DTA Considerations </a:t>
            </a:r>
          </a:p>
          <a:p>
            <a:pPr algn="ctr">
              <a:lnSpc>
                <a:spcPct val="114000"/>
              </a:lnSpc>
              <a:spcBef>
                <a:spcPts val="600"/>
              </a:spcBef>
            </a:pPr>
            <a:r>
              <a:rPr lang="en-US" sz="2400" spc="300" dirty="0">
                <a:latin typeface="Helvetica" charset="0"/>
                <a:ea typeface="Helvetica" charset="0"/>
                <a:cs typeface="Helvetica" charset="0"/>
              </a:rPr>
              <a:t>and Review</a:t>
            </a:r>
          </a:p>
          <a:p>
            <a:pPr algn="ctr">
              <a:lnSpc>
                <a:spcPct val="114000"/>
              </a:lnSpc>
              <a:spcBef>
                <a:spcPts val="600"/>
              </a:spcBef>
            </a:pPr>
            <a:endParaRPr lang="en-US" sz="2400" spc="300" dirty="0">
              <a:latin typeface="Helvetica" charset="0"/>
              <a:ea typeface="Helvetica" charset="0"/>
              <a:cs typeface="Helvetica" charset="0"/>
            </a:endParaRPr>
          </a:p>
        </p:txBody>
      </p:sp>
      <p:sp>
        <p:nvSpPr>
          <p:cNvPr id="13" name="Slide Number Placeholder 3">
            <a:extLst>
              <a:ext uri="{FF2B5EF4-FFF2-40B4-BE49-F238E27FC236}">
                <a16:creationId xmlns:a16="http://schemas.microsoft.com/office/drawing/2014/main" id="{A91B25B6-3724-4641-97CA-3F4BC8F25F3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E743507-C39D-4973-A10E-A1A6810F609F}" type="slidenum">
              <a:rPr lang="en-US" sz="1200" smtClean="0">
                <a:solidFill>
                  <a:srgbClr val="009999"/>
                </a:solidFill>
              </a:rPr>
              <a:pPr algn="r"/>
              <a:t>71</a:t>
            </a:fld>
            <a:endParaRPr lang="en-US" sz="1200" dirty="0">
              <a:solidFill>
                <a:srgbClr val="009999"/>
              </a:solidFill>
            </a:endParaRPr>
          </a:p>
        </p:txBody>
      </p:sp>
      <p:grpSp>
        <p:nvGrpSpPr>
          <p:cNvPr id="4" name="Group 3">
            <a:extLst>
              <a:ext uri="{FF2B5EF4-FFF2-40B4-BE49-F238E27FC236}">
                <a16:creationId xmlns:a16="http://schemas.microsoft.com/office/drawing/2014/main" id="{0498DBE0-4DD4-4106-83AE-AB9E79D468C4}"/>
              </a:ext>
            </a:extLst>
          </p:cNvPr>
          <p:cNvGrpSpPr/>
          <p:nvPr/>
        </p:nvGrpSpPr>
        <p:grpSpPr>
          <a:xfrm>
            <a:off x="101952" y="1554982"/>
            <a:ext cx="4815749" cy="3833446"/>
            <a:chOff x="337480" y="1547446"/>
            <a:chExt cx="4815749" cy="3833446"/>
          </a:xfrm>
        </p:grpSpPr>
        <p:sp>
          <p:nvSpPr>
            <p:cNvPr id="3" name="Rectangle 2">
              <a:extLst>
                <a:ext uri="{FF2B5EF4-FFF2-40B4-BE49-F238E27FC236}">
                  <a16:creationId xmlns:a16="http://schemas.microsoft.com/office/drawing/2014/main" id="{94AFA848-5F01-4DF2-BEDA-23378FC7F406}"/>
                </a:ext>
              </a:extLst>
            </p:cNvPr>
            <p:cNvSpPr/>
            <p:nvPr/>
          </p:nvSpPr>
          <p:spPr>
            <a:xfrm>
              <a:off x="337480" y="1547446"/>
              <a:ext cx="4815749" cy="3833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F2E3BF-1BA0-4601-8C37-40E0229B7363}"/>
                </a:ext>
              </a:extLst>
            </p:cNvPr>
            <p:cNvPicPr>
              <a:picLocks noChangeAspect="1"/>
            </p:cNvPicPr>
            <p:nvPr/>
          </p:nvPicPr>
          <p:blipFill>
            <a:blip r:embed="rId2"/>
            <a:stretch>
              <a:fillRect/>
            </a:stretch>
          </p:blipFill>
          <p:spPr>
            <a:xfrm>
              <a:off x="418097" y="1929495"/>
              <a:ext cx="4499604" cy="3166053"/>
            </a:xfrm>
            <a:prstGeom prst="rect">
              <a:avLst/>
            </a:prstGeom>
          </p:spPr>
        </p:pic>
      </p:grpSp>
    </p:spTree>
    <p:extLst>
      <p:ext uri="{BB962C8B-B14F-4D97-AF65-F5344CB8AC3E}">
        <p14:creationId xmlns:p14="http://schemas.microsoft.com/office/powerpoint/2010/main" val="8584630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F74FAA-8947-43F7-8715-8FC25D91C053}"/>
              </a:ext>
            </a:extLst>
          </p:cNvPr>
          <p:cNvSpPr>
            <a:spLocks noGrp="1"/>
          </p:cNvSpPr>
          <p:nvPr>
            <p:ph type="title"/>
          </p:nvPr>
        </p:nvSpPr>
        <p:spPr/>
        <p:txBody>
          <a:bodyPr/>
          <a:lstStyle/>
          <a:p>
            <a:r>
              <a:rPr lang="en-US" dirty="0"/>
              <a:t>Mental Health Examples Qualify for Possible Direct Threat Assessment?</a:t>
            </a:r>
          </a:p>
        </p:txBody>
      </p:sp>
      <p:sp>
        <p:nvSpPr>
          <p:cNvPr id="6" name="Content Placeholder 5">
            <a:extLst>
              <a:ext uri="{FF2B5EF4-FFF2-40B4-BE49-F238E27FC236}">
                <a16:creationId xmlns:a16="http://schemas.microsoft.com/office/drawing/2014/main" id="{9EBCA7DF-298F-4E38-94F6-CF23F3FAB9F8}"/>
              </a:ext>
            </a:extLst>
          </p:cNvPr>
          <p:cNvSpPr>
            <a:spLocks noGrp="1"/>
          </p:cNvSpPr>
          <p:nvPr>
            <p:ph idx="1"/>
          </p:nvPr>
        </p:nvSpPr>
        <p:spPr>
          <a:xfrm>
            <a:off x="838200" y="1825625"/>
            <a:ext cx="10515600" cy="4667250"/>
          </a:xfrm>
        </p:spPr>
        <p:txBody>
          <a:bodyPr>
            <a:normAutofit fontScale="85000" lnSpcReduction="20000"/>
          </a:bodyPr>
          <a:lstStyle/>
          <a:p>
            <a:pPr>
              <a:lnSpc>
                <a:spcPct val="134000"/>
              </a:lnSpc>
              <a:spcBef>
                <a:spcPts val="1000"/>
              </a:spcBef>
              <a:spcAft>
                <a:spcPts val="0"/>
              </a:spcAft>
            </a:pPr>
            <a:r>
              <a:rPr lang="en-US" dirty="0"/>
              <a:t>History of superficial mutilation that requires no medical attention (cuts, burns, pinches, scratches) on body. Not in treatment.</a:t>
            </a:r>
          </a:p>
          <a:p>
            <a:pPr>
              <a:lnSpc>
                <a:spcPct val="134000"/>
              </a:lnSpc>
              <a:spcBef>
                <a:spcPts val="1000"/>
              </a:spcBef>
              <a:spcAft>
                <a:spcPts val="0"/>
              </a:spcAft>
            </a:pPr>
            <a:r>
              <a:rPr lang="en-US" dirty="0"/>
              <a:t>History of chronic impulsive suicidal/homicidal behavior with injury to self or others or threats when off meds. Reports being currently stable (in the past 3 months). Stopped treatment and meds two weeks ago.  Has never had more than 3 months of symptom free behaviors without meds.</a:t>
            </a:r>
          </a:p>
          <a:p>
            <a:pPr>
              <a:lnSpc>
                <a:spcPct val="134000"/>
              </a:lnSpc>
              <a:spcBef>
                <a:spcPts val="1000"/>
              </a:spcBef>
              <a:spcAft>
                <a:spcPts val="0"/>
              </a:spcAft>
            </a:pPr>
            <a:r>
              <a:rPr lang="en-US" dirty="0"/>
              <a:t>Serious personality disorder predominately and currently characterized by chronic anger, hostility and impulsivity, negative attitude, unresponsiveness to treatment and lack of insight.  These symptoms are associated with violent behaviors to others or self.</a:t>
            </a:r>
          </a:p>
          <a:p>
            <a:endParaRPr lang="en-US" dirty="0"/>
          </a:p>
        </p:txBody>
      </p:sp>
      <p:sp>
        <p:nvSpPr>
          <p:cNvPr id="4" name="Slide Number Placeholder 3">
            <a:extLst>
              <a:ext uri="{FF2B5EF4-FFF2-40B4-BE49-F238E27FC236}">
                <a16:creationId xmlns:a16="http://schemas.microsoft.com/office/drawing/2014/main" id="{E9F015C7-7F6E-4C0C-9075-6886776192EA}"/>
              </a:ext>
            </a:extLst>
          </p:cNvPr>
          <p:cNvSpPr>
            <a:spLocks noGrp="1"/>
          </p:cNvSpPr>
          <p:nvPr>
            <p:ph type="sldNum" sz="quarter" idx="12"/>
          </p:nvPr>
        </p:nvSpPr>
        <p:spPr/>
        <p:txBody>
          <a:bodyPr/>
          <a:lstStyle/>
          <a:p>
            <a:fld id="{3A88AA25-0ABF-4444-BF79-A8339D80008A}" type="slidenum">
              <a:rPr lang="en-US" smtClean="0"/>
              <a:pPr/>
              <a:t>72</a:t>
            </a:fld>
            <a:endParaRPr lang="en-US" dirty="0"/>
          </a:p>
        </p:txBody>
      </p:sp>
      <p:sp>
        <p:nvSpPr>
          <p:cNvPr id="8" name="Oval 7">
            <a:extLst>
              <a:ext uri="{FF2B5EF4-FFF2-40B4-BE49-F238E27FC236}">
                <a16:creationId xmlns:a16="http://schemas.microsoft.com/office/drawing/2014/main" id="{2AAA593B-CB7C-47BA-9262-CEB363DEE328}"/>
              </a:ext>
            </a:extLst>
          </p:cNvPr>
          <p:cNvSpPr/>
          <p:nvPr/>
        </p:nvSpPr>
        <p:spPr>
          <a:xfrm>
            <a:off x="4781832" y="1917744"/>
            <a:ext cx="2166257" cy="849085"/>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NO</a:t>
            </a:r>
          </a:p>
        </p:txBody>
      </p:sp>
      <p:sp>
        <p:nvSpPr>
          <p:cNvPr id="9" name="Oval 8">
            <a:extLst>
              <a:ext uri="{FF2B5EF4-FFF2-40B4-BE49-F238E27FC236}">
                <a16:creationId xmlns:a16="http://schemas.microsoft.com/office/drawing/2014/main" id="{CF6D612A-A444-4913-9446-1C692B222E83}"/>
              </a:ext>
            </a:extLst>
          </p:cNvPr>
          <p:cNvSpPr/>
          <p:nvPr/>
        </p:nvSpPr>
        <p:spPr>
          <a:xfrm>
            <a:off x="4781832" y="3224546"/>
            <a:ext cx="2166257" cy="84908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YES</a:t>
            </a:r>
          </a:p>
        </p:txBody>
      </p:sp>
      <p:sp>
        <p:nvSpPr>
          <p:cNvPr id="10" name="Oval 9">
            <a:extLst>
              <a:ext uri="{FF2B5EF4-FFF2-40B4-BE49-F238E27FC236}">
                <a16:creationId xmlns:a16="http://schemas.microsoft.com/office/drawing/2014/main" id="{C2724541-B674-4D23-B2C7-0B27BBDCAA02}"/>
              </a:ext>
            </a:extLst>
          </p:cNvPr>
          <p:cNvSpPr/>
          <p:nvPr/>
        </p:nvSpPr>
        <p:spPr>
          <a:xfrm>
            <a:off x="4756234" y="4756442"/>
            <a:ext cx="2217452" cy="1053621"/>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Maybe</a:t>
            </a:r>
          </a:p>
        </p:txBody>
      </p:sp>
    </p:spTree>
    <p:extLst>
      <p:ext uri="{BB962C8B-B14F-4D97-AF65-F5344CB8AC3E}">
        <p14:creationId xmlns:p14="http://schemas.microsoft.com/office/powerpoint/2010/main" val="359459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6">
                                            <p:txEl>
                                              <p:pRg st="0" end="0"/>
                                            </p:txEl>
                                          </p:spTgt>
                                        </p:tgtEl>
                                        <p:attrNameLst>
                                          <p:attrName>style.color</p:attrName>
                                        </p:attrNameLst>
                                      </p:cBhvr>
                                      <p:to>
                                        <a:srgbClr val="CC0000"/>
                                      </p:to>
                                    </p:animClr>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000" fill="hold"/>
                                        <p:tgtEl>
                                          <p:spTgt spid="6">
                                            <p:txEl>
                                              <p:pRg st="1" end="1"/>
                                            </p:txEl>
                                          </p:spTgt>
                                        </p:tgtEl>
                                        <p:attrNameLst>
                                          <p:attrName>style.color</p:attrName>
                                        </p:attrNameLst>
                                      </p:cBhvr>
                                      <p:to>
                                        <a:srgbClr val="598B17"/>
                                      </p:to>
                                    </p:animClr>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F74FAA-8947-43F7-8715-8FC25D91C053}"/>
              </a:ext>
            </a:extLst>
          </p:cNvPr>
          <p:cNvSpPr>
            <a:spLocks noGrp="1"/>
          </p:cNvSpPr>
          <p:nvPr>
            <p:ph type="title"/>
          </p:nvPr>
        </p:nvSpPr>
        <p:spPr/>
        <p:txBody>
          <a:bodyPr/>
          <a:lstStyle/>
          <a:p>
            <a:r>
              <a:rPr lang="en-US" dirty="0"/>
              <a:t>Medical Examples Qualify for Possible Direct Threat Assessment?</a:t>
            </a:r>
          </a:p>
        </p:txBody>
      </p:sp>
      <p:sp>
        <p:nvSpPr>
          <p:cNvPr id="6" name="Content Placeholder 5">
            <a:extLst>
              <a:ext uri="{FF2B5EF4-FFF2-40B4-BE49-F238E27FC236}">
                <a16:creationId xmlns:a16="http://schemas.microsoft.com/office/drawing/2014/main" id="{9EBCA7DF-298F-4E38-94F6-CF23F3FAB9F8}"/>
              </a:ext>
            </a:extLst>
          </p:cNvPr>
          <p:cNvSpPr>
            <a:spLocks noGrp="1"/>
          </p:cNvSpPr>
          <p:nvPr>
            <p:ph idx="1"/>
          </p:nvPr>
        </p:nvSpPr>
        <p:spPr>
          <a:xfrm>
            <a:off x="838200" y="1825625"/>
            <a:ext cx="10515600" cy="4667250"/>
          </a:xfrm>
        </p:spPr>
        <p:txBody>
          <a:bodyPr>
            <a:normAutofit/>
          </a:bodyPr>
          <a:lstStyle/>
          <a:p>
            <a:r>
              <a:rPr lang="en-US" dirty="0"/>
              <a:t>Type 1 diabetic with hospitalization 1 month ago for Diabetic ketoacidosis (DKA) with dehydration, confusion, and vomiting  and initial diagnosis; being seen by endocrinologist but difficult to control diabetes. During interview sounded confused, reported being thirsty a lot but not taking medications- “I don’t want others to know I have diabetes.</a:t>
            </a:r>
          </a:p>
          <a:p>
            <a:r>
              <a:rPr lang="en-US" dirty="0"/>
              <a:t>Applicant with unmanaged asthma. Hospitalization 2 months ago that required intubation. Recently has had 3 visits to emergency room in past 4 weeks; does not take medications regularly. </a:t>
            </a:r>
          </a:p>
          <a:p>
            <a:endParaRPr lang="en-US" dirty="0"/>
          </a:p>
        </p:txBody>
      </p:sp>
      <p:sp>
        <p:nvSpPr>
          <p:cNvPr id="4" name="Slide Number Placeholder 3">
            <a:extLst>
              <a:ext uri="{FF2B5EF4-FFF2-40B4-BE49-F238E27FC236}">
                <a16:creationId xmlns:a16="http://schemas.microsoft.com/office/drawing/2014/main" id="{E9F015C7-7F6E-4C0C-9075-6886776192EA}"/>
              </a:ext>
            </a:extLst>
          </p:cNvPr>
          <p:cNvSpPr>
            <a:spLocks noGrp="1"/>
          </p:cNvSpPr>
          <p:nvPr>
            <p:ph type="sldNum" sz="quarter" idx="12"/>
          </p:nvPr>
        </p:nvSpPr>
        <p:spPr/>
        <p:txBody>
          <a:bodyPr/>
          <a:lstStyle/>
          <a:p>
            <a:fld id="{3A88AA25-0ABF-4444-BF79-A8339D80008A}" type="slidenum">
              <a:rPr lang="en-US" smtClean="0"/>
              <a:pPr/>
              <a:t>73</a:t>
            </a:fld>
            <a:endParaRPr lang="en-US" dirty="0"/>
          </a:p>
        </p:txBody>
      </p:sp>
      <p:sp>
        <p:nvSpPr>
          <p:cNvPr id="9" name="Oval 8">
            <a:extLst>
              <a:ext uri="{FF2B5EF4-FFF2-40B4-BE49-F238E27FC236}">
                <a16:creationId xmlns:a16="http://schemas.microsoft.com/office/drawing/2014/main" id="{CF6D612A-A444-4913-9446-1C692B222E83}"/>
              </a:ext>
            </a:extLst>
          </p:cNvPr>
          <p:cNvSpPr/>
          <p:nvPr/>
        </p:nvSpPr>
        <p:spPr>
          <a:xfrm>
            <a:off x="4692663" y="2607304"/>
            <a:ext cx="2166257" cy="84908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YES</a:t>
            </a:r>
          </a:p>
        </p:txBody>
      </p:sp>
      <p:sp>
        <p:nvSpPr>
          <p:cNvPr id="11" name="Oval 10">
            <a:extLst>
              <a:ext uri="{FF2B5EF4-FFF2-40B4-BE49-F238E27FC236}">
                <a16:creationId xmlns:a16="http://schemas.microsoft.com/office/drawing/2014/main" id="{56ACF906-B0C1-46DB-AD87-802E4B5A04DC}"/>
              </a:ext>
            </a:extLst>
          </p:cNvPr>
          <p:cNvSpPr/>
          <p:nvPr/>
        </p:nvSpPr>
        <p:spPr>
          <a:xfrm>
            <a:off x="4692663" y="5238172"/>
            <a:ext cx="2166257" cy="84908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YES</a:t>
            </a:r>
          </a:p>
        </p:txBody>
      </p:sp>
    </p:spTree>
    <p:extLst>
      <p:ext uri="{BB962C8B-B14F-4D97-AF65-F5344CB8AC3E}">
        <p14:creationId xmlns:p14="http://schemas.microsoft.com/office/powerpoint/2010/main" val="273483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3" presetClass="emph" presetSubtype="2" fill="hold" nodeType="withEffect">
                                  <p:stCondLst>
                                    <p:cond delay="0"/>
                                  </p:stCondLst>
                                  <p:childTnLst>
                                    <p:animClr clrSpc="rgb" dir="cw">
                                      <p:cBhvr override="childStyle">
                                        <p:cTn id="12" dur="2000" fill="hold"/>
                                        <p:tgtEl>
                                          <p:spTgt spid="6">
                                            <p:txEl>
                                              <p:pRg st="0" end="0"/>
                                            </p:txEl>
                                          </p:spTgt>
                                        </p:tgtEl>
                                        <p:attrNameLst>
                                          <p:attrName>style.color</p:attrName>
                                        </p:attrNameLst>
                                      </p:cBhvr>
                                      <p:to>
                                        <a:schemeClr val="hlink"/>
                                      </p:to>
                                    </p:animClr>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3" presetClass="emph" presetSubtype="2" fill="hold" nodeType="withEffect">
                                  <p:stCondLst>
                                    <p:cond delay="0"/>
                                  </p:stCondLst>
                                  <p:childTnLst>
                                    <p:animClr clrSpc="rgb" dir="cw">
                                      <p:cBhvr override="childStyle">
                                        <p:cTn id="22" dur="2000" fill="hold"/>
                                        <p:tgtEl>
                                          <p:spTgt spid="6">
                                            <p:txEl>
                                              <p:pRg st="1" end="1"/>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7B03-76D6-4ABD-B938-3D982B30E8FD}"/>
              </a:ext>
            </a:extLst>
          </p:cNvPr>
          <p:cNvSpPr>
            <a:spLocks noGrp="1"/>
          </p:cNvSpPr>
          <p:nvPr>
            <p:ph type="title"/>
          </p:nvPr>
        </p:nvSpPr>
        <p:spPr>
          <a:xfrm>
            <a:off x="803868" y="426597"/>
            <a:ext cx="7806732" cy="1325563"/>
          </a:xfrm>
        </p:spPr>
        <p:txBody>
          <a:bodyPr>
            <a:normAutofit/>
          </a:bodyPr>
          <a:lstStyle/>
          <a:p>
            <a:pPr algn="ctr"/>
            <a:r>
              <a:rPr lang="en-US" dirty="0"/>
              <a:t>Poll Questions</a:t>
            </a:r>
            <a:br>
              <a:rPr lang="en-US" dirty="0"/>
            </a:br>
            <a:r>
              <a:rPr lang="en-US" dirty="0"/>
              <a:t>Review!</a:t>
            </a:r>
          </a:p>
        </p:txBody>
      </p:sp>
      <p:sp>
        <p:nvSpPr>
          <p:cNvPr id="3" name="Content Placeholder 2">
            <a:extLst>
              <a:ext uri="{FF2B5EF4-FFF2-40B4-BE49-F238E27FC236}">
                <a16:creationId xmlns:a16="http://schemas.microsoft.com/office/drawing/2014/main" id="{0BE3E32E-3C6A-412F-8DF9-BFEEA90C4912}"/>
              </a:ext>
            </a:extLst>
          </p:cNvPr>
          <p:cNvSpPr>
            <a:spLocks noGrp="1"/>
          </p:cNvSpPr>
          <p:nvPr>
            <p:ph idx="1"/>
          </p:nvPr>
        </p:nvSpPr>
        <p:spPr>
          <a:xfrm>
            <a:off x="723481" y="1587641"/>
            <a:ext cx="7887119" cy="5034223"/>
          </a:xfrm>
        </p:spPr>
        <p:txBody>
          <a:bodyPr anchor="ctr">
            <a:normAutofit/>
          </a:bodyPr>
          <a:lstStyle/>
          <a:p>
            <a:pPr marL="461963" indent="-461963">
              <a:lnSpc>
                <a:spcPct val="104000"/>
              </a:lnSpc>
              <a:spcBef>
                <a:spcPts val="1000"/>
              </a:spcBef>
              <a:spcAft>
                <a:spcPts val="0"/>
              </a:spcAft>
              <a:buFont typeface="+mj-lt"/>
              <a:buAutoNum type="arabicPeriod"/>
            </a:pPr>
            <a:r>
              <a:rPr lang="en-US" sz="2000" dirty="0"/>
              <a:t>What is key in determining whether to do a Health Care Needs Assessment or Direct Threat Assessment?</a:t>
            </a:r>
          </a:p>
          <a:p>
            <a:pPr marL="800100" lvl="1" indent="-342900">
              <a:lnSpc>
                <a:spcPct val="104000"/>
              </a:lnSpc>
              <a:spcBef>
                <a:spcPts val="1000"/>
              </a:spcBef>
              <a:spcAft>
                <a:spcPts val="0"/>
              </a:spcAft>
              <a:buClr>
                <a:schemeClr val="accent2"/>
              </a:buClr>
              <a:buFont typeface="+mj-lt"/>
              <a:buAutoNum type="alphaUcPeriod"/>
            </a:pPr>
            <a:r>
              <a:rPr lang="en-US" sz="1600" dirty="0"/>
              <a:t>If student makes decisions that place them at risk </a:t>
            </a:r>
          </a:p>
          <a:p>
            <a:pPr marL="800100" lvl="1" indent="-342900">
              <a:lnSpc>
                <a:spcPct val="104000"/>
              </a:lnSpc>
              <a:spcBef>
                <a:spcPts val="1000"/>
              </a:spcBef>
              <a:spcAft>
                <a:spcPts val="0"/>
              </a:spcAft>
              <a:buClr>
                <a:schemeClr val="accent2"/>
              </a:buClr>
              <a:buFont typeface="+mj-lt"/>
              <a:buAutoNum type="alphaUcPeriod"/>
            </a:pPr>
            <a:r>
              <a:rPr lang="en-US" sz="1600" dirty="0"/>
              <a:t>If applicant is unstable and not safe</a:t>
            </a:r>
          </a:p>
          <a:p>
            <a:pPr marL="800100" lvl="1" indent="-342900">
              <a:lnSpc>
                <a:spcPct val="104000"/>
              </a:lnSpc>
              <a:spcBef>
                <a:spcPts val="1000"/>
              </a:spcBef>
              <a:spcAft>
                <a:spcPts val="0"/>
              </a:spcAft>
              <a:buClr>
                <a:schemeClr val="accent2"/>
              </a:buClr>
              <a:buFont typeface="+mj-lt"/>
              <a:buAutoNum type="alphaUcPeriod"/>
            </a:pPr>
            <a:r>
              <a:rPr lang="en-US" sz="1600" dirty="0"/>
              <a:t>If applicant is an imminent risk to self and others</a:t>
            </a:r>
          </a:p>
          <a:p>
            <a:pPr marL="514350" indent="-514350">
              <a:lnSpc>
                <a:spcPct val="104000"/>
              </a:lnSpc>
              <a:spcBef>
                <a:spcPts val="1000"/>
              </a:spcBef>
              <a:spcAft>
                <a:spcPts val="0"/>
              </a:spcAft>
              <a:buFont typeface="+mj-lt"/>
              <a:buAutoNum type="arabicPeriod"/>
            </a:pPr>
            <a:r>
              <a:rPr lang="en-US" sz="2000" dirty="0"/>
              <a:t>What are the steps required if you request that an applicant be considered to a Job Corps center in their home state due to health care needs?</a:t>
            </a:r>
          </a:p>
          <a:p>
            <a:pPr marL="800100" lvl="1" indent="-342900">
              <a:lnSpc>
                <a:spcPct val="104000"/>
              </a:lnSpc>
              <a:spcBef>
                <a:spcPts val="1000"/>
              </a:spcBef>
              <a:spcAft>
                <a:spcPts val="0"/>
              </a:spcAft>
              <a:buClr>
                <a:srgbClr val="006699"/>
              </a:buClr>
              <a:buAutoNum type="alphaUcPeriod"/>
            </a:pPr>
            <a:r>
              <a:rPr lang="en-US" sz="1600" dirty="0"/>
              <a:t>Contact the AC and arrange for the applicant to go to another center</a:t>
            </a:r>
          </a:p>
          <a:p>
            <a:pPr marL="800100" lvl="1" indent="-342900">
              <a:lnSpc>
                <a:spcPct val="104000"/>
              </a:lnSpc>
              <a:spcBef>
                <a:spcPts val="1000"/>
              </a:spcBef>
              <a:spcAft>
                <a:spcPts val="0"/>
              </a:spcAft>
              <a:buClr>
                <a:srgbClr val="006699"/>
              </a:buClr>
              <a:buAutoNum type="alphaUcPeriod"/>
            </a:pPr>
            <a:r>
              <a:rPr lang="en-US" sz="1600" dirty="0"/>
              <a:t>Document contact with treating provider to discuss options, document efforts to arrange for care near current center on HCNA form, and forward file to RO.</a:t>
            </a:r>
          </a:p>
          <a:p>
            <a:pPr marL="800100" lvl="1" indent="-342900">
              <a:lnSpc>
                <a:spcPct val="104000"/>
              </a:lnSpc>
              <a:spcBef>
                <a:spcPts val="1000"/>
              </a:spcBef>
              <a:spcAft>
                <a:spcPts val="0"/>
              </a:spcAft>
              <a:buClr>
                <a:srgbClr val="006699"/>
              </a:buClr>
              <a:buAutoNum type="alphaUcPeriod"/>
            </a:pPr>
            <a:r>
              <a:rPr lang="en-US" sz="1600" dirty="0"/>
              <a:t>Document unsuccessful efforts to arrange for care near the current center and forward to RO </a:t>
            </a:r>
          </a:p>
        </p:txBody>
      </p:sp>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A8B54A7-47E9-414C-829F-9F346ECF76A9}"/>
              </a:ext>
            </a:extLst>
          </p:cNvPr>
          <p:cNvSpPr>
            <a:spLocks noGrp="1"/>
          </p:cNvSpPr>
          <p:nvPr>
            <p:ph type="sldNum" sz="quarter" idx="12"/>
          </p:nvPr>
        </p:nvSpPr>
        <p:spPr>
          <a:xfrm>
            <a:off x="10341428" y="6356350"/>
            <a:ext cx="1012371" cy="365125"/>
          </a:xfrm>
        </p:spPr>
        <p:txBody>
          <a:bodyPr>
            <a:normAutofit/>
          </a:bodyPr>
          <a:lstStyle/>
          <a:p>
            <a:pPr>
              <a:spcAft>
                <a:spcPts val="600"/>
              </a:spcAft>
            </a:pPr>
            <a:fld id="{AE743507-C39D-4973-A10E-A1A6810F609F}" type="slidenum">
              <a:rPr lang="en-US">
                <a:solidFill>
                  <a:srgbClr val="FFFFFF"/>
                </a:solidFill>
              </a:rPr>
              <a:pPr>
                <a:spcAft>
                  <a:spcPts val="600"/>
                </a:spcAft>
              </a:pPr>
              <a:t>74</a:t>
            </a:fld>
            <a:endParaRPr lang="en-US">
              <a:solidFill>
                <a:srgbClr val="FFFFFF"/>
              </a:solidFill>
            </a:endParaRPr>
          </a:p>
        </p:txBody>
      </p:sp>
      <p:pic>
        <p:nvPicPr>
          <p:cNvPr id="7" name="Picture 6" descr="A close up of a logo&#10;&#10;Description automatically generated">
            <a:extLst>
              <a:ext uri="{FF2B5EF4-FFF2-40B4-BE49-F238E27FC236}">
                <a16:creationId xmlns:a16="http://schemas.microsoft.com/office/drawing/2014/main" id="{DACAABA7-8363-4DB9-A246-E5E496D50610}"/>
              </a:ext>
            </a:extLst>
          </p:cNvPr>
          <p:cNvPicPr>
            <a:picLocks noChangeAspect="1"/>
          </p:cNvPicPr>
          <p:nvPr/>
        </p:nvPicPr>
        <p:blipFill>
          <a:blip r:embed="rId3">
            <a:duotone>
              <a:schemeClr val="accent2">
                <a:shade val="45000"/>
                <a:satMod val="135000"/>
              </a:schemeClr>
              <a:prstClr val="white"/>
            </a:duotone>
          </a:blip>
          <a:stretch>
            <a:fillRect/>
          </a:stretch>
        </p:blipFill>
        <p:spPr>
          <a:xfrm>
            <a:off x="9425764" y="2796514"/>
            <a:ext cx="1119443" cy="1264971"/>
          </a:xfrm>
          <a:prstGeom prst="rect">
            <a:avLst/>
          </a:prstGeom>
        </p:spPr>
      </p:pic>
    </p:spTree>
    <p:extLst>
      <p:ext uri="{BB962C8B-B14F-4D97-AF65-F5344CB8AC3E}">
        <p14:creationId xmlns:p14="http://schemas.microsoft.com/office/powerpoint/2010/main" val="32963140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7B03-76D6-4ABD-B938-3D982B30E8FD}"/>
              </a:ext>
            </a:extLst>
          </p:cNvPr>
          <p:cNvSpPr>
            <a:spLocks noGrp="1"/>
          </p:cNvSpPr>
          <p:nvPr>
            <p:ph type="title"/>
          </p:nvPr>
        </p:nvSpPr>
        <p:spPr>
          <a:xfrm>
            <a:off x="803868" y="426597"/>
            <a:ext cx="7806732" cy="1325563"/>
          </a:xfrm>
        </p:spPr>
        <p:txBody>
          <a:bodyPr>
            <a:normAutofit/>
          </a:bodyPr>
          <a:lstStyle/>
          <a:p>
            <a:pPr algn="ctr"/>
            <a:r>
              <a:rPr lang="en-US" dirty="0"/>
              <a:t>Poll Questions</a:t>
            </a:r>
            <a:br>
              <a:rPr lang="en-US" dirty="0"/>
            </a:br>
            <a:r>
              <a:rPr lang="en-US" dirty="0"/>
              <a:t>Review!</a:t>
            </a:r>
          </a:p>
        </p:txBody>
      </p:sp>
      <p:sp>
        <p:nvSpPr>
          <p:cNvPr id="3" name="Content Placeholder 2">
            <a:extLst>
              <a:ext uri="{FF2B5EF4-FFF2-40B4-BE49-F238E27FC236}">
                <a16:creationId xmlns:a16="http://schemas.microsoft.com/office/drawing/2014/main" id="{0BE3E32E-3C6A-412F-8DF9-BFEEA90C4912}"/>
              </a:ext>
            </a:extLst>
          </p:cNvPr>
          <p:cNvSpPr>
            <a:spLocks noGrp="1"/>
          </p:cNvSpPr>
          <p:nvPr>
            <p:ph idx="1"/>
          </p:nvPr>
        </p:nvSpPr>
        <p:spPr>
          <a:xfrm>
            <a:off x="838201" y="1796100"/>
            <a:ext cx="7887119" cy="4876242"/>
          </a:xfrm>
        </p:spPr>
        <p:txBody>
          <a:bodyPr anchor="ctr">
            <a:normAutofit lnSpcReduction="10000"/>
          </a:bodyPr>
          <a:lstStyle/>
          <a:p>
            <a:pPr marL="514350" indent="-514350">
              <a:lnSpc>
                <a:spcPct val="104000"/>
              </a:lnSpc>
              <a:spcBef>
                <a:spcPts val="1000"/>
              </a:spcBef>
              <a:spcAft>
                <a:spcPts val="0"/>
              </a:spcAft>
              <a:buFont typeface="+mj-lt"/>
              <a:buAutoNum type="arabicPeriod" startAt="3"/>
            </a:pPr>
            <a:r>
              <a:rPr lang="en-US" sz="2000" dirty="0"/>
              <a:t>If you receive an applicant file with medical conditions listed on the 6-53 with supporting documentation and the applicant gives new medical information during the interview, what do you do?</a:t>
            </a:r>
          </a:p>
          <a:p>
            <a:pPr marL="971550" lvl="1" indent="-514350">
              <a:lnSpc>
                <a:spcPct val="104000"/>
              </a:lnSpc>
              <a:spcBef>
                <a:spcPts val="1000"/>
              </a:spcBef>
              <a:spcAft>
                <a:spcPts val="0"/>
              </a:spcAft>
              <a:buClr>
                <a:srgbClr val="006699"/>
              </a:buClr>
              <a:buFont typeface="+mj-lt"/>
              <a:buAutoNum type="alphaUcPeriod"/>
            </a:pPr>
            <a:r>
              <a:rPr lang="en-US" sz="1600" dirty="0"/>
              <a:t>Contact the AC and ask them to get the information.</a:t>
            </a:r>
          </a:p>
          <a:p>
            <a:pPr marL="971550" lvl="1" indent="-514350">
              <a:lnSpc>
                <a:spcPct val="104000"/>
              </a:lnSpc>
              <a:spcBef>
                <a:spcPts val="1000"/>
              </a:spcBef>
              <a:spcAft>
                <a:spcPts val="0"/>
              </a:spcAft>
              <a:buClr>
                <a:srgbClr val="006699"/>
              </a:buClr>
              <a:buFont typeface="+mj-lt"/>
              <a:buAutoNum type="alphaUcPeriod"/>
            </a:pPr>
            <a:r>
              <a:rPr lang="en-US" sz="1600" dirty="0"/>
              <a:t>Ask applicant to get information or provide release so center can get the information.</a:t>
            </a:r>
          </a:p>
          <a:p>
            <a:pPr marL="971550" lvl="1" indent="-514350">
              <a:lnSpc>
                <a:spcPct val="104000"/>
              </a:lnSpc>
              <a:spcBef>
                <a:spcPts val="1000"/>
              </a:spcBef>
              <a:spcAft>
                <a:spcPts val="0"/>
              </a:spcAft>
              <a:buClr>
                <a:srgbClr val="006699"/>
              </a:buClr>
              <a:buFont typeface="+mj-lt"/>
              <a:buAutoNum type="alphaUcPeriod"/>
            </a:pPr>
            <a:r>
              <a:rPr lang="en-US" sz="1600" dirty="0"/>
              <a:t>Collaborate with the AC and see who is the best person to get the information quickly.</a:t>
            </a:r>
          </a:p>
          <a:p>
            <a:pPr marL="514350" indent="-514350">
              <a:lnSpc>
                <a:spcPct val="104000"/>
              </a:lnSpc>
              <a:spcBef>
                <a:spcPts val="1000"/>
              </a:spcBef>
              <a:spcAft>
                <a:spcPts val="0"/>
              </a:spcAft>
              <a:buFont typeface="+mj-lt"/>
              <a:buAutoNum type="arabicPeriod" startAt="3"/>
            </a:pPr>
            <a:r>
              <a:rPr lang="en-US" sz="2000" dirty="0"/>
              <a:t>Can you recommend denial for health care needs due to non-compliance with medications or treatment?</a:t>
            </a:r>
          </a:p>
          <a:p>
            <a:pPr marL="971550" lvl="1" indent="-514350">
              <a:lnSpc>
                <a:spcPct val="104000"/>
              </a:lnSpc>
              <a:spcBef>
                <a:spcPts val="1000"/>
              </a:spcBef>
              <a:spcAft>
                <a:spcPts val="0"/>
              </a:spcAft>
              <a:buClr>
                <a:srgbClr val="006699"/>
              </a:buClr>
              <a:buFont typeface="+mj-lt"/>
              <a:buAutoNum type="alphaUcPeriod"/>
            </a:pPr>
            <a:r>
              <a:rPr lang="en-US" sz="1600" dirty="0"/>
              <a:t>Yes</a:t>
            </a:r>
          </a:p>
          <a:p>
            <a:pPr marL="971550" lvl="1" indent="-514350">
              <a:lnSpc>
                <a:spcPct val="104000"/>
              </a:lnSpc>
              <a:spcBef>
                <a:spcPts val="1000"/>
              </a:spcBef>
              <a:spcAft>
                <a:spcPts val="0"/>
              </a:spcAft>
              <a:buClr>
                <a:srgbClr val="006699"/>
              </a:buClr>
              <a:buFont typeface="+mj-lt"/>
              <a:buAutoNum type="alphaUcPeriod"/>
            </a:pPr>
            <a:r>
              <a:rPr lang="en-US" sz="1600" dirty="0"/>
              <a:t>No</a:t>
            </a:r>
          </a:p>
          <a:p>
            <a:pPr marL="971550" lvl="1" indent="-514350">
              <a:lnSpc>
                <a:spcPct val="104000"/>
              </a:lnSpc>
              <a:spcBef>
                <a:spcPts val="1000"/>
              </a:spcBef>
              <a:spcAft>
                <a:spcPts val="0"/>
              </a:spcAft>
              <a:buClr>
                <a:srgbClr val="006699"/>
              </a:buClr>
              <a:buFont typeface="+mj-lt"/>
              <a:buAutoNum type="alphaUcPeriod"/>
            </a:pPr>
            <a:r>
              <a:rPr lang="en-US" sz="1600" dirty="0"/>
              <a:t>It depends.  Not solely on non-compliance must document what behaviors or symptoms are currently unmanageable and require care beyond basic health services. </a:t>
            </a:r>
            <a:endParaRPr lang="en-US" sz="2000" dirty="0"/>
          </a:p>
          <a:p>
            <a:pPr>
              <a:lnSpc>
                <a:spcPct val="104000"/>
              </a:lnSpc>
            </a:pPr>
            <a:endParaRPr lang="en-US" sz="1500" dirty="0"/>
          </a:p>
        </p:txBody>
      </p:sp>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A8B54A7-47E9-414C-829F-9F346ECF76A9}"/>
              </a:ext>
            </a:extLst>
          </p:cNvPr>
          <p:cNvSpPr>
            <a:spLocks noGrp="1"/>
          </p:cNvSpPr>
          <p:nvPr>
            <p:ph type="sldNum" sz="quarter" idx="12"/>
          </p:nvPr>
        </p:nvSpPr>
        <p:spPr>
          <a:xfrm>
            <a:off x="10341428" y="6356350"/>
            <a:ext cx="1012371" cy="365125"/>
          </a:xfrm>
        </p:spPr>
        <p:txBody>
          <a:bodyPr>
            <a:normAutofit/>
          </a:bodyPr>
          <a:lstStyle/>
          <a:p>
            <a:pPr>
              <a:spcAft>
                <a:spcPts val="600"/>
              </a:spcAft>
            </a:pPr>
            <a:fld id="{AE743507-C39D-4973-A10E-A1A6810F609F}" type="slidenum">
              <a:rPr lang="en-US">
                <a:solidFill>
                  <a:srgbClr val="FFFFFF"/>
                </a:solidFill>
              </a:rPr>
              <a:pPr>
                <a:spcAft>
                  <a:spcPts val="600"/>
                </a:spcAft>
              </a:pPr>
              <a:t>75</a:t>
            </a:fld>
            <a:endParaRPr lang="en-US">
              <a:solidFill>
                <a:srgbClr val="FFFFFF"/>
              </a:solidFill>
            </a:endParaRPr>
          </a:p>
        </p:txBody>
      </p:sp>
      <p:pic>
        <p:nvPicPr>
          <p:cNvPr id="7" name="Picture 6" descr="A close up of a logo&#10;&#10;Description automatically generated">
            <a:extLst>
              <a:ext uri="{FF2B5EF4-FFF2-40B4-BE49-F238E27FC236}">
                <a16:creationId xmlns:a16="http://schemas.microsoft.com/office/drawing/2014/main" id="{DACAABA7-8363-4DB9-A246-E5E496D50610}"/>
              </a:ext>
            </a:extLst>
          </p:cNvPr>
          <p:cNvPicPr>
            <a:picLocks noChangeAspect="1"/>
          </p:cNvPicPr>
          <p:nvPr/>
        </p:nvPicPr>
        <p:blipFill>
          <a:blip r:embed="rId3">
            <a:duotone>
              <a:schemeClr val="accent2">
                <a:shade val="45000"/>
                <a:satMod val="135000"/>
              </a:schemeClr>
              <a:prstClr val="white"/>
            </a:duotone>
          </a:blip>
          <a:stretch>
            <a:fillRect/>
          </a:stretch>
        </p:blipFill>
        <p:spPr>
          <a:xfrm>
            <a:off x="9425764" y="2796514"/>
            <a:ext cx="1119443" cy="1264971"/>
          </a:xfrm>
          <a:prstGeom prst="rect">
            <a:avLst/>
          </a:prstGeom>
        </p:spPr>
      </p:pic>
    </p:spTree>
    <p:extLst>
      <p:ext uri="{BB962C8B-B14F-4D97-AF65-F5344CB8AC3E}">
        <p14:creationId xmlns:p14="http://schemas.microsoft.com/office/powerpoint/2010/main" val="32528642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7B03-76D6-4ABD-B938-3D982B30E8FD}"/>
              </a:ext>
            </a:extLst>
          </p:cNvPr>
          <p:cNvSpPr>
            <a:spLocks noGrp="1"/>
          </p:cNvSpPr>
          <p:nvPr>
            <p:ph type="title"/>
          </p:nvPr>
        </p:nvSpPr>
        <p:spPr>
          <a:xfrm>
            <a:off x="803868" y="426597"/>
            <a:ext cx="7806732" cy="1325563"/>
          </a:xfrm>
        </p:spPr>
        <p:txBody>
          <a:bodyPr>
            <a:normAutofit/>
          </a:bodyPr>
          <a:lstStyle/>
          <a:p>
            <a:pPr algn="ctr"/>
            <a:r>
              <a:rPr lang="en-US" dirty="0"/>
              <a:t>Poll Questions</a:t>
            </a:r>
            <a:br>
              <a:rPr lang="en-US" dirty="0"/>
            </a:br>
            <a:r>
              <a:rPr lang="en-US" dirty="0"/>
              <a:t>Review!</a:t>
            </a:r>
          </a:p>
        </p:txBody>
      </p:sp>
      <p:sp>
        <p:nvSpPr>
          <p:cNvPr id="3" name="Content Placeholder 2">
            <a:extLst>
              <a:ext uri="{FF2B5EF4-FFF2-40B4-BE49-F238E27FC236}">
                <a16:creationId xmlns:a16="http://schemas.microsoft.com/office/drawing/2014/main" id="{0BE3E32E-3C6A-412F-8DF9-BFEEA90C4912}"/>
              </a:ext>
            </a:extLst>
          </p:cNvPr>
          <p:cNvSpPr>
            <a:spLocks noGrp="1"/>
          </p:cNvSpPr>
          <p:nvPr>
            <p:ph idx="1"/>
          </p:nvPr>
        </p:nvSpPr>
        <p:spPr>
          <a:xfrm>
            <a:off x="527127" y="1752160"/>
            <a:ext cx="7887119" cy="2890178"/>
          </a:xfrm>
        </p:spPr>
        <p:txBody>
          <a:bodyPr anchor="t">
            <a:normAutofit/>
          </a:bodyPr>
          <a:lstStyle/>
          <a:p>
            <a:pPr marL="514350" indent="-514350">
              <a:lnSpc>
                <a:spcPct val="104000"/>
              </a:lnSpc>
              <a:spcBef>
                <a:spcPts val="1000"/>
              </a:spcBef>
              <a:spcAft>
                <a:spcPts val="0"/>
              </a:spcAft>
              <a:buFont typeface="+mj-lt"/>
              <a:buAutoNum type="arabicPeriod" startAt="5"/>
            </a:pPr>
            <a:r>
              <a:rPr lang="en-US" sz="2000" dirty="0"/>
              <a:t>If you are able to reach applicant and ask for additional information to be sent and you do not receive, what do you do?</a:t>
            </a:r>
          </a:p>
          <a:p>
            <a:pPr marL="971550" lvl="1" indent="-514350">
              <a:lnSpc>
                <a:spcPct val="104000"/>
              </a:lnSpc>
              <a:spcBef>
                <a:spcPts val="1000"/>
              </a:spcBef>
              <a:spcAft>
                <a:spcPts val="0"/>
              </a:spcAft>
              <a:buClr>
                <a:srgbClr val="006699"/>
              </a:buClr>
              <a:buFont typeface="+mj-lt"/>
              <a:buAutoNum type="alphaUcPeriod"/>
            </a:pPr>
            <a:r>
              <a:rPr lang="en-US" sz="1600" dirty="0"/>
              <a:t>Return file to the AC</a:t>
            </a:r>
          </a:p>
          <a:p>
            <a:pPr marL="971550" lvl="1" indent="-514350">
              <a:lnSpc>
                <a:spcPct val="104000"/>
              </a:lnSpc>
              <a:spcBef>
                <a:spcPts val="1000"/>
              </a:spcBef>
              <a:spcAft>
                <a:spcPts val="0"/>
              </a:spcAft>
              <a:buClr>
                <a:srgbClr val="006699"/>
              </a:buClr>
              <a:buFont typeface="+mj-lt"/>
              <a:buAutoNum type="alphaUcPeriod"/>
            </a:pPr>
            <a:r>
              <a:rPr lang="en-US" sz="1600" dirty="0"/>
              <a:t>Make decision on clinical interview and information available</a:t>
            </a:r>
          </a:p>
          <a:p>
            <a:pPr marL="971550" lvl="1" indent="-514350">
              <a:lnSpc>
                <a:spcPct val="104000"/>
              </a:lnSpc>
              <a:spcBef>
                <a:spcPts val="1000"/>
              </a:spcBef>
              <a:spcAft>
                <a:spcPts val="0"/>
              </a:spcAft>
              <a:buClr>
                <a:srgbClr val="006699"/>
              </a:buClr>
              <a:buFont typeface="+mj-lt"/>
              <a:buAutoNum type="alphaUcPeriod"/>
            </a:pPr>
            <a:r>
              <a:rPr lang="en-US" sz="1600" dirty="0"/>
              <a:t>Recommend denial for lack of information and send to the region</a:t>
            </a:r>
          </a:p>
          <a:p>
            <a:pPr marL="514350" indent="-514350">
              <a:lnSpc>
                <a:spcPct val="104000"/>
              </a:lnSpc>
              <a:spcBef>
                <a:spcPts val="1000"/>
              </a:spcBef>
              <a:spcAft>
                <a:spcPts val="0"/>
              </a:spcAft>
              <a:buFont typeface="+mj-lt"/>
              <a:buAutoNum type="arabicPeriod" startAt="5"/>
            </a:pPr>
            <a:endParaRPr lang="en-US" sz="2000" dirty="0"/>
          </a:p>
          <a:p>
            <a:pPr>
              <a:lnSpc>
                <a:spcPct val="104000"/>
              </a:lnSpc>
            </a:pPr>
            <a:endParaRPr lang="en-US" sz="1500" dirty="0"/>
          </a:p>
        </p:txBody>
      </p:sp>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A8B54A7-47E9-414C-829F-9F346ECF76A9}"/>
              </a:ext>
            </a:extLst>
          </p:cNvPr>
          <p:cNvSpPr>
            <a:spLocks noGrp="1"/>
          </p:cNvSpPr>
          <p:nvPr>
            <p:ph type="sldNum" sz="quarter" idx="12"/>
          </p:nvPr>
        </p:nvSpPr>
        <p:spPr>
          <a:xfrm>
            <a:off x="10341428" y="6356350"/>
            <a:ext cx="1012371" cy="365125"/>
          </a:xfrm>
        </p:spPr>
        <p:txBody>
          <a:bodyPr>
            <a:normAutofit/>
          </a:bodyPr>
          <a:lstStyle/>
          <a:p>
            <a:pPr>
              <a:spcAft>
                <a:spcPts val="600"/>
              </a:spcAft>
            </a:pPr>
            <a:fld id="{AE743507-C39D-4973-A10E-A1A6810F609F}" type="slidenum">
              <a:rPr lang="en-US">
                <a:solidFill>
                  <a:srgbClr val="FFFFFF"/>
                </a:solidFill>
              </a:rPr>
              <a:pPr>
                <a:spcAft>
                  <a:spcPts val="600"/>
                </a:spcAft>
              </a:pPr>
              <a:t>76</a:t>
            </a:fld>
            <a:endParaRPr lang="en-US">
              <a:solidFill>
                <a:srgbClr val="FFFFFF"/>
              </a:solidFill>
            </a:endParaRPr>
          </a:p>
        </p:txBody>
      </p:sp>
      <p:pic>
        <p:nvPicPr>
          <p:cNvPr id="7" name="Picture 6" descr="A close up of a logo&#10;&#10;Description automatically generated">
            <a:extLst>
              <a:ext uri="{FF2B5EF4-FFF2-40B4-BE49-F238E27FC236}">
                <a16:creationId xmlns:a16="http://schemas.microsoft.com/office/drawing/2014/main" id="{DACAABA7-8363-4DB9-A246-E5E496D50610}"/>
              </a:ext>
            </a:extLst>
          </p:cNvPr>
          <p:cNvPicPr>
            <a:picLocks noChangeAspect="1"/>
          </p:cNvPicPr>
          <p:nvPr/>
        </p:nvPicPr>
        <p:blipFill>
          <a:blip r:embed="rId3">
            <a:duotone>
              <a:schemeClr val="accent2">
                <a:shade val="45000"/>
                <a:satMod val="135000"/>
              </a:schemeClr>
              <a:prstClr val="white"/>
            </a:duotone>
          </a:blip>
          <a:stretch>
            <a:fillRect/>
          </a:stretch>
        </p:blipFill>
        <p:spPr>
          <a:xfrm>
            <a:off x="9425764" y="2796514"/>
            <a:ext cx="1119443" cy="1264971"/>
          </a:xfrm>
          <a:prstGeom prst="rect">
            <a:avLst/>
          </a:prstGeom>
        </p:spPr>
      </p:pic>
    </p:spTree>
    <p:extLst>
      <p:ext uri="{BB962C8B-B14F-4D97-AF65-F5344CB8AC3E}">
        <p14:creationId xmlns:p14="http://schemas.microsoft.com/office/powerpoint/2010/main" val="39696043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2828066" y="-2116079"/>
            <a:ext cx="598238" cy="6254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13786" y="2554956"/>
            <a:ext cx="5726835" cy="748410"/>
          </a:xfrm>
          <a:prstGeom prst="rect">
            <a:avLst/>
          </a:prstGeom>
          <a:noFill/>
        </p:spPr>
        <p:txBody>
          <a:bodyPr wrap="square" rtlCol="0">
            <a:spAutoFit/>
          </a:bodyPr>
          <a:lstStyle/>
          <a:p>
            <a:pPr algn="ctr">
              <a:lnSpc>
                <a:spcPts val="5000"/>
              </a:lnSpc>
            </a:pPr>
            <a:r>
              <a:rPr lang="en-US" sz="6000" b="1" dirty="0">
                <a:ln w="19050">
                  <a:noFill/>
                </a:ln>
                <a:solidFill>
                  <a:schemeClr val="accent1">
                    <a:lumMod val="75000"/>
                  </a:schemeClr>
                </a:solidFill>
                <a:latin typeface="Helvetica" charset="0"/>
                <a:ea typeface="Helvetica" charset="0"/>
                <a:cs typeface="Helvetica" charset="0"/>
              </a:rPr>
              <a:t>Resources</a:t>
            </a:r>
          </a:p>
        </p:txBody>
      </p:sp>
      <p:sp>
        <p:nvSpPr>
          <p:cNvPr id="12" name="Rectangle 11"/>
          <p:cNvSpPr/>
          <p:nvPr/>
        </p:nvSpPr>
        <p:spPr>
          <a:xfrm rot="5400000">
            <a:off x="9884044" y="4887525"/>
            <a:ext cx="3429001" cy="51195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D725F"/>
              </a:solidFill>
            </a:endParaRPr>
          </a:p>
        </p:txBody>
      </p:sp>
      <p:sp>
        <p:nvSpPr>
          <p:cNvPr id="15" name="TextBox 14"/>
          <p:cNvSpPr txBox="1"/>
          <p:nvPr/>
        </p:nvSpPr>
        <p:spPr>
          <a:xfrm>
            <a:off x="5313786" y="3428999"/>
            <a:ext cx="5726834" cy="976101"/>
          </a:xfrm>
          <a:prstGeom prst="rect">
            <a:avLst/>
          </a:prstGeom>
          <a:noFill/>
        </p:spPr>
        <p:txBody>
          <a:bodyPr wrap="square" rtlCol="0">
            <a:spAutoFit/>
          </a:bodyPr>
          <a:lstStyle/>
          <a:p>
            <a:pPr algn="ctr">
              <a:lnSpc>
                <a:spcPct val="114000"/>
              </a:lnSpc>
              <a:spcBef>
                <a:spcPts val="600"/>
              </a:spcBef>
            </a:pPr>
            <a:r>
              <a:rPr lang="en-US" sz="2400" spc="300" dirty="0">
                <a:latin typeface="Helvetica" charset="0"/>
                <a:ea typeface="Helvetica" charset="0"/>
                <a:cs typeface="Helvetica" charset="0"/>
              </a:rPr>
              <a:t>Clinical Review and </a:t>
            </a:r>
          </a:p>
          <a:p>
            <a:pPr algn="ctr">
              <a:lnSpc>
                <a:spcPct val="114000"/>
              </a:lnSpc>
              <a:spcBef>
                <a:spcPts val="600"/>
              </a:spcBef>
            </a:pPr>
            <a:r>
              <a:rPr lang="en-US" sz="2400" spc="300" dirty="0">
                <a:latin typeface="Helvetica" charset="0"/>
                <a:ea typeface="Helvetica" charset="0"/>
                <a:cs typeface="Helvetica" charset="0"/>
              </a:rPr>
              <a:t>Reasonable Accommodation</a:t>
            </a:r>
          </a:p>
        </p:txBody>
      </p:sp>
      <p:sp>
        <p:nvSpPr>
          <p:cNvPr id="13" name="Slide Number Placeholder 3">
            <a:extLst>
              <a:ext uri="{FF2B5EF4-FFF2-40B4-BE49-F238E27FC236}">
                <a16:creationId xmlns:a16="http://schemas.microsoft.com/office/drawing/2014/main" id="{A91B25B6-3724-4641-97CA-3F4BC8F25F3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E743507-C39D-4973-A10E-A1A6810F609F}" type="slidenum">
              <a:rPr lang="en-US" sz="1200" smtClean="0">
                <a:solidFill>
                  <a:srgbClr val="009999"/>
                </a:solidFill>
              </a:rPr>
              <a:pPr algn="r"/>
              <a:t>77</a:t>
            </a:fld>
            <a:endParaRPr lang="en-US" sz="1200" dirty="0">
              <a:solidFill>
                <a:srgbClr val="009999"/>
              </a:solidFill>
            </a:endParaRPr>
          </a:p>
        </p:txBody>
      </p:sp>
      <p:pic>
        <p:nvPicPr>
          <p:cNvPr id="4" name="Picture 3" descr="A close up of a logo&#10;&#10;Description automatically generated">
            <a:extLst>
              <a:ext uri="{FF2B5EF4-FFF2-40B4-BE49-F238E27FC236}">
                <a16:creationId xmlns:a16="http://schemas.microsoft.com/office/drawing/2014/main" id="{8A684DE4-BDA8-4E9B-81BF-C8243642C2DD}"/>
              </a:ext>
            </a:extLst>
          </p:cNvPr>
          <p:cNvPicPr>
            <a:picLocks noChangeAspect="1"/>
          </p:cNvPicPr>
          <p:nvPr/>
        </p:nvPicPr>
        <p:blipFill>
          <a:blip r:embed="rId2"/>
          <a:stretch>
            <a:fillRect/>
          </a:stretch>
        </p:blipFill>
        <p:spPr>
          <a:xfrm>
            <a:off x="1762745" y="1926907"/>
            <a:ext cx="2728879" cy="3216593"/>
          </a:xfrm>
          <a:prstGeom prst="rect">
            <a:avLst/>
          </a:prstGeom>
        </p:spPr>
      </p:pic>
    </p:spTree>
    <p:extLst>
      <p:ext uri="{BB962C8B-B14F-4D97-AF65-F5344CB8AC3E}">
        <p14:creationId xmlns:p14="http://schemas.microsoft.com/office/powerpoint/2010/main" val="26276926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E24BE8-ACD3-4A55-9727-81020B02E494}"/>
              </a:ext>
            </a:extLst>
          </p:cNvPr>
          <p:cNvSpPr>
            <a:spLocks noGrp="1"/>
          </p:cNvSpPr>
          <p:nvPr>
            <p:ph type="title"/>
          </p:nvPr>
        </p:nvSpPr>
        <p:spPr/>
        <p:txBody>
          <a:bodyPr/>
          <a:lstStyle/>
          <a:p>
            <a:r>
              <a:rPr lang="en-US" dirty="0"/>
              <a:t>Regional Disability Coordinators</a:t>
            </a:r>
          </a:p>
        </p:txBody>
      </p:sp>
      <p:sp>
        <p:nvSpPr>
          <p:cNvPr id="6" name="Content Placeholder 5">
            <a:extLst>
              <a:ext uri="{FF2B5EF4-FFF2-40B4-BE49-F238E27FC236}">
                <a16:creationId xmlns:a16="http://schemas.microsoft.com/office/drawing/2014/main" id="{E33AC45E-002D-477C-9EA8-971F46A8193C}"/>
              </a:ext>
            </a:extLst>
          </p:cNvPr>
          <p:cNvSpPr>
            <a:spLocks noGrp="1"/>
          </p:cNvSpPr>
          <p:nvPr>
            <p:ph sz="half" idx="1"/>
          </p:nvPr>
        </p:nvSpPr>
        <p:spPr>
          <a:xfrm>
            <a:off x="838200" y="1825625"/>
            <a:ext cx="5181600" cy="4667250"/>
          </a:xfrm>
        </p:spPr>
        <p:txBody>
          <a:bodyPr>
            <a:normAutofit fontScale="70000" lnSpcReduction="20000"/>
          </a:bodyPr>
          <a:lstStyle/>
          <a:p>
            <a:pPr marL="0" indent="0">
              <a:lnSpc>
                <a:spcPct val="134000"/>
              </a:lnSpc>
              <a:spcBef>
                <a:spcPts val="600"/>
              </a:spcBef>
              <a:buNone/>
              <a:defRPr/>
            </a:pPr>
            <a:r>
              <a:rPr lang="en-US" sz="2600" b="1" dirty="0">
                <a:latin typeface="Century Gothic" panose="020B0502020202020204" pitchFamily="34" charset="0"/>
              </a:rPr>
              <a:t>Boston </a:t>
            </a:r>
          </a:p>
          <a:p>
            <a:pPr marL="0" lvl="1" indent="0">
              <a:lnSpc>
                <a:spcPct val="134000"/>
              </a:lnSpc>
              <a:spcBef>
                <a:spcPts val="600"/>
              </a:spcBef>
              <a:buNone/>
              <a:defRPr/>
            </a:pPr>
            <a:r>
              <a:rPr lang="en-US" sz="2600" dirty="0">
                <a:latin typeface="Century Gothic" panose="020B0502020202020204" pitchFamily="34" charset="0"/>
              </a:rPr>
              <a:t>Kristen Philbrook</a:t>
            </a:r>
          </a:p>
          <a:p>
            <a:pPr marL="0" lvl="1" indent="0">
              <a:lnSpc>
                <a:spcPct val="134000"/>
              </a:lnSpc>
              <a:spcBef>
                <a:spcPts val="600"/>
              </a:spcBef>
              <a:buNone/>
              <a:defRPr/>
            </a:pPr>
            <a:r>
              <a:rPr lang="en-US" sz="2600" dirty="0">
                <a:solidFill>
                  <a:srgbClr val="009999"/>
                </a:solidFill>
                <a:latin typeface="Century Gothic" panose="020B0502020202020204" pitchFamily="34" charset="0"/>
              </a:rPr>
              <a:t>Philbrook.Kristen@jobcorps.org</a:t>
            </a:r>
          </a:p>
          <a:p>
            <a:pPr marL="0" indent="0">
              <a:lnSpc>
                <a:spcPct val="134000"/>
              </a:lnSpc>
              <a:spcBef>
                <a:spcPts val="600"/>
              </a:spcBef>
              <a:buNone/>
              <a:defRPr/>
            </a:pPr>
            <a:endParaRPr lang="en-US" sz="2600" b="1" dirty="0">
              <a:latin typeface="Century Gothic" panose="020B0502020202020204" pitchFamily="34" charset="0"/>
            </a:endParaRPr>
          </a:p>
          <a:p>
            <a:pPr marL="0" indent="0">
              <a:lnSpc>
                <a:spcPct val="134000"/>
              </a:lnSpc>
              <a:spcBef>
                <a:spcPts val="600"/>
              </a:spcBef>
              <a:buNone/>
              <a:defRPr/>
            </a:pPr>
            <a:r>
              <a:rPr lang="en-US" sz="2600" b="1" dirty="0">
                <a:latin typeface="Century Gothic" panose="020B0502020202020204" pitchFamily="34" charset="0"/>
              </a:rPr>
              <a:t>Philadelphia</a:t>
            </a:r>
          </a:p>
          <a:p>
            <a:pPr marL="0" indent="0">
              <a:lnSpc>
                <a:spcPct val="134000"/>
              </a:lnSpc>
              <a:spcBef>
                <a:spcPts val="600"/>
              </a:spcBef>
              <a:buNone/>
              <a:defRPr/>
            </a:pPr>
            <a:r>
              <a:rPr lang="en-US" sz="2600" dirty="0">
                <a:latin typeface="Century Gothic" panose="020B0502020202020204" pitchFamily="34" charset="0"/>
              </a:rPr>
              <a:t>Lydia Kidder</a:t>
            </a:r>
          </a:p>
          <a:p>
            <a:pPr marL="0" lvl="1" indent="0">
              <a:lnSpc>
                <a:spcPct val="134000"/>
              </a:lnSpc>
              <a:spcBef>
                <a:spcPts val="600"/>
              </a:spcBef>
              <a:buNone/>
              <a:defRPr/>
            </a:pPr>
            <a:r>
              <a:rPr lang="en-US" sz="2600" dirty="0">
                <a:solidFill>
                  <a:srgbClr val="009999"/>
                </a:solidFill>
                <a:latin typeface="Century Gothic" panose="020B0502020202020204" pitchFamily="34" charset="0"/>
              </a:rPr>
              <a:t>Kidder.Lydia@jobcorps.org</a:t>
            </a:r>
          </a:p>
          <a:p>
            <a:pPr marL="0" indent="0">
              <a:lnSpc>
                <a:spcPct val="134000"/>
              </a:lnSpc>
              <a:spcBef>
                <a:spcPts val="600"/>
              </a:spcBef>
              <a:buNone/>
              <a:defRPr/>
            </a:pPr>
            <a:endParaRPr lang="en-US" sz="2600" b="1" dirty="0">
              <a:latin typeface="Century Gothic" panose="020B0502020202020204" pitchFamily="34" charset="0"/>
            </a:endParaRPr>
          </a:p>
          <a:p>
            <a:pPr marL="0" indent="0">
              <a:lnSpc>
                <a:spcPct val="134000"/>
              </a:lnSpc>
              <a:spcBef>
                <a:spcPts val="600"/>
              </a:spcBef>
              <a:buNone/>
              <a:defRPr/>
            </a:pPr>
            <a:r>
              <a:rPr lang="en-US" sz="2600" b="1" dirty="0">
                <a:latin typeface="Century Gothic" panose="020B0502020202020204" pitchFamily="34" charset="0"/>
              </a:rPr>
              <a:t>Atlanta and San Francisco</a:t>
            </a:r>
          </a:p>
          <a:p>
            <a:pPr marL="0" indent="0">
              <a:lnSpc>
                <a:spcPct val="134000"/>
              </a:lnSpc>
              <a:spcBef>
                <a:spcPts val="600"/>
              </a:spcBef>
              <a:buNone/>
              <a:defRPr/>
            </a:pPr>
            <a:r>
              <a:rPr lang="en-US" sz="2600" dirty="0">
                <a:latin typeface="Century Gothic" panose="020B0502020202020204" pitchFamily="34" charset="0"/>
              </a:rPr>
              <a:t>Stephanie Karras</a:t>
            </a:r>
          </a:p>
          <a:p>
            <a:pPr marL="0" indent="0">
              <a:lnSpc>
                <a:spcPct val="134000"/>
              </a:lnSpc>
              <a:spcBef>
                <a:spcPts val="600"/>
              </a:spcBef>
              <a:buNone/>
              <a:defRPr/>
            </a:pPr>
            <a:r>
              <a:rPr lang="en-US" sz="2600" dirty="0">
                <a:solidFill>
                  <a:srgbClr val="009999"/>
                </a:solidFill>
                <a:latin typeface="Century Gothic" panose="020B0502020202020204" pitchFamily="34" charset="0"/>
              </a:rPr>
              <a:t>Karras.Stephanie@jobcorps.org</a:t>
            </a:r>
          </a:p>
          <a:p>
            <a:endParaRPr lang="en-US" dirty="0"/>
          </a:p>
        </p:txBody>
      </p:sp>
      <p:sp>
        <p:nvSpPr>
          <p:cNvPr id="7" name="Content Placeholder 6">
            <a:extLst>
              <a:ext uri="{FF2B5EF4-FFF2-40B4-BE49-F238E27FC236}">
                <a16:creationId xmlns:a16="http://schemas.microsoft.com/office/drawing/2014/main" id="{5D4A6159-A17B-413A-AEB3-D5B59EC90F8E}"/>
              </a:ext>
            </a:extLst>
          </p:cNvPr>
          <p:cNvSpPr>
            <a:spLocks noGrp="1"/>
          </p:cNvSpPr>
          <p:nvPr>
            <p:ph sz="half" idx="2"/>
          </p:nvPr>
        </p:nvSpPr>
        <p:spPr/>
        <p:txBody>
          <a:bodyPr>
            <a:normAutofit fontScale="70000" lnSpcReduction="20000"/>
          </a:bodyPr>
          <a:lstStyle/>
          <a:p>
            <a:pPr marL="0" indent="0">
              <a:lnSpc>
                <a:spcPct val="134000"/>
              </a:lnSpc>
              <a:spcBef>
                <a:spcPts val="600"/>
              </a:spcBef>
              <a:buNone/>
              <a:defRPr/>
            </a:pPr>
            <a:r>
              <a:rPr lang="en-US" sz="2600" b="1" dirty="0">
                <a:latin typeface="Century Gothic" panose="020B0502020202020204" pitchFamily="34" charset="0"/>
              </a:rPr>
              <a:t>Dallas</a:t>
            </a:r>
          </a:p>
          <a:p>
            <a:pPr marL="0" lvl="1" indent="0">
              <a:lnSpc>
                <a:spcPct val="134000"/>
              </a:lnSpc>
              <a:spcBef>
                <a:spcPts val="600"/>
              </a:spcBef>
              <a:buNone/>
              <a:defRPr/>
            </a:pPr>
            <a:r>
              <a:rPr lang="es-ES" sz="2600" dirty="0">
                <a:latin typeface="Century Gothic" panose="020B0502020202020204" pitchFamily="34" charset="0"/>
              </a:rPr>
              <a:t>Alyssa Purificacion Olivas</a:t>
            </a:r>
          </a:p>
          <a:p>
            <a:pPr marL="0" lvl="1" indent="0">
              <a:lnSpc>
                <a:spcPct val="134000"/>
              </a:lnSpc>
              <a:spcBef>
                <a:spcPts val="600"/>
              </a:spcBef>
              <a:buNone/>
              <a:defRPr/>
            </a:pPr>
            <a:r>
              <a:rPr lang="es-ES" sz="2600" dirty="0">
                <a:solidFill>
                  <a:srgbClr val="009999"/>
                </a:solidFill>
                <a:latin typeface="Century Gothic" panose="020B0502020202020204" pitchFamily="34" charset="0"/>
              </a:rPr>
              <a:t>Purificacion.Alyssa@jobcorps.org</a:t>
            </a:r>
          </a:p>
          <a:p>
            <a:pPr marL="457189" lvl="1" indent="0">
              <a:lnSpc>
                <a:spcPct val="134000"/>
              </a:lnSpc>
              <a:spcBef>
                <a:spcPts val="600"/>
              </a:spcBef>
              <a:buNone/>
              <a:defRPr/>
            </a:pPr>
            <a:endParaRPr lang="en-US" sz="2600" dirty="0">
              <a:latin typeface="Century Gothic" panose="020B0502020202020204" pitchFamily="34" charset="0"/>
            </a:endParaRPr>
          </a:p>
          <a:p>
            <a:pPr marL="457189" lvl="1" indent="0">
              <a:lnSpc>
                <a:spcPct val="134000"/>
              </a:lnSpc>
              <a:spcBef>
                <a:spcPts val="600"/>
              </a:spcBef>
              <a:buNone/>
              <a:defRPr/>
            </a:pPr>
            <a:endParaRPr lang="en-US" sz="2600" dirty="0">
              <a:latin typeface="Century Gothic" panose="020B0502020202020204" pitchFamily="34" charset="0"/>
            </a:endParaRPr>
          </a:p>
          <a:p>
            <a:pPr marL="0" indent="0">
              <a:lnSpc>
                <a:spcPct val="134000"/>
              </a:lnSpc>
              <a:spcBef>
                <a:spcPts val="600"/>
              </a:spcBef>
              <a:buNone/>
              <a:defRPr/>
            </a:pPr>
            <a:r>
              <a:rPr lang="en-US" sz="2600" b="1" dirty="0">
                <a:latin typeface="Century Gothic" panose="020B0502020202020204" pitchFamily="34" charset="0"/>
              </a:rPr>
              <a:t>Chicago</a:t>
            </a:r>
          </a:p>
          <a:p>
            <a:pPr marL="0" lvl="1" indent="0">
              <a:lnSpc>
                <a:spcPct val="134000"/>
              </a:lnSpc>
              <a:spcBef>
                <a:spcPts val="600"/>
              </a:spcBef>
              <a:buNone/>
              <a:defRPr/>
            </a:pPr>
            <a:r>
              <a:rPr lang="en-US" sz="2600" dirty="0">
                <a:latin typeface="Century Gothic" panose="020B0502020202020204" pitchFamily="34" charset="0"/>
              </a:rPr>
              <a:t>Sharon Hong</a:t>
            </a:r>
          </a:p>
          <a:p>
            <a:pPr marL="0" lvl="1" indent="0">
              <a:lnSpc>
                <a:spcPct val="134000"/>
              </a:lnSpc>
              <a:spcBef>
                <a:spcPts val="600"/>
              </a:spcBef>
              <a:buNone/>
              <a:defRPr/>
            </a:pPr>
            <a:r>
              <a:rPr lang="en-US" sz="2600" dirty="0">
                <a:solidFill>
                  <a:srgbClr val="009999"/>
                </a:solidFill>
                <a:latin typeface="Century Gothic" panose="020B0502020202020204" pitchFamily="34" charset="0"/>
              </a:rPr>
              <a:t>Hong.Sharon@jobcorps.org</a:t>
            </a:r>
          </a:p>
          <a:p>
            <a:pPr marL="457189" lvl="1" indent="0">
              <a:lnSpc>
                <a:spcPct val="134000"/>
              </a:lnSpc>
              <a:spcBef>
                <a:spcPts val="600"/>
              </a:spcBef>
              <a:buNone/>
              <a:defRPr/>
            </a:pPr>
            <a:endParaRPr lang="en-US" sz="2900" dirty="0">
              <a:latin typeface="Century Gothic" panose="020B0502020202020204" pitchFamily="34" charset="0"/>
            </a:endParaRPr>
          </a:p>
          <a:p>
            <a:endParaRPr lang="en-US" dirty="0"/>
          </a:p>
        </p:txBody>
      </p:sp>
      <p:sp>
        <p:nvSpPr>
          <p:cNvPr id="4" name="Slide Number Placeholder 3">
            <a:extLst>
              <a:ext uri="{FF2B5EF4-FFF2-40B4-BE49-F238E27FC236}">
                <a16:creationId xmlns:a16="http://schemas.microsoft.com/office/drawing/2014/main" id="{31ED4664-64C4-418F-B281-3B440402BEC8}"/>
              </a:ext>
            </a:extLst>
          </p:cNvPr>
          <p:cNvSpPr>
            <a:spLocks noGrp="1"/>
          </p:cNvSpPr>
          <p:nvPr>
            <p:ph type="sldNum" sz="quarter" idx="12"/>
          </p:nvPr>
        </p:nvSpPr>
        <p:spPr/>
        <p:txBody>
          <a:bodyPr/>
          <a:lstStyle/>
          <a:p>
            <a:fld id="{AE743507-C39D-4973-A10E-A1A6810F609F}" type="slidenum">
              <a:rPr lang="en-US" smtClean="0"/>
              <a:t>78</a:t>
            </a:fld>
            <a:endParaRPr lang="en-US"/>
          </a:p>
        </p:txBody>
      </p:sp>
    </p:spTree>
    <p:extLst>
      <p:ext uri="{BB962C8B-B14F-4D97-AF65-F5344CB8AC3E}">
        <p14:creationId xmlns:p14="http://schemas.microsoft.com/office/powerpoint/2010/main" val="27328914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E24BE8-ACD3-4A55-9727-81020B02E494}"/>
              </a:ext>
            </a:extLst>
          </p:cNvPr>
          <p:cNvSpPr>
            <a:spLocks noGrp="1"/>
          </p:cNvSpPr>
          <p:nvPr>
            <p:ph type="title"/>
          </p:nvPr>
        </p:nvSpPr>
        <p:spPr/>
        <p:txBody>
          <a:bodyPr/>
          <a:lstStyle/>
          <a:p>
            <a:r>
              <a:rPr lang="en-US" dirty="0"/>
              <a:t>Regional Mental Health Specialists</a:t>
            </a:r>
          </a:p>
        </p:txBody>
      </p:sp>
      <p:sp>
        <p:nvSpPr>
          <p:cNvPr id="6" name="Content Placeholder 5">
            <a:extLst>
              <a:ext uri="{FF2B5EF4-FFF2-40B4-BE49-F238E27FC236}">
                <a16:creationId xmlns:a16="http://schemas.microsoft.com/office/drawing/2014/main" id="{E33AC45E-002D-477C-9EA8-971F46A8193C}"/>
              </a:ext>
            </a:extLst>
          </p:cNvPr>
          <p:cNvSpPr>
            <a:spLocks noGrp="1"/>
          </p:cNvSpPr>
          <p:nvPr>
            <p:ph sz="half" idx="1"/>
          </p:nvPr>
        </p:nvSpPr>
        <p:spPr>
          <a:xfrm>
            <a:off x="838200" y="1825625"/>
            <a:ext cx="5181600" cy="4667250"/>
          </a:xfrm>
        </p:spPr>
        <p:txBody>
          <a:bodyPr>
            <a:normAutofit fontScale="62500" lnSpcReduction="20000"/>
          </a:bodyPr>
          <a:lstStyle/>
          <a:p>
            <a:pPr marL="0" indent="0">
              <a:lnSpc>
                <a:spcPct val="134000"/>
              </a:lnSpc>
              <a:spcBef>
                <a:spcPts val="600"/>
              </a:spcBef>
              <a:buNone/>
              <a:defRPr/>
            </a:pPr>
            <a:r>
              <a:rPr lang="en-US" sz="2600" b="1" dirty="0">
                <a:latin typeface="Century Gothic" panose="020B0502020202020204" pitchFamily="34" charset="0"/>
              </a:rPr>
              <a:t>Boston </a:t>
            </a:r>
          </a:p>
          <a:p>
            <a:pPr marL="0" lvl="1" indent="0">
              <a:lnSpc>
                <a:spcPct val="134000"/>
              </a:lnSpc>
              <a:spcBef>
                <a:spcPts val="600"/>
              </a:spcBef>
              <a:buNone/>
              <a:defRPr/>
            </a:pPr>
            <a:r>
              <a:rPr lang="en-US" sz="2600" dirty="0">
                <a:latin typeface="Century Gothic" panose="020B0502020202020204" pitchFamily="34" charset="0"/>
              </a:rPr>
              <a:t>Eugia Meminger, PhD</a:t>
            </a:r>
          </a:p>
          <a:p>
            <a:pPr marL="0" lvl="1" indent="0">
              <a:lnSpc>
                <a:spcPct val="134000"/>
              </a:lnSpc>
              <a:spcBef>
                <a:spcPts val="600"/>
              </a:spcBef>
              <a:buNone/>
              <a:defRPr/>
            </a:pPr>
            <a:r>
              <a:rPr lang="en-US" sz="2600" dirty="0">
                <a:solidFill>
                  <a:srgbClr val="009999"/>
                </a:solidFill>
                <a:latin typeface="Century Gothic" panose="020B0502020202020204" pitchFamily="34" charset="0"/>
              </a:rPr>
              <a:t>Meminger.Eugia@jobcorps.org</a:t>
            </a:r>
          </a:p>
          <a:p>
            <a:pPr marL="0" lvl="1" indent="0">
              <a:lnSpc>
                <a:spcPct val="134000"/>
              </a:lnSpc>
              <a:spcBef>
                <a:spcPts val="600"/>
              </a:spcBef>
              <a:buNone/>
              <a:defRPr/>
            </a:pPr>
            <a:r>
              <a:rPr lang="en-US" sz="2600" dirty="0">
                <a:latin typeface="Century Gothic" panose="020B0502020202020204" pitchFamily="34" charset="0"/>
              </a:rPr>
              <a:t>Maria Acevedo, PhD</a:t>
            </a:r>
          </a:p>
          <a:p>
            <a:pPr marL="0" lvl="1" indent="0">
              <a:lnSpc>
                <a:spcPct val="134000"/>
              </a:lnSpc>
              <a:spcBef>
                <a:spcPts val="600"/>
              </a:spcBef>
              <a:buNone/>
              <a:defRPr/>
            </a:pPr>
            <a:r>
              <a:rPr lang="en-US" sz="2600" dirty="0">
                <a:solidFill>
                  <a:srgbClr val="009999"/>
                </a:solidFill>
                <a:latin typeface="Century Gothic" panose="020B0502020202020204" pitchFamily="34" charset="0"/>
              </a:rPr>
              <a:t>Acevedo.Maria@jobcorps.org</a:t>
            </a:r>
          </a:p>
          <a:p>
            <a:pPr marL="0" indent="0">
              <a:lnSpc>
                <a:spcPct val="134000"/>
              </a:lnSpc>
              <a:spcBef>
                <a:spcPts val="600"/>
              </a:spcBef>
              <a:buNone/>
              <a:defRPr/>
            </a:pPr>
            <a:endParaRPr lang="en-US" sz="2600" b="1" dirty="0">
              <a:latin typeface="Century Gothic" panose="020B0502020202020204" pitchFamily="34" charset="0"/>
            </a:endParaRPr>
          </a:p>
          <a:p>
            <a:pPr marL="0" indent="0">
              <a:lnSpc>
                <a:spcPct val="134000"/>
              </a:lnSpc>
              <a:spcBef>
                <a:spcPts val="600"/>
              </a:spcBef>
              <a:buNone/>
              <a:defRPr/>
            </a:pPr>
            <a:r>
              <a:rPr lang="en-US" sz="2600" b="1" dirty="0">
                <a:latin typeface="Century Gothic" panose="020B0502020202020204" pitchFamily="34" charset="0"/>
              </a:rPr>
              <a:t>Philadelphia</a:t>
            </a:r>
          </a:p>
          <a:p>
            <a:pPr marL="0" indent="0">
              <a:lnSpc>
                <a:spcPct val="134000"/>
              </a:lnSpc>
              <a:spcBef>
                <a:spcPts val="600"/>
              </a:spcBef>
              <a:buNone/>
              <a:defRPr/>
            </a:pPr>
            <a:r>
              <a:rPr lang="en-US" sz="2600" dirty="0">
                <a:latin typeface="Century Gothic" panose="020B0502020202020204" pitchFamily="34" charset="0"/>
              </a:rPr>
              <a:t>Valerie Cherry, PhD</a:t>
            </a:r>
          </a:p>
          <a:p>
            <a:pPr marL="0" lvl="1" indent="0">
              <a:lnSpc>
                <a:spcPct val="134000"/>
              </a:lnSpc>
              <a:spcBef>
                <a:spcPts val="600"/>
              </a:spcBef>
              <a:buNone/>
              <a:defRPr/>
            </a:pPr>
            <a:r>
              <a:rPr lang="en-US" sz="2600" dirty="0">
                <a:solidFill>
                  <a:srgbClr val="009999"/>
                </a:solidFill>
                <a:latin typeface="Century Gothic" panose="020B0502020202020204" pitchFamily="34" charset="0"/>
              </a:rPr>
              <a:t>Cherry.Valerie@jobcorps.org</a:t>
            </a:r>
          </a:p>
          <a:p>
            <a:pPr marL="0" indent="0">
              <a:lnSpc>
                <a:spcPct val="134000"/>
              </a:lnSpc>
              <a:spcBef>
                <a:spcPts val="600"/>
              </a:spcBef>
              <a:buNone/>
              <a:defRPr/>
            </a:pPr>
            <a:endParaRPr lang="en-US" sz="2600" b="1" dirty="0">
              <a:latin typeface="Century Gothic" panose="020B0502020202020204" pitchFamily="34" charset="0"/>
            </a:endParaRPr>
          </a:p>
          <a:p>
            <a:pPr marL="0" indent="0">
              <a:lnSpc>
                <a:spcPct val="134000"/>
              </a:lnSpc>
              <a:spcBef>
                <a:spcPts val="600"/>
              </a:spcBef>
              <a:buNone/>
              <a:defRPr/>
            </a:pPr>
            <a:r>
              <a:rPr lang="en-US" sz="2600" b="1" dirty="0">
                <a:latin typeface="Century Gothic" panose="020B0502020202020204" pitchFamily="34" charset="0"/>
              </a:rPr>
              <a:t>Atlanta</a:t>
            </a:r>
          </a:p>
          <a:p>
            <a:pPr marL="0" indent="0">
              <a:lnSpc>
                <a:spcPct val="134000"/>
              </a:lnSpc>
              <a:spcBef>
                <a:spcPts val="600"/>
              </a:spcBef>
              <a:buNone/>
              <a:defRPr/>
            </a:pPr>
            <a:r>
              <a:rPr lang="en-US" sz="2600" dirty="0">
                <a:latin typeface="Century Gothic" panose="020B0502020202020204" pitchFamily="34" charset="0"/>
              </a:rPr>
              <a:t>Eugia Meminger, PhD</a:t>
            </a:r>
          </a:p>
          <a:p>
            <a:pPr marL="0" indent="0">
              <a:lnSpc>
                <a:spcPct val="134000"/>
              </a:lnSpc>
              <a:spcBef>
                <a:spcPts val="600"/>
              </a:spcBef>
              <a:buNone/>
              <a:defRPr/>
            </a:pPr>
            <a:r>
              <a:rPr lang="en-US" sz="2600" dirty="0">
                <a:solidFill>
                  <a:srgbClr val="009999"/>
                </a:solidFill>
                <a:latin typeface="Century Gothic" panose="020B0502020202020204" pitchFamily="34" charset="0"/>
              </a:rPr>
              <a:t>Meminger.Eugia@jobcorps.org</a:t>
            </a:r>
          </a:p>
          <a:p>
            <a:endParaRPr lang="en-US" dirty="0"/>
          </a:p>
        </p:txBody>
      </p:sp>
      <p:sp>
        <p:nvSpPr>
          <p:cNvPr id="7" name="Content Placeholder 6">
            <a:extLst>
              <a:ext uri="{FF2B5EF4-FFF2-40B4-BE49-F238E27FC236}">
                <a16:creationId xmlns:a16="http://schemas.microsoft.com/office/drawing/2014/main" id="{5D4A6159-A17B-413A-AEB3-D5B59EC90F8E}"/>
              </a:ext>
            </a:extLst>
          </p:cNvPr>
          <p:cNvSpPr>
            <a:spLocks noGrp="1"/>
          </p:cNvSpPr>
          <p:nvPr>
            <p:ph sz="half" idx="2"/>
          </p:nvPr>
        </p:nvSpPr>
        <p:spPr/>
        <p:txBody>
          <a:bodyPr>
            <a:normAutofit fontScale="62500" lnSpcReduction="20000"/>
          </a:bodyPr>
          <a:lstStyle/>
          <a:p>
            <a:pPr marL="0" indent="0">
              <a:lnSpc>
                <a:spcPct val="134000"/>
              </a:lnSpc>
              <a:spcBef>
                <a:spcPts val="600"/>
              </a:spcBef>
              <a:buNone/>
              <a:defRPr/>
            </a:pPr>
            <a:r>
              <a:rPr lang="en-US" sz="2600" b="1" dirty="0">
                <a:latin typeface="Century Gothic" panose="020B0502020202020204" pitchFamily="34" charset="0"/>
              </a:rPr>
              <a:t>Dallas and San Francisco</a:t>
            </a:r>
          </a:p>
          <a:p>
            <a:pPr marL="0" lvl="1" indent="0">
              <a:lnSpc>
                <a:spcPct val="134000"/>
              </a:lnSpc>
              <a:spcBef>
                <a:spcPts val="600"/>
              </a:spcBef>
              <a:buNone/>
              <a:defRPr/>
            </a:pPr>
            <a:r>
              <a:rPr lang="en-US" sz="2600" dirty="0">
                <a:latin typeface="Century Gothic" panose="020B0502020202020204" pitchFamily="34" charset="0"/>
              </a:rPr>
              <a:t>Tamara Warner, PhD</a:t>
            </a:r>
          </a:p>
          <a:p>
            <a:pPr marL="0" lvl="1" indent="0">
              <a:lnSpc>
                <a:spcPct val="134000"/>
              </a:lnSpc>
              <a:spcBef>
                <a:spcPts val="600"/>
              </a:spcBef>
              <a:buNone/>
              <a:defRPr/>
            </a:pPr>
            <a:r>
              <a:rPr lang="en-US" sz="2600" dirty="0">
                <a:solidFill>
                  <a:srgbClr val="009999"/>
                </a:solidFill>
                <a:latin typeface="Century Gothic" panose="020B0502020202020204" pitchFamily="34" charset="0"/>
              </a:rPr>
              <a:t>Warner.Tamara.D@jobcorps.org</a:t>
            </a:r>
          </a:p>
          <a:p>
            <a:pPr marL="457189" lvl="1" indent="0">
              <a:lnSpc>
                <a:spcPct val="134000"/>
              </a:lnSpc>
              <a:spcBef>
                <a:spcPts val="600"/>
              </a:spcBef>
              <a:buNone/>
              <a:defRPr/>
            </a:pPr>
            <a:endParaRPr lang="en-US" sz="2600" dirty="0">
              <a:latin typeface="Century Gothic" panose="020B0502020202020204" pitchFamily="34" charset="0"/>
            </a:endParaRPr>
          </a:p>
          <a:p>
            <a:pPr marL="457189" lvl="1" indent="0">
              <a:lnSpc>
                <a:spcPct val="134000"/>
              </a:lnSpc>
              <a:spcBef>
                <a:spcPts val="600"/>
              </a:spcBef>
              <a:buNone/>
              <a:defRPr/>
            </a:pPr>
            <a:endParaRPr lang="en-US" sz="2600" dirty="0">
              <a:latin typeface="Century Gothic" panose="020B0502020202020204" pitchFamily="34" charset="0"/>
            </a:endParaRPr>
          </a:p>
          <a:p>
            <a:pPr marL="0" indent="0">
              <a:lnSpc>
                <a:spcPct val="134000"/>
              </a:lnSpc>
              <a:spcBef>
                <a:spcPts val="600"/>
              </a:spcBef>
              <a:buNone/>
              <a:defRPr/>
            </a:pPr>
            <a:r>
              <a:rPr lang="en-US" sz="2600" b="1" dirty="0">
                <a:latin typeface="Century Gothic" panose="020B0502020202020204" pitchFamily="34" charset="0"/>
              </a:rPr>
              <a:t>Chicago</a:t>
            </a:r>
          </a:p>
          <a:p>
            <a:pPr marL="0" lvl="1" indent="0">
              <a:lnSpc>
                <a:spcPct val="134000"/>
              </a:lnSpc>
              <a:spcBef>
                <a:spcPts val="600"/>
              </a:spcBef>
              <a:buNone/>
              <a:defRPr/>
            </a:pPr>
            <a:r>
              <a:rPr lang="en-US" sz="2600" dirty="0">
                <a:latin typeface="Century Gothic" panose="020B0502020202020204" pitchFamily="34" charset="0"/>
              </a:rPr>
              <a:t>Helena </a:t>
            </a:r>
            <a:r>
              <a:rPr lang="en-US" sz="2600" dirty="0" err="1">
                <a:latin typeface="Century Gothic" panose="020B0502020202020204" pitchFamily="34" charset="0"/>
              </a:rPr>
              <a:t>MacKenzie</a:t>
            </a:r>
            <a:r>
              <a:rPr lang="en-US" sz="2600" dirty="0">
                <a:latin typeface="Century Gothic" panose="020B0502020202020204" pitchFamily="34" charset="0"/>
              </a:rPr>
              <a:t>, PhD</a:t>
            </a:r>
          </a:p>
          <a:p>
            <a:pPr marL="0" lvl="1" indent="0">
              <a:lnSpc>
                <a:spcPct val="134000"/>
              </a:lnSpc>
              <a:spcBef>
                <a:spcPts val="600"/>
              </a:spcBef>
              <a:buNone/>
              <a:defRPr/>
            </a:pPr>
            <a:r>
              <a:rPr lang="en-US" sz="2600" dirty="0">
                <a:solidFill>
                  <a:srgbClr val="009999"/>
                </a:solidFill>
                <a:latin typeface="Century Gothic" panose="020B0502020202020204" pitchFamily="34" charset="0"/>
              </a:rPr>
              <a:t>MacKenzie.Helena@jobcorps.org</a:t>
            </a:r>
            <a:endParaRPr lang="en-US" sz="2600" b="1" dirty="0">
              <a:solidFill>
                <a:srgbClr val="009999"/>
              </a:solidFill>
              <a:latin typeface="Century Gothic" panose="020B0502020202020204" pitchFamily="34" charset="0"/>
            </a:endParaRPr>
          </a:p>
          <a:p>
            <a:pPr marL="457189" lvl="1" indent="0">
              <a:lnSpc>
                <a:spcPct val="134000"/>
              </a:lnSpc>
              <a:spcBef>
                <a:spcPts val="600"/>
              </a:spcBef>
              <a:buNone/>
              <a:defRPr/>
            </a:pPr>
            <a:endParaRPr lang="en-US" sz="2900" dirty="0">
              <a:latin typeface="Century Gothic" panose="020B0502020202020204" pitchFamily="34" charset="0"/>
            </a:endParaRPr>
          </a:p>
          <a:p>
            <a:endParaRPr lang="en-US" dirty="0"/>
          </a:p>
        </p:txBody>
      </p:sp>
      <p:sp>
        <p:nvSpPr>
          <p:cNvPr id="4" name="Slide Number Placeholder 3">
            <a:extLst>
              <a:ext uri="{FF2B5EF4-FFF2-40B4-BE49-F238E27FC236}">
                <a16:creationId xmlns:a16="http://schemas.microsoft.com/office/drawing/2014/main" id="{31ED4664-64C4-418F-B281-3B440402BEC8}"/>
              </a:ext>
            </a:extLst>
          </p:cNvPr>
          <p:cNvSpPr>
            <a:spLocks noGrp="1"/>
          </p:cNvSpPr>
          <p:nvPr>
            <p:ph type="sldNum" sz="quarter" idx="12"/>
          </p:nvPr>
        </p:nvSpPr>
        <p:spPr/>
        <p:txBody>
          <a:bodyPr/>
          <a:lstStyle/>
          <a:p>
            <a:fld id="{AE743507-C39D-4973-A10E-A1A6810F609F}" type="slidenum">
              <a:rPr lang="en-US" smtClean="0"/>
              <a:t>79</a:t>
            </a:fld>
            <a:endParaRPr lang="en-US"/>
          </a:p>
        </p:txBody>
      </p:sp>
    </p:spTree>
    <p:extLst>
      <p:ext uri="{BB962C8B-B14F-4D97-AF65-F5344CB8AC3E}">
        <p14:creationId xmlns:p14="http://schemas.microsoft.com/office/powerpoint/2010/main" val="4034144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6149" y="1009512"/>
            <a:ext cx="6890994" cy="2015936"/>
          </a:xfrm>
          <a:prstGeom prst="rect">
            <a:avLst/>
          </a:prstGeom>
          <a:noFill/>
        </p:spPr>
        <p:txBody>
          <a:bodyPr wrap="square" rtlCol="0">
            <a:spAutoFit/>
          </a:bodyPr>
          <a:lstStyle/>
          <a:p>
            <a:pPr>
              <a:lnSpc>
                <a:spcPts val="5000"/>
              </a:lnSpc>
            </a:pPr>
            <a:r>
              <a:rPr lang="en-US" sz="4400" b="1" dirty="0">
                <a:ln w="19050">
                  <a:noFill/>
                </a:ln>
                <a:solidFill>
                  <a:schemeClr val="accent1">
                    <a:lumMod val="75000"/>
                  </a:schemeClr>
                </a:solidFill>
                <a:latin typeface="Helvetica" charset="0"/>
                <a:ea typeface="Helvetica" charset="0"/>
                <a:cs typeface="Helvetica" charset="0"/>
              </a:rPr>
              <a:t>How do we decide when to enroll or recommend denial for an applicant?</a:t>
            </a:r>
          </a:p>
        </p:txBody>
      </p:sp>
      <p:sp>
        <p:nvSpPr>
          <p:cNvPr id="10" name="Rectangle 9"/>
          <p:cNvSpPr/>
          <p:nvPr/>
        </p:nvSpPr>
        <p:spPr>
          <a:xfrm>
            <a:off x="0" y="5975838"/>
            <a:ext cx="8007927" cy="51195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D725F"/>
              </a:solidFill>
            </a:endParaRPr>
          </a:p>
        </p:txBody>
      </p:sp>
      <p:sp>
        <p:nvSpPr>
          <p:cNvPr id="2" name="TextBox 1">
            <a:extLst>
              <a:ext uri="{FF2B5EF4-FFF2-40B4-BE49-F238E27FC236}">
                <a16:creationId xmlns:a16="http://schemas.microsoft.com/office/drawing/2014/main" id="{D7A66E0C-B2E4-428E-95FF-FEFEF65C181B}"/>
              </a:ext>
            </a:extLst>
          </p:cNvPr>
          <p:cNvSpPr txBox="1"/>
          <p:nvPr/>
        </p:nvSpPr>
        <p:spPr>
          <a:xfrm>
            <a:off x="1403442" y="3525726"/>
            <a:ext cx="4936408" cy="1661993"/>
          </a:xfrm>
          <a:prstGeom prst="rect">
            <a:avLst/>
          </a:prstGeom>
          <a:noFill/>
        </p:spPr>
        <p:txBody>
          <a:bodyPr wrap="square" rtlCol="0">
            <a:spAutoFit/>
          </a:bodyPr>
          <a:lstStyle/>
          <a:p>
            <a:r>
              <a:rPr lang="en-US" sz="2800" dirty="0">
                <a:solidFill>
                  <a:srgbClr val="009999"/>
                </a:solidFill>
              </a:rPr>
              <a:t>Based on health care needs and direct threat </a:t>
            </a:r>
            <a:r>
              <a:rPr lang="en-US" sz="2800" i="1" dirty="0">
                <a:solidFill>
                  <a:srgbClr val="009999"/>
                </a:solidFill>
              </a:rPr>
              <a:t>with consideration of </a:t>
            </a:r>
            <a:r>
              <a:rPr lang="en-US" sz="2800" b="1" i="1" dirty="0">
                <a:solidFill>
                  <a:srgbClr val="009999"/>
                </a:solidFill>
              </a:rPr>
              <a:t>reasonable accommodations</a:t>
            </a:r>
            <a:r>
              <a:rPr lang="en-US" sz="2800" dirty="0">
                <a:solidFill>
                  <a:srgbClr val="009999"/>
                </a:solidFill>
              </a:rPr>
              <a:t>.</a:t>
            </a:r>
          </a:p>
          <a:p>
            <a:pPr algn="r"/>
            <a:endParaRPr lang="en-US" dirty="0"/>
          </a:p>
        </p:txBody>
      </p:sp>
      <p:sp>
        <p:nvSpPr>
          <p:cNvPr id="15" name="Slide Number Placeholder 4">
            <a:extLst>
              <a:ext uri="{FF2B5EF4-FFF2-40B4-BE49-F238E27FC236}">
                <a16:creationId xmlns:a16="http://schemas.microsoft.com/office/drawing/2014/main" id="{3BC9A627-85A5-4367-9EBC-6BD1F9920E6C}"/>
              </a:ext>
            </a:extLst>
          </p:cNvPr>
          <p:cNvSpPr txBox="1">
            <a:spLocks/>
          </p:cNvSpPr>
          <p:nvPr/>
        </p:nvSpPr>
        <p:spPr>
          <a:xfrm>
            <a:off x="10167042" y="6448246"/>
            <a:ext cx="1186758" cy="3651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E77E6C9D-7B56-4650-A09F-69F86C0AF0F6}" type="slidenum">
              <a:rPr lang="en-US" sz="1200" smtClean="0">
                <a:solidFill>
                  <a:srgbClr val="009999"/>
                </a:solidFill>
              </a:rPr>
              <a:pPr algn="r">
                <a:spcAft>
                  <a:spcPts val="600"/>
                </a:spcAft>
              </a:pPr>
              <a:t>8</a:t>
            </a:fld>
            <a:endParaRPr lang="en-US" sz="1200" dirty="0">
              <a:solidFill>
                <a:srgbClr val="009999"/>
              </a:solidFill>
            </a:endParaRPr>
          </a:p>
        </p:txBody>
      </p:sp>
      <p:pic>
        <p:nvPicPr>
          <p:cNvPr id="1032" name="Picture 8" descr="Related image">
            <a:extLst>
              <a:ext uri="{FF2B5EF4-FFF2-40B4-BE49-F238E27FC236}">
                <a16:creationId xmlns:a16="http://schemas.microsoft.com/office/drawing/2014/main" id="{C8BD1FEB-D62F-4A83-80DC-370093FCD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397" y="-1"/>
            <a:ext cx="4936407" cy="6504339"/>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7D91FCFA-B07E-4AB6-8423-3560FB752AAA}"/>
              </a:ext>
            </a:extLst>
          </p:cNvPr>
          <p:cNvSpPr/>
          <p:nvPr/>
        </p:nvSpPr>
        <p:spPr>
          <a:xfrm>
            <a:off x="10412220" y="923636"/>
            <a:ext cx="1493454" cy="1093844"/>
          </a:xfrm>
          <a:prstGeom prst="wedgeRoundRect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Do </a:t>
            </a:r>
          </a:p>
          <a:p>
            <a:pPr algn="ctr"/>
            <a:r>
              <a:rPr lang="en-US" dirty="0"/>
              <a:t>I Do </a:t>
            </a:r>
          </a:p>
          <a:p>
            <a:pPr algn="ctr"/>
            <a:r>
              <a:rPr lang="en-US" dirty="0"/>
              <a:t>Now?</a:t>
            </a:r>
          </a:p>
        </p:txBody>
      </p:sp>
    </p:spTree>
    <p:extLst>
      <p:ext uri="{BB962C8B-B14F-4D97-AF65-F5344CB8AC3E}">
        <p14:creationId xmlns:p14="http://schemas.microsoft.com/office/powerpoint/2010/main" val="13539632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9885-768F-4EFD-8442-5E7C3100D3FB}"/>
              </a:ext>
            </a:extLst>
          </p:cNvPr>
          <p:cNvSpPr>
            <a:spLocks noGrp="1"/>
          </p:cNvSpPr>
          <p:nvPr>
            <p:ph type="title"/>
          </p:nvPr>
        </p:nvSpPr>
        <p:spPr/>
        <p:txBody>
          <a:bodyPr>
            <a:normAutofit fontScale="90000"/>
          </a:bodyPr>
          <a:lstStyle/>
          <a:p>
            <a:pPr algn="ctr">
              <a:lnSpc>
                <a:spcPct val="114000"/>
              </a:lnSpc>
              <a:spcAft>
                <a:spcPts val="600"/>
              </a:spcAft>
            </a:pPr>
            <a:r>
              <a:rPr lang="en-US" dirty="0"/>
              <a:t>Job Corps Disability Website</a:t>
            </a:r>
            <a:br>
              <a:rPr lang="en-US" dirty="0"/>
            </a:br>
            <a:r>
              <a:rPr lang="en-US" sz="3100" dirty="0">
                <a:solidFill>
                  <a:srgbClr val="009999"/>
                </a:solidFill>
              </a:rPr>
              <a:t>https://supportservices.jobcorps.gov/disability/Pages/default.aspx</a:t>
            </a:r>
            <a:endParaRPr lang="en-US" dirty="0"/>
          </a:p>
        </p:txBody>
      </p:sp>
      <p:sp>
        <p:nvSpPr>
          <p:cNvPr id="3" name="Slide Number Placeholder 2">
            <a:extLst>
              <a:ext uri="{FF2B5EF4-FFF2-40B4-BE49-F238E27FC236}">
                <a16:creationId xmlns:a16="http://schemas.microsoft.com/office/drawing/2014/main" id="{73319ED5-15F7-4AB2-8013-0F989AB546A5}"/>
              </a:ext>
            </a:extLst>
          </p:cNvPr>
          <p:cNvSpPr>
            <a:spLocks noGrp="1"/>
          </p:cNvSpPr>
          <p:nvPr>
            <p:ph type="sldNum" sz="quarter" idx="12"/>
          </p:nvPr>
        </p:nvSpPr>
        <p:spPr/>
        <p:txBody>
          <a:bodyPr/>
          <a:lstStyle/>
          <a:p>
            <a:fld id="{AE743507-C39D-4973-A10E-A1A6810F609F}" type="slidenum">
              <a:rPr lang="en-US" smtClean="0"/>
              <a:t>80</a:t>
            </a:fld>
            <a:endParaRPr lang="en-US"/>
          </a:p>
        </p:txBody>
      </p:sp>
      <p:pic>
        <p:nvPicPr>
          <p:cNvPr id="4" name="Picture 3">
            <a:extLst>
              <a:ext uri="{FF2B5EF4-FFF2-40B4-BE49-F238E27FC236}">
                <a16:creationId xmlns:a16="http://schemas.microsoft.com/office/drawing/2014/main" id="{E10E820D-748D-4FCA-96F4-67B2F31BFE12}"/>
              </a:ext>
            </a:extLst>
          </p:cNvPr>
          <p:cNvPicPr>
            <a:picLocks noChangeAspect="1"/>
          </p:cNvPicPr>
          <p:nvPr/>
        </p:nvPicPr>
        <p:blipFill>
          <a:blip r:embed="rId2"/>
          <a:stretch>
            <a:fillRect/>
          </a:stretch>
        </p:blipFill>
        <p:spPr>
          <a:xfrm>
            <a:off x="838200" y="1997974"/>
            <a:ext cx="10854933" cy="4051089"/>
          </a:xfrm>
          <a:prstGeom prst="rect">
            <a:avLst/>
          </a:prstGeom>
        </p:spPr>
      </p:pic>
    </p:spTree>
    <p:extLst>
      <p:ext uri="{BB962C8B-B14F-4D97-AF65-F5344CB8AC3E}">
        <p14:creationId xmlns:p14="http://schemas.microsoft.com/office/powerpoint/2010/main" val="2309910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9885-768F-4EFD-8442-5E7C3100D3FB}"/>
              </a:ext>
            </a:extLst>
          </p:cNvPr>
          <p:cNvSpPr>
            <a:spLocks noGrp="1"/>
          </p:cNvSpPr>
          <p:nvPr>
            <p:ph type="title"/>
          </p:nvPr>
        </p:nvSpPr>
        <p:spPr>
          <a:xfrm>
            <a:off x="354330" y="365125"/>
            <a:ext cx="11590020" cy="1325563"/>
          </a:xfrm>
        </p:spPr>
        <p:txBody>
          <a:bodyPr>
            <a:normAutofit/>
          </a:bodyPr>
          <a:lstStyle/>
          <a:p>
            <a:pPr algn="ctr">
              <a:lnSpc>
                <a:spcPct val="114000"/>
              </a:lnSpc>
              <a:spcAft>
                <a:spcPts val="600"/>
              </a:spcAft>
            </a:pPr>
            <a:r>
              <a:rPr lang="en-US" dirty="0"/>
              <a:t>Job Corps Health and Wellness Website</a:t>
            </a:r>
            <a:br>
              <a:rPr lang="en-US" dirty="0"/>
            </a:br>
            <a:r>
              <a:rPr lang="en-US" sz="2200" dirty="0">
                <a:solidFill>
                  <a:srgbClr val="009999"/>
                </a:solidFill>
              </a:rPr>
              <a:t>https://supportservices.jobcorps.gov/health/Pages/NeedsAssessmentDirectThreat.aspx</a:t>
            </a:r>
            <a:endParaRPr lang="en-US" sz="2200" dirty="0"/>
          </a:p>
        </p:txBody>
      </p:sp>
      <p:sp>
        <p:nvSpPr>
          <p:cNvPr id="3" name="Slide Number Placeholder 2">
            <a:extLst>
              <a:ext uri="{FF2B5EF4-FFF2-40B4-BE49-F238E27FC236}">
                <a16:creationId xmlns:a16="http://schemas.microsoft.com/office/drawing/2014/main" id="{73319ED5-15F7-4AB2-8013-0F989AB546A5}"/>
              </a:ext>
            </a:extLst>
          </p:cNvPr>
          <p:cNvSpPr>
            <a:spLocks noGrp="1"/>
          </p:cNvSpPr>
          <p:nvPr>
            <p:ph type="sldNum" sz="quarter" idx="12"/>
          </p:nvPr>
        </p:nvSpPr>
        <p:spPr/>
        <p:txBody>
          <a:bodyPr/>
          <a:lstStyle/>
          <a:p>
            <a:fld id="{AE743507-C39D-4973-A10E-A1A6810F609F}" type="slidenum">
              <a:rPr lang="en-US" smtClean="0"/>
              <a:t>81</a:t>
            </a:fld>
            <a:endParaRPr lang="en-US"/>
          </a:p>
        </p:txBody>
      </p:sp>
      <p:pic>
        <p:nvPicPr>
          <p:cNvPr id="5" name="Picture 4">
            <a:extLst>
              <a:ext uri="{FF2B5EF4-FFF2-40B4-BE49-F238E27FC236}">
                <a16:creationId xmlns:a16="http://schemas.microsoft.com/office/drawing/2014/main" id="{FDEEB47B-6B72-481B-94E1-6E07A3511E0A}"/>
              </a:ext>
            </a:extLst>
          </p:cNvPr>
          <p:cNvPicPr>
            <a:picLocks noChangeAspect="1"/>
          </p:cNvPicPr>
          <p:nvPr/>
        </p:nvPicPr>
        <p:blipFill rotWithShape="1">
          <a:blip r:embed="rId2"/>
          <a:srcRect l="5305" t="21733" r="4581" b="12966"/>
          <a:stretch/>
        </p:blipFill>
        <p:spPr>
          <a:xfrm>
            <a:off x="799212" y="1977389"/>
            <a:ext cx="10515600" cy="4286251"/>
          </a:xfrm>
          <a:prstGeom prst="rect">
            <a:avLst/>
          </a:prstGeom>
        </p:spPr>
      </p:pic>
    </p:spTree>
    <p:extLst>
      <p:ext uri="{BB962C8B-B14F-4D97-AF65-F5344CB8AC3E}">
        <p14:creationId xmlns:p14="http://schemas.microsoft.com/office/powerpoint/2010/main" val="25962534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9885-768F-4EFD-8442-5E7C3100D3FB}"/>
              </a:ext>
            </a:extLst>
          </p:cNvPr>
          <p:cNvSpPr>
            <a:spLocks noGrp="1"/>
          </p:cNvSpPr>
          <p:nvPr>
            <p:ph type="title"/>
          </p:nvPr>
        </p:nvSpPr>
        <p:spPr>
          <a:xfrm>
            <a:off x="354330" y="365125"/>
            <a:ext cx="11590020" cy="1325563"/>
          </a:xfrm>
        </p:spPr>
        <p:txBody>
          <a:bodyPr>
            <a:normAutofit/>
          </a:bodyPr>
          <a:lstStyle/>
          <a:p>
            <a:pPr algn="ctr">
              <a:lnSpc>
                <a:spcPct val="114000"/>
              </a:lnSpc>
              <a:spcAft>
                <a:spcPts val="600"/>
              </a:spcAft>
            </a:pPr>
            <a:r>
              <a:rPr lang="en-US" dirty="0"/>
              <a:t>Job Corps Health and Wellness Website</a:t>
            </a:r>
            <a:br>
              <a:rPr lang="en-US" dirty="0"/>
            </a:br>
            <a:r>
              <a:rPr lang="en-US" sz="2200" dirty="0">
                <a:solidFill>
                  <a:srgbClr val="009999"/>
                </a:solidFill>
              </a:rPr>
              <a:t>https://supportservices.jobcorps.gov/health/Pages/NeedsAssessmentDirectThreat.aspx</a:t>
            </a:r>
            <a:endParaRPr lang="en-US" sz="2200" dirty="0"/>
          </a:p>
        </p:txBody>
      </p:sp>
      <p:sp>
        <p:nvSpPr>
          <p:cNvPr id="3" name="Slide Number Placeholder 2">
            <a:extLst>
              <a:ext uri="{FF2B5EF4-FFF2-40B4-BE49-F238E27FC236}">
                <a16:creationId xmlns:a16="http://schemas.microsoft.com/office/drawing/2014/main" id="{73319ED5-15F7-4AB2-8013-0F989AB546A5}"/>
              </a:ext>
            </a:extLst>
          </p:cNvPr>
          <p:cNvSpPr>
            <a:spLocks noGrp="1"/>
          </p:cNvSpPr>
          <p:nvPr>
            <p:ph type="sldNum" sz="quarter" idx="12"/>
          </p:nvPr>
        </p:nvSpPr>
        <p:spPr/>
        <p:txBody>
          <a:bodyPr/>
          <a:lstStyle/>
          <a:p>
            <a:fld id="{AE743507-C39D-4973-A10E-A1A6810F609F}" type="slidenum">
              <a:rPr lang="en-US" smtClean="0"/>
              <a:t>82</a:t>
            </a:fld>
            <a:endParaRPr lang="en-US"/>
          </a:p>
        </p:txBody>
      </p:sp>
      <p:pic>
        <p:nvPicPr>
          <p:cNvPr id="4" name="Picture 3">
            <a:extLst>
              <a:ext uri="{FF2B5EF4-FFF2-40B4-BE49-F238E27FC236}">
                <a16:creationId xmlns:a16="http://schemas.microsoft.com/office/drawing/2014/main" id="{C6A83DE2-37EF-49AF-B685-986A82FFFACF}"/>
              </a:ext>
            </a:extLst>
          </p:cNvPr>
          <p:cNvPicPr>
            <a:picLocks noChangeAspect="1"/>
          </p:cNvPicPr>
          <p:nvPr/>
        </p:nvPicPr>
        <p:blipFill>
          <a:blip r:embed="rId2"/>
          <a:stretch>
            <a:fillRect/>
          </a:stretch>
        </p:blipFill>
        <p:spPr>
          <a:xfrm>
            <a:off x="738663" y="2027492"/>
            <a:ext cx="8726118" cy="2810267"/>
          </a:xfrm>
          <a:prstGeom prst="rect">
            <a:avLst/>
          </a:prstGeom>
        </p:spPr>
      </p:pic>
      <p:pic>
        <p:nvPicPr>
          <p:cNvPr id="6" name="Picture 5">
            <a:extLst>
              <a:ext uri="{FF2B5EF4-FFF2-40B4-BE49-F238E27FC236}">
                <a16:creationId xmlns:a16="http://schemas.microsoft.com/office/drawing/2014/main" id="{2D350CAB-441A-44F7-AA88-9DF9AC3BFE89}"/>
              </a:ext>
            </a:extLst>
          </p:cNvPr>
          <p:cNvPicPr>
            <a:picLocks noChangeAspect="1"/>
          </p:cNvPicPr>
          <p:nvPr/>
        </p:nvPicPr>
        <p:blipFill>
          <a:blip r:embed="rId3"/>
          <a:stretch>
            <a:fillRect/>
          </a:stretch>
        </p:blipFill>
        <p:spPr>
          <a:xfrm>
            <a:off x="7626861" y="3285035"/>
            <a:ext cx="4077936" cy="1476967"/>
          </a:xfrm>
          <a:prstGeom prst="rect">
            <a:avLst/>
          </a:prstGeom>
        </p:spPr>
      </p:pic>
    </p:spTree>
    <p:extLst>
      <p:ext uri="{BB962C8B-B14F-4D97-AF65-F5344CB8AC3E}">
        <p14:creationId xmlns:p14="http://schemas.microsoft.com/office/powerpoint/2010/main" val="29946407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4A3F-1188-4DDA-A190-D72FD62D76A8}"/>
              </a:ext>
            </a:extLst>
          </p:cNvPr>
          <p:cNvSpPr>
            <a:spLocks noGrp="1"/>
          </p:cNvSpPr>
          <p:nvPr>
            <p:ph type="title"/>
          </p:nvPr>
        </p:nvSpPr>
        <p:spPr>
          <a:xfrm>
            <a:off x="647282" y="1490540"/>
            <a:ext cx="10515600" cy="3684361"/>
          </a:xfrm>
        </p:spPr>
        <p:txBody>
          <a:bodyPr>
            <a:normAutofit/>
          </a:bodyPr>
          <a:lstStyle/>
          <a:p>
            <a:pPr algn="ctr">
              <a:lnSpc>
                <a:spcPct val="114000"/>
              </a:lnSpc>
              <a:spcAft>
                <a:spcPts val="600"/>
              </a:spcAft>
            </a:pPr>
            <a:r>
              <a:rPr lang="en-US" sz="6000" i="1" dirty="0">
                <a:solidFill>
                  <a:schemeClr val="bg1"/>
                </a:solidFill>
                <a:latin typeface="Segoe Script" panose="030B0504020000000003" pitchFamily="66" charset="0"/>
              </a:rPr>
              <a:t>Thank you </a:t>
            </a:r>
            <a:br>
              <a:rPr lang="en-US" sz="6000" i="1" dirty="0">
                <a:solidFill>
                  <a:schemeClr val="bg1"/>
                </a:solidFill>
                <a:latin typeface="Segoe Script" panose="030B0504020000000003" pitchFamily="66" charset="0"/>
              </a:rPr>
            </a:br>
            <a:r>
              <a:rPr lang="en-US" sz="6000" i="1" dirty="0">
                <a:solidFill>
                  <a:schemeClr val="bg1"/>
                </a:solidFill>
                <a:latin typeface="Segoe Script" panose="030B0504020000000003" pitchFamily="66" charset="0"/>
              </a:rPr>
              <a:t>for attending</a:t>
            </a:r>
            <a:r>
              <a:rPr lang="en-US" i="1" dirty="0">
                <a:solidFill>
                  <a:schemeClr val="bg1"/>
                </a:solidFill>
                <a:latin typeface="Segoe Script" panose="030B0504020000000003" pitchFamily="66" charset="0"/>
              </a:rPr>
              <a:t>!</a:t>
            </a:r>
          </a:p>
        </p:txBody>
      </p:sp>
      <p:sp>
        <p:nvSpPr>
          <p:cNvPr id="3" name="Slide Number Placeholder 2">
            <a:extLst>
              <a:ext uri="{FF2B5EF4-FFF2-40B4-BE49-F238E27FC236}">
                <a16:creationId xmlns:a16="http://schemas.microsoft.com/office/drawing/2014/main" id="{5D987953-54AB-470E-82E4-064D0C6F819F}"/>
              </a:ext>
            </a:extLst>
          </p:cNvPr>
          <p:cNvSpPr>
            <a:spLocks noGrp="1"/>
          </p:cNvSpPr>
          <p:nvPr>
            <p:ph type="sldNum" sz="quarter" idx="12"/>
          </p:nvPr>
        </p:nvSpPr>
        <p:spPr/>
        <p:txBody>
          <a:bodyPr/>
          <a:lstStyle/>
          <a:p>
            <a:fld id="{AE743507-C39D-4973-A10E-A1A6810F609F}" type="slidenum">
              <a:rPr lang="en-US" smtClean="0">
                <a:solidFill>
                  <a:schemeClr val="bg1"/>
                </a:solidFill>
              </a:rPr>
              <a:t>83</a:t>
            </a:fld>
            <a:endParaRPr lang="en-US" dirty="0">
              <a:solidFill>
                <a:schemeClr val="bg1"/>
              </a:solidFill>
            </a:endParaRPr>
          </a:p>
        </p:txBody>
      </p:sp>
      <p:cxnSp>
        <p:nvCxnSpPr>
          <p:cNvPr id="5" name="Straight Connector 4">
            <a:extLst>
              <a:ext uri="{FF2B5EF4-FFF2-40B4-BE49-F238E27FC236}">
                <a16:creationId xmlns:a16="http://schemas.microsoft.com/office/drawing/2014/main" id="{B365AB8C-26AF-405E-928F-8EA2A3723ABE}"/>
              </a:ext>
            </a:extLst>
          </p:cNvPr>
          <p:cNvCxnSpPr/>
          <p:nvPr/>
        </p:nvCxnSpPr>
        <p:spPr>
          <a:xfrm>
            <a:off x="1131570" y="1748790"/>
            <a:ext cx="100313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F14F0E0-DCE2-4AF8-8D2E-67447C2DF0A5}"/>
              </a:ext>
            </a:extLst>
          </p:cNvPr>
          <p:cNvCxnSpPr/>
          <p:nvPr/>
        </p:nvCxnSpPr>
        <p:spPr>
          <a:xfrm>
            <a:off x="1080344" y="5341620"/>
            <a:ext cx="100313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572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56CE-D88E-45B5-924C-CF064D06D859}"/>
              </a:ext>
            </a:extLst>
          </p:cNvPr>
          <p:cNvSpPr>
            <a:spLocks noGrp="1"/>
          </p:cNvSpPr>
          <p:nvPr>
            <p:ph type="title"/>
          </p:nvPr>
        </p:nvSpPr>
        <p:spPr/>
        <p:txBody>
          <a:bodyPr/>
          <a:lstStyle/>
          <a:p>
            <a:r>
              <a:rPr lang="en-US" dirty="0"/>
              <a:t>Individualized Clinical Considerations</a:t>
            </a:r>
          </a:p>
        </p:txBody>
      </p:sp>
      <p:sp>
        <p:nvSpPr>
          <p:cNvPr id="3" name="Content Placeholder 2">
            <a:extLst>
              <a:ext uri="{FF2B5EF4-FFF2-40B4-BE49-F238E27FC236}">
                <a16:creationId xmlns:a16="http://schemas.microsoft.com/office/drawing/2014/main" id="{F02A8C34-8942-4F29-BD43-C51A3174B944}"/>
              </a:ext>
            </a:extLst>
          </p:cNvPr>
          <p:cNvSpPr>
            <a:spLocks noGrp="1"/>
          </p:cNvSpPr>
          <p:nvPr>
            <p:ph idx="1"/>
          </p:nvPr>
        </p:nvSpPr>
        <p:spPr>
          <a:xfrm>
            <a:off x="826221" y="1419225"/>
            <a:ext cx="7585364" cy="5073650"/>
          </a:xfrm>
        </p:spPr>
        <p:txBody>
          <a:bodyPr>
            <a:normAutofit fontScale="77500" lnSpcReduction="20000"/>
          </a:bodyPr>
          <a:lstStyle/>
          <a:p>
            <a:pPr>
              <a:lnSpc>
                <a:spcPct val="134000"/>
              </a:lnSpc>
            </a:pPr>
            <a:r>
              <a:rPr lang="en-US" dirty="0"/>
              <a:t>Individualized consideration</a:t>
            </a:r>
          </a:p>
          <a:p>
            <a:pPr lvl="1">
              <a:lnSpc>
                <a:spcPct val="134000"/>
              </a:lnSpc>
            </a:pPr>
            <a:r>
              <a:rPr lang="en-US" dirty="0"/>
              <a:t>Current stability</a:t>
            </a:r>
          </a:p>
          <a:p>
            <a:pPr lvl="1">
              <a:lnSpc>
                <a:spcPct val="134000"/>
              </a:lnSpc>
            </a:pPr>
            <a:r>
              <a:rPr lang="en-US" dirty="0"/>
              <a:t>History of stability</a:t>
            </a:r>
          </a:p>
          <a:p>
            <a:pPr lvl="1">
              <a:lnSpc>
                <a:spcPct val="134000"/>
              </a:lnSpc>
            </a:pPr>
            <a:r>
              <a:rPr lang="en-US" dirty="0"/>
              <a:t>Current behaviors</a:t>
            </a:r>
          </a:p>
          <a:p>
            <a:pPr lvl="1">
              <a:lnSpc>
                <a:spcPct val="134000"/>
              </a:lnSpc>
            </a:pPr>
            <a:r>
              <a:rPr lang="en-US" dirty="0"/>
              <a:t>History of behaviors</a:t>
            </a:r>
          </a:p>
          <a:p>
            <a:pPr lvl="1">
              <a:lnSpc>
                <a:spcPct val="134000"/>
              </a:lnSpc>
            </a:pPr>
            <a:r>
              <a:rPr lang="en-US" dirty="0"/>
              <a:t>Medical risks and health care needs</a:t>
            </a:r>
          </a:p>
          <a:p>
            <a:pPr lvl="1">
              <a:lnSpc>
                <a:spcPct val="134000"/>
              </a:lnSpc>
            </a:pPr>
            <a:r>
              <a:rPr lang="en-US" dirty="0">
                <a:solidFill>
                  <a:srgbClr val="C00000"/>
                </a:solidFill>
              </a:rPr>
              <a:t>SAFETY</a:t>
            </a:r>
          </a:p>
          <a:p>
            <a:pPr>
              <a:lnSpc>
                <a:spcPct val="134000"/>
              </a:lnSpc>
            </a:pPr>
            <a:r>
              <a:rPr lang="en-US" dirty="0"/>
              <a:t>Failure to comply with an outside provider’s recommendation does not automatically mean a recommendation of denial.</a:t>
            </a:r>
          </a:p>
          <a:p>
            <a:pPr>
              <a:lnSpc>
                <a:spcPct val="134000"/>
              </a:lnSpc>
            </a:pPr>
            <a:r>
              <a:rPr lang="en-US" dirty="0"/>
              <a:t>Being in a residential facility, hospital, or juvenile detention facility does not automatically mean a recommendation of denial.</a:t>
            </a:r>
          </a:p>
          <a:p>
            <a:endParaRPr lang="en-US" dirty="0"/>
          </a:p>
        </p:txBody>
      </p:sp>
      <p:grpSp>
        <p:nvGrpSpPr>
          <p:cNvPr id="13" name="Group 12">
            <a:extLst>
              <a:ext uri="{FF2B5EF4-FFF2-40B4-BE49-F238E27FC236}">
                <a16:creationId xmlns:a16="http://schemas.microsoft.com/office/drawing/2014/main" id="{58A26A36-D9B7-4DE9-AD56-63FA48D1F829}"/>
              </a:ext>
            </a:extLst>
          </p:cNvPr>
          <p:cNvGrpSpPr/>
          <p:nvPr/>
        </p:nvGrpSpPr>
        <p:grpSpPr>
          <a:xfrm>
            <a:off x="7492855" y="1996281"/>
            <a:ext cx="3937289" cy="3401343"/>
            <a:chOff x="7492855" y="1996281"/>
            <a:chExt cx="3937289" cy="3401343"/>
          </a:xfrm>
        </p:grpSpPr>
        <p:grpSp>
          <p:nvGrpSpPr>
            <p:cNvPr id="4" name="Group 3">
              <a:extLst>
                <a:ext uri="{FF2B5EF4-FFF2-40B4-BE49-F238E27FC236}">
                  <a16:creationId xmlns:a16="http://schemas.microsoft.com/office/drawing/2014/main" id="{97A4548C-8DAB-4A22-8803-EFE4D9237E94}"/>
                </a:ext>
              </a:extLst>
            </p:cNvPr>
            <p:cNvGrpSpPr/>
            <p:nvPr/>
          </p:nvGrpSpPr>
          <p:grpSpPr>
            <a:xfrm>
              <a:off x="7492855" y="1996281"/>
              <a:ext cx="3937289" cy="1397000"/>
              <a:chOff x="6874019" y="2174874"/>
              <a:chExt cx="3937289" cy="1397000"/>
            </a:xfrm>
          </p:grpSpPr>
          <p:pic>
            <p:nvPicPr>
              <p:cNvPr id="6" name="Picture 2" descr="Related image">
                <a:extLst>
                  <a:ext uri="{FF2B5EF4-FFF2-40B4-BE49-F238E27FC236}">
                    <a16:creationId xmlns:a16="http://schemas.microsoft.com/office/drawing/2014/main" id="{3B84F1EF-99E9-4CD0-B092-ACD88FD49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874019" y="2174874"/>
                <a:ext cx="918730" cy="1397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6AAC8D13-1819-4B09-87CD-ACB0EDABEB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145298" y="2174874"/>
                <a:ext cx="833005" cy="1397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ated image">
                <a:extLst>
                  <a:ext uri="{FF2B5EF4-FFF2-40B4-BE49-F238E27FC236}">
                    <a16:creationId xmlns:a16="http://schemas.microsoft.com/office/drawing/2014/main" id="{86F277BA-3A53-442A-BFDC-EE94624551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399750" y="2174874"/>
                <a:ext cx="833005" cy="139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lated image">
                <a:extLst>
                  <a:ext uri="{FF2B5EF4-FFF2-40B4-BE49-F238E27FC236}">
                    <a16:creationId xmlns:a16="http://schemas.microsoft.com/office/drawing/2014/main" id="{EC299D3D-8597-4152-89F9-EC5A3C1BEC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634720" y="2174874"/>
                <a:ext cx="833005" cy="1397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lated image">
                <a:extLst>
                  <a:ext uri="{FF2B5EF4-FFF2-40B4-BE49-F238E27FC236}">
                    <a16:creationId xmlns:a16="http://schemas.microsoft.com/office/drawing/2014/main" id="{8F96FD2D-8415-4E61-939E-1E61E3A95B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978303" y="2174874"/>
                <a:ext cx="833005" cy="1397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Related image">
              <a:extLst>
                <a:ext uri="{FF2B5EF4-FFF2-40B4-BE49-F238E27FC236}">
                  <a16:creationId xmlns:a16="http://schemas.microsoft.com/office/drawing/2014/main" id="{584BE5DF-E8AB-479B-99BE-B1A7D3AABE2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bwMode="auto">
            <a:xfrm>
              <a:off x="8898370" y="3467675"/>
              <a:ext cx="1150794" cy="1929949"/>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76ADE043-EAC1-4007-B815-9F628C9EC9CD}"/>
                </a:ext>
              </a:extLst>
            </p:cNvPr>
            <p:cNvSpPr/>
            <p:nvPr/>
          </p:nvSpPr>
          <p:spPr>
            <a:xfrm>
              <a:off x="8253734" y="4229449"/>
              <a:ext cx="582686" cy="443346"/>
            </a:xfrm>
            <a:prstGeom prst="rightArrow">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754044F-306D-4484-A329-F6BD0D472D6A}"/>
                </a:ext>
              </a:extLst>
            </p:cNvPr>
            <p:cNvSpPr/>
            <p:nvPr/>
          </p:nvSpPr>
          <p:spPr>
            <a:xfrm rot="10800000">
              <a:off x="10180636" y="4210976"/>
              <a:ext cx="582686" cy="443346"/>
            </a:xfrm>
            <a:prstGeom prst="rightArrow">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3727257"/>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XRUYQT3274NZ-681238054-1765</_dlc_DocId>
    <_dlc_DocIdUrl xmlns="b22f8f74-215c-4154-9939-bd29e4e8980e">
      <Url>https://supportservices.jobcorps.gov/health/_layouts/15/DocIdRedir.aspx?ID=XRUYQT3274NZ-681238054-1765</Url>
      <Description>XRUYQT3274NZ-681238054-1765</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10A583-9D77-4B00-8D10-21A92DA4A2C5}"/>
</file>

<file path=customXml/itemProps2.xml><?xml version="1.0" encoding="utf-8"?>
<ds:datastoreItem xmlns:ds="http://schemas.openxmlformats.org/officeDocument/2006/customXml" ds:itemID="{967B9720-EEFE-4A27-8B98-C2FC84B45954}"/>
</file>

<file path=customXml/itemProps3.xml><?xml version="1.0" encoding="utf-8"?>
<ds:datastoreItem xmlns:ds="http://schemas.openxmlformats.org/officeDocument/2006/customXml" ds:itemID="{6C53DE10-DACC-4522-8C92-CC069CF929EC}"/>
</file>

<file path=customXml/itemProps4.xml><?xml version="1.0" encoding="utf-8"?>
<ds:datastoreItem xmlns:ds="http://schemas.openxmlformats.org/officeDocument/2006/customXml" ds:itemID="{7F2B31F6-05EC-48B2-BECD-6692137413F6}"/>
</file>

<file path=docProps/app.xml><?xml version="1.0" encoding="utf-8"?>
<Properties xmlns="http://schemas.openxmlformats.org/officeDocument/2006/extended-properties" xmlns:vt="http://schemas.openxmlformats.org/officeDocument/2006/docPropsVTypes">
  <TotalTime>0</TotalTime>
  <Words>5895</Words>
  <Application>Microsoft Office PowerPoint</Application>
  <PresentationFormat>Widescreen</PresentationFormat>
  <Paragraphs>675</Paragraphs>
  <Slides>83</Slides>
  <Notes>27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83</vt:i4>
      </vt:variant>
    </vt:vector>
  </HeadingPairs>
  <TitlesOfParts>
    <vt:vector size="94" baseType="lpstr">
      <vt:lpstr>Arial</vt:lpstr>
      <vt:lpstr>Calibri</vt:lpstr>
      <vt:lpstr>Calibri Light</vt:lpstr>
      <vt:lpstr>Century Gothic</vt:lpstr>
      <vt:lpstr>Helvetica</vt:lpstr>
      <vt:lpstr>Helvetica Light</vt:lpstr>
      <vt:lpstr>Segoe Script</vt:lpstr>
      <vt:lpstr>Times</vt:lpstr>
      <vt:lpstr>Wingdings</vt:lpstr>
      <vt:lpstr>Office Theme</vt:lpstr>
      <vt:lpstr>Custom Design</vt:lpstr>
      <vt:lpstr>PowerPoint Presentation</vt:lpstr>
      <vt:lpstr>Objectives</vt:lpstr>
      <vt:lpstr>PowerPoint Presentation</vt:lpstr>
      <vt:lpstr>Review of the Initial AFR Process Steps</vt:lpstr>
      <vt:lpstr>Let’s Review the File Review Team (FRT) Composition</vt:lpstr>
      <vt:lpstr>PowerPoint Presentation</vt:lpstr>
      <vt:lpstr>PowerPoint Presentation</vt:lpstr>
      <vt:lpstr>PowerPoint Presentation</vt:lpstr>
      <vt:lpstr>Individualized Clinical Considerations</vt:lpstr>
      <vt:lpstr>Applicant File Important Information to Review</vt:lpstr>
      <vt:lpstr>Applicant Interview AND  Professional Contact are KEY!</vt:lpstr>
      <vt:lpstr>Applicant Interview also is KEY if:</vt:lpstr>
      <vt:lpstr>PowerPoint Presentation</vt:lpstr>
      <vt:lpstr>Applicant Monica</vt:lpstr>
      <vt:lpstr>Should CMHC review this file?</vt:lpstr>
      <vt:lpstr>Should CMHC interview this applicant?</vt:lpstr>
      <vt:lpstr>Outcome – Version # 1</vt:lpstr>
      <vt:lpstr>Applicant Monica Version # 2</vt:lpstr>
      <vt:lpstr>Outcome – Version # 2</vt:lpstr>
      <vt:lpstr>Applicant Monica Version # 3</vt:lpstr>
      <vt:lpstr>Outcome – Version # 3</vt:lpstr>
      <vt:lpstr>Applicant Monica Version # 4</vt:lpstr>
      <vt:lpstr>Outcome – Version # 4</vt:lpstr>
      <vt:lpstr>PowerPoint Presentation</vt:lpstr>
      <vt:lpstr>Health Care Needs (HCN) and  Direct Threat (DT) Assessments</vt:lpstr>
      <vt:lpstr>DTA versus HCNA</vt:lpstr>
      <vt:lpstr>PowerPoint Presentation</vt:lpstr>
      <vt:lpstr>Appendix 610 Health Care Needs Assessment</vt:lpstr>
      <vt:lpstr>Exhibit 6-4 Job Corps Basic Health Care Responsibilities</vt:lpstr>
      <vt:lpstr>Let’s Learn about Carter!</vt:lpstr>
      <vt:lpstr>PowerPoint Presentation</vt:lpstr>
      <vt:lpstr>PowerPoint Presentation</vt:lpstr>
      <vt:lpstr>PowerPoint Presentation</vt:lpstr>
      <vt:lpstr>PowerPoint Presentation</vt:lpstr>
      <vt:lpstr>Chronic Care Management Plan</vt:lpstr>
      <vt:lpstr>PowerPoint Presentation</vt:lpstr>
      <vt:lpstr>PowerPoint Presentation</vt:lpstr>
      <vt:lpstr>Do we have enough information yet?</vt:lpstr>
      <vt:lpstr>Carter’s  Functional Limitations</vt:lpstr>
      <vt:lpstr>Tips Section 4</vt:lpstr>
      <vt:lpstr>Do we have enough information yet?</vt:lpstr>
      <vt:lpstr>PowerPoint Presentation</vt:lpstr>
      <vt:lpstr>Reasonable Accommodation Committee (RAC)</vt:lpstr>
      <vt:lpstr>Reasonable Accommodation (RA) in the Assessment Process</vt:lpstr>
      <vt:lpstr>Is Applicant Person with a Disability?</vt:lpstr>
      <vt:lpstr>Review – When Do You Identify RA?</vt:lpstr>
      <vt:lpstr>RAC is unable to ID RA</vt:lpstr>
      <vt:lpstr>RAC has been unable to ID any RA</vt:lpstr>
      <vt:lpstr>PowerPoint Presentation</vt:lpstr>
      <vt:lpstr>What do you think?</vt:lpstr>
      <vt:lpstr>How to ID RA!</vt:lpstr>
      <vt:lpstr>Things to Remember When Considering RA in the Assessment Process!</vt:lpstr>
      <vt:lpstr>Completing the Check Boxes in Section 5 of the HCNA</vt:lpstr>
      <vt:lpstr>“Other” Option in Section 5</vt:lpstr>
      <vt:lpstr>RAC Summary</vt:lpstr>
      <vt:lpstr>Tips Section 5</vt:lpstr>
      <vt:lpstr>Poll Question </vt:lpstr>
      <vt:lpstr>Center Licensed Clinical Professional Completes the HCNA</vt:lpstr>
      <vt:lpstr>Tips Section 6</vt:lpstr>
      <vt:lpstr>Tips Section 7</vt:lpstr>
      <vt:lpstr>Alternate Center Consideration</vt:lpstr>
      <vt:lpstr>Tips Signature</vt:lpstr>
      <vt:lpstr>Recommendations of Denial</vt:lpstr>
      <vt:lpstr>Process Concern</vt:lpstr>
      <vt:lpstr>Tips</vt:lpstr>
      <vt:lpstr>PowerPoint Presentation</vt:lpstr>
      <vt:lpstr>Direct Threat Assessments (DTAs)</vt:lpstr>
      <vt:lpstr>Direct Threat Factors</vt:lpstr>
      <vt:lpstr>Direct Threat Considerations</vt:lpstr>
      <vt:lpstr>Additional Triggers from Interview, CCMPs, and Other Documents </vt:lpstr>
      <vt:lpstr>PowerPoint Presentation</vt:lpstr>
      <vt:lpstr>Mental Health Examples Qualify for Possible Direct Threat Assessment?</vt:lpstr>
      <vt:lpstr>Medical Examples Qualify for Possible Direct Threat Assessment?</vt:lpstr>
      <vt:lpstr>Poll Questions Review!</vt:lpstr>
      <vt:lpstr>Poll Questions Review!</vt:lpstr>
      <vt:lpstr>Poll Questions Review!</vt:lpstr>
      <vt:lpstr>PowerPoint Presentation</vt:lpstr>
      <vt:lpstr>Regional Disability Coordinators</vt:lpstr>
      <vt:lpstr>Regional Mental Health Specialists</vt:lpstr>
      <vt:lpstr>Job Corps Disability Website https://supportservices.jobcorps.gov/disability/Pages/default.aspx</vt:lpstr>
      <vt:lpstr>Job Corps Health and Wellness Website https://supportservices.jobcorps.gov/health/Pages/NeedsAssessmentDirectThreat.aspx</vt:lpstr>
      <vt:lpstr>Job Corps Health and Wellness Website https://supportservices.jobcorps.gov/health/Pages/NeedsAssessmentDirectThreat.aspx</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 the Center AFR Process</dc:title>
  <dc:creator/>
  <cp:lastModifiedBy/>
  <cp:revision>1</cp:revision>
  <dcterms:created xsi:type="dcterms:W3CDTF">2019-09-11T16:35:59Z</dcterms:created>
  <dcterms:modified xsi:type="dcterms:W3CDTF">2019-10-07T17:40:23Z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afa3ae1b-5c44-45f3-978e-7f845db30d8c</vt:lpwstr>
  </property>
</Properties>
</file>