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8.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9.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7.xml" ContentType="application/vnd.openxmlformats-officedocument.presentationml.slide+xml"/>
  <Override PartName="/ppt/slides/slide34.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20.xml" ContentType="application/vnd.openxmlformats-officedocument.presentationml.notesSlide+xml"/>
  <Override PartName="/ppt/notesSlides/notesSlide2.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23.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Layouts/slideLayout9.xml" ContentType="application/vnd.openxmlformats-officedocument.presentationml.slideLayout+xml"/>
  <Override PartName="/ppt/notesSlides/notesSlide22.xml" ContentType="application/vnd.openxmlformats-officedocument.presentationml.notesSlide+xml"/>
  <Override PartName="/ppt/slideLayouts/slideLayout8.xml" ContentType="application/vnd.openxmlformats-officedocument.presentationml.slideLayout+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slideLayouts/slideLayout3.xml" ContentType="application/vnd.openxmlformats-officedocument.presentationml.slideLayout+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notesSlides/notesSlide24.xml" ContentType="application/vnd.openxmlformats-officedocument.presentationml.notesSlide+xml"/>
  <Override PartName="/ppt/notesSlides/notesSlide30.xml" ContentType="application/vnd.openxmlformats-officedocument.presentationml.notesSlide+xml"/>
  <Override PartName="/ppt/notesSlides/notesSlide27.xml" ContentType="application/vnd.openxmlformats-officedocument.presentationml.notesSlide+xml"/>
  <Override PartName="/ppt/slideLayouts/slideLayout6.xml" ContentType="application/vnd.openxmlformats-officedocument.presentationml.slideLayou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notesSlides/notesSlide29.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77" r:id="rId2"/>
    <p:sldId id="291" r:id="rId3"/>
    <p:sldId id="317" r:id="rId4"/>
    <p:sldId id="292" r:id="rId5"/>
    <p:sldId id="294" r:id="rId6"/>
    <p:sldId id="257" r:id="rId7"/>
    <p:sldId id="266" r:id="rId8"/>
    <p:sldId id="275" r:id="rId9"/>
    <p:sldId id="276" r:id="rId10"/>
    <p:sldId id="273" r:id="rId11"/>
    <p:sldId id="274" r:id="rId12"/>
    <p:sldId id="279" r:id="rId13"/>
    <p:sldId id="278" r:id="rId14"/>
    <p:sldId id="261" r:id="rId15"/>
    <p:sldId id="318" r:id="rId16"/>
    <p:sldId id="295" r:id="rId17"/>
    <p:sldId id="267" r:id="rId18"/>
    <p:sldId id="268" r:id="rId19"/>
    <p:sldId id="269" r:id="rId20"/>
    <p:sldId id="284" r:id="rId21"/>
    <p:sldId id="270" r:id="rId22"/>
    <p:sldId id="272" r:id="rId23"/>
    <p:sldId id="293" r:id="rId24"/>
    <p:sldId id="281" r:id="rId25"/>
    <p:sldId id="285" r:id="rId26"/>
    <p:sldId id="280" r:id="rId27"/>
    <p:sldId id="287" r:id="rId28"/>
    <p:sldId id="286" r:id="rId29"/>
    <p:sldId id="324" r:id="rId30"/>
    <p:sldId id="325" r:id="rId31"/>
    <p:sldId id="326" r:id="rId32"/>
    <p:sldId id="288" r:id="rId33"/>
    <p:sldId id="323" r:id="rId34"/>
    <p:sldId id="289" r:id="rId35"/>
    <p:sldId id="313" r:id="rId36"/>
    <p:sldId id="320" r:id="rId37"/>
    <p:sldId id="327" r:id="rId38"/>
    <p:sldId id="321" r:id="rId39"/>
    <p:sldId id="315" r:id="rId40"/>
    <p:sldId id="299" r:id="rId41"/>
    <p:sldId id="308" r:id="rId42"/>
    <p:sldId id="301" r:id="rId43"/>
    <p:sldId id="319" r:id="rId44"/>
    <p:sldId id="302" r:id="rId45"/>
    <p:sldId id="305" r:id="rId46"/>
    <p:sldId id="303" r:id="rId47"/>
    <p:sldId id="306" r:id="rId48"/>
    <p:sldId id="310" r:id="rId49"/>
    <p:sldId id="32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7" autoAdjust="0"/>
    <p:restoredTop sz="75029" autoAdjust="0"/>
  </p:normalViewPr>
  <p:slideViewPr>
    <p:cSldViewPr snapToGrid="0">
      <p:cViewPr varScale="1">
        <p:scale>
          <a:sx n="51" d="100"/>
          <a:sy n="51" d="100"/>
        </p:scale>
        <p:origin x="111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4.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26079-E258-45E9-8EC3-172E05161E41}" type="datetimeFigureOut">
              <a:rPr lang="en-US" smtClean="0"/>
              <a:t>9/10/2019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FBC9B5-950E-409A-A279-16F0C0BBDF08}" type="slidenum">
              <a:rPr lang="en-US" smtClean="0"/>
              <a:t>‹#›</a:t>
            </a:fld>
            <a:endParaRPr lang="en-US"/>
          </a:p>
        </p:txBody>
      </p:sp>
    </p:spTree>
    <p:extLst>
      <p:ext uri="{BB962C8B-B14F-4D97-AF65-F5344CB8AC3E}">
        <p14:creationId xmlns:p14="http://schemas.microsoft.com/office/powerpoint/2010/main" val="2350651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2</a:t>
            </a:fld>
            <a:endParaRPr lang="en-US"/>
          </a:p>
        </p:txBody>
      </p:sp>
    </p:spTree>
    <p:extLst>
      <p:ext uri="{BB962C8B-B14F-4D97-AF65-F5344CB8AC3E}">
        <p14:creationId xmlns:p14="http://schemas.microsoft.com/office/powerpoint/2010/main" val="1319797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17</a:t>
            </a:fld>
            <a:endParaRPr lang="en-US"/>
          </a:p>
        </p:txBody>
      </p:sp>
    </p:spTree>
    <p:extLst>
      <p:ext uri="{BB962C8B-B14F-4D97-AF65-F5344CB8AC3E}">
        <p14:creationId xmlns:p14="http://schemas.microsoft.com/office/powerpoint/2010/main" val="3850807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18</a:t>
            </a:fld>
            <a:endParaRPr lang="en-US"/>
          </a:p>
        </p:txBody>
      </p:sp>
    </p:spTree>
    <p:extLst>
      <p:ext uri="{BB962C8B-B14F-4D97-AF65-F5344CB8AC3E}">
        <p14:creationId xmlns:p14="http://schemas.microsoft.com/office/powerpoint/2010/main" val="429321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19</a:t>
            </a:fld>
            <a:endParaRPr lang="en-US"/>
          </a:p>
        </p:txBody>
      </p:sp>
    </p:spTree>
    <p:extLst>
      <p:ext uri="{BB962C8B-B14F-4D97-AF65-F5344CB8AC3E}">
        <p14:creationId xmlns:p14="http://schemas.microsoft.com/office/powerpoint/2010/main" val="360428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20</a:t>
            </a:fld>
            <a:endParaRPr lang="en-US"/>
          </a:p>
        </p:txBody>
      </p:sp>
    </p:spTree>
    <p:extLst>
      <p:ext uri="{BB962C8B-B14F-4D97-AF65-F5344CB8AC3E}">
        <p14:creationId xmlns:p14="http://schemas.microsoft.com/office/powerpoint/2010/main" val="691184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21</a:t>
            </a:fld>
            <a:endParaRPr lang="en-US"/>
          </a:p>
        </p:txBody>
      </p:sp>
    </p:spTree>
    <p:extLst>
      <p:ext uri="{BB962C8B-B14F-4D97-AF65-F5344CB8AC3E}">
        <p14:creationId xmlns:p14="http://schemas.microsoft.com/office/powerpoint/2010/main" val="3802909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22</a:t>
            </a:fld>
            <a:endParaRPr lang="en-US"/>
          </a:p>
        </p:txBody>
      </p:sp>
    </p:spTree>
    <p:extLst>
      <p:ext uri="{BB962C8B-B14F-4D97-AF65-F5344CB8AC3E}">
        <p14:creationId xmlns:p14="http://schemas.microsoft.com/office/powerpoint/2010/main" val="3462532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a:t>
            </a:r>
            <a:r>
              <a:rPr lang="en-US" baseline="0" dirty="0" smtClean="0"/>
              <a:t> the biggest change this year on how we think about nutrition and weight comes from the biggest name in the business, the company formerly known as weight watchers. They have switched from simply having a focus on weight, to a wellness lifestyle brand. Weight watchers points system has also changed, assigning many foods including fruits, vegetables, eggs, beans, tofu, fish, and low fat poultry and free foods.</a:t>
            </a:r>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23</a:t>
            </a:fld>
            <a:endParaRPr lang="en-US"/>
          </a:p>
        </p:txBody>
      </p:sp>
    </p:spTree>
    <p:extLst>
      <p:ext uri="{BB962C8B-B14F-4D97-AF65-F5344CB8AC3E}">
        <p14:creationId xmlns:p14="http://schemas.microsoft.com/office/powerpoint/2010/main" val="3119881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26</a:t>
            </a:fld>
            <a:endParaRPr lang="en-US"/>
          </a:p>
        </p:txBody>
      </p:sp>
    </p:spTree>
    <p:extLst>
      <p:ext uri="{BB962C8B-B14F-4D97-AF65-F5344CB8AC3E}">
        <p14:creationId xmlns:p14="http://schemas.microsoft.com/office/powerpoint/2010/main" val="1314776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27</a:t>
            </a:fld>
            <a:endParaRPr lang="en-US"/>
          </a:p>
        </p:txBody>
      </p:sp>
    </p:spTree>
    <p:extLst>
      <p:ext uri="{BB962C8B-B14F-4D97-AF65-F5344CB8AC3E}">
        <p14:creationId xmlns:p14="http://schemas.microsoft.com/office/powerpoint/2010/main" val="1958122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28</a:t>
            </a:fld>
            <a:endParaRPr lang="en-US"/>
          </a:p>
        </p:txBody>
      </p:sp>
    </p:spTree>
    <p:extLst>
      <p:ext uri="{BB962C8B-B14F-4D97-AF65-F5344CB8AC3E}">
        <p14:creationId xmlns:p14="http://schemas.microsoft.com/office/powerpoint/2010/main" val="13225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3</a:t>
            </a:fld>
            <a:endParaRPr lang="en-US"/>
          </a:p>
        </p:txBody>
      </p:sp>
    </p:spTree>
    <p:extLst>
      <p:ext uri="{BB962C8B-B14F-4D97-AF65-F5344CB8AC3E}">
        <p14:creationId xmlns:p14="http://schemas.microsoft.com/office/powerpoint/2010/main" val="3384204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29</a:t>
            </a:fld>
            <a:endParaRPr lang="en-US"/>
          </a:p>
        </p:txBody>
      </p:sp>
    </p:spTree>
    <p:extLst>
      <p:ext uri="{BB962C8B-B14F-4D97-AF65-F5344CB8AC3E}">
        <p14:creationId xmlns:p14="http://schemas.microsoft.com/office/powerpoint/2010/main" val="2260765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30</a:t>
            </a:fld>
            <a:endParaRPr lang="en-US"/>
          </a:p>
        </p:txBody>
      </p:sp>
    </p:spTree>
    <p:extLst>
      <p:ext uri="{BB962C8B-B14F-4D97-AF65-F5344CB8AC3E}">
        <p14:creationId xmlns:p14="http://schemas.microsoft.com/office/powerpoint/2010/main" val="516251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3FBC9B5-950E-409A-A279-16F0C0BBDF08}" type="slidenum">
              <a:rPr lang="en-US" smtClean="0"/>
              <a:t>31</a:t>
            </a:fld>
            <a:endParaRPr lang="en-US"/>
          </a:p>
        </p:txBody>
      </p:sp>
    </p:spTree>
    <p:extLst>
      <p:ext uri="{BB962C8B-B14F-4D97-AF65-F5344CB8AC3E}">
        <p14:creationId xmlns:p14="http://schemas.microsoft.com/office/powerpoint/2010/main" val="2882451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32</a:t>
            </a:fld>
            <a:endParaRPr lang="en-US"/>
          </a:p>
        </p:txBody>
      </p:sp>
    </p:spTree>
    <p:extLst>
      <p:ext uri="{BB962C8B-B14F-4D97-AF65-F5344CB8AC3E}">
        <p14:creationId xmlns:p14="http://schemas.microsoft.com/office/powerpoint/2010/main" val="3227712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33</a:t>
            </a:fld>
            <a:endParaRPr lang="en-US"/>
          </a:p>
        </p:txBody>
      </p:sp>
    </p:spTree>
    <p:extLst>
      <p:ext uri="{BB962C8B-B14F-4D97-AF65-F5344CB8AC3E}">
        <p14:creationId xmlns:p14="http://schemas.microsoft.com/office/powerpoint/2010/main" val="887834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35</a:t>
            </a:fld>
            <a:endParaRPr lang="en-US"/>
          </a:p>
        </p:txBody>
      </p:sp>
    </p:spTree>
    <p:extLst>
      <p:ext uri="{BB962C8B-B14F-4D97-AF65-F5344CB8AC3E}">
        <p14:creationId xmlns:p14="http://schemas.microsoft.com/office/powerpoint/2010/main" val="913876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36</a:t>
            </a:fld>
            <a:endParaRPr lang="en-US"/>
          </a:p>
        </p:txBody>
      </p:sp>
    </p:spTree>
    <p:extLst>
      <p:ext uri="{BB962C8B-B14F-4D97-AF65-F5344CB8AC3E}">
        <p14:creationId xmlns:p14="http://schemas.microsoft.com/office/powerpoint/2010/main" val="3778480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37</a:t>
            </a:fld>
            <a:endParaRPr lang="en-US"/>
          </a:p>
        </p:txBody>
      </p:sp>
    </p:spTree>
    <p:extLst>
      <p:ext uri="{BB962C8B-B14F-4D97-AF65-F5344CB8AC3E}">
        <p14:creationId xmlns:p14="http://schemas.microsoft.com/office/powerpoint/2010/main" val="2062054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38</a:t>
            </a:fld>
            <a:endParaRPr lang="en-US"/>
          </a:p>
        </p:txBody>
      </p:sp>
    </p:spTree>
    <p:extLst>
      <p:ext uri="{BB962C8B-B14F-4D97-AF65-F5344CB8AC3E}">
        <p14:creationId xmlns:p14="http://schemas.microsoft.com/office/powerpoint/2010/main" val="1918378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39</a:t>
            </a:fld>
            <a:endParaRPr lang="en-US"/>
          </a:p>
        </p:txBody>
      </p:sp>
    </p:spTree>
    <p:extLst>
      <p:ext uri="{BB962C8B-B14F-4D97-AF65-F5344CB8AC3E}">
        <p14:creationId xmlns:p14="http://schemas.microsoft.com/office/powerpoint/2010/main" val="288615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4</a:t>
            </a:fld>
            <a:endParaRPr lang="en-US"/>
          </a:p>
        </p:txBody>
      </p:sp>
    </p:spTree>
    <p:extLst>
      <p:ext uri="{BB962C8B-B14F-4D97-AF65-F5344CB8AC3E}">
        <p14:creationId xmlns:p14="http://schemas.microsoft.com/office/powerpoint/2010/main" val="3962807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40</a:t>
            </a:fld>
            <a:endParaRPr lang="en-US"/>
          </a:p>
        </p:txBody>
      </p:sp>
    </p:spTree>
    <p:extLst>
      <p:ext uri="{BB962C8B-B14F-4D97-AF65-F5344CB8AC3E}">
        <p14:creationId xmlns:p14="http://schemas.microsoft.com/office/powerpoint/2010/main" val="1934861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41</a:t>
            </a:fld>
            <a:endParaRPr lang="en-US"/>
          </a:p>
        </p:txBody>
      </p:sp>
    </p:spTree>
    <p:extLst>
      <p:ext uri="{BB962C8B-B14F-4D97-AF65-F5344CB8AC3E}">
        <p14:creationId xmlns:p14="http://schemas.microsoft.com/office/powerpoint/2010/main" val="3477977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42</a:t>
            </a:fld>
            <a:endParaRPr lang="en-US"/>
          </a:p>
        </p:txBody>
      </p:sp>
    </p:spTree>
    <p:extLst>
      <p:ext uri="{BB962C8B-B14F-4D97-AF65-F5344CB8AC3E}">
        <p14:creationId xmlns:p14="http://schemas.microsoft.com/office/powerpoint/2010/main" val="698972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43</a:t>
            </a:fld>
            <a:endParaRPr lang="en-US"/>
          </a:p>
        </p:txBody>
      </p:sp>
    </p:spTree>
    <p:extLst>
      <p:ext uri="{BB962C8B-B14F-4D97-AF65-F5344CB8AC3E}">
        <p14:creationId xmlns:p14="http://schemas.microsoft.com/office/powerpoint/2010/main" val="274130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44</a:t>
            </a:fld>
            <a:endParaRPr lang="en-US"/>
          </a:p>
        </p:txBody>
      </p:sp>
    </p:spTree>
    <p:extLst>
      <p:ext uri="{BB962C8B-B14F-4D97-AF65-F5344CB8AC3E}">
        <p14:creationId xmlns:p14="http://schemas.microsoft.com/office/powerpoint/2010/main" val="2920331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45</a:t>
            </a:fld>
            <a:endParaRPr lang="en-US"/>
          </a:p>
        </p:txBody>
      </p:sp>
    </p:spTree>
    <p:extLst>
      <p:ext uri="{BB962C8B-B14F-4D97-AF65-F5344CB8AC3E}">
        <p14:creationId xmlns:p14="http://schemas.microsoft.com/office/powerpoint/2010/main" val="2560569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46</a:t>
            </a:fld>
            <a:endParaRPr lang="en-US"/>
          </a:p>
        </p:txBody>
      </p:sp>
    </p:spTree>
    <p:extLst>
      <p:ext uri="{BB962C8B-B14F-4D97-AF65-F5344CB8AC3E}">
        <p14:creationId xmlns:p14="http://schemas.microsoft.com/office/powerpoint/2010/main" val="3607426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47</a:t>
            </a:fld>
            <a:endParaRPr lang="en-US"/>
          </a:p>
        </p:txBody>
      </p:sp>
    </p:spTree>
    <p:extLst>
      <p:ext uri="{BB962C8B-B14F-4D97-AF65-F5344CB8AC3E}">
        <p14:creationId xmlns:p14="http://schemas.microsoft.com/office/powerpoint/2010/main" val="2510236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48</a:t>
            </a:fld>
            <a:endParaRPr lang="en-US"/>
          </a:p>
        </p:txBody>
      </p:sp>
    </p:spTree>
    <p:extLst>
      <p:ext uri="{BB962C8B-B14F-4D97-AF65-F5344CB8AC3E}">
        <p14:creationId xmlns:p14="http://schemas.microsoft.com/office/powerpoint/2010/main" val="610147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5</a:t>
            </a:fld>
            <a:endParaRPr lang="en-US"/>
          </a:p>
        </p:txBody>
      </p:sp>
    </p:spTree>
    <p:extLst>
      <p:ext uri="{BB962C8B-B14F-4D97-AF65-F5344CB8AC3E}">
        <p14:creationId xmlns:p14="http://schemas.microsoft.com/office/powerpoint/2010/main" val="859381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6</a:t>
            </a:fld>
            <a:endParaRPr lang="en-US"/>
          </a:p>
        </p:txBody>
      </p:sp>
    </p:spTree>
    <p:extLst>
      <p:ext uri="{BB962C8B-B14F-4D97-AF65-F5344CB8AC3E}">
        <p14:creationId xmlns:p14="http://schemas.microsoft.com/office/powerpoint/2010/main" val="1242984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13</a:t>
            </a:fld>
            <a:endParaRPr lang="en-US"/>
          </a:p>
        </p:txBody>
      </p:sp>
    </p:spTree>
    <p:extLst>
      <p:ext uri="{BB962C8B-B14F-4D97-AF65-F5344CB8AC3E}">
        <p14:creationId xmlns:p14="http://schemas.microsoft.com/office/powerpoint/2010/main" val="1250483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drivers behind consumers’ food and beverage purchases are largely unchanged in 2018. “Taste” still reigns supreme (as it has every year the Food and Health Survey has been conducted), with </a:t>
            </a:r>
            <a:r>
              <a:rPr lang="en-US" b="1" dirty="0"/>
              <a:t>81 percent</a:t>
            </a:r>
            <a:r>
              <a:rPr lang="en-US" dirty="0"/>
              <a:t> saying it has at least some impact in their buying decisions, followed by familiarity (a new addition in this year’s survey, at </a:t>
            </a:r>
            <a:r>
              <a:rPr lang="en-US" b="1" dirty="0"/>
              <a:t>65 percent</a:t>
            </a:r>
            <a:r>
              <a:rPr lang="en-US" dirty="0"/>
              <a:t>), price (</a:t>
            </a:r>
            <a:r>
              <a:rPr lang="en-US" b="1" dirty="0"/>
              <a:t>64 percent</a:t>
            </a:r>
            <a:r>
              <a:rPr lang="en-US" dirty="0"/>
              <a:t>), healthfulness (</a:t>
            </a:r>
            <a:r>
              <a:rPr lang="en-US" b="1" dirty="0"/>
              <a:t>61 percent</a:t>
            </a:r>
            <a:r>
              <a:rPr lang="en-US" dirty="0"/>
              <a:t>), convenience (</a:t>
            </a:r>
            <a:r>
              <a:rPr lang="en-US" b="1" dirty="0"/>
              <a:t>54 percent</a:t>
            </a:r>
            <a:r>
              <a:rPr lang="en-US" dirty="0"/>
              <a:t>) and sustainability (</a:t>
            </a:r>
            <a:r>
              <a:rPr lang="en-US" b="1" dirty="0"/>
              <a:t>39 percent</a:t>
            </a:r>
            <a:r>
              <a:rPr lang="en-US" dirty="0"/>
              <a:t>).</a:t>
            </a:r>
          </a:p>
          <a:p>
            <a:r>
              <a:rPr lang="en-US" dirty="0"/>
              <a:t>But a little of the luster is off the “fresh food” halo from last year, at least compared to frozen foods. A significant change from 2017 was that </a:t>
            </a:r>
            <a:r>
              <a:rPr lang="en-US" b="1" dirty="0"/>
              <a:t>41 percent</a:t>
            </a:r>
            <a:r>
              <a:rPr lang="en-US" dirty="0"/>
              <a:t> in 2018 perceived a fresh product to be healthier than a frozen one, which dropped from </a:t>
            </a:r>
            <a:r>
              <a:rPr lang="en-US" b="1" dirty="0"/>
              <a:t>47 percent</a:t>
            </a:r>
            <a:r>
              <a:rPr lang="en-US" dirty="0"/>
              <a:t> last year, while </a:t>
            </a:r>
            <a:r>
              <a:rPr lang="en-US" b="1" dirty="0"/>
              <a:t>10 percent</a:t>
            </a:r>
            <a:r>
              <a:rPr lang="en-US" dirty="0"/>
              <a:t> (in both 2017 and 2018) believed frozen products were healthier.</a:t>
            </a:r>
          </a:p>
          <a:p>
            <a:endParaRPr lang="en-US" dirty="0"/>
          </a:p>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14</a:t>
            </a:fld>
            <a:endParaRPr lang="en-US"/>
          </a:p>
        </p:txBody>
      </p:sp>
    </p:spTree>
    <p:extLst>
      <p:ext uri="{BB962C8B-B14F-4D97-AF65-F5344CB8AC3E}">
        <p14:creationId xmlns:p14="http://schemas.microsoft.com/office/powerpoint/2010/main" val="2206923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Labeling</a:t>
            </a:r>
            <a:r>
              <a:rPr lang="en-US" baseline="0" dirty="0" smtClean="0"/>
              <a:t> something as healthy has really mixed results. I want you to think about what might happen in this situation.  Researchers put two tables out with an identical chocolate and raspberry protein bar.  One group of researchers marketed the bar as  </a:t>
            </a:r>
            <a:r>
              <a:rPr lang="en-US" sz="1200" dirty="0" smtClean="0"/>
              <a:t>“A new health bar containing high levels of protein, vitamins and fiber, and no artificial sweeteners”, the other “A chocolate bar that is very tasty and yummy with a chocolate raspberry core”. The researchers</a:t>
            </a:r>
            <a:r>
              <a:rPr lang="en-US" sz="1200" baseline="0" dirty="0" smtClean="0"/>
              <a:t> asked people to rate their hunger afterwards. What do you think happened?</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53FBC9B5-950E-409A-A279-16F0C0BBDF08}" type="slidenum">
              <a:rPr lang="en-US" smtClean="0"/>
              <a:t>15</a:t>
            </a:fld>
            <a:endParaRPr lang="en-US"/>
          </a:p>
        </p:txBody>
      </p:sp>
    </p:spTree>
    <p:extLst>
      <p:ext uri="{BB962C8B-B14F-4D97-AF65-F5344CB8AC3E}">
        <p14:creationId xmlns:p14="http://schemas.microsoft.com/office/powerpoint/2010/main" val="3118973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people who ate the bar marketed “healthy” walked away hungrier and were more likely to eat something unhealthy afterward. </a:t>
            </a:r>
          </a:p>
        </p:txBody>
      </p:sp>
      <p:sp>
        <p:nvSpPr>
          <p:cNvPr id="4" name="Slide Number Placeholder 3"/>
          <p:cNvSpPr>
            <a:spLocks noGrp="1"/>
          </p:cNvSpPr>
          <p:nvPr>
            <p:ph type="sldNum" sz="quarter" idx="10"/>
          </p:nvPr>
        </p:nvSpPr>
        <p:spPr/>
        <p:txBody>
          <a:bodyPr/>
          <a:lstStyle/>
          <a:p>
            <a:fld id="{53FBC9B5-950E-409A-A279-16F0C0BBDF08}" type="slidenum">
              <a:rPr lang="en-US" smtClean="0"/>
              <a:t>16</a:t>
            </a:fld>
            <a:endParaRPr lang="en-US"/>
          </a:p>
        </p:txBody>
      </p:sp>
    </p:spTree>
    <p:extLst>
      <p:ext uri="{BB962C8B-B14F-4D97-AF65-F5344CB8AC3E}">
        <p14:creationId xmlns:p14="http://schemas.microsoft.com/office/powerpoint/2010/main" val="229376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DC8213-D28F-4A28-90BE-CCB2B01A96BB}"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3598C-198D-49FC-A026-5E2E8AF58EC2}" type="slidenum">
              <a:rPr lang="en-US" smtClean="0"/>
              <a:t>‹#›</a:t>
            </a:fld>
            <a:endParaRPr lang="en-US"/>
          </a:p>
        </p:txBody>
      </p:sp>
    </p:spTree>
    <p:extLst>
      <p:ext uri="{BB962C8B-B14F-4D97-AF65-F5344CB8AC3E}">
        <p14:creationId xmlns:p14="http://schemas.microsoft.com/office/powerpoint/2010/main" val="353064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DC8213-D28F-4A28-90BE-CCB2B01A96BB}"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3598C-198D-49FC-A026-5E2E8AF58EC2}" type="slidenum">
              <a:rPr lang="en-US" smtClean="0"/>
              <a:t>‹#›</a:t>
            </a:fld>
            <a:endParaRPr lang="en-US"/>
          </a:p>
        </p:txBody>
      </p:sp>
    </p:spTree>
    <p:extLst>
      <p:ext uri="{BB962C8B-B14F-4D97-AF65-F5344CB8AC3E}">
        <p14:creationId xmlns:p14="http://schemas.microsoft.com/office/powerpoint/2010/main" val="125802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DC8213-D28F-4A28-90BE-CCB2B01A96BB}"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3598C-198D-49FC-A026-5E2E8AF58EC2}" type="slidenum">
              <a:rPr lang="en-US" smtClean="0"/>
              <a:t>‹#›</a:t>
            </a:fld>
            <a:endParaRPr lang="en-US"/>
          </a:p>
        </p:txBody>
      </p:sp>
    </p:spTree>
    <p:extLst>
      <p:ext uri="{BB962C8B-B14F-4D97-AF65-F5344CB8AC3E}">
        <p14:creationId xmlns:p14="http://schemas.microsoft.com/office/powerpoint/2010/main" val="3509776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DC8213-D28F-4A28-90BE-CCB2B01A96BB}"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3598C-198D-49FC-A026-5E2E8AF58EC2}" type="slidenum">
              <a:rPr lang="en-US" smtClean="0"/>
              <a:t>‹#›</a:t>
            </a:fld>
            <a:endParaRPr lang="en-US"/>
          </a:p>
        </p:txBody>
      </p:sp>
    </p:spTree>
    <p:extLst>
      <p:ext uri="{BB962C8B-B14F-4D97-AF65-F5344CB8AC3E}">
        <p14:creationId xmlns:p14="http://schemas.microsoft.com/office/powerpoint/2010/main" val="2952456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DC8213-D28F-4A28-90BE-CCB2B01A96BB}"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3598C-198D-49FC-A026-5E2E8AF58EC2}" type="slidenum">
              <a:rPr lang="en-US" smtClean="0"/>
              <a:t>‹#›</a:t>
            </a:fld>
            <a:endParaRPr lang="en-US"/>
          </a:p>
        </p:txBody>
      </p:sp>
    </p:spTree>
    <p:extLst>
      <p:ext uri="{BB962C8B-B14F-4D97-AF65-F5344CB8AC3E}">
        <p14:creationId xmlns:p14="http://schemas.microsoft.com/office/powerpoint/2010/main" val="1303418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DC8213-D28F-4A28-90BE-CCB2B01A96BB}"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3598C-198D-49FC-A026-5E2E8AF58EC2}" type="slidenum">
              <a:rPr lang="en-US" smtClean="0"/>
              <a:t>‹#›</a:t>
            </a:fld>
            <a:endParaRPr lang="en-US"/>
          </a:p>
        </p:txBody>
      </p:sp>
    </p:spTree>
    <p:extLst>
      <p:ext uri="{BB962C8B-B14F-4D97-AF65-F5344CB8AC3E}">
        <p14:creationId xmlns:p14="http://schemas.microsoft.com/office/powerpoint/2010/main" val="2808655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DC8213-D28F-4A28-90BE-CCB2B01A96BB}" type="datetimeFigureOut">
              <a:rPr lang="en-US" smtClean="0"/>
              <a:t>9/10/2019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3598C-198D-49FC-A026-5E2E8AF58EC2}" type="slidenum">
              <a:rPr lang="en-US" smtClean="0"/>
              <a:t>‹#›</a:t>
            </a:fld>
            <a:endParaRPr lang="en-US"/>
          </a:p>
        </p:txBody>
      </p:sp>
    </p:spTree>
    <p:extLst>
      <p:ext uri="{BB962C8B-B14F-4D97-AF65-F5344CB8AC3E}">
        <p14:creationId xmlns:p14="http://schemas.microsoft.com/office/powerpoint/2010/main" val="720937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DC8213-D28F-4A28-90BE-CCB2B01A96BB}" type="datetimeFigureOut">
              <a:rPr lang="en-US" smtClean="0"/>
              <a:t>9/10/2019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3598C-198D-49FC-A026-5E2E8AF58EC2}" type="slidenum">
              <a:rPr lang="en-US" smtClean="0"/>
              <a:t>‹#›</a:t>
            </a:fld>
            <a:endParaRPr lang="en-US"/>
          </a:p>
        </p:txBody>
      </p:sp>
    </p:spTree>
    <p:extLst>
      <p:ext uri="{BB962C8B-B14F-4D97-AF65-F5344CB8AC3E}">
        <p14:creationId xmlns:p14="http://schemas.microsoft.com/office/powerpoint/2010/main" val="1215256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C8213-D28F-4A28-90BE-CCB2B01A96BB}" type="datetimeFigureOut">
              <a:rPr lang="en-US" smtClean="0"/>
              <a:t>9/10/2019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3598C-198D-49FC-A026-5E2E8AF58EC2}" type="slidenum">
              <a:rPr lang="en-US" smtClean="0"/>
              <a:t>‹#›</a:t>
            </a:fld>
            <a:endParaRPr lang="en-US"/>
          </a:p>
        </p:txBody>
      </p:sp>
    </p:spTree>
    <p:extLst>
      <p:ext uri="{BB962C8B-B14F-4D97-AF65-F5344CB8AC3E}">
        <p14:creationId xmlns:p14="http://schemas.microsoft.com/office/powerpoint/2010/main" val="4280949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DC8213-D28F-4A28-90BE-CCB2B01A96BB}"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3598C-198D-49FC-A026-5E2E8AF58EC2}" type="slidenum">
              <a:rPr lang="en-US" smtClean="0"/>
              <a:t>‹#›</a:t>
            </a:fld>
            <a:endParaRPr lang="en-US"/>
          </a:p>
        </p:txBody>
      </p:sp>
    </p:spTree>
    <p:extLst>
      <p:ext uri="{BB962C8B-B14F-4D97-AF65-F5344CB8AC3E}">
        <p14:creationId xmlns:p14="http://schemas.microsoft.com/office/powerpoint/2010/main" val="81588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DC8213-D28F-4A28-90BE-CCB2B01A96BB}"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3598C-198D-49FC-A026-5E2E8AF58EC2}" type="slidenum">
              <a:rPr lang="en-US" smtClean="0"/>
              <a:t>‹#›</a:t>
            </a:fld>
            <a:endParaRPr lang="en-US"/>
          </a:p>
        </p:txBody>
      </p:sp>
    </p:spTree>
    <p:extLst>
      <p:ext uri="{BB962C8B-B14F-4D97-AF65-F5344CB8AC3E}">
        <p14:creationId xmlns:p14="http://schemas.microsoft.com/office/powerpoint/2010/main" val="3727835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C8213-D28F-4A28-90BE-CCB2B01A96BB}" type="datetimeFigureOut">
              <a:rPr lang="en-US" smtClean="0"/>
              <a:t>9/10/2019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3598C-198D-49FC-A026-5E2E8AF58EC2}" type="slidenum">
              <a:rPr lang="en-US" smtClean="0"/>
              <a:t>‹#›</a:t>
            </a:fld>
            <a:endParaRPr lang="en-US"/>
          </a:p>
        </p:txBody>
      </p:sp>
    </p:spTree>
    <p:extLst>
      <p:ext uri="{BB962C8B-B14F-4D97-AF65-F5344CB8AC3E}">
        <p14:creationId xmlns:p14="http://schemas.microsoft.com/office/powerpoint/2010/main" val="3520844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doi.org/10.1086/65224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s://doi.org/10.7717/peerj.6164"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Healthy Eating and Active Lifestyles (HEALs): </a:t>
            </a:r>
            <a:br>
              <a:rPr lang="en-US" b="1" dirty="0"/>
            </a:br>
            <a:r>
              <a:rPr lang="en-US" b="1" dirty="0"/>
              <a:t>Nutrition, Exercise, and Motivation</a:t>
            </a:r>
            <a:endParaRPr lang="en-US" dirty="0"/>
          </a:p>
        </p:txBody>
      </p:sp>
      <p:sp>
        <p:nvSpPr>
          <p:cNvPr id="3" name="Subtitle 2"/>
          <p:cNvSpPr>
            <a:spLocks noGrp="1"/>
          </p:cNvSpPr>
          <p:nvPr>
            <p:ph type="subTitle" idx="1"/>
          </p:nvPr>
        </p:nvSpPr>
        <p:spPr/>
        <p:txBody>
          <a:bodyPr/>
          <a:lstStyle/>
          <a:p>
            <a:r>
              <a:rPr lang="en-US" dirty="0"/>
              <a:t>Julie Klinger-Luht, MPH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88" y="3981450"/>
            <a:ext cx="10572750" cy="2876550"/>
          </a:xfrm>
          <a:prstGeom prst="rect">
            <a:avLst/>
          </a:prstGeom>
        </p:spPr>
      </p:pic>
    </p:spTree>
    <p:extLst>
      <p:ext uri="{BB962C8B-B14F-4D97-AF65-F5344CB8AC3E}">
        <p14:creationId xmlns:p14="http://schemas.microsoft.com/office/powerpoint/2010/main" val="2700645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367" y="0"/>
            <a:ext cx="6697266" cy="6858000"/>
          </a:xfrm>
          <a:prstGeom prst="rect">
            <a:avLst/>
          </a:prstGeom>
        </p:spPr>
      </p:pic>
    </p:spTree>
    <p:extLst>
      <p:ext uri="{BB962C8B-B14F-4D97-AF65-F5344CB8AC3E}">
        <p14:creationId xmlns:p14="http://schemas.microsoft.com/office/powerpoint/2010/main" val="199055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Keto Work?</a:t>
            </a:r>
          </a:p>
        </p:txBody>
      </p:sp>
      <p:sp>
        <p:nvSpPr>
          <p:cNvPr id="3" name="Content Placeholder 2"/>
          <p:cNvSpPr>
            <a:spLocks noGrp="1"/>
          </p:cNvSpPr>
          <p:nvPr>
            <p:ph idx="1"/>
          </p:nvPr>
        </p:nvSpPr>
        <p:spPr/>
        <p:txBody>
          <a:bodyPr>
            <a:normAutofit/>
          </a:bodyPr>
          <a:lstStyle/>
          <a:p>
            <a:r>
              <a:rPr lang="en-US" dirty="0"/>
              <a:t>Significant weight loss</a:t>
            </a:r>
          </a:p>
          <a:p>
            <a:r>
              <a:rPr lang="en-US" dirty="0"/>
              <a:t>Decrease in systemic inflammation</a:t>
            </a:r>
          </a:p>
          <a:p>
            <a:r>
              <a:rPr lang="en-US" dirty="0"/>
              <a:t>Reduced insulin resistance</a:t>
            </a:r>
          </a:p>
          <a:p>
            <a:r>
              <a:rPr lang="en-US" dirty="0"/>
              <a:t>Improved lipid profile</a:t>
            </a:r>
          </a:p>
          <a:p>
            <a:r>
              <a:rPr lang="en-US" dirty="0" smtClean="0"/>
              <a:t>Increased physical activity</a:t>
            </a:r>
          </a:p>
          <a:p>
            <a:r>
              <a:rPr lang="en-US" dirty="0" smtClean="0"/>
              <a:t>Huge carbon footprint </a:t>
            </a:r>
            <a:endParaRPr lang="en-US" dirty="0"/>
          </a:p>
        </p:txBody>
      </p:sp>
      <p:sp>
        <p:nvSpPr>
          <p:cNvPr id="4" name="TextBox 3"/>
          <p:cNvSpPr txBox="1"/>
          <p:nvPr/>
        </p:nvSpPr>
        <p:spPr>
          <a:xfrm>
            <a:off x="401053" y="5699909"/>
            <a:ext cx="11662610" cy="954107"/>
          </a:xfrm>
          <a:prstGeom prst="rect">
            <a:avLst/>
          </a:prstGeom>
          <a:noFill/>
        </p:spPr>
        <p:txBody>
          <a:bodyPr wrap="square" rtlCol="0">
            <a:spAutoFit/>
          </a:bodyPr>
          <a:lstStyle/>
          <a:p>
            <a:r>
              <a:rPr lang="en-US" sz="1400" dirty="0"/>
              <a:t>Source: Murphy, E. A., &amp; Jenkins, T. J. (2019). A ketogenic diet for reducing obesity and maintaining capacity for physical activity. </a:t>
            </a:r>
            <a:r>
              <a:rPr lang="en-US" sz="1400" i="1" dirty="0"/>
              <a:t>Current Opinion in Clinical Nutrition and Metabolic Care,</a:t>
            </a:r>
            <a:r>
              <a:rPr lang="en-US" sz="1400" dirty="0"/>
              <a:t> </a:t>
            </a:r>
            <a:r>
              <a:rPr lang="en-US" sz="1400" i="1" dirty="0"/>
              <a:t>22</a:t>
            </a:r>
            <a:r>
              <a:rPr lang="en-US" sz="1400" dirty="0"/>
              <a:t>(4), 314-319. doi:10.1097/mco.0000000000000572</a:t>
            </a:r>
          </a:p>
          <a:p>
            <a:r>
              <a:rPr lang="en-US" sz="1400" dirty="0" err="1"/>
              <a:t>Omalley</a:t>
            </a:r>
            <a:r>
              <a:rPr lang="en-US" sz="1400" dirty="0"/>
              <a:t>, K., Willits-Smith, A., Aranda, R., Heller, M., &amp; Rose, D. (2019). Vegan vs Paleo: Carbon Footprints and Diet Quality of 5 Popular Eating Patterns as Reported by US Consumers (P03-007-19). </a:t>
            </a:r>
            <a:r>
              <a:rPr lang="en-US" sz="1400" i="1" dirty="0"/>
              <a:t>Current Developments in Nutrition,</a:t>
            </a:r>
            <a:r>
              <a:rPr lang="en-US" sz="1400" dirty="0"/>
              <a:t> </a:t>
            </a:r>
            <a:r>
              <a:rPr lang="en-US" sz="1400" i="1" dirty="0"/>
              <a:t>3</a:t>
            </a:r>
            <a:r>
              <a:rPr lang="en-US" sz="1400" dirty="0"/>
              <a:t>(Supplement_1). doi:10.1093/</a:t>
            </a:r>
            <a:r>
              <a:rPr lang="en-US" sz="1400" dirty="0" err="1"/>
              <a:t>cdn</a:t>
            </a:r>
            <a:r>
              <a:rPr lang="en-US" sz="1400" dirty="0"/>
              <a:t>/nzz047.p03-007-19</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392856" y="530490"/>
            <a:ext cx="3269194" cy="4905359"/>
          </a:xfrm>
          <a:prstGeom prst="rect">
            <a:avLst/>
          </a:prstGeom>
        </p:spPr>
      </p:pic>
    </p:spTree>
    <p:extLst>
      <p:ext uri="{BB962C8B-B14F-4D97-AF65-F5344CB8AC3E}">
        <p14:creationId xmlns:p14="http://schemas.microsoft.com/office/powerpoint/2010/main" val="1821983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Vegetarians, Vegans, and Flexitarians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7369" y="1809582"/>
            <a:ext cx="6217288" cy="5075833"/>
          </a:xfrm>
        </p:spPr>
      </p:pic>
    </p:spTree>
    <p:extLst>
      <p:ext uri="{BB962C8B-B14F-4D97-AF65-F5344CB8AC3E}">
        <p14:creationId xmlns:p14="http://schemas.microsoft.com/office/powerpoint/2010/main" val="3887707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Diets and Mood</a:t>
            </a:r>
          </a:p>
        </p:txBody>
      </p:sp>
      <p:sp>
        <p:nvSpPr>
          <p:cNvPr id="3" name="Content Placeholder 2"/>
          <p:cNvSpPr>
            <a:spLocks noGrp="1"/>
          </p:cNvSpPr>
          <p:nvPr>
            <p:ph sz="half" idx="1"/>
          </p:nvPr>
        </p:nvSpPr>
        <p:spPr/>
        <p:txBody>
          <a:bodyPr>
            <a:normAutofit lnSpcReduction="10000"/>
          </a:bodyPr>
          <a:lstStyle/>
          <a:p>
            <a:r>
              <a:rPr lang="en-US" dirty="0"/>
              <a:t>Weight loss group: Most food cravings, disordered eating symptoms, emotional eat, and negative affect</a:t>
            </a:r>
          </a:p>
          <a:p>
            <a:r>
              <a:rPr lang="en-US" dirty="0"/>
              <a:t>Paleo and vegan groups: lowest level of eating disorder symptoms, food cravings, emotional eating, and negative affect</a:t>
            </a:r>
          </a:p>
          <a:p>
            <a:r>
              <a:rPr lang="en-US" dirty="0"/>
              <a:t>Vegetarian and gluten-free diets same as unrestricted</a:t>
            </a:r>
          </a:p>
          <a:p>
            <a:endParaRPr lang="en-US" dirty="0"/>
          </a:p>
        </p:txBody>
      </p:sp>
      <p:sp>
        <p:nvSpPr>
          <p:cNvPr id="4" name="TextBox 3"/>
          <p:cNvSpPr txBox="1"/>
          <p:nvPr/>
        </p:nvSpPr>
        <p:spPr>
          <a:xfrm>
            <a:off x="593558" y="6176963"/>
            <a:ext cx="11213431" cy="523220"/>
          </a:xfrm>
          <a:prstGeom prst="rect">
            <a:avLst/>
          </a:prstGeom>
          <a:noFill/>
        </p:spPr>
        <p:txBody>
          <a:bodyPr wrap="square" rtlCol="0">
            <a:spAutoFit/>
          </a:bodyPr>
          <a:lstStyle/>
          <a:p>
            <a:r>
              <a:rPr lang="en-US" sz="1400" dirty="0"/>
              <a:t>Source: Norwood, R., Cruwys, T., </a:t>
            </a:r>
            <a:r>
              <a:rPr lang="en-US" sz="1400" dirty="0" err="1"/>
              <a:t>Chachay</a:t>
            </a:r>
            <a:r>
              <a:rPr lang="en-US" sz="1400" dirty="0"/>
              <a:t>, V. S., &amp; Sheffield, J. (2019). The psychological characteristics of people consuming vegetarian, vegan, paleo, gluten free and weight loss dietary patterns. </a:t>
            </a:r>
            <a:r>
              <a:rPr lang="en-US" sz="1400" i="1" dirty="0"/>
              <a:t>Obesity Science &amp; Practice,</a:t>
            </a:r>
            <a:r>
              <a:rPr lang="en-US" sz="1400" dirty="0"/>
              <a:t> </a:t>
            </a:r>
            <a:r>
              <a:rPr lang="en-US" sz="1400" i="1" dirty="0"/>
              <a:t>5</a:t>
            </a:r>
            <a:r>
              <a:rPr lang="en-US" sz="1400" dirty="0"/>
              <a:t>(2), 148-158. doi:10.1002/osp4.325</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272" y="1825625"/>
            <a:ext cx="5153527" cy="3433538"/>
          </a:xfrm>
          <a:prstGeom prst="rect">
            <a:avLst/>
          </a:prstGeom>
        </p:spPr>
      </p:pic>
    </p:spTree>
    <p:extLst>
      <p:ext uri="{BB962C8B-B14F-4D97-AF65-F5344CB8AC3E}">
        <p14:creationId xmlns:p14="http://schemas.microsoft.com/office/powerpoint/2010/main" val="2947389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a:t>
            </a:r>
            <a:r>
              <a:rPr lang="en-US" dirty="0" smtClean="0"/>
              <a:t>you </a:t>
            </a:r>
            <a:r>
              <a:rPr lang="en-US" dirty="0"/>
              <a:t>choose what to eat?</a:t>
            </a:r>
          </a:p>
        </p:txBody>
      </p:sp>
      <p:sp>
        <p:nvSpPr>
          <p:cNvPr id="3" name="Content Placeholder 2"/>
          <p:cNvSpPr>
            <a:spLocks noGrp="1"/>
          </p:cNvSpPr>
          <p:nvPr>
            <p:ph idx="1"/>
          </p:nvPr>
        </p:nvSpPr>
        <p:spPr/>
        <p:txBody>
          <a:bodyPr>
            <a:normAutofit/>
          </a:bodyPr>
          <a:lstStyle/>
          <a:p>
            <a:r>
              <a:rPr lang="en-US" dirty="0"/>
              <a:t>Taste (</a:t>
            </a:r>
            <a:r>
              <a:rPr lang="en-US" b="1" dirty="0"/>
              <a:t>81 percent</a:t>
            </a:r>
            <a:r>
              <a:rPr lang="en-US" dirty="0"/>
              <a:t> say it has at least some impact in their buying decisions)</a:t>
            </a:r>
          </a:p>
          <a:p>
            <a:r>
              <a:rPr lang="en-US" dirty="0"/>
              <a:t>Familiarity (a new addition in this year’s survey, at </a:t>
            </a:r>
            <a:r>
              <a:rPr lang="en-US" b="1" dirty="0"/>
              <a:t>65 percent</a:t>
            </a:r>
            <a:r>
              <a:rPr lang="en-US" dirty="0"/>
              <a:t>)</a:t>
            </a:r>
          </a:p>
          <a:p>
            <a:r>
              <a:rPr lang="en-US" dirty="0"/>
              <a:t>Price (</a:t>
            </a:r>
            <a:r>
              <a:rPr lang="en-US" b="1" dirty="0"/>
              <a:t>64 percent</a:t>
            </a:r>
            <a:r>
              <a:rPr lang="en-US" dirty="0"/>
              <a:t>)</a:t>
            </a:r>
          </a:p>
          <a:p>
            <a:r>
              <a:rPr lang="en-US" dirty="0"/>
              <a:t>Healthfulness (</a:t>
            </a:r>
            <a:r>
              <a:rPr lang="en-US" b="1" dirty="0"/>
              <a:t>61 percent</a:t>
            </a:r>
            <a:r>
              <a:rPr lang="en-US" dirty="0"/>
              <a:t>)</a:t>
            </a:r>
          </a:p>
          <a:p>
            <a:r>
              <a:rPr lang="en-US" dirty="0"/>
              <a:t>Convenience (</a:t>
            </a:r>
            <a:r>
              <a:rPr lang="en-US" b="1" dirty="0"/>
              <a:t>54 percent</a:t>
            </a:r>
            <a:r>
              <a:rPr lang="en-US" dirty="0"/>
              <a:t>) </a:t>
            </a:r>
          </a:p>
          <a:p>
            <a:r>
              <a:rPr lang="en-US" dirty="0"/>
              <a:t>Fresh (</a:t>
            </a:r>
            <a:r>
              <a:rPr lang="en-US" b="1" dirty="0"/>
              <a:t>41 percent)</a:t>
            </a:r>
            <a:r>
              <a:rPr lang="en-US" dirty="0"/>
              <a:t> </a:t>
            </a:r>
          </a:p>
          <a:p>
            <a:r>
              <a:rPr lang="en-US" dirty="0"/>
              <a:t>Sustainability (</a:t>
            </a:r>
            <a:r>
              <a:rPr lang="en-US" b="1" dirty="0"/>
              <a:t>39 percent</a:t>
            </a:r>
            <a:r>
              <a:rPr lang="en-US"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043" y="3662947"/>
            <a:ext cx="4620506" cy="3074737"/>
          </a:xfrm>
          <a:prstGeom prst="rect">
            <a:avLst/>
          </a:prstGeom>
        </p:spPr>
      </p:pic>
    </p:spTree>
    <p:extLst>
      <p:ext uri="{BB962C8B-B14F-4D97-AF65-F5344CB8AC3E}">
        <p14:creationId xmlns:p14="http://schemas.microsoft.com/office/powerpoint/2010/main" val="406146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287" y="0"/>
            <a:ext cx="6837426" cy="6858000"/>
          </a:xfrm>
          <a:prstGeom prst="rect">
            <a:avLst/>
          </a:prstGeom>
        </p:spPr>
      </p:pic>
      <p:sp>
        <p:nvSpPr>
          <p:cNvPr id="5" name="TextBox 4"/>
          <p:cNvSpPr txBox="1"/>
          <p:nvPr/>
        </p:nvSpPr>
        <p:spPr>
          <a:xfrm>
            <a:off x="457200" y="1695450"/>
            <a:ext cx="2220087" cy="3046988"/>
          </a:xfrm>
          <a:prstGeom prst="rect">
            <a:avLst/>
          </a:prstGeom>
          <a:noFill/>
        </p:spPr>
        <p:txBody>
          <a:bodyPr wrap="square" rtlCol="0">
            <a:spAutoFit/>
          </a:bodyPr>
          <a:lstStyle/>
          <a:p>
            <a:r>
              <a:rPr lang="en-US" sz="2400" dirty="0"/>
              <a:t>“A new health bar containing high levels of protein, vitamins and fiber, and no artificial sweeteners”</a:t>
            </a:r>
          </a:p>
        </p:txBody>
      </p:sp>
      <p:sp>
        <p:nvSpPr>
          <p:cNvPr id="6" name="TextBox 5"/>
          <p:cNvSpPr txBox="1"/>
          <p:nvPr/>
        </p:nvSpPr>
        <p:spPr>
          <a:xfrm>
            <a:off x="9791700" y="2249448"/>
            <a:ext cx="2400300" cy="1938992"/>
          </a:xfrm>
          <a:prstGeom prst="rect">
            <a:avLst/>
          </a:prstGeom>
          <a:noFill/>
        </p:spPr>
        <p:txBody>
          <a:bodyPr wrap="square" rtlCol="0">
            <a:spAutoFit/>
          </a:bodyPr>
          <a:lstStyle/>
          <a:p>
            <a:r>
              <a:rPr lang="en-US" sz="2400" dirty="0"/>
              <a:t>“A chocolate bar that is very tasty and yummy with a chocolate raspberry core”</a:t>
            </a:r>
          </a:p>
        </p:txBody>
      </p:sp>
    </p:spTree>
    <p:extLst>
      <p:ext uri="{BB962C8B-B14F-4D97-AF65-F5344CB8AC3E}">
        <p14:creationId xmlns:p14="http://schemas.microsoft.com/office/powerpoint/2010/main" val="31397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Choices Sometimes Backfire</a:t>
            </a:r>
          </a:p>
        </p:txBody>
      </p:sp>
      <p:sp>
        <p:nvSpPr>
          <p:cNvPr id="4" name="Content Placeholder 3"/>
          <p:cNvSpPr>
            <a:spLocks noGrp="1"/>
          </p:cNvSpPr>
          <p:nvPr>
            <p:ph sz="half" idx="1"/>
          </p:nvPr>
        </p:nvSpPr>
        <p:spPr/>
        <p:txBody>
          <a:bodyPr>
            <a:normAutofit/>
          </a:bodyPr>
          <a:lstStyle/>
          <a:p>
            <a:r>
              <a:rPr lang="en-US" dirty="0"/>
              <a:t>Imposed healthy eating makes people feel hungrier than not eating at all </a:t>
            </a:r>
          </a:p>
          <a:p>
            <a:r>
              <a:rPr lang="en-US" dirty="0"/>
              <a:t>More pronounced among individuals who are less concerned with watching their diet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146" y="1825625"/>
            <a:ext cx="4943959" cy="3641415"/>
          </a:xfrm>
          <a:prstGeom prst="rect">
            <a:avLst/>
          </a:prstGeom>
        </p:spPr>
      </p:pic>
      <p:sp>
        <p:nvSpPr>
          <p:cNvPr id="7" name="TextBox 6"/>
          <p:cNvSpPr txBox="1"/>
          <p:nvPr/>
        </p:nvSpPr>
        <p:spPr>
          <a:xfrm>
            <a:off x="838200" y="5887453"/>
            <a:ext cx="10631905" cy="646331"/>
          </a:xfrm>
          <a:prstGeom prst="rect">
            <a:avLst/>
          </a:prstGeom>
          <a:noFill/>
        </p:spPr>
        <p:txBody>
          <a:bodyPr wrap="square" rtlCol="0">
            <a:spAutoFit/>
          </a:bodyPr>
          <a:lstStyle/>
          <a:p>
            <a:r>
              <a:rPr lang="en-US" dirty="0"/>
              <a:t>Source: Stacey R. Finkelstein, </a:t>
            </a:r>
            <a:r>
              <a:rPr lang="en-US" dirty="0" err="1"/>
              <a:t>Ayelet</a:t>
            </a:r>
            <a:r>
              <a:rPr lang="en-US" dirty="0"/>
              <a:t> </a:t>
            </a:r>
            <a:r>
              <a:rPr lang="en-US" dirty="0" err="1"/>
              <a:t>Fishbach</a:t>
            </a:r>
            <a:r>
              <a:rPr lang="en-US" dirty="0"/>
              <a:t>, When Healthy Food Makes You Hungry, </a:t>
            </a:r>
            <a:r>
              <a:rPr lang="en-US" i="1" dirty="0"/>
              <a:t>Journal of Consumer Research</a:t>
            </a:r>
            <a:r>
              <a:rPr lang="en-US" dirty="0"/>
              <a:t>, Volume 37, Issue 3, October 2010, Pages 357–367, </a:t>
            </a:r>
            <a:r>
              <a:rPr lang="en-US" dirty="0">
                <a:hlinkClick r:id="rId4"/>
              </a:rPr>
              <a:t>https://doi.org/10.1086/652248</a:t>
            </a:r>
            <a:endParaRPr lang="en-US" dirty="0"/>
          </a:p>
        </p:txBody>
      </p:sp>
    </p:spTree>
    <p:extLst>
      <p:ext uri="{BB962C8B-B14F-4D97-AF65-F5344CB8AC3E}">
        <p14:creationId xmlns:p14="http://schemas.microsoft.com/office/powerpoint/2010/main" val="26587748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500" t="17358" r="1792" b="13207"/>
          <a:stretch/>
        </p:blipFill>
        <p:spPr>
          <a:xfrm>
            <a:off x="0" y="603849"/>
            <a:ext cx="12261131" cy="5279365"/>
          </a:xfrm>
          <a:prstGeom prst="rect">
            <a:avLst/>
          </a:prstGeom>
        </p:spPr>
      </p:pic>
    </p:spTree>
    <p:extLst>
      <p:ext uri="{BB962C8B-B14F-4D97-AF65-F5344CB8AC3E}">
        <p14:creationId xmlns:p14="http://schemas.microsoft.com/office/powerpoint/2010/main" val="131007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462" t="26163" r="5613" b="12201"/>
          <a:stretch/>
        </p:blipFill>
        <p:spPr>
          <a:xfrm>
            <a:off x="0" y="966158"/>
            <a:ext cx="12090926" cy="5055080"/>
          </a:xfrm>
          <a:prstGeom prst="rect">
            <a:avLst/>
          </a:prstGeom>
        </p:spPr>
      </p:pic>
    </p:spTree>
    <p:extLst>
      <p:ext uri="{BB962C8B-B14F-4D97-AF65-F5344CB8AC3E}">
        <p14:creationId xmlns:p14="http://schemas.microsoft.com/office/powerpoint/2010/main" val="9290316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778" t="19506" r="1528" b="10865"/>
          <a:stretch/>
        </p:blipFill>
        <p:spPr>
          <a:xfrm>
            <a:off x="75837" y="186265"/>
            <a:ext cx="12116163" cy="5232402"/>
          </a:xfrm>
          <a:prstGeom prst="rect">
            <a:avLst/>
          </a:prstGeom>
        </p:spPr>
      </p:pic>
    </p:spTree>
    <p:extLst>
      <p:ext uri="{BB962C8B-B14F-4D97-AF65-F5344CB8AC3E}">
        <p14:creationId xmlns:p14="http://schemas.microsoft.com/office/powerpoint/2010/main" val="36846589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8375" y="1568450"/>
            <a:ext cx="7154519" cy="4748812"/>
          </a:xfrm>
        </p:spPr>
      </p:pic>
    </p:spTree>
    <p:extLst>
      <p:ext uri="{BB962C8B-B14F-4D97-AF65-F5344CB8AC3E}">
        <p14:creationId xmlns:p14="http://schemas.microsoft.com/office/powerpoint/2010/main" val="1151183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918" y="702925"/>
            <a:ext cx="8552819" cy="5665791"/>
          </a:xfrm>
          <a:prstGeom prst="rect">
            <a:avLst/>
          </a:prstGeom>
        </p:spPr>
      </p:pic>
    </p:spTree>
    <p:extLst>
      <p:ext uri="{BB962C8B-B14F-4D97-AF65-F5344CB8AC3E}">
        <p14:creationId xmlns:p14="http://schemas.microsoft.com/office/powerpoint/2010/main" val="15356808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687" t="22500" r="1250" b="11944"/>
          <a:stretch/>
        </p:blipFill>
        <p:spPr>
          <a:xfrm>
            <a:off x="149817" y="609600"/>
            <a:ext cx="11870733" cy="4914900"/>
          </a:xfrm>
          <a:prstGeom prst="rect">
            <a:avLst/>
          </a:prstGeom>
        </p:spPr>
      </p:pic>
    </p:spTree>
    <p:extLst>
      <p:ext uri="{BB962C8B-B14F-4D97-AF65-F5344CB8AC3E}">
        <p14:creationId xmlns:p14="http://schemas.microsoft.com/office/powerpoint/2010/main" val="39600062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3816" t="15906" r="1842" b="13451"/>
          <a:stretch/>
        </p:blipFill>
        <p:spPr>
          <a:xfrm>
            <a:off x="258268" y="673767"/>
            <a:ext cx="11644976" cy="5486401"/>
          </a:xfrm>
          <a:prstGeom prst="rect">
            <a:avLst/>
          </a:prstGeom>
        </p:spPr>
      </p:pic>
    </p:spTree>
    <p:extLst>
      <p:ext uri="{BB962C8B-B14F-4D97-AF65-F5344CB8AC3E}">
        <p14:creationId xmlns:p14="http://schemas.microsoft.com/office/powerpoint/2010/main" val="2755212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542232"/>
            <a:ext cx="9085383" cy="6061768"/>
          </a:xfrm>
          <a:prstGeom prst="rect">
            <a:avLst/>
          </a:prstGeom>
        </p:spPr>
      </p:pic>
    </p:spTree>
    <p:extLst>
      <p:ext uri="{BB962C8B-B14F-4D97-AF65-F5344CB8AC3E}">
        <p14:creationId xmlns:p14="http://schemas.microsoft.com/office/powerpoint/2010/main" val="18230705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this to Job Corps </a:t>
            </a:r>
            <a:endParaRPr lang="en-US" dirty="0"/>
          </a:p>
        </p:txBody>
      </p:sp>
      <p:sp>
        <p:nvSpPr>
          <p:cNvPr id="3" name="Content Placeholder 2"/>
          <p:cNvSpPr>
            <a:spLocks noGrp="1"/>
          </p:cNvSpPr>
          <p:nvPr>
            <p:ph idx="1"/>
          </p:nvPr>
        </p:nvSpPr>
        <p:spPr/>
        <p:txBody>
          <a:bodyPr>
            <a:normAutofit lnSpcReduction="10000"/>
          </a:bodyPr>
          <a:lstStyle/>
          <a:p>
            <a:r>
              <a:rPr lang="en-US" dirty="0"/>
              <a:t>Focus on taste.</a:t>
            </a:r>
          </a:p>
          <a:p>
            <a:r>
              <a:rPr lang="en-US" dirty="0"/>
              <a:t>Don’t segregate a “HEALs” menu. Make the healthy appealing, but don’t call it healthy. Be mindful of the conflict between tasty/satisfying and healthy.</a:t>
            </a:r>
          </a:p>
          <a:p>
            <a:r>
              <a:rPr lang="en-US" dirty="0"/>
              <a:t>Use descriptors “Roasted” “Mediterranean” “Toasted” “Fresh”</a:t>
            </a:r>
          </a:p>
          <a:p>
            <a:r>
              <a:rPr lang="en-US" dirty="0"/>
              <a:t>Keep in mind that “healthy” eating means different things to different people.  </a:t>
            </a:r>
          </a:p>
          <a:p>
            <a:r>
              <a:rPr lang="en-US" dirty="0"/>
              <a:t>Make things familiar.</a:t>
            </a:r>
          </a:p>
          <a:p>
            <a:r>
              <a:rPr lang="en-US" dirty="0"/>
              <a:t>Pay attention to “food tribes” on your center.</a:t>
            </a:r>
          </a:p>
          <a:p>
            <a:r>
              <a:rPr lang="en-US" dirty="0" smtClean="0"/>
              <a:t>Create </a:t>
            </a:r>
            <a:r>
              <a:rPr lang="en-US" dirty="0"/>
              <a:t>an attractive display</a:t>
            </a:r>
            <a:r>
              <a:rPr lang="en-US" dirty="0" smtClean="0"/>
              <a: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6850" y="365125"/>
            <a:ext cx="1627772" cy="1810668"/>
          </a:xfrm>
          <a:prstGeom prst="rect">
            <a:avLst/>
          </a:prstGeom>
        </p:spPr>
      </p:pic>
    </p:spTree>
    <p:extLst>
      <p:ext uri="{BB962C8B-B14F-4D97-AF65-F5344CB8AC3E}">
        <p14:creationId xmlns:p14="http://schemas.microsoft.com/office/powerpoint/2010/main" val="3275251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Attractive Displays</a:t>
            </a:r>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30334" y="2053389"/>
            <a:ext cx="5852182" cy="3758901"/>
          </a:xfrm>
        </p:spPr>
      </p:pic>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06905" y="2190297"/>
            <a:ext cx="4097737" cy="3621994"/>
          </a:xfrm>
        </p:spPr>
      </p:pic>
    </p:spTree>
    <p:extLst>
      <p:ext uri="{BB962C8B-B14F-4D97-AF65-F5344CB8AC3E}">
        <p14:creationId xmlns:p14="http://schemas.microsoft.com/office/powerpoint/2010/main" val="46955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Fitness Trends</a:t>
            </a:r>
            <a:br>
              <a:rPr lang="en-US" dirty="0"/>
            </a:br>
            <a:r>
              <a:rPr lang="en-US" dirty="0"/>
              <a:t>and Lessons for Job Corps</a:t>
            </a:r>
          </a:p>
        </p:txBody>
      </p:sp>
      <p:sp>
        <p:nvSpPr>
          <p:cNvPr id="3" name="Content Placeholder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64" y="3476097"/>
            <a:ext cx="4159413" cy="3415097"/>
          </a:xfrm>
          <a:prstGeom prst="rect">
            <a:avLst/>
          </a:prstGeom>
        </p:spPr>
      </p:pic>
    </p:spTree>
    <p:extLst>
      <p:ext uri="{BB962C8B-B14F-4D97-AF65-F5344CB8AC3E}">
        <p14:creationId xmlns:p14="http://schemas.microsoft.com/office/powerpoint/2010/main" val="17124344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High-Intensity Interval Training (HIIT)</a:t>
            </a:r>
          </a:p>
        </p:txBody>
      </p:sp>
      <p:sp>
        <p:nvSpPr>
          <p:cNvPr id="3" name="Content Placeholder 2"/>
          <p:cNvSpPr>
            <a:spLocks noGrp="1"/>
          </p:cNvSpPr>
          <p:nvPr>
            <p:ph sz="half" idx="1"/>
          </p:nvPr>
        </p:nvSpPr>
        <p:spPr/>
        <p:txBody>
          <a:bodyPr>
            <a:normAutofit lnSpcReduction="10000"/>
          </a:bodyPr>
          <a:lstStyle/>
          <a:p>
            <a:r>
              <a:rPr lang="en-US" dirty="0"/>
              <a:t>Short bouts of exercise, followed by recovery</a:t>
            </a:r>
          </a:p>
          <a:p>
            <a:r>
              <a:rPr lang="en-US" dirty="0" err="1"/>
              <a:t>Tabata</a:t>
            </a:r>
            <a:r>
              <a:rPr lang="en-US" dirty="0"/>
              <a:t> (20 seconds on, 10 seconds off)</a:t>
            </a:r>
          </a:p>
          <a:p>
            <a:r>
              <a:rPr lang="en-US" dirty="0"/>
              <a:t>Very effective!</a:t>
            </a:r>
          </a:p>
          <a:p>
            <a:pPr lvl="1"/>
            <a:r>
              <a:rPr lang="en-US" dirty="0"/>
              <a:t>2 minutes of sprinting=30 minutes of moderate intensity activity </a:t>
            </a:r>
          </a:p>
          <a:p>
            <a:pPr lvl="1"/>
            <a:r>
              <a:rPr lang="en-US" dirty="0"/>
              <a:t>Increases VO2 max and stroke volume</a:t>
            </a:r>
          </a:p>
          <a:p>
            <a:pPr lvl="1"/>
            <a:r>
              <a:rPr lang="en-US" dirty="0"/>
              <a:t>Makes body a “furnace”</a:t>
            </a:r>
          </a:p>
          <a:p>
            <a:pPr lvl="1"/>
            <a:r>
              <a:rPr lang="en-US" dirty="0"/>
              <a:t>Improved cognitive function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975" y="1825625"/>
            <a:ext cx="3448050" cy="4000500"/>
          </a:xfrm>
          <a:prstGeom prst="rect">
            <a:avLst/>
          </a:prstGeom>
        </p:spPr>
      </p:pic>
    </p:spTree>
    <p:extLst>
      <p:ext uri="{BB962C8B-B14F-4D97-AF65-F5344CB8AC3E}">
        <p14:creationId xmlns:p14="http://schemas.microsoft.com/office/powerpoint/2010/main" val="3450168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Streaming and Online Workouts and Apps</a:t>
            </a:r>
          </a:p>
        </p:txBody>
      </p:sp>
      <p:pic>
        <p:nvPicPr>
          <p:cNvPr id="7" name="Picture 6"/>
          <p:cNvPicPr>
            <a:picLocks noChangeAspect="1"/>
          </p:cNvPicPr>
          <p:nvPr/>
        </p:nvPicPr>
        <p:blipFill rotWithShape="1">
          <a:blip r:embed="rId3"/>
          <a:srcRect l="9750" t="16133" r="14275" b="11467"/>
          <a:stretch/>
        </p:blipFill>
        <p:spPr>
          <a:xfrm>
            <a:off x="1252728" y="1500188"/>
            <a:ext cx="9686544" cy="5192294"/>
          </a:xfrm>
          <a:prstGeom prst="rect">
            <a:avLst/>
          </a:prstGeom>
        </p:spPr>
      </p:pic>
    </p:spTree>
    <p:extLst>
      <p:ext uri="{BB962C8B-B14F-4D97-AF65-F5344CB8AC3E}">
        <p14:creationId xmlns:p14="http://schemas.microsoft.com/office/powerpoint/2010/main" val="42287585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Streaming and Online Workouts and Apps</a:t>
            </a:r>
          </a:p>
        </p:txBody>
      </p:sp>
      <p:pic>
        <p:nvPicPr>
          <p:cNvPr id="3" name="Picture 2"/>
          <p:cNvPicPr>
            <a:picLocks noChangeAspect="1"/>
          </p:cNvPicPr>
          <p:nvPr/>
        </p:nvPicPr>
        <p:blipFill rotWithShape="1">
          <a:blip r:embed="rId3"/>
          <a:srcRect t="17600" r="2875" b="9466"/>
          <a:stretch/>
        </p:blipFill>
        <p:spPr>
          <a:xfrm>
            <a:off x="708297" y="1408906"/>
            <a:ext cx="10645503" cy="4496594"/>
          </a:xfrm>
          <a:prstGeom prst="rect">
            <a:avLst/>
          </a:prstGeom>
        </p:spPr>
      </p:pic>
    </p:spTree>
    <p:extLst>
      <p:ext uri="{BB962C8B-B14F-4D97-AF65-F5344CB8AC3E}">
        <p14:creationId xmlns:p14="http://schemas.microsoft.com/office/powerpoint/2010/main" val="3259988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ulie\AppData\Local\Microsoft\Windows\INetCache\IE\V3EB4EFN\10866943666_ea70d9d450_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8680" y="2652968"/>
            <a:ext cx="7513320" cy="42050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p:txBody>
          <a:bodyPr/>
          <a:lstStyle/>
          <a:p>
            <a:r>
              <a:rPr lang="en-US" b="1" dirty="0"/>
              <a:t>Nutrition Trends and </a:t>
            </a:r>
            <a:br>
              <a:rPr lang="en-US" b="1" dirty="0"/>
            </a:br>
            <a:r>
              <a:rPr lang="en-US" b="1" dirty="0"/>
              <a:t>Decision Making</a:t>
            </a:r>
          </a:p>
        </p:txBody>
      </p:sp>
    </p:spTree>
    <p:extLst>
      <p:ext uri="{BB962C8B-B14F-4D97-AF65-F5344CB8AC3E}">
        <p14:creationId xmlns:p14="http://schemas.microsoft.com/office/powerpoint/2010/main" val="84159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Streaming and Online Workouts and Apps</a:t>
            </a:r>
          </a:p>
        </p:txBody>
      </p:sp>
      <p:pic>
        <p:nvPicPr>
          <p:cNvPr id="3" name="Picture 2"/>
          <p:cNvPicPr>
            <a:picLocks noChangeAspect="1"/>
          </p:cNvPicPr>
          <p:nvPr/>
        </p:nvPicPr>
        <p:blipFill rotWithShape="1">
          <a:blip r:embed="rId3"/>
          <a:srcRect l="9320" t="25530" r="1431" b="12539"/>
          <a:stretch/>
        </p:blipFill>
        <p:spPr>
          <a:xfrm>
            <a:off x="838199" y="1826617"/>
            <a:ext cx="10157199" cy="3964583"/>
          </a:xfrm>
          <a:prstGeom prst="rect">
            <a:avLst/>
          </a:prstGeom>
        </p:spPr>
      </p:pic>
    </p:spTree>
    <p:extLst>
      <p:ext uri="{BB962C8B-B14F-4D97-AF65-F5344CB8AC3E}">
        <p14:creationId xmlns:p14="http://schemas.microsoft.com/office/powerpoint/2010/main" val="2854783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Streaming and Online Workouts and Apps</a:t>
            </a:r>
          </a:p>
        </p:txBody>
      </p:sp>
      <p:pic>
        <p:nvPicPr>
          <p:cNvPr id="3" name="Picture 2"/>
          <p:cNvPicPr>
            <a:picLocks noChangeAspect="1"/>
          </p:cNvPicPr>
          <p:nvPr/>
        </p:nvPicPr>
        <p:blipFill rotWithShape="1">
          <a:blip r:embed="rId3"/>
          <a:srcRect t="11867" b="6933"/>
          <a:stretch/>
        </p:blipFill>
        <p:spPr>
          <a:xfrm>
            <a:off x="838200" y="1690687"/>
            <a:ext cx="10668000" cy="4872609"/>
          </a:xfrm>
          <a:prstGeom prst="rect">
            <a:avLst/>
          </a:prstGeom>
        </p:spPr>
      </p:pic>
    </p:spTree>
    <p:extLst>
      <p:ext uri="{BB962C8B-B14F-4D97-AF65-F5344CB8AC3E}">
        <p14:creationId xmlns:p14="http://schemas.microsoft.com/office/powerpoint/2010/main" val="18028074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1087" r="85711" b="81895"/>
          <a:stretch/>
        </p:blipFill>
        <p:spPr>
          <a:xfrm>
            <a:off x="1301416" y="2708195"/>
            <a:ext cx="4514774" cy="1247175"/>
          </a:xfrm>
          <a:prstGeom prst="rect">
            <a:avLst/>
          </a:prstGeom>
        </p:spPr>
      </p:pic>
      <p:pic>
        <p:nvPicPr>
          <p:cNvPr id="8" name="Picture 7"/>
          <p:cNvPicPr>
            <a:picLocks noChangeAspect="1"/>
          </p:cNvPicPr>
          <p:nvPr/>
        </p:nvPicPr>
        <p:blipFill rotWithShape="1">
          <a:blip r:embed="rId4"/>
          <a:srcRect t="15861" r="88000" b="76982"/>
          <a:stretch/>
        </p:blipFill>
        <p:spPr>
          <a:xfrm>
            <a:off x="1301416" y="4269953"/>
            <a:ext cx="4514774" cy="1514827"/>
          </a:xfrm>
          <a:prstGeom prst="rect">
            <a:avLst/>
          </a:prstGeom>
        </p:spPr>
      </p:pic>
      <p:pic>
        <p:nvPicPr>
          <p:cNvPr id="9" name="Picture 8"/>
          <p:cNvPicPr>
            <a:picLocks noChangeAspect="1"/>
          </p:cNvPicPr>
          <p:nvPr/>
        </p:nvPicPr>
        <p:blipFill rotWithShape="1">
          <a:blip r:embed="rId5"/>
          <a:srcRect t="16982" b="25474"/>
          <a:stretch/>
        </p:blipFill>
        <p:spPr>
          <a:xfrm>
            <a:off x="6891879" y="4269953"/>
            <a:ext cx="4679953" cy="1514827"/>
          </a:xfrm>
          <a:prstGeom prst="rect">
            <a:avLst/>
          </a:prstGeom>
        </p:spPr>
      </p:pic>
      <p:pic>
        <p:nvPicPr>
          <p:cNvPr id="11" name="Picture 10"/>
          <p:cNvPicPr>
            <a:picLocks noChangeAspect="1"/>
          </p:cNvPicPr>
          <p:nvPr/>
        </p:nvPicPr>
        <p:blipFill rotWithShape="1">
          <a:blip r:embed="rId6"/>
          <a:srcRect l="26527" t="17544" r="28079" b="55228"/>
          <a:stretch/>
        </p:blipFill>
        <p:spPr>
          <a:xfrm>
            <a:off x="6970956" y="2708195"/>
            <a:ext cx="4600876" cy="1552295"/>
          </a:xfrm>
          <a:prstGeom prst="rect">
            <a:avLst/>
          </a:prstGeom>
        </p:spPr>
      </p:pic>
      <p:sp>
        <p:nvSpPr>
          <p:cNvPr id="16" name="Title 15"/>
          <p:cNvSpPr>
            <a:spLocks noGrp="1"/>
          </p:cNvSpPr>
          <p:nvPr>
            <p:ph type="title"/>
          </p:nvPr>
        </p:nvSpPr>
        <p:spPr/>
        <p:txBody>
          <a:bodyPr/>
          <a:lstStyle/>
          <a:p>
            <a:r>
              <a:rPr lang="en-US" dirty="0"/>
              <a:t>Boutique Fitness</a:t>
            </a:r>
          </a:p>
        </p:txBody>
      </p:sp>
    </p:spTree>
    <p:extLst>
      <p:ext uri="{BB962C8B-B14F-4D97-AF65-F5344CB8AC3E}">
        <p14:creationId xmlns:p14="http://schemas.microsoft.com/office/powerpoint/2010/main" val="10296403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p:cNvPicPr>
            <a:picLocks noChangeAspect="1"/>
          </p:cNvPicPr>
          <p:nvPr/>
        </p:nvPicPr>
        <p:blipFill rotWithShape="1">
          <a:blip r:embed="rId3">
            <a:extLst>
              <a:ext uri="{28A0092B-C50C-407E-A947-70E740481C1C}">
                <a14:useLocalDpi xmlns:a14="http://schemas.microsoft.com/office/drawing/2010/main" val="0"/>
              </a:ext>
            </a:extLst>
          </a:blip>
          <a:srcRect t="8642" b="6172"/>
          <a:stretch/>
        </p:blipFill>
        <p:spPr>
          <a:xfrm>
            <a:off x="4252418" y="171450"/>
            <a:ext cx="3962413" cy="6000750"/>
          </a:xfrm>
          <a:prstGeom prst="rect">
            <a:avLst/>
          </a:prstGeom>
        </p:spPr>
      </p:pic>
    </p:spTree>
    <p:extLst>
      <p:ext uri="{BB962C8B-B14F-4D97-AF65-F5344CB8AC3E}">
        <p14:creationId xmlns:p14="http://schemas.microsoft.com/office/powerpoint/2010/main" val="23873875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these so popular?</a:t>
            </a:r>
          </a:p>
        </p:txBody>
      </p:sp>
      <p:sp>
        <p:nvSpPr>
          <p:cNvPr id="5" name="Content Placeholder 4"/>
          <p:cNvSpPr>
            <a:spLocks noGrp="1"/>
          </p:cNvSpPr>
          <p:nvPr>
            <p:ph sz="half" idx="1"/>
          </p:nvPr>
        </p:nvSpPr>
        <p:spPr/>
        <p:txBody>
          <a:bodyPr/>
          <a:lstStyle/>
          <a:p>
            <a:r>
              <a:rPr lang="en-US" dirty="0"/>
              <a:t>Ease of use/takes away the planning from exercise</a:t>
            </a:r>
          </a:p>
          <a:p>
            <a:r>
              <a:rPr lang="en-US" dirty="0"/>
              <a:t>Fun</a:t>
            </a:r>
          </a:p>
          <a:p>
            <a:r>
              <a:rPr lang="en-US" dirty="0"/>
              <a:t>Results focused</a:t>
            </a:r>
          </a:p>
          <a:p>
            <a:r>
              <a:rPr lang="en-US" dirty="0"/>
              <a:t>Camaraderie</a:t>
            </a:r>
          </a:p>
          <a:p>
            <a:r>
              <a:rPr lang="en-US" dirty="0"/>
              <a:t>Cost and convenience? </a:t>
            </a:r>
          </a:p>
        </p:txBody>
      </p:sp>
      <p:sp>
        <p:nvSpPr>
          <p:cNvPr id="4" name="Content Placeholder 3"/>
          <p:cNvSpPr>
            <a:spLocks noGrp="1"/>
          </p:cNvSpPr>
          <p:nvPr>
            <p:ph sz="half" idx="2"/>
          </p:nvPr>
        </p:nvSpPr>
        <p:spPr/>
        <p:txBody>
          <a:bodyPr/>
          <a:lstStyle/>
          <a:p>
            <a:endParaRPr lang="en-US"/>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239" y="1874520"/>
            <a:ext cx="5613179" cy="373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24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 Things to Make your Program Successful</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621" y="3602038"/>
            <a:ext cx="2724651" cy="3030792"/>
          </a:xfrm>
          <a:prstGeom prst="rect">
            <a:avLst/>
          </a:prstGeom>
        </p:spPr>
      </p:pic>
    </p:spTree>
    <p:extLst>
      <p:ext uri="{BB962C8B-B14F-4D97-AF65-F5344CB8AC3E}">
        <p14:creationId xmlns:p14="http://schemas.microsoft.com/office/powerpoint/2010/main" val="10676873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5791" y="2476268"/>
            <a:ext cx="10368159" cy="1862048"/>
          </a:xfrm>
          <a:prstGeom prst="rect">
            <a:avLst/>
          </a:prstGeom>
          <a:noFill/>
        </p:spPr>
        <p:txBody>
          <a:bodyPr wrap="none" lIns="91440" tIns="45720" rIns="91440" bIns="45720">
            <a:spAutoFit/>
          </a:bodyPr>
          <a:lstStyle/>
          <a:p>
            <a:pPr algn="ctr"/>
            <a:r>
              <a:rPr lang="en-US" sz="11500" b="1" cap="none" spc="0" dirty="0">
                <a:ln w="22225">
                  <a:solidFill>
                    <a:schemeClr val="accent2"/>
                  </a:solidFill>
                  <a:prstDash val="solid"/>
                </a:ln>
                <a:solidFill>
                  <a:schemeClr val="accent2">
                    <a:lumMod val="40000"/>
                    <a:lumOff val="60000"/>
                  </a:schemeClr>
                </a:solidFill>
                <a:effectLst/>
              </a:rPr>
              <a:t>#1: Focus on Fun</a:t>
            </a:r>
          </a:p>
        </p:txBody>
      </p:sp>
    </p:spTree>
    <p:extLst>
      <p:ext uri="{BB962C8B-B14F-4D97-AF65-F5344CB8AC3E}">
        <p14:creationId xmlns:p14="http://schemas.microsoft.com/office/powerpoint/2010/main" val="27762735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366428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057407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746" y="572049"/>
            <a:ext cx="11099770" cy="5401479"/>
          </a:xfrm>
          <a:prstGeom prst="rect">
            <a:avLst/>
          </a:prstGeom>
          <a:noFill/>
        </p:spPr>
        <p:txBody>
          <a:bodyPr wrap="none" lIns="91440" tIns="45720" rIns="91440" bIns="45720">
            <a:spAutoFit/>
          </a:bodyPr>
          <a:lstStyle/>
          <a:p>
            <a:pPr algn="ctr"/>
            <a:r>
              <a:rPr lang="en-US" sz="11500" b="1" cap="none" spc="0" dirty="0">
                <a:ln w="22225">
                  <a:solidFill>
                    <a:schemeClr val="accent2"/>
                  </a:solidFill>
                  <a:prstDash val="solid"/>
                </a:ln>
                <a:solidFill>
                  <a:schemeClr val="accent2">
                    <a:lumMod val="40000"/>
                    <a:lumOff val="60000"/>
                  </a:schemeClr>
                </a:solidFill>
                <a:effectLst/>
              </a:rPr>
              <a:t>#2:</a:t>
            </a:r>
          </a:p>
          <a:p>
            <a:pPr algn="ctr"/>
            <a:r>
              <a:rPr lang="en-US" sz="11500" b="1" cap="none" spc="0" dirty="0">
                <a:ln w="22225">
                  <a:solidFill>
                    <a:schemeClr val="accent2"/>
                  </a:solidFill>
                  <a:prstDash val="solid"/>
                </a:ln>
                <a:solidFill>
                  <a:schemeClr val="accent2">
                    <a:lumMod val="40000"/>
                    <a:lumOff val="60000"/>
                  </a:schemeClr>
                </a:solidFill>
                <a:effectLst/>
              </a:rPr>
              <a:t>Positive Feedback</a:t>
            </a:r>
          </a:p>
          <a:p>
            <a:pPr algn="ctr"/>
            <a:r>
              <a:rPr lang="en-US" sz="11500" b="1" dirty="0">
                <a:ln w="22225">
                  <a:solidFill>
                    <a:schemeClr val="accent2"/>
                  </a:solidFill>
                  <a:prstDash val="solid"/>
                </a:ln>
                <a:solidFill>
                  <a:schemeClr val="accent2">
                    <a:lumMod val="40000"/>
                    <a:lumOff val="60000"/>
                  </a:schemeClr>
                </a:solidFill>
              </a:rPr>
              <a:t>From Staff</a:t>
            </a:r>
            <a:endParaRPr lang="en-US" sz="115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899336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9519" y="355600"/>
            <a:ext cx="8360481" cy="6270360"/>
          </a:xfrm>
        </p:spPr>
      </p:pic>
    </p:spTree>
    <p:extLst>
      <p:ext uri="{BB962C8B-B14F-4D97-AF65-F5344CB8AC3E}">
        <p14:creationId xmlns:p14="http://schemas.microsoft.com/office/powerpoint/2010/main" val="28669023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883" y="0"/>
            <a:ext cx="9128234" cy="6858000"/>
          </a:xfrm>
          <a:prstGeom prst="rect">
            <a:avLst/>
          </a:prstGeom>
        </p:spPr>
      </p:pic>
    </p:spTree>
    <p:extLst>
      <p:ext uri="{BB962C8B-B14F-4D97-AF65-F5344CB8AC3E}">
        <p14:creationId xmlns:p14="http://schemas.microsoft.com/office/powerpoint/2010/main" val="37765369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3132" y="1159701"/>
            <a:ext cx="8447504" cy="4339650"/>
          </a:xfrm>
          <a:prstGeom prst="rect">
            <a:avLst/>
          </a:prstGeom>
          <a:noFill/>
        </p:spPr>
        <p:txBody>
          <a:bodyPr wrap="none" lIns="91440" tIns="45720" rIns="91440" bIns="45720">
            <a:spAutoFit/>
          </a:bodyPr>
          <a:lstStyle/>
          <a:p>
            <a:pPr algn="ctr"/>
            <a:r>
              <a:rPr lang="en-US" sz="13800" b="1" cap="none" spc="0" dirty="0">
                <a:ln w="22225">
                  <a:solidFill>
                    <a:schemeClr val="accent2"/>
                  </a:solidFill>
                  <a:prstDash val="solid"/>
                </a:ln>
                <a:solidFill>
                  <a:schemeClr val="accent2">
                    <a:lumMod val="40000"/>
                    <a:lumOff val="60000"/>
                  </a:schemeClr>
                </a:solidFill>
                <a:effectLst/>
              </a:rPr>
              <a:t>#3: </a:t>
            </a:r>
          </a:p>
          <a:p>
            <a:pPr algn="ctr"/>
            <a:r>
              <a:rPr lang="en-US" sz="13800" b="1" cap="none" spc="0" dirty="0">
                <a:ln w="22225">
                  <a:solidFill>
                    <a:schemeClr val="accent2"/>
                  </a:solidFill>
                  <a:prstDash val="solid"/>
                </a:ln>
                <a:solidFill>
                  <a:schemeClr val="accent2">
                    <a:lumMod val="40000"/>
                    <a:lumOff val="60000"/>
                  </a:schemeClr>
                </a:solidFill>
                <a:effectLst/>
              </a:rPr>
              <a:t>Comradery</a:t>
            </a:r>
            <a:r>
              <a:rPr lang="en-US" sz="5400" b="1" cap="none" spc="0" dirty="0">
                <a:ln w="22225">
                  <a:solidFill>
                    <a:schemeClr val="accent2"/>
                  </a:solidFill>
                  <a:prstDash val="solid"/>
                </a:ln>
                <a:solidFill>
                  <a:schemeClr val="accent2">
                    <a:lumMod val="40000"/>
                    <a:lumOff val="60000"/>
                  </a:schemeClr>
                </a:solidFill>
                <a:effectLst/>
              </a:rPr>
              <a:t> </a:t>
            </a:r>
          </a:p>
        </p:txBody>
      </p:sp>
    </p:spTree>
    <p:extLst>
      <p:ext uri="{BB962C8B-B14F-4D97-AF65-F5344CB8AC3E}">
        <p14:creationId xmlns:p14="http://schemas.microsoft.com/office/powerpoint/2010/main" val="998116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138692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7185" y="1272290"/>
            <a:ext cx="9793386" cy="4154984"/>
          </a:xfrm>
          <a:prstGeom prst="rect">
            <a:avLst/>
          </a:prstGeom>
          <a:noFill/>
        </p:spPr>
        <p:txBody>
          <a:bodyPr wrap="none" lIns="91440" tIns="45720" rIns="91440" bIns="45720">
            <a:spAutoFit/>
          </a:bodyPr>
          <a:lstStyle/>
          <a:p>
            <a:pPr algn="ctr"/>
            <a:r>
              <a:rPr lang="en-US" sz="8800" b="1" dirty="0">
                <a:ln w="22225">
                  <a:solidFill>
                    <a:schemeClr val="accent2"/>
                  </a:solidFill>
                  <a:prstDash val="solid"/>
                </a:ln>
                <a:solidFill>
                  <a:schemeClr val="accent2">
                    <a:lumMod val="40000"/>
                    <a:lumOff val="60000"/>
                  </a:schemeClr>
                </a:solidFill>
              </a:rPr>
              <a:t>#4:</a:t>
            </a:r>
            <a:endParaRPr lang="en-US" sz="8800" b="1" cap="none" spc="0" dirty="0">
              <a:ln w="22225">
                <a:solidFill>
                  <a:schemeClr val="accent2"/>
                </a:solidFill>
                <a:prstDash val="solid"/>
              </a:ln>
              <a:solidFill>
                <a:schemeClr val="accent2">
                  <a:lumMod val="40000"/>
                  <a:lumOff val="60000"/>
                </a:schemeClr>
              </a:solidFill>
              <a:effectLst/>
            </a:endParaRPr>
          </a:p>
          <a:p>
            <a:pPr algn="ctr"/>
            <a:r>
              <a:rPr lang="en-US" sz="8800" b="1" cap="none" spc="0" dirty="0">
                <a:ln w="22225">
                  <a:solidFill>
                    <a:schemeClr val="accent2"/>
                  </a:solidFill>
                  <a:prstDash val="solid"/>
                </a:ln>
                <a:solidFill>
                  <a:schemeClr val="accent2">
                    <a:lumMod val="40000"/>
                    <a:lumOff val="60000"/>
                  </a:schemeClr>
                </a:solidFill>
                <a:effectLst/>
              </a:rPr>
              <a:t>Take the Guesswor</a:t>
            </a:r>
            <a:r>
              <a:rPr lang="en-US" sz="8800" b="1" dirty="0">
                <a:ln w="22225">
                  <a:solidFill>
                    <a:schemeClr val="accent2"/>
                  </a:solidFill>
                  <a:prstDash val="solid"/>
                </a:ln>
                <a:solidFill>
                  <a:schemeClr val="accent2">
                    <a:lumMod val="40000"/>
                    <a:lumOff val="60000"/>
                  </a:schemeClr>
                </a:solidFill>
              </a:rPr>
              <a:t>k </a:t>
            </a:r>
          </a:p>
          <a:p>
            <a:pPr algn="ctr"/>
            <a:r>
              <a:rPr lang="en-US" sz="8800" b="1" dirty="0">
                <a:ln w="22225">
                  <a:solidFill>
                    <a:schemeClr val="accent2"/>
                  </a:solidFill>
                  <a:prstDash val="solid"/>
                </a:ln>
                <a:solidFill>
                  <a:schemeClr val="accent2">
                    <a:lumMod val="40000"/>
                    <a:lumOff val="60000"/>
                  </a:schemeClr>
                </a:solidFill>
              </a:rPr>
              <a:t>Out of Fitness</a:t>
            </a:r>
            <a:endParaRPr lang="en-US" sz="8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7985195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095696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7633" y="605367"/>
            <a:ext cx="8026400" cy="5016758"/>
          </a:xfrm>
          <a:prstGeom prst="rect">
            <a:avLst/>
          </a:prstGeom>
          <a:noFill/>
        </p:spPr>
        <p:txBody>
          <a:bodyPr wrap="square" lIns="91440" tIns="45720" rIns="91440" bIns="45720">
            <a:spAutoFit/>
          </a:bodyPr>
          <a:lstStyle/>
          <a:p>
            <a:pPr algn="ctr"/>
            <a:r>
              <a:rPr lang="en-US" sz="8000" b="1" dirty="0">
                <a:ln w="22225">
                  <a:solidFill>
                    <a:schemeClr val="accent2"/>
                  </a:solidFill>
                  <a:prstDash val="solid"/>
                </a:ln>
                <a:solidFill>
                  <a:schemeClr val="accent2">
                    <a:lumMod val="40000"/>
                    <a:lumOff val="60000"/>
                  </a:schemeClr>
                </a:solidFill>
              </a:rPr>
              <a:t>#5:</a:t>
            </a:r>
            <a:endParaRPr lang="en-US" sz="8000" b="1" cap="none" spc="0" dirty="0">
              <a:ln w="22225">
                <a:solidFill>
                  <a:schemeClr val="accent2"/>
                </a:solidFill>
                <a:prstDash val="solid"/>
              </a:ln>
              <a:solidFill>
                <a:schemeClr val="accent2">
                  <a:lumMod val="40000"/>
                  <a:lumOff val="60000"/>
                </a:schemeClr>
              </a:solidFill>
              <a:effectLst/>
            </a:endParaRPr>
          </a:p>
          <a:p>
            <a:pPr algn="ctr"/>
            <a:r>
              <a:rPr lang="en-US" sz="8000" b="1" cap="none" spc="0" dirty="0">
                <a:ln w="22225">
                  <a:solidFill>
                    <a:schemeClr val="accent2"/>
                  </a:solidFill>
                  <a:prstDash val="solid"/>
                </a:ln>
                <a:solidFill>
                  <a:schemeClr val="accent2">
                    <a:lumMod val="40000"/>
                    <a:lumOff val="60000"/>
                  </a:schemeClr>
                </a:solidFill>
                <a:effectLst/>
              </a:rPr>
              <a:t>Set Goals,</a:t>
            </a:r>
            <a:r>
              <a:rPr lang="en-US" sz="8000" b="1" dirty="0">
                <a:ln w="22225">
                  <a:solidFill>
                    <a:schemeClr val="accent2"/>
                  </a:solidFill>
                  <a:prstDash val="solid"/>
                </a:ln>
                <a:solidFill>
                  <a:schemeClr val="accent2">
                    <a:lumMod val="40000"/>
                    <a:lumOff val="60000"/>
                  </a:schemeClr>
                </a:solidFill>
              </a:rPr>
              <a:t> Build Competence</a:t>
            </a:r>
            <a:r>
              <a:rPr lang="en-US" sz="8000" b="1" cap="none" spc="0" dirty="0">
                <a:ln w="22225">
                  <a:solidFill>
                    <a:schemeClr val="accent2"/>
                  </a:solidFill>
                  <a:prstDash val="solid"/>
                </a:ln>
                <a:solidFill>
                  <a:schemeClr val="accent2">
                    <a:lumMod val="40000"/>
                    <a:lumOff val="60000"/>
                  </a:schemeClr>
                </a:solidFill>
                <a:effectLst/>
              </a:rPr>
              <a:t> and</a:t>
            </a:r>
          </a:p>
          <a:p>
            <a:pPr algn="ctr"/>
            <a:r>
              <a:rPr lang="en-US" sz="8000" b="1" cap="none" spc="0" dirty="0">
                <a:ln w="22225">
                  <a:solidFill>
                    <a:schemeClr val="accent2"/>
                  </a:solidFill>
                  <a:prstDash val="solid"/>
                </a:ln>
                <a:solidFill>
                  <a:schemeClr val="accent2">
                    <a:lumMod val="40000"/>
                    <a:lumOff val="60000"/>
                  </a:schemeClr>
                </a:solidFill>
                <a:effectLst/>
              </a:rPr>
              <a:t>Get Results</a:t>
            </a:r>
          </a:p>
        </p:txBody>
      </p:sp>
    </p:spTree>
    <p:extLst>
      <p:ext uri="{BB962C8B-B14F-4D97-AF65-F5344CB8AC3E}">
        <p14:creationId xmlns:p14="http://schemas.microsoft.com/office/powerpoint/2010/main" val="10922567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9465"/>
            <a:ext cx="5875867" cy="58758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4830" y="389465"/>
            <a:ext cx="5957170" cy="5936486"/>
          </a:xfrm>
          <a:prstGeom prst="rect">
            <a:avLst/>
          </a:prstGeom>
        </p:spPr>
      </p:pic>
    </p:spTree>
    <p:extLst>
      <p:ext uri="{BB962C8B-B14F-4D97-AF65-F5344CB8AC3E}">
        <p14:creationId xmlns:p14="http://schemas.microsoft.com/office/powerpoint/2010/main" val="25532600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get build confidence and get results?</a:t>
            </a:r>
          </a:p>
        </p:txBody>
      </p:sp>
      <p:sp>
        <p:nvSpPr>
          <p:cNvPr id="3" name="Content Placeholder 2"/>
          <p:cNvSpPr>
            <a:spLocks noGrp="1"/>
          </p:cNvSpPr>
          <p:nvPr>
            <p:ph idx="1"/>
          </p:nvPr>
        </p:nvSpPr>
        <p:spPr/>
        <p:txBody>
          <a:bodyPr/>
          <a:lstStyle/>
          <a:p>
            <a:r>
              <a:rPr lang="en-US" dirty="0"/>
              <a:t>Think beyond weight and set goals.</a:t>
            </a:r>
          </a:p>
          <a:p>
            <a:pPr lvl="1"/>
            <a:r>
              <a:rPr lang="en-US" dirty="0"/>
              <a:t>Able to walk a mile</a:t>
            </a:r>
          </a:p>
          <a:p>
            <a:pPr lvl="1"/>
            <a:r>
              <a:rPr lang="en-US" dirty="0"/>
              <a:t>Couch to 5K</a:t>
            </a:r>
          </a:p>
          <a:p>
            <a:pPr lvl="1"/>
            <a:r>
              <a:rPr lang="en-US" dirty="0"/>
              <a:t>Do a pull up or 10 push ups</a:t>
            </a:r>
          </a:p>
          <a:p>
            <a:r>
              <a:rPr lang="en-US" dirty="0"/>
              <a:t>Plan or program. </a:t>
            </a:r>
          </a:p>
          <a:p>
            <a:r>
              <a:rPr lang="en-US" dirty="0"/>
              <a:t>You can’t outrun a bad diet.</a:t>
            </a:r>
          </a:p>
          <a:p>
            <a:endParaRPr lang="en-US" dirty="0"/>
          </a:p>
        </p:txBody>
      </p:sp>
    </p:spTree>
    <p:extLst>
      <p:ext uri="{BB962C8B-B14F-4D97-AF65-F5344CB8AC3E}">
        <p14:creationId xmlns:p14="http://schemas.microsoft.com/office/powerpoint/2010/main" val="15471410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Other Motivation Tools</a:t>
            </a:r>
          </a:p>
        </p:txBody>
      </p:sp>
      <p:sp>
        <p:nvSpPr>
          <p:cNvPr id="4" name="Content Placeholder 3"/>
          <p:cNvSpPr>
            <a:spLocks noGrp="1"/>
          </p:cNvSpPr>
          <p:nvPr>
            <p:ph sz="half" idx="1"/>
          </p:nvPr>
        </p:nvSpPr>
        <p:spPr/>
        <p:txBody>
          <a:bodyPr/>
          <a:lstStyle/>
          <a:p>
            <a:r>
              <a:rPr lang="en-US" dirty="0"/>
              <a:t>Prioritizing and scheduling exercise</a:t>
            </a:r>
          </a:p>
          <a:p>
            <a:r>
              <a:rPr lang="en-US" dirty="0"/>
              <a:t>Autonomy and choice</a:t>
            </a:r>
          </a:p>
          <a:p>
            <a:r>
              <a:rPr lang="en-US" dirty="0"/>
              <a:t>High-intensity music</a:t>
            </a:r>
          </a:p>
        </p:txBody>
      </p:sp>
      <p:sp>
        <p:nvSpPr>
          <p:cNvPr id="8" name="Content Placeholder 7"/>
          <p:cNvSpPr>
            <a:spLocks noGrp="1"/>
          </p:cNvSpPr>
          <p:nvPr>
            <p:ph sz="half" idx="2"/>
          </p:nvPr>
        </p:nvSpPr>
        <p:spPr/>
        <p:txBody>
          <a:bodyPr/>
          <a:lstStyle/>
          <a:p>
            <a:endParaRPr lang="en-US"/>
          </a:p>
        </p:txBody>
      </p:sp>
      <p:pic>
        <p:nvPicPr>
          <p:cNvPr id="9" name="Picture 8"/>
          <p:cNvPicPr>
            <a:picLocks noChangeAspect="1"/>
          </p:cNvPicPr>
          <p:nvPr/>
        </p:nvPicPr>
        <p:blipFill rotWithShape="1">
          <a:blip r:embed="rId3"/>
          <a:srcRect l="4616" t="4923" r="1576" b="6257"/>
          <a:stretch/>
        </p:blipFill>
        <p:spPr>
          <a:xfrm>
            <a:off x="5294237" y="1825625"/>
            <a:ext cx="6447581" cy="3433952"/>
          </a:xfrm>
          <a:prstGeom prst="rect">
            <a:avLst/>
          </a:prstGeom>
        </p:spPr>
      </p:pic>
      <p:sp>
        <p:nvSpPr>
          <p:cNvPr id="10" name="TextBox 9"/>
          <p:cNvSpPr txBox="1"/>
          <p:nvPr/>
        </p:nvSpPr>
        <p:spPr>
          <a:xfrm>
            <a:off x="513347" y="6172150"/>
            <a:ext cx="11364228" cy="646331"/>
          </a:xfrm>
          <a:prstGeom prst="rect">
            <a:avLst/>
          </a:prstGeom>
          <a:noFill/>
        </p:spPr>
        <p:txBody>
          <a:bodyPr wrap="square" rtlCol="0">
            <a:spAutoFit/>
          </a:bodyPr>
          <a:lstStyle/>
          <a:p>
            <a:r>
              <a:rPr lang="en-US" dirty="0" err="1"/>
              <a:t>Maddigan</a:t>
            </a:r>
            <a:r>
              <a:rPr lang="en-US" dirty="0"/>
              <a:t> ME, Sullivan KM, </a:t>
            </a:r>
            <a:r>
              <a:rPr lang="en-US" dirty="0" err="1"/>
              <a:t>Halperin</a:t>
            </a:r>
            <a:r>
              <a:rPr lang="en-US" dirty="0"/>
              <a:t> I, Basset FA, </a:t>
            </a:r>
            <a:r>
              <a:rPr lang="en-US" dirty="0" err="1"/>
              <a:t>Behm</a:t>
            </a:r>
            <a:r>
              <a:rPr lang="en-US" dirty="0"/>
              <a:t> DG. 2019. High tempo music prolongs high intensity exercise. </a:t>
            </a:r>
            <a:r>
              <a:rPr lang="en-US" i="1" dirty="0" err="1"/>
              <a:t>PeerJ</a:t>
            </a:r>
            <a:r>
              <a:rPr lang="en-US" dirty="0"/>
              <a:t> 6:e6164 </a:t>
            </a:r>
            <a:r>
              <a:rPr lang="en-US" dirty="0">
                <a:hlinkClick r:id="rId4"/>
              </a:rPr>
              <a:t>https://doi.org/10.7717/peerj.6164</a:t>
            </a:r>
            <a:endParaRPr lang="en-US" dirty="0"/>
          </a:p>
        </p:txBody>
      </p:sp>
    </p:spTree>
    <p:extLst>
      <p:ext uri="{BB962C8B-B14F-4D97-AF65-F5344CB8AC3E}">
        <p14:creationId xmlns:p14="http://schemas.microsoft.com/office/powerpoint/2010/main" val="27923985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92938"/>
            <a:ext cx="7429500" cy="5567172"/>
          </a:xfrm>
          <a:prstGeom prst="rect">
            <a:avLst/>
          </a:prstGeom>
        </p:spPr>
      </p:pic>
    </p:spTree>
    <p:extLst>
      <p:ext uri="{BB962C8B-B14F-4D97-AF65-F5344CB8AC3E}">
        <p14:creationId xmlns:p14="http://schemas.microsoft.com/office/powerpoint/2010/main" val="3692217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170" y="0"/>
            <a:ext cx="9727660" cy="6858000"/>
          </a:xfrm>
          <a:prstGeom prst="rect">
            <a:avLst/>
          </a:prstGeom>
        </p:spPr>
      </p:pic>
    </p:spTree>
    <p:extLst>
      <p:ext uri="{BB962C8B-B14F-4D97-AF65-F5344CB8AC3E}">
        <p14:creationId xmlns:p14="http://schemas.microsoft.com/office/powerpoint/2010/main" val="3335886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5846" t="21333" r="13346" b="22872"/>
          <a:stretch/>
        </p:blipFill>
        <p:spPr>
          <a:xfrm>
            <a:off x="356963" y="351691"/>
            <a:ext cx="11665639" cy="6020973"/>
          </a:xfrm>
          <a:prstGeom prst="rect">
            <a:avLst/>
          </a:prstGeom>
        </p:spPr>
      </p:pic>
    </p:spTree>
    <p:extLst>
      <p:ext uri="{BB962C8B-B14F-4D97-AF65-F5344CB8AC3E}">
        <p14:creationId xmlns:p14="http://schemas.microsoft.com/office/powerpoint/2010/main" val="3696963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Intermittent Fasting (IF)</a:t>
            </a:r>
          </a:p>
        </p:txBody>
      </p:sp>
      <p:sp>
        <p:nvSpPr>
          <p:cNvPr id="3" name="Content Placeholder 2"/>
          <p:cNvSpPr>
            <a:spLocks noGrp="1"/>
          </p:cNvSpPr>
          <p:nvPr>
            <p:ph sz="half" idx="1"/>
          </p:nvPr>
        </p:nvSpPr>
        <p:spPr/>
        <p:txBody>
          <a:bodyPr>
            <a:normAutofit/>
          </a:bodyPr>
          <a:lstStyle/>
          <a:p>
            <a:r>
              <a:rPr lang="en-US" dirty="0"/>
              <a:t>Minimal weight loss  </a:t>
            </a:r>
          </a:p>
          <a:p>
            <a:r>
              <a:rPr lang="en-US" dirty="0"/>
              <a:t>Marginal improvements in metabolism</a:t>
            </a:r>
          </a:p>
          <a:p>
            <a:r>
              <a:rPr lang="en-US" dirty="0"/>
              <a:t>Might improve cognition, and delay aging </a:t>
            </a:r>
          </a:p>
          <a:p>
            <a:r>
              <a:rPr lang="en-US" dirty="0"/>
              <a:t>Anti-inflammatory effects </a:t>
            </a:r>
          </a:p>
          <a:p>
            <a:r>
              <a:rPr lang="en-US" dirty="0" smtClean="0"/>
              <a:t>Improves gut health and insulin sensitivity </a:t>
            </a:r>
            <a:endParaRPr lang="en-US" dirty="0"/>
          </a:p>
        </p:txBody>
      </p:sp>
      <p:sp>
        <p:nvSpPr>
          <p:cNvPr id="5" name="TextBox 4"/>
          <p:cNvSpPr txBox="1"/>
          <p:nvPr/>
        </p:nvSpPr>
        <p:spPr>
          <a:xfrm>
            <a:off x="544540" y="6176963"/>
            <a:ext cx="11245515" cy="584775"/>
          </a:xfrm>
          <a:prstGeom prst="rect">
            <a:avLst/>
          </a:prstGeom>
          <a:noFill/>
        </p:spPr>
        <p:txBody>
          <a:bodyPr wrap="square" rtlCol="0">
            <a:spAutoFit/>
          </a:bodyPr>
          <a:lstStyle/>
          <a:p>
            <a:r>
              <a:rPr lang="en-US" sz="1600" dirty="0"/>
              <a:t>Source: Stockman, M., Thomas, D., Burke, J., &amp; </a:t>
            </a:r>
            <a:r>
              <a:rPr lang="en-US" sz="1600" dirty="0" err="1"/>
              <a:t>Apovian</a:t>
            </a:r>
            <a:r>
              <a:rPr lang="en-US" sz="1600" dirty="0"/>
              <a:t>, C. M. (2018). Intermittent Fasting: Is the Wait Worth the Weight? </a:t>
            </a:r>
            <a:r>
              <a:rPr lang="en-US" sz="1600" i="1" dirty="0"/>
              <a:t>Current Obesity Reports,</a:t>
            </a:r>
            <a:r>
              <a:rPr lang="en-US" sz="1600" dirty="0"/>
              <a:t> </a:t>
            </a:r>
            <a:r>
              <a:rPr lang="en-US" sz="1600" i="1" dirty="0"/>
              <a:t>7</a:t>
            </a:r>
            <a:r>
              <a:rPr lang="en-US" sz="1600" dirty="0"/>
              <a:t>(2), 172-185. doi:10.1007/s13679-018-0308-9</a:t>
            </a:r>
          </a:p>
        </p:txBody>
      </p:sp>
      <p:pic>
        <p:nvPicPr>
          <p:cNvPr id="7" name="Content Placeholder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8915"/>
          <a:stretch/>
        </p:blipFill>
        <p:spPr>
          <a:xfrm>
            <a:off x="6551666" y="1825625"/>
            <a:ext cx="4422667" cy="4351338"/>
          </a:xfrm>
          <a:prstGeom prst="rect">
            <a:avLst/>
          </a:prstGeom>
        </p:spPr>
      </p:pic>
    </p:spTree>
    <p:extLst>
      <p:ext uri="{BB962C8B-B14F-4D97-AF65-F5344CB8AC3E}">
        <p14:creationId xmlns:p14="http://schemas.microsoft.com/office/powerpoint/2010/main" val="4288686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Paleo/Whole 30</a:t>
            </a:r>
          </a:p>
        </p:txBody>
      </p:sp>
      <p:sp>
        <p:nvSpPr>
          <p:cNvPr id="3" name="Content Placeholder 2"/>
          <p:cNvSpPr>
            <a:spLocks noGrp="1"/>
          </p:cNvSpPr>
          <p:nvPr>
            <p:ph sz="half" idx="1"/>
          </p:nvPr>
        </p:nvSpPr>
        <p:spPr/>
        <p:txBody>
          <a:bodyPr/>
          <a:lstStyle/>
          <a:p>
            <a:pPr fontAlgn="base"/>
            <a:r>
              <a:rPr lang="en-US" dirty="0"/>
              <a:t>Both programs focus on consuming whole, clean, natural foods. Both Whole30 and Paleo ban eating:</a:t>
            </a:r>
          </a:p>
          <a:p>
            <a:pPr lvl="1" fontAlgn="base"/>
            <a:r>
              <a:rPr lang="en-US" dirty="0"/>
              <a:t>processed foods</a:t>
            </a:r>
          </a:p>
          <a:p>
            <a:pPr lvl="1" fontAlgn="base"/>
            <a:r>
              <a:rPr lang="en-US" dirty="0"/>
              <a:t>grains</a:t>
            </a:r>
          </a:p>
          <a:p>
            <a:pPr lvl="1" fontAlgn="base"/>
            <a:r>
              <a:rPr lang="en-US" dirty="0"/>
              <a:t>dairy</a:t>
            </a:r>
          </a:p>
          <a:p>
            <a:pPr lvl="1" fontAlgn="base"/>
            <a:r>
              <a:rPr lang="en-US" dirty="0"/>
              <a:t>alcohol</a:t>
            </a:r>
          </a:p>
          <a:p>
            <a:pPr lvl="1" fontAlgn="base"/>
            <a:r>
              <a:rPr lang="en-US" dirty="0"/>
              <a:t>legumes</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3608972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Does Paleo/Whole 30 Work?</a:t>
            </a:r>
          </a:p>
        </p:txBody>
      </p:sp>
      <p:sp>
        <p:nvSpPr>
          <p:cNvPr id="6" name="Content Placeholder 5"/>
          <p:cNvSpPr>
            <a:spLocks noGrp="1"/>
          </p:cNvSpPr>
          <p:nvPr>
            <p:ph idx="1"/>
          </p:nvPr>
        </p:nvSpPr>
        <p:spPr/>
        <p:txBody>
          <a:bodyPr/>
          <a:lstStyle/>
          <a:p>
            <a:r>
              <a:rPr lang="en-US" dirty="0"/>
              <a:t>Moderate effects </a:t>
            </a:r>
          </a:p>
          <a:p>
            <a:pPr lvl="1"/>
            <a:r>
              <a:rPr lang="en-US" dirty="0"/>
              <a:t>Weight loss (5 </a:t>
            </a:r>
            <a:r>
              <a:rPr lang="en-US" dirty="0" err="1"/>
              <a:t>lbs</a:t>
            </a:r>
            <a:r>
              <a:rPr lang="en-US" dirty="0"/>
              <a:t> in 3 weeks)</a:t>
            </a:r>
          </a:p>
          <a:p>
            <a:pPr lvl="1"/>
            <a:r>
              <a:rPr lang="en-US" dirty="0"/>
              <a:t>Body mass index decrease</a:t>
            </a:r>
          </a:p>
          <a:p>
            <a:pPr lvl="1"/>
            <a:r>
              <a:rPr lang="en-US" dirty="0"/>
              <a:t>Waist circumference decrease </a:t>
            </a:r>
          </a:p>
          <a:p>
            <a:r>
              <a:rPr lang="en-US" dirty="0"/>
              <a:t>Systolic blood pressure decrease </a:t>
            </a:r>
            <a:endParaRPr lang="en-US" dirty="0" smtClean="0"/>
          </a:p>
          <a:p>
            <a:r>
              <a:rPr lang="en-US" dirty="0" smtClean="0"/>
              <a:t>Intake </a:t>
            </a:r>
            <a:r>
              <a:rPr lang="en-US" dirty="0"/>
              <a:t>of energy decreased by 36%</a:t>
            </a:r>
          </a:p>
          <a:p>
            <a:r>
              <a:rPr lang="en-US" dirty="0"/>
              <a:t>Other effects were also observed, both favorable (fat composition, antioxidants, potassium-sodium rate) and unfavorable (calcium).</a:t>
            </a:r>
          </a:p>
        </p:txBody>
      </p:sp>
      <p:sp>
        <p:nvSpPr>
          <p:cNvPr id="7" name="TextBox 6"/>
          <p:cNvSpPr txBox="1"/>
          <p:nvPr/>
        </p:nvSpPr>
        <p:spPr>
          <a:xfrm>
            <a:off x="838200" y="5884575"/>
            <a:ext cx="10903857" cy="584775"/>
          </a:xfrm>
          <a:prstGeom prst="rect">
            <a:avLst/>
          </a:prstGeom>
          <a:noFill/>
        </p:spPr>
        <p:txBody>
          <a:bodyPr wrap="square" rtlCol="0">
            <a:spAutoFit/>
          </a:bodyPr>
          <a:lstStyle/>
          <a:p>
            <a:r>
              <a:rPr lang="en-US" sz="1600" dirty="0"/>
              <a:t>Source: </a:t>
            </a:r>
            <a:r>
              <a:rPr lang="en-US" sz="1600" dirty="0" err="1"/>
              <a:t>Österdahl</a:t>
            </a:r>
            <a:r>
              <a:rPr lang="en-US" sz="1600" dirty="0"/>
              <a:t>, M., </a:t>
            </a:r>
            <a:r>
              <a:rPr lang="en-US" sz="1600" dirty="0" err="1"/>
              <a:t>Kocturk</a:t>
            </a:r>
            <a:r>
              <a:rPr lang="en-US" sz="1600" dirty="0"/>
              <a:t>, T., </a:t>
            </a:r>
            <a:r>
              <a:rPr lang="en-US" sz="1600" dirty="0" err="1"/>
              <a:t>Koochek</a:t>
            </a:r>
            <a:r>
              <a:rPr lang="en-US" sz="1600" dirty="0"/>
              <a:t>, A., &amp; </a:t>
            </a:r>
            <a:r>
              <a:rPr lang="en-US" sz="1600" dirty="0" err="1"/>
              <a:t>Wändell</a:t>
            </a:r>
            <a:r>
              <a:rPr lang="en-US" sz="1600" dirty="0"/>
              <a:t>, P. E. (2007). Effects of a short-term intervention with a </a:t>
            </a:r>
            <a:r>
              <a:rPr lang="en-US" sz="1600" dirty="0" err="1"/>
              <a:t>paleolithic</a:t>
            </a:r>
            <a:r>
              <a:rPr lang="en-US" sz="1600" dirty="0"/>
              <a:t> diet in healthy volunteers. </a:t>
            </a:r>
            <a:r>
              <a:rPr lang="en-US" sz="1600" i="1" dirty="0"/>
              <a:t>European Journal of Clinical Nutrition,</a:t>
            </a:r>
            <a:r>
              <a:rPr lang="en-US" sz="1600" dirty="0"/>
              <a:t> </a:t>
            </a:r>
            <a:r>
              <a:rPr lang="en-US" sz="1600" i="1" dirty="0"/>
              <a:t>62</a:t>
            </a:r>
            <a:r>
              <a:rPr lang="en-US" sz="1600" dirty="0"/>
              <a:t>(5), 682-685. doi:10.1038/sj.ejcn.1602790</a:t>
            </a:r>
          </a:p>
        </p:txBody>
      </p:sp>
    </p:spTree>
    <p:extLst>
      <p:ext uri="{BB962C8B-B14F-4D97-AF65-F5344CB8AC3E}">
        <p14:creationId xmlns:p14="http://schemas.microsoft.com/office/powerpoint/2010/main" val="37007022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XRUYQT3274NZ-681238054-1775</_dlc_DocId>
    <_dlc_DocIdUrl xmlns="b22f8f74-215c-4154-9939-bd29e4e8980e">
      <Url>https://supportservices.jobcorps.gov/health/_layouts/15/DocIdRedir.aspx?ID=XRUYQT3274NZ-681238054-1775</Url>
      <Description>XRUYQT3274NZ-681238054-1775</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199F8CC-5623-4732-AF20-D59973676EBA}"/>
</file>

<file path=customXml/itemProps2.xml><?xml version="1.0" encoding="utf-8"?>
<ds:datastoreItem xmlns:ds="http://schemas.openxmlformats.org/officeDocument/2006/customXml" ds:itemID="{13753691-A1BF-4F5D-B7A5-B4EFA8671183}"/>
</file>

<file path=customXml/itemProps3.xml><?xml version="1.0" encoding="utf-8"?>
<ds:datastoreItem xmlns:ds="http://schemas.openxmlformats.org/officeDocument/2006/customXml" ds:itemID="{3EE5CB54-6312-47F5-883D-001EB5FE7FE7}"/>
</file>

<file path=customXml/itemProps4.xml><?xml version="1.0" encoding="utf-8"?>
<ds:datastoreItem xmlns:ds="http://schemas.openxmlformats.org/officeDocument/2006/customXml" ds:itemID="{78E51669-4121-4983-8D05-0236CBC1430B}"/>
</file>

<file path=docProps/app.xml><?xml version="1.0" encoding="utf-8"?>
<Properties xmlns="http://schemas.openxmlformats.org/officeDocument/2006/extended-properties" xmlns:vt="http://schemas.openxmlformats.org/officeDocument/2006/docPropsVTypes">
  <TotalTime>35171</TotalTime>
  <Words>1314</Words>
  <Application>Microsoft Office PowerPoint</Application>
  <PresentationFormat>Widescreen</PresentationFormat>
  <Paragraphs>153</Paragraphs>
  <Slides>49</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Healthy Eating and Active Lifestyles (HEALs):  Nutrition, Exercise, and Motivation</vt:lpstr>
      <vt:lpstr>Welcome! </vt:lpstr>
      <vt:lpstr>Nutrition Trends and  Decision Making</vt:lpstr>
      <vt:lpstr>PowerPoint Presentation</vt:lpstr>
      <vt:lpstr>PowerPoint Presentation</vt:lpstr>
      <vt:lpstr>PowerPoint Presentation</vt:lpstr>
      <vt:lpstr>Intermittent Fasting (IF)</vt:lpstr>
      <vt:lpstr>Paleo/Whole 30</vt:lpstr>
      <vt:lpstr>Does Paleo/Whole 30 Work?</vt:lpstr>
      <vt:lpstr>PowerPoint Presentation</vt:lpstr>
      <vt:lpstr>Does Keto Work?</vt:lpstr>
      <vt:lpstr>Vegetarians, Vegans, and Flexitarians</vt:lpstr>
      <vt:lpstr>Diets and Mood</vt:lpstr>
      <vt:lpstr>How do you choose what to eat?</vt:lpstr>
      <vt:lpstr>PowerPoint Presentation</vt:lpstr>
      <vt:lpstr>“Healthy” Choices Sometimes Backfire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Applying this to Job Corps </vt:lpstr>
      <vt:lpstr>Attractive Displays</vt:lpstr>
      <vt:lpstr>Fitness Trends and Lessons for Job Corps</vt:lpstr>
      <vt:lpstr>High-Intensity Interval Training (HIIT)</vt:lpstr>
      <vt:lpstr>Streaming and Online Workouts and Apps</vt:lpstr>
      <vt:lpstr>Streaming and Online Workouts and Apps</vt:lpstr>
      <vt:lpstr>Streaming and Online Workouts and Apps</vt:lpstr>
      <vt:lpstr>Streaming and Online Workouts and Apps</vt:lpstr>
      <vt:lpstr>Boutique Fitness</vt:lpstr>
      <vt:lpstr>PowerPoint Presentation</vt:lpstr>
      <vt:lpstr>Why are these so popular?</vt:lpstr>
      <vt:lpstr>5 Things to Make your Program Successful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you get build confidence and get results?</vt:lpstr>
      <vt:lpstr>Other Motivation Tools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Eating and Active Lifestyles (HEALs): Nutrition, Exercise and Motivation</dc:title>
  <dc:creator>Julie Luht</dc:creator>
  <cp:lastModifiedBy>Julie Luht</cp:lastModifiedBy>
  <cp:revision>122</cp:revision>
  <dcterms:created xsi:type="dcterms:W3CDTF">2019-07-16T19:29:13Z</dcterms:created>
  <dcterms:modified xsi:type="dcterms:W3CDTF">2019-09-10T17:23:01Z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d7b920b0-76a4-43f5-b74d-e019c234f4f7</vt:lpwstr>
  </property>
</Properties>
</file>