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2.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layout4.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sldIdLst>
    <p:sldId id="257" r:id="rId5"/>
    <p:sldId id="263" r:id="rId6"/>
    <p:sldId id="267" r:id="rId7"/>
    <p:sldId id="269" r:id="rId8"/>
    <p:sldId id="279" r:id="rId9"/>
    <p:sldId id="268" r:id="rId10"/>
    <p:sldId id="270" r:id="rId11"/>
    <p:sldId id="271" r:id="rId12"/>
    <p:sldId id="272" r:id="rId13"/>
    <p:sldId id="273" r:id="rId14"/>
    <p:sldId id="278" r:id="rId15"/>
    <p:sldId id="274" r:id="rId16"/>
    <p:sldId id="275" r:id="rId17"/>
    <p:sldId id="277" r:id="rId18"/>
    <p:sldId id="276" r:id="rId19"/>
    <p:sldId id="280" r:id="rId20"/>
    <p:sldId id="488" r:id="rId21"/>
    <p:sldId id="489" r:id="rId22"/>
    <p:sldId id="490" r:id="rId23"/>
    <p:sldId id="378" r:id="rId24"/>
    <p:sldId id="469" r:id="rId25"/>
    <p:sldId id="492" r:id="rId26"/>
    <p:sldId id="498" r:id="rId27"/>
    <p:sldId id="494" r:id="rId28"/>
    <p:sldId id="478" r:id="rId29"/>
    <p:sldId id="497" r:id="rId30"/>
    <p:sldId id="499" r:id="rId31"/>
    <p:sldId id="485" r:id="rId32"/>
    <p:sldId id="495" r:id="rId33"/>
    <p:sldId id="496" r:id="rId34"/>
    <p:sldId id="4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20F77-BF87-4BD1-56F5-FE223A5CE31D}" v="14" dt="2020-09-12T18:24:17.901"/>
    <p1510:client id="{65696566-5D20-4C19-2229-C30041F47DD7}" v="74" dt="2020-09-12T01:07:50.099"/>
    <p1510:client id="{770D8F3A-5226-4A44-9572-591CA98F198F}" v="2" dt="2020-09-12T18:22:11.149"/>
    <p1510:client id="{A12AA4F6-C3BD-4F79-B096-73B713753E75}" v="315" dt="2020-09-12T02:06:30.607"/>
    <p1510:client id="{A8D0E5B7-5B64-40F4-88DE-EE6DED175E19}" v="37" dt="2020-09-12T01:32:31.001"/>
    <p1510:client id="{CA088DBE-BEBA-43DA-CA20-CDB33E1B97A1}" v="12" dt="2020-09-12T02:07:59.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43" autoAdjust="0"/>
  </p:normalViewPr>
  <p:slideViewPr>
    <p:cSldViewPr snapToGrid="0">
      <p:cViewPr varScale="1">
        <p:scale>
          <a:sx n="119" d="100"/>
          <a:sy n="119" d="100"/>
        </p:scale>
        <p:origin x="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77EFF-1C9D-4CC8-8047-7258421332B0}"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B14D4F8F-F864-4FC2-B0C5-E195A6FD47B6}">
      <dgm:prSet/>
      <dgm:spPr/>
      <dgm:t>
        <a:bodyPr/>
        <a:lstStyle/>
        <a:p>
          <a:r>
            <a:rPr lang="en-US" b="1"/>
            <a:t>After this webinar, participants will be able to:</a:t>
          </a:r>
          <a:endParaRPr lang="en-US"/>
        </a:p>
      </dgm:t>
    </dgm:pt>
    <dgm:pt modelId="{B46AEC6C-7730-4F3E-8949-47FC7CFE0479}" type="parTrans" cxnId="{9E3B1C12-435B-4FF0-BD5C-B26CA319FE4B}">
      <dgm:prSet/>
      <dgm:spPr/>
      <dgm:t>
        <a:bodyPr/>
        <a:lstStyle/>
        <a:p>
          <a:endParaRPr lang="en-US"/>
        </a:p>
      </dgm:t>
    </dgm:pt>
    <dgm:pt modelId="{B12921A2-BE15-4229-9624-C3C52C41E11F}" type="sibTrans" cxnId="{9E3B1C12-435B-4FF0-BD5C-B26CA319FE4B}">
      <dgm:prSet/>
      <dgm:spPr/>
      <dgm:t>
        <a:bodyPr/>
        <a:lstStyle/>
        <a:p>
          <a:endParaRPr lang="en-US"/>
        </a:p>
      </dgm:t>
    </dgm:pt>
    <dgm:pt modelId="{A915A925-1887-412C-9E02-F30FCB10D486}">
      <dgm:prSet/>
      <dgm:spPr/>
      <dgm:t>
        <a:bodyPr/>
        <a:lstStyle/>
        <a:p>
          <a:r>
            <a:rPr lang="en-US"/>
            <a:t>1)     Articulate the steps necessary to ensure that students with substance misuse issues are identified when entering Job Corps by developing an assessment protocol.</a:t>
          </a:r>
        </a:p>
      </dgm:t>
    </dgm:pt>
    <dgm:pt modelId="{9ED71368-00B0-41C3-B8A2-30371C166AD9}" type="parTrans" cxnId="{6365E732-0F2F-449D-839F-692E86528E89}">
      <dgm:prSet/>
      <dgm:spPr/>
      <dgm:t>
        <a:bodyPr/>
        <a:lstStyle/>
        <a:p>
          <a:endParaRPr lang="en-US"/>
        </a:p>
      </dgm:t>
    </dgm:pt>
    <dgm:pt modelId="{7A513F83-F6F2-469F-B8C4-C56C04B0748F}" type="sibTrans" cxnId="{6365E732-0F2F-449D-839F-692E86528E89}">
      <dgm:prSet/>
      <dgm:spPr/>
      <dgm:t>
        <a:bodyPr/>
        <a:lstStyle/>
        <a:p>
          <a:endParaRPr lang="en-US"/>
        </a:p>
      </dgm:t>
    </dgm:pt>
    <dgm:pt modelId="{FCEE82FA-4656-4B87-856B-BD7215B01027}">
      <dgm:prSet/>
      <dgm:spPr/>
      <dgm:t>
        <a:bodyPr/>
        <a:lstStyle/>
        <a:p>
          <a:r>
            <a:rPr lang="en-US"/>
            <a:t>2)     Develop a list of formalized assessment instruments appropriate for use with Job Corps students.</a:t>
          </a:r>
        </a:p>
      </dgm:t>
    </dgm:pt>
    <dgm:pt modelId="{5C23D3C7-390E-4D24-9524-DA7A7145D91E}" type="parTrans" cxnId="{6C787985-685D-4EEB-8243-B3B55A5D0C83}">
      <dgm:prSet/>
      <dgm:spPr/>
      <dgm:t>
        <a:bodyPr/>
        <a:lstStyle/>
        <a:p>
          <a:endParaRPr lang="en-US"/>
        </a:p>
      </dgm:t>
    </dgm:pt>
    <dgm:pt modelId="{FC4B5B26-7A37-45EB-A53F-CC83CA0B579A}" type="sibTrans" cxnId="{6C787985-685D-4EEB-8243-B3B55A5D0C83}">
      <dgm:prSet/>
      <dgm:spPr/>
      <dgm:t>
        <a:bodyPr/>
        <a:lstStyle/>
        <a:p>
          <a:endParaRPr lang="en-US"/>
        </a:p>
      </dgm:t>
    </dgm:pt>
    <dgm:pt modelId="{3BD87358-C3D9-4EEA-9D30-6D7D64FDC916}">
      <dgm:prSet/>
      <dgm:spPr/>
      <dgm:t>
        <a:bodyPr/>
        <a:lstStyle/>
        <a:p>
          <a:r>
            <a:rPr lang="en-US"/>
            <a:t>3)     Score and interpret formalized assessment measures such as the MAST and the DAST.</a:t>
          </a:r>
        </a:p>
      </dgm:t>
    </dgm:pt>
    <dgm:pt modelId="{16F421E1-DF3D-4BD8-ACEC-F826CAD6A1A9}" type="parTrans" cxnId="{0DAD0CEE-34B4-468B-97AA-486CB3F67229}">
      <dgm:prSet/>
      <dgm:spPr/>
      <dgm:t>
        <a:bodyPr/>
        <a:lstStyle/>
        <a:p>
          <a:endParaRPr lang="en-US"/>
        </a:p>
      </dgm:t>
    </dgm:pt>
    <dgm:pt modelId="{DDD24873-874C-4BA0-B362-930C03BCAEF3}" type="sibTrans" cxnId="{0DAD0CEE-34B4-468B-97AA-486CB3F67229}">
      <dgm:prSet/>
      <dgm:spPr/>
      <dgm:t>
        <a:bodyPr/>
        <a:lstStyle/>
        <a:p>
          <a:endParaRPr lang="en-US"/>
        </a:p>
      </dgm:t>
    </dgm:pt>
    <dgm:pt modelId="{E48803FD-5E1A-4887-B024-82A39BC07265}">
      <dgm:prSet/>
      <dgm:spPr/>
      <dgm:t>
        <a:bodyPr/>
        <a:lstStyle/>
        <a:p>
          <a:r>
            <a:rPr lang="en-US"/>
            <a:t>4)     Develop strategies to support students who are identified as high risk for not completing Job Corps.</a:t>
          </a:r>
        </a:p>
      </dgm:t>
    </dgm:pt>
    <dgm:pt modelId="{9F7C58BE-04D2-4F1B-94C5-064D7959F985}" type="parTrans" cxnId="{8256506B-ECDD-4556-A533-616E1FE9DF22}">
      <dgm:prSet/>
      <dgm:spPr/>
      <dgm:t>
        <a:bodyPr/>
        <a:lstStyle/>
        <a:p>
          <a:endParaRPr lang="en-US"/>
        </a:p>
      </dgm:t>
    </dgm:pt>
    <dgm:pt modelId="{7C530C2D-BCE9-41C0-BF9F-D61ED187E951}" type="sibTrans" cxnId="{8256506B-ECDD-4556-A533-616E1FE9DF22}">
      <dgm:prSet/>
      <dgm:spPr/>
      <dgm:t>
        <a:bodyPr/>
        <a:lstStyle/>
        <a:p>
          <a:endParaRPr lang="en-US"/>
        </a:p>
      </dgm:t>
    </dgm:pt>
    <dgm:pt modelId="{1ACDDAA7-4B63-47B0-A495-FA9A1CEEBBE7}" type="pres">
      <dgm:prSet presAssocID="{77177EFF-1C9D-4CC8-8047-7258421332B0}" presName="outerComposite" presStyleCnt="0">
        <dgm:presLayoutVars>
          <dgm:chMax val="5"/>
          <dgm:dir/>
          <dgm:resizeHandles val="exact"/>
        </dgm:presLayoutVars>
      </dgm:prSet>
      <dgm:spPr/>
    </dgm:pt>
    <dgm:pt modelId="{0AD68CD3-BB9D-478B-B034-075BD859B278}" type="pres">
      <dgm:prSet presAssocID="{77177EFF-1C9D-4CC8-8047-7258421332B0}" presName="dummyMaxCanvas" presStyleCnt="0">
        <dgm:presLayoutVars/>
      </dgm:prSet>
      <dgm:spPr/>
    </dgm:pt>
    <dgm:pt modelId="{C2D2730E-5D4A-4688-B2E1-A4D159F60B0D}" type="pres">
      <dgm:prSet presAssocID="{77177EFF-1C9D-4CC8-8047-7258421332B0}" presName="FiveNodes_1" presStyleLbl="node1" presStyleIdx="0" presStyleCnt="5">
        <dgm:presLayoutVars>
          <dgm:bulletEnabled val="1"/>
        </dgm:presLayoutVars>
      </dgm:prSet>
      <dgm:spPr/>
    </dgm:pt>
    <dgm:pt modelId="{CBFF8177-4781-4553-85FA-7C8B8B0AFD16}" type="pres">
      <dgm:prSet presAssocID="{77177EFF-1C9D-4CC8-8047-7258421332B0}" presName="FiveNodes_2" presStyleLbl="node1" presStyleIdx="1" presStyleCnt="5">
        <dgm:presLayoutVars>
          <dgm:bulletEnabled val="1"/>
        </dgm:presLayoutVars>
      </dgm:prSet>
      <dgm:spPr/>
    </dgm:pt>
    <dgm:pt modelId="{098A5E7B-B3AA-410B-AAFD-7384C62B1306}" type="pres">
      <dgm:prSet presAssocID="{77177EFF-1C9D-4CC8-8047-7258421332B0}" presName="FiveNodes_3" presStyleLbl="node1" presStyleIdx="2" presStyleCnt="5">
        <dgm:presLayoutVars>
          <dgm:bulletEnabled val="1"/>
        </dgm:presLayoutVars>
      </dgm:prSet>
      <dgm:spPr/>
    </dgm:pt>
    <dgm:pt modelId="{D97170A1-B490-4CD9-BB5D-1605267E3779}" type="pres">
      <dgm:prSet presAssocID="{77177EFF-1C9D-4CC8-8047-7258421332B0}" presName="FiveNodes_4" presStyleLbl="node1" presStyleIdx="3" presStyleCnt="5">
        <dgm:presLayoutVars>
          <dgm:bulletEnabled val="1"/>
        </dgm:presLayoutVars>
      </dgm:prSet>
      <dgm:spPr/>
    </dgm:pt>
    <dgm:pt modelId="{9B00B33D-8855-4283-8A2C-F843D1F04A1B}" type="pres">
      <dgm:prSet presAssocID="{77177EFF-1C9D-4CC8-8047-7258421332B0}" presName="FiveNodes_5" presStyleLbl="node1" presStyleIdx="4" presStyleCnt="5">
        <dgm:presLayoutVars>
          <dgm:bulletEnabled val="1"/>
        </dgm:presLayoutVars>
      </dgm:prSet>
      <dgm:spPr/>
    </dgm:pt>
    <dgm:pt modelId="{C1426A52-CF14-4EF2-B34F-A42B358AC0DB}" type="pres">
      <dgm:prSet presAssocID="{77177EFF-1C9D-4CC8-8047-7258421332B0}" presName="FiveConn_1-2" presStyleLbl="fgAccFollowNode1" presStyleIdx="0" presStyleCnt="4">
        <dgm:presLayoutVars>
          <dgm:bulletEnabled val="1"/>
        </dgm:presLayoutVars>
      </dgm:prSet>
      <dgm:spPr/>
    </dgm:pt>
    <dgm:pt modelId="{3C4EA570-4D22-40DA-AE7C-11D91FAC8BC8}" type="pres">
      <dgm:prSet presAssocID="{77177EFF-1C9D-4CC8-8047-7258421332B0}" presName="FiveConn_2-3" presStyleLbl="fgAccFollowNode1" presStyleIdx="1" presStyleCnt="4">
        <dgm:presLayoutVars>
          <dgm:bulletEnabled val="1"/>
        </dgm:presLayoutVars>
      </dgm:prSet>
      <dgm:spPr/>
    </dgm:pt>
    <dgm:pt modelId="{F5B48CA5-78C6-45EB-BA7C-E0203A74337F}" type="pres">
      <dgm:prSet presAssocID="{77177EFF-1C9D-4CC8-8047-7258421332B0}" presName="FiveConn_3-4" presStyleLbl="fgAccFollowNode1" presStyleIdx="2" presStyleCnt="4">
        <dgm:presLayoutVars>
          <dgm:bulletEnabled val="1"/>
        </dgm:presLayoutVars>
      </dgm:prSet>
      <dgm:spPr/>
    </dgm:pt>
    <dgm:pt modelId="{A02A9AF6-D5EF-41ED-97ED-127843A559F2}" type="pres">
      <dgm:prSet presAssocID="{77177EFF-1C9D-4CC8-8047-7258421332B0}" presName="FiveConn_4-5" presStyleLbl="fgAccFollowNode1" presStyleIdx="3" presStyleCnt="4">
        <dgm:presLayoutVars>
          <dgm:bulletEnabled val="1"/>
        </dgm:presLayoutVars>
      </dgm:prSet>
      <dgm:spPr/>
    </dgm:pt>
    <dgm:pt modelId="{BF314C6F-D27C-43C4-ACF9-5165CA6DA5F6}" type="pres">
      <dgm:prSet presAssocID="{77177EFF-1C9D-4CC8-8047-7258421332B0}" presName="FiveNodes_1_text" presStyleLbl="node1" presStyleIdx="4" presStyleCnt="5">
        <dgm:presLayoutVars>
          <dgm:bulletEnabled val="1"/>
        </dgm:presLayoutVars>
      </dgm:prSet>
      <dgm:spPr/>
    </dgm:pt>
    <dgm:pt modelId="{163A074A-AFE4-46B0-B00F-59D7197756E1}" type="pres">
      <dgm:prSet presAssocID="{77177EFF-1C9D-4CC8-8047-7258421332B0}" presName="FiveNodes_2_text" presStyleLbl="node1" presStyleIdx="4" presStyleCnt="5">
        <dgm:presLayoutVars>
          <dgm:bulletEnabled val="1"/>
        </dgm:presLayoutVars>
      </dgm:prSet>
      <dgm:spPr/>
    </dgm:pt>
    <dgm:pt modelId="{76BB679C-9792-4D03-B5BE-F6BB022BD91B}" type="pres">
      <dgm:prSet presAssocID="{77177EFF-1C9D-4CC8-8047-7258421332B0}" presName="FiveNodes_3_text" presStyleLbl="node1" presStyleIdx="4" presStyleCnt="5">
        <dgm:presLayoutVars>
          <dgm:bulletEnabled val="1"/>
        </dgm:presLayoutVars>
      </dgm:prSet>
      <dgm:spPr/>
    </dgm:pt>
    <dgm:pt modelId="{53F4DC88-3E0C-4A2A-93F4-DDEBA38CDECA}" type="pres">
      <dgm:prSet presAssocID="{77177EFF-1C9D-4CC8-8047-7258421332B0}" presName="FiveNodes_4_text" presStyleLbl="node1" presStyleIdx="4" presStyleCnt="5">
        <dgm:presLayoutVars>
          <dgm:bulletEnabled val="1"/>
        </dgm:presLayoutVars>
      </dgm:prSet>
      <dgm:spPr/>
    </dgm:pt>
    <dgm:pt modelId="{799F53BB-B5FB-43A7-8F9D-5DC1D488BE63}" type="pres">
      <dgm:prSet presAssocID="{77177EFF-1C9D-4CC8-8047-7258421332B0}" presName="FiveNodes_5_text" presStyleLbl="node1" presStyleIdx="4" presStyleCnt="5">
        <dgm:presLayoutVars>
          <dgm:bulletEnabled val="1"/>
        </dgm:presLayoutVars>
      </dgm:prSet>
      <dgm:spPr/>
    </dgm:pt>
  </dgm:ptLst>
  <dgm:cxnLst>
    <dgm:cxn modelId="{9E3B1C12-435B-4FF0-BD5C-B26CA319FE4B}" srcId="{77177EFF-1C9D-4CC8-8047-7258421332B0}" destId="{B14D4F8F-F864-4FC2-B0C5-E195A6FD47B6}" srcOrd="0" destOrd="0" parTransId="{B46AEC6C-7730-4F3E-8949-47FC7CFE0479}" sibTransId="{B12921A2-BE15-4229-9624-C3C52C41E11F}"/>
    <dgm:cxn modelId="{C466B012-FEC2-42E0-8476-B94D37E19EEA}" type="presOf" srcId="{E48803FD-5E1A-4887-B024-82A39BC07265}" destId="{799F53BB-B5FB-43A7-8F9D-5DC1D488BE63}" srcOrd="1" destOrd="0" presId="urn:microsoft.com/office/officeart/2005/8/layout/vProcess5"/>
    <dgm:cxn modelId="{3B40051C-5259-499F-9AAC-1D7402B1E6DA}" type="presOf" srcId="{B14D4F8F-F864-4FC2-B0C5-E195A6FD47B6}" destId="{C2D2730E-5D4A-4688-B2E1-A4D159F60B0D}" srcOrd="0" destOrd="0" presId="urn:microsoft.com/office/officeart/2005/8/layout/vProcess5"/>
    <dgm:cxn modelId="{6365E732-0F2F-449D-839F-692E86528E89}" srcId="{77177EFF-1C9D-4CC8-8047-7258421332B0}" destId="{A915A925-1887-412C-9E02-F30FCB10D486}" srcOrd="1" destOrd="0" parTransId="{9ED71368-00B0-41C3-B8A2-30371C166AD9}" sibTransId="{7A513F83-F6F2-469F-B8C4-C56C04B0748F}"/>
    <dgm:cxn modelId="{D16DB656-4D6F-4437-937A-9EF6AC010402}" type="presOf" srcId="{DDD24873-874C-4BA0-B362-930C03BCAEF3}" destId="{A02A9AF6-D5EF-41ED-97ED-127843A559F2}" srcOrd="0" destOrd="0" presId="urn:microsoft.com/office/officeart/2005/8/layout/vProcess5"/>
    <dgm:cxn modelId="{E3988759-A379-4498-83F6-FDECD429741A}" type="presOf" srcId="{A915A925-1887-412C-9E02-F30FCB10D486}" destId="{163A074A-AFE4-46B0-B00F-59D7197756E1}" srcOrd="1" destOrd="0" presId="urn:microsoft.com/office/officeart/2005/8/layout/vProcess5"/>
    <dgm:cxn modelId="{74B21460-E521-4924-AED2-21B652D5BC17}" type="presOf" srcId="{B12921A2-BE15-4229-9624-C3C52C41E11F}" destId="{C1426A52-CF14-4EF2-B34F-A42B358AC0DB}" srcOrd="0" destOrd="0" presId="urn:microsoft.com/office/officeart/2005/8/layout/vProcess5"/>
    <dgm:cxn modelId="{FD68AA68-1F36-4765-823D-B65387934030}" type="presOf" srcId="{3BD87358-C3D9-4EEA-9D30-6D7D64FDC916}" destId="{53F4DC88-3E0C-4A2A-93F4-DDEBA38CDECA}" srcOrd="1" destOrd="0" presId="urn:microsoft.com/office/officeart/2005/8/layout/vProcess5"/>
    <dgm:cxn modelId="{AC290669-B0F6-4B4B-840E-C815A40152B9}" type="presOf" srcId="{FCEE82FA-4656-4B87-856B-BD7215B01027}" destId="{76BB679C-9792-4D03-B5BE-F6BB022BD91B}" srcOrd="1" destOrd="0" presId="urn:microsoft.com/office/officeart/2005/8/layout/vProcess5"/>
    <dgm:cxn modelId="{8256506B-ECDD-4556-A533-616E1FE9DF22}" srcId="{77177EFF-1C9D-4CC8-8047-7258421332B0}" destId="{E48803FD-5E1A-4887-B024-82A39BC07265}" srcOrd="4" destOrd="0" parTransId="{9F7C58BE-04D2-4F1B-94C5-064D7959F985}" sibTransId="{7C530C2D-BCE9-41C0-BF9F-D61ED187E951}"/>
    <dgm:cxn modelId="{A274E677-3600-4BD1-8EF1-CA89E1966D1B}" type="presOf" srcId="{7A513F83-F6F2-469F-B8C4-C56C04B0748F}" destId="{3C4EA570-4D22-40DA-AE7C-11D91FAC8BC8}" srcOrd="0" destOrd="0" presId="urn:microsoft.com/office/officeart/2005/8/layout/vProcess5"/>
    <dgm:cxn modelId="{6C787985-685D-4EEB-8243-B3B55A5D0C83}" srcId="{77177EFF-1C9D-4CC8-8047-7258421332B0}" destId="{FCEE82FA-4656-4B87-856B-BD7215B01027}" srcOrd="2" destOrd="0" parTransId="{5C23D3C7-390E-4D24-9524-DA7A7145D91E}" sibTransId="{FC4B5B26-7A37-45EB-A53F-CC83CA0B579A}"/>
    <dgm:cxn modelId="{A521B48A-C690-4D48-8146-7C111EFC2B31}" type="presOf" srcId="{B14D4F8F-F864-4FC2-B0C5-E195A6FD47B6}" destId="{BF314C6F-D27C-43C4-ACF9-5165CA6DA5F6}" srcOrd="1" destOrd="0" presId="urn:microsoft.com/office/officeart/2005/8/layout/vProcess5"/>
    <dgm:cxn modelId="{B730D290-3455-4464-BA41-B530A3556A42}" type="presOf" srcId="{FC4B5B26-7A37-45EB-A53F-CC83CA0B579A}" destId="{F5B48CA5-78C6-45EB-BA7C-E0203A74337F}" srcOrd="0" destOrd="0" presId="urn:microsoft.com/office/officeart/2005/8/layout/vProcess5"/>
    <dgm:cxn modelId="{9A9B20A6-A9A6-437C-9169-9D4A3933ADAE}" type="presOf" srcId="{A915A925-1887-412C-9E02-F30FCB10D486}" destId="{CBFF8177-4781-4553-85FA-7C8B8B0AFD16}" srcOrd="0" destOrd="0" presId="urn:microsoft.com/office/officeart/2005/8/layout/vProcess5"/>
    <dgm:cxn modelId="{596BBAB2-90C3-4FC1-8BD5-5D85060435B1}" type="presOf" srcId="{77177EFF-1C9D-4CC8-8047-7258421332B0}" destId="{1ACDDAA7-4B63-47B0-A495-FA9A1CEEBBE7}" srcOrd="0" destOrd="0" presId="urn:microsoft.com/office/officeart/2005/8/layout/vProcess5"/>
    <dgm:cxn modelId="{897B10B3-85FD-4494-9703-1EBF6CE5C92A}" type="presOf" srcId="{3BD87358-C3D9-4EEA-9D30-6D7D64FDC916}" destId="{D97170A1-B490-4CD9-BB5D-1605267E3779}" srcOrd="0" destOrd="0" presId="urn:microsoft.com/office/officeart/2005/8/layout/vProcess5"/>
    <dgm:cxn modelId="{4C9847D9-1A8C-49CD-823B-C1F738BE19C1}" type="presOf" srcId="{E48803FD-5E1A-4887-B024-82A39BC07265}" destId="{9B00B33D-8855-4283-8A2C-F843D1F04A1B}" srcOrd="0" destOrd="0" presId="urn:microsoft.com/office/officeart/2005/8/layout/vProcess5"/>
    <dgm:cxn modelId="{0DAD0CEE-34B4-468B-97AA-486CB3F67229}" srcId="{77177EFF-1C9D-4CC8-8047-7258421332B0}" destId="{3BD87358-C3D9-4EEA-9D30-6D7D64FDC916}" srcOrd="3" destOrd="0" parTransId="{16F421E1-DF3D-4BD8-ACEC-F826CAD6A1A9}" sibTransId="{DDD24873-874C-4BA0-B362-930C03BCAEF3}"/>
    <dgm:cxn modelId="{DFFBCCF8-5CC5-4A8E-B1FD-8C655C0FF688}" type="presOf" srcId="{FCEE82FA-4656-4B87-856B-BD7215B01027}" destId="{098A5E7B-B3AA-410B-AAFD-7384C62B1306}" srcOrd="0" destOrd="0" presId="urn:microsoft.com/office/officeart/2005/8/layout/vProcess5"/>
    <dgm:cxn modelId="{6B5B15DE-6000-4846-AA5D-4C9203B5D7CA}" type="presParOf" srcId="{1ACDDAA7-4B63-47B0-A495-FA9A1CEEBBE7}" destId="{0AD68CD3-BB9D-478B-B034-075BD859B278}" srcOrd="0" destOrd="0" presId="urn:microsoft.com/office/officeart/2005/8/layout/vProcess5"/>
    <dgm:cxn modelId="{B154936D-1F6B-4145-A885-4A91AA4771A1}" type="presParOf" srcId="{1ACDDAA7-4B63-47B0-A495-FA9A1CEEBBE7}" destId="{C2D2730E-5D4A-4688-B2E1-A4D159F60B0D}" srcOrd="1" destOrd="0" presId="urn:microsoft.com/office/officeart/2005/8/layout/vProcess5"/>
    <dgm:cxn modelId="{B357A597-4B19-4FD0-B339-A0A48CFC2F9D}" type="presParOf" srcId="{1ACDDAA7-4B63-47B0-A495-FA9A1CEEBBE7}" destId="{CBFF8177-4781-4553-85FA-7C8B8B0AFD16}" srcOrd="2" destOrd="0" presId="urn:microsoft.com/office/officeart/2005/8/layout/vProcess5"/>
    <dgm:cxn modelId="{546E5AE5-75A6-4BC2-9884-EB5F89CC30BD}" type="presParOf" srcId="{1ACDDAA7-4B63-47B0-A495-FA9A1CEEBBE7}" destId="{098A5E7B-B3AA-410B-AAFD-7384C62B1306}" srcOrd="3" destOrd="0" presId="urn:microsoft.com/office/officeart/2005/8/layout/vProcess5"/>
    <dgm:cxn modelId="{4C1F747A-4962-49CA-AE4D-968C987DD199}" type="presParOf" srcId="{1ACDDAA7-4B63-47B0-A495-FA9A1CEEBBE7}" destId="{D97170A1-B490-4CD9-BB5D-1605267E3779}" srcOrd="4" destOrd="0" presId="urn:microsoft.com/office/officeart/2005/8/layout/vProcess5"/>
    <dgm:cxn modelId="{4D649671-5F24-4A84-A577-07F0130967B8}" type="presParOf" srcId="{1ACDDAA7-4B63-47B0-A495-FA9A1CEEBBE7}" destId="{9B00B33D-8855-4283-8A2C-F843D1F04A1B}" srcOrd="5" destOrd="0" presId="urn:microsoft.com/office/officeart/2005/8/layout/vProcess5"/>
    <dgm:cxn modelId="{93E9CBCE-B7C8-488B-BAB6-748855381D32}" type="presParOf" srcId="{1ACDDAA7-4B63-47B0-A495-FA9A1CEEBBE7}" destId="{C1426A52-CF14-4EF2-B34F-A42B358AC0DB}" srcOrd="6" destOrd="0" presId="urn:microsoft.com/office/officeart/2005/8/layout/vProcess5"/>
    <dgm:cxn modelId="{95CFDAD8-FB89-437E-BF5A-01CB3516D723}" type="presParOf" srcId="{1ACDDAA7-4B63-47B0-A495-FA9A1CEEBBE7}" destId="{3C4EA570-4D22-40DA-AE7C-11D91FAC8BC8}" srcOrd="7" destOrd="0" presId="urn:microsoft.com/office/officeart/2005/8/layout/vProcess5"/>
    <dgm:cxn modelId="{D77CEB68-43DB-43A8-91BF-8BDC70507DAD}" type="presParOf" srcId="{1ACDDAA7-4B63-47B0-A495-FA9A1CEEBBE7}" destId="{F5B48CA5-78C6-45EB-BA7C-E0203A74337F}" srcOrd="8" destOrd="0" presId="urn:microsoft.com/office/officeart/2005/8/layout/vProcess5"/>
    <dgm:cxn modelId="{BA67C31D-6856-415A-8DA1-81EDD7F370D4}" type="presParOf" srcId="{1ACDDAA7-4B63-47B0-A495-FA9A1CEEBBE7}" destId="{A02A9AF6-D5EF-41ED-97ED-127843A559F2}" srcOrd="9" destOrd="0" presId="urn:microsoft.com/office/officeart/2005/8/layout/vProcess5"/>
    <dgm:cxn modelId="{960952B0-FBE1-4C24-962E-10BC7581C56F}" type="presParOf" srcId="{1ACDDAA7-4B63-47B0-A495-FA9A1CEEBBE7}" destId="{BF314C6F-D27C-43C4-ACF9-5165CA6DA5F6}" srcOrd="10" destOrd="0" presId="urn:microsoft.com/office/officeart/2005/8/layout/vProcess5"/>
    <dgm:cxn modelId="{421DA9A3-7F98-4E01-AD7D-BCAC55AE4126}" type="presParOf" srcId="{1ACDDAA7-4B63-47B0-A495-FA9A1CEEBBE7}" destId="{163A074A-AFE4-46B0-B00F-59D7197756E1}" srcOrd="11" destOrd="0" presId="urn:microsoft.com/office/officeart/2005/8/layout/vProcess5"/>
    <dgm:cxn modelId="{D0ABEE21-C78D-4212-A207-6CD750E3B99B}" type="presParOf" srcId="{1ACDDAA7-4B63-47B0-A495-FA9A1CEEBBE7}" destId="{76BB679C-9792-4D03-B5BE-F6BB022BD91B}" srcOrd="12" destOrd="0" presId="urn:microsoft.com/office/officeart/2005/8/layout/vProcess5"/>
    <dgm:cxn modelId="{19685108-D140-46C6-A3FB-FED7653F3986}" type="presParOf" srcId="{1ACDDAA7-4B63-47B0-A495-FA9A1CEEBBE7}" destId="{53F4DC88-3E0C-4A2A-93F4-DDEBA38CDECA}" srcOrd="13" destOrd="0" presId="urn:microsoft.com/office/officeart/2005/8/layout/vProcess5"/>
    <dgm:cxn modelId="{9EC305D1-F76F-462F-9713-CBC45B6CBCAB}" type="presParOf" srcId="{1ACDDAA7-4B63-47B0-A495-FA9A1CEEBBE7}" destId="{799F53BB-B5FB-43A7-8F9D-5DC1D488BE6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44C53-8317-4A45-B98C-268D45430DC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9128595-D58A-44E7-9C08-47E97FBC61A6}">
      <dgm:prSet/>
      <dgm:spPr/>
      <dgm:t>
        <a:bodyPr/>
        <a:lstStyle/>
        <a:p>
          <a:r>
            <a:rPr lang="en-US"/>
            <a:t>Review of the SHR (and the 653) – how will this occur?</a:t>
          </a:r>
        </a:p>
      </dgm:t>
    </dgm:pt>
    <dgm:pt modelId="{03D613ED-C189-4758-A088-362B1EBBC1CA}" type="parTrans" cxnId="{83D899AF-6E05-42F0-8B3E-00C906A207E5}">
      <dgm:prSet/>
      <dgm:spPr/>
      <dgm:t>
        <a:bodyPr/>
        <a:lstStyle/>
        <a:p>
          <a:endParaRPr lang="en-US"/>
        </a:p>
      </dgm:t>
    </dgm:pt>
    <dgm:pt modelId="{1B9F1834-B808-4BAF-B3FC-3BE411DE2D1E}" type="sibTrans" cxnId="{83D899AF-6E05-42F0-8B3E-00C906A207E5}">
      <dgm:prSet/>
      <dgm:spPr/>
      <dgm:t>
        <a:bodyPr/>
        <a:lstStyle/>
        <a:p>
          <a:endParaRPr lang="en-US"/>
        </a:p>
      </dgm:t>
    </dgm:pt>
    <dgm:pt modelId="{59206B9E-6134-4074-9EA5-9C018F0A1EE8}">
      <dgm:prSet/>
      <dgm:spPr/>
      <dgm:t>
        <a:bodyPr/>
        <a:lstStyle/>
        <a:p>
          <a:r>
            <a:rPr lang="en-US"/>
            <a:t>Review of the SIF (and the CRAFFT) – how do you get access?</a:t>
          </a:r>
        </a:p>
      </dgm:t>
    </dgm:pt>
    <dgm:pt modelId="{86340BB0-8B5F-4292-BF18-CAFEFE1BA17C}" type="parTrans" cxnId="{ADB533A7-30EF-4464-A44C-0565E3551A80}">
      <dgm:prSet/>
      <dgm:spPr/>
      <dgm:t>
        <a:bodyPr/>
        <a:lstStyle/>
        <a:p>
          <a:endParaRPr lang="en-US"/>
        </a:p>
      </dgm:t>
    </dgm:pt>
    <dgm:pt modelId="{E94F9C9E-9FC8-4946-B25B-98DE8625BFF9}" type="sibTrans" cxnId="{ADB533A7-30EF-4464-A44C-0565E3551A80}">
      <dgm:prSet/>
      <dgm:spPr/>
      <dgm:t>
        <a:bodyPr/>
        <a:lstStyle/>
        <a:p>
          <a:endParaRPr lang="en-US"/>
        </a:p>
      </dgm:t>
    </dgm:pt>
    <dgm:pt modelId="{EC80E853-B373-45B7-A552-7EAD145B5F97}">
      <dgm:prSet/>
      <dgm:spPr/>
      <dgm:t>
        <a:bodyPr/>
        <a:lstStyle/>
        <a:p>
          <a:r>
            <a:rPr lang="en-US"/>
            <a:t>How do you set up to interview the student?</a:t>
          </a:r>
        </a:p>
      </dgm:t>
    </dgm:pt>
    <dgm:pt modelId="{62F326B5-B687-469C-9946-4CF8246D1844}" type="parTrans" cxnId="{C248635B-8E15-478E-A9B9-48FBD9983B25}">
      <dgm:prSet/>
      <dgm:spPr/>
      <dgm:t>
        <a:bodyPr/>
        <a:lstStyle/>
        <a:p>
          <a:endParaRPr lang="en-US"/>
        </a:p>
      </dgm:t>
    </dgm:pt>
    <dgm:pt modelId="{1ED6D699-D67F-4122-B299-EC0E4FA16C09}" type="sibTrans" cxnId="{C248635B-8E15-478E-A9B9-48FBD9983B25}">
      <dgm:prSet/>
      <dgm:spPr/>
      <dgm:t>
        <a:bodyPr/>
        <a:lstStyle/>
        <a:p>
          <a:endParaRPr lang="en-US"/>
        </a:p>
      </dgm:t>
    </dgm:pt>
    <dgm:pt modelId="{412D30BE-B8ED-4D56-B810-E117755C12E2}">
      <dgm:prSet/>
      <dgm:spPr/>
      <dgm:t>
        <a:bodyPr/>
        <a:lstStyle/>
        <a:p>
          <a:r>
            <a:rPr lang="en-US"/>
            <a:t>Administer formalized assessment by either emailing protocol to student or administer it while talking with student</a:t>
          </a:r>
        </a:p>
      </dgm:t>
    </dgm:pt>
    <dgm:pt modelId="{1F5FB62F-41D4-4940-AB94-380AFC26A1C7}" type="parTrans" cxnId="{BF74B3CA-5D9D-4158-8A8B-687BFE73E22D}">
      <dgm:prSet/>
      <dgm:spPr/>
      <dgm:t>
        <a:bodyPr/>
        <a:lstStyle/>
        <a:p>
          <a:endParaRPr lang="en-US"/>
        </a:p>
      </dgm:t>
    </dgm:pt>
    <dgm:pt modelId="{36CBB4FF-80A9-4A92-9618-E337538D4EE9}" type="sibTrans" cxnId="{BF74B3CA-5D9D-4158-8A8B-687BFE73E22D}">
      <dgm:prSet/>
      <dgm:spPr/>
      <dgm:t>
        <a:bodyPr/>
        <a:lstStyle/>
        <a:p>
          <a:endParaRPr lang="en-US"/>
        </a:p>
      </dgm:t>
    </dgm:pt>
    <dgm:pt modelId="{23E741FE-B572-4C01-B08C-29FE0B4B2AA3}">
      <dgm:prSet/>
      <dgm:spPr/>
      <dgm:t>
        <a:bodyPr/>
        <a:lstStyle/>
        <a:p>
          <a:r>
            <a:rPr lang="en-US"/>
            <a:t>Review of UDS (there will be some type of initial test but no specifics yet).</a:t>
          </a:r>
        </a:p>
      </dgm:t>
    </dgm:pt>
    <dgm:pt modelId="{039E30F3-AE9A-4F03-965E-FF971F8C9992}" type="parTrans" cxnId="{960A301A-2A4B-4B04-B8D0-35837CE27E0A}">
      <dgm:prSet/>
      <dgm:spPr/>
      <dgm:t>
        <a:bodyPr/>
        <a:lstStyle/>
        <a:p>
          <a:endParaRPr lang="en-US"/>
        </a:p>
      </dgm:t>
    </dgm:pt>
    <dgm:pt modelId="{9DCBD521-8EBD-4149-9DBC-7DFE7F79A91D}" type="sibTrans" cxnId="{960A301A-2A4B-4B04-B8D0-35837CE27E0A}">
      <dgm:prSet/>
      <dgm:spPr/>
      <dgm:t>
        <a:bodyPr/>
        <a:lstStyle/>
        <a:p>
          <a:endParaRPr lang="en-US"/>
        </a:p>
      </dgm:t>
    </dgm:pt>
    <dgm:pt modelId="{9F387A50-45D3-48AA-974A-073AC1122BBA}" type="pres">
      <dgm:prSet presAssocID="{0A844C53-8317-4A45-B98C-268D45430DC6}" presName="diagram" presStyleCnt="0">
        <dgm:presLayoutVars>
          <dgm:dir/>
          <dgm:resizeHandles val="exact"/>
        </dgm:presLayoutVars>
      </dgm:prSet>
      <dgm:spPr/>
    </dgm:pt>
    <dgm:pt modelId="{1E0A157B-F9C3-4E75-A93B-DCE2C180DEA8}" type="pres">
      <dgm:prSet presAssocID="{A9128595-D58A-44E7-9C08-47E97FBC61A6}" presName="node" presStyleLbl="node1" presStyleIdx="0" presStyleCnt="5">
        <dgm:presLayoutVars>
          <dgm:bulletEnabled val="1"/>
        </dgm:presLayoutVars>
      </dgm:prSet>
      <dgm:spPr/>
    </dgm:pt>
    <dgm:pt modelId="{41071D72-69A1-42A7-9D0C-443CDCCC27D5}" type="pres">
      <dgm:prSet presAssocID="{1B9F1834-B808-4BAF-B3FC-3BE411DE2D1E}" presName="sibTrans" presStyleCnt="0"/>
      <dgm:spPr/>
    </dgm:pt>
    <dgm:pt modelId="{A599458D-E78D-40CA-BEA7-991CF3E90F93}" type="pres">
      <dgm:prSet presAssocID="{59206B9E-6134-4074-9EA5-9C018F0A1EE8}" presName="node" presStyleLbl="node1" presStyleIdx="1" presStyleCnt="5">
        <dgm:presLayoutVars>
          <dgm:bulletEnabled val="1"/>
        </dgm:presLayoutVars>
      </dgm:prSet>
      <dgm:spPr/>
    </dgm:pt>
    <dgm:pt modelId="{BF1E7BC9-2256-4F50-986B-BD2BCB57B707}" type="pres">
      <dgm:prSet presAssocID="{E94F9C9E-9FC8-4946-B25B-98DE8625BFF9}" presName="sibTrans" presStyleCnt="0"/>
      <dgm:spPr/>
    </dgm:pt>
    <dgm:pt modelId="{0CF91446-1F40-4F7B-AB91-F5469C083C7C}" type="pres">
      <dgm:prSet presAssocID="{EC80E853-B373-45B7-A552-7EAD145B5F97}" presName="node" presStyleLbl="node1" presStyleIdx="2" presStyleCnt="5">
        <dgm:presLayoutVars>
          <dgm:bulletEnabled val="1"/>
        </dgm:presLayoutVars>
      </dgm:prSet>
      <dgm:spPr/>
    </dgm:pt>
    <dgm:pt modelId="{A96AA668-BDCF-44C9-B172-9F8F6BE42181}" type="pres">
      <dgm:prSet presAssocID="{1ED6D699-D67F-4122-B299-EC0E4FA16C09}" presName="sibTrans" presStyleCnt="0"/>
      <dgm:spPr/>
    </dgm:pt>
    <dgm:pt modelId="{FC00B632-3921-4965-BE47-49709DF6477C}" type="pres">
      <dgm:prSet presAssocID="{412D30BE-B8ED-4D56-B810-E117755C12E2}" presName="node" presStyleLbl="node1" presStyleIdx="3" presStyleCnt="5">
        <dgm:presLayoutVars>
          <dgm:bulletEnabled val="1"/>
        </dgm:presLayoutVars>
      </dgm:prSet>
      <dgm:spPr/>
    </dgm:pt>
    <dgm:pt modelId="{2F825644-328C-4593-A1E9-EF803AA63C93}" type="pres">
      <dgm:prSet presAssocID="{36CBB4FF-80A9-4A92-9618-E337538D4EE9}" presName="sibTrans" presStyleCnt="0"/>
      <dgm:spPr/>
    </dgm:pt>
    <dgm:pt modelId="{967560C4-1007-42FA-9DCA-DEA265D351CB}" type="pres">
      <dgm:prSet presAssocID="{23E741FE-B572-4C01-B08C-29FE0B4B2AA3}" presName="node" presStyleLbl="node1" presStyleIdx="4" presStyleCnt="5">
        <dgm:presLayoutVars>
          <dgm:bulletEnabled val="1"/>
        </dgm:presLayoutVars>
      </dgm:prSet>
      <dgm:spPr/>
    </dgm:pt>
  </dgm:ptLst>
  <dgm:cxnLst>
    <dgm:cxn modelId="{960A301A-2A4B-4B04-B8D0-35837CE27E0A}" srcId="{0A844C53-8317-4A45-B98C-268D45430DC6}" destId="{23E741FE-B572-4C01-B08C-29FE0B4B2AA3}" srcOrd="4" destOrd="0" parTransId="{039E30F3-AE9A-4F03-965E-FF971F8C9992}" sibTransId="{9DCBD521-8EBD-4149-9DBC-7DFE7F79A91D}"/>
    <dgm:cxn modelId="{B46A4C2E-FA0C-4DE6-B332-DD75C8DCB328}" type="presOf" srcId="{23E741FE-B572-4C01-B08C-29FE0B4B2AA3}" destId="{967560C4-1007-42FA-9DCA-DEA265D351CB}" srcOrd="0" destOrd="0" presId="urn:microsoft.com/office/officeart/2005/8/layout/default"/>
    <dgm:cxn modelId="{A8496043-F7DF-4060-B17F-D4BCFCF53E1F}" type="presOf" srcId="{A9128595-D58A-44E7-9C08-47E97FBC61A6}" destId="{1E0A157B-F9C3-4E75-A93B-DCE2C180DEA8}" srcOrd="0" destOrd="0" presId="urn:microsoft.com/office/officeart/2005/8/layout/default"/>
    <dgm:cxn modelId="{C248635B-8E15-478E-A9B9-48FBD9983B25}" srcId="{0A844C53-8317-4A45-B98C-268D45430DC6}" destId="{EC80E853-B373-45B7-A552-7EAD145B5F97}" srcOrd="2" destOrd="0" parTransId="{62F326B5-B687-469C-9946-4CF8246D1844}" sibTransId="{1ED6D699-D67F-4122-B299-EC0E4FA16C09}"/>
    <dgm:cxn modelId="{4191DC73-D0CF-4D4D-9B23-B23CB725701A}" type="presOf" srcId="{EC80E853-B373-45B7-A552-7EAD145B5F97}" destId="{0CF91446-1F40-4F7B-AB91-F5469C083C7C}" srcOrd="0" destOrd="0" presId="urn:microsoft.com/office/officeart/2005/8/layout/default"/>
    <dgm:cxn modelId="{97290596-BC64-4746-978F-EFFC54C5B869}" type="presOf" srcId="{59206B9E-6134-4074-9EA5-9C018F0A1EE8}" destId="{A599458D-E78D-40CA-BEA7-991CF3E90F93}" srcOrd="0" destOrd="0" presId="urn:microsoft.com/office/officeart/2005/8/layout/default"/>
    <dgm:cxn modelId="{ADB533A7-30EF-4464-A44C-0565E3551A80}" srcId="{0A844C53-8317-4A45-B98C-268D45430DC6}" destId="{59206B9E-6134-4074-9EA5-9C018F0A1EE8}" srcOrd="1" destOrd="0" parTransId="{86340BB0-8B5F-4292-BF18-CAFEFE1BA17C}" sibTransId="{E94F9C9E-9FC8-4946-B25B-98DE8625BFF9}"/>
    <dgm:cxn modelId="{83D899AF-6E05-42F0-8B3E-00C906A207E5}" srcId="{0A844C53-8317-4A45-B98C-268D45430DC6}" destId="{A9128595-D58A-44E7-9C08-47E97FBC61A6}" srcOrd="0" destOrd="0" parTransId="{03D613ED-C189-4758-A088-362B1EBBC1CA}" sibTransId="{1B9F1834-B808-4BAF-B3FC-3BE411DE2D1E}"/>
    <dgm:cxn modelId="{BF74B3CA-5D9D-4158-8A8B-687BFE73E22D}" srcId="{0A844C53-8317-4A45-B98C-268D45430DC6}" destId="{412D30BE-B8ED-4D56-B810-E117755C12E2}" srcOrd="3" destOrd="0" parTransId="{1F5FB62F-41D4-4940-AB94-380AFC26A1C7}" sibTransId="{36CBB4FF-80A9-4A92-9618-E337538D4EE9}"/>
    <dgm:cxn modelId="{21D3F3F8-FF9E-4580-B726-3FFD59CF7C17}" type="presOf" srcId="{412D30BE-B8ED-4D56-B810-E117755C12E2}" destId="{FC00B632-3921-4965-BE47-49709DF6477C}" srcOrd="0" destOrd="0" presId="urn:microsoft.com/office/officeart/2005/8/layout/default"/>
    <dgm:cxn modelId="{BF4102FF-22DD-424C-BF88-6A210AD56D84}" type="presOf" srcId="{0A844C53-8317-4A45-B98C-268D45430DC6}" destId="{9F387A50-45D3-48AA-974A-073AC1122BBA}" srcOrd="0" destOrd="0" presId="urn:microsoft.com/office/officeart/2005/8/layout/default"/>
    <dgm:cxn modelId="{1C74E89E-BBDC-4A09-91FB-677E9C1C66C9}" type="presParOf" srcId="{9F387A50-45D3-48AA-974A-073AC1122BBA}" destId="{1E0A157B-F9C3-4E75-A93B-DCE2C180DEA8}" srcOrd="0" destOrd="0" presId="urn:microsoft.com/office/officeart/2005/8/layout/default"/>
    <dgm:cxn modelId="{49B81568-A04A-46FC-AC97-C3B41D17D3EE}" type="presParOf" srcId="{9F387A50-45D3-48AA-974A-073AC1122BBA}" destId="{41071D72-69A1-42A7-9D0C-443CDCCC27D5}" srcOrd="1" destOrd="0" presId="urn:microsoft.com/office/officeart/2005/8/layout/default"/>
    <dgm:cxn modelId="{8205C72F-2BE6-4698-88E4-224B7BCAD3A7}" type="presParOf" srcId="{9F387A50-45D3-48AA-974A-073AC1122BBA}" destId="{A599458D-E78D-40CA-BEA7-991CF3E90F93}" srcOrd="2" destOrd="0" presId="urn:microsoft.com/office/officeart/2005/8/layout/default"/>
    <dgm:cxn modelId="{69E402C4-3185-4C14-BDCF-FDDCEE51C3F6}" type="presParOf" srcId="{9F387A50-45D3-48AA-974A-073AC1122BBA}" destId="{BF1E7BC9-2256-4F50-986B-BD2BCB57B707}" srcOrd="3" destOrd="0" presId="urn:microsoft.com/office/officeart/2005/8/layout/default"/>
    <dgm:cxn modelId="{6B46B6C4-3121-4987-A3F7-705851DC5159}" type="presParOf" srcId="{9F387A50-45D3-48AA-974A-073AC1122BBA}" destId="{0CF91446-1F40-4F7B-AB91-F5469C083C7C}" srcOrd="4" destOrd="0" presId="urn:microsoft.com/office/officeart/2005/8/layout/default"/>
    <dgm:cxn modelId="{C53F6D02-2CDF-4CF7-95A9-80A2BE1C7B3A}" type="presParOf" srcId="{9F387A50-45D3-48AA-974A-073AC1122BBA}" destId="{A96AA668-BDCF-44C9-B172-9F8F6BE42181}" srcOrd="5" destOrd="0" presId="urn:microsoft.com/office/officeart/2005/8/layout/default"/>
    <dgm:cxn modelId="{631F5611-E3C0-471A-984D-F2BF7F620D61}" type="presParOf" srcId="{9F387A50-45D3-48AA-974A-073AC1122BBA}" destId="{FC00B632-3921-4965-BE47-49709DF6477C}" srcOrd="6" destOrd="0" presId="urn:microsoft.com/office/officeart/2005/8/layout/default"/>
    <dgm:cxn modelId="{E3CF95A8-5BBC-40FE-A509-D4F091B82B22}" type="presParOf" srcId="{9F387A50-45D3-48AA-974A-073AC1122BBA}" destId="{2F825644-328C-4593-A1E9-EF803AA63C93}" srcOrd="7" destOrd="0" presId="urn:microsoft.com/office/officeart/2005/8/layout/default"/>
    <dgm:cxn modelId="{7B47931D-0B4E-4975-9D98-60E341EDA054}" type="presParOf" srcId="{9F387A50-45D3-48AA-974A-073AC1122BBA}" destId="{967560C4-1007-42FA-9DCA-DEA265D351C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5F3F06-FE08-4EE1-A134-FE1DA983FAA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0DB236-A9BF-4785-9791-B3AA7BE7D061}">
      <dgm:prSet/>
      <dgm:spPr/>
      <dgm:t>
        <a:bodyPr/>
        <a:lstStyle/>
        <a:p>
          <a:r>
            <a:rPr lang="en-US"/>
            <a:t>How are your notes secured if you are working from home?</a:t>
          </a:r>
        </a:p>
      </dgm:t>
    </dgm:pt>
    <dgm:pt modelId="{89772007-7C00-4466-84D8-BCA3D39DA902}" type="parTrans" cxnId="{07CC07E2-0133-49D4-901C-1888135F791D}">
      <dgm:prSet/>
      <dgm:spPr/>
      <dgm:t>
        <a:bodyPr/>
        <a:lstStyle/>
        <a:p>
          <a:endParaRPr lang="en-US"/>
        </a:p>
      </dgm:t>
    </dgm:pt>
    <dgm:pt modelId="{763BEB3E-6D9B-4D6B-881B-F3376B7B0573}" type="sibTrans" cxnId="{07CC07E2-0133-49D4-901C-1888135F791D}">
      <dgm:prSet/>
      <dgm:spPr/>
      <dgm:t>
        <a:bodyPr/>
        <a:lstStyle/>
        <a:p>
          <a:endParaRPr lang="en-US"/>
        </a:p>
      </dgm:t>
    </dgm:pt>
    <dgm:pt modelId="{055A74E1-61BB-4D34-B15D-CB224B0C70F4}">
      <dgm:prSet/>
      <dgm:spPr/>
      <dgm:t>
        <a:bodyPr/>
        <a:lstStyle/>
        <a:p>
          <a:r>
            <a:rPr lang="en-US"/>
            <a:t>Do the notes remain with you or do you send them (via JC email) to center?</a:t>
          </a:r>
        </a:p>
      </dgm:t>
    </dgm:pt>
    <dgm:pt modelId="{684C190A-CED7-4ECB-B446-6BC435CF116B}" type="parTrans" cxnId="{DB1D6071-B7AD-4985-8F76-BB8A22971A87}">
      <dgm:prSet/>
      <dgm:spPr/>
      <dgm:t>
        <a:bodyPr/>
        <a:lstStyle/>
        <a:p>
          <a:endParaRPr lang="en-US"/>
        </a:p>
      </dgm:t>
    </dgm:pt>
    <dgm:pt modelId="{7D8A5D23-582A-4540-B59C-90EF0907F7CC}" type="sibTrans" cxnId="{DB1D6071-B7AD-4985-8F76-BB8A22971A87}">
      <dgm:prSet/>
      <dgm:spPr/>
      <dgm:t>
        <a:bodyPr/>
        <a:lstStyle/>
        <a:p>
          <a:endParaRPr lang="en-US"/>
        </a:p>
      </dgm:t>
    </dgm:pt>
    <dgm:pt modelId="{A120320D-A2BE-4EC9-BB53-87532821DF9B}">
      <dgm:prSet/>
      <dgm:spPr/>
      <dgm:t>
        <a:bodyPr/>
        <a:lstStyle/>
        <a:p>
          <a:r>
            <a:rPr lang="en-US"/>
            <a:t>How are you including the FAM protocols, making sure you have documented, results, recommendations and student’s response.</a:t>
          </a:r>
        </a:p>
      </dgm:t>
    </dgm:pt>
    <dgm:pt modelId="{D7D5C7BD-6378-4481-8F9B-8B35719D0352}" type="parTrans" cxnId="{D2B0D1B8-B9F9-466E-B4BD-6415AC04A26B}">
      <dgm:prSet/>
      <dgm:spPr/>
      <dgm:t>
        <a:bodyPr/>
        <a:lstStyle/>
        <a:p>
          <a:endParaRPr lang="en-US"/>
        </a:p>
      </dgm:t>
    </dgm:pt>
    <dgm:pt modelId="{C19ABFA6-32CF-45D2-8730-0AFE83467AA5}" type="sibTrans" cxnId="{D2B0D1B8-B9F9-466E-B4BD-6415AC04A26B}">
      <dgm:prSet/>
      <dgm:spPr/>
      <dgm:t>
        <a:bodyPr/>
        <a:lstStyle/>
        <a:p>
          <a:endParaRPr lang="en-US"/>
        </a:p>
      </dgm:t>
    </dgm:pt>
    <dgm:pt modelId="{79DC9B67-8AFC-47A4-9247-016AAAB0CA16}">
      <dgm:prSet/>
      <dgm:spPr/>
      <dgm:t>
        <a:bodyPr/>
        <a:lstStyle/>
        <a:p>
          <a:r>
            <a:rPr lang="en-US"/>
            <a:t>Options for format include using fillable SF-600; hand writing on SF-600 or using computer to document in separate file for each student.</a:t>
          </a:r>
        </a:p>
      </dgm:t>
    </dgm:pt>
    <dgm:pt modelId="{639BD067-DC50-4D40-844B-58CC5160D294}" type="parTrans" cxnId="{D0FDF754-3B6E-46D1-81A7-DEF251C88D25}">
      <dgm:prSet/>
      <dgm:spPr/>
      <dgm:t>
        <a:bodyPr/>
        <a:lstStyle/>
        <a:p>
          <a:endParaRPr lang="en-US"/>
        </a:p>
      </dgm:t>
    </dgm:pt>
    <dgm:pt modelId="{9874EB86-6F06-49BA-913B-7FE42023EDD9}" type="sibTrans" cxnId="{D0FDF754-3B6E-46D1-81A7-DEF251C88D25}">
      <dgm:prSet/>
      <dgm:spPr/>
      <dgm:t>
        <a:bodyPr/>
        <a:lstStyle/>
        <a:p>
          <a:endParaRPr lang="en-US"/>
        </a:p>
      </dgm:t>
    </dgm:pt>
    <dgm:pt modelId="{46D0089F-BB46-4243-82D7-374D0917FEC5}" type="pres">
      <dgm:prSet presAssocID="{6F5F3F06-FE08-4EE1-A134-FE1DA983FAA4}" presName="linear" presStyleCnt="0">
        <dgm:presLayoutVars>
          <dgm:animLvl val="lvl"/>
          <dgm:resizeHandles val="exact"/>
        </dgm:presLayoutVars>
      </dgm:prSet>
      <dgm:spPr/>
    </dgm:pt>
    <dgm:pt modelId="{63639657-47E7-4A4F-B99F-3E775FA9B620}" type="pres">
      <dgm:prSet presAssocID="{F90DB236-A9BF-4785-9791-B3AA7BE7D061}" presName="parentText" presStyleLbl="node1" presStyleIdx="0" presStyleCnt="4">
        <dgm:presLayoutVars>
          <dgm:chMax val="0"/>
          <dgm:bulletEnabled val="1"/>
        </dgm:presLayoutVars>
      </dgm:prSet>
      <dgm:spPr/>
    </dgm:pt>
    <dgm:pt modelId="{8D2DAEF7-2DD0-4060-96CF-B16935964DDB}" type="pres">
      <dgm:prSet presAssocID="{763BEB3E-6D9B-4D6B-881B-F3376B7B0573}" presName="spacer" presStyleCnt="0"/>
      <dgm:spPr/>
    </dgm:pt>
    <dgm:pt modelId="{593863F9-79A3-49AA-B4C0-46A304C38BAB}" type="pres">
      <dgm:prSet presAssocID="{055A74E1-61BB-4D34-B15D-CB224B0C70F4}" presName="parentText" presStyleLbl="node1" presStyleIdx="1" presStyleCnt="4">
        <dgm:presLayoutVars>
          <dgm:chMax val="0"/>
          <dgm:bulletEnabled val="1"/>
        </dgm:presLayoutVars>
      </dgm:prSet>
      <dgm:spPr/>
    </dgm:pt>
    <dgm:pt modelId="{6BEB73FF-F380-453E-843C-505A449E816D}" type="pres">
      <dgm:prSet presAssocID="{7D8A5D23-582A-4540-B59C-90EF0907F7CC}" presName="spacer" presStyleCnt="0"/>
      <dgm:spPr/>
    </dgm:pt>
    <dgm:pt modelId="{377F9201-C7B8-4C2D-AC8C-63E1B080149D}" type="pres">
      <dgm:prSet presAssocID="{A120320D-A2BE-4EC9-BB53-87532821DF9B}" presName="parentText" presStyleLbl="node1" presStyleIdx="2" presStyleCnt="4">
        <dgm:presLayoutVars>
          <dgm:chMax val="0"/>
          <dgm:bulletEnabled val="1"/>
        </dgm:presLayoutVars>
      </dgm:prSet>
      <dgm:spPr/>
    </dgm:pt>
    <dgm:pt modelId="{5C9D40E6-576A-472B-BD5E-9017C17654AA}" type="pres">
      <dgm:prSet presAssocID="{C19ABFA6-32CF-45D2-8730-0AFE83467AA5}" presName="spacer" presStyleCnt="0"/>
      <dgm:spPr/>
    </dgm:pt>
    <dgm:pt modelId="{4B4D1827-5DEB-45C3-B646-C5589509DC32}" type="pres">
      <dgm:prSet presAssocID="{79DC9B67-8AFC-47A4-9247-016AAAB0CA16}" presName="parentText" presStyleLbl="node1" presStyleIdx="3" presStyleCnt="4">
        <dgm:presLayoutVars>
          <dgm:chMax val="0"/>
          <dgm:bulletEnabled val="1"/>
        </dgm:presLayoutVars>
      </dgm:prSet>
      <dgm:spPr/>
    </dgm:pt>
  </dgm:ptLst>
  <dgm:cxnLst>
    <dgm:cxn modelId="{6798DA23-DCC9-441B-BB2A-B6D6A8A639DA}" type="presOf" srcId="{A120320D-A2BE-4EC9-BB53-87532821DF9B}" destId="{377F9201-C7B8-4C2D-AC8C-63E1B080149D}" srcOrd="0" destOrd="0" presId="urn:microsoft.com/office/officeart/2005/8/layout/vList2"/>
    <dgm:cxn modelId="{145EAC2A-57B4-4C7D-A553-AFE241EC8587}" type="presOf" srcId="{79DC9B67-8AFC-47A4-9247-016AAAB0CA16}" destId="{4B4D1827-5DEB-45C3-B646-C5589509DC32}" srcOrd="0" destOrd="0" presId="urn:microsoft.com/office/officeart/2005/8/layout/vList2"/>
    <dgm:cxn modelId="{B02CC14F-0C01-4AA1-8A58-219A68323264}" type="presOf" srcId="{6F5F3F06-FE08-4EE1-A134-FE1DA983FAA4}" destId="{46D0089F-BB46-4243-82D7-374D0917FEC5}" srcOrd="0" destOrd="0" presId="urn:microsoft.com/office/officeart/2005/8/layout/vList2"/>
    <dgm:cxn modelId="{D0FDF754-3B6E-46D1-81A7-DEF251C88D25}" srcId="{6F5F3F06-FE08-4EE1-A134-FE1DA983FAA4}" destId="{79DC9B67-8AFC-47A4-9247-016AAAB0CA16}" srcOrd="3" destOrd="0" parTransId="{639BD067-DC50-4D40-844B-58CC5160D294}" sibTransId="{9874EB86-6F06-49BA-913B-7FE42023EDD9}"/>
    <dgm:cxn modelId="{DB1D6071-B7AD-4985-8F76-BB8A22971A87}" srcId="{6F5F3F06-FE08-4EE1-A134-FE1DA983FAA4}" destId="{055A74E1-61BB-4D34-B15D-CB224B0C70F4}" srcOrd="1" destOrd="0" parTransId="{684C190A-CED7-4ECB-B446-6BC435CF116B}" sibTransId="{7D8A5D23-582A-4540-B59C-90EF0907F7CC}"/>
    <dgm:cxn modelId="{D2B0D1B8-B9F9-466E-B4BD-6415AC04A26B}" srcId="{6F5F3F06-FE08-4EE1-A134-FE1DA983FAA4}" destId="{A120320D-A2BE-4EC9-BB53-87532821DF9B}" srcOrd="2" destOrd="0" parTransId="{D7D5C7BD-6378-4481-8F9B-8B35719D0352}" sibTransId="{C19ABFA6-32CF-45D2-8730-0AFE83467AA5}"/>
    <dgm:cxn modelId="{673714CE-8414-43B0-A0FA-0124872074B0}" type="presOf" srcId="{055A74E1-61BB-4D34-B15D-CB224B0C70F4}" destId="{593863F9-79A3-49AA-B4C0-46A304C38BAB}" srcOrd="0" destOrd="0" presId="urn:microsoft.com/office/officeart/2005/8/layout/vList2"/>
    <dgm:cxn modelId="{1DDB94D8-FA90-48B5-B476-6DDFDC12723C}" type="presOf" srcId="{F90DB236-A9BF-4785-9791-B3AA7BE7D061}" destId="{63639657-47E7-4A4F-B99F-3E775FA9B620}" srcOrd="0" destOrd="0" presId="urn:microsoft.com/office/officeart/2005/8/layout/vList2"/>
    <dgm:cxn modelId="{07CC07E2-0133-49D4-901C-1888135F791D}" srcId="{6F5F3F06-FE08-4EE1-A134-FE1DA983FAA4}" destId="{F90DB236-A9BF-4785-9791-B3AA7BE7D061}" srcOrd="0" destOrd="0" parTransId="{89772007-7C00-4466-84D8-BCA3D39DA902}" sibTransId="{763BEB3E-6D9B-4D6B-881B-F3376B7B0573}"/>
    <dgm:cxn modelId="{7D582475-FC25-49D3-8FC1-9E1646E2DE66}" type="presParOf" srcId="{46D0089F-BB46-4243-82D7-374D0917FEC5}" destId="{63639657-47E7-4A4F-B99F-3E775FA9B620}" srcOrd="0" destOrd="0" presId="urn:microsoft.com/office/officeart/2005/8/layout/vList2"/>
    <dgm:cxn modelId="{C78D9BFD-04B4-44F6-99D0-E856B6E88D52}" type="presParOf" srcId="{46D0089F-BB46-4243-82D7-374D0917FEC5}" destId="{8D2DAEF7-2DD0-4060-96CF-B16935964DDB}" srcOrd="1" destOrd="0" presId="urn:microsoft.com/office/officeart/2005/8/layout/vList2"/>
    <dgm:cxn modelId="{557B5987-20A2-4196-8449-4D3CBE95352C}" type="presParOf" srcId="{46D0089F-BB46-4243-82D7-374D0917FEC5}" destId="{593863F9-79A3-49AA-B4C0-46A304C38BAB}" srcOrd="2" destOrd="0" presId="urn:microsoft.com/office/officeart/2005/8/layout/vList2"/>
    <dgm:cxn modelId="{F700A74A-95DF-4488-99F0-A6C57C305161}" type="presParOf" srcId="{46D0089F-BB46-4243-82D7-374D0917FEC5}" destId="{6BEB73FF-F380-453E-843C-505A449E816D}" srcOrd="3" destOrd="0" presId="urn:microsoft.com/office/officeart/2005/8/layout/vList2"/>
    <dgm:cxn modelId="{1C2632D8-5824-4B0F-B77D-BFDC72F3C761}" type="presParOf" srcId="{46D0089F-BB46-4243-82D7-374D0917FEC5}" destId="{377F9201-C7B8-4C2D-AC8C-63E1B080149D}" srcOrd="4" destOrd="0" presId="urn:microsoft.com/office/officeart/2005/8/layout/vList2"/>
    <dgm:cxn modelId="{06DFEAE9-01E4-486C-A770-28546F27D71D}" type="presParOf" srcId="{46D0089F-BB46-4243-82D7-374D0917FEC5}" destId="{5C9D40E6-576A-472B-BD5E-9017C17654AA}" srcOrd="5" destOrd="0" presId="urn:microsoft.com/office/officeart/2005/8/layout/vList2"/>
    <dgm:cxn modelId="{5D8D084C-0ACF-414C-B004-A6645BD24CE8}" type="presParOf" srcId="{46D0089F-BB46-4243-82D7-374D0917FEC5}" destId="{4B4D1827-5DEB-45C3-B646-C5589509DC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8CC18-9B04-4137-BB71-55336ADAF15A}" type="doc">
      <dgm:prSet loTypeId="urn:microsoft.com/office/officeart/2018/5/layout/IconCircle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321A2A5A-9DC7-401E-9907-221BB331F87D}">
      <dgm:prSet/>
      <dgm:spPr/>
      <dgm:t>
        <a:bodyPr/>
        <a:lstStyle/>
        <a:p>
          <a:pPr>
            <a:lnSpc>
              <a:spcPct val="100000"/>
            </a:lnSpc>
            <a:defRPr cap="all"/>
          </a:pPr>
          <a:r>
            <a:rPr lang="en-US"/>
            <a:t>Content of interaction</a:t>
          </a:r>
        </a:p>
      </dgm:t>
    </dgm:pt>
    <dgm:pt modelId="{871D1FB7-454E-4C36-B172-F85D29B3434B}" type="parTrans" cxnId="{7D82E236-148A-4CF1-B5DF-38D473E9AF60}">
      <dgm:prSet/>
      <dgm:spPr/>
      <dgm:t>
        <a:bodyPr/>
        <a:lstStyle/>
        <a:p>
          <a:endParaRPr lang="en-US"/>
        </a:p>
      </dgm:t>
    </dgm:pt>
    <dgm:pt modelId="{8F2D9735-C841-4D1D-997F-A09E69391F75}" type="sibTrans" cxnId="{7D82E236-148A-4CF1-B5DF-38D473E9AF60}">
      <dgm:prSet/>
      <dgm:spPr/>
      <dgm:t>
        <a:bodyPr/>
        <a:lstStyle/>
        <a:p>
          <a:endParaRPr lang="en-US"/>
        </a:p>
      </dgm:t>
    </dgm:pt>
    <dgm:pt modelId="{6151A803-5C1F-4470-A0D6-559B6229A21C}">
      <dgm:prSet/>
      <dgm:spPr/>
      <dgm:t>
        <a:bodyPr/>
        <a:lstStyle/>
        <a:p>
          <a:pPr>
            <a:lnSpc>
              <a:spcPct val="100000"/>
            </a:lnSpc>
            <a:defRPr cap="all"/>
          </a:pPr>
          <a:r>
            <a:rPr lang="en-US" dirty="0"/>
            <a:t>Student’s response</a:t>
          </a:r>
        </a:p>
      </dgm:t>
    </dgm:pt>
    <dgm:pt modelId="{3362D8CF-FB33-4BFD-8FDE-12BE6D6E7889}" type="parTrans" cxnId="{8006188E-D32F-4356-8363-CEFA04B4BB1D}">
      <dgm:prSet/>
      <dgm:spPr/>
      <dgm:t>
        <a:bodyPr/>
        <a:lstStyle/>
        <a:p>
          <a:endParaRPr lang="en-US"/>
        </a:p>
      </dgm:t>
    </dgm:pt>
    <dgm:pt modelId="{F951B1CB-20E0-4844-A39C-471101AB58D5}" type="sibTrans" cxnId="{8006188E-D32F-4356-8363-CEFA04B4BB1D}">
      <dgm:prSet/>
      <dgm:spPr/>
      <dgm:t>
        <a:bodyPr/>
        <a:lstStyle/>
        <a:p>
          <a:endParaRPr lang="en-US"/>
        </a:p>
      </dgm:t>
    </dgm:pt>
    <dgm:pt modelId="{DB603985-CFBC-4BA8-8889-7BF42FCF6B4C}">
      <dgm:prSet/>
      <dgm:spPr/>
      <dgm:t>
        <a:bodyPr/>
        <a:lstStyle/>
        <a:p>
          <a:pPr>
            <a:lnSpc>
              <a:spcPct val="100000"/>
            </a:lnSpc>
            <a:defRPr cap="all"/>
          </a:pPr>
          <a:r>
            <a:rPr lang="en-US"/>
            <a:t>Plan</a:t>
          </a:r>
        </a:p>
      </dgm:t>
    </dgm:pt>
    <dgm:pt modelId="{3818EA11-3AC5-4E38-A131-956A5B0FD132}" type="parTrans" cxnId="{24EA0EC0-C2E7-412D-9A9F-303F153A8A7E}">
      <dgm:prSet/>
      <dgm:spPr/>
      <dgm:t>
        <a:bodyPr/>
        <a:lstStyle/>
        <a:p>
          <a:endParaRPr lang="en-US"/>
        </a:p>
      </dgm:t>
    </dgm:pt>
    <dgm:pt modelId="{E55A9EC6-B518-44F1-A835-42ED22EB4BFF}" type="sibTrans" cxnId="{24EA0EC0-C2E7-412D-9A9F-303F153A8A7E}">
      <dgm:prSet/>
      <dgm:spPr/>
      <dgm:t>
        <a:bodyPr/>
        <a:lstStyle/>
        <a:p>
          <a:endParaRPr lang="en-US"/>
        </a:p>
      </dgm:t>
    </dgm:pt>
    <dgm:pt modelId="{AFFF0CA5-6B9B-4266-B22E-F65BE44C0B02}">
      <dgm:prSet/>
      <dgm:spPr/>
      <dgm:t>
        <a:bodyPr/>
        <a:lstStyle/>
        <a:p>
          <a:pPr>
            <a:lnSpc>
              <a:spcPct val="100000"/>
            </a:lnSpc>
            <a:defRPr cap="all"/>
          </a:pPr>
          <a:r>
            <a:rPr lang="en-US"/>
            <a:t>Date</a:t>
          </a:r>
        </a:p>
      </dgm:t>
    </dgm:pt>
    <dgm:pt modelId="{62C75D53-9AB5-411E-8923-96594C507F5E}" type="parTrans" cxnId="{4143D290-8B29-43E1-813F-8EBF53810847}">
      <dgm:prSet/>
      <dgm:spPr/>
      <dgm:t>
        <a:bodyPr/>
        <a:lstStyle/>
        <a:p>
          <a:endParaRPr lang="en-US"/>
        </a:p>
      </dgm:t>
    </dgm:pt>
    <dgm:pt modelId="{06811B81-B776-41AD-B2E5-807EDCA58A99}" type="sibTrans" cxnId="{4143D290-8B29-43E1-813F-8EBF53810847}">
      <dgm:prSet/>
      <dgm:spPr/>
      <dgm:t>
        <a:bodyPr/>
        <a:lstStyle/>
        <a:p>
          <a:endParaRPr lang="en-US"/>
        </a:p>
      </dgm:t>
    </dgm:pt>
    <dgm:pt modelId="{AA9F0A25-BEB5-4C7B-ACE0-494F001FD7BA}">
      <dgm:prSet/>
      <dgm:spPr/>
      <dgm:t>
        <a:bodyPr/>
        <a:lstStyle/>
        <a:p>
          <a:pPr>
            <a:lnSpc>
              <a:spcPct val="100000"/>
            </a:lnSpc>
            <a:defRPr cap="all"/>
          </a:pPr>
          <a:r>
            <a:rPr lang="en-US"/>
            <a:t>Signature with credentials</a:t>
          </a:r>
        </a:p>
      </dgm:t>
    </dgm:pt>
    <dgm:pt modelId="{B47A2BCC-465B-4499-B9CD-154468D37BF3}" type="parTrans" cxnId="{247B68F7-936B-4C72-9DFE-F281530011D3}">
      <dgm:prSet/>
      <dgm:spPr/>
      <dgm:t>
        <a:bodyPr/>
        <a:lstStyle/>
        <a:p>
          <a:endParaRPr lang="en-US"/>
        </a:p>
      </dgm:t>
    </dgm:pt>
    <dgm:pt modelId="{52D7D92D-2F4A-4130-823F-D376433D8383}" type="sibTrans" cxnId="{247B68F7-936B-4C72-9DFE-F281530011D3}">
      <dgm:prSet/>
      <dgm:spPr/>
      <dgm:t>
        <a:bodyPr/>
        <a:lstStyle/>
        <a:p>
          <a:endParaRPr lang="en-US"/>
        </a:p>
      </dgm:t>
    </dgm:pt>
    <dgm:pt modelId="{F89FC4DE-FCC1-4231-B65F-44865EEBDE5D}" type="pres">
      <dgm:prSet presAssocID="{A618CC18-9B04-4137-BB71-55336ADAF15A}" presName="root" presStyleCnt="0">
        <dgm:presLayoutVars>
          <dgm:dir/>
          <dgm:resizeHandles val="exact"/>
        </dgm:presLayoutVars>
      </dgm:prSet>
      <dgm:spPr/>
    </dgm:pt>
    <dgm:pt modelId="{01749B9E-A850-4FC4-81B9-75D7C7006FF2}" type="pres">
      <dgm:prSet presAssocID="{321A2A5A-9DC7-401E-9907-221BB331F87D}" presName="compNode" presStyleCnt="0"/>
      <dgm:spPr/>
    </dgm:pt>
    <dgm:pt modelId="{487FD402-D26E-43B3-95A9-6B9A740C2083}" type="pres">
      <dgm:prSet presAssocID="{321A2A5A-9DC7-401E-9907-221BB331F87D}" presName="iconBgRect" presStyleLbl="bgShp" presStyleIdx="0" presStyleCnt="5"/>
      <dgm:spPr/>
    </dgm:pt>
    <dgm:pt modelId="{3727E016-72C2-4362-8D37-2FDE49113C04}" type="pres">
      <dgm:prSet presAssocID="{321A2A5A-9DC7-401E-9907-221BB331F8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Add1"/>
        </a:ext>
      </dgm:extLst>
    </dgm:pt>
    <dgm:pt modelId="{7AEB4D4B-7456-459F-80BC-DBDA7BA1F847}" type="pres">
      <dgm:prSet presAssocID="{321A2A5A-9DC7-401E-9907-221BB331F87D}" presName="spaceRect" presStyleCnt="0"/>
      <dgm:spPr/>
    </dgm:pt>
    <dgm:pt modelId="{EE449A83-A283-44A1-B586-A8DBADCC4856}" type="pres">
      <dgm:prSet presAssocID="{321A2A5A-9DC7-401E-9907-221BB331F87D}" presName="textRect" presStyleLbl="revTx" presStyleIdx="0" presStyleCnt="5">
        <dgm:presLayoutVars>
          <dgm:chMax val="1"/>
          <dgm:chPref val="1"/>
        </dgm:presLayoutVars>
      </dgm:prSet>
      <dgm:spPr/>
    </dgm:pt>
    <dgm:pt modelId="{F77CB2E2-5204-4F14-A622-783AE79CC78A}" type="pres">
      <dgm:prSet presAssocID="{8F2D9735-C841-4D1D-997F-A09E69391F75}" presName="sibTrans" presStyleCnt="0"/>
      <dgm:spPr/>
    </dgm:pt>
    <dgm:pt modelId="{C10D893C-40CE-43E4-81EB-50056A74C8E5}" type="pres">
      <dgm:prSet presAssocID="{6151A803-5C1F-4470-A0D6-559B6229A21C}" presName="compNode" presStyleCnt="0"/>
      <dgm:spPr/>
    </dgm:pt>
    <dgm:pt modelId="{C472D33C-CEA9-4A0B-A6F0-3C868BBD897A}" type="pres">
      <dgm:prSet presAssocID="{6151A803-5C1F-4470-A0D6-559B6229A21C}" presName="iconBgRect" presStyleLbl="bgShp" presStyleIdx="1" presStyleCnt="5"/>
      <dgm:spPr/>
    </dgm:pt>
    <dgm:pt modelId="{5FE176F6-F8A8-4E10-BB04-B464970090C5}" type="pres">
      <dgm:prSet presAssocID="{6151A803-5C1F-4470-A0D6-559B6229A2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99978B0-5D4D-44AC-A088-CB4055144144}" type="pres">
      <dgm:prSet presAssocID="{6151A803-5C1F-4470-A0D6-559B6229A21C}" presName="spaceRect" presStyleCnt="0"/>
      <dgm:spPr/>
    </dgm:pt>
    <dgm:pt modelId="{A227780F-9C02-4F09-ACAC-AC36A5659D45}" type="pres">
      <dgm:prSet presAssocID="{6151A803-5C1F-4470-A0D6-559B6229A21C}" presName="textRect" presStyleLbl="revTx" presStyleIdx="1" presStyleCnt="5">
        <dgm:presLayoutVars>
          <dgm:chMax val="1"/>
          <dgm:chPref val="1"/>
        </dgm:presLayoutVars>
      </dgm:prSet>
      <dgm:spPr/>
    </dgm:pt>
    <dgm:pt modelId="{48CF9662-1216-4D17-8E46-E0EC0CED0020}" type="pres">
      <dgm:prSet presAssocID="{F951B1CB-20E0-4844-A39C-471101AB58D5}" presName="sibTrans" presStyleCnt="0"/>
      <dgm:spPr/>
    </dgm:pt>
    <dgm:pt modelId="{BD470F94-A8BA-4B7C-A69B-DF017759F897}" type="pres">
      <dgm:prSet presAssocID="{DB603985-CFBC-4BA8-8889-7BF42FCF6B4C}" presName="compNode" presStyleCnt="0"/>
      <dgm:spPr/>
    </dgm:pt>
    <dgm:pt modelId="{ACB47D7B-60FD-413F-921A-AF3B6A7E656D}" type="pres">
      <dgm:prSet presAssocID="{DB603985-CFBC-4BA8-8889-7BF42FCF6B4C}" presName="iconBgRect" presStyleLbl="bgShp" presStyleIdx="2" presStyleCnt="5"/>
      <dgm:spPr/>
    </dgm:pt>
    <dgm:pt modelId="{78616DA9-F63A-44DF-85A5-6F8E75E9AFCF}" type="pres">
      <dgm:prSet presAssocID="{DB603985-CFBC-4BA8-8889-7BF42FCF6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A2548F2-B42B-4DC9-8602-7BB6E390EB66}" type="pres">
      <dgm:prSet presAssocID="{DB603985-CFBC-4BA8-8889-7BF42FCF6B4C}" presName="spaceRect" presStyleCnt="0"/>
      <dgm:spPr/>
    </dgm:pt>
    <dgm:pt modelId="{C687725D-3DE0-47D8-AF6C-3015C96EDDE4}" type="pres">
      <dgm:prSet presAssocID="{DB603985-CFBC-4BA8-8889-7BF42FCF6B4C}" presName="textRect" presStyleLbl="revTx" presStyleIdx="2" presStyleCnt="5">
        <dgm:presLayoutVars>
          <dgm:chMax val="1"/>
          <dgm:chPref val="1"/>
        </dgm:presLayoutVars>
      </dgm:prSet>
      <dgm:spPr/>
    </dgm:pt>
    <dgm:pt modelId="{12481E07-99E0-4DCC-A036-DCA057924099}" type="pres">
      <dgm:prSet presAssocID="{E55A9EC6-B518-44F1-A835-42ED22EB4BFF}" presName="sibTrans" presStyleCnt="0"/>
      <dgm:spPr/>
    </dgm:pt>
    <dgm:pt modelId="{C0AB9998-6E9F-44EB-BDF9-36DC5512D430}" type="pres">
      <dgm:prSet presAssocID="{AFFF0CA5-6B9B-4266-B22E-F65BE44C0B02}" presName="compNode" presStyleCnt="0"/>
      <dgm:spPr/>
    </dgm:pt>
    <dgm:pt modelId="{4BB7BC69-362F-4793-B1A8-BE4F321E0486}" type="pres">
      <dgm:prSet presAssocID="{AFFF0CA5-6B9B-4266-B22E-F65BE44C0B02}" presName="iconBgRect" presStyleLbl="bgShp" presStyleIdx="3" presStyleCnt="5"/>
      <dgm:spPr/>
    </dgm:pt>
    <dgm:pt modelId="{B773488C-7132-409D-8B73-103AFFD015FF}" type="pres">
      <dgm:prSet presAssocID="{AFFF0CA5-6B9B-4266-B22E-F65BE44C0B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BB47BE44-4436-4EA4-A768-F552BD75A528}" type="pres">
      <dgm:prSet presAssocID="{AFFF0CA5-6B9B-4266-B22E-F65BE44C0B02}" presName="spaceRect" presStyleCnt="0"/>
      <dgm:spPr/>
    </dgm:pt>
    <dgm:pt modelId="{E93D50A9-03B6-4AE1-8176-23890336E9D3}" type="pres">
      <dgm:prSet presAssocID="{AFFF0CA5-6B9B-4266-B22E-F65BE44C0B02}" presName="textRect" presStyleLbl="revTx" presStyleIdx="3" presStyleCnt="5">
        <dgm:presLayoutVars>
          <dgm:chMax val="1"/>
          <dgm:chPref val="1"/>
        </dgm:presLayoutVars>
      </dgm:prSet>
      <dgm:spPr/>
    </dgm:pt>
    <dgm:pt modelId="{FCAD7B92-2B6B-4D7D-A881-E6F54B6779E3}" type="pres">
      <dgm:prSet presAssocID="{06811B81-B776-41AD-B2E5-807EDCA58A99}" presName="sibTrans" presStyleCnt="0"/>
      <dgm:spPr/>
    </dgm:pt>
    <dgm:pt modelId="{EBCBC6EB-5BD7-47BE-8DA2-F13C503EFC14}" type="pres">
      <dgm:prSet presAssocID="{AA9F0A25-BEB5-4C7B-ACE0-494F001FD7BA}" presName="compNode" presStyleCnt="0"/>
      <dgm:spPr/>
    </dgm:pt>
    <dgm:pt modelId="{856846A9-3636-48F1-AC3B-458E5FAFBBCD}" type="pres">
      <dgm:prSet presAssocID="{AA9F0A25-BEB5-4C7B-ACE0-494F001FD7BA}" presName="iconBgRect" presStyleLbl="bgShp" presStyleIdx="4" presStyleCnt="5"/>
      <dgm:spPr/>
    </dgm:pt>
    <dgm:pt modelId="{4E34EDC6-416D-4B3A-A8D1-00E79DD63673}" type="pres">
      <dgm:prSet presAssocID="{AA9F0A25-BEB5-4C7B-ACE0-494F001FD7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01339C0A-4797-4B93-B572-06023BE4A3B4}" type="pres">
      <dgm:prSet presAssocID="{AA9F0A25-BEB5-4C7B-ACE0-494F001FD7BA}" presName="spaceRect" presStyleCnt="0"/>
      <dgm:spPr/>
    </dgm:pt>
    <dgm:pt modelId="{90DE6AA4-AA24-47B0-B260-2F220F80FC20}" type="pres">
      <dgm:prSet presAssocID="{AA9F0A25-BEB5-4C7B-ACE0-494F001FD7BA}" presName="textRect" presStyleLbl="revTx" presStyleIdx="4" presStyleCnt="5">
        <dgm:presLayoutVars>
          <dgm:chMax val="1"/>
          <dgm:chPref val="1"/>
        </dgm:presLayoutVars>
      </dgm:prSet>
      <dgm:spPr/>
    </dgm:pt>
  </dgm:ptLst>
  <dgm:cxnLst>
    <dgm:cxn modelId="{6B242825-DC74-4E10-AA65-274193A0D755}" type="presOf" srcId="{6151A803-5C1F-4470-A0D6-559B6229A21C}" destId="{A227780F-9C02-4F09-ACAC-AC36A5659D45}" srcOrd="0" destOrd="0" presId="urn:microsoft.com/office/officeart/2018/5/layout/IconCircleLabelList"/>
    <dgm:cxn modelId="{86C83635-C218-4CE2-B20E-09A5C4F48671}" type="presOf" srcId="{A618CC18-9B04-4137-BB71-55336ADAF15A}" destId="{F89FC4DE-FCC1-4231-B65F-44865EEBDE5D}" srcOrd="0" destOrd="0" presId="urn:microsoft.com/office/officeart/2018/5/layout/IconCircleLabelList"/>
    <dgm:cxn modelId="{7D82E236-148A-4CF1-B5DF-38D473E9AF60}" srcId="{A618CC18-9B04-4137-BB71-55336ADAF15A}" destId="{321A2A5A-9DC7-401E-9907-221BB331F87D}" srcOrd="0" destOrd="0" parTransId="{871D1FB7-454E-4C36-B172-F85D29B3434B}" sibTransId="{8F2D9735-C841-4D1D-997F-A09E69391F75}"/>
    <dgm:cxn modelId="{50701049-C97E-4F5E-826F-398C2DC61E40}" type="presOf" srcId="{321A2A5A-9DC7-401E-9907-221BB331F87D}" destId="{EE449A83-A283-44A1-B586-A8DBADCC4856}" srcOrd="0" destOrd="0" presId="urn:microsoft.com/office/officeart/2018/5/layout/IconCircleLabelList"/>
    <dgm:cxn modelId="{CBA0347F-9888-4C14-B79E-8C1646B5923B}" type="presOf" srcId="{AFFF0CA5-6B9B-4266-B22E-F65BE44C0B02}" destId="{E93D50A9-03B6-4AE1-8176-23890336E9D3}" srcOrd="0" destOrd="0" presId="urn:microsoft.com/office/officeart/2018/5/layout/IconCircleLabelList"/>
    <dgm:cxn modelId="{8006188E-D32F-4356-8363-CEFA04B4BB1D}" srcId="{A618CC18-9B04-4137-BB71-55336ADAF15A}" destId="{6151A803-5C1F-4470-A0D6-559B6229A21C}" srcOrd="1" destOrd="0" parTransId="{3362D8CF-FB33-4BFD-8FDE-12BE6D6E7889}" sibTransId="{F951B1CB-20E0-4844-A39C-471101AB58D5}"/>
    <dgm:cxn modelId="{4143D290-8B29-43E1-813F-8EBF53810847}" srcId="{A618CC18-9B04-4137-BB71-55336ADAF15A}" destId="{AFFF0CA5-6B9B-4266-B22E-F65BE44C0B02}" srcOrd="3" destOrd="0" parTransId="{62C75D53-9AB5-411E-8923-96594C507F5E}" sibTransId="{06811B81-B776-41AD-B2E5-807EDCA58A99}"/>
    <dgm:cxn modelId="{5AB67E9E-7CE5-415C-98D8-FF4EC6777340}" type="presOf" srcId="{DB603985-CFBC-4BA8-8889-7BF42FCF6B4C}" destId="{C687725D-3DE0-47D8-AF6C-3015C96EDDE4}" srcOrd="0" destOrd="0" presId="urn:microsoft.com/office/officeart/2018/5/layout/IconCircleLabelList"/>
    <dgm:cxn modelId="{24EA0EC0-C2E7-412D-9A9F-303F153A8A7E}" srcId="{A618CC18-9B04-4137-BB71-55336ADAF15A}" destId="{DB603985-CFBC-4BA8-8889-7BF42FCF6B4C}" srcOrd="2" destOrd="0" parTransId="{3818EA11-3AC5-4E38-A131-956A5B0FD132}" sibTransId="{E55A9EC6-B518-44F1-A835-42ED22EB4BFF}"/>
    <dgm:cxn modelId="{4505A5CD-F708-49F4-A272-47E245297959}" type="presOf" srcId="{AA9F0A25-BEB5-4C7B-ACE0-494F001FD7BA}" destId="{90DE6AA4-AA24-47B0-B260-2F220F80FC20}" srcOrd="0" destOrd="0" presId="urn:microsoft.com/office/officeart/2018/5/layout/IconCircleLabelList"/>
    <dgm:cxn modelId="{247B68F7-936B-4C72-9DFE-F281530011D3}" srcId="{A618CC18-9B04-4137-BB71-55336ADAF15A}" destId="{AA9F0A25-BEB5-4C7B-ACE0-494F001FD7BA}" srcOrd="4" destOrd="0" parTransId="{B47A2BCC-465B-4499-B9CD-154468D37BF3}" sibTransId="{52D7D92D-2F4A-4130-823F-D376433D8383}"/>
    <dgm:cxn modelId="{8396545E-787E-44D8-A34C-88ECF35B4CED}" type="presParOf" srcId="{F89FC4DE-FCC1-4231-B65F-44865EEBDE5D}" destId="{01749B9E-A850-4FC4-81B9-75D7C7006FF2}" srcOrd="0" destOrd="0" presId="urn:microsoft.com/office/officeart/2018/5/layout/IconCircleLabelList"/>
    <dgm:cxn modelId="{D2748627-8342-4B5C-A0E7-B476493BBFEA}" type="presParOf" srcId="{01749B9E-A850-4FC4-81B9-75D7C7006FF2}" destId="{487FD402-D26E-43B3-95A9-6B9A740C2083}" srcOrd="0" destOrd="0" presId="urn:microsoft.com/office/officeart/2018/5/layout/IconCircleLabelList"/>
    <dgm:cxn modelId="{A590B774-1F4A-476C-BE99-9738096D99DD}" type="presParOf" srcId="{01749B9E-A850-4FC4-81B9-75D7C7006FF2}" destId="{3727E016-72C2-4362-8D37-2FDE49113C04}" srcOrd="1" destOrd="0" presId="urn:microsoft.com/office/officeart/2018/5/layout/IconCircleLabelList"/>
    <dgm:cxn modelId="{6A1DDA14-BDE7-4A9B-AC18-A2E97E26C76E}" type="presParOf" srcId="{01749B9E-A850-4FC4-81B9-75D7C7006FF2}" destId="{7AEB4D4B-7456-459F-80BC-DBDA7BA1F847}" srcOrd="2" destOrd="0" presId="urn:microsoft.com/office/officeart/2018/5/layout/IconCircleLabelList"/>
    <dgm:cxn modelId="{7F368959-26AD-4647-AF7F-4544B9E1CCB6}" type="presParOf" srcId="{01749B9E-A850-4FC4-81B9-75D7C7006FF2}" destId="{EE449A83-A283-44A1-B586-A8DBADCC4856}" srcOrd="3" destOrd="0" presId="urn:microsoft.com/office/officeart/2018/5/layout/IconCircleLabelList"/>
    <dgm:cxn modelId="{06D24DCD-7E99-4F9F-8F06-6414930F1890}" type="presParOf" srcId="{F89FC4DE-FCC1-4231-B65F-44865EEBDE5D}" destId="{F77CB2E2-5204-4F14-A622-783AE79CC78A}" srcOrd="1" destOrd="0" presId="urn:microsoft.com/office/officeart/2018/5/layout/IconCircleLabelList"/>
    <dgm:cxn modelId="{B13DF874-C3FF-4543-B04E-83EA40FC8FCE}" type="presParOf" srcId="{F89FC4DE-FCC1-4231-B65F-44865EEBDE5D}" destId="{C10D893C-40CE-43E4-81EB-50056A74C8E5}" srcOrd="2" destOrd="0" presId="urn:microsoft.com/office/officeart/2018/5/layout/IconCircleLabelList"/>
    <dgm:cxn modelId="{CE1F149E-5AD8-4C62-BB2C-6B16393A68DE}" type="presParOf" srcId="{C10D893C-40CE-43E4-81EB-50056A74C8E5}" destId="{C472D33C-CEA9-4A0B-A6F0-3C868BBD897A}" srcOrd="0" destOrd="0" presId="urn:microsoft.com/office/officeart/2018/5/layout/IconCircleLabelList"/>
    <dgm:cxn modelId="{27B3732E-C711-4277-AFAD-9D886F5BEE22}" type="presParOf" srcId="{C10D893C-40CE-43E4-81EB-50056A74C8E5}" destId="{5FE176F6-F8A8-4E10-BB04-B464970090C5}" srcOrd="1" destOrd="0" presId="urn:microsoft.com/office/officeart/2018/5/layout/IconCircleLabelList"/>
    <dgm:cxn modelId="{4C21DA46-EA1C-4DF4-8C73-A0A19B83A22B}" type="presParOf" srcId="{C10D893C-40CE-43E4-81EB-50056A74C8E5}" destId="{199978B0-5D4D-44AC-A088-CB4055144144}" srcOrd="2" destOrd="0" presId="urn:microsoft.com/office/officeart/2018/5/layout/IconCircleLabelList"/>
    <dgm:cxn modelId="{2623B612-D735-4935-8E13-95039E03F894}" type="presParOf" srcId="{C10D893C-40CE-43E4-81EB-50056A74C8E5}" destId="{A227780F-9C02-4F09-ACAC-AC36A5659D45}" srcOrd="3" destOrd="0" presId="urn:microsoft.com/office/officeart/2018/5/layout/IconCircleLabelList"/>
    <dgm:cxn modelId="{FD88DA7E-192E-4B49-9EB8-CD63D351C506}" type="presParOf" srcId="{F89FC4DE-FCC1-4231-B65F-44865EEBDE5D}" destId="{48CF9662-1216-4D17-8E46-E0EC0CED0020}" srcOrd="3" destOrd="0" presId="urn:microsoft.com/office/officeart/2018/5/layout/IconCircleLabelList"/>
    <dgm:cxn modelId="{36861525-ABD3-4946-BB91-F9029B3E6640}" type="presParOf" srcId="{F89FC4DE-FCC1-4231-B65F-44865EEBDE5D}" destId="{BD470F94-A8BA-4B7C-A69B-DF017759F897}" srcOrd="4" destOrd="0" presId="urn:microsoft.com/office/officeart/2018/5/layout/IconCircleLabelList"/>
    <dgm:cxn modelId="{34E8A3C0-DD06-478A-B4CC-2A21C380AAD2}" type="presParOf" srcId="{BD470F94-A8BA-4B7C-A69B-DF017759F897}" destId="{ACB47D7B-60FD-413F-921A-AF3B6A7E656D}" srcOrd="0" destOrd="0" presId="urn:microsoft.com/office/officeart/2018/5/layout/IconCircleLabelList"/>
    <dgm:cxn modelId="{C519B1A3-5E64-456E-A044-551DFD8F9083}" type="presParOf" srcId="{BD470F94-A8BA-4B7C-A69B-DF017759F897}" destId="{78616DA9-F63A-44DF-85A5-6F8E75E9AFCF}" srcOrd="1" destOrd="0" presId="urn:microsoft.com/office/officeart/2018/5/layout/IconCircleLabelList"/>
    <dgm:cxn modelId="{EF390EB9-0815-4D08-889F-FF84DAA693EA}" type="presParOf" srcId="{BD470F94-A8BA-4B7C-A69B-DF017759F897}" destId="{6A2548F2-B42B-4DC9-8602-7BB6E390EB66}" srcOrd="2" destOrd="0" presId="urn:microsoft.com/office/officeart/2018/5/layout/IconCircleLabelList"/>
    <dgm:cxn modelId="{8FD75439-5DA1-4ED4-A7FA-B3A8C5E28917}" type="presParOf" srcId="{BD470F94-A8BA-4B7C-A69B-DF017759F897}" destId="{C687725D-3DE0-47D8-AF6C-3015C96EDDE4}" srcOrd="3" destOrd="0" presId="urn:microsoft.com/office/officeart/2018/5/layout/IconCircleLabelList"/>
    <dgm:cxn modelId="{EDE6045A-860D-437D-BDA0-A64EEC78A4C5}" type="presParOf" srcId="{F89FC4DE-FCC1-4231-B65F-44865EEBDE5D}" destId="{12481E07-99E0-4DCC-A036-DCA057924099}" srcOrd="5" destOrd="0" presId="urn:microsoft.com/office/officeart/2018/5/layout/IconCircleLabelList"/>
    <dgm:cxn modelId="{A2EC2F5A-50F1-4B1B-A1EA-D2E822268994}" type="presParOf" srcId="{F89FC4DE-FCC1-4231-B65F-44865EEBDE5D}" destId="{C0AB9998-6E9F-44EB-BDF9-36DC5512D430}" srcOrd="6" destOrd="0" presId="urn:microsoft.com/office/officeart/2018/5/layout/IconCircleLabelList"/>
    <dgm:cxn modelId="{0B9AF0AD-2E31-47FF-8AA6-FC1C4E36588E}" type="presParOf" srcId="{C0AB9998-6E9F-44EB-BDF9-36DC5512D430}" destId="{4BB7BC69-362F-4793-B1A8-BE4F321E0486}" srcOrd="0" destOrd="0" presId="urn:microsoft.com/office/officeart/2018/5/layout/IconCircleLabelList"/>
    <dgm:cxn modelId="{0A3D60A9-9016-42D4-B08E-35E1844E25BA}" type="presParOf" srcId="{C0AB9998-6E9F-44EB-BDF9-36DC5512D430}" destId="{B773488C-7132-409D-8B73-103AFFD015FF}" srcOrd="1" destOrd="0" presId="urn:microsoft.com/office/officeart/2018/5/layout/IconCircleLabelList"/>
    <dgm:cxn modelId="{91AE91C9-A3DE-45DF-B067-1CBEEFCDD12B}" type="presParOf" srcId="{C0AB9998-6E9F-44EB-BDF9-36DC5512D430}" destId="{BB47BE44-4436-4EA4-A768-F552BD75A528}" srcOrd="2" destOrd="0" presId="urn:microsoft.com/office/officeart/2018/5/layout/IconCircleLabelList"/>
    <dgm:cxn modelId="{7039DBB4-2148-4E40-9812-2C330D2F306C}" type="presParOf" srcId="{C0AB9998-6E9F-44EB-BDF9-36DC5512D430}" destId="{E93D50A9-03B6-4AE1-8176-23890336E9D3}" srcOrd="3" destOrd="0" presId="urn:microsoft.com/office/officeart/2018/5/layout/IconCircleLabelList"/>
    <dgm:cxn modelId="{0C5BEC25-3C4F-4349-8C40-08AA4351697F}" type="presParOf" srcId="{F89FC4DE-FCC1-4231-B65F-44865EEBDE5D}" destId="{FCAD7B92-2B6B-4D7D-A881-E6F54B6779E3}" srcOrd="7" destOrd="0" presId="urn:microsoft.com/office/officeart/2018/5/layout/IconCircleLabelList"/>
    <dgm:cxn modelId="{53F99EF5-843B-4057-916C-23AC066D6A33}" type="presParOf" srcId="{F89FC4DE-FCC1-4231-B65F-44865EEBDE5D}" destId="{EBCBC6EB-5BD7-47BE-8DA2-F13C503EFC14}" srcOrd="8" destOrd="0" presId="urn:microsoft.com/office/officeart/2018/5/layout/IconCircleLabelList"/>
    <dgm:cxn modelId="{0424E124-8321-48BB-BF82-9910456A5FDB}" type="presParOf" srcId="{EBCBC6EB-5BD7-47BE-8DA2-F13C503EFC14}" destId="{856846A9-3636-48F1-AC3B-458E5FAFBBCD}" srcOrd="0" destOrd="0" presId="urn:microsoft.com/office/officeart/2018/5/layout/IconCircleLabelList"/>
    <dgm:cxn modelId="{494C87F5-5CE5-458F-894F-2647A280EB56}" type="presParOf" srcId="{EBCBC6EB-5BD7-47BE-8DA2-F13C503EFC14}" destId="{4E34EDC6-416D-4B3A-A8D1-00E79DD63673}" srcOrd="1" destOrd="0" presId="urn:microsoft.com/office/officeart/2018/5/layout/IconCircleLabelList"/>
    <dgm:cxn modelId="{5C2983B4-5037-4597-991B-C97490844140}" type="presParOf" srcId="{EBCBC6EB-5BD7-47BE-8DA2-F13C503EFC14}" destId="{01339C0A-4797-4B93-B572-06023BE4A3B4}" srcOrd="2" destOrd="0" presId="urn:microsoft.com/office/officeart/2018/5/layout/IconCircleLabelList"/>
    <dgm:cxn modelId="{C5E6D539-5300-4AA1-965C-3ABAFEE7CFB8}" type="presParOf" srcId="{EBCBC6EB-5BD7-47BE-8DA2-F13C503EFC14}" destId="{90DE6AA4-AA24-47B0-B260-2F220F80FC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F0A5B-10F3-4604-B5CC-4CA764A44C3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AE0768-FB47-40E9-9F4D-F561FE67779B}">
      <dgm:prSet/>
      <dgm:spPr/>
      <dgm:t>
        <a:bodyPr/>
        <a:lstStyle/>
        <a:p>
          <a:r>
            <a:rPr lang="en-US"/>
            <a:t>Develop/conduct assessment (with FAMs) on all students.</a:t>
          </a:r>
        </a:p>
      </dgm:t>
    </dgm:pt>
    <dgm:pt modelId="{FA39BDD9-09D8-446A-AEA2-68350853083B}" type="parTrans" cxnId="{0339A9BD-37EE-49D9-8197-D94DFBE720B8}">
      <dgm:prSet/>
      <dgm:spPr/>
      <dgm:t>
        <a:bodyPr/>
        <a:lstStyle/>
        <a:p>
          <a:endParaRPr lang="en-US"/>
        </a:p>
      </dgm:t>
    </dgm:pt>
    <dgm:pt modelId="{33F5C990-7BAA-4E9C-AB0A-780AEBD134E7}" type="sibTrans" cxnId="{0339A9BD-37EE-49D9-8197-D94DFBE720B8}">
      <dgm:prSet/>
      <dgm:spPr/>
      <dgm:t>
        <a:bodyPr/>
        <a:lstStyle/>
        <a:p>
          <a:endParaRPr lang="en-US"/>
        </a:p>
      </dgm:t>
    </dgm:pt>
    <dgm:pt modelId="{810829F7-56EA-4BEE-8E0B-B2E2F08589AE}">
      <dgm:prSet/>
      <dgm:spPr/>
      <dgm:t>
        <a:bodyPr/>
        <a:lstStyle/>
        <a:p>
          <a:r>
            <a:rPr lang="en-US"/>
            <a:t>If no evidence of substance use concerns then no further action needed except to document.</a:t>
          </a:r>
        </a:p>
      </dgm:t>
    </dgm:pt>
    <dgm:pt modelId="{9D44820F-42A2-443B-8B79-D0E535D78535}" type="parTrans" cxnId="{D9273695-C804-4C39-86F0-0197400C3D4A}">
      <dgm:prSet/>
      <dgm:spPr/>
      <dgm:t>
        <a:bodyPr/>
        <a:lstStyle/>
        <a:p>
          <a:endParaRPr lang="en-US"/>
        </a:p>
      </dgm:t>
    </dgm:pt>
    <dgm:pt modelId="{0B970A7F-6D65-44E3-95B1-054D35F742AD}" type="sibTrans" cxnId="{D9273695-C804-4C39-86F0-0197400C3D4A}">
      <dgm:prSet/>
      <dgm:spPr/>
      <dgm:t>
        <a:bodyPr/>
        <a:lstStyle/>
        <a:p>
          <a:endParaRPr lang="en-US"/>
        </a:p>
      </dgm:t>
    </dgm:pt>
    <dgm:pt modelId="{2070D2B6-3193-44AA-8CE9-28FD493BE79C}">
      <dgm:prSet/>
      <dgm:spPr/>
      <dgm:t>
        <a:bodyPr/>
        <a:lstStyle/>
        <a:p>
          <a:r>
            <a:rPr lang="en-US" dirty="0"/>
            <a:t>If mild substance use concerns then develop an individualized support plan.</a:t>
          </a:r>
        </a:p>
      </dgm:t>
    </dgm:pt>
    <dgm:pt modelId="{32834CAC-7781-4775-8D5F-23E2D0FDBF02}" type="parTrans" cxnId="{F72B7942-7205-4AAD-AE63-661CF3FCCA8F}">
      <dgm:prSet/>
      <dgm:spPr/>
      <dgm:t>
        <a:bodyPr/>
        <a:lstStyle/>
        <a:p>
          <a:endParaRPr lang="en-US"/>
        </a:p>
      </dgm:t>
    </dgm:pt>
    <dgm:pt modelId="{8E166D80-A398-404E-8714-8ECD0286C2C4}" type="sibTrans" cxnId="{F72B7942-7205-4AAD-AE63-661CF3FCCA8F}">
      <dgm:prSet/>
      <dgm:spPr/>
      <dgm:t>
        <a:bodyPr/>
        <a:lstStyle/>
        <a:p>
          <a:endParaRPr lang="en-US"/>
        </a:p>
      </dgm:t>
    </dgm:pt>
    <dgm:pt modelId="{BABD1AE0-A93A-4F4B-9DF5-A9A668134267}">
      <dgm:prSet/>
      <dgm:spPr/>
      <dgm:t>
        <a:bodyPr/>
        <a:lstStyle/>
        <a:p>
          <a:r>
            <a:rPr lang="en-US"/>
            <a:t>If substance use concerns that require more than TEAP support, consider a referral to a substance use treatment provider in community.</a:t>
          </a:r>
        </a:p>
      </dgm:t>
    </dgm:pt>
    <dgm:pt modelId="{61983798-7BED-436C-B990-343774909115}" type="parTrans" cxnId="{FCEA1BB5-572A-4CAE-9EE5-CE2D3748CE6E}">
      <dgm:prSet/>
      <dgm:spPr/>
      <dgm:t>
        <a:bodyPr/>
        <a:lstStyle/>
        <a:p>
          <a:endParaRPr lang="en-US"/>
        </a:p>
      </dgm:t>
    </dgm:pt>
    <dgm:pt modelId="{ECD8A0FB-E04D-46B3-A0F5-366EA5741FF4}" type="sibTrans" cxnId="{FCEA1BB5-572A-4CAE-9EE5-CE2D3748CE6E}">
      <dgm:prSet/>
      <dgm:spPr/>
      <dgm:t>
        <a:bodyPr/>
        <a:lstStyle/>
        <a:p>
          <a:endParaRPr lang="en-US"/>
        </a:p>
      </dgm:t>
    </dgm:pt>
    <dgm:pt modelId="{1410083B-80F9-45A5-BACD-7A3CB7242B6D}">
      <dgm:prSet/>
      <dgm:spPr/>
      <dgm:t>
        <a:bodyPr/>
        <a:lstStyle/>
        <a:p>
          <a:r>
            <a:rPr lang="en-US"/>
            <a:t>If significant substance use concerns that interfere with functioning at JC – then consider a MSWR. </a:t>
          </a:r>
        </a:p>
      </dgm:t>
    </dgm:pt>
    <dgm:pt modelId="{9FB95335-6930-4D26-A54A-2B6CE835EFDF}" type="parTrans" cxnId="{E5862268-F658-4306-AA6E-EC181CCD42A9}">
      <dgm:prSet/>
      <dgm:spPr/>
      <dgm:t>
        <a:bodyPr/>
        <a:lstStyle/>
        <a:p>
          <a:endParaRPr lang="en-US"/>
        </a:p>
      </dgm:t>
    </dgm:pt>
    <dgm:pt modelId="{89BF857F-A495-455A-A782-0BBDA45C4968}" type="sibTrans" cxnId="{E5862268-F658-4306-AA6E-EC181CCD42A9}">
      <dgm:prSet/>
      <dgm:spPr/>
      <dgm:t>
        <a:bodyPr/>
        <a:lstStyle/>
        <a:p>
          <a:endParaRPr lang="en-US"/>
        </a:p>
      </dgm:t>
    </dgm:pt>
    <dgm:pt modelId="{233D9CB3-B816-476E-A382-CEB47D3521F6}" type="pres">
      <dgm:prSet presAssocID="{B66F0A5B-10F3-4604-B5CC-4CA764A44C35}" presName="linear" presStyleCnt="0">
        <dgm:presLayoutVars>
          <dgm:animLvl val="lvl"/>
          <dgm:resizeHandles val="exact"/>
        </dgm:presLayoutVars>
      </dgm:prSet>
      <dgm:spPr/>
    </dgm:pt>
    <dgm:pt modelId="{B3E98F59-3677-4E21-81F3-A03348F60D60}" type="pres">
      <dgm:prSet presAssocID="{1AAE0768-FB47-40E9-9F4D-F561FE67779B}" presName="parentText" presStyleLbl="node1" presStyleIdx="0" presStyleCnt="5">
        <dgm:presLayoutVars>
          <dgm:chMax val="0"/>
          <dgm:bulletEnabled val="1"/>
        </dgm:presLayoutVars>
      </dgm:prSet>
      <dgm:spPr/>
    </dgm:pt>
    <dgm:pt modelId="{6B7F0F66-04BA-4ECC-95F7-B746FB4E1126}" type="pres">
      <dgm:prSet presAssocID="{33F5C990-7BAA-4E9C-AB0A-780AEBD134E7}" presName="spacer" presStyleCnt="0"/>
      <dgm:spPr/>
    </dgm:pt>
    <dgm:pt modelId="{F66DDDF7-12BF-4A0C-AC18-6C7B010EC81E}" type="pres">
      <dgm:prSet presAssocID="{810829F7-56EA-4BEE-8E0B-B2E2F08589AE}" presName="parentText" presStyleLbl="node1" presStyleIdx="1" presStyleCnt="5">
        <dgm:presLayoutVars>
          <dgm:chMax val="0"/>
          <dgm:bulletEnabled val="1"/>
        </dgm:presLayoutVars>
      </dgm:prSet>
      <dgm:spPr/>
    </dgm:pt>
    <dgm:pt modelId="{85C8BAE6-5CE0-48F0-A77A-5FEB13D9C17C}" type="pres">
      <dgm:prSet presAssocID="{0B970A7F-6D65-44E3-95B1-054D35F742AD}" presName="spacer" presStyleCnt="0"/>
      <dgm:spPr/>
    </dgm:pt>
    <dgm:pt modelId="{8CE403F8-4E45-4724-B67A-A5D46F0FE08E}" type="pres">
      <dgm:prSet presAssocID="{2070D2B6-3193-44AA-8CE9-28FD493BE79C}" presName="parentText" presStyleLbl="node1" presStyleIdx="2" presStyleCnt="5">
        <dgm:presLayoutVars>
          <dgm:chMax val="0"/>
          <dgm:bulletEnabled val="1"/>
        </dgm:presLayoutVars>
      </dgm:prSet>
      <dgm:spPr/>
    </dgm:pt>
    <dgm:pt modelId="{7D256A1B-8E14-43DE-B2DA-68EF0F49E0D4}" type="pres">
      <dgm:prSet presAssocID="{8E166D80-A398-404E-8714-8ECD0286C2C4}" presName="spacer" presStyleCnt="0"/>
      <dgm:spPr/>
    </dgm:pt>
    <dgm:pt modelId="{0A245958-B3A7-4F59-88A0-580B41F3CA83}" type="pres">
      <dgm:prSet presAssocID="{BABD1AE0-A93A-4F4B-9DF5-A9A668134267}" presName="parentText" presStyleLbl="node1" presStyleIdx="3" presStyleCnt="5">
        <dgm:presLayoutVars>
          <dgm:chMax val="0"/>
          <dgm:bulletEnabled val="1"/>
        </dgm:presLayoutVars>
      </dgm:prSet>
      <dgm:spPr/>
    </dgm:pt>
    <dgm:pt modelId="{1CED6CC7-F125-47B8-8133-8E8D0C511F0C}" type="pres">
      <dgm:prSet presAssocID="{ECD8A0FB-E04D-46B3-A0F5-366EA5741FF4}" presName="spacer" presStyleCnt="0"/>
      <dgm:spPr/>
    </dgm:pt>
    <dgm:pt modelId="{226157B9-AF46-4798-9BB2-7DAD6912C600}" type="pres">
      <dgm:prSet presAssocID="{1410083B-80F9-45A5-BACD-7A3CB7242B6D}" presName="parentText" presStyleLbl="node1" presStyleIdx="4" presStyleCnt="5">
        <dgm:presLayoutVars>
          <dgm:chMax val="0"/>
          <dgm:bulletEnabled val="1"/>
        </dgm:presLayoutVars>
      </dgm:prSet>
      <dgm:spPr/>
    </dgm:pt>
  </dgm:ptLst>
  <dgm:cxnLst>
    <dgm:cxn modelId="{3AA20C05-58A5-400D-9140-F112E452553E}" type="presOf" srcId="{1AAE0768-FB47-40E9-9F4D-F561FE67779B}" destId="{B3E98F59-3677-4E21-81F3-A03348F60D60}" srcOrd="0" destOrd="0" presId="urn:microsoft.com/office/officeart/2005/8/layout/vList2"/>
    <dgm:cxn modelId="{572ECF15-2906-450F-86FE-767D09CC352E}" type="presOf" srcId="{1410083B-80F9-45A5-BACD-7A3CB7242B6D}" destId="{226157B9-AF46-4798-9BB2-7DAD6912C600}" srcOrd="0" destOrd="0" presId="urn:microsoft.com/office/officeart/2005/8/layout/vList2"/>
    <dgm:cxn modelId="{BBAC572B-BAFC-4E7E-8628-2B6863B72EA4}" type="presOf" srcId="{B66F0A5B-10F3-4604-B5CC-4CA764A44C35}" destId="{233D9CB3-B816-476E-A382-CEB47D3521F6}" srcOrd="0" destOrd="0" presId="urn:microsoft.com/office/officeart/2005/8/layout/vList2"/>
    <dgm:cxn modelId="{ABF8B82F-FB92-4223-9E96-97BBB2AA8AD8}" type="presOf" srcId="{2070D2B6-3193-44AA-8CE9-28FD493BE79C}" destId="{8CE403F8-4E45-4724-B67A-A5D46F0FE08E}" srcOrd="0" destOrd="0" presId="urn:microsoft.com/office/officeart/2005/8/layout/vList2"/>
    <dgm:cxn modelId="{F72B7942-7205-4AAD-AE63-661CF3FCCA8F}" srcId="{B66F0A5B-10F3-4604-B5CC-4CA764A44C35}" destId="{2070D2B6-3193-44AA-8CE9-28FD493BE79C}" srcOrd="2" destOrd="0" parTransId="{32834CAC-7781-4775-8D5F-23E2D0FDBF02}" sibTransId="{8E166D80-A398-404E-8714-8ECD0286C2C4}"/>
    <dgm:cxn modelId="{32CD105A-0EA1-4A46-8BE7-473156EAD974}" type="presOf" srcId="{810829F7-56EA-4BEE-8E0B-B2E2F08589AE}" destId="{F66DDDF7-12BF-4A0C-AC18-6C7B010EC81E}" srcOrd="0" destOrd="0" presId="urn:microsoft.com/office/officeart/2005/8/layout/vList2"/>
    <dgm:cxn modelId="{E5862268-F658-4306-AA6E-EC181CCD42A9}" srcId="{B66F0A5B-10F3-4604-B5CC-4CA764A44C35}" destId="{1410083B-80F9-45A5-BACD-7A3CB7242B6D}" srcOrd="4" destOrd="0" parTransId="{9FB95335-6930-4D26-A54A-2B6CE835EFDF}" sibTransId="{89BF857F-A495-455A-A782-0BBDA45C4968}"/>
    <dgm:cxn modelId="{D9273695-C804-4C39-86F0-0197400C3D4A}" srcId="{B66F0A5B-10F3-4604-B5CC-4CA764A44C35}" destId="{810829F7-56EA-4BEE-8E0B-B2E2F08589AE}" srcOrd="1" destOrd="0" parTransId="{9D44820F-42A2-443B-8B79-D0E535D78535}" sibTransId="{0B970A7F-6D65-44E3-95B1-054D35F742AD}"/>
    <dgm:cxn modelId="{FCEA1BB5-572A-4CAE-9EE5-CE2D3748CE6E}" srcId="{B66F0A5B-10F3-4604-B5CC-4CA764A44C35}" destId="{BABD1AE0-A93A-4F4B-9DF5-A9A668134267}" srcOrd="3" destOrd="0" parTransId="{61983798-7BED-436C-B990-343774909115}" sibTransId="{ECD8A0FB-E04D-46B3-A0F5-366EA5741FF4}"/>
    <dgm:cxn modelId="{0339A9BD-37EE-49D9-8197-D94DFBE720B8}" srcId="{B66F0A5B-10F3-4604-B5CC-4CA764A44C35}" destId="{1AAE0768-FB47-40E9-9F4D-F561FE67779B}" srcOrd="0" destOrd="0" parTransId="{FA39BDD9-09D8-446A-AEA2-68350853083B}" sibTransId="{33F5C990-7BAA-4E9C-AB0A-780AEBD134E7}"/>
    <dgm:cxn modelId="{1C57EDEC-50B7-4029-B391-B6758DFB20C7}" type="presOf" srcId="{BABD1AE0-A93A-4F4B-9DF5-A9A668134267}" destId="{0A245958-B3A7-4F59-88A0-580B41F3CA83}" srcOrd="0" destOrd="0" presId="urn:microsoft.com/office/officeart/2005/8/layout/vList2"/>
    <dgm:cxn modelId="{53617791-0E84-43D9-8F68-F449EE74B0EB}" type="presParOf" srcId="{233D9CB3-B816-476E-A382-CEB47D3521F6}" destId="{B3E98F59-3677-4E21-81F3-A03348F60D60}" srcOrd="0" destOrd="0" presId="urn:microsoft.com/office/officeart/2005/8/layout/vList2"/>
    <dgm:cxn modelId="{4824181F-EC66-4642-88C2-6B9B479C038B}" type="presParOf" srcId="{233D9CB3-B816-476E-A382-CEB47D3521F6}" destId="{6B7F0F66-04BA-4ECC-95F7-B746FB4E1126}" srcOrd="1" destOrd="0" presId="urn:microsoft.com/office/officeart/2005/8/layout/vList2"/>
    <dgm:cxn modelId="{B64FE1E1-5A9B-4A5C-80A1-72A9D9FDE9E1}" type="presParOf" srcId="{233D9CB3-B816-476E-A382-CEB47D3521F6}" destId="{F66DDDF7-12BF-4A0C-AC18-6C7B010EC81E}" srcOrd="2" destOrd="0" presId="urn:microsoft.com/office/officeart/2005/8/layout/vList2"/>
    <dgm:cxn modelId="{0EF503C3-C78C-4B3B-9AC8-90F71FF56579}" type="presParOf" srcId="{233D9CB3-B816-476E-A382-CEB47D3521F6}" destId="{85C8BAE6-5CE0-48F0-A77A-5FEB13D9C17C}" srcOrd="3" destOrd="0" presId="urn:microsoft.com/office/officeart/2005/8/layout/vList2"/>
    <dgm:cxn modelId="{F84E39DB-288E-4A6D-94E3-55E4B0E9D42D}" type="presParOf" srcId="{233D9CB3-B816-476E-A382-CEB47D3521F6}" destId="{8CE403F8-4E45-4724-B67A-A5D46F0FE08E}" srcOrd="4" destOrd="0" presId="urn:microsoft.com/office/officeart/2005/8/layout/vList2"/>
    <dgm:cxn modelId="{2D230FDC-25C8-4ED7-B2F9-E32784C13645}" type="presParOf" srcId="{233D9CB3-B816-476E-A382-CEB47D3521F6}" destId="{7D256A1B-8E14-43DE-B2DA-68EF0F49E0D4}" srcOrd="5" destOrd="0" presId="urn:microsoft.com/office/officeart/2005/8/layout/vList2"/>
    <dgm:cxn modelId="{ABC75F9A-8EB7-4B18-89AD-C02A3208EDEA}" type="presParOf" srcId="{233D9CB3-B816-476E-A382-CEB47D3521F6}" destId="{0A245958-B3A7-4F59-88A0-580B41F3CA83}" srcOrd="6" destOrd="0" presId="urn:microsoft.com/office/officeart/2005/8/layout/vList2"/>
    <dgm:cxn modelId="{3D3D6955-5FCE-46AA-B3E0-4240CB7A653B}" type="presParOf" srcId="{233D9CB3-B816-476E-A382-CEB47D3521F6}" destId="{1CED6CC7-F125-47B8-8133-8E8D0C511F0C}" srcOrd="7" destOrd="0" presId="urn:microsoft.com/office/officeart/2005/8/layout/vList2"/>
    <dgm:cxn modelId="{62D30F04-6839-48DD-B8AF-AC7D3107F32D}" type="presParOf" srcId="{233D9CB3-B816-476E-A382-CEB47D3521F6}" destId="{226157B9-AF46-4798-9BB2-7DAD6912C6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730E-5D4A-4688-B2E1-A4D159F60B0D}">
      <dsp:nvSpPr>
        <dsp:cNvPr id="0" name=""/>
        <dsp:cNvSpPr/>
      </dsp:nvSpPr>
      <dsp:spPr>
        <a:xfrm>
          <a:off x="0" y="0"/>
          <a:ext cx="8305640" cy="619938"/>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After this webinar, participants will be able to:</a:t>
          </a:r>
          <a:endParaRPr lang="en-US" sz="1600" kern="1200"/>
        </a:p>
      </dsp:txBody>
      <dsp:txXfrm>
        <a:off x="18157" y="18157"/>
        <a:ext cx="7564145" cy="583624"/>
      </dsp:txXfrm>
    </dsp:sp>
    <dsp:sp modelId="{CBFF8177-4781-4553-85FA-7C8B8B0AFD16}">
      <dsp:nvSpPr>
        <dsp:cNvPr id="0" name=""/>
        <dsp:cNvSpPr/>
      </dsp:nvSpPr>
      <dsp:spPr>
        <a:xfrm>
          <a:off x="620226" y="706041"/>
          <a:ext cx="8305640" cy="619938"/>
        </a:xfrm>
        <a:prstGeom prst="roundRect">
          <a:avLst>
            <a:gd name="adj" fmla="val 10000"/>
          </a:avLst>
        </a:prstGeom>
        <a:solidFill>
          <a:schemeClr val="accent5">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1)     Articulate the steps necessary to ensure that students with substance misuse issues are identified when entering Job Corps by developing an assessment protocol.</a:t>
          </a:r>
        </a:p>
      </dsp:txBody>
      <dsp:txXfrm>
        <a:off x="638383" y="724198"/>
        <a:ext cx="7246139" cy="583624"/>
      </dsp:txXfrm>
    </dsp:sp>
    <dsp:sp modelId="{098A5E7B-B3AA-410B-AAFD-7384C62B1306}">
      <dsp:nvSpPr>
        <dsp:cNvPr id="0" name=""/>
        <dsp:cNvSpPr/>
      </dsp:nvSpPr>
      <dsp:spPr>
        <a:xfrm>
          <a:off x="1240452" y="1412083"/>
          <a:ext cx="8305640" cy="619938"/>
        </a:xfrm>
        <a:prstGeom prst="roundRect">
          <a:avLst>
            <a:gd name="adj" fmla="val 10000"/>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     Develop a list of formalized assessment instruments appropriate for use with Job Corps students.</a:t>
          </a:r>
        </a:p>
      </dsp:txBody>
      <dsp:txXfrm>
        <a:off x="1258609" y="1430240"/>
        <a:ext cx="7246139" cy="583624"/>
      </dsp:txXfrm>
    </dsp:sp>
    <dsp:sp modelId="{D97170A1-B490-4CD9-BB5D-1605267E3779}">
      <dsp:nvSpPr>
        <dsp:cNvPr id="0" name=""/>
        <dsp:cNvSpPr/>
      </dsp:nvSpPr>
      <dsp:spPr>
        <a:xfrm>
          <a:off x="1860679" y="2118124"/>
          <a:ext cx="8305640" cy="619938"/>
        </a:xfrm>
        <a:prstGeom prst="roundRect">
          <a:avLst>
            <a:gd name="adj" fmla="val 10000"/>
          </a:avLst>
        </a:prstGeom>
        <a:solidFill>
          <a:schemeClr val="accent5">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     Score and interpret formalized assessment measures such as the MAST and the DAST.</a:t>
          </a:r>
        </a:p>
      </dsp:txBody>
      <dsp:txXfrm>
        <a:off x="1878836" y="2136281"/>
        <a:ext cx="7246139" cy="583624"/>
      </dsp:txXfrm>
    </dsp:sp>
    <dsp:sp modelId="{9B00B33D-8855-4283-8A2C-F843D1F04A1B}">
      <dsp:nvSpPr>
        <dsp:cNvPr id="0" name=""/>
        <dsp:cNvSpPr/>
      </dsp:nvSpPr>
      <dsp:spPr>
        <a:xfrm>
          <a:off x="2480905" y="2824166"/>
          <a:ext cx="8305640" cy="619938"/>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4)     Develop strategies to support students who are identified as high risk for not completing Job Corps.</a:t>
          </a:r>
        </a:p>
      </dsp:txBody>
      <dsp:txXfrm>
        <a:off x="2499062" y="2842323"/>
        <a:ext cx="7246139" cy="583624"/>
      </dsp:txXfrm>
    </dsp:sp>
    <dsp:sp modelId="{C1426A52-CF14-4EF2-B34F-A42B358AC0DB}">
      <dsp:nvSpPr>
        <dsp:cNvPr id="0" name=""/>
        <dsp:cNvSpPr/>
      </dsp:nvSpPr>
      <dsp:spPr>
        <a:xfrm>
          <a:off x="7902680" y="452899"/>
          <a:ext cx="402960" cy="402960"/>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993346" y="452899"/>
        <a:ext cx="221628" cy="303227"/>
      </dsp:txXfrm>
    </dsp:sp>
    <dsp:sp modelId="{3C4EA570-4D22-40DA-AE7C-11D91FAC8BC8}">
      <dsp:nvSpPr>
        <dsp:cNvPr id="0" name=""/>
        <dsp:cNvSpPr/>
      </dsp:nvSpPr>
      <dsp:spPr>
        <a:xfrm>
          <a:off x="8522906" y="1158941"/>
          <a:ext cx="402960" cy="402960"/>
        </a:xfrm>
        <a:prstGeom prst="downArrow">
          <a:avLst>
            <a:gd name="adj1" fmla="val 55000"/>
            <a:gd name="adj2" fmla="val 45000"/>
          </a:avLst>
        </a:prstGeom>
        <a:solidFill>
          <a:schemeClr val="accent5">
            <a:tint val="40000"/>
            <a:alpha val="90000"/>
            <a:hueOff val="3855787"/>
            <a:satOff val="6667"/>
            <a:lumOff val="824"/>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613572" y="1158941"/>
        <a:ext cx="221628" cy="303227"/>
      </dsp:txXfrm>
    </dsp:sp>
    <dsp:sp modelId="{F5B48CA5-78C6-45EB-BA7C-E0203A74337F}">
      <dsp:nvSpPr>
        <dsp:cNvPr id="0" name=""/>
        <dsp:cNvSpPr/>
      </dsp:nvSpPr>
      <dsp:spPr>
        <a:xfrm>
          <a:off x="9143132" y="1854650"/>
          <a:ext cx="402960" cy="402960"/>
        </a:xfrm>
        <a:prstGeom prst="downArrow">
          <a:avLst>
            <a:gd name="adj1" fmla="val 55000"/>
            <a:gd name="adj2" fmla="val 45000"/>
          </a:avLst>
        </a:prstGeom>
        <a:solidFill>
          <a:schemeClr val="accent5">
            <a:tint val="40000"/>
            <a:alpha val="90000"/>
            <a:hueOff val="7711575"/>
            <a:satOff val="13335"/>
            <a:lumOff val="1649"/>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233798" y="1854650"/>
        <a:ext cx="221628" cy="303227"/>
      </dsp:txXfrm>
    </dsp:sp>
    <dsp:sp modelId="{A02A9AF6-D5EF-41ED-97ED-127843A559F2}">
      <dsp:nvSpPr>
        <dsp:cNvPr id="0" name=""/>
        <dsp:cNvSpPr/>
      </dsp:nvSpPr>
      <dsp:spPr>
        <a:xfrm>
          <a:off x="9763359" y="2567580"/>
          <a:ext cx="402960" cy="402960"/>
        </a:xfrm>
        <a:prstGeom prst="downArrow">
          <a:avLst>
            <a:gd name="adj1" fmla="val 55000"/>
            <a:gd name="adj2" fmla="val 45000"/>
          </a:avLst>
        </a:prstGeom>
        <a:solidFill>
          <a:schemeClr val="accent5">
            <a:tint val="40000"/>
            <a:alpha val="90000"/>
            <a:hueOff val="11567362"/>
            <a:satOff val="20002"/>
            <a:lumOff val="2473"/>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854025" y="2567580"/>
        <a:ext cx="221628" cy="30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A157B-F9C3-4E75-A93B-DCE2C180DEA8}">
      <dsp:nvSpPr>
        <dsp:cNvPr id="0" name=""/>
        <dsp:cNvSpPr/>
      </dsp:nvSpPr>
      <dsp:spPr>
        <a:xfrm>
          <a:off x="1154497" y="49"/>
          <a:ext cx="2649234" cy="15895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Review of the SHR (and the 653) – how will this occur?</a:t>
          </a:r>
        </a:p>
      </dsp:txBody>
      <dsp:txXfrm>
        <a:off x="1154497" y="49"/>
        <a:ext cx="2649234" cy="1589540"/>
      </dsp:txXfrm>
    </dsp:sp>
    <dsp:sp modelId="{A599458D-E78D-40CA-BEA7-991CF3E90F93}">
      <dsp:nvSpPr>
        <dsp:cNvPr id="0" name=""/>
        <dsp:cNvSpPr/>
      </dsp:nvSpPr>
      <dsp:spPr>
        <a:xfrm>
          <a:off x="4068655" y="49"/>
          <a:ext cx="2649234" cy="15895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Review of the SIF (and the CRAFFT) – how do you get access?</a:t>
          </a:r>
        </a:p>
      </dsp:txBody>
      <dsp:txXfrm>
        <a:off x="4068655" y="49"/>
        <a:ext cx="2649234" cy="1589540"/>
      </dsp:txXfrm>
    </dsp:sp>
    <dsp:sp modelId="{0CF91446-1F40-4F7B-AB91-F5469C083C7C}">
      <dsp:nvSpPr>
        <dsp:cNvPr id="0" name=""/>
        <dsp:cNvSpPr/>
      </dsp:nvSpPr>
      <dsp:spPr>
        <a:xfrm>
          <a:off x="6982813" y="49"/>
          <a:ext cx="2649234" cy="15895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 you set up to interview the student?</a:t>
          </a:r>
        </a:p>
      </dsp:txBody>
      <dsp:txXfrm>
        <a:off x="6982813" y="49"/>
        <a:ext cx="2649234" cy="1589540"/>
      </dsp:txXfrm>
    </dsp:sp>
    <dsp:sp modelId="{FC00B632-3921-4965-BE47-49709DF6477C}">
      <dsp:nvSpPr>
        <dsp:cNvPr id="0" name=""/>
        <dsp:cNvSpPr/>
      </dsp:nvSpPr>
      <dsp:spPr>
        <a:xfrm>
          <a:off x="2611576" y="1854514"/>
          <a:ext cx="2649234" cy="15895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Administer formalized assessment by either emailing protocol to student or administer it while talking with student</a:t>
          </a:r>
        </a:p>
      </dsp:txBody>
      <dsp:txXfrm>
        <a:off x="2611576" y="1854514"/>
        <a:ext cx="2649234" cy="1589540"/>
      </dsp:txXfrm>
    </dsp:sp>
    <dsp:sp modelId="{967560C4-1007-42FA-9DCA-DEA265D351CB}">
      <dsp:nvSpPr>
        <dsp:cNvPr id="0" name=""/>
        <dsp:cNvSpPr/>
      </dsp:nvSpPr>
      <dsp:spPr>
        <a:xfrm>
          <a:off x="5525734" y="1854514"/>
          <a:ext cx="2649234" cy="15895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Review of UDS (there will be some type of initial test but no specifics yet).</a:t>
          </a:r>
        </a:p>
      </dsp:txBody>
      <dsp:txXfrm>
        <a:off x="5525734" y="1854514"/>
        <a:ext cx="2649234" cy="1589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9657-47E7-4A4F-B99F-3E775FA9B620}">
      <dsp:nvSpPr>
        <dsp:cNvPr id="0" name=""/>
        <dsp:cNvSpPr/>
      </dsp:nvSpPr>
      <dsp:spPr>
        <a:xfrm>
          <a:off x="0" y="106674"/>
          <a:ext cx="7728267" cy="117313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are your notes secured if you are working from home?</a:t>
          </a:r>
        </a:p>
      </dsp:txBody>
      <dsp:txXfrm>
        <a:off x="57268" y="163942"/>
        <a:ext cx="7613731" cy="1058597"/>
      </dsp:txXfrm>
    </dsp:sp>
    <dsp:sp modelId="{593863F9-79A3-49AA-B4C0-46A304C38BAB}">
      <dsp:nvSpPr>
        <dsp:cNvPr id="0" name=""/>
        <dsp:cNvSpPr/>
      </dsp:nvSpPr>
      <dsp:spPr>
        <a:xfrm>
          <a:off x="0" y="1340288"/>
          <a:ext cx="7728267" cy="1173133"/>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 the notes remain with you or do you send them (via JC email) to center?</a:t>
          </a:r>
        </a:p>
      </dsp:txBody>
      <dsp:txXfrm>
        <a:off x="57268" y="1397556"/>
        <a:ext cx="7613731" cy="1058597"/>
      </dsp:txXfrm>
    </dsp:sp>
    <dsp:sp modelId="{377F9201-C7B8-4C2D-AC8C-63E1B080149D}">
      <dsp:nvSpPr>
        <dsp:cNvPr id="0" name=""/>
        <dsp:cNvSpPr/>
      </dsp:nvSpPr>
      <dsp:spPr>
        <a:xfrm>
          <a:off x="0" y="2573901"/>
          <a:ext cx="7728267" cy="1173133"/>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are you including the FAM protocols, making sure you have documented, results, recommendations and student’s response.</a:t>
          </a:r>
        </a:p>
      </dsp:txBody>
      <dsp:txXfrm>
        <a:off x="57268" y="2631169"/>
        <a:ext cx="7613731" cy="1058597"/>
      </dsp:txXfrm>
    </dsp:sp>
    <dsp:sp modelId="{4B4D1827-5DEB-45C3-B646-C5589509DC32}">
      <dsp:nvSpPr>
        <dsp:cNvPr id="0" name=""/>
        <dsp:cNvSpPr/>
      </dsp:nvSpPr>
      <dsp:spPr>
        <a:xfrm>
          <a:off x="0" y="3807515"/>
          <a:ext cx="7728267" cy="1173133"/>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Options for format include using fillable SF-600; hand writing on SF-600 or using computer to document in separate file for each student.</a:t>
          </a:r>
        </a:p>
      </dsp:txBody>
      <dsp:txXfrm>
        <a:off x="57268" y="3864783"/>
        <a:ext cx="7613731" cy="1058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D402-D26E-43B3-95A9-6B9A740C2083}">
      <dsp:nvSpPr>
        <dsp:cNvPr id="0" name=""/>
        <dsp:cNvSpPr/>
      </dsp:nvSpPr>
      <dsp:spPr>
        <a:xfrm>
          <a:off x="738521" y="15896"/>
          <a:ext cx="1203133" cy="1203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7E016-72C2-4362-8D37-2FDE49113C04}">
      <dsp:nvSpPr>
        <dsp:cNvPr id="0" name=""/>
        <dsp:cNvSpPr/>
      </dsp:nvSpPr>
      <dsp:spPr>
        <a:xfrm>
          <a:off x="994927" y="272301"/>
          <a:ext cx="690322" cy="690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449A83-A283-44A1-B586-A8DBADCC4856}">
      <dsp:nvSpPr>
        <dsp:cNvPr id="0" name=""/>
        <dsp:cNvSpPr/>
      </dsp:nvSpPr>
      <dsp:spPr>
        <a:xfrm>
          <a:off x="353913" y="1593776"/>
          <a:ext cx="197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Content of interaction</a:t>
          </a:r>
        </a:p>
      </dsp:txBody>
      <dsp:txXfrm>
        <a:off x="353913" y="1593776"/>
        <a:ext cx="1972350" cy="720000"/>
      </dsp:txXfrm>
    </dsp:sp>
    <dsp:sp modelId="{C472D33C-CEA9-4A0B-A6F0-3C868BBD897A}">
      <dsp:nvSpPr>
        <dsp:cNvPr id="0" name=""/>
        <dsp:cNvSpPr/>
      </dsp:nvSpPr>
      <dsp:spPr>
        <a:xfrm>
          <a:off x="3056033" y="15896"/>
          <a:ext cx="1203133" cy="1203133"/>
        </a:xfrm>
        <a:prstGeom prst="ellipse">
          <a:avLst/>
        </a:prstGeom>
        <a:solidFill>
          <a:schemeClr val="accent5">
            <a:hueOff val="2794580"/>
            <a:satOff val="-2409"/>
            <a:lumOff val="3187"/>
            <a:alphaOff val="0"/>
          </a:schemeClr>
        </a:solidFill>
        <a:ln>
          <a:noFill/>
        </a:ln>
        <a:effectLst/>
      </dsp:spPr>
      <dsp:style>
        <a:lnRef idx="0">
          <a:scrgbClr r="0" g="0" b="0"/>
        </a:lnRef>
        <a:fillRef idx="1">
          <a:scrgbClr r="0" g="0" b="0"/>
        </a:fillRef>
        <a:effectRef idx="0">
          <a:scrgbClr r="0" g="0" b="0"/>
        </a:effectRef>
        <a:fontRef idx="minor"/>
      </dsp:style>
    </dsp:sp>
    <dsp:sp modelId="{5FE176F6-F8A8-4E10-BB04-B464970090C5}">
      <dsp:nvSpPr>
        <dsp:cNvPr id="0" name=""/>
        <dsp:cNvSpPr/>
      </dsp:nvSpPr>
      <dsp:spPr>
        <a:xfrm>
          <a:off x="3312438" y="272301"/>
          <a:ext cx="690322" cy="690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27780F-9C02-4F09-ACAC-AC36A5659D45}">
      <dsp:nvSpPr>
        <dsp:cNvPr id="0" name=""/>
        <dsp:cNvSpPr/>
      </dsp:nvSpPr>
      <dsp:spPr>
        <a:xfrm>
          <a:off x="2671425" y="1593776"/>
          <a:ext cx="197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Student’s response</a:t>
          </a:r>
        </a:p>
      </dsp:txBody>
      <dsp:txXfrm>
        <a:off x="2671425" y="1593776"/>
        <a:ext cx="1972350" cy="720000"/>
      </dsp:txXfrm>
    </dsp:sp>
    <dsp:sp modelId="{ACB47D7B-60FD-413F-921A-AF3B6A7E656D}">
      <dsp:nvSpPr>
        <dsp:cNvPr id="0" name=""/>
        <dsp:cNvSpPr/>
      </dsp:nvSpPr>
      <dsp:spPr>
        <a:xfrm>
          <a:off x="5373544" y="15896"/>
          <a:ext cx="1203133" cy="1203133"/>
        </a:xfrm>
        <a:prstGeom prst="ellipse">
          <a:avLst/>
        </a:prstGeom>
        <a:solidFill>
          <a:schemeClr val="accent5">
            <a:hueOff val="5589159"/>
            <a:satOff val="-4817"/>
            <a:lumOff val="6373"/>
            <a:alphaOff val="0"/>
          </a:schemeClr>
        </a:solidFill>
        <a:ln>
          <a:noFill/>
        </a:ln>
        <a:effectLst/>
      </dsp:spPr>
      <dsp:style>
        <a:lnRef idx="0">
          <a:scrgbClr r="0" g="0" b="0"/>
        </a:lnRef>
        <a:fillRef idx="1">
          <a:scrgbClr r="0" g="0" b="0"/>
        </a:fillRef>
        <a:effectRef idx="0">
          <a:scrgbClr r="0" g="0" b="0"/>
        </a:effectRef>
        <a:fontRef idx="minor"/>
      </dsp:style>
    </dsp:sp>
    <dsp:sp modelId="{78616DA9-F63A-44DF-85A5-6F8E75E9AFCF}">
      <dsp:nvSpPr>
        <dsp:cNvPr id="0" name=""/>
        <dsp:cNvSpPr/>
      </dsp:nvSpPr>
      <dsp:spPr>
        <a:xfrm>
          <a:off x="5629949" y="272301"/>
          <a:ext cx="690322" cy="690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7725D-3DE0-47D8-AF6C-3015C96EDDE4}">
      <dsp:nvSpPr>
        <dsp:cNvPr id="0" name=""/>
        <dsp:cNvSpPr/>
      </dsp:nvSpPr>
      <dsp:spPr>
        <a:xfrm>
          <a:off x="4988936" y="1593776"/>
          <a:ext cx="197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Plan</a:t>
          </a:r>
        </a:p>
      </dsp:txBody>
      <dsp:txXfrm>
        <a:off x="4988936" y="1593776"/>
        <a:ext cx="1972350" cy="720000"/>
      </dsp:txXfrm>
    </dsp:sp>
    <dsp:sp modelId="{4BB7BC69-362F-4793-B1A8-BE4F321E0486}">
      <dsp:nvSpPr>
        <dsp:cNvPr id="0" name=""/>
        <dsp:cNvSpPr/>
      </dsp:nvSpPr>
      <dsp:spPr>
        <a:xfrm>
          <a:off x="1897277" y="2806863"/>
          <a:ext cx="1203133" cy="1203133"/>
        </a:xfrm>
        <a:prstGeom prst="ellipse">
          <a:avLst/>
        </a:prstGeom>
        <a:solidFill>
          <a:schemeClr val="accent5">
            <a:hueOff val="8383739"/>
            <a:satOff val="-7226"/>
            <a:lumOff val="9560"/>
            <a:alphaOff val="0"/>
          </a:schemeClr>
        </a:solidFill>
        <a:ln>
          <a:noFill/>
        </a:ln>
        <a:effectLst/>
      </dsp:spPr>
      <dsp:style>
        <a:lnRef idx="0">
          <a:scrgbClr r="0" g="0" b="0"/>
        </a:lnRef>
        <a:fillRef idx="1">
          <a:scrgbClr r="0" g="0" b="0"/>
        </a:fillRef>
        <a:effectRef idx="0">
          <a:scrgbClr r="0" g="0" b="0"/>
        </a:effectRef>
        <a:fontRef idx="minor"/>
      </dsp:style>
    </dsp:sp>
    <dsp:sp modelId="{B773488C-7132-409D-8B73-103AFFD015FF}">
      <dsp:nvSpPr>
        <dsp:cNvPr id="0" name=""/>
        <dsp:cNvSpPr/>
      </dsp:nvSpPr>
      <dsp:spPr>
        <a:xfrm>
          <a:off x="2153683" y="3063269"/>
          <a:ext cx="690322" cy="690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D50A9-03B6-4AE1-8176-23890336E9D3}">
      <dsp:nvSpPr>
        <dsp:cNvPr id="0" name=""/>
        <dsp:cNvSpPr/>
      </dsp:nvSpPr>
      <dsp:spPr>
        <a:xfrm>
          <a:off x="1512669" y="4384743"/>
          <a:ext cx="197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Date</a:t>
          </a:r>
        </a:p>
      </dsp:txBody>
      <dsp:txXfrm>
        <a:off x="1512669" y="4384743"/>
        <a:ext cx="1972350" cy="720000"/>
      </dsp:txXfrm>
    </dsp:sp>
    <dsp:sp modelId="{856846A9-3636-48F1-AC3B-458E5FAFBBCD}">
      <dsp:nvSpPr>
        <dsp:cNvPr id="0" name=""/>
        <dsp:cNvSpPr/>
      </dsp:nvSpPr>
      <dsp:spPr>
        <a:xfrm>
          <a:off x="4214788" y="2806863"/>
          <a:ext cx="1203133" cy="1203133"/>
        </a:xfrm>
        <a:prstGeom prst="ellipse">
          <a:avLst/>
        </a:prstGeom>
        <a:solidFill>
          <a:schemeClr val="accent5">
            <a:hueOff val="11178319"/>
            <a:satOff val="-9634"/>
            <a:lumOff val="12746"/>
            <a:alphaOff val="0"/>
          </a:schemeClr>
        </a:solidFill>
        <a:ln>
          <a:noFill/>
        </a:ln>
        <a:effectLst/>
      </dsp:spPr>
      <dsp:style>
        <a:lnRef idx="0">
          <a:scrgbClr r="0" g="0" b="0"/>
        </a:lnRef>
        <a:fillRef idx="1">
          <a:scrgbClr r="0" g="0" b="0"/>
        </a:fillRef>
        <a:effectRef idx="0">
          <a:scrgbClr r="0" g="0" b="0"/>
        </a:effectRef>
        <a:fontRef idx="minor"/>
      </dsp:style>
    </dsp:sp>
    <dsp:sp modelId="{4E34EDC6-416D-4B3A-A8D1-00E79DD63673}">
      <dsp:nvSpPr>
        <dsp:cNvPr id="0" name=""/>
        <dsp:cNvSpPr/>
      </dsp:nvSpPr>
      <dsp:spPr>
        <a:xfrm>
          <a:off x="4471194" y="3063269"/>
          <a:ext cx="690322" cy="6903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DE6AA4-AA24-47B0-B260-2F220F80FC20}">
      <dsp:nvSpPr>
        <dsp:cNvPr id="0" name=""/>
        <dsp:cNvSpPr/>
      </dsp:nvSpPr>
      <dsp:spPr>
        <a:xfrm>
          <a:off x="3830180" y="4384743"/>
          <a:ext cx="197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Signature with credentials</a:t>
          </a:r>
        </a:p>
      </dsp:txBody>
      <dsp:txXfrm>
        <a:off x="3830180" y="4384743"/>
        <a:ext cx="19723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8F59-3677-4E21-81F3-A03348F60D60}">
      <dsp:nvSpPr>
        <dsp:cNvPr id="0" name=""/>
        <dsp:cNvSpPr/>
      </dsp:nvSpPr>
      <dsp:spPr>
        <a:xfrm>
          <a:off x="0" y="134806"/>
          <a:ext cx="6207162" cy="100554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Develop/conduct assessment (with FAMs) on all students.</a:t>
          </a:r>
        </a:p>
      </dsp:txBody>
      <dsp:txXfrm>
        <a:off x="49087" y="183893"/>
        <a:ext cx="6108988" cy="907369"/>
      </dsp:txXfrm>
    </dsp:sp>
    <dsp:sp modelId="{F66DDDF7-12BF-4A0C-AC18-6C7B010EC81E}">
      <dsp:nvSpPr>
        <dsp:cNvPr id="0" name=""/>
        <dsp:cNvSpPr/>
      </dsp:nvSpPr>
      <dsp:spPr>
        <a:xfrm>
          <a:off x="0" y="1192189"/>
          <a:ext cx="6207162" cy="1005543"/>
        </a:xfrm>
        <a:prstGeom prst="roundRect">
          <a:avLst/>
        </a:prstGeom>
        <a:solidFill>
          <a:schemeClr val="accent5">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no evidence of substance use concerns then no further action needed except to document.</a:t>
          </a:r>
        </a:p>
      </dsp:txBody>
      <dsp:txXfrm>
        <a:off x="49087" y="1241276"/>
        <a:ext cx="6108988" cy="907369"/>
      </dsp:txXfrm>
    </dsp:sp>
    <dsp:sp modelId="{8CE403F8-4E45-4724-B67A-A5D46F0FE08E}">
      <dsp:nvSpPr>
        <dsp:cNvPr id="0" name=""/>
        <dsp:cNvSpPr/>
      </dsp:nvSpPr>
      <dsp:spPr>
        <a:xfrm>
          <a:off x="0" y="2249572"/>
          <a:ext cx="6207162" cy="1005543"/>
        </a:xfrm>
        <a:prstGeom prst="round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mild substance use concerns then develop an individualized support plan.</a:t>
          </a:r>
        </a:p>
      </dsp:txBody>
      <dsp:txXfrm>
        <a:off x="49087" y="2298659"/>
        <a:ext cx="6108988" cy="907369"/>
      </dsp:txXfrm>
    </dsp:sp>
    <dsp:sp modelId="{0A245958-B3A7-4F59-88A0-580B41F3CA83}">
      <dsp:nvSpPr>
        <dsp:cNvPr id="0" name=""/>
        <dsp:cNvSpPr/>
      </dsp:nvSpPr>
      <dsp:spPr>
        <a:xfrm>
          <a:off x="0" y="3306955"/>
          <a:ext cx="6207162" cy="1005543"/>
        </a:xfrm>
        <a:prstGeom prst="roundRect">
          <a:avLst/>
        </a:prstGeom>
        <a:solidFill>
          <a:schemeClr val="accent5">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substance use concerns that require more than TEAP support, consider a referral to a substance use treatment provider in community.</a:t>
          </a:r>
        </a:p>
      </dsp:txBody>
      <dsp:txXfrm>
        <a:off x="49087" y="3356042"/>
        <a:ext cx="6108988" cy="907369"/>
      </dsp:txXfrm>
    </dsp:sp>
    <dsp:sp modelId="{226157B9-AF46-4798-9BB2-7DAD6912C600}">
      <dsp:nvSpPr>
        <dsp:cNvPr id="0" name=""/>
        <dsp:cNvSpPr/>
      </dsp:nvSpPr>
      <dsp:spPr>
        <a:xfrm>
          <a:off x="0" y="4364338"/>
          <a:ext cx="6207162" cy="1005543"/>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significant substance use concerns that interfere with functioning at JC – then consider a MSWR. </a:t>
          </a:r>
        </a:p>
      </dsp:txBody>
      <dsp:txXfrm>
        <a:off x="49087" y="4413425"/>
        <a:ext cx="6108988"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145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420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053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4859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847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426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2400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9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41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089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9/15/20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2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9/15/20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20965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tegration.samhsa.gov/clinical-practice/sbirt/mas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de.drugabuse.gov/instrument/e9053390-ee9c-9140-e040-bb89ad433d6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neveraloneclub.org/" TargetMode="External"/><Relationship Id="rId3" Type="http://schemas.openxmlformats.org/officeDocument/2006/relationships/hyperlink" Target="https://www.aa-intergroup.org/directory_telephone.php" TargetMode="External"/><Relationship Id="rId7" Type="http://schemas.openxmlformats.org/officeDocument/2006/relationships/hyperlink" Target="https://www.na.org/meetingsearch/text-results.php?country=Web&amp;state&amp;city&amp;zip&amp;street&amp;within=5&amp;day=0&amp;lang&amp;orderby=distance" TargetMode="External"/><Relationship Id="rId2" Type="http://schemas.openxmlformats.org/officeDocument/2006/relationships/hyperlink" Target="https://www.aa-intergroup.org/index.php" TargetMode="External"/><Relationship Id="rId1" Type="http://schemas.openxmlformats.org/officeDocument/2006/relationships/slideLayout" Target="../slideLayouts/slideLayout4.xml"/><Relationship Id="rId6" Type="http://schemas.openxmlformats.org/officeDocument/2006/relationships/hyperlink" Target="http://www.12stepforums.net/alanon_family_group_online_meeting.html" TargetMode="External"/><Relationship Id="rId5" Type="http://schemas.openxmlformats.org/officeDocument/2006/relationships/hyperlink" Target="http://www.12stepforums.net/alcoholics_anonymous_online_meeting.html" TargetMode="External"/><Relationship Id="rId4" Type="http://schemas.openxmlformats.org/officeDocument/2006/relationships/hyperlink" Target="https://aa-intergroup.org/directory.php" TargetMode="External"/><Relationship Id="rId9" Type="http://schemas.openxmlformats.org/officeDocument/2006/relationships/hyperlink" Target="https://www.ma-online.org/schedule.ph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upportservices.jobcorps.gov/health/Pages/default.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hyperlink" Target="https://www.samhsa.gov/sbir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7.xml"/><Relationship Id="rId4" Type="http://schemas.openxmlformats.org/officeDocument/2006/relationships/image" Target="../media/image31.tiff"/></Relationships>
</file>

<file path=ppt/slides/_rels/slide29.xml.rels><?xml version="1.0" encoding="UTF-8" standalone="yes"?>
<Relationships xmlns="http://schemas.openxmlformats.org/package/2006/relationships"><Relationship Id="rId2" Type="http://schemas.openxmlformats.org/officeDocument/2006/relationships/hyperlink" Target="https://www.samhsa.gov/marijuan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Christy.hicksmsw@gmail.com" TargetMode="External"/><Relationship Id="rId2" Type="http://schemas.openxmlformats.org/officeDocument/2006/relationships/hyperlink" Target="mailto:datphd@ao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114"/>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334557" y="1653703"/>
            <a:ext cx="3361953" cy="2470488"/>
          </a:xfrm>
        </p:spPr>
        <p:txBody>
          <a:bodyPr>
            <a:normAutofit/>
          </a:bodyPr>
          <a:lstStyle/>
          <a:p>
            <a:r>
              <a:rPr lang="en-US" sz="3400" b="1" dirty="0">
                <a:solidFill>
                  <a:schemeClr val="tx1"/>
                </a:solidFill>
                <a:ea typeface="+mj-lt"/>
                <a:cs typeface="+mj-lt"/>
              </a:rPr>
              <a:t>New Uses for Formalized Assessment Measures for TEAP Specialists</a:t>
            </a:r>
            <a:endParaRPr lang="en-US" sz="3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364724" y="4260714"/>
            <a:ext cx="3331786" cy="1032093"/>
          </a:xfrm>
        </p:spPr>
        <p:txBody>
          <a:bodyPr vert="horz" lIns="91440" tIns="45720" rIns="91440" bIns="45720" rtlCol="0">
            <a:normAutofit/>
          </a:bodyPr>
          <a:lstStyle/>
          <a:p>
            <a:r>
              <a:rPr lang="en-US" sz="2000">
                <a:solidFill>
                  <a:schemeClr val="tx1"/>
                </a:solidFill>
                <a:ea typeface="+mn-lt"/>
                <a:cs typeface="+mn-lt"/>
              </a:rPr>
              <a:t>Diane Tennies, PhD, LADC</a:t>
            </a:r>
            <a:endParaRPr lang="en-US" sz="2000">
              <a:solidFill>
                <a:schemeClr val="tx1"/>
              </a:solidFill>
            </a:endParaRPr>
          </a:p>
          <a:p>
            <a:r>
              <a:rPr lang="en-US" sz="2000">
                <a:solidFill>
                  <a:schemeClr val="tx1"/>
                </a:solidFill>
                <a:ea typeface="+mn-lt"/>
                <a:cs typeface="+mn-lt"/>
              </a:rPr>
              <a:t>Christy Hicks, LCADC, CSW</a:t>
            </a:r>
            <a:endParaRPr lang="en-US" sz="2000">
              <a:solidFill>
                <a:schemeClr val="tx1"/>
              </a:solidFill>
            </a:endParaRPr>
          </a:p>
          <a:p>
            <a:pPr>
              <a:spcAft>
                <a:spcPts val="600"/>
              </a:spcAft>
            </a:pPr>
            <a:endParaRPr lang="en-US" sz="2000" b="1">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FD75-8A55-B847-919D-8F2026E0683A}"/>
              </a:ext>
            </a:extLst>
          </p:cNvPr>
          <p:cNvSpPr>
            <a:spLocks noGrp="1"/>
          </p:cNvSpPr>
          <p:nvPr>
            <p:ph type="title"/>
          </p:nvPr>
        </p:nvSpPr>
        <p:spPr/>
        <p:txBody>
          <a:bodyPr/>
          <a:lstStyle/>
          <a:p>
            <a:r>
              <a:rPr lang="en-US" dirty="0"/>
              <a:t>FAM Specifics</a:t>
            </a:r>
          </a:p>
        </p:txBody>
      </p:sp>
      <p:sp>
        <p:nvSpPr>
          <p:cNvPr id="3" name="Content Placeholder 2">
            <a:extLst>
              <a:ext uri="{FF2B5EF4-FFF2-40B4-BE49-F238E27FC236}">
                <a16:creationId xmlns:a16="http://schemas.microsoft.com/office/drawing/2014/main" id="{9462D857-D998-0046-A340-07A8DA1E852B}"/>
              </a:ext>
            </a:extLst>
          </p:cNvPr>
          <p:cNvSpPr>
            <a:spLocks noGrp="1"/>
          </p:cNvSpPr>
          <p:nvPr>
            <p:ph idx="1"/>
          </p:nvPr>
        </p:nvSpPr>
        <p:spPr/>
        <p:txBody>
          <a:bodyPr>
            <a:normAutofit fontScale="92500" lnSpcReduction="10000"/>
          </a:bodyPr>
          <a:lstStyle/>
          <a:p>
            <a:pPr marL="0" lvl="0" indent="0">
              <a:buNone/>
            </a:pPr>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marL="0" lvl="0" indent="0">
              <a:buNone/>
            </a:pPr>
            <a:endParaRPr lang="en-US" dirty="0">
              <a:solidFill>
                <a:schemeClr val="tx1"/>
              </a:solidFill>
            </a:endParaRPr>
          </a:p>
          <a:p>
            <a:pPr marL="0" lvl="0" indent="0">
              <a:buNone/>
            </a:pPr>
            <a:r>
              <a:rPr lang="en-US" dirty="0">
                <a:solidFill>
                  <a:schemeClr val="tx1"/>
                </a:solidFill>
              </a:rPr>
              <a:t>The </a:t>
            </a:r>
            <a:r>
              <a:rPr lang="en-US" dirty="0">
                <a:solidFill>
                  <a:schemeClr val="tx1"/>
                </a:solidFill>
                <a:hlinkClick r:id="rId2">
                  <a:extLst>
                    <a:ext uri="{A12FA001-AC4F-418D-AE19-62706E023703}">
                      <ahyp:hlinkClr xmlns:ahyp="http://schemas.microsoft.com/office/drawing/2018/hyperlinkcolor" val="tx"/>
                    </a:ext>
                  </a:extLst>
                </a:hlinkClick>
              </a:rPr>
              <a:t>Michigan Alcohol Screening Test (MAST</a:t>
            </a:r>
            <a:r>
              <a:rPr lang="en-US" dirty="0">
                <a:solidFill>
                  <a:schemeClr val="tx1"/>
                </a:solidFill>
              </a:rPr>
              <a:t>) is a 22 item measure used to detect emerging alcohol problems. When scoring the MAST, a score of 4 or more indicates a student is at higher risk for problematic alcohol use.</a:t>
            </a:r>
            <a:endParaRPr lang="en-US" dirty="0"/>
          </a:p>
        </p:txBody>
      </p:sp>
      <p:pic>
        <p:nvPicPr>
          <p:cNvPr id="5" name="Picture 4">
            <a:extLst>
              <a:ext uri="{FF2B5EF4-FFF2-40B4-BE49-F238E27FC236}">
                <a16:creationId xmlns:a16="http://schemas.microsoft.com/office/drawing/2014/main" id="{B6BB9694-4AC3-7542-8148-08C839F5B75F}"/>
              </a:ext>
            </a:extLst>
          </p:cNvPr>
          <p:cNvPicPr>
            <a:picLocks noChangeAspect="1"/>
          </p:cNvPicPr>
          <p:nvPr/>
        </p:nvPicPr>
        <p:blipFill>
          <a:blip r:embed="rId3"/>
          <a:stretch>
            <a:fillRect/>
          </a:stretch>
        </p:blipFill>
        <p:spPr>
          <a:xfrm>
            <a:off x="4281544" y="352047"/>
            <a:ext cx="6788074" cy="4459387"/>
          </a:xfrm>
          <a:prstGeom prst="rect">
            <a:avLst/>
          </a:prstGeom>
        </p:spPr>
      </p:pic>
    </p:spTree>
    <p:extLst>
      <p:ext uri="{BB962C8B-B14F-4D97-AF65-F5344CB8AC3E}">
        <p14:creationId xmlns:p14="http://schemas.microsoft.com/office/powerpoint/2010/main" val="333722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1ED3-7DB4-5A4C-8A6D-BC37B68B375E}"/>
              </a:ext>
            </a:extLst>
          </p:cNvPr>
          <p:cNvSpPr>
            <a:spLocks noGrp="1"/>
          </p:cNvSpPr>
          <p:nvPr>
            <p:ph type="title"/>
          </p:nvPr>
        </p:nvSpPr>
        <p:spPr/>
        <p:txBody>
          <a:bodyPr/>
          <a:lstStyle/>
          <a:p>
            <a:r>
              <a:rPr lang="en-US" dirty="0"/>
              <a:t>FAMs continued</a:t>
            </a:r>
          </a:p>
        </p:txBody>
      </p:sp>
      <p:sp>
        <p:nvSpPr>
          <p:cNvPr id="3" name="Content Placeholder 2">
            <a:extLst>
              <a:ext uri="{FF2B5EF4-FFF2-40B4-BE49-F238E27FC236}">
                <a16:creationId xmlns:a16="http://schemas.microsoft.com/office/drawing/2014/main" id="{1A557AF8-9DD8-3A45-9FAF-52E321CB769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solidFill>
                  <a:schemeClr val="tx1"/>
                </a:solidFill>
              </a:rPr>
              <a:t>The </a:t>
            </a:r>
            <a:r>
              <a:rPr lang="en-US" dirty="0">
                <a:solidFill>
                  <a:schemeClr val="tx1"/>
                </a:solidFill>
                <a:hlinkClick r:id="rId2">
                  <a:extLst>
                    <a:ext uri="{A12FA001-AC4F-418D-AE19-62706E023703}">
                      <ahyp:hlinkClr xmlns:ahyp="http://schemas.microsoft.com/office/drawing/2018/hyperlinkcolor" val="tx"/>
                    </a:ext>
                  </a:extLst>
                </a:hlinkClick>
              </a:rPr>
              <a:t>Drug Abuse Screen Test (DAST-10)</a:t>
            </a:r>
            <a:r>
              <a:rPr lang="en-US" dirty="0">
                <a:solidFill>
                  <a:schemeClr val="tx1"/>
                </a:solidFill>
              </a:rPr>
              <a:t> is a 10 item measure used to detect emerging drugs use issues. When scoring the DAST-10, a score of 3 or more indicates a student is at higher risk for problematic drug use.</a:t>
            </a:r>
          </a:p>
        </p:txBody>
      </p:sp>
      <p:pic>
        <p:nvPicPr>
          <p:cNvPr id="5" name="Picture 4">
            <a:extLst>
              <a:ext uri="{FF2B5EF4-FFF2-40B4-BE49-F238E27FC236}">
                <a16:creationId xmlns:a16="http://schemas.microsoft.com/office/drawing/2014/main" id="{5D94897B-4F2B-9B49-8A54-D5B9B5EBFB4A}"/>
              </a:ext>
            </a:extLst>
          </p:cNvPr>
          <p:cNvPicPr>
            <a:picLocks noChangeAspect="1"/>
          </p:cNvPicPr>
          <p:nvPr/>
        </p:nvPicPr>
        <p:blipFill>
          <a:blip r:embed="rId3"/>
          <a:stretch>
            <a:fillRect/>
          </a:stretch>
        </p:blipFill>
        <p:spPr>
          <a:xfrm>
            <a:off x="3955751" y="381971"/>
            <a:ext cx="6866442" cy="3854678"/>
          </a:xfrm>
          <a:prstGeom prst="rect">
            <a:avLst/>
          </a:prstGeom>
        </p:spPr>
      </p:pic>
    </p:spTree>
    <p:extLst>
      <p:ext uri="{BB962C8B-B14F-4D97-AF65-F5344CB8AC3E}">
        <p14:creationId xmlns:p14="http://schemas.microsoft.com/office/powerpoint/2010/main" val="120575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8D2D-2AAB-4244-9F77-5020E49E8FE8}"/>
              </a:ext>
            </a:extLst>
          </p:cNvPr>
          <p:cNvSpPr>
            <a:spLocks noGrp="1"/>
          </p:cNvSpPr>
          <p:nvPr>
            <p:ph type="title"/>
          </p:nvPr>
        </p:nvSpPr>
        <p:spPr/>
        <p:txBody>
          <a:bodyPr/>
          <a:lstStyle/>
          <a:p>
            <a:r>
              <a:rPr lang="en-US" dirty="0"/>
              <a:t>FAM Specifics continued</a:t>
            </a:r>
          </a:p>
        </p:txBody>
      </p:sp>
      <p:sp>
        <p:nvSpPr>
          <p:cNvPr id="3" name="Content Placeholder 2">
            <a:extLst>
              <a:ext uri="{FF2B5EF4-FFF2-40B4-BE49-F238E27FC236}">
                <a16:creationId xmlns:a16="http://schemas.microsoft.com/office/drawing/2014/main" id="{0547127D-931E-BF43-82D4-6B7DF2FC76C2}"/>
              </a:ext>
            </a:extLst>
          </p:cNvPr>
          <p:cNvSpPr>
            <a:spLocks noGrp="1"/>
          </p:cNvSpPr>
          <p:nvPr>
            <p:ph idx="1"/>
          </p:nvPr>
        </p:nvSpPr>
        <p:spPr>
          <a:xfrm>
            <a:off x="3869268" y="1123837"/>
            <a:ext cx="7315200" cy="5120640"/>
          </a:xfrm>
        </p:spPr>
        <p:txBody>
          <a:bodyPr/>
          <a:lstStyle/>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r>
              <a:rPr lang="en-US" dirty="0">
                <a:solidFill>
                  <a:schemeClr val="tx1"/>
                </a:solidFill>
                <a:ea typeface="+mn-lt"/>
                <a:cs typeface="+mn-lt"/>
              </a:rPr>
              <a:t>The </a:t>
            </a:r>
            <a:r>
              <a:rPr lang="en-US" u="sng" dirty="0">
                <a:solidFill>
                  <a:schemeClr val="tx1"/>
                </a:solidFill>
                <a:ea typeface="+mn-lt"/>
                <a:cs typeface="+mn-lt"/>
              </a:rPr>
              <a:t>Cannabis Use Disorders Identification Test – Revised (CUDIT-R) </a:t>
            </a:r>
            <a:r>
              <a:rPr lang="en-US" dirty="0">
                <a:solidFill>
                  <a:schemeClr val="tx1"/>
                </a:solidFill>
                <a:ea typeface="+mn-lt"/>
                <a:cs typeface="+mn-lt"/>
              </a:rPr>
              <a:t>is an 8 item measure for identification of cannabis misuse. Available for download at several sites on line. Scores of 8 or more equal at-risk use of marijuana and may suggest more support is needed.</a:t>
            </a:r>
            <a:endParaRPr lang="en-US" dirty="0">
              <a:solidFill>
                <a:schemeClr val="tx1"/>
              </a:solidFill>
            </a:endParaRPr>
          </a:p>
          <a:p>
            <a:endParaRPr lang="en-US" dirty="0"/>
          </a:p>
        </p:txBody>
      </p:sp>
      <p:pic>
        <p:nvPicPr>
          <p:cNvPr id="5" name="Picture 4">
            <a:extLst>
              <a:ext uri="{FF2B5EF4-FFF2-40B4-BE49-F238E27FC236}">
                <a16:creationId xmlns:a16="http://schemas.microsoft.com/office/drawing/2014/main" id="{E972E953-6124-7F4C-BAA5-4DE3DDC7EC40}"/>
              </a:ext>
            </a:extLst>
          </p:cNvPr>
          <p:cNvPicPr>
            <a:picLocks noChangeAspect="1"/>
          </p:cNvPicPr>
          <p:nvPr/>
        </p:nvPicPr>
        <p:blipFill>
          <a:blip r:embed="rId2"/>
          <a:stretch>
            <a:fillRect/>
          </a:stretch>
        </p:blipFill>
        <p:spPr>
          <a:xfrm>
            <a:off x="3722991" y="896719"/>
            <a:ext cx="7461477" cy="3747468"/>
          </a:xfrm>
          <a:prstGeom prst="rect">
            <a:avLst/>
          </a:prstGeom>
        </p:spPr>
      </p:pic>
    </p:spTree>
    <p:extLst>
      <p:ext uri="{BB962C8B-B14F-4D97-AF65-F5344CB8AC3E}">
        <p14:creationId xmlns:p14="http://schemas.microsoft.com/office/powerpoint/2010/main" val="337463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BB3F-C697-6D44-B5E1-883ADD5B059D}"/>
              </a:ext>
            </a:extLst>
          </p:cNvPr>
          <p:cNvSpPr>
            <a:spLocks noGrp="1"/>
          </p:cNvSpPr>
          <p:nvPr>
            <p:ph type="title"/>
          </p:nvPr>
        </p:nvSpPr>
        <p:spPr/>
        <p:txBody>
          <a:bodyPr/>
          <a:lstStyle/>
          <a:p>
            <a:r>
              <a:rPr lang="en-US" dirty="0"/>
              <a:t>FAM Specifics continued</a:t>
            </a:r>
          </a:p>
        </p:txBody>
      </p:sp>
      <p:sp>
        <p:nvSpPr>
          <p:cNvPr id="3" name="Content Placeholder 2">
            <a:extLst>
              <a:ext uri="{FF2B5EF4-FFF2-40B4-BE49-F238E27FC236}">
                <a16:creationId xmlns:a16="http://schemas.microsoft.com/office/drawing/2014/main" id="{9D4BF1B9-9B0D-9842-89AC-4FA3E23B222F}"/>
              </a:ext>
            </a:extLst>
          </p:cNvPr>
          <p:cNvSpPr>
            <a:spLocks noGrp="1"/>
          </p:cNvSpPr>
          <p:nvPr>
            <p:ph idx="1"/>
          </p:nvPr>
        </p:nvSpPr>
        <p:spPr/>
        <p:txBody>
          <a:bodyPr>
            <a:normAutofit fontScale="92500" lnSpcReduction="20000"/>
          </a:bodyPr>
          <a:lstStyle/>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solidFill>
                <a:schemeClr val="tx1"/>
              </a:solidFill>
              <a:ea typeface="+mn-lt"/>
              <a:cs typeface="+mn-lt"/>
            </a:endParaRPr>
          </a:p>
          <a:p>
            <a:endParaRPr lang="en-US" dirty="0">
              <a:solidFill>
                <a:schemeClr val="tx1"/>
              </a:solidFill>
              <a:ea typeface="+mn-lt"/>
              <a:cs typeface="+mn-lt"/>
            </a:endParaRPr>
          </a:p>
          <a:p>
            <a:pPr marL="0" indent="0">
              <a:buNone/>
            </a:pPr>
            <a:r>
              <a:rPr lang="en-US" u="sng" dirty="0">
                <a:solidFill>
                  <a:schemeClr val="tx1"/>
                </a:solidFill>
                <a:ea typeface="+mn-lt"/>
                <a:cs typeface="+mn-lt"/>
              </a:rPr>
              <a:t>Alcohol Use Disorders Identification Test (AUDIT)</a:t>
            </a:r>
            <a:r>
              <a:rPr lang="en-US" dirty="0">
                <a:solidFill>
                  <a:schemeClr val="tx1"/>
                </a:solidFill>
                <a:ea typeface="+mn-lt"/>
                <a:cs typeface="+mn-lt"/>
              </a:rPr>
              <a:t> (for adolescents and adults). Available for download at several sites on line. Score of 8 or more is considered harmful/hazardous alcohol use and warrants more support is needed.</a:t>
            </a:r>
            <a:endParaRPr lang="en-US" dirty="0">
              <a:solidFill>
                <a:schemeClr val="tx1"/>
              </a:solidFill>
            </a:endParaRPr>
          </a:p>
          <a:p>
            <a:endParaRPr lang="en-US" dirty="0"/>
          </a:p>
        </p:txBody>
      </p:sp>
      <p:pic>
        <p:nvPicPr>
          <p:cNvPr id="5" name="Picture 4">
            <a:extLst>
              <a:ext uri="{FF2B5EF4-FFF2-40B4-BE49-F238E27FC236}">
                <a16:creationId xmlns:a16="http://schemas.microsoft.com/office/drawing/2014/main" id="{0B189401-7030-8349-B76A-FD46DD185454}"/>
              </a:ext>
            </a:extLst>
          </p:cNvPr>
          <p:cNvPicPr>
            <a:picLocks noChangeAspect="1"/>
          </p:cNvPicPr>
          <p:nvPr/>
        </p:nvPicPr>
        <p:blipFill>
          <a:blip r:embed="rId2"/>
          <a:stretch>
            <a:fillRect/>
          </a:stretch>
        </p:blipFill>
        <p:spPr>
          <a:xfrm>
            <a:off x="3616490" y="334767"/>
            <a:ext cx="8322591" cy="4312537"/>
          </a:xfrm>
          <a:prstGeom prst="rect">
            <a:avLst/>
          </a:prstGeom>
        </p:spPr>
      </p:pic>
    </p:spTree>
    <p:extLst>
      <p:ext uri="{BB962C8B-B14F-4D97-AF65-F5344CB8AC3E}">
        <p14:creationId xmlns:p14="http://schemas.microsoft.com/office/powerpoint/2010/main" val="24399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79D4-B42D-7942-A0BD-1088C0BAAFD9}"/>
              </a:ext>
            </a:extLst>
          </p:cNvPr>
          <p:cNvSpPr>
            <a:spLocks noGrp="1"/>
          </p:cNvSpPr>
          <p:nvPr>
            <p:ph type="title"/>
          </p:nvPr>
        </p:nvSpPr>
        <p:spPr/>
        <p:txBody>
          <a:bodyPr/>
          <a:lstStyle/>
          <a:p>
            <a:r>
              <a:rPr lang="en-US" dirty="0"/>
              <a:t>FAMs Available for Purchase</a:t>
            </a:r>
          </a:p>
        </p:txBody>
      </p:sp>
      <p:sp>
        <p:nvSpPr>
          <p:cNvPr id="3" name="Content Placeholder 2">
            <a:extLst>
              <a:ext uri="{FF2B5EF4-FFF2-40B4-BE49-F238E27FC236}">
                <a16:creationId xmlns:a16="http://schemas.microsoft.com/office/drawing/2014/main" id="{97DF26A2-4A7A-9B4D-AF7B-1E8D1AA65AD4}"/>
              </a:ext>
            </a:extLst>
          </p:cNvPr>
          <p:cNvSpPr>
            <a:spLocks noGrp="1"/>
          </p:cNvSpPr>
          <p:nvPr>
            <p:ph idx="1"/>
          </p:nvPr>
        </p:nvSpPr>
        <p:spPr/>
        <p:txBody>
          <a:bodyPr/>
          <a:lstStyle/>
          <a:p>
            <a:r>
              <a:rPr lang="en-US" sz="2400" dirty="0">
                <a:solidFill>
                  <a:schemeClr val="tx1"/>
                </a:solidFill>
                <a:ea typeface="+mn-lt"/>
                <a:cs typeface="+mn-lt"/>
              </a:rPr>
              <a:t>SASSI-3 or 4, SASSI-A2, Spanish SASSI (available from SASSI corporation)</a:t>
            </a:r>
            <a:endParaRPr lang="en-US" sz="2400" dirty="0">
              <a:solidFill>
                <a:schemeClr val="tx1"/>
              </a:solidFill>
            </a:endParaRPr>
          </a:p>
          <a:p>
            <a:r>
              <a:rPr lang="en-US" sz="2400" dirty="0">
                <a:solidFill>
                  <a:schemeClr val="tx1"/>
                </a:solidFill>
                <a:ea typeface="+mn-lt"/>
                <a:cs typeface="+mn-lt"/>
              </a:rPr>
              <a:t>PEI- Personal Experience Inventory (available from WPS and for adolescents)</a:t>
            </a:r>
          </a:p>
          <a:p>
            <a:r>
              <a:rPr lang="en-US" sz="2400" dirty="0">
                <a:solidFill>
                  <a:schemeClr val="tx1"/>
                </a:solidFill>
                <a:ea typeface="+mn-lt"/>
                <a:cs typeface="+mn-lt"/>
              </a:rPr>
              <a:t>If using these measures – makes sure they are purchased well in advance as COVID-19 has created shipping delays</a:t>
            </a:r>
            <a:endParaRPr lang="en-US" sz="2400" dirty="0">
              <a:solidFill>
                <a:schemeClr val="tx1"/>
              </a:solidFill>
            </a:endParaRPr>
          </a:p>
          <a:p>
            <a:endParaRPr lang="en-US" dirty="0"/>
          </a:p>
        </p:txBody>
      </p:sp>
    </p:spTree>
    <p:extLst>
      <p:ext uri="{BB962C8B-B14F-4D97-AF65-F5344CB8AC3E}">
        <p14:creationId xmlns:p14="http://schemas.microsoft.com/office/powerpoint/2010/main" val="379302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CD79-BBCD-3F42-A3A2-446F7ACE340E}"/>
              </a:ext>
            </a:extLst>
          </p:cNvPr>
          <p:cNvSpPr>
            <a:spLocks noGrp="1"/>
          </p:cNvSpPr>
          <p:nvPr>
            <p:ph type="title"/>
          </p:nvPr>
        </p:nvSpPr>
        <p:spPr/>
        <p:txBody>
          <a:bodyPr/>
          <a:lstStyle/>
          <a:p>
            <a:r>
              <a:rPr lang="en-US" dirty="0"/>
              <a:t>Preparation for Administering</a:t>
            </a:r>
            <a:br>
              <a:rPr lang="en-US" dirty="0"/>
            </a:br>
            <a:r>
              <a:rPr lang="en-US" dirty="0"/>
              <a:t>FAMs</a:t>
            </a:r>
          </a:p>
        </p:txBody>
      </p:sp>
      <p:sp>
        <p:nvSpPr>
          <p:cNvPr id="3" name="Content Placeholder 2">
            <a:extLst>
              <a:ext uri="{FF2B5EF4-FFF2-40B4-BE49-F238E27FC236}">
                <a16:creationId xmlns:a16="http://schemas.microsoft.com/office/drawing/2014/main" id="{7E3A8FF5-7D49-BF41-8B50-AFEBC0DFE14D}"/>
              </a:ext>
            </a:extLst>
          </p:cNvPr>
          <p:cNvSpPr>
            <a:spLocks noGrp="1"/>
          </p:cNvSpPr>
          <p:nvPr>
            <p:ph idx="1"/>
          </p:nvPr>
        </p:nvSpPr>
        <p:spPr>
          <a:xfrm>
            <a:off x="3578812" y="864108"/>
            <a:ext cx="7315200" cy="5120640"/>
          </a:xfrm>
        </p:spPr>
        <p:txBody>
          <a:bodyPr/>
          <a:lstStyle/>
          <a:p>
            <a:r>
              <a:rPr lang="en-US" dirty="0">
                <a:solidFill>
                  <a:schemeClr val="tx1"/>
                </a:solidFill>
              </a:rPr>
              <a:t>Obtain copies of instruments you are going to use.</a:t>
            </a:r>
          </a:p>
          <a:p>
            <a:r>
              <a:rPr lang="en-US" dirty="0">
                <a:solidFill>
                  <a:schemeClr val="tx1"/>
                </a:solidFill>
              </a:rPr>
              <a:t>Have FAMs that address both drugs and alcohol.</a:t>
            </a:r>
          </a:p>
          <a:p>
            <a:r>
              <a:rPr lang="en-US" dirty="0">
                <a:solidFill>
                  <a:schemeClr val="tx1"/>
                </a:solidFill>
              </a:rPr>
              <a:t>If using a new-to-you FAM, then review ahead of time and practice.</a:t>
            </a:r>
          </a:p>
          <a:p>
            <a:r>
              <a:rPr lang="en-US" dirty="0">
                <a:solidFill>
                  <a:schemeClr val="tx1"/>
                </a:solidFill>
              </a:rPr>
              <a:t>Determine how to administer virtually.</a:t>
            </a:r>
          </a:p>
          <a:p>
            <a:r>
              <a:rPr lang="en-US" dirty="0">
                <a:solidFill>
                  <a:schemeClr val="tx1"/>
                </a:solidFill>
              </a:rPr>
              <a:t>Some FAMs have interview version or send them to students ahead of time. But if doing this – how are you going to get them back?</a:t>
            </a:r>
          </a:p>
        </p:txBody>
      </p:sp>
    </p:spTree>
    <p:extLst>
      <p:ext uri="{BB962C8B-B14F-4D97-AF65-F5344CB8AC3E}">
        <p14:creationId xmlns:p14="http://schemas.microsoft.com/office/powerpoint/2010/main" val="235833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14">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17B4AA-C868-DF4E-873C-832813AEEDD3}"/>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Time-Out for Documentation</a:t>
            </a:r>
          </a:p>
        </p:txBody>
      </p:sp>
      <p:pic>
        <p:nvPicPr>
          <p:cNvPr id="6" name="Picture 5">
            <a:extLst>
              <a:ext uri="{FF2B5EF4-FFF2-40B4-BE49-F238E27FC236}">
                <a16:creationId xmlns:a16="http://schemas.microsoft.com/office/drawing/2014/main" id="{EA1CDC0F-38B7-6E40-BF10-582814668185}"/>
              </a:ext>
            </a:extLst>
          </p:cNvPr>
          <p:cNvPicPr>
            <a:picLocks noChangeAspect="1"/>
          </p:cNvPicPr>
          <p:nvPr/>
        </p:nvPicPr>
        <p:blipFill rotWithShape="1">
          <a:blip r:embed="rId2"/>
          <a:srcRect l="25383" r="3392"/>
          <a:stretch/>
        </p:blipFill>
        <p:spPr>
          <a:xfrm>
            <a:off x="1063691" y="706512"/>
            <a:ext cx="3331905" cy="3112995"/>
          </a:xfrm>
          <a:prstGeom prst="rect">
            <a:avLst/>
          </a:prstGeom>
        </p:spPr>
      </p:pic>
      <p:pic>
        <p:nvPicPr>
          <p:cNvPr id="4" name="Content Placeholder 3">
            <a:extLst>
              <a:ext uri="{FF2B5EF4-FFF2-40B4-BE49-F238E27FC236}">
                <a16:creationId xmlns:a16="http://schemas.microsoft.com/office/drawing/2014/main" id="{F71DFF60-F7EF-F141-8C37-203FFF2305AF}"/>
              </a:ext>
            </a:extLst>
          </p:cNvPr>
          <p:cNvPicPr>
            <a:picLocks noGrp="1" noChangeAspect="1"/>
          </p:cNvPicPr>
          <p:nvPr>
            <p:ph idx="1"/>
          </p:nvPr>
        </p:nvPicPr>
        <p:blipFill rotWithShape="1">
          <a:blip r:embed="rId3"/>
          <a:srcRect l="9910" r="26536" b="-1"/>
          <a:stretch/>
        </p:blipFill>
        <p:spPr>
          <a:xfrm>
            <a:off x="4717329" y="795056"/>
            <a:ext cx="3331905" cy="2935906"/>
          </a:xfrm>
          <a:prstGeom prst="rect">
            <a:avLst/>
          </a:prstGeom>
        </p:spPr>
      </p:pic>
      <p:pic>
        <p:nvPicPr>
          <p:cNvPr id="5" name="Picture 4">
            <a:extLst>
              <a:ext uri="{FF2B5EF4-FFF2-40B4-BE49-F238E27FC236}">
                <a16:creationId xmlns:a16="http://schemas.microsoft.com/office/drawing/2014/main" id="{5A59E1E4-2365-5240-88C5-D4E1E6ECD36A}"/>
              </a:ext>
            </a:extLst>
          </p:cNvPr>
          <p:cNvPicPr>
            <a:picLocks noChangeAspect="1"/>
          </p:cNvPicPr>
          <p:nvPr/>
        </p:nvPicPr>
        <p:blipFill>
          <a:blip r:embed="rId4"/>
          <a:stretch>
            <a:fillRect/>
          </a:stretch>
        </p:blipFill>
        <p:spPr>
          <a:xfrm>
            <a:off x="8370967" y="1338710"/>
            <a:ext cx="3331906" cy="1848599"/>
          </a:xfrm>
          <a:prstGeom prst="rect">
            <a:avLst/>
          </a:prstGeom>
        </p:spPr>
      </p:pic>
    </p:spTree>
    <p:extLst>
      <p:ext uri="{BB962C8B-B14F-4D97-AF65-F5344CB8AC3E}">
        <p14:creationId xmlns:p14="http://schemas.microsoft.com/office/powerpoint/2010/main" val="75807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80AC-EFB7-6344-8B73-59DCE7BBC841}"/>
              </a:ext>
            </a:extLst>
          </p:cNvPr>
          <p:cNvSpPr>
            <a:spLocks noGrp="1"/>
          </p:cNvSpPr>
          <p:nvPr>
            <p:ph type="title"/>
          </p:nvPr>
        </p:nvSpPr>
        <p:spPr>
          <a:xfrm>
            <a:off x="252919" y="1123837"/>
            <a:ext cx="2947482" cy="4601183"/>
          </a:xfrm>
        </p:spPr>
        <p:txBody>
          <a:bodyPr>
            <a:normAutofit/>
          </a:bodyPr>
          <a:lstStyle/>
          <a:p>
            <a:r>
              <a:rPr lang="en-US" dirty="0"/>
              <a:t>Issues to Sort Out</a:t>
            </a:r>
          </a:p>
        </p:txBody>
      </p:sp>
      <p:graphicFrame>
        <p:nvGraphicFramePr>
          <p:cNvPr id="5" name="Content Placeholder 2">
            <a:extLst>
              <a:ext uri="{FF2B5EF4-FFF2-40B4-BE49-F238E27FC236}">
                <a16:creationId xmlns:a16="http://schemas.microsoft.com/office/drawing/2014/main" id="{73E46A6A-7980-480D-876B-82544FD57E8A}"/>
              </a:ext>
            </a:extLst>
          </p:cNvPr>
          <p:cNvGraphicFramePr>
            <a:graphicFrameLocks noGrp="1"/>
          </p:cNvGraphicFramePr>
          <p:nvPr>
            <p:ph idx="1"/>
            <p:extLst>
              <p:ext uri="{D42A27DB-BD31-4B8C-83A1-F6EECF244321}">
                <p14:modId xmlns:p14="http://schemas.microsoft.com/office/powerpoint/2010/main" val="355635028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36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532FA2-D614-4544-9540-FE2425EDB8F0}"/>
              </a:ext>
            </a:extLst>
          </p:cNvPr>
          <p:cNvSpPr>
            <a:spLocks noGrp="1"/>
          </p:cNvSpPr>
          <p:nvPr>
            <p:ph type="title"/>
          </p:nvPr>
        </p:nvSpPr>
        <p:spPr>
          <a:xfrm>
            <a:off x="252919" y="1123837"/>
            <a:ext cx="2947482" cy="4601183"/>
          </a:xfrm>
        </p:spPr>
        <p:txBody>
          <a:bodyPr>
            <a:normAutofit/>
          </a:bodyPr>
          <a:lstStyle/>
          <a:p>
            <a:r>
              <a:rPr lang="en-US" dirty="0"/>
              <a:t>The Five Elements are Still Required</a:t>
            </a:r>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2">
            <a:extLst>
              <a:ext uri="{FF2B5EF4-FFF2-40B4-BE49-F238E27FC236}">
                <a16:creationId xmlns:a16="http://schemas.microsoft.com/office/drawing/2014/main" id="{48EFA22D-40FE-7646-A365-B95940DA5D2C}"/>
              </a:ext>
            </a:extLst>
          </p:cNvPr>
          <p:cNvGraphicFramePr>
            <a:graphicFrameLocks noGrp="1"/>
          </p:cNvGraphicFramePr>
          <p:nvPr>
            <p:ph idx="1"/>
            <p:extLst>
              <p:ext uri="{D42A27DB-BD31-4B8C-83A1-F6EECF244321}">
                <p14:modId xmlns:p14="http://schemas.microsoft.com/office/powerpoint/2010/main" val="3014369949"/>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91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45E6-B485-C049-8BBE-615252B554CC}"/>
              </a:ext>
            </a:extLst>
          </p:cNvPr>
          <p:cNvSpPr>
            <a:spLocks noGrp="1"/>
          </p:cNvSpPr>
          <p:nvPr>
            <p:ph type="title"/>
          </p:nvPr>
        </p:nvSpPr>
        <p:spPr/>
        <p:txBody>
          <a:bodyPr/>
          <a:lstStyle/>
          <a:p>
            <a:r>
              <a:rPr lang="en-US" dirty="0"/>
              <a:t>Disclosure Statement </a:t>
            </a:r>
          </a:p>
        </p:txBody>
      </p:sp>
      <p:sp>
        <p:nvSpPr>
          <p:cNvPr id="3" name="Content Placeholder 2">
            <a:extLst>
              <a:ext uri="{FF2B5EF4-FFF2-40B4-BE49-F238E27FC236}">
                <a16:creationId xmlns:a16="http://schemas.microsoft.com/office/drawing/2014/main" id="{B085094E-291D-5F42-B001-839A99E0B5A5}"/>
              </a:ext>
            </a:extLst>
          </p:cNvPr>
          <p:cNvSpPr>
            <a:spLocks noGrp="1"/>
          </p:cNvSpPr>
          <p:nvPr>
            <p:ph idx="1"/>
          </p:nvPr>
        </p:nvSpPr>
        <p:spPr/>
        <p:txBody>
          <a:bodyPr/>
          <a:lstStyle/>
          <a:p>
            <a:pPr marL="0" indent="0">
              <a:buNone/>
            </a:pPr>
            <a:r>
              <a:rPr lang="en-US" dirty="0">
                <a:solidFill>
                  <a:schemeClr val="tx1"/>
                </a:solidFill>
              </a:rPr>
              <a:t>Entry into TEAP section of SHR:</a:t>
            </a:r>
          </a:p>
          <a:p>
            <a:pPr marL="0" indent="0">
              <a:buNone/>
            </a:pPr>
            <a:br>
              <a:rPr lang="en-US" dirty="0">
                <a:solidFill>
                  <a:schemeClr val="tx1"/>
                </a:solidFill>
              </a:rPr>
            </a:br>
            <a:r>
              <a:rPr lang="en-US" dirty="0">
                <a:solidFill>
                  <a:schemeClr val="tx1"/>
                </a:solidFill>
              </a:rPr>
              <a:t>On </a:t>
            </a:r>
            <a:r>
              <a:rPr lang="en-US" u="sng" dirty="0">
                <a:solidFill>
                  <a:schemeClr val="tx1"/>
                </a:solidFill>
              </a:rPr>
              <a:t>date, 2020 at   AM/PM</a:t>
            </a:r>
            <a:r>
              <a:rPr lang="en-US" dirty="0">
                <a:solidFill>
                  <a:schemeClr val="tx1"/>
                </a:solidFill>
              </a:rPr>
              <a:t> student gave verbal consent for video conferencing as modality for services due to current COVID-19 pandemic and current operations being virtual.  </a:t>
            </a:r>
          </a:p>
          <a:p>
            <a:pPr marL="0" indent="0">
              <a:buNone/>
            </a:pPr>
            <a:r>
              <a:rPr lang="en-US" dirty="0">
                <a:solidFill>
                  <a:schemeClr val="tx1"/>
                </a:solidFill>
              </a:rPr>
              <a:t>Student was informed of the inherent limits of confidentiality when using technology. Student was contacted via phone number, (xxx-xxx-</a:t>
            </a:r>
            <a:r>
              <a:rPr lang="en-US" dirty="0" err="1">
                <a:solidFill>
                  <a:schemeClr val="tx1"/>
                </a:solidFill>
              </a:rPr>
              <a:t>xxxx</a:t>
            </a:r>
            <a:r>
              <a:rPr lang="en-US" dirty="0">
                <a:solidFill>
                  <a:schemeClr val="tx1"/>
                </a:solidFill>
              </a:rPr>
              <a:t>) </a:t>
            </a:r>
          </a:p>
          <a:p>
            <a:pPr marL="0" indent="0">
              <a:buNone/>
            </a:pPr>
            <a:r>
              <a:rPr lang="en-US" dirty="0">
                <a:solidFill>
                  <a:schemeClr val="tx1"/>
                </a:solidFill>
              </a:rPr>
              <a:t>During the session, the following individuals present were also present with the student: ______________________.</a:t>
            </a:r>
          </a:p>
        </p:txBody>
      </p:sp>
    </p:spTree>
    <p:extLst>
      <p:ext uri="{BB962C8B-B14F-4D97-AF65-F5344CB8AC3E}">
        <p14:creationId xmlns:p14="http://schemas.microsoft.com/office/powerpoint/2010/main" val="10187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59C3D1-B8EF-4154-A9F9-0A37BD2FF267}"/>
              </a:ext>
            </a:extLst>
          </p:cNvPr>
          <p:cNvSpPr>
            <a:spLocks noGrp="1"/>
          </p:cNvSpPr>
          <p:nvPr>
            <p:ph type="title"/>
          </p:nvPr>
        </p:nvSpPr>
        <p:spPr>
          <a:xfrm>
            <a:off x="641667" y="5257630"/>
            <a:ext cx="10908667" cy="1021405"/>
          </a:xfrm>
        </p:spPr>
        <p:txBody>
          <a:bodyPr>
            <a:normAutofit/>
          </a:bodyPr>
          <a:lstStyle/>
          <a:p>
            <a:pPr algn="ctr"/>
            <a:r>
              <a:rPr lang="en-US" dirty="0"/>
              <a:t>Learning Objectives</a:t>
            </a:r>
            <a:endParaRPr lang="en-US"/>
          </a:p>
        </p:txBody>
      </p:sp>
      <p:sp>
        <p:nvSpPr>
          <p:cNvPr id="24" name="Rectangle 23">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2">
            <a:extLst>
              <a:ext uri="{FF2B5EF4-FFF2-40B4-BE49-F238E27FC236}">
                <a16:creationId xmlns:a16="http://schemas.microsoft.com/office/drawing/2014/main" id="{8C022EBF-8289-4610-BEC8-0CB36FB8D7BA}"/>
              </a:ext>
            </a:extLst>
          </p:cNvPr>
          <p:cNvGraphicFramePr>
            <a:graphicFrameLocks noGrp="1"/>
          </p:cNvGraphicFramePr>
          <p:nvPr>
            <p:ph idx="1"/>
            <p:extLst>
              <p:ext uri="{D42A27DB-BD31-4B8C-83A1-F6EECF244321}">
                <p14:modId xmlns:p14="http://schemas.microsoft.com/office/powerpoint/2010/main" val="479099662"/>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62079B-17D4-F547-B327-3383C3203199}"/>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kern="1200">
                <a:solidFill>
                  <a:schemeClr val="bg1"/>
                </a:solidFill>
                <a:latin typeface="+mj-lt"/>
                <a:ea typeface="+mj-ea"/>
                <a:cs typeface="+mj-cs"/>
              </a:rPr>
              <a:t>Example for </a:t>
            </a:r>
          </a:p>
          <a:p>
            <a:pPr algn="ctr">
              <a:lnSpc>
                <a:spcPct val="90000"/>
              </a:lnSpc>
              <a:spcBef>
                <a:spcPct val="0"/>
              </a:spcBef>
              <a:spcAft>
                <a:spcPts val="600"/>
              </a:spcAft>
            </a:pPr>
            <a:r>
              <a:rPr lang="en-US" sz="2000" kern="1200">
                <a:solidFill>
                  <a:schemeClr val="bg1"/>
                </a:solidFill>
                <a:latin typeface="+mj-lt"/>
                <a:ea typeface="+mj-ea"/>
                <a:cs typeface="+mj-cs"/>
              </a:rPr>
              <a:t>Chronological when no Access to SHR</a:t>
            </a:r>
          </a:p>
        </p:txBody>
      </p:sp>
      <p:pic>
        <p:nvPicPr>
          <p:cNvPr id="7" name="Picture 6">
            <a:extLst>
              <a:ext uri="{FF2B5EF4-FFF2-40B4-BE49-F238E27FC236}">
                <a16:creationId xmlns:a16="http://schemas.microsoft.com/office/drawing/2014/main" id="{5BA203C4-AFF5-4049-8815-1EF3028D62F9}"/>
              </a:ext>
            </a:extLst>
          </p:cNvPr>
          <p:cNvPicPr>
            <a:picLocks noChangeAspect="1"/>
          </p:cNvPicPr>
          <p:nvPr/>
        </p:nvPicPr>
        <p:blipFill>
          <a:blip r:embed="rId2"/>
          <a:stretch>
            <a:fillRect/>
          </a:stretch>
        </p:blipFill>
        <p:spPr>
          <a:xfrm>
            <a:off x="1240530" y="1675227"/>
            <a:ext cx="9710939" cy="4394199"/>
          </a:xfrm>
          <a:prstGeom prst="rect">
            <a:avLst/>
          </a:prstGeom>
        </p:spPr>
      </p:pic>
    </p:spTree>
    <p:extLst>
      <p:ext uri="{BB962C8B-B14F-4D97-AF65-F5344CB8AC3E}">
        <p14:creationId xmlns:p14="http://schemas.microsoft.com/office/powerpoint/2010/main" val="408030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80A61731-CE76-2244-A167-BED4F375AE57}"/>
              </a:ext>
            </a:extLst>
          </p:cNvPr>
          <p:cNvPicPr>
            <a:picLocks noChangeAspect="1"/>
          </p:cNvPicPr>
          <p:nvPr/>
        </p:nvPicPr>
        <p:blipFill rotWithShape="1">
          <a:blip r:embed="rId2"/>
          <a:srcRect r="1" b="16933"/>
          <a:stretch/>
        </p:blipFill>
        <p:spPr>
          <a:xfrm>
            <a:off x="643467" y="643467"/>
            <a:ext cx="10905066" cy="5571065"/>
          </a:xfrm>
          <a:prstGeom prst="rect">
            <a:avLst/>
          </a:prstGeom>
          <a:ln>
            <a:noFill/>
          </a:ln>
        </p:spPr>
      </p:pic>
    </p:spTree>
    <p:extLst>
      <p:ext uri="{BB962C8B-B14F-4D97-AF65-F5344CB8AC3E}">
        <p14:creationId xmlns:p14="http://schemas.microsoft.com/office/powerpoint/2010/main" val="297311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605-28BA-E441-8C44-0197B0466987}"/>
              </a:ext>
            </a:extLst>
          </p:cNvPr>
          <p:cNvSpPr>
            <a:spLocks noGrp="1"/>
          </p:cNvSpPr>
          <p:nvPr>
            <p:ph type="title"/>
          </p:nvPr>
        </p:nvSpPr>
        <p:spPr/>
        <p:txBody>
          <a:bodyPr/>
          <a:lstStyle/>
          <a:p>
            <a:r>
              <a:rPr lang="en-US" dirty="0"/>
              <a:t>Next Steps: Providing Support</a:t>
            </a:r>
            <a:br>
              <a:rPr lang="en-US" dirty="0"/>
            </a:br>
            <a:endParaRPr lang="en-US" dirty="0"/>
          </a:p>
        </p:txBody>
      </p:sp>
      <p:sp>
        <p:nvSpPr>
          <p:cNvPr id="3" name="Content Placeholder 2">
            <a:extLst>
              <a:ext uri="{FF2B5EF4-FFF2-40B4-BE49-F238E27FC236}">
                <a16:creationId xmlns:a16="http://schemas.microsoft.com/office/drawing/2014/main" id="{1627764F-8103-4D41-A3D5-FBC10C1ED5BE}"/>
              </a:ext>
            </a:extLst>
          </p:cNvPr>
          <p:cNvSpPr>
            <a:spLocks noGrp="1"/>
          </p:cNvSpPr>
          <p:nvPr>
            <p:ph idx="1"/>
          </p:nvPr>
        </p:nvSpPr>
        <p:spPr/>
        <p:txBody>
          <a:bodyPr/>
          <a:lstStyle/>
          <a:p>
            <a:r>
              <a:rPr lang="en-US" dirty="0">
                <a:solidFill>
                  <a:schemeClr val="tx1"/>
                </a:solidFill>
              </a:rPr>
              <a:t>For those who tested positive on entrance (intervention services).</a:t>
            </a:r>
          </a:p>
          <a:p>
            <a:r>
              <a:rPr lang="en-US" dirty="0">
                <a:solidFill>
                  <a:schemeClr val="tx1"/>
                </a:solidFill>
              </a:rPr>
              <a:t>Also includes those who did not have an initial positive UDS but scored 2 or more on CRAFFT.</a:t>
            </a:r>
          </a:p>
          <a:p>
            <a:r>
              <a:rPr lang="en-US" dirty="0">
                <a:solidFill>
                  <a:schemeClr val="tx1"/>
                </a:solidFill>
              </a:rPr>
              <a:t>Any other students you identified through the assessment process that may be at increased risk due to their history, current use or other factors.</a:t>
            </a:r>
          </a:p>
        </p:txBody>
      </p:sp>
    </p:spTree>
    <p:extLst>
      <p:ext uri="{BB962C8B-B14F-4D97-AF65-F5344CB8AC3E}">
        <p14:creationId xmlns:p14="http://schemas.microsoft.com/office/powerpoint/2010/main" val="4186135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D260-BCE9-4147-B743-A08C885B23E5}"/>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D2932EF8-AEA1-DF44-A78D-6F4D4285E9CC}"/>
              </a:ext>
            </a:extLst>
          </p:cNvPr>
          <p:cNvSpPr>
            <a:spLocks noGrp="1"/>
          </p:cNvSpPr>
          <p:nvPr>
            <p:ph idx="1"/>
          </p:nvPr>
        </p:nvSpPr>
        <p:spPr/>
        <p:txBody>
          <a:bodyPr/>
          <a:lstStyle/>
          <a:p>
            <a:pPr marL="0" indent="0">
              <a:buNone/>
            </a:pPr>
            <a:r>
              <a:rPr lang="en-US" dirty="0">
                <a:solidFill>
                  <a:schemeClr val="accent6"/>
                </a:solidFill>
              </a:rPr>
              <a:t>Remember goal is connection and support during this time.</a:t>
            </a:r>
          </a:p>
          <a:p>
            <a:r>
              <a:rPr lang="en-US" dirty="0">
                <a:solidFill>
                  <a:schemeClr val="tx1"/>
                </a:solidFill>
              </a:rPr>
              <a:t>Individual or group meeting in google classroom.</a:t>
            </a:r>
          </a:p>
          <a:p>
            <a:r>
              <a:rPr lang="en-US" dirty="0">
                <a:solidFill>
                  <a:schemeClr val="tx1"/>
                </a:solidFill>
              </a:rPr>
              <a:t>Dropping in to other classrooms (with permission).</a:t>
            </a:r>
          </a:p>
          <a:p>
            <a:r>
              <a:rPr lang="en-US" dirty="0">
                <a:solidFill>
                  <a:schemeClr val="tx1"/>
                </a:solidFill>
              </a:rPr>
              <a:t>Telephone calls. </a:t>
            </a:r>
          </a:p>
          <a:p>
            <a:r>
              <a:rPr lang="en-US" dirty="0">
                <a:solidFill>
                  <a:schemeClr val="tx1"/>
                </a:solidFill>
              </a:rPr>
              <a:t>Enrich your google classroom with materials.</a:t>
            </a:r>
          </a:p>
          <a:p>
            <a:r>
              <a:rPr lang="en-US" dirty="0">
                <a:solidFill>
                  <a:schemeClr val="tx1"/>
                </a:solidFill>
              </a:rPr>
              <a:t>HEALs and collaboration with CMHC/HWC staff</a:t>
            </a:r>
          </a:p>
          <a:p>
            <a:r>
              <a:rPr lang="en-US" dirty="0">
                <a:solidFill>
                  <a:schemeClr val="tx1"/>
                </a:solidFill>
              </a:rPr>
              <a:t>Email with specific images, memes, homework and other information.</a:t>
            </a:r>
          </a:p>
          <a:p>
            <a:r>
              <a:rPr lang="en-US" dirty="0">
                <a:solidFill>
                  <a:schemeClr val="tx1"/>
                </a:solidFill>
              </a:rPr>
              <a:t>Old fashion means of communication – USPS.</a:t>
            </a:r>
          </a:p>
          <a:p>
            <a:r>
              <a:rPr lang="en-US" dirty="0">
                <a:solidFill>
                  <a:schemeClr val="tx1"/>
                </a:solidFill>
              </a:rPr>
              <a:t>Do your research – what online supports are there.</a:t>
            </a:r>
          </a:p>
        </p:txBody>
      </p:sp>
    </p:spTree>
    <p:extLst>
      <p:ext uri="{BB962C8B-B14F-4D97-AF65-F5344CB8AC3E}">
        <p14:creationId xmlns:p14="http://schemas.microsoft.com/office/powerpoint/2010/main" val="224646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500A-C1B4-1043-91D8-3C4510310345}"/>
              </a:ext>
            </a:extLst>
          </p:cNvPr>
          <p:cNvSpPr>
            <a:spLocks noGrp="1"/>
          </p:cNvSpPr>
          <p:nvPr>
            <p:ph type="title"/>
          </p:nvPr>
        </p:nvSpPr>
        <p:spPr/>
        <p:txBody>
          <a:bodyPr/>
          <a:lstStyle/>
          <a:p>
            <a:r>
              <a:rPr lang="en-US" dirty="0">
                <a:solidFill>
                  <a:schemeClr val="bg1"/>
                </a:solidFill>
              </a:rPr>
              <a:t>Online Supports</a:t>
            </a:r>
          </a:p>
        </p:txBody>
      </p:sp>
      <p:sp>
        <p:nvSpPr>
          <p:cNvPr id="3" name="Content Placeholder 2">
            <a:extLst>
              <a:ext uri="{FF2B5EF4-FFF2-40B4-BE49-F238E27FC236}">
                <a16:creationId xmlns:a16="http://schemas.microsoft.com/office/drawing/2014/main" id="{2D6CCF25-B4AC-4C42-AD45-544B41E7A038}"/>
              </a:ext>
            </a:extLst>
          </p:cNvPr>
          <p:cNvSpPr>
            <a:spLocks noGrp="1"/>
          </p:cNvSpPr>
          <p:nvPr>
            <p:ph sz="half" idx="1"/>
          </p:nvPr>
        </p:nvSpPr>
        <p:spPr/>
        <p:txBody>
          <a:bodyPr>
            <a:normAutofit fontScale="92500" lnSpcReduction="10000"/>
          </a:bodyPr>
          <a:lstStyle/>
          <a:p>
            <a:r>
              <a:rPr lang="en-US" b="1" dirty="0"/>
              <a:t>Alcoholics Anonymous Groups</a:t>
            </a:r>
            <a:endParaRPr lang="en-US" dirty="0">
              <a:cs typeface="Calibri"/>
            </a:endParaRPr>
          </a:p>
          <a:p>
            <a:r>
              <a:rPr lang="en-US" u="sng" dirty="0">
                <a:hlinkClick r:id="rId2"/>
              </a:rPr>
              <a:t>https://www.aa-intergroup.org/index.php</a:t>
            </a:r>
            <a:endParaRPr lang="en-US" dirty="0">
              <a:cs typeface="Calibri"/>
            </a:endParaRPr>
          </a:p>
          <a:p>
            <a:pPr lvl="0"/>
            <a:r>
              <a:rPr lang="en-US" u="sng" dirty="0">
                <a:hlinkClick r:id="rId3"/>
              </a:rPr>
              <a:t>AA Telephone Meetings</a:t>
            </a:r>
            <a:endParaRPr lang="en-US" dirty="0">
              <a:cs typeface="Calibri"/>
            </a:endParaRPr>
          </a:p>
          <a:p>
            <a:pPr lvl="0"/>
            <a:r>
              <a:rPr lang="en-US" u="sng" dirty="0">
                <a:hlinkClick r:id="rId4"/>
              </a:rPr>
              <a:t>AA Audio/Video Meetings</a:t>
            </a:r>
            <a:endParaRPr lang="en-US" dirty="0">
              <a:cs typeface="Calibri"/>
            </a:endParaRPr>
          </a:p>
          <a:p>
            <a:r>
              <a:rPr lang="en-US" b="1" dirty="0"/>
              <a:t>12-Step Forums</a:t>
            </a:r>
            <a:endParaRPr lang="en-US" b="1" dirty="0">
              <a:cs typeface="Calibri"/>
            </a:endParaRPr>
          </a:p>
          <a:p>
            <a:pPr lvl="0"/>
            <a:r>
              <a:rPr lang="en-US" u="sng" dirty="0">
                <a:hlinkClick r:id="rId5"/>
              </a:rPr>
              <a:t>AA Online Meeting</a:t>
            </a:r>
            <a:endParaRPr lang="en-US" dirty="0">
              <a:cs typeface="Calibri"/>
            </a:endParaRPr>
          </a:p>
          <a:p>
            <a:pPr lvl="0"/>
            <a:r>
              <a:rPr lang="en-US" u="sng" dirty="0">
                <a:hlinkClick r:id="rId6"/>
              </a:rPr>
              <a:t>AA Family Group Online Meeting</a:t>
            </a:r>
            <a:endParaRPr lang="en-US" dirty="0">
              <a:cs typeface="Calibri"/>
            </a:endParaRPr>
          </a:p>
          <a:p>
            <a:endParaRPr lang="en-US" dirty="0"/>
          </a:p>
        </p:txBody>
      </p:sp>
      <p:sp>
        <p:nvSpPr>
          <p:cNvPr id="4" name="Content Placeholder 3">
            <a:extLst>
              <a:ext uri="{FF2B5EF4-FFF2-40B4-BE49-F238E27FC236}">
                <a16:creationId xmlns:a16="http://schemas.microsoft.com/office/drawing/2014/main" id="{DEA7D66F-1CD0-2A4F-9111-EB1C19F4F418}"/>
              </a:ext>
            </a:extLst>
          </p:cNvPr>
          <p:cNvSpPr>
            <a:spLocks noGrp="1"/>
          </p:cNvSpPr>
          <p:nvPr>
            <p:ph sz="half" idx="2"/>
          </p:nvPr>
        </p:nvSpPr>
        <p:spPr/>
        <p:txBody>
          <a:bodyPr>
            <a:normAutofit fontScale="92500" lnSpcReduction="10000"/>
          </a:bodyPr>
          <a:lstStyle/>
          <a:p>
            <a:pPr marL="285750" indent="-285750">
              <a:spcBef>
                <a:spcPts val="1000"/>
              </a:spcBef>
              <a:buFont typeface="Arial" panose="020B0604020202020204" pitchFamily="34" charset="0"/>
              <a:buChar char="•"/>
            </a:pPr>
            <a:endParaRPr lang="en-US" b="1" dirty="0">
              <a:ea typeface="+mn-lt"/>
              <a:cs typeface="+mn-lt"/>
            </a:endParaRPr>
          </a:p>
          <a:p>
            <a:pPr marL="285750" indent="-285750">
              <a:spcBef>
                <a:spcPts val="1000"/>
              </a:spcBef>
              <a:buFont typeface="Arial" panose="020B0604020202020204" pitchFamily="34" charset="0"/>
              <a:buChar char="•"/>
            </a:pPr>
            <a:endParaRPr lang="en-US" b="1" dirty="0">
              <a:ea typeface="+mn-lt"/>
              <a:cs typeface="+mn-lt"/>
            </a:endParaRPr>
          </a:p>
          <a:p>
            <a:pPr marL="285750" indent="-285750">
              <a:spcBef>
                <a:spcPts val="1000"/>
              </a:spcBef>
              <a:buFont typeface="Arial" panose="020B0604020202020204" pitchFamily="34" charset="0"/>
              <a:buChar char="•"/>
            </a:pPr>
            <a:endParaRPr lang="en-US" b="1" dirty="0">
              <a:ea typeface="+mn-lt"/>
              <a:cs typeface="+mn-lt"/>
            </a:endParaRPr>
          </a:p>
          <a:p>
            <a:pPr marL="285750" indent="-285750">
              <a:spcBef>
                <a:spcPts val="1000"/>
              </a:spcBef>
              <a:buFont typeface="Arial" panose="020B0604020202020204" pitchFamily="34" charset="0"/>
              <a:buChar char="•"/>
            </a:pPr>
            <a:r>
              <a:rPr lang="en-US" b="1" dirty="0">
                <a:ea typeface="+mn-lt"/>
                <a:cs typeface="+mn-lt"/>
              </a:rPr>
              <a:t>Narcotics Anonymous</a:t>
            </a:r>
            <a:endParaRPr lang="en-US" dirty="0">
              <a:ea typeface="+mn-lt"/>
              <a:cs typeface="+mn-lt"/>
            </a:endParaRPr>
          </a:p>
          <a:p>
            <a:pPr marL="285750" indent="-285750">
              <a:spcBef>
                <a:spcPts val="1000"/>
              </a:spcBef>
              <a:buFont typeface="Arial" panose="020B0604020202020204" pitchFamily="34" charset="0"/>
              <a:buChar char="•"/>
            </a:pPr>
            <a:r>
              <a:rPr lang="en-US" u="sng" dirty="0">
                <a:ea typeface="+mn-lt"/>
                <a:cs typeface="+mn-lt"/>
                <a:hlinkClick r:id="rId7"/>
              </a:rPr>
              <a:t>Narcotics Anonymous Online Meeting List</a:t>
            </a:r>
            <a:endParaRPr lang="en-US" dirty="0">
              <a:ea typeface="+mn-lt"/>
              <a:cs typeface="+mn-lt"/>
            </a:endParaRPr>
          </a:p>
          <a:p>
            <a:pPr marL="285750" indent="-285750">
              <a:spcBef>
                <a:spcPts val="1000"/>
              </a:spcBef>
              <a:buFont typeface="Arial" panose="020B0604020202020204" pitchFamily="34" charset="0"/>
              <a:buChar char="•"/>
            </a:pPr>
            <a:r>
              <a:rPr lang="en-US" b="1" dirty="0">
                <a:ea typeface="+mn-lt"/>
                <a:cs typeface="+mn-lt"/>
              </a:rPr>
              <a:t>Never Alone Club</a:t>
            </a:r>
            <a:endParaRPr lang="en-US" dirty="0">
              <a:ea typeface="+mn-lt"/>
              <a:cs typeface="+mn-lt"/>
            </a:endParaRPr>
          </a:p>
          <a:p>
            <a:pPr marL="285750" indent="-285750">
              <a:spcBef>
                <a:spcPts val="1000"/>
              </a:spcBef>
              <a:buFont typeface="Arial" panose="020B0604020202020204" pitchFamily="34" charset="0"/>
              <a:buChar char="•"/>
            </a:pPr>
            <a:r>
              <a:rPr lang="en-US" u="sng" dirty="0">
                <a:ea typeface="+mn-lt"/>
                <a:cs typeface="+mn-lt"/>
                <a:hlinkClick r:id="rId8"/>
              </a:rPr>
              <a:t>Never Alone Club Online Chat</a:t>
            </a:r>
            <a:endParaRPr lang="en-US" dirty="0">
              <a:ea typeface="+mn-lt"/>
              <a:cs typeface="+mn-lt"/>
            </a:endParaRPr>
          </a:p>
          <a:p>
            <a:pPr marL="285750" indent="-285750">
              <a:spcBef>
                <a:spcPts val="1000"/>
              </a:spcBef>
              <a:buFont typeface="Arial" panose="020B0604020202020204" pitchFamily="34" charset="0"/>
              <a:buChar char="•"/>
            </a:pPr>
            <a:r>
              <a:rPr lang="en-US" b="1" dirty="0">
                <a:ea typeface="+mn-lt"/>
                <a:cs typeface="+mn-lt"/>
              </a:rPr>
              <a:t>Marijuana Anonymous</a:t>
            </a:r>
            <a:endParaRPr lang="en-US" dirty="0">
              <a:ea typeface="+mn-lt"/>
              <a:cs typeface="+mn-lt"/>
            </a:endParaRPr>
          </a:p>
          <a:p>
            <a:pPr marL="285750" indent="-285750">
              <a:spcBef>
                <a:spcPts val="1000"/>
              </a:spcBef>
              <a:buFont typeface="Arial" panose="020B0604020202020204" pitchFamily="34" charset="0"/>
              <a:buChar char="•"/>
            </a:pPr>
            <a:r>
              <a:rPr lang="en-US" u="sng" dirty="0">
                <a:ea typeface="+mn-lt"/>
                <a:cs typeface="+mn-lt"/>
                <a:hlinkClick r:id="rId9"/>
              </a:rPr>
              <a:t>Marijuana Anonymous Online Meeting Schedule</a:t>
            </a:r>
            <a:endParaRPr lang="en-US" dirty="0"/>
          </a:p>
          <a:p>
            <a:pPr marL="0" indent="0">
              <a:spcAft>
                <a:spcPts val="600"/>
              </a:spcAft>
              <a:buNone/>
            </a:pPr>
            <a:endParaRPr lang="en-US" dirty="0"/>
          </a:p>
          <a:p>
            <a:pPr marL="0" indent="0">
              <a:spcAft>
                <a:spcPts val="600"/>
              </a:spcAft>
              <a:buNone/>
            </a:pPr>
            <a:r>
              <a:rPr lang="en-US" dirty="0"/>
              <a:t>See document for more resources at the Support Services Website</a:t>
            </a:r>
          </a:p>
          <a:p>
            <a:endParaRPr lang="en-US" dirty="0"/>
          </a:p>
        </p:txBody>
      </p:sp>
    </p:spTree>
    <p:extLst>
      <p:ext uri="{BB962C8B-B14F-4D97-AF65-F5344CB8AC3E}">
        <p14:creationId xmlns:p14="http://schemas.microsoft.com/office/powerpoint/2010/main" val="1010110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4D55-E5D8-2946-920A-F43609055A0F}"/>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Where to Find Content?</a:t>
            </a:r>
          </a:p>
        </p:txBody>
      </p:sp>
      <p:sp>
        <p:nvSpPr>
          <p:cNvPr id="3" name="Content Placeholder 2">
            <a:extLst>
              <a:ext uri="{FF2B5EF4-FFF2-40B4-BE49-F238E27FC236}">
                <a16:creationId xmlns:a16="http://schemas.microsoft.com/office/drawing/2014/main" id="{C3E6D2A5-0550-6146-90CC-735AA2567EFE}"/>
              </a:ext>
            </a:extLst>
          </p:cNvPr>
          <p:cNvSpPr>
            <a:spLocks noGrp="1"/>
          </p:cNvSpPr>
          <p:nvPr>
            <p:ph idx="1"/>
          </p:nvPr>
        </p:nvSpPr>
        <p:spPr>
          <a:xfrm>
            <a:off x="4699818" y="640082"/>
            <a:ext cx="6848715" cy="2484884"/>
          </a:xfrm>
        </p:spPr>
        <p:txBody>
          <a:bodyPr anchor="ctr">
            <a:normAutofit/>
          </a:bodyPr>
          <a:lstStyle/>
          <a:p>
            <a:pPr marL="0" indent="0">
              <a:buNone/>
            </a:pPr>
            <a:r>
              <a:rPr lang="en-US" sz="2000" dirty="0" err="1">
                <a:solidFill>
                  <a:schemeClr val="tx1"/>
                </a:solidFill>
              </a:rPr>
              <a:t>SupportServices</a:t>
            </a:r>
            <a:r>
              <a:rPr lang="en-US" sz="2000" dirty="0">
                <a:solidFill>
                  <a:schemeClr val="tx1"/>
                </a:solidFill>
              </a:rPr>
              <a:t> Website: </a:t>
            </a:r>
            <a:r>
              <a:rPr lang="en-US" sz="2000" dirty="0">
                <a:solidFill>
                  <a:schemeClr val="tx1"/>
                </a:solidFill>
                <a:hlinkClick r:id="rId2">
                  <a:extLst>
                    <a:ext uri="{A12FA001-AC4F-418D-AE19-62706E023703}">
                      <ahyp:hlinkClr xmlns:ahyp="http://schemas.microsoft.com/office/drawing/2018/hyperlinkcolor" val="tx"/>
                    </a:ext>
                  </a:extLst>
                </a:hlinkClick>
              </a:rPr>
              <a:t>https://supportservices.jobcorps.gov/health/Pages/default.aspx</a:t>
            </a:r>
            <a:endParaRPr lang="en-US" sz="2000" dirty="0">
              <a:solidFill>
                <a:schemeClr val="tx1"/>
              </a:solidFill>
            </a:endParaRPr>
          </a:p>
          <a:p>
            <a:pPr marL="0" indent="0">
              <a:buNone/>
            </a:pPr>
            <a:endParaRPr lang="en-US" dirty="0">
              <a:solidFill>
                <a:schemeClr val="tx1"/>
              </a:solidFill>
            </a:endParaRPr>
          </a:p>
          <a:p>
            <a:pPr marL="0" indent="0">
              <a:buNone/>
            </a:pPr>
            <a:endParaRPr lang="en-US" sz="2000" dirty="0">
              <a:solidFill>
                <a:schemeClr val="tx1"/>
              </a:solidFill>
            </a:endParaRPr>
          </a:p>
          <a:p>
            <a:endParaRPr lang="en-US" sz="2000" dirty="0"/>
          </a:p>
        </p:txBody>
      </p:sp>
      <p:pic>
        <p:nvPicPr>
          <p:cNvPr id="5" name="Picture 4">
            <a:extLst>
              <a:ext uri="{FF2B5EF4-FFF2-40B4-BE49-F238E27FC236}">
                <a16:creationId xmlns:a16="http://schemas.microsoft.com/office/drawing/2014/main" id="{45994059-FC36-AE4A-9442-34A0116C67FA}"/>
              </a:ext>
            </a:extLst>
          </p:cNvPr>
          <p:cNvPicPr>
            <a:picLocks noChangeAspect="1"/>
          </p:cNvPicPr>
          <p:nvPr/>
        </p:nvPicPr>
        <p:blipFill rotWithShape="1">
          <a:blip r:embed="rId3"/>
          <a:srcRect t="13611" b="8055"/>
          <a:stretch/>
        </p:blipFill>
        <p:spPr>
          <a:xfrm>
            <a:off x="3739895" y="1840800"/>
            <a:ext cx="8351700" cy="4100514"/>
          </a:xfrm>
          <a:prstGeom prst="rect">
            <a:avLst/>
          </a:prstGeom>
        </p:spPr>
      </p:pic>
    </p:spTree>
    <p:extLst>
      <p:ext uri="{BB962C8B-B14F-4D97-AF65-F5344CB8AC3E}">
        <p14:creationId xmlns:p14="http://schemas.microsoft.com/office/powerpoint/2010/main" val="76592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3F49-36BB-8242-9665-76ED2A91E033}"/>
              </a:ext>
            </a:extLst>
          </p:cNvPr>
          <p:cNvSpPr>
            <a:spLocks noGrp="1"/>
          </p:cNvSpPr>
          <p:nvPr>
            <p:ph type="title"/>
          </p:nvPr>
        </p:nvSpPr>
        <p:spPr>
          <a:xfrm>
            <a:off x="252918" y="1123837"/>
            <a:ext cx="3168014" cy="4601183"/>
          </a:xfrm>
        </p:spPr>
        <p:txBody>
          <a:bodyPr/>
          <a:lstStyle/>
          <a:p>
            <a:r>
              <a:rPr lang="en-US" dirty="0"/>
              <a:t>Enhancing Responsiveness </a:t>
            </a:r>
          </a:p>
        </p:txBody>
      </p:sp>
      <p:sp>
        <p:nvSpPr>
          <p:cNvPr id="3" name="Content Placeholder 2">
            <a:extLst>
              <a:ext uri="{FF2B5EF4-FFF2-40B4-BE49-F238E27FC236}">
                <a16:creationId xmlns:a16="http://schemas.microsoft.com/office/drawing/2014/main" id="{CC3594C4-DA11-1B4B-8173-E6F7A5CA6227}"/>
              </a:ext>
            </a:extLst>
          </p:cNvPr>
          <p:cNvSpPr>
            <a:spLocks noGrp="1"/>
          </p:cNvSpPr>
          <p:nvPr>
            <p:ph idx="1"/>
          </p:nvPr>
        </p:nvSpPr>
        <p:spPr/>
        <p:txBody>
          <a:bodyPr/>
          <a:lstStyle/>
          <a:p>
            <a:r>
              <a:rPr lang="en-US" dirty="0">
                <a:solidFill>
                  <a:schemeClr val="tx1"/>
                </a:solidFill>
              </a:rPr>
              <a:t>This will continue to be challenging for everyone.</a:t>
            </a:r>
            <a:endParaRPr lang="en-US" dirty="0">
              <a:solidFill>
                <a:schemeClr val="tx1"/>
              </a:solidFill>
              <a:cs typeface="Calibri"/>
            </a:endParaRPr>
          </a:p>
          <a:p>
            <a:r>
              <a:rPr lang="en-US" dirty="0">
                <a:solidFill>
                  <a:schemeClr val="tx1"/>
                </a:solidFill>
              </a:rPr>
              <a:t>Remember goal: Students to remain </a:t>
            </a:r>
            <a:r>
              <a:rPr lang="en-US" b="1" dirty="0">
                <a:solidFill>
                  <a:schemeClr val="tx1"/>
                </a:solidFill>
              </a:rPr>
              <a:t>connected</a:t>
            </a:r>
            <a:r>
              <a:rPr lang="en-US" dirty="0">
                <a:solidFill>
                  <a:schemeClr val="tx1"/>
                </a:solidFill>
              </a:rPr>
              <a:t> to the program by engaging in virtual learning activities that support gains in learning and career skills training.</a:t>
            </a:r>
            <a:endParaRPr lang="en-US" dirty="0">
              <a:solidFill>
                <a:schemeClr val="tx1"/>
              </a:solidFill>
              <a:cs typeface="Calibri"/>
            </a:endParaRPr>
          </a:p>
          <a:p>
            <a:r>
              <a:rPr lang="en-US" dirty="0">
                <a:solidFill>
                  <a:schemeClr val="tx1"/>
                </a:solidFill>
              </a:rPr>
              <a:t>Remember to your flexibility.</a:t>
            </a:r>
            <a:endParaRPr lang="en-US" dirty="0">
              <a:solidFill>
                <a:schemeClr val="tx1"/>
              </a:solidFill>
              <a:cs typeface="Calibri"/>
            </a:endParaRPr>
          </a:p>
          <a:p>
            <a:r>
              <a:rPr lang="en-US" dirty="0">
                <a:solidFill>
                  <a:schemeClr val="tx1"/>
                </a:solidFill>
              </a:rPr>
              <a:t>R3emember your humor and more humor.</a:t>
            </a:r>
            <a:endParaRPr lang="en-US" dirty="0">
              <a:solidFill>
                <a:schemeClr val="tx1"/>
              </a:solidFill>
              <a:cs typeface="Calibri"/>
            </a:endParaRPr>
          </a:p>
          <a:p>
            <a:r>
              <a:rPr lang="en-US" dirty="0">
                <a:solidFill>
                  <a:schemeClr val="tx1"/>
                </a:solidFill>
              </a:rPr>
              <a:t>Consider reviewing </a:t>
            </a:r>
            <a:r>
              <a:rPr lang="en-US" b="1" dirty="0">
                <a:solidFill>
                  <a:schemeClr val="tx1"/>
                </a:solidFill>
              </a:rPr>
              <a:t>TIP 35: Enhancing Motivation for Change in Substance Use Disorder Treatment </a:t>
            </a:r>
            <a:r>
              <a:rPr lang="en-US" dirty="0">
                <a:solidFill>
                  <a:schemeClr val="tx1"/>
                </a:solidFill>
              </a:rPr>
              <a:t>(Download at SAMHSA).</a:t>
            </a:r>
            <a:endParaRPr lang="en-US" dirty="0">
              <a:solidFill>
                <a:schemeClr val="tx1"/>
              </a:solidFill>
              <a:cs typeface="Calibri"/>
            </a:endParaRPr>
          </a:p>
          <a:p>
            <a:r>
              <a:rPr lang="en-US" dirty="0">
                <a:solidFill>
                  <a:schemeClr val="tx1"/>
                </a:solidFill>
              </a:rPr>
              <a:t>Use Brief Intervention Strategies or Awareness Raising Interventions (see SBIRT at </a:t>
            </a:r>
            <a:r>
              <a:rPr lang="en-US" dirty="0">
                <a:solidFill>
                  <a:schemeClr val="tx1"/>
                </a:solidFill>
                <a:hlinkClick r:id="rId2">
                  <a:extLst>
                    <a:ext uri="{A12FA001-AC4F-418D-AE19-62706E023703}">
                      <ahyp:hlinkClr xmlns:ahyp="http://schemas.microsoft.com/office/drawing/2018/hyperlinkcolor" val="tx"/>
                    </a:ext>
                  </a:extLst>
                </a:hlinkClick>
              </a:rPr>
              <a:t>https://www.samhsa.gov/sbirt</a:t>
            </a:r>
            <a:r>
              <a:rPr lang="en-US" dirty="0">
                <a:solidFill>
                  <a:schemeClr val="tx1"/>
                </a:solidFill>
              </a:rPr>
              <a:t>).</a:t>
            </a:r>
            <a:endParaRPr lang="en-US" dirty="0">
              <a:solidFill>
                <a:schemeClr val="tx1"/>
              </a:solidFill>
              <a:cs typeface="Calibri"/>
            </a:endParaRPr>
          </a:p>
          <a:p>
            <a:endParaRPr lang="en-US" dirty="0"/>
          </a:p>
        </p:txBody>
      </p:sp>
      <p:pic>
        <p:nvPicPr>
          <p:cNvPr id="4" name="Picture 3">
            <a:extLst>
              <a:ext uri="{FF2B5EF4-FFF2-40B4-BE49-F238E27FC236}">
                <a16:creationId xmlns:a16="http://schemas.microsoft.com/office/drawing/2014/main" id="{8AC66FAF-A01D-2743-9977-8C6CF6F126CB}"/>
              </a:ext>
            </a:extLst>
          </p:cNvPr>
          <p:cNvPicPr>
            <a:picLocks noChangeAspect="1"/>
          </p:cNvPicPr>
          <p:nvPr/>
        </p:nvPicPr>
        <p:blipFill rotWithShape="1">
          <a:blip r:embed="rId3"/>
          <a:srcRect l="10084" r="14445" b="2"/>
          <a:stretch/>
        </p:blipFill>
        <p:spPr>
          <a:xfrm>
            <a:off x="736890" y="4410636"/>
            <a:ext cx="1889890" cy="1058338"/>
          </a:xfrm>
          <a:prstGeom prst="rect">
            <a:avLst/>
          </a:prstGeom>
        </p:spPr>
      </p:pic>
    </p:spTree>
    <p:extLst>
      <p:ext uri="{BB962C8B-B14F-4D97-AF65-F5344CB8AC3E}">
        <p14:creationId xmlns:p14="http://schemas.microsoft.com/office/powerpoint/2010/main" val="102165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B487-2552-4142-A5F3-55FF9616FC97}"/>
              </a:ext>
            </a:extLst>
          </p:cNvPr>
          <p:cNvSpPr>
            <a:spLocks noGrp="1"/>
          </p:cNvSpPr>
          <p:nvPr>
            <p:ph type="title"/>
          </p:nvPr>
        </p:nvSpPr>
        <p:spPr>
          <a:xfrm>
            <a:off x="519545" y="621792"/>
            <a:ext cx="3213359" cy="5504688"/>
          </a:xfrm>
        </p:spPr>
        <p:txBody>
          <a:bodyPr>
            <a:normAutofit/>
          </a:bodyPr>
          <a:lstStyle/>
          <a:p>
            <a:r>
              <a:rPr lang="en-US" dirty="0">
                <a:cs typeface="Calibri Light"/>
              </a:rPr>
              <a:t>Snapshot of </a:t>
            </a:r>
            <a:br>
              <a:rPr lang="en-US" dirty="0">
                <a:cs typeface="Calibri Light"/>
              </a:rPr>
            </a:br>
            <a:r>
              <a:rPr lang="en-US" dirty="0">
                <a:cs typeface="Calibri Light"/>
              </a:rPr>
              <a:t>the Process</a:t>
            </a:r>
            <a:endParaRPr lang="en-US" dirty="0"/>
          </a:p>
        </p:txBody>
      </p:sp>
      <p:graphicFrame>
        <p:nvGraphicFramePr>
          <p:cNvPr id="10" name="Content Placeholder 2">
            <a:extLst>
              <a:ext uri="{FF2B5EF4-FFF2-40B4-BE49-F238E27FC236}">
                <a16:creationId xmlns:a16="http://schemas.microsoft.com/office/drawing/2014/main" id="{763B1AEE-7372-457A-8238-4D6AFCE799FA}"/>
              </a:ext>
            </a:extLst>
          </p:cNvPr>
          <p:cNvGraphicFramePr>
            <a:graphicFrameLocks noGrp="1"/>
          </p:cNvGraphicFramePr>
          <p:nvPr>
            <p:ph idx="1"/>
            <p:extLst>
              <p:ext uri="{D42A27DB-BD31-4B8C-83A1-F6EECF244321}">
                <p14:modId xmlns:p14="http://schemas.microsoft.com/office/powerpoint/2010/main" val="3848398520"/>
              </p:ext>
            </p:extLst>
          </p:nvPr>
        </p:nvGraphicFramePr>
        <p:xfrm>
          <a:off x="4238514" y="621792"/>
          <a:ext cx="620716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35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E7897EA-79F3-2145-88A5-B6F243F8E5A0}"/>
              </a:ext>
            </a:extLst>
          </p:cNvPr>
          <p:cNvPicPr>
            <a:picLocks noChangeAspect="1"/>
          </p:cNvPicPr>
          <p:nvPr/>
        </p:nvPicPr>
        <p:blipFill>
          <a:blip r:embed="rId2"/>
          <a:stretch>
            <a:fillRect/>
          </a:stretch>
        </p:blipFill>
        <p:spPr>
          <a:xfrm>
            <a:off x="706568" y="1672893"/>
            <a:ext cx="3209544" cy="3209544"/>
          </a:xfrm>
          <a:prstGeom prst="rect">
            <a:avLst/>
          </a:prstGeom>
        </p:spPr>
      </p:pic>
      <p:grpSp>
        <p:nvGrpSpPr>
          <p:cNvPr id="15"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76976BF0-D75B-BA40-A744-ED7A5FE8E1C6}"/>
              </a:ext>
            </a:extLst>
          </p:cNvPr>
          <p:cNvPicPr>
            <a:picLocks noChangeAspect="1"/>
          </p:cNvPicPr>
          <p:nvPr/>
        </p:nvPicPr>
        <p:blipFill>
          <a:blip r:embed="rId3"/>
          <a:stretch>
            <a:fillRect/>
          </a:stretch>
        </p:blipFill>
        <p:spPr>
          <a:xfrm>
            <a:off x="4487333" y="1672893"/>
            <a:ext cx="3209544" cy="3209544"/>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E91CE08-271D-7543-93A4-C240D852D337}"/>
              </a:ext>
            </a:extLst>
          </p:cNvPr>
          <p:cNvPicPr>
            <a:picLocks noChangeAspect="1"/>
          </p:cNvPicPr>
          <p:nvPr/>
        </p:nvPicPr>
        <p:blipFill>
          <a:blip r:embed="rId4"/>
          <a:stretch>
            <a:fillRect/>
          </a:stretch>
        </p:blipFill>
        <p:spPr>
          <a:xfrm>
            <a:off x="8275887" y="2259033"/>
            <a:ext cx="3209544" cy="2037263"/>
          </a:xfrm>
          <a:prstGeom prst="rect">
            <a:avLst/>
          </a:prstGeom>
        </p:spPr>
      </p:pic>
    </p:spTree>
    <p:extLst>
      <p:ext uri="{BB962C8B-B14F-4D97-AF65-F5344CB8AC3E}">
        <p14:creationId xmlns:p14="http://schemas.microsoft.com/office/powerpoint/2010/main" val="2168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27D0-7134-9B4E-A790-EF5F6333180F}"/>
              </a:ext>
            </a:extLst>
          </p:cNvPr>
          <p:cNvSpPr>
            <a:spLocks noGrp="1"/>
          </p:cNvSpPr>
          <p:nvPr>
            <p:ph type="title"/>
          </p:nvPr>
        </p:nvSpPr>
        <p:spPr/>
        <p:txBody>
          <a:bodyPr/>
          <a:lstStyle/>
          <a:p>
            <a:r>
              <a:rPr lang="en-US" dirty="0"/>
              <a:t>A Few More Reminders</a:t>
            </a:r>
          </a:p>
        </p:txBody>
      </p:sp>
      <p:sp>
        <p:nvSpPr>
          <p:cNvPr id="3" name="Content Placeholder 2">
            <a:extLst>
              <a:ext uri="{FF2B5EF4-FFF2-40B4-BE49-F238E27FC236}">
                <a16:creationId xmlns:a16="http://schemas.microsoft.com/office/drawing/2014/main" id="{E302D02B-C8BE-DD41-9397-B73E9ECA5906}"/>
              </a:ext>
            </a:extLst>
          </p:cNvPr>
          <p:cNvSpPr>
            <a:spLocks noGrp="1"/>
          </p:cNvSpPr>
          <p:nvPr>
            <p:ph idx="1"/>
          </p:nvPr>
        </p:nvSpPr>
        <p:spPr/>
        <p:txBody>
          <a:bodyPr/>
          <a:lstStyle/>
          <a:p>
            <a:r>
              <a:rPr lang="en-US" dirty="0">
                <a:solidFill>
                  <a:schemeClr val="tx1"/>
                </a:solidFill>
              </a:rPr>
              <a:t>Drug or alcohol testing is not occurring right now except for suspicion screens.</a:t>
            </a:r>
          </a:p>
          <a:p>
            <a:r>
              <a:rPr lang="en-US" dirty="0">
                <a:solidFill>
                  <a:schemeClr val="tx1"/>
                </a:solidFill>
              </a:rPr>
              <a:t>Students in the intervention period before the Spring Break, should continue with virtual intervention services.</a:t>
            </a:r>
          </a:p>
          <a:p>
            <a:r>
              <a:rPr lang="en-US" dirty="0">
                <a:solidFill>
                  <a:schemeClr val="tx1"/>
                </a:solidFill>
              </a:rPr>
              <a:t>Use the CDP and CTP templates (on website) for other material.</a:t>
            </a:r>
          </a:p>
          <a:p>
            <a:r>
              <a:rPr lang="en-US" dirty="0">
                <a:solidFill>
                  <a:schemeClr val="tx1"/>
                </a:solidFill>
              </a:rPr>
              <a:t>SAMHSA has new materials on marijuana (</a:t>
            </a:r>
            <a:r>
              <a:rPr lang="en-US" dirty="0">
                <a:solidFill>
                  <a:schemeClr val="tx1"/>
                </a:solidFill>
                <a:hlinkClick r:id="rId2">
                  <a:extLst>
                    <a:ext uri="{A12FA001-AC4F-418D-AE19-62706E023703}">
                      <ahyp:hlinkClr xmlns:ahyp="http://schemas.microsoft.com/office/drawing/2018/hyperlinkcolor" val="tx"/>
                    </a:ext>
                  </a:extLst>
                </a:hlinkClick>
              </a:rPr>
              <a:t>https://www.samhsa.gov/marijuana</a:t>
            </a:r>
            <a:r>
              <a:rPr lang="en-US" dirty="0">
                <a:solidFill>
                  <a:schemeClr val="tx1"/>
                </a:solidFill>
              </a:rPr>
              <a:t>), including brief videos and handouts.</a:t>
            </a:r>
          </a:p>
          <a:p>
            <a:endParaRPr lang="en-US" dirty="0"/>
          </a:p>
        </p:txBody>
      </p:sp>
    </p:spTree>
    <p:extLst>
      <p:ext uri="{BB962C8B-B14F-4D97-AF65-F5344CB8AC3E}">
        <p14:creationId xmlns:p14="http://schemas.microsoft.com/office/powerpoint/2010/main" val="326385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896D-6959-E84C-A8FD-BAC4AC6335E9}"/>
              </a:ext>
            </a:extLst>
          </p:cNvPr>
          <p:cNvSpPr>
            <a:spLocks noGrp="1"/>
          </p:cNvSpPr>
          <p:nvPr>
            <p:ph type="title"/>
          </p:nvPr>
        </p:nvSpPr>
        <p:spPr/>
        <p:txBody>
          <a:bodyPr/>
          <a:lstStyle/>
          <a:p>
            <a:r>
              <a:rPr lang="en-US" dirty="0"/>
              <a:t>Assessment Protocol Process </a:t>
            </a:r>
          </a:p>
        </p:txBody>
      </p:sp>
      <p:sp>
        <p:nvSpPr>
          <p:cNvPr id="4" name="Text Placeholder 3">
            <a:extLst>
              <a:ext uri="{FF2B5EF4-FFF2-40B4-BE49-F238E27FC236}">
                <a16:creationId xmlns:a16="http://schemas.microsoft.com/office/drawing/2014/main" id="{CB4A043A-A88A-B94A-9166-A8742820F9D1}"/>
              </a:ext>
            </a:extLst>
          </p:cNvPr>
          <p:cNvSpPr>
            <a:spLocks noGrp="1"/>
          </p:cNvSpPr>
          <p:nvPr>
            <p:ph type="body" sz="half" idx="2"/>
          </p:nvPr>
        </p:nvSpPr>
        <p:spPr>
          <a:xfrm>
            <a:off x="-3865118" y="5022747"/>
            <a:ext cx="2279196" cy="2015832"/>
          </a:xfrm>
        </p:spPr>
        <p:txBody>
          <a:bodyPr/>
          <a:lstStyle/>
          <a:p>
            <a:endParaRPr lang="en-US" dirty="0"/>
          </a:p>
        </p:txBody>
      </p:sp>
      <p:pic>
        <p:nvPicPr>
          <p:cNvPr id="1028" name="Picture 4" descr="Assessment and Evaluation Toolkit">
            <a:extLst>
              <a:ext uri="{FF2B5EF4-FFF2-40B4-BE49-F238E27FC236}">
                <a16:creationId xmlns:a16="http://schemas.microsoft.com/office/drawing/2014/main" id="{AA4CE6A9-E429-B645-B5C4-AED3D97CC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8871"/>
            <a:ext cx="3428927" cy="17861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E0D952C5-4E2B-4B43-B255-EC76E3977365}"/>
              </a:ext>
            </a:extLst>
          </p:cNvPr>
          <p:cNvSpPr>
            <a:spLocks noGrp="1"/>
          </p:cNvSpPr>
          <p:nvPr>
            <p:ph idx="1"/>
          </p:nvPr>
        </p:nvSpPr>
        <p:spPr/>
        <p:txBody>
          <a:bodyPr>
            <a:normAutofit lnSpcReduction="10000"/>
          </a:bodyPr>
          <a:lstStyle/>
          <a:p>
            <a:r>
              <a:rPr lang="en-US" dirty="0">
                <a:solidFill>
                  <a:schemeClr val="tx1"/>
                </a:solidFill>
              </a:rPr>
              <a:t>Goal: Identification of </a:t>
            </a:r>
            <a:r>
              <a:rPr lang="en-US" dirty="0">
                <a:solidFill>
                  <a:srgbClr val="FF0000"/>
                </a:solidFill>
              </a:rPr>
              <a:t>ALL </a:t>
            </a:r>
            <a:r>
              <a:rPr lang="en-US" dirty="0">
                <a:solidFill>
                  <a:schemeClr val="tx1"/>
                </a:solidFill>
              </a:rPr>
              <a:t>students at high risk, meaning those at risk for not completing JC</a:t>
            </a:r>
          </a:p>
          <a:p>
            <a:r>
              <a:rPr lang="en-US" dirty="0">
                <a:solidFill>
                  <a:schemeClr val="tx1"/>
                </a:solidFill>
              </a:rPr>
              <a:t>PRH 2 R5 is silent about the specifics of the assessment process</a:t>
            </a:r>
          </a:p>
          <a:p>
            <a:r>
              <a:rPr lang="en-US" dirty="0">
                <a:solidFill>
                  <a:schemeClr val="tx1"/>
                </a:solidFill>
              </a:rPr>
              <a:t>Historically this occurred as part of the intake process with students coming down to HWC</a:t>
            </a:r>
          </a:p>
          <a:p>
            <a:r>
              <a:rPr lang="en-US" dirty="0">
                <a:solidFill>
                  <a:schemeClr val="tx1"/>
                </a:solidFill>
              </a:rPr>
              <a:t>Those elements included:</a:t>
            </a:r>
          </a:p>
          <a:p>
            <a:pPr lvl="1"/>
            <a:r>
              <a:rPr lang="en-US" dirty="0">
                <a:solidFill>
                  <a:schemeClr val="tx1"/>
                </a:solidFill>
              </a:rPr>
              <a:t>Review of the SHR (and the 653)</a:t>
            </a:r>
          </a:p>
          <a:p>
            <a:pPr lvl="1"/>
            <a:r>
              <a:rPr lang="en-US" dirty="0">
                <a:solidFill>
                  <a:schemeClr val="tx1"/>
                </a:solidFill>
              </a:rPr>
              <a:t>Review of the SIF (and the CRAFFT)</a:t>
            </a:r>
          </a:p>
          <a:p>
            <a:pPr lvl="1"/>
            <a:r>
              <a:rPr lang="en-US" dirty="0">
                <a:solidFill>
                  <a:schemeClr val="tx1"/>
                </a:solidFill>
              </a:rPr>
              <a:t>Formalized assessment measures administered to those with 2 or more on CRAFFT</a:t>
            </a:r>
          </a:p>
          <a:p>
            <a:pPr lvl="1"/>
            <a:r>
              <a:rPr lang="en-US" dirty="0">
                <a:solidFill>
                  <a:schemeClr val="tx1"/>
                </a:solidFill>
              </a:rPr>
              <a:t>Interview the Student (inform them of </a:t>
            </a:r>
            <a:r>
              <a:rPr lang="en-US" dirty="0">
                <a:solidFill>
                  <a:schemeClr val="tx1"/>
                </a:solidFill>
                <a:ea typeface="+mn-lt"/>
                <a:cs typeface="+mn-lt"/>
              </a:rPr>
              <a:t>drug and alcohol testing policy, procedures, and consequences of positive Urine drug screen)</a:t>
            </a:r>
            <a:endParaRPr lang="en-US" dirty="0">
              <a:solidFill>
                <a:schemeClr val="tx1"/>
              </a:solidFill>
            </a:endParaRPr>
          </a:p>
          <a:p>
            <a:pPr lvl="1"/>
            <a:r>
              <a:rPr lang="en-US" dirty="0">
                <a:solidFill>
                  <a:schemeClr val="tx1"/>
                </a:solidFill>
              </a:rPr>
              <a:t>Initial UDS results</a:t>
            </a:r>
          </a:p>
          <a:p>
            <a:pPr lvl="1"/>
            <a:r>
              <a:rPr lang="en-US" dirty="0">
                <a:solidFill>
                  <a:schemeClr val="tx1"/>
                </a:solidFill>
              </a:rPr>
              <a:t>Offer voluntary TEAP services to those with 2 or more on CRAFFT and those with other identified risk factors</a:t>
            </a:r>
          </a:p>
          <a:p>
            <a:r>
              <a:rPr lang="en-US" dirty="0">
                <a:solidFill>
                  <a:schemeClr val="tx1"/>
                </a:solidFill>
              </a:rPr>
              <a:t>But now….</a:t>
            </a:r>
          </a:p>
        </p:txBody>
      </p:sp>
    </p:spTree>
    <p:extLst>
      <p:ext uri="{BB962C8B-B14F-4D97-AF65-F5344CB8AC3E}">
        <p14:creationId xmlns:p14="http://schemas.microsoft.com/office/powerpoint/2010/main" val="88347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A5868A7-76FD-3E48-9BC1-3DAAD5D89FFB}"/>
              </a:ext>
            </a:extLst>
          </p:cNvPr>
          <p:cNvSpPr>
            <a:spLocks noGrp="1"/>
          </p:cNvSpPr>
          <p:nvPr>
            <p:ph type="title"/>
          </p:nvPr>
        </p:nvSpPr>
        <p:spPr>
          <a:xfrm>
            <a:off x="1600754" y="1087374"/>
            <a:ext cx="8983489" cy="1000978"/>
          </a:xfrm>
        </p:spPr>
        <p:txBody>
          <a:bodyPr>
            <a:normAutofit/>
          </a:bodyPr>
          <a:lstStyle/>
          <a:p>
            <a:r>
              <a:rPr lang="en-US" dirty="0"/>
              <a:t>Contact Us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FC23370-835A-B345-9AB3-4371FB5664F2}"/>
              </a:ext>
            </a:extLst>
          </p:cNvPr>
          <p:cNvSpPr>
            <a:spLocks noGrp="1"/>
          </p:cNvSpPr>
          <p:nvPr>
            <p:ph idx="1"/>
          </p:nvPr>
        </p:nvSpPr>
        <p:spPr>
          <a:xfrm>
            <a:off x="1600753" y="2535446"/>
            <a:ext cx="8983489" cy="3554457"/>
          </a:xfrm>
        </p:spPr>
        <p:txBody>
          <a:bodyPr>
            <a:normAutofit/>
          </a:bodyPr>
          <a:lstStyle/>
          <a:p>
            <a:pPr marL="0" indent="0">
              <a:buNone/>
            </a:pPr>
            <a:r>
              <a:rPr lang="en-US" dirty="0">
                <a:solidFill>
                  <a:schemeClr val="tx1"/>
                </a:solidFill>
              </a:rPr>
              <a:t>Diane A. Tennies, PhD, LADC</a:t>
            </a:r>
            <a:endParaRPr lang="en-US">
              <a:solidFill>
                <a:schemeClr val="tx1"/>
              </a:solidFill>
            </a:endParaRPr>
          </a:p>
          <a:p>
            <a:pPr marL="0" indent="0">
              <a:buNone/>
            </a:pPr>
            <a:r>
              <a:rPr lang="en-US" dirty="0">
                <a:solidFill>
                  <a:schemeClr val="tx1"/>
                </a:solidFill>
              </a:rPr>
              <a:t>Boston, Philadelphia, and San Francisco Regions</a:t>
            </a:r>
          </a:p>
          <a:p>
            <a:pPr marL="0" indent="0">
              <a:buNone/>
            </a:pPr>
            <a:r>
              <a:rPr lang="en-US" dirty="0">
                <a:solidFill>
                  <a:schemeClr val="tx1"/>
                </a:solidFill>
                <a:hlinkClick r:id="rId2">
                  <a:extLst>
                    <a:ext uri="{A12FA001-AC4F-418D-AE19-62706E023703}">
                      <ahyp:hlinkClr xmlns:ahyp="http://schemas.microsoft.com/office/drawing/2018/hyperlinkcolor" val="tx"/>
                    </a:ext>
                  </a:extLst>
                </a:hlinkClick>
              </a:rPr>
              <a:t>datphd@aol.com</a:t>
            </a:r>
            <a:endParaRPr lang="en-US" dirty="0">
              <a:solidFill>
                <a:schemeClr val="tx1"/>
              </a:solidFill>
            </a:endParaRPr>
          </a:p>
          <a:p>
            <a:endParaRPr lang="en-US" dirty="0">
              <a:solidFill>
                <a:schemeClr val="tx1"/>
              </a:solidFill>
            </a:endParaRPr>
          </a:p>
          <a:p>
            <a:pPr marL="0" indent="0">
              <a:buNone/>
            </a:pPr>
            <a:r>
              <a:rPr lang="en-US" dirty="0">
                <a:solidFill>
                  <a:schemeClr val="tx1"/>
                </a:solidFill>
              </a:rPr>
              <a:t>Christy Hicks, LCADC, CSW</a:t>
            </a:r>
          </a:p>
          <a:p>
            <a:pPr marL="0" indent="0">
              <a:buNone/>
            </a:pPr>
            <a:r>
              <a:rPr lang="en-US" dirty="0">
                <a:solidFill>
                  <a:schemeClr val="tx1"/>
                </a:solidFill>
              </a:rPr>
              <a:t>Atlanta, Dallas, and Chicago Regions</a:t>
            </a:r>
          </a:p>
          <a:p>
            <a:pPr marL="0" indent="0">
              <a:buNone/>
            </a:pPr>
            <a:r>
              <a:rPr lang="en-US" dirty="0">
                <a:solidFill>
                  <a:schemeClr val="tx1"/>
                </a:solidFill>
                <a:hlinkClick r:id="rId3">
                  <a:extLst>
                    <a:ext uri="{A12FA001-AC4F-418D-AE19-62706E023703}">
                      <ahyp:hlinkClr xmlns:ahyp="http://schemas.microsoft.com/office/drawing/2018/hyperlinkcolor" val="tx"/>
                    </a:ext>
                  </a:extLst>
                </a:hlinkClick>
              </a:rPr>
              <a:t>Christy.hicksmsw@gmail.com</a:t>
            </a:r>
            <a:endParaRPr lang="en-US" dirty="0">
              <a:solidFill>
                <a:schemeClr val="tx1"/>
              </a:solidFill>
            </a:endParaRPr>
          </a:p>
          <a:p>
            <a:endParaRPr lang="en-US">
              <a:solidFill>
                <a:schemeClr val="tx1"/>
              </a:solidFill>
            </a:endParaRPr>
          </a:p>
        </p:txBody>
      </p:sp>
    </p:spTree>
    <p:extLst>
      <p:ext uri="{BB962C8B-B14F-4D97-AF65-F5344CB8AC3E}">
        <p14:creationId xmlns:p14="http://schemas.microsoft.com/office/powerpoint/2010/main" val="336875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341038" y="644229"/>
            <a:ext cx="1812361" cy="2560320"/>
          </a:xfrm>
          <a:prstGeom prst="rect">
            <a:avLst/>
          </a:prstGeom>
        </p:spPr>
      </p:pic>
      <p:sp>
        <p:nvSpPr>
          <p:cNvPr id="15" name="Rectangle 1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236629" y="644229"/>
            <a:ext cx="3418159" cy="2560320"/>
          </a:xfrm>
          <a:prstGeom prst="rect">
            <a:avLst/>
          </a:prstGeom>
        </p:spPr>
      </p:pic>
      <p:sp>
        <p:nvSpPr>
          <p:cNvPr id="17" name="Rectangle 1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298844" y="3653451"/>
            <a:ext cx="3896750" cy="2560320"/>
          </a:xfrm>
          <a:prstGeom prst="rect">
            <a:avLst/>
          </a:prstGeom>
        </p:spPr>
      </p:pic>
      <p:sp>
        <p:nvSpPr>
          <p:cNvPr id="19" name="Rectangle 1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6659709" y="3672788"/>
            <a:ext cx="4572000" cy="256032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defRPr/>
            </a:pPr>
            <a:fld id="{8757868B-9620-40F3-A4B3-F9E59E8A5822}" type="slidenum">
              <a:rPr lang="en-US">
                <a:solidFill>
                  <a:schemeClr val="tx1">
                    <a:lumMod val="85000"/>
                    <a:lumOff val="15000"/>
                  </a:schemeClr>
                </a:solidFill>
              </a:rPr>
              <a:pPr>
                <a:spcAft>
                  <a:spcPts val="600"/>
                </a:spcAft>
                <a:defRPr/>
              </a:pPr>
              <a:t>31</a:t>
            </a:fld>
            <a:endParaRPr lang="en-US">
              <a:solidFill>
                <a:schemeClr val="tx1">
                  <a:lumMod val="85000"/>
                  <a:lumOff val="15000"/>
                </a:schemeClr>
              </a:solidFill>
            </a:endParaRPr>
          </a:p>
        </p:txBody>
      </p:sp>
    </p:spTree>
    <p:extLst>
      <p:ext uri="{BB962C8B-B14F-4D97-AF65-F5344CB8AC3E}">
        <p14:creationId xmlns:p14="http://schemas.microsoft.com/office/powerpoint/2010/main" val="11848011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EHR Training Cartoon and COVID-19 Humor | Healthcare IT Today">
            <a:extLst>
              <a:ext uri="{FF2B5EF4-FFF2-40B4-BE49-F238E27FC236}">
                <a16:creationId xmlns:a16="http://schemas.microsoft.com/office/drawing/2014/main" id="{0634A131-C609-6545-B30C-910B797A4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253" y="250067"/>
            <a:ext cx="4390950" cy="60700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Your Ultimate Guide To Host Virtual Events with just a Click - UIRI">
            <a:extLst>
              <a:ext uri="{FF2B5EF4-FFF2-40B4-BE49-F238E27FC236}">
                <a16:creationId xmlns:a16="http://schemas.microsoft.com/office/drawing/2014/main" id="{40FA0066-5603-9F44-91A6-9637DECF2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36" y="4132953"/>
            <a:ext cx="33909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irtual Worlds Are Here To Stay">
            <a:extLst>
              <a:ext uri="{FF2B5EF4-FFF2-40B4-BE49-F238E27FC236}">
                <a16:creationId xmlns:a16="http://schemas.microsoft.com/office/drawing/2014/main" id="{3F94004B-3A04-3645-8364-1D46337E0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585" y="1686037"/>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0CA63C-A4ED-764C-875B-2317414C6946}"/>
              </a:ext>
            </a:extLst>
          </p:cNvPr>
          <p:cNvSpPr txBox="1"/>
          <p:nvPr/>
        </p:nvSpPr>
        <p:spPr>
          <a:xfrm>
            <a:off x="505537" y="441064"/>
            <a:ext cx="5346548" cy="830997"/>
          </a:xfrm>
          <a:prstGeom prst="rect">
            <a:avLst/>
          </a:prstGeom>
          <a:noFill/>
        </p:spPr>
        <p:txBody>
          <a:bodyPr wrap="square" rtlCol="0">
            <a:spAutoFit/>
          </a:bodyPr>
          <a:lstStyle/>
          <a:p>
            <a:r>
              <a:rPr lang="en-US" sz="2400" dirty="0"/>
              <a:t>Moving to a Virtual Platform for Assessment Process </a:t>
            </a:r>
          </a:p>
        </p:txBody>
      </p:sp>
    </p:spTree>
    <p:extLst>
      <p:ext uri="{BB962C8B-B14F-4D97-AF65-F5344CB8AC3E}">
        <p14:creationId xmlns:p14="http://schemas.microsoft.com/office/powerpoint/2010/main" val="286730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AE8A-0576-3F4A-8E3A-EDE3474BCF55}"/>
              </a:ext>
            </a:extLst>
          </p:cNvPr>
          <p:cNvSpPr>
            <a:spLocks noGrp="1"/>
          </p:cNvSpPr>
          <p:nvPr>
            <p:ph type="title"/>
          </p:nvPr>
        </p:nvSpPr>
        <p:spPr/>
        <p:txBody>
          <a:bodyPr>
            <a:normAutofit/>
          </a:bodyPr>
          <a:lstStyle/>
          <a:p>
            <a:r>
              <a:rPr lang="en-US" dirty="0"/>
              <a:t>Who needs assessment?</a:t>
            </a:r>
            <a:br>
              <a:rPr lang="en-US" dirty="0"/>
            </a:br>
            <a:br>
              <a:rPr lang="en-US" dirty="0"/>
            </a:br>
            <a:endParaRPr lang="en-US" sz="1400" dirty="0"/>
          </a:p>
        </p:txBody>
      </p:sp>
      <p:sp>
        <p:nvSpPr>
          <p:cNvPr id="3" name="Content Placeholder 2">
            <a:extLst>
              <a:ext uri="{FF2B5EF4-FFF2-40B4-BE49-F238E27FC236}">
                <a16:creationId xmlns:a16="http://schemas.microsoft.com/office/drawing/2014/main" id="{594C7C9B-14F9-8444-BC92-E83E65372108}"/>
              </a:ext>
            </a:extLst>
          </p:cNvPr>
          <p:cNvSpPr>
            <a:spLocks noGrp="1"/>
          </p:cNvSpPr>
          <p:nvPr>
            <p:ph idx="1"/>
          </p:nvPr>
        </p:nvSpPr>
        <p:spPr>
          <a:xfrm>
            <a:off x="3869268" y="864108"/>
            <a:ext cx="7444294" cy="4942063"/>
          </a:xfrm>
        </p:spPr>
        <p:txBody>
          <a:bodyPr/>
          <a:lstStyle/>
          <a:p>
            <a:r>
              <a:rPr lang="en-US" dirty="0">
                <a:solidFill>
                  <a:schemeClr val="tx1"/>
                </a:solidFill>
              </a:rPr>
              <a:t>New incoming students (virtually enrolled).</a:t>
            </a:r>
          </a:p>
          <a:p>
            <a:r>
              <a:rPr lang="en-US" dirty="0">
                <a:solidFill>
                  <a:schemeClr val="tx1"/>
                </a:solidFill>
              </a:rPr>
              <a:t>But what about current students who are in-person or virtual?</a:t>
            </a:r>
          </a:p>
          <a:p>
            <a:r>
              <a:rPr lang="en-US" dirty="0">
                <a:solidFill>
                  <a:schemeClr val="tx1"/>
                </a:solidFill>
              </a:rPr>
              <a:t>What do we know about COVID-19’s impact?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Assessment process should include both </a:t>
            </a:r>
            <a:r>
              <a:rPr lang="en-US" dirty="0">
                <a:solidFill>
                  <a:srgbClr val="FF0000"/>
                </a:solidFill>
              </a:rPr>
              <a:t>new and current students.</a:t>
            </a:r>
          </a:p>
        </p:txBody>
      </p:sp>
      <p:pic>
        <p:nvPicPr>
          <p:cNvPr id="5" name="Picture 4">
            <a:extLst>
              <a:ext uri="{FF2B5EF4-FFF2-40B4-BE49-F238E27FC236}">
                <a16:creationId xmlns:a16="http://schemas.microsoft.com/office/drawing/2014/main" id="{CF05E190-4C89-7C49-8CA3-5ACE39FD3A1F}"/>
              </a:ext>
            </a:extLst>
          </p:cNvPr>
          <p:cNvPicPr>
            <a:picLocks noChangeAspect="1"/>
          </p:cNvPicPr>
          <p:nvPr/>
        </p:nvPicPr>
        <p:blipFill>
          <a:blip r:embed="rId2"/>
          <a:stretch>
            <a:fillRect/>
          </a:stretch>
        </p:blipFill>
        <p:spPr>
          <a:xfrm>
            <a:off x="4696236" y="2212639"/>
            <a:ext cx="5147010" cy="2890119"/>
          </a:xfrm>
          <a:prstGeom prst="rect">
            <a:avLst/>
          </a:prstGeom>
        </p:spPr>
      </p:pic>
    </p:spTree>
    <p:extLst>
      <p:ext uri="{BB962C8B-B14F-4D97-AF65-F5344CB8AC3E}">
        <p14:creationId xmlns:p14="http://schemas.microsoft.com/office/powerpoint/2010/main" val="387288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B47D00-6C54-A84D-8A24-A83FFDF0B63E}"/>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Basics of Using Video Conferencing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4DC070-82D0-0D43-9F20-430EE4F61514}"/>
              </a:ext>
            </a:extLst>
          </p:cNvPr>
          <p:cNvSpPr>
            <a:spLocks noGrp="1"/>
          </p:cNvSpPr>
          <p:nvPr>
            <p:ph idx="1"/>
          </p:nvPr>
        </p:nvSpPr>
        <p:spPr>
          <a:xfrm>
            <a:off x="5289229" y="864108"/>
            <a:ext cx="5910677" cy="5120640"/>
          </a:xfrm>
        </p:spPr>
        <p:txBody>
          <a:bodyPr>
            <a:normAutofit/>
          </a:bodyPr>
          <a:lstStyle/>
          <a:p>
            <a:r>
              <a:rPr lang="en-US" dirty="0"/>
              <a:t>Google Classroom - do you know how to use it?</a:t>
            </a:r>
          </a:p>
          <a:p>
            <a:r>
              <a:rPr lang="en-US" dirty="0"/>
              <a:t>Who helps with technical support?</a:t>
            </a:r>
          </a:p>
          <a:p>
            <a:r>
              <a:rPr lang="en-US" dirty="0"/>
              <a:t>Does your platform offer confidentiality?</a:t>
            </a:r>
          </a:p>
          <a:p>
            <a:r>
              <a:rPr lang="en-US" dirty="0"/>
              <a:t>What does your “office” look like and is it as welcoming as your physical office?</a:t>
            </a:r>
          </a:p>
          <a:p>
            <a:r>
              <a:rPr lang="en-US" dirty="0"/>
              <a:t>Adequate lighting – in front of your face</a:t>
            </a:r>
          </a:p>
          <a:p>
            <a:r>
              <a:rPr lang="en-US" dirty="0"/>
              <a:t>Quiet </a:t>
            </a:r>
            <a:r>
              <a:rPr lang="en-US"/>
              <a:t>environment without interruptions </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03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C79DD0-845E-9B4D-8A60-835F037B8763}"/>
              </a:ext>
            </a:extLst>
          </p:cNvPr>
          <p:cNvSpPr>
            <a:spLocks noGrp="1"/>
          </p:cNvSpPr>
          <p:nvPr>
            <p:ph type="title"/>
          </p:nvPr>
        </p:nvSpPr>
        <p:spPr>
          <a:xfrm>
            <a:off x="641667" y="5257630"/>
            <a:ext cx="10908667" cy="1021405"/>
          </a:xfrm>
        </p:spPr>
        <p:txBody>
          <a:bodyPr>
            <a:normAutofit/>
          </a:bodyPr>
          <a:lstStyle/>
          <a:p>
            <a:pPr algn="ctr"/>
            <a:r>
              <a:rPr lang="en-US" sz="3300"/>
              <a:t>Transferring in-person assessment process to a virtual assessment</a:t>
            </a:r>
          </a:p>
        </p:txBody>
      </p:sp>
      <p:sp>
        <p:nvSpPr>
          <p:cNvPr id="15" name="Rectangle 17">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C5DBC95-3927-4C5B-AD4D-858B31C66C0B}"/>
              </a:ext>
            </a:extLst>
          </p:cNvPr>
          <p:cNvGraphicFramePr>
            <a:graphicFrameLocks noGrp="1"/>
          </p:cNvGraphicFramePr>
          <p:nvPr>
            <p:ph idx="1"/>
            <p:extLst>
              <p:ext uri="{D42A27DB-BD31-4B8C-83A1-F6EECF244321}">
                <p14:modId xmlns:p14="http://schemas.microsoft.com/office/powerpoint/2010/main" val="2081022264"/>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49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744C99-887C-F245-8E69-95167C199907}"/>
              </a:ext>
            </a:extLst>
          </p:cNvPr>
          <p:cNvSpPr>
            <a:spLocks noGrp="1"/>
          </p:cNvSpPr>
          <p:nvPr>
            <p:ph type="title"/>
          </p:nvPr>
        </p:nvSpPr>
        <p:spPr>
          <a:xfrm>
            <a:off x="5451642" y="1123837"/>
            <a:ext cx="6451110" cy="1255469"/>
          </a:xfrm>
        </p:spPr>
        <p:txBody>
          <a:bodyPr>
            <a:normAutofit/>
          </a:bodyPr>
          <a:lstStyle/>
          <a:p>
            <a:r>
              <a:rPr lang="en-US" dirty="0"/>
              <a:t>Same steps but different mechanism</a:t>
            </a:r>
          </a:p>
        </p:txBody>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2C9A8244-5EB6-4346-A08E-092036FF231F}"/>
              </a:ext>
            </a:extLst>
          </p:cNvPr>
          <p:cNvPicPr>
            <a:picLocks noChangeAspect="1"/>
          </p:cNvPicPr>
          <p:nvPr/>
        </p:nvPicPr>
        <p:blipFill>
          <a:blip r:embed="rId2"/>
          <a:stretch>
            <a:fillRect/>
          </a:stretch>
        </p:blipFill>
        <p:spPr>
          <a:xfrm>
            <a:off x="860771" y="1911458"/>
            <a:ext cx="3778286" cy="3025639"/>
          </a:xfrm>
          <a:prstGeom prst="rect">
            <a:avLst/>
          </a:prstGeom>
        </p:spPr>
      </p:pic>
      <p:sp>
        <p:nvSpPr>
          <p:cNvPr id="3" name="Content Placeholder 2">
            <a:extLst>
              <a:ext uri="{FF2B5EF4-FFF2-40B4-BE49-F238E27FC236}">
                <a16:creationId xmlns:a16="http://schemas.microsoft.com/office/drawing/2014/main" id="{5777E1CA-2276-AA41-B50F-1E61CC2ACAE7}"/>
              </a:ext>
            </a:extLst>
          </p:cNvPr>
          <p:cNvSpPr>
            <a:spLocks noGrp="1"/>
          </p:cNvSpPr>
          <p:nvPr>
            <p:ph idx="1"/>
          </p:nvPr>
        </p:nvSpPr>
        <p:spPr>
          <a:xfrm>
            <a:off x="5451644" y="2510395"/>
            <a:ext cx="6451109" cy="3274586"/>
          </a:xfrm>
        </p:spPr>
        <p:txBody>
          <a:bodyPr anchor="t">
            <a:normAutofit/>
          </a:bodyPr>
          <a:lstStyle/>
          <a:p>
            <a:pPr marL="0" indent="0">
              <a:buNone/>
            </a:pPr>
            <a:r>
              <a:rPr lang="en-US" b="1">
                <a:solidFill>
                  <a:srgbClr val="FFFFFF"/>
                </a:solidFill>
              </a:rPr>
              <a:t>Bottom Line</a:t>
            </a:r>
          </a:p>
          <a:p>
            <a:r>
              <a:rPr lang="en-US">
                <a:solidFill>
                  <a:srgbClr val="FFFFFF"/>
                </a:solidFill>
              </a:rPr>
              <a:t>Must develop an assessment process that can be completed virtually for new incoming students that allows you confidence that you are identifying students who need additional support to be successful at Job Corps.</a:t>
            </a:r>
          </a:p>
        </p:txBody>
      </p:sp>
    </p:spTree>
    <p:extLst>
      <p:ext uri="{BB962C8B-B14F-4D97-AF65-F5344CB8AC3E}">
        <p14:creationId xmlns:p14="http://schemas.microsoft.com/office/powerpoint/2010/main" val="322143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4F16-FD5F-5245-821D-6885633DCBB1}"/>
              </a:ext>
            </a:extLst>
          </p:cNvPr>
          <p:cNvSpPr>
            <a:spLocks noGrp="1"/>
          </p:cNvSpPr>
          <p:nvPr>
            <p:ph type="title"/>
          </p:nvPr>
        </p:nvSpPr>
        <p:spPr/>
        <p:txBody>
          <a:bodyPr/>
          <a:lstStyle/>
          <a:p>
            <a:r>
              <a:rPr lang="en-US" dirty="0"/>
              <a:t>Formalized Assessment Measures </a:t>
            </a:r>
          </a:p>
        </p:txBody>
      </p:sp>
      <p:sp>
        <p:nvSpPr>
          <p:cNvPr id="3" name="Content Placeholder 2">
            <a:extLst>
              <a:ext uri="{FF2B5EF4-FFF2-40B4-BE49-F238E27FC236}">
                <a16:creationId xmlns:a16="http://schemas.microsoft.com/office/drawing/2014/main" id="{EE0FEA41-6D9D-884A-B173-9306FEEC4660}"/>
              </a:ext>
            </a:extLst>
          </p:cNvPr>
          <p:cNvSpPr>
            <a:spLocks noGrp="1"/>
          </p:cNvSpPr>
          <p:nvPr>
            <p:ph idx="1"/>
          </p:nvPr>
        </p:nvSpPr>
        <p:spPr/>
        <p:txBody>
          <a:bodyPr>
            <a:normAutofit/>
          </a:bodyPr>
          <a:lstStyle/>
          <a:p>
            <a:r>
              <a:rPr lang="en-US" dirty="0">
                <a:solidFill>
                  <a:schemeClr val="tx1"/>
                </a:solidFill>
                <a:ea typeface="+mn-lt"/>
                <a:cs typeface="+mn-lt"/>
              </a:rPr>
              <a:t>PRH requires that for those scoring 2 or more on Questions 4-9 of the CRAFFT that formalized assessment measures/clinical judgement are administered.</a:t>
            </a:r>
          </a:p>
          <a:p>
            <a:r>
              <a:rPr lang="en-US" dirty="0">
                <a:solidFill>
                  <a:schemeClr val="tx1"/>
                </a:solidFill>
                <a:ea typeface="+mn-lt"/>
                <a:cs typeface="+mn-lt"/>
              </a:rPr>
              <a:t>Formalized Assessment Measures (FAMs) are defined as an empirically established standardized instrument that allows comparison between the student you are assessing and a normative group </a:t>
            </a:r>
          </a:p>
          <a:p>
            <a:r>
              <a:rPr lang="en-US" dirty="0">
                <a:solidFill>
                  <a:schemeClr val="tx1"/>
                </a:solidFill>
                <a:ea typeface="+mn-lt"/>
                <a:cs typeface="+mn-lt"/>
              </a:rPr>
              <a:t>Examples of FAMs  that are in the public domain are:</a:t>
            </a:r>
          </a:p>
          <a:p>
            <a:pPr lvl="1"/>
            <a:r>
              <a:rPr lang="en-US" dirty="0">
                <a:solidFill>
                  <a:schemeClr val="tx1"/>
                </a:solidFill>
                <a:ea typeface="+mn-lt"/>
                <a:cs typeface="+mn-lt"/>
              </a:rPr>
              <a:t>Michigan Alcohol Screening Test (MAST) (for adolescents and adults)</a:t>
            </a:r>
          </a:p>
          <a:p>
            <a:pPr lvl="1"/>
            <a:r>
              <a:rPr lang="en-US" dirty="0">
                <a:solidFill>
                  <a:schemeClr val="tx1"/>
                </a:solidFill>
                <a:ea typeface="+mn-lt"/>
                <a:cs typeface="+mn-lt"/>
              </a:rPr>
              <a:t>Drug Abuse Screening Test (DAST - 10 or 20) (for adolescents and adults)</a:t>
            </a:r>
            <a:endParaRPr lang="en-US" dirty="0">
              <a:solidFill>
                <a:schemeClr val="tx1"/>
              </a:solidFill>
            </a:endParaRPr>
          </a:p>
          <a:p>
            <a:pPr lvl="1"/>
            <a:r>
              <a:rPr lang="en-US" dirty="0">
                <a:solidFill>
                  <a:schemeClr val="tx1"/>
                </a:solidFill>
                <a:ea typeface="+mn-lt"/>
                <a:cs typeface="+mn-lt"/>
              </a:rPr>
              <a:t>The Cannabis Use Disorders Identification Test – Revised (CUDIT-R)</a:t>
            </a:r>
            <a:endParaRPr lang="en-US" dirty="0">
              <a:solidFill>
                <a:schemeClr val="tx1"/>
              </a:solidFill>
            </a:endParaRPr>
          </a:p>
          <a:p>
            <a:pPr lvl="1"/>
            <a:r>
              <a:rPr lang="en-US" dirty="0">
                <a:solidFill>
                  <a:schemeClr val="tx1"/>
                </a:solidFill>
                <a:ea typeface="+mn-lt"/>
                <a:cs typeface="+mn-lt"/>
              </a:rPr>
              <a:t>Alcohol Use Disorders Identification Test (AUDIT) (for adolescents and adults)</a:t>
            </a:r>
          </a:p>
          <a:p>
            <a:endParaRPr lang="en-US" dirty="0"/>
          </a:p>
        </p:txBody>
      </p:sp>
    </p:spTree>
    <p:extLst>
      <p:ext uri="{BB962C8B-B14F-4D97-AF65-F5344CB8AC3E}">
        <p14:creationId xmlns:p14="http://schemas.microsoft.com/office/powerpoint/2010/main" val="150163928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XRUYQT3274NZ-681238054-1716</_dlc_DocId>
    <_dlc_DocIdUrl xmlns="b22f8f74-215c-4154-9939-bd29e4e8980e">
      <Url>https://supportservices.jobcorps.gov/health/_layouts/15/DocIdRedir.aspx?ID=XRUYQT3274NZ-681238054-1716</Url>
      <Description>XRUYQT3274NZ-681238054-1716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45B92C-4D89-4324-B52D-E1F5F627B790}"/>
</file>

<file path=customXml/itemProps2.xml><?xml version="1.0" encoding="utf-8"?>
<ds:datastoreItem xmlns:ds="http://schemas.openxmlformats.org/officeDocument/2006/customXml" ds:itemID="{E7228C0C-F774-4270-99CB-314B07EBFBE7}"/>
</file>

<file path=customXml/itemProps3.xml><?xml version="1.0" encoding="utf-8"?>
<ds:datastoreItem xmlns:ds="http://schemas.openxmlformats.org/officeDocument/2006/customXml" ds:itemID="{60783AA6-BA39-4A8F-B885-AF47ABD7DC74}"/>
</file>

<file path=customXml/itemProps4.xml><?xml version="1.0" encoding="utf-8"?>
<ds:datastoreItem xmlns:ds="http://schemas.openxmlformats.org/officeDocument/2006/customXml" ds:itemID="{3E20A9DC-3490-406D-8B1B-8AA822E62F44}"/>
</file>

<file path=docProps/app.xml><?xml version="1.0" encoding="utf-8"?>
<Properties xmlns="http://schemas.openxmlformats.org/officeDocument/2006/extended-properties" xmlns:vt="http://schemas.openxmlformats.org/officeDocument/2006/docPropsVTypes">
  <Template>tf78438558-1</Template>
  <TotalTime>172</TotalTime>
  <Words>1609</Words>
  <Application>Microsoft Macintosh PowerPoint</Application>
  <PresentationFormat>Widescreen</PresentationFormat>
  <Paragraphs>195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Corbel</vt:lpstr>
      <vt:lpstr>Wingdings 2</vt:lpstr>
      <vt:lpstr>Frame</vt:lpstr>
      <vt:lpstr>New Uses for Formalized Assessment Measures for TEAP Specialists</vt:lpstr>
      <vt:lpstr>Learning Objectives</vt:lpstr>
      <vt:lpstr>Assessment Protocol Process </vt:lpstr>
      <vt:lpstr>PowerPoint Presentation</vt:lpstr>
      <vt:lpstr>Who needs assessment?  </vt:lpstr>
      <vt:lpstr>Basics of Using Video Conferencing </vt:lpstr>
      <vt:lpstr>Transferring in-person assessment process to a virtual assessment</vt:lpstr>
      <vt:lpstr>Same steps but different mechanism</vt:lpstr>
      <vt:lpstr>Formalized Assessment Measures </vt:lpstr>
      <vt:lpstr>FAM Specifics</vt:lpstr>
      <vt:lpstr>FAMs continued</vt:lpstr>
      <vt:lpstr>FAM Specifics continued</vt:lpstr>
      <vt:lpstr>FAM Specifics continued</vt:lpstr>
      <vt:lpstr>FAMs Available for Purchase</vt:lpstr>
      <vt:lpstr>Preparation for Administering FAMs</vt:lpstr>
      <vt:lpstr>Time-Out for Documentation</vt:lpstr>
      <vt:lpstr>Issues to Sort Out</vt:lpstr>
      <vt:lpstr>The Five Elements are Still Required</vt:lpstr>
      <vt:lpstr>Disclosure Statement </vt:lpstr>
      <vt:lpstr>PowerPoint Presentation</vt:lpstr>
      <vt:lpstr>PowerPoint Presentation</vt:lpstr>
      <vt:lpstr>Next Steps: Providing Support </vt:lpstr>
      <vt:lpstr>What to do?</vt:lpstr>
      <vt:lpstr>Online Supports</vt:lpstr>
      <vt:lpstr>Where to Find Content?</vt:lpstr>
      <vt:lpstr>Enhancing Responsiveness </vt:lpstr>
      <vt:lpstr>Snapshot of  the Process</vt:lpstr>
      <vt:lpstr>PowerPoint Presentation</vt:lpstr>
      <vt:lpstr>A Few More Reminders</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Uses for Formalized Assessment Measures for All TEAP Specialists</dc:title>
  <dc:creator/>
  <cp:lastModifiedBy>Diane Tennies</cp:lastModifiedBy>
  <cp:revision>199</cp:revision>
  <dcterms:created xsi:type="dcterms:W3CDTF">2020-09-12T01:03:22Z</dcterms:created>
  <dcterms:modified xsi:type="dcterms:W3CDTF">2020-09-15T16:44:32Z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a946a959-c11a-4ca8-aefc-83084bf2cbfa</vt:lpwstr>
  </property>
</Properties>
</file>