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presentation.xml" ContentType="application/vnd.openxmlformats-officedocument.presentationml.presentation.main+xml"/>
  <Override PartName="/ppt/slideLayouts/slideLayout24.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olors2.xml" ContentType="application/vnd.ms-office.chartcolorstyle+xml"/>
  <Override PartName="/ppt/charts/style2.xml" ContentType="application/vnd.ms-office.chartstyle+xml"/>
  <Override PartName="/ppt/charts/chart2.xml" ContentType="application/vnd.openxmlformats-officedocument.drawingml.chart+xml"/>
  <Override PartName="/ppt/charts/colors1.xml" ContentType="application/vnd.ms-office.chartcolorstyle+xml"/>
  <Override PartName="/ppt/charts/style1.xml" ContentType="application/vnd.ms-office.chartstyle+xml"/>
  <Override PartName="/ppt/charts/chart1.xml" ContentType="application/vnd.openxmlformats-officedocument.drawingml.chart+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3" r:id="rId1"/>
    <p:sldMasterId id="2147483674" r:id="rId2"/>
  </p:sldMasterIdLst>
  <p:notesMasterIdLst>
    <p:notesMasterId r:id="rId46"/>
  </p:notesMasterIdLst>
  <p:sldIdLst>
    <p:sldId id="556" r:id="rId3"/>
    <p:sldId id="258" r:id="rId4"/>
    <p:sldId id="547" r:id="rId5"/>
    <p:sldId id="285" r:id="rId6"/>
    <p:sldId id="260" r:id="rId7"/>
    <p:sldId id="507" r:id="rId8"/>
    <p:sldId id="269" r:id="rId9"/>
    <p:sldId id="550" r:id="rId10"/>
    <p:sldId id="508" r:id="rId11"/>
    <p:sldId id="552" r:id="rId12"/>
    <p:sldId id="515" r:id="rId13"/>
    <p:sldId id="517" r:id="rId14"/>
    <p:sldId id="558" r:id="rId15"/>
    <p:sldId id="582" r:id="rId16"/>
    <p:sldId id="581" r:id="rId17"/>
    <p:sldId id="580" r:id="rId18"/>
    <p:sldId id="539" r:id="rId19"/>
    <p:sldId id="543" r:id="rId20"/>
    <p:sldId id="553" r:id="rId21"/>
    <p:sldId id="578" r:id="rId22"/>
    <p:sldId id="546" r:id="rId23"/>
    <p:sldId id="514" r:id="rId24"/>
    <p:sldId id="519" r:id="rId25"/>
    <p:sldId id="261" r:id="rId26"/>
    <p:sldId id="458" r:id="rId27"/>
    <p:sldId id="511" r:id="rId28"/>
    <p:sldId id="537" r:id="rId29"/>
    <p:sldId id="538" r:id="rId30"/>
    <p:sldId id="525" r:id="rId31"/>
    <p:sldId id="576" r:id="rId32"/>
    <p:sldId id="575" r:id="rId33"/>
    <p:sldId id="529" r:id="rId34"/>
    <p:sldId id="412" r:id="rId35"/>
    <p:sldId id="565" r:id="rId36"/>
    <p:sldId id="568" r:id="rId37"/>
    <p:sldId id="286" r:id="rId38"/>
    <p:sldId id="441" r:id="rId39"/>
    <p:sldId id="443" r:id="rId40"/>
    <p:sldId id="573" r:id="rId41"/>
    <p:sldId id="549" r:id="rId42"/>
    <p:sldId id="535" r:id="rId43"/>
    <p:sldId id="583" r:id="rId44"/>
    <p:sldId id="5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Luht" initials="JL" lastIdx="6" clrIdx="0">
    <p:extLst>
      <p:ext uri="{19B8F6BF-5375-455C-9EA6-DF929625EA0E}">
        <p15:presenceInfo xmlns:p15="http://schemas.microsoft.com/office/powerpoint/2012/main" userId="S::jluht@HUMANITAS.COM::eac1ece3-a076-4aef-9b22-77d15757e7cb" providerId="AD"/>
      </p:ext>
    </p:extLst>
  </p:cmAuthor>
  <p:cmAuthor id="2" name="Valerie Cherry, PhD" initials="VCP" lastIdx="4" clrIdx="1">
    <p:extLst>
      <p:ext uri="{19B8F6BF-5375-455C-9EA6-DF929625EA0E}">
        <p15:presenceInfo xmlns:p15="http://schemas.microsoft.com/office/powerpoint/2012/main" userId="23ee073a2b2ea94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ACC"/>
    <a:srgbClr val="D57641"/>
    <a:srgbClr val="E0350B"/>
    <a:srgbClr val="E58049"/>
    <a:srgbClr val="4C7586"/>
    <a:srgbClr val="DE7417"/>
    <a:srgbClr val="5E8D9E"/>
    <a:srgbClr val="EA824B"/>
    <a:srgbClr val="FFE91F"/>
    <a:srgbClr val="0B8D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5"/>
    <p:restoredTop sz="68708" autoAdjust="0"/>
  </p:normalViewPr>
  <p:slideViewPr>
    <p:cSldViewPr snapToGrid="0" snapToObjects="1">
      <p:cViewPr varScale="1">
        <p:scale>
          <a:sx n="88" d="100"/>
          <a:sy n="88" d="100"/>
        </p:scale>
        <p:origin x="2104" y="176"/>
      </p:cViewPr>
      <p:guideLst>
        <p:guide orient="horz" pos="2160"/>
        <p:guide pos="3840"/>
      </p:guideLst>
    </p:cSldViewPr>
  </p:slideViewPr>
  <p:outlineViewPr>
    <p:cViewPr>
      <p:scale>
        <a:sx n="33" d="100"/>
        <a:sy n="33" d="100"/>
      </p:scale>
      <p:origin x="0" y="0"/>
    </p:cViewPr>
  </p:outlineViewPr>
  <p:notesTextViewPr>
    <p:cViewPr>
      <p:scale>
        <a:sx n="70" d="100"/>
        <a:sy n="70" d="100"/>
      </p:scale>
      <p:origin x="0" y="0"/>
    </p:cViewPr>
  </p:notesTextViewPr>
  <p:sorterViewPr>
    <p:cViewPr>
      <p:scale>
        <a:sx n="1" d="1"/>
        <a:sy n="1" d="1"/>
      </p:scale>
      <p:origin x="0" y="0"/>
    </p:cViewPr>
  </p:sorterViewPr>
  <p:notesViewPr>
    <p:cSldViewPr snapToGrid="0" snapToObjects="1">
      <p:cViewPr varScale="1">
        <p:scale>
          <a:sx n="121" d="100"/>
          <a:sy n="121" d="100"/>
        </p:scale>
        <p:origin x="3864"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commentAuthors" Target="commentAuthors.xml"/><Relationship Id="rId50" Type="http://schemas.openxmlformats.org/officeDocument/2006/relationships/theme" Target="theme/theme1.xml"/><Relationship Id="rId55" Type="http://schemas.openxmlformats.org/officeDocument/2006/relationships/customXml" Target="../customXml/item4.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ustomXml" Target="../customXml/item2.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tamarawarner/Documents/JOB%20CORPS/PROJECTS/TRAUMA%20INFORMED%20CARE/TIA%20DRAFTS%20+%20OTHER/TIA%20PCE%20Graph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090495495902998E-2"/>
          <c:y val="0.28906354034685011"/>
          <c:w val="0.93981900900819404"/>
          <c:h val="0.63973955241588731"/>
        </c:manualLayout>
      </c:layout>
      <c:barChart>
        <c:barDir val="col"/>
        <c:grouping val="clustered"/>
        <c:varyColors val="0"/>
        <c:ser>
          <c:idx val="0"/>
          <c:order val="0"/>
          <c:spPr>
            <a:solidFill>
              <a:schemeClr val="accent4">
                <a:lumMod val="75000"/>
              </a:schemeClr>
            </a:soli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lt1"/>
                    </a:solidFill>
                    <a:latin typeface="+mn-lt"/>
                    <a:ea typeface="+mn-ea"/>
                    <a:cs typeface="+mn-cs"/>
                  </a:defRPr>
                </a:pPr>
                <a:endParaRPr lang="en-P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Sheet1!$A$4:$G$4</c:f>
              <c:numCache>
                <c:formatCode>General</c:formatCode>
                <c:ptCount val="7"/>
                <c:pt idx="0">
                  <c:v>1</c:v>
                </c:pt>
                <c:pt idx="1">
                  <c:v>2</c:v>
                </c:pt>
                <c:pt idx="4">
                  <c:v>3</c:v>
                </c:pt>
                <c:pt idx="5">
                  <c:v>4</c:v>
                </c:pt>
                <c:pt idx="6">
                  <c:v>5</c:v>
                </c:pt>
              </c:numCache>
            </c:numRef>
          </c:val>
          <c:extLst>
            <c:ext xmlns:c16="http://schemas.microsoft.com/office/drawing/2014/chart" uri="{C3380CC4-5D6E-409C-BE32-E72D297353CC}">
              <c16:uniqueId val="{00000000-59FD-D745-82F9-86D74034AE35}"/>
            </c:ext>
          </c:extLst>
        </c:ser>
        <c:dLbls>
          <c:dLblPos val="inEnd"/>
          <c:showLegendKey val="0"/>
          <c:showVal val="1"/>
          <c:showCatName val="0"/>
          <c:showSerName val="0"/>
          <c:showPercent val="0"/>
          <c:showBubbleSize val="0"/>
        </c:dLbls>
        <c:gapWidth val="41"/>
        <c:axId val="200329264"/>
        <c:axId val="200330896"/>
      </c:barChart>
      <c:catAx>
        <c:axId val="200329264"/>
        <c:scaling>
          <c:orientation val="minMax"/>
        </c:scaling>
        <c:delete val="1"/>
        <c:axPos val="b"/>
        <c:majorTickMark val="none"/>
        <c:minorTickMark val="none"/>
        <c:tickLblPos val="nextTo"/>
        <c:crossAx val="200330896"/>
        <c:crosses val="autoZero"/>
        <c:auto val="1"/>
        <c:lblAlgn val="ctr"/>
        <c:lblOffset val="100"/>
        <c:noMultiLvlLbl val="0"/>
      </c:catAx>
      <c:valAx>
        <c:axId val="200330896"/>
        <c:scaling>
          <c:orientation val="minMax"/>
        </c:scaling>
        <c:delete val="1"/>
        <c:axPos val="l"/>
        <c:numFmt formatCode="General" sourceLinked="1"/>
        <c:majorTickMark val="none"/>
        <c:minorTickMark val="none"/>
        <c:tickLblPos val="nextTo"/>
        <c:crossAx val="2003292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12700" cap="flat" cmpd="sng" algn="ctr">
      <a:solidFill>
        <a:schemeClr val="tx1"/>
      </a:solidFill>
      <a:round/>
    </a:ln>
    <a:effectLst/>
  </c:spPr>
  <c:txPr>
    <a:bodyPr/>
    <a:lstStyle/>
    <a:p>
      <a:pPr>
        <a:defRPr/>
      </a:pPr>
      <a:endParaRPr lang="en-P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3">
                <a:lumMod val="75000"/>
              </a:schemeClr>
            </a:solidFill>
            <a:ln>
              <a:solidFill>
                <a:schemeClr val="accent4">
                  <a:lumMod val="50000"/>
                </a:schemeClr>
              </a:solid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600" b="1" i="0" u="none" strike="noStrike" kern="1200" baseline="0">
                    <a:solidFill>
                      <a:schemeClr val="lt1"/>
                    </a:solidFill>
                    <a:latin typeface="+mn-lt"/>
                    <a:ea typeface="+mn-ea"/>
                    <a:cs typeface="+mn-cs"/>
                  </a:defRPr>
                </a:pPr>
                <a:endParaRPr lang="en-P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val>
            <c:numRef>
              <c:f>Sheet1!$A$1:$F$1</c:f>
              <c:numCache>
                <c:formatCode>General</c:formatCode>
                <c:ptCount val="6"/>
                <c:pt idx="0">
                  <c:v>1</c:v>
                </c:pt>
                <c:pt idx="1">
                  <c:v>2</c:v>
                </c:pt>
                <c:pt idx="4">
                  <c:v>6</c:v>
                </c:pt>
                <c:pt idx="5">
                  <c:v>7</c:v>
                </c:pt>
              </c:numCache>
            </c:numRef>
          </c:val>
          <c:extLst>
            <c:ext xmlns:c16="http://schemas.microsoft.com/office/drawing/2014/chart" uri="{C3380CC4-5D6E-409C-BE32-E72D297353CC}">
              <c16:uniqueId val="{00000000-EBA8-6B47-8F1B-713C801FFDCB}"/>
            </c:ext>
          </c:extLst>
        </c:ser>
        <c:dLbls>
          <c:dLblPos val="inEnd"/>
          <c:showLegendKey val="0"/>
          <c:showVal val="1"/>
          <c:showCatName val="0"/>
          <c:showSerName val="0"/>
          <c:showPercent val="0"/>
          <c:showBubbleSize val="0"/>
        </c:dLbls>
        <c:gapWidth val="36"/>
        <c:axId val="153795920"/>
        <c:axId val="153805808"/>
      </c:barChart>
      <c:catAx>
        <c:axId val="153795920"/>
        <c:scaling>
          <c:orientation val="minMax"/>
        </c:scaling>
        <c:delete val="1"/>
        <c:axPos val="b"/>
        <c:majorTickMark val="none"/>
        <c:minorTickMark val="none"/>
        <c:tickLblPos val="nextTo"/>
        <c:crossAx val="153805808"/>
        <c:crosses val="autoZero"/>
        <c:auto val="1"/>
        <c:lblAlgn val="ctr"/>
        <c:lblOffset val="100"/>
        <c:noMultiLvlLbl val="0"/>
      </c:catAx>
      <c:valAx>
        <c:axId val="153805808"/>
        <c:scaling>
          <c:orientation val="minMax"/>
        </c:scaling>
        <c:delete val="1"/>
        <c:axPos val="l"/>
        <c:numFmt formatCode="General" sourceLinked="1"/>
        <c:majorTickMark val="none"/>
        <c:minorTickMark val="none"/>
        <c:tickLblPos val="nextTo"/>
        <c:crossAx val="1537959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68000">
          <a:schemeClr val="lt1">
            <a:lumMod val="85000"/>
          </a:schemeClr>
        </a:gs>
        <a:gs pos="100000">
          <a:schemeClr val="lt1"/>
        </a:gs>
      </a:gsLst>
      <a:lin ang="5400000" scaled="1"/>
      <a:tileRect/>
    </a:gradFill>
    <a:ln w="12700" cap="flat" cmpd="sng" algn="ctr">
      <a:solidFill>
        <a:schemeClr val="accent3">
          <a:lumMod val="50000"/>
        </a:schemeClr>
      </a:solidFill>
      <a:round/>
    </a:ln>
    <a:effectLst/>
  </c:spPr>
  <c:txPr>
    <a:bodyPr/>
    <a:lstStyle/>
    <a:p>
      <a:pPr>
        <a:defRPr/>
      </a:pPr>
      <a:endParaRPr lang="en-P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2C5F91-45EA-BA4D-A59D-CB948272820E}" type="datetimeFigureOut">
              <a:rPr lang="en-US" smtClean="0"/>
              <a:t>9/15/20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7721F-E695-7446-945F-A33AB80EF442}" type="slidenum">
              <a:rPr lang="en-US" smtClean="0"/>
              <a:t>‹#›</a:t>
            </a:fld>
            <a:endParaRPr lang="en-US" dirty="0"/>
          </a:p>
        </p:txBody>
      </p:sp>
    </p:spTree>
    <p:extLst>
      <p:ext uri="{BB962C8B-B14F-4D97-AF65-F5344CB8AC3E}">
        <p14:creationId xmlns:p14="http://schemas.microsoft.com/office/powerpoint/2010/main" val="23152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translate.google.com.pr/?tl=en"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u="sng" dirty="0"/>
              <a:t>NOTA PARA  CONFERENCIANTE</a:t>
            </a:r>
            <a:r>
              <a:rPr lang="es-ES_tradnl" u="sng" dirty="0"/>
              <a:t>:  </a:t>
            </a:r>
          </a:p>
          <a:p>
            <a:r>
              <a:rPr lang="es-ES_tradnl" u="none" noProof="0" dirty="0"/>
              <a:t>El texto en letra MAYÚSCULA ENNEGRESIDO son instrucciones</a:t>
            </a:r>
            <a:r>
              <a:rPr lang="es-ES_tradnl" u="sng" noProof="0" dirty="0"/>
              <a:t> </a:t>
            </a:r>
            <a:r>
              <a:rPr lang="es-ES_tradnl" u="none" noProof="0" dirty="0"/>
              <a:t>para usted y no deben ser leído como parte de la presentación. </a:t>
            </a:r>
            <a:r>
              <a:rPr lang="es-ES_tradnl" noProof="0" dirty="0"/>
              <a:t>También, </a:t>
            </a:r>
            <a:r>
              <a:rPr lang="es-ES_tradnl" dirty="0"/>
              <a:t>hay instrucciones específicas entre paréntesis para la modalidad de presentación: presencial </a:t>
            </a:r>
            <a:r>
              <a:rPr lang="es-ES_tradnl" b="1" dirty="0"/>
              <a:t>[EN PERSONA] </a:t>
            </a:r>
            <a:r>
              <a:rPr lang="es-ES_tradnl" dirty="0"/>
              <a:t>o en línea </a:t>
            </a:r>
            <a:r>
              <a:rPr lang="es-ES_tradnl" b="1" dirty="0"/>
              <a:t>[SI EN LÍNEA]. </a:t>
            </a:r>
          </a:p>
          <a:p>
            <a:r>
              <a:rPr lang="es-ES_tradnl" dirty="0"/>
              <a:t>=.=.=.=.=.=.=.=.=.=.=.=.=.=.=.=.=.=.=.=.=.=.=.=.=.=.=.=.=.=.=.=.=.=.=.=.=.=.=.=.=.=.=.=.</a:t>
            </a:r>
          </a:p>
          <a:p>
            <a:endParaRPr lang="es-ES_tradnl" b="1" dirty="0"/>
          </a:p>
          <a:p>
            <a:r>
              <a:rPr lang="es-ES_tradnl" b="1" dirty="0"/>
              <a:t>DIGA: </a:t>
            </a:r>
          </a:p>
          <a:p>
            <a:r>
              <a:rPr lang="es-ES_tradnl" b="0" noProof="0" dirty="0"/>
              <a:t>S</a:t>
            </a:r>
            <a:r>
              <a:rPr lang="es-ES_tradnl" noProof="0" dirty="0"/>
              <a:t>aludos a todos</a:t>
            </a:r>
            <a:r>
              <a:rPr lang="es-ES_tradnl" dirty="0"/>
              <a:t>. Gracias por comparecer a esta capacitación requerida para el personal que está diseñada para ayudarnos a hacer la transición a la “nueva realidad” después que los estudiantes regresen al centro. La presentación fue brindada a todos los centros por la Oficina Nacional de Job Corps y se titula "Implementación de un Enfoque Informado del Trauma en Job Corps". </a:t>
            </a:r>
          </a:p>
          <a:p>
            <a:endParaRPr lang="es-ES_tradnl" dirty="0"/>
          </a:p>
          <a:p>
            <a:r>
              <a:rPr lang="es-ES_tradnl" noProof="0" dirty="0"/>
              <a:t>(</a:t>
            </a:r>
            <a:r>
              <a:rPr lang="es-ES_tradnl" dirty="0"/>
              <a:t>Opcional: No me considero un experto/a en enfoques informados sobre el trauma, por lo que lo trabajaremos juntos a través de esta  travesía).</a:t>
            </a:r>
            <a:endParaRPr lang="es-ES_tradnl" i="1" dirty="0"/>
          </a:p>
          <a:p>
            <a:endParaRPr lang="es-ES_tradnl" b="1" dirty="0"/>
          </a:p>
          <a:p>
            <a:r>
              <a:rPr lang="es-ES_tradnl" b="1" dirty="0"/>
              <a:t>[Si EN LÍNEA Y PLANIFICA ADMINISTRAR LOS CUESTIONARIOS COMO PARTE DE SU PRESENTACIÓN ENTONCES DIGA]</a:t>
            </a:r>
            <a:r>
              <a:rPr lang="es-ES_tradnl" b="0" dirty="0"/>
              <a:t>: </a:t>
            </a:r>
            <a:r>
              <a:rPr lang="es-ES_tradnl" dirty="0"/>
              <a:t>Necesitará un bolígrafo y papel para algunas partes de esta capacitación, así que le agradeceré que se tome unos </a:t>
            </a:r>
            <a:r>
              <a:rPr lang="es-ES" dirty="0"/>
              <a:t>minutos para buscar los mismos.</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a:t>
            </a:fld>
            <a:endParaRPr lang="en-US" dirty="0"/>
          </a:p>
        </p:txBody>
      </p:sp>
    </p:spTree>
    <p:extLst>
      <p:ext uri="{BB962C8B-B14F-4D97-AF65-F5344CB8AC3E}">
        <p14:creationId xmlns:p14="http://schemas.microsoft.com/office/powerpoint/2010/main" val="519326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 La investigación sobre las ACE, que se publicó en 1998 hace más de 20 años, reportó 3 resultados que fueron muy sorprendentes. </a:t>
            </a:r>
          </a:p>
          <a:p>
            <a:endParaRPr lang="es-ES_tradnl" noProof="0" dirty="0"/>
          </a:p>
          <a:p>
            <a:r>
              <a:rPr lang="es-ES_tradnl" noProof="0" dirty="0"/>
              <a:t>La primera es que las ACE son muy comunes, mucho más comunes de lo que la gente piensa. El estudio encontró que el 64% o casi 2 de cada 3 personas informaron haber experimentado una o más ACE. Y los porcentajes generales de hombres y mujeres que experimentaron una o más ACE fueron notablemente similares (hombres alrededor del 62% y mujeres 65.5%). </a:t>
            </a:r>
          </a:p>
          <a:p>
            <a:endParaRPr lang="es-ES_tradnl" noProof="0" dirty="0"/>
          </a:p>
          <a:p>
            <a:r>
              <a:rPr lang="es-ES_tradnl" noProof="0" dirty="0"/>
              <a:t>El segundo resultado fue el descubrimiento de que las ACE tienen un impacto significativo en la salud y la vida a largo plazo. Las ACE no solo están asocian con problemas de salud mental, el abuso de sustancias y conductas de riesgo, como es de esperar. También, predice el riesgo de problemas durante el embarazo y el aumento de enfermedades crónicas como asma, enfermedad renal, accidente cerebrovascular, cáncer y diabetes. No es sorprendente que las ACE estén asociadas con una vida útil más corta en términos generales. </a:t>
            </a:r>
          </a:p>
          <a:p>
            <a:endParaRPr lang="es-ES_tradnl" noProof="0" dirty="0"/>
          </a:p>
          <a:p>
            <a:r>
              <a:rPr lang="es-ES_tradnl" noProof="0" dirty="0"/>
              <a:t>El tercer resultado fue que a más ACE mayor será el riesgo de resultados negativos. Déjeme mostrarles un par de ejemplos.</a:t>
            </a:r>
          </a:p>
        </p:txBody>
      </p:sp>
      <p:sp>
        <p:nvSpPr>
          <p:cNvPr id="4" name="Slide Number Placeholder 3"/>
          <p:cNvSpPr>
            <a:spLocks noGrp="1"/>
          </p:cNvSpPr>
          <p:nvPr>
            <p:ph type="sldNum" sz="quarter" idx="5"/>
          </p:nvPr>
        </p:nvSpPr>
        <p:spPr/>
        <p:txBody>
          <a:bodyPr/>
          <a:lstStyle/>
          <a:p>
            <a:fld id="{E8E7721F-E695-7446-945F-A33AB80EF442}" type="slidenum">
              <a:rPr lang="en-US" smtClean="0"/>
              <a:t>10</a:t>
            </a:fld>
            <a:endParaRPr lang="en-US" dirty="0"/>
          </a:p>
        </p:txBody>
      </p:sp>
    </p:spTree>
    <p:extLst>
      <p:ext uri="{BB962C8B-B14F-4D97-AF65-F5344CB8AC3E}">
        <p14:creationId xmlns:p14="http://schemas.microsoft.com/office/powerpoint/2010/main" val="73039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spcBef>
                <a:spcPct val="0"/>
              </a:spcBef>
              <a:spcAft>
                <a:spcPts val="600"/>
              </a:spcAft>
              <a:buFontTx/>
              <a:buNone/>
              <a:tabLst>
                <a:tab pos="222250" algn="l"/>
              </a:tabLst>
            </a:pPr>
            <a:r>
              <a:rPr lang="es-ES_tradnl" noProof="0" dirty="0"/>
              <a:t>Analicemos el riesgo de fumar. </a:t>
            </a:r>
          </a:p>
          <a:p>
            <a:pPr marL="222250" indent="-222250" eaLnBrk="1" hangingPunct="1">
              <a:spcBef>
                <a:spcPct val="0"/>
              </a:spcBef>
              <a:spcAft>
                <a:spcPts val="600"/>
              </a:spcAft>
              <a:buFontTx/>
              <a:buChar char="•"/>
              <a:tabLst>
                <a:tab pos="222250" algn="l"/>
              </a:tabLst>
            </a:pPr>
            <a:endParaRPr lang="es-ES_tradnl" noProof="0" dirty="0"/>
          </a:p>
          <a:p>
            <a:pPr marL="222250" indent="-222250" eaLnBrk="1" hangingPunct="1">
              <a:spcBef>
                <a:spcPct val="0"/>
              </a:spcBef>
              <a:spcAft>
                <a:spcPts val="600"/>
              </a:spcAft>
              <a:buFontTx/>
              <a:buChar char="•"/>
              <a:tabLst>
                <a:tab pos="222250" algn="l"/>
              </a:tabLst>
            </a:pPr>
            <a:r>
              <a:rPr lang="es-ES_tradnl" noProof="0" dirty="0"/>
              <a:t>Imagine un grupo de 100 personas que no reportaron ACE. Su puntuación ACE fue cero, no tuvieron experiencias adversas en su infancia. Resulta que 6 de esas 100 personas se convierten en fumadores. Este es el grupo de personas que fumarían, tengan o no ACE. Su tabaquismo pudo ser causado por la genética, el acceso a los cigarrillos o porque los adultos que le rodeaban cuando eran niños eran fumadores. Estas son también las personas que tienden a abandonar dicho hábito cuando se les presenta información sobre los peligros de fumar. </a:t>
            </a:r>
            <a:r>
              <a:rPr lang="es-ES_tradnl" b="1" noProof="0" dirty="0"/>
              <a:t>[HAGA CLIC PARA VER LA SIGUIENTE BARRA] </a:t>
            </a:r>
          </a:p>
          <a:p>
            <a:pPr marL="222250" indent="-222250" eaLnBrk="1" hangingPunct="1">
              <a:spcBef>
                <a:spcPct val="0"/>
              </a:spcBef>
              <a:spcAft>
                <a:spcPts val="600"/>
              </a:spcAft>
              <a:buFontTx/>
              <a:buChar char="•"/>
              <a:tabLst>
                <a:tab pos="222250" algn="l"/>
              </a:tabLst>
            </a:pPr>
            <a:r>
              <a:rPr lang="es-ES_tradnl" noProof="0" dirty="0"/>
              <a:t>Ahora imagine a 100 personas que reportaron, cada una, TRES ACE. Ahora, 11 de cada 100 de estas personas fuman. Como puede ver, el riesgo de fumar aumenta con los ACE. </a:t>
            </a:r>
            <a:r>
              <a:rPr lang="es-ES_tradnl" b="1" noProof="0" dirty="0"/>
              <a:t>[HAGA CLIC PARA VER LA SIGUIENTE BARRA] </a:t>
            </a:r>
          </a:p>
          <a:p>
            <a:pPr marL="222250" indent="-222250" eaLnBrk="1" hangingPunct="1">
              <a:spcBef>
                <a:spcPct val="0"/>
              </a:spcBef>
              <a:spcAft>
                <a:spcPts val="600"/>
              </a:spcAft>
              <a:buFontTx/>
              <a:buChar char="•"/>
              <a:tabLst>
                <a:tab pos="222250" algn="l"/>
              </a:tabLst>
            </a:pPr>
            <a:r>
              <a:rPr lang="es-ES_tradnl" noProof="0" dirty="0"/>
              <a:t>Ahora imagine a 100 personas que tienen SIETE ACE cada una. 17 personas de las 100 fuman. El riesgo se acumula a medida que aumenta la puntuación de ACE.</a:t>
            </a:r>
          </a:p>
        </p:txBody>
      </p:sp>
      <p:sp>
        <p:nvSpPr>
          <p:cNvPr id="4" name="Slide Number Placeholder 3"/>
          <p:cNvSpPr>
            <a:spLocks noGrp="1"/>
          </p:cNvSpPr>
          <p:nvPr>
            <p:ph type="sldNum" sz="quarter" idx="5"/>
          </p:nvPr>
        </p:nvSpPr>
        <p:spPr/>
        <p:txBody>
          <a:bodyPr/>
          <a:lstStyle/>
          <a:p>
            <a:fld id="{E8E7721F-E695-7446-945F-A33AB80EF442}" type="slidenum">
              <a:rPr lang="en-US" smtClean="0"/>
              <a:t>11</a:t>
            </a:fld>
            <a:endParaRPr lang="en-US" dirty="0"/>
          </a:p>
        </p:txBody>
      </p:sp>
    </p:spTree>
    <p:extLst>
      <p:ext uri="{BB962C8B-B14F-4D97-AF65-F5344CB8AC3E}">
        <p14:creationId xmlns:p14="http://schemas.microsoft.com/office/powerpoint/2010/main" val="1504625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fontAlgn="auto" hangingPunct="1">
              <a:spcBef>
                <a:spcPts val="0"/>
              </a:spcBef>
              <a:spcAft>
                <a:spcPts val="597"/>
              </a:spcAft>
              <a:buFont typeface="Arial" pitchFamily="34" charset="0"/>
              <a:buNone/>
              <a:tabLst>
                <a:tab pos="226917" algn="l"/>
              </a:tabLst>
              <a:defRPr/>
            </a:pPr>
            <a:r>
              <a:rPr lang="es-ES_tradnl" dirty="0"/>
              <a:t>Incluso con el enorme riesgo que les acabo de mostrar, fumar está solo moderadamente relacionado con las ACE. Muchas condiciones de salud mental, incluida la depresión, tienen una relación mucho más fuerte con las ACE. </a:t>
            </a:r>
          </a:p>
          <a:p>
            <a:pPr marL="0" indent="0" eaLnBrk="1" fontAlgn="auto" hangingPunct="1">
              <a:spcBef>
                <a:spcPts val="0"/>
              </a:spcBef>
              <a:spcAft>
                <a:spcPts val="597"/>
              </a:spcAft>
              <a:buFont typeface="Arial" pitchFamily="34" charset="0"/>
              <a:buNone/>
              <a:tabLst>
                <a:tab pos="226917" algn="l"/>
              </a:tabLst>
              <a:defRPr/>
            </a:pPr>
            <a:endParaRPr lang="es-ES_tradnl" dirty="0"/>
          </a:p>
          <a:p>
            <a:pPr marL="0" indent="0" eaLnBrk="1" fontAlgn="auto" hangingPunct="1">
              <a:spcBef>
                <a:spcPts val="0"/>
              </a:spcBef>
              <a:spcAft>
                <a:spcPts val="597"/>
              </a:spcAft>
              <a:buFont typeface="Arial" pitchFamily="34" charset="0"/>
              <a:buNone/>
              <a:tabLst>
                <a:tab pos="226917" algn="l"/>
              </a:tabLst>
              <a:defRPr/>
            </a:pPr>
            <a:r>
              <a:rPr lang="es-ES_tradnl" dirty="0"/>
              <a:t>Con respecto al intento de suicidio, la investigación sobre las ACE encontró que: </a:t>
            </a:r>
          </a:p>
          <a:p>
            <a:pPr marL="171450" indent="-171450" eaLnBrk="1" fontAlgn="auto" hangingPunct="1">
              <a:spcBef>
                <a:spcPts val="0"/>
              </a:spcBef>
              <a:spcAft>
                <a:spcPts val="597"/>
              </a:spcAft>
              <a:buFont typeface="Arial" panose="020B0604020202020204" pitchFamily="34" charset="0"/>
              <a:buChar char="•"/>
              <a:tabLst>
                <a:tab pos="226917" algn="l"/>
              </a:tabLst>
              <a:defRPr/>
            </a:pPr>
            <a:r>
              <a:rPr lang="es-ES_tradnl" dirty="0"/>
              <a:t>El intento de suicidio es extremadamente raro entre las personas sin ACE. De hecho, entre 100 personas que tienen CERO ACE, solo una intentará suicidarse</a:t>
            </a:r>
            <a:r>
              <a:rPr lang="es-ES_tradnl" b="1" dirty="0"/>
              <a:t>. [HAGA CLIC PARA VER LA SIGUIENTE BARRA] </a:t>
            </a:r>
          </a:p>
          <a:p>
            <a:pPr marL="171450" indent="-171450" eaLnBrk="1" fontAlgn="auto" hangingPunct="1">
              <a:spcBef>
                <a:spcPts val="0"/>
              </a:spcBef>
              <a:spcAft>
                <a:spcPts val="597"/>
              </a:spcAft>
              <a:buFont typeface="Arial" panose="020B0604020202020204" pitchFamily="34" charset="0"/>
              <a:buChar char="•"/>
              <a:tabLst>
                <a:tab pos="226917" algn="l"/>
              </a:tabLst>
              <a:defRPr/>
            </a:pPr>
            <a:r>
              <a:rPr lang="es-ES_tradnl" dirty="0"/>
              <a:t>Sin embargo, en un grupo de 100 personas que tienen 3 ACE, 10 intentarán suicidarse. Eso es un salto significativo. </a:t>
            </a:r>
            <a:r>
              <a:rPr lang="es-ES_tradnl" b="1" dirty="0"/>
              <a:t>[HAGA CLIC PARA VER LA SIGUIENTE BARRA] </a:t>
            </a:r>
          </a:p>
          <a:p>
            <a:pPr marL="171450" indent="-171450" eaLnBrk="1" fontAlgn="auto" hangingPunct="1">
              <a:spcBef>
                <a:spcPts val="0"/>
              </a:spcBef>
              <a:spcAft>
                <a:spcPts val="597"/>
              </a:spcAft>
              <a:buFont typeface="Arial" panose="020B0604020202020204" pitchFamily="34" charset="0"/>
              <a:buChar char="•"/>
              <a:tabLst>
                <a:tab pos="226917" algn="l"/>
              </a:tabLst>
              <a:defRPr/>
            </a:pPr>
            <a:r>
              <a:rPr lang="es-ES_tradnl" dirty="0"/>
              <a:t>Cuando las personas tienen 7 ACE, ahora 20 de cada 100 personas con 7 ACE intentarán suicidarse.</a:t>
            </a:r>
            <a:endParaRPr lang="es-ES_tradnl" b="0" dirty="0"/>
          </a:p>
          <a:p>
            <a:pPr marL="0" indent="0" eaLnBrk="1" fontAlgn="auto" hangingPunct="1">
              <a:spcBef>
                <a:spcPts val="0"/>
              </a:spcBef>
              <a:spcAft>
                <a:spcPts val="597"/>
              </a:spcAft>
              <a:buFont typeface="Arial" pitchFamily="34" charset="0"/>
              <a:buNone/>
              <a:tabLst>
                <a:tab pos="226917" algn="l"/>
              </a:tabLst>
              <a:defRPr/>
            </a:pPr>
            <a:r>
              <a:rPr lang="es-ES_tradnl" b="1" dirty="0"/>
              <a:t> </a:t>
            </a:r>
            <a:br>
              <a:rPr lang="es-ES_tradnl" dirty="0"/>
            </a:br>
            <a:r>
              <a:rPr lang="es-ES_tradnl" sz="1200" b="0" i="0" u="none" strike="noStrike" kern="1200" noProof="0" dirty="0">
                <a:solidFill>
                  <a:schemeClr val="tx1"/>
                </a:solidFill>
                <a:effectLst/>
                <a:latin typeface="+mn-lt"/>
                <a:ea typeface="+mn-ea"/>
                <a:cs typeface="+mn-cs"/>
              </a:rPr>
              <a:t>¿Cuál es su reacción cuando ve la asociación entre las experiencias adversas de la infancia y los intentos de suicidio? </a:t>
            </a:r>
            <a:r>
              <a:rPr lang="es-ES_tradnl" sz="1200" b="1" i="0" u="none" strike="noStrike" kern="1200" noProof="0" dirty="0">
                <a:solidFill>
                  <a:schemeClr val="tx1"/>
                </a:solidFill>
                <a:effectLst/>
                <a:latin typeface="+mn-lt"/>
                <a:ea typeface="+mn-ea"/>
                <a:cs typeface="+mn-cs"/>
              </a:rPr>
              <a:t>ESPERE POR RESPUESTAS.</a:t>
            </a:r>
            <a:endParaRPr lang="es-ES_tradnl" b="1" noProof="0" dirty="0"/>
          </a:p>
          <a:p>
            <a:pPr marL="0" indent="0" eaLnBrk="1" fontAlgn="auto" hangingPunct="1">
              <a:spcBef>
                <a:spcPts val="0"/>
              </a:spcBef>
              <a:spcAft>
                <a:spcPts val="597"/>
              </a:spcAft>
              <a:buFont typeface="Arial" pitchFamily="34" charset="0"/>
              <a:buNone/>
              <a:tabLst>
                <a:tab pos="226917" algn="l"/>
              </a:tabLst>
              <a:defRPr/>
            </a:pPr>
            <a:endParaRPr lang="es-ES_tradnl" b="1" noProof="0" dirty="0"/>
          </a:p>
          <a:p>
            <a:pPr marL="0" indent="0" eaLnBrk="1" hangingPunct="1">
              <a:spcBef>
                <a:spcPct val="0"/>
              </a:spcBef>
              <a:buNone/>
            </a:pPr>
            <a:r>
              <a:rPr lang="es-ES_tradnl" altLang="en-US" b="1" noProof="0" dirty="0"/>
              <a:t>[EN PERSONA]:</a:t>
            </a:r>
            <a:r>
              <a:rPr lang="es-ES_tradnl" altLang="en-US" b="1" i="0" noProof="0" dirty="0"/>
              <a:t> PUEDE PEDIRLE A </a:t>
            </a:r>
            <a:r>
              <a:rPr lang="es-ES_tradnl" b="1" noProof="0" dirty="0"/>
              <a:t>LAS PERSONAS QUE LEVANTEN LAS MANOS. LLAME A UN PARTICIPANTE A LA VEZ PARA QUE RESPONDA Y AGRADEZCA LAS RESPUESTAS. </a:t>
            </a:r>
            <a:endParaRPr lang="es-ES_tradnl" altLang="en-US" b="1" i="0" noProof="0" dirty="0"/>
          </a:p>
          <a:p>
            <a:pPr marL="0" indent="0" eaLnBrk="1" hangingPunct="1">
              <a:spcBef>
                <a:spcPct val="0"/>
              </a:spcBef>
              <a:buNone/>
            </a:pPr>
            <a:endParaRPr lang="es-ES_tradnl" altLang="en-US" b="1" i="0" noProof="0" dirty="0"/>
          </a:p>
          <a:p>
            <a:pPr marL="0" indent="0" eaLnBrk="1" hangingPunct="1">
              <a:spcBef>
                <a:spcPct val="0"/>
              </a:spcBef>
              <a:buNone/>
            </a:pPr>
            <a:r>
              <a:rPr lang="es-ES_tradnl" altLang="en-US" b="1" i="0" noProof="0" dirty="0"/>
              <a:t>[Si EN LÍNEA: DIGA]: </a:t>
            </a:r>
            <a:r>
              <a:rPr lang="es-ES_tradnl" altLang="en-US" b="1" noProof="0" dirty="0"/>
              <a:t>“</a:t>
            </a:r>
            <a:r>
              <a:rPr lang="es-ES_tradnl" altLang="en-US" b="0" noProof="0" dirty="0"/>
              <a:t>Por favor escriban sus respuestas en el chat box</a:t>
            </a:r>
            <a:r>
              <a:rPr lang="es-ES_tradnl" altLang="en-US" dirty="0"/>
              <a:t>.” </a:t>
            </a:r>
            <a:r>
              <a:rPr lang="es-ES_tradnl" altLang="en-US" b="1" dirty="0"/>
              <a:t>[ENTONCES LEA EN VOZ ALTA LAS RESPUESTAS APROPIADAS]. </a:t>
            </a:r>
          </a:p>
          <a:p>
            <a:pPr marL="0" indent="0" eaLnBrk="1" fontAlgn="auto" hangingPunct="1">
              <a:spcBef>
                <a:spcPts val="0"/>
              </a:spcBef>
              <a:spcAft>
                <a:spcPts val="597"/>
              </a:spcAft>
              <a:buFont typeface="Arial" pitchFamily="34" charset="0"/>
              <a:buNone/>
              <a:tabLst>
                <a:tab pos="226917" algn="l"/>
              </a:tabLst>
              <a:defRPr/>
            </a:pPr>
            <a:endParaRPr lang="en-US" b="1"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12</a:t>
            </a:fld>
            <a:endParaRPr lang="en-US" dirty="0"/>
          </a:p>
        </p:txBody>
      </p:sp>
    </p:spTree>
    <p:extLst>
      <p:ext uri="{BB962C8B-B14F-4D97-AF65-F5344CB8AC3E}">
        <p14:creationId xmlns:p14="http://schemas.microsoft.com/office/powerpoint/2010/main" val="2149897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DIGA</a:t>
            </a:r>
            <a:r>
              <a:rPr lang="es-ES_tradnl" noProof="0" dirty="0"/>
              <a:t>: Ahora, voy a darles la oportunidad de que contesten el cuestionario de ACE, si lo desea. </a:t>
            </a:r>
          </a:p>
          <a:p>
            <a:r>
              <a:rPr lang="es-ES_tradnl" noProof="0" dirty="0"/>
              <a:t>La participación es completamente voluntaria. Este ejercicio está diseñado para aumentar su autoconocimiento. </a:t>
            </a:r>
          </a:p>
          <a:p>
            <a:r>
              <a:rPr lang="es-ES_tradnl" noProof="0" dirty="0"/>
              <a:t>Sus respuestas son confidenciales. Por favor, no ponga su nombre ni ninguna otra información de identificación en el papel o en la tarjeta. </a:t>
            </a:r>
          </a:p>
          <a:p>
            <a:r>
              <a:rPr lang="es-ES_tradnl" noProof="0" dirty="0"/>
              <a:t>Todas las preguntas se responden con un "sí" o un "no" Asegúrese de leer la pregunta en su totalidad. Muchas preguntas tienen dos partes: "¿Sucedió esto" O "Sucedió esto otro"? </a:t>
            </a:r>
          </a:p>
          <a:p>
            <a:r>
              <a:rPr lang="es-ES_tradnl" noProof="0" dirty="0"/>
              <a:t>Quiero advertirlos de que algunas de estas preguntas pueden traer a la mente recuerdos difíciles o sentimientos incómodos</a:t>
            </a:r>
            <a:r>
              <a:rPr lang="es-ES_tradnl" sz="1200" kern="1200" noProof="0" dirty="0">
                <a:solidFill>
                  <a:schemeClr val="tx1"/>
                </a:solidFill>
                <a:effectLst/>
                <a:latin typeface="+mn-lt"/>
                <a:ea typeface="+mn-ea"/>
                <a:cs typeface="+mn-cs"/>
              </a:rPr>
              <a:t>, así que les exhorto a movilizar su red de apoyo y/o buscar ayuda externa de un profesional de así necesitarlo. Por favor, no duden en contactarme si necesitan apoyo para identificar un profesional en la comunidad”. </a:t>
            </a:r>
            <a:endParaRPr lang="es-ES_tradnl" noProof="0" dirty="0"/>
          </a:p>
          <a:p>
            <a:endParaRPr lang="es-ES_tradnl" noProof="0" dirty="0"/>
          </a:p>
          <a:p>
            <a:r>
              <a:rPr lang="es-ES_tradnl" b="1" noProof="0" dirty="0"/>
              <a:t>[EN PERSONA: ENTREGUE LAS TARJETAS </a:t>
            </a:r>
            <a:r>
              <a:rPr lang="es-ES_tradnl" noProof="0" dirty="0"/>
              <a:t>(si es un grupo pequeño) </a:t>
            </a:r>
            <a:r>
              <a:rPr lang="es-ES_tradnl" b="1" noProof="0" dirty="0"/>
              <a:t>O PIDA A UN AYUDANTE QUE ENTREGUE LAS COPIAS DEL CUESTIONARIO </a:t>
            </a:r>
            <a:r>
              <a:rPr lang="es-ES_tradnl" noProof="0" dirty="0"/>
              <a:t>(si es un grupo grande</a:t>
            </a:r>
            <a:r>
              <a:rPr lang="es-ES_tradnl" b="1" noProof="0" dirty="0"/>
              <a:t>)] [PARA LAS TARJETAS, DIGA]: </a:t>
            </a:r>
            <a:r>
              <a:rPr lang="es-ES_tradnl" b="0" noProof="0" dirty="0"/>
              <a:t>Por favor, escriba los números del uno al diez en la tarjeta. </a:t>
            </a:r>
          </a:p>
          <a:p>
            <a:endParaRPr lang="es-ES_tradnl" b="0" noProof="0" dirty="0"/>
          </a:p>
          <a:p>
            <a:r>
              <a:rPr lang="es-ES_tradnl" b="1" noProof="0" dirty="0"/>
              <a:t>[SI POR LÍNEA, DIGA]: </a:t>
            </a:r>
            <a:r>
              <a:rPr lang="es-ES_tradnl" noProof="0" dirty="0"/>
              <a:t>Por favor, saque su lápiz y papel y escriba los números del uno al diez.</a:t>
            </a:r>
            <a:endParaRPr lang="es-ES_tradnl" b="1" noProof="0" dirty="0"/>
          </a:p>
          <a:p>
            <a:endParaRPr lang="en-US" b="1"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13</a:t>
            </a:fld>
            <a:endParaRPr lang="en-US" dirty="0"/>
          </a:p>
        </p:txBody>
      </p:sp>
    </p:spTree>
    <p:extLst>
      <p:ext uri="{BB962C8B-B14F-4D97-AF65-F5344CB8AC3E}">
        <p14:creationId xmlns:p14="http://schemas.microsoft.com/office/powerpoint/2010/main" val="833416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DIGA</a:t>
            </a:r>
            <a:r>
              <a:rPr lang="es-ES_tradnl" noProof="0" dirty="0"/>
              <a:t>: Aquí están las primeras 4 preguntas. Asegúrese de leer cada pregunta por completo. Le daré unos minutos para responderlas. Si tiene problemas para entender alguna de las preguntas, avíseme y lo ayudaré  </a:t>
            </a:r>
            <a:r>
              <a:rPr lang="es-ES_tradnl" b="1" noProof="0" dirty="0"/>
              <a:t>[EN PERSONA] </a:t>
            </a:r>
            <a:r>
              <a:rPr lang="es-ES_tradnl" b="0" noProof="0" dirty="0"/>
              <a:t>O</a:t>
            </a:r>
            <a:r>
              <a:rPr lang="es-ES_tradnl" noProof="0" dirty="0"/>
              <a:t> conseguiré a alguien que lo ayude. </a:t>
            </a:r>
          </a:p>
          <a:p>
            <a:endParaRPr lang="es-ES_tradnl" noProof="0" dirty="0"/>
          </a:p>
          <a:p>
            <a:r>
              <a:rPr lang="es-ES_tradnl" b="1" noProof="0" dirty="0"/>
              <a:t>NO LEA LAS PREGUNTAS EN VOZ ALTA. ESPERE UN MINUTO O DOS. </a:t>
            </a:r>
          </a:p>
          <a:p>
            <a:endParaRPr lang="es-ES_tradnl" b="1" noProof="0" dirty="0"/>
          </a:p>
          <a:p>
            <a:r>
              <a:rPr lang="es-ES_tradnl" b="1" noProof="0" dirty="0"/>
              <a:t>[EN PERSONA: OBSERVE A LA AUDIENCIA PARA DETERMINAR CUÁNDO LA MAYORÍA DE LAS PERSONAS PODRÍAN ESTAR LISTAS PARA CONTINUAR. PUEDE PEDIR A LAS PERSONAS QUE LEVANTEN LAS MANOS CUANDO TERMINEN.] </a:t>
            </a:r>
          </a:p>
          <a:p>
            <a:endParaRPr lang="es-ES_tradnl" b="1" noProof="0" dirty="0"/>
          </a:p>
          <a:p>
            <a:r>
              <a:rPr lang="es-ES_tradnl" b="1" noProof="0" dirty="0"/>
              <a:t>[SI EN LÍNEA, DIGA]: C</a:t>
            </a:r>
            <a:r>
              <a:rPr lang="es-ES_tradnl" noProof="0" dirty="0"/>
              <a:t>uando esté listo para continuar </a:t>
            </a:r>
            <a:r>
              <a:rPr lang="es-ES_tradnl" b="0" noProof="0" dirty="0"/>
              <a:t>e</a:t>
            </a:r>
            <a:r>
              <a:rPr lang="es-ES_tradnl" noProof="0" dirty="0"/>
              <a:t>scriba ”listo”  en el chat.</a:t>
            </a:r>
            <a:endParaRPr lang="es-ES_tradnl" b="1" noProof="0" dirty="0"/>
          </a:p>
          <a:p>
            <a:endParaRPr lang="en-PR" dirty="0"/>
          </a:p>
          <a:p>
            <a:endParaRPr lang="en-PR" dirty="0"/>
          </a:p>
        </p:txBody>
      </p:sp>
      <p:sp>
        <p:nvSpPr>
          <p:cNvPr id="4" name="Slide Number Placeholder 3"/>
          <p:cNvSpPr>
            <a:spLocks noGrp="1"/>
          </p:cNvSpPr>
          <p:nvPr>
            <p:ph type="sldNum" sz="quarter" idx="5"/>
          </p:nvPr>
        </p:nvSpPr>
        <p:spPr/>
        <p:txBody>
          <a:bodyPr/>
          <a:lstStyle/>
          <a:p>
            <a:fld id="{E8E7721F-E695-7446-945F-A33AB80EF442}" type="slidenum">
              <a:rPr lang="en-US" smtClean="0"/>
              <a:t>14</a:t>
            </a:fld>
            <a:endParaRPr lang="en-US" dirty="0"/>
          </a:p>
        </p:txBody>
      </p:sp>
    </p:spTree>
    <p:extLst>
      <p:ext uri="{BB962C8B-B14F-4D97-AF65-F5344CB8AC3E}">
        <p14:creationId xmlns:p14="http://schemas.microsoft.com/office/powerpoint/2010/main" val="34501390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DIGA</a:t>
            </a:r>
            <a:r>
              <a:rPr lang="es-ES_tradnl" noProof="0" dirty="0"/>
              <a:t>: Aquí están las próximas 3 preguntas. Le daré unos minutos para responderlas.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NO LEA LAS PREGUNTAS EN VOZ ALTA. ESPERE UN MINUTO O DOS.</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b="1"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[EN PERSONA: OBSERVE A LA AUDIENCIA PARA DETERMINAR CUÁNDO LA MAYORÍA DE LAS PERSONAS PODRÍA ESTAR LISTA PARA CONTINUAR. PUEDE PEDIR A LAS PERSONAS QUE LEVANTEN LAS MANOS CUANDO TERMINEN.]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[SI ESTÁ EN LÍNEA, DIGA]: </a:t>
            </a:r>
            <a:r>
              <a:rPr lang="es-ES_tradnl" noProof="0" dirty="0"/>
              <a:t>Por favor, escriba "listo" en el chat cuando esté listo para continuar. </a:t>
            </a:r>
          </a:p>
          <a:p>
            <a:endParaRPr lang="en-PR" dirty="0"/>
          </a:p>
        </p:txBody>
      </p:sp>
      <p:sp>
        <p:nvSpPr>
          <p:cNvPr id="4" name="Slide Number Placeholder 3"/>
          <p:cNvSpPr>
            <a:spLocks noGrp="1"/>
          </p:cNvSpPr>
          <p:nvPr>
            <p:ph type="sldNum" sz="quarter" idx="5"/>
          </p:nvPr>
        </p:nvSpPr>
        <p:spPr/>
        <p:txBody>
          <a:bodyPr/>
          <a:lstStyle/>
          <a:p>
            <a:fld id="{E8E7721F-E695-7446-945F-A33AB80EF442}" type="slidenum">
              <a:rPr lang="en-US" smtClean="0"/>
              <a:t>15</a:t>
            </a:fld>
            <a:endParaRPr lang="en-US" dirty="0"/>
          </a:p>
        </p:txBody>
      </p:sp>
    </p:spTree>
    <p:extLst>
      <p:ext uri="{BB962C8B-B14F-4D97-AF65-F5344CB8AC3E}">
        <p14:creationId xmlns:p14="http://schemas.microsoft.com/office/powerpoint/2010/main" val="167673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DIGA</a:t>
            </a:r>
            <a:r>
              <a:rPr lang="es-ES_tradnl" noProof="0" dirty="0"/>
              <a:t>: Aquí están las últimas preguntas. Le daré unos minutos para responderlas.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NO LEA LAS PREGUNTAS EN VOZ ALTA. ESPERE UN MINUTO O DOS.</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b="1"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[EN PERSONA: OBSERVE A LA AUDIENCIA PARA DETERMINAR CUÁNDO LA MAYORÍA DE LAS PERSONAS PODRÍA ESTAR LISTA PARA CONTINUAR. PUEDE PEDIR A LAS PERSONAS QUE LEVANTEN LAS MANOS CUANDO TERMINEN.]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[SI ESTÁ EN LÍNEA, DIGA]: </a:t>
            </a:r>
            <a:r>
              <a:rPr lang="es-ES_tradnl" noProof="0" dirty="0"/>
              <a:t>Por favor, escriba "listo" en el chat cuando esté listo para continuar.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b="1"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noProof="0" dirty="0"/>
              <a:t>PARA AMBAS MODALIDES DE PRESENTACIÓN, DIGA]: </a:t>
            </a:r>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noProof="0" dirty="0"/>
              <a:t>Para calcular su puntaje, deberá sumar el número de respuestas “sí”, el total será su puntaje. </a:t>
            </a:r>
            <a:r>
              <a:rPr lang="es-ES_tradnl" b="1" noProof="0" dirty="0"/>
              <a:t>ESPERE DE 30 A 60 SEGUNDOS. </a:t>
            </a:r>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s-ES_tradnl" b="1" u="none"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b="1" u="none" noProof="0" dirty="0"/>
              <a:t>[EN PERSONA - </a:t>
            </a:r>
            <a:r>
              <a:rPr lang="es-ES_tradnl" b="1" u="sng" noProof="0" dirty="0"/>
              <a:t>OPCIONAL </a:t>
            </a:r>
            <a:r>
              <a:rPr lang="es-ES_tradnl" b="1" noProof="0" dirty="0"/>
              <a:t>DIGA</a:t>
            </a:r>
            <a:r>
              <a:rPr lang="es-ES_tradnl" noProof="0" dirty="0"/>
              <a:t>: Puede conservar su papel / tarjeta o puede entregarlos, sin nombres, para que los resultados sean anónimos. Me gustaría recopilarlos y ver los resultados. Informaré de forma anónima en nuestra próximo adiestramiento cómo se vieron nuestros resultados. Nuevamente, esto es voluntario. Si se </a:t>
            </a:r>
          </a:p>
          <a:p>
            <a:pPr marL="350838" marR="0" lvl="0" indent="-334963" algn="l" defTabSz="914400" rtl="0" eaLnBrk="1" fontAlgn="auto" latinLnBrk="0" hangingPunct="1">
              <a:lnSpc>
                <a:spcPct val="90000"/>
              </a:lnSpc>
              <a:spcBef>
                <a:spcPts val="0"/>
              </a:spcBef>
              <a:spcAft>
                <a:spcPts val="2000"/>
              </a:spcAft>
              <a:buClrTx/>
              <a:buSzTx/>
              <a:buFontTx/>
              <a:buNone/>
              <a:tabLst/>
              <a:defRPr/>
            </a:pPr>
            <a:r>
              <a:rPr lang="es-ES_tradnl" noProof="0" dirty="0"/>
              <a:t>siente cómodo, doble su tarjeta /papel por la mitad y páselo al principio de la fila o a una persona en cada mesa para que las recoja.</a:t>
            </a:r>
            <a:endParaRPr lang="es-ES_tradnl" sz="1200" b="1" noProof="0" dirty="0"/>
          </a:p>
          <a:p>
            <a:pPr marL="350838" marR="0" lvl="0" indent="-334963" algn="l" defTabSz="914400" rtl="0" eaLnBrk="1" fontAlgn="auto" latinLnBrk="0" hangingPunct="1">
              <a:lnSpc>
                <a:spcPct val="90000"/>
              </a:lnSpc>
              <a:spcBef>
                <a:spcPts val="0"/>
              </a:spcBef>
              <a:spcAft>
                <a:spcPts val="2000"/>
              </a:spcAft>
              <a:buClrTx/>
              <a:buSzTx/>
              <a:buFontTx/>
              <a:buNone/>
              <a:tabLst/>
              <a:defRPr/>
            </a:pPr>
            <a:endParaRPr lang="en-US" sz="1200" b="1" dirty="0"/>
          </a:p>
          <a:p>
            <a:endParaRPr lang="en-PR" dirty="0"/>
          </a:p>
        </p:txBody>
      </p:sp>
      <p:sp>
        <p:nvSpPr>
          <p:cNvPr id="4" name="Slide Number Placeholder 3"/>
          <p:cNvSpPr>
            <a:spLocks noGrp="1"/>
          </p:cNvSpPr>
          <p:nvPr>
            <p:ph type="sldNum" sz="quarter" idx="5"/>
          </p:nvPr>
        </p:nvSpPr>
        <p:spPr/>
        <p:txBody>
          <a:bodyPr/>
          <a:lstStyle/>
          <a:p>
            <a:fld id="{E8E7721F-E695-7446-945F-A33AB80EF442}" type="slidenum">
              <a:rPr lang="en-US" smtClean="0"/>
              <a:t>16</a:t>
            </a:fld>
            <a:endParaRPr lang="en-US" dirty="0"/>
          </a:p>
        </p:txBody>
      </p:sp>
    </p:spTree>
    <p:extLst>
      <p:ext uri="{BB962C8B-B14F-4D97-AF65-F5344CB8AC3E}">
        <p14:creationId xmlns:p14="http://schemas.microsoft.com/office/powerpoint/2010/main" val="1852998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Escuchar todos los efectos negativos del trauma puede hacer que se sienta condenado o desesperanzado. La buena noticia es que el trauma </a:t>
            </a:r>
            <a:r>
              <a:rPr lang="es-ES_tradnl" b="1" dirty="0"/>
              <a:t>NO </a:t>
            </a:r>
            <a:r>
              <a:rPr lang="es-ES_tradnl" dirty="0"/>
              <a:t>tiene por qué conducir a resultados negativos; no son inevitables. Hay una serie de factores que pueden amortiguar o proteger a una persona del trauma y fomentar </a:t>
            </a:r>
            <a:r>
              <a:rPr lang="es-ES_tradnl" b="1" u="sng" dirty="0"/>
              <a:t>la resiliencia</a:t>
            </a:r>
            <a:r>
              <a:rPr lang="es-ES_tradnl" dirty="0"/>
              <a:t>. </a:t>
            </a:r>
          </a:p>
          <a:p>
            <a:endParaRPr lang="es-ES_tradnl" dirty="0"/>
          </a:p>
          <a:p>
            <a:r>
              <a:rPr lang="es-ES_tradnl" dirty="0"/>
              <a:t>La resiliencia es la capacidad de recuperarse durante tiempos difíciles y adaptarse bien frente a la adversidad. Muchos de nosotros somos testimonio del </a:t>
            </a:r>
            <a:r>
              <a:rPr lang="es-ES_tradnl" b="1" dirty="0"/>
              <a:t>hecho</a:t>
            </a:r>
            <a:r>
              <a:rPr lang="es-ES_tradnl" dirty="0"/>
              <a:t> de que una persona puede ser exitosa a pesar del trauma experimentado en la niñez. </a:t>
            </a:r>
            <a:r>
              <a:rPr lang="es-ES_tradnl" b="1" dirty="0"/>
              <a:t>¿Qué ayuda a las personas para que les vaya bien a pesar de experimentar  circunstancias muy difíciles en la infancia y la adolescencia? </a:t>
            </a:r>
          </a:p>
          <a:p>
            <a:endParaRPr lang="es-ES_tradnl" dirty="0"/>
          </a:p>
          <a:p>
            <a:r>
              <a:rPr lang="es-ES_tradnl" b="1" dirty="0"/>
              <a:t>[SI EL CUESTIONARIO ACE FUE ADMINISTRADO DIGA]: </a:t>
            </a:r>
            <a:r>
              <a:rPr lang="es-ES_tradnl" dirty="0"/>
              <a:t>Para responder esta pregunta, vamos a contestar otro cuestionario. Este solo consta de 7 preguntas muy sencillas. Saque el papel o la tarjeta que utilizó para contestar el Cuestionario de ACE. En el reverso del papel / tarjeta escriba los números del uno al siete.</a:t>
            </a:r>
          </a:p>
          <a:p>
            <a:endParaRPr lang="es-ES_tradnl" b="1" dirty="0"/>
          </a:p>
          <a:p>
            <a:r>
              <a:rPr lang="es-ES_tradnl" b="1" dirty="0"/>
              <a:t>[SI NO ADMINISTRÓ EL CUESTIONARIO ACE DIGA]: </a:t>
            </a:r>
            <a:r>
              <a:rPr lang="es-ES_tradnl" b="0" dirty="0"/>
              <a:t>Una respuesta a esta pregunta son las </a:t>
            </a:r>
            <a:r>
              <a:rPr lang="es-ES_tradnl" dirty="0"/>
              <a:t>Experiencias Positivas de la Infancia o </a:t>
            </a:r>
            <a:r>
              <a:rPr lang="es-ES_tradnl" i="1" noProof="0" dirty="0"/>
              <a:t>Positive </a:t>
            </a:r>
            <a:r>
              <a:rPr lang="es-ES_tradnl" i="1" noProof="0" dirty="0" err="1"/>
              <a:t>Childhood</a:t>
            </a:r>
            <a:r>
              <a:rPr lang="es-ES_tradnl" i="1" noProof="0" dirty="0"/>
              <a:t> </a:t>
            </a:r>
            <a:r>
              <a:rPr lang="es-ES_tradnl" i="1" noProof="0" dirty="0" err="1"/>
              <a:t>Experiences</a:t>
            </a:r>
            <a:r>
              <a:rPr lang="es-ES_tradnl" i="1" noProof="0" dirty="0"/>
              <a:t>, </a:t>
            </a:r>
            <a:r>
              <a:rPr lang="es-ES_tradnl" dirty="0"/>
              <a:t>PCE por sus siglas en inglés).  </a:t>
            </a:r>
          </a:p>
        </p:txBody>
      </p:sp>
      <p:sp>
        <p:nvSpPr>
          <p:cNvPr id="4" name="Slide Number Placeholder 3"/>
          <p:cNvSpPr>
            <a:spLocks noGrp="1"/>
          </p:cNvSpPr>
          <p:nvPr>
            <p:ph type="sldNum" sz="quarter" idx="5"/>
          </p:nvPr>
        </p:nvSpPr>
        <p:spPr/>
        <p:txBody>
          <a:bodyPr/>
          <a:lstStyle/>
          <a:p>
            <a:fld id="{E8E7721F-E695-7446-945F-A33AB80EF442}" type="slidenum">
              <a:rPr lang="en-US" smtClean="0"/>
              <a:t>17</a:t>
            </a:fld>
            <a:endParaRPr lang="en-US" dirty="0"/>
          </a:p>
        </p:txBody>
      </p:sp>
    </p:spTree>
    <p:extLst>
      <p:ext uri="{BB962C8B-B14F-4D97-AF65-F5344CB8AC3E}">
        <p14:creationId xmlns:p14="http://schemas.microsoft.com/office/powerpoint/2010/main" val="1764360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[SI EL CUESTIONARIO ACE FUE ADMINISTRADO DIGA]: </a:t>
            </a:r>
            <a:r>
              <a:rPr lang="es-ES" dirty="0"/>
              <a:t>Una respuesta a la pregunta "¿Qué ayuda a las personas para que les vaya bien a pesar de experimentar  circunstancias muy difíciles en la infancia y la adolescencia?" son las </a:t>
            </a:r>
            <a:r>
              <a:rPr lang="es-ES" b="1" dirty="0"/>
              <a:t>Experiencias Positivas de la Infancia </a:t>
            </a:r>
            <a:r>
              <a:rPr lang="es-ES" dirty="0"/>
              <a:t>– en inglés </a:t>
            </a:r>
            <a:r>
              <a:rPr lang="en-US" i="1" noProof="0" dirty="0"/>
              <a:t>Positive Childhood Experiences (</a:t>
            </a:r>
            <a:r>
              <a:rPr lang="es-ES" dirty="0"/>
              <a:t>PCE por sus siglas en inglés). Estas 7 preguntas conforman la escala de Experiencias Positivas de la Infancia. Tómese unos minutos para responder estas preguntas con "sí" o "no". Hay otras versiones de la escala que se responden con opciones sobre "con qué frecuencia" o "cuánto sintió", pero hoy utilizaremos la versión simple. Les daré unos minutos para contestar el cuestionario.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r>
              <a:rPr lang="es-ES" b="1" dirty="0"/>
              <a:t>NO LEA LAS PREGUNTAS EN VOZ ALTA. ESPERE UN MINUTO O DOS. </a:t>
            </a:r>
          </a:p>
          <a:p>
            <a:endParaRPr lang="es-ES" b="1" dirty="0"/>
          </a:p>
          <a:p>
            <a:r>
              <a:rPr lang="es-ES" b="1" dirty="0"/>
              <a:t>[EN PERSONA: OBSERVE A LA AUDIENCIA PARA DETERMINAR CUÁNDO LA MAYORÍA DE LAS PERSONAS PODRÍAN ESTAR LISTAS PARA CONTINUAR. PUEDE PEDIR A LAS PERSONAS QUE LEVANTEN LAS MANOS CUANDO TERMINEN.] </a:t>
            </a:r>
          </a:p>
          <a:p>
            <a:endParaRPr lang="es-ES" b="1" dirty="0"/>
          </a:p>
          <a:p>
            <a:r>
              <a:rPr lang="es-ES" b="1" dirty="0"/>
              <a:t>[SI EN LÍNEA, DIGA]: </a:t>
            </a:r>
            <a:r>
              <a:rPr lang="es-ES" b="0" dirty="0"/>
              <a:t>C</a:t>
            </a:r>
            <a:r>
              <a:rPr lang="es-ES" dirty="0"/>
              <a:t>uando esté listo para continuar </a:t>
            </a:r>
            <a:r>
              <a:rPr lang="es-ES" b="0" dirty="0"/>
              <a:t>e</a:t>
            </a:r>
            <a:r>
              <a:rPr lang="es-ES" dirty="0"/>
              <a:t>scriba ”listo”  en el chat.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a:t>
            </a:r>
            <a:r>
              <a:rPr lang="es-ES" b="1" dirty="0"/>
              <a:t>PERE UN MINUTO O DOS LUEGO DIGA</a:t>
            </a:r>
            <a:r>
              <a:rPr lang="es-ES" dirty="0"/>
              <a:t>: Para puntuar este cuestionario, simplemente se suman todas las respuestas “sí”. En la siguiente diapositiva, le daré una idea de lo que significa su puntaje. </a:t>
            </a:r>
            <a:r>
              <a:rPr lang="es-ES" b="1" dirty="0"/>
              <a:t>DELE UNOS MINUTOS PARA QUE CALCULEN EL PUNTAJE.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[SI EL CUESTIONARIO ACE NO FUE ADMINISTRADO DIGA]: </a:t>
            </a:r>
            <a:r>
              <a:rPr lang="es-ES" dirty="0"/>
              <a:t>Estas 7 preguntas conforman el Cuestionario de Experiencias Positivas de la Infancia. Hay otras versiones de la escala en las que los participantes responden con opciones de "con qué frecuencia" o "cuánto sintió", aquí les muestro  la versión simple. Para puntuar este cuestionario, simplemente se suman todas las respuestas “sí”. Tómese unos minutos para leer las preguntas del mismo que se responden con un "sí" o "no". En la siguiente diapositiva, le daré una idea de lo que significan los puntajes</a:t>
            </a:r>
            <a:r>
              <a:rPr lang="es-ES" b="1" dirty="0"/>
              <a:t>. [DELE UNOS MINUTOS PARA QUE LEAN LAS PREGUNTAS]</a:t>
            </a:r>
            <a:endParaRPr lang="en-US" b="1" dirty="0"/>
          </a:p>
          <a:p>
            <a:pPr marL="0" indent="0">
              <a:buNone/>
            </a:pP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18</a:t>
            </a:fld>
            <a:endParaRPr lang="en-US" dirty="0"/>
          </a:p>
        </p:txBody>
      </p:sp>
    </p:spTree>
    <p:extLst>
      <p:ext uri="{BB962C8B-B14F-4D97-AF65-F5344CB8AC3E}">
        <p14:creationId xmlns:p14="http://schemas.microsoft.com/office/powerpoint/2010/main" val="1863176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noProof="0" dirty="0"/>
              <a:t>La escala de Experiencias Positivas de la Infancia como constataron mide las experiencias emocionales positivas vividas en la niñez. Principalmente, analiza las relaciones interpersonales de apoyo con la familia, otros adultos y amigos durante el crecimiento. Un estudio reciente publicado el año pasado mostró que tener más PCE se asocia con un menor riesgo de sufrir depresión y pobre salud mental en la adultez. Permítanme mostrarles un par de estadísticas en la siguiente diapositiva.</a:t>
            </a:r>
          </a:p>
        </p:txBody>
      </p:sp>
      <p:sp>
        <p:nvSpPr>
          <p:cNvPr id="4" name="Slide Number Placeholder 3"/>
          <p:cNvSpPr>
            <a:spLocks noGrp="1"/>
          </p:cNvSpPr>
          <p:nvPr>
            <p:ph type="sldNum" sz="quarter" idx="5"/>
          </p:nvPr>
        </p:nvSpPr>
        <p:spPr/>
        <p:txBody>
          <a:bodyPr/>
          <a:lstStyle/>
          <a:p>
            <a:fld id="{E8E7721F-E695-7446-945F-A33AB80EF442}" type="slidenum">
              <a:rPr lang="en-US" smtClean="0"/>
              <a:t>19</a:t>
            </a:fld>
            <a:endParaRPr lang="en-US" dirty="0"/>
          </a:p>
        </p:txBody>
      </p:sp>
    </p:spTree>
    <p:extLst>
      <p:ext uri="{BB962C8B-B14F-4D97-AF65-F5344CB8AC3E}">
        <p14:creationId xmlns:p14="http://schemas.microsoft.com/office/powerpoint/2010/main" val="1997253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Los 3 objetivos para la presentación de hoy 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t>1 .Desarrollar una comprensión compartida sobre el </a:t>
            </a:r>
            <a:r>
              <a:rPr lang="es-ES_tradnl" sz="1200" b="1" dirty="0">
                <a:solidFill>
                  <a:schemeClr val="accent3"/>
                </a:solidFill>
              </a:rPr>
              <a:t>trauma</a:t>
            </a:r>
            <a:r>
              <a:rPr lang="es-ES_tradnl" sz="1200" dirty="0"/>
              <a:t> y las </a:t>
            </a:r>
            <a:r>
              <a:rPr lang="es-ES_tradnl" sz="1200" b="1" dirty="0">
                <a:solidFill>
                  <a:schemeClr val="accent3"/>
                </a:solidFill>
              </a:rPr>
              <a:t>experiencias adversas de la infancia.  </a:t>
            </a:r>
            <a:endParaRPr lang="es-ES_tradnl"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dirty="0">
                <a:highlight>
                  <a:srgbClr val="FFFF00"/>
                </a:highlight>
              </a:rPr>
              <a:t>2. Explicar </a:t>
            </a:r>
            <a:r>
              <a:rPr lang="es-ES_tradnl" sz="1200" dirty="0"/>
              <a:t>qué es un </a:t>
            </a:r>
            <a:r>
              <a:rPr lang="es-ES_tradnl" sz="1200" b="1" dirty="0">
                <a:solidFill>
                  <a:srgbClr val="D57641"/>
                </a:solidFill>
              </a:rPr>
              <a:t>Enfoque Informado del Trauma </a:t>
            </a:r>
            <a:r>
              <a:rPr lang="es-ES_tradnl" sz="1200" dirty="0"/>
              <a:t>y su importancia para </a:t>
            </a:r>
            <a:r>
              <a:rPr lang="es-ES_tradnl" sz="1200" b="1" dirty="0">
                <a:solidFill>
                  <a:srgbClr val="D57641"/>
                </a:solidFill>
              </a:rPr>
              <a:t>desarrollar resiliencia.</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dirty="0">
                <a:solidFill>
                  <a:srgbClr val="D57641"/>
                </a:solidFill>
              </a:rPr>
              <a:t>3. </a:t>
            </a:r>
            <a:r>
              <a:rPr lang="es-ES_tradnl" noProof="0" dirty="0"/>
              <a:t>Describir cómo iniciar la </a:t>
            </a:r>
            <a:r>
              <a:rPr lang="es-ES_tradnl" b="1" noProof="0" dirty="0"/>
              <a:t>implementación </a:t>
            </a:r>
            <a:r>
              <a:rPr lang="es-ES_tradnl" noProof="0" dirty="0"/>
              <a:t>de un </a:t>
            </a:r>
            <a:r>
              <a:rPr lang="es-ES_tradnl" b="1" noProof="0" dirty="0"/>
              <a:t>Enfoque Informado del Trauma </a:t>
            </a:r>
            <a:r>
              <a:rPr lang="es-ES_tradnl" noProof="0" dirty="0"/>
              <a:t>en nuestro centro.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highlight>
                  <a:srgbClr val="FFFF00"/>
                </a:highlight>
              </a:rPr>
              <a:t>A través del adiestramiento nos referiremos a las experiencias adversas de la infancia por sus siglas en inglés ACE para </a:t>
            </a:r>
            <a:r>
              <a:rPr lang="es-ES_tradnl" i="1" noProof="0" dirty="0">
                <a:highlight>
                  <a:srgbClr val="FFFF00"/>
                </a:highlight>
              </a:rPr>
              <a:t>Adverse </a:t>
            </a:r>
            <a:r>
              <a:rPr lang="es-ES_tradnl" i="1" noProof="0" dirty="0" err="1">
                <a:highlight>
                  <a:srgbClr val="FFFF00"/>
                </a:highlight>
              </a:rPr>
              <a:t>Childhood</a:t>
            </a:r>
            <a:r>
              <a:rPr lang="es-ES_tradnl" i="1" noProof="0" dirty="0">
                <a:highlight>
                  <a:srgbClr val="FFFF00"/>
                </a:highlight>
              </a:rPr>
              <a:t> </a:t>
            </a:r>
            <a:r>
              <a:rPr lang="es-ES_tradnl" i="1" noProof="0" dirty="0" err="1">
                <a:highlight>
                  <a:srgbClr val="FFFF00"/>
                </a:highlight>
              </a:rPr>
              <a:t>Experiences</a:t>
            </a:r>
            <a:r>
              <a:rPr lang="es-ES_tradnl" noProof="0" dirty="0">
                <a:highlight>
                  <a:srgbClr val="FFFF00"/>
                </a:highlight>
              </a:rPr>
              <a:t>, ya que en la literatura en español se hace referencia a este concepto utilizando dichas siglas.  </a:t>
            </a:r>
            <a:endParaRPr lang="es-ES_tradnl" noProof="0" dirty="0"/>
          </a:p>
        </p:txBody>
      </p:sp>
      <p:sp>
        <p:nvSpPr>
          <p:cNvPr id="4" name="Slide Number Placeholder 3"/>
          <p:cNvSpPr>
            <a:spLocks noGrp="1"/>
          </p:cNvSpPr>
          <p:nvPr>
            <p:ph type="sldNum" sz="quarter" idx="5"/>
          </p:nvPr>
        </p:nvSpPr>
        <p:spPr/>
        <p:txBody>
          <a:bodyPr/>
          <a:lstStyle/>
          <a:p>
            <a:fld id="{E8E7721F-E695-7446-945F-A33AB80EF442}" type="slidenum">
              <a:rPr lang="en-US" smtClean="0"/>
              <a:t>2</a:t>
            </a:fld>
            <a:endParaRPr lang="en-US" dirty="0"/>
          </a:p>
        </p:txBody>
      </p:sp>
    </p:spTree>
    <p:extLst>
      <p:ext uri="{BB962C8B-B14F-4D97-AF65-F5344CB8AC3E}">
        <p14:creationId xmlns:p14="http://schemas.microsoft.com/office/powerpoint/2010/main" val="3871166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noProof="0" dirty="0"/>
              <a:t>Al observar las barras marrones de la izquierda, los investigadores compararon el riesgo de depresión adulta o pobre salud mental entre personas que no tenían o tenían 1 o 2 PCE versus personas que tenían 6 a 7 PCE. Las personas en el grupo con 6 a 7 PCE tenían un </a:t>
            </a:r>
            <a:r>
              <a:rPr lang="es-ES_tradnl" b="1" noProof="0" dirty="0"/>
              <a:t>72% MENOR </a:t>
            </a:r>
            <a:r>
              <a:rPr lang="es-ES_tradnl" b="0" noProof="0" dirty="0"/>
              <a:t>de</a:t>
            </a:r>
            <a:r>
              <a:rPr lang="es-ES_tradnl" b="1" noProof="0" dirty="0"/>
              <a:t> </a:t>
            </a:r>
            <a:r>
              <a:rPr lang="es-ES_tradnl" noProof="0" dirty="0"/>
              <a:t>riesgo de sufrir depresión o pobre salud mental en la adultez. 72%!</a:t>
            </a:r>
            <a:endParaRPr lang="es-ES_tradnl" b="0" noProof="0" dirty="0"/>
          </a:p>
          <a:p>
            <a:pPr marL="0" indent="0">
              <a:buNone/>
            </a:pPr>
            <a:endParaRPr lang="es-ES_tradnl" noProof="0" dirty="0"/>
          </a:p>
          <a:p>
            <a:pPr marL="0" indent="0">
              <a:buNone/>
            </a:pPr>
            <a:r>
              <a:rPr lang="es-ES_tradnl" noProof="0" dirty="0"/>
              <a:t>Mirando las barras azules de la derecha, indican que  incluso si las personas solo tenían un puntaje de PCE en el rango medio (o sea un puntaje de 3, 4 o 5 experiencias positivas), tenían un </a:t>
            </a:r>
            <a:r>
              <a:rPr lang="es-ES_tradnl" b="1" noProof="0" dirty="0"/>
              <a:t>50% MENOR </a:t>
            </a:r>
            <a:r>
              <a:rPr lang="es-ES_tradnl" noProof="0" dirty="0"/>
              <a:t>de posibilidades de experimentar depresión o pobre salud mental en la adultez. Estos son resultados increíbles. </a:t>
            </a:r>
          </a:p>
          <a:p>
            <a:pPr marL="0" indent="0">
              <a:buNone/>
            </a:pPr>
            <a:endParaRPr lang="es-ES_tradnl" noProof="0" dirty="0"/>
          </a:p>
          <a:p>
            <a:pPr marL="0" indent="0">
              <a:buNone/>
            </a:pPr>
            <a:r>
              <a:rPr lang="es-ES_tradnl" noProof="0" dirty="0"/>
              <a:t>Como comparación, la mayoría de los medicamentos y tratamientos médicos para enfermedades crónicas no reducen el riesgo en un 75% o incluso en un 50%.</a:t>
            </a:r>
          </a:p>
        </p:txBody>
      </p:sp>
      <p:sp>
        <p:nvSpPr>
          <p:cNvPr id="4" name="Slide Number Placeholder 3"/>
          <p:cNvSpPr>
            <a:spLocks noGrp="1"/>
          </p:cNvSpPr>
          <p:nvPr>
            <p:ph type="sldNum" sz="quarter" idx="5"/>
          </p:nvPr>
        </p:nvSpPr>
        <p:spPr/>
        <p:txBody>
          <a:bodyPr/>
          <a:lstStyle/>
          <a:p>
            <a:fld id="{E8E7721F-E695-7446-945F-A33AB80EF442}" type="slidenum">
              <a:rPr lang="en-US" smtClean="0"/>
              <a:t>20</a:t>
            </a:fld>
            <a:endParaRPr lang="en-US" dirty="0"/>
          </a:p>
        </p:txBody>
      </p:sp>
    </p:spTree>
    <p:extLst>
      <p:ext uri="{BB962C8B-B14F-4D97-AF65-F5344CB8AC3E}">
        <p14:creationId xmlns:p14="http://schemas.microsoft.com/office/powerpoint/2010/main" val="18214623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_tradnl" noProof="0" dirty="0"/>
              <a:t>Si bien las relaciones positivas pueden marcar una diferencia significativa en la sanación de las heridas del trauma y el desarrollo de la resiliencia, también existen otros factores importantes que pueden amortiguar las experiencias adversas de la infancia. Éstos incluyen: </a:t>
            </a:r>
          </a:p>
          <a:p>
            <a:pPr marL="0" indent="0">
              <a:buNone/>
            </a:pPr>
            <a:r>
              <a:rPr lang="es-ES_tradnl" noProof="0" dirty="0"/>
              <a:t>1. Entornos seguros y solidarios </a:t>
            </a:r>
          </a:p>
          <a:p>
            <a:pPr marL="0" indent="0">
              <a:buNone/>
            </a:pPr>
            <a:r>
              <a:rPr lang="es-ES_tradnl" noProof="0" dirty="0"/>
              <a:t>2. Espiritualidad / tener un propósito en la vida</a:t>
            </a:r>
          </a:p>
          <a:p>
            <a:pPr marL="0" indent="0">
              <a:buNone/>
            </a:pPr>
            <a:r>
              <a:rPr lang="es-ES_tradnl" noProof="0" dirty="0"/>
              <a:t>3. Participación en actividades positivas </a:t>
            </a:r>
          </a:p>
          <a:p>
            <a:pPr marL="0" indent="0">
              <a:buNone/>
            </a:pPr>
            <a:r>
              <a:rPr lang="es-ES_tradnl" noProof="0" dirty="0"/>
              <a:t>4. Un sentido de pertenencia y </a:t>
            </a:r>
          </a:p>
          <a:p>
            <a:pPr marL="0" indent="0">
              <a:buNone/>
            </a:pPr>
            <a:r>
              <a:rPr lang="es-ES_tradnl" noProof="0" dirty="0"/>
              <a:t>5. Logros positivos. </a:t>
            </a:r>
          </a:p>
          <a:p>
            <a:pPr marL="0" indent="0">
              <a:buNone/>
            </a:pPr>
            <a:endParaRPr lang="es-ES_tradnl" noProof="0" dirty="0"/>
          </a:p>
          <a:p>
            <a:pPr marL="0" indent="0">
              <a:buNone/>
            </a:pPr>
            <a:r>
              <a:rPr lang="es-ES_tradnl" noProof="0" dirty="0"/>
              <a:t>Job Corps puede proporcionar las relaciones positivas, el entorno, las actividades, el sentido de pertenencia y logro que nuestros estudiantes necesitan para tener éxito en el programa y en la vida.</a:t>
            </a:r>
          </a:p>
        </p:txBody>
      </p:sp>
      <p:sp>
        <p:nvSpPr>
          <p:cNvPr id="4" name="Slide Number Placeholder 3"/>
          <p:cNvSpPr>
            <a:spLocks noGrp="1"/>
          </p:cNvSpPr>
          <p:nvPr>
            <p:ph type="sldNum" sz="quarter" idx="5"/>
          </p:nvPr>
        </p:nvSpPr>
        <p:spPr/>
        <p:txBody>
          <a:bodyPr/>
          <a:lstStyle/>
          <a:p>
            <a:fld id="{E8E7721F-E695-7446-945F-A33AB80EF442}" type="slidenum">
              <a:rPr lang="en-US" smtClean="0"/>
              <a:t>21</a:t>
            </a:fld>
            <a:endParaRPr lang="en-US" dirty="0"/>
          </a:p>
        </p:txBody>
      </p:sp>
    </p:spTree>
    <p:extLst>
      <p:ext uri="{BB962C8B-B14F-4D97-AF65-F5344CB8AC3E}">
        <p14:creationId xmlns:p14="http://schemas.microsoft.com/office/powerpoint/2010/main" val="22030921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la sección 2, aprenderá qué es un enfoque basado en el trauma, sus supuestos y principios que lo definen. Casi toda esta información proviene de una publicación titulada "Concepto de Trauma y Orientación para un Enfoque Informado del Trauma de SAMHSA" publicada en 2014. </a:t>
            </a:r>
          </a:p>
          <a:p>
            <a:endParaRPr lang="es-ES" dirty="0"/>
          </a:p>
          <a:p>
            <a:r>
              <a:rPr lang="es-ES" dirty="0"/>
              <a:t>Antes de comenzar, hay dos cosas que debe tener en cuenta: </a:t>
            </a:r>
          </a:p>
          <a:p>
            <a:endParaRPr lang="es-ES" dirty="0"/>
          </a:p>
          <a:p>
            <a:pPr marL="171450" indent="-171450">
              <a:buFont typeface="Arial" panose="020B0604020202020204" pitchFamily="34" charset="0"/>
              <a:buChar char="•"/>
            </a:pPr>
            <a:r>
              <a:rPr lang="es-ES" dirty="0"/>
              <a:t>Una es que la mayoría de las víctimas de trauma no reciben el tratamiento o el apoyo que necesitan para sanar o recuperarse de su trauma. </a:t>
            </a:r>
          </a:p>
          <a:p>
            <a:pPr marL="171450" indent="-171450">
              <a:buFont typeface="Arial" panose="020B0604020202020204" pitchFamily="34" charset="0"/>
              <a:buChar char="•"/>
            </a:pPr>
            <a:endParaRPr lang="es-ES" dirty="0"/>
          </a:p>
          <a:p>
            <a:pPr marL="171450" indent="-171450">
              <a:buFont typeface="Arial" panose="020B0604020202020204" pitchFamily="34" charset="0"/>
              <a:buChar char="•"/>
            </a:pPr>
            <a:r>
              <a:rPr lang="es-ES" dirty="0"/>
              <a:t>El segundo es que la mayoría de las instituciones (incluidas las instituciones de atención médica y educativas) a menudo </a:t>
            </a:r>
            <a:r>
              <a:rPr lang="es-ES" b="1" dirty="0"/>
              <a:t>vuelven a traumatizar o </a:t>
            </a:r>
            <a:r>
              <a:rPr lang="es-ES" b="1" dirty="0" err="1"/>
              <a:t>retraumatizar</a:t>
            </a:r>
            <a:r>
              <a:rPr lang="es-ES" b="1" dirty="0"/>
              <a:t>- </a:t>
            </a:r>
            <a:r>
              <a:rPr lang="es-ES" b="0" dirty="0"/>
              <a:t>esto implica que</a:t>
            </a:r>
            <a:r>
              <a:rPr lang="es-ES" b="1" dirty="0"/>
              <a:t> </a:t>
            </a:r>
            <a:r>
              <a:rPr lang="es-ES" dirty="0"/>
              <a:t>las interacciones con el personal, el entorno en sí y las políticas y procedimientos hacen que la persona con un historial de trauma vuelva a experimentar los sentimientos asociados con el trauma.</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22</a:t>
            </a:fld>
            <a:endParaRPr lang="en-US" dirty="0"/>
          </a:p>
        </p:txBody>
      </p:sp>
    </p:spTree>
    <p:extLst>
      <p:ext uri="{BB962C8B-B14F-4D97-AF65-F5344CB8AC3E}">
        <p14:creationId xmlns:p14="http://schemas.microsoft.com/office/powerpoint/2010/main" val="1031608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Una organización que adopta un enfoque basado en el trauma -en inglés </a:t>
            </a:r>
            <a:r>
              <a:rPr lang="en-US" i="1" noProof="0" dirty="0"/>
              <a:t>Trauma Informed Approach o TIA </a:t>
            </a:r>
            <a:r>
              <a:rPr lang="es-ES_tradnl" i="1" noProof="0" dirty="0"/>
              <a:t>por las siglas en inglés </a:t>
            </a:r>
            <a:r>
              <a:rPr lang="en-US" i="1" noProof="0" dirty="0"/>
              <a:t>-</a:t>
            </a:r>
            <a:r>
              <a:rPr lang="es-ES" dirty="0"/>
              <a:t>operan utilizando 4 supuestos importantes denominados como  "las cuatro R". Estos son los cimientos sobre los que se construye cada aspecto de la organización. </a:t>
            </a:r>
          </a:p>
          <a:p>
            <a:endParaRPr lang="es-ES" dirty="0"/>
          </a:p>
          <a:p>
            <a:r>
              <a:rPr lang="es-ES" dirty="0"/>
              <a:t>1. Está consciente (</a:t>
            </a:r>
            <a:r>
              <a:rPr lang="es-ES" u="sng" dirty="0"/>
              <a:t>Realiza) </a:t>
            </a:r>
            <a:r>
              <a:rPr lang="es-ES" dirty="0"/>
              <a:t>el impacto generalizado del trauma y comprende los posibles caminos hacia la recuperación. </a:t>
            </a:r>
          </a:p>
          <a:p>
            <a:r>
              <a:rPr lang="es-ES" dirty="0"/>
              <a:t>2. </a:t>
            </a:r>
            <a:r>
              <a:rPr lang="es-ES" u="sng" dirty="0"/>
              <a:t>Reconoce</a:t>
            </a:r>
            <a:r>
              <a:rPr lang="es-ES" dirty="0"/>
              <a:t> los signos y síntomas del trauma en los clientes, las familias, el personal y otras personas involucradas en el sistema. </a:t>
            </a:r>
          </a:p>
          <a:p>
            <a:r>
              <a:rPr lang="es-ES" dirty="0"/>
              <a:t>3. </a:t>
            </a:r>
            <a:r>
              <a:rPr lang="es-ES" u="sng" dirty="0"/>
              <a:t>Responde</a:t>
            </a:r>
            <a:r>
              <a:rPr lang="es-ES" dirty="0"/>
              <a:t> integrando completamente el conocimiento acerca del trauma en sus políticas, procedimientos, prácticas y entornos. </a:t>
            </a:r>
          </a:p>
          <a:p>
            <a:r>
              <a:rPr lang="es-ES" dirty="0"/>
              <a:t>4. </a:t>
            </a:r>
            <a:r>
              <a:rPr lang="es-ES" u="sng" dirty="0"/>
              <a:t>Resiste</a:t>
            </a:r>
            <a:r>
              <a:rPr lang="es-ES" dirty="0"/>
              <a:t> la </a:t>
            </a:r>
            <a:r>
              <a:rPr lang="es-ES_tradnl" noProof="0" dirty="0" err="1"/>
              <a:t>retraumatización</a:t>
            </a:r>
            <a:r>
              <a:rPr lang="es-ES" dirty="0"/>
              <a:t>: busca activamente prevenir interacciones y experiencias que hagan que los estudiantes vuelvan a experimentar los sentimientos de impotencia, desesperanza, frustración, ira, culpa, vergüenza y tristeza que sintieron durante el trauma o traumas originales. Puede pensar en la </a:t>
            </a:r>
            <a:r>
              <a:rPr lang="es-ES" dirty="0" err="1"/>
              <a:t>retraumatización</a:t>
            </a:r>
            <a:r>
              <a:rPr lang="es-ES" dirty="0"/>
              <a:t> como volver </a:t>
            </a:r>
          </a:p>
          <a:p>
            <a:r>
              <a:rPr lang="es-ES" dirty="0"/>
              <a:t>   a victimizar al sobreviviente del trauma.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2305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ES_tradnl" sz="2800" noProof="0" dirty="0"/>
              <a:t>Un enfoque basado en el trauma define la forma en que una organización ofrece sus servicios. Es un enfoque que se centra en </a:t>
            </a:r>
            <a:r>
              <a:rPr lang="es-ES_tradnl" sz="2800" b="1" noProof="0" dirty="0"/>
              <a:t>las fortalezas </a:t>
            </a:r>
            <a:r>
              <a:rPr lang="es-ES_tradnl" sz="2800" noProof="0" dirty="0"/>
              <a:t>(no en los problemas) de las personas a las que sirven. Una organización que utiliza TIA tiene las siguientes 3 características: </a:t>
            </a:r>
          </a:p>
          <a:p>
            <a:pPr marL="0" indent="0">
              <a:buFontTx/>
              <a:buNone/>
            </a:pPr>
            <a:endParaRPr lang="es-ES_tradnl" sz="2800" noProof="0" dirty="0"/>
          </a:p>
          <a:p>
            <a:pPr marL="457200" indent="-457200">
              <a:buFont typeface="Arial" panose="020B0604020202020204" pitchFamily="34" charset="0"/>
              <a:buChar char="•"/>
            </a:pPr>
            <a:r>
              <a:rPr lang="es-ES_tradnl" sz="2800" noProof="0" dirty="0"/>
              <a:t>Se basa en la comprensión del trauma y responde al impacto del trauma en la vida de las personas. </a:t>
            </a:r>
          </a:p>
          <a:p>
            <a:pPr marL="457200" indent="-457200">
              <a:buFont typeface="Arial" panose="020B0604020202020204" pitchFamily="34" charset="0"/>
              <a:buChar char="•"/>
            </a:pPr>
            <a:r>
              <a:rPr lang="es-ES_tradnl" sz="2800" noProof="0" dirty="0"/>
              <a:t>Enfatiza la SEGURIDAD física, psicológica y emocional tanto para los estudiantes como para el personal. Esto es importante. Tanto el personal que brinda los servicios como los estudiantes que se comprometieron con dichos servicios deben sentirse seguros para que TIA funcione. </a:t>
            </a:r>
          </a:p>
          <a:p>
            <a:pPr marL="457200" indent="-457200">
              <a:buFont typeface="Arial" panose="020B0604020202020204" pitchFamily="34" charset="0"/>
              <a:buChar char="•"/>
            </a:pPr>
            <a:r>
              <a:rPr lang="es-ES_tradnl" sz="2800" noProof="0" dirty="0"/>
              <a:t>Finalmente, crea oportunidades para que los estudiantes sobrevivientes de un trauma reconstruyan un sentido de control y empoderamiento.</a:t>
            </a:r>
            <a:endParaRPr lang="es-ES_tradnl" sz="2700" b="0" noProof="0" dirty="0">
              <a:solidFill>
                <a:srgbClr val="298AC0"/>
              </a:solidFill>
            </a:endParaRPr>
          </a:p>
        </p:txBody>
      </p:sp>
      <p:sp>
        <p:nvSpPr>
          <p:cNvPr id="4" name="Slide Number Placeholder 3"/>
          <p:cNvSpPr>
            <a:spLocks noGrp="1"/>
          </p:cNvSpPr>
          <p:nvPr>
            <p:ph type="sldNum" sz="quarter" idx="5"/>
          </p:nvPr>
        </p:nvSpPr>
        <p:spPr/>
        <p:txBody>
          <a:bodyPr/>
          <a:lstStyle/>
          <a:p>
            <a:fld id="{E8E7721F-E695-7446-945F-A33AB80EF442}" type="slidenum">
              <a:rPr lang="en-US" smtClean="0"/>
              <a:t>24</a:t>
            </a:fld>
            <a:endParaRPr lang="en-US" dirty="0"/>
          </a:p>
        </p:txBody>
      </p:sp>
    </p:spTree>
    <p:extLst>
      <p:ext uri="{BB962C8B-B14F-4D97-AF65-F5344CB8AC3E}">
        <p14:creationId xmlns:p14="http://schemas.microsoft.com/office/powerpoint/2010/main" val="2931286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Hablemos de POR QUÉ Job Corps está comenzando a implementar un enfoque basado en el trauma. ¿Cuáles son los beneficios? Basándonos en los increíbles resultados de las organizaciones educativas y de cuidado médico que han implementado TIA, esperaríamos ver: </a:t>
            </a:r>
          </a:p>
          <a:p>
            <a:endParaRPr lang="es-ES_tradnl" noProof="0" dirty="0"/>
          </a:p>
          <a:p>
            <a:pPr marL="171450" indent="-171450">
              <a:buFont typeface="Arial" panose="020B0604020202020204" pitchFamily="34" charset="0"/>
              <a:buChar char="•"/>
            </a:pPr>
            <a:r>
              <a:rPr lang="es-ES_tradnl" noProof="0" dirty="0"/>
              <a:t>Disminución de conductas/eventos negativos como la cantidad de incidentes críticos, la rotación del personal, el uso del tiempo por enfermedad, las lesiones del personal y menos referidos por disciplinarias y separaciones disciplinarias. </a:t>
            </a:r>
          </a:p>
          <a:p>
            <a:pPr marL="171450" indent="-171450">
              <a:buFont typeface="Arial" panose="020B0604020202020204" pitchFamily="34" charset="0"/>
              <a:buChar char="•"/>
            </a:pPr>
            <a:r>
              <a:rPr lang="es-ES_tradnl" noProof="0" dirty="0"/>
              <a:t>También esperaríamos ver aumentos en una serie conductas/eventos positivos, incluida la satisfacción de los estudiantes y el personal, la búsqueda de tratamiento de forma voluntaria y, quizás lo más importante, el compromiso con el programa. </a:t>
            </a:r>
          </a:p>
          <a:p>
            <a:pPr marL="171450" indent="-171450">
              <a:buFont typeface="Arial" panose="020B0604020202020204" pitchFamily="34" charset="0"/>
              <a:buChar char="•"/>
            </a:pPr>
            <a:r>
              <a:rPr lang="es-ES_tradnl" noProof="0" dirty="0"/>
              <a:t>¿Suena esto como el tipo de lugar donde le gustaría ir a trabajar o ir para recibir una formación educativa y vocacional? Yo sé que a mí me gustaría.</a:t>
            </a:r>
          </a:p>
        </p:txBody>
      </p:sp>
      <p:sp>
        <p:nvSpPr>
          <p:cNvPr id="4" name="Slide Number Placeholder 3"/>
          <p:cNvSpPr>
            <a:spLocks noGrp="1"/>
          </p:cNvSpPr>
          <p:nvPr>
            <p:ph type="sldNum" sz="quarter" idx="5"/>
          </p:nvPr>
        </p:nvSpPr>
        <p:spPr/>
        <p:txBody>
          <a:bodyPr/>
          <a:lstStyle/>
          <a:p>
            <a:fld id="{E8E7721F-E695-7446-945F-A33AB80EF442}" type="slidenum">
              <a:rPr lang="en-US" smtClean="0"/>
              <a:t>25</a:t>
            </a:fld>
            <a:endParaRPr lang="en-US" dirty="0"/>
          </a:p>
        </p:txBody>
      </p:sp>
    </p:spTree>
    <p:extLst>
      <p:ext uri="{BB962C8B-B14F-4D97-AF65-F5344CB8AC3E}">
        <p14:creationId xmlns:p14="http://schemas.microsoft.com/office/powerpoint/2010/main" val="8422640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Hay 6 principios claves que proporcionan los cimientos para construir un enfoque basado en el trauma en una organización. No tendremos tiempo para profundizar, por lo que solo proporcionaré una descripción general. </a:t>
            </a:r>
          </a:p>
          <a:p>
            <a:endParaRPr lang="es-ES_tradnl" noProof="0" dirty="0"/>
          </a:p>
          <a:p>
            <a:r>
              <a:rPr lang="es-ES_tradnl" noProof="0" dirty="0"/>
              <a:t>El primer principio es la </a:t>
            </a:r>
            <a:r>
              <a:rPr lang="es-ES_tradnl" b="1" noProof="0" dirty="0"/>
              <a:t>Seguridad:</a:t>
            </a:r>
            <a:r>
              <a:rPr lang="es-ES_tradnl" noProof="0" dirty="0"/>
              <a:t> que todos (estudiantes y personal) se sientan seguros física, psicológicamente y en sus interacciones interpersonales con los demás. </a:t>
            </a:r>
          </a:p>
          <a:p>
            <a:endParaRPr lang="es-ES_tradnl" b="1" noProof="0" dirty="0"/>
          </a:p>
          <a:p>
            <a:r>
              <a:rPr lang="es-ES_tradnl" b="0" noProof="0" dirty="0"/>
              <a:t>El segundo principio es la </a:t>
            </a:r>
            <a:r>
              <a:rPr lang="es-ES_tradnl" b="1" noProof="0" dirty="0"/>
              <a:t>Confiabilidad y Transparencia</a:t>
            </a:r>
            <a:r>
              <a:rPr lang="es-ES_tradnl" noProof="0" dirty="0"/>
              <a:t>. Debido a que la sanación ocurre en el contexto de las relaciones, </a:t>
            </a:r>
            <a:r>
              <a:rPr lang="es-ES_tradnl" b="1" noProof="0" dirty="0"/>
              <a:t>construir y mantener la confianza </a:t>
            </a:r>
            <a:r>
              <a:rPr lang="es-ES_tradnl" noProof="0" dirty="0"/>
              <a:t>entre los estudiantes, sus familiares, el personal y otras personas involucradas en la organización es una prioridad. Es un proceso continuo que monitoreamos e intentaremos mejorar constantemente.</a:t>
            </a:r>
          </a:p>
        </p:txBody>
      </p:sp>
      <p:sp>
        <p:nvSpPr>
          <p:cNvPr id="4" name="Slide Number Placeholder 3"/>
          <p:cNvSpPr>
            <a:spLocks noGrp="1"/>
          </p:cNvSpPr>
          <p:nvPr>
            <p:ph type="sldNum" sz="quarter" idx="5"/>
          </p:nvPr>
        </p:nvSpPr>
        <p:spPr/>
        <p:txBody>
          <a:bodyPr/>
          <a:lstStyle/>
          <a:p>
            <a:fld id="{E8E7721F-E695-7446-945F-A33AB80EF442}" type="slidenum">
              <a:rPr lang="en-US" smtClean="0"/>
              <a:t>26</a:t>
            </a:fld>
            <a:endParaRPr lang="en-US" dirty="0"/>
          </a:p>
        </p:txBody>
      </p:sp>
    </p:spTree>
    <p:extLst>
      <p:ext uri="{BB962C8B-B14F-4D97-AF65-F5344CB8AC3E}">
        <p14:creationId xmlns:p14="http://schemas.microsoft.com/office/powerpoint/2010/main" val="11601769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El tercer principio es el </a:t>
            </a:r>
            <a:r>
              <a:rPr lang="es-ES" b="1" dirty="0"/>
              <a:t>Apoyo entre Pares</a:t>
            </a:r>
            <a:r>
              <a:rPr lang="es-ES" dirty="0"/>
              <a:t>: el apoyo brindado por un compañero, alguien que ha tenido la misma "experiencia vivida", que ha tenido experiencias similares y comprende la vergüenza, la culpa, la desesperación y los secretos asociados con las experiencias traumáticas es incalculable para la recuperación y sanación, por eso tratamos de desarrollar redes de apoyo entre pares.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ES" dirty="0"/>
              <a:t>El cuarto principio es la </a:t>
            </a:r>
            <a:r>
              <a:rPr lang="es-ES" b="1" dirty="0"/>
              <a:t>Colaboración y la Mutualidad</a:t>
            </a:r>
            <a:r>
              <a:rPr lang="es-ES" dirty="0"/>
              <a:t>, que simplemente significa que todos en Job Corps (el director del centro, el personal administrativo, educativo, residencial, consejeros, salud y bienestar, recreación) todos tienen un papel que desempeñar y que la sanación se lleva a cabo en el contexto de relaciones significativas que no se basan en el poder.</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27</a:t>
            </a:fld>
            <a:endParaRPr lang="en-US" dirty="0"/>
          </a:p>
        </p:txBody>
      </p:sp>
    </p:spTree>
    <p:extLst>
      <p:ext uri="{BB962C8B-B14F-4D97-AF65-F5344CB8AC3E}">
        <p14:creationId xmlns:p14="http://schemas.microsoft.com/office/powerpoint/2010/main" val="688512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quinto principio de TIA es </a:t>
            </a:r>
            <a:r>
              <a:rPr lang="es-ES" b="1" dirty="0"/>
              <a:t>Empoderamiento, Voz y Elección</a:t>
            </a:r>
            <a:r>
              <a:rPr lang="es-ES" dirty="0"/>
              <a:t>. Esto significa que a lo largo de Job Corps, las fortalezas y experiencias de las personas son desarrolladas y reconocidas y que todos tienen voz y elección siempre que sea posible porque creemos que las personas </a:t>
            </a:r>
            <a:r>
              <a:rPr lang="es-ES_tradnl" noProof="0" dirty="0"/>
              <a:t>son </a:t>
            </a:r>
            <a:r>
              <a:rPr lang="es-ES_tradnl" noProof="0" dirty="0" err="1"/>
              <a:t>resilientes</a:t>
            </a:r>
            <a:r>
              <a:rPr lang="es-ES_tradnl" noProof="0" dirty="0"/>
              <a:t> </a:t>
            </a:r>
            <a:r>
              <a:rPr lang="es-ES" dirty="0"/>
              <a:t>y tienen la capacidad de sanar y lograr la recuperación del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sexto y último principio se refiere a tener en cuenta </a:t>
            </a:r>
            <a:r>
              <a:rPr lang="es-ES" b="1" dirty="0"/>
              <a:t>Asuntos Culturales, Históricos y de Género</a:t>
            </a:r>
            <a:r>
              <a:rPr lang="es-ES" dirty="0"/>
              <a:t>. Esto significa que Job Corps trabaja activamente para dejar atrás los estereotipos y prejuicios culturales y de género. Que aprovechamos el poder curativo de las conexiones culturales tradicionales y que reconocemos y abordamos los efectos del trauma histórico.</a:t>
            </a:r>
            <a:endParaRPr lang="en-US" sz="1200" dirty="0"/>
          </a:p>
        </p:txBody>
      </p:sp>
      <p:sp>
        <p:nvSpPr>
          <p:cNvPr id="4" name="Slide Number Placeholder 3"/>
          <p:cNvSpPr>
            <a:spLocks noGrp="1"/>
          </p:cNvSpPr>
          <p:nvPr>
            <p:ph type="sldNum" sz="quarter" idx="5"/>
          </p:nvPr>
        </p:nvSpPr>
        <p:spPr/>
        <p:txBody>
          <a:bodyPr/>
          <a:lstStyle/>
          <a:p>
            <a:fld id="{E8E7721F-E695-7446-945F-A33AB80EF442}" type="slidenum">
              <a:rPr lang="en-US" smtClean="0"/>
              <a:t>28</a:t>
            </a:fld>
            <a:endParaRPr lang="en-US" dirty="0"/>
          </a:p>
        </p:txBody>
      </p:sp>
    </p:spTree>
    <p:extLst>
      <p:ext uri="{BB962C8B-B14F-4D97-AF65-F5344CB8AC3E}">
        <p14:creationId xmlns:p14="http://schemas.microsoft.com/office/powerpoint/2010/main" val="3405800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sz="1200" b="0" i="0" u="none" strike="noStrike" kern="1200" noProof="0" dirty="0">
                <a:solidFill>
                  <a:schemeClr val="tx1"/>
                </a:solidFill>
                <a:effectLst/>
                <a:latin typeface="+mn-lt"/>
                <a:ea typeface="+mn-ea"/>
                <a:cs typeface="+mn-cs"/>
              </a:rPr>
              <a:t>Entonces, ¿cómo comenzamos a incorporar en términos prácticos un enfoque basado en el trauma en nuestro trabajo en Job Corps? </a:t>
            </a:r>
            <a:r>
              <a:rPr lang="es-ES_tradnl" sz="1200" noProof="0" dirty="0"/>
              <a:t>¿</a:t>
            </a:r>
            <a:r>
              <a:rPr lang="es-ES_tradnl" sz="1200" b="0" i="0" u="none" strike="noStrike" kern="1200" noProof="0" dirty="0">
                <a:solidFill>
                  <a:schemeClr val="tx1"/>
                </a:solidFill>
                <a:effectLst/>
                <a:latin typeface="+mn-lt"/>
                <a:ea typeface="+mn-ea"/>
                <a:cs typeface="+mn-cs"/>
              </a:rPr>
              <a:t>Cómo se verá?</a:t>
            </a:r>
            <a:endParaRPr lang="es-ES_tradnl" noProof="0" dirty="0"/>
          </a:p>
        </p:txBody>
      </p:sp>
      <p:sp>
        <p:nvSpPr>
          <p:cNvPr id="4" name="Slide Number Placeholder 3"/>
          <p:cNvSpPr>
            <a:spLocks noGrp="1"/>
          </p:cNvSpPr>
          <p:nvPr>
            <p:ph type="sldNum" sz="quarter" idx="5"/>
          </p:nvPr>
        </p:nvSpPr>
        <p:spPr/>
        <p:txBody>
          <a:bodyPr/>
          <a:lstStyle/>
          <a:p>
            <a:fld id="{E8E7721F-E695-7446-945F-A33AB80EF442}" type="slidenum">
              <a:rPr lang="en-US" smtClean="0"/>
              <a:t>29</a:t>
            </a:fld>
            <a:endParaRPr lang="en-US" dirty="0"/>
          </a:p>
        </p:txBody>
      </p:sp>
    </p:spTree>
    <p:extLst>
      <p:ext uri="{BB962C8B-B14F-4D97-AF65-F5344CB8AC3E}">
        <p14:creationId xmlns:p14="http://schemas.microsoft.com/office/powerpoint/2010/main" val="2142367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dirty="0"/>
              <a:t>En la era actual de COVID-19, implementar un Enfoque Informado del Trauma en Job Corps es oportuno y más importante que nunca.. </a:t>
            </a:r>
          </a:p>
          <a:p>
            <a:pPr marL="171450" indent="-171450">
              <a:buFont typeface="Arial" panose="020B0604020202020204" pitchFamily="34" charset="0"/>
              <a:buChar char="•"/>
            </a:pPr>
            <a:r>
              <a:rPr lang="es-ES_tradnl" sz="1200" b="0" i="0" u="none" strike="noStrike" kern="1200" noProof="0" dirty="0">
                <a:solidFill>
                  <a:schemeClr val="tx1"/>
                </a:solidFill>
                <a:effectLst/>
                <a:latin typeface="+mn-lt"/>
                <a:ea typeface="+mn-ea"/>
                <a:cs typeface="+mn-cs"/>
              </a:rPr>
              <a:t>En los últimos meses, todos hemos tenido que “refugiarnos en casa” y experimentar la ansiedad, la incertidumbre y las frustraciones asociadas con dicha experiencia. </a:t>
            </a:r>
            <a:endParaRPr lang="es-ES_tradnl" noProof="0" dirty="0"/>
          </a:p>
          <a:p>
            <a:pPr marL="171450" indent="-171450">
              <a:buFont typeface="Arial" panose="020B0604020202020204" pitchFamily="34" charset="0"/>
              <a:buChar char="•"/>
            </a:pPr>
            <a:r>
              <a:rPr lang="es-ES_tradnl" noProof="0" dirty="0"/>
              <a:t>Algunos de nosotros y algunos de nuestros estudiantes puede que conozcan a personas que han perdido sus trabajos o conozcan a personas que han contraído el COVID-19. Es posible que nosotros y nuestros estudiantes conozcamos alguna persona o tengamos seres queridos que hayan fallecido. </a:t>
            </a:r>
          </a:p>
          <a:p>
            <a:pPr marL="171450" indent="-171450">
              <a:buFont typeface="Arial" panose="020B0604020202020204" pitchFamily="34" charset="0"/>
              <a:buChar char="•"/>
            </a:pPr>
            <a:r>
              <a:rPr lang="es-ES_tradnl" noProof="0" dirty="0"/>
              <a:t>Ha sido un momento muy difícil y aún no ha terminado. </a:t>
            </a:r>
          </a:p>
          <a:p>
            <a:pPr marL="171450" indent="-171450">
              <a:buFont typeface="Arial" panose="020B0604020202020204" pitchFamily="34" charset="0"/>
              <a:buChar char="•"/>
            </a:pPr>
            <a:r>
              <a:rPr lang="es-ES_tradnl" noProof="0" dirty="0"/>
              <a:t>Todos necesitamos dar y recibir bondad, tener compasión y paciencia, ahora más que nunca.  </a:t>
            </a:r>
          </a:p>
        </p:txBody>
      </p:sp>
      <p:sp>
        <p:nvSpPr>
          <p:cNvPr id="4" name="Slide Number Placeholder 3"/>
          <p:cNvSpPr>
            <a:spLocks noGrp="1"/>
          </p:cNvSpPr>
          <p:nvPr>
            <p:ph type="sldNum" sz="quarter" idx="5"/>
          </p:nvPr>
        </p:nvSpPr>
        <p:spPr/>
        <p:txBody>
          <a:bodyPr/>
          <a:lstStyle/>
          <a:p>
            <a:fld id="{E8E7721F-E695-7446-945F-A33AB80EF442}" type="slidenum">
              <a:rPr lang="en-US" smtClean="0"/>
              <a:t>3</a:t>
            </a:fld>
            <a:endParaRPr lang="en-US" dirty="0"/>
          </a:p>
        </p:txBody>
      </p:sp>
    </p:spTree>
    <p:extLst>
      <p:ext uri="{BB962C8B-B14F-4D97-AF65-F5344CB8AC3E}">
        <p14:creationId xmlns:p14="http://schemas.microsoft.com/office/powerpoint/2010/main" val="8205501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s-ES_tradnl" noProof="0" dirty="0"/>
              <a:t>Para comenzar a implementar un Enfoque Informado del Trauma, tenemos que comenzar con 3 nuevos supuestos que asumimos sobre nuestros estudiantes. En otras palabras, tenemos que cambiar nuestro pensamiento. </a:t>
            </a:r>
          </a:p>
          <a:p>
            <a:pPr marL="0" indent="0">
              <a:buFont typeface="+mj-lt"/>
              <a:buNone/>
            </a:pPr>
            <a:endParaRPr lang="es-ES_tradnl" noProof="0" dirty="0"/>
          </a:p>
          <a:p>
            <a:pPr marL="0" indent="0">
              <a:buFont typeface="+mj-lt"/>
              <a:buNone/>
            </a:pPr>
            <a:r>
              <a:rPr lang="es-ES_tradnl" noProof="0" dirty="0"/>
              <a:t>El primer supuesto tiene que ver con cómo pensamos acerca de un estudiante cuando está teniendo dificultades. Ahora mismo, tendemos a pensar: </a:t>
            </a:r>
            <a:r>
              <a:rPr lang="es-ES_tradnl" b="1" noProof="0" dirty="0"/>
              <a:t>"¿Qué es lo que está pasando contigo? / ¿Qué es lo que está mal contigo?”.  </a:t>
            </a:r>
            <a:r>
              <a:rPr lang="es-ES_tradnl" noProof="0" dirty="0"/>
              <a:t>En un enfoque basado en el trauma, asumimos que el estudiante ha sido afectado por un trauma y que su conducta probablemente esté relacionada con el trauma. Entonces, en lugar de </a:t>
            </a:r>
            <a:r>
              <a:rPr lang="es-ES_tradnl" b="1" noProof="0" dirty="0"/>
              <a:t>"¿Qué está mal contigo?” </a:t>
            </a:r>
            <a:r>
              <a:rPr lang="es-ES_tradnl" noProof="0" dirty="0"/>
              <a:t>la pregunta que estaremos pensando es </a:t>
            </a:r>
            <a:r>
              <a:rPr lang="es-ES_tradnl" b="1" noProof="0" dirty="0"/>
              <a:t>"¿Qué te pasó?" </a:t>
            </a:r>
            <a:r>
              <a:rPr lang="es-ES_tradnl" noProof="0" dirty="0"/>
              <a:t>Ahora, </a:t>
            </a:r>
            <a:r>
              <a:rPr lang="es-ES_tradnl" u="sng" noProof="0" dirty="0"/>
              <a:t>no PREGUNTAMOS </a:t>
            </a:r>
            <a:r>
              <a:rPr lang="es-ES_tradnl" noProof="0" dirty="0"/>
              <a:t>"¿Qué te pasó?" Solo PENSAMOS esa pregunta. No necesitamos saber el trauma del estudiante para usar TIA; sólo tenemos que asumir que está ahí. </a:t>
            </a:r>
          </a:p>
          <a:p>
            <a:pPr marL="0" indent="0">
              <a:buFont typeface="+mj-lt"/>
              <a:buNone/>
            </a:pPr>
            <a:endParaRPr lang="es-ES_tradnl" noProof="0" dirty="0"/>
          </a:p>
          <a:p>
            <a:pPr marL="0" indent="0">
              <a:buFont typeface="+mj-lt"/>
              <a:buNone/>
            </a:pPr>
            <a:r>
              <a:rPr lang="es-ES_tradnl" noProof="0" dirty="0"/>
              <a:t>En cambio, lo que </a:t>
            </a:r>
            <a:r>
              <a:rPr lang="es-ES_tradnl" b="1" noProof="0" dirty="0"/>
              <a:t>PREGUNTAMOS</a:t>
            </a:r>
            <a:r>
              <a:rPr lang="es-ES_tradnl" noProof="0" dirty="0"/>
              <a:t> (en los cuadros de color canela y azul) es </a:t>
            </a:r>
            <a:r>
              <a:rPr lang="es-ES_tradnl" b="1" noProof="0" dirty="0"/>
              <a:t>"¿Cómo es para ti?"</a:t>
            </a:r>
            <a:r>
              <a:rPr lang="es-ES_tradnl" noProof="0" dirty="0"/>
              <a:t> o </a:t>
            </a:r>
            <a:r>
              <a:rPr lang="es-ES_tradnl" b="1" noProof="0" dirty="0"/>
              <a:t>"¿Cómo puedo ayudarte?" </a:t>
            </a:r>
            <a:r>
              <a:rPr lang="es-ES_tradnl" noProof="0" dirty="0"/>
              <a:t>Estas preguntas ayudan a cambiar nuestro enfoque de qué es lo que está "mal" con un estudiante para tratar de entender al estudiante y ayudarlo. </a:t>
            </a:r>
            <a:r>
              <a:rPr lang="es-ES_tradnl" b="1" noProof="0" dirty="0"/>
              <a:t>"¿Cómo es para ti?" </a:t>
            </a:r>
            <a:r>
              <a:rPr lang="es-ES_tradnl" noProof="0" dirty="0"/>
              <a:t>es una forma de acercarse, de intentar ponerse en los zapatos de ese estudiante en ese mismo momento. ¿Qué les es está pasando? ¿Qué están pensando ahora mismo? " </a:t>
            </a:r>
          </a:p>
          <a:p>
            <a:pPr marL="0" indent="0">
              <a:buFont typeface="+mj-lt"/>
              <a:buNone/>
            </a:pPr>
            <a:endParaRPr lang="es-ES_tradnl" noProof="0" dirty="0"/>
          </a:p>
          <a:p>
            <a:pPr marL="0" indent="0">
              <a:buFont typeface="+mj-lt"/>
              <a:buNone/>
            </a:pPr>
            <a:r>
              <a:rPr lang="es-ES_tradnl" noProof="0" dirty="0"/>
              <a:t>La pregunta </a:t>
            </a:r>
            <a:r>
              <a:rPr lang="es-ES_tradnl" b="1" noProof="0" dirty="0"/>
              <a:t>"¿Cómo puedo ayudarte?</a:t>
            </a:r>
            <a:r>
              <a:rPr lang="es-ES_tradnl" noProof="0" dirty="0"/>
              <a:t>" significa que está listo para apoyar al estudiante si el estudiante está dispuesto a aceptar el apoyo. "¿Cómo puedo ayudarte?" nos hace pensar menos en el castigo y las consecuencias negativas y más en cómo ayudar al estudiante </a:t>
            </a:r>
            <a:r>
              <a:rPr lang="es-ES" dirty="0"/>
              <a:t>a mejorar o mejorar la situación.</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30</a:t>
            </a:fld>
            <a:endParaRPr lang="en-US" dirty="0"/>
          </a:p>
        </p:txBody>
      </p:sp>
    </p:spTree>
    <p:extLst>
      <p:ext uri="{BB962C8B-B14F-4D97-AF65-F5344CB8AC3E}">
        <p14:creationId xmlns:p14="http://schemas.microsoft.com/office/powerpoint/2010/main" val="34944799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Hay otras dos supuestos o formas de pensar que son importantes para utilizar un enfoque basado en el trauma.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Una es dejar de pensar en términos de problemas y síntomas, y comenzar a pensar que las conductas son adaptaciones a eventos traumáticos. Cuando tendemos a enfocarnos en los problemas o las conductas problemáticas del estudiante o en los síntomas o el diagnóstico del estudiante, esto a menudo resulta en volver a traumatizar al estudiante aunque estemos tratando de abordar el problema o disminuir el síntoma. Con un enfoque informado del trauma, usted comprende que: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ira o la actitud defensiva de ese estudiante no se trata de usted, el miembro del personal; se trata de que el estudiante tenga que defenderse a sí mismo como un niño que presencia el abuso doméstico y no pudo hacer nada al respecto.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 falta de motivación y retraimiento de esa estudiante es un mecanismo de autoprotección que se desarrolló porque, cuando era niña, su madre tenía problemas con el alcohol y drogas y descuidaba sus necesidades.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¿Por qué? Porque partimos del entendimiento de que los llamados problemas o síntomas son muy probablemente adaptaciones a eventos traumáticos del pasado del estudiante.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El tercer supuesto de TIA tiene dos partes: 1) que el cambio y la sanación son posibles y 2) que el cambio y la sanación ocurren en el marco de relaciones positivas y de apoyo. Las relaciones son lo que cura. No son medicamentos. No un nuevo currículo. No mejor comida en la cafetería (aunque eso podría ayudar).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¿Cuántas personas dirían que tuvieron a alguien, un maestro, un mentor, una tía o un adulto mayor, que se interesó en usted y le ayudó a llegar a donde está hoy? </a:t>
            </a:r>
            <a:r>
              <a:rPr lang="es-ES" b="1" dirty="0"/>
              <a:t>[ESPERE LA RESPUESTA.]</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indent="0" eaLnBrk="1" hangingPunct="1">
              <a:spcBef>
                <a:spcPct val="0"/>
              </a:spcBef>
              <a:buNone/>
            </a:pPr>
            <a:r>
              <a:rPr lang="es-ES_tradnl" altLang="en-US" b="1" noProof="0" dirty="0"/>
              <a:t>[EN PERSONA]:</a:t>
            </a:r>
            <a:r>
              <a:rPr lang="es-ES_tradnl" altLang="en-US" b="1" i="0" noProof="0" dirty="0"/>
              <a:t> </a:t>
            </a:r>
            <a:r>
              <a:rPr lang="es-ES_tradnl" b="1" noProof="0" dirty="0"/>
              <a:t>LAS PERSONAS PUEDEN LEVANTAR LAS MANOS. LLAME A UN PARTICIPANTE A LA VEZ PARA QUE RESPONDA Y AGRADEZCA LAS RESPUESTAS. </a:t>
            </a:r>
            <a:endParaRPr lang="es-ES_tradnl" altLang="en-US" b="1" i="0" noProof="0" dirty="0"/>
          </a:p>
          <a:p>
            <a:pPr marL="0" indent="0" eaLnBrk="1" hangingPunct="1">
              <a:spcBef>
                <a:spcPct val="0"/>
              </a:spcBef>
              <a:buNone/>
            </a:pPr>
            <a:endParaRPr lang="es-ES_tradnl" altLang="en-US" b="1" i="0" noProof="0" dirty="0"/>
          </a:p>
          <a:p>
            <a:pPr marL="0" indent="0" eaLnBrk="1" hangingPunct="1">
              <a:spcBef>
                <a:spcPct val="0"/>
              </a:spcBef>
              <a:buNone/>
            </a:pPr>
            <a:r>
              <a:rPr lang="es-ES_tradnl" altLang="en-US" b="1" i="0" noProof="0" dirty="0"/>
              <a:t>[SI EN LÍNEA: DIGA]: </a:t>
            </a:r>
            <a:r>
              <a:rPr lang="es-ES_tradnl" altLang="en-US" b="1" noProof="0" dirty="0"/>
              <a:t>“</a:t>
            </a:r>
            <a:r>
              <a:rPr lang="es-ES_tradnl" altLang="en-US" b="0" noProof="0" dirty="0"/>
              <a:t>Por favor escriban sus respuestas en el </a:t>
            </a:r>
            <a:r>
              <a:rPr lang="es-ES_tradnl" altLang="en-US" b="0" i="1" noProof="0" dirty="0"/>
              <a:t>chat box</a:t>
            </a:r>
            <a:r>
              <a:rPr lang="es-ES_tradnl" altLang="en-US" dirty="0"/>
              <a:t>.” </a:t>
            </a:r>
            <a:r>
              <a:rPr lang="es-ES_tradnl" altLang="en-US" b="1" dirty="0"/>
              <a:t>[ENTONCES AGRADEZCA Y LEA LAS RESPUESTAS APROPIADAS EN VOZ ALTA. </a:t>
            </a:r>
          </a:p>
          <a:p>
            <a:pPr marL="0" indent="0" eaLnBrk="1" hangingPunct="1">
              <a:spcBef>
                <a:spcPct val="0"/>
              </a:spcBef>
              <a:buNone/>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Si es así, entonces conoce el poder de la </a:t>
            </a:r>
            <a:r>
              <a:rPr lang="es-ES" dirty="0" err="1"/>
              <a:t>mentoría</a:t>
            </a:r>
            <a:r>
              <a:rPr lang="es-ES" dirty="0"/>
              <a:t> para cambiar el camino, la trayectoria de la vida de una persona. Esas son las relaciones que nuestros estudiantes necesitan para tener éxito.</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31</a:t>
            </a:fld>
            <a:endParaRPr lang="en-US" dirty="0"/>
          </a:p>
        </p:txBody>
      </p:sp>
    </p:spTree>
    <p:extLst>
      <p:ext uri="{BB962C8B-B14F-4D97-AF65-F5344CB8AC3E}">
        <p14:creationId xmlns:p14="http://schemas.microsoft.com/office/powerpoint/2010/main" val="12867768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Además de cambiar nuestra forma de pensar -que será un proceso continuo que tomará tiempo - hay otras 3 cosas que podemos hacer para usar TIA como parte de cómo hacemos las cosas en _______ Job Corps. Para hacer esto correctamente, debemos involucrarnos TODOS, y debemos apoyarnos mutuamente. El propósito de estos 3 pasos es aumentar nuestra conciencia, comenzar a empoderar a los estudiantes y enfocarnos en el primer principio, que es desarrollar seguridad. </a:t>
            </a:r>
          </a:p>
          <a:p>
            <a:endParaRPr lang="es-ES" dirty="0"/>
          </a:p>
          <a:p>
            <a:pPr marL="171450" indent="-171450">
              <a:buFont typeface="Arial" panose="020B0604020202020204" pitchFamily="34" charset="0"/>
              <a:buChar char="•"/>
            </a:pPr>
            <a:r>
              <a:rPr lang="es-ES" dirty="0"/>
              <a:t>Paso 1: Debemos ser conscientes de los efectos del trauma en nuestros estudiantes y en cada uno de nosotros. </a:t>
            </a:r>
          </a:p>
          <a:p>
            <a:pPr marL="171450" indent="-171450">
              <a:buFont typeface="Arial" panose="020B0604020202020204" pitchFamily="34" charset="0"/>
              <a:buChar char="•"/>
            </a:pPr>
            <a:r>
              <a:rPr lang="es-ES" dirty="0"/>
              <a:t>Paso 2: Necesitamos escuchar - realmente escuchar - a nuestros estudiantes e incorporar sus voces en la forma en que trabajamos en Job Corps. </a:t>
            </a:r>
          </a:p>
          <a:p>
            <a:pPr marL="171450" indent="-171450">
              <a:buFont typeface="Arial" panose="020B0604020202020204" pitchFamily="34" charset="0"/>
              <a:buChar char="•"/>
            </a:pPr>
            <a:r>
              <a:rPr lang="es-ES" dirty="0"/>
              <a:t>Paso 3: Debemos considerar qué es de ayuda para los estudiantes para promover el éxito de éstos y qué no es de ayuda. </a:t>
            </a:r>
          </a:p>
          <a:p>
            <a:pPr marL="171450" indent="-171450">
              <a:buFont typeface="Arial" panose="020B0604020202020204" pitchFamily="34" charset="0"/>
              <a:buChar char="•"/>
            </a:pPr>
            <a:endParaRPr lang="es-ES" dirty="0"/>
          </a:p>
          <a:p>
            <a:pPr marL="0" indent="0">
              <a:buFontTx/>
              <a:buNone/>
            </a:pPr>
            <a:r>
              <a:rPr lang="es-ES" dirty="0"/>
              <a:t>Veamos cada uno de estos con mayor profundidad.</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32</a:t>
            </a:fld>
            <a:endParaRPr lang="en-US" dirty="0"/>
          </a:p>
        </p:txBody>
      </p:sp>
    </p:spTree>
    <p:extLst>
      <p:ext uri="{BB962C8B-B14F-4D97-AF65-F5344CB8AC3E}">
        <p14:creationId xmlns:p14="http://schemas.microsoft.com/office/powerpoint/2010/main" val="294172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El trauma es personal. He hablado mucho sobre cómo el trauma afecta a nuestros estudiantes; ahora es el momento de hablar sobre cómo nos afecta a nosotros personalmente como empleados. El primer paso es hacer un inventario personal de nuestras propias experiencias traumáticas y cómo nos afecta el estrés de nuestro trabajo y nuestras vidas. Espero que estar al tanto de las 10 preguntas del cuestionario de Experiencias Adversas en la Infancia o ACE haya sido un paso en esa dirección.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Ninguno de nosotros estamos inmune a las experiencias traumáticas de nuestras propias vidas. Ésta es una de las razones por las que puede resultar difícil para algunos de nosotros interactuar de manera positiva con un estudiante que es muy ruidoso, que está enojado y quizás incluso verbalmente agresivo. Agita algo dentro de nosotros que hace que nuestro sistema nervioso se acelere. Debemos ser más conscientes de esto si queremos aprender a interactuar de formas que sean sanadoras y no hirientes.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También debemos reconocer que trabajamos con jóvenes que están luchando con muchos desafíos que a menudo son abrumadores. Escuchar sus historias y verlos luchar con sus pensamientos y conductas nos convierte en testigos indirectos de sus traumas. Y eso requiere energía mental, emocional y física. Por lo tanto, debemos encontrar formas de brindarnos apoyo positivo entre nosotros.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dirty="0"/>
              <a:t>Finalmente, debemos estar conscientes de cómo las experiencias traumáticas pueden desafiar nuestros propios recursos emocionales. Como nos recuerda el video de seguridad en los aviones, "Debemos ponernos nuestras máscaras de oxígeno antes de ayudar a otros". Necesitamos reconocer cuando estamos cansados ​​o hemos hecho demasiado y necesitamos un descanso.</a:t>
            </a: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E8E7721F-E695-7446-945F-A33AB80EF442}" type="slidenum">
              <a:rPr lang="en-US" smtClean="0"/>
              <a:t>33</a:t>
            </a:fld>
            <a:endParaRPr lang="en-US" dirty="0"/>
          </a:p>
        </p:txBody>
      </p:sp>
    </p:spTree>
    <p:extLst>
      <p:ext uri="{BB962C8B-B14F-4D97-AF65-F5344CB8AC3E}">
        <p14:creationId xmlns:p14="http://schemas.microsoft.com/office/powerpoint/2010/main" val="389837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s-ES_tradnl" noProof="0" dirty="0">
                <a:effectLst/>
              </a:rPr>
              <a:t>Así como estamos tratando de enseñar y construir resiliencia en nuestros estudiantes, primero debemos comenzar por cuidarnos a nosotros mismos. Si no está seguro de cómo comenzar, me gustaría recomendarles dos seminarios web que fueron diseñados específicamente para que el personal aborde este tema; está la versión en español y otra en inglés. Los mismos se encuentran en el </a:t>
            </a:r>
            <a:r>
              <a:rPr lang="es-ES_tradnl" i="1" noProof="0" dirty="0" err="1">
                <a:effectLst/>
              </a:rPr>
              <a:t>Health</a:t>
            </a:r>
            <a:r>
              <a:rPr lang="es-ES_tradnl" i="1" noProof="0" dirty="0">
                <a:effectLst/>
              </a:rPr>
              <a:t> and </a:t>
            </a:r>
            <a:r>
              <a:rPr lang="es-ES_tradnl" i="1" noProof="0" dirty="0" err="1">
                <a:effectLst/>
              </a:rPr>
              <a:t>Wellness</a:t>
            </a:r>
            <a:r>
              <a:rPr lang="es-ES_tradnl" i="1" noProof="0" dirty="0">
                <a:effectLst/>
              </a:rPr>
              <a:t> </a:t>
            </a:r>
            <a:r>
              <a:rPr lang="es-ES_tradnl" i="1" noProof="0" dirty="0" err="1">
                <a:effectLst/>
              </a:rPr>
              <a:t>Website</a:t>
            </a:r>
            <a:r>
              <a:rPr lang="es-ES_tradnl" noProof="0" dirty="0">
                <a:effectLst/>
              </a:rPr>
              <a:t>. Ambos seminarios web proporciona estrategias prácticas para cuidarse a sí mismo: cuerpo, mente y corazón e incluye ejercicios y hojas de trabajo. Mientras tanto, aquí hay algunas estrategias de resiliencia con las que puede comenzar: </a:t>
            </a:r>
          </a:p>
          <a:p>
            <a:endParaRPr lang="es-ES_tradnl" noProof="0" dirty="0">
              <a:effectLst/>
            </a:endParaRPr>
          </a:p>
          <a:p>
            <a:pPr marL="228600" indent="-228600">
              <a:buFont typeface="+mj-lt"/>
              <a:buAutoNum type="arabicPeriod"/>
            </a:pPr>
            <a:r>
              <a:rPr lang="es-ES_tradnl" noProof="0" dirty="0">
                <a:effectLst/>
              </a:rPr>
              <a:t>Tome descansos cortos y pause para el almuerzo. Camine, socialice, descanse, respire profundo, lea, coma meriendas / almuerzos saludables, beba agua. </a:t>
            </a:r>
          </a:p>
          <a:p>
            <a:pPr marL="228600" indent="-228600">
              <a:buFont typeface="+mj-lt"/>
              <a:buAutoNum type="arabicPeriod"/>
            </a:pPr>
            <a:r>
              <a:rPr lang="es-ES_tradnl" noProof="0" dirty="0">
                <a:effectLst/>
              </a:rPr>
              <a:t>En su tiempo libre (recesos, fines de semana, mañanas, tardes), elija participar en una variedad equilibrada de actividades que le brinden calma, satisfacción, tranquilidad y buena salud. [Ideas OPCIONALES: salir a caminar, recostarse / descansar, comer una buena comida, hacer yoga, hacer ejercicio, meditar, llamar a un amigo / familiar, acariciar a un animal, abrazar a un ser querido). </a:t>
            </a:r>
          </a:p>
          <a:p>
            <a:pPr marL="228600" indent="-228600">
              <a:buFont typeface="+mj-lt"/>
              <a:buAutoNum type="arabicPeriod"/>
            </a:pPr>
            <a:r>
              <a:rPr lang="es-ES_tradnl" noProof="0" dirty="0">
                <a:effectLst/>
              </a:rPr>
              <a:t>Tómese un tiempo libre para vacaciones.</a:t>
            </a:r>
          </a:p>
          <a:p>
            <a:pPr marL="228600" indent="-228600">
              <a:buFont typeface="+mj-lt"/>
              <a:buAutoNum type="arabicPeriod"/>
            </a:pPr>
            <a:r>
              <a:rPr lang="es-ES_tradnl" noProof="0" dirty="0">
                <a:effectLst/>
              </a:rPr>
              <a:t>Equilibre el tiempo con los demás frente al tiempo a solas, el tiempo dedicado a actividades con el tiempo dedicado a descansar. </a:t>
            </a:r>
          </a:p>
          <a:p>
            <a:pPr marL="228600" indent="-228600">
              <a:buFont typeface="+mj-lt"/>
              <a:buAutoNum type="arabicPeriod"/>
            </a:pPr>
            <a:r>
              <a:rPr lang="es-ES_tradnl" noProof="0" dirty="0">
                <a:effectLst/>
              </a:rPr>
              <a:t>Cuide su salud (asista a sus citas médicas, descanse de verdad cuando necesite hacerlo).</a:t>
            </a:r>
          </a:p>
          <a:p>
            <a:pPr fontAlgn="t"/>
            <a:br>
              <a:rPr lang="es-ES" sz="1200" b="0" u="none" strike="noStrike" kern="1200" dirty="0">
                <a:solidFill>
                  <a:schemeClr val="tx1"/>
                </a:solidFill>
                <a:effectLst/>
                <a:latin typeface="+mn-lt"/>
                <a:ea typeface="+mn-ea"/>
                <a:cs typeface="+mn-cs"/>
                <a:hlinkClick r:id="rId3"/>
              </a:rPr>
            </a:br>
            <a:endParaRPr lang="en-US" baseline="0" dirty="0"/>
          </a:p>
        </p:txBody>
      </p:sp>
      <p:sp>
        <p:nvSpPr>
          <p:cNvPr id="178" name="Google Shape;17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48798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Paso 2: Escuchar a nuestros estudiantes e incorporar sus voces en la forma en que trabajamos en Job Corps. </a:t>
            </a:r>
          </a:p>
          <a:p>
            <a:r>
              <a:rPr lang="es-ES" dirty="0"/>
              <a:t>Los estudiantes quieren ser escuchados y nos dicen exactamente lo que necesitan, si estamos dispuestos a tomarnos el tiempo para valorar sus experiencias y aportaciones. Y no solo a los del gobierno estudiantil o los líderes de los dormitorios, sino a todos los estudiantes en el centro.</a:t>
            </a:r>
          </a:p>
          <a:p>
            <a:endParaRPr lang="es-ES" dirty="0"/>
          </a:p>
          <a:p>
            <a:r>
              <a:rPr lang="es-ES" dirty="0"/>
              <a:t>¿Por qué es tan importante escuchar? Porque escuchar crea la conexión, la parte más importante, para formar una relación que sane y promueva el cambio. [OPCIONAL: Mostrar el video de </a:t>
            </a:r>
            <a:r>
              <a:rPr lang="es-ES" dirty="0" err="1"/>
              <a:t>Brené</a:t>
            </a:r>
            <a:r>
              <a:rPr lang="es-ES" dirty="0"/>
              <a:t> Brown (2:54) </a:t>
            </a:r>
            <a:r>
              <a:rPr lang="es-ES" i="1" dirty="0" err="1"/>
              <a:t>Empathy</a:t>
            </a:r>
            <a:r>
              <a:rPr lang="es-ES" dirty="0"/>
              <a:t>; ver el enlace al final de la presentación].</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35</a:t>
            </a:fld>
            <a:endParaRPr lang="en-US" dirty="0"/>
          </a:p>
        </p:txBody>
      </p:sp>
    </p:spTree>
    <p:extLst>
      <p:ext uri="{BB962C8B-B14F-4D97-AF65-F5344CB8AC3E}">
        <p14:creationId xmlns:p14="http://schemas.microsoft.com/office/powerpoint/2010/main" val="4121111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Escuchar con empatía no es tan simple como parece, implica escuchar con el corazón y escuchar el corazón del estudiante, no solo sus palabras. Es cuando está 100% presente con ese estudiante en ese momento -ese momento de angustia o celebración o duda o confusión. Significa dejarlos hablar (y hablar), prestarles toda su atención, tratar de adoptar su perspectiva y mantener la mente abierta. Significa que intentas seguir la historia relatada lo mejor que puedas sin hacer preguntas, mostrando sinceridad con tu lenguaje corporal y siendo paciente. Al mismo tiempo, escuchar con empatía también significa resistir la tentación interrumpir, juzgar, dar consejos, distraerse con sus propios pensamientos o con lo próximo que quiere decir. Significa que debe resistirse a mirar su reloj o al reloj o moverse con impaciencia. Si esto parece mucho trabajo, es porque lo es. Pero vale la pena.</a:t>
            </a:r>
            <a:endParaRPr lang="en-US" sz="1200" dirty="0">
              <a:solidFill>
                <a:schemeClr val="bg1"/>
              </a:solidFill>
            </a:endParaRPr>
          </a:p>
        </p:txBody>
      </p:sp>
      <p:sp>
        <p:nvSpPr>
          <p:cNvPr id="4" name="Slide Number Placeholder 3"/>
          <p:cNvSpPr>
            <a:spLocks noGrp="1"/>
          </p:cNvSpPr>
          <p:nvPr>
            <p:ph type="sldNum" sz="quarter" idx="5"/>
          </p:nvPr>
        </p:nvSpPr>
        <p:spPr/>
        <p:txBody>
          <a:bodyPr/>
          <a:lstStyle/>
          <a:p>
            <a:fld id="{CA077768-21C8-4125-A345-258E48D2EED0}" type="slidenum">
              <a:rPr lang="en-US" smtClean="0"/>
              <a:pPr/>
              <a:t>36</a:t>
            </a:fld>
            <a:endParaRPr lang="en-US"/>
          </a:p>
        </p:txBody>
      </p:sp>
    </p:spTree>
    <p:extLst>
      <p:ext uri="{BB962C8B-B14F-4D97-AF65-F5344CB8AC3E}">
        <p14:creationId xmlns:p14="http://schemas.microsoft.com/office/powerpoint/2010/main" val="3432410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EB8E381D-0B10-4BF4-A36D-6C81C2CE15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378CF26C-76A3-430B-B02B-6704BE3FD4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dirty="0"/>
              <a:t>El paso 3 implica considerar seriamente lo que es de ayuda para los estudiantes para promover su éxito y considerar lo que no es de ayuda. Este paso se trata de construir relaciones y también de resistir la </a:t>
            </a:r>
            <a:r>
              <a:rPr lang="es-ES" dirty="0" err="1"/>
              <a:t>retraumatización</a:t>
            </a:r>
            <a:r>
              <a:rPr lang="es-ES" dirty="0"/>
              <a:t>- no causar más daño. </a:t>
            </a:r>
          </a:p>
          <a:p>
            <a:pPr eaLnBrk="1" hangingPunct="1">
              <a:spcBef>
                <a:spcPct val="0"/>
              </a:spcBef>
            </a:pPr>
            <a:endParaRPr lang="es-ES" dirty="0"/>
          </a:p>
          <a:p>
            <a:pPr eaLnBrk="1" hangingPunct="1">
              <a:spcBef>
                <a:spcPct val="0"/>
              </a:spcBef>
            </a:pPr>
            <a:r>
              <a:rPr lang="es-ES" dirty="0"/>
              <a:t>En términos de relaciones, veamos qué duele y qué ayuda. </a:t>
            </a:r>
          </a:p>
          <a:p>
            <a:pPr marL="171450" indent="-171450" eaLnBrk="1" hangingPunct="1">
              <a:spcBef>
                <a:spcPct val="0"/>
              </a:spcBef>
              <a:buFont typeface="Arial" panose="020B0604020202020204" pitchFamily="34" charset="0"/>
              <a:buChar char="•"/>
            </a:pPr>
            <a:r>
              <a:rPr lang="es-ES" dirty="0"/>
              <a:t>Lo que duele: Interacciones humillantes, duras, impersonales, irrespetuosas, críticas, exigentes.</a:t>
            </a:r>
          </a:p>
          <a:p>
            <a:pPr marL="171450" indent="-171450" eaLnBrk="1" hangingPunct="1">
              <a:spcBef>
                <a:spcPct val="0"/>
              </a:spcBef>
              <a:buFont typeface="Arial" panose="020B0604020202020204" pitchFamily="34" charset="0"/>
              <a:buChar char="•"/>
            </a:pPr>
            <a:r>
              <a:rPr lang="es-ES" dirty="0"/>
              <a:t>Qué ayuda: interacciones que expresan o promueven amabilidad, paciencia, seguridad, calma, aceptación, escuchar. </a:t>
            </a:r>
          </a:p>
          <a:p>
            <a:pPr eaLnBrk="1" hangingPunct="1">
              <a:spcBef>
                <a:spcPct val="0"/>
              </a:spcBef>
            </a:pPr>
            <a:endParaRPr lang="es-ES" dirty="0"/>
          </a:p>
          <a:p>
            <a:pPr eaLnBrk="1" hangingPunct="1">
              <a:spcBef>
                <a:spcPct val="0"/>
              </a:spcBef>
            </a:pPr>
            <a:r>
              <a:rPr lang="es-ES" b="1" dirty="0"/>
              <a:t>Todo esto puede parecer obvio o sencillo, pero si usted mismo tiene antecedentes de trauma infantil, puede que no sea tan fácil. E incluso si tuve una puntuación ACE de cero, no es fácil ser amable y paciente con un estudiante que tiene algunas conductas difíciles. Tendremos que apoyarnos unos a otros</a:t>
            </a:r>
            <a:r>
              <a:rPr lang="es-ES" b="0" dirty="0"/>
              <a:t>.</a:t>
            </a:r>
            <a:endParaRPr lang="en-US" altLang="en-US" b="0" dirty="0"/>
          </a:p>
        </p:txBody>
      </p:sp>
      <p:sp>
        <p:nvSpPr>
          <p:cNvPr id="161796" name="Slide Number Placeholder 3">
            <a:extLst>
              <a:ext uri="{FF2B5EF4-FFF2-40B4-BE49-F238E27FC236}">
                <a16:creationId xmlns:a16="http://schemas.microsoft.com/office/drawing/2014/main" id="{B0E4E32E-214E-4073-8274-C97DB16E2A97}"/>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F9CC2B89-4556-4923-91D4-897F86C7923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ヒラギノ角ゴ Pro W3" charset="-128"/>
                <a:cs typeface="Arial" panose="020B0604020202020204" pitchFamily="34" charset="0"/>
              </a:rPr>
              <a:pPr marL="0" marR="0" lvl="0" indent="0" algn="r" defTabSz="4572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Tree>
    <p:extLst>
      <p:ext uri="{BB962C8B-B14F-4D97-AF65-F5344CB8AC3E}">
        <p14:creationId xmlns:p14="http://schemas.microsoft.com/office/powerpoint/2010/main" val="2093526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080E212-8047-4B5B-B01C-C27D289F60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464CAE91-62DB-4BEF-975B-B481A5F46F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30175" indent="0">
              <a:spcAft>
                <a:spcPts val="0"/>
              </a:spcAft>
              <a:buClr>
                <a:schemeClr val="tx1"/>
              </a:buClr>
              <a:buFontTx/>
              <a:buNone/>
              <a:defRPr/>
            </a:pPr>
            <a:r>
              <a:rPr lang="es-ES" dirty="0"/>
              <a:t>En términos de nuestras actitudes y creencias, </a:t>
            </a:r>
          </a:p>
          <a:p>
            <a:pPr marL="130175" indent="0">
              <a:spcAft>
                <a:spcPts val="0"/>
              </a:spcAft>
              <a:buClr>
                <a:schemeClr val="tx1"/>
              </a:buClr>
              <a:buFontTx/>
              <a:buNone/>
              <a:defRPr/>
            </a:pPr>
            <a:endParaRPr lang="es-ES" dirty="0"/>
          </a:p>
          <a:p>
            <a:pPr marL="130175" indent="0">
              <a:spcAft>
                <a:spcPts val="0"/>
              </a:spcAft>
              <a:buClr>
                <a:schemeClr val="tx1"/>
              </a:buClr>
              <a:buFontTx/>
              <a:buNone/>
              <a:defRPr/>
            </a:pPr>
            <a:r>
              <a:rPr lang="es-ES" dirty="0"/>
              <a:t>¿Qué duele? </a:t>
            </a:r>
          </a:p>
          <a:p>
            <a:pPr marL="301625" indent="-171450">
              <a:spcAft>
                <a:spcPts val="0"/>
              </a:spcAft>
              <a:buClr>
                <a:schemeClr val="tx1"/>
              </a:buClr>
              <a:buFont typeface="Arial" panose="020B0604020202020204" pitchFamily="34" charset="0"/>
              <a:buChar char="•"/>
              <a:defRPr/>
            </a:pPr>
            <a:r>
              <a:rPr lang="es-ES" dirty="0"/>
              <a:t>Hacer preguntas que transmitan la idea de que "algo anda mal con la persona”.</a:t>
            </a:r>
          </a:p>
          <a:p>
            <a:pPr marL="301625" indent="-171450">
              <a:spcAft>
                <a:spcPts val="0"/>
              </a:spcAft>
              <a:buClr>
                <a:schemeClr val="tx1"/>
              </a:buClr>
              <a:buFont typeface="Arial" panose="020B0604020202020204" pitchFamily="34" charset="0"/>
              <a:buChar char="•"/>
              <a:defRPr/>
            </a:pPr>
            <a:r>
              <a:rPr lang="es-ES" dirty="0"/>
              <a:t>Juicios y prejuicios basados ​​en el desconocimiento cultural </a:t>
            </a:r>
          </a:p>
          <a:p>
            <a:pPr marL="301625" indent="-171450">
              <a:spcAft>
                <a:spcPts val="0"/>
              </a:spcAft>
              <a:buClr>
                <a:schemeClr val="tx1"/>
              </a:buClr>
              <a:buFont typeface="Arial" panose="020B0604020202020204" pitchFamily="34" charset="0"/>
              <a:buChar char="•"/>
              <a:defRPr/>
            </a:pPr>
            <a:r>
              <a:rPr lang="es-ES" dirty="0"/>
              <a:t>Considerar las dificultades de una persona solo como síntomas de un problema de salud mental, uso de sustancias o médico </a:t>
            </a:r>
          </a:p>
          <a:p>
            <a:pPr marL="130175" indent="0">
              <a:spcAft>
                <a:spcPts val="0"/>
              </a:spcAft>
              <a:buClr>
                <a:schemeClr val="tx1"/>
              </a:buClr>
              <a:buFontTx/>
              <a:buNone/>
              <a:defRPr/>
            </a:pPr>
            <a:endParaRPr lang="es-ES" dirty="0"/>
          </a:p>
          <a:p>
            <a:pPr marL="130175" indent="0">
              <a:spcAft>
                <a:spcPts val="0"/>
              </a:spcAft>
              <a:buClr>
                <a:schemeClr val="tx1"/>
              </a:buClr>
              <a:buFontTx/>
              <a:buNone/>
              <a:defRPr/>
            </a:pPr>
            <a:r>
              <a:rPr lang="es-ES" dirty="0"/>
              <a:t>¿Qué ayuda? </a:t>
            </a:r>
          </a:p>
          <a:p>
            <a:pPr marL="301625" indent="-171450">
              <a:spcAft>
                <a:spcPts val="0"/>
              </a:spcAft>
              <a:buClr>
                <a:schemeClr val="tx1"/>
              </a:buClr>
              <a:buFont typeface="Arial" panose="020B0604020202020204" pitchFamily="34" charset="0"/>
              <a:buChar char="•"/>
              <a:defRPr/>
            </a:pPr>
            <a:r>
              <a:rPr lang="es-ES" dirty="0"/>
              <a:t>Hacer preguntas con el propósito de comprender que eventos dañinos contribuyen en los problemas actuales. </a:t>
            </a:r>
          </a:p>
          <a:p>
            <a:pPr marL="301625" indent="-171450">
              <a:spcAft>
                <a:spcPts val="0"/>
              </a:spcAft>
              <a:buClr>
                <a:schemeClr val="tx1"/>
              </a:buClr>
              <a:buFont typeface="Arial" panose="020B0604020202020204" pitchFamily="34" charset="0"/>
              <a:buChar char="•"/>
              <a:defRPr/>
            </a:pPr>
            <a:r>
              <a:rPr lang="es-ES" dirty="0"/>
              <a:t>Comprender el rol de la cultura en la respuesta al trauma. </a:t>
            </a:r>
          </a:p>
          <a:p>
            <a:pPr marL="301625" indent="-171450">
              <a:spcAft>
                <a:spcPts val="0"/>
              </a:spcAft>
              <a:buClr>
                <a:schemeClr val="tx1"/>
              </a:buClr>
              <a:buFont typeface="Arial" panose="020B0604020202020204" pitchFamily="34" charset="0"/>
              <a:buChar char="•"/>
              <a:defRPr/>
            </a:pPr>
            <a:r>
              <a:rPr lang="es-ES" dirty="0"/>
              <a:t>Reconocer que los síntomas suelen ser la forma en que una persona afronta el trauma o son adaptaciones.</a:t>
            </a:r>
            <a:endParaRPr lang="en-US" sz="1200" i="1" kern="1200" dirty="0">
              <a:solidFill>
                <a:schemeClr val="tx1"/>
              </a:solidFill>
              <a:latin typeface="+mn-lt"/>
              <a:ea typeface="+mn-ea"/>
              <a:cs typeface="+mn-cs"/>
            </a:endParaRPr>
          </a:p>
          <a:p>
            <a:pPr eaLnBrk="1" hangingPunct="1">
              <a:spcBef>
                <a:spcPct val="0"/>
              </a:spcBef>
            </a:pPr>
            <a:endParaRPr lang="en-US" altLang="en-US" dirty="0"/>
          </a:p>
        </p:txBody>
      </p:sp>
      <p:sp>
        <p:nvSpPr>
          <p:cNvPr id="163844" name="Slide Number Placeholder 3">
            <a:extLst>
              <a:ext uri="{FF2B5EF4-FFF2-40B4-BE49-F238E27FC236}">
                <a16:creationId xmlns:a16="http://schemas.microsoft.com/office/drawing/2014/main" id="{AEDD8A93-1661-472C-811C-6F31CD7F4509}"/>
              </a:ext>
            </a:extLst>
          </p:cNvPr>
          <p:cNvSpPr>
            <a:spLocks noGrp="1"/>
          </p:cNvSpPr>
          <p:nvPr>
            <p:ph type="sldNum" sz="quarter" idx="5"/>
          </p:nvPr>
        </p:nvSpPr>
        <p:spPr bwMode="auto"/>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175A6011-945A-4328-87E1-35A65952C2F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57846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s-ES_tradnl" sz="1200" b="0" i="0" u="none" strike="noStrike" kern="1200" noProof="0" dirty="0">
                <a:solidFill>
                  <a:schemeClr val="tx1"/>
                </a:solidFill>
                <a:effectLst/>
                <a:latin typeface="+mn-lt"/>
                <a:ea typeface="+mn-ea"/>
                <a:cs typeface="+mn-cs"/>
              </a:rPr>
              <a:t>Entonces, resumiendo,</a:t>
            </a:r>
          </a:p>
          <a:p>
            <a:pPr marL="0" indent="0">
              <a:buFontTx/>
              <a:buNone/>
            </a:pPr>
            <a:r>
              <a:rPr lang="es-ES_tradnl" sz="1200" b="0" i="0" u="none" strike="noStrike" kern="1200" noProof="0" dirty="0">
                <a:solidFill>
                  <a:schemeClr val="tx1"/>
                </a:solidFill>
                <a:effectLst/>
                <a:latin typeface="+mn-lt"/>
                <a:ea typeface="+mn-ea"/>
                <a:cs typeface="+mn-cs"/>
              </a:rPr>
              <a:t>En la Parte 1, desarrollamos una mejor comprensión del trauma y sus efectos a corto y largo plazo. También cubrimos las experiencias adversas de la niñez (también conocidas como “ACE” por sus siglas en inglés), así como las experiencias positivas de la niñez y el desarrollo de la resiliencia. </a:t>
            </a:r>
          </a:p>
          <a:p>
            <a:pPr marL="0" indent="0">
              <a:buFontTx/>
              <a:buNone/>
            </a:pPr>
            <a:r>
              <a:rPr lang="es-ES_tradnl" sz="1200" b="0" i="0" u="none" strike="noStrike" kern="1200" noProof="0" dirty="0">
                <a:solidFill>
                  <a:schemeClr val="tx1"/>
                </a:solidFill>
                <a:effectLst/>
                <a:latin typeface="+mn-lt"/>
                <a:ea typeface="+mn-ea"/>
                <a:cs typeface="+mn-cs"/>
              </a:rPr>
              <a:t>En la Parte 2, discutimos brevemente qué es y cuáles son los beneficios de un Enfoque Informado del Trauma.</a:t>
            </a:r>
          </a:p>
          <a:p>
            <a:pPr marL="0" indent="0">
              <a:buFontTx/>
              <a:buNone/>
            </a:pPr>
            <a:r>
              <a:rPr lang="es-ES_tradnl" sz="1200" b="0" i="0" u="none" strike="noStrike" kern="1200" noProof="0" dirty="0">
                <a:solidFill>
                  <a:schemeClr val="tx1"/>
                </a:solidFill>
                <a:effectLst/>
                <a:latin typeface="+mn-lt"/>
                <a:ea typeface="+mn-ea"/>
                <a:cs typeface="+mn-cs"/>
              </a:rPr>
              <a:t>En la Parte 3, hablamos sobre los 3 supuestos o formas de pensar que debemos cambiar para implementar un Enfoque Informado del Trauma y los primeros pasos que podemos tomar para movernos en esa dirección en nuestro centro.</a:t>
            </a:r>
            <a:endParaRPr lang="es-ES_tradnl"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3017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En la primera sección del adiestramiento discutiremos el trauma y sus efectos. </a:t>
            </a:r>
          </a:p>
        </p:txBody>
      </p:sp>
      <p:sp>
        <p:nvSpPr>
          <p:cNvPr id="4" name="Slide Number Placeholder 3"/>
          <p:cNvSpPr>
            <a:spLocks noGrp="1"/>
          </p:cNvSpPr>
          <p:nvPr>
            <p:ph type="sldNum" sz="quarter" idx="5"/>
          </p:nvPr>
        </p:nvSpPr>
        <p:spPr/>
        <p:txBody>
          <a:bodyPr/>
          <a:lstStyle/>
          <a:p>
            <a:fld id="{E8E7721F-E695-7446-945F-A33AB80EF442}" type="slidenum">
              <a:rPr lang="en-US" smtClean="0"/>
              <a:t>4</a:t>
            </a:fld>
            <a:endParaRPr lang="en-US" dirty="0"/>
          </a:p>
        </p:txBody>
      </p:sp>
    </p:spTree>
    <p:extLst>
      <p:ext uri="{BB962C8B-B14F-4D97-AF65-F5344CB8AC3E}">
        <p14:creationId xmlns:p14="http://schemas.microsoft.com/office/powerpoint/2010/main" val="12574299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Para finalizar la capacitación me gustaría hablarles sobre </a:t>
            </a:r>
            <a:r>
              <a:rPr lang="es-ES_tradnl" noProof="0" dirty="0" err="1"/>
              <a:t>kintsugi</a:t>
            </a:r>
            <a:r>
              <a:rPr lang="es-ES_tradnl" noProof="0" dirty="0"/>
              <a:t> (KIN-SOO-GEE). Es una palabra japonesa que se traduce como "reparación de oro". Es el arte japonés de convertir una pieza de cerámica rota en una pieza especial. única – al pegar sus pedazos con polvo de oro mezclado con resina o laca. Trata la rotura y la reparación como parte de la historia del objeto en lugar de ser algo que se debe desechar, ocultar o encubrir. El polvo de oro resalta el daño y contribuye a que el objeto sea aún más hermoso de lo que era. </a:t>
            </a:r>
          </a:p>
          <a:p>
            <a:endParaRPr lang="es-ES_tradnl" noProof="0" dirty="0"/>
          </a:p>
          <a:p>
            <a:r>
              <a:rPr lang="es-ES_tradnl" noProof="0" dirty="0"/>
              <a:t>De alguna manera, nuestros estudiantes de Job Corps son como hermosas piezas de cerámica que se han roto como resultado de los traumas que han experimentado. Nosotros, el personal, tenemos el potencial de ser el polvo de oro que les devuelva un sentido de integridad y valor, no ignorando lo que les ha sucedido, sino abrazándolo como una parte importante de su historia que puede usarse para fomentar la resiliencia.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E7721F-E695-7446-945F-A33AB80EF44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6516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Espero que esta presentación sobre el impacto del trauma y los pasos para implementar un Enfoque Informado del Trauma en Job Corps les haya sido útil. Me gustaría ahora recibir sus comentarios y facilitar la discusión. Responderé preguntas, pero ciertamente no tendré todas las respuestas porque esto tiene que ser un esfuerzo conjunto, entre todos en el centro. </a:t>
            </a:r>
            <a:r>
              <a:rPr lang="es-ES" b="1" dirty="0"/>
              <a:t>El director del centro y yo hemos discutido los próximos pasos que incluirán </a:t>
            </a:r>
            <a:r>
              <a:rPr lang="es-ES" dirty="0"/>
              <a:t>___________________________________________________. Tendremos que apoyarnos unos a otros mientras comenzamos este proceso con pequeños pasos.</a:t>
            </a:r>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41</a:t>
            </a:fld>
            <a:endParaRPr lang="en-US" dirty="0"/>
          </a:p>
        </p:txBody>
      </p:sp>
    </p:spTree>
    <p:extLst>
      <p:ext uri="{BB962C8B-B14F-4D97-AF65-F5344CB8AC3E}">
        <p14:creationId xmlns:p14="http://schemas.microsoft.com/office/powerpoint/2010/main" val="23964193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b="1" noProof="0" dirty="0"/>
              <a:t>[SI NO ADMINISTRARÁ EL CUESTIONARIO PERO COMPARTIRÁ LA DIAPOSITIVA CON EL RESUMEN DE LAS EXPERIENCIAS ADVERSAS CONTENIDAS EN EL CUESTIONARIO ACE -DIGA] </a:t>
            </a:r>
            <a:r>
              <a:rPr lang="es-ES_tradnl" b="0" noProof="0" dirty="0"/>
              <a:t>Para que sea del conocimiento de todos quisiera compartir esta diapositiva que contiene las experiencias adversas que están contenidas en el Cuestionario ACE.</a:t>
            </a:r>
          </a:p>
          <a:p>
            <a:r>
              <a:rPr lang="es-ES_tradnl" b="1" noProof="0" dirty="0"/>
              <a:t>[LEA EN VOZ ALTA LAS 10 EXPERIENCIAS]. </a:t>
            </a:r>
          </a:p>
          <a:p>
            <a:endParaRPr lang="es-ES_tradnl"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b="0" noProof="0" dirty="0"/>
              <a:t> </a:t>
            </a:r>
            <a:r>
              <a:rPr lang="es-ES_tradnl" b="1" noProof="0" dirty="0"/>
              <a:t>[SI DETERMINÓ MOSTRAR POSTERIORMENTE LAS PREGUNTAS DEL CUESTIONARIO ACE O SOLO MOSTRAR LAS PREGUNTAS DEL CUESTIONARIO ACE DIGA] </a:t>
            </a:r>
            <a:r>
              <a:rPr lang="es-ES_tradnl" b="0" noProof="0" dirty="0"/>
              <a:t> A continuación comparto con el grupo el Cuestionario de Experiencias Adversas de la Infancia.  El mismo consta de 10 preguntas que se contestan con un “sí” o un “no”. </a:t>
            </a:r>
            <a:r>
              <a:rPr lang="es-ES_tradnl" noProof="0" dirty="0"/>
              <a:t>Para calcular su puntaje, se suma el número de respuestas “sí” y el total será su puntaje. Les daré unos minutos para que puedan familiarizarse con sus preguntas. </a:t>
            </a:r>
            <a:endParaRPr lang="es-ES_tradnl" b="1" noProof="0" dirty="0"/>
          </a:p>
          <a:p>
            <a:endParaRPr lang="en-PR" dirty="0"/>
          </a:p>
        </p:txBody>
      </p:sp>
      <p:sp>
        <p:nvSpPr>
          <p:cNvPr id="4" name="Slide Number Placeholder 3"/>
          <p:cNvSpPr>
            <a:spLocks noGrp="1"/>
          </p:cNvSpPr>
          <p:nvPr>
            <p:ph type="sldNum" sz="quarter" idx="5"/>
          </p:nvPr>
        </p:nvSpPr>
        <p:spPr/>
        <p:txBody>
          <a:bodyPr/>
          <a:lstStyle/>
          <a:p>
            <a:fld id="{E8E7721F-E695-7446-945F-A33AB80EF442}" type="slidenum">
              <a:rPr lang="en-US" smtClean="0"/>
              <a:t>42</a:t>
            </a:fld>
            <a:endParaRPr lang="en-US" dirty="0"/>
          </a:p>
        </p:txBody>
      </p:sp>
    </p:spTree>
    <p:extLst>
      <p:ext uri="{BB962C8B-B14F-4D97-AF65-F5344CB8AC3E}">
        <p14:creationId xmlns:p14="http://schemas.microsoft.com/office/powerpoint/2010/main" val="182607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R" dirty="0"/>
          </a:p>
        </p:txBody>
      </p:sp>
      <p:sp>
        <p:nvSpPr>
          <p:cNvPr id="4" name="Slide Number Placeholder 3"/>
          <p:cNvSpPr>
            <a:spLocks noGrp="1"/>
          </p:cNvSpPr>
          <p:nvPr>
            <p:ph type="sldNum" sz="quarter" idx="5"/>
          </p:nvPr>
        </p:nvSpPr>
        <p:spPr/>
        <p:txBody>
          <a:bodyPr/>
          <a:lstStyle/>
          <a:p>
            <a:fld id="{E8E7721F-E695-7446-945F-A33AB80EF442}" type="slidenum">
              <a:rPr lang="en-US" smtClean="0"/>
              <a:t>43</a:t>
            </a:fld>
            <a:endParaRPr lang="en-US" dirty="0"/>
          </a:p>
        </p:txBody>
      </p:sp>
    </p:spTree>
    <p:extLst>
      <p:ext uri="{BB962C8B-B14F-4D97-AF65-F5344CB8AC3E}">
        <p14:creationId xmlns:p14="http://schemas.microsoft.com/office/powerpoint/2010/main" val="180643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dirty="0">
                <a:solidFill>
                  <a:schemeClr val="tx1"/>
                </a:solidFill>
              </a:rPr>
              <a:t>¿Qué es el Trauma? La </a:t>
            </a:r>
            <a:r>
              <a:rPr lang="es-ES_tradnl" sz="1200" dirty="0"/>
              <a:t>Administración de Servicios de Salud Mental y Contra la Adicción (ASSMCA) o  en inglés </a:t>
            </a:r>
            <a:r>
              <a:rPr lang="es-ES_tradnl" sz="1200" i="1" dirty="0" err="1"/>
              <a:t>Substance</a:t>
            </a:r>
            <a:r>
              <a:rPr lang="es-ES_tradnl" sz="1200" i="1" dirty="0"/>
              <a:t> Abuse and Mental </a:t>
            </a:r>
            <a:r>
              <a:rPr lang="es-ES_tradnl" sz="1200" i="1" dirty="0" err="1"/>
              <a:t>Health</a:t>
            </a:r>
            <a:r>
              <a:rPr lang="es-ES_tradnl" sz="1200" i="1" dirty="0"/>
              <a:t> </a:t>
            </a:r>
            <a:r>
              <a:rPr lang="es-ES_tradnl" sz="1200" i="1" dirty="0" err="1"/>
              <a:t>Services</a:t>
            </a:r>
            <a:r>
              <a:rPr lang="es-ES_tradnl" sz="1200" i="1" dirty="0"/>
              <a:t> </a:t>
            </a:r>
            <a:r>
              <a:rPr lang="es-ES_tradnl" sz="1200" i="1" dirty="0" err="1"/>
              <a:t>Administration</a:t>
            </a:r>
            <a:r>
              <a:rPr lang="es-ES_tradnl" sz="1200" i="1" dirty="0"/>
              <a:t> </a:t>
            </a:r>
            <a:r>
              <a:rPr lang="es-ES_tradnl" sz="1200" dirty="0"/>
              <a:t>– </a:t>
            </a:r>
            <a:r>
              <a:rPr lang="es-ES_tradnl" sz="1200" noProof="0" dirty="0"/>
              <a:t>también conocido como </a:t>
            </a:r>
            <a:r>
              <a:rPr lang="es-ES_tradnl" sz="1200" dirty="0"/>
              <a:t>SAMHSA) </a:t>
            </a:r>
            <a:r>
              <a:rPr lang="es-ES_tradnl" sz="1200" noProof="0" dirty="0"/>
              <a:t>provee</a:t>
            </a:r>
            <a:r>
              <a:rPr lang="es-ES_tradnl" sz="1200" b="0" i="0" u="none" strike="noStrike" kern="1200" noProof="0" dirty="0">
                <a:solidFill>
                  <a:schemeClr val="tx1"/>
                </a:solidFill>
                <a:effectLst/>
                <a:latin typeface="+mn-lt"/>
                <a:ea typeface="+mn-ea"/>
                <a:cs typeface="+mn-cs"/>
              </a:rPr>
              <a:t> una definición de trauma que tiene 3 partes importantes. Pueden recordarse como las "3 E".</a:t>
            </a:r>
            <a:endParaRPr lang="es-ES_tradnl" b="1" noProof="0" dirty="0"/>
          </a:p>
          <a:p>
            <a:endParaRPr lang="es-ES_tradnl" b="1" dirty="0"/>
          </a:p>
          <a:p>
            <a:pPr marL="171450" indent="-171450">
              <a:buFont typeface="Arial" panose="020B0604020202020204" pitchFamily="34" charset="0"/>
              <a:buChar char="•"/>
            </a:pPr>
            <a:r>
              <a:rPr lang="es-ES_tradnl" dirty="0"/>
              <a:t>Primero, el trauma individual es el resultado de un </a:t>
            </a:r>
            <a:r>
              <a:rPr lang="es-ES_tradnl" b="1" dirty="0"/>
              <a:t>evento</a:t>
            </a:r>
            <a:r>
              <a:rPr lang="es-ES_tradnl" dirty="0"/>
              <a:t>, una serie de eventos o un conjunto de acontecimientos. </a:t>
            </a:r>
          </a:p>
          <a:p>
            <a:pPr marL="171450" indent="-171450">
              <a:buFont typeface="Arial" panose="020B0604020202020204" pitchFamily="34" charset="0"/>
              <a:buChar char="•"/>
            </a:pPr>
            <a:endParaRPr lang="es-ES_tradnl" dirty="0"/>
          </a:p>
          <a:p>
            <a:pPr marL="171450" indent="-171450">
              <a:buFont typeface="Arial" panose="020B0604020202020204" pitchFamily="34" charset="0"/>
              <a:buChar char="•"/>
            </a:pPr>
            <a:r>
              <a:rPr lang="es-ES_tradnl" dirty="0"/>
              <a:t>En segundo lugar, el individuo </a:t>
            </a:r>
            <a:r>
              <a:rPr lang="es-ES_tradnl" b="1" dirty="0"/>
              <a:t>experimenta</a:t>
            </a:r>
            <a:r>
              <a:rPr lang="es-ES_tradnl" dirty="0"/>
              <a:t> ese evento o eventos como abrumadores o potencialmente mortales- que amenazan contra su vida . La experiencia traumática podría ser un suceso experimentado por la persona, una amenaza real o percibida o el presenciar un evento traumático que le sucede a otra persona o saber que algo le sucedió a alguien que se aprecia o a algún familiar. </a:t>
            </a:r>
          </a:p>
          <a:p>
            <a:pPr marL="0" indent="0">
              <a:buFontTx/>
              <a:buNone/>
            </a:pPr>
            <a:r>
              <a:rPr lang="es-ES_tradnl" dirty="0"/>
              <a:t>    </a:t>
            </a:r>
          </a:p>
          <a:p>
            <a:pPr marL="0" indent="0">
              <a:buFontTx/>
              <a:buNone/>
            </a:pPr>
            <a:r>
              <a:rPr lang="es-ES_tradnl" dirty="0"/>
              <a:t>    Entonces, si tomamos el ejemplo de un arma de fuego, se consideraría traumático experimentar una herida de bala, la amenaza de recibir un impacto de bala, presenciar cuando disparan a otra persona o saber que un pariente cercano recibió un disparo. </a:t>
            </a:r>
          </a:p>
          <a:p>
            <a:pPr marL="0" indent="0">
              <a:buFontTx/>
              <a:buNone/>
            </a:pPr>
            <a:endParaRPr lang="es-ES_tradnl" dirty="0"/>
          </a:p>
          <a:p>
            <a:pPr marL="171450" indent="-171450">
              <a:buFont typeface="Arial" panose="020B0604020202020204" pitchFamily="34" charset="0"/>
              <a:buChar char="•"/>
            </a:pPr>
            <a:r>
              <a:rPr lang="es-ES_tradnl" dirty="0"/>
              <a:t>En tercer lugar, esas experiencias tienen </a:t>
            </a:r>
            <a:r>
              <a:rPr lang="es-ES_tradnl" b="1" dirty="0"/>
              <a:t>efectos</a:t>
            </a:r>
            <a:r>
              <a:rPr lang="es-ES_tradnl" dirty="0"/>
              <a:t> profundos en el funcionamiento psicológico de la persona en términos de bienestar mental, físico, social, emocional y/o o espiritual.</a:t>
            </a:r>
            <a:endParaRPr lang="es-ES_tradnl" b="1" dirty="0"/>
          </a:p>
          <a:p>
            <a:endParaRPr lang="en-US" b="1"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5</a:t>
            </a:fld>
            <a:endParaRPr lang="en-US" dirty="0"/>
          </a:p>
        </p:txBody>
      </p:sp>
    </p:spTree>
    <p:extLst>
      <p:ext uri="{BB962C8B-B14F-4D97-AF65-F5344CB8AC3E}">
        <p14:creationId xmlns:p14="http://schemas.microsoft.com/office/powerpoint/2010/main" val="4038848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ES_tradnl" dirty="0"/>
              <a:t>Lamentablemente, hay muchos tipos de traumas que las personas pueden experimentar. Probablemente muchos de éstos son familiares para ustedes, como:</a:t>
            </a:r>
            <a:endParaRPr lang="es-ES_tradnl" altLang="en-US" dirty="0"/>
          </a:p>
          <a:p>
            <a:pPr marL="171450" indent="-171450" eaLnBrk="1" hangingPunct="1">
              <a:spcBef>
                <a:spcPct val="0"/>
              </a:spcBef>
              <a:buFont typeface="Arial" panose="020B0604020202020204" pitchFamily="34" charset="0"/>
              <a:buChar char="•"/>
            </a:pPr>
            <a:r>
              <a:rPr lang="es-ES_tradnl" dirty="0"/>
              <a:t>Negligencia y abuso infantil, incluido el abuso físico, sexual y emocional. </a:t>
            </a:r>
          </a:p>
          <a:p>
            <a:pPr marL="171450" indent="-171450" eaLnBrk="1" hangingPunct="1">
              <a:spcBef>
                <a:spcPct val="0"/>
              </a:spcBef>
              <a:buFont typeface="Arial" panose="020B0604020202020204" pitchFamily="34" charset="0"/>
              <a:buChar char="•"/>
            </a:pPr>
            <a:r>
              <a:rPr lang="es-ES_tradnl" dirty="0"/>
              <a:t>Ser víctima o testigo de violencia en la comunidad, la escuela o doméstica. </a:t>
            </a:r>
          </a:p>
          <a:p>
            <a:pPr marL="171450" indent="-171450" eaLnBrk="1" hangingPunct="1">
              <a:spcBef>
                <a:spcPct val="0"/>
              </a:spcBef>
              <a:buFont typeface="Arial" panose="020B0604020202020204" pitchFamily="34" charset="0"/>
              <a:buChar char="•"/>
            </a:pPr>
            <a:r>
              <a:rPr lang="es-ES_tradnl" dirty="0"/>
              <a:t>Desastres naturales, guerra y terrorismo.</a:t>
            </a:r>
          </a:p>
          <a:p>
            <a:pPr marL="171450" indent="-171450" eaLnBrk="1" hangingPunct="1">
              <a:spcBef>
                <a:spcPct val="0"/>
              </a:spcBef>
              <a:buFont typeface="Arial" panose="020B0604020202020204" pitchFamily="34" charset="0"/>
              <a:buChar char="•"/>
            </a:pPr>
            <a:endParaRPr lang="es-ES_tradnl" dirty="0"/>
          </a:p>
          <a:p>
            <a:pPr marL="0" indent="0" eaLnBrk="1" hangingPunct="1">
              <a:spcBef>
                <a:spcPct val="0"/>
              </a:spcBef>
              <a:buFontTx/>
              <a:buNone/>
            </a:pPr>
            <a:r>
              <a:rPr lang="es-ES_tradnl" dirty="0"/>
              <a:t>Pero el que quiero resaltar hoy es el último: la pobreza, discriminación y trauma histórico / generacional. El racismo es una forma de trauma. El trauma racial puede resultar de experiencias significativas de racismo como crímenes de odio o discriminación en el lugar de trabajo y la vivienda. O puede resultar de la acumulación de muchos pequeños sucesos como la discriminación y </a:t>
            </a:r>
            <a:r>
              <a:rPr lang="es-ES_tradnl" noProof="0" dirty="0"/>
              <a:t>las micro-agresiones cotidianas, esas acciones o comentarios breves y comunes que, sutilmente y a menudo, inconsciente o involuntariamente expresan una actitud prejuiciosa hacia un grupo. </a:t>
            </a:r>
          </a:p>
          <a:p>
            <a:pPr marL="0" indent="0" eaLnBrk="1" hangingPunct="1">
              <a:spcBef>
                <a:spcPct val="0"/>
              </a:spcBef>
              <a:buFontTx/>
              <a:buNone/>
            </a:pPr>
            <a:endParaRPr lang="es-ES_tradnl" noProof="0" dirty="0"/>
          </a:p>
          <a:p>
            <a:pPr marL="0" indent="0" eaLnBrk="1" hangingPunct="1">
              <a:spcBef>
                <a:spcPct val="0"/>
              </a:spcBef>
              <a:buFontTx/>
              <a:buNone/>
            </a:pPr>
            <a:r>
              <a:rPr lang="es-ES_tradnl" noProof="0" dirty="0"/>
              <a:t>Muchos de nuestros estudiantes experimentaron trauma y angustia después de presenciar el brutal asesinato de George Floyd. ¿Cómo podría un joven afroamericano no sentirse amenazado, asustado, ansioso, deprimido o desamparado sabiendo que esto podría sucederle o a alguien cercano a él? </a:t>
            </a:r>
          </a:p>
          <a:p>
            <a:pPr marL="0" indent="0" eaLnBrk="1" hangingPunct="1">
              <a:spcBef>
                <a:spcPct val="0"/>
              </a:spcBef>
              <a:buFontTx/>
              <a:buNone/>
            </a:pPr>
            <a:endParaRPr lang="es-ES_tradnl" noProof="0" dirty="0"/>
          </a:p>
          <a:p>
            <a:pPr marL="0" indent="0" eaLnBrk="1" hangingPunct="1">
              <a:spcBef>
                <a:spcPct val="0"/>
              </a:spcBef>
              <a:buFontTx/>
              <a:buNone/>
            </a:pPr>
            <a:r>
              <a:rPr lang="es-ES_tradnl" noProof="0" dirty="0"/>
              <a:t>¿Pueden ustedes pensar en algún otro ejemplo de trauma que haya sido reseñado recientemente en los medios de comunicación?</a:t>
            </a:r>
            <a:endParaRPr lang="es-ES_tradnl" altLang="en-US" noProof="0" dirty="0"/>
          </a:p>
          <a:p>
            <a:pPr marL="0" indent="0" eaLnBrk="1" hangingPunct="1">
              <a:spcBef>
                <a:spcPct val="0"/>
              </a:spcBef>
              <a:buNone/>
            </a:pPr>
            <a:endParaRPr lang="es-ES_tradnl" altLang="en-US" b="1" noProof="0" dirty="0"/>
          </a:p>
          <a:p>
            <a:pPr marL="0" indent="0" eaLnBrk="1" hangingPunct="1">
              <a:spcBef>
                <a:spcPct val="0"/>
              </a:spcBef>
              <a:buNone/>
            </a:pPr>
            <a:r>
              <a:rPr lang="es-ES_tradnl" altLang="en-US" b="1" noProof="0" dirty="0"/>
              <a:t>[EN PERSONA]:</a:t>
            </a:r>
            <a:r>
              <a:rPr lang="es-ES_tradnl" altLang="en-US" b="1" i="0" noProof="0" dirty="0"/>
              <a:t> </a:t>
            </a:r>
            <a:r>
              <a:rPr lang="es-ES_tradnl" b="1" noProof="0" dirty="0"/>
              <a:t>LAS PERSONAS PUEDEN LEVANTAR LAS MANOS. LLAME A UN PARTICIPANTE A LA VEZ PARA QUE RESPONDA Y AGRADEZCA LAS RESPUESTAS. </a:t>
            </a:r>
            <a:endParaRPr lang="es-ES_tradnl" altLang="en-US" b="1" i="0" noProof="0" dirty="0"/>
          </a:p>
          <a:p>
            <a:pPr marL="0" indent="0" eaLnBrk="1" hangingPunct="1">
              <a:spcBef>
                <a:spcPct val="0"/>
              </a:spcBef>
              <a:buNone/>
            </a:pPr>
            <a:endParaRPr lang="es-ES_tradnl" altLang="en-US" b="1" i="0" noProof="0" dirty="0"/>
          </a:p>
          <a:p>
            <a:pPr marL="0" indent="0" eaLnBrk="1" hangingPunct="1">
              <a:spcBef>
                <a:spcPct val="0"/>
              </a:spcBef>
              <a:buNone/>
            </a:pPr>
            <a:r>
              <a:rPr lang="es-ES_tradnl" altLang="en-US" b="1" i="0" noProof="0" dirty="0"/>
              <a:t>[SI EN LÍNEA: DIGA]: </a:t>
            </a:r>
            <a:r>
              <a:rPr lang="es-ES_tradnl" altLang="en-US" b="1" noProof="0" dirty="0"/>
              <a:t>“</a:t>
            </a:r>
            <a:r>
              <a:rPr lang="es-ES_tradnl" altLang="en-US" b="0" noProof="0" dirty="0"/>
              <a:t>Por favor escriban sus respuestas en el </a:t>
            </a:r>
            <a:r>
              <a:rPr lang="es-ES_tradnl" altLang="en-US" b="0" i="1" noProof="0" dirty="0"/>
              <a:t>chat box</a:t>
            </a:r>
            <a:r>
              <a:rPr lang="es-ES_tradnl" altLang="en-US" dirty="0"/>
              <a:t>.” </a:t>
            </a:r>
            <a:r>
              <a:rPr lang="es-ES_tradnl" altLang="en-US" b="1" dirty="0"/>
              <a:t>[ENTONCES AGRADEZCA Y LEA LAS RESPUESTAS APROPIADAS EN VOZ ALTA. </a:t>
            </a:r>
          </a:p>
          <a:p>
            <a:pPr marL="0" indent="0" eaLnBrk="1" hangingPunct="1">
              <a:spcBef>
                <a:spcPct val="0"/>
              </a:spcBef>
              <a:buNone/>
            </a:pPr>
            <a:r>
              <a:rPr lang="es-ES_tradnl" altLang="en-US" b="1" i="0" dirty="0"/>
              <a:t>GENERALMENTE, ES MEJOR PASAR POR ALTO RESPUESTAS INCORRECTAS O “PROVOCATIVAS”]. </a:t>
            </a:r>
          </a:p>
          <a:p>
            <a:pPr marL="0" indent="0" eaLnBrk="1" hangingPunct="1">
              <a:spcBef>
                <a:spcPct val="0"/>
              </a:spcBef>
              <a:buNone/>
            </a:pPr>
            <a:endParaRPr lang="es-ES_tradnl" altLang="en-US" b="1" i="0" dirty="0"/>
          </a:p>
          <a:p>
            <a:pPr marL="0" indent="0" eaLnBrk="1" hangingPunct="1">
              <a:spcBef>
                <a:spcPct val="0"/>
              </a:spcBef>
              <a:buNone/>
            </a:pPr>
            <a:r>
              <a:rPr lang="es-ES_tradnl" altLang="en-US" b="1" i="0" dirty="0"/>
              <a:t>[SI NO HAY RESPUESTAS POR PARTE DE LA AUDIENCIA LUEGO DE 10 SEGUNDOS, MENCIONE ALGUNO DE ESTOS SUCESOS]:</a:t>
            </a:r>
            <a:endParaRPr lang="es-ES_tradnl" altLang="en-US" i="1" dirty="0"/>
          </a:p>
          <a:p>
            <a:pPr marL="171450" indent="-171450" eaLnBrk="1" hangingPunct="1">
              <a:spcBef>
                <a:spcPct val="0"/>
              </a:spcBef>
              <a:buFont typeface="Arial" panose="020B0604020202020204" pitchFamily="34" charset="0"/>
              <a:buChar char="•"/>
            </a:pPr>
            <a:r>
              <a:rPr lang="es-ES_tradnl" noProof="0" dirty="0">
                <a:solidFill>
                  <a:schemeClr val="tx1"/>
                </a:solidFill>
              </a:rPr>
              <a:t>¿</a:t>
            </a:r>
            <a:r>
              <a:rPr lang="es-ES_tradnl" altLang="en-US" noProof="0" dirty="0"/>
              <a:t>Que tal los recientes huracanes Laura, Irma, María?</a:t>
            </a:r>
          </a:p>
          <a:p>
            <a:pPr marL="171450" indent="-171450" eaLnBrk="1" hangingPunct="1">
              <a:spcBef>
                <a:spcPct val="0"/>
              </a:spcBef>
              <a:buFont typeface="Arial" panose="020B0604020202020204" pitchFamily="34" charset="0"/>
              <a:buChar char="•"/>
            </a:pPr>
            <a:r>
              <a:rPr lang="es-ES_tradnl" altLang="en-US" noProof="0" dirty="0"/>
              <a:t>Los terremotos y réplicas</a:t>
            </a:r>
          </a:p>
          <a:p>
            <a:pPr marL="171450" indent="-171450" eaLnBrk="1" hangingPunct="1">
              <a:spcBef>
                <a:spcPct val="0"/>
              </a:spcBef>
              <a:buFont typeface="Arial" panose="020B0604020202020204" pitchFamily="34" charset="0"/>
              <a:buChar char="•"/>
            </a:pPr>
            <a:r>
              <a:rPr lang="es-ES_tradnl" altLang="en-US" noProof="0" dirty="0"/>
              <a:t>Tiroteos masivos en las escuelas por ejemplo el de la escuela superior en Florida, (Estados Unidos) en febrero de 2018</a:t>
            </a:r>
          </a:p>
          <a:p>
            <a:pPr marL="171450" indent="-171450" eaLnBrk="1" hangingPunct="1">
              <a:spcBef>
                <a:spcPct val="0"/>
              </a:spcBef>
              <a:buFont typeface="Arial" panose="020B0604020202020204" pitchFamily="34" charset="0"/>
              <a:buChar char="•"/>
            </a:pPr>
            <a:r>
              <a:rPr lang="es-ES_tradnl" altLang="en-US" noProof="0" dirty="0"/>
              <a:t>Víctimas del tráfico humano</a:t>
            </a:r>
          </a:p>
          <a:p>
            <a:pPr marL="171450" indent="-171450" eaLnBrk="1" hangingPunct="1">
              <a:spcBef>
                <a:spcPct val="0"/>
              </a:spcBef>
              <a:buFont typeface="Arial" panose="020B0604020202020204" pitchFamily="34" charset="0"/>
              <a:buChar char="•"/>
            </a:pPr>
            <a:endParaRPr lang="es-ES_tradnl" altLang="en-US" b="0" dirty="0"/>
          </a:p>
          <a:p>
            <a:pPr marL="0" indent="0" eaLnBrk="1" hangingPunct="1">
              <a:spcBef>
                <a:spcPct val="0"/>
              </a:spcBef>
              <a:buFont typeface="Arial" panose="020B0604020202020204" pitchFamily="34" charset="0"/>
              <a:buNone/>
            </a:pPr>
            <a:r>
              <a:rPr lang="es-ES_tradnl" altLang="en-US" b="1" dirty="0"/>
              <a:t>TERMINE DICIENDO: </a:t>
            </a:r>
            <a:r>
              <a:rPr lang="es-ES_tradnl" dirty="0"/>
              <a:t>Gracias por esas excelentes respuestas.</a:t>
            </a:r>
            <a:endParaRPr lang="es-ES_tradnl" altLang="en-US" b="0" dirty="0"/>
          </a:p>
        </p:txBody>
      </p:sp>
      <p:sp>
        <p:nvSpPr>
          <p:cNvPr id="4" name="Slide Number Placeholder 3"/>
          <p:cNvSpPr>
            <a:spLocks noGrp="1"/>
          </p:cNvSpPr>
          <p:nvPr>
            <p:ph type="sldNum" sz="quarter" idx="5"/>
          </p:nvPr>
        </p:nvSpPr>
        <p:spPr/>
        <p:txBody>
          <a:bodyPr/>
          <a:lstStyle/>
          <a:p>
            <a:fld id="{E8E7721F-E695-7446-945F-A33AB80EF442}" type="slidenum">
              <a:rPr lang="en-US" smtClean="0"/>
              <a:t>6</a:t>
            </a:fld>
            <a:endParaRPr lang="en-US" dirty="0"/>
          </a:p>
        </p:txBody>
      </p:sp>
    </p:spTree>
    <p:extLst>
      <p:ext uri="{BB962C8B-B14F-4D97-AF65-F5344CB8AC3E}">
        <p14:creationId xmlns:p14="http://schemas.microsoft.com/office/powerpoint/2010/main" val="79352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_tradnl" noProof="0" dirty="0"/>
              <a:t>Ahora hablemos de los efectos del trauma. </a:t>
            </a:r>
          </a:p>
          <a:p>
            <a:endParaRPr lang="es-ES_tradnl" noProof="0" dirty="0"/>
          </a:p>
          <a:p>
            <a:r>
              <a:rPr lang="es-ES_tradnl" noProof="0" dirty="0"/>
              <a:t>El trauma a menudo resulta en conductas que son </a:t>
            </a:r>
            <a:r>
              <a:rPr lang="es-ES_tradnl" b="1" noProof="0" dirty="0"/>
              <a:t>adaptaciones </a:t>
            </a:r>
            <a:r>
              <a:rPr lang="es-ES_tradnl" noProof="0" dirty="0"/>
              <a:t>para ayudar a nuestros estudiantes a sobrevivir mental y emocionalmente. De hecho, todas las conductas, las saludables y no saludables, son adaptadas y diseñadas para comunicar o mejorar la supervivencia. </a:t>
            </a:r>
          </a:p>
          <a:p>
            <a:r>
              <a:rPr lang="es-ES_tradnl" noProof="0" dirty="0"/>
              <a:t>En el ámbito de la salud, existe la tendencia actual de conceptualizar las conductas no saludables que resultan del trauma como </a:t>
            </a:r>
            <a:r>
              <a:rPr lang="es-ES_tradnl" b="1" noProof="0" dirty="0"/>
              <a:t>síntomas </a:t>
            </a:r>
            <a:r>
              <a:rPr lang="es-ES_tradnl" noProof="0" dirty="0"/>
              <a:t>que necesitan tratamiento </a:t>
            </a:r>
            <a:r>
              <a:rPr lang="es-ES_tradnl" b="0" noProof="0" dirty="0"/>
              <a:t>en vez de estrategias de adaptación a traumas pasados o presentes</a:t>
            </a:r>
            <a:r>
              <a:rPr lang="es-ES_tradnl" noProof="0" dirty="0"/>
              <a:t>. </a:t>
            </a:r>
          </a:p>
          <a:p>
            <a:endParaRPr lang="es-ES_tradnl" noProof="0" dirty="0"/>
          </a:p>
          <a:p>
            <a:r>
              <a:rPr lang="es-ES_tradnl" noProof="0" dirty="0"/>
              <a:t>Esta tabla muestra cómo conductas poco saludables cumplen una función para el estudiante con trauma. Por ejemplo, el abuso de alcohol es un conjunto de conductas que usa un estudiante para auto-medicarse y aliviar el dolor emocional. Las autolesiones, como cortarse o quemarse, también son conductas diseñadas para ayudar a la persona a manejar su dolor emocional y proporcionar un alivio temporal de los sentimientos abrumadores o los sentimientos de estar “adormecido” emocionalmente y muerto por dentro. Los estudiantes que se autolesionan le dirán que es mejor sentirse vivo y sentir algo que sentirse muerto por dentro.</a:t>
            </a:r>
          </a:p>
          <a:p>
            <a:endParaRPr lang="es-ES_tradnl" noProof="0"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7</a:t>
            </a:fld>
            <a:endParaRPr lang="en-US" dirty="0"/>
          </a:p>
        </p:txBody>
      </p:sp>
    </p:spTree>
    <p:extLst>
      <p:ext uri="{BB962C8B-B14F-4D97-AF65-F5344CB8AC3E}">
        <p14:creationId xmlns:p14="http://schemas.microsoft.com/office/powerpoint/2010/main" val="341556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noProof="0" dirty="0"/>
              <a:t>A veces, un estudiante actúa como si estuviera en el entorno anterior donde tuvo lugar el trauma y no es capaz de reconocer que ya no está siendo amenazado o en peligro.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noProof="0" dirty="0"/>
              <a:t>Sus cerebros, sistemas nerviosos y sus modelos de trabajo interno se desarrollaron y se basan en un mundo que ya no existe.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noProof="0" dirty="0"/>
              <a:t>Tomemos el ejemplo de un estudiante que acumula comida en su habitación. Parece una conducta extraña hasta que se entera de que el estudiante cuando niño, mientras crecía no tenía comida suficiente para comer.  Ahora esa conducta tiene sentido, ¿verdad?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ES_tradnl" noProof="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noProof="0" dirty="0"/>
              <a:t>Otro ejemplo es un estudiante que experimenta una ansiedad paralizante cada vez que hay una tormenta eléctrica. Esa conducta puede parecer extraña hasta que comprende que su casa fue destruida por un huracán cuando tenía 6 años y su familia se quedó sin hogar durante 2 años después de eso.</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noProof="0" dirty="0"/>
              <a:t>Las conductas poco saludables o extrañas que resultan de un trauma tienen sentido cuando se comprende el historial de trauma del estudiante.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8</a:t>
            </a:fld>
            <a:endParaRPr lang="en-US" dirty="0"/>
          </a:p>
        </p:txBody>
      </p:sp>
    </p:spTree>
    <p:extLst>
      <p:ext uri="{BB962C8B-B14F-4D97-AF65-F5344CB8AC3E}">
        <p14:creationId xmlns:p14="http://schemas.microsoft.com/office/powerpoint/2010/main" val="795111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investigación sobre los efectos a largo plazo del trauma ha demostrado que cuando el trauma ocurre antes de los 18 años, hay efectos duraderos en el desarrollo y los resultados en la calidad de la vida. Los eventos estresantes o traumáticos que ocurren durante los años de desarrollo se denominan </a:t>
            </a:r>
            <a:r>
              <a:rPr lang="es-ES" b="1" dirty="0"/>
              <a:t>Experiencias Adversas de la Infancia</a:t>
            </a:r>
            <a:r>
              <a:rPr lang="es-ES" dirty="0"/>
              <a:t>, como mencionáramos previamente en inglés </a:t>
            </a:r>
            <a:r>
              <a:rPr lang="en-US" i="1" noProof="0" dirty="0"/>
              <a:t>Adverse Childhood Experiences </a:t>
            </a:r>
            <a:r>
              <a:rPr lang="es-ES" i="1" dirty="0"/>
              <a:t>o </a:t>
            </a:r>
            <a:r>
              <a:rPr lang="es-ES" dirty="0"/>
              <a:t>ACE por sus siglas en inglés.</a:t>
            </a:r>
          </a:p>
          <a:p>
            <a:endParaRPr lang="es-ES" dirty="0"/>
          </a:p>
          <a:p>
            <a:endParaRPr lang="en-US" dirty="0"/>
          </a:p>
          <a:p>
            <a:r>
              <a:rPr lang="es-ES" dirty="0"/>
              <a:t>Una forma en que las ACE pueden afectar los resultados a largo plazo es que provocan estrés tóxico, una respuesta de estrés que ocurre cuando una persona experimenta una adversidad fuerte, frecuente y/o prolongada sin el apoyo adecuado. </a:t>
            </a:r>
          </a:p>
          <a:p>
            <a:endParaRPr lang="es-ES" dirty="0"/>
          </a:p>
          <a:p>
            <a:r>
              <a:rPr lang="es-ES" dirty="0"/>
              <a:t>Piense en los diferentes tipos de trauma mencionados previamente: abuso, negligencia, violencia doméstica o en la comunidad. Estos no son eventos que ocurren en una sola ocasión. Ocurren repetidamente durante años y años. Sin el apoyo adecuado, el estrés tóxico cambia el desarrollo y funcionamiento del cerebro, el sistema nervioso y el sistema endocrino que regula las hormonas. Así es como se cree que la pobreza, el racismo y la discriminación tienen sus efectos negativos en diferentes aspectos del desarrollo- por la exposición casi constante e implacable a eventos estresantes.</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8E7721F-E695-7446-945F-A33AB80EF442}" type="slidenum">
              <a:rPr lang="en-US" smtClean="0"/>
              <a:t>9</a:t>
            </a:fld>
            <a:endParaRPr lang="en-US" dirty="0"/>
          </a:p>
        </p:txBody>
      </p:sp>
    </p:spTree>
    <p:extLst>
      <p:ext uri="{BB962C8B-B14F-4D97-AF65-F5344CB8AC3E}">
        <p14:creationId xmlns:p14="http://schemas.microsoft.com/office/powerpoint/2010/main" val="1195688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045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49998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13413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8FEF694-2DDB-4A89-817C-7FE613F4FB19}"/>
              </a:ext>
            </a:extLst>
          </p:cNvPr>
          <p:cNvSpPr txBox="1">
            <a:spLocks/>
          </p:cNvSpPr>
          <p:nvPr userDrawn="1"/>
        </p:nvSpPr>
        <p:spPr bwMode="auto">
          <a:xfrm>
            <a:off x="8401051" y="1150939"/>
            <a:ext cx="3426883" cy="401637"/>
          </a:xfrm>
          <a:prstGeom prst="rect">
            <a:avLst/>
          </a:prstGeom>
          <a:noFill/>
          <a:ln>
            <a:noFill/>
          </a:ln>
        </p:spPr>
        <p:txBody>
          <a:bodyPr/>
          <a:lstStyle>
            <a:lvl1pPr marL="0" indent="0" algn="l" defTabSz="457200" rtl="0" eaLnBrk="0" fontAlgn="base" hangingPunct="0">
              <a:spcBef>
                <a:spcPct val="20000"/>
              </a:spcBef>
              <a:spcAft>
                <a:spcPct val="0"/>
              </a:spcAft>
              <a:buClr>
                <a:srgbClr val="609BCD"/>
              </a:buClr>
              <a:buSzPct val="110000"/>
              <a:buFontTx/>
              <a:buNone/>
              <a:defRPr sz="1100" kern="1200" spc="0" baseline="0">
                <a:solidFill>
                  <a:srgbClr val="000000"/>
                </a:solidFill>
                <a:latin typeface="Open Sans"/>
                <a:ea typeface="ＭＳ Ｐゴシック" charset="0"/>
                <a:cs typeface="Open Sans"/>
              </a:defRPr>
            </a:lvl1pPr>
            <a:lvl2pPr marL="742950" indent="-285750" algn="l" defTabSz="457200" rtl="0" eaLnBrk="0" fontAlgn="base" hangingPunct="0">
              <a:spcBef>
                <a:spcPct val="20000"/>
              </a:spcBef>
              <a:spcAft>
                <a:spcPct val="0"/>
              </a:spcAft>
              <a:buClr>
                <a:srgbClr val="609BCD"/>
              </a:buClr>
              <a:buSzPct val="125000"/>
              <a:buFont typeface="Lucida Grande" charset="0"/>
              <a:buChar char="»"/>
              <a:defRPr kern="1200">
                <a:solidFill>
                  <a:srgbClr val="000000"/>
                </a:solidFill>
                <a:latin typeface="Open Sans"/>
                <a:ea typeface="ＭＳ Ｐゴシック" charset="0"/>
                <a:cs typeface="Open Sans"/>
              </a:defRPr>
            </a:lvl2pPr>
            <a:lvl3pPr marL="1143000" indent="-228600" algn="l" defTabSz="457200" rtl="0" eaLnBrk="0" fontAlgn="base" hangingPunct="0">
              <a:spcBef>
                <a:spcPct val="20000"/>
              </a:spcBef>
              <a:spcAft>
                <a:spcPct val="0"/>
              </a:spcAft>
              <a:buClr>
                <a:srgbClr val="609BCD"/>
              </a:buClr>
              <a:buFont typeface="Lucida Grande" charset="0"/>
              <a:buChar char="●"/>
              <a:defRPr sz="1600" kern="1200">
                <a:solidFill>
                  <a:srgbClr val="000000"/>
                </a:solidFill>
                <a:latin typeface="Open Sans"/>
                <a:ea typeface="ＭＳ Ｐゴシック" charset="0"/>
                <a:cs typeface="Open Sans"/>
              </a:defRPr>
            </a:lvl3pPr>
            <a:lvl4pPr marL="1600200" indent="-228600" algn="l" defTabSz="457200" rtl="0" eaLnBrk="0" fontAlgn="base" hangingPunct="0">
              <a:spcBef>
                <a:spcPct val="20000"/>
              </a:spcBef>
              <a:spcAft>
                <a:spcPct val="0"/>
              </a:spcAft>
              <a:buClr>
                <a:srgbClr val="609BCD"/>
              </a:buClr>
              <a:buFont typeface="Courier New" charset="0"/>
              <a:buChar char="o"/>
              <a:defRPr sz="1400" kern="1200">
                <a:solidFill>
                  <a:srgbClr val="000000"/>
                </a:solidFill>
                <a:latin typeface="Open Sans"/>
                <a:ea typeface="ＭＳ Ｐゴシック" charset="0"/>
                <a:cs typeface="Open Sans"/>
              </a:defRPr>
            </a:lvl4pPr>
            <a:lvl5pPr marL="2057400" indent="-228600" algn="l" defTabSz="457200" rtl="0" eaLnBrk="0" fontAlgn="base" hangingPunct="0">
              <a:spcBef>
                <a:spcPct val="20000"/>
              </a:spcBef>
              <a:spcAft>
                <a:spcPct val="0"/>
              </a:spcAft>
              <a:buClr>
                <a:srgbClr val="609BCD"/>
              </a:buClr>
              <a:buFont typeface="Arial" charset="0"/>
              <a:buChar char="•"/>
              <a:defRPr sz="1400" kern="1200">
                <a:solidFill>
                  <a:srgbClr val="000000"/>
                </a:solidFill>
                <a:latin typeface="Open Sans"/>
                <a:ea typeface="ＭＳ Ｐゴシック" charset="0"/>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dist">
              <a:defRPr/>
            </a:pPr>
            <a:r>
              <a:rPr lang="en-US" sz="1100" dirty="0">
                <a:solidFill>
                  <a:srgbClr val="FFFFFF"/>
                </a:solidFill>
                <a:latin typeface="Arial"/>
                <a:cs typeface="Arial"/>
              </a:rPr>
              <a:t>www.</a:t>
            </a:r>
            <a:r>
              <a:rPr lang="en-US" sz="1100" b="1" dirty="0">
                <a:solidFill>
                  <a:srgbClr val="FFFFFF"/>
                </a:solidFill>
                <a:latin typeface="Arial"/>
                <a:cs typeface="Arial"/>
              </a:rPr>
              <a:t>TheNationalCouncil</a:t>
            </a:r>
            <a:r>
              <a:rPr lang="en-US" sz="1100" dirty="0">
                <a:solidFill>
                  <a:srgbClr val="FFFFFF"/>
                </a:solidFill>
                <a:latin typeface="Arial"/>
                <a:cs typeface="Arial"/>
              </a:rPr>
              <a:t>.org</a:t>
            </a:r>
          </a:p>
          <a:p>
            <a:pPr algn="dist">
              <a:defRPr/>
            </a:pPr>
            <a:endParaRPr lang="en-US" sz="1100" dirty="0">
              <a:solidFill>
                <a:srgbClr val="FFFFFF"/>
              </a:solidFill>
              <a:latin typeface="Open Sans" charset="0"/>
            </a:endParaRPr>
          </a:p>
        </p:txBody>
      </p:sp>
      <p:sp>
        <p:nvSpPr>
          <p:cNvPr id="11" name="Picture Placeholder 4"/>
          <p:cNvSpPr>
            <a:spLocks noGrp="1"/>
          </p:cNvSpPr>
          <p:nvPr>
            <p:ph type="pic" sz="quarter" idx="15"/>
          </p:nvPr>
        </p:nvSpPr>
        <p:spPr>
          <a:xfrm>
            <a:off x="653778" y="1804314"/>
            <a:ext cx="3571933" cy="2713369"/>
          </a:xfrm>
          <a:effectLst>
            <a:outerShdw blurRad="50800" dist="38100" dir="2700000" algn="tl" rotWithShape="0">
              <a:prstClr val="black">
                <a:alpha val="40000"/>
              </a:prstClr>
            </a:outerShdw>
          </a:effectLst>
        </p:spPr>
        <p:txBody>
          <a:bodyPr rtlCol="0">
            <a:normAutofit/>
          </a:bodyPr>
          <a:lstStyle>
            <a:lvl1pPr marL="0" indent="0">
              <a:buNone/>
              <a:defRPr sz="1600"/>
            </a:lvl1pPr>
          </a:lstStyle>
          <a:p>
            <a:pPr lvl="0"/>
            <a:endParaRPr lang="en-US" noProof="0" dirty="0"/>
          </a:p>
        </p:txBody>
      </p:sp>
      <p:sp>
        <p:nvSpPr>
          <p:cNvPr id="13" name="Text Placeholder 2"/>
          <p:cNvSpPr>
            <a:spLocks noGrp="1"/>
          </p:cNvSpPr>
          <p:nvPr>
            <p:ph idx="1"/>
          </p:nvPr>
        </p:nvSpPr>
        <p:spPr bwMode="auto">
          <a:xfrm>
            <a:off x="5203845" y="1804315"/>
            <a:ext cx="6394411" cy="4525963"/>
          </a:xfrm>
          <a:prstGeom prst="rect">
            <a:avLst/>
          </a:prstGeom>
          <a:noFill/>
          <a:ln>
            <a:noFill/>
          </a:ln>
        </p:spPr>
        <p:txBody>
          <a:bodyPr/>
          <a:lstStyle>
            <a:lvl1pPr marL="342900" indent="-342900">
              <a:buFont typeface="Arial"/>
              <a:buChar char="•"/>
              <a:defRPr sz="3200"/>
            </a:lvl1pPr>
            <a:lvl2pPr marL="742950" indent="-285750">
              <a:buFont typeface="Wingdings" charset="2"/>
              <a:buChar char="ü"/>
              <a:defRPr sz="1800">
                <a:solidFill>
                  <a:srgbClr val="204E9C"/>
                </a:solidFill>
              </a:defRPr>
            </a:lvl2pPr>
            <a:lvl3pPr marL="1200150" indent="-285750">
              <a:buFont typeface="Courier New"/>
              <a:buChar char="o"/>
              <a:defRPr sz="1600"/>
            </a:lvl3pPr>
            <a:lvl4pPr>
              <a:defRPr sz="1400"/>
            </a:lvl4pPr>
            <a:lvl5pPr>
              <a:defRPr sz="14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Title Placeholder 1"/>
          <p:cNvSpPr>
            <a:spLocks noGrp="1"/>
          </p:cNvSpPr>
          <p:nvPr>
            <p:ph type="title"/>
          </p:nvPr>
        </p:nvSpPr>
        <p:spPr bwMode="auto">
          <a:xfrm>
            <a:off x="4274762" y="268326"/>
            <a:ext cx="7699143" cy="615950"/>
          </a:xfrm>
          <a:prstGeom prst="rect">
            <a:avLst/>
          </a:prstGeom>
          <a:noFill/>
          <a:ln>
            <a:noFill/>
          </a:ln>
        </p:spPr>
        <p:txBody>
          <a:bodyPr/>
          <a:lstStyle>
            <a:lvl1pPr>
              <a:defRPr sz="3200" baseline="0">
                <a:solidFill>
                  <a:srgbClr val="E9B12B"/>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27CA99A8-8384-40A1-8E22-3869E108E63B}"/>
              </a:ext>
            </a:extLst>
          </p:cNvPr>
          <p:cNvSpPr>
            <a:spLocks noGrp="1"/>
          </p:cNvSpPr>
          <p:nvPr>
            <p:ph type="sldNum" sz="quarter" idx="16"/>
          </p:nvPr>
        </p:nvSpPr>
        <p:spPr>
          <a:xfrm>
            <a:off x="11303000" y="6488113"/>
            <a:ext cx="889000" cy="233362"/>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9537249-1078-4801-85F6-D1490092EC72}" type="slidenum">
              <a:rPr lang="en-US" altLang="en-US"/>
              <a:pPr/>
              <a:t>‹#›</a:t>
            </a:fld>
            <a:endParaRPr lang="en-US" altLang="en-US" dirty="0"/>
          </a:p>
        </p:txBody>
      </p:sp>
    </p:spTree>
    <p:extLst>
      <p:ext uri="{BB962C8B-B14F-4D97-AF65-F5344CB8AC3E}">
        <p14:creationId xmlns:p14="http://schemas.microsoft.com/office/powerpoint/2010/main" val="4170293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NatCo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449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dirty="0"/>
              <a:t>National Office of Job Corps</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68879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387893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dirty="0"/>
              <a:t>National Office of Job Corps</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62432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95195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dirty="0"/>
              <a:t>National Office of Job Corps</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8101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dirty="0"/>
              <a:t>National Office of Job Corps</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58401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lvl1pPr algn="r">
              <a:defRPr sz="1200"/>
            </a:lvl1pPr>
          </a:lstStyle>
          <a:p>
            <a:fld id="{3A98EE3D-8CD1-4C3F-BD1C-C98C9596463C}" type="slidenum">
              <a:rPr lang="en-US" smtClean="0"/>
              <a:pPr/>
              <a:t>‹#›</a:t>
            </a:fld>
            <a:endParaRPr lang="en-US" dirty="0"/>
          </a:p>
        </p:txBody>
      </p:sp>
      <p:sp>
        <p:nvSpPr>
          <p:cNvPr id="10" name="Footer Placeholder 7">
            <a:extLst>
              <a:ext uri="{FF2B5EF4-FFF2-40B4-BE49-F238E27FC236}">
                <a16:creationId xmlns:a16="http://schemas.microsoft.com/office/drawing/2014/main" id="{E20FD981-D1CD-1740-8695-E900DA738B28}"/>
              </a:ext>
            </a:extLst>
          </p:cNvPr>
          <p:cNvSpPr>
            <a:spLocks noGrp="1"/>
          </p:cNvSpPr>
          <p:nvPr>
            <p:ph type="ftr" sz="quarter" idx="11"/>
          </p:nvPr>
        </p:nvSpPr>
        <p:spPr>
          <a:xfrm>
            <a:off x="223519" y="6446838"/>
            <a:ext cx="6818262" cy="365125"/>
          </a:xfrm>
          <a:prstGeom prst="rect">
            <a:avLst/>
          </a:prstGeom>
        </p:spPr>
        <p:txBody>
          <a:bodyPr/>
          <a:lstStyle>
            <a:lvl1pPr>
              <a:defRPr sz="1200" cap="none"/>
            </a:lvl1pPr>
          </a:lstStyle>
          <a:p>
            <a:r>
              <a:rPr lang="en-US" dirty="0"/>
              <a:t>National Office of Job Corps</a:t>
            </a:r>
          </a:p>
        </p:txBody>
      </p:sp>
    </p:spTree>
    <p:extLst>
      <p:ext uri="{BB962C8B-B14F-4D97-AF65-F5344CB8AC3E}">
        <p14:creationId xmlns:p14="http://schemas.microsoft.com/office/powerpoint/2010/main" val="510116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dirty="0"/>
              <a:t>National Office of Job Corps</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4142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dirty="0"/>
              <a:t>National Office of Job Corps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485011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r>
              <a:rPr lang="en-US" dirty="0"/>
              <a:t>National Office of Job Corps</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777858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dirty="0"/>
              <a:t>National Office of Job Corps</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1824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6298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09918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24736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8674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8362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a:xfrm>
            <a:off x="8218426" y="6446838"/>
            <a:ext cx="258485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a:xfrm>
            <a:off x="1097279" y="6446838"/>
            <a:ext cx="6818262" cy="365125"/>
          </a:xfrm>
          <a:prstGeom prst="rect">
            <a:avLst/>
          </a:prstGeom>
        </p:spPr>
        <p:txBody>
          <a:bodyPr/>
          <a:lstStyle/>
          <a:p>
            <a:r>
              <a:rPr lang="en-US" dirty="0"/>
              <a:t>National Office of Job Corps</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874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a:prstGeom prst="rect">
            <a:avLst/>
          </a:prstGeom>
        </p:spPr>
        <p:txBody>
          <a:bodyPr/>
          <a:lstStyle>
            <a:lvl1pPr algn="l">
              <a:defRPr/>
            </a:lvl1pPr>
          </a:lstStyle>
          <a:p>
            <a:endParaRPr lang="en-US" dirty="0"/>
          </a:p>
        </p:txBody>
      </p:sp>
      <p:sp>
        <p:nvSpPr>
          <p:cNvPr id="6" name="Footer Placeholder 5"/>
          <p:cNvSpPr>
            <a:spLocks noGrp="1"/>
          </p:cNvSpPr>
          <p:nvPr>
            <p:ph type="ftr" sz="quarter" idx="11"/>
          </p:nvPr>
        </p:nvSpPr>
        <p:spPr>
          <a:xfrm>
            <a:off x="5458983" y="6446520"/>
            <a:ext cx="5334019" cy="365125"/>
          </a:xfrm>
          <a:prstGeom prst="rect">
            <a:avLst/>
          </a:prstGeom>
        </p:spPr>
        <p:txBody>
          <a:bodyPr/>
          <a:lstStyle>
            <a:lvl1pPr algn="l">
              <a:defRPr>
                <a:solidFill>
                  <a:schemeClr val="tx2"/>
                </a:solidFill>
              </a:defRPr>
            </a:lvl1pPr>
          </a:lstStyle>
          <a:p>
            <a:r>
              <a:rPr lang="en-US" dirty="0"/>
              <a:t>National Office of Job Corps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1945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8218426" y="6446838"/>
            <a:ext cx="2584850" cy="365125"/>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1097279" y="6446838"/>
            <a:ext cx="6818262" cy="365125"/>
          </a:xfrm>
          <a:prstGeom prst="rect">
            <a:avLst/>
          </a:prstGeom>
        </p:spPr>
        <p:txBody>
          <a:bodyPr/>
          <a:lstStyle/>
          <a:p>
            <a:pPr algn="l"/>
            <a:r>
              <a:rPr lang="en-US" dirty="0"/>
              <a:t>National Office of Job Corps</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2942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userDrawn="1"/>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r">
              <a:defRPr sz="900">
                <a:solidFill>
                  <a:srgbClr val="FFFFFF"/>
                </a:solidFill>
              </a:defRPr>
            </a:lvl1pPr>
          </a:lstStyle>
          <a:p>
            <a:fld id="{3A98EE3D-8CD1-4C3F-BD1C-C98C9596463C}" type="slidenum">
              <a:rPr lang="en-US" smtClean="0"/>
              <a:pPr/>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Footer Placeholder 7">
            <a:extLst>
              <a:ext uri="{FF2B5EF4-FFF2-40B4-BE49-F238E27FC236}">
                <a16:creationId xmlns:a16="http://schemas.microsoft.com/office/drawing/2014/main" id="{D5AE82E1-4911-CC4A-BBDB-4427359D3C96}"/>
              </a:ext>
            </a:extLst>
          </p:cNvPr>
          <p:cNvSpPr>
            <a:spLocks noGrp="1"/>
          </p:cNvSpPr>
          <p:nvPr>
            <p:ph type="ftr" sz="quarter" idx="3"/>
          </p:nvPr>
        </p:nvSpPr>
        <p:spPr>
          <a:xfrm>
            <a:off x="223519" y="6446838"/>
            <a:ext cx="6818262" cy="365125"/>
          </a:xfrm>
          <a:prstGeom prst="rect">
            <a:avLst/>
          </a:prstGeom>
        </p:spPr>
        <p:txBody>
          <a:bodyPr/>
          <a:lstStyle>
            <a:lvl1pPr>
              <a:defRPr sz="1200" cap="none">
                <a:solidFill>
                  <a:schemeClr val="bg1"/>
                </a:solidFill>
              </a:defRPr>
            </a:lvl1pPr>
          </a:lstStyle>
          <a:p>
            <a:r>
              <a:rPr lang="en-US" dirty="0"/>
              <a:t>National Office of Job Corps</a:t>
            </a:r>
          </a:p>
        </p:txBody>
      </p:sp>
    </p:spTree>
    <p:extLst>
      <p:ext uri="{BB962C8B-B14F-4D97-AF65-F5344CB8AC3E}">
        <p14:creationId xmlns:p14="http://schemas.microsoft.com/office/powerpoint/2010/main" val="127313245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 id="2147483686" r:id="rId12"/>
    <p:sldLayoutId id="2147483687" r:id="rId13"/>
  </p:sldLayoutIdLst>
  <p:hf hdr="0" dt="0"/>
  <p:txStyles>
    <p:title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r>
              <a:rPr lang="en-US" dirty="0"/>
              <a:t>National Office of Job Corps</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69892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dt="0"/>
  <p:txStyles>
    <p:titleStyle>
      <a:lvl1pPr algn="l" defTabSz="914400" rtl="0" eaLnBrk="1" latinLnBrk="0" hangingPunct="1">
        <a:lnSpc>
          <a:spcPct val="90000"/>
        </a:lnSpc>
        <a:spcBef>
          <a:spcPct val="0"/>
        </a:spcBef>
        <a:buNone/>
        <a:defRPr sz="44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tiff"/></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tiff"/></Relationships>
</file>

<file path=ppt/slides/_rels/slide29.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supportservices.jobcorps.gov/health/Pages/Webinars.aspx"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youtu.be/1Evwgu369Jw"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hyperlink" Target="https://commons.wikimedia.org/wiki/File:Fxemoji_u1F3A5.svg" TargetMode="Externa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svg"/><Relationship Id="rId11" Type="http://schemas.openxmlformats.org/officeDocument/2006/relationships/image" Target="../media/image12.tiff"/><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tiff"/><Relationship Id="rId4" Type="http://schemas.openxmlformats.org/officeDocument/2006/relationships/image" Target="../media/image16.tiff"/></Relationships>
</file>

<file path=ppt/slides/_rels/slide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B2891A-440B-4424-94AA-0F4F12599C2A}"/>
              </a:ext>
            </a:extLst>
          </p:cNvPr>
          <p:cNvPicPr>
            <a:picLocks noChangeAspect="1"/>
          </p:cNvPicPr>
          <p:nvPr/>
        </p:nvPicPr>
        <p:blipFill rotWithShape="1">
          <a:blip r:embed="rId3"/>
          <a:srcRect t="6639"/>
          <a:stretch/>
        </p:blipFill>
        <p:spPr>
          <a:xfrm>
            <a:off x="-19500" y="433855"/>
            <a:ext cx="12191999" cy="6857990"/>
          </a:xfrm>
          <a:prstGeom prst="rect">
            <a:avLst/>
          </a:prstGeom>
        </p:spPr>
      </p:pic>
      <p:sp>
        <p:nvSpPr>
          <p:cNvPr id="9" name="Rectangle 8">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Univers" panose="020F0502020204030204"/>
              <a:ea typeface="+mn-ea"/>
              <a:cs typeface="+mn-cs"/>
            </a:endParaRPr>
          </a:p>
        </p:txBody>
      </p:sp>
      <p:cxnSp>
        <p:nvCxnSpPr>
          <p:cNvPr id="11" name="Straight Connector 10">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a:extLst>
              <a:ext uri="{FF2B5EF4-FFF2-40B4-BE49-F238E27FC236}">
                <a16:creationId xmlns:a16="http://schemas.microsoft.com/office/drawing/2014/main" id="{FF6829B7-7F08-2B40-A41E-F02833FDED27}"/>
              </a:ext>
            </a:extLst>
          </p:cNvPr>
          <p:cNvSpPr/>
          <p:nvPr/>
        </p:nvSpPr>
        <p:spPr>
          <a:xfrm>
            <a:off x="-1" y="3118982"/>
            <a:ext cx="7537704" cy="246266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icture containing drawing&#10;&#10;Description automatically generated">
            <a:extLst>
              <a:ext uri="{FF2B5EF4-FFF2-40B4-BE49-F238E27FC236}">
                <a16:creationId xmlns:a16="http://schemas.microsoft.com/office/drawing/2014/main" id="{51DBAB0E-DD63-B244-9C79-D735DBFFA585}"/>
              </a:ext>
            </a:extLst>
          </p:cNvPr>
          <p:cNvPicPr>
            <a:picLocks noChangeAspect="1"/>
          </p:cNvPicPr>
          <p:nvPr/>
        </p:nvPicPr>
        <p:blipFill>
          <a:blip r:embed="rId4"/>
          <a:stretch>
            <a:fillRect/>
          </a:stretch>
        </p:blipFill>
        <p:spPr>
          <a:xfrm>
            <a:off x="19501" y="6212114"/>
            <a:ext cx="555852" cy="624114"/>
          </a:xfrm>
          <a:prstGeom prst="rect">
            <a:avLst/>
          </a:prstGeom>
        </p:spPr>
      </p:pic>
      <p:sp>
        <p:nvSpPr>
          <p:cNvPr id="2" name="Title 1">
            <a:extLst>
              <a:ext uri="{FF2B5EF4-FFF2-40B4-BE49-F238E27FC236}">
                <a16:creationId xmlns:a16="http://schemas.microsoft.com/office/drawing/2014/main" id="{D7B78BDF-F47F-4947-8E4B-E50C3308E870}"/>
              </a:ext>
            </a:extLst>
          </p:cNvPr>
          <p:cNvSpPr>
            <a:spLocks noGrp="1"/>
          </p:cNvSpPr>
          <p:nvPr>
            <p:ph type="ctrTitle"/>
          </p:nvPr>
        </p:nvSpPr>
        <p:spPr>
          <a:xfrm>
            <a:off x="316515" y="3221521"/>
            <a:ext cx="6765274" cy="2257590"/>
          </a:xfrm>
        </p:spPr>
        <p:txBody>
          <a:bodyPr>
            <a:normAutofit fontScale="90000"/>
          </a:bodyPr>
          <a:lstStyle/>
          <a:p>
            <a:r>
              <a:rPr lang="es-ES_tradnl" sz="5400" dirty="0"/>
              <a:t>Implementación de un Enfoque Informado del Trauma en Job Corps</a:t>
            </a:r>
            <a:endParaRPr lang="es-ES_tradnl" sz="5400" dirty="0">
              <a:solidFill>
                <a:schemeClr val="tx1"/>
              </a:solidFill>
            </a:endParaRPr>
          </a:p>
        </p:txBody>
      </p:sp>
    </p:spTree>
    <p:extLst>
      <p:ext uri="{BB962C8B-B14F-4D97-AF65-F5344CB8AC3E}">
        <p14:creationId xmlns:p14="http://schemas.microsoft.com/office/powerpoint/2010/main" val="63114573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CE101F-C18E-F94C-9121-23336F9B9F41}"/>
              </a:ext>
            </a:extLst>
          </p:cNvPr>
          <p:cNvSpPr>
            <a:spLocks noGrp="1"/>
          </p:cNvSpPr>
          <p:nvPr>
            <p:ph type="sldNum" sz="quarter" idx="12"/>
          </p:nvPr>
        </p:nvSpPr>
        <p:spPr/>
        <p:txBody>
          <a:bodyPr/>
          <a:lstStyle/>
          <a:p>
            <a:fld id="{3A98EE3D-8CD1-4C3F-BD1C-C98C9596463C}" type="slidenum">
              <a:rPr lang="en-US" smtClean="0"/>
              <a:t>10</a:t>
            </a:fld>
            <a:endParaRPr lang="en-US" dirty="0"/>
          </a:p>
        </p:txBody>
      </p:sp>
      <p:sp>
        <p:nvSpPr>
          <p:cNvPr id="7" name="Content Placeholder 4">
            <a:extLst>
              <a:ext uri="{FF2B5EF4-FFF2-40B4-BE49-F238E27FC236}">
                <a16:creationId xmlns:a16="http://schemas.microsoft.com/office/drawing/2014/main" id="{C3E93BAA-D804-6048-BBF5-5064D76068E8}"/>
              </a:ext>
            </a:extLst>
          </p:cNvPr>
          <p:cNvSpPr txBox="1">
            <a:spLocks/>
          </p:cNvSpPr>
          <p:nvPr/>
        </p:nvSpPr>
        <p:spPr>
          <a:xfrm>
            <a:off x="1056878" y="4552545"/>
            <a:ext cx="10206774" cy="183804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50838" indent="-341313">
              <a:lnSpc>
                <a:spcPct val="100000"/>
              </a:lnSpc>
              <a:spcBef>
                <a:spcPts val="0"/>
              </a:spcBef>
              <a:spcAft>
                <a:spcPts val="0"/>
              </a:spcAft>
              <a:buClr>
                <a:srgbClr val="C00000"/>
              </a:buClr>
              <a:buSzPct val="125000"/>
              <a:buFont typeface="Arial" panose="020B0604020202020204" pitchFamily="34" charset="0"/>
              <a:buChar char="•"/>
            </a:pPr>
            <a:endParaRPr lang="en-US" sz="3000" dirty="0">
              <a:solidFill>
                <a:srgbClr val="000000">
                  <a:lumMod val="75000"/>
                  <a:lumOff val="25000"/>
                </a:srgbClr>
              </a:solidFill>
            </a:endParaRPr>
          </a:p>
        </p:txBody>
      </p:sp>
      <p:sp>
        <p:nvSpPr>
          <p:cNvPr id="10" name="Title 2">
            <a:extLst>
              <a:ext uri="{FF2B5EF4-FFF2-40B4-BE49-F238E27FC236}">
                <a16:creationId xmlns:a16="http://schemas.microsoft.com/office/drawing/2014/main" id="{CC3ED6C6-0D51-0F4B-86E6-217F518E85DA}"/>
              </a:ext>
            </a:extLst>
          </p:cNvPr>
          <p:cNvSpPr txBox="1">
            <a:spLocks/>
          </p:cNvSpPr>
          <p:nvPr/>
        </p:nvSpPr>
        <p:spPr>
          <a:xfrm>
            <a:off x="333830" y="217079"/>
            <a:ext cx="10985602" cy="1053857"/>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s-ES_tradnl" dirty="0">
                <a:solidFill>
                  <a:schemeClr val="tx1"/>
                </a:solidFill>
              </a:rPr>
              <a:t>Investigación Sobre las Experiencias Adversas de la Infancia</a:t>
            </a:r>
            <a:r>
              <a:rPr lang="es-ES" dirty="0">
                <a:solidFill>
                  <a:schemeClr val="tx1"/>
                </a:solidFill>
              </a:rPr>
              <a:t> </a:t>
            </a:r>
            <a:r>
              <a:rPr lang="en-US" dirty="0"/>
              <a:t>(ACE)</a:t>
            </a:r>
          </a:p>
        </p:txBody>
      </p:sp>
      <p:sp>
        <p:nvSpPr>
          <p:cNvPr id="13" name="Content Placeholder 5">
            <a:extLst>
              <a:ext uri="{FF2B5EF4-FFF2-40B4-BE49-F238E27FC236}">
                <a16:creationId xmlns:a16="http://schemas.microsoft.com/office/drawing/2014/main" id="{EE3B0851-5DA2-3041-87ED-598351EC18A5}"/>
              </a:ext>
            </a:extLst>
          </p:cNvPr>
          <p:cNvSpPr txBox="1">
            <a:spLocks/>
          </p:cNvSpPr>
          <p:nvPr/>
        </p:nvSpPr>
        <p:spPr>
          <a:xfrm>
            <a:off x="535067" y="1637246"/>
            <a:ext cx="6009819" cy="447339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8925" indent="-288925">
              <a:lnSpc>
                <a:spcPct val="100000"/>
              </a:lnSpc>
              <a:spcBef>
                <a:spcPts val="0"/>
              </a:spcBef>
              <a:spcAft>
                <a:spcPts val="600"/>
              </a:spcAft>
              <a:buClr>
                <a:schemeClr val="tx1"/>
              </a:buClr>
              <a:buSzPct val="120000"/>
              <a:buFont typeface="Arial" panose="020B0604020202020204" pitchFamily="34" charset="0"/>
              <a:buChar char="•"/>
            </a:pPr>
            <a:r>
              <a:rPr lang="es-ES_tradnl" sz="2800" b="1" dirty="0">
                <a:solidFill>
                  <a:srgbClr val="EA824B"/>
                </a:solidFill>
              </a:rPr>
              <a:t>Las ACE son muy comunes: </a:t>
            </a:r>
          </a:p>
          <a:p>
            <a:pPr lvl="1">
              <a:spcBef>
                <a:spcPts val="0"/>
              </a:spcBef>
              <a:spcAft>
                <a:spcPts val="600"/>
              </a:spcAft>
              <a:buClr>
                <a:schemeClr val="tx1"/>
              </a:buClr>
              <a:buSzPct val="70000"/>
              <a:buFont typeface="Courier New" panose="02070309020205020404" pitchFamily="49" charset="0"/>
              <a:buChar char="o"/>
            </a:pPr>
            <a:r>
              <a:rPr lang="es-ES_tradnl" sz="2800" dirty="0"/>
              <a:t>  64% (casi 2 de cada 3) tenía uno o más ACE </a:t>
            </a:r>
          </a:p>
          <a:p>
            <a:pPr marL="288925" indent="-288925">
              <a:lnSpc>
                <a:spcPct val="100000"/>
              </a:lnSpc>
              <a:spcBef>
                <a:spcPts val="0"/>
              </a:spcBef>
              <a:spcAft>
                <a:spcPts val="600"/>
              </a:spcAft>
              <a:buClr>
                <a:schemeClr val="tx1"/>
              </a:buClr>
              <a:buSzPct val="120000"/>
              <a:buFont typeface="Arial" panose="020B0604020202020204" pitchFamily="34" charset="0"/>
              <a:buChar char="•"/>
            </a:pPr>
            <a:r>
              <a:rPr lang="es-ES_tradnl" sz="2800" dirty="0">
                <a:solidFill>
                  <a:schemeClr val="tx1"/>
                </a:solidFill>
              </a:rPr>
              <a:t>Las ACE </a:t>
            </a:r>
            <a:r>
              <a:rPr lang="es-ES_tradnl" sz="2800" b="1" dirty="0">
                <a:solidFill>
                  <a:srgbClr val="EA824B"/>
                </a:solidFill>
              </a:rPr>
              <a:t>afectan la salud y vida a largo plazo. </a:t>
            </a:r>
          </a:p>
          <a:p>
            <a:pPr marL="635508" lvl="1" indent="-342900">
              <a:spcBef>
                <a:spcPts val="0"/>
              </a:spcBef>
              <a:spcAft>
                <a:spcPts val="600"/>
              </a:spcAft>
              <a:buClr>
                <a:schemeClr val="tx1"/>
              </a:buClr>
              <a:buSzPct val="70000"/>
              <a:buFont typeface="Courier New" panose="02070309020205020404" pitchFamily="49" charset="0"/>
              <a:buChar char="o"/>
            </a:pPr>
            <a:r>
              <a:rPr lang="es-ES_tradnl" sz="2800" dirty="0"/>
              <a:t>Comportamiento, salud mental, salud física, expectativa de vida </a:t>
            </a:r>
          </a:p>
          <a:p>
            <a:pPr marL="292608" lvl="1" indent="0">
              <a:spcBef>
                <a:spcPts val="0"/>
              </a:spcBef>
              <a:spcAft>
                <a:spcPts val="600"/>
              </a:spcAft>
              <a:buClr>
                <a:schemeClr val="tx1"/>
              </a:buClr>
              <a:buSzPct val="70000"/>
              <a:buNone/>
            </a:pPr>
            <a:r>
              <a:rPr lang="es-ES_tradnl" sz="2800" b="1" dirty="0">
                <a:solidFill>
                  <a:srgbClr val="EA824B"/>
                </a:solidFill>
              </a:rPr>
              <a:t>A más ACE mayor el riesgo de resultados negativos.</a:t>
            </a:r>
          </a:p>
        </p:txBody>
      </p:sp>
      <p:cxnSp>
        <p:nvCxnSpPr>
          <p:cNvPr id="35" name="Straight Connector 34">
            <a:extLst>
              <a:ext uri="{FF2B5EF4-FFF2-40B4-BE49-F238E27FC236}">
                <a16:creationId xmlns:a16="http://schemas.microsoft.com/office/drawing/2014/main" id="{CB18E33E-FAA5-1B4D-BB0D-ED42A4023488}"/>
              </a:ext>
            </a:extLst>
          </p:cNvPr>
          <p:cNvCxnSpPr/>
          <p:nvPr/>
        </p:nvCxnSpPr>
        <p:spPr>
          <a:xfrm>
            <a:off x="654186" y="1409486"/>
            <a:ext cx="107899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cell phone&#10;&#10;Description automatically generated">
            <a:extLst>
              <a:ext uri="{FF2B5EF4-FFF2-40B4-BE49-F238E27FC236}">
                <a16:creationId xmlns:a16="http://schemas.microsoft.com/office/drawing/2014/main" id="{144894B7-D570-7E45-BB23-83808512B782}"/>
              </a:ext>
            </a:extLst>
          </p:cNvPr>
          <p:cNvPicPr>
            <a:picLocks noChangeAspect="1"/>
          </p:cNvPicPr>
          <p:nvPr/>
        </p:nvPicPr>
        <p:blipFill>
          <a:blip r:embed="rId3"/>
          <a:stretch>
            <a:fillRect/>
          </a:stretch>
        </p:blipFill>
        <p:spPr>
          <a:xfrm>
            <a:off x="6544887" y="1716105"/>
            <a:ext cx="5112046" cy="4239912"/>
          </a:xfrm>
          <a:prstGeom prst="rect">
            <a:avLst/>
          </a:prstGeom>
        </p:spPr>
      </p:pic>
      <p:sp>
        <p:nvSpPr>
          <p:cNvPr id="6" name="TextBox 5">
            <a:extLst>
              <a:ext uri="{FF2B5EF4-FFF2-40B4-BE49-F238E27FC236}">
                <a16:creationId xmlns:a16="http://schemas.microsoft.com/office/drawing/2014/main" id="{32A168C4-1EAB-684E-89EF-6A8652BDDF7F}"/>
              </a:ext>
            </a:extLst>
          </p:cNvPr>
          <p:cNvSpPr txBox="1"/>
          <p:nvPr/>
        </p:nvSpPr>
        <p:spPr>
          <a:xfrm>
            <a:off x="8095789" y="5978319"/>
            <a:ext cx="3499387" cy="430887"/>
          </a:xfrm>
          <a:prstGeom prst="rect">
            <a:avLst/>
          </a:prstGeom>
          <a:noFill/>
        </p:spPr>
        <p:txBody>
          <a:bodyPr wrap="square" rtlCol="0">
            <a:spAutoFit/>
          </a:bodyPr>
          <a:lstStyle/>
          <a:p>
            <a:pPr algn="r"/>
            <a:r>
              <a:rPr lang="en-US" sz="2200" dirty="0" err="1"/>
              <a:t>Felitti</a:t>
            </a:r>
            <a:r>
              <a:rPr lang="en-US" sz="2200" dirty="0"/>
              <a:t> et al., 1998</a:t>
            </a:r>
          </a:p>
        </p:txBody>
      </p:sp>
    </p:spTree>
    <p:extLst>
      <p:ext uri="{BB962C8B-B14F-4D97-AF65-F5344CB8AC3E}">
        <p14:creationId xmlns:p14="http://schemas.microsoft.com/office/powerpoint/2010/main" val="3102495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17DA72-0592-0C45-8A5F-A9A17B2BD531}"/>
              </a:ext>
            </a:extLst>
          </p:cNvPr>
          <p:cNvSpPr>
            <a:spLocks noGrp="1"/>
          </p:cNvSpPr>
          <p:nvPr>
            <p:ph type="sldNum" sz="quarter" idx="12"/>
          </p:nvPr>
        </p:nvSpPr>
        <p:spPr/>
        <p:txBody>
          <a:bodyPr/>
          <a:lstStyle/>
          <a:p>
            <a:fld id="{3A98EE3D-8CD1-4C3F-BD1C-C98C9596463C}" type="slidenum">
              <a:rPr lang="en-US" sz="1200" smtClean="0"/>
              <a:t>11</a:t>
            </a:fld>
            <a:endParaRPr lang="en-US" sz="1200" dirty="0"/>
          </a:p>
        </p:txBody>
      </p:sp>
      <p:sp>
        <p:nvSpPr>
          <p:cNvPr id="7" name="Title 1">
            <a:extLst>
              <a:ext uri="{FF2B5EF4-FFF2-40B4-BE49-F238E27FC236}">
                <a16:creationId xmlns:a16="http://schemas.microsoft.com/office/drawing/2014/main" id="{029175AA-5F9E-6D4D-AE58-700F3E14E814}"/>
              </a:ext>
            </a:extLst>
          </p:cNvPr>
          <p:cNvSpPr txBox="1">
            <a:spLocks/>
          </p:cNvSpPr>
          <p:nvPr/>
        </p:nvSpPr>
        <p:spPr>
          <a:xfrm>
            <a:off x="800793" y="286603"/>
            <a:ext cx="10058400" cy="1450757"/>
          </a:xfrm>
          <a:prstGeom prst="rect">
            <a:avLst/>
          </a:prstGeom>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r>
              <a:rPr lang="en-US" dirty="0"/>
              <a:t>Las ACE y el </a:t>
            </a:r>
            <a:r>
              <a:rPr lang="es-ES_tradnl" dirty="0"/>
              <a:t>Fumar</a:t>
            </a:r>
          </a:p>
        </p:txBody>
      </p:sp>
      <p:grpSp>
        <p:nvGrpSpPr>
          <p:cNvPr id="14" name="Group 13">
            <a:extLst>
              <a:ext uri="{FF2B5EF4-FFF2-40B4-BE49-F238E27FC236}">
                <a16:creationId xmlns:a16="http://schemas.microsoft.com/office/drawing/2014/main" id="{9F08CF0C-0888-B44A-9C59-DCB9B37376E0}"/>
              </a:ext>
            </a:extLst>
          </p:cNvPr>
          <p:cNvGrpSpPr/>
          <p:nvPr/>
        </p:nvGrpSpPr>
        <p:grpSpPr>
          <a:xfrm>
            <a:off x="726533" y="1483523"/>
            <a:ext cx="5450859" cy="1591387"/>
            <a:chOff x="1152564" y="1649779"/>
            <a:chExt cx="5450859" cy="1591387"/>
          </a:xfrm>
        </p:grpSpPr>
        <p:pic>
          <p:nvPicPr>
            <p:cNvPr id="9" name="Picture 8" descr="A close up of a logo&#10;&#10;Description automatically generated">
              <a:extLst>
                <a:ext uri="{FF2B5EF4-FFF2-40B4-BE49-F238E27FC236}">
                  <a16:creationId xmlns:a16="http://schemas.microsoft.com/office/drawing/2014/main" id="{005C3F77-3748-CE46-A19D-5180E87F8D00}"/>
                </a:ext>
              </a:extLst>
            </p:cNvPr>
            <p:cNvPicPr>
              <a:picLocks noChangeAspect="1"/>
            </p:cNvPicPr>
            <p:nvPr/>
          </p:nvPicPr>
          <p:blipFill rotWithShape="1">
            <a:blip r:embed="rId3"/>
            <a:srcRect r="63694"/>
            <a:stretch/>
          </p:blipFill>
          <p:spPr>
            <a:xfrm>
              <a:off x="1152564" y="1649779"/>
              <a:ext cx="3325918" cy="1212850"/>
            </a:xfrm>
            <a:prstGeom prst="rect">
              <a:avLst/>
            </a:prstGeom>
          </p:spPr>
        </p:pic>
        <p:sp>
          <p:nvSpPr>
            <p:cNvPr id="10" name="TextBox 9">
              <a:extLst>
                <a:ext uri="{FF2B5EF4-FFF2-40B4-BE49-F238E27FC236}">
                  <a16:creationId xmlns:a16="http://schemas.microsoft.com/office/drawing/2014/main" id="{663D1E73-363A-864C-9F6B-B02558CF8D38}"/>
                </a:ext>
              </a:extLst>
            </p:cNvPr>
            <p:cNvSpPr txBox="1"/>
            <p:nvPr/>
          </p:nvSpPr>
          <p:spPr>
            <a:xfrm>
              <a:off x="1293668" y="2779501"/>
              <a:ext cx="5309755" cy="461665"/>
            </a:xfrm>
            <a:prstGeom prst="rect">
              <a:avLst/>
            </a:prstGeom>
            <a:noFill/>
          </p:spPr>
          <p:txBody>
            <a:bodyPr wrap="square" rtlCol="0">
              <a:spAutoFit/>
            </a:bodyPr>
            <a:lstStyle/>
            <a:p>
              <a:r>
                <a:rPr lang="en-US" sz="2400" dirty="0"/>
                <a:t>0 ACE - 6 de 100 personas </a:t>
              </a:r>
              <a:r>
                <a:rPr lang="es-ES_tradnl" sz="2400" dirty="0"/>
                <a:t>fuman</a:t>
              </a:r>
            </a:p>
          </p:txBody>
        </p:sp>
      </p:grpSp>
      <p:grpSp>
        <p:nvGrpSpPr>
          <p:cNvPr id="15" name="Group 14">
            <a:extLst>
              <a:ext uri="{FF2B5EF4-FFF2-40B4-BE49-F238E27FC236}">
                <a16:creationId xmlns:a16="http://schemas.microsoft.com/office/drawing/2014/main" id="{48629FB9-BC5C-DA45-AFAE-B08380485DE2}"/>
              </a:ext>
            </a:extLst>
          </p:cNvPr>
          <p:cNvGrpSpPr/>
          <p:nvPr/>
        </p:nvGrpSpPr>
        <p:grpSpPr>
          <a:xfrm>
            <a:off x="726533" y="3061197"/>
            <a:ext cx="5450859" cy="1612206"/>
            <a:chOff x="1152564" y="3081997"/>
            <a:chExt cx="5450859" cy="1612206"/>
          </a:xfrm>
        </p:grpSpPr>
        <p:pic>
          <p:nvPicPr>
            <p:cNvPr id="8" name="Picture 7" descr="A close up of a logo&#10;&#10;Description automatically generated">
              <a:extLst>
                <a:ext uri="{FF2B5EF4-FFF2-40B4-BE49-F238E27FC236}">
                  <a16:creationId xmlns:a16="http://schemas.microsoft.com/office/drawing/2014/main" id="{7AE1E823-216C-CD4A-9047-40ABEBBB554A}"/>
                </a:ext>
              </a:extLst>
            </p:cNvPr>
            <p:cNvPicPr>
              <a:picLocks noChangeAspect="1"/>
            </p:cNvPicPr>
            <p:nvPr/>
          </p:nvPicPr>
          <p:blipFill rotWithShape="1">
            <a:blip r:embed="rId3"/>
            <a:srcRect r="41236"/>
            <a:stretch/>
          </p:blipFill>
          <p:spPr>
            <a:xfrm>
              <a:off x="1152564" y="3081997"/>
              <a:ext cx="5383318" cy="1212850"/>
            </a:xfrm>
            <a:prstGeom prst="rect">
              <a:avLst/>
            </a:prstGeom>
          </p:spPr>
        </p:pic>
        <p:sp>
          <p:nvSpPr>
            <p:cNvPr id="11" name="TextBox 10">
              <a:extLst>
                <a:ext uri="{FF2B5EF4-FFF2-40B4-BE49-F238E27FC236}">
                  <a16:creationId xmlns:a16="http://schemas.microsoft.com/office/drawing/2014/main" id="{79F18478-883E-A043-9475-0D5C1795F89C}"/>
                </a:ext>
              </a:extLst>
            </p:cNvPr>
            <p:cNvSpPr txBox="1"/>
            <p:nvPr/>
          </p:nvSpPr>
          <p:spPr>
            <a:xfrm>
              <a:off x="1293668" y="4232538"/>
              <a:ext cx="5309755" cy="461665"/>
            </a:xfrm>
            <a:prstGeom prst="rect">
              <a:avLst/>
            </a:prstGeom>
            <a:noFill/>
          </p:spPr>
          <p:txBody>
            <a:bodyPr wrap="square" rtlCol="0">
              <a:spAutoFit/>
            </a:bodyPr>
            <a:lstStyle/>
            <a:p>
              <a:r>
                <a:rPr lang="en-US" sz="2400" dirty="0"/>
                <a:t>3 ACE – 11 de 100 personas </a:t>
              </a:r>
              <a:r>
                <a:rPr lang="es-ES_tradnl" sz="2400" dirty="0"/>
                <a:t>fuman</a:t>
              </a:r>
            </a:p>
          </p:txBody>
        </p:sp>
      </p:grpSp>
      <p:grpSp>
        <p:nvGrpSpPr>
          <p:cNvPr id="16" name="Group 15">
            <a:extLst>
              <a:ext uri="{FF2B5EF4-FFF2-40B4-BE49-F238E27FC236}">
                <a16:creationId xmlns:a16="http://schemas.microsoft.com/office/drawing/2014/main" id="{BCECBD79-F241-2643-B5A8-4329C8224E2D}"/>
              </a:ext>
            </a:extLst>
          </p:cNvPr>
          <p:cNvGrpSpPr/>
          <p:nvPr/>
        </p:nvGrpSpPr>
        <p:grpSpPr>
          <a:xfrm>
            <a:off x="726533" y="4659690"/>
            <a:ext cx="9160888" cy="1548126"/>
            <a:chOff x="1152564" y="4514216"/>
            <a:chExt cx="9160888" cy="1548126"/>
          </a:xfrm>
        </p:grpSpPr>
        <p:pic>
          <p:nvPicPr>
            <p:cNvPr id="5" name="Picture 4" descr="A close up of a logo&#10;&#10;Description automatically generated">
              <a:extLst>
                <a:ext uri="{FF2B5EF4-FFF2-40B4-BE49-F238E27FC236}">
                  <a16:creationId xmlns:a16="http://schemas.microsoft.com/office/drawing/2014/main" id="{17D63A40-0257-694E-AEAF-2C06C1EE5ABB}"/>
                </a:ext>
              </a:extLst>
            </p:cNvPr>
            <p:cNvPicPr>
              <a:picLocks noChangeAspect="1"/>
            </p:cNvPicPr>
            <p:nvPr/>
          </p:nvPicPr>
          <p:blipFill>
            <a:blip r:embed="rId3"/>
            <a:stretch>
              <a:fillRect/>
            </a:stretch>
          </p:blipFill>
          <p:spPr>
            <a:xfrm>
              <a:off x="1152564" y="4514216"/>
              <a:ext cx="9160888" cy="1212850"/>
            </a:xfrm>
            <a:prstGeom prst="rect">
              <a:avLst/>
            </a:prstGeom>
          </p:spPr>
        </p:pic>
        <p:sp>
          <p:nvSpPr>
            <p:cNvPr id="12" name="TextBox 11">
              <a:extLst>
                <a:ext uri="{FF2B5EF4-FFF2-40B4-BE49-F238E27FC236}">
                  <a16:creationId xmlns:a16="http://schemas.microsoft.com/office/drawing/2014/main" id="{417162A8-4DA7-3A45-A052-11995AF1EE9E}"/>
                </a:ext>
              </a:extLst>
            </p:cNvPr>
            <p:cNvSpPr txBox="1"/>
            <p:nvPr/>
          </p:nvSpPr>
          <p:spPr>
            <a:xfrm>
              <a:off x="1293668" y="5600677"/>
              <a:ext cx="5309755" cy="461665"/>
            </a:xfrm>
            <a:prstGeom prst="rect">
              <a:avLst/>
            </a:prstGeom>
            <a:noFill/>
          </p:spPr>
          <p:txBody>
            <a:bodyPr wrap="square" rtlCol="0">
              <a:spAutoFit/>
            </a:bodyPr>
            <a:lstStyle/>
            <a:p>
              <a:r>
                <a:rPr lang="en-US" sz="2400" dirty="0"/>
                <a:t>7 ACE – 17 de 100 personas </a:t>
              </a:r>
              <a:r>
                <a:rPr lang="es-ES_tradnl" sz="2400" dirty="0"/>
                <a:t>fuman</a:t>
              </a:r>
            </a:p>
          </p:txBody>
        </p:sp>
      </p:grpSp>
      <p:cxnSp>
        <p:nvCxnSpPr>
          <p:cNvPr id="18" name="Straight Connector 17">
            <a:extLst>
              <a:ext uri="{FF2B5EF4-FFF2-40B4-BE49-F238E27FC236}">
                <a16:creationId xmlns:a16="http://schemas.microsoft.com/office/drawing/2014/main" id="{A6CA0245-8B99-CF4D-B844-9F4F1F1336C6}"/>
              </a:ext>
            </a:extLst>
          </p:cNvPr>
          <p:cNvCxnSpPr/>
          <p:nvPr/>
        </p:nvCxnSpPr>
        <p:spPr>
          <a:xfrm>
            <a:off x="839927" y="1452350"/>
            <a:ext cx="1045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403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17DA72-0592-0C45-8A5F-A9A17B2BD531}"/>
              </a:ext>
            </a:extLst>
          </p:cNvPr>
          <p:cNvSpPr>
            <a:spLocks noGrp="1"/>
          </p:cNvSpPr>
          <p:nvPr>
            <p:ph type="sldNum" sz="quarter" idx="12"/>
          </p:nvPr>
        </p:nvSpPr>
        <p:spPr/>
        <p:txBody>
          <a:bodyPr/>
          <a:lstStyle/>
          <a:p>
            <a:fld id="{3A98EE3D-8CD1-4C3F-BD1C-C98C9596463C}" type="slidenum">
              <a:rPr lang="en-US" sz="1200" smtClean="0"/>
              <a:t>12</a:t>
            </a:fld>
            <a:endParaRPr lang="en-US" sz="1200" dirty="0"/>
          </a:p>
        </p:txBody>
      </p:sp>
      <p:sp>
        <p:nvSpPr>
          <p:cNvPr id="7" name="Title 1">
            <a:extLst>
              <a:ext uri="{FF2B5EF4-FFF2-40B4-BE49-F238E27FC236}">
                <a16:creationId xmlns:a16="http://schemas.microsoft.com/office/drawing/2014/main" id="{029175AA-5F9E-6D4D-AE58-700F3E14E814}"/>
              </a:ext>
            </a:extLst>
          </p:cNvPr>
          <p:cNvSpPr txBox="1">
            <a:spLocks/>
          </p:cNvSpPr>
          <p:nvPr/>
        </p:nvSpPr>
        <p:spPr>
          <a:xfrm>
            <a:off x="786938" y="286603"/>
            <a:ext cx="10058400" cy="1450757"/>
          </a:xfrm>
          <a:prstGeom prst="rect">
            <a:avLst/>
          </a:prstGeom>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r>
              <a:rPr lang="en-US" dirty="0"/>
              <a:t>Las ACE e </a:t>
            </a:r>
            <a:r>
              <a:rPr lang="es-ES_tradnl" dirty="0"/>
              <a:t>Intentos Suicidas</a:t>
            </a:r>
          </a:p>
        </p:txBody>
      </p:sp>
      <p:grpSp>
        <p:nvGrpSpPr>
          <p:cNvPr id="14" name="Group 13">
            <a:extLst>
              <a:ext uri="{FF2B5EF4-FFF2-40B4-BE49-F238E27FC236}">
                <a16:creationId xmlns:a16="http://schemas.microsoft.com/office/drawing/2014/main" id="{9F08CF0C-0888-B44A-9C59-DCB9B37376E0}"/>
              </a:ext>
            </a:extLst>
          </p:cNvPr>
          <p:cNvGrpSpPr/>
          <p:nvPr/>
        </p:nvGrpSpPr>
        <p:grpSpPr>
          <a:xfrm>
            <a:off x="726533" y="1452350"/>
            <a:ext cx="6588667" cy="1591387"/>
            <a:chOff x="1152564" y="1649779"/>
            <a:chExt cx="6588667" cy="1591387"/>
          </a:xfrm>
        </p:grpSpPr>
        <p:pic>
          <p:nvPicPr>
            <p:cNvPr id="9" name="Picture 8" descr="A close up of a logo&#10;&#10;Description automatically generated">
              <a:extLst>
                <a:ext uri="{FF2B5EF4-FFF2-40B4-BE49-F238E27FC236}">
                  <a16:creationId xmlns:a16="http://schemas.microsoft.com/office/drawing/2014/main" id="{005C3F77-3748-CE46-A19D-5180E87F8D00}"/>
                </a:ext>
              </a:extLst>
            </p:cNvPr>
            <p:cNvPicPr>
              <a:picLocks noChangeAspect="1"/>
            </p:cNvPicPr>
            <p:nvPr/>
          </p:nvPicPr>
          <p:blipFill rotWithShape="1">
            <a:blip r:embed="rId3"/>
            <a:srcRect r="92323"/>
            <a:stretch/>
          </p:blipFill>
          <p:spPr>
            <a:xfrm>
              <a:off x="1152564" y="1649779"/>
              <a:ext cx="703259" cy="1212850"/>
            </a:xfrm>
            <a:prstGeom prst="rect">
              <a:avLst/>
            </a:prstGeom>
          </p:spPr>
        </p:pic>
        <p:sp>
          <p:nvSpPr>
            <p:cNvPr id="10" name="TextBox 9">
              <a:extLst>
                <a:ext uri="{FF2B5EF4-FFF2-40B4-BE49-F238E27FC236}">
                  <a16:creationId xmlns:a16="http://schemas.microsoft.com/office/drawing/2014/main" id="{663D1E73-363A-864C-9F6B-B02558CF8D38}"/>
                </a:ext>
              </a:extLst>
            </p:cNvPr>
            <p:cNvSpPr txBox="1"/>
            <p:nvPr/>
          </p:nvSpPr>
          <p:spPr>
            <a:xfrm>
              <a:off x="1293668" y="2779501"/>
              <a:ext cx="6447563" cy="461665"/>
            </a:xfrm>
            <a:prstGeom prst="rect">
              <a:avLst/>
            </a:prstGeom>
            <a:noFill/>
          </p:spPr>
          <p:txBody>
            <a:bodyPr wrap="square" rtlCol="0">
              <a:spAutoFit/>
            </a:bodyPr>
            <a:lstStyle/>
            <a:p>
              <a:r>
                <a:rPr lang="en-US" sz="2400" dirty="0"/>
                <a:t>0 ACE – </a:t>
              </a:r>
              <a:r>
                <a:rPr lang="es-ES_tradnl" sz="2400" dirty="0"/>
                <a:t>1 de 100 personas intentará suicidarse</a:t>
              </a:r>
            </a:p>
          </p:txBody>
        </p:sp>
      </p:grpSp>
      <p:grpSp>
        <p:nvGrpSpPr>
          <p:cNvPr id="15" name="Group 14">
            <a:extLst>
              <a:ext uri="{FF2B5EF4-FFF2-40B4-BE49-F238E27FC236}">
                <a16:creationId xmlns:a16="http://schemas.microsoft.com/office/drawing/2014/main" id="{48629FB9-BC5C-DA45-AFAE-B08380485DE2}"/>
              </a:ext>
            </a:extLst>
          </p:cNvPr>
          <p:cNvGrpSpPr/>
          <p:nvPr/>
        </p:nvGrpSpPr>
        <p:grpSpPr>
          <a:xfrm>
            <a:off x="726533" y="3030024"/>
            <a:ext cx="7162408" cy="1612206"/>
            <a:chOff x="1152564" y="3081997"/>
            <a:chExt cx="6230078" cy="1612206"/>
          </a:xfrm>
        </p:grpSpPr>
        <p:pic>
          <p:nvPicPr>
            <p:cNvPr id="8" name="Picture 7" descr="A close up of a logo&#10;&#10;Description automatically generated">
              <a:extLst>
                <a:ext uri="{FF2B5EF4-FFF2-40B4-BE49-F238E27FC236}">
                  <a16:creationId xmlns:a16="http://schemas.microsoft.com/office/drawing/2014/main" id="{7AE1E823-216C-CD4A-9047-40ABEBBB554A}"/>
                </a:ext>
              </a:extLst>
            </p:cNvPr>
            <p:cNvPicPr>
              <a:picLocks noChangeAspect="1"/>
            </p:cNvPicPr>
            <p:nvPr/>
          </p:nvPicPr>
          <p:blipFill rotWithShape="1">
            <a:blip r:embed="rId3"/>
            <a:srcRect r="46454"/>
            <a:stretch/>
          </p:blipFill>
          <p:spPr>
            <a:xfrm>
              <a:off x="1152564" y="3081997"/>
              <a:ext cx="4905340" cy="1212850"/>
            </a:xfrm>
            <a:prstGeom prst="rect">
              <a:avLst/>
            </a:prstGeom>
          </p:spPr>
        </p:pic>
        <p:sp>
          <p:nvSpPr>
            <p:cNvPr id="11" name="TextBox 10">
              <a:extLst>
                <a:ext uri="{FF2B5EF4-FFF2-40B4-BE49-F238E27FC236}">
                  <a16:creationId xmlns:a16="http://schemas.microsoft.com/office/drawing/2014/main" id="{79F18478-883E-A043-9475-0D5C1795F89C}"/>
                </a:ext>
              </a:extLst>
            </p:cNvPr>
            <p:cNvSpPr txBox="1"/>
            <p:nvPr/>
          </p:nvSpPr>
          <p:spPr>
            <a:xfrm>
              <a:off x="1293667" y="4232538"/>
              <a:ext cx="6088975" cy="461665"/>
            </a:xfrm>
            <a:prstGeom prst="rect">
              <a:avLst/>
            </a:prstGeom>
            <a:noFill/>
          </p:spPr>
          <p:txBody>
            <a:bodyPr wrap="square" rtlCol="0">
              <a:spAutoFit/>
            </a:bodyPr>
            <a:lstStyle/>
            <a:p>
              <a:r>
                <a:rPr lang="en-US" sz="2400" dirty="0"/>
                <a:t>3 ACE – 10 de 100 personas </a:t>
              </a:r>
              <a:r>
                <a:rPr lang="es-ES_tradnl" sz="2400" dirty="0"/>
                <a:t>intentará suicidarse</a:t>
              </a:r>
            </a:p>
          </p:txBody>
        </p:sp>
      </p:grpSp>
      <p:grpSp>
        <p:nvGrpSpPr>
          <p:cNvPr id="2" name="Group 1">
            <a:extLst>
              <a:ext uri="{FF2B5EF4-FFF2-40B4-BE49-F238E27FC236}">
                <a16:creationId xmlns:a16="http://schemas.microsoft.com/office/drawing/2014/main" id="{587307A2-882E-594E-887F-E8442FBB56F2}"/>
              </a:ext>
            </a:extLst>
          </p:cNvPr>
          <p:cNvGrpSpPr/>
          <p:nvPr/>
        </p:nvGrpSpPr>
        <p:grpSpPr>
          <a:xfrm>
            <a:off x="726533" y="4693618"/>
            <a:ext cx="9263499" cy="1483025"/>
            <a:chOff x="726533" y="4693618"/>
            <a:chExt cx="9263499" cy="1483025"/>
          </a:xfrm>
        </p:grpSpPr>
        <p:sp>
          <p:nvSpPr>
            <p:cNvPr id="12" name="TextBox 11">
              <a:extLst>
                <a:ext uri="{FF2B5EF4-FFF2-40B4-BE49-F238E27FC236}">
                  <a16:creationId xmlns:a16="http://schemas.microsoft.com/office/drawing/2014/main" id="{417162A8-4DA7-3A45-A052-11995AF1EE9E}"/>
                </a:ext>
              </a:extLst>
            </p:cNvPr>
            <p:cNvSpPr txBox="1"/>
            <p:nvPr/>
          </p:nvSpPr>
          <p:spPr>
            <a:xfrm>
              <a:off x="867636" y="5714978"/>
              <a:ext cx="6447563" cy="461665"/>
            </a:xfrm>
            <a:prstGeom prst="rect">
              <a:avLst/>
            </a:prstGeom>
            <a:noFill/>
          </p:spPr>
          <p:txBody>
            <a:bodyPr wrap="square" rtlCol="0">
              <a:spAutoFit/>
            </a:bodyPr>
            <a:lstStyle/>
            <a:p>
              <a:r>
                <a:rPr lang="en-US" sz="2400" dirty="0"/>
                <a:t>7 ACE – 20 de 100 personas </a:t>
              </a:r>
              <a:r>
                <a:rPr lang="es-ES_tradnl" sz="2400" dirty="0"/>
                <a:t>intentará suicidarse</a:t>
              </a:r>
            </a:p>
          </p:txBody>
        </p:sp>
        <p:pic>
          <p:nvPicPr>
            <p:cNvPr id="6" name="Picture 5">
              <a:extLst>
                <a:ext uri="{FF2B5EF4-FFF2-40B4-BE49-F238E27FC236}">
                  <a16:creationId xmlns:a16="http://schemas.microsoft.com/office/drawing/2014/main" id="{53F0EDCD-2DF9-5A46-ADB0-9C2C85A8DFDE}"/>
                </a:ext>
              </a:extLst>
            </p:cNvPr>
            <p:cNvPicPr>
              <a:picLocks noChangeAspect="1"/>
            </p:cNvPicPr>
            <p:nvPr/>
          </p:nvPicPr>
          <p:blipFill>
            <a:blip r:embed="rId4"/>
            <a:stretch>
              <a:fillRect/>
            </a:stretch>
          </p:blipFill>
          <p:spPr>
            <a:xfrm>
              <a:off x="726533" y="4693618"/>
              <a:ext cx="9263499" cy="1021360"/>
            </a:xfrm>
            <a:prstGeom prst="rect">
              <a:avLst/>
            </a:prstGeom>
          </p:spPr>
        </p:pic>
      </p:grpSp>
      <p:cxnSp>
        <p:nvCxnSpPr>
          <p:cNvPr id="16" name="Straight Connector 15">
            <a:extLst>
              <a:ext uri="{FF2B5EF4-FFF2-40B4-BE49-F238E27FC236}">
                <a16:creationId xmlns:a16="http://schemas.microsoft.com/office/drawing/2014/main" id="{1F3C72B2-74E7-7D47-B3CC-60393827F605}"/>
              </a:ext>
            </a:extLst>
          </p:cNvPr>
          <p:cNvCxnSpPr/>
          <p:nvPr/>
        </p:nvCxnSpPr>
        <p:spPr>
          <a:xfrm>
            <a:off x="826072" y="1452350"/>
            <a:ext cx="104506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13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AC3AE9-003E-034B-AB20-9356FDA2D6FD}"/>
              </a:ext>
            </a:extLst>
          </p:cNvPr>
          <p:cNvSpPr>
            <a:spLocks noGrp="1"/>
          </p:cNvSpPr>
          <p:nvPr>
            <p:ph type="sldNum" sz="quarter" idx="12"/>
          </p:nvPr>
        </p:nvSpPr>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13</a:t>
            </a:fld>
            <a:endParaRPr lang="en-US" sz="1050"/>
          </a:p>
        </p:txBody>
      </p:sp>
      <p:pic>
        <p:nvPicPr>
          <p:cNvPr id="7" name="Picture 6" descr="A close up of a logo&#10;&#10;Description automatically generated">
            <a:extLst>
              <a:ext uri="{FF2B5EF4-FFF2-40B4-BE49-F238E27FC236}">
                <a16:creationId xmlns:a16="http://schemas.microsoft.com/office/drawing/2014/main" id="{0AE1E9D9-BB28-7348-908A-9F422E7F8320}"/>
              </a:ext>
            </a:extLst>
          </p:cNvPr>
          <p:cNvPicPr>
            <a:picLocks noChangeAspect="1"/>
          </p:cNvPicPr>
          <p:nvPr/>
        </p:nvPicPr>
        <p:blipFill>
          <a:blip r:embed="rId3"/>
          <a:stretch>
            <a:fillRect/>
          </a:stretch>
        </p:blipFill>
        <p:spPr>
          <a:xfrm>
            <a:off x="938627" y="2203486"/>
            <a:ext cx="3044640" cy="3645325"/>
          </a:xfrm>
          <a:prstGeom prst="rect">
            <a:avLst/>
          </a:prstGeom>
        </p:spPr>
      </p:pic>
      <p:sp>
        <p:nvSpPr>
          <p:cNvPr id="22" name="Content Placeholder 2">
            <a:extLst>
              <a:ext uri="{FF2B5EF4-FFF2-40B4-BE49-F238E27FC236}">
                <a16:creationId xmlns:a16="http://schemas.microsoft.com/office/drawing/2014/main" id="{FC2F48F0-6FE4-FA4F-89BC-3E0750FEC117}"/>
              </a:ext>
            </a:extLst>
          </p:cNvPr>
          <p:cNvSpPr txBox="1">
            <a:spLocks/>
          </p:cNvSpPr>
          <p:nvPr/>
        </p:nvSpPr>
        <p:spPr>
          <a:xfrm>
            <a:off x="3982450" y="1336798"/>
            <a:ext cx="7977321" cy="5110039"/>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s-ES" sz="2800" dirty="0"/>
              <a:t>La participación es completamente voluntaria. </a:t>
            </a:r>
          </a:p>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s-ES_tradnl" sz="2800" dirty="0"/>
              <a:t>Todas las respuestas son confidenciales.</a:t>
            </a:r>
          </a:p>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s-ES_tradnl" sz="2800" dirty="0"/>
              <a:t>Todas las preguntas se responden con un "sí" o un "no". </a:t>
            </a:r>
          </a:p>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s-ES_tradnl" sz="2800" dirty="0"/>
              <a:t>Lea la pregunta en su totalidad, ya que muchas tienen 2 o más partes. </a:t>
            </a:r>
          </a:p>
          <a:p>
            <a:pPr marL="288925" indent="-288925">
              <a:lnSpc>
                <a:spcPct val="105000"/>
              </a:lnSpc>
              <a:spcBef>
                <a:spcPct val="0"/>
              </a:spcBef>
              <a:spcAft>
                <a:spcPts val="900"/>
              </a:spcAft>
              <a:buClr>
                <a:schemeClr val="accent4">
                  <a:lumMod val="75000"/>
                </a:schemeClr>
              </a:buClr>
              <a:buSzPct val="120000"/>
              <a:buFont typeface="Arial" panose="020B0604020202020204" pitchFamily="34" charset="0"/>
              <a:buChar char="•"/>
            </a:pPr>
            <a:r>
              <a:rPr lang="es-ES_tradnl" sz="2800" dirty="0"/>
              <a:t>Algunas preguntas pueden traerle recuerdos difíciles o sentimientos incómodos, así que les exhorto a movilizar su red de apoyo y/o buscar ayuda externa de un profesional de así necesitarlo.</a:t>
            </a:r>
            <a:endParaRPr lang="es-ES_tradnl" altLang="en-US" sz="2800" dirty="0"/>
          </a:p>
        </p:txBody>
      </p:sp>
      <p:sp>
        <p:nvSpPr>
          <p:cNvPr id="8" name="Title 3">
            <a:extLst>
              <a:ext uri="{FF2B5EF4-FFF2-40B4-BE49-F238E27FC236}">
                <a16:creationId xmlns:a16="http://schemas.microsoft.com/office/drawing/2014/main" id="{6316F185-92C3-364A-BB0B-02291E771FCB}"/>
              </a:ext>
            </a:extLst>
          </p:cNvPr>
          <p:cNvSpPr txBox="1">
            <a:spLocks/>
          </p:cNvSpPr>
          <p:nvPr/>
        </p:nvSpPr>
        <p:spPr>
          <a:xfrm>
            <a:off x="938627" y="165495"/>
            <a:ext cx="10314746" cy="1648623"/>
          </a:xfrm>
          <a:prstGeom prst="rect">
            <a:avLst/>
          </a:prstGeom>
          <a:solidFill>
            <a:schemeClr val="bg1"/>
          </a:solidFill>
          <a:ln w="28575">
            <a:solidFill>
              <a:schemeClr val="tx1"/>
            </a:solidFill>
          </a:ln>
        </p:spPr>
        <p:txBody>
          <a:bodyPr anchor="ctr">
            <a:norm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marL="9525" algn="ctr">
              <a:lnSpc>
                <a:spcPct val="100000"/>
              </a:lnSpc>
              <a:spcBef>
                <a:spcPts val="0"/>
              </a:spcBef>
              <a:buClr>
                <a:srgbClr val="C00000"/>
              </a:buClr>
              <a:buSzPct val="125000"/>
            </a:pPr>
            <a:r>
              <a:rPr lang="es-ES_tradnl" b="1" spc="400" dirty="0"/>
              <a:t>10 Preguntas</a:t>
            </a:r>
            <a:br>
              <a:rPr lang="es-ES_tradnl" sz="6000" b="1" spc="400" dirty="0"/>
            </a:br>
            <a:r>
              <a:rPr lang="es-ES_tradnl" sz="3600" b="1" dirty="0">
                <a:solidFill>
                  <a:schemeClr val="accent4">
                    <a:lumMod val="75000"/>
                  </a:schemeClr>
                </a:solidFill>
              </a:rPr>
              <a:t>Cuestionario de Experiencias Adversas de la Infancia</a:t>
            </a:r>
            <a:endParaRPr lang="es-ES_tradnl" sz="3600" b="1" spc="400" dirty="0">
              <a:solidFill>
                <a:schemeClr val="accent4">
                  <a:lumMod val="75000"/>
                </a:schemeClr>
              </a:solidFill>
            </a:endParaRPr>
          </a:p>
        </p:txBody>
      </p:sp>
    </p:spTree>
    <p:extLst>
      <p:ext uri="{BB962C8B-B14F-4D97-AF65-F5344CB8AC3E}">
        <p14:creationId xmlns:p14="http://schemas.microsoft.com/office/powerpoint/2010/main" val="30586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DCDF32-35D4-8042-943E-03F46F910481}"/>
              </a:ext>
            </a:extLst>
          </p:cNvPr>
          <p:cNvSpPr>
            <a:spLocks noGrp="1"/>
          </p:cNvSpPr>
          <p:nvPr>
            <p:ph type="sldNum" sz="quarter" idx="12"/>
          </p:nvPr>
        </p:nvSpPr>
        <p:spPr/>
        <p:txBody>
          <a:bodyPr/>
          <a:lstStyle/>
          <a:p>
            <a:fld id="{3A98EE3D-8CD1-4C3F-BD1C-C98C9596463C}" type="slidenum">
              <a:rPr lang="en-US" smtClean="0"/>
              <a:t>14</a:t>
            </a:fld>
            <a:endParaRPr lang="en-US" dirty="0"/>
          </a:p>
        </p:txBody>
      </p:sp>
      <p:sp>
        <p:nvSpPr>
          <p:cNvPr id="4" name="TextBox 3">
            <a:extLst>
              <a:ext uri="{FF2B5EF4-FFF2-40B4-BE49-F238E27FC236}">
                <a16:creationId xmlns:a16="http://schemas.microsoft.com/office/drawing/2014/main" id="{3DFFB11E-BF2B-C946-AA2D-73844FBD3F7A}"/>
              </a:ext>
            </a:extLst>
          </p:cNvPr>
          <p:cNvSpPr txBox="1"/>
          <p:nvPr/>
        </p:nvSpPr>
        <p:spPr>
          <a:xfrm>
            <a:off x="3687328" y="170616"/>
            <a:ext cx="5034135" cy="646331"/>
          </a:xfrm>
          <a:prstGeom prst="rect">
            <a:avLst/>
          </a:prstGeom>
          <a:noFill/>
        </p:spPr>
        <p:txBody>
          <a:bodyPr wrap="none" rtlCol="0">
            <a:spAutoFit/>
          </a:bodyPr>
          <a:lstStyle/>
          <a:p>
            <a:r>
              <a:rPr lang="es-ES" sz="3600" dirty="0">
                <a:solidFill>
                  <a:srgbClr val="C00000"/>
                </a:solidFill>
              </a:rPr>
              <a:t>Antes de Cumplir 18 Años,</a:t>
            </a:r>
            <a:endParaRPr lang="en-PR" sz="3600" dirty="0"/>
          </a:p>
        </p:txBody>
      </p:sp>
      <p:sp>
        <p:nvSpPr>
          <p:cNvPr id="6" name="Content Placeholder 2">
            <a:extLst>
              <a:ext uri="{FF2B5EF4-FFF2-40B4-BE49-F238E27FC236}">
                <a16:creationId xmlns:a16="http://schemas.microsoft.com/office/drawing/2014/main" id="{9BA9242C-B71B-D348-B5F9-DE3316056035}"/>
              </a:ext>
            </a:extLst>
          </p:cNvPr>
          <p:cNvSpPr txBox="1">
            <a:spLocks/>
          </p:cNvSpPr>
          <p:nvPr/>
        </p:nvSpPr>
        <p:spPr>
          <a:xfrm>
            <a:off x="854133" y="1085464"/>
            <a:ext cx="10571710" cy="5436059"/>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spcBef>
                <a:spcPts val="0"/>
              </a:spcBef>
              <a:spcAft>
                <a:spcPts val="0"/>
              </a:spcAft>
              <a:buNone/>
            </a:pPr>
            <a:r>
              <a:rPr lang="es-ES" dirty="0"/>
              <a:t> </a:t>
            </a:r>
            <a:r>
              <a:rPr lang="en-PR" sz="2200" dirty="0"/>
              <a:t>1. </a:t>
            </a:r>
            <a:r>
              <a:rPr lang="es-ES_tradnl" sz="2200" dirty="0"/>
              <a:t>¿Alguno de sus padres o algún otro adulto en su casa frecuentemente o muy </a:t>
            </a:r>
          </a:p>
          <a:p>
            <a:pPr marL="0" indent="0">
              <a:lnSpc>
                <a:spcPct val="100000"/>
              </a:lnSpc>
              <a:spcBef>
                <a:spcPts val="0"/>
              </a:spcBef>
              <a:spcAft>
                <a:spcPts val="0"/>
              </a:spcAft>
              <a:buNone/>
            </a:pPr>
            <a:r>
              <a:rPr lang="es-ES_tradnl" sz="2200" dirty="0"/>
              <a:t>     frecuentemente… lo ofendía, lo insultaba, lo menospreciaba, o lo humillaba? </a:t>
            </a:r>
            <a:r>
              <a:rPr lang="es-ES_tradnl" sz="2200" b="1" dirty="0"/>
              <a:t>O</a:t>
            </a:r>
            <a:r>
              <a:rPr lang="es-ES_tradnl" sz="2200" dirty="0"/>
              <a:t> ¿actuaba  </a:t>
            </a:r>
          </a:p>
          <a:p>
            <a:pPr marL="0" indent="0">
              <a:lnSpc>
                <a:spcPct val="100000"/>
              </a:lnSpc>
              <a:spcBef>
                <a:spcPts val="0"/>
              </a:spcBef>
              <a:spcAft>
                <a:spcPts val="0"/>
              </a:spcAft>
              <a:buNone/>
            </a:pPr>
            <a:r>
              <a:rPr lang="es-ES_tradnl" sz="2200" dirty="0"/>
              <a:t>     de forma tal que estuvo atemorizado de que le ocasionara daño físico? </a:t>
            </a:r>
          </a:p>
          <a:p>
            <a:pPr marL="0" indent="0">
              <a:lnSpc>
                <a:spcPct val="100000"/>
              </a:lnSpc>
              <a:spcBef>
                <a:spcPts val="0"/>
              </a:spcBef>
              <a:spcAft>
                <a:spcPts val="0"/>
              </a:spcAft>
              <a:buNone/>
            </a:pPr>
            <a:endParaRPr lang="es-ES_tradnl" sz="2200" dirty="0"/>
          </a:p>
          <a:p>
            <a:pPr marL="0" indent="0">
              <a:lnSpc>
                <a:spcPct val="100000"/>
              </a:lnSpc>
              <a:spcBef>
                <a:spcPts val="0"/>
              </a:spcBef>
              <a:spcAft>
                <a:spcPts val="0"/>
              </a:spcAft>
              <a:buNone/>
            </a:pPr>
            <a:r>
              <a:rPr lang="es-ES_tradnl" sz="2200" dirty="0"/>
              <a:t>2. ¿Alguno de sus padres o algún otro adulto en su casa frecuentemente o muy </a:t>
            </a:r>
          </a:p>
          <a:p>
            <a:pPr marL="0" indent="0">
              <a:lnSpc>
                <a:spcPct val="100000"/>
              </a:lnSpc>
              <a:spcBef>
                <a:spcPts val="0"/>
              </a:spcBef>
              <a:spcAft>
                <a:spcPts val="0"/>
              </a:spcAft>
              <a:buNone/>
            </a:pPr>
            <a:r>
              <a:rPr lang="es-ES_tradnl" sz="2200" dirty="0"/>
              <a:t>    frecuentemente…lo empujaba, lo jalaba, lo abofeteada, o le lanzaba </a:t>
            </a:r>
          </a:p>
          <a:p>
            <a:pPr marL="0" indent="0">
              <a:lnSpc>
                <a:spcPct val="100000"/>
              </a:lnSpc>
              <a:spcBef>
                <a:spcPts val="0"/>
              </a:spcBef>
              <a:spcAft>
                <a:spcPts val="0"/>
              </a:spcAft>
              <a:buNone/>
            </a:pPr>
            <a:r>
              <a:rPr lang="es-ES_tradnl" sz="2200" dirty="0"/>
              <a:t>    objetos? </a:t>
            </a:r>
            <a:r>
              <a:rPr lang="es-ES_tradnl" sz="2200" b="1" dirty="0"/>
              <a:t>O </a:t>
            </a:r>
            <a:r>
              <a:rPr lang="es-ES_tradnl" sz="2200" dirty="0"/>
              <a:t>¿alguna vez lo golpearon tan fuerte que le dejaron marcas o estuvo herido? </a:t>
            </a:r>
          </a:p>
          <a:p>
            <a:pPr marL="0" indent="0">
              <a:lnSpc>
                <a:spcPct val="100000"/>
              </a:lnSpc>
              <a:spcBef>
                <a:spcPts val="0"/>
              </a:spcBef>
              <a:spcAft>
                <a:spcPts val="0"/>
              </a:spcAft>
              <a:buNone/>
            </a:pPr>
            <a:endParaRPr lang="es-ES_tradnl" sz="2200" dirty="0"/>
          </a:p>
          <a:p>
            <a:pPr marL="0" indent="0">
              <a:lnSpc>
                <a:spcPct val="100000"/>
              </a:lnSpc>
              <a:spcBef>
                <a:spcPts val="0"/>
              </a:spcBef>
              <a:spcAft>
                <a:spcPts val="0"/>
              </a:spcAft>
              <a:buNone/>
            </a:pPr>
            <a:r>
              <a:rPr lang="es-ES_tradnl" sz="2200" dirty="0"/>
              <a:t>3. ¿Algún adulto o una persona por lo menos 5 años mayor que usted alguna vez… lo tocó o   </a:t>
            </a:r>
          </a:p>
          <a:p>
            <a:pPr marL="0" indent="0">
              <a:lnSpc>
                <a:spcPct val="100000"/>
              </a:lnSpc>
              <a:spcBef>
                <a:spcPts val="0"/>
              </a:spcBef>
              <a:spcAft>
                <a:spcPts val="0"/>
              </a:spcAft>
              <a:buNone/>
            </a:pPr>
            <a:r>
              <a:rPr lang="es-ES_tradnl" sz="2200" dirty="0"/>
              <a:t>    acarició o hizo que usted le tocara el cuerpo de una manera sexual? </a:t>
            </a:r>
            <a:r>
              <a:rPr lang="es-ES_tradnl" sz="2200" b="1" dirty="0"/>
              <a:t>O </a:t>
            </a:r>
            <a:r>
              <a:rPr lang="es-ES_tradnl" sz="2200" dirty="0"/>
              <a:t>¿intentó </a:t>
            </a:r>
          </a:p>
          <a:p>
            <a:pPr marL="0" indent="0">
              <a:lnSpc>
                <a:spcPct val="100000"/>
              </a:lnSpc>
              <a:spcBef>
                <a:spcPts val="0"/>
              </a:spcBef>
              <a:spcAft>
                <a:spcPts val="0"/>
              </a:spcAft>
              <a:buNone/>
            </a:pPr>
            <a:r>
              <a:rPr lang="es-ES_tradnl" sz="2200" dirty="0"/>
              <a:t>    o tuvo sexo oral, anal o vaginal con usted? </a:t>
            </a:r>
          </a:p>
          <a:p>
            <a:pPr marL="0" indent="0">
              <a:lnSpc>
                <a:spcPct val="100000"/>
              </a:lnSpc>
              <a:spcBef>
                <a:spcPts val="0"/>
              </a:spcBef>
              <a:spcAft>
                <a:spcPts val="0"/>
              </a:spcAft>
              <a:buNone/>
            </a:pPr>
            <a:endParaRPr lang="es-ES_tradnl" sz="2200" dirty="0"/>
          </a:p>
          <a:p>
            <a:pPr marL="296863" indent="-280988">
              <a:lnSpc>
                <a:spcPct val="100000"/>
              </a:lnSpc>
              <a:spcBef>
                <a:spcPts val="0"/>
              </a:spcBef>
              <a:spcAft>
                <a:spcPts val="0"/>
              </a:spcAft>
              <a:buNone/>
            </a:pPr>
            <a:r>
              <a:rPr lang="es-ES_tradnl" sz="2000" dirty="0"/>
              <a:t>4. ¿</a:t>
            </a:r>
            <a:r>
              <a:rPr lang="es-ES_tradnl" sz="2200" dirty="0"/>
              <a:t>Sintió frecuentemente o muy frecuentemente que…nadie en su familia lo quería o </a:t>
            </a:r>
          </a:p>
          <a:p>
            <a:pPr marL="296863" indent="-280988">
              <a:lnSpc>
                <a:spcPct val="100000"/>
              </a:lnSpc>
              <a:spcBef>
                <a:spcPts val="0"/>
              </a:spcBef>
              <a:spcAft>
                <a:spcPts val="0"/>
              </a:spcAft>
              <a:buNone/>
            </a:pPr>
            <a:r>
              <a:rPr lang="es-ES_tradnl" sz="2200" dirty="0"/>
              <a:t>   pensaba que usted era importante o especial? </a:t>
            </a:r>
            <a:r>
              <a:rPr lang="es-ES_tradnl" sz="2200" b="1" dirty="0"/>
              <a:t>O </a:t>
            </a:r>
            <a:r>
              <a:rPr lang="es-ES_tradnl" sz="2200" dirty="0"/>
              <a:t> ¿que en su familia no se cuidaban el uno al otro, ni tenían una relación cercana, o no se apoyaban unos a otros?</a:t>
            </a:r>
          </a:p>
          <a:p>
            <a:pPr marL="296863" indent="-280988">
              <a:lnSpc>
                <a:spcPct val="90000"/>
              </a:lnSpc>
              <a:spcBef>
                <a:spcPts val="0"/>
              </a:spcBef>
              <a:spcAft>
                <a:spcPts val="1200"/>
              </a:spcAft>
              <a:buFont typeface="Calibri" panose="020F0502020204030204" pitchFamily="34" charset="0"/>
              <a:buNone/>
            </a:pPr>
            <a:endParaRPr lang="en-US" sz="2200" dirty="0"/>
          </a:p>
        </p:txBody>
      </p:sp>
      <p:cxnSp>
        <p:nvCxnSpPr>
          <p:cNvPr id="8" name="Straight Connector 7">
            <a:extLst>
              <a:ext uri="{FF2B5EF4-FFF2-40B4-BE49-F238E27FC236}">
                <a16:creationId xmlns:a16="http://schemas.microsoft.com/office/drawing/2014/main" id="{D9B7C9EE-C5DB-6942-9DB4-A123741B62C8}"/>
              </a:ext>
            </a:extLst>
          </p:cNvPr>
          <p:cNvCxnSpPr>
            <a:cxnSpLocks/>
          </p:cNvCxnSpPr>
          <p:nvPr/>
        </p:nvCxnSpPr>
        <p:spPr>
          <a:xfrm flipV="1">
            <a:off x="766157" y="928842"/>
            <a:ext cx="10659686" cy="1"/>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611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26FE2E-E271-1546-9D60-DE62D753F575}"/>
              </a:ext>
            </a:extLst>
          </p:cNvPr>
          <p:cNvSpPr>
            <a:spLocks noGrp="1"/>
          </p:cNvSpPr>
          <p:nvPr>
            <p:ph type="sldNum" sz="quarter" idx="12"/>
          </p:nvPr>
        </p:nvSpPr>
        <p:spPr/>
        <p:txBody>
          <a:bodyPr/>
          <a:lstStyle/>
          <a:p>
            <a:fld id="{3A98EE3D-8CD1-4C3F-BD1C-C98C9596463C}" type="slidenum">
              <a:rPr lang="en-US" smtClean="0"/>
              <a:t>15</a:t>
            </a:fld>
            <a:endParaRPr lang="en-US" dirty="0"/>
          </a:p>
        </p:txBody>
      </p:sp>
      <p:sp>
        <p:nvSpPr>
          <p:cNvPr id="5" name="Title 1">
            <a:extLst>
              <a:ext uri="{FF2B5EF4-FFF2-40B4-BE49-F238E27FC236}">
                <a16:creationId xmlns:a16="http://schemas.microsoft.com/office/drawing/2014/main" id="{FABFE66D-1AFE-DE4F-A3B7-AA71CE0DBBB8}"/>
              </a:ext>
            </a:extLst>
          </p:cNvPr>
          <p:cNvSpPr txBox="1">
            <a:spLocks/>
          </p:cNvSpPr>
          <p:nvPr/>
        </p:nvSpPr>
        <p:spPr>
          <a:xfrm>
            <a:off x="1097280" y="286604"/>
            <a:ext cx="10058400" cy="436410"/>
          </a:xfrm>
          <a:prstGeom prst="rect">
            <a:avLst/>
          </a:prstGeom>
        </p:spPr>
        <p:txBody>
          <a:bodyPr anchor="t">
            <a:no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s-ES" sz="3600" dirty="0">
                <a:solidFill>
                  <a:srgbClr val="C00000"/>
                </a:solidFill>
              </a:rPr>
              <a:t>Antes de Cumplir 18 Años</a:t>
            </a:r>
            <a:r>
              <a:rPr lang="en-US" sz="3600" dirty="0">
                <a:solidFill>
                  <a:srgbClr val="C00000"/>
                </a:solidFill>
              </a:rPr>
              <a:t>,</a:t>
            </a:r>
            <a:br>
              <a:rPr lang="en-US" sz="3600" dirty="0">
                <a:solidFill>
                  <a:schemeClr val="accent3">
                    <a:lumMod val="75000"/>
                  </a:schemeClr>
                </a:solidFill>
              </a:rPr>
            </a:br>
            <a:br>
              <a:rPr lang="en-US" sz="2400" dirty="0"/>
            </a:br>
            <a:br>
              <a:rPr lang="en-US" sz="2400" dirty="0"/>
            </a:br>
            <a:endParaRPr lang="en-US" sz="2400" dirty="0"/>
          </a:p>
        </p:txBody>
      </p:sp>
      <p:cxnSp>
        <p:nvCxnSpPr>
          <p:cNvPr id="6" name="Straight Connector 5">
            <a:extLst>
              <a:ext uri="{FF2B5EF4-FFF2-40B4-BE49-F238E27FC236}">
                <a16:creationId xmlns:a16="http://schemas.microsoft.com/office/drawing/2014/main" id="{39C65CFB-3301-9A42-BD2D-7E410AA51C79}"/>
              </a:ext>
            </a:extLst>
          </p:cNvPr>
          <p:cNvCxnSpPr>
            <a:cxnSpLocks/>
          </p:cNvCxnSpPr>
          <p:nvPr/>
        </p:nvCxnSpPr>
        <p:spPr>
          <a:xfrm>
            <a:off x="451373" y="917175"/>
            <a:ext cx="11350211"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348C4CD5-ECFF-BD4F-9C42-250D90E75DB3}"/>
              </a:ext>
            </a:extLst>
          </p:cNvPr>
          <p:cNvSpPr txBox="1">
            <a:spLocks/>
          </p:cNvSpPr>
          <p:nvPr/>
        </p:nvSpPr>
        <p:spPr>
          <a:xfrm>
            <a:off x="954410" y="1028792"/>
            <a:ext cx="10283180" cy="522387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lvl="0" indent="0">
              <a:lnSpc>
                <a:spcPct val="100000"/>
              </a:lnSpc>
              <a:spcBef>
                <a:spcPts val="0"/>
              </a:spcBef>
              <a:spcAft>
                <a:spcPts val="0"/>
              </a:spcAft>
              <a:buNone/>
            </a:pPr>
            <a:r>
              <a:rPr lang="es-ES_tradnl" sz="2400" dirty="0"/>
              <a:t>5. ¿Sintió frecuentemente o muy frecuentemente que…no tenía comida suficiente para comer, tenía que usar ropa sucia y no tenía a nadie que lo protegiera? </a:t>
            </a:r>
            <a:r>
              <a:rPr lang="es-ES_tradnl" sz="2400" b="1" dirty="0"/>
              <a:t>O </a:t>
            </a:r>
            <a:r>
              <a:rPr lang="es-ES_tradnl" sz="2400" dirty="0"/>
              <a:t>¿que sus padres estaban demasiado borrachos o drogados para cuidarlo o llevarlo al médico si lo necesitaba? </a:t>
            </a:r>
          </a:p>
          <a:p>
            <a:pPr lvl="0">
              <a:lnSpc>
                <a:spcPct val="100000"/>
              </a:lnSpc>
              <a:spcBef>
                <a:spcPts val="0"/>
              </a:spcBef>
              <a:spcAft>
                <a:spcPts val="0"/>
              </a:spcAft>
            </a:pPr>
            <a:endParaRPr lang="es-ES_tradnl" sz="2400" dirty="0"/>
          </a:p>
          <a:p>
            <a:pPr>
              <a:lnSpc>
                <a:spcPct val="100000"/>
              </a:lnSpc>
              <a:spcBef>
                <a:spcPts val="0"/>
              </a:spcBef>
              <a:spcAft>
                <a:spcPts val="0"/>
              </a:spcAft>
            </a:pPr>
            <a:r>
              <a:rPr lang="es-ES_tradnl" sz="2400" dirty="0"/>
              <a:t>6. ¿Perdió a uno de sus padres por divorcio, separación, abandono, muerte o alguna otra razón? </a:t>
            </a:r>
          </a:p>
          <a:p>
            <a:pPr>
              <a:lnSpc>
                <a:spcPct val="100000"/>
              </a:lnSpc>
              <a:spcBef>
                <a:spcPts val="0"/>
              </a:spcBef>
              <a:spcAft>
                <a:spcPts val="0"/>
              </a:spcAft>
            </a:pPr>
            <a:endParaRPr lang="es-ES_tradnl" sz="2400" dirty="0"/>
          </a:p>
          <a:p>
            <a:pPr>
              <a:lnSpc>
                <a:spcPct val="100000"/>
              </a:lnSpc>
              <a:spcBef>
                <a:spcPts val="0"/>
              </a:spcBef>
              <a:spcAft>
                <a:spcPts val="0"/>
              </a:spcAft>
            </a:pPr>
            <a:r>
              <a:rPr lang="es-ES_tradnl" sz="2400" dirty="0"/>
              <a:t>7. ¿Su madre o madrastra fue: frecuentemente o muy frecuentemente empujada, agarrada bruscamente, abofeteada, o le tiraron algún objeto?  </a:t>
            </a:r>
            <a:r>
              <a:rPr lang="es-ES_tradnl" sz="2400" b="1" dirty="0"/>
              <a:t>O </a:t>
            </a:r>
            <a:r>
              <a:rPr lang="es-ES_tradnl" sz="2400" dirty="0"/>
              <a:t>¿algunas veces, frecuentemente, o muy frecuentemente fue pateada, mordida, golpeada con el puño, o golpeada con algún objeto duro? </a:t>
            </a:r>
            <a:r>
              <a:rPr lang="es-ES_tradnl" sz="2400" b="1" dirty="0"/>
              <a:t>O </a:t>
            </a:r>
            <a:r>
              <a:rPr lang="es-ES_tradnl" sz="2400" dirty="0"/>
              <a:t>¿alguna vez fue golpeada repetidamente durante al menos unos minutos o amenazada con una pistola o cuchillo?    </a:t>
            </a:r>
          </a:p>
          <a:p>
            <a:pPr marL="350838" indent="-334963">
              <a:lnSpc>
                <a:spcPct val="90000"/>
              </a:lnSpc>
              <a:spcBef>
                <a:spcPts val="0"/>
              </a:spcBef>
              <a:spcAft>
                <a:spcPts val="2000"/>
              </a:spcAft>
              <a:buNone/>
            </a:pPr>
            <a:endParaRPr lang="en-US" sz="2200" dirty="0"/>
          </a:p>
        </p:txBody>
      </p:sp>
    </p:spTree>
    <p:extLst>
      <p:ext uri="{BB962C8B-B14F-4D97-AF65-F5344CB8AC3E}">
        <p14:creationId xmlns:p14="http://schemas.microsoft.com/office/powerpoint/2010/main" val="1558145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8C5E8AB-9E9D-504B-A9C0-99079FDB8C91}"/>
              </a:ext>
            </a:extLst>
          </p:cNvPr>
          <p:cNvSpPr>
            <a:spLocks noGrp="1"/>
          </p:cNvSpPr>
          <p:nvPr>
            <p:ph type="sldNum" sz="quarter" idx="12"/>
          </p:nvPr>
        </p:nvSpPr>
        <p:spPr/>
        <p:txBody>
          <a:bodyPr/>
          <a:lstStyle/>
          <a:p>
            <a:fld id="{3A98EE3D-8CD1-4C3F-BD1C-C98C9596463C}" type="slidenum">
              <a:rPr lang="en-US" smtClean="0"/>
              <a:t>16</a:t>
            </a:fld>
            <a:endParaRPr lang="en-US" dirty="0"/>
          </a:p>
        </p:txBody>
      </p:sp>
      <p:sp>
        <p:nvSpPr>
          <p:cNvPr id="5" name="Content Placeholder 2">
            <a:extLst>
              <a:ext uri="{FF2B5EF4-FFF2-40B4-BE49-F238E27FC236}">
                <a16:creationId xmlns:a16="http://schemas.microsoft.com/office/drawing/2014/main" id="{59A08F5D-B0E5-A341-8D14-2F3FA07D433C}"/>
              </a:ext>
            </a:extLst>
          </p:cNvPr>
          <p:cNvSpPr txBox="1">
            <a:spLocks/>
          </p:cNvSpPr>
          <p:nvPr/>
        </p:nvSpPr>
        <p:spPr>
          <a:xfrm>
            <a:off x="935182" y="1353369"/>
            <a:ext cx="10058400" cy="3760891"/>
          </a:xfrm>
          <a:prstGeom prst="rect">
            <a:avLst/>
          </a:prstGeom>
        </p:spPr>
        <p:txBody>
          <a:bodyPr>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_tradnl" sz="2400" dirty="0"/>
              <a:t>8. </a:t>
            </a:r>
            <a:r>
              <a:rPr lang="es-ES_tradnl" dirty="0"/>
              <a:t>¿Vivió con alguien que era un bebedor problemático o alcohólico, o que usaba drogas ilegales?</a:t>
            </a:r>
            <a:r>
              <a:rPr lang="es-ES_tradnl" sz="2400" dirty="0"/>
              <a:t>  </a:t>
            </a:r>
          </a:p>
          <a:p>
            <a:r>
              <a:rPr lang="es-ES_tradnl" sz="2400" dirty="0"/>
              <a:t>9. ¿Algún miembro del hogar estaba deprimido o padecía una condición mental, o un miembro del hogar intentó suicidarse?</a:t>
            </a:r>
          </a:p>
          <a:p>
            <a:r>
              <a:rPr lang="es-ES_tradnl" sz="2400" dirty="0"/>
              <a:t>10. ¿Algún miembro del hogar fue a la cárcel/prisión? </a:t>
            </a:r>
          </a:p>
          <a:p>
            <a:endParaRPr lang="en-PR" dirty="0"/>
          </a:p>
        </p:txBody>
      </p:sp>
      <p:sp>
        <p:nvSpPr>
          <p:cNvPr id="7" name="Title 1">
            <a:extLst>
              <a:ext uri="{FF2B5EF4-FFF2-40B4-BE49-F238E27FC236}">
                <a16:creationId xmlns:a16="http://schemas.microsoft.com/office/drawing/2014/main" id="{5A486F3D-187A-C44E-8479-12BE71797404}"/>
              </a:ext>
            </a:extLst>
          </p:cNvPr>
          <p:cNvSpPr txBox="1">
            <a:spLocks/>
          </p:cNvSpPr>
          <p:nvPr/>
        </p:nvSpPr>
        <p:spPr>
          <a:xfrm>
            <a:off x="1097279" y="302821"/>
            <a:ext cx="10058400" cy="365125"/>
          </a:xfrm>
          <a:prstGeom prst="rect">
            <a:avLst/>
          </a:prstGeom>
        </p:spPr>
        <p:txBody>
          <a:bodyPr anchor="t">
            <a:no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s-ES" sz="3600" dirty="0">
                <a:solidFill>
                  <a:srgbClr val="C00000"/>
                </a:solidFill>
              </a:rPr>
              <a:t>Antes de Cumplir 18 Años</a:t>
            </a:r>
            <a:r>
              <a:rPr lang="en-US" sz="3600" dirty="0">
                <a:solidFill>
                  <a:srgbClr val="C00000"/>
                </a:solidFill>
              </a:rPr>
              <a:t>, </a:t>
            </a:r>
            <a:endParaRPr lang="en-US" sz="2400" dirty="0"/>
          </a:p>
        </p:txBody>
      </p:sp>
      <p:cxnSp>
        <p:nvCxnSpPr>
          <p:cNvPr id="8" name="Straight Connector 7">
            <a:extLst>
              <a:ext uri="{FF2B5EF4-FFF2-40B4-BE49-F238E27FC236}">
                <a16:creationId xmlns:a16="http://schemas.microsoft.com/office/drawing/2014/main" id="{CC4C4F6A-2312-C34F-90CF-F3EFB17F5649}"/>
              </a:ext>
            </a:extLst>
          </p:cNvPr>
          <p:cNvCxnSpPr>
            <a:cxnSpLocks/>
          </p:cNvCxnSpPr>
          <p:nvPr/>
        </p:nvCxnSpPr>
        <p:spPr>
          <a:xfrm>
            <a:off x="739486" y="937918"/>
            <a:ext cx="10713027" cy="0"/>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61724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F15137-F95D-BA47-82A7-1C55493932D6}"/>
              </a:ext>
            </a:extLst>
          </p:cNvPr>
          <p:cNvSpPr/>
          <p:nvPr/>
        </p:nvSpPr>
        <p:spPr>
          <a:xfrm>
            <a:off x="0" y="-52120"/>
            <a:ext cx="12192000" cy="6549579"/>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BECE101F-C18E-F94C-9121-23336F9B9F41}"/>
              </a:ext>
            </a:extLst>
          </p:cNvPr>
          <p:cNvSpPr>
            <a:spLocks noGrp="1"/>
          </p:cNvSpPr>
          <p:nvPr>
            <p:ph type="sldNum" sz="quarter" idx="12"/>
          </p:nvPr>
        </p:nvSpPr>
        <p:spPr/>
        <p:txBody>
          <a:bodyPr/>
          <a:lstStyle/>
          <a:p>
            <a:fld id="{3A98EE3D-8CD1-4C3F-BD1C-C98C9596463C}" type="slidenum">
              <a:rPr lang="en-US" smtClean="0"/>
              <a:t>17</a:t>
            </a:fld>
            <a:endParaRPr lang="en-US" dirty="0"/>
          </a:p>
        </p:txBody>
      </p:sp>
      <p:sp>
        <p:nvSpPr>
          <p:cNvPr id="5" name="Content Placeholder 4">
            <a:extLst>
              <a:ext uri="{FF2B5EF4-FFF2-40B4-BE49-F238E27FC236}">
                <a16:creationId xmlns:a16="http://schemas.microsoft.com/office/drawing/2014/main" id="{9B5D57B8-E761-8E44-8C0B-189E0FB687A9}"/>
              </a:ext>
            </a:extLst>
          </p:cNvPr>
          <p:cNvSpPr>
            <a:spLocks noGrp="1"/>
          </p:cNvSpPr>
          <p:nvPr>
            <p:ph idx="1"/>
          </p:nvPr>
        </p:nvSpPr>
        <p:spPr>
          <a:xfrm>
            <a:off x="4202004" y="1943180"/>
            <a:ext cx="7571588" cy="3939986"/>
          </a:xfrm>
        </p:spPr>
        <p:txBody>
          <a:bodyPr>
            <a:noAutofit/>
          </a:bodyPr>
          <a:lstStyle/>
          <a:p>
            <a:r>
              <a:rPr lang="es-ES_tradnl" sz="2800" dirty="0"/>
              <a:t>El trauma </a:t>
            </a:r>
            <a:r>
              <a:rPr lang="es-ES_tradnl" sz="2800" u="sng" dirty="0">
                <a:solidFill>
                  <a:srgbClr val="C00000"/>
                </a:solidFill>
              </a:rPr>
              <a:t>NO</a:t>
            </a:r>
            <a:r>
              <a:rPr lang="es-ES_tradnl" sz="2800" dirty="0"/>
              <a:t> tiene por qué conducir a resultados negativos. </a:t>
            </a:r>
          </a:p>
          <a:p>
            <a:r>
              <a:rPr lang="es-ES_tradnl" sz="2800" dirty="0"/>
              <a:t>Hay factores específicos que pueden desarrollar </a:t>
            </a:r>
            <a:r>
              <a:rPr lang="es-ES_tradnl" sz="2800" dirty="0">
                <a:solidFill>
                  <a:srgbClr val="C00000"/>
                </a:solidFill>
                <a:highlight>
                  <a:srgbClr val="FFFF00"/>
                </a:highlight>
              </a:rPr>
              <a:t>resiliencia.</a:t>
            </a:r>
            <a:r>
              <a:rPr lang="es-ES_tradnl" sz="2800" dirty="0"/>
              <a:t> </a:t>
            </a:r>
          </a:p>
          <a:p>
            <a:pPr marL="1178433" lvl="1" indent="-457200">
              <a:spcAft>
                <a:spcPts val="1200"/>
              </a:spcAft>
              <a:buClr>
                <a:schemeClr val="tx1"/>
              </a:buClr>
              <a:buSzPct val="100000"/>
              <a:buFont typeface="Arial" panose="020B0604020202020204" pitchFamily="34" charset="0"/>
              <a:buChar char="•"/>
            </a:pPr>
            <a:r>
              <a:rPr lang="es-ES_tradnl" sz="2800" dirty="0"/>
              <a:t> Recuperarse durante tiempos difíciles</a:t>
            </a:r>
          </a:p>
          <a:p>
            <a:pPr marL="1178433" lvl="1" indent="-457200">
              <a:spcAft>
                <a:spcPts val="1200"/>
              </a:spcAft>
              <a:buClr>
                <a:schemeClr val="tx1"/>
              </a:buClr>
              <a:buSzPct val="100000"/>
              <a:buFont typeface="Arial" panose="020B0604020202020204" pitchFamily="34" charset="0"/>
              <a:buChar char="•"/>
            </a:pPr>
            <a:r>
              <a:rPr lang="es-ES_tradnl" sz="2800" dirty="0"/>
              <a:t> Adaptarse bien ante la adversidad</a:t>
            </a:r>
          </a:p>
          <a:p>
            <a:pPr marL="0" indent="0">
              <a:buClr>
                <a:schemeClr val="tx1"/>
              </a:buClr>
              <a:buNone/>
            </a:pPr>
            <a:endParaRPr lang="en-US" dirty="0"/>
          </a:p>
        </p:txBody>
      </p:sp>
      <p:sp>
        <p:nvSpPr>
          <p:cNvPr id="4" name="Title 3">
            <a:extLst>
              <a:ext uri="{FF2B5EF4-FFF2-40B4-BE49-F238E27FC236}">
                <a16:creationId xmlns:a16="http://schemas.microsoft.com/office/drawing/2014/main" id="{7473ABD6-DD4E-6747-B7B5-D4A8FA45CEC7}"/>
              </a:ext>
            </a:extLst>
          </p:cNvPr>
          <p:cNvSpPr>
            <a:spLocks noGrp="1"/>
          </p:cNvSpPr>
          <p:nvPr>
            <p:ph type="title"/>
          </p:nvPr>
        </p:nvSpPr>
        <p:spPr>
          <a:xfrm>
            <a:off x="667300" y="211269"/>
            <a:ext cx="10857399" cy="1153752"/>
          </a:xfrm>
          <a:solidFill>
            <a:schemeClr val="bg1"/>
          </a:solidFill>
          <a:ln>
            <a:solidFill>
              <a:schemeClr val="tx1"/>
            </a:solidFill>
          </a:ln>
        </p:spPr>
        <p:txBody>
          <a:bodyPr anchor="ctr">
            <a:normAutofit fontScale="90000"/>
          </a:bodyPr>
          <a:lstStyle/>
          <a:p>
            <a:pPr algn="ctr"/>
            <a:r>
              <a:rPr lang="es-ES_tradnl" dirty="0"/>
              <a:t>El Antídoto Contra el Trauma: </a:t>
            </a:r>
            <a:r>
              <a:rPr lang="es-ES_tradnl" b="1" dirty="0">
                <a:ln>
                  <a:solidFill>
                    <a:schemeClr val="tx1"/>
                  </a:solidFill>
                </a:ln>
                <a:solidFill>
                  <a:srgbClr val="FFE91F"/>
                </a:solidFill>
              </a:rPr>
              <a:t>La Resiliencia</a:t>
            </a:r>
          </a:p>
        </p:txBody>
      </p:sp>
      <p:pic>
        <p:nvPicPr>
          <p:cNvPr id="8" name="Picture 7">
            <a:extLst>
              <a:ext uri="{FF2B5EF4-FFF2-40B4-BE49-F238E27FC236}">
                <a16:creationId xmlns:a16="http://schemas.microsoft.com/office/drawing/2014/main" id="{4C33D14E-B440-A347-8CA4-D7855E0307CF}"/>
              </a:ext>
            </a:extLst>
          </p:cNvPr>
          <p:cNvPicPr>
            <a:picLocks noChangeAspect="1"/>
          </p:cNvPicPr>
          <p:nvPr/>
        </p:nvPicPr>
        <p:blipFill rotWithShape="1">
          <a:blip r:embed="rId3"/>
          <a:srcRect l="5123" t="6506" r="6271" b="11717"/>
          <a:stretch/>
        </p:blipFill>
        <p:spPr>
          <a:xfrm rot="21230981">
            <a:off x="664436" y="1784469"/>
            <a:ext cx="3146355" cy="4338803"/>
          </a:xfrm>
          <a:prstGeom prst="rect">
            <a:avLst/>
          </a:prstGeom>
          <a:ln w="19050">
            <a:solidFill>
              <a:srgbClr val="FFC000"/>
            </a:solidFill>
          </a:ln>
        </p:spPr>
      </p:pic>
    </p:spTree>
    <p:extLst>
      <p:ext uri="{BB962C8B-B14F-4D97-AF65-F5344CB8AC3E}">
        <p14:creationId xmlns:p14="http://schemas.microsoft.com/office/powerpoint/2010/main" val="374743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0" y="-117685"/>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18</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72028" y="210203"/>
            <a:ext cx="11046401" cy="877887"/>
          </a:xfrm>
        </p:spPr>
        <p:txBody>
          <a:bodyPr anchor="ctr">
            <a:noAutofit/>
          </a:bodyPr>
          <a:lstStyle/>
          <a:p>
            <a:pPr algn="ctr"/>
            <a:r>
              <a:rPr lang="es-ES" sz="4800" dirty="0"/>
              <a:t>Experiencias Positivas de la Infancia (PCE)</a:t>
            </a:r>
            <a:endParaRPr lang="en-US" sz="4800" dirty="0">
              <a:solidFill>
                <a:srgbClr val="FFFFFF"/>
              </a:solidFill>
            </a:endParaRPr>
          </a:p>
        </p:txBody>
      </p:sp>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593558" y="1887757"/>
            <a:ext cx="7700210" cy="4467505"/>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6575" indent="-514350">
              <a:lnSpc>
                <a:spcPct val="100000"/>
              </a:lnSpc>
              <a:spcBef>
                <a:spcPts val="0"/>
              </a:spcBef>
              <a:spcAft>
                <a:spcPts val="1000"/>
              </a:spcAft>
              <a:buClr>
                <a:schemeClr val="tx1"/>
              </a:buClr>
              <a:buFont typeface="+mj-lt"/>
              <a:buAutoNum type="arabicPeriod"/>
            </a:pPr>
            <a:r>
              <a:rPr lang="es-ES_tradnl" sz="2400" dirty="0"/>
              <a:t>Era capaz de hablar con la familia sobre los sentimientos. </a:t>
            </a:r>
          </a:p>
          <a:p>
            <a:pPr marL="536575" indent="-514350">
              <a:lnSpc>
                <a:spcPct val="100000"/>
              </a:lnSpc>
              <a:spcBef>
                <a:spcPts val="0"/>
              </a:spcBef>
              <a:spcAft>
                <a:spcPts val="1000"/>
              </a:spcAft>
              <a:buClr>
                <a:schemeClr val="tx1"/>
              </a:buClr>
              <a:buFont typeface="+mj-lt"/>
              <a:buAutoNum type="arabicPeriod"/>
            </a:pPr>
            <a:r>
              <a:rPr lang="es-ES_tradnl" sz="2400" dirty="0"/>
              <a:t>La familia estuvo a su lado durante tiempos difíciles. </a:t>
            </a:r>
          </a:p>
          <a:p>
            <a:pPr marL="536575" indent="-514350">
              <a:lnSpc>
                <a:spcPct val="100000"/>
              </a:lnSpc>
              <a:spcBef>
                <a:spcPts val="0"/>
              </a:spcBef>
              <a:spcAft>
                <a:spcPts val="1000"/>
              </a:spcAft>
              <a:buClr>
                <a:schemeClr val="tx1"/>
              </a:buClr>
              <a:buFont typeface="+mj-lt"/>
              <a:buAutoNum type="arabicPeriod"/>
            </a:pPr>
            <a:r>
              <a:rPr lang="es-ES_tradnl" sz="2400" dirty="0"/>
              <a:t>Estaba seguro y protegido por un adulto en su hogar. </a:t>
            </a:r>
          </a:p>
          <a:p>
            <a:pPr marL="536575" indent="-514350">
              <a:lnSpc>
                <a:spcPct val="100000"/>
              </a:lnSpc>
              <a:spcBef>
                <a:spcPts val="0"/>
              </a:spcBef>
              <a:spcAft>
                <a:spcPts val="1000"/>
              </a:spcAft>
              <a:buClr>
                <a:schemeClr val="tx1"/>
              </a:buClr>
              <a:buFont typeface="+mj-lt"/>
              <a:buAutoNum type="arabicPeriod"/>
            </a:pPr>
            <a:r>
              <a:rPr lang="es-ES_tradnl" sz="2400" dirty="0"/>
              <a:t>Tuvo al menos 2 adultos que no fueran sus padres que se interesaron genuinamente por usted. </a:t>
            </a:r>
          </a:p>
          <a:p>
            <a:pPr marL="536575" indent="-514350">
              <a:lnSpc>
                <a:spcPct val="100000"/>
              </a:lnSpc>
              <a:spcBef>
                <a:spcPts val="0"/>
              </a:spcBef>
              <a:spcAft>
                <a:spcPts val="1000"/>
              </a:spcAft>
              <a:buClr>
                <a:schemeClr val="tx1"/>
              </a:buClr>
              <a:buFont typeface="+mj-lt"/>
              <a:buAutoNum type="arabicPeriod"/>
            </a:pPr>
            <a:r>
              <a:rPr lang="es-ES_tradnl" sz="2400" dirty="0"/>
              <a:t>Estaba apoyado por amigos. </a:t>
            </a:r>
          </a:p>
          <a:p>
            <a:pPr marL="536575" indent="-514350">
              <a:lnSpc>
                <a:spcPct val="100000"/>
              </a:lnSpc>
              <a:spcBef>
                <a:spcPts val="0"/>
              </a:spcBef>
              <a:spcAft>
                <a:spcPts val="1000"/>
              </a:spcAft>
              <a:buClr>
                <a:schemeClr val="tx1"/>
              </a:buClr>
              <a:buFont typeface="+mj-lt"/>
              <a:buAutoNum type="arabicPeriod"/>
            </a:pPr>
            <a:r>
              <a:rPr lang="es-ES_tradnl" sz="2400" dirty="0"/>
              <a:t>Tenía un sentido de pertenencia en la escuela secundaria </a:t>
            </a:r>
          </a:p>
          <a:p>
            <a:pPr marL="536575" indent="-514350">
              <a:lnSpc>
                <a:spcPct val="100000"/>
              </a:lnSpc>
              <a:spcBef>
                <a:spcPts val="0"/>
              </a:spcBef>
              <a:spcAft>
                <a:spcPts val="1000"/>
              </a:spcAft>
              <a:buClr>
                <a:schemeClr val="tx1"/>
              </a:buClr>
              <a:buFont typeface="+mj-lt"/>
              <a:buAutoNum type="arabicPeriod"/>
            </a:pPr>
            <a:r>
              <a:rPr lang="es-ES_tradnl" sz="2400" dirty="0"/>
              <a:t>Disfrutó participando de las tradiciones de la comunidad</a:t>
            </a:r>
          </a:p>
        </p:txBody>
      </p:sp>
      <p:pic>
        <p:nvPicPr>
          <p:cNvPr id="8" name="Picture 7" descr="A person sitting on a wooden surface&#10;&#10;Description automatically generated">
            <a:extLst>
              <a:ext uri="{FF2B5EF4-FFF2-40B4-BE49-F238E27FC236}">
                <a16:creationId xmlns:a16="http://schemas.microsoft.com/office/drawing/2014/main" id="{8F704B08-9EFC-A04F-8B56-ADF83EC7958E}"/>
              </a:ext>
            </a:extLst>
          </p:cNvPr>
          <p:cNvPicPr>
            <a:picLocks noChangeAspect="1"/>
          </p:cNvPicPr>
          <p:nvPr/>
        </p:nvPicPr>
        <p:blipFill>
          <a:blip r:embed="rId3"/>
          <a:stretch>
            <a:fillRect/>
          </a:stretch>
        </p:blipFill>
        <p:spPr>
          <a:xfrm>
            <a:off x="8293768" y="3153108"/>
            <a:ext cx="3468913" cy="2440833"/>
          </a:xfrm>
          <a:prstGeom prst="rect">
            <a:avLst/>
          </a:prstGeom>
        </p:spPr>
      </p:pic>
      <p:sp>
        <p:nvSpPr>
          <p:cNvPr id="7" name="Rectangle 6">
            <a:extLst>
              <a:ext uri="{FF2B5EF4-FFF2-40B4-BE49-F238E27FC236}">
                <a16:creationId xmlns:a16="http://schemas.microsoft.com/office/drawing/2014/main" id="{EA0EC859-A6BF-1144-994E-1EB15A3CE361}"/>
              </a:ext>
            </a:extLst>
          </p:cNvPr>
          <p:cNvSpPr/>
          <p:nvPr/>
        </p:nvSpPr>
        <p:spPr>
          <a:xfrm>
            <a:off x="593558" y="1333072"/>
            <a:ext cx="8748562" cy="516447"/>
          </a:xfrm>
          <a:prstGeom prst="rect">
            <a:avLst/>
          </a:prstGeom>
        </p:spPr>
        <p:txBody>
          <a:bodyPr wrap="square">
            <a:noAutofit/>
          </a:bodyPr>
          <a:lstStyle/>
          <a:p>
            <a:pPr marL="22225" indent="0">
              <a:buClr>
                <a:schemeClr val="tx1"/>
              </a:buClr>
              <a:buNone/>
            </a:pPr>
            <a:r>
              <a:rPr lang="es-ES_tradnl" sz="2800" dirty="0"/>
              <a:t>Cuando niño con qué frecuencia o cuánto sintió </a:t>
            </a:r>
            <a:r>
              <a:rPr lang="en-US" sz="2800" dirty="0"/>
              <a:t>que:</a:t>
            </a:r>
          </a:p>
        </p:txBody>
      </p:sp>
    </p:spTree>
    <p:extLst>
      <p:ext uri="{BB962C8B-B14F-4D97-AF65-F5344CB8AC3E}">
        <p14:creationId xmlns:p14="http://schemas.microsoft.com/office/powerpoint/2010/main" val="291176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2192" y="-66780"/>
            <a:ext cx="12190459" cy="1687393"/>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19</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72799" y="123300"/>
            <a:ext cx="11046401" cy="1411705"/>
          </a:xfrm>
        </p:spPr>
        <p:txBody>
          <a:bodyPr anchor="ctr">
            <a:normAutofit fontScale="90000"/>
          </a:bodyPr>
          <a:lstStyle/>
          <a:p>
            <a:pPr algn="ctr"/>
            <a:r>
              <a:rPr lang="es-ES_tradnl" dirty="0"/>
              <a:t>Experiencias Positivas de la Infancia (PCE)</a:t>
            </a:r>
            <a:br>
              <a:rPr lang="es-ES_tradnl" dirty="0">
                <a:solidFill>
                  <a:srgbClr val="FFFFFF"/>
                </a:solidFill>
              </a:rPr>
            </a:br>
            <a:r>
              <a:rPr lang="es-ES_tradnl" dirty="0">
                <a:solidFill>
                  <a:schemeClr val="accent1">
                    <a:lumMod val="20000"/>
                    <a:lumOff val="80000"/>
                  </a:schemeClr>
                </a:solidFill>
              </a:rPr>
              <a:t>Experiencias Interpersonales Positivas</a:t>
            </a:r>
            <a:endParaRPr lang="es-ES_tradnl" sz="4400" dirty="0">
              <a:ln>
                <a:solidFill>
                  <a:schemeClr val="accent1">
                    <a:lumMod val="60000"/>
                    <a:lumOff val="40000"/>
                  </a:schemeClr>
                </a:solidFill>
              </a:ln>
              <a:solidFill>
                <a:schemeClr val="accent1">
                  <a:lumMod val="20000"/>
                  <a:lumOff val="80000"/>
                </a:schemeClr>
              </a:solidFill>
            </a:endParaRPr>
          </a:p>
        </p:txBody>
      </p:sp>
      <p:sp>
        <p:nvSpPr>
          <p:cNvPr id="9" name="Rectangle 8">
            <a:extLst>
              <a:ext uri="{FF2B5EF4-FFF2-40B4-BE49-F238E27FC236}">
                <a16:creationId xmlns:a16="http://schemas.microsoft.com/office/drawing/2014/main" id="{FE229F69-6E2D-1C42-8CB7-1507D71F1E6B}"/>
              </a:ext>
            </a:extLst>
          </p:cNvPr>
          <p:cNvSpPr/>
          <p:nvPr/>
        </p:nvSpPr>
        <p:spPr>
          <a:xfrm>
            <a:off x="9032487" y="5958386"/>
            <a:ext cx="2741105" cy="365125"/>
          </a:xfrm>
          <a:prstGeom prst="rect">
            <a:avLst/>
          </a:prstGeom>
        </p:spPr>
        <p:txBody>
          <a:bodyPr wrap="square">
            <a:noAutofit/>
          </a:bodyPr>
          <a:lstStyle/>
          <a:p>
            <a:pPr marL="22225" indent="0" algn="r">
              <a:buClr>
                <a:schemeClr val="tx1"/>
              </a:buClr>
              <a:buNone/>
            </a:pPr>
            <a:r>
              <a:rPr lang="en-US" sz="2200" dirty="0"/>
              <a:t>Bethell et al., 2019</a:t>
            </a:r>
          </a:p>
        </p:txBody>
      </p:sp>
      <p:pic>
        <p:nvPicPr>
          <p:cNvPr id="3" name="Picture 2">
            <a:extLst>
              <a:ext uri="{FF2B5EF4-FFF2-40B4-BE49-F238E27FC236}">
                <a16:creationId xmlns:a16="http://schemas.microsoft.com/office/drawing/2014/main" id="{594861B0-738B-C94D-9048-6322596F931B}"/>
              </a:ext>
            </a:extLst>
          </p:cNvPr>
          <p:cNvPicPr>
            <a:picLocks noChangeAspect="1"/>
          </p:cNvPicPr>
          <p:nvPr/>
        </p:nvPicPr>
        <p:blipFill>
          <a:blip r:embed="rId3"/>
          <a:stretch>
            <a:fillRect/>
          </a:stretch>
        </p:blipFill>
        <p:spPr>
          <a:xfrm>
            <a:off x="3515710" y="2998039"/>
            <a:ext cx="4798082" cy="3194151"/>
          </a:xfrm>
          <a:prstGeom prst="rect">
            <a:avLst/>
          </a:prstGeom>
        </p:spPr>
      </p:pic>
      <p:grpSp>
        <p:nvGrpSpPr>
          <p:cNvPr id="17" name="Group 16">
            <a:extLst>
              <a:ext uri="{FF2B5EF4-FFF2-40B4-BE49-F238E27FC236}">
                <a16:creationId xmlns:a16="http://schemas.microsoft.com/office/drawing/2014/main" id="{20F8DFFC-E15C-4647-914C-53CCF60ADA0A}"/>
              </a:ext>
            </a:extLst>
          </p:cNvPr>
          <p:cNvGrpSpPr/>
          <p:nvPr/>
        </p:nvGrpSpPr>
        <p:grpSpPr>
          <a:xfrm>
            <a:off x="1217431" y="1818693"/>
            <a:ext cx="10044284" cy="1014916"/>
            <a:chOff x="1431436" y="1928778"/>
            <a:chExt cx="10044284" cy="1014916"/>
          </a:xfrm>
        </p:grpSpPr>
        <p:grpSp>
          <p:nvGrpSpPr>
            <p:cNvPr id="15" name="Group 14">
              <a:extLst>
                <a:ext uri="{FF2B5EF4-FFF2-40B4-BE49-F238E27FC236}">
                  <a16:creationId xmlns:a16="http://schemas.microsoft.com/office/drawing/2014/main" id="{9AC22FDD-3954-9E47-8A82-B1544933F5F1}"/>
                </a:ext>
              </a:extLst>
            </p:cNvPr>
            <p:cNvGrpSpPr/>
            <p:nvPr/>
          </p:nvGrpSpPr>
          <p:grpSpPr>
            <a:xfrm>
              <a:off x="1431436" y="1989587"/>
              <a:ext cx="4093671" cy="954107"/>
              <a:chOff x="1431436" y="1996654"/>
              <a:chExt cx="4093671" cy="954107"/>
            </a:xfrm>
          </p:grpSpPr>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1898163" y="1996654"/>
                <a:ext cx="3626944" cy="954107"/>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nSpc>
                    <a:spcPct val="100000"/>
                  </a:lnSpc>
                  <a:spcBef>
                    <a:spcPts val="0"/>
                  </a:spcBef>
                  <a:spcAft>
                    <a:spcPts val="1000"/>
                  </a:spcAft>
                  <a:buClr>
                    <a:schemeClr val="accent4">
                      <a:lumMod val="75000"/>
                    </a:schemeClr>
                  </a:buClr>
                  <a:buSzPct val="120000"/>
                  <a:buNone/>
                </a:pPr>
                <a:r>
                  <a:rPr lang="es-ES_tradnl" sz="2800" dirty="0"/>
                  <a:t>A más experiencias positivas en la niñez</a:t>
                </a:r>
              </a:p>
            </p:txBody>
          </p:sp>
          <p:sp>
            <p:nvSpPr>
              <p:cNvPr id="6" name="Up Arrow 5">
                <a:extLst>
                  <a:ext uri="{FF2B5EF4-FFF2-40B4-BE49-F238E27FC236}">
                    <a16:creationId xmlns:a16="http://schemas.microsoft.com/office/drawing/2014/main" id="{51D510AB-70AC-4146-8902-26D1A147E00E}"/>
                  </a:ext>
                </a:extLst>
              </p:cNvPr>
              <p:cNvSpPr/>
              <p:nvPr/>
            </p:nvSpPr>
            <p:spPr>
              <a:xfrm>
                <a:off x="1431436" y="2014413"/>
                <a:ext cx="408561" cy="834880"/>
              </a:xfrm>
              <a:prstGeom prst="up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259868A-EADC-664C-80F0-6A1EE5559D60}"/>
                </a:ext>
              </a:extLst>
            </p:cNvPr>
            <p:cNvGrpSpPr/>
            <p:nvPr/>
          </p:nvGrpSpPr>
          <p:grpSpPr>
            <a:xfrm>
              <a:off x="6037635" y="1928778"/>
              <a:ext cx="5438085" cy="954107"/>
              <a:chOff x="6037635" y="1928778"/>
              <a:chExt cx="5438085" cy="954107"/>
            </a:xfrm>
          </p:grpSpPr>
          <p:sp>
            <p:nvSpPr>
              <p:cNvPr id="13" name="Rectangle 12">
                <a:extLst>
                  <a:ext uri="{FF2B5EF4-FFF2-40B4-BE49-F238E27FC236}">
                    <a16:creationId xmlns:a16="http://schemas.microsoft.com/office/drawing/2014/main" id="{13F3B207-4964-2D4E-96E0-0BF22894D94C}"/>
                  </a:ext>
                </a:extLst>
              </p:cNvPr>
              <p:cNvSpPr/>
              <p:nvPr/>
            </p:nvSpPr>
            <p:spPr>
              <a:xfrm>
                <a:off x="6556443" y="1928778"/>
                <a:ext cx="4919277" cy="954107"/>
              </a:xfrm>
              <a:prstGeom prst="rect">
                <a:avLst/>
              </a:prstGeom>
            </p:spPr>
            <p:txBody>
              <a:bodyPr wrap="square">
                <a:spAutoFit/>
              </a:bodyPr>
              <a:lstStyle/>
              <a:p>
                <a:r>
                  <a:rPr lang="es-ES_tradnl" sz="2800" dirty="0"/>
                  <a:t>Menor riesgo de depresión y pobre salud mental en la adultez</a:t>
                </a:r>
              </a:p>
            </p:txBody>
          </p:sp>
          <p:sp>
            <p:nvSpPr>
              <p:cNvPr id="14" name="Down Arrow 13">
                <a:extLst>
                  <a:ext uri="{FF2B5EF4-FFF2-40B4-BE49-F238E27FC236}">
                    <a16:creationId xmlns:a16="http://schemas.microsoft.com/office/drawing/2014/main" id="{4F5C996A-E669-5D44-B0FB-C953D69364D0}"/>
                  </a:ext>
                </a:extLst>
              </p:cNvPr>
              <p:cNvSpPr/>
              <p:nvPr/>
            </p:nvSpPr>
            <p:spPr>
              <a:xfrm>
                <a:off x="6037635" y="2014413"/>
                <a:ext cx="499353" cy="834880"/>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10222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BA922-5F87-0542-ADF5-184E1C6A07F2}"/>
              </a:ext>
            </a:extLst>
          </p:cNvPr>
          <p:cNvSpPr>
            <a:spLocks noGrp="1"/>
          </p:cNvSpPr>
          <p:nvPr>
            <p:ph type="title"/>
          </p:nvPr>
        </p:nvSpPr>
        <p:spPr>
          <a:xfrm>
            <a:off x="665015" y="286603"/>
            <a:ext cx="10374290" cy="1450757"/>
          </a:xfrm>
        </p:spPr>
        <p:txBody>
          <a:bodyPr anchor="ctr">
            <a:normAutofit/>
          </a:bodyPr>
          <a:lstStyle/>
          <a:p>
            <a:r>
              <a:rPr lang="es-ES_tradnl" dirty="0">
                <a:solidFill>
                  <a:srgbClr val="FFFFFF"/>
                </a:solidFill>
              </a:rPr>
              <a:t>Objetivos</a:t>
            </a:r>
          </a:p>
        </p:txBody>
      </p:sp>
      <p:sp>
        <p:nvSpPr>
          <p:cNvPr id="3" name="Content Placeholder 2">
            <a:extLst>
              <a:ext uri="{FF2B5EF4-FFF2-40B4-BE49-F238E27FC236}">
                <a16:creationId xmlns:a16="http://schemas.microsoft.com/office/drawing/2014/main" id="{181BE983-11A6-9743-9F94-56E01E336228}"/>
              </a:ext>
            </a:extLst>
          </p:cNvPr>
          <p:cNvSpPr>
            <a:spLocks noGrp="1"/>
          </p:cNvSpPr>
          <p:nvPr>
            <p:ph idx="1"/>
          </p:nvPr>
        </p:nvSpPr>
        <p:spPr>
          <a:xfrm>
            <a:off x="661941" y="2321927"/>
            <a:ext cx="3300500" cy="2700266"/>
          </a:xfrm>
        </p:spPr>
        <p:txBody>
          <a:bodyPr>
            <a:noAutofit/>
          </a:bodyPr>
          <a:lstStyle/>
          <a:p>
            <a:pPr marL="123825" indent="0">
              <a:buNone/>
            </a:pPr>
            <a:r>
              <a:rPr lang="es-ES_tradnl" sz="2400" dirty="0"/>
              <a:t>Desarrollar una comprensión compartida sobre el </a:t>
            </a:r>
            <a:r>
              <a:rPr lang="es-ES_tradnl" sz="2400" b="1" dirty="0">
                <a:solidFill>
                  <a:schemeClr val="accent3"/>
                </a:solidFill>
              </a:rPr>
              <a:t>trauma</a:t>
            </a:r>
            <a:r>
              <a:rPr lang="es-ES_tradnl" sz="2400" dirty="0"/>
              <a:t> y las </a:t>
            </a:r>
            <a:r>
              <a:rPr lang="es-ES_tradnl" sz="2400" b="1" dirty="0">
                <a:solidFill>
                  <a:schemeClr val="accent3"/>
                </a:solidFill>
              </a:rPr>
              <a:t>experiencias adversas de la infancia</a:t>
            </a:r>
            <a:r>
              <a:rPr lang="es-ES_tradnl" sz="2800" b="1" dirty="0">
                <a:solidFill>
                  <a:schemeClr val="accent3"/>
                </a:solidFill>
              </a:rPr>
              <a:t> </a:t>
            </a:r>
            <a:r>
              <a:rPr lang="es-ES_tradnl" sz="1600" dirty="0"/>
              <a:t>(ACE por sus siglas en inglés - </a:t>
            </a:r>
            <a:r>
              <a:rPr lang="en-US" sz="1600" i="1" dirty="0"/>
              <a:t>Adverse Childhood Experiences</a:t>
            </a:r>
            <a:r>
              <a:rPr lang="en-US" sz="1600" dirty="0"/>
              <a:t>)</a:t>
            </a:r>
            <a:endParaRPr lang="en-US" sz="1600" b="1" dirty="0">
              <a:solidFill>
                <a:schemeClr val="accent3">
                  <a:lumMod val="75000"/>
                </a:schemeClr>
              </a:solidFill>
            </a:endParaRP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7DD0907-1AAA-3144-9831-338F49863B03}"/>
              </a:ext>
            </a:extLst>
          </p:cNvPr>
          <p:cNvSpPr>
            <a:spLocks noGrp="1"/>
          </p:cNvSpPr>
          <p:nvPr>
            <p:ph type="sldNum" sz="quarter" idx="12"/>
          </p:nvPr>
        </p:nvSpPr>
        <p:spPr/>
        <p:txBody>
          <a:bodyPr/>
          <a:lstStyle/>
          <a:p>
            <a:fld id="{3A98EE3D-8CD1-4C3F-BD1C-C98C9596463C}" type="slidenum">
              <a:rPr lang="en-US" smtClean="0"/>
              <a:t>2</a:t>
            </a:fld>
            <a:endParaRPr lang="en-US" dirty="0"/>
          </a:p>
        </p:txBody>
      </p:sp>
      <p:sp>
        <p:nvSpPr>
          <p:cNvPr id="13" name="Content Placeholder 2">
            <a:extLst>
              <a:ext uri="{FF2B5EF4-FFF2-40B4-BE49-F238E27FC236}">
                <a16:creationId xmlns:a16="http://schemas.microsoft.com/office/drawing/2014/main" id="{EA1FB6B5-7F4B-9641-8603-070FB1509130}"/>
              </a:ext>
            </a:extLst>
          </p:cNvPr>
          <p:cNvSpPr txBox="1">
            <a:spLocks/>
          </p:cNvSpPr>
          <p:nvPr/>
        </p:nvSpPr>
        <p:spPr>
          <a:xfrm>
            <a:off x="8226196" y="2436813"/>
            <a:ext cx="2646851" cy="1896048"/>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grpSp>
        <p:nvGrpSpPr>
          <p:cNvPr id="31" name="Group 30">
            <a:extLst>
              <a:ext uri="{FF2B5EF4-FFF2-40B4-BE49-F238E27FC236}">
                <a16:creationId xmlns:a16="http://schemas.microsoft.com/office/drawing/2014/main" id="{B56A15FA-209A-E44A-872C-329658291B0D}"/>
              </a:ext>
            </a:extLst>
          </p:cNvPr>
          <p:cNvGrpSpPr/>
          <p:nvPr/>
        </p:nvGrpSpPr>
        <p:grpSpPr>
          <a:xfrm>
            <a:off x="1722465" y="4801884"/>
            <a:ext cx="1097277" cy="1086950"/>
            <a:chOff x="1722465" y="4712676"/>
            <a:chExt cx="1097277" cy="1086950"/>
          </a:xfrm>
        </p:grpSpPr>
        <p:sp>
          <p:nvSpPr>
            <p:cNvPr id="5" name="Oval 4">
              <a:extLst>
                <a:ext uri="{FF2B5EF4-FFF2-40B4-BE49-F238E27FC236}">
                  <a16:creationId xmlns:a16="http://schemas.microsoft.com/office/drawing/2014/main" id="{F1B72DF8-71CC-7946-BFBB-31A281C0ECA3}"/>
                </a:ext>
              </a:extLst>
            </p:cNvPr>
            <p:cNvSpPr/>
            <p:nvPr/>
          </p:nvSpPr>
          <p:spPr>
            <a:xfrm>
              <a:off x="1722465" y="4712676"/>
              <a:ext cx="1097277" cy="108695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F0D98FE-2B4F-A549-8F36-4B081B365CEA}"/>
                </a:ext>
              </a:extLst>
            </p:cNvPr>
            <p:cNvSpPr txBox="1"/>
            <p:nvPr/>
          </p:nvSpPr>
          <p:spPr>
            <a:xfrm>
              <a:off x="1955218" y="4904511"/>
              <a:ext cx="648393" cy="646331"/>
            </a:xfrm>
            <a:prstGeom prst="rect">
              <a:avLst/>
            </a:prstGeom>
            <a:solidFill>
              <a:schemeClr val="accent3">
                <a:lumMod val="60000"/>
                <a:lumOff val="40000"/>
              </a:schemeClr>
            </a:solidFill>
          </p:spPr>
          <p:txBody>
            <a:bodyPr wrap="square" rtlCol="0">
              <a:spAutoFit/>
            </a:bodyPr>
            <a:lstStyle/>
            <a:p>
              <a:pPr algn="ctr"/>
              <a:r>
                <a:rPr lang="en-US" sz="3600" b="1" dirty="0"/>
                <a:t>1</a:t>
              </a:r>
            </a:p>
          </p:txBody>
        </p:sp>
      </p:grpSp>
      <p:sp>
        <p:nvSpPr>
          <p:cNvPr id="25" name="Rectangle 24">
            <a:extLst>
              <a:ext uri="{FF2B5EF4-FFF2-40B4-BE49-F238E27FC236}">
                <a16:creationId xmlns:a16="http://schemas.microsoft.com/office/drawing/2014/main" id="{A242F0F7-9557-C149-B08C-57A1A6FA76CA}"/>
              </a:ext>
            </a:extLst>
          </p:cNvPr>
          <p:cNvSpPr/>
          <p:nvPr/>
        </p:nvSpPr>
        <p:spPr>
          <a:xfrm>
            <a:off x="579766" y="2286000"/>
            <a:ext cx="3382675" cy="3761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CB194ABD-04BF-B04B-8315-EC8BD6CE90BB}"/>
              </a:ext>
            </a:extLst>
          </p:cNvPr>
          <p:cNvGrpSpPr/>
          <p:nvPr/>
        </p:nvGrpSpPr>
        <p:grpSpPr>
          <a:xfrm>
            <a:off x="4214474" y="2286000"/>
            <a:ext cx="3483430" cy="3761509"/>
            <a:chOff x="4162519" y="2286000"/>
            <a:chExt cx="3483430" cy="3761509"/>
          </a:xfrm>
        </p:grpSpPr>
        <p:sp>
          <p:nvSpPr>
            <p:cNvPr id="11" name="Content Placeholder 2">
              <a:extLst>
                <a:ext uri="{FF2B5EF4-FFF2-40B4-BE49-F238E27FC236}">
                  <a16:creationId xmlns:a16="http://schemas.microsoft.com/office/drawing/2014/main" id="{F7D81E63-CE51-944A-A04D-008AD1072615}"/>
                </a:ext>
              </a:extLst>
            </p:cNvPr>
            <p:cNvSpPr txBox="1">
              <a:spLocks/>
            </p:cNvSpPr>
            <p:nvPr/>
          </p:nvSpPr>
          <p:spPr>
            <a:xfrm>
              <a:off x="4216751" y="2348682"/>
              <a:ext cx="3374965" cy="2407164"/>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_tradnl" sz="2800" dirty="0"/>
                <a:t>Explicar qué es un </a:t>
              </a:r>
              <a:r>
                <a:rPr lang="es-ES_tradnl" sz="2800" b="1" dirty="0">
                  <a:solidFill>
                    <a:srgbClr val="D57641"/>
                  </a:solidFill>
                </a:rPr>
                <a:t>Enfoque Informado del Trauma </a:t>
              </a:r>
              <a:r>
                <a:rPr lang="es-ES_tradnl" sz="2800" dirty="0"/>
                <a:t>y su importancia para </a:t>
              </a:r>
              <a:r>
                <a:rPr lang="es-ES_tradnl" sz="2800" b="1" dirty="0">
                  <a:solidFill>
                    <a:srgbClr val="D57641"/>
                  </a:solidFill>
                </a:rPr>
                <a:t>desarrollar resiliencia</a:t>
              </a:r>
            </a:p>
          </p:txBody>
        </p:sp>
        <p:grpSp>
          <p:nvGrpSpPr>
            <p:cNvPr id="7" name="Group 6">
              <a:extLst>
                <a:ext uri="{FF2B5EF4-FFF2-40B4-BE49-F238E27FC236}">
                  <a16:creationId xmlns:a16="http://schemas.microsoft.com/office/drawing/2014/main" id="{EF4573AF-0D76-6142-89CE-72372789F940}"/>
                </a:ext>
              </a:extLst>
            </p:cNvPr>
            <p:cNvGrpSpPr/>
            <p:nvPr/>
          </p:nvGrpSpPr>
          <p:grpSpPr>
            <a:xfrm>
              <a:off x="5355596" y="4801884"/>
              <a:ext cx="1097277" cy="1086950"/>
              <a:chOff x="5029203" y="4801884"/>
              <a:chExt cx="1097277" cy="1086950"/>
            </a:xfrm>
          </p:grpSpPr>
          <p:sp>
            <p:nvSpPr>
              <p:cNvPr id="17" name="Oval 16">
                <a:extLst>
                  <a:ext uri="{FF2B5EF4-FFF2-40B4-BE49-F238E27FC236}">
                    <a16:creationId xmlns:a16="http://schemas.microsoft.com/office/drawing/2014/main" id="{68558F52-BEC0-D14F-BDB4-B4F88E298B87}"/>
                  </a:ext>
                </a:extLst>
              </p:cNvPr>
              <p:cNvSpPr/>
              <p:nvPr/>
            </p:nvSpPr>
            <p:spPr>
              <a:xfrm>
                <a:off x="5029203" y="4801884"/>
                <a:ext cx="1097277" cy="1086950"/>
              </a:xfrm>
              <a:prstGeom prst="ellipse">
                <a:avLst/>
              </a:prstGeom>
              <a:solidFill>
                <a:srgbClr val="BE6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F9D0043E-65EF-FA44-A0E1-0FB6961BC305}"/>
                  </a:ext>
                </a:extLst>
              </p:cNvPr>
              <p:cNvSpPr txBox="1"/>
              <p:nvPr/>
            </p:nvSpPr>
            <p:spPr>
              <a:xfrm>
                <a:off x="5253645" y="5022193"/>
                <a:ext cx="648393" cy="646331"/>
              </a:xfrm>
              <a:prstGeom prst="rect">
                <a:avLst/>
              </a:prstGeom>
              <a:solidFill>
                <a:srgbClr val="BE6A5B"/>
              </a:solidFill>
            </p:spPr>
            <p:txBody>
              <a:bodyPr wrap="square" rtlCol="0">
                <a:spAutoFit/>
              </a:bodyPr>
              <a:lstStyle/>
              <a:p>
                <a:pPr algn="ctr"/>
                <a:r>
                  <a:rPr lang="en-US" sz="3600" b="1" dirty="0"/>
                  <a:t>2</a:t>
                </a:r>
              </a:p>
            </p:txBody>
          </p:sp>
        </p:grpSp>
        <p:sp>
          <p:nvSpPr>
            <p:cNvPr id="27" name="Rectangle 26">
              <a:extLst>
                <a:ext uri="{FF2B5EF4-FFF2-40B4-BE49-F238E27FC236}">
                  <a16:creationId xmlns:a16="http://schemas.microsoft.com/office/drawing/2014/main" id="{5615A3DB-2C4C-6F40-B6D6-59F90BC50B2C}"/>
                </a:ext>
              </a:extLst>
            </p:cNvPr>
            <p:cNvSpPr/>
            <p:nvPr/>
          </p:nvSpPr>
          <p:spPr>
            <a:xfrm>
              <a:off x="4162519" y="2286000"/>
              <a:ext cx="3483430" cy="3761509"/>
            </a:xfrm>
            <a:prstGeom prst="rect">
              <a:avLst/>
            </a:prstGeom>
            <a:noFill/>
            <a:ln w="28575">
              <a:solidFill>
                <a:srgbClr val="C34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9" name="Group 28">
            <a:extLst>
              <a:ext uri="{FF2B5EF4-FFF2-40B4-BE49-F238E27FC236}">
                <a16:creationId xmlns:a16="http://schemas.microsoft.com/office/drawing/2014/main" id="{922D0D9E-6DD4-6B45-B0A5-FC74D354EEA3}"/>
              </a:ext>
            </a:extLst>
          </p:cNvPr>
          <p:cNvGrpSpPr/>
          <p:nvPr/>
        </p:nvGrpSpPr>
        <p:grpSpPr>
          <a:xfrm>
            <a:off x="7933904" y="2272145"/>
            <a:ext cx="3483430" cy="3761509"/>
            <a:chOff x="7829994" y="2272145"/>
            <a:chExt cx="3483430" cy="3761509"/>
          </a:xfrm>
        </p:grpSpPr>
        <p:grpSp>
          <p:nvGrpSpPr>
            <p:cNvPr id="21" name="Group 20">
              <a:extLst>
                <a:ext uri="{FF2B5EF4-FFF2-40B4-BE49-F238E27FC236}">
                  <a16:creationId xmlns:a16="http://schemas.microsoft.com/office/drawing/2014/main" id="{B8D0CD2D-7998-FA42-A781-F6EB13C57499}"/>
                </a:ext>
              </a:extLst>
            </p:cNvPr>
            <p:cNvGrpSpPr/>
            <p:nvPr/>
          </p:nvGrpSpPr>
          <p:grpSpPr>
            <a:xfrm>
              <a:off x="9023071" y="4801884"/>
              <a:ext cx="1097277" cy="1086950"/>
              <a:chOff x="8409070" y="4801884"/>
              <a:chExt cx="1097277" cy="1086950"/>
            </a:xfrm>
          </p:grpSpPr>
          <p:sp>
            <p:nvSpPr>
              <p:cNvPr id="16" name="Oval 15">
                <a:extLst>
                  <a:ext uri="{FF2B5EF4-FFF2-40B4-BE49-F238E27FC236}">
                    <a16:creationId xmlns:a16="http://schemas.microsoft.com/office/drawing/2014/main" id="{4F97CB5E-97A2-7E41-895D-075FC193169F}"/>
                  </a:ext>
                </a:extLst>
              </p:cNvPr>
              <p:cNvSpPr/>
              <p:nvPr/>
            </p:nvSpPr>
            <p:spPr>
              <a:xfrm>
                <a:off x="8409070" y="4801884"/>
                <a:ext cx="1097277" cy="10869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6CB7D7"/>
                  </a:highlight>
                </a:endParaRPr>
              </a:p>
            </p:txBody>
          </p:sp>
          <p:sp>
            <p:nvSpPr>
              <p:cNvPr id="19" name="TextBox 18">
                <a:extLst>
                  <a:ext uri="{FF2B5EF4-FFF2-40B4-BE49-F238E27FC236}">
                    <a16:creationId xmlns:a16="http://schemas.microsoft.com/office/drawing/2014/main" id="{7A490318-C15C-F847-9B9A-D65C4845791A}"/>
                  </a:ext>
                </a:extLst>
              </p:cNvPr>
              <p:cNvSpPr txBox="1"/>
              <p:nvPr/>
            </p:nvSpPr>
            <p:spPr>
              <a:xfrm>
                <a:off x="8633512" y="5022194"/>
                <a:ext cx="648393" cy="646331"/>
              </a:xfrm>
              <a:prstGeom prst="rect">
                <a:avLst/>
              </a:prstGeom>
              <a:solidFill>
                <a:schemeClr val="accent4">
                  <a:lumMod val="60000"/>
                  <a:lumOff val="40000"/>
                </a:schemeClr>
              </a:solidFill>
            </p:spPr>
            <p:txBody>
              <a:bodyPr wrap="square" rtlCol="0">
                <a:spAutoFit/>
              </a:bodyPr>
              <a:lstStyle/>
              <a:p>
                <a:pPr algn="ctr"/>
                <a:r>
                  <a:rPr lang="en-US" sz="3600" b="1" dirty="0"/>
                  <a:t>3</a:t>
                </a:r>
              </a:p>
            </p:txBody>
          </p:sp>
        </p:grpSp>
        <p:sp>
          <p:nvSpPr>
            <p:cNvPr id="23" name="Content Placeholder 2">
              <a:extLst>
                <a:ext uri="{FF2B5EF4-FFF2-40B4-BE49-F238E27FC236}">
                  <a16:creationId xmlns:a16="http://schemas.microsoft.com/office/drawing/2014/main" id="{DFFEF3E8-DC36-DA43-8F40-690CCB6FD110}"/>
                </a:ext>
              </a:extLst>
            </p:cNvPr>
            <p:cNvSpPr txBox="1">
              <a:spLocks/>
            </p:cNvSpPr>
            <p:nvPr/>
          </p:nvSpPr>
          <p:spPr>
            <a:xfrm>
              <a:off x="7884226" y="2326689"/>
              <a:ext cx="3374965" cy="2429157"/>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_tradnl" sz="2800" dirty="0"/>
                <a:t>Describir cómo iniciar la </a:t>
              </a:r>
              <a:r>
                <a:rPr lang="es-ES_tradnl" sz="2800" b="1" dirty="0">
                  <a:solidFill>
                    <a:srgbClr val="7EBACC"/>
                  </a:solidFill>
                </a:rPr>
                <a:t>implementación de</a:t>
              </a:r>
              <a:r>
                <a:rPr lang="es-ES_tradnl" sz="2800" dirty="0"/>
                <a:t> un </a:t>
              </a:r>
              <a:r>
                <a:rPr lang="es-ES_tradnl" sz="2800" b="1" dirty="0">
                  <a:solidFill>
                    <a:srgbClr val="7EBACC"/>
                  </a:solidFill>
                </a:rPr>
                <a:t>Enfoque Informado del Trauma </a:t>
              </a:r>
              <a:r>
                <a:rPr lang="es-ES_tradnl" sz="2800" dirty="0"/>
                <a:t>en Job Corps</a:t>
              </a:r>
              <a:endParaRPr lang="es-ES_tradnl" sz="2700" dirty="0"/>
            </a:p>
          </p:txBody>
        </p:sp>
        <p:sp>
          <p:nvSpPr>
            <p:cNvPr id="28" name="Rectangle 27">
              <a:extLst>
                <a:ext uri="{FF2B5EF4-FFF2-40B4-BE49-F238E27FC236}">
                  <a16:creationId xmlns:a16="http://schemas.microsoft.com/office/drawing/2014/main" id="{C358B859-65C9-4F4C-BC08-2997AACCF1E9}"/>
                </a:ext>
              </a:extLst>
            </p:cNvPr>
            <p:cNvSpPr/>
            <p:nvPr/>
          </p:nvSpPr>
          <p:spPr>
            <a:xfrm>
              <a:off x="7829994" y="2272145"/>
              <a:ext cx="3483430" cy="3761509"/>
            </a:xfrm>
            <a:prstGeom prst="rect">
              <a:avLst/>
            </a:prstGeom>
            <a:noFill/>
            <a:ln w="28575">
              <a:solidFill>
                <a:srgbClr val="53A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6" name="Picture 25" descr="A picture containing drawing&#10;&#10;Description automatically generated">
            <a:extLst>
              <a:ext uri="{FF2B5EF4-FFF2-40B4-BE49-F238E27FC236}">
                <a16:creationId xmlns:a16="http://schemas.microsoft.com/office/drawing/2014/main" id="{52897F7B-A0E8-47A7-929B-8B2F952FC369}"/>
              </a:ext>
            </a:extLst>
          </p:cNvPr>
          <p:cNvPicPr>
            <a:picLocks noChangeAspect="1"/>
          </p:cNvPicPr>
          <p:nvPr/>
        </p:nvPicPr>
        <p:blipFill>
          <a:blip r:embed="rId3"/>
          <a:stretch>
            <a:fillRect/>
          </a:stretch>
        </p:blipFill>
        <p:spPr>
          <a:xfrm>
            <a:off x="19501" y="6212114"/>
            <a:ext cx="555852" cy="624114"/>
          </a:xfrm>
          <a:prstGeom prst="rect">
            <a:avLst/>
          </a:prstGeom>
        </p:spPr>
      </p:pic>
    </p:spTree>
    <p:extLst>
      <p:ext uri="{BB962C8B-B14F-4D97-AF65-F5344CB8AC3E}">
        <p14:creationId xmlns:p14="http://schemas.microsoft.com/office/powerpoint/2010/main" val="178153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F1FBFC6-03C0-FF4F-9F7F-86E5B83F8F6B}"/>
              </a:ext>
            </a:extLst>
          </p:cNvPr>
          <p:cNvGraphicFramePr>
            <a:graphicFrameLocks/>
          </p:cNvGraphicFramePr>
          <p:nvPr>
            <p:extLst>
              <p:ext uri="{D42A27DB-BD31-4B8C-83A1-F6EECF244321}">
                <p14:modId xmlns:p14="http://schemas.microsoft.com/office/powerpoint/2010/main" val="2185644897"/>
              </p:ext>
            </p:extLst>
          </p:nvPr>
        </p:nvGraphicFramePr>
        <p:xfrm>
          <a:off x="6321971" y="1997525"/>
          <a:ext cx="5193792" cy="384048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angle 3">
            <a:extLst>
              <a:ext uri="{FF2B5EF4-FFF2-40B4-BE49-F238E27FC236}">
                <a16:creationId xmlns:a16="http://schemas.microsoft.com/office/drawing/2014/main" id="{E09FEF3E-9B1B-4F4B-BF50-C283AD811F7A}"/>
              </a:ext>
            </a:extLst>
          </p:cNvPr>
          <p:cNvSpPr/>
          <p:nvPr/>
        </p:nvSpPr>
        <p:spPr>
          <a:xfrm>
            <a:off x="1541" y="-4332"/>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798770" y="279613"/>
            <a:ext cx="11046401" cy="877887"/>
          </a:xfrm>
        </p:spPr>
        <p:txBody>
          <a:bodyPr anchor="ctr">
            <a:noAutofit/>
          </a:bodyPr>
          <a:lstStyle/>
          <a:p>
            <a:pPr algn="ctr"/>
            <a:r>
              <a:rPr lang="es-ES" sz="4800" dirty="0"/>
              <a:t>Experiencias Positivas de la Infancia (PCE)</a:t>
            </a:r>
            <a:endParaRPr lang="en-US" sz="4800" dirty="0">
              <a:solidFill>
                <a:schemeClr val="accent1">
                  <a:lumMod val="20000"/>
                  <a:lumOff val="80000"/>
                </a:schemeClr>
              </a:solidFill>
            </a:endParaRPr>
          </a:p>
        </p:txBody>
      </p:sp>
      <p:graphicFrame>
        <p:nvGraphicFramePr>
          <p:cNvPr id="19" name="Chart 18">
            <a:extLst>
              <a:ext uri="{FF2B5EF4-FFF2-40B4-BE49-F238E27FC236}">
                <a16:creationId xmlns:a16="http://schemas.microsoft.com/office/drawing/2014/main" id="{BA5DBC57-3382-5446-9B9D-7D27D5BBF7EA}"/>
              </a:ext>
            </a:extLst>
          </p:cNvPr>
          <p:cNvGraphicFramePr>
            <a:graphicFrameLocks/>
          </p:cNvGraphicFramePr>
          <p:nvPr>
            <p:extLst>
              <p:ext uri="{D42A27DB-BD31-4B8C-83A1-F6EECF244321}">
                <p14:modId xmlns:p14="http://schemas.microsoft.com/office/powerpoint/2010/main" val="4038442084"/>
              </p:ext>
            </p:extLst>
          </p:nvPr>
        </p:nvGraphicFramePr>
        <p:xfrm>
          <a:off x="505642" y="1997525"/>
          <a:ext cx="5194767" cy="3840480"/>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a:extLst>
              <a:ext uri="{FF2B5EF4-FFF2-40B4-BE49-F238E27FC236}">
                <a16:creationId xmlns:a16="http://schemas.microsoft.com/office/drawing/2014/main" id="{3060EE60-71F2-1F4A-A1C1-B62026E1D93B}"/>
              </a:ext>
            </a:extLst>
          </p:cNvPr>
          <p:cNvGrpSpPr/>
          <p:nvPr/>
        </p:nvGrpSpPr>
        <p:grpSpPr>
          <a:xfrm>
            <a:off x="2323234" y="3101390"/>
            <a:ext cx="7275522" cy="2589724"/>
            <a:chOff x="2300137" y="2807974"/>
            <a:chExt cx="7275522" cy="2589724"/>
          </a:xfrm>
        </p:grpSpPr>
        <p:grpSp>
          <p:nvGrpSpPr>
            <p:cNvPr id="6" name="Group 5">
              <a:extLst>
                <a:ext uri="{FF2B5EF4-FFF2-40B4-BE49-F238E27FC236}">
                  <a16:creationId xmlns:a16="http://schemas.microsoft.com/office/drawing/2014/main" id="{E1461322-A626-EE42-AA20-26E48149BBD5}"/>
                </a:ext>
              </a:extLst>
            </p:cNvPr>
            <p:cNvGrpSpPr/>
            <p:nvPr/>
          </p:nvGrpSpPr>
          <p:grpSpPr>
            <a:xfrm>
              <a:off x="2300137" y="2807974"/>
              <a:ext cx="1605775" cy="2589724"/>
              <a:chOff x="2300137" y="2807974"/>
              <a:chExt cx="1605775" cy="2589724"/>
            </a:xfrm>
          </p:grpSpPr>
          <p:sp>
            <p:nvSpPr>
              <p:cNvPr id="7" name="TextBox 6">
                <a:extLst>
                  <a:ext uri="{FF2B5EF4-FFF2-40B4-BE49-F238E27FC236}">
                    <a16:creationId xmlns:a16="http://schemas.microsoft.com/office/drawing/2014/main" id="{1F267031-D2E1-5B4C-91B0-50CBD978FDA8}"/>
                  </a:ext>
                </a:extLst>
              </p:cNvPr>
              <p:cNvSpPr txBox="1"/>
              <p:nvPr/>
            </p:nvSpPr>
            <p:spPr>
              <a:xfrm>
                <a:off x="2300137" y="2807974"/>
                <a:ext cx="1605775" cy="861774"/>
              </a:xfrm>
              <a:prstGeom prst="rect">
                <a:avLst/>
              </a:prstGeom>
              <a:noFill/>
            </p:spPr>
            <p:txBody>
              <a:bodyPr wrap="square" rtlCol="0">
                <a:spAutoFit/>
              </a:bodyPr>
              <a:lstStyle/>
              <a:p>
                <a:pPr algn="ctr"/>
                <a:r>
                  <a:rPr lang="en-US" sz="5000" b="1" dirty="0">
                    <a:solidFill>
                      <a:schemeClr val="accent5">
                        <a:lumMod val="50000"/>
                      </a:schemeClr>
                    </a:solidFill>
                  </a:rPr>
                  <a:t>72%</a:t>
                </a:r>
              </a:p>
            </p:txBody>
          </p:sp>
          <p:sp>
            <p:nvSpPr>
              <p:cNvPr id="18" name="Down Arrow 17">
                <a:extLst>
                  <a:ext uri="{FF2B5EF4-FFF2-40B4-BE49-F238E27FC236}">
                    <a16:creationId xmlns:a16="http://schemas.microsoft.com/office/drawing/2014/main" id="{E5AB7E01-7B96-DC44-BF94-700B2C0B4480}"/>
                  </a:ext>
                </a:extLst>
              </p:cNvPr>
              <p:cNvSpPr/>
              <p:nvPr/>
            </p:nvSpPr>
            <p:spPr>
              <a:xfrm>
                <a:off x="2701814" y="3782015"/>
                <a:ext cx="655474" cy="1615683"/>
              </a:xfrm>
              <a:prstGeom prst="down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38BAB38E-644D-7C44-911E-4F819925A13F}"/>
                </a:ext>
              </a:extLst>
            </p:cNvPr>
            <p:cNvGrpSpPr/>
            <p:nvPr/>
          </p:nvGrpSpPr>
          <p:grpSpPr>
            <a:xfrm>
              <a:off x="7969884" y="2829280"/>
              <a:ext cx="1605775" cy="2206976"/>
              <a:chOff x="8805468" y="2829280"/>
              <a:chExt cx="1605775" cy="2206976"/>
            </a:xfrm>
          </p:grpSpPr>
          <p:sp>
            <p:nvSpPr>
              <p:cNvPr id="21" name="Down Arrow 20">
                <a:extLst>
                  <a:ext uri="{FF2B5EF4-FFF2-40B4-BE49-F238E27FC236}">
                    <a16:creationId xmlns:a16="http://schemas.microsoft.com/office/drawing/2014/main" id="{5C561346-B7B7-6B46-9933-94A94427CEC2}"/>
                  </a:ext>
                </a:extLst>
              </p:cNvPr>
              <p:cNvSpPr/>
              <p:nvPr/>
            </p:nvSpPr>
            <p:spPr>
              <a:xfrm>
                <a:off x="9176927" y="3878638"/>
                <a:ext cx="655474" cy="1157618"/>
              </a:xfrm>
              <a:prstGeom prst="downArrow">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1161F9A2-BCFC-7C42-A8C9-9077C5C3834A}"/>
                  </a:ext>
                </a:extLst>
              </p:cNvPr>
              <p:cNvSpPr txBox="1"/>
              <p:nvPr/>
            </p:nvSpPr>
            <p:spPr>
              <a:xfrm>
                <a:off x="8805468" y="2829280"/>
                <a:ext cx="1605775" cy="861774"/>
              </a:xfrm>
              <a:prstGeom prst="rect">
                <a:avLst/>
              </a:prstGeom>
              <a:noFill/>
            </p:spPr>
            <p:txBody>
              <a:bodyPr wrap="square" rtlCol="0">
                <a:spAutoFit/>
              </a:bodyPr>
              <a:lstStyle/>
              <a:p>
                <a:pPr algn="ctr"/>
                <a:r>
                  <a:rPr lang="en-US" sz="5000" b="1" dirty="0">
                    <a:solidFill>
                      <a:schemeClr val="accent5">
                        <a:lumMod val="75000"/>
                      </a:schemeClr>
                    </a:solidFill>
                  </a:rPr>
                  <a:t>50%</a:t>
                </a:r>
              </a:p>
            </p:txBody>
          </p:sp>
        </p:grpSp>
      </p:grpSp>
      <p:sp>
        <p:nvSpPr>
          <p:cNvPr id="8" name="TextBox 7">
            <a:extLst>
              <a:ext uri="{FF2B5EF4-FFF2-40B4-BE49-F238E27FC236}">
                <a16:creationId xmlns:a16="http://schemas.microsoft.com/office/drawing/2014/main" id="{EBEC2CFC-8562-7B4E-99A9-3717D093F280}"/>
              </a:ext>
            </a:extLst>
          </p:cNvPr>
          <p:cNvSpPr txBox="1"/>
          <p:nvPr/>
        </p:nvSpPr>
        <p:spPr>
          <a:xfrm>
            <a:off x="6695103" y="1997524"/>
            <a:ext cx="4447528" cy="1015663"/>
          </a:xfrm>
          <a:prstGeom prst="rect">
            <a:avLst/>
          </a:prstGeom>
          <a:noFill/>
        </p:spPr>
        <p:txBody>
          <a:bodyPr wrap="square" rtlCol="0">
            <a:spAutoFit/>
          </a:bodyPr>
          <a:lstStyle/>
          <a:p>
            <a:pPr algn="ctr"/>
            <a:r>
              <a:rPr lang="en-US" sz="3000" b="1" dirty="0"/>
              <a:t>PCE </a:t>
            </a:r>
            <a:r>
              <a:rPr lang="es-ES_tradnl" sz="3000" b="1" dirty="0"/>
              <a:t>Puntajes Medios </a:t>
            </a:r>
            <a:r>
              <a:rPr lang="en-US" sz="3000" b="1" dirty="0"/>
              <a:t>vs. Altos</a:t>
            </a:r>
          </a:p>
        </p:txBody>
      </p:sp>
      <p:sp>
        <p:nvSpPr>
          <p:cNvPr id="14" name="TextBox 13">
            <a:extLst>
              <a:ext uri="{FF2B5EF4-FFF2-40B4-BE49-F238E27FC236}">
                <a16:creationId xmlns:a16="http://schemas.microsoft.com/office/drawing/2014/main" id="{D3BE4825-1218-2744-9F91-5979567F9910}"/>
              </a:ext>
            </a:extLst>
          </p:cNvPr>
          <p:cNvSpPr txBox="1"/>
          <p:nvPr/>
        </p:nvSpPr>
        <p:spPr>
          <a:xfrm>
            <a:off x="981456" y="1997525"/>
            <a:ext cx="3670755" cy="1015663"/>
          </a:xfrm>
          <a:prstGeom prst="rect">
            <a:avLst/>
          </a:prstGeom>
          <a:noFill/>
        </p:spPr>
        <p:txBody>
          <a:bodyPr wrap="square" rtlCol="0">
            <a:spAutoFit/>
          </a:bodyPr>
          <a:lstStyle/>
          <a:p>
            <a:pPr algn="ctr"/>
            <a:r>
              <a:rPr lang="en-US" sz="3000" b="1" dirty="0"/>
              <a:t>PCE </a:t>
            </a:r>
            <a:r>
              <a:rPr lang="es-ES_tradnl" sz="3000" b="1" dirty="0"/>
              <a:t>Puntajes</a:t>
            </a:r>
          </a:p>
          <a:p>
            <a:pPr algn="ctr"/>
            <a:r>
              <a:rPr lang="es-ES_tradnl" sz="3000" b="1" dirty="0"/>
              <a:t>Bajos </a:t>
            </a:r>
            <a:r>
              <a:rPr lang="en-US" sz="3000" b="1" dirty="0"/>
              <a:t>vs. Altos</a:t>
            </a:r>
          </a:p>
        </p:txBody>
      </p:sp>
    </p:spTree>
    <p:extLst>
      <p:ext uri="{BB962C8B-B14F-4D97-AF65-F5344CB8AC3E}">
        <p14:creationId xmlns:p14="http://schemas.microsoft.com/office/powerpoint/2010/main" val="3532291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541" y="10268"/>
            <a:ext cx="12190459" cy="1450757"/>
          </a:xfrm>
          <a:prstGeom prst="rect">
            <a:avLst/>
          </a:prstGeom>
          <a:solidFill>
            <a:srgbClr val="53A6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21</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713873" y="296702"/>
            <a:ext cx="10764253" cy="877887"/>
          </a:xfrm>
        </p:spPr>
        <p:txBody>
          <a:bodyPr anchor="ctr">
            <a:noAutofit/>
          </a:bodyPr>
          <a:lstStyle/>
          <a:p>
            <a:r>
              <a:rPr lang="es-ES_tradnl" sz="4800" dirty="0"/>
              <a:t>Otros Factores que Promueven la Resiliencia</a:t>
            </a:r>
            <a:endParaRPr lang="es-ES_tradnl" sz="4800" dirty="0">
              <a:solidFill>
                <a:srgbClr val="FFFFFF"/>
              </a:solidFill>
            </a:endParaRPr>
          </a:p>
        </p:txBody>
      </p:sp>
      <p:sp>
        <p:nvSpPr>
          <p:cNvPr id="11" name="Content Placeholder 2">
            <a:extLst>
              <a:ext uri="{FF2B5EF4-FFF2-40B4-BE49-F238E27FC236}">
                <a16:creationId xmlns:a16="http://schemas.microsoft.com/office/drawing/2014/main" id="{F9651439-3A26-924F-9A95-3ECF21F22B05}"/>
              </a:ext>
            </a:extLst>
          </p:cNvPr>
          <p:cNvSpPr txBox="1">
            <a:spLocks/>
          </p:cNvSpPr>
          <p:nvPr/>
        </p:nvSpPr>
        <p:spPr>
          <a:xfrm>
            <a:off x="4796407" y="1557057"/>
            <a:ext cx="6197175" cy="2707536"/>
          </a:xfrm>
          <a:prstGeom prst="rect">
            <a:avLst/>
          </a:prstGeom>
        </p:spPr>
        <p:txBody>
          <a:bodyP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6575" indent="-514350">
              <a:lnSpc>
                <a:spcPct val="100000"/>
              </a:lnSpc>
              <a:spcBef>
                <a:spcPts val="0"/>
              </a:spcBef>
              <a:spcAft>
                <a:spcPts val="1000"/>
              </a:spcAft>
              <a:buClr>
                <a:schemeClr val="tx1"/>
              </a:buClr>
              <a:buFont typeface="+mj-lt"/>
              <a:buAutoNum type="arabicPeriod"/>
            </a:pPr>
            <a:r>
              <a:rPr lang="es-ES_tradnl" sz="2800" dirty="0"/>
              <a:t>Entornos seguros y solidarios </a:t>
            </a:r>
          </a:p>
          <a:p>
            <a:pPr marL="536575" indent="-514350">
              <a:lnSpc>
                <a:spcPct val="100000"/>
              </a:lnSpc>
              <a:spcBef>
                <a:spcPts val="0"/>
              </a:spcBef>
              <a:spcAft>
                <a:spcPts val="1000"/>
              </a:spcAft>
              <a:buClr>
                <a:schemeClr val="tx1"/>
              </a:buClr>
              <a:buFont typeface="+mj-lt"/>
              <a:buAutoNum type="arabicPeriod"/>
            </a:pPr>
            <a:r>
              <a:rPr lang="es-ES_tradnl" sz="2800" dirty="0"/>
              <a:t>Espiritualidad y propósito en la vida</a:t>
            </a:r>
          </a:p>
          <a:p>
            <a:pPr marL="536575" indent="-514350">
              <a:lnSpc>
                <a:spcPct val="100000"/>
              </a:lnSpc>
              <a:spcBef>
                <a:spcPts val="0"/>
              </a:spcBef>
              <a:spcAft>
                <a:spcPts val="1000"/>
              </a:spcAft>
              <a:buClr>
                <a:schemeClr val="tx1"/>
              </a:buClr>
              <a:buFont typeface="+mj-lt"/>
              <a:buAutoNum type="arabicPeriod"/>
            </a:pPr>
            <a:r>
              <a:rPr lang="es-ES_tradnl" sz="2800" dirty="0"/>
              <a:t>Participación en actividades positivas </a:t>
            </a:r>
          </a:p>
          <a:p>
            <a:pPr marL="536575" indent="-514350">
              <a:lnSpc>
                <a:spcPct val="100000"/>
              </a:lnSpc>
              <a:spcBef>
                <a:spcPts val="0"/>
              </a:spcBef>
              <a:spcAft>
                <a:spcPts val="1000"/>
              </a:spcAft>
              <a:buClr>
                <a:schemeClr val="tx1"/>
              </a:buClr>
              <a:buFont typeface="+mj-lt"/>
              <a:buAutoNum type="arabicPeriod"/>
            </a:pPr>
            <a:r>
              <a:rPr lang="es-ES_tradnl" sz="2800" dirty="0"/>
              <a:t>Un sentimiento de pertenencia </a:t>
            </a:r>
          </a:p>
          <a:p>
            <a:pPr marL="536575" indent="-514350">
              <a:lnSpc>
                <a:spcPct val="100000"/>
              </a:lnSpc>
              <a:spcBef>
                <a:spcPts val="0"/>
              </a:spcBef>
              <a:spcAft>
                <a:spcPts val="1000"/>
              </a:spcAft>
              <a:buClr>
                <a:schemeClr val="tx1"/>
              </a:buClr>
              <a:buFont typeface="+mj-lt"/>
              <a:buAutoNum type="arabicPeriod"/>
            </a:pPr>
            <a:r>
              <a:rPr lang="es-ES_tradnl" sz="2800" dirty="0"/>
              <a:t>Logros</a:t>
            </a:r>
          </a:p>
        </p:txBody>
      </p:sp>
      <p:pic>
        <p:nvPicPr>
          <p:cNvPr id="3" name="Picture 2">
            <a:extLst>
              <a:ext uri="{FF2B5EF4-FFF2-40B4-BE49-F238E27FC236}">
                <a16:creationId xmlns:a16="http://schemas.microsoft.com/office/drawing/2014/main" id="{04F38CC6-FB16-A047-9176-88F1E83C11F3}"/>
              </a:ext>
            </a:extLst>
          </p:cNvPr>
          <p:cNvPicPr>
            <a:picLocks noChangeAspect="1"/>
          </p:cNvPicPr>
          <p:nvPr/>
        </p:nvPicPr>
        <p:blipFill>
          <a:blip r:embed="rId3"/>
          <a:stretch>
            <a:fillRect/>
          </a:stretch>
        </p:blipFill>
        <p:spPr>
          <a:xfrm>
            <a:off x="256673" y="1506072"/>
            <a:ext cx="3527400" cy="3527400"/>
          </a:xfrm>
          <a:prstGeom prst="rect">
            <a:avLst/>
          </a:prstGeom>
        </p:spPr>
      </p:pic>
      <p:sp>
        <p:nvSpPr>
          <p:cNvPr id="12" name="Content Placeholder 2">
            <a:extLst>
              <a:ext uri="{FF2B5EF4-FFF2-40B4-BE49-F238E27FC236}">
                <a16:creationId xmlns:a16="http://schemas.microsoft.com/office/drawing/2014/main" id="{10A4E8A8-4763-CB4C-9349-D973A91CCC47}"/>
              </a:ext>
            </a:extLst>
          </p:cNvPr>
          <p:cNvSpPr txBox="1">
            <a:spLocks/>
          </p:cNvSpPr>
          <p:nvPr/>
        </p:nvSpPr>
        <p:spPr>
          <a:xfrm>
            <a:off x="3625516" y="4437541"/>
            <a:ext cx="8309811" cy="1812338"/>
          </a:xfrm>
          <a:prstGeom prst="rect">
            <a:avLst/>
          </a:prstGeom>
          <a:solidFill>
            <a:srgbClr val="D4FFCA"/>
          </a:solidFill>
          <a:ln w="28575">
            <a:solidFill>
              <a:schemeClr val="tx1"/>
            </a:solidFill>
          </a:ln>
        </p:spPr>
        <p:txBody>
          <a:bodyPr lIns="91440" tIns="182880" rIns="91440" bIns="182880" anchor="ct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gn="ctr">
              <a:lnSpc>
                <a:spcPct val="100000"/>
              </a:lnSpc>
              <a:spcBef>
                <a:spcPts val="0"/>
              </a:spcBef>
              <a:spcAft>
                <a:spcPts val="1000"/>
              </a:spcAft>
              <a:buClr>
                <a:schemeClr val="tx1"/>
              </a:buClr>
              <a:buNone/>
            </a:pPr>
            <a:r>
              <a:rPr lang="es-ES_tradnl" sz="2800" b="1" dirty="0">
                <a:solidFill>
                  <a:srgbClr val="C00000"/>
                </a:solidFill>
              </a:rPr>
              <a:t>Job Corps </a:t>
            </a:r>
            <a:r>
              <a:rPr lang="es-ES_tradnl" sz="2800" dirty="0"/>
              <a:t>puede proporcionar las relaciones positivas y muchos de los apoyos que nuestros estudiantes necesitan para tener éxito en el programa y en la vida.</a:t>
            </a:r>
          </a:p>
        </p:txBody>
      </p:sp>
    </p:spTree>
    <p:extLst>
      <p:ext uri="{BB962C8B-B14F-4D97-AF65-F5344CB8AC3E}">
        <p14:creationId xmlns:p14="http://schemas.microsoft.com/office/powerpoint/2010/main" val="2634301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a:extLst>
              <a:ext uri="{FF2B5EF4-FFF2-40B4-BE49-F238E27FC236}">
                <a16:creationId xmlns:a16="http://schemas.microsoft.com/office/drawing/2014/main" id="{DA7400CE-C571-E145-B92C-73D7C4C601D9}"/>
              </a:ext>
            </a:extLst>
          </p:cNvPr>
          <p:cNvSpPr>
            <a:spLocks noGrp="1"/>
          </p:cNvSpPr>
          <p:nvPr>
            <p:ph type="sldNum" sz="quarter" idx="12"/>
          </p:nvPr>
        </p:nvSpPr>
        <p:spPr/>
        <p:txBody>
          <a:bodyPr/>
          <a:lstStyle/>
          <a:p>
            <a:fld id="{3A98EE3D-8CD1-4C3F-BD1C-C98C9596463C}" type="slidenum">
              <a:rPr lang="en-US" sz="1200" smtClean="0"/>
              <a:pPr/>
              <a:t>22</a:t>
            </a:fld>
            <a:endParaRPr lang="en-US" sz="1200" dirty="0"/>
          </a:p>
        </p:txBody>
      </p:sp>
      <p:sp>
        <p:nvSpPr>
          <p:cNvPr id="17" name="Title 1">
            <a:extLst>
              <a:ext uri="{FF2B5EF4-FFF2-40B4-BE49-F238E27FC236}">
                <a16:creationId xmlns:a16="http://schemas.microsoft.com/office/drawing/2014/main" id="{B8D0BFA4-7A80-0148-8889-D936698BD1A4}"/>
              </a:ext>
            </a:extLst>
          </p:cNvPr>
          <p:cNvSpPr>
            <a:spLocks noGrp="1"/>
          </p:cNvSpPr>
          <p:nvPr>
            <p:ph type="ctrTitle" idx="4294967295"/>
          </p:nvPr>
        </p:nvSpPr>
        <p:spPr>
          <a:xfrm>
            <a:off x="880361" y="608012"/>
            <a:ext cx="5525236" cy="3495675"/>
          </a:xfrm>
        </p:spPr>
        <p:txBody>
          <a:bodyPr>
            <a:noAutofit/>
          </a:bodyPr>
          <a:lstStyle/>
          <a:p>
            <a:pPr algn="ctr"/>
            <a:r>
              <a:rPr lang="es-ES" sz="8000" dirty="0"/>
              <a:t>Un Enfoque Informado del Trauma</a:t>
            </a:r>
            <a:endParaRPr lang="en-US" sz="8000" dirty="0">
              <a:solidFill>
                <a:schemeClr val="accent3">
                  <a:lumMod val="50000"/>
                </a:schemeClr>
              </a:solidFill>
            </a:endParaRPr>
          </a:p>
        </p:txBody>
      </p:sp>
      <p:pic>
        <p:nvPicPr>
          <p:cNvPr id="8" name="Content Placeholder 3">
            <a:extLst>
              <a:ext uri="{FF2B5EF4-FFF2-40B4-BE49-F238E27FC236}">
                <a16:creationId xmlns:a16="http://schemas.microsoft.com/office/drawing/2014/main" id="{E5637CF3-8371-894F-92C3-72D46A6E27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flipH="1">
            <a:off x="7114153" y="243151"/>
            <a:ext cx="4000500" cy="5767428"/>
          </a:xfrm>
          <a:prstGeom prst="rect">
            <a:avLst/>
          </a:prstGeom>
        </p:spPr>
      </p:pic>
      <p:sp>
        <p:nvSpPr>
          <p:cNvPr id="2" name="TextBox 1">
            <a:extLst>
              <a:ext uri="{FF2B5EF4-FFF2-40B4-BE49-F238E27FC236}">
                <a16:creationId xmlns:a16="http://schemas.microsoft.com/office/drawing/2014/main" id="{FF02B58B-49CB-FB45-9011-452943C8086A}"/>
              </a:ext>
            </a:extLst>
          </p:cNvPr>
          <p:cNvSpPr txBox="1"/>
          <p:nvPr/>
        </p:nvSpPr>
        <p:spPr>
          <a:xfrm>
            <a:off x="387057" y="4635642"/>
            <a:ext cx="6511844" cy="861774"/>
          </a:xfrm>
          <a:prstGeom prst="rect">
            <a:avLst/>
          </a:prstGeom>
          <a:noFill/>
        </p:spPr>
        <p:txBody>
          <a:bodyPr wrap="square" rtlCol="0">
            <a:spAutoFit/>
          </a:bodyPr>
          <a:lstStyle/>
          <a:p>
            <a:pPr algn="ctr"/>
            <a:r>
              <a:rPr lang="en-US" sz="5000" dirty="0">
                <a:solidFill>
                  <a:schemeClr val="accent1"/>
                </a:solidFill>
              </a:rPr>
              <a:t> </a:t>
            </a:r>
            <a:r>
              <a:rPr lang="es-ES" sz="4800" dirty="0"/>
              <a:t>Supuestos &amp; Principios</a:t>
            </a:r>
            <a:endParaRPr lang="en-US" sz="4800" dirty="0"/>
          </a:p>
        </p:txBody>
      </p:sp>
      <p:sp>
        <p:nvSpPr>
          <p:cNvPr id="6" name="TextBox 5">
            <a:extLst>
              <a:ext uri="{FF2B5EF4-FFF2-40B4-BE49-F238E27FC236}">
                <a16:creationId xmlns:a16="http://schemas.microsoft.com/office/drawing/2014/main" id="{FEC513E9-3BC9-FA4D-BE0D-E4983DA63C01}"/>
              </a:ext>
            </a:extLst>
          </p:cNvPr>
          <p:cNvSpPr txBox="1"/>
          <p:nvPr/>
        </p:nvSpPr>
        <p:spPr>
          <a:xfrm>
            <a:off x="2322301" y="5584095"/>
            <a:ext cx="2641356" cy="461665"/>
          </a:xfrm>
          <a:prstGeom prst="rect">
            <a:avLst/>
          </a:prstGeom>
          <a:noFill/>
        </p:spPr>
        <p:txBody>
          <a:bodyPr wrap="square" rtlCol="0">
            <a:spAutoFit/>
          </a:bodyPr>
          <a:lstStyle/>
          <a:p>
            <a:pPr algn="ctr"/>
            <a:r>
              <a:rPr lang="en-US" sz="2400" dirty="0"/>
              <a:t>SAMHSA (2014)</a:t>
            </a:r>
          </a:p>
        </p:txBody>
      </p:sp>
    </p:spTree>
    <p:extLst>
      <p:ext uri="{BB962C8B-B14F-4D97-AF65-F5344CB8AC3E}">
        <p14:creationId xmlns:p14="http://schemas.microsoft.com/office/powerpoint/2010/main" val="15571778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6" name="Content Placeholder 5">
            <a:extLst>
              <a:ext uri="{FF2B5EF4-FFF2-40B4-BE49-F238E27FC236}">
                <a16:creationId xmlns:a16="http://schemas.microsoft.com/office/drawing/2014/main" id="{6240981F-9EF2-0A49-80CD-FD7CB032C938}"/>
              </a:ext>
            </a:extLst>
          </p:cNvPr>
          <p:cNvSpPr>
            <a:spLocks noGrp="1"/>
          </p:cNvSpPr>
          <p:nvPr>
            <p:ph idx="4294967295"/>
          </p:nvPr>
        </p:nvSpPr>
        <p:spPr>
          <a:xfrm>
            <a:off x="1034498" y="207317"/>
            <a:ext cx="10123004" cy="1371600"/>
          </a:xfrm>
        </p:spPr>
        <p:txBody>
          <a:bodyPr>
            <a:noAutofit/>
          </a:bodyPr>
          <a:lstStyle/>
          <a:p>
            <a:pPr algn="ctr">
              <a:lnSpc>
                <a:spcPct val="100000"/>
              </a:lnSpc>
              <a:spcBef>
                <a:spcPts val="0"/>
              </a:spcBef>
              <a:spcAft>
                <a:spcPts val="0"/>
              </a:spcAft>
            </a:pPr>
            <a:r>
              <a:rPr lang="es-ES_tradnl" sz="4800" dirty="0"/>
              <a:t>Enfoque Informado del Trauma (TIA)</a:t>
            </a:r>
          </a:p>
          <a:p>
            <a:pPr algn="ctr">
              <a:lnSpc>
                <a:spcPct val="100000"/>
              </a:lnSpc>
              <a:spcBef>
                <a:spcPts val="0"/>
              </a:spcBef>
              <a:spcAft>
                <a:spcPts val="0"/>
              </a:spcAft>
            </a:pPr>
            <a:r>
              <a:rPr lang="es-ES_tradnl" dirty="0"/>
              <a:t>Un programa, organización o sistema informado sobre el trauma</a:t>
            </a:r>
            <a:br>
              <a:rPr lang="en-US" dirty="0"/>
            </a:br>
            <a:r>
              <a:rPr lang="en-US" dirty="0"/>
              <a:t> </a:t>
            </a:r>
          </a:p>
        </p:txBody>
      </p:sp>
      <p:sp>
        <p:nvSpPr>
          <p:cNvPr id="25" name="Rounded Rectangle 24">
            <a:extLst>
              <a:ext uri="{FF2B5EF4-FFF2-40B4-BE49-F238E27FC236}">
                <a16:creationId xmlns:a16="http://schemas.microsoft.com/office/drawing/2014/main" id="{DADD46D8-F2DF-A844-8416-B5A9E0F69C39}"/>
              </a:ext>
            </a:extLst>
          </p:cNvPr>
          <p:cNvSpPr/>
          <p:nvPr/>
        </p:nvSpPr>
        <p:spPr>
          <a:xfrm>
            <a:off x="6400799" y="2842378"/>
            <a:ext cx="5577840"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21" name="Rounded Rectangle 20">
            <a:extLst>
              <a:ext uri="{FF2B5EF4-FFF2-40B4-BE49-F238E27FC236}">
                <a16:creationId xmlns:a16="http://schemas.microsoft.com/office/drawing/2014/main" id="{4FC3047E-942E-5F4D-A05A-C628FCF3F094}"/>
              </a:ext>
            </a:extLst>
          </p:cNvPr>
          <p:cNvSpPr/>
          <p:nvPr/>
        </p:nvSpPr>
        <p:spPr>
          <a:xfrm>
            <a:off x="6396345" y="4014172"/>
            <a:ext cx="5577840"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38" name="Rectangle 37">
            <a:extLst>
              <a:ext uri="{FF2B5EF4-FFF2-40B4-BE49-F238E27FC236}">
                <a16:creationId xmlns:a16="http://schemas.microsoft.com/office/drawing/2014/main" id="{0DCB0632-0795-9142-81BD-2D70697FD19C}"/>
              </a:ext>
            </a:extLst>
          </p:cNvPr>
          <p:cNvSpPr/>
          <p:nvPr/>
        </p:nvSpPr>
        <p:spPr>
          <a:xfrm>
            <a:off x="469727" y="1680012"/>
            <a:ext cx="3017520" cy="254829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2B6CF7A-148E-7F41-8225-1F585E92EE65}"/>
              </a:ext>
            </a:extLst>
          </p:cNvPr>
          <p:cNvSpPr/>
          <p:nvPr/>
        </p:nvSpPr>
        <p:spPr>
          <a:xfrm>
            <a:off x="136679" y="1797336"/>
            <a:ext cx="3405918" cy="1384995"/>
          </a:xfrm>
          <a:prstGeom prst="rect">
            <a:avLst/>
          </a:prstGeom>
          <a:noFill/>
        </p:spPr>
        <p:txBody>
          <a:bodyPr wrap="square">
            <a:spAutoFit/>
          </a:bodyPr>
          <a:lstStyle/>
          <a:p>
            <a:pPr marL="9525" marR="0" lvl="0" indent="0" algn="ctr"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Tw Cen MT" panose="020F0502020204030204"/>
                <a:ea typeface="+mn-ea"/>
                <a:cs typeface="+mn-cs"/>
              </a:rPr>
              <a:t>Las Cuatro “R”</a:t>
            </a:r>
            <a:endParaRPr kumimoji="0" lang="en-US" sz="4200" b="1"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pic>
        <p:nvPicPr>
          <p:cNvPr id="36" name="Picture 35">
            <a:extLst>
              <a:ext uri="{FF2B5EF4-FFF2-40B4-BE49-F238E27FC236}">
                <a16:creationId xmlns:a16="http://schemas.microsoft.com/office/drawing/2014/main" id="{C475FC8F-EB26-1C42-9AFF-E51577981B65}"/>
              </a:ext>
            </a:extLst>
          </p:cNvPr>
          <p:cNvPicPr>
            <a:picLocks noChangeAspect="1"/>
          </p:cNvPicPr>
          <p:nvPr/>
        </p:nvPicPr>
        <p:blipFill rotWithShape="1">
          <a:blip r:embed="rId3"/>
          <a:srcRect r="7217"/>
          <a:stretch/>
        </p:blipFill>
        <p:spPr>
          <a:xfrm>
            <a:off x="358217" y="3182331"/>
            <a:ext cx="3105952" cy="2255570"/>
          </a:xfrm>
          <a:prstGeom prst="rect">
            <a:avLst/>
          </a:prstGeom>
          <a:ln w="3175">
            <a:solidFill>
              <a:schemeClr val="tx1"/>
            </a:solidFill>
          </a:ln>
        </p:spPr>
      </p:pic>
      <p:grpSp>
        <p:nvGrpSpPr>
          <p:cNvPr id="34" name="Group 33">
            <a:extLst>
              <a:ext uri="{FF2B5EF4-FFF2-40B4-BE49-F238E27FC236}">
                <a16:creationId xmlns:a16="http://schemas.microsoft.com/office/drawing/2014/main" id="{0840B72B-5A47-A94D-9B5A-D0366D4300AC}"/>
              </a:ext>
            </a:extLst>
          </p:cNvPr>
          <p:cNvGrpSpPr/>
          <p:nvPr/>
        </p:nvGrpSpPr>
        <p:grpSpPr>
          <a:xfrm>
            <a:off x="3710471" y="4015248"/>
            <a:ext cx="8275431" cy="1143000"/>
            <a:chOff x="3710471" y="4116846"/>
            <a:chExt cx="8275431" cy="1143000"/>
          </a:xfrm>
          <a:solidFill>
            <a:schemeClr val="accent1">
              <a:lumMod val="60000"/>
              <a:lumOff val="40000"/>
            </a:schemeClr>
          </a:solidFill>
        </p:grpSpPr>
        <p:sp>
          <p:nvSpPr>
            <p:cNvPr id="24" name="TextBox 23">
              <a:extLst>
                <a:ext uri="{FF2B5EF4-FFF2-40B4-BE49-F238E27FC236}">
                  <a16:creationId xmlns:a16="http://schemas.microsoft.com/office/drawing/2014/main" id="{0FECF630-502A-B540-863A-32912B889747}"/>
                </a:ext>
              </a:extLst>
            </p:cNvPr>
            <p:cNvSpPr txBox="1"/>
            <p:nvPr/>
          </p:nvSpPr>
          <p:spPr>
            <a:xfrm>
              <a:off x="6529185" y="4136335"/>
              <a:ext cx="5456717" cy="1084393"/>
            </a:xfrm>
            <a:prstGeom prst="rect">
              <a:avLst/>
            </a:prstGeom>
            <a:grp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lvl="0" defTabSz="977900">
                <a:lnSpc>
                  <a:spcPct val="85000"/>
                </a:lnSpc>
                <a:spcBef>
                  <a:spcPct val="0"/>
                </a:spcBef>
                <a:defRPr/>
              </a:pPr>
              <a:r>
                <a:rPr lang="es-ES_tradnl" sz="2400" dirty="0"/>
                <a:t>integrando completamente el conocimiento sobre el trauma en las políticas, procedimientos, prácticas y entornos</a:t>
              </a:r>
              <a:endParaRPr kumimoji="0" lang="es-ES_tradnl" sz="2400" b="0" i="0" u="none" strike="noStrike" kern="1200" cap="none" spc="0" normalizeH="0" baseline="0" dirty="0">
                <a:ln>
                  <a:noFill/>
                </a:ln>
                <a:solidFill>
                  <a:srgbClr val="000000">
                    <a:hueOff val="0"/>
                    <a:satOff val="0"/>
                    <a:lumOff val="0"/>
                    <a:alphaOff val="0"/>
                  </a:srgbClr>
                </a:solidFill>
                <a:effectLst/>
                <a:uLnTx/>
                <a:uFillTx/>
                <a:latin typeface="Tw Cen MT" panose="020F0502020204030204"/>
                <a:ea typeface="+mn-ea"/>
                <a:cs typeface="+mn-cs"/>
              </a:endParaRPr>
            </a:p>
          </p:txBody>
        </p:sp>
        <p:sp>
          <p:nvSpPr>
            <p:cNvPr id="31" name="Rounded Rectangle 30">
              <a:extLst>
                <a:ext uri="{FF2B5EF4-FFF2-40B4-BE49-F238E27FC236}">
                  <a16:creationId xmlns:a16="http://schemas.microsoft.com/office/drawing/2014/main" id="{F88EE613-5DCE-5F41-A5DE-41EE480FC497}"/>
                </a:ext>
              </a:extLst>
            </p:cNvPr>
            <p:cNvSpPr/>
            <p:nvPr/>
          </p:nvSpPr>
          <p:spPr>
            <a:xfrm>
              <a:off x="3710471" y="4116846"/>
              <a:ext cx="2660904" cy="1143000"/>
            </a:xfrm>
            <a:prstGeom prst="round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s-ES_tradnl" sz="3000" b="1" i="0" u="none" strike="noStrike" kern="1200" cap="none" spc="0" normalizeH="0" baseline="0" dirty="0">
                  <a:ln>
                    <a:noFill/>
                  </a:ln>
                  <a:solidFill>
                    <a:srgbClr val="C00000"/>
                  </a:solidFill>
                  <a:effectLst/>
                  <a:uLnTx/>
                  <a:uFillTx/>
                  <a:latin typeface="Tw Cen MT" panose="020F0502020204030204"/>
                  <a:ea typeface="+mn-ea"/>
                  <a:cs typeface="+mn-cs"/>
                </a:rPr>
                <a:t>RESPONDE</a:t>
              </a:r>
              <a:endParaRPr kumimoji="0" lang="es-ES_tradnl" sz="3000" b="0" i="0" u="none" strike="noStrike" kern="1200" cap="none" spc="0" normalizeH="0" baseline="0" dirty="0">
                <a:ln>
                  <a:noFill/>
                </a:ln>
                <a:solidFill>
                  <a:srgbClr val="000000"/>
                </a:solidFill>
                <a:effectLst/>
                <a:uLnTx/>
                <a:uFillTx/>
                <a:latin typeface="Tw Cen MT" panose="020F0502020204030204"/>
                <a:ea typeface="+mn-ea"/>
                <a:cs typeface="+mn-cs"/>
              </a:endParaRPr>
            </a:p>
          </p:txBody>
        </p:sp>
      </p:grpSp>
      <p:grpSp>
        <p:nvGrpSpPr>
          <p:cNvPr id="35" name="Group 34">
            <a:extLst>
              <a:ext uri="{FF2B5EF4-FFF2-40B4-BE49-F238E27FC236}">
                <a16:creationId xmlns:a16="http://schemas.microsoft.com/office/drawing/2014/main" id="{61E1E6DD-546C-4F4D-8F95-8F405E1D6EB5}"/>
              </a:ext>
            </a:extLst>
          </p:cNvPr>
          <p:cNvGrpSpPr/>
          <p:nvPr/>
        </p:nvGrpSpPr>
        <p:grpSpPr>
          <a:xfrm>
            <a:off x="3710471" y="1680012"/>
            <a:ext cx="8275431" cy="4643889"/>
            <a:chOff x="3797555" y="1694526"/>
            <a:chExt cx="8275431" cy="4643889"/>
          </a:xfrm>
        </p:grpSpPr>
        <p:sp>
          <p:nvSpPr>
            <p:cNvPr id="13" name="Rounded Rectangle 12">
              <a:extLst>
                <a:ext uri="{FF2B5EF4-FFF2-40B4-BE49-F238E27FC236}">
                  <a16:creationId xmlns:a16="http://schemas.microsoft.com/office/drawing/2014/main" id="{D5635256-72CC-F04B-9F35-BF51AB8D8BD9}"/>
                </a:ext>
              </a:extLst>
            </p:cNvPr>
            <p:cNvSpPr/>
            <p:nvPr/>
          </p:nvSpPr>
          <p:spPr>
            <a:xfrm>
              <a:off x="6473372" y="1694526"/>
              <a:ext cx="5577840"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lnSpc>
                  <a:spcPct val="90000"/>
                </a:lnSpc>
                <a:defRPr/>
              </a:pPr>
              <a:endParaRPr lang="es-ES" sz="2400" dirty="0"/>
            </a:p>
            <a:p>
              <a:pPr marL="123825">
                <a:lnSpc>
                  <a:spcPct val="90000"/>
                </a:lnSpc>
                <a:defRPr/>
              </a:pPr>
              <a:r>
                <a:rPr lang="es-ES_tradnl" sz="2400" dirty="0">
                  <a:solidFill>
                    <a:schemeClr val="tx1"/>
                  </a:solidFill>
                </a:rPr>
                <a:t>el impacto generalizado del trauma y comprende las posibles vías de recuperación. </a:t>
              </a:r>
            </a:p>
            <a:p>
              <a:pPr marL="123825" marR="0" lvl="0" algn="l" defTabSz="914400" rtl="0" eaLnBrk="1" fontAlgn="auto" latinLnBrk="0" hangingPunct="1">
                <a:lnSpc>
                  <a:spcPct val="90000"/>
                </a:lnSpc>
                <a:spcBef>
                  <a:spcPts val="0"/>
                </a:spcBef>
                <a:spcAft>
                  <a:spcPts val="0"/>
                </a:spcAft>
                <a:buClrTx/>
                <a:buSzTx/>
                <a:buFontTx/>
                <a:buNone/>
                <a:defRPr/>
              </a:pPr>
              <a:endParaRPr kumimoji="0" lang="en-US" sz="2400" b="0" i="0" u="none" strike="noStrike" kern="1200" cap="none" spc="0" normalizeH="0" baseline="0" noProof="0" dirty="0">
                <a:ln>
                  <a:noFill/>
                </a:ln>
                <a:solidFill>
                  <a:srgbClr val="000000"/>
                </a:solidFill>
                <a:effectLst/>
                <a:uLnTx/>
                <a:uFillTx/>
                <a:latin typeface="Tw Cen MT" panose="020F0502020204030204"/>
                <a:ea typeface="+mn-ea"/>
                <a:cs typeface="+mn-cs"/>
              </a:endParaRPr>
            </a:p>
          </p:txBody>
        </p:sp>
        <p:sp>
          <p:nvSpPr>
            <p:cNvPr id="29" name="Rounded Rectangle 28">
              <a:extLst>
                <a:ext uri="{FF2B5EF4-FFF2-40B4-BE49-F238E27FC236}">
                  <a16:creationId xmlns:a16="http://schemas.microsoft.com/office/drawing/2014/main" id="{9C9A3DAD-BBBB-F247-B1AA-8F3E45ED4602}"/>
                </a:ext>
              </a:extLst>
            </p:cNvPr>
            <p:cNvSpPr/>
            <p:nvPr/>
          </p:nvSpPr>
          <p:spPr>
            <a:xfrm>
              <a:off x="3797555" y="1694526"/>
              <a:ext cx="2675817" cy="11430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s-ES_tradnl" sz="3000" b="1" i="0" u="none" strike="noStrike" kern="1200" cap="none" spc="0" normalizeH="0" baseline="0" dirty="0">
                  <a:ln>
                    <a:noFill/>
                  </a:ln>
                  <a:solidFill>
                    <a:srgbClr val="C00000"/>
                  </a:solidFill>
                  <a:effectLst/>
                  <a:uLnTx/>
                  <a:uFillTx/>
                  <a:latin typeface="Tw Cen MT" panose="020F0502020204030204"/>
                  <a:ea typeface="+mn-ea"/>
                  <a:cs typeface="+mn-cs"/>
                </a:rPr>
                <a:t>REALIZA</a:t>
              </a:r>
              <a:endParaRPr kumimoji="0" lang="es-ES_tradnl" sz="3000" b="0" i="0" u="none" strike="noStrike" kern="1200" cap="none" spc="0" normalizeH="0" baseline="0" dirty="0">
                <a:ln>
                  <a:noFill/>
                </a:ln>
                <a:solidFill>
                  <a:srgbClr val="000000"/>
                </a:solidFill>
                <a:effectLst/>
                <a:uLnTx/>
                <a:uFillTx/>
                <a:latin typeface="Tw Cen MT" panose="020F0502020204030204"/>
                <a:ea typeface="+mn-ea"/>
                <a:cs typeface="+mn-cs"/>
              </a:endParaRPr>
            </a:p>
          </p:txBody>
        </p:sp>
        <p:grpSp>
          <p:nvGrpSpPr>
            <p:cNvPr id="26" name="Group 25">
              <a:extLst>
                <a:ext uri="{FF2B5EF4-FFF2-40B4-BE49-F238E27FC236}">
                  <a16:creationId xmlns:a16="http://schemas.microsoft.com/office/drawing/2014/main" id="{E512200C-B308-284E-95C5-EA8A4129E276}"/>
                </a:ext>
              </a:extLst>
            </p:cNvPr>
            <p:cNvGrpSpPr/>
            <p:nvPr/>
          </p:nvGrpSpPr>
          <p:grpSpPr>
            <a:xfrm>
              <a:off x="6678993" y="2684150"/>
              <a:ext cx="5196196" cy="1163706"/>
              <a:chOff x="404720" y="1665571"/>
              <a:chExt cx="7861400" cy="1068698"/>
            </a:xfrm>
          </p:grpSpPr>
          <p:sp>
            <p:nvSpPr>
              <p:cNvPr id="27" name="Rectangle 26">
                <a:extLst>
                  <a:ext uri="{FF2B5EF4-FFF2-40B4-BE49-F238E27FC236}">
                    <a16:creationId xmlns:a16="http://schemas.microsoft.com/office/drawing/2014/main" id="{0D0224AB-EC16-7340-868B-A8B198BB2D3E}"/>
                  </a:ext>
                </a:extLst>
              </p:cNvPr>
              <p:cNvSpPr/>
              <p:nvPr/>
            </p:nvSpPr>
            <p:spPr>
              <a:xfrm>
                <a:off x="404720" y="1665571"/>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37B6C035-A6CA-AF46-A37C-0D5046490731}"/>
                  </a:ext>
                </a:extLst>
              </p:cNvPr>
              <p:cNvSpPr txBox="1"/>
              <p:nvPr/>
            </p:nvSpPr>
            <p:spPr>
              <a:xfrm>
                <a:off x="460183" y="1989409"/>
                <a:ext cx="7805937"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marL="11113" lvl="0" defTabSz="977900">
                  <a:lnSpc>
                    <a:spcPct val="90000"/>
                  </a:lnSpc>
                  <a:spcBef>
                    <a:spcPct val="0"/>
                  </a:spcBef>
                  <a:spcAft>
                    <a:spcPct val="35000"/>
                  </a:spcAft>
                  <a:defRPr/>
                </a:pPr>
                <a:r>
                  <a:rPr lang="es-ES" sz="2400" dirty="0"/>
                  <a:t>que el trauma afecta a todas las personas involucradas en el programa u organización, incluido el personal</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w Cen MT" panose="020F0502020204030204"/>
                  <a:ea typeface="+mn-ea"/>
                  <a:cs typeface="+mn-cs"/>
                </a:endParaRPr>
              </a:p>
            </p:txBody>
          </p:sp>
        </p:grpSp>
        <p:sp>
          <p:nvSpPr>
            <p:cNvPr id="30" name="Rounded Rectangle 29">
              <a:extLst>
                <a:ext uri="{FF2B5EF4-FFF2-40B4-BE49-F238E27FC236}">
                  <a16:creationId xmlns:a16="http://schemas.microsoft.com/office/drawing/2014/main" id="{FFEA3EC6-6DCA-8A49-8335-812430BBBA49}"/>
                </a:ext>
              </a:extLst>
            </p:cNvPr>
            <p:cNvSpPr/>
            <p:nvPr/>
          </p:nvSpPr>
          <p:spPr>
            <a:xfrm>
              <a:off x="3797555" y="2853080"/>
              <a:ext cx="2657860"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lang="es-ES_tradnl" sz="3000" b="1" dirty="0">
                  <a:solidFill>
                    <a:srgbClr val="C00000"/>
                  </a:solidFill>
                  <a:latin typeface="Tw Cen MT" panose="020F0502020204030204"/>
                </a:rPr>
                <a:t>RECONOCE</a:t>
              </a:r>
              <a:endParaRPr kumimoji="0" lang="es-ES_tradnl" sz="3000" b="0" i="0" u="none" strike="noStrike" kern="1200" cap="none" spc="0" normalizeH="0" baseline="0" dirty="0">
                <a:ln>
                  <a:noFill/>
                </a:ln>
                <a:solidFill>
                  <a:srgbClr val="000000"/>
                </a:solidFill>
                <a:effectLst/>
                <a:uLnTx/>
                <a:uFillTx/>
                <a:latin typeface="Tw Cen MT" panose="020F0502020204030204"/>
                <a:ea typeface="+mn-ea"/>
                <a:cs typeface="+mn-cs"/>
              </a:endParaRPr>
            </a:p>
          </p:txBody>
        </p:sp>
        <p:grpSp>
          <p:nvGrpSpPr>
            <p:cNvPr id="18" name="Group 17">
              <a:extLst>
                <a:ext uri="{FF2B5EF4-FFF2-40B4-BE49-F238E27FC236}">
                  <a16:creationId xmlns:a16="http://schemas.microsoft.com/office/drawing/2014/main" id="{6BABCC0D-AE1E-434A-A300-18419E6CCFDF}"/>
                </a:ext>
              </a:extLst>
            </p:cNvPr>
            <p:cNvGrpSpPr/>
            <p:nvPr/>
          </p:nvGrpSpPr>
          <p:grpSpPr>
            <a:xfrm>
              <a:off x="3828035" y="5190141"/>
              <a:ext cx="8244951" cy="1148274"/>
              <a:chOff x="3828035" y="5262711"/>
              <a:chExt cx="8244951" cy="1148274"/>
            </a:xfrm>
          </p:grpSpPr>
          <p:grpSp>
            <p:nvGrpSpPr>
              <p:cNvPr id="16" name="Group 15">
                <a:extLst>
                  <a:ext uri="{FF2B5EF4-FFF2-40B4-BE49-F238E27FC236}">
                    <a16:creationId xmlns:a16="http://schemas.microsoft.com/office/drawing/2014/main" id="{4DAB4497-6E5F-1640-9A76-D17BA7DD2652}"/>
                  </a:ext>
                </a:extLst>
              </p:cNvPr>
              <p:cNvGrpSpPr/>
              <p:nvPr/>
            </p:nvGrpSpPr>
            <p:grpSpPr>
              <a:xfrm>
                <a:off x="6495146" y="5267985"/>
                <a:ext cx="5577840" cy="1143000"/>
                <a:chOff x="205422" y="5747634"/>
                <a:chExt cx="8656978" cy="1187410"/>
              </a:xfrm>
            </p:grpSpPr>
            <p:sp>
              <p:nvSpPr>
                <p:cNvPr id="17" name="Rounded Rectangle 16">
                  <a:extLst>
                    <a:ext uri="{FF2B5EF4-FFF2-40B4-BE49-F238E27FC236}">
                      <a16:creationId xmlns:a16="http://schemas.microsoft.com/office/drawing/2014/main" id="{C96E47C4-F32F-C94A-83C7-BF33F3682BE7}"/>
                    </a:ext>
                  </a:extLst>
                </p:cNvPr>
                <p:cNvSpPr/>
                <p:nvPr/>
              </p:nvSpPr>
              <p:spPr>
                <a:xfrm>
                  <a:off x="205422" y="5747634"/>
                  <a:ext cx="8656978" cy="118741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9" name="Rectangle 18">
                  <a:extLst>
                    <a:ext uri="{FF2B5EF4-FFF2-40B4-BE49-F238E27FC236}">
                      <a16:creationId xmlns:a16="http://schemas.microsoft.com/office/drawing/2014/main" id="{39E9D968-7EC7-D140-9C5F-4850C3D67EE9}"/>
                    </a:ext>
                  </a:extLst>
                </p:cNvPr>
                <p:cNvSpPr/>
                <p:nvPr/>
              </p:nvSpPr>
              <p:spPr>
                <a:xfrm>
                  <a:off x="670046" y="5923790"/>
                  <a:ext cx="7509178" cy="744860"/>
                </a:xfrm>
                <a:prstGeom prst="rect">
                  <a:avLst/>
                </a:prstGeom>
                <a:solidFill>
                  <a:schemeClr val="accent1">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nchor="ctr"/>
                <a:lstStyle/>
                <a:p>
                  <a:r>
                    <a:rPr lang="en-US" sz="2400" dirty="0"/>
                    <a:t>la </a:t>
                  </a:r>
                  <a:r>
                    <a:rPr lang="es-ES_tradnl" sz="2400" dirty="0" err="1"/>
                    <a:t>retraumatización</a:t>
                  </a:r>
                  <a:endParaRPr lang="es-ES_tradnl" sz="2400" dirty="0"/>
                </a:p>
              </p:txBody>
            </p:sp>
          </p:grpSp>
          <p:sp>
            <p:nvSpPr>
              <p:cNvPr id="32" name="Rounded Rectangle 31">
                <a:extLst>
                  <a:ext uri="{FF2B5EF4-FFF2-40B4-BE49-F238E27FC236}">
                    <a16:creationId xmlns:a16="http://schemas.microsoft.com/office/drawing/2014/main" id="{68633B48-78DF-9C41-A999-D7AE5ECFA716}"/>
                  </a:ext>
                </a:extLst>
              </p:cNvPr>
              <p:cNvSpPr/>
              <p:nvPr/>
            </p:nvSpPr>
            <p:spPr>
              <a:xfrm>
                <a:off x="3828035" y="5262711"/>
                <a:ext cx="2660904" cy="1143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marR="0" lvl="0" algn="l" defTabSz="914400" rtl="0" eaLnBrk="1" fontAlgn="auto" latinLnBrk="0" hangingPunct="1">
                  <a:lnSpc>
                    <a:spcPct val="100000"/>
                  </a:lnSpc>
                  <a:spcBef>
                    <a:spcPts val="0"/>
                  </a:spcBef>
                  <a:spcAft>
                    <a:spcPts val="0"/>
                  </a:spcAft>
                  <a:buClrTx/>
                  <a:buSzTx/>
                  <a:buFontTx/>
                  <a:buNone/>
                  <a:defRPr/>
                </a:pPr>
                <a:r>
                  <a:rPr kumimoji="0" lang="es-ES_tradnl" sz="3000" b="1" i="0" u="none" strike="noStrike" kern="1200" cap="none" spc="0" normalizeH="0" baseline="0" dirty="0">
                    <a:ln>
                      <a:noFill/>
                    </a:ln>
                    <a:solidFill>
                      <a:srgbClr val="C00000"/>
                    </a:solidFill>
                    <a:effectLst/>
                    <a:uLnTx/>
                    <a:uFillTx/>
                    <a:latin typeface="Tw Cen MT" panose="020F0502020204030204"/>
                    <a:ea typeface="+mn-ea"/>
                    <a:cs typeface="+mn-cs"/>
                  </a:rPr>
                  <a:t>RESISTE</a:t>
                </a:r>
                <a:endParaRPr kumimoji="0" lang="es-ES_tradnl" sz="3000" b="0" i="0" u="none" strike="noStrike" kern="1200" cap="none" spc="0" normalizeH="0" baseline="0" dirty="0">
                  <a:ln>
                    <a:noFill/>
                  </a:ln>
                  <a:solidFill>
                    <a:srgbClr val="000000"/>
                  </a:solidFill>
                  <a:effectLst/>
                  <a:uLnTx/>
                  <a:uFillTx/>
                  <a:latin typeface="Tw Cen MT" panose="020F0502020204030204"/>
                  <a:ea typeface="+mn-ea"/>
                  <a:cs typeface="+mn-cs"/>
                </a:endParaRPr>
              </a:p>
            </p:txBody>
          </p:sp>
        </p:grpSp>
      </p:grpSp>
    </p:spTree>
    <p:extLst>
      <p:ext uri="{BB962C8B-B14F-4D97-AF65-F5344CB8AC3E}">
        <p14:creationId xmlns:p14="http://schemas.microsoft.com/office/powerpoint/2010/main" val="804715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F3F223-7376-0C45-9ED5-DB3970B02CC7}"/>
              </a:ext>
            </a:extLst>
          </p:cNvPr>
          <p:cNvSpPr>
            <a:spLocks noGrp="1"/>
          </p:cNvSpPr>
          <p:nvPr>
            <p:ph type="sldNum" sz="quarter" idx="12"/>
          </p:nvPr>
        </p:nvSpPr>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24</a:t>
            </a:fld>
            <a:endParaRPr lang="en-US" sz="1050"/>
          </a:p>
        </p:txBody>
      </p:sp>
      <p:sp>
        <p:nvSpPr>
          <p:cNvPr id="2" name="Title 1">
            <a:extLst>
              <a:ext uri="{FF2B5EF4-FFF2-40B4-BE49-F238E27FC236}">
                <a16:creationId xmlns:a16="http://schemas.microsoft.com/office/drawing/2014/main" id="{19532888-B175-7D4E-BAF2-0D8353E7E53A}"/>
              </a:ext>
            </a:extLst>
          </p:cNvPr>
          <p:cNvSpPr>
            <a:spLocks noGrp="1"/>
          </p:cNvSpPr>
          <p:nvPr>
            <p:ph type="title" idx="4294967295"/>
          </p:nvPr>
        </p:nvSpPr>
        <p:spPr>
          <a:xfrm>
            <a:off x="1066800" y="241755"/>
            <a:ext cx="10058400" cy="817112"/>
          </a:xfrm>
        </p:spPr>
        <p:txBody>
          <a:bodyPr vert="horz" lIns="91440" tIns="45720" rIns="91440" bIns="45720" rtlCol="0" anchor="ctr">
            <a:normAutofit/>
          </a:bodyPr>
          <a:lstStyle/>
          <a:p>
            <a:pPr algn="ctr">
              <a:lnSpc>
                <a:spcPct val="90000"/>
              </a:lnSpc>
            </a:pPr>
            <a:r>
              <a:rPr lang="es-ES_tradnl" sz="4800" dirty="0"/>
              <a:t>Enfoque Informado </a:t>
            </a:r>
            <a:r>
              <a:rPr lang="en-US" sz="4800" dirty="0"/>
              <a:t>del Trauma (TIA)</a:t>
            </a:r>
          </a:p>
        </p:txBody>
      </p:sp>
      <p:sp>
        <p:nvSpPr>
          <p:cNvPr id="35" name="Content Placeholder 5">
            <a:extLst>
              <a:ext uri="{FF2B5EF4-FFF2-40B4-BE49-F238E27FC236}">
                <a16:creationId xmlns:a16="http://schemas.microsoft.com/office/drawing/2014/main" id="{69AE0CE8-6C8D-7349-B045-A25F36E76EDF}"/>
              </a:ext>
            </a:extLst>
          </p:cNvPr>
          <p:cNvSpPr>
            <a:spLocks noGrp="1"/>
          </p:cNvSpPr>
          <p:nvPr>
            <p:ph idx="4294967295"/>
          </p:nvPr>
        </p:nvSpPr>
        <p:spPr>
          <a:xfrm>
            <a:off x="4928839" y="1223696"/>
            <a:ext cx="6844753" cy="4631751"/>
          </a:xfrm>
          <a:solidFill>
            <a:schemeClr val="bg1"/>
          </a:solidFill>
        </p:spPr>
        <p:txBody>
          <a:bodyPr vert="horz" lIns="0" tIns="45720" rIns="0" bIns="45720" rtlCol="0">
            <a:noAutofit/>
          </a:bodyPr>
          <a:lstStyle/>
          <a:p>
            <a:pPr>
              <a:lnSpc>
                <a:spcPct val="100000"/>
              </a:lnSpc>
              <a:spcBef>
                <a:spcPts val="0"/>
              </a:spcBef>
              <a:spcAft>
                <a:spcPts val="800"/>
              </a:spcAft>
            </a:pPr>
            <a:r>
              <a:rPr lang="es-ES" sz="3000" dirty="0"/>
              <a:t>Es</a:t>
            </a:r>
            <a:r>
              <a:rPr lang="es-ES_tradnl" sz="3000" dirty="0"/>
              <a:t> un enfoque </a:t>
            </a:r>
            <a:r>
              <a:rPr lang="es-ES_tradnl" sz="3000" b="1" dirty="0">
                <a:solidFill>
                  <a:srgbClr val="DE7417"/>
                </a:solidFill>
              </a:rPr>
              <a:t>basado en las fortalezas </a:t>
            </a:r>
            <a:r>
              <a:rPr lang="es-ES_tradnl" sz="3000" dirty="0"/>
              <a:t>para brindar servicios que: </a:t>
            </a:r>
          </a:p>
          <a:p>
            <a:pPr>
              <a:lnSpc>
                <a:spcPct val="100000"/>
              </a:lnSpc>
              <a:spcBef>
                <a:spcPts val="0"/>
              </a:spcBef>
              <a:spcAft>
                <a:spcPts val="800"/>
              </a:spcAft>
              <a:buClr>
                <a:srgbClr val="4C7586"/>
              </a:buClr>
              <a:buFont typeface="Arial" panose="020B0604020202020204" pitchFamily="34" charset="0"/>
              <a:buChar char="•"/>
            </a:pPr>
            <a:r>
              <a:rPr lang="es-ES_tradnl" sz="2800" dirty="0"/>
              <a:t> Estén basados en la </a:t>
            </a:r>
            <a:r>
              <a:rPr lang="es-ES_tradnl" sz="2800" b="1" dirty="0">
                <a:solidFill>
                  <a:schemeClr val="accent4">
                    <a:lumMod val="75000"/>
                  </a:schemeClr>
                </a:solidFill>
              </a:rPr>
              <a:t>comprensión y la capacidad de respuesta al impacto del trauma</a:t>
            </a:r>
            <a:r>
              <a:rPr lang="es-ES_tradnl" sz="2800" dirty="0"/>
              <a:t>. </a:t>
            </a:r>
          </a:p>
          <a:p>
            <a:pPr>
              <a:lnSpc>
                <a:spcPct val="100000"/>
              </a:lnSpc>
              <a:spcBef>
                <a:spcPts val="0"/>
              </a:spcBef>
              <a:spcAft>
                <a:spcPts val="800"/>
              </a:spcAft>
              <a:buClr>
                <a:srgbClr val="4C7586"/>
              </a:buClr>
              <a:buFont typeface="Arial" panose="020B0604020202020204" pitchFamily="34" charset="0"/>
              <a:buChar char="•"/>
            </a:pPr>
            <a:r>
              <a:rPr lang="es-ES_tradnl" sz="2800" dirty="0"/>
              <a:t> Enfaticen la </a:t>
            </a:r>
            <a:r>
              <a:rPr lang="es-ES_tradnl" sz="2800" b="1" dirty="0">
                <a:solidFill>
                  <a:srgbClr val="D57641"/>
                </a:solidFill>
              </a:rPr>
              <a:t>SEGURIDAD física y psicológica </a:t>
            </a:r>
            <a:r>
              <a:rPr lang="es-ES_tradnl" sz="2800" dirty="0"/>
              <a:t>   de los estudiantes como del personal </a:t>
            </a:r>
          </a:p>
          <a:p>
            <a:pPr>
              <a:lnSpc>
                <a:spcPct val="100000"/>
              </a:lnSpc>
              <a:spcBef>
                <a:spcPts val="0"/>
              </a:spcBef>
              <a:spcAft>
                <a:spcPts val="800"/>
              </a:spcAft>
              <a:buClr>
                <a:srgbClr val="4C7586"/>
              </a:buClr>
              <a:buFont typeface="Arial" panose="020B0604020202020204" pitchFamily="34" charset="0"/>
              <a:buChar char="•"/>
            </a:pPr>
            <a:r>
              <a:rPr lang="es-ES_tradnl" sz="2800" dirty="0"/>
              <a:t> Permitan oportunidades para que los estudiantes sobrevivientes de un trauma </a:t>
            </a:r>
            <a:r>
              <a:rPr lang="es-ES_tradnl" sz="2800" b="1" dirty="0">
                <a:solidFill>
                  <a:schemeClr val="accent4">
                    <a:lumMod val="75000"/>
                  </a:schemeClr>
                </a:solidFill>
              </a:rPr>
              <a:t>reconstruyan una sensación de control y empoderamiento</a:t>
            </a:r>
            <a:r>
              <a:rPr lang="es-ES_tradnl" sz="2800" dirty="0"/>
              <a:t>.</a:t>
            </a:r>
          </a:p>
          <a:p>
            <a:pPr>
              <a:lnSpc>
                <a:spcPct val="100000"/>
              </a:lnSpc>
              <a:spcBef>
                <a:spcPts val="0"/>
              </a:spcBef>
              <a:spcAft>
                <a:spcPts val="800"/>
              </a:spcAft>
            </a:pPr>
            <a:endParaRPr lang="en-US" sz="2800" dirty="0">
              <a:solidFill>
                <a:schemeClr val="accent4">
                  <a:lumMod val="75000"/>
                </a:schemeClr>
              </a:solidFill>
            </a:endParaRPr>
          </a:p>
        </p:txBody>
      </p:sp>
      <p:pic>
        <p:nvPicPr>
          <p:cNvPr id="6" name="Picture 5" descr="A group of people around each other&#10;&#10;Description automatically generated">
            <a:extLst>
              <a:ext uri="{FF2B5EF4-FFF2-40B4-BE49-F238E27FC236}">
                <a16:creationId xmlns:a16="http://schemas.microsoft.com/office/drawing/2014/main" id="{FFAD399C-B23E-A849-A055-6D80B6F8B674}"/>
              </a:ext>
            </a:extLst>
          </p:cNvPr>
          <p:cNvPicPr>
            <a:picLocks noChangeAspect="1"/>
          </p:cNvPicPr>
          <p:nvPr/>
        </p:nvPicPr>
        <p:blipFill rotWithShape="1">
          <a:blip r:embed="rId3"/>
          <a:srcRect l="7592" r="19591"/>
          <a:stretch/>
        </p:blipFill>
        <p:spPr>
          <a:xfrm>
            <a:off x="1193532" y="2281691"/>
            <a:ext cx="3532784" cy="3538930"/>
          </a:xfrm>
          <a:prstGeom prst="rect">
            <a:avLst/>
          </a:prstGeom>
          <a:ln>
            <a:solidFill>
              <a:schemeClr val="tx1"/>
            </a:solidFill>
          </a:ln>
        </p:spPr>
      </p:pic>
      <p:cxnSp>
        <p:nvCxnSpPr>
          <p:cNvPr id="5" name="Straight Connector 4">
            <a:extLst>
              <a:ext uri="{FF2B5EF4-FFF2-40B4-BE49-F238E27FC236}">
                <a16:creationId xmlns:a16="http://schemas.microsoft.com/office/drawing/2014/main" id="{823600A5-70DC-5248-A026-DADA57BACCCE}"/>
              </a:ext>
            </a:extLst>
          </p:cNvPr>
          <p:cNvCxnSpPr>
            <a:cxnSpLocks/>
          </p:cNvCxnSpPr>
          <p:nvPr/>
        </p:nvCxnSpPr>
        <p:spPr>
          <a:xfrm>
            <a:off x="676795" y="1141281"/>
            <a:ext cx="1083841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893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2209B-403B-419B-8C8D-6C89CA6E8871}"/>
              </a:ext>
            </a:extLst>
          </p:cNvPr>
          <p:cNvSpPr>
            <a:spLocks noGrp="1"/>
          </p:cNvSpPr>
          <p:nvPr>
            <p:ph type="title" idx="4294967295"/>
          </p:nvPr>
        </p:nvSpPr>
        <p:spPr>
          <a:xfrm>
            <a:off x="1712829" y="220731"/>
            <a:ext cx="9372477" cy="969433"/>
          </a:xfrm>
        </p:spPr>
        <p:txBody>
          <a:bodyPr anchor="ctr">
            <a:normAutofit/>
          </a:bodyPr>
          <a:lstStyle/>
          <a:p>
            <a:pPr>
              <a:defRPr/>
            </a:pPr>
            <a:r>
              <a:rPr lang="es-ES" sz="4800" dirty="0"/>
              <a:t>Resultados Positivos Asociados con </a:t>
            </a:r>
            <a:r>
              <a:rPr lang="en-US" sz="5000" dirty="0">
                <a:solidFill>
                  <a:schemeClr val="tx2">
                    <a:lumMod val="75000"/>
                  </a:schemeClr>
                </a:solidFill>
              </a:rPr>
              <a:t>TIA</a:t>
            </a:r>
          </a:p>
        </p:txBody>
      </p:sp>
      <p:sp>
        <p:nvSpPr>
          <p:cNvPr id="4" name="TextBox 3">
            <a:extLst>
              <a:ext uri="{FF2B5EF4-FFF2-40B4-BE49-F238E27FC236}">
                <a16:creationId xmlns:a16="http://schemas.microsoft.com/office/drawing/2014/main" id="{B62F2BBA-000A-4506-A256-09943F810587}"/>
              </a:ext>
            </a:extLst>
          </p:cNvPr>
          <p:cNvSpPr txBox="1"/>
          <p:nvPr/>
        </p:nvSpPr>
        <p:spPr>
          <a:xfrm>
            <a:off x="7719771" y="1680904"/>
            <a:ext cx="4020064" cy="4469729"/>
          </a:xfrm>
          <a:prstGeom prst="rect">
            <a:avLst/>
          </a:prstGeom>
          <a:noFill/>
          <a:ln>
            <a:noFill/>
          </a:ln>
          <a:effectLst>
            <a:innerShdw blurRad="114300">
              <a:prstClr val="black"/>
            </a:innerShdw>
          </a:effectLst>
        </p:spPr>
        <p:style>
          <a:lnRef idx="1">
            <a:schemeClr val="accent1"/>
          </a:lnRef>
          <a:fillRef idx="2">
            <a:schemeClr val="accent1"/>
          </a:fillRef>
          <a:effectRef idx="1">
            <a:schemeClr val="accent1"/>
          </a:effectRef>
          <a:fontRef idx="minor">
            <a:schemeClr val="dk1"/>
          </a:fontRef>
        </p:style>
        <p:txBody>
          <a:bodyPr wrap="square">
            <a:noAutofit/>
          </a:bodyPr>
          <a:lstStyle/>
          <a:p>
            <a:pPr marL="354013" indent="-285750" defTabSz="457200" fontAlgn="base">
              <a:spcBef>
                <a:spcPct val="0"/>
              </a:spcBef>
              <a:spcAft>
                <a:spcPts val="300"/>
              </a:spcAft>
              <a:buFont typeface="Arial" pitchFamily="34" charset="0"/>
              <a:buChar char="•"/>
              <a:defRPr/>
            </a:pPr>
            <a:r>
              <a:rPr lang="es-ES_tradnl" sz="2400" dirty="0"/>
              <a:t>Compromiso </a:t>
            </a:r>
          </a:p>
          <a:p>
            <a:pPr marL="354013" indent="-285750" defTabSz="457200" fontAlgn="base">
              <a:spcBef>
                <a:spcPct val="0"/>
              </a:spcBef>
              <a:spcAft>
                <a:spcPts val="300"/>
              </a:spcAft>
              <a:buFont typeface="Arial" pitchFamily="34" charset="0"/>
              <a:buChar char="•"/>
              <a:defRPr/>
            </a:pPr>
            <a:r>
              <a:rPr lang="es-ES_tradnl" sz="2400" dirty="0"/>
              <a:t>Satisfacción del paciente/ estudiante </a:t>
            </a:r>
          </a:p>
          <a:p>
            <a:pPr marL="354013" indent="-285750" defTabSz="457200" fontAlgn="base">
              <a:spcBef>
                <a:spcPct val="0"/>
              </a:spcBef>
              <a:spcAft>
                <a:spcPts val="300"/>
              </a:spcAft>
              <a:buFont typeface="Arial" pitchFamily="34" charset="0"/>
              <a:buChar char="•"/>
              <a:defRPr/>
            </a:pPr>
            <a:r>
              <a:rPr lang="es-ES_tradnl" sz="2400" dirty="0"/>
              <a:t>Satisfacción del personal</a:t>
            </a:r>
          </a:p>
          <a:p>
            <a:pPr marL="354013" indent="-285750" defTabSz="457200" fontAlgn="base">
              <a:spcBef>
                <a:spcPct val="0"/>
              </a:spcBef>
              <a:spcAft>
                <a:spcPts val="300"/>
              </a:spcAft>
              <a:buFont typeface="Arial" pitchFamily="34" charset="0"/>
              <a:buChar char="•"/>
              <a:defRPr/>
            </a:pPr>
            <a:r>
              <a:rPr lang="es-ES_tradnl" sz="2400" dirty="0"/>
              <a:t>Búsqueda de tratamiento de forma voluntaria</a:t>
            </a:r>
          </a:p>
          <a:p>
            <a:pPr marL="354013" indent="-285750" defTabSz="457200" fontAlgn="base">
              <a:spcBef>
                <a:spcPct val="0"/>
              </a:spcBef>
              <a:spcAft>
                <a:spcPts val="300"/>
              </a:spcAft>
              <a:buFont typeface="Arial" pitchFamily="34" charset="0"/>
              <a:buChar char="•"/>
              <a:defRPr/>
            </a:pPr>
            <a:r>
              <a:rPr lang="es-ES_tradnl" sz="2400" dirty="0"/>
              <a:t>Satisfacción del cliente externo </a:t>
            </a:r>
          </a:p>
          <a:p>
            <a:pPr marL="354013" indent="-285750" defTabSz="457200" fontAlgn="base">
              <a:spcBef>
                <a:spcPct val="0"/>
              </a:spcBef>
              <a:spcAft>
                <a:spcPts val="300"/>
              </a:spcAft>
              <a:buFont typeface="Arial" pitchFamily="34" charset="0"/>
              <a:buChar char="•"/>
              <a:defRPr/>
            </a:pPr>
            <a:r>
              <a:rPr lang="es-ES_tradnl" sz="2400" dirty="0"/>
              <a:t>Satisfacción del cliente interno</a:t>
            </a:r>
            <a:endParaRPr lang="es-ES_tradnl" sz="2200" dirty="0">
              <a:solidFill>
                <a:prstClr val="black"/>
              </a:solidFill>
              <a:latin typeface="Calibri"/>
            </a:endParaRPr>
          </a:p>
          <a:p>
            <a:pPr marL="285750" indent="-285750" defTabSz="457200" fontAlgn="base">
              <a:spcBef>
                <a:spcPct val="0"/>
              </a:spcBef>
              <a:spcAft>
                <a:spcPct val="0"/>
              </a:spcAft>
              <a:buFont typeface="Arial" pitchFamily="34" charset="0"/>
              <a:buChar char="•"/>
              <a:defRPr/>
            </a:pPr>
            <a:endParaRPr lang="en-US" sz="2200" dirty="0">
              <a:solidFill>
                <a:prstClr val="black"/>
              </a:solidFill>
              <a:latin typeface="Calibri"/>
            </a:endParaRPr>
          </a:p>
          <a:p>
            <a:pPr defTabSz="457200" fontAlgn="base">
              <a:spcBef>
                <a:spcPct val="0"/>
              </a:spcBef>
              <a:spcAft>
                <a:spcPct val="0"/>
              </a:spcAft>
              <a:defRPr/>
            </a:pPr>
            <a:endParaRPr lang="en-US" sz="2200" dirty="0">
              <a:solidFill>
                <a:prstClr val="black"/>
              </a:solidFill>
              <a:latin typeface="Calibri"/>
            </a:endParaRPr>
          </a:p>
        </p:txBody>
      </p:sp>
      <p:sp>
        <p:nvSpPr>
          <p:cNvPr id="5" name="TextBox 4">
            <a:extLst>
              <a:ext uri="{FF2B5EF4-FFF2-40B4-BE49-F238E27FC236}">
                <a16:creationId xmlns:a16="http://schemas.microsoft.com/office/drawing/2014/main" id="{B4B23AE8-BCFB-4D63-BE1A-09873E7CAD95}"/>
              </a:ext>
            </a:extLst>
          </p:cNvPr>
          <p:cNvSpPr txBox="1"/>
          <p:nvPr/>
        </p:nvSpPr>
        <p:spPr>
          <a:xfrm>
            <a:off x="671126" y="1566634"/>
            <a:ext cx="4367106" cy="4713662"/>
          </a:xfrm>
          <a:prstGeom prst="rect">
            <a:avLst/>
          </a:prstGeom>
          <a:noFill/>
          <a:ln>
            <a:noFill/>
          </a:ln>
          <a:effectLst>
            <a:innerShdw blurRad="114300">
              <a:prstClr val="black"/>
            </a:innerShdw>
          </a:effectLst>
        </p:spPr>
        <p:style>
          <a:lnRef idx="1">
            <a:schemeClr val="accent5"/>
          </a:lnRef>
          <a:fillRef idx="2">
            <a:schemeClr val="accent5"/>
          </a:fillRef>
          <a:effectRef idx="1">
            <a:schemeClr val="accent5"/>
          </a:effectRef>
          <a:fontRef idx="minor">
            <a:schemeClr val="dk1"/>
          </a:fontRef>
        </p:style>
        <p:txBody>
          <a:bodyPr wrap="square">
            <a:noAutofit/>
          </a:bodyPr>
          <a:lstStyle/>
          <a:p>
            <a:pPr marL="354013" indent="-285750" defTabSz="457200" fontAlgn="base">
              <a:spcBef>
                <a:spcPct val="0"/>
              </a:spcBef>
              <a:spcAft>
                <a:spcPct val="0"/>
              </a:spcAft>
              <a:buFont typeface="Arial" pitchFamily="34" charset="0"/>
              <a:buChar char="•"/>
              <a:defRPr/>
            </a:pPr>
            <a:r>
              <a:rPr lang="es-ES_tradnl" sz="2400" dirty="0">
                <a:solidFill>
                  <a:schemeClr val="tx1"/>
                </a:solidFill>
                <a:latin typeface="Calibri"/>
              </a:rPr>
              <a:t>I</a:t>
            </a:r>
            <a:r>
              <a:rPr lang="es-ES_tradnl" sz="2400" dirty="0"/>
              <a:t>ncidentes críticos </a:t>
            </a:r>
          </a:p>
          <a:p>
            <a:pPr marL="354013" indent="-285750" defTabSz="457200" fontAlgn="base">
              <a:spcBef>
                <a:spcPct val="0"/>
              </a:spcBef>
              <a:spcAft>
                <a:spcPct val="0"/>
              </a:spcAft>
              <a:buFont typeface="Arial" pitchFamily="34" charset="0"/>
              <a:buChar char="•"/>
              <a:defRPr/>
            </a:pPr>
            <a:r>
              <a:rPr lang="es-ES_tradnl" sz="2400" dirty="0"/>
              <a:t>Rotación de personal </a:t>
            </a:r>
          </a:p>
          <a:p>
            <a:pPr marL="354013" indent="-285750" defTabSz="457200" fontAlgn="base">
              <a:spcBef>
                <a:spcPct val="0"/>
              </a:spcBef>
              <a:spcAft>
                <a:spcPct val="0"/>
              </a:spcAft>
              <a:buFont typeface="Arial" pitchFamily="34" charset="0"/>
              <a:buChar char="•"/>
              <a:defRPr/>
            </a:pPr>
            <a:r>
              <a:rPr lang="es-ES_tradnl" sz="2400" dirty="0"/>
              <a:t>Uso de días por enfermedad por parte del personal </a:t>
            </a:r>
          </a:p>
          <a:p>
            <a:pPr marL="354013" indent="-285750" defTabSz="457200" fontAlgn="base">
              <a:spcBef>
                <a:spcPct val="0"/>
              </a:spcBef>
              <a:spcAft>
                <a:spcPct val="0"/>
              </a:spcAft>
              <a:buFont typeface="Arial" pitchFamily="34" charset="0"/>
              <a:buChar char="•"/>
              <a:defRPr/>
            </a:pPr>
            <a:r>
              <a:rPr lang="es-ES_tradnl" sz="2400" dirty="0"/>
              <a:t>Lesiones del personal</a:t>
            </a:r>
          </a:p>
          <a:p>
            <a:pPr marL="354013" indent="-285750" defTabSz="457200" fontAlgn="base">
              <a:spcBef>
                <a:spcPct val="0"/>
              </a:spcBef>
              <a:spcAft>
                <a:spcPct val="0"/>
              </a:spcAft>
              <a:buFont typeface="Arial" pitchFamily="34" charset="0"/>
              <a:buChar char="•"/>
              <a:defRPr/>
            </a:pPr>
            <a:r>
              <a:rPr lang="es-ES_tradnl" sz="2400" dirty="0"/>
              <a:t>Detenciones/arrestos</a:t>
            </a:r>
          </a:p>
          <a:p>
            <a:pPr marL="354013" indent="-285750" defTabSz="457200" fontAlgn="base">
              <a:spcBef>
                <a:spcPct val="0"/>
              </a:spcBef>
              <a:spcAft>
                <a:spcPct val="0"/>
              </a:spcAft>
              <a:buFont typeface="Arial" pitchFamily="34" charset="0"/>
              <a:buChar char="•"/>
              <a:defRPr/>
            </a:pPr>
            <a:r>
              <a:rPr lang="es-ES_tradnl" sz="2400" dirty="0"/>
              <a:t>Visitas a salas de emergencias </a:t>
            </a:r>
          </a:p>
          <a:p>
            <a:pPr marL="354013" indent="-285750" defTabSz="457200" fontAlgn="base">
              <a:spcBef>
                <a:spcPct val="0"/>
              </a:spcBef>
              <a:spcAft>
                <a:spcPct val="0"/>
              </a:spcAft>
              <a:buFont typeface="Arial" pitchFamily="34" charset="0"/>
              <a:buChar char="•"/>
              <a:defRPr/>
            </a:pPr>
            <a:r>
              <a:rPr lang="es-ES_tradnl" sz="2400" dirty="0"/>
              <a:t>Suspensiones escolares/ referidos a la oficina </a:t>
            </a:r>
          </a:p>
          <a:p>
            <a:pPr marL="354013" indent="-285750" defTabSz="457200" fontAlgn="base">
              <a:spcBef>
                <a:spcPct val="0"/>
              </a:spcBef>
              <a:spcAft>
                <a:spcPct val="0"/>
              </a:spcAft>
              <a:buFont typeface="Arial" pitchFamily="34" charset="0"/>
              <a:buChar char="•"/>
              <a:defRPr/>
            </a:pPr>
            <a:r>
              <a:rPr lang="es-ES_tradnl" sz="2400" dirty="0"/>
              <a:t># de diagnósticos psiquiátricos </a:t>
            </a:r>
          </a:p>
          <a:p>
            <a:pPr marL="354013" indent="-285750" defTabSz="457200" fontAlgn="base">
              <a:spcBef>
                <a:spcPct val="0"/>
              </a:spcBef>
              <a:spcAft>
                <a:spcPct val="0"/>
              </a:spcAft>
              <a:buFont typeface="Arial" pitchFamily="34" charset="0"/>
              <a:buChar char="•"/>
              <a:defRPr/>
            </a:pPr>
            <a:r>
              <a:rPr lang="es-ES_tradnl" sz="2400" dirty="0"/>
              <a:t># de medicamentos recetados y dosis</a:t>
            </a:r>
            <a:endParaRPr lang="es-ES_tradnl" sz="2400" dirty="0">
              <a:solidFill>
                <a:schemeClr val="tx1"/>
              </a:solidFill>
              <a:latin typeface="Calibri"/>
            </a:endParaRPr>
          </a:p>
        </p:txBody>
      </p:sp>
      <p:cxnSp>
        <p:nvCxnSpPr>
          <p:cNvPr id="7" name="Straight Connector 6">
            <a:extLst>
              <a:ext uri="{FF2B5EF4-FFF2-40B4-BE49-F238E27FC236}">
                <a16:creationId xmlns:a16="http://schemas.microsoft.com/office/drawing/2014/main" id="{6B9E7D41-50B6-B949-AC85-BDAD282B330B}"/>
              </a:ext>
            </a:extLst>
          </p:cNvPr>
          <p:cNvCxnSpPr>
            <a:cxnSpLocks/>
          </p:cNvCxnSpPr>
          <p:nvPr/>
        </p:nvCxnSpPr>
        <p:spPr>
          <a:xfrm>
            <a:off x="671126" y="1292793"/>
            <a:ext cx="10810962" cy="5694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F4B801EF-BCC6-814A-9857-8D2A218A563B}"/>
              </a:ext>
            </a:extLst>
          </p:cNvPr>
          <p:cNvGrpSpPr/>
          <p:nvPr/>
        </p:nvGrpSpPr>
        <p:grpSpPr>
          <a:xfrm>
            <a:off x="4981062" y="1452362"/>
            <a:ext cx="2836009" cy="4756693"/>
            <a:chOff x="3254355" y="1167569"/>
            <a:chExt cx="2836009" cy="4756693"/>
          </a:xfrm>
        </p:grpSpPr>
        <p:grpSp>
          <p:nvGrpSpPr>
            <p:cNvPr id="11" name="Group 10">
              <a:extLst>
                <a:ext uri="{FF2B5EF4-FFF2-40B4-BE49-F238E27FC236}">
                  <a16:creationId xmlns:a16="http://schemas.microsoft.com/office/drawing/2014/main" id="{CA7A9448-1302-6347-BEFF-9BF5025FD654}"/>
                </a:ext>
              </a:extLst>
            </p:cNvPr>
            <p:cNvGrpSpPr/>
            <p:nvPr/>
          </p:nvGrpSpPr>
          <p:grpSpPr>
            <a:xfrm>
              <a:off x="3254355" y="1510377"/>
              <a:ext cx="2836009" cy="4413885"/>
              <a:chOff x="4807232" y="870836"/>
              <a:chExt cx="3781345" cy="5885180"/>
            </a:xfrm>
          </p:grpSpPr>
          <p:sp>
            <p:nvSpPr>
              <p:cNvPr id="12" name="Shape">
                <a:extLst>
                  <a:ext uri="{FF2B5EF4-FFF2-40B4-BE49-F238E27FC236}">
                    <a16:creationId xmlns:a16="http://schemas.microsoft.com/office/drawing/2014/main" id="{71812947-7DBE-2A45-890B-6BA930224028}"/>
                  </a:ext>
                </a:extLst>
              </p:cNvPr>
              <p:cNvSpPr/>
              <p:nvPr/>
            </p:nvSpPr>
            <p:spPr>
              <a:xfrm>
                <a:off x="6715133" y="870836"/>
                <a:ext cx="1873444" cy="3008491"/>
              </a:xfrm>
              <a:custGeom>
                <a:avLst/>
                <a:gdLst/>
                <a:ahLst/>
                <a:cxnLst>
                  <a:cxn ang="0">
                    <a:pos x="wd2" y="hd2"/>
                  </a:cxn>
                  <a:cxn ang="5400000">
                    <a:pos x="wd2" y="hd2"/>
                  </a:cxn>
                  <a:cxn ang="10800000">
                    <a:pos x="wd2" y="hd2"/>
                  </a:cxn>
                  <a:cxn ang="16200000">
                    <a:pos x="wd2" y="hd2"/>
                  </a:cxn>
                </a:cxnLst>
                <a:rect l="0" t="0" r="r" b="b"/>
                <a:pathLst>
                  <a:path w="21127" h="21600" extrusionOk="0">
                    <a:moveTo>
                      <a:pt x="15416" y="21600"/>
                    </a:moveTo>
                    <a:cubicBezTo>
                      <a:pt x="14592" y="21600"/>
                      <a:pt x="13922" y="21173"/>
                      <a:pt x="13922" y="20649"/>
                    </a:cubicBezTo>
                    <a:lnTo>
                      <a:pt x="13922" y="8175"/>
                    </a:lnTo>
                    <a:cubicBezTo>
                      <a:pt x="13922" y="7650"/>
                      <a:pt x="14592" y="7223"/>
                      <a:pt x="15416" y="7223"/>
                    </a:cubicBezTo>
                    <a:lnTo>
                      <a:pt x="18086" y="7223"/>
                    </a:lnTo>
                    <a:cubicBezTo>
                      <a:pt x="18134" y="7158"/>
                      <a:pt x="18163" y="7027"/>
                      <a:pt x="18064" y="6951"/>
                    </a:cubicBezTo>
                    <a:lnTo>
                      <a:pt x="11934" y="2343"/>
                    </a:lnTo>
                    <a:cubicBezTo>
                      <a:pt x="11168" y="1767"/>
                      <a:pt x="9949" y="1767"/>
                      <a:pt x="9183" y="2343"/>
                    </a:cubicBezTo>
                    <a:lnTo>
                      <a:pt x="3056" y="6953"/>
                    </a:lnTo>
                    <a:cubicBezTo>
                      <a:pt x="2954" y="7030"/>
                      <a:pt x="2983" y="7160"/>
                      <a:pt x="3034" y="7226"/>
                    </a:cubicBezTo>
                    <a:lnTo>
                      <a:pt x="5704" y="7226"/>
                    </a:lnTo>
                    <a:cubicBezTo>
                      <a:pt x="6528" y="7226"/>
                      <a:pt x="7198" y="7652"/>
                      <a:pt x="7198" y="8177"/>
                    </a:cubicBezTo>
                    <a:lnTo>
                      <a:pt x="7198" y="17042"/>
                    </a:lnTo>
                    <a:cubicBezTo>
                      <a:pt x="7198" y="17566"/>
                      <a:pt x="6528" y="17993"/>
                      <a:pt x="5704" y="17993"/>
                    </a:cubicBezTo>
                    <a:cubicBezTo>
                      <a:pt x="4880" y="17993"/>
                      <a:pt x="4210" y="17566"/>
                      <a:pt x="4210" y="17042"/>
                    </a:cubicBezTo>
                    <a:lnTo>
                      <a:pt x="4210" y="9126"/>
                    </a:lnTo>
                    <a:lnTo>
                      <a:pt x="2928" y="9126"/>
                    </a:lnTo>
                    <a:cubicBezTo>
                      <a:pt x="1819" y="9126"/>
                      <a:pt x="819" y="8702"/>
                      <a:pt x="321" y="8021"/>
                    </a:cubicBezTo>
                    <a:cubicBezTo>
                      <a:pt x="-236" y="7254"/>
                      <a:pt x="-57" y="6354"/>
                      <a:pt x="778" y="5726"/>
                    </a:cubicBezTo>
                    <a:lnTo>
                      <a:pt x="6909" y="1119"/>
                    </a:lnTo>
                    <a:cubicBezTo>
                      <a:pt x="7869" y="396"/>
                      <a:pt x="9169" y="0"/>
                      <a:pt x="10564" y="0"/>
                    </a:cubicBezTo>
                    <a:cubicBezTo>
                      <a:pt x="11959" y="0"/>
                      <a:pt x="13259" y="399"/>
                      <a:pt x="14219" y="1119"/>
                    </a:cubicBezTo>
                    <a:lnTo>
                      <a:pt x="20350" y="5726"/>
                    </a:lnTo>
                    <a:cubicBezTo>
                      <a:pt x="21185" y="6354"/>
                      <a:pt x="21364" y="7256"/>
                      <a:pt x="20807" y="8021"/>
                    </a:cubicBezTo>
                    <a:cubicBezTo>
                      <a:pt x="20309" y="8704"/>
                      <a:pt x="19309" y="9128"/>
                      <a:pt x="18200" y="9128"/>
                    </a:cubicBezTo>
                    <a:lnTo>
                      <a:pt x="16918" y="9128"/>
                    </a:lnTo>
                    <a:lnTo>
                      <a:pt x="16918" y="20651"/>
                    </a:lnTo>
                    <a:cubicBezTo>
                      <a:pt x="16911" y="21176"/>
                      <a:pt x="16244" y="21600"/>
                      <a:pt x="15416" y="21600"/>
                    </a:cubicBezTo>
                    <a:close/>
                  </a:path>
                </a:pathLst>
              </a:custGeom>
              <a:solidFill>
                <a:srgbClr val="16A085"/>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a:endParaRPr>
              </a:p>
            </p:txBody>
          </p:sp>
          <p:sp>
            <p:nvSpPr>
              <p:cNvPr id="13" name="Shape">
                <a:extLst>
                  <a:ext uri="{FF2B5EF4-FFF2-40B4-BE49-F238E27FC236}">
                    <a16:creationId xmlns:a16="http://schemas.microsoft.com/office/drawing/2014/main" id="{8E57C3D4-2FB8-6944-86CE-8E8B1C83E723}"/>
                  </a:ext>
                </a:extLst>
              </p:cNvPr>
              <p:cNvSpPr/>
              <p:nvPr/>
            </p:nvSpPr>
            <p:spPr>
              <a:xfrm flipH="1">
                <a:off x="4807232" y="3747199"/>
                <a:ext cx="1874520" cy="3008817"/>
              </a:xfrm>
              <a:custGeom>
                <a:avLst/>
                <a:gdLst/>
                <a:ahLst/>
                <a:cxnLst>
                  <a:cxn ang="0">
                    <a:pos x="wd2" y="hd2"/>
                  </a:cxn>
                  <a:cxn ang="5400000">
                    <a:pos x="wd2" y="hd2"/>
                  </a:cxn>
                  <a:cxn ang="10800000">
                    <a:pos x="wd2" y="hd2"/>
                  </a:cxn>
                  <a:cxn ang="16200000">
                    <a:pos x="wd2" y="hd2"/>
                  </a:cxn>
                </a:cxnLst>
                <a:rect l="0" t="0" r="r" b="b"/>
                <a:pathLst>
                  <a:path w="21127" h="21600" extrusionOk="0">
                    <a:moveTo>
                      <a:pt x="10566" y="21600"/>
                    </a:moveTo>
                    <a:cubicBezTo>
                      <a:pt x="9170" y="21600"/>
                      <a:pt x="7870" y="21204"/>
                      <a:pt x="6910" y="20481"/>
                    </a:cubicBezTo>
                    <a:lnTo>
                      <a:pt x="779" y="15874"/>
                    </a:lnTo>
                    <a:cubicBezTo>
                      <a:pt x="-57" y="15247"/>
                      <a:pt x="-236" y="14345"/>
                      <a:pt x="321" y="13580"/>
                    </a:cubicBezTo>
                    <a:cubicBezTo>
                      <a:pt x="819" y="12897"/>
                      <a:pt x="1819" y="12473"/>
                      <a:pt x="2929" y="12473"/>
                    </a:cubicBezTo>
                    <a:lnTo>
                      <a:pt x="4211" y="12473"/>
                    </a:lnTo>
                    <a:lnTo>
                      <a:pt x="4211" y="951"/>
                    </a:lnTo>
                    <a:cubicBezTo>
                      <a:pt x="4211" y="427"/>
                      <a:pt x="4881" y="0"/>
                      <a:pt x="5705" y="0"/>
                    </a:cubicBezTo>
                    <a:cubicBezTo>
                      <a:pt x="6529" y="0"/>
                      <a:pt x="7200" y="427"/>
                      <a:pt x="7200" y="951"/>
                    </a:cubicBezTo>
                    <a:lnTo>
                      <a:pt x="7200" y="13424"/>
                    </a:lnTo>
                    <a:cubicBezTo>
                      <a:pt x="7200" y="13948"/>
                      <a:pt x="6529" y="14375"/>
                      <a:pt x="5705" y="14375"/>
                    </a:cubicBezTo>
                    <a:lnTo>
                      <a:pt x="3035" y="14375"/>
                    </a:lnTo>
                    <a:cubicBezTo>
                      <a:pt x="2984" y="14440"/>
                      <a:pt x="2958" y="14571"/>
                      <a:pt x="3057" y="14648"/>
                    </a:cubicBezTo>
                    <a:lnTo>
                      <a:pt x="9189" y="19255"/>
                    </a:lnTo>
                    <a:cubicBezTo>
                      <a:pt x="9954" y="19831"/>
                      <a:pt x="11174" y="19831"/>
                      <a:pt x="11939" y="19255"/>
                    </a:cubicBezTo>
                    <a:lnTo>
                      <a:pt x="18071" y="14648"/>
                    </a:lnTo>
                    <a:cubicBezTo>
                      <a:pt x="18174" y="14571"/>
                      <a:pt x="18144" y="14440"/>
                      <a:pt x="18093" y="14375"/>
                    </a:cubicBezTo>
                    <a:lnTo>
                      <a:pt x="15423" y="14375"/>
                    </a:lnTo>
                    <a:cubicBezTo>
                      <a:pt x="14599" y="14375"/>
                      <a:pt x="13928" y="13948"/>
                      <a:pt x="13928" y="13424"/>
                    </a:cubicBezTo>
                    <a:lnTo>
                      <a:pt x="13928" y="4560"/>
                    </a:lnTo>
                    <a:cubicBezTo>
                      <a:pt x="13928" y="4036"/>
                      <a:pt x="14599" y="3609"/>
                      <a:pt x="15423" y="3609"/>
                    </a:cubicBezTo>
                    <a:cubicBezTo>
                      <a:pt x="16247" y="3609"/>
                      <a:pt x="16917" y="4036"/>
                      <a:pt x="16917" y="4560"/>
                    </a:cubicBezTo>
                    <a:lnTo>
                      <a:pt x="16917" y="12473"/>
                    </a:lnTo>
                    <a:lnTo>
                      <a:pt x="18199" y="12473"/>
                    </a:lnTo>
                    <a:cubicBezTo>
                      <a:pt x="19309" y="12473"/>
                      <a:pt x="20309" y="12897"/>
                      <a:pt x="20807" y="13580"/>
                    </a:cubicBezTo>
                    <a:cubicBezTo>
                      <a:pt x="21364" y="14347"/>
                      <a:pt x="21185" y="15247"/>
                      <a:pt x="20349" y="15874"/>
                    </a:cubicBezTo>
                    <a:lnTo>
                      <a:pt x="14218" y="20481"/>
                    </a:lnTo>
                    <a:cubicBezTo>
                      <a:pt x="13258" y="21204"/>
                      <a:pt x="11961" y="21600"/>
                      <a:pt x="10566" y="21600"/>
                    </a:cubicBezTo>
                    <a:close/>
                  </a:path>
                </a:pathLst>
              </a:custGeom>
              <a:solidFill>
                <a:srgbClr val="C0392B"/>
              </a:solidFill>
              <a:ln w="12700">
                <a:miter lim="400000"/>
              </a:ln>
            </p:spPr>
            <p:txBody>
              <a:bodyPr lIns="28575" tIns="28575" rIns="28575" bIns="28575" anchor="ctr"/>
              <a:lstStyle/>
              <a:p>
                <a:pPr marL="0" marR="0" lvl="0" indent="0" defTabSz="914400" eaLnBrk="1" fontAlgn="auto" latinLnBrk="0" hangingPunct="1">
                  <a:lnSpc>
                    <a:spcPct val="100000"/>
                  </a:lnSpc>
                  <a:spcBef>
                    <a:spcPts val="0"/>
                  </a:spcBef>
                  <a:spcAft>
                    <a:spcPts val="0"/>
                  </a:spcAft>
                  <a:buClrTx/>
                  <a:buSzTx/>
                  <a:buFontTx/>
                  <a:buNone/>
                  <a:tabLst/>
                  <a:defRPr sz="3000">
                    <a:solidFill>
                      <a:srgbClr val="FFFFFF"/>
                    </a:solidFill>
                  </a:defRPr>
                </a:pPr>
                <a:endParaRPr kumimoji="0" sz="2250" b="0" i="0" u="none" strike="noStrike" kern="0" cap="none" spc="0" normalizeH="0" baseline="0" noProof="0">
                  <a:ln>
                    <a:noFill/>
                  </a:ln>
                  <a:solidFill>
                    <a:srgbClr val="FFFFFF"/>
                  </a:solidFill>
                  <a:effectLst/>
                  <a:uLnTx/>
                  <a:uFillTx/>
                  <a:latin typeface="Calibri"/>
                </a:endParaRPr>
              </a:p>
            </p:txBody>
          </p:sp>
        </p:grpSp>
        <p:sp>
          <p:nvSpPr>
            <p:cNvPr id="15" name="TextBox 14">
              <a:extLst>
                <a:ext uri="{FF2B5EF4-FFF2-40B4-BE49-F238E27FC236}">
                  <a16:creationId xmlns:a16="http://schemas.microsoft.com/office/drawing/2014/main" id="{3E9732EE-1D99-C749-8E30-9D10D533784A}"/>
                </a:ext>
              </a:extLst>
            </p:cNvPr>
            <p:cNvSpPr txBox="1"/>
            <p:nvPr/>
          </p:nvSpPr>
          <p:spPr>
            <a:xfrm rot="16200000">
              <a:off x="2350683" y="2161349"/>
              <a:ext cx="2633892" cy="646331"/>
            </a:xfrm>
            <a:prstGeom prst="rect">
              <a:avLst/>
            </a:prstGeom>
            <a:noFill/>
          </p:spPr>
          <p:txBody>
            <a:bodyPr wrap="square" lIns="0" rtlCol="0" anchor="b">
              <a:spAutoFit/>
            </a:bodyPr>
            <a:lstStyle/>
            <a:p>
              <a:r>
                <a:rPr lang="en-US" sz="3600" b="1" noProof="1">
                  <a:solidFill>
                    <a:srgbClr val="C0392B"/>
                  </a:solidFill>
                  <a:latin typeface="Calibri"/>
                </a:rPr>
                <a:t>DISMINUYE</a:t>
              </a:r>
            </a:p>
          </p:txBody>
        </p:sp>
        <p:sp>
          <p:nvSpPr>
            <p:cNvPr id="17" name="TextBox 16">
              <a:extLst>
                <a:ext uri="{FF2B5EF4-FFF2-40B4-BE49-F238E27FC236}">
                  <a16:creationId xmlns:a16="http://schemas.microsoft.com/office/drawing/2014/main" id="{DF9CE18C-257C-394E-8288-7ED0B9520C95}"/>
                </a:ext>
              </a:extLst>
            </p:cNvPr>
            <p:cNvSpPr txBox="1"/>
            <p:nvPr/>
          </p:nvSpPr>
          <p:spPr>
            <a:xfrm rot="16200000">
              <a:off x="3874305" y="4365912"/>
              <a:ext cx="2384305" cy="646331"/>
            </a:xfrm>
            <a:prstGeom prst="rect">
              <a:avLst/>
            </a:prstGeom>
            <a:noFill/>
          </p:spPr>
          <p:txBody>
            <a:bodyPr wrap="square" lIns="0" rtlCol="0" anchor="b">
              <a:spAutoFit/>
            </a:bodyPr>
            <a:lstStyle/>
            <a:p>
              <a:pPr algn="r"/>
              <a:r>
                <a:rPr lang="en-US" sz="3600" b="1" noProof="1">
                  <a:solidFill>
                    <a:srgbClr val="16A085"/>
                  </a:solidFill>
                  <a:latin typeface="Calibri"/>
                </a:rPr>
                <a:t>AUMENTA</a:t>
              </a:r>
            </a:p>
          </p:txBody>
        </p:sp>
      </p:grpSp>
    </p:spTree>
    <p:extLst>
      <p:ext uri="{BB962C8B-B14F-4D97-AF65-F5344CB8AC3E}">
        <p14:creationId xmlns:p14="http://schemas.microsoft.com/office/powerpoint/2010/main" val="8781634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12192" y="-66779"/>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672238" y="325932"/>
            <a:ext cx="10058400" cy="947737"/>
          </a:xfrm>
        </p:spPr>
        <p:txBody>
          <a:bodyPr anchor="ctr">
            <a:normAutofit/>
          </a:bodyPr>
          <a:lstStyle/>
          <a:p>
            <a:r>
              <a:rPr lang="es-ES" dirty="0">
                <a:solidFill>
                  <a:schemeClr val="bg1"/>
                </a:solidFill>
              </a:rPr>
              <a:t>Seis Principios de TIA</a:t>
            </a:r>
            <a:endParaRPr lang="en-US" dirty="0">
              <a:solidFill>
                <a:schemeClr val="bg1"/>
              </a:solidFill>
            </a:endParaRPr>
          </a:p>
        </p:txBody>
      </p:sp>
      <p:sp>
        <p:nvSpPr>
          <p:cNvPr id="9" name="Rounded Rectangle 8">
            <a:extLst>
              <a:ext uri="{FF2B5EF4-FFF2-40B4-BE49-F238E27FC236}">
                <a16:creationId xmlns:a16="http://schemas.microsoft.com/office/drawing/2014/main" id="{E6899F70-DAE9-3B40-85D5-E7AD4E038EC5}"/>
              </a:ext>
            </a:extLst>
          </p:cNvPr>
          <p:cNvSpPr/>
          <p:nvPr/>
        </p:nvSpPr>
        <p:spPr>
          <a:xfrm>
            <a:off x="1029785" y="4811848"/>
            <a:ext cx="3002405" cy="6973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1. </a:t>
            </a:r>
            <a:r>
              <a:rPr lang="es-ES_tradnl" sz="4000" b="1" dirty="0">
                <a:solidFill>
                  <a:schemeClr val="tx1"/>
                </a:solidFill>
              </a:rPr>
              <a:t>Seguridad</a:t>
            </a:r>
          </a:p>
        </p:txBody>
      </p:sp>
      <p:sp>
        <p:nvSpPr>
          <p:cNvPr id="10" name="Rounded Rectangle 9">
            <a:extLst>
              <a:ext uri="{FF2B5EF4-FFF2-40B4-BE49-F238E27FC236}">
                <a16:creationId xmlns:a16="http://schemas.microsoft.com/office/drawing/2014/main" id="{F0798F6D-3BC6-C842-835B-CE33FD232D30}"/>
              </a:ext>
            </a:extLst>
          </p:cNvPr>
          <p:cNvSpPr/>
          <p:nvPr/>
        </p:nvSpPr>
        <p:spPr>
          <a:xfrm>
            <a:off x="6278375" y="1826625"/>
            <a:ext cx="4267019" cy="12712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0" indent="-617538">
              <a:lnSpc>
                <a:spcPct val="90000"/>
              </a:lnSpc>
            </a:pPr>
            <a:r>
              <a:rPr lang="en-US" sz="4000" b="1" dirty="0">
                <a:solidFill>
                  <a:schemeClr val="tx1"/>
                </a:solidFill>
              </a:rPr>
              <a:t>2. </a:t>
            </a:r>
            <a:r>
              <a:rPr lang="es-ES_tradnl" sz="4000" b="1" dirty="0">
                <a:solidFill>
                  <a:schemeClr val="tx1"/>
                </a:solidFill>
              </a:rPr>
              <a:t>Confiabilidad y Transparencia</a:t>
            </a:r>
            <a:r>
              <a:rPr lang="es-ES" sz="4000" dirty="0"/>
              <a:t>C</a:t>
            </a:r>
            <a:endParaRPr lang="en-US" sz="4000" b="1" dirty="0">
              <a:solidFill>
                <a:schemeClr val="tx1"/>
              </a:solidFill>
            </a:endParaRPr>
          </a:p>
        </p:txBody>
      </p:sp>
      <p:pic>
        <p:nvPicPr>
          <p:cNvPr id="3" name="Picture 2">
            <a:extLst>
              <a:ext uri="{FF2B5EF4-FFF2-40B4-BE49-F238E27FC236}">
                <a16:creationId xmlns:a16="http://schemas.microsoft.com/office/drawing/2014/main" id="{DDF58FFB-2609-2941-9F0B-C809C0EB08B4}"/>
              </a:ext>
            </a:extLst>
          </p:cNvPr>
          <p:cNvPicPr>
            <a:picLocks noChangeAspect="1"/>
          </p:cNvPicPr>
          <p:nvPr/>
        </p:nvPicPr>
        <p:blipFill>
          <a:blip r:embed="rId3"/>
          <a:stretch>
            <a:fillRect/>
          </a:stretch>
        </p:blipFill>
        <p:spPr>
          <a:xfrm>
            <a:off x="6659285" y="3812104"/>
            <a:ext cx="3505200" cy="1999487"/>
          </a:xfrm>
          <a:prstGeom prst="rect">
            <a:avLst/>
          </a:prstGeom>
        </p:spPr>
      </p:pic>
      <p:pic>
        <p:nvPicPr>
          <p:cNvPr id="8" name="Picture 7">
            <a:extLst>
              <a:ext uri="{FF2B5EF4-FFF2-40B4-BE49-F238E27FC236}">
                <a16:creationId xmlns:a16="http://schemas.microsoft.com/office/drawing/2014/main" id="{AECC8AE2-AE41-D848-A20E-829E7FC269C0}"/>
              </a:ext>
            </a:extLst>
          </p:cNvPr>
          <p:cNvPicPr>
            <a:picLocks noChangeAspect="1"/>
          </p:cNvPicPr>
          <p:nvPr/>
        </p:nvPicPr>
        <p:blipFill>
          <a:blip r:embed="rId4"/>
          <a:stretch>
            <a:fillRect/>
          </a:stretch>
        </p:blipFill>
        <p:spPr>
          <a:xfrm>
            <a:off x="1281859" y="1595971"/>
            <a:ext cx="2498258" cy="3003884"/>
          </a:xfrm>
          <a:prstGeom prst="rect">
            <a:avLst/>
          </a:prstGeom>
        </p:spPr>
      </p:pic>
    </p:spTree>
    <p:extLst>
      <p:ext uri="{BB962C8B-B14F-4D97-AF65-F5344CB8AC3E}">
        <p14:creationId xmlns:p14="http://schemas.microsoft.com/office/powerpoint/2010/main" val="398257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0" y="0"/>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27</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30352" y="214186"/>
            <a:ext cx="10058400" cy="1449387"/>
          </a:xfrm>
        </p:spPr>
        <p:txBody>
          <a:bodyPr anchor="ctr">
            <a:normAutofit/>
          </a:bodyPr>
          <a:lstStyle/>
          <a:p>
            <a:r>
              <a:rPr lang="es-ES" dirty="0">
                <a:solidFill>
                  <a:schemeClr val="bg1"/>
                </a:solidFill>
              </a:rPr>
              <a:t>Seis Principios de </a:t>
            </a:r>
            <a:r>
              <a:rPr lang="en-US" dirty="0">
                <a:solidFill>
                  <a:srgbClr val="FFFFFF"/>
                </a:solidFill>
              </a:rPr>
              <a:t>TIA</a:t>
            </a:r>
          </a:p>
        </p:txBody>
      </p:sp>
      <p:sp>
        <p:nvSpPr>
          <p:cNvPr id="12" name="Rounded Rectangle 11">
            <a:extLst>
              <a:ext uri="{FF2B5EF4-FFF2-40B4-BE49-F238E27FC236}">
                <a16:creationId xmlns:a16="http://schemas.microsoft.com/office/drawing/2014/main" id="{B8A133EB-12E3-0E46-BF1E-89BBE7E340D6}"/>
              </a:ext>
            </a:extLst>
          </p:cNvPr>
          <p:cNvSpPr/>
          <p:nvPr/>
        </p:nvSpPr>
        <p:spPr>
          <a:xfrm>
            <a:off x="7161984" y="4956176"/>
            <a:ext cx="3831598" cy="1072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71488" indent="-471488">
              <a:lnSpc>
                <a:spcPct val="90000"/>
              </a:lnSpc>
            </a:pPr>
            <a:r>
              <a:rPr lang="en-US" sz="3600" b="1" dirty="0">
                <a:solidFill>
                  <a:schemeClr val="tx1"/>
                </a:solidFill>
              </a:rPr>
              <a:t>4. </a:t>
            </a:r>
            <a:r>
              <a:rPr lang="es-ES_tradnl" sz="4000" b="1" dirty="0">
                <a:solidFill>
                  <a:schemeClr val="tx1"/>
                </a:solidFill>
              </a:rPr>
              <a:t>Colaboración y Mutualidad</a:t>
            </a:r>
          </a:p>
        </p:txBody>
      </p:sp>
      <p:pic>
        <p:nvPicPr>
          <p:cNvPr id="15" name="Picture 14" descr="A picture containing toy&#10;&#10;Description automatically generated">
            <a:extLst>
              <a:ext uri="{FF2B5EF4-FFF2-40B4-BE49-F238E27FC236}">
                <a16:creationId xmlns:a16="http://schemas.microsoft.com/office/drawing/2014/main" id="{725D23EA-9FCE-A846-8B9A-16BA152BE0A4}"/>
              </a:ext>
            </a:extLst>
          </p:cNvPr>
          <p:cNvPicPr>
            <a:picLocks noChangeAspect="1"/>
          </p:cNvPicPr>
          <p:nvPr/>
        </p:nvPicPr>
        <p:blipFill rotWithShape="1">
          <a:blip r:embed="rId3"/>
          <a:srcRect l="-144" t="714" r="144" b="6109"/>
          <a:stretch/>
        </p:blipFill>
        <p:spPr>
          <a:xfrm>
            <a:off x="7161984" y="1853093"/>
            <a:ext cx="3831598" cy="2889115"/>
          </a:xfrm>
          <a:prstGeom prst="rect">
            <a:avLst/>
          </a:prstGeom>
        </p:spPr>
      </p:pic>
      <p:sp>
        <p:nvSpPr>
          <p:cNvPr id="19" name="Rounded Rectangle 18">
            <a:extLst>
              <a:ext uri="{FF2B5EF4-FFF2-40B4-BE49-F238E27FC236}">
                <a16:creationId xmlns:a16="http://schemas.microsoft.com/office/drawing/2014/main" id="{781C63EF-B409-DD45-BC3A-BCD8B0292EAF}"/>
              </a:ext>
            </a:extLst>
          </p:cNvPr>
          <p:cNvSpPr/>
          <p:nvPr/>
        </p:nvSpPr>
        <p:spPr>
          <a:xfrm>
            <a:off x="1561008" y="4742208"/>
            <a:ext cx="3818957" cy="12089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solidFill>
                  <a:schemeClr val="tx1"/>
                </a:solidFill>
              </a:rPr>
              <a:t>3. </a:t>
            </a:r>
            <a:r>
              <a:rPr lang="es-ES_tradnl" sz="4000" b="1" dirty="0">
                <a:solidFill>
                  <a:schemeClr val="tx1"/>
                </a:solidFill>
              </a:rPr>
              <a:t>Apoyo de los  </a:t>
            </a:r>
          </a:p>
          <a:p>
            <a:r>
              <a:rPr lang="es-ES_tradnl" sz="4000" b="1" dirty="0">
                <a:solidFill>
                  <a:schemeClr val="tx1"/>
                </a:solidFill>
              </a:rPr>
              <a:t>    Compañeros</a:t>
            </a:r>
            <a:br>
              <a:rPr lang="en-US" sz="4000" dirty="0"/>
            </a:br>
            <a:r>
              <a:rPr lang="en-US" dirty="0"/>
              <a:t>A</a:t>
            </a:r>
            <a:endParaRPr lang="en-US" sz="4000" b="1" dirty="0">
              <a:solidFill>
                <a:schemeClr val="tx1"/>
              </a:solidFill>
            </a:endParaRPr>
          </a:p>
        </p:txBody>
      </p:sp>
      <p:pic>
        <p:nvPicPr>
          <p:cNvPr id="20" name="Picture 19">
            <a:extLst>
              <a:ext uri="{FF2B5EF4-FFF2-40B4-BE49-F238E27FC236}">
                <a16:creationId xmlns:a16="http://schemas.microsoft.com/office/drawing/2014/main" id="{FE9DAD30-5B97-564C-8509-1E2830C20D64}"/>
              </a:ext>
            </a:extLst>
          </p:cNvPr>
          <p:cNvPicPr>
            <a:picLocks noChangeAspect="1"/>
          </p:cNvPicPr>
          <p:nvPr/>
        </p:nvPicPr>
        <p:blipFill rotWithShape="1">
          <a:blip r:embed="rId4"/>
          <a:srcRect r="-72" b="23983"/>
          <a:stretch/>
        </p:blipFill>
        <p:spPr>
          <a:xfrm>
            <a:off x="530352" y="2561467"/>
            <a:ext cx="5880270" cy="1906883"/>
          </a:xfrm>
          <a:prstGeom prst="rect">
            <a:avLst/>
          </a:prstGeom>
        </p:spPr>
      </p:pic>
    </p:spTree>
    <p:extLst>
      <p:ext uri="{BB962C8B-B14F-4D97-AF65-F5344CB8AC3E}">
        <p14:creationId xmlns:p14="http://schemas.microsoft.com/office/powerpoint/2010/main" val="3761986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243748B-E09B-5543-B24A-4D8851FC8757}"/>
              </a:ext>
            </a:extLst>
          </p:cNvPr>
          <p:cNvPicPr>
            <a:picLocks noChangeAspect="1"/>
          </p:cNvPicPr>
          <p:nvPr/>
        </p:nvPicPr>
        <p:blipFill rotWithShape="1">
          <a:blip r:embed="rId3"/>
          <a:srcRect l="-1340" t="4546" r="-4783"/>
          <a:stretch/>
        </p:blipFill>
        <p:spPr>
          <a:xfrm>
            <a:off x="1476425" y="1927673"/>
            <a:ext cx="3241623" cy="2579539"/>
          </a:xfrm>
          <a:prstGeom prst="rect">
            <a:avLst/>
          </a:prstGeom>
          <a:ln w="22225">
            <a:noFill/>
          </a:ln>
        </p:spPr>
      </p:pic>
      <p:sp>
        <p:nvSpPr>
          <p:cNvPr id="4" name="Rectangle 3">
            <a:extLst>
              <a:ext uri="{FF2B5EF4-FFF2-40B4-BE49-F238E27FC236}">
                <a16:creationId xmlns:a16="http://schemas.microsoft.com/office/drawing/2014/main" id="{E09FEF3E-9B1B-4F4B-BF50-C283AD811F7A}"/>
              </a:ext>
            </a:extLst>
          </p:cNvPr>
          <p:cNvSpPr/>
          <p:nvPr/>
        </p:nvSpPr>
        <p:spPr>
          <a:xfrm>
            <a:off x="0" y="0"/>
            <a:ext cx="12190459" cy="145075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28</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30352" y="214186"/>
            <a:ext cx="10058400" cy="1449387"/>
          </a:xfrm>
        </p:spPr>
        <p:txBody>
          <a:bodyPr anchor="ctr">
            <a:normAutofit/>
          </a:bodyPr>
          <a:lstStyle/>
          <a:p>
            <a:r>
              <a:rPr lang="es-ES" dirty="0">
                <a:solidFill>
                  <a:schemeClr val="bg1"/>
                </a:solidFill>
              </a:rPr>
              <a:t>Seis Principios de </a:t>
            </a:r>
            <a:r>
              <a:rPr lang="en-US" dirty="0">
                <a:solidFill>
                  <a:srgbClr val="FFFFFF"/>
                </a:solidFill>
              </a:rPr>
              <a:t>TIA</a:t>
            </a:r>
          </a:p>
        </p:txBody>
      </p:sp>
      <p:sp>
        <p:nvSpPr>
          <p:cNvPr id="13" name="Rounded Rectangle 12">
            <a:extLst>
              <a:ext uri="{FF2B5EF4-FFF2-40B4-BE49-F238E27FC236}">
                <a16:creationId xmlns:a16="http://schemas.microsoft.com/office/drawing/2014/main" id="{82C9427F-0A65-974F-BC1E-E85C916D1F39}"/>
              </a:ext>
            </a:extLst>
          </p:cNvPr>
          <p:cNvSpPr/>
          <p:nvPr/>
        </p:nvSpPr>
        <p:spPr>
          <a:xfrm>
            <a:off x="960776" y="4789188"/>
            <a:ext cx="4528955" cy="10720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5463" indent="-508000">
              <a:lnSpc>
                <a:spcPct val="90000"/>
              </a:lnSpc>
            </a:pPr>
            <a:r>
              <a:rPr lang="en-US" sz="3800" b="1" dirty="0">
                <a:solidFill>
                  <a:schemeClr val="tx1"/>
                </a:solidFill>
              </a:rPr>
              <a:t>5. </a:t>
            </a:r>
            <a:r>
              <a:rPr lang="es-ES_tradnl" sz="4000" b="1" dirty="0">
                <a:solidFill>
                  <a:schemeClr val="tx1"/>
                </a:solidFill>
              </a:rPr>
              <a:t>Empoderamiento, Voz y Elección</a:t>
            </a:r>
          </a:p>
        </p:txBody>
      </p:sp>
      <p:sp>
        <p:nvSpPr>
          <p:cNvPr id="14" name="Rounded Rectangle 13">
            <a:extLst>
              <a:ext uri="{FF2B5EF4-FFF2-40B4-BE49-F238E27FC236}">
                <a16:creationId xmlns:a16="http://schemas.microsoft.com/office/drawing/2014/main" id="{0DE1D042-3A46-0F49-9E52-7FD1A48DEA8F}"/>
              </a:ext>
            </a:extLst>
          </p:cNvPr>
          <p:cNvSpPr/>
          <p:nvPr/>
        </p:nvSpPr>
        <p:spPr>
          <a:xfrm>
            <a:off x="6021836" y="4600526"/>
            <a:ext cx="5892918" cy="144938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25463" marR="0" lvl="0" indent="-508000" algn="l" defTabSz="914400" rtl="0" eaLnBrk="1" fontAlgn="auto" latinLnBrk="0" hangingPunct="1">
              <a:lnSpc>
                <a:spcPct val="90000"/>
              </a:lnSpc>
              <a:spcBef>
                <a:spcPts val="0"/>
              </a:spcBef>
              <a:spcAft>
                <a:spcPts val="0"/>
              </a:spcAft>
              <a:buClrTx/>
              <a:buSzTx/>
              <a:buFontTx/>
              <a:buNone/>
              <a:defRPr/>
            </a:pPr>
            <a:r>
              <a:rPr lang="en-US" sz="3600" b="1" dirty="0">
                <a:solidFill>
                  <a:schemeClr val="tx1"/>
                </a:solidFill>
                <a:latin typeface="Tw Cen MT" panose="020F0502020204030204"/>
              </a:rPr>
              <a:t> </a:t>
            </a:r>
            <a:endParaRPr kumimoji="0" lang="en-US" sz="3600" b="0" i="0" u="none" strike="noStrike" kern="1200" cap="none" spc="0" normalizeH="0" baseline="0" noProof="0" dirty="0">
              <a:ln>
                <a:noFill/>
              </a:ln>
              <a:solidFill>
                <a:schemeClr val="tx1"/>
              </a:solidFill>
              <a:effectLst/>
              <a:uLnTx/>
              <a:uFillTx/>
              <a:latin typeface="Tw Cen MT" panose="020F0502020204030204"/>
            </a:endParaRPr>
          </a:p>
        </p:txBody>
      </p:sp>
      <p:pic>
        <p:nvPicPr>
          <p:cNvPr id="18" name="Picture 17">
            <a:extLst>
              <a:ext uri="{FF2B5EF4-FFF2-40B4-BE49-F238E27FC236}">
                <a16:creationId xmlns:a16="http://schemas.microsoft.com/office/drawing/2014/main" id="{B6B0DE4C-CB94-AE4E-9928-859B2B6FC3B4}"/>
              </a:ext>
            </a:extLst>
          </p:cNvPr>
          <p:cNvPicPr>
            <a:picLocks noChangeAspect="1"/>
          </p:cNvPicPr>
          <p:nvPr/>
        </p:nvPicPr>
        <p:blipFill>
          <a:blip r:embed="rId4"/>
          <a:stretch>
            <a:fillRect/>
          </a:stretch>
        </p:blipFill>
        <p:spPr>
          <a:xfrm>
            <a:off x="6665002" y="1864479"/>
            <a:ext cx="4050573" cy="2523231"/>
          </a:xfrm>
          <a:prstGeom prst="rect">
            <a:avLst/>
          </a:prstGeom>
          <a:ln w="22225">
            <a:noFill/>
          </a:ln>
        </p:spPr>
      </p:pic>
      <p:sp>
        <p:nvSpPr>
          <p:cNvPr id="3" name="TextBox 2">
            <a:extLst>
              <a:ext uri="{FF2B5EF4-FFF2-40B4-BE49-F238E27FC236}">
                <a16:creationId xmlns:a16="http://schemas.microsoft.com/office/drawing/2014/main" id="{47FF2EFB-5EA0-B54E-BB1C-B930F91FD501}"/>
              </a:ext>
            </a:extLst>
          </p:cNvPr>
          <p:cNvSpPr txBox="1"/>
          <p:nvPr/>
        </p:nvSpPr>
        <p:spPr>
          <a:xfrm>
            <a:off x="6365209" y="4604348"/>
            <a:ext cx="5408383" cy="1323439"/>
          </a:xfrm>
          <a:prstGeom prst="rect">
            <a:avLst/>
          </a:prstGeom>
          <a:noFill/>
        </p:spPr>
        <p:txBody>
          <a:bodyPr wrap="square" rtlCol="0">
            <a:spAutoFit/>
          </a:bodyPr>
          <a:lstStyle/>
          <a:p>
            <a:r>
              <a:rPr lang="en-PR" sz="4000" b="1" dirty="0"/>
              <a:t>6. </a:t>
            </a:r>
            <a:r>
              <a:rPr lang="es-ES_tradnl" sz="4000" b="1" dirty="0"/>
              <a:t>Asuntos  Culturales, Históricos y de Género </a:t>
            </a:r>
          </a:p>
        </p:txBody>
      </p:sp>
    </p:spTree>
    <p:extLst>
      <p:ext uri="{BB962C8B-B14F-4D97-AF65-F5344CB8AC3E}">
        <p14:creationId xmlns:p14="http://schemas.microsoft.com/office/powerpoint/2010/main" val="1061899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5DB5BC-3E31-5347-B948-9CEA6EF0BD66}"/>
              </a:ext>
            </a:extLst>
          </p:cNvPr>
          <p:cNvPicPr>
            <a:picLocks noChangeAspect="1"/>
          </p:cNvPicPr>
          <p:nvPr/>
        </p:nvPicPr>
        <p:blipFill rotWithShape="1">
          <a:blip r:embed="rId3">
            <a:alphaModFix/>
          </a:blip>
          <a:srcRect l="2322" r="8790"/>
          <a:stretch/>
        </p:blipFill>
        <p:spPr>
          <a:xfrm>
            <a:off x="0" y="0"/>
            <a:ext cx="12192000" cy="6390410"/>
          </a:xfrm>
          <a:prstGeom prst="rect">
            <a:avLst/>
          </a:prstGeom>
        </p:spPr>
      </p:pic>
      <p:sp>
        <p:nvSpPr>
          <p:cNvPr id="17" name="Title 1">
            <a:extLst>
              <a:ext uri="{FF2B5EF4-FFF2-40B4-BE49-F238E27FC236}">
                <a16:creationId xmlns:a16="http://schemas.microsoft.com/office/drawing/2014/main" id="{B8D0BFA4-7A80-0148-8889-D936698BD1A4}"/>
              </a:ext>
            </a:extLst>
          </p:cNvPr>
          <p:cNvSpPr>
            <a:spLocks noGrp="1"/>
          </p:cNvSpPr>
          <p:nvPr>
            <p:ph type="ctrTitle" idx="4294967295"/>
          </p:nvPr>
        </p:nvSpPr>
        <p:spPr>
          <a:xfrm>
            <a:off x="1683905" y="467590"/>
            <a:ext cx="6940550" cy="1577773"/>
          </a:xfrm>
        </p:spPr>
        <p:txBody>
          <a:bodyPr anchor="t">
            <a:normAutofit/>
          </a:bodyPr>
          <a:lstStyle/>
          <a:p>
            <a:pPr algn="ctr"/>
            <a:r>
              <a:rPr lang="es-ES" sz="6000" dirty="0"/>
              <a:t>Implementación de TIA en Job Corps</a:t>
            </a:r>
            <a:endParaRPr lang="en-US" sz="6000" b="1" dirty="0">
              <a:solidFill>
                <a:schemeClr val="accent4">
                  <a:lumMod val="50000"/>
                </a:schemeClr>
              </a:solidFill>
            </a:endParaRPr>
          </a:p>
        </p:txBody>
      </p:sp>
    </p:spTree>
    <p:extLst>
      <p:ext uri="{BB962C8B-B14F-4D97-AF65-F5344CB8AC3E}">
        <p14:creationId xmlns:p14="http://schemas.microsoft.com/office/powerpoint/2010/main" val="345812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A114-45C7-D64C-828D-AFF24F077C1C}"/>
              </a:ext>
            </a:extLst>
          </p:cNvPr>
          <p:cNvSpPr>
            <a:spLocks noGrp="1"/>
          </p:cNvSpPr>
          <p:nvPr>
            <p:ph type="title"/>
          </p:nvPr>
        </p:nvSpPr>
        <p:spPr>
          <a:xfrm>
            <a:off x="1097280" y="515815"/>
            <a:ext cx="10058400" cy="1221545"/>
          </a:xfrm>
        </p:spPr>
        <p:txBody>
          <a:bodyPr anchor="ctr"/>
          <a:lstStyle/>
          <a:p>
            <a:pPr algn="ctr"/>
            <a:r>
              <a:rPr lang="es-ES_tradnl" dirty="0"/>
              <a:t>En</a:t>
            </a:r>
            <a:r>
              <a:rPr lang="en-US" dirty="0"/>
              <a:t> la Era de COVID-19</a:t>
            </a:r>
          </a:p>
        </p:txBody>
      </p:sp>
      <p:sp>
        <p:nvSpPr>
          <p:cNvPr id="3" name="Content Placeholder 2">
            <a:extLst>
              <a:ext uri="{FF2B5EF4-FFF2-40B4-BE49-F238E27FC236}">
                <a16:creationId xmlns:a16="http://schemas.microsoft.com/office/drawing/2014/main" id="{71138580-4E43-2042-820E-CA3D89D16C60}"/>
              </a:ext>
            </a:extLst>
          </p:cNvPr>
          <p:cNvSpPr>
            <a:spLocks noGrp="1"/>
          </p:cNvSpPr>
          <p:nvPr>
            <p:ph idx="1"/>
          </p:nvPr>
        </p:nvSpPr>
        <p:spPr>
          <a:xfrm>
            <a:off x="1120726" y="1831145"/>
            <a:ext cx="9989820" cy="3819377"/>
          </a:xfrm>
          <a:solidFill>
            <a:schemeClr val="accent3">
              <a:lumMod val="20000"/>
              <a:lumOff val="80000"/>
            </a:schemeClr>
          </a:solidFill>
          <a:ln w="28575">
            <a:solidFill>
              <a:schemeClr val="tx1"/>
            </a:solidFill>
          </a:ln>
        </p:spPr>
        <p:txBody>
          <a:bodyPr anchor="ctr">
            <a:normAutofit/>
          </a:bodyPr>
          <a:lstStyle/>
          <a:p>
            <a:pPr algn="ctr"/>
            <a:r>
              <a:rPr lang="es-ES_tradnl" sz="5400" dirty="0"/>
              <a:t>La </a:t>
            </a:r>
            <a:r>
              <a:rPr lang="es-ES_tradnl" sz="5400" b="1" dirty="0">
                <a:solidFill>
                  <a:srgbClr val="C00000"/>
                </a:solidFill>
              </a:rPr>
              <a:t>Implementación de un Enfoque Informado del Trauma </a:t>
            </a:r>
            <a:r>
              <a:rPr lang="es-ES_tradnl" sz="5400" dirty="0"/>
              <a:t>en Job Corps es oportuno y más importante que nunca.</a:t>
            </a:r>
            <a:endParaRPr lang="es-ES_tradnl" sz="5000" dirty="0"/>
          </a:p>
        </p:txBody>
      </p:sp>
      <p:sp>
        <p:nvSpPr>
          <p:cNvPr id="4" name="Slide Number Placeholder 3">
            <a:extLst>
              <a:ext uri="{FF2B5EF4-FFF2-40B4-BE49-F238E27FC236}">
                <a16:creationId xmlns:a16="http://schemas.microsoft.com/office/drawing/2014/main" id="{CCAC3AE9-003E-034B-AB20-9356FDA2D6FD}"/>
              </a:ext>
            </a:extLst>
          </p:cNvPr>
          <p:cNvSpPr>
            <a:spLocks noGrp="1"/>
          </p:cNvSpPr>
          <p:nvPr>
            <p:ph type="sldNum" sz="quarter" idx="12"/>
          </p:nvPr>
        </p:nvSpPr>
        <p:spPr/>
        <p:txBody>
          <a:bodyPr/>
          <a:lstStyle/>
          <a:p>
            <a:fld id="{3A98EE3D-8CD1-4C3F-BD1C-C98C9596463C}" type="slidenum">
              <a:rPr lang="en-US" smtClean="0"/>
              <a:pPr/>
              <a:t>3</a:t>
            </a:fld>
            <a:endParaRPr lang="en-US" dirty="0"/>
          </a:p>
        </p:txBody>
      </p:sp>
    </p:spTree>
    <p:extLst>
      <p:ext uri="{BB962C8B-B14F-4D97-AF65-F5344CB8AC3E}">
        <p14:creationId xmlns:p14="http://schemas.microsoft.com/office/powerpoint/2010/main" val="4265891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D520FC56-62E9-B641-B2E0-9E49723B054C}"/>
              </a:ext>
            </a:extLst>
          </p:cNvPr>
          <p:cNvSpPr>
            <a:spLocks noGrp="1"/>
          </p:cNvSpPr>
          <p:nvPr>
            <p:ph type="sldNum" sz="quarter" idx="12"/>
          </p:nvPr>
        </p:nvSpPr>
        <p:spPr/>
        <p:txBody>
          <a:bodyPr/>
          <a:lstStyle/>
          <a:p>
            <a:pPr algn="r"/>
            <a:fld id="{3A98EE3D-8CD1-4C3F-BD1C-C98C9596463C}" type="slidenum">
              <a:rPr lang="en-US" sz="1200" smtClean="0"/>
              <a:pPr algn="r"/>
              <a:t>30</a:t>
            </a:fld>
            <a:endParaRPr lang="en-US" sz="1200" dirty="0"/>
          </a:p>
        </p:txBody>
      </p:sp>
      <p:sp>
        <p:nvSpPr>
          <p:cNvPr id="18" name="Text Placeholder 3">
            <a:extLst>
              <a:ext uri="{FF2B5EF4-FFF2-40B4-BE49-F238E27FC236}">
                <a16:creationId xmlns:a16="http://schemas.microsoft.com/office/drawing/2014/main" id="{43DA02D2-B0AC-9646-A10D-739A8145E6AE}"/>
              </a:ext>
            </a:extLst>
          </p:cNvPr>
          <p:cNvSpPr>
            <a:spLocks noGrp="1"/>
          </p:cNvSpPr>
          <p:nvPr>
            <p:ph type="body" sz="half" idx="4294967295"/>
          </p:nvPr>
        </p:nvSpPr>
        <p:spPr>
          <a:xfrm>
            <a:off x="1171963" y="4812674"/>
            <a:ext cx="2822769" cy="1068222"/>
          </a:xfrm>
          <a:solidFill>
            <a:schemeClr val="tx1"/>
          </a:solidFill>
        </p:spPr>
        <p:txBody>
          <a:bodyPr>
            <a:noAutofit/>
          </a:bodyPr>
          <a:lstStyle/>
          <a:p>
            <a:pPr marL="0" indent="0" algn="ctr">
              <a:buNone/>
            </a:pPr>
            <a:r>
              <a:rPr lang="es-ES_tradnl" sz="3200" dirty="0">
                <a:solidFill>
                  <a:schemeClr val="bg1"/>
                </a:solidFill>
              </a:rPr>
              <a:t>¿</a:t>
            </a:r>
            <a:r>
              <a:rPr lang="es-ES_tradnl" sz="3000" b="1" dirty="0">
                <a:solidFill>
                  <a:schemeClr val="bg1"/>
                </a:solidFill>
              </a:rPr>
              <a:t>Qué es lo que está mal contigo?</a:t>
            </a:r>
          </a:p>
        </p:txBody>
      </p:sp>
      <p:sp>
        <p:nvSpPr>
          <p:cNvPr id="2" name="Title 1">
            <a:extLst>
              <a:ext uri="{FF2B5EF4-FFF2-40B4-BE49-F238E27FC236}">
                <a16:creationId xmlns:a16="http://schemas.microsoft.com/office/drawing/2014/main" id="{CAE7A351-286B-8E4F-9F96-D8D362E8A976}"/>
              </a:ext>
            </a:extLst>
          </p:cNvPr>
          <p:cNvSpPr>
            <a:spLocks noGrp="1"/>
          </p:cNvSpPr>
          <p:nvPr>
            <p:ph type="title" idx="4294967295"/>
          </p:nvPr>
        </p:nvSpPr>
        <p:spPr>
          <a:xfrm>
            <a:off x="407920" y="318477"/>
            <a:ext cx="3911774" cy="2220913"/>
          </a:xfrm>
        </p:spPr>
        <p:txBody>
          <a:bodyPr anchor="ctr">
            <a:noAutofit/>
          </a:bodyPr>
          <a:lstStyle/>
          <a:p>
            <a:pPr algn="ctr"/>
            <a:r>
              <a:rPr lang="es-ES_tradnl" sz="5400" dirty="0">
                <a:solidFill>
                  <a:schemeClr val="tx1"/>
                </a:solidFill>
              </a:rPr>
              <a:t>Nuevos Supuestos</a:t>
            </a:r>
          </a:p>
        </p:txBody>
      </p:sp>
      <p:pic>
        <p:nvPicPr>
          <p:cNvPr id="4" name="Picture 3">
            <a:extLst>
              <a:ext uri="{FF2B5EF4-FFF2-40B4-BE49-F238E27FC236}">
                <a16:creationId xmlns:a16="http://schemas.microsoft.com/office/drawing/2014/main" id="{95EF3087-81DC-7C4D-9EC2-F902BED43095}"/>
              </a:ext>
            </a:extLst>
          </p:cNvPr>
          <p:cNvPicPr>
            <a:picLocks noChangeAspect="1"/>
          </p:cNvPicPr>
          <p:nvPr/>
        </p:nvPicPr>
        <p:blipFill rotWithShape="1">
          <a:blip r:embed="rId3"/>
          <a:srcRect t="15935"/>
          <a:stretch/>
        </p:blipFill>
        <p:spPr>
          <a:xfrm>
            <a:off x="8827174" y="2539390"/>
            <a:ext cx="2822770" cy="3559443"/>
          </a:xfrm>
          <a:prstGeom prst="rect">
            <a:avLst/>
          </a:prstGeom>
        </p:spPr>
      </p:pic>
      <p:grpSp>
        <p:nvGrpSpPr>
          <p:cNvPr id="45" name="Group 44">
            <a:extLst>
              <a:ext uri="{FF2B5EF4-FFF2-40B4-BE49-F238E27FC236}">
                <a16:creationId xmlns:a16="http://schemas.microsoft.com/office/drawing/2014/main" id="{1D42BE01-6692-4049-8B06-D0727F253132}"/>
              </a:ext>
            </a:extLst>
          </p:cNvPr>
          <p:cNvGrpSpPr/>
          <p:nvPr/>
        </p:nvGrpSpPr>
        <p:grpSpPr>
          <a:xfrm>
            <a:off x="784212" y="469993"/>
            <a:ext cx="10348318" cy="5410902"/>
            <a:chOff x="360474" y="960637"/>
            <a:chExt cx="10348318" cy="5410902"/>
          </a:xfrm>
        </p:grpSpPr>
        <p:grpSp>
          <p:nvGrpSpPr>
            <p:cNvPr id="11" name="Group 10">
              <a:extLst>
                <a:ext uri="{FF2B5EF4-FFF2-40B4-BE49-F238E27FC236}">
                  <a16:creationId xmlns:a16="http://schemas.microsoft.com/office/drawing/2014/main" id="{550EBE74-C1AB-7045-BFDE-394ABA9BB0F7}"/>
                </a:ext>
              </a:extLst>
            </p:cNvPr>
            <p:cNvGrpSpPr/>
            <p:nvPr/>
          </p:nvGrpSpPr>
          <p:grpSpPr>
            <a:xfrm>
              <a:off x="360474" y="4902126"/>
              <a:ext cx="2287162" cy="1469413"/>
              <a:chOff x="4084949" y="4991334"/>
              <a:chExt cx="2287162" cy="1469413"/>
            </a:xfrm>
          </p:grpSpPr>
          <p:sp>
            <p:nvSpPr>
              <p:cNvPr id="7" name="Rectangle 6">
                <a:extLst>
                  <a:ext uri="{FF2B5EF4-FFF2-40B4-BE49-F238E27FC236}">
                    <a16:creationId xmlns:a16="http://schemas.microsoft.com/office/drawing/2014/main" id="{DFACF293-45AA-FD48-B5BB-B770E623EE11}"/>
                  </a:ext>
                </a:extLst>
              </p:cNvPr>
              <p:cNvSpPr/>
              <p:nvPr/>
            </p:nvSpPr>
            <p:spPr>
              <a:xfrm>
                <a:off x="4084949" y="4997707"/>
                <a:ext cx="264039" cy="146304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6EF3E45-C725-FE43-B539-7631419FB286}"/>
                  </a:ext>
                </a:extLst>
              </p:cNvPr>
              <p:cNvSpPr/>
              <p:nvPr/>
            </p:nvSpPr>
            <p:spPr>
              <a:xfrm rot="5400000">
                <a:off x="5096523" y="3980922"/>
                <a:ext cx="265176" cy="2286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A65460B4-1010-604C-9173-EC1DB6407600}"/>
                </a:ext>
              </a:extLst>
            </p:cNvPr>
            <p:cNvGrpSpPr/>
            <p:nvPr/>
          </p:nvGrpSpPr>
          <p:grpSpPr>
            <a:xfrm>
              <a:off x="5287099" y="2312169"/>
              <a:ext cx="2818828" cy="1600146"/>
              <a:chOff x="4857441" y="1650437"/>
              <a:chExt cx="2818828" cy="1600146"/>
            </a:xfrm>
          </p:grpSpPr>
          <p:sp>
            <p:nvSpPr>
              <p:cNvPr id="41" name="Text Placeholder 3">
                <a:extLst>
                  <a:ext uri="{FF2B5EF4-FFF2-40B4-BE49-F238E27FC236}">
                    <a16:creationId xmlns:a16="http://schemas.microsoft.com/office/drawing/2014/main" id="{45FEC8CB-15AD-BC4D-8ACE-4207B65431AE}"/>
                  </a:ext>
                </a:extLst>
              </p:cNvPr>
              <p:cNvSpPr txBox="1">
                <a:spLocks/>
              </p:cNvSpPr>
              <p:nvPr/>
            </p:nvSpPr>
            <p:spPr>
              <a:xfrm>
                <a:off x="5298830" y="2062094"/>
                <a:ext cx="2377439" cy="1188489"/>
              </a:xfrm>
              <a:prstGeom prst="rect">
                <a:avLst/>
              </a:prstGeom>
              <a:solidFill>
                <a:schemeClr val="accent3">
                  <a:lumMod val="40000"/>
                  <a:lumOff val="60000"/>
                </a:schemeClr>
              </a:solidFill>
              <a:ln>
                <a:solidFill>
                  <a:schemeClr val="accent3">
                    <a:lumMod val="75000"/>
                  </a:schemeClr>
                </a:solidFill>
              </a:ln>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s-ES" sz="2800" b="1" dirty="0">
                    <a:solidFill>
                      <a:schemeClr val="tx1"/>
                    </a:solidFill>
                  </a:rPr>
                  <a:t>¿Cómo es para ti?</a:t>
                </a:r>
                <a:endParaRPr lang="en-US" sz="2800" b="1" dirty="0">
                  <a:solidFill>
                    <a:schemeClr val="tx1"/>
                  </a:solidFill>
                </a:endParaRPr>
              </a:p>
            </p:txBody>
          </p:sp>
          <p:grpSp>
            <p:nvGrpSpPr>
              <p:cNvPr id="20" name="Group 19">
                <a:extLst>
                  <a:ext uri="{FF2B5EF4-FFF2-40B4-BE49-F238E27FC236}">
                    <a16:creationId xmlns:a16="http://schemas.microsoft.com/office/drawing/2014/main" id="{4D56437E-D514-8448-9ACD-264B4DADC034}"/>
                  </a:ext>
                </a:extLst>
              </p:cNvPr>
              <p:cNvGrpSpPr/>
              <p:nvPr/>
            </p:nvGrpSpPr>
            <p:grpSpPr>
              <a:xfrm>
                <a:off x="4857441" y="1650437"/>
                <a:ext cx="2377440" cy="1560853"/>
                <a:chOff x="3972369" y="4835220"/>
                <a:chExt cx="2377440" cy="1560853"/>
              </a:xfrm>
            </p:grpSpPr>
            <p:sp>
              <p:nvSpPr>
                <p:cNvPr id="21" name="Rectangle 20">
                  <a:extLst>
                    <a:ext uri="{FF2B5EF4-FFF2-40B4-BE49-F238E27FC236}">
                      <a16:creationId xmlns:a16="http://schemas.microsoft.com/office/drawing/2014/main" id="{EF2A2EEA-DB86-A140-AFDC-22587D6FDB98}"/>
                    </a:ext>
                  </a:extLst>
                </p:cNvPr>
                <p:cNvSpPr/>
                <p:nvPr/>
              </p:nvSpPr>
              <p:spPr>
                <a:xfrm>
                  <a:off x="3973438" y="4841593"/>
                  <a:ext cx="264039" cy="1554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8113B65-461E-A841-8F35-24EDFCCD66B9}"/>
                    </a:ext>
                  </a:extLst>
                </p:cNvPr>
                <p:cNvSpPr/>
                <p:nvPr/>
              </p:nvSpPr>
              <p:spPr>
                <a:xfrm rot="5400000">
                  <a:off x="5028501" y="3779088"/>
                  <a:ext cx="265176" cy="23774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 name="Group 31">
              <a:extLst>
                <a:ext uri="{FF2B5EF4-FFF2-40B4-BE49-F238E27FC236}">
                  <a16:creationId xmlns:a16="http://schemas.microsoft.com/office/drawing/2014/main" id="{952EFDC8-140F-1042-9C05-4E24CD295D86}"/>
                </a:ext>
              </a:extLst>
            </p:cNvPr>
            <p:cNvGrpSpPr/>
            <p:nvPr/>
          </p:nvGrpSpPr>
          <p:grpSpPr>
            <a:xfrm>
              <a:off x="7882664" y="960637"/>
              <a:ext cx="2826128" cy="1606130"/>
              <a:chOff x="7072687" y="157024"/>
              <a:chExt cx="2826128" cy="1606130"/>
            </a:xfrm>
          </p:grpSpPr>
          <p:sp>
            <p:nvSpPr>
              <p:cNvPr id="26" name="Text Placeholder 3">
                <a:extLst>
                  <a:ext uri="{FF2B5EF4-FFF2-40B4-BE49-F238E27FC236}">
                    <a16:creationId xmlns:a16="http://schemas.microsoft.com/office/drawing/2014/main" id="{0F77CC1E-683A-724C-80AC-C382F010E488}"/>
                  </a:ext>
                </a:extLst>
              </p:cNvPr>
              <p:cNvSpPr txBox="1">
                <a:spLocks/>
              </p:cNvSpPr>
              <p:nvPr/>
            </p:nvSpPr>
            <p:spPr>
              <a:xfrm>
                <a:off x="7521376" y="574434"/>
                <a:ext cx="2377439" cy="1188720"/>
              </a:xfrm>
              <a:prstGeom prst="rect">
                <a:avLst/>
              </a:prstGeom>
              <a:solidFill>
                <a:schemeClr val="accent4">
                  <a:lumMod val="40000"/>
                  <a:lumOff val="60000"/>
                </a:schemeClr>
              </a:solidFill>
              <a:ln>
                <a:solidFill>
                  <a:schemeClr val="accent4">
                    <a:lumMod val="75000"/>
                  </a:schemeClr>
                </a:solidFill>
              </a:ln>
            </p:spPr>
            <p:txBody>
              <a:bodyPr vert="horz" lIns="91440" tIns="45720" rIns="91440" bIns="45720" rtlCol="0" anchor="ctr">
                <a:norm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s-ES_tradnl" sz="2800" b="1" dirty="0">
                    <a:solidFill>
                      <a:schemeClr val="tx1"/>
                    </a:solidFill>
                  </a:rPr>
                  <a:t>¿C</a:t>
                </a:r>
                <a:r>
                  <a:rPr lang="es-ES_tradnl" sz="3000" b="1" dirty="0">
                    <a:solidFill>
                      <a:schemeClr val="tx1"/>
                    </a:solidFill>
                  </a:rPr>
                  <a:t>ómo puedo ayudarte?</a:t>
                </a:r>
              </a:p>
            </p:txBody>
          </p:sp>
          <p:grpSp>
            <p:nvGrpSpPr>
              <p:cNvPr id="23" name="Group 22">
                <a:extLst>
                  <a:ext uri="{FF2B5EF4-FFF2-40B4-BE49-F238E27FC236}">
                    <a16:creationId xmlns:a16="http://schemas.microsoft.com/office/drawing/2014/main" id="{EE28462E-A196-134B-A940-B031BD0AE969}"/>
                  </a:ext>
                </a:extLst>
              </p:cNvPr>
              <p:cNvGrpSpPr/>
              <p:nvPr/>
            </p:nvGrpSpPr>
            <p:grpSpPr>
              <a:xfrm>
                <a:off x="7072687" y="157024"/>
                <a:ext cx="2287164" cy="1560853"/>
                <a:chOff x="4129551" y="4902126"/>
                <a:chExt cx="2287164" cy="1560853"/>
              </a:xfrm>
            </p:grpSpPr>
            <p:sp>
              <p:nvSpPr>
                <p:cNvPr id="24" name="Rectangle 23">
                  <a:extLst>
                    <a:ext uri="{FF2B5EF4-FFF2-40B4-BE49-F238E27FC236}">
                      <a16:creationId xmlns:a16="http://schemas.microsoft.com/office/drawing/2014/main" id="{B786492F-B8C5-7347-8E75-78071E93E40C}"/>
                    </a:ext>
                  </a:extLst>
                </p:cNvPr>
                <p:cNvSpPr/>
                <p:nvPr/>
              </p:nvSpPr>
              <p:spPr>
                <a:xfrm>
                  <a:off x="4129551" y="4908499"/>
                  <a:ext cx="264039" cy="155448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7234A70-D9D2-3449-993E-160D68654C37}"/>
                    </a:ext>
                  </a:extLst>
                </p:cNvPr>
                <p:cNvSpPr/>
                <p:nvPr/>
              </p:nvSpPr>
              <p:spPr>
                <a:xfrm rot="5400000">
                  <a:off x="5141127" y="3891714"/>
                  <a:ext cx="265176" cy="2286000"/>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34FD47B8-CE76-A340-AE26-2348C1586053}"/>
                </a:ext>
              </a:extLst>
            </p:cNvPr>
            <p:cNvGrpSpPr/>
            <p:nvPr/>
          </p:nvGrpSpPr>
          <p:grpSpPr>
            <a:xfrm>
              <a:off x="2830042" y="3639894"/>
              <a:ext cx="3249898" cy="1469413"/>
              <a:chOff x="2871747" y="3333722"/>
              <a:chExt cx="3249898" cy="1469413"/>
            </a:xfrm>
          </p:grpSpPr>
          <p:sp>
            <p:nvSpPr>
              <p:cNvPr id="38" name="Text Placeholder 3">
                <a:extLst>
                  <a:ext uri="{FF2B5EF4-FFF2-40B4-BE49-F238E27FC236}">
                    <a16:creationId xmlns:a16="http://schemas.microsoft.com/office/drawing/2014/main" id="{72C34E1C-1725-3F4F-B6CF-7F681FC94773}"/>
                  </a:ext>
                </a:extLst>
              </p:cNvPr>
              <p:cNvSpPr txBox="1">
                <a:spLocks/>
              </p:cNvSpPr>
              <p:nvPr/>
            </p:nvSpPr>
            <p:spPr>
              <a:xfrm>
                <a:off x="3298876" y="3733903"/>
                <a:ext cx="2822769" cy="1069232"/>
              </a:xfrm>
              <a:prstGeom prst="rect">
                <a:avLst/>
              </a:prstGeom>
              <a:solidFill>
                <a:schemeClr val="bg1">
                  <a:lumMod val="85000"/>
                </a:schemeClr>
              </a:solidFill>
              <a:ln>
                <a:solidFill>
                  <a:schemeClr val="bg1">
                    <a:lumMod val="65000"/>
                  </a:schemeClr>
                </a:solidFill>
              </a:ln>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s-ES" sz="3200" b="1" dirty="0">
                    <a:solidFill>
                      <a:srgbClr val="4C7586"/>
                    </a:solidFill>
                  </a:rPr>
                  <a:t>¿Qué te pasó?</a:t>
                </a:r>
                <a:endParaRPr lang="en-US" sz="3000" b="1" dirty="0">
                  <a:solidFill>
                    <a:srgbClr val="4C7586"/>
                  </a:solidFill>
                </a:endParaRPr>
              </a:p>
            </p:txBody>
          </p:sp>
          <p:grpSp>
            <p:nvGrpSpPr>
              <p:cNvPr id="29" name="Group 28">
                <a:extLst>
                  <a:ext uri="{FF2B5EF4-FFF2-40B4-BE49-F238E27FC236}">
                    <a16:creationId xmlns:a16="http://schemas.microsoft.com/office/drawing/2014/main" id="{6E64CEF0-6102-604D-A3E1-D79BCA179F3E}"/>
                  </a:ext>
                </a:extLst>
              </p:cNvPr>
              <p:cNvGrpSpPr/>
              <p:nvPr/>
            </p:nvGrpSpPr>
            <p:grpSpPr>
              <a:xfrm>
                <a:off x="2871747" y="3333722"/>
                <a:ext cx="2287163" cy="1469413"/>
                <a:chOff x="4084948" y="4946730"/>
                <a:chExt cx="2287163" cy="1469413"/>
              </a:xfrm>
            </p:grpSpPr>
            <p:sp>
              <p:nvSpPr>
                <p:cNvPr id="30" name="Rectangle 29">
                  <a:extLst>
                    <a:ext uri="{FF2B5EF4-FFF2-40B4-BE49-F238E27FC236}">
                      <a16:creationId xmlns:a16="http://schemas.microsoft.com/office/drawing/2014/main" id="{C2B90990-8FB0-F442-8F98-BB4F140DAD0F}"/>
                    </a:ext>
                  </a:extLst>
                </p:cNvPr>
                <p:cNvSpPr/>
                <p:nvPr/>
              </p:nvSpPr>
              <p:spPr>
                <a:xfrm>
                  <a:off x="4084948" y="4953103"/>
                  <a:ext cx="264039" cy="1463040"/>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E4985C1-C119-7442-BF6F-76ECAD641C2A}"/>
                    </a:ext>
                  </a:extLst>
                </p:cNvPr>
                <p:cNvSpPr/>
                <p:nvPr/>
              </p:nvSpPr>
              <p:spPr>
                <a:xfrm rot="5400000">
                  <a:off x="5096523" y="3936318"/>
                  <a:ext cx="265176" cy="2286000"/>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6" name="TextBox 45">
            <a:extLst>
              <a:ext uri="{FF2B5EF4-FFF2-40B4-BE49-F238E27FC236}">
                <a16:creationId xmlns:a16="http://schemas.microsoft.com/office/drawing/2014/main" id="{5ED77498-DCA7-1F48-96E3-7B3930B66BBF}"/>
              </a:ext>
            </a:extLst>
          </p:cNvPr>
          <p:cNvSpPr txBox="1"/>
          <p:nvPr/>
        </p:nvSpPr>
        <p:spPr>
          <a:xfrm>
            <a:off x="3686591" y="2539390"/>
            <a:ext cx="1577427" cy="553998"/>
          </a:xfrm>
          <a:prstGeom prst="rect">
            <a:avLst/>
          </a:prstGeom>
          <a:noFill/>
        </p:spPr>
        <p:txBody>
          <a:bodyPr wrap="square" rtlCol="0" anchor="ctr">
            <a:spAutoFit/>
          </a:bodyPr>
          <a:lstStyle/>
          <a:p>
            <a:pPr algn="ctr"/>
            <a:r>
              <a:rPr lang="en-US" sz="3000" b="1" dirty="0"/>
              <a:t>PENSAR</a:t>
            </a:r>
          </a:p>
        </p:txBody>
      </p:sp>
      <p:sp>
        <p:nvSpPr>
          <p:cNvPr id="47" name="TextBox 46">
            <a:extLst>
              <a:ext uri="{FF2B5EF4-FFF2-40B4-BE49-F238E27FC236}">
                <a16:creationId xmlns:a16="http://schemas.microsoft.com/office/drawing/2014/main" id="{0D17AFA4-AE8B-C343-B014-85AEDCB5F4A9}"/>
              </a:ext>
            </a:extLst>
          </p:cNvPr>
          <p:cNvSpPr txBox="1"/>
          <p:nvPr/>
        </p:nvSpPr>
        <p:spPr>
          <a:xfrm>
            <a:off x="5764443" y="1029533"/>
            <a:ext cx="2377439" cy="553998"/>
          </a:xfrm>
          <a:prstGeom prst="rect">
            <a:avLst/>
          </a:prstGeom>
          <a:noFill/>
        </p:spPr>
        <p:txBody>
          <a:bodyPr wrap="square" rtlCol="0" anchor="ctr">
            <a:spAutoFit/>
          </a:bodyPr>
          <a:lstStyle/>
          <a:p>
            <a:pPr algn="ctr"/>
            <a:r>
              <a:rPr lang="en-US" sz="3000" b="1" dirty="0"/>
              <a:t>PREGUNTAR</a:t>
            </a:r>
          </a:p>
        </p:txBody>
      </p:sp>
    </p:spTree>
    <p:extLst>
      <p:ext uri="{BB962C8B-B14F-4D97-AF65-F5344CB8AC3E}">
        <p14:creationId xmlns:p14="http://schemas.microsoft.com/office/powerpoint/2010/main" val="4245525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7A351-286B-8E4F-9F96-D8D362E8A976}"/>
              </a:ext>
            </a:extLst>
          </p:cNvPr>
          <p:cNvSpPr>
            <a:spLocks noGrp="1"/>
          </p:cNvSpPr>
          <p:nvPr>
            <p:ph type="title"/>
          </p:nvPr>
        </p:nvSpPr>
        <p:spPr>
          <a:xfrm>
            <a:off x="446453" y="773276"/>
            <a:ext cx="3719395" cy="4087051"/>
          </a:xfrm>
        </p:spPr>
        <p:txBody>
          <a:bodyPr anchor="ctr">
            <a:noAutofit/>
          </a:bodyPr>
          <a:lstStyle/>
          <a:p>
            <a:pPr algn="ctr"/>
            <a:r>
              <a:rPr lang="es-ES_tradnl" sz="5400" dirty="0">
                <a:solidFill>
                  <a:schemeClr val="bg1"/>
                </a:solidFill>
              </a:rPr>
              <a:t>Nuevos Supuestos</a:t>
            </a:r>
            <a:endParaRPr lang="en-US" sz="5400" dirty="0">
              <a:solidFill>
                <a:schemeClr val="bg1"/>
              </a:solidFill>
            </a:endParaRPr>
          </a:p>
        </p:txBody>
      </p:sp>
      <p:sp>
        <p:nvSpPr>
          <p:cNvPr id="6" name="Slide Number Placeholder 5">
            <a:extLst>
              <a:ext uri="{FF2B5EF4-FFF2-40B4-BE49-F238E27FC236}">
                <a16:creationId xmlns:a16="http://schemas.microsoft.com/office/drawing/2014/main" id="{D520FC56-62E9-B641-B2E0-9E49723B054C}"/>
              </a:ext>
            </a:extLst>
          </p:cNvPr>
          <p:cNvSpPr>
            <a:spLocks noGrp="1"/>
          </p:cNvSpPr>
          <p:nvPr>
            <p:ph type="sldNum" sz="quarter" idx="12"/>
          </p:nvPr>
        </p:nvSpPr>
        <p:spPr/>
        <p:txBody>
          <a:bodyPr/>
          <a:lstStyle/>
          <a:p>
            <a:pPr algn="r"/>
            <a:fld id="{3A98EE3D-8CD1-4C3F-BD1C-C98C9596463C}" type="slidenum">
              <a:rPr lang="en-US" sz="1200" smtClean="0"/>
              <a:pPr algn="r"/>
              <a:t>31</a:t>
            </a:fld>
            <a:endParaRPr lang="en-US" sz="1200" dirty="0"/>
          </a:p>
        </p:txBody>
      </p:sp>
      <p:grpSp>
        <p:nvGrpSpPr>
          <p:cNvPr id="3" name="Group 2">
            <a:extLst>
              <a:ext uri="{FF2B5EF4-FFF2-40B4-BE49-F238E27FC236}">
                <a16:creationId xmlns:a16="http://schemas.microsoft.com/office/drawing/2014/main" id="{EC6D05D8-F6B9-644A-B0A7-054B49A62B4A}"/>
              </a:ext>
            </a:extLst>
          </p:cNvPr>
          <p:cNvGrpSpPr/>
          <p:nvPr/>
        </p:nvGrpSpPr>
        <p:grpSpPr>
          <a:xfrm>
            <a:off x="4853930" y="469228"/>
            <a:ext cx="7147919" cy="3471094"/>
            <a:chOff x="4853930" y="669946"/>
            <a:chExt cx="7147919" cy="3471094"/>
          </a:xfrm>
        </p:grpSpPr>
        <p:grpSp>
          <p:nvGrpSpPr>
            <p:cNvPr id="11" name="Group 10">
              <a:extLst>
                <a:ext uri="{FF2B5EF4-FFF2-40B4-BE49-F238E27FC236}">
                  <a16:creationId xmlns:a16="http://schemas.microsoft.com/office/drawing/2014/main" id="{6CED15D2-EA89-8740-80BB-4D7C07DC58F5}"/>
                </a:ext>
              </a:extLst>
            </p:cNvPr>
            <p:cNvGrpSpPr/>
            <p:nvPr/>
          </p:nvGrpSpPr>
          <p:grpSpPr>
            <a:xfrm>
              <a:off x="4853930" y="669946"/>
              <a:ext cx="3749040" cy="3471094"/>
              <a:chOff x="710088" y="3155004"/>
              <a:chExt cx="3749040" cy="3471094"/>
            </a:xfrm>
          </p:grpSpPr>
          <p:grpSp>
            <p:nvGrpSpPr>
              <p:cNvPr id="7" name="Group 6">
                <a:extLst>
                  <a:ext uri="{FF2B5EF4-FFF2-40B4-BE49-F238E27FC236}">
                    <a16:creationId xmlns:a16="http://schemas.microsoft.com/office/drawing/2014/main" id="{DFF0A68D-B19E-9341-8AAF-DE31678D3B26}"/>
                  </a:ext>
                </a:extLst>
              </p:cNvPr>
              <p:cNvGrpSpPr/>
              <p:nvPr/>
            </p:nvGrpSpPr>
            <p:grpSpPr>
              <a:xfrm>
                <a:off x="710088" y="3155004"/>
                <a:ext cx="3749040" cy="1554480"/>
                <a:chOff x="710088" y="3155004"/>
                <a:chExt cx="3749040" cy="1554480"/>
              </a:xfrm>
            </p:grpSpPr>
            <p:sp>
              <p:nvSpPr>
                <p:cNvPr id="21" name="Chevron 20">
                  <a:extLst>
                    <a:ext uri="{FF2B5EF4-FFF2-40B4-BE49-F238E27FC236}">
                      <a16:creationId xmlns:a16="http://schemas.microsoft.com/office/drawing/2014/main" id="{B0FF588C-27E0-AE43-A172-FFBF7A50B79E}"/>
                    </a:ext>
                  </a:extLst>
                </p:cNvPr>
                <p:cNvSpPr/>
                <p:nvPr/>
              </p:nvSpPr>
              <p:spPr>
                <a:xfrm>
                  <a:off x="710088" y="3155004"/>
                  <a:ext cx="3749040" cy="1554480"/>
                </a:xfrm>
                <a:prstGeom prst="chevron">
                  <a:avLst/>
                </a:prstGeom>
                <a:solidFill>
                  <a:schemeClr val="tx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Text Placeholder 3">
                  <a:extLst>
                    <a:ext uri="{FF2B5EF4-FFF2-40B4-BE49-F238E27FC236}">
                      <a16:creationId xmlns:a16="http://schemas.microsoft.com/office/drawing/2014/main" id="{3F6251BB-EC4E-034F-989A-EE57AD56B7EF}"/>
                    </a:ext>
                  </a:extLst>
                </p:cNvPr>
                <p:cNvSpPr txBox="1">
                  <a:spLocks/>
                </p:cNvSpPr>
                <p:nvPr/>
              </p:nvSpPr>
              <p:spPr>
                <a:xfrm>
                  <a:off x="1561247" y="3385943"/>
                  <a:ext cx="2138163" cy="9461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s-ES_tradnl" sz="3000" b="1" dirty="0">
                      <a:solidFill>
                        <a:schemeClr val="bg1"/>
                      </a:solidFill>
                    </a:rPr>
                    <a:t>Problemas/Síntomas</a:t>
                  </a:r>
                </a:p>
              </p:txBody>
            </p:sp>
          </p:grpSp>
          <p:grpSp>
            <p:nvGrpSpPr>
              <p:cNvPr id="34" name="Group 33">
                <a:extLst>
                  <a:ext uri="{FF2B5EF4-FFF2-40B4-BE49-F238E27FC236}">
                    <a16:creationId xmlns:a16="http://schemas.microsoft.com/office/drawing/2014/main" id="{8EA9DFA9-0207-4448-816D-24A5FB522FEE}"/>
                  </a:ext>
                </a:extLst>
              </p:cNvPr>
              <p:cNvGrpSpPr/>
              <p:nvPr/>
            </p:nvGrpSpPr>
            <p:grpSpPr>
              <a:xfrm>
                <a:off x="710088" y="5071618"/>
                <a:ext cx="3749040" cy="1554480"/>
                <a:chOff x="1740602" y="4758738"/>
                <a:chExt cx="3749040" cy="1554480"/>
              </a:xfrm>
            </p:grpSpPr>
            <p:sp>
              <p:nvSpPr>
                <p:cNvPr id="23" name="Chevron 22">
                  <a:extLst>
                    <a:ext uri="{FF2B5EF4-FFF2-40B4-BE49-F238E27FC236}">
                      <a16:creationId xmlns:a16="http://schemas.microsoft.com/office/drawing/2014/main" id="{D99C5EC8-E5A9-4549-81A3-A47B0D2BCCC9}"/>
                    </a:ext>
                  </a:extLst>
                </p:cNvPr>
                <p:cNvSpPr/>
                <p:nvPr/>
              </p:nvSpPr>
              <p:spPr>
                <a:xfrm>
                  <a:off x="1740602" y="4758738"/>
                  <a:ext cx="3749040" cy="1554480"/>
                </a:xfrm>
                <a:prstGeom prst="chevron">
                  <a:avLst/>
                </a:prstGeom>
                <a:solidFill>
                  <a:schemeClr val="tx1"/>
                </a:solidFill>
                <a:ln w="317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Text Placeholder 3">
                  <a:extLst>
                    <a:ext uri="{FF2B5EF4-FFF2-40B4-BE49-F238E27FC236}">
                      <a16:creationId xmlns:a16="http://schemas.microsoft.com/office/drawing/2014/main" id="{519B19FF-9760-D84B-98D9-B128050F63C7}"/>
                    </a:ext>
                  </a:extLst>
                </p:cNvPr>
                <p:cNvSpPr txBox="1">
                  <a:spLocks/>
                </p:cNvSpPr>
                <p:nvPr/>
              </p:nvSpPr>
              <p:spPr>
                <a:xfrm>
                  <a:off x="2110521" y="4971218"/>
                  <a:ext cx="3100641" cy="946185"/>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r>
                    <a:rPr lang="es-ES_tradnl" sz="3200" dirty="0"/>
                    <a:t>El cambio y la sanación ocurren</a:t>
                  </a:r>
                  <a:endParaRPr lang="es-ES_tradnl" sz="3000" b="1" dirty="0">
                    <a:solidFill>
                      <a:schemeClr val="bg1"/>
                    </a:solidFill>
                  </a:endParaRPr>
                </a:p>
              </p:txBody>
            </p:sp>
          </p:grpSp>
        </p:grpSp>
        <p:grpSp>
          <p:nvGrpSpPr>
            <p:cNvPr id="28" name="Group 27">
              <a:extLst>
                <a:ext uri="{FF2B5EF4-FFF2-40B4-BE49-F238E27FC236}">
                  <a16:creationId xmlns:a16="http://schemas.microsoft.com/office/drawing/2014/main" id="{81CACA6C-8F77-104A-9F79-88D63798389B}"/>
                </a:ext>
              </a:extLst>
            </p:cNvPr>
            <p:cNvGrpSpPr/>
            <p:nvPr/>
          </p:nvGrpSpPr>
          <p:grpSpPr>
            <a:xfrm>
              <a:off x="8161369" y="669946"/>
              <a:ext cx="3840480" cy="1554480"/>
              <a:chOff x="6064213" y="2896584"/>
              <a:chExt cx="3840480" cy="1554480"/>
            </a:xfrm>
          </p:grpSpPr>
          <p:sp>
            <p:nvSpPr>
              <p:cNvPr id="29" name="Chevron 28">
                <a:extLst>
                  <a:ext uri="{FF2B5EF4-FFF2-40B4-BE49-F238E27FC236}">
                    <a16:creationId xmlns:a16="http://schemas.microsoft.com/office/drawing/2014/main" id="{F3936B5B-54B8-0242-B1B8-277739FF4C3B}"/>
                  </a:ext>
                </a:extLst>
              </p:cNvPr>
              <p:cNvSpPr/>
              <p:nvPr/>
            </p:nvSpPr>
            <p:spPr>
              <a:xfrm>
                <a:off x="6064213" y="2896584"/>
                <a:ext cx="3840480" cy="1554480"/>
              </a:xfrm>
              <a:prstGeom prst="chevron">
                <a:avLst/>
              </a:prstGeom>
              <a:solidFill>
                <a:schemeClr val="accent3">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Text Placeholder 3">
                <a:extLst>
                  <a:ext uri="{FF2B5EF4-FFF2-40B4-BE49-F238E27FC236}">
                    <a16:creationId xmlns:a16="http://schemas.microsoft.com/office/drawing/2014/main" id="{416D6977-079A-034D-AC54-6C29CAC812CD}"/>
                  </a:ext>
                </a:extLst>
              </p:cNvPr>
              <p:cNvSpPr txBox="1">
                <a:spLocks/>
              </p:cNvSpPr>
              <p:nvPr/>
            </p:nvSpPr>
            <p:spPr>
              <a:xfrm>
                <a:off x="6336510" y="2896584"/>
                <a:ext cx="3256043" cy="1554480"/>
              </a:xfrm>
              <a:prstGeom prst="rect">
                <a:avLst/>
              </a:prstGeom>
            </p:spPr>
            <p:txBody>
              <a:bodyPr vert="horz" lIns="91440" tIns="45720" rIns="91440" bIns="45720" rtlCol="0">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spcBef>
                    <a:spcPts val="0"/>
                  </a:spcBef>
                  <a:spcAft>
                    <a:spcPts val="0"/>
                  </a:spcAft>
                </a:pPr>
                <a:r>
                  <a:rPr lang="es-ES_tradnl" sz="3200" b="1" dirty="0">
                    <a:solidFill>
                      <a:schemeClr val="tx1"/>
                    </a:solidFill>
                  </a:rPr>
                  <a:t>Adaptaciones a eventos traumáticos</a:t>
                </a:r>
                <a:endParaRPr lang="es-ES_tradnl" sz="3000" b="1" dirty="0">
                  <a:solidFill>
                    <a:schemeClr val="tx1"/>
                  </a:solidFill>
                </a:endParaRPr>
              </a:p>
            </p:txBody>
          </p:sp>
        </p:grpSp>
        <p:grpSp>
          <p:nvGrpSpPr>
            <p:cNvPr id="31" name="Group 30">
              <a:extLst>
                <a:ext uri="{FF2B5EF4-FFF2-40B4-BE49-F238E27FC236}">
                  <a16:creationId xmlns:a16="http://schemas.microsoft.com/office/drawing/2014/main" id="{389A68A2-B37A-614E-8B6D-BBB7BBECE6AE}"/>
                </a:ext>
              </a:extLst>
            </p:cNvPr>
            <p:cNvGrpSpPr/>
            <p:nvPr/>
          </p:nvGrpSpPr>
          <p:grpSpPr>
            <a:xfrm>
              <a:off x="8161369" y="2586560"/>
              <a:ext cx="3840480" cy="1554480"/>
              <a:chOff x="6188905" y="1725197"/>
              <a:chExt cx="3840480" cy="1554480"/>
            </a:xfrm>
          </p:grpSpPr>
          <p:sp>
            <p:nvSpPr>
              <p:cNvPr id="32" name="Chevron 31">
                <a:extLst>
                  <a:ext uri="{FF2B5EF4-FFF2-40B4-BE49-F238E27FC236}">
                    <a16:creationId xmlns:a16="http://schemas.microsoft.com/office/drawing/2014/main" id="{A1085324-843B-4D4E-A067-60893CB3DBD6}"/>
                  </a:ext>
                </a:extLst>
              </p:cNvPr>
              <p:cNvSpPr/>
              <p:nvPr/>
            </p:nvSpPr>
            <p:spPr>
              <a:xfrm>
                <a:off x="6188905" y="1725197"/>
                <a:ext cx="3840480" cy="1554480"/>
              </a:xfrm>
              <a:prstGeom prst="chevron">
                <a:avLst/>
              </a:prstGeom>
              <a:solidFill>
                <a:schemeClr val="accent3">
                  <a:lumMod val="40000"/>
                  <a:lumOff val="60000"/>
                </a:schemeClr>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Text Placeholder 3">
                <a:extLst>
                  <a:ext uri="{FF2B5EF4-FFF2-40B4-BE49-F238E27FC236}">
                    <a16:creationId xmlns:a16="http://schemas.microsoft.com/office/drawing/2014/main" id="{5EF35A44-5D03-954C-9519-AE7D3FA6991C}"/>
                  </a:ext>
                </a:extLst>
              </p:cNvPr>
              <p:cNvSpPr txBox="1">
                <a:spLocks/>
              </p:cNvSpPr>
              <p:nvPr/>
            </p:nvSpPr>
            <p:spPr>
              <a:xfrm>
                <a:off x="6817946" y="1897800"/>
                <a:ext cx="2510897" cy="946185"/>
              </a:xfrm>
              <a:prstGeom prst="rect">
                <a:avLst/>
              </a:prstGeom>
            </p:spPr>
            <p:txBody>
              <a:bodyPr vert="horz" lIns="91440" tIns="45720" rIns="91440" bIns="45720" rtlCol="0" anchor="ctr">
                <a:noAutofit/>
              </a:bodyPr>
              <a:lstStyle>
                <a:lvl1pPr marL="0" indent="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20000"/>
                  </a:lnSpc>
                  <a:spcBef>
                    <a:spcPts val="0"/>
                  </a:spcBef>
                  <a:spcAft>
                    <a:spcPts val="0"/>
                  </a:spcAft>
                </a:pPr>
                <a:r>
                  <a:rPr lang="es-ES_tradnl" sz="3000" b="1" dirty="0">
                    <a:solidFill>
                      <a:schemeClr val="tx1"/>
                    </a:solidFill>
                  </a:rPr>
                  <a:t>En las relaciones</a:t>
                </a:r>
              </a:p>
            </p:txBody>
          </p:sp>
        </p:grpSp>
      </p:grpSp>
      <p:pic>
        <p:nvPicPr>
          <p:cNvPr id="14" name="Picture 13" descr="A couple of people that are sitting on a bench&#10;&#10;Description automatically generated">
            <a:extLst>
              <a:ext uri="{FF2B5EF4-FFF2-40B4-BE49-F238E27FC236}">
                <a16:creationId xmlns:a16="http://schemas.microsoft.com/office/drawing/2014/main" id="{5E782D54-4AD7-5143-A158-E95EE199A6AC}"/>
              </a:ext>
            </a:extLst>
          </p:cNvPr>
          <p:cNvPicPr>
            <a:picLocks noChangeAspect="1"/>
          </p:cNvPicPr>
          <p:nvPr/>
        </p:nvPicPr>
        <p:blipFill>
          <a:blip r:embed="rId3"/>
          <a:stretch>
            <a:fillRect/>
          </a:stretch>
        </p:blipFill>
        <p:spPr>
          <a:xfrm>
            <a:off x="4638906" y="4119121"/>
            <a:ext cx="7589520" cy="2744869"/>
          </a:xfrm>
          <a:prstGeom prst="rect">
            <a:avLst/>
          </a:prstGeom>
        </p:spPr>
      </p:pic>
    </p:spTree>
    <p:extLst>
      <p:ext uri="{BB962C8B-B14F-4D97-AF65-F5344CB8AC3E}">
        <p14:creationId xmlns:p14="http://schemas.microsoft.com/office/powerpoint/2010/main" val="17514447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pic>
        <p:nvPicPr>
          <p:cNvPr id="6" name="Picture 5">
            <a:extLst>
              <a:ext uri="{FF2B5EF4-FFF2-40B4-BE49-F238E27FC236}">
                <a16:creationId xmlns:a16="http://schemas.microsoft.com/office/drawing/2014/main" id="{94C9075D-3400-A84C-84B4-14496C387E5C}"/>
              </a:ext>
            </a:extLst>
          </p:cNvPr>
          <p:cNvPicPr>
            <a:picLocks noChangeAspect="1"/>
          </p:cNvPicPr>
          <p:nvPr/>
        </p:nvPicPr>
        <p:blipFill>
          <a:blip r:embed="rId3"/>
          <a:stretch>
            <a:fillRect/>
          </a:stretch>
        </p:blipFill>
        <p:spPr>
          <a:xfrm>
            <a:off x="462856" y="1634433"/>
            <a:ext cx="3621314" cy="3621314"/>
          </a:xfrm>
          <a:prstGeom prst="rect">
            <a:avLst/>
          </a:prstGeom>
          <a:ln w="38100">
            <a:solidFill>
              <a:schemeClr val="accent4">
                <a:lumMod val="50000"/>
              </a:schemeClr>
            </a:solidFill>
          </a:ln>
        </p:spPr>
      </p:pic>
      <p:grpSp>
        <p:nvGrpSpPr>
          <p:cNvPr id="2" name="Group 1">
            <a:extLst>
              <a:ext uri="{FF2B5EF4-FFF2-40B4-BE49-F238E27FC236}">
                <a16:creationId xmlns:a16="http://schemas.microsoft.com/office/drawing/2014/main" id="{086FCB09-5015-574C-9A10-B0E60FB5F504}"/>
              </a:ext>
            </a:extLst>
          </p:cNvPr>
          <p:cNvGrpSpPr/>
          <p:nvPr/>
        </p:nvGrpSpPr>
        <p:grpSpPr>
          <a:xfrm>
            <a:off x="4890965" y="631595"/>
            <a:ext cx="2057400" cy="5220719"/>
            <a:chOff x="4890965" y="631595"/>
            <a:chExt cx="2057400" cy="5220719"/>
          </a:xfrm>
        </p:grpSpPr>
        <p:sp>
          <p:nvSpPr>
            <p:cNvPr id="11" name="TextBox 10">
              <a:extLst>
                <a:ext uri="{FF2B5EF4-FFF2-40B4-BE49-F238E27FC236}">
                  <a16:creationId xmlns:a16="http://schemas.microsoft.com/office/drawing/2014/main" id="{20950651-2559-934D-B0EA-48E4568DC785}"/>
                </a:ext>
              </a:extLst>
            </p:cNvPr>
            <p:cNvSpPr txBox="1"/>
            <p:nvPr/>
          </p:nvSpPr>
          <p:spPr>
            <a:xfrm>
              <a:off x="4890965"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pPr marL="66675"/>
              <a:r>
                <a:rPr lang="es-ES_tradnl" sz="2800" dirty="0"/>
                <a:t>Sea consciente de los efectos del trauma en nuestros estudiantes y en cada uno de nosotros.</a:t>
              </a:r>
              <a:endParaRPr lang="es-ES_tradnl" sz="2800" dirty="0">
                <a:solidFill>
                  <a:schemeClr val="bg1"/>
                </a:solidFill>
              </a:endParaRPr>
            </a:p>
          </p:txBody>
        </p:sp>
        <p:sp>
          <p:nvSpPr>
            <p:cNvPr id="15" name="TextBox 14">
              <a:extLst>
                <a:ext uri="{FF2B5EF4-FFF2-40B4-BE49-F238E27FC236}">
                  <a16:creationId xmlns:a16="http://schemas.microsoft.com/office/drawing/2014/main" id="{95052BE8-2260-9F49-999F-16ED8F4B2684}"/>
                </a:ext>
              </a:extLst>
            </p:cNvPr>
            <p:cNvSpPr txBox="1"/>
            <p:nvPr/>
          </p:nvSpPr>
          <p:spPr>
            <a:xfrm>
              <a:off x="4890965" y="631595"/>
              <a:ext cx="2057400" cy="553998"/>
            </a:xfrm>
            <a:prstGeom prst="rect">
              <a:avLst/>
            </a:prstGeom>
            <a:solidFill>
              <a:schemeClr val="tx1"/>
            </a:solidFill>
            <a:ln>
              <a:solidFill>
                <a:srgbClr val="2025C3"/>
              </a:solidFill>
            </a:ln>
          </p:spPr>
          <p:txBody>
            <a:bodyPr wrap="square" rtlCol="0">
              <a:noAutofit/>
            </a:bodyPr>
            <a:lstStyle/>
            <a:p>
              <a:r>
                <a:rPr lang="en-US" sz="3000" b="1" dirty="0">
                  <a:solidFill>
                    <a:schemeClr val="bg1"/>
                  </a:solidFill>
                </a:rPr>
                <a:t>Paso 1</a:t>
              </a:r>
            </a:p>
          </p:txBody>
        </p:sp>
      </p:grpSp>
      <p:grpSp>
        <p:nvGrpSpPr>
          <p:cNvPr id="3" name="Group 2">
            <a:extLst>
              <a:ext uri="{FF2B5EF4-FFF2-40B4-BE49-F238E27FC236}">
                <a16:creationId xmlns:a16="http://schemas.microsoft.com/office/drawing/2014/main" id="{5B0C68CF-2DA7-BB41-96A3-078616B833B4}"/>
              </a:ext>
            </a:extLst>
          </p:cNvPr>
          <p:cNvGrpSpPr/>
          <p:nvPr/>
        </p:nvGrpSpPr>
        <p:grpSpPr>
          <a:xfrm>
            <a:off x="7287621" y="645817"/>
            <a:ext cx="2057400" cy="5220719"/>
            <a:chOff x="7287621" y="631595"/>
            <a:chExt cx="2057400" cy="5220719"/>
          </a:xfrm>
        </p:grpSpPr>
        <p:sp>
          <p:nvSpPr>
            <p:cNvPr id="7" name="TextBox 6">
              <a:extLst>
                <a:ext uri="{FF2B5EF4-FFF2-40B4-BE49-F238E27FC236}">
                  <a16:creationId xmlns:a16="http://schemas.microsoft.com/office/drawing/2014/main" id="{6259B1F0-8791-2544-A352-6AC98DF53930}"/>
                </a:ext>
              </a:extLst>
            </p:cNvPr>
            <p:cNvSpPr txBox="1"/>
            <p:nvPr/>
          </p:nvSpPr>
          <p:spPr>
            <a:xfrm>
              <a:off x="7287621"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pPr marL="66675"/>
              <a:endParaRPr lang="en-US" sz="3000" dirty="0">
                <a:solidFill>
                  <a:schemeClr val="bg1"/>
                </a:solidFill>
              </a:endParaRPr>
            </a:p>
          </p:txBody>
        </p:sp>
        <p:sp>
          <p:nvSpPr>
            <p:cNvPr id="16" name="TextBox 15">
              <a:extLst>
                <a:ext uri="{FF2B5EF4-FFF2-40B4-BE49-F238E27FC236}">
                  <a16:creationId xmlns:a16="http://schemas.microsoft.com/office/drawing/2014/main" id="{6F5A2FDB-6F05-9D4E-8FD2-99A401CD2955}"/>
                </a:ext>
              </a:extLst>
            </p:cNvPr>
            <p:cNvSpPr txBox="1"/>
            <p:nvPr/>
          </p:nvSpPr>
          <p:spPr>
            <a:xfrm>
              <a:off x="7287621" y="631595"/>
              <a:ext cx="2057400" cy="553998"/>
            </a:xfrm>
            <a:prstGeom prst="rect">
              <a:avLst/>
            </a:prstGeom>
            <a:solidFill>
              <a:schemeClr val="tx1"/>
            </a:solidFill>
            <a:ln>
              <a:solidFill>
                <a:srgbClr val="191B83"/>
              </a:solidFill>
            </a:ln>
          </p:spPr>
          <p:txBody>
            <a:bodyPr wrap="square" rtlCol="0">
              <a:noAutofit/>
            </a:bodyPr>
            <a:lstStyle/>
            <a:p>
              <a:r>
                <a:rPr lang="en-US" sz="3000" b="1" dirty="0">
                  <a:solidFill>
                    <a:schemeClr val="bg1"/>
                  </a:solidFill>
                </a:rPr>
                <a:t>Paso 2</a:t>
              </a:r>
            </a:p>
          </p:txBody>
        </p:sp>
      </p:grpSp>
      <p:grpSp>
        <p:nvGrpSpPr>
          <p:cNvPr id="5" name="Group 4">
            <a:extLst>
              <a:ext uri="{FF2B5EF4-FFF2-40B4-BE49-F238E27FC236}">
                <a16:creationId xmlns:a16="http://schemas.microsoft.com/office/drawing/2014/main" id="{6AEAEBC2-A014-1A40-9F52-43CE93B48181}"/>
              </a:ext>
            </a:extLst>
          </p:cNvPr>
          <p:cNvGrpSpPr/>
          <p:nvPr/>
        </p:nvGrpSpPr>
        <p:grpSpPr>
          <a:xfrm>
            <a:off x="9671744" y="645817"/>
            <a:ext cx="2057400" cy="5220719"/>
            <a:chOff x="9684277" y="631595"/>
            <a:chExt cx="2057400" cy="5220719"/>
          </a:xfrm>
        </p:grpSpPr>
        <p:sp>
          <p:nvSpPr>
            <p:cNvPr id="13" name="TextBox 12">
              <a:extLst>
                <a:ext uri="{FF2B5EF4-FFF2-40B4-BE49-F238E27FC236}">
                  <a16:creationId xmlns:a16="http://schemas.microsoft.com/office/drawing/2014/main" id="{11E6AFB1-1304-2141-9EDF-D1863CAE5B9F}"/>
                </a:ext>
              </a:extLst>
            </p:cNvPr>
            <p:cNvSpPr txBox="1"/>
            <p:nvPr/>
          </p:nvSpPr>
          <p:spPr>
            <a:xfrm>
              <a:off x="9684277" y="1280314"/>
              <a:ext cx="2057400" cy="4572000"/>
            </a:xfrm>
            <a:prstGeom prst="rect">
              <a:avLst/>
            </a:prstGeom>
            <a:solidFill>
              <a:schemeClr val="accent4">
                <a:lumMod val="75000"/>
              </a:schemeClr>
            </a:solidFill>
            <a:ln w="25400">
              <a:solidFill>
                <a:schemeClr val="accent4">
                  <a:lumMod val="50000"/>
                </a:schemeClr>
              </a:solidFill>
            </a:ln>
          </p:spPr>
          <p:txBody>
            <a:bodyPr wrap="square" tIns="228600" rtlCol="0">
              <a:noAutofit/>
            </a:bodyPr>
            <a:lstStyle/>
            <a:p>
              <a:r>
                <a:rPr lang="es-ES" sz="2800" dirty="0"/>
                <a:t>Considere qué es de ayuda para los estudiantes para promover su éxito y qué no es de ayuda.</a:t>
              </a:r>
              <a:endParaRPr lang="en-US" sz="2800" dirty="0"/>
            </a:p>
            <a:p>
              <a:pPr marL="514350" indent="-514350">
                <a:buFont typeface="+mj-lt"/>
                <a:buAutoNum type="arabicPeriod"/>
              </a:pPr>
              <a:endParaRPr lang="en-US" sz="2800" dirty="0"/>
            </a:p>
          </p:txBody>
        </p:sp>
        <p:sp>
          <p:nvSpPr>
            <p:cNvPr id="17" name="TextBox 16">
              <a:extLst>
                <a:ext uri="{FF2B5EF4-FFF2-40B4-BE49-F238E27FC236}">
                  <a16:creationId xmlns:a16="http://schemas.microsoft.com/office/drawing/2014/main" id="{C4ABFD83-9277-4F42-B8AB-60477B9D5CDD}"/>
                </a:ext>
              </a:extLst>
            </p:cNvPr>
            <p:cNvSpPr txBox="1"/>
            <p:nvPr/>
          </p:nvSpPr>
          <p:spPr>
            <a:xfrm>
              <a:off x="9684277" y="631595"/>
              <a:ext cx="2057400" cy="553998"/>
            </a:xfrm>
            <a:prstGeom prst="rect">
              <a:avLst/>
            </a:prstGeom>
            <a:solidFill>
              <a:schemeClr val="tx1"/>
            </a:solidFill>
            <a:ln>
              <a:solidFill>
                <a:schemeClr val="tx1"/>
              </a:solidFill>
            </a:ln>
          </p:spPr>
          <p:txBody>
            <a:bodyPr wrap="square" rtlCol="0">
              <a:noAutofit/>
            </a:bodyPr>
            <a:lstStyle/>
            <a:p>
              <a:r>
                <a:rPr lang="en-US" sz="3000" b="1" dirty="0">
                  <a:solidFill>
                    <a:schemeClr val="bg1"/>
                  </a:solidFill>
                </a:rPr>
                <a:t>Paso 3</a:t>
              </a:r>
            </a:p>
          </p:txBody>
        </p:sp>
      </p:grpSp>
      <p:sp>
        <p:nvSpPr>
          <p:cNvPr id="9" name="Rectangle 8">
            <a:extLst>
              <a:ext uri="{FF2B5EF4-FFF2-40B4-BE49-F238E27FC236}">
                <a16:creationId xmlns:a16="http://schemas.microsoft.com/office/drawing/2014/main" id="{A0838B46-FAD8-C74B-92CB-718B5946D644}"/>
              </a:ext>
            </a:extLst>
          </p:cNvPr>
          <p:cNvSpPr/>
          <p:nvPr/>
        </p:nvSpPr>
        <p:spPr>
          <a:xfrm>
            <a:off x="7388762" y="1442655"/>
            <a:ext cx="2057400" cy="3970318"/>
          </a:xfrm>
          <a:prstGeom prst="rect">
            <a:avLst/>
          </a:prstGeom>
        </p:spPr>
        <p:txBody>
          <a:bodyPr wrap="square">
            <a:spAutoFit/>
          </a:bodyPr>
          <a:lstStyle/>
          <a:p>
            <a:r>
              <a:rPr lang="es-ES_tradnl" sz="2800" dirty="0">
                <a:solidFill>
                  <a:srgbClr val="222222"/>
                </a:solidFill>
              </a:rPr>
              <a:t>Escuche a </a:t>
            </a:r>
            <a:r>
              <a:rPr lang="es-ES_tradnl" sz="2800" dirty="0"/>
              <a:t>nuestros estudiantes e incorpore sus voces a cómo trabajamos en Job Corps.</a:t>
            </a:r>
          </a:p>
        </p:txBody>
      </p:sp>
    </p:spTree>
    <p:extLst>
      <p:ext uri="{BB962C8B-B14F-4D97-AF65-F5344CB8AC3E}">
        <p14:creationId xmlns:p14="http://schemas.microsoft.com/office/powerpoint/2010/main" val="13638485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9" name="Straight Connector 138">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41" name="Rectangle 140">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4274" name="Title 1">
            <a:extLst>
              <a:ext uri="{FF2B5EF4-FFF2-40B4-BE49-F238E27FC236}">
                <a16:creationId xmlns:a16="http://schemas.microsoft.com/office/drawing/2014/main" id="{1E1BB83D-BCAD-4E2A-87B4-34A2297EA59C}"/>
              </a:ext>
            </a:extLst>
          </p:cNvPr>
          <p:cNvSpPr>
            <a:spLocks noGrp="1"/>
          </p:cNvSpPr>
          <p:nvPr>
            <p:ph type="title"/>
          </p:nvPr>
        </p:nvSpPr>
        <p:spPr>
          <a:xfrm>
            <a:off x="492369" y="605896"/>
            <a:ext cx="3642309" cy="5646208"/>
          </a:xfrm>
        </p:spPr>
        <p:txBody>
          <a:bodyPr vert="horz" lIns="91440" tIns="45720" rIns="91440" bIns="45720" rtlCol="0" anchor="ctr">
            <a:normAutofit fontScale="90000"/>
          </a:bodyPr>
          <a:lstStyle/>
          <a:p>
            <a:pPr>
              <a:lnSpc>
                <a:spcPct val="90000"/>
              </a:lnSpc>
              <a:defRPr/>
            </a:pPr>
            <a:br>
              <a:rPr lang="en-US" sz="4400" dirty="0"/>
            </a:br>
            <a:r>
              <a:rPr lang="es-ES_tradnl" sz="4900" dirty="0"/>
              <a:t>El estrés de nuestro propio trabajo y nuestras vidas hacen que el trauma sea una preocupación personal.</a:t>
            </a:r>
            <a:br>
              <a:rPr lang="en-US" sz="4400" dirty="0"/>
            </a:br>
            <a:endParaRPr lang="en-US" sz="4400" dirty="0"/>
          </a:p>
        </p:txBody>
      </p:sp>
      <p:sp>
        <p:nvSpPr>
          <p:cNvPr id="61444" name="Slide Number Placeholder 4">
            <a:extLst>
              <a:ext uri="{FF2B5EF4-FFF2-40B4-BE49-F238E27FC236}">
                <a16:creationId xmlns:a16="http://schemas.microsoft.com/office/drawing/2014/main" id="{BF30398C-96AF-462E-A951-D091696638B9}"/>
              </a:ext>
            </a:extLst>
          </p:cNvPr>
          <p:cNvSpPr>
            <a:spLocks noGrp="1"/>
          </p:cNvSpPr>
          <p:nvPr>
            <p:ph type="sldNum" sz="quarter" idx="12"/>
          </p:nvPr>
        </p:nvSpPr>
        <p:spPr bwMode="auto">
          <a:xfrm>
            <a:off x="10993582" y="6446838"/>
            <a:ext cx="780010" cy="365125"/>
          </a:xfrm>
        </p:spPr>
        <p:txBody>
          <a:bodyPr vert="horz" lIns="91440" tIns="45720" rIns="91440" bIns="45720" rtlCol="0" anchor="ctr">
            <a:norm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eaLnBrk="1" fontAlgn="base" hangingPunct="1">
              <a:spcBef>
                <a:spcPct val="0"/>
              </a:spcBef>
              <a:spcAft>
                <a:spcPts val="600"/>
              </a:spcAft>
              <a:defRPr/>
            </a:pPr>
            <a:fld id="{95C26DF0-D8D1-4040-8AE7-B838E4B89CCB}" type="slidenum">
              <a:rPr lang="en-US" altLang="en-US" sz="1050">
                <a:solidFill>
                  <a:schemeClr val="tx1">
                    <a:lumMod val="85000"/>
                    <a:lumOff val="15000"/>
                  </a:schemeClr>
                </a:solidFill>
                <a:latin typeface="+mn-lt"/>
                <a:cs typeface="+mn-cs"/>
              </a:rPr>
              <a:pPr algn="l" eaLnBrk="1" fontAlgn="base" hangingPunct="1">
                <a:spcBef>
                  <a:spcPct val="0"/>
                </a:spcBef>
                <a:spcAft>
                  <a:spcPts val="600"/>
                </a:spcAft>
                <a:defRPr/>
              </a:pPr>
              <a:t>33</a:t>
            </a:fld>
            <a:endParaRPr lang="en-US" altLang="en-US" sz="1050" dirty="0">
              <a:solidFill>
                <a:schemeClr val="tx1">
                  <a:lumMod val="85000"/>
                  <a:lumOff val="15000"/>
                </a:schemeClr>
              </a:solidFill>
              <a:latin typeface="+mn-lt"/>
              <a:cs typeface="+mn-cs"/>
            </a:endParaRPr>
          </a:p>
        </p:txBody>
      </p:sp>
      <p:sp>
        <p:nvSpPr>
          <p:cNvPr id="4" name="Oval 3">
            <a:extLst>
              <a:ext uri="{FF2B5EF4-FFF2-40B4-BE49-F238E27FC236}">
                <a16:creationId xmlns:a16="http://schemas.microsoft.com/office/drawing/2014/main" id="{3C0A2D8E-952E-1F43-83EF-8733F904F1C0}"/>
              </a:ext>
            </a:extLst>
          </p:cNvPr>
          <p:cNvSpPr/>
          <p:nvPr/>
        </p:nvSpPr>
        <p:spPr>
          <a:xfrm>
            <a:off x="4871615" y="439566"/>
            <a:ext cx="3661109" cy="2939142"/>
          </a:xfrm>
          <a:prstGeom prst="ellipse">
            <a:avLst/>
          </a:prstGeom>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BD71AE0D-A55C-5343-B33E-91F0737475A4}"/>
              </a:ext>
            </a:extLst>
          </p:cNvPr>
          <p:cNvSpPr/>
          <p:nvPr/>
        </p:nvSpPr>
        <p:spPr>
          <a:xfrm>
            <a:off x="4951030" y="3582911"/>
            <a:ext cx="3510643" cy="2939142"/>
          </a:xfrm>
          <a:prstGeom prst="ellipse">
            <a:avLst/>
          </a:prstGeom>
          <a:solidFill>
            <a:srgbClr val="53A6C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7" name="Content Placeholder 2">
            <a:extLst>
              <a:ext uri="{FF2B5EF4-FFF2-40B4-BE49-F238E27FC236}">
                <a16:creationId xmlns:a16="http://schemas.microsoft.com/office/drawing/2014/main" id="{3E91F86C-830D-4F4B-9B3E-BB933EBA6A97}"/>
              </a:ext>
            </a:extLst>
          </p:cNvPr>
          <p:cNvSpPr txBox="1">
            <a:spLocks/>
          </p:cNvSpPr>
          <p:nvPr/>
        </p:nvSpPr>
        <p:spPr>
          <a:xfrm>
            <a:off x="5362972" y="3752502"/>
            <a:ext cx="2657225" cy="2333941"/>
          </a:xfrm>
          <a:prstGeom prst="rect">
            <a:avLst/>
          </a:prstGeom>
        </p:spPr>
        <p:txBody>
          <a:bodyPr vert="horz" lIns="0" tIns="45720" rIns="0" bIns="45720" rtlCol="0" anchor="ctr">
            <a:noAutofit/>
          </a:bodyPr>
          <a:lstStyle>
            <a:lvl1pPr marL="0" indent="0" algn="l" defTabSz="914400" rtl="0" eaLnBrk="1" latinLnBrk="0" hangingPunct="1">
              <a:lnSpc>
                <a:spcPct val="110000"/>
              </a:lnSpc>
              <a:spcBef>
                <a:spcPts val="0"/>
              </a:spcBef>
              <a:spcAft>
                <a:spcPts val="6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buClr>
                <a:schemeClr val="tx1"/>
              </a:buClr>
              <a:defRPr/>
            </a:pPr>
            <a:br>
              <a:rPr lang="en-US" sz="2400" dirty="0"/>
            </a:br>
            <a:r>
              <a:rPr lang="es-ES_tradnl" sz="2400" dirty="0"/>
              <a:t>Necesitamos ser conscientes de cómo las experiencias traumáticas pueden desafiar nuestros propios recursos emocionales.</a:t>
            </a:r>
            <a:endParaRPr lang="es-ES_tradnl" sz="2400" dirty="0">
              <a:solidFill>
                <a:schemeClr val="bg1"/>
              </a:solidFill>
            </a:endParaRPr>
          </a:p>
        </p:txBody>
      </p:sp>
      <p:sp>
        <p:nvSpPr>
          <p:cNvPr id="61448" name="Content Placeholder 2">
            <a:extLst>
              <a:ext uri="{FF2B5EF4-FFF2-40B4-BE49-F238E27FC236}">
                <a16:creationId xmlns:a16="http://schemas.microsoft.com/office/drawing/2014/main" id="{4A806920-1848-4580-8C25-C3D3D84BEDD9}"/>
              </a:ext>
            </a:extLst>
          </p:cNvPr>
          <p:cNvSpPr>
            <a:spLocks noGrp="1"/>
          </p:cNvSpPr>
          <p:nvPr>
            <p:ph type="body" sz="half" idx="2"/>
          </p:nvPr>
        </p:nvSpPr>
        <p:spPr>
          <a:xfrm>
            <a:off x="5120220" y="933601"/>
            <a:ext cx="3152137" cy="2359255"/>
          </a:xfrm>
        </p:spPr>
        <p:txBody>
          <a:bodyPr vert="horz" lIns="0" tIns="45720" rIns="0" bIns="45720" rtlCol="0" anchor="ctr">
            <a:noAutofit/>
          </a:bodyPr>
          <a:lstStyle/>
          <a:p>
            <a:pPr algn="ctr">
              <a:lnSpc>
                <a:spcPct val="100000"/>
              </a:lnSpc>
              <a:buClr>
                <a:schemeClr val="tx1"/>
              </a:buClr>
              <a:defRPr/>
            </a:pPr>
            <a:r>
              <a:rPr lang="es-ES_tradnl" sz="2800" dirty="0"/>
              <a:t>Ninguno de nosotros estamos inmunes a las experiencias traumáticas en nuestras propias vidas.</a:t>
            </a:r>
            <a:endParaRPr lang="es-ES_tradnl" sz="2600" dirty="0">
              <a:solidFill>
                <a:schemeClr val="bg1"/>
              </a:solidFill>
            </a:endParaRPr>
          </a:p>
        </p:txBody>
      </p:sp>
      <p:sp>
        <p:nvSpPr>
          <p:cNvPr id="19" name="Oval 18">
            <a:extLst>
              <a:ext uri="{FF2B5EF4-FFF2-40B4-BE49-F238E27FC236}">
                <a16:creationId xmlns:a16="http://schemas.microsoft.com/office/drawing/2014/main" id="{6B45FE24-7CF6-3941-9F4A-54D5E0257136}"/>
              </a:ext>
            </a:extLst>
          </p:cNvPr>
          <p:cNvSpPr/>
          <p:nvPr/>
        </p:nvSpPr>
        <p:spPr>
          <a:xfrm>
            <a:off x="8262949" y="1909137"/>
            <a:ext cx="3510643" cy="2939142"/>
          </a:xfrm>
          <a:prstGeom prst="ellipse">
            <a:avLst/>
          </a:prstGeom>
          <a:solidFill>
            <a:srgbClr val="BE6A5B"/>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8" name="Content Placeholder 2">
            <a:extLst>
              <a:ext uri="{FF2B5EF4-FFF2-40B4-BE49-F238E27FC236}">
                <a16:creationId xmlns:a16="http://schemas.microsoft.com/office/drawing/2014/main" id="{8E334BF4-2019-C549-8520-02DB809133A3}"/>
              </a:ext>
            </a:extLst>
          </p:cNvPr>
          <p:cNvSpPr txBox="1">
            <a:spLocks/>
          </p:cNvSpPr>
          <p:nvPr/>
        </p:nvSpPr>
        <p:spPr>
          <a:xfrm>
            <a:off x="8503769" y="2506795"/>
            <a:ext cx="3023960" cy="2020815"/>
          </a:xfrm>
          <a:prstGeom prst="rect">
            <a:avLst/>
          </a:prstGeom>
        </p:spPr>
        <p:txBody>
          <a:bodyPr vert="horz" lIns="0" tIns="45720" rIns="0" bIns="45720" rtlCol="0" anchor="ctr">
            <a:noAutofit/>
          </a:bodyPr>
          <a:lstStyle>
            <a:lvl1pPr marL="0" indent="0" algn="l" defTabSz="914400" rtl="0" eaLnBrk="1" latinLnBrk="0" hangingPunct="1">
              <a:lnSpc>
                <a:spcPct val="110000"/>
              </a:lnSpc>
              <a:spcBef>
                <a:spcPts val="0"/>
              </a:spcBef>
              <a:spcAft>
                <a:spcPts val="600"/>
              </a:spcAft>
              <a:buClr>
                <a:schemeClr val="accent1"/>
              </a:buClr>
              <a:buSzPct val="100000"/>
              <a:buFont typeface="Calibri" panose="020F0502020204030204" pitchFamily="34" charset="0"/>
              <a:buNone/>
              <a:defRPr sz="1800" kern="1200">
                <a:solidFill>
                  <a:srgbClr val="FFFFFF"/>
                </a:solidFill>
                <a:latin typeface="+mn-lt"/>
                <a:ea typeface="+mn-ea"/>
                <a:cs typeface="+mn-cs"/>
              </a:defRPr>
            </a:lvl1pPr>
            <a:lvl2pPr marL="457200"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lumMod val="75000"/>
                    <a:lumOff val="25000"/>
                  </a:schemeClr>
                </a:solidFill>
                <a:latin typeface="+mn-lt"/>
                <a:ea typeface="+mn-ea"/>
                <a:cs typeface="+mn-cs"/>
              </a:defRPr>
            </a:lvl2pPr>
            <a:lvl3pPr marL="914400" indent="0" algn="l" defTabSz="914400" rtl="0" eaLnBrk="1" latinLnBrk="0" hangingPunct="1">
              <a:lnSpc>
                <a:spcPct val="100000"/>
              </a:lnSpc>
              <a:spcBef>
                <a:spcPts val="200"/>
              </a:spcBef>
              <a:spcAft>
                <a:spcPts val="400"/>
              </a:spcAft>
              <a:buClrTx/>
              <a:buFont typeface="Calibri" pitchFamily="34" charset="0"/>
              <a:buNone/>
              <a:defRPr sz="1000" kern="1200">
                <a:solidFill>
                  <a:schemeClr val="tx1">
                    <a:lumMod val="75000"/>
                    <a:lumOff val="25000"/>
                  </a:schemeClr>
                </a:solidFill>
                <a:latin typeface="+mn-lt"/>
                <a:ea typeface="+mn-ea"/>
                <a:cs typeface="+mn-cs"/>
              </a:defRPr>
            </a:lvl3pPr>
            <a:lvl4pPr marL="13716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4pPr>
            <a:lvl5pPr marL="1828800" indent="0" algn="l" defTabSz="914400" rtl="0" eaLnBrk="1" latinLnBrk="0" hangingPunct="1">
              <a:lnSpc>
                <a:spcPct val="100000"/>
              </a:lnSpc>
              <a:spcBef>
                <a:spcPts val="200"/>
              </a:spcBef>
              <a:spcAft>
                <a:spcPts val="400"/>
              </a:spcAft>
              <a:buClrTx/>
              <a:buFont typeface="Calibri" pitchFamily="34" charset="0"/>
              <a:buNone/>
              <a:defRPr sz="900" kern="1200">
                <a:solidFill>
                  <a:schemeClr val="tx1">
                    <a:lumMod val="75000"/>
                    <a:lumOff val="25000"/>
                  </a:schemeClr>
                </a:solidFill>
                <a:latin typeface="+mn-lt"/>
                <a:ea typeface="+mn-ea"/>
                <a:cs typeface="+mn-cs"/>
              </a:defRPr>
            </a:lvl5pPr>
            <a:lvl6pPr marL="22860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6pPr>
            <a:lvl7pPr marL="27432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7pPr>
            <a:lvl8pPr marL="32004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8pPr>
            <a:lvl9pPr marL="3657600" indent="0" algn="l" defTabSz="914400" rtl="0" eaLnBrk="1" latinLnBrk="0" hangingPunct="1">
              <a:lnSpc>
                <a:spcPct val="90000"/>
              </a:lnSpc>
              <a:spcBef>
                <a:spcPts val="200"/>
              </a:spcBef>
              <a:spcAft>
                <a:spcPts val="400"/>
              </a:spcAft>
              <a:buClr>
                <a:schemeClr val="accent1"/>
              </a:buClr>
              <a:buFont typeface="Calibri" pitchFamily="34" charset="0"/>
              <a:buNone/>
              <a:defRPr sz="900" kern="1200">
                <a:solidFill>
                  <a:schemeClr val="tx1">
                    <a:lumMod val="75000"/>
                    <a:lumOff val="25000"/>
                  </a:schemeClr>
                </a:solidFill>
                <a:latin typeface="+mn-lt"/>
                <a:ea typeface="+mn-ea"/>
                <a:cs typeface="+mn-cs"/>
              </a:defRPr>
            </a:lvl9pPr>
          </a:lstStyle>
          <a:p>
            <a:pPr algn="ctr">
              <a:lnSpc>
                <a:spcPct val="100000"/>
              </a:lnSpc>
              <a:buClr>
                <a:schemeClr val="tx1"/>
              </a:buClr>
              <a:defRPr/>
            </a:pPr>
            <a:r>
              <a:rPr lang="es-ES_tradnl" sz="2400" dirty="0"/>
              <a:t>Trabajamos con jóvenes que están luchando con muchos desafíos que a menudo son abrumadores.</a:t>
            </a:r>
            <a:endParaRPr lang="es-ES_tradnl" sz="2400" dirty="0">
              <a:solidFill>
                <a:schemeClr val="bg1"/>
              </a:solidFill>
            </a:endParaRPr>
          </a:p>
        </p:txBody>
      </p:sp>
    </p:spTree>
    <p:extLst>
      <p:ext uri="{BB962C8B-B14F-4D97-AF65-F5344CB8AC3E}">
        <p14:creationId xmlns:p14="http://schemas.microsoft.com/office/powerpoint/2010/main" val="2987197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79"/>
        <p:cNvGrpSpPr/>
        <p:nvPr/>
      </p:nvGrpSpPr>
      <p:grpSpPr>
        <a:xfrm>
          <a:off x="0" y="0"/>
          <a:ext cx="0" cy="0"/>
          <a:chOff x="0" y="0"/>
          <a:chExt cx="0" cy="0"/>
        </a:xfrm>
      </p:grpSpPr>
      <p:sp>
        <p:nvSpPr>
          <p:cNvPr id="183" name="Rectangle 12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4" name="Straight Connector 12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84" name="Rectangle 125">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85" name="Rectangle 188">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6" name="Rectangle 190">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Title 1">
            <a:extLst>
              <a:ext uri="{FF2B5EF4-FFF2-40B4-BE49-F238E27FC236}">
                <a16:creationId xmlns:a16="http://schemas.microsoft.com/office/drawing/2014/main" id="{F1649132-50AC-DC46-9205-DBAC04DAAB61}"/>
              </a:ext>
            </a:extLst>
          </p:cNvPr>
          <p:cNvSpPr txBox="1">
            <a:spLocks/>
          </p:cNvSpPr>
          <p:nvPr/>
        </p:nvSpPr>
        <p:spPr>
          <a:xfrm>
            <a:off x="492369" y="605896"/>
            <a:ext cx="3913252" cy="5419766"/>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nSpc>
                <a:spcPct val="90000"/>
              </a:lnSpc>
              <a:defRPr/>
            </a:pPr>
            <a:r>
              <a:rPr lang="es-ES_tradnl" sz="5900" b="1" dirty="0">
                <a:solidFill>
                  <a:schemeClr val="bg1"/>
                </a:solidFill>
              </a:rPr>
              <a:t>Desarrollando Resiliencia</a:t>
            </a:r>
          </a:p>
          <a:p>
            <a:pPr>
              <a:lnSpc>
                <a:spcPct val="90000"/>
              </a:lnSpc>
              <a:defRPr/>
            </a:pPr>
            <a:br>
              <a:rPr lang="en-US" sz="4800" dirty="0"/>
            </a:br>
            <a:r>
              <a:rPr lang="es-ES_tradnl" dirty="0"/>
              <a:t>Cómo manejar nuestro propio trauma mientras intentamos ayudar a otros</a:t>
            </a:r>
            <a:br>
              <a:rPr lang="es-ES_tradnl" sz="5000" dirty="0"/>
            </a:br>
            <a:endParaRPr lang="es-ES_tradnl" sz="5000" dirty="0"/>
          </a:p>
        </p:txBody>
      </p:sp>
      <p:sp>
        <p:nvSpPr>
          <p:cNvPr id="9" name="Content Placeholder 2">
            <a:extLst>
              <a:ext uri="{FF2B5EF4-FFF2-40B4-BE49-F238E27FC236}">
                <a16:creationId xmlns:a16="http://schemas.microsoft.com/office/drawing/2014/main" id="{9B94EC30-5591-1D46-852E-33100A6A396E}"/>
              </a:ext>
            </a:extLst>
          </p:cNvPr>
          <p:cNvSpPr txBox="1">
            <a:spLocks/>
          </p:cNvSpPr>
          <p:nvPr/>
        </p:nvSpPr>
        <p:spPr>
          <a:xfrm>
            <a:off x="4944760" y="261257"/>
            <a:ext cx="6916895" cy="5259121"/>
          </a:xfrm>
          <a:prstGeom prst="rect">
            <a:avLst/>
          </a:prstGeom>
          <a:solidFill>
            <a:schemeClr val="accent1">
              <a:lumMod val="40000"/>
              <a:lumOff val="60000"/>
            </a:schemeClr>
          </a:solidFill>
          <a:ln w="19050">
            <a:solidFill>
              <a:schemeClr val="accent4">
                <a:lumMod val="75000"/>
              </a:schemeClr>
            </a:solidFill>
          </a:ln>
        </p:spPr>
        <p:txBody>
          <a:bodyPr lIns="91440" tIns="182880" rIns="91440" bIns="182880" anchor="ctr">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2225" indent="0" algn="ctr">
              <a:lnSpc>
                <a:spcPct val="100000"/>
              </a:lnSpc>
              <a:spcBef>
                <a:spcPts val="0"/>
              </a:spcBef>
              <a:spcAft>
                <a:spcPts val="600"/>
              </a:spcAft>
              <a:buClr>
                <a:schemeClr val="tx1"/>
              </a:buClr>
              <a:buNone/>
            </a:pPr>
            <a:r>
              <a:rPr lang="en-US" dirty="0"/>
              <a:t>​</a:t>
            </a:r>
          </a:p>
          <a:p>
            <a:pPr marL="22225" indent="0" algn="ctr">
              <a:lnSpc>
                <a:spcPct val="100000"/>
              </a:lnSpc>
              <a:spcBef>
                <a:spcPts val="0"/>
              </a:spcBef>
              <a:spcAft>
                <a:spcPts val="600"/>
              </a:spcAft>
              <a:buClr>
                <a:schemeClr val="tx1"/>
              </a:buClr>
              <a:buNone/>
            </a:pPr>
            <a:endParaRPr lang="en-US" sz="4200" b="1" dirty="0"/>
          </a:p>
          <a:p>
            <a:pPr marL="22225" indent="0" algn="ctr">
              <a:lnSpc>
                <a:spcPct val="100000"/>
              </a:lnSpc>
              <a:spcBef>
                <a:spcPts val="0"/>
              </a:spcBef>
              <a:spcAft>
                <a:spcPts val="600"/>
              </a:spcAft>
              <a:buClr>
                <a:schemeClr val="tx1"/>
              </a:buClr>
              <a:buNone/>
            </a:pPr>
            <a:r>
              <a:rPr lang="en-US" sz="4200" b="1" dirty="0"/>
              <a:t>Filling Up Your Tank: Resilience Strategies</a:t>
            </a:r>
          </a:p>
          <a:p>
            <a:pPr marL="22225" indent="0" algn="ctr">
              <a:lnSpc>
                <a:spcPct val="100000"/>
              </a:lnSpc>
              <a:spcBef>
                <a:spcPts val="0"/>
              </a:spcBef>
              <a:spcAft>
                <a:spcPts val="600"/>
              </a:spcAft>
              <a:buClr>
                <a:schemeClr val="tx1"/>
              </a:buClr>
              <a:buNone/>
            </a:pPr>
            <a:r>
              <a:rPr lang="es-ES_tradnl" sz="4200" dirty="0" err="1"/>
              <a:t>Webinar</a:t>
            </a:r>
            <a:r>
              <a:rPr lang="es-ES_tradnl" sz="4200" dirty="0"/>
              <a:t> ofrecido </a:t>
            </a:r>
            <a:r>
              <a:rPr lang="es-ES_tradnl" sz="3200" dirty="0"/>
              <a:t>11/mayo/20 </a:t>
            </a:r>
            <a:r>
              <a:rPr lang="es-ES_tradnl" sz="4200" dirty="0"/>
              <a:t>en inglés y </a:t>
            </a:r>
            <a:r>
              <a:rPr lang="es-ES_tradnl" sz="4200" b="1" dirty="0"/>
              <a:t>Estrategias para Potenciar la Resiliencia </a:t>
            </a:r>
            <a:r>
              <a:rPr lang="es-ES_tradnl" sz="4200" dirty="0"/>
              <a:t>ofrecido</a:t>
            </a:r>
            <a:r>
              <a:rPr lang="es-ES_tradnl" sz="4200" b="1" dirty="0"/>
              <a:t> </a:t>
            </a:r>
            <a:r>
              <a:rPr lang="es-ES_tradnl" sz="3200" dirty="0"/>
              <a:t>5/agosto/20 </a:t>
            </a:r>
            <a:r>
              <a:rPr lang="es-ES_tradnl" sz="4200" dirty="0"/>
              <a:t>en español: ambos con hojas de trabajo </a:t>
            </a:r>
          </a:p>
          <a:p>
            <a:pPr marL="22225" indent="0" algn="ctr">
              <a:lnSpc>
                <a:spcPct val="100000"/>
              </a:lnSpc>
              <a:spcBef>
                <a:spcPts val="0"/>
              </a:spcBef>
              <a:spcAft>
                <a:spcPts val="0"/>
              </a:spcAft>
              <a:buClr>
                <a:schemeClr val="tx1"/>
              </a:buClr>
              <a:buNone/>
            </a:pPr>
            <a:endParaRPr lang="en-US" sz="2800" dirty="0">
              <a:hlinkClick r:id="rId3"/>
            </a:endParaRPr>
          </a:p>
          <a:p>
            <a:pPr marL="22225" indent="0" algn="ctr">
              <a:lnSpc>
                <a:spcPct val="100000"/>
              </a:lnSpc>
              <a:spcBef>
                <a:spcPts val="0"/>
              </a:spcBef>
              <a:spcAft>
                <a:spcPts val="0"/>
              </a:spcAft>
              <a:buClr>
                <a:schemeClr val="tx1"/>
              </a:buClr>
              <a:buNone/>
            </a:pPr>
            <a:r>
              <a:rPr lang="en-US" sz="2800" dirty="0">
                <a:hlinkClick r:id="rId3"/>
              </a:rPr>
              <a:t>https://supportservices.jobcorps.gov/health/Pages/Webinars.aspx</a:t>
            </a:r>
            <a:endParaRPr lang="en-US" sz="2800" dirty="0"/>
          </a:p>
        </p:txBody>
      </p:sp>
    </p:spTree>
    <p:extLst>
      <p:ext uri="{BB962C8B-B14F-4D97-AF65-F5344CB8AC3E}">
        <p14:creationId xmlns:p14="http://schemas.microsoft.com/office/powerpoint/2010/main" val="897680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3F0F09-05E2-0C4A-BE7A-1AE571D5928A}"/>
              </a:ext>
            </a:extLst>
          </p:cNvPr>
          <p:cNvSpPr>
            <a:spLocks noGrp="1"/>
          </p:cNvSpPr>
          <p:nvPr>
            <p:ph type="sldNum" sz="quarter" idx="12"/>
          </p:nvPr>
        </p:nvSpPr>
        <p:spPr/>
        <p:txBody>
          <a:bodyPr/>
          <a:lstStyle/>
          <a:p>
            <a:fld id="{3A98EE3D-8CD1-4C3F-BD1C-C98C9596463C}" type="slidenum">
              <a:rPr lang="en-US" smtClean="0"/>
              <a:pPr/>
              <a:t>35</a:t>
            </a:fld>
            <a:endParaRPr lang="en-US" dirty="0"/>
          </a:p>
        </p:txBody>
      </p:sp>
      <p:pic>
        <p:nvPicPr>
          <p:cNvPr id="19" name="Picture 18" descr="A picture containing person, person, table, person&#10;&#10;Description automatically generated">
            <a:extLst>
              <a:ext uri="{FF2B5EF4-FFF2-40B4-BE49-F238E27FC236}">
                <a16:creationId xmlns:a16="http://schemas.microsoft.com/office/drawing/2014/main" id="{AFCE2F86-2307-8F45-BA4C-324D79015B26}"/>
              </a:ext>
            </a:extLst>
          </p:cNvPr>
          <p:cNvPicPr>
            <a:picLocks noChangeAspect="1"/>
          </p:cNvPicPr>
          <p:nvPr/>
        </p:nvPicPr>
        <p:blipFill>
          <a:blip r:embed="rId3"/>
          <a:stretch>
            <a:fillRect/>
          </a:stretch>
        </p:blipFill>
        <p:spPr>
          <a:xfrm>
            <a:off x="7689261" y="669326"/>
            <a:ext cx="3868740" cy="2901555"/>
          </a:xfrm>
          <a:prstGeom prst="rect">
            <a:avLst/>
          </a:prstGeom>
        </p:spPr>
      </p:pic>
      <p:pic>
        <p:nvPicPr>
          <p:cNvPr id="20" name="Picture 19" descr="A person in a blue shirt&#10;&#10;Description automatically generated">
            <a:extLst>
              <a:ext uri="{FF2B5EF4-FFF2-40B4-BE49-F238E27FC236}">
                <a16:creationId xmlns:a16="http://schemas.microsoft.com/office/drawing/2014/main" id="{07A762A7-E574-0E48-8C7F-DDFD95592F6E}"/>
              </a:ext>
            </a:extLst>
          </p:cNvPr>
          <p:cNvPicPr>
            <a:picLocks noChangeAspect="1"/>
          </p:cNvPicPr>
          <p:nvPr/>
        </p:nvPicPr>
        <p:blipFill rotWithShape="1">
          <a:blip r:embed="rId4"/>
          <a:srcRect l="10381"/>
          <a:stretch/>
        </p:blipFill>
        <p:spPr>
          <a:xfrm>
            <a:off x="5220411" y="3758494"/>
            <a:ext cx="4327495" cy="2704110"/>
          </a:xfrm>
          <a:prstGeom prst="rect">
            <a:avLst/>
          </a:prstGeom>
        </p:spPr>
      </p:pic>
      <p:sp>
        <p:nvSpPr>
          <p:cNvPr id="24" name="Title 1">
            <a:extLst>
              <a:ext uri="{FF2B5EF4-FFF2-40B4-BE49-F238E27FC236}">
                <a16:creationId xmlns:a16="http://schemas.microsoft.com/office/drawing/2014/main" id="{3EA1FA7A-B8F6-1E42-B5FD-CF862957BB9A}"/>
              </a:ext>
            </a:extLst>
          </p:cNvPr>
          <p:cNvSpPr txBox="1">
            <a:spLocks/>
          </p:cNvSpPr>
          <p:nvPr/>
        </p:nvSpPr>
        <p:spPr>
          <a:xfrm>
            <a:off x="561986" y="527436"/>
            <a:ext cx="7127275" cy="1056920"/>
          </a:xfrm>
          <a:prstGeom prst="rect">
            <a:avLst/>
          </a:prstGeom>
        </p:spPr>
        <p:txBody>
          <a:bodyPr vert="horz" lIns="91440" tIns="45720" rIns="91440" bIns="45720" rtlCol="0" anchor="t">
            <a:normAutofit fontScale="92500"/>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0000"/>
              </a:lnSpc>
              <a:spcBef>
                <a:spcPct val="0"/>
              </a:spcBef>
              <a:spcAft>
                <a:spcPts val="0"/>
              </a:spcAft>
              <a:buClrTx/>
              <a:buSzTx/>
              <a:buFontTx/>
              <a:buNone/>
              <a:tabLst/>
              <a:defRPr/>
            </a:pPr>
            <a:r>
              <a:rPr kumimoji="0" lang="es-ES_tradnl" sz="5400" b="1" i="0" u="none" strike="noStrike" kern="1200" cap="none" spc="-50" normalizeH="0" baseline="0" dirty="0">
                <a:ln>
                  <a:noFill/>
                </a:ln>
                <a:solidFill>
                  <a:srgbClr val="FFFFFF"/>
                </a:solidFill>
                <a:effectLst/>
                <a:uLnTx/>
                <a:uFillTx/>
                <a:latin typeface="Tw Cen MT" panose="020F0302020204030204"/>
                <a:ea typeface="+mj-ea"/>
                <a:cs typeface="+mj-cs"/>
              </a:rPr>
              <a:t>Escuchemos con Empatía</a:t>
            </a:r>
          </a:p>
        </p:txBody>
      </p:sp>
      <p:sp>
        <p:nvSpPr>
          <p:cNvPr id="25" name="TextBox 24">
            <a:extLst>
              <a:ext uri="{FF2B5EF4-FFF2-40B4-BE49-F238E27FC236}">
                <a16:creationId xmlns:a16="http://schemas.microsoft.com/office/drawing/2014/main" id="{417C5B10-C0A4-E944-BE09-009C5BDDB833}"/>
              </a:ext>
            </a:extLst>
          </p:cNvPr>
          <p:cNvSpPr txBox="1"/>
          <p:nvPr/>
        </p:nvSpPr>
        <p:spPr>
          <a:xfrm>
            <a:off x="633999" y="1711572"/>
            <a:ext cx="3618772" cy="4618987"/>
          </a:xfrm>
          <a:prstGeom prst="rect">
            <a:avLst/>
          </a:prstGeom>
          <a:noFill/>
        </p:spPr>
        <p:txBody>
          <a:bodyPr wrap="square" rtlCol="0">
            <a:noAutofit/>
          </a:bodyPr>
          <a:lstStyle/>
          <a:p>
            <a:pPr lvl="0">
              <a:spcAft>
                <a:spcPts val="600"/>
              </a:spcAft>
              <a:defRPr/>
            </a:pPr>
            <a:r>
              <a:rPr lang="es-ES_tradnl" sz="2800" dirty="0">
                <a:solidFill>
                  <a:schemeClr val="bg1"/>
                </a:solidFill>
              </a:rPr>
              <a:t>Debemos aprender a escuchar realmente </a:t>
            </a:r>
            <a:r>
              <a:rPr lang="es-ES_tradnl" sz="2800" dirty="0">
                <a:solidFill>
                  <a:schemeClr val="accent1">
                    <a:lumMod val="40000"/>
                    <a:lumOff val="60000"/>
                  </a:schemeClr>
                </a:solidFill>
              </a:rPr>
              <a:t>las palabras y sus corazones. </a:t>
            </a:r>
          </a:p>
          <a:p>
            <a:pPr lvl="0">
              <a:spcAft>
                <a:spcPts val="600"/>
              </a:spcAft>
              <a:defRPr/>
            </a:pPr>
            <a:endParaRPr lang="es-ES" sz="2800" dirty="0"/>
          </a:p>
          <a:p>
            <a:pPr lvl="0">
              <a:spcAft>
                <a:spcPts val="600"/>
              </a:spcAft>
              <a:defRPr/>
            </a:pPr>
            <a:r>
              <a:rPr lang="es-ES_tradnl" sz="2800" dirty="0">
                <a:solidFill>
                  <a:schemeClr val="bg1"/>
                </a:solidFill>
              </a:rPr>
              <a:t>Escuchar </a:t>
            </a:r>
            <a:r>
              <a:rPr lang="es-ES_tradnl" sz="2800" dirty="0">
                <a:solidFill>
                  <a:schemeClr val="accent1">
                    <a:lumMod val="40000"/>
                    <a:lumOff val="60000"/>
                  </a:schemeClr>
                </a:solidFill>
              </a:rPr>
              <a:t>construye la conexión </a:t>
            </a:r>
            <a:r>
              <a:rPr lang="es-ES_tradnl" sz="2800" dirty="0">
                <a:solidFill>
                  <a:schemeClr val="bg1"/>
                </a:solidFill>
              </a:rPr>
              <a:t>necesaria para formar </a:t>
            </a:r>
            <a:r>
              <a:rPr lang="es-ES_tradnl" sz="2800" dirty="0">
                <a:solidFill>
                  <a:schemeClr val="accent1">
                    <a:lumMod val="40000"/>
                    <a:lumOff val="60000"/>
                  </a:schemeClr>
                </a:solidFill>
              </a:rPr>
              <a:t>una relación que sane y promueva el cambio.</a:t>
            </a:r>
            <a:endParaRPr kumimoji="0" lang="es-ES_tradnl" sz="2800" b="0" i="0" u="none" strike="noStrike" kern="0" cap="none" spc="0" normalizeH="0" baseline="0" dirty="0">
              <a:ln>
                <a:noFill/>
              </a:ln>
              <a:solidFill>
                <a:schemeClr val="accent1">
                  <a:lumMod val="40000"/>
                  <a:lumOff val="60000"/>
                </a:schemeClr>
              </a:solidFill>
              <a:effectLst/>
              <a:uLnTx/>
              <a:uFillTx/>
            </a:endParaRPr>
          </a:p>
        </p:txBody>
      </p:sp>
      <p:cxnSp>
        <p:nvCxnSpPr>
          <p:cNvPr id="26" name="Straight Connector 25">
            <a:extLst>
              <a:ext uri="{FF2B5EF4-FFF2-40B4-BE49-F238E27FC236}">
                <a16:creationId xmlns:a16="http://schemas.microsoft.com/office/drawing/2014/main" id="{2690F635-6392-E245-ABBC-885955757ADF}"/>
              </a:ext>
            </a:extLst>
          </p:cNvPr>
          <p:cNvCxnSpPr>
            <a:cxnSpLocks/>
          </p:cNvCxnSpPr>
          <p:nvPr/>
        </p:nvCxnSpPr>
        <p:spPr>
          <a:xfrm>
            <a:off x="561985" y="1679091"/>
            <a:ext cx="3819892" cy="0"/>
          </a:xfrm>
          <a:prstGeom prst="line">
            <a:avLst/>
          </a:prstGeom>
          <a:noFill/>
          <a:ln w="38100" cap="flat" cmpd="sng" algn="ctr">
            <a:solidFill>
              <a:srgbClr val="000000"/>
            </a:solidFill>
            <a:prstDash val="solid"/>
          </a:ln>
          <a:effectLst/>
        </p:spPr>
      </p:cxnSp>
    </p:spTree>
    <p:extLst>
      <p:ext uri="{BB962C8B-B14F-4D97-AF65-F5344CB8AC3E}">
        <p14:creationId xmlns:p14="http://schemas.microsoft.com/office/powerpoint/2010/main" val="2726916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22A64AB-1DF7-1745-9EA1-9375A81C5D5B}"/>
              </a:ext>
            </a:extLst>
          </p:cNvPr>
          <p:cNvSpPr>
            <a:spLocks noGrp="1"/>
          </p:cNvSpPr>
          <p:nvPr>
            <p:ph type="title" idx="4294967295"/>
          </p:nvPr>
        </p:nvSpPr>
        <p:spPr>
          <a:xfrm>
            <a:off x="855000" y="258708"/>
            <a:ext cx="10058400" cy="736600"/>
          </a:xfrm>
        </p:spPr>
        <p:txBody>
          <a:bodyPr anchor="ctr">
            <a:normAutofit fontScale="90000"/>
          </a:bodyPr>
          <a:lstStyle/>
          <a:p>
            <a:pPr algn="ctr"/>
            <a:r>
              <a:rPr lang="es-ES_tradnl" altLang="en-US" b="1" dirty="0">
                <a:solidFill>
                  <a:schemeClr val="tx1"/>
                </a:solidFill>
              </a:rPr>
              <a:t>Escuchar con Empatía</a:t>
            </a:r>
          </a:p>
        </p:txBody>
      </p:sp>
      <p:sp>
        <p:nvSpPr>
          <p:cNvPr id="3" name="Text Placeholder 2">
            <a:extLst>
              <a:ext uri="{FF2B5EF4-FFF2-40B4-BE49-F238E27FC236}">
                <a16:creationId xmlns:a16="http://schemas.microsoft.com/office/drawing/2014/main" id="{619E244D-C35C-594A-BEFB-87E896B0BD40}"/>
              </a:ext>
            </a:extLst>
          </p:cNvPr>
          <p:cNvSpPr>
            <a:spLocks noGrp="1"/>
          </p:cNvSpPr>
          <p:nvPr>
            <p:ph type="body" idx="4294967295"/>
          </p:nvPr>
        </p:nvSpPr>
        <p:spPr>
          <a:xfrm>
            <a:off x="652196" y="995308"/>
            <a:ext cx="5230368" cy="736600"/>
          </a:xfrm>
          <a:solidFill>
            <a:srgbClr val="0B8D46"/>
          </a:solidFill>
          <a:ln w="19050">
            <a:solidFill>
              <a:srgbClr val="0B8D46"/>
            </a:solidFill>
          </a:ln>
        </p:spPr>
        <p:txBody>
          <a:bodyPr anchor="ctr">
            <a:normAutofit/>
          </a:bodyPr>
          <a:lstStyle/>
          <a:p>
            <a:pPr algn="ctr"/>
            <a:r>
              <a:rPr lang="es-ES_tradnl" sz="3000" b="1" dirty="0">
                <a:solidFill>
                  <a:schemeClr val="bg1"/>
                </a:solidFill>
              </a:rPr>
              <a:t>Que se debe hacer</a:t>
            </a:r>
          </a:p>
        </p:txBody>
      </p:sp>
      <p:sp>
        <p:nvSpPr>
          <p:cNvPr id="5" name="Text Placeholder 4">
            <a:extLst>
              <a:ext uri="{FF2B5EF4-FFF2-40B4-BE49-F238E27FC236}">
                <a16:creationId xmlns:a16="http://schemas.microsoft.com/office/drawing/2014/main" id="{A30E0C8A-C3D2-BC4F-9F79-F53108EFE3C8}"/>
              </a:ext>
            </a:extLst>
          </p:cNvPr>
          <p:cNvSpPr>
            <a:spLocks noGrp="1"/>
          </p:cNvSpPr>
          <p:nvPr>
            <p:ph type="body" sz="quarter" idx="4294967295"/>
          </p:nvPr>
        </p:nvSpPr>
        <p:spPr>
          <a:xfrm>
            <a:off x="6092727" y="1015483"/>
            <a:ext cx="5233639" cy="736600"/>
          </a:xfrm>
          <a:solidFill>
            <a:srgbClr val="C00000"/>
          </a:solidFill>
          <a:ln w="19050">
            <a:solidFill>
              <a:srgbClr val="C00000"/>
            </a:solidFill>
          </a:ln>
        </p:spPr>
        <p:txBody>
          <a:bodyPr anchor="ctr">
            <a:normAutofit/>
          </a:bodyPr>
          <a:lstStyle/>
          <a:p>
            <a:pPr algn="ctr"/>
            <a:r>
              <a:rPr lang="es-ES_tradnl" sz="3000" b="1" dirty="0">
                <a:solidFill>
                  <a:schemeClr val="bg1"/>
                </a:solidFill>
              </a:rPr>
              <a:t>Que no se debe hacer</a:t>
            </a:r>
          </a:p>
        </p:txBody>
      </p:sp>
      <p:sp>
        <p:nvSpPr>
          <p:cNvPr id="6" name="Content Placeholder 1"/>
          <p:cNvSpPr txBox="1">
            <a:spLocks/>
          </p:cNvSpPr>
          <p:nvPr/>
        </p:nvSpPr>
        <p:spPr>
          <a:xfrm>
            <a:off x="2133600" y="4572000"/>
            <a:ext cx="8153400" cy="19812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Ø"/>
              <a:defRPr sz="2100" kern="1200">
                <a:solidFill>
                  <a:schemeClr val="tx1"/>
                </a:solidFill>
                <a:effectLst/>
                <a:latin typeface="Eras Bold ITC" panose="020B0907030504020204" pitchFamily="34" charset="0"/>
                <a:ea typeface="+mn-ea"/>
                <a:cs typeface="+mn-cs"/>
              </a:defRPr>
            </a:lvl1pPr>
            <a:lvl2pPr marL="640080" indent="-256032" algn="l" defTabSz="914400" rtl="0" eaLnBrk="1" latinLnBrk="0" hangingPunct="1">
              <a:spcBef>
                <a:spcPct val="20000"/>
              </a:spcBef>
              <a:buSzPct val="120000"/>
              <a:buFont typeface="Arial" panose="020B0604020202020204" pitchFamily="34" charset="0"/>
              <a:buChar char="•"/>
              <a:defRPr sz="1900" kern="1200">
                <a:solidFill>
                  <a:schemeClr val="tx1"/>
                </a:solidFill>
                <a:effectLst/>
                <a:latin typeface="Eras Bold ITC" panose="020B0907030504020204" pitchFamily="34" charset="0"/>
                <a:ea typeface="+mn-ea"/>
                <a:cs typeface="+mn-cs"/>
              </a:defRPr>
            </a:lvl2pPr>
            <a:lvl3pPr marL="1005840" indent="-256032" algn="l" defTabSz="914400" rtl="0" eaLnBrk="1" latinLnBrk="0" hangingPunct="1">
              <a:spcBef>
                <a:spcPct val="20000"/>
              </a:spcBef>
              <a:buSzPct val="60000"/>
              <a:buFont typeface="Wingdings" pitchFamily="2" charset="2"/>
              <a:buChar char="Ø"/>
              <a:defRPr sz="1700" kern="1200">
                <a:solidFill>
                  <a:schemeClr val="tx1"/>
                </a:solidFill>
                <a:effectLst/>
                <a:latin typeface="Eras Bold ITC" panose="020B0907030504020204" pitchFamily="34" charset="0"/>
                <a:ea typeface="+mn-ea"/>
                <a:cs typeface="+mn-cs"/>
              </a:defRPr>
            </a:lvl3pPr>
            <a:lvl4pPr marL="1371600" indent="-256032" algn="l" defTabSz="914400" rtl="0" eaLnBrk="1" latinLnBrk="0" hangingPunct="1">
              <a:spcBef>
                <a:spcPct val="20000"/>
              </a:spcBef>
              <a:buSzPct val="60000"/>
              <a:buFont typeface="Wingdings" pitchFamily="2" charset="2"/>
              <a:buChar char="Ø"/>
              <a:defRPr sz="1600" kern="1200">
                <a:solidFill>
                  <a:schemeClr val="tx1"/>
                </a:solidFill>
                <a:effectLst/>
                <a:latin typeface="Eras Bold ITC" panose="020B0907030504020204" pitchFamily="34" charset="0"/>
                <a:ea typeface="+mn-ea"/>
                <a:cs typeface="+mn-cs"/>
              </a:defRPr>
            </a:lvl4pPr>
            <a:lvl5pPr marL="1645920" indent="-256032" algn="l" defTabSz="914400" rtl="0" eaLnBrk="1" latinLnBrk="0" hangingPunct="1">
              <a:spcBef>
                <a:spcPct val="20000"/>
              </a:spcBef>
              <a:buSzPct val="60000"/>
              <a:buFont typeface="Wingdings" pitchFamily="2" charset="2"/>
              <a:buChar char="Ø"/>
              <a:defRPr sz="1500" kern="1200">
                <a:solidFill>
                  <a:schemeClr val="tx1"/>
                </a:solidFill>
                <a:effectLst/>
                <a:latin typeface="Eras Bold ITC" panose="020B0907030504020204" pitchFamily="34" charset="0"/>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lvl="1"/>
            <a:endParaRPr lang="en-US" sz="2800" dirty="0"/>
          </a:p>
        </p:txBody>
      </p:sp>
      <p:sp>
        <p:nvSpPr>
          <p:cNvPr id="4" name="TextBox 3">
            <a:extLst>
              <a:ext uri="{FF2B5EF4-FFF2-40B4-BE49-F238E27FC236}">
                <a16:creationId xmlns:a16="http://schemas.microsoft.com/office/drawing/2014/main" id="{6831B22B-242B-2044-83B2-066826AE4D39}"/>
              </a:ext>
            </a:extLst>
          </p:cNvPr>
          <p:cNvSpPr txBox="1"/>
          <p:nvPr/>
        </p:nvSpPr>
        <p:spPr>
          <a:xfrm>
            <a:off x="6095998" y="1731908"/>
            <a:ext cx="5233639" cy="4576248"/>
          </a:xfrm>
          <a:prstGeom prst="rect">
            <a:avLst/>
          </a:prstGeom>
          <a:noFill/>
          <a:ln w="19050">
            <a:solidFill>
              <a:srgbClr val="C00000"/>
            </a:solidFill>
          </a:ln>
        </p:spPr>
        <p:txBody>
          <a:bodyPr wrap="square" rtlCol="0">
            <a:noAutofit/>
          </a:bodyPr>
          <a:lstStyle/>
          <a:p>
            <a:pPr marL="466725" indent="-333375">
              <a:spcAft>
                <a:spcPts val="300"/>
              </a:spcAft>
              <a:buClr>
                <a:schemeClr val="tx1"/>
              </a:buClr>
              <a:buFont typeface="Arial" panose="020B0604020202020204" pitchFamily="34" charset="0"/>
              <a:buChar char="•"/>
            </a:pPr>
            <a:r>
              <a:rPr lang="es-ES_tradnl" sz="2800" b="1" dirty="0">
                <a:solidFill>
                  <a:srgbClr val="C00000"/>
                </a:solidFill>
              </a:rPr>
              <a:t>HACER </a:t>
            </a:r>
            <a:r>
              <a:rPr lang="es-ES_tradnl" sz="2800" dirty="0"/>
              <a:t>preguntas</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INTERRUMPIR</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JUZGAR</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DAR </a:t>
            </a:r>
            <a:r>
              <a:rPr lang="es-ES_tradnl" sz="2800" dirty="0"/>
              <a:t>consejos</a:t>
            </a:r>
            <a:r>
              <a:rPr lang="es-ES_tradnl" sz="2800" b="1" dirty="0">
                <a:solidFill>
                  <a:srgbClr val="C00000"/>
                </a:solidFill>
              </a:rPr>
              <a:t> </a:t>
            </a:r>
            <a:r>
              <a:rPr lang="es-ES_tradnl" sz="2800" dirty="0"/>
              <a:t>o sermones</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DEJAR </a:t>
            </a:r>
            <a:r>
              <a:rPr lang="es-ES_tradnl" sz="2800" dirty="0"/>
              <a:t>que su mente divague</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PENSAR</a:t>
            </a:r>
            <a:r>
              <a:rPr lang="es-ES_tradnl" sz="2800" b="1" dirty="0"/>
              <a:t>  </a:t>
            </a:r>
            <a:r>
              <a:rPr lang="es-ES_tradnl" sz="2800" dirty="0"/>
              <a:t>en</a:t>
            </a:r>
            <a:r>
              <a:rPr lang="es-ES_tradnl" sz="2800" b="1" dirty="0"/>
              <a:t> </a:t>
            </a:r>
            <a:r>
              <a:rPr lang="es-ES_tradnl" sz="2800" dirty="0"/>
              <a:t>lo próximo que quiere decir</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MIRAR </a:t>
            </a:r>
            <a:r>
              <a:rPr lang="es-ES_tradnl" sz="2800" dirty="0"/>
              <a:t>su reloj o el reloj</a:t>
            </a:r>
          </a:p>
          <a:p>
            <a:pPr marL="466725" indent="-333375">
              <a:spcAft>
                <a:spcPts val="300"/>
              </a:spcAft>
              <a:buClr>
                <a:schemeClr val="tx1"/>
              </a:buClr>
              <a:buFont typeface="Arial" panose="020B0604020202020204" pitchFamily="34" charset="0"/>
              <a:buChar char="•"/>
            </a:pPr>
            <a:r>
              <a:rPr lang="es-ES_tradnl" sz="2800" b="1" dirty="0">
                <a:solidFill>
                  <a:srgbClr val="C00000"/>
                </a:solidFill>
              </a:rPr>
              <a:t>MOVERSE </a:t>
            </a:r>
            <a:r>
              <a:rPr lang="es-ES_tradnl" sz="2800" dirty="0"/>
              <a:t>impacientemente</a:t>
            </a:r>
          </a:p>
        </p:txBody>
      </p:sp>
      <p:sp>
        <p:nvSpPr>
          <p:cNvPr id="12" name="Content Placeholder 1">
            <a:extLst>
              <a:ext uri="{FF2B5EF4-FFF2-40B4-BE49-F238E27FC236}">
                <a16:creationId xmlns:a16="http://schemas.microsoft.com/office/drawing/2014/main" id="{E6ECBB30-E9C0-274C-A360-565B23B9FBA8}"/>
              </a:ext>
            </a:extLst>
          </p:cNvPr>
          <p:cNvSpPr txBox="1">
            <a:spLocks/>
          </p:cNvSpPr>
          <p:nvPr/>
        </p:nvSpPr>
        <p:spPr>
          <a:xfrm>
            <a:off x="652196" y="1731908"/>
            <a:ext cx="5233639" cy="4576248"/>
          </a:xfrm>
          <a:prstGeom prst="rect">
            <a:avLst/>
          </a:prstGeom>
          <a:ln w="19050">
            <a:solidFill>
              <a:srgbClr val="0B8D46"/>
            </a:solidFill>
          </a:ln>
        </p:spPr>
        <p:txBody>
          <a:bodyPr>
            <a:no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0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533400" indent="-377825">
              <a:lnSpc>
                <a:spcPct val="120000"/>
              </a:lnSpc>
              <a:spcAft>
                <a:spcPts val="200"/>
              </a:spcAft>
              <a:buClr>
                <a:schemeClr val="tx1"/>
              </a:buClr>
            </a:pPr>
            <a:r>
              <a:rPr lang="es-ES_tradnl" sz="2600" b="1" dirty="0">
                <a:solidFill>
                  <a:srgbClr val="0B8D46"/>
                </a:solidFill>
              </a:rPr>
              <a:t>Permita </a:t>
            </a:r>
            <a:r>
              <a:rPr lang="es-ES_tradnl" sz="2600" dirty="0"/>
              <a:t>que se expresen</a:t>
            </a:r>
          </a:p>
          <a:p>
            <a:pPr marL="533400" indent="-377825">
              <a:lnSpc>
                <a:spcPct val="120000"/>
              </a:lnSpc>
              <a:spcAft>
                <a:spcPts val="200"/>
              </a:spcAft>
              <a:buClr>
                <a:schemeClr val="tx1"/>
              </a:buClr>
            </a:pPr>
            <a:r>
              <a:rPr lang="es-ES_tradnl" sz="2600" b="1" dirty="0">
                <a:solidFill>
                  <a:srgbClr val="0B8D46"/>
                </a:solidFill>
              </a:rPr>
              <a:t>Deles</a:t>
            </a:r>
            <a:r>
              <a:rPr lang="es-ES_tradnl" sz="2600" dirty="0"/>
              <a:t> toda su atención</a:t>
            </a:r>
          </a:p>
          <a:p>
            <a:pPr marL="533400" indent="-377825">
              <a:lnSpc>
                <a:spcPct val="120000"/>
              </a:lnSpc>
              <a:spcAft>
                <a:spcPts val="200"/>
              </a:spcAft>
              <a:buClr>
                <a:schemeClr val="tx1"/>
              </a:buClr>
            </a:pPr>
            <a:r>
              <a:rPr lang="es-ES_tradnl" sz="2600" b="1" kern="0" dirty="0">
                <a:solidFill>
                  <a:srgbClr val="0B8D46"/>
                </a:solidFill>
              </a:rPr>
              <a:t>Intente </a:t>
            </a:r>
            <a:r>
              <a:rPr lang="es-ES_tradnl" sz="2600" kern="0" dirty="0"/>
              <a:t>tomar su perspectiva</a:t>
            </a:r>
          </a:p>
          <a:p>
            <a:pPr marL="533400" indent="-377825">
              <a:lnSpc>
                <a:spcPct val="120000"/>
              </a:lnSpc>
              <a:spcAft>
                <a:spcPts val="200"/>
              </a:spcAft>
              <a:buClr>
                <a:schemeClr val="tx1"/>
              </a:buClr>
            </a:pPr>
            <a:r>
              <a:rPr lang="es-ES_tradnl" sz="2600" b="1" kern="0" dirty="0">
                <a:solidFill>
                  <a:srgbClr val="0B8D46"/>
                </a:solidFill>
              </a:rPr>
              <a:t>Mantenga </a:t>
            </a:r>
            <a:r>
              <a:rPr lang="es-ES_tradnl" sz="2600" kern="0" dirty="0"/>
              <a:t>una mente abierta</a:t>
            </a:r>
          </a:p>
          <a:p>
            <a:pPr marL="533400" indent="-377825">
              <a:lnSpc>
                <a:spcPct val="120000"/>
              </a:lnSpc>
              <a:spcAft>
                <a:spcPts val="200"/>
              </a:spcAft>
              <a:buClr>
                <a:schemeClr val="tx1"/>
              </a:buClr>
            </a:pPr>
            <a:r>
              <a:rPr lang="es-ES_tradnl" sz="2600" b="1" kern="0" dirty="0">
                <a:solidFill>
                  <a:srgbClr val="0B8D46"/>
                </a:solidFill>
              </a:rPr>
              <a:t>Manténgase </a:t>
            </a:r>
            <a:r>
              <a:rPr lang="es-ES_tradnl" sz="2600" kern="0" dirty="0"/>
              <a:t>comprometido </a:t>
            </a:r>
          </a:p>
          <a:p>
            <a:pPr marL="533400" indent="-377825">
              <a:lnSpc>
                <a:spcPct val="120000"/>
              </a:lnSpc>
              <a:spcAft>
                <a:spcPts val="200"/>
              </a:spcAft>
              <a:buClr>
                <a:schemeClr val="tx1"/>
              </a:buClr>
            </a:pPr>
            <a:r>
              <a:rPr lang="es-ES_tradnl" sz="2600" b="1" kern="0" dirty="0">
                <a:solidFill>
                  <a:srgbClr val="0B8D46"/>
                </a:solidFill>
              </a:rPr>
              <a:t>Siga</a:t>
            </a:r>
            <a:r>
              <a:rPr lang="es-ES_tradnl" sz="2600" kern="0" dirty="0"/>
              <a:t> la historia relatada</a:t>
            </a:r>
          </a:p>
          <a:p>
            <a:pPr marL="533400" indent="-377825">
              <a:lnSpc>
                <a:spcPct val="120000"/>
              </a:lnSpc>
              <a:spcAft>
                <a:spcPts val="200"/>
              </a:spcAft>
              <a:buClr>
                <a:schemeClr val="tx1"/>
              </a:buClr>
            </a:pPr>
            <a:r>
              <a:rPr lang="es-ES_tradnl" sz="2600" b="1" kern="0" dirty="0">
                <a:solidFill>
                  <a:srgbClr val="0B8D46"/>
                </a:solidFill>
              </a:rPr>
              <a:t>Mantenga </a:t>
            </a:r>
            <a:r>
              <a:rPr lang="es-ES_tradnl" sz="2600" kern="0" dirty="0"/>
              <a:t>un lenguaje corporal abierto</a:t>
            </a:r>
          </a:p>
          <a:p>
            <a:pPr marL="533400" lvl="1" indent="-377825">
              <a:lnSpc>
                <a:spcPct val="105000"/>
              </a:lnSpc>
              <a:spcAft>
                <a:spcPts val="200"/>
              </a:spcAft>
              <a:buClr>
                <a:schemeClr val="tx1"/>
              </a:buClr>
              <a:buSzPct val="120000"/>
              <a:buFont typeface="Arial" panose="020B0604020202020204" pitchFamily="34" charset="0"/>
              <a:buChar char="•"/>
            </a:pPr>
            <a:r>
              <a:rPr lang="es-ES_tradnl" sz="2600" b="1" kern="0" dirty="0">
                <a:solidFill>
                  <a:srgbClr val="0B8D46"/>
                </a:solidFill>
              </a:rPr>
              <a:t>Sea</a:t>
            </a:r>
            <a:r>
              <a:rPr lang="es-ES_tradnl" sz="2600" kern="0" dirty="0"/>
              <a:t> paciente</a:t>
            </a:r>
          </a:p>
          <a:p>
            <a:pPr lvl="1">
              <a:lnSpc>
                <a:spcPct val="120000"/>
              </a:lnSpc>
              <a:spcAft>
                <a:spcPts val="200"/>
              </a:spcAft>
            </a:pPr>
            <a:endParaRPr lang="en-US" sz="2000" kern="0" dirty="0"/>
          </a:p>
        </p:txBody>
      </p:sp>
    </p:spTree>
    <p:extLst>
      <p:ext uri="{BB962C8B-B14F-4D97-AF65-F5344CB8AC3E}">
        <p14:creationId xmlns:p14="http://schemas.microsoft.com/office/powerpoint/2010/main" val="3687840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8306211F-8737-F547-94DE-4597A2A01350}"/>
              </a:ext>
            </a:extLst>
          </p:cNvPr>
          <p:cNvSpPr/>
          <p:nvPr/>
        </p:nvSpPr>
        <p:spPr>
          <a:xfrm>
            <a:off x="2510972" y="188686"/>
            <a:ext cx="7286172" cy="1524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building, door, table&#10;&#10;Description automatically generated">
            <a:extLst>
              <a:ext uri="{FF2B5EF4-FFF2-40B4-BE49-F238E27FC236}">
                <a16:creationId xmlns:a16="http://schemas.microsoft.com/office/drawing/2014/main" id="{1E40A1E2-1F4B-D54B-A71B-D09EBE949974}"/>
              </a:ext>
            </a:extLst>
          </p:cNvPr>
          <p:cNvPicPr>
            <a:picLocks noChangeAspect="1"/>
          </p:cNvPicPr>
          <p:nvPr/>
        </p:nvPicPr>
        <p:blipFill rotWithShape="1">
          <a:blip r:embed="rId3"/>
          <a:srcRect t="18261" b="22474"/>
          <a:stretch/>
        </p:blipFill>
        <p:spPr>
          <a:xfrm>
            <a:off x="3117850" y="2075540"/>
            <a:ext cx="5956300" cy="3530045"/>
          </a:xfrm>
          <a:prstGeom prst="rect">
            <a:avLst/>
          </a:prstGeom>
        </p:spPr>
      </p:pic>
      <p:sp>
        <p:nvSpPr>
          <p:cNvPr id="74754" name="Title 1">
            <a:extLst>
              <a:ext uri="{FF2B5EF4-FFF2-40B4-BE49-F238E27FC236}">
                <a16:creationId xmlns:a16="http://schemas.microsoft.com/office/drawing/2014/main" id="{46574CD3-8B3A-46AC-8236-47077CC18540}"/>
              </a:ext>
            </a:extLst>
          </p:cNvPr>
          <p:cNvSpPr>
            <a:spLocks noGrp="1"/>
          </p:cNvSpPr>
          <p:nvPr>
            <p:ph type="title" idx="4294967295"/>
          </p:nvPr>
        </p:nvSpPr>
        <p:spPr>
          <a:xfrm>
            <a:off x="3967616" y="598738"/>
            <a:ext cx="4477204" cy="856873"/>
          </a:xfrm>
          <a:noFill/>
        </p:spPr>
        <p:txBody>
          <a:bodyPr rtlCol="0" anchor="ctr">
            <a:noAutofit/>
          </a:bodyPr>
          <a:lstStyle/>
          <a:p>
            <a:pPr algn="ctr">
              <a:defRPr/>
            </a:pPr>
            <a:r>
              <a:rPr lang="en-US" altLang="en-US" sz="5000" b="1" dirty="0">
                <a:solidFill>
                  <a:schemeClr val="bg1"/>
                </a:solidFill>
                <a:latin typeface="+mn-lt"/>
                <a:cs typeface="Open Sans" pitchFamily="-84" charset="0"/>
              </a:rPr>
              <a:t>RELACIONES</a:t>
            </a:r>
            <a:r>
              <a:rPr lang="en-US" altLang="en-US" sz="5000" dirty="0">
                <a:solidFill>
                  <a:schemeClr val="bg1"/>
                </a:solidFill>
                <a:latin typeface="+mn-lt"/>
                <a:cs typeface="Open Sans" pitchFamily="-84" charset="0"/>
              </a:rPr>
              <a:t> </a:t>
            </a:r>
          </a:p>
        </p:txBody>
      </p:sp>
      <p:sp>
        <p:nvSpPr>
          <p:cNvPr id="6" name="Content Placeholder 5">
            <a:extLst>
              <a:ext uri="{FF2B5EF4-FFF2-40B4-BE49-F238E27FC236}">
                <a16:creationId xmlns:a16="http://schemas.microsoft.com/office/drawing/2014/main" id="{F3F72422-7F17-43C8-8C04-C77E5E26A53D}"/>
              </a:ext>
            </a:extLst>
          </p:cNvPr>
          <p:cNvSpPr>
            <a:spLocks noGrp="1"/>
          </p:cNvSpPr>
          <p:nvPr>
            <p:ph sz="half" idx="4294967295"/>
          </p:nvPr>
        </p:nvSpPr>
        <p:spPr>
          <a:xfrm>
            <a:off x="312613" y="1663002"/>
            <a:ext cx="3193515" cy="4084637"/>
          </a:xfrm>
          <a:noFill/>
          <a:ln>
            <a:noFill/>
          </a:ln>
        </p:spPr>
        <p:txBody>
          <a:bodyPr tIns="91440" bIns="91440" rtlCol="0">
            <a:noAutofit/>
          </a:bodyPr>
          <a:lstStyle/>
          <a:p>
            <a:pPr marL="406400" indent="-276225" algn="ctr">
              <a:spcAft>
                <a:spcPts val="0"/>
              </a:spcAft>
              <a:buClr>
                <a:schemeClr val="tx1"/>
              </a:buClr>
              <a:buNone/>
              <a:defRPr/>
            </a:pPr>
            <a:r>
              <a:rPr lang="es-ES_tradnl" sz="3200" b="1" dirty="0">
                <a:solidFill>
                  <a:srgbClr val="C00000"/>
                </a:solidFill>
              </a:rPr>
              <a:t>¿</a:t>
            </a:r>
            <a:r>
              <a:rPr lang="es-ES_tradnl" sz="3200" b="1" dirty="0">
                <a:solidFill>
                  <a:srgbClr val="C00000"/>
                </a:solidFill>
                <a:latin typeface="+mj-lt"/>
              </a:rPr>
              <a:t>QUÉ DUELE?</a:t>
            </a:r>
          </a:p>
          <a:p>
            <a:pPr marL="0" indent="0">
              <a:spcAft>
                <a:spcPts val="0"/>
              </a:spcAft>
              <a:buNone/>
              <a:defRPr/>
            </a:pPr>
            <a:r>
              <a:rPr lang="es-ES_tradnl" sz="2800" dirty="0">
                <a:solidFill>
                  <a:schemeClr val="tx1"/>
                </a:solidFill>
              </a:rPr>
              <a:t>Interacciones que son:</a:t>
            </a:r>
          </a:p>
          <a:p>
            <a:pPr>
              <a:lnSpc>
                <a:spcPct val="100000"/>
              </a:lnSpc>
              <a:spcBef>
                <a:spcPts val="0"/>
              </a:spcBef>
              <a:spcAft>
                <a:spcPts val="0"/>
              </a:spcAft>
              <a:buFont typeface="Arial"/>
              <a:buChar char="•"/>
              <a:defRPr/>
            </a:pPr>
            <a:r>
              <a:rPr lang="es-ES_tradnl" sz="2800" dirty="0">
                <a:solidFill>
                  <a:schemeClr val="tx1"/>
                </a:solidFill>
              </a:rPr>
              <a:t> Humillantes </a:t>
            </a:r>
          </a:p>
          <a:p>
            <a:pPr>
              <a:lnSpc>
                <a:spcPct val="100000"/>
              </a:lnSpc>
              <a:spcBef>
                <a:spcPts val="0"/>
              </a:spcBef>
              <a:spcAft>
                <a:spcPts val="0"/>
              </a:spcAft>
              <a:buFont typeface="Arial"/>
              <a:buChar char="•"/>
              <a:defRPr/>
            </a:pPr>
            <a:r>
              <a:rPr lang="es-ES_tradnl" sz="2800" dirty="0">
                <a:solidFill>
                  <a:schemeClr val="tx1"/>
                </a:solidFill>
              </a:rPr>
              <a:t> Duras </a:t>
            </a:r>
          </a:p>
          <a:p>
            <a:pPr>
              <a:lnSpc>
                <a:spcPct val="100000"/>
              </a:lnSpc>
              <a:spcBef>
                <a:spcPts val="0"/>
              </a:spcBef>
              <a:spcAft>
                <a:spcPts val="0"/>
              </a:spcAft>
              <a:buFont typeface="Arial"/>
              <a:buChar char="•"/>
              <a:defRPr/>
            </a:pPr>
            <a:r>
              <a:rPr lang="es-ES_tradnl" sz="2800" dirty="0">
                <a:solidFill>
                  <a:schemeClr val="tx1"/>
                </a:solidFill>
              </a:rPr>
              <a:t> Impersonales</a:t>
            </a:r>
          </a:p>
          <a:p>
            <a:pPr>
              <a:lnSpc>
                <a:spcPct val="100000"/>
              </a:lnSpc>
              <a:spcBef>
                <a:spcPts val="0"/>
              </a:spcBef>
              <a:spcAft>
                <a:spcPts val="0"/>
              </a:spcAft>
              <a:buFont typeface="Arial"/>
              <a:buChar char="•"/>
              <a:defRPr/>
            </a:pPr>
            <a:r>
              <a:rPr lang="es-ES_tradnl" sz="2800" dirty="0">
                <a:solidFill>
                  <a:schemeClr val="tx1"/>
                </a:solidFill>
              </a:rPr>
              <a:t> Irrespetuosas </a:t>
            </a:r>
          </a:p>
          <a:p>
            <a:pPr>
              <a:lnSpc>
                <a:spcPct val="100000"/>
              </a:lnSpc>
              <a:spcBef>
                <a:spcPts val="0"/>
              </a:spcBef>
              <a:spcAft>
                <a:spcPts val="0"/>
              </a:spcAft>
              <a:buFont typeface="Arial"/>
              <a:buChar char="•"/>
              <a:defRPr/>
            </a:pPr>
            <a:r>
              <a:rPr lang="es-ES_tradnl" sz="2800" dirty="0">
                <a:solidFill>
                  <a:schemeClr val="tx1"/>
                </a:solidFill>
              </a:rPr>
              <a:t> Críticas </a:t>
            </a:r>
          </a:p>
          <a:p>
            <a:pPr>
              <a:lnSpc>
                <a:spcPct val="100000"/>
              </a:lnSpc>
              <a:spcBef>
                <a:spcPts val="0"/>
              </a:spcBef>
              <a:spcAft>
                <a:spcPts val="0"/>
              </a:spcAft>
              <a:buFont typeface="Arial"/>
              <a:buChar char="•"/>
              <a:defRPr/>
            </a:pPr>
            <a:r>
              <a:rPr lang="es-ES_tradnl" sz="2800" dirty="0">
                <a:solidFill>
                  <a:schemeClr val="tx1"/>
                </a:solidFill>
              </a:rPr>
              <a:t> Exigentes</a:t>
            </a:r>
          </a:p>
          <a:p>
            <a:pPr>
              <a:spcAft>
                <a:spcPts val="0"/>
              </a:spcAft>
              <a:buFont typeface="Arial"/>
              <a:buChar char="•"/>
              <a:defRPr/>
            </a:pPr>
            <a:endParaRPr lang="en-US" dirty="0"/>
          </a:p>
        </p:txBody>
      </p:sp>
      <p:sp>
        <p:nvSpPr>
          <p:cNvPr id="7" name="Content Placeholder 6">
            <a:extLst>
              <a:ext uri="{FF2B5EF4-FFF2-40B4-BE49-F238E27FC236}">
                <a16:creationId xmlns:a16="http://schemas.microsoft.com/office/drawing/2014/main" id="{38134D6F-F147-407A-B9E7-18B93D8EBC57}"/>
              </a:ext>
            </a:extLst>
          </p:cNvPr>
          <p:cNvSpPr>
            <a:spLocks noGrp="1"/>
          </p:cNvSpPr>
          <p:nvPr>
            <p:ph sz="half" idx="4294967295"/>
          </p:nvPr>
        </p:nvSpPr>
        <p:spPr>
          <a:xfrm>
            <a:off x="8801987" y="1628670"/>
            <a:ext cx="3193515" cy="4297362"/>
          </a:xfrm>
          <a:noFill/>
          <a:ln>
            <a:noFill/>
          </a:ln>
        </p:spPr>
        <p:txBody>
          <a:bodyPr tIns="91440" bIns="91440" rtlCol="0">
            <a:noAutofit/>
          </a:bodyPr>
          <a:lstStyle/>
          <a:p>
            <a:pPr marL="406400" indent="-276225" algn="ctr">
              <a:spcAft>
                <a:spcPts val="0"/>
              </a:spcAft>
              <a:buNone/>
              <a:defRPr/>
            </a:pPr>
            <a:r>
              <a:rPr lang="es-ES" sz="3200" b="1" dirty="0">
                <a:solidFill>
                  <a:schemeClr val="accent5"/>
                </a:solidFill>
              </a:rPr>
              <a:t>¿</a:t>
            </a:r>
            <a:r>
              <a:rPr lang="en-US" sz="3200" b="1" dirty="0">
                <a:solidFill>
                  <a:schemeClr val="accent5"/>
                </a:solidFill>
                <a:latin typeface="+mj-lt"/>
              </a:rPr>
              <a:t>QUÉ AYUDA?</a:t>
            </a:r>
          </a:p>
          <a:p>
            <a:pPr marL="130175" indent="0">
              <a:lnSpc>
                <a:spcPct val="100000"/>
              </a:lnSpc>
              <a:spcBef>
                <a:spcPts val="0"/>
              </a:spcBef>
              <a:spcAft>
                <a:spcPts val="0"/>
              </a:spcAft>
              <a:buNone/>
              <a:defRPr/>
            </a:pPr>
            <a:r>
              <a:rPr lang="es-ES_tradnl" sz="2800" dirty="0">
                <a:solidFill>
                  <a:schemeClr val="tx1"/>
                </a:solidFill>
                <a:latin typeface="+mj-lt"/>
              </a:rPr>
              <a:t>Interacciones que expresan/promueve: </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latin typeface="+mj-lt"/>
              </a:rPr>
              <a:t>Amabilidad</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latin typeface="+mj-lt"/>
              </a:rPr>
              <a:t>Paciencia</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latin typeface="+mj-lt"/>
              </a:rPr>
              <a:t>Seguridad</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rPr>
              <a:t>Aceptación </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latin typeface="+mj-lt"/>
              </a:rPr>
              <a:t>Calma</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r>
              <a:rPr lang="es-ES_tradnl" sz="2800" dirty="0">
                <a:solidFill>
                  <a:schemeClr val="tx1"/>
                </a:solidFill>
                <a:latin typeface="+mj-lt"/>
              </a:rPr>
              <a:t>Escuchar</a:t>
            </a:r>
          </a:p>
          <a:p>
            <a:pPr marL="635000" indent="-476250">
              <a:lnSpc>
                <a:spcPct val="100000"/>
              </a:lnSpc>
              <a:spcBef>
                <a:spcPts val="0"/>
              </a:spcBef>
              <a:spcAft>
                <a:spcPts val="0"/>
              </a:spcAft>
              <a:buClr>
                <a:schemeClr val="tx1"/>
              </a:buClr>
              <a:buSzPct val="120000"/>
              <a:buFont typeface="Arial" panose="020B0604020202020204" pitchFamily="34" charset="0"/>
              <a:buChar char="•"/>
              <a:defRPr/>
            </a:pPr>
            <a:endParaRPr lang="en-US" sz="2700" dirty="0">
              <a:solidFill>
                <a:schemeClr val="tx1"/>
              </a:solidFill>
              <a:latin typeface="+mj-lt"/>
            </a:endParaRPr>
          </a:p>
          <a:p>
            <a:pPr>
              <a:spcAft>
                <a:spcPts val="0"/>
              </a:spcAft>
              <a:buFont typeface="Wingdings" pitchFamily="2" charset="2"/>
              <a:buChar char="Ø"/>
              <a:defRPr/>
            </a:pPr>
            <a:endParaRPr lang="en-US" dirty="0"/>
          </a:p>
        </p:txBody>
      </p:sp>
      <p:sp>
        <p:nvSpPr>
          <p:cNvPr id="8" name="Slide Number Placeholder 3">
            <a:extLst>
              <a:ext uri="{FF2B5EF4-FFF2-40B4-BE49-F238E27FC236}">
                <a16:creationId xmlns:a16="http://schemas.microsoft.com/office/drawing/2014/main" id="{C133A24A-DD3F-5D4C-B2B6-A617E227EA91}"/>
              </a:ext>
            </a:extLst>
          </p:cNvPr>
          <p:cNvSpPr txBox="1">
            <a:spLocks/>
          </p:cNvSpPr>
          <p:nvPr/>
        </p:nvSpPr>
        <p:spPr bwMode="auto">
          <a:xfrm>
            <a:off x="11191875" y="648619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57200" eaLnBrk="1" fontAlgn="base" hangingPunct="1">
              <a:spcBef>
                <a:spcPct val="0"/>
              </a:spcBef>
              <a:spcAft>
                <a:spcPts val="600"/>
              </a:spcAft>
              <a:defRPr/>
            </a:pPr>
            <a:fld id="{EFA871BC-9DB0-4D73-A457-161DED12333F}" type="slidenum">
              <a:rPr lang="en-US" altLang="en-US" sz="1000" b="1">
                <a:solidFill>
                  <a:prstClr val="white"/>
                </a:solidFill>
                <a:latin typeface="Arial" panose="020B0604020202020204" pitchFamily="34" charset="0"/>
                <a:ea typeface="ヒラギノ角ゴ Pro W3" charset="-128"/>
              </a:rPr>
              <a:pPr algn="ctr" defTabSz="457200" eaLnBrk="1" fontAlgn="base" hangingPunct="1">
                <a:spcBef>
                  <a:spcPct val="0"/>
                </a:spcBef>
                <a:spcAft>
                  <a:spcPts val="600"/>
                </a:spcAft>
                <a:defRPr/>
              </a:pPr>
              <a:t>37</a:t>
            </a:fld>
            <a:endParaRPr lang="en-US" altLang="en-US" sz="1000" b="1" dirty="0">
              <a:solidFill>
                <a:prstClr val="white"/>
              </a:solidFill>
              <a:latin typeface="Arial" panose="020B0604020202020204" pitchFamily="34" charset="0"/>
              <a:ea typeface="ヒラギノ角ゴ Pro W3" charset="-128"/>
            </a:endParaRPr>
          </a:p>
        </p:txBody>
      </p:sp>
    </p:spTree>
    <p:extLst>
      <p:ext uri="{BB962C8B-B14F-4D97-AF65-F5344CB8AC3E}">
        <p14:creationId xmlns:p14="http://schemas.microsoft.com/office/powerpoint/2010/main" val="2576606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4AB6CC4-C664-8047-91E2-2CC907F73908}"/>
              </a:ext>
            </a:extLst>
          </p:cNvPr>
          <p:cNvSpPr/>
          <p:nvPr/>
        </p:nvSpPr>
        <p:spPr>
          <a:xfrm>
            <a:off x="2198914" y="280532"/>
            <a:ext cx="7794172" cy="155506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22C0B0-FB2E-C348-B154-07CF5447894E}"/>
              </a:ext>
            </a:extLst>
          </p:cNvPr>
          <p:cNvPicPr>
            <a:picLocks noChangeAspect="1"/>
          </p:cNvPicPr>
          <p:nvPr/>
        </p:nvPicPr>
        <p:blipFill rotWithShape="1">
          <a:blip r:embed="rId3"/>
          <a:srcRect l="5758" t="14798" r="5945" b="16406"/>
          <a:stretch/>
        </p:blipFill>
        <p:spPr>
          <a:xfrm>
            <a:off x="3963309" y="2179096"/>
            <a:ext cx="4586511" cy="2338025"/>
          </a:xfrm>
          <a:prstGeom prst="rect">
            <a:avLst/>
          </a:prstGeom>
        </p:spPr>
      </p:pic>
      <p:sp>
        <p:nvSpPr>
          <p:cNvPr id="3" name="Content Placeholder 2">
            <a:extLst>
              <a:ext uri="{FF2B5EF4-FFF2-40B4-BE49-F238E27FC236}">
                <a16:creationId xmlns:a16="http://schemas.microsoft.com/office/drawing/2014/main" id="{F4EA3E10-2685-44B3-842A-0308DF24EF3F}"/>
              </a:ext>
            </a:extLst>
          </p:cNvPr>
          <p:cNvSpPr>
            <a:spLocks noGrp="1"/>
          </p:cNvSpPr>
          <p:nvPr>
            <p:ph sz="half" idx="4294967295"/>
          </p:nvPr>
        </p:nvSpPr>
        <p:spPr>
          <a:xfrm>
            <a:off x="0" y="1425045"/>
            <a:ext cx="4134527" cy="3092076"/>
          </a:xfrm>
          <a:noFill/>
          <a:ln>
            <a:noFill/>
          </a:ln>
        </p:spPr>
        <p:txBody>
          <a:bodyPr rIns="45720" rtlCol="0">
            <a:noAutofit/>
          </a:bodyPr>
          <a:lstStyle/>
          <a:p>
            <a:pPr marL="128587" indent="0" algn="ctr">
              <a:lnSpc>
                <a:spcPct val="100000"/>
              </a:lnSpc>
              <a:spcBef>
                <a:spcPts val="0"/>
              </a:spcBef>
              <a:spcAft>
                <a:spcPts val="600"/>
              </a:spcAft>
              <a:buClr>
                <a:schemeClr val="tx1"/>
              </a:buClr>
              <a:buSzPct val="120000"/>
              <a:buNone/>
              <a:defRPr/>
            </a:pPr>
            <a:r>
              <a:rPr lang="es-ES_tradnl" sz="2800" b="1" dirty="0">
                <a:solidFill>
                  <a:srgbClr val="C00000"/>
                </a:solidFill>
              </a:rPr>
              <a:t>¿QUÉ DUELE?</a:t>
            </a:r>
          </a:p>
          <a:p>
            <a:pPr marL="466725" indent="-338138">
              <a:lnSpc>
                <a:spcPct val="100000"/>
              </a:lnSpc>
              <a:spcBef>
                <a:spcPts val="0"/>
              </a:spcBef>
              <a:spcAft>
                <a:spcPts val="600"/>
              </a:spcAft>
              <a:buClr>
                <a:schemeClr val="tx1"/>
              </a:buClr>
              <a:buSzPct val="120000"/>
              <a:buFont typeface="Arial"/>
              <a:buChar char="•"/>
              <a:defRPr/>
            </a:pPr>
            <a:r>
              <a:rPr lang="es-ES_tradnl" sz="2600" dirty="0">
                <a:solidFill>
                  <a:schemeClr val="tx1"/>
                </a:solidFill>
              </a:rPr>
              <a:t>Hacer preguntas que sugieran que hay algo “mal” con el estudiante</a:t>
            </a:r>
          </a:p>
          <a:p>
            <a:pPr marL="466725" indent="-338138">
              <a:lnSpc>
                <a:spcPct val="100000"/>
              </a:lnSpc>
              <a:spcBef>
                <a:spcPts val="0"/>
              </a:spcBef>
              <a:spcAft>
                <a:spcPts val="0"/>
              </a:spcAft>
              <a:buClr>
                <a:schemeClr val="tx1"/>
              </a:buClr>
              <a:buSzPct val="120000"/>
              <a:buFont typeface="Arial"/>
              <a:buChar char="•"/>
              <a:defRPr/>
            </a:pPr>
            <a:r>
              <a:rPr lang="es-ES_tradnl" sz="2600" dirty="0">
                <a:solidFill>
                  <a:schemeClr val="tx1"/>
                </a:solidFill>
              </a:rPr>
              <a:t>Juicios y prejuicios </a:t>
            </a:r>
          </a:p>
          <a:p>
            <a:pPr marL="128587" indent="0">
              <a:lnSpc>
                <a:spcPct val="100000"/>
              </a:lnSpc>
              <a:spcBef>
                <a:spcPts val="0"/>
              </a:spcBef>
              <a:spcAft>
                <a:spcPts val="0"/>
              </a:spcAft>
              <a:buClr>
                <a:schemeClr val="tx1"/>
              </a:buClr>
              <a:buSzPct val="120000"/>
              <a:buNone/>
              <a:defRPr/>
            </a:pPr>
            <a:r>
              <a:rPr lang="es-ES_tradnl" sz="2600" dirty="0">
                <a:solidFill>
                  <a:schemeClr val="tx1"/>
                </a:solidFill>
              </a:rPr>
              <a:t>    basados en el  </a:t>
            </a:r>
          </a:p>
          <a:p>
            <a:pPr marL="128587" indent="0">
              <a:lnSpc>
                <a:spcPct val="100000"/>
              </a:lnSpc>
              <a:spcBef>
                <a:spcPts val="0"/>
              </a:spcBef>
              <a:spcAft>
                <a:spcPts val="0"/>
              </a:spcAft>
              <a:buClr>
                <a:schemeClr val="tx1"/>
              </a:buClr>
              <a:buSzPct val="120000"/>
              <a:buNone/>
              <a:defRPr/>
            </a:pPr>
            <a:r>
              <a:rPr lang="es-ES_tradnl" sz="2600" dirty="0">
                <a:solidFill>
                  <a:schemeClr val="tx1"/>
                </a:solidFill>
              </a:rPr>
              <a:t>    desconocimiento cultural</a:t>
            </a:r>
          </a:p>
          <a:p>
            <a:pPr marL="128587" indent="0">
              <a:lnSpc>
                <a:spcPct val="100000"/>
              </a:lnSpc>
              <a:spcBef>
                <a:spcPts val="0"/>
              </a:spcBef>
              <a:spcAft>
                <a:spcPts val="0"/>
              </a:spcAft>
              <a:buClr>
                <a:schemeClr val="tx1"/>
              </a:buClr>
              <a:buSzPct val="120000"/>
              <a:buNone/>
              <a:defRPr/>
            </a:pPr>
            <a:endParaRPr lang="en-US" sz="2600" dirty="0"/>
          </a:p>
        </p:txBody>
      </p:sp>
      <p:sp>
        <p:nvSpPr>
          <p:cNvPr id="4" name="Content Placeholder 3">
            <a:extLst>
              <a:ext uri="{FF2B5EF4-FFF2-40B4-BE49-F238E27FC236}">
                <a16:creationId xmlns:a16="http://schemas.microsoft.com/office/drawing/2014/main" id="{D40C1F9C-933D-44D6-B6CF-44FB2F87EC74}"/>
              </a:ext>
            </a:extLst>
          </p:cNvPr>
          <p:cNvSpPr>
            <a:spLocks noGrp="1"/>
          </p:cNvSpPr>
          <p:nvPr>
            <p:ph sz="half" idx="4294967295"/>
          </p:nvPr>
        </p:nvSpPr>
        <p:spPr>
          <a:xfrm>
            <a:off x="8215189" y="1453302"/>
            <a:ext cx="3910578" cy="3712029"/>
          </a:xfrm>
          <a:noFill/>
          <a:ln>
            <a:noFill/>
          </a:ln>
        </p:spPr>
        <p:txBody>
          <a:bodyPr rIns="45720" rtlCol="0">
            <a:noAutofit/>
          </a:bodyPr>
          <a:lstStyle/>
          <a:p>
            <a:pPr marL="357188" indent="-227013" algn="ctr">
              <a:lnSpc>
                <a:spcPct val="100000"/>
              </a:lnSpc>
              <a:spcBef>
                <a:spcPts val="0"/>
              </a:spcBef>
              <a:spcAft>
                <a:spcPts val="400"/>
              </a:spcAft>
              <a:buNone/>
              <a:defRPr/>
            </a:pPr>
            <a:r>
              <a:rPr lang="es-ES_tradnl" sz="2800" b="1" dirty="0">
                <a:solidFill>
                  <a:schemeClr val="accent5"/>
                </a:solidFill>
              </a:rPr>
              <a:t>¿QUÉ AYUDA?</a:t>
            </a:r>
            <a:endParaRPr lang="es-ES_tradnl" sz="2800" b="1" dirty="0">
              <a:solidFill>
                <a:schemeClr val="accent6">
                  <a:lumMod val="50000"/>
                </a:schemeClr>
              </a:solidFill>
              <a:latin typeface="+mj-lt"/>
            </a:endParaRPr>
          </a:p>
          <a:p>
            <a:pPr marL="533400" indent="-355600">
              <a:lnSpc>
                <a:spcPct val="100000"/>
              </a:lnSpc>
              <a:spcBef>
                <a:spcPts val="0"/>
              </a:spcBef>
              <a:spcAft>
                <a:spcPts val="1000"/>
              </a:spcAft>
              <a:buClr>
                <a:schemeClr val="tx1"/>
              </a:buClr>
              <a:buSzPct val="120000"/>
              <a:buFont typeface="Arial"/>
              <a:buChar char="•"/>
              <a:defRPr/>
            </a:pPr>
            <a:r>
              <a:rPr lang="es-ES_tradnl" sz="2600" dirty="0"/>
              <a:t>Hacer preguntas para comprender que eventos dañinos contribuyen en problemas actuales</a:t>
            </a:r>
          </a:p>
          <a:p>
            <a:pPr marL="533400" indent="-355600">
              <a:lnSpc>
                <a:spcPct val="100000"/>
              </a:lnSpc>
              <a:spcBef>
                <a:spcPts val="0"/>
              </a:spcBef>
              <a:spcAft>
                <a:spcPts val="1000"/>
              </a:spcAft>
              <a:buClr>
                <a:schemeClr val="tx1"/>
              </a:buClr>
              <a:buSzPct val="120000"/>
              <a:buFont typeface="Arial"/>
              <a:buChar char="•"/>
              <a:defRPr/>
            </a:pPr>
            <a:r>
              <a:rPr lang="es-ES_tradnl" sz="2600" dirty="0"/>
              <a:t>Comprender el rol de la cultura en la respuesta al trauma</a:t>
            </a:r>
            <a:endParaRPr lang="es-ES_tradnl" sz="2600" dirty="0">
              <a:latin typeface="+mj-lt"/>
            </a:endParaRPr>
          </a:p>
        </p:txBody>
      </p:sp>
      <p:sp>
        <p:nvSpPr>
          <p:cNvPr id="6" name="Slide Number Placeholder 3">
            <a:extLst>
              <a:ext uri="{FF2B5EF4-FFF2-40B4-BE49-F238E27FC236}">
                <a16:creationId xmlns:a16="http://schemas.microsoft.com/office/drawing/2014/main" id="{53737AAF-7F70-7C45-A98B-0917480E4F23}"/>
              </a:ext>
            </a:extLst>
          </p:cNvPr>
          <p:cNvSpPr txBox="1">
            <a:spLocks/>
          </p:cNvSpPr>
          <p:nvPr/>
        </p:nvSpPr>
        <p:spPr bwMode="auto">
          <a:xfrm>
            <a:off x="11191875" y="6486193"/>
            <a:ext cx="666750" cy="23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defTabSz="457200" eaLnBrk="1" fontAlgn="base" hangingPunct="1">
              <a:spcBef>
                <a:spcPct val="0"/>
              </a:spcBef>
              <a:spcAft>
                <a:spcPts val="600"/>
              </a:spcAft>
              <a:defRPr/>
            </a:pPr>
            <a:fld id="{EFA871BC-9DB0-4D73-A457-161DED12333F}" type="slidenum">
              <a:rPr lang="en-US" altLang="en-US" sz="1000" b="1">
                <a:solidFill>
                  <a:prstClr val="white"/>
                </a:solidFill>
                <a:latin typeface="Arial" panose="020B0604020202020204" pitchFamily="34" charset="0"/>
                <a:ea typeface="ヒラギノ角ゴ Pro W3" charset="-128"/>
              </a:rPr>
              <a:pPr algn="ctr" defTabSz="457200" eaLnBrk="1" fontAlgn="base" hangingPunct="1">
                <a:spcBef>
                  <a:spcPct val="0"/>
                </a:spcBef>
                <a:spcAft>
                  <a:spcPts val="600"/>
                </a:spcAft>
                <a:defRPr/>
              </a:pPr>
              <a:t>38</a:t>
            </a:fld>
            <a:endParaRPr lang="en-US" altLang="en-US" sz="1000" b="1" dirty="0">
              <a:solidFill>
                <a:prstClr val="white"/>
              </a:solidFill>
              <a:latin typeface="Arial" panose="020B0604020202020204" pitchFamily="34" charset="0"/>
              <a:ea typeface="ヒラギノ角ゴ Pro W3" charset="-128"/>
            </a:endParaRPr>
          </a:p>
        </p:txBody>
      </p:sp>
      <p:sp>
        <p:nvSpPr>
          <p:cNvPr id="11" name="Title 1">
            <a:extLst>
              <a:ext uri="{FF2B5EF4-FFF2-40B4-BE49-F238E27FC236}">
                <a16:creationId xmlns:a16="http://schemas.microsoft.com/office/drawing/2014/main" id="{4FB7E37E-3908-E84D-B9A6-A36614F09FA5}"/>
              </a:ext>
            </a:extLst>
          </p:cNvPr>
          <p:cNvSpPr txBox="1">
            <a:spLocks/>
          </p:cNvSpPr>
          <p:nvPr/>
        </p:nvSpPr>
        <p:spPr>
          <a:xfrm>
            <a:off x="2634348" y="619631"/>
            <a:ext cx="7170049" cy="856873"/>
          </a:xfrm>
          <a:prstGeom prst="rect">
            <a:avLst/>
          </a:prstGeom>
          <a:noFill/>
        </p:spPr>
        <p:txBody>
          <a:bodyPr vert="horz" lIns="91440" tIns="45720" rIns="91440" bIns="45720" rtlCol="0" anchor="ctr">
            <a:noAutofit/>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defRPr/>
            </a:pPr>
            <a:r>
              <a:rPr lang="en-US" altLang="en-US" sz="5000" b="1" dirty="0">
                <a:solidFill>
                  <a:schemeClr val="bg1"/>
                </a:solidFill>
                <a:latin typeface="+mn-lt"/>
                <a:cs typeface="Open Sans" pitchFamily="-84" charset="0"/>
              </a:rPr>
              <a:t>ACTITUDES Y CREENCIAS</a:t>
            </a:r>
          </a:p>
        </p:txBody>
      </p:sp>
      <p:sp>
        <p:nvSpPr>
          <p:cNvPr id="13" name="Content Placeholder 3">
            <a:extLst>
              <a:ext uri="{FF2B5EF4-FFF2-40B4-BE49-F238E27FC236}">
                <a16:creationId xmlns:a16="http://schemas.microsoft.com/office/drawing/2014/main" id="{AFB0BCF9-4061-1947-BAD8-4F127D346FBB}"/>
              </a:ext>
            </a:extLst>
          </p:cNvPr>
          <p:cNvSpPr txBox="1">
            <a:spLocks/>
          </p:cNvSpPr>
          <p:nvPr/>
        </p:nvSpPr>
        <p:spPr>
          <a:xfrm>
            <a:off x="6429375" y="4860621"/>
            <a:ext cx="5762625" cy="1355478"/>
          </a:xfrm>
          <a:prstGeom prst="rect">
            <a:avLst/>
          </a:prstGeom>
          <a:noFill/>
          <a:ln>
            <a:noFill/>
          </a:ln>
        </p:spPr>
        <p:txBody>
          <a:bodyPr vert="horz" lIns="0" tIns="45720" rIns="4572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533400" indent="-355600">
              <a:lnSpc>
                <a:spcPct val="100000"/>
              </a:lnSpc>
              <a:spcBef>
                <a:spcPts val="0"/>
              </a:spcBef>
              <a:spcAft>
                <a:spcPts val="600"/>
              </a:spcAft>
              <a:buClr>
                <a:schemeClr val="tx1"/>
              </a:buClr>
              <a:buSzPct val="120000"/>
              <a:buFont typeface="Arial"/>
              <a:buChar char="•"/>
              <a:defRPr/>
            </a:pPr>
            <a:r>
              <a:rPr lang="es-ES_tradnl" sz="2600" dirty="0"/>
              <a:t>Reconocer que los </a:t>
            </a:r>
            <a:r>
              <a:rPr lang="es-ES_tradnl" sz="2600" b="1" dirty="0">
                <a:solidFill>
                  <a:srgbClr val="C00000"/>
                </a:solidFill>
              </a:rPr>
              <a:t>síntomas</a:t>
            </a:r>
            <a:r>
              <a:rPr lang="es-ES_tradnl" sz="2600" dirty="0"/>
              <a:t> son a menudo una adaptación para ayudar al estudiante a afrontar el trauma</a:t>
            </a:r>
            <a:endParaRPr lang="es-ES_tradnl" sz="2600" i="1" dirty="0">
              <a:latin typeface="+mj-lt"/>
            </a:endParaRPr>
          </a:p>
        </p:txBody>
      </p:sp>
      <p:sp>
        <p:nvSpPr>
          <p:cNvPr id="2" name="TextBox 1">
            <a:extLst>
              <a:ext uri="{FF2B5EF4-FFF2-40B4-BE49-F238E27FC236}">
                <a16:creationId xmlns:a16="http://schemas.microsoft.com/office/drawing/2014/main" id="{800AAE6A-1FF5-D649-9FFA-765B0A7076E8}"/>
              </a:ext>
            </a:extLst>
          </p:cNvPr>
          <p:cNvSpPr txBox="1"/>
          <p:nvPr/>
        </p:nvSpPr>
        <p:spPr>
          <a:xfrm>
            <a:off x="-173459" y="4482963"/>
            <a:ext cx="5158154" cy="1692771"/>
          </a:xfrm>
          <a:prstGeom prst="rect">
            <a:avLst/>
          </a:prstGeom>
          <a:noFill/>
        </p:spPr>
        <p:txBody>
          <a:bodyPr wrap="square" rtlCol="0">
            <a:spAutoFit/>
          </a:bodyPr>
          <a:lstStyle/>
          <a:p>
            <a:pPr marL="466725" indent="-338138">
              <a:lnSpc>
                <a:spcPct val="100000"/>
              </a:lnSpc>
              <a:spcBef>
                <a:spcPts val="0"/>
              </a:spcBef>
              <a:spcAft>
                <a:spcPts val="0"/>
              </a:spcAft>
              <a:buClr>
                <a:schemeClr val="tx1"/>
              </a:buClr>
              <a:buSzPct val="120000"/>
              <a:buFont typeface="Arial"/>
              <a:buChar char="•"/>
              <a:defRPr/>
            </a:pPr>
            <a:r>
              <a:rPr lang="es-ES_tradnl" sz="2600" dirty="0"/>
              <a:t>Considerar las dificultades de un estudiante solo como </a:t>
            </a:r>
            <a:r>
              <a:rPr lang="es-ES_tradnl" sz="2600" b="1" dirty="0">
                <a:solidFill>
                  <a:srgbClr val="C00000"/>
                </a:solidFill>
              </a:rPr>
              <a:t>síntomas</a:t>
            </a:r>
            <a:r>
              <a:rPr lang="es-ES_tradnl" sz="2600" dirty="0"/>
              <a:t> de un problema de salud mental, uso de sustancias o médico</a:t>
            </a:r>
          </a:p>
        </p:txBody>
      </p:sp>
    </p:spTree>
    <p:extLst>
      <p:ext uri="{BB962C8B-B14F-4D97-AF65-F5344CB8AC3E}">
        <p14:creationId xmlns:p14="http://schemas.microsoft.com/office/powerpoint/2010/main" val="29901838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58DB37-9FEE-48A2-8578-ED04015739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0" name="Rectangle 9">
            <a:extLst>
              <a:ext uri="{FF2B5EF4-FFF2-40B4-BE49-F238E27FC236}">
                <a16:creationId xmlns:a16="http://schemas.microsoft.com/office/drawing/2014/main" id="{5F7FCCA6-00E2-4F74-A105-0D769872F2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0"/>
            <a:ext cx="12188952" cy="1905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4BA922-5F87-0542-ADF5-184E1C6A07F2}"/>
              </a:ext>
            </a:extLst>
          </p:cNvPr>
          <p:cNvSpPr>
            <a:spLocks noGrp="1"/>
          </p:cNvSpPr>
          <p:nvPr>
            <p:ph type="title"/>
          </p:nvPr>
        </p:nvSpPr>
        <p:spPr>
          <a:xfrm>
            <a:off x="248147" y="6320"/>
            <a:ext cx="11525445" cy="1450757"/>
          </a:xfrm>
        </p:spPr>
        <p:txBody>
          <a:bodyPr anchor="ctr">
            <a:normAutofit fontScale="90000"/>
          </a:bodyPr>
          <a:lstStyle/>
          <a:p>
            <a:pPr algn="ctr"/>
            <a:br>
              <a:rPr lang="en-US" sz="4800" dirty="0"/>
            </a:br>
            <a:r>
              <a:rPr lang="es-ES_tradnl" dirty="0">
                <a:solidFill>
                  <a:schemeClr val="bg1"/>
                </a:solidFill>
              </a:rPr>
              <a:t>Resumen: Implementación de TIA en Job Corps</a:t>
            </a:r>
            <a:endParaRPr lang="es-ES_tradnl" sz="5300" dirty="0">
              <a:solidFill>
                <a:schemeClr val="bg1"/>
              </a:solidFill>
            </a:endParaRPr>
          </a:p>
        </p:txBody>
      </p:sp>
      <p:sp>
        <p:nvSpPr>
          <p:cNvPr id="3" name="Content Placeholder 2">
            <a:extLst>
              <a:ext uri="{FF2B5EF4-FFF2-40B4-BE49-F238E27FC236}">
                <a16:creationId xmlns:a16="http://schemas.microsoft.com/office/drawing/2014/main" id="{181BE983-11A6-9743-9F94-56E01E336228}"/>
              </a:ext>
            </a:extLst>
          </p:cNvPr>
          <p:cNvSpPr>
            <a:spLocks noGrp="1"/>
          </p:cNvSpPr>
          <p:nvPr>
            <p:ph idx="1"/>
          </p:nvPr>
        </p:nvSpPr>
        <p:spPr>
          <a:xfrm>
            <a:off x="642465" y="2301600"/>
            <a:ext cx="3300500" cy="2292851"/>
          </a:xfrm>
        </p:spPr>
        <p:txBody>
          <a:bodyPr>
            <a:noAutofit/>
          </a:bodyPr>
          <a:lstStyle/>
          <a:p>
            <a:pPr marL="123825" indent="0">
              <a:buNone/>
            </a:pPr>
            <a:r>
              <a:rPr lang="es-ES_tradnl" sz="2600" dirty="0"/>
              <a:t>Desarrollar una comprensión compartida del </a:t>
            </a:r>
            <a:r>
              <a:rPr lang="es-ES_tradnl" sz="2600" b="1" dirty="0">
                <a:solidFill>
                  <a:schemeClr val="accent3"/>
                </a:solidFill>
              </a:rPr>
              <a:t>trauma</a:t>
            </a:r>
            <a:r>
              <a:rPr lang="es-ES_tradnl" sz="2600" dirty="0"/>
              <a:t> y </a:t>
            </a:r>
            <a:r>
              <a:rPr lang="es-ES_tradnl" sz="2600" b="1" dirty="0">
                <a:solidFill>
                  <a:schemeClr val="accent3"/>
                </a:solidFill>
              </a:rPr>
              <a:t>las experiencias adversas de la niñez </a:t>
            </a:r>
            <a:r>
              <a:rPr lang="es-ES_tradnl" sz="2600" dirty="0"/>
              <a:t>(ACE)</a:t>
            </a:r>
            <a:endParaRPr lang="es-ES_tradnl" sz="2600" b="1" dirty="0">
              <a:solidFill>
                <a:schemeClr val="accent3">
                  <a:lumMod val="75000"/>
                </a:schemeClr>
              </a:solidFill>
            </a:endParaRPr>
          </a:p>
        </p:txBody>
      </p:sp>
      <p:sp>
        <p:nvSpPr>
          <p:cNvPr id="12" name="Rectangle 11">
            <a:extLst>
              <a:ext uri="{FF2B5EF4-FFF2-40B4-BE49-F238E27FC236}">
                <a16:creationId xmlns:a16="http://schemas.microsoft.com/office/drawing/2014/main" id="{359CEC61-F44B-43B3-B40F-AE38C5AF1D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7DD0907-1AAA-3144-9831-338F49863B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3" name="Content Placeholder 2">
            <a:extLst>
              <a:ext uri="{FF2B5EF4-FFF2-40B4-BE49-F238E27FC236}">
                <a16:creationId xmlns:a16="http://schemas.microsoft.com/office/drawing/2014/main" id="{EA1FB6B5-7F4B-9641-8603-070FB1509130}"/>
              </a:ext>
            </a:extLst>
          </p:cNvPr>
          <p:cNvSpPr txBox="1">
            <a:spLocks/>
          </p:cNvSpPr>
          <p:nvPr/>
        </p:nvSpPr>
        <p:spPr>
          <a:xfrm>
            <a:off x="8226196" y="2436813"/>
            <a:ext cx="2646851" cy="1896048"/>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91440" marR="0" lvl="0" indent="-91440" algn="l" defTabSz="914400" rtl="0" eaLnBrk="1" fontAlgn="auto" latinLnBrk="0" hangingPunct="1">
              <a:lnSpc>
                <a:spcPct val="110000"/>
              </a:lnSpc>
              <a:spcBef>
                <a:spcPts val="1200"/>
              </a:spcBef>
              <a:spcAft>
                <a:spcPts val="200"/>
              </a:spcAft>
              <a:buClr>
                <a:srgbClr val="C3974D"/>
              </a:buClr>
              <a:buSzPct val="100000"/>
              <a:buFont typeface="Calibri" panose="020F0502020204030204" pitchFamily="34" charset="0"/>
              <a:buChar char=" "/>
              <a:tabLst/>
              <a:defRPr/>
            </a:pPr>
            <a:endParaRPr kumimoji="0" lang="en-US" sz="2300" b="0" i="0" u="none" strike="noStrike" kern="1200" cap="none" spc="0" normalizeH="0" baseline="0" noProof="0" dirty="0">
              <a:ln>
                <a:noFill/>
              </a:ln>
              <a:solidFill>
                <a:srgbClr val="000000">
                  <a:lumMod val="75000"/>
                  <a:lumOff val="25000"/>
                </a:srgbClr>
              </a:solidFill>
              <a:effectLst/>
              <a:uLnTx/>
              <a:uFillTx/>
              <a:latin typeface="Tw Cen MT" panose="020F0502020204030204"/>
              <a:ea typeface="+mn-ea"/>
              <a:cs typeface="+mn-cs"/>
            </a:endParaRPr>
          </a:p>
        </p:txBody>
      </p:sp>
      <p:grpSp>
        <p:nvGrpSpPr>
          <p:cNvPr id="31" name="Group 30">
            <a:extLst>
              <a:ext uri="{FF2B5EF4-FFF2-40B4-BE49-F238E27FC236}">
                <a16:creationId xmlns:a16="http://schemas.microsoft.com/office/drawing/2014/main" id="{B56A15FA-209A-E44A-872C-329658291B0D}"/>
              </a:ext>
            </a:extLst>
          </p:cNvPr>
          <p:cNvGrpSpPr/>
          <p:nvPr/>
        </p:nvGrpSpPr>
        <p:grpSpPr>
          <a:xfrm>
            <a:off x="1722465" y="4801884"/>
            <a:ext cx="1097277" cy="1086950"/>
            <a:chOff x="1722465" y="4712676"/>
            <a:chExt cx="1097277" cy="1086950"/>
          </a:xfrm>
        </p:grpSpPr>
        <p:sp>
          <p:nvSpPr>
            <p:cNvPr id="5" name="Oval 4">
              <a:extLst>
                <a:ext uri="{FF2B5EF4-FFF2-40B4-BE49-F238E27FC236}">
                  <a16:creationId xmlns:a16="http://schemas.microsoft.com/office/drawing/2014/main" id="{F1B72DF8-71CC-7946-BFBB-31A281C0ECA3}"/>
                </a:ext>
              </a:extLst>
            </p:cNvPr>
            <p:cNvSpPr/>
            <p:nvPr/>
          </p:nvSpPr>
          <p:spPr>
            <a:xfrm>
              <a:off x="1722465" y="4712676"/>
              <a:ext cx="1097277" cy="1086950"/>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6" name="TextBox 5">
              <a:extLst>
                <a:ext uri="{FF2B5EF4-FFF2-40B4-BE49-F238E27FC236}">
                  <a16:creationId xmlns:a16="http://schemas.microsoft.com/office/drawing/2014/main" id="{DF0D98FE-2B4F-A549-8F36-4B081B365CEA}"/>
                </a:ext>
              </a:extLst>
            </p:cNvPr>
            <p:cNvSpPr txBox="1"/>
            <p:nvPr/>
          </p:nvSpPr>
          <p:spPr>
            <a:xfrm>
              <a:off x="1955218" y="4904511"/>
              <a:ext cx="648393" cy="646331"/>
            </a:xfrm>
            <a:prstGeom prst="rect">
              <a:avLst/>
            </a:prstGeom>
            <a:solidFill>
              <a:schemeClr val="accent3">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1</a:t>
              </a:r>
            </a:p>
          </p:txBody>
        </p:sp>
      </p:grpSp>
      <p:sp>
        <p:nvSpPr>
          <p:cNvPr id="25" name="Rectangle 24">
            <a:extLst>
              <a:ext uri="{FF2B5EF4-FFF2-40B4-BE49-F238E27FC236}">
                <a16:creationId xmlns:a16="http://schemas.microsoft.com/office/drawing/2014/main" id="{A242F0F7-9557-C149-B08C-57A1A6FA76CA}"/>
              </a:ext>
            </a:extLst>
          </p:cNvPr>
          <p:cNvSpPr/>
          <p:nvPr/>
        </p:nvSpPr>
        <p:spPr>
          <a:xfrm>
            <a:off x="579766" y="2286000"/>
            <a:ext cx="3382675" cy="376150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nvGrpSpPr>
          <p:cNvPr id="30" name="Group 29">
            <a:extLst>
              <a:ext uri="{FF2B5EF4-FFF2-40B4-BE49-F238E27FC236}">
                <a16:creationId xmlns:a16="http://schemas.microsoft.com/office/drawing/2014/main" id="{CB194ABD-04BF-B04B-8315-EC8BD6CE90BB}"/>
              </a:ext>
            </a:extLst>
          </p:cNvPr>
          <p:cNvGrpSpPr/>
          <p:nvPr/>
        </p:nvGrpSpPr>
        <p:grpSpPr>
          <a:xfrm>
            <a:off x="4214474" y="2267568"/>
            <a:ext cx="3483430" cy="3779941"/>
            <a:chOff x="4162519" y="2267568"/>
            <a:chExt cx="3483430" cy="3779941"/>
          </a:xfrm>
        </p:grpSpPr>
        <p:sp>
          <p:nvSpPr>
            <p:cNvPr id="11" name="Content Placeholder 2">
              <a:extLst>
                <a:ext uri="{FF2B5EF4-FFF2-40B4-BE49-F238E27FC236}">
                  <a16:creationId xmlns:a16="http://schemas.microsoft.com/office/drawing/2014/main" id="{F7D81E63-CE51-944A-A04D-008AD1072615}"/>
                </a:ext>
              </a:extLst>
            </p:cNvPr>
            <p:cNvSpPr txBox="1">
              <a:spLocks/>
            </p:cNvSpPr>
            <p:nvPr/>
          </p:nvSpPr>
          <p:spPr>
            <a:xfrm>
              <a:off x="4202778" y="2267568"/>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C3974D"/>
                </a:buClr>
                <a:defRPr/>
              </a:pPr>
              <a:r>
                <a:rPr lang="es-ES_tradnl" sz="2600" dirty="0"/>
                <a:t>Explicar qué es un </a:t>
              </a:r>
              <a:r>
                <a:rPr lang="es-ES_tradnl" sz="2600" b="1" dirty="0">
                  <a:solidFill>
                    <a:srgbClr val="D57641"/>
                  </a:solidFill>
                </a:rPr>
                <a:t>Enfoque Informado del Trauma </a:t>
              </a:r>
              <a:r>
                <a:rPr lang="es-ES_tradnl" sz="2600" dirty="0"/>
                <a:t>y su importancia para </a:t>
              </a:r>
              <a:r>
                <a:rPr lang="es-ES_tradnl" sz="2600" b="1" dirty="0">
                  <a:solidFill>
                    <a:srgbClr val="D57641"/>
                  </a:solidFill>
                </a:rPr>
                <a:t>desarrollar la resiliencia</a:t>
              </a:r>
              <a:endParaRPr kumimoji="0" lang="es-ES_tradnl" sz="2600" b="1" i="0" u="none" strike="noStrike" kern="1200" cap="none" spc="0" normalizeH="0" baseline="0" dirty="0">
                <a:ln>
                  <a:noFill/>
                </a:ln>
                <a:solidFill>
                  <a:srgbClr val="D57641"/>
                </a:solidFill>
                <a:effectLst/>
                <a:uLnTx/>
                <a:uFillTx/>
                <a:latin typeface="Tw Cen MT" panose="020F0502020204030204"/>
              </a:endParaRPr>
            </a:p>
          </p:txBody>
        </p:sp>
        <p:grpSp>
          <p:nvGrpSpPr>
            <p:cNvPr id="7" name="Group 6">
              <a:extLst>
                <a:ext uri="{FF2B5EF4-FFF2-40B4-BE49-F238E27FC236}">
                  <a16:creationId xmlns:a16="http://schemas.microsoft.com/office/drawing/2014/main" id="{EF4573AF-0D76-6142-89CE-72372789F940}"/>
                </a:ext>
              </a:extLst>
            </p:cNvPr>
            <p:cNvGrpSpPr/>
            <p:nvPr/>
          </p:nvGrpSpPr>
          <p:grpSpPr>
            <a:xfrm>
              <a:off x="5355596" y="4801884"/>
              <a:ext cx="1097277" cy="1086950"/>
              <a:chOff x="5029203" y="4801884"/>
              <a:chExt cx="1097277" cy="1086950"/>
            </a:xfrm>
          </p:grpSpPr>
          <p:sp>
            <p:nvSpPr>
              <p:cNvPr id="17" name="Oval 16">
                <a:extLst>
                  <a:ext uri="{FF2B5EF4-FFF2-40B4-BE49-F238E27FC236}">
                    <a16:creationId xmlns:a16="http://schemas.microsoft.com/office/drawing/2014/main" id="{68558F52-BEC0-D14F-BDB4-B4F88E298B87}"/>
                  </a:ext>
                </a:extLst>
              </p:cNvPr>
              <p:cNvSpPr/>
              <p:nvPr/>
            </p:nvSpPr>
            <p:spPr>
              <a:xfrm>
                <a:off x="5029203" y="4801884"/>
                <a:ext cx="1097277" cy="1086950"/>
              </a:xfrm>
              <a:prstGeom prst="ellipse">
                <a:avLst/>
              </a:prstGeom>
              <a:solidFill>
                <a:srgbClr val="BE6A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sp>
            <p:nvSpPr>
              <p:cNvPr id="18" name="TextBox 17">
                <a:extLst>
                  <a:ext uri="{FF2B5EF4-FFF2-40B4-BE49-F238E27FC236}">
                    <a16:creationId xmlns:a16="http://schemas.microsoft.com/office/drawing/2014/main" id="{F9D0043E-65EF-FA44-A0E1-0FB6961BC305}"/>
                  </a:ext>
                </a:extLst>
              </p:cNvPr>
              <p:cNvSpPr txBox="1"/>
              <p:nvPr/>
            </p:nvSpPr>
            <p:spPr>
              <a:xfrm>
                <a:off x="5253645" y="5022193"/>
                <a:ext cx="648393" cy="646331"/>
              </a:xfrm>
              <a:prstGeom prst="rect">
                <a:avLst/>
              </a:prstGeom>
              <a:solidFill>
                <a:srgbClr val="BE6A5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2</a:t>
                </a:r>
              </a:p>
            </p:txBody>
          </p:sp>
        </p:grpSp>
        <p:sp>
          <p:nvSpPr>
            <p:cNvPr id="27" name="Rectangle 26">
              <a:extLst>
                <a:ext uri="{FF2B5EF4-FFF2-40B4-BE49-F238E27FC236}">
                  <a16:creationId xmlns:a16="http://schemas.microsoft.com/office/drawing/2014/main" id="{5615A3DB-2C4C-6F40-B6D6-59F90BC50B2C}"/>
                </a:ext>
              </a:extLst>
            </p:cNvPr>
            <p:cNvSpPr/>
            <p:nvPr/>
          </p:nvSpPr>
          <p:spPr>
            <a:xfrm>
              <a:off x="4162519" y="2286000"/>
              <a:ext cx="3483430" cy="3761509"/>
            </a:xfrm>
            <a:prstGeom prst="rect">
              <a:avLst/>
            </a:prstGeom>
            <a:noFill/>
            <a:ln w="28575">
              <a:solidFill>
                <a:srgbClr val="C347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grpSp>
        <p:nvGrpSpPr>
          <p:cNvPr id="29" name="Group 28">
            <a:extLst>
              <a:ext uri="{FF2B5EF4-FFF2-40B4-BE49-F238E27FC236}">
                <a16:creationId xmlns:a16="http://schemas.microsoft.com/office/drawing/2014/main" id="{922D0D9E-6DD4-6B45-B0A5-FC74D354EEA3}"/>
              </a:ext>
            </a:extLst>
          </p:cNvPr>
          <p:cNvGrpSpPr/>
          <p:nvPr/>
        </p:nvGrpSpPr>
        <p:grpSpPr>
          <a:xfrm>
            <a:off x="7921990" y="2258291"/>
            <a:ext cx="3495344" cy="3775363"/>
            <a:chOff x="7818080" y="2258291"/>
            <a:chExt cx="3495344" cy="3775363"/>
          </a:xfrm>
        </p:grpSpPr>
        <p:grpSp>
          <p:nvGrpSpPr>
            <p:cNvPr id="21" name="Group 20">
              <a:extLst>
                <a:ext uri="{FF2B5EF4-FFF2-40B4-BE49-F238E27FC236}">
                  <a16:creationId xmlns:a16="http://schemas.microsoft.com/office/drawing/2014/main" id="{B8D0CD2D-7998-FA42-A781-F6EB13C57499}"/>
                </a:ext>
              </a:extLst>
            </p:cNvPr>
            <p:cNvGrpSpPr/>
            <p:nvPr/>
          </p:nvGrpSpPr>
          <p:grpSpPr>
            <a:xfrm>
              <a:off x="9023071" y="4801884"/>
              <a:ext cx="1097277" cy="1086950"/>
              <a:chOff x="8409070" y="4801884"/>
              <a:chExt cx="1097277" cy="1086950"/>
            </a:xfrm>
          </p:grpSpPr>
          <p:sp>
            <p:nvSpPr>
              <p:cNvPr id="16" name="Oval 15">
                <a:extLst>
                  <a:ext uri="{FF2B5EF4-FFF2-40B4-BE49-F238E27FC236}">
                    <a16:creationId xmlns:a16="http://schemas.microsoft.com/office/drawing/2014/main" id="{4F97CB5E-97A2-7E41-895D-075FC193169F}"/>
                  </a:ext>
                </a:extLst>
              </p:cNvPr>
              <p:cNvSpPr/>
              <p:nvPr/>
            </p:nvSpPr>
            <p:spPr>
              <a:xfrm>
                <a:off x="8409070" y="4801884"/>
                <a:ext cx="1097277" cy="1086950"/>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highlight>
                    <a:srgbClr val="6CB7D7"/>
                  </a:highlight>
                  <a:uLnTx/>
                  <a:uFillTx/>
                  <a:latin typeface="Tw Cen MT" panose="020F0502020204030204"/>
                  <a:ea typeface="+mn-ea"/>
                  <a:cs typeface="+mn-cs"/>
                </a:endParaRPr>
              </a:p>
            </p:txBody>
          </p:sp>
          <p:sp>
            <p:nvSpPr>
              <p:cNvPr id="19" name="TextBox 18">
                <a:extLst>
                  <a:ext uri="{FF2B5EF4-FFF2-40B4-BE49-F238E27FC236}">
                    <a16:creationId xmlns:a16="http://schemas.microsoft.com/office/drawing/2014/main" id="{7A490318-C15C-F847-9B9A-D65C4845791A}"/>
                  </a:ext>
                </a:extLst>
              </p:cNvPr>
              <p:cNvSpPr txBox="1"/>
              <p:nvPr/>
            </p:nvSpPr>
            <p:spPr>
              <a:xfrm>
                <a:off x="8633512" y="5022194"/>
                <a:ext cx="648393" cy="646331"/>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w Cen MT" panose="020F0502020204030204"/>
                    <a:ea typeface="+mn-ea"/>
                    <a:cs typeface="+mn-cs"/>
                  </a:rPr>
                  <a:t>3</a:t>
                </a:r>
              </a:p>
            </p:txBody>
          </p:sp>
        </p:grpSp>
        <p:sp>
          <p:nvSpPr>
            <p:cNvPr id="23" name="Content Placeholder 2">
              <a:extLst>
                <a:ext uri="{FF2B5EF4-FFF2-40B4-BE49-F238E27FC236}">
                  <a16:creationId xmlns:a16="http://schemas.microsoft.com/office/drawing/2014/main" id="{DFFEF3E8-DC36-DA43-8F40-690CCB6FD110}"/>
                </a:ext>
              </a:extLst>
            </p:cNvPr>
            <p:cNvSpPr txBox="1">
              <a:spLocks/>
            </p:cNvSpPr>
            <p:nvPr/>
          </p:nvSpPr>
          <p:spPr>
            <a:xfrm>
              <a:off x="7818080" y="2258291"/>
              <a:ext cx="3374965" cy="1899186"/>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0">
                <a:buClr>
                  <a:srgbClr val="C3974D"/>
                </a:buClr>
                <a:defRPr/>
              </a:pPr>
              <a:r>
                <a:rPr lang="es-ES_tradnl" sz="2600" dirty="0"/>
                <a:t>Describir cómo comenzar a </a:t>
              </a:r>
              <a:r>
                <a:rPr lang="es-ES_tradnl" sz="2600" b="1" dirty="0">
                  <a:solidFill>
                    <a:srgbClr val="7EBACC"/>
                  </a:solidFill>
                </a:rPr>
                <a:t>implementar un Enfoque Informado del Trauma </a:t>
              </a:r>
              <a:r>
                <a:rPr lang="es-ES_tradnl" sz="2600" dirty="0"/>
                <a:t>en Job Corps</a:t>
              </a:r>
              <a:endParaRPr kumimoji="0" lang="es-ES_tradnl" sz="2600" b="0" i="0" u="none" strike="noStrike" kern="1200" cap="none" spc="0" normalizeH="0" baseline="0" dirty="0">
                <a:ln>
                  <a:noFill/>
                </a:ln>
                <a:solidFill>
                  <a:srgbClr val="000000">
                    <a:lumMod val="75000"/>
                    <a:lumOff val="25000"/>
                  </a:srgbClr>
                </a:solidFill>
                <a:effectLst/>
                <a:uLnTx/>
                <a:uFillTx/>
                <a:latin typeface="Tw Cen MT" panose="020F0502020204030204"/>
                <a:ea typeface="+mn-ea"/>
                <a:cs typeface="+mn-cs"/>
              </a:endParaRPr>
            </a:p>
          </p:txBody>
        </p:sp>
        <p:sp>
          <p:nvSpPr>
            <p:cNvPr id="28" name="Rectangle 27">
              <a:extLst>
                <a:ext uri="{FF2B5EF4-FFF2-40B4-BE49-F238E27FC236}">
                  <a16:creationId xmlns:a16="http://schemas.microsoft.com/office/drawing/2014/main" id="{C358B859-65C9-4F4C-BC08-2997AACCF1E9}"/>
                </a:ext>
              </a:extLst>
            </p:cNvPr>
            <p:cNvSpPr/>
            <p:nvPr/>
          </p:nvSpPr>
          <p:spPr>
            <a:xfrm>
              <a:off x="7829994" y="2272145"/>
              <a:ext cx="3483430" cy="3761509"/>
            </a:xfrm>
            <a:prstGeom prst="rect">
              <a:avLst/>
            </a:prstGeom>
            <a:noFill/>
            <a:ln w="28575">
              <a:solidFill>
                <a:srgbClr val="53A6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w Cen MT" panose="020F0502020204030204"/>
                <a:ea typeface="+mn-ea"/>
                <a:cs typeface="+mn-cs"/>
              </a:endParaRPr>
            </a:p>
          </p:txBody>
        </p:sp>
      </p:grpSp>
    </p:spTree>
    <p:extLst>
      <p:ext uri="{BB962C8B-B14F-4D97-AF65-F5344CB8AC3E}">
        <p14:creationId xmlns:p14="http://schemas.microsoft.com/office/powerpoint/2010/main" val="1493138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54DCD9B2-D552-47A6-9FE2-15D7E8159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1">
            <a:extLst>
              <a:ext uri="{FF2B5EF4-FFF2-40B4-BE49-F238E27FC236}">
                <a16:creationId xmlns:a16="http://schemas.microsoft.com/office/drawing/2014/main" id="{B8D0BFA4-7A80-0148-8889-D936698BD1A4}"/>
              </a:ext>
            </a:extLst>
          </p:cNvPr>
          <p:cNvSpPr>
            <a:spLocks noGrp="1"/>
          </p:cNvSpPr>
          <p:nvPr>
            <p:ph type="ctrTitle"/>
          </p:nvPr>
        </p:nvSpPr>
        <p:spPr>
          <a:xfrm>
            <a:off x="6875474" y="639098"/>
            <a:ext cx="4389120" cy="3494790"/>
          </a:xfrm>
        </p:spPr>
        <p:txBody>
          <a:bodyPr>
            <a:normAutofit/>
          </a:bodyPr>
          <a:lstStyle/>
          <a:p>
            <a:r>
              <a:rPr lang="es-ES_tradnl" dirty="0">
                <a:solidFill>
                  <a:srgbClr val="53A6C0"/>
                </a:solidFill>
              </a:rPr>
              <a:t>El Trauma y sus Efectos</a:t>
            </a:r>
          </a:p>
        </p:txBody>
      </p:sp>
      <p:pic>
        <p:nvPicPr>
          <p:cNvPr id="16" name="Picture 15">
            <a:extLst>
              <a:ext uri="{FF2B5EF4-FFF2-40B4-BE49-F238E27FC236}">
                <a16:creationId xmlns:a16="http://schemas.microsoft.com/office/drawing/2014/main" id="{F7313778-048F-BE42-9374-532E31D155CA}"/>
              </a:ext>
            </a:extLst>
          </p:cNvPr>
          <p:cNvPicPr>
            <a:picLocks noChangeAspect="1"/>
          </p:cNvPicPr>
          <p:nvPr/>
        </p:nvPicPr>
        <p:blipFill>
          <a:blip r:embed="rId3"/>
          <a:stretch>
            <a:fillRect/>
          </a:stretch>
        </p:blipFill>
        <p:spPr>
          <a:xfrm>
            <a:off x="849153" y="640081"/>
            <a:ext cx="5031693" cy="5054156"/>
          </a:xfrm>
          <a:prstGeom prst="rect">
            <a:avLst/>
          </a:prstGeom>
        </p:spPr>
      </p:pic>
      <p:cxnSp>
        <p:nvCxnSpPr>
          <p:cNvPr id="32" name="Straight Connector 31">
            <a:extLst>
              <a:ext uri="{FF2B5EF4-FFF2-40B4-BE49-F238E27FC236}">
                <a16:creationId xmlns:a16="http://schemas.microsoft.com/office/drawing/2014/main" id="{FCE0A9EA-62FA-4F43-BEF6-7BBBB3F90F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32349"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CCE25F7F-C10E-4478-90C0-93B61E638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Slide Number Placeholder 3">
            <a:extLst>
              <a:ext uri="{FF2B5EF4-FFF2-40B4-BE49-F238E27FC236}">
                <a16:creationId xmlns:a16="http://schemas.microsoft.com/office/drawing/2014/main" id="{FABF4DF5-0983-534D-892E-51FC7B5C8289}"/>
              </a:ext>
            </a:extLst>
          </p:cNvPr>
          <p:cNvSpPr>
            <a:spLocks noGrp="1"/>
          </p:cNvSpPr>
          <p:nvPr>
            <p:ph type="sldNum" sz="quarter" idx="12"/>
          </p:nvPr>
        </p:nvSpPr>
        <p:spPr>
          <a:xfrm>
            <a:off x="10993582" y="6446838"/>
            <a:ext cx="780010" cy="365125"/>
          </a:xfrm>
        </p:spPr>
        <p:txBody>
          <a:bodyPr/>
          <a:lstStyle/>
          <a:p>
            <a:fld id="{3A98EE3D-8CD1-4C3F-BD1C-C98C9596463C}" type="slidenum">
              <a:rPr lang="en-US" sz="1200" smtClean="0"/>
              <a:pPr/>
              <a:t>4</a:t>
            </a:fld>
            <a:endParaRPr lang="en-US" sz="1200" dirty="0"/>
          </a:p>
        </p:txBody>
      </p:sp>
    </p:spTree>
    <p:extLst>
      <p:ext uri="{BB962C8B-B14F-4D97-AF65-F5344CB8AC3E}">
        <p14:creationId xmlns:p14="http://schemas.microsoft.com/office/powerpoint/2010/main" val="7919961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817777-1B93-D24E-89D7-D0FC8D84567B}"/>
              </a:ext>
            </a:extLst>
          </p:cNvPr>
          <p:cNvPicPr>
            <a:picLocks noChangeAspect="1"/>
          </p:cNvPicPr>
          <p:nvPr/>
        </p:nvPicPr>
        <p:blipFill>
          <a:blip r:embed="rId3"/>
          <a:stretch>
            <a:fillRect/>
          </a:stretch>
        </p:blipFill>
        <p:spPr>
          <a:xfrm>
            <a:off x="2600254" y="629143"/>
            <a:ext cx="7368043" cy="5599713"/>
          </a:xfrm>
          <a:prstGeom prst="rect">
            <a:avLst/>
          </a:prstGeom>
        </p:spPr>
      </p:pic>
      <p:sp>
        <p:nvSpPr>
          <p:cNvPr id="2" name="Footer Placeholder 1">
            <a:extLst>
              <a:ext uri="{FF2B5EF4-FFF2-40B4-BE49-F238E27FC236}">
                <a16:creationId xmlns:a16="http://schemas.microsoft.com/office/drawing/2014/main" id="{F2415CB0-AD90-6D46-BFBF-52F2B94C3BC5}"/>
              </a:ext>
            </a:extLst>
          </p:cNvPr>
          <p:cNvSpPr>
            <a:spLocks noGrp="1"/>
          </p:cNvSpPr>
          <p:nvPr>
            <p:ph type="ftr" sz="quarter" idx="11"/>
          </p:nvPr>
        </p:nvSpPr>
        <p:spPr>
          <a:xfrm>
            <a:off x="1097279" y="6446838"/>
            <a:ext cx="6818262" cy="365125"/>
          </a:xfrm>
        </p:spPr>
        <p:txBody>
          <a:bodyP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Tw Cen MT" panose="020F0502020204030204"/>
                <a:ea typeface="+mn-ea"/>
                <a:cs typeface="+mn-cs"/>
              </a:rPr>
              <a:t>National Office of Job Corps</a:t>
            </a:r>
          </a:p>
        </p:txBody>
      </p:sp>
      <p:sp>
        <p:nvSpPr>
          <p:cNvPr id="3" name="Slide Number Placeholder 2">
            <a:extLst>
              <a:ext uri="{FF2B5EF4-FFF2-40B4-BE49-F238E27FC236}">
                <a16:creationId xmlns:a16="http://schemas.microsoft.com/office/drawing/2014/main" id="{D7E5D0A8-EAF0-9C4D-BEF0-0C33D58C24CE}"/>
              </a:ext>
            </a:extLst>
          </p:cNvPr>
          <p:cNvSpPr>
            <a:spLocks noGrp="1"/>
          </p:cNvSpPr>
          <p:nvPr>
            <p:ph type="sldNum" sz="quarter" idx="12"/>
          </p:nvPr>
        </p:nvSpPr>
        <p:spPr>
          <a:xfrm>
            <a:off x="10993582" y="6446838"/>
            <a:ext cx="78001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900" b="0" i="0" u="none" strike="noStrike" kern="1200" cap="none" spc="0" normalizeH="0" baseline="0" noProof="0" smtClean="0">
                <a:ln>
                  <a:noFill/>
                </a:ln>
                <a:solidFill>
                  <a:srgbClr val="FFFFFF"/>
                </a:solidFill>
                <a:effectLst/>
                <a:uLnTx/>
                <a:uFillTx/>
                <a:latin typeface="Tw Cen MT"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a:t>
            </a:fld>
            <a:endParaRPr kumimoji="0" lang="en-US" sz="900" b="0" i="0" u="none" strike="noStrike" kern="1200" cap="none" spc="0" normalizeH="0" baseline="0" noProof="0">
              <a:ln>
                <a:noFill/>
              </a:ln>
              <a:solidFill>
                <a:srgbClr val="FFFFFF"/>
              </a:solidFill>
              <a:effectLst/>
              <a:uLnTx/>
              <a:uFillTx/>
              <a:latin typeface="Tw Cen MT" panose="020F0502020204030204"/>
              <a:ea typeface="+mn-ea"/>
              <a:cs typeface="+mn-cs"/>
            </a:endParaRPr>
          </a:p>
        </p:txBody>
      </p:sp>
      <p:sp>
        <p:nvSpPr>
          <p:cNvPr id="5" name="TextBox 4">
            <a:extLst>
              <a:ext uri="{FF2B5EF4-FFF2-40B4-BE49-F238E27FC236}">
                <a16:creationId xmlns:a16="http://schemas.microsoft.com/office/drawing/2014/main" id="{92C205EE-A64F-2E47-B779-308273A9503C}"/>
              </a:ext>
            </a:extLst>
          </p:cNvPr>
          <p:cNvSpPr txBox="1"/>
          <p:nvPr/>
        </p:nvSpPr>
        <p:spPr>
          <a:xfrm>
            <a:off x="749232" y="714374"/>
            <a:ext cx="1143000" cy="5228732"/>
          </a:xfrm>
          <a:prstGeom prst="rect">
            <a:avLst/>
          </a:prstGeom>
          <a:noFill/>
        </p:spPr>
        <p:txBody>
          <a:bodyPr vert="vert270" wrap="square" rtlCol="0" anchor="t"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500" normalizeH="0" baseline="0" noProof="0" dirty="0">
                <a:ln>
                  <a:noFill/>
                </a:ln>
                <a:solidFill>
                  <a:srgbClr val="FFFFFF"/>
                </a:solidFill>
                <a:effectLst/>
                <a:uLnTx/>
                <a:uFillTx/>
                <a:latin typeface="Tw Cen MT" panose="020F0502020204030204"/>
                <a:ea typeface="+mn-ea"/>
                <a:cs typeface="+mn-cs"/>
              </a:rPr>
              <a:t>Kintsugi</a:t>
            </a:r>
          </a:p>
        </p:txBody>
      </p:sp>
    </p:spTree>
    <p:extLst>
      <p:ext uri="{BB962C8B-B14F-4D97-AF65-F5344CB8AC3E}">
        <p14:creationId xmlns:p14="http://schemas.microsoft.com/office/powerpoint/2010/main" val="310048803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Placeholder 6">
            <a:extLst>
              <a:ext uri="{FF2B5EF4-FFF2-40B4-BE49-F238E27FC236}">
                <a16:creationId xmlns:a16="http://schemas.microsoft.com/office/drawing/2014/main" id="{9C01F830-3C76-AD4F-87A9-141CCBA95241}"/>
              </a:ext>
            </a:extLst>
          </p:cNvPr>
          <p:cNvPicPr>
            <a:picLocks noGrp="1" noChangeAspect="1"/>
          </p:cNvPicPr>
          <p:nvPr>
            <p:ph type="pic" idx="1"/>
          </p:nvPr>
        </p:nvPicPr>
        <p:blipFill rotWithShape="1">
          <a:blip r:embed="rId3"/>
          <a:srcRect t="7865" b="7865"/>
          <a:stretch/>
        </p:blipFill>
        <p:spPr>
          <a:xfrm>
            <a:off x="-7662" y="-411152"/>
            <a:ext cx="12192031" cy="6857990"/>
          </a:xfrm>
          <a:prstGeom prst="rect">
            <a:avLst/>
          </a:prstGeom>
        </p:spPr>
      </p:pic>
      <p:sp>
        <p:nvSpPr>
          <p:cNvPr id="16" name="Rectangle 15">
            <a:extLst>
              <a:ext uri="{FF2B5EF4-FFF2-40B4-BE49-F238E27FC236}">
                <a16:creationId xmlns:a16="http://schemas.microsoft.com/office/drawing/2014/main" id="{DFD57664-637D-40CA-83F2-B729A932B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4915076"/>
            <a:ext cx="12188952" cy="1942924"/>
          </a:xfrm>
          <a:prstGeom prst="rect">
            <a:avLst/>
          </a:prstGeom>
          <a:gradFill>
            <a:gsLst>
              <a:gs pos="43000">
                <a:schemeClr val="tx1">
                  <a:alpha val="20000"/>
                </a:schemeClr>
              </a:gs>
              <a:gs pos="0">
                <a:schemeClr val="tx1">
                  <a:alpha val="0"/>
                </a:schemeClr>
              </a:gs>
              <a:gs pos="100000">
                <a:schemeClr val="tx1">
                  <a:alpha val="3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FCE4133A-A237-6D49-94D8-98379618E60D}"/>
              </a:ext>
            </a:extLst>
          </p:cNvPr>
          <p:cNvSpPr>
            <a:spLocks noGrp="1"/>
          </p:cNvSpPr>
          <p:nvPr>
            <p:ph type="title"/>
          </p:nvPr>
        </p:nvSpPr>
        <p:spPr>
          <a:xfrm>
            <a:off x="828675" y="5120639"/>
            <a:ext cx="7137263" cy="1280161"/>
          </a:xfrm>
        </p:spPr>
        <p:txBody>
          <a:bodyPr vert="horz" lIns="91440" tIns="45720" rIns="91440" bIns="45720" rtlCol="0" anchor="ctr">
            <a:normAutofit/>
          </a:bodyPr>
          <a:lstStyle/>
          <a:p>
            <a:pPr>
              <a:lnSpc>
                <a:spcPct val="90000"/>
              </a:lnSpc>
            </a:pPr>
            <a:r>
              <a:rPr lang="es-ES_tradnl" sz="4800" dirty="0"/>
              <a:t>Comentarios y Discusión</a:t>
            </a:r>
          </a:p>
        </p:txBody>
      </p:sp>
      <p:cxnSp>
        <p:nvCxnSpPr>
          <p:cNvPr id="18" name="Straight Connector 17">
            <a:extLst>
              <a:ext uri="{FF2B5EF4-FFF2-40B4-BE49-F238E27FC236}">
                <a16:creationId xmlns:a16="http://schemas.microsoft.com/office/drawing/2014/main" id="{D5B557D3-D7B4-404B-84A1-9BD182BE5B0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7532813" y="5760720"/>
            <a:ext cx="118872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1B533A9C-A4E3-D94C-908C-644AE09C36B0}"/>
              </a:ext>
            </a:extLst>
          </p:cNvPr>
          <p:cNvSpPr>
            <a:spLocks noGrp="1"/>
          </p:cNvSpPr>
          <p:nvPr>
            <p:ph type="sldNum" sz="quarter" idx="12"/>
          </p:nvPr>
        </p:nvSpPr>
        <p:spPr>
          <a:xfrm>
            <a:off x="10993582" y="6446838"/>
            <a:ext cx="780010" cy="365125"/>
          </a:xfrm>
        </p:spPr>
        <p:txBody>
          <a:bodyPr vert="horz" lIns="91440" tIns="45720" rIns="91440" bIns="45720" rtlCol="0" anchor="ctr">
            <a:normAutofit/>
          </a:bodyPr>
          <a:lstStyle/>
          <a:p>
            <a:pPr algn="l">
              <a:spcAft>
                <a:spcPts val="600"/>
              </a:spcAft>
            </a:pPr>
            <a:fld id="{3A98EE3D-8CD1-4C3F-BD1C-C98C9596463C}" type="slidenum">
              <a:rPr lang="en-US" sz="1050" smtClean="0"/>
              <a:pPr algn="l">
                <a:spcAft>
                  <a:spcPts val="600"/>
                </a:spcAft>
              </a:pPr>
              <a:t>41</a:t>
            </a:fld>
            <a:endParaRPr lang="en-US" sz="1050" dirty="0"/>
          </a:p>
        </p:txBody>
      </p:sp>
      <p:sp>
        <p:nvSpPr>
          <p:cNvPr id="2" name="TextBox 1">
            <a:extLst>
              <a:ext uri="{FF2B5EF4-FFF2-40B4-BE49-F238E27FC236}">
                <a16:creationId xmlns:a16="http://schemas.microsoft.com/office/drawing/2014/main" id="{518A8367-3DD2-474B-AE31-73C2454226AA}"/>
              </a:ext>
            </a:extLst>
          </p:cNvPr>
          <p:cNvSpPr txBox="1"/>
          <p:nvPr/>
        </p:nvSpPr>
        <p:spPr>
          <a:xfrm>
            <a:off x="6400800" y="3429000"/>
            <a:ext cx="5128591" cy="1477328"/>
          </a:xfrm>
          <a:prstGeom prst="rect">
            <a:avLst/>
          </a:prstGeom>
          <a:solidFill>
            <a:schemeClr val="bg1"/>
          </a:solidFill>
          <a:ln w="38100">
            <a:solidFill>
              <a:srgbClr val="298AC0"/>
            </a:solidFill>
          </a:ln>
        </p:spPr>
        <p:txBody>
          <a:bodyPr wrap="square" rtlCol="0">
            <a:spAutoFit/>
          </a:bodyPr>
          <a:lstStyle/>
          <a:p>
            <a:r>
              <a:rPr lang="es-ES_tradnl" sz="3000" u="sng" dirty="0"/>
              <a:t>Sugerencias/Retroalimentación</a:t>
            </a:r>
            <a:endParaRPr lang="es-ES_tradnl" sz="3000" dirty="0"/>
          </a:p>
          <a:p>
            <a:r>
              <a:rPr lang="en-US" sz="3000" dirty="0">
                <a:solidFill>
                  <a:srgbClr val="FF0000"/>
                </a:solidFill>
              </a:rPr>
              <a:t>CMHC </a:t>
            </a:r>
            <a:r>
              <a:rPr lang="en-US" sz="3000" dirty="0" err="1">
                <a:solidFill>
                  <a:srgbClr val="FF0000"/>
                </a:solidFill>
              </a:rPr>
              <a:t>Nombre</a:t>
            </a:r>
            <a:endParaRPr lang="en-US" sz="3000" dirty="0">
              <a:solidFill>
                <a:srgbClr val="FF0000"/>
              </a:solidFill>
            </a:endParaRPr>
          </a:p>
          <a:p>
            <a:r>
              <a:rPr lang="en-US" sz="3000" dirty="0" err="1">
                <a:solidFill>
                  <a:srgbClr val="FF0000"/>
                </a:solidFill>
              </a:rPr>
              <a:t>username</a:t>
            </a:r>
            <a:r>
              <a:rPr lang="en-US" sz="3000" dirty="0" err="1"/>
              <a:t>@jobcorps.org</a:t>
            </a:r>
            <a:endParaRPr lang="en-US" sz="3000" dirty="0"/>
          </a:p>
        </p:txBody>
      </p:sp>
    </p:spTree>
    <p:extLst>
      <p:ext uri="{BB962C8B-B14F-4D97-AF65-F5344CB8AC3E}">
        <p14:creationId xmlns:p14="http://schemas.microsoft.com/office/powerpoint/2010/main" val="37250974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52C19FA-91D6-374E-994D-1F1344C9A63B}"/>
              </a:ext>
            </a:extLst>
          </p:cNvPr>
          <p:cNvSpPr>
            <a:spLocks noGrp="1"/>
          </p:cNvSpPr>
          <p:nvPr>
            <p:ph type="sldNum" sz="quarter" idx="12"/>
          </p:nvPr>
        </p:nvSpPr>
        <p:spPr/>
        <p:txBody>
          <a:bodyPr/>
          <a:lstStyle/>
          <a:p>
            <a:fld id="{3A98EE3D-8CD1-4C3F-BD1C-C98C9596463C}" type="slidenum">
              <a:rPr lang="en-US" smtClean="0"/>
              <a:t>42</a:t>
            </a:fld>
            <a:endParaRPr lang="en-US" dirty="0"/>
          </a:p>
        </p:txBody>
      </p:sp>
      <p:sp>
        <p:nvSpPr>
          <p:cNvPr id="8" name="TextBox 7">
            <a:extLst>
              <a:ext uri="{FF2B5EF4-FFF2-40B4-BE49-F238E27FC236}">
                <a16:creationId xmlns:a16="http://schemas.microsoft.com/office/drawing/2014/main" id="{A36BE841-E925-B04E-AFF6-88B9F845575B}"/>
              </a:ext>
            </a:extLst>
          </p:cNvPr>
          <p:cNvSpPr txBox="1"/>
          <p:nvPr/>
        </p:nvSpPr>
        <p:spPr>
          <a:xfrm>
            <a:off x="1189084" y="2905587"/>
            <a:ext cx="3108960" cy="1508760"/>
          </a:xfrm>
          <a:prstGeom prst="rect">
            <a:avLst/>
          </a:prstGeom>
          <a:solidFill>
            <a:schemeClr val="accent4">
              <a:lumMod val="40000"/>
              <a:lumOff val="60000"/>
            </a:schemeClr>
          </a:solidFill>
          <a:ln w="19050">
            <a:solidFill>
              <a:schemeClr val="tx1"/>
            </a:solidFill>
          </a:ln>
        </p:spPr>
        <p:txBody>
          <a:bodyPr wrap="square" rtlCol="0" anchor="ctr">
            <a:noAutofit/>
          </a:bodyPr>
          <a:lstStyle/>
          <a:p>
            <a:pPr algn="ctr"/>
            <a:r>
              <a:rPr lang="es-ES_tradnl" sz="2800" dirty="0"/>
              <a:t>Negligencia </a:t>
            </a:r>
          </a:p>
          <a:p>
            <a:pPr algn="ctr"/>
            <a:r>
              <a:rPr lang="es-ES_tradnl" sz="2800" dirty="0"/>
              <a:t>física</a:t>
            </a:r>
          </a:p>
        </p:txBody>
      </p:sp>
      <p:sp>
        <p:nvSpPr>
          <p:cNvPr id="9" name="TextBox 8">
            <a:extLst>
              <a:ext uri="{FF2B5EF4-FFF2-40B4-BE49-F238E27FC236}">
                <a16:creationId xmlns:a16="http://schemas.microsoft.com/office/drawing/2014/main" id="{D4B17AD4-B299-0548-B74D-250BE042E97A}"/>
              </a:ext>
            </a:extLst>
          </p:cNvPr>
          <p:cNvSpPr txBox="1"/>
          <p:nvPr/>
        </p:nvSpPr>
        <p:spPr>
          <a:xfrm>
            <a:off x="4507159" y="1389211"/>
            <a:ext cx="2926080" cy="1384995"/>
          </a:xfrm>
          <a:prstGeom prst="rect">
            <a:avLst/>
          </a:prstGeom>
          <a:solidFill>
            <a:srgbClr val="DDBDFF"/>
          </a:solidFill>
          <a:ln w="19050">
            <a:solidFill>
              <a:schemeClr val="tx1"/>
            </a:solidFill>
          </a:ln>
        </p:spPr>
        <p:txBody>
          <a:bodyPr wrap="square" rtlCol="0" anchor="ctr">
            <a:noAutofit/>
          </a:bodyPr>
          <a:lstStyle/>
          <a:p>
            <a:pPr algn="ctr"/>
            <a:r>
              <a:rPr lang="es-ES_tradnl" sz="2800" dirty="0"/>
              <a:t>Abuso sexual infantil</a:t>
            </a:r>
          </a:p>
        </p:txBody>
      </p:sp>
      <p:sp>
        <p:nvSpPr>
          <p:cNvPr id="10" name="TextBox 9">
            <a:extLst>
              <a:ext uri="{FF2B5EF4-FFF2-40B4-BE49-F238E27FC236}">
                <a16:creationId xmlns:a16="http://schemas.microsoft.com/office/drawing/2014/main" id="{A5F7BBD3-D684-D148-A71B-1BBEB8D95BC4}"/>
              </a:ext>
            </a:extLst>
          </p:cNvPr>
          <p:cNvSpPr txBox="1"/>
          <p:nvPr/>
        </p:nvSpPr>
        <p:spPr>
          <a:xfrm>
            <a:off x="7728645" y="1379418"/>
            <a:ext cx="2926080" cy="1384994"/>
          </a:xfrm>
          <a:prstGeom prst="rect">
            <a:avLst/>
          </a:prstGeom>
          <a:solidFill>
            <a:schemeClr val="accent5">
              <a:lumMod val="40000"/>
              <a:lumOff val="60000"/>
            </a:schemeClr>
          </a:solidFill>
          <a:ln w="19050">
            <a:solidFill>
              <a:schemeClr val="tx1"/>
            </a:solidFill>
          </a:ln>
        </p:spPr>
        <p:txBody>
          <a:bodyPr wrap="square" rtlCol="0" anchor="ctr">
            <a:noAutofit/>
          </a:bodyPr>
          <a:lstStyle/>
          <a:p>
            <a:pPr algn="ctr"/>
            <a:r>
              <a:rPr lang="es-ES_tradnl" sz="2800" dirty="0"/>
              <a:t>Abuso emocional infantil</a:t>
            </a:r>
          </a:p>
        </p:txBody>
      </p:sp>
      <p:sp>
        <p:nvSpPr>
          <p:cNvPr id="11" name="TextBox 10">
            <a:extLst>
              <a:ext uri="{FF2B5EF4-FFF2-40B4-BE49-F238E27FC236}">
                <a16:creationId xmlns:a16="http://schemas.microsoft.com/office/drawing/2014/main" id="{883E1898-8B60-144E-9A92-4861CCBE0C51}"/>
              </a:ext>
            </a:extLst>
          </p:cNvPr>
          <p:cNvSpPr txBox="1"/>
          <p:nvPr/>
        </p:nvSpPr>
        <p:spPr>
          <a:xfrm>
            <a:off x="6061281" y="4551362"/>
            <a:ext cx="3017163" cy="2260600"/>
          </a:xfrm>
          <a:prstGeom prst="rect">
            <a:avLst/>
          </a:prstGeom>
          <a:solidFill>
            <a:srgbClr val="FAF5A5"/>
          </a:solidFill>
          <a:ln w="19050">
            <a:solidFill>
              <a:schemeClr val="tx1"/>
            </a:solidFill>
          </a:ln>
        </p:spPr>
        <p:txBody>
          <a:bodyPr wrap="square" rtlCol="0">
            <a:noAutofit/>
          </a:bodyPr>
          <a:lstStyle/>
          <a:p>
            <a:pPr algn="ctr"/>
            <a:r>
              <a:rPr lang="es-ES_tradnl" sz="2800" dirty="0"/>
              <a:t>Pérdida de uno de los padres por muerte o abandono, divorcio o separación</a:t>
            </a:r>
          </a:p>
        </p:txBody>
      </p:sp>
      <p:sp>
        <p:nvSpPr>
          <p:cNvPr id="12" name="TextBox 11">
            <a:extLst>
              <a:ext uri="{FF2B5EF4-FFF2-40B4-BE49-F238E27FC236}">
                <a16:creationId xmlns:a16="http://schemas.microsoft.com/office/drawing/2014/main" id="{B4661117-5160-9847-9468-5A03C845F4D6}"/>
              </a:ext>
            </a:extLst>
          </p:cNvPr>
          <p:cNvSpPr txBox="1"/>
          <p:nvPr/>
        </p:nvSpPr>
        <p:spPr>
          <a:xfrm>
            <a:off x="1280524" y="1389773"/>
            <a:ext cx="2926080" cy="1384994"/>
          </a:xfrm>
          <a:prstGeom prst="rect">
            <a:avLst/>
          </a:prstGeom>
          <a:solidFill>
            <a:srgbClr val="FAF5A5"/>
          </a:solidFill>
          <a:ln w="19050">
            <a:solidFill>
              <a:schemeClr val="tx1"/>
            </a:solidFill>
          </a:ln>
        </p:spPr>
        <p:txBody>
          <a:bodyPr wrap="square" rtlCol="0" anchor="ctr">
            <a:noAutofit/>
          </a:bodyPr>
          <a:lstStyle/>
          <a:p>
            <a:pPr algn="ctr"/>
            <a:r>
              <a:rPr lang="es-ES_tradnl" sz="2800" dirty="0"/>
              <a:t>Abuso físico </a:t>
            </a:r>
          </a:p>
          <a:p>
            <a:pPr algn="ctr"/>
            <a:r>
              <a:rPr lang="es-ES_tradnl" sz="2800" dirty="0"/>
              <a:t>infantil</a:t>
            </a:r>
          </a:p>
        </p:txBody>
      </p:sp>
      <p:sp>
        <p:nvSpPr>
          <p:cNvPr id="13" name="TextBox 12">
            <a:extLst>
              <a:ext uri="{FF2B5EF4-FFF2-40B4-BE49-F238E27FC236}">
                <a16:creationId xmlns:a16="http://schemas.microsoft.com/office/drawing/2014/main" id="{0969BC9A-1295-F240-9EEB-5CD39A582C9D}"/>
              </a:ext>
            </a:extLst>
          </p:cNvPr>
          <p:cNvSpPr txBox="1"/>
          <p:nvPr/>
        </p:nvSpPr>
        <p:spPr>
          <a:xfrm>
            <a:off x="4415719" y="2905587"/>
            <a:ext cx="3108960" cy="1508760"/>
          </a:xfrm>
          <a:prstGeom prst="rect">
            <a:avLst/>
          </a:prstGeom>
          <a:solidFill>
            <a:schemeClr val="accent3">
              <a:lumMod val="40000"/>
              <a:lumOff val="60000"/>
            </a:schemeClr>
          </a:solidFill>
          <a:ln w="19050">
            <a:solidFill>
              <a:schemeClr val="tx1"/>
            </a:solidFill>
          </a:ln>
        </p:spPr>
        <p:txBody>
          <a:bodyPr wrap="square" rtlCol="0" anchor="ctr">
            <a:noAutofit/>
          </a:bodyPr>
          <a:lstStyle/>
          <a:p>
            <a:pPr algn="ctr"/>
            <a:r>
              <a:rPr lang="es-ES_tradnl" sz="2800" dirty="0"/>
              <a:t>Negligencia emocional</a:t>
            </a:r>
          </a:p>
        </p:txBody>
      </p:sp>
      <p:sp>
        <p:nvSpPr>
          <p:cNvPr id="14" name="TextBox 13">
            <a:extLst>
              <a:ext uri="{FF2B5EF4-FFF2-40B4-BE49-F238E27FC236}">
                <a16:creationId xmlns:a16="http://schemas.microsoft.com/office/drawing/2014/main" id="{5E86952F-B3B9-5F4D-B2F4-E38D163D9D45}"/>
              </a:ext>
            </a:extLst>
          </p:cNvPr>
          <p:cNvSpPr txBox="1"/>
          <p:nvPr/>
        </p:nvSpPr>
        <p:spPr>
          <a:xfrm>
            <a:off x="7617124" y="2905587"/>
            <a:ext cx="3291840" cy="1508760"/>
          </a:xfrm>
          <a:prstGeom prst="rect">
            <a:avLst/>
          </a:prstGeom>
          <a:solidFill>
            <a:srgbClr val="F0B9A6"/>
          </a:solidFill>
          <a:ln w="19050">
            <a:solidFill>
              <a:schemeClr val="tx1"/>
            </a:solidFill>
          </a:ln>
        </p:spPr>
        <p:txBody>
          <a:bodyPr wrap="square" rtlCol="0" anchor="ctr">
            <a:noAutofit/>
          </a:bodyPr>
          <a:lstStyle/>
          <a:p>
            <a:pPr algn="ctr"/>
            <a:r>
              <a:rPr lang="es-ES" sz="2800" dirty="0"/>
              <a:t>Miembro del hogar deprimido, con condición mental o suicida</a:t>
            </a:r>
            <a:endParaRPr lang="en-US" sz="2800" dirty="0"/>
          </a:p>
        </p:txBody>
      </p:sp>
      <p:sp>
        <p:nvSpPr>
          <p:cNvPr id="15" name="TextBox 14">
            <a:extLst>
              <a:ext uri="{FF2B5EF4-FFF2-40B4-BE49-F238E27FC236}">
                <a16:creationId xmlns:a16="http://schemas.microsoft.com/office/drawing/2014/main" id="{F852D5AD-6386-A34C-B272-CE02FDBD57F3}"/>
              </a:ext>
            </a:extLst>
          </p:cNvPr>
          <p:cNvSpPr txBox="1"/>
          <p:nvPr/>
        </p:nvSpPr>
        <p:spPr>
          <a:xfrm>
            <a:off x="9191685" y="4545729"/>
            <a:ext cx="2743200" cy="2260600"/>
          </a:xfrm>
          <a:prstGeom prst="rect">
            <a:avLst/>
          </a:prstGeom>
          <a:solidFill>
            <a:schemeClr val="accent4">
              <a:lumMod val="40000"/>
              <a:lumOff val="60000"/>
            </a:schemeClr>
          </a:solidFill>
          <a:ln w="19050">
            <a:solidFill>
              <a:schemeClr val="tx1"/>
            </a:solidFill>
          </a:ln>
        </p:spPr>
        <p:txBody>
          <a:bodyPr wrap="square" rtlCol="0" anchor="ctr">
            <a:noAutofit/>
          </a:bodyPr>
          <a:lstStyle/>
          <a:p>
            <a:pPr algn="ctr"/>
            <a:r>
              <a:rPr lang="es-ES_tradnl" sz="2800" dirty="0"/>
              <a:t>Encarcelamiento de cualquier miembro del hogar</a:t>
            </a:r>
          </a:p>
        </p:txBody>
      </p:sp>
      <p:sp>
        <p:nvSpPr>
          <p:cNvPr id="16" name="TextBox 15">
            <a:extLst>
              <a:ext uri="{FF2B5EF4-FFF2-40B4-BE49-F238E27FC236}">
                <a16:creationId xmlns:a16="http://schemas.microsoft.com/office/drawing/2014/main" id="{B0A155A5-6A35-1D40-95E0-EE7A07FDF98D}"/>
              </a:ext>
            </a:extLst>
          </p:cNvPr>
          <p:cNvSpPr txBox="1"/>
          <p:nvPr/>
        </p:nvSpPr>
        <p:spPr>
          <a:xfrm>
            <a:off x="209836" y="4551362"/>
            <a:ext cx="2834640" cy="2260600"/>
          </a:xfrm>
          <a:prstGeom prst="rect">
            <a:avLst/>
          </a:prstGeom>
          <a:solidFill>
            <a:srgbClr val="FFA0BC"/>
          </a:solidFill>
          <a:ln w="19050">
            <a:solidFill>
              <a:schemeClr val="tx1"/>
            </a:solidFill>
          </a:ln>
        </p:spPr>
        <p:txBody>
          <a:bodyPr wrap="square" rtlCol="0">
            <a:noAutofit/>
          </a:bodyPr>
          <a:lstStyle/>
          <a:p>
            <a:pPr algn="ctr"/>
            <a:r>
              <a:rPr lang="es-ES" sz="2800" dirty="0"/>
              <a:t>Usuario de drogas, alcohólico o bebedor problemático en la casa</a:t>
            </a:r>
            <a:endParaRPr lang="en-US" sz="2800" dirty="0"/>
          </a:p>
        </p:txBody>
      </p:sp>
      <p:sp>
        <p:nvSpPr>
          <p:cNvPr id="17" name="TextBox 16">
            <a:extLst>
              <a:ext uri="{FF2B5EF4-FFF2-40B4-BE49-F238E27FC236}">
                <a16:creationId xmlns:a16="http://schemas.microsoft.com/office/drawing/2014/main" id="{BE19DF4D-B8AB-854A-A17C-D2D1E5D9EE7C}"/>
              </a:ext>
            </a:extLst>
          </p:cNvPr>
          <p:cNvSpPr txBox="1"/>
          <p:nvPr/>
        </p:nvSpPr>
        <p:spPr>
          <a:xfrm>
            <a:off x="3135559" y="4551361"/>
            <a:ext cx="2834640" cy="2260601"/>
          </a:xfrm>
          <a:prstGeom prst="rect">
            <a:avLst/>
          </a:prstGeom>
          <a:solidFill>
            <a:schemeClr val="accent5">
              <a:lumMod val="40000"/>
              <a:lumOff val="60000"/>
            </a:schemeClr>
          </a:solidFill>
          <a:ln w="19050">
            <a:solidFill>
              <a:schemeClr val="tx1"/>
            </a:solidFill>
          </a:ln>
        </p:spPr>
        <p:txBody>
          <a:bodyPr wrap="square" rtlCol="0">
            <a:noAutofit/>
          </a:bodyPr>
          <a:lstStyle/>
          <a:p>
            <a:pPr algn="ctr"/>
            <a:r>
              <a:rPr lang="es-ES" sz="2800" dirty="0"/>
              <a:t>Ser testigo de violencia doméstica contra la madre o madrastra</a:t>
            </a:r>
            <a:endParaRPr lang="en-US" sz="2800" dirty="0"/>
          </a:p>
        </p:txBody>
      </p:sp>
      <p:sp>
        <p:nvSpPr>
          <p:cNvPr id="19" name="Title 1">
            <a:extLst>
              <a:ext uri="{FF2B5EF4-FFF2-40B4-BE49-F238E27FC236}">
                <a16:creationId xmlns:a16="http://schemas.microsoft.com/office/drawing/2014/main" id="{1A62395B-6E4C-D84E-9566-1F29E4AE5EA1}"/>
              </a:ext>
            </a:extLst>
          </p:cNvPr>
          <p:cNvSpPr txBox="1">
            <a:spLocks/>
          </p:cNvSpPr>
          <p:nvPr/>
        </p:nvSpPr>
        <p:spPr>
          <a:xfrm>
            <a:off x="665015" y="373688"/>
            <a:ext cx="10989956" cy="971226"/>
          </a:xfrm>
          <a:prstGeom prst="rect">
            <a:avLst/>
          </a:prstGeom>
        </p:spPr>
        <p:txBody>
          <a:bodyPr anchor="t">
            <a:normAutofit fontScale="92500"/>
          </a:bodyPr>
          <a:lstStyle>
            <a:lvl1pPr algn="l" defTabSz="914400" rtl="0" eaLnBrk="1" latinLnBrk="0" hangingPunct="1">
              <a:lnSpc>
                <a:spcPct val="80000"/>
              </a:lnSpc>
              <a:spcBef>
                <a:spcPct val="0"/>
              </a:spcBef>
              <a:buNone/>
              <a:defRPr sz="5400" kern="1200" spc="-50" baseline="0">
                <a:solidFill>
                  <a:schemeClr val="tx1">
                    <a:lumMod val="75000"/>
                    <a:lumOff val="25000"/>
                  </a:schemeClr>
                </a:solidFill>
                <a:latin typeface="+mj-lt"/>
                <a:ea typeface="+mj-ea"/>
                <a:cs typeface="+mj-cs"/>
              </a:defRPr>
            </a:lvl1pPr>
          </a:lstStyle>
          <a:p>
            <a:pPr algn="ctr"/>
            <a:r>
              <a:rPr lang="es-ES_tradnl" sz="5000" dirty="0">
                <a:solidFill>
                  <a:schemeClr val="tx1"/>
                </a:solidFill>
              </a:rPr>
              <a:t>Experiencias Adversas de la Infancia</a:t>
            </a:r>
            <a:r>
              <a:rPr lang="en-US" sz="5000" dirty="0">
                <a:solidFill>
                  <a:schemeClr val="tx1"/>
                </a:solidFill>
              </a:rPr>
              <a:t> (ACE)</a:t>
            </a:r>
            <a:r>
              <a:rPr lang="en-US" dirty="0">
                <a:solidFill>
                  <a:srgbClr val="FFFFFF"/>
                </a:solidFill>
              </a:rPr>
              <a:t>IA</a:t>
            </a:r>
          </a:p>
        </p:txBody>
      </p:sp>
    </p:spTree>
    <p:extLst>
      <p:ext uri="{BB962C8B-B14F-4D97-AF65-F5344CB8AC3E}">
        <p14:creationId xmlns:p14="http://schemas.microsoft.com/office/powerpoint/2010/main" val="1637877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A3A7D8C-5D1F-354B-8F34-1D6C23E1AD9E}"/>
              </a:ext>
            </a:extLst>
          </p:cNvPr>
          <p:cNvSpPr>
            <a:spLocks noGrp="1"/>
          </p:cNvSpPr>
          <p:nvPr>
            <p:ph type="sldNum" sz="quarter" idx="12"/>
          </p:nvPr>
        </p:nvSpPr>
        <p:spPr/>
        <p:txBody>
          <a:bodyPr/>
          <a:lstStyle/>
          <a:p>
            <a:fld id="{3A98EE3D-8CD1-4C3F-BD1C-C98C9596463C}" type="slidenum">
              <a:rPr lang="en-US" smtClean="0"/>
              <a:t>43</a:t>
            </a:fld>
            <a:endParaRPr lang="en-US" dirty="0"/>
          </a:p>
        </p:txBody>
      </p:sp>
      <p:sp>
        <p:nvSpPr>
          <p:cNvPr id="4" name="TextBox 3">
            <a:extLst>
              <a:ext uri="{FF2B5EF4-FFF2-40B4-BE49-F238E27FC236}">
                <a16:creationId xmlns:a16="http://schemas.microsoft.com/office/drawing/2014/main" id="{16F7130C-D5F9-5942-86D9-21D3DB852896}"/>
              </a:ext>
            </a:extLst>
          </p:cNvPr>
          <p:cNvSpPr txBox="1"/>
          <p:nvPr/>
        </p:nvSpPr>
        <p:spPr>
          <a:xfrm>
            <a:off x="1197429" y="849085"/>
            <a:ext cx="4484914" cy="707886"/>
          </a:xfrm>
          <a:prstGeom prst="rect">
            <a:avLst/>
          </a:prstGeom>
          <a:noFill/>
        </p:spPr>
        <p:txBody>
          <a:bodyPr wrap="square" rtlCol="0">
            <a:spAutoFit/>
          </a:bodyPr>
          <a:lstStyle/>
          <a:p>
            <a:r>
              <a:rPr lang="en-PR" sz="4000" dirty="0"/>
              <a:t>Video Opcional </a:t>
            </a:r>
          </a:p>
        </p:txBody>
      </p:sp>
      <p:cxnSp>
        <p:nvCxnSpPr>
          <p:cNvPr id="7" name="Straight Connector 6">
            <a:extLst>
              <a:ext uri="{FF2B5EF4-FFF2-40B4-BE49-F238E27FC236}">
                <a16:creationId xmlns:a16="http://schemas.microsoft.com/office/drawing/2014/main" id="{77AF1DDB-0364-1D42-A561-CA9E006F115D}"/>
              </a:ext>
            </a:extLst>
          </p:cNvPr>
          <p:cNvCxnSpPr>
            <a:cxnSpLocks/>
          </p:cNvCxnSpPr>
          <p:nvPr/>
        </p:nvCxnSpPr>
        <p:spPr>
          <a:xfrm>
            <a:off x="914400" y="2013466"/>
            <a:ext cx="105826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780DAA2-7A70-5B45-8B5F-88B7AD288085}"/>
              </a:ext>
            </a:extLst>
          </p:cNvPr>
          <p:cNvSpPr txBox="1"/>
          <p:nvPr/>
        </p:nvSpPr>
        <p:spPr>
          <a:xfrm>
            <a:off x="1027730" y="2469962"/>
            <a:ext cx="7445141" cy="2708434"/>
          </a:xfrm>
          <a:prstGeom prst="rect">
            <a:avLst/>
          </a:prstGeom>
          <a:noFill/>
        </p:spPr>
        <p:txBody>
          <a:bodyPr wrap="square" rtlCol="0">
            <a:spAutoFit/>
          </a:bodyPr>
          <a:lstStyle/>
          <a:p>
            <a:r>
              <a:rPr lang="en-PR" sz="2400" dirty="0"/>
              <a:t>Video  corto animado de  BRENÉ BROWN  titulado </a:t>
            </a:r>
            <a:r>
              <a:rPr lang="es-ES" sz="2400" i="1" dirty="0" err="1"/>
              <a:t>Empathy</a:t>
            </a:r>
            <a:r>
              <a:rPr lang="es-ES" sz="2400" i="1" dirty="0"/>
              <a:t> (</a:t>
            </a:r>
            <a:r>
              <a:rPr lang="en-PR" sz="2400" dirty="0"/>
              <a:t>Empatía) que tiene una duración de 2 minutos con 54 segundos.</a:t>
            </a:r>
          </a:p>
          <a:p>
            <a:endParaRPr lang="en-PR" sz="4000" dirty="0"/>
          </a:p>
          <a:p>
            <a:r>
              <a:rPr lang="en-PR" sz="4000" dirty="0">
                <a:hlinkClick r:id="rId3"/>
              </a:rPr>
              <a:t>https://youtu.be/1Evwgu369Jw</a:t>
            </a:r>
            <a:endParaRPr lang="en-PR" sz="4000" dirty="0"/>
          </a:p>
          <a:p>
            <a:endParaRPr lang="en-PR" dirty="0"/>
          </a:p>
        </p:txBody>
      </p:sp>
      <p:pic>
        <p:nvPicPr>
          <p:cNvPr id="13" name="Picture 12">
            <a:extLst>
              <a:ext uri="{FF2B5EF4-FFF2-40B4-BE49-F238E27FC236}">
                <a16:creationId xmlns:a16="http://schemas.microsoft.com/office/drawing/2014/main" id="{FC3EE1D8-FA11-1949-8BF3-CB922E12EF31}"/>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8642570" y="3136024"/>
            <a:ext cx="2521700" cy="2188257"/>
          </a:xfrm>
          <a:prstGeom prst="rect">
            <a:avLst/>
          </a:prstGeom>
        </p:spPr>
      </p:pic>
    </p:spTree>
    <p:extLst>
      <p:ext uri="{BB962C8B-B14F-4D97-AF65-F5344CB8AC3E}">
        <p14:creationId xmlns:p14="http://schemas.microsoft.com/office/powerpoint/2010/main" val="2872773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1"/>
            <a:ext cx="4648593"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C39A62-1888-9F46-B694-10134178231B}"/>
              </a:ext>
            </a:extLst>
          </p:cNvPr>
          <p:cNvSpPr>
            <a:spLocks noGrp="1"/>
          </p:cNvSpPr>
          <p:nvPr>
            <p:ph type="title"/>
          </p:nvPr>
        </p:nvSpPr>
        <p:spPr>
          <a:xfrm>
            <a:off x="5247410" y="190259"/>
            <a:ext cx="5319242" cy="1409940"/>
          </a:xfrm>
        </p:spPr>
        <p:txBody>
          <a:bodyPr anchor="ctr">
            <a:normAutofit fontScale="90000"/>
          </a:bodyPr>
          <a:lstStyle/>
          <a:p>
            <a:r>
              <a:rPr lang="es-ES_tradnl" dirty="0">
                <a:solidFill>
                  <a:schemeClr val="tx1"/>
                </a:solidFill>
              </a:rPr>
              <a:t>¿Qué</a:t>
            </a:r>
            <a:r>
              <a:rPr lang="en-US" dirty="0">
                <a:solidFill>
                  <a:schemeClr val="tx1"/>
                </a:solidFill>
              </a:rPr>
              <a:t> es el Trauma?</a:t>
            </a:r>
          </a:p>
        </p:txBody>
      </p:sp>
      <p:sp>
        <p:nvSpPr>
          <p:cNvPr id="12" name="Rectangle 11">
            <a:extLst>
              <a:ext uri="{FF2B5EF4-FFF2-40B4-BE49-F238E27FC236}">
                <a16:creationId xmlns:a16="http://schemas.microsoft.com/office/drawing/2014/main" id="{FCAEED9E-BB91-43A0-911B-1ACD8803E3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CC2F5DD1-94DA-6C47-942A-01341EC7A70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5" name="Rectangle 4">
            <a:extLst>
              <a:ext uri="{FF2B5EF4-FFF2-40B4-BE49-F238E27FC236}">
                <a16:creationId xmlns:a16="http://schemas.microsoft.com/office/drawing/2014/main" id="{E2B6CF7A-148E-7F41-8225-1F585E92EE65}"/>
              </a:ext>
            </a:extLst>
          </p:cNvPr>
          <p:cNvSpPr/>
          <p:nvPr/>
        </p:nvSpPr>
        <p:spPr>
          <a:xfrm>
            <a:off x="1338907" y="1053807"/>
            <a:ext cx="1970809" cy="1508105"/>
          </a:xfrm>
          <a:prstGeom prst="rect">
            <a:avLst/>
          </a:prstGeom>
        </p:spPr>
        <p:txBody>
          <a:bodyPr wrap="square">
            <a:spAutoFit/>
          </a:bodyPr>
          <a:lstStyle/>
          <a:p>
            <a:pPr marL="9525" lvl="0" algn="ctr"/>
            <a:r>
              <a:rPr lang="en-US" sz="4600" dirty="0">
                <a:solidFill>
                  <a:srgbClr val="C00000"/>
                </a:solidFill>
              </a:rPr>
              <a:t>Las Tres “E”</a:t>
            </a:r>
            <a:endParaRPr lang="en-US" dirty="0">
              <a:solidFill>
                <a:srgbClr val="C00000"/>
              </a:solidFill>
            </a:endParaRPr>
          </a:p>
        </p:txBody>
      </p:sp>
      <p:grpSp>
        <p:nvGrpSpPr>
          <p:cNvPr id="3" name="Group 2">
            <a:extLst>
              <a:ext uri="{FF2B5EF4-FFF2-40B4-BE49-F238E27FC236}">
                <a16:creationId xmlns:a16="http://schemas.microsoft.com/office/drawing/2014/main" id="{CCD63FEC-9A8C-DC43-A632-185B73C25997}"/>
              </a:ext>
            </a:extLst>
          </p:cNvPr>
          <p:cNvGrpSpPr/>
          <p:nvPr/>
        </p:nvGrpSpPr>
        <p:grpSpPr>
          <a:xfrm>
            <a:off x="4710339" y="1348246"/>
            <a:ext cx="7200828" cy="1058230"/>
            <a:chOff x="4580926" y="1521612"/>
            <a:chExt cx="7072950" cy="1058230"/>
          </a:xfrm>
        </p:grpSpPr>
        <p:sp>
          <p:nvSpPr>
            <p:cNvPr id="13" name="Rounded Rectangle 12">
              <a:extLst>
                <a:ext uri="{FF2B5EF4-FFF2-40B4-BE49-F238E27FC236}">
                  <a16:creationId xmlns:a16="http://schemas.microsoft.com/office/drawing/2014/main" id="{D5635256-72CC-F04B-9F35-BF51AB8D8BD9}"/>
                </a:ext>
              </a:extLst>
            </p:cNvPr>
            <p:cNvSpPr/>
            <p:nvPr/>
          </p:nvSpPr>
          <p:spPr>
            <a:xfrm>
              <a:off x="4580926" y="1521612"/>
              <a:ext cx="7072950" cy="10582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a:r>
                <a:rPr lang="es-ES_tradnl" sz="2200" dirty="0">
                  <a:solidFill>
                    <a:schemeClr val="tx1"/>
                  </a:solidFill>
                </a:rPr>
                <a:t>Resultado de un </a:t>
              </a:r>
              <a:r>
                <a:rPr lang="es-ES_tradnl" sz="2200" b="1" dirty="0">
                  <a:solidFill>
                    <a:srgbClr val="C00000"/>
                  </a:solidFill>
                </a:rPr>
                <a:t>EVENTO</a:t>
              </a:r>
              <a:r>
                <a:rPr lang="es-ES_tradnl" sz="2200" dirty="0">
                  <a:solidFill>
                    <a:schemeClr val="tx1"/>
                  </a:solidFill>
                </a:rPr>
                <a:t>, una serie de eventos o un conjunto de acontecimientos</a:t>
              </a:r>
            </a:p>
          </p:txBody>
        </p:sp>
        <p:sp>
          <p:nvSpPr>
            <p:cNvPr id="30" name="Rectangle 29" descr="Exclamation Mark">
              <a:extLst>
                <a:ext uri="{FF2B5EF4-FFF2-40B4-BE49-F238E27FC236}">
                  <a16:creationId xmlns:a16="http://schemas.microsoft.com/office/drawing/2014/main" id="{09BED7B1-44E0-DA4A-B90A-7A7E7B4D2787}"/>
                </a:ext>
              </a:extLst>
            </p:cNvPr>
            <p:cNvSpPr/>
            <p:nvPr/>
          </p:nvSpPr>
          <p:spPr>
            <a:xfrm>
              <a:off x="4802641" y="1843340"/>
              <a:ext cx="422579" cy="4572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7" name="Group 6">
            <a:extLst>
              <a:ext uri="{FF2B5EF4-FFF2-40B4-BE49-F238E27FC236}">
                <a16:creationId xmlns:a16="http://schemas.microsoft.com/office/drawing/2014/main" id="{B9BD2A05-3FFD-9D40-B8E4-990B567CEFE1}"/>
              </a:ext>
            </a:extLst>
          </p:cNvPr>
          <p:cNvGrpSpPr/>
          <p:nvPr/>
        </p:nvGrpSpPr>
        <p:grpSpPr>
          <a:xfrm>
            <a:off x="4732092" y="2515845"/>
            <a:ext cx="7179075" cy="1106344"/>
            <a:chOff x="4800600" y="2516506"/>
            <a:chExt cx="7179075" cy="1058230"/>
          </a:xfrm>
        </p:grpSpPr>
        <p:grpSp>
          <p:nvGrpSpPr>
            <p:cNvPr id="14" name="Group 13">
              <a:extLst>
                <a:ext uri="{FF2B5EF4-FFF2-40B4-BE49-F238E27FC236}">
                  <a16:creationId xmlns:a16="http://schemas.microsoft.com/office/drawing/2014/main" id="{0FFEEFA9-9F0C-714F-889F-8D3A01727360}"/>
                </a:ext>
              </a:extLst>
            </p:cNvPr>
            <p:cNvGrpSpPr/>
            <p:nvPr/>
          </p:nvGrpSpPr>
          <p:grpSpPr>
            <a:xfrm>
              <a:off x="4800600" y="2516506"/>
              <a:ext cx="7179075" cy="1058230"/>
              <a:chOff x="457199" y="2583874"/>
              <a:chExt cx="8330569" cy="1058230"/>
            </a:xfrm>
          </p:grpSpPr>
          <p:sp>
            <p:nvSpPr>
              <p:cNvPr id="25" name="Rounded Rectangle 24">
                <a:extLst>
                  <a:ext uri="{FF2B5EF4-FFF2-40B4-BE49-F238E27FC236}">
                    <a16:creationId xmlns:a16="http://schemas.microsoft.com/office/drawing/2014/main" id="{DADD46D8-F2DF-A844-8416-B5A9E0F69C39}"/>
                  </a:ext>
                </a:extLst>
              </p:cNvPr>
              <p:cNvSpPr/>
              <p:nvPr/>
            </p:nvSpPr>
            <p:spPr>
              <a:xfrm>
                <a:off x="457199" y="2583874"/>
                <a:ext cx="8330569" cy="105823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E512200C-B308-284E-95C5-EA8A4129E276}"/>
                  </a:ext>
                </a:extLst>
              </p:cNvPr>
              <p:cNvGrpSpPr/>
              <p:nvPr/>
            </p:nvGrpSpPr>
            <p:grpSpPr>
              <a:xfrm>
                <a:off x="768289" y="2599359"/>
                <a:ext cx="7607421" cy="911215"/>
                <a:chOff x="404720" y="1665571"/>
                <a:chExt cx="7607421" cy="805524"/>
              </a:xfrm>
            </p:grpSpPr>
            <p:sp>
              <p:nvSpPr>
                <p:cNvPr id="27" name="Rectangle 26">
                  <a:extLst>
                    <a:ext uri="{FF2B5EF4-FFF2-40B4-BE49-F238E27FC236}">
                      <a16:creationId xmlns:a16="http://schemas.microsoft.com/office/drawing/2014/main" id="{0D0224AB-EC16-7340-868B-A8B198BB2D3E}"/>
                    </a:ext>
                  </a:extLst>
                </p:cNvPr>
                <p:cNvSpPr/>
                <p:nvPr/>
              </p:nvSpPr>
              <p:spPr>
                <a:xfrm>
                  <a:off x="404720" y="1665571"/>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TextBox 27">
                  <a:extLst>
                    <a:ext uri="{FF2B5EF4-FFF2-40B4-BE49-F238E27FC236}">
                      <a16:creationId xmlns:a16="http://schemas.microsoft.com/office/drawing/2014/main" id="{37B6C035-A6CA-AF46-A37C-0D5046490731}"/>
                    </a:ext>
                  </a:extLst>
                </p:cNvPr>
                <p:cNvSpPr txBox="1"/>
                <p:nvPr/>
              </p:nvSpPr>
              <p:spPr>
                <a:xfrm>
                  <a:off x="1057360" y="1726235"/>
                  <a:ext cx="6927911"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marL="11113" defTabSz="977900">
                    <a:lnSpc>
                      <a:spcPct val="90000"/>
                    </a:lnSpc>
                    <a:spcBef>
                      <a:spcPct val="0"/>
                    </a:spcBef>
                    <a:spcAft>
                      <a:spcPct val="35000"/>
                    </a:spcAft>
                  </a:pPr>
                  <a:r>
                    <a:rPr lang="es-ES_tradnl" sz="2200" dirty="0"/>
                    <a:t>Que es </a:t>
                  </a:r>
                  <a:r>
                    <a:rPr lang="es-ES_tradnl" sz="2200" b="1" dirty="0">
                      <a:solidFill>
                        <a:srgbClr val="C00000"/>
                      </a:solidFill>
                    </a:rPr>
                    <a:t>EXPERIMENTADO</a:t>
                  </a:r>
                  <a:r>
                    <a:rPr lang="es-ES_tradnl" sz="2200" dirty="0">
                      <a:solidFill>
                        <a:srgbClr val="C00000"/>
                      </a:solidFill>
                    </a:rPr>
                    <a:t>* </a:t>
                  </a:r>
                  <a:r>
                    <a:rPr lang="es-ES_tradnl" sz="2200" dirty="0"/>
                    <a:t>por un individuo como física o emocionalmente dañino o que amenaza la vida</a:t>
                  </a:r>
                </a:p>
              </p:txBody>
            </p:sp>
          </p:grpSp>
        </p:grpSp>
        <p:sp>
          <p:nvSpPr>
            <p:cNvPr id="31" name="Rectangle 30" descr="Skeleton">
              <a:extLst>
                <a:ext uri="{FF2B5EF4-FFF2-40B4-BE49-F238E27FC236}">
                  <a16:creationId xmlns:a16="http://schemas.microsoft.com/office/drawing/2014/main" id="{9B415035-2937-504B-998F-1FF020719EDD}"/>
                </a:ext>
              </a:extLst>
            </p:cNvPr>
            <p:cNvSpPr/>
            <p:nvPr/>
          </p:nvSpPr>
          <p:spPr>
            <a:xfrm>
              <a:off x="5004570" y="2836648"/>
              <a:ext cx="422579" cy="422241"/>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9" name="Group 8">
            <a:extLst>
              <a:ext uri="{FF2B5EF4-FFF2-40B4-BE49-F238E27FC236}">
                <a16:creationId xmlns:a16="http://schemas.microsoft.com/office/drawing/2014/main" id="{6BD29E5B-AFB8-CE4C-A288-2781E9E4B917}"/>
              </a:ext>
            </a:extLst>
          </p:cNvPr>
          <p:cNvGrpSpPr/>
          <p:nvPr/>
        </p:nvGrpSpPr>
        <p:grpSpPr>
          <a:xfrm>
            <a:off x="4781957" y="4859494"/>
            <a:ext cx="7179074" cy="1088693"/>
            <a:chOff x="4816574" y="3703379"/>
            <a:chExt cx="7179074" cy="1058229"/>
          </a:xfrm>
        </p:grpSpPr>
        <p:grpSp>
          <p:nvGrpSpPr>
            <p:cNvPr id="15" name="Group 14">
              <a:extLst>
                <a:ext uri="{FF2B5EF4-FFF2-40B4-BE49-F238E27FC236}">
                  <a16:creationId xmlns:a16="http://schemas.microsoft.com/office/drawing/2014/main" id="{22C7BCC6-951D-BD44-B250-D13E72802044}"/>
                </a:ext>
              </a:extLst>
            </p:cNvPr>
            <p:cNvGrpSpPr/>
            <p:nvPr/>
          </p:nvGrpSpPr>
          <p:grpSpPr>
            <a:xfrm>
              <a:off x="4816574" y="3703379"/>
              <a:ext cx="7179074" cy="1058229"/>
              <a:chOff x="475735" y="4329545"/>
              <a:chExt cx="8330568" cy="1058229"/>
            </a:xfrm>
          </p:grpSpPr>
          <p:sp>
            <p:nvSpPr>
              <p:cNvPr id="21" name="Rounded Rectangle 20">
                <a:extLst>
                  <a:ext uri="{FF2B5EF4-FFF2-40B4-BE49-F238E27FC236}">
                    <a16:creationId xmlns:a16="http://schemas.microsoft.com/office/drawing/2014/main" id="{4FC3047E-942E-5F4D-A05A-C628FCF3F094}"/>
                  </a:ext>
                </a:extLst>
              </p:cNvPr>
              <p:cNvSpPr/>
              <p:nvPr/>
            </p:nvSpPr>
            <p:spPr>
              <a:xfrm>
                <a:off x="475735" y="4329545"/>
                <a:ext cx="8330568" cy="105822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E961C608-F7F9-2F41-9A60-76A8B148832B}"/>
                  </a:ext>
                </a:extLst>
              </p:cNvPr>
              <p:cNvGrpSpPr/>
              <p:nvPr/>
            </p:nvGrpSpPr>
            <p:grpSpPr>
              <a:xfrm>
                <a:off x="920689" y="4364077"/>
                <a:ext cx="7747576" cy="970375"/>
                <a:chOff x="404720" y="2596590"/>
                <a:chExt cx="7747576" cy="970375"/>
              </a:xfrm>
            </p:grpSpPr>
            <p:sp>
              <p:nvSpPr>
                <p:cNvPr id="23" name="Rectangle 22">
                  <a:extLst>
                    <a:ext uri="{FF2B5EF4-FFF2-40B4-BE49-F238E27FC236}">
                      <a16:creationId xmlns:a16="http://schemas.microsoft.com/office/drawing/2014/main" id="{DBA45875-DEA5-1B4C-9BCF-F3494507F46D}"/>
                    </a:ext>
                  </a:extLst>
                </p:cNvPr>
                <p:cNvSpPr/>
                <p:nvPr/>
              </p:nvSpPr>
              <p:spPr>
                <a:xfrm>
                  <a:off x="404720" y="2669253"/>
                  <a:ext cx="7607421" cy="7448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0FECF630-502A-B540-863A-32912B889747}"/>
                    </a:ext>
                  </a:extLst>
                </p:cNvPr>
                <p:cNvSpPr txBox="1"/>
                <p:nvPr/>
              </p:nvSpPr>
              <p:spPr>
                <a:xfrm>
                  <a:off x="931831" y="2596590"/>
                  <a:ext cx="7220465" cy="97037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defTabSz="977900">
                    <a:lnSpc>
                      <a:spcPct val="85000"/>
                    </a:lnSpc>
                    <a:spcBef>
                      <a:spcPct val="0"/>
                    </a:spcBef>
                  </a:pPr>
                  <a:r>
                    <a:rPr lang="es-ES_tradnl" sz="2200" dirty="0"/>
                    <a:t>Tiene </a:t>
                  </a:r>
                  <a:r>
                    <a:rPr lang="es-ES_tradnl" sz="2200" b="1" dirty="0">
                      <a:solidFill>
                        <a:srgbClr val="C00000"/>
                      </a:solidFill>
                    </a:rPr>
                    <a:t>EFECTOS</a:t>
                  </a:r>
                  <a:r>
                    <a:rPr lang="es-ES_tradnl" sz="2200" dirty="0"/>
                    <a:t> adversos duraderos en el funcionamiento y el bienestar mental, físico, social, emocional o espiritual del individuo.</a:t>
                  </a:r>
                </a:p>
              </p:txBody>
            </p:sp>
          </p:grpSp>
        </p:grpSp>
        <p:sp>
          <p:nvSpPr>
            <p:cNvPr id="32" name="Rectangle 31" descr="Question mark">
              <a:extLst>
                <a:ext uri="{FF2B5EF4-FFF2-40B4-BE49-F238E27FC236}">
                  <a16:creationId xmlns:a16="http://schemas.microsoft.com/office/drawing/2014/main" id="{E9ACDDFA-484F-8D4F-887E-F0604B3C6EF0}"/>
                </a:ext>
              </a:extLst>
            </p:cNvPr>
            <p:cNvSpPr/>
            <p:nvPr/>
          </p:nvSpPr>
          <p:spPr>
            <a:xfrm>
              <a:off x="5004570" y="3921125"/>
              <a:ext cx="422579" cy="507011"/>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grpSp>
        <p:nvGrpSpPr>
          <p:cNvPr id="36" name="Group 35">
            <a:extLst>
              <a:ext uri="{FF2B5EF4-FFF2-40B4-BE49-F238E27FC236}">
                <a16:creationId xmlns:a16="http://schemas.microsoft.com/office/drawing/2014/main" id="{CD152C04-02C6-E74C-824C-C5768336BF76}"/>
              </a:ext>
            </a:extLst>
          </p:cNvPr>
          <p:cNvGrpSpPr/>
          <p:nvPr/>
        </p:nvGrpSpPr>
        <p:grpSpPr>
          <a:xfrm>
            <a:off x="4781958" y="3661188"/>
            <a:ext cx="7179073" cy="1058229"/>
            <a:chOff x="4816573" y="4801350"/>
            <a:chExt cx="7179073" cy="1058229"/>
          </a:xfrm>
        </p:grpSpPr>
        <p:grpSp>
          <p:nvGrpSpPr>
            <p:cNvPr id="16" name="Group 15">
              <a:extLst>
                <a:ext uri="{FF2B5EF4-FFF2-40B4-BE49-F238E27FC236}">
                  <a16:creationId xmlns:a16="http://schemas.microsoft.com/office/drawing/2014/main" id="{4DAB4497-6E5F-1640-9A76-D17BA7DD2652}"/>
                </a:ext>
              </a:extLst>
            </p:cNvPr>
            <p:cNvGrpSpPr/>
            <p:nvPr/>
          </p:nvGrpSpPr>
          <p:grpSpPr>
            <a:xfrm>
              <a:off x="4816573" y="4801350"/>
              <a:ext cx="7179073" cy="1058229"/>
              <a:chOff x="475734" y="5452917"/>
              <a:chExt cx="8330567" cy="1058229"/>
            </a:xfrm>
          </p:grpSpPr>
          <p:sp>
            <p:nvSpPr>
              <p:cNvPr id="17" name="Rounded Rectangle 16">
                <a:extLst>
                  <a:ext uri="{FF2B5EF4-FFF2-40B4-BE49-F238E27FC236}">
                    <a16:creationId xmlns:a16="http://schemas.microsoft.com/office/drawing/2014/main" id="{C96E47C4-F32F-C94A-83C7-BF33F3682BE7}"/>
                  </a:ext>
                </a:extLst>
              </p:cNvPr>
              <p:cNvSpPr/>
              <p:nvPr/>
            </p:nvSpPr>
            <p:spPr>
              <a:xfrm>
                <a:off x="475734" y="5452917"/>
                <a:ext cx="8330567" cy="105822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72719EE0-1C80-FD49-BFA8-C21260057563}"/>
                  </a:ext>
                </a:extLst>
              </p:cNvPr>
              <p:cNvGrpSpPr/>
              <p:nvPr/>
            </p:nvGrpSpPr>
            <p:grpSpPr>
              <a:xfrm>
                <a:off x="920689" y="5571170"/>
                <a:ext cx="7867079" cy="796148"/>
                <a:chOff x="404720" y="3666583"/>
                <a:chExt cx="7867079" cy="796148"/>
              </a:xfrm>
            </p:grpSpPr>
            <p:sp>
              <p:nvSpPr>
                <p:cNvPr id="19" name="Rectangle 18">
                  <a:extLst>
                    <a:ext uri="{FF2B5EF4-FFF2-40B4-BE49-F238E27FC236}">
                      <a16:creationId xmlns:a16="http://schemas.microsoft.com/office/drawing/2014/main" id="{39E9D968-7EC7-D140-9C5F-4850C3D67EE9}"/>
                    </a:ext>
                  </a:extLst>
                </p:cNvPr>
                <p:cNvSpPr/>
                <p:nvPr/>
              </p:nvSpPr>
              <p:spPr>
                <a:xfrm>
                  <a:off x="404720" y="3666583"/>
                  <a:ext cx="7607421" cy="744860"/>
                </a:xfrm>
                <a:prstGeom prst="rect">
                  <a:avLst/>
                </a:prstGeom>
                <a:solidFill>
                  <a:schemeClr val="accent1">
                    <a:lumMod val="40000"/>
                    <a:lumOff val="6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0" name="TextBox 19">
                  <a:extLst>
                    <a:ext uri="{FF2B5EF4-FFF2-40B4-BE49-F238E27FC236}">
                      <a16:creationId xmlns:a16="http://schemas.microsoft.com/office/drawing/2014/main" id="{E8F54D87-EEFA-8C45-B7E1-BBAF8D434F47}"/>
                    </a:ext>
                  </a:extLst>
                </p:cNvPr>
                <p:cNvSpPr txBox="1"/>
                <p:nvPr/>
              </p:nvSpPr>
              <p:spPr>
                <a:xfrm>
                  <a:off x="871717" y="3717871"/>
                  <a:ext cx="7400082" cy="74486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78831" tIns="78831" rIns="78831" bIns="78831" numCol="1" spcCol="1270" anchor="ctr" anchorCtr="0">
                  <a:noAutofit/>
                </a:bodyPr>
                <a:lstStyle/>
                <a:p>
                  <a:pPr defTabSz="933450">
                    <a:lnSpc>
                      <a:spcPct val="90000"/>
                    </a:lnSpc>
                    <a:spcBef>
                      <a:spcPct val="0"/>
                    </a:spcBef>
                  </a:pPr>
                  <a:endParaRPr lang="en-US" sz="2200" dirty="0"/>
                </a:p>
              </p:txBody>
            </p:sp>
          </p:grpSp>
        </p:grpSp>
        <p:sp>
          <p:nvSpPr>
            <p:cNvPr id="33" name="Rectangle 32" descr="Crying Face with No Fill">
              <a:extLst>
                <a:ext uri="{FF2B5EF4-FFF2-40B4-BE49-F238E27FC236}">
                  <a16:creationId xmlns:a16="http://schemas.microsoft.com/office/drawing/2014/main" id="{2B902099-0524-0B48-897F-6A368B0B9910}"/>
                </a:ext>
              </a:extLst>
            </p:cNvPr>
            <p:cNvSpPr/>
            <p:nvPr/>
          </p:nvSpPr>
          <p:spPr>
            <a:xfrm>
              <a:off x="5004570" y="5120015"/>
              <a:ext cx="422579" cy="440060"/>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grpSp>
      <p:pic>
        <p:nvPicPr>
          <p:cNvPr id="34" name="Picture 33">
            <a:extLst>
              <a:ext uri="{FF2B5EF4-FFF2-40B4-BE49-F238E27FC236}">
                <a16:creationId xmlns:a16="http://schemas.microsoft.com/office/drawing/2014/main" id="{C73FF582-CF7B-1C46-ADF9-D2993D623F04}"/>
              </a:ext>
            </a:extLst>
          </p:cNvPr>
          <p:cNvPicPr>
            <a:picLocks noChangeAspect="1"/>
          </p:cNvPicPr>
          <p:nvPr/>
        </p:nvPicPr>
        <p:blipFill rotWithShape="1">
          <a:blip r:embed="rId11"/>
          <a:srcRect l="340" r="1"/>
          <a:stretch/>
        </p:blipFill>
        <p:spPr>
          <a:xfrm>
            <a:off x="483177" y="3774412"/>
            <a:ext cx="3733800" cy="2106628"/>
          </a:xfrm>
          <a:prstGeom prst="rect">
            <a:avLst/>
          </a:prstGeom>
          <a:ln>
            <a:solidFill>
              <a:schemeClr val="tx1"/>
            </a:solidFill>
          </a:ln>
        </p:spPr>
      </p:pic>
      <p:sp>
        <p:nvSpPr>
          <p:cNvPr id="35" name="TextBox 34">
            <a:extLst>
              <a:ext uri="{FF2B5EF4-FFF2-40B4-BE49-F238E27FC236}">
                <a16:creationId xmlns:a16="http://schemas.microsoft.com/office/drawing/2014/main" id="{9391A929-6949-B041-937D-3148A2F840FF}"/>
              </a:ext>
            </a:extLst>
          </p:cNvPr>
          <p:cNvSpPr txBox="1"/>
          <p:nvPr/>
        </p:nvSpPr>
        <p:spPr>
          <a:xfrm>
            <a:off x="4165545" y="6077764"/>
            <a:ext cx="7555746" cy="276999"/>
          </a:xfrm>
          <a:prstGeom prst="rect">
            <a:avLst/>
          </a:prstGeom>
          <a:noFill/>
        </p:spPr>
        <p:txBody>
          <a:bodyPr wrap="square" rtlCol="0">
            <a:spAutoFit/>
          </a:bodyPr>
          <a:lstStyle/>
          <a:p>
            <a:pPr algn="r"/>
            <a:r>
              <a:rPr lang="es-ES_tradnl" sz="1200" dirty="0"/>
              <a:t>Administración de Servicios de Salud Mental y Contra la Adicción (ASSMCA </a:t>
            </a:r>
            <a:r>
              <a:rPr lang="en-US" sz="1200" dirty="0"/>
              <a:t>o SAMHSA </a:t>
            </a:r>
            <a:r>
              <a:rPr lang="es-ES_tradnl" sz="1200" dirty="0"/>
              <a:t>sus siglas en inglés) </a:t>
            </a:r>
          </a:p>
        </p:txBody>
      </p:sp>
      <p:sp>
        <p:nvSpPr>
          <p:cNvPr id="11" name="Rectangle 10">
            <a:extLst>
              <a:ext uri="{FF2B5EF4-FFF2-40B4-BE49-F238E27FC236}">
                <a16:creationId xmlns:a16="http://schemas.microsoft.com/office/drawing/2014/main" id="{41C967C2-473E-E641-B0F2-B6A0636295EF}"/>
              </a:ext>
            </a:extLst>
          </p:cNvPr>
          <p:cNvSpPr/>
          <p:nvPr/>
        </p:nvSpPr>
        <p:spPr>
          <a:xfrm>
            <a:off x="5528278" y="3647685"/>
            <a:ext cx="6658037" cy="1107996"/>
          </a:xfrm>
          <a:prstGeom prst="rect">
            <a:avLst/>
          </a:prstGeom>
        </p:spPr>
        <p:txBody>
          <a:bodyPr wrap="square">
            <a:spAutoFit/>
          </a:bodyPr>
          <a:lstStyle/>
          <a:p>
            <a:r>
              <a:rPr lang="en-US" sz="2200" b="1" dirty="0">
                <a:solidFill>
                  <a:srgbClr val="C00000"/>
                </a:solidFill>
              </a:rPr>
              <a:t>*</a:t>
            </a:r>
            <a:r>
              <a:rPr lang="es-ES_tradnl" sz="2200" dirty="0"/>
              <a:t>Esto podría significar un </a:t>
            </a:r>
            <a:r>
              <a:rPr lang="es-ES_tradnl" sz="2200" b="1" dirty="0"/>
              <a:t>suceso vivido</a:t>
            </a:r>
            <a:r>
              <a:rPr lang="es-ES_tradnl" sz="2200" dirty="0"/>
              <a:t>, </a:t>
            </a:r>
            <a:r>
              <a:rPr lang="es-ES_tradnl" sz="2200" b="1" dirty="0"/>
              <a:t>amenazas, presenciar </a:t>
            </a:r>
            <a:r>
              <a:rPr lang="es-ES_tradnl" sz="2200" dirty="0"/>
              <a:t>que le sucede a otra persona o saber que le sucedió a alguien (compañero de clase, amigo, familiar)</a:t>
            </a:r>
          </a:p>
        </p:txBody>
      </p:sp>
    </p:spTree>
    <p:extLst>
      <p:ext uri="{BB962C8B-B14F-4D97-AF65-F5344CB8AC3E}">
        <p14:creationId xmlns:p14="http://schemas.microsoft.com/office/powerpoint/2010/main" val="1449603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ECF0FC6-D57B-48B6-9036-F4FFD91A4B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10E0DFF-9FB8-3448-9065-E865D11928C9}"/>
              </a:ext>
            </a:extLst>
          </p:cNvPr>
          <p:cNvSpPr>
            <a:spLocks noGrp="1"/>
          </p:cNvSpPr>
          <p:nvPr>
            <p:ph idx="1"/>
          </p:nvPr>
        </p:nvSpPr>
        <p:spPr>
          <a:xfrm>
            <a:off x="269919" y="35764"/>
            <a:ext cx="7820431" cy="6411074"/>
          </a:xfrm>
        </p:spPr>
        <p:txBody>
          <a:bodyPr>
            <a:noAutofit/>
          </a:bodyPr>
          <a:lstStyle/>
          <a:p>
            <a:pPr marL="288925" indent="-288925">
              <a:spcBef>
                <a:spcPct val="0"/>
              </a:spcBef>
              <a:spcAft>
                <a:spcPts val="500"/>
              </a:spcAft>
              <a:buClr>
                <a:schemeClr val="tx1"/>
              </a:buClr>
              <a:buSzPct val="125000"/>
              <a:buFont typeface="Arial" panose="020B0604020202020204" pitchFamily="34" charset="0"/>
              <a:buChar char="•"/>
            </a:pPr>
            <a:r>
              <a:rPr lang="es-ES_tradnl" sz="2600" dirty="0"/>
              <a:t>Negligencia y abuso infantil, incluido el abuso físico, sexual y emocional </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Ser víctima o testigo de violencia en la comunidad, la escuela o doméstica </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Desastres naturales, guerra y terrorismo </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Vivir con un familiar con un trastorno de salud mental o de abuso de sustancias</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Separación repentina e inexplicable de un ser querido (duelo traumático) </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Accidente o enfermedad grave que pone en peligro la vida </a:t>
            </a:r>
          </a:p>
          <a:p>
            <a:pPr marL="288925" indent="-288925">
              <a:spcBef>
                <a:spcPct val="0"/>
              </a:spcBef>
              <a:spcAft>
                <a:spcPts val="500"/>
              </a:spcAft>
              <a:buClr>
                <a:schemeClr val="tx1"/>
              </a:buClr>
              <a:buSzPct val="125000"/>
              <a:buFont typeface="Arial" panose="020B0604020202020204" pitchFamily="34" charset="0"/>
              <a:buChar char="•"/>
            </a:pPr>
            <a:r>
              <a:rPr lang="es-ES_tradnl" sz="2600" dirty="0"/>
              <a:t>Pobreza, discriminación y trauma histórico/generacional</a:t>
            </a:r>
          </a:p>
          <a:p>
            <a:pPr marL="0" indent="0">
              <a:buNone/>
            </a:pPr>
            <a:endParaRPr lang="en-US" dirty="0"/>
          </a:p>
        </p:txBody>
      </p:sp>
      <p:sp>
        <p:nvSpPr>
          <p:cNvPr id="10" name="Rectangle 9">
            <a:extLst>
              <a:ext uri="{FF2B5EF4-FFF2-40B4-BE49-F238E27FC236}">
                <a16:creationId xmlns:a16="http://schemas.microsoft.com/office/drawing/2014/main" id="{717A211C-5863-4303-AC3D-AEBFDF6D6A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4150" y="-1"/>
            <a:ext cx="4050791"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0FA2369-10B3-4A99-93ED-036A92FD9C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BAF3F223-7376-0C45-9ED5-DB3970B02CC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11" name="Rectangle 10">
            <a:extLst>
              <a:ext uri="{FF2B5EF4-FFF2-40B4-BE49-F238E27FC236}">
                <a16:creationId xmlns:a16="http://schemas.microsoft.com/office/drawing/2014/main" id="{B6AD14A0-9FAE-DF4B-9C81-3E70552E4BE3}"/>
              </a:ext>
            </a:extLst>
          </p:cNvPr>
          <p:cNvSpPr/>
          <p:nvPr/>
        </p:nvSpPr>
        <p:spPr>
          <a:xfrm>
            <a:off x="8135524" y="-3"/>
            <a:ext cx="4050791" cy="68580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93373DF2-44C9-B54F-AA87-10CF48CD032D}"/>
              </a:ext>
            </a:extLst>
          </p:cNvPr>
          <p:cNvSpPr txBox="1">
            <a:spLocks/>
          </p:cNvSpPr>
          <p:nvPr/>
        </p:nvSpPr>
        <p:spPr>
          <a:xfrm>
            <a:off x="8822153" y="1040593"/>
            <a:ext cx="2732775" cy="3845131"/>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s-ES_tradnl" sz="5400" dirty="0">
                <a:solidFill>
                  <a:schemeClr val="bg1"/>
                </a:solidFill>
              </a:rPr>
              <a:t>Existen Muchos Tipos de Traumas</a:t>
            </a:r>
          </a:p>
        </p:txBody>
      </p:sp>
      <p:sp>
        <p:nvSpPr>
          <p:cNvPr id="2" name="Rectangle 1">
            <a:extLst>
              <a:ext uri="{FF2B5EF4-FFF2-40B4-BE49-F238E27FC236}">
                <a16:creationId xmlns:a16="http://schemas.microsoft.com/office/drawing/2014/main" id="{CE18CD59-CEFE-E943-8B97-A733E8987E33}"/>
              </a:ext>
            </a:extLst>
          </p:cNvPr>
          <p:cNvSpPr/>
          <p:nvPr/>
        </p:nvSpPr>
        <p:spPr>
          <a:xfrm>
            <a:off x="213229" y="5528844"/>
            <a:ext cx="7820430" cy="671512"/>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7439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9FEF3E-9B1B-4F4B-BF50-C283AD811F7A}"/>
              </a:ext>
            </a:extLst>
          </p:cNvPr>
          <p:cNvSpPr/>
          <p:nvPr/>
        </p:nvSpPr>
        <p:spPr>
          <a:xfrm>
            <a:off x="0" y="23234"/>
            <a:ext cx="12190459" cy="15265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98AC0"/>
              </a:highlight>
            </a:endParaRPr>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22213" y="255745"/>
            <a:ext cx="10615613" cy="1384300"/>
          </a:xfrm>
        </p:spPr>
        <p:txBody>
          <a:bodyPr anchor="ctr">
            <a:normAutofit/>
          </a:bodyPr>
          <a:lstStyle/>
          <a:p>
            <a:r>
              <a:rPr lang="es-ES_tradnl" dirty="0">
                <a:solidFill>
                  <a:srgbClr val="FFFFFF"/>
                </a:solidFill>
              </a:rPr>
              <a:t>Efectos del Trauma</a:t>
            </a:r>
          </a:p>
        </p:txBody>
      </p:sp>
      <p:sp>
        <p:nvSpPr>
          <p:cNvPr id="38" name="Content Placeholder 2">
            <a:extLst>
              <a:ext uri="{FF2B5EF4-FFF2-40B4-BE49-F238E27FC236}">
                <a16:creationId xmlns:a16="http://schemas.microsoft.com/office/drawing/2014/main" id="{1913B880-0567-3A49-AC0E-4793AADAE13D}"/>
              </a:ext>
            </a:extLst>
          </p:cNvPr>
          <p:cNvSpPr>
            <a:spLocks noGrp="1"/>
          </p:cNvSpPr>
          <p:nvPr>
            <p:ph idx="4294967295"/>
          </p:nvPr>
        </p:nvSpPr>
        <p:spPr>
          <a:xfrm>
            <a:off x="161366" y="1697608"/>
            <a:ext cx="8430544" cy="4749230"/>
          </a:xfrm>
        </p:spPr>
        <p:txBody>
          <a:bodyPr>
            <a:noAutofit/>
          </a:bodyPr>
          <a:lstStyle/>
          <a:p>
            <a:pPr marL="350838" indent="-341313">
              <a:lnSpc>
                <a:spcPct val="100000"/>
              </a:lnSpc>
              <a:spcBef>
                <a:spcPts val="0"/>
              </a:spcBef>
              <a:spcAft>
                <a:spcPts val="600"/>
              </a:spcAft>
              <a:buFont typeface="Arial" panose="020B0604020202020204" pitchFamily="34" charset="0"/>
              <a:buChar char="•"/>
            </a:pPr>
            <a:r>
              <a:rPr lang="es-ES_tradnl" sz="2800" dirty="0"/>
              <a:t>Resulta en comportamientos que son </a:t>
            </a:r>
            <a:r>
              <a:rPr lang="es-ES_tradnl" sz="2800" b="1" dirty="0">
                <a:solidFill>
                  <a:srgbClr val="C00000"/>
                </a:solidFill>
              </a:rPr>
              <a:t>adaptaciones</a:t>
            </a:r>
            <a:r>
              <a:rPr lang="es-ES_tradnl" sz="2800" dirty="0"/>
              <a:t> para ayudar a la persona a sobrevivir mental y emocionalmente. </a:t>
            </a:r>
          </a:p>
          <a:p>
            <a:pPr marL="350838" indent="-341313">
              <a:lnSpc>
                <a:spcPct val="100000"/>
              </a:lnSpc>
              <a:spcBef>
                <a:spcPts val="0"/>
              </a:spcBef>
              <a:spcAft>
                <a:spcPts val="600"/>
              </a:spcAft>
              <a:buFont typeface="Arial" panose="020B0604020202020204" pitchFamily="34" charset="0"/>
              <a:buChar char="•"/>
            </a:pPr>
            <a:r>
              <a:rPr lang="es-ES_tradnl" sz="2800" dirty="0"/>
              <a:t>En el sistema de salud, estos comportamientos se denominan </a:t>
            </a:r>
            <a:r>
              <a:rPr lang="es-ES_tradnl" sz="2800" b="1" dirty="0">
                <a:solidFill>
                  <a:srgbClr val="C00000"/>
                </a:solidFill>
              </a:rPr>
              <a:t>síntomas</a:t>
            </a:r>
            <a:r>
              <a:rPr lang="es-ES_tradnl" sz="2800" dirty="0">
                <a:solidFill>
                  <a:srgbClr val="FF0000"/>
                </a:solidFill>
              </a:rPr>
              <a:t> </a:t>
            </a:r>
            <a:r>
              <a:rPr lang="es-ES_tradnl" sz="2800" dirty="0"/>
              <a:t>que necesitan tratamiento.</a:t>
            </a:r>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a:lnSpc>
                <a:spcPct val="100000"/>
              </a:lnSpc>
              <a:spcBef>
                <a:spcPts val="0"/>
              </a:spcBef>
              <a:spcAft>
                <a:spcPts val="0"/>
              </a:spcAft>
            </a:pPr>
            <a:endParaRPr lang="en-US" sz="2200" dirty="0"/>
          </a:p>
          <a:p>
            <a:pPr marL="61913" indent="0">
              <a:lnSpc>
                <a:spcPct val="100000"/>
              </a:lnSpc>
              <a:spcBef>
                <a:spcPts val="0"/>
              </a:spcBef>
              <a:spcAft>
                <a:spcPts val="0"/>
              </a:spcAft>
              <a:buNone/>
            </a:pPr>
            <a:endParaRPr lang="en-US" sz="2200" dirty="0"/>
          </a:p>
          <a:p>
            <a:pPr marL="61913" indent="0">
              <a:lnSpc>
                <a:spcPct val="100000"/>
              </a:lnSpc>
              <a:spcBef>
                <a:spcPts val="0"/>
              </a:spcBef>
              <a:spcAft>
                <a:spcPts val="0"/>
              </a:spcAft>
              <a:buNone/>
            </a:pPr>
            <a:endParaRPr lang="en-US" sz="3000" dirty="0"/>
          </a:p>
          <a:p>
            <a:endParaRPr lang="en-US" dirty="0"/>
          </a:p>
        </p:txBody>
      </p:sp>
      <p:grpSp>
        <p:nvGrpSpPr>
          <p:cNvPr id="40" name="Group 39">
            <a:extLst>
              <a:ext uri="{FF2B5EF4-FFF2-40B4-BE49-F238E27FC236}">
                <a16:creationId xmlns:a16="http://schemas.microsoft.com/office/drawing/2014/main" id="{D1DD79BE-D9DC-C14A-8CE1-7626EA91F93F}"/>
              </a:ext>
            </a:extLst>
          </p:cNvPr>
          <p:cNvGrpSpPr/>
          <p:nvPr/>
        </p:nvGrpSpPr>
        <p:grpSpPr>
          <a:xfrm>
            <a:off x="8591909" y="1923356"/>
            <a:ext cx="3093920" cy="4246240"/>
            <a:chOff x="8895222" y="355639"/>
            <a:chExt cx="2702458" cy="3814373"/>
          </a:xfrm>
        </p:grpSpPr>
        <p:pic>
          <p:nvPicPr>
            <p:cNvPr id="6" name="Picture 5">
              <a:extLst>
                <a:ext uri="{FF2B5EF4-FFF2-40B4-BE49-F238E27FC236}">
                  <a16:creationId xmlns:a16="http://schemas.microsoft.com/office/drawing/2014/main" id="{028A9F71-6125-3745-B222-01216A165A1D}"/>
                </a:ext>
              </a:extLst>
            </p:cNvPr>
            <p:cNvPicPr>
              <a:picLocks noChangeAspect="1"/>
            </p:cNvPicPr>
            <p:nvPr/>
          </p:nvPicPr>
          <p:blipFill rotWithShape="1">
            <a:blip r:embed="rId3"/>
            <a:srcRect l="9930" r="2114"/>
            <a:stretch/>
          </p:blipFill>
          <p:spPr>
            <a:xfrm>
              <a:off x="8895222" y="355639"/>
              <a:ext cx="2702458" cy="1526597"/>
            </a:xfrm>
            <a:prstGeom prst="rect">
              <a:avLst/>
            </a:prstGeom>
            <a:ln w="9525">
              <a:solidFill>
                <a:schemeClr val="tx1"/>
              </a:solidFill>
            </a:ln>
          </p:spPr>
        </p:pic>
        <p:pic>
          <p:nvPicPr>
            <p:cNvPr id="7" name="Picture 6">
              <a:extLst>
                <a:ext uri="{FF2B5EF4-FFF2-40B4-BE49-F238E27FC236}">
                  <a16:creationId xmlns:a16="http://schemas.microsoft.com/office/drawing/2014/main" id="{D2439B8B-A3E4-704A-9579-6816DA680F4E}"/>
                </a:ext>
              </a:extLst>
            </p:cNvPr>
            <p:cNvPicPr>
              <a:picLocks noChangeAspect="1"/>
            </p:cNvPicPr>
            <p:nvPr/>
          </p:nvPicPr>
          <p:blipFill rotWithShape="1">
            <a:blip r:embed="rId4"/>
            <a:srcRect l="2705" r="2705"/>
            <a:stretch/>
          </p:blipFill>
          <p:spPr>
            <a:xfrm>
              <a:off x="8906129" y="2035908"/>
              <a:ext cx="2691550" cy="2134104"/>
            </a:xfrm>
            <a:prstGeom prst="rect">
              <a:avLst/>
            </a:prstGeom>
            <a:ln w="9525">
              <a:solidFill>
                <a:schemeClr val="tx1"/>
              </a:solidFill>
            </a:ln>
          </p:spPr>
        </p:pic>
      </p:grpSp>
      <p:graphicFrame>
        <p:nvGraphicFramePr>
          <p:cNvPr id="41" name="Table 40">
            <a:extLst>
              <a:ext uri="{FF2B5EF4-FFF2-40B4-BE49-F238E27FC236}">
                <a16:creationId xmlns:a16="http://schemas.microsoft.com/office/drawing/2014/main" id="{555E0E42-1477-6F4C-880A-511B964BA8E9}"/>
              </a:ext>
            </a:extLst>
          </p:cNvPr>
          <p:cNvGraphicFramePr>
            <a:graphicFrameLocks noGrp="1"/>
          </p:cNvGraphicFramePr>
          <p:nvPr>
            <p:extLst>
              <p:ext uri="{D42A27DB-BD31-4B8C-83A1-F6EECF244321}">
                <p14:modId xmlns:p14="http://schemas.microsoft.com/office/powerpoint/2010/main" val="2839907326"/>
              </p:ext>
            </p:extLst>
          </p:nvPr>
        </p:nvGraphicFramePr>
        <p:xfrm>
          <a:off x="279768" y="4072223"/>
          <a:ext cx="8193740" cy="2116678"/>
        </p:xfrm>
        <a:graphic>
          <a:graphicData uri="http://schemas.openxmlformats.org/drawingml/2006/table">
            <a:tbl>
              <a:tblPr firstRow="1" firstCol="1" bandRow="1">
                <a:tableStyleId>{0505E3EF-67EA-436B-97B2-0124C06EBD24}</a:tableStyleId>
              </a:tblPr>
              <a:tblGrid>
                <a:gridCol w="2430285">
                  <a:extLst>
                    <a:ext uri="{9D8B030D-6E8A-4147-A177-3AD203B41FA5}">
                      <a16:colId xmlns:a16="http://schemas.microsoft.com/office/drawing/2014/main" val="1010118696"/>
                    </a:ext>
                  </a:extLst>
                </a:gridCol>
                <a:gridCol w="5763455">
                  <a:extLst>
                    <a:ext uri="{9D8B030D-6E8A-4147-A177-3AD203B41FA5}">
                      <a16:colId xmlns:a16="http://schemas.microsoft.com/office/drawing/2014/main" val="1251572873"/>
                    </a:ext>
                  </a:extLst>
                </a:gridCol>
              </a:tblGrid>
              <a:tr h="215769">
                <a:tc>
                  <a:txBody>
                    <a:bodyPr/>
                    <a:lstStyle/>
                    <a:p>
                      <a:pPr marL="0" marR="0">
                        <a:spcBef>
                          <a:spcPts val="0"/>
                        </a:spcBef>
                        <a:spcAft>
                          <a:spcPts val="0"/>
                        </a:spcAft>
                      </a:pPr>
                      <a:r>
                        <a:rPr lang="es-ES_tradnl" sz="2600" noProof="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Conducta</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marR="0">
                        <a:spcBef>
                          <a:spcPts val="0"/>
                        </a:spcBef>
                        <a:spcAft>
                          <a:spcPts val="0"/>
                        </a:spcAft>
                      </a:pPr>
                      <a:r>
                        <a:rPr lang="es-ES_tradnl" sz="2600" noProof="0" dirty="0">
                          <a:solidFill>
                            <a:schemeClr val="bg1"/>
                          </a:solidFill>
                          <a:effectLst/>
                        </a:rPr>
                        <a:t>Función</a:t>
                      </a:r>
                      <a:endParaRPr lang="es-ES_tradnl" sz="2600" noProof="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071719127"/>
                  </a:ext>
                </a:extLst>
              </a:tr>
              <a:tr h="623158">
                <a:tc>
                  <a:txBody>
                    <a:bodyPr/>
                    <a:lstStyle/>
                    <a:p>
                      <a:pPr marL="0" marR="0">
                        <a:spcBef>
                          <a:spcPts val="0"/>
                        </a:spcBef>
                        <a:spcAft>
                          <a:spcPts val="0"/>
                        </a:spcAft>
                      </a:pPr>
                      <a:r>
                        <a:rPr lang="es-ES_tradnl" sz="2400" b="0" noProof="0">
                          <a:effectLst/>
                        </a:rPr>
                        <a:t>Abuso de alcohol</a:t>
                      </a:r>
                      <a:endParaRPr lang="es-ES_tradnl" sz="24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2400" noProof="0" dirty="0">
                          <a:effectLst/>
                        </a:rPr>
                        <a:t>Auto-medicarse, aliviar el dolor emocional</a:t>
                      </a:r>
                      <a:endParaRPr lang="es-ES_tradnl"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6475743"/>
                  </a:ext>
                </a:extLst>
              </a:tr>
              <a:tr h="419100">
                <a:tc>
                  <a:txBody>
                    <a:bodyPr/>
                    <a:lstStyle/>
                    <a:p>
                      <a:pPr marL="0" marR="0">
                        <a:spcBef>
                          <a:spcPts val="0"/>
                        </a:spcBef>
                        <a:spcAft>
                          <a:spcPts val="0"/>
                        </a:spcAft>
                      </a:pPr>
                      <a:r>
                        <a:rPr lang="es-ES_tradnl" sz="2400" b="0" noProof="0">
                          <a:effectLst/>
                        </a:rPr>
                        <a:t>Autolesión</a:t>
                      </a:r>
                      <a:endParaRPr lang="es-ES_tradnl" sz="2400" b="0" noProof="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s-ES_tradnl" sz="2400" noProof="0" dirty="0"/>
                        <a:t>Proporcionar alivio del dolor emocional o ayudar a la persona a sentir algo en lugar de nada.</a:t>
                      </a:r>
                      <a:endParaRPr lang="es-ES_tradnl" sz="24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7297686"/>
                  </a:ext>
                </a:extLst>
              </a:tr>
            </a:tbl>
          </a:graphicData>
        </a:graphic>
      </p:graphicFrame>
    </p:spTree>
    <p:extLst>
      <p:ext uri="{BB962C8B-B14F-4D97-AF65-F5344CB8AC3E}">
        <p14:creationId xmlns:p14="http://schemas.microsoft.com/office/powerpoint/2010/main" val="394358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101C4-E607-ED46-8A23-24F1741CDB0C}"/>
              </a:ext>
            </a:extLst>
          </p:cNvPr>
          <p:cNvSpPr/>
          <p:nvPr/>
        </p:nvSpPr>
        <p:spPr>
          <a:xfrm>
            <a:off x="220717" y="1860328"/>
            <a:ext cx="11761076" cy="303586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3DE5C69C-FC90-074A-88B5-1FAD234CCDA0}"/>
              </a:ext>
            </a:extLst>
          </p:cNvPr>
          <p:cNvGrpSpPr/>
          <p:nvPr/>
        </p:nvGrpSpPr>
        <p:grpSpPr>
          <a:xfrm>
            <a:off x="439397" y="2033371"/>
            <a:ext cx="11415033" cy="2743200"/>
            <a:chOff x="439397" y="2080669"/>
            <a:chExt cx="11415033" cy="2743200"/>
          </a:xfrm>
          <a:noFill/>
        </p:grpSpPr>
        <p:pic>
          <p:nvPicPr>
            <p:cNvPr id="3" name="Picture 2">
              <a:extLst>
                <a:ext uri="{FF2B5EF4-FFF2-40B4-BE49-F238E27FC236}">
                  <a16:creationId xmlns:a16="http://schemas.microsoft.com/office/drawing/2014/main" id="{E5ABCCFE-A5AD-1447-8D6A-CA06DFA4450A}"/>
                </a:ext>
              </a:extLst>
            </p:cNvPr>
            <p:cNvPicPr>
              <a:picLocks noChangeAspect="1"/>
            </p:cNvPicPr>
            <p:nvPr/>
          </p:nvPicPr>
          <p:blipFill>
            <a:blip r:embed="rId3"/>
            <a:stretch>
              <a:fillRect/>
            </a:stretch>
          </p:blipFill>
          <p:spPr>
            <a:xfrm>
              <a:off x="3237826" y="2080669"/>
              <a:ext cx="4387194" cy="2743200"/>
            </a:xfrm>
            <a:prstGeom prst="rect">
              <a:avLst/>
            </a:prstGeom>
            <a:grpFill/>
            <a:ln>
              <a:noFill/>
            </a:ln>
          </p:spPr>
        </p:pic>
        <p:pic>
          <p:nvPicPr>
            <p:cNvPr id="8" name="Picture 7">
              <a:extLst>
                <a:ext uri="{FF2B5EF4-FFF2-40B4-BE49-F238E27FC236}">
                  <a16:creationId xmlns:a16="http://schemas.microsoft.com/office/drawing/2014/main" id="{AE870A34-453F-C84C-9B42-CF1128FA3557}"/>
                </a:ext>
              </a:extLst>
            </p:cNvPr>
            <p:cNvPicPr>
              <a:picLocks noChangeAspect="1"/>
            </p:cNvPicPr>
            <p:nvPr/>
          </p:nvPicPr>
          <p:blipFill rotWithShape="1">
            <a:blip r:embed="rId4"/>
            <a:srcRect b="34268"/>
            <a:stretch/>
          </p:blipFill>
          <p:spPr>
            <a:xfrm>
              <a:off x="7681126" y="2080669"/>
              <a:ext cx="4173304" cy="2743200"/>
            </a:xfrm>
            <a:prstGeom prst="rect">
              <a:avLst/>
            </a:prstGeom>
            <a:grpFill/>
            <a:ln>
              <a:noFill/>
            </a:ln>
          </p:spPr>
        </p:pic>
        <p:pic>
          <p:nvPicPr>
            <p:cNvPr id="9" name="Picture 8">
              <a:extLst>
                <a:ext uri="{FF2B5EF4-FFF2-40B4-BE49-F238E27FC236}">
                  <a16:creationId xmlns:a16="http://schemas.microsoft.com/office/drawing/2014/main" id="{E3C61BDF-DFC5-D445-8F00-B92CFD091D72}"/>
                </a:ext>
              </a:extLst>
            </p:cNvPr>
            <p:cNvPicPr>
              <a:picLocks noChangeAspect="1"/>
            </p:cNvPicPr>
            <p:nvPr/>
          </p:nvPicPr>
          <p:blipFill rotWithShape="1">
            <a:blip r:embed="rId5"/>
            <a:srcRect l="30312" r="36990"/>
            <a:stretch/>
          </p:blipFill>
          <p:spPr>
            <a:xfrm>
              <a:off x="439397" y="2080669"/>
              <a:ext cx="2742448" cy="2743200"/>
            </a:xfrm>
            <a:prstGeom prst="rect">
              <a:avLst/>
            </a:prstGeom>
            <a:grpFill/>
            <a:ln>
              <a:noFill/>
            </a:ln>
          </p:spPr>
        </p:pic>
      </p:grpSp>
      <p:sp>
        <p:nvSpPr>
          <p:cNvPr id="4" name="Rectangle 3">
            <a:extLst>
              <a:ext uri="{FF2B5EF4-FFF2-40B4-BE49-F238E27FC236}">
                <a16:creationId xmlns:a16="http://schemas.microsoft.com/office/drawing/2014/main" id="{E09FEF3E-9B1B-4F4B-BF50-C283AD811F7A}"/>
              </a:ext>
            </a:extLst>
          </p:cNvPr>
          <p:cNvSpPr/>
          <p:nvPr/>
        </p:nvSpPr>
        <p:spPr>
          <a:xfrm>
            <a:off x="0" y="23234"/>
            <a:ext cx="12190459" cy="152659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298AC0"/>
              </a:highlight>
            </a:endParaRPr>
          </a:p>
        </p:txBody>
      </p:sp>
      <p:sp>
        <p:nvSpPr>
          <p:cNvPr id="5" name="Slide Number Placeholder 4">
            <a:extLst>
              <a:ext uri="{FF2B5EF4-FFF2-40B4-BE49-F238E27FC236}">
                <a16:creationId xmlns:a16="http://schemas.microsoft.com/office/drawing/2014/main" id="{ACDBB5C1-216B-B447-9700-A45B444E3E57}"/>
              </a:ext>
            </a:extLst>
          </p:cNvPr>
          <p:cNvSpPr>
            <a:spLocks noGrp="1"/>
          </p:cNvSpPr>
          <p:nvPr>
            <p:ph type="sldNum" sz="quarter" idx="12"/>
          </p:nvPr>
        </p:nvSpPr>
        <p:spPr/>
        <p:txBody>
          <a:bodyPr/>
          <a:lstStyle/>
          <a:p>
            <a:fld id="{3A98EE3D-8CD1-4C3F-BD1C-C98C9596463C}" type="slidenum">
              <a:rPr lang="en-US" smtClean="0"/>
              <a:t>8</a:t>
            </a:fld>
            <a:endParaRPr lang="en-US" dirty="0"/>
          </a:p>
        </p:txBody>
      </p:sp>
      <p:sp>
        <p:nvSpPr>
          <p:cNvPr id="2" name="Title 1">
            <a:extLst>
              <a:ext uri="{FF2B5EF4-FFF2-40B4-BE49-F238E27FC236}">
                <a16:creationId xmlns:a16="http://schemas.microsoft.com/office/drawing/2014/main" id="{A482FA23-A0DE-9040-BF57-534D5463BB46}"/>
              </a:ext>
            </a:extLst>
          </p:cNvPr>
          <p:cNvSpPr>
            <a:spLocks noGrp="1"/>
          </p:cNvSpPr>
          <p:nvPr>
            <p:ph type="title" idx="4294967295"/>
          </p:nvPr>
        </p:nvSpPr>
        <p:spPr>
          <a:xfrm>
            <a:off x="522213" y="255745"/>
            <a:ext cx="10615613" cy="1384300"/>
          </a:xfrm>
        </p:spPr>
        <p:txBody>
          <a:bodyPr anchor="ctr">
            <a:normAutofit/>
          </a:bodyPr>
          <a:lstStyle/>
          <a:p>
            <a:r>
              <a:rPr lang="es-ES_tradnl" dirty="0">
                <a:solidFill>
                  <a:srgbClr val="FFFFFF"/>
                </a:solidFill>
              </a:rPr>
              <a:t>Efectos del Trauma</a:t>
            </a:r>
          </a:p>
        </p:txBody>
      </p:sp>
      <p:sp>
        <p:nvSpPr>
          <p:cNvPr id="38" name="Content Placeholder 2">
            <a:extLst>
              <a:ext uri="{FF2B5EF4-FFF2-40B4-BE49-F238E27FC236}">
                <a16:creationId xmlns:a16="http://schemas.microsoft.com/office/drawing/2014/main" id="{1913B880-0567-3A49-AC0E-4793AADAE13D}"/>
              </a:ext>
            </a:extLst>
          </p:cNvPr>
          <p:cNvSpPr>
            <a:spLocks noGrp="1"/>
          </p:cNvSpPr>
          <p:nvPr>
            <p:ph idx="4294967295"/>
          </p:nvPr>
        </p:nvSpPr>
        <p:spPr>
          <a:xfrm>
            <a:off x="1145285" y="5069233"/>
            <a:ext cx="9899887" cy="1173005"/>
          </a:xfrm>
        </p:spPr>
        <p:txBody>
          <a:bodyPr>
            <a:noAutofit/>
          </a:bodyPr>
          <a:lstStyle/>
          <a:p>
            <a:pPr algn="ctr"/>
            <a:r>
              <a:rPr lang="es-ES_tradnl" sz="3000" dirty="0"/>
              <a:t>Las conductas poco saludables o extrañas tienen sentido cuando se comprende el historial de trauma del estudiante.</a:t>
            </a:r>
          </a:p>
        </p:txBody>
      </p:sp>
    </p:spTree>
    <p:extLst>
      <p:ext uri="{BB962C8B-B14F-4D97-AF65-F5344CB8AC3E}">
        <p14:creationId xmlns:p14="http://schemas.microsoft.com/office/powerpoint/2010/main" val="24204817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E0A8391-2737-4F1C-B27A-C44629DB4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3B4D09-3EF4-084A-9B49-A4EB857A2C9E}"/>
              </a:ext>
            </a:extLst>
          </p:cNvPr>
          <p:cNvSpPr>
            <a:spLocks noGrp="1"/>
          </p:cNvSpPr>
          <p:nvPr>
            <p:ph type="title"/>
          </p:nvPr>
        </p:nvSpPr>
        <p:spPr>
          <a:xfrm>
            <a:off x="642256" y="642257"/>
            <a:ext cx="3417677" cy="5518088"/>
          </a:xfrm>
          <a:solidFill>
            <a:schemeClr val="tx1">
              <a:lumMod val="85000"/>
              <a:lumOff val="15000"/>
            </a:schemeClr>
          </a:solidFill>
        </p:spPr>
        <p:txBody>
          <a:bodyPr anchor="ctr">
            <a:normAutofit/>
          </a:bodyPr>
          <a:lstStyle/>
          <a:p>
            <a:pPr algn="ctr"/>
            <a:r>
              <a:rPr lang="es-ES_tradnl" sz="4000" dirty="0">
                <a:solidFill>
                  <a:schemeClr val="bg1"/>
                </a:solidFill>
              </a:rPr>
              <a:t>Cuando el trauma ocurre antes de los 18 años, </a:t>
            </a:r>
            <a:r>
              <a:rPr lang="es-ES_tradnl" sz="4000" dirty="0">
                <a:solidFill>
                  <a:srgbClr val="FFFF00"/>
                </a:solidFill>
              </a:rPr>
              <a:t>puede haber efectos duraderos en el desarrollo y en el resultado de la calidad de vida.</a:t>
            </a:r>
          </a:p>
        </p:txBody>
      </p:sp>
      <p:sp>
        <p:nvSpPr>
          <p:cNvPr id="3" name="Content Placeholder 2">
            <a:extLst>
              <a:ext uri="{FF2B5EF4-FFF2-40B4-BE49-F238E27FC236}">
                <a16:creationId xmlns:a16="http://schemas.microsoft.com/office/drawing/2014/main" id="{036162CB-01A4-3E43-93AA-BB462D3C8DAB}"/>
              </a:ext>
            </a:extLst>
          </p:cNvPr>
          <p:cNvSpPr>
            <a:spLocks noGrp="1"/>
          </p:cNvSpPr>
          <p:nvPr>
            <p:ph idx="1"/>
          </p:nvPr>
        </p:nvSpPr>
        <p:spPr>
          <a:xfrm>
            <a:off x="4506231" y="1470218"/>
            <a:ext cx="7010400" cy="2659545"/>
          </a:xfrm>
        </p:spPr>
        <p:txBody>
          <a:bodyPr>
            <a:noAutofit/>
          </a:bodyPr>
          <a:lstStyle/>
          <a:p>
            <a:pPr marL="288925" indent="-279400">
              <a:lnSpc>
                <a:spcPct val="90000"/>
              </a:lnSpc>
              <a:spcBef>
                <a:spcPts val="0"/>
              </a:spcBef>
              <a:spcAft>
                <a:spcPts val="1200"/>
              </a:spcAft>
              <a:buClr>
                <a:schemeClr val="tx1"/>
              </a:buClr>
              <a:buSzPct val="120000"/>
              <a:buFont typeface="Arial" panose="020B0604020202020204" pitchFamily="34" charset="0"/>
              <a:buChar char="•"/>
            </a:pPr>
            <a:r>
              <a:rPr lang="es-ES_tradnl" sz="2400" dirty="0"/>
              <a:t>Eventos estresantes o traumáticos, incluidos abuso, negligencia y familia disfuncional, que ocurren antes de los 18 años. </a:t>
            </a:r>
          </a:p>
          <a:p>
            <a:pPr marL="288925" indent="-279400">
              <a:lnSpc>
                <a:spcPct val="90000"/>
              </a:lnSpc>
              <a:spcBef>
                <a:spcPts val="0"/>
              </a:spcBef>
              <a:spcAft>
                <a:spcPts val="1200"/>
              </a:spcAft>
              <a:buClr>
                <a:schemeClr val="tx1"/>
              </a:buClr>
              <a:buSzPct val="120000"/>
              <a:buFont typeface="Arial" panose="020B0604020202020204" pitchFamily="34" charset="0"/>
              <a:buChar char="•"/>
            </a:pPr>
            <a:r>
              <a:rPr lang="es-ES_tradnl" sz="2400" b="1" dirty="0">
                <a:solidFill>
                  <a:srgbClr val="FF0000"/>
                </a:solidFill>
                <a:highlight>
                  <a:srgbClr val="FFFF00"/>
                </a:highlight>
              </a:rPr>
              <a:t>Estrés Tóxico</a:t>
            </a:r>
            <a:r>
              <a:rPr lang="es-ES_tradnl" sz="2400" dirty="0"/>
              <a:t>: una respuesta de estrés cuando se experimenta una adversidad fuerte, frecuente y/o prolongada sin el apoyo adecuado.</a:t>
            </a:r>
          </a:p>
        </p:txBody>
      </p:sp>
      <p:pic>
        <p:nvPicPr>
          <p:cNvPr id="11" name="Picture 10" descr="A person looking at the camera&#10;&#10;Description automatically generated">
            <a:extLst>
              <a:ext uri="{FF2B5EF4-FFF2-40B4-BE49-F238E27FC236}">
                <a16:creationId xmlns:a16="http://schemas.microsoft.com/office/drawing/2014/main" id="{BA040B87-5361-2244-827E-B7584CCFC475}"/>
              </a:ext>
            </a:extLst>
          </p:cNvPr>
          <p:cNvPicPr>
            <a:picLocks noChangeAspect="1"/>
          </p:cNvPicPr>
          <p:nvPr/>
        </p:nvPicPr>
        <p:blipFill>
          <a:blip r:embed="rId3"/>
          <a:stretch>
            <a:fillRect/>
          </a:stretch>
        </p:blipFill>
        <p:spPr>
          <a:xfrm>
            <a:off x="5063636" y="4244667"/>
            <a:ext cx="5953185" cy="2004958"/>
          </a:xfrm>
          <a:prstGeom prst="rect">
            <a:avLst/>
          </a:prstGeom>
          <a:ln>
            <a:solidFill>
              <a:schemeClr val="tx1"/>
            </a:solidFill>
          </a:ln>
        </p:spPr>
      </p:pic>
      <p:sp>
        <p:nvSpPr>
          <p:cNvPr id="18" name="Rectangle 17">
            <a:extLst>
              <a:ext uri="{FF2B5EF4-FFF2-40B4-BE49-F238E27FC236}">
                <a16:creationId xmlns:a16="http://schemas.microsoft.com/office/drawing/2014/main" id="{ED5EC01C-B438-4398-919E-A345C83EDA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Slide Number Placeholder 3">
            <a:extLst>
              <a:ext uri="{FF2B5EF4-FFF2-40B4-BE49-F238E27FC236}">
                <a16:creationId xmlns:a16="http://schemas.microsoft.com/office/drawing/2014/main" id="{1B9D5429-7A08-774B-9CE8-7FFF18A84F91}"/>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9</a:t>
            </a:fld>
            <a:endParaRPr lang="en-US" dirty="0"/>
          </a:p>
        </p:txBody>
      </p:sp>
      <p:cxnSp>
        <p:nvCxnSpPr>
          <p:cNvPr id="13" name="Straight Connector 12">
            <a:extLst>
              <a:ext uri="{FF2B5EF4-FFF2-40B4-BE49-F238E27FC236}">
                <a16:creationId xmlns:a16="http://schemas.microsoft.com/office/drawing/2014/main" id="{C5CBF424-6D43-3A4B-92DF-5F2A9071956B}"/>
              </a:ext>
            </a:extLst>
          </p:cNvPr>
          <p:cNvCxnSpPr>
            <a:cxnSpLocks/>
          </p:cNvCxnSpPr>
          <p:nvPr/>
        </p:nvCxnSpPr>
        <p:spPr>
          <a:xfrm>
            <a:off x="4392706" y="1309259"/>
            <a:ext cx="7380886"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E2890130-7EEB-F04F-9BD6-DF5D0259ECA2}"/>
              </a:ext>
            </a:extLst>
          </p:cNvPr>
          <p:cNvSpPr txBox="1">
            <a:spLocks/>
          </p:cNvSpPr>
          <p:nvPr/>
        </p:nvSpPr>
        <p:spPr>
          <a:xfrm>
            <a:off x="4249271" y="46037"/>
            <a:ext cx="7524321" cy="1112048"/>
          </a:xfrm>
          <a:prstGeom prst="rect">
            <a:avLst/>
          </a:prstGeom>
        </p:spPr>
        <p:txBody>
          <a:bodyPr vert="horz" lIns="0" tIns="45720" rIns="0" bIns="45720" rtlCol="0">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3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21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r>
              <a:rPr lang="es-ES_tradnl" sz="3600" b="1" dirty="0">
                <a:solidFill>
                  <a:srgbClr val="7EBACC"/>
                </a:solidFill>
              </a:rPr>
              <a:t>Experiencias Adversas de la Infancia </a:t>
            </a:r>
            <a:r>
              <a:rPr lang="en-US" sz="3400" b="1" dirty="0">
                <a:solidFill>
                  <a:srgbClr val="7EBACC"/>
                </a:solidFill>
              </a:rPr>
              <a:t>(ACE </a:t>
            </a:r>
            <a:r>
              <a:rPr lang="es-ES_tradnl" sz="3400" b="1" dirty="0">
                <a:solidFill>
                  <a:srgbClr val="7EBACC"/>
                </a:solidFill>
              </a:rPr>
              <a:t>por sus siglas en inglés</a:t>
            </a:r>
            <a:r>
              <a:rPr lang="en-US" sz="3400" b="1" dirty="0">
                <a:solidFill>
                  <a:srgbClr val="7EBACC"/>
                </a:solidFill>
              </a:rPr>
              <a:t>)</a:t>
            </a:r>
          </a:p>
        </p:txBody>
      </p:sp>
    </p:spTree>
    <p:extLst>
      <p:ext uri="{BB962C8B-B14F-4D97-AF65-F5344CB8AC3E}">
        <p14:creationId xmlns:p14="http://schemas.microsoft.com/office/powerpoint/2010/main" val="474617448"/>
      </p:ext>
    </p:extLst>
  </p:cSld>
  <p:clrMapOvr>
    <a:masterClrMapping/>
  </p:clrMapOvr>
</p:sld>
</file>

<file path=ppt/theme/theme1.xml><?xml version="1.0" encoding="utf-8"?>
<a:theme xmlns:a="http://schemas.openxmlformats.org/drawingml/2006/main" name="RetrospectVTI">
  <a:themeElements>
    <a:clrScheme name="Custom 5">
      <a:dk1>
        <a:srgbClr val="000000"/>
      </a:dk1>
      <a:lt1>
        <a:srgbClr val="FFFFFF"/>
      </a:lt1>
      <a:dk2>
        <a:srgbClr val="344124"/>
      </a:dk2>
      <a:lt2>
        <a:srgbClr val="EBEDEF"/>
      </a:lt2>
      <a:accent1>
        <a:srgbClr val="C3974D"/>
      </a:accent1>
      <a:accent2>
        <a:srgbClr val="A2A737"/>
      </a:accent2>
      <a:accent3>
        <a:srgbClr val="C99A31"/>
      </a:accent3>
      <a:accent4>
        <a:srgbClr val="3EA9C9"/>
      </a:accent4>
      <a:accent5>
        <a:srgbClr val="47B667"/>
      </a:accent5>
      <a:accent6>
        <a:srgbClr val="3BB18F"/>
      </a:accent6>
      <a:hlink>
        <a:srgbClr val="6088CA"/>
      </a:hlink>
      <a:folHlink>
        <a:srgbClr val="878787"/>
      </a:folHlink>
    </a:clrScheme>
    <a:fontScheme name="Retrospect">
      <a:majorFont>
        <a:latin typeface="Tw Cen M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1_RetrospectVTI">
  <a:themeElements>
    <a:clrScheme name="AnalogousFromLightSeed_2SEEDS">
      <a:dk1>
        <a:srgbClr val="000000"/>
      </a:dk1>
      <a:lt1>
        <a:srgbClr val="FFFFFF"/>
      </a:lt1>
      <a:dk2>
        <a:srgbClr val="243641"/>
      </a:dk2>
      <a:lt2>
        <a:srgbClr val="E2E7E8"/>
      </a:lt2>
      <a:accent1>
        <a:srgbClr val="BD887C"/>
      </a:accent1>
      <a:accent2>
        <a:srgbClr val="C994A0"/>
      </a:accent2>
      <a:accent3>
        <a:srgbClr val="BBA078"/>
      </a:accent3>
      <a:accent4>
        <a:srgbClr val="72AE9E"/>
      </a:accent4>
      <a:accent5>
        <a:srgbClr val="7AAAB2"/>
      </a:accent5>
      <a:accent6>
        <a:srgbClr val="7C98BD"/>
      </a:accent6>
      <a:hlink>
        <a:srgbClr val="5B8B96"/>
      </a:hlink>
      <a:folHlink>
        <a:srgbClr val="7F7F7F"/>
      </a:folHlink>
    </a:clrScheme>
    <a:fontScheme name="Retrospect">
      <a:majorFont>
        <a:latin typeface="Univers Condensed"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Univers"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b22f8f74-215c-4154-9939-bd29e4e8980e">XRUYQT3274NZ-681238054-1731</_dlc_DocId>
    <_dlc_DocIdUrl xmlns="b22f8f74-215c-4154-9939-bd29e4e8980e">
      <Url>https://supportservices.jobcorps.gov/health/_layouts/15/DocIdRedir.aspx?ID=XRUYQT3274NZ-681238054-1731</Url>
      <Description>XRUYQT3274NZ-681238054-1731</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21BBDD672BAB240AE25E8C18386348A" ma:contentTypeVersion="5" ma:contentTypeDescription="Create a new document." ma:contentTypeScope="" ma:versionID="edb88f5c1ceec33db4cb0b7c993a8ce5">
  <xsd:schema xmlns:xsd="http://www.w3.org/2001/XMLSchema" xmlns:xs="http://www.w3.org/2001/XMLSchema" xmlns:p="http://schemas.microsoft.com/office/2006/metadata/properties" xmlns:ns1="http://schemas.microsoft.com/sharepoint/v3" xmlns:ns2="b22f8f74-215c-4154-9939-bd29e4e8980e" targetNamespace="http://schemas.microsoft.com/office/2006/metadata/properties" ma:root="true" ma:fieldsID="5b851cb5bcdff340b09bfb219dc0c9f3" ns1:_="" ns2:_="">
    <xsd:import namespace="http://schemas.microsoft.com/sharepoint/v3"/>
    <xsd:import namespace="b22f8f74-215c-4154-9939-bd29e4e8980e"/>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 ma:internalName="PublishingStartDate">
      <xsd:simpleType>
        <xsd:restriction base="dms:Unknown"/>
      </xsd:simpleType>
    </xsd:element>
    <xsd:element name="PublishingExpirationDate" ma:index="5"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22f8f74-215c-4154-9939-bd29e4e8980e"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622102E-FDED-4C96-A99B-FAE0CB0B3F10}"/>
</file>

<file path=customXml/itemProps2.xml><?xml version="1.0" encoding="utf-8"?>
<ds:datastoreItem xmlns:ds="http://schemas.openxmlformats.org/officeDocument/2006/customXml" ds:itemID="{3BE7050A-F73B-4AE1-8335-867D76663394}"/>
</file>

<file path=customXml/itemProps3.xml><?xml version="1.0" encoding="utf-8"?>
<ds:datastoreItem xmlns:ds="http://schemas.openxmlformats.org/officeDocument/2006/customXml" ds:itemID="{4AF4F273-555C-4AA7-85FA-164813000F07}"/>
</file>

<file path=customXml/itemProps4.xml><?xml version="1.0" encoding="utf-8"?>
<ds:datastoreItem xmlns:ds="http://schemas.openxmlformats.org/officeDocument/2006/customXml" ds:itemID="{9A55A427-0995-4872-B4FF-D5943F9A32F3}"/>
</file>

<file path=docProps/app.xml><?xml version="1.0" encoding="utf-8"?>
<Properties xmlns="http://schemas.openxmlformats.org/officeDocument/2006/extended-properties" xmlns:vt="http://schemas.openxmlformats.org/officeDocument/2006/docPropsVTypes">
  <TotalTime>6434</TotalTime>
  <Words>9772</Words>
  <Application>Microsoft Macintosh PowerPoint</Application>
  <PresentationFormat>Widescreen</PresentationFormat>
  <Paragraphs>649</Paragraphs>
  <Slides>43</Slides>
  <Notes>43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43</vt:i4>
      </vt:variant>
    </vt:vector>
  </HeadingPairs>
  <TitlesOfParts>
    <vt:vector size="54" baseType="lpstr">
      <vt:lpstr>Arial</vt:lpstr>
      <vt:lpstr>Calibri</vt:lpstr>
      <vt:lpstr>Courier New</vt:lpstr>
      <vt:lpstr>Eras Bold ITC</vt:lpstr>
      <vt:lpstr>Open Sans</vt:lpstr>
      <vt:lpstr>Tw Cen MT</vt:lpstr>
      <vt:lpstr>Univers</vt:lpstr>
      <vt:lpstr>Univers Condensed</vt:lpstr>
      <vt:lpstr>Wingdings</vt:lpstr>
      <vt:lpstr>RetrospectVTI</vt:lpstr>
      <vt:lpstr>1_RetrospectVTI</vt:lpstr>
      <vt:lpstr>Implementación de un Enfoque Informado del Trauma en Job Corps</vt:lpstr>
      <vt:lpstr>Objetivos</vt:lpstr>
      <vt:lpstr>En la Era de COVID-19</vt:lpstr>
      <vt:lpstr>El Trauma y sus Efectos</vt:lpstr>
      <vt:lpstr>¿Qué es el Trauma?</vt:lpstr>
      <vt:lpstr>PowerPoint Presentation</vt:lpstr>
      <vt:lpstr>Efectos del Trauma</vt:lpstr>
      <vt:lpstr>Efectos del Trauma</vt:lpstr>
      <vt:lpstr>Cuando el trauma ocurre antes de los 18 años, puede haber efectos duraderos en el desarrollo y en el resultado de la calidad de vida.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Antídoto Contra el Trauma: La Resiliencia</vt:lpstr>
      <vt:lpstr>Experiencias Positivas de la Infancia (PCE)</vt:lpstr>
      <vt:lpstr>Experiencias Positivas de la Infancia (PCE) Experiencias Interpersonales Positivas</vt:lpstr>
      <vt:lpstr>Experiencias Positivas de la Infancia (PCE)</vt:lpstr>
      <vt:lpstr>Otros Factores que Promueven la Resiliencia</vt:lpstr>
      <vt:lpstr>Un Enfoque Informado del Trauma</vt:lpstr>
      <vt:lpstr>PowerPoint Presentation</vt:lpstr>
      <vt:lpstr>Enfoque Informado del Trauma (TIA)</vt:lpstr>
      <vt:lpstr>Resultados Positivos Asociados con TIA</vt:lpstr>
      <vt:lpstr>Seis Principios de TIA</vt:lpstr>
      <vt:lpstr>Seis Principios de TIA</vt:lpstr>
      <vt:lpstr>Seis Principios de TIA</vt:lpstr>
      <vt:lpstr>Implementación de TIA en Job Corps</vt:lpstr>
      <vt:lpstr>Nuevos Supuestos</vt:lpstr>
      <vt:lpstr>Nuevos Supuestos</vt:lpstr>
      <vt:lpstr>PowerPoint Presentation</vt:lpstr>
      <vt:lpstr> El estrés de nuestro propio trabajo y nuestras vidas hacen que el trauma sea una preocupación personal. </vt:lpstr>
      <vt:lpstr>PowerPoint Presentation</vt:lpstr>
      <vt:lpstr>PowerPoint Presentation</vt:lpstr>
      <vt:lpstr>Escuchar con Empatía</vt:lpstr>
      <vt:lpstr>RELACIONES </vt:lpstr>
      <vt:lpstr>PowerPoint Presentation</vt:lpstr>
      <vt:lpstr> Resumen: Implementación de TIA en Job Corps</vt:lpstr>
      <vt:lpstr>PowerPoint Presentation</vt:lpstr>
      <vt:lpstr>Comentarios y Discusión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a Trauma-Informed Approach at Job Corps (Spanish version)</dc:title>
  <dc:creator>Tamara Warner</dc:creator>
  <cp:lastModifiedBy>Maria Acevedo</cp:lastModifiedBy>
  <cp:revision>446</cp:revision>
  <dcterms:created xsi:type="dcterms:W3CDTF">2020-08-06T16:13:49Z</dcterms:created>
  <dcterms:modified xsi:type="dcterms:W3CDTF">2020-09-16T00:07:25Z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0x010100321BBDD672BAB240AE25E8C18386348A</vt:lpwstr>
  </property>
  <property fmtid="{D5CDD505-2E9C-101B-9397-08002B2CF9AE}" pid="3" name="_dlc_DocIdItemGuid">
    <vt:lpwstr>4400c8c2-8d83-45bc-9246-cafbc1c0ecae</vt:lpwstr>
  </property>
</Properties>
</file>