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24.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 id="2147483674" r:id="rId2"/>
  </p:sldMasterIdLst>
  <p:notesMasterIdLst>
    <p:notesMasterId r:id="rId45"/>
  </p:notesMasterIdLst>
  <p:sldIdLst>
    <p:sldId id="556" r:id="rId3"/>
    <p:sldId id="258" r:id="rId4"/>
    <p:sldId id="547" r:id="rId5"/>
    <p:sldId id="285" r:id="rId6"/>
    <p:sldId id="260" r:id="rId7"/>
    <p:sldId id="507" r:id="rId8"/>
    <p:sldId id="269" r:id="rId9"/>
    <p:sldId id="550" r:id="rId10"/>
    <p:sldId id="508" r:id="rId11"/>
    <p:sldId id="552" r:id="rId12"/>
    <p:sldId id="515" r:id="rId13"/>
    <p:sldId id="517" r:id="rId14"/>
    <p:sldId id="558" r:id="rId15"/>
    <p:sldId id="272" r:id="rId16"/>
    <p:sldId id="284" r:id="rId17"/>
    <p:sldId id="539" r:id="rId18"/>
    <p:sldId id="543" r:id="rId19"/>
    <p:sldId id="553" r:id="rId20"/>
    <p:sldId id="578" r:id="rId21"/>
    <p:sldId id="546" r:id="rId22"/>
    <p:sldId id="514" r:id="rId23"/>
    <p:sldId id="519" r:id="rId24"/>
    <p:sldId id="261" r:id="rId25"/>
    <p:sldId id="458" r:id="rId26"/>
    <p:sldId id="511" r:id="rId27"/>
    <p:sldId id="537" r:id="rId28"/>
    <p:sldId id="538" r:id="rId29"/>
    <p:sldId id="525" r:id="rId30"/>
    <p:sldId id="576" r:id="rId31"/>
    <p:sldId id="575" r:id="rId32"/>
    <p:sldId id="529" r:id="rId33"/>
    <p:sldId id="412" r:id="rId34"/>
    <p:sldId id="565" r:id="rId35"/>
    <p:sldId id="568" r:id="rId36"/>
    <p:sldId id="286" r:id="rId37"/>
    <p:sldId id="441" r:id="rId38"/>
    <p:sldId id="443" r:id="rId39"/>
    <p:sldId id="573" r:id="rId40"/>
    <p:sldId id="549" r:id="rId41"/>
    <p:sldId id="535" r:id="rId42"/>
    <p:sldId id="559" r:id="rId43"/>
    <p:sldId id="57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Luht" initials="JL" lastIdx="6" clrIdx="0">
    <p:extLst>
      <p:ext uri="{19B8F6BF-5375-455C-9EA6-DF929625EA0E}">
        <p15:presenceInfo xmlns:p15="http://schemas.microsoft.com/office/powerpoint/2012/main" userId="S::jluht@HUMANITAS.COM::eac1ece3-a076-4aef-9b22-77d15757e7cb" providerId="AD"/>
      </p:ext>
    </p:extLst>
  </p:cmAuthor>
  <p:cmAuthor id="2" name="Valerie Cherry, PhD" initials="VCP" lastIdx="4" clrIdx="1">
    <p:extLst>
      <p:ext uri="{19B8F6BF-5375-455C-9EA6-DF929625EA0E}">
        <p15:presenceInfo xmlns:p15="http://schemas.microsoft.com/office/powerpoint/2012/main" userId="23ee073a2b2ea9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1F"/>
    <a:srgbClr val="D57641"/>
    <a:srgbClr val="DE7417"/>
    <a:srgbClr val="EA824B"/>
    <a:srgbClr val="0B8D46"/>
    <a:srgbClr val="E58655"/>
    <a:srgbClr val="2025C3"/>
    <a:srgbClr val="191B83"/>
    <a:srgbClr val="A53BE0"/>
    <a:srgbClr val="FAF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2"/>
    <p:restoredTop sz="68537" autoAdjust="0"/>
  </p:normalViewPr>
  <p:slideViewPr>
    <p:cSldViewPr snapToGrid="0" snapToObjects="1">
      <p:cViewPr varScale="1">
        <p:scale>
          <a:sx n="103" d="100"/>
          <a:sy n="103" d="100"/>
        </p:scale>
        <p:origin x="2856" y="176"/>
      </p:cViewPr>
      <p:guideLst>
        <p:guide orient="horz" pos="2160"/>
        <p:guide pos="3840"/>
      </p:guideLst>
    </p:cSldViewPr>
  </p:slideViewPr>
  <p:outlineViewPr>
    <p:cViewPr>
      <p:scale>
        <a:sx n="33" d="100"/>
        <a:sy n="33" d="100"/>
      </p:scale>
      <p:origin x="0" y="0"/>
    </p:cViewPr>
  </p:outlineViewPr>
  <p:notesTextViewPr>
    <p:cViewPr>
      <p:scale>
        <a:sx n="70" d="100"/>
        <a:sy n="70" d="100"/>
      </p:scale>
      <p:origin x="0" y="0"/>
    </p:cViewPr>
  </p:notesTextViewPr>
  <p:sorterViewPr>
    <p:cViewPr>
      <p:scale>
        <a:sx n="1" d="1"/>
        <a:sy n="1" d="1"/>
      </p:scale>
      <p:origin x="0" y="0"/>
    </p:cViewPr>
  </p:sorterViewPr>
  <p:notesViewPr>
    <p:cSldViewPr snapToGrid="0" snapToObjects="1">
      <p:cViewPr varScale="1">
        <p:scale>
          <a:sx n="121" d="100"/>
          <a:sy n="121" d="100"/>
        </p:scale>
        <p:origin x="386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tamarawarner/Documents/JOB%20CORPS/PROJECTS/TRAUMA%20INFORMED%20CARE/TIA%20DRAFTS%20+%20OTHER/TIA%20PCE%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90495495902998E-2"/>
          <c:y val="0.28906354034685011"/>
          <c:w val="0.93981900900819404"/>
          <c:h val="0.63973955241588731"/>
        </c:manualLayout>
      </c:layout>
      <c:barChart>
        <c:barDir val="col"/>
        <c:grouping val="clustered"/>
        <c:varyColors val="0"/>
        <c:ser>
          <c:idx val="0"/>
          <c:order val="0"/>
          <c:spPr>
            <a:solidFill>
              <a:schemeClr val="accent4">
                <a:lumMod val="7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Sheet1!$A$4:$G$4</c:f>
              <c:numCache>
                <c:formatCode>General</c:formatCode>
                <c:ptCount val="7"/>
                <c:pt idx="0">
                  <c:v>1</c:v>
                </c:pt>
                <c:pt idx="1">
                  <c:v>2</c:v>
                </c:pt>
                <c:pt idx="4">
                  <c:v>3</c:v>
                </c:pt>
                <c:pt idx="5">
                  <c:v>4</c:v>
                </c:pt>
                <c:pt idx="6">
                  <c:v>5</c:v>
                </c:pt>
              </c:numCache>
            </c:numRef>
          </c:val>
          <c:extLst>
            <c:ext xmlns:c16="http://schemas.microsoft.com/office/drawing/2014/chart" uri="{C3380CC4-5D6E-409C-BE32-E72D297353CC}">
              <c16:uniqueId val="{00000000-59FD-D745-82F9-86D74034AE35}"/>
            </c:ext>
          </c:extLst>
        </c:ser>
        <c:dLbls>
          <c:dLblPos val="inEnd"/>
          <c:showLegendKey val="0"/>
          <c:showVal val="1"/>
          <c:showCatName val="0"/>
          <c:showSerName val="0"/>
          <c:showPercent val="0"/>
          <c:showBubbleSize val="0"/>
        </c:dLbls>
        <c:gapWidth val="41"/>
        <c:axId val="200329264"/>
        <c:axId val="200330896"/>
      </c:barChart>
      <c:catAx>
        <c:axId val="200329264"/>
        <c:scaling>
          <c:orientation val="minMax"/>
        </c:scaling>
        <c:delete val="1"/>
        <c:axPos val="b"/>
        <c:majorTickMark val="none"/>
        <c:minorTickMark val="none"/>
        <c:tickLblPos val="nextTo"/>
        <c:crossAx val="200330896"/>
        <c:crosses val="autoZero"/>
        <c:auto val="1"/>
        <c:lblAlgn val="ctr"/>
        <c:lblOffset val="100"/>
        <c:noMultiLvlLbl val="0"/>
      </c:catAx>
      <c:valAx>
        <c:axId val="200330896"/>
        <c:scaling>
          <c:orientation val="minMax"/>
        </c:scaling>
        <c:delete val="1"/>
        <c:axPos val="l"/>
        <c:numFmt formatCode="General" sourceLinked="1"/>
        <c:majorTickMark val="none"/>
        <c:minorTickMark val="none"/>
        <c:tickLblPos val="nextTo"/>
        <c:crossAx val="20032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12700"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lumMod val="75000"/>
              </a:schemeClr>
            </a:solidFill>
            <a:ln>
              <a:solidFill>
                <a:schemeClr val="accent4">
                  <a:lumMod val="50000"/>
                </a:schemeClr>
              </a:solid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Sheet1!$A$1:$F$1</c:f>
              <c:numCache>
                <c:formatCode>General</c:formatCode>
                <c:ptCount val="6"/>
                <c:pt idx="0">
                  <c:v>1</c:v>
                </c:pt>
                <c:pt idx="1">
                  <c:v>2</c:v>
                </c:pt>
                <c:pt idx="4">
                  <c:v>6</c:v>
                </c:pt>
                <c:pt idx="5">
                  <c:v>7</c:v>
                </c:pt>
              </c:numCache>
            </c:numRef>
          </c:val>
          <c:extLst>
            <c:ext xmlns:c16="http://schemas.microsoft.com/office/drawing/2014/chart" uri="{C3380CC4-5D6E-409C-BE32-E72D297353CC}">
              <c16:uniqueId val="{00000000-EBA8-6B47-8F1B-713C801FFDCB}"/>
            </c:ext>
          </c:extLst>
        </c:ser>
        <c:dLbls>
          <c:dLblPos val="inEnd"/>
          <c:showLegendKey val="0"/>
          <c:showVal val="1"/>
          <c:showCatName val="0"/>
          <c:showSerName val="0"/>
          <c:showPercent val="0"/>
          <c:showBubbleSize val="0"/>
        </c:dLbls>
        <c:gapWidth val="36"/>
        <c:axId val="153795920"/>
        <c:axId val="153805808"/>
      </c:barChart>
      <c:catAx>
        <c:axId val="153795920"/>
        <c:scaling>
          <c:orientation val="minMax"/>
        </c:scaling>
        <c:delete val="1"/>
        <c:axPos val="b"/>
        <c:majorTickMark val="none"/>
        <c:minorTickMark val="none"/>
        <c:tickLblPos val="nextTo"/>
        <c:crossAx val="153805808"/>
        <c:crosses val="autoZero"/>
        <c:auto val="1"/>
        <c:lblAlgn val="ctr"/>
        <c:lblOffset val="100"/>
        <c:noMultiLvlLbl val="0"/>
      </c:catAx>
      <c:valAx>
        <c:axId val="153805808"/>
        <c:scaling>
          <c:orientation val="minMax"/>
        </c:scaling>
        <c:delete val="1"/>
        <c:axPos val="l"/>
        <c:numFmt formatCode="General" sourceLinked="1"/>
        <c:majorTickMark val="none"/>
        <c:minorTickMark val="none"/>
        <c:tickLblPos val="nextTo"/>
        <c:crossAx val="15379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12700" cap="flat" cmpd="sng" algn="ctr">
      <a:solidFill>
        <a:schemeClr val="accent3">
          <a:lumMod val="50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C5F91-45EA-BA4D-A59D-CB948272820E}" type="datetimeFigureOut">
              <a:rPr lang="en-US" smtClean="0"/>
              <a:t>8/11/20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7721F-E695-7446-945F-A33AB80EF442}" type="slidenum">
              <a:rPr lang="en-US" smtClean="0"/>
              <a:t>‹#›</a:t>
            </a:fld>
            <a:endParaRPr lang="en-US" dirty="0"/>
          </a:p>
        </p:txBody>
      </p:sp>
    </p:spTree>
    <p:extLst>
      <p:ext uri="{BB962C8B-B14F-4D97-AF65-F5344CB8AC3E}">
        <p14:creationId xmlns:p14="http://schemas.microsoft.com/office/powerpoint/2010/main" val="23152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 TO PRESENTER</a:t>
            </a:r>
            <a:r>
              <a:rPr lang="en-US" dirty="0"/>
              <a:t>:</a:t>
            </a:r>
          </a:p>
          <a:p>
            <a:r>
              <a:rPr lang="en-US" dirty="0"/>
              <a:t>Text in </a:t>
            </a:r>
            <a:r>
              <a:rPr lang="en-US" b="1" dirty="0"/>
              <a:t>BOLD CAPS </a:t>
            </a:r>
            <a:r>
              <a:rPr lang="en-US" dirty="0"/>
              <a:t>are instructions for you and should not be read as part of the presentation. There are also specific instructions in brackets for presentation modality: in-person </a:t>
            </a:r>
            <a:r>
              <a:rPr lang="en-US" b="1" dirty="0"/>
              <a:t>[IN PERSON] </a:t>
            </a:r>
            <a:r>
              <a:rPr lang="en-US" dirty="0"/>
              <a:t>or online </a:t>
            </a:r>
            <a:r>
              <a:rPr lang="en-US" b="1" dirty="0"/>
              <a:t>[IF ONLINE].</a:t>
            </a:r>
            <a:endParaRPr lang="en-US" dirty="0"/>
          </a:p>
          <a:p>
            <a:r>
              <a:rPr lang="en-US" dirty="0"/>
              <a:t>=.=.=.=.=.=.=.=.=.=.=.=.=.=.=.=.=.=.=.=.=.=.=.=.=.=.=.=.=.=.=.=.=.=.=.=.=.=.=.=.=.=.=.=.</a:t>
            </a:r>
          </a:p>
          <a:p>
            <a:r>
              <a:rPr lang="en-US" b="1" dirty="0"/>
              <a:t>SAY:</a:t>
            </a:r>
          </a:p>
          <a:p>
            <a:r>
              <a:rPr lang="en-US" dirty="0"/>
              <a:t>Hello, Everyone. Thank you for attending this required staff training that is designed to help us transition to the “new normal” after students return to center. The presentation was provided to all centers from the Job Corps National Office and is entitled “Implementing a Trauma-Informed Approach at Job Corps.”  </a:t>
            </a:r>
          </a:p>
          <a:p>
            <a:endParaRPr lang="en-US" dirty="0"/>
          </a:p>
          <a:p>
            <a:r>
              <a:rPr lang="en-US" dirty="0"/>
              <a:t>(</a:t>
            </a:r>
            <a:r>
              <a:rPr lang="en-US" i="1" dirty="0"/>
              <a:t>Opt</a:t>
            </a:r>
            <a:r>
              <a:rPr lang="en-US" dirty="0"/>
              <a:t>i</a:t>
            </a:r>
            <a:r>
              <a:rPr lang="en-US" i="1" dirty="0"/>
              <a:t>onal:  </a:t>
            </a:r>
            <a:r>
              <a:rPr lang="en-US" i="0" dirty="0"/>
              <a:t>I do not consider myself an expert in trauma-informed approaches, so we will work through it together.)</a:t>
            </a:r>
            <a:endParaRPr lang="en-US" i="1" dirty="0"/>
          </a:p>
          <a:p>
            <a:endParaRPr lang="en-US" b="1" dirty="0"/>
          </a:p>
          <a:p>
            <a:r>
              <a:rPr lang="en-US" b="1" dirty="0"/>
              <a:t>[IF ONLINE, SAY]</a:t>
            </a:r>
            <a:r>
              <a:rPr lang="en-US" b="0" dirty="0"/>
              <a:t>: </a:t>
            </a:r>
            <a:r>
              <a:rPr lang="en-US" dirty="0"/>
              <a:t>You will need a pen and some paper for parts of this training, so please take a moment to get those materials now.</a:t>
            </a:r>
          </a:p>
        </p:txBody>
      </p:sp>
      <p:sp>
        <p:nvSpPr>
          <p:cNvPr id="4" name="Slide Number Placeholder 3"/>
          <p:cNvSpPr>
            <a:spLocks noGrp="1"/>
          </p:cNvSpPr>
          <p:nvPr>
            <p:ph type="sldNum" sz="quarter" idx="5"/>
          </p:nvPr>
        </p:nvSpPr>
        <p:spPr/>
        <p:txBody>
          <a:bodyPr/>
          <a:lstStyle/>
          <a:p>
            <a:fld id="{E8E7721F-E695-7446-945F-A33AB80EF442}" type="slidenum">
              <a:rPr lang="en-US" smtClean="0"/>
              <a:t>1</a:t>
            </a:fld>
            <a:endParaRPr lang="en-US" dirty="0"/>
          </a:p>
        </p:txBody>
      </p:sp>
    </p:spTree>
    <p:extLst>
      <p:ext uri="{BB962C8B-B14F-4D97-AF65-F5344CB8AC3E}">
        <p14:creationId xmlns:p14="http://schemas.microsoft.com/office/powerpoint/2010/main" val="51932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ACE study, which was published in 1998 more than 20 years ago, had 3 sets of results that were very surprising. </a:t>
            </a:r>
          </a:p>
          <a:p>
            <a:pPr marL="171450" indent="-171450">
              <a:buFont typeface="Arial" panose="020B0604020202020204" pitchFamily="34" charset="0"/>
              <a:buChar char="•"/>
            </a:pPr>
            <a:r>
              <a:rPr lang="en-US" dirty="0"/>
              <a:t>The first is that ACEs are very common – much more common than people think. The study found that that 64% or almost 2 out of every 3 responses reported experiencing one or more ACEs.  And thee overall percentages of men and women who experienced one or more ACEs were remarkably similar (men around 62% and women at 65.5%). </a:t>
            </a:r>
          </a:p>
          <a:p>
            <a:pPr marL="171450" indent="-171450">
              <a:buFont typeface="Arial" panose="020B0604020202020204" pitchFamily="34" charset="0"/>
              <a:buChar char="•"/>
            </a:pPr>
            <a:r>
              <a:rPr lang="en-US" dirty="0"/>
              <a:t>The second result was the discovery that ACEs have a significant impact on long-term health and life outcomes. ACEs is not just associated with mental health, substance abuse and risky behaviors, are you might expect. It also predicts poor pregnancy outcomes and increased for chronic diseases like asthma, kidney disease, stroke, cancer and diabetes, cancer. Not surprisingly, ACEs are associated with a shorter lifespan overall.</a:t>
            </a:r>
          </a:p>
          <a:p>
            <a:pPr marL="171450" indent="-171450">
              <a:buFont typeface="Arial" panose="020B0604020202020204" pitchFamily="34" charset="0"/>
              <a:buChar char="•"/>
            </a:pPr>
            <a:r>
              <a:rPr lang="en-US" dirty="0"/>
              <a:t>The third result was that the more ACEs you have, the greater the risk for poor outcomes. Let me show you how this works with a couple of examples.</a:t>
            </a:r>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10</a:t>
            </a:fld>
            <a:endParaRPr lang="en-US" dirty="0"/>
          </a:p>
        </p:txBody>
      </p:sp>
    </p:spTree>
    <p:extLst>
      <p:ext uri="{BB962C8B-B14F-4D97-AF65-F5344CB8AC3E}">
        <p14:creationId xmlns:p14="http://schemas.microsoft.com/office/powerpoint/2010/main" val="73039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spcAft>
                <a:spcPts val="600"/>
              </a:spcAft>
              <a:buFont typeface="Arial" panose="020B0604020202020204" pitchFamily="34" charset="0"/>
              <a:buNone/>
              <a:tabLst>
                <a:tab pos="222250" algn="l"/>
              </a:tabLst>
            </a:pPr>
            <a:r>
              <a:rPr lang="en-US" altLang="en-US" dirty="0"/>
              <a:t>The third set of results from the ACEs study was that the more ACEs you have, the worse </a:t>
            </a:r>
            <a:r>
              <a:rPr lang="en-US" altLang="en-US" b="1" dirty="0"/>
              <a:t>your </a:t>
            </a:r>
            <a:r>
              <a:rPr lang="en-US" altLang="en-US" dirty="0"/>
              <a:t>outcomes.  Let’s look at the risk of smoking. </a:t>
            </a:r>
          </a:p>
          <a:p>
            <a:pPr marL="171450" indent="-171450" eaLnBrk="1" hangingPunct="1">
              <a:spcBef>
                <a:spcPct val="0"/>
              </a:spcBef>
              <a:spcAft>
                <a:spcPts val="600"/>
              </a:spcAft>
              <a:buFont typeface="Arial" panose="020B0604020202020204" pitchFamily="34" charset="0"/>
              <a:buChar char="•"/>
              <a:tabLst>
                <a:tab pos="222250" algn="l"/>
              </a:tabLst>
            </a:pPr>
            <a:r>
              <a:rPr lang="en-US" altLang="en-US" dirty="0"/>
              <a:t>Imagine a group of 100 people who have no ACEs at all. Their ACEs score is zero. It turns out that 6 out of those 100 people become smokers.  You can think of this as the people who will smoke whether or not they have any ACEs.  Their smoking may be caused by genetics, or access to cigarettes, or because the adults around them smoked when they were young.  These are also the people who tend to quit when presented with information about the dangers of smoking. </a:t>
            </a:r>
            <a:r>
              <a:rPr lang="en-US" altLang="en-US" dirty="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CLICK FOR NEXT BAR] </a:t>
            </a:r>
            <a:endParaRPr lang="en-US" altLang="en-US" dirty="0"/>
          </a:p>
          <a:p>
            <a:pPr marL="222250" indent="-222250" eaLnBrk="1" hangingPunct="1">
              <a:spcBef>
                <a:spcPct val="0"/>
              </a:spcBef>
              <a:spcAft>
                <a:spcPts val="600"/>
              </a:spcAft>
              <a:buFontTx/>
              <a:buChar char="•"/>
              <a:tabLst>
                <a:tab pos="222250" algn="l"/>
              </a:tabLst>
            </a:pPr>
            <a:r>
              <a:rPr lang="en-US" altLang="en-US" dirty="0">
                <a:cs typeface="Times New Roman" panose="02020603050405020304" pitchFamily="18" charset="0"/>
              </a:rPr>
              <a:t>Now imagine 100 people who each have THREE ACEs. </a:t>
            </a:r>
            <a:r>
              <a:rPr lang="en-US" altLang="en-US" b="0" dirty="0">
                <a:latin typeface="Times New Roman" panose="02020603050405020304" pitchFamily="18" charset="0"/>
                <a:cs typeface="Times New Roman" panose="02020603050405020304" pitchFamily="18" charset="0"/>
              </a:rPr>
              <a:t>Now</a:t>
            </a:r>
            <a:r>
              <a:rPr lang="en-US" altLang="en-US" b="1" dirty="0">
                <a:latin typeface="Times New Roman" panose="02020603050405020304" pitchFamily="18" charset="0"/>
                <a:cs typeface="Times New Roman" panose="02020603050405020304" pitchFamily="18" charset="0"/>
              </a:rPr>
              <a:t> </a:t>
            </a:r>
            <a:r>
              <a:rPr lang="en-US" altLang="en-US" dirty="0"/>
              <a:t>11 out of 100 of these individuals smoke.  As you can see, the risk of smoking increases with ACEs. [</a:t>
            </a:r>
            <a:r>
              <a:rPr lang="en-US" altLang="en-US" b="1" dirty="0">
                <a:latin typeface="Times New Roman" panose="02020603050405020304" pitchFamily="18" charset="0"/>
                <a:cs typeface="Times New Roman" panose="02020603050405020304" pitchFamily="18" charset="0"/>
              </a:rPr>
              <a:t>CLICK FOR NEXT BAR] </a:t>
            </a:r>
            <a:endParaRPr lang="en-US" altLang="en-US" dirty="0"/>
          </a:p>
          <a:p>
            <a:pPr marL="222250" indent="-222250" eaLnBrk="1" hangingPunct="1">
              <a:spcBef>
                <a:spcPct val="0"/>
              </a:spcBef>
              <a:spcAft>
                <a:spcPts val="600"/>
              </a:spcAft>
              <a:buFontTx/>
              <a:buChar char="•"/>
              <a:tabLst>
                <a:tab pos="222250" algn="l"/>
              </a:tabLst>
            </a:pPr>
            <a:r>
              <a:rPr lang="en-US" altLang="en-US" dirty="0"/>
              <a:t>Now imagine 100 people who each have SEVEN ACEs. 17 out of 100 of these individuals smoke. The risk accumulates as the ACE score increases. </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11</a:t>
            </a:fld>
            <a:endParaRPr lang="en-US" dirty="0"/>
          </a:p>
        </p:txBody>
      </p:sp>
    </p:spTree>
    <p:extLst>
      <p:ext uri="{BB962C8B-B14F-4D97-AF65-F5344CB8AC3E}">
        <p14:creationId xmlns:p14="http://schemas.microsoft.com/office/powerpoint/2010/main" val="150462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597"/>
              </a:spcAft>
              <a:buFont typeface="Arial" pitchFamily="34" charset="0"/>
              <a:buNone/>
              <a:tabLst>
                <a:tab pos="226917" algn="l"/>
              </a:tabLst>
              <a:defRPr/>
            </a:pPr>
            <a:r>
              <a:rPr lang="en-US" dirty="0"/>
              <a:t>Even with the huge change in risk that I just showed you, smoking is only moderately related to ACEs.  Many mental health conditions, including depression, have a much stronger relationship to ACEs.</a:t>
            </a:r>
          </a:p>
          <a:p>
            <a:pPr marL="0" indent="0" eaLnBrk="1" fontAlgn="auto" hangingPunct="1">
              <a:spcBef>
                <a:spcPts val="0"/>
              </a:spcBef>
              <a:spcAft>
                <a:spcPts val="597"/>
              </a:spcAft>
              <a:buFont typeface="Arial" pitchFamily="34" charset="0"/>
              <a:buNone/>
              <a:tabLst>
                <a:tab pos="226917" algn="l"/>
              </a:tabLst>
              <a:defRPr/>
            </a:pPr>
            <a:endParaRPr lang="en-US" dirty="0"/>
          </a:p>
          <a:p>
            <a:pPr marL="0" indent="0" eaLnBrk="1" fontAlgn="auto" hangingPunct="1">
              <a:spcBef>
                <a:spcPts val="0"/>
              </a:spcBef>
              <a:spcAft>
                <a:spcPts val="597"/>
              </a:spcAft>
              <a:buFont typeface="Arial" pitchFamily="34" charset="0"/>
              <a:buNone/>
              <a:tabLst>
                <a:tab pos="226917" algn="l"/>
              </a:tabLst>
              <a:defRPr/>
            </a:pPr>
            <a:r>
              <a:rPr lang="en-US" dirty="0"/>
              <a:t>With respect to attempted suicide, the ACEs study found that:</a:t>
            </a:r>
          </a:p>
          <a:p>
            <a:pPr marL="226917" indent="-226917" eaLnBrk="1" fontAlgn="auto" hangingPunct="1">
              <a:spcBef>
                <a:spcPts val="0"/>
              </a:spcBef>
              <a:spcAft>
                <a:spcPts val="597"/>
              </a:spcAft>
              <a:buFont typeface="Arial" pitchFamily="34" charset="0"/>
              <a:buChar char="•"/>
              <a:tabLst>
                <a:tab pos="226917" algn="l"/>
              </a:tabLst>
              <a:defRPr/>
            </a:pPr>
            <a:r>
              <a:rPr lang="en-US" dirty="0"/>
              <a:t>Attempted suicide is extremely rare among people with no ACEs.  In fact, among 100 people who have ZERO ACEs, only one will attempt suicide. [</a:t>
            </a:r>
            <a:r>
              <a:rPr lang="en-US" b="1" dirty="0">
                <a:latin typeface="Times New Roman" pitchFamily="18" charset="0"/>
                <a:cs typeface="Times New Roman" pitchFamily="18" charset="0"/>
              </a:rPr>
              <a:t>CLICK FOR NEXT BAR]</a:t>
            </a:r>
          </a:p>
          <a:p>
            <a:pPr marL="226917" indent="-226917" eaLnBrk="1" fontAlgn="auto" hangingPunct="1">
              <a:spcBef>
                <a:spcPts val="0"/>
              </a:spcBef>
              <a:spcAft>
                <a:spcPts val="597"/>
              </a:spcAft>
              <a:buFont typeface="Arial" pitchFamily="34" charset="0"/>
              <a:buChar char="•"/>
              <a:tabLst>
                <a:tab pos="226917" algn="l"/>
              </a:tabLst>
              <a:defRPr/>
            </a:pPr>
            <a:r>
              <a:rPr lang="en-US" dirty="0"/>
              <a:t>However, in a group of 100 people who have 3 ACEs, 10 will attempt suicide.  That’s a significant jump. [</a:t>
            </a:r>
            <a:r>
              <a:rPr lang="en-US" b="1" dirty="0">
                <a:latin typeface="Times New Roman" pitchFamily="18" charset="0"/>
                <a:cs typeface="Times New Roman" pitchFamily="18" charset="0"/>
              </a:rPr>
              <a:t>CLICK FOR NEXT BAR]</a:t>
            </a:r>
          </a:p>
          <a:p>
            <a:pPr marL="226917" indent="-226917" eaLnBrk="1" fontAlgn="auto" hangingPunct="1">
              <a:spcBef>
                <a:spcPts val="0"/>
              </a:spcBef>
              <a:spcAft>
                <a:spcPts val="597"/>
              </a:spcAft>
              <a:buFont typeface="Arial" pitchFamily="34" charset="0"/>
              <a:buChar char="•"/>
              <a:tabLst>
                <a:tab pos="226917" algn="l"/>
              </a:tabLst>
              <a:defRPr/>
            </a:pPr>
            <a:r>
              <a:rPr lang="en-US" dirty="0"/>
              <a:t>When people have 7 ACEs, now 20 out of 100 people with 7 ACEs will attempt suicide.</a:t>
            </a:r>
          </a:p>
          <a:p>
            <a:pPr marL="226917" indent="-226917" eaLnBrk="1" fontAlgn="auto" hangingPunct="1">
              <a:spcBef>
                <a:spcPts val="0"/>
              </a:spcBef>
              <a:spcAft>
                <a:spcPts val="597"/>
              </a:spcAft>
              <a:buFont typeface="Arial" pitchFamily="34" charset="0"/>
              <a:buChar char="•"/>
              <a:tabLst>
                <a:tab pos="226917" algn="l"/>
              </a:tabLst>
              <a:defRPr/>
            </a:pPr>
            <a:endParaRPr lang="en-US" dirty="0"/>
          </a:p>
          <a:p>
            <a:pPr marL="0" indent="0" eaLnBrk="1" fontAlgn="auto" hangingPunct="1">
              <a:spcBef>
                <a:spcPts val="0"/>
              </a:spcBef>
              <a:spcAft>
                <a:spcPts val="597"/>
              </a:spcAft>
              <a:buFont typeface="Arial" pitchFamily="34" charset="0"/>
              <a:buNone/>
              <a:tabLst>
                <a:tab pos="226917" algn="l"/>
              </a:tabLst>
              <a:defRPr/>
            </a:pPr>
            <a:r>
              <a:rPr lang="en-US" dirty="0"/>
              <a:t>What is your reaction when you see the association between adverse childhood experiences and suicide attempts? </a:t>
            </a:r>
            <a:r>
              <a:rPr lang="en-US" b="1" dirty="0"/>
              <a:t>WAIT FOR RESPONSE. </a:t>
            </a:r>
          </a:p>
          <a:p>
            <a:pPr marL="0" indent="0" eaLnBrk="1" fontAlgn="auto" hangingPunct="1">
              <a:spcBef>
                <a:spcPts val="0"/>
              </a:spcBef>
              <a:spcAft>
                <a:spcPts val="597"/>
              </a:spcAft>
              <a:buFont typeface="Arial" pitchFamily="34" charset="0"/>
              <a:buNone/>
              <a:tabLst>
                <a:tab pos="226917" algn="l"/>
              </a:tabLst>
              <a:defRPr/>
            </a:pPr>
            <a:r>
              <a:rPr lang="en-US" b="1" dirty="0"/>
              <a:t>[IN PERSON, </a:t>
            </a:r>
            <a:r>
              <a:rPr lang="en-US" sz="1200" b="1" i="0" u="none" kern="1200" dirty="0">
                <a:solidFill>
                  <a:schemeClr val="tx1"/>
                </a:solidFill>
                <a:effectLst/>
                <a:latin typeface="+mn-lt"/>
                <a:ea typeface="+mn-ea"/>
                <a:cs typeface="+mn-cs"/>
              </a:rPr>
              <a:t>YOU CAN ASK PEOPLE TO RAISE THEIR HANDS. ACKNOWLEDGE RESPONSES.</a:t>
            </a:r>
            <a:r>
              <a:rPr lang="en-US" b="1" dirty="0"/>
              <a:t>]</a:t>
            </a:r>
          </a:p>
          <a:p>
            <a:pPr marL="0" indent="0" eaLnBrk="1" fontAlgn="auto" hangingPunct="1">
              <a:spcBef>
                <a:spcPts val="0"/>
              </a:spcBef>
              <a:spcAft>
                <a:spcPts val="597"/>
              </a:spcAft>
              <a:buFont typeface="Arial" pitchFamily="34" charset="0"/>
              <a:buNone/>
              <a:tabLst>
                <a:tab pos="226917" algn="l"/>
              </a:tabLst>
              <a:defRPr/>
            </a:pPr>
            <a:r>
              <a:rPr lang="en-US" b="1" dirty="0"/>
              <a:t>[IF ONLINE, SAY</a:t>
            </a:r>
            <a:r>
              <a:rPr lang="en-US" dirty="0"/>
              <a:t>: Write your answer in the chat box.</a:t>
            </a:r>
            <a:r>
              <a:rPr lang="en-US" b="1" dirty="0"/>
              <a:t> ACKNOWLEDGE APPROPRIATE RESPONSES IN CHAT BOX.]</a:t>
            </a:r>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12</a:t>
            </a:fld>
            <a:endParaRPr lang="en-US" dirty="0"/>
          </a:p>
        </p:txBody>
      </p:sp>
    </p:spTree>
    <p:extLst>
      <p:ext uri="{BB962C8B-B14F-4D97-AF65-F5344CB8AC3E}">
        <p14:creationId xmlns:p14="http://schemas.microsoft.com/office/powerpoint/2010/main" val="2149897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Now, I am going to give an opportunity to take the ACEs survey, if you want to.</a:t>
            </a:r>
          </a:p>
          <a:p>
            <a:pPr marL="171450" indent="-171450">
              <a:buFont typeface="Arial" panose="020B0604020202020204" pitchFamily="34" charset="0"/>
              <a:buChar char="•"/>
            </a:pPr>
            <a:r>
              <a:rPr lang="en-US" dirty="0"/>
              <a:t>Participation is entirely voluntary. This exercise is designed to increase your self-knowledge.</a:t>
            </a:r>
          </a:p>
          <a:p>
            <a:pPr marL="171450" indent="-171450">
              <a:buFont typeface="Arial" panose="020B0604020202020204" pitchFamily="34" charset="0"/>
              <a:buChar char="•"/>
            </a:pPr>
            <a:r>
              <a:rPr lang="en-US" dirty="0"/>
              <a:t>Your responses are confidential. </a:t>
            </a:r>
            <a:r>
              <a:rPr lang="en-US" dirty="0" err="1"/>
              <a:t>P.lease</a:t>
            </a:r>
            <a:r>
              <a:rPr lang="en-US" dirty="0"/>
              <a:t> do not put your name or any other identifying information on the paper or index card.</a:t>
            </a:r>
          </a:p>
          <a:p>
            <a:pPr marL="171450" indent="-171450">
              <a:buFont typeface="Arial" panose="020B0604020202020204" pitchFamily="34" charset="0"/>
              <a:buChar char="•"/>
            </a:pPr>
            <a:r>
              <a:rPr lang="en-US" dirty="0"/>
              <a:t>All of the questions are “yes” or “no” questions</a:t>
            </a:r>
          </a:p>
          <a:p>
            <a:pPr marL="171450" indent="-171450">
              <a:buFont typeface="Arial" panose="020B0604020202020204" pitchFamily="34" charset="0"/>
              <a:buChar char="•"/>
            </a:pPr>
            <a:r>
              <a:rPr lang="en-US" dirty="0"/>
              <a:t>Be sure to read the entire question. Many questions have two parts with the format: “Did this happen” OR “Did that happen”?</a:t>
            </a:r>
          </a:p>
          <a:p>
            <a:pPr marL="171450" indent="-171450">
              <a:buFont typeface="Arial" panose="020B0604020202020204" pitchFamily="34" charset="0"/>
              <a:buChar char="•"/>
            </a:pPr>
            <a:r>
              <a:rPr lang="en-US" dirty="0"/>
              <a:t>I want to acknowledge that some of these questions may bring to mind difficult memories or upsetting feelings, so please do what you need to do to take care of yourself during the presentation.</a:t>
            </a:r>
          </a:p>
          <a:p>
            <a:endParaRPr lang="en-US" dirty="0"/>
          </a:p>
          <a:p>
            <a:r>
              <a:rPr lang="en-US" b="1" dirty="0"/>
              <a:t>[IN PERSON: PASS OUT INDEX CARDS </a:t>
            </a:r>
            <a:r>
              <a:rPr lang="en-US" b="0" dirty="0"/>
              <a:t>(if small group) </a:t>
            </a:r>
            <a:r>
              <a:rPr lang="en-US" b="1" dirty="0"/>
              <a:t>OR HAVE A HELPER PASS OUT PAPER COPY OF QUESTIONNAIRES </a:t>
            </a:r>
            <a:r>
              <a:rPr lang="en-US" b="0" dirty="0"/>
              <a:t>(if large group).</a:t>
            </a:r>
            <a:r>
              <a:rPr lang="en-US" b="1" dirty="0"/>
              <a:t>] [FOR INDEX CARDS, SAY]</a:t>
            </a:r>
            <a:r>
              <a:rPr lang="en-US" b="0" dirty="0"/>
              <a:t>:</a:t>
            </a:r>
            <a:r>
              <a:rPr lang="en-US" b="1" dirty="0"/>
              <a:t> </a:t>
            </a:r>
            <a:r>
              <a:rPr lang="en-US" dirty="0"/>
              <a:t>Please number your index card from one to ten.</a:t>
            </a:r>
          </a:p>
          <a:p>
            <a:r>
              <a:rPr lang="en-US" b="1" dirty="0"/>
              <a:t>[IF ONLINE, SAY]: </a:t>
            </a:r>
            <a:r>
              <a:rPr lang="en-US" dirty="0"/>
              <a:t>Please take out your pen and paper and number it from one to ten.</a:t>
            </a:r>
            <a:endParaRPr lang="en-US" b="1"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13</a:t>
            </a:fld>
            <a:endParaRPr lang="en-US" dirty="0"/>
          </a:p>
        </p:txBody>
      </p:sp>
    </p:spTree>
    <p:extLst>
      <p:ext uri="{BB962C8B-B14F-4D97-AF65-F5344CB8AC3E}">
        <p14:creationId xmlns:p14="http://schemas.microsoft.com/office/powerpoint/2010/main" val="83341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Here are the first 4 questions. Be sure to read each question completely. I’ll give you a few minutes to answer these. </a:t>
            </a:r>
          </a:p>
          <a:p>
            <a:r>
              <a:rPr lang="en-US" sz="1200" b="0" i="0" u="none" kern="1200" dirty="0">
                <a:solidFill>
                  <a:schemeClr val="tx1"/>
                </a:solidFill>
                <a:effectLst/>
                <a:latin typeface="+mn-lt"/>
                <a:ea typeface="+mn-ea"/>
                <a:cs typeface="+mn-cs"/>
              </a:rPr>
              <a:t>If you have trouble understanding the questions, let me know and </a:t>
            </a:r>
            <a:r>
              <a:rPr lang="en-US" sz="1200" b="0" i="0" u="none" kern="1200" dirty="0" err="1">
                <a:solidFill>
                  <a:schemeClr val="tx1"/>
                </a:solidFill>
                <a:effectLst/>
                <a:latin typeface="+mn-lt"/>
                <a:ea typeface="+mn-ea"/>
                <a:cs typeface="+mn-cs"/>
              </a:rPr>
              <a:t>i</a:t>
            </a:r>
            <a:r>
              <a:rPr lang="en-US" sz="1200" b="0" i="0" u="none" kern="1200" dirty="0">
                <a:solidFill>
                  <a:schemeClr val="tx1"/>
                </a:solidFill>
                <a:effectLst/>
                <a:latin typeface="+mn-lt"/>
                <a:ea typeface="+mn-ea"/>
                <a:cs typeface="+mn-cs"/>
              </a:rPr>
              <a:t> will help you or get someone to help you. </a:t>
            </a:r>
            <a:endParaRPr lang="en-US" b="0" dirty="0"/>
          </a:p>
          <a:p>
            <a:endParaRPr lang="en-US" sz="1200" b="1"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DO NOT READ THE QUESTIONS ALOUD. WAIT FOR A MINUTE OR TWO.</a:t>
            </a:r>
          </a:p>
          <a:p>
            <a:endParaRPr lang="en-US" sz="1200" b="1"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[IN PERSON: WATCH THE AUDIENCE TO DETERMINE WHEN MOST PEOPLE MIGHT BE READY TO MOVE ON. YOU CAN ASK PEOPLE TO RAISE THEIR HANDS WHEN FINISHED.]</a:t>
            </a:r>
          </a:p>
          <a:p>
            <a:endParaRPr lang="en-US" sz="1200" b="1"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[IF ONLINE, SAY]: </a:t>
            </a:r>
            <a:r>
              <a:rPr lang="en-US" sz="1200" b="0" i="0" u="none" kern="1200" dirty="0">
                <a:solidFill>
                  <a:schemeClr val="tx1"/>
                </a:solidFill>
                <a:effectLst/>
                <a:latin typeface="+mn-lt"/>
                <a:ea typeface="+mn-ea"/>
                <a:cs typeface="+mn-cs"/>
              </a:rPr>
              <a:t>Please type ”done” in the chat box when you’re ready to move on.</a:t>
            </a:r>
          </a:p>
        </p:txBody>
      </p:sp>
      <p:sp>
        <p:nvSpPr>
          <p:cNvPr id="4" name="Slide Number Placeholder 3"/>
          <p:cNvSpPr>
            <a:spLocks noGrp="1"/>
          </p:cNvSpPr>
          <p:nvPr>
            <p:ph type="sldNum" sz="quarter" idx="5"/>
          </p:nvPr>
        </p:nvSpPr>
        <p:spPr/>
        <p:txBody>
          <a:bodyPr/>
          <a:lstStyle/>
          <a:p>
            <a:fld id="{E8E7721F-E695-7446-945F-A33AB80EF442}" type="slidenum">
              <a:rPr lang="en-US" smtClean="0"/>
              <a:t>14</a:t>
            </a:fld>
            <a:endParaRPr lang="en-US" dirty="0"/>
          </a:p>
        </p:txBody>
      </p:sp>
    </p:spTree>
    <p:extLst>
      <p:ext uri="{BB962C8B-B14F-4D97-AF65-F5344CB8AC3E}">
        <p14:creationId xmlns:p14="http://schemas.microsoft.com/office/powerpoint/2010/main" val="162277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838" marR="0" lvl="0" indent="-334963" algn="l" defTabSz="914400" rtl="0" eaLnBrk="1" fontAlgn="auto" latinLnBrk="0" hangingPunct="1">
              <a:lnSpc>
                <a:spcPct val="90000"/>
              </a:lnSpc>
              <a:spcBef>
                <a:spcPts val="0"/>
              </a:spcBef>
              <a:spcAft>
                <a:spcPts val="2000"/>
              </a:spcAft>
              <a:buClrTx/>
              <a:buSzTx/>
              <a:buFontTx/>
              <a:buNone/>
              <a:tabLst/>
              <a:defRPr/>
            </a:pPr>
            <a:r>
              <a:rPr lang="en-US" sz="1200" b="1" dirty="0"/>
              <a:t>SAY: </a:t>
            </a:r>
            <a:r>
              <a:rPr lang="en-US" sz="1200" dirty="0"/>
              <a:t>Here are the last 6 questions. I’ll give you a few minutes to answer these.</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n-US" sz="1200" b="1"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DO NOT READ THE QUESTIONS ALOUD. WAIT FOR A MINUTE OR TWO.</a:t>
            </a:r>
          </a:p>
          <a:p>
            <a:endParaRPr lang="en-US" sz="1200" b="1"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[IN PERSON: WATCH THE AUDIENCE TO DETERMINE WHEN MOST PEOPLE MIGHT BE READY TO MOVE ON. YOU CAN ASK PEOPLE TO RAISE THEIR HANDS WHEN FINISHED.]</a:t>
            </a:r>
          </a:p>
          <a:p>
            <a:endParaRPr lang="en-US" sz="1200" b="1" i="0" u="none" kern="1200" dirty="0">
              <a:solidFill>
                <a:schemeClr val="tx1"/>
              </a:solidFill>
              <a:effectLst/>
              <a:latin typeface="+mn-lt"/>
              <a:ea typeface="+mn-ea"/>
              <a:cs typeface="+mn-cs"/>
            </a:endParaRPr>
          </a:p>
          <a:p>
            <a:r>
              <a:rPr lang="en-US" sz="1200" b="1" i="0" u="none" kern="1200" dirty="0">
                <a:solidFill>
                  <a:schemeClr val="tx1"/>
                </a:solidFill>
                <a:effectLst/>
                <a:latin typeface="+mn-lt"/>
                <a:ea typeface="+mn-ea"/>
                <a:cs typeface="+mn-cs"/>
              </a:rPr>
              <a:t>[IF ONLINE, SAY]: </a:t>
            </a:r>
            <a:r>
              <a:rPr lang="en-US" sz="1200" b="0" i="0" u="none" kern="1200" dirty="0">
                <a:solidFill>
                  <a:schemeClr val="tx1"/>
                </a:solidFill>
                <a:effectLst/>
                <a:latin typeface="+mn-lt"/>
                <a:ea typeface="+mn-ea"/>
                <a:cs typeface="+mn-cs"/>
              </a:rPr>
              <a:t>Please type ”done” in the chat box when you are ready to move on.</a:t>
            </a:r>
          </a:p>
          <a:p>
            <a:pPr marL="350838" indent="-334963">
              <a:lnSpc>
                <a:spcPct val="90000"/>
              </a:lnSpc>
              <a:spcBef>
                <a:spcPts val="0"/>
              </a:spcBef>
              <a:spcAft>
                <a:spcPts val="2000"/>
              </a:spcAft>
              <a:buNone/>
            </a:pPr>
            <a:endParaRPr lang="en-US" sz="1200" dirty="0"/>
          </a:p>
          <a:p>
            <a:pPr marL="350838" indent="-334963">
              <a:lnSpc>
                <a:spcPct val="90000"/>
              </a:lnSpc>
              <a:spcBef>
                <a:spcPts val="0"/>
              </a:spcBef>
              <a:spcAft>
                <a:spcPts val="2000"/>
              </a:spcAft>
              <a:buNone/>
            </a:pPr>
            <a:r>
              <a:rPr lang="en-US" sz="1200" b="1" dirty="0"/>
              <a:t>ALL SAY:</a:t>
            </a:r>
          </a:p>
          <a:p>
            <a:r>
              <a:rPr lang="en-US" dirty="0"/>
              <a:t>To figure out your score, count the number of “yes” answers and that is your score. </a:t>
            </a:r>
            <a:r>
              <a:rPr lang="en-US" b="1" dirty="0"/>
              <a:t>WAIT FOR ABOUT 30 TO 60 SECONDS. </a:t>
            </a:r>
          </a:p>
          <a:p>
            <a:endParaRPr lang="en-US" b="1" dirty="0"/>
          </a:p>
          <a:p>
            <a:r>
              <a:rPr lang="en-US" b="1" u="sng" dirty="0"/>
              <a:t>OPTIONAL</a:t>
            </a:r>
            <a:r>
              <a:rPr lang="en-US" b="1" dirty="0"/>
              <a:t> SAY: </a:t>
            </a:r>
            <a:r>
              <a:rPr lang="en-US" b="0" dirty="0"/>
              <a:t>You can hold onto your paper/index card or you can turn them in  -- no names so the results are anonymous.  I would like to collect these and look at the results. I will report anonymously at the next staff training what our results looked like. Again, this is voluntary. If you feel comfortable, fold you paper/index cards in half and pass them to the end of the row or to one person at each table.</a:t>
            </a:r>
          </a:p>
        </p:txBody>
      </p:sp>
      <p:sp>
        <p:nvSpPr>
          <p:cNvPr id="4" name="Slide Number Placeholder 3"/>
          <p:cNvSpPr>
            <a:spLocks noGrp="1"/>
          </p:cNvSpPr>
          <p:nvPr>
            <p:ph type="sldNum" sz="quarter" idx="5"/>
          </p:nvPr>
        </p:nvSpPr>
        <p:spPr/>
        <p:txBody>
          <a:bodyPr/>
          <a:lstStyle/>
          <a:p>
            <a:fld id="{E8E7721F-E695-7446-945F-A33AB80EF442}" type="slidenum">
              <a:rPr lang="en-US" smtClean="0"/>
              <a:t>15</a:t>
            </a:fld>
            <a:endParaRPr lang="en-US" dirty="0"/>
          </a:p>
        </p:txBody>
      </p:sp>
    </p:spTree>
    <p:extLst>
      <p:ext uri="{BB962C8B-B14F-4D97-AF65-F5344CB8AC3E}">
        <p14:creationId xmlns:p14="http://schemas.microsoft.com/office/powerpoint/2010/main" val="243839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 about all the negative effects of trauma can leave you feeling doomed or hopeless. The good news is that trauma does NOT have to lead to negative outcomes; they are not inevitable. There are a number of factors that can buffer or shield an individual from trauma and build </a:t>
            </a:r>
            <a:r>
              <a:rPr lang="en-US" b="1" u="sng" dirty="0"/>
              <a:t>resilience</a:t>
            </a:r>
            <a:r>
              <a:rPr lang="en-US" b="1" u="none" dirty="0"/>
              <a:t>.</a:t>
            </a:r>
          </a:p>
          <a:p>
            <a:endParaRPr lang="en-US" b="1" u="sng" dirty="0"/>
          </a:p>
          <a:p>
            <a:r>
              <a:rPr lang="en-US" b="0" u="none" dirty="0"/>
              <a:t>Resilience is </a:t>
            </a:r>
            <a:r>
              <a:rPr lang="en-US" dirty="0"/>
              <a:t>the ability to bounce back during difficult times and to adapt well in the face of adversity. Many of us are testaments to the </a:t>
            </a:r>
            <a:r>
              <a:rPr lang="en-US" b="1" dirty="0"/>
              <a:t>fact</a:t>
            </a:r>
            <a:r>
              <a:rPr lang="en-US" dirty="0"/>
              <a:t>  that a person can be successful despite trauma experienced when we were younger. What helps people do well despite very difficult circumstances in childhood and adolescence?</a:t>
            </a:r>
          </a:p>
          <a:p>
            <a:endParaRPr lang="en-US" dirty="0"/>
          </a:p>
          <a:p>
            <a:r>
              <a:rPr lang="en-US" dirty="0"/>
              <a:t>To answer that, we are going to do another brief survey. This one only has 7 very straightforward questions. Take out the piece of paper or index card that you used to do the ACE Survey. On the back side, number the paper from one to seven.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16</a:t>
            </a:fld>
            <a:endParaRPr lang="en-US" dirty="0"/>
          </a:p>
        </p:txBody>
      </p:sp>
    </p:spTree>
    <p:extLst>
      <p:ext uri="{BB962C8B-B14F-4D97-AF65-F5344CB8AC3E}">
        <p14:creationId xmlns:p14="http://schemas.microsoft.com/office/powerpoint/2010/main" val="1764360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One answer to the question of “What helps people do well despite very difficult circumstances in childhood and adolescence?” is </a:t>
            </a:r>
            <a:r>
              <a:rPr lang="en-US" b="1" dirty="0"/>
              <a:t>positive childhood experiences or PCEs</a:t>
            </a:r>
            <a:r>
              <a:rPr lang="en-US" dirty="0"/>
              <a:t>. These 7 questions make up Positive Childhood Experiences scale. Take a few moments to answer these questions with “yes” or “no.” There are other versions of the scale where you answer with choices about ”how often” or “how much,” but we’re keeping it simple here.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WAIT A MINUTE OR TWO. SAY: </a:t>
            </a:r>
            <a:r>
              <a:rPr lang="en-US" dirty="0"/>
              <a:t>To score this questionnaire, simply add up all the “yes” answers. On the next slide, I’ll give you an idea of what your score means.</a:t>
            </a:r>
          </a:p>
          <a:p>
            <a:pPr marL="0" indent="0">
              <a:buNone/>
            </a:pP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17</a:t>
            </a:fld>
            <a:endParaRPr lang="en-US" dirty="0"/>
          </a:p>
        </p:txBody>
      </p:sp>
    </p:spTree>
    <p:extLst>
      <p:ext uri="{BB962C8B-B14F-4D97-AF65-F5344CB8AC3E}">
        <p14:creationId xmlns:p14="http://schemas.microsoft.com/office/powerpoint/2010/main" val="1863176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Positive Childhood Experiences scale measures positive emotional experiences, but not any positive emotional experiences It primarily looks at supportive interpersonal relationships with family, other adults, and friends while growing up. A recent study published last year showed that having more PCEs are associated with a lower risk of experiencing depression and poor mental health in adulthood. Let me show you a couple of statistics on the next slide.</a:t>
            </a:r>
          </a:p>
        </p:txBody>
      </p:sp>
      <p:sp>
        <p:nvSpPr>
          <p:cNvPr id="4" name="Slide Number Placeholder 3"/>
          <p:cNvSpPr>
            <a:spLocks noGrp="1"/>
          </p:cNvSpPr>
          <p:nvPr>
            <p:ph type="sldNum" sz="quarter" idx="5"/>
          </p:nvPr>
        </p:nvSpPr>
        <p:spPr/>
        <p:txBody>
          <a:bodyPr/>
          <a:lstStyle/>
          <a:p>
            <a:fld id="{E8E7721F-E695-7446-945F-A33AB80EF442}" type="slidenum">
              <a:rPr lang="en-US" smtClean="0"/>
              <a:t>18</a:t>
            </a:fld>
            <a:endParaRPr lang="en-US" dirty="0"/>
          </a:p>
        </p:txBody>
      </p:sp>
    </p:spTree>
    <p:extLst>
      <p:ext uri="{BB962C8B-B14F-4D97-AF65-F5344CB8AC3E}">
        <p14:creationId xmlns:p14="http://schemas.microsoft.com/office/powerpoint/2010/main" val="1997253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Looking at the brown bar graph on the left, when the researchers compared the risk for adult depression or poor mental health between people who had none or 1 or 2 PCEs versus people who had 6 to 7 PCEs. The people in the group with 6 to 7 PCEs had a </a:t>
            </a:r>
            <a:r>
              <a:rPr lang="en-US" b="1" dirty="0"/>
              <a:t>72% LOWER </a:t>
            </a:r>
            <a:r>
              <a:rPr lang="en-US" b="0" dirty="0"/>
              <a:t>risk of experiencing depression or poor mental health as an adult. 72%!</a:t>
            </a:r>
          </a:p>
          <a:p>
            <a:pPr marL="0" indent="0">
              <a:buNone/>
            </a:pPr>
            <a:endParaRPr lang="en-US" dirty="0"/>
          </a:p>
          <a:p>
            <a:pPr marL="0" indent="0">
              <a:buNone/>
            </a:pPr>
            <a:r>
              <a:rPr lang="en-US" dirty="0"/>
              <a:t>Looking at the blue bar graph on the right, even if people only had a PCE score in the mid-range (a score of 3, 4 or 5 positive experiences), the people om the mid-range group had a </a:t>
            </a:r>
            <a:r>
              <a:rPr lang="en-US" b="1" dirty="0"/>
              <a:t>50% LOWER</a:t>
            </a:r>
            <a:r>
              <a:rPr lang="en-US" dirty="0"/>
              <a:t> chance of experience depression or poor mental health in adulthood. These are incredible results. As a comparison, most medications and medical treatments for chronic disease do not lower risk by 75% or even 50%.</a:t>
            </a:r>
          </a:p>
        </p:txBody>
      </p:sp>
      <p:sp>
        <p:nvSpPr>
          <p:cNvPr id="4" name="Slide Number Placeholder 3"/>
          <p:cNvSpPr>
            <a:spLocks noGrp="1"/>
          </p:cNvSpPr>
          <p:nvPr>
            <p:ph type="sldNum" sz="quarter" idx="5"/>
          </p:nvPr>
        </p:nvSpPr>
        <p:spPr/>
        <p:txBody>
          <a:bodyPr/>
          <a:lstStyle/>
          <a:p>
            <a:fld id="{E8E7721F-E695-7446-945F-A33AB80EF442}" type="slidenum">
              <a:rPr lang="en-US" smtClean="0"/>
              <a:t>19</a:t>
            </a:fld>
            <a:endParaRPr lang="en-US" dirty="0"/>
          </a:p>
        </p:txBody>
      </p:sp>
    </p:spTree>
    <p:extLst>
      <p:ext uri="{BB962C8B-B14F-4D97-AF65-F5344CB8AC3E}">
        <p14:creationId xmlns:p14="http://schemas.microsoft.com/office/powerpoint/2010/main" val="182146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 objectives for today’s presentation are to:</a:t>
            </a:r>
          </a:p>
          <a:p>
            <a:pPr marL="228600" indent="-228600">
              <a:buAutoNum type="arabicPeriod"/>
            </a:pPr>
            <a:r>
              <a:rPr lang="en-US" dirty="0"/>
              <a:t>Develop a shared understanding of trauma and adverse childhood experiences (also referred to as “ACEs”)</a:t>
            </a:r>
          </a:p>
          <a:p>
            <a:pPr marL="228600" indent="-228600">
              <a:buAutoNum type="arabicPeriod"/>
            </a:pPr>
            <a:r>
              <a:rPr lang="en-US" dirty="0"/>
              <a:t>Outline what a Trauma-Informed Approach is and its importance for building resilience.</a:t>
            </a:r>
          </a:p>
          <a:p>
            <a:pPr marL="228600" indent="-228600">
              <a:buAutoNum type="arabicPeriod"/>
            </a:pPr>
            <a:r>
              <a:rPr lang="en-US" dirty="0"/>
              <a:t>Describe how we can begin to implement a Trauma-Informed Approach at our center.</a:t>
            </a:r>
          </a:p>
        </p:txBody>
      </p:sp>
      <p:sp>
        <p:nvSpPr>
          <p:cNvPr id="4" name="Slide Number Placeholder 3"/>
          <p:cNvSpPr>
            <a:spLocks noGrp="1"/>
          </p:cNvSpPr>
          <p:nvPr>
            <p:ph type="sldNum" sz="quarter" idx="5"/>
          </p:nvPr>
        </p:nvSpPr>
        <p:spPr/>
        <p:txBody>
          <a:bodyPr/>
          <a:lstStyle/>
          <a:p>
            <a:fld id="{E8E7721F-E695-7446-945F-A33AB80EF442}" type="slidenum">
              <a:rPr lang="en-US" smtClean="0"/>
              <a:t>2</a:t>
            </a:fld>
            <a:endParaRPr lang="en-US" dirty="0"/>
          </a:p>
        </p:txBody>
      </p:sp>
    </p:spTree>
    <p:extLst>
      <p:ext uri="{BB962C8B-B14F-4D97-AF65-F5344CB8AC3E}">
        <p14:creationId xmlns:p14="http://schemas.microsoft.com/office/powerpoint/2010/main" val="3871166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While positive relationships can make a significance difference in healing the wounds of trauma and promoting resilience, there are also other important factors that can buffer against adverse childhood experiences. These include </a:t>
            </a:r>
          </a:p>
          <a:p>
            <a:pPr marL="228600" indent="-228600">
              <a:buAutoNum type="arabicPeriod"/>
            </a:pPr>
            <a:r>
              <a:rPr lang="en-US" dirty="0"/>
              <a:t>Safe and supportive environments</a:t>
            </a:r>
          </a:p>
          <a:p>
            <a:pPr marL="228600" indent="-228600">
              <a:buAutoNum type="arabicPeriod"/>
            </a:pPr>
            <a:r>
              <a:rPr lang="en-US" dirty="0"/>
              <a:t>Spirituality, </a:t>
            </a:r>
          </a:p>
          <a:p>
            <a:pPr marL="228600" indent="-228600">
              <a:buAutoNum type="arabicPeriod"/>
            </a:pPr>
            <a:r>
              <a:rPr lang="en-US" dirty="0"/>
              <a:t>Participation in positive activities</a:t>
            </a:r>
          </a:p>
          <a:p>
            <a:pPr marL="228600" indent="-228600">
              <a:buAutoNum type="arabicPeriod"/>
            </a:pPr>
            <a:r>
              <a:rPr lang="en-US" dirty="0"/>
              <a:t>A sense of belonging, and </a:t>
            </a:r>
          </a:p>
          <a:p>
            <a:pPr marL="228600" indent="-228600">
              <a:buAutoNum type="arabicPeriod"/>
            </a:pPr>
            <a:r>
              <a:rPr lang="en-US" dirty="0"/>
              <a:t>Positive accomplishments. </a:t>
            </a:r>
          </a:p>
          <a:p>
            <a:pPr marL="228600" indent="-228600">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Job Corps can provide </a:t>
            </a:r>
            <a:r>
              <a:rPr lang="en-US" sz="1200" dirty="0"/>
              <a:t>the positive relationships, environment, activities, belonging and sense of accomplishment that our students need to be successful in the program and in life.  </a:t>
            </a:r>
          </a:p>
          <a:p>
            <a:pPr marL="0" indent="0">
              <a:buNone/>
            </a:pP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20</a:t>
            </a:fld>
            <a:endParaRPr lang="en-US" dirty="0"/>
          </a:p>
        </p:txBody>
      </p:sp>
    </p:spTree>
    <p:extLst>
      <p:ext uri="{BB962C8B-B14F-4D97-AF65-F5344CB8AC3E}">
        <p14:creationId xmlns:p14="http://schemas.microsoft.com/office/powerpoint/2010/main" val="220309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section 2, you will learn about what a trauma-informed approach is, and the assumptions and principles that define it. Almost all of this information is taken from a publication titled “SAMHSA’s Concept of Trauma and Guidance for a Trauma-Informed Approach” published in 2014.</a:t>
            </a:r>
          </a:p>
          <a:p>
            <a:endParaRPr lang="en-US" dirty="0"/>
          </a:p>
          <a:p>
            <a:r>
              <a:rPr lang="en-US" dirty="0"/>
              <a:t>Before we start, there are two things you need to be aware of:</a:t>
            </a:r>
          </a:p>
          <a:p>
            <a:pPr marL="288925" indent="-279400">
              <a:lnSpc>
                <a:spcPct val="100000"/>
              </a:lnSpc>
              <a:spcBef>
                <a:spcPts val="0"/>
              </a:spcBef>
              <a:spcAft>
                <a:spcPts val="800"/>
              </a:spcAft>
              <a:buSzPct val="120000"/>
              <a:buFont typeface="Arial" panose="020B0604020202020204" pitchFamily="34" charset="0"/>
              <a:buChar char="•"/>
            </a:pPr>
            <a:r>
              <a:rPr lang="en-US" sz="1200" dirty="0"/>
              <a:t>One is that most victims of trauma do not get needed treatment or support they need to heal or recover from their trauma.</a:t>
            </a:r>
          </a:p>
          <a:p>
            <a:pPr marL="288925" indent="-279400">
              <a:lnSpc>
                <a:spcPct val="100000"/>
              </a:lnSpc>
              <a:spcBef>
                <a:spcPts val="0"/>
              </a:spcBef>
              <a:spcAft>
                <a:spcPts val="800"/>
              </a:spcAft>
              <a:buSzPct val="120000"/>
              <a:buFont typeface="Arial" panose="020B0604020202020204" pitchFamily="34" charset="0"/>
              <a:buChar char="•"/>
            </a:pPr>
            <a:r>
              <a:rPr lang="en-US" sz="1200" dirty="0"/>
              <a:t>Two is that most institutions (including health care and educational institutions) are often </a:t>
            </a:r>
            <a:r>
              <a:rPr lang="en-US" sz="1200" b="1" dirty="0">
                <a:solidFill>
                  <a:srgbClr val="C00000"/>
                </a:solidFill>
              </a:rPr>
              <a:t>re-traumatizing – </a:t>
            </a:r>
            <a:r>
              <a:rPr lang="en-US" sz="1200" b="0" dirty="0">
                <a:solidFill>
                  <a:srgbClr val="C00000"/>
                </a:solidFill>
              </a:rPr>
              <a:t>this is the interactions with staff, the environment itself and policies and procedures cause the person with a trauma history to reexperience the feelings associated with trauma.</a:t>
            </a:r>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21</a:t>
            </a:fld>
            <a:endParaRPr lang="en-US" dirty="0"/>
          </a:p>
        </p:txBody>
      </p:sp>
    </p:spTree>
    <p:extLst>
      <p:ext uri="{BB962C8B-B14F-4D97-AF65-F5344CB8AC3E}">
        <p14:creationId xmlns:p14="http://schemas.microsoft.com/office/powerpoint/2010/main" val="103160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organization that adopts a trauma-informed approach or TIA operate using 4 important assumptions called “the four R’s”. These are the foundation on which every aspect of the organization is built. </a:t>
            </a:r>
          </a:p>
          <a:p>
            <a:pPr marL="228600" indent="-228600" eaLnBrk="1" hangingPunct="1">
              <a:spcBef>
                <a:spcPct val="0"/>
              </a:spcBef>
              <a:buFont typeface="+mj-lt"/>
              <a:buAutoNum type="arabicPeriod"/>
            </a:pPr>
            <a:r>
              <a:rPr lang="en-US" altLang="en-US" u="none" dirty="0">
                <a:solidFill>
                  <a:schemeClr val="accent1"/>
                </a:solidFill>
                <a:cs typeface="Arial" panose="020B0604020202020204" pitchFamily="34" charset="0"/>
              </a:rPr>
              <a:t>It </a:t>
            </a:r>
            <a:r>
              <a:rPr lang="en-US" altLang="en-US" u="sng" dirty="0">
                <a:solidFill>
                  <a:schemeClr val="accent1"/>
                </a:solidFill>
                <a:cs typeface="Arial" panose="020B0604020202020204" pitchFamily="34" charset="0"/>
              </a:rPr>
              <a:t>realizes</a:t>
            </a:r>
            <a:r>
              <a:rPr lang="en-US" altLang="en-US" u="none" dirty="0">
                <a:cs typeface="Arial" panose="020B0604020202020204" pitchFamily="34" charset="0"/>
              </a:rPr>
              <a:t> </a:t>
            </a:r>
            <a:r>
              <a:rPr lang="en-US" altLang="en-US" dirty="0">
                <a:cs typeface="Arial" panose="020B0604020202020204" pitchFamily="34" charset="0"/>
              </a:rPr>
              <a:t>the widespread impact of trauma and understands potential paths for recovery</a:t>
            </a:r>
          </a:p>
          <a:p>
            <a:pPr marL="228600" indent="-228600" eaLnBrk="1" hangingPunct="1">
              <a:spcBef>
                <a:spcPct val="0"/>
              </a:spcBef>
              <a:buFont typeface="+mj-lt"/>
              <a:buAutoNum type="arabicPeriod"/>
            </a:pPr>
            <a:r>
              <a:rPr lang="en-US" altLang="en-US" u="none" dirty="0">
                <a:solidFill>
                  <a:schemeClr val="accent1"/>
                </a:solidFill>
                <a:cs typeface="Arial" panose="020B0604020202020204" pitchFamily="34" charset="0"/>
              </a:rPr>
              <a:t>It </a:t>
            </a:r>
            <a:r>
              <a:rPr lang="en-US" altLang="en-US" u="sng" dirty="0">
                <a:solidFill>
                  <a:schemeClr val="accent1"/>
                </a:solidFill>
                <a:cs typeface="Arial" panose="020B0604020202020204" pitchFamily="34" charset="0"/>
              </a:rPr>
              <a:t>recognizes</a:t>
            </a:r>
            <a:r>
              <a:rPr lang="en-US" altLang="en-US" dirty="0">
                <a:solidFill>
                  <a:schemeClr val="accent1"/>
                </a:solidFill>
                <a:cs typeface="Arial" panose="020B0604020202020204" pitchFamily="34" charset="0"/>
              </a:rPr>
              <a:t> </a:t>
            </a:r>
            <a:r>
              <a:rPr lang="en-US" altLang="en-US" dirty="0">
                <a:cs typeface="Arial" panose="020B0604020202020204" pitchFamily="34" charset="0"/>
              </a:rPr>
              <a:t>the signs and symptoms of trauma in clients, families, staff, and others involved with the system</a:t>
            </a:r>
          </a:p>
          <a:p>
            <a:pPr marL="228600" indent="-228600" eaLnBrk="1" hangingPunct="1">
              <a:spcBef>
                <a:spcPct val="0"/>
              </a:spcBef>
              <a:buFont typeface="+mj-lt"/>
              <a:buAutoNum type="arabicPeriod"/>
            </a:pPr>
            <a:r>
              <a:rPr lang="en-US" altLang="en-US" u="none" dirty="0">
                <a:solidFill>
                  <a:schemeClr val="accent1"/>
                </a:solidFill>
                <a:cs typeface="Arial" panose="020B0604020202020204" pitchFamily="34" charset="0"/>
              </a:rPr>
              <a:t>It </a:t>
            </a:r>
            <a:r>
              <a:rPr lang="en-US" altLang="en-US" u="sng" dirty="0">
                <a:solidFill>
                  <a:schemeClr val="accent1"/>
                </a:solidFill>
                <a:cs typeface="Arial" panose="020B0604020202020204" pitchFamily="34" charset="0"/>
              </a:rPr>
              <a:t>responds</a:t>
            </a:r>
            <a:r>
              <a:rPr lang="en-US" altLang="en-US" dirty="0">
                <a:cs typeface="Arial" panose="020B0604020202020204" pitchFamily="34" charset="0"/>
              </a:rPr>
              <a:t> by fully integrating knowledge about trauma into policies, procedures, practices, and settings</a:t>
            </a:r>
          </a:p>
          <a:p>
            <a:pPr marL="228600" marR="0" lvl="0" indent="-228600" algn="l" defTabSz="914400" rtl="0" eaLnBrk="1" fontAlgn="auto" latinLnBrk="0" hangingPunct="1">
              <a:lnSpc>
                <a:spcPct val="100000"/>
              </a:lnSpc>
              <a:spcBef>
                <a:spcPct val="0"/>
              </a:spcBef>
              <a:spcAft>
                <a:spcPts val="0"/>
              </a:spcAft>
              <a:buClrTx/>
              <a:buSzTx/>
              <a:buFont typeface="+mj-lt"/>
              <a:buAutoNum type="arabicPeriod"/>
              <a:tabLst/>
              <a:defRPr/>
            </a:pPr>
            <a:r>
              <a:rPr lang="en-US" altLang="en-US" u="none" dirty="0">
                <a:solidFill>
                  <a:schemeClr val="accent1"/>
                </a:solidFill>
                <a:cs typeface="Arial" panose="020B0604020202020204" pitchFamily="34" charset="0"/>
              </a:rPr>
              <a:t>It </a:t>
            </a:r>
            <a:r>
              <a:rPr lang="en-US" altLang="en-US" u="sng" dirty="0">
                <a:solidFill>
                  <a:schemeClr val="accent1"/>
                </a:solidFill>
                <a:cs typeface="Arial" panose="020B0604020202020204" pitchFamily="34" charset="0"/>
              </a:rPr>
              <a:t>resists</a:t>
            </a:r>
            <a:r>
              <a:rPr lang="en-US" altLang="en-US" dirty="0">
                <a:cs typeface="Arial" panose="020B0604020202020204" pitchFamily="34" charset="0"/>
              </a:rPr>
              <a:t> re-traumatization – it actively seeks to prevent interactions and experiences that causes students to reexperience the </a:t>
            </a:r>
            <a:r>
              <a:rPr lang="en-US" sz="1200" b="0" dirty="0">
                <a:solidFill>
                  <a:srgbClr val="C00000"/>
                </a:solidFill>
              </a:rPr>
              <a:t>feelings of powerlessness, hopelessness, frustration, anger, guilt, shame and sadness that they felt during the original trauma or traumas. You can think of re-traumatization as re-victimizing the trauma survivor.</a:t>
            </a:r>
            <a:endParaRPr lang="en-US" altLang="en-US"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7721F-E695-7446-945F-A33AB80EF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230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trauma-informed approach defines the way that </a:t>
            </a:r>
            <a:r>
              <a:rPr lang="en-US" b="1" dirty="0"/>
              <a:t>an</a:t>
            </a:r>
            <a:r>
              <a:rPr lang="en-US" dirty="0"/>
              <a:t> organization delivers its services. It’s an approach that focuses on the strengths (not the problems) of the </a:t>
            </a:r>
            <a:r>
              <a:rPr lang="en-US" b="0" dirty="0"/>
              <a:t>persons they serve. An organization that uses TIA has the following 3 characteristics:</a:t>
            </a:r>
          </a:p>
          <a:p>
            <a:pPr marL="457200" indent="-457200">
              <a:buFont typeface="Arial" panose="020B0604020202020204" pitchFamily="34" charset="0"/>
              <a:buChar char="•"/>
            </a:pPr>
            <a:r>
              <a:rPr lang="en-US" sz="2700" b="0" dirty="0"/>
              <a:t>It is grounded in an </a:t>
            </a:r>
            <a:r>
              <a:rPr lang="en-US" sz="2700" b="0" dirty="0">
                <a:solidFill>
                  <a:srgbClr val="298AC0"/>
                </a:solidFill>
              </a:rPr>
              <a:t>understanding of trauma and and is responsiveness to the impact of trauma on people’s lives.</a:t>
            </a:r>
          </a:p>
          <a:p>
            <a:pPr marL="457200" indent="-457200">
              <a:buFont typeface="Arial" panose="020B0604020202020204" pitchFamily="34" charset="0"/>
              <a:buChar char="•"/>
            </a:pPr>
            <a:r>
              <a:rPr lang="en-US" sz="2700" b="0" dirty="0"/>
              <a:t>It emphasizes </a:t>
            </a:r>
            <a:r>
              <a:rPr lang="en-US" sz="2700" b="0" dirty="0">
                <a:solidFill>
                  <a:srgbClr val="298AC0"/>
                </a:solidFill>
              </a:rPr>
              <a:t>physical, psychological, and emotional </a:t>
            </a:r>
            <a:r>
              <a:rPr lang="en-US" sz="2700" b="0" dirty="0">
                <a:solidFill>
                  <a:srgbClr val="C00000"/>
                </a:solidFill>
              </a:rPr>
              <a:t>SAFETY for both students &amp; staff. This is important. Both the staff who provide services and the students who engage those services  them must both feel safe for TIA to work.</a:t>
            </a:r>
          </a:p>
          <a:p>
            <a:pPr marL="457200" indent="-457200">
              <a:buFont typeface="Arial" panose="020B0604020202020204" pitchFamily="34" charset="0"/>
              <a:buChar char="•"/>
            </a:pPr>
            <a:r>
              <a:rPr lang="en-US" sz="2700" b="0" dirty="0"/>
              <a:t>Finally, it creates</a:t>
            </a:r>
            <a:r>
              <a:rPr lang="en-US" sz="2700" b="0" dirty="0">
                <a:solidFill>
                  <a:schemeClr val="tx1"/>
                </a:solidFill>
              </a:rPr>
              <a:t> opportunities for student survivors of trauma to </a:t>
            </a:r>
            <a:r>
              <a:rPr lang="en-US" sz="2700" b="0" dirty="0">
                <a:solidFill>
                  <a:srgbClr val="298AC0"/>
                </a:solidFill>
              </a:rPr>
              <a:t>rebuild a sense of of control and empowerment.</a:t>
            </a:r>
          </a:p>
        </p:txBody>
      </p:sp>
      <p:sp>
        <p:nvSpPr>
          <p:cNvPr id="4" name="Slide Number Placeholder 3"/>
          <p:cNvSpPr>
            <a:spLocks noGrp="1"/>
          </p:cNvSpPr>
          <p:nvPr>
            <p:ph type="sldNum" sz="quarter" idx="5"/>
          </p:nvPr>
        </p:nvSpPr>
        <p:spPr/>
        <p:txBody>
          <a:bodyPr/>
          <a:lstStyle/>
          <a:p>
            <a:fld id="{E8E7721F-E695-7446-945F-A33AB80EF442}" type="slidenum">
              <a:rPr lang="en-US" smtClean="0"/>
              <a:t>23</a:t>
            </a:fld>
            <a:endParaRPr lang="en-US" dirty="0"/>
          </a:p>
        </p:txBody>
      </p:sp>
    </p:spTree>
    <p:extLst>
      <p:ext uri="{BB962C8B-B14F-4D97-AF65-F5344CB8AC3E}">
        <p14:creationId xmlns:p14="http://schemas.microsoft.com/office/powerpoint/2010/main" val="293128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WHY Job Corps is beginning to implement a trauma-informed approach. What are the benefits? Based on the incredible results of health care and educational  organizations that have implemented TIA, we would expect to see </a:t>
            </a:r>
          </a:p>
          <a:p>
            <a:pPr marL="171450" indent="-171450">
              <a:buFont typeface="Arial" panose="020B0604020202020204" pitchFamily="34" charset="0"/>
              <a:buChar char="•"/>
            </a:pPr>
            <a:r>
              <a:rPr lang="en-US" dirty="0"/>
              <a:t>Decreases negative outcomes, such as the number of critical incidents that occur, staff turn-over and use of sick time, staff injuries, and fewer disciplinary referrals and disciplinary separations</a:t>
            </a:r>
          </a:p>
          <a:p>
            <a:pPr marL="171450" indent="-171450">
              <a:buFont typeface="Arial" panose="020B0604020202020204" pitchFamily="34" charset="0"/>
              <a:buChar char="•"/>
            </a:pPr>
            <a:r>
              <a:rPr lang="en-US" dirty="0"/>
              <a:t>We would also expect to see increases in a number of positive outcomes including the satisfaction of students and staff, more voluntary treatment, and, perhaps most importantly, engagement in the program. </a:t>
            </a:r>
          </a:p>
          <a:p>
            <a:pPr marL="171450" indent="-171450">
              <a:buFont typeface="Arial" panose="020B0604020202020204" pitchFamily="34" charset="0"/>
              <a:buChar char="•"/>
            </a:pPr>
            <a:r>
              <a:rPr lang="en-US" dirty="0"/>
              <a:t>Does this sound like the kind of place where you would want to go to work or go for educational and vocational training? I know I would.</a:t>
            </a:r>
          </a:p>
          <a:p>
            <a:endParaRPr lang="en-US"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24</a:t>
            </a:fld>
            <a:endParaRPr lang="en-US" dirty="0"/>
          </a:p>
        </p:txBody>
      </p:sp>
    </p:spTree>
    <p:extLst>
      <p:ext uri="{BB962C8B-B14F-4D97-AF65-F5344CB8AC3E}">
        <p14:creationId xmlns:p14="http://schemas.microsoft.com/office/powerpoint/2010/main" val="842264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key principles that provide the foundational building blocks for a trauma-informed approach in an organization. We won’t have time to go in depth, so I will provide just an overview.</a:t>
            </a:r>
          </a:p>
          <a:p>
            <a:endParaRPr lang="en-US" dirty="0"/>
          </a:p>
          <a:p>
            <a:pPr marL="0" indent="0">
              <a:buFont typeface="Arial" panose="020B0604020202020204" pitchFamily="34" charset="0"/>
              <a:buNone/>
            </a:pPr>
            <a:r>
              <a:rPr lang="en-US" dirty="0"/>
              <a:t>The 1st principle is</a:t>
            </a:r>
            <a:r>
              <a:rPr lang="en-US" u="none" dirty="0"/>
              <a:t> </a:t>
            </a:r>
            <a:r>
              <a:rPr lang="en-US" b="1" u="none" dirty="0"/>
              <a:t>Safety</a:t>
            </a:r>
            <a:r>
              <a:rPr lang="en-US" u="none" dirty="0"/>
              <a:t> </a:t>
            </a:r>
            <a:r>
              <a:rPr lang="en-US" dirty="0"/>
              <a:t>– that everyone (students and staff) feel safe physically, psychologically and in their interpersonal interactions with others.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2nd principle is </a:t>
            </a:r>
            <a:r>
              <a:rPr lang="en-US" b="1" u="none" dirty="0"/>
              <a:t>Trustworthiness and Transparency</a:t>
            </a:r>
            <a:r>
              <a:rPr lang="en-US" b="0" u="none" dirty="0"/>
              <a:t>.</a:t>
            </a:r>
            <a:r>
              <a:rPr lang="en-US" dirty="0"/>
              <a:t> Because healing occurs in the context of relationships, </a:t>
            </a:r>
            <a:r>
              <a:rPr lang="en-US" b="1" dirty="0"/>
              <a:t>building and maintaining </a:t>
            </a:r>
            <a:r>
              <a:rPr lang="en-US" sz="1200" b="1" dirty="0">
                <a:solidFill>
                  <a:srgbClr val="C00000"/>
                </a:solidFill>
              </a:rPr>
              <a:t>trust </a:t>
            </a:r>
            <a:r>
              <a:rPr lang="en-US" sz="1200" b="0" dirty="0">
                <a:solidFill>
                  <a:srgbClr val="C00000"/>
                </a:solidFill>
              </a:rPr>
              <a:t>among</a:t>
            </a:r>
            <a:r>
              <a:rPr lang="en-US" sz="1200" dirty="0"/>
              <a:t> students, their family members, among staff, and others involved in the organization is a priority. It is an ongoing process and one that we consistently monitor and try to improve.</a:t>
            </a:r>
          </a:p>
          <a:p>
            <a:pPr marL="228600" indent="-228600">
              <a:buAutoNum type="arabicPeriod"/>
            </a:pP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25</a:t>
            </a:fld>
            <a:endParaRPr lang="en-US" dirty="0"/>
          </a:p>
        </p:txBody>
      </p:sp>
    </p:spTree>
    <p:extLst>
      <p:ext uri="{BB962C8B-B14F-4D97-AF65-F5344CB8AC3E}">
        <p14:creationId xmlns:p14="http://schemas.microsoft.com/office/powerpoint/2010/main" val="1160176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3rd principle is </a:t>
            </a:r>
            <a:r>
              <a:rPr lang="en-US" b="1" dirty="0"/>
              <a:t>Peer Support </a:t>
            </a:r>
            <a:r>
              <a:rPr lang="en-US" dirty="0"/>
              <a:t>- the support provided by a peer, someone who has the same “lived experience,” who has had similar experiences and understands the shame, the guilt, the despair and the secrets associated with traumatic experiences is invaluable to recovery and healing, so we try to develop peer support networks.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4</a:t>
            </a:r>
            <a:r>
              <a:rPr lang="en-US" baseline="0" dirty="0"/>
              <a:t>th</a:t>
            </a:r>
            <a:r>
              <a:rPr lang="en-US" dirty="0"/>
              <a:t> principle is </a:t>
            </a:r>
            <a:r>
              <a:rPr lang="en-US" b="1" dirty="0"/>
              <a:t>Collaboration and Mutuality</a:t>
            </a:r>
            <a:r>
              <a:rPr lang="en-US" dirty="0"/>
              <a:t>, which simply means that </a:t>
            </a:r>
            <a:r>
              <a:rPr lang="en-US" b="1" dirty="0"/>
              <a:t>everyone in Job Corps</a:t>
            </a:r>
            <a:r>
              <a:rPr lang="en-US" dirty="0"/>
              <a:t>– the Center Director, administrative staff, educational, residential, counselors, Health and Wellness, recreation – everyone has a role to play, and that healing takes place in the context of meaningful relationships not based on power.</a:t>
            </a:r>
          </a:p>
        </p:txBody>
      </p:sp>
      <p:sp>
        <p:nvSpPr>
          <p:cNvPr id="4" name="Slide Number Placeholder 3"/>
          <p:cNvSpPr>
            <a:spLocks noGrp="1"/>
          </p:cNvSpPr>
          <p:nvPr>
            <p:ph type="sldNum" sz="quarter" idx="5"/>
          </p:nvPr>
        </p:nvSpPr>
        <p:spPr/>
        <p:txBody>
          <a:bodyPr/>
          <a:lstStyle/>
          <a:p>
            <a:fld id="{E8E7721F-E695-7446-945F-A33AB80EF442}" type="slidenum">
              <a:rPr lang="en-US" smtClean="0"/>
              <a:t>26</a:t>
            </a:fld>
            <a:endParaRPr lang="en-US" dirty="0"/>
          </a:p>
        </p:txBody>
      </p:sp>
    </p:spTree>
    <p:extLst>
      <p:ext uri="{BB962C8B-B14F-4D97-AF65-F5344CB8AC3E}">
        <p14:creationId xmlns:p14="http://schemas.microsoft.com/office/powerpoint/2010/main" val="688512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5</a:t>
            </a:r>
            <a:r>
              <a:rPr lang="en-US" baseline="30000" dirty="0"/>
              <a:t>th</a:t>
            </a:r>
            <a:r>
              <a:rPr lang="en-US" dirty="0"/>
              <a:t> principle of TIA is </a:t>
            </a:r>
            <a:r>
              <a:rPr lang="en-US" b="1" dirty="0"/>
              <a:t>Empowerment, Voice and Choice</a:t>
            </a:r>
            <a:r>
              <a:rPr lang="en-US" dirty="0"/>
              <a:t>. This means that </a:t>
            </a:r>
            <a:r>
              <a:rPr lang="en-US" sz="1200" b="0" dirty="0">
                <a:solidFill>
                  <a:schemeClr val="accent3">
                    <a:lumMod val="50000"/>
                  </a:schemeClr>
                </a:solidFill>
              </a:rPr>
              <a:t>throughout Job Corps, individuals’ strengths and experiences </a:t>
            </a:r>
            <a:r>
              <a:rPr lang="en-US" sz="1200" b="0" dirty="0"/>
              <a:t>are recognized and built upon and that everyone Is given a voice and choice whenever possible because we believe that people are resilience and have the ability to heal and promote recovery from trauma, and that we recognize and address historical trauma.</a:t>
            </a:r>
          </a:p>
          <a:p>
            <a:pPr marL="228600" indent="-228600">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aseline="0" dirty="0"/>
              <a:t>6th and</a:t>
            </a:r>
            <a:r>
              <a:rPr lang="en-US" dirty="0"/>
              <a:t> final principle relates to taking into account </a:t>
            </a:r>
            <a:r>
              <a:rPr lang="en-US" b="1" dirty="0"/>
              <a:t>Cultural, Historical and Gender Issues.</a:t>
            </a:r>
            <a:r>
              <a:rPr lang="en-US" dirty="0"/>
              <a:t> This means that Job Corps actively works to move past cultural and gender stereotypes and biases, that we leverage the healing power of </a:t>
            </a:r>
            <a:r>
              <a:rPr lang="en-US" sz="1200" dirty="0"/>
              <a:t>traditional cultural connections, and that we are attentive to the effects of  historical trauma.</a:t>
            </a:r>
          </a:p>
        </p:txBody>
      </p:sp>
      <p:sp>
        <p:nvSpPr>
          <p:cNvPr id="4" name="Slide Number Placeholder 3"/>
          <p:cNvSpPr>
            <a:spLocks noGrp="1"/>
          </p:cNvSpPr>
          <p:nvPr>
            <p:ph type="sldNum" sz="quarter" idx="5"/>
          </p:nvPr>
        </p:nvSpPr>
        <p:spPr/>
        <p:txBody>
          <a:bodyPr/>
          <a:lstStyle/>
          <a:p>
            <a:fld id="{E8E7721F-E695-7446-945F-A33AB80EF442}" type="slidenum">
              <a:rPr lang="en-US" smtClean="0"/>
              <a:t>27</a:t>
            </a:fld>
            <a:endParaRPr lang="en-US" dirty="0"/>
          </a:p>
        </p:txBody>
      </p:sp>
    </p:spTree>
    <p:extLst>
      <p:ext uri="{BB962C8B-B14F-4D97-AF65-F5344CB8AC3E}">
        <p14:creationId xmlns:p14="http://schemas.microsoft.com/office/powerpoint/2010/main" val="3405800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begin to incorporate a trauma-informed approach into our work at Job Corps in practical terms? What does it look like?</a:t>
            </a:r>
          </a:p>
        </p:txBody>
      </p:sp>
      <p:sp>
        <p:nvSpPr>
          <p:cNvPr id="4" name="Slide Number Placeholder 3"/>
          <p:cNvSpPr>
            <a:spLocks noGrp="1"/>
          </p:cNvSpPr>
          <p:nvPr>
            <p:ph type="sldNum" sz="quarter" idx="5"/>
          </p:nvPr>
        </p:nvSpPr>
        <p:spPr/>
        <p:txBody>
          <a:bodyPr/>
          <a:lstStyle/>
          <a:p>
            <a:fld id="{E8E7721F-E695-7446-945F-A33AB80EF442}" type="slidenum">
              <a:rPr lang="en-US" smtClean="0"/>
              <a:t>28</a:t>
            </a:fld>
            <a:endParaRPr lang="en-US" dirty="0"/>
          </a:p>
        </p:txBody>
      </p:sp>
    </p:spTree>
    <p:extLst>
      <p:ext uri="{BB962C8B-B14F-4D97-AF65-F5344CB8AC3E}">
        <p14:creationId xmlns:p14="http://schemas.microsoft.com/office/powerpoint/2010/main" val="2142367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implementing a Trauma-Informed Approach, we have to start 3 new assumptions that we make about our students. In other words, we have to change our thinking.</a:t>
            </a:r>
          </a:p>
          <a:p>
            <a:pPr marL="228600" indent="-228600">
              <a:buFont typeface="+mj-lt"/>
              <a:buAutoNum type="arabicPeriod"/>
            </a:pPr>
            <a:endParaRPr lang="en-US" dirty="0"/>
          </a:p>
          <a:p>
            <a:pPr marL="0" indent="0">
              <a:buFont typeface="+mj-lt"/>
              <a:buNone/>
            </a:pPr>
            <a:r>
              <a:rPr lang="en-US" dirty="0"/>
              <a:t>This first assumption has to do with how we think about student when they are having difficulties. Right now, we tend to think, </a:t>
            </a:r>
            <a:r>
              <a:rPr lang="en-US" b="1" dirty="0"/>
              <a:t>“What’s wrong with you?” </a:t>
            </a:r>
            <a:r>
              <a:rPr lang="en-US" dirty="0"/>
              <a:t>In a trauma-informed approach, we assume that the student has been affected by trauma and that their behavior is likely related to trauma. So instead of </a:t>
            </a:r>
            <a:r>
              <a:rPr lang="en-US" b="1" dirty="0"/>
              <a:t>“What’s wrong with you?” </a:t>
            </a:r>
            <a:r>
              <a:rPr lang="en-US" b="0" dirty="0"/>
              <a:t>the question we will be thinking is </a:t>
            </a:r>
            <a:r>
              <a:rPr lang="en-US" dirty="0"/>
              <a:t>”</a:t>
            </a:r>
            <a:r>
              <a:rPr lang="en-US" b="1" dirty="0"/>
              <a:t>What happened to you?” </a:t>
            </a:r>
            <a:r>
              <a:rPr lang="en-US" b="0" dirty="0"/>
              <a:t>Now, </a:t>
            </a:r>
            <a:r>
              <a:rPr lang="en-US" b="0" u="sng" dirty="0"/>
              <a:t>we don’t ASK </a:t>
            </a:r>
            <a:r>
              <a:rPr lang="en-US" dirty="0"/>
              <a:t>”</a:t>
            </a:r>
            <a:r>
              <a:rPr lang="en-US" b="1" dirty="0"/>
              <a:t>What happened to you?” </a:t>
            </a:r>
            <a:r>
              <a:rPr lang="en-US" b="0" u="sng" dirty="0"/>
              <a:t>We just THINK</a:t>
            </a:r>
            <a:r>
              <a:rPr lang="en-US" b="0" dirty="0"/>
              <a:t> that question. We don’t need to know the student’s trauma to use TIA; we just need to assume that it’s there.</a:t>
            </a:r>
          </a:p>
          <a:p>
            <a:pPr marL="0" indent="0">
              <a:buFont typeface="+mj-lt"/>
              <a:buNone/>
            </a:pPr>
            <a:endParaRPr lang="en-US" b="0" dirty="0"/>
          </a:p>
          <a:p>
            <a:pPr marL="0" indent="0">
              <a:buFont typeface="+mj-lt"/>
              <a:buNone/>
            </a:pPr>
            <a:r>
              <a:rPr lang="en-US" b="0" dirty="0"/>
              <a:t>Instead, what we </a:t>
            </a:r>
            <a:r>
              <a:rPr lang="en-US" b="1" u="sng" dirty="0"/>
              <a:t>ASK</a:t>
            </a:r>
            <a:r>
              <a:rPr lang="en-US" b="0" u="none" dirty="0"/>
              <a:t> (in the tan and blue boxes) is </a:t>
            </a:r>
            <a:r>
              <a:rPr lang="en-US" b="1" u="none" dirty="0"/>
              <a:t>“What’s going on for you right now?” </a:t>
            </a:r>
            <a:r>
              <a:rPr lang="en-US" b="0" u="none" dirty="0"/>
              <a:t>or </a:t>
            </a:r>
            <a:r>
              <a:rPr lang="en-US" b="1" dirty="0"/>
              <a:t>“How can I help you right now?” </a:t>
            </a:r>
            <a:r>
              <a:rPr lang="en-US" dirty="0"/>
              <a:t>This question helps to shift our focus away from what is “bad” or “wrong” with a student to trying to understand the student and help them. </a:t>
            </a:r>
            <a:r>
              <a:rPr lang="en-US" b="1" dirty="0"/>
              <a:t>“What’s going on for you right now?” </a:t>
            </a:r>
            <a:r>
              <a:rPr lang="en-US" dirty="0"/>
              <a:t>is a way of reaching out, to try to put yourself that in that student’s shoes in that moment and ask yourself. What are they going through? What are they thinking right now?”</a:t>
            </a:r>
          </a:p>
          <a:p>
            <a:pPr marL="0" indent="0">
              <a:buFont typeface="+mj-lt"/>
              <a:buNone/>
            </a:pPr>
            <a:endParaRPr lang="en-US" dirty="0"/>
          </a:p>
          <a:p>
            <a:pPr marL="0" indent="0">
              <a:buFont typeface="+mj-lt"/>
              <a:buNone/>
            </a:pPr>
            <a:r>
              <a:rPr lang="en-US" dirty="0"/>
              <a:t>The question </a:t>
            </a:r>
            <a:r>
              <a:rPr lang="en-US" b="1" dirty="0"/>
              <a:t>“How can I help you?” </a:t>
            </a:r>
            <a:r>
              <a:rPr lang="en-US" b="0" dirty="0"/>
              <a:t>means that you stand ready to support the student if the student is willing to accept it. “How can I help you?” </a:t>
            </a:r>
            <a:r>
              <a:rPr lang="en-US" dirty="0"/>
              <a:t>makes us think less about punishment and negative consequences and more about how to help the student to improve or improve the situation.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29</a:t>
            </a:fld>
            <a:endParaRPr lang="en-US" dirty="0"/>
          </a:p>
        </p:txBody>
      </p:sp>
    </p:spTree>
    <p:extLst>
      <p:ext uri="{BB962C8B-B14F-4D97-AF65-F5344CB8AC3E}">
        <p14:creationId xmlns:p14="http://schemas.microsoft.com/office/powerpoint/2010/main" val="349447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current age of COVID-19, implementing a Trauma-Informed Approach at Job Corps is timely and more important than ever before. </a:t>
            </a:r>
          </a:p>
          <a:p>
            <a:pPr marL="171450" indent="-171450">
              <a:buFont typeface="Arial" panose="020B0604020202020204" pitchFamily="34" charset="0"/>
              <a:buChar char="•"/>
            </a:pPr>
            <a:r>
              <a:rPr lang="en-US" dirty="0"/>
              <a:t>In the past few months, all of us have had to shelter-in-place and experience the anxiety, the uncertainty, and the frustrations associated with that. </a:t>
            </a:r>
          </a:p>
          <a:p>
            <a:pPr marL="171450" indent="-171450">
              <a:buFont typeface="Arial" panose="020B0604020202020204" pitchFamily="34" charset="0"/>
              <a:buChar char="•"/>
            </a:pPr>
            <a:r>
              <a:rPr lang="en-US" dirty="0"/>
              <a:t>Some of us and some of our students may know people who have lost their jobs or know people who have contracted COVID-19. We and our students may know or have loved ones who have died. </a:t>
            </a:r>
          </a:p>
          <a:p>
            <a:pPr marL="171450" indent="-171450">
              <a:buFont typeface="Arial" panose="020B0604020202020204" pitchFamily="34" charset="0"/>
              <a:buChar char="•"/>
            </a:pPr>
            <a:r>
              <a:rPr lang="en-US" dirty="0"/>
              <a:t>It has been a very difficult time, and it’s not over yet. </a:t>
            </a:r>
          </a:p>
          <a:p>
            <a:pPr marL="171450" indent="-171450">
              <a:buFont typeface="Arial" panose="020B0604020202020204" pitchFamily="34" charset="0"/>
              <a:buChar char="•"/>
            </a:pPr>
            <a:r>
              <a:rPr lang="en-US" dirty="0"/>
              <a:t>We all need to give and receive kindness, compassion, and patience now more than ever before.</a:t>
            </a:r>
          </a:p>
        </p:txBody>
      </p:sp>
      <p:sp>
        <p:nvSpPr>
          <p:cNvPr id="4" name="Slide Number Placeholder 3"/>
          <p:cNvSpPr>
            <a:spLocks noGrp="1"/>
          </p:cNvSpPr>
          <p:nvPr>
            <p:ph type="sldNum" sz="quarter" idx="5"/>
          </p:nvPr>
        </p:nvSpPr>
        <p:spPr/>
        <p:txBody>
          <a:bodyPr/>
          <a:lstStyle/>
          <a:p>
            <a:fld id="{E8E7721F-E695-7446-945F-A33AB80EF442}" type="slidenum">
              <a:rPr lang="en-US" smtClean="0"/>
              <a:t>3</a:t>
            </a:fld>
            <a:endParaRPr lang="en-US" dirty="0"/>
          </a:p>
        </p:txBody>
      </p:sp>
    </p:spTree>
    <p:extLst>
      <p:ext uri="{BB962C8B-B14F-4D97-AF65-F5344CB8AC3E}">
        <p14:creationId xmlns:p14="http://schemas.microsoft.com/office/powerpoint/2010/main" val="820550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other assumptions or ways of thinking that are important to using a trauma-informed approach.</a:t>
            </a:r>
          </a:p>
          <a:p>
            <a:pPr marL="0" indent="0">
              <a:buNone/>
            </a:pPr>
            <a:endParaRPr lang="en-US" dirty="0"/>
          </a:p>
          <a:p>
            <a:pPr marL="0" indent="0">
              <a:buNone/>
            </a:pPr>
            <a:r>
              <a:rPr lang="en-US" dirty="0"/>
              <a:t>One is to stop thinking in terms of problems and symptoms and to start thinking about behaviors are adaptation to traumatic events. When we tend to focus on a student’s problems or problem behavior or the student’s symptoms or diagnosis, this often results in re-traumatizing the student even though we may be trying to address the problem or decrease the symptom. With a trauma-informed approach, you understand that</a:t>
            </a:r>
          </a:p>
          <a:p>
            <a:pPr marL="685800" lvl="1" indent="-228600">
              <a:buFont typeface="Arial" panose="020B0604020202020204" pitchFamily="34" charset="0"/>
              <a:buChar char="•"/>
            </a:pPr>
            <a:r>
              <a:rPr lang="en-US" dirty="0"/>
              <a:t>That student’s anger or defensiveness is not about you, the staff member; it is about the student having to defend himself as a child witnessing domestic abuse that he was helpless to do anything about. </a:t>
            </a:r>
          </a:p>
          <a:p>
            <a:pPr marL="685800" lvl="1" indent="-228600">
              <a:buFont typeface="Arial" panose="020B0604020202020204" pitchFamily="34" charset="0"/>
              <a:buChar char="•"/>
            </a:pPr>
            <a:r>
              <a:rPr lang="en-US" dirty="0"/>
              <a:t>That student’s lack of motivation and withdrawal is a self-protective mechanism that developed because, as a child, her mother had an alcohol and drug problem and neglected her needs.</a:t>
            </a:r>
          </a:p>
          <a:p>
            <a:pPr marL="685800" lvl="1" indent="-228600">
              <a:buFont typeface="Arial" panose="020B0604020202020204" pitchFamily="34" charset="0"/>
              <a:buChar char="•"/>
            </a:pPr>
            <a:r>
              <a:rPr lang="en-US" dirty="0"/>
              <a:t>Why? Because we start with the understanding that the so-called problems or symptoms are very likely </a:t>
            </a:r>
            <a:r>
              <a:rPr lang="en-US" b="1" dirty="0"/>
              <a:t>adaptations to traumatic events in the student’s past</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assumption we make with TIA has two parts: 1) that change and healing are possible and 2) that change and healing happen in the content of positive, supportive relationships. Relationships are what heals. Not medications. Not a new curriculum. Not better food in the cafeteria (although that could help). How many people would say that they had someone -- a teacher or a mentor or an aunt or an elder – who took an interest in you and helped you get where you are today? </a:t>
            </a:r>
            <a:r>
              <a:rPr lang="en-US" b="1" dirty="0"/>
              <a:t>[WAIT FOR RESPONSE.] </a:t>
            </a:r>
            <a:r>
              <a:rPr lang="en-US" dirty="0"/>
              <a:t>If so, then you know the power of mentoring to change the path, the trajectory of a person’s life. Those are the relationships that our students need to succeed.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30</a:t>
            </a:fld>
            <a:endParaRPr lang="en-US" dirty="0"/>
          </a:p>
        </p:txBody>
      </p:sp>
    </p:spTree>
    <p:extLst>
      <p:ext uri="{BB962C8B-B14F-4D97-AF65-F5344CB8AC3E}">
        <p14:creationId xmlns:p14="http://schemas.microsoft.com/office/powerpoint/2010/main" val="1286776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changing our ways of thinking – which will be an ongoing process that takes times – there are 3 other things that we can do to using TIA as part of how we do things are at _______ Job Corps Center. To do this right, it must involve EVERYONE, and we will need to support each other. The purpose of these 3 steps is to increase our awareness, begin to empower students, and to focus on the first principle, which is building safety.</a:t>
            </a:r>
            <a:endParaRPr lang="en-US" b="1"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Step 1: We need to b</a:t>
            </a:r>
            <a:r>
              <a:rPr lang="en-US" sz="1200" dirty="0">
                <a:solidFill>
                  <a:schemeClr val="bg1"/>
                </a:solidFill>
              </a:rPr>
              <a:t>e mindful about the effects of trauma on our students and on each of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Step 2: We need to listen – really listen -- to our students and incorporate their voices into how we work at Job Corps.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Step 3: We need to consider what is helpful to students in promoting their success and what is not helpful,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dirty="0"/>
              <a:t>Let’s look at each one of these in a little more depth.</a:t>
            </a:r>
          </a:p>
        </p:txBody>
      </p:sp>
      <p:sp>
        <p:nvSpPr>
          <p:cNvPr id="4" name="Slide Number Placeholder 3"/>
          <p:cNvSpPr>
            <a:spLocks noGrp="1"/>
          </p:cNvSpPr>
          <p:nvPr>
            <p:ph type="sldNum" sz="quarter" idx="5"/>
          </p:nvPr>
        </p:nvSpPr>
        <p:spPr/>
        <p:txBody>
          <a:bodyPr/>
          <a:lstStyle/>
          <a:p>
            <a:fld id="{E8E7721F-E695-7446-945F-A33AB80EF442}" type="slidenum">
              <a:rPr lang="en-US" smtClean="0"/>
              <a:t>31</a:t>
            </a:fld>
            <a:endParaRPr lang="en-US" dirty="0"/>
          </a:p>
        </p:txBody>
      </p:sp>
    </p:spTree>
    <p:extLst>
      <p:ext uri="{BB962C8B-B14F-4D97-AF65-F5344CB8AC3E}">
        <p14:creationId xmlns:p14="http://schemas.microsoft.com/office/powerpoint/2010/main" val="294172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 is personal. I’ve talked a lot about how trauma affects our students; now it’s time to talk about how it affects us personally as staff. The first step is to take personal inventory of our own trauma experiences and how the stresses of our work and our lives impact us. I hope that being aware of 10 questions of the Adverse Childhood Experiences or ACEs survey was one step in that direction.</a:t>
            </a:r>
          </a:p>
          <a:p>
            <a:pPr marL="171450" indent="-171450">
              <a:buFont typeface="Arial" panose="020B0604020202020204" pitchFamily="34" charset="0"/>
              <a:buChar char="•"/>
            </a:pPr>
            <a:r>
              <a:rPr lang="en-US" sz="1200" dirty="0">
                <a:solidFill>
                  <a:schemeClr val="bg1"/>
                </a:solidFill>
              </a:rPr>
              <a:t>None of us are immune to the traumatic experiences in our own lives. This is one of the reasons why it may be difficult for some of us to interact in a helpful way with a student who is loud, angry and perhaps even verbally aggressive. It stirs up something inside us that causes our nervous systems to go into overdrive. We must be more aware of that if we want to learn how to interact in ways that are healing and not hurtful.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We also need to acknowledge that we work with young people are who are struggling with many challenges that are often overwhelming at times. Hearing their stories and watching them struggle with their thoughts and behaviors makes you an indirect witness to their trauma.  And that takes mental, emotional, and physical energy. So, we must find ways to provide positive support for one another.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Finally, we need to be aware of how traumatic experiences may challenge our own emotional resources. As the safety video on airplanes reminds us, “We must put on our oxygen masks before assisting others.” We need to recognize when we’re tired or we’ve done too much and we need a 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E8E7721F-E695-7446-945F-A33AB80EF442}" type="slidenum">
              <a:rPr lang="en-US" smtClean="0"/>
              <a:t>32</a:t>
            </a:fld>
            <a:endParaRPr lang="en-US" dirty="0"/>
          </a:p>
        </p:txBody>
      </p:sp>
    </p:spTree>
    <p:extLst>
      <p:ext uri="{BB962C8B-B14F-4D97-AF65-F5344CB8AC3E}">
        <p14:creationId xmlns:p14="http://schemas.microsoft.com/office/powerpoint/2010/main" val="389837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Just as we are trying to teach and build resilience in our students, we must first start with taking care of ourselves.  If you are not sure how to start, I would like to recommend a webinar that was specifically designed for staff to address this topic. It can be found on the Health and Wellness Support website. You just have to scroll down to the date of the webinar, which was May 11</a:t>
            </a:r>
            <a:r>
              <a:rPr lang="en-US" baseline="0" dirty="0"/>
              <a:t>th. It provides practical strategies for taking care of yourself – body, mind, and heart and includes exercises and handouts.</a:t>
            </a:r>
          </a:p>
          <a:p>
            <a:pPr marL="0" lvl="0" indent="0" algn="l" rtl="0">
              <a:lnSpc>
                <a:spcPct val="100000"/>
              </a:lnSpc>
              <a:spcBef>
                <a:spcPts val="0"/>
              </a:spcBef>
              <a:spcAft>
                <a:spcPts val="0"/>
              </a:spcAft>
              <a:buSzPts val="1100"/>
              <a:buNone/>
            </a:pPr>
            <a:r>
              <a:rPr lang="en-US" baseline="0" dirty="0"/>
              <a:t> In the meantime, here are few resilience strategies that you can </a:t>
            </a:r>
            <a:r>
              <a:rPr lang="en-US" baseline="0" dirty="0" err="1"/>
              <a:t>stqrt</a:t>
            </a:r>
            <a:r>
              <a:rPr lang="en-US" baseline="0" dirty="0"/>
              <a:t> with:</a:t>
            </a:r>
          </a:p>
          <a:p>
            <a:pPr marL="400050" indent="-377825">
              <a:lnSpc>
                <a:spcPct val="90000"/>
              </a:lnSpc>
              <a:spcAft>
                <a:spcPts val="1600"/>
              </a:spcAft>
              <a:buClr>
                <a:schemeClr val="tx1"/>
              </a:buClr>
              <a:buFont typeface="+mj-lt"/>
              <a:buAutoNum type="arabicPeriod"/>
            </a:pPr>
            <a:r>
              <a:rPr lang="en-US" sz="1200" dirty="0"/>
              <a:t>Take short breaks and lunch break. Walk around, socialize, rest, breathe deeply, read, eat healthy snacks/lunch, drink water.</a:t>
            </a:r>
          </a:p>
          <a:p>
            <a:pPr marL="400050" indent="-377825">
              <a:lnSpc>
                <a:spcPct val="90000"/>
              </a:lnSpc>
              <a:spcAft>
                <a:spcPts val="1600"/>
              </a:spcAft>
              <a:buClr>
                <a:schemeClr val="tx1"/>
              </a:buClr>
              <a:buFont typeface="+mj-lt"/>
              <a:buAutoNum type="arabicPeriod"/>
            </a:pPr>
            <a:r>
              <a:rPr lang="en-US" sz="1200" dirty="0"/>
              <a:t>In your free time (breaks, weekends, mornings, evenings), choose to engage in a balanced array of activities that bring you calm, contentment, peace of mind, and good health. [OPTIONAL ideas: go for a walk, lie down/rest, eat a good meal, do yoga, go to the gym, meditate, call a friend/family member, pet an animal, hug a loved one).</a:t>
            </a:r>
          </a:p>
          <a:p>
            <a:pPr marL="400050" indent="-377825">
              <a:lnSpc>
                <a:spcPct val="90000"/>
              </a:lnSpc>
              <a:spcAft>
                <a:spcPts val="1600"/>
              </a:spcAft>
              <a:buClr>
                <a:schemeClr val="tx1"/>
              </a:buClr>
              <a:buFont typeface="+mj-lt"/>
              <a:buAutoNum type="arabicPeriod"/>
            </a:pPr>
            <a:r>
              <a:rPr lang="en-US" sz="1200" dirty="0"/>
              <a:t>Take time off for vacations/staycations.</a:t>
            </a:r>
          </a:p>
          <a:p>
            <a:pPr marL="400050" indent="-377825">
              <a:lnSpc>
                <a:spcPct val="90000"/>
              </a:lnSpc>
              <a:spcBef>
                <a:spcPts val="0"/>
              </a:spcBef>
              <a:spcAft>
                <a:spcPts val="1600"/>
              </a:spcAft>
              <a:buClr>
                <a:schemeClr val="tx1"/>
              </a:buClr>
              <a:buFont typeface="+mj-lt"/>
              <a:buAutoNum type="arabicPeriod"/>
            </a:pPr>
            <a:r>
              <a:rPr lang="en-US" sz="1200" dirty="0"/>
              <a:t>Balance time with others with versus time alone, active times with resting times.</a:t>
            </a:r>
          </a:p>
          <a:p>
            <a:pPr marL="400050" indent="-377825">
              <a:lnSpc>
                <a:spcPct val="100000"/>
              </a:lnSpc>
              <a:spcBef>
                <a:spcPts val="0"/>
              </a:spcBef>
              <a:spcAft>
                <a:spcPts val="1600"/>
              </a:spcAft>
              <a:buClr>
                <a:schemeClr val="tx1"/>
              </a:buClr>
              <a:buFont typeface="+mj-lt"/>
              <a:buAutoNum type="arabicPeriod"/>
            </a:pPr>
            <a:r>
              <a:rPr lang="en-US" sz="1200" dirty="0"/>
              <a:t>Take care of your health (doctor’s appointments, truly rest when you need to rest).. </a:t>
            </a:r>
          </a:p>
          <a:p>
            <a:pPr marL="0" lvl="0" indent="0" algn="l" rtl="0">
              <a:lnSpc>
                <a:spcPct val="100000"/>
              </a:lnSpc>
              <a:spcBef>
                <a:spcPts val="0"/>
              </a:spcBef>
              <a:spcAft>
                <a:spcPts val="0"/>
              </a:spcAft>
              <a:buSzPts val="1100"/>
              <a:buNone/>
            </a:pPr>
            <a:endParaRPr lang="en-US" baseline="0" dirty="0"/>
          </a:p>
        </p:txBody>
      </p:sp>
      <p:sp>
        <p:nvSpPr>
          <p:cNvPr id="178" name="Google Shape;1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879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Step 2: Listening to our students and incorporating their voices into how we work at Job Corps.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Students want to be heard and they tell us exactly what they need, if we are willing to take the time to value their experiences and input. And not just from student government or dorm leaders – all students on center. </a:t>
            </a:r>
          </a:p>
          <a:p>
            <a:endParaRPr lang="en-US" sz="1200" dirty="0">
              <a:solidFill>
                <a:schemeClr val="bg1"/>
              </a:solidFill>
            </a:endParaRPr>
          </a:p>
          <a:p>
            <a:r>
              <a:rPr lang="en-US" sz="1200" dirty="0"/>
              <a:t>Why is listening so important? Because listening builds connection and is </a:t>
            </a:r>
            <a:r>
              <a:rPr lang="en-US" sz="1200" b="1" dirty="0">
                <a:solidFill>
                  <a:schemeClr val="accent1">
                    <a:lumMod val="60000"/>
                    <a:lumOff val="40000"/>
                  </a:schemeClr>
                </a:solidFill>
              </a:rPr>
              <a:t>the most important part </a:t>
            </a:r>
            <a:r>
              <a:rPr lang="en-US" sz="1200" dirty="0"/>
              <a:t>to forming a relationship that heals and promotes change. </a:t>
            </a:r>
          </a:p>
          <a:p>
            <a:endParaRPr lang="en-US" sz="1200" dirty="0"/>
          </a:p>
          <a:p>
            <a:r>
              <a:rPr lang="en-US" sz="1200" dirty="0"/>
              <a:t> </a:t>
            </a:r>
            <a:r>
              <a:rPr lang="en-US" sz="1200" i="1" dirty="0"/>
              <a:t>{OPTIONAL show </a:t>
            </a:r>
            <a:r>
              <a:rPr lang="en-US" sz="1200" i="1" dirty="0" err="1"/>
              <a:t>Brené</a:t>
            </a:r>
            <a:r>
              <a:rPr lang="en-US" sz="1200" i="1" dirty="0"/>
              <a:t> Brown 2:54 animated video on Empathy) </a:t>
            </a:r>
            <a:r>
              <a:rPr lang="en-US" sz="1200" i="0" dirty="0"/>
              <a:t>Now I’d like to show you a 3-minute video on empathy, which I think you will enjoy.</a:t>
            </a:r>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34</a:t>
            </a:fld>
            <a:endParaRPr lang="en-US" dirty="0"/>
          </a:p>
        </p:txBody>
      </p:sp>
    </p:spTree>
    <p:extLst>
      <p:ext uri="{BB962C8B-B14F-4D97-AF65-F5344CB8AC3E}">
        <p14:creationId xmlns:p14="http://schemas.microsoft.com/office/powerpoint/2010/main" val="4121111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Listening with empathy is not as simple as it sounds. This type of listening involves listening with your heart – and listening to the student’s heart, not just their words. It’s when you are 100% you are present with that student in that moment – that moment of distress or celebration or doubt or confusion. It means letting them talk (and talk), giving them your full attention, trying to take their perspective, and keeping an open mind. It means that you try to follow the story line as best you can without asking questions, showing an openness with you body language, and being patient.</a:t>
            </a:r>
          </a:p>
          <a:p>
            <a:endParaRPr lang="en-US" sz="1200" dirty="0">
              <a:solidFill>
                <a:schemeClr val="bg1"/>
              </a:solidFill>
            </a:endParaRPr>
          </a:p>
          <a:p>
            <a:r>
              <a:rPr lang="en-US" sz="1200" dirty="0">
                <a:solidFill>
                  <a:schemeClr val="bg1"/>
                </a:solidFill>
              </a:rPr>
              <a:t>At the same time, listening with empathy also means resisting the temptation to ask questions, to interrupt, to judge, to give advice, to become distracted by your own thoughts -- by what you want to say next or the next thing you have to do. It means you must resist looking at your watch or the clock or fidgeting impatiently.</a:t>
            </a:r>
          </a:p>
          <a:p>
            <a:endParaRPr lang="en-US" sz="1200" dirty="0">
              <a:solidFill>
                <a:schemeClr val="bg1"/>
              </a:solidFill>
            </a:endParaRPr>
          </a:p>
          <a:p>
            <a:r>
              <a:rPr lang="en-US" sz="1200" dirty="0">
                <a:solidFill>
                  <a:schemeClr val="bg1"/>
                </a:solidFill>
              </a:rPr>
              <a:t>If this sounds like a good amount of work, that’s because it is. .But it’s worth it.</a:t>
            </a:r>
          </a:p>
        </p:txBody>
      </p:sp>
      <p:sp>
        <p:nvSpPr>
          <p:cNvPr id="4" name="Slide Number Placeholder 3"/>
          <p:cNvSpPr>
            <a:spLocks noGrp="1"/>
          </p:cNvSpPr>
          <p:nvPr>
            <p:ph type="sldNum" sz="quarter" idx="5"/>
          </p:nvPr>
        </p:nvSpPr>
        <p:spPr/>
        <p:txBody>
          <a:bodyPr/>
          <a:lstStyle/>
          <a:p>
            <a:fld id="{CA077768-21C8-4125-A345-258E48D2EED0}" type="slidenum">
              <a:rPr lang="en-US" smtClean="0"/>
              <a:pPr/>
              <a:t>35</a:t>
            </a:fld>
            <a:endParaRPr lang="en-US"/>
          </a:p>
        </p:txBody>
      </p:sp>
    </p:spTree>
    <p:extLst>
      <p:ext uri="{BB962C8B-B14F-4D97-AF65-F5344CB8AC3E}">
        <p14:creationId xmlns:p14="http://schemas.microsoft.com/office/powerpoint/2010/main" val="3432410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B8E381D-0B10-4BF4-A36D-6C81C2CE15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378CF26C-76A3-430B-B02B-6704BE3FD4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solidFill>
                  <a:schemeClr val="bg1"/>
                </a:solidFill>
              </a:rPr>
              <a:t>Step 3 involves giving serious consideration about what is helpful to students in promoting their success and considering what is not helpful. This step is about building relationships, and it is also about resisting </a:t>
            </a:r>
            <a:r>
              <a:rPr lang="en-US" altLang="en-US" dirty="0"/>
              <a:t>re-traumatization – not causing more harm.</a:t>
            </a:r>
          </a:p>
          <a:p>
            <a:pPr eaLnBrk="1" hangingPunct="1">
              <a:spcBef>
                <a:spcPct val="0"/>
              </a:spcBef>
            </a:pPr>
            <a:endParaRPr lang="en-US" altLang="en-US" dirty="0"/>
          </a:p>
          <a:p>
            <a:pPr eaLnBrk="1" hangingPunct="1">
              <a:spcBef>
                <a:spcPct val="0"/>
              </a:spcBef>
            </a:pPr>
            <a:r>
              <a:rPr lang="en-US" altLang="en-US" dirty="0"/>
              <a:t>In terms of relationships, let’s look at what hurts and what helps?</a:t>
            </a:r>
          </a:p>
          <a:p>
            <a:pPr marL="301625" indent="-171450">
              <a:lnSpc>
                <a:spcPct val="100000"/>
              </a:lnSpc>
              <a:spcBef>
                <a:spcPts val="0"/>
              </a:spcBef>
              <a:spcAft>
                <a:spcPts val="0"/>
              </a:spcAft>
              <a:buClr>
                <a:schemeClr val="tx1"/>
              </a:buClr>
              <a:buFont typeface="Arial" panose="020B0604020202020204" pitchFamily="34" charset="0"/>
              <a:buChar char="•"/>
              <a:defRPr/>
            </a:pPr>
            <a:r>
              <a:rPr lang="en-US" altLang="en-US" dirty="0"/>
              <a:t>What hurts: </a:t>
            </a:r>
            <a:r>
              <a:rPr lang="en-US" sz="1200" kern="1200" dirty="0">
                <a:solidFill>
                  <a:schemeClr val="tx1"/>
                </a:solidFill>
                <a:latin typeface="+mn-lt"/>
                <a:ea typeface="+mn-ea"/>
                <a:cs typeface="+mn-cs"/>
              </a:rPr>
              <a:t>Interactions that are humiliating, harsh, impersonal, disrespectful, critical, demanding, judgmental.</a:t>
            </a:r>
          </a:p>
          <a:p>
            <a:pPr marL="301625" indent="-171450">
              <a:lnSpc>
                <a:spcPct val="100000"/>
              </a:lnSpc>
              <a:spcBef>
                <a:spcPts val="0"/>
              </a:spcBef>
              <a:spcAft>
                <a:spcPts val="0"/>
              </a:spcAft>
              <a:buClr>
                <a:schemeClr val="tx1"/>
              </a:buClr>
              <a:buFont typeface="Arial" panose="020B0604020202020204" pitchFamily="34" charset="0"/>
              <a:buChar char="•"/>
              <a:defRPr/>
            </a:pPr>
            <a:r>
              <a:rPr lang="en-US" sz="1200" kern="1200" dirty="0">
                <a:solidFill>
                  <a:schemeClr val="tx1"/>
                </a:solidFill>
                <a:latin typeface="+mn-lt"/>
                <a:ea typeface="+mn-ea"/>
                <a:cs typeface="+mn-cs"/>
              </a:rPr>
              <a:t>What helps: Interactions that express kindness, patience, reassurance, calm, acceptance, listening</a:t>
            </a:r>
          </a:p>
          <a:p>
            <a:pPr marL="130175" indent="0">
              <a:lnSpc>
                <a:spcPct val="100000"/>
              </a:lnSpc>
              <a:spcBef>
                <a:spcPts val="0"/>
              </a:spcBef>
              <a:spcAft>
                <a:spcPts val="0"/>
              </a:spcAft>
              <a:buNone/>
              <a:defRPr/>
            </a:pPr>
            <a:endParaRPr lang="en-US" sz="1200" b="1" kern="1200" dirty="0">
              <a:solidFill>
                <a:schemeClr val="tx1"/>
              </a:solidFill>
              <a:latin typeface="+mn-lt"/>
              <a:ea typeface="+mn-ea"/>
              <a:cs typeface="+mn-cs"/>
            </a:endParaRPr>
          </a:p>
          <a:p>
            <a:pPr marL="130175"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All of this may seem obvious or straightforward, but if you yourself have a history of childhood trauma, it may not be so easy. And even if you have an ACEs score of zero, being kind and patient with a student who has some difficult behaviors is not easy. We will need to support each other. </a:t>
            </a:r>
          </a:p>
          <a:p>
            <a:pPr marL="130175" indent="0">
              <a:lnSpc>
                <a:spcPct val="100000"/>
              </a:lnSpc>
              <a:spcBef>
                <a:spcPts val="0"/>
              </a:spcBef>
              <a:spcAft>
                <a:spcPts val="0"/>
              </a:spcAft>
              <a:buClr>
                <a:schemeClr val="tx1"/>
              </a:buClr>
              <a:buNone/>
              <a:defRPr/>
            </a:pPr>
            <a:endParaRPr lang="en-US" sz="1200" kern="1200" dirty="0">
              <a:solidFill>
                <a:schemeClr val="tx1"/>
              </a:solidFill>
              <a:latin typeface="+mn-lt"/>
              <a:ea typeface="+mn-ea"/>
              <a:cs typeface="+mn-cs"/>
            </a:endParaRPr>
          </a:p>
          <a:p>
            <a:pPr eaLnBrk="1" hangingPunct="1">
              <a:spcBef>
                <a:spcPct val="0"/>
              </a:spcBef>
            </a:pPr>
            <a:endParaRPr lang="en-US" altLang="en-US" dirty="0"/>
          </a:p>
        </p:txBody>
      </p:sp>
      <p:sp>
        <p:nvSpPr>
          <p:cNvPr id="161796" name="Slide Number Placeholder 3">
            <a:extLst>
              <a:ext uri="{FF2B5EF4-FFF2-40B4-BE49-F238E27FC236}">
                <a16:creationId xmlns:a16="http://schemas.microsoft.com/office/drawing/2014/main" id="{B0E4E32E-214E-4073-8274-C97DB16E2A97}"/>
              </a:ext>
            </a:extLst>
          </p:cNvPr>
          <p:cNvSpPr>
            <a:spLocks noGrp="1"/>
          </p:cNvSpPr>
          <p:nvPr>
            <p:ph type="sldNum" sz="quarter" idx="5"/>
          </p:nvPr>
        </p:nvSpPr>
        <p:spPr bwMode="auto"/>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9CC2B89-4556-4923-91D4-897F86C7923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charset="-128"/>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209352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080E212-8047-4B5B-B01C-C27D289F60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64CAE91-62DB-4BEF-975B-B481A5F46F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 terms of our attitudes and beliefs,</a:t>
            </a:r>
          </a:p>
          <a:p>
            <a:pPr eaLnBrk="1" hangingPunct="1">
              <a:spcBef>
                <a:spcPct val="0"/>
              </a:spcBef>
            </a:pPr>
            <a:endParaRPr lang="en-US" altLang="en-US" dirty="0"/>
          </a:p>
          <a:p>
            <a:pPr eaLnBrk="1" hangingPunct="1">
              <a:spcBef>
                <a:spcPct val="0"/>
              </a:spcBef>
            </a:pPr>
            <a:r>
              <a:rPr lang="en-US" altLang="en-US" dirty="0"/>
              <a:t>What hurts?</a:t>
            </a:r>
          </a:p>
          <a:p>
            <a:pPr marL="349250" indent="-220663">
              <a:spcAft>
                <a:spcPts val="0"/>
              </a:spcAft>
              <a:buClr>
                <a:schemeClr val="tx1"/>
              </a:buClr>
              <a:buFont typeface="Arial"/>
              <a:buChar char="•"/>
              <a:defRPr/>
            </a:pPr>
            <a:r>
              <a:rPr lang="en-US" sz="1200" dirty="0"/>
              <a:t>Asking questions that convey the idea that “there is something wrong with the person”</a:t>
            </a:r>
          </a:p>
          <a:p>
            <a:pPr marL="349250" indent="-220663">
              <a:spcAft>
                <a:spcPts val="0"/>
              </a:spcAft>
              <a:buClr>
                <a:schemeClr val="tx1"/>
              </a:buClr>
              <a:buFont typeface="Arial"/>
              <a:buChar char="•"/>
              <a:defRPr/>
            </a:pPr>
            <a:r>
              <a:rPr lang="en-US" sz="1200" dirty="0"/>
              <a:t>Judgments and prejudices based on cultural ignorance</a:t>
            </a:r>
          </a:p>
          <a:p>
            <a:pPr marL="349250" indent="-220663">
              <a:spcAft>
                <a:spcPts val="0"/>
              </a:spcAft>
              <a:buClr>
                <a:schemeClr val="tx1"/>
              </a:buClr>
              <a:buFont typeface="Arial"/>
              <a:buChar char="•"/>
              <a:defRPr/>
            </a:pPr>
            <a:r>
              <a:rPr lang="en-US" sz="1200" dirty="0"/>
              <a:t>Regarding a person’s difficulties only as </a:t>
            </a:r>
            <a:r>
              <a:rPr lang="en-US" sz="1200" i="1" dirty="0"/>
              <a:t>symptoms</a:t>
            </a:r>
            <a:r>
              <a:rPr lang="en-US" sz="1200" dirty="0"/>
              <a:t> of a mental health, substance use or medical problem </a:t>
            </a:r>
          </a:p>
          <a:p>
            <a:pPr eaLnBrk="1" hangingPunct="1">
              <a:spcBef>
                <a:spcPct val="0"/>
              </a:spcBef>
            </a:pPr>
            <a:endParaRPr lang="en-US" altLang="en-US" dirty="0"/>
          </a:p>
          <a:p>
            <a:pPr eaLnBrk="1" hangingPunct="1">
              <a:spcBef>
                <a:spcPct val="0"/>
              </a:spcBef>
            </a:pPr>
            <a:r>
              <a:rPr lang="en-US" altLang="en-US" dirty="0"/>
              <a:t>What helps?</a:t>
            </a:r>
          </a:p>
          <a:p>
            <a:pPr marL="357188" indent="-227013">
              <a:spcAft>
                <a:spcPts val="0"/>
              </a:spcAft>
              <a:buClr>
                <a:schemeClr val="tx1"/>
              </a:buClr>
              <a:buFont typeface="Arial"/>
              <a:buChar char="•"/>
              <a:defRPr/>
            </a:pPr>
            <a:r>
              <a:rPr lang="en-US" sz="1200" kern="1200" dirty="0">
                <a:solidFill>
                  <a:schemeClr val="tx1"/>
                </a:solidFill>
                <a:latin typeface="+mn-lt"/>
                <a:ea typeface="+mn-ea"/>
                <a:cs typeface="+mn-cs"/>
              </a:rPr>
              <a:t>Asking questions for the purpose of understanding what harmful events may contribute to current problems</a:t>
            </a:r>
          </a:p>
          <a:p>
            <a:pPr marL="357188" indent="-227013">
              <a:spcAft>
                <a:spcPts val="0"/>
              </a:spcAft>
              <a:buClr>
                <a:schemeClr val="tx1"/>
              </a:buClr>
              <a:buFont typeface="Arial"/>
              <a:buChar char="•"/>
              <a:defRPr/>
            </a:pPr>
            <a:r>
              <a:rPr lang="en-US" sz="1200" kern="1200" dirty="0">
                <a:solidFill>
                  <a:schemeClr val="tx1"/>
                </a:solidFill>
                <a:latin typeface="+mn-lt"/>
                <a:ea typeface="+mn-ea"/>
                <a:cs typeface="+mn-cs"/>
              </a:rPr>
              <a:t>Understanding the role of culture in trauma response</a:t>
            </a:r>
          </a:p>
          <a:p>
            <a:pPr marL="357188" indent="-227013">
              <a:spcAft>
                <a:spcPts val="0"/>
              </a:spcAft>
              <a:buClr>
                <a:schemeClr val="tx1"/>
              </a:buClr>
              <a:buFont typeface="Arial"/>
              <a:buChar char="•"/>
              <a:defRPr/>
            </a:pPr>
            <a:r>
              <a:rPr lang="en-US" sz="1200" kern="1200" dirty="0">
                <a:solidFill>
                  <a:schemeClr val="tx1"/>
                </a:solidFill>
                <a:latin typeface="+mn-lt"/>
                <a:ea typeface="+mn-ea"/>
                <a:cs typeface="+mn-cs"/>
              </a:rPr>
              <a:t>Recognizing that </a:t>
            </a:r>
            <a:r>
              <a:rPr lang="en-US" sz="1200" b="1" i="1" kern="1200" dirty="0">
                <a:solidFill>
                  <a:schemeClr val="tx1"/>
                </a:solidFill>
                <a:latin typeface="+mn-lt"/>
                <a:ea typeface="+mn-ea"/>
                <a:cs typeface="+mn-cs"/>
              </a:rPr>
              <a:t>symptoms</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are often a person’s way of coping with trauma or are adaptations</a:t>
            </a:r>
            <a:endParaRPr lang="en-US" sz="1200" i="1" kern="1200" dirty="0">
              <a:solidFill>
                <a:schemeClr val="tx1"/>
              </a:solidFill>
              <a:latin typeface="+mn-lt"/>
              <a:ea typeface="+mn-ea"/>
              <a:cs typeface="+mn-cs"/>
            </a:endParaRPr>
          </a:p>
          <a:p>
            <a:pPr eaLnBrk="1" hangingPunct="1">
              <a:spcBef>
                <a:spcPct val="0"/>
              </a:spcBef>
            </a:pPr>
            <a:endParaRPr lang="en-US" altLang="en-US" dirty="0"/>
          </a:p>
        </p:txBody>
      </p:sp>
      <p:sp>
        <p:nvSpPr>
          <p:cNvPr id="163844" name="Slide Number Placeholder 3">
            <a:extLst>
              <a:ext uri="{FF2B5EF4-FFF2-40B4-BE49-F238E27FC236}">
                <a16:creationId xmlns:a16="http://schemas.microsoft.com/office/drawing/2014/main" id="{AEDD8A93-1661-472C-811C-6F31CD7F4509}"/>
              </a:ext>
            </a:extLst>
          </p:cNvPr>
          <p:cNvSpPr>
            <a:spLocks noGrp="1"/>
          </p:cNvSpPr>
          <p:nvPr>
            <p:ph type="sldNum" sz="quarter" idx="5"/>
          </p:nvPr>
        </p:nvSpPr>
        <p:spPr bwMode="auto"/>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75A6011-945A-4328-87E1-35A65952C2F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7846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review, </a:t>
            </a:r>
          </a:p>
          <a:p>
            <a:pPr marL="228600" indent="-228600">
              <a:buFont typeface="Arial" panose="020B0604020202020204" pitchFamily="34" charset="0"/>
              <a:buChar char="•"/>
            </a:pPr>
            <a:r>
              <a:rPr lang="en-US" dirty="0"/>
              <a:t>in Part 1, we developed a better understanding of trauma and its short and long-term effects. We also covered adverse childhood experiences (also referred to as “ACEs”) as well positive childhood experiences and building resilience.</a:t>
            </a:r>
          </a:p>
          <a:p>
            <a:pPr marL="228600" indent="-228600">
              <a:buFont typeface="Arial" panose="020B0604020202020204" pitchFamily="34" charset="0"/>
              <a:buChar char="•"/>
            </a:pPr>
            <a:r>
              <a:rPr lang="en-US" dirty="0"/>
              <a:t>In Part 2, I briefly introduced you to a Trauma-Informed Approach – what it is and its benefits</a:t>
            </a:r>
          </a:p>
          <a:p>
            <a:pPr marL="228600" indent="-228600">
              <a:buFont typeface="Arial" panose="020B0604020202020204" pitchFamily="34" charset="0"/>
              <a:buChar char="•"/>
            </a:pPr>
            <a:r>
              <a:rPr lang="en-US" dirty="0"/>
              <a:t>In Part 3, we talked about the 3 assumptions or ways of thinking that we must change to implement a trauma-informed approach and the first few steps we can take to move int that direction at our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7721F-E695-7446-945F-A33AB80EF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17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end today’s training, I’d like to tell you about kintsugi (KIN-SOO-GEE). It is a Japanese word that is translated as “golden repair.” It is the Japanese art of repairing broken pottery by mending the areas of breakage with gold dust mixed with resin or  lacquer. It treats breakage and repair as part of the history of an object rather than something to disguise or cover up. In fact, the gold dust highlights the damage and helps to make the object even more beautiful than it was.</a:t>
            </a:r>
          </a:p>
          <a:p>
            <a:endParaRPr lang="en-US" dirty="0"/>
          </a:p>
          <a:p>
            <a:r>
              <a:rPr lang="en-US" dirty="0"/>
              <a:t>In some ways our Job Corps students are like beautiful pieces of pottery that have been broken as a result of the traumas that they have experienced. As staff, we have the potential to be the gold dust that restores them to a sense of wholeness and of value – not by ignoring what has happened to them but by embracing it as an important part of their history that can be used to foster resilience.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7721F-E695-7446-945F-A33AB80EF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1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of our training is about trauma and its effects.</a:t>
            </a:r>
          </a:p>
        </p:txBody>
      </p:sp>
      <p:sp>
        <p:nvSpPr>
          <p:cNvPr id="4" name="Slide Number Placeholder 3"/>
          <p:cNvSpPr>
            <a:spLocks noGrp="1"/>
          </p:cNvSpPr>
          <p:nvPr>
            <p:ph type="sldNum" sz="quarter" idx="5"/>
          </p:nvPr>
        </p:nvSpPr>
        <p:spPr/>
        <p:txBody>
          <a:bodyPr/>
          <a:lstStyle/>
          <a:p>
            <a:fld id="{E8E7721F-E695-7446-945F-A33AB80EF442}" type="slidenum">
              <a:rPr lang="en-US" smtClean="0"/>
              <a:t>4</a:t>
            </a:fld>
            <a:endParaRPr lang="en-US" dirty="0"/>
          </a:p>
        </p:txBody>
      </p:sp>
    </p:spTree>
    <p:extLst>
      <p:ext uri="{BB962C8B-B14F-4D97-AF65-F5344CB8AC3E}">
        <p14:creationId xmlns:p14="http://schemas.microsoft.com/office/powerpoint/2010/main" val="1257429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this introduction </a:t>
            </a:r>
            <a:r>
              <a:rPr lang="en-US" b="1" dirty="0"/>
              <a:t>on the impact of trauma and the steps for </a:t>
            </a:r>
            <a:r>
              <a:rPr lang="en-US" dirty="0"/>
              <a:t>implementing a Trauma-Informed Approach at Job Corps has been helpful to you. I am happy to take comments and facilitate a discussion. I will take questions, but I will certainly not have all the answers because this has to be a joint effort among everyone on center. </a:t>
            </a:r>
            <a:r>
              <a:rPr lang="en-US" b="1" dirty="0"/>
              <a:t>The center director and I have discussed next steps which will include___________________________________________________ .</a:t>
            </a:r>
          </a:p>
          <a:p>
            <a:r>
              <a:rPr lang="en-US" dirty="0"/>
              <a:t>We will need to support one another as we start this process with small steps. </a:t>
            </a:r>
          </a:p>
        </p:txBody>
      </p:sp>
      <p:sp>
        <p:nvSpPr>
          <p:cNvPr id="4" name="Slide Number Placeholder 3"/>
          <p:cNvSpPr>
            <a:spLocks noGrp="1"/>
          </p:cNvSpPr>
          <p:nvPr>
            <p:ph type="sldNum" sz="quarter" idx="5"/>
          </p:nvPr>
        </p:nvSpPr>
        <p:spPr/>
        <p:txBody>
          <a:bodyPr/>
          <a:lstStyle/>
          <a:p>
            <a:fld id="{E8E7721F-E695-7446-945F-A33AB80EF442}" type="slidenum">
              <a:rPr lang="en-US" smtClean="0"/>
              <a:t>40</a:t>
            </a:fld>
            <a:endParaRPr lang="en-US" dirty="0"/>
          </a:p>
        </p:txBody>
      </p:sp>
    </p:spTree>
    <p:extLst>
      <p:ext uri="{BB962C8B-B14F-4D97-AF65-F5344CB8AC3E}">
        <p14:creationId xmlns:p14="http://schemas.microsoft.com/office/powerpoint/2010/main" val="2396419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42</a:t>
            </a:fld>
            <a:endParaRPr lang="en-US" dirty="0"/>
          </a:p>
        </p:txBody>
      </p:sp>
    </p:spTree>
    <p:extLst>
      <p:ext uri="{BB962C8B-B14F-4D97-AF65-F5344CB8AC3E}">
        <p14:creationId xmlns:p14="http://schemas.microsoft.com/office/powerpoint/2010/main" val="76107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trauma? The Substance Abuse and Mental Health Services Administration, also known as SAMHSA, provides a definition of trauma</a:t>
            </a:r>
            <a:r>
              <a:rPr lang="en-US" dirty="0">
                <a:solidFill>
                  <a:srgbClr val="FF0000"/>
                </a:solidFill>
              </a:rPr>
              <a:t> </a:t>
            </a:r>
            <a:r>
              <a:rPr lang="en-US" b="1" dirty="0">
                <a:solidFill>
                  <a:srgbClr val="FF0000"/>
                </a:solidFill>
                <a:highlight>
                  <a:srgbClr val="FFFF00"/>
                </a:highlight>
              </a:rPr>
              <a:t>that</a:t>
            </a:r>
            <a:r>
              <a:rPr lang="en-US" dirty="0">
                <a:highlight>
                  <a:srgbClr val="FFFF00"/>
                </a:highlight>
              </a:rPr>
              <a:t> h</a:t>
            </a:r>
            <a:r>
              <a:rPr lang="en-US" dirty="0"/>
              <a:t>as 3 important parts. They can be remembered as the “3 E’s.”</a:t>
            </a:r>
            <a:endParaRPr lang="en-US" b="1" dirty="0"/>
          </a:p>
          <a:p>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individual trauma results from an </a:t>
            </a:r>
            <a:r>
              <a:rPr lang="en-US" u="sng" dirty="0"/>
              <a:t>event</a:t>
            </a:r>
            <a:r>
              <a:rPr lang="en-US" dirty="0"/>
              <a:t>, a series of events, or a set of circumstances.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Second, that event or events is </a:t>
            </a:r>
            <a:r>
              <a:rPr lang="en-US" u="sng" dirty="0"/>
              <a:t>experienced</a:t>
            </a:r>
            <a:r>
              <a:rPr lang="en-US" dirty="0"/>
              <a:t> by the individual as overwhelming or life-threatening. </a:t>
            </a:r>
            <a:r>
              <a:rPr lang="en-US" b="0" dirty="0">
                <a:highlight>
                  <a:srgbClr val="FFFF00"/>
                </a:highlight>
              </a:rPr>
              <a:t> </a:t>
            </a:r>
            <a:r>
              <a:rPr lang="en-US" b="1" dirty="0">
                <a:highlight>
                  <a:srgbClr val="FFFF00"/>
                </a:highlight>
              </a:rPr>
              <a:t>T</a:t>
            </a:r>
            <a:r>
              <a:rPr lang="en-US" dirty="0">
                <a:highlight>
                  <a:srgbClr val="FFFF00"/>
                </a:highlight>
              </a:rPr>
              <a:t>he traumatic experience could be an actual occurrence, a threat, or it could be witnessing something happening to someone else or learning that something has happened to a loved one. So, if we took the example of a gun – experiencing a gunshot wound, the threat of being shot, witnessing someone else being shot, or learning that a close relative has been shot would all be considered traumatic.</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Third, those experiences have profound </a:t>
            </a:r>
            <a:r>
              <a:rPr lang="en-US" u="sng" dirty="0"/>
              <a:t>effects</a:t>
            </a:r>
            <a:r>
              <a:rPr lang="en-US" dirty="0"/>
              <a:t> on the person’s psychological functioning in terms of mental, physical, social, emotional or spiritual well-being. </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5</a:t>
            </a:fld>
            <a:endParaRPr lang="en-US" dirty="0"/>
          </a:p>
        </p:txBody>
      </p:sp>
    </p:spTree>
    <p:extLst>
      <p:ext uri="{BB962C8B-B14F-4D97-AF65-F5344CB8AC3E}">
        <p14:creationId xmlns:p14="http://schemas.microsoft.com/office/powerpoint/2010/main" val="403884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Sadly, there are many types of trauma that individuals can experience. Many of these are probably familiar such as:</a:t>
            </a:r>
          </a:p>
          <a:p>
            <a:pPr eaLnBrk="1" hangingPunct="1">
              <a:spcBef>
                <a:spcPct val="0"/>
              </a:spcBef>
            </a:pPr>
            <a:r>
              <a:rPr lang="en-US" altLang="en-US" dirty="0"/>
              <a:t>These include:</a:t>
            </a:r>
          </a:p>
          <a:p>
            <a:pPr marL="228600" indent="-228600" eaLnBrk="1" hangingPunct="1">
              <a:spcBef>
                <a:spcPct val="0"/>
              </a:spcBef>
              <a:buFont typeface="Arial" panose="020B0604020202020204" pitchFamily="34" charset="0"/>
              <a:buChar char="•"/>
            </a:pPr>
            <a:r>
              <a:rPr lang="en-US" altLang="en-US" dirty="0"/>
              <a:t>Child neglect and abuse, including physical, sexual and emotional abuse.</a:t>
            </a:r>
          </a:p>
          <a:p>
            <a:pPr marL="228600" indent="-228600" eaLnBrk="1" hangingPunct="1">
              <a:spcBef>
                <a:spcPct val="0"/>
              </a:spcBef>
              <a:buFont typeface="Arial" panose="020B0604020202020204" pitchFamily="34" charset="0"/>
              <a:buChar char="•"/>
            </a:pPr>
            <a:r>
              <a:rPr lang="en-US" altLang="en-US" dirty="0"/>
              <a:t>Being a victim or witness to violence in the home, community or at school.</a:t>
            </a:r>
          </a:p>
          <a:p>
            <a:pPr marL="228600" indent="-228600" eaLnBrk="1" hangingPunct="1">
              <a:spcBef>
                <a:spcPct val="0"/>
              </a:spcBef>
              <a:buFont typeface="Arial" panose="020B0604020202020204" pitchFamily="34" charset="0"/>
              <a:buChar char="•"/>
            </a:pPr>
            <a:r>
              <a:rPr lang="en-US" altLang="en-US" dirty="0"/>
              <a:t>Natural disasters, war, and terrorism</a:t>
            </a:r>
          </a:p>
          <a:p>
            <a:pPr marL="0" indent="0" eaLnBrk="1" hangingPunct="1">
              <a:spcBef>
                <a:spcPct val="0"/>
              </a:spcBef>
              <a:buNone/>
            </a:pPr>
            <a:r>
              <a:rPr lang="en-US" altLang="en-US" dirty="0"/>
              <a:t>But the one that I want to highlight today is the last one: poverty, discrimination, and historical/generational trauma. Racism is a form of trauma. Racial trauma can result from major experiences of racism such as hate crimes or workplace and housing discrimination. Or it can result from the accumulation of many small occurrences, such as everyday discrimination and microaggressions – those brief, commonplace actions or comments that subtly and often unconsciously or unintentionally express a prejudiced attitude toward a group.</a:t>
            </a:r>
          </a:p>
          <a:p>
            <a:pPr marL="0" indent="0" eaLnBrk="1" hangingPunct="1">
              <a:spcBef>
                <a:spcPct val="0"/>
              </a:spcBef>
              <a:buNone/>
            </a:pPr>
            <a:endParaRPr lang="en-US" altLang="en-US" dirty="0"/>
          </a:p>
          <a:p>
            <a:pPr marL="0" indent="0" eaLnBrk="1" hangingPunct="1">
              <a:spcBef>
                <a:spcPct val="0"/>
              </a:spcBef>
              <a:buNone/>
            </a:pPr>
            <a:r>
              <a:rPr lang="en-US" altLang="en-US" dirty="0"/>
              <a:t>Many of our students experienced trauma and distress after witnessing the brutal murder of George Floyd. How could any young African-American person not feel threated, afraid, anxious, depressed or helpless knowing that this could happen to you or someone close you?</a:t>
            </a:r>
          </a:p>
          <a:p>
            <a:pPr marL="0" indent="0" eaLnBrk="1" hangingPunct="1">
              <a:spcBef>
                <a:spcPct val="0"/>
              </a:spcBef>
              <a:buNone/>
            </a:pPr>
            <a:endParaRPr lang="en-US" altLang="en-US" dirty="0"/>
          </a:p>
          <a:p>
            <a:pPr marL="0" indent="0" eaLnBrk="1" hangingPunct="1">
              <a:spcBef>
                <a:spcPct val="0"/>
              </a:spcBef>
              <a:buNone/>
            </a:pPr>
            <a:r>
              <a:rPr lang="en-US" altLang="en-US" b="0" dirty="0"/>
              <a:t>Can you [</a:t>
            </a:r>
            <a:r>
              <a:rPr lang="en-US" altLang="en-US" i="1" dirty="0"/>
              <a:t>audience</a:t>
            </a:r>
            <a:r>
              <a:rPr lang="en-US" altLang="en-US" dirty="0"/>
              <a:t>] </a:t>
            </a:r>
            <a:r>
              <a:rPr lang="en-US" altLang="en-US" b="0" dirty="0"/>
              <a:t>think of any recent examples of any of these trauma that have been in the news? </a:t>
            </a:r>
          </a:p>
          <a:p>
            <a:pPr marL="0" indent="0" eaLnBrk="1" hangingPunct="1">
              <a:spcBef>
                <a:spcPct val="0"/>
              </a:spcBef>
              <a:buNone/>
            </a:pPr>
            <a:endParaRPr lang="en-US" altLang="en-US" b="1" dirty="0"/>
          </a:p>
          <a:p>
            <a:pPr marL="0" indent="0" eaLnBrk="1" hangingPunct="1">
              <a:spcBef>
                <a:spcPct val="0"/>
              </a:spcBef>
              <a:buNone/>
            </a:pPr>
            <a:r>
              <a:rPr lang="en-US" altLang="en-US" b="1" dirty="0"/>
              <a:t>[IN PERSON:</a:t>
            </a:r>
            <a:r>
              <a:rPr lang="en-US" altLang="en-US" b="1" i="0" dirty="0"/>
              <a:t> PEOPLE MAY RAISE THEIR HANDS. CALL ON THEM ONE AT A TIME and ACKNOWLEDGE THE ANSWERS.</a:t>
            </a:r>
          </a:p>
          <a:p>
            <a:pPr marL="0" indent="0" eaLnBrk="1" hangingPunct="1">
              <a:spcBef>
                <a:spcPct val="0"/>
              </a:spcBef>
              <a:buNone/>
            </a:pPr>
            <a:endParaRPr lang="en-US" altLang="en-US" b="1" i="0" dirty="0"/>
          </a:p>
          <a:p>
            <a:pPr marL="0" indent="0" eaLnBrk="1" hangingPunct="1">
              <a:spcBef>
                <a:spcPct val="0"/>
              </a:spcBef>
              <a:buNone/>
            </a:pPr>
            <a:r>
              <a:rPr lang="en-US" altLang="en-US" b="1" i="0" dirty="0"/>
              <a:t>[IF ONLINE, SAY]: </a:t>
            </a:r>
            <a:r>
              <a:rPr lang="en-US" altLang="en-US" b="1" dirty="0"/>
              <a:t>“</a:t>
            </a:r>
            <a:r>
              <a:rPr lang="en-US" altLang="en-US" b="0" dirty="0"/>
              <a:t>Please type your answers in the chat box</a:t>
            </a:r>
            <a:r>
              <a:rPr lang="en-US" altLang="en-US" dirty="0"/>
              <a:t>.” [</a:t>
            </a:r>
            <a:r>
              <a:rPr lang="en-US" altLang="en-US" b="1" i="0" dirty="0"/>
              <a:t>THEN ACKNOWLEDGE OR READ ALOUD APPROPRIATE ANSWERS. </a:t>
            </a:r>
          </a:p>
          <a:p>
            <a:pPr marL="0" indent="0" eaLnBrk="1" hangingPunct="1">
              <a:spcBef>
                <a:spcPct val="0"/>
              </a:spcBef>
              <a:buNone/>
            </a:pPr>
            <a:r>
              <a:rPr lang="en-US" altLang="en-US" b="1" i="0" dirty="0"/>
              <a:t>GENERALLY, IT IS BEST TO OVERLOOK “WRONG” OR “PROVOCATIVE” ANSWERS].</a:t>
            </a:r>
            <a:endParaRPr lang="en-US" altLang="en-US" i="1" dirty="0"/>
          </a:p>
          <a:p>
            <a:pPr marL="0" indent="0" eaLnBrk="1" hangingPunct="1">
              <a:spcBef>
                <a:spcPct val="0"/>
              </a:spcBef>
              <a:buNone/>
            </a:pPr>
            <a:endParaRPr lang="en-US" altLang="en-US" dirty="0"/>
          </a:p>
          <a:p>
            <a:pPr marL="0" indent="0" eaLnBrk="1" hangingPunct="1">
              <a:spcBef>
                <a:spcPct val="0"/>
              </a:spcBef>
              <a:buNone/>
            </a:pPr>
            <a:r>
              <a:rPr lang="en-US" altLang="en-US" b="1" i="0" dirty="0"/>
              <a:t>[IF THERE HAS BEEN NO RESPONSE FROM STAFF AFTER 10 SECONDS,  YOU CAN PROMPT WITH ONE OF THE FOLLOWING]:</a:t>
            </a:r>
            <a:r>
              <a:rPr lang="en-US" altLang="en-US" i="1" dirty="0"/>
              <a:t> </a:t>
            </a:r>
          </a:p>
          <a:p>
            <a:pPr marL="171450" indent="-171450" eaLnBrk="1" hangingPunct="1">
              <a:spcBef>
                <a:spcPct val="0"/>
              </a:spcBef>
              <a:buFont typeface="Arial" panose="020B0604020202020204" pitchFamily="34" charset="0"/>
              <a:buChar char="•"/>
            </a:pPr>
            <a:r>
              <a:rPr lang="en-US" altLang="en-US" dirty="0"/>
              <a:t>What about recent hurricanes -- Katrina or Harvey or Maria?</a:t>
            </a:r>
          </a:p>
          <a:p>
            <a:pPr marL="171450" indent="-171450" eaLnBrk="1" hangingPunct="1">
              <a:spcBef>
                <a:spcPct val="0"/>
              </a:spcBef>
              <a:buFont typeface="Arial" panose="020B0604020202020204" pitchFamily="34" charset="0"/>
              <a:buChar char="•"/>
            </a:pPr>
            <a:r>
              <a:rPr lang="en-US" altLang="en-US" dirty="0"/>
              <a:t>School shootings (Parkland High School)</a:t>
            </a:r>
          </a:p>
          <a:p>
            <a:pPr marL="171450" indent="-171450" eaLnBrk="1" hangingPunct="1">
              <a:spcBef>
                <a:spcPct val="0"/>
              </a:spcBef>
              <a:buFont typeface="Arial" panose="020B0604020202020204" pitchFamily="34" charset="0"/>
              <a:buChar char="•"/>
            </a:pPr>
            <a:r>
              <a:rPr lang="en-US" altLang="en-US" b="0" dirty="0"/>
              <a:t>Victims of  human trafficking.</a:t>
            </a:r>
          </a:p>
          <a:p>
            <a:pPr marL="171450" indent="-171450" eaLnBrk="1" hangingPunct="1">
              <a:spcBef>
                <a:spcPct val="0"/>
              </a:spcBef>
              <a:buFont typeface="Arial" panose="020B0604020202020204" pitchFamily="34" charset="0"/>
              <a:buChar char="•"/>
            </a:pPr>
            <a:endParaRPr lang="en-US" altLang="en-US" b="0" dirty="0"/>
          </a:p>
          <a:p>
            <a:pPr marL="0" indent="0" eaLnBrk="1" hangingPunct="1">
              <a:spcBef>
                <a:spcPct val="0"/>
              </a:spcBef>
              <a:buFont typeface="Arial" panose="020B0604020202020204" pitchFamily="34" charset="0"/>
              <a:buNone/>
            </a:pPr>
            <a:r>
              <a:rPr lang="en-US" altLang="en-US" b="1" dirty="0"/>
              <a:t>END WITH: </a:t>
            </a:r>
            <a:r>
              <a:rPr lang="en-US" altLang="en-US" b="0" dirty="0"/>
              <a:t>Thank you those great responses.</a:t>
            </a:r>
          </a:p>
        </p:txBody>
      </p:sp>
      <p:sp>
        <p:nvSpPr>
          <p:cNvPr id="4" name="Slide Number Placeholder 3"/>
          <p:cNvSpPr>
            <a:spLocks noGrp="1"/>
          </p:cNvSpPr>
          <p:nvPr>
            <p:ph type="sldNum" sz="quarter" idx="5"/>
          </p:nvPr>
        </p:nvSpPr>
        <p:spPr/>
        <p:txBody>
          <a:bodyPr/>
          <a:lstStyle/>
          <a:p>
            <a:fld id="{E8E7721F-E695-7446-945F-A33AB80EF442}" type="slidenum">
              <a:rPr lang="en-US" smtClean="0"/>
              <a:t>6</a:t>
            </a:fld>
            <a:endParaRPr lang="en-US" dirty="0"/>
          </a:p>
        </p:txBody>
      </p:sp>
    </p:spTree>
    <p:extLst>
      <p:ext uri="{BB962C8B-B14F-4D97-AF65-F5344CB8AC3E}">
        <p14:creationId xmlns:p14="http://schemas.microsoft.com/office/powerpoint/2010/main" val="7935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effects of trauma. </a:t>
            </a:r>
          </a:p>
          <a:p>
            <a:pPr marL="171450" indent="-171450">
              <a:buFont typeface="Arial" panose="020B0604020202020204" pitchFamily="34" charset="0"/>
              <a:buChar char="•"/>
            </a:pPr>
            <a:r>
              <a:rPr lang="en-US" dirty="0"/>
              <a:t>Trauma often results in behaviors that are </a:t>
            </a:r>
            <a:r>
              <a:rPr lang="en-US" b="1" u="sng" dirty="0"/>
              <a:t>adaptations</a:t>
            </a:r>
            <a:r>
              <a:rPr lang="en-US" dirty="0"/>
              <a:t> to help our students to survive mentally and emotionally. In fact, all behaviors – healthy ones and unhealthy ones – </a:t>
            </a:r>
            <a:r>
              <a:rPr lang="en-US" b="0" dirty="0"/>
              <a:t>are</a:t>
            </a:r>
            <a:r>
              <a:rPr lang="en-US" dirty="0"/>
              <a:t> adaptive and designed to communicate or enhance survival.</a:t>
            </a:r>
            <a:r>
              <a:rPr lang="en-US" b="1" dirty="0"/>
              <a:t> </a:t>
            </a:r>
          </a:p>
          <a:p>
            <a:pPr marL="171450" indent="-171450">
              <a:buFont typeface="Arial" panose="020B0604020202020204" pitchFamily="34" charset="0"/>
              <a:buChar char="•"/>
            </a:pPr>
            <a:r>
              <a:rPr lang="en-US" dirty="0"/>
              <a:t>In the healthcare arena, the unhealthy behaviors that result from trauma are labelled as </a:t>
            </a:r>
            <a:r>
              <a:rPr lang="en-US" b="1" u="sng" dirty="0"/>
              <a:t>symptoms</a:t>
            </a:r>
            <a:r>
              <a:rPr lang="en-US" dirty="0"/>
              <a:t> in need of treatment.</a:t>
            </a:r>
            <a:endParaRPr lang="en-US" b="1" dirty="0"/>
          </a:p>
          <a:p>
            <a:endParaRPr lang="en-US" dirty="0"/>
          </a:p>
          <a:p>
            <a:r>
              <a:rPr lang="en-US" dirty="0"/>
              <a:t>This table shows how unhealthy behaviors serve a function for the student with trauma. For example, alcohol abuse is a set of behaviors that a student uses to self-medicate and numb the emotional pain.  Self-injury such as a cutting or burning are also behaviors that are designed to help the person manage their emotional pain and provide a temporary relief from overwhelming feelings or from feelings of being numb and dead inside. Students who cut will tell you that it is better to feel alive and feel something than to feel dead inside.  </a:t>
            </a:r>
          </a:p>
        </p:txBody>
      </p:sp>
      <p:sp>
        <p:nvSpPr>
          <p:cNvPr id="4" name="Slide Number Placeholder 3"/>
          <p:cNvSpPr>
            <a:spLocks noGrp="1"/>
          </p:cNvSpPr>
          <p:nvPr>
            <p:ph type="sldNum" sz="quarter" idx="5"/>
          </p:nvPr>
        </p:nvSpPr>
        <p:spPr/>
        <p:txBody>
          <a:bodyPr/>
          <a:lstStyle/>
          <a:p>
            <a:fld id="{E8E7721F-E695-7446-945F-A33AB80EF442}" type="slidenum">
              <a:rPr lang="en-US" smtClean="0"/>
              <a:t>7</a:t>
            </a:fld>
            <a:endParaRPr lang="en-US" dirty="0"/>
          </a:p>
        </p:txBody>
      </p:sp>
    </p:spTree>
    <p:extLst>
      <p:ext uri="{BB962C8B-B14F-4D97-AF65-F5344CB8AC3E}">
        <p14:creationId xmlns:p14="http://schemas.microsoft.com/office/powerpoint/2010/main" val="341556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a student acts as if they are in the previous environment where the trauma took place, and they are not able to recognize that they are no longer being threatened or in danger.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Their brains and nervous systems and their internal working model developed and are based on a world that no longer exists.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take the example of a student who hoards food in his room. That seems like an odd behavior until you learn that as a young child, he didn’t have enough to eat growing up. Now that behavior makes sense,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 example is a student who experiences paralyzing anxiety whenever there is a thunderstorm. That behavior may seem strange until you understand that her  home was destroyed by. a hurricane when she was 6 years old, and her family was homeless for 2 years after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Unhealthy or odd behaviors that result from trauma make sense when you understand the student’s trauma history.</a:t>
            </a:r>
          </a:p>
          <a:p>
            <a:endParaRPr lang="en-US"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8</a:t>
            </a:fld>
            <a:endParaRPr lang="en-US" dirty="0"/>
          </a:p>
        </p:txBody>
      </p:sp>
    </p:spTree>
    <p:extLst>
      <p:ext uri="{BB962C8B-B14F-4D97-AF65-F5344CB8AC3E}">
        <p14:creationId xmlns:p14="http://schemas.microsoft.com/office/powerpoint/2010/main" val="79511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on the long-term effects of trauma has shown that when trauma occurs before the age of 18 , there are long lasting effects on development and life outcomes. Stressful or traumatic events that occur during the developmental years are referred to as </a:t>
            </a:r>
            <a:r>
              <a:rPr lang="en-US" b="1" dirty="0"/>
              <a:t>Adverse Childhood Experiences or ACEs</a:t>
            </a:r>
            <a:r>
              <a:rPr lang="en-US" dirty="0"/>
              <a:t>. </a:t>
            </a:r>
          </a:p>
          <a:p>
            <a:endParaRPr lang="en-US" dirty="0"/>
          </a:p>
          <a:p>
            <a:r>
              <a:rPr lang="en-US" dirty="0"/>
              <a:t>One way that ACEs may affect long-term outcomes is that they result in </a:t>
            </a:r>
            <a:r>
              <a:rPr lang="en-US" b="1" dirty="0"/>
              <a:t>toxic stress </a:t>
            </a:r>
            <a:r>
              <a:rPr lang="en-US" dirty="0"/>
              <a:t>– a stress response that occurs when a person experiences strong, frequent, and/or prolonged adversity without adequate support. Think about the different types of trauma on a previous slide – abuse, neglect, household dysfunction, violence in the home or community. These are not one-time events. They occur repeatedly over years and years. Without adequate support, the toxic stress changes the development and functioning of the brain, the nervous system and the endocrine system that regulates hormones. This is how poverty, racism and discrimination are though to have their negative effects on different aspects of development – by the near-constant, relentless exposure to stressful events.</a:t>
            </a:r>
          </a:p>
        </p:txBody>
      </p:sp>
      <p:sp>
        <p:nvSpPr>
          <p:cNvPr id="4" name="Slide Number Placeholder 3"/>
          <p:cNvSpPr>
            <a:spLocks noGrp="1"/>
          </p:cNvSpPr>
          <p:nvPr>
            <p:ph type="sldNum" sz="quarter" idx="5"/>
          </p:nvPr>
        </p:nvSpPr>
        <p:spPr/>
        <p:txBody>
          <a:bodyPr/>
          <a:lstStyle/>
          <a:p>
            <a:fld id="{E8E7721F-E695-7446-945F-A33AB80EF442}" type="slidenum">
              <a:rPr lang="en-US" smtClean="0"/>
              <a:t>9</a:t>
            </a:fld>
            <a:endParaRPr lang="en-US" dirty="0"/>
          </a:p>
        </p:txBody>
      </p:sp>
    </p:spTree>
    <p:extLst>
      <p:ext uri="{BB962C8B-B14F-4D97-AF65-F5344CB8AC3E}">
        <p14:creationId xmlns:p14="http://schemas.microsoft.com/office/powerpoint/2010/main" val="119568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045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999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1341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8FEF694-2DDB-4A89-817C-7FE613F4FB19}"/>
              </a:ext>
            </a:extLst>
          </p:cNvPr>
          <p:cNvSpPr txBox="1">
            <a:spLocks/>
          </p:cNvSpPr>
          <p:nvPr userDrawn="1"/>
        </p:nvSpPr>
        <p:spPr bwMode="auto">
          <a:xfrm>
            <a:off x="8401051" y="1150939"/>
            <a:ext cx="3426883" cy="401637"/>
          </a:xfrm>
          <a:prstGeom prst="rect">
            <a:avLst/>
          </a:prstGeom>
          <a:noFill/>
          <a:ln>
            <a:noFill/>
          </a:ln>
        </p:spPr>
        <p:txBody>
          <a:bodyPr/>
          <a:lstStyle>
            <a:lvl1pPr marL="0" indent="0" algn="l" defTabSz="457200" rtl="0" eaLnBrk="0" fontAlgn="base" hangingPunct="0">
              <a:spcBef>
                <a:spcPct val="20000"/>
              </a:spcBef>
              <a:spcAft>
                <a:spcPct val="0"/>
              </a:spcAft>
              <a:buClr>
                <a:srgbClr val="609BCD"/>
              </a:buClr>
              <a:buSzPct val="110000"/>
              <a:buFontTx/>
              <a:buNone/>
              <a:defRPr sz="1100" kern="1200" spc="0" baseline="0">
                <a:solidFill>
                  <a:srgbClr val="000000"/>
                </a:solidFill>
                <a:latin typeface="Open Sans"/>
                <a:ea typeface="ＭＳ Ｐゴシック" charset="0"/>
                <a:cs typeface="Open Sans"/>
              </a:defRPr>
            </a:lvl1pPr>
            <a:lvl2pPr marL="742950" indent="-285750" algn="l" defTabSz="457200" rtl="0" eaLnBrk="0" fontAlgn="base" hangingPunct="0">
              <a:spcBef>
                <a:spcPct val="20000"/>
              </a:spcBef>
              <a:spcAft>
                <a:spcPct val="0"/>
              </a:spcAft>
              <a:buClr>
                <a:srgbClr val="609BCD"/>
              </a:buClr>
              <a:buSzPct val="125000"/>
              <a:buFont typeface="Lucida Grande" charset="0"/>
              <a:buChar char="»"/>
              <a:defRPr kern="1200">
                <a:solidFill>
                  <a:srgbClr val="000000"/>
                </a:solidFill>
                <a:latin typeface="Open Sans"/>
                <a:ea typeface="ＭＳ Ｐゴシック" charset="0"/>
                <a:cs typeface="Open Sans"/>
              </a:defRPr>
            </a:lvl2pPr>
            <a:lvl3pPr marL="1143000" indent="-228600" algn="l" defTabSz="457200" rtl="0" eaLnBrk="0" fontAlgn="base" hangingPunct="0">
              <a:spcBef>
                <a:spcPct val="20000"/>
              </a:spcBef>
              <a:spcAft>
                <a:spcPct val="0"/>
              </a:spcAft>
              <a:buClr>
                <a:srgbClr val="609BCD"/>
              </a:buClr>
              <a:buFont typeface="Lucida Grande" charset="0"/>
              <a:buChar char="●"/>
              <a:defRPr sz="1600" kern="1200">
                <a:solidFill>
                  <a:srgbClr val="000000"/>
                </a:solidFill>
                <a:latin typeface="Open Sans"/>
                <a:ea typeface="ＭＳ Ｐゴシック" charset="0"/>
                <a:cs typeface="Open Sans"/>
              </a:defRPr>
            </a:lvl3pPr>
            <a:lvl4pPr marL="1600200" indent="-228600" algn="l" defTabSz="457200" rtl="0" eaLnBrk="0" fontAlgn="base" hangingPunct="0">
              <a:spcBef>
                <a:spcPct val="20000"/>
              </a:spcBef>
              <a:spcAft>
                <a:spcPct val="0"/>
              </a:spcAft>
              <a:buClr>
                <a:srgbClr val="609BCD"/>
              </a:buClr>
              <a:buFont typeface="Courier New" charset="0"/>
              <a:buChar char="o"/>
              <a:defRPr sz="1400" kern="1200">
                <a:solidFill>
                  <a:srgbClr val="000000"/>
                </a:solidFill>
                <a:latin typeface="Open Sans"/>
                <a:ea typeface="ＭＳ Ｐゴシック" charset="0"/>
                <a:cs typeface="Open Sans"/>
              </a:defRPr>
            </a:lvl4pPr>
            <a:lvl5pPr marL="2057400" indent="-228600" algn="l" defTabSz="457200" rtl="0" eaLnBrk="0" fontAlgn="base" hangingPunct="0">
              <a:spcBef>
                <a:spcPct val="20000"/>
              </a:spcBef>
              <a:spcAft>
                <a:spcPct val="0"/>
              </a:spcAft>
              <a:buClr>
                <a:srgbClr val="609BCD"/>
              </a:buClr>
              <a:buFont typeface="Arial" charset="0"/>
              <a:buChar char="•"/>
              <a:defRPr sz="1400" kern="1200">
                <a:solidFill>
                  <a:srgbClr val="000000"/>
                </a:solidFill>
                <a:latin typeface="Open Sans"/>
                <a:ea typeface="ＭＳ Ｐゴシック"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dist">
              <a:defRPr/>
            </a:pPr>
            <a:r>
              <a:rPr lang="en-US" sz="1100" dirty="0">
                <a:solidFill>
                  <a:srgbClr val="FFFFFF"/>
                </a:solidFill>
                <a:latin typeface="Arial"/>
                <a:cs typeface="Arial"/>
              </a:rPr>
              <a:t>www.</a:t>
            </a:r>
            <a:r>
              <a:rPr lang="en-US" sz="1100" b="1" dirty="0">
                <a:solidFill>
                  <a:srgbClr val="FFFFFF"/>
                </a:solidFill>
                <a:latin typeface="Arial"/>
                <a:cs typeface="Arial"/>
              </a:rPr>
              <a:t>TheNationalCouncil</a:t>
            </a:r>
            <a:r>
              <a:rPr lang="en-US" sz="1100" dirty="0">
                <a:solidFill>
                  <a:srgbClr val="FFFFFF"/>
                </a:solidFill>
                <a:latin typeface="Arial"/>
                <a:cs typeface="Arial"/>
              </a:rPr>
              <a:t>.org</a:t>
            </a:r>
          </a:p>
          <a:p>
            <a:pPr algn="dist">
              <a:defRPr/>
            </a:pPr>
            <a:endParaRPr lang="en-US" sz="1100" dirty="0">
              <a:solidFill>
                <a:srgbClr val="FFFFFF"/>
              </a:solidFill>
              <a:latin typeface="Open Sans" charset="0"/>
            </a:endParaRPr>
          </a:p>
        </p:txBody>
      </p:sp>
      <p:sp>
        <p:nvSpPr>
          <p:cNvPr id="11" name="Picture Placeholder 4"/>
          <p:cNvSpPr>
            <a:spLocks noGrp="1"/>
          </p:cNvSpPr>
          <p:nvPr>
            <p:ph type="pic" sz="quarter" idx="15"/>
          </p:nvPr>
        </p:nvSpPr>
        <p:spPr>
          <a:xfrm>
            <a:off x="653778" y="1804314"/>
            <a:ext cx="3571933" cy="2713369"/>
          </a:xfrm>
          <a:effectLst>
            <a:outerShdw blurRad="50800" dist="38100" dir="2700000" algn="tl" rotWithShape="0">
              <a:prstClr val="black">
                <a:alpha val="40000"/>
              </a:prstClr>
            </a:outerShdw>
          </a:effectLst>
        </p:spPr>
        <p:txBody>
          <a:bodyPr rtlCol="0">
            <a:normAutofit/>
          </a:bodyPr>
          <a:lstStyle>
            <a:lvl1pPr marL="0" indent="0">
              <a:buNone/>
              <a:defRPr sz="1600"/>
            </a:lvl1pPr>
          </a:lstStyle>
          <a:p>
            <a:pPr lvl="0"/>
            <a:endParaRPr lang="en-US" noProof="0" dirty="0"/>
          </a:p>
        </p:txBody>
      </p:sp>
      <p:sp>
        <p:nvSpPr>
          <p:cNvPr id="13" name="Text Placeholder 2"/>
          <p:cNvSpPr>
            <a:spLocks noGrp="1"/>
          </p:cNvSpPr>
          <p:nvPr>
            <p:ph idx="1"/>
          </p:nvPr>
        </p:nvSpPr>
        <p:spPr bwMode="auto">
          <a:xfrm>
            <a:off x="5203845" y="1804315"/>
            <a:ext cx="6394411" cy="4525963"/>
          </a:xfrm>
          <a:prstGeom prst="rect">
            <a:avLst/>
          </a:prstGeom>
          <a:noFill/>
          <a:ln>
            <a:noFill/>
          </a:ln>
        </p:spPr>
        <p:txBody>
          <a:bodyPr/>
          <a:lstStyle>
            <a:lvl1pPr marL="342900" indent="-342900">
              <a:buFont typeface="Arial"/>
              <a:buChar char="•"/>
              <a:defRPr sz="3200"/>
            </a:lvl1pPr>
            <a:lvl2pPr marL="742950" indent="-285750">
              <a:buFont typeface="Wingdings" charset="2"/>
              <a:buChar char="ü"/>
              <a:defRPr sz="1800">
                <a:solidFill>
                  <a:srgbClr val="204E9C"/>
                </a:solidFill>
              </a:defRPr>
            </a:lvl2pPr>
            <a:lvl3pPr marL="1200150" indent="-285750">
              <a:buFont typeface="Courier New"/>
              <a:buChar char="o"/>
              <a:defRPr sz="1600"/>
            </a:lvl3pPr>
            <a:lvl4pPr>
              <a:defRPr sz="1400"/>
            </a:lvl4pPr>
            <a:lvl5pPr>
              <a:defRPr sz="14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Placeholder 1"/>
          <p:cNvSpPr>
            <a:spLocks noGrp="1"/>
          </p:cNvSpPr>
          <p:nvPr>
            <p:ph type="title"/>
          </p:nvPr>
        </p:nvSpPr>
        <p:spPr bwMode="auto">
          <a:xfrm>
            <a:off x="4274762" y="268326"/>
            <a:ext cx="7699143" cy="615950"/>
          </a:xfrm>
          <a:prstGeom prst="rect">
            <a:avLst/>
          </a:prstGeom>
          <a:noFill/>
          <a:ln>
            <a:noFill/>
          </a:ln>
        </p:spPr>
        <p:txBody>
          <a:bodyPr/>
          <a:lstStyle>
            <a:lvl1pPr>
              <a:defRPr sz="3200" baseline="0">
                <a:solidFill>
                  <a:srgbClr val="E9B12B"/>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7CA99A8-8384-40A1-8E22-3869E108E63B}"/>
              </a:ext>
            </a:extLst>
          </p:cNvPr>
          <p:cNvSpPr>
            <a:spLocks noGrp="1"/>
          </p:cNvSpPr>
          <p:nvPr>
            <p:ph type="sldNum" sz="quarter" idx="16"/>
          </p:nvPr>
        </p:nvSpPr>
        <p:spPr>
          <a:xfrm>
            <a:off x="11303000" y="6488113"/>
            <a:ext cx="889000" cy="233362"/>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9537249-1078-4801-85F6-D1490092EC72}" type="slidenum">
              <a:rPr lang="en-US" altLang="en-US"/>
              <a:pPr/>
              <a:t>‹#›</a:t>
            </a:fld>
            <a:endParaRPr lang="en-US" altLang="en-US" dirty="0"/>
          </a:p>
        </p:txBody>
      </p:sp>
    </p:spTree>
    <p:extLst>
      <p:ext uri="{BB962C8B-B14F-4D97-AF65-F5344CB8AC3E}">
        <p14:creationId xmlns:p14="http://schemas.microsoft.com/office/powerpoint/2010/main" val="4170293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44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dirty="0"/>
              <a:t>National Office of Job Corps</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887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National Office of Job Corps</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878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National Office of Job Corps</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2432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5195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National Office of Job Corps</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101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National Office of Job Corps</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840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lgn="r">
              <a:defRPr sz="1200"/>
            </a:lvl1pPr>
          </a:lstStyle>
          <a:p>
            <a:fld id="{3A98EE3D-8CD1-4C3F-BD1C-C98C9596463C}" type="slidenum">
              <a:rPr lang="en-US" smtClean="0"/>
              <a:pPr/>
              <a:t>‹#›</a:t>
            </a:fld>
            <a:endParaRPr lang="en-US" dirty="0"/>
          </a:p>
        </p:txBody>
      </p:sp>
      <p:sp>
        <p:nvSpPr>
          <p:cNvPr id="10" name="Footer Placeholder 7">
            <a:extLst>
              <a:ext uri="{FF2B5EF4-FFF2-40B4-BE49-F238E27FC236}">
                <a16:creationId xmlns:a16="http://schemas.microsoft.com/office/drawing/2014/main" id="{E20FD981-D1CD-1740-8695-E900DA738B28}"/>
              </a:ext>
            </a:extLst>
          </p:cNvPr>
          <p:cNvSpPr>
            <a:spLocks noGrp="1"/>
          </p:cNvSpPr>
          <p:nvPr>
            <p:ph type="ftr" sz="quarter" idx="11"/>
          </p:nvPr>
        </p:nvSpPr>
        <p:spPr>
          <a:xfrm>
            <a:off x="223519" y="6446838"/>
            <a:ext cx="6818262" cy="365125"/>
          </a:xfrm>
          <a:prstGeom prst="rect">
            <a:avLst/>
          </a:prstGeom>
        </p:spPr>
        <p:txBody>
          <a:bodyPr/>
          <a:lstStyle>
            <a:lvl1pPr>
              <a:defRPr sz="1200" cap="none"/>
            </a:lvl1pPr>
          </a:lstStyle>
          <a:p>
            <a:r>
              <a:rPr lang="en-US" dirty="0"/>
              <a:t>National Office of Job Corps</a:t>
            </a:r>
          </a:p>
        </p:txBody>
      </p:sp>
    </p:spTree>
    <p:extLst>
      <p:ext uri="{BB962C8B-B14F-4D97-AF65-F5344CB8AC3E}">
        <p14:creationId xmlns:p14="http://schemas.microsoft.com/office/powerpoint/2010/main" val="510116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National Office of Job Corps</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414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dirty="0"/>
              <a:t>National Office of Job Corps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85011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dirty="0"/>
              <a:t>National Office of Job Corps</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7785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National Office of Job Corps</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1824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298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0991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473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674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362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874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a:prstGeom prst="rect">
            <a:avLst/>
          </a:prstGeom>
        </p:spPr>
        <p:txBody>
          <a:bodyPr/>
          <a:lstStyle>
            <a:lvl1pPr algn="l">
              <a:defRPr>
                <a:solidFill>
                  <a:schemeClr val="tx2"/>
                </a:solidFill>
              </a:defRPr>
            </a:lvl1pPr>
          </a:lstStyle>
          <a:p>
            <a:r>
              <a:rPr lang="en-US" dirty="0"/>
              <a:t>National Office of Job Corps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1945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6" y="6446838"/>
            <a:ext cx="2584850" cy="365125"/>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p>
            <a:pPr algn="l"/>
            <a:r>
              <a:rPr lang="en-US" dirty="0"/>
              <a:t>National Office of Job Corps</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294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r">
              <a:defRPr sz="9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7">
            <a:extLst>
              <a:ext uri="{FF2B5EF4-FFF2-40B4-BE49-F238E27FC236}">
                <a16:creationId xmlns:a16="http://schemas.microsoft.com/office/drawing/2014/main" id="{D5AE82E1-4911-CC4A-BBDB-4427359D3C96}"/>
              </a:ext>
            </a:extLst>
          </p:cNvPr>
          <p:cNvSpPr>
            <a:spLocks noGrp="1"/>
          </p:cNvSpPr>
          <p:nvPr>
            <p:ph type="ftr" sz="quarter" idx="3"/>
          </p:nvPr>
        </p:nvSpPr>
        <p:spPr>
          <a:xfrm>
            <a:off x="223519" y="6446838"/>
            <a:ext cx="6818262" cy="365125"/>
          </a:xfrm>
          <a:prstGeom prst="rect">
            <a:avLst/>
          </a:prstGeom>
        </p:spPr>
        <p:txBody>
          <a:bodyPr/>
          <a:lstStyle>
            <a:lvl1pPr>
              <a:defRPr sz="1200" cap="none">
                <a:solidFill>
                  <a:schemeClr val="bg1"/>
                </a:solidFill>
              </a:defRPr>
            </a:lvl1pPr>
          </a:lstStyle>
          <a:p>
            <a:r>
              <a:rPr lang="en-US" dirty="0"/>
              <a:t>National Office of Job Corps</a:t>
            </a:r>
          </a:p>
        </p:txBody>
      </p:sp>
    </p:spTree>
    <p:extLst>
      <p:ext uri="{BB962C8B-B14F-4D97-AF65-F5344CB8AC3E}">
        <p14:creationId xmlns:p14="http://schemas.microsoft.com/office/powerpoint/2010/main" val="12731324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 id="2147483686" r:id="rId12"/>
    <p:sldLayoutId id="2147483687" r:id="rId13"/>
  </p:sldLayoutIdLst>
  <p:hf hdr="0" dt="0"/>
  <p:txStyles>
    <p:title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dirty="0"/>
              <a:t>National Office of Job Corps</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989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supportservices.jobcorps.gov/health/Pages/Webinars.aspx"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hyperlink" Target="https://youtu.be/1Evwgu369Jw" TargetMode="Externa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1Evwgu369Jw"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tiff"/><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891A-440B-4424-94AA-0F4F12599C2A}"/>
              </a:ext>
            </a:extLst>
          </p:cNvPr>
          <p:cNvPicPr>
            <a:picLocks noChangeAspect="1"/>
          </p:cNvPicPr>
          <p:nvPr/>
        </p:nvPicPr>
        <p:blipFill rotWithShape="1">
          <a:blip r:embed="rId3"/>
          <a:srcRect t="6639"/>
          <a:stretch/>
        </p:blipFill>
        <p:spPr>
          <a:xfrm>
            <a:off x="-19500" y="-23345"/>
            <a:ext cx="12191999" cy="6857990"/>
          </a:xfrm>
          <a:prstGeom prst="rect">
            <a:avLst/>
          </a:prstGeom>
        </p:spPr>
      </p:pic>
      <p:sp>
        <p:nvSpPr>
          <p:cNvPr id="9" name="Rectangle 8">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panose="020F0502020204030204"/>
              <a:ea typeface="+mn-ea"/>
              <a:cs typeface="+mn-cs"/>
            </a:endParaRPr>
          </a:p>
        </p:txBody>
      </p:sp>
      <p:cxnSp>
        <p:nvCxnSpPr>
          <p:cNvPr id="11"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FF6829B7-7F08-2B40-A41E-F02833FDED27}"/>
              </a:ext>
            </a:extLst>
          </p:cNvPr>
          <p:cNvSpPr/>
          <p:nvPr/>
        </p:nvSpPr>
        <p:spPr>
          <a:xfrm>
            <a:off x="-1" y="3118982"/>
            <a:ext cx="7537704" cy="2462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drawing&#10;&#10;Description automatically generated">
            <a:extLst>
              <a:ext uri="{FF2B5EF4-FFF2-40B4-BE49-F238E27FC236}">
                <a16:creationId xmlns:a16="http://schemas.microsoft.com/office/drawing/2014/main" id="{51DBAB0E-DD63-B244-9C79-D735DBFFA585}"/>
              </a:ext>
            </a:extLst>
          </p:cNvPr>
          <p:cNvPicPr>
            <a:picLocks noChangeAspect="1"/>
          </p:cNvPicPr>
          <p:nvPr/>
        </p:nvPicPr>
        <p:blipFill>
          <a:blip r:embed="rId4"/>
          <a:stretch>
            <a:fillRect/>
          </a:stretch>
        </p:blipFill>
        <p:spPr>
          <a:xfrm>
            <a:off x="19501" y="6212114"/>
            <a:ext cx="555852" cy="624114"/>
          </a:xfrm>
          <a:prstGeom prst="rect">
            <a:avLst/>
          </a:prstGeom>
        </p:spPr>
      </p:pic>
      <p:sp>
        <p:nvSpPr>
          <p:cNvPr id="2" name="Title 1">
            <a:extLst>
              <a:ext uri="{FF2B5EF4-FFF2-40B4-BE49-F238E27FC236}">
                <a16:creationId xmlns:a16="http://schemas.microsoft.com/office/drawing/2014/main" id="{D7B78BDF-F47F-4947-8E4B-E50C3308E870}"/>
              </a:ext>
            </a:extLst>
          </p:cNvPr>
          <p:cNvSpPr>
            <a:spLocks noGrp="1"/>
          </p:cNvSpPr>
          <p:nvPr>
            <p:ph type="ctrTitle"/>
          </p:nvPr>
        </p:nvSpPr>
        <p:spPr>
          <a:xfrm>
            <a:off x="533505" y="3118982"/>
            <a:ext cx="6470692" cy="2257590"/>
          </a:xfrm>
        </p:spPr>
        <p:txBody>
          <a:bodyPr>
            <a:normAutofit fontScale="90000"/>
          </a:bodyPr>
          <a:lstStyle/>
          <a:p>
            <a:r>
              <a:rPr lang="en-US" sz="5400" dirty="0">
                <a:solidFill>
                  <a:schemeClr val="tx1"/>
                </a:solidFill>
              </a:rPr>
              <a:t>Implementing a Trauma-Informed Approach at Job Corps</a:t>
            </a:r>
          </a:p>
        </p:txBody>
      </p:sp>
    </p:spTree>
    <p:extLst>
      <p:ext uri="{BB962C8B-B14F-4D97-AF65-F5344CB8AC3E}">
        <p14:creationId xmlns:p14="http://schemas.microsoft.com/office/powerpoint/2010/main" val="6311457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CE101F-C18E-F94C-9121-23336F9B9F41}"/>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7" name="Content Placeholder 4">
            <a:extLst>
              <a:ext uri="{FF2B5EF4-FFF2-40B4-BE49-F238E27FC236}">
                <a16:creationId xmlns:a16="http://schemas.microsoft.com/office/drawing/2014/main" id="{C3E93BAA-D804-6048-BBF5-5064D76068E8}"/>
              </a:ext>
            </a:extLst>
          </p:cNvPr>
          <p:cNvSpPr txBox="1">
            <a:spLocks/>
          </p:cNvSpPr>
          <p:nvPr/>
        </p:nvSpPr>
        <p:spPr>
          <a:xfrm>
            <a:off x="1056878" y="4552545"/>
            <a:ext cx="10206774" cy="1838044"/>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50838" indent="-341313">
              <a:lnSpc>
                <a:spcPct val="100000"/>
              </a:lnSpc>
              <a:spcBef>
                <a:spcPts val="0"/>
              </a:spcBef>
              <a:spcAft>
                <a:spcPts val="0"/>
              </a:spcAft>
              <a:buClr>
                <a:srgbClr val="C00000"/>
              </a:buClr>
              <a:buSzPct val="125000"/>
              <a:buFont typeface="Arial" panose="020B0604020202020204" pitchFamily="34" charset="0"/>
              <a:buChar char="•"/>
            </a:pPr>
            <a:endParaRPr lang="en-US" sz="3000" dirty="0">
              <a:solidFill>
                <a:srgbClr val="000000">
                  <a:lumMod val="75000"/>
                  <a:lumOff val="25000"/>
                </a:srgbClr>
              </a:solidFill>
            </a:endParaRPr>
          </a:p>
        </p:txBody>
      </p:sp>
      <p:sp>
        <p:nvSpPr>
          <p:cNvPr id="10" name="Title 2">
            <a:extLst>
              <a:ext uri="{FF2B5EF4-FFF2-40B4-BE49-F238E27FC236}">
                <a16:creationId xmlns:a16="http://schemas.microsoft.com/office/drawing/2014/main" id="{CC3ED6C6-0D51-0F4B-86E6-217F518E85DA}"/>
              </a:ext>
            </a:extLst>
          </p:cNvPr>
          <p:cNvSpPr txBox="1">
            <a:spLocks/>
          </p:cNvSpPr>
          <p:nvPr/>
        </p:nvSpPr>
        <p:spPr>
          <a:xfrm>
            <a:off x="333830" y="217079"/>
            <a:ext cx="10985602" cy="105385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r>
              <a:rPr lang="en-US" dirty="0"/>
              <a:t>Adverse Childhood Experiences (ACE) Study</a:t>
            </a:r>
          </a:p>
        </p:txBody>
      </p:sp>
      <p:sp>
        <p:nvSpPr>
          <p:cNvPr id="13" name="Content Placeholder 5">
            <a:extLst>
              <a:ext uri="{FF2B5EF4-FFF2-40B4-BE49-F238E27FC236}">
                <a16:creationId xmlns:a16="http://schemas.microsoft.com/office/drawing/2014/main" id="{EE3B0851-5DA2-3041-87ED-598351EC18A5}"/>
              </a:ext>
            </a:extLst>
          </p:cNvPr>
          <p:cNvSpPr txBox="1">
            <a:spLocks/>
          </p:cNvSpPr>
          <p:nvPr/>
        </p:nvSpPr>
        <p:spPr>
          <a:xfrm>
            <a:off x="535067" y="1637246"/>
            <a:ext cx="6009819" cy="4473394"/>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8925" indent="-288925">
              <a:lnSpc>
                <a:spcPct val="100000"/>
              </a:lnSpc>
              <a:spcBef>
                <a:spcPts val="0"/>
              </a:spcBef>
              <a:spcAft>
                <a:spcPts val="600"/>
              </a:spcAft>
              <a:buClr>
                <a:schemeClr val="tx1"/>
              </a:buClr>
              <a:buSzPct val="120000"/>
              <a:buFont typeface="Arial" panose="020B0604020202020204" pitchFamily="34" charset="0"/>
              <a:buChar char="•"/>
            </a:pPr>
            <a:r>
              <a:rPr lang="en-US" sz="2800" b="1" dirty="0">
                <a:solidFill>
                  <a:srgbClr val="DE7417"/>
                </a:solidFill>
              </a:rPr>
              <a:t>ACEs are very common: </a:t>
            </a:r>
          </a:p>
          <a:p>
            <a:pPr marL="749808" lvl="1" indent="-457200">
              <a:spcBef>
                <a:spcPts val="0"/>
              </a:spcBef>
              <a:spcAft>
                <a:spcPts val="1200"/>
              </a:spcAft>
              <a:buClr>
                <a:schemeClr val="tx1"/>
              </a:buClr>
              <a:buSzPct val="90000"/>
              <a:buFont typeface="Courier New" panose="02070309020205020404" pitchFamily="49" charset="0"/>
              <a:buChar char="o"/>
            </a:pPr>
            <a:r>
              <a:rPr lang="en-US" sz="2800" dirty="0"/>
              <a:t>64% (almost 2 out of 3) had one or more ACE</a:t>
            </a:r>
          </a:p>
          <a:p>
            <a:pPr marL="288925" indent="-288925">
              <a:lnSpc>
                <a:spcPct val="100000"/>
              </a:lnSpc>
              <a:spcBef>
                <a:spcPts val="0"/>
              </a:spcBef>
              <a:spcAft>
                <a:spcPts val="600"/>
              </a:spcAft>
              <a:buClr>
                <a:schemeClr val="tx1"/>
              </a:buClr>
              <a:buSzPct val="120000"/>
              <a:buFont typeface="Arial" panose="020B0604020202020204" pitchFamily="34" charset="0"/>
              <a:buChar char="•"/>
            </a:pPr>
            <a:r>
              <a:rPr lang="en-US" sz="2800" dirty="0"/>
              <a:t>ACEs affect </a:t>
            </a:r>
            <a:r>
              <a:rPr lang="en-US" sz="2800" b="1" dirty="0">
                <a:solidFill>
                  <a:srgbClr val="DE7417"/>
                </a:solidFill>
              </a:rPr>
              <a:t>long-term health &amp; life outcomes</a:t>
            </a:r>
            <a:r>
              <a:rPr lang="en-US" sz="2800" dirty="0">
                <a:solidFill>
                  <a:srgbClr val="DE7417"/>
                </a:solidFill>
              </a:rPr>
              <a:t>.</a:t>
            </a:r>
          </a:p>
          <a:p>
            <a:pPr marL="749808" lvl="1" indent="-457200">
              <a:spcBef>
                <a:spcPts val="0"/>
              </a:spcBef>
              <a:spcAft>
                <a:spcPts val="1200"/>
              </a:spcAft>
              <a:buClr>
                <a:schemeClr val="tx1"/>
              </a:buClr>
              <a:buSzPct val="90000"/>
              <a:buFont typeface="Courier New" panose="02070309020205020404" pitchFamily="49" charset="0"/>
              <a:buChar char="o"/>
            </a:pPr>
            <a:r>
              <a:rPr lang="en-US" sz="2800" dirty="0">
                <a:solidFill>
                  <a:schemeClr val="tx1"/>
                </a:solidFill>
              </a:rPr>
              <a:t>Behavior, mental health, physical health, lifespan</a:t>
            </a:r>
          </a:p>
          <a:p>
            <a:pPr marL="288925" indent="-288925">
              <a:lnSpc>
                <a:spcPct val="100000"/>
              </a:lnSpc>
              <a:spcBef>
                <a:spcPts val="0"/>
              </a:spcBef>
              <a:spcAft>
                <a:spcPts val="3000"/>
              </a:spcAft>
              <a:buClr>
                <a:schemeClr val="tx1"/>
              </a:buClr>
              <a:buSzPct val="120000"/>
              <a:buFont typeface="Arial" panose="020B0604020202020204" pitchFamily="34" charset="0"/>
              <a:buChar char="•"/>
            </a:pPr>
            <a:r>
              <a:rPr lang="en-US" sz="2800" b="1" dirty="0">
                <a:solidFill>
                  <a:srgbClr val="DE7417"/>
                </a:solidFill>
              </a:rPr>
              <a:t>The more ACEs you have, the greater the risk of poor outcomes</a:t>
            </a:r>
            <a:r>
              <a:rPr lang="en-US" sz="2800" dirty="0">
                <a:solidFill>
                  <a:srgbClr val="DE7417"/>
                </a:solidFill>
              </a:rPr>
              <a:t>.</a:t>
            </a:r>
          </a:p>
        </p:txBody>
      </p:sp>
      <p:cxnSp>
        <p:nvCxnSpPr>
          <p:cNvPr id="35" name="Straight Connector 34">
            <a:extLst>
              <a:ext uri="{FF2B5EF4-FFF2-40B4-BE49-F238E27FC236}">
                <a16:creationId xmlns:a16="http://schemas.microsoft.com/office/drawing/2014/main" id="{CB18E33E-FAA5-1B4D-BB0D-ED42A4023488}"/>
              </a:ext>
            </a:extLst>
          </p:cNvPr>
          <p:cNvCxnSpPr/>
          <p:nvPr/>
        </p:nvCxnSpPr>
        <p:spPr>
          <a:xfrm>
            <a:off x="654186" y="1409486"/>
            <a:ext cx="1078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144894B7-D570-7E45-BB23-83808512B782}"/>
              </a:ext>
            </a:extLst>
          </p:cNvPr>
          <p:cNvPicPr>
            <a:picLocks noChangeAspect="1"/>
          </p:cNvPicPr>
          <p:nvPr/>
        </p:nvPicPr>
        <p:blipFill>
          <a:blip r:embed="rId3"/>
          <a:stretch>
            <a:fillRect/>
          </a:stretch>
        </p:blipFill>
        <p:spPr>
          <a:xfrm>
            <a:off x="6544887" y="1716105"/>
            <a:ext cx="5112046" cy="4239912"/>
          </a:xfrm>
          <a:prstGeom prst="rect">
            <a:avLst/>
          </a:prstGeom>
        </p:spPr>
      </p:pic>
      <p:sp>
        <p:nvSpPr>
          <p:cNvPr id="6" name="TextBox 5">
            <a:extLst>
              <a:ext uri="{FF2B5EF4-FFF2-40B4-BE49-F238E27FC236}">
                <a16:creationId xmlns:a16="http://schemas.microsoft.com/office/drawing/2014/main" id="{32A168C4-1EAB-684E-89EF-6A8652BDDF7F}"/>
              </a:ext>
            </a:extLst>
          </p:cNvPr>
          <p:cNvSpPr txBox="1"/>
          <p:nvPr/>
        </p:nvSpPr>
        <p:spPr>
          <a:xfrm>
            <a:off x="8095789" y="5978319"/>
            <a:ext cx="3499387" cy="430887"/>
          </a:xfrm>
          <a:prstGeom prst="rect">
            <a:avLst/>
          </a:prstGeom>
          <a:noFill/>
        </p:spPr>
        <p:txBody>
          <a:bodyPr wrap="square" rtlCol="0">
            <a:spAutoFit/>
          </a:bodyPr>
          <a:lstStyle/>
          <a:p>
            <a:pPr algn="r"/>
            <a:r>
              <a:rPr lang="en-US" sz="2200" dirty="0" err="1"/>
              <a:t>Felitti</a:t>
            </a:r>
            <a:r>
              <a:rPr lang="en-US" sz="2200" dirty="0"/>
              <a:t> et al., 1998</a:t>
            </a:r>
          </a:p>
        </p:txBody>
      </p:sp>
    </p:spTree>
    <p:extLst>
      <p:ext uri="{BB962C8B-B14F-4D97-AF65-F5344CB8AC3E}">
        <p14:creationId xmlns:p14="http://schemas.microsoft.com/office/powerpoint/2010/main" val="310249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17DA72-0592-0C45-8A5F-A9A17B2BD531}"/>
              </a:ext>
            </a:extLst>
          </p:cNvPr>
          <p:cNvSpPr>
            <a:spLocks noGrp="1"/>
          </p:cNvSpPr>
          <p:nvPr>
            <p:ph type="sldNum" sz="quarter" idx="12"/>
          </p:nvPr>
        </p:nvSpPr>
        <p:spPr/>
        <p:txBody>
          <a:bodyPr/>
          <a:lstStyle/>
          <a:p>
            <a:fld id="{3A98EE3D-8CD1-4C3F-BD1C-C98C9596463C}" type="slidenum">
              <a:rPr lang="en-US" sz="1200" smtClean="0"/>
              <a:t>11</a:t>
            </a:fld>
            <a:endParaRPr lang="en-US" sz="1200" dirty="0"/>
          </a:p>
        </p:txBody>
      </p:sp>
      <p:sp>
        <p:nvSpPr>
          <p:cNvPr id="7" name="Title 1">
            <a:extLst>
              <a:ext uri="{FF2B5EF4-FFF2-40B4-BE49-F238E27FC236}">
                <a16:creationId xmlns:a16="http://schemas.microsoft.com/office/drawing/2014/main" id="{029175AA-5F9E-6D4D-AE58-700F3E14E814}"/>
              </a:ext>
            </a:extLst>
          </p:cNvPr>
          <p:cNvSpPr txBox="1">
            <a:spLocks/>
          </p:cNvSpPr>
          <p:nvPr/>
        </p:nvSpPr>
        <p:spPr>
          <a:xfrm>
            <a:off x="800793" y="286603"/>
            <a:ext cx="10058400" cy="1450757"/>
          </a:xfrm>
          <a:prstGeom prst="rect">
            <a:avLst/>
          </a:prstGeom>
        </p:spPr>
        <p:txBody>
          <a:bodyPr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r>
              <a:rPr lang="en-US" dirty="0"/>
              <a:t>ACEs and Smoking</a:t>
            </a:r>
          </a:p>
        </p:txBody>
      </p:sp>
      <p:grpSp>
        <p:nvGrpSpPr>
          <p:cNvPr id="14" name="Group 13">
            <a:extLst>
              <a:ext uri="{FF2B5EF4-FFF2-40B4-BE49-F238E27FC236}">
                <a16:creationId xmlns:a16="http://schemas.microsoft.com/office/drawing/2014/main" id="{9F08CF0C-0888-B44A-9C59-DCB9B37376E0}"/>
              </a:ext>
            </a:extLst>
          </p:cNvPr>
          <p:cNvGrpSpPr/>
          <p:nvPr/>
        </p:nvGrpSpPr>
        <p:grpSpPr>
          <a:xfrm>
            <a:off x="726533" y="1483523"/>
            <a:ext cx="5450859" cy="1591387"/>
            <a:chOff x="1152564" y="1649779"/>
            <a:chExt cx="5450859" cy="1591387"/>
          </a:xfrm>
        </p:grpSpPr>
        <p:pic>
          <p:nvPicPr>
            <p:cNvPr id="9" name="Picture 8" descr="A close up of a logo&#10;&#10;Description automatically generated">
              <a:extLst>
                <a:ext uri="{FF2B5EF4-FFF2-40B4-BE49-F238E27FC236}">
                  <a16:creationId xmlns:a16="http://schemas.microsoft.com/office/drawing/2014/main" id="{005C3F77-3748-CE46-A19D-5180E87F8D00}"/>
                </a:ext>
              </a:extLst>
            </p:cNvPr>
            <p:cNvPicPr>
              <a:picLocks noChangeAspect="1"/>
            </p:cNvPicPr>
            <p:nvPr/>
          </p:nvPicPr>
          <p:blipFill rotWithShape="1">
            <a:blip r:embed="rId3"/>
            <a:srcRect r="63694"/>
            <a:stretch/>
          </p:blipFill>
          <p:spPr>
            <a:xfrm>
              <a:off x="1152564" y="1649779"/>
              <a:ext cx="3325918" cy="1212850"/>
            </a:xfrm>
            <a:prstGeom prst="rect">
              <a:avLst/>
            </a:prstGeom>
          </p:spPr>
        </p:pic>
        <p:sp>
          <p:nvSpPr>
            <p:cNvPr id="10" name="TextBox 9">
              <a:extLst>
                <a:ext uri="{FF2B5EF4-FFF2-40B4-BE49-F238E27FC236}">
                  <a16:creationId xmlns:a16="http://schemas.microsoft.com/office/drawing/2014/main" id="{663D1E73-363A-864C-9F6B-B02558CF8D38}"/>
                </a:ext>
              </a:extLst>
            </p:cNvPr>
            <p:cNvSpPr txBox="1"/>
            <p:nvPr/>
          </p:nvSpPr>
          <p:spPr>
            <a:xfrm>
              <a:off x="1293668" y="2779501"/>
              <a:ext cx="5309755" cy="461665"/>
            </a:xfrm>
            <a:prstGeom prst="rect">
              <a:avLst/>
            </a:prstGeom>
            <a:noFill/>
          </p:spPr>
          <p:txBody>
            <a:bodyPr wrap="square" rtlCol="0">
              <a:spAutoFit/>
            </a:bodyPr>
            <a:lstStyle/>
            <a:p>
              <a:r>
                <a:rPr lang="en-US" sz="2400" dirty="0"/>
                <a:t>0 ACEs – 6 of 100 people smoke</a:t>
              </a:r>
            </a:p>
          </p:txBody>
        </p:sp>
      </p:grpSp>
      <p:grpSp>
        <p:nvGrpSpPr>
          <p:cNvPr id="15" name="Group 14">
            <a:extLst>
              <a:ext uri="{FF2B5EF4-FFF2-40B4-BE49-F238E27FC236}">
                <a16:creationId xmlns:a16="http://schemas.microsoft.com/office/drawing/2014/main" id="{48629FB9-BC5C-DA45-AFAE-B08380485DE2}"/>
              </a:ext>
            </a:extLst>
          </p:cNvPr>
          <p:cNvGrpSpPr/>
          <p:nvPr/>
        </p:nvGrpSpPr>
        <p:grpSpPr>
          <a:xfrm>
            <a:off x="726533" y="3061197"/>
            <a:ext cx="5450859" cy="1612206"/>
            <a:chOff x="1152564" y="3081997"/>
            <a:chExt cx="5450859" cy="1612206"/>
          </a:xfrm>
        </p:grpSpPr>
        <p:pic>
          <p:nvPicPr>
            <p:cNvPr id="8" name="Picture 7" descr="A close up of a logo&#10;&#10;Description automatically generated">
              <a:extLst>
                <a:ext uri="{FF2B5EF4-FFF2-40B4-BE49-F238E27FC236}">
                  <a16:creationId xmlns:a16="http://schemas.microsoft.com/office/drawing/2014/main" id="{7AE1E823-216C-CD4A-9047-40ABEBBB554A}"/>
                </a:ext>
              </a:extLst>
            </p:cNvPr>
            <p:cNvPicPr>
              <a:picLocks noChangeAspect="1"/>
            </p:cNvPicPr>
            <p:nvPr/>
          </p:nvPicPr>
          <p:blipFill rotWithShape="1">
            <a:blip r:embed="rId3"/>
            <a:srcRect r="41236"/>
            <a:stretch/>
          </p:blipFill>
          <p:spPr>
            <a:xfrm>
              <a:off x="1152564" y="3081997"/>
              <a:ext cx="5383318" cy="1212850"/>
            </a:xfrm>
            <a:prstGeom prst="rect">
              <a:avLst/>
            </a:prstGeom>
          </p:spPr>
        </p:pic>
        <p:sp>
          <p:nvSpPr>
            <p:cNvPr id="11" name="TextBox 10">
              <a:extLst>
                <a:ext uri="{FF2B5EF4-FFF2-40B4-BE49-F238E27FC236}">
                  <a16:creationId xmlns:a16="http://schemas.microsoft.com/office/drawing/2014/main" id="{79F18478-883E-A043-9475-0D5C1795F89C}"/>
                </a:ext>
              </a:extLst>
            </p:cNvPr>
            <p:cNvSpPr txBox="1"/>
            <p:nvPr/>
          </p:nvSpPr>
          <p:spPr>
            <a:xfrm>
              <a:off x="1293668" y="4232538"/>
              <a:ext cx="5309755" cy="461665"/>
            </a:xfrm>
            <a:prstGeom prst="rect">
              <a:avLst/>
            </a:prstGeom>
            <a:noFill/>
          </p:spPr>
          <p:txBody>
            <a:bodyPr wrap="square" rtlCol="0">
              <a:spAutoFit/>
            </a:bodyPr>
            <a:lstStyle/>
            <a:p>
              <a:r>
                <a:rPr lang="en-US" sz="2400" dirty="0"/>
                <a:t>3 ACEs – 11 of 100 people smoke</a:t>
              </a:r>
            </a:p>
          </p:txBody>
        </p:sp>
      </p:grpSp>
      <p:grpSp>
        <p:nvGrpSpPr>
          <p:cNvPr id="16" name="Group 15">
            <a:extLst>
              <a:ext uri="{FF2B5EF4-FFF2-40B4-BE49-F238E27FC236}">
                <a16:creationId xmlns:a16="http://schemas.microsoft.com/office/drawing/2014/main" id="{BCECBD79-F241-2643-B5A8-4329C8224E2D}"/>
              </a:ext>
            </a:extLst>
          </p:cNvPr>
          <p:cNvGrpSpPr/>
          <p:nvPr/>
        </p:nvGrpSpPr>
        <p:grpSpPr>
          <a:xfrm>
            <a:off x="726533" y="4659690"/>
            <a:ext cx="9160888" cy="1548126"/>
            <a:chOff x="1152564" y="4514216"/>
            <a:chExt cx="9160888" cy="1548126"/>
          </a:xfrm>
        </p:grpSpPr>
        <p:pic>
          <p:nvPicPr>
            <p:cNvPr id="5" name="Picture 4" descr="A close up of a logo&#10;&#10;Description automatically generated">
              <a:extLst>
                <a:ext uri="{FF2B5EF4-FFF2-40B4-BE49-F238E27FC236}">
                  <a16:creationId xmlns:a16="http://schemas.microsoft.com/office/drawing/2014/main" id="{17D63A40-0257-694E-AEAF-2C06C1EE5ABB}"/>
                </a:ext>
              </a:extLst>
            </p:cNvPr>
            <p:cNvPicPr>
              <a:picLocks noChangeAspect="1"/>
            </p:cNvPicPr>
            <p:nvPr/>
          </p:nvPicPr>
          <p:blipFill>
            <a:blip r:embed="rId3"/>
            <a:stretch>
              <a:fillRect/>
            </a:stretch>
          </p:blipFill>
          <p:spPr>
            <a:xfrm>
              <a:off x="1152564" y="4514216"/>
              <a:ext cx="9160888" cy="1212850"/>
            </a:xfrm>
            <a:prstGeom prst="rect">
              <a:avLst/>
            </a:prstGeom>
          </p:spPr>
        </p:pic>
        <p:sp>
          <p:nvSpPr>
            <p:cNvPr id="12" name="TextBox 11">
              <a:extLst>
                <a:ext uri="{FF2B5EF4-FFF2-40B4-BE49-F238E27FC236}">
                  <a16:creationId xmlns:a16="http://schemas.microsoft.com/office/drawing/2014/main" id="{417162A8-4DA7-3A45-A052-11995AF1EE9E}"/>
                </a:ext>
              </a:extLst>
            </p:cNvPr>
            <p:cNvSpPr txBox="1"/>
            <p:nvPr/>
          </p:nvSpPr>
          <p:spPr>
            <a:xfrm>
              <a:off x="1293668" y="5600677"/>
              <a:ext cx="5309755" cy="461665"/>
            </a:xfrm>
            <a:prstGeom prst="rect">
              <a:avLst/>
            </a:prstGeom>
            <a:noFill/>
          </p:spPr>
          <p:txBody>
            <a:bodyPr wrap="square" rtlCol="0">
              <a:spAutoFit/>
            </a:bodyPr>
            <a:lstStyle/>
            <a:p>
              <a:r>
                <a:rPr lang="en-US" sz="2400" dirty="0"/>
                <a:t>7 ACEs – 17 of 100 people smoke</a:t>
              </a:r>
            </a:p>
          </p:txBody>
        </p:sp>
      </p:grpSp>
      <p:cxnSp>
        <p:nvCxnSpPr>
          <p:cNvPr id="18" name="Straight Connector 17">
            <a:extLst>
              <a:ext uri="{FF2B5EF4-FFF2-40B4-BE49-F238E27FC236}">
                <a16:creationId xmlns:a16="http://schemas.microsoft.com/office/drawing/2014/main" id="{A6CA0245-8B99-CF4D-B844-9F4F1F1336C6}"/>
              </a:ext>
            </a:extLst>
          </p:cNvPr>
          <p:cNvCxnSpPr/>
          <p:nvPr/>
        </p:nvCxnSpPr>
        <p:spPr>
          <a:xfrm>
            <a:off x="839927" y="1452350"/>
            <a:ext cx="1045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0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17DA72-0592-0C45-8A5F-A9A17B2BD531}"/>
              </a:ext>
            </a:extLst>
          </p:cNvPr>
          <p:cNvSpPr>
            <a:spLocks noGrp="1"/>
          </p:cNvSpPr>
          <p:nvPr>
            <p:ph type="sldNum" sz="quarter" idx="12"/>
          </p:nvPr>
        </p:nvSpPr>
        <p:spPr/>
        <p:txBody>
          <a:bodyPr/>
          <a:lstStyle/>
          <a:p>
            <a:fld id="{3A98EE3D-8CD1-4C3F-BD1C-C98C9596463C}" type="slidenum">
              <a:rPr lang="en-US" sz="1200" smtClean="0"/>
              <a:t>12</a:t>
            </a:fld>
            <a:endParaRPr lang="en-US" sz="1200" dirty="0"/>
          </a:p>
        </p:txBody>
      </p:sp>
      <p:sp>
        <p:nvSpPr>
          <p:cNvPr id="7" name="Title 1">
            <a:extLst>
              <a:ext uri="{FF2B5EF4-FFF2-40B4-BE49-F238E27FC236}">
                <a16:creationId xmlns:a16="http://schemas.microsoft.com/office/drawing/2014/main" id="{029175AA-5F9E-6D4D-AE58-700F3E14E814}"/>
              </a:ext>
            </a:extLst>
          </p:cNvPr>
          <p:cNvSpPr txBox="1">
            <a:spLocks/>
          </p:cNvSpPr>
          <p:nvPr/>
        </p:nvSpPr>
        <p:spPr>
          <a:xfrm>
            <a:off x="786938" y="286603"/>
            <a:ext cx="10058400" cy="1450757"/>
          </a:xfrm>
          <a:prstGeom prst="rect">
            <a:avLst/>
          </a:prstGeom>
        </p:spPr>
        <p:txBody>
          <a:bodyPr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r>
              <a:rPr lang="en-US" dirty="0"/>
              <a:t>ACEs and Suicide Attempts</a:t>
            </a:r>
          </a:p>
        </p:txBody>
      </p:sp>
      <p:grpSp>
        <p:nvGrpSpPr>
          <p:cNvPr id="14" name="Group 13">
            <a:extLst>
              <a:ext uri="{FF2B5EF4-FFF2-40B4-BE49-F238E27FC236}">
                <a16:creationId xmlns:a16="http://schemas.microsoft.com/office/drawing/2014/main" id="{9F08CF0C-0888-B44A-9C59-DCB9B37376E0}"/>
              </a:ext>
            </a:extLst>
          </p:cNvPr>
          <p:cNvGrpSpPr/>
          <p:nvPr/>
        </p:nvGrpSpPr>
        <p:grpSpPr>
          <a:xfrm>
            <a:off x="726533" y="1452350"/>
            <a:ext cx="6588667" cy="1591387"/>
            <a:chOff x="1152564" y="1649779"/>
            <a:chExt cx="6588667" cy="1591387"/>
          </a:xfrm>
        </p:grpSpPr>
        <p:pic>
          <p:nvPicPr>
            <p:cNvPr id="9" name="Picture 8" descr="A close up of a logo&#10;&#10;Description automatically generated">
              <a:extLst>
                <a:ext uri="{FF2B5EF4-FFF2-40B4-BE49-F238E27FC236}">
                  <a16:creationId xmlns:a16="http://schemas.microsoft.com/office/drawing/2014/main" id="{005C3F77-3748-CE46-A19D-5180E87F8D00}"/>
                </a:ext>
              </a:extLst>
            </p:cNvPr>
            <p:cNvPicPr>
              <a:picLocks noChangeAspect="1"/>
            </p:cNvPicPr>
            <p:nvPr/>
          </p:nvPicPr>
          <p:blipFill rotWithShape="1">
            <a:blip r:embed="rId3"/>
            <a:srcRect r="92323"/>
            <a:stretch/>
          </p:blipFill>
          <p:spPr>
            <a:xfrm>
              <a:off x="1152564" y="1649779"/>
              <a:ext cx="703259" cy="1212850"/>
            </a:xfrm>
            <a:prstGeom prst="rect">
              <a:avLst/>
            </a:prstGeom>
          </p:spPr>
        </p:pic>
        <p:sp>
          <p:nvSpPr>
            <p:cNvPr id="10" name="TextBox 9">
              <a:extLst>
                <a:ext uri="{FF2B5EF4-FFF2-40B4-BE49-F238E27FC236}">
                  <a16:creationId xmlns:a16="http://schemas.microsoft.com/office/drawing/2014/main" id="{663D1E73-363A-864C-9F6B-B02558CF8D38}"/>
                </a:ext>
              </a:extLst>
            </p:cNvPr>
            <p:cNvSpPr txBox="1"/>
            <p:nvPr/>
          </p:nvSpPr>
          <p:spPr>
            <a:xfrm>
              <a:off x="1293668" y="2779501"/>
              <a:ext cx="6447563" cy="461665"/>
            </a:xfrm>
            <a:prstGeom prst="rect">
              <a:avLst/>
            </a:prstGeom>
            <a:noFill/>
          </p:spPr>
          <p:txBody>
            <a:bodyPr wrap="square" rtlCol="0">
              <a:spAutoFit/>
            </a:bodyPr>
            <a:lstStyle/>
            <a:p>
              <a:r>
                <a:rPr lang="en-US" sz="2400" dirty="0"/>
                <a:t>0 ACEs – 1 of 100 people attempt suicide</a:t>
              </a:r>
            </a:p>
          </p:txBody>
        </p:sp>
      </p:grpSp>
      <p:grpSp>
        <p:nvGrpSpPr>
          <p:cNvPr id="15" name="Group 14">
            <a:extLst>
              <a:ext uri="{FF2B5EF4-FFF2-40B4-BE49-F238E27FC236}">
                <a16:creationId xmlns:a16="http://schemas.microsoft.com/office/drawing/2014/main" id="{48629FB9-BC5C-DA45-AFAE-B08380485DE2}"/>
              </a:ext>
            </a:extLst>
          </p:cNvPr>
          <p:cNvGrpSpPr/>
          <p:nvPr/>
        </p:nvGrpSpPr>
        <p:grpSpPr>
          <a:xfrm>
            <a:off x="726533" y="3030024"/>
            <a:ext cx="5833596" cy="1612206"/>
            <a:chOff x="1152564" y="3081997"/>
            <a:chExt cx="5833596" cy="1612206"/>
          </a:xfrm>
        </p:grpSpPr>
        <p:pic>
          <p:nvPicPr>
            <p:cNvPr id="8" name="Picture 7" descr="A close up of a logo&#10;&#10;Description automatically generated">
              <a:extLst>
                <a:ext uri="{FF2B5EF4-FFF2-40B4-BE49-F238E27FC236}">
                  <a16:creationId xmlns:a16="http://schemas.microsoft.com/office/drawing/2014/main" id="{7AE1E823-216C-CD4A-9047-40ABEBBB554A}"/>
                </a:ext>
              </a:extLst>
            </p:cNvPr>
            <p:cNvPicPr>
              <a:picLocks noChangeAspect="1"/>
            </p:cNvPicPr>
            <p:nvPr/>
          </p:nvPicPr>
          <p:blipFill rotWithShape="1">
            <a:blip r:embed="rId3"/>
            <a:srcRect r="46454"/>
            <a:stretch/>
          </p:blipFill>
          <p:spPr>
            <a:xfrm>
              <a:off x="1152564" y="3081997"/>
              <a:ext cx="4905340" cy="1212850"/>
            </a:xfrm>
            <a:prstGeom prst="rect">
              <a:avLst/>
            </a:prstGeom>
          </p:spPr>
        </p:pic>
        <p:sp>
          <p:nvSpPr>
            <p:cNvPr id="11" name="TextBox 10">
              <a:extLst>
                <a:ext uri="{FF2B5EF4-FFF2-40B4-BE49-F238E27FC236}">
                  <a16:creationId xmlns:a16="http://schemas.microsoft.com/office/drawing/2014/main" id="{79F18478-883E-A043-9475-0D5C1795F89C}"/>
                </a:ext>
              </a:extLst>
            </p:cNvPr>
            <p:cNvSpPr txBox="1"/>
            <p:nvPr/>
          </p:nvSpPr>
          <p:spPr>
            <a:xfrm>
              <a:off x="1293668" y="4232538"/>
              <a:ext cx="5692492" cy="461665"/>
            </a:xfrm>
            <a:prstGeom prst="rect">
              <a:avLst/>
            </a:prstGeom>
            <a:noFill/>
          </p:spPr>
          <p:txBody>
            <a:bodyPr wrap="square" rtlCol="0">
              <a:spAutoFit/>
            </a:bodyPr>
            <a:lstStyle/>
            <a:p>
              <a:r>
                <a:rPr lang="en-US" sz="2400" dirty="0"/>
                <a:t>3 ACEs – 10 of 100 people attempt suicide</a:t>
              </a:r>
            </a:p>
          </p:txBody>
        </p:sp>
      </p:grpSp>
      <p:grpSp>
        <p:nvGrpSpPr>
          <p:cNvPr id="2" name="Group 1">
            <a:extLst>
              <a:ext uri="{FF2B5EF4-FFF2-40B4-BE49-F238E27FC236}">
                <a16:creationId xmlns:a16="http://schemas.microsoft.com/office/drawing/2014/main" id="{587307A2-882E-594E-887F-E8442FBB56F2}"/>
              </a:ext>
            </a:extLst>
          </p:cNvPr>
          <p:cNvGrpSpPr/>
          <p:nvPr/>
        </p:nvGrpSpPr>
        <p:grpSpPr>
          <a:xfrm>
            <a:off x="726533" y="4693618"/>
            <a:ext cx="9263499" cy="1483025"/>
            <a:chOff x="726533" y="4693618"/>
            <a:chExt cx="9263499" cy="1483025"/>
          </a:xfrm>
        </p:grpSpPr>
        <p:sp>
          <p:nvSpPr>
            <p:cNvPr id="12" name="TextBox 11">
              <a:extLst>
                <a:ext uri="{FF2B5EF4-FFF2-40B4-BE49-F238E27FC236}">
                  <a16:creationId xmlns:a16="http://schemas.microsoft.com/office/drawing/2014/main" id="{417162A8-4DA7-3A45-A052-11995AF1EE9E}"/>
                </a:ext>
              </a:extLst>
            </p:cNvPr>
            <p:cNvSpPr txBox="1"/>
            <p:nvPr/>
          </p:nvSpPr>
          <p:spPr>
            <a:xfrm>
              <a:off x="867637" y="5714978"/>
              <a:ext cx="5595508" cy="461665"/>
            </a:xfrm>
            <a:prstGeom prst="rect">
              <a:avLst/>
            </a:prstGeom>
            <a:noFill/>
          </p:spPr>
          <p:txBody>
            <a:bodyPr wrap="square" rtlCol="0">
              <a:spAutoFit/>
            </a:bodyPr>
            <a:lstStyle/>
            <a:p>
              <a:r>
                <a:rPr lang="en-US" sz="2400" dirty="0"/>
                <a:t>7 ACEs – 20 of 100 people attempt suicide</a:t>
              </a:r>
            </a:p>
          </p:txBody>
        </p:sp>
        <p:pic>
          <p:nvPicPr>
            <p:cNvPr id="6" name="Picture 5">
              <a:extLst>
                <a:ext uri="{FF2B5EF4-FFF2-40B4-BE49-F238E27FC236}">
                  <a16:creationId xmlns:a16="http://schemas.microsoft.com/office/drawing/2014/main" id="{53F0EDCD-2DF9-5A46-ADB0-9C2C85A8DFDE}"/>
                </a:ext>
              </a:extLst>
            </p:cNvPr>
            <p:cNvPicPr>
              <a:picLocks noChangeAspect="1"/>
            </p:cNvPicPr>
            <p:nvPr/>
          </p:nvPicPr>
          <p:blipFill>
            <a:blip r:embed="rId4"/>
            <a:stretch>
              <a:fillRect/>
            </a:stretch>
          </p:blipFill>
          <p:spPr>
            <a:xfrm>
              <a:off x="726533" y="4693618"/>
              <a:ext cx="9263499" cy="1021360"/>
            </a:xfrm>
            <a:prstGeom prst="rect">
              <a:avLst/>
            </a:prstGeom>
          </p:spPr>
        </p:pic>
      </p:grpSp>
      <p:cxnSp>
        <p:nvCxnSpPr>
          <p:cNvPr id="16" name="Straight Connector 15">
            <a:extLst>
              <a:ext uri="{FF2B5EF4-FFF2-40B4-BE49-F238E27FC236}">
                <a16:creationId xmlns:a16="http://schemas.microsoft.com/office/drawing/2014/main" id="{1F3C72B2-74E7-7D47-B3CC-60393827F605}"/>
              </a:ext>
            </a:extLst>
          </p:cNvPr>
          <p:cNvCxnSpPr/>
          <p:nvPr/>
        </p:nvCxnSpPr>
        <p:spPr>
          <a:xfrm>
            <a:off x="826072" y="1452350"/>
            <a:ext cx="1045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1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AC3AE9-003E-034B-AB20-9356FDA2D6FD}"/>
              </a:ext>
            </a:extLst>
          </p:cNvPr>
          <p:cNvSpPr>
            <a:spLocks noGrp="1"/>
          </p:cNvSpPr>
          <p:nvPr>
            <p:ph type="sldNum" sz="quarter" idx="12"/>
          </p:nvPr>
        </p:nvSpPr>
        <p:spPr/>
        <p:txBody>
          <a:bodyPr vert="horz" lIns="91440" tIns="45720" rIns="91440" bIns="45720" rtlCol="0" anchor="ctr">
            <a:normAutofit/>
          </a:bodyPr>
          <a:lstStyle/>
          <a:p>
            <a:pPr algn="l">
              <a:spcAft>
                <a:spcPts val="600"/>
              </a:spcAft>
            </a:pPr>
            <a:fld id="{3A98EE3D-8CD1-4C3F-BD1C-C98C9596463C}" type="slidenum">
              <a:rPr lang="en-US" sz="1050" smtClean="0"/>
              <a:pPr algn="l">
                <a:spcAft>
                  <a:spcPts val="600"/>
                </a:spcAft>
              </a:pPr>
              <a:t>13</a:t>
            </a:fld>
            <a:endParaRPr lang="en-US" sz="1050"/>
          </a:p>
        </p:txBody>
      </p:sp>
      <p:pic>
        <p:nvPicPr>
          <p:cNvPr id="7" name="Picture 6" descr="A close up of a logo&#10;&#10;Description automatically generated">
            <a:extLst>
              <a:ext uri="{FF2B5EF4-FFF2-40B4-BE49-F238E27FC236}">
                <a16:creationId xmlns:a16="http://schemas.microsoft.com/office/drawing/2014/main" id="{0AE1E9D9-BB28-7348-908A-9F422E7F8320}"/>
              </a:ext>
            </a:extLst>
          </p:cNvPr>
          <p:cNvPicPr>
            <a:picLocks noChangeAspect="1"/>
          </p:cNvPicPr>
          <p:nvPr/>
        </p:nvPicPr>
        <p:blipFill>
          <a:blip r:embed="rId3"/>
          <a:stretch>
            <a:fillRect/>
          </a:stretch>
        </p:blipFill>
        <p:spPr>
          <a:xfrm>
            <a:off x="971548" y="1984498"/>
            <a:ext cx="3687537" cy="4214329"/>
          </a:xfrm>
          <a:prstGeom prst="rect">
            <a:avLst/>
          </a:prstGeom>
        </p:spPr>
      </p:pic>
      <p:sp>
        <p:nvSpPr>
          <p:cNvPr id="22" name="Content Placeholder 2">
            <a:extLst>
              <a:ext uri="{FF2B5EF4-FFF2-40B4-BE49-F238E27FC236}">
                <a16:creationId xmlns:a16="http://schemas.microsoft.com/office/drawing/2014/main" id="{FC2F48F0-6FE4-FA4F-89BC-3E0750FEC117}"/>
              </a:ext>
            </a:extLst>
          </p:cNvPr>
          <p:cNvSpPr txBox="1">
            <a:spLocks/>
          </p:cNvSpPr>
          <p:nvPr/>
        </p:nvSpPr>
        <p:spPr>
          <a:xfrm>
            <a:off x="4876800" y="1934826"/>
            <a:ext cx="6589486" cy="4512012"/>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n-US" altLang="en-US" sz="2800" dirty="0"/>
              <a:t>Participation is entirely voluntary.</a:t>
            </a:r>
          </a:p>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n-US" altLang="en-US" sz="2800" dirty="0"/>
              <a:t>All responses are confidential.</a:t>
            </a:r>
          </a:p>
          <a:p>
            <a:pPr marL="288925" indent="-288925">
              <a:lnSpc>
                <a:spcPct val="100000"/>
              </a:lnSpc>
              <a:spcBef>
                <a:spcPct val="0"/>
              </a:spcBef>
              <a:spcAft>
                <a:spcPts val="900"/>
              </a:spcAft>
              <a:buClr>
                <a:schemeClr val="accent4">
                  <a:lumMod val="75000"/>
                </a:schemeClr>
              </a:buClr>
              <a:buSzPct val="120000"/>
              <a:buFont typeface="Arial" panose="020B0604020202020204" pitchFamily="34" charset="0"/>
              <a:buChar char="•"/>
            </a:pPr>
            <a:r>
              <a:rPr lang="en-US" altLang="en-US" sz="2800" dirty="0"/>
              <a:t>All questions are “yes” or ”no.”</a:t>
            </a:r>
          </a:p>
          <a:p>
            <a:pPr marL="288925" indent="-288925">
              <a:lnSpc>
                <a:spcPct val="100000"/>
              </a:lnSpc>
              <a:spcBef>
                <a:spcPct val="0"/>
              </a:spcBef>
              <a:spcAft>
                <a:spcPts val="900"/>
              </a:spcAft>
              <a:buClr>
                <a:schemeClr val="accent4">
                  <a:lumMod val="75000"/>
                </a:schemeClr>
              </a:buClr>
              <a:buSzPct val="120000"/>
              <a:buFont typeface="Arial" panose="020B0604020202020204" pitchFamily="34" charset="0"/>
              <a:buChar char="•"/>
            </a:pPr>
            <a:r>
              <a:rPr lang="en-US" altLang="en-US" sz="2800" dirty="0"/>
              <a:t>Read the entire question as many questions have 2 or more parts.</a:t>
            </a:r>
          </a:p>
          <a:p>
            <a:pPr marL="288925" indent="-288925">
              <a:lnSpc>
                <a:spcPct val="100000"/>
              </a:lnSpc>
              <a:spcBef>
                <a:spcPct val="0"/>
              </a:spcBef>
              <a:spcAft>
                <a:spcPts val="0"/>
              </a:spcAft>
              <a:buClr>
                <a:schemeClr val="accent4">
                  <a:lumMod val="75000"/>
                </a:schemeClr>
              </a:buClr>
              <a:buSzPct val="120000"/>
              <a:buFont typeface="Arial" panose="020B0604020202020204" pitchFamily="34" charset="0"/>
              <a:buChar char="•"/>
            </a:pPr>
            <a:r>
              <a:rPr lang="en-US" altLang="en-US" sz="2800" dirty="0"/>
              <a:t>Some questions may bring to mind difficult memories or upsetting feelings, so please do what you need to do to take care of yourself.</a:t>
            </a:r>
          </a:p>
        </p:txBody>
      </p:sp>
      <p:sp>
        <p:nvSpPr>
          <p:cNvPr id="8" name="Title 3">
            <a:extLst>
              <a:ext uri="{FF2B5EF4-FFF2-40B4-BE49-F238E27FC236}">
                <a16:creationId xmlns:a16="http://schemas.microsoft.com/office/drawing/2014/main" id="{6316F185-92C3-364A-BB0B-02291E771FCB}"/>
              </a:ext>
            </a:extLst>
          </p:cNvPr>
          <p:cNvSpPr txBox="1">
            <a:spLocks/>
          </p:cNvSpPr>
          <p:nvPr/>
        </p:nvSpPr>
        <p:spPr>
          <a:xfrm>
            <a:off x="938627" y="165495"/>
            <a:ext cx="10314746" cy="1648623"/>
          </a:xfrm>
          <a:prstGeom prst="rect">
            <a:avLst/>
          </a:prstGeom>
          <a:solidFill>
            <a:schemeClr val="bg1"/>
          </a:solidFill>
          <a:ln w="28575">
            <a:solidFill>
              <a:schemeClr val="tx1"/>
            </a:solidFill>
          </a:ln>
        </p:spPr>
        <p:txBody>
          <a:bodyPr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marL="9525" algn="ctr">
              <a:lnSpc>
                <a:spcPct val="100000"/>
              </a:lnSpc>
              <a:spcBef>
                <a:spcPts val="0"/>
              </a:spcBef>
              <a:buClr>
                <a:srgbClr val="C00000"/>
              </a:buClr>
              <a:buSzPct val="125000"/>
            </a:pPr>
            <a:r>
              <a:rPr lang="en-US" sz="6000" b="1" spc="400" dirty="0"/>
              <a:t>10 Questions</a:t>
            </a:r>
            <a:br>
              <a:rPr lang="en-US" sz="6000" b="1" spc="400" dirty="0"/>
            </a:br>
            <a:r>
              <a:rPr lang="en-US" sz="3600" b="1" spc="0" dirty="0">
                <a:solidFill>
                  <a:schemeClr val="accent4">
                    <a:lumMod val="75000"/>
                  </a:schemeClr>
                </a:solidFill>
                <a:latin typeface="Tw Cen MT" panose="020F0502020204030204"/>
                <a:ea typeface="+mn-ea"/>
                <a:cs typeface="+mn-cs"/>
              </a:rPr>
              <a:t>Adverse Childhood Experiences (ACEs) Survey</a:t>
            </a:r>
            <a:endParaRPr lang="en-US" sz="3600" b="1" spc="400" dirty="0">
              <a:solidFill>
                <a:schemeClr val="accent4">
                  <a:lumMod val="75000"/>
                </a:schemeClr>
              </a:solidFill>
            </a:endParaRPr>
          </a:p>
        </p:txBody>
      </p:sp>
    </p:spTree>
    <p:extLst>
      <p:ext uri="{BB962C8B-B14F-4D97-AF65-F5344CB8AC3E}">
        <p14:creationId xmlns:p14="http://schemas.microsoft.com/office/powerpoint/2010/main" val="305865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E2718F-9831-3C4F-9B93-51AD1C3D4FB4}"/>
              </a:ext>
            </a:extLst>
          </p:cNvPr>
          <p:cNvSpPr>
            <a:spLocks noGrp="1"/>
          </p:cNvSpPr>
          <p:nvPr>
            <p:ph type="sldNum" sz="quarter" idx="12"/>
          </p:nvPr>
        </p:nvSpPr>
        <p:spPr/>
        <p:txBody>
          <a:bodyPr/>
          <a:lstStyle/>
          <a:p>
            <a:fld id="{3A98EE3D-8CD1-4C3F-BD1C-C98C9596463C}" type="slidenum">
              <a:rPr lang="en-US" smtClean="0"/>
              <a:pPr/>
              <a:t>14</a:t>
            </a:fld>
            <a:endParaRPr lang="en-US" dirty="0"/>
          </a:p>
        </p:txBody>
      </p:sp>
      <p:sp>
        <p:nvSpPr>
          <p:cNvPr id="7" name="Rectangle 6">
            <a:extLst>
              <a:ext uri="{FF2B5EF4-FFF2-40B4-BE49-F238E27FC236}">
                <a16:creationId xmlns:a16="http://schemas.microsoft.com/office/drawing/2014/main" id="{948AC0D1-0A67-D747-A4B7-8D2434BA11E8}"/>
              </a:ext>
            </a:extLst>
          </p:cNvPr>
          <p:cNvSpPr/>
          <p:nvPr/>
        </p:nvSpPr>
        <p:spPr>
          <a:xfrm>
            <a:off x="0" y="0"/>
            <a:ext cx="12192000"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5002068A-90BB-2C42-A620-71C71E60F20A}"/>
              </a:ext>
            </a:extLst>
          </p:cNvPr>
          <p:cNvSpPr txBox="1">
            <a:spLocks/>
          </p:cNvSpPr>
          <p:nvPr/>
        </p:nvSpPr>
        <p:spPr>
          <a:xfrm>
            <a:off x="982979" y="943959"/>
            <a:ext cx="10571710" cy="5436059"/>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96863" indent="-280988">
              <a:lnSpc>
                <a:spcPct val="90000"/>
              </a:lnSpc>
              <a:spcBef>
                <a:spcPts val="0"/>
              </a:spcBef>
              <a:spcAft>
                <a:spcPts val="1200"/>
              </a:spcAft>
              <a:buFont typeface="Calibri" panose="020F0502020204030204" pitchFamily="34" charset="0"/>
              <a:buNone/>
            </a:pPr>
            <a:r>
              <a:rPr lang="en-US" dirty="0"/>
              <a:t>1. </a:t>
            </a:r>
            <a:r>
              <a:rPr lang="en-US" sz="2200" dirty="0"/>
              <a:t>Did a parent or other adult in the household often or very often…swear at you, insult you, put you down, or humiliate you?</a:t>
            </a:r>
            <a:br>
              <a:rPr lang="en-US" sz="2200" dirty="0"/>
            </a:br>
            <a:r>
              <a:rPr lang="en-US" sz="2200" i="1" dirty="0"/>
              <a:t>or</a:t>
            </a:r>
            <a:br>
              <a:rPr lang="en-US" sz="2200" dirty="0"/>
            </a:br>
            <a:r>
              <a:rPr lang="en-US" sz="2200" dirty="0"/>
              <a:t>act in a way that made you afraid that you might be physically hurt?</a:t>
            </a:r>
          </a:p>
          <a:p>
            <a:pPr marL="296863" indent="-280988">
              <a:lnSpc>
                <a:spcPct val="90000"/>
              </a:lnSpc>
              <a:spcBef>
                <a:spcPts val="0"/>
              </a:spcBef>
              <a:spcAft>
                <a:spcPts val="1200"/>
              </a:spcAft>
              <a:buFont typeface="Calibri" panose="020F0502020204030204" pitchFamily="34" charset="0"/>
              <a:buNone/>
            </a:pPr>
            <a:r>
              <a:rPr lang="en-US" sz="2200" dirty="0"/>
              <a:t>2. Did a parent or other adult in the household often or very often…push, grab, slap, or throw something at you?</a:t>
            </a:r>
            <a:br>
              <a:rPr lang="en-US" sz="2200" dirty="0"/>
            </a:br>
            <a:r>
              <a:rPr lang="en-US" sz="2200" i="1" dirty="0"/>
              <a:t>or</a:t>
            </a:r>
            <a:br>
              <a:rPr lang="en-US" sz="2200" dirty="0"/>
            </a:br>
            <a:r>
              <a:rPr lang="en-US" sz="2200" dirty="0"/>
              <a:t>ever hit you so hard that you had marks or were injured?</a:t>
            </a:r>
          </a:p>
          <a:p>
            <a:pPr marL="346075" indent="-330200">
              <a:lnSpc>
                <a:spcPct val="90000"/>
              </a:lnSpc>
              <a:spcBef>
                <a:spcPts val="0"/>
              </a:spcBef>
              <a:spcAft>
                <a:spcPts val="1000"/>
              </a:spcAft>
              <a:buFont typeface="Calibri" panose="020F0502020204030204" pitchFamily="34" charset="0"/>
              <a:buNone/>
            </a:pPr>
            <a:r>
              <a:rPr lang="en-US" sz="2200" dirty="0"/>
              <a:t>3. Did an adult or person at least five years older than you ever…touch or fondle you or have you touch their body in a sexual way?</a:t>
            </a:r>
            <a:br>
              <a:rPr lang="en-US" sz="2200" dirty="0"/>
            </a:br>
            <a:r>
              <a:rPr lang="en-US" sz="2200" i="1" dirty="0"/>
              <a:t>or</a:t>
            </a:r>
            <a:br>
              <a:rPr lang="en-US" sz="2200" dirty="0"/>
            </a:br>
            <a:r>
              <a:rPr lang="en-US" sz="2200" dirty="0"/>
              <a:t>attempt or actually have oral, anal, or vaginal intercourse with you?</a:t>
            </a:r>
          </a:p>
          <a:p>
            <a:pPr marL="350838" indent="-341313">
              <a:lnSpc>
                <a:spcPct val="90000"/>
              </a:lnSpc>
              <a:spcBef>
                <a:spcPts val="0"/>
              </a:spcBef>
              <a:spcAft>
                <a:spcPts val="0"/>
              </a:spcAft>
              <a:buNone/>
            </a:pPr>
            <a:r>
              <a:rPr lang="en-US" sz="2200" dirty="0"/>
              <a:t>4. Did you often or very often feel that…no one in your family loved you or thought you were important or special?</a:t>
            </a:r>
            <a:br>
              <a:rPr lang="en-US" sz="2200" dirty="0"/>
            </a:br>
            <a:r>
              <a:rPr lang="en-US" sz="2200" i="1" dirty="0"/>
              <a:t>or</a:t>
            </a:r>
            <a:br>
              <a:rPr lang="en-US" sz="2200" dirty="0"/>
            </a:br>
            <a:r>
              <a:rPr lang="en-US" sz="2200" dirty="0"/>
              <a:t>your family didn’t look out for each other, feel close to each other, or support each other?</a:t>
            </a:r>
          </a:p>
        </p:txBody>
      </p:sp>
      <p:sp>
        <p:nvSpPr>
          <p:cNvPr id="2" name="Title 1">
            <a:extLst>
              <a:ext uri="{FF2B5EF4-FFF2-40B4-BE49-F238E27FC236}">
                <a16:creationId xmlns:a16="http://schemas.microsoft.com/office/drawing/2014/main" id="{644C6CF3-6FB2-6C47-89F1-8974E73E8DA6}"/>
              </a:ext>
            </a:extLst>
          </p:cNvPr>
          <p:cNvSpPr>
            <a:spLocks noGrp="1"/>
          </p:cNvSpPr>
          <p:nvPr>
            <p:ph type="title"/>
          </p:nvPr>
        </p:nvSpPr>
        <p:spPr/>
        <p:txBody>
          <a:bodyPr anchor="t">
            <a:normAutofit/>
          </a:bodyPr>
          <a:lstStyle/>
          <a:p>
            <a:pPr algn="ctr"/>
            <a:r>
              <a:rPr lang="en-US" sz="3600" dirty="0">
                <a:solidFill>
                  <a:srgbClr val="C00000"/>
                </a:solidFill>
              </a:rPr>
              <a:t>Before Your 18</a:t>
            </a:r>
            <a:r>
              <a:rPr lang="en-US" sz="3600" baseline="30000" dirty="0">
                <a:solidFill>
                  <a:srgbClr val="C00000"/>
                </a:solidFill>
              </a:rPr>
              <a:t>th</a:t>
            </a:r>
            <a:r>
              <a:rPr lang="en-US" sz="3600" dirty="0">
                <a:solidFill>
                  <a:srgbClr val="C00000"/>
                </a:solidFill>
              </a:rPr>
              <a:t> Birthday,</a:t>
            </a:r>
          </a:p>
        </p:txBody>
      </p:sp>
      <p:cxnSp>
        <p:nvCxnSpPr>
          <p:cNvPr id="9" name="Straight Connector 8">
            <a:extLst>
              <a:ext uri="{FF2B5EF4-FFF2-40B4-BE49-F238E27FC236}">
                <a16:creationId xmlns:a16="http://schemas.microsoft.com/office/drawing/2014/main" id="{CFF998E2-2FAF-7744-AB3B-706E87ABE70D}"/>
              </a:ext>
            </a:extLst>
          </p:cNvPr>
          <p:cNvCxnSpPr/>
          <p:nvPr/>
        </p:nvCxnSpPr>
        <p:spPr>
          <a:xfrm>
            <a:off x="1005147" y="831273"/>
            <a:ext cx="1046641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39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E2718F-9831-3C4F-9B93-51AD1C3D4FB4}"/>
              </a:ext>
            </a:extLst>
          </p:cNvPr>
          <p:cNvSpPr>
            <a:spLocks noGrp="1"/>
          </p:cNvSpPr>
          <p:nvPr>
            <p:ph type="sldNum" sz="quarter" idx="12"/>
          </p:nvPr>
        </p:nvSpPr>
        <p:spPr/>
        <p:txBody>
          <a:bodyPr/>
          <a:lstStyle/>
          <a:p>
            <a:fld id="{3A98EE3D-8CD1-4C3F-BD1C-C98C9596463C}" type="slidenum">
              <a:rPr lang="en-US" smtClean="0"/>
              <a:pPr/>
              <a:t>15</a:t>
            </a:fld>
            <a:endParaRPr lang="en-US" dirty="0"/>
          </a:p>
        </p:txBody>
      </p:sp>
      <p:sp>
        <p:nvSpPr>
          <p:cNvPr id="7" name="Rectangle 6">
            <a:extLst>
              <a:ext uri="{FF2B5EF4-FFF2-40B4-BE49-F238E27FC236}">
                <a16:creationId xmlns:a16="http://schemas.microsoft.com/office/drawing/2014/main" id="{948AC0D1-0A67-D747-A4B7-8D2434BA11E8}"/>
              </a:ext>
            </a:extLst>
          </p:cNvPr>
          <p:cNvSpPr/>
          <p:nvPr/>
        </p:nvSpPr>
        <p:spPr>
          <a:xfrm>
            <a:off x="0" y="0"/>
            <a:ext cx="12192000"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5002068A-90BB-2C42-A620-71C71E60F20A}"/>
              </a:ext>
            </a:extLst>
          </p:cNvPr>
          <p:cNvSpPr txBox="1">
            <a:spLocks/>
          </p:cNvSpPr>
          <p:nvPr/>
        </p:nvSpPr>
        <p:spPr>
          <a:xfrm>
            <a:off x="789709" y="995914"/>
            <a:ext cx="10453255" cy="5436059"/>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50838" indent="-334963">
              <a:lnSpc>
                <a:spcPct val="90000"/>
              </a:lnSpc>
              <a:spcBef>
                <a:spcPts val="0"/>
              </a:spcBef>
              <a:spcAft>
                <a:spcPts val="2000"/>
              </a:spcAft>
              <a:buNone/>
            </a:pPr>
            <a:r>
              <a:rPr lang="en-US" sz="2200" dirty="0"/>
              <a:t>5.  Did you often or very often feel that … You didn’t have enough to eat, had to wear dirty clothes, and had no one to protect you? or Your parents were too drunk or high to take care of you or take you to the doctor if you needed it?</a:t>
            </a:r>
          </a:p>
          <a:p>
            <a:pPr marL="401638" indent="-392113">
              <a:lnSpc>
                <a:spcPct val="90000"/>
              </a:lnSpc>
              <a:spcBef>
                <a:spcPts val="0"/>
              </a:spcBef>
              <a:spcAft>
                <a:spcPts val="2000"/>
              </a:spcAft>
              <a:buNone/>
            </a:pPr>
            <a:r>
              <a:rPr lang="en-US" sz="2200" dirty="0"/>
              <a:t>6.  Were your parents ever separated or divorced?</a:t>
            </a:r>
          </a:p>
          <a:p>
            <a:pPr marL="401638" indent="-392113">
              <a:lnSpc>
                <a:spcPct val="90000"/>
              </a:lnSpc>
              <a:spcBef>
                <a:spcPts val="0"/>
              </a:spcBef>
              <a:spcAft>
                <a:spcPts val="2000"/>
              </a:spcAft>
              <a:buNone/>
            </a:pPr>
            <a:r>
              <a:rPr lang="en-US" sz="2200" dirty="0"/>
              <a:t>7.  Was your mother or stepmother:</a:t>
            </a:r>
            <a:br>
              <a:rPr lang="en-US" sz="2200" dirty="0"/>
            </a:br>
            <a:r>
              <a:rPr lang="en-US" sz="2200" dirty="0"/>
              <a:t>Often or very often pushed, grabbed, slapped, or had something thrown at her? or Sometimes, often, or very often kicked, bitten, hit with a fist, or hit with something hard? or Ever repeatedly hit over at least a few minutes or threatened with a gun or knife?</a:t>
            </a:r>
          </a:p>
          <a:p>
            <a:pPr marL="401638" indent="-392113">
              <a:lnSpc>
                <a:spcPct val="90000"/>
              </a:lnSpc>
              <a:spcBef>
                <a:spcPts val="0"/>
              </a:spcBef>
              <a:spcAft>
                <a:spcPts val="2000"/>
              </a:spcAft>
              <a:buNone/>
            </a:pPr>
            <a:r>
              <a:rPr lang="en-US" sz="2200" dirty="0"/>
              <a:t>8.  Did you live with anyone who was a problem drinker or alcoholic, or who used street drugs?</a:t>
            </a:r>
          </a:p>
          <a:p>
            <a:pPr marL="401638" indent="-392113">
              <a:lnSpc>
                <a:spcPct val="90000"/>
              </a:lnSpc>
              <a:spcBef>
                <a:spcPts val="0"/>
              </a:spcBef>
              <a:spcAft>
                <a:spcPts val="2000"/>
              </a:spcAft>
              <a:buNone/>
            </a:pPr>
            <a:r>
              <a:rPr lang="en-US" sz="2200" dirty="0"/>
              <a:t>9.  Was a household member depressed or mentally ill, or did a household member attempt suicide?</a:t>
            </a:r>
          </a:p>
          <a:p>
            <a:pPr marL="401638" indent="-392113">
              <a:lnSpc>
                <a:spcPct val="90000"/>
              </a:lnSpc>
              <a:spcBef>
                <a:spcPts val="0"/>
              </a:spcBef>
              <a:spcAft>
                <a:spcPts val="0"/>
              </a:spcAft>
              <a:buNone/>
            </a:pPr>
            <a:r>
              <a:rPr lang="en-US" sz="2200" dirty="0"/>
              <a:t>10. Did a household member go to prison? </a:t>
            </a:r>
          </a:p>
        </p:txBody>
      </p:sp>
      <p:sp>
        <p:nvSpPr>
          <p:cNvPr id="2" name="Title 1">
            <a:extLst>
              <a:ext uri="{FF2B5EF4-FFF2-40B4-BE49-F238E27FC236}">
                <a16:creationId xmlns:a16="http://schemas.microsoft.com/office/drawing/2014/main" id="{644C6CF3-6FB2-6C47-89F1-8974E73E8DA6}"/>
              </a:ext>
            </a:extLst>
          </p:cNvPr>
          <p:cNvSpPr>
            <a:spLocks noGrp="1"/>
          </p:cNvSpPr>
          <p:nvPr>
            <p:ph type="title"/>
          </p:nvPr>
        </p:nvSpPr>
        <p:spPr>
          <a:xfrm>
            <a:off x="1097280" y="286604"/>
            <a:ext cx="10058400" cy="773270"/>
          </a:xfrm>
        </p:spPr>
        <p:txBody>
          <a:bodyPr anchor="t">
            <a:noAutofit/>
          </a:bodyPr>
          <a:lstStyle/>
          <a:p>
            <a:pPr lvl="0" algn="ctr"/>
            <a:r>
              <a:rPr lang="en-US" sz="3600" dirty="0">
                <a:solidFill>
                  <a:srgbClr val="C00000"/>
                </a:solidFill>
              </a:rPr>
              <a:t>Before Your 18</a:t>
            </a:r>
            <a:r>
              <a:rPr lang="en-US" sz="3600" baseline="30000" dirty="0">
                <a:solidFill>
                  <a:srgbClr val="C00000"/>
                </a:solidFill>
              </a:rPr>
              <a:t>th</a:t>
            </a:r>
            <a:r>
              <a:rPr lang="en-US" sz="3600" dirty="0">
                <a:solidFill>
                  <a:srgbClr val="C00000"/>
                </a:solidFill>
              </a:rPr>
              <a:t> Birthday,</a:t>
            </a:r>
            <a:br>
              <a:rPr lang="en-US" sz="3600" dirty="0">
                <a:solidFill>
                  <a:schemeClr val="accent3">
                    <a:lumMod val="75000"/>
                  </a:schemeClr>
                </a:solidFill>
              </a:rPr>
            </a:br>
            <a:br>
              <a:rPr lang="en-US" sz="2400" dirty="0"/>
            </a:br>
            <a:br>
              <a:rPr lang="en-US" sz="2400" dirty="0"/>
            </a:br>
            <a:endParaRPr lang="en-US" sz="2400" dirty="0"/>
          </a:p>
        </p:txBody>
      </p:sp>
      <p:cxnSp>
        <p:nvCxnSpPr>
          <p:cNvPr id="6" name="Straight Connector 5">
            <a:extLst>
              <a:ext uri="{FF2B5EF4-FFF2-40B4-BE49-F238E27FC236}">
                <a16:creationId xmlns:a16="http://schemas.microsoft.com/office/drawing/2014/main" id="{60256B70-6CA1-AC4D-BF05-C5FA52220A3D}"/>
              </a:ext>
            </a:extLst>
          </p:cNvPr>
          <p:cNvCxnSpPr>
            <a:cxnSpLocks/>
          </p:cNvCxnSpPr>
          <p:nvPr/>
        </p:nvCxnSpPr>
        <p:spPr>
          <a:xfrm>
            <a:off x="789709" y="841664"/>
            <a:ext cx="10713027"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01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F15137-F95D-BA47-82A7-1C55493932D6}"/>
              </a:ext>
            </a:extLst>
          </p:cNvPr>
          <p:cNvSpPr/>
          <p:nvPr/>
        </p:nvSpPr>
        <p:spPr>
          <a:xfrm>
            <a:off x="0" y="-82193"/>
            <a:ext cx="12192000" cy="65495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BECE101F-C18E-F94C-9121-23336F9B9F41}"/>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5" name="Content Placeholder 4">
            <a:extLst>
              <a:ext uri="{FF2B5EF4-FFF2-40B4-BE49-F238E27FC236}">
                <a16:creationId xmlns:a16="http://schemas.microsoft.com/office/drawing/2014/main" id="{9B5D57B8-E761-8E44-8C0B-189E0FB687A9}"/>
              </a:ext>
            </a:extLst>
          </p:cNvPr>
          <p:cNvSpPr>
            <a:spLocks noGrp="1"/>
          </p:cNvSpPr>
          <p:nvPr>
            <p:ph idx="1"/>
          </p:nvPr>
        </p:nvSpPr>
        <p:spPr>
          <a:xfrm>
            <a:off x="4193628" y="1908170"/>
            <a:ext cx="7571588" cy="3760891"/>
          </a:xfrm>
        </p:spPr>
        <p:txBody>
          <a:bodyPr>
            <a:noAutofit/>
          </a:bodyPr>
          <a:lstStyle/>
          <a:p>
            <a:pPr marL="0" indent="0">
              <a:spcAft>
                <a:spcPts val="1200"/>
              </a:spcAft>
              <a:buClr>
                <a:schemeClr val="tx1"/>
              </a:buClr>
              <a:buSzPct val="120000"/>
              <a:buNone/>
            </a:pPr>
            <a:r>
              <a:rPr lang="en-US" sz="3000" dirty="0"/>
              <a:t>Trauma does </a:t>
            </a:r>
            <a:r>
              <a:rPr lang="en-US" sz="3000" b="1" u="sng" dirty="0">
                <a:solidFill>
                  <a:srgbClr val="BE6A5B"/>
                </a:solidFill>
              </a:rPr>
              <a:t>NOT</a:t>
            </a:r>
            <a:r>
              <a:rPr lang="en-US" sz="3000" dirty="0"/>
              <a:t> have to lead to negative outcomes.</a:t>
            </a:r>
          </a:p>
          <a:p>
            <a:pPr marL="0" indent="0">
              <a:spcAft>
                <a:spcPts val="1200"/>
              </a:spcAft>
              <a:buClr>
                <a:schemeClr val="tx1"/>
              </a:buClr>
              <a:buSzPct val="120000"/>
              <a:buNone/>
            </a:pPr>
            <a:r>
              <a:rPr lang="en-US" sz="3000" dirty="0"/>
              <a:t>There are specific factors that can build </a:t>
            </a:r>
            <a:r>
              <a:rPr lang="en-US" sz="3000" b="1" dirty="0">
                <a:solidFill>
                  <a:srgbClr val="BE6A5B"/>
                </a:solidFill>
                <a:highlight>
                  <a:srgbClr val="FFFF9A"/>
                </a:highlight>
              </a:rPr>
              <a:t>resilience</a:t>
            </a:r>
          </a:p>
          <a:p>
            <a:pPr marL="1178433" lvl="1" indent="-457200">
              <a:spcAft>
                <a:spcPts val="1200"/>
              </a:spcAft>
              <a:buClr>
                <a:schemeClr val="tx1"/>
              </a:buClr>
              <a:buSzPct val="100000"/>
              <a:buFont typeface="Arial" panose="020B0604020202020204" pitchFamily="34" charset="0"/>
              <a:buChar char="•"/>
            </a:pPr>
            <a:r>
              <a:rPr lang="en-US" sz="2800" dirty="0"/>
              <a:t>Bounce back during difficult times</a:t>
            </a:r>
          </a:p>
          <a:p>
            <a:pPr marL="1178433" lvl="1" indent="-457200">
              <a:spcAft>
                <a:spcPts val="1200"/>
              </a:spcAft>
              <a:buClr>
                <a:schemeClr val="tx1"/>
              </a:buClr>
              <a:buSzPct val="100000"/>
              <a:buFont typeface="Arial" panose="020B0604020202020204" pitchFamily="34" charset="0"/>
              <a:buChar char="•"/>
            </a:pPr>
            <a:r>
              <a:rPr lang="en-US" sz="2800" dirty="0"/>
              <a:t>Adapt well in the face of adversity</a:t>
            </a:r>
          </a:p>
          <a:p>
            <a:endParaRPr lang="en-US" sz="2800" dirty="0"/>
          </a:p>
          <a:p>
            <a:endParaRPr lang="en-US" dirty="0"/>
          </a:p>
        </p:txBody>
      </p:sp>
      <p:sp>
        <p:nvSpPr>
          <p:cNvPr id="4" name="Title 3">
            <a:extLst>
              <a:ext uri="{FF2B5EF4-FFF2-40B4-BE49-F238E27FC236}">
                <a16:creationId xmlns:a16="http://schemas.microsoft.com/office/drawing/2014/main" id="{7473ABD6-DD4E-6747-B7B5-D4A8FA45CEC7}"/>
              </a:ext>
            </a:extLst>
          </p:cNvPr>
          <p:cNvSpPr>
            <a:spLocks noGrp="1"/>
          </p:cNvSpPr>
          <p:nvPr>
            <p:ph type="title"/>
          </p:nvPr>
        </p:nvSpPr>
        <p:spPr>
          <a:xfrm>
            <a:off x="1097280" y="286604"/>
            <a:ext cx="10058400" cy="1153752"/>
          </a:xfrm>
          <a:solidFill>
            <a:schemeClr val="bg1"/>
          </a:solidFill>
          <a:ln>
            <a:solidFill>
              <a:schemeClr val="tx1"/>
            </a:solidFill>
          </a:ln>
        </p:spPr>
        <p:txBody>
          <a:bodyPr anchor="ctr"/>
          <a:lstStyle/>
          <a:p>
            <a:pPr algn="ctr"/>
            <a:r>
              <a:rPr lang="en-US" dirty="0"/>
              <a:t>The Antidote to Trauma: </a:t>
            </a:r>
            <a:r>
              <a:rPr lang="en-US" b="1" dirty="0">
                <a:ln>
                  <a:solidFill>
                    <a:schemeClr val="tx1"/>
                  </a:solidFill>
                </a:ln>
                <a:solidFill>
                  <a:srgbClr val="FFE91F"/>
                </a:solidFill>
              </a:rPr>
              <a:t>Resilience</a:t>
            </a:r>
          </a:p>
        </p:txBody>
      </p:sp>
      <p:pic>
        <p:nvPicPr>
          <p:cNvPr id="8" name="Picture 7">
            <a:extLst>
              <a:ext uri="{FF2B5EF4-FFF2-40B4-BE49-F238E27FC236}">
                <a16:creationId xmlns:a16="http://schemas.microsoft.com/office/drawing/2014/main" id="{4C33D14E-B440-A347-8CA4-D7855E0307CF}"/>
              </a:ext>
            </a:extLst>
          </p:cNvPr>
          <p:cNvPicPr>
            <a:picLocks noChangeAspect="1"/>
          </p:cNvPicPr>
          <p:nvPr/>
        </p:nvPicPr>
        <p:blipFill rotWithShape="1">
          <a:blip r:embed="rId3"/>
          <a:srcRect l="5123" t="6506" r="6271" b="11717"/>
          <a:stretch/>
        </p:blipFill>
        <p:spPr>
          <a:xfrm rot="21230981">
            <a:off x="664436" y="1784469"/>
            <a:ext cx="3146355" cy="4338803"/>
          </a:xfrm>
          <a:prstGeom prst="rect">
            <a:avLst/>
          </a:prstGeom>
          <a:ln w="19050">
            <a:solidFill>
              <a:srgbClr val="FFC000"/>
            </a:solidFill>
          </a:ln>
        </p:spPr>
      </p:pic>
    </p:spTree>
    <p:extLst>
      <p:ext uri="{BB962C8B-B14F-4D97-AF65-F5344CB8AC3E}">
        <p14:creationId xmlns:p14="http://schemas.microsoft.com/office/powerpoint/2010/main" val="374743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12192" y="-66779"/>
            <a:ext cx="12190459" cy="1450757"/>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716279" y="333955"/>
            <a:ext cx="11046401" cy="877887"/>
          </a:xfrm>
        </p:spPr>
        <p:txBody>
          <a:bodyPr anchor="ctr">
            <a:normAutofit/>
          </a:bodyPr>
          <a:lstStyle/>
          <a:p>
            <a:r>
              <a:rPr lang="en-US" dirty="0">
                <a:solidFill>
                  <a:srgbClr val="FFFFFF"/>
                </a:solidFill>
              </a:rPr>
              <a:t>Positive Childhood Experiences (PCEs)</a:t>
            </a:r>
            <a:endParaRPr lang="en-US" sz="3000" dirty="0">
              <a:solidFill>
                <a:srgbClr val="FFFFFF"/>
              </a:solidFill>
            </a:endParaRPr>
          </a:p>
        </p:txBody>
      </p:sp>
      <p:sp>
        <p:nvSpPr>
          <p:cNvPr id="11" name="Content Placeholder 2">
            <a:extLst>
              <a:ext uri="{FF2B5EF4-FFF2-40B4-BE49-F238E27FC236}">
                <a16:creationId xmlns:a16="http://schemas.microsoft.com/office/drawing/2014/main" id="{F9651439-3A26-924F-9A95-3ECF21F22B05}"/>
              </a:ext>
            </a:extLst>
          </p:cNvPr>
          <p:cNvSpPr txBox="1">
            <a:spLocks/>
          </p:cNvSpPr>
          <p:nvPr/>
        </p:nvSpPr>
        <p:spPr>
          <a:xfrm>
            <a:off x="716280" y="2025053"/>
            <a:ext cx="7399020" cy="4467505"/>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6575" indent="-514350">
              <a:lnSpc>
                <a:spcPct val="100000"/>
              </a:lnSpc>
              <a:spcBef>
                <a:spcPts val="0"/>
              </a:spcBef>
              <a:spcAft>
                <a:spcPts val="1000"/>
              </a:spcAft>
              <a:buClr>
                <a:schemeClr val="tx1"/>
              </a:buClr>
              <a:buFont typeface="+mj-lt"/>
              <a:buAutoNum type="arabicPeriod"/>
            </a:pPr>
            <a:r>
              <a:rPr lang="en-US" sz="2800" dirty="0"/>
              <a:t>Able to talk to family about feelings</a:t>
            </a:r>
          </a:p>
          <a:p>
            <a:pPr marL="536575" indent="-514350">
              <a:lnSpc>
                <a:spcPct val="100000"/>
              </a:lnSpc>
              <a:spcBef>
                <a:spcPts val="0"/>
              </a:spcBef>
              <a:spcAft>
                <a:spcPts val="1000"/>
              </a:spcAft>
              <a:buClr>
                <a:schemeClr val="tx1"/>
              </a:buClr>
              <a:buFont typeface="+mj-lt"/>
              <a:buAutoNum type="arabicPeriod"/>
            </a:pPr>
            <a:r>
              <a:rPr lang="en-US" sz="2800" dirty="0"/>
              <a:t>Felt family stood by you during difficult times</a:t>
            </a:r>
          </a:p>
          <a:p>
            <a:pPr marL="536575" indent="-514350">
              <a:lnSpc>
                <a:spcPct val="100000"/>
              </a:lnSpc>
              <a:spcBef>
                <a:spcPts val="0"/>
              </a:spcBef>
              <a:spcAft>
                <a:spcPts val="1000"/>
              </a:spcAft>
              <a:buClr>
                <a:schemeClr val="tx1"/>
              </a:buClr>
              <a:buFont typeface="+mj-lt"/>
              <a:buAutoNum type="arabicPeriod"/>
            </a:pPr>
            <a:r>
              <a:rPr lang="en-US" sz="2800" dirty="0"/>
              <a:t>Felt safe and protected by adult in your home</a:t>
            </a:r>
          </a:p>
          <a:p>
            <a:pPr marL="536575" indent="-514350">
              <a:lnSpc>
                <a:spcPct val="100000"/>
              </a:lnSpc>
              <a:spcBef>
                <a:spcPts val="0"/>
              </a:spcBef>
              <a:spcAft>
                <a:spcPts val="1000"/>
              </a:spcAft>
              <a:buClr>
                <a:schemeClr val="tx1"/>
              </a:buClr>
              <a:buFont typeface="+mj-lt"/>
              <a:buAutoNum type="arabicPeriod"/>
            </a:pPr>
            <a:r>
              <a:rPr lang="en-US" sz="2800" dirty="0"/>
              <a:t>Had at least 2 non-parent adults who took a genuine interest in you</a:t>
            </a:r>
          </a:p>
          <a:p>
            <a:pPr marL="536575" indent="-514350">
              <a:lnSpc>
                <a:spcPct val="100000"/>
              </a:lnSpc>
              <a:spcBef>
                <a:spcPts val="0"/>
              </a:spcBef>
              <a:spcAft>
                <a:spcPts val="1000"/>
              </a:spcAft>
              <a:buClr>
                <a:schemeClr val="tx1"/>
              </a:buClr>
              <a:buFont typeface="+mj-lt"/>
              <a:buAutoNum type="arabicPeriod"/>
            </a:pPr>
            <a:r>
              <a:rPr lang="en-US" sz="2800" dirty="0"/>
              <a:t>Felt supported by friends</a:t>
            </a:r>
          </a:p>
          <a:p>
            <a:pPr marL="536575" indent="-514350">
              <a:lnSpc>
                <a:spcPct val="100000"/>
              </a:lnSpc>
              <a:spcBef>
                <a:spcPts val="0"/>
              </a:spcBef>
              <a:spcAft>
                <a:spcPts val="1000"/>
              </a:spcAft>
              <a:buClr>
                <a:schemeClr val="tx1"/>
              </a:buClr>
              <a:buFont typeface="+mj-lt"/>
              <a:buAutoNum type="arabicPeriod"/>
            </a:pPr>
            <a:r>
              <a:rPr lang="en-US" sz="2800" dirty="0"/>
              <a:t>Felt a sense of belong at high school</a:t>
            </a:r>
          </a:p>
          <a:p>
            <a:pPr marL="536575" indent="-514350">
              <a:lnSpc>
                <a:spcPct val="100000"/>
              </a:lnSpc>
              <a:spcBef>
                <a:spcPts val="0"/>
              </a:spcBef>
              <a:spcAft>
                <a:spcPts val="0"/>
              </a:spcAft>
              <a:buClr>
                <a:schemeClr val="tx1"/>
              </a:buClr>
              <a:buFont typeface="+mj-lt"/>
              <a:buAutoNum type="arabicPeriod"/>
            </a:pPr>
            <a:r>
              <a:rPr lang="en-US" sz="2800" dirty="0"/>
              <a:t>Enjoyed participating in community traditions</a:t>
            </a:r>
          </a:p>
        </p:txBody>
      </p:sp>
      <p:pic>
        <p:nvPicPr>
          <p:cNvPr id="8" name="Picture 7" descr="A person sitting on a wooden surface&#10;&#10;Description automatically generated">
            <a:extLst>
              <a:ext uri="{FF2B5EF4-FFF2-40B4-BE49-F238E27FC236}">
                <a16:creationId xmlns:a16="http://schemas.microsoft.com/office/drawing/2014/main" id="{8F704B08-9EFC-A04F-8B56-ADF83EC7958E}"/>
              </a:ext>
            </a:extLst>
          </p:cNvPr>
          <p:cNvPicPr>
            <a:picLocks noChangeAspect="1"/>
          </p:cNvPicPr>
          <p:nvPr/>
        </p:nvPicPr>
        <p:blipFill>
          <a:blip r:embed="rId3"/>
          <a:stretch>
            <a:fillRect/>
          </a:stretch>
        </p:blipFill>
        <p:spPr>
          <a:xfrm>
            <a:off x="8115300" y="3153108"/>
            <a:ext cx="3647381" cy="2440833"/>
          </a:xfrm>
          <a:prstGeom prst="rect">
            <a:avLst/>
          </a:prstGeom>
        </p:spPr>
      </p:pic>
      <p:sp>
        <p:nvSpPr>
          <p:cNvPr id="7" name="Rectangle 6">
            <a:extLst>
              <a:ext uri="{FF2B5EF4-FFF2-40B4-BE49-F238E27FC236}">
                <a16:creationId xmlns:a16="http://schemas.microsoft.com/office/drawing/2014/main" id="{EA0EC859-A6BF-1144-994E-1EB15A3CE361}"/>
              </a:ext>
            </a:extLst>
          </p:cNvPr>
          <p:cNvSpPr/>
          <p:nvPr/>
        </p:nvSpPr>
        <p:spPr>
          <a:xfrm>
            <a:off x="716280" y="1508605"/>
            <a:ext cx="10507980" cy="516447"/>
          </a:xfrm>
          <a:prstGeom prst="rect">
            <a:avLst/>
          </a:prstGeom>
        </p:spPr>
        <p:txBody>
          <a:bodyPr wrap="square">
            <a:noAutofit/>
          </a:bodyPr>
          <a:lstStyle/>
          <a:p>
            <a:pPr marL="22225" indent="0">
              <a:buClr>
                <a:schemeClr val="tx1"/>
              </a:buClr>
              <a:buNone/>
            </a:pPr>
            <a:r>
              <a:rPr lang="en-US" sz="2800" b="1" dirty="0"/>
              <a:t>As a child, how often or how much did you feel that you were</a:t>
            </a:r>
            <a:r>
              <a:rPr lang="en-US" sz="2800" dirty="0"/>
              <a:t>:</a:t>
            </a:r>
          </a:p>
        </p:txBody>
      </p:sp>
    </p:spTree>
    <p:extLst>
      <p:ext uri="{BB962C8B-B14F-4D97-AF65-F5344CB8AC3E}">
        <p14:creationId xmlns:p14="http://schemas.microsoft.com/office/powerpoint/2010/main" val="2911762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12192" y="-66780"/>
            <a:ext cx="12190459" cy="1687393"/>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05642" y="367688"/>
            <a:ext cx="11046401" cy="877887"/>
          </a:xfrm>
        </p:spPr>
        <p:txBody>
          <a:bodyPr anchor="ctr">
            <a:normAutofit fontScale="90000"/>
          </a:bodyPr>
          <a:lstStyle/>
          <a:p>
            <a:pPr algn="ctr"/>
            <a:r>
              <a:rPr lang="en-US" dirty="0">
                <a:solidFill>
                  <a:srgbClr val="FFFFFF"/>
                </a:solidFill>
              </a:rPr>
              <a:t>Positive Childhood Experiences (PCEs)</a:t>
            </a:r>
            <a:br>
              <a:rPr lang="en-US" dirty="0">
                <a:solidFill>
                  <a:srgbClr val="FFFFFF"/>
                </a:solidFill>
              </a:rPr>
            </a:br>
            <a:r>
              <a:rPr lang="en-US" sz="4400" dirty="0">
                <a:ln>
                  <a:solidFill>
                    <a:schemeClr val="accent1">
                      <a:lumMod val="60000"/>
                      <a:lumOff val="40000"/>
                    </a:schemeClr>
                  </a:solidFill>
                </a:ln>
                <a:solidFill>
                  <a:schemeClr val="accent1">
                    <a:lumMod val="20000"/>
                    <a:lumOff val="80000"/>
                  </a:schemeClr>
                </a:solidFill>
              </a:rPr>
              <a:t>positive interpersonal experiences</a:t>
            </a:r>
          </a:p>
        </p:txBody>
      </p:sp>
      <p:sp>
        <p:nvSpPr>
          <p:cNvPr id="9" name="Rectangle 8">
            <a:extLst>
              <a:ext uri="{FF2B5EF4-FFF2-40B4-BE49-F238E27FC236}">
                <a16:creationId xmlns:a16="http://schemas.microsoft.com/office/drawing/2014/main" id="{FE229F69-6E2D-1C42-8CB7-1507D71F1E6B}"/>
              </a:ext>
            </a:extLst>
          </p:cNvPr>
          <p:cNvSpPr/>
          <p:nvPr/>
        </p:nvSpPr>
        <p:spPr>
          <a:xfrm>
            <a:off x="9032487" y="5958386"/>
            <a:ext cx="2741105" cy="365125"/>
          </a:xfrm>
          <a:prstGeom prst="rect">
            <a:avLst/>
          </a:prstGeom>
        </p:spPr>
        <p:txBody>
          <a:bodyPr wrap="square">
            <a:noAutofit/>
          </a:bodyPr>
          <a:lstStyle/>
          <a:p>
            <a:pPr marL="22225" indent="0" algn="r">
              <a:buClr>
                <a:schemeClr val="tx1"/>
              </a:buClr>
              <a:buNone/>
            </a:pPr>
            <a:r>
              <a:rPr lang="en-US" sz="2200" dirty="0"/>
              <a:t>Bethell et al., 2019</a:t>
            </a:r>
          </a:p>
        </p:txBody>
      </p:sp>
      <p:pic>
        <p:nvPicPr>
          <p:cNvPr id="3" name="Picture 2">
            <a:extLst>
              <a:ext uri="{FF2B5EF4-FFF2-40B4-BE49-F238E27FC236}">
                <a16:creationId xmlns:a16="http://schemas.microsoft.com/office/drawing/2014/main" id="{594861B0-738B-C94D-9048-6322596F931B}"/>
              </a:ext>
            </a:extLst>
          </p:cNvPr>
          <p:cNvPicPr>
            <a:picLocks noChangeAspect="1"/>
          </p:cNvPicPr>
          <p:nvPr/>
        </p:nvPicPr>
        <p:blipFill>
          <a:blip r:embed="rId3"/>
          <a:stretch>
            <a:fillRect/>
          </a:stretch>
        </p:blipFill>
        <p:spPr>
          <a:xfrm>
            <a:off x="3515710" y="2998039"/>
            <a:ext cx="4798082" cy="3194151"/>
          </a:xfrm>
          <a:prstGeom prst="rect">
            <a:avLst/>
          </a:prstGeom>
        </p:spPr>
      </p:pic>
      <p:grpSp>
        <p:nvGrpSpPr>
          <p:cNvPr id="17" name="Group 16">
            <a:extLst>
              <a:ext uri="{FF2B5EF4-FFF2-40B4-BE49-F238E27FC236}">
                <a16:creationId xmlns:a16="http://schemas.microsoft.com/office/drawing/2014/main" id="{20F8DFFC-E15C-4647-914C-53CCF60ADA0A}"/>
              </a:ext>
            </a:extLst>
          </p:cNvPr>
          <p:cNvGrpSpPr/>
          <p:nvPr/>
        </p:nvGrpSpPr>
        <p:grpSpPr>
          <a:xfrm>
            <a:off x="1217431" y="1818693"/>
            <a:ext cx="10044284" cy="1014916"/>
            <a:chOff x="1431436" y="1928778"/>
            <a:chExt cx="10044284" cy="1014916"/>
          </a:xfrm>
        </p:grpSpPr>
        <p:grpSp>
          <p:nvGrpSpPr>
            <p:cNvPr id="15" name="Group 14">
              <a:extLst>
                <a:ext uri="{FF2B5EF4-FFF2-40B4-BE49-F238E27FC236}">
                  <a16:creationId xmlns:a16="http://schemas.microsoft.com/office/drawing/2014/main" id="{9AC22FDD-3954-9E47-8A82-B1544933F5F1}"/>
                </a:ext>
              </a:extLst>
            </p:cNvPr>
            <p:cNvGrpSpPr/>
            <p:nvPr/>
          </p:nvGrpSpPr>
          <p:grpSpPr>
            <a:xfrm>
              <a:off x="1431436" y="1989587"/>
              <a:ext cx="4093671" cy="954107"/>
              <a:chOff x="1431436" y="1996654"/>
              <a:chExt cx="4093671" cy="954107"/>
            </a:xfrm>
          </p:grpSpPr>
          <p:sp>
            <p:nvSpPr>
              <p:cNvPr id="11" name="Content Placeholder 2">
                <a:extLst>
                  <a:ext uri="{FF2B5EF4-FFF2-40B4-BE49-F238E27FC236}">
                    <a16:creationId xmlns:a16="http://schemas.microsoft.com/office/drawing/2014/main" id="{F9651439-3A26-924F-9A95-3ECF21F22B05}"/>
                  </a:ext>
                </a:extLst>
              </p:cNvPr>
              <p:cNvSpPr txBox="1">
                <a:spLocks/>
              </p:cNvSpPr>
              <p:nvPr/>
            </p:nvSpPr>
            <p:spPr>
              <a:xfrm>
                <a:off x="1898163" y="1996654"/>
                <a:ext cx="3626944" cy="954107"/>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225" indent="0">
                  <a:lnSpc>
                    <a:spcPct val="100000"/>
                  </a:lnSpc>
                  <a:spcBef>
                    <a:spcPts val="0"/>
                  </a:spcBef>
                  <a:spcAft>
                    <a:spcPts val="1000"/>
                  </a:spcAft>
                  <a:buClr>
                    <a:schemeClr val="accent4">
                      <a:lumMod val="75000"/>
                    </a:schemeClr>
                  </a:buClr>
                  <a:buSzPct val="120000"/>
                  <a:buNone/>
                </a:pPr>
                <a:r>
                  <a:rPr lang="en-US" sz="2800" dirty="0"/>
                  <a:t>More positive childhood experiences</a:t>
                </a:r>
              </a:p>
            </p:txBody>
          </p:sp>
          <p:sp>
            <p:nvSpPr>
              <p:cNvPr id="6" name="Up Arrow 5">
                <a:extLst>
                  <a:ext uri="{FF2B5EF4-FFF2-40B4-BE49-F238E27FC236}">
                    <a16:creationId xmlns:a16="http://schemas.microsoft.com/office/drawing/2014/main" id="{51D510AB-70AC-4146-8902-26D1A147E00E}"/>
                  </a:ext>
                </a:extLst>
              </p:cNvPr>
              <p:cNvSpPr/>
              <p:nvPr/>
            </p:nvSpPr>
            <p:spPr>
              <a:xfrm>
                <a:off x="1431436" y="2014413"/>
                <a:ext cx="408561" cy="834880"/>
              </a:xfrm>
              <a:prstGeom prst="up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259868A-EADC-664C-80F0-6A1EE5559D60}"/>
                </a:ext>
              </a:extLst>
            </p:cNvPr>
            <p:cNvGrpSpPr/>
            <p:nvPr/>
          </p:nvGrpSpPr>
          <p:grpSpPr>
            <a:xfrm>
              <a:off x="6037635" y="1928778"/>
              <a:ext cx="5438085" cy="954107"/>
              <a:chOff x="6037635" y="1928778"/>
              <a:chExt cx="5438085" cy="954107"/>
            </a:xfrm>
          </p:grpSpPr>
          <p:sp>
            <p:nvSpPr>
              <p:cNvPr id="13" name="Rectangle 12">
                <a:extLst>
                  <a:ext uri="{FF2B5EF4-FFF2-40B4-BE49-F238E27FC236}">
                    <a16:creationId xmlns:a16="http://schemas.microsoft.com/office/drawing/2014/main" id="{13F3B207-4964-2D4E-96E0-0BF22894D94C}"/>
                  </a:ext>
                </a:extLst>
              </p:cNvPr>
              <p:cNvSpPr/>
              <p:nvPr/>
            </p:nvSpPr>
            <p:spPr>
              <a:xfrm>
                <a:off x="6556443" y="1928778"/>
                <a:ext cx="4919277" cy="954107"/>
              </a:xfrm>
              <a:prstGeom prst="rect">
                <a:avLst/>
              </a:prstGeom>
            </p:spPr>
            <p:txBody>
              <a:bodyPr wrap="square">
                <a:spAutoFit/>
              </a:bodyPr>
              <a:lstStyle/>
              <a:p>
                <a:r>
                  <a:rPr lang="en-US" sz="2800" dirty="0"/>
                  <a:t>Lower risk of depression and poor mental health in adulthood</a:t>
                </a:r>
              </a:p>
            </p:txBody>
          </p:sp>
          <p:sp>
            <p:nvSpPr>
              <p:cNvPr id="14" name="Down Arrow 13">
                <a:extLst>
                  <a:ext uri="{FF2B5EF4-FFF2-40B4-BE49-F238E27FC236}">
                    <a16:creationId xmlns:a16="http://schemas.microsoft.com/office/drawing/2014/main" id="{4F5C996A-E669-5D44-B0FB-C953D69364D0}"/>
                  </a:ext>
                </a:extLst>
              </p:cNvPr>
              <p:cNvSpPr/>
              <p:nvPr/>
            </p:nvSpPr>
            <p:spPr>
              <a:xfrm>
                <a:off x="6037635" y="2014413"/>
                <a:ext cx="499353" cy="83488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10222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F1FBFC6-03C0-FF4F-9F7F-86E5B83F8F6B}"/>
              </a:ext>
            </a:extLst>
          </p:cNvPr>
          <p:cNvGraphicFramePr>
            <a:graphicFrameLocks/>
          </p:cNvGraphicFramePr>
          <p:nvPr>
            <p:extLst>
              <p:ext uri="{D42A27DB-BD31-4B8C-83A1-F6EECF244321}">
                <p14:modId xmlns:p14="http://schemas.microsoft.com/office/powerpoint/2010/main" val="2185644897"/>
              </p:ext>
            </p:extLst>
          </p:nvPr>
        </p:nvGraphicFramePr>
        <p:xfrm>
          <a:off x="6321971" y="1997525"/>
          <a:ext cx="5193792"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E09FEF3E-9B1B-4F4B-BF50-C283AD811F7A}"/>
              </a:ext>
            </a:extLst>
          </p:cNvPr>
          <p:cNvSpPr/>
          <p:nvPr/>
        </p:nvSpPr>
        <p:spPr>
          <a:xfrm>
            <a:off x="-12192" y="-66779"/>
            <a:ext cx="12190459" cy="1450757"/>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05642" y="273092"/>
            <a:ext cx="11046401" cy="877887"/>
          </a:xfrm>
        </p:spPr>
        <p:txBody>
          <a:bodyPr anchor="ctr">
            <a:normAutofit/>
          </a:bodyPr>
          <a:lstStyle/>
          <a:p>
            <a:pPr algn="ctr"/>
            <a:r>
              <a:rPr lang="en-US" dirty="0">
                <a:solidFill>
                  <a:srgbClr val="FFFFFF"/>
                </a:solidFill>
              </a:rPr>
              <a:t>Positive Childhood Experiences (PCEs)</a:t>
            </a:r>
            <a:endParaRPr lang="en-US" sz="4400" dirty="0">
              <a:solidFill>
                <a:schemeClr val="accent1">
                  <a:lumMod val="20000"/>
                  <a:lumOff val="80000"/>
                </a:schemeClr>
              </a:solidFill>
            </a:endParaRPr>
          </a:p>
        </p:txBody>
      </p:sp>
      <p:graphicFrame>
        <p:nvGraphicFramePr>
          <p:cNvPr id="19" name="Chart 18">
            <a:extLst>
              <a:ext uri="{FF2B5EF4-FFF2-40B4-BE49-F238E27FC236}">
                <a16:creationId xmlns:a16="http://schemas.microsoft.com/office/drawing/2014/main" id="{BA5DBC57-3382-5446-9B9D-7D27D5BBF7EA}"/>
              </a:ext>
            </a:extLst>
          </p:cNvPr>
          <p:cNvGraphicFramePr>
            <a:graphicFrameLocks/>
          </p:cNvGraphicFramePr>
          <p:nvPr>
            <p:extLst>
              <p:ext uri="{D42A27DB-BD31-4B8C-83A1-F6EECF244321}">
                <p14:modId xmlns:p14="http://schemas.microsoft.com/office/powerpoint/2010/main" val="4038442084"/>
              </p:ext>
            </p:extLst>
          </p:nvPr>
        </p:nvGraphicFramePr>
        <p:xfrm>
          <a:off x="505642" y="1997525"/>
          <a:ext cx="5194767" cy="3840480"/>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a:extLst>
              <a:ext uri="{FF2B5EF4-FFF2-40B4-BE49-F238E27FC236}">
                <a16:creationId xmlns:a16="http://schemas.microsoft.com/office/drawing/2014/main" id="{3060EE60-71F2-1F4A-A1C1-B62026E1D93B}"/>
              </a:ext>
            </a:extLst>
          </p:cNvPr>
          <p:cNvGrpSpPr/>
          <p:nvPr/>
        </p:nvGrpSpPr>
        <p:grpSpPr>
          <a:xfrm>
            <a:off x="2477111" y="2940496"/>
            <a:ext cx="7114590" cy="2388249"/>
            <a:chOff x="2477111" y="2719772"/>
            <a:chExt cx="7114590" cy="2388249"/>
          </a:xfrm>
        </p:grpSpPr>
        <p:grpSp>
          <p:nvGrpSpPr>
            <p:cNvPr id="6" name="Group 5">
              <a:extLst>
                <a:ext uri="{FF2B5EF4-FFF2-40B4-BE49-F238E27FC236}">
                  <a16:creationId xmlns:a16="http://schemas.microsoft.com/office/drawing/2014/main" id="{E1461322-A626-EE42-AA20-26E48149BBD5}"/>
                </a:ext>
              </a:extLst>
            </p:cNvPr>
            <p:cNvGrpSpPr/>
            <p:nvPr/>
          </p:nvGrpSpPr>
          <p:grpSpPr>
            <a:xfrm>
              <a:off x="2477111" y="2719772"/>
              <a:ext cx="1605775" cy="2388249"/>
              <a:chOff x="2477111" y="2719772"/>
              <a:chExt cx="1605775" cy="2388249"/>
            </a:xfrm>
          </p:grpSpPr>
          <p:sp>
            <p:nvSpPr>
              <p:cNvPr id="7" name="TextBox 6">
                <a:extLst>
                  <a:ext uri="{FF2B5EF4-FFF2-40B4-BE49-F238E27FC236}">
                    <a16:creationId xmlns:a16="http://schemas.microsoft.com/office/drawing/2014/main" id="{1F267031-D2E1-5B4C-91B0-50CBD978FDA8}"/>
                  </a:ext>
                </a:extLst>
              </p:cNvPr>
              <p:cNvSpPr txBox="1"/>
              <p:nvPr/>
            </p:nvSpPr>
            <p:spPr>
              <a:xfrm>
                <a:off x="2477111" y="2719772"/>
                <a:ext cx="1605775" cy="861774"/>
              </a:xfrm>
              <a:prstGeom prst="rect">
                <a:avLst/>
              </a:prstGeom>
              <a:noFill/>
            </p:spPr>
            <p:txBody>
              <a:bodyPr wrap="square" rtlCol="0">
                <a:spAutoFit/>
              </a:bodyPr>
              <a:lstStyle/>
              <a:p>
                <a:pPr algn="ctr"/>
                <a:r>
                  <a:rPr lang="en-US" sz="5000" b="1" dirty="0">
                    <a:solidFill>
                      <a:schemeClr val="accent5">
                        <a:lumMod val="50000"/>
                      </a:schemeClr>
                    </a:solidFill>
                  </a:rPr>
                  <a:t>72%</a:t>
                </a:r>
              </a:p>
            </p:txBody>
          </p:sp>
          <p:sp>
            <p:nvSpPr>
              <p:cNvPr id="18" name="Down Arrow 17">
                <a:extLst>
                  <a:ext uri="{FF2B5EF4-FFF2-40B4-BE49-F238E27FC236}">
                    <a16:creationId xmlns:a16="http://schemas.microsoft.com/office/drawing/2014/main" id="{E5AB7E01-7B96-DC44-BF94-700B2C0B4480}"/>
                  </a:ext>
                </a:extLst>
              </p:cNvPr>
              <p:cNvSpPr/>
              <p:nvPr/>
            </p:nvSpPr>
            <p:spPr>
              <a:xfrm>
                <a:off x="2701815" y="3492338"/>
                <a:ext cx="655474" cy="1615683"/>
              </a:xfrm>
              <a:prstGeom prst="down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38BAB38E-644D-7C44-911E-4F819925A13F}"/>
                </a:ext>
              </a:extLst>
            </p:cNvPr>
            <p:cNvGrpSpPr/>
            <p:nvPr/>
          </p:nvGrpSpPr>
          <p:grpSpPr>
            <a:xfrm>
              <a:off x="7985926" y="2719772"/>
              <a:ext cx="1605775" cy="1870085"/>
              <a:chOff x="8821510" y="2719772"/>
              <a:chExt cx="1605775" cy="1870085"/>
            </a:xfrm>
          </p:grpSpPr>
          <p:sp>
            <p:nvSpPr>
              <p:cNvPr id="21" name="Down Arrow 20">
                <a:extLst>
                  <a:ext uri="{FF2B5EF4-FFF2-40B4-BE49-F238E27FC236}">
                    <a16:creationId xmlns:a16="http://schemas.microsoft.com/office/drawing/2014/main" id="{5C561346-B7B7-6B46-9933-94A94427CEC2}"/>
                  </a:ext>
                </a:extLst>
              </p:cNvPr>
              <p:cNvSpPr/>
              <p:nvPr/>
            </p:nvSpPr>
            <p:spPr>
              <a:xfrm>
                <a:off x="9032157" y="3508104"/>
                <a:ext cx="655474" cy="1081753"/>
              </a:xfrm>
              <a:prstGeom prst="down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61F9A2-BCFC-7C42-A8C9-9077C5C3834A}"/>
                  </a:ext>
                </a:extLst>
              </p:cNvPr>
              <p:cNvSpPr txBox="1"/>
              <p:nvPr/>
            </p:nvSpPr>
            <p:spPr>
              <a:xfrm>
                <a:off x="8821510" y="2719772"/>
                <a:ext cx="1605775" cy="861774"/>
              </a:xfrm>
              <a:prstGeom prst="rect">
                <a:avLst/>
              </a:prstGeom>
              <a:noFill/>
            </p:spPr>
            <p:txBody>
              <a:bodyPr wrap="square" rtlCol="0">
                <a:spAutoFit/>
              </a:bodyPr>
              <a:lstStyle/>
              <a:p>
                <a:pPr algn="ctr"/>
                <a:r>
                  <a:rPr lang="en-US" sz="5000" b="1" dirty="0">
                    <a:solidFill>
                      <a:schemeClr val="accent5">
                        <a:lumMod val="75000"/>
                      </a:schemeClr>
                    </a:solidFill>
                  </a:rPr>
                  <a:t>50%</a:t>
                </a:r>
              </a:p>
            </p:txBody>
          </p:sp>
        </p:grpSp>
      </p:grpSp>
      <p:sp>
        <p:nvSpPr>
          <p:cNvPr id="8" name="TextBox 7">
            <a:extLst>
              <a:ext uri="{FF2B5EF4-FFF2-40B4-BE49-F238E27FC236}">
                <a16:creationId xmlns:a16="http://schemas.microsoft.com/office/drawing/2014/main" id="{EBEC2CFC-8562-7B4E-99A9-3717D093F280}"/>
              </a:ext>
            </a:extLst>
          </p:cNvPr>
          <p:cNvSpPr txBox="1"/>
          <p:nvPr/>
        </p:nvSpPr>
        <p:spPr>
          <a:xfrm>
            <a:off x="6715335" y="2086461"/>
            <a:ext cx="4447528" cy="553998"/>
          </a:xfrm>
          <a:prstGeom prst="rect">
            <a:avLst/>
          </a:prstGeom>
          <a:noFill/>
        </p:spPr>
        <p:txBody>
          <a:bodyPr wrap="square" rtlCol="0">
            <a:spAutoFit/>
          </a:bodyPr>
          <a:lstStyle/>
          <a:p>
            <a:r>
              <a:rPr lang="en-US" sz="3000" b="1" dirty="0"/>
              <a:t>Middle vs. High PCE Score</a:t>
            </a:r>
          </a:p>
        </p:txBody>
      </p:sp>
      <p:sp>
        <p:nvSpPr>
          <p:cNvPr id="14" name="TextBox 13">
            <a:extLst>
              <a:ext uri="{FF2B5EF4-FFF2-40B4-BE49-F238E27FC236}">
                <a16:creationId xmlns:a16="http://schemas.microsoft.com/office/drawing/2014/main" id="{D3BE4825-1218-2744-9F91-5979567F9910}"/>
              </a:ext>
            </a:extLst>
          </p:cNvPr>
          <p:cNvSpPr txBox="1"/>
          <p:nvPr/>
        </p:nvSpPr>
        <p:spPr>
          <a:xfrm>
            <a:off x="887243" y="2086461"/>
            <a:ext cx="4447528" cy="553998"/>
          </a:xfrm>
          <a:prstGeom prst="rect">
            <a:avLst/>
          </a:prstGeom>
          <a:noFill/>
        </p:spPr>
        <p:txBody>
          <a:bodyPr wrap="square" rtlCol="0">
            <a:spAutoFit/>
          </a:bodyPr>
          <a:lstStyle/>
          <a:p>
            <a:pPr algn="ctr"/>
            <a:r>
              <a:rPr lang="en-US" sz="3000" b="1" dirty="0"/>
              <a:t>Low vs. High PCE Score</a:t>
            </a:r>
          </a:p>
        </p:txBody>
      </p:sp>
    </p:spTree>
    <p:extLst>
      <p:ext uri="{BB962C8B-B14F-4D97-AF65-F5344CB8AC3E}">
        <p14:creationId xmlns:p14="http://schemas.microsoft.com/office/powerpoint/2010/main" val="353229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BA922-5F87-0542-ADF5-184E1C6A07F2}"/>
              </a:ext>
            </a:extLst>
          </p:cNvPr>
          <p:cNvSpPr>
            <a:spLocks noGrp="1"/>
          </p:cNvSpPr>
          <p:nvPr>
            <p:ph type="title"/>
          </p:nvPr>
        </p:nvSpPr>
        <p:spPr>
          <a:xfrm>
            <a:off x="665015" y="286603"/>
            <a:ext cx="10374290" cy="1450757"/>
          </a:xfrm>
        </p:spPr>
        <p:txBody>
          <a:bodyPr anchor="ctr">
            <a:normAutofit/>
          </a:bodyPr>
          <a:lstStyle/>
          <a:p>
            <a:r>
              <a:rPr lang="en-US" dirty="0">
                <a:solidFill>
                  <a:srgbClr val="FFFFFF"/>
                </a:solidFill>
              </a:rPr>
              <a:t>Objectives</a:t>
            </a:r>
          </a:p>
        </p:txBody>
      </p:sp>
      <p:sp>
        <p:nvSpPr>
          <p:cNvPr id="3" name="Content Placeholder 2">
            <a:extLst>
              <a:ext uri="{FF2B5EF4-FFF2-40B4-BE49-F238E27FC236}">
                <a16:creationId xmlns:a16="http://schemas.microsoft.com/office/drawing/2014/main" id="{181BE983-11A6-9743-9F94-56E01E336228}"/>
              </a:ext>
            </a:extLst>
          </p:cNvPr>
          <p:cNvSpPr>
            <a:spLocks noGrp="1"/>
          </p:cNvSpPr>
          <p:nvPr>
            <p:ph idx="1"/>
          </p:nvPr>
        </p:nvSpPr>
        <p:spPr>
          <a:xfrm>
            <a:off x="665015" y="2419824"/>
            <a:ext cx="3300500" cy="2292851"/>
          </a:xfrm>
        </p:spPr>
        <p:txBody>
          <a:bodyPr>
            <a:noAutofit/>
          </a:bodyPr>
          <a:lstStyle/>
          <a:p>
            <a:pPr marL="123825" indent="0">
              <a:buNone/>
            </a:pPr>
            <a:r>
              <a:rPr lang="en-US" sz="2700" dirty="0"/>
              <a:t>Develop a shared understanding of </a:t>
            </a:r>
            <a:r>
              <a:rPr lang="en-US" sz="2700" b="1" dirty="0">
                <a:solidFill>
                  <a:schemeClr val="accent3">
                    <a:lumMod val="75000"/>
                  </a:schemeClr>
                </a:solidFill>
              </a:rPr>
              <a:t>trauma</a:t>
            </a:r>
            <a:r>
              <a:rPr lang="en-US" sz="2700" dirty="0">
                <a:solidFill>
                  <a:srgbClr val="12C6F0"/>
                </a:solidFill>
              </a:rPr>
              <a:t> </a:t>
            </a:r>
            <a:r>
              <a:rPr lang="en-US" sz="2700" dirty="0"/>
              <a:t>and </a:t>
            </a:r>
            <a:r>
              <a:rPr lang="en-US" sz="2700" b="1" dirty="0">
                <a:solidFill>
                  <a:schemeClr val="accent3">
                    <a:lumMod val="75000"/>
                  </a:schemeClr>
                </a:solidFill>
              </a:rPr>
              <a:t>adverse childhood experiences (ACEs)</a:t>
            </a: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7DD0907-1AAA-3144-9831-338F49863B03}"/>
              </a:ext>
            </a:extLst>
          </p:cNvPr>
          <p:cNvSpPr>
            <a:spLocks noGrp="1"/>
          </p:cNvSpPr>
          <p:nvPr>
            <p:ph type="sldNum" sz="quarter" idx="12"/>
          </p:nvPr>
        </p:nvSpPr>
        <p:spPr/>
        <p:txBody>
          <a:bodyPr/>
          <a:lstStyle/>
          <a:p>
            <a:fld id="{3A98EE3D-8CD1-4C3F-BD1C-C98C9596463C}" type="slidenum">
              <a:rPr lang="en-US" smtClean="0"/>
              <a:t>2</a:t>
            </a:fld>
            <a:endParaRPr lang="en-US" dirty="0"/>
          </a:p>
        </p:txBody>
      </p:sp>
      <p:sp>
        <p:nvSpPr>
          <p:cNvPr id="13" name="Content Placeholder 2">
            <a:extLst>
              <a:ext uri="{FF2B5EF4-FFF2-40B4-BE49-F238E27FC236}">
                <a16:creationId xmlns:a16="http://schemas.microsoft.com/office/drawing/2014/main" id="{EA1FB6B5-7F4B-9641-8603-070FB1509130}"/>
              </a:ext>
            </a:extLst>
          </p:cNvPr>
          <p:cNvSpPr txBox="1">
            <a:spLocks/>
          </p:cNvSpPr>
          <p:nvPr/>
        </p:nvSpPr>
        <p:spPr>
          <a:xfrm>
            <a:off x="8226196" y="2436813"/>
            <a:ext cx="2646851" cy="1896048"/>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grpSp>
        <p:nvGrpSpPr>
          <p:cNvPr id="31" name="Group 30">
            <a:extLst>
              <a:ext uri="{FF2B5EF4-FFF2-40B4-BE49-F238E27FC236}">
                <a16:creationId xmlns:a16="http://schemas.microsoft.com/office/drawing/2014/main" id="{B56A15FA-209A-E44A-872C-329658291B0D}"/>
              </a:ext>
            </a:extLst>
          </p:cNvPr>
          <p:cNvGrpSpPr/>
          <p:nvPr/>
        </p:nvGrpSpPr>
        <p:grpSpPr>
          <a:xfrm>
            <a:off x="1722465" y="4801884"/>
            <a:ext cx="1097277" cy="1086950"/>
            <a:chOff x="1722465" y="4712676"/>
            <a:chExt cx="1097277" cy="1086950"/>
          </a:xfrm>
        </p:grpSpPr>
        <p:sp>
          <p:nvSpPr>
            <p:cNvPr id="5" name="Oval 4">
              <a:extLst>
                <a:ext uri="{FF2B5EF4-FFF2-40B4-BE49-F238E27FC236}">
                  <a16:creationId xmlns:a16="http://schemas.microsoft.com/office/drawing/2014/main" id="{F1B72DF8-71CC-7946-BFBB-31A281C0ECA3}"/>
                </a:ext>
              </a:extLst>
            </p:cNvPr>
            <p:cNvSpPr/>
            <p:nvPr/>
          </p:nvSpPr>
          <p:spPr>
            <a:xfrm>
              <a:off x="1722465" y="4712676"/>
              <a:ext cx="1097277" cy="108695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F0D98FE-2B4F-A549-8F36-4B081B365CEA}"/>
                </a:ext>
              </a:extLst>
            </p:cNvPr>
            <p:cNvSpPr txBox="1"/>
            <p:nvPr/>
          </p:nvSpPr>
          <p:spPr>
            <a:xfrm>
              <a:off x="1955218" y="4904511"/>
              <a:ext cx="648393" cy="646331"/>
            </a:xfrm>
            <a:prstGeom prst="rect">
              <a:avLst/>
            </a:prstGeom>
            <a:solidFill>
              <a:schemeClr val="accent3">
                <a:lumMod val="60000"/>
                <a:lumOff val="40000"/>
              </a:schemeClr>
            </a:solidFill>
          </p:spPr>
          <p:txBody>
            <a:bodyPr wrap="square" rtlCol="0">
              <a:spAutoFit/>
            </a:bodyPr>
            <a:lstStyle/>
            <a:p>
              <a:pPr algn="ctr"/>
              <a:r>
                <a:rPr lang="en-US" sz="3600" b="1" dirty="0"/>
                <a:t>1</a:t>
              </a:r>
            </a:p>
          </p:txBody>
        </p:sp>
      </p:grpSp>
      <p:sp>
        <p:nvSpPr>
          <p:cNvPr id="25" name="Rectangle 24">
            <a:extLst>
              <a:ext uri="{FF2B5EF4-FFF2-40B4-BE49-F238E27FC236}">
                <a16:creationId xmlns:a16="http://schemas.microsoft.com/office/drawing/2014/main" id="{A242F0F7-9557-C149-B08C-57A1A6FA76CA}"/>
              </a:ext>
            </a:extLst>
          </p:cNvPr>
          <p:cNvSpPr/>
          <p:nvPr/>
        </p:nvSpPr>
        <p:spPr>
          <a:xfrm>
            <a:off x="579766" y="2286000"/>
            <a:ext cx="3382675" cy="37615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CB194ABD-04BF-B04B-8315-EC8BD6CE90BB}"/>
              </a:ext>
            </a:extLst>
          </p:cNvPr>
          <p:cNvGrpSpPr/>
          <p:nvPr/>
        </p:nvGrpSpPr>
        <p:grpSpPr>
          <a:xfrm>
            <a:off x="4214474" y="2286000"/>
            <a:ext cx="3483430" cy="3761509"/>
            <a:chOff x="4162519" y="2286000"/>
            <a:chExt cx="3483430" cy="3761509"/>
          </a:xfrm>
        </p:grpSpPr>
        <p:sp>
          <p:nvSpPr>
            <p:cNvPr id="11" name="Content Placeholder 2">
              <a:extLst>
                <a:ext uri="{FF2B5EF4-FFF2-40B4-BE49-F238E27FC236}">
                  <a16:creationId xmlns:a16="http://schemas.microsoft.com/office/drawing/2014/main" id="{F7D81E63-CE51-944A-A04D-008AD1072615}"/>
                </a:ext>
              </a:extLst>
            </p:cNvPr>
            <p:cNvSpPr txBox="1">
              <a:spLocks/>
            </p:cNvSpPr>
            <p:nvPr/>
          </p:nvSpPr>
          <p:spPr>
            <a:xfrm>
              <a:off x="4216752" y="2409434"/>
              <a:ext cx="3374965" cy="189918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700" dirty="0"/>
                <a:t>Outline what a </a:t>
              </a:r>
              <a:r>
                <a:rPr lang="en-US" sz="2700" b="1" dirty="0">
                  <a:solidFill>
                    <a:srgbClr val="C34723"/>
                  </a:solidFill>
                </a:rPr>
                <a:t>Trauma-Informed Approach</a:t>
              </a:r>
              <a:r>
                <a:rPr lang="en-US" sz="2700" dirty="0">
                  <a:solidFill>
                    <a:schemeClr val="tx1"/>
                  </a:solidFill>
                </a:rPr>
                <a:t> is </a:t>
              </a:r>
              <a:r>
                <a:rPr lang="en-US" sz="2700" dirty="0"/>
                <a:t>and its importance for </a:t>
              </a:r>
              <a:r>
                <a:rPr lang="en-US" sz="2700" b="1" dirty="0">
                  <a:solidFill>
                    <a:srgbClr val="C34723"/>
                  </a:solidFill>
                </a:rPr>
                <a:t>building resilience</a:t>
              </a:r>
            </a:p>
          </p:txBody>
        </p:sp>
        <p:grpSp>
          <p:nvGrpSpPr>
            <p:cNvPr id="7" name="Group 6">
              <a:extLst>
                <a:ext uri="{FF2B5EF4-FFF2-40B4-BE49-F238E27FC236}">
                  <a16:creationId xmlns:a16="http://schemas.microsoft.com/office/drawing/2014/main" id="{EF4573AF-0D76-6142-89CE-72372789F940}"/>
                </a:ext>
              </a:extLst>
            </p:cNvPr>
            <p:cNvGrpSpPr/>
            <p:nvPr/>
          </p:nvGrpSpPr>
          <p:grpSpPr>
            <a:xfrm>
              <a:off x="5355596" y="4801884"/>
              <a:ext cx="1097277" cy="1086950"/>
              <a:chOff x="5029203" y="4801884"/>
              <a:chExt cx="1097277" cy="1086950"/>
            </a:xfrm>
          </p:grpSpPr>
          <p:sp>
            <p:nvSpPr>
              <p:cNvPr id="17" name="Oval 16">
                <a:extLst>
                  <a:ext uri="{FF2B5EF4-FFF2-40B4-BE49-F238E27FC236}">
                    <a16:creationId xmlns:a16="http://schemas.microsoft.com/office/drawing/2014/main" id="{68558F52-BEC0-D14F-BDB4-B4F88E298B87}"/>
                  </a:ext>
                </a:extLst>
              </p:cNvPr>
              <p:cNvSpPr/>
              <p:nvPr/>
            </p:nvSpPr>
            <p:spPr>
              <a:xfrm>
                <a:off x="5029203" y="4801884"/>
                <a:ext cx="1097277" cy="1086950"/>
              </a:xfrm>
              <a:prstGeom prst="ellipse">
                <a:avLst/>
              </a:prstGeom>
              <a:solidFill>
                <a:srgbClr val="BE6A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9D0043E-65EF-FA44-A0E1-0FB6961BC305}"/>
                  </a:ext>
                </a:extLst>
              </p:cNvPr>
              <p:cNvSpPr txBox="1"/>
              <p:nvPr/>
            </p:nvSpPr>
            <p:spPr>
              <a:xfrm>
                <a:off x="5253645" y="5022193"/>
                <a:ext cx="648393" cy="646331"/>
              </a:xfrm>
              <a:prstGeom prst="rect">
                <a:avLst/>
              </a:prstGeom>
              <a:solidFill>
                <a:srgbClr val="BE6A5B"/>
              </a:solidFill>
            </p:spPr>
            <p:txBody>
              <a:bodyPr wrap="square" rtlCol="0">
                <a:spAutoFit/>
              </a:bodyPr>
              <a:lstStyle/>
              <a:p>
                <a:pPr algn="ctr"/>
                <a:r>
                  <a:rPr lang="en-US" sz="3600" b="1" dirty="0"/>
                  <a:t>2</a:t>
                </a:r>
              </a:p>
            </p:txBody>
          </p:sp>
        </p:grpSp>
        <p:sp>
          <p:nvSpPr>
            <p:cNvPr id="27" name="Rectangle 26">
              <a:extLst>
                <a:ext uri="{FF2B5EF4-FFF2-40B4-BE49-F238E27FC236}">
                  <a16:creationId xmlns:a16="http://schemas.microsoft.com/office/drawing/2014/main" id="{5615A3DB-2C4C-6F40-B6D6-59F90BC50B2C}"/>
                </a:ext>
              </a:extLst>
            </p:cNvPr>
            <p:cNvSpPr/>
            <p:nvPr/>
          </p:nvSpPr>
          <p:spPr>
            <a:xfrm>
              <a:off x="4162519" y="2286000"/>
              <a:ext cx="3483430" cy="3761509"/>
            </a:xfrm>
            <a:prstGeom prst="rect">
              <a:avLst/>
            </a:prstGeom>
            <a:noFill/>
            <a:ln w="28575">
              <a:solidFill>
                <a:srgbClr val="C34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22D0D9E-6DD4-6B45-B0A5-FC74D354EEA3}"/>
              </a:ext>
            </a:extLst>
          </p:cNvPr>
          <p:cNvGrpSpPr/>
          <p:nvPr/>
        </p:nvGrpSpPr>
        <p:grpSpPr>
          <a:xfrm>
            <a:off x="7933904" y="2272145"/>
            <a:ext cx="3483430" cy="3761509"/>
            <a:chOff x="7829994" y="2272145"/>
            <a:chExt cx="3483430" cy="3761509"/>
          </a:xfrm>
        </p:grpSpPr>
        <p:grpSp>
          <p:nvGrpSpPr>
            <p:cNvPr id="21" name="Group 20">
              <a:extLst>
                <a:ext uri="{FF2B5EF4-FFF2-40B4-BE49-F238E27FC236}">
                  <a16:creationId xmlns:a16="http://schemas.microsoft.com/office/drawing/2014/main" id="{B8D0CD2D-7998-FA42-A781-F6EB13C57499}"/>
                </a:ext>
              </a:extLst>
            </p:cNvPr>
            <p:cNvGrpSpPr/>
            <p:nvPr/>
          </p:nvGrpSpPr>
          <p:grpSpPr>
            <a:xfrm>
              <a:off x="9023071" y="4801884"/>
              <a:ext cx="1097277" cy="1086950"/>
              <a:chOff x="8409070" y="4801884"/>
              <a:chExt cx="1097277" cy="1086950"/>
            </a:xfrm>
          </p:grpSpPr>
          <p:sp>
            <p:nvSpPr>
              <p:cNvPr id="16" name="Oval 15">
                <a:extLst>
                  <a:ext uri="{FF2B5EF4-FFF2-40B4-BE49-F238E27FC236}">
                    <a16:creationId xmlns:a16="http://schemas.microsoft.com/office/drawing/2014/main" id="{4F97CB5E-97A2-7E41-895D-075FC193169F}"/>
                  </a:ext>
                </a:extLst>
              </p:cNvPr>
              <p:cNvSpPr/>
              <p:nvPr/>
            </p:nvSpPr>
            <p:spPr>
              <a:xfrm>
                <a:off x="8409070" y="4801884"/>
                <a:ext cx="1097277" cy="10869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6CB7D7"/>
                  </a:highlight>
                </a:endParaRPr>
              </a:p>
            </p:txBody>
          </p:sp>
          <p:sp>
            <p:nvSpPr>
              <p:cNvPr id="19" name="TextBox 18">
                <a:extLst>
                  <a:ext uri="{FF2B5EF4-FFF2-40B4-BE49-F238E27FC236}">
                    <a16:creationId xmlns:a16="http://schemas.microsoft.com/office/drawing/2014/main" id="{7A490318-C15C-F847-9B9A-D65C4845791A}"/>
                  </a:ext>
                </a:extLst>
              </p:cNvPr>
              <p:cNvSpPr txBox="1"/>
              <p:nvPr/>
            </p:nvSpPr>
            <p:spPr>
              <a:xfrm>
                <a:off x="8633512" y="5022194"/>
                <a:ext cx="648393" cy="646331"/>
              </a:xfrm>
              <a:prstGeom prst="rect">
                <a:avLst/>
              </a:prstGeom>
              <a:solidFill>
                <a:schemeClr val="accent4">
                  <a:lumMod val="60000"/>
                  <a:lumOff val="40000"/>
                </a:schemeClr>
              </a:solidFill>
            </p:spPr>
            <p:txBody>
              <a:bodyPr wrap="square" rtlCol="0">
                <a:spAutoFit/>
              </a:bodyPr>
              <a:lstStyle/>
              <a:p>
                <a:pPr algn="ctr"/>
                <a:r>
                  <a:rPr lang="en-US" sz="3600" b="1" dirty="0"/>
                  <a:t>3</a:t>
                </a:r>
              </a:p>
            </p:txBody>
          </p:sp>
        </p:grpSp>
        <p:sp>
          <p:nvSpPr>
            <p:cNvPr id="23" name="Content Placeholder 2">
              <a:extLst>
                <a:ext uri="{FF2B5EF4-FFF2-40B4-BE49-F238E27FC236}">
                  <a16:creationId xmlns:a16="http://schemas.microsoft.com/office/drawing/2014/main" id="{DFFEF3E8-DC36-DA43-8F40-690CCB6FD110}"/>
                </a:ext>
              </a:extLst>
            </p:cNvPr>
            <p:cNvSpPr txBox="1">
              <a:spLocks/>
            </p:cNvSpPr>
            <p:nvPr/>
          </p:nvSpPr>
          <p:spPr>
            <a:xfrm>
              <a:off x="7884227" y="2399043"/>
              <a:ext cx="3374965" cy="189918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700" dirty="0"/>
                <a:t>Descri</a:t>
              </a:r>
              <a:r>
                <a:rPr lang="en-US" sz="2700" dirty="0">
                  <a:solidFill>
                    <a:schemeClr val="tx1"/>
                  </a:solidFill>
                </a:rPr>
                <a:t>be how to begin to </a:t>
              </a:r>
              <a:r>
                <a:rPr lang="en-US" sz="2700" b="1" dirty="0">
                  <a:solidFill>
                    <a:schemeClr val="accent4">
                      <a:lumMod val="75000"/>
                    </a:schemeClr>
                  </a:solidFill>
                </a:rPr>
                <a:t>implement a Trauma-Informed Approach </a:t>
              </a:r>
              <a:r>
                <a:rPr lang="en-US" sz="2700" dirty="0">
                  <a:solidFill>
                    <a:schemeClr val="tx1"/>
                  </a:solidFill>
                </a:rPr>
                <a:t>at Job Corps</a:t>
              </a:r>
              <a:endParaRPr lang="en-US" sz="2700" dirty="0"/>
            </a:p>
          </p:txBody>
        </p:sp>
        <p:sp>
          <p:nvSpPr>
            <p:cNvPr id="28" name="Rectangle 27">
              <a:extLst>
                <a:ext uri="{FF2B5EF4-FFF2-40B4-BE49-F238E27FC236}">
                  <a16:creationId xmlns:a16="http://schemas.microsoft.com/office/drawing/2014/main" id="{C358B859-65C9-4F4C-BC08-2997AACCF1E9}"/>
                </a:ext>
              </a:extLst>
            </p:cNvPr>
            <p:cNvSpPr/>
            <p:nvPr/>
          </p:nvSpPr>
          <p:spPr>
            <a:xfrm>
              <a:off x="7829994" y="2272145"/>
              <a:ext cx="3483430" cy="3761509"/>
            </a:xfrm>
            <a:prstGeom prst="rect">
              <a:avLst/>
            </a:prstGeom>
            <a:noFill/>
            <a:ln w="28575">
              <a:solidFill>
                <a:srgbClr val="53A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descr="A picture containing drawing&#10;&#10;Description automatically generated">
            <a:extLst>
              <a:ext uri="{FF2B5EF4-FFF2-40B4-BE49-F238E27FC236}">
                <a16:creationId xmlns:a16="http://schemas.microsoft.com/office/drawing/2014/main" id="{52897F7B-A0E8-47A7-929B-8B2F952FC369}"/>
              </a:ext>
            </a:extLst>
          </p:cNvPr>
          <p:cNvPicPr>
            <a:picLocks noChangeAspect="1"/>
          </p:cNvPicPr>
          <p:nvPr/>
        </p:nvPicPr>
        <p:blipFill>
          <a:blip r:embed="rId3"/>
          <a:stretch>
            <a:fillRect/>
          </a:stretch>
        </p:blipFill>
        <p:spPr>
          <a:xfrm>
            <a:off x="19501" y="6212114"/>
            <a:ext cx="555852" cy="624114"/>
          </a:xfrm>
          <a:prstGeom prst="rect">
            <a:avLst/>
          </a:prstGeom>
        </p:spPr>
      </p:pic>
    </p:spTree>
    <p:extLst>
      <p:ext uri="{BB962C8B-B14F-4D97-AF65-F5344CB8AC3E}">
        <p14:creationId xmlns:p14="http://schemas.microsoft.com/office/powerpoint/2010/main" val="178153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1541" y="10268"/>
            <a:ext cx="12190459" cy="1450757"/>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716280" y="333955"/>
            <a:ext cx="10668000" cy="877887"/>
          </a:xfrm>
        </p:spPr>
        <p:txBody>
          <a:bodyPr anchor="ctr">
            <a:normAutofit/>
          </a:bodyPr>
          <a:lstStyle/>
          <a:p>
            <a:r>
              <a:rPr lang="en-US" dirty="0">
                <a:solidFill>
                  <a:srgbClr val="FFFFFF"/>
                </a:solidFill>
              </a:rPr>
              <a:t>Other Factors that Promote Resilience</a:t>
            </a:r>
            <a:endParaRPr lang="en-US" sz="3000" dirty="0">
              <a:solidFill>
                <a:srgbClr val="FFFFFF"/>
              </a:solidFill>
            </a:endParaRPr>
          </a:p>
        </p:txBody>
      </p:sp>
      <p:sp>
        <p:nvSpPr>
          <p:cNvPr id="11" name="Content Placeholder 2">
            <a:extLst>
              <a:ext uri="{FF2B5EF4-FFF2-40B4-BE49-F238E27FC236}">
                <a16:creationId xmlns:a16="http://schemas.microsoft.com/office/drawing/2014/main" id="{F9651439-3A26-924F-9A95-3ECF21F22B05}"/>
              </a:ext>
            </a:extLst>
          </p:cNvPr>
          <p:cNvSpPr txBox="1">
            <a:spLocks/>
          </p:cNvSpPr>
          <p:nvPr/>
        </p:nvSpPr>
        <p:spPr>
          <a:xfrm>
            <a:off x="4191692" y="1640903"/>
            <a:ext cx="7399020" cy="2911811"/>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6575" indent="-514350">
              <a:lnSpc>
                <a:spcPct val="100000"/>
              </a:lnSpc>
              <a:spcBef>
                <a:spcPts val="0"/>
              </a:spcBef>
              <a:spcAft>
                <a:spcPts val="1000"/>
              </a:spcAft>
              <a:buClr>
                <a:schemeClr val="tx1"/>
              </a:buClr>
              <a:buFont typeface="+mj-lt"/>
              <a:buAutoNum type="arabicPeriod"/>
            </a:pPr>
            <a:r>
              <a:rPr lang="en-US" sz="2800" dirty="0"/>
              <a:t>Safe and supportive environments</a:t>
            </a:r>
          </a:p>
          <a:p>
            <a:pPr marL="536575" indent="-514350">
              <a:lnSpc>
                <a:spcPct val="100000"/>
              </a:lnSpc>
              <a:spcBef>
                <a:spcPts val="0"/>
              </a:spcBef>
              <a:spcAft>
                <a:spcPts val="1000"/>
              </a:spcAft>
              <a:buClr>
                <a:schemeClr val="tx1"/>
              </a:buClr>
              <a:buFont typeface="+mj-lt"/>
              <a:buAutoNum type="arabicPeriod"/>
            </a:pPr>
            <a:r>
              <a:rPr lang="en-US" sz="2800" dirty="0"/>
              <a:t>Spirituality and a purpose in life</a:t>
            </a:r>
          </a:p>
          <a:p>
            <a:pPr marL="536575" indent="-514350">
              <a:lnSpc>
                <a:spcPct val="100000"/>
              </a:lnSpc>
              <a:spcBef>
                <a:spcPts val="0"/>
              </a:spcBef>
              <a:spcAft>
                <a:spcPts val="1000"/>
              </a:spcAft>
              <a:buClr>
                <a:schemeClr val="tx1"/>
              </a:buClr>
              <a:buFont typeface="+mj-lt"/>
              <a:buAutoNum type="arabicPeriod"/>
            </a:pPr>
            <a:r>
              <a:rPr lang="en-US" sz="2800" dirty="0"/>
              <a:t>Participation in positive activities</a:t>
            </a:r>
          </a:p>
          <a:p>
            <a:pPr marL="536575" indent="-514350">
              <a:lnSpc>
                <a:spcPct val="100000"/>
              </a:lnSpc>
              <a:spcBef>
                <a:spcPts val="0"/>
              </a:spcBef>
              <a:spcAft>
                <a:spcPts val="1000"/>
              </a:spcAft>
              <a:buClr>
                <a:schemeClr val="tx1"/>
              </a:buClr>
              <a:buFont typeface="+mj-lt"/>
              <a:buAutoNum type="arabicPeriod"/>
            </a:pPr>
            <a:r>
              <a:rPr lang="en-US" sz="2800" dirty="0"/>
              <a:t>A sense of belonging</a:t>
            </a:r>
          </a:p>
          <a:p>
            <a:pPr marL="536575" indent="-514350">
              <a:lnSpc>
                <a:spcPct val="100000"/>
              </a:lnSpc>
              <a:spcBef>
                <a:spcPts val="0"/>
              </a:spcBef>
              <a:spcAft>
                <a:spcPts val="1000"/>
              </a:spcAft>
              <a:buClr>
                <a:schemeClr val="tx1"/>
              </a:buClr>
              <a:buFont typeface="+mj-lt"/>
              <a:buAutoNum type="arabicPeriod"/>
            </a:pPr>
            <a:r>
              <a:rPr lang="en-US" sz="2800" dirty="0"/>
              <a:t>Accomplishments</a:t>
            </a:r>
          </a:p>
        </p:txBody>
      </p:sp>
      <p:pic>
        <p:nvPicPr>
          <p:cNvPr id="3" name="Picture 2">
            <a:extLst>
              <a:ext uri="{FF2B5EF4-FFF2-40B4-BE49-F238E27FC236}">
                <a16:creationId xmlns:a16="http://schemas.microsoft.com/office/drawing/2014/main" id="{04F38CC6-FB16-A047-9176-88F1E83C11F3}"/>
              </a:ext>
            </a:extLst>
          </p:cNvPr>
          <p:cNvPicPr>
            <a:picLocks noChangeAspect="1"/>
          </p:cNvPicPr>
          <p:nvPr/>
        </p:nvPicPr>
        <p:blipFill>
          <a:blip r:embed="rId3"/>
          <a:stretch>
            <a:fillRect/>
          </a:stretch>
        </p:blipFill>
        <p:spPr>
          <a:xfrm>
            <a:off x="418408" y="1665300"/>
            <a:ext cx="3527400" cy="3527400"/>
          </a:xfrm>
          <a:prstGeom prst="rect">
            <a:avLst/>
          </a:prstGeom>
        </p:spPr>
      </p:pic>
      <p:sp>
        <p:nvSpPr>
          <p:cNvPr id="12" name="Content Placeholder 2">
            <a:extLst>
              <a:ext uri="{FF2B5EF4-FFF2-40B4-BE49-F238E27FC236}">
                <a16:creationId xmlns:a16="http://schemas.microsoft.com/office/drawing/2014/main" id="{10A4E8A8-4763-CB4C-9349-D973A91CCC47}"/>
              </a:ext>
            </a:extLst>
          </p:cNvPr>
          <p:cNvSpPr txBox="1">
            <a:spLocks/>
          </p:cNvSpPr>
          <p:nvPr/>
        </p:nvSpPr>
        <p:spPr>
          <a:xfrm>
            <a:off x="3684104" y="4692949"/>
            <a:ext cx="8089488" cy="1450757"/>
          </a:xfrm>
          <a:prstGeom prst="rect">
            <a:avLst/>
          </a:prstGeom>
          <a:solidFill>
            <a:srgbClr val="D4FFCA"/>
          </a:solidFill>
          <a:ln w="28575">
            <a:solidFill>
              <a:schemeClr val="tx1"/>
            </a:solidFill>
          </a:ln>
        </p:spPr>
        <p:txBody>
          <a:bodyPr lIns="91440" tIns="182880" rIns="91440" bIns="182880" anchor="ct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225" indent="0" algn="ctr">
              <a:lnSpc>
                <a:spcPct val="100000"/>
              </a:lnSpc>
              <a:spcBef>
                <a:spcPts val="0"/>
              </a:spcBef>
              <a:spcAft>
                <a:spcPts val="1000"/>
              </a:spcAft>
              <a:buClr>
                <a:schemeClr val="tx1"/>
              </a:buClr>
              <a:buNone/>
            </a:pPr>
            <a:r>
              <a:rPr lang="en-US" sz="3200" b="1" dirty="0">
                <a:solidFill>
                  <a:srgbClr val="C34723"/>
                </a:solidFill>
              </a:rPr>
              <a:t>Job Corps </a:t>
            </a:r>
            <a:r>
              <a:rPr lang="en-US" sz="3200" dirty="0"/>
              <a:t>can provide the positive relationships and many of the supports that our students need to be successful in the program and in life.  </a:t>
            </a:r>
          </a:p>
        </p:txBody>
      </p:sp>
    </p:spTree>
    <p:extLst>
      <p:ext uri="{BB962C8B-B14F-4D97-AF65-F5344CB8AC3E}">
        <p14:creationId xmlns:p14="http://schemas.microsoft.com/office/powerpoint/2010/main" val="2634301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DA7400CE-C571-E145-B92C-73D7C4C601D9}"/>
              </a:ext>
            </a:extLst>
          </p:cNvPr>
          <p:cNvSpPr>
            <a:spLocks noGrp="1"/>
          </p:cNvSpPr>
          <p:nvPr>
            <p:ph type="sldNum" sz="quarter" idx="12"/>
          </p:nvPr>
        </p:nvSpPr>
        <p:spPr/>
        <p:txBody>
          <a:bodyPr/>
          <a:lstStyle/>
          <a:p>
            <a:fld id="{3A98EE3D-8CD1-4C3F-BD1C-C98C9596463C}" type="slidenum">
              <a:rPr lang="en-US" sz="1200" smtClean="0"/>
              <a:pPr/>
              <a:t>21</a:t>
            </a:fld>
            <a:endParaRPr lang="en-US" sz="1200" dirty="0"/>
          </a:p>
        </p:txBody>
      </p:sp>
      <p:sp>
        <p:nvSpPr>
          <p:cNvPr id="17" name="Title 1">
            <a:extLst>
              <a:ext uri="{FF2B5EF4-FFF2-40B4-BE49-F238E27FC236}">
                <a16:creationId xmlns:a16="http://schemas.microsoft.com/office/drawing/2014/main" id="{B8D0BFA4-7A80-0148-8889-D936698BD1A4}"/>
              </a:ext>
            </a:extLst>
          </p:cNvPr>
          <p:cNvSpPr>
            <a:spLocks noGrp="1"/>
          </p:cNvSpPr>
          <p:nvPr>
            <p:ph type="ctrTitle" idx="4294967295"/>
          </p:nvPr>
        </p:nvSpPr>
        <p:spPr>
          <a:xfrm>
            <a:off x="880361" y="608012"/>
            <a:ext cx="5525236" cy="3495675"/>
          </a:xfrm>
        </p:spPr>
        <p:txBody>
          <a:bodyPr>
            <a:noAutofit/>
          </a:bodyPr>
          <a:lstStyle/>
          <a:p>
            <a:pPr algn="ctr"/>
            <a:r>
              <a:rPr lang="en-US" sz="8000" dirty="0">
                <a:solidFill>
                  <a:schemeClr val="accent3">
                    <a:lumMod val="50000"/>
                  </a:schemeClr>
                </a:solidFill>
              </a:rPr>
              <a:t>A Trauma- Informed Approach</a:t>
            </a:r>
          </a:p>
        </p:txBody>
      </p:sp>
      <p:pic>
        <p:nvPicPr>
          <p:cNvPr id="8" name="Content Placeholder 3">
            <a:extLst>
              <a:ext uri="{FF2B5EF4-FFF2-40B4-BE49-F238E27FC236}">
                <a16:creationId xmlns:a16="http://schemas.microsoft.com/office/drawing/2014/main" id="{E5637CF3-8371-894F-92C3-72D46A6E27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114153" y="243151"/>
            <a:ext cx="4000500" cy="5767428"/>
          </a:xfrm>
          <a:prstGeom prst="rect">
            <a:avLst/>
          </a:prstGeom>
        </p:spPr>
      </p:pic>
      <p:sp>
        <p:nvSpPr>
          <p:cNvPr id="2" name="TextBox 1">
            <a:extLst>
              <a:ext uri="{FF2B5EF4-FFF2-40B4-BE49-F238E27FC236}">
                <a16:creationId xmlns:a16="http://schemas.microsoft.com/office/drawing/2014/main" id="{FF02B58B-49CB-FB45-9011-452943C8086A}"/>
              </a:ext>
            </a:extLst>
          </p:cNvPr>
          <p:cNvSpPr txBox="1"/>
          <p:nvPr/>
        </p:nvSpPr>
        <p:spPr>
          <a:xfrm>
            <a:off x="387057" y="4635642"/>
            <a:ext cx="6511844" cy="861774"/>
          </a:xfrm>
          <a:prstGeom prst="rect">
            <a:avLst/>
          </a:prstGeom>
          <a:noFill/>
        </p:spPr>
        <p:txBody>
          <a:bodyPr wrap="square" rtlCol="0">
            <a:spAutoFit/>
          </a:bodyPr>
          <a:lstStyle/>
          <a:p>
            <a:pPr algn="ctr"/>
            <a:r>
              <a:rPr lang="en-US" sz="5000" dirty="0">
                <a:solidFill>
                  <a:schemeClr val="accent1"/>
                </a:solidFill>
              </a:rPr>
              <a:t> </a:t>
            </a:r>
            <a:r>
              <a:rPr lang="en-US" sz="4400" dirty="0"/>
              <a:t>Assumptions &amp; Principles</a:t>
            </a:r>
          </a:p>
        </p:txBody>
      </p:sp>
      <p:sp>
        <p:nvSpPr>
          <p:cNvPr id="6" name="TextBox 5">
            <a:extLst>
              <a:ext uri="{FF2B5EF4-FFF2-40B4-BE49-F238E27FC236}">
                <a16:creationId xmlns:a16="http://schemas.microsoft.com/office/drawing/2014/main" id="{FEC513E9-3BC9-FA4D-BE0D-E4983DA63C01}"/>
              </a:ext>
            </a:extLst>
          </p:cNvPr>
          <p:cNvSpPr txBox="1"/>
          <p:nvPr/>
        </p:nvSpPr>
        <p:spPr>
          <a:xfrm>
            <a:off x="2322301" y="5584095"/>
            <a:ext cx="2641356" cy="461665"/>
          </a:xfrm>
          <a:prstGeom prst="rect">
            <a:avLst/>
          </a:prstGeom>
          <a:noFill/>
        </p:spPr>
        <p:txBody>
          <a:bodyPr wrap="square" rtlCol="0">
            <a:spAutoFit/>
          </a:bodyPr>
          <a:lstStyle/>
          <a:p>
            <a:pPr algn="ctr"/>
            <a:r>
              <a:rPr lang="en-US" sz="2400" dirty="0"/>
              <a:t>SAMHSA (2014)</a:t>
            </a:r>
          </a:p>
        </p:txBody>
      </p:sp>
    </p:spTree>
    <p:extLst>
      <p:ext uri="{BB962C8B-B14F-4D97-AF65-F5344CB8AC3E}">
        <p14:creationId xmlns:p14="http://schemas.microsoft.com/office/powerpoint/2010/main" val="155717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F5DD1-94DA-6C47-942A-01341EC7A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6" name="Content Placeholder 5">
            <a:extLst>
              <a:ext uri="{FF2B5EF4-FFF2-40B4-BE49-F238E27FC236}">
                <a16:creationId xmlns:a16="http://schemas.microsoft.com/office/drawing/2014/main" id="{6240981F-9EF2-0A49-80CD-FD7CB032C938}"/>
              </a:ext>
            </a:extLst>
          </p:cNvPr>
          <p:cNvSpPr>
            <a:spLocks noGrp="1"/>
          </p:cNvSpPr>
          <p:nvPr>
            <p:ph idx="4294967295"/>
          </p:nvPr>
        </p:nvSpPr>
        <p:spPr>
          <a:xfrm>
            <a:off x="1034498" y="207317"/>
            <a:ext cx="10123004" cy="1371600"/>
          </a:xfrm>
        </p:spPr>
        <p:txBody>
          <a:bodyPr>
            <a:noAutofit/>
          </a:bodyPr>
          <a:lstStyle/>
          <a:p>
            <a:pPr algn="ctr">
              <a:lnSpc>
                <a:spcPct val="100000"/>
              </a:lnSpc>
              <a:spcBef>
                <a:spcPts val="0"/>
              </a:spcBef>
              <a:spcAft>
                <a:spcPts val="0"/>
              </a:spcAft>
            </a:pPr>
            <a:r>
              <a:rPr lang="en-US" sz="4800" b="1" dirty="0"/>
              <a:t>Trauma Informed Approach (TIA)</a:t>
            </a:r>
          </a:p>
          <a:p>
            <a:pPr algn="ctr">
              <a:lnSpc>
                <a:spcPct val="100000"/>
              </a:lnSpc>
              <a:spcBef>
                <a:spcPts val="0"/>
              </a:spcBef>
              <a:spcAft>
                <a:spcPts val="0"/>
              </a:spcAft>
            </a:pPr>
            <a:r>
              <a:rPr lang="en-US" dirty="0"/>
              <a:t>A trauma-informed program, organization, or system</a:t>
            </a:r>
            <a:br>
              <a:rPr lang="en-US" dirty="0"/>
            </a:br>
            <a:r>
              <a:rPr lang="en-US" dirty="0"/>
              <a:t> </a:t>
            </a:r>
          </a:p>
        </p:txBody>
      </p:sp>
      <p:sp>
        <p:nvSpPr>
          <p:cNvPr id="25" name="Rounded Rectangle 24">
            <a:extLst>
              <a:ext uri="{FF2B5EF4-FFF2-40B4-BE49-F238E27FC236}">
                <a16:creationId xmlns:a16="http://schemas.microsoft.com/office/drawing/2014/main" id="{DADD46D8-F2DF-A844-8416-B5A9E0F69C39}"/>
              </a:ext>
            </a:extLst>
          </p:cNvPr>
          <p:cNvSpPr/>
          <p:nvPr/>
        </p:nvSpPr>
        <p:spPr>
          <a:xfrm>
            <a:off x="6400799" y="2842378"/>
            <a:ext cx="5577840"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21" name="Rounded Rectangle 20">
            <a:extLst>
              <a:ext uri="{FF2B5EF4-FFF2-40B4-BE49-F238E27FC236}">
                <a16:creationId xmlns:a16="http://schemas.microsoft.com/office/drawing/2014/main" id="{4FC3047E-942E-5F4D-A05A-C628FCF3F094}"/>
              </a:ext>
            </a:extLst>
          </p:cNvPr>
          <p:cNvSpPr/>
          <p:nvPr/>
        </p:nvSpPr>
        <p:spPr>
          <a:xfrm>
            <a:off x="6396345" y="4014172"/>
            <a:ext cx="5577840" cy="1143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38" name="Rectangle 37">
            <a:extLst>
              <a:ext uri="{FF2B5EF4-FFF2-40B4-BE49-F238E27FC236}">
                <a16:creationId xmlns:a16="http://schemas.microsoft.com/office/drawing/2014/main" id="{0DCB0632-0795-9142-81BD-2D70697FD19C}"/>
              </a:ext>
            </a:extLst>
          </p:cNvPr>
          <p:cNvSpPr/>
          <p:nvPr/>
        </p:nvSpPr>
        <p:spPr>
          <a:xfrm>
            <a:off x="469727" y="1680012"/>
            <a:ext cx="3017520" cy="254829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B6CF7A-148E-7F41-8225-1F585E92EE65}"/>
              </a:ext>
            </a:extLst>
          </p:cNvPr>
          <p:cNvSpPr/>
          <p:nvPr/>
        </p:nvSpPr>
        <p:spPr>
          <a:xfrm>
            <a:off x="169761" y="2222044"/>
            <a:ext cx="3405918" cy="738664"/>
          </a:xfrm>
          <a:prstGeom prst="rect">
            <a:avLst/>
          </a:prstGeom>
          <a:noFill/>
        </p:spPr>
        <p:txBody>
          <a:bodyPr wrap="square">
            <a:sp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Tw Cen MT" panose="020F0502020204030204"/>
                <a:ea typeface="+mn-ea"/>
                <a:cs typeface="+mn-cs"/>
              </a:rPr>
              <a:t>The </a:t>
            </a:r>
            <a:r>
              <a:rPr lang="en-US" sz="4200" b="1" dirty="0">
                <a:solidFill>
                  <a:srgbClr val="C00000"/>
                </a:solidFill>
                <a:latin typeface="Tw Cen MT" panose="020F0502020204030204"/>
              </a:rPr>
              <a:t>Four R</a:t>
            </a:r>
            <a:r>
              <a:rPr kumimoji="0" lang="en-US" sz="4200" b="1" i="0" u="none" strike="noStrike" kern="1200" cap="none" spc="0" normalizeH="0" baseline="0" noProof="0" dirty="0">
                <a:ln>
                  <a:noFill/>
                </a:ln>
                <a:solidFill>
                  <a:srgbClr val="C00000"/>
                </a:solidFill>
                <a:effectLst/>
                <a:uLnTx/>
                <a:uFillTx/>
                <a:latin typeface="Tw Cen MT" panose="020F0502020204030204"/>
                <a:ea typeface="+mn-ea"/>
                <a:cs typeface="+mn-cs"/>
              </a:rPr>
              <a:t>’s</a:t>
            </a:r>
            <a:endParaRPr kumimoji="0" lang="en-US" sz="4200" b="1"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pic>
        <p:nvPicPr>
          <p:cNvPr id="36" name="Picture 35">
            <a:extLst>
              <a:ext uri="{FF2B5EF4-FFF2-40B4-BE49-F238E27FC236}">
                <a16:creationId xmlns:a16="http://schemas.microsoft.com/office/drawing/2014/main" id="{C475FC8F-EB26-1C42-9AFF-E51577981B65}"/>
              </a:ext>
            </a:extLst>
          </p:cNvPr>
          <p:cNvPicPr>
            <a:picLocks noChangeAspect="1"/>
          </p:cNvPicPr>
          <p:nvPr/>
        </p:nvPicPr>
        <p:blipFill rotWithShape="1">
          <a:blip r:embed="rId3"/>
          <a:srcRect r="7217"/>
          <a:stretch/>
        </p:blipFill>
        <p:spPr>
          <a:xfrm>
            <a:off x="358217" y="3182331"/>
            <a:ext cx="3105952" cy="2255570"/>
          </a:xfrm>
          <a:prstGeom prst="rect">
            <a:avLst/>
          </a:prstGeom>
          <a:ln w="3175">
            <a:solidFill>
              <a:schemeClr val="tx1"/>
            </a:solidFill>
          </a:ln>
        </p:spPr>
      </p:pic>
      <p:grpSp>
        <p:nvGrpSpPr>
          <p:cNvPr id="34" name="Group 33">
            <a:extLst>
              <a:ext uri="{FF2B5EF4-FFF2-40B4-BE49-F238E27FC236}">
                <a16:creationId xmlns:a16="http://schemas.microsoft.com/office/drawing/2014/main" id="{0840B72B-5A47-A94D-9B5A-D0366D4300AC}"/>
              </a:ext>
            </a:extLst>
          </p:cNvPr>
          <p:cNvGrpSpPr/>
          <p:nvPr/>
        </p:nvGrpSpPr>
        <p:grpSpPr>
          <a:xfrm>
            <a:off x="3710471" y="4015248"/>
            <a:ext cx="8101010" cy="1143000"/>
            <a:chOff x="3710471" y="4116846"/>
            <a:chExt cx="8101010" cy="1143000"/>
          </a:xfrm>
          <a:solidFill>
            <a:schemeClr val="accent1">
              <a:lumMod val="60000"/>
              <a:lumOff val="40000"/>
            </a:schemeClr>
          </a:solidFill>
        </p:grpSpPr>
        <p:sp>
          <p:nvSpPr>
            <p:cNvPr id="24" name="TextBox 23">
              <a:extLst>
                <a:ext uri="{FF2B5EF4-FFF2-40B4-BE49-F238E27FC236}">
                  <a16:creationId xmlns:a16="http://schemas.microsoft.com/office/drawing/2014/main" id="{0FECF630-502A-B540-863A-32912B889747}"/>
                </a:ext>
              </a:extLst>
            </p:cNvPr>
            <p:cNvSpPr txBox="1"/>
            <p:nvPr/>
          </p:nvSpPr>
          <p:spPr>
            <a:xfrm>
              <a:off x="6507411" y="4354252"/>
              <a:ext cx="5304070" cy="717001"/>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marL="0" marR="0" lvl="0" indent="0" algn="l" defTabSz="977900" rtl="0" eaLnBrk="1" fontAlgn="auto" latinLnBrk="0" hangingPunct="1">
                <a:lnSpc>
                  <a:spcPct val="85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w Cen MT" panose="020F0502020204030204"/>
                  <a:ea typeface="+mn-ea"/>
                  <a:cs typeface="+mn-cs"/>
                </a:rPr>
                <a:t>by fully integrating knowledge about </a:t>
              </a:r>
              <a:r>
                <a:rPr kumimoji="0" lang="en-US" sz="2400" b="0" i="0" u="none" strike="noStrike" kern="1200" cap="none" spc="0" normalizeH="0" baseline="0" noProof="0" dirty="0" err="1">
                  <a:ln>
                    <a:noFill/>
                  </a:ln>
                  <a:solidFill>
                    <a:srgbClr val="000000">
                      <a:hueOff val="0"/>
                      <a:satOff val="0"/>
                      <a:lumOff val="0"/>
                      <a:alphaOff val="0"/>
                    </a:srgbClr>
                  </a:solidFill>
                  <a:effectLst/>
                  <a:uLnTx/>
                  <a:uFillTx/>
                  <a:latin typeface="Tw Cen MT" panose="020F0502020204030204"/>
                  <a:ea typeface="+mn-ea"/>
                  <a:cs typeface="+mn-cs"/>
                </a:rPr>
                <a:t>traum</a:t>
              </a:r>
              <a:r>
                <a:rPr lang="en-US" sz="2400" dirty="0">
                  <a:solidFill>
                    <a:srgbClr val="000000">
                      <a:hueOff val="0"/>
                      <a:satOff val="0"/>
                      <a:lumOff val="0"/>
                      <a:alphaOff val="0"/>
                    </a:srgbClr>
                  </a:solidFill>
                  <a:latin typeface="Tw Cen MT" panose="020F0502020204030204"/>
                </a:rPr>
                <a:t>a into policies, procedures, practices and settings</a:t>
              </a:r>
              <a:endPar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w Cen MT" panose="020F0502020204030204"/>
                <a:ea typeface="+mn-ea"/>
                <a:cs typeface="+mn-cs"/>
              </a:endParaRPr>
            </a:p>
          </p:txBody>
        </p:sp>
        <p:sp>
          <p:nvSpPr>
            <p:cNvPr id="31" name="Rounded Rectangle 30">
              <a:extLst>
                <a:ext uri="{FF2B5EF4-FFF2-40B4-BE49-F238E27FC236}">
                  <a16:creationId xmlns:a16="http://schemas.microsoft.com/office/drawing/2014/main" id="{F88EE613-5DCE-5F41-A5DE-41EE480FC497}"/>
                </a:ext>
              </a:extLst>
            </p:cNvPr>
            <p:cNvSpPr/>
            <p:nvPr/>
          </p:nvSpPr>
          <p:spPr>
            <a:xfrm>
              <a:off x="3710471" y="4116846"/>
              <a:ext cx="2660904"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C00000"/>
                  </a:solidFill>
                  <a:effectLst/>
                  <a:uLnTx/>
                  <a:uFillTx/>
                  <a:latin typeface="Tw Cen MT" panose="020F0502020204030204"/>
                  <a:ea typeface="+mn-ea"/>
                  <a:cs typeface="+mn-cs"/>
                </a:rPr>
                <a:t>RESPONDS</a:t>
              </a:r>
              <a:endParaRPr kumimoji="0" lang="en-US" sz="3000" b="0"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grpSp>
      <p:grpSp>
        <p:nvGrpSpPr>
          <p:cNvPr id="35" name="Group 34">
            <a:extLst>
              <a:ext uri="{FF2B5EF4-FFF2-40B4-BE49-F238E27FC236}">
                <a16:creationId xmlns:a16="http://schemas.microsoft.com/office/drawing/2014/main" id="{61E1E6DD-546C-4F4D-8F95-8F405E1D6EB5}"/>
              </a:ext>
            </a:extLst>
          </p:cNvPr>
          <p:cNvGrpSpPr/>
          <p:nvPr/>
        </p:nvGrpSpPr>
        <p:grpSpPr>
          <a:xfrm>
            <a:off x="3710471" y="1680012"/>
            <a:ext cx="8275431" cy="4643889"/>
            <a:chOff x="3797555" y="1694526"/>
            <a:chExt cx="8275431" cy="4643889"/>
          </a:xfrm>
        </p:grpSpPr>
        <p:sp>
          <p:nvSpPr>
            <p:cNvPr id="13" name="Rounded Rectangle 12">
              <a:extLst>
                <a:ext uri="{FF2B5EF4-FFF2-40B4-BE49-F238E27FC236}">
                  <a16:creationId xmlns:a16="http://schemas.microsoft.com/office/drawing/2014/main" id="{D5635256-72CC-F04B-9F35-BF51AB8D8BD9}"/>
                </a:ext>
              </a:extLst>
            </p:cNvPr>
            <p:cNvSpPr/>
            <p:nvPr/>
          </p:nvSpPr>
          <p:spPr>
            <a:xfrm>
              <a:off x="6473372" y="1694526"/>
              <a:ext cx="5577840" cy="1143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9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w Cen MT" panose="020F0502020204030204"/>
                  <a:ea typeface="+mn-ea"/>
                  <a:cs typeface="+mn-cs"/>
                </a:rPr>
                <a:t>the widespread impact of trauma and understands potential paths for recovery</a:t>
              </a:r>
            </a:p>
          </p:txBody>
        </p:sp>
        <p:sp>
          <p:nvSpPr>
            <p:cNvPr id="29" name="Rounded Rectangle 28">
              <a:extLst>
                <a:ext uri="{FF2B5EF4-FFF2-40B4-BE49-F238E27FC236}">
                  <a16:creationId xmlns:a16="http://schemas.microsoft.com/office/drawing/2014/main" id="{9C9A3DAD-BBBB-F247-B1AA-8F3E45ED4602}"/>
                </a:ext>
              </a:extLst>
            </p:cNvPr>
            <p:cNvSpPr/>
            <p:nvPr/>
          </p:nvSpPr>
          <p:spPr>
            <a:xfrm>
              <a:off x="3797555" y="1694526"/>
              <a:ext cx="2675817" cy="1143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C00000"/>
                  </a:solidFill>
                  <a:effectLst/>
                  <a:uLnTx/>
                  <a:uFillTx/>
                  <a:latin typeface="Tw Cen MT" panose="020F0502020204030204"/>
                  <a:ea typeface="+mn-ea"/>
                  <a:cs typeface="+mn-cs"/>
                </a:rPr>
                <a:t>REALIZES</a:t>
              </a:r>
              <a:endParaRPr kumimoji="0" lang="en-US" sz="3000" b="0"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grpSp>
          <p:nvGrpSpPr>
            <p:cNvPr id="26" name="Group 25">
              <a:extLst>
                <a:ext uri="{FF2B5EF4-FFF2-40B4-BE49-F238E27FC236}">
                  <a16:creationId xmlns:a16="http://schemas.microsoft.com/office/drawing/2014/main" id="{E512200C-B308-284E-95C5-EA8A4129E276}"/>
                </a:ext>
              </a:extLst>
            </p:cNvPr>
            <p:cNvGrpSpPr/>
            <p:nvPr/>
          </p:nvGrpSpPr>
          <p:grpSpPr>
            <a:xfrm>
              <a:off x="6678993" y="2684150"/>
              <a:ext cx="5196196" cy="1163706"/>
              <a:chOff x="404720" y="1665571"/>
              <a:chExt cx="7861400" cy="1068698"/>
            </a:xfrm>
          </p:grpSpPr>
          <p:sp>
            <p:nvSpPr>
              <p:cNvPr id="27" name="Rectangle 26">
                <a:extLst>
                  <a:ext uri="{FF2B5EF4-FFF2-40B4-BE49-F238E27FC236}">
                    <a16:creationId xmlns:a16="http://schemas.microsoft.com/office/drawing/2014/main" id="{0D0224AB-EC16-7340-868B-A8B198BB2D3E}"/>
                  </a:ext>
                </a:extLst>
              </p:cNvPr>
              <p:cNvSpPr/>
              <p:nvPr/>
            </p:nvSpPr>
            <p:spPr>
              <a:xfrm>
                <a:off x="404720" y="1665571"/>
                <a:ext cx="7607421" cy="744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37B6C035-A6CA-AF46-A37C-0D5046490731}"/>
                  </a:ext>
                </a:extLst>
              </p:cNvPr>
              <p:cNvSpPr txBox="1"/>
              <p:nvPr/>
            </p:nvSpPr>
            <p:spPr>
              <a:xfrm>
                <a:off x="460183" y="1989409"/>
                <a:ext cx="7805937"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marL="11113" marR="0" lvl="0" indent="0" algn="l" defTabSz="9779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w Cen MT" panose="020F0502020204030204"/>
                    <a:ea typeface="+mn-ea"/>
                    <a:cs typeface="+mn-cs"/>
                  </a:rPr>
                  <a:t>that trauma affects all individuals involved </a:t>
                </a:r>
                <a:r>
                  <a:rPr lang="en-US" sz="2400" dirty="0">
                    <a:solidFill>
                      <a:srgbClr val="000000">
                        <a:hueOff val="0"/>
                        <a:satOff val="0"/>
                        <a:lumOff val="0"/>
                        <a:alphaOff val="0"/>
                      </a:srgbClr>
                    </a:solidFill>
                    <a:latin typeface="Tw Cen MT" panose="020F0502020204030204"/>
                  </a:rPr>
                  <a:t>in</a:t>
                </a: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w Cen MT" panose="020F0502020204030204"/>
                    <a:ea typeface="+mn-ea"/>
                    <a:cs typeface="+mn-cs"/>
                  </a:rPr>
                  <a:t> the program or organization including staff</a:t>
                </a:r>
              </a:p>
            </p:txBody>
          </p:sp>
        </p:grpSp>
        <p:sp>
          <p:nvSpPr>
            <p:cNvPr id="30" name="Rounded Rectangle 29">
              <a:extLst>
                <a:ext uri="{FF2B5EF4-FFF2-40B4-BE49-F238E27FC236}">
                  <a16:creationId xmlns:a16="http://schemas.microsoft.com/office/drawing/2014/main" id="{FFEA3EC6-6DCA-8A49-8335-812430BBBA49}"/>
                </a:ext>
              </a:extLst>
            </p:cNvPr>
            <p:cNvSpPr/>
            <p:nvPr/>
          </p:nvSpPr>
          <p:spPr>
            <a:xfrm>
              <a:off x="3797555" y="2853080"/>
              <a:ext cx="2657860"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lang="en-US" sz="3000" b="1" dirty="0">
                  <a:solidFill>
                    <a:srgbClr val="C00000"/>
                  </a:solidFill>
                  <a:latin typeface="Tw Cen MT" panose="020F0502020204030204"/>
                </a:rPr>
                <a:t>RECOGNIZES</a:t>
              </a:r>
              <a:endParaRPr kumimoji="0" lang="en-US" sz="3000" b="0"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grpSp>
          <p:nvGrpSpPr>
            <p:cNvPr id="18" name="Group 17">
              <a:extLst>
                <a:ext uri="{FF2B5EF4-FFF2-40B4-BE49-F238E27FC236}">
                  <a16:creationId xmlns:a16="http://schemas.microsoft.com/office/drawing/2014/main" id="{6BABCC0D-AE1E-434A-A300-18419E6CCFDF}"/>
                </a:ext>
              </a:extLst>
            </p:cNvPr>
            <p:cNvGrpSpPr/>
            <p:nvPr/>
          </p:nvGrpSpPr>
          <p:grpSpPr>
            <a:xfrm>
              <a:off x="3828035" y="5190141"/>
              <a:ext cx="8244951" cy="1148274"/>
              <a:chOff x="3828035" y="5262711"/>
              <a:chExt cx="8244951" cy="1148274"/>
            </a:xfrm>
          </p:grpSpPr>
          <p:grpSp>
            <p:nvGrpSpPr>
              <p:cNvPr id="16" name="Group 15">
                <a:extLst>
                  <a:ext uri="{FF2B5EF4-FFF2-40B4-BE49-F238E27FC236}">
                    <a16:creationId xmlns:a16="http://schemas.microsoft.com/office/drawing/2014/main" id="{4DAB4497-6E5F-1640-9A76-D17BA7DD2652}"/>
                  </a:ext>
                </a:extLst>
              </p:cNvPr>
              <p:cNvGrpSpPr/>
              <p:nvPr/>
            </p:nvGrpSpPr>
            <p:grpSpPr>
              <a:xfrm>
                <a:off x="6495146" y="5267985"/>
                <a:ext cx="5577840" cy="1143000"/>
                <a:chOff x="205422" y="5747634"/>
                <a:chExt cx="8656978" cy="1187410"/>
              </a:xfrm>
            </p:grpSpPr>
            <p:sp>
              <p:nvSpPr>
                <p:cNvPr id="17" name="Rounded Rectangle 16">
                  <a:extLst>
                    <a:ext uri="{FF2B5EF4-FFF2-40B4-BE49-F238E27FC236}">
                      <a16:creationId xmlns:a16="http://schemas.microsoft.com/office/drawing/2014/main" id="{C96E47C4-F32F-C94A-83C7-BF33F3682BE7}"/>
                    </a:ext>
                  </a:extLst>
                </p:cNvPr>
                <p:cNvSpPr/>
                <p:nvPr/>
              </p:nvSpPr>
              <p:spPr>
                <a:xfrm>
                  <a:off x="205422" y="5747634"/>
                  <a:ext cx="8656978" cy="118741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9" name="Rectangle 18">
                  <a:extLst>
                    <a:ext uri="{FF2B5EF4-FFF2-40B4-BE49-F238E27FC236}">
                      <a16:creationId xmlns:a16="http://schemas.microsoft.com/office/drawing/2014/main" id="{39E9D968-7EC7-D140-9C5F-4850C3D67EE9}"/>
                    </a:ext>
                  </a:extLst>
                </p:cNvPr>
                <p:cNvSpPr/>
                <p:nvPr/>
              </p:nvSpPr>
              <p:spPr>
                <a:xfrm>
                  <a:off x="670046" y="5923790"/>
                  <a:ext cx="7509178" cy="744860"/>
                </a:xfrm>
                <a:prstGeom prst="rect">
                  <a:avLst/>
                </a:prstGeom>
                <a:solidFill>
                  <a:schemeClr val="accent1">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r>
                    <a:rPr lang="en-US" sz="2400" dirty="0"/>
                    <a:t>re-traumatization</a:t>
                  </a:r>
                </a:p>
              </p:txBody>
            </p:sp>
          </p:grpSp>
          <p:sp>
            <p:nvSpPr>
              <p:cNvPr id="32" name="Rounded Rectangle 31">
                <a:extLst>
                  <a:ext uri="{FF2B5EF4-FFF2-40B4-BE49-F238E27FC236}">
                    <a16:creationId xmlns:a16="http://schemas.microsoft.com/office/drawing/2014/main" id="{68633B48-78DF-9C41-A999-D7AE5ECFA716}"/>
                  </a:ext>
                </a:extLst>
              </p:cNvPr>
              <p:cNvSpPr/>
              <p:nvPr/>
            </p:nvSpPr>
            <p:spPr>
              <a:xfrm>
                <a:off x="3828035" y="5262711"/>
                <a:ext cx="2660904"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C00000"/>
                    </a:solidFill>
                    <a:effectLst/>
                    <a:uLnTx/>
                    <a:uFillTx/>
                    <a:latin typeface="Tw Cen MT" panose="020F0502020204030204"/>
                    <a:ea typeface="+mn-ea"/>
                    <a:cs typeface="+mn-cs"/>
                  </a:rPr>
                  <a:t>RESISTS</a:t>
                </a:r>
                <a:endParaRPr kumimoji="0" lang="en-US" sz="3000" b="0"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grpSp>
      </p:grpSp>
    </p:spTree>
    <p:extLst>
      <p:ext uri="{BB962C8B-B14F-4D97-AF65-F5344CB8AC3E}">
        <p14:creationId xmlns:p14="http://schemas.microsoft.com/office/powerpoint/2010/main" val="804715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F3F223-7376-0C45-9ED5-DB3970B02CC7}"/>
              </a:ext>
            </a:extLst>
          </p:cNvPr>
          <p:cNvSpPr>
            <a:spLocks noGrp="1"/>
          </p:cNvSpPr>
          <p:nvPr>
            <p:ph type="sldNum" sz="quarter" idx="12"/>
          </p:nvPr>
        </p:nvSpPr>
        <p:spPr/>
        <p:txBody>
          <a:bodyPr vert="horz" lIns="91440" tIns="45720" rIns="91440" bIns="45720" rtlCol="0" anchor="ctr">
            <a:normAutofit/>
          </a:bodyPr>
          <a:lstStyle/>
          <a:p>
            <a:pPr algn="l">
              <a:spcAft>
                <a:spcPts val="600"/>
              </a:spcAft>
            </a:pPr>
            <a:fld id="{3A98EE3D-8CD1-4C3F-BD1C-C98C9596463C}" type="slidenum">
              <a:rPr lang="en-US" sz="1050" smtClean="0"/>
              <a:pPr algn="l">
                <a:spcAft>
                  <a:spcPts val="600"/>
                </a:spcAft>
              </a:pPr>
              <a:t>23</a:t>
            </a:fld>
            <a:endParaRPr lang="en-US" sz="1050"/>
          </a:p>
        </p:txBody>
      </p:sp>
      <p:sp>
        <p:nvSpPr>
          <p:cNvPr id="2" name="Title 1">
            <a:extLst>
              <a:ext uri="{FF2B5EF4-FFF2-40B4-BE49-F238E27FC236}">
                <a16:creationId xmlns:a16="http://schemas.microsoft.com/office/drawing/2014/main" id="{19532888-B175-7D4E-BAF2-0D8353E7E53A}"/>
              </a:ext>
            </a:extLst>
          </p:cNvPr>
          <p:cNvSpPr>
            <a:spLocks noGrp="1"/>
          </p:cNvSpPr>
          <p:nvPr>
            <p:ph type="title" idx="4294967295"/>
          </p:nvPr>
        </p:nvSpPr>
        <p:spPr>
          <a:xfrm>
            <a:off x="935182" y="220267"/>
            <a:ext cx="10058400" cy="1449387"/>
          </a:xfrm>
        </p:spPr>
        <p:txBody>
          <a:bodyPr vert="horz" lIns="91440" tIns="45720" rIns="91440" bIns="45720" rtlCol="0" anchor="ctr">
            <a:normAutofit/>
          </a:bodyPr>
          <a:lstStyle/>
          <a:p>
            <a:pPr algn="ctr">
              <a:lnSpc>
                <a:spcPct val="90000"/>
              </a:lnSpc>
            </a:pPr>
            <a:r>
              <a:rPr lang="en-US" sz="4800" dirty="0"/>
              <a:t>Trauma-Informed Approach (TIA)</a:t>
            </a:r>
          </a:p>
        </p:txBody>
      </p:sp>
      <p:sp>
        <p:nvSpPr>
          <p:cNvPr id="35" name="Content Placeholder 5">
            <a:extLst>
              <a:ext uri="{FF2B5EF4-FFF2-40B4-BE49-F238E27FC236}">
                <a16:creationId xmlns:a16="http://schemas.microsoft.com/office/drawing/2014/main" id="{69AE0CE8-6C8D-7349-B045-A25F36E76EDF}"/>
              </a:ext>
            </a:extLst>
          </p:cNvPr>
          <p:cNvSpPr>
            <a:spLocks noGrp="1"/>
          </p:cNvSpPr>
          <p:nvPr>
            <p:ph idx="4294967295"/>
          </p:nvPr>
        </p:nvSpPr>
        <p:spPr>
          <a:xfrm>
            <a:off x="4928839" y="1885180"/>
            <a:ext cx="6844753" cy="4420276"/>
          </a:xfrm>
          <a:solidFill>
            <a:schemeClr val="bg1"/>
          </a:solidFill>
        </p:spPr>
        <p:txBody>
          <a:bodyPr vert="horz" lIns="0" tIns="45720" rIns="0" bIns="45720" rtlCol="0">
            <a:noAutofit/>
          </a:bodyPr>
          <a:lstStyle/>
          <a:p>
            <a:pPr>
              <a:lnSpc>
                <a:spcPct val="100000"/>
              </a:lnSpc>
              <a:spcBef>
                <a:spcPts val="0"/>
              </a:spcBef>
              <a:spcAft>
                <a:spcPts val="800"/>
              </a:spcAft>
            </a:pPr>
            <a:r>
              <a:rPr lang="en-US" sz="3000" b="1" dirty="0">
                <a:ln>
                  <a:solidFill>
                    <a:srgbClr val="DE7417"/>
                  </a:solidFill>
                </a:ln>
                <a:solidFill>
                  <a:srgbClr val="EA824B"/>
                </a:solidFill>
              </a:rPr>
              <a:t>Strengths-based</a:t>
            </a:r>
            <a:r>
              <a:rPr lang="en-US" sz="3000" b="1" dirty="0">
                <a:solidFill>
                  <a:srgbClr val="E58655"/>
                </a:solidFill>
              </a:rPr>
              <a:t> </a:t>
            </a:r>
            <a:r>
              <a:rPr lang="en-US" sz="3000" dirty="0"/>
              <a:t>approach to delivering services that:</a:t>
            </a:r>
          </a:p>
          <a:p>
            <a:pPr marL="515938" lvl="1" indent="-315913">
              <a:spcBef>
                <a:spcPts val="0"/>
              </a:spcBef>
              <a:spcAft>
                <a:spcPts val="1000"/>
              </a:spcAft>
              <a:buClr>
                <a:srgbClr val="298AC0"/>
              </a:buClr>
              <a:buFont typeface="Calibri" panose="020F0502020204030204" pitchFamily="34" charset="0"/>
              <a:buChar char="•"/>
            </a:pPr>
            <a:r>
              <a:rPr lang="en-US" sz="2800" dirty="0"/>
              <a:t>Is grounded in an </a:t>
            </a:r>
            <a:r>
              <a:rPr lang="en-US" sz="2800" b="1" dirty="0">
                <a:solidFill>
                  <a:schemeClr val="accent4">
                    <a:lumMod val="75000"/>
                  </a:schemeClr>
                </a:solidFill>
              </a:rPr>
              <a:t>understanding of and responsiveness to the impact of trauma</a:t>
            </a:r>
            <a:r>
              <a:rPr lang="en-US" sz="2800" dirty="0">
                <a:solidFill>
                  <a:schemeClr val="accent4">
                    <a:lumMod val="75000"/>
                  </a:schemeClr>
                </a:solidFill>
              </a:rPr>
              <a:t> </a:t>
            </a:r>
          </a:p>
          <a:p>
            <a:pPr marL="515938" lvl="1" indent="-315913">
              <a:spcBef>
                <a:spcPts val="0"/>
              </a:spcBef>
              <a:spcAft>
                <a:spcPts val="1000"/>
              </a:spcAft>
              <a:buClr>
                <a:srgbClr val="298AC0"/>
              </a:buClr>
              <a:buFont typeface="Calibri" panose="020F0502020204030204" pitchFamily="34" charset="0"/>
              <a:buChar char="•"/>
            </a:pPr>
            <a:r>
              <a:rPr lang="en-US" sz="2800" dirty="0"/>
              <a:t>Emphasizes </a:t>
            </a:r>
            <a:r>
              <a:rPr lang="en-US" sz="2800" b="1" dirty="0">
                <a:ln>
                  <a:solidFill>
                    <a:srgbClr val="DE7417"/>
                  </a:solidFill>
                </a:ln>
                <a:solidFill>
                  <a:srgbClr val="EA824B"/>
                </a:solidFill>
              </a:rPr>
              <a:t>physical and psychological SAFETY for both students &amp; staff</a:t>
            </a:r>
            <a:endParaRPr lang="en-US" sz="2800" dirty="0">
              <a:ln>
                <a:solidFill>
                  <a:srgbClr val="DE7417"/>
                </a:solidFill>
              </a:ln>
              <a:solidFill>
                <a:srgbClr val="EA824B"/>
              </a:solidFill>
            </a:endParaRPr>
          </a:p>
          <a:p>
            <a:pPr marL="515938" lvl="1" indent="-315913">
              <a:buClr>
                <a:srgbClr val="298AC0"/>
              </a:buClr>
              <a:buFont typeface="Calibri" panose="020F0502020204030204" pitchFamily="34" charset="0"/>
              <a:buChar char="•"/>
            </a:pPr>
            <a:r>
              <a:rPr lang="en-US" sz="2800" dirty="0"/>
              <a:t>Creates opportunities for student survivors of trauma to </a:t>
            </a:r>
            <a:r>
              <a:rPr lang="en-US" sz="2800" b="1" dirty="0">
                <a:solidFill>
                  <a:schemeClr val="accent4">
                    <a:lumMod val="75000"/>
                  </a:schemeClr>
                </a:solidFill>
              </a:rPr>
              <a:t>rebuild a sense of control and empowerment</a:t>
            </a:r>
            <a:r>
              <a:rPr lang="en-US" sz="2800" dirty="0">
                <a:solidFill>
                  <a:schemeClr val="accent4">
                    <a:lumMod val="75000"/>
                  </a:schemeClr>
                </a:solidFill>
              </a:rPr>
              <a:t>.</a:t>
            </a:r>
          </a:p>
        </p:txBody>
      </p:sp>
      <p:pic>
        <p:nvPicPr>
          <p:cNvPr id="6" name="Picture 5" descr="A group of people around each other&#10;&#10;Description automatically generated">
            <a:extLst>
              <a:ext uri="{FF2B5EF4-FFF2-40B4-BE49-F238E27FC236}">
                <a16:creationId xmlns:a16="http://schemas.microsoft.com/office/drawing/2014/main" id="{FFAD399C-B23E-A849-A055-6D80B6F8B674}"/>
              </a:ext>
            </a:extLst>
          </p:cNvPr>
          <p:cNvPicPr>
            <a:picLocks noChangeAspect="1"/>
          </p:cNvPicPr>
          <p:nvPr/>
        </p:nvPicPr>
        <p:blipFill rotWithShape="1">
          <a:blip r:embed="rId3"/>
          <a:srcRect l="7592" r="19591"/>
          <a:stretch/>
        </p:blipFill>
        <p:spPr>
          <a:xfrm>
            <a:off x="959005" y="2018992"/>
            <a:ext cx="3765244" cy="3878128"/>
          </a:xfrm>
          <a:prstGeom prst="rect">
            <a:avLst/>
          </a:prstGeom>
          <a:ln>
            <a:solidFill>
              <a:schemeClr val="tx1"/>
            </a:solidFill>
          </a:ln>
        </p:spPr>
      </p:pic>
      <p:cxnSp>
        <p:nvCxnSpPr>
          <p:cNvPr id="5" name="Straight Connector 4">
            <a:extLst>
              <a:ext uri="{FF2B5EF4-FFF2-40B4-BE49-F238E27FC236}">
                <a16:creationId xmlns:a16="http://schemas.microsoft.com/office/drawing/2014/main" id="{823600A5-70DC-5248-A026-DADA57BACCCE}"/>
              </a:ext>
            </a:extLst>
          </p:cNvPr>
          <p:cNvCxnSpPr>
            <a:cxnSpLocks/>
          </p:cNvCxnSpPr>
          <p:nvPr/>
        </p:nvCxnSpPr>
        <p:spPr>
          <a:xfrm flipV="1">
            <a:off x="1193532" y="1669654"/>
            <a:ext cx="9966960" cy="141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893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209B-403B-419B-8C8D-6C89CA6E8871}"/>
              </a:ext>
            </a:extLst>
          </p:cNvPr>
          <p:cNvSpPr>
            <a:spLocks noGrp="1"/>
          </p:cNvSpPr>
          <p:nvPr>
            <p:ph type="title" idx="4294967295"/>
          </p:nvPr>
        </p:nvSpPr>
        <p:spPr>
          <a:xfrm>
            <a:off x="1006765" y="463433"/>
            <a:ext cx="10058400" cy="1140838"/>
          </a:xfrm>
        </p:spPr>
        <p:txBody>
          <a:bodyPr anchor="ctr">
            <a:normAutofit/>
          </a:bodyPr>
          <a:lstStyle/>
          <a:p>
            <a:pPr>
              <a:defRPr/>
            </a:pPr>
            <a:r>
              <a:rPr lang="en-US" sz="5000" dirty="0">
                <a:solidFill>
                  <a:schemeClr val="tx2">
                    <a:lumMod val="75000"/>
                  </a:schemeClr>
                </a:solidFill>
              </a:rPr>
              <a:t>Positive Outcomes Associated with TIA</a:t>
            </a:r>
          </a:p>
        </p:txBody>
      </p:sp>
      <p:sp>
        <p:nvSpPr>
          <p:cNvPr id="4" name="TextBox 3">
            <a:extLst>
              <a:ext uri="{FF2B5EF4-FFF2-40B4-BE49-F238E27FC236}">
                <a16:creationId xmlns:a16="http://schemas.microsoft.com/office/drawing/2014/main" id="{B62F2BBA-000A-4506-A256-09943F810587}"/>
              </a:ext>
            </a:extLst>
          </p:cNvPr>
          <p:cNvSpPr txBox="1"/>
          <p:nvPr/>
        </p:nvSpPr>
        <p:spPr>
          <a:xfrm>
            <a:off x="7719771" y="1680904"/>
            <a:ext cx="4020064" cy="4469729"/>
          </a:xfrm>
          <a:prstGeom prst="rect">
            <a:avLst/>
          </a:prstGeom>
          <a:noFill/>
          <a:ln>
            <a:noFill/>
          </a:ln>
          <a:effectLst>
            <a:innerShdw blurRad="114300">
              <a:prstClr val="black"/>
            </a:innerShdw>
          </a:effectLst>
        </p:spPr>
        <p:style>
          <a:lnRef idx="1">
            <a:schemeClr val="accent1"/>
          </a:lnRef>
          <a:fillRef idx="2">
            <a:schemeClr val="accent1"/>
          </a:fillRef>
          <a:effectRef idx="1">
            <a:schemeClr val="accent1"/>
          </a:effectRef>
          <a:fontRef idx="minor">
            <a:schemeClr val="dk1"/>
          </a:fontRef>
        </p:style>
        <p:txBody>
          <a:bodyPr wrap="square">
            <a:noAutofit/>
          </a:bodyPr>
          <a:lstStyle/>
          <a:p>
            <a:pPr marL="354013" indent="-285750" defTabSz="457200" fontAlgn="base">
              <a:spcBef>
                <a:spcPct val="0"/>
              </a:spcBef>
              <a:spcAft>
                <a:spcPts val="300"/>
              </a:spcAft>
              <a:buFont typeface="Arial" pitchFamily="34" charset="0"/>
              <a:buChar char="•"/>
              <a:defRPr/>
            </a:pPr>
            <a:r>
              <a:rPr lang="en-US" sz="2600" dirty="0">
                <a:solidFill>
                  <a:prstClr val="black"/>
                </a:solidFill>
                <a:latin typeface="Calibri"/>
              </a:rPr>
              <a:t>Engagement</a:t>
            </a:r>
          </a:p>
          <a:p>
            <a:pPr marL="354013" indent="-285750" defTabSz="457200" fontAlgn="base">
              <a:spcBef>
                <a:spcPct val="0"/>
              </a:spcBef>
              <a:spcAft>
                <a:spcPts val="300"/>
              </a:spcAft>
              <a:buFont typeface="Arial" pitchFamily="34" charset="0"/>
              <a:buChar char="•"/>
              <a:defRPr/>
            </a:pPr>
            <a:r>
              <a:rPr lang="en-US" sz="2600" dirty="0">
                <a:solidFill>
                  <a:prstClr val="black"/>
                </a:solidFill>
                <a:latin typeface="Calibri"/>
              </a:rPr>
              <a:t>Patient/student satisfaction</a:t>
            </a:r>
          </a:p>
          <a:p>
            <a:pPr marL="354013" indent="-285750" defTabSz="457200" fontAlgn="base">
              <a:spcBef>
                <a:spcPct val="0"/>
              </a:spcBef>
              <a:spcAft>
                <a:spcPts val="300"/>
              </a:spcAft>
              <a:buFont typeface="Arial" pitchFamily="34" charset="0"/>
              <a:buChar char="•"/>
              <a:defRPr/>
            </a:pPr>
            <a:r>
              <a:rPr lang="en-US" sz="2600" dirty="0">
                <a:solidFill>
                  <a:prstClr val="black"/>
                </a:solidFill>
                <a:latin typeface="Calibri"/>
              </a:rPr>
              <a:t>Staff satisfaction</a:t>
            </a:r>
          </a:p>
          <a:p>
            <a:pPr marL="354013" indent="-285750" defTabSz="457200" fontAlgn="base">
              <a:spcBef>
                <a:spcPct val="0"/>
              </a:spcBef>
              <a:spcAft>
                <a:spcPts val="300"/>
              </a:spcAft>
              <a:buFont typeface="Arial" pitchFamily="34" charset="0"/>
              <a:buChar char="•"/>
              <a:defRPr/>
            </a:pPr>
            <a:r>
              <a:rPr lang="en-US" sz="2600" dirty="0">
                <a:solidFill>
                  <a:prstClr val="black"/>
                </a:solidFill>
                <a:latin typeface="Calibri"/>
              </a:rPr>
              <a:t>Voluntary treatment</a:t>
            </a:r>
          </a:p>
          <a:p>
            <a:pPr marL="354013" indent="-285750" defTabSz="457200" fontAlgn="base">
              <a:spcBef>
                <a:spcPct val="0"/>
              </a:spcBef>
              <a:spcAft>
                <a:spcPts val="300"/>
              </a:spcAft>
              <a:buFont typeface="Arial" pitchFamily="34" charset="0"/>
              <a:buChar char="•"/>
              <a:defRPr/>
            </a:pPr>
            <a:r>
              <a:rPr lang="en-US" sz="2600" dirty="0">
                <a:solidFill>
                  <a:prstClr val="black"/>
                </a:solidFill>
                <a:latin typeface="Calibri"/>
              </a:rPr>
              <a:t>External customer satisfaction</a:t>
            </a:r>
          </a:p>
          <a:p>
            <a:pPr marL="354013" indent="-285750" defTabSz="457200" fontAlgn="base">
              <a:spcBef>
                <a:spcPct val="0"/>
              </a:spcBef>
              <a:spcAft>
                <a:spcPts val="300"/>
              </a:spcAft>
              <a:buFont typeface="Arial" pitchFamily="34" charset="0"/>
              <a:buChar char="•"/>
              <a:defRPr/>
            </a:pPr>
            <a:r>
              <a:rPr lang="en-US" sz="2600" dirty="0">
                <a:solidFill>
                  <a:prstClr val="black"/>
                </a:solidFill>
                <a:latin typeface="Calibri"/>
              </a:rPr>
              <a:t>Internal customer satisfaction</a:t>
            </a:r>
          </a:p>
          <a:p>
            <a:pPr defTabSz="457200" fontAlgn="base">
              <a:spcBef>
                <a:spcPct val="0"/>
              </a:spcBef>
              <a:spcAft>
                <a:spcPct val="0"/>
              </a:spcAft>
              <a:defRPr/>
            </a:pPr>
            <a:endParaRPr lang="en-US" sz="2200" dirty="0">
              <a:solidFill>
                <a:prstClr val="black"/>
              </a:solidFill>
              <a:latin typeface="Calibri"/>
            </a:endParaRPr>
          </a:p>
          <a:p>
            <a:pPr marL="285750" indent="-285750" defTabSz="457200" fontAlgn="base">
              <a:spcBef>
                <a:spcPct val="0"/>
              </a:spcBef>
              <a:spcAft>
                <a:spcPct val="0"/>
              </a:spcAft>
              <a:buFont typeface="Arial" pitchFamily="34" charset="0"/>
              <a:buChar char="•"/>
              <a:defRPr/>
            </a:pPr>
            <a:endParaRPr lang="en-US" sz="2200" dirty="0">
              <a:solidFill>
                <a:prstClr val="black"/>
              </a:solidFill>
              <a:latin typeface="Calibri"/>
            </a:endParaRPr>
          </a:p>
          <a:p>
            <a:pPr defTabSz="457200" fontAlgn="base">
              <a:spcBef>
                <a:spcPct val="0"/>
              </a:spcBef>
              <a:spcAft>
                <a:spcPct val="0"/>
              </a:spcAft>
              <a:defRPr/>
            </a:pPr>
            <a:endParaRPr lang="en-US" sz="2200" dirty="0">
              <a:solidFill>
                <a:prstClr val="black"/>
              </a:solidFill>
              <a:latin typeface="Calibri"/>
            </a:endParaRPr>
          </a:p>
        </p:txBody>
      </p:sp>
      <p:sp>
        <p:nvSpPr>
          <p:cNvPr id="5" name="TextBox 4">
            <a:extLst>
              <a:ext uri="{FF2B5EF4-FFF2-40B4-BE49-F238E27FC236}">
                <a16:creationId xmlns:a16="http://schemas.microsoft.com/office/drawing/2014/main" id="{B4B23AE8-BCFB-4D63-BE1A-09873E7CAD95}"/>
              </a:ext>
            </a:extLst>
          </p:cNvPr>
          <p:cNvSpPr txBox="1"/>
          <p:nvPr/>
        </p:nvSpPr>
        <p:spPr>
          <a:xfrm>
            <a:off x="675185" y="1680906"/>
            <a:ext cx="4367106" cy="4713662"/>
          </a:xfrm>
          <a:prstGeom prst="rect">
            <a:avLst/>
          </a:prstGeom>
          <a:noFill/>
          <a:ln>
            <a:noFill/>
          </a:ln>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wrap="square">
            <a:noAutofit/>
          </a:bodyPr>
          <a:lstStyle/>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Critical incidents</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Staff turn-over</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Staff use of sick time</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Staff injury</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Detentions/arrests</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Emergency room visits</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School suspensions/office referrals</a:t>
            </a:r>
          </a:p>
          <a:p>
            <a:pPr marL="355600" indent="-287338" defTabSz="457200" fontAlgn="base">
              <a:spcBef>
                <a:spcPct val="0"/>
              </a:spcBef>
              <a:spcAft>
                <a:spcPct val="0"/>
              </a:spcAft>
              <a:buFont typeface="Arial" panose="020B0604020202020204" pitchFamily="34" charset="0"/>
              <a:buChar char="•"/>
              <a:defRPr/>
            </a:pPr>
            <a:r>
              <a:rPr lang="en-US" sz="2600" dirty="0">
                <a:solidFill>
                  <a:schemeClr val="tx1"/>
                </a:solidFill>
                <a:latin typeface="Calibri"/>
              </a:rPr>
              <a:t># of psychiatric diagnoses</a:t>
            </a:r>
          </a:p>
          <a:p>
            <a:pPr marL="354013" indent="-285750" defTabSz="457200" fontAlgn="base">
              <a:spcBef>
                <a:spcPct val="0"/>
              </a:spcBef>
              <a:spcAft>
                <a:spcPct val="0"/>
              </a:spcAft>
              <a:buFont typeface="Arial" pitchFamily="34" charset="0"/>
              <a:buChar char="•"/>
              <a:defRPr/>
            </a:pPr>
            <a:r>
              <a:rPr lang="en-US" sz="2600" dirty="0">
                <a:solidFill>
                  <a:schemeClr val="tx1"/>
                </a:solidFill>
                <a:latin typeface="Calibri"/>
              </a:rPr>
              <a:t># of medications prescribed and dosage</a:t>
            </a:r>
          </a:p>
        </p:txBody>
      </p:sp>
      <p:cxnSp>
        <p:nvCxnSpPr>
          <p:cNvPr id="7" name="Straight Connector 6">
            <a:extLst>
              <a:ext uri="{FF2B5EF4-FFF2-40B4-BE49-F238E27FC236}">
                <a16:creationId xmlns:a16="http://schemas.microsoft.com/office/drawing/2014/main" id="{6B9E7D41-50B6-B949-AC85-BDAD282B330B}"/>
              </a:ext>
            </a:extLst>
          </p:cNvPr>
          <p:cNvCxnSpPr>
            <a:cxnSpLocks/>
          </p:cNvCxnSpPr>
          <p:nvPr/>
        </p:nvCxnSpPr>
        <p:spPr>
          <a:xfrm flipV="1">
            <a:off x="1193532" y="1509693"/>
            <a:ext cx="9966960" cy="141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4B801EF-BCC6-814A-9857-8D2A218A563B}"/>
              </a:ext>
            </a:extLst>
          </p:cNvPr>
          <p:cNvGrpSpPr/>
          <p:nvPr/>
        </p:nvGrpSpPr>
        <p:grpSpPr>
          <a:xfrm>
            <a:off x="4993178" y="1909442"/>
            <a:ext cx="2836009" cy="4413885"/>
            <a:chOff x="3254355" y="1510377"/>
            <a:chExt cx="2836009" cy="4413885"/>
          </a:xfrm>
        </p:grpSpPr>
        <p:grpSp>
          <p:nvGrpSpPr>
            <p:cNvPr id="11" name="Group 10">
              <a:extLst>
                <a:ext uri="{FF2B5EF4-FFF2-40B4-BE49-F238E27FC236}">
                  <a16:creationId xmlns:a16="http://schemas.microsoft.com/office/drawing/2014/main" id="{CA7A9448-1302-6347-BEFF-9BF5025FD654}"/>
                </a:ext>
              </a:extLst>
            </p:cNvPr>
            <p:cNvGrpSpPr/>
            <p:nvPr/>
          </p:nvGrpSpPr>
          <p:grpSpPr>
            <a:xfrm>
              <a:off x="3254355" y="1510377"/>
              <a:ext cx="2836009" cy="4413885"/>
              <a:chOff x="4807232" y="870836"/>
              <a:chExt cx="3781345" cy="5885180"/>
            </a:xfrm>
          </p:grpSpPr>
          <p:sp>
            <p:nvSpPr>
              <p:cNvPr id="12" name="Shape">
                <a:extLst>
                  <a:ext uri="{FF2B5EF4-FFF2-40B4-BE49-F238E27FC236}">
                    <a16:creationId xmlns:a16="http://schemas.microsoft.com/office/drawing/2014/main" id="{71812947-7DBE-2A45-890B-6BA930224028}"/>
                  </a:ext>
                </a:extLst>
              </p:cNvPr>
              <p:cNvSpPr/>
              <p:nvPr/>
            </p:nvSpPr>
            <p:spPr>
              <a:xfrm>
                <a:off x="6715133" y="870836"/>
                <a:ext cx="1873444" cy="3008491"/>
              </a:xfrm>
              <a:custGeom>
                <a:avLst/>
                <a:gdLst/>
                <a:ahLst/>
                <a:cxnLst>
                  <a:cxn ang="0">
                    <a:pos x="wd2" y="hd2"/>
                  </a:cxn>
                  <a:cxn ang="5400000">
                    <a:pos x="wd2" y="hd2"/>
                  </a:cxn>
                  <a:cxn ang="10800000">
                    <a:pos x="wd2" y="hd2"/>
                  </a:cxn>
                  <a:cxn ang="16200000">
                    <a:pos x="wd2" y="hd2"/>
                  </a:cxn>
                </a:cxnLst>
                <a:rect l="0" t="0" r="r" b="b"/>
                <a:pathLst>
                  <a:path w="21127" h="21600" extrusionOk="0">
                    <a:moveTo>
                      <a:pt x="15416" y="21600"/>
                    </a:moveTo>
                    <a:cubicBezTo>
                      <a:pt x="14592" y="21600"/>
                      <a:pt x="13922" y="21173"/>
                      <a:pt x="13922" y="20649"/>
                    </a:cubicBezTo>
                    <a:lnTo>
                      <a:pt x="13922" y="8175"/>
                    </a:lnTo>
                    <a:cubicBezTo>
                      <a:pt x="13922" y="7650"/>
                      <a:pt x="14592" y="7223"/>
                      <a:pt x="15416" y="7223"/>
                    </a:cubicBezTo>
                    <a:lnTo>
                      <a:pt x="18086" y="7223"/>
                    </a:lnTo>
                    <a:cubicBezTo>
                      <a:pt x="18134" y="7158"/>
                      <a:pt x="18163" y="7027"/>
                      <a:pt x="18064" y="6951"/>
                    </a:cubicBezTo>
                    <a:lnTo>
                      <a:pt x="11934" y="2343"/>
                    </a:lnTo>
                    <a:cubicBezTo>
                      <a:pt x="11168" y="1767"/>
                      <a:pt x="9949" y="1767"/>
                      <a:pt x="9183" y="2343"/>
                    </a:cubicBezTo>
                    <a:lnTo>
                      <a:pt x="3056" y="6953"/>
                    </a:lnTo>
                    <a:cubicBezTo>
                      <a:pt x="2954" y="7030"/>
                      <a:pt x="2983" y="7160"/>
                      <a:pt x="3034" y="7226"/>
                    </a:cubicBezTo>
                    <a:lnTo>
                      <a:pt x="5704" y="7226"/>
                    </a:lnTo>
                    <a:cubicBezTo>
                      <a:pt x="6528" y="7226"/>
                      <a:pt x="7198" y="7652"/>
                      <a:pt x="7198" y="8177"/>
                    </a:cubicBezTo>
                    <a:lnTo>
                      <a:pt x="7198" y="17042"/>
                    </a:lnTo>
                    <a:cubicBezTo>
                      <a:pt x="7198" y="17566"/>
                      <a:pt x="6528" y="17993"/>
                      <a:pt x="5704" y="17993"/>
                    </a:cubicBezTo>
                    <a:cubicBezTo>
                      <a:pt x="4880" y="17993"/>
                      <a:pt x="4210" y="17566"/>
                      <a:pt x="4210" y="17042"/>
                    </a:cubicBezTo>
                    <a:lnTo>
                      <a:pt x="4210" y="9126"/>
                    </a:lnTo>
                    <a:lnTo>
                      <a:pt x="2928" y="9126"/>
                    </a:lnTo>
                    <a:cubicBezTo>
                      <a:pt x="1819" y="9126"/>
                      <a:pt x="819" y="8702"/>
                      <a:pt x="321" y="8021"/>
                    </a:cubicBezTo>
                    <a:cubicBezTo>
                      <a:pt x="-236" y="7254"/>
                      <a:pt x="-57" y="6354"/>
                      <a:pt x="778" y="5726"/>
                    </a:cubicBezTo>
                    <a:lnTo>
                      <a:pt x="6909" y="1119"/>
                    </a:lnTo>
                    <a:cubicBezTo>
                      <a:pt x="7869" y="396"/>
                      <a:pt x="9169" y="0"/>
                      <a:pt x="10564" y="0"/>
                    </a:cubicBezTo>
                    <a:cubicBezTo>
                      <a:pt x="11959" y="0"/>
                      <a:pt x="13259" y="399"/>
                      <a:pt x="14219" y="1119"/>
                    </a:cubicBezTo>
                    <a:lnTo>
                      <a:pt x="20350" y="5726"/>
                    </a:lnTo>
                    <a:cubicBezTo>
                      <a:pt x="21185" y="6354"/>
                      <a:pt x="21364" y="7256"/>
                      <a:pt x="20807" y="8021"/>
                    </a:cubicBezTo>
                    <a:cubicBezTo>
                      <a:pt x="20309" y="8704"/>
                      <a:pt x="19309" y="9128"/>
                      <a:pt x="18200" y="9128"/>
                    </a:cubicBezTo>
                    <a:lnTo>
                      <a:pt x="16918" y="9128"/>
                    </a:lnTo>
                    <a:lnTo>
                      <a:pt x="16918" y="20651"/>
                    </a:lnTo>
                    <a:cubicBezTo>
                      <a:pt x="16911" y="21176"/>
                      <a:pt x="16244" y="21600"/>
                      <a:pt x="15416" y="21600"/>
                    </a:cubicBezTo>
                    <a:close/>
                  </a:path>
                </a:pathLst>
              </a:custGeom>
              <a:solidFill>
                <a:srgbClr val="16A085"/>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a:endParaRPr>
              </a:p>
            </p:txBody>
          </p:sp>
          <p:sp>
            <p:nvSpPr>
              <p:cNvPr id="13" name="Shape">
                <a:extLst>
                  <a:ext uri="{FF2B5EF4-FFF2-40B4-BE49-F238E27FC236}">
                    <a16:creationId xmlns:a16="http://schemas.microsoft.com/office/drawing/2014/main" id="{8E57C3D4-2FB8-6944-86CE-8E8B1C83E723}"/>
                  </a:ext>
                </a:extLst>
              </p:cNvPr>
              <p:cNvSpPr/>
              <p:nvPr/>
            </p:nvSpPr>
            <p:spPr>
              <a:xfrm flipH="1">
                <a:off x="4807232" y="3747199"/>
                <a:ext cx="1874520" cy="3008817"/>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C0392B"/>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a:endParaRPr>
              </a:p>
            </p:txBody>
          </p:sp>
        </p:grpSp>
        <p:sp>
          <p:nvSpPr>
            <p:cNvPr id="15" name="TextBox 14">
              <a:extLst>
                <a:ext uri="{FF2B5EF4-FFF2-40B4-BE49-F238E27FC236}">
                  <a16:creationId xmlns:a16="http://schemas.microsoft.com/office/drawing/2014/main" id="{3E9732EE-1D99-C749-8E30-9D10D533784A}"/>
                </a:ext>
              </a:extLst>
            </p:cNvPr>
            <p:cNvSpPr txBox="1"/>
            <p:nvPr/>
          </p:nvSpPr>
          <p:spPr>
            <a:xfrm rot="16200000">
              <a:off x="2533216" y="2343884"/>
              <a:ext cx="2268823" cy="646331"/>
            </a:xfrm>
            <a:prstGeom prst="rect">
              <a:avLst/>
            </a:prstGeom>
            <a:noFill/>
          </p:spPr>
          <p:txBody>
            <a:bodyPr wrap="square" lIns="0" rtlCol="0" anchor="b">
              <a:spAutoFit/>
            </a:bodyPr>
            <a:lstStyle/>
            <a:p>
              <a:r>
                <a:rPr lang="en-US" sz="3600" b="1" noProof="1">
                  <a:solidFill>
                    <a:srgbClr val="C0392B"/>
                  </a:solidFill>
                  <a:latin typeface="Calibri"/>
                </a:rPr>
                <a:t>DECREASES</a:t>
              </a:r>
            </a:p>
          </p:txBody>
        </p:sp>
        <p:sp>
          <p:nvSpPr>
            <p:cNvPr id="17" name="TextBox 16">
              <a:extLst>
                <a:ext uri="{FF2B5EF4-FFF2-40B4-BE49-F238E27FC236}">
                  <a16:creationId xmlns:a16="http://schemas.microsoft.com/office/drawing/2014/main" id="{DF9CE18C-257C-394E-8288-7ED0B9520C95}"/>
                </a:ext>
              </a:extLst>
            </p:cNvPr>
            <p:cNvSpPr txBox="1"/>
            <p:nvPr/>
          </p:nvSpPr>
          <p:spPr>
            <a:xfrm rot="16200000">
              <a:off x="3932046" y="4308172"/>
              <a:ext cx="2268823" cy="646331"/>
            </a:xfrm>
            <a:prstGeom prst="rect">
              <a:avLst/>
            </a:prstGeom>
            <a:noFill/>
          </p:spPr>
          <p:txBody>
            <a:bodyPr wrap="square" lIns="0" rtlCol="0" anchor="b">
              <a:spAutoFit/>
            </a:bodyPr>
            <a:lstStyle/>
            <a:p>
              <a:pPr algn="r"/>
              <a:r>
                <a:rPr lang="en-US" sz="3600" b="1" noProof="1">
                  <a:solidFill>
                    <a:srgbClr val="16A085"/>
                  </a:solidFill>
                  <a:latin typeface="Calibri"/>
                </a:rPr>
                <a:t>INCREASES</a:t>
              </a:r>
            </a:p>
          </p:txBody>
        </p:sp>
      </p:grpSp>
    </p:spTree>
    <p:extLst>
      <p:ext uri="{BB962C8B-B14F-4D97-AF65-F5344CB8AC3E}">
        <p14:creationId xmlns:p14="http://schemas.microsoft.com/office/powerpoint/2010/main" val="878163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8084D517-6966-C847-B0E4-BA6A74224D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846" y="3429000"/>
            <a:ext cx="4518811" cy="24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09FEF3E-9B1B-4F4B-BF50-C283AD811F7A}"/>
              </a:ext>
            </a:extLst>
          </p:cNvPr>
          <p:cNvSpPr/>
          <p:nvPr/>
        </p:nvSpPr>
        <p:spPr>
          <a:xfrm>
            <a:off x="-12192" y="-66779"/>
            <a:ext cx="12190459" cy="14507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672238" y="325932"/>
            <a:ext cx="10058400" cy="947737"/>
          </a:xfrm>
        </p:spPr>
        <p:txBody>
          <a:bodyPr anchor="ctr">
            <a:normAutofit/>
          </a:bodyPr>
          <a:lstStyle/>
          <a:p>
            <a:r>
              <a:rPr lang="en-US" dirty="0">
                <a:solidFill>
                  <a:srgbClr val="FFFFFF"/>
                </a:solidFill>
              </a:rPr>
              <a:t>Six Principles of TIA</a:t>
            </a:r>
          </a:p>
        </p:txBody>
      </p:sp>
      <p:sp>
        <p:nvSpPr>
          <p:cNvPr id="9" name="Rounded Rectangle 8">
            <a:extLst>
              <a:ext uri="{FF2B5EF4-FFF2-40B4-BE49-F238E27FC236}">
                <a16:creationId xmlns:a16="http://schemas.microsoft.com/office/drawing/2014/main" id="{E6899F70-DAE9-3B40-85D5-E7AD4E038EC5}"/>
              </a:ext>
            </a:extLst>
          </p:cNvPr>
          <p:cNvSpPr/>
          <p:nvPr/>
        </p:nvSpPr>
        <p:spPr>
          <a:xfrm>
            <a:off x="735664" y="2242380"/>
            <a:ext cx="2780088" cy="6973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1. Safety</a:t>
            </a:r>
          </a:p>
        </p:txBody>
      </p:sp>
      <p:sp>
        <p:nvSpPr>
          <p:cNvPr id="10" name="Rounded Rectangle 9">
            <a:extLst>
              <a:ext uri="{FF2B5EF4-FFF2-40B4-BE49-F238E27FC236}">
                <a16:creationId xmlns:a16="http://schemas.microsoft.com/office/drawing/2014/main" id="{F0798F6D-3BC6-C842-835B-CE33FD232D30}"/>
              </a:ext>
            </a:extLst>
          </p:cNvPr>
          <p:cNvSpPr/>
          <p:nvPr/>
        </p:nvSpPr>
        <p:spPr>
          <a:xfrm>
            <a:off x="735664" y="4177093"/>
            <a:ext cx="4837182" cy="12712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0" indent="-617538">
              <a:lnSpc>
                <a:spcPct val="90000"/>
              </a:lnSpc>
            </a:pPr>
            <a:r>
              <a:rPr lang="en-US" sz="4000" b="1" dirty="0">
                <a:solidFill>
                  <a:schemeClr val="tx1"/>
                </a:solidFill>
              </a:rPr>
              <a:t>2. Trustworthiness &amp; Transparency</a:t>
            </a:r>
          </a:p>
        </p:txBody>
      </p:sp>
      <p:pic>
        <p:nvPicPr>
          <p:cNvPr id="15" name="Picture 14">
            <a:extLst>
              <a:ext uri="{FF2B5EF4-FFF2-40B4-BE49-F238E27FC236}">
                <a16:creationId xmlns:a16="http://schemas.microsoft.com/office/drawing/2014/main" id="{E5D8E6C5-92F4-B342-9E0B-1F95268F2A47}"/>
              </a:ext>
            </a:extLst>
          </p:cNvPr>
          <p:cNvPicPr>
            <a:picLocks noChangeAspect="1"/>
          </p:cNvPicPr>
          <p:nvPr/>
        </p:nvPicPr>
        <p:blipFill rotWithShape="1">
          <a:blip r:embed="rId4"/>
          <a:srcRect l="3147" r="6912" b="39884"/>
          <a:stretch/>
        </p:blipFill>
        <p:spPr>
          <a:xfrm>
            <a:off x="3710661" y="1776689"/>
            <a:ext cx="4943574" cy="1542002"/>
          </a:xfrm>
          <a:prstGeom prst="rect">
            <a:avLst/>
          </a:prstGeom>
        </p:spPr>
      </p:pic>
    </p:spTree>
    <p:extLst>
      <p:ext uri="{BB962C8B-B14F-4D97-AF65-F5344CB8AC3E}">
        <p14:creationId xmlns:p14="http://schemas.microsoft.com/office/powerpoint/2010/main" val="3982571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0" y="0"/>
            <a:ext cx="12190459" cy="14507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30352" y="214186"/>
            <a:ext cx="10058400" cy="1449387"/>
          </a:xfrm>
        </p:spPr>
        <p:txBody>
          <a:bodyPr anchor="ctr">
            <a:normAutofit/>
          </a:bodyPr>
          <a:lstStyle/>
          <a:p>
            <a:r>
              <a:rPr lang="en-US" dirty="0">
                <a:solidFill>
                  <a:srgbClr val="FFFFFF"/>
                </a:solidFill>
              </a:rPr>
              <a:t>Six Principles of TIA</a:t>
            </a:r>
          </a:p>
        </p:txBody>
      </p:sp>
      <p:sp>
        <p:nvSpPr>
          <p:cNvPr id="12" name="Rounded Rectangle 11">
            <a:extLst>
              <a:ext uri="{FF2B5EF4-FFF2-40B4-BE49-F238E27FC236}">
                <a16:creationId xmlns:a16="http://schemas.microsoft.com/office/drawing/2014/main" id="{B8A133EB-12E3-0E46-BF1E-89BBE7E340D6}"/>
              </a:ext>
            </a:extLst>
          </p:cNvPr>
          <p:cNvSpPr/>
          <p:nvPr/>
        </p:nvSpPr>
        <p:spPr>
          <a:xfrm>
            <a:off x="7161984" y="4931728"/>
            <a:ext cx="3831598" cy="1072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1488" indent="-471488">
              <a:lnSpc>
                <a:spcPct val="90000"/>
              </a:lnSpc>
            </a:pPr>
            <a:r>
              <a:rPr lang="en-US" sz="3600" b="1" dirty="0">
                <a:solidFill>
                  <a:schemeClr val="tx1"/>
                </a:solidFill>
              </a:rPr>
              <a:t>4. Collaboration and Mutuality</a:t>
            </a:r>
          </a:p>
        </p:txBody>
      </p:sp>
      <p:pic>
        <p:nvPicPr>
          <p:cNvPr id="15" name="Picture 14" descr="A picture containing toy&#10;&#10;Description automatically generated">
            <a:extLst>
              <a:ext uri="{FF2B5EF4-FFF2-40B4-BE49-F238E27FC236}">
                <a16:creationId xmlns:a16="http://schemas.microsoft.com/office/drawing/2014/main" id="{725D23EA-9FCE-A846-8B9A-16BA152BE0A4}"/>
              </a:ext>
            </a:extLst>
          </p:cNvPr>
          <p:cNvPicPr>
            <a:picLocks noChangeAspect="1"/>
          </p:cNvPicPr>
          <p:nvPr/>
        </p:nvPicPr>
        <p:blipFill rotWithShape="1">
          <a:blip r:embed="rId3"/>
          <a:srcRect l="-144" t="714" r="144" b="6109"/>
          <a:stretch/>
        </p:blipFill>
        <p:spPr>
          <a:xfrm>
            <a:off x="7161984" y="1853093"/>
            <a:ext cx="3831598" cy="2889115"/>
          </a:xfrm>
          <a:prstGeom prst="rect">
            <a:avLst/>
          </a:prstGeom>
        </p:spPr>
      </p:pic>
      <p:sp>
        <p:nvSpPr>
          <p:cNvPr id="19" name="Rounded Rectangle 18">
            <a:extLst>
              <a:ext uri="{FF2B5EF4-FFF2-40B4-BE49-F238E27FC236}">
                <a16:creationId xmlns:a16="http://schemas.microsoft.com/office/drawing/2014/main" id="{781C63EF-B409-DD45-BC3A-BCD8B0292EAF}"/>
              </a:ext>
            </a:extLst>
          </p:cNvPr>
          <p:cNvSpPr/>
          <p:nvPr/>
        </p:nvSpPr>
        <p:spPr>
          <a:xfrm>
            <a:off x="1561008" y="4760958"/>
            <a:ext cx="3818957" cy="6973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3. Peer Support</a:t>
            </a:r>
          </a:p>
        </p:txBody>
      </p:sp>
      <p:pic>
        <p:nvPicPr>
          <p:cNvPr id="20" name="Picture 19">
            <a:extLst>
              <a:ext uri="{FF2B5EF4-FFF2-40B4-BE49-F238E27FC236}">
                <a16:creationId xmlns:a16="http://schemas.microsoft.com/office/drawing/2014/main" id="{FE9DAD30-5B97-564C-8509-1E2830C20D64}"/>
              </a:ext>
            </a:extLst>
          </p:cNvPr>
          <p:cNvPicPr>
            <a:picLocks noChangeAspect="1"/>
          </p:cNvPicPr>
          <p:nvPr/>
        </p:nvPicPr>
        <p:blipFill rotWithShape="1">
          <a:blip r:embed="rId4"/>
          <a:srcRect r="-72" b="23983"/>
          <a:stretch/>
        </p:blipFill>
        <p:spPr>
          <a:xfrm>
            <a:off x="530352" y="2561467"/>
            <a:ext cx="5880270" cy="1906883"/>
          </a:xfrm>
          <a:prstGeom prst="rect">
            <a:avLst/>
          </a:prstGeom>
        </p:spPr>
      </p:pic>
    </p:spTree>
    <p:extLst>
      <p:ext uri="{BB962C8B-B14F-4D97-AF65-F5344CB8AC3E}">
        <p14:creationId xmlns:p14="http://schemas.microsoft.com/office/powerpoint/2010/main" val="3761986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243748B-E09B-5543-B24A-4D8851FC8757}"/>
              </a:ext>
            </a:extLst>
          </p:cNvPr>
          <p:cNvPicPr>
            <a:picLocks noChangeAspect="1"/>
          </p:cNvPicPr>
          <p:nvPr/>
        </p:nvPicPr>
        <p:blipFill rotWithShape="1">
          <a:blip r:embed="rId3"/>
          <a:srcRect l="-1340" t="4546" r="-4783"/>
          <a:stretch/>
        </p:blipFill>
        <p:spPr>
          <a:xfrm>
            <a:off x="1476425" y="1927673"/>
            <a:ext cx="3241623" cy="2579539"/>
          </a:xfrm>
          <a:prstGeom prst="rect">
            <a:avLst/>
          </a:prstGeom>
          <a:ln w="22225">
            <a:noFill/>
          </a:ln>
        </p:spPr>
      </p:pic>
      <p:sp>
        <p:nvSpPr>
          <p:cNvPr id="4" name="Rectangle 3">
            <a:extLst>
              <a:ext uri="{FF2B5EF4-FFF2-40B4-BE49-F238E27FC236}">
                <a16:creationId xmlns:a16="http://schemas.microsoft.com/office/drawing/2014/main" id="{E09FEF3E-9B1B-4F4B-BF50-C283AD811F7A}"/>
              </a:ext>
            </a:extLst>
          </p:cNvPr>
          <p:cNvSpPr/>
          <p:nvPr/>
        </p:nvSpPr>
        <p:spPr>
          <a:xfrm>
            <a:off x="0" y="0"/>
            <a:ext cx="12190459" cy="14507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27</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30352" y="214186"/>
            <a:ext cx="10058400" cy="1449387"/>
          </a:xfrm>
        </p:spPr>
        <p:txBody>
          <a:bodyPr anchor="ctr">
            <a:normAutofit/>
          </a:bodyPr>
          <a:lstStyle/>
          <a:p>
            <a:r>
              <a:rPr lang="en-US" dirty="0">
                <a:solidFill>
                  <a:srgbClr val="FFFFFF"/>
                </a:solidFill>
              </a:rPr>
              <a:t>Six Principles of TIA</a:t>
            </a:r>
          </a:p>
        </p:txBody>
      </p:sp>
      <p:sp>
        <p:nvSpPr>
          <p:cNvPr id="13" name="Rounded Rectangle 12">
            <a:extLst>
              <a:ext uri="{FF2B5EF4-FFF2-40B4-BE49-F238E27FC236}">
                <a16:creationId xmlns:a16="http://schemas.microsoft.com/office/drawing/2014/main" id="{82C9427F-0A65-974F-BC1E-E85C916D1F39}"/>
              </a:ext>
            </a:extLst>
          </p:cNvPr>
          <p:cNvSpPr/>
          <p:nvPr/>
        </p:nvSpPr>
        <p:spPr>
          <a:xfrm>
            <a:off x="960776" y="4789188"/>
            <a:ext cx="4528955" cy="1072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5463" indent="-508000">
              <a:lnSpc>
                <a:spcPct val="90000"/>
              </a:lnSpc>
            </a:pPr>
            <a:r>
              <a:rPr lang="en-US" sz="3800" b="1" dirty="0">
                <a:solidFill>
                  <a:schemeClr val="tx1"/>
                </a:solidFill>
              </a:rPr>
              <a:t>5. Empowerment, Voice and Choice</a:t>
            </a:r>
          </a:p>
        </p:txBody>
      </p:sp>
      <p:sp>
        <p:nvSpPr>
          <p:cNvPr id="14" name="Rounded Rectangle 13">
            <a:extLst>
              <a:ext uri="{FF2B5EF4-FFF2-40B4-BE49-F238E27FC236}">
                <a16:creationId xmlns:a16="http://schemas.microsoft.com/office/drawing/2014/main" id="{0DE1D042-3A46-0F49-9E52-7FD1A48DEA8F}"/>
              </a:ext>
            </a:extLst>
          </p:cNvPr>
          <p:cNvSpPr/>
          <p:nvPr/>
        </p:nvSpPr>
        <p:spPr>
          <a:xfrm>
            <a:off x="6297541" y="4753038"/>
            <a:ext cx="4528955" cy="11443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5463" marR="0" lvl="0" indent="-508000" algn="l" defTabSz="914400" rtl="0" eaLnBrk="1" fontAlgn="auto" latinLnBrk="0" hangingPunct="1">
              <a:lnSpc>
                <a:spcPct val="90000"/>
              </a:lnSpc>
              <a:spcBef>
                <a:spcPts val="0"/>
              </a:spcBef>
              <a:spcAft>
                <a:spcPts val="0"/>
              </a:spcAft>
              <a:buClrTx/>
              <a:buSzTx/>
              <a:buFontTx/>
              <a:buNone/>
              <a:defRPr/>
            </a:pPr>
            <a:r>
              <a:rPr lang="en-US" sz="3600" b="1" dirty="0">
                <a:solidFill>
                  <a:schemeClr val="tx1"/>
                </a:solidFill>
                <a:latin typeface="Tw Cen MT" panose="020F0502020204030204"/>
              </a:rPr>
              <a:t>6. Cultural, Historical &amp; Gender Issues</a:t>
            </a:r>
            <a:endParaRPr kumimoji="0" lang="en-US" sz="3600" b="0" i="0" u="none" strike="noStrike" kern="1200" cap="none" spc="0" normalizeH="0" baseline="0" noProof="0" dirty="0">
              <a:ln>
                <a:noFill/>
              </a:ln>
              <a:solidFill>
                <a:schemeClr val="tx1"/>
              </a:solidFill>
              <a:effectLst/>
              <a:uLnTx/>
              <a:uFillTx/>
              <a:latin typeface="Tw Cen MT" panose="020F0502020204030204"/>
            </a:endParaRPr>
          </a:p>
        </p:txBody>
      </p:sp>
      <p:pic>
        <p:nvPicPr>
          <p:cNvPr id="18" name="Picture 17">
            <a:extLst>
              <a:ext uri="{FF2B5EF4-FFF2-40B4-BE49-F238E27FC236}">
                <a16:creationId xmlns:a16="http://schemas.microsoft.com/office/drawing/2014/main" id="{B6B0DE4C-CB94-AE4E-9928-859B2B6FC3B4}"/>
              </a:ext>
            </a:extLst>
          </p:cNvPr>
          <p:cNvPicPr>
            <a:picLocks noChangeAspect="1"/>
          </p:cNvPicPr>
          <p:nvPr/>
        </p:nvPicPr>
        <p:blipFill>
          <a:blip r:embed="rId4"/>
          <a:stretch>
            <a:fillRect/>
          </a:stretch>
        </p:blipFill>
        <p:spPr>
          <a:xfrm>
            <a:off x="6629619" y="1946690"/>
            <a:ext cx="4050573" cy="2523231"/>
          </a:xfrm>
          <a:prstGeom prst="rect">
            <a:avLst/>
          </a:prstGeom>
          <a:ln w="22225">
            <a:noFill/>
          </a:ln>
        </p:spPr>
      </p:pic>
    </p:spTree>
    <p:extLst>
      <p:ext uri="{BB962C8B-B14F-4D97-AF65-F5344CB8AC3E}">
        <p14:creationId xmlns:p14="http://schemas.microsoft.com/office/powerpoint/2010/main" val="1061899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DB5BC-3E31-5347-B948-9CEA6EF0BD66}"/>
              </a:ext>
            </a:extLst>
          </p:cNvPr>
          <p:cNvPicPr>
            <a:picLocks noChangeAspect="1"/>
          </p:cNvPicPr>
          <p:nvPr/>
        </p:nvPicPr>
        <p:blipFill rotWithShape="1">
          <a:blip r:embed="rId3">
            <a:alphaModFix/>
          </a:blip>
          <a:srcRect l="2322" r="8790"/>
          <a:stretch/>
        </p:blipFill>
        <p:spPr>
          <a:xfrm>
            <a:off x="0" y="0"/>
            <a:ext cx="12192000" cy="6390410"/>
          </a:xfrm>
          <a:prstGeom prst="rect">
            <a:avLst/>
          </a:prstGeom>
        </p:spPr>
      </p:pic>
      <p:sp>
        <p:nvSpPr>
          <p:cNvPr id="17" name="Title 1">
            <a:extLst>
              <a:ext uri="{FF2B5EF4-FFF2-40B4-BE49-F238E27FC236}">
                <a16:creationId xmlns:a16="http://schemas.microsoft.com/office/drawing/2014/main" id="{B8D0BFA4-7A80-0148-8889-D936698BD1A4}"/>
              </a:ext>
            </a:extLst>
          </p:cNvPr>
          <p:cNvSpPr>
            <a:spLocks noGrp="1"/>
          </p:cNvSpPr>
          <p:nvPr>
            <p:ph type="ctrTitle" idx="4294967295"/>
          </p:nvPr>
        </p:nvSpPr>
        <p:spPr>
          <a:xfrm>
            <a:off x="2445905" y="647267"/>
            <a:ext cx="6940550" cy="3565525"/>
          </a:xfrm>
        </p:spPr>
        <p:txBody>
          <a:bodyPr anchor="t">
            <a:normAutofit/>
          </a:bodyPr>
          <a:lstStyle/>
          <a:p>
            <a:pPr algn="ctr"/>
            <a:r>
              <a:rPr lang="en-US" sz="6000" b="1" dirty="0">
                <a:solidFill>
                  <a:schemeClr val="accent4">
                    <a:lumMod val="50000"/>
                  </a:schemeClr>
                </a:solidFill>
              </a:rPr>
              <a:t>Implementing TIA at Job Corps</a:t>
            </a:r>
          </a:p>
        </p:txBody>
      </p:sp>
    </p:spTree>
    <p:extLst>
      <p:ext uri="{BB962C8B-B14F-4D97-AF65-F5344CB8AC3E}">
        <p14:creationId xmlns:p14="http://schemas.microsoft.com/office/powerpoint/2010/main" val="3458121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B758FA15-9787-A44E-82E6-F21A20BA6515}"/>
              </a:ext>
            </a:extLst>
          </p:cNvPr>
          <p:cNvSpPr/>
          <p:nvPr/>
        </p:nvSpPr>
        <p:spPr>
          <a:xfrm>
            <a:off x="5603714" y="542398"/>
            <a:ext cx="1790961" cy="765361"/>
          </a:xfrm>
          <a:prstGeom prst="ellipse">
            <a:avLst/>
          </a:prstGeom>
          <a:solidFill>
            <a:schemeClr val="accent4">
              <a:lumMod val="40000"/>
              <a:lumOff val="60000"/>
              <a:alpha val="8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520FC56-62E9-B641-B2E0-9E49723B054C}"/>
              </a:ext>
            </a:extLst>
          </p:cNvPr>
          <p:cNvSpPr>
            <a:spLocks noGrp="1"/>
          </p:cNvSpPr>
          <p:nvPr>
            <p:ph type="sldNum" sz="quarter" idx="12"/>
          </p:nvPr>
        </p:nvSpPr>
        <p:spPr/>
        <p:txBody>
          <a:bodyPr/>
          <a:lstStyle/>
          <a:p>
            <a:pPr algn="r"/>
            <a:fld id="{3A98EE3D-8CD1-4C3F-BD1C-C98C9596463C}" type="slidenum">
              <a:rPr lang="en-US" sz="1200" smtClean="0"/>
              <a:pPr algn="r"/>
              <a:t>29</a:t>
            </a:fld>
            <a:endParaRPr lang="en-US" sz="1200" dirty="0"/>
          </a:p>
        </p:txBody>
      </p:sp>
      <p:sp>
        <p:nvSpPr>
          <p:cNvPr id="18" name="Text Placeholder 3">
            <a:extLst>
              <a:ext uri="{FF2B5EF4-FFF2-40B4-BE49-F238E27FC236}">
                <a16:creationId xmlns:a16="http://schemas.microsoft.com/office/drawing/2014/main" id="{43DA02D2-B0AC-9646-A10D-739A8145E6AE}"/>
              </a:ext>
            </a:extLst>
          </p:cNvPr>
          <p:cNvSpPr>
            <a:spLocks noGrp="1"/>
          </p:cNvSpPr>
          <p:nvPr>
            <p:ph type="body" sz="half" idx="4294967295"/>
          </p:nvPr>
        </p:nvSpPr>
        <p:spPr>
          <a:xfrm>
            <a:off x="1112329" y="5051209"/>
            <a:ext cx="2724691" cy="1286159"/>
          </a:xfrm>
          <a:solidFill>
            <a:schemeClr val="tx1">
              <a:lumMod val="85000"/>
              <a:lumOff val="15000"/>
            </a:schemeClr>
          </a:solidFill>
        </p:spPr>
        <p:txBody>
          <a:bodyPr anchor="ctr">
            <a:noAutofit/>
          </a:bodyPr>
          <a:lstStyle/>
          <a:p>
            <a:pPr algn="ctr"/>
            <a:r>
              <a:rPr lang="en-US" sz="2900" b="1" dirty="0">
                <a:solidFill>
                  <a:schemeClr val="bg1"/>
                </a:solidFill>
              </a:rPr>
              <a:t>What’s wrong with you?</a:t>
            </a:r>
          </a:p>
        </p:txBody>
      </p:sp>
      <p:sp>
        <p:nvSpPr>
          <p:cNvPr id="2" name="Title 1">
            <a:extLst>
              <a:ext uri="{FF2B5EF4-FFF2-40B4-BE49-F238E27FC236}">
                <a16:creationId xmlns:a16="http://schemas.microsoft.com/office/drawing/2014/main" id="{CAE7A351-286B-8E4F-9F96-D8D362E8A976}"/>
              </a:ext>
            </a:extLst>
          </p:cNvPr>
          <p:cNvSpPr>
            <a:spLocks noGrp="1"/>
          </p:cNvSpPr>
          <p:nvPr>
            <p:ph type="title" idx="4294967295"/>
          </p:nvPr>
        </p:nvSpPr>
        <p:spPr>
          <a:xfrm rot="20112018">
            <a:off x="27242" y="455994"/>
            <a:ext cx="4028728" cy="1847814"/>
          </a:xfrm>
        </p:spPr>
        <p:txBody>
          <a:bodyPr anchor="ctr">
            <a:noAutofit/>
          </a:bodyPr>
          <a:lstStyle/>
          <a:p>
            <a:pPr algn="ctr"/>
            <a:r>
              <a:rPr lang="en-US" sz="5200" b="1" dirty="0">
                <a:solidFill>
                  <a:schemeClr val="tx1"/>
                </a:solidFill>
                <a:latin typeface="Noteworthy" panose="02000400000000000000" pitchFamily="2" charset="77"/>
                <a:ea typeface="Noteworthy" panose="02000400000000000000" pitchFamily="2" charset="77"/>
              </a:rPr>
              <a:t>New Assumptions</a:t>
            </a:r>
          </a:p>
        </p:txBody>
      </p:sp>
      <p:pic>
        <p:nvPicPr>
          <p:cNvPr id="4" name="Picture 3">
            <a:extLst>
              <a:ext uri="{FF2B5EF4-FFF2-40B4-BE49-F238E27FC236}">
                <a16:creationId xmlns:a16="http://schemas.microsoft.com/office/drawing/2014/main" id="{95EF3087-81DC-7C4D-9EC2-F902BED43095}"/>
              </a:ext>
            </a:extLst>
          </p:cNvPr>
          <p:cNvPicPr>
            <a:picLocks noChangeAspect="1"/>
          </p:cNvPicPr>
          <p:nvPr/>
        </p:nvPicPr>
        <p:blipFill rotWithShape="1">
          <a:blip r:embed="rId3"/>
          <a:srcRect t="15935"/>
          <a:stretch/>
        </p:blipFill>
        <p:spPr>
          <a:xfrm>
            <a:off x="8822426" y="2592165"/>
            <a:ext cx="2907030" cy="3665693"/>
          </a:xfrm>
          <a:prstGeom prst="rect">
            <a:avLst/>
          </a:prstGeom>
        </p:spPr>
      </p:pic>
      <p:grpSp>
        <p:nvGrpSpPr>
          <p:cNvPr id="3" name="Group 2">
            <a:extLst>
              <a:ext uri="{FF2B5EF4-FFF2-40B4-BE49-F238E27FC236}">
                <a16:creationId xmlns:a16="http://schemas.microsoft.com/office/drawing/2014/main" id="{C62DB96F-4A0D-7F49-A701-A4CA096CC725}"/>
              </a:ext>
            </a:extLst>
          </p:cNvPr>
          <p:cNvGrpSpPr/>
          <p:nvPr/>
        </p:nvGrpSpPr>
        <p:grpSpPr>
          <a:xfrm>
            <a:off x="804090" y="176127"/>
            <a:ext cx="9711508" cy="6159976"/>
            <a:chOff x="605310" y="176127"/>
            <a:chExt cx="9711508" cy="6159976"/>
          </a:xfrm>
        </p:grpSpPr>
        <p:grpSp>
          <p:nvGrpSpPr>
            <p:cNvPr id="11" name="Group 10">
              <a:extLst>
                <a:ext uri="{FF2B5EF4-FFF2-40B4-BE49-F238E27FC236}">
                  <a16:creationId xmlns:a16="http://schemas.microsoft.com/office/drawing/2014/main" id="{550EBE74-C1AB-7045-BFDE-394ABA9BB0F7}"/>
                </a:ext>
              </a:extLst>
            </p:cNvPr>
            <p:cNvGrpSpPr/>
            <p:nvPr/>
          </p:nvGrpSpPr>
          <p:grpSpPr>
            <a:xfrm>
              <a:off x="605310" y="4729530"/>
              <a:ext cx="2585333" cy="1606573"/>
              <a:chOff x="4124705" y="5070846"/>
              <a:chExt cx="2585333" cy="1606573"/>
            </a:xfrm>
          </p:grpSpPr>
          <p:sp>
            <p:nvSpPr>
              <p:cNvPr id="7" name="Rectangle 6">
                <a:extLst>
                  <a:ext uri="{FF2B5EF4-FFF2-40B4-BE49-F238E27FC236}">
                    <a16:creationId xmlns:a16="http://schemas.microsoft.com/office/drawing/2014/main" id="{DFACF293-45AA-FD48-B5BB-B770E623EE11}"/>
                  </a:ext>
                </a:extLst>
              </p:cNvPr>
              <p:cNvSpPr/>
              <p:nvPr/>
            </p:nvSpPr>
            <p:spPr>
              <a:xfrm>
                <a:off x="4124705" y="5077219"/>
                <a:ext cx="210312" cy="16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6EF3E45-C725-FE43-B539-7631419FB286}"/>
                  </a:ext>
                </a:extLst>
              </p:cNvPr>
              <p:cNvSpPr/>
              <p:nvPr/>
            </p:nvSpPr>
            <p:spPr>
              <a:xfrm rot="5400000">
                <a:off x="5324722" y="3895842"/>
                <a:ext cx="210312" cy="2560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A65460B4-1010-604C-9173-EC1DB6407600}"/>
                </a:ext>
              </a:extLst>
            </p:cNvPr>
            <p:cNvGrpSpPr/>
            <p:nvPr/>
          </p:nvGrpSpPr>
          <p:grpSpPr>
            <a:xfrm>
              <a:off x="5106547" y="1463719"/>
              <a:ext cx="3192596" cy="1888845"/>
              <a:chOff x="4531443" y="1531167"/>
              <a:chExt cx="3192596" cy="1888845"/>
            </a:xfrm>
          </p:grpSpPr>
          <p:sp>
            <p:nvSpPr>
              <p:cNvPr id="41" name="Text Placeholder 3">
                <a:extLst>
                  <a:ext uri="{FF2B5EF4-FFF2-40B4-BE49-F238E27FC236}">
                    <a16:creationId xmlns:a16="http://schemas.microsoft.com/office/drawing/2014/main" id="{45FEC8CB-15AD-BC4D-8ACE-4207B65431AE}"/>
                  </a:ext>
                </a:extLst>
              </p:cNvPr>
              <p:cNvSpPr txBox="1">
                <a:spLocks/>
              </p:cNvSpPr>
              <p:nvPr/>
            </p:nvSpPr>
            <p:spPr>
              <a:xfrm>
                <a:off x="4901270" y="1863311"/>
                <a:ext cx="2822769" cy="1554480"/>
              </a:xfrm>
              <a:prstGeom prst="rect">
                <a:avLst/>
              </a:prstGeom>
              <a:solidFill>
                <a:schemeClr val="accent3">
                  <a:lumMod val="40000"/>
                  <a:lumOff val="60000"/>
                </a:schemeClr>
              </a:solidFill>
              <a:ln>
                <a:solidFill>
                  <a:schemeClr val="accent3">
                    <a:lumMod val="75000"/>
                  </a:schemeClr>
                </a:solidFill>
              </a:ln>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2900" b="1" dirty="0">
                    <a:solidFill>
                      <a:schemeClr val="tx1"/>
                    </a:solidFill>
                  </a:rPr>
                  <a:t>What’s going on for you right now?</a:t>
                </a:r>
              </a:p>
            </p:txBody>
          </p:sp>
          <p:grpSp>
            <p:nvGrpSpPr>
              <p:cNvPr id="20" name="Group 19">
                <a:extLst>
                  <a:ext uri="{FF2B5EF4-FFF2-40B4-BE49-F238E27FC236}">
                    <a16:creationId xmlns:a16="http://schemas.microsoft.com/office/drawing/2014/main" id="{4D56437E-D514-8448-9ACD-264B4DADC034}"/>
                  </a:ext>
                </a:extLst>
              </p:cNvPr>
              <p:cNvGrpSpPr/>
              <p:nvPr/>
            </p:nvGrpSpPr>
            <p:grpSpPr>
              <a:xfrm>
                <a:off x="4531443" y="1531167"/>
                <a:ext cx="2286000" cy="1888845"/>
                <a:chOff x="3646371" y="4715950"/>
                <a:chExt cx="2286000" cy="1888845"/>
              </a:xfrm>
            </p:grpSpPr>
            <p:sp>
              <p:nvSpPr>
                <p:cNvPr id="21" name="Rectangle 20">
                  <a:extLst>
                    <a:ext uri="{FF2B5EF4-FFF2-40B4-BE49-F238E27FC236}">
                      <a16:creationId xmlns:a16="http://schemas.microsoft.com/office/drawing/2014/main" id="{EF2A2EEA-DB86-A140-AFDC-22587D6FDB98}"/>
                    </a:ext>
                  </a:extLst>
                </p:cNvPr>
                <p:cNvSpPr/>
                <p:nvPr/>
              </p:nvSpPr>
              <p:spPr>
                <a:xfrm>
                  <a:off x="3655389" y="4821715"/>
                  <a:ext cx="210312" cy="1783080"/>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8113B65-461E-A841-8F35-24EDFCCD66B9}"/>
                    </a:ext>
                  </a:extLst>
                </p:cNvPr>
                <p:cNvSpPr/>
                <p:nvPr/>
              </p:nvSpPr>
              <p:spPr>
                <a:xfrm rot="5400000">
                  <a:off x="4684215" y="3678106"/>
                  <a:ext cx="210312" cy="2286000"/>
                </a:xfrm>
                <a:prstGeom prst="rect">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952EFDC8-140F-1042-9C05-4E24CD295D86}"/>
                </a:ext>
              </a:extLst>
            </p:cNvPr>
            <p:cNvGrpSpPr/>
            <p:nvPr/>
          </p:nvGrpSpPr>
          <p:grpSpPr>
            <a:xfrm>
              <a:off x="7354760" y="176127"/>
              <a:ext cx="2962058" cy="1506740"/>
              <a:chOff x="7072687" y="216658"/>
              <a:chExt cx="2962058" cy="1506740"/>
            </a:xfrm>
          </p:grpSpPr>
          <p:sp>
            <p:nvSpPr>
              <p:cNvPr id="26" name="Text Placeholder 3">
                <a:extLst>
                  <a:ext uri="{FF2B5EF4-FFF2-40B4-BE49-F238E27FC236}">
                    <a16:creationId xmlns:a16="http://schemas.microsoft.com/office/drawing/2014/main" id="{0F77CC1E-683A-724C-80AC-C382F010E488}"/>
                  </a:ext>
                </a:extLst>
              </p:cNvPr>
              <p:cNvSpPr txBox="1">
                <a:spLocks/>
              </p:cNvSpPr>
              <p:nvPr/>
            </p:nvSpPr>
            <p:spPr>
              <a:xfrm>
                <a:off x="7441864" y="534678"/>
                <a:ext cx="2592881" cy="1188720"/>
              </a:xfrm>
              <a:prstGeom prst="rect">
                <a:avLst/>
              </a:prstGeom>
              <a:solidFill>
                <a:schemeClr val="accent4">
                  <a:lumMod val="40000"/>
                  <a:lumOff val="60000"/>
                </a:schemeClr>
              </a:solidFill>
              <a:ln>
                <a:solidFill>
                  <a:schemeClr val="accent4">
                    <a:lumMod val="75000"/>
                  </a:schemeClr>
                </a:solidFill>
              </a:ln>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2900" b="1" dirty="0">
                    <a:solidFill>
                      <a:schemeClr val="tx1"/>
                    </a:solidFill>
                  </a:rPr>
                  <a:t>How can I help you right now?</a:t>
                </a:r>
              </a:p>
            </p:txBody>
          </p:sp>
          <p:grpSp>
            <p:nvGrpSpPr>
              <p:cNvPr id="23" name="Group 22">
                <a:extLst>
                  <a:ext uri="{FF2B5EF4-FFF2-40B4-BE49-F238E27FC236}">
                    <a16:creationId xmlns:a16="http://schemas.microsoft.com/office/drawing/2014/main" id="{EE28462E-A196-134B-A940-B031BD0AE969}"/>
                  </a:ext>
                </a:extLst>
              </p:cNvPr>
              <p:cNvGrpSpPr/>
              <p:nvPr/>
            </p:nvGrpSpPr>
            <p:grpSpPr>
              <a:xfrm>
                <a:off x="7072687" y="216658"/>
                <a:ext cx="2287164" cy="1497241"/>
                <a:chOff x="4129551" y="4961760"/>
                <a:chExt cx="2287164" cy="1497241"/>
              </a:xfrm>
            </p:grpSpPr>
            <p:sp>
              <p:nvSpPr>
                <p:cNvPr id="24" name="Rectangle 23">
                  <a:extLst>
                    <a:ext uri="{FF2B5EF4-FFF2-40B4-BE49-F238E27FC236}">
                      <a16:creationId xmlns:a16="http://schemas.microsoft.com/office/drawing/2014/main" id="{B786492F-B8C5-7347-8E75-78071E93E40C}"/>
                    </a:ext>
                  </a:extLst>
                </p:cNvPr>
                <p:cNvSpPr/>
                <p:nvPr/>
              </p:nvSpPr>
              <p:spPr>
                <a:xfrm>
                  <a:off x="4129551" y="5087401"/>
                  <a:ext cx="210312" cy="13716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234A70-D9D2-3449-993E-160D68654C37}"/>
                    </a:ext>
                  </a:extLst>
                </p:cNvPr>
                <p:cNvSpPr/>
                <p:nvPr/>
              </p:nvSpPr>
              <p:spPr>
                <a:xfrm rot="5400000">
                  <a:off x="5168559" y="3923916"/>
                  <a:ext cx="210312" cy="2286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34FD47B8-CE76-A340-AE26-2348C1586053}"/>
                </a:ext>
              </a:extLst>
            </p:cNvPr>
            <p:cNvGrpSpPr/>
            <p:nvPr/>
          </p:nvGrpSpPr>
          <p:grpSpPr>
            <a:xfrm>
              <a:off x="3015242" y="3149250"/>
              <a:ext cx="2989314" cy="1805353"/>
              <a:chOff x="3030771" y="3452990"/>
              <a:chExt cx="2989314" cy="1805353"/>
            </a:xfrm>
          </p:grpSpPr>
          <p:sp>
            <p:nvSpPr>
              <p:cNvPr id="38" name="Text Placeholder 3">
                <a:extLst>
                  <a:ext uri="{FF2B5EF4-FFF2-40B4-BE49-F238E27FC236}">
                    <a16:creationId xmlns:a16="http://schemas.microsoft.com/office/drawing/2014/main" id="{72C34E1C-1725-3F4F-B6CF-7F681FC94773}"/>
                  </a:ext>
                </a:extLst>
              </p:cNvPr>
              <p:cNvSpPr txBox="1">
                <a:spLocks/>
              </p:cNvSpPr>
              <p:nvPr/>
            </p:nvSpPr>
            <p:spPr>
              <a:xfrm>
                <a:off x="3358510" y="3773659"/>
                <a:ext cx="2661575" cy="1463040"/>
              </a:xfrm>
              <a:prstGeom prst="rect">
                <a:avLst/>
              </a:prstGeom>
              <a:solidFill>
                <a:schemeClr val="bg1">
                  <a:lumMod val="75000"/>
                  <a:alpha val="83000"/>
                </a:schemeClr>
              </a:solidFill>
              <a:ln>
                <a:solidFill>
                  <a:schemeClr val="bg1">
                    <a:lumMod val="50000"/>
                  </a:schemeClr>
                </a:solidFill>
              </a:ln>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n-US" sz="2900" b="1" dirty="0">
                    <a:solidFill>
                      <a:schemeClr val="tx1"/>
                    </a:solidFill>
                  </a:rPr>
                  <a:t>What happened to you?</a:t>
                </a:r>
              </a:p>
            </p:txBody>
          </p:sp>
          <p:grpSp>
            <p:nvGrpSpPr>
              <p:cNvPr id="29" name="Group 28">
                <a:extLst>
                  <a:ext uri="{FF2B5EF4-FFF2-40B4-BE49-F238E27FC236}">
                    <a16:creationId xmlns:a16="http://schemas.microsoft.com/office/drawing/2014/main" id="{6E64CEF0-6102-604D-A3E1-D79BCA179F3E}"/>
                  </a:ext>
                </a:extLst>
              </p:cNvPr>
              <p:cNvGrpSpPr/>
              <p:nvPr/>
            </p:nvGrpSpPr>
            <p:grpSpPr>
              <a:xfrm>
                <a:off x="3030771" y="3452990"/>
                <a:ext cx="2108261" cy="1805353"/>
                <a:chOff x="4243972" y="5065998"/>
                <a:chExt cx="2108261" cy="1805353"/>
              </a:xfrm>
            </p:grpSpPr>
            <p:sp>
              <p:nvSpPr>
                <p:cNvPr id="30" name="Rectangle 29">
                  <a:extLst>
                    <a:ext uri="{FF2B5EF4-FFF2-40B4-BE49-F238E27FC236}">
                      <a16:creationId xmlns:a16="http://schemas.microsoft.com/office/drawing/2014/main" id="{C2B90990-8FB0-F442-8F98-BB4F140DAD0F}"/>
                    </a:ext>
                  </a:extLst>
                </p:cNvPr>
                <p:cNvSpPr/>
                <p:nvPr/>
              </p:nvSpPr>
              <p:spPr>
                <a:xfrm>
                  <a:off x="4243972" y="5271151"/>
                  <a:ext cx="210312" cy="16002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4985C1-C119-7442-BF6F-76ECAD641C2A}"/>
                    </a:ext>
                  </a:extLst>
                </p:cNvPr>
                <p:cNvSpPr/>
                <p:nvPr/>
              </p:nvSpPr>
              <p:spPr>
                <a:xfrm rot="5400000">
                  <a:off x="5195517" y="4119594"/>
                  <a:ext cx="210312" cy="210312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395BF601-D1DE-0C4C-BCC8-8E064E5C1168}"/>
              </a:ext>
            </a:extLst>
          </p:cNvPr>
          <p:cNvGrpSpPr/>
          <p:nvPr/>
        </p:nvGrpSpPr>
        <p:grpSpPr>
          <a:xfrm>
            <a:off x="3253778" y="2212440"/>
            <a:ext cx="1949826" cy="765361"/>
            <a:chOff x="3214022" y="2331708"/>
            <a:chExt cx="1949826" cy="765361"/>
          </a:xfrm>
        </p:grpSpPr>
        <p:sp>
          <p:nvSpPr>
            <p:cNvPr id="5" name="Oval 4">
              <a:extLst>
                <a:ext uri="{FF2B5EF4-FFF2-40B4-BE49-F238E27FC236}">
                  <a16:creationId xmlns:a16="http://schemas.microsoft.com/office/drawing/2014/main" id="{6104B192-D1E6-0448-8E57-3BC84639B38F}"/>
                </a:ext>
              </a:extLst>
            </p:cNvPr>
            <p:cNvSpPr/>
            <p:nvPr/>
          </p:nvSpPr>
          <p:spPr>
            <a:xfrm>
              <a:off x="3214022" y="2331708"/>
              <a:ext cx="1949826" cy="765361"/>
            </a:xfrm>
            <a:prstGeom prst="ellipse">
              <a:avLst/>
            </a:prstGeom>
            <a:solidFill>
              <a:schemeClr val="bg1">
                <a:lumMod val="75000"/>
                <a:alpha val="76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ED77498-DCA7-1F48-96E3-7B3930B66BBF}"/>
                </a:ext>
              </a:extLst>
            </p:cNvPr>
            <p:cNvSpPr txBox="1"/>
            <p:nvPr/>
          </p:nvSpPr>
          <p:spPr>
            <a:xfrm>
              <a:off x="3483800" y="2453435"/>
              <a:ext cx="1410271" cy="584775"/>
            </a:xfrm>
            <a:prstGeom prst="rect">
              <a:avLst/>
            </a:prstGeom>
            <a:noFill/>
          </p:spPr>
          <p:txBody>
            <a:bodyPr wrap="square" rtlCol="0" anchor="ctr">
              <a:spAutoFit/>
            </a:bodyPr>
            <a:lstStyle/>
            <a:p>
              <a:pPr algn="ctr"/>
              <a:r>
                <a:rPr lang="en-US" sz="3200" b="1" dirty="0"/>
                <a:t>THINK</a:t>
              </a:r>
            </a:p>
          </p:txBody>
        </p:sp>
      </p:grpSp>
      <p:sp>
        <p:nvSpPr>
          <p:cNvPr id="47" name="TextBox 46">
            <a:extLst>
              <a:ext uri="{FF2B5EF4-FFF2-40B4-BE49-F238E27FC236}">
                <a16:creationId xmlns:a16="http://schemas.microsoft.com/office/drawing/2014/main" id="{0D17AFA4-AE8B-C343-B014-85AEDCB5F4A9}"/>
              </a:ext>
            </a:extLst>
          </p:cNvPr>
          <p:cNvSpPr txBox="1"/>
          <p:nvPr/>
        </p:nvSpPr>
        <p:spPr>
          <a:xfrm>
            <a:off x="5960547" y="664455"/>
            <a:ext cx="1077295" cy="584775"/>
          </a:xfrm>
          <a:prstGeom prst="rect">
            <a:avLst/>
          </a:prstGeom>
          <a:noFill/>
        </p:spPr>
        <p:txBody>
          <a:bodyPr wrap="square" rtlCol="0" anchor="ctr">
            <a:spAutoFit/>
          </a:bodyPr>
          <a:lstStyle/>
          <a:p>
            <a:pPr algn="ctr"/>
            <a:r>
              <a:rPr lang="en-US" sz="3200" b="1" dirty="0"/>
              <a:t>ASK</a:t>
            </a:r>
          </a:p>
        </p:txBody>
      </p:sp>
    </p:spTree>
    <p:extLst>
      <p:ext uri="{BB962C8B-B14F-4D97-AF65-F5344CB8AC3E}">
        <p14:creationId xmlns:p14="http://schemas.microsoft.com/office/powerpoint/2010/main" val="4245525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A114-45C7-D64C-828D-AFF24F077C1C}"/>
              </a:ext>
            </a:extLst>
          </p:cNvPr>
          <p:cNvSpPr>
            <a:spLocks noGrp="1"/>
          </p:cNvSpPr>
          <p:nvPr>
            <p:ph type="title"/>
          </p:nvPr>
        </p:nvSpPr>
        <p:spPr>
          <a:xfrm>
            <a:off x="1097280" y="515815"/>
            <a:ext cx="10058400" cy="1221545"/>
          </a:xfrm>
        </p:spPr>
        <p:txBody>
          <a:bodyPr anchor="ctr"/>
          <a:lstStyle/>
          <a:p>
            <a:pPr algn="ctr"/>
            <a:r>
              <a:rPr lang="en-US" dirty="0"/>
              <a:t>In the Age of COVID-19</a:t>
            </a:r>
          </a:p>
        </p:txBody>
      </p:sp>
      <p:sp>
        <p:nvSpPr>
          <p:cNvPr id="3" name="Content Placeholder 2">
            <a:extLst>
              <a:ext uri="{FF2B5EF4-FFF2-40B4-BE49-F238E27FC236}">
                <a16:creationId xmlns:a16="http://schemas.microsoft.com/office/drawing/2014/main" id="{71138580-4E43-2042-820E-CA3D89D16C60}"/>
              </a:ext>
            </a:extLst>
          </p:cNvPr>
          <p:cNvSpPr>
            <a:spLocks noGrp="1"/>
          </p:cNvSpPr>
          <p:nvPr>
            <p:ph idx="1"/>
          </p:nvPr>
        </p:nvSpPr>
        <p:spPr>
          <a:xfrm>
            <a:off x="1120726" y="1831145"/>
            <a:ext cx="9989820" cy="3819377"/>
          </a:xfrm>
          <a:solidFill>
            <a:schemeClr val="accent3">
              <a:lumMod val="20000"/>
              <a:lumOff val="80000"/>
            </a:schemeClr>
          </a:solidFill>
          <a:ln w="28575">
            <a:solidFill>
              <a:schemeClr val="tx1"/>
            </a:solidFill>
          </a:ln>
        </p:spPr>
        <p:txBody>
          <a:bodyPr anchor="ctr">
            <a:normAutofit/>
          </a:bodyPr>
          <a:lstStyle/>
          <a:p>
            <a:pPr algn="ctr"/>
            <a:r>
              <a:rPr lang="en-US" sz="5000" dirty="0"/>
              <a:t>Implementing a </a:t>
            </a:r>
            <a:r>
              <a:rPr lang="en-US" sz="5000" b="1" dirty="0">
                <a:solidFill>
                  <a:srgbClr val="C34723"/>
                </a:solidFill>
              </a:rPr>
              <a:t>Trauma-Informed Approach </a:t>
            </a:r>
            <a:r>
              <a:rPr lang="en-US" sz="5000" dirty="0"/>
              <a:t>at Job Corps is timely and more important than ever before. </a:t>
            </a:r>
          </a:p>
        </p:txBody>
      </p:sp>
      <p:sp>
        <p:nvSpPr>
          <p:cNvPr id="4" name="Slide Number Placeholder 3">
            <a:extLst>
              <a:ext uri="{FF2B5EF4-FFF2-40B4-BE49-F238E27FC236}">
                <a16:creationId xmlns:a16="http://schemas.microsoft.com/office/drawing/2014/main" id="{CCAC3AE9-003E-034B-AB20-9356FDA2D6FD}"/>
              </a:ext>
            </a:extLst>
          </p:cNvPr>
          <p:cNvSpPr>
            <a:spLocks noGrp="1"/>
          </p:cNvSpPr>
          <p:nvPr>
            <p:ph type="sldNum" sz="quarter" idx="12"/>
          </p:nvPr>
        </p:nvSpPr>
        <p:spPr/>
        <p:txBody>
          <a:bodyPr/>
          <a:lstStyle/>
          <a:p>
            <a:fld id="{3A98EE3D-8CD1-4C3F-BD1C-C98C9596463C}" type="slidenum">
              <a:rPr lang="en-US" smtClean="0"/>
              <a:pPr/>
              <a:t>3</a:t>
            </a:fld>
            <a:endParaRPr lang="en-US" dirty="0"/>
          </a:p>
        </p:txBody>
      </p:sp>
    </p:spTree>
    <p:extLst>
      <p:ext uri="{BB962C8B-B14F-4D97-AF65-F5344CB8AC3E}">
        <p14:creationId xmlns:p14="http://schemas.microsoft.com/office/powerpoint/2010/main" val="4265891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A351-286B-8E4F-9F96-D8D362E8A976}"/>
              </a:ext>
            </a:extLst>
          </p:cNvPr>
          <p:cNvSpPr>
            <a:spLocks noGrp="1"/>
          </p:cNvSpPr>
          <p:nvPr>
            <p:ph type="title"/>
          </p:nvPr>
        </p:nvSpPr>
        <p:spPr>
          <a:xfrm>
            <a:off x="554637" y="773276"/>
            <a:ext cx="3611212" cy="4087051"/>
          </a:xfrm>
        </p:spPr>
        <p:txBody>
          <a:bodyPr anchor="ctr">
            <a:noAutofit/>
          </a:bodyPr>
          <a:lstStyle/>
          <a:p>
            <a:pPr algn="ctr"/>
            <a:r>
              <a:rPr lang="en-US" sz="5000" b="1" dirty="0">
                <a:solidFill>
                  <a:schemeClr val="bg1"/>
                </a:solidFill>
                <a:latin typeface="Noteworthy" panose="02000400000000000000" pitchFamily="2" charset="77"/>
                <a:ea typeface="Noteworthy" panose="02000400000000000000" pitchFamily="2" charset="77"/>
              </a:rPr>
              <a:t>New Assumptions</a:t>
            </a:r>
          </a:p>
        </p:txBody>
      </p:sp>
      <p:sp>
        <p:nvSpPr>
          <p:cNvPr id="6" name="Slide Number Placeholder 5">
            <a:extLst>
              <a:ext uri="{FF2B5EF4-FFF2-40B4-BE49-F238E27FC236}">
                <a16:creationId xmlns:a16="http://schemas.microsoft.com/office/drawing/2014/main" id="{D520FC56-62E9-B641-B2E0-9E49723B054C}"/>
              </a:ext>
            </a:extLst>
          </p:cNvPr>
          <p:cNvSpPr>
            <a:spLocks noGrp="1"/>
          </p:cNvSpPr>
          <p:nvPr>
            <p:ph type="sldNum" sz="quarter" idx="12"/>
          </p:nvPr>
        </p:nvSpPr>
        <p:spPr/>
        <p:txBody>
          <a:bodyPr/>
          <a:lstStyle/>
          <a:p>
            <a:pPr algn="r"/>
            <a:fld id="{3A98EE3D-8CD1-4C3F-BD1C-C98C9596463C}" type="slidenum">
              <a:rPr lang="en-US" sz="1200" smtClean="0"/>
              <a:pPr algn="r"/>
              <a:t>30</a:t>
            </a:fld>
            <a:endParaRPr lang="en-US" sz="1200" dirty="0"/>
          </a:p>
        </p:txBody>
      </p:sp>
      <p:grpSp>
        <p:nvGrpSpPr>
          <p:cNvPr id="3" name="Group 2">
            <a:extLst>
              <a:ext uri="{FF2B5EF4-FFF2-40B4-BE49-F238E27FC236}">
                <a16:creationId xmlns:a16="http://schemas.microsoft.com/office/drawing/2014/main" id="{EC6D05D8-F6B9-644A-B0A7-054B49A62B4A}"/>
              </a:ext>
            </a:extLst>
          </p:cNvPr>
          <p:cNvGrpSpPr/>
          <p:nvPr/>
        </p:nvGrpSpPr>
        <p:grpSpPr>
          <a:xfrm>
            <a:off x="4853930" y="469228"/>
            <a:ext cx="7147919" cy="3471094"/>
            <a:chOff x="4853930" y="669946"/>
            <a:chExt cx="7147919" cy="3471094"/>
          </a:xfrm>
        </p:grpSpPr>
        <p:grpSp>
          <p:nvGrpSpPr>
            <p:cNvPr id="11" name="Group 10">
              <a:extLst>
                <a:ext uri="{FF2B5EF4-FFF2-40B4-BE49-F238E27FC236}">
                  <a16:creationId xmlns:a16="http://schemas.microsoft.com/office/drawing/2014/main" id="{6CED15D2-EA89-8740-80BB-4D7C07DC58F5}"/>
                </a:ext>
              </a:extLst>
            </p:cNvPr>
            <p:cNvGrpSpPr/>
            <p:nvPr/>
          </p:nvGrpSpPr>
          <p:grpSpPr>
            <a:xfrm>
              <a:off x="4853930" y="669946"/>
              <a:ext cx="3749040" cy="3471094"/>
              <a:chOff x="710088" y="3155004"/>
              <a:chExt cx="3749040" cy="3471094"/>
            </a:xfrm>
          </p:grpSpPr>
          <p:grpSp>
            <p:nvGrpSpPr>
              <p:cNvPr id="7" name="Group 6">
                <a:extLst>
                  <a:ext uri="{FF2B5EF4-FFF2-40B4-BE49-F238E27FC236}">
                    <a16:creationId xmlns:a16="http://schemas.microsoft.com/office/drawing/2014/main" id="{DFF0A68D-B19E-9341-8AAF-DE31678D3B26}"/>
                  </a:ext>
                </a:extLst>
              </p:cNvPr>
              <p:cNvGrpSpPr/>
              <p:nvPr/>
            </p:nvGrpSpPr>
            <p:grpSpPr>
              <a:xfrm>
                <a:off x="710088" y="3155004"/>
                <a:ext cx="3749040" cy="1554480"/>
                <a:chOff x="710088" y="3155004"/>
                <a:chExt cx="3749040" cy="1554480"/>
              </a:xfrm>
            </p:grpSpPr>
            <p:sp>
              <p:nvSpPr>
                <p:cNvPr id="21" name="Chevron 20">
                  <a:extLst>
                    <a:ext uri="{FF2B5EF4-FFF2-40B4-BE49-F238E27FC236}">
                      <a16:creationId xmlns:a16="http://schemas.microsoft.com/office/drawing/2014/main" id="{B0FF588C-27E0-AE43-A172-FFBF7A50B79E}"/>
                    </a:ext>
                  </a:extLst>
                </p:cNvPr>
                <p:cNvSpPr/>
                <p:nvPr/>
              </p:nvSpPr>
              <p:spPr>
                <a:xfrm>
                  <a:off x="710088" y="3155004"/>
                  <a:ext cx="3749040" cy="1554480"/>
                </a:xfrm>
                <a:prstGeom prst="chevron">
                  <a:avLst/>
                </a:prstGeom>
                <a:solidFill>
                  <a:schemeClr val="tx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 Placeholder 3">
                  <a:extLst>
                    <a:ext uri="{FF2B5EF4-FFF2-40B4-BE49-F238E27FC236}">
                      <a16:creationId xmlns:a16="http://schemas.microsoft.com/office/drawing/2014/main" id="{3F6251BB-EC4E-034F-989A-EE57AD56B7EF}"/>
                    </a:ext>
                  </a:extLst>
                </p:cNvPr>
                <p:cNvSpPr txBox="1">
                  <a:spLocks/>
                </p:cNvSpPr>
                <p:nvPr/>
              </p:nvSpPr>
              <p:spPr>
                <a:xfrm>
                  <a:off x="1561247" y="3385943"/>
                  <a:ext cx="2138163" cy="9461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n-US" sz="3000" b="1" dirty="0">
                      <a:solidFill>
                        <a:schemeClr val="bg1"/>
                      </a:solidFill>
                    </a:rPr>
                    <a:t>Problems/</a:t>
                  </a:r>
                </a:p>
                <a:p>
                  <a:pPr algn="ctr">
                    <a:lnSpc>
                      <a:spcPct val="100000"/>
                    </a:lnSpc>
                    <a:spcBef>
                      <a:spcPts val="0"/>
                    </a:spcBef>
                    <a:spcAft>
                      <a:spcPts val="0"/>
                    </a:spcAft>
                  </a:pPr>
                  <a:r>
                    <a:rPr lang="en-US" sz="3000" b="1" dirty="0">
                      <a:solidFill>
                        <a:schemeClr val="bg1"/>
                      </a:solidFill>
                    </a:rPr>
                    <a:t>Symptoms</a:t>
                  </a:r>
                </a:p>
              </p:txBody>
            </p:sp>
          </p:grpSp>
          <p:grpSp>
            <p:nvGrpSpPr>
              <p:cNvPr id="34" name="Group 33">
                <a:extLst>
                  <a:ext uri="{FF2B5EF4-FFF2-40B4-BE49-F238E27FC236}">
                    <a16:creationId xmlns:a16="http://schemas.microsoft.com/office/drawing/2014/main" id="{8EA9DFA9-0207-4448-816D-24A5FB522FEE}"/>
                  </a:ext>
                </a:extLst>
              </p:cNvPr>
              <p:cNvGrpSpPr/>
              <p:nvPr/>
            </p:nvGrpSpPr>
            <p:grpSpPr>
              <a:xfrm>
                <a:off x="710088" y="5071618"/>
                <a:ext cx="3749040" cy="1554480"/>
                <a:chOff x="1740602" y="4758738"/>
                <a:chExt cx="3749040" cy="1554480"/>
              </a:xfrm>
            </p:grpSpPr>
            <p:sp>
              <p:nvSpPr>
                <p:cNvPr id="23" name="Chevron 22">
                  <a:extLst>
                    <a:ext uri="{FF2B5EF4-FFF2-40B4-BE49-F238E27FC236}">
                      <a16:creationId xmlns:a16="http://schemas.microsoft.com/office/drawing/2014/main" id="{D99C5EC8-E5A9-4549-81A3-A47B0D2BCCC9}"/>
                    </a:ext>
                  </a:extLst>
                </p:cNvPr>
                <p:cNvSpPr/>
                <p:nvPr/>
              </p:nvSpPr>
              <p:spPr>
                <a:xfrm>
                  <a:off x="1740602" y="4758738"/>
                  <a:ext cx="3749040" cy="1554480"/>
                </a:xfrm>
                <a:prstGeom prst="chevron">
                  <a:avLst/>
                </a:prstGeom>
                <a:solidFill>
                  <a:schemeClr val="tx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 Placeholder 3">
                  <a:extLst>
                    <a:ext uri="{FF2B5EF4-FFF2-40B4-BE49-F238E27FC236}">
                      <a16:creationId xmlns:a16="http://schemas.microsoft.com/office/drawing/2014/main" id="{519B19FF-9760-D84B-98D9-B128050F63C7}"/>
                    </a:ext>
                  </a:extLst>
                </p:cNvPr>
                <p:cNvSpPr txBox="1">
                  <a:spLocks/>
                </p:cNvSpPr>
                <p:nvPr/>
              </p:nvSpPr>
              <p:spPr>
                <a:xfrm>
                  <a:off x="2437905" y="4880442"/>
                  <a:ext cx="2807208" cy="9461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3000" b="1" dirty="0">
                      <a:solidFill>
                        <a:schemeClr val="bg1"/>
                      </a:solidFill>
                    </a:rPr>
                    <a:t>Change &amp; healing happen</a:t>
                  </a:r>
                </a:p>
              </p:txBody>
            </p:sp>
          </p:grpSp>
        </p:grpSp>
        <p:grpSp>
          <p:nvGrpSpPr>
            <p:cNvPr id="28" name="Group 27">
              <a:extLst>
                <a:ext uri="{FF2B5EF4-FFF2-40B4-BE49-F238E27FC236}">
                  <a16:creationId xmlns:a16="http://schemas.microsoft.com/office/drawing/2014/main" id="{81CACA6C-8F77-104A-9F79-88D63798389B}"/>
                </a:ext>
              </a:extLst>
            </p:cNvPr>
            <p:cNvGrpSpPr/>
            <p:nvPr/>
          </p:nvGrpSpPr>
          <p:grpSpPr>
            <a:xfrm>
              <a:off x="8161369" y="669946"/>
              <a:ext cx="3840480" cy="1554480"/>
              <a:chOff x="6064213" y="2896584"/>
              <a:chExt cx="3840480" cy="1554480"/>
            </a:xfrm>
          </p:grpSpPr>
          <p:sp>
            <p:nvSpPr>
              <p:cNvPr id="29" name="Chevron 28">
                <a:extLst>
                  <a:ext uri="{FF2B5EF4-FFF2-40B4-BE49-F238E27FC236}">
                    <a16:creationId xmlns:a16="http://schemas.microsoft.com/office/drawing/2014/main" id="{F3936B5B-54B8-0242-B1B8-277739FF4C3B}"/>
                  </a:ext>
                </a:extLst>
              </p:cNvPr>
              <p:cNvSpPr/>
              <p:nvPr/>
            </p:nvSpPr>
            <p:spPr>
              <a:xfrm>
                <a:off x="6064213" y="2896584"/>
                <a:ext cx="3840480" cy="1554480"/>
              </a:xfrm>
              <a:prstGeom prst="chevron">
                <a:avLst/>
              </a:prstGeom>
              <a:solidFill>
                <a:schemeClr val="accent3">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 Placeholder 3">
                <a:extLst>
                  <a:ext uri="{FF2B5EF4-FFF2-40B4-BE49-F238E27FC236}">
                    <a16:creationId xmlns:a16="http://schemas.microsoft.com/office/drawing/2014/main" id="{416D6977-079A-034D-AC54-6C29CAC812CD}"/>
                  </a:ext>
                </a:extLst>
              </p:cNvPr>
              <p:cNvSpPr txBox="1">
                <a:spLocks/>
              </p:cNvSpPr>
              <p:nvPr/>
            </p:nvSpPr>
            <p:spPr>
              <a:xfrm>
                <a:off x="6648650" y="3058038"/>
                <a:ext cx="2999741" cy="9461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3000" b="1" dirty="0">
                    <a:solidFill>
                      <a:schemeClr val="tx1"/>
                    </a:solidFill>
                  </a:rPr>
                  <a:t>Adaptations to traumatic events</a:t>
                </a:r>
              </a:p>
            </p:txBody>
          </p:sp>
        </p:grpSp>
        <p:grpSp>
          <p:nvGrpSpPr>
            <p:cNvPr id="31" name="Group 30">
              <a:extLst>
                <a:ext uri="{FF2B5EF4-FFF2-40B4-BE49-F238E27FC236}">
                  <a16:creationId xmlns:a16="http://schemas.microsoft.com/office/drawing/2014/main" id="{389A68A2-B37A-614E-8B6D-BBB7BBECE6AE}"/>
                </a:ext>
              </a:extLst>
            </p:cNvPr>
            <p:cNvGrpSpPr/>
            <p:nvPr/>
          </p:nvGrpSpPr>
          <p:grpSpPr>
            <a:xfrm>
              <a:off x="8161369" y="2586560"/>
              <a:ext cx="3840480" cy="1554480"/>
              <a:chOff x="6188905" y="1725197"/>
              <a:chExt cx="3840480" cy="1554480"/>
            </a:xfrm>
          </p:grpSpPr>
          <p:sp>
            <p:nvSpPr>
              <p:cNvPr id="32" name="Chevron 31">
                <a:extLst>
                  <a:ext uri="{FF2B5EF4-FFF2-40B4-BE49-F238E27FC236}">
                    <a16:creationId xmlns:a16="http://schemas.microsoft.com/office/drawing/2014/main" id="{A1085324-843B-4D4E-A067-60893CB3DBD6}"/>
                  </a:ext>
                </a:extLst>
              </p:cNvPr>
              <p:cNvSpPr/>
              <p:nvPr/>
            </p:nvSpPr>
            <p:spPr>
              <a:xfrm>
                <a:off x="6188905" y="1725197"/>
                <a:ext cx="3840480" cy="1554480"/>
              </a:xfrm>
              <a:prstGeom prst="chevron">
                <a:avLst/>
              </a:prstGeom>
              <a:solidFill>
                <a:schemeClr val="accent3">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 Placeholder 3">
                <a:extLst>
                  <a:ext uri="{FF2B5EF4-FFF2-40B4-BE49-F238E27FC236}">
                    <a16:creationId xmlns:a16="http://schemas.microsoft.com/office/drawing/2014/main" id="{5EF35A44-5D03-954C-9519-AE7D3FA6991C}"/>
                  </a:ext>
                </a:extLst>
              </p:cNvPr>
              <p:cNvSpPr txBox="1">
                <a:spLocks/>
              </p:cNvSpPr>
              <p:nvPr/>
            </p:nvSpPr>
            <p:spPr>
              <a:xfrm>
                <a:off x="6817946" y="1897800"/>
                <a:ext cx="2510897" cy="94618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20000"/>
                  </a:lnSpc>
                  <a:spcBef>
                    <a:spcPts val="0"/>
                  </a:spcBef>
                  <a:spcAft>
                    <a:spcPts val="0"/>
                  </a:spcAft>
                </a:pPr>
                <a:r>
                  <a:rPr lang="en-US" sz="3000" b="1" dirty="0">
                    <a:solidFill>
                      <a:schemeClr val="tx1"/>
                    </a:solidFill>
                  </a:rPr>
                  <a:t>In </a:t>
                </a:r>
              </a:p>
              <a:p>
                <a:pPr algn="ctr">
                  <a:lnSpc>
                    <a:spcPct val="120000"/>
                  </a:lnSpc>
                  <a:spcBef>
                    <a:spcPts val="0"/>
                  </a:spcBef>
                  <a:spcAft>
                    <a:spcPts val="0"/>
                  </a:spcAft>
                </a:pPr>
                <a:r>
                  <a:rPr lang="en-US" sz="3000" b="1" dirty="0">
                    <a:solidFill>
                      <a:schemeClr val="tx1"/>
                    </a:solidFill>
                  </a:rPr>
                  <a:t>relationships</a:t>
                </a:r>
              </a:p>
            </p:txBody>
          </p:sp>
        </p:grpSp>
      </p:grpSp>
      <p:pic>
        <p:nvPicPr>
          <p:cNvPr id="14" name="Picture 13" descr="A couple of people that are sitting on a bench&#10;&#10;Description automatically generated">
            <a:extLst>
              <a:ext uri="{FF2B5EF4-FFF2-40B4-BE49-F238E27FC236}">
                <a16:creationId xmlns:a16="http://schemas.microsoft.com/office/drawing/2014/main" id="{5E782D54-4AD7-5143-A158-E95EE199A6AC}"/>
              </a:ext>
            </a:extLst>
          </p:cNvPr>
          <p:cNvPicPr>
            <a:picLocks noChangeAspect="1"/>
          </p:cNvPicPr>
          <p:nvPr/>
        </p:nvPicPr>
        <p:blipFill>
          <a:blip r:embed="rId3"/>
          <a:stretch>
            <a:fillRect/>
          </a:stretch>
        </p:blipFill>
        <p:spPr>
          <a:xfrm>
            <a:off x="4638906" y="4119121"/>
            <a:ext cx="7589520" cy="2744869"/>
          </a:xfrm>
          <a:prstGeom prst="rect">
            <a:avLst/>
          </a:prstGeom>
        </p:spPr>
      </p:pic>
    </p:spTree>
    <p:extLst>
      <p:ext uri="{BB962C8B-B14F-4D97-AF65-F5344CB8AC3E}">
        <p14:creationId xmlns:p14="http://schemas.microsoft.com/office/powerpoint/2010/main" val="175144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C2F5DD1-94DA-6C47-942A-01341EC7A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pic>
        <p:nvPicPr>
          <p:cNvPr id="6" name="Picture 5">
            <a:extLst>
              <a:ext uri="{FF2B5EF4-FFF2-40B4-BE49-F238E27FC236}">
                <a16:creationId xmlns:a16="http://schemas.microsoft.com/office/drawing/2014/main" id="{94C9075D-3400-A84C-84B4-14496C387E5C}"/>
              </a:ext>
            </a:extLst>
          </p:cNvPr>
          <p:cNvPicPr>
            <a:picLocks noChangeAspect="1"/>
          </p:cNvPicPr>
          <p:nvPr/>
        </p:nvPicPr>
        <p:blipFill>
          <a:blip r:embed="rId3"/>
          <a:stretch>
            <a:fillRect/>
          </a:stretch>
        </p:blipFill>
        <p:spPr>
          <a:xfrm>
            <a:off x="462856" y="1634433"/>
            <a:ext cx="3621314" cy="3621314"/>
          </a:xfrm>
          <a:prstGeom prst="rect">
            <a:avLst/>
          </a:prstGeom>
          <a:ln w="38100">
            <a:solidFill>
              <a:schemeClr val="accent4">
                <a:lumMod val="50000"/>
              </a:schemeClr>
            </a:solidFill>
          </a:ln>
        </p:spPr>
      </p:pic>
      <p:grpSp>
        <p:nvGrpSpPr>
          <p:cNvPr id="2" name="Group 1">
            <a:extLst>
              <a:ext uri="{FF2B5EF4-FFF2-40B4-BE49-F238E27FC236}">
                <a16:creationId xmlns:a16="http://schemas.microsoft.com/office/drawing/2014/main" id="{086FCB09-5015-574C-9A10-B0E60FB5F504}"/>
              </a:ext>
            </a:extLst>
          </p:cNvPr>
          <p:cNvGrpSpPr/>
          <p:nvPr/>
        </p:nvGrpSpPr>
        <p:grpSpPr>
          <a:xfrm>
            <a:off x="4890965" y="631595"/>
            <a:ext cx="2057400" cy="5220719"/>
            <a:chOff x="4890965" y="631595"/>
            <a:chExt cx="2057400" cy="5220719"/>
          </a:xfrm>
        </p:grpSpPr>
        <p:sp>
          <p:nvSpPr>
            <p:cNvPr id="11" name="TextBox 10">
              <a:extLst>
                <a:ext uri="{FF2B5EF4-FFF2-40B4-BE49-F238E27FC236}">
                  <a16:creationId xmlns:a16="http://schemas.microsoft.com/office/drawing/2014/main" id="{20950651-2559-934D-B0EA-48E4568DC785}"/>
                </a:ext>
              </a:extLst>
            </p:cNvPr>
            <p:cNvSpPr txBox="1"/>
            <p:nvPr/>
          </p:nvSpPr>
          <p:spPr>
            <a:xfrm>
              <a:off x="4890965" y="1280314"/>
              <a:ext cx="2057400" cy="4572000"/>
            </a:xfrm>
            <a:prstGeom prst="rect">
              <a:avLst/>
            </a:prstGeom>
            <a:solidFill>
              <a:schemeClr val="accent4">
                <a:lumMod val="75000"/>
              </a:schemeClr>
            </a:solidFill>
            <a:ln w="25400">
              <a:solidFill>
                <a:schemeClr val="accent4">
                  <a:lumMod val="50000"/>
                </a:schemeClr>
              </a:solidFill>
            </a:ln>
          </p:spPr>
          <p:txBody>
            <a:bodyPr wrap="square" tIns="228600" rtlCol="0">
              <a:noAutofit/>
            </a:bodyPr>
            <a:lstStyle/>
            <a:p>
              <a:pPr marL="66675"/>
              <a:r>
                <a:rPr lang="en-US" sz="3000" dirty="0">
                  <a:solidFill>
                    <a:schemeClr val="bg1"/>
                  </a:solidFill>
                </a:rPr>
                <a:t>Be mindful about the effects of  trauma on our students and on each of us.</a:t>
              </a:r>
            </a:p>
          </p:txBody>
        </p:sp>
        <p:sp>
          <p:nvSpPr>
            <p:cNvPr id="15" name="TextBox 14">
              <a:extLst>
                <a:ext uri="{FF2B5EF4-FFF2-40B4-BE49-F238E27FC236}">
                  <a16:creationId xmlns:a16="http://schemas.microsoft.com/office/drawing/2014/main" id="{95052BE8-2260-9F49-999F-16ED8F4B2684}"/>
                </a:ext>
              </a:extLst>
            </p:cNvPr>
            <p:cNvSpPr txBox="1"/>
            <p:nvPr/>
          </p:nvSpPr>
          <p:spPr>
            <a:xfrm>
              <a:off x="4890965" y="631595"/>
              <a:ext cx="2057400" cy="553998"/>
            </a:xfrm>
            <a:prstGeom prst="rect">
              <a:avLst/>
            </a:prstGeom>
            <a:solidFill>
              <a:schemeClr val="tx1"/>
            </a:solidFill>
            <a:ln>
              <a:solidFill>
                <a:srgbClr val="2025C3"/>
              </a:solidFill>
            </a:ln>
          </p:spPr>
          <p:txBody>
            <a:bodyPr wrap="square" rtlCol="0">
              <a:noAutofit/>
            </a:bodyPr>
            <a:lstStyle/>
            <a:p>
              <a:r>
                <a:rPr lang="en-US" sz="3000" b="1" dirty="0">
                  <a:solidFill>
                    <a:schemeClr val="bg1"/>
                  </a:solidFill>
                </a:rPr>
                <a:t>Step 1</a:t>
              </a:r>
            </a:p>
          </p:txBody>
        </p:sp>
      </p:grpSp>
      <p:grpSp>
        <p:nvGrpSpPr>
          <p:cNvPr id="3" name="Group 2">
            <a:extLst>
              <a:ext uri="{FF2B5EF4-FFF2-40B4-BE49-F238E27FC236}">
                <a16:creationId xmlns:a16="http://schemas.microsoft.com/office/drawing/2014/main" id="{5B0C68CF-2DA7-BB41-96A3-078616B833B4}"/>
              </a:ext>
            </a:extLst>
          </p:cNvPr>
          <p:cNvGrpSpPr/>
          <p:nvPr/>
        </p:nvGrpSpPr>
        <p:grpSpPr>
          <a:xfrm>
            <a:off x="7287621" y="631595"/>
            <a:ext cx="2057400" cy="5220719"/>
            <a:chOff x="7287621" y="631595"/>
            <a:chExt cx="2057400" cy="5220719"/>
          </a:xfrm>
        </p:grpSpPr>
        <p:sp>
          <p:nvSpPr>
            <p:cNvPr id="7" name="TextBox 6">
              <a:extLst>
                <a:ext uri="{FF2B5EF4-FFF2-40B4-BE49-F238E27FC236}">
                  <a16:creationId xmlns:a16="http://schemas.microsoft.com/office/drawing/2014/main" id="{6259B1F0-8791-2544-A352-6AC98DF53930}"/>
                </a:ext>
              </a:extLst>
            </p:cNvPr>
            <p:cNvSpPr txBox="1"/>
            <p:nvPr/>
          </p:nvSpPr>
          <p:spPr>
            <a:xfrm>
              <a:off x="7287621" y="1280314"/>
              <a:ext cx="2057400" cy="4572000"/>
            </a:xfrm>
            <a:prstGeom prst="rect">
              <a:avLst/>
            </a:prstGeom>
            <a:solidFill>
              <a:schemeClr val="accent4">
                <a:lumMod val="75000"/>
              </a:schemeClr>
            </a:solidFill>
            <a:ln w="25400">
              <a:solidFill>
                <a:schemeClr val="accent4">
                  <a:lumMod val="50000"/>
                </a:schemeClr>
              </a:solidFill>
            </a:ln>
          </p:spPr>
          <p:txBody>
            <a:bodyPr wrap="square" tIns="228600" rtlCol="0">
              <a:noAutofit/>
            </a:bodyPr>
            <a:lstStyle/>
            <a:p>
              <a:pPr marL="66675"/>
              <a:r>
                <a:rPr lang="en-US" sz="3000" dirty="0">
                  <a:solidFill>
                    <a:schemeClr val="bg1"/>
                  </a:solidFill>
                </a:rPr>
                <a:t>Listen to our students and incorporate their voices into how we work at Job Corps. </a:t>
              </a:r>
            </a:p>
          </p:txBody>
        </p:sp>
        <p:sp>
          <p:nvSpPr>
            <p:cNvPr id="16" name="TextBox 15">
              <a:extLst>
                <a:ext uri="{FF2B5EF4-FFF2-40B4-BE49-F238E27FC236}">
                  <a16:creationId xmlns:a16="http://schemas.microsoft.com/office/drawing/2014/main" id="{6F5A2FDB-6F05-9D4E-8FD2-99A401CD2955}"/>
                </a:ext>
              </a:extLst>
            </p:cNvPr>
            <p:cNvSpPr txBox="1"/>
            <p:nvPr/>
          </p:nvSpPr>
          <p:spPr>
            <a:xfrm>
              <a:off x="7287621" y="631595"/>
              <a:ext cx="2057400" cy="553998"/>
            </a:xfrm>
            <a:prstGeom prst="rect">
              <a:avLst/>
            </a:prstGeom>
            <a:solidFill>
              <a:schemeClr val="tx1"/>
            </a:solidFill>
            <a:ln>
              <a:solidFill>
                <a:srgbClr val="191B83"/>
              </a:solidFill>
            </a:ln>
          </p:spPr>
          <p:txBody>
            <a:bodyPr wrap="square" rtlCol="0">
              <a:noAutofit/>
            </a:bodyPr>
            <a:lstStyle/>
            <a:p>
              <a:r>
                <a:rPr lang="en-US" sz="3000" b="1" dirty="0">
                  <a:solidFill>
                    <a:schemeClr val="bg1"/>
                  </a:solidFill>
                </a:rPr>
                <a:t>Step 2</a:t>
              </a:r>
            </a:p>
          </p:txBody>
        </p:sp>
      </p:grpSp>
      <p:grpSp>
        <p:nvGrpSpPr>
          <p:cNvPr id="5" name="Group 4">
            <a:extLst>
              <a:ext uri="{FF2B5EF4-FFF2-40B4-BE49-F238E27FC236}">
                <a16:creationId xmlns:a16="http://schemas.microsoft.com/office/drawing/2014/main" id="{6AEAEBC2-A014-1A40-9F52-43CE93B48181}"/>
              </a:ext>
            </a:extLst>
          </p:cNvPr>
          <p:cNvGrpSpPr/>
          <p:nvPr/>
        </p:nvGrpSpPr>
        <p:grpSpPr>
          <a:xfrm>
            <a:off x="9684277" y="631595"/>
            <a:ext cx="2057400" cy="5220719"/>
            <a:chOff x="9684277" y="631595"/>
            <a:chExt cx="2057400" cy="5220719"/>
          </a:xfrm>
        </p:grpSpPr>
        <p:sp>
          <p:nvSpPr>
            <p:cNvPr id="13" name="TextBox 12">
              <a:extLst>
                <a:ext uri="{FF2B5EF4-FFF2-40B4-BE49-F238E27FC236}">
                  <a16:creationId xmlns:a16="http://schemas.microsoft.com/office/drawing/2014/main" id="{11E6AFB1-1304-2141-9EDF-D1863CAE5B9F}"/>
                </a:ext>
              </a:extLst>
            </p:cNvPr>
            <p:cNvSpPr txBox="1"/>
            <p:nvPr/>
          </p:nvSpPr>
          <p:spPr>
            <a:xfrm>
              <a:off x="9684277" y="1280314"/>
              <a:ext cx="2057400" cy="4572000"/>
            </a:xfrm>
            <a:prstGeom prst="rect">
              <a:avLst/>
            </a:prstGeom>
            <a:solidFill>
              <a:schemeClr val="accent4">
                <a:lumMod val="75000"/>
              </a:schemeClr>
            </a:solidFill>
            <a:ln w="25400">
              <a:solidFill>
                <a:schemeClr val="accent4">
                  <a:lumMod val="50000"/>
                </a:schemeClr>
              </a:solidFill>
            </a:ln>
          </p:spPr>
          <p:txBody>
            <a:bodyPr wrap="square" tIns="228600" rtlCol="0">
              <a:noAutofit/>
            </a:bodyPr>
            <a:lstStyle/>
            <a:p>
              <a:pPr marL="66675"/>
              <a:r>
                <a:rPr lang="en-US" sz="3000" dirty="0">
                  <a:solidFill>
                    <a:schemeClr val="bg1"/>
                  </a:solidFill>
                </a:rPr>
                <a:t>Consider what is helpful to students in promoting their success and what is not helpful.</a:t>
              </a:r>
              <a:endParaRPr lang="en-US" sz="2800" dirty="0"/>
            </a:p>
            <a:p>
              <a:pPr marL="514350" indent="-514350">
                <a:buFont typeface="+mj-lt"/>
                <a:buAutoNum type="arabicPeriod"/>
              </a:pPr>
              <a:endParaRPr lang="en-US" sz="2800" dirty="0"/>
            </a:p>
            <a:p>
              <a:pPr marL="514350" indent="-514350">
                <a:buFont typeface="+mj-lt"/>
                <a:buAutoNum type="arabicPeriod"/>
              </a:pPr>
              <a:endParaRPr lang="en-US" sz="2800" dirty="0"/>
            </a:p>
          </p:txBody>
        </p:sp>
        <p:sp>
          <p:nvSpPr>
            <p:cNvPr id="17" name="TextBox 16">
              <a:extLst>
                <a:ext uri="{FF2B5EF4-FFF2-40B4-BE49-F238E27FC236}">
                  <a16:creationId xmlns:a16="http://schemas.microsoft.com/office/drawing/2014/main" id="{C4ABFD83-9277-4F42-B8AB-60477B9D5CDD}"/>
                </a:ext>
              </a:extLst>
            </p:cNvPr>
            <p:cNvSpPr txBox="1"/>
            <p:nvPr/>
          </p:nvSpPr>
          <p:spPr>
            <a:xfrm>
              <a:off x="9684277" y="631595"/>
              <a:ext cx="2057400" cy="553998"/>
            </a:xfrm>
            <a:prstGeom prst="rect">
              <a:avLst/>
            </a:prstGeom>
            <a:solidFill>
              <a:schemeClr val="tx1"/>
            </a:solidFill>
            <a:ln>
              <a:solidFill>
                <a:schemeClr val="tx1"/>
              </a:solidFill>
            </a:ln>
          </p:spPr>
          <p:txBody>
            <a:bodyPr wrap="square" rtlCol="0">
              <a:noAutofit/>
            </a:bodyPr>
            <a:lstStyle/>
            <a:p>
              <a:r>
                <a:rPr lang="en-US" sz="3000" b="1" dirty="0">
                  <a:solidFill>
                    <a:schemeClr val="bg1"/>
                  </a:solidFill>
                </a:rPr>
                <a:t>Step 3</a:t>
              </a:r>
            </a:p>
          </p:txBody>
        </p:sp>
      </p:grpSp>
    </p:spTree>
    <p:extLst>
      <p:ext uri="{BB962C8B-B14F-4D97-AF65-F5344CB8AC3E}">
        <p14:creationId xmlns:p14="http://schemas.microsoft.com/office/powerpoint/2010/main" val="1363848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74" name="Title 1">
            <a:extLst>
              <a:ext uri="{FF2B5EF4-FFF2-40B4-BE49-F238E27FC236}">
                <a16:creationId xmlns:a16="http://schemas.microsoft.com/office/drawing/2014/main" id="{1E1BB83D-BCAD-4E2A-87B4-34A2297EA59C}"/>
              </a:ext>
            </a:extLst>
          </p:cNvPr>
          <p:cNvSpPr>
            <a:spLocks noGrp="1"/>
          </p:cNvSpPr>
          <p:nvPr>
            <p:ph type="title"/>
          </p:nvPr>
        </p:nvSpPr>
        <p:spPr>
          <a:xfrm>
            <a:off x="492369" y="605896"/>
            <a:ext cx="3642309" cy="5646208"/>
          </a:xfrm>
        </p:spPr>
        <p:txBody>
          <a:bodyPr vert="horz" lIns="91440" tIns="45720" rIns="91440" bIns="45720" rtlCol="0" anchor="ctr">
            <a:normAutofit/>
          </a:bodyPr>
          <a:lstStyle/>
          <a:p>
            <a:pPr>
              <a:lnSpc>
                <a:spcPct val="90000"/>
              </a:lnSpc>
              <a:defRPr/>
            </a:pPr>
            <a:r>
              <a:rPr lang="en-US" sz="4400" dirty="0"/>
              <a:t>The stresses of our own work and lives make trauma a personal concern</a:t>
            </a:r>
            <a:br>
              <a:rPr lang="en-US" sz="4400" dirty="0"/>
            </a:br>
            <a:endParaRPr lang="en-US" sz="4400" dirty="0"/>
          </a:p>
        </p:txBody>
      </p:sp>
      <p:sp>
        <p:nvSpPr>
          <p:cNvPr id="61444" name="Slide Number Placeholder 4">
            <a:extLst>
              <a:ext uri="{FF2B5EF4-FFF2-40B4-BE49-F238E27FC236}">
                <a16:creationId xmlns:a16="http://schemas.microsoft.com/office/drawing/2014/main" id="{BF30398C-96AF-462E-A951-D091696638B9}"/>
              </a:ext>
            </a:extLst>
          </p:cNvPr>
          <p:cNvSpPr>
            <a:spLocks noGrp="1"/>
          </p:cNvSpPr>
          <p:nvPr>
            <p:ph type="sldNum" sz="quarter" idx="12"/>
          </p:nvPr>
        </p:nvSpPr>
        <p:spPr bwMode="auto">
          <a:xfrm>
            <a:off x="10993582" y="6446838"/>
            <a:ext cx="780010" cy="365125"/>
          </a:xfrm>
        </p:spPr>
        <p:txBody>
          <a:bodyPr vert="horz" lIns="91440" tIns="45720" rIns="91440" bIns="45720" rtlCol="0" anchor="ctr">
            <a:norm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eaLnBrk="1" fontAlgn="base" hangingPunct="1">
              <a:spcBef>
                <a:spcPct val="0"/>
              </a:spcBef>
              <a:spcAft>
                <a:spcPts val="600"/>
              </a:spcAft>
              <a:defRPr/>
            </a:pPr>
            <a:fld id="{95C26DF0-D8D1-4040-8AE7-B838E4B89CCB}" type="slidenum">
              <a:rPr lang="en-US" altLang="en-US" sz="1050">
                <a:solidFill>
                  <a:schemeClr val="tx1">
                    <a:lumMod val="85000"/>
                    <a:lumOff val="15000"/>
                  </a:schemeClr>
                </a:solidFill>
                <a:latin typeface="+mn-lt"/>
                <a:cs typeface="+mn-cs"/>
              </a:rPr>
              <a:pPr algn="l" eaLnBrk="1" fontAlgn="base" hangingPunct="1">
                <a:spcBef>
                  <a:spcPct val="0"/>
                </a:spcBef>
                <a:spcAft>
                  <a:spcPts val="600"/>
                </a:spcAft>
                <a:defRPr/>
              </a:pPr>
              <a:t>32</a:t>
            </a:fld>
            <a:endParaRPr lang="en-US" altLang="en-US" sz="1050" dirty="0">
              <a:solidFill>
                <a:schemeClr val="tx1">
                  <a:lumMod val="85000"/>
                  <a:lumOff val="15000"/>
                </a:schemeClr>
              </a:solidFill>
              <a:latin typeface="+mn-lt"/>
              <a:cs typeface="+mn-cs"/>
            </a:endParaRPr>
          </a:p>
        </p:txBody>
      </p:sp>
      <p:sp>
        <p:nvSpPr>
          <p:cNvPr id="4" name="Oval 3">
            <a:extLst>
              <a:ext uri="{FF2B5EF4-FFF2-40B4-BE49-F238E27FC236}">
                <a16:creationId xmlns:a16="http://schemas.microsoft.com/office/drawing/2014/main" id="{3C0A2D8E-952E-1F43-83EF-8733F904F1C0}"/>
              </a:ext>
            </a:extLst>
          </p:cNvPr>
          <p:cNvSpPr/>
          <p:nvPr/>
        </p:nvSpPr>
        <p:spPr>
          <a:xfrm>
            <a:off x="4833247" y="359229"/>
            <a:ext cx="3510643" cy="2939142"/>
          </a:xfrm>
          <a:prstGeom prst="ellipse">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D71AE0D-A55C-5343-B33E-91F0737475A4}"/>
              </a:ext>
            </a:extLst>
          </p:cNvPr>
          <p:cNvSpPr/>
          <p:nvPr/>
        </p:nvSpPr>
        <p:spPr>
          <a:xfrm>
            <a:off x="4951030" y="3582911"/>
            <a:ext cx="3510643" cy="2939142"/>
          </a:xfrm>
          <a:prstGeom prst="ellipse">
            <a:avLst/>
          </a:prstGeom>
          <a:solidFill>
            <a:srgbClr val="53A6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Content Placeholder 2">
            <a:extLst>
              <a:ext uri="{FF2B5EF4-FFF2-40B4-BE49-F238E27FC236}">
                <a16:creationId xmlns:a16="http://schemas.microsoft.com/office/drawing/2014/main" id="{3E91F86C-830D-4F4B-9B3E-BB933EBA6A97}"/>
              </a:ext>
            </a:extLst>
          </p:cNvPr>
          <p:cNvSpPr txBox="1">
            <a:spLocks/>
          </p:cNvSpPr>
          <p:nvPr/>
        </p:nvSpPr>
        <p:spPr>
          <a:xfrm>
            <a:off x="5421086" y="4111637"/>
            <a:ext cx="2657225" cy="1921914"/>
          </a:xfrm>
          <a:prstGeom prst="rect">
            <a:avLst/>
          </a:prstGeom>
        </p:spPr>
        <p:txBody>
          <a:bodyPr vert="horz" lIns="0" tIns="45720" rIns="0" bIns="45720" rtlCol="0" anchor="ctr">
            <a:noAutofit/>
          </a:bodyPr>
          <a:lstStyle>
            <a:lvl1pPr marL="0" indent="0" algn="l" defTabSz="914400" rtl="0" eaLnBrk="1" latinLnBrk="0" hangingPunct="1">
              <a:lnSpc>
                <a:spcPct val="110000"/>
              </a:lnSpc>
              <a:spcBef>
                <a:spcPts val="0"/>
              </a:spcBef>
              <a:spcAft>
                <a:spcPts val="6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buClr>
                <a:schemeClr val="tx1"/>
              </a:buClr>
              <a:defRPr/>
            </a:pPr>
            <a:r>
              <a:rPr lang="en-US" sz="2400" dirty="0">
                <a:solidFill>
                  <a:schemeClr val="bg1"/>
                </a:solidFill>
              </a:rPr>
              <a:t>We need to be aware of how traumatic experiences may challenge our own emotional resources. </a:t>
            </a:r>
          </a:p>
        </p:txBody>
      </p:sp>
      <p:sp>
        <p:nvSpPr>
          <p:cNvPr id="61448" name="Content Placeholder 2">
            <a:extLst>
              <a:ext uri="{FF2B5EF4-FFF2-40B4-BE49-F238E27FC236}">
                <a16:creationId xmlns:a16="http://schemas.microsoft.com/office/drawing/2014/main" id="{4A806920-1848-4580-8C25-C3D3D84BEDD9}"/>
              </a:ext>
            </a:extLst>
          </p:cNvPr>
          <p:cNvSpPr>
            <a:spLocks noGrp="1"/>
          </p:cNvSpPr>
          <p:nvPr>
            <p:ph type="body" sz="half" idx="2"/>
          </p:nvPr>
        </p:nvSpPr>
        <p:spPr>
          <a:xfrm>
            <a:off x="5191754" y="984551"/>
            <a:ext cx="2825564" cy="1764247"/>
          </a:xfrm>
        </p:spPr>
        <p:txBody>
          <a:bodyPr vert="horz" lIns="0" tIns="45720" rIns="0" bIns="45720" rtlCol="0" anchor="ctr">
            <a:noAutofit/>
          </a:bodyPr>
          <a:lstStyle/>
          <a:p>
            <a:pPr algn="ctr">
              <a:lnSpc>
                <a:spcPct val="100000"/>
              </a:lnSpc>
              <a:buClr>
                <a:schemeClr val="tx1"/>
              </a:buClr>
              <a:defRPr/>
            </a:pPr>
            <a:r>
              <a:rPr lang="en-US" sz="2600" dirty="0">
                <a:solidFill>
                  <a:schemeClr val="bg1"/>
                </a:solidFill>
              </a:rPr>
              <a:t>None of us are immune to traumatic experiences in our own lives.</a:t>
            </a:r>
          </a:p>
        </p:txBody>
      </p:sp>
      <p:sp>
        <p:nvSpPr>
          <p:cNvPr id="19" name="Oval 18">
            <a:extLst>
              <a:ext uri="{FF2B5EF4-FFF2-40B4-BE49-F238E27FC236}">
                <a16:creationId xmlns:a16="http://schemas.microsoft.com/office/drawing/2014/main" id="{6B45FE24-7CF6-3941-9F4A-54D5E0257136}"/>
              </a:ext>
            </a:extLst>
          </p:cNvPr>
          <p:cNvSpPr/>
          <p:nvPr/>
        </p:nvSpPr>
        <p:spPr>
          <a:xfrm>
            <a:off x="8262949" y="1909137"/>
            <a:ext cx="3510643" cy="2939142"/>
          </a:xfrm>
          <a:prstGeom prst="ellipse">
            <a:avLst/>
          </a:prstGeom>
          <a:solidFill>
            <a:srgbClr val="BE6A5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Content Placeholder 2">
            <a:extLst>
              <a:ext uri="{FF2B5EF4-FFF2-40B4-BE49-F238E27FC236}">
                <a16:creationId xmlns:a16="http://schemas.microsoft.com/office/drawing/2014/main" id="{8E334BF4-2019-C549-8520-02DB809133A3}"/>
              </a:ext>
            </a:extLst>
          </p:cNvPr>
          <p:cNvSpPr txBox="1">
            <a:spLocks/>
          </p:cNvSpPr>
          <p:nvPr/>
        </p:nvSpPr>
        <p:spPr>
          <a:xfrm>
            <a:off x="8536794" y="2395832"/>
            <a:ext cx="3023960" cy="2020815"/>
          </a:xfrm>
          <a:prstGeom prst="rect">
            <a:avLst/>
          </a:prstGeom>
        </p:spPr>
        <p:txBody>
          <a:bodyPr vert="horz" lIns="0" tIns="45720" rIns="0" bIns="45720" rtlCol="0" anchor="ctr">
            <a:noAutofit/>
          </a:bodyPr>
          <a:lstStyle>
            <a:lvl1pPr marL="0" indent="0" algn="l" defTabSz="914400" rtl="0" eaLnBrk="1" latinLnBrk="0" hangingPunct="1">
              <a:lnSpc>
                <a:spcPct val="110000"/>
              </a:lnSpc>
              <a:spcBef>
                <a:spcPts val="0"/>
              </a:spcBef>
              <a:spcAft>
                <a:spcPts val="6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buClr>
                <a:schemeClr val="tx1"/>
              </a:buClr>
              <a:defRPr/>
            </a:pPr>
            <a:r>
              <a:rPr lang="en-US" sz="2400" dirty="0">
                <a:solidFill>
                  <a:schemeClr val="bg1"/>
                </a:solidFill>
              </a:rPr>
              <a:t>We work with young people who are struggling with many challenges that are often overwhelming.</a:t>
            </a:r>
          </a:p>
        </p:txBody>
      </p:sp>
    </p:spTree>
    <p:extLst>
      <p:ext uri="{BB962C8B-B14F-4D97-AF65-F5344CB8AC3E}">
        <p14:creationId xmlns:p14="http://schemas.microsoft.com/office/powerpoint/2010/main" val="2987197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9"/>
        <p:cNvGrpSpPr/>
        <p:nvPr/>
      </p:nvGrpSpPr>
      <p:grpSpPr>
        <a:xfrm>
          <a:off x="0" y="0"/>
          <a:ext cx="0" cy="0"/>
          <a:chOff x="0" y="0"/>
          <a:chExt cx="0" cy="0"/>
        </a:xfrm>
      </p:grpSpPr>
      <p:sp>
        <p:nvSpPr>
          <p:cNvPr id="183" name="Rectangle 12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4" name="Straight Connector 1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4" name="Rectangle 1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5" name="Rectangle 18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 name="Rectangle 19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itle 1">
            <a:extLst>
              <a:ext uri="{FF2B5EF4-FFF2-40B4-BE49-F238E27FC236}">
                <a16:creationId xmlns:a16="http://schemas.microsoft.com/office/drawing/2014/main" id="{F1649132-50AC-DC46-9205-DBAC04DAAB61}"/>
              </a:ext>
            </a:extLst>
          </p:cNvPr>
          <p:cNvSpPr txBox="1">
            <a:spLocks/>
          </p:cNvSpPr>
          <p:nvPr/>
        </p:nvSpPr>
        <p:spPr>
          <a:xfrm>
            <a:off x="492369" y="605896"/>
            <a:ext cx="3642309" cy="564620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nSpc>
                <a:spcPct val="90000"/>
              </a:lnSpc>
              <a:defRPr/>
            </a:pPr>
            <a:r>
              <a:rPr lang="en-US" sz="5900" b="1" dirty="0">
                <a:solidFill>
                  <a:schemeClr val="bg1"/>
                </a:solidFill>
              </a:rPr>
              <a:t>Building Resilience</a:t>
            </a:r>
          </a:p>
          <a:p>
            <a:pPr>
              <a:lnSpc>
                <a:spcPct val="90000"/>
              </a:lnSpc>
              <a:defRPr/>
            </a:pPr>
            <a:endParaRPr lang="en-US" sz="5000" dirty="0">
              <a:solidFill>
                <a:schemeClr val="bg1"/>
              </a:solidFill>
            </a:endParaRPr>
          </a:p>
          <a:p>
            <a:pPr>
              <a:lnSpc>
                <a:spcPct val="90000"/>
              </a:lnSpc>
              <a:defRPr/>
            </a:pPr>
            <a:r>
              <a:rPr lang="en-US" sz="4200" dirty="0"/>
              <a:t>How to manage our own trauma while trying to help others</a:t>
            </a:r>
            <a:br>
              <a:rPr lang="en-US" sz="5000" dirty="0"/>
            </a:br>
            <a:endParaRPr lang="en-US" sz="5000" dirty="0"/>
          </a:p>
        </p:txBody>
      </p:sp>
      <p:sp>
        <p:nvSpPr>
          <p:cNvPr id="9" name="Content Placeholder 2">
            <a:extLst>
              <a:ext uri="{FF2B5EF4-FFF2-40B4-BE49-F238E27FC236}">
                <a16:creationId xmlns:a16="http://schemas.microsoft.com/office/drawing/2014/main" id="{9B94EC30-5591-1D46-852E-33100A6A396E}"/>
              </a:ext>
            </a:extLst>
          </p:cNvPr>
          <p:cNvSpPr txBox="1">
            <a:spLocks/>
          </p:cNvSpPr>
          <p:nvPr/>
        </p:nvSpPr>
        <p:spPr>
          <a:xfrm>
            <a:off x="5029200" y="721138"/>
            <a:ext cx="6715685" cy="5084312"/>
          </a:xfrm>
          <a:prstGeom prst="rect">
            <a:avLst/>
          </a:prstGeom>
          <a:solidFill>
            <a:schemeClr val="accent1">
              <a:lumMod val="40000"/>
              <a:lumOff val="60000"/>
            </a:schemeClr>
          </a:solidFill>
          <a:ln w="19050">
            <a:solidFill>
              <a:schemeClr val="bg2">
                <a:lumMod val="25000"/>
              </a:schemeClr>
            </a:solidFill>
          </a:ln>
        </p:spPr>
        <p:txBody>
          <a:bodyPr lIns="91440" tIns="182880" rIns="91440" bIns="182880" anchor="ct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225" indent="0" algn="ctr">
              <a:lnSpc>
                <a:spcPct val="100000"/>
              </a:lnSpc>
              <a:spcBef>
                <a:spcPts val="0"/>
              </a:spcBef>
              <a:spcAft>
                <a:spcPts val="600"/>
              </a:spcAft>
              <a:buClr>
                <a:schemeClr val="tx1"/>
              </a:buClr>
              <a:buNone/>
            </a:pPr>
            <a:r>
              <a:rPr lang="en-US" sz="4400" dirty="0"/>
              <a:t>​</a:t>
            </a:r>
            <a:r>
              <a:rPr lang="en-US" sz="4400" b="1" dirty="0">
                <a:ln>
                  <a:solidFill>
                    <a:schemeClr val="tx1"/>
                  </a:solidFill>
                </a:ln>
              </a:rPr>
              <a:t>Filling Up Your Tank: Resilience Strategies</a:t>
            </a:r>
          </a:p>
          <a:p>
            <a:pPr marL="22225" indent="0" algn="ctr">
              <a:lnSpc>
                <a:spcPct val="100000"/>
              </a:lnSpc>
              <a:spcBef>
                <a:spcPts val="0"/>
              </a:spcBef>
              <a:spcAft>
                <a:spcPts val="600"/>
              </a:spcAft>
              <a:buClr>
                <a:schemeClr val="tx1"/>
              </a:buClr>
              <a:buNone/>
            </a:pPr>
            <a:endParaRPr lang="en-US" sz="1000" b="1" dirty="0"/>
          </a:p>
          <a:p>
            <a:pPr marL="22225" indent="0" algn="ctr">
              <a:lnSpc>
                <a:spcPct val="100000"/>
              </a:lnSpc>
              <a:spcBef>
                <a:spcPts val="0"/>
              </a:spcBef>
              <a:spcAft>
                <a:spcPts val="600"/>
              </a:spcAft>
              <a:buClr>
                <a:schemeClr val="tx1"/>
              </a:buClr>
              <a:buNone/>
            </a:pPr>
            <a:r>
              <a:rPr lang="en-US" sz="3400" dirty="0"/>
              <a:t>Webinar on 5/11/20 with 3 handouts</a:t>
            </a:r>
          </a:p>
          <a:p>
            <a:pPr marL="22225" indent="0" algn="ctr">
              <a:lnSpc>
                <a:spcPct val="100000"/>
              </a:lnSpc>
              <a:spcBef>
                <a:spcPts val="0"/>
              </a:spcBef>
              <a:spcAft>
                <a:spcPts val="600"/>
              </a:spcAft>
              <a:buClr>
                <a:schemeClr val="tx1"/>
              </a:buClr>
              <a:buNone/>
            </a:pPr>
            <a:endParaRPr lang="en-US" sz="1000" dirty="0"/>
          </a:p>
          <a:p>
            <a:pPr marL="22225" indent="0" algn="ctr">
              <a:lnSpc>
                <a:spcPct val="100000"/>
              </a:lnSpc>
              <a:spcBef>
                <a:spcPts val="0"/>
              </a:spcBef>
              <a:spcAft>
                <a:spcPts val="0"/>
              </a:spcAft>
              <a:buClr>
                <a:schemeClr val="tx1"/>
              </a:buClr>
              <a:buNone/>
            </a:pPr>
            <a:r>
              <a:rPr lang="en-US" sz="2800" dirty="0">
                <a:hlinkClick r:id="rId3"/>
              </a:rPr>
              <a:t>https://supportservices.jobcorps.gov/health/Pages/Webinars.aspx</a:t>
            </a:r>
            <a:endParaRPr lang="en-US" sz="2800" dirty="0"/>
          </a:p>
        </p:txBody>
      </p:sp>
    </p:spTree>
    <p:extLst>
      <p:ext uri="{BB962C8B-B14F-4D97-AF65-F5344CB8AC3E}">
        <p14:creationId xmlns:p14="http://schemas.microsoft.com/office/powerpoint/2010/main" val="89768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3F0F09-05E2-0C4A-BE7A-1AE571D5928A}"/>
              </a:ext>
            </a:extLst>
          </p:cNvPr>
          <p:cNvSpPr>
            <a:spLocks noGrp="1"/>
          </p:cNvSpPr>
          <p:nvPr>
            <p:ph type="sldNum" sz="quarter" idx="12"/>
          </p:nvPr>
        </p:nvSpPr>
        <p:spPr/>
        <p:txBody>
          <a:bodyPr/>
          <a:lstStyle/>
          <a:p>
            <a:fld id="{3A98EE3D-8CD1-4C3F-BD1C-C98C9596463C}" type="slidenum">
              <a:rPr lang="en-US" smtClean="0"/>
              <a:pPr/>
              <a:t>34</a:t>
            </a:fld>
            <a:endParaRPr lang="en-US" dirty="0"/>
          </a:p>
        </p:txBody>
      </p:sp>
      <p:pic>
        <p:nvPicPr>
          <p:cNvPr id="19" name="Picture 18" descr="A picture containing person, person, table, person&#10;&#10;Description automatically generated">
            <a:extLst>
              <a:ext uri="{FF2B5EF4-FFF2-40B4-BE49-F238E27FC236}">
                <a16:creationId xmlns:a16="http://schemas.microsoft.com/office/drawing/2014/main" id="{AFCE2F86-2307-8F45-BA4C-324D79015B26}"/>
              </a:ext>
            </a:extLst>
          </p:cNvPr>
          <p:cNvPicPr>
            <a:picLocks noChangeAspect="1"/>
          </p:cNvPicPr>
          <p:nvPr/>
        </p:nvPicPr>
        <p:blipFill>
          <a:blip r:embed="rId3"/>
          <a:stretch>
            <a:fillRect/>
          </a:stretch>
        </p:blipFill>
        <p:spPr>
          <a:xfrm>
            <a:off x="7939229" y="669326"/>
            <a:ext cx="3618772" cy="2714079"/>
          </a:xfrm>
          <a:prstGeom prst="rect">
            <a:avLst/>
          </a:prstGeom>
        </p:spPr>
      </p:pic>
      <p:pic>
        <p:nvPicPr>
          <p:cNvPr id="20" name="Picture 19" descr="A person in a blue shirt&#10;&#10;Description automatically generated">
            <a:extLst>
              <a:ext uri="{FF2B5EF4-FFF2-40B4-BE49-F238E27FC236}">
                <a16:creationId xmlns:a16="http://schemas.microsoft.com/office/drawing/2014/main" id="{07A762A7-E574-0E48-8C7F-DDFD95592F6E}"/>
              </a:ext>
            </a:extLst>
          </p:cNvPr>
          <p:cNvPicPr>
            <a:picLocks noChangeAspect="1"/>
          </p:cNvPicPr>
          <p:nvPr/>
        </p:nvPicPr>
        <p:blipFill rotWithShape="1">
          <a:blip r:embed="rId4"/>
          <a:srcRect l="10381"/>
          <a:stretch/>
        </p:blipFill>
        <p:spPr>
          <a:xfrm>
            <a:off x="5039447" y="3474596"/>
            <a:ext cx="3618772" cy="2261252"/>
          </a:xfrm>
          <a:prstGeom prst="rect">
            <a:avLst/>
          </a:prstGeom>
        </p:spPr>
      </p:pic>
      <p:sp>
        <p:nvSpPr>
          <p:cNvPr id="24" name="Title 1">
            <a:extLst>
              <a:ext uri="{FF2B5EF4-FFF2-40B4-BE49-F238E27FC236}">
                <a16:creationId xmlns:a16="http://schemas.microsoft.com/office/drawing/2014/main" id="{3EA1FA7A-B8F6-1E42-B5FD-CF862957BB9A}"/>
              </a:ext>
            </a:extLst>
          </p:cNvPr>
          <p:cNvSpPr txBox="1">
            <a:spLocks/>
          </p:cNvSpPr>
          <p:nvPr/>
        </p:nvSpPr>
        <p:spPr>
          <a:xfrm>
            <a:off x="561985" y="527436"/>
            <a:ext cx="9577895" cy="1056920"/>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FFFFFF"/>
                </a:solidFill>
                <a:effectLst/>
                <a:uLnTx/>
                <a:uFillTx/>
                <a:latin typeface="Tw Cen MT" panose="020F0302020204030204"/>
                <a:ea typeface="+mj-ea"/>
                <a:cs typeface="+mj-cs"/>
              </a:rPr>
              <a:t>Listening with Empathy</a:t>
            </a:r>
          </a:p>
        </p:txBody>
      </p:sp>
      <p:sp>
        <p:nvSpPr>
          <p:cNvPr id="25" name="TextBox 24">
            <a:extLst>
              <a:ext uri="{FF2B5EF4-FFF2-40B4-BE49-F238E27FC236}">
                <a16:creationId xmlns:a16="http://schemas.microsoft.com/office/drawing/2014/main" id="{417C5B10-C0A4-E944-BE09-009C5BDDB833}"/>
              </a:ext>
            </a:extLst>
          </p:cNvPr>
          <p:cNvSpPr txBox="1"/>
          <p:nvPr/>
        </p:nvSpPr>
        <p:spPr>
          <a:xfrm>
            <a:off x="633999" y="1711572"/>
            <a:ext cx="3618772" cy="4618987"/>
          </a:xfrm>
          <a:prstGeom prst="rect">
            <a:avLst/>
          </a:prstGeom>
          <a:noFill/>
        </p:spPr>
        <p:txBody>
          <a:bodyPr wrap="square" rtlCol="0">
            <a:noAutofit/>
          </a:bodyPr>
          <a:lstStyle/>
          <a:p>
            <a:pPr marL="0" marR="0" lvl="0" indent="0" defTabSz="914400" eaLnBrk="1" fontAlgn="auto" latinLnBrk="0" hangingPunct="1">
              <a:lnSpc>
                <a:spcPct val="95000"/>
              </a:lnSpc>
              <a:spcBef>
                <a:spcPts val="0"/>
              </a:spcBef>
              <a:spcAft>
                <a:spcPts val="600"/>
              </a:spcAft>
              <a:buClrTx/>
              <a:buSzTx/>
              <a:buFontTx/>
              <a:buNone/>
              <a:tabLst/>
              <a:defRPr/>
            </a:pPr>
            <a:r>
              <a:rPr kumimoji="0" lang="en-US" sz="3000" b="0" i="0" u="none" strike="noStrike" kern="0" cap="none" spc="0" normalizeH="0" baseline="0" noProof="0" dirty="0">
                <a:ln>
                  <a:noFill/>
                </a:ln>
                <a:solidFill>
                  <a:srgbClr val="FFFFFF"/>
                </a:solidFill>
                <a:effectLst/>
                <a:uLnTx/>
                <a:uFillTx/>
              </a:rPr>
              <a:t>We must learn how to really listen </a:t>
            </a:r>
            <a:r>
              <a:rPr kumimoji="0" lang="en-US" sz="3000" b="0" i="0" u="none" strike="noStrike" kern="0" cap="none" spc="0" normalizeH="0" baseline="0" noProof="0" dirty="0">
                <a:ln>
                  <a:noFill/>
                </a:ln>
                <a:solidFill>
                  <a:schemeClr val="accent1">
                    <a:lumMod val="40000"/>
                    <a:lumOff val="60000"/>
                  </a:schemeClr>
                </a:solidFill>
                <a:effectLst/>
                <a:uLnTx/>
                <a:uFillTx/>
              </a:rPr>
              <a:t>to the words and to their hearts. </a:t>
            </a: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5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95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FFFFFF"/>
                </a:solidFill>
                <a:effectLst/>
                <a:uLnTx/>
                <a:uFillTx/>
              </a:rPr>
              <a:t>Listening </a:t>
            </a:r>
            <a:r>
              <a:rPr kumimoji="0" lang="en-US" sz="3000" b="0" i="0" u="none" strike="noStrike" kern="0" cap="none" spc="0" normalizeH="0" baseline="0" noProof="0" dirty="0">
                <a:ln>
                  <a:noFill/>
                </a:ln>
                <a:solidFill>
                  <a:schemeClr val="accent1">
                    <a:lumMod val="40000"/>
                    <a:lumOff val="60000"/>
                  </a:schemeClr>
                </a:solidFill>
                <a:effectLst/>
                <a:uLnTx/>
                <a:uFillTx/>
              </a:rPr>
              <a:t>builds the connection </a:t>
            </a:r>
            <a:r>
              <a:rPr kumimoji="0" lang="en-US" sz="3000" b="0" i="0" u="none" strike="noStrike" kern="0" cap="none" spc="0" normalizeH="0" baseline="0" noProof="0" dirty="0">
                <a:ln>
                  <a:noFill/>
                </a:ln>
                <a:solidFill>
                  <a:srgbClr val="FFFFFF"/>
                </a:solidFill>
                <a:effectLst/>
                <a:uLnTx/>
                <a:uFillTx/>
              </a:rPr>
              <a:t>needed to form a </a:t>
            </a:r>
            <a:r>
              <a:rPr kumimoji="0" lang="en-US" sz="3000" b="0" i="0" u="none" strike="noStrike" kern="0" cap="none" spc="0" normalizeH="0" baseline="0" noProof="0" dirty="0">
                <a:ln>
                  <a:noFill/>
                </a:ln>
                <a:solidFill>
                  <a:schemeClr val="accent1">
                    <a:lumMod val="40000"/>
                    <a:lumOff val="60000"/>
                  </a:schemeClr>
                </a:solidFill>
                <a:effectLst/>
                <a:uLnTx/>
                <a:uFillTx/>
              </a:rPr>
              <a:t>relationship that heals and promotes change</a:t>
            </a:r>
            <a:r>
              <a:rPr kumimoji="0" lang="en-US" sz="3000" b="0" i="0" u="none" strike="noStrike" kern="0" cap="none" spc="0" normalizeH="0" baseline="0" noProof="0" dirty="0">
                <a:ln>
                  <a:noFill/>
                </a:ln>
                <a:solidFill>
                  <a:srgbClr val="FFFFFF"/>
                </a:solidFill>
                <a:effectLst/>
                <a:uLnTx/>
                <a:uFillTx/>
              </a:rPr>
              <a:t>.</a:t>
            </a: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cxnSp>
        <p:nvCxnSpPr>
          <p:cNvPr id="26" name="Straight Connector 25">
            <a:extLst>
              <a:ext uri="{FF2B5EF4-FFF2-40B4-BE49-F238E27FC236}">
                <a16:creationId xmlns:a16="http://schemas.microsoft.com/office/drawing/2014/main" id="{2690F635-6392-E245-ABBC-885955757ADF}"/>
              </a:ext>
            </a:extLst>
          </p:cNvPr>
          <p:cNvCxnSpPr>
            <a:cxnSpLocks/>
          </p:cNvCxnSpPr>
          <p:nvPr/>
        </p:nvCxnSpPr>
        <p:spPr>
          <a:xfrm>
            <a:off x="561985" y="1679091"/>
            <a:ext cx="3819892" cy="0"/>
          </a:xfrm>
          <a:prstGeom prst="line">
            <a:avLst/>
          </a:prstGeom>
          <a:noFill/>
          <a:ln w="38100" cap="flat" cmpd="sng" algn="ctr">
            <a:solidFill>
              <a:srgbClr val="000000"/>
            </a:solidFill>
            <a:prstDash val="solid"/>
          </a:ln>
          <a:effectLst/>
        </p:spPr>
      </p:cxnSp>
      <p:sp>
        <p:nvSpPr>
          <p:cNvPr id="2" name="Rectangle 1">
            <a:extLst>
              <a:ext uri="{FF2B5EF4-FFF2-40B4-BE49-F238E27FC236}">
                <a16:creationId xmlns:a16="http://schemas.microsoft.com/office/drawing/2014/main" id="{B35CEAB6-FB3E-3C44-A381-F8515C83B8B3}"/>
              </a:ext>
            </a:extLst>
          </p:cNvPr>
          <p:cNvSpPr/>
          <p:nvPr/>
        </p:nvSpPr>
        <p:spPr>
          <a:xfrm>
            <a:off x="7332380" y="5958071"/>
            <a:ext cx="2807500" cy="584775"/>
          </a:xfrm>
          <a:prstGeom prst="rect">
            <a:avLst/>
          </a:prstGeom>
        </p:spPr>
        <p:txBody>
          <a:bodyPr wrap="none">
            <a:spAutoFit/>
          </a:bodyPr>
          <a:lstStyle/>
          <a:p>
            <a:pPr algn="ctr"/>
            <a:r>
              <a:rPr lang="en-US" sz="1600" i="1" dirty="0"/>
              <a:t>3 Minute Video on Empathy</a:t>
            </a:r>
            <a:endParaRPr lang="en-US" sz="1600" i="1" dirty="0">
              <a:hlinkClick r:id="rId5">
                <a:extLst>
                  <a:ext uri="{A12FA001-AC4F-418D-AE19-62706E023703}">
                    <ahyp:hlinkClr xmlns:ahyp="http://schemas.microsoft.com/office/drawing/2018/hyperlinkcolor" val="tx"/>
                  </a:ext>
                </a:extLst>
              </a:hlinkClick>
            </a:endParaRPr>
          </a:p>
          <a:p>
            <a:r>
              <a:rPr lang="en-US" sz="1600" dirty="0">
                <a:hlinkClick r:id="rId5">
                  <a:extLst>
                    <a:ext uri="{A12FA001-AC4F-418D-AE19-62706E023703}">
                      <ahyp:hlinkClr xmlns:ahyp="http://schemas.microsoft.com/office/drawing/2018/hyperlinkcolor" val="tx"/>
                    </a:ext>
                  </a:extLst>
                </a:hlinkClick>
              </a:rPr>
              <a:t>https://youtu.be/1Evwgu369Jw</a:t>
            </a:r>
            <a:endParaRPr lang="en-US" sz="1600" dirty="0"/>
          </a:p>
        </p:txBody>
      </p:sp>
    </p:spTree>
    <p:extLst>
      <p:ext uri="{BB962C8B-B14F-4D97-AF65-F5344CB8AC3E}">
        <p14:creationId xmlns:p14="http://schemas.microsoft.com/office/powerpoint/2010/main" val="2726916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22A64AB-1DF7-1745-9EA1-9375A81C5D5B}"/>
              </a:ext>
            </a:extLst>
          </p:cNvPr>
          <p:cNvSpPr>
            <a:spLocks noGrp="1"/>
          </p:cNvSpPr>
          <p:nvPr>
            <p:ph type="title" idx="4294967295"/>
          </p:nvPr>
        </p:nvSpPr>
        <p:spPr>
          <a:xfrm>
            <a:off x="810953" y="166270"/>
            <a:ext cx="10058400" cy="1449387"/>
          </a:xfrm>
        </p:spPr>
        <p:txBody>
          <a:bodyPr anchor="ctr">
            <a:normAutofit/>
          </a:bodyPr>
          <a:lstStyle/>
          <a:p>
            <a:pPr algn="ctr"/>
            <a:r>
              <a:rPr lang="en-US" altLang="en-US" b="1" dirty="0">
                <a:solidFill>
                  <a:schemeClr val="tx1"/>
                </a:solidFill>
              </a:rPr>
              <a:t>Listening with Empathy</a:t>
            </a:r>
          </a:p>
        </p:txBody>
      </p:sp>
      <p:sp>
        <p:nvSpPr>
          <p:cNvPr id="3" name="Text Placeholder 2">
            <a:extLst>
              <a:ext uri="{FF2B5EF4-FFF2-40B4-BE49-F238E27FC236}">
                <a16:creationId xmlns:a16="http://schemas.microsoft.com/office/drawing/2014/main" id="{619E244D-C35C-594A-BEFB-87E896B0BD40}"/>
              </a:ext>
            </a:extLst>
          </p:cNvPr>
          <p:cNvSpPr>
            <a:spLocks noGrp="1"/>
          </p:cNvSpPr>
          <p:nvPr>
            <p:ph type="body" idx="4294967295"/>
          </p:nvPr>
        </p:nvSpPr>
        <p:spPr>
          <a:xfrm>
            <a:off x="646872" y="1369685"/>
            <a:ext cx="5230368" cy="736600"/>
          </a:xfrm>
          <a:solidFill>
            <a:srgbClr val="0B8D46"/>
          </a:solidFill>
          <a:ln w="19050">
            <a:solidFill>
              <a:srgbClr val="0B8D46"/>
            </a:solidFill>
          </a:ln>
        </p:spPr>
        <p:txBody>
          <a:bodyPr anchor="ctr">
            <a:normAutofit/>
          </a:bodyPr>
          <a:lstStyle/>
          <a:p>
            <a:pPr algn="ctr"/>
            <a:r>
              <a:rPr lang="en-US" sz="3000" b="1" dirty="0">
                <a:solidFill>
                  <a:schemeClr val="bg1"/>
                </a:solidFill>
              </a:rPr>
              <a:t>DO’s</a:t>
            </a:r>
          </a:p>
        </p:txBody>
      </p:sp>
      <p:sp>
        <p:nvSpPr>
          <p:cNvPr id="5" name="Text Placeholder 4">
            <a:extLst>
              <a:ext uri="{FF2B5EF4-FFF2-40B4-BE49-F238E27FC236}">
                <a16:creationId xmlns:a16="http://schemas.microsoft.com/office/drawing/2014/main" id="{A30E0C8A-C3D2-BC4F-9F79-F53108EFE3C8}"/>
              </a:ext>
            </a:extLst>
          </p:cNvPr>
          <p:cNvSpPr>
            <a:spLocks noGrp="1"/>
          </p:cNvSpPr>
          <p:nvPr>
            <p:ph type="body" sz="quarter" idx="4294967295"/>
          </p:nvPr>
        </p:nvSpPr>
        <p:spPr>
          <a:xfrm>
            <a:off x="6096000" y="1369685"/>
            <a:ext cx="5233639" cy="736600"/>
          </a:xfrm>
          <a:solidFill>
            <a:srgbClr val="C00000"/>
          </a:solidFill>
          <a:ln w="19050">
            <a:solidFill>
              <a:srgbClr val="C00000"/>
            </a:solidFill>
          </a:ln>
        </p:spPr>
        <p:txBody>
          <a:bodyPr anchor="ctr">
            <a:normAutofit/>
          </a:bodyPr>
          <a:lstStyle/>
          <a:p>
            <a:pPr algn="ctr"/>
            <a:r>
              <a:rPr lang="en-US" sz="3000" b="1" dirty="0">
                <a:solidFill>
                  <a:schemeClr val="bg1"/>
                </a:solidFill>
              </a:rPr>
              <a:t>DO NOT’s</a:t>
            </a:r>
          </a:p>
        </p:txBody>
      </p:sp>
      <p:sp>
        <p:nvSpPr>
          <p:cNvPr id="6" name="Content Placeholder 1"/>
          <p:cNvSpPr txBox="1">
            <a:spLocks/>
          </p:cNvSpPr>
          <p:nvPr/>
        </p:nvSpPr>
        <p:spPr>
          <a:xfrm>
            <a:off x="2133600" y="4572000"/>
            <a:ext cx="8153400" cy="19812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lvl="1"/>
            <a:endParaRPr lang="en-US" sz="2800" dirty="0"/>
          </a:p>
        </p:txBody>
      </p:sp>
      <p:sp>
        <p:nvSpPr>
          <p:cNvPr id="4" name="TextBox 3">
            <a:extLst>
              <a:ext uri="{FF2B5EF4-FFF2-40B4-BE49-F238E27FC236}">
                <a16:creationId xmlns:a16="http://schemas.microsoft.com/office/drawing/2014/main" id="{6831B22B-242B-2044-83B2-066826AE4D39}"/>
              </a:ext>
            </a:extLst>
          </p:cNvPr>
          <p:cNvSpPr txBox="1"/>
          <p:nvPr/>
        </p:nvSpPr>
        <p:spPr>
          <a:xfrm>
            <a:off x="6096000" y="2107584"/>
            <a:ext cx="5233639" cy="4206240"/>
          </a:xfrm>
          <a:prstGeom prst="rect">
            <a:avLst/>
          </a:prstGeom>
          <a:noFill/>
          <a:ln w="19050">
            <a:solidFill>
              <a:srgbClr val="C00000"/>
            </a:solidFill>
          </a:ln>
        </p:spPr>
        <p:txBody>
          <a:bodyPr wrap="square" rtlCol="0">
            <a:noAutofit/>
          </a:bodyPr>
          <a:lstStyle/>
          <a:p>
            <a:pPr marL="466725" indent="-333375">
              <a:spcAft>
                <a:spcPts val="300"/>
              </a:spcAft>
              <a:buClr>
                <a:schemeClr val="tx1"/>
              </a:buClr>
              <a:buFont typeface="Arial" panose="020B0604020202020204" pitchFamily="34" charset="0"/>
              <a:buChar char="•"/>
            </a:pPr>
            <a:r>
              <a:rPr lang="en-US" sz="2800" b="1" dirty="0">
                <a:solidFill>
                  <a:srgbClr val="C00000"/>
                </a:solidFill>
              </a:rPr>
              <a:t>ASK </a:t>
            </a:r>
            <a:r>
              <a:rPr lang="en-US" sz="2800" dirty="0"/>
              <a:t>questions</a:t>
            </a:r>
          </a:p>
          <a:p>
            <a:pPr marL="466725" indent="-333375">
              <a:spcAft>
                <a:spcPts val="300"/>
              </a:spcAft>
              <a:buClr>
                <a:schemeClr val="tx1"/>
              </a:buClr>
              <a:buFont typeface="Arial" panose="020B0604020202020204" pitchFamily="34" charset="0"/>
              <a:buChar char="•"/>
            </a:pPr>
            <a:r>
              <a:rPr lang="en-US" sz="2800" b="1" dirty="0">
                <a:solidFill>
                  <a:srgbClr val="C00000"/>
                </a:solidFill>
              </a:rPr>
              <a:t>INTERRUPT</a:t>
            </a:r>
          </a:p>
          <a:p>
            <a:pPr marL="466725" indent="-333375">
              <a:spcAft>
                <a:spcPts val="300"/>
              </a:spcAft>
              <a:buClr>
                <a:schemeClr val="tx1"/>
              </a:buClr>
              <a:buFont typeface="Arial" panose="020B0604020202020204" pitchFamily="34" charset="0"/>
              <a:buChar char="•"/>
            </a:pPr>
            <a:r>
              <a:rPr lang="en-US" sz="2800" b="1" dirty="0">
                <a:solidFill>
                  <a:srgbClr val="C00000"/>
                </a:solidFill>
              </a:rPr>
              <a:t>JUDGE</a:t>
            </a:r>
          </a:p>
          <a:p>
            <a:pPr marL="466725" indent="-333375">
              <a:spcAft>
                <a:spcPts val="300"/>
              </a:spcAft>
              <a:buClr>
                <a:schemeClr val="tx1"/>
              </a:buClr>
              <a:buFont typeface="Arial" panose="020B0604020202020204" pitchFamily="34" charset="0"/>
              <a:buChar char="•"/>
            </a:pPr>
            <a:r>
              <a:rPr lang="en-US" sz="2800" b="1" dirty="0">
                <a:solidFill>
                  <a:srgbClr val="C00000"/>
                </a:solidFill>
              </a:rPr>
              <a:t>GIVE </a:t>
            </a:r>
            <a:r>
              <a:rPr lang="en-US" sz="2800" dirty="0"/>
              <a:t>advice or lecture</a:t>
            </a:r>
          </a:p>
          <a:p>
            <a:pPr marL="466725" indent="-333375">
              <a:spcAft>
                <a:spcPts val="300"/>
              </a:spcAft>
              <a:buClr>
                <a:schemeClr val="tx1"/>
              </a:buClr>
              <a:buFont typeface="Arial" panose="020B0604020202020204" pitchFamily="34" charset="0"/>
              <a:buChar char="•"/>
            </a:pPr>
            <a:r>
              <a:rPr lang="en-US" sz="2800" b="1" dirty="0">
                <a:solidFill>
                  <a:srgbClr val="C00000"/>
                </a:solidFill>
              </a:rPr>
              <a:t>LET </a:t>
            </a:r>
            <a:r>
              <a:rPr lang="en-US" sz="2800" dirty="0"/>
              <a:t>your mind wander off</a:t>
            </a:r>
          </a:p>
          <a:p>
            <a:pPr marL="466725" indent="-333375">
              <a:spcAft>
                <a:spcPts val="300"/>
              </a:spcAft>
              <a:buClr>
                <a:schemeClr val="tx1"/>
              </a:buClr>
              <a:buFont typeface="Arial" panose="020B0604020202020204" pitchFamily="34" charset="0"/>
              <a:buChar char="•"/>
            </a:pPr>
            <a:r>
              <a:rPr lang="en-US" sz="2800" b="1" dirty="0">
                <a:solidFill>
                  <a:srgbClr val="C00000"/>
                </a:solidFill>
              </a:rPr>
              <a:t>THINK </a:t>
            </a:r>
            <a:r>
              <a:rPr lang="en-US" sz="2800" dirty="0"/>
              <a:t>about the next thing you want to say</a:t>
            </a:r>
          </a:p>
          <a:p>
            <a:pPr marL="466725" indent="-333375">
              <a:spcAft>
                <a:spcPts val="300"/>
              </a:spcAft>
              <a:buClr>
                <a:schemeClr val="tx1"/>
              </a:buClr>
              <a:buFont typeface="Arial" panose="020B0604020202020204" pitchFamily="34" charset="0"/>
              <a:buChar char="•"/>
            </a:pPr>
            <a:r>
              <a:rPr lang="en-US" sz="2800" b="1" dirty="0">
                <a:solidFill>
                  <a:srgbClr val="C00000"/>
                </a:solidFill>
              </a:rPr>
              <a:t>LOOK </a:t>
            </a:r>
            <a:r>
              <a:rPr lang="en-US" sz="2800" dirty="0"/>
              <a:t>at your watch/the clock</a:t>
            </a:r>
          </a:p>
          <a:p>
            <a:pPr marL="466725" indent="-333375">
              <a:spcAft>
                <a:spcPts val="300"/>
              </a:spcAft>
              <a:buClr>
                <a:schemeClr val="tx1"/>
              </a:buClr>
              <a:buFont typeface="Arial" panose="020B0604020202020204" pitchFamily="34" charset="0"/>
              <a:buChar char="•"/>
            </a:pPr>
            <a:r>
              <a:rPr lang="en-US" sz="2800" b="1" dirty="0">
                <a:solidFill>
                  <a:srgbClr val="C00000"/>
                </a:solidFill>
              </a:rPr>
              <a:t>FIDGET </a:t>
            </a:r>
            <a:r>
              <a:rPr lang="en-US" sz="2800" dirty="0"/>
              <a:t>impatiently</a:t>
            </a:r>
          </a:p>
        </p:txBody>
      </p:sp>
      <p:sp>
        <p:nvSpPr>
          <p:cNvPr id="12" name="Content Placeholder 1">
            <a:extLst>
              <a:ext uri="{FF2B5EF4-FFF2-40B4-BE49-F238E27FC236}">
                <a16:creationId xmlns:a16="http://schemas.microsoft.com/office/drawing/2014/main" id="{E6ECBB30-E9C0-274C-A360-565B23B9FBA8}"/>
              </a:ext>
            </a:extLst>
          </p:cNvPr>
          <p:cNvSpPr txBox="1">
            <a:spLocks/>
          </p:cNvSpPr>
          <p:nvPr/>
        </p:nvSpPr>
        <p:spPr>
          <a:xfrm>
            <a:off x="646873" y="2085282"/>
            <a:ext cx="5233639" cy="4206240"/>
          </a:xfrm>
          <a:prstGeom prst="rect">
            <a:avLst/>
          </a:prstGeom>
          <a:ln w="19050">
            <a:solidFill>
              <a:srgbClr val="0B8D46"/>
            </a:solidFill>
          </a:ln>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533400" indent="-377825">
              <a:lnSpc>
                <a:spcPct val="120000"/>
              </a:lnSpc>
              <a:spcAft>
                <a:spcPts val="200"/>
              </a:spcAft>
              <a:buClr>
                <a:schemeClr val="tx1"/>
              </a:buClr>
            </a:pPr>
            <a:r>
              <a:rPr lang="en-US" b="1" dirty="0">
                <a:solidFill>
                  <a:srgbClr val="0B8D46"/>
                </a:solidFill>
              </a:rPr>
              <a:t>LET</a:t>
            </a:r>
            <a:r>
              <a:rPr lang="en-US" dirty="0"/>
              <a:t> them talk </a:t>
            </a:r>
          </a:p>
          <a:p>
            <a:pPr marL="533400" indent="-377825">
              <a:lnSpc>
                <a:spcPct val="120000"/>
              </a:lnSpc>
              <a:spcAft>
                <a:spcPts val="200"/>
              </a:spcAft>
              <a:buClr>
                <a:schemeClr val="tx1"/>
              </a:buClr>
            </a:pPr>
            <a:r>
              <a:rPr lang="en-US" b="1" dirty="0">
                <a:solidFill>
                  <a:srgbClr val="0B8D46"/>
                </a:solidFill>
              </a:rPr>
              <a:t>GIVE</a:t>
            </a:r>
            <a:r>
              <a:rPr lang="en-US" dirty="0"/>
              <a:t> them your full attention</a:t>
            </a:r>
          </a:p>
          <a:p>
            <a:pPr marL="533400" indent="-377825">
              <a:lnSpc>
                <a:spcPct val="120000"/>
              </a:lnSpc>
              <a:spcAft>
                <a:spcPts val="200"/>
              </a:spcAft>
              <a:buClr>
                <a:schemeClr val="tx1"/>
              </a:buClr>
            </a:pPr>
            <a:r>
              <a:rPr lang="en-US" b="1" kern="0" dirty="0">
                <a:solidFill>
                  <a:srgbClr val="0B8D46"/>
                </a:solidFill>
              </a:rPr>
              <a:t>TRY </a:t>
            </a:r>
            <a:r>
              <a:rPr lang="en-US" kern="0" dirty="0"/>
              <a:t>to take their perspective</a:t>
            </a:r>
          </a:p>
          <a:p>
            <a:pPr marL="533400" indent="-377825">
              <a:lnSpc>
                <a:spcPct val="120000"/>
              </a:lnSpc>
              <a:spcAft>
                <a:spcPts val="200"/>
              </a:spcAft>
              <a:buClr>
                <a:schemeClr val="tx1"/>
              </a:buClr>
            </a:pPr>
            <a:r>
              <a:rPr lang="en-US" b="1" kern="0" dirty="0">
                <a:solidFill>
                  <a:srgbClr val="0B8D46"/>
                </a:solidFill>
              </a:rPr>
              <a:t>KEEP </a:t>
            </a:r>
            <a:r>
              <a:rPr lang="en-US" kern="0" dirty="0"/>
              <a:t>an open mind</a:t>
            </a:r>
          </a:p>
          <a:p>
            <a:pPr marL="533400" indent="-377825">
              <a:lnSpc>
                <a:spcPct val="120000"/>
              </a:lnSpc>
              <a:spcAft>
                <a:spcPts val="200"/>
              </a:spcAft>
              <a:buClr>
                <a:schemeClr val="tx1"/>
              </a:buClr>
            </a:pPr>
            <a:r>
              <a:rPr lang="en-US" b="1" kern="0" dirty="0">
                <a:solidFill>
                  <a:srgbClr val="0B8D46"/>
                </a:solidFill>
              </a:rPr>
              <a:t>STAY</a:t>
            </a:r>
            <a:r>
              <a:rPr lang="en-US" kern="0" dirty="0"/>
              <a:t> engaged </a:t>
            </a:r>
          </a:p>
          <a:p>
            <a:pPr marL="533400" indent="-377825">
              <a:lnSpc>
                <a:spcPct val="120000"/>
              </a:lnSpc>
              <a:spcAft>
                <a:spcPts val="200"/>
              </a:spcAft>
              <a:buClr>
                <a:schemeClr val="tx1"/>
              </a:buClr>
            </a:pPr>
            <a:r>
              <a:rPr lang="en-US" b="1" kern="0" dirty="0">
                <a:solidFill>
                  <a:srgbClr val="0B8D46"/>
                </a:solidFill>
              </a:rPr>
              <a:t>FOLLOW</a:t>
            </a:r>
            <a:r>
              <a:rPr lang="en-US" kern="0" dirty="0"/>
              <a:t> the story line</a:t>
            </a:r>
          </a:p>
          <a:p>
            <a:pPr marL="533400" indent="-377825">
              <a:lnSpc>
                <a:spcPct val="120000"/>
              </a:lnSpc>
              <a:spcAft>
                <a:spcPts val="200"/>
              </a:spcAft>
              <a:buClr>
                <a:schemeClr val="tx1"/>
              </a:buClr>
            </a:pPr>
            <a:r>
              <a:rPr lang="en-US" b="1" kern="0" dirty="0">
                <a:solidFill>
                  <a:srgbClr val="0B8D46"/>
                </a:solidFill>
              </a:rPr>
              <a:t>KEEP</a:t>
            </a:r>
            <a:r>
              <a:rPr lang="en-US" kern="0" dirty="0"/>
              <a:t> open body language.</a:t>
            </a:r>
            <a:endParaRPr lang="en-US" sz="2800" kern="0" dirty="0"/>
          </a:p>
          <a:p>
            <a:pPr marL="533400" lvl="1" indent="-377825">
              <a:lnSpc>
                <a:spcPct val="105000"/>
              </a:lnSpc>
              <a:spcAft>
                <a:spcPts val="200"/>
              </a:spcAft>
              <a:buClr>
                <a:schemeClr val="tx1"/>
              </a:buClr>
              <a:buSzPct val="120000"/>
              <a:buFont typeface="Arial" panose="020B0604020202020204" pitchFamily="34" charset="0"/>
              <a:buChar char="•"/>
            </a:pPr>
            <a:r>
              <a:rPr lang="en-US" sz="2800" b="1" kern="0" dirty="0">
                <a:solidFill>
                  <a:srgbClr val="0B8D46"/>
                </a:solidFill>
              </a:rPr>
              <a:t>BE</a:t>
            </a:r>
            <a:r>
              <a:rPr lang="en-US" sz="2800" kern="0" dirty="0"/>
              <a:t> patient</a:t>
            </a:r>
          </a:p>
          <a:p>
            <a:pPr lvl="1">
              <a:lnSpc>
                <a:spcPct val="120000"/>
              </a:lnSpc>
              <a:spcAft>
                <a:spcPts val="200"/>
              </a:spcAft>
            </a:pPr>
            <a:endParaRPr lang="en-US" sz="2000" kern="0" dirty="0"/>
          </a:p>
        </p:txBody>
      </p:sp>
    </p:spTree>
    <p:extLst>
      <p:ext uri="{BB962C8B-B14F-4D97-AF65-F5344CB8AC3E}">
        <p14:creationId xmlns:p14="http://schemas.microsoft.com/office/powerpoint/2010/main" val="3687840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306211F-8737-F547-94DE-4597A2A01350}"/>
              </a:ext>
            </a:extLst>
          </p:cNvPr>
          <p:cNvSpPr/>
          <p:nvPr/>
        </p:nvSpPr>
        <p:spPr>
          <a:xfrm>
            <a:off x="2510972" y="188686"/>
            <a:ext cx="7286172" cy="152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uilding, door, table&#10;&#10;Description automatically generated">
            <a:extLst>
              <a:ext uri="{FF2B5EF4-FFF2-40B4-BE49-F238E27FC236}">
                <a16:creationId xmlns:a16="http://schemas.microsoft.com/office/drawing/2014/main" id="{1E40A1E2-1F4B-D54B-A71B-D09EBE949974}"/>
              </a:ext>
            </a:extLst>
          </p:cNvPr>
          <p:cNvPicPr>
            <a:picLocks noChangeAspect="1"/>
          </p:cNvPicPr>
          <p:nvPr/>
        </p:nvPicPr>
        <p:blipFill rotWithShape="1">
          <a:blip r:embed="rId3"/>
          <a:srcRect t="18261" b="22474"/>
          <a:stretch/>
        </p:blipFill>
        <p:spPr>
          <a:xfrm>
            <a:off x="3117850" y="2075540"/>
            <a:ext cx="5956300" cy="3530045"/>
          </a:xfrm>
          <a:prstGeom prst="rect">
            <a:avLst/>
          </a:prstGeom>
        </p:spPr>
      </p:pic>
      <p:sp>
        <p:nvSpPr>
          <p:cNvPr id="74754" name="Title 1">
            <a:extLst>
              <a:ext uri="{FF2B5EF4-FFF2-40B4-BE49-F238E27FC236}">
                <a16:creationId xmlns:a16="http://schemas.microsoft.com/office/drawing/2014/main" id="{46574CD3-8B3A-46AC-8236-47077CC18540}"/>
              </a:ext>
            </a:extLst>
          </p:cNvPr>
          <p:cNvSpPr>
            <a:spLocks noGrp="1"/>
          </p:cNvSpPr>
          <p:nvPr>
            <p:ph type="title" idx="4294967295"/>
          </p:nvPr>
        </p:nvSpPr>
        <p:spPr>
          <a:xfrm>
            <a:off x="3967616" y="598738"/>
            <a:ext cx="4477204" cy="856873"/>
          </a:xfrm>
          <a:noFill/>
        </p:spPr>
        <p:txBody>
          <a:bodyPr rtlCol="0" anchor="ctr">
            <a:noAutofit/>
          </a:bodyPr>
          <a:lstStyle/>
          <a:p>
            <a:pPr algn="ctr">
              <a:defRPr/>
            </a:pPr>
            <a:r>
              <a:rPr lang="en-US" altLang="en-US" sz="5000" b="1" dirty="0">
                <a:solidFill>
                  <a:schemeClr val="bg1"/>
                </a:solidFill>
                <a:latin typeface="+mn-lt"/>
                <a:cs typeface="Open Sans" pitchFamily="-84" charset="0"/>
              </a:rPr>
              <a:t>RELATIONSHIPS</a:t>
            </a:r>
            <a:r>
              <a:rPr lang="en-US" altLang="en-US" sz="5000" dirty="0">
                <a:solidFill>
                  <a:schemeClr val="bg1"/>
                </a:solidFill>
                <a:latin typeface="+mn-lt"/>
                <a:cs typeface="Open Sans" pitchFamily="-84" charset="0"/>
              </a:rPr>
              <a:t> </a:t>
            </a:r>
          </a:p>
        </p:txBody>
      </p:sp>
      <p:sp>
        <p:nvSpPr>
          <p:cNvPr id="6" name="Content Placeholder 5">
            <a:extLst>
              <a:ext uri="{FF2B5EF4-FFF2-40B4-BE49-F238E27FC236}">
                <a16:creationId xmlns:a16="http://schemas.microsoft.com/office/drawing/2014/main" id="{F3F72422-7F17-43C8-8C04-C77E5E26A53D}"/>
              </a:ext>
            </a:extLst>
          </p:cNvPr>
          <p:cNvSpPr>
            <a:spLocks noGrp="1"/>
          </p:cNvSpPr>
          <p:nvPr>
            <p:ph sz="half" idx="4294967295"/>
          </p:nvPr>
        </p:nvSpPr>
        <p:spPr>
          <a:xfrm>
            <a:off x="275315" y="1548267"/>
            <a:ext cx="3193515" cy="4084637"/>
          </a:xfrm>
          <a:noFill/>
          <a:ln>
            <a:noFill/>
          </a:ln>
        </p:spPr>
        <p:txBody>
          <a:bodyPr tIns="91440" bIns="91440" rtlCol="0">
            <a:noAutofit/>
          </a:bodyPr>
          <a:lstStyle/>
          <a:p>
            <a:pPr marL="406400" indent="-276225" algn="ctr">
              <a:spcAft>
                <a:spcPts val="0"/>
              </a:spcAft>
              <a:buClr>
                <a:schemeClr val="tx1"/>
              </a:buClr>
              <a:buNone/>
              <a:defRPr/>
            </a:pPr>
            <a:r>
              <a:rPr lang="en-US" sz="3200" b="1" dirty="0">
                <a:solidFill>
                  <a:srgbClr val="C00000"/>
                </a:solidFill>
                <a:latin typeface="+mj-lt"/>
              </a:rPr>
              <a:t>WHAT HURTS?</a:t>
            </a:r>
          </a:p>
          <a:p>
            <a:pPr marL="130175" indent="0">
              <a:lnSpc>
                <a:spcPct val="100000"/>
              </a:lnSpc>
              <a:spcBef>
                <a:spcPts val="0"/>
              </a:spcBef>
              <a:spcAft>
                <a:spcPts val="0"/>
              </a:spcAft>
              <a:buClr>
                <a:schemeClr val="tx1"/>
              </a:buClr>
              <a:buNone/>
              <a:defRPr/>
            </a:pPr>
            <a:r>
              <a:rPr lang="en-US" sz="2700" dirty="0">
                <a:solidFill>
                  <a:schemeClr val="tx1"/>
                </a:solidFill>
                <a:latin typeface="+mj-lt"/>
              </a:rPr>
              <a:t>Interactions that are</a:t>
            </a:r>
            <a:r>
              <a:rPr lang="en-US" sz="2700" dirty="0">
                <a:solidFill>
                  <a:schemeClr val="tx1"/>
                </a:solidFill>
              </a:rPr>
              <a:t>:</a:t>
            </a:r>
            <a:endParaRPr lang="en-US" sz="2700" dirty="0">
              <a:solidFill>
                <a:schemeClr val="tx1"/>
              </a:solidFill>
              <a:latin typeface="+mj-lt"/>
            </a:endParaRP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Humiliating</a:t>
            </a: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Harsh</a:t>
            </a: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Impersonal</a:t>
            </a: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Disrespectful</a:t>
            </a: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Critical</a:t>
            </a: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Demanding</a:t>
            </a:r>
          </a:p>
          <a:p>
            <a:pPr marL="868363" indent="-468313">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Judgmental</a:t>
            </a:r>
          </a:p>
          <a:p>
            <a:pPr>
              <a:spcAft>
                <a:spcPts val="0"/>
              </a:spcAft>
              <a:buFont typeface="Arial"/>
              <a:buChar char="•"/>
              <a:defRPr/>
            </a:pPr>
            <a:endParaRPr lang="en-US" dirty="0"/>
          </a:p>
        </p:txBody>
      </p:sp>
      <p:sp>
        <p:nvSpPr>
          <p:cNvPr id="7" name="Content Placeholder 6">
            <a:extLst>
              <a:ext uri="{FF2B5EF4-FFF2-40B4-BE49-F238E27FC236}">
                <a16:creationId xmlns:a16="http://schemas.microsoft.com/office/drawing/2014/main" id="{38134D6F-F147-407A-B9E7-18B93D8EBC57}"/>
              </a:ext>
            </a:extLst>
          </p:cNvPr>
          <p:cNvSpPr>
            <a:spLocks noGrp="1"/>
          </p:cNvSpPr>
          <p:nvPr>
            <p:ph sz="half" idx="4294967295"/>
          </p:nvPr>
        </p:nvSpPr>
        <p:spPr>
          <a:xfrm>
            <a:off x="8925914" y="1548267"/>
            <a:ext cx="3193516" cy="4297362"/>
          </a:xfrm>
          <a:noFill/>
          <a:ln>
            <a:noFill/>
          </a:ln>
        </p:spPr>
        <p:txBody>
          <a:bodyPr tIns="91440" bIns="91440" rtlCol="0">
            <a:noAutofit/>
          </a:bodyPr>
          <a:lstStyle/>
          <a:p>
            <a:pPr marL="406400" indent="-276225" algn="ctr">
              <a:spcAft>
                <a:spcPts val="0"/>
              </a:spcAft>
              <a:buNone/>
              <a:defRPr/>
            </a:pPr>
            <a:r>
              <a:rPr lang="en-US" sz="3200" b="1" dirty="0">
                <a:solidFill>
                  <a:schemeClr val="accent5"/>
                </a:solidFill>
                <a:latin typeface="+mj-lt"/>
              </a:rPr>
              <a:t>WHAT HELPS?</a:t>
            </a:r>
          </a:p>
          <a:p>
            <a:pPr marL="130175" indent="0">
              <a:lnSpc>
                <a:spcPct val="100000"/>
              </a:lnSpc>
              <a:spcBef>
                <a:spcPts val="0"/>
              </a:spcBef>
              <a:spcAft>
                <a:spcPts val="0"/>
              </a:spcAft>
              <a:buNone/>
              <a:defRPr/>
            </a:pPr>
            <a:r>
              <a:rPr lang="en-US" sz="2700" dirty="0">
                <a:solidFill>
                  <a:schemeClr val="tx1"/>
                </a:solidFill>
                <a:latin typeface="+mj-lt"/>
              </a:rPr>
              <a:t>Interactions that express:</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Kindness</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Patience</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Reassurance</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rPr>
              <a:t>Acceptance </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Calm</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n-US" sz="2700" dirty="0">
                <a:solidFill>
                  <a:schemeClr val="tx1"/>
                </a:solidFill>
                <a:latin typeface="+mj-lt"/>
              </a:rPr>
              <a:t>Listening</a:t>
            </a:r>
          </a:p>
          <a:p>
            <a:pPr>
              <a:spcAft>
                <a:spcPts val="0"/>
              </a:spcAft>
              <a:buFont typeface="Wingdings" pitchFamily="2" charset="2"/>
              <a:buChar char="Ø"/>
              <a:defRPr/>
            </a:pPr>
            <a:endParaRPr lang="en-US" dirty="0"/>
          </a:p>
        </p:txBody>
      </p:sp>
      <p:sp>
        <p:nvSpPr>
          <p:cNvPr id="8" name="Slide Number Placeholder 3">
            <a:extLst>
              <a:ext uri="{FF2B5EF4-FFF2-40B4-BE49-F238E27FC236}">
                <a16:creationId xmlns:a16="http://schemas.microsoft.com/office/drawing/2014/main" id="{C133A24A-DD3F-5D4C-B2B6-A617E227EA91}"/>
              </a:ext>
            </a:extLst>
          </p:cNvPr>
          <p:cNvSpPr txBox="1">
            <a:spLocks/>
          </p:cNvSpPr>
          <p:nvPr/>
        </p:nvSpPr>
        <p:spPr bwMode="auto">
          <a:xfrm>
            <a:off x="11191875" y="6486193"/>
            <a:ext cx="6667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57200" eaLnBrk="1" fontAlgn="base" hangingPunct="1">
              <a:spcBef>
                <a:spcPct val="0"/>
              </a:spcBef>
              <a:spcAft>
                <a:spcPts val="600"/>
              </a:spcAft>
              <a:defRPr/>
            </a:pPr>
            <a:fld id="{EFA871BC-9DB0-4D73-A457-161DED12333F}" type="slidenum">
              <a:rPr lang="en-US" altLang="en-US" sz="1000" b="1">
                <a:solidFill>
                  <a:prstClr val="white"/>
                </a:solidFill>
                <a:latin typeface="Arial" panose="020B0604020202020204" pitchFamily="34" charset="0"/>
                <a:ea typeface="ヒラギノ角ゴ Pro W3" charset="-128"/>
              </a:rPr>
              <a:pPr algn="ctr" defTabSz="457200" eaLnBrk="1" fontAlgn="base" hangingPunct="1">
                <a:spcBef>
                  <a:spcPct val="0"/>
                </a:spcBef>
                <a:spcAft>
                  <a:spcPts val="600"/>
                </a:spcAft>
                <a:defRPr/>
              </a:pPr>
              <a:t>36</a:t>
            </a:fld>
            <a:endParaRPr lang="en-US" altLang="en-US" sz="1000" b="1" dirty="0">
              <a:solidFill>
                <a:prstClr val="white"/>
              </a:solidFill>
              <a:latin typeface="Arial" panose="020B0604020202020204" pitchFamily="34" charset="0"/>
              <a:ea typeface="ヒラギノ角ゴ Pro W3" charset="-128"/>
            </a:endParaRPr>
          </a:p>
        </p:txBody>
      </p:sp>
    </p:spTree>
    <p:extLst>
      <p:ext uri="{BB962C8B-B14F-4D97-AF65-F5344CB8AC3E}">
        <p14:creationId xmlns:p14="http://schemas.microsoft.com/office/powerpoint/2010/main" val="2576606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4AB6CC4-C664-8047-91E2-2CC907F73908}"/>
              </a:ext>
            </a:extLst>
          </p:cNvPr>
          <p:cNvSpPr/>
          <p:nvPr/>
        </p:nvSpPr>
        <p:spPr>
          <a:xfrm>
            <a:off x="2278747" y="101602"/>
            <a:ext cx="7794172" cy="17160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22C0B0-FB2E-C348-B154-07CF5447894E}"/>
              </a:ext>
            </a:extLst>
          </p:cNvPr>
          <p:cNvPicPr>
            <a:picLocks noChangeAspect="1"/>
          </p:cNvPicPr>
          <p:nvPr/>
        </p:nvPicPr>
        <p:blipFill rotWithShape="1">
          <a:blip r:embed="rId3"/>
          <a:srcRect l="5758" t="14798" r="5945" b="16406"/>
          <a:stretch/>
        </p:blipFill>
        <p:spPr>
          <a:xfrm>
            <a:off x="3817259" y="2133433"/>
            <a:ext cx="4804229" cy="2338025"/>
          </a:xfrm>
          <a:prstGeom prst="rect">
            <a:avLst/>
          </a:prstGeom>
        </p:spPr>
      </p:pic>
      <p:sp>
        <p:nvSpPr>
          <p:cNvPr id="3" name="Content Placeholder 2">
            <a:extLst>
              <a:ext uri="{FF2B5EF4-FFF2-40B4-BE49-F238E27FC236}">
                <a16:creationId xmlns:a16="http://schemas.microsoft.com/office/drawing/2014/main" id="{F4EA3E10-2685-44B3-842A-0308DF24EF3F}"/>
              </a:ext>
            </a:extLst>
          </p:cNvPr>
          <p:cNvSpPr>
            <a:spLocks noGrp="1"/>
          </p:cNvSpPr>
          <p:nvPr>
            <p:ph sz="half" idx="4294967295"/>
          </p:nvPr>
        </p:nvSpPr>
        <p:spPr>
          <a:xfrm>
            <a:off x="176212" y="1564083"/>
            <a:ext cx="3771674" cy="3870779"/>
          </a:xfrm>
          <a:noFill/>
          <a:ln>
            <a:noFill/>
          </a:ln>
        </p:spPr>
        <p:txBody>
          <a:bodyPr rIns="45720" rtlCol="0">
            <a:noAutofit/>
          </a:bodyPr>
          <a:lstStyle/>
          <a:p>
            <a:pPr marL="349250" indent="-220663" algn="ctr">
              <a:lnSpc>
                <a:spcPct val="100000"/>
              </a:lnSpc>
              <a:spcBef>
                <a:spcPts val="0"/>
              </a:spcBef>
              <a:spcAft>
                <a:spcPts val="400"/>
              </a:spcAft>
              <a:buClr>
                <a:schemeClr val="tx1"/>
              </a:buClr>
              <a:buNone/>
              <a:defRPr/>
            </a:pPr>
            <a:r>
              <a:rPr lang="en-US" sz="3200" b="1" dirty="0">
                <a:solidFill>
                  <a:srgbClr val="C00000"/>
                </a:solidFill>
              </a:rPr>
              <a:t>WHAT HURTS?</a:t>
            </a:r>
          </a:p>
          <a:p>
            <a:pPr marL="466725" indent="-338138">
              <a:lnSpc>
                <a:spcPct val="100000"/>
              </a:lnSpc>
              <a:spcBef>
                <a:spcPts val="0"/>
              </a:spcBef>
              <a:spcAft>
                <a:spcPts val="600"/>
              </a:spcAft>
              <a:buClr>
                <a:schemeClr val="tx1"/>
              </a:buClr>
              <a:buSzPct val="120000"/>
              <a:buFont typeface="Arial"/>
              <a:buChar char="•"/>
              <a:defRPr/>
            </a:pPr>
            <a:r>
              <a:rPr lang="en-US" sz="2600" dirty="0"/>
              <a:t>Asking questions that suggest that there is something “wrong” with the student</a:t>
            </a:r>
          </a:p>
          <a:p>
            <a:pPr marL="466725" indent="-338138">
              <a:lnSpc>
                <a:spcPct val="100000"/>
              </a:lnSpc>
              <a:spcBef>
                <a:spcPts val="0"/>
              </a:spcBef>
              <a:spcAft>
                <a:spcPts val="0"/>
              </a:spcAft>
              <a:buClr>
                <a:schemeClr val="tx1"/>
              </a:buClr>
              <a:buSzPct val="120000"/>
              <a:buFont typeface="Arial"/>
              <a:buChar char="•"/>
              <a:defRPr/>
            </a:pPr>
            <a:r>
              <a:rPr lang="en-US" sz="2600" dirty="0"/>
              <a:t>Judgments and prejudices based on cultural ignorance</a:t>
            </a:r>
          </a:p>
        </p:txBody>
      </p:sp>
      <p:sp>
        <p:nvSpPr>
          <p:cNvPr id="4" name="Content Placeholder 3">
            <a:extLst>
              <a:ext uri="{FF2B5EF4-FFF2-40B4-BE49-F238E27FC236}">
                <a16:creationId xmlns:a16="http://schemas.microsoft.com/office/drawing/2014/main" id="{D40C1F9C-933D-44D6-B6CF-44FB2F87EC74}"/>
              </a:ext>
            </a:extLst>
          </p:cNvPr>
          <p:cNvSpPr>
            <a:spLocks noGrp="1"/>
          </p:cNvSpPr>
          <p:nvPr>
            <p:ph sz="half" idx="4294967295"/>
          </p:nvPr>
        </p:nvSpPr>
        <p:spPr>
          <a:xfrm>
            <a:off x="8403770" y="1492095"/>
            <a:ext cx="3612018" cy="3712029"/>
          </a:xfrm>
          <a:noFill/>
          <a:ln>
            <a:noFill/>
          </a:ln>
        </p:spPr>
        <p:txBody>
          <a:bodyPr rIns="45720" rtlCol="0">
            <a:noAutofit/>
          </a:bodyPr>
          <a:lstStyle/>
          <a:p>
            <a:pPr marL="357188" indent="-227013" algn="ctr">
              <a:lnSpc>
                <a:spcPct val="100000"/>
              </a:lnSpc>
              <a:spcBef>
                <a:spcPts val="0"/>
              </a:spcBef>
              <a:spcAft>
                <a:spcPts val="400"/>
              </a:spcAft>
              <a:buNone/>
              <a:defRPr/>
            </a:pPr>
            <a:r>
              <a:rPr lang="en-US" sz="3200" b="1" dirty="0">
                <a:solidFill>
                  <a:schemeClr val="accent6">
                    <a:lumMod val="50000"/>
                  </a:schemeClr>
                </a:solidFill>
                <a:latin typeface="+mj-lt"/>
              </a:rPr>
              <a:t>WHAT HELPS?</a:t>
            </a:r>
          </a:p>
          <a:p>
            <a:pPr marL="533400" indent="-355600">
              <a:lnSpc>
                <a:spcPct val="100000"/>
              </a:lnSpc>
              <a:spcBef>
                <a:spcPts val="0"/>
              </a:spcBef>
              <a:spcAft>
                <a:spcPts val="1000"/>
              </a:spcAft>
              <a:buClr>
                <a:schemeClr val="tx1"/>
              </a:buClr>
              <a:buSzPct val="120000"/>
              <a:buFont typeface="Arial"/>
              <a:buChar char="•"/>
              <a:defRPr/>
            </a:pPr>
            <a:r>
              <a:rPr lang="en-US" sz="2600" dirty="0">
                <a:latin typeface="+mj-lt"/>
              </a:rPr>
              <a:t>Asking questions to find out what harmful events may contribute to current problems</a:t>
            </a:r>
          </a:p>
          <a:p>
            <a:pPr marL="533400" indent="-355600">
              <a:lnSpc>
                <a:spcPct val="90000"/>
              </a:lnSpc>
              <a:spcBef>
                <a:spcPts val="0"/>
              </a:spcBef>
              <a:spcAft>
                <a:spcPts val="1000"/>
              </a:spcAft>
              <a:buClr>
                <a:schemeClr val="tx1"/>
              </a:buClr>
              <a:buSzPct val="120000"/>
              <a:buFont typeface="Arial"/>
              <a:buChar char="•"/>
              <a:defRPr/>
            </a:pPr>
            <a:r>
              <a:rPr lang="en-US" sz="2600" dirty="0">
                <a:latin typeface="+mj-lt"/>
              </a:rPr>
              <a:t>Understanding the role of culture in trauma response</a:t>
            </a:r>
          </a:p>
        </p:txBody>
      </p:sp>
      <p:sp>
        <p:nvSpPr>
          <p:cNvPr id="6" name="Slide Number Placeholder 3">
            <a:extLst>
              <a:ext uri="{FF2B5EF4-FFF2-40B4-BE49-F238E27FC236}">
                <a16:creationId xmlns:a16="http://schemas.microsoft.com/office/drawing/2014/main" id="{53737AAF-7F70-7C45-A98B-0917480E4F23}"/>
              </a:ext>
            </a:extLst>
          </p:cNvPr>
          <p:cNvSpPr txBox="1">
            <a:spLocks/>
          </p:cNvSpPr>
          <p:nvPr/>
        </p:nvSpPr>
        <p:spPr bwMode="auto">
          <a:xfrm>
            <a:off x="11191875" y="6486193"/>
            <a:ext cx="6667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57200" eaLnBrk="1" fontAlgn="base" hangingPunct="1">
              <a:spcBef>
                <a:spcPct val="0"/>
              </a:spcBef>
              <a:spcAft>
                <a:spcPts val="600"/>
              </a:spcAft>
              <a:defRPr/>
            </a:pPr>
            <a:fld id="{EFA871BC-9DB0-4D73-A457-161DED12333F}" type="slidenum">
              <a:rPr lang="en-US" altLang="en-US" sz="1000" b="1">
                <a:solidFill>
                  <a:prstClr val="white"/>
                </a:solidFill>
                <a:latin typeface="Arial" panose="020B0604020202020204" pitchFamily="34" charset="0"/>
                <a:ea typeface="ヒラギノ角ゴ Pro W3" charset="-128"/>
              </a:rPr>
              <a:pPr algn="ctr" defTabSz="457200" eaLnBrk="1" fontAlgn="base" hangingPunct="1">
                <a:spcBef>
                  <a:spcPct val="0"/>
                </a:spcBef>
                <a:spcAft>
                  <a:spcPts val="600"/>
                </a:spcAft>
                <a:defRPr/>
              </a:pPr>
              <a:t>37</a:t>
            </a:fld>
            <a:endParaRPr lang="en-US" altLang="en-US" sz="1000" b="1" dirty="0">
              <a:solidFill>
                <a:prstClr val="white"/>
              </a:solidFill>
              <a:latin typeface="Arial" panose="020B0604020202020204" pitchFamily="34" charset="0"/>
              <a:ea typeface="ヒラギノ角ゴ Pro W3" charset="-128"/>
            </a:endParaRPr>
          </a:p>
        </p:txBody>
      </p:sp>
      <p:sp>
        <p:nvSpPr>
          <p:cNvPr id="11" name="Title 1">
            <a:extLst>
              <a:ext uri="{FF2B5EF4-FFF2-40B4-BE49-F238E27FC236}">
                <a16:creationId xmlns:a16="http://schemas.microsoft.com/office/drawing/2014/main" id="{4FB7E37E-3908-E84D-B9A6-A36614F09FA5}"/>
              </a:ext>
            </a:extLst>
          </p:cNvPr>
          <p:cNvSpPr txBox="1">
            <a:spLocks/>
          </p:cNvSpPr>
          <p:nvPr/>
        </p:nvSpPr>
        <p:spPr>
          <a:xfrm>
            <a:off x="2743204" y="616592"/>
            <a:ext cx="6736443" cy="856873"/>
          </a:xfrm>
          <a:prstGeom prst="rect">
            <a:avLst/>
          </a:prstGeom>
          <a:noFill/>
        </p:spPr>
        <p:txBody>
          <a:bodyPr vert="horz" lIns="91440" tIns="45720" rIns="91440" bIns="45720" rtlCol="0" anchor="ctr">
            <a:no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defRPr/>
            </a:pPr>
            <a:r>
              <a:rPr lang="en-US" altLang="en-US" sz="5000" b="1" dirty="0">
                <a:solidFill>
                  <a:schemeClr val="bg1"/>
                </a:solidFill>
                <a:latin typeface="+mn-lt"/>
                <a:cs typeface="Open Sans" pitchFamily="-84" charset="0"/>
              </a:rPr>
              <a:t>ATTITUDES AND BELIEFS</a:t>
            </a:r>
            <a:r>
              <a:rPr lang="en-US" altLang="en-US" sz="5000" dirty="0">
                <a:solidFill>
                  <a:schemeClr val="bg1"/>
                </a:solidFill>
                <a:latin typeface="+mn-lt"/>
                <a:cs typeface="Open Sans" pitchFamily="-84" charset="0"/>
              </a:rPr>
              <a:t> </a:t>
            </a:r>
          </a:p>
        </p:txBody>
      </p:sp>
      <p:sp>
        <p:nvSpPr>
          <p:cNvPr id="12" name="Content Placeholder 2">
            <a:extLst>
              <a:ext uri="{FF2B5EF4-FFF2-40B4-BE49-F238E27FC236}">
                <a16:creationId xmlns:a16="http://schemas.microsoft.com/office/drawing/2014/main" id="{F8552D5B-66AB-AE46-A951-324D2C45AEA4}"/>
              </a:ext>
            </a:extLst>
          </p:cNvPr>
          <p:cNvSpPr txBox="1">
            <a:spLocks/>
          </p:cNvSpPr>
          <p:nvPr/>
        </p:nvSpPr>
        <p:spPr>
          <a:xfrm>
            <a:off x="176212" y="4987473"/>
            <a:ext cx="5673045" cy="1217068"/>
          </a:xfrm>
          <a:prstGeom prst="rect">
            <a:avLst/>
          </a:prstGeom>
          <a:noFill/>
          <a:ln>
            <a:noFill/>
          </a:ln>
        </p:spPr>
        <p:txBody>
          <a:bodyPr vert="horz" lIns="0" tIns="45720" rIns="4572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66725" indent="-338138">
              <a:lnSpc>
                <a:spcPct val="100000"/>
              </a:lnSpc>
              <a:spcBef>
                <a:spcPts val="0"/>
              </a:spcBef>
              <a:spcAft>
                <a:spcPts val="600"/>
              </a:spcAft>
              <a:buClr>
                <a:schemeClr val="tx1"/>
              </a:buClr>
              <a:buSzPct val="120000"/>
              <a:buFont typeface="Arial"/>
              <a:buChar char="•"/>
              <a:defRPr/>
            </a:pPr>
            <a:r>
              <a:rPr lang="en-US" sz="2600" dirty="0"/>
              <a:t>Regarding a student’s difficulties only as </a:t>
            </a:r>
            <a:r>
              <a:rPr lang="en-US" sz="2600" b="1" i="1" dirty="0">
                <a:solidFill>
                  <a:srgbClr val="C00000"/>
                </a:solidFill>
              </a:rPr>
              <a:t>symptoms</a:t>
            </a:r>
            <a:r>
              <a:rPr lang="en-US" sz="2600" dirty="0"/>
              <a:t> of a mental health, substance use or medical problem </a:t>
            </a:r>
          </a:p>
        </p:txBody>
      </p:sp>
      <p:sp>
        <p:nvSpPr>
          <p:cNvPr id="13" name="Content Placeholder 3">
            <a:extLst>
              <a:ext uri="{FF2B5EF4-FFF2-40B4-BE49-F238E27FC236}">
                <a16:creationId xmlns:a16="http://schemas.microsoft.com/office/drawing/2014/main" id="{AFB0BCF9-4061-1947-BAD8-4F127D346FBB}"/>
              </a:ext>
            </a:extLst>
          </p:cNvPr>
          <p:cNvSpPr txBox="1">
            <a:spLocks/>
          </p:cNvSpPr>
          <p:nvPr/>
        </p:nvSpPr>
        <p:spPr>
          <a:xfrm>
            <a:off x="6256565" y="4967821"/>
            <a:ext cx="5673045" cy="1217068"/>
          </a:xfrm>
          <a:prstGeom prst="rect">
            <a:avLst/>
          </a:prstGeom>
          <a:noFill/>
          <a:ln>
            <a:noFill/>
          </a:ln>
        </p:spPr>
        <p:txBody>
          <a:bodyPr vert="horz" lIns="0" tIns="45720" rIns="4572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3400" indent="-355600">
              <a:lnSpc>
                <a:spcPct val="100000"/>
              </a:lnSpc>
              <a:spcBef>
                <a:spcPts val="0"/>
              </a:spcBef>
              <a:spcAft>
                <a:spcPts val="600"/>
              </a:spcAft>
              <a:buClr>
                <a:schemeClr val="tx1"/>
              </a:buClr>
              <a:buSzPct val="120000"/>
              <a:buFont typeface="Arial"/>
              <a:buChar char="•"/>
              <a:defRPr/>
            </a:pPr>
            <a:r>
              <a:rPr lang="en-US" sz="2600" dirty="0">
                <a:latin typeface="+mj-lt"/>
              </a:rPr>
              <a:t>Recognizing that </a:t>
            </a:r>
            <a:r>
              <a:rPr lang="en-US" sz="2600" b="1" i="1" dirty="0">
                <a:latin typeface="+mj-lt"/>
              </a:rPr>
              <a:t>symptoms</a:t>
            </a:r>
            <a:r>
              <a:rPr lang="en-US" sz="2600" i="1" dirty="0">
                <a:latin typeface="+mj-lt"/>
              </a:rPr>
              <a:t> </a:t>
            </a:r>
            <a:r>
              <a:rPr lang="en-US" sz="2600" dirty="0">
                <a:latin typeface="+mj-lt"/>
              </a:rPr>
              <a:t>are often a </a:t>
            </a:r>
            <a:r>
              <a:rPr lang="en-US" sz="2600" dirty="0"/>
              <a:t>adaptations to help the </a:t>
            </a:r>
            <a:r>
              <a:rPr lang="en-US" sz="2600" dirty="0">
                <a:latin typeface="+mj-lt"/>
              </a:rPr>
              <a:t>student cope with trauma</a:t>
            </a:r>
            <a:endParaRPr lang="en-US" sz="2600" i="1" dirty="0">
              <a:latin typeface="+mj-lt"/>
            </a:endParaRPr>
          </a:p>
        </p:txBody>
      </p:sp>
    </p:spTree>
    <p:extLst>
      <p:ext uri="{BB962C8B-B14F-4D97-AF65-F5344CB8AC3E}">
        <p14:creationId xmlns:p14="http://schemas.microsoft.com/office/powerpoint/2010/main" val="2990183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BA922-5F87-0542-ADF5-184E1C6A07F2}"/>
              </a:ext>
            </a:extLst>
          </p:cNvPr>
          <p:cNvSpPr>
            <a:spLocks noGrp="1"/>
          </p:cNvSpPr>
          <p:nvPr>
            <p:ph type="title"/>
          </p:nvPr>
        </p:nvSpPr>
        <p:spPr>
          <a:xfrm>
            <a:off x="665014" y="286603"/>
            <a:ext cx="11108578" cy="1450757"/>
          </a:xfrm>
        </p:spPr>
        <p:txBody>
          <a:bodyPr anchor="ctr">
            <a:normAutofit/>
          </a:bodyPr>
          <a:lstStyle/>
          <a:p>
            <a:r>
              <a:rPr lang="en-US" sz="5300" dirty="0">
                <a:solidFill>
                  <a:srgbClr val="FFFFFF"/>
                </a:solidFill>
              </a:rPr>
              <a:t>Summary: Implementing TIA at Job Corps</a:t>
            </a:r>
          </a:p>
        </p:txBody>
      </p:sp>
      <p:sp>
        <p:nvSpPr>
          <p:cNvPr id="3" name="Content Placeholder 2">
            <a:extLst>
              <a:ext uri="{FF2B5EF4-FFF2-40B4-BE49-F238E27FC236}">
                <a16:creationId xmlns:a16="http://schemas.microsoft.com/office/drawing/2014/main" id="{181BE983-11A6-9743-9F94-56E01E336228}"/>
              </a:ext>
            </a:extLst>
          </p:cNvPr>
          <p:cNvSpPr>
            <a:spLocks noGrp="1"/>
          </p:cNvSpPr>
          <p:nvPr>
            <p:ph idx="1"/>
          </p:nvPr>
        </p:nvSpPr>
        <p:spPr>
          <a:xfrm>
            <a:off x="665015" y="2419824"/>
            <a:ext cx="3300500" cy="2292851"/>
          </a:xfrm>
        </p:spPr>
        <p:txBody>
          <a:bodyPr>
            <a:noAutofit/>
          </a:bodyPr>
          <a:lstStyle/>
          <a:p>
            <a:pPr marL="123825" indent="0">
              <a:buNone/>
            </a:pPr>
            <a:r>
              <a:rPr lang="en-US" sz="2700" dirty="0"/>
              <a:t>Develop a shared understanding of </a:t>
            </a:r>
            <a:r>
              <a:rPr lang="en-US" sz="2700" b="1" dirty="0">
                <a:solidFill>
                  <a:schemeClr val="accent3">
                    <a:lumMod val="75000"/>
                  </a:schemeClr>
                </a:solidFill>
              </a:rPr>
              <a:t>trauma</a:t>
            </a:r>
            <a:r>
              <a:rPr lang="en-US" sz="2700" dirty="0">
                <a:solidFill>
                  <a:srgbClr val="12C6F0"/>
                </a:solidFill>
              </a:rPr>
              <a:t> </a:t>
            </a:r>
            <a:r>
              <a:rPr lang="en-US" sz="2700" dirty="0"/>
              <a:t>and </a:t>
            </a:r>
            <a:r>
              <a:rPr lang="en-US" sz="2700" b="1" dirty="0">
                <a:solidFill>
                  <a:schemeClr val="accent3">
                    <a:lumMod val="75000"/>
                  </a:schemeClr>
                </a:solidFill>
              </a:rPr>
              <a:t>adverse childhood experiences (ACEs)</a:t>
            </a: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7DD0907-1AAA-3144-9831-338F49863B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3" name="Content Placeholder 2">
            <a:extLst>
              <a:ext uri="{FF2B5EF4-FFF2-40B4-BE49-F238E27FC236}">
                <a16:creationId xmlns:a16="http://schemas.microsoft.com/office/drawing/2014/main" id="{EA1FB6B5-7F4B-9641-8603-070FB1509130}"/>
              </a:ext>
            </a:extLst>
          </p:cNvPr>
          <p:cNvSpPr txBox="1">
            <a:spLocks/>
          </p:cNvSpPr>
          <p:nvPr/>
        </p:nvSpPr>
        <p:spPr>
          <a:xfrm>
            <a:off x="8226196" y="2436813"/>
            <a:ext cx="2646851" cy="1896048"/>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C3974D"/>
              </a:buClr>
              <a:buSzPct val="100000"/>
              <a:buFont typeface="Calibri" panose="020F0502020204030204" pitchFamily="34" charset="0"/>
              <a:buChar char=" "/>
              <a:tabLst/>
              <a:defRPr/>
            </a:pPr>
            <a:endParaRPr kumimoji="0" lang="en-US" sz="2300" b="0" i="0" u="none" strike="noStrike" kern="1200" cap="none" spc="0" normalizeH="0" baseline="0" noProof="0" dirty="0">
              <a:ln>
                <a:noFill/>
              </a:ln>
              <a:solidFill>
                <a:srgbClr val="000000">
                  <a:lumMod val="75000"/>
                  <a:lumOff val="25000"/>
                </a:srgbClr>
              </a:solidFill>
              <a:effectLst/>
              <a:uLnTx/>
              <a:uFillTx/>
              <a:latin typeface="Tw Cen MT" panose="020F0502020204030204"/>
              <a:ea typeface="+mn-ea"/>
              <a:cs typeface="+mn-cs"/>
            </a:endParaRPr>
          </a:p>
        </p:txBody>
      </p:sp>
      <p:grpSp>
        <p:nvGrpSpPr>
          <p:cNvPr id="31" name="Group 30">
            <a:extLst>
              <a:ext uri="{FF2B5EF4-FFF2-40B4-BE49-F238E27FC236}">
                <a16:creationId xmlns:a16="http://schemas.microsoft.com/office/drawing/2014/main" id="{B56A15FA-209A-E44A-872C-329658291B0D}"/>
              </a:ext>
            </a:extLst>
          </p:cNvPr>
          <p:cNvGrpSpPr/>
          <p:nvPr/>
        </p:nvGrpSpPr>
        <p:grpSpPr>
          <a:xfrm>
            <a:off x="1722465" y="4801884"/>
            <a:ext cx="1097277" cy="1086950"/>
            <a:chOff x="1722465" y="4712676"/>
            <a:chExt cx="1097277" cy="1086950"/>
          </a:xfrm>
        </p:grpSpPr>
        <p:sp>
          <p:nvSpPr>
            <p:cNvPr id="5" name="Oval 4">
              <a:extLst>
                <a:ext uri="{FF2B5EF4-FFF2-40B4-BE49-F238E27FC236}">
                  <a16:creationId xmlns:a16="http://schemas.microsoft.com/office/drawing/2014/main" id="{F1B72DF8-71CC-7946-BFBB-31A281C0ECA3}"/>
                </a:ext>
              </a:extLst>
            </p:cNvPr>
            <p:cNvSpPr/>
            <p:nvPr/>
          </p:nvSpPr>
          <p:spPr>
            <a:xfrm>
              <a:off x="1722465" y="4712676"/>
              <a:ext cx="1097277" cy="108695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6" name="TextBox 5">
              <a:extLst>
                <a:ext uri="{FF2B5EF4-FFF2-40B4-BE49-F238E27FC236}">
                  <a16:creationId xmlns:a16="http://schemas.microsoft.com/office/drawing/2014/main" id="{DF0D98FE-2B4F-A549-8F36-4B081B365CEA}"/>
                </a:ext>
              </a:extLst>
            </p:cNvPr>
            <p:cNvSpPr txBox="1"/>
            <p:nvPr/>
          </p:nvSpPr>
          <p:spPr>
            <a:xfrm>
              <a:off x="1955218" y="4904511"/>
              <a:ext cx="648393" cy="646331"/>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F0502020204030204"/>
                  <a:ea typeface="+mn-ea"/>
                  <a:cs typeface="+mn-cs"/>
                </a:rPr>
                <a:t>1</a:t>
              </a:r>
            </a:p>
          </p:txBody>
        </p:sp>
      </p:grpSp>
      <p:sp>
        <p:nvSpPr>
          <p:cNvPr id="25" name="Rectangle 24">
            <a:extLst>
              <a:ext uri="{FF2B5EF4-FFF2-40B4-BE49-F238E27FC236}">
                <a16:creationId xmlns:a16="http://schemas.microsoft.com/office/drawing/2014/main" id="{A242F0F7-9557-C149-B08C-57A1A6FA76CA}"/>
              </a:ext>
            </a:extLst>
          </p:cNvPr>
          <p:cNvSpPr/>
          <p:nvPr/>
        </p:nvSpPr>
        <p:spPr>
          <a:xfrm>
            <a:off x="579766" y="2286000"/>
            <a:ext cx="3382675" cy="37615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nvGrpSpPr>
          <p:cNvPr id="30" name="Group 29">
            <a:extLst>
              <a:ext uri="{FF2B5EF4-FFF2-40B4-BE49-F238E27FC236}">
                <a16:creationId xmlns:a16="http://schemas.microsoft.com/office/drawing/2014/main" id="{CB194ABD-04BF-B04B-8315-EC8BD6CE90BB}"/>
              </a:ext>
            </a:extLst>
          </p:cNvPr>
          <p:cNvGrpSpPr/>
          <p:nvPr/>
        </p:nvGrpSpPr>
        <p:grpSpPr>
          <a:xfrm>
            <a:off x="4214474" y="2286000"/>
            <a:ext cx="3483430" cy="3761509"/>
            <a:chOff x="4162519" y="2286000"/>
            <a:chExt cx="3483430" cy="3761509"/>
          </a:xfrm>
        </p:grpSpPr>
        <p:sp>
          <p:nvSpPr>
            <p:cNvPr id="11" name="Content Placeholder 2">
              <a:extLst>
                <a:ext uri="{FF2B5EF4-FFF2-40B4-BE49-F238E27FC236}">
                  <a16:creationId xmlns:a16="http://schemas.microsoft.com/office/drawing/2014/main" id="{F7D81E63-CE51-944A-A04D-008AD1072615}"/>
                </a:ext>
              </a:extLst>
            </p:cNvPr>
            <p:cNvSpPr txBox="1">
              <a:spLocks/>
            </p:cNvSpPr>
            <p:nvPr/>
          </p:nvSpPr>
          <p:spPr>
            <a:xfrm>
              <a:off x="4216752" y="2409434"/>
              <a:ext cx="3374965" cy="189918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C3974D"/>
                </a:buClr>
                <a:buSzPct val="100000"/>
                <a:buFont typeface="Calibri" panose="020F0502020204030204" pitchFamily="34" charset="0"/>
                <a:buChar char=" "/>
                <a:tabLst/>
                <a:defRPr/>
              </a:pPr>
              <a:r>
                <a:rPr kumimoji="0" lang="en-US" sz="2700" b="0" i="0" u="none" strike="noStrike" kern="1200" cap="none" spc="0" normalizeH="0" baseline="0" noProof="0" dirty="0">
                  <a:ln>
                    <a:noFill/>
                  </a:ln>
                  <a:solidFill>
                    <a:srgbClr val="000000">
                      <a:lumMod val="75000"/>
                      <a:lumOff val="25000"/>
                    </a:srgbClr>
                  </a:solidFill>
                  <a:effectLst/>
                  <a:uLnTx/>
                  <a:uFillTx/>
                  <a:latin typeface="Tw Cen MT" panose="020F0502020204030204"/>
                  <a:ea typeface="+mn-ea"/>
                  <a:cs typeface="+mn-cs"/>
                </a:rPr>
                <a:t>Outline what a </a:t>
              </a:r>
              <a:r>
                <a:rPr kumimoji="0" lang="en-US" sz="2700" b="1" i="0" u="none" strike="noStrike" kern="1200" cap="none" spc="0" normalizeH="0" baseline="0" noProof="0" dirty="0">
                  <a:ln>
                    <a:noFill/>
                  </a:ln>
                  <a:solidFill>
                    <a:srgbClr val="C34723"/>
                  </a:solidFill>
                  <a:effectLst/>
                  <a:uLnTx/>
                  <a:uFillTx/>
                  <a:latin typeface="Tw Cen MT" panose="020F0502020204030204"/>
                  <a:ea typeface="+mn-ea"/>
                  <a:cs typeface="+mn-cs"/>
                </a:rPr>
                <a:t>Trauma-Informed Approach</a:t>
              </a:r>
              <a:r>
                <a:rPr kumimoji="0" lang="en-US" sz="2700" b="0" i="0" u="none" strike="noStrike" kern="1200" cap="none" spc="0" normalizeH="0" baseline="0" noProof="0" dirty="0">
                  <a:ln>
                    <a:noFill/>
                  </a:ln>
                  <a:solidFill>
                    <a:srgbClr val="000000"/>
                  </a:solidFill>
                  <a:effectLst/>
                  <a:uLnTx/>
                  <a:uFillTx/>
                  <a:latin typeface="Tw Cen MT" panose="020F0502020204030204"/>
                  <a:ea typeface="+mn-ea"/>
                  <a:cs typeface="+mn-cs"/>
                </a:rPr>
                <a:t> is </a:t>
              </a:r>
              <a:r>
                <a:rPr kumimoji="0" lang="en-US" sz="2700" b="0" i="0" u="none" strike="noStrike" kern="1200" cap="none" spc="0" normalizeH="0" baseline="0" noProof="0" dirty="0">
                  <a:ln>
                    <a:noFill/>
                  </a:ln>
                  <a:solidFill>
                    <a:srgbClr val="000000">
                      <a:lumMod val="75000"/>
                      <a:lumOff val="25000"/>
                    </a:srgbClr>
                  </a:solidFill>
                  <a:effectLst/>
                  <a:uLnTx/>
                  <a:uFillTx/>
                  <a:latin typeface="Tw Cen MT" panose="020F0502020204030204"/>
                  <a:ea typeface="+mn-ea"/>
                  <a:cs typeface="+mn-cs"/>
                </a:rPr>
                <a:t>and its importance for </a:t>
              </a:r>
              <a:r>
                <a:rPr kumimoji="0" lang="en-US" sz="2700" b="1" i="0" u="none" strike="noStrike" kern="1200" cap="none" spc="0" normalizeH="0" baseline="0" noProof="0" dirty="0">
                  <a:ln>
                    <a:noFill/>
                  </a:ln>
                  <a:solidFill>
                    <a:srgbClr val="C34723"/>
                  </a:solidFill>
                  <a:effectLst/>
                  <a:uLnTx/>
                  <a:uFillTx/>
                  <a:latin typeface="Tw Cen MT" panose="020F0502020204030204"/>
                  <a:ea typeface="+mn-ea"/>
                  <a:cs typeface="+mn-cs"/>
                </a:rPr>
                <a:t>building resilience</a:t>
              </a:r>
            </a:p>
          </p:txBody>
        </p:sp>
        <p:grpSp>
          <p:nvGrpSpPr>
            <p:cNvPr id="7" name="Group 6">
              <a:extLst>
                <a:ext uri="{FF2B5EF4-FFF2-40B4-BE49-F238E27FC236}">
                  <a16:creationId xmlns:a16="http://schemas.microsoft.com/office/drawing/2014/main" id="{EF4573AF-0D76-6142-89CE-72372789F940}"/>
                </a:ext>
              </a:extLst>
            </p:cNvPr>
            <p:cNvGrpSpPr/>
            <p:nvPr/>
          </p:nvGrpSpPr>
          <p:grpSpPr>
            <a:xfrm>
              <a:off x="5355596" y="4801884"/>
              <a:ext cx="1097277" cy="1086950"/>
              <a:chOff x="5029203" y="4801884"/>
              <a:chExt cx="1097277" cy="1086950"/>
            </a:xfrm>
          </p:grpSpPr>
          <p:sp>
            <p:nvSpPr>
              <p:cNvPr id="17" name="Oval 16">
                <a:extLst>
                  <a:ext uri="{FF2B5EF4-FFF2-40B4-BE49-F238E27FC236}">
                    <a16:creationId xmlns:a16="http://schemas.microsoft.com/office/drawing/2014/main" id="{68558F52-BEC0-D14F-BDB4-B4F88E298B87}"/>
                  </a:ext>
                </a:extLst>
              </p:cNvPr>
              <p:cNvSpPr/>
              <p:nvPr/>
            </p:nvSpPr>
            <p:spPr>
              <a:xfrm>
                <a:off x="5029203" y="4801884"/>
                <a:ext cx="1097277" cy="1086950"/>
              </a:xfrm>
              <a:prstGeom prst="ellipse">
                <a:avLst/>
              </a:prstGeom>
              <a:solidFill>
                <a:srgbClr val="BE6A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8" name="TextBox 17">
                <a:extLst>
                  <a:ext uri="{FF2B5EF4-FFF2-40B4-BE49-F238E27FC236}">
                    <a16:creationId xmlns:a16="http://schemas.microsoft.com/office/drawing/2014/main" id="{F9D0043E-65EF-FA44-A0E1-0FB6961BC305}"/>
                  </a:ext>
                </a:extLst>
              </p:cNvPr>
              <p:cNvSpPr txBox="1"/>
              <p:nvPr/>
            </p:nvSpPr>
            <p:spPr>
              <a:xfrm>
                <a:off x="5253645" y="5022193"/>
                <a:ext cx="648393" cy="646331"/>
              </a:xfrm>
              <a:prstGeom prst="rect">
                <a:avLst/>
              </a:prstGeom>
              <a:solidFill>
                <a:srgbClr val="BE6A5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F0502020204030204"/>
                    <a:ea typeface="+mn-ea"/>
                    <a:cs typeface="+mn-cs"/>
                  </a:rPr>
                  <a:t>2</a:t>
                </a:r>
              </a:p>
            </p:txBody>
          </p:sp>
        </p:grpSp>
        <p:sp>
          <p:nvSpPr>
            <p:cNvPr id="27" name="Rectangle 26">
              <a:extLst>
                <a:ext uri="{FF2B5EF4-FFF2-40B4-BE49-F238E27FC236}">
                  <a16:creationId xmlns:a16="http://schemas.microsoft.com/office/drawing/2014/main" id="{5615A3DB-2C4C-6F40-B6D6-59F90BC50B2C}"/>
                </a:ext>
              </a:extLst>
            </p:cNvPr>
            <p:cNvSpPr/>
            <p:nvPr/>
          </p:nvSpPr>
          <p:spPr>
            <a:xfrm>
              <a:off x="4162519" y="2286000"/>
              <a:ext cx="3483430" cy="3761509"/>
            </a:xfrm>
            <a:prstGeom prst="rect">
              <a:avLst/>
            </a:prstGeom>
            <a:noFill/>
            <a:ln w="28575">
              <a:solidFill>
                <a:srgbClr val="C34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grpSp>
        <p:nvGrpSpPr>
          <p:cNvPr id="29" name="Group 28">
            <a:extLst>
              <a:ext uri="{FF2B5EF4-FFF2-40B4-BE49-F238E27FC236}">
                <a16:creationId xmlns:a16="http://schemas.microsoft.com/office/drawing/2014/main" id="{922D0D9E-6DD4-6B45-B0A5-FC74D354EEA3}"/>
              </a:ext>
            </a:extLst>
          </p:cNvPr>
          <p:cNvGrpSpPr/>
          <p:nvPr/>
        </p:nvGrpSpPr>
        <p:grpSpPr>
          <a:xfrm>
            <a:off x="7933904" y="2272145"/>
            <a:ext cx="3483430" cy="3761509"/>
            <a:chOff x="7829994" y="2272145"/>
            <a:chExt cx="3483430" cy="3761509"/>
          </a:xfrm>
        </p:grpSpPr>
        <p:grpSp>
          <p:nvGrpSpPr>
            <p:cNvPr id="21" name="Group 20">
              <a:extLst>
                <a:ext uri="{FF2B5EF4-FFF2-40B4-BE49-F238E27FC236}">
                  <a16:creationId xmlns:a16="http://schemas.microsoft.com/office/drawing/2014/main" id="{B8D0CD2D-7998-FA42-A781-F6EB13C57499}"/>
                </a:ext>
              </a:extLst>
            </p:cNvPr>
            <p:cNvGrpSpPr/>
            <p:nvPr/>
          </p:nvGrpSpPr>
          <p:grpSpPr>
            <a:xfrm>
              <a:off x="9023071" y="4801884"/>
              <a:ext cx="1097277" cy="1086950"/>
              <a:chOff x="8409070" y="4801884"/>
              <a:chExt cx="1097277" cy="1086950"/>
            </a:xfrm>
          </p:grpSpPr>
          <p:sp>
            <p:nvSpPr>
              <p:cNvPr id="16" name="Oval 15">
                <a:extLst>
                  <a:ext uri="{FF2B5EF4-FFF2-40B4-BE49-F238E27FC236}">
                    <a16:creationId xmlns:a16="http://schemas.microsoft.com/office/drawing/2014/main" id="{4F97CB5E-97A2-7E41-895D-075FC193169F}"/>
                  </a:ext>
                </a:extLst>
              </p:cNvPr>
              <p:cNvSpPr/>
              <p:nvPr/>
            </p:nvSpPr>
            <p:spPr>
              <a:xfrm>
                <a:off x="8409070" y="4801884"/>
                <a:ext cx="1097277" cy="10869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6CB7D7"/>
                  </a:highlight>
                  <a:uLnTx/>
                  <a:uFillTx/>
                  <a:latin typeface="Tw Cen MT" panose="020F0502020204030204"/>
                  <a:ea typeface="+mn-ea"/>
                  <a:cs typeface="+mn-cs"/>
                </a:endParaRPr>
              </a:p>
            </p:txBody>
          </p:sp>
          <p:sp>
            <p:nvSpPr>
              <p:cNvPr id="19" name="TextBox 18">
                <a:extLst>
                  <a:ext uri="{FF2B5EF4-FFF2-40B4-BE49-F238E27FC236}">
                    <a16:creationId xmlns:a16="http://schemas.microsoft.com/office/drawing/2014/main" id="{7A490318-C15C-F847-9B9A-D65C4845791A}"/>
                  </a:ext>
                </a:extLst>
              </p:cNvPr>
              <p:cNvSpPr txBox="1"/>
              <p:nvPr/>
            </p:nvSpPr>
            <p:spPr>
              <a:xfrm>
                <a:off x="8633512" y="5022194"/>
                <a:ext cx="648393" cy="646331"/>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F0502020204030204"/>
                    <a:ea typeface="+mn-ea"/>
                    <a:cs typeface="+mn-cs"/>
                  </a:rPr>
                  <a:t>3</a:t>
                </a:r>
              </a:p>
            </p:txBody>
          </p:sp>
        </p:grpSp>
        <p:sp>
          <p:nvSpPr>
            <p:cNvPr id="23" name="Content Placeholder 2">
              <a:extLst>
                <a:ext uri="{FF2B5EF4-FFF2-40B4-BE49-F238E27FC236}">
                  <a16:creationId xmlns:a16="http://schemas.microsoft.com/office/drawing/2014/main" id="{DFFEF3E8-DC36-DA43-8F40-690CCB6FD110}"/>
                </a:ext>
              </a:extLst>
            </p:cNvPr>
            <p:cNvSpPr txBox="1">
              <a:spLocks/>
            </p:cNvSpPr>
            <p:nvPr/>
          </p:nvSpPr>
          <p:spPr>
            <a:xfrm>
              <a:off x="7884227" y="2399043"/>
              <a:ext cx="3374965" cy="189918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C3974D"/>
                </a:buClr>
                <a:buSzPct val="100000"/>
                <a:buFont typeface="Calibri" panose="020F0502020204030204" pitchFamily="34" charset="0"/>
                <a:buChar char=" "/>
                <a:tabLst/>
                <a:defRPr/>
              </a:pPr>
              <a:r>
                <a:rPr kumimoji="0" lang="en-US" sz="2700" b="0" i="0" u="none" strike="noStrike" kern="1200" cap="none" spc="0" normalizeH="0" baseline="0" noProof="0" dirty="0">
                  <a:ln>
                    <a:noFill/>
                  </a:ln>
                  <a:solidFill>
                    <a:srgbClr val="000000">
                      <a:lumMod val="75000"/>
                      <a:lumOff val="25000"/>
                    </a:srgbClr>
                  </a:solidFill>
                  <a:effectLst/>
                  <a:uLnTx/>
                  <a:uFillTx/>
                  <a:latin typeface="Tw Cen MT" panose="020F0502020204030204"/>
                  <a:ea typeface="+mn-ea"/>
                  <a:cs typeface="+mn-cs"/>
                </a:rPr>
                <a:t>Descri</a:t>
              </a:r>
              <a:r>
                <a:rPr kumimoji="0" lang="en-US" sz="2700" b="0" i="0" u="none" strike="noStrike" kern="1200" cap="none" spc="0" normalizeH="0" baseline="0" noProof="0" dirty="0">
                  <a:ln>
                    <a:noFill/>
                  </a:ln>
                  <a:solidFill>
                    <a:srgbClr val="000000"/>
                  </a:solidFill>
                  <a:effectLst/>
                  <a:uLnTx/>
                  <a:uFillTx/>
                  <a:latin typeface="Tw Cen MT" panose="020F0502020204030204"/>
                  <a:ea typeface="+mn-ea"/>
                  <a:cs typeface="+mn-cs"/>
                </a:rPr>
                <a:t>be how to begin to </a:t>
              </a:r>
              <a:r>
                <a:rPr kumimoji="0" lang="en-US" sz="2700" b="1" i="0" u="none" strike="noStrike" kern="1200" cap="none" spc="0" normalizeH="0" baseline="0" noProof="0" dirty="0">
                  <a:ln>
                    <a:noFill/>
                  </a:ln>
                  <a:solidFill>
                    <a:schemeClr val="accent4">
                      <a:lumMod val="75000"/>
                    </a:schemeClr>
                  </a:solidFill>
                  <a:effectLst/>
                  <a:uLnTx/>
                  <a:uFillTx/>
                  <a:latin typeface="Tw Cen MT" panose="020F0502020204030204"/>
                  <a:ea typeface="+mn-ea"/>
                  <a:cs typeface="+mn-cs"/>
                </a:rPr>
                <a:t>implement a Trauma-Informed Approach </a:t>
              </a:r>
              <a:r>
                <a:rPr kumimoji="0" lang="en-US" sz="2700" b="0" i="0" u="none" strike="noStrike" kern="1200" cap="none" spc="0" normalizeH="0" baseline="0" noProof="0" dirty="0">
                  <a:ln>
                    <a:noFill/>
                  </a:ln>
                  <a:solidFill>
                    <a:srgbClr val="000000"/>
                  </a:solidFill>
                  <a:effectLst/>
                  <a:uLnTx/>
                  <a:uFillTx/>
                  <a:latin typeface="Tw Cen MT" panose="020F0502020204030204"/>
                  <a:ea typeface="+mn-ea"/>
                  <a:cs typeface="+mn-cs"/>
                </a:rPr>
                <a:t>at Job Corps</a:t>
              </a:r>
              <a:endParaRPr kumimoji="0" lang="en-US" sz="2700" b="0" i="0" u="none" strike="noStrike" kern="1200" cap="none" spc="0" normalizeH="0" baseline="0" noProof="0" dirty="0">
                <a:ln>
                  <a:noFill/>
                </a:ln>
                <a:solidFill>
                  <a:srgbClr val="000000">
                    <a:lumMod val="75000"/>
                    <a:lumOff val="25000"/>
                  </a:srgbClr>
                </a:solidFill>
                <a:effectLst/>
                <a:uLnTx/>
                <a:uFillTx/>
                <a:latin typeface="Tw Cen MT" panose="020F0502020204030204"/>
                <a:ea typeface="+mn-ea"/>
                <a:cs typeface="+mn-cs"/>
              </a:endParaRPr>
            </a:p>
          </p:txBody>
        </p:sp>
        <p:sp>
          <p:nvSpPr>
            <p:cNvPr id="28" name="Rectangle 27">
              <a:extLst>
                <a:ext uri="{FF2B5EF4-FFF2-40B4-BE49-F238E27FC236}">
                  <a16:creationId xmlns:a16="http://schemas.microsoft.com/office/drawing/2014/main" id="{C358B859-65C9-4F4C-BC08-2997AACCF1E9}"/>
                </a:ext>
              </a:extLst>
            </p:cNvPr>
            <p:cNvSpPr/>
            <p:nvPr/>
          </p:nvSpPr>
          <p:spPr>
            <a:xfrm>
              <a:off x="7829994" y="2272145"/>
              <a:ext cx="3483430" cy="3761509"/>
            </a:xfrm>
            <a:prstGeom prst="rect">
              <a:avLst/>
            </a:prstGeom>
            <a:noFill/>
            <a:ln w="28575">
              <a:solidFill>
                <a:srgbClr val="53A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spTree>
    <p:extLst>
      <p:ext uri="{BB962C8B-B14F-4D97-AF65-F5344CB8AC3E}">
        <p14:creationId xmlns:p14="http://schemas.microsoft.com/office/powerpoint/2010/main" val="1493138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817777-1B93-D24E-89D7-D0FC8D84567B}"/>
              </a:ext>
            </a:extLst>
          </p:cNvPr>
          <p:cNvPicPr>
            <a:picLocks noChangeAspect="1"/>
          </p:cNvPicPr>
          <p:nvPr/>
        </p:nvPicPr>
        <p:blipFill>
          <a:blip r:embed="rId3"/>
          <a:stretch>
            <a:fillRect/>
          </a:stretch>
        </p:blipFill>
        <p:spPr>
          <a:xfrm>
            <a:off x="2600254" y="629143"/>
            <a:ext cx="7368043" cy="5599713"/>
          </a:xfrm>
          <a:prstGeom prst="rect">
            <a:avLst/>
          </a:prstGeom>
        </p:spPr>
      </p:pic>
      <p:sp>
        <p:nvSpPr>
          <p:cNvPr id="2" name="Footer Placeholder 1">
            <a:extLst>
              <a:ext uri="{FF2B5EF4-FFF2-40B4-BE49-F238E27FC236}">
                <a16:creationId xmlns:a16="http://schemas.microsoft.com/office/drawing/2014/main" id="{F2415CB0-AD90-6D46-BFBF-52F2B94C3BC5}"/>
              </a:ext>
            </a:extLst>
          </p:cNvPr>
          <p:cNvSpPr>
            <a:spLocks noGrp="1"/>
          </p:cNvSpPr>
          <p:nvPr>
            <p:ph type="ftr" sz="quarter" idx="11"/>
          </p:nvPr>
        </p:nvSpPr>
        <p:spPr>
          <a:xfrm>
            <a:off x="1097279" y="6446838"/>
            <a:ext cx="681826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w Cen MT" panose="020F0502020204030204"/>
                <a:ea typeface="+mn-ea"/>
                <a:cs typeface="+mn-cs"/>
              </a:rPr>
              <a:t>National Office of Job Corps</a:t>
            </a:r>
          </a:p>
        </p:txBody>
      </p:sp>
      <p:sp>
        <p:nvSpPr>
          <p:cNvPr id="3" name="Slide Number Placeholder 2">
            <a:extLst>
              <a:ext uri="{FF2B5EF4-FFF2-40B4-BE49-F238E27FC236}">
                <a16:creationId xmlns:a16="http://schemas.microsoft.com/office/drawing/2014/main" id="{D7E5D0A8-EAF0-9C4D-BEF0-0C33D58C24CE}"/>
              </a:ext>
            </a:extLst>
          </p:cNvPr>
          <p:cNvSpPr>
            <a:spLocks noGrp="1"/>
          </p:cNvSpPr>
          <p:nvPr>
            <p:ph type="sldNum" sz="quarter" idx="12"/>
          </p:nvPr>
        </p:nvSpPr>
        <p:spPr>
          <a:xfrm>
            <a:off x="10993582" y="6446838"/>
            <a:ext cx="78001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9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5" name="TextBox 4">
            <a:extLst>
              <a:ext uri="{FF2B5EF4-FFF2-40B4-BE49-F238E27FC236}">
                <a16:creationId xmlns:a16="http://schemas.microsoft.com/office/drawing/2014/main" id="{92C205EE-A64F-2E47-B779-308273A9503C}"/>
              </a:ext>
            </a:extLst>
          </p:cNvPr>
          <p:cNvSpPr txBox="1"/>
          <p:nvPr/>
        </p:nvSpPr>
        <p:spPr>
          <a:xfrm>
            <a:off x="749232" y="714374"/>
            <a:ext cx="1143000" cy="5228732"/>
          </a:xfrm>
          <a:prstGeom prst="rect">
            <a:avLst/>
          </a:prstGeom>
          <a:noFill/>
        </p:spPr>
        <p:txBody>
          <a:bodyPr vert="vert270"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0" normalizeH="0" baseline="0" noProof="0" dirty="0">
                <a:ln>
                  <a:noFill/>
                </a:ln>
                <a:solidFill>
                  <a:srgbClr val="FFFFFF"/>
                </a:solidFill>
                <a:effectLst/>
                <a:uLnTx/>
                <a:uFillTx/>
                <a:latin typeface="Tw Cen MT" panose="020F0502020204030204"/>
                <a:ea typeface="+mn-ea"/>
                <a:cs typeface="+mn-cs"/>
              </a:rPr>
              <a:t>Kintsugi</a:t>
            </a:r>
          </a:p>
        </p:txBody>
      </p:sp>
    </p:spTree>
    <p:extLst>
      <p:ext uri="{BB962C8B-B14F-4D97-AF65-F5344CB8AC3E}">
        <p14:creationId xmlns:p14="http://schemas.microsoft.com/office/powerpoint/2010/main" val="31004880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B8D0BFA4-7A80-0148-8889-D936698BD1A4}"/>
              </a:ext>
            </a:extLst>
          </p:cNvPr>
          <p:cNvSpPr>
            <a:spLocks noGrp="1"/>
          </p:cNvSpPr>
          <p:nvPr>
            <p:ph type="ctrTitle"/>
          </p:nvPr>
        </p:nvSpPr>
        <p:spPr>
          <a:xfrm>
            <a:off x="6875474" y="639098"/>
            <a:ext cx="4389120" cy="3494790"/>
          </a:xfrm>
        </p:spPr>
        <p:txBody>
          <a:bodyPr>
            <a:normAutofit/>
          </a:bodyPr>
          <a:lstStyle/>
          <a:p>
            <a:r>
              <a:rPr lang="en-US" dirty="0">
                <a:solidFill>
                  <a:srgbClr val="53A6C0"/>
                </a:solidFill>
              </a:rPr>
              <a:t>Trauma and Its Effects</a:t>
            </a:r>
          </a:p>
        </p:txBody>
      </p:sp>
      <p:pic>
        <p:nvPicPr>
          <p:cNvPr id="16" name="Picture 15">
            <a:extLst>
              <a:ext uri="{FF2B5EF4-FFF2-40B4-BE49-F238E27FC236}">
                <a16:creationId xmlns:a16="http://schemas.microsoft.com/office/drawing/2014/main" id="{F7313778-048F-BE42-9374-532E31D155CA}"/>
              </a:ext>
            </a:extLst>
          </p:cNvPr>
          <p:cNvPicPr>
            <a:picLocks noChangeAspect="1"/>
          </p:cNvPicPr>
          <p:nvPr/>
        </p:nvPicPr>
        <p:blipFill>
          <a:blip r:embed="rId3"/>
          <a:stretch>
            <a:fillRect/>
          </a:stretch>
        </p:blipFill>
        <p:spPr>
          <a:xfrm>
            <a:off x="849153" y="640081"/>
            <a:ext cx="5031693" cy="5054156"/>
          </a:xfrm>
          <a:prstGeom prst="rect">
            <a:avLst/>
          </a:prstGeom>
        </p:spPr>
      </p:pic>
      <p:cxnSp>
        <p:nvCxnSpPr>
          <p:cNvPr id="32" name="Straight Connector 3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Slide Number Placeholder 3">
            <a:extLst>
              <a:ext uri="{FF2B5EF4-FFF2-40B4-BE49-F238E27FC236}">
                <a16:creationId xmlns:a16="http://schemas.microsoft.com/office/drawing/2014/main" id="{FABF4DF5-0983-534D-892E-51FC7B5C8289}"/>
              </a:ext>
            </a:extLst>
          </p:cNvPr>
          <p:cNvSpPr>
            <a:spLocks noGrp="1"/>
          </p:cNvSpPr>
          <p:nvPr>
            <p:ph type="sldNum" sz="quarter" idx="12"/>
          </p:nvPr>
        </p:nvSpPr>
        <p:spPr>
          <a:xfrm>
            <a:off x="10993582" y="6446838"/>
            <a:ext cx="780010" cy="365125"/>
          </a:xfrm>
        </p:spPr>
        <p:txBody>
          <a:bodyPr/>
          <a:lstStyle/>
          <a:p>
            <a:fld id="{3A98EE3D-8CD1-4C3F-BD1C-C98C9596463C}" type="slidenum">
              <a:rPr lang="en-US" sz="1200" smtClean="0"/>
              <a:pPr/>
              <a:t>4</a:t>
            </a:fld>
            <a:endParaRPr lang="en-US" sz="1200" dirty="0"/>
          </a:p>
        </p:txBody>
      </p:sp>
    </p:spTree>
    <p:extLst>
      <p:ext uri="{BB962C8B-B14F-4D97-AF65-F5344CB8AC3E}">
        <p14:creationId xmlns:p14="http://schemas.microsoft.com/office/powerpoint/2010/main" val="79199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9C01F830-3C76-AD4F-87A9-141CCBA95241}"/>
              </a:ext>
            </a:extLst>
          </p:cNvPr>
          <p:cNvPicPr>
            <a:picLocks noGrp="1" noChangeAspect="1"/>
          </p:cNvPicPr>
          <p:nvPr>
            <p:ph type="pic" idx="1"/>
          </p:nvPr>
        </p:nvPicPr>
        <p:blipFill rotWithShape="1">
          <a:blip r:embed="rId3"/>
          <a:srcRect t="7865" b="7865"/>
          <a:stretch/>
        </p:blipFill>
        <p:spPr>
          <a:xfrm>
            <a:off x="-7662" y="-411152"/>
            <a:ext cx="12192031" cy="6857990"/>
          </a:xfrm>
          <a:prstGeom prst="rect">
            <a:avLst/>
          </a:prstGeom>
        </p:spPr>
      </p:pic>
      <p:sp>
        <p:nvSpPr>
          <p:cNvPr id="16" name="Rectangle 15">
            <a:extLst>
              <a:ext uri="{FF2B5EF4-FFF2-40B4-BE49-F238E27FC236}">
                <a16:creationId xmlns:a16="http://schemas.microsoft.com/office/drawing/2014/main" id="{DFD57664-637D-40CA-83F2-B729A932B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CE4133A-A237-6D49-94D8-98379618E60D}"/>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nSpc>
                <a:spcPct val="90000"/>
              </a:lnSpc>
            </a:pPr>
            <a:r>
              <a:rPr lang="en-US" sz="4800" dirty="0"/>
              <a:t>Comments and Discussion</a:t>
            </a:r>
          </a:p>
        </p:txBody>
      </p:sp>
      <p:cxnSp>
        <p:nvCxnSpPr>
          <p:cNvPr id="18" name="Straight Connector 17">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B533A9C-A4E3-D94C-908C-644AE09C36B0}"/>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lgn="l">
              <a:spcAft>
                <a:spcPts val="600"/>
              </a:spcAft>
            </a:pPr>
            <a:fld id="{3A98EE3D-8CD1-4C3F-BD1C-C98C9596463C}" type="slidenum">
              <a:rPr lang="en-US" sz="1050" smtClean="0"/>
              <a:pPr algn="l">
                <a:spcAft>
                  <a:spcPts val="600"/>
                </a:spcAft>
              </a:pPr>
              <a:t>40</a:t>
            </a:fld>
            <a:endParaRPr lang="en-US" sz="1050" dirty="0"/>
          </a:p>
        </p:txBody>
      </p:sp>
      <p:sp>
        <p:nvSpPr>
          <p:cNvPr id="2" name="TextBox 1">
            <a:extLst>
              <a:ext uri="{FF2B5EF4-FFF2-40B4-BE49-F238E27FC236}">
                <a16:creationId xmlns:a16="http://schemas.microsoft.com/office/drawing/2014/main" id="{518A8367-3DD2-474B-AE31-73C2454226AA}"/>
              </a:ext>
            </a:extLst>
          </p:cNvPr>
          <p:cNvSpPr txBox="1"/>
          <p:nvPr/>
        </p:nvSpPr>
        <p:spPr>
          <a:xfrm>
            <a:off x="6400800" y="3429000"/>
            <a:ext cx="5128591" cy="1477328"/>
          </a:xfrm>
          <a:prstGeom prst="rect">
            <a:avLst/>
          </a:prstGeom>
          <a:solidFill>
            <a:schemeClr val="bg1"/>
          </a:solidFill>
          <a:ln w="38100">
            <a:solidFill>
              <a:srgbClr val="298AC0"/>
            </a:solidFill>
          </a:ln>
        </p:spPr>
        <p:txBody>
          <a:bodyPr wrap="square" rtlCol="0">
            <a:spAutoFit/>
          </a:bodyPr>
          <a:lstStyle/>
          <a:p>
            <a:r>
              <a:rPr lang="en-US" sz="3000" u="sng" dirty="0"/>
              <a:t>Suggestions/Feedback</a:t>
            </a:r>
            <a:endParaRPr lang="en-US" sz="3000" dirty="0"/>
          </a:p>
          <a:p>
            <a:r>
              <a:rPr lang="en-US" sz="3000" dirty="0">
                <a:solidFill>
                  <a:srgbClr val="FF0000"/>
                </a:solidFill>
              </a:rPr>
              <a:t>CMHC Name</a:t>
            </a:r>
          </a:p>
          <a:p>
            <a:r>
              <a:rPr lang="en-US" sz="3000" dirty="0" err="1">
                <a:solidFill>
                  <a:srgbClr val="FF0000"/>
                </a:solidFill>
              </a:rPr>
              <a:t>username</a:t>
            </a:r>
            <a:r>
              <a:rPr lang="en-US" sz="3000" dirty="0" err="1"/>
              <a:t>@jobcorps.org</a:t>
            </a:r>
            <a:endParaRPr lang="en-US" sz="3000" dirty="0"/>
          </a:p>
        </p:txBody>
      </p:sp>
    </p:spTree>
    <p:extLst>
      <p:ext uri="{BB962C8B-B14F-4D97-AF65-F5344CB8AC3E}">
        <p14:creationId xmlns:p14="http://schemas.microsoft.com/office/powerpoint/2010/main" val="3725097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52C19FA-91D6-374E-994D-1F1344C9A63B}"/>
              </a:ext>
            </a:extLst>
          </p:cNvPr>
          <p:cNvSpPr>
            <a:spLocks noGrp="1"/>
          </p:cNvSpPr>
          <p:nvPr>
            <p:ph type="sldNum" sz="quarter" idx="12"/>
          </p:nvPr>
        </p:nvSpPr>
        <p:spPr/>
        <p:txBody>
          <a:bodyPr/>
          <a:lstStyle/>
          <a:p>
            <a:fld id="{3A98EE3D-8CD1-4C3F-BD1C-C98C9596463C}" type="slidenum">
              <a:rPr lang="en-US" smtClean="0"/>
              <a:t>41</a:t>
            </a:fld>
            <a:endParaRPr lang="en-US" dirty="0"/>
          </a:p>
        </p:txBody>
      </p:sp>
      <p:sp>
        <p:nvSpPr>
          <p:cNvPr id="8" name="TextBox 7">
            <a:extLst>
              <a:ext uri="{FF2B5EF4-FFF2-40B4-BE49-F238E27FC236}">
                <a16:creationId xmlns:a16="http://schemas.microsoft.com/office/drawing/2014/main" id="{A36BE841-E925-B04E-AFF6-88B9F845575B}"/>
              </a:ext>
            </a:extLst>
          </p:cNvPr>
          <p:cNvSpPr txBox="1"/>
          <p:nvPr/>
        </p:nvSpPr>
        <p:spPr>
          <a:xfrm>
            <a:off x="1001489" y="2905587"/>
            <a:ext cx="3108960" cy="1508760"/>
          </a:xfrm>
          <a:prstGeom prst="rect">
            <a:avLst/>
          </a:prstGeom>
          <a:solidFill>
            <a:schemeClr val="accent4">
              <a:lumMod val="40000"/>
              <a:lumOff val="60000"/>
            </a:schemeClr>
          </a:solidFill>
          <a:ln w="19050">
            <a:solidFill>
              <a:schemeClr val="tx1"/>
            </a:solidFill>
          </a:ln>
        </p:spPr>
        <p:txBody>
          <a:bodyPr wrap="square" rtlCol="0" anchor="ctr">
            <a:noAutofit/>
          </a:bodyPr>
          <a:lstStyle/>
          <a:p>
            <a:pPr algn="ctr"/>
            <a:r>
              <a:rPr lang="en-US" sz="2800" dirty="0"/>
              <a:t>Physical</a:t>
            </a:r>
          </a:p>
          <a:p>
            <a:pPr algn="ctr"/>
            <a:r>
              <a:rPr lang="en-US" sz="2800" dirty="0"/>
              <a:t>neglect</a:t>
            </a:r>
          </a:p>
        </p:txBody>
      </p:sp>
      <p:sp>
        <p:nvSpPr>
          <p:cNvPr id="9" name="TextBox 8">
            <a:extLst>
              <a:ext uri="{FF2B5EF4-FFF2-40B4-BE49-F238E27FC236}">
                <a16:creationId xmlns:a16="http://schemas.microsoft.com/office/drawing/2014/main" id="{D4B17AD4-B299-0548-B74D-250BE042E97A}"/>
              </a:ext>
            </a:extLst>
          </p:cNvPr>
          <p:cNvSpPr txBox="1"/>
          <p:nvPr/>
        </p:nvSpPr>
        <p:spPr>
          <a:xfrm>
            <a:off x="4459524" y="1389211"/>
            <a:ext cx="2926080" cy="1384995"/>
          </a:xfrm>
          <a:prstGeom prst="rect">
            <a:avLst/>
          </a:prstGeom>
          <a:solidFill>
            <a:srgbClr val="DDBDFF"/>
          </a:solidFill>
          <a:ln w="19050">
            <a:solidFill>
              <a:schemeClr val="tx1"/>
            </a:solidFill>
          </a:ln>
        </p:spPr>
        <p:txBody>
          <a:bodyPr wrap="square" rtlCol="0" anchor="ctr">
            <a:noAutofit/>
          </a:bodyPr>
          <a:lstStyle/>
          <a:p>
            <a:pPr algn="ctr"/>
            <a:r>
              <a:rPr lang="en-US" sz="2800" dirty="0"/>
              <a:t>Child sexual </a:t>
            </a:r>
          </a:p>
          <a:p>
            <a:pPr algn="ctr"/>
            <a:r>
              <a:rPr lang="en-US" sz="2800" dirty="0"/>
              <a:t>abuse</a:t>
            </a:r>
          </a:p>
        </p:txBody>
      </p:sp>
      <p:sp>
        <p:nvSpPr>
          <p:cNvPr id="10" name="TextBox 9">
            <a:extLst>
              <a:ext uri="{FF2B5EF4-FFF2-40B4-BE49-F238E27FC236}">
                <a16:creationId xmlns:a16="http://schemas.microsoft.com/office/drawing/2014/main" id="{A5F7BBD3-D684-D148-A71B-1BBEB8D95BC4}"/>
              </a:ext>
            </a:extLst>
          </p:cNvPr>
          <p:cNvSpPr txBox="1"/>
          <p:nvPr/>
        </p:nvSpPr>
        <p:spPr>
          <a:xfrm>
            <a:off x="7617124" y="1389211"/>
            <a:ext cx="2926080" cy="1384994"/>
          </a:xfrm>
          <a:prstGeom prst="rect">
            <a:avLst/>
          </a:prstGeom>
          <a:solidFill>
            <a:schemeClr val="accent5">
              <a:lumMod val="40000"/>
              <a:lumOff val="60000"/>
            </a:schemeClr>
          </a:solidFill>
          <a:ln w="19050">
            <a:solidFill>
              <a:schemeClr val="tx1"/>
            </a:solidFill>
          </a:ln>
        </p:spPr>
        <p:txBody>
          <a:bodyPr wrap="square" rtlCol="0" anchor="ctr">
            <a:noAutofit/>
          </a:bodyPr>
          <a:lstStyle/>
          <a:p>
            <a:pPr algn="ctr"/>
            <a:r>
              <a:rPr lang="en-US" sz="2800" dirty="0"/>
              <a:t>Child emotional </a:t>
            </a:r>
          </a:p>
          <a:p>
            <a:pPr algn="ctr"/>
            <a:r>
              <a:rPr lang="en-US" sz="2800" dirty="0"/>
              <a:t>abuse</a:t>
            </a:r>
          </a:p>
        </p:txBody>
      </p:sp>
      <p:sp>
        <p:nvSpPr>
          <p:cNvPr id="11" name="TextBox 10">
            <a:extLst>
              <a:ext uri="{FF2B5EF4-FFF2-40B4-BE49-F238E27FC236}">
                <a16:creationId xmlns:a16="http://schemas.microsoft.com/office/drawing/2014/main" id="{883E1898-8B60-144E-9A92-4861CCBE0C51}"/>
              </a:ext>
            </a:extLst>
          </p:cNvPr>
          <p:cNvSpPr txBox="1"/>
          <p:nvPr/>
        </p:nvSpPr>
        <p:spPr>
          <a:xfrm>
            <a:off x="6061282" y="4551362"/>
            <a:ext cx="2926080" cy="1828800"/>
          </a:xfrm>
          <a:prstGeom prst="rect">
            <a:avLst/>
          </a:prstGeom>
          <a:solidFill>
            <a:srgbClr val="FAF5A5"/>
          </a:solidFill>
          <a:ln w="19050">
            <a:solidFill>
              <a:schemeClr val="tx1"/>
            </a:solidFill>
          </a:ln>
        </p:spPr>
        <p:txBody>
          <a:bodyPr wrap="square" rtlCol="0">
            <a:noAutofit/>
          </a:bodyPr>
          <a:lstStyle/>
          <a:p>
            <a:pPr algn="ctr"/>
            <a:r>
              <a:rPr lang="en-US" sz="2800" dirty="0"/>
              <a:t>Loss of parent </a:t>
            </a:r>
          </a:p>
          <a:p>
            <a:pPr algn="ctr"/>
            <a:r>
              <a:rPr lang="en-US" sz="2800" dirty="0"/>
              <a:t>due to death or abandonment, including divorce</a:t>
            </a:r>
          </a:p>
        </p:txBody>
      </p:sp>
      <p:sp>
        <p:nvSpPr>
          <p:cNvPr id="12" name="TextBox 11">
            <a:extLst>
              <a:ext uri="{FF2B5EF4-FFF2-40B4-BE49-F238E27FC236}">
                <a16:creationId xmlns:a16="http://schemas.microsoft.com/office/drawing/2014/main" id="{B4661117-5160-9847-9468-5A03C845F4D6}"/>
              </a:ext>
            </a:extLst>
          </p:cNvPr>
          <p:cNvSpPr txBox="1"/>
          <p:nvPr/>
        </p:nvSpPr>
        <p:spPr>
          <a:xfrm>
            <a:off x="1301924" y="1389211"/>
            <a:ext cx="2926080" cy="1384994"/>
          </a:xfrm>
          <a:prstGeom prst="rect">
            <a:avLst/>
          </a:prstGeom>
          <a:solidFill>
            <a:srgbClr val="FAF5A5"/>
          </a:solidFill>
          <a:ln w="19050">
            <a:solidFill>
              <a:schemeClr val="tx1"/>
            </a:solidFill>
          </a:ln>
        </p:spPr>
        <p:txBody>
          <a:bodyPr wrap="square" rtlCol="0" anchor="ctr">
            <a:noAutofit/>
          </a:bodyPr>
          <a:lstStyle/>
          <a:p>
            <a:pPr algn="ctr"/>
            <a:r>
              <a:rPr lang="en-US" sz="2800" dirty="0"/>
              <a:t>Child physical abuse</a:t>
            </a:r>
          </a:p>
        </p:txBody>
      </p:sp>
      <p:sp>
        <p:nvSpPr>
          <p:cNvPr id="13" name="TextBox 12">
            <a:extLst>
              <a:ext uri="{FF2B5EF4-FFF2-40B4-BE49-F238E27FC236}">
                <a16:creationId xmlns:a16="http://schemas.microsoft.com/office/drawing/2014/main" id="{0969BC9A-1295-F240-9EEB-5CD39A582C9D}"/>
              </a:ext>
            </a:extLst>
          </p:cNvPr>
          <p:cNvSpPr txBox="1"/>
          <p:nvPr/>
        </p:nvSpPr>
        <p:spPr>
          <a:xfrm>
            <a:off x="4263691" y="2905587"/>
            <a:ext cx="3108960" cy="1508760"/>
          </a:xfrm>
          <a:prstGeom prst="rect">
            <a:avLst/>
          </a:prstGeom>
          <a:solidFill>
            <a:schemeClr val="accent3">
              <a:lumMod val="40000"/>
              <a:lumOff val="60000"/>
            </a:schemeClr>
          </a:solidFill>
          <a:ln w="19050">
            <a:solidFill>
              <a:schemeClr val="tx1"/>
            </a:solidFill>
          </a:ln>
        </p:spPr>
        <p:txBody>
          <a:bodyPr wrap="square" rtlCol="0" anchor="ctr">
            <a:noAutofit/>
          </a:bodyPr>
          <a:lstStyle/>
          <a:p>
            <a:pPr algn="ctr"/>
            <a:r>
              <a:rPr lang="en-US" sz="2800" dirty="0"/>
              <a:t>Emotional </a:t>
            </a:r>
          </a:p>
          <a:p>
            <a:pPr algn="ctr"/>
            <a:r>
              <a:rPr lang="en-US" sz="2800" dirty="0"/>
              <a:t>neglect</a:t>
            </a:r>
          </a:p>
        </p:txBody>
      </p:sp>
      <p:sp>
        <p:nvSpPr>
          <p:cNvPr id="14" name="TextBox 13">
            <a:extLst>
              <a:ext uri="{FF2B5EF4-FFF2-40B4-BE49-F238E27FC236}">
                <a16:creationId xmlns:a16="http://schemas.microsoft.com/office/drawing/2014/main" id="{5E86952F-B3B9-5F4D-B2F4-E38D163D9D45}"/>
              </a:ext>
            </a:extLst>
          </p:cNvPr>
          <p:cNvSpPr txBox="1"/>
          <p:nvPr/>
        </p:nvSpPr>
        <p:spPr>
          <a:xfrm>
            <a:off x="7525893" y="2905587"/>
            <a:ext cx="3291840" cy="1508760"/>
          </a:xfrm>
          <a:prstGeom prst="rect">
            <a:avLst/>
          </a:prstGeom>
          <a:solidFill>
            <a:srgbClr val="F0B9A6"/>
          </a:solidFill>
          <a:ln w="19050">
            <a:solidFill>
              <a:schemeClr val="tx1"/>
            </a:solidFill>
          </a:ln>
        </p:spPr>
        <p:txBody>
          <a:bodyPr wrap="square" rtlCol="0" anchor="ctr">
            <a:noAutofit/>
          </a:bodyPr>
          <a:lstStyle/>
          <a:p>
            <a:pPr algn="ctr"/>
            <a:r>
              <a:rPr lang="en-US" sz="2800" dirty="0"/>
              <a:t>Depressed, mentally ill or suicidal household member</a:t>
            </a:r>
          </a:p>
        </p:txBody>
      </p:sp>
      <p:sp>
        <p:nvSpPr>
          <p:cNvPr id="15" name="TextBox 14">
            <a:extLst>
              <a:ext uri="{FF2B5EF4-FFF2-40B4-BE49-F238E27FC236}">
                <a16:creationId xmlns:a16="http://schemas.microsoft.com/office/drawing/2014/main" id="{F852D5AD-6386-A34C-B272-CE02FDBD57F3}"/>
              </a:ext>
            </a:extLst>
          </p:cNvPr>
          <p:cNvSpPr txBox="1"/>
          <p:nvPr/>
        </p:nvSpPr>
        <p:spPr>
          <a:xfrm>
            <a:off x="9078445" y="4551362"/>
            <a:ext cx="2743200" cy="1828800"/>
          </a:xfrm>
          <a:prstGeom prst="rect">
            <a:avLst/>
          </a:prstGeom>
          <a:solidFill>
            <a:schemeClr val="accent4">
              <a:lumMod val="40000"/>
              <a:lumOff val="60000"/>
            </a:schemeClr>
          </a:solidFill>
          <a:ln w="19050">
            <a:solidFill>
              <a:schemeClr val="tx1"/>
            </a:solidFill>
          </a:ln>
        </p:spPr>
        <p:txBody>
          <a:bodyPr wrap="square" rtlCol="0" anchor="ctr">
            <a:noAutofit/>
          </a:bodyPr>
          <a:lstStyle/>
          <a:p>
            <a:pPr algn="ctr"/>
            <a:r>
              <a:rPr lang="en-US" sz="2800" dirty="0"/>
              <a:t>Incarceration of any household member</a:t>
            </a:r>
          </a:p>
        </p:txBody>
      </p:sp>
      <p:sp>
        <p:nvSpPr>
          <p:cNvPr id="16" name="TextBox 15">
            <a:extLst>
              <a:ext uri="{FF2B5EF4-FFF2-40B4-BE49-F238E27FC236}">
                <a16:creationId xmlns:a16="http://schemas.microsoft.com/office/drawing/2014/main" id="{B0A155A5-6A35-1D40-95E0-EE7A07FDF98D}"/>
              </a:ext>
            </a:extLst>
          </p:cNvPr>
          <p:cNvSpPr txBox="1"/>
          <p:nvPr/>
        </p:nvSpPr>
        <p:spPr>
          <a:xfrm>
            <a:off x="209836" y="4551362"/>
            <a:ext cx="2834640" cy="1828800"/>
          </a:xfrm>
          <a:prstGeom prst="rect">
            <a:avLst/>
          </a:prstGeom>
          <a:solidFill>
            <a:srgbClr val="FFA0BC"/>
          </a:solidFill>
          <a:ln w="19050">
            <a:solidFill>
              <a:schemeClr val="tx1"/>
            </a:solidFill>
          </a:ln>
        </p:spPr>
        <p:txBody>
          <a:bodyPr wrap="square" rtlCol="0">
            <a:noAutofit/>
          </a:bodyPr>
          <a:lstStyle/>
          <a:p>
            <a:pPr algn="ctr"/>
            <a:r>
              <a:rPr lang="en-US" sz="2800" dirty="0"/>
              <a:t>Drug-using, alcoholic or problem drinker</a:t>
            </a:r>
          </a:p>
          <a:p>
            <a:pPr algn="ctr"/>
            <a:r>
              <a:rPr lang="en-US" sz="2800" dirty="0"/>
              <a:t>in household </a:t>
            </a:r>
          </a:p>
        </p:txBody>
      </p:sp>
      <p:sp>
        <p:nvSpPr>
          <p:cNvPr id="17" name="TextBox 16">
            <a:extLst>
              <a:ext uri="{FF2B5EF4-FFF2-40B4-BE49-F238E27FC236}">
                <a16:creationId xmlns:a16="http://schemas.microsoft.com/office/drawing/2014/main" id="{BE19DF4D-B8AB-854A-A17C-D2D1E5D9EE7C}"/>
              </a:ext>
            </a:extLst>
          </p:cNvPr>
          <p:cNvSpPr txBox="1"/>
          <p:nvPr/>
        </p:nvSpPr>
        <p:spPr>
          <a:xfrm>
            <a:off x="3135559" y="4551362"/>
            <a:ext cx="2834640" cy="1828800"/>
          </a:xfrm>
          <a:prstGeom prst="rect">
            <a:avLst/>
          </a:prstGeom>
          <a:solidFill>
            <a:schemeClr val="accent5">
              <a:lumMod val="40000"/>
              <a:lumOff val="60000"/>
            </a:schemeClr>
          </a:solidFill>
          <a:ln w="19050">
            <a:solidFill>
              <a:schemeClr val="tx1"/>
            </a:solidFill>
          </a:ln>
        </p:spPr>
        <p:txBody>
          <a:bodyPr wrap="square" rtlCol="0">
            <a:noAutofit/>
          </a:bodyPr>
          <a:lstStyle/>
          <a:p>
            <a:pPr algn="ctr"/>
            <a:r>
              <a:rPr lang="en-US" sz="2800" dirty="0"/>
              <a:t>Witness domestic violence against mother or stepmother</a:t>
            </a:r>
          </a:p>
        </p:txBody>
      </p:sp>
      <p:sp>
        <p:nvSpPr>
          <p:cNvPr id="19" name="Title 1">
            <a:extLst>
              <a:ext uri="{FF2B5EF4-FFF2-40B4-BE49-F238E27FC236}">
                <a16:creationId xmlns:a16="http://schemas.microsoft.com/office/drawing/2014/main" id="{1A62395B-6E4C-D84E-9566-1F29E4AE5EA1}"/>
              </a:ext>
            </a:extLst>
          </p:cNvPr>
          <p:cNvSpPr txBox="1">
            <a:spLocks/>
          </p:cNvSpPr>
          <p:nvPr/>
        </p:nvSpPr>
        <p:spPr>
          <a:xfrm>
            <a:off x="665015" y="373688"/>
            <a:ext cx="10989956" cy="971226"/>
          </a:xfrm>
          <a:prstGeom prst="rect">
            <a:avLst/>
          </a:prstGeom>
        </p:spPr>
        <p:txBody>
          <a:bodyPr anchor="t">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r>
              <a:rPr lang="en-US" sz="5000" dirty="0">
                <a:solidFill>
                  <a:schemeClr val="tx1"/>
                </a:solidFill>
              </a:rPr>
              <a:t>Adverse Childhood Experiences (ACEs)</a:t>
            </a:r>
            <a:r>
              <a:rPr lang="en-US" dirty="0">
                <a:solidFill>
                  <a:srgbClr val="FFFFFF"/>
                </a:solidFill>
              </a:rPr>
              <a:t>IA</a:t>
            </a:r>
          </a:p>
        </p:txBody>
      </p:sp>
    </p:spTree>
    <p:extLst>
      <p:ext uri="{BB962C8B-B14F-4D97-AF65-F5344CB8AC3E}">
        <p14:creationId xmlns:p14="http://schemas.microsoft.com/office/powerpoint/2010/main" val="2938127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C07B04-3AA3-1048-A109-3D8D66915C35}"/>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a:t>Optional Videos</a:t>
            </a:r>
          </a:p>
        </p:txBody>
      </p:sp>
      <p:cxnSp>
        <p:nvCxnSpPr>
          <p:cNvPr id="14" name="Straight Connector 13">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7BC7C1F-D8E3-B14F-AA03-CC45B9F6871D}"/>
              </a:ext>
            </a:extLst>
          </p:cNvPr>
          <p:cNvSpPr>
            <a:spLocks noGrp="1"/>
          </p:cNvSpPr>
          <p:nvPr>
            <p:ph idx="1"/>
          </p:nvPr>
        </p:nvSpPr>
        <p:spPr>
          <a:xfrm>
            <a:off x="1097280" y="2108201"/>
            <a:ext cx="6818261" cy="3760891"/>
          </a:xfrm>
        </p:spPr>
        <p:txBody>
          <a:bodyPr>
            <a:normAutofit/>
          </a:bodyPr>
          <a:lstStyle/>
          <a:p>
            <a:r>
              <a:rPr lang="en-US" dirty="0" err="1"/>
              <a:t>Brené</a:t>
            </a:r>
            <a:r>
              <a:rPr lang="en-US" dirty="0"/>
              <a:t> Brown animated short on Empathy (2 min 54 sec)</a:t>
            </a:r>
          </a:p>
          <a:p>
            <a:r>
              <a:rPr lang="en-US" dirty="0">
                <a:hlinkClick r:id="rId3"/>
              </a:rPr>
              <a:t>https://youtu.be/1Evwgu369Jw</a:t>
            </a:r>
            <a:endParaRPr lang="en-US" dirty="0"/>
          </a:p>
          <a:p>
            <a:endParaRPr lang="en-US" dirty="0"/>
          </a:p>
          <a:p>
            <a:endParaRPr lang="en-US" dirty="0"/>
          </a:p>
        </p:txBody>
      </p:sp>
      <p:pic>
        <p:nvPicPr>
          <p:cNvPr id="7" name="Graphic 8" descr="Video camera">
            <a:extLst>
              <a:ext uri="{FF2B5EF4-FFF2-40B4-BE49-F238E27FC236}">
                <a16:creationId xmlns:a16="http://schemas.microsoft.com/office/drawing/2014/main" id="{0E631AB7-8C63-4C8E-AC6A-884DC7B868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9006" y="2416624"/>
            <a:ext cx="3144043" cy="3144043"/>
          </a:xfrm>
          <a:prstGeom prst="rect">
            <a:avLst/>
          </a:prstGeom>
        </p:spPr>
      </p:pic>
      <p:sp>
        <p:nvSpPr>
          <p:cNvPr id="16" name="Rectangle 15">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C3A9B856-4E12-8540-B0BC-0F50621871F7}"/>
              </a:ext>
            </a:extLst>
          </p:cNvPr>
          <p:cNvSpPr>
            <a:spLocks noGrp="1"/>
          </p:cNvSpPr>
          <p:nvPr>
            <p:ph type="ftr" sz="quarter" idx="11"/>
          </p:nvPr>
        </p:nvSpPr>
        <p:spPr>
          <a:xfrm>
            <a:off x="1097279" y="6446838"/>
            <a:ext cx="6818262" cy="365125"/>
          </a:xfrm>
        </p:spPr>
        <p:txBody>
          <a:bodyPr vert="horz" lIns="91440" tIns="45720" rIns="91440" bIns="45720" rtlCol="0">
            <a:normAutofit/>
          </a:bodyPr>
          <a:lstStyle/>
          <a:p>
            <a:pPr>
              <a:spcAft>
                <a:spcPts val="600"/>
              </a:spcAft>
            </a:pPr>
            <a:r>
              <a:rPr lang="en-US" kern="1200" cap="all" baseline="0">
                <a:latin typeface="+mn-lt"/>
                <a:ea typeface="+mn-ea"/>
                <a:cs typeface="+mn-cs"/>
              </a:rPr>
              <a:t>National Office of Job Corps</a:t>
            </a:r>
          </a:p>
        </p:txBody>
      </p:sp>
      <p:sp>
        <p:nvSpPr>
          <p:cNvPr id="3" name="Slide Number Placeholder 2">
            <a:extLst>
              <a:ext uri="{FF2B5EF4-FFF2-40B4-BE49-F238E27FC236}">
                <a16:creationId xmlns:a16="http://schemas.microsoft.com/office/drawing/2014/main" id="{58FD7703-9282-354F-8F88-0EF48C8581E1}"/>
              </a:ext>
            </a:extLst>
          </p:cNvPr>
          <p:cNvSpPr>
            <a:spLocks noGrp="1"/>
          </p:cNvSpPr>
          <p:nvPr>
            <p:ph type="sldNum" sz="quarter" idx="12"/>
          </p:nvPr>
        </p:nvSpPr>
        <p:spPr>
          <a:xfrm>
            <a:off x="10993582" y="6446838"/>
            <a:ext cx="780010" cy="365125"/>
          </a:xfrm>
        </p:spPr>
        <p:txBody>
          <a:bodyPr vert="horz" lIns="91440" tIns="45720" rIns="91440" bIns="45720" rtlCol="0">
            <a:normAutofit/>
          </a:bodyPr>
          <a:lstStyle/>
          <a:p>
            <a:pPr>
              <a:spcAft>
                <a:spcPts val="600"/>
              </a:spcAft>
            </a:pPr>
            <a:fld id="{3A98EE3D-8CD1-4C3F-BD1C-C98C9596463C}" type="slidenum">
              <a:rPr lang="en-US" smtClean="0"/>
              <a:pPr>
                <a:spcAft>
                  <a:spcPts val="600"/>
                </a:spcAft>
              </a:pPr>
              <a:t>42</a:t>
            </a:fld>
            <a:endParaRPr lang="en-US"/>
          </a:p>
        </p:txBody>
      </p:sp>
    </p:spTree>
    <p:extLst>
      <p:ext uri="{BB962C8B-B14F-4D97-AF65-F5344CB8AC3E}">
        <p14:creationId xmlns:p14="http://schemas.microsoft.com/office/powerpoint/2010/main" val="192949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C39A62-1888-9F46-B694-10134178231B}"/>
              </a:ext>
            </a:extLst>
          </p:cNvPr>
          <p:cNvSpPr>
            <a:spLocks noGrp="1"/>
          </p:cNvSpPr>
          <p:nvPr>
            <p:ph type="title"/>
          </p:nvPr>
        </p:nvSpPr>
        <p:spPr>
          <a:xfrm>
            <a:off x="5247410" y="190259"/>
            <a:ext cx="5319242" cy="1409940"/>
          </a:xfrm>
        </p:spPr>
        <p:txBody>
          <a:bodyPr anchor="ctr">
            <a:normAutofit/>
          </a:bodyPr>
          <a:lstStyle/>
          <a:p>
            <a:r>
              <a:rPr lang="en-US" dirty="0">
                <a:solidFill>
                  <a:schemeClr val="tx1"/>
                </a:solidFill>
              </a:rPr>
              <a:t>What is Trauma?</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C2F5DD1-94DA-6C47-942A-01341EC7A70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5" name="Rectangle 4">
            <a:extLst>
              <a:ext uri="{FF2B5EF4-FFF2-40B4-BE49-F238E27FC236}">
                <a16:creationId xmlns:a16="http://schemas.microsoft.com/office/drawing/2014/main" id="{E2B6CF7A-148E-7F41-8225-1F585E92EE65}"/>
              </a:ext>
            </a:extLst>
          </p:cNvPr>
          <p:cNvSpPr/>
          <p:nvPr/>
        </p:nvSpPr>
        <p:spPr>
          <a:xfrm>
            <a:off x="1210128" y="895229"/>
            <a:ext cx="1970809" cy="2215991"/>
          </a:xfrm>
          <a:prstGeom prst="rect">
            <a:avLst/>
          </a:prstGeom>
        </p:spPr>
        <p:txBody>
          <a:bodyPr wrap="square">
            <a:spAutoFit/>
          </a:bodyPr>
          <a:lstStyle/>
          <a:p>
            <a:pPr marL="9525" lvl="0" algn="ctr"/>
            <a:r>
              <a:rPr lang="en-US" sz="4600" dirty="0">
                <a:solidFill>
                  <a:srgbClr val="C00000"/>
                </a:solidFill>
              </a:rPr>
              <a:t>The </a:t>
            </a:r>
          </a:p>
          <a:p>
            <a:pPr marL="9525" lvl="0" algn="ctr"/>
            <a:r>
              <a:rPr lang="en-US" sz="4600" dirty="0">
                <a:solidFill>
                  <a:srgbClr val="C00000"/>
                </a:solidFill>
              </a:rPr>
              <a:t>Three</a:t>
            </a:r>
          </a:p>
          <a:p>
            <a:pPr marL="9525" lvl="0" algn="ctr"/>
            <a:r>
              <a:rPr lang="en-US" sz="4600" dirty="0">
                <a:solidFill>
                  <a:srgbClr val="C00000"/>
                </a:solidFill>
              </a:rPr>
              <a:t>E’s</a:t>
            </a:r>
            <a:endParaRPr lang="en-US" dirty="0"/>
          </a:p>
        </p:txBody>
      </p:sp>
      <p:grpSp>
        <p:nvGrpSpPr>
          <p:cNvPr id="3" name="Group 2">
            <a:extLst>
              <a:ext uri="{FF2B5EF4-FFF2-40B4-BE49-F238E27FC236}">
                <a16:creationId xmlns:a16="http://schemas.microsoft.com/office/drawing/2014/main" id="{CCD63FEC-9A8C-DC43-A632-185B73C25997}"/>
              </a:ext>
            </a:extLst>
          </p:cNvPr>
          <p:cNvGrpSpPr/>
          <p:nvPr/>
        </p:nvGrpSpPr>
        <p:grpSpPr>
          <a:xfrm>
            <a:off x="4800601" y="1380434"/>
            <a:ext cx="7179076" cy="1058230"/>
            <a:chOff x="4800601" y="1482034"/>
            <a:chExt cx="7179076" cy="1058230"/>
          </a:xfrm>
        </p:grpSpPr>
        <p:sp>
          <p:nvSpPr>
            <p:cNvPr id="13" name="Rounded Rectangle 12">
              <a:extLst>
                <a:ext uri="{FF2B5EF4-FFF2-40B4-BE49-F238E27FC236}">
                  <a16:creationId xmlns:a16="http://schemas.microsoft.com/office/drawing/2014/main" id="{D5635256-72CC-F04B-9F35-BF51AB8D8BD9}"/>
                </a:ext>
              </a:extLst>
            </p:cNvPr>
            <p:cNvSpPr/>
            <p:nvPr/>
          </p:nvSpPr>
          <p:spPr>
            <a:xfrm>
              <a:off x="4800601" y="1482034"/>
              <a:ext cx="7179076" cy="10582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a:r>
                <a:rPr lang="en-US" sz="2200" dirty="0">
                  <a:solidFill>
                    <a:schemeClr val="tx1"/>
                  </a:solidFill>
                </a:rPr>
                <a:t>Results from an </a:t>
              </a:r>
              <a:r>
                <a:rPr lang="en-US" sz="2400" b="1" dirty="0">
                  <a:solidFill>
                    <a:srgbClr val="C00000"/>
                  </a:solidFill>
                </a:rPr>
                <a:t>EVENT</a:t>
              </a:r>
              <a:r>
                <a:rPr lang="en-US" sz="2200" dirty="0">
                  <a:solidFill>
                    <a:schemeClr val="tx1"/>
                  </a:solidFill>
                </a:rPr>
                <a:t>, series of events, or set of circumstances </a:t>
              </a:r>
            </a:p>
          </p:txBody>
        </p:sp>
        <p:sp>
          <p:nvSpPr>
            <p:cNvPr id="30" name="Rectangle 29" descr="Exclamation Mark">
              <a:extLst>
                <a:ext uri="{FF2B5EF4-FFF2-40B4-BE49-F238E27FC236}">
                  <a16:creationId xmlns:a16="http://schemas.microsoft.com/office/drawing/2014/main" id="{09BED7B1-44E0-DA4A-B90A-7A7E7B4D2787}"/>
                </a:ext>
              </a:extLst>
            </p:cNvPr>
            <p:cNvSpPr/>
            <p:nvPr/>
          </p:nvSpPr>
          <p:spPr>
            <a:xfrm>
              <a:off x="5004570" y="1781071"/>
              <a:ext cx="422579" cy="4572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7" name="Group 6">
            <a:extLst>
              <a:ext uri="{FF2B5EF4-FFF2-40B4-BE49-F238E27FC236}">
                <a16:creationId xmlns:a16="http://schemas.microsoft.com/office/drawing/2014/main" id="{B9BD2A05-3FFD-9D40-B8E4-990B567CEFE1}"/>
              </a:ext>
            </a:extLst>
          </p:cNvPr>
          <p:cNvGrpSpPr/>
          <p:nvPr/>
        </p:nvGrpSpPr>
        <p:grpSpPr>
          <a:xfrm>
            <a:off x="4800600" y="2516506"/>
            <a:ext cx="7179075" cy="1058230"/>
            <a:chOff x="4800600" y="2516506"/>
            <a:chExt cx="7179075" cy="1058230"/>
          </a:xfrm>
        </p:grpSpPr>
        <p:grpSp>
          <p:nvGrpSpPr>
            <p:cNvPr id="14" name="Group 13">
              <a:extLst>
                <a:ext uri="{FF2B5EF4-FFF2-40B4-BE49-F238E27FC236}">
                  <a16:creationId xmlns:a16="http://schemas.microsoft.com/office/drawing/2014/main" id="{0FFEEFA9-9F0C-714F-889F-8D3A01727360}"/>
                </a:ext>
              </a:extLst>
            </p:cNvPr>
            <p:cNvGrpSpPr/>
            <p:nvPr/>
          </p:nvGrpSpPr>
          <p:grpSpPr>
            <a:xfrm>
              <a:off x="4800600" y="2516506"/>
              <a:ext cx="7179075" cy="1058230"/>
              <a:chOff x="457199" y="2583874"/>
              <a:chExt cx="8330569" cy="1058230"/>
            </a:xfrm>
          </p:grpSpPr>
          <p:sp>
            <p:nvSpPr>
              <p:cNvPr id="25" name="Rounded Rectangle 24">
                <a:extLst>
                  <a:ext uri="{FF2B5EF4-FFF2-40B4-BE49-F238E27FC236}">
                    <a16:creationId xmlns:a16="http://schemas.microsoft.com/office/drawing/2014/main" id="{DADD46D8-F2DF-A844-8416-B5A9E0F69C39}"/>
                  </a:ext>
                </a:extLst>
              </p:cNvPr>
              <p:cNvSpPr/>
              <p:nvPr/>
            </p:nvSpPr>
            <p:spPr>
              <a:xfrm>
                <a:off x="457199" y="2583874"/>
                <a:ext cx="8330569" cy="10582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E512200C-B308-284E-95C5-EA8A4129E276}"/>
                  </a:ext>
                </a:extLst>
              </p:cNvPr>
              <p:cNvGrpSpPr/>
              <p:nvPr/>
            </p:nvGrpSpPr>
            <p:grpSpPr>
              <a:xfrm>
                <a:off x="768289" y="2599360"/>
                <a:ext cx="7607421" cy="962665"/>
                <a:chOff x="404720" y="1665571"/>
                <a:chExt cx="7607421" cy="851006"/>
              </a:xfrm>
            </p:grpSpPr>
            <p:sp>
              <p:nvSpPr>
                <p:cNvPr id="27" name="Rectangle 26">
                  <a:extLst>
                    <a:ext uri="{FF2B5EF4-FFF2-40B4-BE49-F238E27FC236}">
                      <a16:creationId xmlns:a16="http://schemas.microsoft.com/office/drawing/2014/main" id="{0D0224AB-EC16-7340-868B-A8B198BB2D3E}"/>
                    </a:ext>
                  </a:extLst>
                </p:cNvPr>
                <p:cNvSpPr/>
                <p:nvPr/>
              </p:nvSpPr>
              <p:spPr>
                <a:xfrm>
                  <a:off x="404720" y="1665571"/>
                  <a:ext cx="7607421" cy="744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37B6C035-A6CA-AF46-A37C-0D5046490731}"/>
                    </a:ext>
                  </a:extLst>
                </p:cNvPr>
                <p:cNvSpPr txBox="1"/>
                <p:nvPr/>
              </p:nvSpPr>
              <p:spPr>
                <a:xfrm>
                  <a:off x="1084230" y="1771717"/>
                  <a:ext cx="6927911"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marL="11113" defTabSz="977900">
                    <a:lnSpc>
                      <a:spcPct val="90000"/>
                    </a:lnSpc>
                    <a:spcBef>
                      <a:spcPct val="0"/>
                    </a:spcBef>
                    <a:spcAft>
                      <a:spcPct val="35000"/>
                    </a:spcAft>
                  </a:pPr>
                  <a:r>
                    <a:rPr lang="en-US" sz="2200" dirty="0"/>
                    <a:t>That is </a:t>
                  </a:r>
                  <a:r>
                    <a:rPr lang="en-US" sz="2200" b="1" dirty="0">
                      <a:solidFill>
                        <a:srgbClr val="C00000"/>
                      </a:solidFill>
                    </a:rPr>
                    <a:t>EXPERIENCED*</a:t>
                  </a:r>
                  <a:r>
                    <a:rPr lang="en-US" sz="2200" dirty="0"/>
                    <a:t> by an individual as physically or emotionally harmful or life-threatening</a:t>
                  </a:r>
                </a:p>
              </p:txBody>
            </p:sp>
          </p:grpSp>
        </p:grpSp>
        <p:sp>
          <p:nvSpPr>
            <p:cNvPr id="31" name="Rectangle 30" descr="Skeleton">
              <a:extLst>
                <a:ext uri="{FF2B5EF4-FFF2-40B4-BE49-F238E27FC236}">
                  <a16:creationId xmlns:a16="http://schemas.microsoft.com/office/drawing/2014/main" id="{9B415035-2937-504B-998F-1FF020719EDD}"/>
                </a:ext>
              </a:extLst>
            </p:cNvPr>
            <p:cNvSpPr/>
            <p:nvPr/>
          </p:nvSpPr>
          <p:spPr>
            <a:xfrm>
              <a:off x="5004570" y="2836648"/>
              <a:ext cx="422579" cy="42224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9" name="Group 8">
            <a:extLst>
              <a:ext uri="{FF2B5EF4-FFF2-40B4-BE49-F238E27FC236}">
                <a16:creationId xmlns:a16="http://schemas.microsoft.com/office/drawing/2014/main" id="{6BD29E5B-AFB8-CE4C-A288-2781E9E4B917}"/>
              </a:ext>
            </a:extLst>
          </p:cNvPr>
          <p:cNvGrpSpPr/>
          <p:nvPr/>
        </p:nvGrpSpPr>
        <p:grpSpPr>
          <a:xfrm>
            <a:off x="4781957" y="4803138"/>
            <a:ext cx="7179074" cy="1058229"/>
            <a:chOff x="4816574" y="3703379"/>
            <a:chExt cx="7179074" cy="1058229"/>
          </a:xfrm>
        </p:grpSpPr>
        <p:grpSp>
          <p:nvGrpSpPr>
            <p:cNvPr id="15" name="Group 14">
              <a:extLst>
                <a:ext uri="{FF2B5EF4-FFF2-40B4-BE49-F238E27FC236}">
                  <a16:creationId xmlns:a16="http://schemas.microsoft.com/office/drawing/2014/main" id="{22C7BCC6-951D-BD44-B250-D13E72802044}"/>
                </a:ext>
              </a:extLst>
            </p:cNvPr>
            <p:cNvGrpSpPr/>
            <p:nvPr/>
          </p:nvGrpSpPr>
          <p:grpSpPr>
            <a:xfrm>
              <a:off x="4816574" y="3703379"/>
              <a:ext cx="7179074" cy="1058229"/>
              <a:chOff x="475735" y="4329545"/>
              <a:chExt cx="8330568" cy="1058229"/>
            </a:xfrm>
          </p:grpSpPr>
          <p:sp>
            <p:nvSpPr>
              <p:cNvPr id="21" name="Rounded Rectangle 20">
                <a:extLst>
                  <a:ext uri="{FF2B5EF4-FFF2-40B4-BE49-F238E27FC236}">
                    <a16:creationId xmlns:a16="http://schemas.microsoft.com/office/drawing/2014/main" id="{4FC3047E-942E-5F4D-A05A-C628FCF3F094}"/>
                  </a:ext>
                </a:extLst>
              </p:cNvPr>
              <p:cNvSpPr/>
              <p:nvPr/>
            </p:nvSpPr>
            <p:spPr>
              <a:xfrm>
                <a:off x="475735" y="4329545"/>
                <a:ext cx="8330568" cy="105822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E961C608-F7F9-2F41-9A60-76A8B148832B}"/>
                  </a:ext>
                </a:extLst>
              </p:cNvPr>
              <p:cNvGrpSpPr/>
              <p:nvPr/>
            </p:nvGrpSpPr>
            <p:grpSpPr>
              <a:xfrm>
                <a:off x="920689" y="4436740"/>
                <a:ext cx="7747576" cy="792196"/>
                <a:chOff x="404720" y="2669253"/>
                <a:chExt cx="7747576" cy="792196"/>
              </a:xfrm>
            </p:grpSpPr>
            <p:sp>
              <p:nvSpPr>
                <p:cNvPr id="23" name="Rectangle 22">
                  <a:extLst>
                    <a:ext uri="{FF2B5EF4-FFF2-40B4-BE49-F238E27FC236}">
                      <a16:creationId xmlns:a16="http://schemas.microsoft.com/office/drawing/2014/main" id="{DBA45875-DEA5-1B4C-9BCF-F3494507F46D}"/>
                    </a:ext>
                  </a:extLst>
                </p:cNvPr>
                <p:cNvSpPr/>
                <p:nvPr/>
              </p:nvSpPr>
              <p:spPr>
                <a:xfrm>
                  <a:off x="404720" y="2669253"/>
                  <a:ext cx="7607421" cy="744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0FECF630-502A-B540-863A-32912B889747}"/>
                    </a:ext>
                  </a:extLst>
                </p:cNvPr>
                <p:cNvSpPr txBox="1"/>
                <p:nvPr/>
              </p:nvSpPr>
              <p:spPr>
                <a:xfrm>
                  <a:off x="931831" y="2716589"/>
                  <a:ext cx="7220465"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defTabSz="977900">
                    <a:lnSpc>
                      <a:spcPct val="85000"/>
                    </a:lnSpc>
                    <a:spcBef>
                      <a:spcPct val="0"/>
                    </a:spcBef>
                  </a:pPr>
                  <a:r>
                    <a:rPr lang="en-US" sz="2200" dirty="0"/>
                    <a:t>Has lasting </a:t>
                  </a:r>
                  <a:r>
                    <a:rPr lang="en-US" sz="2200" b="1" dirty="0">
                      <a:solidFill>
                        <a:srgbClr val="C00000"/>
                      </a:solidFill>
                    </a:rPr>
                    <a:t>EFFECTS</a:t>
                  </a:r>
                  <a:r>
                    <a:rPr lang="en-US" sz="2200" dirty="0"/>
                    <a:t> on the individual’s functioning and mental, physical, social, or emotional or spiritual well-being</a:t>
                  </a:r>
                </a:p>
              </p:txBody>
            </p:sp>
          </p:grpSp>
        </p:grpSp>
        <p:sp>
          <p:nvSpPr>
            <p:cNvPr id="32" name="Rectangle 31" descr="Question mark">
              <a:extLst>
                <a:ext uri="{FF2B5EF4-FFF2-40B4-BE49-F238E27FC236}">
                  <a16:creationId xmlns:a16="http://schemas.microsoft.com/office/drawing/2014/main" id="{E9ACDDFA-484F-8D4F-887E-F0604B3C6EF0}"/>
                </a:ext>
              </a:extLst>
            </p:cNvPr>
            <p:cNvSpPr/>
            <p:nvPr/>
          </p:nvSpPr>
          <p:spPr>
            <a:xfrm>
              <a:off x="5004570" y="3921125"/>
              <a:ext cx="422579" cy="50701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36" name="Group 35">
            <a:extLst>
              <a:ext uri="{FF2B5EF4-FFF2-40B4-BE49-F238E27FC236}">
                <a16:creationId xmlns:a16="http://schemas.microsoft.com/office/drawing/2014/main" id="{CD152C04-02C6-E74C-824C-C5768336BF76}"/>
              </a:ext>
            </a:extLst>
          </p:cNvPr>
          <p:cNvGrpSpPr/>
          <p:nvPr/>
        </p:nvGrpSpPr>
        <p:grpSpPr>
          <a:xfrm>
            <a:off x="4781958" y="3661188"/>
            <a:ext cx="7179073" cy="1058229"/>
            <a:chOff x="4816573" y="4801350"/>
            <a:chExt cx="7179073" cy="1058229"/>
          </a:xfrm>
        </p:grpSpPr>
        <p:grpSp>
          <p:nvGrpSpPr>
            <p:cNvPr id="16" name="Group 15">
              <a:extLst>
                <a:ext uri="{FF2B5EF4-FFF2-40B4-BE49-F238E27FC236}">
                  <a16:creationId xmlns:a16="http://schemas.microsoft.com/office/drawing/2014/main" id="{4DAB4497-6E5F-1640-9A76-D17BA7DD2652}"/>
                </a:ext>
              </a:extLst>
            </p:cNvPr>
            <p:cNvGrpSpPr/>
            <p:nvPr/>
          </p:nvGrpSpPr>
          <p:grpSpPr>
            <a:xfrm>
              <a:off x="4816573" y="4801350"/>
              <a:ext cx="7179073" cy="1058229"/>
              <a:chOff x="475734" y="5452917"/>
              <a:chExt cx="8330567" cy="1058229"/>
            </a:xfrm>
          </p:grpSpPr>
          <p:sp>
            <p:nvSpPr>
              <p:cNvPr id="17" name="Rounded Rectangle 16">
                <a:extLst>
                  <a:ext uri="{FF2B5EF4-FFF2-40B4-BE49-F238E27FC236}">
                    <a16:creationId xmlns:a16="http://schemas.microsoft.com/office/drawing/2014/main" id="{C96E47C4-F32F-C94A-83C7-BF33F3682BE7}"/>
                  </a:ext>
                </a:extLst>
              </p:cNvPr>
              <p:cNvSpPr/>
              <p:nvPr/>
            </p:nvSpPr>
            <p:spPr>
              <a:xfrm>
                <a:off x="475734" y="5452917"/>
                <a:ext cx="8330567" cy="105822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72719EE0-1C80-FD49-BFA8-C21260057563}"/>
                  </a:ext>
                </a:extLst>
              </p:cNvPr>
              <p:cNvGrpSpPr/>
              <p:nvPr/>
            </p:nvGrpSpPr>
            <p:grpSpPr>
              <a:xfrm>
                <a:off x="920689" y="5571170"/>
                <a:ext cx="7867079" cy="796148"/>
                <a:chOff x="404720" y="3666583"/>
                <a:chExt cx="7867079" cy="796148"/>
              </a:xfrm>
            </p:grpSpPr>
            <p:sp>
              <p:nvSpPr>
                <p:cNvPr id="19" name="Rectangle 18">
                  <a:extLst>
                    <a:ext uri="{FF2B5EF4-FFF2-40B4-BE49-F238E27FC236}">
                      <a16:creationId xmlns:a16="http://schemas.microsoft.com/office/drawing/2014/main" id="{39E9D968-7EC7-D140-9C5F-4850C3D67EE9}"/>
                    </a:ext>
                  </a:extLst>
                </p:cNvPr>
                <p:cNvSpPr/>
                <p:nvPr/>
              </p:nvSpPr>
              <p:spPr>
                <a:xfrm>
                  <a:off x="404720" y="3666583"/>
                  <a:ext cx="7607421" cy="744860"/>
                </a:xfrm>
                <a:prstGeom prst="rect">
                  <a:avLst/>
                </a:prstGeom>
                <a:solidFill>
                  <a:schemeClr val="accent1">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E8F54D87-EEFA-8C45-B7E1-BBAF8D434F47}"/>
                    </a:ext>
                  </a:extLst>
                </p:cNvPr>
                <p:cNvSpPr txBox="1"/>
                <p:nvPr/>
              </p:nvSpPr>
              <p:spPr>
                <a:xfrm>
                  <a:off x="871717" y="3717871"/>
                  <a:ext cx="7400082"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defTabSz="933450">
                    <a:lnSpc>
                      <a:spcPct val="90000"/>
                    </a:lnSpc>
                    <a:spcBef>
                      <a:spcPct val="0"/>
                    </a:spcBef>
                  </a:pPr>
                  <a:r>
                    <a:rPr lang="en-US" sz="2100" b="1" dirty="0">
                      <a:solidFill>
                        <a:srgbClr val="C00000"/>
                      </a:solidFill>
                    </a:rPr>
                    <a:t>*</a:t>
                  </a:r>
                  <a:r>
                    <a:rPr lang="en-US" sz="2100" dirty="0"/>
                    <a:t>This could mean </a:t>
                  </a:r>
                  <a:r>
                    <a:rPr lang="en-US" sz="2100" b="1" i="1" dirty="0">
                      <a:solidFill>
                        <a:schemeClr val="tx1"/>
                      </a:solidFill>
                    </a:rPr>
                    <a:t>actual occurrence</a:t>
                  </a:r>
                  <a:r>
                    <a:rPr lang="en-US" sz="2100" dirty="0"/>
                    <a:t>, </a:t>
                  </a:r>
                  <a:r>
                    <a:rPr lang="en-US" sz="2100" b="1" i="1" dirty="0"/>
                    <a:t>threats</a:t>
                  </a:r>
                  <a:r>
                    <a:rPr lang="en-US" sz="2100" dirty="0"/>
                    <a:t>, </a:t>
                  </a:r>
                  <a:r>
                    <a:rPr lang="en-US" sz="2100" b="1" i="1" dirty="0"/>
                    <a:t>witnessing</a:t>
                  </a:r>
                  <a:r>
                    <a:rPr lang="en-US" sz="2100" dirty="0"/>
                    <a:t> this happening to someone else, or </a:t>
                  </a:r>
                  <a:r>
                    <a:rPr lang="en-US" sz="2100" b="1" i="1" dirty="0"/>
                    <a:t>learning</a:t>
                  </a:r>
                  <a:r>
                    <a:rPr lang="en-US" sz="2100" dirty="0"/>
                    <a:t> that an event happened to someone (classmate, friend, family) </a:t>
                  </a:r>
                </a:p>
              </p:txBody>
            </p:sp>
          </p:grpSp>
        </p:grpSp>
        <p:sp>
          <p:nvSpPr>
            <p:cNvPr id="33" name="Rectangle 32" descr="Crying Face with No Fill">
              <a:extLst>
                <a:ext uri="{FF2B5EF4-FFF2-40B4-BE49-F238E27FC236}">
                  <a16:creationId xmlns:a16="http://schemas.microsoft.com/office/drawing/2014/main" id="{2B902099-0524-0B48-897F-6A368B0B9910}"/>
                </a:ext>
              </a:extLst>
            </p:cNvPr>
            <p:cNvSpPr/>
            <p:nvPr/>
          </p:nvSpPr>
          <p:spPr>
            <a:xfrm>
              <a:off x="5004570" y="5120015"/>
              <a:ext cx="422579" cy="44006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pic>
        <p:nvPicPr>
          <p:cNvPr id="34" name="Picture 33">
            <a:extLst>
              <a:ext uri="{FF2B5EF4-FFF2-40B4-BE49-F238E27FC236}">
                <a16:creationId xmlns:a16="http://schemas.microsoft.com/office/drawing/2014/main" id="{C73FF582-CF7B-1C46-ADF9-D2993D623F04}"/>
              </a:ext>
            </a:extLst>
          </p:cNvPr>
          <p:cNvPicPr>
            <a:picLocks noChangeAspect="1"/>
          </p:cNvPicPr>
          <p:nvPr/>
        </p:nvPicPr>
        <p:blipFill rotWithShape="1">
          <a:blip r:embed="rId11"/>
          <a:srcRect l="340" r="1"/>
          <a:stretch/>
        </p:blipFill>
        <p:spPr>
          <a:xfrm>
            <a:off x="483177" y="3774412"/>
            <a:ext cx="3733800" cy="2106628"/>
          </a:xfrm>
          <a:prstGeom prst="rect">
            <a:avLst/>
          </a:prstGeom>
          <a:ln>
            <a:solidFill>
              <a:schemeClr val="tx1"/>
            </a:solidFill>
          </a:ln>
        </p:spPr>
      </p:pic>
      <p:sp>
        <p:nvSpPr>
          <p:cNvPr id="35" name="TextBox 34">
            <a:extLst>
              <a:ext uri="{FF2B5EF4-FFF2-40B4-BE49-F238E27FC236}">
                <a16:creationId xmlns:a16="http://schemas.microsoft.com/office/drawing/2014/main" id="{9391A929-6949-B041-937D-3148A2F840FF}"/>
              </a:ext>
            </a:extLst>
          </p:cNvPr>
          <p:cNvSpPr txBox="1"/>
          <p:nvPr/>
        </p:nvSpPr>
        <p:spPr>
          <a:xfrm>
            <a:off x="4816573" y="5951873"/>
            <a:ext cx="7225448" cy="338554"/>
          </a:xfrm>
          <a:prstGeom prst="rect">
            <a:avLst/>
          </a:prstGeom>
          <a:noFill/>
        </p:spPr>
        <p:txBody>
          <a:bodyPr wrap="square" rtlCol="0">
            <a:spAutoFit/>
          </a:bodyPr>
          <a:lstStyle/>
          <a:p>
            <a:pPr algn="r"/>
            <a:r>
              <a:rPr lang="en-US" sz="1600" dirty="0"/>
              <a:t>Substance Abuse and Mental Health Services Administration (SAMHSA)</a:t>
            </a:r>
          </a:p>
        </p:txBody>
      </p:sp>
    </p:spTree>
    <p:extLst>
      <p:ext uri="{BB962C8B-B14F-4D97-AF65-F5344CB8AC3E}">
        <p14:creationId xmlns:p14="http://schemas.microsoft.com/office/powerpoint/2010/main" val="1449603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0E0DFF-9FB8-3448-9065-E865D11928C9}"/>
              </a:ext>
            </a:extLst>
          </p:cNvPr>
          <p:cNvSpPr>
            <a:spLocks noGrp="1"/>
          </p:cNvSpPr>
          <p:nvPr>
            <p:ph idx="1"/>
          </p:nvPr>
        </p:nvSpPr>
        <p:spPr>
          <a:xfrm>
            <a:off x="329399" y="396746"/>
            <a:ext cx="7820431" cy="5748437"/>
          </a:xfrm>
        </p:spPr>
        <p:txBody>
          <a:bodyPr>
            <a:noAutofit/>
          </a:bodyPr>
          <a:lstStyle/>
          <a:p>
            <a:pPr marL="288925" indent="-288925">
              <a:spcBef>
                <a:spcPct val="0"/>
              </a:spcBef>
              <a:spcAft>
                <a:spcPts val="500"/>
              </a:spcAft>
              <a:buClr>
                <a:schemeClr val="tx1"/>
              </a:buClr>
              <a:buSzPct val="125000"/>
              <a:buFont typeface="Arial" panose="020B0604020202020204" pitchFamily="34" charset="0"/>
              <a:buChar char="•"/>
            </a:pPr>
            <a:r>
              <a:rPr lang="en-US" altLang="en-US" sz="2600" dirty="0"/>
              <a:t>Childhood neglect and abuse, including physical, sexual and emotional abuse</a:t>
            </a:r>
          </a:p>
          <a:p>
            <a:pPr marL="288925" indent="-288925">
              <a:spcBef>
                <a:spcPct val="0"/>
              </a:spcBef>
              <a:spcAft>
                <a:spcPts val="500"/>
              </a:spcAft>
              <a:buClr>
                <a:schemeClr val="tx1"/>
              </a:buClr>
              <a:buSzPct val="125000"/>
              <a:buFont typeface="Arial" panose="020B0604020202020204" pitchFamily="34" charset="0"/>
              <a:buChar char="•"/>
            </a:pPr>
            <a:r>
              <a:rPr lang="en-US" altLang="en-US" sz="2600" dirty="0"/>
              <a:t>Being a victim or witness to violence in the home, in the  community, or at school</a:t>
            </a:r>
          </a:p>
          <a:p>
            <a:pPr marL="288925" indent="-288925">
              <a:spcBef>
                <a:spcPct val="0"/>
              </a:spcBef>
              <a:spcAft>
                <a:spcPts val="500"/>
              </a:spcAft>
              <a:buClr>
                <a:schemeClr val="tx1"/>
              </a:buClr>
              <a:buSzPct val="125000"/>
              <a:buFont typeface="Arial" panose="020B0604020202020204" pitchFamily="34" charset="0"/>
              <a:buChar char="•"/>
            </a:pPr>
            <a:r>
              <a:rPr lang="en-US" altLang="en-US" sz="2600" dirty="0"/>
              <a:t>Natural disasters, war, and terrorism</a:t>
            </a:r>
          </a:p>
          <a:p>
            <a:pPr marL="288925" indent="-288925">
              <a:spcBef>
                <a:spcPct val="0"/>
              </a:spcBef>
              <a:spcAft>
                <a:spcPts val="500"/>
              </a:spcAft>
              <a:buClr>
                <a:schemeClr val="tx1"/>
              </a:buClr>
              <a:buSzPct val="125000"/>
              <a:buFont typeface="Arial" panose="020B0604020202020204" pitchFamily="34" charset="0"/>
              <a:buChar char="•"/>
            </a:pPr>
            <a:r>
              <a:rPr lang="en-US" altLang="en-US" sz="2600" dirty="0"/>
              <a:t>Living with a family member with mental health or substance abuse disorders</a:t>
            </a:r>
          </a:p>
          <a:p>
            <a:pPr marL="288925" indent="-288925">
              <a:spcBef>
                <a:spcPct val="0"/>
              </a:spcBef>
              <a:spcAft>
                <a:spcPts val="500"/>
              </a:spcAft>
              <a:buClr>
                <a:schemeClr val="tx1"/>
              </a:buClr>
              <a:buSzPct val="125000"/>
              <a:buFont typeface="Arial" panose="020B0604020202020204" pitchFamily="34" charset="0"/>
              <a:buChar char="•"/>
            </a:pPr>
            <a:r>
              <a:rPr lang="en-US" altLang="en-US" sz="2600" dirty="0"/>
              <a:t>Sudden, unexplained separation from a loved one (traumatic grief)</a:t>
            </a:r>
          </a:p>
          <a:p>
            <a:pPr marL="288925" indent="-288925">
              <a:spcBef>
                <a:spcPct val="0"/>
              </a:spcBef>
              <a:spcAft>
                <a:spcPts val="500"/>
              </a:spcAft>
              <a:buClr>
                <a:schemeClr val="tx1"/>
              </a:buClr>
              <a:buSzPct val="125000"/>
              <a:buFont typeface="Arial" panose="020B0604020202020204" pitchFamily="34" charset="0"/>
              <a:buChar char="•"/>
            </a:pPr>
            <a:r>
              <a:rPr lang="en-US" altLang="en-US" sz="2600" dirty="0"/>
              <a:t>Serious life-threatening accident or illness</a:t>
            </a:r>
          </a:p>
          <a:p>
            <a:pPr marL="288925" indent="-288925">
              <a:lnSpc>
                <a:spcPct val="120000"/>
              </a:lnSpc>
              <a:spcBef>
                <a:spcPct val="0"/>
              </a:spcBef>
              <a:spcAft>
                <a:spcPts val="500"/>
              </a:spcAft>
              <a:buClr>
                <a:schemeClr val="tx1"/>
              </a:buClr>
              <a:buSzPct val="125000"/>
              <a:buFont typeface="Arial" panose="020B0604020202020204" pitchFamily="34" charset="0"/>
              <a:buChar char="•"/>
            </a:pPr>
            <a:r>
              <a:rPr lang="en-US" altLang="en-US" sz="2600" dirty="0"/>
              <a:t>Poverty, discrimination and historical/generational trauma</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1"/>
            <a:ext cx="405079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0FA2369-10B3-4A99-93ED-036A92FD9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AF3F223-7376-0C45-9ED5-DB3970B02CC7}"/>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11" name="Rectangle 10">
            <a:extLst>
              <a:ext uri="{FF2B5EF4-FFF2-40B4-BE49-F238E27FC236}">
                <a16:creationId xmlns:a16="http://schemas.microsoft.com/office/drawing/2014/main" id="{B6AD14A0-9FAE-DF4B-9C81-3E70552E4BE3}"/>
              </a:ext>
            </a:extLst>
          </p:cNvPr>
          <p:cNvSpPr/>
          <p:nvPr/>
        </p:nvSpPr>
        <p:spPr>
          <a:xfrm>
            <a:off x="8141208" y="35763"/>
            <a:ext cx="4053733" cy="641107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93373DF2-44C9-B54F-AA87-10CF48CD032D}"/>
              </a:ext>
            </a:extLst>
          </p:cNvPr>
          <p:cNvSpPr txBox="1">
            <a:spLocks/>
          </p:cNvSpPr>
          <p:nvPr/>
        </p:nvSpPr>
        <p:spPr>
          <a:xfrm>
            <a:off x="8801685" y="615221"/>
            <a:ext cx="2732775" cy="3845131"/>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5400" dirty="0">
                <a:solidFill>
                  <a:schemeClr val="bg1"/>
                </a:solidFill>
              </a:rPr>
              <a:t>There are many types of trauma</a:t>
            </a:r>
          </a:p>
        </p:txBody>
      </p:sp>
      <p:sp>
        <p:nvSpPr>
          <p:cNvPr id="2" name="Rectangle 1">
            <a:extLst>
              <a:ext uri="{FF2B5EF4-FFF2-40B4-BE49-F238E27FC236}">
                <a16:creationId xmlns:a16="http://schemas.microsoft.com/office/drawing/2014/main" id="{CE18CD59-CEFE-E943-8B97-A733E8987E33}"/>
              </a:ext>
            </a:extLst>
          </p:cNvPr>
          <p:cNvSpPr/>
          <p:nvPr/>
        </p:nvSpPr>
        <p:spPr>
          <a:xfrm>
            <a:off x="173285" y="5129561"/>
            <a:ext cx="7364942" cy="1113218"/>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43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0" y="23234"/>
            <a:ext cx="12190459" cy="15265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98AC0"/>
              </a:highlight>
            </a:endParaRPr>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22213" y="255745"/>
            <a:ext cx="10615613" cy="1384300"/>
          </a:xfrm>
        </p:spPr>
        <p:txBody>
          <a:bodyPr anchor="ctr">
            <a:normAutofit/>
          </a:bodyPr>
          <a:lstStyle/>
          <a:p>
            <a:r>
              <a:rPr lang="en-US" dirty="0">
                <a:solidFill>
                  <a:srgbClr val="FFFFFF"/>
                </a:solidFill>
              </a:rPr>
              <a:t>Effects of Trauma</a:t>
            </a:r>
          </a:p>
        </p:txBody>
      </p:sp>
      <p:sp>
        <p:nvSpPr>
          <p:cNvPr id="38" name="Content Placeholder 2">
            <a:extLst>
              <a:ext uri="{FF2B5EF4-FFF2-40B4-BE49-F238E27FC236}">
                <a16:creationId xmlns:a16="http://schemas.microsoft.com/office/drawing/2014/main" id="{1913B880-0567-3A49-AC0E-4793AADAE13D}"/>
              </a:ext>
            </a:extLst>
          </p:cNvPr>
          <p:cNvSpPr>
            <a:spLocks noGrp="1"/>
          </p:cNvSpPr>
          <p:nvPr>
            <p:ph idx="4294967295"/>
          </p:nvPr>
        </p:nvSpPr>
        <p:spPr>
          <a:xfrm>
            <a:off x="374904" y="1697608"/>
            <a:ext cx="8217005" cy="4471988"/>
          </a:xfrm>
        </p:spPr>
        <p:txBody>
          <a:bodyPr>
            <a:noAutofit/>
          </a:bodyPr>
          <a:lstStyle/>
          <a:p>
            <a:pPr marL="350838" indent="-341313">
              <a:lnSpc>
                <a:spcPct val="100000"/>
              </a:lnSpc>
              <a:spcBef>
                <a:spcPts val="0"/>
              </a:spcBef>
              <a:spcAft>
                <a:spcPts val="1800"/>
              </a:spcAft>
              <a:buFont typeface="Arial" panose="020B0604020202020204" pitchFamily="34" charset="0"/>
              <a:buChar char="•"/>
            </a:pPr>
            <a:r>
              <a:rPr lang="en-US" sz="2800" dirty="0"/>
              <a:t>Results in behaviors that are </a:t>
            </a:r>
            <a:r>
              <a:rPr lang="en-US" sz="2800" b="1" dirty="0">
                <a:solidFill>
                  <a:srgbClr val="C00000"/>
                </a:solidFill>
              </a:rPr>
              <a:t>adaptations</a:t>
            </a:r>
            <a:r>
              <a:rPr lang="en-US" sz="2800" dirty="0"/>
              <a:t> to help the person survive mentally and emotionally</a:t>
            </a:r>
          </a:p>
          <a:p>
            <a:pPr marL="350838" lvl="0" indent="-288925">
              <a:lnSpc>
                <a:spcPct val="100000"/>
              </a:lnSpc>
              <a:spcBef>
                <a:spcPts val="0"/>
              </a:spcBef>
              <a:spcAft>
                <a:spcPts val="0"/>
              </a:spcAft>
              <a:buClr>
                <a:srgbClr val="C3974D"/>
              </a:buClr>
              <a:buFont typeface="Arial" panose="020B0604020202020204" pitchFamily="34" charset="0"/>
              <a:buChar char="•"/>
            </a:pPr>
            <a:r>
              <a:rPr lang="en-US" sz="2800" dirty="0">
                <a:solidFill>
                  <a:srgbClr val="000000">
                    <a:lumMod val="75000"/>
                    <a:lumOff val="25000"/>
                  </a:srgbClr>
                </a:solidFill>
              </a:rPr>
              <a:t>In the healthcare system, these behaviors are called </a:t>
            </a:r>
            <a:r>
              <a:rPr lang="en-US" sz="2800" b="1" dirty="0">
                <a:solidFill>
                  <a:srgbClr val="C00000"/>
                </a:solidFill>
              </a:rPr>
              <a:t>symptoms</a:t>
            </a:r>
            <a:r>
              <a:rPr lang="en-US" sz="2800" dirty="0">
                <a:solidFill>
                  <a:srgbClr val="000000">
                    <a:lumMod val="75000"/>
                    <a:lumOff val="25000"/>
                  </a:srgbClr>
                </a:solidFill>
              </a:rPr>
              <a:t> that need treatment</a:t>
            </a:r>
          </a:p>
          <a:p>
            <a:pPr marL="350838" indent="-341313">
              <a:lnSpc>
                <a:spcPct val="100000"/>
              </a:lnSpc>
              <a:spcBef>
                <a:spcPts val="0"/>
              </a:spcBef>
              <a:spcAft>
                <a:spcPts val="600"/>
              </a:spcAft>
              <a:buFont typeface="Arial" panose="020B0604020202020204" pitchFamily="34" charset="0"/>
              <a:buChar char="•"/>
            </a:pPr>
            <a:endParaRPr lang="en-US" sz="2200" dirty="0"/>
          </a:p>
          <a:p>
            <a:pPr>
              <a:lnSpc>
                <a:spcPct val="100000"/>
              </a:lnSpc>
              <a:spcBef>
                <a:spcPts val="0"/>
              </a:spcBef>
              <a:spcAft>
                <a:spcPts val="0"/>
              </a:spcAft>
            </a:pPr>
            <a:endParaRPr lang="en-US" sz="2200" dirty="0"/>
          </a:p>
          <a:p>
            <a:pPr>
              <a:lnSpc>
                <a:spcPct val="100000"/>
              </a:lnSpc>
              <a:spcBef>
                <a:spcPts val="0"/>
              </a:spcBef>
              <a:spcAft>
                <a:spcPts val="0"/>
              </a:spcAft>
            </a:pPr>
            <a:endParaRPr lang="en-US" sz="2200" dirty="0"/>
          </a:p>
          <a:p>
            <a:pPr>
              <a:lnSpc>
                <a:spcPct val="100000"/>
              </a:lnSpc>
              <a:spcBef>
                <a:spcPts val="0"/>
              </a:spcBef>
              <a:spcAft>
                <a:spcPts val="0"/>
              </a:spcAft>
            </a:pPr>
            <a:endParaRPr lang="en-US" sz="2200" dirty="0"/>
          </a:p>
          <a:p>
            <a:pPr>
              <a:lnSpc>
                <a:spcPct val="100000"/>
              </a:lnSpc>
              <a:spcBef>
                <a:spcPts val="0"/>
              </a:spcBef>
              <a:spcAft>
                <a:spcPts val="0"/>
              </a:spcAft>
            </a:pPr>
            <a:endParaRPr lang="en-US" sz="2200" dirty="0"/>
          </a:p>
          <a:p>
            <a:pPr marL="61913" indent="0">
              <a:lnSpc>
                <a:spcPct val="100000"/>
              </a:lnSpc>
              <a:spcBef>
                <a:spcPts val="0"/>
              </a:spcBef>
              <a:spcAft>
                <a:spcPts val="0"/>
              </a:spcAft>
              <a:buNone/>
            </a:pPr>
            <a:endParaRPr lang="en-US" sz="2200" dirty="0"/>
          </a:p>
          <a:p>
            <a:pPr marL="61913" indent="0">
              <a:lnSpc>
                <a:spcPct val="100000"/>
              </a:lnSpc>
              <a:spcBef>
                <a:spcPts val="0"/>
              </a:spcBef>
              <a:spcAft>
                <a:spcPts val="0"/>
              </a:spcAft>
              <a:buNone/>
            </a:pPr>
            <a:endParaRPr lang="en-US" sz="3000" dirty="0"/>
          </a:p>
          <a:p>
            <a:endParaRPr lang="en-US" dirty="0"/>
          </a:p>
        </p:txBody>
      </p:sp>
      <p:grpSp>
        <p:nvGrpSpPr>
          <p:cNvPr id="40" name="Group 39">
            <a:extLst>
              <a:ext uri="{FF2B5EF4-FFF2-40B4-BE49-F238E27FC236}">
                <a16:creationId xmlns:a16="http://schemas.microsoft.com/office/drawing/2014/main" id="{D1DD79BE-D9DC-C14A-8CE1-7626EA91F93F}"/>
              </a:ext>
            </a:extLst>
          </p:cNvPr>
          <p:cNvGrpSpPr/>
          <p:nvPr/>
        </p:nvGrpSpPr>
        <p:grpSpPr>
          <a:xfrm>
            <a:off x="8591909" y="1923356"/>
            <a:ext cx="3093920" cy="4246240"/>
            <a:chOff x="8895222" y="355639"/>
            <a:chExt cx="2702458" cy="3814373"/>
          </a:xfrm>
        </p:grpSpPr>
        <p:pic>
          <p:nvPicPr>
            <p:cNvPr id="6" name="Picture 5">
              <a:extLst>
                <a:ext uri="{FF2B5EF4-FFF2-40B4-BE49-F238E27FC236}">
                  <a16:creationId xmlns:a16="http://schemas.microsoft.com/office/drawing/2014/main" id="{028A9F71-6125-3745-B222-01216A165A1D}"/>
                </a:ext>
              </a:extLst>
            </p:cNvPr>
            <p:cNvPicPr>
              <a:picLocks noChangeAspect="1"/>
            </p:cNvPicPr>
            <p:nvPr/>
          </p:nvPicPr>
          <p:blipFill rotWithShape="1">
            <a:blip r:embed="rId3"/>
            <a:srcRect l="9930" r="2114"/>
            <a:stretch/>
          </p:blipFill>
          <p:spPr>
            <a:xfrm>
              <a:off x="8895222" y="355639"/>
              <a:ext cx="2702458" cy="1526597"/>
            </a:xfrm>
            <a:prstGeom prst="rect">
              <a:avLst/>
            </a:prstGeom>
            <a:ln w="9525">
              <a:solidFill>
                <a:schemeClr val="tx1"/>
              </a:solidFill>
            </a:ln>
          </p:spPr>
        </p:pic>
        <p:pic>
          <p:nvPicPr>
            <p:cNvPr id="7" name="Picture 6">
              <a:extLst>
                <a:ext uri="{FF2B5EF4-FFF2-40B4-BE49-F238E27FC236}">
                  <a16:creationId xmlns:a16="http://schemas.microsoft.com/office/drawing/2014/main" id="{D2439B8B-A3E4-704A-9579-6816DA680F4E}"/>
                </a:ext>
              </a:extLst>
            </p:cNvPr>
            <p:cNvPicPr>
              <a:picLocks noChangeAspect="1"/>
            </p:cNvPicPr>
            <p:nvPr/>
          </p:nvPicPr>
          <p:blipFill rotWithShape="1">
            <a:blip r:embed="rId4"/>
            <a:srcRect l="2705" r="2705"/>
            <a:stretch/>
          </p:blipFill>
          <p:spPr>
            <a:xfrm>
              <a:off x="8906129" y="2035908"/>
              <a:ext cx="2691550" cy="2134104"/>
            </a:xfrm>
            <a:prstGeom prst="rect">
              <a:avLst/>
            </a:prstGeom>
            <a:ln w="9525">
              <a:solidFill>
                <a:schemeClr val="tx1"/>
              </a:solidFill>
            </a:ln>
          </p:spPr>
        </p:pic>
      </p:grpSp>
      <p:graphicFrame>
        <p:nvGraphicFramePr>
          <p:cNvPr id="41" name="Table 40">
            <a:extLst>
              <a:ext uri="{FF2B5EF4-FFF2-40B4-BE49-F238E27FC236}">
                <a16:creationId xmlns:a16="http://schemas.microsoft.com/office/drawing/2014/main" id="{555E0E42-1477-6F4C-880A-511B964BA8E9}"/>
              </a:ext>
            </a:extLst>
          </p:cNvPr>
          <p:cNvGraphicFramePr>
            <a:graphicFrameLocks noGrp="1"/>
          </p:cNvGraphicFramePr>
          <p:nvPr>
            <p:extLst>
              <p:ext uri="{D42A27DB-BD31-4B8C-83A1-F6EECF244321}">
                <p14:modId xmlns:p14="http://schemas.microsoft.com/office/powerpoint/2010/main" val="1345063747"/>
              </p:ext>
            </p:extLst>
          </p:nvPr>
        </p:nvGraphicFramePr>
        <p:xfrm>
          <a:off x="747675" y="3864958"/>
          <a:ext cx="7628334" cy="2208118"/>
        </p:xfrm>
        <a:graphic>
          <a:graphicData uri="http://schemas.openxmlformats.org/drawingml/2006/table">
            <a:tbl>
              <a:tblPr firstRow="1" firstCol="1" bandRow="1">
                <a:tableStyleId>{0505E3EF-67EA-436B-97B2-0124C06EBD24}</a:tableStyleId>
              </a:tblPr>
              <a:tblGrid>
                <a:gridCol w="2262584">
                  <a:extLst>
                    <a:ext uri="{9D8B030D-6E8A-4147-A177-3AD203B41FA5}">
                      <a16:colId xmlns:a16="http://schemas.microsoft.com/office/drawing/2014/main" val="1010118696"/>
                    </a:ext>
                  </a:extLst>
                </a:gridCol>
                <a:gridCol w="5365750">
                  <a:extLst>
                    <a:ext uri="{9D8B030D-6E8A-4147-A177-3AD203B41FA5}">
                      <a16:colId xmlns:a16="http://schemas.microsoft.com/office/drawing/2014/main" val="1251572873"/>
                    </a:ext>
                  </a:extLst>
                </a:gridCol>
              </a:tblGrid>
              <a:tr h="215769">
                <a:tc>
                  <a:txBody>
                    <a:bodyPr/>
                    <a:lstStyle/>
                    <a:p>
                      <a:pPr marL="0" marR="0">
                        <a:spcBef>
                          <a:spcPts val="0"/>
                        </a:spcBef>
                        <a:spcAft>
                          <a:spcPts val="0"/>
                        </a:spcAft>
                      </a:pPr>
                      <a:r>
                        <a:rPr lang="en-US" sz="2600" dirty="0">
                          <a:solidFill>
                            <a:schemeClr val="bg1"/>
                          </a:solidFill>
                          <a:effectLst/>
                        </a:rPr>
                        <a:t>Behavior</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2600" dirty="0">
                          <a:solidFill>
                            <a:schemeClr val="bg1"/>
                          </a:solidFill>
                          <a:effectLst/>
                        </a:rPr>
                        <a:t>Function</a:t>
                      </a:r>
                      <a:endParaRPr lang="en-US"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071719127"/>
                  </a:ext>
                </a:extLst>
              </a:tr>
              <a:tr h="623158">
                <a:tc>
                  <a:txBody>
                    <a:bodyPr/>
                    <a:lstStyle/>
                    <a:p>
                      <a:pPr marL="0" marR="0">
                        <a:spcBef>
                          <a:spcPts val="0"/>
                        </a:spcBef>
                        <a:spcAft>
                          <a:spcPts val="0"/>
                        </a:spcAft>
                      </a:pPr>
                      <a:r>
                        <a:rPr lang="en-US" sz="2600" b="0" dirty="0">
                          <a:effectLst/>
                        </a:rPr>
                        <a:t>Alcohol abuse</a:t>
                      </a:r>
                      <a:endParaRPr lang="en-US" sz="2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600" dirty="0">
                          <a:effectLst/>
                        </a:rPr>
                        <a:t>Self-medicate, numb emotional pain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475743"/>
                  </a:ext>
                </a:extLst>
              </a:tr>
              <a:tr h="419100">
                <a:tc>
                  <a:txBody>
                    <a:bodyPr/>
                    <a:lstStyle/>
                    <a:p>
                      <a:pPr marL="0" marR="0">
                        <a:spcBef>
                          <a:spcPts val="0"/>
                        </a:spcBef>
                        <a:spcAft>
                          <a:spcPts val="0"/>
                        </a:spcAft>
                      </a:pPr>
                      <a:r>
                        <a:rPr lang="en-US" sz="2600" b="0" dirty="0">
                          <a:effectLst/>
                        </a:rPr>
                        <a:t>Self-Injury</a:t>
                      </a:r>
                      <a:endParaRPr lang="en-US" sz="2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600" dirty="0">
                          <a:effectLst/>
                        </a:rPr>
                        <a:t>Provide emotional pain relief or helps the person to feel something instead of nothing</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7297686"/>
                  </a:ext>
                </a:extLst>
              </a:tr>
            </a:tbl>
          </a:graphicData>
        </a:graphic>
      </p:graphicFrame>
    </p:spTree>
    <p:extLst>
      <p:ext uri="{BB962C8B-B14F-4D97-AF65-F5344CB8AC3E}">
        <p14:creationId xmlns:p14="http://schemas.microsoft.com/office/powerpoint/2010/main" val="394358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101C4-E607-ED46-8A23-24F1741CDB0C}"/>
              </a:ext>
            </a:extLst>
          </p:cNvPr>
          <p:cNvSpPr/>
          <p:nvPr/>
        </p:nvSpPr>
        <p:spPr>
          <a:xfrm>
            <a:off x="220717" y="1860328"/>
            <a:ext cx="11761076" cy="303586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DE5C69C-FC90-074A-88B5-1FAD234CCDA0}"/>
              </a:ext>
            </a:extLst>
          </p:cNvPr>
          <p:cNvGrpSpPr/>
          <p:nvPr/>
        </p:nvGrpSpPr>
        <p:grpSpPr>
          <a:xfrm>
            <a:off x="439397" y="2033371"/>
            <a:ext cx="11415033" cy="2743200"/>
            <a:chOff x="439397" y="2080669"/>
            <a:chExt cx="11415033" cy="2743200"/>
          </a:xfrm>
          <a:noFill/>
        </p:grpSpPr>
        <p:pic>
          <p:nvPicPr>
            <p:cNvPr id="3" name="Picture 2">
              <a:extLst>
                <a:ext uri="{FF2B5EF4-FFF2-40B4-BE49-F238E27FC236}">
                  <a16:creationId xmlns:a16="http://schemas.microsoft.com/office/drawing/2014/main" id="{E5ABCCFE-A5AD-1447-8D6A-CA06DFA4450A}"/>
                </a:ext>
              </a:extLst>
            </p:cNvPr>
            <p:cNvPicPr>
              <a:picLocks noChangeAspect="1"/>
            </p:cNvPicPr>
            <p:nvPr/>
          </p:nvPicPr>
          <p:blipFill>
            <a:blip r:embed="rId3"/>
            <a:stretch>
              <a:fillRect/>
            </a:stretch>
          </p:blipFill>
          <p:spPr>
            <a:xfrm>
              <a:off x="3237826" y="2080669"/>
              <a:ext cx="4387194" cy="2743200"/>
            </a:xfrm>
            <a:prstGeom prst="rect">
              <a:avLst/>
            </a:prstGeom>
            <a:grpFill/>
            <a:ln>
              <a:noFill/>
            </a:ln>
          </p:spPr>
        </p:pic>
        <p:pic>
          <p:nvPicPr>
            <p:cNvPr id="8" name="Picture 7">
              <a:extLst>
                <a:ext uri="{FF2B5EF4-FFF2-40B4-BE49-F238E27FC236}">
                  <a16:creationId xmlns:a16="http://schemas.microsoft.com/office/drawing/2014/main" id="{AE870A34-453F-C84C-9B42-CF1128FA3557}"/>
                </a:ext>
              </a:extLst>
            </p:cNvPr>
            <p:cNvPicPr>
              <a:picLocks noChangeAspect="1"/>
            </p:cNvPicPr>
            <p:nvPr/>
          </p:nvPicPr>
          <p:blipFill rotWithShape="1">
            <a:blip r:embed="rId4"/>
            <a:srcRect b="34268"/>
            <a:stretch/>
          </p:blipFill>
          <p:spPr>
            <a:xfrm>
              <a:off x="7681126" y="2080669"/>
              <a:ext cx="4173304" cy="2743200"/>
            </a:xfrm>
            <a:prstGeom prst="rect">
              <a:avLst/>
            </a:prstGeom>
            <a:grpFill/>
            <a:ln>
              <a:noFill/>
            </a:ln>
          </p:spPr>
        </p:pic>
        <p:pic>
          <p:nvPicPr>
            <p:cNvPr id="9" name="Picture 8">
              <a:extLst>
                <a:ext uri="{FF2B5EF4-FFF2-40B4-BE49-F238E27FC236}">
                  <a16:creationId xmlns:a16="http://schemas.microsoft.com/office/drawing/2014/main" id="{E3C61BDF-DFC5-D445-8F00-B92CFD091D72}"/>
                </a:ext>
              </a:extLst>
            </p:cNvPr>
            <p:cNvPicPr>
              <a:picLocks noChangeAspect="1"/>
            </p:cNvPicPr>
            <p:nvPr/>
          </p:nvPicPr>
          <p:blipFill rotWithShape="1">
            <a:blip r:embed="rId5"/>
            <a:srcRect l="30312" r="36990"/>
            <a:stretch/>
          </p:blipFill>
          <p:spPr>
            <a:xfrm>
              <a:off x="439397" y="2080669"/>
              <a:ext cx="2742448" cy="2743200"/>
            </a:xfrm>
            <a:prstGeom prst="rect">
              <a:avLst/>
            </a:prstGeom>
            <a:grpFill/>
            <a:ln>
              <a:noFill/>
            </a:ln>
          </p:spPr>
        </p:pic>
      </p:grpSp>
      <p:sp>
        <p:nvSpPr>
          <p:cNvPr id="4" name="Rectangle 3">
            <a:extLst>
              <a:ext uri="{FF2B5EF4-FFF2-40B4-BE49-F238E27FC236}">
                <a16:creationId xmlns:a16="http://schemas.microsoft.com/office/drawing/2014/main" id="{E09FEF3E-9B1B-4F4B-BF50-C283AD811F7A}"/>
              </a:ext>
            </a:extLst>
          </p:cNvPr>
          <p:cNvSpPr/>
          <p:nvPr/>
        </p:nvSpPr>
        <p:spPr>
          <a:xfrm>
            <a:off x="0" y="23234"/>
            <a:ext cx="12190459" cy="15265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98AC0"/>
              </a:highlight>
            </a:endParaRPr>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22213" y="255745"/>
            <a:ext cx="10615613" cy="1384300"/>
          </a:xfrm>
        </p:spPr>
        <p:txBody>
          <a:bodyPr anchor="ctr">
            <a:normAutofit/>
          </a:bodyPr>
          <a:lstStyle/>
          <a:p>
            <a:r>
              <a:rPr lang="en-US" dirty="0">
                <a:solidFill>
                  <a:srgbClr val="FFFFFF"/>
                </a:solidFill>
              </a:rPr>
              <a:t>Effects of Trauma</a:t>
            </a:r>
          </a:p>
        </p:txBody>
      </p:sp>
      <p:sp>
        <p:nvSpPr>
          <p:cNvPr id="38" name="Content Placeholder 2">
            <a:extLst>
              <a:ext uri="{FF2B5EF4-FFF2-40B4-BE49-F238E27FC236}">
                <a16:creationId xmlns:a16="http://schemas.microsoft.com/office/drawing/2014/main" id="{1913B880-0567-3A49-AC0E-4793AADAE13D}"/>
              </a:ext>
            </a:extLst>
          </p:cNvPr>
          <p:cNvSpPr>
            <a:spLocks noGrp="1"/>
          </p:cNvSpPr>
          <p:nvPr>
            <p:ph idx="4294967295"/>
          </p:nvPr>
        </p:nvSpPr>
        <p:spPr>
          <a:xfrm>
            <a:off x="1421093" y="5069616"/>
            <a:ext cx="9101282" cy="1173005"/>
          </a:xfrm>
        </p:spPr>
        <p:txBody>
          <a:bodyPr>
            <a:noAutofit/>
          </a:bodyPr>
          <a:lstStyle/>
          <a:p>
            <a:pPr marL="61913" indent="0" algn="ctr">
              <a:lnSpc>
                <a:spcPct val="100000"/>
              </a:lnSpc>
              <a:spcBef>
                <a:spcPts val="0"/>
              </a:spcBef>
              <a:spcAft>
                <a:spcPts val="0"/>
              </a:spcAft>
              <a:buNone/>
            </a:pPr>
            <a:r>
              <a:rPr lang="en-US" sz="3000" dirty="0"/>
              <a:t>Unhealthy or odd behaviors make sense when you understand the student’s trauma history.</a:t>
            </a:r>
          </a:p>
          <a:p>
            <a:endParaRPr lang="en-US" dirty="0"/>
          </a:p>
        </p:txBody>
      </p:sp>
    </p:spTree>
    <p:extLst>
      <p:ext uri="{BB962C8B-B14F-4D97-AF65-F5344CB8AC3E}">
        <p14:creationId xmlns:p14="http://schemas.microsoft.com/office/powerpoint/2010/main" val="2420481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E0A8391-2737-4F1C-B27A-C44629DB4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3B4D09-3EF4-084A-9B49-A4EB857A2C9E}"/>
              </a:ext>
            </a:extLst>
          </p:cNvPr>
          <p:cNvSpPr>
            <a:spLocks noGrp="1"/>
          </p:cNvSpPr>
          <p:nvPr>
            <p:ph type="title"/>
          </p:nvPr>
        </p:nvSpPr>
        <p:spPr>
          <a:xfrm>
            <a:off x="642256" y="642257"/>
            <a:ext cx="3417677" cy="5518088"/>
          </a:xfrm>
          <a:solidFill>
            <a:schemeClr val="tx1">
              <a:lumMod val="85000"/>
              <a:lumOff val="15000"/>
            </a:schemeClr>
          </a:solidFill>
        </p:spPr>
        <p:txBody>
          <a:bodyPr anchor="ctr">
            <a:normAutofit/>
          </a:bodyPr>
          <a:lstStyle/>
          <a:p>
            <a:pPr algn="ctr"/>
            <a:r>
              <a:rPr lang="en-US" sz="4000" dirty="0">
                <a:solidFill>
                  <a:schemeClr val="bg1"/>
                </a:solidFill>
              </a:rPr>
              <a:t>When trauma occurs before age 18, there can be </a:t>
            </a:r>
            <a:r>
              <a:rPr lang="en-US" sz="4000" dirty="0">
                <a:solidFill>
                  <a:srgbClr val="FFFF00"/>
                </a:solidFill>
              </a:rPr>
              <a:t>long–lasting effects on development and life outcomes.</a:t>
            </a:r>
          </a:p>
        </p:txBody>
      </p:sp>
      <p:sp>
        <p:nvSpPr>
          <p:cNvPr id="3" name="Content Placeholder 2">
            <a:extLst>
              <a:ext uri="{FF2B5EF4-FFF2-40B4-BE49-F238E27FC236}">
                <a16:creationId xmlns:a16="http://schemas.microsoft.com/office/drawing/2014/main" id="{036162CB-01A4-3E43-93AA-BB462D3C8DAB}"/>
              </a:ext>
            </a:extLst>
          </p:cNvPr>
          <p:cNvSpPr>
            <a:spLocks noGrp="1"/>
          </p:cNvSpPr>
          <p:nvPr>
            <p:ph idx="1"/>
          </p:nvPr>
        </p:nvSpPr>
        <p:spPr>
          <a:xfrm>
            <a:off x="4713512" y="1413161"/>
            <a:ext cx="6847117" cy="2659545"/>
          </a:xfrm>
        </p:spPr>
        <p:txBody>
          <a:bodyPr>
            <a:noAutofit/>
          </a:bodyPr>
          <a:lstStyle/>
          <a:p>
            <a:pPr marL="288925" indent="-279400">
              <a:lnSpc>
                <a:spcPct val="90000"/>
              </a:lnSpc>
              <a:spcBef>
                <a:spcPts val="0"/>
              </a:spcBef>
              <a:spcAft>
                <a:spcPts val="1200"/>
              </a:spcAft>
              <a:buClr>
                <a:schemeClr val="tx1"/>
              </a:buClr>
              <a:buSzPct val="120000"/>
              <a:buFont typeface="Arial" panose="020B0604020202020204" pitchFamily="34" charset="0"/>
              <a:buChar char="•"/>
            </a:pPr>
            <a:r>
              <a:rPr lang="en-US" sz="2800" dirty="0"/>
              <a:t>Stressful or traumatic events, including abuse, neglect, and household dysfunction, that occur before the age of 18 </a:t>
            </a:r>
          </a:p>
          <a:p>
            <a:pPr marL="288925" indent="-279400">
              <a:lnSpc>
                <a:spcPct val="90000"/>
              </a:lnSpc>
              <a:spcBef>
                <a:spcPts val="600"/>
              </a:spcBef>
              <a:spcAft>
                <a:spcPts val="0"/>
              </a:spcAft>
              <a:buClr>
                <a:schemeClr val="tx1"/>
              </a:buClr>
              <a:buSzPct val="120000"/>
              <a:buFont typeface="Arial" panose="020B0604020202020204" pitchFamily="34" charset="0"/>
              <a:buChar char="•"/>
            </a:pPr>
            <a:r>
              <a:rPr lang="en-US" sz="2800" b="1" dirty="0">
                <a:solidFill>
                  <a:srgbClr val="C00000"/>
                </a:solidFill>
                <a:highlight>
                  <a:srgbClr val="FFFF9A"/>
                </a:highlight>
              </a:rPr>
              <a:t>Toxic Stress</a:t>
            </a:r>
            <a:r>
              <a:rPr lang="en-US" sz="2800" dirty="0"/>
              <a:t>: a stress response when strong, frequent, and/or prolonged adversity is experienced without adequate support</a:t>
            </a:r>
          </a:p>
        </p:txBody>
      </p:sp>
      <p:pic>
        <p:nvPicPr>
          <p:cNvPr id="11" name="Picture 10" descr="A person looking at the camera&#10;&#10;Description automatically generated">
            <a:extLst>
              <a:ext uri="{FF2B5EF4-FFF2-40B4-BE49-F238E27FC236}">
                <a16:creationId xmlns:a16="http://schemas.microsoft.com/office/drawing/2014/main" id="{BA040B87-5361-2244-827E-B7584CCFC475}"/>
              </a:ext>
            </a:extLst>
          </p:cNvPr>
          <p:cNvPicPr>
            <a:picLocks noChangeAspect="1"/>
          </p:cNvPicPr>
          <p:nvPr/>
        </p:nvPicPr>
        <p:blipFill>
          <a:blip r:embed="rId3"/>
          <a:stretch>
            <a:fillRect/>
          </a:stretch>
        </p:blipFill>
        <p:spPr>
          <a:xfrm>
            <a:off x="5063636" y="4244667"/>
            <a:ext cx="5953185" cy="2004958"/>
          </a:xfrm>
          <a:prstGeom prst="rect">
            <a:avLst/>
          </a:prstGeom>
          <a:ln>
            <a:solidFill>
              <a:schemeClr val="tx1"/>
            </a:solidFill>
          </a:ln>
        </p:spPr>
      </p:pic>
      <p:sp>
        <p:nvSpPr>
          <p:cNvPr id="18" name="Rectangle 17">
            <a:extLst>
              <a:ext uri="{FF2B5EF4-FFF2-40B4-BE49-F238E27FC236}">
                <a16:creationId xmlns:a16="http://schemas.microsoft.com/office/drawing/2014/main" id="{ED5EC01C-B438-4398-919E-A345C83ED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1B9D5429-7A08-774B-9CE8-7FFF18A84F91}"/>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9</a:t>
            </a:fld>
            <a:endParaRPr lang="en-US" dirty="0"/>
          </a:p>
        </p:txBody>
      </p:sp>
      <p:cxnSp>
        <p:nvCxnSpPr>
          <p:cNvPr id="13" name="Straight Connector 12">
            <a:extLst>
              <a:ext uri="{FF2B5EF4-FFF2-40B4-BE49-F238E27FC236}">
                <a16:creationId xmlns:a16="http://schemas.microsoft.com/office/drawing/2014/main" id="{C5CBF424-6D43-3A4B-92DF-5F2A9071956B}"/>
              </a:ext>
            </a:extLst>
          </p:cNvPr>
          <p:cNvCxnSpPr>
            <a:cxnSpLocks/>
          </p:cNvCxnSpPr>
          <p:nvPr/>
        </p:nvCxnSpPr>
        <p:spPr>
          <a:xfrm>
            <a:off x="4552458" y="1309259"/>
            <a:ext cx="704088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E2890130-7EEB-F04F-9BD6-DF5D0259ECA2}"/>
              </a:ext>
            </a:extLst>
          </p:cNvPr>
          <p:cNvSpPr txBox="1">
            <a:spLocks/>
          </p:cNvSpPr>
          <p:nvPr/>
        </p:nvSpPr>
        <p:spPr>
          <a:xfrm>
            <a:off x="4561610" y="545585"/>
            <a:ext cx="7211982" cy="612500"/>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400" b="1" dirty="0">
                <a:solidFill>
                  <a:schemeClr val="accent4">
                    <a:lumMod val="75000"/>
                  </a:schemeClr>
                </a:solidFill>
              </a:rPr>
              <a:t>Adverse Childhood Experiences (ACEs)</a:t>
            </a:r>
          </a:p>
        </p:txBody>
      </p:sp>
    </p:spTree>
    <p:extLst>
      <p:ext uri="{BB962C8B-B14F-4D97-AF65-F5344CB8AC3E}">
        <p14:creationId xmlns:p14="http://schemas.microsoft.com/office/powerpoint/2010/main" val="474617448"/>
      </p:ext>
    </p:extLst>
  </p:cSld>
  <p:clrMapOvr>
    <a:masterClrMapping/>
  </p:clrMapOvr>
</p:sld>
</file>

<file path=ppt/theme/theme1.xml><?xml version="1.0" encoding="utf-8"?>
<a:theme xmlns:a="http://schemas.openxmlformats.org/drawingml/2006/main" name="RetrospectVTI">
  <a:themeElements>
    <a:clrScheme name="Custom 5">
      <a:dk1>
        <a:srgbClr val="000000"/>
      </a:dk1>
      <a:lt1>
        <a:srgbClr val="FFFFFF"/>
      </a:lt1>
      <a:dk2>
        <a:srgbClr val="344124"/>
      </a:dk2>
      <a:lt2>
        <a:srgbClr val="EBEDEF"/>
      </a:lt2>
      <a:accent1>
        <a:srgbClr val="C3974D"/>
      </a:accent1>
      <a:accent2>
        <a:srgbClr val="A2A737"/>
      </a:accent2>
      <a:accent3>
        <a:srgbClr val="C99A31"/>
      </a:accent3>
      <a:accent4>
        <a:srgbClr val="3EA9C9"/>
      </a:accent4>
      <a:accent5>
        <a:srgbClr val="47B667"/>
      </a:accent5>
      <a:accent6>
        <a:srgbClr val="3BB18F"/>
      </a:accent6>
      <a:hlink>
        <a:srgbClr val="6088CA"/>
      </a:hlink>
      <a:folHlink>
        <a:srgbClr val="878787"/>
      </a:folHlink>
    </a:clrScheme>
    <a:fontScheme name="Retrospect">
      <a:majorFont>
        <a:latin typeface="Tw Cen M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1_RetrospectVTI">
  <a:themeElements>
    <a:clrScheme name="AnalogousFromLightSeed_2SEEDS">
      <a:dk1>
        <a:srgbClr val="000000"/>
      </a:dk1>
      <a:lt1>
        <a:srgbClr val="FFFFFF"/>
      </a:lt1>
      <a:dk2>
        <a:srgbClr val="243641"/>
      </a:dk2>
      <a:lt2>
        <a:srgbClr val="E2E7E8"/>
      </a:lt2>
      <a:accent1>
        <a:srgbClr val="BD887C"/>
      </a:accent1>
      <a:accent2>
        <a:srgbClr val="C994A0"/>
      </a:accent2>
      <a:accent3>
        <a:srgbClr val="BBA078"/>
      </a:accent3>
      <a:accent4>
        <a:srgbClr val="72AE9E"/>
      </a:accent4>
      <a:accent5>
        <a:srgbClr val="7AAAB2"/>
      </a:accent5>
      <a:accent6>
        <a:srgbClr val="7C98BD"/>
      </a:accent6>
      <a:hlink>
        <a:srgbClr val="5B8B96"/>
      </a:hlink>
      <a:folHlink>
        <a:srgbClr val="7F7F7F"/>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XRUYQT3274NZ-681238054-1734</_dlc_DocId>
    <_dlc_DocIdUrl xmlns="b22f8f74-215c-4154-9939-bd29e4e8980e">
      <Url>https://supportservices.jobcorps.gov/health/_layouts/15/DocIdRedir.aspx?ID=XRUYQT3274NZ-681238054-1734</Url>
      <Description>XRUYQT3274NZ-681238054-1734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396E65-B74B-46DC-906B-59D024EC88CF}"/>
</file>

<file path=customXml/itemProps2.xml><?xml version="1.0" encoding="utf-8"?>
<ds:datastoreItem xmlns:ds="http://schemas.openxmlformats.org/officeDocument/2006/customXml" ds:itemID="{FE463582-BE01-4850-9161-0A40978129B9}"/>
</file>

<file path=customXml/itemProps3.xml><?xml version="1.0" encoding="utf-8"?>
<ds:datastoreItem xmlns:ds="http://schemas.openxmlformats.org/officeDocument/2006/customXml" ds:itemID="{75254B05-08A3-4292-88E6-DA4F14B6695E}"/>
</file>

<file path=customXml/itemProps4.xml><?xml version="1.0" encoding="utf-8"?>
<ds:datastoreItem xmlns:ds="http://schemas.openxmlformats.org/officeDocument/2006/customXml" ds:itemID="{0AF6F204-ABD5-4D0F-8C06-95F69C742F6C}"/>
</file>

<file path=docProps/app.xml><?xml version="1.0" encoding="utf-8"?>
<Properties xmlns="http://schemas.openxmlformats.org/officeDocument/2006/extended-properties" xmlns:vt="http://schemas.openxmlformats.org/officeDocument/2006/docPropsVTypes">
  <TotalTime>22</TotalTime>
  <Words>8402</Words>
  <Application>Microsoft Macintosh PowerPoint</Application>
  <PresentationFormat>Widescreen</PresentationFormat>
  <Paragraphs>584</Paragraphs>
  <Slides>42</Slides>
  <Notes>41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Arial</vt:lpstr>
      <vt:lpstr>Calibri</vt:lpstr>
      <vt:lpstr>Courier New</vt:lpstr>
      <vt:lpstr>Eras Bold ITC</vt:lpstr>
      <vt:lpstr>Noteworthy</vt:lpstr>
      <vt:lpstr>Open Sans</vt:lpstr>
      <vt:lpstr>Times New Roman</vt:lpstr>
      <vt:lpstr>Tw Cen MT</vt:lpstr>
      <vt:lpstr>Univers</vt:lpstr>
      <vt:lpstr>Univers Condensed</vt:lpstr>
      <vt:lpstr>Wingdings</vt:lpstr>
      <vt:lpstr>RetrospectVTI</vt:lpstr>
      <vt:lpstr>1_RetrospectVTI</vt:lpstr>
      <vt:lpstr>Implementing a Trauma-Informed Approach at Job Corps</vt:lpstr>
      <vt:lpstr>Objectives</vt:lpstr>
      <vt:lpstr>In the Age of COVID-19</vt:lpstr>
      <vt:lpstr>Trauma and Its Effects</vt:lpstr>
      <vt:lpstr>What is Trauma?</vt:lpstr>
      <vt:lpstr>PowerPoint Presentation</vt:lpstr>
      <vt:lpstr>Effects of Trauma</vt:lpstr>
      <vt:lpstr>Effects of Trauma</vt:lpstr>
      <vt:lpstr>When trauma occurs before age 18, there can be long–lasting effects on development and life outcomes.</vt:lpstr>
      <vt:lpstr>PowerPoint Presentation</vt:lpstr>
      <vt:lpstr>PowerPoint Presentation</vt:lpstr>
      <vt:lpstr>PowerPoint Presentation</vt:lpstr>
      <vt:lpstr>PowerPoint Presentation</vt:lpstr>
      <vt:lpstr>Before Your 18th Birthday,</vt:lpstr>
      <vt:lpstr>Before Your 18th Birthday,   </vt:lpstr>
      <vt:lpstr>The Antidote to Trauma: Resilience</vt:lpstr>
      <vt:lpstr>Positive Childhood Experiences (PCEs)</vt:lpstr>
      <vt:lpstr>Positive Childhood Experiences (PCEs) positive interpersonal experiences</vt:lpstr>
      <vt:lpstr>Positive Childhood Experiences (PCEs)</vt:lpstr>
      <vt:lpstr>Other Factors that Promote Resilience</vt:lpstr>
      <vt:lpstr>A Trauma- Informed Approach</vt:lpstr>
      <vt:lpstr>PowerPoint Presentation</vt:lpstr>
      <vt:lpstr>Trauma-Informed Approach (TIA)</vt:lpstr>
      <vt:lpstr>Positive Outcomes Associated with TIA</vt:lpstr>
      <vt:lpstr>Six Principles of TIA</vt:lpstr>
      <vt:lpstr>Six Principles of TIA</vt:lpstr>
      <vt:lpstr>Six Principles of TIA</vt:lpstr>
      <vt:lpstr>Implementing TIA at Job Corps</vt:lpstr>
      <vt:lpstr>New Assumptions</vt:lpstr>
      <vt:lpstr>New Assumptions</vt:lpstr>
      <vt:lpstr>PowerPoint Presentation</vt:lpstr>
      <vt:lpstr>The stresses of our own work and lives make trauma a personal concern </vt:lpstr>
      <vt:lpstr>PowerPoint Presentation</vt:lpstr>
      <vt:lpstr>PowerPoint Presentation</vt:lpstr>
      <vt:lpstr>Listening with Empathy</vt:lpstr>
      <vt:lpstr>RELATIONSHIPS </vt:lpstr>
      <vt:lpstr>PowerPoint Presentation</vt:lpstr>
      <vt:lpstr>Summary: Implementing TIA at Job Corps</vt:lpstr>
      <vt:lpstr>PowerPoint Presentation</vt:lpstr>
      <vt:lpstr>Comments and Discussion</vt:lpstr>
      <vt:lpstr>PowerPoint Presentation</vt:lpstr>
      <vt:lpstr>Optional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a Trauma-Informed Approach at Job Corps</dc:title>
  <dc:creator>Tamara Warner</dc:creator>
  <cp:lastModifiedBy>Tamara Warner</cp:lastModifiedBy>
  <cp:revision>4</cp:revision>
  <dcterms:created xsi:type="dcterms:W3CDTF">2020-08-11T19:19:44Z</dcterms:created>
  <dcterms:modified xsi:type="dcterms:W3CDTF">2020-08-11T20:20:19Z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6d39c456-4f32-4591-b318-c6ca8016d243</vt:lpwstr>
  </property>
</Properties>
</file>