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1" ContentType="image/jpeg"/>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8" r:id="rId5"/>
    <p:sldId id="286" r:id="rId6"/>
    <p:sldId id="269" r:id="rId7"/>
    <p:sldId id="270" r:id="rId8"/>
    <p:sldId id="271" r:id="rId9"/>
    <p:sldId id="272" r:id="rId10"/>
    <p:sldId id="273" r:id="rId11"/>
    <p:sldId id="274" r:id="rId12"/>
    <p:sldId id="275" r:id="rId13"/>
    <p:sldId id="276" r:id="rId14"/>
    <p:sldId id="278" r:id="rId15"/>
    <p:sldId id="277" r:id="rId16"/>
    <p:sldId id="282" r:id="rId17"/>
    <p:sldId id="264" r:id="rId18"/>
    <p:sldId id="266" r:id="rId19"/>
    <p:sldId id="265" r:id="rId20"/>
    <p:sldId id="283" r:id="rId21"/>
    <p:sldId id="285" r:id="rId22"/>
    <p:sldId id="280" r:id="rId23"/>
    <p:sldId id="281" r:id="rId24"/>
    <p:sldId id="279"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4CA33-94B2-A2C3-8938-24457055AECB}" v="97" dt="2020-11-17T16:47:10.327"/>
    <p1510:client id="{30D4312A-C914-7270-B687-FB328F309469}" v="82" dt="2020-11-16T13:31:43.354"/>
    <p1510:client id="{3DCE67FE-4198-4BF9-96DB-974EBFBE0A20}" v="1669" dt="2020-11-16T20:08:14.966"/>
    <p1510:client id="{7BACE256-FCA7-6323-643F-8E7FA5C55B09}" v="49" dt="2020-11-16T19:24:04.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77" autoAdjust="0"/>
  </p:normalViewPr>
  <p:slideViewPr>
    <p:cSldViewPr snapToGrid="0">
      <p:cViewPr varScale="1">
        <p:scale>
          <a:sx n="55" d="100"/>
          <a:sy n="55" d="100"/>
        </p:scale>
        <p:origin x="12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EEB39-8D7A-4DEC-8B0F-6526E24D64DB}"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UG"/>
        </a:p>
      </dgm:t>
    </dgm:pt>
    <dgm:pt modelId="{768C0295-06C2-4AE0-8F91-07B32D76596F}">
      <dgm:prSet phldrT="[Text]"/>
      <dgm:spPr/>
      <dgm:t>
        <a:bodyPr/>
        <a:lstStyle/>
        <a:p>
          <a:r>
            <a:rPr lang="en-US" dirty="0"/>
            <a:t>Quarantine/Isolation</a:t>
          </a:r>
          <a:endParaRPr lang="en-UG" dirty="0"/>
        </a:p>
      </dgm:t>
    </dgm:pt>
    <dgm:pt modelId="{3D10A776-EB00-45B2-889C-1DA6F16D19C4}" type="parTrans" cxnId="{5C4D6F31-E398-432B-B6ED-46A4ADDC750A}">
      <dgm:prSet/>
      <dgm:spPr/>
      <dgm:t>
        <a:bodyPr/>
        <a:lstStyle/>
        <a:p>
          <a:endParaRPr lang="en-UG"/>
        </a:p>
      </dgm:t>
    </dgm:pt>
    <dgm:pt modelId="{FAB02F19-3A29-4A9B-8B88-82FDFD9801B6}" type="sibTrans" cxnId="{5C4D6F31-E398-432B-B6ED-46A4ADDC750A}">
      <dgm:prSet/>
      <dgm:spPr/>
      <dgm:t>
        <a:bodyPr/>
        <a:lstStyle/>
        <a:p>
          <a:endParaRPr lang="en-UG"/>
        </a:p>
      </dgm:t>
    </dgm:pt>
    <dgm:pt modelId="{AA0F06E0-896C-450B-A879-FA0072AFCA51}">
      <dgm:prSet phldrT="[Text]"/>
      <dgm:spPr/>
      <dgm:t>
        <a:bodyPr/>
        <a:lstStyle/>
        <a:p>
          <a:r>
            <a:rPr lang="en-US" dirty="0"/>
            <a:t>Contact tracing</a:t>
          </a:r>
          <a:endParaRPr lang="en-UG" dirty="0"/>
        </a:p>
      </dgm:t>
    </dgm:pt>
    <dgm:pt modelId="{962273CA-4487-4E86-8A5E-51E6FAF6C903}" type="sibTrans" cxnId="{9D48C18B-28D4-4393-A114-A33B553B2B80}">
      <dgm:prSet/>
      <dgm:spPr/>
      <dgm:t>
        <a:bodyPr/>
        <a:lstStyle/>
        <a:p>
          <a:endParaRPr lang="en-UG"/>
        </a:p>
      </dgm:t>
    </dgm:pt>
    <dgm:pt modelId="{755B66E0-7774-46C8-8D34-48389E1A7904}" type="parTrans" cxnId="{9D48C18B-28D4-4393-A114-A33B553B2B80}">
      <dgm:prSet/>
      <dgm:spPr/>
      <dgm:t>
        <a:bodyPr/>
        <a:lstStyle/>
        <a:p>
          <a:endParaRPr lang="en-UG"/>
        </a:p>
      </dgm:t>
    </dgm:pt>
    <dgm:pt modelId="{60F70FAE-DB9A-48A2-8089-206DAE1DD09F}">
      <dgm:prSet phldrT="[Text]"/>
      <dgm:spPr/>
      <dgm:t>
        <a:bodyPr/>
        <a:lstStyle/>
        <a:p>
          <a:pPr rtl="0"/>
          <a:r>
            <a:rPr lang="en-US" dirty="0"/>
            <a:t>Response (</a:t>
          </a:r>
          <a:r>
            <a:rPr lang="en-US" dirty="0">
              <a:latin typeface="Calibri Light" panose="020F0302020204030204"/>
            </a:rPr>
            <a:t>IN</a:t>
          </a:r>
          <a:r>
            <a:rPr lang="en-US" dirty="0"/>
            <a:t> </a:t>
          </a:r>
          <a:r>
            <a:rPr lang="en-US" dirty="0">
              <a:latin typeface="Calibri Light" panose="020F0302020204030204"/>
            </a:rPr>
            <a:t>20-02; replaces IN 19-09)</a:t>
          </a:r>
          <a:endParaRPr lang="en-UG" dirty="0"/>
        </a:p>
      </dgm:t>
    </dgm:pt>
    <dgm:pt modelId="{21C28F12-7831-4ECC-BA33-EE23DB12A9DE}" type="sibTrans" cxnId="{B2993869-5C30-4155-8CCF-1461B2AF44E8}">
      <dgm:prSet/>
      <dgm:spPr/>
      <dgm:t>
        <a:bodyPr/>
        <a:lstStyle/>
        <a:p>
          <a:endParaRPr lang="en-UG"/>
        </a:p>
      </dgm:t>
    </dgm:pt>
    <dgm:pt modelId="{0BBD5B8F-BB57-4070-8416-6331EF5DCC42}" type="parTrans" cxnId="{B2993869-5C30-4155-8CCF-1461B2AF44E8}">
      <dgm:prSet/>
      <dgm:spPr/>
      <dgm:t>
        <a:bodyPr/>
        <a:lstStyle/>
        <a:p>
          <a:endParaRPr lang="en-UG"/>
        </a:p>
      </dgm:t>
    </dgm:pt>
    <dgm:pt modelId="{09DF5C4C-93B8-41F1-A7CE-4B26B44C1715}">
      <dgm:prSet/>
      <dgm:spPr/>
      <dgm:t>
        <a:bodyPr/>
        <a:lstStyle/>
        <a:p>
          <a:r>
            <a:rPr lang="en-US" dirty="0"/>
            <a:t>Preventing future cases</a:t>
          </a:r>
        </a:p>
      </dgm:t>
    </dgm:pt>
    <dgm:pt modelId="{74F956D7-3228-41E9-ACBE-A7BC93AE1B54}" type="parTrans" cxnId="{B90AFC46-720F-41D8-9C74-3A880CEE032A}">
      <dgm:prSet/>
      <dgm:spPr/>
      <dgm:t>
        <a:bodyPr/>
        <a:lstStyle/>
        <a:p>
          <a:endParaRPr lang="en-UG"/>
        </a:p>
      </dgm:t>
    </dgm:pt>
    <dgm:pt modelId="{29C2DA2F-E20A-4716-A4AE-7EED80827395}" type="sibTrans" cxnId="{B90AFC46-720F-41D8-9C74-3A880CEE032A}">
      <dgm:prSet/>
      <dgm:spPr/>
      <dgm:t>
        <a:bodyPr/>
        <a:lstStyle/>
        <a:p>
          <a:endParaRPr lang="en-UG"/>
        </a:p>
      </dgm:t>
    </dgm:pt>
    <dgm:pt modelId="{6C015071-52D3-422C-8044-2C723180C373}" type="pres">
      <dgm:prSet presAssocID="{1ADEEB39-8D7A-4DEC-8B0F-6526E24D64DB}" presName="Name0" presStyleCnt="0">
        <dgm:presLayoutVars>
          <dgm:chMax val="7"/>
          <dgm:chPref val="7"/>
          <dgm:dir/>
        </dgm:presLayoutVars>
      </dgm:prSet>
      <dgm:spPr/>
    </dgm:pt>
    <dgm:pt modelId="{54278DDB-6CB5-4F63-91DC-E306465A5DF2}" type="pres">
      <dgm:prSet presAssocID="{1ADEEB39-8D7A-4DEC-8B0F-6526E24D64DB}" presName="Name1" presStyleCnt="0"/>
      <dgm:spPr/>
    </dgm:pt>
    <dgm:pt modelId="{7F7E3F19-7805-4FF1-BD08-5A0A4CE4B781}" type="pres">
      <dgm:prSet presAssocID="{1ADEEB39-8D7A-4DEC-8B0F-6526E24D64DB}" presName="cycle" presStyleCnt="0"/>
      <dgm:spPr/>
    </dgm:pt>
    <dgm:pt modelId="{EC64FD1B-3AD5-4969-85A3-F6EEC80B8F5B}" type="pres">
      <dgm:prSet presAssocID="{1ADEEB39-8D7A-4DEC-8B0F-6526E24D64DB}" presName="srcNode" presStyleLbl="node1" presStyleIdx="0" presStyleCnt="4"/>
      <dgm:spPr/>
    </dgm:pt>
    <dgm:pt modelId="{F6284CC1-8F0D-4EDB-B015-9A5C881B4BC8}" type="pres">
      <dgm:prSet presAssocID="{1ADEEB39-8D7A-4DEC-8B0F-6526E24D64DB}" presName="conn" presStyleLbl="parChTrans1D2" presStyleIdx="0" presStyleCnt="1"/>
      <dgm:spPr/>
    </dgm:pt>
    <dgm:pt modelId="{EBFF8177-A6E1-465F-9352-428854A27BC4}" type="pres">
      <dgm:prSet presAssocID="{1ADEEB39-8D7A-4DEC-8B0F-6526E24D64DB}" presName="extraNode" presStyleLbl="node1" presStyleIdx="0" presStyleCnt="4"/>
      <dgm:spPr/>
    </dgm:pt>
    <dgm:pt modelId="{7766AFF6-D7DA-497A-9F2D-123EAAF62B2E}" type="pres">
      <dgm:prSet presAssocID="{1ADEEB39-8D7A-4DEC-8B0F-6526E24D64DB}" presName="dstNode" presStyleLbl="node1" presStyleIdx="0" presStyleCnt="4"/>
      <dgm:spPr/>
    </dgm:pt>
    <dgm:pt modelId="{0E346BE5-6D28-4A8F-88F4-DB756A05A36E}" type="pres">
      <dgm:prSet presAssocID="{60F70FAE-DB9A-48A2-8089-206DAE1DD09F}" presName="text_1" presStyleLbl="node1" presStyleIdx="0" presStyleCnt="4">
        <dgm:presLayoutVars>
          <dgm:bulletEnabled val="1"/>
        </dgm:presLayoutVars>
      </dgm:prSet>
      <dgm:spPr/>
    </dgm:pt>
    <dgm:pt modelId="{806CC0BE-C17E-48F4-BF4E-0564A0D2990D}" type="pres">
      <dgm:prSet presAssocID="{60F70FAE-DB9A-48A2-8089-206DAE1DD09F}" presName="accent_1" presStyleCnt="0"/>
      <dgm:spPr/>
    </dgm:pt>
    <dgm:pt modelId="{A4FEF676-A049-4F56-910B-D7770E19312D}" type="pres">
      <dgm:prSet presAssocID="{60F70FAE-DB9A-48A2-8089-206DAE1DD09F}" presName="accentRepeatNode" presStyleLbl="solidFgAcc1" presStyleIdx="0" presStyleCnt="4"/>
      <dgm:spPr/>
    </dgm:pt>
    <dgm:pt modelId="{564F1E88-955A-4E90-8687-2313240D05F9}" type="pres">
      <dgm:prSet presAssocID="{AA0F06E0-896C-450B-A879-FA0072AFCA51}" presName="text_2" presStyleLbl="node1" presStyleIdx="1" presStyleCnt="4">
        <dgm:presLayoutVars>
          <dgm:bulletEnabled val="1"/>
        </dgm:presLayoutVars>
      </dgm:prSet>
      <dgm:spPr/>
    </dgm:pt>
    <dgm:pt modelId="{4358948E-9B5D-4711-B770-88988E52C6A9}" type="pres">
      <dgm:prSet presAssocID="{AA0F06E0-896C-450B-A879-FA0072AFCA51}" presName="accent_2" presStyleCnt="0"/>
      <dgm:spPr/>
    </dgm:pt>
    <dgm:pt modelId="{6AC7872C-2671-480A-9F50-CA124647A642}" type="pres">
      <dgm:prSet presAssocID="{AA0F06E0-896C-450B-A879-FA0072AFCA51}" presName="accentRepeatNode" presStyleLbl="solidFgAcc1" presStyleIdx="1" presStyleCnt="4"/>
      <dgm:spPr/>
    </dgm:pt>
    <dgm:pt modelId="{7D97EE20-BAD7-4DBB-B16E-25CE8D7FDBEC}" type="pres">
      <dgm:prSet presAssocID="{768C0295-06C2-4AE0-8F91-07B32D76596F}" presName="text_3" presStyleLbl="node1" presStyleIdx="2" presStyleCnt="4">
        <dgm:presLayoutVars>
          <dgm:bulletEnabled val="1"/>
        </dgm:presLayoutVars>
      </dgm:prSet>
      <dgm:spPr/>
    </dgm:pt>
    <dgm:pt modelId="{A8F82184-210B-4CDA-9340-8FC66D2A956D}" type="pres">
      <dgm:prSet presAssocID="{768C0295-06C2-4AE0-8F91-07B32D76596F}" presName="accent_3" presStyleCnt="0"/>
      <dgm:spPr/>
    </dgm:pt>
    <dgm:pt modelId="{D65F8EE5-E34E-42DD-B3D5-97FCD8C96878}" type="pres">
      <dgm:prSet presAssocID="{768C0295-06C2-4AE0-8F91-07B32D76596F}" presName="accentRepeatNode" presStyleLbl="solidFgAcc1" presStyleIdx="2" presStyleCnt="4"/>
      <dgm:spPr/>
    </dgm:pt>
    <dgm:pt modelId="{23853A0C-F024-44E7-AB2E-8A3364F4C4AA}" type="pres">
      <dgm:prSet presAssocID="{09DF5C4C-93B8-41F1-A7CE-4B26B44C1715}" presName="text_4" presStyleLbl="node1" presStyleIdx="3" presStyleCnt="4">
        <dgm:presLayoutVars>
          <dgm:bulletEnabled val="1"/>
        </dgm:presLayoutVars>
      </dgm:prSet>
      <dgm:spPr/>
    </dgm:pt>
    <dgm:pt modelId="{A92E80FB-8BD4-41A4-AF15-99EBA5494D26}" type="pres">
      <dgm:prSet presAssocID="{09DF5C4C-93B8-41F1-A7CE-4B26B44C1715}" presName="accent_4" presStyleCnt="0"/>
      <dgm:spPr/>
    </dgm:pt>
    <dgm:pt modelId="{FEF5939D-D458-4146-A356-8F323E30CBC2}" type="pres">
      <dgm:prSet presAssocID="{09DF5C4C-93B8-41F1-A7CE-4B26B44C1715}" presName="accentRepeatNode" presStyleLbl="solidFgAcc1" presStyleIdx="3" presStyleCnt="4"/>
      <dgm:spPr/>
    </dgm:pt>
  </dgm:ptLst>
  <dgm:cxnLst>
    <dgm:cxn modelId="{5C4D6F31-E398-432B-B6ED-46A4ADDC750A}" srcId="{1ADEEB39-8D7A-4DEC-8B0F-6526E24D64DB}" destId="{768C0295-06C2-4AE0-8F91-07B32D76596F}" srcOrd="2" destOrd="0" parTransId="{3D10A776-EB00-45B2-889C-1DA6F16D19C4}" sibTransId="{FAB02F19-3A29-4A9B-8B88-82FDFD9801B6}"/>
    <dgm:cxn modelId="{698FC037-71AA-4FB3-BC2B-B4DCDFEA5867}" type="presOf" srcId="{60F70FAE-DB9A-48A2-8089-206DAE1DD09F}" destId="{0E346BE5-6D28-4A8F-88F4-DB756A05A36E}" srcOrd="0" destOrd="0" presId="urn:microsoft.com/office/officeart/2008/layout/VerticalCurvedList"/>
    <dgm:cxn modelId="{B90AFC46-720F-41D8-9C74-3A880CEE032A}" srcId="{1ADEEB39-8D7A-4DEC-8B0F-6526E24D64DB}" destId="{09DF5C4C-93B8-41F1-A7CE-4B26B44C1715}" srcOrd="3" destOrd="0" parTransId="{74F956D7-3228-41E9-ACBE-A7BC93AE1B54}" sibTransId="{29C2DA2F-E20A-4716-A4AE-7EED80827395}"/>
    <dgm:cxn modelId="{B2993869-5C30-4155-8CCF-1461B2AF44E8}" srcId="{1ADEEB39-8D7A-4DEC-8B0F-6526E24D64DB}" destId="{60F70FAE-DB9A-48A2-8089-206DAE1DD09F}" srcOrd="0" destOrd="0" parTransId="{0BBD5B8F-BB57-4070-8416-6331EF5DCC42}" sibTransId="{21C28F12-7831-4ECC-BA33-EE23DB12A9DE}"/>
    <dgm:cxn modelId="{6308A874-56E0-4C4A-A2E5-8DA301A79DED}" type="presOf" srcId="{09DF5C4C-93B8-41F1-A7CE-4B26B44C1715}" destId="{23853A0C-F024-44E7-AB2E-8A3364F4C4AA}" srcOrd="0" destOrd="0" presId="urn:microsoft.com/office/officeart/2008/layout/VerticalCurvedList"/>
    <dgm:cxn modelId="{9E94157B-58B0-481A-BA20-BC89406A049E}" type="presOf" srcId="{AA0F06E0-896C-450B-A879-FA0072AFCA51}" destId="{564F1E88-955A-4E90-8687-2313240D05F9}" srcOrd="0" destOrd="0" presId="urn:microsoft.com/office/officeart/2008/layout/VerticalCurvedList"/>
    <dgm:cxn modelId="{FB327F84-1E91-4B69-9B80-B712C2B19D03}" type="presOf" srcId="{21C28F12-7831-4ECC-BA33-EE23DB12A9DE}" destId="{F6284CC1-8F0D-4EDB-B015-9A5C881B4BC8}" srcOrd="0" destOrd="0" presId="urn:microsoft.com/office/officeart/2008/layout/VerticalCurvedList"/>
    <dgm:cxn modelId="{9D48C18B-28D4-4393-A114-A33B553B2B80}" srcId="{1ADEEB39-8D7A-4DEC-8B0F-6526E24D64DB}" destId="{AA0F06E0-896C-450B-A879-FA0072AFCA51}" srcOrd="1" destOrd="0" parTransId="{755B66E0-7774-46C8-8D34-48389E1A7904}" sibTransId="{962273CA-4487-4E86-8A5E-51E6FAF6C903}"/>
    <dgm:cxn modelId="{E323C4B8-B4E0-46A1-9A43-B09C992EA473}" type="presOf" srcId="{768C0295-06C2-4AE0-8F91-07B32D76596F}" destId="{7D97EE20-BAD7-4DBB-B16E-25CE8D7FDBEC}" srcOrd="0" destOrd="0" presId="urn:microsoft.com/office/officeart/2008/layout/VerticalCurvedList"/>
    <dgm:cxn modelId="{98D3FCD0-D82B-436D-B302-D2C168ED18BE}" type="presOf" srcId="{1ADEEB39-8D7A-4DEC-8B0F-6526E24D64DB}" destId="{6C015071-52D3-422C-8044-2C723180C373}" srcOrd="0" destOrd="0" presId="urn:microsoft.com/office/officeart/2008/layout/VerticalCurvedList"/>
    <dgm:cxn modelId="{297E3063-1DB5-4A3E-9378-C4DC980FE010}" type="presParOf" srcId="{6C015071-52D3-422C-8044-2C723180C373}" destId="{54278DDB-6CB5-4F63-91DC-E306465A5DF2}" srcOrd="0" destOrd="0" presId="urn:microsoft.com/office/officeart/2008/layout/VerticalCurvedList"/>
    <dgm:cxn modelId="{29B73E40-4F8C-4DB8-A01B-FE9F6AACE11A}" type="presParOf" srcId="{54278DDB-6CB5-4F63-91DC-E306465A5DF2}" destId="{7F7E3F19-7805-4FF1-BD08-5A0A4CE4B781}" srcOrd="0" destOrd="0" presId="urn:microsoft.com/office/officeart/2008/layout/VerticalCurvedList"/>
    <dgm:cxn modelId="{D6ABDDA9-782F-4BCD-9C04-EA0BEE9B392D}" type="presParOf" srcId="{7F7E3F19-7805-4FF1-BD08-5A0A4CE4B781}" destId="{EC64FD1B-3AD5-4969-85A3-F6EEC80B8F5B}" srcOrd="0" destOrd="0" presId="urn:microsoft.com/office/officeart/2008/layout/VerticalCurvedList"/>
    <dgm:cxn modelId="{A442187F-70D8-4F21-8208-EEFD6BD0619E}" type="presParOf" srcId="{7F7E3F19-7805-4FF1-BD08-5A0A4CE4B781}" destId="{F6284CC1-8F0D-4EDB-B015-9A5C881B4BC8}" srcOrd="1" destOrd="0" presId="urn:microsoft.com/office/officeart/2008/layout/VerticalCurvedList"/>
    <dgm:cxn modelId="{34DBCFA4-7EBB-400F-82FD-483D450C733F}" type="presParOf" srcId="{7F7E3F19-7805-4FF1-BD08-5A0A4CE4B781}" destId="{EBFF8177-A6E1-465F-9352-428854A27BC4}" srcOrd="2" destOrd="0" presId="urn:microsoft.com/office/officeart/2008/layout/VerticalCurvedList"/>
    <dgm:cxn modelId="{38C88A5D-49B2-4373-9EAF-AFA799F368A4}" type="presParOf" srcId="{7F7E3F19-7805-4FF1-BD08-5A0A4CE4B781}" destId="{7766AFF6-D7DA-497A-9F2D-123EAAF62B2E}" srcOrd="3" destOrd="0" presId="urn:microsoft.com/office/officeart/2008/layout/VerticalCurvedList"/>
    <dgm:cxn modelId="{C2375DF7-186F-4710-8B22-47B2D245FCA7}" type="presParOf" srcId="{54278DDB-6CB5-4F63-91DC-E306465A5DF2}" destId="{0E346BE5-6D28-4A8F-88F4-DB756A05A36E}" srcOrd="1" destOrd="0" presId="urn:microsoft.com/office/officeart/2008/layout/VerticalCurvedList"/>
    <dgm:cxn modelId="{E9E705DE-CC70-4F35-8973-A5AD26A4F73C}" type="presParOf" srcId="{54278DDB-6CB5-4F63-91DC-E306465A5DF2}" destId="{806CC0BE-C17E-48F4-BF4E-0564A0D2990D}" srcOrd="2" destOrd="0" presId="urn:microsoft.com/office/officeart/2008/layout/VerticalCurvedList"/>
    <dgm:cxn modelId="{5C07AEDA-91EC-4D64-A25C-B983BF67AB2F}" type="presParOf" srcId="{806CC0BE-C17E-48F4-BF4E-0564A0D2990D}" destId="{A4FEF676-A049-4F56-910B-D7770E19312D}" srcOrd="0" destOrd="0" presId="urn:microsoft.com/office/officeart/2008/layout/VerticalCurvedList"/>
    <dgm:cxn modelId="{98EAF385-A211-4EE0-A119-6CCD36E7B8C9}" type="presParOf" srcId="{54278DDB-6CB5-4F63-91DC-E306465A5DF2}" destId="{564F1E88-955A-4E90-8687-2313240D05F9}" srcOrd="3" destOrd="0" presId="urn:microsoft.com/office/officeart/2008/layout/VerticalCurvedList"/>
    <dgm:cxn modelId="{7437250B-697D-4B6C-AEB3-757B4B5C5ACE}" type="presParOf" srcId="{54278DDB-6CB5-4F63-91DC-E306465A5DF2}" destId="{4358948E-9B5D-4711-B770-88988E52C6A9}" srcOrd="4" destOrd="0" presId="urn:microsoft.com/office/officeart/2008/layout/VerticalCurvedList"/>
    <dgm:cxn modelId="{69883458-C762-434F-BC7B-1BABE732C582}" type="presParOf" srcId="{4358948E-9B5D-4711-B770-88988E52C6A9}" destId="{6AC7872C-2671-480A-9F50-CA124647A642}" srcOrd="0" destOrd="0" presId="urn:microsoft.com/office/officeart/2008/layout/VerticalCurvedList"/>
    <dgm:cxn modelId="{539B5F6A-A0CA-4CCE-A4FC-18CB49522C12}" type="presParOf" srcId="{54278DDB-6CB5-4F63-91DC-E306465A5DF2}" destId="{7D97EE20-BAD7-4DBB-B16E-25CE8D7FDBEC}" srcOrd="5" destOrd="0" presId="urn:microsoft.com/office/officeart/2008/layout/VerticalCurvedList"/>
    <dgm:cxn modelId="{95B1D9F3-0C32-4F8B-A4E7-7DFAF3638719}" type="presParOf" srcId="{54278DDB-6CB5-4F63-91DC-E306465A5DF2}" destId="{A8F82184-210B-4CDA-9340-8FC66D2A956D}" srcOrd="6" destOrd="0" presId="urn:microsoft.com/office/officeart/2008/layout/VerticalCurvedList"/>
    <dgm:cxn modelId="{E1FC0259-5704-4626-8393-15886CAFEFD5}" type="presParOf" srcId="{A8F82184-210B-4CDA-9340-8FC66D2A956D}" destId="{D65F8EE5-E34E-42DD-B3D5-97FCD8C96878}" srcOrd="0" destOrd="0" presId="urn:microsoft.com/office/officeart/2008/layout/VerticalCurvedList"/>
    <dgm:cxn modelId="{A90181E4-4C1A-4FA5-90D7-402FA6AD3368}" type="presParOf" srcId="{54278DDB-6CB5-4F63-91DC-E306465A5DF2}" destId="{23853A0C-F024-44E7-AB2E-8A3364F4C4AA}" srcOrd="7" destOrd="0" presId="urn:microsoft.com/office/officeart/2008/layout/VerticalCurvedList"/>
    <dgm:cxn modelId="{2941E441-A8A8-4569-97BD-B5C0F3E92F6E}" type="presParOf" srcId="{54278DDB-6CB5-4F63-91DC-E306465A5DF2}" destId="{A92E80FB-8BD4-41A4-AF15-99EBA5494D26}" srcOrd="8" destOrd="0" presId="urn:microsoft.com/office/officeart/2008/layout/VerticalCurvedList"/>
    <dgm:cxn modelId="{057B6B66-24DC-4474-866C-6DAE44015458}" type="presParOf" srcId="{A92E80FB-8BD4-41A4-AF15-99EBA5494D26}" destId="{FEF5939D-D458-4146-A356-8F323E30CBC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865A5-0146-4780-9632-EBDE0E0864ED}" type="doc">
      <dgm:prSet loTypeId="urn:microsoft.com/office/officeart/2005/8/layout/hierarchy1" loCatId="hierarchy" qsTypeId="urn:microsoft.com/office/officeart/2005/8/quickstyle/simple4" qsCatId="simple" csTypeId="urn:microsoft.com/office/officeart/2005/8/colors/accent6_2" csCatId="accent6"/>
      <dgm:spPr/>
      <dgm:t>
        <a:bodyPr/>
        <a:lstStyle/>
        <a:p>
          <a:endParaRPr lang="en-US"/>
        </a:p>
      </dgm:t>
    </dgm:pt>
    <dgm:pt modelId="{9415374B-3DF4-4964-A732-216362078668}">
      <dgm:prSet/>
      <dgm:spPr/>
      <dgm:t>
        <a:bodyPr/>
        <a:lstStyle/>
        <a:p>
          <a:r>
            <a:rPr lang="en-US"/>
            <a:t>Within 24 hours</a:t>
          </a:r>
        </a:p>
      </dgm:t>
    </dgm:pt>
    <dgm:pt modelId="{3AC651FB-CE5B-4A58-AA36-13A35710553F}" type="parTrans" cxnId="{B8675398-DB45-4F8F-8D89-DBCFFA7AEE30}">
      <dgm:prSet/>
      <dgm:spPr/>
      <dgm:t>
        <a:bodyPr/>
        <a:lstStyle/>
        <a:p>
          <a:endParaRPr lang="en-US"/>
        </a:p>
      </dgm:t>
    </dgm:pt>
    <dgm:pt modelId="{E319CCB7-A221-432D-994A-6E6D19EAB183}" type="sibTrans" cxnId="{B8675398-DB45-4F8F-8D89-DBCFFA7AEE30}">
      <dgm:prSet/>
      <dgm:spPr/>
      <dgm:t>
        <a:bodyPr/>
        <a:lstStyle/>
        <a:p>
          <a:endParaRPr lang="en-US"/>
        </a:p>
      </dgm:t>
    </dgm:pt>
    <dgm:pt modelId="{AE3EDB69-7FBC-49AB-B781-03F4E190F393}">
      <dgm:prSet/>
      <dgm:spPr/>
      <dgm:t>
        <a:bodyPr/>
        <a:lstStyle/>
        <a:p>
          <a:r>
            <a:rPr lang="en-US"/>
            <a:t>New SIR for each case</a:t>
          </a:r>
        </a:p>
      </dgm:t>
    </dgm:pt>
    <dgm:pt modelId="{D000E81F-BC91-40FD-9B22-00DDC84A0B77}" type="parTrans" cxnId="{5BA81DFD-E5DE-4437-8D17-5CBBE31F0369}">
      <dgm:prSet/>
      <dgm:spPr/>
      <dgm:t>
        <a:bodyPr/>
        <a:lstStyle/>
        <a:p>
          <a:endParaRPr lang="en-US"/>
        </a:p>
      </dgm:t>
    </dgm:pt>
    <dgm:pt modelId="{35E60084-D3FF-456E-A780-4D54ABA9BC5E}" type="sibTrans" cxnId="{5BA81DFD-E5DE-4437-8D17-5CBBE31F0369}">
      <dgm:prSet/>
      <dgm:spPr/>
      <dgm:t>
        <a:bodyPr/>
        <a:lstStyle/>
        <a:p>
          <a:endParaRPr lang="en-US"/>
        </a:p>
      </dgm:t>
    </dgm:pt>
    <dgm:pt modelId="{E82400E8-3554-46B7-B4A5-D243EBEF0DD9}" type="pres">
      <dgm:prSet presAssocID="{40C865A5-0146-4780-9632-EBDE0E0864ED}" presName="hierChild1" presStyleCnt="0">
        <dgm:presLayoutVars>
          <dgm:chPref val="1"/>
          <dgm:dir/>
          <dgm:animOne val="branch"/>
          <dgm:animLvl val="lvl"/>
          <dgm:resizeHandles/>
        </dgm:presLayoutVars>
      </dgm:prSet>
      <dgm:spPr/>
    </dgm:pt>
    <dgm:pt modelId="{809D80A8-B90A-4BC8-A0D7-ADB5AFDBC288}" type="pres">
      <dgm:prSet presAssocID="{9415374B-3DF4-4964-A732-216362078668}" presName="hierRoot1" presStyleCnt="0"/>
      <dgm:spPr/>
    </dgm:pt>
    <dgm:pt modelId="{E6A04D60-2C66-4CEF-BA40-E5FD6C44ED1D}" type="pres">
      <dgm:prSet presAssocID="{9415374B-3DF4-4964-A732-216362078668}" presName="composite" presStyleCnt="0"/>
      <dgm:spPr/>
    </dgm:pt>
    <dgm:pt modelId="{FE8F221B-C75B-4C58-895A-88A56EB59B23}" type="pres">
      <dgm:prSet presAssocID="{9415374B-3DF4-4964-A732-216362078668}" presName="background" presStyleLbl="node0" presStyleIdx="0" presStyleCnt="2"/>
      <dgm:spPr/>
    </dgm:pt>
    <dgm:pt modelId="{3A0C4C0A-1C16-4A6A-9588-B5BB2842DAA7}" type="pres">
      <dgm:prSet presAssocID="{9415374B-3DF4-4964-A732-216362078668}" presName="text" presStyleLbl="fgAcc0" presStyleIdx="0" presStyleCnt="2">
        <dgm:presLayoutVars>
          <dgm:chPref val="3"/>
        </dgm:presLayoutVars>
      </dgm:prSet>
      <dgm:spPr/>
    </dgm:pt>
    <dgm:pt modelId="{FBD28E74-2E98-4D79-8843-5560343971D0}" type="pres">
      <dgm:prSet presAssocID="{9415374B-3DF4-4964-A732-216362078668}" presName="hierChild2" presStyleCnt="0"/>
      <dgm:spPr/>
    </dgm:pt>
    <dgm:pt modelId="{0679E34D-2525-4DF8-B765-BF67610125E9}" type="pres">
      <dgm:prSet presAssocID="{AE3EDB69-7FBC-49AB-B781-03F4E190F393}" presName="hierRoot1" presStyleCnt="0"/>
      <dgm:spPr/>
    </dgm:pt>
    <dgm:pt modelId="{CFEFB4F7-37AB-43B3-9BAB-4061D2182B4C}" type="pres">
      <dgm:prSet presAssocID="{AE3EDB69-7FBC-49AB-B781-03F4E190F393}" presName="composite" presStyleCnt="0"/>
      <dgm:spPr/>
    </dgm:pt>
    <dgm:pt modelId="{4AC7ECFD-3465-40AC-95E3-B50448171007}" type="pres">
      <dgm:prSet presAssocID="{AE3EDB69-7FBC-49AB-B781-03F4E190F393}" presName="background" presStyleLbl="node0" presStyleIdx="1" presStyleCnt="2"/>
      <dgm:spPr/>
    </dgm:pt>
    <dgm:pt modelId="{C40F30E8-4DA3-4111-A8BC-2D3FDC383DE1}" type="pres">
      <dgm:prSet presAssocID="{AE3EDB69-7FBC-49AB-B781-03F4E190F393}" presName="text" presStyleLbl="fgAcc0" presStyleIdx="1" presStyleCnt="2">
        <dgm:presLayoutVars>
          <dgm:chPref val="3"/>
        </dgm:presLayoutVars>
      </dgm:prSet>
      <dgm:spPr/>
    </dgm:pt>
    <dgm:pt modelId="{82AFD898-75B7-4A32-8CF2-218D8655A7A1}" type="pres">
      <dgm:prSet presAssocID="{AE3EDB69-7FBC-49AB-B781-03F4E190F393}" presName="hierChild2" presStyleCnt="0"/>
      <dgm:spPr/>
    </dgm:pt>
  </dgm:ptLst>
  <dgm:cxnLst>
    <dgm:cxn modelId="{B8675398-DB45-4F8F-8D89-DBCFFA7AEE30}" srcId="{40C865A5-0146-4780-9632-EBDE0E0864ED}" destId="{9415374B-3DF4-4964-A732-216362078668}" srcOrd="0" destOrd="0" parTransId="{3AC651FB-CE5B-4A58-AA36-13A35710553F}" sibTransId="{E319CCB7-A221-432D-994A-6E6D19EAB183}"/>
    <dgm:cxn modelId="{E1B96C9D-D6FF-4AF9-ADFD-D25B9073B4D5}" type="presOf" srcId="{9415374B-3DF4-4964-A732-216362078668}" destId="{3A0C4C0A-1C16-4A6A-9588-B5BB2842DAA7}" srcOrd="0" destOrd="0" presId="urn:microsoft.com/office/officeart/2005/8/layout/hierarchy1"/>
    <dgm:cxn modelId="{A554B5DA-DB8D-4555-A527-D5CCFED2F6EE}" type="presOf" srcId="{AE3EDB69-7FBC-49AB-B781-03F4E190F393}" destId="{C40F30E8-4DA3-4111-A8BC-2D3FDC383DE1}" srcOrd="0" destOrd="0" presId="urn:microsoft.com/office/officeart/2005/8/layout/hierarchy1"/>
    <dgm:cxn modelId="{17FCBEFC-73AF-4EB5-A521-F16CC37D65F3}" type="presOf" srcId="{40C865A5-0146-4780-9632-EBDE0E0864ED}" destId="{E82400E8-3554-46B7-B4A5-D243EBEF0DD9}" srcOrd="0" destOrd="0" presId="urn:microsoft.com/office/officeart/2005/8/layout/hierarchy1"/>
    <dgm:cxn modelId="{5BA81DFD-E5DE-4437-8D17-5CBBE31F0369}" srcId="{40C865A5-0146-4780-9632-EBDE0E0864ED}" destId="{AE3EDB69-7FBC-49AB-B781-03F4E190F393}" srcOrd="1" destOrd="0" parTransId="{D000E81F-BC91-40FD-9B22-00DDC84A0B77}" sibTransId="{35E60084-D3FF-456E-A780-4D54ABA9BC5E}"/>
    <dgm:cxn modelId="{41EC6D10-E1ED-49E8-9185-E58293C840E5}" type="presParOf" srcId="{E82400E8-3554-46B7-B4A5-D243EBEF0DD9}" destId="{809D80A8-B90A-4BC8-A0D7-ADB5AFDBC288}" srcOrd="0" destOrd="0" presId="urn:microsoft.com/office/officeart/2005/8/layout/hierarchy1"/>
    <dgm:cxn modelId="{6F6E4239-1867-45D4-B5F7-2BE19127B731}" type="presParOf" srcId="{809D80A8-B90A-4BC8-A0D7-ADB5AFDBC288}" destId="{E6A04D60-2C66-4CEF-BA40-E5FD6C44ED1D}" srcOrd="0" destOrd="0" presId="urn:microsoft.com/office/officeart/2005/8/layout/hierarchy1"/>
    <dgm:cxn modelId="{E2ACCBE5-DC3D-4FD1-9982-B6A21C7C1C28}" type="presParOf" srcId="{E6A04D60-2C66-4CEF-BA40-E5FD6C44ED1D}" destId="{FE8F221B-C75B-4C58-895A-88A56EB59B23}" srcOrd="0" destOrd="0" presId="urn:microsoft.com/office/officeart/2005/8/layout/hierarchy1"/>
    <dgm:cxn modelId="{8DF031DA-1AE8-404F-8C1F-B4930EBC1C4D}" type="presParOf" srcId="{E6A04D60-2C66-4CEF-BA40-E5FD6C44ED1D}" destId="{3A0C4C0A-1C16-4A6A-9588-B5BB2842DAA7}" srcOrd="1" destOrd="0" presId="urn:microsoft.com/office/officeart/2005/8/layout/hierarchy1"/>
    <dgm:cxn modelId="{72EFC78C-0B23-4DDA-95D7-F9C0FFA398D6}" type="presParOf" srcId="{809D80A8-B90A-4BC8-A0D7-ADB5AFDBC288}" destId="{FBD28E74-2E98-4D79-8843-5560343971D0}" srcOrd="1" destOrd="0" presId="urn:microsoft.com/office/officeart/2005/8/layout/hierarchy1"/>
    <dgm:cxn modelId="{42F62599-2699-4934-A80A-021C1EC8A379}" type="presParOf" srcId="{E82400E8-3554-46B7-B4A5-D243EBEF0DD9}" destId="{0679E34D-2525-4DF8-B765-BF67610125E9}" srcOrd="1" destOrd="0" presId="urn:microsoft.com/office/officeart/2005/8/layout/hierarchy1"/>
    <dgm:cxn modelId="{3E38DA13-F490-4300-86B4-6A772BB92FBF}" type="presParOf" srcId="{0679E34D-2525-4DF8-B765-BF67610125E9}" destId="{CFEFB4F7-37AB-43B3-9BAB-4061D2182B4C}" srcOrd="0" destOrd="0" presId="urn:microsoft.com/office/officeart/2005/8/layout/hierarchy1"/>
    <dgm:cxn modelId="{83BC73F1-4E54-41A5-990D-AAABE9CFC6A1}" type="presParOf" srcId="{CFEFB4F7-37AB-43B3-9BAB-4061D2182B4C}" destId="{4AC7ECFD-3465-40AC-95E3-B50448171007}" srcOrd="0" destOrd="0" presId="urn:microsoft.com/office/officeart/2005/8/layout/hierarchy1"/>
    <dgm:cxn modelId="{C3A0A839-8A64-493A-8C66-57C344940DB0}" type="presParOf" srcId="{CFEFB4F7-37AB-43B3-9BAB-4061D2182B4C}" destId="{C40F30E8-4DA3-4111-A8BC-2D3FDC383DE1}" srcOrd="1" destOrd="0" presId="urn:microsoft.com/office/officeart/2005/8/layout/hierarchy1"/>
    <dgm:cxn modelId="{F9068FF5-22EB-4E4E-BF43-B79491029DB9}" type="presParOf" srcId="{0679E34D-2525-4DF8-B765-BF67610125E9}" destId="{82AFD898-75B7-4A32-8CF2-218D8655A7A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84CC1-8F0D-4EDB-B015-9A5C881B4BC8}">
      <dsp:nvSpPr>
        <dsp:cNvPr id="0" name=""/>
        <dsp:cNvSpPr/>
      </dsp:nvSpPr>
      <dsp:spPr>
        <a:xfrm>
          <a:off x="-3017243" y="-464648"/>
          <a:ext cx="3599344" cy="3599344"/>
        </a:xfrm>
        <a:prstGeom prst="blockArc">
          <a:avLst>
            <a:gd name="adj1" fmla="val 18900000"/>
            <a:gd name="adj2" fmla="val 2700000"/>
            <a:gd name="adj3" fmla="val 6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46BE5-6D28-4A8F-88F4-DB756A05A36E}">
      <dsp:nvSpPr>
        <dsp:cNvPr id="0" name=""/>
        <dsp:cNvSpPr/>
      </dsp:nvSpPr>
      <dsp:spPr>
        <a:xfrm>
          <a:off x="305391" y="205273"/>
          <a:ext cx="10167893" cy="4107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41"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t>Response (</a:t>
          </a:r>
          <a:r>
            <a:rPr lang="en-US" sz="2100" kern="1200" dirty="0">
              <a:latin typeface="Calibri Light" panose="020F0302020204030204"/>
            </a:rPr>
            <a:t>IN</a:t>
          </a:r>
          <a:r>
            <a:rPr lang="en-US" sz="2100" kern="1200" dirty="0"/>
            <a:t> </a:t>
          </a:r>
          <a:r>
            <a:rPr lang="en-US" sz="2100" kern="1200" dirty="0">
              <a:latin typeface="Calibri Light" panose="020F0302020204030204"/>
            </a:rPr>
            <a:t>20-02; replaces IN 19-09)</a:t>
          </a:r>
          <a:endParaRPr lang="en-UG" sz="2100" kern="1200" dirty="0"/>
        </a:p>
      </dsp:txBody>
      <dsp:txXfrm>
        <a:off x="305391" y="205273"/>
        <a:ext cx="10167893" cy="410760"/>
      </dsp:txXfrm>
    </dsp:sp>
    <dsp:sp modelId="{A4FEF676-A049-4F56-910B-D7770E19312D}">
      <dsp:nvSpPr>
        <dsp:cNvPr id="0" name=""/>
        <dsp:cNvSpPr/>
      </dsp:nvSpPr>
      <dsp:spPr>
        <a:xfrm>
          <a:off x="48666" y="153928"/>
          <a:ext cx="513450" cy="513450"/>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64F1E88-955A-4E90-8687-2313240D05F9}">
      <dsp:nvSpPr>
        <dsp:cNvPr id="0" name=""/>
        <dsp:cNvSpPr/>
      </dsp:nvSpPr>
      <dsp:spPr>
        <a:xfrm>
          <a:off x="540889" y="821520"/>
          <a:ext cx="9932395" cy="4107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4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Contact tracing</a:t>
          </a:r>
          <a:endParaRPr lang="en-UG" sz="2100" kern="1200" dirty="0"/>
        </a:p>
      </dsp:txBody>
      <dsp:txXfrm>
        <a:off x="540889" y="821520"/>
        <a:ext cx="9932395" cy="410760"/>
      </dsp:txXfrm>
    </dsp:sp>
    <dsp:sp modelId="{6AC7872C-2671-480A-9F50-CA124647A642}">
      <dsp:nvSpPr>
        <dsp:cNvPr id="0" name=""/>
        <dsp:cNvSpPr/>
      </dsp:nvSpPr>
      <dsp:spPr>
        <a:xfrm>
          <a:off x="284164" y="770175"/>
          <a:ext cx="513450" cy="513450"/>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D97EE20-BAD7-4DBB-B16E-25CE8D7FDBEC}">
      <dsp:nvSpPr>
        <dsp:cNvPr id="0" name=""/>
        <dsp:cNvSpPr/>
      </dsp:nvSpPr>
      <dsp:spPr>
        <a:xfrm>
          <a:off x="540889" y="1437767"/>
          <a:ext cx="9932395" cy="4107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4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Quarantine/Isolation</a:t>
          </a:r>
          <a:endParaRPr lang="en-UG" sz="2100" kern="1200" dirty="0"/>
        </a:p>
      </dsp:txBody>
      <dsp:txXfrm>
        <a:off x="540889" y="1437767"/>
        <a:ext cx="9932395" cy="410760"/>
      </dsp:txXfrm>
    </dsp:sp>
    <dsp:sp modelId="{D65F8EE5-E34E-42DD-B3D5-97FCD8C96878}">
      <dsp:nvSpPr>
        <dsp:cNvPr id="0" name=""/>
        <dsp:cNvSpPr/>
      </dsp:nvSpPr>
      <dsp:spPr>
        <a:xfrm>
          <a:off x="284164" y="1386422"/>
          <a:ext cx="513450" cy="513450"/>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3853A0C-F024-44E7-AB2E-8A3364F4C4AA}">
      <dsp:nvSpPr>
        <dsp:cNvPr id="0" name=""/>
        <dsp:cNvSpPr/>
      </dsp:nvSpPr>
      <dsp:spPr>
        <a:xfrm>
          <a:off x="305391" y="2054014"/>
          <a:ext cx="10167893" cy="41076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4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Preventing future cases</a:t>
          </a:r>
        </a:p>
      </dsp:txBody>
      <dsp:txXfrm>
        <a:off x="305391" y="2054014"/>
        <a:ext cx="10167893" cy="410760"/>
      </dsp:txXfrm>
    </dsp:sp>
    <dsp:sp modelId="{FEF5939D-D458-4146-A356-8F323E30CBC2}">
      <dsp:nvSpPr>
        <dsp:cNvPr id="0" name=""/>
        <dsp:cNvSpPr/>
      </dsp:nvSpPr>
      <dsp:spPr>
        <a:xfrm>
          <a:off x="48666" y="2002669"/>
          <a:ext cx="513450" cy="513450"/>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F221B-C75B-4C58-895A-88A56EB59B23}">
      <dsp:nvSpPr>
        <dsp:cNvPr id="0" name=""/>
        <dsp:cNvSpPr/>
      </dsp:nvSpPr>
      <dsp:spPr>
        <a:xfrm>
          <a:off x="1283" y="507350"/>
          <a:ext cx="4505585" cy="286104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0C4C0A-1C16-4A6A-9588-B5BB2842DAA7}">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a:t>Within 24 hours</a:t>
          </a:r>
        </a:p>
      </dsp:txBody>
      <dsp:txXfrm>
        <a:off x="585701" y="1066737"/>
        <a:ext cx="4337991" cy="2693452"/>
      </dsp:txXfrm>
    </dsp:sp>
    <dsp:sp modelId="{4AC7ECFD-3465-40AC-95E3-B50448171007}">
      <dsp:nvSpPr>
        <dsp:cNvPr id="0" name=""/>
        <dsp:cNvSpPr/>
      </dsp:nvSpPr>
      <dsp:spPr>
        <a:xfrm>
          <a:off x="5508110" y="507350"/>
          <a:ext cx="4505585" cy="286104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0F30E8-4DA3-4111-A8BC-2D3FDC383DE1}">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a:t>New SIR for each case</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22755-5EEF-4588-B7C9-BA5186F08676}" type="datetimeFigureOut">
              <a:rPr lang="en-UG" smtClean="0"/>
              <a:t>11/18/2020</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474A3-E351-4DEF-B008-DA3BE069E11A}" type="slidenum">
              <a:rPr lang="en-UG" smtClean="0"/>
              <a:t>‹#›</a:t>
            </a:fld>
            <a:endParaRPr lang="en-UG"/>
          </a:p>
        </p:txBody>
      </p:sp>
    </p:spTree>
    <p:extLst>
      <p:ext uri="{BB962C8B-B14F-4D97-AF65-F5344CB8AC3E}">
        <p14:creationId xmlns:p14="http://schemas.microsoft.com/office/powerpoint/2010/main" val="233820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Preventing future cases</a:t>
            </a:r>
          </a:p>
          <a:p>
            <a:endParaRPr lang="en-UG" dirty="0"/>
          </a:p>
        </p:txBody>
      </p:sp>
      <p:sp>
        <p:nvSpPr>
          <p:cNvPr id="4" name="Slide Number Placeholder 3"/>
          <p:cNvSpPr>
            <a:spLocks noGrp="1"/>
          </p:cNvSpPr>
          <p:nvPr>
            <p:ph type="sldNum" sz="quarter" idx="5"/>
          </p:nvPr>
        </p:nvSpPr>
        <p:spPr/>
        <p:txBody>
          <a:bodyPr/>
          <a:lstStyle/>
          <a:p>
            <a:fld id="{B08474A3-E351-4DEF-B008-DA3BE069E11A}" type="slidenum">
              <a:rPr lang="en-UG" smtClean="0"/>
              <a:t>3</a:t>
            </a:fld>
            <a:endParaRPr lang="en-UG"/>
          </a:p>
        </p:txBody>
      </p:sp>
    </p:spTree>
    <p:extLst>
      <p:ext uri="{BB962C8B-B14F-4D97-AF65-F5344CB8AC3E}">
        <p14:creationId xmlns:p14="http://schemas.microsoft.com/office/powerpoint/2010/main" val="258134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a:rPr>
              <a:t>HCP not wearing a respirator or facemask</a:t>
            </a:r>
            <a:r>
              <a:rPr lang="en-US" b="0" i="0" u="none" strike="noStrike" baseline="30000" dirty="0">
                <a:solidFill>
                  <a:srgbClr val="000000"/>
                </a:solidFill>
                <a:effectLst/>
                <a:latin typeface="Open Sans"/>
              </a:rPr>
              <a:t>4</a:t>
            </a:r>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a:rPr>
              <a:t>HCP not wearing eye protection if the person with COVID-19 was not wearing a cloth face covering or facemask</a:t>
            </a:r>
          </a:p>
          <a:p>
            <a:pPr algn="l">
              <a:buFont typeface="Arial" panose="020B0604020202020204" pitchFamily="34" charset="0"/>
              <a:buChar char="•"/>
            </a:pPr>
            <a:r>
              <a:rPr lang="en-US" b="0" i="0" dirty="0">
                <a:solidFill>
                  <a:srgbClr val="000000"/>
                </a:solidFill>
                <a:effectLst/>
                <a:latin typeface="Open Sans"/>
              </a:rPr>
              <a:t>HCP not wearing all recommended PPE (i.e., gown, gloves, eye protection, respirator) while performing an aerosol-generating procedure</a:t>
            </a:r>
            <a:r>
              <a:rPr lang="en-US" b="0" i="0" u="none" strike="noStrike" baseline="30000" dirty="0">
                <a:solidFill>
                  <a:srgbClr val="000000"/>
                </a:solidFill>
                <a:effectLst/>
                <a:latin typeface="inherit"/>
              </a:rPr>
              <a:t>1</a:t>
            </a:r>
            <a:endParaRPr lang="en-US" b="0" i="0" dirty="0">
              <a:solidFill>
                <a:srgbClr val="000000"/>
              </a:solidFill>
              <a:effectLst/>
              <a:latin typeface="Open Sans"/>
            </a:endParaRPr>
          </a:p>
          <a:p>
            <a:endParaRPr lang="en-UG" dirty="0"/>
          </a:p>
        </p:txBody>
      </p:sp>
      <p:sp>
        <p:nvSpPr>
          <p:cNvPr id="4" name="Slide Number Placeholder 3"/>
          <p:cNvSpPr>
            <a:spLocks noGrp="1"/>
          </p:cNvSpPr>
          <p:nvPr>
            <p:ph type="sldNum" sz="quarter" idx="5"/>
          </p:nvPr>
        </p:nvSpPr>
        <p:spPr/>
        <p:txBody>
          <a:bodyPr/>
          <a:lstStyle/>
          <a:p>
            <a:fld id="{B08474A3-E351-4DEF-B008-DA3BE069E11A}" type="slidenum">
              <a:rPr lang="en-UG" smtClean="0"/>
              <a:t>16</a:t>
            </a:fld>
            <a:endParaRPr lang="en-UG"/>
          </a:p>
        </p:txBody>
      </p:sp>
    </p:spTree>
    <p:extLst>
      <p:ext uri="{BB962C8B-B14F-4D97-AF65-F5344CB8AC3E}">
        <p14:creationId xmlns:p14="http://schemas.microsoft.com/office/powerpoint/2010/main" val="404169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The center works with the Job Corps RD on a joint draft. </a:t>
            </a:r>
            <a:endParaRPr lang="en-UG" sz="2000" dirty="0"/>
          </a:p>
          <a:p>
            <a:pPr lvl="1"/>
            <a:r>
              <a:rPr lang="en-US" sz="2000" dirty="0"/>
              <a:t>The center works with the appropriate corporate management staff for review of the joint draft. Job Corps’ RD coordinates reviews and approvals with Job Corps’ national office. </a:t>
            </a:r>
            <a:endParaRPr lang="en-UG" sz="2000" dirty="0"/>
          </a:p>
          <a:p>
            <a:pPr lvl="1"/>
            <a:r>
              <a:rPr lang="en-US" sz="2000" dirty="0"/>
              <a:t>The center or others as appropriate sends the communication to the RD and COR once it is approved. </a:t>
            </a:r>
            <a:endParaRPr lang="en-UG" sz="2000" dirty="0"/>
          </a:p>
          <a:p>
            <a:endParaRPr lang="en-UG" dirty="0"/>
          </a:p>
        </p:txBody>
      </p:sp>
      <p:sp>
        <p:nvSpPr>
          <p:cNvPr id="4" name="Slide Number Placeholder 3"/>
          <p:cNvSpPr>
            <a:spLocks noGrp="1"/>
          </p:cNvSpPr>
          <p:nvPr>
            <p:ph type="sldNum" sz="quarter" idx="5"/>
          </p:nvPr>
        </p:nvSpPr>
        <p:spPr/>
        <p:txBody>
          <a:bodyPr/>
          <a:lstStyle/>
          <a:p>
            <a:fld id="{B08474A3-E351-4DEF-B008-DA3BE069E11A}" type="slidenum">
              <a:rPr lang="en-UG" smtClean="0"/>
              <a:t>19</a:t>
            </a:fld>
            <a:endParaRPr lang="en-UG"/>
          </a:p>
        </p:txBody>
      </p:sp>
    </p:spTree>
    <p:extLst>
      <p:ext uri="{BB962C8B-B14F-4D97-AF65-F5344CB8AC3E}">
        <p14:creationId xmlns:p14="http://schemas.microsoft.com/office/powerpoint/2010/main" val="128398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021B-6FBF-4334-8D29-10FCEC5E5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FAA42-4974-474A-A0CF-CE0242727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E2A566-CDE8-4DB2-BD0A-0A3898C6CA12}"/>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5" name="Footer Placeholder 4">
            <a:extLst>
              <a:ext uri="{FF2B5EF4-FFF2-40B4-BE49-F238E27FC236}">
                <a16:creationId xmlns:a16="http://schemas.microsoft.com/office/drawing/2014/main" id="{BED4F7A0-D2F8-4523-8166-F84727739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63E78-BCAA-4DEF-A9CB-0183686FAC03}"/>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316993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21F1-556D-49FD-9569-5E25C55D68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3BF163-1191-49E8-B9DC-442F00B4CE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C23AC-A2BB-4657-A8C8-FDE2C5ED1F99}"/>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5" name="Footer Placeholder 4">
            <a:extLst>
              <a:ext uri="{FF2B5EF4-FFF2-40B4-BE49-F238E27FC236}">
                <a16:creationId xmlns:a16="http://schemas.microsoft.com/office/drawing/2014/main" id="{208421AD-DC0C-4B6B-9E12-CCDE68F1C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5C13E-5109-4507-A805-0B9610C18B25}"/>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183811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C126F7-D449-411A-B0DB-E1FD1FAF4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2CB46-A1C0-4CF6-93ED-19E90680F9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5CD7C-7097-450F-B718-F0F68F8A1505}"/>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5" name="Footer Placeholder 4">
            <a:extLst>
              <a:ext uri="{FF2B5EF4-FFF2-40B4-BE49-F238E27FC236}">
                <a16:creationId xmlns:a16="http://schemas.microsoft.com/office/drawing/2014/main" id="{36FECD07-99B4-463C-BDDB-77E68CAFF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64301-1981-44EC-91D6-F8A243AACCEA}"/>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42508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7051-FE7D-4CB4-ADC5-F067B0BCE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852D0-00A3-4C7B-BC83-9EB0C8D64E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8603D-92C7-43A0-95BE-FD4EE19B5F44}"/>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5" name="Footer Placeholder 4">
            <a:extLst>
              <a:ext uri="{FF2B5EF4-FFF2-40B4-BE49-F238E27FC236}">
                <a16:creationId xmlns:a16="http://schemas.microsoft.com/office/drawing/2014/main" id="{85BBA17E-43FA-45DE-96E4-9FC2277E8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1C208-61F7-4419-A881-D7FB9F0A6740}"/>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295553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8A5B-64D6-4452-8259-B6E9899E2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097F4E-0734-475F-8B14-10B76E9F8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7DA70-2C60-42A3-96D4-879D7EB10EAE}"/>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5" name="Footer Placeholder 4">
            <a:extLst>
              <a:ext uri="{FF2B5EF4-FFF2-40B4-BE49-F238E27FC236}">
                <a16:creationId xmlns:a16="http://schemas.microsoft.com/office/drawing/2014/main" id="{D10A3F4C-1A5C-4B78-9425-AF4156ECB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DED0D-FCFD-40E7-83E0-1ADD95AFB966}"/>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411735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FF68-2664-4FD8-B278-E8E8ED88F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E7C48-6EB9-42D4-8858-77FAE4899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52CD06-D807-4C3D-9654-FA22721969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614342-D652-4365-930D-E68FBDF98767}"/>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6" name="Footer Placeholder 5">
            <a:extLst>
              <a:ext uri="{FF2B5EF4-FFF2-40B4-BE49-F238E27FC236}">
                <a16:creationId xmlns:a16="http://schemas.microsoft.com/office/drawing/2014/main" id="{70B5535D-CC63-4715-8E17-4D7B3B8A7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BAAF5-67E7-41DA-96C8-8FCA60FD934A}"/>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426977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0B49-31A2-42B7-BBC6-BEFCB9477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08C44-767D-4A72-8DF5-90E8E61F3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45DAE-B7D3-4BF7-85B2-EB85EDB5D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9D91A8-3ECF-414D-A5A2-B695520C60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AD7F0C-309A-4292-94CC-F697981D01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4E9C0B-2437-480B-AB0B-F2C681F9D83C}"/>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8" name="Footer Placeholder 7">
            <a:extLst>
              <a:ext uri="{FF2B5EF4-FFF2-40B4-BE49-F238E27FC236}">
                <a16:creationId xmlns:a16="http://schemas.microsoft.com/office/drawing/2014/main" id="{E246706C-2FBD-4EE5-83D9-642F070BDC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3E56C1-161E-46EB-A125-77B9281D2C95}"/>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101365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F08D-4612-4FF0-8630-0892750954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CB7F71-4E8A-4BFD-88DC-9781FF227BE4}"/>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4" name="Footer Placeholder 3">
            <a:extLst>
              <a:ext uri="{FF2B5EF4-FFF2-40B4-BE49-F238E27FC236}">
                <a16:creationId xmlns:a16="http://schemas.microsoft.com/office/drawing/2014/main" id="{95D92576-FDE4-449D-8D84-B24F9B845A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E9A9C-BB55-4946-B00B-10DB81A6F505}"/>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302444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569DC-BA8F-4E00-9ECD-54C58783814F}"/>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3" name="Footer Placeholder 2">
            <a:extLst>
              <a:ext uri="{FF2B5EF4-FFF2-40B4-BE49-F238E27FC236}">
                <a16:creationId xmlns:a16="http://schemas.microsoft.com/office/drawing/2014/main" id="{93734CF7-FAA1-4238-BF93-6C81BBECEC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F3871D-4731-4718-B58B-6605549B051E}"/>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29297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0DB1-0BA3-4B99-8EB9-B4FDB161E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96D0B5-ACAE-4C11-9D5A-B39F778B6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A25CBC-265B-4F17-884A-705235ABE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102B7-2E94-4C17-9339-19DC4B728D58}"/>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6" name="Footer Placeholder 5">
            <a:extLst>
              <a:ext uri="{FF2B5EF4-FFF2-40B4-BE49-F238E27FC236}">
                <a16:creationId xmlns:a16="http://schemas.microsoft.com/office/drawing/2014/main" id="{ACB6E2B7-3520-46AD-B3A4-4051C3190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4C801-E4A4-4777-A829-E575F2B3F27A}"/>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91331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84E4-7757-49B1-AD5E-D6A3DBF55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46A148-F308-460F-A2AB-C7A708340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68F638-D5B4-4179-AC5D-45786F08E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0769E-6C8B-4688-8FFC-F068F648A6BF}"/>
              </a:ext>
            </a:extLst>
          </p:cNvPr>
          <p:cNvSpPr>
            <a:spLocks noGrp="1"/>
          </p:cNvSpPr>
          <p:nvPr>
            <p:ph type="dt" sz="half" idx="10"/>
          </p:nvPr>
        </p:nvSpPr>
        <p:spPr/>
        <p:txBody>
          <a:bodyPr/>
          <a:lstStyle/>
          <a:p>
            <a:fld id="{926253C7-86F5-4478-B4C4-9542A3C5904E}" type="datetimeFigureOut">
              <a:rPr lang="en-US" smtClean="0"/>
              <a:t>11/18/2020</a:t>
            </a:fld>
            <a:endParaRPr lang="en-US"/>
          </a:p>
        </p:txBody>
      </p:sp>
      <p:sp>
        <p:nvSpPr>
          <p:cNvPr id="6" name="Footer Placeholder 5">
            <a:extLst>
              <a:ext uri="{FF2B5EF4-FFF2-40B4-BE49-F238E27FC236}">
                <a16:creationId xmlns:a16="http://schemas.microsoft.com/office/drawing/2014/main" id="{F714C2B1-0E3E-4AAA-9989-0937E2F6A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F031F-68AD-4C03-B799-ED995942777D}"/>
              </a:ext>
            </a:extLst>
          </p:cNvPr>
          <p:cNvSpPr>
            <a:spLocks noGrp="1"/>
          </p:cNvSpPr>
          <p:nvPr>
            <p:ph type="sldNum" sz="quarter" idx="12"/>
          </p:nvPr>
        </p:nvSpPr>
        <p:spPr/>
        <p:txBody>
          <a:bodyPr/>
          <a:lstStyle/>
          <a:p>
            <a:fld id="{5AC0E238-7569-41C1-9426-F5D6C7FD9E73}" type="slidenum">
              <a:rPr lang="en-US" smtClean="0"/>
              <a:t>‹#›</a:t>
            </a:fld>
            <a:endParaRPr lang="en-US"/>
          </a:p>
        </p:txBody>
      </p:sp>
    </p:spTree>
    <p:extLst>
      <p:ext uri="{BB962C8B-B14F-4D97-AF65-F5344CB8AC3E}">
        <p14:creationId xmlns:p14="http://schemas.microsoft.com/office/powerpoint/2010/main" val="395657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78D86-7D93-4F12-B9C6-90E50DA2F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2E8A26-DFD1-4FC8-ADBF-E24A571A5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D768D-D326-4E45-8E85-7C7277A78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253C7-86F5-4478-B4C4-9542A3C5904E}" type="datetimeFigureOut">
              <a:rPr lang="en-US" smtClean="0"/>
              <a:t>11/18/2020</a:t>
            </a:fld>
            <a:endParaRPr lang="en-US"/>
          </a:p>
        </p:txBody>
      </p:sp>
      <p:sp>
        <p:nvSpPr>
          <p:cNvPr id="5" name="Footer Placeholder 4">
            <a:extLst>
              <a:ext uri="{FF2B5EF4-FFF2-40B4-BE49-F238E27FC236}">
                <a16:creationId xmlns:a16="http://schemas.microsoft.com/office/drawing/2014/main" id="{D836AAD1-7B39-4C0B-AD1E-F568EBACD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D05FD-0AFF-42AE-B26F-BD3052B598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0E238-7569-41C1-9426-F5D6C7FD9E73}" type="slidenum">
              <a:rPr lang="en-US" smtClean="0"/>
              <a:t>‹#›</a:t>
            </a:fld>
            <a:endParaRPr lang="en-US"/>
          </a:p>
        </p:txBody>
      </p:sp>
    </p:spTree>
    <p:extLst>
      <p:ext uri="{BB962C8B-B14F-4D97-AF65-F5344CB8AC3E}">
        <p14:creationId xmlns:p14="http://schemas.microsoft.com/office/powerpoint/2010/main" val="1957607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ctly.in/data-covid-19-testing-in-india-other-countrie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drcommodore.it/2020/04/23/immuni-va-scaricata-ecco-come-funziona-app-per-tracciamento/"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ewsfilter.gr/2009/06/09/afiste-minima-ston-tilefoniti-ma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awpixel.com/search/covid" TargetMode="External"/><Relationship Id="rId2" Type="http://schemas.openxmlformats.org/officeDocument/2006/relationships/image" Target="../media/image14.1"/><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www.cdc.gov/coronavirus/2019-ncov/hcp/guidance-risk-assesment-hcp.html" TargetMode="External"/><Relationship Id="rId4" Type="http://schemas.openxmlformats.org/officeDocument/2006/relationships/hyperlink" Target="http://librarylostfound.com/category/serving-communit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imple.wikipedia.org/wiki/Dormitory"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Go-home.sv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orkingandpracticing.blogspo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ngall.com/goal-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riking-notes.blogspot.com/2011/02/fever-package.html"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lumenlearning.com/americangovernment/chapter/the-impact-of-the-media/" TargetMode="Externa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rkathleenyoung.wordpress.com/2010/03/16/emdr-questions-and-concerns/"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creativecommons.org/licenses/by-nc/3.0/" TargetMode="External"/><Relationship Id="rId4" Type="http://schemas.openxmlformats.org/officeDocument/2006/relationships/hyperlink" Target="https://academic-chatter.com/blog/dont-teach-inspire/"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hyperlink" Target="http://2013.igem.org/Team:TU-Delft/Collaborations"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ngimg.com/download/19972"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ngall.com/calendar-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ouisiana_Department_of_Health"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bottle&#10;&#10;Description automatically generated">
            <a:extLst>
              <a:ext uri="{FF2B5EF4-FFF2-40B4-BE49-F238E27FC236}">
                <a16:creationId xmlns:a16="http://schemas.microsoft.com/office/drawing/2014/main" id="{2A07FEE4-109B-48A1-8477-6CD02CD0E4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9900" b="1"/>
          <a:stretch/>
        </p:blipFill>
        <p:spPr>
          <a:xfrm>
            <a:off x="20" y="10"/>
            <a:ext cx="12191981" cy="6857990"/>
          </a:xfrm>
          <a:prstGeom prst="rect">
            <a:avLst/>
          </a:prstGeom>
        </p:spPr>
      </p:pic>
      <p:sp>
        <p:nvSpPr>
          <p:cNvPr id="26"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CAAD7F9-7110-4C84-BD76-288E830E9DD9}"/>
              </a:ext>
            </a:extLst>
          </p:cNvPr>
          <p:cNvSpPr>
            <a:spLocks noGrp="1"/>
          </p:cNvSpPr>
          <p:nvPr>
            <p:ph type="ctrTitle"/>
          </p:nvPr>
        </p:nvSpPr>
        <p:spPr>
          <a:xfrm>
            <a:off x="404553" y="3091928"/>
            <a:ext cx="9078562" cy="2387600"/>
          </a:xfrm>
        </p:spPr>
        <p:txBody>
          <a:bodyPr>
            <a:normAutofit/>
          </a:bodyPr>
          <a:lstStyle/>
          <a:p>
            <a:pPr algn="l"/>
            <a:r>
              <a:rPr lang="en-US" sz="6600"/>
              <a:t>Responding to Positive COVID-19 Cases</a:t>
            </a:r>
            <a:endParaRPr lang="en-UG" sz="6600"/>
          </a:p>
        </p:txBody>
      </p:sp>
      <p:sp>
        <p:nvSpPr>
          <p:cNvPr id="28"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3FDB622C-F57B-4E1F-BA53-D1AAD8747F2D}"/>
              </a:ext>
            </a:extLst>
          </p:cNvPr>
          <p:cNvSpPr>
            <a:spLocks noGrp="1"/>
          </p:cNvSpPr>
          <p:nvPr>
            <p:ph type="subTitle" idx="1"/>
          </p:nvPr>
        </p:nvSpPr>
        <p:spPr>
          <a:xfrm>
            <a:off x="404553" y="5624945"/>
            <a:ext cx="9078562" cy="592975"/>
          </a:xfrm>
        </p:spPr>
        <p:txBody>
          <a:bodyPr anchor="ctr">
            <a:normAutofit/>
          </a:bodyPr>
          <a:lstStyle/>
          <a:p>
            <a:pPr algn="l"/>
            <a:r>
              <a:rPr lang="en-US" sz="1800" dirty="0"/>
              <a:t>Julie Klinger-Luht, MPH |Sara Makenzie, MD, MPH | Humanitas, Inc</a:t>
            </a:r>
            <a:endParaRPr lang="en-UG" sz="1800" dirty="0"/>
          </a:p>
        </p:txBody>
      </p:sp>
      <p:sp>
        <p:nvSpPr>
          <p:cNvPr id="8" name="TextBox 7">
            <a:extLst>
              <a:ext uri="{FF2B5EF4-FFF2-40B4-BE49-F238E27FC236}">
                <a16:creationId xmlns:a16="http://schemas.microsoft.com/office/drawing/2014/main" id="{3E19FBD8-0B82-4A23-8030-4E3DECFA8AC6}"/>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factly.in/data-covid-19-testing-in-india-other-countries/">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1258471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4A79-7055-4A2B-B94D-69980E4E4CAC}"/>
              </a:ext>
            </a:extLst>
          </p:cNvPr>
          <p:cNvSpPr>
            <a:spLocks noGrp="1"/>
          </p:cNvSpPr>
          <p:nvPr>
            <p:ph type="title"/>
          </p:nvPr>
        </p:nvSpPr>
        <p:spPr>
          <a:xfrm>
            <a:off x="762001" y="803325"/>
            <a:ext cx="5314536" cy="1325563"/>
          </a:xfrm>
        </p:spPr>
        <p:txBody>
          <a:bodyPr>
            <a:normAutofit/>
          </a:bodyPr>
          <a:lstStyle/>
          <a:p>
            <a:r>
              <a:rPr lang="en-US" dirty="0"/>
              <a:t>Initiate Contact Tracing</a:t>
            </a:r>
            <a:endParaRPr lang="en-UG" dirty="0"/>
          </a:p>
        </p:txBody>
      </p:sp>
      <p:sp>
        <p:nvSpPr>
          <p:cNvPr id="3" name="Content Placeholder 2">
            <a:extLst>
              <a:ext uri="{FF2B5EF4-FFF2-40B4-BE49-F238E27FC236}">
                <a16:creationId xmlns:a16="http://schemas.microsoft.com/office/drawing/2014/main" id="{E43F59EB-1B63-445D-810D-EAB851B33E77}"/>
              </a:ext>
            </a:extLst>
          </p:cNvPr>
          <p:cNvSpPr>
            <a:spLocks noGrp="1"/>
          </p:cNvSpPr>
          <p:nvPr>
            <p:ph idx="1"/>
          </p:nvPr>
        </p:nvSpPr>
        <p:spPr>
          <a:xfrm>
            <a:off x="762000" y="2279018"/>
            <a:ext cx="5314543" cy="3375920"/>
          </a:xfrm>
        </p:spPr>
        <p:txBody>
          <a:bodyPr anchor="t">
            <a:normAutofit/>
          </a:bodyPr>
          <a:lstStyle/>
          <a:p>
            <a:r>
              <a:rPr lang="en-US" sz="2400" dirty="0"/>
              <a:t>Complete a crosswalk of the schedule(s) with student and staff interactions, noting names when possible. </a:t>
            </a:r>
          </a:p>
          <a:p>
            <a:r>
              <a:rPr lang="en-US" sz="2400" dirty="0"/>
              <a:t>Provide this information to the RD and the health department. </a:t>
            </a:r>
          </a:p>
          <a:p>
            <a:r>
              <a:rPr lang="en-US" sz="2400" dirty="0"/>
              <a:t>Determine whether the health department, the center, or both will notify contacts and provide direction. </a:t>
            </a:r>
            <a:endParaRPr lang="en-UG" sz="2400" dirty="0"/>
          </a:p>
          <a:p>
            <a:endParaRPr lang="en-UG" sz="1800"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Graphical user interface, website&#10;&#10;Description automatically generated">
            <a:extLst>
              <a:ext uri="{FF2B5EF4-FFF2-40B4-BE49-F238E27FC236}">
                <a16:creationId xmlns:a16="http://schemas.microsoft.com/office/drawing/2014/main" id="{7F20C0EE-08B8-4094-9C32-0F2D70CF60B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530" r="20340"/>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8" name="TextBox 7">
            <a:extLst>
              <a:ext uri="{FF2B5EF4-FFF2-40B4-BE49-F238E27FC236}">
                <a16:creationId xmlns:a16="http://schemas.microsoft.com/office/drawing/2014/main" id="{EF1D66BD-40E8-4507-B3B2-B01A5CE30ACA}"/>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www.drcommodore.it/2020/04/23/immuni-va-scaricata-ecco-come-funziona-app-per-tracciamento/">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G" sz="700">
              <a:solidFill>
                <a:srgbClr val="FFFFFF"/>
              </a:solidFill>
            </a:endParaRPr>
          </a:p>
        </p:txBody>
      </p:sp>
    </p:spTree>
    <p:extLst>
      <p:ext uri="{BB962C8B-B14F-4D97-AF65-F5344CB8AC3E}">
        <p14:creationId xmlns:p14="http://schemas.microsoft.com/office/powerpoint/2010/main" val="218081636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E83A3B-6ED0-4B97-A95D-1937C3AA77AF}"/>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D0B504-A573-4A09-9B3D-2E3B83B8B9E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Close Contact Definition per CDC</a:t>
            </a:r>
          </a:p>
        </p:txBody>
      </p:sp>
      <p:sp>
        <p:nvSpPr>
          <p:cNvPr id="3" name="Content Placeholder 2">
            <a:extLst>
              <a:ext uri="{FF2B5EF4-FFF2-40B4-BE49-F238E27FC236}">
                <a16:creationId xmlns:a16="http://schemas.microsoft.com/office/drawing/2014/main" id="{11DD0362-36D4-4C50-8013-AA06F0D208C2}"/>
              </a:ext>
            </a:extLst>
          </p:cNvPr>
          <p:cNvSpPr>
            <a:spLocks noGrp="1"/>
          </p:cNvSpPr>
          <p:nvPr>
            <p:ph idx="1"/>
          </p:nvPr>
        </p:nvSpPr>
        <p:spPr>
          <a:xfrm>
            <a:off x="477980" y="4872922"/>
            <a:ext cx="4023359" cy="1208141"/>
          </a:xfrm>
        </p:spPr>
        <p:txBody>
          <a:bodyPr vert="horz" lIns="91440" tIns="45720" rIns="91440" bIns="45720" rtlCol="0">
            <a:normAutofit fontScale="92500"/>
          </a:bodyPr>
          <a:lstStyle/>
          <a:p>
            <a:pPr marL="0" indent="0">
              <a:buNone/>
            </a:pPr>
            <a:r>
              <a:rPr lang="en-US" sz="3200" dirty="0"/>
              <a:t>Within 6 feet for &gt; 15 minutes within 24 hours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304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B02CF-0289-47E5-9DD4-F7BE0E170B92}"/>
              </a:ext>
            </a:extLst>
          </p:cNvPr>
          <p:cNvPicPr>
            <a:picLocks noChangeAspect="1"/>
          </p:cNvPicPr>
          <p:nvPr/>
        </p:nvPicPr>
        <p:blipFill rotWithShape="1">
          <a:blip r:embed="rId2"/>
          <a:srcRect t="4364" r="4214" b="6374"/>
          <a:stretch/>
        </p:blipFill>
        <p:spPr>
          <a:xfrm>
            <a:off x="5162052" y="3429001"/>
            <a:ext cx="6105382" cy="3200400"/>
          </a:xfrm>
          <a:prstGeom prst="rect">
            <a:avLst/>
          </a:prstGeom>
        </p:spPr>
      </p:pic>
      <p:pic>
        <p:nvPicPr>
          <p:cNvPr id="4" name="Picture 3">
            <a:extLst>
              <a:ext uri="{FF2B5EF4-FFF2-40B4-BE49-F238E27FC236}">
                <a16:creationId xmlns:a16="http://schemas.microsoft.com/office/drawing/2014/main" id="{F7ED81FF-F3B3-4E4B-AA03-6BCB9337D5FB}"/>
              </a:ext>
            </a:extLst>
          </p:cNvPr>
          <p:cNvPicPr>
            <a:picLocks noChangeAspect="1"/>
          </p:cNvPicPr>
          <p:nvPr/>
        </p:nvPicPr>
        <p:blipFill rotWithShape="1">
          <a:blip r:embed="rId3"/>
          <a:srcRect l="1" t="5582" r="1" b="4876"/>
          <a:stretch/>
        </p:blipFill>
        <p:spPr>
          <a:xfrm>
            <a:off x="178409" y="228599"/>
            <a:ext cx="7279893" cy="3666744"/>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406F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45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55CCE8A-8381-42FE-B4EF-3B9A7345290D}"/>
              </a:ext>
            </a:extLst>
          </p:cNvPr>
          <p:cNvSpPr>
            <a:spLocks noGrp="1"/>
          </p:cNvSpPr>
          <p:nvPr>
            <p:ph type="title"/>
          </p:nvPr>
        </p:nvSpPr>
        <p:spPr>
          <a:xfrm>
            <a:off x="1047280" y="759805"/>
            <a:ext cx="10306520" cy="1325563"/>
          </a:xfrm>
        </p:spPr>
        <p:txBody>
          <a:bodyPr>
            <a:normAutofit/>
          </a:bodyPr>
          <a:lstStyle/>
          <a:p>
            <a:r>
              <a:rPr lang="en-US" sz="4000">
                <a:solidFill>
                  <a:srgbClr val="FFFFFF"/>
                </a:solidFill>
                <a:ea typeface="+mj-lt"/>
                <a:cs typeface="+mj-lt"/>
              </a:rPr>
              <a:t>Notify</a:t>
            </a:r>
          </a:p>
        </p:txBody>
      </p:sp>
      <p:pic>
        <p:nvPicPr>
          <p:cNvPr id="5" name="Picture 4" descr="A picture containing drawing&#10;&#10;Description automatically generated">
            <a:extLst>
              <a:ext uri="{FF2B5EF4-FFF2-40B4-BE49-F238E27FC236}">
                <a16:creationId xmlns:a16="http://schemas.microsoft.com/office/drawing/2014/main" id="{C1E3F64E-72F9-487B-9D27-A06C934B8D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732" r="4191" b="-1"/>
          <a:stretch/>
        </p:blipFill>
        <p:spPr>
          <a:xfrm>
            <a:off x="1424902" y="2492376"/>
            <a:ext cx="3209779" cy="3563372"/>
          </a:xfrm>
          <a:prstGeom prst="rect">
            <a:avLst/>
          </a:prstGeom>
        </p:spPr>
      </p:pic>
      <p:sp>
        <p:nvSpPr>
          <p:cNvPr id="3" name="Subtitle 2">
            <a:extLst>
              <a:ext uri="{FF2B5EF4-FFF2-40B4-BE49-F238E27FC236}">
                <a16:creationId xmlns:a16="http://schemas.microsoft.com/office/drawing/2014/main" id="{A6BAD44C-5A9A-40EE-8020-951622AEDE2F}"/>
              </a:ext>
            </a:extLst>
          </p:cNvPr>
          <p:cNvSpPr>
            <a:spLocks noGrp="1"/>
          </p:cNvSpPr>
          <p:nvPr>
            <p:ph idx="1"/>
          </p:nvPr>
        </p:nvSpPr>
        <p:spPr>
          <a:xfrm>
            <a:off x="5295569" y="2494450"/>
            <a:ext cx="5471529" cy="3563159"/>
          </a:xfrm>
        </p:spPr>
        <p:txBody>
          <a:bodyPr vert="horz" lIns="91440" tIns="45720" rIns="91440" bIns="45720" rtlCol="0">
            <a:normAutofit/>
          </a:bodyPr>
          <a:lstStyle/>
          <a:p>
            <a:r>
              <a:rPr lang="en-US" sz="2400" dirty="0">
                <a:ea typeface="+mj-lt"/>
                <a:cs typeface="+mj-lt"/>
              </a:rPr>
              <a:t>Close contacts and educate regarding quarantine and testing requirements.</a:t>
            </a:r>
            <a:endParaRPr lang="en-US" sz="2400" dirty="0">
              <a:cs typeface="Calibri"/>
            </a:endParaRPr>
          </a:p>
          <a:p>
            <a:pPr lvl="1"/>
            <a:r>
              <a:rPr lang="en-US" dirty="0">
                <a:cs typeface="Calibri"/>
              </a:rPr>
              <a:t>Quarantine = 14 days</a:t>
            </a:r>
          </a:p>
          <a:p>
            <a:pPr lvl="1"/>
            <a:r>
              <a:rPr lang="en-US" dirty="0">
                <a:cs typeface="Calibri"/>
              </a:rPr>
              <a:t>Testing recommended at 5-7</a:t>
            </a:r>
          </a:p>
          <a:p>
            <a:pPr lvl="1"/>
            <a:r>
              <a:rPr lang="en-US" dirty="0">
                <a:cs typeface="Calibri"/>
              </a:rPr>
              <a:t>Still need to quarantine</a:t>
            </a:r>
          </a:p>
          <a:p>
            <a:r>
              <a:rPr lang="en-US" sz="2400" dirty="0">
                <a:cs typeface="Calibri"/>
              </a:rPr>
              <a:t>Student’s parent/guardian, if student is a minor.</a:t>
            </a:r>
          </a:p>
        </p:txBody>
      </p:sp>
      <p:sp>
        <p:nvSpPr>
          <p:cNvPr id="6" name="TextBox 5">
            <a:extLst>
              <a:ext uri="{FF2B5EF4-FFF2-40B4-BE49-F238E27FC236}">
                <a16:creationId xmlns:a16="http://schemas.microsoft.com/office/drawing/2014/main" id="{E5BD2FF1-7021-437C-A19F-35E929CED666}"/>
              </a:ext>
            </a:extLst>
          </p:cNvPr>
          <p:cNvSpPr txBox="1"/>
          <p:nvPr/>
        </p:nvSpPr>
        <p:spPr>
          <a:xfrm>
            <a:off x="2447865" y="5855693"/>
            <a:ext cx="218681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www.newsfilter.gr/2009/06/09/afiste-minima-ston-tilefoniti-mas/">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271971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B985-4E1B-4029-B2F4-72F3E8B28676}"/>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Who needs to quarantine?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BA9C0087-0FAF-4AA7-87E8-D6EB41C859FF}"/>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3497895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64A2F-B89F-4ED6-A317-8C8943DB3C77}"/>
              </a:ext>
            </a:extLst>
          </p:cNvPr>
          <p:cNvSpPr>
            <a:spLocks noGrp="1"/>
          </p:cNvSpPr>
          <p:nvPr>
            <p:ph type="title"/>
          </p:nvPr>
        </p:nvSpPr>
        <p:spPr>
          <a:xfrm>
            <a:off x="838201" y="365125"/>
            <a:ext cx="5393360" cy="1325563"/>
          </a:xfrm>
        </p:spPr>
        <p:txBody>
          <a:bodyPr>
            <a:normAutofit/>
          </a:bodyPr>
          <a:lstStyle/>
          <a:p>
            <a:r>
              <a:rPr lang="en-US"/>
              <a:t>Probable Quarantine</a:t>
            </a:r>
          </a:p>
        </p:txBody>
      </p:sp>
      <p:sp>
        <p:nvSpPr>
          <p:cNvPr id="33" name="Freeform: Shape 22">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CE24A6BA-C372-4CE8-861F-BEBF8FF9FF18}"/>
              </a:ext>
            </a:extLst>
          </p:cNvPr>
          <p:cNvSpPr>
            <a:spLocks noGrp="1"/>
          </p:cNvSpPr>
          <p:nvPr>
            <p:ph idx="1"/>
          </p:nvPr>
        </p:nvSpPr>
        <p:spPr>
          <a:xfrm>
            <a:off x="838200" y="1825625"/>
            <a:ext cx="5393361" cy="4351338"/>
          </a:xfrm>
        </p:spPr>
        <p:txBody>
          <a:bodyPr>
            <a:normAutofit/>
          </a:bodyPr>
          <a:lstStyle/>
          <a:p>
            <a:r>
              <a:rPr lang="en-US" dirty="0"/>
              <a:t>Roommates</a:t>
            </a:r>
          </a:p>
          <a:p>
            <a:r>
              <a:rPr lang="en-US" dirty="0"/>
              <a:t>Significant others</a:t>
            </a:r>
          </a:p>
          <a:p>
            <a:r>
              <a:rPr lang="en-US" dirty="0"/>
              <a:t>Pod/bubble/friends who have not distanced</a:t>
            </a:r>
          </a:p>
          <a:p>
            <a:r>
              <a:rPr lang="en-US" dirty="0"/>
              <a:t>Staff who share an office space</a:t>
            </a:r>
          </a:p>
        </p:txBody>
      </p:sp>
      <p:sp>
        <p:nvSpPr>
          <p:cNvPr id="34" name="Oval 24">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6">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0" name="Graphic 9" descr="Sleep">
            <a:extLst>
              <a:ext uri="{FF2B5EF4-FFF2-40B4-BE49-F238E27FC236}">
                <a16:creationId xmlns:a16="http://schemas.microsoft.com/office/drawing/2014/main" id="{354A133B-8A9A-401F-B1B3-89710374E6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6774"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2" name="Graphic 11" descr="Man and woman">
            <a:extLst>
              <a:ext uri="{FF2B5EF4-FFF2-40B4-BE49-F238E27FC236}">
                <a16:creationId xmlns:a16="http://schemas.microsoft.com/office/drawing/2014/main" id="{119AF28B-1AAF-4759-ACEA-93B7B0ADAC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8504"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6" name="Graphic 15" descr="Children">
            <a:extLst>
              <a:ext uri="{FF2B5EF4-FFF2-40B4-BE49-F238E27FC236}">
                <a16:creationId xmlns:a16="http://schemas.microsoft.com/office/drawing/2014/main" id="{42A2F387-E4FA-437C-B02F-C2C4A47AFC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08503"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36" name="Arc 28">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98532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B1E60-F546-44D3-A0B9-8AB26E39392D}"/>
              </a:ext>
            </a:extLst>
          </p:cNvPr>
          <p:cNvSpPr>
            <a:spLocks noGrp="1"/>
          </p:cNvSpPr>
          <p:nvPr>
            <p:ph type="title"/>
          </p:nvPr>
        </p:nvSpPr>
        <p:spPr>
          <a:xfrm>
            <a:off x="8006085" y="1129084"/>
            <a:ext cx="3689091" cy="1960157"/>
          </a:xfrm>
        </p:spPr>
        <p:txBody>
          <a:bodyPr vert="horz" lIns="91440" tIns="45720" rIns="91440" bIns="45720" rtlCol="0" anchor="ctr">
            <a:normAutofit/>
          </a:bodyPr>
          <a:lstStyle/>
          <a:p>
            <a:r>
              <a:rPr lang="en-US" sz="4000"/>
              <a:t>What about health staff?</a:t>
            </a:r>
          </a:p>
        </p:txBody>
      </p:sp>
      <p:pic>
        <p:nvPicPr>
          <p:cNvPr id="5" name="Content Placeholder 4" descr="A person wearing a blue hat&#10;&#10;Description automatically generated">
            <a:extLst>
              <a:ext uri="{FF2B5EF4-FFF2-40B4-BE49-F238E27FC236}">
                <a16:creationId xmlns:a16="http://schemas.microsoft.com/office/drawing/2014/main" id="{95508918-DAA0-4059-9FA8-D1A3E6A23A6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627" r="-1"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ED3DA172-6BAD-40A2-9268-08A6E2ED557D}"/>
              </a:ext>
            </a:extLst>
          </p:cNvPr>
          <p:cNvSpPr>
            <a:spLocks noGrp="1"/>
          </p:cNvSpPr>
          <p:nvPr>
            <p:ph sz="half" idx="2"/>
          </p:nvPr>
        </p:nvSpPr>
        <p:spPr>
          <a:xfrm>
            <a:off x="8006085" y="3236181"/>
            <a:ext cx="3689091" cy="2195515"/>
          </a:xfrm>
        </p:spPr>
        <p:txBody>
          <a:bodyPr vert="horz" lIns="91440" tIns="45720" rIns="91440" bIns="45720" rtlCol="0">
            <a:normAutofit/>
          </a:bodyPr>
          <a:lstStyle/>
          <a:p>
            <a:r>
              <a:rPr lang="en-US" sz="2400" dirty="0"/>
              <a:t>No quarantine with </a:t>
            </a:r>
            <a:r>
              <a:rPr lang="en-US" sz="2400" dirty="0">
                <a:hlinkClick r:id="rId5"/>
              </a:rPr>
              <a:t>proper PPE</a:t>
            </a:r>
            <a:endParaRPr lang="en-US" sz="2400" dirty="0"/>
          </a:p>
          <a:p>
            <a:r>
              <a:rPr lang="en-US" sz="2400" dirty="0"/>
              <a:t>Quarantine for 5-7 days with 2 negative tests, then wear N95 at all times</a:t>
            </a:r>
          </a:p>
        </p:txBody>
      </p:sp>
      <p:sp>
        <p:nvSpPr>
          <p:cNvPr id="6" name="TextBox 5">
            <a:extLst>
              <a:ext uri="{FF2B5EF4-FFF2-40B4-BE49-F238E27FC236}">
                <a16:creationId xmlns:a16="http://schemas.microsoft.com/office/drawing/2014/main" id="{2F35CF1E-ADE4-4429-A162-3A1D25D0DFF0}"/>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librarylostfound.com/category/serving-commun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72201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523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05BA83-1A8F-4CB1-85ED-A144A81F6F97}"/>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Isolate Positive Students</a:t>
            </a:r>
            <a:endParaRPr lang="en-UG">
              <a:solidFill>
                <a:srgbClr val="FFFFFF"/>
              </a:solidFill>
            </a:endParaRPr>
          </a:p>
        </p:txBody>
      </p:sp>
      <p:pic>
        <p:nvPicPr>
          <p:cNvPr id="5" name="Picture 4" descr="A living room with a computer&#10;&#10;Description automatically generated">
            <a:extLst>
              <a:ext uri="{FF2B5EF4-FFF2-40B4-BE49-F238E27FC236}">
                <a16:creationId xmlns:a16="http://schemas.microsoft.com/office/drawing/2014/main" id="{69E4AF04-3589-4E59-8C6C-56CEA4603C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623" r="1" b="17717"/>
          <a:stretch/>
        </p:blipFill>
        <p:spPr>
          <a:xfrm>
            <a:off x="327547" y="321733"/>
            <a:ext cx="7058306" cy="4107392"/>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4FDE215-3B78-4516-89B6-DA0E7D1D94A7}"/>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COVID-19 Medical Mental Health, TEAP, and Oral Health Protocol</a:t>
            </a:r>
          </a:p>
          <a:p>
            <a:r>
              <a:rPr lang="en-US" sz="2000">
                <a:solidFill>
                  <a:srgbClr val="FFFFFF"/>
                </a:solidFill>
              </a:rPr>
              <a:t>Work with Health and Wellness</a:t>
            </a:r>
          </a:p>
          <a:p>
            <a:r>
              <a:rPr lang="en-US" sz="2000">
                <a:solidFill>
                  <a:srgbClr val="FFFFFF"/>
                </a:solidFill>
              </a:rPr>
              <a:t>10 days or until fever-free for 24 and symptoms begin to resolve, whatever is longer</a:t>
            </a:r>
          </a:p>
          <a:p>
            <a:r>
              <a:rPr lang="en-US" sz="2000">
                <a:solidFill>
                  <a:srgbClr val="FFFFFF"/>
                </a:solidFill>
              </a:rPr>
              <a:t>Meals delivered, wellness checks on 2x a day</a:t>
            </a:r>
          </a:p>
        </p:txBody>
      </p:sp>
      <p:sp>
        <p:nvSpPr>
          <p:cNvPr id="6" name="TextBox 5">
            <a:extLst>
              <a:ext uri="{FF2B5EF4-FFF2-40B4-BE49-F238E27FC236}">
                <a16:creationId xmlns:a16="http://schemas.microsoft.com/office/drawing/2014/main" id="{7391BB6A-B834-46FB-A5FC-20D8B50A11D3}"/>
              </a:ext>
            </a:extLst>
          </p:cNvPr>
          <p:cNvSpPr txBox="1"/>
          <p:nvPr/>
        </p:nvSpPr>
        <p:spPr>
          <a:xfrm>
            <a:off x="5078811" y="4229070"/>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simple.wikipedia.org/wiki/Dormitory">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38447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96CF-9077-4788-B4A5-BD7E9C56ACB5}"/>
              </a:ext>
            </a:extLst>
          </p:cNvPr>
          <p:cNvSpPr>
            <a:spLocks noGrp="1"/>
          </p:cNvSpPr>
          <p:nvPr>
            <p:ph type="title"/>
          </p:nvPr>
        </p:nvSpPr>
        <p:spPr>
          <a:xfrm>
            <a:off x="4965430" y="629268"/>
            <a:ext cx="6586491" cy="1286160"/>
          </a:xfrm>
        </p:spPr>
        <p:txBody>
          <a:bodyPr anchor="b">
            <a:normAutofit/>
          </a:bodyPr>
          <a:lstStyle/>
          <a:p>
            <a:r>
              <a:rPr lang="en-US" dirty="0"/>
              <a:t>Travel Home?</a:t>
            </a:r>
            <a:endParaRPr lang="en-UG" dirty="0"/>
          </a:p>
        </p:txBody>
      </p:sp>
      <p:sp>
        <p:nvSpPr>
          <p:cNvPr id="3" name="Content Placeholder 2">
            <a:extLst>
              <a:ext uri="{FF2B5EF4-FFF2-40B4-BE49-F238E27FC236}">
                <a16:creationId xmlns:a16="http://schemas.microsoft.com/office/drawing/2014/main" id="{A5295C30-E942-4400-936B-5D1AE53197A9}"/>
              </a:ext>
            </a:extLst>
          </p:cNvPr>
          <p:cNvSpPr>
            <a:spLocks noGrp="1"/>
          </p:cNvSpPr>
          <p:nvPr>
            <p:ph idx="1"/>
          </p:nvPr>
        </p:nvSpPr>
        <p:spPr>
          <a:xfrm>
            <a:off x="4965431" y="2438400"/>
            <a:ext cx="6586489" cy="3785419"/>
          </a:xfrm>
        </p:spPr>
        <p:txBody>
          <a:bodyPr>
            <a:normAutofit/>
          </a:bodyPr>
          <a:lstStyle/>
          <a:p>
            <a:r>
              <a:rPr lang="en-US" sz="2000"/>
              <a:t>Should a student’s parent or legal guardian request that the student return home, the center must inform the parent or guardian of the isolation policy and measures taken to contain spread of the virus. </a:t>
            </a:r>
          </a:p>
          <a:p>
            <a:r>
              <a:rPr lang="en-US" sz="2000"/>
              <a:t>If the parent or legal guardian still requests that the student return home, contact the Job Corps Regional Office immediately. </a:t>
            </a:r>
          </a:p>
          <a:p>
            <a:r>
              <a:rPr lang="en-US" sz="2000"/>
              <a:t>No public transportation.</a:t>
            </a:r>
            <a:endParaRPr lang="en-UG" sz="2000"/>
          </a:p>
        </p:txBody>
      </p:sp>
      <p:pic>
        <p:nvPicPr>
          <p:cNvPr id="5" name="Picture 4" descr="Icon&#10;&#10;Description automatically generated">
            <a:extLst>
              <a:ext uri="{FF2B5EF4-FFF2-40B4-BE49-F238E27FC236}">
                <a16:creationId xmlns:a16="http://schemas.microsoft.com/office/drawing/2014/main" id="{AE0C192D-C920-4900-9B65-65630385D7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982" r="1542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6262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650E21E-C29E-48CB-9746-3804AE88C580}"/>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commons.wikimedia.org/wiki/File:Go-home.svg">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61381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AB5B657C-AB94-41F2-A8D4-DB248DE8A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79055-BE5E-4226-B7C9-B0055C6D1D0A}"/>
              </a:ext>
            </a:extLst>
          </p:cNvPr>
          <p:cNvSpPr>
            <a:spLocks noGrp="1"/>
          </p:cNvSpPr>
          <p:nvPr>
            <p:ph type="title"/>
          </p:nvPr>
        </p:nvSpPr>
        <p:spPr>
          <a:xfrm>
            <a:off x="1102368" y="358614"/>
            <a:ext cx="4150804" cy="1431000"/>
          </a:xfrm>
        </p:spPr>
        <p:txBody>
          <a:bodyPr anchor="t">
            <a:normAutofit/>
          </a:bodyPr>
          <a:lstStyle/>
          <a:p>
            <a:r>
              <a:rPr lang="en-US">
                <a:solidFill>
                  <a:schemeClr val="bg1"/>
                </a:solidFill>
              </a:rPr>
              <a:t>Notification Letter</a:t>
            </a:r>
            <a:endParaRPr lang="en-UG">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203062F1-4EFD-4CEF-8817-11FEEE73D6D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2"/>
          <a:stretch/>
        </p:blipFill>
        <p:spPr>
          <a:xfrm>
            <a:off x="1745307" y="2212356"/>
            <a:ext cx="3217333" cy="3217333"/>
          </a:xfrm>
          <a:prstGeom prst="rect">
            <a:avLst/>
          </a:prstGeom>
        </p:spPr>
      </p:pic>
      <p:grpSp>
        <p:nvGrpSpPr>
          <p:cNvPr id="41" name="Graphic 38">
            <a:extLst>
              <a:ext uri="{FF2B5EF4-FFF2-40B4-BE49-F238E27FC236}">
                <a16:creationId xmlns:a16="http://schemas.microsoft.com/office/drawing/2014/main" id="{81BD5961-0F42-4962-9733-6F5C6D1DDA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2533412"/>
            <a:ext cx="1910252" cy="709660"/>
            <a:chOff x="2267504" y="2540250"/>
            <a:chExt cx="1990951" cy="739640"/>
          </a:xfrm>
          <a:solidFill>
            <a:schemeClr val="bg1"/>
          </a:solidFill>
        </p:grpSpPr>
        <p:sp>
          <p:nvSpPr>
            <p:cNvPr id="42" name="Freeform: Shape 41">
              <a:extLst>
                <a:ext uri="{FF2B5EF4-FFF2-40B4-BE49-F238E27FC236}">
                  <a16:creationId xmlns:a16="http://schemas.microsoft.com/office/drawing/2014/main" id="{C77DBFCE-421C-448D-BDEC-87B2A63E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48354B52-C962-453E-A165-83A1CDA97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E12C499-4DA3-4FC7-BD25-7C438F7575AF}"/>
              </a:ext>
            </a:extLst>
          </p:cNvPr>
          <p:cNvSpPr>
            <a:spLocks noGrp="1"/>
          </p:cNvSpPr>
          <p:nvPr>
            <p:ph idx="1"/>
          </p:nvPr>
        </p:nvSpPr>
        <p:spPr>
          <a:xfrm>
            <a:off x="6234868" y="1130846"/>
            <a:ext cx="5217173" cy="4351338"/>
          </a:xfrm>
        </p:spPr>
        <p:txBody>
          <a:bodyPr vert="horz" lIns="91440" tIns="45720" rIns="91440" bIns="45720" rtlCol="0">
            <a:normAutofit/>
          </a:bodyPr>
          <a:lstStyle/>
          <a:p>
            <a:r>
              <a:rPr lang="en-US" dirty="0">
                <a:solidFill>
                  <a:schemeClr val="bg1"/>
                </a:solidFill>
              </a:rPr>
              <a:t>Center Director prepares a COVID-19 Notification Letter to all staff and students informing them of the positive test while ensuring all PII is kept confidential. </a:t>
            </a:r>
            <a:endParaRPr lang="en-UG" dirty="0">
              <a:solidFill>
                <a:schemeClr val="bg1"/>
              </a:solidFill>
            </a:endParaRPr>
          </a:p>
          <a:p>
            <a:endParaRPr lang="en-UG" dirty="0">
              <a:solidFill>
                <a:schemeClr val="bg1"/>
              </a:solidFill>
            </a:endParaRPr>
          </a:p>
        </p:txBody>
      </p:sp>
      <p:grpSp>
        <p:nvGrpSpPr>
          <p:cNvPr id="45" name="Group 44">
            <a:extLst>
              <a:ext uri="{FF2B5EF4-FFF2-40B4-BE49-F238E27FC236}">
                <a16:creationId xmlns:a16="http://schemas.microsoft.com/office/drawing/2014/main" id="{A6DDA534-C87C-457B-A8D4-2E01B5497B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5795" y="5289458"/>
            <a:ext cx="1640978" cy="1568550"/>
            <a:chOff x="3121343" y="4864099"/>
            <a:chExt cx="2085971" cy="1993901"/>
          </a:xfrm>
          <a:solidFill>
            <a:schemeClr val="bg1"/>
          </a:solidFill>
        </p:grpSpPr>
        <p:sp>
          <p:nvSpPr>
            <p:cNvPr id="46" name="Freeform: Shape 45">
              <a:extLst>
                <a:ext uri="{FF2B5EF4-FFF2-40B4-BE49-F238E27FC236}">
                  <a16:creationId xmlns:a16="http://schemas.microsoft.com/office/drawing/2014/main" id="{8B6B2D6A-AC91-48DF-9D3B-66A73340F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7" name="Freeform: Shape 46">
              <a:extLst>
                <a:ext uri="{FF2B5EF4-FFF2-40B4-BE49-F238E27FC236}">
                  <a16:creationId xmlns:a16="http://schemas.microsoft.com/office/drawing/2014/main" id="{FF11EA9A-4CE3-4945-AD28-762CE8C57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8" name="Freeform: Shape 47">
              <a:extLst>
                <a:ext uri="{FF2B5EF4-FFF2-40B4-BE49-F238E27FC236}">
                  <a16:creationId xmlns:a16="http://schemas.microsoft.com/office/drawing/2014/main" id="{B5F72145-93EF-4DDF-AFE8-E3E9B492E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9" name="Freeform: Shape 48">
              <a:extLst>
                <a:ext uri="{FF2B5EF4-FFF2-40B4-BE49-F238E27FC236}">
                  <a16:creationId xmlns:a16="http://schemas.microsoft.com/office/drawing/2014/main" id="{7F8EAB71-8BF5-4FA0-B2AF-3FB855D38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0" name="Freeform: Shape 49">
              <a:extLst>
                <a:ext uri="{FF2B5EF4-FFF2-40B4-BE49-F238E27FC236}">
                  <a16:creationId xmlns:a16="http://schemas.microsoft.com/office/drawing/2014/main" id="{3B78A2ED-E49A-45B2-BBB7-61ECAD27E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1" name="Freeform: Shape 50">
              <a:extLst>
                <a:ext uri="{FF2B5EF4-FFF2-40B4-BE49-F238E27FC236}">
                  <a16:creationId xmlns:a16="http://schemas.microsoft.com/office/drawing/2014/main" id="{71D7E95C-F230-428B-8BBA-A1B0A4B8B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2" name="Freeform: Shape 51">
              <a:extLst>
                <a:ext uri="{FF2B5EF4-FFF2-40B4-BE49-F238E27FC236}">
                  <a16:creationId xmlns:a16="http://schemas.microsoft.com/office/drawing/2014/main" id="{0A670EDF-AA75-4F70-86B5-3F8256597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3" name="Freeform: Shape 52">
              <a:extLst>
                <a:ext uri="{FF2B5EF4-FFF2-40B4-BE49-F238E27FC236}">
                  <a16:creationId xmlns:a16="http://schemas.microsoft.com/office/drawing/2014/main" id="{0A334E92-AEF2-4AD3-9363-D3A0100ED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 name="Freeform: Shape 53">
              <a:extLst>
                <a:ext uri="{FF2B5EF4-FFF2-40B4-BE49-F238E27FC236}">
                  <a16:creationId xmlns:a16="http://schemas.microsoft.com/office/drawing/2014/main" id="{58450097-D3EF-481E-BEE0-805CA19B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5" name="Freeform: Shape 54">
              <a:extLst>
                <a:ext uri="{FF2B5EF4-FFF2-40B4-BE49-F238E27FC236}">
                  <a16:creationId xmlns:a16="http://schemas.microsoft.com/office/drawing/2014/main" id="{530E6FEF-A4DC-4CC4-85FC-51AF883F5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6" name="Freeform: Shape 55">
              <a:extLst>
                <a:ext uri="{FF2B5EF4-FFF2-40B4-BE49-F238E27FC236}">
                  <a16:creationId xmlns:a16="http://schemas.microsoft.com/office/drawing/2014/main" id="{8FA595BD-2D2F-4953-907B-9B017A21F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7" name="Freeform: Shape 56">
              <a:extLst>
                <a:ext uri="{FF2B5EF4-FFF2-40B4-BE49-F238E27FC236}">
                  <a16:creationId xmlns:a16="http://schemas.microsoft.com/office/drawing/2014/main" id="{D2CB18FC-DB17-4CCA-8099-BFA281A85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8" name="Freeform: Shape 57">
              <a:extLst>
                <a:ext uri="{FF2B5EF4-FFF2-40B4-BE49-F238E27FC236}">
                  <a16:creationId xmlns:a16="http://schemas.microsoft.com/office/drawing/2014/main" id="{AD5A6AFA-6A85-4179-BCA6-0E021DD0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Tree>
    <p:extLst>
      <p:ext uri="{BB962C8B-B14F-4D97-AF65-F5344CB8AC3E}">
        <p14:creationId xmlns:p14="http://schemas.microsoft.com/office/powerpoint/2010/main" val="208315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5FB4-730F-4614-ACBD-0F5EC13907D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Reduce spread of COVID-19 on centers</a:t>
            </a:r>
          </a:p>
        </p:txBody>
      </p:sp>
      <p:sp>
        <p:nvSpPr>
          <p:cNvPr id="18"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logo&#10;&#10;Description automatically generated">
            <a:extLst>
              <a:ext uri="{FF2B5EF4-FFF2-40B4-BE49-F238E27FC236}">
                <a16:creationId xmlns:a16="http://schemas.microsoft.com/office/drawing/2014/main" id="{3683BB80-A72B-46BC-AD39-F31CD35F34B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84" r="7086"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055F8C23-E349-44FF-898C-993DDCE05DA0}"/>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www.pngall.com/goal-png">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G" sz="700">
              <a:solidFill>
                <a:srgbClr val="FFFFFF"/>
              </a:solidFill>
            </a:endParaRPr>
          </a:p>
        </p:txBody>
      </p:sp>
    </p:spTree>
    <p:extLst>
      <p:ext uri="{BB962C8B-B14F-4D97-AF65-F5344CB8AC3E}">
        <p14:creationId xmlns:p14="http://schemas.microsoft.com/office/powerpoint/2010/main" val="242202426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1B52E6-06FD-4C28-A6A6-973F96D0D6C5}"/>
              </a:ext>
            </a:extLst>
          </p:cNvPr>
          <p:cNvSpPr>
            <a:spLocks noGrp="1"/>
          </p:cNvSpPr>
          <p:nvPr>
            <p:ph type="title"/>
          </p:nvPr>
        </p:nvSpPr>
        <p:spPr>
          <a:xfrm>
            <a:off x="4965430" y="629268"/>
            <a:ext cx="6586491" cy="1286160"/>
          </a:xfrm>
        </p:spPr>
        <p:txBody>
          <a:bodyPr anchor="b">
            <a:normAutofit/>
          </a:bodyPr>
          <a:lstStyle/>
          <a:p>
            <a:r>
              <a:rPr lang="en-US" dirty="0"/>
              <a:t>Positive Staff Members</a:t>
            </a:r>
            <a:endParaRPr lang="en-UG" dirty="0"/>
          </a:p>
        </p:txBody>
      </p:sp>
      <p:sp>
        <p:nvSpPr>
          <p:cNvPr id="3" name="Content Placeholder 2">
            <a:extLst>
              <a:ext uri="{FF2B5EF4-FFF2-40B4-BE49-F238E27FC236}">
                <a16:creationId xmlns:a16="http://schemas.microsoft.com/office/drawing/2014/main" id="{D28DBCBF-49DC-4857-9924-FB5264965924}"/>
              </a:ext>
            </a:extLst>
          </p:cNvPr>
          <p:cNvSpPr>
            <a:spLocks noGrp="1"/>
          </p:cNvSpPr>
          <p:nvPr>
            <p:ph idx="1"/>
          </p:nvPr>
        </p:nvSpPr>
        <p:spPr>
          <a:xfrm>
            <a:off x="4965431" y="2438400"/>
            <a:ext cx="6586489" cy="3785419"/>
          </a:xfrm>
        </p:spPr>
        <p:txBody>
          <a:bodyPr>
            <a:normAutofit/>
          </a:bodyPr>
          <a:lstStyle/>
          <a:p>
            <a:r>
              <a:rPr lang="en-US" sz="2000"/>
              <a:t>Coordinate with Health and Wellness staff and positive staff member regarding return to work</a:t>
            </a:r>
          </a:p>
          <a:p>
            <a:r>
              <a:rPr lang="en-US" sz="2000"/>
              <a:t>In accordance with staff member’s health care provider</a:t>
            </a:r>
          </a:p>
          <a:p>
            <a:r>
              <a:rPr lang="en-US" sz="2000"/>
              <a:t>Must be at least 10 days since symptom onset/positive test result (if asymptomatic)</a:t>
            </a:r>
          </a:p>
          <a:p>
            <a:r>
              <a:rPr lang="en-US" sz="2000"/>
              <a:t>No repeat testing</a:t>
            </a:r>
            <a:endParaRPr lang="en-UG" sz="2000"/>
          </a:p>
        </p:txBody>
      </p:sp>
      <p:pic>
        <p:nvPicPr>
          <p:cNvPr id="4" name="Picture 3" descr="A picture containing table&#10;&#10;Description automatically generated">
            <a:extLst>
              <a:ext uri="{FF2B5EF4-FFF2-40B4-BE49-F238E27FC236}">
                <a16:creationId xmlns:a16="http://schemas.microsoft.com/office/drawing/2014/main" id="{6931E24A-8B5D-463D-9CAD-953D1F5F4F3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459" r="19465"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7EE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A22059-A29C-4E4A-857B-83012BAB1C6C}"/>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triking-notes.blogspot.com/2011/02/fever-package.html">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144658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D54D-CDA8-4C72-835E-D71B07F858B1}"/>
              </a:ext>
            </a:extLst>
          </p:cNvPr>
          <p:cNvSpPr>
            <a:spLocks noGrp="1"/>
          </p:cNvSpPr>
          <p:nvPr>
            <p:ph type="ctrTitle"/>
          </p:nvPr>
        </p:nvSpPr>
        <p:spPr>
          <a:xfrm>
            <a:off x="7440864" y="2128344"/>
            <a:ext cx="4087306" cy="2889114"/>
          </a:xfrm>
        </p:spPr>
        <p:txBody>
          <a:bodyPr anchor="b">
            <a:normAutofit fontScale="90000"/>
          </a:bodyPr>
          <a:lstStyle/>
          <a:p>
            <a:pPr algn="l"/>
            <a:r>
              <a:rPr lang="en-US" sz="4400" dirty="0">
                <a:ln w="22225">
                  <a:solidFill>
                    <a:schemeClr val="tx1"/>
                  </a:solidFill>
                  <a:miter lim="800000"/>
                </a:ln>
                <a:latin typeface="+mn-lt"/>
              </a:rPr>
              <a:t>Forward media and congressional requests to the RD for Job Corps National Office coordination.</a:t>
            </a:r>
            <a:br>
              <a:rPr lang="en-UG" sz="3000" dirty="0">
                <a:ln w="22225">
                  <a:solidFill>
                    <a:schemeClr val="tx1"/>
                  </a:solidFill>
                  <a:miter lim="800000"/>
                </a:ln>
              </a:rPr>
            </a:br>
            <a:endParaRPr lang="en-UG" sz="3000" dirty="0">
              <a:ln w="22225">
                <a:solidFill>
                  <a:schemeClr val="tx1"/>
                </a:solidFill>
                <a:miter lim="800000"/>
              </a:ln>
            </a:endParaRP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street sign on a pole&#10;&#10;Description automatically generated">
            <a:extLst>
              <a:ext uri="{FF2B5EF4-FFF2-40B4-BE49-F238E27FC236}">
                <a16:creationId xmlns:a16="http://schemas.microsoft.com/office/drawing/2014/main" id="{95E7AC56-C2F1-4753-8DBC-645192B76D4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626" r="15789"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7AFD96CD-A698-4159-9FFC-EA5B5FD2EBAD}"/>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courses.lumenlearning.com/americangovernment/chapter/the-impact-of-the-media/">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344798774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D1F54A3-AAF1-46BE-9F86-DAC2419F4A50}"/>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Lessons Learned</a:t>
            </a:r>
            <a:endParaRPr lang="en-UG" sz="4000">
              <a:solidFill>
                <a:srgbClr val="FFFFFF"/>
              </a:solidFill>
            </a:endParaRPr>
          </a:p>
        </p:txBody>
      </p:sp>
      <p:sp>
        <p:nvSpPr>
          <p:cNvPr id="3" name="Content Placeholder 2">
            <a:extLst>
              <a:ext uri="{FF2B5EF4-FFF2-40B4-BE49-F238E27FC236}">
                <a16:creationId xmlns:a16="http://schemas.microsoft.com/office/drawing/2014/main" id="{99F9F78F-5347-44AA-83F6-7E82E5B8A98F}"/>
              </a:ext>
            </a:extLst>
          </p:cNvPr>
          <p:cNvSpPr>
            <a:spLocks noGrp="1"/>
          </p:cNvSpPr>
          <p:nvPr>
            <p:ph idx="1"/>
          </p:nvPr>
        </p:nvSpPr>
        <p:spPr>
          <a:xfrm>
            <a:off x="1424904" y="2494450"/>
            <a:ext cx="4053545" cy="3563159"/>
          </a:xfrm>
        </p:spPr>
        <p:txBody>
          <a:bodyPr>
            <a:normAutofit/>
          </a:bodyPr>
          <a:lstStyle/>
          <a:p>
            <a:r>
              <a:rPr lang="en-US" sz="2400"/>
              <a:t>Were staff and students adequately distanced?</a:t>
            </a:r>
          </a:p>
          <a:p>
            <a:r>
              <a:rPr lang="en-US" sz="2400"/>
              <a:t>What could have prevented spread/quarantine?</a:t>
            </a:r>
          </a:p>
          <a:p>
            <a:r>
              <a:rPr lang="en-US" sz="2400"/>
              <a:t>What will you do differently in the future? </a:t>
            </a:r>
            <a:endParaRPr lang="en-UG" sz="2400"/>
          </a:p>
        </p:txBody>
      </p:sp>
      <p:pic>
        <p:nvPicPr>
          <p:cNvPr id="5" name="Picture 4" descr="A picture containing icon&#10;&#10;Description automatically generated">
            <a:extLst>
              <a:ext uri="{FF2B5EF4-FFF2-40B4-BE49-F238E27FC236}">
                <a16:creationId xmlns:a16="http://schemas.microsoft.com/office/drawing/2014/main" id="{F8EDD836-DC16-4DCC-BF01-2E7AD521AB0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22"/>
          <a:stretch/>
        </p:blipFill>
        <p:spPr>
          <a:xfrm>
            <a:off x="6098892" y="2492376"/>
            <a:ext cx="4802404" cy="3563372"/>
          </a:xfrm>
          <a:prstGeom prst="rect">
            <a:avLst/>
          </a:prstGeom>
        </p:spPr>
      </p:pic>
    </p:spTree>
    <p:extLst>
      <p:ext uri="{BB962C8B-B14F-4D97-AF65-F5344CB8AC3E}">
        <p14:creationId xmlns:p14="http://schemas.microsoft.com/office/powerpoint/2010/main" val="185710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erson that is standing in the dark&#10;&#10;Description automatically generated">
            <a:extLst>
              <a:ext uri="{FF2B5EF4-FFF2-40B4-BE49-F238E27FC236}">
                <a16:creationId xmlns:a16="http://schemas.microsoft.com/office/drawing/2014/main" id="{43E3EBC5-7893-4052-92A1-80B0CE3E16EE}"/>
              </a:ext>
            </a:extLst>
          </p:cNvPr>
          <p:cNvPicPr>
            <a:picLocks noChangeAspect="1"/>
          </p:cNvPicPr>
          <p:nvPr/>
        </p:nvPicPr>
        <p:blipFill rotWithShape="1">
          <a:blip r:embed="rId3">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82F560E1-15F6-497C-8BF0-39FA579EC085}"/>
              </a:ext>
            </a:extLst>
          </p:cNvPr>
          <p:cNvSpPr>
            <a:spLocks noGrp="1"/>
          </p:cNvSpPr>
          <p:nvPr>
            <p:ph type="title"/>
          </p:nvPr>
        </p:nvSpPr>
        <p:spPr>
          <a:xfrm>
            <a:off x="841249" y="941832"/>
            <a:ext cx="10506456" cy="2057400"/>
          </a:xfrm>
        </p:spPr>
        <p:txBody>
          <a:bodyPr anchor="b">
            <a:normAutofit/>
          </a:bodyPr>
          <a:lstStyle/>
          <a:p>
            <a:r>
              <a:rPr lang="en-US" sz="5000"/>
              <a:t>Learning Objectives</a:t>
            </a:r>
            <a:endParaRPr lang="en-UG" sz="5000"/>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CE45B546-ED9C-45A0-8311-2B52196DA505}"/>
              </a:ext>
            </a:extLst>
          </p:cNvPr>
          <p:cNvGraphicFramePr>
            <a:graphicFrameLocks noGrp="1"/>
          </p:cNvGraphicFramePr>
          <p:nvPr>
            <p:ph idx="1"/>
            <p:extLst>
              <p:ext uri="{D42A27DB-BD31-4B8C-83A1-F6EECF244321}">
                <p14:modId xmlns:p14="http://schemas.microsoft.com/office/powerpoint/2010/main" val="1179775834"/>
              </p:ext>
            </p:extLst>
          </p:nvPr>
        </p:nvGraphicFramePr>
        <p:xfrm>
          <a:off x="841248" y="3502152"/>
          <a:ext cx="10506456" cy="2670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4A32757C-D969-4564-8EAE-6CEDD7F3F2BC}"/>
              </a:ext>
            </a:extLst>
          </p:cNvPr>
          <p:cNvSpPr txBox="1"/>
          <p:nvPr/>
        </p:nvSpPr>
        <p:spPr>
          <a:xfrm>
            <a:off x="9872133" y="6657945"/>
            <a:ext cx="231986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s://academic-chatter.com/blog/dont-teach-inspire/">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10" tooltip="https://creativecommons.org/licenses/by-nc/3.0/">
                  <a:extLst>
                    <a:ext uri="{A12FA001-AC4F-418D-AE19-62706E023703}">
                      <ahyp:hlinkClr xmlns:ahyp="http://schemas.microsoft.com/office/drawing/2018/hyperlinkcolor" val="tx"/>
                    </a:ext>
                  </a:extLst>
                </a:hlinkClick>
              </a:rPr>
              <a:t>CC BY-NC</a:t>
            </a:r>
            <a:endParaRPr lang="en-UG" sz="700">
              <a:solidFill>
                <a:srgbClr val="FFFFFF"/>
              </a:solidFill>
            </a:endParaRPr>
          </a:p>
        </p:txBody>
      </p:sp>
    </p:spTree>
    <p:extLst>
      <p:ext uri="{BB962C8B-B14F-4D97-AF65-F5344CB8AC3E}">
        <p14:creationId xmlns:p14="http://schemas.microsoft.com/office/powerpoint/2010/main" val="34881826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8F6334BE-0119-455E-8222-FE1691C14A60}"/>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6974" b="-2"/>
          <a:stretch/>
        </p:blipFill>
        <p:spPr>
          <a:xfrm>
            <a:off x="4283902" y="10"/>
            <a:ext cx="7908098" cy="6857992"/>
          </a:xfrm>
          <a:prstGeom prst="rect">
            <a:avLst/>
          </a:prstGeom>
        </p:spPr>
      </p:pic>
      <p:sp>
        <p:nvSpPr>
          <p:cNvPr id="11" name="Rectangle 14">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829AAA7-F27C-4820-8C7D-1C8D637AF056}"/>
              </a:ext>
            </a:extLst>
          </p:cNvPr>
          <p:cNvSpPr>
            <a:spLocks noGrp="1"/>
          </p:cNvSpPr>
          <p:nvPr>
            <p:ph type="ctrTitle"/>
          </p:nvPr>
        </p:nvSpPr>
        <p:spPr>
          <a:xfrm>
            <a:off x="728663" y="1115219"/>
            <a:ext cx="5505449" cy="2387600"/>
          </a:xfrm>
        </p:spPr>
        <p:txBody>
          <a:bodyPr>
            <a:normAutofit/>
          </a:bodyPr>
          <a:lstStyle/>
          <a:p>
            <a:pPr algn="l"/>
            <a:r>
              <a:rPr lang="en-US" sz="4000" dirty="0">
                <a:solidFill>
                  <a:schemeClr val="bg1"/>
                </a:solidFill>
              </a:rPr>
              <a:t>On-Center Collaboration</a:t>
            </a:r>
            <a:br>
              <a:rPr lang="en-UG" sz="4000" dirty="0">
                <a:solidFill>
                  <a:schemeClr val="bg1"/>
                </a:solidFill>
              </a:rPr>
            </a:br>
            <a:br>
              <a:rPr lang="en-US" sz="3600" dirty="0">
                <a:solidFill>
                  <a:schemeClr val="bg1"/>
                </a:solidFill>
              </a:rPr>
            </a:br>
            <a:br>
              <a:rPr lang="en-UG" sz="3600" dirty="0">
                <a:solidFill>
                  <a:schemeClr val="bg1"/>
                </a:solidFill>
              </a:rPr>
            </a:br>
            <a:endParaRPr lang="en-UG" sz="3600" dirty="0">
              <a:solidFill>
                <a:schemeClr val="bg1"/>
              </a:solidFill>
            </a:endParaRPr>
          </a:p>
        </p:txBody>
      </p:sp>
      <p:sp>
        <p:nvSpPr>
          <p:cNvPr id="5" name="Subtitle 4">
            <a:extLst>
              <a:ext uri="{FF2B5EF4-FFF2-40B4-BE49-F238E27FC236}">
                <a16:creationId xmlns:a16="http://schemas.microsoft.com/office/drawing/2014/main" id="{40E7D5AD-2DE6-4979-8A7A-25026464629C}"/>
              </a:ext>
            </a:extLst>
          </p:cNvPr>
          <p:cNvSpPr>
            <a:spLocks noGrp="1"/>
          </p:cNvSpPr>
          <p:nvPr>
            <p:ph type="subTitle" idx="1"/>
          </p:nvPr>
        </p:nvSpPr>
        <p:spPr>
          <a:xfrm>
            <a:off x="728663" y="3902075"/>
            <a:ext cx="5505449" cy="1655762"/>
          </a:xfrm>
        </p:spPr>
        <p:txBody>
          <a:bodyPr>
            <a:normAutofit/>
          </a:bodyPr>
          <a:lstStyle/>
          <a:p>
            <a:pPr algn="l"/>
            <a:r>
              <a:rPr lang="en-US" dirty="0">
                <a:solidFill>
                  <a:schemeClr val="bg1"/>
                </a:solidFill>
              </a:rPr>
              <a:t>Internal notification to Center Director, Health and Wellness Manager, and Infectious Disease Response Committee</a:t>
            </a:r>
            <a:endParaRPr lang="en-UG" dirty="0">
              <a:solidFill>
                <a:schemeClr val="bg1"/>
              </a:solidFill>
            </a:endParaRPr>
          </a:p>
        </p:txBody>
      </p:sp>
      <p:cxnSp>
        <p:nvCxnSpPr>
          <p:cNvPr id="12" name="Straight Connector 16">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CD1776-F9EB-43EC-8544-3299DF34BC7D}"/>
              </a:ext>
            </a:extLst>
          </p:cNvPr>
          <p:cNvSpPr txBox="1"/>
          <p:nvPr/>
        </p:nvSpPr>
        <p:spPr>
          <a:xfrm>
            <a:off x="10005185" y="6657945"/>
            <a:ext cx="218681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2013.igem.org/Team:TU-Delft/Collaborations">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238778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rrow&#10;&#10;Description automatically generated">
            <a:extLst>
              <a:ext uri="{FF2B5EF4-FFF2-40B4-BE49-F238E27FC236}">
                <a16:creationId xmlns:a16="http://schemas.microsoft.com/office/drawing/2014/main" id="{0BFA044A-9545-454B-B982-F6A1D9A083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022" r="9089" b="13869"/>
          <a:stretch/>
        </p:blipFill>
        <p:spPr>
          <a:xfrm>
            <a:off x="3523488" y="10"/>
            <a:ext cx="8668512" cy="6857990"/>
          </a:xfrm>
          <a:prstGeom prst="rect">
            <a:avLst/>
          </a:prstGeom>
        </p:spPr>
      </p:pic>
      <p:sp>
        <p:nvSpPr>
          <p:cNvPr id="11"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A2419A4-DEB5-442C-BEE0-0AE1F5E57EED}"/>
              </a:ext>
            </a:extLst>
          </p:cNvPr>
          <p:cNvSpPr>
            <a:spLocks noGrp="1"/>
          </p:cNvSpPr>
          <p:nvPr>
            <p:ph type="ctrTitle"/>
          </p:nvPr>
        </p:nvSpPr>
        <p:spPr>
          <a:xfrm>
            <a:off x="477981" y="1122363"/>
            <a:ext cx="4023360" cy="3204134"/>
          </a:xfrm>
        </p:spPr>
        <p:txBody>
          <a:bodyPr anchor="b">
            <a:normAutofit/>
          </a:bodyPr>
          <a:lstStyle/>
          <a:p>
            <a:pPr algn="l"/>
            <a:r>
              <a:rPr lang="en-US" sz="2600" dirty="0"/>
              <a:t>Initial notification to COR, Regional Director (RD), corporate office, and Humanitas Nurse Specialist (within 12 hours). Serves as draft of SIR for approval by RD.</a:t>
            </a:r>
            <a:br>
              <a:rPr lang="en-UG" sz="2600" dirty="0"/>
            </a:br>
            <a:endParaRPr lang="en-UG" sz="2600" dirty="0"/>
          </a:p>
        </p:txBody>
      </p:sp>
      <p:sp>
        <p:nvSpPr>
          <p:cNvPr id="3" name="Subtitle 2">
            <a:extLst>
              <a:ext uri="{FF2B5EF4-FFF2-40B4-BE49-F238E27FC236}">
                <a16:creationId xmlns:a16="http://schemas.microsoft.com/office/drawing/2014/main" id="{2D15A314-29CD-4F61-930B-583306BCAF77}"/>
              </a:ext>
            </a:extLst>
          </p:cNvPr>
          <p:cNvSpPr>
            <a:spLocks noGrp="1"/>
          </p:cNvSpPr>
          <p:nvPr>
            <p:ph type="subTitle" idx="1"/>
          </p:nvPr>
        </p:nvSpPr>
        <p:spPr>
          <a:xfrm>
            <a:off x="477980" y="4872922"/>
            <a:ext cx="6997017" cy="1208141"/>
          </a:xfrm>
        </p:spPr>
        <p:txBody>
          <a:bodyPr vert="horz" lIns="91440" tIns="45720" rIns="91440" bIns="45720" rtlCol="0" anchor="t">
            <a:normAutofit/>
          </a:bodyPr>
          <a:lstStyle/>
          <a:p>
            <a:pPr algn="l"/>
            <a:r>
              <a:rPr lang="en-US" sz="3600" dirty="0"/>
              <a:t>Collaboration beyond center. </a:t>
            </a:r>
            <a:endParaRPr lang="en-US" sz="3600" dirty="0">
              <a:cs typeface="Calibri"/>
            </a:endParaRPr>
          </a:p>
        </p:txBody>
      </p:sp>
      <p:sp>
        <p:nvSpPr>
          <p:cNvPr id="12"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FDB1583-6141-4EA5-843A-CE1C8C592600}"/>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pngimg.com/download/19972">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G" sz="700">
              <a:solidFill>
                <a:srgbClr val="FFFFFF"/>
              </a:solidFill>
            </a:endParaRPr>
          </a:p>
        </p:txBody>
      </p:sp>
    </p:spTree>
    <p:extLst>
      <p:ext uri="{BB962C8B-B14F-4D97-AF65-F5344CB8AC3E}">
        <p14:creationId xmlns:p14="http://schemas.microsoft.com/office/powerpoint/2010/main" val="22653946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DFADD-2CC2-472F-A9E1-781EB78BC813}"/>
              </a:ext>
            </a:extLst>
          </p:cNvPr>
          <p:cNvSpPr>
            <a:spLocks noGrp="1"/>
          </p:cNvSpPr>
          <p:nvPr>
            <p:ph type="title"/>
          </p:nvPr>
        </p:nvSpPr>
        <p:spPr>
          <a:xfrm>
            <a:off x="686834" y="1153572"/>
            <a:ext cx="3200400" cy="4461163"/>
          </a:xfrm>
        </p:spPr>
        <p:txBody>
          <a:bodyPr>
            <a:normAutofit/>
          </a:bodyPr>
          <a:lstStyle/>
          <a:p>
            <a:r>
              <a:rPr lang="en-US">
                <a:solidFill>
                  <a:srgbClr val="FFFFFF"/>
                </a:solidFill>
              </a:rPr>
              <a:t>Notification and SIR</a:t>
            </a:r>
            <a:endParaRPr lang="en-UG">
              <a:solidFill>
                <a:srgbClr val="FFFFFF"/>
              </a:solidFill>
            </a:endParaRP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C7B479-B88B-451B-B1D5-26863E1E70C2}"/>
              </a:ext>
            </a:extLst>
          </p:cNvPr>
          <p:cNvSpPr>
            <a:spLocks noGrp="1"/>
          </p:cNvSpPr>
          <p:nvPr>
            <p:ph idx="1"/>
          </p:nvPr>
        </p:nvSpPr>
        <p:spPr>
          <a:xfrm>
            <a:off x="4447308" y="591344"/>
            <a:ext cx="6906491" cy="5585619"/>
          </a:xfrm>
        </p:spPr>
        <p:txBody>
          <a:bodyPr anchor="ctr">
            <a:normAutofit/>
          </a:bodyPr>
          <a:lstStyle/>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Name and title and/or position of staff or student with his or her student ID number and age (minor or adult);  </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When the staff member or student was last on the center; </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Whether the staff member or student had “close contact” (defined by the CDC as being within 6 feet for 15 or more minutes over 24 hours) with others;  </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Health status and current location of the staff and/or student;</a:t>
            </a:r>
          </a:p>
          <a:p>
            <a:pPr marL="285750" indent="-285750" fontAlgn="base">
              <a:spcBef>
                <a:spcPts val="0"/>
              </a:spcBef>
              <a:spcAft>
                <a:spcPts val="600"/>
              </a:spcAft>
              <a:buFont typeface="+mj-lt"/>
              <a:buAutoNum type="alphaLcPeriod"/>
            </a:pPr>
            <a:r>
              <a:rPr lang="en-US" sz="2200" dirty="0">
                <a:latin typeface="Calibri" panose="020F0502020204030204" pitchFamily="34" charset="0"/>
                <a:ea typeface="Times New Roman" panose="02020603050405020304" pitchFamily="18" charset="0"/>
                <a:cs typeface="Calibri" panose="020F0502020204030204" pitchFamily="34" charset="0"/>
              </a:rPr>
              <a:t>D</a:t>
            </a:r>
            <a:r>
              <a:rPr lang="en-US" sz="2200" dirty="0">
                <a:effectLst/>
                <a:latin typeface="Calibri" panose="020F0502020204030204" pitchFamily="34" charset="0"/>
                <a:ea typeface="Times New Roman" panose="02020603050405020304" pitchFamily="18" charset="0"/>
                <a:cs typeface="Calibri" panose="020F0502020204030204" pitchFamily="34" charset="0"/>
              </a:rPr>
              <a:t>ate of symptom onset (if applicable);</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Date and/or time tested;  </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Reason for the test;  </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Date and time the COVID-19 confirmed positive test result was received by or reported to the center; and  </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fontAlgn="base">
              <a:spcBef>
                <a:spcPts val="0"/>
              </a:spcBef>
              <a:spcAft>
                <a:spcPts val="600"/>
              </a:spcAft>
              <a:buFont typeface="+mj-lt"/>
              <a:buAutoNum type="alphaLcPeriod"/>
            </a:pPr>
            <a:r>
              <a:rPr lang="en-US" sz="2200" dirty="0">
                <a:effectLst/>
                <a:latin typeface="Calibri" panose="020F0502020204030204" pitchFamily="34" charset="0"/>
                <a:ea typeface="Times New Roman" panose="02020603050405020304" pitchFamily="18" charset="0"/>
                <a:cs typeface="Calibri" panose="020F0502020204030204" pitchFamily="34" charset="0"/>
              </a:rPr>
              <a:t>Source and date of the exposure (if known).  </a:t>
            </a:r>
            <a:endParaRPr lang="en-UG" sz="2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7295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9D3B-375A-45B3-95B7-30D348967A93}"/>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Date of Symptom Onset</a:t>
            </a:r>
          </a:p>
        </p:txBody>
      </p:sp>
      <p:sp>
        <p:nvSpPr>
          <p:cNvPr id="3" name="Content Placeholder 2">
            <a:extLst>
              <a:ext uri="{FF2B5EF4-FFF2-40B4-BE49-F238E27FC236}">
                <a16:creationId xmlns:a16="http://schemas.microsoft.com/office/drawing/2014/main" id="{E909CF67-D422-49BC-8CD0-93A4C8C62B11}"/>
              </a:ext>
            </a:extLst>
          </p:cNvPr>
          <p:cNvSpPr>
            <a:spLocks noGrp="1"/>
          </p:cNvSpPr>
          <p:nvPr>
            <p:ph idx="1"/>
          </p:nvPr>
        </p:nvSpPr>
        <p:spPr>
          <a:xfrm>
            <a:off x="7464612" y="4750893"/>
            <a:ext cx="4459012" cy="1454521"/>
          </a:xfrm>
        </p:spPr>
        <p:txBody>
          <a:bodyPr vert="horz" lIns="91440" tIns="45720" rIns="91440" bIns="45720" rtlCol="0" anchor="t">
            <a:normAutofit fontScale="92500"/>
          </a:bodyPr>
          <a:lstStyle/>
          <a:p>
            <a:pPr marL="0" indent="0">
              <a:buNone/>
            </a:pPr>
            <a:r>
              <a:rPr lang="en-US" dirty="0"/>
              <a:t>Close contact exposure -  48 hours before symptom onset or 48 hours before positive test</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alendar&#10;&#10;Description automatically generated">
            <a:extLst>
              <a:ext uri="{FF2B5EF4-FFF2-40B4-BE49-F238E27FC236}">
                <a16:creationId xmlns:a16="http://schemas.microsoft.com/office/drawing/2014/main" id="{B14954C1-D2AF-4970-8986-8D8CD2F47E8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25" r="1411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57F1E2BD-1BCF-4810-9C7F-D0626A289D60}"/>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www.pngall.com/calendar-png">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G" sz="700">
              <a:solidFill>
                <a:srgbClr val="FFFFFF"/>
              </a:solidFill>
            </a:endParaRPr>
          </a:p>
        </p:txBody>
      </p:sp>
    </p:spTree>
    <p:extLst>
      <p:ext uri="{BB962C8B-B14F-4D97-AF65-F5344CB8AC3E}">
        <p14:creationId xmlns:p14="http://schemas.microsoft.com/office/powerpoint/2010/main" val="26119955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5" descr="Background pattern&#10;&#10;Description automatically generated">
            <a:extLst>
              <a:ext uri="{FF2B5EF4-FFF2-40B4-BE49-F238E27FC236}">
                <a16:creationId xmlns:a16="http://schemas.microsoft.com/office/drawing/2014/main" id="{D674172B-8A4A-4A8C-8280-412AEE786E17}"/>
              </a:ext>
            </a:extLst>
          </p:cNvPr>
          <p:cNvPicPr>
            <a:picLocks noChangeAspect="1"/>
          </p:cNvPicPr>
          <p:nvPr/>
        </p:nvPicPr>
        <p:blipFill rotWithShape="1">
          <a:blip r:embed="rId2">
            <a:duotone>
              <a:prstClr val="black"/>
              <a:schemeClr val="tx2">
                <a:tint val="45000"/>
                <a:satMod val="400000"/>
              </a:schemeClr>
            </a:duotone>
            <a:alphaModFix amt="25000"/>
          </a:blip>
          <a:srcRect t="26464" b="246"/>
          <a:stretch/>
        </p:blipFill>
        <p:spPr>
          <a:xfrm>
            <a:off x="20" y="10"/>
            <a:ext cx="12191980" cy="6857990"/>
          </a:xfrm>
          <a:prstGeom prst="rect">
            <a:avLst/>
          </a:prstGeom>
        </p:spPr>
      </p:pic>
      <p:sp>
        <p:nvSpPr>
          <p:cNvPr id="2" name="Title 1">
            <a:extLst>
              <a:ext uri="{FF2B5EF4-FFF2-40B4-BE49-F238E27FC236}">
                <a16:creationId xmlns:a16="http://schemas.microsoft.com/office/drawing/2014/main" id="{D2F57179-D9BF-4A31-AC3C-C5545F3C51E3}"/>
              </a:ext>
            </a:extLst>
          </p:cNvPr>
          <p:cNvSpPr>
            <a:spLocks noGrp="1"/>
          </p:cNvSpPr>
          <p:nvPr>
            <p:ph type="title"/>
          </p:nvPr>
        </p:nvSpPr>
        <p:spPr>
          <a:xfrm>
            <a:off x="838200" y="365125"/>
            <a:ext cx="10515600" cy="1325563"/>
          </a:xfrm>
        </p:spPr>
        <p:txBody>
          <a:bodyPr>
            <a:normAutofit/>
          </a:bodyPr>
          <a:lstStyle/>
          <a:p>
            <a:r>
              <a:rPr lang="en-US" dirty="0"/>
              <a:t>Significant Incident Report (SIR)</a:t>
            </a:r>
            <a:endParaRPr lang="en-UG" dirty="0"/>
          </a:p>
        </p:txBody>
      </p:sp>
      <p:graphicFrame>
        <p:nvGraphicFramePr>
          <p:cNvPr id="13" name="Content Placeholder 2">
            <a:extLst>
              <a:ext uri="{FF2B5EF4-FFF2-40B4-BE49-F238E27FC236}">
                <a16:creationId xmlns:a16="http://schemas.microsoft.com/office/drawing/2014/main" id="{0010EC12-D3AF-4278-8FB3-987034BB192E}"/>
              </a:ext>
            </a:extLst>
          </p:cNvPr>
          <p:cNvGraphicFramePr>
            <a:graphicFrameLocks noGrp="1"/>
          </p:cNvGraphicFramePr>
          <p:nvPr>
            <p:ph idx="1"/>
            <p:extLst>
              <p:ext uri="{D42A27DB-BD31-4B8C-83A1-F6EECF244321}">
                <p14:modId xmlns:p14="http://schemas.microsoft.com/office/powerpoint/2010/main" val="26217295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9700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all building in a city&#10;&#10;Description automatically generated">
            <a:extLst>
              <a:ext uri="{FF2B5EF4-FFF2-40B4-BE49-F238E27FC236}">
                <a16:creationId xmlns:a16="http://schemas.microsoft.com/office/drawing/2014/main" id="{73FA5D48-38F2-4535-BFAB-94C05152C368}"/>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907"/>
          <a:stretch/>
        </p:blipFill>
        <p:spPr>
          <a:xfrm>
            <a:off x="20" y="10"/>
            <a:ext cx="12191980" cy="6857990"/>
          </a:xfrm>
          <a:prstGeom prst="rect">
            <a:avLst/>
          </a:prstGeom>
        </p:spPr>
      </p:pic>
      <p:sp>
        <p:nvSpPr>
          <p:cNvPr id="2" name="Title 1">
            <a:extLst>
              <a:ext uri="{FF2B5EF4-FFF2-40B4-BE49-F238E27FC236}">
                <a16:creationId xmlns:a16="http://schemas.microsoft.com/office/drawing/2014/main" id="{531C851B-3AE6-4CD9-9901-FA25170C96E7}"/>
              </a:ext>
            </a:extLst>
          </p:cNvPr>
          <p:cNvSpPr>
            <a:spLocks noGrp="1"/>
          </p:cNvSpPr>
          <p:nvPr>
            <p:ph type="title"/>
          </p:nvPr>
        </p:nvSpPr>
        <p:spPr>
          <a:xfrm>
            <a:off x="838200" y="365125"/>
            <a:ext cx="10515600" cy="1325563"/>
          </a:xfrm>
        </p:spPr>
        <p:txBody>
          <a:bodyPr>
            <a:normAutofit/>
          </a:bodyPr>
          <a:lstStyle/>
          <a:p>
            <a:r>
              <a:rPr lang="en-US">
                <a:solidFill>
                  <a:srgbClr val="FFFFFF"/>
                </a:solidFill>
              </a:rPr>
              <a:t>Contact Health Department</a:t>
            </a:r>
            <a:endParaRPr lang="en-UG">
              <a:solidFill>
                <a:srgbClr val="FFFFFF"/>
              </a:solidFill>
            </a:endParaRPr>
          </a:p>
        </p:txBody>
      </p:sp>
      <p:sp>
        <p:nvSpPr>
          <p:cNvPr id="3" name="Content Placeholder 2">
            <a:extLst>
              <a:ext uri="{FF2B5EF4-FFF2-40B4-BE49-F238E27FC236}">
                <a16:creationId xmlns:a16="http://schemas.microsoft.com/office/drawing/2014/main" id="{49190BC3-7DC0-413A-AADD-086762A5223E}"/>
              </a:ext>
            </a:extLst>
          </p:cNvPr>
          <p:cNvSpPr>
            <a:spLocks noGrp="1"/>
          </p:cNvSpPr>
          <p:nvPr>
            <p:ph idx="1"/>
          </p:nvPr>
        </p:nvSpPr>
        <p:spPr>
          <a:xfrm>
            <a:off x="838200" y="1825625"/>
            <a:ext cx="10515600" cy="4351338"/>
          </a:xfrm>
        </p:spPr>
        <p:txBody>
          <a:bodyPr>
            <a:normAutofit/>
          </a:bodyPr>
          <a:lstStyle/>
          <a:p>
            <a:r>
              <a:rPr lang="en-US" sz="3600" dirty="0">
                <a:solidFill>
                  <a:srgbClr val="FFFFFF"/>
                </a:solidFill>
              </a:rPr>
              <a:t>Within 1 business day</a:t>
            </a:r>
          </a:p>
          <a:p>
            <a:r>
              <a:rPr lang="en-US" sz="3600" dirty="0">
                <a:solidFill>
                  <a:srgbClr val="FFFFFF"/>
                </a:solidFill>
              </a:rPr>
              <a:t>Report positive case and coordinate response</a:t>
            </a:r>
            <a:endParaRPr lang="en-UG" sz="3600" dirty="0">
              <a:solidFill>
                <a:srgbClr val="FFFFFF"/>
              </a:solidFill>
            </a:endParaRPr>
          </a:p>
        </p:txBody>
      </p:sp>
      <p:sp>
        <p:nvSpPr>
          <p:cNvPr id="8" name="TextBox 7">
            <a:extLst>
              <a:ext uri="{FF2B5EF4-FFF2-40B4-BE49-F238E27FC236}">
                <a16:creationId xmlns:a16="http://schemas.microsoft.com/office/drawing/2014/main" id="{503DA7C8-4963-416E-8405-822EE9C610CA}"/>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3" tooltip="https://en.wikipedia.org/wiki/Louisiana_Department_of_Health">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20567272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XRUYQT3274NZ-681238054-1737</_dlc_DocId>
    <_dlc_DocIdUrl xmlns="b22f8f74-215c-4154-9939-bd29e4e8980e">
      <Url>https://supportservices.jobcorps.gov/health/_layouts/15/DocIdRedir.aspx?ID=XRUYQT3274NZ-681238054-1737</Url>
      <Description>XRUYQT3274NZ-681238054-1737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DFB1E8-E0C1-4E39-B964-F423D4EEB08D}"/>
</file>

<file path=customXml/itemProps2.xml><?xml version="1.0" encoding="utf-8"?>
<ds:datastoreItem xmlns:ds="http://schemas.openxmlformats.org/officeDocument/2006/customXml" ds:itemID="{6BFEE305-C93D-4253-B44B-3E6CCA77AD32}"/>
</file>

<file path=customXml/itemProps3.xml><?xml version="1.0" encoding="utf-8"?>
<ds:datastoreItem xmlns:ds="http://schemas.openxmlformats.org/officeDocument/2006/customXml" ds:itemID="{6A5CF7E4-096D-40E8-A143-BE609D67C1F1}"/>
</file>

<file path=customXml/itemProps4.xml><?xml version="1.0" encoding="utf-8"?>
<ds:datastoreItem xmlns:ds="http://schemas.openxmlformats.org/officeDocument/2006/customXml" ds:itemID="{95BC5213-F727-4F60-B7BA-77E95086F14D}"/>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Widescreen</PresentationFormat>
  <Paragraphs>96</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inherit</vt:lpstr>
      <vt:lpstr>Open Sans</vt:lpstr>
      <vt:lpstr>Office Theme</vt:lpstr>
      <vt:lpstr>Responding to Positive COVID-19 Cases</vt:lpstr>
      <vt:lpstr>Reduce spread of COVID-19 on centers</vt:lpstr>
      <vt:lpstr>Learning Objectives</vt:lpstr>
      <vt:lpstr>On-Center Collaboration   </vt:lpstr>
      <vt:lpstr>Initial notification to COR, Regional Director (RD), corporate office, and Humanitas Nurse Specialist (within 12 hours). Serves as draft of SIR for approval by RD. </vt:lpstr>
      <vt:lpstr>Notification and SIR</vt:lpstr>
      <vt:lpstr>Date of Symptom Onset</vt:lpstr>
      <vt:lpstr>Significant Incident Report (SIR)</vt:lpstr>
      <vt:lpstr>Contact Health Department</vt:lpstr>
      <vt:lpstr>Initiate Contact Tracing</vt:lpstr>
      <vt:lpstr>Close Contact Definition per CDC</vt:lpstr>
      <vt:lpstr>PowerPoint Presentation</vt:lpstr>
      <vt:lpstr>Notify</vt:lpstr>
      <vt:lpstr>Who needs to quarantine?</vt:lpstr>
      <vt:lpstr>Probable Quarantine</vt:lpstr>
      <vt:lpstr>What about health staff?</vt:lpstr>
      <vt:lpstr>Isolate Positive Students</vt:lpstr>
      <vt:lpstr>Travel Home?</vt:lpstr>
      <vt:lpstr>Notification Letter</vt:lpstr>
      <vt:lpstr>Positive Staff Members</vt:lpstr>
      <vt:lpstr>Forward media and congressional requests to the RD for Job Corps National Office coordination. </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Positive COVID-19 Cases</dc:title>
  <dc:creator>Julie Luht</dc:creator>
  <cp:lastModifiedBy>Carolina Valdenegro</cp:lastModifiedBy>
  <cp:revision>23</cp:revision>
  <dcterms:created xsi:type="dcterms:W3CDTF">2020-11-16T20:08:44Z</dcterms:created>
  <dcterms:modified xsi:type="dcterms:W3CDTF">2020-11-18T14:17:08Z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8e1b362e-c6d9-47ed-bf36-391b6db582fd</vt:lpwstr>
  </property>
</Properties>
</file>