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OaBtMebWFO4ZDVCcpTCZxEgrRbeW9z2QObmiC6ggBN8" ContentType="image/jpe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7F160-D85A-4621-AE74-17BE69393CB3}" v="35" dt="2020-09-18T17:37:55.774"/>
    <p1510:client id="{FF6C1F88-EF1C-4C27-B0DD-9F0CA8F60796}" v="61" dt="2020-09-18T16:27:29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ACF3-51AA-4EC2-A0E5-FDE1A3E32548}" type="datetimeFigureOut">
              <a:rPr lang="en-US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1EA2-23F2-41C9-A1A0-8834456DFC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SMG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D1EA2-23F2-41C9-A1A0-8834456DFC6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ddle_East_respiratory_syndr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cnicwithants.wordpress.com/category/recipe/page/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pedia.org/highway-signs/q/quarantin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ninjacat14/art/Sarah-Walton-wearing-dust-mask-572239111" TargetMode="External"/><Relationship Id="rId2" Type="http://schemas.openxmlformats.org/officeDocument/2006/relationships/image" Target="../media/image11.OaBtMebWFO4ZDVCcpTCZxEgrRbeW9z2QObmiC6ggBN8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oup-of-people-wearing-face-mask-3957992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een-teenager-boy-teens-male-23707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bycoachlive.wordpress.com/2017/12/04/effective-questioning-in-coaching-and-the-most-important-questions-to-ask-yourself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35533225@N08/389885205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angraitimes.com/economy-busines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aedmansour/29431936805/in/photolist-LQNnqi-bLkcpk-663svM-9kb9t5-bPVbaK-e3vVVh-ba8u9F-geTLcJ-gf2zt3-nugCb1-mxXjwC-ggg4hW-ggxwd6-mxXnTh-mxVk6Z-c87wYw-bxLNpr-gggV9P-geUqV5-7TGLES-bkHswW-gggCwy-nuh2a4-7pGUd2-bBUi43-ggwYRk-bDSKoE-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dtutors.wordpress.com/2012/06/20/thoughts-from-the-corner-1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rayitnophotography/433192869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rowingupwithbea.blogspot.com/2012/09/my-nanny-has-tb-grrr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BFD236AD-3C20-4035-8229-CEAFD93DB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333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COVID-19 Medical Protocol for Residential Staff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087FB-0B4F-4531-A456-7898C14E9C45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AD5C-3CF7-4F38-9388-888A3431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Contact On-Call Health and Wellness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06A0-AD47-4139-B4B6-D2E771FB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fever is </a:t>
            </a:r>
            <a:r>
              <a:rPr lang="en-US" sz="1800" u="sng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103°F</a:t>
            </a:r>
            <a:endParaRPr lang="en-US" sz="1800" u="none" strike="noStrik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signs of acute respiratory distress</a:t>
            </a:r>
            <a:endParaRPr lang="en-US" sz="1800" u="none" strike="noStrik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difficulty swallowing or drooling</a:t>
            </a:r>
            <a:endParaRPr lang="en-US" sz="1800" u="none" strike="noStrik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headache is associated with changes in vision or vomiting, or does not respond to the recommendations given above</a:t>
            </a:r>
            <a:endParaRPr lang="en-US" sz="1800" u="none" strike="noStrik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abdominal pain</a:t>
            </a:r>
            <a:endParaRPr lang="en-US" sz="1800" u="none" strike="noStrik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nausea, vomiting and/or diarrhea does not respond to the recommendations given above</a:t>
            </a:r>
            <a:endParaRPr lang="en-US" sz="1800" u="none" strike="noStrik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the student vomits more than twice in an hour or is not able to keep any liquid down</a:t>
            </a:r>
            <a:endParaRPr lang="en-US" sz="1800" u="none" strike="noStrik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the student reports having blood in the stools or vomits blood</a:t>
            </a:r>
            <a:endParaRPr lang="en-US" sz="1800" u="none" strike="noStrik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7B853EE-D9F4-4D3C-A307-738AB7264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3" b="15850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29CB6-E57D-435F-8E07-93BEE76D6F8F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picnicwithants.wordpress.com/category/recipe/page/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2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496170D8-AA2C-4B0C-A49F-52B2CC29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24" b="50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BD18F-B50E-46D2-8763-5CFC714E977A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icpedia.org/highway-signs/q/quaranti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9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8ECC-8A6A-4DA1-8B75-DCD915D3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Types of Quarantine</a:t>
            </a:r>
          </a:p>
        </p:txBody>
      </p:sp>
      <p:sp>
        <p:nvSpPr>
          <p:cNvPr id="13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erson taking a selfie&#10;&#10;Description automatically generated">
            <a:extLst>
              <a:ext uri="{FF2B5EF4-FFF2-40B4-BE49-F238E27FC236}">
                <a16:creationId xmlns:a16="http://schemas.microsoft.com/office/drawing/2014/main" id="{EE0619B5-C6B1-44C2-860D-C624F3A1D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766" b="-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974D6-BFBF-48B8-A17B-A457C60C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/>
              <a:t>Cluster Quarantine</a:t>
            </a:r>
          </a:p>
          <a:p>
            <a:r>
              <a:rPr lang="en-US" sz="1800"/>
              <a:t>Individual Quarantine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9C1E2-2646-4DFC-B502-67B131D95A15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deviantart.com/ninjacat14/art/Sarah-Walton-wearing-dust-mask-5722391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4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FBAE7F2-DA85-4709-B27D-573D9E9C1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E72BD-55BD-40A5-919F-DA8E9117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Cluster Quarantine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8A45-E2D4-4656-B15C-247E5E27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1700" dirty="0"/>
              <a:t>On entry after a negative COVID-19 test</a:t>
            </a:r>
          </a:p>
          <a:p>
            <a:r>
              <a:rPr lang="en-US" sz="1700" dirty="0"/>
              <a:t>Groups of up to 12</a:t>
            </a:r>
          </a:p>
          <a:p>
            <a:r>
              <a:rPr lang="en-US" sz="1700" dirty="0"/>
              <a:t>May share bathroom</a:t>
            </a:r>
          </a:p>
          <a:p>
            <a:r>
              <a:rPr lang="en-US" sz="1700" dirty="0"/>
              <a:t>May visit recreation as a group (with no one else there)</a:t>
            </a:r>
          </a:p>
          <a:p>
            <a:r>
              <a:rPr lang="en-US" sz="1700" dirty="0"/>
              <a:t>May eat together</a:t>
            </a:r>
          </a:p>
          <a:p>
            <a:r>
              <a:rPr lang="en-US" sz="1700" dirty="0"/>
              <a:t>Must wear mask</a:t>
            </a:r>
          </a:p>
          <a:p>
            <a:r>
              <a:rPr lang="en-US" sz="1700" dirty="0"/>
              <a:t>Must physically distance</a:t>
            </a:r>
          </a:p>
        </p:txBody>
      </p:sp>
    </p:spTree>
    <p:extLst>
      <p:ext uri="{BB962C8B-B14F-4D97-AF65-F5344CB8AC3E}">
        <p14:creationId xmlns:p14="http://schemas.microsoft.com/office/powerpoint/2010/main" val="1901022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a mask&#10;&#10;Description automatically generated">
            <a:extLst>
              <a:ext uri="{FF2B5EF4-FFF2-40B4-BE49-F238E27FC236}">
                <a16:creationId xmlns:a16="http://schemas.microsoft.com/office/drawing/2014/main" id="{79CE29FD-5D22-4C64-97CC-D0F3F52B0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27" r="702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E27F1-729B-4838-A3C1-7ACC1E70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Individual Quarantine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F9FE3-6E8F-4329-AD75-6EBC34B48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US"/>
              <a:t>Response to COVID-19 Exposure</a:t>
            </a:r>
          </a:p>
          <a:p>
            <a:r>
              <a:rPr lang="en-US"/>
              <a:t>14 days, assessed for symptoms</a:t>
            </a:r>
          </a:p>
          <a:p>
            <a:r>
              <a:rPr lang="en-US"/>
              <a:t>Not permitted to mix with others (more like isolation)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3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14FE4-62EE-45E6-B82A-824D71F09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DAED8F-D20C-4C0C-87D1-3F893EB0F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swing, chain, table, sitting&#10;&#10;Description automatically generated">
            <a:extLst>
              <a:ext uri="{FF2B5EF4-FFF2-40B4-BE49-F238E27FC236}">
                <a16:creationId xmlns:a16="http://schemas.microsoft.com/office/drawing/2014/main" id="{6E57C868-41DA-40E5-8001-56DDE3EF0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443" b="3765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51FB7-C1AC-44A5-8EE6-83A8596A86EF}"/>
              </a:ext>
            </a:extLst>
          </p:cNvPr>
          <p:cNvSpPr txBox="1"/>
          <p:nvPr/>
        </p:nvSpPr>
        <p:spPr>
          <a:xfrm>
            <a:off x="9732671" y="4039428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newbycoachlive.wordpress.com/2017/12/04/effective-questioning-in-coaching-and-the-most-important-questions-to-ask-yourself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97CB1F-E619-4F5C-A143-320D398A6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Isolation and Symptomatic Management Guidelines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E34709-3111-4A26-BDDB-55EE9EFC3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F8560A8-D6B6-4E6F-A411-FC8073625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68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BD7B6-661B-4B69-BD59-35F53786B2F5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35533225@N08/38988520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indoor, room, holding&#10;&#10;Description automatically generated">
            <a:extLst>
              <a:ext uri="{FF2B5EF4-FFF2-40B4-BE49-F238E27FC236}">
                <a16:creationId xmlns:a16="http://schemas.microsoft.com/office/drawing/2014/main" id="{D3EF74CB-53AB-4ADB-896E-78D2F402C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134" r="110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7EFD2C-F39A-422A-A3B5-9AC7A1DAB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/>
              <a:t>Isolation is reserved for students who test positive for COVID-19.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F65ED3-F61C-426E-94AA-573B9DACA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A03F0-7D63-43FF-81D8-B8A61A32CD34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chiangraitimes.com/economy-busines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56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sign sitting in the grass&#10;&#10;Description automatically generated">
            <a:extLst>
              <a:ext uri="{FF2B5EF4-FFF2-40B4-BE49-F238E27FC236}">
                <a16:creationId xmlns:a16="http://schemas.microsoft.com/office/drawing/2014/main" id="{EDB59547-9316-4B26-A893-34C28B028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123" b="1587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B7B72-2389-4F1B-A44E-375A8FC7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How long does isolation last?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AAC63-794E-4207-AF29-72F173E62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2000" b="0" i="0" u="none" strike="noStrike">
                <a:effectLst/>
                <a:latin typeface="Open Sans"/>
              </a:rPr>
              <a:t>For most persons with COVID-19 illness, isolation and precautions can generally be discontinued 10 days </a:t>
            </a:r>
            <a:r>
              <a:rPr lang="en-US" sz="2000" b="0" i="1" u="none" strike="noStrike">
                <a:effectLst/>
                <a:latin typeface="&amp;quot"/>
              </a:rPr>
              <a:t>after symptom onset</a:t>
            </a:r>
            <a:r>
              <a:rPr lang="en-US" sz="2000" b="0" i="0" u="none" strike="noStrike" baseline="30000">
                <a:effectLst/>
                <a:latin typeface="&amp;quot"/>
              </a:rPr>
              <a:t>1</a:t>
            </a:r>
            <a:r>
              <a:rPr lang="en-US" sz="2000" b="0" i="0" u="none" strike="noStrike">
                <a:effectLst/>
                <a:latin typeface="Open Sans"/>
              </a:rPr>
              <a:t> and resolution of fever for at least 24 hours, without the use of fever-reducing medications, and with improvement of other symptoms. </a:t>
            </a:r>
          </a:p>
          <a:p>
            <a:r>
              <a:rPr lang="en-US" sz="2000">
                <a:latin typeface="Open Sans"/>
              </a:rPr>
              <a:t>Health and Wellness Center staff will manage this.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85944-D8D4-44F4-A7BE-D6C676BA204B}"/>
              </a:ext>
            </a:extLst>
          </p:cNvPr>
          <p:cNvSpPr txBox="1"/>
          <p:nvPr/>
        </p:nvSpPr>
        <p:spPr>
          <a:xfrm>
            <a:off x="10005183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raedmansour/29431936805/in/photolist-LQNnqi-bLkcpk-663svM-9kb9t5-bPVbaK-e3vVVh-ba8u9F-geTLcJ-gf2zt3-nugCb1-mxXjwC-ggg4hW-ggxwd6-mxXnTh-mxVk6Z-c87wYw-bxLNpr-gggV9P-geUqV5-7TGLES-bkHswW-gggCwy-nuh2a4-7pGUd2-bBUi43-ggwYRk-bDSKoE-bHZHX8-nMkfMJ-gf2aN6-nP9gxa-6iz8in-nuSK46-fvsBDp-pYADbC-bBiXSG-nugzYo-nuTstd-oSWAPp-nP9jpT-nugxjL-geT5ZV-aWCLdR-m6AYn4-m4KRXK-nuTcJx-dnU8hC-eaTvbV-NUZfd-9stL8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06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B9F77F-097A-46CB-BF84-A3E65EA70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47" t="17143" r="2143" b="25873"/>
          <a:stretch/>
        </p:blipFill>
        <p:spPr>
          <a:xfrm>
            <a:off x="56522" y="1175656"/>
            <a:ext cx="11874222" cy="43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16EA4-BD7B-41F2-BD95-C1EF911A2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420" y="2151997"/>
            <a:ext cx="508558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Non-health staff should not enter the room of a student who is positive for COVID-19. </a:t>
            </a:r>
            <a:br>
              <a:rPr lang="en-US" sz="2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conversations should take place via telephone or text message. </a:t>
            </a:r>
            <a:br>
              <a:rPr lang="en-US" sz="2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Medication should be left outside of the student’s door.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08FC943-77A9-4293-BDF8-17720AD1B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95" r="4422" b="-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AC6A5-CA03-4A42-A802-161BE598D0C2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xperiencedtutors.wordpress.com/2012/06/20/thoughts-from-the-corner-1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8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edroom with a bed and desk in a room&#10;&#10;Description automatically generated">
            <a:extLst>
              <a:ext uri="{FF2B5EF4-FFF2-40B4-BE49-F238E27FC236}">
                <a16:creationId xmlns:a16="http://schemas.microsoft.com/office/drawing/2014/main" id="{5B70B395-0A8F-45FC-8C23-5B09E5091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289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981B-6295-4295-81D0-D6CCDA3E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015850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Students with COVID-19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8CA8-1626-4B53-A70C-3A98BAD30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Must remain in isolation until cleared</a:t>
            </a:r>
          </a:p>
          <a:p>
            <a:r>
              <a:rPr lang="en-US" sz="1700"/>
              <a:t>May isolate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AB5A0-376D-4E06-A1E3-87A780337519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prayitnophotography/43319286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1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DE5D-D643-4A72-9412-259427CD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 Treatment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16AC56-B292-4134-BEEC-FB2A298B6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09882"/>
              </p:ext>
            </p:extLst>
          </p:nvPr>
        </p:nvGraphicFramePr>
        <p:xfrm>
          <a:off x="936624" y="1576915"/>
          <a:ext cx="10515600" cy="516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526">
                  <a:extLst>
                    <a:ext uri="{9D8B030D-6E8A-4147-A177-3AD203B41FA5}">
                      <a16:colId xmlns:a16="http://schemas.microsoft.com/office/drawing/2014/main" val="3065432541"/>
                    </a:ext>
                  </a:extLst>
                </a:gridCol>
                <a:gridCol w="7966074">
                  <a:extLst>
                    <a:ext uri="{9D8B030D-6E8A-4147-A177-3AD203B41FA5}">
                      <a16:colId xmlns:a16="http://schemas.microsoft.com/office/drawing/2014/main" val="2692174311"/>
                    </a:ext>
                  </a:extLst>
                </a:gridCol>
              </a:tblGrid>
              <a:tr h="669408">
                <a:tc>
                  <a:txBody>
                    <a:bodyPr/>
                    <a:lstStyle/>
                    <a:p>
                      <a:r>
                        <a:rPr lang="en-US" dirty="0"/>
                        <a:t>Symptom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588785"/>
                  </a:ext>
                </a:extLst>
              </a:tr>
              <a:tr h="892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Fever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&gt;100°F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Acetaminophen 650 to 1000 mg every 4 hours [maximum daily dose 4 g] or ibuprofen 400 to 600 mg every 6 hours [MDD 2400 mg].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oral hydration.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47530"/>
                  </a:ext>
                </a:extLst>
              </a:tr>
              <a:tr h="649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Headache/body aches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Acetaminophen 650 to 1000 mg every 4 hours [maximum daily dose 4 g] or ibuprofen 400 to 600 mg every 6 hours [MDD 2400 mg].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0423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Sore throat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Throat lozenge or have him/her gargle with warm salt water every hour as needed while awake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427437"/>
                  </a:ext>
                </a:extLst>
              </a:tr>
              <a:tr h="66940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Nausea, vomiting and/or diarrhea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Offered clear fluids to take frequently in small quantities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30605"/>
                  </a:ext>
                </a:extLst>
              </a:tr>
              <a:tr h="66940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 pain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 generally avoid solid food but may take small amounts of clear fluids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490320"/>
                  </a:ext>
                </a:extLst>
              </a:tr>
              <a:tr h="66940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 abdominal cramps caused by diarrhea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the student loperamide caplets (Imodium AD), 2 caplets initially, then 1 caplet with each subsequent loose stool, not to exceed 4 caplets in 24 hours.  Take caplets with 8 ounces of water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64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FD873C0-6148-4BDA-BD68-929CADEB1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66" b="2300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A5005A-B89B-4564-B99A-CD4EF3A6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Coughing and Difficulty Breathing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B27E-990C-474D-8024-25688EF5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If the student reports worsening cough and/or difficulty breathing, observe for:</a:t>
            </a:r>
          </a:p>
          <a:p>
            <a:pPr lvl="1"/>
            <a:r>
              <a:rPr lang="en-US" sz="2000" dirty="0"/>
              <a:t>Noisy breathing, gasping, blue color and other signs of acute distress suggest that immediate attention is needed.  Call 911. </a:t>
            </a:r>
          </a:p>
          <a:p>
            <a:pPr lvl="1"/>
            <a:r>
              <a:rPr lang="en-US" sz="2000" dirty="0"/>
              <a:t>If coughing without pain or respiratory distress, offer the student cough syrup in a dose containing 30 mg of dextromethorphan, for use primarily at bedtime, but no more than every 12 hours.  Encourage oral hydration.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4070F-FA3F-49C8-B722-E19378A31565}"/>
              </a:ext>
            </a:extLst>
          </p:cNvPr>
          <p:cNvSpPr txBox="1"/>
          <p:nvPr/>
        </p:nvSpPr>
        <p:spPr>
          <a:xfrm>
            <a:off x="9872133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growingupwithbea.blogspot.com/2012/09/my-nanny-has-tb-grr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92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XRUYQT3274NZ-681238054-1739</_dlc_DocId>
    <_dlc_DocIdUrl xmlns="b22f8f74-215c-4154-9939-bd29e4e8980e">
      <Url>https://supportservices.jobcorps.gov/health/_layouts/15/DocIdRedir.aspx?ID=XRUYQT3274NZ-681238054-1739</Url>
      <Description>XRUYQT3274NZ-681238054-1739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2C01707-D3C3-43CE-9E5E-876CF307266E}"/>
</file>

<file path=customXml/itemProps2.xml><?xml version="1.0" encoding="utf-8"?>
<ds:datastoreItem xmlns:ds="http://schemas.openxmlformats.org/officeDocument/2006/customXml" ds:itemID="{D93AD3CD-32EF-4EB9-9B25-E04D0B3C5CFA}"/>
</file>

<file path=customXml/itemProps3.xml><?xml version="1.0" encoding="utf-8"?>
<ds:datastoreItem xmlns:ds="http://schemas.openxmlformats.org/officeDocument/2006/customXml" ds:itemID="{3D981CC1-319C-4EE8-9503-B84C7D26D697}"/>
</file>

<file path=customXml/itemProps4.xml><?xml version="1.0" encoding="utf-8"?>
<ds:datastoreItem xmlns:ds="http://schemas.openxmlformats.org/officeDocument/2006/customXml" ds:itemID="{115073B1-9DDE-4920-8126-80903D47D3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Widescreen</PresentationFormat>
  <Paragraphs>68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COVID-19 Medical Protocol for Residential Staff</vt:lpstr>
      <vt:lpstr>Isolation and Symptomatic Management Guidelines</vt:lpstr>
      <vt:lpstr>Isolation is reserved for students who test positive for COVID-19.</vt:lpstr>
      <vt:lpstr>How long does isolation last?</vt:lpstr>
      <vt:lpstr>PowerPoint Presentation</vt:lpstr>
      <vt:lpstr>Non-health staff should not enter the room of a student who is positive for COVID-19.   All conversations should take place via telephone or text message.   Medication should be left outside of the student’s door. </vt:lpstr>
      <vt:lpstr>Students with COVID-19</vt:lpstr>
      <vt:lpstr>Symptom Treatment</vt:lpstr>
      <vt:lpstr>Coughing and Difficulty Breathing</vt:lpstr>
      <vt:lpstr>Contact On-Call Health and Wellness Staff</vt:lpstr>
      <vt:lpstr>PowerPoint Presentation</vt:lpstr>
      <vt:lpstr>Types of Quarantine</vt:lpstr>
      <vt:lpstr>Cluster Quarantine</vt:lpstr>
      <vt:lpstr>Individual Quarantine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Symptomatic Management Guidelines, Isolation, and Quarantine for COVID-19</dc:title>
  <dc:creator>Julie Luht</dc:creator>
  <cp:lastModifiedBy>Julie Luht</cp:lastModifiedBy>
  <cp:revision>2</cp:revision>
  <dcterms:created xsi:type="dcterms:W3CDTF">2020-09-18T17:37:59Z</dcterms:created>
  <dcterms:modified xsi:type="dcterms:W3CDTF">2020-10-13T16:28:58Z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b23a5db5-4eeb-41ba-86cc-7515fb32ec5c</vt:lpwstr>
  </property>
</Properties>
</file>