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22.xml" ContentType="application/vnd.openxmlformats-officedocument.presentationml.notesSlide+xml"/>
  <Override PartName="/ppt/notesSlides/notesSlide2.xml" ContentType="application/vnd.openxmlformats-officedocument.presentationml.notesSlide+xml"/>
  <Override PartName="/ppt/notesSlides/notesSlide23.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24.xml" ContentType="application/vnd.openxmlformats-officedocument.presentationml.notesSlide+xml"/>
  <Override PartName="/ppt/notesSlides/notesSlide8.xml" ContentType="application/vnd.openxmlformats-officedocument.presentationml.notesSlide+xml"/>
  <Override PartName="/ppt/notesSlides/notesSlide25.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notesSlides/notesSlide2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8" r:id="rId1"/>
  </p:sldMasterIdLst>
  <p:notesMasterIdLst>
    <p:notesMasterId r:id="rId34"/>
  </p:notesMasterIdLst>
  <p:handoutMasterIdLst>
    <p:handoutMasterId r:id="rId35"/>
  </p:handoutMasterIdLst>
  <p:sldIdLst>
    <p:sldId id="256" r:id="rId2"/>
    <p:sldId id="288" r:id="rId3"/>
    <p:sldId id="258" r:id="rId4"/>
    <p:sldId id="259" r:id="rId5"/>
    <p:sldId id="260" r:id="rId6"/>
    <p:sldId id="261" r:id="rId7"/>
    <p:sldId id="263" r:id="rId8"/>
    <p:sldId id="264" r:id="rId9"/>
    <p:sldId id="265" r:id="rId10"/>
    <p:sldId id="266" r:id="rId11"/>
    <p:sldId id="267" r:id="rId12"/>
    <p:sldId id="268" r:id="rId13"/>
    <p:sldId id="281" r:id="rId14"/>
    <p:sldId id="282" r:id="rId15"/>
    <p:sldId id="286" r:id="rId16"/>
    <p:sldId id="269" r:id="rId17"/>
    <p:sldId id="283" r:id="rId18"/>
    <p:sldId id="284" r:id="rId19"/>
    <p:sldId id="285" r:id="rId20"/>
    <p:sldId id="271" r:id="rId21"/>
    <p:sldId id="272" r:id="rId22"/>
    <p:sldId id="273" r:id="rId23"/>
    <p:sldId id="274" r:id="rId24"/>
    <p:sldId id="276" r:id="rId25"/>
    <p:sldId id="277" r:id="rId26"/>
    <p:sldId id="290" r:id="rId27"/>
    <p:sldId id="294" r:id="rId28"/>
    <p:sldId id="291" r:id="rId29"/>
    <p:sldId id="292" r:id="rId30"/>
    <p:sldId id="293" r:id="rId31"/>
    <p:sldId id="289" r:id="rId32"/>
    <p:sldId id="27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607" autoAdjust="0"/>
  </p:normalViewPr>
  <p:slideViewPr>
    <p:cSldViewPr snapToGrid="0">
      <p:cViewPr varScale="1">
        <p:scale>
          <a:sx n="79" d="100"/>
          <a:sy n="79" d="100"/>
        </p:scale>
        <p:origin x="96" y="372"/>
      </p:cViewPr>
      <p:guideLst>
        <p:guide orient="horz" pos="2160"/>
        <p:guide pos="3840"/>
      </p:guideLst>
    </p:cSldViewPr>
  </p:slideViewPr>
  <p:notesTextViewPr>
    <p:cViewPr>
      <p:scale>
        <a:sx n="1" d="1"/>
        <a:sy n="1" d="1"/>
      </p:scale>
      <p:origin x="0" y="0"/>
    </p:cViewPr>
  </p:notesTextViewPr>
  <p:sorterViewPr>
    <p:cViewPr>
      <p:scale>
        <a:sx n="100" d="100"/>
        <a:sy n="100" d="100"/>
      </p:scale>
      <p:origin x="0" y="-4716"/>
    </p:cViewPr>
  </p:sorterViewPr>
  <p:notesViewPr>
    <p:cSldViewPr snapToGrid="0">
      <p:cViewPr varScale="1">
        <p:scale>
          <a:sx n="74" d="100"/>
          <a:sy n="74" d="100"/>
        </p:scale>
        <p:origin x="231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A15D4E-3135-4FA1-8CE0-D99D10DC92E2}" type="datetimeFigureOut">
              <a:rPr lang="en-US" smtClean="0"/>
              <a:t>11/6/2020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306574-BC5B-4DBD-8C6D-F0F95D42E714}" type="slidenum">
              <a:rPr lang="en-US" smtClean="0"/>
              <a:t>‹#›</a:t>
            </a:fld>
            <a:endParaRPr lang="en-US"/>
          </a:p>
        </p:txBody>
      </p:sp>
    </p:spTree>
    <p:extLst>
      <p:ext uri="{BB962C8B-B14F-4D97-AF65-F5344CB8AC3E}">
        <p14:creationId xmlns:p14="http://schemas.microsoft.com/office/powerpoint/2010/main" val="2150959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BC766-1D7E-4E37-820C-4B936F90313F}"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3E9B2-79B8-466A-ADCF-3302E741B8E2}" type="slidenum">
              <a:rPr lang="en-US" smtClean="0"/>
              <a:t>‹#›</a:t>
            </a:fld>
            <a:endParaRPr lang="en-US"/>
          </a:p>
        </p:txBody>
      </p:sp>
    </p:spTree>
    <p:extLst>
      <p:ext uri="{BB962C8B-B14F-4D97-AF65-F5344CB8AC3E}">
        <p14:creationId xmlns:p14="http://schemas.microsoft.com/office/powerpoint/2010/main" val="145023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a:t>
            </a:r>
            <a:r>
              <a:rPr lang="en-US" dirty="0" smtClean="0"/>
              <a:t>In this presentation, we will provide information on how to use Google Forms to create the forms introduced in the Job Corps Program Instruction Notice 20-11, sent on November 3rd.  We will focus on creating the Daily Emotional Wellness Checklist, but it is the same procedure for the COVID-19 Daily Symptom Tracker and Attestation form. The template</a:t>
            </a:r>
            <a:r>
              <a:rPr lang="en-US" baseline="0" dirty="0" smtClean="0"/>
              <a:t>s for the forms were included in the notice, so you can use those as a guide in creating the forms.</a:t>
            </a:r>
          </a:p>
          <a:p>
            <a:endParaRPr lang="en-US" baseline="0" dirty="0" smtClean="0"/>
          </a:p>
          <a:p>
            <a:r>
              <a:rPr lang="en-US" baseline="0" dirty="0" smtClean="0"/>
              <a:t>Please note that Google Forms is just one option for tracking and monitoring staff and students. </a:t>
            </a:r>
            <a:r>
              <a:rPr lang="en-US" sz="1200" b="0" i="0" u="none" strike="noStrike" kern="1200" baseline="0" dirty="0" smtClean="0">
                <a:solidFill>
                  <a:schemeClr val="tx1"/>
                </a:solidFill>
                <a:latin typeface="+mn-lt"/>
                <a:ea typeface="+mn-ea"/>
                <a:cs typeface="+mn-cs"/>
              </a:rPr>
              <a:t>Job Corps recommends utilizing Google Forms; however, centers can develop a strategy that works best for them.  The points to consider when developing a strategy are outlined in the Program Instruction notice.</a:t>
            </a:r>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1</a:t>
            </a:fld>
            <a:endParaRPr lang="en-US"/>
          </a:p>
        </p:txBody>
      </p:sp>
    </p:spTree>
    <p:extLst>
      <p:ext uri="{BB962C8B-B14F-4D97-AF65-F5344CB8AC3E}">
        <p14:creationId xmlns:p14="http://schemas.microsoft.com/office/powerpoint/2010/main" val="4246112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the </a:t>
            </a:r>
            <a:r>
              <a:rPr lang="en-US" dirty="0" smtClean="0"/>
              <a:t>plus sign</a:t>
            </a:r>
            <a:r>
              <a:rPr lang="en-US" baseline="0" dirty="0" smtClean="0"/>
              <a:t> i</a:t>
            </a:r>
            <a:r>
              <a:rPr lang="en-US" dirty="0" smtClean="0"/>
              <a:t>n</a:t>
            </a:r>
            <a:r>
              <a:rPr lang="en-US" baseline="0" dirty="0" smtClean="0"/>
              <a:t> the menu to the right,</a:t>
            </a:r>
            <a:r>
              <a:rPr lang="en-US" dirty="0" smtClean="0"/>
              <a:t> to add another question.</a:t>
            </a:r>
          </a:p>
          <a:p>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10</a:t>
            </a:fld>
            <a:endParaRPr lang="en-US"/>
          </a:p>
        </p:txBody>
      </p:sp>
    </p:spTree>
    <p:extLst>
      <p:ext uri="{BB962C8B-B14F-4D97-AF65-F5344CB8AC3E}">
        <p14:creationId xmlns:p14="http://schemas.microsoft.com/office/powerpoint/2010/main" val="4076656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the Today’s Date field, select </a:t>
            </a:r>
            <a:r>
              <a:rPr lang="en-US" b="1" dirty="0" smtClean="0"/>
              <a:t>Date</a:t>
            </a:r>
            <a:r>
              <a:rPr lang="en-US" dirty="0" smtClean="0"/>
              <a:t> from the drop-down list. For the Time field, select </a:t>
            </a:r>
            <a:r>
              <a:rPr lang="en-US" b="1" dirty="0" smtClean="0"/>
              <a:t>Time</a:t>
            </a:r>
            <a:r>
              <a:rPr lang="en-US" dirty="0" smtClean="0"/>
              <a:t> from the drop-down list. Also make both of these</a:t>
            </a:r>
            <a:r>
              <a:rPr lang="en-US" baseline="0" dirty="0" smtClean="0"/>
              <a:t> fields required.  Note that these fields will not auto-fill. The date and time will have to be manually entered when completing the form.</a:t>
            </a:r>
            <a:endParaRPr lang="en-US" dirty="0" smtClean="0"/>
          </a:p>
          <a:p>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11</a:t>
            </a:fld>
            <a:endParaRPr lang="en-US"/>
          </a:p>
        </p:txBody>
      </p:sp>
    </p:spTree>
    <p:extLst>
      <p:ext uri="{BB962C8B-B14F-4D97-AF65-F5344CB8AC3E}">
        <p14:creationId xmlns:p14="http://schemas.microsoft.com/office/powerpoint/2010/main" val="1160952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you are ready</a:t>
            </a:r>
            <a:r>
              <a:rPr lang="en-US" baseline="0" dirty="0" smtClean="0"/>
              <a:t> to enter the questions in the checklist. In the question field, enter “Please check one box for each row. How was your:”. Since each row will have several answer options, s</a:t>
            </a:r>
            <a:r>
              <a:rPr lang="en-US" dirty="0" smtClean="0"/>
              <a:t>elect </a:t>
            </a:r>
            <a:r>
              <a:rPr lang="en-US" b="1" dirty="0" smtClean="0"/>
              <a:t>Multiple choice grid</a:t>
            </a:r>
            <a:r>
              <a:rPr lang="en-US" b="0" baseline="0" dirty="0" smtClean="0"/>
              <a:t> as the question type.</a:t>
            </a:r>
            <a:endParaRPr lang="en-US" dirty="0" smtClean="0"/>
          </a:p>
          <a:p>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12</a:t>
            </a:fld>
            <a:endParaRPr lang="en-US"/>
          </a:p>
        </p:txBody>
      </p:sp>
    </p:spTree>
    <p:extLst>
      <p:ext uri="{BB962C8B-B14F-4D97-AF65-F5344CB8AC3E}">
        <p14:creationId xmlns:p14="http://schemas.microsoft.com/office/powerpoint/2010/main" val="181622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then add the 4 questions</a:t>
            </a:r>
            <a:r>
              <a:rPr lang="en-US" baseline="0" dirty="0" smtClean="0"/>
              <a:t> in the checklist under the Rows column. Enter one question, per row.</a:t>
            </a:r>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13</a:t>
            </a:fld>
            <a:endParaRPr lang="en-US"/>
          </a:p>
        </p:txBody>
      </p:sp>
    </p:spTree>
    <p:extLst>
      <p:ext uri="{BB962C8B-B14F-4D97-AF65-F5344CB8AC3E}">
        <p14:creationId xmlns:p14="http://schemas.microsoft.com/office/powerpoint/2010/main" val="1778947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Columns,</a:t>
            </a:r>
            <a:r>
              <a:rPr lang="en-US" baseline="0" dirty="0" smtClean="0"/>
              <a:t> you will enter the answer choices. These choices are the same for each of the questions. Enter one answer per column. The choices will be Great, Good, Fair, and Poor.</a:t>
            </a:r>
          </a:p>
          <a:p>
            <a:endParaRPr lang="en-US" baseline="0" dirty="0" smtClean="0"/>
          </a:p>
        </p:txBody>
      </p:sp>
      <p:sp>
        <p:nvSpPr>
          <p:cNvPr id="4" name="Slide Number Placeholder 3"/>
          <p:cNvSpPr>
            <a:spLocks noGrp="1"/>
          </p:cNvSpPr>
          <p:nvPr>
            <p:ph type="sldNum" sz="quarter" idx="10"/>
          </p:nvPr>
        </p:nvSpPr>
        <p:spPr/>
        <p:txBody>
          <a:bodyPr/>
          <a:lstStyle/>
          <a:p>
            <a:fld id="{BA33E9B2-79B8-466A-ADCF-3302E741B8E2}" type="slidenum">
              <a:rPr lang="en-US" smtClean="0"/>
              <a:t>14</a:t>
            </a:fld>
            <a:endParaRPr lang="en-US"/>
          </a:p>
        </p:txBody>
      </p:sp>
    </p:spTree>
    <p:extLst>
      <p:ext uri="{BB962C8B-B14F-4D97-AF65-F5344CB8AC3E}">
        <p14:creationId xmlns:p14="http://schemas.microsoft.com/office/powerpoint/2010/main" val="3009200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thing to note here is that students have the option to not complete the checklist, so do not select </a:t>
            </a:r>
            <a:r>
              <a:rPr lang="en-US" b="1" baseline="0" dirty="0" smtClean="0"/>
              <a:t>Require a response in each row</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15</a:t>
            </a:fld>
            <a:endParaRPr lang="en-US"/>
          </a:p>
        </p:txBody>
      </p:sp>
    </p:spTree>
    <p:extLst>
      <p:ext uri="{BB962C8B-B14F-4D97-AF65-F5344CB8AC3E}">
        <p14:creationId xmlns:p14="http://schemas.microsoft.com/office/powerpoint/2010/main" val="1130698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last two entries on the form are statements</a:t>
            </a:r>
            <a:r>
              <a:rPr lang="en-US" baseline="0" dirty="0" smtClean="0"/>
              <a:t> that the student has the option to select. </a:t>
            </a:r>
            <a:r>
              <a:rPr lang="en-US" dirty="0" smtClean="0"/>
              <a:t>For these, you will leave the Question field blank</a:t>
            </a:r>
            <a:r>
              <a:rPr lang="en-US" baseline="0" dirty="0" smtClean="0"/>
              <a:t> and </a:t>
            </a:r>
            <a:r>
              <a:rPr lang="en-US" dirty="0" smtClean="0"/>
              <a:t>select </a:t>
            </a:r>
            <a:r>
              <a:rPr lang="en-US" b="1" dirty="0" smtClean="0"/>
              <a:t>Checkbox</a:t>
            </a:r>
            <a:r>
              <a:rPr lang="en-US" dirty="0" smtClean="0"/>
              <a:t> as the type from the drop-down list. Then type the first statement in the Option 1 field.  Since this statement is optional,</a:t>
            </a:r>
            <a:r>
              <a:rPr lang="en-US" baseline="0" dirty="0" smtClean="0"/>
              <a:t> d</a:t>
            </a:r>
            <a:r>
              <a:rPr lang="en-US" dirty="0" smtClean="0"/>
              <a:t>o not select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the </a:t>
            </a:r>
            <a:r>
              <a:rPr lang="en-US" dirty="0" smtClean="0"/>
              <a:t>plus sign to add the second statement.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16</a:t>
            </a:fld>
            <a:endParaRPr lang="en-US"/>
          </a:p>
        </p:txBody>
      </p:sp>
    </p:spTree>
    <p:extLst>
      <p:ext uri="{BB962C8B-B14F-4D97-AF65-F5344CB8AC3E}">
        <p14:creationId xmlns:p14="http://schemas.microsoft.com/office/powerpoint/2010/main" val="616680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too, you will </a:t>
            </a:r>
            <a:r>
              <a:rPr lang="en-US" dirty="0" smtClean="0"/>
              <a:t>leave the Question field blank</a:t>
            </a:r>
            <a:r>
              <a:rPr lang="en-US" baseline="0" dirty="0" smtClean="0"/>
              <a:t> and </a:t>
            </a:r>
            <a:r>
              <a:rPr lang="en-US" dirty="0" smtClean="0"/>
              <a:t>select </a:t>
            </a:r>
            <a:r>
              <a:rPr lang="en-US" b="1" dirty="0" smtClean="0"/>
              <a:t>Checkbox</a:t>
            </a:r>
            <a:r>
              <a:rPr lang="en-US" dirty="0" smtClean="0"/>
              <a:t> as the type. Then type the second statement in the Option 1 field.  Do not make this field required</a:t>
            </a:r>
            <a:r>
              <a:rPr lang="en-US" baseline="0" dirty="0" smtClean="0"/>
              <a:t> since c</a:t>
            </a:r>
            <a:r>
              <a:rPr lang="en-US" dirty="0" smtClean="0"/>
              <a:t>ompleting the checklist is optional. </a:t>
            </a:r>
          </a:p>
        </p:txBody>
      </p:sp>
      <p:sp>
        <p:nvSpPr>
          <p:cNvPr id="4" name="Slide Number Placeholder 3"/>
          <p:cNvSpPr>
            <a:spLocks noGrp="1"/>
          </p:cNvSpPr>
          <p:nvPr>
            <p:ph type="sldNum" sz="quarter" idx="10"/>
          </p:nvPr>
        </p:nvSpPr>
        <p:spPr/>
        <p:txBody>
          <a:bodyPr/>
          <a:lstStyle/>
          <a:p>
            <a:fld id="{BA33E9B2-79B8-466A-ADCF-3302E741B8E2}" type="slidenum">
              <a:rPr lang="en-US" smtClean="0"/>
              <a:t>17</a:t>
            </a:fld>
            <a:endParaRPr lang="en-US"/>
          </a:p>
        </p:txBody>
      </p:sp>
    </p:spTree>
    <p:extLst>
      <p:ext uri="{BB962C8B-B14F-4D97-AF65-F5344CB8AC3E}">
        <p14:creationId xmlns:p14="http://schemas.microsoft.com/office/powerpoint/2010/main" val="2405250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 you enter all of the questions, you can scroll</a:t>
            </a:r>
            <a:r>
              <a:rPr lang="en-US" baseline="0" dirty="0" smtClean="0"/>
              <a:t> back up to the top of the form and name the file. To do this, c</a:t>
            </a:r>
            <a:r>
              <a:rPr lang="en-US" dirty="0" smtClean="0"/>
              <a:t>lick the Untitled Form field,</a:t>
            </a:r>
            <a:r>
              <a:rPr lang="en-US" baseline="0" dirty="0" smtClean="0"/>
              <a:t> in the upper-left corner of the screen. Google will automatically update the name to what you entered when you first created the form. You can change it if you would like, but in this case, it would be better to leave it as is.</a:t>
            </a:r>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18</a:t>
            </a:fld>
            <a:endParaRPr lang="en-US"/>
          </a:p>
        </p:txBody>
      </p:sp>
    </p:spTree>
    <p:extLst>
      <p:ext uri="{BB962C8B-B14F-4D97-AF65-F5344CB8AC3E}">
        <p14:creationId xmlns:p14="http://schemas.microsoft.com/office/powerpoint/2010/main" val="646610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Also note that all changes made to the form are automatically saved in Google Drive,</a:t>
            </a:r>
            <a:r>
              <a:rPr lang="en-US" baseline="0" dirty="0" smtClean="0"/>
              <a:t> as they are made. You don’t have to worry about losing changes, if the screen closes.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19</a:t>
            </a:fld>
            <a:endParaRPr lang="en-US"/>
          </a:p>
        </p:txBody>
      </p:sp>
    </p:spTree>
    <p:extLst>
      <p:ext uri="{BB962C8B-B14F-4D97-AF65-F5344CB8AC3E}">
        <p14:creationId xmlns:p14="http://schemas.microsoft.com/office/powerpoint/2010/main" val="1158163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today’s session, you will learn how to use Google Forms to create a new form, enter a form title</a:t>
            </a:r>
            <a:r>
              <a:rPr lang="en-US" baseline="0" dirty="0" smtClean="0"/>
              <a:t> and d</a:t>
            </a:r>
            <a:r>
              <a:rPr lang="en-US" dirty="0" smtClean="0"/>
              <a:t>escription, add questions, record responses, modify form settings, and add collaborators.</a:t>
            </a:r>
          </a:p>
        </p:txBody>
      </p:sp>
      <p:sp>
        <p:nvSpPr>
          <p:cNvPr id="4" name="Slide Number Placeholder 3"/>
          <p:cNvSpPr>
            <a:spLocks noGrp="1"/>
          </p:cNvSpPr>
          <p:nvPr>
            <p:ph type="sldNum" sz="quarter" idx="5"/>
          </p:nvPr>
        </p:nvSpPr>
        <p:spPr/>
        <p:txBody>
          <a:bodyPr/>
          <a:lstStyle/>
          <a:p>
            <a:fld id="{1323E033-C748-8142-A76E-E0FAAA7B4B3D}" type="slidenum">
              <a:rPr lang="en-US" smtClean="0"/>
              <a:t>2</a:t>
            </a:fld>
            <a:endParaRPr lang="en-US"/>
          </a:p>
        </p:txBody>
      </p:sp>
    </p:spTree>
    <p:extLst>
      <p:ext uri="{BB962C8B-B14F-4D97-AF65-F5344CB8AC3E}">
        <p14:creationId xmlns:p14="http://schemas.microsoft.com/office/powerpoint/2010/main" val="2615213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entered all of the questions, you can select the settings for the Responses.  Click the Responses tab</a:t>
            </a:r>
            <a:r>
              <a:rPr lang="en-US" baseline="0" dirty="0" smtClean="0"/>
              <a:t> at the top of the form and then c</a:t>
            </a:r>
            <a:r>
              <a:rPr lang="en-US" dirty="0" smtClean="0"/>
              <a:t>lick the 3 dots next to the green plus sign.</a:t>
            </a:r>
          </a:p>
          <a:p>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20</a:t>
            </a:fld>
            <a:endParaRPr lang="en-US"/>
          </a:p>
        </p:txBody>
      </p:sp>
    </p:spTree>
    <p:extLst>
      <p:ext uri="{BB962C8B-B14F-4D97-AF65-F5344CB8AC3E}">
        <p14:creationId xmlns:p14="http://schemas.microsoft.com/office/powerpoint/2010/main" val="1486308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the drop-down</a:t>
            </a:r>
            <a:r>
              <a:rPr lang="en-US" baseline="0" dirty="0" smtClean="0"/>
              <a:t> menu, c</a:t>
            </a:r>
            <a:r>
              <a:rPr lang="en-US" dirty="0" smtClean="0"/>
              <a:t>lick </a:t>
            </a:r>
            <a:r>
              <a:rPr lang="en-US" b="1" dirty="0" smtClean="0"/>
              <a:t>Select Response Destination</a:t>
            </a:r>
            <a:r>
              <a:rPr lang="en-US" dirty="0" smtClean="0"/>
              <a:t>.</a:t>
            </a:r>
          </a:p>
          <a:p>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21</a:t>
            </a:fld>
            <a:endParaRPr lang="en-US"/>
          </a:p>
        </p:txBody>
      </p:sp>
    </p:spTree>
    <p:extLst>
      <p:ext uri="{BB962C8B-B14F-4D97-AF65-F5344CB8AC3E}">
        <p14:creationId xmlns:p14="http://schemas.microsoft.com/office/powerpoint/2010/main" val="3092884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pop-up, select </a:t>
            </a:r>
            <a:r>
              <a:rPr lang="en-US" b="1" dirty="0" smtClean="0"/>
              <a:t>Create a new spreadsheet</a:t>
            </a:r>
            <a:r>
              <a:rPr lang="en-US" dirty="0" smtClean="0"/>
              <a:t> and enter a name for the file</a:t>
            </a:r>
            <a:r>
              <a:rPr lang="en-US" baseline="0" dirty="0" smtClean="0"/>
              <a:t> and then click </a:t>
            </a:r>
            <a:r>
              <a:rPr lang="en-US" b="1" dirty="0" smtClean="0"/>
              <a:t>Create</a:t>
            </a:r>
            <a:r>
              <a:rPr lang="en-US" dirty="0" smtClean="0"/>
              <a:t>.</a:t>
            </a:r>
          </a:p>
          <a:p>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22</a:t>
            </a:fld>
            <a:endParaRPr lang="en-US"/>
          </a:p>
        </p:txBody>
      </p:sp>
    </p:spTree>
    <p:extLst>
      <p:ext uri="{BB962C8B-B14F-4D97-AF65-F5344CB8AC3E}">
        <p14:creationId xmlns:p14="http://schemas.microsoft.com/office/powerpoint/2010/main" val="3296586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then click the </a:t>
            </a:r>
            <a:r>
              <a:rPr lang="en-US" b="1" dirty="0" smtClean="0"/>
              <a:t>Settings</a:t>
            </a:r>
            <a:r>
              <a:rPr lang="en-US" dirty="0" smtClean="0"/>
              <a:t> icon in the upper-right of the screen. It is the 3 dots. Select </a:t>
            </a:r>
            <a:r>
              <a:rPr lang="en-US" b="1" dirty="0" smtClean="0"/>
              <a:t>Collect email addresses</a:t>
            </a:r>
            <a:r>
              <a:rPr lang="en-US" dirty="0" smtClean="0"/>
              <a:t>. </a:t>
            </a:r>
          </a:p>
          <a:p>
            <a:endParaRPr lang="en-US" dirty="0" smtClean="0"/>
          </a:p>
          <a:p>
            <a:r>
              <a:rPr lang="en-US" dirty="0" smtClean="0"/>
              <a:t>Under Requires sign in, select </a:t>
            </a:r>
            <a:r>
              <a:rPr lang="en-US" b="1" dirty="0" smtClean="0"/>
              <a:t>Restrict to users in Job Corps and its trusted organizations</a:t>
            </a:r>
            <a:r>
              <a:rPr lang="en-US" b="0" baseline="0" dirty="0" smtClean="0"/>
              <a:t> and then click </a:t>
            </a:r>
            <a:r>
              <a:rPr lang="en-US" b="1" dirty="0" smtClean="0"/>
              <a:t>Save</a:t>
            </a:r>
            <a:r>
              <a:rPr lang="en-US" dirty="0" smtClean="0"/>
              <a:t>.</a:t>
            </a:r>
          </a:p>
          <a:p>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23</a:t>
            </a:fld>
            <a:endParaRPr lang="en-US"/>
          </a:p>
        </p:txBody>
      </p:sp>
    </p:spTree>
    <p:extLst>
      <p:ext uri="{BB962C8B-B14F-4D97-AF65-F5344CB8AC3E}">
        <p14:creationId xmlns:p14="http://schemas.microsoft.com/office/powerpoint/2010/main" val="645517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will then click the 3 dots in the upper-right of the screen again and select </a:t>
            </a:r>
            <a:r>
              <a:rPr lang="en-US" b="1" dirty="0" smtClean="0"/>
              <a:t>Add collaborators</a:t>
            </a:r>
            <a:r>
              <a:rPr lang="en-US" b="1" baseline="0" dirty="0" smtClean="0"/>
              <a:t> </a:t>
            </a:r>
            <a:r>
              <a:rPr lang="en-US" baseline="0" dirty="0" smtClean="0"/>
              <a:t>to give others permission to modify the form and view the responses. </a:t>
            </a:r>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24</a:t>
            </a:fld>
            <a:endParaRPr lang="en-US"/>
          </a:p>
        </p:txBody>
      </p:sp>
    </p:spTree>
    <p:extLst>
      <p:ext uri="{BB962C8B-B14F-4D97-AF65-F5344CB8AC3E}">
        <p14:creationId xmlns:p14="http://schemas.microsoft.com/office/powerpoint/2010/main" val="2654317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Add editors sections, enter the names</a:t>
            </a:r>
            <a:r>
              <a:rPr lang="en-US" baseline="0" dirty="0" smtClean="0"/>
              <a:t> of the staff that you want to give permissions to. The system will display a list of names, as you type. Note that only staff with Job Corps email addresses will be listed. Select the staff and then click </a:t>
            </a:r>
            <a:r>
              <a:rPr lang="en-US" b="1" dirty="0" smtClean="0"/>
              <a:t>Done</a:t>
            </a:r>
            <a:r>
              <a:rPr lang="en-US" dirty="0" smtClean="0"/>
              <a:t> to</a:t>
            </a:r>
            <a:r>
              <a:rPr lang="en-US" baseline="0" dirty="0" smtClean="0"/>
              <a:t> save your changes.</a:t>
            </a:r>
            <a:endParaRPr lang="en-US" dirty="0" smtClean="0"/>
          </a:p>
          <a:p>
            <a:endParaRPr lang="en-US" dirty="0" smtClean="0"/>
          </a:p>
          <a:p>
            <a:r>
              <a:rPr lang="en-US" dirty="0" smtClean="0"/>
              <a:t>Note</a:t>
            </a:r>
            <a:r>
              <a:rPr lang="en-US" baseline="0" dirty="0" smtClean="0"/>
              <a:t> that on this screen, you c</a:t>
            </a:r>
            <a:r>
              <a:rPr lang="en-US" dirty="0" smtClean="0"/>
              <a:t>an also copy</a:t>
            </a:r>
            <a:r>
              <a:rPr lang="en-US" baseline="0" dirty="0" smtClean="0"/>
              <a:t> the </a:t>
            </a:r>
            <a:r>
              <a:rPr lang="en-US" dirty="0" smtClean="0"/>
              <a:t>link for the form.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25</a:t>
            </a:fld>
            <a:endParaRPr lang="en-US"/>
          </a:p>
        </p:txBody>
      </p:sp>
    </p:spTree>
    <p:extLst>
      <p:ext uri="{BB962C8B-B14F-4D97-AF65-F5344CB8AC3E}">
        <p14:creationId xmlns:p14="http://schemas.microsoft.com/office/powerpoint/2010/main" val="3594157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see the form</a:t>
            </a:r>
            <a:r>
              <a:rPr lang="en-US" baseline="0" dirty="0" smtClean="0"/>
              <a:t> you just created, c</a:t>
            </a:r>
            <a:r>
              <a:rPr lang="en-US" dirty="0" smtClean="0"/>
              <a:t>lick the Preview icon (it looks like an eye) at the top of the screen. </a:t>
            </a:r>
            <a:r>
              <a:rPr lang="en-US" baseline="0" dirty="0" smtClean="0"/>
              <a:t> A preview of the form will display in a new tab. After you review it, if you need to make any changes, click the previous Google tab that you were working in and make the changes. Google will automatically save any changes that you make.</a:t>
            </a:r>
            <a:endParaRPr lang="en-US" dirty="0" smtClean="0"/>
          </a:p>
          <a:p>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26</a:t>
            </a:fld>
            <a:endParaRPr lang="en-US"/>
          </a:p>
        </p:txBody>
      </p:sp>
    </p:spTree>
    <p:extLst>
      <p:ext uri="{BB962C8B-B14F-4D97-AF65-F5344CB8AC3E}">
        <p14:creationId xmlns:p14="http://schemas.microsoft.com/office/powerpoint/2010/main" val="1362447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forms are setup,</a:t>
            </a:r>
            <a:r>
              <a:rPr lang="en-US" baseline="0" dirty="0" smtClean="0"/>
              <a:t> you can provide the links to the staff and students. </a:t>
            </a:r>
            <a:r>
              <a:rPr lang="en-US" dirty="0" smtClean="0"/>
              <a:t>You can get the</a:t>
            </a:r>
            <a:r>
              <a:rPr lang="en-US" baseline="0" dirty="0" smtClean="0"/>
              <a:t> link to the form o</a:t>
            </a:r>
            <a:r>
              <a:rPr lang="en-US" dirty="0" smtClean="0"/>
              <a:t>n the same pop-up</a:t>
            </a:r>
            <a:r>
              <a:rPr lang="en-US" baseline="0" dirty="0" smtClean="0"/>
              <a:t> window that you entered the collaborators. This was through the Settings icon </a:t>
            </a:r>
            <a:r>
              <a:rPr lang="en-US" baseline="0" dirty="0" smtClean="0">
                <a:sym typeface="Wingdings" panose="05000000000000000000" pitchFamily="2" charset="2"/>
              </a:rPr>
              <a:t> Add collaborators.  Click Copy Link and then paste it to an email or a notepad.  Make sure to let staff and students know that they must first login to Google with their JC email address before they can open the form.</a:t>
            </a:r>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27</a:t>
            </a:fld>
            <a:endParaRPr lang="en-US"/>
          </a:p>
        </p:txBody>
      </p:sp>
    </p:spTree>
    <p:extLst>
      <p:ext uri="{BB962C8B-B14F-4D97-AF65-F5344CB8AC3E}">
        <p14:creationId xmlns:p14="http://schemas.microsoft.com/office/powerpoint/2010/main" val="1080242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view the responses to the form, click the Responses tab at the top of the form. In this example, you will see that there is 4 responses. On the screen, you will be able to view the email address of who responded, their name, and if you continue to scroll down, you can see their responses. In this example, the 2</a:t>
            </a:r>
            <a:r>
              <a:rPr lang="en-US" baseline="30000" dirty="0" smtClean="0"/>
              <a:t>nd</a:t>
            </a:r>
            <a:r>
              <a:rPr lang="en-US" baseline="0" dirty="0" smtClean="0"/>
              <a:t> screenshot is of the responses to the checklist.</a:t>
            </a:r>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28</a:t>
            </a:fld>
            <a:endParaRPr lang="en-US"/>
          </a:p>
        </p:txBody>
      </p:sp>
    </p:spTree>
    <p:extLst>
      <p:ext uri="{BB962C8B-B14F-4D97-AF65-F5344CB8AC3E}">
        <p14:creationId xmlns:p14="http://schemas.microsoft.com/office/powerpoint/2010/main" val="3401901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also have the option to view the responses</a:t>
            </a:r>
            <a:r>
              <a:rPr lang="en-US" baseline="0" dirty="0" smtClean="0"/>
              <a:t> in an Excel spreadsheet format. To do this, click the 3 dots in the Responses tab and click Select response destination. Since there have been responses to the form, you will see at the top of the pop-up window that the “responses are currently being sent to” and there is a link to the spreadsheet. Click the link to view it.</a:t>
            </a:r>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29</a:t>
            </a:fld>
            <a:endParaRPr lang="en-US"/>
          </a:p>
        </p:txBody>
      </p:sp>
    </p:spTree>
    <p:extLst>
      <p:ext uri="{BB962C8B-B14F-4D97-AF65-F5344CB8AC3E}">
        <p14:creationId xmlns:p14="http://schemas.microsoft.com/office/powerpoint/2010/main" val="94252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first need to login to Google. You will need to do this in</a:t>
            </a:r>
            <a:r>
              <a:rPr lang="en-US" baseline="0" dirty="0" smtClean="0"/>
              <a:t> a Google Chrome browser. </a:t>
            </a:r>
            <a:r>
              <a:rPr lang="en-US" dirty="0" smtClean="0"/>
              <a:t> You will be prompted to connect</a:t>
            </a:r>
            <a:r>
              <a:rPr lang="en-US" baseline="0" dirty="0" smtClean="0"/>
              <a:t> to </a:t>
            </a:r>
            <a:r>
              <a:rPr lang="en-US" baseline="0" dirty="0" err="1" smtClean="0"/>
              <a:t>zscaler</a:t>
            </a:r>
            <a:r>
              <a:rPr lang="en-US" baseline="0" dirty="0" smtClean="0"/>
              <a:t>.  Enter your Job Corps email address and Citrix password.  Note that you do not have to be inside Citrix to login to Google.</a:t>
            </a:r>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3</a:t>
            </a:fld>
            <a:endParaRPr lang="en-US"/>
          </a:p>
        </p:txBody>
      </p:sp>
    </p:spTree>
    <p:extLst>
      <p:ext uri="{BB962C8B-B14F-4D97-AF65-F5344CB8AC3E}">
        <p14:creationId xmlns:p14="http://schemas.microsoft.com/office/powerpoint/2010/main" val="721823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spreadsheet will open in a new tab. From here,</a:t>
            </a:r>
            <a:r>
              <a:rPr lang="en-US" baseline="0" dirty="0" smtClean="0"/>
              <a:t> you can scroll thru the data to review it. You can also click File and download the spreadsheet or print it, if needed. </a:t>
            </a:r>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30</a:t>
            </a:fld>
            <a:endParaRPr lang="en-US"/>
          </a:p>
        </p:txBody>
      </p:sp>
    </p:spTree>
    <p:extLst>
      <p:ext uri="{BB962C8B-B14F-4D97-AF65-F5344CB8AC3E}">
        <p14:creationId xmlns:p14="http://schemas.microsoft.com/office/powerpoint/2010/main" val="2441894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went</a:t>
            </a:r>
            <a:r>
              <a:rPr lang="en-US" baseline="0" dirty="0" smtClean="0"/>
              <a:t> thru the process of creating the Daily Emotional Wellness Checklist. You will use the same process to create the </a:t>
            </a:r>
            <a:r>
              <a:rPr lang="en-US" dirty="0" smtClean="0"/>
              <a:t>COVID-19 Daily Symptom Tracker and Attestation form.</a:t>
            </a:r>
          </a:p>
        </p:txBody>
      </p:sp>
      <p:sp>
        <p:nvSpPr>
          <p:cNvPr id="4" name="Slide Number Placeholder 3"/>
          <p:cNvSpPr>
            <a:spLocks noGrp="1"/>
          </p:cNvSpPr>
          <p:nvPr>
            <p:ph type="sldNum" sz="quarter" idx="10"/>
          </p:nvPr>
        </p:nvSpPr>
        <p:spPr/>
        <p:txBody>
          <a:bodyPr/>
          <a:lstStyle/>
          <a:p>
            <a:fld id="{BA33E9B2-79B8-466A-ADCF-3302E741B8E2}" type="slidenum">
              <a:rPr lang="en-US" smtClean="0"/>
              <a:t>31</a:t>
            </a:fld>
            <a:endParaRPr lang="en-US"/>
          </a:p>
        </p:txBody>
      </p:sp>
    </p:spTree>
    <p:extLst>
      <p:ext uri="{BB962C8B-B14F-4D97-AF65-F5344CB8AC3E}">
        <p14:creationId xmlns:p14="http://schemas.microsoft.com/office/powerpoint/2010/main" val="932525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concludes the presentation. We are now going to take a look</a:t>
            </a:r>
            <a:r>
              <a:rPr lang="en-US" baseline="0" dirty="0" smtClean="0"/>
              <a:t> at </a:t>
            </a:r>
            <a:r>
              <a:rPr lang="en-US" dirty="0" smtClean="0"/>
              <a:t>the chat box and</a:t>
            </a:r>
            <a:r>
              <a:rPr lang="en-US" baseline="0" dirty="0" smtClean="0"/>
              <a:t> answer </a:t>
            </a:r>
            <a:r>
              <a:rPr lang="en-US" dirty="0" smtClean="0"/>
              <a:t>questions.</a:t>
            </a:r>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32</a:t>
            </a:fld>
            <a:endParaRPr lang="en-US"/>
          </a:p>
        </p:txBody>
      </p:sp>
    </p:spTree>
    <p:extLst>
      <p:ext uri="{BB962C8B-B14F-4D97-AF65-F5344CB8AC3E}">
        <p14:creationId xmlns:p14="http://schemas.microsoft.com/office/powerpoint/2010/main" val="395439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 you login</a:t>
            </a:r>
            <a:r>
              <a:rPr lang="en-US" baseline="0" dirty="0" smtClean="0"/>
              <a:t> to Google, select </a:t>
            </a:r>
            <a:r>
              <a:rPr lang="en-US" b="1" dirty="0" smtClean="0"/>
              <a:t>Forms</a:t>
            </a:r>
            <a:r>
              <a:rPr lang="en-US" dirty="0" smtClean="0"/>
              <a:t> from the upper-right Apps icon on the Google page. The Apps</a:t>
            </a:r>
            <a:r>
              <a:rPr lang="en-US" baseline="0" dirty="0" smtClean="0"/>
              <a:t> icon is represented by the 9 little dots. </a:t>
            </a:r>
            <a:endParaRPr lang="en-US" dirty="0" smtClean="0"/>
          </a:p>
          <a:p>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4</a:t>
            </a:fld>
            <a:endParaRPr lang="en-US"/>
          </a:p>
        </p:txBody>
      </p:sp>
    </p:spTree>
    <p:extLst>
      <p:ext uri="{BB962C8B-B14F-4D97-AF65-F5344CB8AC3E}">
        <p14:creationId xmlns:p14="http://schemas.microsoft.com/office/powerpoint/2010/main" val="3654479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Forms homepage, you will have</a:t>
            </a:r>
            <a:r>
              <a:rPr lang="en-US" baseline="0" dirty="0" smtClean="0"/>
              <a:t> several templates to choose from. The page will also display any recent f</a:t>
            </a:r>
            <a:r>
              <a:rPr lang="en-US" dirty="0" smtClean="0"/>
              <a:t>orms you may have already created. Click </a:t>
            </a:r>
            <a:r>
              <a:rPr lang="en-US" b="1" dirty="0" smtClean="0"/>
              <a:t>Blank</a:t>
            </a:r>
            <a:r>
              <a:rPr lang="en-US" dirty="0" smtClean="0"/>
              <a:t> to start a new form.</a:t>
            </a:r>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5</a:t>
            </a:fld>
            <a:endParaRPr lang="en-US"/>
          </a:p>
        </p:txBody>
      </p:sp>
    </p:spTree>
    <p:extLst>
      <p:ext uri="{BB962C8B-B14F-4D97-AF65-F5344CB8AC3E}">
        <p14:creationId xmlns:p14="http://schemas.microsoft.com/office/powerpoint/2010/main" val="3559162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blank form will display on your screen. Here you can</a:t>
            </a:r>
            <a:r>
              <a:rPr lang="en-US" baseline="0" dirty="0" smtClean="0"/>
              <a:t> click the </a:t>
            </a:r>
            <a:r>
              <a:rPr lang="en-US" i="1" baseline="0" dirty="0" smtClean="0"/>
              <a:t>Untitled form </a:t>
            </a:r>
            <a:r>
              <a:rPr lang="en-US" baseline="0" dirty="0" smtClean="0"/>
              <a:t>and </a:t>
            </a:r>
            <a:r>
              <a:rPr lang="en-US" i="1" baseline="0" dirty="0" smtClean="0"/>
              <a:t>Form description </a:t>
            </a:r>
            <a:r>
              <a:rPr lang="en-US" baseline="0" dirty="0" smtClean="0"/>
              <a:t>fields to enter the name and a short description of the form. Both of these are on the template in the notice.</a:t>
            </a:r>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6</a:t>
            </a:fld>
            <a:endParaRPr lang="en-US"/>
          </a:p>
        </p:txBody>
      </p:sp>
    </p:spTree>
    <p:extLst>
      <p:ext uri="{BB962C8B-B14F-4D97-AF65-F5344CB8AC3E}">
        <p14:creationId xmlns:p14="http://schemas.microsoft.com/office/powerpoint/2010/main" val="1702232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 you enter</a:t>
            </a:r>
            <a:r>
              <a:rPr lang="en-US" baseline="0" dirty="0" smtClean="0"/>
              <a:t> the name (here we entered Daily Emotional Wellness Checklist), it will display at the top of the form. </a:t>
            </a:r>
            <a:r>
              <a:rPr lang="en-US" dirty="0" smtClean="0"/>
              <a:t>You can then click any field to make it active. For each field</a:t>
            </a:r>
            <a:r>
              <a:rPr lang="en-US" baseline="0" dirty="0" smtClean="0"/>
              <a:t> or </a:t>
            </a:r>
            <a:r>
              <a:rPr lang="en-US" dirty="0" smtClean="0"/>
              <a:t>question, you</a:t>
            </a:r>
            <a:r>
              <a:rPr lang="en-US" baseline="0" dirty="0" smtClean="0"/>
              <a:t> will </a:t>
            </a:r>
            <a:r>
              <a:rPr lang="en-US" dirty="0" smtClean="0"/>
              <a:t>select the type from the drop-down list to the right of the question</a:t>
            </a:r>
            <a:r>
              <a:rPr lang="en-US" baseline="0" dirty="0" smtClean="0"/>
              <a:t>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screenshot on the right has a list of the types of questions or fields you can create.</a:t>
            </a:r>
            <a:endParaRPr lang="en-US" dirty="0" smtClean="0"/>
          </a:p>
          <a:p>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7</a:t>
            </a:fld>
            <a:endParaRPr lang="en-US"/>
          </a:p>
        </p:txBody>
      </p:sp>
    </p:spTree>
    <p:extLst>
      <p:ext uri="{BB962C8B-B14F-4D97-AF65-F5344CB8AC3E}">
        <p14:creationId xmlns:p14="http://schemas.microsoft.com/office/powerpoint/2010/main" val="3125555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first field on</a:t>
            </a:r>
            <a:r>
              <a:rPr lang="en-US" baseline="0" dirty="0" smtClean="0"/>
              <a:t> the form is Name, so you will click </a:t>
            </a:r>
            <a:r>
              <a:rPr lang="en-US" dirty="0" smtClean="0"/>
              <a:t>the question field and type Name. For both the Name and Student ID fields, select </a:t>
            </a:r>
            <a:r>
              <a:rPr lang="en-US" i="1" dirty="0" smtClean="0"/>
              <a:t>Short Answer </a:t>
            </a:r>
            <a:r>
              <a:rPr lang="en-US" dirty="0" smtClean="0"/>
              <a:t>as the question type. Google can often auto-detect</a:t>
            </a:r>
            <a:r>
              <a:rPr lang="en-US" baseline="0" dirty="0" smtClean="0"/>
              <a:t> the type of question and will automatically select it for you. If it selects the wrong type for you, click the drop-down list and select the correct one.</a:t>
            </a:r>
            <a:endParaRPr lang="en-US" dirty="0" smtClean="0"/>
          </a:p>
          <a:p>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8</a:t>
            </a:fld>
            <a:endParaRPr lang="en-US"/>
          </a:p>
        </p:txBody>
      </p:sp>
    </p:spTree>
    <p:extLst>
      <p:ext uri="{BB962C8B-B14F-4D97-AF65-F5344CB8AC3E}">
        <p14:creationId xmlns:p14="http://schemas.microsoft.com/office/powerpoint/2010/main" val="204580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also have the option to make a question </a:t>
            </a:r>
            <a:r>
              <a:rPr lang="en-US" b="1" dirty="0" smtClean="0"/>
              <a:t>Required</a:t>
            </a:r>
            <a:r>
              <a:rPr lang="en-US" dirty="0" smtClean="0"/>
              <a:t> in the lower-right corner of the question block. Go</a:t>
            </a:r>
            <a:r>
              <a:rPr lang="en-US" baseline="0" dirty="0" smtClean="0"/>
              <a:t> ahead and select Required for both the Name and the Student ID fields.</a:t>
            </a:r>
            <a:endParaRPr lang="en-US" dirty="0" smtClean="0"/>
          </a:p>
          <a:p>
            <a:endParaRPr lang="en-US" dirty="0"/>
          </a:p>
        </p:txBody>
      </p:sp>
      <p:sp>
        <p:nvSpPr>
          <p:cNvPr id="4" name="Slide Number Placeholder 3"/>
          <p:cNvSpPr>
            <a:spLocks noGrp="1"/>
          </p:cNvSpPr>
          <p:nvPr>
            <p:ph type="sldNum" sz="quarter" idx="10"/>
          </p:nvPr>
        </p:nvSpPr>
        <p:spPr/>
        <p:txBody>
          <a:bodyPr/>
          <a:lstStyle/>
          <a:p>
            <a:fld id="{BA33E9B2-79B8-466A-ADCF-3302E741B8E2}" type="slidenum">
              <a:rPr lang="en-US" smtClean="0"/>
              <a:t>9</a:t>
            </a:fld>
            <a:endParaRPr lang="en-US"/>
          </a:p>
        </p:txBody>
      </p:sp>
    </p:spTree>
    <p:extLst>
      <p:ext uri="{BB962C8B-B14F-4D97-AF65-F5344CB8AC3E}">
        <p14:creationId xmlns:p14="http://schemas.microsoft.com/office/powerpoint/2010/main" val="3318523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709530" y="4600686"/>
            <a:ext cx="6280227" cy="535897"/>
          </a:xfrm>
        </p:spPr>
        <p:txBody>
          <a:bodyPr>
            <a:normAutofit/>
          </a:bodyPr>
          <a:lstStyle>
            <a:lvl1pPr marL="0" indent="0" algn="ctr">
              <a:buNone/>
              <a:defRPr sz="220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226310" y="2353456"/>
            <a:ext cx="8932680" cy="21585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158990" y="2353456"/>
            <a:ext cx="2801620" cy="216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8176" y="2462564"/>
            <a:ext cx="1793104" cy="1984428"/>
          </a:xfrm>
          <a:prstGeom prst="rect">
            <a:avLst/>
          </a:prstGeom>
        </p:spPr>
      </p:pic>
      <p:sp>
        <p:nvSpPr>
          <p:cNvPr id="2" name="Title 1"/>
          <p:cNvSpPr>
            <a:spLocks noGrp="1"/>
          </p:cNvSpPr>
          <p:nvPr>
            <p:ph type="ctrTitle"/>
          </p:nvPr>
        </p:nvSpPr>
        <p:spPr>
          <a:xfrm>
            <a:off x="221480" y="2353456"/>
            <a:ext cx="8932680" cy="2093536"/>
          </a:xfrm>
        </p:spPr>
        <p:txBody>
          <a:bodyPr anchor="ctr">
            <a:noAutofit/>
          </a:bodyPr>
          <a:lstStyle>
            <a:lvl1pPr algn="ctr">
              <a:lnSpc>
                <a:spcPct val="85000"/>
              </a:lnSpc>
              <a:defRPr sz="6000" b="1" cap="all" baseline="0">
                <a:solidFill>
                  <a:srgbClr val="FFFFFF"/>
                </a:solidFill>
              </a:defRPr>
            </a:lvl1pPr>
          </a:lstStyle>
          <a:p>
            <a:r>
              <a:rPr lang="en-US" dirty="0" smtClean="0"/>
              <a:t>Click to edit Master title style</a:t>
            </a:r>
            <a:endParaRPr lang="en-US" dirty="0"/>
          </a:p>
        </p:txBody>
      </p:sp>
      <p:sp>
        <p:nvSpPr>
          <p:cNvPr id="13" name="TextBox 12"/>
          <p:cNvSpPr txBox="1"/>
          <p:nvPr userDrawn="1"/>
        </p:nvSpPr>
        <p:spPr>
          <a:xfrm>
            <a:off x="231140" y="6238818"/>
            <a:ext cx="3471430" cy="369332"/>
          </a:xfrm>
          <a:prstGeom prst="rect">
            <a:avLst/>
          </a:prstGeom>
          <a:noFill/>
        </p:spPr>
        <p:txBody>
          <a:bodyPr wrap="square" rtlCol="0" anchor="b">
            <a:spAutoFit/>
          </a:bodyPr>
          <a:lstStyle/>
          <a:p>
            <a:r>
              <a:rPr lang="en-US" dirty="0" smtClean="0">
                <a:solidFill>
                  <a:schemeClr val="bg1"/>
                </a:solidFill>
              </a:rPr>
              <a:t>National Job Corps Data Center</a:t>
            </a:r>
            <a:endParaRPr lang="en-US" dirty="0">
              <a:solidFill>
                <a:schemeClr val="bg1"/>
              </a:solidFill>
            </a:endParaRPr>
          </a:p>
        </p:txBody>
      </p:sp>
    </p:spTree>
    <p:extLst>
      <p:ext uri="{BB962C8B-B14F-4D97-AF65-F5344CB8AC3E}">
        <p14:creationId xmlns:p14="http://schemas.microsoft.com/office/powerpoint/2010/main" val="80509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267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4404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DAD9B1-5844-5048-A5A4-012E6365FB34}"/>
              </a:ext>
            </a:extLst>
          </p:cNvPr>
          <p:cNvSpPr/>
          <p:nvPr userDrawn="1"/>
        </p:nvSpPr>
        <p:spPr>
          <a:xfrm>
            <a:off x="0" y="0"/>
            <a:ext cx="403277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03683" y="272362"/>
            <a:ext cx="3683621" cy="2192543"/>
          </a:xfrm>
          <a:prstGeom prst="rect">
            <a:avLst/>
          </a:prstGeom>
        </p:spPr>
        <p:txBody>
          <a:bodyPr>
            <a:noAutofit/>
          </a:bodyPr>
          <a:lstStyle>
            <a:lvl1pPr>
              <a:defRPr sz="3800" cap="all" baseline="0">
                <a:solidFill>
                  <a:schemeClr val="bg1"/>
                </a:solidFill>
                <a:latin typeface="+mn-lt"/>
              </a:defRPr>
            </a:lvl1pPr>
          </a:lstStyle>
          <a:p>
            <a:r>
              <a:rPr lang="en-US" dirty="0"/>
              <a:t>Click to edit Master title style</a:t>
            </a:r>
          </a:p>
        </p:txBody>
      </p:sp>
      <p:sp>
        <p:nvSpPr>
          <p:cNvPr id="6" name="Content Placeholder 5"/>
          <p:cNvSpPr>
            <a:spLocks noGrp="1"/>
          </p:cNvSpPr>
          <p:nvPr>
            <p:ph sz="quarter" idx="4"/>
          </p:nvPr>
        </p:nvSpPr>
        <p:spPr>
          <a:xfrm>
            <a:off x="4360895" y="1368633"/>
            <a:ext cx="6234424" cy="3490911"/>
          </a:xfrm>
          <a:prstGeom prst="rect">
            <a:avLst/>
          </a:prstGeom>
        </p:spPr>
        <p:txBody>
          <a:bodyPr/>
          <a:lstStyle>
            <a:lvl1pPr marL="0" indent="0">
              <a:buNone/>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D5FA76A-F796-2541-B8EE-A8B2B396947B}"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BE5D0-412E-F940-969C-7236A0FAF738}" type="slidenum">
              <a:rPr lang="en-US" smtClean="0"/>
              <a:t>‹#›</a:t>
            </a:fld>
            <a:endParaRPr lang="en-US"/>
          </a:p>
        </p:txBody>
      </p:sp>
    </p:spTree>
    <p:extLst>
      <p:ext uri="{BB962C8B-B14F-4D97-AF65-F5344CB8AC3E}">
        <p14:creationId xmlns:p14="http://schemas.microsoft.com/office/powerpoint/2010/main" val="231433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88591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143000" y="1495515"/>
            <a:ext cx="10380785" cy="4600486"/>
          </a:xfrm>
        </p:spPr>
        <p:txBody>
          <a:bodyPr>
            <a:normAutofit/>
          </a:bodyPr>
          <a:lstStyle>
            <a:lvl1pPr>
              <a:defRPr sz="3200">
                <a:latin typeface="Calibri" panose="020F0502020204030204" pitchFamily="34" charset="0"/>
                <a:cs typeface="Calibri" panose="020F0502020204030204" pitchFamily="34" charset="0"/>
              </a:defRPr>
            </a:lvl1pPr>
            <a:lvl2pPr>
              <a:defRPr sz="3200">
                <a:latin typeface="Calibri" panose="020F0502020204030204" pitchFamily="34" charset="0"/>
                <a:cs typeface="Calibri" panose="020F0502020204030204" pitchFamily="34" charset="0"/>
              </a:defRPr>
            </a:lvl2pPr>
            <a:lvl3pPr>
              <a:defRPr sz="2800">
                <a:latin typeface="Calibri" panose="020F0502020204030204" pitchFamily="34" charset="0"/>
                <a:cs typeface="Calibri" panose="020F0502020204030204" pitchFamily="34" charset="0"/>
              </a:defRPr>
            </a:lvl3pPr>
            <a:lvl4pPr>
              <a:defRPr sz="2400">
                <a:latin typeface="Calibri" panose="020F0502020204030204" pitchFamily="34" charset="0"/>
                <a:cs typeface="Calibri" panose="020F0502020204030204" pitchFamily="34" charset="0"/>
              </a:defRPr>
            </a:lvl4pPr>
            <a:lvl5pPr>
              <a:defRPr sz="2400">
                <a:latin typeface="Calibri" panose="020F0502020204030204" pitchFamily="34" charset="0"/>
                <a:cs typeface="Calibri" panose="020F050202020403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0553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02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9625" y="1495514"/>
            <a:ext cx="4754880" cy="4585245"/>
          </a:xfrm>
        </p:spPr>
        <p:txBody>
          <a:bodyPr>
            <a:normAutofit/>
          </a:bodyPr>
          <a:lstStyle>
            <a:lvl1pPr>
              <a:defRPr sz="28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67612" y="1495514"/>
            <a:ext cx="4754880" cy="4585246"/>
          </a:xfrm>
        </p:spPr>
        <p:txBody>
          <a:bodyPr>
            <a:normAutofit/>
          </a:bodyPr>
          <a:lstStyle>
            <a:lvl1pPr>
              <a:defRPr sz="28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itle 1"/>
          <p:cNvSpPr>
            <a:spLocks noGrp="1"/>
          </p:cNvSpPr>
          <p:nvPr>
            <p:ph type="title"/>
          </p:nvPr>
        </p:nvSpPr>
        <p:spPr>
          <a:xfrm>
            <a:off x="1143000" y="609600"/>
            <a:ext cx="9875520" cy="88591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15178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0D914D-B099-4142-A885-11F276715148}" type="datetimeFigureOut">
              <a:rPr lang="en-US" smtClean="0"/>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163288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863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291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535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E0D914D-B099-4142-A885-11F276715148}"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38076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E0D914D-B099-4142-A885-11F276715148}" type="datetimeFigureOut">
              <a:rPr lang="en-US" smtClean="0"/>
              <a:t>11/6/2020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518547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Using Google Forms </a:t>
            </a:r>
            <a:endParaRPr lang="en-US" dirty="0"/>
          </a:p>
        </p:txBody>
      </p:sp>
    </p:spTree>
    <p:extLst>
      <p:ext uri="{BB962C8B-B14F-4D97-AF65-F5344CB8AC3E}">
        <p14:creationId xmlns:p14="http://schemas.microsoft.com/office/powerpoint/2010/main" val="3148534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Adding </a:t>
            </a:r>
            <a:r>
              <a:rPr lang="en-US" dirty="0"/>
              <a:t>Questions</a:t>
            </a:r>
          </a:p>
        </p:txBody>
      </p:sp>
      <p:sp>
        <p:nvSpPr>
          <p:cNvPr id="3" name="Content Placeholder 2"/>
          <p:cNvSpPr>
            <a:spLocks noGrp="1"/>
          </p:cNvSpPr>
          <p:nvPr>
            <p:ph idx="1"/>
          </p:nvPr>
        </p:nvSpPr>
        <p:spPr/>
        <p:txBody>
          <a:bodyPr/>
          <a:lstStyle/>
          <a:p>
            <a:r>
              <a:rPr lang="en-US" dirty="0" smtClean="0"/>
              <a:t>Click the plus sign to add another question.</a:t>
            </a:r>
          </a:p>
          <a:p>
            <a:endParaRPr lang="en-US" dirty="0"/>
          </a:p>
        </p:txBody>
      </p:sp>
      <p:pic>
        <p:nvPicPr>
          <p:cNvPr id="2" name="Picture 1"/>
          <p:cNvPicPr>
            <a:picLocks noChangeAspect="1"/>
          </p:cNvPicPr>
          <p:nvPr/>
        </p:nvPicPr>
        <p:blipFill>
          <a:blip r:embed="rId3"/>
          <a:stretch>
            <a:fillRect/>
          </a:stretch>
        </p:blipFill>
        <p:spPr>
          <a:xfrm>
            <a:off x="2047875" y="2195512"/>
            <a:ext cx="8096250" cy="4181475"/>
          </a:xfrm>
          <a:prstGeom prst="rect">
            <a:avLst/>
          </a:prstGeom>
          <a:ln>
            <a:solidFill>
              <a:schemeClr val="accent3"/>
            </a:solidFill>
          </a:ln>
          <a:effectLst>
            <a:outerShdw blurRad="50800" dist="38100" dir="2700000" algn="tl" rotWithShape="0">
              <a:prstClr val="black">
                <a:alpha val="40000"/>
              </a:prstClr>
            </a:outerShdw>
          </a:effectLst>
        </p:spPr>
      </p:pic>
      <p:sp>
        <p:nvSpPr>
          <p:cNvPr id="7" name="Rectangle 6"/>
          <p:cNvSpPr/>
          <p:nvPr/>
        </p:nvSpPr>
        <p:spPr>
          <a:xfrm>
            <a:off x="9634888" y="3753853"/>
            <a:ext cx="375386" cy="404261"/>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102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Adding </a:t>
            </a:r>
            <a:r>
              <a:rPr lang="en-US" dirty="0" smtClean="0"/>
              <a:t>Date/Time Fields</a:t>
            </a:r>
            <a:endParaRPr lang="en-US" dirty="0"/>
          </a:p>
        </p:txBody>
      </p:sp>
      <p:sp>
        <p:nvSpPr>
          <p:cNvPr id="3" name="Content Placeholder 2"/>
          <p:cNvSpPr>
            <a:spLocks noGrp="1"/>
          </p:cNvSpPr>
          <p:nvPr>
            <p:ph idx="1"/>
          </p:nvPr>
        </p:nvSpPr>
        <p:spPr/>
        <p:txBody>
          <a:bodyPr/>
          <a:lstStyle/>
          <a:p>
            <a:r>
              <a:rPr lang="en-US" dirty="0" smtClean="0"/>
              <a:t>For the Today’s Date field, select </a:t>
            </a:r>
            <a:r>
              <a:rPr lang="en-US" b="1" dirty="0" smtClean="0"/>
              <a:t>Date</a:t>
            </a:r>
            <a:r>
              <a:rPr lang="en-US" dirty="0" smtClean="0"/>
              <a:t> from the drop-down list. For the Time field, select </a:t>
            </a:r>
            <a:r>
              <a:rPr lang="en-US" b="1" dirty="0" smtClean="0"/>
              <a:t>Time</a:t>
            </a:r>
            <a:r>
              <a:rPr lang="en-US" dirty="0" smtClean="0"/>
              <a:t> from the drop-down list.</a:t>
            </a:r>
          </a:p>
          <a:p>
            <a:endParaRPr lang="en-US" dirty="0"/>
          </a:p>
        </p:txBody>
      </p:sp>
      <p:pic>
        <p:nvPicPr>
          <p:cNvPr id="6" name="Picture 5"/>
          <p:cNvPicPr>
            <a:picLocks noChangeAspect="1"/>
          </p:cNvPicPr>
          <p:nvPr/>
        </p:nvPicPr>
        <p:blipFill>
          <a:blip r:embed="rId3"/>
          <a:stretch>
            <a:fillRect/>
          </a:stretch>
        </p:blipFill>
        <p:spPr>
          <a:xfrm>
            <a:off x="4759569" y="4304630"/>
            <a:ext cx="7062421" cy="2134941"/>
          </a:xfrm>
          <a:prstGeom prst="rect">
            <a:avLst/>
          </a:prstGeom>
          <a:ln>
            <a:solidFill>
              <a:schemeClr val="accent3"/>
            </a:solidFill>
          </a:ln>
          <a:effectLst>
            <a:outerShdw blurRad="50800" dist="38100" dir="2700000" algn="tl" rotWithShape="0">
              <a:prstClr val="black">
                <a:alpha val="40000"/>
              </a:prstClr>
            </a:outerShdw>
          </a:effectLst>
        </p:spPr>
      </p:pic>
      <p:pic>
        <p:nvPicPr>
          <p:cNvPr id="2" name="Picture 1"/>
          <p:cNvPicPr>
            <a:picLocks noChangeAspect="1"/>
          </p:cNvPicPr>
          <p:nvPr/>
        </p:nvPicPr>
        <p:blipFill rotWithShape="1">
          <a:blip r:embed="rId4"/>
          <a:srcRect l="737" t="1250"/>
          <a:stretch/>
        </p:blipFill>
        <p:spPr>
          <a:xfrm>
            <a:off x="535113" y="2508739"/>
            <a:ext cx="7043122" cy="2139460"/>
          </a:xfrm>
          <a:prstGeom prst="rect">
            <a:avLst/>
          </a:prstGeom>
          <a:ln>
            <a:solidFill>
              <a:schemeClr val="accent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0338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Adding Multiple Choice Questions</a:t>
            </a:r>
            <a:endParaRPr lang="en-US" dirty="0"/>
          </a:p>
        </p:txBody>
      </p:sp>
      <p:sp>
        <p:nvSpPr>
          <p:cNvPr id="3" name="Content Placeholder 2"/>
          <p:cNvSpPr>
            <a:spLocks noGrp="1"/>
          </p:cNvSpPr>
          <p:nvPr>
            <p:ph idx="1"/>
          </p:nvPr>
        </p:nvSpPr>
        <p:spPr/>
        <p:txBody>
          <a:bodyPr/>
          <a:lstStyle/>
          <a:p>
            <a:r>
              <a:rPr lang="en-US" dirty="0" smtClean="0"/>
              <a:t>Select </a:t>
            </a:r>
            <a:r>
              <a:rPr lang="en-US" b="1" dirty="0" smtClean="0"/>
              <a:t>Multiple choice grid </a:t>
            </a:r>
            <a:r>
              <a:rPr lang="en-US" dirty="0" smtClean="0"/>
              <a:t>when the question has several options. </a:t>
            </a:r>
          </a:p>
          <a:p>
            <a:endParaRPr lang="en-US" dirty="0"/>
          </a:p>
        </p:txBody>
      </p:sp>
      <p:pic>
        <p:nvPicPr>
          <p:cNvPr id="5" name="Picture 4"/>
          <p:cNvPicPr>
            <a:picLocks noChangeAspect="1"/>
          </p:cNvPicPr>
          <p:nvPr/>
        </p:nvPicPr>
        <p:blipFill>
          <a:blip r:embed="rId3"/>
          <a:stretch>
            <a:fillRect/>
          </a:stretch>
        </p:blipFill>
        <p:spPr>
          <a:xfrm>
            <a:off x="2077212" y="3046282"/>
            <a:ext cx="8037576" cy="3049719"/>
          </a:xfrm>
          <a:prstGeom prst="rect">
            <a:avLst/>
          </a:prstGeom>
          <a:ln>
            <a:solidFill>
              <a:schemeClr val="accent3"/>
            </a:solidFill>
          </a:ln>
          <a:effectLst>
            <a:outerShdw blurRad="50800" dist="38100" dir="2700000" algn="tl" rotWithShape="0">
              <a:prstClr val="black">
                <a:alpha val="40000"/>
              </a:prstClr>
            </a:outerShdw>
          </a:effectLst>
        </p:spPr>
      </p:pic>
      <p:sp>
        <p:nvSpPr>
          <p:cNvPr id="7" name="Rectangle 6"/>
          <p:cNvSpPr/>
          <p:nvPr/>
        </p:nvSpPr>
        <p:spPr>
          <a:xfrm>
            <a:off x="7010400" y="3270738"/>
            <a:ext cx="2250831" cy="586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874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Multiple Choice Questions</a:t>
            </a:r>
          </a:p>
        </p:txBody>
      </p:sp>
      <p:sp>
        <p:nvSpPr>
          <p:cNvPr id="3" name="Content Placeholder 2"/>
          <p:cNvSpPr>
            <a:spLocks noGrp="1"/>
          </p:cNvSpPr>
          <p:nvPr>
            <p:ph idx="1"/>
          </p:nvPr>
        </p:nvSpPr>
        <p:spPr/>
        <p:txBody>
          <a:bodyPr/>
          <a:lstStyle/>
          <a:p>
            <a:r>
              <a:rPr lang="en-US" dirty="0" smtClean="0"/>
              <a:t>Under </a:t>
            </a:r>
            <a:r>
              <a:rPr lang="en-US" i="1" dirty="0" smtClean="0"/>
              <a:t>Rows</a:t>
            </a:r>
            <a:r>
              <a:rPr lang="en-US" dirty="0" smtClean="0"/>
              <a:t>, enter the questions – one per row.</a:t>
            </a:r>
          </a:p>
          <a:p>
            <a:endParaRPr lang="en-US" dirty="0"/>
          </a:p>
        </p:txBody>
      </p:sp>
      <p:pic>
        <p:nvPicPr>
          <p:cNvPr id="4" name="Picture 3"/>
          <p:cNvPicPr>
            <a:picLocks noChangeAspect="1"/>
          </p:cNvPicPr>
          <p:nvPr/>
        </p:nvPicPr>
        <p:blipFill rotWithShape="1">
          <a:blip r:embed="rId3"/>
          <a:srcRect l="939"/>
          <a:stretch/>
        </p:blipFill>
        <p:spPr>
          <a:xfrm>
            <a:off x="2076450" y="2066544"/>
            <a:ext cx="8039100" cy="4457700"/>
          </a:xfrm>
          <a:prstGeom prst="rect">
            <a:avLst/>
          </a:prstGeom>
          <a:ln>
            <a:solidFill>
              <a:schemeClr val="accent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7863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Multiple Choice Questions</a:t>
            </a:r>
          </a:p>
        </p:txBody>
      </p:sp>
      <p:sp>
        <p:nvSpPr>
          <p:cNvPr id="3" name="Content Placeholder 2"/>
          <p:cNvSpPr>
            <a:spLocks noGrp="1"/>
          </p:cNvSpPr>
          <p:nvPr>
            <p:ph idx="1"/>
          </p:nvPr>
        </p:nvSpPr>
        <p:spPr/>
        <p:txBody>
          <a:bodyPr/>
          <a:lstStyle/>
          <a:p>
            <a:r>
              <a:rPr lang="en-US" dirty="0" smtClean="0"/>
              <a:t>Under </a:t>
            </a:r>
            <a:r>
              <a:rPr lang="en-US" i="1" dirty="0" smtClean="0"/>
              <a:t>Columns</a:t>
            </a:r>
            <a:r>
              <a:rPr lang="en-US" dirty="0" smtClean="0"/>
              <a:t>, enter the answer options.</a:t>
            </a:r>
            <a:endParaRPr lang="en-US" dirty="0"/>
          </a:p>
          <a:p>
            <a:endParaRPr lang="en-US" dirty="0"/>
          </a:p>
        </p:txBody>
      </p:sp>
      <p:pic>
        <p:nvPicPr>
          <p:cNvPr id="4" name="Picture 3"/>
          <p:cNvPicPr>
            <a:picLocks noChangeAspect="1"/>
          </p:cNvPicPr>
          <p:nvPr/>
        </p:nvPicPr>
        <p:blipFill rotWithShape="1">
          <a:blip r:embed="rId3"/>
          <a:srcRect l="939"/>
          <a:stretch/>
        </p:blipFill>
        <p:spPr>
          <a:xfrm>
            <a:off x="2076169" y="2066063"/>
            <a:ext cx="8039100" cy="4457700"/>
          </a:xfrm>
          <a:prstGeom prst="rect">
            <a:avLst/>
          </a:prstGeom>
          <a:ln>
            <a:solidFill>
              <a:schemeClr val="accent3"/>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5829949" y="3347172"/>
            <a:ext cx="1266825" cy="2200275"/>
          </a:xfrm>
          <a:prstGeom prst="rect">
            <a:avLst/>
          </a:prstGeom>
          <a:ln>
            <a:noFill/>
          </a:ln>
        </p:spPr>
      </p:pic>
    </p:spTree>
    <p:extLst>
      <p:ext uri="{BB962C8B-B14F-4D97-AF65-F5344CB8AC3E}">
        <p14:creationId xmlns:p14="http://schemas.microsoft.com/office/powerpoint/2010/main" val="3458550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Adding Multiple Choice Questions</a:t>
            </a:r>
            <a:endParaRPr lang="en-US" dirty="0"/>
          </a:p>
        </p:txBody>
      </p:sp>
      <p:sp>
        <p:nvSpPr>
          <p:cNvPr id="3" name="Content Placeholder 2"/>
          <p:cNvSpPr>
            <a:spLocks noGrp="1"/>
          </p:cNvSpPr>
          <p:nvPr>
            <p:ph idx="1"/>
          </p:nvPr>
        </p:nvSpPr>
        <p:spPr/>
        <p:txBody>
          <a:bodyPr/>
          <a:lstStyle/>
          <a:p>
            <a:pPr lvl="0"/>
            <a:r>
              <a:rPr lang="en-US" dirty="0" smtClean="0"/>
              <a:t>Do not select </a:t>
            </a:r>
            <a:r>
              <a:rPr lang="en-US" b="1" dirty="0" smtClean="0"/>
              <a:t>Require a response in each row</a:t>
            </a:r>
            <a:r>
              <a:rPr lang="en-US" dirty="0" smtClean="0"/>
              <a:t>.</a:t>
            </a:r>
          </a:p>
          <a:p>
            <a:endParaRPr lang="en-US" dirty="0"/>
          </a:p>
        </p:txBody>
      </p:sp>
      <p:pic>
        <p:nvPicPr>
          <p:cNvPr id="4" name="Picture 3"/>
          <p:cNvPicPr>
            <a:picLocks noChangeAspect="1"/>
          </p:cNvPicPr>
          <p:nvPr/>
        </p:nvPicPr>
        <p:blipFill rotWithShape="1">
          <a:blip r:embed="rId3"/>
          <a:srcRect l="939"/>
          <a:stretch/>
        </p:blipFill>
        <p:spPr>
          <a:xfrm>
            <a:off x="2076169" y="2066063"/>
            <a:ext cx="8039100" cy="4457700"/>
          </a:xfrm>
          <a:prstGeom prst="rect">
            <a:avLst/>
          </a:prstGeom>
          <a:ln>
            <a:solidFill>
              <a:schemeClr val="accent3"/>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5829949" y="3347172"/>
            <a:ext cx="1266825" cy="2200275"/>
          </a:xfrm>
          <a:prstGeom prst="rect">
            <a:avLst/>
          </a:prstGeom>
          <a:ln>
            <a:noFill/>
          </a:ln>
        </p:spPr>
      </p:pic>
      <p:sp>
        <p:nvSpPr>
          <p:cNvPr id="9" name="Rectangle 8"/>
          <p:cNvSpPr/>
          <p:nvPr/>
        </p:nvSpPr>
        <p:spPr>
          <a:xfrm>
            <a:off x="6318738" y="5920154"/>
            <a:ext cx="2883877" cy="3751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71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Statement Checkboxes</a:t>
            </a:r>
            <a:endParaRPr lang="en-US" dirty="0"/>
          </a:p>
        </p:txBody>
      </p:sp>
      <p:sp>
        <p:nvSpPr>
          <p:cNvPr id="3" name="Content Placeholder 2"/>
          <p:cNvSpPr>
            <a:spLocks noGrp="1"/>
          </p:cNvSpPr>
          <p:nvPr>
            <p:ph idx="1"/>
          </p:nvPr>
        </p:nvSpPr>
        <p:spPr/>
        <p:txBody>
          <a:bodyPr/>
          <a:lstStyle/>
          <a:p>
            <a:r>
              <a:rPr lang="en-US" dirty="0" smtClean="0"/>
              <a:t>For the last two statements</a:t>
            </a:r>
            <a:r>
              <a:rPr lang="en-US" dirty="0"/>
              <a:t>, </a:t>
            </a:r>
            <a:r>
              <a:rPr lang="en-US" dirty="0" smtClean="0"/>
              <a:t>leave </a:t>
            </a:r>
            <a:r>
              <a:rPr lang="en-US" dirty="0"/>
              <a:t>the Question field </a:t>
            </a:r>
            <a:r>
              <a:rPr lang="en-US" dirty="0" smtClean="0"/>
              <a:t>blank and select </a:t>
            </a:r>
            <a:r>
              <a:rPr lang="en-US" b="1" dirty="0" smtClean="0"/>
              <a:t>Checkbox</a:t>
            </a:r>
            <a:r>
              <a:rPr lang="en-US" dirty="0" smtClean="0"/>
              <a:t> as the type from the drop-down list. </a:t>
            </a:r>
          </a:p>
          <a:p>
            <a:r>
              <a:rPr lang="en-US" dirty="0"/>
              <a:t>T</a:t>
            </a:r>
            <a:r>
              <a:rPr lang="en-US" dirty="0" smtClean="0"/>
              <a:t>ype the statement in the Option 1 field.</a:t>
            </a:r>
          </a:p>
          <a:p>
            <a:r>
              <a:rPr lang="en-US" dirty="0" smtClean="0"/>
              <a:t>Do not select Required.</a:t>
            </a:r>
          </a:p>
          <a:p>
            <a:endParaRPr lang="en-US" dirty="0"/>
          </a:p>
        </p:txBody>
      </p:sp>
      <p:pic>
        <p:nvPicPr>
          <p:cNvPr id="6" name="Picture 5"/>
          <p:cNvPicPr>
            <a:picLocks noChangeAspect="1"/>
          </p:cNvPicPr>
          <p:nvPr/>
        </p:nvPicPr>
        <p:blipFill rotWithShape="1">
          <a:blip r:embed="rId3"/>
          <a:srcRect b="4233"/>
          <a:stretch/>
        </p:blipFill>
        <p:spPr>
          <a:xfrm>
            <a:off x="2047875" y="3645455"/>
            <a:ext cx="8096250" cy="2909842"/>
          </a:xfrm>
          <a:prstGeom prst="rect">
            <a:avLst/>
          </a:prstGeom>
          <a:ln>
            <a:solidFill>
              <a:schemeClr val="accent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7166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Checkboxes</a:t>
            </a:r>
            <a:endParaRPr lang="en-US" dirty="0"/>
          </a:p>
        </p:txBody>
      </p:sp>
      <p:sp>
        <p:nvSpPr>
          <p:cNvPr id="3" name="Content Placeholder 2"/>
          <p:cNvSpPr>
            <a:spLocks noGrp="1"/>
          </p:cNvSpPr>
          <p:nvPr>
            <p:ph idx="1"/>
          </p:nvPr>
        </p:nvSpPr>
        <p:spPr/>
        <p:txBody>
          <a:bodyPr/>
          <a:lstStyle/>
          <a:p>
            <a:pPr lvl="0"/>
            <a:r>
              <a:rPr lang="en-US" dirty="0" smtClean="0"/>
              <a:t>Leave the Question field blank and select Checkbox as the type. </a:t>
            </a:r>
          </a:p>
          <a:p>
            <a:pPr lvl="0"/>
            <a:r>
              <a:rPr lang="en-US" dirty="0" smtClean="0"/>
              <a:t>Type the second statement in the Option 1 field.  </a:t>
            </a:r>
          </a:p>
          <a:p>
            <a:r>
              <a:rPr lang="en-US" dirty="0"/>
              <a:t>Do not select Required.</a:t>
            </a:r>
          </a:p>
        </p:txBody>
      </p:sp>
      <p:pic>
        <p:nvPicPr>
          <p:cNvPr id="4" name="Picture 3"/>
          <p:cNvPicPr>
            <a:picLocks noChangeAspect="1"/>
          </p:cNvPicPr>
          <p:nvPr/>
        </p:nvPicPr>
        <p:blipFill rotWithShape="1">
          <a:blip r:embed="rId3"/>
          <a:srcRect b="2348"/>
          <a:stretch/>
        </p:blipFill>
        <p:spPr>
          <a:xfrm>
            <a:off x="2071688" y="3665022"/>
            <a:ext cx="8048625" cy="2902032"/>
          </a:xfrm>
          <a:prstGeom prst="rect">
            <a:avLst/>
          </a:prstGeom>
          <a:noFill/>
          <a:ln>
            <a:solidFill>
              <a:schemeClr val="accent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0637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Title</a:t>
            </a:r>
            <a:endParaRPr lang="en-US" dirty="0"/>
          </a:p>
        </p:txBody>
      </p:sp>
      <p:sp>
        <p:nvSpPr>
          <p:cNvPr id="3" name="Content Placeholder 2"/>
          <p:cNvSpPr>
            <a:spLocks noGrp="1"/>
          </p:cNvSpPr>
          <p:nvPr>
            <p:ph idx="1"/>
          </p:nvPr>
        </p:nvSpPr>
        <p:spPr/>
        <p:txBody>
          <a:bodyPr/>
          <a:lstStyle/>
          <a:p>
            <a:r>
              <a:rPr lang="en-US" dirty="0" smtClean="0"/>
              <a:t>Click the Untitled Form field to name the file.</a:t>
            </a:r>
            <a:endParaRPr lang="en-US" dirty="0"/>
          </a:p>
        </p:txBody>
      </p:sp>
      <p:pic>
        <p:nvPicPr>
          <p:cNvPr id="8" name="Picture 7"/>
          <p:cNvPicPr>
            <a:picLocks noChangeAspect="1"/>
          </p:cNvPicPr>
          <p:nvPr/>
        </p:nvPicPr>
        <p:blipFill>
          <a:blip r:embed="rId3"/>
          <a:stretch>
            <a:fillRect/>
          </a:stretch>
        </p:blipFill>
        <p:spPr>
          <a:xfrm>
            <a:off x="1135587" y="2418788"/>
            <a:ext cx="9920826" cy="4125781"/>
          </a:xfrm>
          <a:prstGeom prst="rect">
            <a:avLst/>
          </a:prstGeom>
          <a:ln>
            <a:solidFill>
              <a:schemeClr val="accent3"/>
            </a:solidFill>
          </a:ln>
          <a:effectLst>
            <a:outerShdw blurRad="50800" dist="38100" dir="2700000" algn="tl" rotWithShape="0">
              <a:prstClr val="black">
                <a:alpha val="40000"/>
              </a:prstClr>
            </a:outerShdw>
          </a:effectLst>
        </p:spPr>
      </p:pic>
      <p:sp>
        <p:nvSpPr>
          <p:cNvPr id="5" name="Rectangle 4"/>
          <p:cNvSpPr/>
          <p:nvPr/>
        </p:nvSpPr>
        <p:spPr>
          <a:xfrm>
            <a:off x="1441938" y="2453956"/>
            <a:ext cx="1184031" cy="3751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269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Title</a:t>
            </a:r>
          </a:p>
        </p:txBody>
      </p:sp>
      <p:sp>
        <p:nvSpPr>
          <p:cNvPr id="3" name="Content Placeholder 2"/>
          <p:cNvSpPr>
            <a:spLocks noGrp="1"/>
          </p:cNvSpPr>
          <p:nvPr>
            <p:ph idx="1"/>
          </p:nvPr>
        </p:nvSpPr>
        <p:spPr/>
        <p:txBody>
          <a:bodyPr/>
          <a:lstStyle/>
          <a:p>
            <a:r>
              <a:rPr lang="en-US" dirty="0" smtClean="0"/>
              <a:t>All changes made to the form are automatically saved in Google Drive.</a:t>
            </a:r>
            <a:endParaRPr lang="en-US" dirty="0"/>
          </a:p>
        </p:txBody>
      </p:sp>
      <p:pic>
        <p:nvPicPr>
          <p:cNvPr id="5" name="Picture 4"/>
          <p:cNvPicPr>
            <a:picLocks noChangeAspect="1"/>
          </p:cNvPicPr>
          <p:nvPr/>
        </p:nvPicPr>
        <p:blipFill>
          <a:blip r:embed="rId3"/>
          <a:stretch>
            <a:fillRect/>
          </a:stretch>
        </p:blipFill>
        <p:spPr>
          <a:xfrm>
            <a:off x="1135587" y="2418788"/>
            <a:ext cx="9920826" cy="4125781"/>
          </a:xfrm>
          <a:prstGeom prst="rect">
            <a:avLst/>
          </a:prstGeom>
          <a:ln>
            <a:solidFill>
              <a:schemeClr val="accent3"/>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1204440" y="2492703"/>
            <a:ext cx="4770501" cy="405384"/>
          </a:xfrm>
          <a:prstGeom prst="rect">
            <a:avLst/>
          </a:prstGeom>
          <a:ln>
            <a:noFill/>
          </a:ln>
          <a:effectLst/>
        </p:spPr>
      </p:pic>
      <p:sp>
        <p:nvSpPr>
          <p:cNvPr id="8" name="Rectangle 7"/>
          <p:cNvSpPr/>
          <p:nvPr/>
        </p:nvSpPr>
        <p:spPr>
          <a:xfrm>
            <a:off x="4790910" y="2515058"/>
            <a:ext cx="1245471" cy="298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270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E4AB-BFA7-614E-8633-5E66304B1B92}"/>
              </a:ext>
            </a:extLst>
          </p:cNvPr>
          <p:cNvSpPr>
            <a:spLocks noGrp="1"/>
          </p:cNvSpPr>
          <p:nvPr>
            <p:ph type="title"/>
          </p:nvPr>
        </p:nvSpPr>
        <p:spPr/>
        <p:txBody>
          <a:bodyPr/>
          <a:lstStyle/>
          <a:p>
            <a:r>
              <a:rPr lang="en-US" sz="4000" dirty="0" smtClean="0">
                <a:latin typeface="+mj-lt"/>
                <a:cs typeface="Calibri" panose="020F0502020204030204" pitchFamily="34" charset="0"/>
              </a:rPr>
              <a:t>LEARNING OBJECTIVES</a:t>
            </a:r>
            <a:endParaRPr lang="en-US" sz="4000" dirty="0">
              <a:latin typeface="+mj-lt"/>
              <a:cs typeface="Calibri" panose="020F0502020204030204" pitchFamily="34" charset="0"/>
            </a:endParaRPr>
          </a:p>
        </p:txBody>
      </p:sp>
      <p:sp>
        <p:nvSpPr>
          <p:cNvPr id="5" name="Content Placeholder 4">
            <a:extLst>
              <a:ext uri="{FF2B5EF4-FFF2-40B4-BE49-F238E27FC236}">
                <a16:creationId xmlns:a16="http://schemas.microsoft.com/office/drawing/2014/main" id="{6BE154F6-1214-5649-8D59-306C78A01912}"/>
              </a:ext>
            </a:extLst>
          </p:cNvPr>
          <p:cNvSpPr>
            <a:spLocks noGrp="1"/>
          </p:cNvSpPr>
          <p:nvPr>
            <p:ph sz="quarter" idx="4"/>
          </p:nvPr>
        </p:nvSpPr>
        <p:spPr>
          <a:xfrm>
            <a:off x="4340798" y="1167666"/>
            <a:ext cx="7435870" cy="4539798"/>
          </a:xfrm>
        </p:spPr>
        <p:txBody>
          <a:bodyPr>
            <a:normAutofit/>
          </a:bodyPr>
          <a:lstStyle/>
          <a:p>
            <a:pPr>
              <a:spcAft>
                <a:spcPts val="1200"/>
              </a:spcAft>
            </a:pPr>
            <a:r>
              <a:rPr lang="en-US" sz="2800" dirty="0" smtClean="0">
                <a:latin typeface="Calibri" panose="020F0502020204030204" pitchFamily="34" charset="0"/>
                <a:cs typeface="Calibri" panose="020F0502020204030204" pitchFamily="34" charset="0"/>
              </a:rPr>
              <a:t>In today’s session, you will learn how to use Google Forms:</a:t>
            </a:r>
          </a:p>
          <a:p>
            <a:pPr lvl="1">
              <a:spcBef>
                <a:spcPts val="0"/>
              </a:spcBef>
              <a:spcAft>
                <a:spcPts val="1200"/>
              </a:spcAft>
            </a:pPr>
            <a:r>
              <a:rPr lang="en-US" sz="2400" dirty="0" smtClean="0">
                <a:latin typeface="Calibri" panose="020F0502020204030204" pitchFamily="34" charset="0"/>
                <a:cs typeface="Calibri" panose="020F0502020204030204" pitchFamily="34" charset="0"/>
              </a:rPr>
              <a:t>Create a New Form</a:t>
            </a:r>
          </a:p>
          <a:p>
            <a:pPr lvl="1">
              <a:spcBef>
                <a:spcPts val="0"/>
              </a:spcBef>
              <a:spcAft>
                <a:spcPts val="1200"/>
              </a:spcAft>
            </a:pPr>
            <a:r>
              <a:rPr lang="en-US" sz="2400" dirty="0" smtClean="0">
                <a:latin typeface="Calibri" panose="020F0502020204030204" pitchFamily="34" charset="0"/>
                <a:cs typeface="Calibri" panose="020F0502020204030204" pitchFamily="34" charset="0"/>
              </a:rPr>
              <a:t>Enter a Form Title/Description</a:t>
            </a:r>
          </a:p>
          <a:p>
            <a:pPr lvl="1">
              <a:spcBef>
                <a:spcPts val="0"/>
              </a:spcBef>
              <a:spcAft>
                <a:spcPts val="1200"/>
              </a:spcAft>
            </a:pPr>
            <a:r>
              <a:rPr lang="en-US" sz="2400" dirty="0" smtClean="0">
                <a:latin typeface="Calibri" panose="020F0502020204030204" pitchFamily="34" charset="0"/>
                <a:cs typeface="Calibri" panose="020F0502020204030204" pitchFamily="34" charset="0"/>
              </a:rPr>
              <a:t>Add Questions </a:t>
            </a:r>
          </a:p>
          <a:p>
            <a:pPr lvl="1">
              <a:spcBef>
                <a:spcPts val="0"/>
              </a:spcBef>
              <a:spcAft>
                <a:spcPts val="1200"/>
              </a:spcAft>
            </a:pPr>
            <a:r>
              <a:rPr lang="en-US" sz="2400" dirty="0" smtClean="0">
                <a:latin typeface="Calibri" panose="020F0502020204030204" pitchFamily="34" charset="0"/>
                <a:cs typeface="Calibri" panose="020F0502020204030204" pitchFamily="34" charset="0"/>
              </a:rPr>
              <a:t>Record Responses</a:t>
            </a:r>
          </a:p>
          <a:p>
            <a:pPr lvl="1">
              <a:spcBef>
                <a:spcPts val="0"/>
              </a:spcBef>
              <a:spcAft>
                <a:spcPts val="1200"/>
              </a:spcAft>
            </a:pPr>
            <a:r>
              <a:rPr lang="en-US" sz="2400" dirty="0" smtClean="0">
                <a:latin typeface="Calibri" panose="020F0502020204030204" pitchFamily="34" charset="0"/>
                <a:cs typeface="Calibri" panose="020F0502020204030204" pitchFamily="34" charset="0"/>
              </a:rPr>
              <a:t>Modify Form Settings</a:t>
            </a:r>
          </a:p>
          <a:p>
            <a:pPr lvl="1">
              <a:spcBef>
                <a:spcPts val="0"/>
              </a:spcBef>
              <a:spcAft>
                <a:spcPts val="1200"/>
              </a:spcAft>
            </a:pPr>
            <a:r>
              <a:rPr lang="en-US" sz="2400" dirty="0" smtClean="0">
                <a:latin typeface="Calibri" panose="020F0502020204030204" pitchFamily="34" charset="0"/>
                <a:cs typeface="Calibri" panose="020F0502020204030204" pitchFamily="34" charset="0"/>
              </a:rPr>
              <a:t>Add Collaborators</a:t>
            </a:r>
            <a:endParaRPr lang="en-US" sz="2400"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22822726-8831-BD41-ABFD-DBBFD8D8069A}"/>
              </a:ext>
            </a:extLst>
          </p:cNvPr>
          <p:cNvPicPr>
            <a:picLocks noChangeAspect="1"/>
          </p:cNvPicPr>
          <p:nvPr/>
        </p:nvPicPr>
        <p:blipFill>
          <a:blip r:embed="rId3"/>
          <a:stretch>
            <a:fillRect/>
          </a:stretch>
        </p:blipFill>
        <p:spPr>
          <a:xfrm>
            <a:off x="8660892" y="4191167"/>
            <a:ext cx="2844182" cy="1948376"/>
          </a:xfrm>
          <a:prstGeom prst="rect">
            <a:avLst/>
          </a:prstGeom>
        </p:spPr>
      </p:pic>
    </p:spTree>
    <p:extLst>
      <p:ext uri="{BB962C8B-B14F-4D97-AF65-F5344CB8AC3E}">
        <p14:creationId xmlns:p14="http://schemas.microsoft.com/office/powerpoint/2010/main" val="3061037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Form Responses</a:t>
            </a:r>
            <a:endParaRPr lang="en-US" dirty="0"/>
          </a:p>
        </p:txBody>
      </p:sp>
      <p:sp>
        <p:nvSpPr>
          <p:cNvPr id="3" name="Content Placeholder 2"/>
          <p:cNvSpPr>
            <a:spLocks noGrp="1"/>
          </p:cNvSpPr>
          <p:nvPr>
            <p:ph idx="1"/>
          </p:nvPr>
        </p:nvSpPr>
        <p:spPr/>
        <p:txBody>
          <a:bodyPr/>
          <a:lstStyle/>
          <a:p>
            <a:r>
              <a:rPr lang="en-US" dirty="0" smtClean="0"/>
              <a:t>Once you have entered all of the questions, you can select the settings for the Responses. </a:t>
            </a:r>
          </a:p>
          <a:p>
            <a:r>
              <a:rPr lang="en-US" dirty="0" smtClean="0"/>
              <a:t>Click the 3 dots next to the green plus sign.</a:t>
            </a:r>
          </a:p>
          <a:p>
            <a:endParaRPr lang="en-US" dirty="0"/>
          </a:p>
        </p:txBody>
      </p:sp>
      <p:pic>
        <p:nvPicPr>
          <p:cNvPr id="2" name="Picture 1"/>
          <p:cNvPicPr>
            <a:picLocks noChangeAspect="1"/>
          </p:cNvPicPr>
          <p:nvPr/>
        </p:nvPicPr>
        <p:blipFill>
          <a:blip r:embed="rId3"/>
          <a:stretch>
            <a:fillRect/>
          </a:stretch>
        </p:blipFill>
        <p:spPr>
          <a:xfrm>
            <a:off x="1135380" y="3766230"/>
            <a:ext cx="9921240" cy="2329771"/>
          </a:xfrm>
          <a:prstGeom prst="rect">
            <a:avLst/>
          </a:prstGeom>
          <a:ln>
            <a:solidFill>
              <a:schemeClr val="accent3"/>
            </a:solidFill>
          </a:ln>
          <a:effectLst>
            <a:outerShdw blurRad="50800" dist="38100" dir="2700000" algn="tl" rotWithShape="0">
              <a:prstClr val="black">
                <a:alpha val="40000"/>
              </a:prstClr>
            </a:outerShdw>
          </a:effectLst>
        </p:spPr>
      </p:pic>
      <p:sp>
        <p:nvSpPr>
          <p:cNvPr id="5" name="Rectangle 4"/>
          <p:cNvSpPr/>
          <p:nvPr/>
        </p:nvSpPr>
        <p:spPr>
          <a:xfrm>
            <a:off x="8569569" y="4657895"/>
            <a:ext cx="339969" cy="2540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233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Form Responses</a:t>
            </a:r>
          </a:p>
        </p:txBody>
      </p:sp>
      <p:sp>
        <p:nvSpPr>
          <p:cNvPr id="3" name="Content Placeholder 2"/>
          <p:cNvSpPr>
            <a:spLocks noGrp="1"/>
          </p:cNvSpPr>
          <p:nvPr>
            <p:ph idx="1"/>
          </p:nvPr>
        </p:nvSpPr>
        <p:spPr/>
        <p:txBody>
          <a:bodyPr/>
          <a:lstStyle/>
          <a:p>
            <a:r>
              <a:rPr lang="en-US" dirty="0" smtClean="0"/>
              <a:t>Click </a:t>
            </a:r>
            <a:r>
              <a:rPr lang="en-US" b="1" dirty="0" smtClean="0"/>
              <a:t>Select Response Destination</a:t>
            </a:r>
            <a:r>
              <a:rPr lang="en-US" dirty="0" smtClean="0"/>
              <a:t>.</a:t>
            </a:r>
          </a:p>
          <a:p>
            <a:endParaRPr lang="en-US" dirty="0"/>
          </a:p>
        </p:txBody>
      </p:sp>
      <p:grpSp>
        <p:nvGrpSpPr>
          <p:cNvPr id="9" name="Group 8"/>
          <p:cNvGrpSpPr/>
          <p:nvPr/>
        </p:nvGrpSpPr>
        <p:grpSpPr>
          <a:xfrm>
            <a:off x="1133856" y="2434886"/>
            <a:ext cx="9921240" cy="3684069"/>
            <a:chOff x="1133856" y="2880360"/>
            <a:chExt cx="9921240" cy="3684069"/>
          </a:xfrm>
        </p:grpSpPr>
        <p:pic>
          <p:nvPicPr>
            <p:cNvPr id="8" name="Picture 7"/>
            <p:cNvPicPr>
              <a:picLocks noChangeAspect="1"/>
            </p:cNvPicPr>
            <p:nvPr/>
          </p:nvPicPr>
          <p:blipFill rotWithShape="1">
            <a:blip r:embed="rId3"/>
            <a:srcRect b="8270"/>
            <a:stretch/>
          </p:blipFill>
          <p:spPr>
            <a:xfrm>
              <a:off x="1133856" y="2880360"/>
              <a:ext cx="9921240" cy="3684069"/>
            </a:xfrm>
            <a:prstGeom prst="rect">
              <a:avLst/>
            </a:prstGeom>
            <a:ln>
              <a:solidFill>
                <a:schemeClr val="accent3"/>
              </a:solid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4"/>
            <a:stretch>
              <a:fillRect/>
            </a:stretch>
          </p:blipFill>
          <p:spPr>
            <a:xfrm>
              <a:off x="3436220" y="3556887"/>
              <a:ext cx="5675071" cy="2744384"/>
            </a:xfrm>
            <a:prstGeom prst="rect">
              <a:avLst/>
            </a:prstGeom>
            <a:ln>
              <a:solidFill>
                <a:schemeClr val="accent3"/>
              </a:solidFill>
            </a:ln>
          </p:spPr>
        </p:pic>
      </p:grpSp>
    </p:spTree>
    <p:extLst>
      <p:ext uri="{BB962C8B-B14F-4D97-AF65-F5344CB8AC3E}">
        <p14:creationId xmlns:p14="http://schemas.microsoft.com/office/powerpoint/2010/main" val="59219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Response Spreadsheet</a:t>
            </a:r>
            <a:endParaRPr lang="en-US" dirty="0"/>
          </a:p>
        </p:txBody>
      </p:sp>
      <p:sp>
        <p:nvSpPr>
          <p:cNvPr id="3" name="Content Placeholder 2"/>
          <p:cNvSpPr>
            <a:spLocks noGrp="1"/>
          </p:cNvSpPr>
          <p:nvPr>
            <p:ph idx="1"/>
          </p:nvPr>
        </p:nvSpPr>
        <p:spPr/>
        <p:txBody>
          <a:bodyPr/>
          <a:lstStyle/>
          <a:p>
            <a:r>
              <a:rPr lang="en-US" dirty="0" smtClean="0"/>
              <a:t>Select </a:t>
            </a:r>
            <a:r>
              <a:rPr lang="en-US" b="1" dirty="0" smtClean="0"/>
              <a:t>Create a new spreadsheet</a:t>
            </a:r>
            <a:r>
              <a:rPr lang="en-US" dirty="0" smtClean="0"/>
              <a:t> and enter the file name.</a:t>
            </a:r>
          </a:p>
          <a:p>
            <a:r>
              <a:rPr lang="en-US" dirty="0" smtClean="0"/>
              <a:t>Click </a:t>
            </a:r>
            <a:r>
              <a:rPr lang="en-US" b="1" dirty="0" smtClean="0"/>
              <a:t>Create</a:t>
            </a:r>
            <a:r>
              <a:rPr lang="en-US" dirty="0" smtClean="0"/>
              <a:t>.</a:t>
            </a:r>
          </a:p>
          <a:p>
            <a:endParaRPr lang="en-US" dirty="0"/>
          </a:p>
        </p:txBody>
      </p:sp>
      <p:pic>
        <p:nvPicPr>
          <p:cNvPr id="2" name="Picture 1"/>
          <p:cNvPicPr>
            <a:picLocks noChangeAspect="1"/>
          </p:cNvPicPr>
          <p:nvPr/>
        </p:nvPicPr>
        <p:blipFill>
          <a:blip r:embed="rId3"/>
          <a:stretch>
            <a:fillRect/>
          </a:stretch>
        </p:blipFill>
        <p:spPr>
          <a:xfrm>
            <a:off x="2982928" y="3004458"/>
            <a:ext cx="6226145" cy="2843348"/>
          </a:xfrm>
          <a:prstGeom prst="rect">
            <a:avLst/>
          </a:prstGeom>
          <a:ln>
            <a:solidFill>
              <a:schemeClr val="accent3"/>
            </a:solidFill>
          </a:ln>
          <a:effectLst>
            <a:outerShdw blurRad="50800" dist="38100" dir="2700000" algn="tl" rotWithShape="0">
              <a:prstClr val="black">
                <a:alpha val="40000"/>
              </a:prstClr>
            </a:outerShdw>
          </a:effectLst>
        </p:spPr>
      </p:pic>
      <p:sp>
        <p:nvSpPr>
          <p:cNvPr id="5" name="Rectangle 4"/>
          <p:cNvSpPr/>
          <p:nvPr/>
        </p:nvSpPr>
        <p:spPr>
          <a:xfrm>
            <a:off x="8329757" y="5412637"/>
            <a:ext cx="742992" cy="298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064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Click the </a:t>
            </a:r>
            <a:r>
              <a:rPr lang="en-US" b="1" dirty="0" smtClean="0"/>
              <a:t>Settings</a:t>
            </a:r>
            <a:r>
              <a:rPr lang="en-US" dirty="0" smtClean="0"/>
              <a:t> icon in the upper-right of the screen.</a:t>
            </a:r>
          </a:p>
          <a:p>
            <a:pPr lvl="0"/>
            <a:r>
              <a:rPr lang="en-US" dirty="0" smtClean="0"/>
              <a:t>Select </a:t>
            </a:r>
            <a:r>
              <a:rPr lang="en-US" b="1" dirty="0" smtClean="0"/>
              <a:t>Collect email addresses</a:t>
            </a:r>
            <a:r>
              <a:rPr lang="en-US" dirty="0" smtClean="0"/>
              <a:t>.</a:t>
            </a:r>
          </a:p>
          <a:p>
            <a:pPr lvl="0"/>
            <a:r>
              <a:rPr lang="en-US" dirty="0" smtClean="0"/>
              <a:t>Under Requires sign in, select </a:t>
            </a:r>
            <a:r>
              <a:rPr lang="en-US" b="1" dirty="0" smtClean="0"/>
              <a:t>Restrict to users in Job Corps and its trusted organizations</a:t>
            </a:r>
            <a:r>
              <a:rPr lang="en-US" dirty="0" smtClean="0"/>
              <a:t>.</a:t>
            </a:r>
          </a:p>
          <a:p>
            <a:pPr lvl="0"/>
            <a:r>
              <a:rPr lang="en-US" dirty="0" smtClean="0"/>
              <a:t>Click </a:t>
            </a:r>
            <a:r>
              <a:rPr lang="en-US" b="1" dirty="0" smtClean="0"/>
              <a:t>Save</a:t>
            </a:r>
            <a:r>
              <a:rPr lang="en-US" dirty="0" smtClean="0"/>
              <a:t>.</a:t>
            </a:r>
            <a:endParaRPr lang="en-US" dirty="0"/>
          </a:p>
        </p:txBody>
      </p:sp>
      <p:sp>
        <p:nvSpPr>
          <p:cNvPr id="9" name="Title 8"/>
          <p:cNvSpPr>
            <a:spLocks noGrp="1"/>
          </p:cNvSpPr>
          <p:nvPr>
            <p:ph type="title"/>
          </p:nvPr>
        </p:nvSpPr>
        <p:spPr/>
        <p:txBody>
          <a:bodyPr/>
          <a:lstStyle/>
          <a:p>
            <a:r>
              <a:rPr lang="en-US" smtClean="0"/>
              <a:t>Form Settings</a:t>
            </a:r>
            <a:endParaRPr lang="en-US" dirty="0"/>
          </a:p>
        </p:txBody>
      </p:sp>
      <p:pic>
        <p:nvPicPr>
          <p:cNvPr id="4" name="Picture 3"/>
          <p:cNvPicPr>
            <a:picLocks noChangeAspect="1"/>
          </p:cNvPicPr>
          <p:nvPr/>
        </p:nvPicPr>
        <p:blipFill>
          <a:blip r:embed="rId3"/>
          <a:stretch>
            <a:fillRect/>
          </a:stretch>
        </p:blipFill>
        <p:spPr>
          <a:xfrm>
            <a:off x="6824921" y="996462"/>
            <a:ext cx="2847975" cy="552450"/>
          </a:xfrm>
          <a:prstGeom prst="rect">
            <a:avLst/>
          </a:prstGeom>
          <a:ln>
            <a:solidFill>
              <a:schemeClr val="accent3"/>
            </a:solidFill>
          </a:ln>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4"/>
          <a:srcRect l="2064" t="2650" r="2503" b="3461"/>
          <a:stretch/>
        </p:blipFill>
        <p:spPr bwMode="auto">
          <a:xfrm>
            <a:off x="6835516" y="1708879"/>
            <a:ext cx="4572000" cy="4646952"/>
          </a:xfrm>
          <a:prstGeom prst="rect">
            <a:avLst/>
          </a:prstGeom>
          <a:ln>
            <a:solidFill>
              <a:schemeClr val="accent3"/>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10" name="Rectangle 9"/>
          <p:cNvSpPr/>
          <p:nvPr/>
        </p:nvSpPr>
        <p:spPr>
          <a:xfrm>
            <a:off x="9131132" y="996462"/>
            <a:ext cx="541764" cy="4655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922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Adding Collaborators</a:t>
            </a:r>
          </a:p>
        </p:txBody>
      </p:sp>
      <p:sp>
        <p:nvSpPr>
          <p:cNvPr id="3" name="Content Placeholder 2"/>
          <p:cNvSpPr>
            <a:spLocks noGrp="1"/>
          </p:cNvSpPr>
          <p:nvPr>
            <p:ph idx="1"/>
          </p:nvPr>
        </p:nvSpPr>
        <p:spPr/>
        <p:txBody>
          <a:bodyPr/>
          <a:lstStyle/>
          <a:p>
            <a:r>
              <a:rPr lang="en-US" dirty="0" smtClean="0"/>
              <a:t>Click the 3 dots in the upper-right of the screen and select </a:t>
            </a:r>
            <a:r>
              <a:rPr lang="en-US" b="1" dirty="0" smtClean="0"/>
              <a:t>Add collaborators</a:t>
            </a:r>
            <a:r>
              <a:rPr lang="en-US" dirty="0" smtClean="0"/>
              <a:t>. </a:t>
            </a:r>
          </a:p>
          <a:p>
            <a:endParaRPr lang="en-US" dirty="0"/>
          </a:p>
        </p:txBody>
      </p:sp>
      <p:pic>
        <p:nvPicPr>
          <p:cNvPr id="5" name="Picture 4"/>
          <p:cNvPicPr>
            <a:picLocks noChangeAspect="1"/>
          </p:cNvPicPr>
          <p:nvPr/>
        </p:nvPicPr>
        <p:blipFill rotWithShape="1">
          <a:blip r:embed="rId3"/>
          <a:srcRect b="19093"/>
          <a:stretch/>
        </p:blipFill>
        <p:spPr>
          <a:xfrm>
            <a:off x="4630278" y="2596612"/>
            <a:ext cx="2900963" cy="3854529"/>
          </a:xfrm>
          <a:prstGeom prst="rect">
            <a:avLst/>
          </a:prstGeom>
          <a:ln>
            <a:solidFill>
              <a:schemeClr val="accent3"/>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4"/>
          <a:stretch>
            <a:fillRect/>
          </a:stretch>
        </p:blipFill>
        <p:spPr>
          <a:xfrm>
            <a:off x="7107455" y="2656370"/>
            <a:ext cx="385286" cy="435541"/>
          </a:xfrm>
          <a:prstGeom prst="rect">
            <a:avLst/>
          </a:prstGeom>
          <a:ln>
            <a:noFill/>
          </a:ln>
        </p:spPr>
      </p:pic>
      <p:sp>
        <p:nvSpPr>
          <p:cNvPr id="7" name="Rectangle 6"/>
          <p:cNvSpPr/>
          <p:nvPr/>
        </p:nvSpPr>
        <p:spPr>
          <a:xfrm>
            <a:off x="6580682" y="2626389"/>
            <a:ext cx="541764" cy="4655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09876" y="5264814"/>
            <a:ext cx="1562473" cy="4655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493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Here you can give others permission to edit the form. </a:t>
            </a:r>
          </a:p>
          <a:p>
            <a:r>
              <a:rPr lang="en-US" dirty="0"/>
              <a:t>In the Add editors </a:t>
            </a:r>
            <a:r>
              <a:rPr lang="en-US" dirty="0" smtClean="0"/>
              <a:t>section, enter the names of the staff.</a:t>
            </a:r>
          </a:p>
          <a:p>
            <a:r>
              <a:rPr lang="en-US" dirty="0" smtClean="0"/>
              <a:t>Make sure to click </a:t>
            </a:r>
            <a:r>
              <a:rPr lang="en-US" b="1" dirty="0" smtClean="0"/>
              <a:t>Done</a:t>
            </a:r>
            <a:r>
              <a:rPr lang="en-US" dirty="0" smtClean="0"/>
              <a:t> to save your changes.</a:t>
            </a:r>
          </a:p>
          <a:p>
            <a:r>
              <a:rPr lang="en-US" dirty="0" smtClean="0"/>
              <a:t>On this screen, you can also get the link for the form.</a:t>
            </a:r>
          </a:p>
          <a:p>
            <a:endParaRPr lang="en-US" dirty="0"/>
          </a:p>
        </p:txBody>
      </p:sp>
      <p:sp>
        <p:nvSpPr>
          <p:cNvPr id="6" name="Title 5"/>
          <p:cNvSpPr>
            <a:spLocks noGrp="1"/>
          </p:cNvSpPr>
          <p:nvPr>
            <p:ph type="title"/>
          </p:nvPr>
        </p:nvSpPr>
        <p:spPr/>
        <p:txBody>
          <a:bodyPr/>
          <a:lstStyle/>
          <a:p>
            <a:r>
              <a:rPr lang="en-US" dirty="0" smtClean="0"/>
              <a:t>Adding Collaborators</a:t>
            </a:r>
            <a:endParaRPr lang="en-US" dirty="0"/>
          </a:p>
        </p:txBody>
      </p:sp>
      <p:pic>
        <p:nvPicPr>
          <p:cNvPr id="2" name="Picture 1"/>
          <p:cNvPicPr>
            <a:picLocks noChangeAspect="1"/>
          </p:cNvPicPr>
          <p:nvPr/>
        </p:nvPicPr>
        <p:blipFill>
          <a:blip r:embed="rId3"/>
          <a:stretch>
            <a:fillRect/>
          </a:stretch>
        </p:blipFill>
        <p:spPr>
          <a:xfrm>
            <a:off x="5779394" y="1638582"/>
            <a:ext cx="5638349" cy="3874736"/>
          </a:xfrm>
          <a:prstGeom prst="rect">
            <a:avLst/>
          </a:prstGeom>
          <a:ln>
            <a:solidFill>
              <a:schemeClr val="accent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64759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Preview Form</a:t>
            </a:r>
            <a:endParaRPr lang="en-US" dirty="0"/>
          </a:p>
        </p:txBody>
      </p:sp>
      <p:sp>
        <p:nvSpPr>
          <p:cNvPr id="2" name="Content Placeholder 1"/>
          <p:cNvSpPr>
            <a:spLocks noGrp="1"/>
          </p:cNvSpPr>
          <p:nvPr>
            <p:ph idx="1"/>
          </p:nvPr>
        </p:nvSpPr>
        <p:spPr/>
        <p:txBody>
          <a:bodyPr/>
          <a:lstStyle/>
          <a:p>
            <a:r>
              <a:rPr lang="en-US" dirty="0" smtClean="0"/>
              <a:t>Click the Preview icon to see the form.</a:t>
            </a:r>
            <a:endParaRPr lang="en-US" dirty="0"/>
          </a:p>
        </p:txBody>
      </p:sp>
      <p:pic>
        <p:nvPicPr>
          <p:cNvPr id="7" name="Picture 6"/>
          <p:cNvPicPr>
            <a:picLocks noChangeAspect="1"/>
          </p:cNvPicPr>
          <p:nvPr/>
        </p:nvPicPr>
        <p:blipFill>
          <a:blip r:embed="rId3"/>
          <a:stretch>
            <a:fillRect/>
          </a:stretch>
        </p:blipFill>
        <p:spPr>
          <a:xfrm>
            <a:off x="8012454" y="1451387"/>
            <a:ext cx="2847975" cy="552450"/>
          </a:xfrm>
          <a:prstGeom prst="rect">
            <a:avLst/>
          </a:prstGeom>
          <a:ln>
            <a:solidFill>
              <a:schemeClr val="accent3"/>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4"/>
          <a:stretch>
            <a:fillRect/>
          </a:stretch>
        </p:blipFill>
        <p:spPr>
          <a:xfrm>
            <a:off x="882335" y="2308834"/>
            <a:ext cx="5088888" cy="4203864"/>
          </a:xfrm>
          <a:prstGeom prst="rect">
            <a:avLst/>
          </a:prstGeom>
          <a:ln>
            <a:solidFill>
              <a:schemeClr val="accent3"/>
            </a:solidFill>
          </a:ln>
          <a:effectLst>
            <a:outerShdw blurRad="50800" dist="38100" dir="2700000" algn="tl" rotWithShape="0">
              <a:prstClr val="black">
                <a:alpha val="40000"/>
              </a:prstClr>
            </a:outerShdw>
          </a:effectLst>
        </p:spPr>
      </p:pic>
      <p:sp>
        <p:nvSpPr>
          <p:cNvPr id="12" name="Rectangle 11"/>
          <p:cNvSpPr/>
          <p:nvPr/>
        </p:nvSpPr>
        <p:spPr>
          <a:xfrm>
            <a:off x="8467107" y="1492035"/>
            <a:ext cx="534390" cy="4317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6231777" y="2313432"/>
            <a:ext cx="4784688" cy="4206240"/>
          </a:xfrm>
          <a:prstGeom prst="rect">
            <a:avLst/>
          </a:prstGeom>
          <a:ln>
            <a:solidFill>
              <a:schemeClr val="accent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80731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In the Settings </a:t>
            </a:r>
            <a:r>
              <a:rPr lang="en-US" dirty="0" smtClean="0">
                <a:sym typeface="Wingdings" panose="05000000000000000000" pitchFamily="2" charset="2"/>
              </a:rPr>
              <a:t> </a:t>
            </a:r>
            <a:r>
              <a:rPr lang="en-US" dirty="0" smtClean="0"/>
              <a:t>Add Collaborators pop-up window, click </a:t>
            </a:r>
            <a:r>
              <a:rPr lang="en-US" b="1" dirty="0" smtClean="0"/>
              <a:t>Copy</a:t>
            </a:r>
            <a:r>
              <a:rPr lang="en-US" dirty="0" smtClean="0"/>
              <a:t> </a:t>
            </a:r>
            <a:r>
              <a:rPr lang="en-US" b="1" dirty="0" smtClean="0"/>
              <a:t>Link</a:t>
            </a:r>
            <a:r>
              <a:rPr lang="en-US" dirty="0" smtClean="0"/>
              <a:t>.</a:t>
            </a:r>
          </a:p>
          <a:p>
            <a:r>
              <a:rPr lang="en-US" dirty="0" smtClean="0"/>
              <a:t>Provide the link to staff and students. </a:t>
            </a:r>
          </a:p>
          <a:p>
            <a:r>
              <a:rPr lang="en-US" dirty="0" smtClean="0"/>
              <a:t>They </a:t>
            </a:r>
            <a:r>
              <a:rPr lang="en-US" u="sng" dirty="0" smtClean="0"/>
              <a:t>must</a:t>
            </a:r>
            <a:r>
              <a:rPr lang="en-US" dirty="0" smtClean="0"/>
              <a:t> first login to Google </a:t>
            </a:r>
            <a:r>
              <a:rPr lang="en-US" dirty="0" smtClean="0">
                <a:hlinkClick r:id="rId3"/>
              </a:rPr>
              <a:t>www.google.com</a:t>
            </a:r>
            <a:r>
              <a:rPr lang="en-US" dirty="0" smtClean="0"/>
              <a:t> with their Job Corps email address, before going to the form.</a:t>
            </a:r>
            <a:endParaRPr lang="en-US" dirty="0"/>
          </a:p>
        </p:txBody>
      </p:sp>
      <p:sp>
        <p:nvSpPr>
          <p:cNvPr id="2" name="Title 1"/>
          <p:cNvSpPr>
            <a:spLocks noGrp="1"/>
          </p:cNvSpPr>
          <p:nvPr>
            <p:ph type="title"/>
          </p:nvPr>
        </p:nvSpPr>
        <p:spPr/>
        <p:txBody>
          <a:bodyPr/>
          <a:lstStyle/>
          <a:p>
            <a:r>
              <a:rPr lang="en-US" dirty="0" smtClean="0"/>
              <a:t>Link to the Forms</a:t>
            </a:r>
            <a:endParaRPr lang="en-US" dirty="0"/>
          </a:p>
        </p:txBody>
      </p:sp>
      <p:pic>
        <p:nvPicPr>
          <p:cNvPr id="4" name="Picture 3"/>
          <p:cNvPicPr>
            <a:picLocks noChangeAspect="1"/>
          </p:cNvPicPr>
          <p:nvPr/>
        </p:nvPicPr>
        <p:blipFill>
          <a:blip r:embed="rId4"/>
          <a:stretch>
            <a:fillRect/>
          </a:stretch>
        </p:blipFill>
        <p:spPr>
          <a:xfrm>
            <a:off x="6080760" y="1626742"/>
            <a:ext cx="5638349" cy="3874736"/>
          </a:xfrm>
          <a:prstGeom prst="rect">
            <a:avLst/>
          </a:prstGeom>
          <a:ln>
            <a:solidFill>
              <a:schemeClr val="accent3"/>
            </a:solidFill>
          </a:ln>
          <a:effectLst>
            <a:outerShdw blurRad="50800" dist="38100" dir="2700000" algn="tl" rotWithShape="0">
              <a:prstClr val="black">
                <a:alpha val="40000"/>
              </a:prstClr>
            </a:outerShdw>
          </a:effectLst>
        </p:spPr>
      </p:pic>
      <p:sp>
        <p:nvSpPr>
          <p:cNvPr id="7" name="Rectangle 6"/>
          <p:cNvSpPr/>
          <p:nvPr/>
        </p:nvSpPr>
        <p:spPr>
          <a:xfrm>
            <a:off x="10739132" y="4844835"/>
            <a:ext cx="770115" cy="4317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92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Responses</a:t>
            </a:r>
            <a:endParaRPr lang="en-US" dirty="0"/>
          </a:p>
        </p:txBody>
      </p:sp>
      <p:pic>
        <p:nvPicPr>
          <p:cNvPr id="4" name="Picture 3"/>
          <p:cNvPicPr>
            <a:picLocks noChangeAspect="1"/>
          </p:cNvPicPr>
          <p:nvPr/>
        </p:nvPicPr>
        <p:blipFill>
          <a:blip r:embed="rId3"/>
          <a:stretch>
            <a:fillRect/>
          </a:stretch>
        </p:blipFill>
        <p:spPr>
          <a:xfrm>
            <a:off x="637735" y="2653755"/>
            <a:ext cx="5645276" cy="3918150"/>
          </a:xfrm>
          <a:prstGeom prst="rect">
            <a:avLst/>
          </a:prstGeom>
          <a:ln>
            <a:solidFill>
              <a:schemeClr val="accent3"/>
            </a:solidFill>
          </a:ln>
          <a:effectLst>
            <a:outerShdw blurRad="50800" dist="38100" dir="2700000" algn="tl" rotWithShape="0">
              <a:prstClr val="black">
                <a:alpha val="40000"/>
              </a:prstClr>
            </a:outerShdw>
          </a:effectLst>
        </p:spPr>
      </p:pic>
      <p:sp>
        <p:nvSpPr>
          <p:cNvPr id="6" name="Content Placeholder 5"/>
          <p:cNvSpPr>
            <a:spLocks noGrp="1"/>
          </p:cNvSpPr>
          <p:nvPr>
            <p:ph idx="1"/>
          </p:nvPr>
        </p:nvSpPr>
        <p:spPr/>
        <p:txBody>
          <a:bodyPr/>
          <a:lstStyle/>
          <a:p>
            <a:r>
              <a:rPr lang="en-US" dirty="0"/>
              <a:t>To view the responses to the form, click the </a:t>
            </a:r>
            <a:r>
              <a:rPr lang="en-US" b="1" dirty="0"/>
              <a:t>Responses</a:t>
            </a:r>
            <a:r>
              <a:rPr lang="en-US" dirty="0"/>
              <a:t> </a:t>
            </a:r>
            <a:r>
              <a:rPr lang="en-US" dirty="0" smtClean="0"/>
              <a:t>tab.</a:t>
            </a:r>
          </a:p>
          <a:p>
            <a:r>
              <a:rPr lang="en-US" dirty="0" smtClean="0"/>
              <a:t>Scroll to view the responses.</a:t>
            </a:r>
            <a:endParaRPr lang="en-US" dirty="0"/>
          </a:p>
        </p:txBody>
      </p:sp>
      <p:pic>
        <p:nvPicPr>
          <p:cNvPr id="7" name="Content Placeholder 4"/>
          <p:cNvPicPr>
            <a:picLocks noChangeAspect="1"/>
          </p:cNvPicPr>
          <p:nvPr/>
        </p:nvPicPr>
        <p:blipFill>
          <a:blip r:embed="rId4"/>
          <a:stretch>
            <a:fillRect/>
          </a:stretch>
        </p:blipFill>
        <p:spPr>
          <a:xfrm>
            <a:off x="6541622" y="2649129"/>
            <a:ext cx="4872435" cy="3922776"/>
          </a:xfrm>
          <a:prstGeom prst="rect">
            <a:avLst/>
          </a:prstGeom>
          <a:ln>
            <a:solidFill>
              <a:schemeClr val="accent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8434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Responses in the Spreadsheet</a:t>
            </a:r>
            <a:endParaRPr lang="en-US" dirty="0"/>
          </a:p>
        </p:txBody>
      </p:sp>
      <p:sp>
        <p:nvSpPr>
          <p:cNvPr id="3" name="Content Placeholder 2"/>
          <p:cNvSpPr>
            <a:spLocks noGrp="1"/>
          </p:cNvSpPr>
          <p:nvPr>
            <p:ph idx="1"/>
          </p:nvPr>
        </p:nvSpPr>
        <p:spPr/>
        <p:txBody>
          <a:bodyPr/>
          <a:lstStyle/>
          <a:p>
            <a:r>
              <a:rPr lang="en-US" dirty="0" smtClean="0"/>
              <a:t>Click the 3 dots. </a:t>
            </a:r>
          </a:p>
          <a:p>
            <a:r>
              <a:rPr lang="en-US" dirty="0" smtClean="0"/>
              <a:t>Click Select Response destination. </a:t>
            </a:r>
          </a:p>
          <a:p>
            <a:r>
              <a:rPr lang="en-US" dirty="0" smtClean="0">
                <a:sym typeface="Wingdings" panose="05000000000000000000" pitchFamily="2" charset="2"/>
              </a:rPr>
              <a:t>Click the this spreadsheet link.</a:t>
            </a:r>
            <a:endParaRPr lang="en-US" dirty="0"/>
          </a:p>
        </p:txBody>
      </p:sp>
      <p:pic>
        <p:nvPicPr>
          <p:cNvPr id="4" name="Picture 3"/>
          <p:cNvPicPr>
            <a:picLocks noChangeAspect="1"/>
          </p:cNvPicPr>
          <p:nvPr/>
        </p:nvPicPr>
        <p:blipFill rotWithShape="1">
          <a:blip r:embed="rId3"/>
          <a:srcRect l="49653" t="15945" r="1857"/>
          <a:stretch/>
        </p:blipFill>
        <p:spPr>
          <a:xfrm>
            <a:off x="4010025" y="3665790"/>
            <a:ext cx="3166873" cy="2660797"/>
          </a:xfrm>
          <a:prstGeom prst="rect">
            <a:avLst/>
          </a:prstGeom>
          <a:ln>
            <a:solidFill>
              <a:schemeClr val="accent3"/>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7348850" y="4001303"/>
            <a:ext cx="4464559" cy="2116959"/>
          </a:xfrm>
          <a:prstGeom prst="rect">
            <a:avLst/>
          </a:prstGeom>
          <a:ln>
            <a:solidFill>
              <a:schemeClr val="accent3"/>
            </a:solidFill>
          </a:ln>
          <a:effectLst>
            <a:outerShdw blurRad="50800" dist="38100" dir="2700000" algn="tl" rotWithShape="0">
              <a:prstClr val="black">
                <a:alpha val="40000"/>
              </a:prstClr>
            </a:outerShdw>
          </a:effectLst>
        </p:spPr>
      </p:pic>
      <p:pic>
        <p:nvPicPr>
          <p:cNvPr id="7" name="Picture 6"/>
          <p:cNvPicPr>
            <a:picLocks noChangeAspect="1"/>
          </p:cNvPicPr>
          <p:nvPr/>
        </p:nvPicPr>
        <p:blipFill rotWithShape="1">
          <a:blip r:embed="rId5"/>
          <a:srcRect l="19413"/>
          <a:stretch/>
        </p:blipFill>
        <p:spPr>
          <a:xfrm>
            <a:off x="378592" y="4226523"/>
            <a:ext cx="3459481" cy="1020083"/>
          </a:xfrm>
          <a:prstGeom prst="rect">
            <a:avLst/>
          </a:prstGeom>
          <a:ln>
            <a:solidFill>
              <a:schemeClr val="accent3"/>
            </a:solidFill>
          </a:ln>
          <a:effectLst>
            <a:outerShdw blurRad="50800" dist="38100" dir="2700000" algn="tl" rotWithShape="0">
              <a:prstClr val="black">
                <a:alpha val="40000"/>
              </a:prstClr>
            </a:outerShdw>
          </a:effectLst>
        </p:spPr>
      </p:pic>
      <p:sp>
        <p:nvSpPr>
          <p:cNvPr id="9" name="Rectangle 8"/>
          <p:cNvSpPr/>
          <p:nvPr/>
        </p:nvSpPr>
        <p:spPr>
          <a:xfrm>
            <a:off x="3230531" y="4714252"/>
            <a:ext cx="534390" cy="4317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509532" y="4282487"/>
            <a:ext cx="1012163" cy="4317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62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To login, go to </a:t>
            </a:r>
            <a:r>
              <a:rPr lang="en-US" dirty="0" smtClean="0">
                <a:hlinkClick r:id="rId3"/>
              </a:rPr>
              <a:t>https://www.google.com/</a:t>
            </a:r>
            <a:r>
              <a:rPr lang="en-US" dirty="0" smtClean="0"/>
              <a:t> in a Google Chrome browser.</a:t>
            </a:r>
          </a:p>
          <a:p>
            <a:r>
              <a:rPr lang="en-US" dirty="0" smtClean="0"/>
              <a:t>On the “Connecting to </a:t>
            </a:r>
            <a:r>
              <a:rPr lang="en-US" dirty="0" err="1" smtClean="0"/>
              <a:t>zscaler</a:t>
            </a:r>
            <a:r>
              <a:rPr lang="en-US" dirty="0" smtClean="0"/>
              <a:t>” page, enter your Job Corps email address and Citrix password.</a:t>
            </a:r>
          </a:p>
          <a:p>
            <a:endParaRPr lang="en-US" dirty="0"/>
          </a:p>
        </p:txBody>
      </p:sp>
      <p:sp>
        <p:nvSpPr>
          <p:cNvPr id="14" name="Content Placeholder 13"/>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smtClean="0"/>
              <a:t>Google Login	</a:t>
            </a:r>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12388"/>
          <a:stretch/>
        </p:blipFill>
        <p:spPr bwMode="auto">
          <a:xfrm>
            <a:off x="5581650" y="1565908"/>
            <a:ext cx="6257926" cy="4627827"/>
          </a:xfrm>
          <a:prstGeom prst="rect">
            <a:avLst/>
          </a:prstGeom>
          <a:ln>
            <a:solidFill>
              <a:schemeClr val="accent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7212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Responses in the Spreadsheet</a:t>
            </a:r>
          </a:p>
        </p:txBody>
      </p:sp>
      <p:sp>
        <p:nvSpPr>
          <p:cNvPr id="3" name="Content Placeholder 2"/>
          <p:cNvSpPr>
            <a:spLocks noGrp="1"/>
          </p:cNvSpPr>
          <p:nvPr>
            <p:ph idx="1"/>
          </p:nvPr>
        </p:nvSpPr>
        <p:spPr/>
        <p:txBody>
          <a:bodyPr/>
          <a:lstStyle/>
          <a:p>
            <a:r>
              <a:rPr lang="en-US" dirty="0" smtClean="0"/>
              <a:t>The spreadsheet will open in a new browser tab.</a:t>
            </a:r>
          </a:p>
          <a:p>
            <a:endParaRPr lang="en-US" dirty="0"/>
          </a:p>
        </p:txBody>
      </p:sp>
      <p:pic>
        <p:nvPicPr>
          <p:cNvPr id="5" name="Picture 4"/>
          <p:cNvPicPr>
            <a:picLocks noChangeAspect="1"/>
          </p:cNvPicPr>
          <p:nvPr/>
        </p:nvPicPr>
        <p:blipFill>
          <a:blip r:embed="rId3"/>
          <a:stretch>
            <a:fillRect/>
          </a:stretch>
        </p:blipFill>
        <p:spPr>
          <a:xfrm>
            <a:off x="537210" y="2307717"/>
            <a:ext cx="11087100" cy="3486150"/>
          </a:xfrm>
          <a:prstGeom prst="rect">
            <a:avLst/>
          </a:prstGeom>
          <a:ln>
            <a:solidFill>
              <a:schemeClr val="accent3"/>
            </a:solidFill>
          </a:ln>
          <a:effectLst>
            <a:outerShdw blurRad="50800" dist="38100" dir="2700000" algn="tl" rotWithShape="0">
              <a:prstClr val="black">
                <a:alpha val="40000"/>
              </a:prstClr>
            </a:outerShdw>
          </a:effectLst>
        </p:spPr>
      </p:pic>
      <p:sp>
        <p:nvSpPr>
          <p:cNvPr id="6" name="Rectangle 5"/>
          <p:cNvSpPr/>
          <p:nvPr/>
        </p:nvSpPr>
        <p:spPr>
          <a:xfrm>
            <a:off x="1042475" y="3384275"/>
            <a:ext cx="534390" cy="4317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6282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Creating Additional Forms</a:t>
            </a:r>
            <a:endParaRPr lang="en-US" dirty="0"/>
          </a:p>
        </p:txBody>
      </p:sp>
      <p:sp>
        <p:nvSpPr>
          <p:cNvPr id="7" name="Content Placeholder 6"/>
          <p:cNvSpPr>
            <a:spLocks noGrp="1"/>
          </p:cNvSpPr>
          <p:nvPr>
            <p:ph idx="1"/>
          </p:nvPr>
        </p:nvSpPr>
        <p:spPr/>
        <p:txBody>
          <a:bodyPr/>
          <a:lstStyle/>
          <a:p>
            <a:r>
              <a:rPr lang="en-US" dirty="0" smtClean="0"/>
              <a:t>Use </a:t>
            </a:r>
            <a:r>
              <a:rPr lang="en-US" dirty="0"/>
              <a:t>the same process to create the COVID-19 Daily Symptom Tracker and Attestation form.</a:t>
            </a:r>
          </a:p>
          <a:p>
            <a:endParaRPr lang="en-US" dirty="0"/>
          </a:p>
        </p:txBody>
      </p:sp>
      <p:pic>
        <p:nvPicPr>
          <p:cNvPr id="5" name="Picture 4"/>
          <p:cNvPicPr>
            <a:picLocks noChangeAspect="1"/>
          </p:cNvPicPr>
          <p:nvPr/>
        </p:nvPicPr>
        <p:blipFill rotWithShape="1">
          <a:blip r:embed="rId3"/>
          <a:srcRect r="5122" b="20214"/>
          <a:stretch/>
        </p:blipFill>
        <p:spPr>
          <a:xfrm>
            <a:off x="2141002" y="2512861"/>
            <a:ext cx="7909997" cy="4030814"/>
          </a:xfrm>
          <a:prstGeom prst="rect">
            <a:avLst/>
          </a:prstGeom>
          <a:ln>
            <a:solidFill>
              <a:schemeClr val="accent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62831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12488" y="1516623"/>
            <a:ext cx="5167024" cy="4649116"/>
          </a:xfrm>
        </p:spPr>
      </p:pic>
    </p:spTree>
    <p:extLst>
      <p:ext uri="{BB962C8B-B14F-4D97-AF65-F5344CB8AC3E}">
        <p14:creationId xmlns:p14="http://schemas.microsoft.com/office/powerpoint/2010/main" val="2328439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Select </a:t>
            </a:r>
            <a:r>
              <a:rPr lang="en-US" b="1" dirty="0" smtClean="0"/>
              <a:t>Forms</a:t>
            </a:r>
            <a:r>
              <a:rPr lang="en-US" dirty="0" smtClean="0"/>
              <a:t> from the upper-right Apps icon on the Google page.</a:t>
            </a:r>
          </a:p>
          <a:p>
            <a:endParaRPr lang="en-US" dirty="0"/>
          </a:p>
        </p:txBody>
      </p:sp>
      <p:pic>
        <p:nvPicPr>
          <p:cNvPr id="4" name="Picture 3"/>
          <p:cNvPicPr>
            <a:picLocks noChangeAspect="1"/>
          </p:cNvPicPr>
          <p:nvPr/>
        </p:nvPicPr>
        <p:blipFill rotWithShape="1">
          <a:blip r:embed="rId3"/>
          <a:srcRect b="7201"/>
          <a:stretch/>
        </p:blipFill>
        <p:spPr bwMode="auto">
          <a:xfrm>
            <a:off x="1983990" y="2555630"/>
            <a:ext cx="8224021" cy="3940419"/>
          </a:xfrm>
          <a:prstGeom prst="rect">
            <a:avLst/>
          </a:prstGeom>
          <a:ln>
            <a:solidFill>
              <a:schemeClr val="accent3"/>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7" name="Picture 6"/>
          <p:cNvPicPr>
            <a:picLocks noChangeAspect="1"/>
          </p:cNvPicPr>
          <p:nvPr/>
        </p:nvPicPr>
        <p:blipFill rotWithShape="1">
          <a:blip r:embed="rId4"/>
          <a:srcRect t="4336" r="3106" b="8549"/>
          <a:stretch/>
        </p:blipFill>
        <p:spPr>
          <a:xfrm>
            <a:off x="9694312" y="2652799"/>
            <a:ext cx="293190" cy="282323"/>
          </a:xfrm>
          <a:prstGeom prst="rect">
            <a:avLst/>
          </a:prstGeom>
          <a:ln>
            <a:noFill/>
          </a:ln>
        </p:spPr>
      </p:pic>
      <p:sp>
        <p:nvSpPr>
          <p:cNvPr id="6" name="Title 5"/>
          <p:cNvSpPr>
            <a:spLocks noGrp="1"/>
          </p:cNvSpPr>
          <p:nvPr>
            <p:ph type="title"/>
          </p:nvPr>
        </p:nvSpPr>
        <p:spPr/>
        <p:txBody>
          <a:bodyPr/>
          <a:lstStyle/>
          <a:p>
            <a:r>
              <a:rPr lang="en-US" dirty="0" smtClean="0"/>
              <a:t>Google Forms</a:t>
            </a:r>
            <a:endParaRPr lang="en-US" dirty="0"/>
          </a:p>
        </p:txBody>
      </p:sp>
      <p:sp>
        <p:nvSpPr>
          <p:cNvPr id="2" name="Rectangle 1"/>
          <p:cNvSpPr/>
          <p:nvPr/>
        </p:nvSpPr>
        <p:spPr>
          <a:xfrm>
            <a:off x="7559333" y="4916633"/>
            <a:ext cx="770021" cy="75077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310255" y="2517567"/>
            <a:ext cx="332508" cy="512555"/>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4123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681" t="431" b="9210"/>
          <a:stretch/>
        </p:blipFill>
        <p:spPr bwMode="auto">
          <a:xfrm>
            <a:off x="617198" y="2461406"/>
            <a:ext cx="10957605" cy="3559834"/>
          </a:xfrm>
          <a:prstGeom prst="rect">
            <a:avLst/>
          </a:prstGeom>
          <a:ln>
            <a:solidFill>
              <a:schemeClr val="accent3"/>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2" name="Picture 1"/>
          <p:cNvPicPr>
            <a:picLocks noChangeAspect="1"/>
          </p:cNvPicPr>
          <p:nvPr/>
        </p:nvPicPr>
        <p:blipFill rotWithShape="1">
          <a:blip r:embed="rId4"/>
          <a:srcRect t="4336" r="3106" b="8549"/>
          <a:stretch/>
        </p:blipFill>
        <p:spPr>
          <a:xfrm>
            <a:off x="10962690" y="2889923"/>
            <a:ext cx="342858" cy="348468"/>
          </a:xfrm>
          <a:prstGeom prst="rect">
            <a:avLst/>
          </a:prstGeom>
          <a:ln>
            <a:noFill/>
          </a:ln>
        </p:spPr>
      </p:pic>
      <p:pic>
        <p:nvPicPr>
          <p:cNvPr id="7" name="Picture 6"/>
          <p:cNvPicPr>
            <a:picLocks noChangeAspect="1"/>
          </p:cNvPicPr>
          <p:nvPr/>
        </p:nvPicPr>
        <p:blipFill rotWithShape="1">
          <a:blip r:embed="rId4"/>
          <a:srcRect t="4336" r="3106" b="8549"/>
          <a:stretch/>
        </p:blipFill>
        <p:spPr>
          <a:xfrm>
            <a:off x="11014390" y="2484251"/>
            <a:ext cx="266439" cy="270799"/>
          </a:xfrm>
          <a:prstGeom prst="rect">
            <a:avLst/>
          </a:prstGeom>
          <a:ln>
            <a:noFill/>
          </a:ln>
        </p:spPr>
      </p:pic>
      <p:sp>
        <p:nvSpPr>
          <p:cNvPr id="6" name="Title 5"/>
          <p:cNvSpPr>
            <a:spLocks noGrp="1"/>
          </p:cNvSpPr>
          <p:nvPr>
            <p:ph type="title"/>
          </p:nvPr>
        </p:nvSpPr>
        <p:spPr/>
        <p:txBody>
          <a:bodyPr/>
          <a:lstStyle/>
          <a:p>
            <a:r>
              <a:rPr lang="en-US" dirty="0" smtClean="0"/>
              <a:t>Creating a New Form</a:t>
            </a:r>
            <a:endParaRPr lang="en-US" dirty="0"/>
          </a:p>
        </p:txBody>
      </p:sp>
      <p:sp>
        <p:nvSpPr>
          <p:cNvPr id="3" name="Content Placeholder 2"/>
          <p:cNvSpPr>
            <a:spLocks noGrp="1"/>
          </p:cNvSpPr>
          <p:nvPr>
            <p:ph idx="1"/>
          </p:nvPr>
        </p:nvSpPr>
        <p:spPr/>
        <p:txBody>
          <a:bodyPr/>
          <a:lstStyle/>
          <a:p>
            <a:r>
              <a:rPr lang="en-US" dirty="0" smtClean="0"/>
              <a:t>Click </a:t>
            </a:r>
            <a:r>
              <a:rPr lang="en-US" b="1" dirty="0" smtClean="0"/>
              <a:t>Blank</a:t>
            </a:r>
            <a:r>
              <a:rPr lang="en-US" dirty="0" smtClean="0"/>
              <a:t> to start a new form.</a:t>
            </a:r>
          </a:p>
          <a:p>
            <a:endParaRPr lang="en-US" dirty="0"/>
          </a:p>
        </p:txBody>
      </p:sp>
      <p:sp>
        <p:nvSpPr>
          <p:cNvPr id="5" name="Rectangle 4"/>
          <p:cNvSpPr/>
          <p:nvPr/>
        </p:nvSpPr>
        <p:spPr>
          <a:xfrm>
            <a:off x="1925052" y="3773102"/>
            <a:ext cx="1655546" cy="1501541"/>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407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Click the </a:t>
            </a:r>
            <a:r>
              <a:rPr lang="en-US" b="1" dirty="0" smtClean="0"/>
              <a:t>Untitled form </a:t>
            </a:r>
            <a:r>
              <a:rPr lang="en-US" dirty="0" smtClean="0"/>
              <a:t>and </a:t>
            </a:r>
            <a:r>
              <a:rPr lang="en-US" b="1" dirty="0" smtClean="0"/>
              <a:t>Form description</a:t>
            </a:r>
            <a:r>
              <a:rPr lang="en-US" dirty="0" smtClean="0"/>
              <a:t> fields to enter the name and description of the form.</a:t>
            </a:r>
          </a:p>
          <a:p>
            <a:endParaRPr lang="en-US" dirty="0"/>
          </a:p>
        </p:txBody>
      </p:sp>
      <p:pic>
        <p:nvPicPr>
          <p:cNvPr id="4" name="Picture 3"/>
          <p:cNvPicPr>
            <a:picLocks noChangeAspect="1"/>
          </p:cNvPicPr>
          <p:nvPr/>
        </p:nvPicPr>
        <p:blipFill rotWithShape="1">
          <a:blip r:embed="rId3"/>
          <a:srcRect b="2950"/>
          <a:stretch/>
        </p:blipFill>
        <p:spPr bwMode="auto">
          <a:xfrm>
            <a:off x="918713" y="2409555"/>
            <a:ext cx="10465702" cy="4008498"/>
          </a:xfrm>
          <a:prstGeom prst="rect">
            <a:avLst/>
          </a:prstGeom>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2" name="Picture 1"/>
          <p:cNvPicPr>
            <a:picLocks noChangeAspect="1"/>
          </p:cNvPicPr>
          <p:nvPr/>
        </p:nvPicPr>
        <p:blipFill>
          <a:blip r:embed="rId4"/>
          <a:stretch>
            <a:fillRect/>
          </a:stretch>
        </p:blipFill>
        <p:spPr>
          <a:xfrm>
            <a:off x="10821258" y="2536458"/>
            <a:ext cx="438150" cy="495300"/>
          </a:xfrm>
          <a:prstGeom prst="rect">
            <a:avLst/>
          </a:prstGeom>
          <a:ln>
            <a:noFill/>
          </a:ln>
        </p:spPr>
      </p:pic>
      <p:sp>
        <p:nvSpPr>
          <p:cNvPr id="6" name="Title 5"/>
          <p:cNvSpPr>
            <a:spLocks noGrp="1"/>
          </p:cNvSpPr>
          <p:nvPr>
            <p:ph type="title"/>
          </p:nvPr>
        </p:nvSpPr>
        <p:spPr/>
        <p:txBody>
          <a:bodyPr/>
          <a:lstStyle/>
          <a:p>
            <a:r>
              <a:rPr lang="en-US" dirty="0" smtClean="0"/>
              <a:t>Entering a Form Title/Description</a:t>
            </a:r>
            <a:endParaRPr lang="en-US" dirty="0"/>
          </a:p>
        </p:txBody>
      </p:sp>
    </p:spTree>
    <p:extLst>
      <p:ext uri="{BB962C8B-B14F-4D97-AF65-F5344CB8AC3E}">
        <p14:creationId xmlns:p14="http://schemas.microsoft.com/office/powerpoint/2010/main" val="2642415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9624" y="1495514"/>
            <a:ext cx="8370001" cy="4585245"/>
          </a:xfrm>
        </p:spPr>
        <p:txBody>
          <a:bodyPr/>
          <a:lstStyle/>
          <a:p>
            <a:r>
              <a:rPr lang="en-US" dirty="0" smtClean="0"/>
              <a:t>Click a field to make it active. </a:t>
            </a:r>
          </a:p>
          <a:p>
            <a:r>
              <a:rPr lang="en-US" dirty="0" smtClean="0"/>
              <a:t>For each field/question, select the type from the drop-down list to the right of the question. </a:t>
            </a:r>
          </a:p>
          <a:p>
            <a:endParaRPr lang="en-US" dirty="0"/>
          </a:p>
        </p:txBody>
      </p:sp>
      <p:sp>
        <p:nvSpPr>
          <p:cNvPr id="5" name="Title 4"/>
          <p:cNvSpPr>
            <a:spLocks noGrp="1"/>
          </p:cNvSpPr>
          <p:nvPr>
            <p:ph type="title"/>
          </p:nvPr>
        </p:nvSpPr>
        <p:spPr/>
        <p:txBody>
          <a:bodyPr/>
          <a:lstStyle/>
          <a:p>
            <a:r>
              <a:rPr lang="en-US" dirty="0"/>
              <a:t>Entering a Form Title/Description</a:t>
            </a:r>
          </a:p>
        </p:txBody>
      </p:sp>
      <p:pic>
        <p:nvPicPr>
          <p:cNvPr id="6" name="Picture 5"/>
          <p:cNvPicPr>
            <a:picLocks noChangeAspect="1"/>
          </p:cNvPicPr>
          <p:nvPr/>
        </p:nvPicPr>
        <p:blipFill rotWithShape="1">
          <a:blip r:embed="rId3"/>
          <a:srcRect l="21709" t="20012" r="18997"/>
          <a:stretch/>
        </p:blipFill>
        <p:spPr>
          <a:xfrm>
            <a:off x="1467653" y="2964267"/>
            <a:ext cx="6877778" cy="3590913"/>
          </a:xfrm>
          <a:prstGeom prst="rect">
            <a:avLst/>
          </a:prstGeom>
          <a:ln>
            <a:solidFill>
              <a:schemeClr val="accent3"/>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9554403" y="1789915"/>
            <a:ext cx="1701623" cy="4679464"/>
          </a:xfrm>
          <a:prstGeom prst="rect">
            <a:avLst/>
          </a:prstGeom>
          <a:ln>
            <a:solidFill>
              <a:schemeClr val="accent3"/>
            </a:solidFill>
          </a:ln>
          <a:effectLst>
            <a:outerShdw blurRad="50800" dist="38100" dir="2700000" algn="tl" rotWithShape="0">
              <a:prstClr val="black">
                <a:alpha val="40000"/>
              </a:prstClr>
            </a:outerShdw>
          </a:effectLst>
        </p:spPr>
      </p:pic>
      <p:sp>
        <p:nvSpPr>
          <p:cNvPr id="9" name="Rectangle 8"/>
          <p:cNvSpPr/>
          <p:nvPr/>
        </p:nvSpPr>
        <p:spPr>
          <a:xfrm>
            <a:off x="5735782" y="4370119"/>
            <a:ext cx="1911927" cy="5462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321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Adding Questions</a:t>
            </a:r>
            <a:endParaRPr lang="en-US" dirty="0"/>
          </a:p>
        </p:txBody>
      </p:sp>
      <p:sp>
        <p:nvSpPr>
          <p:cNvPr id="3" name="Content Placeholder 2"/>
          <p:cNvSpPr>
            <a:spLocks noGrp="1"/>
          </p:cNvSpPr>
          <p:nvPr>
            <p:ph idx="1"/>
          </p:nvPr>
        </p:nvSpPr>
        <p:spPr/>
        <p:txBody>
          <a:bodyPr/>
          <a:lstStyle/>
          <a:p>
            <a:r>
              <a:rPr lang="en-US" dirty="0" smtClean="0"/>
              <a:t>For the </a:t>
            </a:r>
            <a:r>
              <a:rPr lang="en-US" dirty="0"/>
              <a:t>N</a:t>
            </a:r>
            <a:r>
              <a:rPr lang="en-US" dirty="0" smtClean="0"/>
              <a:t>ame and Student ID fields, select </a:t>
            </a:r>
            <a:r>
              <a:rPr lang="en-US" b="1" dirty="0" smtClean="0"/>
              <a:t>Short Answer </a:t>
            </a:r>
            <a:r>
              <a:rPr lang="en-US" dirty="0" smtClean="0"/>
              <a:t>as the question type.</a:t>
            </a:r>
          </a:p>
          <a:p>
            <a:endParaRPr lang="en-US" dirty="0"/>
          </a:p>
        </p:txBody>
      </p:sp>
      <p:pic>
        <p:nvPicPr>
          <p:cNvPr id="6" name="Picture 5"/>
          <p:cNvPicPr>
            <a:picLocks noChangeAspect="1"/>
          </p:cNvPicPr>
          <p:nvPr/>
        </p:nvPicPr>
        <p:blipFill>
          <a:blip r:embed="rId3"/>
          <a:stretch>
            <a:fillRect/>
          </a:stretch>
        </p:blipFill>
        <p:spPr>
          <a:xfrm>
            <a:off x="2012260" y="2503743"/>
            <a:ext cx="8134350" cy="4086225"/>
          </a:xfrm>
          <a:prstGeom prst="rect">
            <a:avLst/>
          </a:prstGeom>
          <a:ln>
            <a:solidFill>
              <a:schemeClr val="accent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38726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Making a Question Required</a:t>
            </a:r>
            <a:endParaRPr lang="en-US" dirty="0"/>
          </a:p>
        </p:txBody>
      </p:sp>
      <p:sp>
        <p:nvSpPr>
          <p:cNvPr id="3" name="Content Placeholder 2"/>
          <p:cNvSpPr>
            <a:spLocks noGrp="1"/>
          </p:cNvSpPr>
          <p:nvPr>
            <p:ph idx="1"/>
          </p:nvPr>
        </p:nvSpPr>
        <p:spPr/>
        <p:txBody>
          <a:bodyPr/>
          <a:lstStyle/>
          <a:p>
            <a:r>
              <a:rPr lang="en-US" dirty="0" smtClean="0"/>
              <a:t>You also have the option to make a question </a:t>
            </a:r>
            <a:r>
              <a:rPr lang="en-US" b="1" dirty="0" smtClean="0"/>
              <a:t>Required</a:t>
            </a:r>
            <a:r>
              <a:rPr lang="en-US" dirty="0" smtClean="0"/>
              <a:t> in the lower-right corner of the question block.</a:t>
            </a:r>
          </a:p>
          <a:p>
            <a:endParaRPr lang="en-US" dirty="0"/>
          </a:p>
        </p:txBody>
      </p:sp>
      <p:pic>
        <p:nvPicPr>
          <p:cNvPr id="10" name="Picture 9"/>
          <p:cNvPicPr>
            <a:picLocks noChangeAspect="1"/>
          </p:cNvPicPr>
          <p:nvPr/>
        </p:nvPicPr>
        <p:blipFill>
          <a:blip r:embed="rId3"/>
          <a:stretch>
            <a:fillRect/>
          </a:stretch>
        </p:blipFill>
        <p:spPr>
          <a:xfrm>
            <a:off x="2012260" y="2503743"/>
            <a:ext cx="8134350" cy="4086225"/>
          </a:xfrm>
          <a:prstGeom prst="rect">
            <a:avLst/>
          </a:prstGeom>
          <a:ln>
            <a:solidFill>
              <a:schemeClr val="accent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0830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XRUYQT3274NZ-681238054-1736</_dlc_DocId>
    <_dlc_DocIdUrl xmlns="b22f8f74-215c-4154-9939-bd29e4e8980e">
      <Url>https://supportservices.jobcorps.gov/health/_layouts/15/DocIdRedir.aspx?ID=XRUYQT3274NZ-681238054-1736</Url>
      <Description>XRUYQT3274NZ-681238054-1736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4DC7420-1A1A-4187-8086-E5CBED162AAE}"/>
</file>

<file path=customXml/itemProps2.xml><?xml version="1.0" encoding="utf-8"?>
<ds:datastoreItem xmlns:ds="http://schemas.openxmlformats.org/officeDocument/2006/customXml" ds:itemID="{EB8D7C5F-CE5F-42C4-BDAF-B9D5AB34114E}"/>
</file>

<file path=customXml/itemProps3.xml><?xml version="1.0" encoding="utf-8"?>
<ds:datastoreItem xmlns:ds="http://schemas.openxmlformats.org/officeDocument/2006/customXml" ds:itemID="{0BECE3AA-8B1E-4901-BC26-253746BB9117}"/>
</file>

<file path=customXml/itemProps4.xml><?xml version="1.0" encoding="utf-8"?>
<ds:datastoreItem xmlns:ds="http://schemas.openxmlformats.org/officeDocument/2006/customXml" ds:itemID="{6F22578B-0F99-4CB3-9A3D-7C33482214C6}"/>
</file>

<file path=docProps/app.xml><?xml version="1.0" encoding="utf-8"?>
<Properties xmlns="http://schemas.openxmlformats.org/officeDocument/2006/extended-properties" xmlns:vt="http://schemas.openxmlformats.org/officeDocument/2006/docPropsVTypes">
  <Template>TM03457444[[fn=Basis]]</Template>
  <TotalTime>706</TotalTime>
  <Words>2302</Words>
  <Application>Microsoft Office PowerPoint</Application>
  <PresentationFormat>Widescreen</PresentationFormat>
  <Paragraphs>160</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Corbel</vt:lpstr>
      <vt:lpstr>Wingdings</vt:lpstr>
      <vt:lpstr>Basis</vt:lpstr>
      <vt:lpstr>Using Google Forms </vt:lpstr>
      <vt:lpstr>LEARNING OBJECTIVES</vt:lpstr>
      <vt:lpstr>Google Login </vt:lpstr>
      <vt:lpstr>Google Forms</vt:lpstr>
      <vt:lpstr>Creating a New Form</vt:lpstr>
      <vt:lpstr>Entering a Form Title/Description</vt:lpstr>
      <vt:lpstr>Entering a Form Title/Description</vt:lpstr>
      <vt:lpstr>Adding Questions</vt:lpstr>
      <vt:lpstr>Making a Question Required</vt:lpstr>
      <vt:lpstr>Adding Questions</vt:lpstr>
      <vt:lpstr>Adding Date/Time Fields</vt:lpstr>
      <vt:lpstr>Adding Multiple Choice Questions</vt:lpstr>
      <vt:lpstr>Adding Multiple Choice Questions</vt:lpstr>
      <vt:lpstr>Adding Multiple Choice Questions</vt:lpstr>
      <vt:lpstr>Adding Multiple Choice Questions</vt:lpstr>
      <vt:lpstr>Statement Checkboxes</vt:lpstr>
      <vt:lpstr>Statement Checkboxes</vt:lpstr>
      <vt:lpstr>Form Title</vt:lpstr>
      <vt:lpstr>Form Title</vt:lpstr>
      <vt:lpstr>Form Responses</vt:lpstr>
      <vt:lpstr>Form Responses</vt:lpstr>
      <vt:lpstr>Response Spreadsheet</vt:lpstr>
      <vt:lpstr>Form Settings</vt:lpstr>
      <vt:lpstr>Adding Collaborators</vt:lpstr>
      <vt:lpstr>Adding Collaborators</vt:lpstr>
      <vt:lpstr>Preview Form</vt:lpstr>
      <vt:lpstr>Link to the Forms</vt:lpstr>
      <vt:lpstr>View Responses</vt:lpstr>
      <vt:lpstr>View Responses in the Spreadsheet</vt:lpstr>
      <vt:lpstr>View Responses in the Spreadsheet</vt:lpstr>
      <vt:lpstr>Creating Additional Forms</vt:lpstr>
      <vt:lpstr>PowerPoint Presentation</vt:lpstr>
    </vt:vector>
  </TitlesOfParts>
  <Company>Job Corps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Google Forms</dc:title>
  <dc:creator>Windows User</dc:creator>
  <cp:lastModifiedBy>Windows User</cp:lastModifiedBy>
  <cp:revision>79</cp:revision>
  <dcterms:created xsi:type="dcterms:W3CDTF">2020-09-10T14:07:19Z</dcterms:created>
  <dcterms:modified xsi:type="dcterms:W3CDTF">2020-11-06T22:27:50Z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e8191fa3-28aa-49e5-bdc1-7a2753870c50</vt:lpwstr>
  </property>
</Properties>
</file>