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slides/slide47.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slides/slide4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45.xml" ContentType="application/vnd.openxmlformats-officedocument.presentationml.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5.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39.xml" ContentType="application/vnd.openxmlformats-officedocument.presentationml.notesSlide+xml"/>
  <Override PartName="/ppt/notesSlides/notesSlide7.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notesSlides/notesSlide6.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21.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1.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322" r:id="rId5"/>
    <p:sldId id="300" r:id="rId6"/>
    <p:sldId id="350" r:id="rId7"/>
    <p:sldId id="315" r:id="rId8"/>
    <p:sldId id="328" r:id="rId9"/>
    <p:sldId id="330" r:id="rId10"/>
    <p:sldId id="319" r:id="rId11"/>
    <p:sldId id="263" r:id="rId12"/>
    <p:sldId id="270" r:id="rId13"/>
    <p:sldId id="286" r:id="rId14"/>
    <p:sldId id="295" r:id="rId15"/>
    <p:sldId id="296" r:id="rId16"/>
    <p:sldId id="262" r:id="rId17"/>
    <p:sldId id="264" r:id="rId18"/>
    <p:sldId id="333" r:id="rId19"/>
    <p:sldId id="316" r:id="rId20"/>
    <p:sldId id="335" r:id="rId21"/>
    <p:sldId id="336" r:id="rId22"/>
    <p:sldId id="337" r:id="rId23"/>
    <p:sldId id="339" r:id="rId24"/>
    <p:sldId id="351" r:id="rId25"/>
    <p:sldId id="356" r:id="rId26"/>
    <p:sldId id="306" r:id="rId27"/>
    <p:sldId id="342" r:id="rId28"/>
    <p:sldId id="329" r:id="rId29"/>
    <p:sldId id="323" r:id="rId30"/>
    <p:sldId id="343" r:id="rId31"/>
    <p:sldId id="327" r:id="rId32"/>
    <p:sldId id="326" r:id="rId33"/>
    <p:sldId id="353" r:id="rId34"/>
    <p:sldId id="317" r:id="rId35"/>
    <p:sldId id="320" r:id="rId36"/>
    <p:sldId id="354" r:id="rId37"/>
    <p:sldId id="314" r:id="rId38"/>
    <p:sldId id="344" r:id="rId39"/>
    <p:sldId id="355" r:id="rId40"/>
    <p:sldId id="313" r:id="rId41"/>
    <p:sldId id="310" r:id="rId42"/>
    <p:sldId id="325" r:id="rId43"/>
    <p:sldId id="352" r:id="rId44"/>
    <p:sldId id="345" r:id="rId45"/>
    <p:sldId id="341" r:id="rId46"/>
    <p:sldId id="258" r:id="rId47"/>
    <p:sldId id="348" r:id="rId48"/>
    <p:sldId id="299" r:id="rId49"/>
    <p:sldId id="347" r:id="rId50"/>
    <p:sldId id="309" r:id="rId51"/>
    <p:sldId id="303" r:id="rId52"/>
  </p:sldIdLst>
  <p:sldSz cx="12192000" cy="6858000"/>
  <p:notesSz cx="6858000" cy="1419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Luht" initials="JL" lastIdx="1" clrIdx="0">
    <p:extLst>
      <p:ext uri="{19B8F6BF-5375-455C-9EA6-DF929625EA0E}">
        <p15:presenceInfo xmlns:p15="http://schemas.microsoft.com/office/powerpoint/2012/main" userId="S-1-5-21-746137067-813497703-1060284298-4145" providerId="AD"/>
      </p:ext>
    </p:extLst>
  </p:cmAuthor>
  <p:cmAuthor id="2" name="helena.mackenzie530" initials="he" lastIdx="4" clrIdx="1">
    <p:extLst>
      <p:ext uri="{19B8F6BF-5375-455C-9EA6-DF929625EA0E}">
        <p15:presenceInfo xmlns:p15="http://schemas.microsoft.com/office/powerpoint/2012/main" userId="S::helena.mackenzie530_gmail.com#ext#@humanitasinc.onmicrosoft.com::17ce6243-a42e-4d6a-bdc7-2b0a0abc72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09B2A-0259-1D28-67E6-6907A8F2BD29}" v="57" dt="2020-05-19T15:37:08.337"/>
    <p1510:client id="{1F35B880-3A82-4F7D-A986-86DCF6DBAE18}" v="65" dt="2020-05-27T17:56:34.564"/>
    <p1510:client id="{2CEA71B1-C99D-E216-BE1F-3B221764D1F3}" v="49" dt="2020-06-02T18:47:12.081"/>
    <p1510:client id="{333E18EC-D7EA-43A2-98AF-F830B6BB40CE}" v="10" dt="2020-05-26T15:32:26.584"/>
    <p1510:client id="{43AEAC49-2446-404F-A321-D5B503F8BD52}" v="31" dt="2020-05-31T21:25:54.647"/>
    <p1510:client id="{4AF93352-D498-434A-A213-576662C4505E}" v="75" dt="2020-05-28T20:19:48.262"/>
    <p1510:client id="{629C1D82-B965-47BE-9590-E36AFFAD7158}" v="30" dt="2020-06-02T12:05:18.479"/>
    <p1510:client id="{687FE763-1231-4692-834D-B5BE45FCEC55}" v="62" dt="2020-05-15T19:57:06.698"/>
    <p1510:client id="{754AB1D9-D5C8-4984-ADBF-13A51F74278D}" v="4" dt="2020-05-25T19:38:12.637"/>
    <p1510:client id="{76AB40AA-C2C2-4C7A-BC68-38405045A436}" v="164" dt="2020-05-28T19:34:01.449"/>
    <p1510:client id="{79D76117-B58C-4987-96D0-34EC5121F3A5}" v="77" dt="2020-05-17T18:17:29.865"/>
    <p1510:client id="{7BFB3D32-2E55-4560-9BBF-35AF0F7A7662}" v="80" dt="2020-05-19T21:32:33.853"/>
    <p1510:client id="{857231AF-6060-4482-9823-01CD24D5EE23}" v="799" dt="2020-05-24T19:19:27.409"/>
    <p1510:client id="{8A3AD2FA-B276-4757-904B-C71117B0FE19}" v="102" dt="2020-05-26T20:27:27.056"/>
    <p1510:client id="{9253D019-11A0-4BCC-A67D-1F3FC94E49F4}" v="16" dt="2020-05-18T15:43:09.837"/>
    <p1510:client id="{945CF3EE-B72F-4641-B6D1-49CCF65E50E3}" v="5" dt="2020-05-25T14:38:09.279"/>
    <p1510:client id="{98807550-99BD-4010-8476-03EA055625AE}" v="119" dt="2020-05-18T12:49:03.955"/>
    <p1510:client id="{A076E241-E73C-4E54-829F-D00D090EFA33}" v="53" dt="2020-05-26T15:19:57.802"/>
    <p1510:client id="{B6F2EDCB-FCF1-4F22-9A89-BD37105A2234}" v="1" dt="2020-05-15T21:54:58.840"/>
    <p1510:client id="{E6E26359-0CA5-455C-81BD-3E215FC34C7E}" v="742" dt="2020-05-28T16:50:16.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customXml" Target="../customXml/item4.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Common Stressors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Percentage worried</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Sheet1!$A$2:$A$6</c:f>
              <c:strCache>
                <c:ptCount val="5"/>
                <c:pt idx="0">
                  <c:v>Money</c:v>
                </c:pt>
                <c:pt idx="1">
                  <c:v>Work</c:v>
                </c:pt>
                <c:pt idx="2">
                  <c:v>The economy</c:v>
                </c:pt>
                <c:pt idx="3">
                  <c:v>Family responsibilities</c:v>
                </c:pt>
                <c:pt idx="4">
                  <c:v>Health concerns</c:v>
                </c:pt>
              </c:strCache>
            </c:strRef>
          </c:cat>
          <c:val>
            <c:numRef>
              <c:f>Sheet1!$B$2:$B$6</c:f>
              <c:numCache>
                <c:formatCode>General</c:formatCode>
                <c:ptCount val="5"/>
                <c:pt idx="0">
                  <c:v>64</c:v>
                </c:pt>
                <c:pt idx="1">
                  <c:v>60</c:v>
                </c:pt>
                <c:pt idx="2">
                  <c:v>49</c:v>
                </c:pt>
                <c:pt idx="3">
                  <c:v>47</c:v>
                </c:pt>
                <c:pt idx="4">
                  <c:v>46</c:v>
                </c:pt>
              </c:numCache>
            </c:numRef>
          </c:val>
          <c:extLst xmlns:c16r2="http://schemas.microsoft.com/office/drawing/2015/06/chart">
            <c:ext xmlns:c16="http://schemas.microsoft.com/office/drawing/2014/chart" uri="{C3380CC4-5D6E-409C-BE32-E72D297353CC}">
              <c16:uniqueId val="{00000000-66A6-402A-B646-F37C87BF8049}"/>
            </c:ext>
          </c:extLst>
        </c:ser>
        <c:dLbls>
          <c:dLblPos val="outEnd"/>
          <c:showLegendKey val="0"/>
          <c:showVal val="1"/>
          <c:showCatName val="0"/>
          <c:showSerName val="0"/>
          <c:showPercent val="0"/>
          <c:showBubbleSize val="0"/>
        </c:dLbls>
        <c:gapWidth val="100"/>
        <c:overlap val="-24"/>
        <c:axId val="222844776"/>
        <c:axId val="222845168"/>
      </c:barChart>
      <c:catAx>
        <c:axId val="2228447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22845168"/>
        <c:crosses val="autoZero"/>
        <c:auto val="1"/>
        <c:lblAlgn val="ctr"/>
        <c:lblOffset val="100"/>
        <c:noMultiLvlLbl val="0"/>
      </c:catAx>
      <c:valAx>
        <c:axId val="22284516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2228447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85F92-2CD6-4E52-978A-4B5C22FBC0BA}" type="datetimeFigureOut">
              <a:rPr lang="en-US" smtClean="0"/>
              <a:t>6/4/2020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F45E5-668D-4059-B0FD-0FE9E3B79973}" type="slidenum">
              <a:rPr lang="en-US" smtClean="0"/>
              <a:t>‹#›</a:t>
            </a:fld>
            <a:endParaRPr lang="en-US"/>
          </a:p>
        </p:txBody>
      </p:sp>
    </p:spTree>
    <p:extLst>
      <p:ext uri="{BB962C8B-B14F-4D97-AF65-F5344CB8AC3E}">
        <p14:creationId xmlns:p14="http://schemas.microsoft.com/office/powerpoint/2010/main" val="3579412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Helena</a:t>
            </a:r>
          </a:p>
          <a:p>
            <a:r>
              <a:rPr lang="en-US">
                <a:cs typeface="Calibri"/>
              </a:rPr>
              <a:t>Decided to do this webinar prior to coronavirus pandemic and the killing of George Floyd last week and it seems even more necessary than ever to have a webinar on anxiety right now.  All in tough space.</a:t>
            </a:r>
          </a:p>
        </p:txBody>
      </p:sp>
      <p:sp>
        <p:nvSpPr>
          <p:cNvPr id="4" name="Slide Number Placeholder 3"/>
          <p:cNvSpPr>
            <a:spLocks noGrp="1"/>
          </p:cNvSpPr>
          <p:nvPr>
            <p:ph type="sldNum" sz="quarter" idx="5"/>
          </p:nvPr>
        </p:nvSpPr>
        <p:spPr/>
        <p:txBody>
          <a:bodyPr/>
          <a:lstStyle/>
          <a:p>
            <a:fld id="{475F45E5-668D-4059-B0FD-0FE9E3B79973}" type="slidenum">
              <a:rPr lang="en-US" smtClean="0"/>
              <a:t>1</a:t>
            </a:fld>
            <a:endParaRPr lang="en-US"/>
          </a:p>
        </p:txBody>
      </p:sp>
    </p:spTree>
    <p:extLst>
      <p:ext uri="{BB962C8B-B14F-4D97-AF65-F5344CB8AC3E}">
        <p14:creationId xmlns:p14="http://schemas.microsoft.com/office/powerpoint/2010/main" val="179513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what was left of my car</a:t>
            </a:r>
          </a:p>
          <a:p>
            <a:r>
              <a:rPr lang="en-US">
                <a:cs typeface="Calibri"/>
              </a:rPr>
              <a:t>- if it had been a monday or thursday I would have been in my car getting ready to head to work.</a:t>
            </a:r>
          </a:p>
          <a:p>
            <a:r>
              <a:rPr lang="en-US">
                <a:cs typeface="Calibri"/>
              </a:rPr>
              <a:t>- I'm super lucky. And that's how I felt that day. </a:t>
            </a:r>
          </a:p>
        </p:txBody>
      </p:sp>
      <p:sp>
        <p:nvSpPr>
          <p:cNvPr id="4" name="Slide Number Placeholder 3"/>
          <p:cNvSpPr>
            <a:spLocks noGrp="1"/>
          </p:cNvSpPr>
          <p:nvPr>
            <p:ph type="sldNum" sz="quarter" idx="5"/>
          </p:nvPr>
        </p:nvSpPr>
        <p:spPr/>
        <p:txBody>
          <a:bodyPr/>
          <a:lstStyle/>
          <a:p>
            <a:fld id="{475F45E5-668D-4059-B0FD-0FE9E3B79973}" type="slidenum">
              <a:rPr lang="en-US" smtClean="0"/>
              <a:t>10</a:t>
            </a:fld>
            <a:endParaRPr lang="en-US"/>
          </a:p>
        </p:txBody>
      </p:sp>
    </p:spTree>
    <p:extLst>
      <p:ext uri="{BB962C8B-B14F-4D97-AF65-F5344CB8AC3E}">
        <p14:creationId xmlns:p14="http://schemas.microsoft.com/office/powerpoint/2010/main" val="214172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Because everything turned out alright. Insurance paid. We got a new car. Everything was fine.</a:t>
            </a:r>
          </a:p>
          <a:p>
            <a:r>
              <a:rPr lang="en-US">
                <a:cs typeface="Calibri"/>
              </a:rPr>
              <a:t>Until it wasn't.</a:t>
            </a:r>
          </a:p>
          <a:p>
            <a:r>
              <a:rPr lang="en-US">
                <a:cs typeface="Calibri"/>
              </a:rPr>
              <a:t>I kept seeing news articles on climate change. Climate change causes more rain. It has a particularly bad effect on oak trees. I had two other oak trees in my yard. What if they fell?</a:t>
            </a:r>
          </a:p>
        </p:txBody>
      </p:sp>
      <p:sp>
        <p:nvSpPr>
          <p:cNvPr id="4" name="Slide Number Placeholder 3"/>
          <p:cNvSpPr>
            <a:spLocks noGrp="1"/>
          </p:cNvSpPr>
          <p:nvPr>
            <p:ph type="sldNum" sz="quarter" idx="5"/>
          </p:nvPr>
        </p:nvSpPr>
        <p:spPr/>
        <p:txBody>
          <a:bodyPr/>
          <a:lstStyle/>
          <a:p>
            <a:fld id="{475F45E5-668D-4059-B0FD-0FE9E3B79973}" type="slidenum">
              <a:rPr lang="en-US" smtClean="0"/>
              <a:t>11</a:t>
            </a:fld>
            <a:endParaRPr lang="en-US"/>
          </a:p>
        </p:txBody>
      </p:sp>
    </p:spTree>
    <p:extLst>
      <p:ext uri="{BB962C8B-B14F-4D97-AF65-F5344CB8AC3E}">
        <p14:creationId xmlns:p14="http://schemas.microsoft.com/office/powerpoint/2010/main" val="2774849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look happy here, but this was the beginning of my panic. My husband and I were at this LLS gala, raising money for blood cancer. We got to the gala a little early, and we at the bar chatting.</a:t>
            </a:r>
          </a:p>
        </p:txBody>
      </p:sp>
      <p:sp>
        <p:nvSpPr>
          <p:cNvPr id="4" name="Slide Number Placeholder 3"/>
          <p:cNvSpPr>
            <a:spLocks noGrp="1"/>
          </p:cNvSpPr>
          <p:nvPr>
            <p:ph type="sldNum" sz="quarter" idx="5"/>
          </p:nvPr>
        </p:nvSpPr>
        <p:spPr/>
        <p:txBody>
          <a:bodyPr/>
          <a:lstStyle/>
          <a:p>
            <a:fld id="{475F45E5-668D-4059-B0FD-0FE9E3B79973}" type="slidenum">
              <a:rPr lang="en-US" smtClean="0"/>
              <a:t>12</a:t>
            </a:fld>
            <a:endParaRPr lang="en-US"/>
          </a:p>
        </p:txBody>
      </p:sp>
    </p:spTree>
    <p:extLst>
      <p:ext uri="{BB962C8B-B14F-4D97-AF65-F5344CB8AC3E}">
        <p14:creationId xmlns:p14="http://schemas.microsoft.com/office/powerpoint/2010/main" val="212571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 mentioned</a:t>
            </a:r>
            <a:r>
              <a:rPr lang="en-US" baseline="0"/>
              <a:t> an article he read about 2030 being a very important deadline in making large-scale changes. Or we’re all doomed, right? That’s really close. </a:t>
            </a:r>
            <a:endParaRPr lang="en-US"/>
          </a:p>
        </p:txBody>
      </p:sp>
      <p:sp>
        <p:nvSpPr>
          <p:cNvPr id="4" name="Slide Number Placeholder 3"/>
          <p:cNvSpPr>
            <a:spLocks noGrp="1"/>
          </p:cNvSpPr>
          <p:nvPr>
            <p:ph type="sldNum" sz="quarter" idx="10"/>
          </p:nvPr>
        </p:nvSpPr>
        <p:spPr/>
        <p:txBody>
          <a:bodyPr/>
          <a:lstStyle/>
          <a:p>
            <a:fld id="{475F45E5-668D-4059-B0FD-0FE9E3B79973}" type="slidenum">
              <a:rPr lang="en-US" smtClean="0"/>
              <a:t>13</a:t>
            </a:fld>
            <a:endParaRPr lang="en-US"/>
          </a:p>
        </p:txBody>
      </p:sp>
    </p:spTree>
    <p:extLst>
      <p:ext uri="{BB962C8B-B14F-4D97-AF65-F5344CB8AC3E}">
        <p14:creationId xmlns:p14="http://schemas.microsoft.com/office/powerpoint/2010/main" val="418331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we started talking about our boys.</a:t>
            </a:r>
            <a:r>
              <a:rPr lang="en-US" baseline="0"/>
              <a:t> Perry is 6 and </a:t>
            </a:r>
            <a:r>
              <a:rPr lang="en-US"/>
              <a:t>finishing first grad</a:t>
            </a:r>
            <a:r>
              <a:rPr lang="en-US" baseline="0"/>
              <a:t>. Maddox is</a:t>
            </a:r>
            <a:r>
              <a:rPr lang="en-US"/>
              <a:t> 4 and in preschool</a:t>
            </a:r>
            <a:r>
              <a:rPr lang="en-US" baseline="0"/>
              <a:t>. They are going to be teenagers in 2030. This isn’t some far off distant future. I mean, we’re saving for college already, why not try to avoid going extinct while we’re at it?</a:t>
            </a:r>
          </a:p>
          <a:p>
            <a:r>
              <a:rPr lang="en-US" baseline="0"/>
              <a:t>I spent the next week really struggling with this. Every time I looked at my boys, I just felt despair. It was like we’d all received a terminal diagnosis. And I didn’t tell anyone. I just got stuck in my head. Paralyzed by this. </a:t>
            </a:r>
            <a:endParaRPr lang="en-US"/>
          </a:p>
        </p:txBody>
      </p:sp>
      <p:sp>
        <p:nvSpPr>
          <p:cNvPr id="4" name="Slide Number Placeholder 3"/>
          <p:cNvSpPr>
            <a:spLocks noGrp="1"/>
          </p:cNvSpPr>
          <p:nvPr>
            <p:ph type="sldNum" sz="quarter" idx="10"/>
          </p:nvPr>
        </p:nvSpPr>
        <p:spPr/>
        <p:txBody>
          <a:bodyPr/>
          <a:lstStyle/>
          <a:p>
            <a:fld id="{475F45E5-668D-4059-B0FD-0FE9E3B79973}" type="slidenum">
              <a:rPr lang="en-US" smtClean="0"/>
              <a:t>14</a:t>
            </a:fld>
            <a:endParaRPr lang="en-US"/>
          </a:p>
        </p:txBody>
      </p:sp>
    </p:spTree>
    <p:extLst>
      <p:ext uri="{BB962C8B-B14F-4D97-AF65-F5344CB8AC3E}">
        <p14:creationId xmlns:p14="http://schemas.microsoft.com/office/powerpoint/2010/main" val="1206636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Most of us can relate to the intense anxiety Julie felt, whether because we've been through a traumatic event ourselves, share her climate change anxiety, or feel afraid of the current pandemic, or frustrated with racial injustice and generally feeling overwhelmed and anxious about the future.  When we perceive a threat or think about frightening things, our bodies tend to kick into a stress response, which can be really uncomfortable and it's one of the reasons anxiety we tend to hate anxiety and see it as a "</a:t>
            </a:r>
            <a:r>
              <a:rPr lang="en-US" err="1">
                <a:cs typeface="Calibri"/>
              </a:rPr>
              <a:t>negative"emotion</a:t>
            </a:r>
            <a:r>
              <a:rPr lang="en-US">
                <a:cs typeface="Calibri"/>
              </a:rPr>
              <a:t>.</a:t>
            </a:r>
          </a:p>
          <a:p>
            <a:r>
              <a:rPr lang="en-US">
                <a:cs typeface="+mn-lt"/>
              </a:rPr>
              <a:t/>
            </a:r>
            <a:br>
              <a:rPr lang="en-US">
                <a:cs typeface="+mn-lt"/>
              </a:rPr>
            </a:b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15</a:t>
            </a:fld>
            <a:endParaRPr lang="en-US"/>
          </a:p>
        </p:txBody>
      </p:sp>
    </p:spTree>
    <p:extLst>
      <p:ext uri="{BB962C8B-B14F-4D97-AF65-F5344CB8AC3E}">
        <p14:creationId xmlns:p14="http://schemas.microsoft.com/office/powerpoint/2010/main" val="347002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It's important to remember that anxiety and fear evolved millions of years ago and were actually our best friends—they kept us alive. </a:t>
            </a:r>
            <a:r>
              <a:rPr lang="en-US" b="0">
                <a:effectLst/>
              </a:rPr>
              <a:t>Imagine </a:t>
            </a:r>
            <a:r>
              <a:rPr lang="en-US" sz="1200" b="0" i="0" u="none" strike="noStrike" kern="1200">
                <a:solidFill>
                  <a:schemeClr val="tx1"/>
                </a:solidFill>
                <a:effectLst/>
                <a:latin typeface="+mn-lt"/>
                <a:ea typeface="+mn-ea"/>
                <a:cs typeface="+mn-cs"/>
              </a:rPr>
              <a:t>that you’re </a:t>
            </a:r>
            <a:r>
              <a:rPr lang="en-US"/>
              <a:t>an early human happily gathering</a:t>
            </a:r>
            <a:r>
              <a:rPr lang="en-US" sz="1200" b="0" i="0" u="none" strike="noStrike" kern="1200">
                <a:solidFill>
                  <a:schemeClr val="tx1"/>
                </a:solidFill>
                <a:effectLst/>
                <a:latin typeface="+mn-lt"/>
                <a:ea typeface="+mn-ea"/>
                <a:cs typeface="+mn-cs"/>
              </a:rPr>
              <a:t> berries </a:t>
            </a:r>
            <a:r>
              <a:rPr lang="en-US"/>
              <a:t>on</a:t>
            </a:r>
            <a:r>
              <a:rPr lang="en-US" sz="1200" b="0" i="0" u="none" strike="noStrike" kern="1200">
                <a:solidFill>
                  <a:schemeClr val="tx1"/>
                </a:solidFill>
                <a:effectLst/>
                <a:latin typeface="+mn-lt"/>
                <a:ea typeface="+mn-ea"/>
                <a:cs typeface="+mn-cs"/>
              </a:rPr>
              <a:t> the savannah and a saber tooth tiger shows up. Those</a:t>
            </a:r>
            <a:r>
              <a:rPr lang="en-US"/>
              <a:t> </a:t>
            </a:r>
            <a:r>
              <a:rPr lang="en-US" sz="1200" b="0" i="0" u="none" strike="noStrike" kern="1200">
                <a:solidFill>
                  <a:schemeClr val="tx1"/>
                </a:solidFill>
                <a:effectLst/>
                <a:latin typeface="+mn-lt"/>
                <a:ea typeface="+mn-ea"/>
                <a:cs typeface="+mn-cs"/>
              </a:rPr>
              <a:t>who had a strong fear response—</a:t>
            </a:r>
            <a:r>
              <a:rPr lang="en-US"/>
              <a:t>survived.  They had the adrenaline</a:t>
            </a:r>
            <a:r>
              <a:rPr lang="en-US" sz="1200" b="0" i="0" u="none" strike="noStrike" kern="1200">
                <a:solidFill>
                  <a:schemeClr val="tx1"/>
                </a:solidFill>
                <a:effectLst/>
                <a:latin typeface="+mn-lt"/>
                <a:ea typeface="+mn-ea"/>
                <a:cs typeface="+mn-cs"/>
              </a:rPr>
              <a:t> </a:t>
            </a:r>
            <a:r>
              <a:rPr lang="en-US"/>
              <a:t>and cortisol rush that got them out of there before they were eaten.   So the fear response—fight, flight, freeze, faint—is really important—our heart racing, rapid breathing, muscle tension, sweating, hypervigilance, rumination/honing in on danger, all helped us survive and not be eaten, but....</a:t>
            </a:r>
            <a:endParaRPr lang="en-US" b="0" u="sng">
              <a:effectLst/>
              <a:cs typeface="Calibri"/>
            </a:endParaRPr>
          </a:p>
          <a:p>
            <a:r>
              <a:rPr lang="en-US">
                <a:cs typeface="+mn-lt"/>
              </a:rPr>
              <a:t/>
            </a:r>
            <a:br>
              <a:rPr lang="en-US">
                <a:cs typeface="+mn-lt"/>
              </a:rPr>
            </a:b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16</a:t>
            </a:fld>
            <a:endParaRPr lang="en-US"/>
          </a:p>
        </p:txBody>
      </p:sp>
    </p:spTree>
    <p:extLst>
      <p:ext uri="{BB962C8B-B14F-4D97-AF65-F5344CB8AC3E}">
        <p14:creationId xmlns:p14="http://schemas.microsoft.com/office/powerpoint/2010/main" val="4065388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Problem today is that the world has (thankfully) changed, but our stress response hasn't.</a:t>
            </a:r>
            <a:r>
              <a:rPr lang="en-US" sz="1200" b="0" i="0" u="none" strike="noStrike" kern="1200">
                <a:solidFill>
                  <a:schemeClr val="tx1"/>
                </a:solidFill>
                <a:effectLst/>
                <a:latin typeface="+mn-lt"/>
                <a:ea typeface="+mn-ea"/>
                <a:cs typeface="+mn-cs"/>
              </a:rPr>
              <a:t> </a:t>
            </a:r>
            <a:r>
              <a:rPr lang="en-US"/>
              <a:t>While our stress response is great</a:t>
            </a:r>
            <a:r>
              <a:rPr lang="en-US" sz="1200" b="0" i="0" u="none" strike="noStrike" kern="1200">
                <a:solidFill>
                  <a:schemeClr val="tx1"/>
                </a:solidFill>
                <a:effectLst/>
                <a:latin typeface="+mn-lt"/>
                <a:ea typeface="+mn-ea"/>
                <a:cs typeface="+mn-cs"/>
              </a:rPr>
              <a:t> </a:t>
            </a:r>
            <a:r>
              <a:rPr lang="en-US"/>
              <a:t>at</a:t>
            </a:r>
            <a:r>
              <a:rPr lang="en-US" sz="1200" b="0" i="0" u="none" strike="noStrike" kern="1200">
                <a:solidFill>
                  <a:schemeClr val="tx1"/>
                </a:solidFill>
                <a:effectLst/>
                <a:latin typeface="+mn-lt"/>
                <a:ea typeface="+mn-ea"/>
                <a:cs typeface="+mn-cs"/>
              </a:rPr>
              <a:t> </a:t>
            </a:r>
            <a:r>
              <a:rPr lang="en-US"/>
              <a:t>protecting</a:t>
            </a:r>
            <a:r>
              <a:rPr lang="en-US" sz="1200" b="0" i="0" u="none" strike="noStrike" kern="1200">
                <a:solidFill>
                  <a:schemeClr val="tx1"/>
                </a:solidFill>
                <a:effectLst/>
                <a:latin typeface="+mn-lt"/>
                <a:ea typeface="+mn-ea"/>
                <a:cs typeface="+mn-cs"/>
              </a:rPr>
              <a:t> us from </a:t>
            </a:r>
            <a:r>
              <a:rPr lang="en-US" b="1"/>
              <a:t>true </a:t>
            </a:r>
            <a:r>
              <a:rPr lang="en-US" u="sng"/>
              <a:t>immediate</a:t>
            </a:r>
            <a:r>
              <a:rPr lang="en-US" sz="1200" b="0" i="0" u="none" strike="noStrike" kern="1200">
                <a:solidFill>
                  <a:schemeClr val="tx1"/>
                </a:solidFill>
                <a:effectLst/>
                <a:latin typeface="+mn-lt"/>
                <a:ea typeface="+mn-ea"/>
                <a:cs typeface="+mn-cs"/>
              </a:rPr>
              <a:t> danger (e.g. run away from wild animal</a:t>
            </a:r>
            <a:r>
              <a:rPr lang="en-US"/>
              <a:t>), </a:t>
            </a:r>
            <a:r>
              <a:rPr lang="en-US" sz="1200" b="0" i="0" u="none" strike="noStrike" kern="1200">
                <a:solidFill>
                  <a:schemeClr val="tx1"/>
                </a:solidFill>
                <a:effectLst/>
                <a:latin typeface="+mn-lt"/>
                <a:ea typeface="+mn-ea"/>
                <a:cs typeface="+mn-cs"/>
              </a:rPr>
              <a:t>most of the things we fear today and that keep us up at night don’t fit into </a:t>
            </a:r>
            <a:r>
              <a:rPr lang="en-US"/>
              <a:t>the "immediate danger"</a:t>
            </a:r>
            <a:r>
              <a:rPr lang="en-US" sz="1200" b="0" i="0" u="none" strike="noStrike" kern="1200">
                <a:solidFill>
                  <a:schemeClr val="tx1"/>
                </a:solidFill>
                <a:effectLst/>
                <a:latin typeface="+mn-lt"/>
                <a:ea typeface="+mn-ea"/>
                <a:cs typeface="+mn-cs"/>
              </a:rPr>
              <a:t> </a:t>
            </a:r>
            <a:r>
              <a:rPr lang="en-US"/>
              <a:t>category.  Sometimes we have a faulty smoke alarm, like situations where...</a:t>
            </a:r>
            <a:endParaRPr lang="en-US" b="0">
              <a:effectLst/>
              <a:cs typeface="Calibri"/>
            </a:endParaRPr>
          </a:p>
          <a:p>
            <a:pPr fontAlgn="base"/>
            <a:r>
              <a:rPr lang="en-US" b="0">
                <a:effectLst/>
                <a:cs typeface="+mn-lt"/>
              </a:rPr>
              <a:t/>
            </a:r>
            <a:br>
              <a:rPr lang="en-US" b="0">
                <a:effectLst/>
                <a:cs typeface="+mn-lt"/>
              </a:rPr>
            </a:br>
            <a:r>
              <a:rPr lang="en-US"/>
              <a:t>1) </a:t>
            </a:r>
            <a:r>
              <a:rPr lang="en-US" b="1" u="sng"/>
              <a:t>We</a:t>
            </a:r>
            <a:r>
              <a:rPr lang="en-US" sz="1200" b="1" i="0" u="sng" strike="noStrike" kern="1200">
                <a:solidFill>
                  <a:schemeClr val="tx1"/>
                </a:solidFill>
                <a:effectLst/>
                <a:latin typeface="+mn-lt"/>
                <a:ea typeface="+mn-ea"/>
                <a:cs typeface="+mn-cs"/>
              </a:rPr>
              <a:t> imagine a threat</a:t>
            </a:r>
            <a:r>
              <a:rPr lang="en-US" b="1" u="sng"/>
              <a:t>, but it's not really something that's life threatening: </a:t>
            </a:r>
            <a:r>
              <a:rPr lang="en-US"/>
              <a:t>(performance anxiety--Helena: before give presentation my mind perceives threat and my body responds by--heart racing, hand shaking, dry mouth, restless. Super uncomfortable.  Our</a:t>
            </a:r>
            <a:r>
              <a:rPr lang="en-US" sz="1200" b="0" i="0" u="none" strike="noStrike" kern="1200">
                <a:solidFill>
                  <a:schemeClr val="tx1"/>
                </a:solidFill>
                <a:effectLst/>
                <a:latin typeface="+mn-lt"/>
                <a:ea typeface="+mn-ea"/>
                <a:cs typeface="+mn-cs"/>
              </a:rPr>
              <a:t> </a:t>
            </a:r>
            <a:r>
              <a:rPr lang="en-US"/>
              <a:t>minds</a:t>
            </a:r>
            <a:r>
              <a:rPr lang="en-US" sz="1200" b="0" i="0" u="none" strike="noStrike" kern="1200">
                <a:solidFill>
                  <a:schemeClr val="tx1"/>
                </a:solidFill>
                <a:effectLst/>
                <a:latin typeface="+mn-lt"/>
                <a:ea typeface="+mn-ea"/>
                <a:cs typeface="+mn-cs"/>
              </a:rPr>
              <a:t> can’t tell the difference between something we’re imagining </a:t>
            </a:r>
            <a:r>
              <a:rPr lang="en-US"/>
              <a:t>or something that's actually happening. </a:t>
            </a:r>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17</a:t>
            </a:fld>
            <a:endParaRPr lang="en-US"/>
          </a:p>
        </p:txBody>
      </p:sp>
    </p:spTree>
    <p:extLst>
      <p:ext uri="{BB962C8B-B14F-4D97-AF65-F5344CB8AC3E}">
        <p14:creationId xmlns:p14="http://schemas.microsoft.com/office/powerpoint/2010/main" val="3501389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To get a sense of this...EXERCISE</a:t>
            </a:r>
            <a:r>
              <a:rPr lang="en-US" sz="1200" b="0" i="0" u="none" strike="noStrike" kern="1200">
                <a:solidFill>
                  <a:schemeClr val="tx1"/>
                </a:solidFill>
                <a:effectLst/>
                <a:latin typeface="+mn-lt"/>
                <a:ea typeface="+mn-ea"/>
                <a:cs typeface="+mn-cs"/>
              </a:rPr>
              <a:t>: Lemon—imagine you’re holding a lemon in your hand, </a:t>
            </a:r>
            <a:r>
              <a:rPr lang="en-US"/>
              <a:t>notice the intense yellow color and how firm or soft it is.  Now imagine bringing it up to your nose and scratching the rind a bit and soaking in the aroma of lemon. Now imagine cutting open the lemon and seeing the juice and seeds inside.  Pick up a lemon wedge and imagine squeezing the juice on your tongue and the tart flavor.  </a:t>
            </a:r>
            <a:r>
              <a:rPr lang="en-US" sz="1200" b="0" i="0" u="none" strike="noStrike" kern="1200">
                <a:solidFill>
                  <a:schemeClr val="tx1"/>
                </a:solidFill>
                <a:effectLst/>
                <a:latin typeface="+mn-lt"/>
                <a:ea typeface="+mn-ea"/>
                <a:cs typeface="+mn-cs"/>
              </a:rPr>
              <a:t>What did you notice?</a:t>
            </a:r>
            <a:r>
              <a:rPr lang="en-US"/>
              <a:t> </a:t>
            </a:r>
            <a:r>
              <a:rPr lang="en-US" b="1"/>
              <a:t> (chat box!!) </a:t>
            </a:r>
            <a:r>
              <a:rPr lang="en-US"/>
              <a:t>If</a:t>
            </a:r>
            <a:r>
              <a:rPr lang="en-US" sz="1200" b="0" i="0" u="none" strike="noStrike" kern="1200">
                <a:solidFill>
                  <a:schemeClr val="tx1"/>
                </a:solidFill>
                <a:effectLst/>
                <a:latin typeface="+mn-lt"/>
                <a:ea typeface="+mn-ea"/>
                <a:cs typeface="+mn-cs"/>
              </a:rPr>
              <a:t> we’re really able to pull up that sensory experience</a:t>
            </a:r>
            <a:r>
              <a:rPr lang="en-US"/>
              <a:t> in our imagination</a:t>
            </a:r>
            <a:r>
              <a:rPr lang="en-US" sz="1200" b="0" i="0" u="none" strike="noStrike" kern="1200">
                <a:solidFill>
                  <a:schemeClr val="tx1"/>
                </a:solidFill>
                <a:effectLst/>
                <a:latin typeface="+mn-lt"/>
                <a:ea typeface="+mn-ea"/>
                <a:cs typeface="+mn-cs"/>
              </a:rPr>
              <a:t>, our bodies respond as if there is actually a lemon. </a:t>
            </a:r>
            <a:r>
              <a:rPr lang="en-US"/>
              <a:t>You might have noticed yourself beginning to salivate. </a:t>
            </a:r>
          </a:p>
          <a:p>
            <a:endParaRPr lang="en-US"/>
          </a:p>
          <a:p>
            <a:r>
              <a:rPr lang="en-US"/>
              <a:t>SO: </a:t>
            </a:r>
            <a:r>
              <a:rPr lang="en-US" sz="1200" b="0" i="0" u="none" strike="noStrike" kern="1200">
                <a:solidFill>
                  <a:schemeClr val="tx1"/>
                </a:solidFill>
                <a:effectLst/>
                <a:latin typeface="+mn-lt"/>
                <a:ea typeface="+mn-ea"/>
                <a:cs typeface="+mn-cs"/>
              </a:rPr>
              <a:t>when our anxious mind pulls up a </a:t>
            </a:r>
            <a:r>
              <a:rPr lang="en-US"/>
              <a:t>fear of something in</a:t>
            </a:r>
            <a:r>
              <a:rPr lang="en-US" sz="1200" b="0" i="0" u="none" strike="noStrike" kern="1200">
                <a:solidFill>
                  <a:schemeClr val="tx1"/>
                </a:solidFill>
                <a:effectLst/>
                <a:latin typeface="+mn-lt"/>
                <a:ea typeface="+mn-ea"/>
                <a:cs typeface="+mn-cs"/>
              </a:rPr>
              <a:t> the future (</a:t>
            </a:r>
            <a:r>
              <a:rPr lang="en-US"/>
              <a:t>like being</a:t>
            </a:r>
            <a:r>
              <a:rPr lang="en-US" sz="1200" b="0" i="0" u="none" strike="noStrike" kern="1200">
                <a:solidFill>
                  <a:schemeClr val="tx1"/>
                </a:solidFill>
                <a:effectLst/>
                <a:latin typeface="+mn-lt"/>
                <a:ea typeface="+mn-ea"/>
                <a:cs typeface="+mn-cs"/>
              </a:rPr>
              <a:t> hospitalized with COVID</a:t>
            </a:r>
            <a:r>
              <a:rPr lang="en-US"/>
              <a:t> and dying alone), </a:t>
            </a:r>
            <a:r>
              <a:rPr lang="en-US" sz="1200" b="0" i="0" u="none" strike="noStrike" kern="1200">
                <a:solidFill>
                  <a:schemeClr val="tx1"/>
                </a:solidFill>
                <a:effectLst/>
                <a:latin typeface="+mn-lt"/>
                <a:ea typeface="+mn-ea"/>
                <a:cs typeface="+mn-cs"/>
              </a:rPr>
              <a:t>our bodies can’t tell the difference between an </a:t>
            </a:r>
            <a:r>
              <a:rPr lang="en-US" sz="1200" b="0" i="0" u="sng" strike="noStrike" kern="1200">
                <a:solidFill>
                  <a:schemeClr val="tx1"/>
                </a:solidFill>
                <a:effectLst/>
                <a:latin typeface="+mn-lt"/>
                <a:ea typeface="+mn-ea"/>
                <a:cs typeface="+mn-cs"/>
              </a:rPr>
              <a:t>imagined threat</a:t>
            </a:r>
            <a:r>
              <a:rPr lang="en-US" sz="1200" b="0" i="0" u="none" strike="noStrike" kern="1200">
                <a:solidFill>
                  <a:schemeClr val="tx1"/>
                </a:solidFill>
                <a:effectLst/>
                <a:latin typeface="+mn-lt"/>
                <a:ea typeface="+mn-ea"/>
                <a:cs typeface="+mn-cs"/>
              </a:rPr>
              <a:t> and a </a:t>
            </a:r>
            <a:r>
              <a:rPr lang="en-US" sz="1200" b="0" i="0" u="sng" strike="noStrike" kern="1200">
                <a:solidFill>
                  <a:schemeClr val="tx1"/>
                </a:solidFill>
                <a:effectLst/>
                <a:latin typeface="+mn-lt"/>
                <a:ea typeface="+mn-ea"/>
                <a:cs typeface="+mn-cs"/>
              </a:rPr>
              <a:t>real threat</a:t>
            </a:r>
            <a:r>
              <a:rPr lang="en-US" sz="1200" b="0" i="0" u="none" strike="noStrike" kern="1200">
                <a:solidFill>
                  <a:schemeClr val="tx1"/>
                </a:solidFill>
                <a:effectLst/>
                <a:latin typeface="+mn-lt"/>
                <a:ea typeface="+mn-ea"/>
                <a:cs typeface="+mn-cs"/>
              </a:rPr>
              <a:t>—we will feel scared, our fight and flight system </a:t>
            </a:r>
            <a:r>
              <a:rPr lang="en-US"/>
              <a:t>may kick</a:t>
            </a:r>
            <a:r>
              <a:rPr lang="en-US" sz="1200" b="0" i="0" u="none" strike="noStrike" kern="1200">
                <a:solidFill>
                  <a:schemeClr val="tx1"/>
                </a:solidFill>
                <a:effectLst/>
                <a:latin typeface="+mn-lt"/>
                <a:ea typeface="+mn-ea"/>
                <a:cs typeface="+mn-cs"/>
              </a:rPr>
              <a:t> in</a:t>
            </a:r>
            <a:r>
              <a:rPr lang="en-US"/>
              <a:t>.</a:t>
            </a:r>
            <a:r>
              <a:rPr lang="en-US" sz="1200" b="0" i="0" u="none" strike="noStrike" kern="1200">
                <a:solidFill>
                  <a:schemeClr val="tx1"/>
                </a:solidFill>
                <a:effectLst/>
                <a:latin typeface="+mn-lt"/>
                <a:ea typeface="+mn-ea"/>
                <a:cs typeface="+mn-cs"/>
              </a:rPr>
              <a:t>  We might panic </a:t>
            </a:r>
            <a:r>
              <a:rPr lang="en-US"/>
              <a:t>and spend weeks or months not sleeping, ruminating, and  agonizing over</a:t>
            </a:r>
            <a:r>
              <a:rPr lang="en-US" sz="1200" b="0" i="0" u="none" strike="noStrike" kern="1200">
                <a:solidFill>
                  <a:schemeClr val="tx1"/>
                </a:solidFill>
                <a:effectLst/>
                <a:latin typeface="+mn-lt"/>
                <a:ea typeface="+mn-ea"/>
                <a:cs typeface="+mn-cs"/>
              </a:rPr>
              <a:t> something </a:t>
            </a:r>
            <a:r>
              <a:rPr lang="en-US"/>
              <a:t>that </a:t>
            </a:r>
            <a:r>
              <a:rPr lang="en-US" b="1"/>
              <a:t>never</a:t>
            </a:r>
            <a:r>
              <a:rPr lang="en-US" sz="1200" b="0" i="0" u="none" strike="noStrike" kern="1200">
                <a:solidFill>
                  <a:schemeClr val="tx1"/>
                </a:solidFill>
                <a:effectLst/>
                <a:latin typeface="+mn-lt"/>
                <a:ea typeface="+mn-ea"/>
                <a:cs typeface="+mn-cs"/>
              </a:rPr>
              <a:t> </a:t>
            </a:r>
            <a:r>
              <a:rPr lang="en-US"/>
              <a:t>happens.  </a:t>
            </a:r>
            <a:endParaRPr lang="en-US">
              <a:cs typeface="Calibri" panose="020F0502020204030204"/>
            </a:endParaRPr>
          </a:p>
          <a:p>
            <a:r>
              <a:rPr lang="en-US" b="0">
                <a:effectLst/>
                <a:cs typeface="+mn-lt"/>
              </a:rPr>
              <a:t/>
            </a:r>
            <a:br>
              <a:rPr lang="en-US" b="0">
                <a:effectLst/>
                <a:cs typeface="+mn-lt"/>
              </a:rPr>
            </a:b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18</a:t>
            </a:fld>
            <a:endParaRPr lang="en-US"/>
          </a:p>
        </p:txBody>
      </p:sp>
    </p:spTree>
    <p:extLst>
      <p:ext uri="{BB962C8B-B14F-4D97-AF65-F5344CB8AC3E}">
        <p14:creationId xmlns:p14="http://schemas.microsoft.com/office/powerpoint/2010/main" val="3507241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2) </a:t>
            </a:r>
            <a:r>
              <a:rPr lang="en-US" b="1" u="sng"/>
              <a:t>Second kind of situation</a:t>
            </a:r>
            <a:r>
              <a:rPr lang="en-US" b="1"/>
              <a:t> </a:t>
            </a:r>
            <a:r>
              <a:rPr lang="en-US"/>
              <a:t>where our stress response kicks in is when there's an </a:t>
            </a:r>
            <a:r>
              <a:rPr lang="en-US" u="sng"/>
              <a:t>actual </a:t>
            </a:r>
            <a:r>
              <a:rPr lang="en-US" sz="1200" b="0" i="0" u="sng" strike="noStrike" kern="1200">
                <a:solidFill>
                  <a:schemeClr val="tx1"/>
                </a:solidFill>
                <a:effectLst/>
                <a:latin typeface="+mn-lt"/>
                <a:ea typeface="+mn-ea"/>
                <a:cs typeface="+mn-cs"/>
              </a:rPr>
              <a:t>threat</a:t>
            </a:r>
            <a:r>
              <a:rPr lang="en-US" u="sng"/>
              <a:t> or </a:t>
            </a:r>
            <a:r>
              <a:rPr lang="en-US" sz="1200" b="0" i="0" u="sng" strike="noStrike" kern="1200">
                <a:solidFill>
                  <a:schemeClr val="tx1"/>
                </a:solidFill>
                <a:effectLst/>
                <a:latin typeface="+mn-lt"/>
                <a:ea typeface="+mn-ea"/>
                <a:cs typeface="+mn-cs"/>
              </a:rPr>
              <a:t>problem </a:t>
            </a:r>
            <a:r>
              <a:rPr lang="en-US" u="sng"/>
              <a:t>that exists today, </a:t>
            </a:r>
            <a:r>
              <a:rPr lang="en-US"/>
              <a:t>but</a:t>
            </a:r>
            <a:r>
              <a:rPr lang="en-US" sz="1200" b="0" i="0" u="none" strike="noStrike" kern="1200">
                <a:solidFill>
                  <a:schemeClr val="tx1"/>
                </a:solidFill>
                <a:effectLst/>
                <a:latin typeface="+mn-lt"/>
                <a:ea typeface="+mn-ea"/>
                <a:cs typeface="+mn-cs"/>
              </a:rPr>
              <a:t> it’s not an </a:t>
            </a:r>
            <a:r>
              <a:rPr lang="en-US" sz="1200" b="0" i="0" u="sng" kern="1200">
                <a:solidFill>
                  <a:schemeClr val="tx1"/>
                </a:solidFill>
                <a:effectLst/>
                <a:latin typeface="+mn-lt"/>
                <a:ea typeface="+mn-ea"/>
                <a:cs typeface="+mn-cs"/>
              </a:rPr>
              <a:t>immediate</a:t>
            </a:r>
            <a:r>
              <a:rPr lang="en-US" sz="1200" b="0" i="0" u="none" strike="noStrike" kern="1200">
                <a:solidFill>
                  <a:schemeClr val="tx1"/>
                </a:solidFill>
                <a:effectLst/>
                <a:latin typeface="+mn-lt"/>
                <a:ea typeface="+mn-ea"/>
                <a:cs typeface="+mn-cs"/>
              </a:rPr>
              <a:t> </a:t>
            </a:r>
            <a:r>
              <a:rPr lang="en-US" sz="1200" b="0" i="0" u="sng" strike="noStrike" kern="1200">
                <a:solidFill>
                  <a:schemeClr val="tx1"/>
                </a:solidFill>
                <a:effectLst/>
                <a:latin typeface="+mn-lt"/>
                <a:ea typeface="+mn-ea"/>
                <a:cs typeface="+mn-cs"/>
              </a:rPr>
              <a:t>personal </a:t>
            </a:r>
            <a:r>
              <a:rPr lang="en-US" sz="1200" b="0" i="0" u="none" strike="noStrike" kern="1200">
                <a:solidFill>
                  <a:schemeClr val="tx1"/>
                </a:solidFill>
                <a:effectLst/>
                <a:latin typeface="+mn-lt"/>
                <a:ea typeface="+mn-ea"/>
                <a:cs typeface="+mn-cs"/>
              </a:rPr>
              <a:t>danger</a:t>
            </a:r>
            <a:r>
              <a:rPr lang="en-US"/>
              <a:t> </a:t>
            </a:r>
            <a:r>
              <a:rPr lang="en-US" sz="1200" b="0" i="0" u="none" strike="noStrike" kern="1200">
                <a:solidFill>
                  <a:schemeClr val="tx1"/>
                </a:solidFill>
                <a:effectLst/>
                <a:latin typeface="+mn-lt"/>
                <a:ea typeface="+mn-ea"/>
                <a:cs typeface="+mn-cs"/>
              </a:rPr>
              <a:t>(e.g. impact of climate change, </a:t>
            </a:r>
            <a:r>
              <a:rPr lang="en-US"/>
              <a:t>having realistic worries about becoming ill from COVID19;  ). These are real problems that will increasingly impact us in the future if we don't problem solve and take action now (so we don't want to ignore our anxiety!).  But, these are situations where having our bodies kick into a flight or fight or highly anxious response isn't helpful because...</a:t>
            </a:r>
          </a:p>
          <a:p>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19</a:t>
            </a:fld>
            <a:endParaRPr lang="en-US"/>
          </a:p>
        </p:txBody>
      </p:sp>
    </p:spTree>
    <p:extLst>
      <p:ext uri="{BB962C8B-B14F-4D97-AF65-F5344CB8AC3E}">
        <p14:creationId xmlns:p14="http://schemas.microsoft.com/office/powerpoint/2010/main" val="1158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Julie--- ask Helena what makes her feel anxious</a:t>
            </a:r>
          </a:p>
          <a:p>
            <a:r>
              <a:rPr lang="en-US">
                <a:cs typeface="Calibri"/>
              </a:rPr>
              <a:t>Start with chat box question: What makes you feel anxious? What frightens you or makes you feel stressed or afraid? (chat box)</a:t>
            </a:r>
            <a:endParaRPr lang="en-US"/>
          </a:p>
          <a:p>
            <a:r>
              <a:rPr lang="en-US">
                <a:cs typeface="+mn-lt"/>
              </a:rPr>
              <a:t/>
            </a:r>
            <a:br>
              <a:rPr lang="en-US">
                <a:cs typeface="+mn-lt"/>
              </a:rPr>
            </a:b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2</a:t>
            </a:fld>
            <a:endParaRPr lang="en-US"/>
          </a:p>
        </p:txBody>
      </p:sp>
    </p:spTree>
    <p:extLst>
      <p:ext uri="{BB962C8B-B14F-4D97-AF65-F5344CB8AC3E}">
        <p14:creationId xmlns:p14="http://schemas.microsoft.com/office/powerpoint/2010/main" val="200714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We DON’T think or problem solve well when we’re </a:t>
            </a:r>
            <a:r>
              <a:rPr lang="en-US"/>
              <a:t>highly anxious or in</a:t>
            </a:r>
            <a:r>
              <a:rPr lang="en-US" sz="1200" b="0" i="0" u="none" strike="noStrike" kern="1200">
                <a:solidFill>
                  <a:schemeClr val="tx1"/>
                </a:solidFill>
                <a:effectLst/>
                <a:latin typeface="+mn-lt"/>
                <a:ea typeface="+mn-ea"/>
                <a:cs typeface="+mn-cs"/>
              </a:rPr>
              <a:t> fight/flight</a:t>
            </a:r>
            <a:r>
              <a:rPr lang="en-US"/>
              <a:t> mode</a:t>
            </a:r>
            <a:r>
              <a:rPr lang="en-US" sz="1200" b="0" i="0" u="none" strike="noStrike" kern="1200">
                <a:solidFill>
                  <a:schemeClr val="tx1"/>
                </a:solidFill>
                <a:effectLst/>
                <a:latin typeface="+mn-lt"/>
                <a:ea typeface="+mn-ea"/>
                <a:cs typeface="+mn-cs"/>
              </a:rPr>
              <a:t>.  In fact, as all the blood is running to our big muscles</a:t>
            </a:r>
            <a:r>
              <a:rPr lang="en-US"/>
              <a:t> and heart</a:t>
            </a:r>
            <a:r>
              <a:rPr lang="en-US" sz="1200" b="0" i="0" u="none" strike="noStrike" kern="1200">
                <a:solidFill>
                  <a:schemeClr val="tx1"/>
                </a:solidFill>
                <a:effectLst/>
                <a:latin typeface="+mn-lt"/>
                <a:ea typeface="+mn-ea"/>
                <a:cs typeface="+mn-cs"/>
              </a:rPr>
              <a:t>,</a:t>
            </a:r>
            <a:r>
              <a:rPr lang="en-US"/>
              <a:t> our</a:t>
            </a:r>
            <a:r>
              <a:rPr lang="en-US" sz="1200" b="0" i="0" u="none" strike="noStrike" kern="1200">
                <a:solidFill>
                  <a:schemeClr val="tx1"/>
                </a:solidFill>
                <a:effectLst/>
                <a:latin typeface="+mn-lt"/>
                <a:ea typeface="+mn-ea"/>
                <a:cs typeface="+mn-cs"/>
              </a:rPr>
              <a:t> brain gets very little</a:t>
            </a:r>
            <a:r>
              <a:rPr lang="en-US"/>
              <a:t> so we are not our best selves—we tend to snap at people, get irritable, angry, aggressive, defensive, ruminate, avoid things, try to control things we can't control, get defensive, or stuck in inaction.  And overtime we get depleted.</a:t>
            </a:r>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20</a:t>
            </a:fld>
            <a:endParaRPr lang="en-US"/>
          </a:p>
        </p:txBody>
      </p:sp>
    </p:spTree>
    <p:extLst>
      <p:ext uri="{BB962C8B-B14F-4D97-AF65-F5344CB8AC3E}">
        <p14:creationId xmlns:p14="http://schemas.microsoft.com/office/powerpoint/2010/main" val="771937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What's the way through?  What if we can </a:t>
            </a:r>
            <a:r>
              <a:rPr lang="en-US" u="sng">
                <a:cs typeface="Calibri"/>
              </a:rPr>
              <a:t>change our relationship with anxiety, fear and stress. </a:t>
            </a:r>
            <a:r>
              <a:rPr lang="en-US">
                <a:cs typeface="Calibri"/>
              </a:rPr>
              <a:t>Not see anxiety or stress as something that we necessarily need to struggle with and get rid of or fix, or fight against or numb out from.  But as something that is normal and will likely happen when we take risks, step outside our comfort zone, or confront things that are frightening and complex, but that need to be addressed (global warming, COVID).  </a:t>
            </a:r>
          </a:p>
          <a:p>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21</a:t>
            </a:fld>
            <a:endParaRPr lang="en-US"/>
          </a:p>
        </p:txBody>
      </p:sp>
    </p:spTree>
    <p:extLst>
      <p:ext uri="{BB962C8B-B14F-4D97-AF65-F5344CB8AC3E}">
        <p14:creationId xmlns:p14="http://schemas.microsoft.com/office/powerpoint/2010/main" val="2379856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Helena and I are actually going to spend the rest of this hour trying to convince you that anxiety is a good thing, as long as you harness it correctly. </a:t>
            </a:r>
          </a:p>
          <a:p>
            <a:endParaRPr lang="en-US">
              <a:cs typeface="Calibri"/>
            </a:endParaRPr>
          </a:p>
          <a:p>
            <a:r>
              <a:rPr lang="en-US">
                <a:cs typeface="Calibri"/>
              </a:rPr>
              <a:t>Last summer, we read this book in my book club. At this point, I was going through all of this anxiety, and starting to come out the other end- which we'll get to in a few minutes. I saw this quote and it stuck with me. "Negative emotions are a call to action." What if, every time we feel bad about something, that negative feeling is there to get us to do something?</a:t>
            </a: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23</a:t>
            </a:fld>
            <a:endParaRPr lang="en-US"/>
          </a:p>
        </p:txBody>
      </p:sp>
    </p:spTree>
    <p:extLst>
      <p:ext uri="{BB962C8B-B14F-4D97-AF65-F5344CB8AC3E}">
        <p14:creationId xmlns:p14="http://schemas.microsoft.com/office/powerpoint/2010/main" val="1941283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effectLst/>
                <a:cs typeface="+mn-lt"/>
              </a:rPr>
              <a:t/>
            </a:r>
            <a:br>
              <a:rPr lang="en-US" b="0">
                <a:effectLst/>
                <a:cs typeface="+mn-lt"/>
              </a:rPr>
            </a:br>
            <a:r>
              <a:rPr lang="en-US">
                <a:cs typeface="Calibri"/>
              </a:rPr>
              <a:t>So...How to Make Anxiety a Friend Not an Enemy in FIVE steps. </a:t>
            </a:r>
          </a:p>
        </p:txBody>
      </p:sp>
      <p:sp>
        <p:nvSpPr>
          <p:cNvPr id="4" name="Slide Number Placeholder 3"/>
          <p:cNvSpPr>
            <a:spLocks noGrp="1"/>
          </p:cNvSpPr>
          <p:nvPr>
            <p:ph type="sldNum" sz="quarter" idx="5"/>
          </p:nvPr>
        </p:nvSpPr>
        <p:spPr/>
        <p:txBody>
          <a:bodyPr/>
          <a:lstStyle/>
          <a:p>
            <a:fld id="{475F45E5-668D-4059-B0FD-0FE9E3B79973}" type="slidenum">
              <a:rPr lang="en-US" smtClean="0"/>
              <a:t>24</a:t>
            </a:fld>
            <a:endParaRPr lang="en-US"/>
          </a:p>
        </p:txBody>
      </p:sp>
    </p:spTree>
    <p:extLst>
      <p:ext uri="{BB962C8B-B14F-4D97-AF65-F5344CB8AC3E}">
        <p14:creationId xmlns:p14="http://schemas.microsoft.com/office/powerpoint/2010/main" val="3676737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One big picture thing to keep in mind is that Making anxiety work for you relies on one overarching thing—finding the sweet spot--where anxiety is motivating without being debilitating.  Where anxiety doesn't have to be a "negative" emotion, even if it's still a "difficult" emotion to sit with.  How do we do this? </a:t>
            </a:r>
          </a:p>
        </p:txBody>
      </p:sp>
      <p:sp>
        <p:nvSpPr>
          <p:cNvPr id="4" name="Slide Number Placeholder 3"/>
          <p:cNvSpPr>
            <a:spLocks noGrp="1"/>
          </p:cNvSpPr>
          <p:nvPr>
            <p:ph type="sldNum" sz="quarter" idx="5"/>
          </p:nvPr>
        </p:nvSpPr>
        <p:spPr/>
        <p:txBody>
          <a:bodyPr/>
          <a:lstStyle/>
          <a:p>
            <a:fld id="{475F45E5-668D-4059-B0FD-0FE9E3B79973}" type="slidenum">
              <a:rPr lang="en-US" smtClean="0"/>
              <a:t>25</a:t>
            </a:fld>
            <a:endParaRPr lang="en-US"/>
          </a:p>
        </p:txBody>
      </p:sp>
    </p:spTree>
    <p:extLst>
      <p:ext uri="{BB962C8B-B14F-4D97-AF65-F5344CB8AC3E}">
        <p14:creationId xmlns:p14="http://schemas.microsoft.com/office/powerpoint/2010/main" val="81791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-identifying and</a:t>
            </a:r>
            <a:r>
              <a:rPr lang="en-US" sz="1200" b="0" i="0" u="none" strike="noStrike" kern="1200" baseline="0">
                <a:solidFill>
                  <a:schemeClr val="tx1"/>
                </a:solidFill>
                <a:latin typeface="+mn-lt"/>
                <a:ea typeface="+mn-ea"/>
                <a:cs typeface="+mn-cs"/>
              </a:rPr>
              <a:t> </a:t>
            </a:r>
            <a:r>
              <a:rPr lang="en-US"/>
              <a:t>understanding your emotions</a:t>
            </a:r>
            <a:r>
              <a:rPr lang="en-US" sz="1200" b="0" i="0" u="none" strike="noStrike" kern="1200" baseline="0">
                <a:solidFill>
                  <a:schemeClr val="tx1"/>
                </a:solidFill>
                <a:latin typeface="+mn-lt"/>
                <a:ea typeface="+mn-ea"/>
                <a:cs typeface="+mn-cs"/>
              </a:rPr>
              <a:t> clearly </a:t>
            </a:r>
            <a:r>
              <a:rPr lang="en-US"/>
              <a:t>is the first step</a:t>
            </a:r>
            <a:endParaRPr lang="en-US">
              <a:cs typeface="Calibri"/>
            </a:endParaRPr>
          </a:p>
          <a:p>
            <a:endParaRPr lang="en-US" sz="1200" b="0" i="0" u="none" strike="noStrike" kern="1200" baseline="0">
              <a:solidFill>
                <a:schemeClr val="tx1"/>
              </a:solidFill>
              <a:latin typeface="+mn-lt"/>
              <a:ea typeface="+mn-ea"/>
              <a:cs typeface="+mn-cs"/>
            </a:endParaRPr>
          </a:p>
          <a:p>
            <a:r>
              <a:rPr lang="en-US"/>
              <a:t>- </a:t>
            </a:r>
            <a:r>
              <a:rPr lang="en-US" sz="1200" b="0" i="0" u="none" strike="noStrike" kern="1200" baseline="0">
                <a:solidFill>
                  <a:schemeClr val="tx1"/>
                </a:solidFill>
                <a:latin typeface="+mn-lt"/>
                <a:ea typeface="+mn-ea"/>
                <a:cs typeface="+mn-cs"/>
              </a:rPr>
              <a:t>being unaware feelings </a:t>
            </a:r>
            <a:r>
              <a:rPr lang="en-US"/>
              <a:t>or denying these feelings may</a:t>
            </a:r>
            <a:r>
              <a:rPr lang="en-US" sz="1200" b="0" i="0" u="none" strike="noStrike" kern="1200" baseline="0">
                <a:solidFill>
                  <a:schemeClr val="tx1"/>
                </a:solidFill>
                <a:latin typeface="+mn-lt"/>
                <a:ea typeface="+mn-ea"/>
                <a:cs typeface="+mn-cs"/>
              </a:rPr>
              <a:t> </a:t>
            </a:r>
            <a:r>
              <a:rPr lang="en-US"/>
              <a:t>prevent you</a:t>
            </a:r>
            <a:r>
              <a:rPr lang="en-US" sz="1200" b="0" i="0" u="none" strike="noStrike" kern="1200" baseline="0">
                <a:solidFill>
                  <a:schemeClr val="tx1"/>
                </a:solidFill>
                <a:latin typeface="+mn-lt"/>
                <a:ea typeface="+mn-ea"/>
                <a:cs typeface="+mn-cs"/>
              </a:rPr>
              <a:t> from using emotions effectively (</a:t>
            </a:r>
            <a:r>
              <a:rPr lang="en-US" sz="1200" b="0" i="0" u="none" strike="noStrike" kern="1200" baseline="0" err="1">
                <a:solidFill>
                  <a:schemeClr val="tx1"/>
                </a:solidFill>
                <a:latin typeface="+mn-lt"/>
                <a:ea typeface="+mn-ea"/>
                <a:cs typeface="+mn-cs"/>
              </a:rPr>
              <a:t>Gohm</a:t>
            </a:r>
            <a:r>
              <a:rPr lang="en-US" sz="1200" b="0" i="0" u="none" strike="noStrike" kern="1200" baseline="0">
                <a:solidFill>
                  <a:schemeClr val="tx1"/>
                </a:solidFill>
                <a:latin typeface="+mn-lt"/>
                <a:ea typeface="+mn-ea"/>
                <a:cs typeface="+mn-cs"/>
              </a:rPr>
              <a:t>, Corser, &amp; </a:t>
            </a:r>
            <a:r>
              <a:rPr lang="en-US" sz="1200" b="0" i="0" u="none" strike="noStrike" kern="1200" baseline="0" err="1">
                <a:solidFill>
                  <a:schemeClr val="tx1"/>
                </a:solidFill>
                <a:latin typeface="+mn-lt"/>
                <a:ea typeface="+mn-ea"/>
                <a:cs typeface="+mn-cs"/>
              </a:rPr>
              <a:t>Dalsky</a:t>
            </a:r>
            <a:r>
              <a:rPr lang="en-US" sz="1200" b="0" i="0" u="none" strike="noStrike" kern="1200" baseline="0">
                <a:solidFill>
                  <a:schemeClr val="tx1"/>
                </a:solidFill>
                <a:latin typeface="+mn-lt"/>
                <a:ea typeface="+mn-ea"/>
                <a:cs typeface="+mn-cs"/>
              </a:rPr>
              <a:t>, 2005).</a:t>
            </a:r>
            <a:endParaRPr lang="en-US" sz="1200" b="0" i="0" u="none" strike="noStrike" kern="1200" baseline="0">
              <a:solidFill>
                <a:schemeClr val="tx1"/>
              </a:solidFill>
              <a:latin typeface="+mn-lt"/>
              <a:cs typeface="Calibri"/>
            </a:endParaRPr>
          </a:p>
          <a:p>
            <a:endParaRPr lang="en-US" sz="1200" b="0" i="0" u="none" strike="noStrike" kern="1200" baseline="0">
              <a:solidFill>
                <a:schemeClr val="tx1"/>
              </a:solidFill>
              <a:latin typeface="+mn-lt"/>
              <a:ea typeface="+mn-ea"/>
              <a:cs typeface="+mn-cs"/>
            </a:endParaRPr>
          </a:p>
          <a:p>
            <a:r>
              <a:rPr lang="en-US">
                <a:cs typeface="Calibri"/>
              </a:rPr>
              <a:t>I've done this with my kids since they were toddlers to help them communicate about their emotions. I said the name of the emotion and had them make a face. Both of my kids can call on this pretty easily now and label their feelings with specific words like frustrated on annoyed, vs more vague feelings like happy or sad.</a:t>
            </a:r>
          </a:p>
          <a:p>
            <a:endParaRPr lang="en-US">
              <a:cs typeface="Calibri"/>
            </a:endParaRPr>
          </a:p>
          <a:p>
            <a:r>
              <a:rPr lang="en-US">
                <a:cs typeface="Calibri"/>
              </a:rPr>
              <a:t>Journal or chat box. </a:t>
            </a:r>
          </a:p>
        </p:txBody>
      </p:sp>
      <p:sp>
        <p:nvSpPr>
          <p:cNvPr id="4" name="Slide Number Placeholder 3"/>
          <p:cNvSpPr>
            <a:spLocks noGrp="1"/>
          </p:cNvSpPr>
          <p:nvPr>
            <p:ph type="sldNum" sz="quarter" idx="5"/>
          </p:nvPr>
        </p:nvSpPr>
        <p:spPr/>
        <p:txBody>
          <a:bodyPr/>
          <a:lstStyle/>
          <a:p>
            <a:fld id="{475F45E5-668D-4059-B0FD-0FE9E3B79973}" type="slidenum">
              <a:rPr lang="en-US" smtClean="0"/>
              <a:t>26</a:t>
            </a:fld>
            <a:endParaRPr lang="en-US"/>
          </a:p>
        </p:txBody>
      </p:sp>
    </p:spTree>
    <p:extLst>
      <p:ext uri="{BB962C8B-B14F-4D97-AF65-F5344CB8AC3E}">
        <p14:creationId xmlns:p14="http://schemas.microsoft.com/office/powerpoint/2010/main" val="1226285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cs typeface="Calibri"/>
              </a:rPr>
              <a:t>Apply this to COVID-19 (or recent police violence): remember it's normal and natural to feel anxious.  </a:t>
            </a:r>
            <a:r>
              <a:rPr lang="en-US">
                <a:cs typeface="Calibri"/>
              </a:rPr>
              <a:t>There is nothing wrong with you for feeling anxious during a time of uncertainty, ambiguity, loss, change, and physical distancing. It's normal to worry about the economy or job security or how long this will last, or what the future will look like.   So, it's important to know that it's okay to feel anxious and that you're NOT alone in it.   </a:t>
            </a:r>
            <a:r>
              <a:rPr lang="en-US" u="sng">
                <a:cs typeface="Calibri"/>
              </a:rPr>
              <a:t>Label your anxiety and try to accept it's there and it's okay.</a:t>
            </a:r>
            <a:endParaRPr lang="en-US" b="0" i="0" u="sng" strike="noStrike" kern="120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27</a:t>
            </a:fld>
            <a:endParaRPr lang="en-US"/>
          </a:p>
        </p:txBody>
      </p:sp>
    </p:spTree>
    <p:extLst>
      <p:ext uri="{BB962C8B-B14F-4D97-AF65-F5344CB8AC3E}">
        <p14:creationId xmlns:p14="http://schemas.microsoft.com/office/powerpoint/2010/main" val="3130037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we asked you what anxiety did for you, I noticed a lot of you said that it kept you up at night. You are familiar with this energy, especially at 3 am. This is the flight or flight and it’s really normal.</a:t>
            </a:r>
          </a:p>
        </p:txBody>
      </p:sp>
      <p:sp>
        <p:nvSpPr>
          <p:cNvPr id="4" name="Slide Number Placeholder 3"/>
          <p:cNvSpPr>
            <a:spLocks noGrp="1"/>
          </p:cNvSpPr>
          <p:nvPr>
            <p:ph type="sldNum" sz="quarter" idx="5"/>
          </p:nvPr>
        </p:nvSpPr>
        <p:spPr/>
        <p:txBody>
          <a:bodyPr/>
          <a:lstStyle/>
          <a:p>
            <a:fld id="{475F45E5-668D-4059-B0FD-0FE9E3B79973}" type="slidenum">
              <a:rPr lang="en-US" smtClean="0"/>
              <a:t>28</a:t>
            </a:fld>
            <a:endParaRPr lang="en-US"/>
          </a:p>
        </p:txBody>
      </p:sp>
    </p:spTree>
    <p:extLst>
      <p:ext uri="{BB962C8B-B14F-4D97-AF65-F5344CB8AC3E}">
        <p14:creationId xmlns:p14="http://schemas.microsoft.com/office/powerpoint/2010/main" val="2660981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all actually seek out the energy stress provides. Stress can clearly be positive. We like to be a little scared. We like to take on challenges. In the chat box, tell us what types of exhilaration you seek out. </a:t>
            </a:r>
          </a:p>
          <a:p>
            <a:r>
              <a:rPr lang="en-US">
                <a:cs typeface="Calibri"/>
              </a:rPr>
              <a:t>Helena, what stressful situations do you seek out? (adventure/travel without clear plans; intellectual challenge—figuring something out)</a:t>
            </a:r>
          </a:p>
        </p:txBody>
      </p:sp>
      <p:sp>
        <p:nvSpPr>
          <p:cNvPr id="4" name="Slide Number Placeholder 3"/>
          <p:cNvSpPr>
            <a:spLocks noGrp="1"/>
          </p:cNvSpPr>
          <p:nvPr>
            <p:ph type="sldNum" sz="quarter" idx="5"/>
          </p:nvPr>
        </p:nvSpPr>
        <p:spPr/>
        <p:txBody>
          <a:bodyPr/>
          <a:lstStyle/>
          <a:p>
            <a:fld id="{475F45E5-668D-4059-B0FD-0FE9E3B79973}" type="slidenum">
              <a:rPr lang="en-US" smtClean="0"/>
              <a:t>29</a:t>
            </a:fld>
            <a:endParaRPr lang="en-US"/>
          </a:p>
        </p:txBody>
      </p:sp>
    </p:spTree>
    <p:extLst>
      <p:ext uri="{BB962C8B-B14F-4D97-AF65-F5344CB8AC3E}">
        <p14:creationId xmlns:p14="http://schemas.microsoft.com/office/powerpoint/2010/main" val="1470725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Here's mine. I like to do obstacle course races. This is me climbing a rope at the Ocean City Maryland Spartan race. </a:t>
            </a:r>
          </a:p>
          <a:p>
            <a:r>
              <a:rPr lang="en-US">
                <a:cs typeface="Calibri"/>
              </a:rPr>
              <a:t>This particular race is a 5k with 23 obstacles. At every challenging obstacle, like the rope climb, I get a little nervous, even though I've done a lot of races. </a:t>
            </a:r>
          </a:p>
          <a:p>
            <a:r>
              <a:rPr lang="en-US">
                <a:cs typeface="Calibri"/>
              </a:rPr>
              <a:t>I'm actually nervous a lot leading up to this too. Sometimes I have trouble sleeping the night before. I'm jittery and have butterflies in the morning. This isn't necessarily a positive feeling.</a:t>
            </a:r>
          </a:p>
          <a:p>
            <a:r>
              <a:rPr lang="en-US">
                <a:cs typeface="Calibri"/>
              </a:rPr>
              <a:t>Why do I do this? After it's over, I can't wait until the next one. I feel accomplished and strong, and when I look back on it, I describe it as fun, even though it doesn't feel that way at the time. </a:t>
            </a:r>
          </a:p>
          <a:p>
            <a:r>
              <a:rPr lang="en-US">
                <a:cs typeface="Calibri"/>
              </a:rPr>
              <a:t>This anxiety is a rush. It makes me perform better. I'm faster and stronger during a race than I am in real life. </a:t>
            </a:r>
          </a:p>
          <a:p>
            <a:r>
              <a:rPr lang="en-US">
                <a:cs typeface="Calibri"/>
              </a:rPr>
              <a:t>Have them reflect on their own thrill seeking.</a:t>
            </a:r>
          </a:p>
          <a:p>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30</a:t>
            </a:fld>
            <a:endParaRPr lang="en-US"/>
          </a:p>
        </p:txBody>
      </p:sp>
    </p:spTree>
    <p:extLst>
      <p:ext uri="{BB962C8B-B14F-4D97-AF65-F5344CB8AC3E}">
        <p14:creationId xmlns:p14="http://schemas.microsoft.com/office/powerpoint/2010/main" val="18731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Helena</a:t>
            </a:r>
          </a:p>
          <a:p>
            <a:r>
              <a:rPr lang="en-US">
                <a:cs typeface="Calibri"/>
              </a:rPr>
              <a:t>Surveys prior to COVID-19 indicate top things that people worry about are money, work, economy, family responsibilities, health.  With other worries include healthcare, relationships, violence/crime, and climate change.</a:t>
            </a: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3</a:t>
            </a:fld>
            <a:endParaRPr lang="en-US"/>
          </a:p>
        </p:txBody>
      </p:sp>
    </p:spTree>
    <p:extLst>
      <p:ext uri="{BB962C8B-B14F-4D97-AF65-F5344CB8AC3E}">
        <p14:creationId xmlns:p14="http://schemas.microsoft.com/office/powerpoint/2010/main" val="3047594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a little more of a mundane way, we all know this energy on a regular basis.</a:t>
            </a:r>
            <a:endParaRPr lang="en-US"/>
          </a:p>
          <a:p>
            <a:r>
              <a:rPr lang="en-US"/>
              <a:t>Most of us are familiar with the experience of feeling motivated when we’re on a deadline. That feeling you got in school when you had a test the next day and weren’t prepared for it. That’s anxiety motivating you.</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“feeling anxious about a deadline helps me to get the work done on time” and “feeling anxious about my goals keeps me focused on them.”</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31</a:t>
            </a:fld>
            <a:endParaRPr lang="en-US"/>
          </a:p>
        </p:txBody>
      </p:sp>
    </p:spTree>
    <p:extLst>
      <p:ext uri="{BB962C8B-B14F-4D97-AF65-F5344CB8AC3E}">
        <p14:creationId xmlns:p14="http://schemas.microsoft.com/office/powerpoint/2010/main" val="4164486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Positive mood can undermine performance </a:t>
            </a:r>
          </a:p>
          <a:p>
            <a:pPr>
              <a:defRPr/>
            </a:pPr>
            <a:r>
              <a:rPr lang="en-US"/>
              <a:t>- good move =  intense effort is unnecessary</a:t>
            </a:r>
          </a:p>
          <a:p>
            <a:pPr>
              <a:defRPr/>
            </a:pPr>
            <a:r>
              <a:rPr lang="en-US">
                <a:cs typeface="Calibri" panose="020F0502020204030204"/>
              </a:rPr>
              <a:t>- esp if doing the task would undermine a good mood</a:t>
            </a:r>
            <a:endParaRPr lang="en-US"/>
          </a:p>
          <a:p>
            <a:pPr marL="0" marR="0" lvl="0" indent="0" algn="l" defTabSz="914400">
              <a:lnSpc>
                <a:spcPct val="100000"/>
              </a:lnSpc>
              <a:spcBef>
                <a:spcPts val="0"/>
              </a:spcBef>
              <a:spcAft>
                <a:spcPts val="0"/>
              </a:spcAft>
              <a:buClrTx/>
              <a:buSzTx/>
              <a:buFontTx/>
              <a:buNone/>
              <a:tabLst/>
              <a:defRPr/>
            </a:pPr>
            <a:endParaRPr lang="en-US">
              <a:cs typeface="Calibri" panose="020F0502020204030204"/>
            </a:endParaRPr>
          </a:p>
          <a:p>
            <a:pPr>
              <a:defRPr/>
            </a:pPr>
            <a:r>
              <a:rPr lang="en-US">
                <a:cs typeface="Calibri" panose="020F0502020204030204"/>
              </a:rPr>
              <a:t>There's obviousy a place for a good mood. It's all about finding a 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32</a:t>
            </a:fld>
            <a:endParaRPr lang="en-US"/>
          </a:p>
        </p:txBody>
      </p:sp>
    </p:spTree>
    <p:extLst>
      <p:ext uri="{BB962C8B-B14F-4D97-AF65-F5344CB8AC3E}">
        <p14:creationId xmlns:p14="http://schemas.microsoft.com/office/powerpoint/2010/main" val="978400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Sara Blakely the creator of Spanx. Helena and I both listened to her on the "How I built this podcast." Before inventing Spanx, Sara sold fax machines door to door. She said it was the most miserable job. Her father urged her to go work somewhere corportate, but she stuck it out with selling fax machines.</a:t>
            </a:r>
          </a:p>
          <a:p>
            <a:r>
              <a:rPr lang="en-US">
                <a:cs typeface="Calibri"/>
              </a:rPr>
              <a:t>In Sara's words:</a:t>
            </a:r>
            <a:endParaRPr lang="en-US"/>
          </a:p>
          <a:p>
            <a:r>
              <a:rPr lang="en-US"/>
              <a:t>"And I know this sounds crazy, but when I was selling fax machines door to door, I kept feeling like I'm in the wrong movie. You know, like, where's the director? Where's the - where's the producer? This is not my movie. And I was really determined to create a better life for myself."</a:t>
            </a:r>
          </a:p>
          <a:p>
            <a:r>
              <a:rPr lang="en-US">
                <a:cs typeface="Calibri"/>
              </a:rPr>
              <a:t>She goes on to say that she credits this terrible job and place she was in with her success. If she had been content, she wouldn't have worked so hard and she wouldn't have had her success.</a:t>
            </a:r>
          </a:p>
        </p:txBody>
      </p:sp>
      <p:sp>
        <p:nvSpPr>
          <p:cNvPr id="4" name="Slide Number Placeholder 3"/>
          <p:cNvSpPr>
            <a:spLocks noGrp="1"/>
          </p:cNvSpPr>
          <p:nvPr>
            <p:ph type="sldNum" sz="quarter" idx="5"/>
          </p:nvPr>
        </p:nvSpPr>
        <p:spPr/>
        <p:txBody>
          <a:bodyPr/>
          <a:lstStyle/>
          <a:p>
            <a:fld id="{475F45E5-668D-4059-B0FD-0FE9E3B79973}" type="slidenum">
              <a:rPr lang="en-US" smtClean="0"/>
              <a:t>33</a:t>
            </a:fld>
            <a:endParaRPr lang="en-US"/>
          </a:p>
        </p:txBody>
      </p:sp>
    </p:spTree>
    <p:extLst>
      <p:ext uri="{BB962C8B-B14F-4D97-AF65-F5344CB8AC3E}">
        <p14:creationId xmlns:p14="http://schemas.microsoft.com/office/powerpoint/2010/main" val="1276003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Anger=confront rather than run away, anxiety prompt for positive emotion</a:t>
            </a:r>
          </a:p>
          <a:p>
            <a:r>
              <a:rPr lang="en-US"/>
              <a:t>Fear and anger lead to greater perseverance </a:t>
            </a:r>
          </a:p>
          <a:p>
            <a:endParaRPr lang="en-US">
              <a:cs typeface="Calibri"/>
            </a:endParaRPr>
          </a:p>
          <a:p>
            <a:r>
              <a:rPr lang="en-US">
                <a:cs typeface="Calibri"/>
              </a:rPr>
              <a:t>Assertive – point for </a:t>
            </a:r>
            <a:r>
              <a:rPr lang="en-US" err="1">
                <a:cs typeface="Calibri"/>
              </a:rPr>
              <a:t>interation</a:t>
            </a:r>
            <a:r>
              <a:rPr lang="en-US">
                <a:cs typeface="Calibri"/>
              </a:rPr>
              <a:t> </a:t>
            </a:r>
          </a:p>
          <a:p>
            <a:endParaRPr lang="en-US">
              <a:cs typeface="Calibri"/>
            </a:endParaRPr>
          </a:p>
          <a:p>
            <a:r>
              <a:rPr lang="en-US">
                <a:cs typeface="Calibri"/>
              </a:rPr>
              <a:t>Idea that connecting to anger that arises from anxiety can be empowering if channeled the right way—for people who tend to have difficulty with assertiveness (e.g. the flight and freeze responders), anger can be fuel to step up and stand up for themselves or what they believe in. However, for people with anger management problems (the fight stress response) need to be careful how anger from anxiety is channeled (aggression).  Punch today in the face, but not the person you're angry with. </a:t>
            </a:r>
          </a:p>
        </p:txBody>
      </p:sp>
      <p:sp>
        <p:nvSpPr>
          <p:cNvPr id="4" name="Slide Number Placeholder 3"/>
          <p:cNvSpPr>
            <a:spLocks noGrp="1"/>
          </p:cNvSpPr>
          <p:nvPr>
            <p:ph type="sldNum" sz="quarter" idx="5"/>
          </p:nvPr>
        </p:nvSpPr>
        <p:spPr/>
        <p:txBody>
          <a:bodyPr/>
          <a:lstStyle/>
          <a:p>
            <a:fld id="{475F45E5-668D-4059-B0FD-0FE9E3B79973}" type="slidenum">
              <a:rPr lang="en-US" smtClean="0"/>
              <a:t>34</a:t>
            </a:fld>
            <a:endParaRPr lang="en-US"/>
          </a:p>
        </p:txBody>
      </p:sp>
    </p:spTree>
    <p:extLst>
      <p:ext uri="{BB962C8B-B14F-4D97-AF65-F5344CB8AC3E}">
        <p14:creationId xmlns:p14="http://schemas.microsoft.com/office/powerpoint/2010/main" val="3978674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How do we </a:t>
            </a:r>
            <a:r>
              <a:rPr lang="en-US" b="1"/>
              <a:t>balance the energy of anxiety and the stress response</a:t>
            </a:r>
            <a:r>
              <a:rPr lang="en-US"/>
              <a:t> that can make us feel overwhelmingly activated or shut down at times.  How do we use or channel it? </a:t>
            </a:r>
          </a:p>
          <a:p>
            <a:r>
              <a:rPr lang="en-US"/>
              <a:t>      </a:t>
            </a:r>
            <a:r>
              <a:rPr lang="en-US" b="1"/>
              <a:t>If in stress response (activated—fight, flight): </a:t>
            </a:r>
            <a:r>
              <a:rPr lang="en-US"/>
              <a:t>help</a:t>
            </a:r>
            <a:r>
              <a:rPr lang="en-US" sz="1200" b="0" i="0" u="none" strike="noStrike" kern="1200">
                <a:solidFill>
                  <a:schemeClr val="tx1"/>
                </a:solidFill>
                <a:effectLst/>
                <a:latin typeface="+mn-lt"/>
                <a:ea typeface="+mn-ea"/>
                <a:cs typeface="+mn-cs"/>
              </a:rPr>
              <a:t> your brain know that you are physically safe </a:t>
            </a:r>
            <a:r>
              <a:rPr lang="en-US" sz="1200" b="0" i="0" u="sng" strike="noStrike" kern="1200">
                <a:solidFill>
                  <a:schemeClr val="tx1"/>
                </a:solidFill>
                <a:effectLst/>
                <a:latin typeface="+mn-lt"/>
                <a:ea typeface="+mn-ea"/>
                <a:cs typeface="+mn-cs"/>
              </a:rPr>
              <a:t>at this moment</a:t>
            </a:r>
            <a:r>
              <a:rPr lang="en-US" u="sng"/>
              <a:t>, soothe the brain so it knows you</a:t>
            </a:r>
            <a:r>
              <a:rPr lang="en-US" sz="1200" b="0" i="0" u="none" strike="noStrike" kern="1200">
                <a:solidFill>
                  <a:schemeClr val="tx1"/>
                </a:solidFill>
                <a:effectLst/>
                <a:latin typeface="+mn-lt"/>
                <a:ea typeface="+mn-ea"/>
                <a:cs typeface="+mn-cs"/>
              </a:rPr>
              <a:t> don’t need fight/flight response</a:t>
            </a:r>
            <a:r>
              <a:rPr lang="en-US"/>
              <a:t> by calming the nervous system:  </a:t>
            </a:r>
            <a:endParaRPr lang="en-US">
              <a:cs typeface="Calibri"/>
            </a:endParaRPr>
          </a:p>
          <a:p>
            <a:pPr lvl="1" fontAlgn="base"/>
            <a:r>
              <a:rPr lang="en-US"/>
              <a:t>"Rectangle" breathing (next slide)</a:t>
            </a:r>
            <a:endParaRPr lang="en-US" sz="1200" b="0" i="0" u="none" strike="noStrike" kern="1200">
              <a:solidFill>
                <a:schemeClr val="tx1"/>
              </a:solidFill>
              <a:effectLst/>
              <a:latin typeface="+mn-lt"/>
              <a:cs typeface="Calibri"/>
            </a:endParaRPr>
          </a:p>
          <a:p>
            <a:pPr lvl="1" fontAlgn="base"/>
            <a:r>
              <a:rPr lang="en-US" sz="1200" b="1" i="0" u="none" strike="noStrike" kern="1200">
                <a:solidFill>
                  <a:schemeClr val="tx1"/>
                </a:solidFill>
                <a:effectLst/>
                <a:latin typeface="+mn-lt"/>
                <a:ea typeface="+mn-ea"/>
                <a:cs typeface="+mn-cs"/>
              </a:rPr>
              <a:t>3 senses exercise</a:t>
            </a:r>
            <a:r>
              <a:rPr lang="en-US" sz="1200" b="0" i="0" u="none" strike="noStrike" kern="1200">
                <a:solidFill>
                  <a:schemeClr val="tx1"/>
                </a:solidFill>
                <a:effectLst/>
                <a:latin typeface="+mn-lt"/>
                <a:ea typeface="+mn-ea"/>
                <a:cs typeface="+mn-cs"/>
              </a:rPr>
              <a:t> (come back to present</a:t>
            </a:r>
            <a:r>
              <a:rPr lang="en-US"/>
              <a:t>): I am safe now</a:t>
            </a:r>
            <a:endParaRPr lang="en-US" sz="1200" b="0" i="0" u="none" strike="noStrike" kern="1200">
              <a:solidFill>
                <a:schemeClr val="tx1"/>
              </a:solidFill>
              <a:effectLst/>
              <a:latin typeface="+mn-lt"/>
              <a:cs typeface="Calibri"/>
            </a:endParaRPr>
          </a:p>
          <a:p>
            <a:pPr lvl="1" rtl="0" fontAlgn="base"/>
            <a:r>
              <a:rPr lang="en-US">
                <a:cs typeface="Calibri"/>
              </a:rPr>
              <a:t>Mindfulness</a:t>
            </a:r>
            <a:endParaRPr lang="en-US" sz="1200" b="0" i="0" u="none" strike="noStrike" kern="1200">
              <a:solidFill>
                <a:schemeClr val="tx1"/>
              </a:solidFill>
              <a:effectLst/>
              <a:latin typeface="+mn-lt"/>
              <a:cs typeface="Calibri"/>
            </a:endParaRPr>
          </a:p>
          <a:p>
            <a:pPr lvl="1"/>
            <a:r>
              <a:rPr lang="en-US">
                <a:cs typeface="Calibri"/>
              </a:rPr>
              <a:t>Soothing imagery</a:t>
            </a:r>
          </a:p>
          <a:p>
            <a:pPr lvl="1"/>
            <a:r>
              <a:rPr lang="en-US">
                <a:cs typeface="Calibri"/>
              </a:rPr>
              <a:t>Cuddling w/ animal or someone you love</a:t>
            </a:r>
          </a:p>
          <a:p>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35</a:t>
            </a:fld>
            <a:endParaRPr lang="en-US"/>
          </a:p>
        </p:txBody>
      </p:sp>
    </p:spTree>
    <p:extLst>
      <p:ext uri="{BB962C8B-B14F-4D97-AF65-F5344CB8AC3E}">
        <p14:creationId xmlns:p14="http://schemas.microsoft.com/office/powerpoint/2010/main" val="2006801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Rectangle breathing—similar to square breathing, but simpler. Start bottom left corner.  Deep breath in (count of 4), longer exhale....count of 6), repeat.</a:t>
            </a:r>
          </a:p>
          <a:p>
            <a:endParaRPr lang="en-US">
              <a:cs typeface="Calibri"/>
            </a:endParaRPr>
          </a:p>
          <a:p>
            <a:r>
              <a:rPr lang="en-US">
                <a:cs typeface="Calibri"/>
              </a:rPr>
              <a:t>Sometimes, we get so overwhelmed by anxiety and fear that we freeze or become paralyzed.  Most important thing at those times is to MOVE: shift in your seat, get up, go for walk, jog, dance. MOVE.</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36</a:t>
            </a:fld>
            <a:endParaRPr lang="en-US"/>
          </a:p>
        </p:txBody>
      </p:sp>
    </p:spTree>
    <p:extLst>
      <p:ext uri="{BB962C8B-B14F-4D97-AF65-F5344CB8AC3E}">
        <p14:creationId xmlns:p14="http://schemas.microsoft.com/office/powerpoint/2010/main" val="26803169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a:cs typeface="Calibri"/>
              </a:rPr>
              <a:t>Step Three: check in with your thoughts.</a:t>
            </a:r>
            <a:r>
              <a:rPr lang="en-US">
                <a:cs typeface="Calibri"/>
              </a:rPr>
              <a:t>.. remember that the mind hates uncertainty and tends to create a lot of "what-if's" and worst case scenarios when faced with ambiguity.  Ruminating on things that may never happen or are not within your control isn't helpful and leads to more anxiety and pain.  Recently, paralyzed by anxiety around what kind of future I'm leaving my kids—climate change, injustice and intolerance, utterly overwhelmed.  </a:t>
            </a:r>
            <a:r>
              <a:rPr lang="en-US" b="1" u="sng">
                <a:cs typeface="Calibri"/>
              </a:rPr>
              <a:t>Skills to help "</a:t>
            </a:r>
            <a:r>
              <a:rPr lang="en-US" b="1" u="sng" err="1">
                <a:cs typeface="Calibri"/>
              </a:rPr>
              <a:t>decatastrophize</a:t>
            </a:r>
            <a:r>
              <a:rPr lang="en-US" b="1" u="sng">
                <a:cs typeface="Calibri"/>
              </a:rPr>
              <a:t>:"</a:t>
            </a:r>
            <a:r>
              <a:rPr lang="en-US">
                <a:cs typeface="Calibri"/>
              </a:rPr>
              <a:t> </a:t>
            </a:r>
            <a:endParaRPr lang="en-US"/>
          </a:p>
          <a:p>
            <a:pPr marL="171450" indent="-171450">
              <a:buFont typeface="Arial"/>
              <a:buChar char="•"/>
            </a:pPr>
            <a:r>
              <a:rPr lang="en-US">
                <a:cs typeface="Calibri"/>
              </a:rPr>
              <a:t>Call it out when you're doing it--name your anxiety/worries--say "I'm having catastrophic thoughts right now" or "I'm worrying about something that may or may not ever happen. This isn't helpful"  And bring yourself back to the present (look around you what do you see?).  </a:t>
            </a:r>
          </a:p>
          <a:p>
            <a:pPr marL="171450" indent="-171450">
              <a:buFont typeface="Arial"/>
              <a:buChar char="•"/>
            </a:pPr>
            <a:r>
              <a:rPr lang="en-US">
                <a:cs typeface="Calibri"/>
              </a:rPr>
              <a:t>Get some space from your thoughts by imagining your thoughts are floating by on fluffy white clouds—they're separate from you—they're not you and they're not necessarily true or helpful. </a:t>
            </a:r>
          </a:p>
          <a:p>
            <a:pPr marL="171450" indent="-171450">
              <a:buFont typeface="Arial"/>
              <a:buChar char="•"/>
            </a:pPr>
            <a:r>
              <a:rPr lang="en-US">
                <a:cs typeface="Calibri"/>
              </a:rPr>
              <a:t>Some Simple concrete strategies that can also help:</a:t>
            </a:r>
            <a:endParaRPr lang="en-US"/>
          </a:p>
          <a:p>
            <a:pPr marL="628650" lvl="1" indent="-171450">
              <a:buFont typeface="Arial"/>
              <a:buChar char="•"/>
            </a:pPr>
            <a:r>
              <a:rPr lang="en-US">
                <a:cs typeface="Calibri"/>
              </a:rPr>
              <a:t>Worry box/tree/journal; </a:t>
            </a:r>
          </a:p>
          <a:p>
            <a:pPr marL="628650" lvl="1" indent="-171450">
              <a:buFont typeface="Arial"/>
              <a:buChar char="•"/>
            </a:pPr>
            <a:r>
              <a:rPr lang="en-US">
                <a:cs typeface="Calibri"/>
              </a:rPr>
              <a:t>Daily set aside 10-20 min to "worry."  No problem solving, just writing down worries.  If you have worries at other times, let it go, remind yourself you'll write it down during your worry time. </a:t>
            </a:r>
          </a:p>
        </p:txBody>
      </p:sp>
      <p:sp>
        <p:nvSpPr>
          <p:cNvPr id="4" name="Slide Number Placeholder 3"/>
          <p:cNvSpPr>
            <a:spLocks noGrp="1"/>
          </p:cNvSpPr>
          <p:nvPr>
            <p:ph type="sldNum" sz="quarter" idx="5"/>
          </p:nvPr>
        </p:nvSpPr>
        <p:spPr/>
        <p:txBody>
          <a:bodyPr/>
          <a:lstStyle/>
          <a:p>
            <a:fld id="{475F45E5-668D-4059-B0FD-0FE9E3B79973}" type="slidenum">
              <a:rPr lang="en-US" smtClean="0"/>
              <a:t>37</a:t>
            </a:fld>
            <a:endParaRPr lang="en-US"/>
          </a:p>
        </p:txBody>
      </p:sp>
    </p:spTree>
    <p:extLst>
      <p:ext uri="{BB962C8B-B14F-4D97-AF65-F5344CB8AC3E}">
        <p14:creationId xmlns:p14="http://schemas.microsoft.com/office/powerpoint/2010/main" val="3074219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sz="1200"/>
              <a:t>Just do it.</a:t>
            </a:r>
            <a:r>
              <a:rPr lang="en-US"/>
              <a:t> </a:t>
            </a:r>
            <a:endParaRPr lang="en-US">
              <a:cs typeface="Calibri" panose="020F0502020204030204"/>
            </a:endParaRPr>
          </a:p>
          <a:p>
            <a:pPr marL="0" indent="0">
              <a:buNone/>
            </a:pPr>
            <a:r>
              <a:rPr lang="en-US" sz="1200"/>
              <a:t>It’s inevitable and part of the routine.</a:t>
            </a:r>
            <a:endParaRPr lang="en-US" sz="1200">
              <a:cs typeface="Calibri" panose="020F0502020204030204"/>
            </a:endParaRPr>
          </a:p>
          <a:p>
            <a:pPr marL="0" indent="0">
              <a:buNone/>
            </a:pPr>
            <a:r>
              <a:rPr lang="en-US" sz="1200"/>
              <a:t>Take away its power.</a:t>
            </a:r>
            <a:endParaRPr lang="en-US" sz="1200">
              <a:cs typeface="Calibri" panose="020F0502020204030204"/>
            </a:endParaRPr>
          </a:p>
          <a:p>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38</a:t>
            </a:fld>
            <a:endParaRPr lang="en-US"/>
          </a:p>
        </p:txBody>
      </p:sp>
    </p:spTree>
    <p:extLst>
      <p:ext uri="{BB962C8B-B14F-4D97-AF65-F5344CB8AC3E}">
        <p14:creationId xmlns:p14="http://schemas.microsoft.com/office/powerpoint/2010/main" val="1500527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anxiety and the two sides of the coin?  When we're anxious about something—we can ask ourselves what's important behind that anxiety and then take action related to that rather than focusing on the anxiety.  </a:t>
            </a:r>
          </a:p>
          <a:p>
            <a:endParaRPr lang="en-US">
              <a:cs typeface="Calibri"/>
            </a:endParaRPr>
          </a:p>
          <a:p>
            <a:r>
              <a:rPr lang="en-US">
                <a:cs typeface="Calibri"/>
              </a:rPr>
              <a:t>For instance, one ongoing worry over the last few months has been on whether my mom, who lives in the epicenter of where the pandemic started—Kirkland, WA (and then my  sister when she tested positive) will be okay.  I realize my anxiety is all about my love for them and wanting to have time with them.  I also know that I can't "protect" them from COVID and if I try to control something I can't control, I'll end up feeling more anxious and overwhelmed.  </a:t>
            </a:r>
            <a:r>
              <a:rPr lang="en-US"/>
              <a:t>So I've started reaching out to them in creative ways more than I normally would.  I've taken my anxiety, understood it's about love and connection, and acted on that.  Regarding COVID-19 or police brutality, or other current worries, where can you take action when you feel anxious (chat box) and then show chart on next page....</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39</a:t>
            </a:fld>
            <a:endParaRPr lang="en-US"/>
          </a:p>
        </p:txBody>
      </p:sp>
    </p:spTree>
    <p:extLst>
      <p:ext uri="{BB962C8B-B14F-4D97-AF65-F5344CB8AC3E}">
        <p14:creationId xmlns:p14="http://schemas.microsoft.com/office/powerpoint/2010/main" val="10926974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Focus on controlling what you can control!  Don't get caught putting your energy into things that are beyond your power to change... for instance, when the pandemic will end is beyond your control and focusing on this will drain you and likely leave you feeling overwhelmed. Focusing on what you can do to decrease the spread yourself is helpful (washing your hands, wearing a mask, </a:t>
            </a:r>
            <a:r>
              <a:rPr lang="en-US" err="1">
                <a:cs typeface="Calibri"/>
              </a:rPr>
              <a:t>etc</a:t>
            </a:r>
            <a:r>
              <a:rPr lang="en-US">
                <a:cs typeface="Calibri"/>
              </a:rPr>
              <a:t>).  </a:t>
            </a:r>
          </a:p>
        </p:txBody>
      </p:sp>
      <p:sp>
        <p:nvSpPr>
          <p:cNvPr id="4" name="Slide Number Placeholder 3"/>
          <p:cNvSpPr>
            <a:spLocks noGrp="1"/>
          </p:cNvSpPr>
          <p:nvPr>
            <p:ph type="sldNum" sz="quarter" idx="5"/>
          </p:nvPr>
        </p:nvSpPr>
        <p:spPr/>
        <p:txBody>
          <a:bodyPr/>
          <a:lstStyle/>
          <a:p>
            <a:fld id="{475F45E5-668D-4059-B0FD-0FE9E3B79973}" type="slidenum">
              <a:rPr lang="en-US" smtClean="0"/>
              <a:t>40</a:t>
            </a:fld>
            <a:endParaRPr lang="en-US"/>
          </a:p>
        </p:txBody>
      </p:sp>
    </p:spTree>
    <p:extLst>
      <p:ext uri="{BB962C8B-B14F-4D97-AF65-F5344CB8AC3E}">
        <p14:creationId xmlns:p14="http://schemas.microsoft.com/office/powerpoint/2010/main" val="256729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Helena</a:t>
            </a:r>
          </a:p>
          <a:p>
            <a:r>
              <a:rPr lang="en-US">
                <a:cs typeface="Calibri"/>
              </a:rPr>
              <a:t>And then there's current events such as COVID-19—which has exacerbated many of the usual things we worry about--now anxious about whether we or loved ones get ill; what will happen to the economy; whether we'll lose our jobs? I</a:t>
            </a:r>
            <a:r>
              <a:rPr lang="en-US" b="1">
                <a:cs typeface="Calibri"/>
              </a:rPr>
              <a:t> live in the twin cities</a:t>
            </a:r>
            <a:r>
              <a:rPr lang="en-US">
                <a:cs typeface="Calibri"/>
              </a:rPr>
              <a:t> and, as you all probably know, our community was upended last week with the police killing of George Floyd, which has led to peaceful protests, as well as looting, fires and destruction of businesses that were already struggling with the pandemic.  There is so much going on right now that makes people anxious.</a:t>
            </a: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4</a:t>
            </a:fld>
            <a:endParaRPr lang="en-US"/>
          </a:p>
        </p:txBody>
      </p:sp>
    </p:spTree>
    <p:extLst>
      <p:ext uri="{BB962C8B-B14F-4D97-AF65-F5344CB8AC3E}">
        <p14:creationId xmlns:p14="http://schemas.microsoft.com/office/powerpoint/2010/main" val="2326223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a:t>Fifth</a:t>
            </a:r>
            <a:r>
              <a:rPr lang="en-US" sz="1200" b="0" i="0" u="sng" kern="1200">
                <a:solidFill>
                  <a:schemeClr val="tx1"/>
                </a:solidFill>
                <a:effectLst/>
                <a:latin typeface="+mn-lt"/>
                <a:ea typeface="+mn-ea"/>
                <a:cs typeface="+mn-cs"/>
              </a:rPr>
              <a:t>, find connection</a:t>
            </a:r>
            <a:r>
              <a:rPr lang="en-US" sz="1200" b="0" i="0" u="none" strike="noStrike" kern="1200">
                <a:solidFill>
                  <a:schemeClr val="tx1"/>
                </a:solidFill>
                <a:effectLst/>
                <a:latin typeface="+mn-lt"/>
                <a:ea typeface="+mn-ea"/>
                <a:cs typeface="+mn-cs"/>
              </a:rPr>
              <a:t>. Physical distancing can naturally lead to social distancing, but it doesn’t have to.  Fear and anxiety love isolation. Find ways to connect to people and connect around things that are important to you.  </a:t>
            </a:r>
            <a:r>
              <a:rPr lang="en-US"/>
              <a:t>How do you connect during times of physical distancing and face masks?  {Ask Julie—discussion and/or Chat box?].  Research shows that connection releases oxytocin--known as the cuddle or love hormone b/c it's released when close social bonding occurs—AND studies show it is a natural stress reliever. When we're stressed, our bodies release oxytocin to trigger us to bond with others....which then can decrease our stress. </a:t>
            </a:r>
          </a:p>
        </p:txBody>
      </p:sp>
      <p:sp>
        <p:nvSpPr>
          <p:cNvPr id="4" name="Slide Number Placeholder 3"/>
          <p:cNvSpPr>
            <a:spLocks noGrp="1"/>
          </p:cNvSpPr>
          <p:nvPr>
            <p:ph type="sldNum" sz="quarter" idx="5"/>
          </p:nvPr>
        </p:nvSpPr>
        <p:spPr/>
        <p:txBody>
          <a:bodyPr/>
          <a:lstStyle/>
          <a:p>
            <a:fld id="{475F45E5-668D-4059-B0FD-0FE9E3B79973}" type="slidenum">
              <a:rPr lang="en-US" smtClean="0"/>
              <a:t>41</a:t>
            </a:fld>
            <a:endParaRPr lang="en-US"/>
          </a:p>
        </p:txBody>
      </p:sp>
    </p:spTree>
    <p:extLst>
      <p:ext uri="{BB962C8B-B14F-4D97-AF65-F5344CB8AC3E}">
        <p14:creationId xmlns:p14="http://schemas.microsoft.com/office/powerpoint/2010/main" val="103550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then, the very</a:t>
            </a:r>
            <a:r>
              <a:rPr lang="en-US" baseline="0"/>
              <a:t> next day, I see this on a Baltimore-based mommy </a:t>
            </a:r>
            <a:r>
              <a:rPr lang="en-US" baseline="0" err="1"/>
              <a:t>facebook</a:t>
            </a:r>
            <a:r>
              <a:rPr lang="en-US" baseline="0"/>
              <a:t> group. This is the same event you’re here for tonight, just the Baltimore City one. I heard Matt and some other speakers present. I learned so much. I enjoyed being with like-minded people. And I felt really hopeful. Like I could make a difference. I enjoy connecting people, and I decided to take Matt up on his suggestion to host a house party. I sent him an email the next day. We talked and I told him about my health communication background, and one thing lead to another, and here I am speaking to you tonight. I really feel like the universe conspired to bring here to talk to you all.</a:t>
            </a:r>
          </a:p>
          <a:p>
            <a:r>
              <a:rPr lang="en-US" baseline="0"/>
              <a:t>Grateful for being asked to speak tonight. </a:t>
            </a:r>
            <a:endParaRPr lang="en-US"/>
          </a:p>
        </p:txBody>
      </p:sp>
      <p:sp>
        <p:nvSpPr>
          <p:cNvPr id="4" name="Slide Number Placeholder 3"/>
          <p:cNvSpPr>
            <a:spLocks noGrp="1"/>
          </p:cNvSpPr>
          <p:nvPr>
            <p:ph type="sldNum" sz="quarter" idx="10"/>
          </p:nvPr>
        </p:nvSpPr>
        <p:spPr/>
        <p:txBody>
          <a:bodyPr/>
          <a:lstStyle/>
          <a:p>
            <a:fld id="{475F45E5-668D-4059-B0FD-0FE9E3B79973}" type="slidenum">
              <a:rPr lang="en-US" smtClean="0"/>
              <a:t>43</a:t>
            </a:fld>
            <a:endParaRPr lang="en-US"/>
          </a:p>
        </p:txBody>
      </p:sp>
    </p:spTree>
    <p:extLst>
      <p:ext uri="{BB962C8B-B14F-4D97-AF65-F5344CB8AC3E}">
        <p14:creationId xmlns:p14="http://schemas.microsoft.com/office/powerpoint/2010/main" val="1507779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Julie will talk about what this quote means to her.</a:t>
            </a:r>
          </a:p>
          <a:p>
            <a:pPr>
              <a:defRPr/>
            </a:pPr>
            <a:r>
              <a:rPr lang="en-US">
                <a:cs typeface="Calibri"/>
              </a:rPr>
              <a:t>Helena: </a:t>
            </a:r>
          </a:p>
          <a:p>
            <a:pPr>
              <a:defRPr/>
            </a:pPr>
            <a:r>
              <a:rPr lang="en-US">
                <a:cs typeface="Calibri"/>
              </a:rPr>
              <a:t>Remember that fear, anxiety, stress all evolved as our friends.  We don't have to be afraid of these difficult emotions—we can learn how to notice when we're feeling them, accept the natural way our bodies respond, learn to calm our bodies and minds, and find the sweet spot that allows us to make a difference in the world in ways that are important to us!   This leads to hope—and an ability to move towards what's important to us.</a:t>
            </a:r>
            <a:endParaRPr lang="en-US"/>
          </a:p>
          <a:p>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47</a:t>
            </a:fld>
            <a:endParaRPr lang="en-US"/>
          </a:p>
        </p:txBody>
      </p:sp>
    </p:spTree>
    <p:extLst>
      <p:ext uri="{BB962C8B-B14F-4D97-AF65-F5344CB8AC3E}">
        <p14:creationId xmlns:p14="http://schemas.microsoft.com/office/powerpoint/2010/main" val="3929003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Helena-ask audience and ask Julie what she cares about</a:t>
            </a:r>
          </a:p>
          <a:p>
            <a:r>
              <a:rPr lang="en-US">
                <a:cs typeface="Calibri"/>
              </a:rPr>
              <a:t>When feeling overwhelmed by anxiety and worry, it can sometimes be helpful to step back and ask: What do you care about?  What's most important to you in life?  (chat box)</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5</a:t>
            </a:fld>
            <a:endParaRPr lang="en-US"/>
          </a:p>
        </p:txBody>
      </p:sp>
    </p:spTree>
    <p:extLst>
      <p:ext uri="{BB962C8B-B14F-4D97-AF65-F5344CB8AC3E}">
        <p14:creationId xmlns:p14="http://schemas.microsoft.com/office/powerpoint/2010/main" val="8288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Helena</a:t>
            </a:r>
            <a:endParaRPr lang="en-US"/>
          </a:p>
          <a:p>
            <a:r>
              <a:rPr lang="en-US"/>
              <a:t>We often find that</a:t>
            </a:r>
            <a:r>
              <a:rPr lang="en-US" sz="1200" b="0" i="0" u="none" strike="noStrike" kern="1200">
                <a:solidFill>
                  <a:schemeClr val="tx1"/>
                </a:solidFill>
                <a:effectLst/>
                <a:latin typeface="+mn-lt"/>
                <a:ea typeface="+mn-ea"/>
                <a:cs typeface="+mn-cs"/>
              </a:rPr>
              <a:t> we </a:t>
            </a:r>
            <a:r>
              <a:rPr lang="en-US"/>
              <a:t>worry about and </a:t>
            </a:r>
            <a:r>
              <a:rPr lang="en-US" sz="1200" b="0" i="0" u="none" strike="noStrike" kern="1200">
                <a:solidFill>
                  <a:schemeClr val="tx1"/>
                </a:solidFill>
                <a:effectLst/>
                <a:latin typeface="+mn-lt"/>
                <a:ea typeface="+mn-ea"/>
                <a:cs typeface="+mn-cs"/>
              </a:rPr>
              <a:t>what we care about are </a:t>
            </a:r>
            <a:r>
              <a:rPr lang="en-US"/>
              <a:t>two</a:t>
            </a:r>
            <a:r>
              <a:rPr lang="en-US" sz="1200" b="0" i="0" u="none" strike="noStrike" kern="1200">
                <a:solidFill>
                  <a:schemeClr val="tx1"/>
                </a:solidFill>
                <a:effectLst/>
                <a:latin typeface="+mn-lt"/>
                <a:ea typeface="+mn-ea"/>
                <a:cs typeface="+mn-cs"/>
              </a:rPr>
              <a:t> sides of the same coin.</a:t>
            </a:r>
            <a:r>
              <a:rPr lang="en-US"/>
              <a:t> Reflect on the things that create anxiety (work, relationships, children, social justice, climate change).  Those very things are what matter to us, what make our lives rewarding and full. My husband recently reflected that if we didn't have kids, we wouldn't have any anxiety.  But we obviously, most days, don't want to get rid of the kids...and I reminded him before kids I worried about whether I'd ever finish graduate school and he worried about work projects...maybe we begin to recognize that we can't get rid of worry or anxiety...</a:t>
            </a:r>
            <a:r>
              <a:rPr lang="en-US">
                <a:cs typeface="+mn-lt"/>
              </a:rPr>
              <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fld id="{475F45E5-668D-4059-B0FD-0FE9E3B79973}" type="slidenum">
              <a:rPr lang="en-US" smtClean="0"/>
              <a:t>6</a:t>
            </a:fld>
            <a:endParaRPr lang="en-US"/>
          </a:p>
        </p:txBody>
      </p:sp>
    </p:spTree>
    <p:extLst>
      <p:ext uri="{BB962C8B-B14F-4D97-AF65-F5344CB8AC3E}">
        <p14:creationId xmlns:p14="http://schemas.microsoft.com/office/powerpoint/2010/main" val="3581184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And, yet when we're anxious, we tend to respond in certain ways, some of which aren't helpful...</a:t>
            </a:r>
            <a:r>
              <a:rPr lang="en-US" b="1">
                <a:cs typeface="Calibri"/>
              </a:rPr>
              <a:t>What does anxiety do for you?  (chat box vote)</a:t>
            </a:r>
            <a:endParaRPr lang="en-US"/>
          </a:p>
        </p:txBody>
      </p:sp>
      <p:sp>
        <p:nvSpPr>
          <p:cNvPr id="4" name="Slide Number Placeholder 3"/>
          <p:cNvSpPr>
            <a:spLocks noGrp="1"/>
          </p:cNvSpPr>
          <p:nvPr>
            <p:ph type="sldNum" sz="quarter" idx="5"/>
          </p:nvPr>
        </p:nvSpPr>
        <p:spPr/>
        <p:txBody>
          <a:bodyPr/>
          <a:lstStyle/>
          <a:p>
            <a:fld id="{475F45E5-668D-4059-B0FD-0FE9E3B79973}" type="slidenum">
              <a:rPr lang="en-US" smtClean="0"/>
              <a:t>7</a:t>
            </a:fld>
            <a:endParaRPr lang="en-US"/>
          </a:p>
        </p:txBody>
      </p:sp>
    </p:spTree>
    <p:extLst>
      <p:ext uri="{BB962C8B-B14F-4D97-AF65-F5344CB8AC3E}">
        <p14:creationId xmlns:p14="http://schemas.microsoft.com/office/powerpoint/2010/main" val="6093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I've always had my fair share of anxiety. It's come and gone throughout my life. I remember getting sick in the morning before going into my 3rd grade classroom, I was so nervous about what the day would bring.</a:t>
            </a:r>
          </a:p>
          <a:p>
            <a:r>
              <a:rPr lang="en-US">
                <a:cs typeface="Calibri"/>
              </a:rPr>
              <a:t>The last couple of years have been pretty intense for my anixety. This story begins in the summer of 2018. It had been raining everyday for two weeks. One morning my husband and I were awoken by a loud crash at 6 am. We looked around the house and couldn't see anything wrong. </a:t>
            </a:r>
          </a:p>
        </p:txBody>
      </p:sp>
      <p:sp>
        <p:nvSpPr>
          <p:cNvPr id="4" name="Slide Number Placeholder 3"/>
          <p:cNvSpPr>
            <a:spLocks noGrp="1"/>
          </p:cNvSpPr>
          <p:nvPr>
            <p:ph type="sldNum" sz="quarter" idx="10"/>
          </p:nvPr>
        </p:nvSpPr>
        <p:spPr/>
        <p:txBody>
          <a:bodyPr/>
          <a:lstStyle/>
          <a:p>
            <a:fld id="{475F45E5-668D-4059-B0FD-0FE9E3B79973}" type="slidenum">
              <a:rPr lang="en-US" smtClean="0"/>
              <a:t>8</a:t>
            </a:fld>
            <a:endParaRPr lang="en-US"/>
          </a:p>
        </p:txBody>
      </p:sp>
    </p:spTree>
    <p:extLst>
      <p:ext uri="{BB962C8B-B14F-4D97-AF65-F5344CB8AC3E}">
        <p14:creationId xmlns:p14="http://schemas.microsoft.com/office/powerpoint/2010/main" val="355403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a:t>
            </a:r>
            <a:r>
              <a:rPr lang="en-US" baseline="0"/>
              <a:t> </a:t>
            </a:r>
            <a:r>
              <a:rPr lang="en-US"/>
              <a:t>husband opened</a:t>
            </a:r>
            <a:r>
              <a:rPr lang="en-US" baseline="0"/>
              <a:t> the front door. There was usually a huge oak tree blocking of view of the street. It wasn’t there. We walked outside and saw this.</a:t>
            </a:r>
            <a:endParaRPr lang="en-US"/>
          </a:p>
        </p:txBody>
      </p:sp>
      <p:sp>
        <p:nvSpPr>
          <p:cNvPr id="4" name="Slide Number Placeholder 3"/>
          <p:cNvSpPr>
            <a:spLocks noGrp="1"/>
          </p:cNvSpPr>
          <p:nvPr>
            <p:ph type="sldNum" sz="quarter" idx="10"/>
          </p:nvPr>
        </p:nvSpPr>
        <p:spPr/>
        <p:txBody>
          <a:bodyPr/>
          <a:lstStyle/>
          <a:p>
            <a:fld id="{475F45E5-668D-4059-B0FD-0FE9E3B79973}" type="slidenum">
              <a:rPr lang="en-US" smtClean="0"/>
              <a:t>9</a:t>
            </a:fld>
            <a:endParaRPr lang="en-US"/>
          </a:p>
        </p:txBody>
      </p:sp>
    </p:spTree>
    <p:extLst>
      <p:ext uri="{BB962C8B-B14F-4D97-AF65-F5344CB8AC3E}">
        <p14:creationId xmlns:p14="http://schemas.microsoft.com/office/powerpoint/2010/main" val="2466008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5FE0F8-AE25-44CB-B24C-C559978D6503}"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415324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FE0F8-AE25-44CB-B24C-C559978D6503}"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299768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FE0F8-AE25-44CB-B24C-C559978D6503}"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172540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FE0F8-AE25-44CB-B24C-C559978D6503}"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155202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FE0F8-AE25-44CB-B24C-C559978D6503}" type="datetimeFigureOut">
              <a:rPr lang="en-US" smtClean="0"/>
              <a:t>6/4/2020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110755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FE0F8-AE25-44CB-B24C-C559978D6503}"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1283165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FE0F8-AE25-44CB-B24C-C559978D6503}" type="datetimeFigureOut">
              <a:rPr lang="en-US" smtClean="0"/>
              <a:t>6/4/2020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22306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FE0F8-AE25-44CB-B24C-C559978D6503}" type="datetimeFigureOut">
              <a:rPr lang="en-US" smtClean="0"/>
              <a:t>6/4/2020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327630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FE0F8-AE25-44CB-B24C-C559978D6503}" type="datetimeFigureOut">
              <a:rPr lang="en-US" smtClean="0"/>
              <a:t>6/4/2020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296327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5FE0F8-AE25-44CB-B24C-C559978D6503}"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3917920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65FE0F8-AE25-44CB-B24C-C559978D6503}" type="datetimeFigureOut">
              <a:rPr lang="en-US" smtClean="0"/>
              <a:t>6/4/2020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BA34A9-AEC5-444D-8D3B-19722B5CCE03}" type="slidenum">
              <a:rPr lang="en-US" smtClean="0"/>
              <a:t>‹#›</a:t>
            </a:fld>
            <a:endParaRPr lang="en-US"/>
          </a:p>
        </p:txBody>
      </p:sp>
    </p:spTree>
    <p:extLst>
      <p:ext uri="{BB962C8B-B14F-4D97-AF65-F5344CB8AC3E}">
        <p14:creationId xmlns:p14="http://schemas.microsoft.com/office/powerpoint/2010/main" val="3954371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FE0F8-AE25-44CB-B24C-C559978D6503}" type="datetimeFigureOut">
              <a:rPr lang="en-US" smtClean="0"/>
              <a:t>6/4/2020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A34A9-AEC5-444D-8D3B-19722B5CCE03}" type="slidenum">
              <a:rPr lang="en-US" smtClean="0"/>
              <a:t>‹#›</a:t>
            </a:fld>
            <a:endParaRPr lang="en-US"/>
          </a:p>
        </p:txBody>
      </p:sp>
    </p:spTree>
    <p:extLst>
      <p:ext uri="{BB962C8B-B14F-4D97-AF65-F5344CB8AC3E}">
        <p14:creationId xmlns:p14="http://schemas.microsoft.com/office/powerpoint/2010/main" val="1529149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s://www.tanveernaseer.com/3-questions-to-discover-what-success-looks-lik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aflakhurrozi.deviantart.com/art/Dark-Horror-Scull-18418528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theconversation.com/for-the-endangered-tiger-genetics-may-finish-what-the-raj-started-1432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deviantart.com/nakovalnya-artist/art/Insomnia-71871309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www.picserver.org/l/lemon.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wccftech.com/ark-survival-evolved-patch-xbox-aims-boost-framerate-pc-content-mp-splitscre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tvnewsninja.blogspot.com/2010/06/severe-weather-all-time.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momsgreatescape.blogspot.com/2009/05/nerve-fighting-back-against-rude-people.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video" Target="https://www.youtube.com/embed/rCp1l16GCXI?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leadershipfreak.wordpress.com/2010/02/08/a-column-for-verb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Middle_East_respiratory_syndrom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http://leadershipfreak.wordpress.com/2010/10/11/finding-the-sweet-spot/" TargetMode="Externa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specialedandme.wordpress.com/2012/12/09/different-types-of-children-with-asperger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hyperlink" Target="https://creativecommons.org/licenses/by-nd/3.0/" TargetMode="External"/><Relationship Id="rId4" Type="http://schemas.openxmlformats.org/officeDocument/2006/relationships/hyperlink" Target="http://confessionzero.blogspot.com/2011/10/it-is-love-no.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wccftech.com/scientists-successful-developing-microbial-fuel-cell-works-external-source-pow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Adventure-Island_Rage-3.jp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icondoit.wordpress.com/category/financial/" TargetMode="External"/><Relationship Id="rId13" Type="http://schemas.openxmlformats.org/officeDocument/2006/relationships/chart" Target="../charts/chart1.xm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frydenlundskole.wikidot.com/catherine-pushki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2012books.lardbucket.org/books/a-primer-on-social-problems/s13-the-changing-family.html" TargetMode="External"/><Relationship Id="rId11" Type="http://schemas.openxmlformats.org/officeDocument/2006/relationships/image" Target="../media/image7.jpeg"/><Relationship Id="rId5" Type="http://schemas.openxmlformats.org/officeDocument/2006/relationships/image" Target="../media/image4.jpeg"/><Relationship Id="rId10" Type="http://schemas.openxmlformats.org/officeDocument/2006/relationships/hyperlink" Target="http://theworldsbestever.com/2013/03/21/art-tonight-in-new-york-beyond/" TargetMode="External"/><Relationship Id="rId4" Type="http://schemas.openxmlformats.org/officeDocument/2006/relationships/hyperlink" Target="http://www.pngall.com/health-png/download/12114" TargetMode="Externa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https://www.youtube.com/embed/B2OLlCxqu9s?feature=oembed" TargetMode="Externa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blogs.ubc.ca/communicatingscience2014w112/2014/10/06/go-to-bed-and-dont-study-sound-familiar/"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pxhere.com/en/photo/137107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www.arosieoutlook.com/2014_02_01_archive.htm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cloudchaser32000/5034548985"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hyperlink" Target="https://creativecommons.org/licenses/by-nc-nd/3.0/" TargetMode="External"/><Relationship Id="rId4" Type="http://schemas.openxmlformats.org/officeDocument/2006/relationships/hyperlink" Target="https://ifitshipitshere.blogspot.com/2011/08/steampunk-gas-masks-helmets-so.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creativecommons.org/licenses/by-sa/3.0/" TargetMode="External"/><Relationship Id="rId4" Type="http://schemas.openxmlformats.org/officeDocument/2006/relationships/hyperlink" Target="https://newsandletters.org/covid-19-a-world-historic-threa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pixabay.com/en/frog-bath-swim-relaxation-relax-1159370/"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betterthansurviving.wordpress.com/tag/self-hatred"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futurism.com/uncovering-formation-extinction-life-earth/" TargetMode="External"/><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www.flickr.com/photos/nostri-imago/5066050327/" TargetMode="External"/><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hyperlink" Target="https://creativecommons.org/licenses/by/3.0/" TargetMode="Externa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creampuff.us/2015/09/annapolis-md/" TargetMode="External"/><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frederickhomesforsale/16241388115/"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familynature.wordpress.com/page/5/?pages-list" TargetMode="External"/><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fabiusmaximus.com/2013/01/19/second-amendment-guns-48094/" TargetMode="External"/><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www.picpedia.org/highway-signs/w/work.html" TargetMode="External"/><Relationship Id="rId11" Type="http://schemas.openxmlformats.org/officeDocument/2006/relationships/hyperlink" Target="https://creativecommons.org/licenses/by-sa/3.0/" TargetMode="External"/><Relationship Id="rId5" Type="http://schemas.openxmlformats.org/officeDocument/2006/relationships/image" Target="../media/image10.jpeg"/><Relationship Id="rId10" Type="http://schemas.openxmlformats.org/officeDocument/2006/relationships/hyperlink" Target="https://creativecommons.org/licenses/by/3.0/" TargetMode="External"/><Relationship Id="rId4" Type="http://schemas.openxmlformats.org/officeDocument/2006/relationships/hyperlink" Target="https://www.studentdoctor.net/2013/01/16/starting-a-family-in-medical-school/" TargetMode="External"/><Relationship Id="rId9"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creativecommons.org/licenses/by-nd/3.0/" TargetMode="External"/><Relationship Id="rId4" Type="http://schemas.openxmlformats.org/officeDocument/2006/relationships/hyperlink" Target="http://hereswhatidontget.blogspot.com/2009/07/on-being-bundle.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phoneboy.com/2821/keyright-keyboard-colorful-educationa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3">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with a sunset in the background&#10;&#10;Description automatically generated">
            <a:extLst>
              <a:ext uri="{FF2B5EF4-FFF2-40B4-BE49-F238E27FC236}">
                <a16:creationId xmlns:a16="http://schemas.microsoft.com/office/drawing/2014/main" xmlns="" id="{520D7000-ADE7-48C8-9B95-75BA3379A2D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5730"/>
          <a:stretch/>
        </p:blipFill>
        <p:spPr>
          <a:xfrm>
            <a:off x="20" y="10"/>
            <a:ext cx="12191981" cy="6857990"/>
          </a:xfrm>
          <a:prstGeom prst="rect">
            <a:avLst/>
          </a:prstGeom>
        </p:spPr>
      </p:pic>
      <p:sp>
        <p:nvSpPr>
          <p:cNvPr id="41" name="Rectangle 35">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xmlns="" id="{9B393D91-260D-42DF-B6EA-8C5832E7D338}"/>
              </a:ext>
            </a:extLst>
          </p:cNvPr>
          <p:cNvSpPr>
            <a:spLocks noGrp="1"/>
          </p:cNvSpPr>
          <p:nvPr>
            <p:ph type="ctrTitle"/>
          </p:nvPr>
        </p:nvSpPr>
        <p:spPr>
          <a:xfrm>
            <a:off x="404553" y="3091928"/>
            <a:ext cx="9078562" cy="2387600"/>
          </a:xfrm>
        </p:spPr>
        <p:txBody>
          <a:bodyPr>
            <a:normAutofit/>
          </a:bodyPr>
          <a:lstStyle/>
          <a:p>
            <a:pPr algn="l"/>
            <a:r>
              <a:rPr lang="en-US" sz="6600"/>
              <a:t>Making Anxiety Work for You</a:t>
            </a:r>
          </a:p>
        </p:txBody>
      </p:sp>
      <p:sp>
        <p:nvSpPr>
          <p:cNvPr id="42" name="Rectangle: Rounded Corners 37">
            <a:extLst>
              <a:ext uri="{FF2B5EF4-FFF2-40B4-BE49-F238E27FC236}">
                <a16:creationId xmlns:a16="http://schemas.microsoft.com/office/drawing/2014/main" xmlns=""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9">
            <a:extLst>
              <a:ext uri="{FF2B5EF4-FFF2-40B4-BE49-F238E27FC236}">
                <a16:creationId xmlns:a16="http://schemas.microsoft.com/office/drawing/2014/main" xmlns="" id="{9BEE4D56-D5A2-4ADB-B423-F85F9192CD8C}"/>
              </a:ext>
            </a:extLst>
          </p:cNvPr>
          <p:cNvSpPr>
            <a:spLocks noGrp="1"/>
          </p:cNvSpPr>
          <p:nvPr>
            <p:ph type="subTitle" idx="1"/>
          </p:nvPr>
        </p:nvSpPr>
        <p:spPr>
          <a:xfrm>
            <a:off x="404553" y="5624945"/>
            <a:ext cx="9078562" cy="592975"/>
          </a:xfrm>
        </p:spPr>
        <p:txBody>
          <a:bodyPr anchor="ctr">
            <a:normAutofit/>
          </a:bodyPr>
          <a:lstStyle/>
          <a:p>
            <a:pPr algn="l"/>
            <a:r>
              <a:rPr lang="en-US"/>
              <a:t>Helena Mackenzie, PhD &amp; Julie Klinger-Luht, MPH</a:t>
            </a:r>
          </a:p>
        </p:txBody>
      </p:sp>
      <p:sp>
        <p:nvSpPr>
          <p:cNvPr id="13" name="TextBox 12">
            <a:extLst>
              <a:ext uri="{FF2B5EF4-FFF2-40B4-BE49-F238E27FC236}">
                <a16:creationId xmlns:a16="http://schemas.microsoft.com/office/drawing/2014/main" xmlns="" id="{DB1F1888-3173-42EA-9099-7DE0334C30E0}"/>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tanveernaseer.com/3-questions-to-discover-what-success-looks-lik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xmlns="" val="tx"/>
                    </a:ext>
                  </a:extLst>
                </a:hlinkClick>
              </a:rPr>
              <a:t>CC BY-SA-NC</a:t>
            </a:r>
            <a:endParaRPr lang="en-US" sz="700">
              <a:solidFill>
                <a:srgbClr val="FFFFFF"/>
              </a:solidFill>
            </a:endParaRPr>
          </a:p>
        </p:txBody>
      </p:sp>
    </p:spTree>
    <p:extLst>
      <p:ext uri="{BB962C8B-B14F-4D97-AF65-F5344CB8AC3E}">
        <p14:creationId xmlns:p14="http://schemas.microsoft.com/office/powerpoint/2010/main" val="64165003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318" b="17682"/>
          <a:stretch/>
        </p:blipFill>
        <p:spPr>
          <a:xfrm>
            <a:off x="20" y="10"/>
            <a:ext cx="12191980" cy="6857990"/>
          </a:xfrm>
          <a:prstGeom prst="rect">
            <a:avLst/>
          </a:prstGeom>
        </p:spPr>
      </p:pic>
    </p:spTree>
    <p:extLst>
      <p:ext uri="{BB962C8B-B14F-4D97-AF65-F5344CB8AC3E}">
        <p14:creationId xmlns:p14="http://schemas.microsoft.com/office/powerpoint/2010/main" val="1817870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940F20C4-574D-4AD1-A244-96E69925EC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grpSp>
        <p:nvGrpSpPr>
          <p:cNvPr id="9" name="Group 8">
            <a:extLst>
              <a:ext uri="{FF2B5EF4-FFF2-40B4-BE49-F238E27FC236}">
                <a16:creationId xmlns:a16="http://schemas.microsoft.com/office/drawing/2014/main" xmlns="" id="{9A7CC453-6F47-4427-B67D-37E65A92C55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472021" y="518649"/>
            <a:ext cx="1128382" cy="847206"/>
            <a:chOff x="8183879" y="1000124"/>
            <a:chExt cx="1562267" cy="1172973"/>
          </a:xfrm>
        </p:grpSpPr>
        <p:sp>
          <p:nvSpPr>
            <p:cNvPr id="10" name="Freeform 5">
              <a:extLst>
                <a:ext uri="{FF2B5EF4-FFF2-40B4-BE49-F238E27FC236}">
                  <a16:creationId xmlns:a16="http://schemas.microsoft.com/office/drawing/2014/main" xmlns="" id="{1B6AD4D9-2CD8-4BB1-8DA9-B1E2BC9BB68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xmlns="" id="{58E860C5-0E72-4769-BC34-B0F6BEFBC85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rgbClr val="FFFFFF"/>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26372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standing in front of a cak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t="764" b="24236"/>
          <a:stretch/>
        </p:blipFill>
        <p:spPr>
          <a:xfrm>
            <a:off x="20" y="10"/>
            <a:ext cx="12191980" cy="6857990"/>
          </a:xfrm>
          <a:prstGeom prst="rect">
            <a:avLst/>
          </a:prstGeom>
        </p:spPr>
      </p:pic>
    </p:spTree>
    <p:extLst>
      <p:ext uri="{BB962C8B-B14F-4D97-AF65-F5344CB8AC3E}">
        <p14:creationId xmlns:p14="http://schemas.microsoft.com/office/powerpoint/2010/main" val="2142160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63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24167" t="19260" r="18334" b="11852"/>
          <a:stretch/>
        </p:blipFill>
        <p:spPr>
          <a:xfrm>
            <a:off x="1962646" y="643467"/>
            <a:ext cx="8266707" cy="5571066"/>
          </a:xfrm>
          <a:prstGeom prst="rect">
            <a:avLst/>
          </a:prstGeom>
        </p:spPr>
      </p:pic>
    </p:spTree>
    <p:extLst>
      <p:ext uri="{BB962C8B-B14F-4D97-AF65-F5344CB8AC3E}">
        <p14:creationId xmlns:p14="http://schemas.microsoft.com/office/powerpoint/2010/main" val="3224831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Tree>
    <p:extLst>
      <p:ext uri="{BB962C8B-B14F-4D97-AF65-F5344CB8AC3E}">
        <p14:creationId xmlns:p14="http://schemas.microsoft.com/office/powerpoint/2010/main" val="260972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rry image of a girl&#10;&#10;Description automatically generated">
            <a:extLst>
              <a:ext uri="{FF2B5EF4-FFF2-40B4-BE49-F238E27FC236}">
                <a16:creationId xmlns:a16="http://schemas.microsoft.com/office/drawing/2014/main" xmlns="" id="{2650A7AF-AEEC-4F4A-BB21-DAC5044489DA}"/>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5790" r="13818" b="330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B06C372-21E7-44AC-B6CA-AA89D8B010D9}"/>
              </a:ext>
            </a:extLst>
          </p:cNvPr>
          <p:cNvSpPr>
            <a:spLocks noGrp="1"/>
          </p:cNvSpPr>
          <p:nvPr>
            <p:ph type="title"/>
          </p:nvPr>
        </p:nvSpPr>
        <p:spPr>
          <a:xfrm>
            <a:off x="477981" y="1122363"/>
            <a:ext cx="3980228" cy="4398604"/>
          </a:xfrm>
        </p:spPr>
        <p:txBody>
          <a:bodyPr vert="horz" lIns="91440" tIns="45720" rIns="91440" bIns="45720" rtlCol="0" anchor="b">
            <a:normAutofit/>
          </a:bodyPr>
          <a:lstStyle/>
          <a:p>
            <a:r>
              <a:rPr lang="en-US" sz="3000"/>
              <a:t>We fear things that we </a:t>
            </a:r>
            <a:r>
              <a:rPr lang="en-US" sz="3000" u="sng">
                <a:solidFill>
                  <a:srgbClr val="C00000"/>
                </a:solidFill>
              </a:rPr>
              <a:t>perceive</a:t>
            </a:r>
            <a:r>
              <a:rPr lang="en-US" sz="3000"/>
              <a:t> as threats.</a:t>
            </a:r>
            <a:r>
              <a:rPr lang="en-US" sz="3000">
                <a:cs typeface="Calibri Light"/>
              </a:rPr>
              <a:t/>
            </a:r>
            <a:br>
              <a:rPr lang="en-US" sz="3000">
                <a:cs typeface="Calibri Light"/>
              </a:rPr>
            </a:br>
            <a:r>
              <a:rPr lang="en-US" sz="3000">
                <a:cs typeface="Calibri Light"/>
              </a:rPr>
              <a:t/>
            </a:r>
            <a:br>
              <a:rPr lang="en-US" sz="3000">
                <a:cs typeface="Calibri Light"/>
              </a:rPr>
            </a:br>
            <a:r>
              <a:rPr lang="en-US" sz="3000"/>
              <a:t/>
            </a:r>
            <a:br>
              <a:rPr lang="en-US" sz="3000"/>
            </a:br>
            <a:r>
              <a:rPr lang="en-US" sz="3000"/>
              <a:t/>
            </a:r>
            <a:br>
              <a:rPr lang="en-US" sz="3000"/>
            </a:br>
            <a:r>
              <a:rPr lang="en-US" sz="3000">
                <a:cs typeface="Calibri Light"/>
              </a:rPr>
              <a:t>Stress response can be super uncomfortable</a:t>
            </a:r>
          </a:p>
        </p:txBody>
      </p:sp>
      <p:sp>
        <p:nvSpPr>
          <p:cNvPr id="26" name="Rectangle 25">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7CC3CD93-72B3-413F-BC5C-574E4B446A97}"/>
              </a:ext>
            </a:extLst>
          </p:cNvPr>
          <p:cNvSpPr txBox="1"/>
          <p:nvPr/>
        </p:nvSpPr>
        <p:spPr>
          <a:xfrm>
            <a:off x="10005183"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aflakhurrozi.deviantart.com/art/Dark-Horror-Scull-184185281">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2096660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iger&#10;&#10;Description automatically generated">
            <a:extLst>
              <a:ext uri="{FF2B5EF4-FFF2-40B4-BE49-F238E27FC236}">
                <a16:creationId xmlns:a16="http://schemas.microsoft.com/office/drawing/2014/main" xmlns="" id="{6E010A98-45AB-4C8D-86B3-73F3CAC3CCEC}"/>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4633" r="19929" b="107"/>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E263700-D5E1-41F8-AB96-B45B5779BEE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Evolution</a:t>
            </a:r>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0E6B2D68-F925-4A6F-8286-B6720F33CF95}"/>
              </a:ext>
            </a:extLst>
          </p:cNvPr>
          <p:cNvSpPr txBox="1"/>
          <p:nvPr/>
        </p:nvSpPr>
        <p:spPr>
          <a:xfrm>
            <a:off x="9865721" y="6657945"/>
            <a:ext cx="2326279"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heconversation.com/for-the-endangered-tiger-genetics-may-finish-what-the-raj-started-14327">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xmlns="" val="tx"/>
                    </a:ext>
                  </a:extLst>
                </a:hlinkClick>
              </a:rPr>
              <a:t>CC BY-ND</a:t>
            </a:r>
            <a:endParaRPr lang="en-US" sz="700">
              <a:solidFill>
                <a:srgbClr val="FFFFFF"/>
              </a:solidFill>
            </a:endParaRPr>
          </a:p>
        </p:txBody>
      </p:sp>
    </p:spTree>
    <p:extLst>
      <p:ext uri="{BB962C8B-B14F-4D97-AF65-F5344CB8AC3E}">
        <p14:creationId xmlns:p14="http://schemas.microsoft.com/office/powerpoint/2010/main" val="282655066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picture containing outdoor, sign, graffiti&#10;&#10;Description automatically generated">
            <a:extLst>
              <a:ext uri="{FF2B5EF4-FFF2-40B4-BE49-F238E27FC236}">
                <a16:creationId xmlns:a16="http://schemas.microsoft.com/office/drawing/2014/main" xmlns="" id="{E97A46FF-BC90-433F-B2EB-44AC216F8534}"/>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5977" r="16438"/>
          <a:stretch/>
        </p:blipFill>
        <p:spPr>
          <a:xfrm>
            <a:off x="5101771" y="10"/>
            <a:ext cx="7094361" cy="6857989"/>
          </a:xfrm>
          <a:prstGeom prst="rect">
            <a:avLst/>
          </a:prstGeom>
        </p:spPr>
      </p:pic>
      <p:sp>
        <p:nvSpPr>
          <p:cNvPr id="16" name="Rectangle 15">
            <a:extLst>
              <a:ext uri="{FF2B5EF4-FFF2-40B4-BE49-F238E27FC236}">
                <a16:creationId xmlns:a16="http://schemas.microsoft.com/office/drawing/2014/main" xmlns="" id="{A34066D6-1B59-4642-A86D-39464CEE97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c 17">
            <a:extLst>
              <a:ext uri="{FF2B5EF4-FFF2-40B4-BE49-F238E27FC236}">
                <a16:creationId xmlns:a16="http://schemas.microsoft.com/office/drawing/2014/main" xmlns="" id="{18E928D9-3091-4385-B979-265D55AD02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8C80729-AD62-4142-BF17-F597B201595B}"/>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a:solidFill>
                  <a:srgbClr val="FFFFFF"/>
                </a:solidFill>
              </a:rPr>
              <a:t>Our Threats Have Changed</a:t>
            </a:r>
          </a:p>
        </p:txBody>
      </p:sp>
      <p:sp>
        <p:nvSpPr>
          <p:cNvPr id="20" name="Oval 19">
            <a:extLst>
              <a:ext uri="{FF2B5EF4-FFF2-40B4-BE49-F238E27FC236}">
                <a16:creationId xmlns:a16="http://schemas.microsoft.com/office/drawing/2014/main" xmlns="" id="{7D602432-D774-4CF5-94E8-7D52D0105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CBF9EBB4-5078-47B2-AAA0-DF4A88D818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E4572CDA-0F8A-4ACB-A389-BBB0B23C60FD}"/>
              </a:ext>
            </a:extLst>
          </p:cNvPr>
          <p:cNvSpPr txBox="1"/>
          <p:nvPr/>
        </p:nvSpPr>
        <p:spPr>
          <a:xfrm>
            <a:off x="9736804" y="6657944"/>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deviantart.com/nakovalnya-artist/art/Insomnia-718713095">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xmlns=""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95661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fruit&#10;&#10;Description automatically generated">
            <a:extLst>
              <a:ext uri="{FF2B5EF4-FFF2-40B4-BE49-F238E27FC236}">
                <a16:creationId xmlns:a16="http://schemas.microsoft.com/office/drawing/2014/main" xmlns="" id="{D88E8634-6DAC-4837-9584-B9E65ED37336}"/>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9091" r="13529" b="-2"/>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4AE2766-AA8F-4867-B16B-967DA59463C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Lemon Exercise</a:t>
            </a:r>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E5A28B77-6752-4C30-A289-25D4A9C4E0DD}"/>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picserver.org/l/lemon.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245347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nosaur with a green field&#10;&#10;Description automatically generated">
            <a:extLst>
              <a:ext uri="{FF2B5EF4-FFF2-40B4-BE49-F238E27FC236}">
                <a16:creationId xmlns:a16="http://schemas.microsoft.com/office/drawing/2014/main" xmlns="" id="{3792953A-D0A3-4138-ABE6-EB11FBBE9EF8}"/>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68A23F73-425E-45BB-BB04-69C62F3539A2}"/>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a:solidFill>
                  <a:srgbClr val="262626"/>
                </a:solidFill>
              </a:rPr>
              <a:t>Survival Instinct </a:t>
            </a:r>
          </a:p>
        </p:txBody>
      </p:sp>
      <p:sp>
        <p:nvSpPr>
          <p:cNvPr id="6" name="TextBox 5">
            <a:extLst>
              <a:ext uri="{FF2B5EF4-FFF2-40B4-BE49-F238E27FC236}">
                <a16:creationId xmlns:a16="http://schemas.microsoft.com/office/drawing/2014/main" xmlns="" id="{AF332060-6547-475C-8530-97BBDDACD43F}"/>
              </a:ext>
            </a:extLst>
          </p:cNvPr>
          <p:cNvSpPr txBox="1"/>
          <p:nvPr/>
        </p:nvSpPr>
        <p:spPr>
          <a:xfrm>
            <a:off x="9751908" y="6657945"/>
            <a:ext cx="244009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ccftech.com/ark-survival-evolved-patch-xbox-aims-boost-framerate-pc-content-mp-splitscreen/">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xmlns=""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354451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 up of smoke&#10;&#10;Description automatically generated">
            <a:extLst>
              <a:ext uri="{FF2B5EF4-FFF2-40B4-BE49-F238E27FC236}">
                <a16:creationId xmlns:a16="http://schemas.microsoft.com/office/drawing/2014/main" xmlns="" id="{CA7F5173-4E80-4C48-8AFA-A3E7C3EDB13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1594" r="301" b="7062"/>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54188C0D-35CC-4783-9A13-E3AF9A29616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What makes you feel anxious?</a:t>
            </a:r>
          </a:p>
        </p:txBody>
      </p:sp>
      <p:sp>
        <p:nvSpPr>
          <p:cNvPr id="17" name="Rectangle 16">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D3F4E06E-CA4A-4210-A431-FBA1C6B8A2E3}"/>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tvnewsninja.blogspot.com/2010/06/severe-weather-all-time.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43729761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FE87F-314F-4B84-8C54-D7B016284265}"/>
              </a:ext>
            </a:extLst>
          </p:cNvPr>
          <p:cNvSpPr>
            <a:spLocks noGrp="1"/>
          </p:cNvSpPr>
          <p:nvPr>
            <p:ph type="title"/>
          </p:nvPr>
        </p:nvSpPr>
        <p:spPr>
          <a:xfrm>
            <a:off x="652750" y="657922"/>
            <a:ext cx="4806184" cy="4281913"/>
          </a:xfrm>
          <a:noFill/>
        </p:spPr>
        <p:txBody>
          <a:bodyPr vert="horz" lIns="91440" tIns="45720" rIns="91440" bIns="45720" rtlCol="0" anchor="b">
            <a:normAutofit/>
          </a:bodyPr>
          <a:lstStyle/>
          <a:p>
            <a:r>
              <a:rPr lang="en-US" sz="5000"/>
              <a:t>“I can’t think” </a:t>
            </a:r>
          </a:p>
        </p:txBody>
      </p:sp>
      <p:pic>
        <p:nvPicPr>
          <p:cNvPr id="5" name="Content Placeholder 4" descr="A picture containing holding&#10;&#10;Description automatically generated">
            <a:extLst>
              <a:ext uri="{FF2B5EF4-FFF2-40B4-BE49-F238E27FC236}">
                <a16:creationId xmlns:a16="http://schemas.microsoft.com/office/drawing/2014/main" xmlns="" id="{ED370AE9-2478-42AF-85AE-757C5C04A6A7}"/>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1" b="16881"/>
          <a:stretch/>
        </p:blipFill>
        <p:spPr>
          <a:xfrm>
            <a:off x="6095999" y="10"/>
            <a:ext cx="6105655" cy="6857990"/>
          </a:xfrm>
          <a:prstGeom prst="rect">
            <a:avLst/>
          </a:prstGeom>
        </p:spPr>
      </p:pic>
      <p:sp>
        <p:nvSpPr>
          <p:cNvPr id="6" name="TextBox 5">
            <a:extLst>
              <a:ext uri="{FF2B5EF4-FFF2-40B4-BE49-F238E27FC236}">
                <a16:creationId xmlns:a16="http://schemas.microsoft.com/office/drawing/2014/main" xmlns="" id="{B98D6285-EA6E-4C08-961F-FFE2F8BD53AB}"/>
              </a:ext>
            </a:extLst>
          </p:cNvPr>
          <p:cNvSpPr txBox="1"/>
          <p:nvPr/>
        </p:nvSpPr>
        <p:spPr>
          <a:xfrm>
            <a:off x="9761563"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momsgreatescape.blogspot.com/2009/05/nerve-fighting-back-against-rude-people.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xmlns=""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74467850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unset in the background&#10;&#10;Description generated with high confidence">
            <a:extLst>
              <a:ext uri="{FF2B5EF4-FFF2-40B4-BE49-F238E27FC236}">
                <a16:creationId xmlns:a16="http://schemas.microsoft.com/office/drawing/2014/main" xmlns="" id="{EF713B17-9A05-411F-9A3E-FAAE5448C817}"/>
              </a:ext>
            </a:extLst>
          </p:cNvPr>
          <p:cNvPicPr>
            <a:picLocks noGrp="1" noChangeAspect="1"/>
          </p:cNvPicPr>
          <p:nvPr>
            <p:ph sz="half" idx="2"/>
          </p:nvPr>
        </p:nvPicPr>
        <p:blipFill rotWithShape="1">
          <a:blip r:embed="rId3">
            <a:alphaModFix amt="50000"/>
          </a:blip>
          <a:srcRect r="6221" b="-1"/>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C81BDF41-247A-4B2B-8AD4-6C1D7C4A4DE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Drop The Struggle</a:t>
            </a:r>
          </a:p>
        </p:txBody>
      </p:sp>
    </p:spTree>
    <p:extLst>
      <p:ext uri="{BB962C8B-B14F-4D97-AF65-F5344CB8AC3E}">
        <p14:creationId xmlns:p14="http://schemas.microsoft.com/office/powerpoint/2010/main" val="150715895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hlinkClick r:id="" action="ppaction://media"/>
            <a:extLst>
              <a:ext uri="{FF2B5EF4-FFF2-40B4-BE49-F238E27FC236}">
                <a16:creationId xmlns:a16="http://schemas.microsoft.com/office/drawing/2014/main" xmlns="" id="{C9F610F1-1637-4F1B-A435-8EC0CD0D5C1C}"/>
              </a:ext>
            </a:extLst>
          </p:cNvPr>
          <p:cNvPicPr>
            <a:picLocks noRot="1" noChangeAspect="1"/>
          </p:cNvPicPr>
          <p:nvPr>
            <a:videoFile r:link="rId1"/>
          </p:nvPr>
        </p:nvPicPr>
        <p:blipFill>
          <a:blip r:embed="rId3"/>
          <a:stretch>
            <a:fillRect/>
          </a:stretch>
        </p:blipFill>
        <p:spPr>
          <a:xfrm>
            <a:off x="-158149" y="-70988"/>
            <a:ext cx="12508300" cy="6884957"/>
          </a:xfrm>
          <a:prstGeom prst="rect">
            <a:avLst/>
          </a:prstGeom>
        </p:spPr>
      </p:pic>
    </p:spTree>
    <p:extLst>
      <p:ext uri="{BB962C8B-B14F-4D97-AF65-F5344CB8AC3E}">
        <p14:creationId xmlns:p14="http://schemas.microsoft.com/office/powerpoint/2010/main" val="1399373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photo, sitting, white, black&#10;&#10;Description automatically generated">
            <a:extLst>
              <a:ext uri="{FF2B5EF4-FFF2-40B4-BE49-F238E27FC236}">
                <a16:creationId xmlns:a16="http://schemas.microsoft.com/office/drawing/2014/main" xmlns="" id="{735C137B-971A-4E7A-BA1D-CB002CBE1427}"/>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16842"/>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C09B0175-9AFA-4322-A5C9-8AC0D508089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a:t>“Negative emotions are a call to action.” </a:t>
            </a:r>
            <a:br>
              <a:rPr lang="en-US" sz="4100"/>
            </a:br>
            <a:r>
              <a:rPr lang="en-US" sz="4100"/>
              <a:t>–The Subtle Art of Not Giving a &amp;%^!</a:t>
            </a:r>
          </a:p>
        </p:txBody>
      </p:sp>
      <p:sp>
        <p:nvSpPr>
          <p:cNvPr id="22" name="Rectangle 21">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761C5271-9F8E-436A-88B6-818188E0D383}"/>
              </a:ext>
            </a:extLst>
          </p:cNvPr>
          <p:cNvSpPr txBox="1"/>
          <p:nvPr/>
        </p:nvSpPr>
        <p:spPr>
          <a:xfrm>
            <a:off x="10005183"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leadershipfreak.wordpress.com/2010/02/08/a-column-for-verbs/">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223819178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flower&#10;&#10;Description automatically generated">
            <a:extLst>
              <a:ext uri="{FF2B5EF4-FFF2-40B4-BE49-F238E27FC236}">
                <a16:creationId xmlns:a16="http://schemas.microsoft.com/office/drawing/2014/main" xmlns="" id="{DE17E4C0-F3C4-4C0E-ADE3-E836F6D8964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9091" r="13940"/>
          <a:stretch/>
        </p:blipFill>
        <p:spPr>
          <a:xfrm>
            <a:off x="20" y="10"/>
            <a:ext cx="12191981" cy="6857990"/>
          </a:xfrm>
          <a:prstGeom prst="rect">
            <a:avLst/>
          </a:prstGeom>
        </p:spPr>
      </p:pic>
      <p:sp>
        <p:nvSpPr>
          <p:cNvPr id="9" name="Rectangle 12">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70C907-1F49-48DE-A4D3-FC0D7B120C2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a:t>How to Make Anxiety a Friend, Not Enemy... Concrete steps</a:t>
            </a:r>
            <a:endParaRPr lang="en-US" sz="5100">
              <a:cs typeface="Calibri Light"/>
            </a:endParaRPr>
          </a:p>
        </p:txBody>
      </p:sp>
      <p:sp>
        <p:nvSpPr>
          <p:cNvPr id="10" name="Rectangle: Rounded Corners 14">
            <a:extLst>
              <a:ext uri="{FF2B5EF4-FFF2-40B4-BE49-F238E27FC236}">
                <a16:creationId xmlns:a16="http://schemas.microsoft.com/office/drawing/2014/main" xmlns=""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9476DE38-C661-4DD4-AA26-2AD2DF96A8DB}"/>
              </a:ext>
            </a:extLst>
          </p:cNvPr>
          <p:cNvSpPr txBox="1"/>
          <p:nvPr/>
        </p:nvSpPr>
        <p:spPr>
          <a:xfrm>
            <a:off x="9884959"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Middle_East_respiratory_syndrome">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400214963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4AB92C81-8D22-45F8-9D9A-1F28652AFB64}"/>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Find the  Sweet Spot</a:t>
            </a:r>
          </a:p>
        </p:txBody>
      </p:sp>
      <p:cxnSp>
        <p:nvCxnSpPr>
          <p:cNvPr id="14" name="Straight Connector 13">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xmlns="" id="{FBD9BD78-45D1-4C7D-A22B-CB62D7E44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48" y="2426818"/>
            <a:ext cx="4935354" cy="3997637"/>
          </a:xfrm>
          <a:prstGeom prst="rect">
            <a:avLst/>
          </a:prstGeom>
        </p:spPr>
      </p:pic>
      <p:cxnSp>
        <p:nvCxnSpPr>
          <p:cNvPr id="16" name="Straight Connector 15">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xmlns="" id="{D128734F-9BE2-4DD2-8372-2261244EB07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t="7528" r="-1" b="5105"/>
          <a:stretch/>
        </p:blipFill>
        <p:spPr>
          <a:xfrm>
            <a:off x="6445073" y="2547875"/>
            <a:ext cx="5455917" cy="3755522"/>
          </a:xfrm>
          <a:prstGeom prst="rect">
            <a:avLst/>
          </a:prstGeom>
        </p:spPr>
      </p:pic>
    </p:spTree>
    <p:extLst>
      <p:ext uri="{BB962C8B-B14F-4D97-AF65-F5344CB8AC3E}">
        <p14:creationId xmlns:p14="http://schemas.microsoft.com/office/powerpoint/2010/main" val="874085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25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8D04274-BDA4-44F3-B22B-1010A006A7CB}"/>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Step 1:</a:t>
            </a:r>
            <a:br>
              <a:rPr lang="en-US" sz="3600">
                <a:solidFill>
                  <a:srgbClr val="FFFFFF"/>
                </a:solidFill>
              </a:rPr>
            </a:br>
            <a:r>
              <a:rPr lang="en-US" sz="3600">
                <a:solidFill>
                  <a:srgbClr val="FFFFFF"/>
                </a:solidFill>
              </a:rPr>
              <a:t>Notice and Label Your Feelings</a:t>
            </a:r>
          </a:p>
        </p:txBody>
      </p:sp>
      <p:sp>
        <p:nvSpPr>
          <p:cNvPr id="29"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kids posing for a photo&#10;&#10;Description automatically generated">
            <a:extLst>
              <a:ext uri="{FF2B5EF4-FFF2-40B4-BE49-F238E27FC236}">
                <a16:creationId xmlns:a16="http://schemas.microsoft.com/office/drawing/2014/main" xmlns="" id="{E2B01F5D-02F8-4FE0-857A-37702E9B9B6F}"/>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4949" b="4949"/>
          <a:stretch/>
        </p:blipFill>
        <p:spPr>
          <a:xfrm>
            <a:off x="976251" y="942538"/>
            <a:ext cx="7163222" cy="4808332"/>
          </a:xfrm>
          <a:prstGeom prst="rect">
            <a:avLst/>
          </a:prstGeom>
          <a:effectLst/>
        </p:spPr>
      </p:pic>
      <p:sp>
        <p:nvSpPr>
          <p:cNvPr id="6" name="TextBox 5">
            <a:extLst>
              <a:ext uri="{FF2B5EF4-FFF2-40B4-BE49-F238E27FC236}">
                <a16:creationId xmlns:a16="http://schemas.microsoft.com/office/drawing/2014/main" xmlns="" id="{2B1A5024-B0EC-4379-926C-9E5C94FD5FA8}"/>
              </a:ext>
            </a:extLst>
          </p:cNvPr>
          <p:cNvSpPr txBox="1"/>
          <p:nvPr/>
        </p:nvSpPr>
        <p:spPr>
          <a:xfrm>
            <a:off x="5813195" y="5550815"/>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specialedandme.wordpress.com/2012/12/09/different-types-of-children-with-aspergers/">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xmlns="" val="tx"/>
                    </a:ext>
                  </a:extLst>
                </a:hlinkClick>
              </a:rPr>
              <a:t>CC BY-ND</a:t>
            </a:r>
            <a:endParaRPr lang="en-US" sz="700">
              <a:solidFill>
                <a:srgbClr val="FFFFFF"/>
              </a:solidFill>
            </a:endParaRPr>
          </a:p>
        </p:txBody>
      </p:sp>
    </p:spTree>
    <p:extLst>
      <p:ext uri="{BB962C8B-B14F-4D97-AF65-F5344CB8AC3E}">
        <p14:creationId xmlns:p14="http://schemas.microsoft.com/office/powerpoint/2010/main" val="4223959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large green field with trees in the background&#10;&#10;Description automatically generated">
            <a:extLst>
              <a:ext uri="{FF2B5EF4-FFF2-40B4-BE49-F238E27FC236}">
                <a16:creationId xmlns:a16="http://schemas.microsoft.com/office/drawing/2014/main" xmlns="" id="{4D90E7BC-A35E-4F59-83CE-5AD48A101F7B}"/>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9091" r="13818"/>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F244E2F-401E-43F6-9676-AA6061BEFC2D}"/>
              </a:ext>
            </a:extLst>
          </p:cNvPr>
          <p:cNvSpPr>
            <a:spLocks noGrp="1"/>
          </p:cNvSpPr>
          <p:nvPr>
            <p:ph type="title"/>
          </p:nvPr>
        </p:nvSpPr>
        <p:spPr>
          <a:xfrm>
            <a:off x="477981" y="1424287"/>
            <a:ext cx="3994606" cy="3908625"/>
          </a:xfrm>
        </p:spPr>
        <p:txBody>
          <a:bodyPr vert="horz" lIns="91440" tIns="45720" rIns="91440" bIns="45720" rtlCol="0" anchor="b">
            <a:normAutofit/>
          </a:bodyPr>
          <a:lstStyle/>
          <a:p>
            <a:r>
              <a:rPr lang="en-US" sz="4800"/>
              <a:t>Anxiety is Normal and Natural Right Now</a:t>
            </a:r>
          </a:p>
        </p:txBody>
      </p:sp>
      <p:sp>
        <p:nvSpPr>
          <p:cNvPr id="18" name="Rectangle 17">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71452AED-1E04-4C82-8381-1E91B17218B7}"/>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confessionzero.blogspot.com/2011/10/it-is-love-no.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xmlns="" val="tx"/>
                    </a:ext>
                  </a:extLst>
                </a:hlinkClick>
              </a:rPr>
              <a:t>CC BY-ND</a:t>
            </a:r>
            <a:endParaRPr lang="en-US" sz="700">
              <a:solidFill>
                <a:srgbClr val="FFFFFF"/>
              </a:solidFill>
            </a:endParaRPr>
          </a:p>
        </p:txBody>
      </p:sp>
      <p:pic>
        <p:nvPicPr>
          <p:cNvPr id="3" name="Picture 3" descr="A close up of a flower&#10;&#10;Description generated with high confidence">
            <a:extLst>
              <a:ext uri="{FF2B5EF4-FFF2-40B4-BE49-F238E27FC236}">
                <a16:creationId xmlns:a16="http://schemas.microsoft.com/office/drawing/2014/main" xmlns="" id="{BE0125DA-E5B1-4BDA-B69B-FB4D9A86B6D4}"/>
              </a:ext>
            </a:extLst>
          </p:cNvPr>
          <p:cNvPicPr>
            <a:picLocks noChangeAspect="1"/>
          </p:cNvPicPr>
          <p:nvPr/>
        </p:nvPicPr>
        <p:blipFill>
          <a:blip r:embed="rId6"/>
          <a:stretch>
            <a:fillRect/>
          </a:stretch>
        </p:blipFill>
        <p:spPr>
          <a:xfrm>
            <a:off x="118252" y="247650"/>
            <a:ext cx="2107002" cy="1460021"/>
          </a:xfrm>
          <a:prstGeom prst="rect">
            <a:avLst/>
          </a:prstGeom>
        </p:spPr>
      </p:pic>
    </p:spTree>
    <p:extLst>
      <p:ext uri="{BB962C8B-B14F-4D97-AF65-F5344CB8AC3E}">
        <p14:creationId xmlns:p14="http://schemas.microsoft.com/office/powerpoint/2010/main" val="82679318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Energy&#10;&#10;Description automatically generated">
            <a:extLst>
              <a:ext uri="{FF2B5EF4-FFF2-40B4-BE49-F238E27FC236}">
                <a16:creationId xmlns:a16="http://schemas.microsoft.com/office/drawing/2014/main" xmlns="" id="{C311E4E2-B4E7-41BB-948C-A84911AF04C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8030" b="5763"/>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41995C60-E6FD-4647-8C9B-C5A24F782CCB}"/>
              </a:ext>
            </a:extLst>
          </p:cNvPr>
          <p:cNvSpPr>
            <a:spLocks noGrp="1"/>
          </p:cNvSpPr>
          <p:nvPr>
            <p:ph type="title"/>
          </p:nvPr>
        </p:nvSpPr>
        <p:spPr>
          <a:xfrm>
            <a:off x="523875" y="5317240"/>
            <a:ext cx="11210925" cy="744836"/>
          </a:xfrm>
        </p:spPr>
        <p:txBody>
          <a:bodyPr>
            <a:normAutofit/>
          </a:bodyPr>
          <a:lstStyle/>
          <a:p>
            <a:pPr algn="ctr"/>
            <a:r>
              <a:rPr lang="en-US" sz="3600">
                <a:solidFill>
                  <a:schemeClr val="tx1">
                    <a:lumMod val="85000"/>
                    <a:lumOff val="15000"/>
                  </a:schemeClr>
                </a:solidFill>
              </a:rPr>
              <a:t>Step 2: Draw on the Energy that Stress Provides</a:t>
            </a:r>
          </a:p>
        </p:txBody>
      </p:sp>
      <p:cxnSp>
        <p:nvCxnSpPr>
          <p:cNvPr id="14" name="Straight Connector 13">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CC022F9E-953A-4425-9CB5-B42E0DBD6795}"/>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ccftech.com/scientists-successful-developing-microbial-fuel-cell-works-external-source-power/">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xmlns="" val="tx"/>
                    </a:ext>
                  </a:extLst>
                </a:hlinkClick>
              </a:rPr>
              <a:t>CC BY-SA-NC</a:t>
            </a:r>
            <a:endParaRPr lang="en-US" sz="700">
              <a:solidFill>
                <a:srgbClr val="FFFFFF"/>
              </a:solidFill>
            </a:endParaRPr>
          </a:p>
        </p:txBody>
      </p:sp>
    </p:spTree>
    <p:extLst>
      <p:ext uri="{BB962C8B-B14F-4D97-AF65-F5344CB8AC3E}">
        <p14:creationId xmlns:p14="http://schemas.microsoft.com/office/powerpoint/2010/main" val="2962646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ride, state, yellow, large&#10;&#10;Description automatically generated">
            <a:extLst>
              <a:ext uri="{FF2B5EF4-FFF2-40B4-BE49-F238E27FC236}">
                <a16:creationId xmlns:a16="http://schemas.microsoft.com/office/drawing/2014/main" xmlns="" id="{483AEF66-D7E0-498E-A218-04FC0EB53EAC}"/>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2766" b="16006"/>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BE1BE5DA-944A-4803-A399-10F648E35DDC}"/>
              </a:ext>
            </a:extLst>
          </p:cNvPr>
          <p:cNvSpPr>
            <a:spLocks noGrp="1"/>
          </p:cNvSpPr>
          <p:nvPr>
            <p:ph type="title"/>
          </p:nvPr>
        </p:nvSpPr>
        <p:spPr>
          <a:xfrm>
            <a:off x="523875" y="5317240"/>
            <a:ext cx="11210925" cy="744836"/>
          </a:xfrm>
        </p:spPr>
        <p:txBody>
          <a:bodyPr>
            <a:normAutofit/>
          </a:bodyPr>
          <a:lstStyle/>
          <a:p>
            <a:pPr algn="ctr"/>
            <a:r>
              <a:rPr lang="en-US" sz="3600">
                <a:solidFill>
                  <a:schemeClr val="tx1">
                    <a:lumMod val="85000"/>
                    <a:lumOff val="15000"/>
                  </a:schemeClr>
                </a:solidFill>
              </a:rPr>
              <a:t>Eustress = Positive Stress</a:t>
            </a:r>
          </a:p>
        </p:txBody>
      </p:sp>
      <p:cxnSp>
        <p:nvCxnSpPr>
          <p:cNvPr id="14" name="Straight Connector 13">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CAB71615-7D39-4194-8A0B-98AB12802572}"/>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commons.wikimedia.org/wiki/File:Adventure-Island_Rage-3.jpg">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4094239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CB593EA-2F98-479F-B4C4-F366571FA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black, red&#10;&#10;Description automatically generated">
            <a:extLst>
              <a:ext uri="{FF2B5EF4-FFF2-40B4-BE49-F238E27FC236}">
                <a16:creationId xmlns:a16="http://schemas.microsoft.com/office/drawing/2014/main" xmlns="" id="{5E33CB02-A3A1-4D3C-87B5-24DC64F5C7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43552" y="860316"/>
            <a:ext cx="2596212" cy="1947159"/>
          </a:xfrm>
          <a:prstGeom prst="rect">
            <a:avLst/>
          </a:prstGeom>
        </p:spPr>
      </p:pic>
      <p:pic>
        <p:nvPicPr>
          <p:cNvPr id="12" name="Picture 11" descr="A person posing for a picture&#10;&#10;Description automatically generated">
            <a:extLst>
              <a:ext uri="{FF2B5EF4-FFF2-40B4-BE49-F238E27FC236}">
                <a16:creationId xmlns:a16="http://schemas.microsoft.com/office/drawing/2014/main" xmlns="" id="{B0DD2A00-49D9-4744-AF52-2FD193EBC3F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3334455" y="961680"/>
            <a:ext cx="2613376" cy="1744428"/>
          </a:xfrm>
          <a:prstGeom prst="rect">
            <a:avLst/>
          </a:prstGeom>
        </p:spPr>
      </p:pic>
      <p:pic>
        <p:nvPicPr>
          <p:cNvPr id="5" name="Content Placeholder 4" descr="A dollar sign.&#10;">
            <a:extLst>
              <a:ext uri="{FF2B5EF4-FFF2-40B4-BE49-F238E27FC236}">
                <a16:creationId xmlns:a16="http://schemas.microsoft.com/office/drawing/2014/main" xmlns="" id="{B4E1FD7D-1D52-4CF4-BC41-ED3B21B6778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6239987" y="539304"/>
            <a:ext cx="2589181" cy="2589181"/>
          </a:xfrm>
          <a:prstGeom prst="rect">
            <a:avLst/>
          </a:prstGeom>
        </p:spPr>
      </p:pic>
      <p:pic>
        <p:nvPicPr>
          <p:cNvPr id="13" name="Picture 12" descr="A close up of text on a white background&#10;&#10;Description automatically generated">
            <a:extLst>
              <a:ext uri="{FF2B5EF4-FFF2-40B4-BE49-F238E27FC236}">
                <a16:creationId xmlns:a16="http://schemas.microsoft.com/office/drawing/2014/main" xmlns="" id="{BB1EAB13-0F14-4403-8D90-DC338349A1E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9149702" y="537723"/>
            <a:ext cx="2572901" cy="259234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14394E5A-9E34-43A6-9330-C17133AB668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934124" y="3429000"/>
            <a:ext cx="4511036" cy="2926078"/>
          </a:xfrm>
          <a:prstGeom prst="rect">
            <a:avLst/>
          </a:prstGeom>
        </p:spPr>
      </p:pic>
      <p:sp>
        <p:nvSpPr>
          <p:cNvPr id="22" name="Rectangle 21">
            <a:extLst>
              <a:ext uri="{FF2B5EF4-FFF2-40B4-BE49-F238E27FC236}">
                <a16:creationId xmlns:a16="http://schemas.microsoft.com/office/drawing/2014/main" xmlns="" id="{39BEB6D0-9E4E-4221-93D1-74ABECEE9E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45910" y="3474720"/>
            <a:ext cx="6046090" cy="3383281"/>
          </a:xfrm>
          <a:prstGeom prst="rect">
            <a:avLst/>
          </a:prstGeom>
          <a:solidFill>
            <a:srgbClr val="6B8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8" name="Content Placeholder 5">
            <a:extLst>
              <a:ext uri="{FF2B5EF4-FFF2-40B4-BE49-F238E27FC236}">
                <a16:creationId xmlns:a16="http://schemas.microsoft.com/office/drawing/2014/main" xmlns="" id="{A8FF5D57-DB86-40F2-936A-3376CF8805AC}"/>
              </a:ext>
            </a:extLst>
          </p:cNvPr>
          <p:cNvGraphicFramePr>
            <a:graphicFrameLocks noGrp="1"/>
          </p:cNvGraphicFramePr>
          <p:nvPr>
            <p:ph idx="1"/>
            <p:extLst>
              <p:ext uri="{D42A27DB-BD31-4B8C-83A1-F6EECF244321}">
                <p14:modId xmlns:p14="http://schemas.microsoft.com/office/powerpoint/2010/main" val="3559012991"/>
              </p:ext>
            </p:extLst>
          </p:nvPr>
        </p:nvGraphicFramePr>
        <p:xfrm>
          <a:off x="6145910" y="3429000"/>
          <a:ext cx="6046090" cy="3429000"/>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030583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a:extLst>
              <a:ext uri="{FF2B5EF4-FFF2-40B4-BE49-F238E27FC236}">
                <a16:creationId xmlns:a16="http://schemas.microsoft.com/office/drawing/2014/main" xmlns="" id="{AF7FF540-6420-4C77-BA08-B19FBAA05F15}"/>
              </a:ext>
            </a:extLst>
          </p:cNvPr>
          <p:cNvPicPr>
            <a:picLocks noRot="1" noChangeAspect="1"/>
          </p:cNvPicPr>
          <p:nvPr>
            <a:videoFile r:link="rId1"/>
          </p:nvPr>
        </p:nvPicPr>
        <p:blipFill>
          <a:blip r:embed="rId4"/>
          <a:stretch>
            <a:fillRect/>
          </a:stretch>
        </p:blipFill>
        <p:spPr>
          <a:xfrm>
            <a:off x="-28753" y="-27855"/>
            <a:ext cx="12278262" cy="6913711"/>
          </a:xfrm>
          <a:prstGeom prst="rect">
            <a:avLst/>
          </a:prstGeom>
        </p:spPr>
      </p:pic>
    </p:spTree>
    <p:extLst>
      <p:ext uri="{BB962C8B-B14F-4D97-AF65-F5344CB8AC3E}">
        <p14:creationId xmlns:p14="http://schemas.microsoft.com/office/powerpoint/2010/main" val="3726267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in a dark room&#10;&#10;Description automatically generated">
            <a:extLst>
              <a:ext uri="{FF2B5EF4-FFF2-40B4-BE49-F238E27FC236}">
                <a16:creationId xmlns:a16="http://schemas.microsoft.com/office/drawing/2014/main" xmlns="" id="{C1B7B947-461A-4F0F-825F-323047CDDCF0}"/>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b="20213"/>
          <a:stretch/>
        </p:blipFill>
        <p:spPr>
          <a:xfrm>
            <a:off x="20" y="10"/>
            <a:ext cx="12191980" cy="6857990"/>
          </a:xfrm>
          <a:prstGeom prst="rect">
            <a:avLst/>
          </a:prstGeom>
        </p:spPr>
      </p:pic>
      <p:sp>
        <p:nvSpPr>
          <p:cNvPr id="4" name="TextBox 3">
            <a:extLst>
              <a:ext uri="{FF2B5EF4-FFF2-40B4-BE49-F238E27FC236}">
                <a16:creationId xmlns:a16="http://schemas.microsoft.com/office/drawing/2014/main" xmlns="" id="{AA8852CF-4E46-4E62-9361-3A03F10C1F95}"/>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logs.ubc.ca/communicatingscience2014w112/2014/10/06/go-to-bed-and-dont-study-sound-familiar/">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xmlns="" val="tx"/>
                    </a:ext>
                  </a:extLst>
                </a:hlinkClick>
              </a:rPr>
              <a:t>CC BY-NC-ND</a:t>
            </a:r>
            <a:endParaRPr lang="en-US" sz="700">
              <a:solidFill>
                <a:srgbClr val="FFFFFF"/>
              </a:solidFill>
            </a:endParaRPr>
          </a:p>
        </p:txBody>
      </p:sp>
    </p:spTree>
    <p:extLst>
      <p:ext uri="{BB962C8B-B14F-4D97-AF65-F5344CB8AC3E}">
        <p14:creationId xmlns:p14="http://schemas.microsoft.com/office/powerpoint/2010/main" val="4281361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C290849-4959-4C45-8211-E7DC9F66EC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C7B841E-F5D6-4B51-89A9-CE4F32290575}"/>
              </a:ext>
            </a:extLst>
          </p:cNvPr>
          <p:cNvSpPr>
            <a:spLocks noGrp="1"/>
          </p:cNvSpPr>
          <p:nvPr>
            <p:ph type="title"/>
          </p:nvPr>
        </p:nvSpPr>
        <p:spPr>
          <a:xfrm>
            <a:off x="6205825" y="1254408"/>
            <a:ext cx="4800592" cy="2633472"/>
          </a:xfrm>
        </p:spPr>
        <p:txBody>
          <a:bodyPr anchor="b">
            <a:normAutofit/>
          </a:bodyPr>
          <a:lstStyle/>
          <a:p>
            <a:r>
              <a:rPr lang="en-US" sz="5400">
                <a:solidFill>
                  <a:schemeClr val="tx2"/>
                </a:solidFill>
              </a:rPr>
              <a:t>A Positive Mood Undermines Performance</a:t>
            </a:r>
          </a:p>
        </p:txBody>
      </p:sp>
      <p:pic>
        <p:nvPicPr>
          <p:cNvPr id="5" name="Picture 4" descr="A person jumping in the air&#10;&#10;Description automatically generated">
            <a:extLst>
              <a:ext uri="{FF2B5EF4-FFF2-40B4-BE49-F238E27FC236}">
                <a16:creationId xmlns:a16="http://schemas.microsoft.com/office/drawing/2014/main" xmlns="" id="{F84A8C6B-2AEC-43C2-9BEC-F80686986695}"/>
              </a:ext>
            </a:extLst>
          </p:cNvPr>
          <p:cNvPicPr>
            <a:picLocks noChangeAspect="1"/>
          </p:cNvPicPr>
          <p:nvPr/>
        </p:nvPicPr>
        <p:blipFill rotWithShape="1">
          <a:blip r:embed="rId3" cstate="print">
            <a:duotone>
              <a:prstClr val="black"/>
              <a:prstClr val="white"/>
            </a:duotone>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21798" r="23928" b="-1"/>
          <a:stretch/>
        </p:blipFill>
        <p:spPr>
          <a:xfrm>
            <a:off x="1" y="10"/>
            <a:ext cx="5576047" cy="6857989"/>
          </a:xfrm>
          <a:prstGeom prst="rect">
            <a:avLst/>
          </a:prstGeom>
        </p:spPr>
      </p:pic>
      <p:cxnSp>
        <p:nvCxnSpPr>
          <p:cNvPr id="12" name="Straight Connector 11">
            <a:extLst>
              <a:ext uri="{FF2B5EF4-FFF2-40B4-BE49-F238E27FC236}">
                <a16:creationId xmlns:a16="http://schemas.microsoft.com/office/drawing/2014/main" xmlns="" id="{538EBD3E-4EF4-4F66-BEE7-CE2629DEB6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8BCBD42C-167E-4E4C-887D-E701ED9A728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7342865" y="1111120"/>
            <a:ext cx="338328" cy="182880"/>
            <a:chOff x="4089400" y="933450"/>
            <a:chExt cx="338328" cy="341938"/>
          </a:xfrm>
        </p:grpSpPr>
        <p:cxnSp>
          <p:nvCxnSpPr>
            <p:cNvPr id="15" name="Straight Connector 14">
              <a:extLst>
                <a:ext uri="{FF2B5EF4-FFF2-40B4-BE49-F238E27FC236}">
                  <a16:creationId xmlns:a16="http://schemas.microsoft.com/office/drawing/2014/main" xmlns="" id="{B4D2000C-D368-4ED7-8A13-AB84BE2160A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88B76FA-4665-4342-8FC4-073B5638D68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xmlns="" id="{D969D77B-3FD5-4D7B-A048-541CE42C5543}"/>
              </a:ext>
            </a:extLst>
          </p:cNvPr>
          <p:cNvSpPr>
            <a:spLocks noGrp="1"/>
          </p:cNvSpPr>
          <p:nvPr>
            <p:ph idx="1"/>
          </p:nvPr>
        </p:nvSpPr>
        <p:spPr>
          <a:xfrm>
            <a:off x="6204923" y="4069080"/>
            <a:ext cx="4792257" cy="2042605"/>
          </a:xfrm>
        </p:spPr>
        <p:txBody>
          <a:bodyPr anchor="t">
            <a:normAutofit/>
          </a:bodyPr>
          <a:lstStyle/>
          <a:p>
            <a:pPr marL="0" indent="0">
              <a:buNone/>
            </a:pPr>
            <a:r>
              <a:rPr lang="en-US" sz="1800">
                <a:solidFill>
                  <a:schemeClr val="tx2"/>
                </a:solidFill>
              </a:rPr>
              <a:t> </a:t>
            </a:r>
          </a:p>
          <a:p>
            <a:endParaRPr lang="en-US" sz="1800">
              <a:solidFill>
                <a:schemeClr val="tx2"/>
              </a:solidFill>
            </a:endParaRPr>
          </a:p>
        </p:txBody>
      </p:sp>
      <p:cxnSp>
        <p:nvCxnSpPr>
          <p:cNvPr id="18" name="Straight Connector 17">
            <a:extLst>
              <a:ext uri="{FF2B5EF4-FFF2-40B4-BE49-F238E27FC236}">
                <a16:creationId xmlns:a16="http://schemas.microsoft.com/office/drawing/2014/main" xmlns="" id="{C199B88C-5C28-4919-937E-7CC3C2C1728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1AE322D9-682B-4201-ADD4-6D2775911D4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2829917" y="6400800"/>
            <a:ext cx="338328" cy="240175"/>
            <a:chOff x="4089400" y="933450"/>
            <a:chExt cx="338328" cy="341938"/>
          </a:xfrm>
        </p:grpSpPr>
        <p:cxnSp>
          <p:nvCxnSpPr>
            <p:cNvPr id="21" name="Straight Connector 20">
              <a:extLst>
                <a:ext uri="{FF2B5EF4-FFF2-40B4-BE49-F238E27FC236}">
                  <a16:creationId xmlns:a16="http://schemas.microsoft.com/office/drawing/2014/main" xmlns="" id="{53DCE24E-BDAF-4C6C-BCAC-E83E8B8415A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71393106-9F3A-4FBC-B523-C1B9751E490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6999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F9CFCE6-877F-4858-B8BD-2C52CA8AFB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4D7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8213F8A0-12AE-4514-8372-0DD766EC28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erson wearing a black shirt&#10;&#10;Description generated with high confidence">
            <a:extLst>
              <a:ext uri="{FF2B5EF4-FFF2-40B4-BE49-F238E27FC236}">
                <a16:creationId xmlns:a16="http://schemas.microsoft.com/office/drawing/2014/main" xmlns="" id="{C29DFC24-C170-4A70-8EB7-5B99BB1C2EAC}"/>
              </a:ext>
            </a:extLst>
          </p:cNvPr>
          <p:cNvPicPr>
            <a:picLocks noChangeAspect="1"/>
          </p:cNvPicPr>
          <p:nvPr/>
        </p:nvPicPr>
        <p:blipFill>
          <a:blip r:embed="rId3"/>
          <a:stretch>
            <a:fillRect/>
          </a:stretch>
        </p:blipFill>
        <p:spPr>
          <a:xfrm>
            <a:off x="6646079" y="643467"/>
            <a:ext cx="4679695" cy="5571066"/>
          </a:xfrm>
          <a:prstGeom prst="rect">
            <a:avLst/>
          </a:prstGeom>
        </p:spPr>
      </p:pic>
      <p:sp>
        <p:nvSpPr>
          <p:cNvPr id="12" name="Rectangle 11">
            <a:extLst>
              <a:ext uri="{FF2B5EF4-FFF2-40B4-BE49-F238E27FC236}">
                <a16:creationId xmlns:a16="http://schemas.microsoft.com/office/drawing/2014/main" xmlns="" id="{9EFF17D4-9A8C-4CE5-B096-D8CCD44004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erson in a green shirt&#10;&#10;Description generated with very high confidence">
            <a:extLst>
              <a:ext uri="{FF2B5EF4-FFF2-40B4-BE49-F238E27FC236}">
                <a16:creationId xmlns:a16="http://schemas.microsoft.com/office/drawing/2014/main" xmlns="" id="{EE684DEB-2EDB-4A77-96DE-EEF3824813FD}"/>
              </a:ext>
            </a:extLst>
          </p:cNvPr>
          <p:cNvPicPr>
            <a:picLocks noChangeAspect="1"/>
          </p:cNvPicPr>
          <p:nvPr/>
        </p:nvPicPr>
        <p:blipFill rotWithShape="1">
          <a:blip r:embed="rId4"/>
          <a:srcRect l="19372" r="16754" b="-526"/>
          <a:stretch/>
        </p:blipFill>
        <p:spPr>
          <a:xfrm>
            <a:off x="1436150" y="643467"/>
            <a:ext cx="3539843" cy="5571066"/>
          </a:xfrm>
          <a:prstGeom prst="rect">
            <a:avLst/>
          </a:prstGeom>
        </p:spPr>
      </p:pic>
    </p:spTree>
    <p:extLst>
      <p:ext uri="{BB962C8B-B14F-4D97-AF65-F5344CB8AC3E}">
        <p14:creationId xmlns:p14="http://schemas.microsoft.com/office/powerpoint/2010/main" val="87250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able, building, living, front&#10;&#10;Description automatically generated">
            <a:extLst>
              <a:ext uri="{FF2B5EF4-FFF2-40B4-BE49-F238E27FC236}">
                <a16:creationId xmlns:a16="http://schemas.microsoft.com/office/drawing/2014/main" xmlns="" id="{58AE4FA7-F1CF-4F9C-81B8-AAC069A5738E}"/>
              </a:ext>
            </a:extLst>
          </p:cNvPr>
          <p:cNvPicPr>
            <a:picLocks noChangeAspect="1"/>
          </p:cNvPicPr>
          <p:nvPr/>
        </p:nvPicPr>
        <p:blipFill rotWithShape="1">
          <a:blip r:embed="rId3">
            <a:extLst>
              <a:ext uri="{28A0092B-C50C-407E-A947-70E740481C1C}">
                <a14:useLocalDpi xmlns:a14="http://schemas.microsoft.com/office/drawing/2010/main" val="0"/>
              </a:ext>
            </a:extLst>
          </a:blip>
          <a:srcRect r="1" b="12926"/>
          <a:stretch/>
        </p:blipFill>
        <p:spPr>
          <a:xfrm>
            <a:off x="213360" y="10"/>
            <a:ext cx="11978640" cy="6857990"/>
          </a:xfrm>
          <a:custGeom>
            <a:avLst/>
            <a:gdLst/>
            <a:ahLst/>
            <a:cxnLst/>
            <a:rect l="l" t="t" r="r" b="b"/>
            <a:pathLst>
              <a:path w="11841276" h="6858000">
                <a:moveTo>
                  <a:pt x="0" y="0"/>
                </a:moveTo>
                <a:lnTo>
                  <a:pt x="11841276" y="0"/>
                </a:lnTo>
                <a:lnTo>
                  <a:pt x="11841276" y="6858000"/>
                </a:lnTo>
                <a:lnTo>
                  <a:pt x="3176154" y="6858000"/>
                </a:lnTo>
                <a:close/>
              </a:path>
            </a:pathLst>
          </a:custGeom>
        </p:spPr>
      </p:pic>
      <p:sp>
        <p:nvSpPr>
          <p:cNvPr id="9" name="Freeform: Shape 8">
            <a:extLst>
              <a:ext uri="{FF2B5EF4-FFF2-40B4-BE49-F238E27FC236}">
                <a16:creationId xmlns:a16="http://schemas.microsoft.com/office/drawing/2014/main" xmlns="" id="{A4D1609B-102A-4C77-86A2-ACB29FB96D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352050" cy="6858478"/>
          </a:xfrm>
          <a:custGeom>
            <a:avLst/>
            <a:gdLst>
              <a:gd name="connsiteX0" fmla="*/ 4352050 w 4352050"/>
              <a:gd name="connsiteY0" fmla="*/ 6858478 h 6858478"/>
              <a:gd name="connsiteX1" fmla="*/ 0 w 4352050"/>
              <a:gd name="connsiteY1" fmla="*/ 6858478 h 6858478"/>
              <a:gd name="connsiteX2" fmla="*/ 0 w 4352050"/>
              <a:gd name="connsiteY2" fmla="*/ 0 h 6858478"/>
              <a:gd name="connsiteX3" fmla="*/ 103870 w 4352050"/>
              <a:gd name="connsiteY3" fmla="*/ 0 h 6858478"/>
              <a:gd name="connsiteX4" fmla="*/ 1170098 w 4352050"/>
              <a:gd name="connsiteY4" fmla="*/ 0 h 6858478"/>
              <a:gd name="connsiteX5" fmla="*/ 1175675 w 435205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2050" h="6858478">
                <a:moveTo>
                  <a:pt x="4352050" y="6858478"/>
                </a:moveTo>
                <a:lnTo>
                  <a:pt x="0" y="6858478"/>
                </a:lnTo>
                <a:lnTo>
                  <a:pt x="0" y="0"/>
                </a:lnTo>
                <a:lnTo>
                  <a:pt x="103870" y="0"/>
                </a:lnTo>
                <a:lnTo>
                  <a:pt x="1170098" y="0"/>
                </a:lnTo>
                <a:lnTo>
                  <a:pt x="1175675" y="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38CA0C41-9332-42E9-BF4A-5DB3363BE1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524051" cy="6858478"/>
          </a:xfrm>
          <a:custGeom>
            <a:avLst/>
            <a:gdLst>
              <a:gd name="connsiteX0" fmla="*/ 3524051 w 3524051"/>
              <a:gd name="connsiteY0" fmla="*/ 6858478 h 6858478"/>
              <a:gd name="connsiteX1" fmla="*/ 0 w 3524051"/>
              <a:gd name="connsiteY1" fmla="*/ 6858478 h 6858478"/>
              <a:gd name="connsiteX2" fmla="*/ 0 w 3524051"/>
              <a:gd name="connsiteY2" fmla="*/ 0 h 6858478"/>
              <a:gd name="connsiteX3" fmla="*/ 342099 w 3524051"/>
              <a:gd name="connsiteY3" fmla="*/ 0 h 6858478"/>
              <a:gd name="connsiteX4" fmla="*/ 347676 w 3524051"/>
              <a:gd name="connsiteY4" fmla="*/ 0 h 685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51" h="6858478">
                <a:moveTo>
                  <a:pt x="3524051" y="6858478"/>
                </a:moveTo>
                <a:lnTo>
                  <a:pt x="0" y="6858478"/>
                </a:lnTo>
                <a:lnTo>
                  <a:pt x="0" y="0"/>
                </a:lnTo>
                <a:lnTo>
                  <a:pt x="342099" y="0"/>
                </a:lnTo>
                <a:lnTo>
                  <a:pt x="347676"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68221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2FB82883-1DC0-4BE1-A607-009095F33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unset over a body of water&#10;&#10;Description automatically generated">
            <a:extLst>
              <a:ext uri="{FF2B5EF4-FFF2-40B4-BE49-F238E27FC236}">
                <a16:creationId xmlns:a16="http://schemas.microsoft.com/office/drawing/2014/main" xmlns="" id="{CE6EEA54-DAC8-495A-A255-FAECC76BDA8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7245" b="8485"/>
          <a:stretch/>
        </p:blipFill>
        <p:spPr>
          <a:xfrm>
            <a:off x="14397" y="-100631"/>
            <a:ext cx="12191980" cy="6857990"/>
          </a:xfrm>
          <a:prstGeom prst="rect">
            <a:avLst/>
          </a:prstGeom>
        </p:spPr>
      </p:pic>
      <p:sp>
        <p:nvSpPr>
          <p:cNvPr id="17" name="Rectangle 16">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9DF0CADA-ED56-45CC-AD66-21B2EC108701}"/>
              </a:ext>
            </a:extLst>
          </p:cNvPr>
          <p:cNvSpPr>
            <a:spLocks noGrp="1"/>
          </p:cNvSpPr>
          <p:nvPr>
            <p:ph type="title"/>
          </p:nvPr>
        </p:nvSpPr>
        <p:spPr>
          <a:xfrm>
            <a:off x="1916216" y="4209589"/>
            <a:ext cx="8388324" cy="1487048"/>
          </a:xfrm>
        </p:spPr>
        <p:txBody>
          <a:bodyPr vert="horz" lIns="91440" tIns="45720" rIns="91440" bIns="45720" rtlCol="0" anchor="ctr">
            <a:normAutofit/>
          </a:bodyPr>
          <a:lstStyle/>
          <a:p>
            <a:pPr algn="ctr"/>
            <a:r>
              <a:rPr lang="en-US" sz="4000">
                <a:cs typeface="Calibri Light"/>
              </a:rPr>
              <a:t>How To Draw On Anxiety Energy </a:t>
            </a:r>
          </a:p>
        </p:txBody>
      </p:sp>
      <p:sp>
        <p:nvSpPr>
          <p:cNvPr id="19" name="Rectangle: Rounded Corners 18">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Content Placeholder 9">
            <a:extLst>
              <a:ext uri="{FF2B5EF4-FFF2-40B4-BE49-F238E27FC236}">
                <a16:creationId xmlns:a16="http://schemas.microsoft.com/office/drawing/2014/main" xmlns="" id="{A24CD616-6874-4AC5-A7B4-F4DCC80338B8}"/>
              </a:ext>
            </a:extLst>
          </p:cNvPr>
          <p:cNvSpPr>
            <a:spLocks noGrp="1"/>
          </p:cNvSpPr>
          <p:nvPr>
            <p:ph idx="1"/>
          </p:nvPr>
        </p:nvSpPr>
        <p:spPr>
          <a:xfrm>
            <a:off x="2615738" y="5680637"/>
            <a:ext cx="6960524" cy="598516"/>
          </a:xfrm>
        </p:spPr>
        <p:txBody>
          <a:bodyPr vert="horz" lIns="91440" tIns="45720" rIns="91440" bIns="45720" rtlCol="0" anchor="ctr">
            <a:normAutofit/>
          </a:bodyPr>
          <a:lstStyle/>
          <a:p>
            <a:pPr marL="0" indent="0" algn="ctr">
              <a:buNone/>
            </a:pPr>
            <a:r>
              <a:rPr lang="en-US" sz="2000">
                <a:solidFill>
                  <a:schemeClr val="bg1"/>
                </a:solidFill>
              </a:rPr>
              <a:t>Calm Your Nervous System/Release Body Stress.</a:t>
            </a:r>
          </a:p>
        </p:txBody>
      </p:sp>
      <p:sp>
        <p:nvSpPr>
          <p:cNvPr id="6" name="TextBox 5">
            <a:extLst>
              <a:ext uri="{FF2B5EF4-FFF2-40B4-BE49-F238E27FC236}">
                <a16:creationId xmlns:a16="http://schemas.microsoft.com/office/drawing/2014/main" xmlns="" id="{C9AAA099-AE7D-4DC9-A74A-49F189AB39EA}"/>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www.arosieoutlook.com/2014_02_01_archive.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xmlns=""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87263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louds in the sky with smoke coming out of the water&#10;&#10;Description generated with very high confidence">
            <a:extLst>
              <a:ext uri="{FF2B5EF4-FFF2-40B4-BE49-F238E27FC236}">
                <a16:creationId xmlns:a16="http://schemas.microsoft.com/office/drawing/2014/main" xmlns="" id="{391E038E-645B-4F10-AE72-79B009BD5B3F}"/>
              </a:ext>
            </a:extLst>
          </p:cNvPr>
          <p:cNvPicPr>
            <a:picLocks noChangeAspect="1"/>
          </p:cNvPicPr>
          <p:nvPr/>
        </p:nvPicPr>
        <p:blipFill rotWithShape="1">
          <a:blip r:embed="rId3"/>
          <a:srcRect t="4755" b="10976"/>
          <a:stretch/>
        </p:blipFill>
        <p:spPr>
          <a:xfrm>
            <a:off x="20" y="10"/>
            <a:ext cx="12191980" cy="6857990"/>
          </a:xfrm>
          <a:prstGeom prst="rect">
            <a:avLst/>
          </a:prstGeom>
        </p:spPr>
      </p:pic>
      <p:pic>
        <p:nvPicPr>
          <p:cNvPr id="3" name="Picture 3" descr="A screenshot of a cell phone&#10;&#10;Description generated with very high confidence">
            <a:extLst>
              <a:ext uri="{FF2B5EF4-FFF2-40B4-BE49-F238E27FC236}">
                <a16:creationId xmlns:a16="http://schemas.microsoft.com/office/drawing/2014/main" xmlns="" id="{81C19039-02EA-4FDF-8BA4-438689CCB20D}"/>
              </a:ext>
            </a:extLst>
          </p:cNvPr>
          <p:cNvPicPr>
            <a:picLocks noChangeAspect="1"/>
          </p:cNvPicPr>
          <p:nvPr/>
        </p:nvPicPr>
        <p:blipFill>
          <a:blip r:embed="rId4"/>
          <a:stretch>
            <a:fillRect/>
          </a:stretch>
        </p:blipFill>
        <p:spPr>
          <a:xfrm>
            <a:off x="3653377" y="4846338"/>
            <a:ext cx="4482680" cy="1895475"/>
          </a:xfrm>
          <a:prstGeom prst="rect">
            <a:avLst/>
          </a:prstGeom>
        </p:spPr>
      </p:pic>
    </p:spTree>
    <p:extLst>
      <p:ext uri="{BB962C8B-B14F-4D97-AF65-F5344CB8AC3E}">
        <p14:creationId xmlns:p14="http://schemas.microsoft.com/office/powerpoint/2010/main" val="1488340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6">
            <a:extLst>
              <a:ext uri="{FF2B5EF4-FFF2-40B4-BE49-F238E27FC236}">
                <a16:creationId xmlns:a16="http://schemas.microsoft.com/office/drawing/2014/main" xmlns="" id="{DE4C27B6-DB04-4891-AF97-BA1671B17E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A group of clouds in the sky&#10;&#10;Description generated with high confidence">
            <a:extLst>
              <a:ext uri="{FF2B5EF4-FFF2-40B4-BE49-F238E27FC236}">
                <a16:creationId xmlns:a16="http://schemas.microsoft.com/office/drawing/2014/main" xmlns="" id="{EE25FA15-D687-405D-AAE6-44EE597B56B5}"/>
              </a:ext>
            </a:extLst>
          </p:cNvPr>
          <p:cNvPicPr>
            <a:picLocks noChangeAspect="1"/>
          </p:cNvPicPr>
          <p:nvPr/>
        </p:nvPicPr>
        <p:blipFill rotWithShape="1">
          <a:blip r:embed="rId3"/>
          <a:srcRect t="10984" r="-1" b="-1"/>
          <a:stretch/>
        </p:blipFill>
        <p:spPr>
          <a:xfrm>
            <a:off x="606719" y="-1"/>
            <a:ext cx="11585281" cy="6857999"/>
          </a:xfrm>
          <a:prstGeom prst="rect">
            <a:avLst/>
          </a:prstGeom>
        </p:spPr>
      </p:pic>
      <p:sp>
        <p:nvSpPr>
          <p:cNvPr id="110" name="Rectangle 108">
            <a:extLst>
              <a:ext uri="{FF2B5EF4-FFF2-40B4-BE49-F238E27FC236}">
                <a16:creationId xmlns:a16="http://schemas.microsoft.com/office/drawing/2014/main" xmlns="" id="{7316481C-0A49-4796-812B-0D64F063B7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8B3BDCA-DE8F-404E-8C5C-BC3A5B95E5C3}"/>
              </a:ext>
            </a:extLst>
          </p:cNvPr>
          <p:cNvSpPr>
            <a:spLocks noGrp="1"/>
          </p:cNvSpPr>
          <p:nvPr>
            <p:ph type="title"/>
          </p:nvPr>
        </p:nvSpPr>
        <p:spPr>
          <a:xfrm>
            <a:off x="1036684" y="1152144"/>
            <a:ext cx="3953501" cy="3072393"/>
          </a:xfrm>
        </p:spPr>
        <p:txBody>
          <a:bodyPr vert="horz" lIns="91440" tIns="45720" rIns="91440" bIns="45720" rtlCol="0" anchor="b">
            <a:normAutofit/>
          </a:bodyPr>
          <a:lstStyle/>
          <a:p>
            <a:r>
              <a:rPr lang="en-US" sz="3900" b="1">
                <a:solidFill>
                  <a:schemeClr val="bg1"/>
                </a:solidFill>
              </a:rPr>
              <a:t>Step 3: Notice your thoughts: </a:t>
            </a:r>
            <a:br>
              <a:rPr lang="en-US" sz="3900" b="1">
                <a:solidFill>
                  <a:schemeClr val="bg1"/>
                </a:solidFill>
              </a:rPr>
            </a:br>
            <a:r>
              <a:rPr lang="en-US" sz="3900" b="1">
                <a:solidFill>
                  <a:schemeClr val="bg1"/>
                </a:solidFill>
              </a:rPr>
              <a:t>"Decatastrophize"</a:t>
            </a:r>
          </a:p>
        </p:txBody>
      </p:sp>
      <p:sp>
        <p:nvSpPr>
          <p:cNvPr id="112" name="Rectangle 110">
            <a:extLst>
              <a:ext uri="{FF2B5EF4-FFF2-40B4-BE49-F238E27FC236}">
                <a16:creationId xmlns:a16="http://schemas.microsoft.com/office/drawing/2014/main" xmlns="" id="{A5271697-90F1-4A23-8EF2-0179F2EAFA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12">
            <a:extLst>
              <a:ext uri="{FF2B5EF4-FFF2-40B4-BE49-F238E27FC236}">
                <a16:creationId xmlns:a16="http://schemas.microsoft.com/office/drawing/2014/main" xmlns="" id="{5E0EAE70-C355-42D1-BF00-CA8A17A742A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88720" y="73152"/>
            <a:ext cx="1178966" cy="232963"/>
            <a:chOff x="1188720" y="73152"/>
            <a:chExt cx="1178966" cy="232963"/>
          </a:xfrm>
        </p:grpSpPr>
        <p:sp>
          <p:nvSpPr>
            <p:cNvPr id="114" name="Rectangle 64">
              <a:extLst>
                <a:ext uri="{FF2B5EF4-FFF2-40B4-BE49-F238E27FC236}">
                  <a16:creationId xmlns:a16="http://schemas.microsoft.com/office/drawing/2014/main" xmlns="" id="{E6E58C95-A3F9-4C87-B9A5-32A7A75DDF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6">
              <a:extLst>
                <a:ext uri="{FF2B5EF4-FFF2-40B4-BE49-F238E27FC236}">
                  <a16:creationId xmlns:a16="http://schemas.microsoft.com/office/drawing/2014/main" xmlns="" id="{7B08CDDF-E602-4C1B-A248-A43292EB5D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64">
              <a:extLst>
                <a:ext uri="{FF2B5EF4-FFF2-40B4-BE49-F238E27FC236}">
                  <a16:creationId xmlns:a16="http://schemas.microsoft.com/office/drawing/2014/main" xmlns="" id="{6298B977-8F47-48C6-8454-11EF9478EC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66">
              <a:extLst>
                <a:ext uri="{FF2B5EF4-FFF2-40B4-BE49-F238E27FC236}">
                  <a16:creationId xmlns:a16="http://schemas.microsoft.com/office/drawing/2014/main" xmlns="" id="{06A6FB8E-FB47-44B7-810F-B88B4CCA06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4">
              <a:extLst>
                <a:ext uri="{FF2B5EF4-FFF2-40B4-BE49-F238E27FC236}">
                  <a16:creationId xmlns:a16="http://schemas.microsoft.com/office/drawing/2014/main" xmlns="" id="{818DB8DB-4D04-42C0-BE68-842A9F29AE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6">
              <a:extLst>
                <a:ext uri="{FF2B5EF4-FFF2-40B4-BE49-F238E27FC236}">
                  <a16:creationId xmlns:a16="http://schemas.microsoft.com/office/drawing/2014/main" xmlns="" id="{DBCFEA99-52A4-4E8E-B9C9-3D39B0E325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64">
              <a:extLst>
                <a:ext uri="{FF2B5EF4-FFF2-40B4-BE49-F238E27FC236}">
                  <a16:creationId xmlns:a16="http://schemas.microsoft.com/office/drawing/2014/main" xmlns="" id="{A6C0BB10-7324-4D11-A497-57A85CDB620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66">
              <a:extLst>
                <a:ext uri="{FF2B5EF4-FFF2-40B4-BE49-F238E27FC236}">
                  <a16:creationId xmlns:a16="http://schemas.microsoft.com/office/drawing/2014/main" xmlns="" id="{D7440F2E-8192-4FDF-AE8F-2833B7F4033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64">
              <a:extLst>
                <a:ext uri="{FF2B5EF4-FFF2-40B4-BE49-F238E27FC236}">
                  <a16:creationId xmlns:a16="http://schemas.microsoft.com/office/drawing/2014/main" xmlns="" id="{B9F7DA6A-1872-4697-A567-20A0115A053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66">
              <a:extLst>
                <a:ext uri="{FF2B5EF4-FFF2-40B4-BE49-F238E27FC236}">
                  <a16:creationId xmlns:a16="http://schemas.microsoft.com/office/drawing/2014/main" xmlns="" id="{98BC1544-07ED-411D-880C-58CB114914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64">
              <a:extLst>
                <a:ext uri="{FF2B5EF4-FFF2-40B4-BE49-F238E27FC236}">
                  <a16:creationId xmlns:a16="http://schemas.microsoft.com/office/drawing/2014/main" xmlns="" id="{BA70D948-9946-455F-8155-D274F01DAB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66">
              <a:extLst>
                <a:ext uri="{FF2B5EF4-FFF2-40B4-BE49-F238E27FC236}">
                  <a16:creationId xmlns:a16="http://schemas.microsoft.com/office/drawing/2014/main" xmlns="" id="{807FCDBA-F7E3-4836-8253-15D212128FD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64">
              <a:extLst>
                <a:ext uri="{FF2B5EF4-FFF2-40B4-BE49-F238E27FC236}">
                  <a16:creationId xmlns:a16="http://schemas.microsoft.com/office/drawing/2014/main" xmlns="" id="{D6A9BF83-5C67-44B0-883C-82BCAA19238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66">
              <a:extLst>
                <a:ext uri="{FF2B5EF4-FFF2-40B4-BE49-F238E27FC236}">
                  <a16:creationId xmlns:a16="http://schemas.microsoft.com/office/drawing/2014/main" xmlns="" id="{94BA7F92-7961-489E-83BD-5518EB1E998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64">
              <a:extLst>
                <a:ext uri="{FF2B5EF4-FFF2-40B4-BE49-F238E27FC236}">
                  <a16:creationId xmlns:a16="http://schemas.microsoft.com/office/drawing/2014/main" xmlns="" id="{56ADE108-5AE8-4ACF-88B9-28A0B125B37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66">
              <a:extLst>
                <a:ext uri="{FF2B5EF4-FFF2-40B4-BE49-F238E27FC236}">
                  <a16:creationId xmlns:a16="http://schemas.microsoft.com/office/drawing/2014/main" xmlns="" id="{75B2D25F-B666-4F19-816A-24456EAF46E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64">
              <a:extLst>
                <a:ext uri="{FF2B5EF4-FFF2-40B4-BE49-F238E27FC236}">
                  <a16:creationId xmlns:a16="http://schemas.microsoft.com/office/drawing/2014/main" xmlns="" id="{A7D581F0-987F-45C5-A849-CC1B41222F0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66">
              <a:extLst>
                <a:ext uri="{FF2B5EF4-FFF2-40B4-BE49-F238E27FC236}">
                  <a16:creationId xmlns:a16="http://schemas.microsoft.com/office/drawing/2014/main" xmlns="" id="{F388E533-92C3-428E-B078-81D6E1F2D97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64">
              <a:extLst>
                <a:ext uri="{FF2B5EF4-FFF2-40B4-BE49-F238E27FC236}">
                  <a16:creationId xmlns:a16="http://schemas.microsoft.com/office/drawing/2014/main" xmlns="" id="{C68AEED3-AAB1-48A9-8FC3-C68AE6675B6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66">
              <a:extLst>
                <a:ext uri="{FF2B5EF4-FFF2-40B4-BE49-F238E27FC236}">
                  <a16:creationId xmlns:a16="http://schemas.microsoft.com/office/drawing/2014/main" xmlns="" id="{0A6CA6BC-FFA6-4C34-B200-6F61EE1730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Rectangle 134">
            <a:extLst>
              <a:ext uri="{FF2B5EF4-FFF2-40B4-BE49-F238E27FC236}">
                <a16:creationId xmlns:a16="http://schemas.microsoft.com/office/drawing/2014/main" xmlns="" id="{D9F5512A-48E1-4C07-B75E-3CCC517B68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0024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building, bridge, man&#10;&#10;Description automatically generated">
            <a:extLst>
              <a:ext uri="{FF2B5EF4-FFF2-40B4-BE49-F238E27FC236}">
                <a16:creationId xmlns:a16="http://schemas.microsoft.com/office/drawing/2014/main" xmlns="" id="{940AF838-7B48-4356-9E44-47934364510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8581" b="484"/>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2CA1F1DD-D5D0-4080-B9FC-9B5D67F5B832}"/>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a:solidFill>
                  <a:srgbClr val="262626"/>
                </a:solidFill>
                <a:cs typeface="Calibri Light"/>
              </a:rPr>
              <a:t>Step 4:</a:t>
            </a:r>
            <a:br>
              <a:rPr lang="en-US" sz="2800">
                <a:solidFill>
                  <a:srgbClr val="262626"/>
                </a:solidFill>
                <a:cs typeface="Calibri Light"/>
              </a:rPr>
            </a:br>
            <a:r>
              <a:rPr lang="en-US" sz="2800">
                <a:solidFill>
                  <a:srgbClr val="262626"/>
                </a:solidFill>
                <a:cs typeface="Calibri Light"/>
              </a:rPr>
              <a:t>Take Action</a:t>
            </a:r>
          </a:p>
        </p:txBody>
      </p:sp>
      <p:sp>
        <p:nvSpPr>
          <p:cNvPr id="6" name="TextBox 5">
            <a:extLst>
              <a:ext uri="{FF2B5EF4-FFF2-40B4-BE49-F238E27FC236}">
                <a16:creationId xmlns:a16="http://schemas.microsoft.com/office/drawing/2014/main" xmlns="" id="{308839CD-0580-4F87-9E1E-F5FFD261A5C6}"/>
              </a:ext>
            </a:extLst>
          </p:cNvPr>
          <p:cNvSpPr txBox="1"/>
          <p:nvPr/>
        </p:nvSpPr>
        <p:spPr>
          <a:xfrm>
            <a:off x="10005185"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cloudchaser32000/5034548985">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2323463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3">
            <a:extLst>
              <a:ext uri="{FF2B5EF4-FFF2-40B4-BE49-F238E27FC236}">
                <a16:creationId xmlns:a16="http://schemas.microsoft.com/office/drawing/2014/main" xmlns="" id="{2FB82883-1DC0-4BE1-A607-009095F33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lague mask&#10;&#10;&#10;Description automatically generated">
            <a:extLst>
              <a:ext uri="{FF2B5EF4-FFF2-40B4-BE49-F238E27FC236}">
                <a16:creationId xmlns:a16="http://schemas.microsoft.com/office/drawing/2014/main" xmlns="" id="{E4194C0E-CAD4-453E-B2BC-88A669FEF9F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6219" b="10252"/>
          <a:stretch/>
        </p:blipFill>
        <p:spPr>
          <a:xfrm>
            <a:off x="20" y="10"/>
            <a:ext cx="12191980" cy="6857990"/>
          </a:xfrm>
          <a:prstGeom prst="rect">
            <a:avLst/>
          </a:prstGeom>
        </p:spPr>
      </p:pic>
      <p:sp>
        <p:nvSpPr>
          <p:cNvPr id="17" name="Rectangle 15">
            <a:extLst>
              <a:ext uri="{FF2B5EF4-FFF2-40B4-BE49-F238E27FC236}">
                <a16:creationId xmlns:a16="http://schemas.microsoft.com/office/drawing/2014/main" xmlns="" id="{A3473CF9-37EB-43E7-89EF-D2D1C53D1D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xmlns="" id="{DA50EFDC-F650-45AE-B979-96BD8CF2C933}"/>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4000"/>
              <a:t>How about with COVID-19?</a:t>
            </a:r>
            <a:endParaRPr lang="en-US"/>
          </a:p>
        </p:txBody>
      </p:sp>
      <p:sp>
        <p:nvSpPr>
          <p:cNvPr id="19" name="Rectangle: Rounded Corners 17">
            <a:extLst>
              <a:ext uri="{FF2B5EF4-FFF2-40B4-BE49-F238E27FC236}">
                <a16:creationId xmlns:a16="http://schemas.microsoft.com/office/drawing/2014/main" xmlns="" id="{586B4EF9-43BA-4655-A6FF-1D8E21574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xmlns="" id="{3A2304C3-B132-4149-8444-555EC013A580}"/>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ifitshipitshere.blogspot.com/2011/08/steampunk-gas-masks-helmets-so.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xmlns="" val="tx"/>
                    </a:ext>
                  </a:extLst>
                </a:hlinkClick>
              </a:rPr>
              <a:t>CC BY-NC-ND</a:t>
            </a:r>
            <a:endParaRPr lang="en-US" sz="700">
              <a:solidFill>
                <a:srgbClr val="FFFFFF"/>
              </a:solidFill>
            </a:endParaRPr>
          </a:p>
        </p:txBody>
      </p:sp>
      <p:sp>
        <p:nvSpPr>
          <p:cNvPr id="2" name="TextBox 1">
            <a:extLst>
              <a:ext uri="{FF2B5EF4-FFF2-40B4-BE49-F238E27FC236}">
                <a16:creationId xmlns:a16="http://schemas.microsoft.com/office/drawing/2014/main" xmlns="" id="{CAA5966D-A41D-464E-9FB4-26CE72D0F9DE}"/>
              </a:ext>
            </a:extLst>
          </p:cNvPr>
          <p:cNvSpPr txBox="1"/>
          <p:nvPr/>
        </p:nvSpPr>
        <p:spPr>
          <a:xfrm>
            <a:off x="3637280" y="5811520"/>
            <a:ext cx="56896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Take Action Based on What's Important to You</a:t>
            </a:r>
            <a:endParaRPr lang="en-US">
              <a:cs typeface="Calibri"/>
            </a:endParaRPr>
          </a:p>
        </p:txBody>
      </p:sp>
    </p:spTree>
    <p:extLst>
      <p:ext uri="{BB962C8B-B14F-4D97-AF65-F5344CB8AC3E}">
        <p14:creationId xmlns:p14="http://schemas.microsoft.com/office/powerpoint/2010/main" val="3997707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VID-19 Molicule&#10;&#10;Description automatically generated">
            <a:extLst>
              <a:ext uri="{FF2B5EF4-FFF2-40B4-BE49-F238E27FC236}">
                <a16:creationId xmlns:a16="http://schemas.microsoft.com/office/drawing/2014/main" xmlns="" id="{8368BDB7-935A-480A-A729-95513FB6740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35939" r="4779" b="10633"/>
          <a:stretch/>
        </p:blipFill>
        <p:spPr>
          <a:xfrm>
            <a:off x="20" y="10"/>
            <a:ext cx="12191981" cy="6857990"/>
          </a:xfrm>
          <a:prstGeom prst="rect">
            <a:avLst/>
          </a:prstGeom>
        </p:spPr>
      </p:pic>
      <p:sp>
        <p:nvSpPr>
          <p:cNvPr id="19" name="Rectangle 18">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D6A7518-D77D-4119-BCB5-F42E97F38D60}"/>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Current Events</a:t>
            </a:r>
          </a:p>
        </p:txBody>
      </p:sp>
      <p:sp>
        <p:nvSpPr>
          <p:cNvPr id="21" name="Rectangle: Rounded Corners 20">
            <a:extLst>
              <a:ext uri="{FF2B5EF4-FFF2-40B4-BE49-F238E27FC236}">
                <a16:creationId xmlns:a16="http://schemas.microsoft.com/office/drawing/2014/main" xmlns=""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BF27D4E-89A5-492B-88E0-A5F2CD9D8EA4}"/>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newsandletters.org/covid-19-a-world-historic-threat/">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377554396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A frog in a bathtub&#10;Description automatically generated">
            <a:extLst>
              <a:ext uri="{FF2B5EF4-FFF2-40B4-BE49-F238E27FC236}">
                <a16:creationId xmlns:a16="http://schemas.microsoft.com/office/drawing/2014/main" xmlns="" id="{66DF7772-AD9D-406F-8DFE-55507C9991C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8021" b="4430"/>
          <a:stretch/>
        </p:blipFill>
        <p:spPr>
          <a:xfrm>
            <a:off x="-1" y="10"/>
            <a:ext cx="12192000" cy="6857990"/>
          </a:xfrm>
          <a:prstGeom prst="rect">
            <a:avLst/>
          </a:prstGeom>
        </p:spPr>
      </p:pic>
      <p:sp>
        <p:nvSpPr>
          <p:cNvPr id="24"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BCA998D1-6B02-4A27-BD9B-32591BEC7FA6}"/>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Focus on what you can control</a:t>
            </a:r>
            <a:endParaRPr lang="en-US" sz="3600"/>
          </a:p>
        </p:txBody>
      </p:sp>
      <p:cxnSp>
        <p:nvCxnSpPr>
          <p:cNvPr id="26" name="Straight Connector 25">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BA913D4-94DC-47B9-AE5B-886D63B6E16E}"/>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200">
                <a:cs typeface="Calibri"/>
              </a:rPr>
              <a:t>Wear mask, stay 6 feet apart, follow health guidelines</a:t>
            </a:r>
          </a:p>
          <a:p>
            <a:r>
              <a:rPr lang="en-US" sz="1200">
                <a:cs typeface="Calibri"/>
              </a:rPr>
              <a:t>Minimize your news intake to once or twice daily </a:t>
            </a:r>
          </a:p>
          <a:p>
            <a:r>
              <a:rPr lang="en-US" sz="1200">
                <a:cs typeface="Calibri"/>
              </a:rPr>
              <a:t>Get good sleep</a:t>
            </a:r>
          </a:p>
          <a:p>
            <a:r>
              <a:rPr lang="en-US" sz="1200">
                <a:cs typeface="Calibri"/>
              </a:rPr>
              <a:t>Get physical/move (garden, walk, knit, build something)</a:t>
            </a:r>
          </a:p>
          <a:p>
            <a:r>
              <a:rPr lang="en-US" sz="1200">
                <a:cs typeface="Calibri"/>
              </a:rPr>
              <a:t>Volunteer/help a neighbor</a:t>
            </a:r>
          </a:p>
          <a:p>
            <a:r>
              <a:rPr lang="en-US" sz="1200">
                <a:cs typeface="Calibri"/>
              </a:rPr>
              <a:t>Go outside/connect with nature</a:t>
            </a:r>
          </a:p>
          <a:p>
            <a:r>
              <a:rPr lang="en-US" sz="1200">
                <a:cs typeface="Calibri"/>
              </a:rPr>
              <a:t>Let go of perfectionism!</a:t>
            </a:r>
          </a:p>
          <a:p>
            <a:r>
              <a:rPr lang="en-US" sz="1200">
                <a:cs typeface="Calibri"/>
              </a:rPr>
              <a:t>Create a routine/ritual for your day</a:t>
            </a:r>
          </a:p>
          <a:p>
            <a:r>
              <a:rPr lang="en-US" sz="1200">
                <a:cs typeface="Calibri"/>
              </a:rPr>
              <a:t>Be kind to yourself and others</a:t>
            </a:r>
          </a:p>
          <a:p>
            <a:endParaRPr lang="en-US" sz="1100">
              <a:cs typeface="Calibri"/>
            </a:endParaRPr>
          </a:p>
          <a:p>
            <a:endParaRPr lang="en-US" sz="1100">
              <a:cs typeface="Calibri"/>
            </a:endParaRPr>
          </a:p>
        </p:txBody>
      </p:sp>
    </p:spTree>
    <p:extLst>
      <p:ext uri="{BB962C8B-B14F-4D97-AF65-F5344CB8AC3E}">
        <p14:creationId xmlns:p14="http://schemas.microsoft.com/office/powerpoint/2010/main" val="3727736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kids hugging&#10;&#10;Description automatically generated">
            <a:extLst>
              <a:ext uri="{FF2B5EF4-FFF2-40B4-BE49-F238E27FC236}">
                <a16:creationId xmlns:a16="http://schemas.microsoft.com/office/drawing/2014/main" xmlns="" id="{A8972D50-DA1C-4555-9C4B-EBBB8E464701}"/>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4449"/>
          <a:stretch/>
        </p:blipFill>
        <p:spPr>
          <a:xfrm>
            <a:off x="20" y="10"/>
            <a:ext cx="12191981" cy="6857990"/>
          </a:xfrm>
          <a:prstGeom prst="rect">
            <a:avLst/>
          </a:prstGeom>
        </p:spPr>
      </p:pic>
      <p:sp>
        <p:nvSpPr>
          <p:cNvPr id="8" name="Rectangle 11">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C141107-ACA8-4284-9E1F-3BECE0B2070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#5: Find Connection</a:t>
            </a:r>
          </a:p>
        </p:txBody>
      </p:sp>
      <p:sp>
        <p:nvSpPr>
          <p:cNvPr id="9" name="Rectangle: Rounded Corners 13">
            <a:extLst>
              <a:ext uri="{FF2B5EF4-FFF2-40B4-BE49-F238E27FC236}">
                <a16:creationId xmlns:a16="http://schemas.microsoft.com/office/drawing/2014/main" xmlns=""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1219B9B0-95E4-47C9-8FDB-69407CACAC6F}"/>
              </a:ext>
            </a:extLst>
          </p:cNvPr>
          <p:cNvSpPr txBox="1"/>
          <p:nvPr/>
        </p:nvSpPr>
        <p:spPr>
          <a:xfrm>
            <a:off x="10005185"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betterthansurviving.wordpress.com/tag/self-hatred">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242991986"/>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water, animal, mountain&#10;&#10;Description automatically generated">
            <a:extLst>
              <a:ext uri="{FF2B5EF4-FFF2-40B4-BE49-F238E27FC236}">
                <a16:creationId xmlns:a16="http://schemas.microsoft.com/office/drawing/2014/main" xmlns="" id="{8BA86F28-DFAC-45CD-A057-DA50DBD4A734}"/>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8566" t="16470" r="525" b="1712"/>
          <a:stretch/>
        </p:blipFill>
        <p:spPr>
          <a:xfrm>
            <a:off x="20" y="10"/>
            <a:ext cx="12191981" cy="6857990"/>
          </a:xfrm>
          <a:prstGeom prst="rect">
            <a:avLst/>
          </a:prstGeom>
        </p:spPr>
      </p:pic>
      <p:sp>
        <p:nvSpPr>
          <p:cNvPr id="13" name="Rectangle 12">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F7FF325-527B-485C-AFFA-E1763C175B7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What happened with Julie’s Ecoanxiety?</a:t>
            </a:r>
          </a:p>
        </p:txBody>
      </p:sp>
      <p:sp>
        <p:nvSpPr>
          <p:cNvPr id="15" name="Rectangle: Rounded Corners 14">
            <a:extLst>
              <a:ext uri="{FF2B5EF4-FFF2-40B4-BE49-F238E27FC236}">
                <a16:creationId xmlns:a16="http://schemas.microsoft.com/office/drawing/2014/main" xmlns=""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3BF4F20-6C8A-4E9A-8144-84B4DBFA8744}"/>
              </a:ext>
            </a:extLst>
          </p:cNvPr>
          <p:cNvSpPr txBox="1"/>
          <p:nvPr/>
        </p:nvSpPr>
        <p:spPr>
          <a:xfrm>
            <a:off x="9872135" y="6657945"/>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futurism.com/uncovering-formation-extinction-life-earth/">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xmlns="" val="tx"/>
                    </a:ext>
                  </a:extLst>
                </a:hlinkClick>
              </a:rPr>
              <a:t>CC BY-NC</a:t>
            </a:r>
            <a:endParaRPr lang="en-US" sz="700">
              <a:solidFill>
                <a:srgbClr val="FFFFFF"/>
              </a:solidFill>
            </a:endParaRPr>
          </a:p>
        </p:txBody>
      </p:sp>
    </p:spTree>
    <p:extLst>
      <p:ext uri="{BB962C8B-B14F-4D97-AF65-F5344CB8AC3E}">
        <p14:creationId xmlns:p14="http://schemas.microsoft.com/office/powerpoint/2010/main" val="346510506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5D4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l="27786" t="22425" r="39999" b="16364"/>
          <a:stretch/>
        </p:blipFill>
        <p:spPr>
          <a:xfrm>
            <a:off x="3489761" y="643467"/>
            <a:ext cx="5212478" cy="5571066"/>
          </a:xfrm>
          <a:prstGeom prst="rect">
            <a:avLst/>
          </a:prstGeom>
        </p:spPr>
      </p:pic>
    </p:spTree>
    <p:extLst>
      <p:ext uri="{BB962C8B-B14F-4D97-AF65-F5344CB8AC3E}">
        <p14:creationId xmlns:p14="http://schemas.microsoft.com/office/powerpoint/2010/main" val="276149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xmlns="" id="{536113E7-DCAE-4F00-A00E-7ED10607F4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00150" y="643467"/>
            <a:ext cx="4178299" cy="5571066"/>
          </a:xfrm>
          <a:prstGeom prst="rect">
            <a:avLst/>
          </a:prstGeom>
        </p:spPr>
      </p:pic>
      <p:pic>
        <p:nvPicPr>
          <p:cNvPr id="3" name="Picture 2" descr="A person standing in front of a mirror posing for the camera&#10;&#10;Description automatically generated">
            <a:extLst>
              <a:ext uri="{FF2B5EF4-FFF2-40B4-BE49-F238E27FC236}">
                <a16:creationId xmlns:a16="http://schemas.microsoft.com/office/drawing/2014/main" xmlns="" id="{D27E817B-FA6A-497B-9703-4551ACAEAB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783166"/>
            <a:ext cx="5291667" cy="5291667"/>
          </a:xfrm>
          <a:prstGeom prst="rect">
            <a:avLst/>
          </a:prstGeom>
        </p:spPr>
      </p:pic>
      <p:sp>
        <p:nvSpPr>
          <p:cNvPr id="6" name="TextBox 5">
            <a:extLst>
              <a:ext uri="{FF2B5EF4-FFF2-40B4-BE49-F238E27FC236}">
                <a16:creationId xmlns:a16="http://schemas.microsoft.com/office/drawing/2014/main" xmlns="" id="{0A8FBD40-015B-4C5E-B9BA-22CFF1352EA0}"/>
              </a:ext>
            </a:extLst>
          </p:cNvPr>
          <p:cNvSpPr txBox="1"/>
          <p:nvPr/>
        </p:nvSpPr>
        <p:spPr>
          <a:xfrm>
            <a:off x="3191633" y="6014478"/>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nostri-imago/5066050327/">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Tree>
    <p:extLst>
      <p:ext uri="{BB962C8B-B14F-4D97-AF65-F5344CB8AC3E}">
        <p14:creationId xmlns:p14="http://schemas.microsoft.com/office/powerpoint/2010/main" val="3712182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200" b="8800"/>
          <a:stretch/>
        </p:blipFill>
        <p:spPr>
          <a:xfrm>
            <a:off x="20" y="10"/>
            <a:ext cx="12191980" cy="6857990"/>
          </a:xfrm>
          <a:prstGeom prst="rect">
            <a:avLst/>
          </a:prstGeom>
        </p:spPr>
      </p:pic>
    </p:spTree>
    <p:extLst>
      <p:ext uri="{BB962C8B-B14F-4D97-AF65-F5344CB8AC3E}">
        <p14:creationId xmlns:p14="http://schemas.microsoft.com/office/powerpoint/2010/main" val="2313240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mall clock tower in the middle of the street&#10;&#10;Description automatically generated">
            <a:extLst>
              <a:ext uri="{FF2B5EF4-FFF2-40B4-BE49-F238E27FC236}">
                <a16:creationId xmlns:a16="http://schemas.microsoft.com/office/drawing/2014/main" xmlns="" id="{93BDFEA0-ACC9-4C14-975E-77DD566EB79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13787" b="1626"/>
          <a:stretch/>
        </p:blipFill>
        <p:spPr>
          <a:xfrm>
            <a:off x="20" y="10"/>
            <a:ext cx="12191980" cy="6857990"/>
          </a:xfrm>
          <a:prstGeom prst="rect">
            <a:avLst/>
          </a:prstGeom>
        </p:spPr>
      </p:pic>
      <p:sp>
        <p:nvSpPr>
          <p:cNvPr id="4" name="TextBox 3">
            <a:extLst>
              <a:ext uri="{FF2B5EF4-FFF2-40B4-BE49-F238E27FC236}">
                <a16:creationId xmlns:a16="http://schemas.microsoft.com/office/drawing/2014/main" xmlns="" id="{1F6CE1FA-7409-4D8A-9878-2EFA853EE37B}"/>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creampuff.us/2015/09/annapolis-md/">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xmlns=""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068954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outdoor, person, clothing, man&#10;&#10;Description automatically generated">
            <a:extLst>
              <a:ext uri="{FF2B5EF4-FFF2-40B4-BE49-F238E27FC236}">
                <a16:creationId xmlns:a16="http://schemas.microsoft.com/office/drawing/2014/main" xmlns="" id="{C4A86440-D906-4646-8BF8-FEF32DF5590E}"/>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251" t="9091" r="22334"/>
          <a:stretch/>
        </p:blipFill>
        <p:spPr>
          <a:xfrm>
            <a:off x="3523488" y="10"/>
            <a:ext cx="8668512" cy="6857990"/>
          </a:xfrm>
          <a:prstGeom prst="rect">
            <a:avLst/>
          </a:prstGeom>
        </p:spPr>
      </p:pic>
      <p:sp>
        <p:nvSpPr>
          <p:cNvPr id="25" name="Rectangle 24">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5E772FD-5751-40B5-A980-582782556A6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i="1"/>
              <a:t>“Above all, don’t fear difficult moments. The best comes from them.”</a:t>
            </a:r>
            <a:r>
              <a:rPr lang="en-US" sz="3700"/>
              <a:t>– Rita Levi-Montalcini</a:t>
            </a:r>
            <a:br>
              <a:rPr lang="en-US" sz="3700"/>
            </a:br>
            <a:endParaRPr lang="en-US" sz="3700"/>
          </a:p>
        </p:txBody>
      </p:sp>
      <p:sp>
        <p:nvSpPr>
          <p:cNvPr id="27" name="Rectangle 26">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3">
            <a:extLst>
              <a:ext uri="{FF2B5EF4-FFF2-40B4-BE49-F238E27FC236}">
                <a16:creationId xmlns:a16="http://schemas.microsoft.com/office/drawing/2014/main" xmlns="" id="{5AE91489-B048-4EA0-937B-F0DC9F71FC3D}"/>
              </a:ext>
            </a:extLst>
          </p:cNvPr>
          <p:cNvSpPr>
            <a:spLocks noChangeArrowheads="1"/>
          </p:cNvSpPr>
          <p:nvPr/>
        </p:nvSpPr>
        <p:spPr bwMode="auto">
          <a:xfrm>
            <a:off x="0" y="113184"/>
            <a:ext cx="64120"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sz="1500" b="0" i="1" u="none" strike="noStrike" cap="none" normalizeH="0" baseline="0">
                <a:ln>
                  <a:noFill/>
                </a:ln>
                <a:solidFill>
                  <a:srgbClr val="555555"/>
                </a:solidFill>
                <a:effectLst/>
                <a:latin typeface="PT Sans"/>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xmlns="" id="{AA312981-5426-4180-A6DC-EB7B52CB28CA}"/>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frederickhomesforsale/16241388115/">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3129436534"/>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E7C3627C-DFEC-4AC7-9C51-F06C6CDF455B}"/>
              </a:ext>
            </a:extLst>
          </p:cNvPr>
          <p:cNvSpPr>
            <a:spLocks noGrp="1"/>
          </p:cNvSpPr>
          <p:nvPr>
            <p:ph type="title"/>
          </p:nvPr>
        </p:nvSpPr>
        <p:spPr>
          <a:xfrm>
            <a:off x="648929" y="629266"/>
            <a:ext cx="3651467" cy="2481734"/>
          </a:xfrm>
        </p:spPr>
        <p:txBody>
          <a:bodyPr vert="horz" lIns="91440" tIns="45720" rIns="91440" bIns="45720" rtlCol="0">
            <a:normAutofit fontScale="90000"/>
          </a:bodyPr>
          <a:lstStyle/>
          <a:p>
            <a:r>
              <a:rPr lang="en-US" sz="4900"/>
              <a:t/>
            </a:r>
            <a:br>
              <a:rPr lang="en-US" sz="4900"/>
            </a:br>
            <a:r>
              <a:rPr lang="en-US" sz="4900"/>
              <a:t/>
            </a:r>
            <a:br>
              <a:rPr lang="en-US" sz="4900"/>
            </a:br>
            <a:r>
              <a:rPr lang="en-US" sz="4900"/>
              <a:t>What makes you feel hopeful?</a:t>
            </a:r>
            <a:r>
              <a:rPr lang="en-US" sz="3700"/>
              <a:t/>
            </a:r>
            <a:br>
              <a:rPr lang="en-US" sz="3700"/>
            </a:br>
            <a:endParaRPr lang="en-US" sz="3700"/>
          </a:p>
        </p:txBody>
      </p:sp>
      <p:sp>
        <p:nvSpPr>
          <p:cNvPr id="28" name="Content Placeholder 19">
            <a:extLst>
              <a:ext uri="{FF2B5EF4-FFF2-40B4-BE49-F238E27FC236}">
                <a16:creationId xmlns:a16="http://schemas.microsoft.com/office/drawing/2014/main" xmlns="" id="{7A25AED6-1C08-46EA-93AF-54D9BA33F6DD}"/>
              </a:ext>
            </a:extLst>
          </p:cNvPr>
          <p:cNvSpPr>
            <a:spLocks noGrp="1"/>
          </p:cNvSpPr>
          <p:nvPr>
            <p:ph idx="1"/>
          </p:nvPr>
        </p:nvSpPr>
        <p:spPr>
          <a:xfrm>
            <a:off x="648931" y="2438400"/>
            <a:ext cx="3651466" cy="3785419"/>
          </a:xfrm>
        </p:spPr>
        <p:txBody>
          <a:bodyPr vert="horz" lIns="91440" tIns="45720" rIns="91440" bIns="45720" rtlCol="0" anchor="t">
            <a:normAutofit/>
          </a:bodyPr>
          <a:lstStyle/>
          <a:p>
            <a:pPr marL="0" indent="0">
              <a:buNone/>
            </a:pPr>
            <a:endParaRPr lang="en-US" sz="3200">
              <a:cs typeface="Calibri" panose="020F0502020204030204"/>
            </a:endParaRPr>
          </a:p>
          <a:p>
            <a:pPr marL="0" indent="0">
              <a:buNone/>
            </a:pPr>
            <a:endParaRPr lang="en-US" sz="3200">
              <a:cs typeface="Calibri" panose="020F0502020204030204"/>
            </a:endParaRPr>
          </a:p>
          <a:p>
            <a:pPr marL="0" indent="0">
              <a:buNone/>
            </a:pPr>
            <a:endParaRPr lang="en-US" sz="3200">
              <a:cs typeface="Calibri" panose="020F0502020204030204"/>
            </a:endParaRPr>
          </a:p>
          <a:p>
            <a:pPr marL="0" indent="0">
              <a:buNone/>
            </a:pPr>
            <a:r>
              <a:rPr lang="en-US" sz="3200">
                <a:cs typeface="Calibri" panose="020F0502020204030204"/>
              </a:rPr>
              <a:t>Questions or Comments</a:t>
            </a:r>
            <a:endParaRPr lang="en-US">
              <a:cs typeface="Calibri"/>
            </a:endParaRPr>
          </a:p>
        </p:txBody>
      </p:sp>
      <p:pic>
        <p:nvPicPr>
          <p:cNvPr id="3" name="Content Placeholder 2" descr="A close up of a tree&#10;&#10;Description automatically generated">
            <a:extLst>
              <a:ext uri="{FF2B5EF4-FFF2-40B4-BE49-F238E27FC236}">
                <a16:creationId xmlns:a16="http://schemas.microsoft.com/office/drawing/2014/main" xmlns="" id="{CF940FD5-1970-4D47-9300-EC0B4E24EF1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31899" b="-2"/>
          <a:stretch/>
        </p:blipFill>
        <p:spPr>
          <a:xfrm rot="16200000">
            <a:off x="4986528" y="-347472"/>
            <a:ext cx="6858000" cy="7552944"/>
          </a:xfrm>
          <a:prstGeom prst="rect">
            <a:avLst/>
          </a:prstGeom>
          <a:effectLst/>
        </p:spPr>
      </p:pic>
      <p:sp>
        <p:nvSpPr>
          <p:cNvPr id="4" name="TextBox 3">
            <a:extLst>
              <a:ext uri="{FF2B5EF4-FFF2-40B4-BE49-F238E27FC236}">
                <a16:creationId xmlns:a16="http://schemas.microsoft.com/office/drawing/2014/main" xmlns="" id="{671D8CF0-336C-4E5B-9CFD-9737D1D6FBEF}"/>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familynature.wordpress.com/page/5/?pages-list">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289432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7383B190-6BFB-422F-B667-06B7B25F09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0C38C776-DB8D-4D28-A624-596BCC8D1C77}"/>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What do you care about?</a:t>
            </a:r>
          </a:p>
        </p:txBody>
      </p:sp>
      <p:pic>
        <p:nvPicPr>
          <p:cNvPr id="6" name="Picture 5" descr="A picture containing outdoor, man, beach, riding&#10;&#10;Description automatically generated">
            <a:extLst>
              <a:ext uri="{FF2B5EF4-FFF2-40B4-BE49-F238E27FC236}">
                <a16:creationId xmlns:a16="http://schemas.microsoft.com/office/drawing/2014/main" xmlns="" id="{2B8B11A1-ADD9-4292-9370-3D677CCAF98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1191" r="-4" b="1593"/>
          <a:stretch/>
        </p:blipFill>
        <p:spPr>
          <a:xfrm>
            <a:off x="317635" y="299363"/>
            <a:ext cx="4160452" cy="3049204"/>
          </a:xfrm>
          <a:prstGeom prst="rect">
            <a:avLst/>
          </a:prstGeom>
        </p:spPr>
      </p:pic>
      <p:pic>
        <p:nvPicPr>
          <p:cNvPr id="12" name="Picture 11" descr="A close up of a street sign on a pole&#10;&#10;Description automatically generated">
            <a:extLst>
              <a:ext uri="{FF2B5EF4-FFF2-40B4-BE49-F238E27FC236}">
                <a16:creationId xmlns:a16="http://schemas.microsoft.com/office/drawing/2014/main" xmlns="" id="{F0EFAD2E-643F-4278-86EE-71563B11677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t="26535" r="2" b="10788"/>
          <a:stretch/>
        </p:blipFill>
        <p:spPr>
          <a:xfrm>
            <a:off x="4654296" y="299363"/>
            <a:ext cx="7217085" cy="3008188"/>
          </a:xfrm>
          <a:prstGeom prst="rect">
            <a:avLst/>
          </a:prstGeom>
        </p:spPr>
      </p:pic>
      <p:cxnSp>
        <p:nvCxnSpPr>
          <p:cNvPr id="20" name="Straight Connector 19">
            <a:extLst>
              <a:ext uri="{FF2B5EF4-FFF2-40B4-BE49-F238E27FC236}">
                <a16:creationId xmlns:a16="http://schemas.microsoft.com/office/drawing/2014/main" xmlns="" id="{ED28E597-4AF8-4D69-A9AB-A1EDC6156B0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xmlns="" id="{1C057999-5350-4EA3-BF4A-C55A27078B7B}"/>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r="-1" b="2995"/>
          <a:stretch/>
        </p:blipFill>
        <p:spPr>
          <a:xfrm>
            <a:off x="317635" y="3509433"/>
            <a:ext cx="4160452" cy="3026833"/>
          </a:xfrm>
          <a:prstGeom prst="rect">
            <a:avLst/>
          </a:prstGeom>
        </p:spPr>
      </p:pic>
      <p:sp>
        <p:nvSpPr>
          <p:cNvPr id="7" name="TextBox 6">
            <a:extLst>
              <a:ext uri="{FF2B5EF4-FFF2-40B4-BE49-F238E27FC236}">
                <a16:creationId xmlns:a16="http://schemas.microsoft.com/office/drawing/2014/main" xmlns="" id="{E9B639FC-56AB-4668-B7B5-D031DA7443A0}"/>
              </a:ext>
            </a:extLst>
          </p:cNvPr>
          <p:cNvSpPr txBox="1"/>
          <p:nvPr/>
        </p:nvSpPr>
        <p:spPr>
          <a:xfrm>
            <a:off x="2037996" y="3148512"/>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studentdoctor.net/2013/01/16/starting-a-family-in-medical-schoo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sa/3.0/">
                  <a:extLst>
                    <a:ext uri="{A12FA001-AC4F-418D-AE19-62706E023703}">
                      <ahyp:hlinkClr xmlns:ahyp="http://schemas.microsoft.com/office/drawing/2018/hyperlinkcolor" xmlns="" val="tx"/>
                    </a:ext>
                  </a:extLst>
                </a:hlinkClick>
              </a:rPr>
              <a:t>CC BY-SA-NC</a:t>
            </a:r>
            <a:endParaRPr lang="en-US" sz="700">
              <a:solidFill>
                <a:srgbClr val="FFFFFF"/>
              </a:solidFill>
            </a:endParaRPr>
          </a:p>
        </p:txBody>
      </p:sp>
      <p:sp>
        <p:nvSpPr>
          <p:cNvPr id="10" name="TextBox 9">
            <a:extLst>
              <a:ext uri="{FF2B5EF4-FFF2-40B4-BE49-F238E27FC236}">
                <a16:creationId xmlns:a16="http://schemas.microsoft.com/office/drawing/2014/main" xmlns="" id="{F676F588-4911-4F7A-8FDE-87E1265FD68B}"/>
              </a:ext>
            </a:extLst>
          </p:cNvPr>
          <p:cNvSpPr txBox="1"/>
          <p:nvPr/>
        </p:nvSpPr>
        <p:spPr>
          <a:xfrm>
            <a:off x="2291270" y="6336211"/>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8" tooltip="http://fabiusmaximus.com/2013/01/19/second-amendment-guns-48094/">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10" tooltip="https://creativecommons.org/licenses/by/3.0/">
                  <a:extLst>
                    <a:ext uri="{A12FA001-AC4F-418D-AE19-62706E023703}">
                      <ahyp:hlinkClr xmlns:ahyp="http://schemas.microsoft.com/office/drawing/2018/hyperlinkcolor" xmlns="" val="tx"/>
                    </a:ext>
                  </a:extLst>
                </a:hlinkClick>
              </a:rPr>
              <a:t>CC BY</a:t>
            </a:r>
            <a:endParaRPr lang="en-US" sz="700">
              <a:solidFill>
                <a:srgbClr val="FFFFFF"/>
              </a:solidFill>
            </a:endParaRPr>
          </a:p>
        </p:txBody>
      </p:sp>
      <p:sp>
        <p:nvSpPr>
          <p:cNvPr id="13" name="TextBox 12">
            <a:extLst>
              <a:ext uri="{FF2B5EF4-FFF2-40B4-BE49-F238E27FC236}">
                <a16:creationId xmlns:a16="http://schemas.microsoft.com/office/drawing/2014/main" xmlns="" id="{1D91609B-44DA-42A9-8DDB-E1B5351C0668}"/>
              </a:ext>
            </a:extLst>
          </p:cNvPr>
          <p:cNvSpPr txBox="1"/>
          <p:nvPr/>
        </p:nvSpPr>
        <p:spPr>
          <a:xfrm>
            <a:off x="9564339" y="3107496"/>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picpedia.org/highway-signs/w/work.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11" tooltip="https://creativecommons.org/licenses/by-sa/3.0/">
                  <a:extLst>
                    <a:ext uri="{A12FA001-AC4F-418D-AE19-62706E023703}">
                      <ahyp:hlinkClr xmlns:ahyp="http://schemas.microsoft.com/office/drawing/2018/hyperlinkcolor" xmlns="" val="tx"/>
                    </a:ext>
                  </a:extLst>
                </a:hlinkClick>
              </a:rPr>
              <a:t>CC BY-SA</a:t>
            </a:r>
            <a:endParaRPr lang="en-US" sz="700">
              <a:solidFill>
                <a:srgbClr val="FFFFFF"/>
              </a:solidFill>
            </a:endParaRPr>
          </a:p>
        </p:txBody>
      </p:sp>
    </p:spTree>
    <p:extLst>
      <p:ext uri="{BB962C8B-B14F-4D97-AF65-F5344CB8AC3E}">
        <p14:creationId xmlns:p14="http://schemas.microsoft.com/office/powerpoint/2010/main" val="1145344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47AC4F-27C5-4C8C-B02C-661A6DF5ADC1}"/>
              </a:ext>
            </a:extLst>
          </p:cNvPr>
          <p:cNvSpPr>
            <a:spLocks noGrp="1"/>
          </p:cNvSpPr>
          <p:nvPr>
            <p:ph type="title"/>
          </p:nvPr>
        </p:nvSpPr>
        <p:spPr>
          <a:xfrm>
            <a:off x="838200" y="5534025"/>
            <a:ext cx="10515600" cy="822326"/>
          </a:xfrm>
        </p:spPr>
        <p:txBody>
          <a:bodyPr>
            <a:normAutofit/>
          </a:bodyPr>
          <a:lstStyle/>
          <a:p>
            <a:pPr algn="ctr"/>
            <a:r>
              <a:rPr lang="en-US"/>
              <a:t>What we care about and what we fear.</a:t>
            </a:r>
          </a:p>
        </p:txBody>
      </p:sp>
      <p:pic>
        <p:nvPicPr>
          <p:cNvPr id="7" name="Picture 6" descr="A close up of a coin&#10;&#10;Description automatically generated">
            <a:extLst>
              <a:ext uri="{FF2B5EF4-FFF2-40B4-BE49-F238E27FC236}">
                <a16:creationId xmlns:a16="http://schemas.microsoft.com/office/drawing/2014/main" xmlns="" id="{C29E1033-A195-4385-80A6-CF189A8A832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t="11232" b="10087"/>
          <a:stretch/>
        </p:blipFill>
        <p:spPr>
          <a:xfrm>
            <a:off x="20" y="10"/>
            <a:ext cx="12191980" cy="5395902"/>
          </a:xfrm>
          <a:prstGeom prst="rect">
            <a:avLst/>
          </a:prstGeom>
        </p:spPr>
      </p:pic>
      <p:sp>
        <p:nvSpPr>
          <p:cNvPr id="8" name="TextBox 7">
            <a:extLst>
              <a:ext uri="{FF2B5EF4-FFF2-40B4-BE49-F238E27FC236}">
                <a16:creationId xmlns:a16="http://schemas.microsoft.com/office/drawing/2014/main" xmlns="" id="{1478F3E3-C9F4-4682-9E3C-4AE1A77CEB2C}"/>
              </a:ext>
            </a:extLst>
          </p:cNvPr>
          <p:cNvSpPr txBox="1"/>
          <p:nvPr/>
        </p:nvSpPr>
        <p:spPr>
          <a:xfrm>
            <a:off x="9865722" y="5195857"/>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hereswhatidontget.blogspot.com/2009/07/on-being-bundle.html">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xmlns="" val="tx"/>
                    </a:ext>
                  </a:extLst>
                </a:hlinkClick>
              </a:rPr>
              <a:t>CC BY-ND</a:t>
            </a:r>
            <a:endParaRPr lang="en-US" sz="700">
              <a:solidFill>
                <a:srgbClr val="FFFFFF"/>
              </a:solidFill>
            </a:endParaRPr>
          </a:p>
        </p:txBody>
      </p:sp>
    </p:spTree>
    <p:extLst>
      <p:ext uri="{BB962C8B-B14F-4D97-AF65-F5344CB8AC3E}">
        <p14:creationId xmlns:p14="http://schemas.microsoft.com/office/powerpoint/2010/main" val="283798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D1A4588A-55D5-49B8-BE41-54ACDCFF2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keyboard&#10;&#10;Description automatically generated">
            <a:extLst>
              <a:ext uri="{FF2B5EF4-FFF2-40B4-BE49-F238E27FC236}">
                <a16:creationId xmlns:a16="http://schemas.microsoft.com/office/drawing/2014/main" xmlns="" id="{E781D5B3-9F39-4A22-9342-C94773C87527}"/>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21" r="1600" b="1"/>
          <a:stretch/>
        </p:blipFill>
        <p:spPr>
          <a:xfrm>
            <a:off x="20" y="10"/>
            <a:ext cx="12191980" cy="4465973"/>
          </a:xfrm>
          <a:prstGeom prst="rect">
            <a:avLst/>
          </a:prstGeom>
        </p:spPr>
      </p:pic>
      <p:sp>
        <p:nvSpPr>
          <p:cNvPr id="16" name="Rectangle: Rounded Corners 15">
            <a:extLst>
              <a:ext uri="{FF2B5EF4-FFF2-40B4-BE49-F238E27FC236}">
                <a16:creationId xmlns:a16="http://schemas.microsoft.com/office/drawing/2014/main" xmlns="" id="{F97E7EA2-EDCD-47E9-81BC-415C606D1B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itle 4">
            <a:extLst>
              <a:ext uri="{FF2B5EF4-FFF2-40B4-BE49-F238E27FC236}">
                <a16:creationId xmlns:a16="http://schemas.microsoft.com/office/drawing/2014/main" xmlns="" id="{960D0406-D32A-4B9A-816D-43B66A7D4912}"/>
              </a:ext>
            </a:extLst>
          </p:cNvPr>
          <p:cNvSpPr>
            <a:spLocks noGrp="1"/>
          </p:cNvSpPr>
          <p:nvPr>
            <p:ph type="title"/>
          </p:nvPr>
        </p:nvSpPr>
        <p:spPr>
          <a:xfrm>
            <a:off x="566928" y="4203278"/>
            <a:ext cx="8557193" cy="536063"/>
          </a:xfrm>
        </p:spPr>
        <p:txBody>
          <a:bodyPr>
            <a:normAutofit/>
          </a:bodyPr>
          <a:lstStyle/>
          <a:p>
            <a:r>
              <a:rPr lang="en-US" sz="2800">
                <a:solidFill>
                  <a:schemeClr val="bg1"/>
                </a:solidFill>
              </a:rPr>
              <a:t>What does anxiety do for you?</a:t>
            </a:r>
          </a:p>
        </p:txBody>
      </p:sp>
      <p:sp>
        <p:nvSpPr>
          <p:cNvPr id="6" name="Content Placeholder 5">
            <a:extLst>
              <a:ext uri="{FF2B5EF4-FFF2-40B4-BE49-F238E27FC236}">
                <a16:creationId xmlns:a16="http://schemas.microsoft.com/office/drawing/2014/main" xmlns="" id="{C03A0E90-911A-45D9-8AA1-F7C39F7F76C5}"/>
              </a:ext>
            </a:extLst>
          </p:cNvPr>
          <p:cNvSpPr>
            <a:spLocks noGrp="1"/>
          </p:cNvSpPr>
          <p:nvPr>
            <p:ph idx="1"/>
          </p:nvPr>
        </p:nvSpPr>
        <p:spPr>
          <a:xfrm>
            <a:off x="566928" y="4956314"/>
            <a:ext cx="4200145" cy="1306417"/>
          </a:xfrm>
        </p:spPr>
        <p:txBody>
          <a:bodyPr vert="horz" lIns="91440" tIns="45720" rIns="91440" bIns="45720" rtlCol="0" anchor="t">
            <a:normAutofit/>
          </a:bodyPr>
          <a:lstStyle/>
          <a:p>
            <a:pPr marL="514350" indent="-514350">
              <a:spcBef>
                <a:spcPts val="0"/>
              </a:spcBef>
              <a:buFont typeface="+mj-lt"/>
              <a:buAutoNum type="alphaLcPeriod"/>
            </a:pPr>
            <a:r>
              <a:rPr lang="en-US" sz="2000"/>
              <a:t>It motivates me.</a:t>
            </a:r>
          </a:p>
          <a:p>
            <a:pPr marL="514350" indent="-514350">
              <a:spcBef>
                <a:spcPts val="0"/>
              </a:spcBef>
              <a:buFont typeface="+mj-lt"/>
              <a:buAutoNum type="alphaLcPeriod"/>
            </a:pPr>
            <a:r>
              <a:rPr lang="en-US" sz="2000"/>
              <a:t>It shuts me down.</a:t>
            </a:r>
          </a:p>
          <a:p>
            <a:pPr marL="514350" indent="-514350">
              <a:spcBef>
                <a:spcPts val="0"/>
              </a:spcBef>
              <a:buFont typeface="+mj-lt"/>
              <a:buAutoNum type="alphaLcPeriod"/>
            </a:pPr>
            <a:r>
              <a:rPr lang="en-US" sz="2000"/>
              <a:t>It makes me angry.</a:t>
            </a:r>
            <a:endParaRPr lang="en-US" sz="2000">
              <a:cs typeface="Calibri"/>
            </a:endParaRPr>
          </a:p>
        </p:txBody>
      </p:sp>
      <p:sp>
        <p:nvSpPr>
          <p:cNvPr id="2" name="Content Placeholder 5">
            <a:extLst>
              <a:ext uri="{FF2B5EF4-FFF2-40B4-BE49-F238E27FC236}">
                <a16:creationId xmlns:a16="http://schemas.microsoft.com/office/drawing/2014/main" xmlns="" id="{306492C2-D384-4268-AF13-733223CD7D47}"/>
              </a:ext>
            </a:extLst>
          </p:cNvPr>
          <p:cNvSpPr txBox="1">
            <a:spLocks/>
          </p:cNvSpPr>
          <p:nvPr/>
        </p:nvSpPr>
        <p:spPr>
          <a:xfrm>
            <a:off x="6208311" y="4953731"/>
            <a:ext cx="4200145" cy="13064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a:t>d.     It takes away my energy.</a:t>
            </a:r>
            <a:endParaRPr lang="en-US"/>
          </a:p>
          <a:p>
            <a:pPr marL="0" indent="0">
              <a:spcBef>
                <a:spcPts val="0"/>
              </a:spcBef>
              <a:buNone/>
            </a:pPr>
            <a:r>
              <a:rPr lang="en-US" sz="2000"/>
              <a:t>e.     It keeps me up at night.</a:t>
            </a:r>
            <a:endParaRPr lang="en-US">
              <a:cs typeface="Calibri" panose="020F0502020204030204"/>
            </a:endParaRPr>
          </a:p>
          <a:p>
            <a:pPr marL="0" indent="0">
              <a:spcBef>
                <a:spcPts val="0"/>
              </a:spcBef>
              <a:buNone/>
            </a:pPr>
            <a:r>
              <a:rPr lang="en-US" sz="2000">
                <a:cs typeface="Calibri" panose="020F0502020204030204"/>
              </a:rPr>
              <a:t>f.      It makes me want to run away.</a:t>
            </a:r>
            <a:endParaRPr lang="en-US">
              <a:cs typeface="Calibri" panose="020F0502020204030204"/>
            </a:endParaRPr>
          </a:p>
        </p:txBody>
      </p:sp>
    </p:spTree>
    <p:extLst>
      <p:ext uri="{BB962C8B-B14F-4D97-AF65-F5344CB8AC3E}">
        <p14:creationId xmlns:p14="http://schemas.microsoft.com/office/powerpoint/2010/main" val="397681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65F4110-C0FC-4D61-ACD2-A7C950EAE9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21821" y="3812954"/>
            <a:ext cx="6465287" cy="1516014"/>
          </a:xfrm>
        </p:spPr>
        <p:txBody>
          <a:bodyPr>
            <a:noAutofit/>
          </a:bodyPr>
          <a:lstStyle/>
          <a:p>
            <a:pPr algn="l"/>
            <a:r>
              <a:rPr lang="en-US" sz="4800" b="1">
                <a:solidFill>
                  <a:schemeClr val="bg1"/>
                </a:solidFill>
              </a:rPr>
              <a:t>Julie’s Story</a:t>
            </a:r>
            <a:endParaRPr lang="en-US" sz="4000">
              <a:solidFill>
                <a:schemeClr val="bg1"/>
              </a:solidFill>
            </a:endParaRPr>
          </a:p>
        </p:txBody>
      </p:sp>
      <p:cxnSp>
        <p:nvCxnSpPr>
          <p:cNvPr id="14" name="Straight Connector 13">
            <a:extLst>
              <a:ext uri="{FF2B5EF4-FFF2-40B4-BE49-F238E27FC236}">
                <a16:creationId xmlns:a16="http://schemas.microsoft.com/office/drawing/2014/main" xmlns="" id="{CC94CBDB-A76C-499E-95AB-C0A049E315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 b="293"/>
          <a:stretch/>
        </p:blipFill>
        <p:spPr>
          <a:xfrm>
            <a:off x="317635" y="321733"/>
            <a:ext cx="4160452" cy="621453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18797" r="-1" b="25468"/>
          <a:stretch/>
        </p:blipFill>
        <p:spPr>
          <a:xfrm>
            <a:off x="4654296" y="299363"/>
            <a:ext cx="7217085" cy="3008188"/>
          </a:xfrm>
          <a:prstGeom prst="rect">
            <a:avLst/>
          </a:prstGeom>
        </p:spPr>
      </p:pic>
      <p:pic>
        <p:nvPicPr>
          <p:cNvPr id="8" name="Picture 7">
            <a:extLst>
              <a:ext uri="{FF2B5EF4-FFF2-40B4-BE49-F238E27FC236}">
                <a16:creationId xmlns:a16="http://schemas.microsoft.com/office/drawing/2014/main" xmlns="" id="{61BEF19A-123E-4C85-9F1B-5844DF409E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5327">
            <a:off x="1773012" y="3165549"/>
            <a:ext cx="918438" cy="688829"/>
          </a:xfrm>
          <a:prstGeom prst="rect">
            <a:avLst/>
          </a:prstGeom>
        </p:spPr>
      </p:pic>
    </p:spTree>
    <p:extLst>
      <p:ext uri="{BB962C8B-B14F-4D97-AF65-F5344CB8AC3E}">
        <p14:creationId xmlns:p14="http://schemas.microsoft.com/office/powerpoint/2010/main" val="3148374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381" b="17619"/>
          <a:stretch/>
        </p:blipFill>
        <p:spPr>
          <a:xfrm>
            <a:off x="20" y="10"/>
            <a:ext cx="12191980" cy="6857990"/>
          </a:xfrm>
          <a:prstGeom prst="rect">
            <a:avLst/>
          </a:prstGeom>
        </p:spPr>
      </p:pic>
    </p:spTree>
    <p:extLst>
      <p:ext uri="{BB962C8B-B14F-4D97-AF65-F5344CB8AC3E}">
        <p14:creationId xmlns:p14="http://schemas.microsoft.com/office/powerpoint/2010/main" val="3213134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XRUYQT3274NZ-681238054-1748</_dlc_DocId>
    <_dlc_DocIdUrl xmlns="b22f8f74-215c-4154-9939-bd29e4e8980e">
      <Url>https://supportservices.jobcorps.gov/health/_layouts/15/DocIdRedir.aspx?ID=XRUYQT3274NZ-681238054-1748</Url>
      <Description>XRUYQT3274NZ-681238054-1748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C641CE4-3EF3-49EE-B363-E9FF7953D572}"/>
</file>

<file path=customXml/itemProps2.xml><?xml version="1.0" encoding="utf-8"?>
<ds:datastoreItem xmlns:ds="http://schemas.openxmlformats.org/officeDocument/2006/customXml" ds:itemID="{056E060B-5948-41E2-A22A-51A1D07B34C4}"/>
</file>

<file path=customXml/itemProps3.xml><?xml version="1.0" encoding="utf-8"?>
<ds:datastoreItem xmlns:ds="http://schemas.openxmlformats.org/officeDocument/2006/customXml" ds:itemID="{C329EB9F-579C-4DF9-BF4C-E809CCE360B7}"/>
</file>

<file path=customXml/itemProps4.xml><?xml version="1.0" encoding="utf-8"?>
<ds:datastoreItem xmlns:ds="http://schemas.openxmlformats.org/officeDocument/2006/customXml" ds:itemID="{85991049-F0E9-40C3-AF02-750AD46F791E}"/>
</file>

<file path=docProps/app.xml><?xml version="1.0" encoding="utf-8"?>
<Properties xmlns="http://schemas.openxmlformats.org/officeDocument/2006/extended-properties" xmlns:vt="http://schemas.openxmlformats.org/officeDocument/2006/docPropsVTypes">
  <TotalTime>0</TotalTime>
  <Words>2276</Words>
  <Application>Microsoft Office PowerPoint</Application>
  <PresentationFormat>Widescreen</PresentationFormat>
  <Paragraphs>240</Paragraphs>
  <Slides>48</Slides>
  <Notes>42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PT Sans</vt:lpstr>
      <vt:lpstr>Office Theme</vt:lpstr>
      <vt:lpstr>Making Anxiety Work for You</vt:lpstr>
      <vt:lpstr>What makes you feel anxious?</vt:lpstr>
      <vt:lpstr>PowerPoint Presentation</vt:lpstr>
      <vt:lpstr>Current Events</vt:lpstr>
      <vt:lpstr>What do you care about?</vt:lpstr>
      <vt:lpstr>What we care about and what we fear.</vt:lpstr>
      <vt:lpstr>What does anxiety do for you?</vt:lpstr>
      <vt:lpstr>Julie’s Story</vt:lpstr>
      <vt:lpstr>PowerPoint Presentation</vt:lpstr>
      <vt:lpstr>PowerPoint Presentation</vt:lpstr>
      <vt:lpstr>PowerPoint Presentation</vt:lpstr>
      <vt:lpstr>PowerPoint Presentation</vt:lpstr>
      <vt:lpstr>PowerPoint Presentation</vt:lpstr>
      <vt:lpstr>PowerPoint Presentation</vt:lpstr>
      <vt:lpstr>We fear things that we perceive as threats.    Stress response can be super uncomfortable</vt:lpstr>
      <vt:lpstr>Evolution</vt:lpstr>
      <vt:lpstr>Our Threats Have Changed</vt:lpstr>
      <vt:lpstr>Lemon Exercise</vt:lpstr>
      <vt:lpstr>Survival Instinct </vt:lpstr>
      <vt:lpstr>“I can’t think” </vt:lpstr>
      <vt:lpstr>Drop The Struggle</vt:lpstr>
      <vt:lpstr>PowerPoint Presentation</vt:lpstr>
      <vt:lpstr>“Negative emotions are a call to action.”  –The Subtle Art of Not Giving a &amp;%^!</vt:lpstr>
      <vt:lpstr>How to Make Anxiety a Friend, Not Enemy... Concrete steps</vt:lpstr>
      <vt:lpstr>Find the  Sweet Spot</vt:lpstr>
      <vt:lpstr>Step 1: Notice and Label Your Feelings</vt:lpstr>
      <vt:lpstr>Anxiety is Normal and Natural Right Now</vt:lpstr>
      <vt:lpstr>Step 2: Draw on the Energy that Stress Provides</vt:lpstr>
      <vt:lpstr>Eustress = Positive Stress</vt:lpstr>
      <vt:lpstr>PowerPoint Presentation</vt:lpstr>
      <vt:lpstr>PowerPoint Presentation</vt:lpstr>
      <vt:lpstr>A Positive Mood Undermines Performance</vt:lpstr>
      <vt:lpstr>PowerPoint Presentation</vt:lpstr>
      <vt:lpstr>PowerPoint Presentation</vt:lpstr>
      <vt:lpstr>How To Draw On Anxiety Energy </vt:lpstr>
      <vt:lpstr>PowerPoint Presentation</vt:lpstr>
      <vt:lpstr>Step 3: Notice your thoughts:  "Decatastrophize"</vt:lpstr>
      <vt:lpstr>Step 4: Take Action</vt:lpstr>
      <vt:lpstr>How about with COVID-19?</vt:lpstr>
      <vt:lpstr>Focus on what you can control</vt:lpstr>
      <vt:lpstr>#5: Find Connection</vt:lpstr>
      <vt:lpstr>What happened with Julie’s Ecoanxiety?</vt:lpstr>
      <vt:lpstr>PowerPoint Presentation</vt:lpstr>
      <vt:lpstr>PowerPoint Presentation</vt:lpstr>
      <vt:lpstr>PowerPoint Presentation</vt:lpstr>
      <vt:lpstr>PowerPoint Presentation</vt:lpstr>
      <vt:lpstr>“Above all, don’t fear difficult moments. The best comes from them.”– Rita Levi-Montalcini </vt:lpstr>
      <vt:lpstr>  What makes you feel hopeful?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Anxiety Work for You</dc:title>
  <dc:creator>Julie Luht</dc:creator>
  <cp:lastModifiedBy>Julie Luht</cp:lastModifiedBy>
  <cp:revision>10</cp:revision>
  <dcterms:created xsi:type="dcterms:W3CDTF">2020-05-15T20:01:52Z</dcterms:created>
  <dcterms:modified xsi:type="dcterms:W3CDTF">2020-06-04T17:07:06Z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b9e49e68-97ca-4ec3-9f2c-96c97ef0fdf1</vt:lpwstr>
  </property>
</Properties>
</file>