
<file path=[Content_Types].xml><?xml version="1.0" encoding="utf-8"?>
<Types xmlns="http://schemas.openxmlformats.org/package/2006/content-types">
  <Default Extension="png" ContentType="image/png"/>
  <Default Extension="jpeg" ContentType="image/jpeg"/>
  <Default Extension="mov" ContentType="video/quicktime"/>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8"/>
  </p:notesMasterIdLst>
  <p:sldIdLst>
    <p:sldId id="256" r:id="rId3"/>
    <p:sldId id="257" r:id="rId4"/>
    <p:sldId id="270" r:id="rId5"/>
    <p:sldId id="269" r:id="rId6"/>
    <p:sldId id="393" r:id="rId7"/>
    <p:sldId id="394" r:id="rId8"/>
    <p:sldId id="281" r:id="rId9"/>
    <p:sldId id="292" r:id="rId10"/>
    <p:sldId id="290" r:id="rId11"/>
    <p:sldId id="284" r:id="rId12"/>
    <p:sldId id="287" r:id="rId13"/>
    <p:sldId id="293" r:id="rId14"/>
    <p:sldId id="400" r:id="rId15"/>
    <p:sldId id="291" r:id="rId16"/>
    <p:sldId id="350" r:id="rId17"/>
    <p:sldId id="395" r:id="rId18"/>
    <p:sldId id="399" r:id="rId19"/>
    <p:sldId id="259" r:id="rId20"/>
    <p:sldId id="401" r:id="rId21"/>
    <p:sldId id="402" r:id="rId22"/>
    <p:sldId id="404" r:id="rId23"/>
    <p:sldId id="389" r:id="rId24"/>
    <p:sldId id="378" r:id="rId25"/>
    <p:sldId id="388" r:id="rId26"/>
    <p:sldId id="391" r:id="rId27"/>
    <p:sldId id="387" r:id="rId28"/>
    <p:sldId id="397" r:id="rId29"/>
    <p:sldId id="334" r:id="rId30"/>
    <p:sldId id="380" r:id="rId31"/>
    <p:sldId id="381" r:id="rId32"/>
    <p:sldId id="368" r:id="rId33"/>
    <p:sldId id="342" r:id="rId34"/>
    <p:sldId id="369" r:id="rId35"/>
    <p:sldId id="376" r:id="rId36"/>
    <p:sldId id="335" r:id="rId37"/>
    <p:sldId id="314" r:id="rId38"/>
    <p:sldId id="327" r:id="rId39"/>
    <p:sldId id="264" r:id="rId40"/>
    <p:sldId id="295" r:id="rId41"/>
    <p:sldId id="372" r:id="rId42"/>
    <p:sldId id="396" r:id="rId43"/>
    <p:sldId id="337" r:id="rId44"/>
    <p:sldId id="294" r:id="rId45"/>
    <p:sldId id="382" r:id="rId46"/>
    <p:sldId id="383" r:id="rId47"/>
    <p:sldId id="330" r:id="rId48"/>
    <p:sldId id="328" r:id="rId49"/>
    <p:sldId id="339" r:id="rId50"/>
    <p:sldId id="340" r:id="rId51"/>
    <p:sldId id="338" r:id="rId52"/>
    <p:sldId id="331" r:id="rId53"/>
    <p:sldId id="373" r:id="rId54"/>
    <p:sldId id="332" r:id="rId55"/>
    <p:sldId id="297" r:id="rId56"/>
    <p:sldId id="326"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26" autoAdjust="0"/>
    <p:restoredTop sz="94660"/>
  </p:normalViewPr>
  <p:slideViewPr>
    <p:cSldViewPr snapToGrid="0">
      <p:cViewPr varScale="1">
        <p:scale>
          <a:sx n="67" d="100"/>
          <a:sy n="67" d="100"/>
        </p:scale>
        <p:origin x="548" y="44"/>
      </p:cViewPr>
      <p:guideLst/>
    </p:cSldViewPr>
  </p:slideViewPr>
  <p:notesTextViewPr>
    <p:cViewPr>
      <p:scale>
        <a:sx n="1" d="1"/>
        <a:sy n="1" d="1"/>
      </p:scale>
      <p:origin x="0" y="0"/>
    </p:cViewPr>
  </p:notesTextViewPr>
  <p:sorterViewPr>
    <p:cViewPr>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66" Type="http://schemas.openxmlformats.org/officeDocument/2006/relationships/customXml" Target="../customXml/item4.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ustomXml" Target="../customXml/item2.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65"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AEFA15-A459-4B8E-BFA1-247C59C58385}" type="datetimeFigureOut">
              <a:rPr lang="en-US" smtClean="0"/>
              <a:t>6/23/2020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42C3AB-FC32-40D1-8C46-2782B24633AE}" type="slidenum">
              <a:rPr lang="en-US" smtClean="0"/>
              <a:t>‹#›</a:t>
            </a:fld>
            <a:endParaRPr lang="en-US"/>
          </a:p>
        </p:txBody>
      </p:sp>
    </p:spTree>
    <p:extLst>
      <p:ext uri="{BB962C8B-B14F-4D97-AF65-F5344CB8AC3E}">
        <p14:creationId xmlns:p14="http://schemas.microsoft.com/office/powerpoint/2010/main" val="1195333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6B57A1F9-D92A-472D-AD05-C49BF06A4E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E45F7DAD-7880-41DB-9D2E-ED9CC5E6FA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6500" name="Slide Number Placeholder 3">
            <a:extLst>
              <a:ext uri="{FF2B5EF4-FFF2-40B4-BE49-F238E27FC236}">
                <a16:creationId xmlns:a16="http://schemas.microsoft.com/office/drawing/2014/main" id="{B9F9277C-63E9-4AEE-B7E6-EEEEEB9010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81AD726-E5EA-4A2D-B7E6-67A2C6299295}" type="slidenum">
              <a:rPr lang="en-US" altLang="en-US"/>
              <a:pPr>
                <a:spcBef>
                  <a:spcPct val="0"/>
                </a:spcBef>
              </a:pPr>
              <a:t>15</a:t>
            </a:fld>
            <a:endParaRPr lang="en-US" altLang="en-US"/>
          </a:p>
        </p:txBody>
      </p:sp>
    </p:spTree>
    <p:extLst>
      <p:ext uri="{BB962C8B-B14F-4D97-AF65-F5344CB8AC3E}">
        <p14:creationId xmlns:p14="http://schemas.microsoft.com/office/powerpoint/2010/main" val="1609194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58F973CB-1723-4D27-A25F-E7B7E51E55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0BA93153-7E45-4326-A7FF-AE6BD74667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7588" name="Slide Number Placeholder 3">
            <a:extLst>
              <a:ext uri="{FF2B5EF4-FFF2-40B4-BE49-F238E27FC236}">
                <a16:creationId xmlns:a16="http://schemas.microsoft.com/office/drawing/2014/main" id="{F44517EF-1BEB-489A-B78D-845E86982C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F1CD068-EDA3-4206-8C21-BE15AE466442}" type="slidenum">
              <a:rPr lang="en-US" altLang="en-US"/>
              <a:pPr>
                <a:spcBef>
                  <a:spcPct val="0"/>
                </a:spcBef>
              </a:pPr>
              <a:t>40</a:t>
            </a:fld>
            <a:endParaRPr lang="en-US" altLang="en-US"/>
          </a:p>
        </p:txBody>
      </p:sp>
    </p:spTree>
    <p:extLst>
      <p:ext uri="{BB962C8B-B14F-4D97-AF65-F5344CB8AC3E}">
        <p14:creationId xmlns:p14="http://schemas.microsoft.com/office/powerpoint/2010/main" val="1485481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26A38535-A4D9-40A7-BC04-4AFC0B38D7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32D82F9E-301C-4E17-9FA4-EA65643059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1684" name="Slide Number Placeholder 3">
            <a:extLst>
              <a:ext uri="{FF2B5EF4-FFF2-40B4-BE49-F238E27FC236}">
                <a16:creationId xmlns:a16="http://schemas.microsoft.com/office/drawing/2014/main" id="{F538BB40-BE99-4D04-9D4C-7ED2FAF6E3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2727EC0-A026-4144-9E33-F6E583F7ACA1}" type="slidenum">
              <a:rPr lang="en-US" altLang="en-US"/>
              <a:pPr>
                <a:spcBef>
                  <a:spcPct val="0"/>
                </a:spcBef>
              </a:pPr>
              <a:t>42</a:t>
            </a:fld>
            <a:endParaRPr lang="en-US" altLang="en-US"/>
          </a:p>
        </p:txBody>
      </p:sp>
    </p:spTree>
    <p:extLst>
      <p:ext uri="{BB962C8B-B14F-4D97-AF65-F5344CB8AC3E}">
        <p14:creationId xmlns:p14="http://schemas.microsoft.com/office/powerpoint/2010/main" val="184037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6E0C3EEE-A426-4E08-9FF4-5F871B227E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9C4EE380-DDE5-494A-800A-2B5A60E319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3732" name="Slide Number Placeholder 3">
            <a:extLst>
              <a:ext uri="{FF2B5EF4-FFF2-40B4-BE49-F238E27FC236}">
                <a16:creationId xmlns:a16="http://schemas.microsoft.com/office/drawing/2014/main" id="{27CE74AE-6903-4E0B-A990-6BE792CB63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B9B841-773B-47EF-A307-03D5DDFD5ED8}" type="slidenum">
              <a:rPr lang="en-US" altLang="en-US"/>
              <a:pPr>
                <a:spcBef>
                  <a:spcPct val="0"/>
                </a:spcBef>
              </a:pPr>
              <a:t>43</a:t>
            </a:fld>
            <a:endParaRPr lang="en-US" altLang="en-US"/>
          </a:p>
        </p:txBody>
      </p:sp>
    </p:spTree>
    <p:extLst>
      <p:ext uri="{BB962C8B-B14F-4D97-AF65-F5344CB8AC3E}">
        <p14:creationId xmlns:p14="http://schemas.microsoft.com/office/powerpoint/2010/main" val="2796814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5CA123BF-296B-49D9-8089-ED8BEA4DB9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EAA7D55B-4C18-4CF4-B363-ACFA7E9DEB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5780" name="Slide Number Placeholder 3">
            <a:extLst>
              <a:ext uri="{FF2B5EF4-FFF2-40B4-BE49-F238E27FC236}">
                <a16:creationId xmlns:a16="http://schemas.microsoft.com/office/drawing/2014/main" id="{CB22B0AA-3AA3-4F8B-B7A8-F960D5CE80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81E6ED-8D28-42B1-96EB-7784681CA961}" type="slidenum">
              <a:rPr lang="en-US" altLang="en-US"/>
              <a:pPr>
                <a:spcBef>
                  <a:spcPct val="0"/>
                </a:spcBef>
              </a:pPr>
              <a:t>46</a:t>
            </a:fld>
            <a:endParaRPr lang="en-US" altLang="en-US"/>
          </a:p>
        </p:txBody>
      </p:sp>
    </p:spTree>
    <p:extLst>
      <p:ext uri="{BB962C8B-B14F-4D97-AF65-F5344CB8AC3E}">
        <p14:creationId xmlns:p14="http://schemas.microsoft.com/office/powerpoint/2010/main" val="817782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250D4DE-1285-42FA-AD70-39A1D5326A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B244DE04-8889-4A87-BF1E-EF3C6952CA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7828" name="Slide Number Placeholder 3">
            <a:extLst>
              <a:ext uri="{FF2B5EF4-FFF2-40B4-BE49-F238E27FC236}">
                <a16:creationId xmlns:a16="http://schemas.microsoft.com/office/drawing/2014/main" id="{6E7E9AA2-2526-4816-AB9B-9C0090A6B6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1335E9-1D90-46C0-9D0C-CB46C30E37B6}" type="slidenum">
              <a:rPr lang="en-US" altLang="en-US"/>
              <a:pPr>
                <a:spcBef>
                  <a:spcPct val="0"/>
                </a:spcBef>
              </a:pPr>
              <a:t>47</a:t>
            </a:fld>
            <a:endParaRPr lang="en-US" altLang="en-US"/>
          </a:p>
        </p:txBody>
      </p:sp>
    </p:spTree>
    <p:extLst>
      <p:ext uri="{BB962C8B-B14F-4D97-AF65-F5344CB8AC3E}">
        <p14:creationId xmlns:p14="http://schemas.microsoft.com/office/powerpoint/2010/main" val="1214642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2DB02CAF-B7DD-4BF5-9A3E-D3873E49E3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D15870D8-9792-45C3-9AA4-406B970927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9876" name="Slide Number Placeholder 3">
            <a:extLst>
              <a:ext uri="{FF2B5EF4-FFF2-40B4-BE49-F238E27FC236}">
                <a16:creationId xmlns:a16="http://schemas.microsoft.com/office/drawing/2014/main" id="{C1FDEF08-4778-4916-9BF7-1E4A2B1201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D1B868-F1C9-434C-9A71-4DDD8D868C94}" type="slidenum">
              <a:rPr lang="en-US" altLang="en-US"/>
              <a:pPr>
                <a:spcBef>
                  <a:spcPct val="0"/>
                </a:spcBef>
              </a:pPr>
              <a:t>48</a:t>
            </a:fld>
            <a:endParaRPr lang="en-US" altLang="en-US"/>
          </a:p>
        </p:txBody>
      </p:sp>
    </p:spTree>
    <p:extLst>
      <p:ext uri="{BB962C8B-B14F-4D97-AF65-F5344CB8AC3E}">
        <p14:creationId xmlns:p14="http://schemas.microsoft.com/office/powerpoint/2010/main" val="2107278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920EBB33-E1B4-4FF4-B628-DDAA738F65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3FE88217-1DC8-4F13-9D8E-B29B08248E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24" name="Slide Number Placeholder 3">
            <a:extLst>
              <a:ext uri="{FF2B5EF4-FFF2-40B4-BE49-F238E27FC236}">
                <a16:creationId xmlns:a16="http://schemas.microsoft.com/office/drawing/2014/main" id="{5287FC5A-C7DD-4A14-B069-331F6EE809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691FA2-D09A-4A8B-BFCE-C6671C0F0C9F}" type="slidenum">
              <a:rPr lang="en-US" altLang="en-US"/>
              <a:pPr>
                <a:spcBef>
                  <a:spcPct val="0"/>
                </a:spcBef>
              </a:pPr>
              <a:t>49</a:t>
            </a:fld>
            <a:endParaRPr lang="en-US" altLang="en-US"/>
          </a:p>
        </p:txBody>
      </p:sp>
    </p:spTree>
    <p:extLst>
      <p:ext uri="{BB962C8B-B14F-4D97-AF65-F5344CB8AC3E}">
        <p14:creationId xmlns:p14="http://schemas.microsoft.com/office/powerpoint/2010/main" val="1316675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D4FFBFEA-FEC0-4B40-BE38-D6DA23B294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5D6A71A2-E5DF-44DF-8239-315CF28F5C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3972" name="Slide Number Placeholder 3">
            <a:extLst>
              <a:ext uri="{FF2B5EF4-FFF2-40B4-BE49-F238E27FC236}">
                <a16:creationId xmlns:a16="http://schemas.microsoft.com/office/drawing/2014/main" id="{DD6E8A37-5371-4C1F-8C26-CEC099D90C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16E620C-F89E-4D0B-B197-0738D757A966}" type="slidenum">
              <a:rPr lang="en-US" altLang="en-US"/>
              <a:pPr>
                <a:spcBef>
                  <a:spcPct val="0"/>
                </a:spcBef>
              </a:pPr>
              <a:t>50</a:t>
            </a:fld>
            <a:endParaRPr lang="en-US" altLang="en-US"/>
          </a:p>
        </p:txBody>
      </p:sp>
    </p:spTree>
    <p:extLst>
      <p:ext uri="{BB962C8B-B14F-4D97-AF65-F5344CB8AC3E}">
        <p14:creationId xmlns:p14="http://schemas.microsoft.com/office/powerpoint/2010/main" val="1585761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CCC07294-1996-4454-B11F-3721529BC4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501F28E4-570B-4739-AF4D-591FF750A0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6020" name="Slide Number Placeholder 3">
            <a:extLst>
              <a:ext uri="{FF2B5EF4-FFF2-40B4-BE49-F238E27FC236}">
                <a16:creationId xmlns:a16="http://schemas.microsoft.com/office/drawing/2014/main" id="{476B2B6A-F856-4DAB-AD72-E089D3B9C0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FACF184-92D0-4CF9-97B6-307A912972F6}" type="slidenum">
              <a:rPr lang="en-US" altLang="en-US"/>
              <a:pPr>
                <a:spcBef>
                  <a:spcPct val="0"/>
                </a:spcBef>
              </a:pPr>
              <a:t>51</a:t>
            </a:fld>
            <a:endParaRPr lang="en-US" altLang="en-US"/>
          </a:p>
        </p:txBody>
      </p:sp>
    </p:spTree>
    <p:extLst>
      <p:ext uri="{BB962C8B-B14F-4D97-AF65-F5344CB8AC3E}">
        <p14:creationId xmlns:p14="http://schemas.microsoft.com/office/powerpoint/2010/main" val="3429739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06708E2B-478B-409D-93DB-82635EDF31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E9C87B02-F3A4-4578-AC49-5CD6699E3E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8068" name="Slide Number Placeholder 3">
            <a:extLst>
              <a:ext uri="{FF2B5EF4-FFF2-40B4-BE49-F238E27FC236}">
                <a16:creationId xmlns:a16="http://schemas.microsoft.com/office/drawing/2014/main" id="{25B2FA74-165B-4553-8F2B-22C35F9A39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A04B85-661E-4D3B-97C5-7EA028ECDE18}" type="slidenum">
              <a:rPr lang="en-US" altLang="en-US"/>
              <a:pPr>
                <a:spcBef>
                  <a:spcPct val="0"/>
                </a:spcBef>
              </a:pPr>
              <a:t>52</a:t>
            </a:fld>
            <a:endParaRPr lang="en-US" altLang="en-US"/>
          </a:p>
        </p:txBody>
      </p:sp>
    </p:spTree>
    <p:extLst>
      <p:ext uri="{BB962C8B-B14F-4D97-AF65-F5344CB8AC3E}">
        <p14:creationId xmlns:p14="http://schemas.microsoft.com/office/powerpoint/2010/main" val="3681100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6B3346D4-46B5-4957-AE26-74EA51BEB9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B68CB9D1-8620-406E-B2D1-4535ADCC5C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8" name="Slide Number Placeholder 3">
            <a:extLst>
              <a:ext uri="{FF2B5EF4-FFF2-40B4-BE49-F238E27FC236}">
                <a16:creationId xmlns:a16="http://schemas.microsoft.com/office/drawing/2014/main" id="{40AB9755-23B1-468E-9F32-EF75314126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69BA52-E911-4863-84AD-39FCF2BE9DAD}" type="slidenum">
              <a:rPr lang="en-US" altLang="en-US"/>
              <a:pPr>
                <a:spcBef>
                  <a:spcPct val="0"/>
                </a:spcBef>
              </a:pPr>
              <a:t>28</a:t>
            </a:fld>
            <a:endParaRPr lang="en-US" altLang="en-US"/>
          </a:p>
        </p:txBody>
      </p:sp>
    </p:spTree>
    <p:extLst>
      <p:ext uri="{BB962C8B-B14F-4D97-AF65-F5344CB8AC3E}">
        <p14:creationId xmlns:p14="http://schemas.microsoft.com/office/powerpoint/2010/main" val="3372093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DDCF8B2F-291E-43FF-9DBD-AB794290D3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784B8962-FF65-41B7-B25B-D19160E250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0116" name="Slide Number Placeholder 3">
            <a:extLst>
              <a:ext uri="{FF2B5EF4-FFF2-40B4-BE49-F238E27FC236}">
                <a16:creationId xmlns:a16="http://schemas.microsoft.com/office/drawing/2014/main" id="{D27DFA78-3831-41B3-BC8E-6D63E8DA40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339543-1193-4079-A65E-317D49A9B431}" type="slidenum">
              <a:rPr lang="en-US" altLang="en-US"/>
              <a:pPr>
                <a:spcBef>
                  <a:spcPct val="0"/>
                </a:spcBef>
              </a:pPr>
              <a:t>53</a:t>
            </a:fld>
            <a:endParaRPr lang="en-US" altLang="en-US"/>
          </a:p>
        </p:txBody>
      </p:sp>
    </p:spTree>
    <p:extLst>
      <p:ext uri="{BB962C8B-B14F-4D97-AF65-F5344CB8AC3E}">
        <p14:creationId xmlns:p14="http://schemas.microsoft.com/office/powerpoint/2010/main" val="2346959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9CD9FA2D-10EE-4CE1-AEEB-ED500D3D4F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4C203B21-B7E7-477F-B9DA-5DCA12EE2F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8548" name="Slide Number Placeholder 3">
            <a:extLst>
              <a:ext uri="{FF2B5EF4-FFF2-40B4-BE49-F238E27FC236}">
                <a16:creationId xmlns:a16="http://schemas.microsoft.com/office/drawing/2014/main" id="{56C2A8C3-D3D0-4B6C-9323-D9466DE7B7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6A79CC-F33E-4A02-8630-7EA5A51388B5}" type="slidenum">
              <a:rPr lang="en-US" altLang="en-US"/>
              <a:pPr>
                <a:spcBef>
                  <a:spcPct val="0"/>
                </a:spcBef>
              </a:pPr>
              <a:t>55</a:t>
            </a:fld>
            <a:endParaRPr lang="en-US" altLang="en-US"/>
          </a:p>
        </p:txBody>
      </p:sp>
    </p:spTree>
    <p:extLst>
      <p:ext uri="{BB962C8B-B14F-4D97-AF65-F5344CB8AC3E}">
        <p14:creationId xmlns:p14="http://schemas.microsoft.com/office/powerpoint/2010/main" val="733062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AA142A82-2F2F-46CE-90B0-D968F5CD47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D35B1AE1-6CED-4AE1-B8B6-E68409EA53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3252" name="Slide Number Placeholder 3">
            <a:extLst>
              <a:ext uri="{FF2B5EF4-FFF2-40B4-BE49-F238E27FC236}">
                <a16:creationId xmlns:a16="http://schemas.microsoft.com/office/drawing/2014/main" id="{FAEFD0A0-C0DB-432D-9160-0E41D2208B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29D8661-5863-4981-B82E-064643BBDE9B}" type="slidenum">
              <a:rPr lang="en-US" altLang="en-US"/>
              <a:pPr>
                <a:spcBef>
                  <a:spcPct val="0"/>
                </a:spcBef>
              </a:pPr>
              <a:t>31</a:t>
            </a:fld>
            <a:endParaRPr lang="en-US" altLang="en-US"/>
          </a:p>
        </p:txBody>
      </p:sp>
    </p:spTree>
    <p:extLst>
      <p:ext uri="{BB962C8B-B14F-4D97-AF65-F5344CB8AC3E}">
        <p14:creationId xmlns:p14="http://schemas.microsoft.com/office/powerpoint/2010/main" val="4126985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32D25BED-4D4E-42A6-8940-78F49420E9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D92C1982-3D26-4001-93A1-1560E2D1FA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5300" name="Slide Number Placeholder 3">
            <a:extLst>
              <a:ext uri="{FF2B5EF4-FFF2-40B4-BE49-F238E27FC236}">
                <a16:creationId xmlns:a16="http://schemas.microsoft.com/office/drawing/2014/main" id="{AFD988D4-5362-492D-A1CF-B40AA942A1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AF93D6-F03D-4CF6-8B01-AEE0E1B486CC}" type="slidenum">
              <a:rPr lang="en-US" altLang="en-US"/>
              <a:pPr>
                <a:spcBef>
                  <a:spcPct val="0"/>
                </a:spcBef>
              </a:pPr>
              <a:t>32</a:t>
            </a:fld>
            <a:endParaRPr lang="en-US" altLang="en-US"/>
          </a:p>
        </p:txBody>
      </p:sp>
    </p:spTree>
    <p:extLst>
      <p:ext uri="{BB962C8B-B14F-4D97-AF65-F5344CB8AC3E}">
        <p14:creationId xmlns:p14="http://schemas.microsoft.com/office/powerpoint/2010/main" val="4215459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7627F637-26A5-4324-9FF3-E010CBE383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C504593F-4C65-4590-9417-D0D3581210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9396" name="Slide Number Placeholder 3">
            <a:extLst>
              <a:ext uri="{FF2B5EF4-FFF2-40B4-BE49-F238E27FC236}">
                <a16:creationId xmlns:a16="http://schemas.microsoft.com/office/drawing/2014/main" id="{992388AD-A325-4B12-8E6E-2E9F74737C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C77967-8CC5-4E12-9AAE-CF493D4704C2}" type="slidenum">
              <a:rPr lang="en-US" altLang="en-US"/>
              <a:pPr>
                <a:spcBef>
                  <a:spcPct val="0"/>
                </a:spcBef>
              </a:pPr>
              <a:t>33</a:t>
            </a:fld>
            <a:endParaRPr lang="en-US" altLang="en-US"/>
          </a:p>
        </p:txBody>
      </p:sp>
    </p:spTree>
    <p:extLst>
      <p:ext uri="{BB962C8B-B14F-4D97-AF65-F5344CB8AC3E}">
        <p14:creationId xmlns:p14="http://schemas.microsoft.com/office/powerpoint/2010/main" val="2997887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2E43A076-7B93-4ED5-B7F6-A9C1A855AE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3B6821A6-91A8-490D-A74A-9FFEDF7076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44" name="Slide Number Placeholder 3">
            <a:extLst>
              <a:ext uri="{FF2B5EF4-FFF2-40B4-BE49-F238E27FC236}">
                <a16:creationId xmlns:a16="http://schemas.microsoft.com/office/drawing/2014/main" id="{A4455BEE-25CD-4413-9A86-6BBAE0E44B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3C3606-DD26-4171-AAE5-4C9347331D44}" type="slidenum">
              <a:rPr lang="en-US" altLang="en-US"/>
              <a:pPr>
                <a:spcBef>
                  <a:spcPct val="0"/>
                </a:spcBef>
              </a:pPr>
              <a:t>35</a:t>
            </a:fld>
            <a:endParaRPr lang="en-US" altLang="en-US"/>
          </a:p>
        </p:txBody>
      </p:sp>
    </p:spTree>
    <p:extLst>
      <p:ext uri="{BB962C8B-B14F-4D97-AF65-F5344CB8AC3E}">
        <p14:creationId xmlns:p14="http://schemas.microsoft.com/office/powerpoint/2010/main" val="2750435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91904093-5D26-47AC-9688-5849C3155A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1E4E83C2-0C72-4049-B663-8545AFF8F4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6628" name="Slide Number Placeholder 3">
            <a:extLst>
              <a:ext uri="{FF2B5EF4-FFF2-40B4-BE49-F238E27FC236}">
                <a16:creationId xmlns:a16="http://schemas.microsoft.com/office/drawing/2014/main" id="{2C27B3AF-BE86-4690-B586-B65680D2DA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8399B5-E066-4E1D-A008-397C1FAE3383}" type="slidenum">
              <a:rPr lang="en-US" altLang="en-US"/>
              <a:pPr>
                <a:spcBef>
                  <a:spcPct val="0"/>
                </a:spcBef>
              </a:pPr>
              <a:t>36</a:t>
            </a:fld>
            <a:endParaRPr lang="en-US" altLang="en-US"/>
          </a:p>
        </p:txBody>
      </p:sp>
    </p:spTree>
    <p:extLst>
      <p:ext uri="{BB962C8B-B14F-4D97-AF65-F5344CB8AC3E}">
        <p14:creationId xmlns:p14="http://schemas.microsoft.com/office/powerpoint/2010/main" val="3031427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5F82CFB0-1C35-4BE4-B2B4-A702F2CEDA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6D0019E5-1D95-4ED3-825A-FF0DC90A80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3492" name="Slide Number Placeholder 3">
            <a:extLst>
              <a:ext uri="{FF2B5EF4-FFF2-40B4-BE49-F238E27FC236}">
                <a16:creationId xmlns:a16="http://schemas.microsoft.com/office/drawing/2014/main" id="{3F60B307-92BA-44FF-A5DC-95835A2ECA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14D7C6D-EB74-4488-ACA3-D2B9E76FC7E2}" type="slidenum">
              <a:rPr lang="en-US" altLang="en-US"/>
              <a:pPr>
                <a:spcBef>
                  <a:spcPct val="0"/>
                </a:spcBef>
              </a:pPr>
              <a:t>37</a:t>
            </a:fld>
            <a:endParaRPr lang="en-US" altLang="en-US"/>
          </a:p>
        </p:txBody>
      </p:sp>
    </p:spTree>
    <p:extLst>
      <p:ext uri="{BB962C8B-B14F-4D97-AF65-F5344CB8AC3E}">
        <p14:creationId xmlns:p14="http://schemas.microsoft.com/office/powerpoint/2010/main" val="2660886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E32A4286-5571-4366-BC1E-0C81446AE3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996BA709-7F77-490D-9F04-B80C451B73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5540" name="Slide Number Placeholder 3">
            <a:extLst>
              <a:ext uri="{FF2B5EF4-FFF2-40B4-BE49-F238E27FC236}">
                <a16:creationId xmlns:a16="http://schemas.microsoft.com/office/drawing/2014/main" id="{D783DC24-5302-4209-82EB-76FC570C0F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04BC3D-6B18-4232-8957-B7A591F03A66}" type="slidenum">
              <a:rPr lang="en-US" altLang="en-US"/>
              <a:pPr>
                <a:spcBef>
                  <a:spcPct val="0"/>
                </a:spcBef>
              </a:pPr>
              <a:t>39</a:t>
            </a:fld>
            <a:endParaRPr lang="en-US" altLang="en-US"/>
          </a:p>
        </p:txBody>
      </p:sp>
    </p:spTree>
    <p:extLst>
      <p:ext uri="{BB962C8B-B14F-4D97-AF65-F5344CB8AC3E}">
        <p14:creationId xmlns:p14="http://schemas.microsoft.com/office/powerpoint/2010/main" val="1031334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97A22-7A5B-473E-A975-328CFEE116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87A953-65E0-4B19-811A-54E5AF54B2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1B8D3D-6C0C-4D79-B301-E2C684B5CCD5}"/>
              </a:ext>
            </a:extLst>
          </p:cNvPr>
          <p:cNvSpPr>
            <a:spLocks noGrp="1"/>
          </p:cNvSpPr>
          <p:nvPr>
            <p:ph type="dt" sz="half" idx="10"/>
          </p:nvPr>
        </p:nvSpPr>
        <p:spPr/>
        <p:txBody>
          <a:bodyPr/>
          <a:lstStyle/>
          <a:p>
            <a:fld id="{AA20F5E8-2450-4B54-8C05-D8B361C89A4C}" type="datetimeFigureOut">
              <a:rPr lang="en-US" smtClean="0"/>
              <a:t>6/23/2020</a:t>
            </a:fld>
            <a:endParaRPr lang="en-US"/>
          </a:p>
        </p:txBody>
      </p:sp>
      <p:sp>
        <p:nvSpPr>
          <p:cNvPr id="5" name="Footer Placeholder 4">
            <a:extLst>
              <a:ext uri="{FF2B5EF4-FFF2-40B4-BE49-F238E27FC236}">
                <a16:creationId xmlns:a16="http://schemas.microsoft.com/office/drawing/2014/main" id="{BB14EC63-75D0-42D1-9520-C32C5C37B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77A0E2-F4E9-45B6-90F5-21B11390B40A}"/>
              </a:ext>
            </a:extLst>
          </p:cNvPr>
          <p:cNvSpPr>
            <a:spLocks noGrp="1"/>
          </p:cNvSpPr>
          <p:nvPr>
            <p:ph type="sldNum" sz="quarter" idx="12"/>
          </p:nvPr>
        </p:nvSpPr>
        <p:spPr/>
        <p:txBody>
          <a:bodyPr/>
          <a:lstStyle/>
          <a:p>
            <a:fld id="{FC70491E-DCC3-446C-812D-7988EC89990F}" type="slidenum">
              <a:rPr lang="en-US" smtClean="0"/>
              <a:t>‹#›</a:t>
            </a:fld>
            <a:endParaRPr lang="en-US"/>
          </a:p>
        </p:txBody>
      </p:sp>
    </p:spTree>
    <p:extLst>
      <p:ext uri="{BB962C8B-B14F-4D97-AF65-F5344CB8AC3E}">
        <p14:creationId xmlns:p14="http://schemas.microsoft.com/office/powerpoint/2010/main" val="621346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FB432-F8F6-4590-8437-BAC7F38085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DE293B-A6B6-40FA-9AF4-3953B7E877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7597D1-DB21-4DF4-95CA-441C6B8E6284}"/>
              </a:ext>
            </a:extLst>
          </p:cNvPr>
          <p:cNvSpPr>
            <a:spLocks noGrp="1"/>
          </p:cNvSpPr>
          <p:nvPr>
            <p:ph type="dt" sz="half" idx="10"/>
          </p:nvPr>
        </p:nvSpPr>
        <p:spPr/>
        <p:txBody>
          <a:bodyPr/>
          <a:lstStyle/>
          <a:p>
            <a:fld id="{AA20F5E8-2450-4B54-8C05-D8B361C89A4C}" type="datetimeFigureOut">
              <a:rPr lang="en-US" smtClean="0"/>
              <a:t>6/23/2020</a:t>
            </a:fld>
            <a:endParaRPr lang="en-US"/>
          </a:p>
        </p:txBody>
      </p:sp>
      <p:sp>
        <p:nvSpPr>
          <p:cNvPr id="5" name="Footer Placeholder 4">
            <a:extLst>
              <a:ext uri="{FF2B5EF4-FFF2-40B4-BE49-F238E27FC236}">
                <a16:creationId xmlns:a16="http://schemas.microsoft.com/office/drawing/2014/main" id="{0C88D77C-CB2A-4BFC-98C0-E77F10C532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9E1E74-17B6-4289-9DC4-FD02D41820AD}"/>
              </a:ext>
            </a:extLst>
          </p:cNvPr>
          <p:cNvSpPr>
            <a:spLocks noGrp="1"/>
          </p:cNvSpPr>
          <p:nvPr>
            <p:ph type="sldNum" sz="quarter" idx="12"/>
          </p:nvPr>
        </p:nvSpPr>
        <p:spPr/>
        <p:txBody>
          <a:bodyPr/>
          <a:lstStyle/>
          <a:p>
            <a:fld id="{FC70491E-DCC3-446C-812D-7988EC89990F}" type="slidenum">
              <a:rPr lang="en-US" smtClean="0"/>
              <a:t>‹#›</a:t>
            </a:fld>
            <a:endParaRPr lang="en-US"/>
          </a:p>
        </p:txBody>
      </p:sp>
    </p:spTree>
    <p:extLst>
      <p:ext uri="{BB962C8B-B14F-4D97-AF65-F5344CB8AC3E}">
        <p14:creationId xmlns:p14="http://schemas.microsoft.com/office/powerpoint/2010/main" val="2583775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52A4FB-3CFB-4986-9F20-6744B8B4D6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C50762-D55B-499B-964B-85E336D88A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37475F-B18C-4A6B-B24F-43B795DBEC97}"/>
              </a:ext>
            </a:extLst>
          </p:cNvPr>
          <p:cNvSpPr>
            <a:spLocks noGrp="1"/>
          </p:cNvSpPr>
          <p:nvPr>
            <p:ph type="dt" sz="half" idx="10"/>
          </p:nvPr>
        </p:nvSpPr>
        <p:spPr/>
        <p:txBody>
          <a:bodyPr/>
          <a:lstStyle/>
          <a:p>
            <a:fld id="{AA20F5E8-2450-4B54-8C05-D8B361C89A4C}" type="datetimeFigureOut">
              <a:rPr lang="en-US" smtClean="0"/>
              <a:t>6/23/2020</a:t>
            </a:fld>
            <a:endParaRPr lang="en-US"/>
          </a:p>
        </p:txBody>
      </p:sp>
      <p:sp>
        <p:nvSpPr>
          <p:cNvPr id="5" name="Footer Placeholder 4">
            <a:extLst>
              <a:ext uri="{FF2B5EF4-FFF2-40B4-BE49-F238E27FC236}">
                <a16:creationId xmlns:a16="http://schemas.microsoft.com/office/drawing/2014/main" id="{8621218B-7871-40B0-8A4E-BD427B2900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AC78B6-BB75-40A0-93D7-0CD36DE755CA}"/>
              </a:ext>
            </a:extLst>
          </p:cNvPr>
          <p:cNvSpPr>
            <a:spLocks noGrp="1"/>
          </p:cNvSpPr>
          <p:nvPr>
            <p:ph type="sldNum" sz="quarter" idx="12"/>
          </p:nvPr>
        </p:nvSpPr>
        <p:spPr/>
        <p:txBody>
          <a:bodyPr/>
          <a:lstStyle/>
          <a:p>
            <a:fld id="{FC70491E-DCC3-446C-812D-7988EC89990F}" type="slidenum">
              <a:rPr lang="en-US" smtClean="0"/>
              <a:t>‹#›</a:t>
            </a:fld>
            <a:endParaRPr lang="en-US"/>
          </a:p>
        </p:txBody>
      </p:sp>
    </p:spTree>
    <p:extLst>
      <p:ext uri="{BB962C8B-B14F-4D97-AF65-F5344CB8AC3E}">
        <p14:creationId xmlns:p14="http://schemas.microsoft.com/office/powerpoint/2010/main" val="2886453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C1E92-BE0A-44FB-8E1F-AC23C24EC7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8F8F03-09CD-423D-8182-6E5DEAE580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3D785F-A16D-4571-86B6-4BF008EE7C1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3C1527-7B78-4C0E-9490-79347C141E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6/23/2020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4EEAC96-F1C3-45E9-B795-865DED0309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9DB166E-F22F-44DD-AE3A-754D847A94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166963-4DBF-4EE3-9AA4-C166B430B87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03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D9515C-B649-4275-B64C-D0E88C44F1F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3C1527-7B78-4C0E-9490-79347C141E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6/23/2020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F2F8DF20-7953-40B9-8227-6A823390CD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9D8F825F-11D8-4F51-BA88-EAA6062DB3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166963-4DBF-4EE3-9AA4-C166B430B87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0932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B8570-25B8-4AE2-AF2F-7279A84261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7CD31E-68E6-4FD6-9107-A5B6214B3C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356B74-B27B-4AB6-8AEF-317A1E1BAC7B}"/>
              </a:ext>
            </a:extLst>
          </p:cNvPr>
          <p:cNvSpPr>
            <a:spLocks noGrp="1"/>
          </p:cNvSpPr>
          <p:nvPr>
            <p:ph type="dt" sz="half" idx="10"/>
          </p:nvPr>
        </p:nvSpPr>
        <p:spPr/>
        <p:txBody>
          <a:bodyPr/>
          <a:lstStyle/>
          <a:p>
            <a:fld id="{AA20F5E8-2450-4B54-8C05-D8B361C89A4C}" type="datetimeFigureOut">
              <a:rPr lang="en-US" smtClean="0"/>
              <a:t>6/23/2020</a:t>
            </a:fld>
            <a:endParaRPr lang="en-US"/>
          </a:p>
        </p:txBody>
      </p:sp>
      <p:sp>
        <p:nvSpPr>
          <p:cNvPr id="5" name="Footer Placeholder 4">
            <a:extLst>
              <a:ext uri="{FF2B5EF4-FFF2-40B4-BE49-F238E27FC236}">
                <a16:creationId xmlns:a16="http://schemas.microsoft.com/office/drawing/2014/main" id="{F62B3EB4-37B4-4323-922C-B8C7E62FA4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B1E57-5D13-4CD5-BAFC-9AB2B6E717EB}"/>
              </a:ext>
            </a:extLst>
          </p:cNvPr>
          <p:cNvSpPr>
            <a:spLocks noGrp="1"/>
          </p:cNvSpPr>
          <p:nvPr>
            <p:ph type="sldNum" sz="quarter" idx="12"/>
          </p:nvPr>
        </p:nvSpPr>
        <p:spPr/>
        <p:txBody>
          <a:bodyPr/>
          <a:lstStyle/>
          <a:p>
            <a:fld id="{FC70491E-DCC3-446C-812D-7988EC89990F}" type="slidenum">
              <a:rPr lang="en-US" smtClean="0"/>
              <a:t>‹#›</a:t>
            </a:fld>
            <a:endParaRPr lang="en-US"/>
          </a:p>
        </p:txBody>
      </p:sp>
    </p:spTree>
    <p:extLst>
      <p:ext uri="{BB962C8B-B14F-4D97-AF65-F5344CB8AC3E}">
        <p14:creationId xmlns:p14="http://schemas.microsoft.com/office/powerpoint/2010/main" val="282855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CEA07-D175-49B8-A92D-A1FF075CAE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A71B42-2A9F-44B2-9562-3A13D4F46F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7F9021-B636-4D46-B952-917B0DB062B3}"/>
              </a:ext>
            </a:extLst>
          </p:cNvPr>
          <p:cNvSpPr>
            <a:spLocks noGrp="1"/>
          </p:cNvSpPr>
          <p:nvPr>
            <p:ph type="dt" sz="half" idx="10"/>
          </p:nvPr>
        </p:nvSpPr>
        <p:spPr/>
        <p:txBody>
          <a:bodyPr/>
          <a:lstStyle/>
          <a:p>
            <a:fld id="{AA20F5E8-2450-4B54-8C05-D8B361C89A4C}" type="datetimeFigureOut">
              <a:rPr lang="en-US" smtClean="0"/>
              <a:t>6/23/2020</a:t>
            </a:fld>
            <a:endParaRPr lang="en-US"/>
          </a:p>
        </p:txBody>
      </p:sp>
      <p:sp>
        <p:nvSpPr>
          <p:cNvPr id="5" name="Footer Placeholder 4">
            <a:extLst>
              <a:ext uri="{FF2B5EF4-FFF2-40B4-BE49-F238E27FC236}">
                <a16:creationId xmlns:a16="http://schemas.microsoft.com/office/drawing/2014/main" id="{C187B7C9-449C-4053-A5CD-94142E1695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FE3231-39F4-4811-9CB4-2913F77A4C9D}"/>
              </a:ext>
            </a:extLst>
          </p:cNvPr>
          <p:cNvSpPr>
            <a:spLocks noGrp="1"/>
          </p:cNvSpPr>
          <p:nvPr>
            <p:ph type="sldNum" sz="quarter" idx="12"/>
          </p:nvPr>
        </p:nvSpPr>
        <p:spPr/>
        <p:txBody>
          <a:bodyPr/>
          <a:lstStyle/>
          <a:p>
            <a:fld id="{FC70491E-DCC3-446C-812D-7988EC89990F}" type="slidenum">
              <a:rPr lang="en-US" smtClean="0"/>
              <a:t>‹#›</a:t>
            </a:fld>
            <a:endParaRPr lang="en-US"/>
          </a:p>
        </p:txBody>
      </p:sp>
    </p:spTree>
    <p:extLst>
      <p:ext uri="{BB962C8B-B14F-4D97-AF65-F5344CB8AC3E}">
        <p14:creationId xmlns:p14="http://schemas.microsoft.com/office/powerpoint/2010/main" val="2429861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9127-6AF6-4E0B-B328-2C40DC2B09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5976A3-D4FA-45A1-B908-0C1A854240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79B67B-9D43-4894-8ADD-A89CFF0944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860C12-C9DA-4650-AD24-0E5A028D90B6}"/>
              </a:ext>
            </a:extLst>
          </p:cNvPr>
          <p:cNvSpPr>
            <a:spLocks noGrp="1"/>
          </p:cNvSpPr>
          <p:nvPr>
            <p:ph type="dt" sz="half" idx="10"/>
          </p:nvPr>
        </p:nvSpPr>
        <p:spPr/>
        <p:txBody>
          <a:bodyPr/>
          <a:lstStyle/>
          <a:p>
            <a:fld id="{AA20F5E8-2450-4B54-8C05-D8B361C89A4C}" type="datetimeFigureOut">
              <a:rPr lang="en-US" smtClean="0"/>
              <a:t>6/23/2020</a:t>
            </a:fld>
            <a:endParaRPr lang="en-US"/>
          </a:p>
        </p:txBody>
      </p:sp>
      <p:sp>
        <p:nvSpPr>
          <p:cNvPr id="6" name="Footer Placeholder 5">
            <a:extLst>
              <a:ext uri="{FF2B5EF4-FFF2-40B4-BE49-F238E27FC236}">
                <a16:creationId xmlns:a16="http://schemas.microsoft.com/office/drawing/2014/main" id="{8C9E42B9-F68A-41D3-AE1A-6247DE9A3F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098FB7-0C64-4F4A-A257-D0CC2E7164CB}"/>
              </a:ext>
            </a:extLst>
          </p:cNvPr>
          <p:cNvSpPr>
            <a:spLocks noGrp="1"/>
          </p:cNvSpPr>
          <p:nvPr>
            <p:ph type="sldNum" sz="quarter" idx="12"/>
          </p:nvPr>
        </p:nvSpPr>
        <p:spPr/>
        <p:txBody>
          <a:bodyPr/>
          <a:lstStyle/>
          <a:p>
            <a:fld id="{FC70491E-DCC3-446C-812D-7988EC89990F}" type="slidenum">
              <a:rPr lang="en-US" smtClean="0"/>
              <a:t>‹#›</a:t>
            </a:fld>
            <a:endParaRPr lang="en-US"/>
          </a:p>
        </p:txBody>
      </p:sp>
    </p:spTree>
    <p:extLst>
      <p:ext uri="{BB962C8B-B14F-4D97-AF65-F5344CB8AC3E}">
        <p14:creationId xmlns:p14="http://schemas.microsoft.com/office/powerpoint/2010/main" val="1537406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55B41-3F19-4B64-AABC-07B7F8BC9D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DAD347-1A20-49D8-B864-900FD4F817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8E2472-C7AC-438E-A1D0-8BEF37922D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E0A781-5CBA-4F8E-8387-600CE942FF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FB2DD2-E459-47D0-916A-0ADB9F33D3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00BF73-BD17-48E2-B765-BF9F45309853}"/>
              </a:ext>
            </a:extLst>
          </p:cNvPr>
          <p:cNvSpPr>
            <a:spLocks noGrp="1"/>
          </p:cNvSpPr>
          <p:nvPr>
            <p:ph type="dt" sz="half" idx="10"/>
          </p:nvPr>
        </p:nvSpPr>
        <p:spPr/>
        <p:txBody>
          <a:bodyPr/>
          <a:lstStyle/>
          <a:p>
            <a:fld id="{AA20F5E8-2450-4B54-8C05-D8B361C89A4C}" type="datetimeFigureOut">
              <a:rPr lang="en-US" smtClean="0"/>
              <a:t>6/23/2020</a:t>
            </a:fld>
            <a:endParaRPr lang="en-US"/>
          </a:p>
        </p:txBody>
      </p:sp>
      <p:sp>
        <p:nvSpPr>
          <p:cNvPr id="8" name="Footer Placeholder 7">
            <a:extLst>
              <a:ext uri="{FF2B5EF4-FFF2-40B4-BE49-F238E27FC236}">
                <a16:creationId xmlns:a16="http://schemas.microsoft.com/office/drawing/2014/main" id="{AC2FC1A9-1956-41F4-8C45-87DFB47BBE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B2A2A3-5ACF-4BBC-AA21-123453F65F2D}"/>
              </a:ext>
            </a:extLst>
          </p:cNvPr>
          <p:cNvSpPr>
            <a:spLocks noGrp="1"/>
          </p:cNvSpPr>
          <p:nvPr>
            <p:ph type="sldNum" sz="quarter" idx="12"/>
          </p:nvPr>
        </p:nvSpPr>
        <p:spPr/>
        <p:txBody>
          <a:bodyPr/>
          <a:lstStyle/>
          <a:p>
            <a:fld id="{FC70491E-DCC3-446C-812D-7988EC89990F}" type="slidenum">
              <a:rPr lang="en-US" smtClean="0"/>
              <a:t>‹#›</a:t>
            </a:fld>
            <a:endParaRPr lang="en-US"/>
          </a:p>
        </p:txBody>
      </p:sp>
    </p:spTree>
    <p:extLst>
      <p:ext uri="{BB962C8B-B14F-4D97-AF65-F5344CB8AC3E}">
        <p14:creationId xmlns:p14="http://schemas.microsoft.com/office/powerpoint/2010/main" val="1130047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EA5B5-E520-4BED-8122-EA18C238B7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5DF8B2-ED7F-4138-8587-4915FB675FD4}"/>
              </a:ext>
            </a:extLst>
          </p:cNvPr>
          <p:cNvSpPr>
            <a:spLocks noGrp="1"/>
          </p:cNvSpPr>
          <p:nvPr>
            <p:ph type="dt" sz="half" idx="10"/>
          </p:nvPr>
        </p:nvSpPr>
        <p:spPr/>
        <p:txBody>
          <a:bodyPr/>
          <a:lstStyle/>
          <a:p>
            <a:fld id="{AA20F5E8-2450-4B54-8C05-D8B361C89A4C}" type="datetimeFigureOut">
              <a:rPr lang="en-US" smtClean="0"/>
              <a:t>6/23/2020</a:t>
            </a:fld>
            <a:endParaRPr lang="en-US"/>
          </a:p>
        </p:txBody>
      </p:sp>
      <p:sp>
        <p:nvSpPr>
          <p:cNvPr id="4" name="Footer Placeholder 3">
            <a:extLst>
              <a:ext uri="{FF2B5EF4-FFF2-40B4-BE49-F238E27FC236}">
                <a16:creationId xmlns:a16="http://schemas.microsoft.com/office/drawing/2014/main" id="{B16DE3F5-E289-40E7-B3BE-3C905F7E41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BFFFCD-8F02-435D-BBBF-002E1A342DDC}"/>
              </a:ext>
            </a:extLst>
          </p:cNvPr>
          <p:cNvSpPr>
            <a:spLocks noGrp="1"/>
          </p:cNvSpPr>
          <p:nvPr>
            <p:ph type="sldNum" sz="quarter" idx="12"/>
          </p:nvPr>
        </p:nvSpPr>
        <p:spPr/>
        <p:txBody>
          <a:bodyPr/>
          <a:lstStyle/>
          <a:p>
            <a:fld id="{FC70491E-DCC3-446C-812D-7988EC89990F}" type="slidenum">
              <a:rPr lang="en-US" smtClean="0"/>
              <a:t>‹#›</a:t>
            </a:fld>
            <a:endParaRPr lang="en-US"/>
          </a:p>
        </p:txBody>
      </p:sp>
    </p:spTree>
    <p:extLst>
      <p:ext uri="{BB962C8B-B14F-4D97-AF65-F5344CB8AC3E}">
        <p14:creationId xmlns:p14="http://schemas.microsoft.com/office/powerpoint/2010/main" val="3601160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3336D1-C179-49E0-9785-50CDD7CB9594}"/>
              </a:ext>
            </a:extLst>
          </p:cNvPr>
          <p:cNvSpPr>
            <a:spLocks noGrp="1"/>
          </p:cNvSpPr>
          <p:nvPr>
            <p:ph type="dt" sz="half" idx="10"/>
          </p:nvPr>
        </p:nvSpPr>
        <p:spPr/>
        <p:txBody>
          <a:bodyPr/>
          <a:lstStyle/>
          <a:p>
            <a:fld id="{AA20F5E8-2450-4B54-8C05-D8B361C89A4C}" type="datetimeFigureOut">
              <a:rPr lang="en-US" smtClean="0"/>
              <a:t>6/23/2020</a:t>
            </a:fld>
            <a:endParaRPr lang="en-US"/>
          </a:p>
        </p:txBody>
      </p:sp>
      <p:sp>
        <p:nvSpPr>
          <p:cNvPr id="3" name="Footer Placeholder 2">
            <a:extLst>
              <a:ext uri="{FF2B5EF4-FFF2-40B4-BE49-F238E27FC236}">
                <a16:creationId xmlns:a16="http://schemas.microsoft.com/office/drawing/2014/main" id="{90DCE211-546C-4E47-8C51-B4ACF76A9E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9099C0-21C2-4C5C-9AB4-A2D23931E3C7}"/>
              </a:ext>
            </a:extLst>
          </p:cNvPr>
          <p:cNvSpPr>
            <a:spLocks noGrp="1"/>
          </p:cNvSpPr>
          <p:nvPr>
            <p:ph type="sldNum" sz="quarter" idx="12"/>
          </p:nvPr>
        </p:nvSpPr>
        <p:spPr/>
        <p:txBody>
          <a:bodyPr/>
          <a:lstStyle/>
          <a:p>
            <a:fld id="{FC70491E-DCC3-446C-812D-7988EC89990F}" type="slidenum">
              <a:rPr lang="en-US" smtClean="0"/>
              <a:t>‹#›</a:t>
            </a:fld>
            <a:endParaRPr lang="en-US"/>
          </a:p>
        </p:txBody>
      </p:sp>
    </p:spTree>
    <p:extLst>
      <p:ext uri="{BB962C8B-B14F-4D97-AF65-F5344CB8AC3E}">
        <p14:creationId xmlns:p14="http://schemas.microsoft.com/office/powerpoint/2010/main" val="1216064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70E2E-7DF4-4A28-BEA9-2FA2B78E46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5EB2EE-04CB-42CA-8936-CB85C2AA11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7A8175-0897-4238-952D-081D84519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E22FD6-2BDC-44FC-AC4E-4F4B42DBB917}"/>
              </a:ext>
            </a:extLst>
          </p:cNvPr>
          <p:cNvSpPr>
            <a:spLocks noGrp="1"/>
          </p:cNvSpPr>
          <p:nvPr>
            <p:ph type="dt" sz="half" idx="10"/>
          </p:nvPr>
        </p:nvSpPr>
        <p:spPr/>
        <p:txBody>
          <a:bodyPr/>
          <a:lstStyle/>
          <a:p>
            <a:fld id="{AA20F5E8-2450-4B54-8C05-D8B361C89A4C}" type="datetimeFigureOut">
              <a:rPr lang="en-US" smtClean="0"/>
              <a:t>6/23/2020</a:t>
            </a:fld>
            <a:endParaRPr lang="en-US"/>
          </a:p>
        </p:txBody>
      </p:sp>
      <p:sp>
        <p:nvSpPr>
          <p:cNvPr id="6" name="Footer Placeholder 5">
            <a:extLst>
              <a:ext uri="{FF2B5EF4-FFF2-40B4-BE49-F238E27FC236}">
                <a16:creationId xmlns:a16="http://schemas.microsoft.com/office/drawing/2014/main" id="{3189FA04-C71D-4E25-8E20-6180BF4CD1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93D6B-50F1-45EC-A832-053B053D4480}"/>
              </a:ext>
            </a:extLst>
          </p:cNvPr>
          <p:cNvSpPr>
            <a:spLocks noGrp="1"/>
          </p:cNvSpPr>
          <p:nvPr>
            <p:ph type="sldNum" sz="quarter" idx="12"/>
          </p:nvPr>
        </p:nvSpPr>
        <p:spPr/>
        <p:txBody>
          <a:bodyPr/>
          <a:lstStyle/>
          <a:p>
            <a:fld id="{FC70491E-DCC3-446C-812D-7988EC89990F}" type="slidenum">
              <a:rPr lang="en-US" smtClean="0"/>
              <a:t>‹#›</a:t>
            </a:fld>
            <a:endParaRPr lang="en-US"/>
          </a:p>
        </p:txBody>
      </p:sp>
    </p:spTree>
    <p:extLst>
      <p:ext uri="{BB962C8B-B14F-4D97-AF65-F5344CB8AC3E}">
        <p14:creationId xmlns:p14="http://schemas.microsoft.com/office/powerpoint/2010/main" val="1316729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8DB21-140C-4CAF-87FB-1FAC36841E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C5277A-A791-4D58-BBAD-8977CC8DAB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547FE2-EB76-43AF-8D7F-2E18D92378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0ED5EE-C85E-4B2D-8303-3EA646EC2BB9}"/>
              </a:ext>
            </a:extLst>
          </p:cNvPr>
          <p:cNvSpPr>
            <a:spLocks noGrp="1"/>
          </p:cNvSpPr>
          <p:nvPr>
            <p:ph type="dt" sz="half" idx="10"/>
          </p:nvPr>
        </p:nvSpPr>
        <p:spPr/>
        <p:txBody>
          <a:bodyPr/>
          <a:lstStyle/>
          <a:p>
            <a:fld id="{AA20F5E8-2450-4B54-8C05-D8B361C89A4C}" type="datetimeFigureOut">
              <a:rPr lang="en-US" smtClean="0"/>
              <a:t>6/23/2020</a:t>
            </a:fld>
            <a:endParaRPr lang="en-US"/>
          </a:p>
        </p:txBody>
      </p:sp>
      <p:sp>
        <p:nvSpPr>
          <p:cNvPr id="6" name="Footer Placeholder 5">
            <a:extLst>
              <a:ext uri="{FF2B5EF4-FFF2-40B4-BE49-F238E27FC236}">
                <a16:creationId xmlns:a16="http://schemas.microsoft.com/office/drawing/2014/main" id="{AA5A7223-F0DF-48C3-AA11-0F5FA5ABCE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8CB67D-9DB7-42F1-8613-E6334103E95A}"/>
              </a:ext>
            </a:extLst>
          </p:cNvPr>
          <p:cNvSpPr>
            <a:spLocks noGrp="1"/>
          </p:cNvSpPr>
          <p:nvPr>
            <p:ph type="sldNum" sz="quarter" idx="12"/>
          </p:nvPr>
        </p:nvSpPr>
        <p:spPr/>
        <p:txBody>
          <a:bodyPr/>
          <a:lstStyle/>
          <a:p>
            <a:fld id="{FC70491E-DCC3-446C-812D-7988EC89990F}" type="slidenum">
              <a:rPr lang="en-US" smtClean="0"/>
              <a:t>‹#›</a:t>
            </a:fld>
            <a:endParaRPr lang="en-US"/>
          </a:p>
        </p:txBody>
      </p:sp>
    </p:spTree>
    <p:extLst>
      <p:ext uri="{BB962C8B-B14F-4D97-AF65-F5344CB8AC3E}">
        <p14:creationId xmlns:p14="http://schemas.microsoft.com/office/powerpoint/2010/main" val="789369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57829C-95C0-4027-BA2E-50757188BE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20C9D8-20F0-44AE-9FA8-2562DB0E6C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E50694-D11F-4982-A19F-23D6FA6C25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20F5E8-2450-4B54-8C05-D8B361C89A4C}" type="datetimeFigureOut">
              <a:rPr lang="en-US" smtClean="0"/>
              <a:t>6/23/2020</a:t>
            </a:fld>
            <a:endParaRPr lang="en-US"/>
          </a:p>
        </p:txBody>
      </p:sp>
      <p:sp>
        <p:nvSpPr>
          <p:cNvPr id="5" name="Footer Placeholder 4">
            <a:extLst>
              <a:ext uri="{FF2B5EF4-FFF2-40B4-BE49-F238E27FC236}">
                <a16:creationId xmlns:a16="http://schemas.microsoft.com/office/drawing/2014/main" id="{780AAD86-B089-4FBC-872D-A529AD8FA6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D4350E-623B-4ED9-BECD-79F16FA64C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0491E-DCC3-446C-812D-7988EC89990F}" type="slidenum">
              <a:rPr lang="en-US" smtClean="0"/>
              <a:t>‹#›</a:t>
            </a:fld>
            <a:endParaRPr lang="en-US"/>
          </a:p>
        </p:txBody>
      </p:sp>
    </p:spTree>
    <p:extLst>
      <p:ext uri="{BB962C8B-B14F-4D97-AF65-F5344CB8AC3E}">
        <p14:creationId xmlns:p14="http://schemas.microsoft.com/office/powerpoint/2010/main" val="3286276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6A0492-6266-4185-A49F-81E1F6FC41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D497AE-F9F9-4044-B682-C12D0FF3CE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825E77-E66A-489C-8E36-B343C00429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C1527-7B78-4C0E-9490-79347C141ECB}" type="datetimeFigureOut">
              <a:rPr lang="en-US" smtClean="0"/>
              <a:t>6/23/2020</a:t>
            </a:fld>
            <a:endParaRPr lang="en-US"/>
          </a:p>
        </p:txBody>
      </p:sp>
      <p:sp>
        <p:nvSpPr>
          <p:cNvPr id="5" name="Footer Placeholder 4">
            <a:extLst>
              <a:ext uri="{FF2B5EF4-FFF2-40B4-BE49-F238E27FC236}">
                <a16:creationId xmlns:a16="http://schemas.microsoft.com/office/drawing/2014/main" id="{035C9954-1E88-4778-8B27-962000C0B6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500391-3AB0-4715-8F7D-B8EBCAF8B8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66963-4DBF-4EE3-9AA4-C166B430B874}" type="slidenum">
              <a:rPr lang="en-US" smtClean="0"/>
              <a:t>‹#›</a:t>
            </a:fld>
            <a:endParaRPr lang="en-US"/>
          </a:p>
        </p:txBody>
      </p:sp>
    </p:spTree>
    <p:extLst>
      <p:ext uri="{BB962C8B-B14F-4D97-AF65-F5344CB8AC3E}">
        <p14:creationId xmlns:p14="http://schemas.microsoft.com/office/powerpoint/2010/main" val="3593462289"/>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www.laopinion.com.co/demo/index.php?option=com_content&amp;task=view&amp;id=401197&amp;Itemid=106"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4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hardinmd.lib.uiowa.edu/dermnet/chickenpox40.html&amp;ei=zJfNVJJPuJOxBK3QgLgE&amp;bvm=bv.85076809,d.cWc&amp;psig=AFQjCNGi-q85Mm-RyBlMkLjFZY8XKygflQ&amp;ust=1422846264097184"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hyperlink" Target="https://www.cdc.gov/mumps/hcp.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cdc.gov/chickenpox/hcp/index.html" TargetMode="External"/><Relationship Id="rId5" Type="http://schemas.openxmlformats.org/officeDocument/2006/relationships/hyperlink" Target="https://www.cdc.gov/pertussis/clinical/index.html" TargetMode="External"/><Relationship Id="rId4" Type="http://schemas.openxmlformats.org/officeDocument/2006/relationships/hyperlink" Target="https://www.cdc.gov/rubella/hcp.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2EBED-BF51-440D-BED3-E4F1CAA3A61F}"/>
              </a:ext>
            </a:extLst>
          </p:cNvPr>
          <p:cNvSpPr>
            <a:spLocks noGrp="1"/>
          </p:cNvSpPr>
          <p:nvPr>
            <p:ph type="ctrTitle"/>
          </p:nvPr>
        </p:nvSpPr>
        <p:spPr/>
        <p:txBody>
          <a:bodyPr>
            <a:normAutofit/>
          </a:bodyPr>
          <a:lstStyle/>
          <a:p>
            <a:r>
              <a:rPr lang="en-US" b="1" dirty="0">
                <a:solidFill>
                  <a:srgbClr val="C00000"/>
                </a:solidFill>
                <a:latin typeface="Abel"/>
              </a:rPr>
              <a:t>Reemergence of Childhood Infectious Disease</a:t>
            </a:r>
          </a:p>
        </p:txBody>
      </p:sp>
      <p:sp>
        <p:nvSpPr>
          <p:cNvPr id="3" name="Subtitle 2">
            <a:extLst>
              <a:ext uri="{FF2B5EF4-FFF2-40B4-BE49-F238E27FC236}">
                <a16:creationId xmlns:a16="http://schemas.microsoft.com/office/drawing/2014/main" id="{4CE5608F-2FFA-49B7-9F74-830DB81A81C8}"/>
              </a:ext>
            </a:extLst>
          </p:cNvPr>
          <p:cNvSpPr>
            <a:spLocks noGrp="1"/>
          </p:cNvSpPr>
          <p:nvPr>
            <p:ph type="subTitle" idx="1"/>
          </p:nvPr>
        </p:nvSpPr>
        <p:spPr>
          <a:xfrm>
            <a:off x="1524000" y="4123426"/>
            <a:ext cx="9144000" cy="1134374"/>
          </a:xfrm>
        </p:spPr>
        <p:txBody>
          <a:bodyPr>
            <a:noAutofit/>
          </a:bodyPr>
          <a:lstStyle/>
          <a:p>
            <a:r>
              <a:rPr lang="en-US" sz="3200" b="1" dirty="0">
                <a:latin typeface="Abel"/>
              </a:rPr>
              <a:t>John Kulig MD MPH</a:t>
            </a:r>
          </a:p>
          <a:p>
            <a:r>
              <a:rPr lang="en-US" sz="3200" b="1" dirty="0">
                <a:latin typeface="Abel"/>
              </a:rPr>
              <a:t>Lead Medical Specialist</a:t>
            </a:r>
          </a:p>
          <a:p>
            <a:r>
              <a:rPr lang="en-US" sz="3200" b="1" dirty="0">
                <a:latin typeface="Abel"/>
              </a:rPr>
              <a:t>Office of Job Corps</a:t>
            </a:r>
          </a:p>
          <a:p>
            <a:r>
              <a:rPr lang="en-US" sz="3200" b="1" dirty="0"/>
              <a:t>June 23, 2020</a:t>
            </a:r>
          </a:p>
        </p:txBody>
      </p:sp>
      <p:pic>
        <p:nvPicPr>
          <p:cNvPr id="1026" name="Picture 2" descr="Job corps Logos">
            <a:extLst>
              <a:ext uri="{FF2B5EF4-FFF2-40B4-BE49-F238E27FC236}">
                <a16:creationId xmlns:a16="http://schemas.microsoft.com/office/drawing/2014/main" id="{EADCA74E-1318-4F98-8654-0C284CEB3A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67026" y="4680556"/>
            <a:ext cx="1703087" cy="19100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US DOL - cDiver">
            <a:extLst>
              <a:ext uri="{FF2B5EF4-FFF2-40B4-BE49-F238E27FC236}">
                <a16:creationId xmlns:a16="http://schemas.microsoft.com/office/drawing/2014/main" id="{FAE80DA3-8BCA-444E-B21D-A31D77C90B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622" y="4424162"/>
            <a:ext cx="2148786" cy="2117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583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accineinformation.org/photos/measpmh001.jpg">
            <a:extLst>
              <a:ext uri="{FF2B5EF4-FFF2-40B4-BE49-F238E27FC236}">
                <a16:creationId xmlns:a16="http://schemas.microsoft.com/office/drawing/2014/main" id="{F1DB229C-5850-4DD9-8DB7-421BE3ACC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081" y="161653"/>
            <a:ext cx="3981450" cy="6134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vaccineinformation.org/photos/measpmh002.jpg">
            <a:extLst>
              <a:ext uri="{FF2B5EF4-FFF2-40B4-BE49-F238E27FC236}">
                <a16:creationId xmlns:a16="http://schemas.microsoft.com/office/drawing/2014/main" id="{9ACF76F8-918E-4041-A6DD-993417F1E1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9859" y="194990"/>
            <a:ext cx="4019550" cy="6067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50151E2-15FF-4B38-9BC5-BAB46E3AFAD6}"/>
              </a:ext>
            </a:extLst>
          </p:cNvPr>
          <p:cNvSpPr txBox="1"/>
          <p:nvPr/>
        </p:nvSpPr>
        <p:spPr>
          <a:xfrm>
            <a:off x="3222172" y="6400800"/>
            <a:ext cx="511193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Calibri" panose="020F0502020204030204"/>
                <a:ea typeface="+mn-ea"/>
                <a:cs typeface="+mn-cs"/>
              </a:rPr>
              <a:t>Source: Princess Margaret Hospital, Hong Kong</a:t>
            </a:r>
          </a:p>
        </p:txBody>
      </p:sp>
    </p:spTree>
    <p:extLst>
      <p:ext uri="{BB962C8B-B14F-4D97-AF65-F5344CB8AC3E}">
        <p14:creationId xmlns:p14="http://schemas.microsoft.com/office/powerpoint/2010/main" val="36885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7F726-C1B2-4A85-9163-327BE9CB8FE6}"/>
              </a:ext>
            </a:extLst>
          </p:cNvPr>
          <p:cNvSpPr>
            <a:spLocks noGrp="1"/>
          </p:cNvSpPr>
          <p:nvPr>
            <p:ph type="title"/>
          </p:nvPr>
        </p:nvSpPr>
        <p:spPr>
          <a:xfrm>
            <a:off x="838200" y="365125"/>
            <a:ext cx="10515600" cy="1325563"/>
          </a:xfrm>
        </p:spPr>
        <p:txBody>
          <a:bodyPr/>
          <a:lstStyle/>
          <a:p>
            <a:r>
              <a:rPr lang="en-US" b="1" dirty="0">
                <a:solidFill>
                  <a:srgbClr val="C00000"/>
                </a:solidFill>
                <a:latin typeface="Abel"/>
              </a:rPr>
              <a:t>Clinical presentation</a:t>
            </a:r>
          </a:p>
        </p:txBody>
      </p:sp>
      <p:sp>
        <p:nvSpPr>
          <p:cNvPr id="3" name="Content Placeholder 2">
            <a:extLst>
              <a:ext uri="{FF2B5EF4-FFF2-40B4-BE49-F238E27FC236}">
                <a16:creationId xmlns:a16="http://schemas.microsoft.com/office/drawing/2014/main" id="{9314A1C9-649E-4BFE-8FF4-CCD9234D1589}"/>
              </a:ext>
            </a:extLst>
          </p:cNvPr>
          <p:cNvSpPr>
            <a:spLocks noGrp="1"/>
          </p:cNvSpPr>
          <p:nvPr>
            <p:ph idx="1"/>
          </p:nvPr>
        </p:nvSpPr>
        <p:spPr/>
        <p:txBody>
          <a:bodyPr/>
          <a:lstStyle/>
          <a:p>
            <a:r>
              <a:rPr lang="en-US" dirty="0"/>
              <a:t>Maculopapular rash – </a:t>
            </a:r>
            <a:r>
              <a:rPr lang="en-US" dirty="0" err="1"/>
              <a:t>cephalocaudad</a:t>
            </a:r>
            <a:r>
              <a:rPr lang="en-US" dirty="0"/>
              <a:t> progression (head-to-toe)</a:t>
            </a:r>
          </a:p>
          <a:p>
            <a:r>
              <a:rPr lang="en-US" dirty="0" err="1"/>
              <a:t>Koplik</a:t>
            </a:r>
            <a:r>
              <a:rPr lang="en-US" dirty="0"/>
              <a:t> spots</a:t>
            </a:r>
          </a:p>
          <a:p>
            <a:r>
              <a:rPr lang="en-US" dirty="0"/>
              <a:t>Dry, non-productive cough</a:t>
            </a:r>
          </a:p>
          <a:p>
            <a:r>
              <a:rPr lang="en-US" dirty="0"/>
              <a:t>Clear rhinitis</a:t>
            </a:r>
          </a:p>
          <a:p>
            <a:r>
              <a:rPr lang="en-US" dirty="0"/>
              <a:t>Non-purulent </a:t>
            </a:r>
            <a:r>
              <a:rPr lang="en-US" dirty="0" err="1"/>
              <a:t>conjuntivitis</a:t>
            </a:r>
            <a:endParaRPr lang="en-US" dirty="0"/>
          </a:p>
        </p:txBody>
      </p:sp>
    </p:spTree>
    <p:extLst>
      <p:ext uri="{BB962C8B-B14F-4D97-AF65-F5344CB8AC3E}">
        <p14:creationId xmlns:p14="http://schemas.microsoft.com/office/powerpoint/2010/main" val="3086913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A9A39-F2DE-4F72-983D-3FB68C1D5B80}"/>
              </a:ext>
            </a:extLst>
          </p:cNvPr>
          <p:cNvSpPr>
            <a:spLocks noGrp="1"/>
          </p:cNvSpPr>
          <p:nvPr>
            <p:ph type="title"/>
          </p:nvPr>
        </p:nvSpPr>
        <p:spPr/>
        <p:txBody>
          <a:bodyPr/>
          <a:lstStyle/>
          <a:p>
            <a:r>
              <a:rPr lang="en-US" b="1" dirty="0">
                <a:solidFill>
                  <a:srgbClr val="C00000"/>
                </a:solidFill>
                <a:latin typeface="Abel"/>
              </a:rPr>
              <a:t>Complications from measles</a:t>
            </a:r>
          </a:p>
        </p:txBody>
      </p:sp>
      <p:sp>
        <p:nvSpPr>
          <p:cNvPr id="3" name="Content Placeholder 2">
            <a:extLst>
              <a:ext uri="{FF2B5EF4-FFF2-40B4-BE49-F238E27FC236}">
                <a16:creationId xmlns:a16="http://schemas.microsoft.com/office/drawing/2014/main" id="{C8490880-6071-4554-857F-AC4B43B868E6}"/>
              </a:ext>
            </a:extLst>
          </p:cNvPr>
          <p:cNvSpPr>
            <a:spLocks noGrp="1"/>
          </p:cNvSpPr>
          <p:nvPr>
            <p:ph idx="1"/>
          </p:nvPr>
        </p:nvSpPr>
        <p:spPr/>
        <p:txBody>
          <a:bodyPr/>
          <a:lstStyle/>
          <a:p>
            <a:r>
              <a:rPr lang="en-US" dirty="0"/>
              <a:t>otitis media </a:t>
            </a:r>
          </a:p>
          <a:p>
            <a:r>
              <a:rPr lang="en-US" dirty="0"/>
              <a:t>bronchopneumonia </a:t>
            </a:r>
          </a:p>
          <a:p>
            <a:r>
              <a:rPr lang="en-US" dirty="0"/>
              <a:t>laryngotracheobronchitis (croup)</a:t>
            </a:r>
          </a:p>
          <a:p>
            <a:r>
              <a:rPr lang="en-US" dirty="0"/>
              <a:t>diarrhea</a:t>
            </a:r>
          </a:p>
          <a:p>
            <a:r>
              <a:rPr lang="en-US" dirty="0"/>
              <a:t>acute encephalitis =&gt; permanent brain damage</a:t>
            </a:r>
          </a:p>
          <a:p>
            <a:r>
              <a:rPr lang="en-US" dirty="0"/>
              <a:t>1-2 deaths per 100,000 with respiratory and neurologic complications</a:t>
            </a:r>
          </a:p>
          <a:p>
            <a:r>
              <a:rPr lang="en-US" dirty="0"/>
              <a:t>subacute sclerosing panencephalitis (SSPE) – rare but fatal, 7-10 years</a:t>
            </a:r>
          </a:p>
        </p:txBody>
      </p:sp>
    </p:spTree>
    <p:extLst>
      <p:ext uri="{BB962C8B-B14F-4D97-AF65-F5344CB8AC3E}">
        <p14:creationId xmlns:p14="http://schemas.microsoft.com/office/powerpoint/2010/main" val="293124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57985-E87E-49D4-96F9-42E70393F3CE}"/>
              </a:ext>
            </a:extLst>
          </p:cNvPr>
          <p:cNvSpPr>
            <a:spLocks noGrp="1"/>
          </p:cNvSpPr>
          <p:nvPr>
            <p:ph type="title"/>
          </p:nvPr>
        </p:nvSpPr>
        <p:spPr/>
        <p:txBody>
          <a:bodyPr/>
          <a:lstStyle/>
          <a:p>
            <a:r>
              <a:rPr lang="en-US" b="1" dirty="0">
                <a:solidFill>
                  <a:srgbClr val="C00000"/>
                </a:solidFill>
                <a:latin typeface="Abel"/>
              </a:rPr>
              <a:t>Transmission of measles</a:t>
            </a:r>
          </a:p>
        </p:txBody>
      </p:sp>
      <p:sp>
        <p:nvSpPr>
          <p:cNvPr id="3" name="Content Placeholder 2">
            <a:extLst>
              <a:ext uri="{FF2B5EF4-FFF2-40B4-BE49-F238E27FC236}">
                <a16:creationId xmlns:a16="http://schemas.microsoft.com/office/drawing/2014/main" id="{B1AA81E4-B13E-483F-AE62-CEFB95F19DD0}"/>
              </a:ext>
            </a:extLst>
          </p:cNvPr>
          <p:cNvSpPr>
            <a:spLocks noGrp="1"/>
          </p:cNvSpPr>
          <p:nvPr>
            <p:ph idx="1"/>
          </p:nvPr>
        </p:nvSpPr>
        <p:spPr/>
        <p:txBody>
          <a:bodyPr/>
          <a:lstStyle/>
          <a:p>
            <a:r>
              <a:rPr lang="en-US" dirty="0"/>
              <a:t>Measles is one of the most contagious of all infectious diseases; approximately 9 out of 10 susceptible persons with close contact to a measles patient will develop measles </a:t>
            </a:r>
          </a:p>
          <a:p>
            <a:r>
              <a:rPr lang="en-US" dirty="0"/>
              <a:t>The virus is transmitted by direct contact with infectious droplets or by airborne spread when an infected person breathes, coughs, or sneezes </a:t>
            </a:r>
          </a:p>
          <a:p>
            <a:r>
              <a:rPr lang="en-US" dirty="0"/>
              <a:t>Measles virus can remain infectious in the air for up to two hours after an infected person leaves an area</a:t>
            </a:r>
          </a:p>
        </p:txBody>
      </p:sp>
    </p:spTree>
    <p:extLst>
      <p:ext uri="{BB962C8B-B14F-4D97-AF65-F5344CB8AC3E}">
        <p14:creationId xmlns:p14="http://schemas.microsoft.com/office/powerpoint/2010/main" val="3398946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7F726-C1B2-4A85-9163-327BE9CB8FE6}"/>
              </a:ext>
            </a:extLst>
          </p:cNvPr>
          <p:cNvSpPr>
            <a:spLocks noGrp="1"/>
          </p:cNvSpPr>
          <p:nvPr>
            <p:ph type="title"/>
          </p:nvPr>
        </p:nvSpPr>
        <p:spPr>
          <a:xfrm>
            <a:off x="838200" y="365125"/>
            <a:ext cx="10515600" cy="1325563"/>
          </a:xfrm>
        </p:spPr>
        <p:txBody>
          <a:bodyPr/>
          <a:lstStyle/>
          <a:p>
            <a:r>
              <a:rPr lang="en-US" b="1" dirty="0">
                <a:solidFill>
                  <a:srgbClr val="C00000"/>
                </a:solidFill>
                <a:latin typeface="Abel"/>
              </a:rPr>
              <a:t>Post-exposure prophylaxis</a:t>
            </a:r>
          </a:p>
        </p:txBody>
      </p:sp>
      <p:sp>
        <p:nvSpPr>
          <p:cNvPr id="3" name="Content Placeholder 2">
            <a:extLst>
              <a:ext uri="{FF2B5EF4-FFF2-40B4-BE49-F238E27FC236}">
                <a16:creationId xmlns:a16="http://schemas.microsoft.com/office/drawing/2014/main" id="{9314A1C9-649E-4BFE-8FF4-CCD9234D1589}"/>
              </a:ext>
            </a:extLst>
          </p:cNvPr>
          <p:cNvSpPr>
            <a:spLocks noGrp="1"/>
          </p:cNvSpPr>
          <p:nvPr>
            <p:ph idx="1"/>
          </p:nvPr>
        </p:nvSpPr>
        <p:spPr/>
        <p:txBody>
          <a:bodyPr/>
          <a:lstStyle/>
          <a:p>
            <a:r>
              <a:rPr lang="en-US" dirty="0"/>
              <a:t>Goal to provide protection or modify the clinical course of measles among susceptible persons</a:t>
            </a:r>
          </a:p>
          <a:p>
            <a:r>
              <a:rPr lang="en-US" dirty="0"/>
              <a:t>Either administer MMR vaccine within 72 hours of initial measles exposure                        </a:t>
            </a:r>
            <a:r>
              <a:rPr lang="en-US" b="1" dirty="0"/>
              <a:t>-OR-</a:t>
            </a:r>
          </a:p>
          <a:p>
            <a:r>
              <a:rPr lang="en-US" dirty="0"/>
              <a:t>Immunoglobulin (IG) within six days of exposure </a:t>
            </a:r>
          </a:p>
          <a:p>
            <a:r>
              <a:rPr lang="en-US" dirty="0"/>
              <a:t>Do </a:t>
            </a:r>
            <a:r>
              <a:rPr lang="en-US" b="1" dirty="0"/>
              <a:t>not</a:t>
            </a:r>
            <a:r>
              <a:rPr lang="en-US" dirty="0"/>
              <a:t> administer MMR vaccine and IG simultaneously, as this practice invalidates the vaccine</a:t>
            </a:r>
          </a:p>
          <a:p>
            <a:r>
              <a:rPr lang="en-US" dirty="0"/>
              <a:t>No specific antiviral therapy for measles</a:t>
            </a:r>
          </a:p>
        </p:txBody>
      </p:sp>
    </p:spTree>
    <p:extLst>
      <p:ext uri="{BB962C8B-B14F-4D97-AF65-F5344CB8AC3E}">
        <p14:creationId xmlns:p14="http://schemas.microsoft.com/office/powerpoint/2010/main" val="1360461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77FC79D4-7215-456C-B4F5-814983DE7DF5}"/>
              </a:ext>
            </a:extLst>
          </p:cNvPr>
          <p:cNvSpPr>
            <a:spLocks noGrp="1" noChangeArrowheads="1"/>
          </p:cNvSpPr>
          <p:nvPr>
            <p:ph type="title"/>
          </p:nvPr>
        </p:nvSpPr>
        <p:spPr>
          <a:xfrm>
            <a:off x="643944" y="381000"/>
            <a:ext cx="9719256" cy="814388"/>
          </a:xfrm>
        </p:spPr>
        <p:txBody>
          <a:bodyPr>
            <a:normAutofit/>
          </a:bodyPr>
          <a:lstStyle/>
          <a:p>
            <a:r>
              <a:rPr lang="en-US" altLang="en-US" b="1" dirty="0">
                <a:solidFill>
                  <a:srgbClr val="C00000"/>
                </a:solidFill>
                <a:latin typeface="Abel"/>
                <a:ea typeface="ＭＳ Ｐゴシック" panose="020B0600070205080204" pitchFamily="34" charset="-128"/>
              </a:rPr>
              <a:t>Recognition of measles in adults</a:t>
            </a:r>
          </a:p>
        </p:txBody>
      </p:sp>
      <p:pic>
        <p:nvPicPr>
          <p:cNvPr id="105475" name="Picture 2" descr="C:\Users\John\Desktop\FCASCD_measles[1].jpg">
            <a:extLst>
              <a:ext uri="{FF2B5EF4-FFF2-40B4-BE49-F238E27FC236}">
                <a16:creationId xmlns:a16="http://schemas.microsoft.com/office/drawing/2014/main" id="{4EB8C0A6-6434-4EA7-932E-1EE2F888E6E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176253" y="1447800"/>
            <a:ext cx="4113213" cy="2795588"/>
          </a:xfrm>
          <a:noFill/>
        </p:spPr>
      </p:pic>
      <p:sp>
        <p:nvSpPr>
          <p:cNvPr id="105476" name="TextBox 4">
            <a:extLst>
              <a:ext uri="{FF2B5EF4-FFF2-40B4-BE49-F238E27FC236}">
                <a16:creationId xmlns:a16="http://schemas.microsoft.com/office/drawing/2014/main" id="{46847993-D1A1-4E07-A1F6-84A25CC441AA}"/>
              </a:ext>
            </a:extLst>
          </p:cNvPr>
          <p:cNvSpPr txBox="1">
            <a:spLocks noChangeArrowheads="1"/>
          </p:cNvSpPr>
          <p:nvPr/>
        </p:nvSpPr>
        <p:spPr bwMode="auto">
          <a:xfrm>
            <a:off x="2979175" y="4495800"/>
            <a:ext cx="738085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 typeface="Wingdings" panose="05000000000000000000" pitchFamily="2" charset="2"/>
              <a:buChar char="Ø"/>
            </a:pPr>
            <a:r>
              <a:rPr lang="en-US" altLang="en-US" sz="1800" dirty="0"/>
              <a:t>  Maculopapular rash spreads from head to trunk to lower limbs</a:t>
            </a:r>
          </a:p>
          <a:p>
            <a:pPr eaLnBrk="1" hangingPunct="1">
              <a:spcBef>
                <a:spcPct val="0"/>
              </a:spcBef>
              <a:buFont typeface="Wingdings" panose="05000000000000000000" pitchFamily="2" charset="2"/>
              <a:buChar char="Ø"/>
            </a:pPr>
            <a:r>
              <a:rPr lang="en-US" altLang="en-US" sz="1800" dirty="0"/>
              <a:t>  Fever to 105</a:t>
            </a:r>
            <a:r>
              <a:rPr lang="en-US" altLang="en-US" sz="1800" baseline="30000" dirty="0"/>
              <a:t>o</a:t>
            </a:r>
            <a:r>
              <a:rPr lang="en-US" altLang="en-US" sz="1800" dirty="0"/>
              <a:t> F with malaise</a:t>
            </a:r>
          </a:p>
          <a:p>
            <a:pPr eaLnBrk="1" hangingPunct="1">
              <a:spcBef>
                <a:spcPct val="0"/>
              </a:spcBef>
              <a:buFont typeface="Wingdings" panose="05000000000000000000" pitchFamily="2" charset="2"/>
              <a:buChar char="Ø"/>
            </a:pPr>
            <a:r>
              <a:rPr lang="en-US" altLang="en-US" sz="1800" dirty="0"/>
              <a:t>  The three Cs: cough, coryza, conjunctivitis </a:t>
            </a:r>
          </a:p>
          <a:p>
            <a:pPr eaLnBrk="1" hangingPunct="1">
              <a:spcBef>
                <a:spcPct val="0"/>
              </a:spcBef>
              <a:buFont typeface="Wingdings" panose="05000000000000000000" pitchFamily="2" charset="2"/>
              <a:buChar char="Ø"/>
            </a:pPr>
            <a:r>
              <a:rPr lang="en-US" altLang="en-US" sz="1800" dirty="0"/>
              <a:t>  Pathognomonic </a:t>
            </a:r>
            <a:r>
              <a:rPr lang="en-US" altLang="en-US" sz="1800" dirty="0" err="1"/>
              <a:t>enanthema</a:t>
            </a:r>
            <a:r>
              <a:rPr lang="en-US" altLang="en-US" sz="1800" dirty="0"/>
              <a:t> (</a:t>
            </a:r>
            <a:r>
              <a:rPr lang="en-US" altLang="en-US" sz="1800" dirty="0" err="1"/>
              <a:t>Koplik</a:t>
            </a:r>
            <a:r>
              <a:rPr lang="en-US" altLang="en-US" sz="1800" dirty="0"/>
              <a:t> spots)</a:t>
            </a:r>
          </a:p>
          <a:p>
            <a:pPr eaLnBrk="1" hangingPunct="1">
              <a:spcBef>
                <a:spcPct val="0"/>
              </a:spcBef>
              <a:buFont typeface="Wingdings" panose="05000000000000000000" pitchFamily="2" charset="2"/>
              <a:buChar char="Ø"/>
            </a:pPr>
            <a:r>
              <a:rPr lang="en-US" altLang="en-US" sz="1800" dirty="0"/>
              <a:t>  Incubation period 7-21 days – averages 14 days</a:t>
            </a:r>
          </a:p>
          <a:p>
            <a:pPr eaLnBrk="1" hangingPunct="1">
              <a:spcBef>
                <a:spcPct val="0"/>
              </a:spcBef>
              <a:buFont typeface="Wingdings" panose="05000000000000000000" pitchFamily="2" charset="2"/>
              <a:buChar char="Ø"/>
            </a:pPr>
            <a:r>
              <a:rPr lang="en-US" altLang="en-US" sz="1800" dirty="0"/>
              <a:t>  Contagious period 4 days before and 4 days after onset of rash</a:t>
            </a:r>
          </a:p>
          <a:p>
            <a:pPr eaLnBrk="1" hangingPunct="1">
              <a:spcBef>
                <a:spcPct val="0"/>
              </a:spcBef>
              <a:buFontTx/>
              <a:buNone/>
            </a:pPr>
            <a:endParaRPr lang="en-US" altLang="en-US" sz="1800" dirty="0"/>
          </a:p>
        </p:txBody>
      </p:sp>
      <p:sp>
        <p:nvSpPr>
          <p:cNvPr id="105477" name="AutoShape 4" descr="data:image/png;base64,iVBORw0KGgoAAAANSUhEUgAAAPQAAADPCAMAAAD1TAyiAAAAw1BMVEX///+MAAAAAADT0tKXNzfX19eGAADOoqKIAACDAACNAAD9+fn68vLt3Nz06Oj27OzDjY1SUlLw4eHgxMTp1NS4d3fky8u0b2+lTEzVr6++goLIl5fz8/PGkpKTGBjt7e3aubmvZmaOjo6sXl7IyMjOoaGjSEiZLCypV1dhYWGVIiKgQECdnZ18fHxqampHR0e8vLyqqqqUlJQ0NDSeU1OUHR2RDw8aGho5OTkjIyO6mZnFpqZycnK0tLRlZWUoKCgWFhZjXxYhAAAKRklEQVR4nOVda0PbOBCMAwkOCYQ3BVICIRSalFJoKe0dPfr/f9U5dh62tbJGL0t25iNIrRbJ69XM7rrRcIHe1fndZHJ3ftZz8t+7QO84aIdBhLAdHK+J2YdBbHGCMLxyvZ4ysNUJMujcul6RfVzlbI6sPnO9Jtvob+dtjrDrelWWcROyNof3rldlF4fM4Y4P+JXrddlE946yOQjuuq5XZhEXbdro9p7rldlDnzzc8QGvry+7J7zY3Jd9cL02WzjkHO74gF+5Xp0lUK/oJbbr6cv2CjY6OuDnrtdnAzvcB3pu9Y7rFVrAB5HRU9crNI8z7utqgfpdPLoikyNs141QOBcc7viAH7tepVnsCA/3DO0j1+s0ik/ARkfYdL1OkzgrfEWntnrL9UrNofcTs7lWvuwUO9wRwmvXazWFI8iLJeicuF6tIWziNtfGl22BXixBuxY0eA9+oOdW18GX4V4sQR182YnU4Y63+tD1mrUxkbU5CH66XrMubqU3Otrqj65XrYddyQc6QXjget1auFYzutLiFi1diVFlcaur4MUSvFSXEP6o4MUSVFfc2lW2ObK6qr6ML12JEX5yvXo1XGlsdLTVlSSEuy86NkdxWRV92bnWRleTED7QtDk64NUTt0DSt2irKydusTlyCltdMV+GSFdihNUiURDpCjC6Ur7sSNuLJaiUuMXJkZPHnWtLcIgFeBTVEbfITF9V9F1bA0KW9C1CVQhhULoKsT9NRcQtRLoKOy83N5MOYnclfBlC+rZP4wTY3VNk7IVri8ToA7u38slIikLovy8DSN90RmRx7mQy3HtCuCjTd4HLND0AUA3ei1tALJYltRFq/MWRMSAA0je8yU6h6nfyW+01IYxIV3mhalc8xW9xCyB9WUmSV82SNtpjX4Y8n5fsNED88VjcAi4alCdGkhW8rXZA3rk31ETk3e6pLztAYjGS9UISkDwlhAHSl5cklq+pprbaS0IYIX256YBT8Vwfqx26QKZvZ8HzDcdPz6PR07i1mI3cwX/6RwgDpO+CBXl6by7wOhomPwPYFv8IYaReIUnmHr82MxjF83vi6UHHN1+GeLH4Fj1u5vFrMPs5crP2zJchS4692JCxudl8j62eon82X4BIV4kX2yeMbu7PfgOpIj75smOULmlRNjeb32a/Q1zhqVs708A36YE2+nH2O+S4tP0hhAHSd35NIk93hPjFhYQ33hDCSBA5z5DiGZ1EKaLC28Cfaoe+eH+WxdE8o8fxb0Ul1jH8aBkBBFPtBelbbDSSkeSHuHWCxGILCkBgdAMJ4H3wZQDpu2ptITIayTL0gBAGpKtUE5PPhY6sgVGLzsUthMBtr3zPV47Rw8WAPiJuuSaEJal6TnCyMhqSCxwTwgjpm44nRkKj5YWh0oGsME36fhEbjfwdJ6UbmoK00PqHtvnvIDUGeWIctr/ht9pKIRNBfQOMRnxjx50vk3+/sLxJjO8Z/QJ5CzrzZQqRBM/o7CipeKdkANJVPmbkkAiP2VFSkW25QG4HeaaDosiac74oBW8JYeQeyCQGDTCjEUI4dJEhDJC+HZa9pI3+nB8G9FFwIW4pSle00V+ZcV6KWz1EgCcOIG30AzPOS0JYla/9Tho9YgcirHLJvgxRGcmXyiNp9Bd2IHKUOuX6MuCRowuM6Av1EzESVorKAuJc6bJY+kL9jRoKa4LlADp6tK76TBo9poYeINeZ8jKEkYCJc/mjL9Sk0TI6v31AuRKc0PhJwujupfj/KY0QxqUrFjSL0KIHeyRu3QLSFbdzNX235BgNiVulEMJIphu/r+8GafSAMxrKxyvDlwE5jQX52fTdkjtcOfPSLKDsVf50SaNVc2wNA5DYilZBX6j545GakIK/sRkgGelF523wV85oH6odoNqDItm8+07Y/F4wAanzsixuKdUrZPCLMPpX0QRE3LL6bQdIuiqmKSmxNk+RZeFY3EKa1IiSniijWbYoDeR9cWmPEDbx1qQu1ARxkoZeZKAJqEmNKD6iLtTPxVOQ9CVrGcJG0rxGhNEEW5QBIm5ZauVlhr+h7pYio5F7nZ32N9DtVszUUWLtH9EkZ9UOhjhZ6m4pNNoVIbyDBMHAH5u6W9LESRqQtmDelyHSFfJYUWLthnga0C/GvLiFNKmBWGjqbjkUT4N8mWFCGElAx7RT6m6JGH2EZAib9WVwvYIYikZDhLBRXwZpiGD4S1yoeRRZBqVXO5jMfGF1y1fIaCivx2BWnUS9ghhs9nPhdToFjbJdeUABP0xesDeOR/GkGJC4ZaraQaZeQQxWzWIyTngosdoByeqa4Jd49sbxHzoV6RduSNwyTNewN443eG5p4pZcvYIYbEgmIE7SQK70Br7tAFGwMt6DDcmo5AsOkJY5BsQt8wQVQwID940lShG3EFlFMiJg3llSswFfpp0hjPhLSQEtTyNIPNKNUlp5IadJ+s2YC0SxIHQJ5HnTqnaAWm1Jx0BZHoFMp9Jdk464hUhXCtFumjISMqEMEOFUQ9yyVi3UWt4vxfQYC6utvLoIG6cW9Q3efjebv/cl3tApQN8dUxW39mx2ZugOh8qim0bynghQvYKTHhxQKy+1DGGPu61Yq3ZASF9nfXWUU6+LgXxU110HJaidtvyj53l/GSuVW0irLZdd0axUO3wC/k0dRbj752F/f/9BNgZdwUIrL8t62fBtGYY+QPIGgU3TLxdITVD3YlluUKxOk0C0Y6kwwmLIE+GtmYUgz4YHw67Wbp9alu1XC8ENXw106hWEoJJO1J5ro4Sw3fJ8wmac7s/CYPsbqNWWMjVBl+uobTVS7QCKW3azEumWTfL8SQxjhDAiXRGdyUFwSuWLU2L5MFW5hRDL6lUTnKYI38UzSSBCPbBDljvoc4yWI/xT0M+6b4AEq4ZYZHinzbTyst0EbfBKGg3r8gwMVDvIttqSRz4GTaAYic6gLZ+XIPXLFVsCgL6DURQzlyGEUl0RiitXBNBs5YV8Glw7P43KiNXYaCywKEh+Qj4NjqQ3F4MNRBXjsTkQ5ojvy6BPg1/qE2P5pCoNLzZDDwjL+L4M+xylgXLl7O1SnSdLgFyQAp64hX1U10j3s8GSSPg9ktTkWSAUIY8QhlouB6ZyTgfjL6PR81PLQOUc8JqNraYIYUC6SiZ71EJ+BvR7qSFReIB/VDe896PFdowD5I2TgOXpEb+/tLo9vbjd8gC3F9O2xHdxmbctUK+QtdsLSC4692CCH9WtOHLiFvJR3Rog48sAZb8WSItbSMfKmmAVT5r8NLjfWOV0InezumCZvbsmXizBnOwCSN8aISGEkUy0OiGudlgfL5Zg5ssQdr9eaB8gYnTNEN427l2voXzco7xDnTBpuF6BCyCydt1wiSQR1w1TpGahZgj31oQzSWPGnwCdBuqFzbWhx1ZIiLKLtbK6M0+72VsjqzvLtL+zYE2e6zBIqRz943ANzA6D46zO3P/n+sd0s8aY/rj+l8knGLRaG7VGi8w0HrpellW0eOL/YNiqKYYZk/8HxkLYi+qs5hEAAAAASUVORK5CYII=">
            <a:extLst>
              <a:ext uri="{FF2B5EF4-FFF2-40B4-BE49-F238E27FC236}">
                <a16:creationId xmlns:a16="http://schemas.microsoft.com/office/drawing/2014/main" id="{A261E817-515B-426E-A71A-C99EAEA2F544}"/>
              </a:ext>
            </a:extLst>
          </p:cNvPr>
          <p:cNvSpPr>
            <a:spLocks noChangeAspect="1" noChangeArrowheads="1"/>
          </p:cNvSpPr>
          <p:nvPr/>
        </p:nvSpPr>
        <p:spPr bwMode="auto">
          <a:xfrm>
            <a:off x="16510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1218128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822" y="502276"/>
            <a:ext cx="11329953" cy="5821251"/>
          </a:xfrm>
          <a:prstGeom prst="rect">
            <a:avLst/>
          </a:prstGeom>
        </p:spPr>
      </p:pic>
    </p:spTree>
    <p:extLst>
      <p:ext uri="{BB962C8B-B14F-4D97-AF65-F5344CB8AC3E}">
        <p14:creationId xmlns:p14="http://schemas.microsoft.com/office/powerpoint/2010/main" val="2157547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cdc.gov/mumps/images/mumps-outbreak-maps.png">
            <a:extLst>
              <a:ext uri="{FF2B5EF4-FFF2-40B4-BE49-F238E27FC236}">
                <a16:creationId xmlns:a16="http://schemas.microsoft.com/office/drawing/2014/main" id="{017BDBE1-528E-464B-8486-5EF2525BE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103" y="235132"/>
            <a:ext cx="9548948" cy="6365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93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95EA-08E6-46E9-85F5-9CBB33A6FCF6}"/>
              </a:ext>
            </a:extLst>
          </p:cNvPr>
          <p:cNvSpPr>
            <a:spLocks noGrp="1"/>
          </p:cNvSpPr>
          <p:nvPr>
            <p:ph type="title"/>
          </p:nvPr>
        </p:nvSpPr>
        <p:spPr/>
        <p:txBody>
          <a:bodyPr/>
          <a:lstStyle/>
          <a:p>
            <a:r>
              <a:rPr lang="en-US" b="1" dirty="0">
                <a:solidFill>
                  <a:srgbClr val="C00000"/>
                </a:solidFill>
                <a:latin typeface="Abel"/>
              </a:rPr>
              <a:t>Mumps</a:t>
            </a:r>
          </a:p>
        </p:txBody>
      </p:sp>
      <p:sp>
        <p:nvSpPr>
          <p:cNvPr id="3" name="Content Placeholder 2">
            <a:extLst>
              <a:ext uri="{FF2B5EF4-FFF2-40B4-BE49-F238E27FC236}">
                <a16:creationId xmlns:a16="http://schemas.microsoft.com/office/drawing/2014/main" id="{AA6D1890-B7B7-44C4-9102-624C0F0C665B}"/>
              </a:ext>
            </a:extLst>
          </p:cNvPr>
          <p:cNvSpPr>
            <a:spLocks noGrp="1"/>
          </p:cNvSpPr>
          <p:nvPr>
            <p:ph idx="1"/>
          </p:nvPr>
        </p:nvSpPr>
        <p:spPr/>
        <p:txBody>
          <a:bodyPr>
            <a:normAutofit fontScale="92500" lnSpcReduction="20000"/>
          </a:bodyPr>
          <a:lstStyle/>
          <a:p>
            <a:pPr marL="0" indent="0">
              <a:buNone/>
            </a:pPr>
            <a:r>
              <a:rPr lang="en-US" b="1" dirty="0"/>
              <a:t>Suspected</a:t>
            </a:r>
          </a:p>
          <a:p>
            <a:r>
              <a:rPr lang="en-US" dirty="0"/>
              <a:t>Parotitis, acute salivary gland swelling, orchitis, or oophoritis unexplained by another more likely diagnosis, OR</a:t>
            </a:r>
          </a:p>
          <a:p>
            <a:r>
              <a:rPr lang="en-US" dirty="0"/>
              <a:t>A positive lab result with no mumps clinical symptoms (with or without epidemiological-linkage to a confirmed or probable case).</a:t>
            </a:r>
          </a:p>
          <a:p>
            <a:pPr marL="0" indent="0">
              <a:buNone/>
            </a:pPr>
            <a:r>
              <a:rPr lang="en-US" b="1" dirty="0"/>
              <a:t>Probable</a:t>
            </a:r>
          </a:p>
          <a:p>
            <a:r>
              <a:rPr lang="en-US" dirty="0"/>
              <a:t>Acute parotitis or other salivary gland swelling lasting at least 2 days, or orchitis or oophoritis unexplained by another more likely diagnosis, in: </a:t>
            </a:r>
          </a:p>
          <a:p>
            <a:pPr lvl="1"/>
            <a:r>
              <a:rPr lang="en-US" dirty="0"/>
              <a:t>A person with a positive test for serum anti-mumps immunoglobulin M (IgM) antibody, OR</a:t>
            </a:r>
          </a:p>
          <a:p>
            <a:pPr lvl="1"/>
            <a:r>
              <a:rPr lang="en-US" dirty="0"/>
              <a:t>A person with epidemiologic linkage to another probable or confirmed case or linkage to a group/community defined by public health during an outbreak of mumps.</a:t>
            </a:r>
          </a:p>
          <a:p>
            <a:endParaRPr lang="en-US" dirty="0"/>
          </a:p>
        </p:txBody>
      </p:sp>
    </p:spTree>
    <p:extLst>
      <p:ext uri="{BB962C8B-B14F-4D97-AF65-F5344CB8AC3E}">
        <p14:creationId xmlns:p14="http://schemas.microsoft.com/office/powerpoint/2010/main" val="645652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95EA-08E6-46E9-85F5-9CBB33A6FCF6}"/>
              </a:ext>
            </a:extLst>
          </p:cNvPr>
          <p:cNvSpPr>
            <a:spLocks noGrp="1"/>
          </p:cNvSpPr>
          <p:nvPr>
            <p:ph type="title"/>
          </p:nvPr>
        </p:nvSpPr>
        <p:spPr/>
        <p:txBody>
          <a:bodyPr/>
          <a:lstStyle/>
          <a:p>
            <a:r>
              <a:rPr lang="en-US" b="1" dirty="0">
                <a:solidFill>
                  <a:srgbClr val="C00000"/>
                </a:solidFill>
                <a:latin typeface="Abel"/>
              </a:rPr>
              <a:t>Mumps</a:t>
            </a:r>
          </a:p>
        </p:txBody>
      </p:sp>
      <p:sp>
        <p:nvSpPr>
          <p:cNvPr id="3" name="Content Placeholder 2">
            <a:extLst>
              <a:ext uri="{FF2B5EF4-FFF2-40B4-BE49-F238E27FC236}">
                <a16:creationId xmlns:a16="http://schemas.microsoft.com/office/drawing/2014/main" id="{AA6D1890-B7B7-44C4-9102-624C0F0C665B}"/>
              </a:ext>
            </a:extLst>
          </p:cNvPr>
          <p:cNvSpPr>
            <a:spLocks noGrp="1"/>
          </p:cNvSpPr>
          <p:nvPr>
            <p:ph idx="1"/>
          </p:nvPr>
        </p:nvSpPr>
        <p:spPr/>
        <p:txBody>
          <a:bodyPr>
            <a:normAutofit fontScale="92500" lnSpcReduction="10000"/>
          </a:bodyPr>
          <a:lstStyle/>
          <a:p>
            <a:pPr marL="0" indent="0">
              <a:buNone/>
            </a:pPr>
            <a:r>
              <a:rPr lang="en-US" b="1" dirty="0"/>
              <a:t>Confirmed</a:t>
            </a:r>
          </a:p>
          <a:p>
            <a:r>
              <a:rPr lang="en-US" dirty="0"/>
              <a:t>A positive mumps laboratory confirmation for mumps virus with reverse transcription polymerase chain reaction (RT-PCR) or culture in a patient with an acute illness characterized by any of the following: </a:t>
            </a:r>
          </a:p>
          <a:p>
            <a:pPr lvl="1"/>
            <a:r>
              <a:rPr lang="en-US" dirty="0"/>
              <a:t>Acute parotitis or other salivary gland swelling, lasting at least 2 days</a:t>
            </a:r>
          </a:p>
          <a:p>
            <a:pPr lvl="1"/>
            <a:r>
              <a:rPr lang="en-US" dirty="0"/>
              <a:t>Aseptic meningitis</a:t>
            </a:r>
          </a:p>
          <a:p>
            <a:pPr lvl="1"/>
            <a:r>
              <a:rPr lang="en-US" dirty="0"/>
              <a:t>Encephalitis</a:t>
            </a:r>
          </a:p>
          <a:p>
            <a:pPr lvl="1"/>
            <a:r>
              <a:rPr lang="en-US" dirty="0"/>
              <a:t>Hearing loss</a:t>
            </a:r>
          </a:p>
          <a:p>
            <a:pPr lvl="1"/>
            <a:r>
              <a:rPr lang="en-US" dirty="0"/>
              <a:t>Orchitis</a:t>
            </a:r>
          </a:p>
          <a:p>
            <a:pPr lvl="1"/>
            <a:r>
              <a:rPr lang="en-US" dirty="0"/>
              <a:t>Oophoritis</a:t>
            </a:r>
          </a:p>
          <a:p>
            <a:pPr lvl="1"/>
            <a:r>
              <a:rPr lang="en-US" dirty="0"/>
              <a:t>Mastitis</a:t>
            </a:r>
          </a:p>
          <a:p>
            <a:pPr lvl="1"/>
            <a:r>
              <a:rPr lang="en-US" dirty="0"/>
              <a:t>Pancreatitis</a:t>
            </a:r>
          </a:p>
          <a:p>
            <a:endParaRPr lang="en-US" dirty="0"/>
          </a:p>
        </p:txBody>
      </p:sp>
    </p:spTree>
    <p:extLst>
      <p:ext uri="{BB962C8B-B14F-4D97-AF65-F5344CB8AC3E}">
        <p14:creationId xmlns:p14="http://schemas.microsoft.com/office/powerpoint/2010/main" val="1105215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AE7BA-359E-4890-A714-1AAC119E529C}"/>
              </a:ext>
            </a:extLst>
          </p:cNvPr>
          <p:cNvSpPr>
            <a:spLocks noGrp="1"/>
          </p:cNvSpPr>
          <p:nvPr>
            <p:ph type="title"/>
          </p:nvPr>
        </p:nvSpPr>
        <p:spPr/>
        <p:txBody>
          <a:bodyPr/>
          <a:lstStyle/>
          <a:p>
            <a:r>
              <a:rPr lang="en-US" b="1" dirty="0">
                <a:solidFill>
                  <a:srgbClr val="C00000"/>
                </a:solidFill>
                <a:latin typeface="Abel"/>
              </a:rPr>
              <a:t>Learning Objectives</a:t>
            </a:r>
          </a:p>
        </p:txBody>
      </p:sp>
      <p:sp>
        <p:nvSpPr>
          <p:cNvPr id="3" name="Content Placeholder 2">
            <a:extLst>
              <a:ext uri="{FF2B5EF4-FFF2-40B4-BE49-F238E27FC236}">
                <a16:creationId xmlns:a16="http://schemas.microsoft.com/office/drawing/2014/main" id="{2CBEBFDF-0C84-44CB-B5A4-E29280E8D9DB}"/>
              </a:ext>
            </a:extLst>
          </p:cNvPr>
          <p:cNvSpPr>
            <a:spLocks noGrp="1"/>
          </p:cNvSpPr>
          <p:nvPr>
            <p:ph idx="1"/>
          </p:nvPr>
        </p:nvSpPr>
        <p:spPr/>
        <p:txBody>
          <a:bodyPr>
            <a:normAutofit lnSpcReduction="10000"/>
          </a:bodyPr>
          <a:lstStyle/>
          <a:p>
            <a:pPr marL="0" indent="0">
              <a:buNone/>
            </a:pPr>
            <a:r>
              <a:rPr lang="en-US" dirty="0"/>
              <a:t>With the arrival of COVID-19 and the decline in well visits for childhood immunizations, clinicians should be aware of the increased risk of childhood infectious diseases.</a:t>
            </a:r>
          </a:p>
          <a:p>
            <a:pPr marL="0" indent="0">
              <a:buNone/>
            </a:pPr>
            <a:r>
              <a:rPr lang="en-US" dirty="0"/>
              <a:t>Participants will be able to:</a:t>
            </a:r>
          </a:p>
          <a:p>
            <a:pPr marL="0" indent="0">
              <a:buNone/>
            </a:pPr>
            <a:r>
              <a:rPr lang="en-US" dirty="0"/>
              <a:t>1.  Describe the epidemiology of vaccine-preventable infectious diseases of childhood</a:t>
            </a:r>
          </a:p>
          <a:p>
            <a:pPr marL="0" indent="0">
              <a:buNone/>
            </a:pPr>
            <a:r>
              <a:rPr lang="en-US" dirty="0"/>
              <a:t>2.  Recognize the clinical presentation of measles, mumps, rubella, pertussis and varicella</a:t>
            </a:r>
          </a:p>
          <a:p>
            <a:pPr marL="0" indent="0">
              <a:buNone/>
            </a:pPr>
            <a:r>
              <a:rPr lang="en-US" dirty="0"/>
              <a:t>3.  Implement age-appropriate CDC recommended immunizations for all Job Corps students</a:t>
            </a:r>
          </a:p>
          <a:p>
            <a:endParaRPr lang="en-US" dirty="0"/>
          </a:p>
        </p:txBody>
      </p:sp>
    </p:spTree>
    <p:extLst>
      <p:ext uri="{BB962C8B-B14F-4D97-AF65-F5344CB8AC3E}">
        <p14:creationId xmlns:p14="http://schemas.microsoft.com/office/powerpoint/2010/main" val="464664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95EA-08E6-46E9-85F5-9CBB33A6FCF6}"/>
              </a:ext>
            </a:extLst>
          </p:cNvPr>
          <p:cNvSpPr>
            <a:spLocks noGrp="1"/>
          </p:cNvSpPr>
          <p:nvPr>
            <p:ph type="title"/>
          </p:nvPr>
        </p:nvSpPr>
        <p:spPr/>
        <p:txBody>
          <a:bodyPr/>
          <a:lstStyle/>
          <a:p>
            <a:r>
              <a:rPr lang="en-US" b="1" dirty="0">
                <a:solidFill>
                  <a:srgbClr val="C00000"/>
                </a:solidFill>
                <a:latin typeface="Abel"/>
              </a:rPr>
              <a:t>Mumps</a:t>
            </a:r>
          </a:p>
        </p:txBody>
      </p:sp>
      <p:sp>
        <p:nvSpPr>
          <p:cNvPr id="3" name="Content Placeholder 2">
            <a:extLst>
              <a:ext uri="{FF2B5EF4-FFF2-40B4-BE49-F238E27FC236}">
                <a16:creationId xmlns:a16="http://schemas.microsoft.com/office/drawing/2014/main" id="{AA6D1890-B7B7-44C4-9102-624C0F0C665B}"/>
              </a:ext>
            </a:extLst>
          </p:cNvPr>
          <p:cNvSpPr>
            <a:spLocks noGrp="1"/>
          </p:cNvSpPr>
          <p:nvPr>
            <p:ph idx="1"/>
          </p:nvPr>
        </p:nvSpPr>
        <p:spPr>
          <a:xfrm>
            <a:off x="412955" y="1825625"/>
            <a:ext cx="11415251" cy="4667250"/>
          </a:xfrm>
        </p:spPr>
        <p:txBody>
          <a:bodyPr>
            <a:normAutofit lnSpcReduction="10000"/>
          </a:bodyPr>
          <a:lstStyle/>
          <a:p>
            <a:r>
              <a:rPr lang="en-US" dirty="0"/>
              <a:t>Mumps is a viral illness caused by a paramyxovirus, a member of the </a:t>
            </a:r>
            <a:r>
              <a:rPr lang="en-US" dirty="0" err="1"/>
              <a:t>Rubulavirus</a:t>
            </a:r>
            <a:r>
              <a:rPr lang="en-US" dirty="0"/>
              <a:t> family. </a:t>
            </a:r>
          </a:p>
          <a:p>
            <a:r>
              <a:rPr lang="en-US" dirty="0"/>
              <a:t>The average incubation period for mumps is 16 to 18 days, with a range of 12 to 25 days. </a:t>
            </a:r>
          </a:p>
          <a:p>
            <a:r>
              <a:rPr lang="en-US" dirty="0"/>
              <a:t>Pain, tenderness, and swelling in one or both parotid salivary glands.</a:t>
            </a:r>
          </a:p>
          <a:p>
            <a:r>
              <a:rPr lang="en-US" dirty="0"/>
              <a:t>Swelling usually peaks in 1 to 3 days and then subsides during the next week. The swollen tissue pushes the angle of the ear up and out. As swelling worsens, the angle of the jawbone below the ear is no longer visible and cannot be felt because of swelling of the parotid. </a:t>
            </a:r>
          </a:p>
          <a:p>
            <a:r>
              <a:rPr lang="en-US" dirty="0"/>
              <a:t>One parotid may swell before the other, and in 25% of patients, only one side swells. </a:t>
            </a:r>
          </a:p>
          <a:p>
            <a:endParaRPr lang="en-US" dirty="0"/>
          </a:p>
        </p:txBody>
      </p:sp>
    </p:spTree>
    <p:extLst>
      <p:ext uri="{BB962C8B-B14F-4D97-AF65-F5344CB8AC3E}">
        <p14:creationId xmlns:p14="http://schemas.microsoft.com/office/powerpoint/2010/main" val="282708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95EA-08E6-46E9-85F5-9CBB33A6FCF6}"/>
              </a:ext>
            </a:extLst>
          </p:cNvPr>
          <p:cNvSpPr>
            <a:spLocks noGrp="1"/>
          </p:cNvSpPr>
          <p:nvPr>
            <p:ph type="title"/>
          </p:nvPr>
        </p:nvSpPr>
        <p:spPr/>
        <p:txBody>
          <a:bodyPr/>
          <a:lstStyle/>
          <a:p>
            <a:r>
              <a:rPr lang="en-US" b="1" dirty="0">
                <a:solidFill>
                  <a:srgbClr val="C00000"/>
                </a:solidFill>
                <a:latin typeface="Abel"/>
              </a:rPr>
              <a:t>Mumps</a:t>
            </a:r>
          </a:p>
        </p:txBody>
      </p:sp>
      <p:pic>
        <p:nvPicPr>
          <p:cNvPr id="5" name="Content Placeholder 4">
            <a:extLst>
              <a:ext uri="{FF2B5EF4-FFF2-40B4-BE49-F238E27FC236}">
                <a16:creationId xmlns:a16="http://schemas.microsoft.com/office/drawing/2014/main" id="{0B5DF450-C19F-494F-AF8A-935DE76FA2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4308" y="1690688"/>
            <a:ext cx="5707314" cy="4515772"/>
          </a:xfrm>
        </p:spPr>
      </p:pic>
      <p:pic>
        <p:nvPicPr>
          <p:cNvPr id="7" name="Picture 6">
            <a:extLst>
              <a:ext uri="{FF2B5EF4-FFF2-40B4-BE49-F238E27FC236}">
                <a16:creationId xmlns:a16="http://schemas.microsoft.com/office/drawing/2014/main" id="{9485FB54-72A8-46F4-BB36-A142EFE39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865" y="1690688"/>
            <a:ext cx="4515772" cy="4515772"/>
          </a:xfrm>
          <a:prstGeom prst="rect">
            <a:avLst/>
          </a:prstGeom>
        </p:spPr>
      </p:pic>
      <p:sp>
        <p:nvSpPr>
          <p:cNvPr id="8" name="TextBox 7">
            <a:extLst>
              <a:ext uri="{FF2B5EF4-FFF2-40B4-BE49-F238E27FC236}">
                <a16:creationId xmlns:a16="http://schemas.microsoft.com/office/drawing/2014/main" id="{207DC7E3-04AC-4A5C-9F7E-8351DF5B8E1C}"/>
              </a:ext>
            </a:extLst>
          </p:cNvPr>
          <p:cNvSpPr txBox="1"/>
          <p:nvPr/>
        </p:nvSpPr>
        <p:spPr>
          <a:xfrm>
            <a:off x="2050026" y="2698955"/>
            <a:ext cx="2182761" cy="605306"/>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2482425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223" y="206062"/>
            <a:ext cx="8901293" cy="6475691"/>
          </a:xfrm>
          <a:prstGeom prst="rect">
            <a:avLst/>
          </a:prstGeom>
        </p:spPr>
      </p:pic>
    </p:spTree>
    <p:extLst>
      <p:ext uri="{BB962C8B-B14F-4D97-AF65-F5344CB8AC3E}">
        <p14:creationId xmlns:p14="http://schemas.microsoft.com/office/powerpoint/2010/main" val="861955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95EA-08E6-46E9-85F5-9CBB33A6FCF6}"/>
              </a:ext>
            </a:extLst>
          </p:cNvPr>
          <p:cNvSpPr>
            <a:spLocks noGrp="1"/>
          </p:cNvSpPr>
          <p:nvPr>
            <p:ph type="title"/>
          </p:nvPr>
        </p:nvSpPr>
        <p:spPr/>
        <p:txBody>
          <a:bodyPr/>
          <a:lstStyle/>
          <a:p>
            <a:r>
              <a:rPr lang="en-US" b="1" dirty="0">
                <a:solidFill>
                  <a:srgbClr val="C00000"/>
                </a:solidFill>
                <a:latin typeface="Abel"/>
              </a:rPr>
              <a:t>Rubella (German </a:t>
            </a:r>
            <a:r>
              <a:rPr lang="en-US" b="1" dirty="0" err="1">
                <a:solidFill>
                  <a:srgbClr val="C00000"/>
                </a:solidFill>
                <a:latin typeface="Abel"/>
              </a:rPr>
              <a:t>mealses</a:t>
            </a:r>
            <a:r>
              <a:rPr lang="en-US" b="1" dirty="0">
                <a:solidFill>
                  <a:srgbClr val="C00000"/>
                </a:solidFill>
                <a:latin typeface="Abel"/>
              </a:rPr>
              <a:t>)</a:t>
            </a:r>
          </a:p>
        </p:txBody>
      </p:sp>
      <p:sp>
        <p:nvSpPr>
          <p:cNvPr id="3" name="Content Placeholder 2">
            <a:extLst>
              <a:ext uri="{FF2B5EF4-FFF2-40B4-BE49-F238E27FC236}">
                <a16:creationId xmlns:a16="http://schemas.microsoft.com/office/drawing/2014/main" id="{AA6D1890-B7B7-44C4-9102-624C0F0C665B}"/>
              </a:ext>
            </a:extLst>
          </p:cNvPr>
          <p:cNvSpPr>
            <a:spLocks noGrp="1"/>
          </p:cNvSpPr>
          <p:nvPr>
            <p:ph idx="1"/>
          </p:nvPr>
        </p:nvSpPr>
        <p:spPr/>
        <p:txBody>
          <a:bodyPr/>
          <a:lstStyle/>
          <a:p>
            <a:r>
              <a:rPr lang="en-US" dirty="0"/>
              <a:t>Characterized by a mild, maculopapular rash with lymphadenopathy, and a slight fever. </a:t>
            </a:r>
          </a:p>
          <a:p>
            <a:r>
              <a:rPr lang="en-US" dirty="0"/>
              <a:t>The rash usually starts on the face, becomes generalized within 24 hours, and lasts a median of 3 days; it occurs in 50% to 80% of infected people.</a:t>
            </a:r>
          </a:p>
          <a:p>
            <a:r>
              <a:rPr lang="en-US" dirty="0"/>
              <a:t>Lymphadenopathy, which may precede rash, often involves posterior auricular or suboccipital lymph nodes, can be generalized, and lasts between 5 and 8 days. </a:t>
            </a:r>
          </a:p>
          <a:p>
            <a:r>
              <a:rPr lang="en-US" dirty="0"/>
              <a:t>About 25% to 50% of infections are asymptomatic.</a:t>
            </a:r>
          </a:p>
        </p:txBody>
      </p:sp>
      <p:pic>
        <p:nvPicPr>
          <p:cNvPr id="2049" name="Picture 1" descr="more info icon.">
            <a:extLst>
              <a:ext uri="{FF2B5EF4-FFF2-40B4-BE49-F238E27FC236}">
                <a16:creationId xmlns:a16="http://schemas.microsoft.com/office/drawing/2014/main" id="{B7E21899-5574-46F7-9362-BDCD4BE3EE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ore info icon.">
            <a:extLst>
              <a:ext uri="{FF2B5EF4-FFF2-40B4-BE49-F238E27FC236}">
                <a16:creationId xmlns:a16="http://schemas.microsoft.com/office/drawing/2014/main" id="{C6B226DF-D066-4C13-9AD1-E0C3A85B8E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875" cy="1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979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013" y="0"/>
            <a:ext cx="10333973" cy="6858000"/>
          </a:xfrm>
          <a:prstGeom prst="rect">
            <a:avLst/>
          </a:prstGeom>
        </p:spPr>
      </p:pic>
    </p:spTree>
    <p:extLst>
      <p:ext uri="{BB962C8B-B14F-4D97-AF65-F5344CB8AC3E}">
        <p14:creationId xmlns:p14="http://schemas.microsoft.com/office/powerpoint/2010/main" val="2369221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309" y="450761"/>
            <a:ext cx="10943808" cy="5692461"/>
          </a:xfrm>
          <a:prstGeom prst="rect">
            <a:avLst/>
          </a:prstGeom>
        </p:spPr>
      </p:pic>
    </p:spTree>
    <p:extLst>
      <p:ext uri="{BB962C8B-B14F-4D97-AF65-F5344CB8AC3E}">
        <p14:creationId xmlns:p14="http://schemas.microsoft.com/office/powerpoint/2010/main" val="2433539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95EA-08E6-46E9-85F5-9CBB33A6FCF6}"/>
              </a:ext>
            </a:extLst>
          </p:cNvPr>
          <p:cNvSpPr>
            <a:spLocks noGrp="1"/>
          </p:cNvSpPr>
          <p:nvPr>
            <p:ph type="title"/>
          </p:nvPr>
        </p:nvSpPr>
        <p:spPr/>
        <p:txBody>
          <a:bodyPr/>
          <a:lstStyle/>
          <a:p>
            <a:r>
              <a:rPr lang="en-US" b="1" dirty="0">
                <a:solidFill>
                  <a:srgbClr val="C00000"/>
                </a:solidFill>
                <a:latin typeface="Abel"/>
              </a:rPr>
              <a:t>Congenital Rubella Syndrome</a:t>
            </a:r>
          </a:p>
        </p:txBody>
      </p:sp>
      <p:sp>
        <p:nvSpPr>
          <p:cNvPr id="3" name="Content Placeholder 2">
            <a:extLst>
              <a:ext uri="{FF2B5EF4-FFF2-40B4-BE49-F238E27FC236}">
                <a16:creationId xmlns:a16="http://schemas.microsoft.com/office/drawing/2014/main" id="{AA6D1890-B7B7-44C4-9102-624C0F0C665B}"/>
              </a:ext>
            </a:extLst>
          </p:cNvPr>
          <p:cNvSpPr>
            <a:spLocks noGrp="1"/>
          </p:cNvSpPr>
          <p:nvPr>
            <p:ph idx="1"/>
          </p:nvPr>
        </p:nvSpPr>
        <p:spPr/>
        <p:txBody>
          <a:bodyPr>
            <a:normAutofit fontScale="92500"/>
          </a:bodyPr>
          <a:lstStyle/>
          <a:p>
            <a:r>
              <a:rPr lang="en-US" dirty="0"/>
              <a:t>Rubella is believed to invade the upper respiratory tract, with subsequent viremia and dissemination of virus to different sites, including the placenta. </a:t>
            </a:r>
          </a:p>
          <a:p>
            <a:r>
              <a:rPr lang="en-US" dirty="0"/>
              <a:t>The fetus is at highest risk of developmental abnormalities when infected during the first 16 weeks of gestation, particularly the first 8 to 10 weeks. </a:t>
            </a:r>
          </a:p>
          <a:p>
            <a:r>
              <a:rPr lang="en-US" dirty="0"/>
              <a:t>Early in gestation, the virus is thought to establish a chronic intrauterine infection. Its effects include endothelial damage to blood vessels, direct cytolysis of cells, and disruption of cellular mitosis.</a:t>
            </a:r>
          </a:p>
          <a:p>
            <a:r>
              <a:rPr lang="en-US" dirty="0"/>
              <a:t>Although specific symptoms can be treated, there is no cure for CRS. Since there is no cure, it is important for women to get vaccinated before they get pregnant.</a:t>
            </a:r>
          </a:p>
        </p:txBody>
      </p:sp>
      <p:pic>
        <p:nvPicPr>
          <p:cNvPr id="2049" name="Picture 1" descr="more info icon.">
            <a:extLst>
              <a:ext uri="{FF2B5EF4-FFF2-40B4-BE49-F238E27FC236}">
                <a16:creationId xmlns:a16="http://schemas.microsoft.com/office/drawing/2014/main" id="{B7E21899-5574-46F7-9362-BDCD4BE3EE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ore info icon.">
            <a:extLst>
              <a:ext uri="{FF2B5EF4-FFF2-40B4-BE49-F238E27FC236}">
                <a16:creationId xmlns:a16="http://schemas.microsoft.com/office/drawing/2014/main" id="{C6B226DF-D066-4C13-9AD1-E0C3A85B8E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875" cy="1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977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95EA-08E6-46E9-85F5-9CBB33A6FCF6}"/>
              </a:ext>
            </a:extLst>
          </p:cNvPr>
          <p:cNvSpPr>
            <a:spLocks noGrp="1"/>
          </p:cNvSpPr>
          <p:nvPr>
            <p:ph type="title"/>
          </p:nvPr>
        </p:nvSpPr>
        <p:spPr/>
        <p:txBody>
          <a:bodyPr/>
          <a:lstStyle/>
          <a:p>
            <a:r>
              <a:rPr lang="en-US" b="1" dirty="0">
                <a:solidFill>
                  <a:srgbClr val="C00000"/>
                </a:solidFill>
                <a:latin typeface="Abel"/>
              </a:rPr>
              <a:t>Congenital Rubella Syndrome</a:t>
            </a:r>
          </a:p>
        </p:txBody>
      </p:sp>
      <p:sp>
        <p:nvSpPr>
          <p:cNvPr id="3" name="Content Placeholder 2">
            <a:extLst>
              <a:ext uri="{FF2B5EF4-FFF2-40B4-BE49-F238E27FC236}">
                <a16:creationId xmlns:a16="http://schemas.microsoft.com/office/drawing/2014/main" id="{AA6D1890-B7B7-44C4-9102-624C0F0C665B}"/>
              </a:ext>
            </a:extLst>
          </p:cNvPr>
          <p:cNvSpPr>
            <a:spLocks noGrp="1"/>
          </p:cNvSpPr>
          <p:nvPr>
            <p:ph idx="1"/>
          </p:nvPr>
        </p:nvSpPr>
        <p:spPr>
          <a:xfrm>
            <a:off x="838200" y="1604513"/>
            <a:ext cx="10515600" cy="4888362"/>
          </a:xfrm>
        </p:spPr>
        <p:txBody>
          <a:bodyPr>
            <a:normAutofit fontScale="62500" lnSpcReduction="20000"/>
          </a:bodyPr>
          <a:lstStyle/>
          <a:p>
            <a:pPr marL="0" indent="0">
              <a:buNone/>
            </a:pPr>
            <a:r>
              <a:rPr lang="en-US" sz="3200" dirty="0"/>
              <a:t>In the fetus, there may be no effects, death in utero, or multiple anomalies referred to as congenital rubella syndrome (CRS). The most frequent abnormalities include:</a:t>
            </a:r>
          </a:p>
          <a:p>
            <a:r>
              <a:rPr lang="en-US" dirty="0"/>
              <a:t>Intrauterine growth restriction</a:t>
            </a:r>
          </a:p>
          <a:p>
            <a:r>
              <a:rPr lang="en-US" dirty="0"/>
              <a:t>Microcephaly</a:t>
            </a:r>
          </a:p>
          <a:p>
            <a:r>
              <a:rPr lang="en-US" dirty="0"/>
              <a:t>Meningoencephalitis</a:t>
            </a:r>
          </a:p>
          <a:p>
            <a:r>
              <a:rPr lang="en-US" dirty="0"/>
              <a:t>Cataracts</a:t>
            </a:r>
          </a:p>
          <a:p>
            <a:r>
              <a:rPr lang="en-US" dirty="0"/>
              <a:t>Retinopathy</a:t>
            </a:r>
          </a:p>
          <a:p>
            <a:r>
              <a:rPr lang="en-US" dirty="0"/>
              <a:t>Hearing loss</a:t>
            </a:r>
          </a:p>
          <a:p>
            <a:r>
              <a:rPr lang="en-US" dirty="0"/>
              <a:t>Cardiac defects (patent ductus arteriosus and pulmonary artery stenosis)</a:t>
            </a:r>
          </a:p>
          <a:p>
            <a:r>
              <a:rPr lang="en-US" dirty="0"/>
              <a:t>Hepatosplenomegaly</a:t>
            </a:r>
          </a:p>
          <a:p>
            <a:r>
              <a:rPr lang="en-US" dirty="0"/>
              <a:t>Metaphyseal bone </a:t>
            </a:r>
            <a:r>
              <a:rPr lang="en-US" dirty="0" err="1"/>
              <a:t>radiolucencies</a:t>
            </a:r>
            <a:endParaRPr lang="en-US" dirty="0"/>
          </a:p>
          <a:p>
            <a:r>
              <a:rPr lang="en-US" dirty="0"/>
              <a:t>Thrombocytopenia with purpura </a:t>
            </a:r>
          </a:p>
          <a:p>
            <a:r>
              <a:rPr lang="en-US" dirty="0"/>
              <a:t>Dermal erythropoiesis resulting in bluish red skin lesions</a:t>
            </a:r>
          </a:p>
          <a:p>
            <a:r>
              <a:rPr lang="en-US" dirty="0"/>
              <a:t>Hemolytic anemia</a:t>
            </a:r>
          </a:p>
          <a:p>
            <a:r>
              <a:rPr lang="en-US" dirty="0"/>
              <a:t>Immune deficiencies such as hypogammaglobulinemia.</a:t>
            </a:r>
          </a:p>
          <a:p>
            <a:endParaRPr lang="en-US" dirty="0"/>
          </a:p>
        </p:txBody>
      </p:sp>
      <p:pic>
        <p:nvPicPr>
          <p:cNvPr id="2049" name="Picture 1" descr="more info icon.">
            <a:extLst>
              <a:ext uri="{FF2B5EF4-FFF2-40B4-BE49-F238E27FC236}">
                <a16:creationId xmlns:a16="http://schemas.microsoft.com/office/drawing/2014/main" id="{B7E21899-5574-46F7-9362-BDCD4BE3EE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ore info icon.">
            <a:extLst>
              <a:ext uri="{FF2B5EF4-FFF2-40B4-BE49-F238E27FC236}">
                <a16:creationId xmlns:a16="http://schemas.microsoft.com/office/drawing/2014/main" id="{C6B226DF-D066-4C13-9AD1-E0C3A85B8E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69D87C0-E9C9-4E84-B6EE-C998321F43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5395" y="4096737"/>
            <a:ext cx="2748405" cy="2404854"/>
          </a:xfrm>
          <a:prstGeom prst="rect">
            <a:avLst/>
          </a:prstGeom>
        </p:spPr>
      </p:pic>
    </p:spTree>
    <p:extLst>
      <p:ext uri="{BB962C8B-B14F-4D97-AF65-F5344CB8AC3E}">
        <p14:creationId xmlns:p14="http://schemas.microsoft.com/office/powerpoint/2010/main" val="2681280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9746F812-EF08-47DF-B56B-EBCBA0E76FB4}"/>
              </a:ext>
            </a:extLst>
          </p:cNvPr>
          <p:cNvSpPr>
            <a:spLocks noGrp="1" noChangeArrowheads="1"/>
          </p:cNvSpPr>
          <p:nvPr>
            <p:ph type="title"/>
          </p:nvPr>
        </p:nvSpPr>
        <p:spPr/>
        <p:txBody>
          <a:bodyPr/>
          <a:lstStyle/>
          <a:p>
            <a:r>
              <a:rPr lang="en-US" altLang="en-US" b="1" dirty="0">
                <a:solidFill>
                  <a:srgbClr val="C00000"/>
                </a:solidFill>
                <a:latin typeface="Abel"/>
                <a:ea typeface="ＭＳ Ｐゴシック" panose="020B0600070205080204" pitchFamily="34" charset="-128"/>
              </a:rPr>
              <a:t>Pertussis  (Whooping cough)</a:t>
            </a:r>
          </a:p>
        </p:txBody>
      </p:sp>
      <p:sp>
        <p:nvSpPr>
          <p:cNvPr id="56323" name="Content Placeholder 2">
            <a:extLst>
              <a:ext uri="{FF2B5EF4-FFF2-40B4-BE49-F238E27FC236}">
                <a16:creationId xmlns:a16="http://schemas.microsoft.com/office/drawing/2014/main" id="{0AD03CA8-F04F-4CEC-8699-449A9072757A}"/>
              </a:ext>
            </a:extLst>
          </p:cNvPr>
          <p:cNvSpPr>
            <a:spLocks noGrp="1" noChangeArrowheads="1"/>
          </p:cNvSpPr>
          <p:nvPr>
            <p:ph idx="1"/>
          </p:nvPr>
        </p:nvSpPr>
        <p:spPr>
          <a:xfrm>
            <a:off x="1414732" y="2139350"/>
            <a:ext cx="8796068" cy="4413849"/>
          </a:xfrm>
        </p:spPr>
        <p:txBody>
          <a:bodyPr/>
          <a:lstStyle/>
          <a:p>
            <a:r>
              <a:rPr lang="en-US" altLang="en-US" dirty="0">
                <a:ea typeface="ＭＳ Ｐゴシック" panose="020B0600070205080204" pitchFamily="34" charset="-128"/>
              </a:rPr>
              <a:t>Pertussis, a respiratory illness commonly known as whooping cough, is a very contagious disease caused by </a:t>
            </a:r>
            <a:r>
              <a:rPr lang="en-US" altLang="en-US" i="1" dirty="0">
                <a:ea typeface="ＭＳ Ｐゴシック" panose="020B0600070205080204" pitchFamily="34" charset="-128"/>
              </a:rPr>
              <a:t>Bordetella pertussis</a:t>
            </a:r>
            <a:r>
              <a:rPr lang="en-US" altLang="en-US" dirty="0">
                <a:ea typeface="ＭＳ Ｐゴシック" panose="020B0600070205080204" pitchFamily="34" charset="-128"/>
              </a:rPr>
              <a:t>. These bacteria attach to the cilia (tiny, hair-like extensions) that line part of the upper respiratory system and release toxins, which damage the cilia and cause inflammation.</a:t>
            </a:r>
          </a:p>
          <a:p>
            <a:r>
              <a:rPr lang="en-US" altLang="en-US" dirty="0">
                <a:ea typeface="ＭＳ Ｐゴシック" panose="020B0600070205080204" pitchFamily="34" charset="-128"/>
              </a:rPr>
              <a:t>Known in China as the “100 day cough.”</a:t>
            </a:r>
          </a:p>
        </p:txBody>
      </p:sp>
    </p:spTree>
    <p:extLst>
      <p:ext uri="{BB962C8B-B14F-4D97-AF65-F5344CB8AC3E}">
        <p14:creationId xmlns:p14="http://schemas.microsoft.com/office/powerpoint/2010/main" val="2833019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6B0D32-30A4-432D-B1B2-F7B913F92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562" y="-77638"/>
            <a:ext cx="9372417" cy="7004649"/>
          </a:xfrm>
          <a:prstGeom prst="rect">
            <a:avLst/>
          </a:prstGeom>
        </p:spPr>
      </p:pic>
    </p:spTree>
    <p:extLst>
      <p:ext uri="{BB962C8B-B14F-4D97-AF65-F5344CB8AC3E}">
        <p14:creationId xmlns:p14="http://schemas.microsoft.com/office/powerpoint/2010/main" val="1983278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95EA-08E6-46E9-85F5-9CBB33A6FCF6}"/>
              </a:ext>
            </a:extLst>
          </p:cNvPr>
          <p:cNvSpPr>
            <a:spLocks noGrp="1"/>
          </p:cNvSpPr>
          <p:nvPr>
            <p:ph type="title"/>
          </p:nvPr>
        </p:nvSpPr>
        <p:spPr/>
        <p:txBody>
          <a:bodyPr/>
          <a:lstStyle/>
          <a:p>
            <a:r>
              <a:rPr lang="en-US" b="1" dirty="0">
                <a:solidFill>
                  <a:srgbClr val="C00000"/>
                </a:solidFill>
                <a:latin typeface="Abel"/>
              </a:rPr>
              <a:t>Recent outbreaks</a:t>
            </a:r>
          </a:p>
        </p:txBody>
      </p:sp>
      <p:sp>
        <p:nvSpPr>
          <p:cNvPr id="3" name="Content Placeholder 2">
            <a:extLst>
              <a:ext uri="{FF2B5EF4-FFF2-40B4-BE49-F238E27FC236}">
                <a16:creationId xmlns:a16="http://schemas.microsoft.com/office/drawing/2014/main" id="{AA6D1890-B7B7-44C4-9102-624C0F0C665B}"/>
              </a:ext>
            </a:extLst>
          </p:cNvPr>
          <p:cNvSpPr>
            <a:spLocks noGrp="1"/>
          </p:cNvSpPr>
          <p:nvPr>
            <p:ph idx="1"/>
          </p:nvPr>
        </p:nvSpPr>
        <p:spPr/>
        <p:txBody>
          <a:bodyPr>
            <a:normAutofit lnSpcReduction="10000"/>
          </a:bodyPr>
          <a:lstStyle/>
          <a:p>
            <a:r>
              <a:rPr lang="en-US" dirty="0"/>
              <a:t>In July 2019, the initial identification of two cases of </a:t>
            </a:r>
            <a:r>
              <a:rPr lang="en-US" b="1" dirty="0"/>
              <a:t>measles</a:t>
            </a:r>
            <a:r>
              <a:rPr lang="en-US" dirty="0"/>
              <a:t> in Fort Bliss, Texas led to a coordinated effort by federal, state, city, and army public health agencies to locate others who may have been exposed and to prevent further spread. Ultimately, six cases were found. Three cases occurred in children age 1–4 years, none of whom had received any vaccines; the other three were adults.</a:t>
            </a:r>
          </a:p>
          <a:p>
            <a:r>
              <a:rPr lang="en-US" dirty="0"/>
              <a:t>In August 2019, 30 attendees at a Nebraska wedding developed </a:t>
            </a:r>
            <a:r>
              <a:rPr lang="en-US" b="1" dirty="0"/>
              <a:t>mumps</a:t>
            </a:r>
            <a:r>
              <a:rPr lang="en-US" dirty="0"/>
              <a:t> after being exposed to one asymptomatic index patient who was fully vaccinated according to Advisory Committee on Immunization Practices (ACIP) recommendations, resulting in a multistate outbreak. </a:t>
            </a:r>
          </a:p>
        </p:txBody>
      </p:sp>
      <p:pic>
        <p:nvPicPr>
          <p:cNvPr id="2049" name="Picture 1" descr="more info icon.">
            <a:extLst>
              <a:ext uri="{FF2B5EF4-FFF2-40B4-BE49-F238E27FC236}">
                <a16:creationId xmlns:a16="http://schemas.microsoft.com/office/drawing/2014/main" id="{B7E21899-5574-46F7-9362-BDCD4BE3EE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ore info icon.">
            <a:extLst>
              <a:ext uri="{FF2B5EF4-FFF2-40B4-BE49-F238E27FC236}">
                <a16:creationId xmlns:a16="http://schemas.microsoft.com/office/drawing/2014/main" id="{C6B226DF-D066-4C13-9AD1-E0C3A85B8E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875" cy="1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299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426EE6-4ACF-40DF-AF97-E65FC8C73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789" y="-69011"/>
            <a:ext cx="9418586" cy="7039154"/>
          </a:xfrm>
          <a:prstGeom prst="rect">
            <a:avLst/>
          </a:prstGeom>
        </p:spPr>
      </p:pic>
    </p:spTree>
    <p:extLst>
      <p:ext uri="{BB962C8B-B14F-4D97-AF65-F5344CB8AC3E}">
        <p14:creationId xmlns:p14="http://schemas.microsoft.com/office/powerpoint/2010/main" val="773984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a:extLst>
              <a:ext uri="{FF2B5EF4-FFF2-40B4-BE49-F238E27FC236}">
                <a16:creationId xmlns:a16="http://schemas.microsoft.com/office/drawing/2014/main" id="{71D3FA48-AB8F-4F8A-9221-559D3D42C4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01639"/>
            <a:ext cx="9144000" cy="605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Box 2">
            <a:extLst>
              <a:ext uri="{FF2B5EF4-FFF2-40B4-BE49-F238E27FC236}">
                <a16:creationId xmlns:a16="http://schemas.microsoft.com/office/drawing/2014/main" id="{C88195FD-72ED-4DB6-9E56-D392BAE26BAC}"/>
              </a:ext>
            </a:extLst>
          </p:cNvPr>
          <p:cNvSpPr txBox="1">
            <a:spLocks noChangeArrowheads="1"/>
          </p:cNvSpPr>
          <p:nvPr/>
        </p:nvSpPr>
        <p:spPr bwMode="auto">
          <a:xfrm>
            <a:off x="3886200" y="2133601"/>
            <a:ext cx="22939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400" b="1"/>
              <a:t>9,935 cases</a:t>
            </a:r>
          </a:p>
          <a:p>
            <a:pPr algn="ctr" eaLnBrk="1" hangingPunct="1">
              <a:spcBef>
                <a:spcPct val="0"/>
              </a:spcBef>
              <a:buFontTx/>
              <a:buNone/>
            </a:pPr>
            <a:r>
              <a:rPr lang="en-US" altLang="en-US" sz="2400" b="1"/>
              <a:t>26.0/100,000</a:t>
            </a:r>
          </a:p>
        </p:txBody>
      </p:sp>
    </p:spTree>
    <p:extLst>
      <p:ext uri="{BB962C8B-B14F-4D97-AF65-F5344CB8AC3E}">
        <p14:creationId xmlns:p14="http://schemas.microsoft.com/office/powerpoint/2010/main" val="2441157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www.cdc.gov/pertussis/images/pertussis-timeline-lg.jpg">
            <a:extLst>
              <a:ext uri="{FF2B5EF4-FFF2-40B4-BE49-F238E27FC236}">
                <a16:creationId xmlns:a16="http://schemas.microsoft.com/office/drawing/2014/main" id="{804B2ECC-F283-4F1E-A42B-FD3D051DF4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0" y="685800"/>
            <a:ext cx="93091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4050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bio.davidson.edu/people/sosarafova/Assets/Bio307/jolancaster/assets/tozzi%20et%20al.jpg">
            <a:extLst>
              <a:ext uri="{FF2B5EF4-FFF2-40B4-BE49-F238E27FC236}">
                <a16:creationId xmlns:a16="http://schemas.microsoft.com/office/drawing/2014/main" id="{AE09FA44-82FD-4077-9D86-511F395A9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1813" y="228600"/>
            <a:ext cx="856615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0844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95EA-08E6-46E9-85F5-9CBB33A6FCF6}"/>
              </a:ext>
            </a:extLst>
          </p:cNvPr>
          <p:cNvSpPr>
            <a:spLocks noGrp="1"/>
          </p:cNvSpPr>
          <p:nvPr>
            <p:ph type="title"/>
          </p:nvPr>
        </p:nvSpPr>
        <p:spPr/>
        <p:txBody>
          <a:bodyPr/>
          <a:lstStyle/>
          <a:p>
            <a:r>
              <a:rPr lang="en-US" b="1" dirty="0">
                <a:solidFill>
                  <a:srgbClr val="C00000"/>
                </a:solidFill>
                <a:latin typeface="Abel"/>
              </a:rPr>
              <a:t>Pertussis</a:t>
            </a:r>
          </a:p>
        </p:txBody>
      </p:sp>
      <p:pic>
        <p:nvPicPr>
          <p:cNvPr id="2049" name="Picture 1" descr="more info icon.">
            <a:extLst>
              <a:ext uri="{FF2B5EF4-FFF2-40B4-BE49-F238E27FC236}">
                <a16:creationId xmlns:a16="http://schemas.microsoft.com/office/drawing/2014/main" id="{B7E21899-5574-46F7-9362-BDCD4BE3EE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ore info icon.">
            <a:extLst>
              <a:ext uri="{FF2B5EF4-FFF2-40B4-BE49-F238E27FC236}">
                <a16:creationId xmlns:a16="http://schemas.microsoft.com/office/drawing/2014/main" id="{C6B226DF-D066-4C13-9AD1-E0C3A85B8E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875" cy="14287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59781B50-4FFD-4C0C-A8B8-BE76D97574BF}"/>
              </a:ext>
            </a:extLst>
          </p:cNvPr>
          <p:cNvSpPr>
            <a:spLocks noGrp="1"/>
          </p:cNvSpPr>
          <p:nvPr>
            <p:ph idx="1"/>
          </p:nvPr>
        </p:nvSpPr>
        <p:spPr/>
        <p:txBody>
          <a:bodyPr>
            <a:normAutofit fontScale="92500" lnSpcReduction="10000"/>
          </a:bodyPr>
          <a:lstStyle/>
          <a:p>
            <a:pPr marL="0" indent="0">
              <a:buNone/>
            </a:pPr>
            <a:r>
              <a:rPr lang="en-US" b="1" dirty="0"/>
              <a:t>Clinical Criteria</a:t>
            </a:r>
          </a:p>
          <a:p>
            <a:pPr marL="0" indent="0">
              <a:buNone/>
            </a:pPr>
            <a:r>
              <a:rPr lang="en-US" dirty="0"/>
              <a:t>In the absence of a more likely diagnosis, a cough illness lasting ≥2 weeks, with at least one of the following signs or symptoms: </a:t>
            </a:r>
          </a:p>
          <a:p>
            <a:pPr lvl="1"/>
            <a:r>
              <a:rPr lang="en-US" sz="2800" dirty="0"/>
              <a:t>Paroxysms of coughing; OR</a:t>
            </a:r>
          </a:p>
          <a:p>
            <a:pPr lvl="1"/>
            <a:r>
              <a:rPr lang="en-US" sz="2800" dirty="0"/>
              <a:t>Inspiratory whoop; OR</a:t>
            </a:r>
          </a:p>
          <a:p>
            <a:pPr lvl="1"/>
            <a:r>
              <a:rPr lang="en-US" sz="2800" dirty="0"/>
              <a:t>Post-tussive vomiting; OR</a:t>
            </a:r>
          </a:p>
          <a:p>
            <a:pPr lvl="1"/>
            <a:r>
              <a:rPr lang="en-US" sz="2800" dirty="0"/>
              <a:t>Apnea (with or without cyanosis)</a:t>
            </a:r>
          </a:p>
          <a:p>
            <a:pPr marL="0" indent="0">
              <a:buNone/>
            </a:pPr>
            <a:r>
              <a:rPr lang="en-US" b="1" dirty="0"/>
              <a:t>Laboratory Criteria</a:t>
            </a:r>
          </a:p>
          <a:p>
            <a:pPr marL="0" indent="0">
              <a:buNone/>
            </a:pPr>
            <a:r>
              <a:rPr lang="en-US" i="1" dirty="0"/>
              <a:t>Confirmatory laboratory evidence: </a:t>
            </a:r>
            <a:endParaRPr lang="en-US" dirty="0"/>
          </a:p>
          <a:p>
            <a:pPr lvl="1"/>
            <a:r>
              <a:rPr lang="en-US" sz="2800" dirty="0"/>
              <a:t>Isolation of </a:t>
            </a:r>
            <a:r>
              <a:rPr lang="en-US" sz="2800" i="1" dirty="0"/>
              <a:t>B. pertussis</a:t>
            </a:r>
            <a:r>
              <a:rPr lang="en-US" sz="2800" dirty="0"/>
              <a:t> from a clinical specimen</a:t>
            </a:r>
          </a:p>
          <a:p>
            <a:pPr lvl="1"/>
            <a:r>
              <a:rPr lang="en-US" sz="2800" dirty="0"/>
              <a:t>Positive Polymerase Chain Reaction (PCR) for </a:t>
            </a:r>
            <a:r>
              <a:rPr lang="en-US" sz="2800" i="1" dirty="0"/>
              <a:t>B. pertussis</a:t>
            </a:r>
            <a:endParaRPr lang="en-US" sz="2800" dirty="0"/>
          </a:p>
          <a:p>
            <a:endParaRPr lang="en-US" dirty="0"/>
          </a:p>
        </p:txBody>
      </p:sp>
    </p:spTree>
    <p:extLst>
      <p:ext uri="{BB962C8B-B14F-4D97-AF65-F5344CB8AC3E}">
        <p14:creationId xmlns:p14="http://schemas.microsoft.com/office/powerpoint/2010/main" val="1757137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5BD2747F-0466-4E55-A6D0-201B9D112224}"/>
              </a:ext>
            </a:extLst>
          </p:cNvPr>
          <p:cNvSpPr>
            <a:spLocks noGrp="1" noChangeArrowheads="1"/>
          </p:cNvSpPr>
          <p:nvPr>
            <p:ph type="title"/>
          </p:nvPr>
        </p:nvSpPr>
        <p:spPr/>
        <p:txBody>
          <a:bodyPr/>
          <a:lstStyle/>
          <a:p>
            <a:r>
              <a:rPr lang="en-US" altLang="en-US" b="1" dirty="0">
                <a:solidFill>
                  <a:srgbClr val="C00000"/>
                </a:solidFill>
                <a:latin typeface="Abel"/>
                <a:ea typeface="ＭＳ Ｐゴシック" panose="020B0600070205080204" pitchFamily="34" charset="-128"/>
              </a:rPr>
              <a:t>Pertussis</a:t>
            </a:r>
          </a:p>
        </p:txBody>
      </p:sp>
      <p:sp>
        <p:nvSpPr>
          <p:cNvPr id="60419" name="Content Placeholder 2">
            <a:extLst>
              <a:ext uri="{FF2B5EF4-FFF2-40B4-BE49-F238E27FC236}">
                <a16:creationId xmlns:a16="http://schemas.microsoft.com/office/drawing/2014/main" id="{8A4DF6AD-E8C2-4342-94B3-763F8AAAB103}"/>
              </a:ext>
            </a:extLst>
          </p:cNvPr>
          <p:cNvSpPr>
            <a:spLocks noGrp="1" noChangeArrowheads="1"/>
          </p:cNvSpPr>
          <p:nvPr>
            <p:ph idx="1"/>
          </p:nvPr>
        </p:nvSpPr>
        <p:spPr>
          <a:xfrm>
            <a:off x="1578634" y="1984074"/>
            <a:ext cx="8632166" cy="4645325"/>
          </a:xfrm>
        </p:spPr>
        <p:txBody>
          <a:bodyPr/>
          <a:lstStyle/>
          <a:p>
            <a:r>
              <a:rPr lang="en-US" altLang="en-US" sz="2600" dirty="0">
                <a:ea typeface="ＭＳ Ｐゴシック" panose="020B0600070205080204" pitchFamily="34" charset="-128"/>
              </a:rPr>
              <a:t>Pertussis is only found in humans and is spread from person to person by coughing or sneezing while in close contact with others, who then breathe in the pertussis bacteria. </a:t>
            </a:r>
          </a:p>
          <a:p>
            <a:r>
              <a:rPr lang="en-US" altLang="en-US" sz="2600" dirty="0">
                <a:ea typeface="ＭＳ Ｐゴシック" panose="020B0600070205080204" pitchFamily="34" charset="-128"/>
              </a:rPr>
              <a:t>Symptoms of pertussis usually develop within 5–10 days after being exposed, but sometimes as long as 3 weeks.</a:t>
            </a:r>
          </a:p>
          <a:p>
            <a:r>
              <a:rPr lang="en-US" altLang="en-US" sz="2600" dirty="0">
                <a:ea typeface="ＭＳ Ｐゴシック" panose="020B0600070205080204" pitchFamily="34" charset="-128"/>
              </a:rPr>
              <a:t>Waning immunity associated with use of acellular pertussis vaccine (</a:t>
            </a:r>
            <a:r>
              <a:rPr lang="en-US" altLang="en-US" sz="2600" dirty="0" err="1">
                <a:ea typeface="ＭＳ Ｐゴシック" panose="020B0600070205080204" pitchFamily="34" charset="-128"/>
              </a:rPr>
              <a:t>Dtap</a:t>
            </a:r>
            <a:r>
              <a:rPr lang="en-US" altLang="en-US" sz="2600" dirty="0">
                <a:ea typeface="ＭＳ Ｐゴシック" panose="020B0600070205080204" pitchFamily="34" charset="-128"/>
              </a:rPr>
              <a:t>/Tdap).</a:t>
            </a:r>
          </a:p>
          <a:p>
            <a:r>
              <a:rPr lang="en-US" altLang="en-US" sz="2600" dirty="0">
                <a:ea typeface="ＭＳ Ｐゴシック" panose="020B0600070205080204" pitchFamily="34" charset="-128"/>
              </a:rPr>
              <a:t>Cyclical peaks every 3-5 years in US.</a:t>
            </a:r>
          </a:p>
        </p:txBody>
      </p:sp>
    </p:spTree>
    <p:extLst>
      <p:ext uri="{BB962C8B-B14F-4D97-AF65-F5344CB8AC3E}">
        <p14:creationId xmlns:p14="http://schemas.microsoft.com/office/powerpoint/2010/main" val="3999863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mrsjonesroom.com/pix/sneeze.jpg">
            <a:extLst>
              <a:ext uri="{FF2B5EF4-FFF2-40B4-BE49-F238E27FC236}">
                <a16:creationId xmlns:a16="http://schemas.microsoft.com/office/drawing/2014/main" id="{FDD27801-6A70-4770-8766-FB4513CF7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689" y="0"/>
            <a:ext cx="9539287"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6883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497E0D0A-A39D-4175-9F0F-4AC40BA49016}"/>
              </a:ext>
            </a:extLst>
          </p:cNvPr>
          <p:cNvSpPr>
            <a:spLocks noGrp="1" noChangeArrowheads="1"/>
          </p:cNvSpPr>
          <p:nvPr>
            <p:ph type="title"/>
          </p:nvPr>
        </p:nvSpPr>
        <p:spPr/>
        <p:txBody>
          <a:bodyPr/>
          <a:lstStyle/>
          <a:p>
            <a:r>
              <a:rPr lang="en-US" altLang="en-US" b="1" dirty="0">
                <a:solidFill>
                  <a:srgbClr val="C00000"/>
                </a:solidFill>
                <a:latin typeface="Abel"/>
                <a:ea typeface="ＭＳ Ｐゴシック" panose="020B0600070205080204" pitchFamily="34" charset="-128"/>
              </a:rPr>
              <a:t>Pertussis clinical presentation</a:t>
            </a:r>
          </a:p>
        </p:txBody>
      </p:sp>
      <p:sp>
        <p:nvSpPr>
          <p:cNvPr id="62467" name="Content Placeholder 2">
            <a:extLst>
              <a:ext uri="{FF2B5EF4-FFF2-40B4-BE49-F238E27FC236}">
                <a16:creationId xmlns:a16="http://schemas.microsoft.com/office/drawing/2014/main" id="{EE844451-25A4-49F4-958C-7751A6B63A6D}"/>
              </a:ext>
            </a:extLst>
          </p:cNvPr>
          <p:cNvSpPr>
            <a:spLocks noGrp="1" noChangeArrowheads="1"/>
          </p:cNvSpPr>
          <p:nvPr>
            <p:ph sz="half" idx="1"/>
          </p:nvPr>
        </p:nvSpPr>
        <p:spPr>
          <a:xfrm>
            <a:off x="1600200" y="1897810"/>
            <a:ext cx="3334109" cy="3740989"/>
          </a:xfrm>
        </p:spPr>
        <p:txBody>
          <a:bodyPr/>
          <a:lstStyle/>
          <a:p>
            <a:pPr>
              <a:buFontTx/>
              <a:buNone/>
            </a:pPr>
            <a:r>
              <a:rPr lang="en-US" altLang="en-US" b="1" dirty="0">
                <a:ea typeface="ＭＳ Ｐゴシック" panose="020B0600070205080204" pitchFamily="34" charset="-128"/>
              </a:rPr>
              <a:t>Symptoms</a:t>
            </a:r>
          </a:p>
          <a:p>
            <a:r>
              <a:rPr lang="en-US" altLang="en-US" dirty="0">
                <a:ea typeface="ＭＳ Ｐゴシック" panose="020B0600070205080204" pitchFamily="34" charset="-128"/>
              </a:rPr>
              <a:t>Runny nose</a:t>
            </a:r>
          </a:p>
          <a:p>
            <a:r>
              <a:rPr lang="en-US" altLang="en-US" dirty="0">
                <a:ea typeface="ＭＳ Ｐゴシック" panose="020B0600070205080204" pitchFamily="34" charset="-128"/>
              </a:rPr>
              <a:t>Sneezing</a:t>
            </a:r>
          </a:p>
          <a:p>
            <a:r>
              <a:rPr lang="en-US" altLang="en-US" dirty="0">
                <a:ea typeface="ＭＳ Ｐゴシック" panose="020B0600070205080204" pitchFamily="34" charset="-128"/>
              </a:rPr>
              <a:t>Mild cough</a:t>
            </a:r>
          </a:p>
          <a:p>
            <a:r>
              <a:rPr lang="en-US" altLang="en-US" dirty="0">
                <a:ea typeface="ＭＳ Ｐゴシック" panose="020B0600070205080204" pitchFamily="34" charset="-128"/>
              </a:rPr>
              <a:t>Paroxysmal cough</a:t>
            </a:r>
          </a:p>
          <a:p>
            <a:r>
              <a:rPr lang="en-US" altLang="en-US" dirty="0">
                <a:ea typeface="ＭＳ Ｐゴシック" panose="020B0600070205080204" pitchFamily="34" charset="-128"/>
              </a:rPr>
              <a:t>Chronic cough</a:t>
            </a:r>
          </a:p>
          <a:p>
            <a:r>
              <a:rPr lang="en-US" altLang="en-US" dirty="0">
                <a:ea typeface="ＭＳ Ｐゴシック" panose="020B0600070205080204" pitchFamily="34" charset="-128"/>
              </a:rPr>
              <a:t>Fatigue</a:t>
            </a:r>
          </a:p>
          <a:p>
            <a:pPr>
              <a:buFontTx/>
              <a:buNone/>
            </a:pPr>
            <a:endParaRPr lang="en-US" altLang="en-US" b="1" dirty="0">
              <a:ea typeface="ＭＳ Ｐゴシック" panose="020B0600070205080204" pitchFamily="34" charset="-128"/>
            </a:endParaRPr>
          </a:p>
        </p:txBody>
      </p:sp>
      <p:sp>
        <p:nvSpPr>
          <p:cNvPr id="62468" name="Content Placeholder 3">
            <a:extLst>
              <a:ext uri="{FF2B5EF4-FFF2-40B4-BE49-F238E27FC236}">
                <a16:creationId xmlns:a16="http://schemas.microsoft.com/office/drawing/2014/main" id="{E5082ABB-3D36-4CE5-B60B-4DBD435C6191}"/>
              </a:ext>
            </a:extLst>
          </p:cNvPr>
          <p:cNvSpPr>
            <a:spLocks noGrp="1" noChangeArrowheads="1"/>
          </p:cNvSpPr>
          <p:nvPr>
            <p:ph sz="half" idx="2"/>
          </p:nvPr>
        </p:nvSpPr>
        <p:spPr/>
        <p:txBody>
          <a:bodyPr/>
          <a:lstStyle/>
          <a:p>
            <a:pPr>
              <a:buFontTx/>
              <a:buNone/>
            </a:pPr>
            <a:r>
              <a:rPr lang="en-US" altLang="en-US" b="1" dirty="0">
                <a:ea typeface="ＭＳ Ｐゴシック" panose="020B0600070205080204" pitchFamily="34" charset="-128"/>
              </a:rPr>
              <a:t>Signs</a:t>
            </a:r>
          </a:p>
          <a:p>
            <a:r>
              <a:rPr lang="en-US" altLang="en-US" dirty="0">
                <a:ea typeface="ＭＳ Ｐゴシック" panose="020B0600070205080204" pitchFamily="34" charset="-128"/>
              </a:rPr>
              <a:t>Low-grade fever</a:t>
            </a:r>
          </a:p>
          <a:p>
            <a:r>
              <a:rPr lang="en-US" altLang="en-US" dirty="0">
                <a:ea typeface="ＭＳ Ｐゴシック" panose="020B0600070205080204" pitchFamily="34" charset="-128"/>
              </a:rPr>
              <a:t>Apnea in infants</a:t>
            </a:r>
          </a:p>
          <a:p>
            <a:r>
              <a:rPr lang="en-US" altLang="en-US" dirty="0">
                <a:ea typeface="ＭＳ Ｐゴシック" panose="020B0600070205080204" pitchFamily="34" charset="-128"/>
              </a:rPr>
              <a:t>Post-tussive whoop</a:t>
            </a:r>
          </a:p>
          <a:p>
            <a:r>
              <a:rPr lang="en-US" altLang="en-US" dirty="0">
                <a:ea typeface="ＭＳ Ｐゴシック" panose="020B0600070205080204" pitchFamily="34" charset="-128"/>
              </a:rPr>
              <a:t>Post-tussive vomiting</a:t>
            </a:r>
          </a:p>
        </p:txBody>
      </p:sp>
    </p:spTree>
    <p:extLst>
      <p:ext uri="{BB962C8B-B14F-4D97-AF65-F5344CB8AC3E}">
        <p14:creationId xmlns:p14="http://schemas.microsoft.com/office/powerpoint/2010/main" val="3931694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95EA-08E6-46E9-85F5-9CBB33A6FCF6}"/>
              </a:ext>
            </a:extLst>
          </p:cNvPr>
          <p:cNvSpPr>
            <a:spLocks noGrp="1"/>
          </p:cNvSpPr>
          <p:nvPr>
            <p:ph type="title"/>
          </p:nvPr>
        </p:nvSpPr>
        <p:spPr/>
        <p:txBody>
          <a:bodyPr/>
          <a:lstStyle/>
          <a:p>
            <a:r>
              <a:rPr lang="en-US" b="1" dirty="0">
                <a:solidFill>
                  <a:srgbClr val="C00000"/>
                </a:solidFill>
                <a:latin typeface="Abel"/>
              </a:rPr>
              <a:t>Pertussis (Whooping cough)</a:t>
            </a:r>
          </a:p>
        </p:txBody>
      </p:sp>
      <p:pic>
        <p:nvPicPr>
          <p:cNvPr id="4" name="slide15_teen">
            <a:hlinkClick r:id="" action="ppaction://media"/>
            <a:extLst>
              <a:ext uri="{FF2B5EF4-FFF2-40B4-BE49-F238E27FC236}">
                <a16:creationId xmlns:a16="http://schemas.microsoft.com/office/drawing/2014/main" id="{051D135C-C380-4F5E-9EB9-EC1EBC661093}"/>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981753" y="1478766"/>
            <a:ext cx="6267178" cy="5014109"/>
          </a:xfrm>
        </p:spPr>
      </p:pic>
    </p:spTree>
    <p:extLst>
      <p:ext uri="{BB962C8B-B14F-4D97-AF65-F5344CB8AC3E}">
        <p14:creationId xmlns:p14="http://schemas.microsoft.com/office/powerpoint/2010/main" val="9128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5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062F5C1F-61A4-479C-ACA5-B3FD7D72B4A7}"/>
              </a:ext>
            </a:extLst>
          </p:cNvPr>
          <p:cNvSpPr>
            <a:spLocks noGrp="1" noChangeArrowheads="1"/>
          </p:cNvSpPr>
          <p:nvPr>
            <p:ph type="title"/>
          </p:nvPr>
        </p:nvSpPr>
        <p:spPr/>
        <p:txBody>
          <a:bodyPr/>
          <a:lstStyle/>
          <a:p>
            <a:pPr eaLnBrk="1" hangingPunct="1"/>
            <a:r>
              <a:rPr lang="en-US" altLang="en-US" b="1" dirty="0">
                <a:solidFill>
                  <a:srgbClr val="C00000"/>
                </a:solidFill>
                <a:latin typeface="Abel"/>
                <a:ea typeface="ＭＳ Ｐゴシック" panose="020B0600070205080204" pitchFamily="34" charset="-128"/>
              </a:rPr>
              <a:t>Pertussis complications</a:t>
            </a:r>
          </a:p>
        </p:txBody>
      </p:sp>
      <p:sp>
        <p:nvSpPr>
          <p:cNvPr id="64515" name="Content Placeholder 2">
            <a:extLst>
              <a:ext uri="{FF2B5EF4-FFF2-40B4-BE49-F238E27FC236}">
                <a16:creationId xmlns:a16="http://schemas.microsoft.com/office/drawing/2014/main" id="{C8DEC4B4-FDB4-47F6-A990-35231D68ECA9}"/>
              </a:ext>
            </a:extLst>
          </p:cNvPr>
          <p:cNvSpPr>
            <a:spLocks noGrp="1" noChangeArrowheads="1"/>
          </p:cNvSpPr>
          <p:nvPr>
            <p:ph idx="1"/>
          </p:nvPr>
        </p:nvSpPr>
        <p:spPr>
          <a:xfrm>
            <a:off x="1388853" y="1871932"/>
            <a:ext cx="8974347" cy="4681268"/>
          </a:xfrm>
        </p:spPr>
        <p:txBody>
          <a:bodyPr/>
          <a:lstStyle/>
          <a:p>
            <a:r>
              <a:rPr lang="en-US" altLang="en-US" sz="2600" dirty="0">
                <a:ea typeface="ＭＳ Ｐゴシック" panose="020B0600070205080204" pitchFamily="34" charset="-128"/>
              </a:rPr>
              <a:t>Pneumonia (2%)</a:t>
            </a:r>
          </a:p>
          <a:p>
            <a:r>
              <a:rPr lang="en-US" altLang="en-US" sz="2600" dirty="0">
                <a:ea typeface="ＭＳ Ｐゴシック" panose="020B0600070205080204" pitchFamily="34" charset="-128"/>
              </a:rPr>
              <a:t>Weight loss (33%)</a:t>
            </a:r>
          </a:p>
          <a:p>
            <a:r>
              <a:rPr lang="en-US" altLang="en-US" sz="2600" dirty="0">
                <a:ea typeface="ＭＳ Ｐゴシック" panose="020B0600070205080204" pitchFamily="34" charset="-128"/>
              </a:rPr>
              <a:t>Urinary incontinence (28%)</a:t>
            </a:r>
          </a:p>
          <a:p>
            <a:r>
              <a:rPr lang="en-US" altLang="en-US" sz="2600" dirty="0">
                <a:ea typeface="ＭＳ Ｐゴシック" panose="020B0600070205080204" pitchFamily="34" charset="-128"/>
              </a:rPr>
              <a:t>Syncope (6%)</a:t>
            </a:r>
          </a:p>
          <a:p>
            <a:r>
              <a:rPr lang="en-US" altLang="en-US" sz="2600" dirty="0">
                <a:ea typeface="ＭＳ Ｐゴシック" panose="020B0600070205080204" pitchFamily="34" charset="-128"/>
              </a:rPr>
              <a:t>Rib fractures from severe coughing (4%)</a:t>
            </a:r>
          </a:p>
          <a:p>
            <a:r>
              <a:rPr lang="en-US" altLang="en-US" sz="2600" dirty="0">
                <a:ea typeface="ＭＳ Ｐゴシック" panose="020B0600070205080204" pitchFamily="34" charset="-128"/>
              </a:rPr>
              <a:t>Other complications include anorexia, dehydration, epistaxis, hernias and otitis media</a:t>
            </a:r>
          </a:p>
          <a:p>
            <a:r>
              <a:rPr lang="en-US" altLang="en-US" sz="2600" dirty="0">
                <a:ea typeface="ＭＳ Ｐゴシック" panose="020B0600070205080204" pitchFamily="34" charset="-128"/>
              </a:rPr>
              <a:t>More severe complications include encephalopathy, pneumothorax, rectal prolapse, subdural hematomas and seizures</a:t>
            </a:r>
          </a:p>
        </p:txBody>
      </p:sp>
    </p:spTree>
    <p:extLst>
      <p:ext uri="{BB962C8B-B14F-4D97-AF65-F5344CB8AC3E}">
        <p14:creationId xmlns:p14="http://schemas.microsoft.com/office/powerpoint/2010/main" val="1102321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AE7BA-359E-4890-A714-1AAC119E529C}"/>
              </a:ext>
            </a:extLst>
          </p:cNvPr>
          <p:cNvSpPr>
            <a:spLocks noGrp="1"/>
          </p:cNvSpPr>
          <p:nvPr>
            <p:ph type="title"/>
          </p:nvPr>
        </p:nvSpPr>
        <p:spPr/>
        <p:txBody>
          <a:bodyPr/>
          <a:lstStyle/>
          <a:p>
            <a:r>
              <a:rPr lang="en-US" b="1" dirty="0">
                <a:solidFill>
                  <a:srgbClr val="C00000"/>
                </a:solidFill>
                <a:latin typeface="Abel"/>
              </a:rPr>
              <a:t>Vaccine orders via VFC</a:t>
            </a:r>
          </a:p>
        </p:txBody>
      </p:sp>
      <p:sp>
        <p:nvSpPr>
          <p:cNvPr id="3" name="Content Placeholder 2">
            <a:extLst>
              <a:ext uri="{FF2B5EF4-FFF2-40B4-BE49-F238E27FC236}">
                <a16:creationId xmlns:a16="http://schemas.microsoft.com/office/drawing/2014/main" id="{2CBEBFDF-0C84-44CB-B5A4-E29280E8D9DB}"/>
              </a:ext>
            </a:extLst>
          </p:cNvPr>
          <p:cNvSpPr>
            <a:spLocks noGrp="1"/>
          </p:cNvSpPr>
          <p:nvPr>
            <p:ph idx="1"/>
          </p:nvPr>
        </p:nvSpPr>
        <p:spPr/>
        <p:txBody>
          <a:bodyPr>
            <a:normAutofit fontScale="92500" lnSpcReduction="20000"/>
          </a:bodyPr>
          <a:lstStyle/>
          <a:p>
            <a:r>
              <a:rPr lang="en-US" dirty="0"/>
              <a:t>On January 20, 2020, the first US case of COVID-19 was reported. Compared with 2019 vaccine data, use of vaccines fell by approximately 750,000 nationally until mid-March 2020.</a:t>
            </a:r>
          </a:p>
          <a:p>
            <a:r>
              <a:rPr lang="en-US" dirty="0"/>
              <a:t>By the week of April 13, 2020, the deficit in comparing vaccine orders and administration for children between 2020 and 2019 had swollen to 3 million orders.</a:t>
            </a:r>
          </a:p>
          <a:p>
            <a:r>
              <a:rPr lang="en-US" dirty="0"/>
              <a:t>The steep decline in vaccine application after March 13 primarily resulted from a decline in vaccination among children and adolescents older than 24 months. </a:t>
            </a:r>
          </a:p>
          <a:p>
            <a:r>
              <a:rPr lang="en-US" dirty="0"/>
              <a:t>The healthcare team needs to promote routine vaccination, particularly among children and adolescents older than 24 months, and devise systems-based solutions to increase vaccine coverage for these young people.</a:t>
            </a:r>
          </a:p>
        </p:txBody>
      </p:sp>
    </p:spTree>
    <p:extLst>
      <p:ext uri="{BB962C8B-B14F-4D97-AF65-F5344CB8AC3E}">
        <p14:creationId xmlns:p14="http://schemas.microsoft.com/office/powerpoint/2010/main" val="34919296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0C3401E8-E9CB-4A3A-A0BB-41A865D872BF}"/>
              </a:ext>
            </a:extLst>
          </p:cNvPr>
          <p:cNvSpPr>
            <a:spLocks noGrp="1" noChangeArrowheads="1"/>
          </p:cNvSpPr>
          <p:nvPr>
            <p:ph type="title"/>
          </p:nvPr>
        </p:nvSpPr>
        <p:spPr/>
        <p:txBody>
          <a:bodyPr/>
          <a:lstStyle/>
          <a:p>
            <a:r>
              <a:rPr lang="en-US" altLang="en-US" b="1" dirty="0">
                <a:solidFill>
                  <a:srgbClr val="C00000"/>
                </a:solidFill>
                <a:latin typeface="Abel"/>
                <a:ea typeface="ＭＳ Ｐゴシック" panose="020B0600070205080204" pitchFamily="34" charset="-128"/>
              </a:rPr>
              <a:t>Pertussis diagnosis</a:t>
            </a:r>
          </a:p>
        </p:txBody>
      </p:sp>
      <p:pic>
        <p:nvPicPr>
          <p:cNvPr id="66563" name="Picture 4" descr="C:\Users\John\Desktop\testing-period.jpg">
            <a:extLst>
              <a:ext uri="{FF2B5EF4-FFF2-40B4-BE49-F238E27FC236}">
                <a16:creationId xmlns:a16="http://schemas.microsoft.com/office/drawing/2014/main" id="{1A8277C9-9F42-4EF4-9E58-1EFEAB384FD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076700" y="3429000"/>
            <a:ext cx="5334000" cy="3048000"/>
          </a:xfrm>
          <a:noFill/>
        </p:spPr>
      </p:pic>
      <p:sp>
        <p:nvSpPr>
          <p:cNvPr id="66564" name="TextBox 4">
            <a:extLst>
              <a:ext uri="{FF2B5EF4-FFF2-40B4-BE49-F238E27FC236}">
                <a16:creationId xmlns:a16="http://schemas.microsoft.com/office/drawing/2014/main" id="{311D5203-46AF-45CC-8B08-324875487470}"/>
              </a:ext>
            </a:extLst>
          </p:cNvPr>
          <p:cNvSpPr txBox="1">
            <a:spLocks noChangeArrowheads="1"/>
          </p:cNvSpPr>
          <p:nvPr/>
        </p:nvSpPr>
        <p:spPr bwMode="auto">
          <a:xfrm>
            <a:off x="3657600" y="1752600"/>
            <a:ext cx="6172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2800"/>
              <a:t>  Culture – up to two weeks</a:t>
            </a:r>
          </a:p>
          <a:p>
            <a:pPr eaLnBrk="1" hangingPunct="1">
              <a:spcBef>
                <a:spcPct val="0"/>
              </a:spcBef>
            </a:pPr>
            <a:r>
              <a:rPr lang="en-US" altLang="en-US" sz="2800"/>
              <a:t>  Polymerase chain reaction (PCR)</a:t>
            </a:r>
          </a:p>
          <a:p>
            <a:pPr eaLnBrk="1" hangingPunct="1">
              <a:spcBef>
                <a:spcPct val="0"/>
              </a:spcBef>
            </a:pPr>
            <a:r>
              <a:rPr lang="en-US" altLang="en-US" sz="2800"/>
              <a:t>  Serology</a:t>
            </a:r>
          </a:p>
        </p:txBody>
      </p:sp>
    </p:spTree>
    <p:extLst>
      <p:ext uri="{BB962C8B-B14F-4D97-AF65-F5344CB8AC3E}">
        <p14:creationId xmlns:p14="http://schemas.microsoft.com/office/powerpoint/2010/main" val="191349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3BDF9-F02A-4683-8AD1-3C8BD830BF48}"/>
              </a:ext>
            </a:extLst>
          </p:cNvPr>
          <p:cNvSpPr>
            <a:spLocks noGrp="1"/>
          </p:cNvSpPr>
          <p:nvPr>
            <p:ph type="title"/>
          </p:nvPr>
        </p:nvSpPr>
        <p:spPr/>
        <p:txBody>
          <a:bodyPr/>
          <a:lstStyle/>
          <a:p>
            <a:r>
              <a:rPr lang="en-US" b="1" dirty="0">
                <a:solidFill>
                  <a:srgbClr val="C00000"/>
                </a:solidFill>
                <a:latin typeface="Abel"/>
              </a:rPr>
              <a:t>Obtaining a nasopharyngeal swab</a:t>
            </a:r>
          </a:p>
        </p:txBody>
      </p:sp>
      <p:pic>
        <p:nvPicPr>
          <p:cNvPr id="5" name="Content Placeholder 4">
            <a:extLst>
              <a:ext uri="{FF2B5EF4-FFF2-40B4-BE49-F238E27FC236}">
                <a16:creationId xmlns:a16="http://schemas.microsoft.com/office/drawing/2014/main" id="{7D8A3273-20AA-485C-A80A-1A3BF7F29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7382" y="2292585"/>
            <a:ext cx="4114800" cy="3723660"/>
          </a:xfrm>
        </p:spPr>
      </p:pic>
    </p:spTree>
    <p:extLst>
      <p:ext uri="{BB962C8B-B14F-4D97-AF65-F5344CB8AC3E}">
        <p14:creationId xmlns:p14="http://schemas.microsoft.com/office/powerpoint/2010/main" val="1785967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E7689EA0-3FF5-4558-931E-204AB0130730}"/>
              </a:ext>
            </a:extLst>
          </p:cNvPr>
          <p:cNvSpPr>
            <a:spLocks noGrp="1" noChangeArrowheads="1"/>
          </p:cNvSpPr>
          <p:nvPr>
            <p:ph type="title"/>
          </p:nvPr>
        </p:nvSpPr>
        <p:spPr/>
        <p:txBody>
          <a:bodyPr/>
          <a:lstStyle/>
          <a:p>
            <a:r>
              <a:rPr lang="en-US" altLang="en-US" b="1" dirty="0">
                <a:solidFill>
                  <a:srgbClr val="C00000"/>
                </a:solidFill>
                <a:latin typeface="Abel"/>
                <a:ea typeface="ＭＳ Ｐゴシック" panose="020B0600070205080204" pitchFamily="34" charset="-128"/>
              </a:rPr>
              <a:t>Pertussis treatment and prophylaxis</a:t>
            </a:r>
          </a:p>
        </p:txBody>
      </p:sp>
      <p:sp>
        <p:nvSpPr>
          <p:cNvPr id="70659" name="Content Placeholder 2">
            <a:extLst>
              <a:ext uri="{FF2B5EF4-FFF2-40B4-BE49-F238E27FC236}">
                <a16:creationId xmlns:a16="http://schemas.microsoft.com/office/drawing/2014/main" id="{DD2913E6-1CDC-4F36-852E-947B847CCE22}"/>
              </a:ext>
            </a:extLst>
          </p:cNvPr>
          <p:cNvSpPr>
            <a:spLocks noGrp="1" noChangeArrowheads="1"/>
          </p:cNvSpPr>
          <p:nvPr>
            <p:ph idx="1"/>
          </p:nvPr>
        </p:nvSpPr>
        <p:spPr>
          <a:xfrm>
            <a:off x="1328467" y="2156604"/>
            <a:ext cx="9963510" cy="4244196"/>
          </a:xfrm>
        </p:spPr>
        <p:txBody>
          <a:bodyPr/>
          <a:lstStyle/>
          <a:p>
            <a:r>
              <a:rPr lang="en-US" altLang="en-US" dirty="0">
                <a:ea typeface="ＭＳ Ｐゴシック" panose="020B0600070205080204" pitchFamily="34" charset="-128"/>
              </a:rPr>
              <a:t>Azithromycin 500 mg orally on the first day, then 250 mg once daily on days 2-5                  -OR-</a:t>
            </a:r>
          </a:p>
          <a:p>
            <a:r>
              <a:rPr lang="en-US" altLang="en-US" dirty="0">
                <a:ea typeface="ＭＳ Ｐゴシック" panose="020B0600070205080204" pitchFamily="34" charset="-128"/>
              </a:rPr>
              <a:t>Clarithromycin 500 mg twice daily for 7 days </a:t>
            </a:r>
          </a:p>
          <a:p>
            <a:r>
              <a:rPr lang="en-US" altLang="en-US" dirty="0">
                <a:ea typeface="ＭＳ Ｐゴシック" panose="020B0600070205080204" pitchFamily="34" charset="-128"/>
              </a:rPr>
              <a:t>Initiate treatment or prophylaxis within 21 days of onset of cough</a:t>
            </a:r>
          </a:p>
          <a:p>
            <a:r>
              <a:rPr lang="en-US" altLang="en-US" dirty="0">
                <a:ea typeface="ＭＳ Ｐゴシック" panose="020B0600070205080204" pitchFamily="34" charset="-128"/>
              </a:rPr>
              <a:t>Initiate treatment within 7 days of onset of cough to reduce symptoms</a:t>
            </a:r>
          </a:p>
        </p:txBody>
      </p:sp>
    </p:spTree>
    <p:extLst>
      <p:ext uri="{BB962C8B-B14F-4D97-AF65-F5344CB8AC3E}">
        <p14:creationId xmlns:p14="http://schemas.microsoft.com/office/powerpoint/2010/main" val="4036680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0C5DFFDF-837E-413B-B7E3-13641A207327}"/>
              </a:ext>
            </a:extLst>
          </p:cNvPr>
          <p:cNvSpPr>
            <a:spLocks noGrp="1" noChangeArrowheads="1"/>
          </p:cNvSpPr>
          <p:nvPr>
            <p:ph type="title"/>
          </p:nvPr>
        </p:nvSpPr>
        <p:spPr/>
        <p:txBody>
          <a:bodyPr/>
          <a:lstStyle/>
          <a:p>
            <a:pPr eaLnBrk="1" hangingPunct="1"/>
            <a:r>
              <a:rPr lang="en-US" altLang="en-US" b="1" dirty="0">
                <a:solidFill>
                  <a:srgbClr val="C00000"/>
                </a:solidFill>
                <a:latin typeface="Abel"/>
                <a:ea typeface="ＭＳ Ｐゴシック" panose="020B0600070205080204" pitchFamily="34" charset="-128"/>
              </a:rPr>
              <a:t>Varicella</a:t>
            </a:r>
          </a:p>
        </p:txBody>
      </p:sp>
      <p:pic>
        <p:nvPicPr>
          <p:cNvPr id="72707" name="Picture 2" descr="C:\Users\John\Desktop\m6053a1f61.gif">
            <a:extLst>
              <a:ext uri="{FF2B5EF4-FFF2-40B4-BE49-F238E27FC236}">
                <a16:creationId xmlns:a16="http://schemas.microsoft.com/office/drawing/2014/main" id="{7A5B3013-F677-4EAD-806E-E868A33C10F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57400" y="1569244"/>
            <a:ext cx="6880225" cy="4191000"/>
          </a:xfrm>
          <a:noFill/>
        </p:spPr>
      </p:pic>
      <p:sp>
        <p:nvSpPr>
          <p:cNvPr id="72708" name="Rectangle 4">
            <a:extLst>
              <a:ext uri="{FF2B5EF4-FFF2-40B4-BE49-F238E27FC236}">
                <a16:creationId xmlns:a16="http://schemas.microsoft.com/office/drawing/2014/main" id="{2240E0C3-ED63-46DD-BE89-D0EC5ECC8CE3}"/>
              </a:ext>
            </a:extLst>
          </p:cNvPr>
          <p:cNvSpPr>
            <a:spLocks noChangeArrowheads="1"/>
          </p:cNvSpPr>
          <p:nvPr/>
        </p:nvSpPr>
        <p:spPr bwMode="auto">
          <a:xfrm>
            <a:off x="1371600" y="5638800"/>
            <a:ext cx="87852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dirty="0"/>
              <a:t>* In thousands.</a:t>
            </a:r>
          </a:p>
          <a:p>
            <a:pPr eaLnBrk="1" hangingPunct="1">
              <a:spcBef>
                <a:spcPct val="0"/>
              </a:spcBef>
              <a:buFontTx/>
              <a:buNone/>
            </a:pPr>
            <a:r>
              <a:rPr lang="en-US" altLang="en-US" sz="1400" dirty="0"/>
              <a:t>In four states (Illinois, Michigan, Texas, and West Virginia), the number of cases reported in 2011 was 16% lower than 2010 and 94% less than the number reported during the pre-vaccine years 1993–1995.</a:t>
            </a:r>
          </a:p>
        </p:txBody>
      </p:sp>
    </p:spTree>
    <p:extLst>
      <p:ext uri="{BB962C8B-B14F-4D97-AF65-F5344CB8AC3E}">
        <p14:creationId xmlns:p14="http://schemas.microsoft.com/office/powerpoint/2010/main" val="42609569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FA6B29-A2C5-4685-A2C2-B6626D5F94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136" y="207035"/>
            <a:ext cx="10510738" cy="6459288"/>
          </a:xfrm>
          <a:prstGeom prst="rect">
            <a:avLst/>
          </a:prstGeom>
        </p:spPr>
      </p:pic>
    </p:spTree>
    <p:extLst>
      <p:ext uri="{BB962C8B-B14F-4D97-AF65-F5344CB8AC3E}">
        <p14:creationId xmlns:p14="http://schemas.microsoft.com/office/powerpoint/2010/main" val="30379446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ED1B67-624C-440F-909F-0A546B1BD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991" y="146650"/>
            <a:ext cx="10698581" cy="6602614"/>
          </a:xfrm>
          <a:prstGeom prst="rect">
            <a:avLst/>
          </a:prstGeom>
        </p:spPr>
      </p:pic>
    </p:spTree>
    <p:extLst>
      <p:ext uri="{BB962C8B-B14F-4D97-AF65-F5344CB8AC3E}">
        <p14:creationId xmlns:p14="http://schemas.microsoft.com/office/powerpoint/2010/main" val="548465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99192D46-4F9F-4DE4-A8CB-0246FD24459F}"/>
              </a:ext>
            </a:extLst>
          </p:cNvPr>
          <p:cNvSpPr>
            <a:spLocks noGrp="1" noChangeArrowheads="1"/>
          </p:cNvSpPr>
          <p:nvPr>
            <p:ph type="title"/>
          </p:nvPr>
        </p:nvSpPr>
        <p:spPr/>
        <p:txBody>
          <a:bodyPr/>
          <a:lstStyle/>
          <a:p>
            <a:r>
              <a:rPr lang="en-US" altLang="en-US" b="1" dirty="0">
                <a:solidFill>
                  <a:srgbClr val="C00000"/>
                </a:solidFill>
                <a:latin typeface="Abel"/>
                <a:ea typeface="ＭＳ Ｐゴシック" panose="020B0600070205080204" pitchFamily="34" charset="-128"/>
              </a:rPr>
              <a:t>Varicella/Chickenpox</a:t>
            </a:r>
          </a:p>
        </p:txBody>
      </p:sp>
      <p:sp>
        <p:nvSpPr>
          <p:cNvPr id="74755" name="Content Placeholder 2">
            <a:extLst>
              <a:ext uri="{FF2B5EF4-FFF2-40B4-BE49-F238E27FC236}">
                <a16:creationId xmlns:a16="http://schemas.microsoft.com/office/drawing/2014/main" id="{66F114D7-005B-4C02-B174-13BAF3140C02}"/>
              </a:ext>
            </a:extLst>
          </p:cNvPr>
          <p:cNvSpPr>
            <a:spLocks noGrp="1" noChangeArrowheads="1"/>
          </p:cNvSpPr>
          <p:nvPr>
            <p:ph idx="1"/>
          </p:nvPr>
        </p:nvSpPr>
        <p:spPr>
          <a:xfrm>
            <a:off x="838200" y="2027208"/>
            <a:ext cx="9372600" cy="3881886"/>
          </a:xfrm>
        </p:spPr>
        <p:txBody>
          <a:bodyPr/>
          <a:lstStyle/>
          <a:p>
            <a:r>
              <a:rPr lang="en-US" altLang="en-US" sz="2400" dirty="0">
                <a:ea typeface="ＭＳ Ｐゴシック" panose="020B0600070205080204" pitchFamily="34" charset="-128"/>
              </a:rPr>
              <a:t>Caused by the varicella-zoster virus (VZV).</a:t>
            </a:r>
          </a:p>
          <a:p>
            <a:r>
              <a:rPr lang="en-US" altLang="en-US" sz="2400" dirty="0">
                <a:ea typeface="ＭＳ Ｐゴシック" panose="020B0600070205080204" pitchFamily="34" charset="-128"/>
              </a:rPr>
              <a:t>Virus spreads in the air when an infected person coughs or sneezes. </a:t>
            </a:r>
          </a:p>
          <a:p>
            <a:r>
              <a:rPr lang="en-US" altLang="en-US" sz="2400" dirty="0">
                <a:ea typeface="ＭＳ Ｐゴシック" panose="020B0600070205080204" pitchFamily="34" charset="-128"/>
              </a:rPr>
              <a:t>Also spread by touching or breathing in the virus particles that come from chickenpox or shingles blisters.</a:t>
            </a:r>
          </a:p>
          <a:p>
            <a:r>
              <a:rPr lang="en-US" altLang="en-US" sz="2400" dirty="0">
                <a:ea typeface="ＭＳ Ｐゴシック" panose="020B0600070205080204" pitchFamily="34" charset="-128"/>
              </a:rPr>
              <a:t>A person with chickenpox can spread the disease from 1 to 2 days before they get the rash until all their chickenpox blisters have formed scabs.</a:t>
            </a:r>
          </a:p>
          <a:p>
            <a:r>
              <a:rPr lang="en-US" altLang="en-US" sz="2400" dirty="0">
                <a:ea typeface="ＭＳ Ｐゴシック" panose="020B0600070205080204" pitchFamily="34" charset="-128"/>
              </a:rPr>
              <a:t>It takes from 10 to 21 days after exposure to a person with chickenpox or shingles for someone to develop chickenpox.</a:t>
            </a: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685804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82A6EB61-8EF7-46DB-9263-814AF7ACCE34}"/>
              </a:ext>
            </a:extLst>
          </p:cNvPr>
          <p:cNvSpPr>
            <a:spLocks noGrp="1" noChangeArrowheads="1"/>
          </p:cNvSpPr>
          <p:nvPr>
            <p:ph type="title"/>
          </p:nvPr>
        </p:nvSpPr>
        <p:spPr/>
        <p:txBody>
          <a:bodyPr/>
          <a:lstStyle/>
          <a:p>
            <a:r>
              <a:rPr lang="en-US" altLang="en-US" b="1" dirty="0">
                <a:solidFill>
                  <a:srgbClr val="C00000"/>
                </a:solidFill>
                <a:latin typeface="Abel"/>
                <a:ea typeface="ＭＳ Ｐゴシック" panose="020B0600070205080204" pitchFamily="34" charset="-128"/>
              </a:rPr>
              <a:t>Varicella clinical presentation</a:t>
            </a:r>
          </a:p>
        </p:txBody>
      </p:sp>
      <p:sp>
        <p:nvSpPr>
          <p:cNvPr id="76803" name="Content Placeholder 2">
            <a:extLst>
              <a:ext uri="{FF2B5EF4-FFF2-40B4-BE49-F238E27FC236}">
                <a16:creationId xmlns:a16="http://schemas.microsoft.com/office/drawing/2014/main" id="{358913FA-0261-423C-B435-3F8DF1F43B81}"/>
              </a:ext>
            </a:extLst>
          </p:cNvPr>
          <p:cNvSpPr>
            <a:spLocks noGrp="1" noChangeArrowheads="1"/>
          </p:cNvSpPr>
          <p:nvPr>
            <p:ph sz="half" idx="1"/>
          </p:nvPr>
        </p:nvSpPr>
        <p:spPr>
          <a:xfrm>
            <a:off x="1897810" y="1825625"/>
            <a:ext cx="4121989" cy="4351338"/>
          </a:xfrm>
        </p:spPr>
        <p:txBody>
          <a:bodyPr/>
          <a:lstStyle/>
          <a:p>
            <a:pPr>
              <a:buFontTx/>
              <a:buNone/>
            </a:pPr>
            <a:r>
              <a:rPr lang="en-US" altLang="en-US" b="1" dirty="0">
                <a:ea typeface="ＭＳ Ｐゴシック" panose="020B0600070205080204" pitchFamily="34" charset="-128"/>
              </a:rPr>
              <a:t>Symptoms</a:t>
            </a:r>
          </a:p>
          <a:p>
            <a:r>
              <a:rPr lang="en-US" altLang="en-US" dirty="0">
                <a:ea typeface="ＭＳ Ｐゴシック" panose="020B0600070205080204" pitchFamily="34" charset="-128"/>
              </a:rPr>
              <a:t>Fatigue</a:t>
            </a:r>
          </a:p>
          <a:p>
            <a:r>
              <a:rPr lang="en-US" altLang="en-US" dirty="0">
                <a:ea typeface="ＭＳ Ｐゴシック" panose="020B0600070205080204" pitchFamily="34" charset="-128"/>
              </a:rPr>
              <a:t>Nausea</a:t>
            </a:r>
          </a:p>
          <a:p>
            <a:r>
              <a:rPr lang="en-US" altLang="en-US" dirty="0">
                <a:ea typeface="ＭＳ Ｐゴシック" panose="020B0600070205080204" pitchFamily="34" charset="-128"/>
              </a:rPr>
              <a:t>Anorexia</a:t>
            </a:r>
          </a:p>
          <a:p>
            <a:r>
              <a:rPr lang="en-US" altLang="en-US" dirty="0">
                <a:ea typeface="ＭＳ Ｐゴシック" panose="020B0600070205080204" pitchFamily="34" charset="-128"/>
              </a:rPr>
              <a:t>Headache</a:t>
            </a:r>
          </a:p>
          <a:p>
            <a:r>
              <a:rPr lang="en-US" altLang="en-US" dirty="0">
                <a:ea typeface="ＭＳ Ｐゴシック" panose="020B0600070205080204" pitchFamily="34" charset="-128"/>
              </a:rPr>
              <a:t>Myalgia</a:t>
            </a:r>
          </a:p>
          <a:p>
            <a:pPr>
              <a:buFontTx/>
              <a:buNone/>
            </a:pPr>
            <a:endParaRPr lang="en-US" altLang="en-US" b="1" dirty="0">
              <a:ea typeface="ＭＳ Ｐゴシック" panose="020B0600070205080204" pitchFamily="34" charset="-128"/>
            </a:endParaRPr>
          </a:p>
        </p:txBody>
      </p:sp>
      <p:sp>
        <p:nvSpPr>
          <p:cNvPr id="76804" name="Content Placeholder 3">
            <a:extLst>
              <a:ext uri="{FF2B5EF4-FFF2-40B4-BE49-F238E27FC236}">
                <a16:creationId xmlns:a16="http://schemas.microsoft.com/office/drawing/2014/main" id="{A4D6BC64-C3EA-49D8-9C4A-B55F8D2B9841}"/>
              </a:ext>
            </a:extLst>
          </p:cNvPr>
          <p:cNvSpPr>
            <a:spLocks noGrp="1" noChangeArrowheads="1"/>
          </p:cNvSpPr>
          <p:nvPr>
            <p:ph sz="half" idx="2"/>
          </p:nvPr>
        </p:nvSpPr>
        <p:spPr>
          <a:xfrm>
            <a:off x="5382883" y="1825625"/>
            <a:ext cx="5970917" cy="4351338"/>
          </a:xfrm>
        </p:spPr>
        <p:txBody>
          <a:bodyPr/>
          <a:lstStyle/>
          <a:p>
            <a:pPr>
              <a:buFontTx/>
              <a:buNone/>
            </a:pPr>
            <a:r>
              <a:rPr lang="en-US" altLang="en-US" b="1">
                <a:ea typeface="ＭＳ Ｐゴシック" panose="020B0600070205080204" pitchFamily="34" charset="-128"/>
              </a:rPr>
              <a:t>Signs</a:t>
            </a:r>
          </a:p>
          <a:p>
            <a:r>
              <a:rPr lang="en-US" altLang="en-US">
                <a:ea typeface="ＭＳ Ｐゴシック" panose="020B0600070205080204" pitchFamily="34" charset="-128"/>
              </a:rPr>
              <a:t>High fever</a:t>
            </a:r>
          </a:p>
          <a:p>
            <a:r>
              <a:rPr lang="en-US" altLang="en-US">
                <a:ea typeface="ＭＳ Ｐゴシック" panose="020B0600070205080204" pitchFamily="34" charset="-128"/>
              </a:rPr>
              <a:t>Rash – “dew drop on rose petal”</a:t>
            </a:r>
          </a:p>
          <a:p>
            <a:r>
              <a:rPr lang="en-US" altLang="en-US">
                <a:ea typeface="ＭＳ Ｐゴシック" panose="020B0600070205080204" pitchFamily="34" charset="-128"/>
              </a:rPr>
              <a:t>Crops of lesions in all stages of development</a:t>
            </a:r>
          </a:p>
        </p:txBody>
      </p:sp>
    </p:spTree>
    <p:extLst>
      <p:ext uri="{BB962C8B-B14F-4D97-AF65-F5344CB8AC3E}">
        <p14:creationId xmlns:p14="http://schemas.microsoft.com/office/powerpoint/2010/main" val="34221769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www.laopinion.com.co/demo/images/2012/AGO/05/vari.jpg">
            <a:hlinkClick r:id="rId3"/>
            <a:extLst>
              <a:ext uri="{FF2B5EF4-FFF2-40B4-BE49-F238E27FC236}">
                <a16:creationId xmlns:a16="http://schemas.microsoft.com/office/drawing/2014/main" id="{8CD25F11-78F1-4F05-A3A9-FB6D7E82A3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8476" y="1295400"/>
            <a:ext cx="86915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76789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hardinmd.lib.uiowa.edu/pictures22/dermnet/varicella_60.jpg">
            <a:hlinkClick r:id="rId3"/>
            <a:extLst>
              <a:ext uri="{FF2B5EF4-FFF2-40B4-BE49-F238E27FC236}">
                <a16:creationId xmlns:a16="http://schemas.microsoft.com/office/drawing/2014/main" id="{A1F753DA-3BC9-467A-A3EB-D62B381282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1" y="838201"/>
            <a:ext cx="7750175" cy="520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9255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675" y="0"/>
            <a:ext cx="9258299" cy="6858000"/>
          </a:xfrm>
          <a:prstGeom prst="rect">
            <a:avLst/>
          </a:prstGeom>
        </p:spPr>
      </p:pic>
    </p:spTree>
    <p:extLst>
      <p:ext uri="{BB962C8B-B14F-4D97-AF65-F5344CB8AC3E}">
        <p14:creationId xmlns:p14="http://schemas.microsoft.com/office/powerpoint/2010/main" val="13060933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i2.photobucket.com/albums/y26/jlks/poxprogression.jpg">
            <a:extLst>
              <a:ext uri="{FF2B5EF4-FFF2-40B4-BE49-F238E27FC236}">
                <a16:creationId xmlns:a16="http://schemas.microsoft.com/office/drawing/2014/main" id="{027CBEEE-409F-400E-9394-BBA197CE66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95400"/>
            <a:ext cx="90820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1319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0D41D678-3337-40C8-8B49-E938A27517AB}"/>
              </a:ext>
            </a:extLst>
          </p:cNvPr>
          <p:cNvSpPr>
            <a:spLocks noGrp="1" noChangeArrowheads="1"/>
          </p:cNvSpPr>
          <p:nvPr>
            <p:ph type="title"/>
          </p:nvPr>
        </p:nvSpPr>
        <p:spPr/>
        <p:txBody>
          <a:bodyPr/>
          <a:lstStyle/>
          <a:p>
            <a:r>
              <a:rPr lang="en-US" altLang="en-US" b="1" dirty="0">
                <a:solidFill>
                  <a:srgbClr val="C00000"/>
                </a:solidFill>
                <a:latin typeface="Abel"/>
                <a:ea typeface="ＭＳ Ｐゴシック" panose="020B0600070205080204" pitchFamily="34" charset="-128"/>
              </a:rPr>
              <a:t>Varicella complications</a:t>
            </a:r>
          </a:p>
        </p:txBody>
      </p:sp>
      <p:sp>
        <p:nvSpPr>
          <p:cNvPr id="84995" name="Content Placeholder 2">
            <a:extLst>
              <a:ext uri="{FF2B5EF4-FFF2-40B4-BE49-F238E27FC236}">
                <a16:creationId xmlns:a16="http://schemas.microsoft.com/office/drawing/2014/main" id="{F9C364D2-2C98-4B55-8A7A-E92F0A99EFAE}"/>
              </a:ext>
            </a:extLst>
          </p:cNvPr>
          <p:cNvSpPr>
            <a:spLocks noGrp="1" noChangeArrowheads="1"/>
          </p:cNvSpPr>
          <p:nvPr>
            <p:ph idx="1"/>
          </p:nvPr>
        </p:nvSpPr>
        <p:spPr>
          <a:xfrm>
            <a:off x="1121434" y="1524000"/>
            <a:ext cx="9089366" cy="5181600"/>
          </a:xfrm>
        </p:spPr>
        <p:txBody>
          <a:bodyPr>
            <a:normAutofit/>
          </a:bodyPr>
          <a:lstStyle/>
          <a:p>
            <a:r>
              <a:rPr lang="en-US" altLang="en-US" sz="2400" dirty="0">
                <a:ea typeface="ＭＳ Ｐゴシック" panose="020B0600070205080204" pitchFamily="34" charset="-128"/>
              </a:rPr>
              <a:t>Dehydration</a:t>
            </a:r>
          </a:p>
          <a:p>
            <a:r>
              <a:rPr lang="en-US" altLang="en-US" sz="2400" dirty="0">
                <a:ea typeface="ＭＳ Ｐゴシック" panose="020B0600070205080204" pitchFamily="34" charset="-128"/>
              </a:rPr>
              <a:t>Pneumonia</a:t>
            </a:r>
          </a:p>
          <a:p>
            <a:r>
              <a:rPr lang="en-US" altLang="en-US" sz="2400" dirty="0">
                <a:ea typeface="ＭＳ Ｐゴシック" panose="020B0600070205080204" pitchFamily="34" charset="-128"/>
              </a:rPr>
              <a:t>Thrombocytopenia/purpura</a:t>
            </a:r>
          </a:p>
          <a:p>
            <a:r>
              <a:rPr lang="en-US" altLang="en-US" sz="2400" dirty="0">
                <a:ea typeface="ＭＳ Ｐゴシック" panose="020B0600070205080204" pitchFamily="34" charset="-128"/>
              </a:rPr>
              <a:t>Infection or inflammation of the brain (encephalitis, cerebellar ataxia)</a:t>
            </a:r>
          </a:p>
          <a:p>
            <a:r>
              <a:rPr lang="en-US" altLang="en-US" sz="2400" dirty="0">
                <a:ea typeface="ＭＳ Ｐゴシック" panose="020B0600070205080204" pitchFamily="34" charset="-128"/>
              </a:rPr>
              <a:t>Bacterial infections of the skin and soft tissues including Group A streptococcal infections</a:t>
            </a:r>
          </a:p>
          <a:p>
            <a:r>
              <a:rPr lang="en-US" altLang="en-US" sz="2400" dirty="0">
                <a:ea typeface="ＭＳ Ｐゴシック" panose="020B0600070205080204" pitchFamily="34" charset="-128"/>
              </a:rPr>
              <a:t>Blood stream infections (sepsis)</a:t>
            </a:r>
          </a:p>
          <a:p>
            <a:r>
              <a:rPr lang="en-US" altLang="en-US" sz="2400" dirty="0">
                <a:ea typeface="ＭＳ Ｐゴシック" panose="020B0600070205080204" pitchFamily="34" charset="-128"/>
              </a:rPr>
              <a:t>Toxic shock syndrome</a:t>
            </a:r>
          </a:p>
          <a:p>
            <a:r>
              <a:rPr lang="en-US" altLang="en-US" sz="2400" dirty="0">
                <a:ea typeface="ＭＳ Ｐゴシック" panose="020B0600070205080204" pitchFamily="34" charset="-128"/>
              </a:rPr>
              <a:t>Bone infections</a:t>
            </a:r>
          </a:p>
          <a:p>
            <a:r>
              <a:rPr lang="en-US" altLang="en-US" sz="2400" dirty="0">
                <a:ea typeface="ＭＳ Ｐゴシック" panose="020B0600070205080204" pitchFamily="34" charset="-128"/>
              </a:rPr>
              <a:t>Joint infections</a:t>
            </a:r>
          </a:p>
          <a:p>
            <a:r>
              <a:rPr lang="en-US" altLang="en-US" sz="2400" dirty="0">
                <a:ea typeface="ＭＳ Ｐゴシック" panose="020B0600070205080204" pitchFamily="34" charset="-128"/>
              </a:rPr>
              <a:t>Shingles (zoster) - late</a:t>
            </a: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0675517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D996F7AF-F3D0-4E0D-A648-A0AECDE44933}"/>
              </a:ext>
            </a:extLst>
          </p:cNvPr>
          <p:cNvSpPr>
            <a:spLocks noGrp="1" noChangeArrowheads="1"/>
          </p:cNvSpPr>
          <p:nvPr>
            <p:ph type="title"/>
          </p:nvPr>
        </p:nvSpPr>
        <p:spPr/>
        <p:txBody>
          <a:bodyPr/>
          <a:lstStyle/>
          <a:p>
            <a:r>
              <a:rPr lang="en-US" altLang="en-US" b="1" dirty="0">
                <a:solidFill>
                  <a:srgbClr val="C00000"/>
                </a:solidFill>
                <a:latin typeface="Abel"/>
                <a:ea typeface="ＭＳ Ｐゴシック" panose="020B0600070205080204" pitchFamily="34" charset="-128"/>
              </a:rPr>
              <a:t>Varicella diagnosis</a:t>
            </a:r>
          </a:p>
        </p:txBody>
      </p:sp>
      <p:sp>
        <p:nvSpPr>
          <p:cNvPr id="87043" name="Content Placeholder 2">
            <a:extLst>
              <a:ext uri="{FF2B5EF4-FFF2-40B4-BE49-F238E27FC236}">
                <a16:creationId xmlns:a16="http://schemas.microsoft.com/office/drawing/2014/main" id="{7CC3C36D-1B20-43DC-B8E6-AC849F7ED823}"/>
              </a:ext>
            </a:extLst>
          </p:cNvPr>
          <p:cNvSpPr>
            <a:spLocks noGrp="1" noChangeArrowheads="1"/>
          </p:cNvSpPr>
          <p:nvPr>
            <p:ph idx="1"/>
          </p:nvPr>
        </p:nvSpPr>
        <p:spPr>
          <a:xfrm>
            <a:off x="1431985" y="2018581"/>
            <a:ext cx="9385540" cy="4158382"/>
          </a:xfrm>
        </p:spPr>
        <p:txBody>
          <a:bodyPr/>
          <a:lstStyle/>
          <a:p>
            <a:r>
              <a:rPr lang="en-US" altLang="en-US" sz="2400" dirty="0">
                <a:ea typeface="ＭＳ Ｐゴシック" panose="020B0600070205080204" pitchFamily="34" charset="-128"/>
              </a:rPr>
              <a:t>PCR to detect VZV in skin lesions is the most sensitive method for confirming a diagnosis of varicella </a:t>
            </a:r>
          </a:p>
          <a:p>
            <a:r>
              <a:rPr lang="en-US" altLang="en-US" sz="2400" dirty="0">
                <a:ea typeface="ＭＳ Ｐゴシック" panose="020B0600070205080204" pitchFamily="34" charset="-128"/>
              </a:rPr>
              <a:t>IgM testing is considerably less sensitive </a:t>
            </a:r>
          </a:p>
          <a:p>
            <a:r>
              <a:rPr lang="en-US" altLang="en-US" sz="2400" dirty="0">
                <a:ea typeface="ＭＳ Ｐゴシック" panose="020B0600070205080204" pitchFamily="34" charset="-128"/>
              </a:rPr>
              <a:t>Paired acute and convalescent sera showing a four-fold rise in IgG antibodies have excellent specificity </a:t>
            </a:r>
          </a:p>
          <a:p>
            <a:r>
              <a:rPr lang="en-US" altLang="en-US" sz="2400" dirty="0">
                <a:ea typeface="ＭＳ Ｐゴシック" panose="020B0600070205080204" pitchFamily="34" charset="-128"/>
              </a:rPr>
              <a:t>A single positive IgG ELISA result indicates that a person has antibodies to VZV either from current or past varicella disease or vaccination</a:t>
            </a:r>
          </a:p>
        </p:txBody>
      </p:sp>
    </p:spTree>
    <p:extLst>
      <p:ext uri="{BB962C8B-B14F-4D97-AF65-F5344CB8AC3E}">
        <p14:creationId xmlns:p14="http://schemas.microsoft.com/office/powerpoint/2010/main" val="61395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8AD99280-CAE7-4B4D-AEE2-CBF8AE32F29B}"/>
              </a:ext>
            </a:extLst>
          </p:cNvPr>
          <p:cNvSpPr>
            <a:spLocks noGrp="1" noChangeArrowheads="1"/>
          </p:cNvSpPr>
          <p:nvPr>
            <p:ph type="title"/>
          </p:nvPr>
        </p:nvSpPr>
        <p:spPr/>
        <p:txBody>
          <a:bodyPr/>
          <a:lstStyle/>
          <a:p>
            <a:r>
              <a:rPr lang="en-US" altLang="en-US" b="1" dirty="0">
                <a:solidFill>
                  <a:srgbClr val="C00000"/>
                </a:solidFill>
                <a:latin typeface="Abel"/>
                <a:ea typeface="ＭＳ Ｐゴシック" panose="020B0600070205080204" pitchFamily="34" charset="-128"/>
              </a:rPr>
              <a:t>Varicella treatment</a:t>
            </a:r>
          </a:p>
        </p:txBody>
      </p:sp>
      <p:sp>
        <p:nvSpPr>
          <p:cNvPr id="89091" name="Content Placeholder 2">
            <a:extLst>
              <a:ext uri="{FF2B5EF4-FFF2-40B4-BE49-F238E27FC236}">
                <a16:creationId xmlns:a16="http://schemas.microsoft.com/office/drawing/2014/main" id="{38C3C9F3-F6D5-404E-A4BF-849F48745D99}"/>
              </a:ext>
            </a:extLst>
          </p:cNvPr>
          <p:cNvSpPr>
            <a:spLocks noGrp="1" noChangeArrowheads="1"/>
          </p:cNvSpPr>
          <p:nvPr>
            <p:ph idx="1"/>
          </p:nvPr>
        </p:nvSpPr>
        <p:spPr>
          <a:xfrm>
            <a:off x="1147312" y="1825625"/>
            <a:ext cx="9609827" cy="4351338"/>
          </a:xfrm>
        </p:spPr>
        <p:txBody>
          <a:bodyPr/>
          <a:lstStyle/>
          <a:p>
            <a:r>
              <a:rPr lang="en-US" altLang="en-US" sz="2000" dirty="0">
                <a:ea typeface="ＭＳ Ｐゴシック" panose="020B0600070205080204" pitchFamily="34" charset="-128"/>
              </a:rPr>
              <a:t>Antiviral medications are recommended for people with chickenpox who are more likely to develop serious disease including:</a:t>
            </a:r>
          </a:p>
          <a:p>
            <a:pPr lvl="1"/>
            <a:r>
              <a:rPr lang="en-US" altLang="en-US" sz="1800" dirty="0">
                <a:ea typeface="ＭＳ Ｐゴシック" panose="020B0600070205080204" pitchFamily="34" charset="-128"/>
              </a:rPr>
              <a:t>otherwise healthy people older than 12 years of age</a:t>
            </a:r>
          </a:p>
          <a:p>
            <a:pPr lvl="1"/>
            <a:r>
              <a:rPr lang="en-US" altLang="en-US" sz="1800" dirty="0">
                <a:ea typeface="ＭＳ Ｐゴシック" panose="020B0600070205080204" pitchFamily="34" charset="-128"/>
              </a:rPr>
              <a:t>people with chronic skin or lung disease</a:t>
            </a:r>
          </a:p>
          <a:p>
            <a:pPr lvl="1"/>
            <a:r>
              <a:rPr lang="en-US" altLang="en-US" sz="1800" dirty="0">
                <a:ea typeface="ＭＳ Ｐゴシック" panose="020B0600070205080204" pitchFamily="34" charset="-128"/>
              </a:rPr>
              <a:t>people receiving steroid therapy</a:t>
            </a:r>
          </a:p>
          <a:p>
            <a:pPr lvl="1"/>
            <a:r>
              <a:rPr lang="en-US" altLang="en-US" sz="1800" dirty="0">
                <a:ea typeface="ＭＳ Ｐゴシック" panose="020B0600070205080204" pitchFamily="34" charset="-128"/>
              </a:rPr>
              <a:t>some groups of pregnant women</a:t>
            </a:r>
          </a:p>
          <a:p>
            <a:r>
              <a:rPr lang="en-US" altLang="en-US" sz="2000" dirty="0">
                <a:ea typeface="ＭＳ Ｐゴシック" panose="020B0600070205080204" pitchFamily="34" charset="-128"/>
              </a:rPr>
              <a:t>Antiviral medication for treatment of chickenpox </a:t>
            </a:r>
          </a:p>
          <a:p>
            <a:pPr lvl="1"/>
            <a:r>
              <a:rPr lang="en-US" altLang="en-US" sz="1800" dirty="0">
                <a:ea typeface="ＭＳ Ｐゴシック" panose="020B0600070205080204" pitchFamily="34" charset="-128"/>
              </a:rPr>
              <a:t>acyclovir 800 mg orally five times a day for 5 days  -OR-</a:t>
            </a:r>
          </a:p>
          <a:p>
            <a:pPr lvl="1"/>
            <a:r>
              <a:rPr lang="en-US" altLang="en-US" sz="1800" dirty="0">
                <a:ea typeface="ＭＳ Ｐゴシック" panose="020B0600070205080204" pitchFamily="34" charset="-128"/>
              </a:rPr>
              <a:t>valacyclovir 1000 mg orally three times a day for 7 days</a:t>
            </a:r>
          </a:p>
          <a:p>
            <a:pPr lvl="1"/>
            <a:r>
              <a:rPr lang="en-US" altLang="en-US" sz="1800" dirty="0">
                <a:ea typeface="ＭＳ Ｐゴシック" panose="020B0600070205080204" pitchFamily="34" charset="-128"/>
              </a:rPr>
              <a:t>varicella-zoster immune globulin (</a:t>
            </a:r>
            <a:r>
              <a:rPr lang="en-US" altLang="en-US" sz="1800" dirty="0" err="1">
                <a:ea typeface="ＭＳ Ｐゴシック" panose="020B0600070205080204" pitchFamily="34" charset="-128"/>
              </a:rPr>
              <a:t>VariZIG</a:t>
            </a:r>
            <a:r>
              <a:rPr lang="en-US" altLang="en-US" sz="1800" dirty="0">
                <a:ea typeface="ＭＳ Ｐゴシック" panose="020B0600070205080204" pitchFamily="34" charset="-128"/>
              </a:rPr>
              <a:t>) is indicated for use in highly susceptible, VZV-exposed immunocompromised or immunosuppressed patients</a:t>
            </a:r>
          </a:p>
          <a:p>
            <a:r>
              <a:rPr lang="en-US" altLang="en-US" sz="2000" dirty="0">
                <a:ea typeface="ＭＳ Ｐゴシック" panose="020B0600070205080204" pitchFamily="34" charset="-128"/>
              </a:rPr>
              <a:t>Avoid using aspirin for symptomatic treatment (Reye syndrome risk)</a:t>
            </a:r>
          </a:p>
          <a:p>
            <a:r>
              <a:rPr lang="en-US" altLang="en-US" sz="2000" dirty="0">
                <a:ea typeface="ＭＳ Ｐゴシック" panose="020B0600070205080204" pitchFamily="34" charset="-128"/>
              </a:rPr>
              <a:t>Initiate therapy within 24 hours of onset of rash for best results</a:t>
            </a:r>
          </a:p>
        </p:txBody>
      </p:sp>
    </p:spTree>
    <p:extLst>
      <p:ext uri="{BB962C8B-B14F-4D97-AF65-F5344CB8AC3E}">
        <p14:creationId xmlns:p14="http://schemas.microsoft.com/office/powerpoint/2010/main" val="38542668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3" name="Picture 21" descr="Image result for cdc 2019 immunization schedule">
            <a:extLst>
              <a:ext uri="{FF2B5EF4-FFF2-40B4-BE49-F238E27FC236}">
                <a16:creationId xmlns:a16="http://schemas.microsoft.com/office/drawing/2014/main" id="{BBEF9BBD-115C-463A-9319-DC3BFC55C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785" y="78377"/>
            <a:ext cx="10088543" cy="6557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4003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4CABE4F1-9441-491D-850F-104B5E7713F7}"/>
              </a:ext>
            </a:extLst>
          </p:cNvPr>
          <p:cNvSpPr>
            <a:spLocks noGrp="1" noChangeArrowheads="1"/>
          </p:cNvSpPr>
          <p:nvPr>
            <p:ph type="title"/>
          </p:nvPr>
        </p:nvSpPr>
        <p:spPr/>
        <p:txBody>
          <a:bodyPr/>
          <a:lstStyle/>
          <a:p>
            <a:r>
              <a:rPr lang="en-US" altLang="en-US" b="1" dirty="0">
                <a:solidFill>
                  <a:srgbClr val="C00000"/>
                </a:solidFill>
                <a:latin typeface="Abel"/>
                <a:ea typeface="ＭＳ Ｐゴシック" panose="020B0600070205080204" pitchFamily="34" charset="-128"/>
              </a:rPr>
              <a:t>Resources</a:t>
            </a:r>
          </a:p>
        </p:txBody>
      </p:sp>
      <p:sp>
        <p:nvSpPr>
          <p:cNvPr id="107523" name="Content Placeholder 2">
            <a:extLst>
              <a:ext uri="{FF2B5EF4-FFF2-40B4-BE49-F238E27FC236}">
                <a16:creationId xmlns:a16="http://schemas.microsoft.com/office/drawing/2014/main" id="{910B5030-D0D6-4940-94EB-9C4160955BAD}"/>
              </a:ext>
            </a:extLst>
          </p:cNvPr>
          <p:cNvSpPr>
            <a:spLocks noGrp="1" noChangeArrowheads="1"/>
          </p:cNvSpPr>
          <p:nvPr>
            <p:ph idx="1"/>
          </p:nvPr>
        </p:nvSpPr>
        <p:spPr/>
        <p:txBody>
          <a:bodyPr/>
          <a:lstStyle/>
          <a:p>
            <a:pPr marL="0" indent="0">
              <a:buNone/>
            </a:pPr>
            <a:r>
              <a:rPr lang="en-US" altLang="en-US" dirty="0">
                <a:ea typeface="ＭＳ Ｐゴシック" panose="020B0600070205080204" pitchFamily="34" charset="-128"/>
              </a:rPr>
              <a:t>For the most current information for clinicians, visit the following CDC websites: </a:t>
            </a:r>
          </a:p>
          <a:p>
            <a:r>
              <a:rPr lang="en-US" altLang="en-US" dirty="0">
                <a:ea typeface="ＭＳ Ｐゴシック" panose="020B0600070205080204" pitchFamily="34" charset="-128"/>
                <a:hlinkClick r:id="rId3"/>
              </a:rPr>
              <a:t>https://www.cdc.gov/measles/hcp/index.html</a:t>
            </a:r>
          </a:p>
          <a:p>
            <a:r>
              <a:rPr lang="en-US" altLang="en-US" dirty="0">
                <a:ea typeface="ＭＳ Ｐゴシック" panose="020B0600070205080204" pitchFamily="34" charset="-128"/>
                <a:hlinkClick r:id="rId3"/>
              </a:rPr>
              <a:t>https://www.cdc.gov/mumps/hcp.html</a:t>
            </a:r>
            <a:endParaRPr lang="en-US" altLang="en-US" dirty="0">
              <a:ea typeface="ＭＳ Ｐゴシック" panose="020B0600070205080204" pitchFamily="34" charset="-128"/>
            </a:endParaRPr>
          </a:p>
          <a:p>
            <a:r>
              <a:rPr lang="en-US" altLang="en-US" dirty="0">
                <a:ea typeface="ＭＳ Ｐゴシック" panose="020B0600070205080204" pitchFamily="34" charset="-128"/>
                <a:hlinkClick r:id="rId4"/>
              </a:rPr>
              <a:t>https://www.cdc.gov/rubella/hcp.html</a:t>
            </a:r>
            <a:endParaRPr lang="en-US" altLang="en-US" dirty="0">
              <a:ea typeface="ＭＳ Ｐゴシック" panose="020B0600070205080204" pitchFamily="34" charset="-128"/>
            </a:endParaRPr>
          </a:p>
          <a:p>
            <a:r>
              <a:rPr lang="en-US" altLang="en-US" dirty="0">
                <a:ea typeface="ＭＳ Ｐゴシック" panose="020B0600070205080204" pitchFamily="34" charset="-128"/>
                <a:hlinkClick r:id="rId5"/>
              </a:rPr>
              <a:t>https://www.cdc.gov/pertussis/clinical/index.html</a:t>
            </a:r>
            <a:endParaRPr lang="en-US" altLang="en-US" dirty="0">
              <a:ea typeface="ＭＳ Ｐゴシック" panose="020B0600070205080204" pitchFamily="34" charset="-128"/>
            </a:endParaRPr>
          </a:p>
          <a:p>
            <a:r>
              <a:rPr lang="en-US" altLang="en-US" dirty="0">
                <a:ea typeface="ＭＳ Ｐゴシック" panose="020B0600070205080204" pitchFamily="34" charset="-128"/>
                <a:hlinkClick r:id="rId6"/>
              </a:rPr>
              <a:t>https://www.cdc.gov/chickenpox/hcp/index.html</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pPr marL="0" indent="0">
              <a:buNone/>
            </a:pP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397622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619" y="-1"/>
            <a:ext cx="7482625" cy="7482625"/>
          </a:xfrm>
          <a:prstGeom prst="rect">
            <a:avLst/>
          </a:prstGeom>
        </p:spPr>
      </p:pic>
    </p:spTree>
    <p:extLst>
      <p:ext uri="{BB962C8B-B14F-4D97-AF65-F5344CB8AC3E}">
        <p14:creationId xmlns:p14="http://schemas.microsoft.com/office/powerpoint/2010/main" val="3540994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EBE87-6C53-4920-9597-E3D8B8808534}"/>
              </a:ext>
            </a:extLst>
          </p:cNvPr>
          <p:cNvSpPr>
            <a:spLocks noGrp="1"/>
          </p:cNvSpPr>
          <p:nvPr>
            <p:ph type="title"/>
          </p:nvPr>
        </p:nvSpPr>
        <p:spPr/>
        <p:txBody>
          <a:bodyPr/>
          <a:lstStyle/>
          <a:p>
            <a:r>
              <a:rPr lang="en-US" b="1" dirty="0">
                <a:solidFill>
                  <a:srgbClr val="C00000"/>
                </a:solidFill>
                <a:latin typeface="Abel"/>
              </a:rPr>
              <a:t>Clinical presentation of measles (rubeola)</a:t>
            </a:r>
          </a:p>
        </p:txBody>
      </p:sp>
      <p:sp>
        <p:nvSpPr>
          <p:cNvPr id="3" name="Content Placeholder 2">
            <a:extLst>
              <a:ext uri="{FF2B5EF4-FFF2-40B4-BE49-F238E27FC236}">
                <a16:creationId xmlns:a16="http://schemas.microsoft.com/office/drawing/2014/main" id="{17772468-2189-4996-8272-73E90B7079A3}"/>
              </a:ext>
            </a:extLst>
          </p:cNvPr>
          <p:cNvSpPr>
            <a:spLocks noGrp="1"/>
          </p:cNvSpPr>
          <p:nvPr>
            <p:ph idx="1"/>
          </p:nvPr>
        </p:nvSpPr>
        <p:spPr/>
        <p:txBody>
          <a:bodyPr>
            <a:normAutofit lnSpcReduction="10000"/>
          </a:bodyPr>
          <a:lstStyle/>
          <a:p>
            <a:r>
              <a:rPr lang="en-US" dirty="0"/>
              <a:t>A highly contagious infectious disease caused by the measles virus, a paramyxovirus.</a:t>
            </a:r>
          </a:p>
          <a:p>
            <a:r>
              <a:rPr lang="en-US" dirty="0"/>
              <a:t>Symptoms usually develop 10–12 days after exposure to an infected person and last 7–10 days.  Rash appears on day 4-5.</a:t>
            </a:r>
          </a:p>
          <a:p>
            <a:r>
              <a:rPr lang="en-US" dirty="0"/>
              <a:t>Initial symptoms typically include fever, often greater than 40 °C (104.0 °F), dry cough, runny nose, and inflamed eyes.</a:t>
            </a:r>
          </a:p>
          <a:p>
            <a:r>
              <a:rPr lang="en-US" dirty="0"/>
              <a:t>The 3 Cs:</a:t>
            </a:r>
          </a:p>
          <a:p>
            <a:pPr lvl="1"/>
            <a:r>
              <a:rPr lang="en-US" sz="2800" dirty="0"/>
              <a:t>cough </a:t>
            </a:r>
          </a:p>
          <a:p>
            <a:pPr lvl="1"/>
            <a:r>
              <a:rPr lang="en-US" sz="2800" dirty="0"/>
              <a:t>coryza  </a:t>
            </a:r>
          </a:p>
          <a:p>
            <a:pPr lvl="1"/>
            <a:r>
              <a:rPr lang="en-US" sz="2800" dirty="0"/>
              <a:t>conjunctivitis</a:t>
            </a:r>
          </a:p>
        </p:txBody>
      </p:sp>
    </p:spTree>
    <p:extLst>
      <p:ext uri="{BB962C8B-B14F-4D97-AF65-F5344CB8AC3E}">
        <p14:creationId xmlns:p14="http://schemas.microsoft.com/office/powerpoint/2010/main" val="1942258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CDF62-E33E-49E1-B632-F01946BF53EB}"/>
              </a:ext>
            </a:extLst>
          </p:cNvPr>
          <p:cNvSpPr>
            <a:spLocks noGrp="1"/>
          </p:cNvSpPr>
          <p:nvPr>
            <p:ph type="title"/>
          </p:nvPr>
        </p:nvSpPr>
        <p:spPr/>
        <p:txBody>
          <a:bodyPr/>
          <a:lstStyle/>
          <a:p>
            <a:r>
              <a:rPr lang="en-US" b="1" dirty="0">
                <a:solidFill>
                  <a:srgbClr val="C00000"/>
                </a:solidFill>
                <a:latin typeface="Abel"/>
              </a:rPr>
              <a:t>Clinical sequence</a:t>
            </a:r>
          </a:p>
        </p:txBody>
      </p:sp>
      <p:sp>
        <p:nvSpPr>
          <p:cNvPr id="3" name="Content Placeholder 2">
            <a:extLst>
              <a:ext uri="{FF2B5EF4-FFF2-40B4-BE49-F238E27FC236}">
                <a16:creationId xmlns:a16="http://schemas.microsoft.com/office/drawing/2014/main" id="{C0A96D5A-7800-4D88-94A3-D9BA1AE9ACC8}"/>
              </a:ext>
            </a:extLst>
          </p:cNvPr>
          <p:cNvSpPr>
            <a:spLocks noGrp="1"/>
          </p:cNvSpPr>
          <p:nvPr>
            <p:ph idx="1"/>
          </p:nvPr>
        </p:nvSpPr>
        <p:spPr/>
        <p:txBody>
          <a:bodyPr>
            <a:normAutofit/>
          </a:bodyPr>
          <a:lstStyle/>
          <a:p>
            <a:r>
              <a:rPr lang="en-US" dirty="0"/>
              <a:t>Prodrome of fever (as high as 105°F) and malaise, cough, coryza, and conjunctivitis - the three “C”s -, a pathognomonic </a:t>
            </a:r>
            <a:r>
              <a:rPr lang="en-US" dirty="0" err="1"/>
              <a:t>enanthema</a:t>
            </a:r>
            <a:r>
              <a:rPr lang="en-US" dirty="0"/>
              <a:t> (</a:t>
            </a:r>
            <a:r>
              <a:rPr lang="en-US" dirty="0" err="1"/>
              <a:t>Koplik</a:t>
            </a:r>
            <a:r>
              <a:rPr lang="en-US" dirty="0"/>
              <a:t> spots) followed by a maculopapular rash </a:t>
            </a:r>
          </a:p>
          <a:p>
            <a:r>
              <a:rPr lang="en-US" dirty="0"/>
              <a:t>Rash usually appears about 10-14 days after a person is exposed</a:t>
            </a:r>
          </a:p>
          <a:p>
            <a:r>
              <a:rPr lang="en-US" dirty="0"/>
              <a:t>Rash spreads from the head to the trunk to the lower extremities</a:t>
            </a:r>
          </a:p>
          <a:p>
            <a:r>
              <a:rPr lang="en-US" dirty="0"/>
              <a:t>Patients are considered to be contagious from 4 days before to 4 days after the rash appears</a:t>
            </a:r>
          </a:p>
        </p:txBody>
      </p:sp>
    </p:spTree>
    <p:extLst>
      <p:ext uri="{BB962C8B-B14F-4D97-AF65-F5344CB8AC3E}">
        <p14:creationId xmlns:p14="http://schemas.microsoft.com/office/powerpoint/2010/main" val="668080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F6666-B5A9-49B9-BD2C-72643688DB72}"/>
              </a:ext>
            </a:extLst>
          </p:cNvPr>
          <p:cNvSpPr>
            <a:spLocks noGrp="1"/>
          </p:cNvSpPr>
          <p:nvPr>
            <p:ph type="title"/>
          </p:nvPr>
        </p:nvSpPr>
        <p:spPr/>
        <p:txBody>
          <a:bodyPr/>
          <a:lstStyle/>
          <a:p>
            <a:r>
              <a:rPr lang="en-US" b="1" dirty="0">
                <a:solidFill>
                  <a:srgbClr val="C00000"/>
                </a:solidFill>
                <a:latin typeface="Abel"/>
              </a:rPr>
              <a:t>Clinical presentation</a:t>
            </a:r>
          </a:p>
        </p:txBody>
      </p:sp>
      <p:pic>
        <p:nvPicPr>
          <p:cNvPr id="4" name="Content Placeholder 3">
            <a:extLst>
              <a:ext uri="{FF2B5EF4-FFF2-40B4-BE49-F238E27FC236}">
                <a16:creationId xmlns:a16="http://schemas.microsoft.com/office/drawing/2014/main" id="{F9FA112D-D2C9-4D6A-8577-10B53A8918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41770" y="2310062"/>
            <a:ext cx="4213316" cy="3525880"/>
          </a:xfrm>
          <a:prstGeom prst="rect">
            <a:avLst/>
          </a:prstGeom>
        </p:spPr>
      </p:pic>
      <p:pic>
        <p:nvPicPr>
          <p:cNvPr id="5" name="Picture 2" descr="Image result for measles cough coryza conjunctivitis">
            <a:extLst>
              <a:ext uri="{FF2B5EF4-FFF2-40B4-BE49-F238E27FC236}">
                <a16:creationId xmlns:a16="http://schemas.microsoft.com/office/drawing/2014/main" id="{340E0E88-E4A6-4764-95C9-0EBFBF7368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421" y="2310062"/>
            <a:ext cx="4794810" cy="3525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807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XRUYQT3274NZ-681238054-1740</_dlc_DocId>
    <_dlc_DocIdUrl xmlns="b22f8f74-215c-4154-9939-bd29e4e8980e">
      <Url>https://supportservices.jobcorps.gov/health/_layouts/15/DocIdRedir.aspx?ID=XRUYQT3274NZ-681238054-1740</Url>
      <Description>XRUYQT3274NZ-681238054-1740</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54595E6-1118-448D-A5E4-231AEB848D84}"/>
</file>

<file path=customXml/itemProps2.xml><?xml version="1.0" encoding="utf-8"?>
<ds:datastoreItem xmlns:ds="http://schemas.openxmlformats.org/officeDocument/2006/customXml" ds:itemID="{7A4F7A6A-E28D-4867-8BAC-D19ED342AFC3}"/>
</file>

<file path=customXml/itemProps3.xml><?xml version="1.0" encoding="utf-8"?>
<ds:datastoreItem xmlns:ds="http://schemas.openxmlformats.org/officeDocument/2006/customXml" ds:itemID="{20576097-80AA-4C68-8565-C556B2E5AAC0}"/>
</file>

<file path=customXml/itemProps4.xml><?xml version="1.0" encoding="utf-8"?>
<ds:datastoreItem xmlns:ds="http://schemas.openxmlformats.org/officeDocument/2006/customXml" ds:itemID="{6D46875E-7E58-4709-BD9A-5486799B7183}"/>
</file>

<file path=docProps/app.xml><?xml version="1.0" encoding="utf-8"?>
<Properties xmlns="http://schemas.openxmlformats.org/officeDocument/2006/extended-properties" xmlns:vt="http://schemas.openxmlformats.org/officeDocument/2006/docPropsVTypes">
  <TotalTime>1711</TotalTime>
  <Words>2250</Words>
  <Application>Microsoft Office PowerPoint</Application>
  <PresentationFormat>Widescreen</PresentationFormat>
  <Paragraphs>246</Paragraphs>
  <Slides>55</Slides>
  <Notes>21</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55</vt:i4>
      </vt:variant>
    </vt:vector>
  </HeadingPairs>
  <TitlesOfParts>
    <vt:vector size="62" baseType="lpstr">
      <vt:lpstr>Abel</vt:lpstr>
      <vt:lpstr>Arial</vt:lpstr>
      <vt:lpstr>Calibri</vt:lpstr>
      <vt:lpstr>Calibri Light</vt:lpstr>
      <vt:lpstr>Wingdings</vt:lpstr>
      <vt:lpstr>Office Theme</vt:lpstr>
      <vt:lpstr>1_Office Theme</vt:lpstr>
      <vt:lpstr>Reemergence of Childhood Infectious Disease</vt:lpstr>
      <vt:lpstr>Learning Objectives</vt:lpstr>
      <vt:lpstr>Recent outbreaks</vt:lpstr>
      <vt:lpstr>Vaccine orders via VFC</vt:lpstr>
      <vt:lpstr>PowerPoint Presentation</vt:lpstr>
      <vt:lpstr>PowerPoint Presentation</vt:lpstr>
      <vt:lpstr>Clinical presentation of measles (rubeola)</vt:lpstr>
      <vt:lpstr>Clinical sequence</vt:lpstr>
      <vt:lpstr>Clinical presentation</vt:lpstr>
      <vt:lpstr>PowerPoint Presentation</vt:lpstr>
      <vt:lpstr>Clinical presentation</vt:lpstr>
      <vt:lpstr>Complications from measles</vt:lpstr>
      <vt:lpstr>Transmission of measles</vt:lpstr>
      <vt:lpstr>Post-exposure prophylaxis</vt:lpstr>
      <vt:lpstr>Recognition of measles in adults</vt:lpstr>
      <vt:lpstr>PowerPoint Presentation</vt:lpstr>
      <vt:lpstr>PowerPoint Presentation</vt:lpstr>
      <vt:lpstr>Mumps</vt:lpstr>
      <vt:lpstr>Mumps</vt:lpstr>
      <vt:lpstr>Mumps</vt:lpstr>
      <vt:lpstr>Mumps</vt:lpstr>
      <vt:lpstr>PowerPoint Presentation</vt:lpstr>
      <vt:lpstr>Rubella (German mealses)</vt:lpstr>
      <vt:lpstr>PowerPoint Presentation</vt:lpstr>
      <vt:lpstr>PowerPoint Presentation</vt:lpstr>
      <vt:lpstr>Congenital Rubella Syndrome</vt:lpstr>
      <vt:lpstr>Congenital Rubella Syndrome</vt:lpstr>
      <vt:lpstr>Pertussis  (Whooping cough)</vt:lpstr>
      <vt:lpstr>PowerPoint Presentation</vt:lpstr>
      <vt:lpstr>PowerPoint Presentation</vt:lpstr>
      <vt:lpstr>PowerPoint Presentation</vt:lpstr>
      <vt:lpstr>PowerPoint Presentation</vt:lpstr>
      <vt:lpstr>PowerPoint Presentation</vt:lpstr>
      <vt:lpstr>Pertussis</vt:lpstr>
      <vt:lpstr>Pertussis</vt:lpstr>
      <vt:lpstr>PowerPoint Presentation</vt:lpstr>
      <vt:lpstr>Pertussis clinical presentation</vt:lpstr>
      <vt:lpstr>Pertussis (Whooping cough)</vt:lpstr>
      <vt:lpstr>Pertussis complications</vt:lpstr>
      <vt:lpstr>Pertussis diagnosis</vt:lpstr>
      <vt:lpstr>Obtaining a nasopharyngeal swab</vt:lpstr>
      <vt:lpstr>Pertussis treatment and prophylaxis</vt:lpstr>
      <vt:lpstr>Varicella</vt:lpstr>
      <vt:lpstr>PowerPoint Presentation</vt:lpstr>
      <vt:lpstr>PowerPoint Presentation</vt:lpstr>
      <vt:lpstr>Varicella/Chickenpox</vt:lpstr>
      <vt:lpstr>Varicella clinical presentation</vt:lpstr>
      <vt:lpstr>PowerPoint Presentation</vt:lpstr>
      <vt:lpstr>PowerPoint Presentation</vt:lpstr>
      <vt:lpstr>PowerPoint Presentation</vt:lpstr>
      <vt:lpstr>Varicella complications</vt:lpstr>
      <vt:lpstr>Varicella diagnosis</vt:lpstr>
      <vt:lpstr>Varicella treatment</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Reemergence of Childhood Infectious Diseases</dc:title>
  <dc:creator>John Kulig</dc:creator>
  <cp:lastModifiedBy>Julie Luht</cp:lastModifiedBy>
  <cp:revision>50</cp:revision>
  <dcterms:created xsi:type="dcterms:W3CDTF">2020-06-14T13:43:12Z</dcterms:created>
  <dcterms:modified xsi:type="dcterms:W3CDTF">2020-06-23T14:37:01Z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4a4fc7d7-f2bf-4eb0-b8a5-c7edbfbb5dba</vt:lpwstr>
  </property>
</Properties>
</file>