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 id="278" r:id="rId24"/>
    <p:sldId id="279" r:id="rId25"/>
    <p:sldId id="280" r:id="rId26"/>
    <p:sldId id="281" r:id="rId27"/>
    <p:sldId id="282" r:id="rId28"/>
    <p:sldId id="283" r:id="rId29"/>
    <p:sldId id="284" r:id="rId30"/>
    <p:sldId id="287" r:id="rId31"/>
    <p:sldId id="288" r:id="rId32"/>
    <p:sldId id="289" r:id="rId33"/>
    <p:sldId id="285" r:id="rId34"/>
    <p:sldId id="286" r:id="rId35"/>
    <p:sldId id="290" r:id="rId36"/>
    <p:sldId id="291" r:id="rId37"/>
    <p:sldId id="292" r:id="rId38"/>
    <p:sldId id="294" r:id="rId39"/>
    <p:sldId id="293"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7" autoAdjust="0"/>
    <p:restoredTop sz="94660" autoAdjust="0"/>
  </p:normalViewPr>
  <p:slideViewPr>
    <p:cSldViewPr snapToGrid="0">
      <p:cViewPr varScale="1">
        <p:scale>
          <a:sx n="67" d="100"/>
          <a:sy n="67" d="100"/>
        </p:scale>
        <p:origin x="604" y="44"/>
      </p:cViewPr>
      <p:guideLst/>
    </p:cSldViewPr>
  </p:slideViewPr>
  <p:outlineViewPr>
    <p:cViewPr>
      <p:scale>
        <a:sx n="33" d="100"/>
        <a:sy n="33" d="100"/>
      </p:scale>
      <p:origin x="0" y="-2674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48" Type="http://schemas.openxmlformats.org/officeDocument/2006/relationships/customXml" Target="../customXml/item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4/27/2020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06015-6FAF-4414-98F0-770CB831908C}"/>
              </a:ext>
            </a:extLst>
          </p:cNvPr>
          <p:cNvSpPr>
            <a:spLocks noGrp="1"/>
          </p:cNvSpPr>
          <p:nvPr>
            <p:ph type="ctrTitle"/>
          </p:nvPr>
        </p:nvSpPr>
        <p:spPr/>
        <p:txBody>
          <a:bodyPr>
            <a:normAutofit fontScale="90000"/>
          </a:bodyPr>
          <a:lstStyle/>
          <a:p>
            <a:r>
              <a:rPr lang="en-US" dirty="0"/>
              <a:t>Important considerations in supporting students during this difficult time.</a:t>
            </a:r>
          </a:p>
        </p:txBody>
      </p:sp>
      <p:sp>
        <p:nvSpPr>
          <p:cNvPr id="3" name="Subtitle 2">
            <a:extLst>
              <a:ext uri="{FF2B5EF4-FFF2-40B4-BE49-F238E27FC236}">
                <a16:creationId xmlns:a16="http://schemas.microsoft.com/office/drawing/2014/main" id="{80657D6D-898B-4452-B436-340BB7FDDDA7}"/>
              </a:ext>
            </a:extLst>
          </p:cNvPr>
          <p:cNvSpPr>
            <a:spLocks noGrp="1"/>
          </p:cNvSpPr>
          <p:nvPr>
            <p:ph type="subTitle" idx="1"/>
          </p:nvPr>
        </p:nvSpPr>
        <p:spPr>
          <a:xfrm>
            <a:off x="3859529" y="4625762"/>
            <a:ext cx="7197726" cy="1405467"/>
          </a:xfrm>
        </p:spPr>
        <p:txBody>
          <a:bodyPr/>
          <a:lstStyle/>
          <a:p>
            <a:r>
              <a:rPr lang="en-US" dirty="0">
                <a:solidFill>
                  <a:srgbClr val="FFFF00"/>
                </a:solidFill>
                <a:latin typeface="Lucida Handwriting" panose="03010101010101010101" pitchFamily="66" charset="0"/>
              </a:rPr>
              <a:t>Alec Mendelson, Ph.D. </a:t>
            </a:r>
          </a:p>
          <a:p>
            <a:r>
              <a:rPr lang="en-US" dirty="0">
                <a:solidFill>
                  <a:srgbClr val="FFFF00"/>
                </a:solidFill>
                <a:latin typeface="Lucida Handwriting" panose="03010101010101010101" pitchFamily="66" charset="0"/>
              </a:rPr>
              <a:t>Center Mental Health Consultant</a:t>
            </a:r>
          </a:p>
        </p:txBody>
      </p:sp>
    </p:spTree>
    <p:extLst>
      <p:ext uri="{BB962C8B-B14F-4D97-AF65-F5344CB8AC3E}">
        <p14:creationId xmlns:p14="http://schemas.microsoft.com/office/powerpoint/2010/main" val="4140527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195B8-C572-47B8-8BAA-DA81CBE11E27}"/>
              </a:ext>
            </a:extLst>
          </p:cNvPr>
          <p:cNvSpPr>
            <a:spLocks noGrp="1"/>
          </p:cNvSpPr>
          <p:nvPr>
            <p:ph type="title"/>
          </p:nvPr>
        </p:nvSpPr>
        <p:spPr/>
        <p:txBody>
          <a:bodyPr/>
          <a:lstStyle/>
          <a:p>
            <a:r>
              <a:rPr lang="en-US" dirty="0"/>
              <a:t>Ok, so what about Communication </a:t>
            </a:r>
            <a:br>
              <a:rPr lang="en-US" dirty="0"/>
            </a:br>
            <a:r>
              <a:rPr lang="en-US" dirty="0"/>
              <a:t>with our students?</a:t>
            </a:r>
          </a:p>
        </p:txBody>
      </p:sp>
      <p:sp>
        <p:nvSpPr>
          <p:cNvPr id="3" name="Content Placeholder 2">
            <a:extLst>
              <a:ext uri="{FF2B5EF4-FFF2-40B4-BE49-F238E27FC236}">
                <a16:creationId xmlns:a16="http://schemas.microsoft.com/office/drawing/2014/main" id="{BB9E4160-ADDD-4D81-9454-76EB2DE605B9}"/>
              </a:ext>
            </a:extLst>
          </p:cNvPr>
          <p:cNvSpPr>
            <a:spLocks noGrp="1"/>
          </p:cNvSpPr>
          <p:nvPr>
            <p:ph idx="1"/>
          </p:nvPr>
        </p:nvSpPr>
        <p:spPr/>
        <p:txBody>
          <a:bodyPr>
            <a:normAutofit/>
          </a:bodyPr>
          <a:lstStyle/>
          <a:p>
            <a:r>
              <a:rPr lang="en-US" sz="2400" dirty="0">
                <a:latin typeface="Berlin Sans FB" panose="020E0602020502020306" pitchFamily="34" charset="0"/>
              </a:rPr>
              <a:t>One last thing, before moving on to talking about communicating with Springdale students wherever they may be.</a:t>
            </a:r>
          </a:p>
          <a:p>
            <a:endParaRPr lang="en-US" sz="2400" dirty="0">
              <a:latin typeface="Berlin Sans FB" panose="020E0602020502020306" pitchFamily="34" charset="0"/>
            </a:endParaRPr>
          </a:p>
          <a:p>
            <a:r>
              <a:rPr lang="en-US" sz="2400" dirty="0">
                <a:latin typeface="Berlin Sans FB" panose="020E0602020502020306" pitchFamily="34" charset="0"/>
              </a:rPr>
              <a:t>In your conversation, there is the student and YOU.</a:t>
            </a:r>
          </a:p>
          <a:p>
            <a:pPr lvl="1"/>
            <a:r>
              <a:rPr lang="en-US" sz="2200" dirty="0">
                <a:latin typeface="Berlin Sans FB" panose="020E0602020502020306" pitchFamily="34" charset="0"/>
              </a:rPr>
              <a:t>Be aware how you have been coping, both positively and otherwise. </a:t>
            </a:r>
          </a:p>
          <a:p>
            <a:pPr lvl="1"/>
            <a:r>
              <a:rPr lang="en-US" sz="2200" dirty="0">
                <a:latin typeface="Berlin Sans FB" panose="020E0602020502020306" pitchFamily="34" charset="0"/>
              </a:rPr>
              <a:t>Be clear your intent.  Does your intent interfere with your listening?</a:t>
            </a:r>
          </a:p>
        </p:txBody>
      </p:sp>
    </p:spTree>
    <p:extLst>
      <p:ext uri="{BB962C8B-B14F-4D97-AF65-F5344CB8AC3E}">
        <p14:creationId xmlns:p14="http://schemas.microsoft.com/office/powerpoint/2010/main" val="553566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6AD0F-25C1-4DF9-A9D5-77003BCE40E7}"/>
              </a:ext>
            </a:extLst>
          </p:cNvPr>
          <p:cNvSpPr>
            <a:spLocks noGrp="1"/>
          </p:cNvSpPr>
          <p:nvPr>
            <p:ph type="title"/>
          </p:nvPr>
        </p:nvSpPr>
        <p:spPr/>
        <p:txBody>
          <a:bodyPr/>
          <a:lstStyle/>
          <a:p>
            <a:r>
              <a:rPr lang="en-US" dirty="0"/>
              <a:t>Knowing who you are connecting with</a:t>
            </a:r>
          </a:p>
        </p:txBody>
      </p:sp>
      <p:sp>
        <p:nvSpPr>
          <p:cNvPr id="3" name="Content Placeholder 2">
            <a:extLst>
              <a:ext uri="{FF2B5EF4-FFF2-40B4-BE49-F238E27FC236}">
                <a16:creationId xmlns:a16="http://schemas.microsoft.com/office/drawing/2014/main" id="{85D2A785-42D2-4438-BD8E-FD453FDECB4C}"/>
              </a:ext>
            </a:extLst>
          </p:cNvPr>
          <p:cNvSpPr>
            <a:spLocks noGrp="1"/>
          </p:cNvSpPr>
          <p:nvPr>
            <p:ph idx="1"/>
          </p:nvPr>
        </p:nvSpPr>
        <p:spPr/>
        <p:txBody>
          <a:bodyPr>
            <a:normAutofit/>
          </a:bodyPr>
          <a:lstStyle/>
          <a:p>
            <a:r>
              <a:rPr lang="en-US" sz="2400" dirty="0">
                <a:latin typeface="Berlin Sans FB" panose="020E0602020502020306" pitchFamily="34" charset="0"/>
              </a:rPr>
              <a:t>Remember, each of us has our own preferred methods of coping. </a:t>
            </a:r>
          </a:p>
          <a:p>
            <a:endParaRPr lang="en-US" sz="2400" dirty="0">
              <a:latin typeface="Berlin Sans FB" panose="020E0602020502020306" pitchFamily="34" charset="0"/>
            </a:endParaRPr>
          </a:p>
          <a:p>
            <a:r>
              <a:rPr lang="en-US" sz="2400" dirty="0">
                <a:latin typeface="Berlin Sans FB" panose="020E0602020502020306" pitchFamily="34" charset="0"/>
              </a:rPr>
              <a:t>So it is important to know the person you are connecting with and have some ideas about the kind of person they are, their personality and how they interact in general.</a:t>
            </a:r>
          </a:p>
        </p:txBody>
      </p:sp>
    </p:spTree>
    <p:extLst>
      <p:ext uri="{BB962C8B-B14F-4D97-AF65-F5344CB8AC3E}">
        <p14:creationId xmlns:p14="http://schemas.microsoft.com/office/powerpoint/2010/main" val="1470896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E85F-64D5-45A1-9207-2C789D73DE6C}"/>
              </a:ext>
            </a:extLst>
          </p:cNvPr>
          <p:cNvSpPr>
            <a:spLocks noGrp="1"/>
          </p:cNvSpPr>
          <p:nvPr>
            <p:ph type="title"/>
          </p:nvPr>
        </p:nvSpPr>
        <p:spPr/>
        <p:txBody>
          <a:bodyPr/>
          <a:lstStyle/>
          <a:p>
            <a:r>
              <a:rPr lang="en-US" dirty="0"/>
              <a:t>Framework:</a:t>
            </a:r>
          </a:p>
        </p:txBody>
      </p:sp>
      <p:sp>
        <p:nvSpPr>
          <p:cNvPr id="3" name="Content Placeholder 2">
            <a:extLst>
              <a:ext uri="{FF2B5EF4-FFF2-40B4-BE49-F238E27FC236}">
                <a16:creationId xmlns:a16="http://schemas.microsoft.com/office/drawing/2014/main" id="{F73C47F0-BD3F-4B6F-9A77-71DBFC266297}"/>
              </a:ext>
            </a:extLst>
          </p:cNvPr>
          <p:cNvSpPr>
            <a:spLocks noGrp="1"/>
          </p:cNvSpPr>
          <p:nvPr>
            <p:ph idx="1"/>
          </p:nvPr>
        </p:nvSpPr>
        <p:spPr/>
        <p:txBody>
          <a:bodyPr>
            <a:normAutofit/>
          </a:bodyPr>
          <a:lstStyle/>
          <a:p>
            <a:r>
              <a:rPr lang="en-US" sz="2400" dirty="0">
                <a:latin typeface="Berlin Sans FB" panose="020E0602020502020306" pitchFamily="34" charset="0"/>
              </a:rPr>
              <a:t>Those of you who have worked with me probably know that I try to refrain from using labels or categorizing people.  I generally do not find that helpful. </a:t>
            </a:r>
          </a:p>
          <a:p>
            <a:pPr marL="0" indent="0">
              <a:buNone/>
            </a:pPr>
            <a:endParaRPr lang="en-US" sz="2400" dirty="0">
              <a:latin typeface="Berlin Sans FB" panose="020E0602020502020306" pitchFamily="34" charset="0"/>
            </a:endParaRPr>
          </a:p>
          <a:p>
            <a:r>
              <a:rPr lang="en-US" sz="2400" dirty="0">
                <a:solidFill>
                  <a:srgbClr val="C00000"/>
                </a:solidFill>
                <a:latin typeface="Berlin Sans FB" panose="020E0602020502020306" pitchFamily="34" charset="0"/>
              </a:rPr>
              <a:t>Today I am making an exception.</a:t>
            </a:r>
            <a:endParaRPr lang="en-US" sz="2400" dirty="0">
              <a:latin typeface="Berlin Sans FB" panose="020E0602020502020306" pitchFamily="34" charset="0"/>
            </a:endParaRPr>
          </a:p>
        </p:txBody>
      </p:sp>
    </p:spTree>
    <p:extLst>
      <p:ext uri="{BB962C8B-B14F-4D97-AF65-F5344CB8AC3E}">
        <p14:creationId xmlns:p14="http://schemas.microsoft.com/office/powerpoint/2010/main" val="2168310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1C629-DD57-4D1E-8BB0-6AEFDEF08CB7}"/>
              </a:ext>
            </a:extLst>
          </p:cNvPr>
          <p:cNvSpPr>
            <a:spLocks noGrp="1"/>
          </p:cNvSpPr>
          <p:nvPr>
            <p:ph type="title"/>
          </p:nvPr>
        </p:nvSpPr>
        <p:spPr/>
        <p:txBody>
          <a:bodyPr/>
          <a:lstStyle/>
          <a:p>
            <a:r>
              <a:rPr lang="en-US" dirty="0"/>
              <a:t>My “take” on knowing who you are calling.</a:t>
            </a:r>
          </a:p>
        </p:txBody>
      </p:sp>
      <p:sp>
        <p:nvSpPr>
          <p:cNvPr id="3" name="Content Placeholder 2">
            <a:extLst>
              <a:ext uri="{FF2B5EF4-FFF2-40B4-BE49-F238E27FC236}">
                <a16:creationId xmlns:a16="http://schemas.microsoft.com/office/drawing/2014/main" id="{4D3582D0-BDCC-4042-8B54-3B5660E20182}"/>
              </a:ext>
            </a:extLst>
          </p:cNvPr>
          <p:cNvSpPr>
            <a:spLocks noGrp="1"/>
          </p:cNvSpPr>
          <p:nvPr>
            <p:ph idx="1"/>
          </p:nvPr>
        </p:nvSpPr>
        <p:spPr>
          <a:xfrm>
            <a:off x="685801" y="1924897"/>
            <a:ext cx="10131425" cy="3649133"/>
          </a:xfrm>
        </p:spPr>
        <p:txBody>
          <a:bodyPr>
            <a:normAutofit/>
          </a:bodyPr>
          <a:lstStyle/>
          <a:p>
            <a:r>
              <a:rPr lang="en-US" sz="2800" dirty="0">
                <a:latin typeface="Berlin Sans FB" panose="020E0602020502020306" pitchFamily="34" charset="0"/>
              </a:rPr>
              <a:t>Categorizing students:</a:t>
            </a:r>
          </a:p>
          <a:p>
            <a:pPr lvl="1"/>
            <a:r>
              <a:rPr lang="en-US" sz="2600" dirty="0">
                <a:solidFill>
                  <a:srgbClr val="00B0F0"/>
                </a:solidFill>
                <a:latin typeface="Berlin Sans FB" panose="020E0602020502020306" pitchFamily="34" charset="0"/>
              </a:rPr>
              <a:t>Independent</a:t>
            </a:r>
          </a:p>
          <a:p>
            <a:pPr lvl="1"/>
            <a:r>
              <a:rPr lang="en-US" sz="2600" dirty="0">
                <a:solidFill>
                  <a:srgbClr val="FF0000"/>
                </a:solidFill>
                <a:latin typeface="Berlin Sans FB" panose="020E0602020502020306" pitchFamily="34" charset="0"/>
              </a:rPr>
              <a:t>Depressed</a:t>
            </a:r>
          </a:p>
          <a:p>
            <a:pPr lvl="1"/>
            <a:r>
              <a:rPr lang="en-US" sz="2600" dirty="0">
                <a:solidFill>
                  <a:srgbClr val="92D050"/>
                </a:solidFill>
                <a:latin typeface="Berlin Sans FB" panose="020E0602020502020306" pitchFamily="34" charset="0"/>
              </a:rPr>
              <a:t>Anxious</a:t>
            </a:r>
          </a:p>
          <a:p>
            <a:pPr lvl="1"/>
            <a:r>
              <a:rPr lang="en-US" sz="2600" dirty="0">
                <a:solidFill>
                  <a:srgbClr val="C00000"/>
                </a:solidFill>
                <a:latin typeface="Berlin Sans FB" panose="020E0602020502020306" pitchFamily="34" charset="0"/>
              </a:rPr>
              <a:t>Angry</a:t>
            </a:r>
          </a:p>
          <a:p>
            <a:pPr lvl="1"/>
            <a:r>
              <a:rPr lang="en-US" sz="2600" dirty="0">
                <a:solidFill>
                  <a:srgbClr val="FFFF00"/>
                </a:solidFill>
                <a:latin typeface="Berlin Sans FB" panose="020E0602020502020306" pitchFamily="34" charset="0"/>
              </a:rPr>
              <a:t>Meek</a:t>
            </a:r>
          </a:p>
        </p:txBody>
      </p:sp>
    </p:spTree>
    <p:extLst>
      <p:ext uri="{BB962C8B-B14F-4D97-AF65-F5344CB8AC3E}">
        <p14:creationId xmlns:p14="http://schemas.microsoft.com/office/powerpoint/2010/main" val="1405478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70517-2E91-42AA-B5D9-1FBF55209DC7}"/>
              </a:ext>
            </a:extLst>
          </p:cNvPr>
          <p:cNvSpPr>
            <a:spLocks noGrp="1"/>
          </p:cNvSpPr>
          <p:nvPr>
            <p:ph type="title"/>
          </p:nvPr>
        </p:nvSpPr>
        <p:spPr/>
        <p:txBody>
          <a:bodyPr/>
          <a:lstStyle/>
          <a:p>
            <a:r>
              <a:rPr lang="en-US" dirty="0"/>
              <a:t>Independent:</a:t>
            </a:r>
          </a:p>
        </p:txBody>
      </p:sp>
      <p:sp>
        <p:nvSpPr>
          <p:cNvPr id="3" name="Content Placeholder 2">
            <a:extLst>
              <a:ext uri="{FF2B5EF4-FFF2-40B4-BE49-F238E27FC236}">
                <a16:creationId xmlns:a16="http://schemas.microsoft.com/office/drawing/2014/main" id="{CFDCF962-50C4-4CF6-A019-E4DAD6A4352E}"/>
              </a:ext>
            </a:extLst>
          </p:cNvPr>
          <p:cNvSpPr>
            <a:spLocks noGrp="1"/>
          </p:cNvSpPr>
          <p:nvPr>
            <p:ph idx="1"/>
          </p:nvPr>
        </p:nvSpPr>
        <p:spPr>
          <a:xfrm>
            <a:off x="685801" y="1776307"/>
            <a:ext cx="10131425" cy="3649133"/>
          </a:xfrm>
        </p:spPr>
        <p:txBody>
          <a:bodyPr>
            <a:normAutofit/>
          </a:bodyPr>
          <a:lstStyle/>
          <a:p>
            <a:r>
              <a:rPr lang="en-US" sz="2400" dirty="0">
                <a:latin typeface="Berlin Sans FB" panose="020E0602020502020306" pitchFamily="34" charset="0"/>
              </a:rPr>
              <a:t>An independent student wants to rely on oneself. Thus, he, she or they are usually reticent to acknowledge the need for assistance much less accept it from another person.</a:t>
            </a:r>
          </a:p>
        </p:txBody>
      </p:sp>
    </p:spTree>
    <p:extLst>
      <p:ext uri="{BB962C8B-B14F-4D97-AF65-F5344CB8AC3E}">
        <p14:creationId xmlns:p14="http://schemas.microsoft.com/office/powerpoint/2010/main" val="3877985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25E0C-E1AA-4925-B61F-F934A00C1D00}"/>
              </a:ext>
            </a:extLst>
          </p:cNvPr>
          <p:cNvSpPr>
            <a:spLocks noGrp="1"/>
          </p:cNvSpPr>
          <p:nvPr>
            <p:ph type="title"/>
          </p:nvPr>
        </p:nvSpPr>
        <p:spPr/>
        <p:txBody>
          <a:bodyPr/>
          <a:lstStyle/>
          <a:p>
            <a:r>
              <a:rPr lang="en-US" dirty="0"/>
              <a:t>Independent:</a:t>
            </a:r>
          </a:p>
        </p:txBody>
      </p:sp>
      <p:sp>
        <p:nvSpPr>
          <p:cNvPr id="3" name="Content Placeholder 2">
            <a:extLst>
              <a:ext uri="{FF2B5EF4-FFF2-40B4-BE49-F238E27FC236}">
                <a16:creationId xmlns:a16="http://schemas.microsoft.com/office/drawing/2014/main" id="{CDCDBB7D-658C-41D6-9376-74C11F40D0AB}"/>
              </a:ext>
            </a:extLst>
          </p:cNvPr>
          <p:cNvSpPr>
            <a:spLocks noGrp="1"/>
          </p:cNvSpPr>
          <p:nvPr>
            <p:ph idx="1"/>
          </p:nvPr>
        </p:nvSpPr>
        <p:spPr>
          <a:xfrm>
            <a:off x="685801" y="1730587"/>
            <a:ext cx="10131425" cy="3649133"/>
          </a:xfrm>
        </p:spPr>
        <p:txBody>
          <a:bodyPr>
            <a:normAutofit/>
          </a:bodyPr>
          <a:lstStyle/>
          <a:p>
            <a:r>
              <a:rPr lang="en-US" sz="2400" dirty="0">
                <a:latin typeface="Berlin Sans FB" panose="020E0602020502020306" pitchFamily="34" charset="0"/>
              </a:rPr>
              <a:t>A self-reliant student who wants to project competency and being self-sufficient when asked, “How are you doing”? will reply:</a:t>
            </a:r>
          </a:p>
          <a:p>
            <a:pPr lvl="1"/>
            <a:r>
              <a:rPr lang="en-US" sz="2200" dirty="0">
                <a:latin typeface="Berlin Sans FB" panose="020E0602020502020306" pitchFamily="34" charset="0"/>
              </a:rPr>
              <a:t>“I’m fine.”</a:t>
            </a:r>
          </a:p>
          <a:p>
            <a:pPr lvl="1"/>
            <a:r>
              <a:rPr lang="en-US" sz="2200" dirty="0">
                <a:latin typeface="Berlin Sans FB" panose="020E0602020502020306" pitchFamily="34" charset="0"/>
              </a:rPr>
              <a:t>“Good.”</a:t>
            </a:r>
          </a:p>
        </p:txBody>
      </p:sp>
    </p:spTree>
    <p:extLst>
      <p:ext uri="{BB962C8B-B14F-4D97-AF65-F5344CB8AC3E}">
        <p14:creationId xmlns:p14="http://schemas.microsoft.com/office/powerpoint/2010/main" val="3100465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B84C9-C36B-4173-9605-A5CDBCC411A2}"/>
              </a:ext>
            </a:extLst>
          </p:cNvPr>
          <p:cNvSpPr>
            <a:spLocks noGrp="1"/>
          </p:cNvSpPr>
          <p:nvPr>
            <p:ph type="title"/>
          </p:nvPr>
        </p:nvSpPr>
        <p:spPr/>
        <p:txBody>
          <a:bodyPr/>
          <a:lstStyle/>
          <a:p>
            <a:r>
              <a:rPr lang="en-US" dirty="0"/>
              <a:t>Independent:</a:t>
            </a:r>
          </a:p>
        </p:txBody>
      </p:sp>
      <p:sp>
        <p:nvSpPr>
          <p:cNvPr id="3" name="Content Placeholder 2">
            <a:extLst>
              <a:ext uri="{FF2B5EF4-FFF2-40B4-BE49-F238E27FC236}">
                <a16:creationId xmlns:a16="http://schemas.microsoft.com/office/drawing/2014/main" id="{3226C944-33A0-4914-9822-9E2BB18BC679}"/>
              </a:ext>
            </a:extLst>
          </p:cNvPr>
          <p:cNvSpPr>
            <a:spLocks noGrp="1"/>
          </p:cNvSpPr>
          <p:nvPr>
            <p:ph idx="1"/>
          </p:nvPr>
        </p:nvSpPr>
        <p:spPr>
          <a:xfrm>
            <a:off x="685801" y="1707727"/>
            <a:ext cx="10131425" cy="3649133"/>
          </a:xfrm>
        </p:spPr>
        <p:txBody>
          <a:bodyPr>
            <a:normAutofit/>
          </a:bodyPr>
          <a:lstStyle/>
          <a:p>
            <a:r>
              <a:rPr lang="en-US" sz="2400" dirty="0">
                <a:latin typeface="Berlin Sans FB" panose="020E0602020502020306" pitchFamily="34" charset="0"/>
              </a:rPr>
              <a:t>This type of student will often say little about themselves, even when asked directly.  They may ask about you or steer the conversation away to other topics.</a:t>
            </a:r>
          </a:p>
          <a:p>
            <a:r>
              <a:rPr lang="en-US" sz="2400" dirty="0">
                <a:latin typeface="Berlin Sans FB" panose="020E0602020502020306" pitchFamily="34" charset="0"/>
              </a:rPr>
              <a:t>By stating they are fine, they tend to be disconnected from inner emotion. This is the preferred coping method.</a:t>
            </a:r>
          </a:p>
        </p:txBody>
      </p:sp>
    </p:spTree>
    <p:extLst>
      <p:ext uri="{BB962C8B-B14F-4D97-AF65-F5344CB8AC3E}">
        <p14:creationId xmlns:p14="http://schemas.microsoft.com/office/powerpoint/2010/main" val="2874823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12874-DCA0-467D-A05C-1834ED7723E7}"/>
              </a:ext>
            </a:extLst>
          </p:cNvPr>
          <p:cNvSpPr>
            <a:spLocks noGrp="1"/>
          </p:cNvSpPr>
          <p:nvPr>
            <p:ph type="title"/>
          </p:nvPr>
        </p:nvSpPr>
        <p:spPr/>
        <p:txBody>
          <a:bodyPr/>
          <a:lstStyle/>
          <a:p>
            <a:r>
              <a:rPr lang="en-US" dirty="0"/>
              <a:t>Depressed:</a:t>
            </a:r>
          </a:p>
        </p:txBody>
      </p:sp>
      <p:sp>
        <p:nvSpPr>
          <p:cNvPr id="3" name="Content Placeholder 2">
            <a:extLst>
              <a:ext uri="{FF2B5EF4-FFF2-40B4-BE49-F238E27FC236}">
                <a16:creationId xmlns:a16="http://schemas.microsoft.com/office/drawing/2014/main" id="{D37E13B2-9C89-4B41-9832-2550A556524D}"/>
              </a:ext>
            </a:extLst>
          </p:cNvPr>
          <p:cNvSpPr>
            <a:spLocks noGrp="1"/>
          </p:cNvSpPr>
          <p:nvPr>
            <p:ph idx="1"/>
          </p:nvPr>
        </p:nvSpPr>
        <p:spPr>
          <a:xfrm>
            <a:off x="685801" y="1742017"/>
            <a:ext cx="10131425" cy="3649133"/>
          </a:xfrm>
        </p:spPr>
        <p:txBody>
          <a:bodyPr>
            <a:normAutofit/>
          </a:bodyPr>
          <a:lstStyle/>
          <a:p>
            <a:r>
              <a:rPr lang="en-US" sz="2400" dirty="0">
                <a:latin typeface="Berlin Sans FB" panose="020E0602020502020306" pitchFamily="34" charset="0"/>
              </a:rPr>
              <a:t>Depressed students can vary in their coping.  Some may distance themselves, becoming socially and emotionally isolated. Others may cope by sleeping a lot. Some may engage with others sharing their depressed perspective and talking about how they are struggling with current events. Their outlook could be quite negative, powerless and despondent. </a:t>
            </a:r>
          </a:p>
        </p:txBody>
      </p:sp>
    </p:spTree>
    <p:extLst>
      <p:ext uri="{BB962C8B-B14F-4D97-AF65-F5344CB8AC3E}">
        <p14:creationId xmlns:p14="http://schemas.microsoft.com/office/powerpoint/2010/main" val="86433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03C35-DC20-47C9-89E8-0A1D64D5B45C}"/>
              </a:ext>
            </a:extLst>
          </p:cNvPr>
          <p:cNvSpPr>
            <a:spLocks noGrp="1"/>
          </p:cNvSpPr>
          <p:nvPr>
            <p:ph type="title"/>
          </p:nvPr>
        </p:nvSpPr>
        <p:spPr/>
        <p:txBody>
          <a:bodyPr/>
          <a:lstStyle/>
          <a:p>
            <a:r>
              <a:rPr lang="en-US" dirty="0"/>
              <a:t>Depressed:</a:t>
            </a:r>
          </a:p>
        </p:txBody>
      </p:sp>
      <p:sp>
        <p:nvSpPr>
          <p:cNvPr id="3" name="Content Placeholder 2">
            <a:extLst>
              <a:ext uri="{FF2B5EF4-FFF2-40B4-BE49-F238E27FC236}">
                <a16:creationId xmlns:a16="http://schemas.microsoft.com/office/drawing/2014/main" id="{3B91BC64-F4C1-4D47-A61F-48692F36FCCF}"/>
              </a:ext>
            </a:extLst>
          </p:cNvPr>
          <p:cNvSpPr>
            <a:spLocks noGrp="1"/>
          </p:cNvSpPr>
          <p:nvPr>
            <p:ph idx="1"/>
          </p:nvPr>
        </p:nvSpPr>
        <p:spPr>
          <a:xfrm>
            <a:off x="685801" y="1753447"/>
            <a:ext cx="10131425" cy="3649133"/>
          </a:xfrm>
        </p:spPr>
        <p:txBody>
          <a:bodyPr/>
          <a:lstStyle/>
          <a:p>
            <a:r>
              <a:rPr lang="en-US" sz="2400" dirty="0">
                <a:latin typeface="Berlin Sans FB" panose="020E0602020502020306" pitchFamily="34" charset="0"/>
              </a:rPr>
              <a:t>A depressed student when asked, “How are you doing”? might reply:</a:t>
            </a:r>
          </a:p>
          <a:p>
            <a:pPr lvl="1"/>
            <a:r>
              <a:rPr lang="en-US" sz="2200" dirty="0">
                <a:latin typeface="Berlin Sans FB" panose="020E0602020502020306" pitchFamily="34" charset="0"/>
              </a:rPr>
              <a:t>“Terrible.”</a:t>
            </a:r>
          </a:p>
          <a:p>
            <a:pPr lvl="1"/>
            <a:r>
              <a:rPr lang="en-US" sz="2200" dirty="0">
                <a:latin typeface="Berlin Sans FB" panose="020E0602020502020306" pitchFamily="34" charset="0"/>
              </a:rPr>
              <a:t>“Awful, I’m so depressed.”</a:t>
            </a:r>
          </a:p>
          <a:p>
            <a:pPr lvl="1"/>
            <a:r>
              <a:rPr lang="en-US" sz="2200" dirty="0">
                <a:latin typeface="Berlin Sans FB" panose="020E0602020502020306" pitchFamily="34" charset="0"/>
              </a:rPr>
              <a:t>“I don’t know.”</a:t>
            </a:r>
          </a:p>
          <a:p>
            <a:pPr lvl="1">
              <a:buFont typeface="Courier New" panose="02070309020205020404" pitchFamily="49" charset="0"/>
              <a:buChar char="o"/>
            </a:pPr>
            <a:endParaRPr lang="en-US" sz="2200" dirty="0">
              <a:latin typeface="Berlin Sans FB" panose="020E0602020502020306" pitchFamily="34" charset="0"/>
            </a:endParaRPr>
          </a:p>
          <a:p>
            <a:pPr lvl="1">
              <a:buFont typeface="Courier New" panose="02070309020205020404" pitchFamily="49" charset="0"/>
              <a:buChar char="o"/>
            </a:pPr>
            <a:r>
              <a:rPr lang="en-US" sz="2200" dirty="0">
                <a:latin typeface="Berlin Sans FB" panose="020E0602020502020306" pitchFamily="34" charset="0"/>
              </a:rPr>
              <a:t>Hear the mood not </a:t>
            </a:r>
            <a:r>
              <a:rPr lang="en-US" sz="2200" dirty="0" err="1">
                <a:latin typeface="Berlin Sans FB" panose="020E0602020502020306" pitchFamily="34" charset="0"/>
              </a:rPr>
              <a:t>ionly</a:t>
            </a:r>
            <a:r>
              <a:rPr lang="en-US" sz="2200" dirty="0">
                <a:latin typeface="Berlin Sans FB" panose="020E0602020502020306" pitchFamily="34" charset="0"/>
              </a:rPr>
              <a:t> in content but also in low volume, slow pace of talking and lack of energy in tone of voice. </a:t>
            </a:r>
          </a:p>
          <a:p>
            <a:pPr marL="457200" lvl="1" indent="0">
              <a:buNone/>
            </a:pPr>
            <a:endParaRPr lang="en-US" sz="2200" dirty="0">
              <a:latin typeface="Berlin Sans FB" panose="020E0602020502020306" pitchFamily="34" charset="0"/>
            </a:endParaRPr>
          </a:p>
          <a:p>
            <a:endParaRPr lang="en-US" dirty="0"/>
          </a:p>
        </p:txBody>
      </p:sp>
    </p:spTree>
    <p:extLst>
      <p:ext uri="{BB962C8B-B14F-4D97-AF65-F5344CB8AC3E}">
        <p14:creationId xmlns:p14="http://schemas.microsoft.com/office/powerpoint/2010/main" val="2154102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31513-F789-4485-9D3D-EF19D20EC6AE}"/>
              </a:ext>
            </a:extLst>
          </p:cNvPr>
          <p:cNvSpPr>
            <a:spLocks noGrp="1"/>
          </p:cNvSpPr>
          <p:nvPr>
            <p:ph type="title"/>
          </p:nvPr>
        </p:nvSpPr>
        <p:spPr/>
        <p:txBody>
          <a:bodyPr/>
          <a:lstStyle/>
          <a:p>
            <a:r>
              <a:rPr lang="en-US" dirty="0"/>
              <a:t>Depressed:</a:t>
            </a:r>
          </a:p>
        </p:txBody>
      </p:sp>
      <p:sp>
        <p:nvSpPr>
          <p:cNvPr id="3" name="Content Placeholder 2">
            <a:extLst>
              <a:ext uri="{FF2B5EF4-FFF2-40B4-BE49-F238E27FC236}">
                <a16:creationId xmlns:a16="http://schemas.microsoft.com/office/drawing/2014/main" id="{2A61C91C-7E9C-4717-8188-2D8B91D90B7A}"/>
              </a:ext>
            </a:extLst>
          </p:cNvPr>
          <p:cNvSpPr>
            <a:spLocks noGrp="1"/>
          </p:cNvSpPr>
          <p:nvPr>
            <p:ph idx="1"/>
          </p:nvPr>
        </p:nvSpPr>
        <p:spPr>
          <a:xfrm>
            <a:off x="685801" y="1890607"/>
            <a:ext cx="10131425" cy="3649133"/>
          </a:xfrm>
        </p:spPr>
        <p:txBody>
          <a:bodyPr>
            <a:normAutofit/>
          </a:bodyPr>
          <a:lstStyle/>
          <a:p>
            <a:r>
              <a:rPr lang="en-US" sz="2400" dirty="0">
                <a:latin typeface="Berlin Sans FB" panose="020E0602020502020306" pitchFamily="34" charset="0"/>
              </a:rPr>
              <a:t>This type of student may have a lot to say from the position of being despondent and powerless.  He, she or they may say that things will never get better (COVID-19, family, something else) suggesting that the future is destined to be terrible. They may talk about things not being worth it or not being sure why they try. This may imply being unsure about coming back to the program. </a:t>
            </a:r>
          </a:p>
        </p:txBody>
      </p:sp>
    </p:spTree>
    <p:extLst>
      <p:ext uri="{BB962C8B-B14F-4D97-AF65-F5344CB8AC3E}">
        <p14:creationId xmlns:p14="http://schemas.microsoft.com/office/powerpoint/2010/main" val="2428708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CA810-CA56-4EEF-A0AF-55AB85A2594E}"/>
              </a:ext>
            </a:extLst>
          </p:cNvPr>
          <p:cNvSpPr>
            <a:spLocks noGrp="1"/>
          </p:cNvSpPr>
          <p:nvPr>
            <p:ph type="title"/>
          </p:nvPr>
        </p:nvSpPr>
        <p:spPr/>
        <p:txBody>
          <a:bodyPr>
            <a:normAutofit/>
          </a:bodyPr>
          <a:lstStyle/>
          <a:p>
            <a:r>
              <a:rPr lang="en-US" sz="3200" dirty="0"/>
              <a:t>From the American Psychological Association </a:t>
            </a:r>
          </a:p>
        </p:txBody>
      </p:sp>
      <p:sp>
        <p:nvSpPr>
          <p:cNvPr id="3" name="Content Placeholder 2">
            <a:extLst>
              <a:ext uri="{FF2B5EF4-FFF2-40B4-BE49-F238E27FC236}">
                <a16:creationId xmlns:a16="http://schemas.microsoft.com/office/drawing/2014/main" id="{9CE2D70C-6753-4A1F-89E2-F62D5DFE8C1F}"/>
              </a:ext>
            </a:extLst>
          </p:cNvPr>
          <p:cNvSpPr>
            <a:spLocks noGrp="1"/>
          </p:cNvSpPr>
          <p:nvPr>
            <p:ph idx="1"/>
          </p:nvPr>
        </p:nvSpPr>
        <p:spPr>
          <a:xfrm>
            <a:off x="685801" y="1913467"/>
            <a:ext cx="10131425" cy="3649133"/>
          </a:xfrm>
        </p:spPr>
        <p:txBody>
          <a:bodyPr>
            <a:normAutofit/>
          </a:bodyPr>
          <a:lstStyle/>
          <a:p>
            <a:r>
              <a:rPr lang="en-US" sz="2400" dirty="0">
                <a:latin typeface="Berlin Sans FB" panose="020E0602020502020306" pitchFamily="34" charset="0"/>
              </a:rPr>
              <a:t>With the heightened anxiety and stress on families due to COVID-19, psychologists might see an exacerbation of symptoms in children and teens.  Youth already struggling with </a:t>
            </a:r>
            <a:r>
              <a:rPr lang="en-US" sz="2400" dirty="0">
                <a:solidFill>
                  <a:srgbClr val="FF0000"/>
                </a:solidFill>
                <a:latin typeface="Berlin Sans FB" panose="020E0602020502020306" pitchFamily="34" charset="0"/>
              </a:rPr>
              <a:t>anxiety or depression </a:t>
            </a:r>
            <a:r>
              <a:rPr lang="en-US" sz="2400" dirty="0">
                <a:latin typeface="Berlin Sans FB" panose="020E0602020502020306" pitchFamily="34" charset="0"/>
              </a:rPr>
              <a:t>might experience higher levels of symptoms given the increased anxiety in society as a whole and </a:t>
            </a:r>
            <a:r>
              <a:rPr lang="en-US" sz="2400" dirty="0">
                <a:solidFill>
                  <a:srgbClr val="FF0000"/>
                </a:solidFill>
                <a:latin typeface="Berlin Sans FB" panose="020E0602020502020306" pitchFamily="34" charset="0"/>
              </a:rPr>
              <a:t>increased isolation </a:t>
            </a:r>
            <a:r>
              <a:rPr lang="en-US" sz="2400" dirty="0">
                <a:latin typeface="Berlin Sans FB" panose="020E0602020502020306" pitchFamily="34" charset="0"/>
              </a:rPr>
              <a:t>from physical distancing.</a:t>
            </a:r>
          </a:p>
        </p:txBody>
      </p:sp>
    </p:spTree>
    <p:extLst>
      <p:ext uri="{BB962C8B-B14F-4D97-AF65-F5344CB8AC3E}">
        <p14:creationId xmlns:p14="http://schemas.microsoft.com/office/powerpoint/2010/main" val="3435882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14F20-3C6C-407F-9128-39B58E06DF40}"/>
              </a:ext>
            </a:extLst>
          </p:cNvPr>
          <p:cNvSpPr>
            <a:spLocks noGrp="1"/>
          </p:cNvSpPr>
          <p:nvPr>
            <p:ph type="title"/>
          </p:nvPr>
        </p:nvSpPr>
        <p:spPr/>
        <p:txBody>
          <a:bodyPr/>
          <a:lstStyle/>
          <a:p>
            <a:r>
              <a:rPr lang="en-US" dirty="0"/>
              <a:t>Anxious:</a:t>
            </a:r>
          </a:p>
        </p:txBody>
      </p:sp>
      <p:sp>
        <p:nvSpPr>
          <p:cNvPr id="3" name="Content Placeholder 2">
            <a:extLst>
              <a:ext uri="{FF2B5EF4-FFF2-40B4-BE49-F238E27FC236}">
                <a16:creationId xmlns:a16="http://schemas.microsoft.com/office/drawing/2014/main" id="{2638BDDC-26C3-4D76-842C-4B4137AD9D46}"/>
              </a:ext>
            </a:extLst>
          </p:cNvPr>
          <p:cNvSpPr>
            <a:spLocks noGrp="1"/>
          </p:cNvSpPr>
          <p:nvPr>
            <p:ph idx="1"/>
          </p:nvPr>
        </p:nvSpPr>
        <p:spPr>
          <a:xfrm>
            <a:off x="685801" y="1742017"/>
            <a:ext cx="10131425" cy="3649133"/>
          </a:xfrm>
        </p:spPr>
        <p:txBody>
          <a:bodyPr>
            <a:normAutofit/>
          </a:bodyPr>
          <a:lstStyle/>
          <a:p>
            <a:r>
              <a:rPr lang="en-US" sz="2400" dirty="0">
                <a:latin typeface="Berlin Sans FB" panose="020E0602020502020306" pitchFamily="34" charset="0"/>
              </a:rPr>
              <a:t>Anxious people may suffer from ongoing unease.  This may result in dread, nervousness, jitteriness, apprehension and fear.  They often have physiological reactions/experiences associated with heightened anxiety.  Their discomfort may ebb and flow. Yet even in the absence of the discomfort, they can worry about when they might/will feel it again.</a:t>
            </a:r>
          </a:p>
        </p:txBody>
      </p:sp>
    </p:spTree>
    <p:extLst>
      <p:ext uri="{BB962C8B-B14F-4D97-AF65-F5344CB8AC3E}">
        <p14:creationId xmlns:p14="http://schemas.microsoft.com/office/powerpoint/2010/main" val="4178124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470F0-C2FA-4545-BD4D-91EAD6BD5437}"/>
              </a:ext>
            </a:extLst>
          </p:cNvPr>
          <p:cNvSpPr>
            <a:spLocks noGrp="1"/>
          </p:cNvSpPr>
          <p:nvPr>
            <p:ph type="title"/>
          </p:nvPr>
        </p:nvSpPr>
        <p:spPr/>
        <p:txBody>
          <a:bodyPr/>
          <a:lstStyle/>
          <a:p>
            <a:r>
              <a:rPr lang="en-US" dirty="0"/>
              <a:t>Anxious:</a:t>
            </a:r>
          </a:p>
        </p:txBody>
      </p:sp>
      <p:sp>
        <p:nvSpPr>
          <p:cNvPr id="3" name="Content Placeholder 2">
            <a:extLst>
              <a:ext uri="{FF2B5EF4-FFF2-40B4-BE49-F238E27FC236}">
                <a16:creationId xmlns:a16="http://schemas.microsoft.com/office/drawing/2014/main" id="{D426CDFE-B26A-4750-99B0-0007B3AFE3A0}"/>
              </a:ext>
            </a:extLst>
          </p:cNvPr>
          <p:cNvSpPr>
            <a:spLocks noGrp="1"/>
          </p:cNvSpPr>
          <p:nvPr>
            <p:ph idx="1"/>
          </p:nvPr>
        </p:nvSpPr>
        <p:spPr>
          <a:xfrm>
            <a:off x="685800" y="1707727"/>
            <a:ext cx="10131425" cy="3649133"/>
          </a:xfrm>
        </p:spPr>
        <p:txBody>
          <a:bodyPr>
            <a:normAutofit/>
          </a:bodyPr>
          <a:lstStyle/>
          <a:p>
            <a:r>
              <a:rPr lang="en-US" sz="2400" dirty="0">
                <a:latin typeface="Berlin Sans FB" panose="020E0602020502020306" pitchFamily="34" charset="0"/>
              </a:rPr>
              <a:t>An anxious student when asked, “How are you doing”? might reply:</a:t>
            </a:r>
          </a:p>
          <a:p>
            <a:pPr lvl="1"/>
            <a:r>
              <a:rPr lang="en-US" sz="2200" dirty="0">
                <a:latin typeface="Berlin Sans FB" panose="020E0602020502020306" pitchFamily="34" charset="0"/>
              </a:rPr>
              <a:t>“I don’t know.”</a:t>
            </a:r>
          </a:p>
          <a:p>
            <a:pPr lvl="1"/>
            <a:r>
              <a:rPr lang="en-US" sz="2200" dirty="0">
                <a:latin typeface="Berlin Sans FB" panose="020E0602020502020306" pitchFamily="34" charset="0"/>
              </a:rPr>
              <a:t>“Horrible, I have been having panic attacks.”</a:t>
            </a:r>
          </a:p>
          <a:p>
            <a:pPr lvl="1"/>
            <a:r>
              <a:rPr lang="en-US" sz="2200" dirty="0">
                <a:latin typeface="Berlin Sans FB" panose="020E0602020502020306" pitchFamily="34" charset="0"/>
              </a:rPr>
              <a:t>“My anxiety is out of control”.</a:t>
            </a:r>
          </a:p>
          <a:p>
            <a:endParaRPr lang="en-US" sz="2400" dirty="0">
              <a:latin typeface="Berlin Sans FB" panose="020E0602020502020306" pitchFamily="34" charset="0"/>
            </a:endParaRPr>
          </a:p>
        </p:txBody>
      </p:sp>
    </p:spTree>
    <p:extLst>
      <p:ext uri="{BB962C8B-B14F-4D97-AF65-F5344CB8AC3E}">
        <p14:creationId xmlns:p14="http://schemas.microsoft.com/office/powerpoint/2010/main" val="1072395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9923F-998C-4630-83FA-1F62A6678FDE}"/>
              </a:ext>
            </a:extLst>
          </p:cNvPr>
          <p:cNvSpPr>
            <a:spLocks noGrp="1"/>
          </p:cNvSpPr>
          <p:nvPr>
            <p:ph type="title"/>
          </p:nvPr>
        </p:nvSpPr>
        <p:spPr/>
        <p:txBody>
          <a:bodyPr/>
          <a:lstStyle/>
          <a:p>
            <a:r>
              <a:rPr lang="en-US" dirty="0"/>
              <a:t>Anxious:</a:t>
            </a:r>
          </a:p>
        </p:txBody>
      </p:sp>
      <p:sp>
        <p:nvSpPr>
          <p:cNvPr id="3" name="Content Placeholder 2">
            <a:extLst>
              <a:ext uri="{FF2B5EF4-FFF2-40B4-BE49-F238E27FC236}">
                <a16:creationId xmlns:a16="http://schemas.microsoft.com/office/drawing/2014/main" id="{3800A792-E809-4A44-9DD6-63D8BF358C7B}"/>
              </a:ext>
            </a:extLst>
          </p:cNvPr>
          <p:cNvSpPr>
            <a:spLocks noGrp="1"/>
          </p:cNvSpPr>
          <p:nvPr>
            <p:ph idx="1"/>
          </p:nvPr>
        </p:nvSpPr>
        <p:spPr>
          <a:xfrm>
            <a:off x="685801" y="1776307"/>
            <a:ext cx="10131425" cy="3649133"/>
          </a:xfrm>
        </p:spPr>
        <p:txBody>
          <a:bodyPr>
            <a:normAutofit/>
          </a:bodyPr>
          <a:lstStyle/>
          <a:p>
            <a:r>
              <a:rPr lang="en-US" sz="2400" dirty="0">
                <a:latin typeface="Berlin Sans FB" panose="020E0602020502020306" pitchFamily="34" charset="0"/>
              </a:rPr>
              <a:t>Some anxious people can become consumed by the helplessness of feeling they lack any control and/or the situation is out of control.  They can verbalize concern that things will never get better or it’ll always be this way.  Others may express preoccupation with their body reactions to high levels of anxiety.</a:t>
            </a:r>
          </a:p>
        </p:txBody>
      </p:sp>
    </p:spTree>
    <p:extLst>
      <p:ext uri="{BB962C8B-B14F-4D97-AF65-F5344CB8AC3E}">
        <p14:creationId xmlns:p14="http://schemas.microsoft.com/office/powerpoint/2010/main" val="1970313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5A088-D970-4099-9A44-BE553FAC3785}"/>
              </a:ext>
            </a:extLst>
          </p:cNvPr>
          <p:cNvSpPr>
            <a:spLocks noGrp="1"/>
          </p:cNvSpPr>
          <p:nvPr>
            <p:ph type="title"/>
          </p:nvPr>
        </p:nvSpPr>
        <p:spPr/>
        <p:txBody>
          <a:bodyPr/>
          <a:lstStyle/>
          <a:p>
            <a:r>
              <a:rPr lang="en-US" dirty="0"/>
              <a:t>Angry:</a:t>
            </a:r>
          </a:p>
        </p:txBody>
      </p:sp>
      <p:sp>
        <p:nvSpPr>
          <p:cNvPr id="3" name="Content Placeholder 2">
            <a:extLst>
              <a:ext uri="{FF2B5EF4-FFF2-40B4-BE49-F238E27FC236}">
                <a16:creationId xmlns:a16="http://schemas.microsoft.com/office/drawing/2014/main" id="{011A4319-0EE0-4B6C-8091-6F5B897AFAF8}"/>
              </a:ext>
            </a:extLst>
          </p:cNvPr>
          <p:cNvSpPr>
            <a:spLocks noGrp="1"/>
          </p:cNvSpPr>
          <p:nvPr>
            <p:ph idx="1"/>
          </p:nvPr>
        </p:nvSpPr>
        <p:spPr>
          <a:xfrm>
            <a:off x="685801" y="1684867"/>
            <a:ext cx="10131425" cy="3649133"/>
          </a:xfrm>
        </p:spPr>
        <p:txBody>
          <a:bodyPr>
            <a:normAutofit/>
          </a:bodyPr>
          <a:lstStyle/>
          <a:p>
            <a:r>
              <a:rPr lang="en-US" sz="2400" dirty="0">
                <a:latin typeface="Berlin Sans FB" panose="020E0602020502020306" pitchFamily="34" charset="0"/>
              </a:rPr>
              <a:t>Angry people tend to project responsibility and blame.  They may speak to how they do not deserve the negative situation at hand.  They can take a stance that they are fine but are negatively impacted by other people’s poor choices, behaviors or decisions. </a:t>
            </a:r>
          </a:p>
        </p:txBody>
      </p:sp>
    </p:spTree>
    <p:extLst>
      <p:ext uri="{BB962C8B-B14F-4D97-AF65-F5344CB8AC3E}">
        <p14:creationId xmlns:p14="http://schemas.microsoft.com/office/powerpoint/2010/main" val="4020636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8C962-8D08-4D26-A2B2-391724F901D3}"/>
              </a:ext>
            </a:extLst>
          </p:cNvPr>
          <p:cNvSpPr>
            <a:spLocks noGrp="1"/>
          </p:cNvSpPr>
          <p:nvPr>
            <p:ph type="title"/>
          </p:nvPr>
        </p:nvSpPr>
        <p:spPr/>
        <p:txBody>
          <a:bodyPr/>
          <a:lstStyle/>
          <a:p>
            <a:r>
              <a:rPr lang="en-US" dirty="0"/>
              <a:t>Angry:</a:t>
            </a:r>
          </a:p>
        </p:txBody>
      </p:sp>
      <p:sp>
        <p:nvSpPr>
          <p:cNvPr id="3" name="Content Placeholder 2">
            <a:extLst>
              <a:ext uri="{FF2B5EF4-FFF2-40B4-BE49-F238E27FC236}">
                <a16:creationId xmlns:a16="http://schemas.microsoft.com/office/drawing/2014/main" id="{32619B40-D999-46C9-88ED-51B06DA54E8E}"/>
              </a:ext>
            </a:extLst>
          </p:cNvPr>
          <p:cNvSpPr>
            <a:spLocks noGrp="1"/>
          </p:cNvSpPr>
          <p:nvPr>
            <p:ph idx="1"/>
          </p:nvPr>
        </p:nvSpPr>
        <p:spPr>
          <a:xfrm>
            <a:off x="685800" y="1719157"/>
            <a:ext cx="10131425" cy="3649133"/>
          </a:xfrm>
        </p:spPr>
        <p:txBody>
          <a:bodyPr/>
          <a:lstStyle/>
          <a:p>
            <a:r>
              <a:rPr lang="en-US" sz="2400" dirty="0">
                <a:latin typeface="Berlin Sans FB" panose="020E0602020502020306" pitchFamily="34" charset="0"/>
              </a:rPr>
              <a:t>An angry student when asked, “How are you doing”? might reply:</a:t>
            </a:r>
          </a:p>
          <a:p>
            <a:pPr lvl="1"/>
            <a:r>
              <a:rPr lang="en-US" sz="2200" dirty="0">
                <a:latin typeface="Berlin Sans FB" panose="020E0602020502020306" pitchFamily="34" charset="0"/>
              </a:rPr>
              <a:t>“OK, I guess.”</a:t>
            </a:r>
          </a:p>
          <a:p>
            <a:pPr lvl="1"/>
            <a:r>
              <a:rPr lang="en-US" sz="2200" dirty="0">
                <a:latin typeface="Berlin Sans FB" panose="020E0602020502020306" pitchFamily="34" charset="0"/>
              </a:rPr>
              <a:t>“This whole thing is stupid!”</a:t>
            </a:r>
          </a:p>
          <a:p>
            <a:pPr lvl="1"/>
            <a:r>
              <a:rPr lang="en-US" sz="2200" dirty="0">
                <a:latin typeface="Berlin Sans FB" panose="020E0602020502020306" pitchFamily="34" charset="0"/>
              </a:rPr>
              <a:t>“Pissed” followed by a blaming statement.</a:t>
            </a:r>
          </a:p>
          <a:p>
            <a:endParaRPr lang="en-US" dirty="0"/>
          </a:p>
        </p:txBody>
      </p:sp>
    </p:spTree>
    <p:extLst>
      <p:ext uri="{BB962C8B-B14F-4D97-AF65-F5344CB8AC3E}">
        <p14:creationId xmlns:p14="http://schemas.microsoft.com/office/powerpoint/2010/main" val="2388698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26A14-FBD5-4A5C-9B61-FFF05400C4D2}"/>
              </a:ext>
            </a:extLst>
          </p:cNvPr>
          <p:cNvSpPr>
            <a:spLocks noGrp="1"/>
          </p:cNvSpPr>
          <p:nvPr>
            <p:ph type="title"/>
          </p:nvPr>
        </p:nvSpPr>
        <p:spPr/>
        <p:txBody>
          <a:bodyPr/>
          <a:lstStyle/>
          <a:p>
            <a:r>
              <a:rPr lang="en-US" dirty="0"/>
              <a:t>Angry:</a:t>
            </a:r>
          </a:p>
        </p:txBody>
      </p:sp>
      <p:sp>
        <p:nvSpPr>
          <p:cNvPr id="3" name="Content Placeholder 2">
            <a:extLst>
              <a:ext uri="{FF2B5EF4-FFF2-40B4-BE49-F238E27FC236}">
                <a16:creationId xmlns:a16="http://schemas.microsoft.com/office/drawing/2014/main" id="{B6D7A986-C28B-410B-8959-ECF9BCF03457}"/>
              </a:ext>
            </a:extLst>
          </p:cNvPr>
          <p:cNvSpPr>
            <a:spLocks noGrp="1"/>
          </p:cNvSpPr>
          <p:nvPr>
            <p:ph idx="1"/>
          </p:nvPr>
        </p:nvSpPr>
        <p:spPr>
          <a:xfrm>
            <a:off x="685801" y="1707727"/>
            <a:ext cx="10131425" cy="3649133"/>
          </a:xfrm>
        </p:spPr>
        <p:txBody>
          <a:bodyPr>
            <a:normAutofit/>
          </a:bodyPr>
          <a:lstStyle/>
          <a:p>
            <a:r>
              <a:rPr lang="en-US" sz="2400" dirty="0">
                <a:latin typeface="Berlin Sans FB" panose="020E0602020502020306" pitchFamily="34" charset="0"/>
              </a:rPr>
              <a:t>Angry people can become consumed by their rage over how they have been negatively impacted by other people, something they did not do or an external event such as the pandemic. </a:t>
            </a:r>
          </a:p>
        </p:txBody>
      </p:sp>
    </p:spTree>
    <p:extLst>
      <p:ext uri="{BB962C8B-B14F-4D97-AF65-F5344CB8AC3E}">
        <p14:creationId xmlns:p14="http://schemas.microsoft.com/office/powerpoint/2010/main" val="4076713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1D146-6B78-4CC7-B507-D055D94D28DE}"/>
              </a:ext>
            </a:extLst>
          </p:cNvPr>
          <p:cNvSpPr>
            <a:spLocks noGrp="1"/>
          </p:cNvSpPr>
          <p:nvPr>
            <p:ph type="title"/>
          </p:nvPr>
        </p:nvSpPr>
        <p:spPr/>
        <p:txBody>
          <a:bodyPr/>
          <a:lstStyle/>
          <a:p>
            <a:r>
              <a:rPr lang="en-US" dirty="0"/>
              <a:t>Meek:</a:t>
            </a:r>
          </a:p>
        </p:txBody>
      </p:sp>
      <p:sp>
        <p:nvSpPr>
          <p:cNvPr id="3" name="Content Placeholder 2">
            <a:extLst>
              <a:ext uri="{FF2B5EF4-FFF2-40B4-BE49-F238E27FC236}">
                <a16:creationId xmlns:a16="http://schemas.microsoft.com/office/drawing/2014/main" id="{E8C9F7C2-F1AA-4F11-BDAB-9C1E9EEE255D}"/>
              </a:ext>
            </a:extLst>
          </p:cNvPr>
          <p:cNvSpPr>
            <a:spLocks noGrp="1"/>
          </p:cNvSpPr>
          <p:nvPr>
            <p:ph idx="1"/>
          </p:nvPr>
        </p:nvSpPr>
        <p:spPr>
          <a:xfrm>
            <a:off x="685801" y="1684867"/>
            <a:ext cx="10131425" cy="3649133"/>
          </a:xfrm>
        </p:spPr>
        <p:txBody>
          <a:bodyPr>
            <a:normAutofit/>
          </a:bodyPr>
          <a:lstStyle/>
          <a:p>
            <a:r>
              <a:rPr lang="en-US" sz="2400" dirty="0">
                <a:latin typeface="Berlin Sans FB" panose="020E0602020502020306" pitchFamily="34" charset="0"/>
              </a:rPr>
              <a:t>Students who tend to be meek have tended to be unassuming and typically cope by staying under the radar.  When stressed by external events, they may be relatively silent and withdrawn. In general, meek persons adopt a passive stance in relation to people and the world. </a:t>
            </a:r>
          </a:p>
        </p:txBody>
      </p:sp>
    </p:spTree>
    <p:extLst>
      <p:ext uri="{BB962C8B-B14F-4D97-AF65-F5344CB8AC3E}">
        <p14:creationId xmlns:p14="http://schemas.microsoft.com/office/powerpoint/2010/main" val="284674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99B1E-316A-4758-A850-EA16B5136986}"/>
              </a:ext>
            </a:extLst>
          </p:cNvPr>
          <p:cNvSpPr>
            <a:spLocks noGrp="1"/>
          </p:cNvSpPr>
          <p:nvPr>
            <p:ph type="title"/>
          </p:nvPr>
        </p:nvSpPr>
        <p:spPr/>
        <p:txBody>
          <a:bodyPr/>
          <a:lstStyle/>
          <a:p>
            <a:r>
              <a:rPr lang="en-US" dirty="0"/>
              <a:t>Meek:</a:t>
            </a:r>
          </a:p>
        </p:txBody>
      </p:sp>
      <p:sp>
        <p:nvSpPr>
          <p:cNvPr id="3" name="Content Placeholder 2">
            <a:extLst>
              <a:ext uri="{FF2B5EF4-FFF2-40B4-BE49-F238E27FC236}">
                <a16:creationId xmlns:a16="http://schemas.microsoft.com/office/drawing/2014/main" id="{A1C7D3B7-A448-407B-9656-017E79259BC6}"/>
              </a:ext>
            </a:extLst>
          </p:cNvPr>
          <p:cNvSpPr>
            <a:spLocks noGrp="1"/>
          </p:cNvSpPr>
          <p:nvPr>
            <p:ph idx="1"/>
          </p:nvPr>
        </p:nvSpPr>
        <p:spPr>
          <a:xfrm>
            <a:off x="685801" y="1719157"/>
            <a:ext cx="10131425" cy="3649133"/>
          </a:xfrm>
        </p:spPr>
        <p:txBody>
          <a:bodyPr>
            <a:normAutofit/>
          </a:bodyPr>
          <a:lstStyle/>
          <a:p>
            <a:r>
              <a:rPr lang="en-US" sz="2400" dirty="0">
                <a:latin typeface="Berlin Sans FB" panose="020E0602020502020306" pitchFamily="34" charset="0"/>
              </a:rPr>
              <a:t>A meek student when asked, “How are you doing”? might reply:</a:t>
            </a:r>
          </a:p>
          <a:p>
            <a:pPr lvl="1"/>
            <a:r>
              <a:rPr lang="en-US" sz="2200" dirty="0">
                <a:latin typeface="Berlin Sans FB" panose="020E0602020502020306" pitchFamily="34" charset="0"/>
              </a:rPr>
              <a:t>With a shrug of one’s shoulders.</a:t>
            </a:r>
          </a:p>
          <a:p>
            <a:pPr lvl="1"/>
            <a:r>
              <a:rPr lang="en-US" sz="2200" dirty="0">
                <a:latin typeface="Berlin Sans FB" panose="020E0602020502020306" pitchFamily="34" charset="0"/>
              </a:rPr>
              <a:t>“I don’t know.”</a:t>
            </a:r>
          </a:p>
          <a:p>
            <a:pPr lvl="1"/>
            <a:r>
              <a:rPr lang="en-US" sz="2200" dirty="0">
                <a:latin typeface="Berlin Sans FB" panose="020E0602020502020306" pitchFamily="34" charset="0"/>
              </a:rPr>
              <a:t>“OK” with low volume and soft voice.</a:t>
            </a:r>
          </a:p>
          <a:p>
            <a:pPr lvl="1"/>
            <a:r>
              <a:rPr lang="en-US" sz="2200" dirty="0">
                <a:latin typeface="Berlin Sans FB" panose="020E0602020502020306" pitchFamily="34" charset="0"/>
              </a:rPr>
              <a:t>“Bad” with a questioning tone.</a:t>
            </a:r>
          </a:p>
          <a:p>
            <a:pPr lvl="1"/>
            <a:endParaRPr lang="en-US" sz="2200" dirty="0">
              <a:latin typeface="Berlin Sans FB" panose="020E0602020502020306" pitchFamily="34" charset="0"/>
            </a:endParaRPr>
          </a:p>
          <a:p>
            <a:pPr lvl="1">
              <a:buFont typeface="Courier New" panose="02070309020205020404" pitchFamily="49" charset="0"/>
              <a:buChar char="o"/>
            </a:pPr>
            <a:r>
              <a:rPr lang="en-US" sz="2200" dirty="0">
                <a:latin typeface="Berlin Sans FB" panose="020E0602020502020306" pitchFamily="34" charset="0"/>
              </a:rPr>
              <a:t>Meek people can sound depressed. They may or may not be. </a:t>
            </a:r>
          </a:p>
          <a:p>
            <a:endParaRPr lang="en-US" sz="2400" dirty="0">
              <a:latin typeface="Berlin Sans FB" panose="020E0602020502020306" pitchFamily="34" charset="0"/>
            </a:endParaRPr>
          </a:p>
        </p:txBody>
      </p:sp>
    </p:spTree>
    <p:extLst>
      <p:ext uri="{BB962C8B-B14F-4D97-AF65-F5344CB8AC3E}">
        <p14:creationId xmlns:p14="http://schemas.microsoft.com/office/powerpoint/2010/main" val="56748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D016D-A452-4686-89DA-9B1932D54D08}"/>
              </a:ext>
            </a:extLst>
          </p:cNvPr>
          <p:cNvSpPr>
            <a:spLocks noGrp="1"/>
          </p:cNvSpPr>
          <p:nvPr>
            <p:ph type="title"/>
          </p:nvPr>
        </p:nvSpPr>
        <p:spPr/>
        <p:txBody>
          <a:bodyPr/>
          <a:lstStyle/>
          <a:p>
            <a:r>
              <a:rPr lang="en-US" dirty="0"/>
              <a:t>MEEK:</a:t>
            </a:r>
          </a:p>
        </p:txBody>
      </p:sp>
      <p:sp>
        <p:nvSpPr>
          <p:cNvPr id="3" name="Content Placeholder 2">
            <a:extLst>
              <a:ext uri="{FF2B5EF4-FFF2-40B4-BE49-F238E27FC236}">
                <a16:creationId xmlns:a16="http://schemas.microsoft.com/office/drawing/2014/main" id="{0695690D-A4B6-4E11-97B7-D72AA46389AA}"/>
              </a:ext>
            </a:extLst>
          </p:cNvPr>
          <p:cNvSpPr>
            <a:spLocks noGrp="1"/>
          </p:cNvSpPr>
          <p:nvPr>
            <p:ph idx="1"/>
          </p:nvPr>
        </p:nvSpPr>
        <p:spPr>
          <a:xfrm>
            <a:off x="685800" y="1684867"/>
            <a:ext cx="10131425" cy="3649133"/>
          </a:xfrm>
        </p:spPr>
        <p:txBody>
          <a:bodyPr>
            <a:normAutofit/>
          </a:bodyPr>
          <a:lstStyle/>
          <a:p>
            <a:r>
              <a:rPr lang="en-US" sz="2400" dirty="0">
                <a:latin typeface="Berlin Sans FB" panose="020E0602020502020306" pitchFamily="34" charset="0"/>
              </a:rPr>
              <a:t>In general, a meek person often feels ill equipped to deal with the world and one’s surrounding environment.  This is exacerbated in a time of crisis.  Meek people can be so passive as to be unnoticed.  They may suffer in silence hoping that someone else will help or take care of them.  Others may hide hoping for (bad) things to go away.</a:t>
            </a:r>
          </a:p>
        </p:txBody>
      </p:sp>
    </p:spTree>
    <p:extLst>
      <p:ext uri="{BB962C8B-B14F-4D97-AF65-F5344CB8AC3E}">
        <p14:creationId xmlns:p14="http://schemas.microsoft.com/office/powerpoint/2010/main" val="4209586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D5379-C296-4AA0-B956-DFA5E2875348}"/>
              </a:ext>
            </a:extLst>
          </p:cNvPr>
          <p:cNvSpPr>
            <a:spLocks noGrp="1"/>
          </p:cNvSpPr>
          <p:nvPr>
            <p:ph type="title"/>
          </p:nvPr>
        </p:nvSpPr>
        <p:spPr/>
        <p:txBody>
          <a:bodyPr/>
          <a:lstStyle/>
          <a:p>
            <a:r>
              <a:rPr lang="en-US" dirty="0"/>
              <a:t>So How to engage:</a:t>
            </a:r>
          </a:p>
        </p:txBody>
      </p:sp>
      <p:sp>
        <p:nvSpPr>
          <p:cNvPr id="3" name="Content Placeholder 2">
            <a:extLst>
              <a:ext uri="{FF2B5EF4-FFF2-40B4-BE49-F238E27FC236}">
                <a16:creationId xmlns:a16="http://schemas.microsoft.com/office/drawing/2014/main" id="{5ABC2891-45D9-48F8-80D8-BC6EA3147584}"/>
              </a:ext>
            </a:extLst>
          </p:cNvPr>
          <p:cNvSpPr>
            <a:spLocks noGrp="1"/>
          </p:cNvSpPr>
          <p:nvPr>
            <p:ph idx="1"/>
          </p:nvPr>
        </p:nvSpPr>
        <p:spPr>
          <a:xfrm>
            <a:off x="685800" y="1742017"/>
            <a:ext cx="10131425" cy="3649133"/>
          </a:xfrm>
        </p:spPr>
        <p:txBody>
          <a:bodyPr>
            <a:normAutofit/>
          </a:bodyPr>
          <a:lstStyle/>
          <a:p>
            <a:r>
              <a:rPr lang="en-US" sz="2400" dirty="0">
                <a:latin typeface="Berlin Sans FB" panose="020E0602020502020306" pitchFamily="34" charset="0"/>
              </a:rPr>
              <a:t>From the preceding slides, you can see some ways people struggle differently. This was true before the pandemic and it is still the case today. </a:t>
            </a:r>
          </a:p>
          <a:p>
            <a:endParaRPr lang="en-US" sz="2400" dirty="0">
              <a:latin typeface="Berlin Sans FB" panose="020E0602020502020306" pitchFamily="34" charset="0"/>
            </a:endParaRPr>
          </a:p>
          <a:p>
            <a:r>
              <a:rPr lang="en-US" sz="2400" dirty="0">
                <a:latin typeface="Berlin Sans FB" panose="020E0602020502020306" pitchFamily="34" charset="0"/>
              </a:rPr>
              <a:t>But it is also true that some of our challenges are the same. </a:t>
            </a:r>
          </a:p>
          <a:p>
            <a:pPr lvl="1"/>
            <a:r>
              <a:rPr lang="en-US" sz="2200" dirty="0">
                <a:latin typeface="Berlin Sans FB" panose="020E0602020502020306" pitchFamily="34" charset="0"/>
              </a:rPr>
              <a:t>Dealing with the unknown</a:t>
            </a:r>
          </a:p>
          <a:p>
            <a:pPr lvl="1"/>
            <a:r>
              <a:rPr lang="en-US" sz="2200" dirty="0">
                <a:latin typeface="Berlin Sans FB" panose="020E0602020502020306" pitchFamily="34" charset="0"/>
              </a:rPr>
              <a:t>Future uncertainty</a:t>
            </a:r>
          </a:p>
          <a:p>
            <a:pPr lvl="1"/>
            <a:r>
              <a:rPr lang="en-US" sz="2200" dirty="0">
                <a:latin typeface="Berlin Sans FB" panose="020E0602020502020306" pitchFamily="34" charset="0"/>
              </a:rPr>
              <a:t>Loss</a:t>
            </a:r>
          </a:p>
          <a:p>
            <a:endParaRPr lang="en-US" sz="2400" dirty="0">
              <a:latin typeface="Berlin Sans FB" panose="020E0602020502020306" pitchFamily="34" charset="0"/>
            </a:endParaRPr>
          </a:p>
          <a:p>
            <a:endParaRPr lang="en-US" sz="2400" dirty="0">
              <a:latin typeface="Berlin Sans FB" panose="020E0602020502020306" pitchFamily="34" charset="0"/>
            </a:endParaRPr>
          </a:p>
        </p:txBody>
      </p:sp>
    </p:spTree>
    <p:extLst>
      <p:ext uri="{BB962C8B-B14F-4D97-AF65-F5344CB8AC3E}">
        <p14:creationId xmlns:p14="http://schemas.microsoft.com/office/powerpoint/2010/main" val="3487093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3D8D0-BDDF-492E-ABE7-DFA754A161BB}"/>
              </a:ext>
            </a:extLst>
          </p:cNvPr>
          <p:cNvSpPr>
            <a:spLocks noGrp="1"/>
          </p:cNvSpPr>
          <p:nvPr>
            <p:ph type="title"/>
          </p:nvPr>
        </p:nvSpPr>
        <p:spPr/>
        <p:txBody>
          <a:bodyPr/>
          <a:lstStyle/>
          <a:p>
            <a:r>
              <a:rPr lang="en-US" dirty="0"/>
              <a:t>From the American Psychological Association </a:t>
            </a:r>
          </a:p>
        </p:txBody>
      </p:sp>
      <p:sp>
        <p:nvSpPr>
          <p:cNvPr id="3" name="Content Placeholder 2">
            <a:extLst>
              <a:ext uri="{FF2B5EF4-FFF2-40B4-BE49-F238E27FC236}">
                <a16:creationId xmlns:a16="http://schemas.microsoft.com/office/drawing/2014/main" id="{E566353D-F2DB-4A30-BC80-A791596A864A}"/>
              </a:ext>
            </a:extLst>
          </p:cNvPr>
          <p:cNvSpPr>
            <a:spLocks noGrp="1"/>
          </p:cNvSpPr>
          <p:nvPr>
            <p:ph idx="1"/>
          </p:nvPr>
        </p:nvSpPr>
        <p:spPr/>
        <p:txBody>
          <a:bodyPr>
            <a:normAutofit/>
          </a:bodyPr>
          <a:lstStyle/>
          <a:p>
            <a:r>
              <a:rPr lang="en-US" sz="2400" dirty="0">
                <a:latin typeface="Berlin Sans FB" panose="020E0602020502020306" pitchFamily="34" charset="0"/>
              </a:rPr>
              <a:t>Students with behavioral difficulties might exhibit increased externalizing behaviors with the higher stress levels and reduced positive outlets. For children with a trauma history, the current health crisis might trigger them and </a:t>
            </a:r>
            <a:r>
              <a:rPr lang="en-US" sz="2400" dirty="0">
                <a:solidFill>
                  <a:srgbClr val="FF0000"/>
                </a:solidFill>
                <a:latin typeface="Berlin Sans FB" panose="020E0602020502020306" pitchFamily="34" charset="0"/>
              </a:rPr>
              <a:t>re-activate earlier trauma symptoms</a:t>
            </a:r>
            <a:r>
              <a:rPr lang="en-US" sz="2400" dirty="0">
                <a:latin typeface="Berlin Sans FB" panose="020E0602020502020306" pitchFamily="34" charset="0"/>
              </a:rPr>
              <a:t>. </a:t>
            </a:r>
          </a:p>
        </p:txBody>
      </p:sp>
    </p:spTree>
    <p:extLst>
      <p:ext uri="{BB962C8B-B14F-4D97-AF65-F5344CB8AC3E}">
        <p14:creationId xmlns:p14="http://schemas.microsoft.com/office/powerpoint/2010/main" val="3065546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55258-27AF-4831-86B5-73ECC4D284A1}"/>
              </a:ext>
            </a:extLst>
          </p:cNvPr>
          <p:cNvSpPr>
            <a:spLocks noGrp="1"/>
          </p:cNvSpPr>
          <p:nvPr>
            <p:ph type="title"/>
          </p:nvPr>
        </p:nvSpPr>
        <p:spPr/>
        <p:txBody>
          <a:bodyPr/>
          <a:lstStyle/>
          <a:p>
            <a:r>
              <a:rPr lang="en-US" dirty="0"/>
              <a:t>In general:</a:t>
            </a:r>
          </a:p>
        </p:txBody>
      </p:sp>
      <p:sp>
        <p:nvSpPr>
          <p:cNvPr id="3" name="Content Placeholder 2">
            <a:extLst>
              <a:ext uri="{FF2B5EF4-FFF2-40B4-BE49-F238E27FC236}">
                <a16:creationId xmlns:a16="http://schemas.microsoft.com/office/drawing/2014/main" id="{A0311697-AF53-4552-BE5A-006FCA7256A8}"/>
              </a:ext>
            </a:extLst>
          </p:cNvPr>
          <p:cNvSpPr>
            <a:spLocks noGrp="1"/>
          </p:cNvSpPr>
          <p:nvPr>
            <p:ph idx="1"/>
          </p:nvPr>
        </p:nvSpPr>
        <p:spPr/>
        <p:txBody>
          <a:bodyPr>
            <a:normAutofit/>
          </a:bodyPr>
          <a:lstStyle/>
          <a:p>
            <a:r>
              <a:rPr lang="en-US" sz="2400" dirty="0">
                <a:latin typeface="Berlin Sans FB" panose="020E0602020502020306" pitchFamily="34" charset="0"/>
              </a:rPr>
              <a:t>Be aware that there is a </a:t>
            </a:r>
            <a:r>
              <a:rPr lang="en-US" sz="2800" dirty="0">
                <a:solidFill>
                  <a:srgbClr val="FFC000"/>
                </a:solidFill>
                <a:latin typeface="Berlin Sans FB" panose="020E0602020502020306" pitchFamily="34" charset="0"/>
              </a:rPr>
              <a:t>grieving process </a:t>
            </a:r>
            <a:r>
              <a:rPr lang="en-US" sz="2400" dirty="0">
                <a:latin typeface="Berlin Sans FB" panose="020E0602020502020306" pitchFamily="34" charset="0"/>
              </a:rPr>
              <a:t>going on for many. </a:t>
            </a:r>
          </a:p>
          <a:p>
            <a:r>
              <a:rPr lang="en-US" sz="2400" dirty="0">
                <a:latin typeface="Berlin Sans FB" panose="020E0602020502020306" pitchFamily="34" charset="0"/>
              </a:rPr>
              <a:t>Grieving has its stages: </a:t>
            </a:r>
          </a:p>
          <a:p>
            <a:pPr lvl="1"/>
            <a:r>
              <a:rPr lang="en-US" sz="2200" dirty="0">
                <a:solidFill>
                  <a:srgbClr val="FFFF00"/>
                </a:solidFill>
                <a:latin typeface="Berlin Sans FB" panose="020E0602020502020306" pitchFamily="34" charset="0"/>
              </a:rPr>
              <a:t>Denial</a:t>
            </a:r>
          </a:p>
          <a:p>
            <a:pPr lvl="1"/>
            <a:r>
              <a:rPr lang="en-US" sz="2200" dirty="0">
                <a:solidFill>
                  <a:srgbClr val="FFFF00"/>
                </a:solidFill>
                <a:latin typeface="Berlin Sans FB" panose="020E0602020502020306" pitchFamily="34" charset="0"/>
              </a:rPr>
              <a:t>Anger </a:t>
            </a:r>
          </a:p>
          <a:p>
            <a:pPr lvl="1"/>
            <a:r>
              <a:rPr lang="en-US" sz="2200" dirty="0">
                <a:solidFill>
                  <a:srgbClr val="FFFF00"/>
                </a:solidFill>
                <a:latin typeface="Berlin Sans FB" panose="020E0602020502020306" pitchFamily="34" charset="0"/>
              </a:rPr>
              <a:t>Depression</a:t>
            </a:r>
          </a:p>
          <a:p>
            <a:pPr lvl="1"/>
            <a:r>
              <a:rPr lang="en-US" sz="2200" dirty="0">
                <a:solidFill>
                  <a:srgbClr val="FFFF00"/>
                </a:solidFill>
                <a:latin typeface="Berlin Sans FB" panose="020E0602020502020306" pitchFamily="34" charset="0"/>
              </a:rPr>
              <a:t>Bargaining</a:t>
            </a:r>
          </a:p>
          <a:p>
            <a:pPr lvl="1"/>
            <a:r>
              <a:rPr lang="en-US" sz="2200" dirty="0">
                <a:solidFill>
                  <a:srgbClr val="FFFF00"/>
                </a:solidFill>
                <a:latin typeface="Berlin Sans FB" panose="020E0602020502020306" pitchFamily="34" charset="0"/>
              </a:rPr>
              <a:t>Acceptance</a:t>
            </a:r>
          </a:p>
          <a:p>
            <a:pPr lvl="1"/>
            <a:endParaRPr lang="en-US" sz="2200" dirty="0">
              <a:solidFill>
                <a:srgbClr val="FFFF00"/>
              </a:solidFill>
              <a:latin typeface="Berlin Sans FB" panose="020E0602020502020306" pitchFamily="34" charset="0"/>
            </a:endParaRPr>
          </a:p>
        </p:txBody>
      </p:sp>
    </p:spTree>
    <p:extLst>
      <p:ext uri="{BB962C8B-B14F-4D97-AF65-F5344CB8AC3E}">
        <p14:creationId xmlns:p14="http://schemas.microsoft.com/office/powerpoint/2010/main" val="3811995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F2F048-D515-4D88-BAA7-B896E23D2C28}"/>
              </a:ext>
            </a:extLst>
          </p:cNvPr>
          <p:cNvPicPr>
            <a:picLocks noChangeAspect="1"/>
          </p:cNvPicPr>
          <p:nvPr/>
        </p:nvPicPr>
        <p:blipFill>
          <a:blip r:embed="rId2"/>
          <a:stretch>
            <a:fillRect/>
          </a:stretch>
        </p:blipFill>
        <p:spPr>
          <a:xfrm>
            <a:off x="1953011" y="1528762"/>
            <a:ext cx="7274809" cy="4837748"/>
          </a:xfrm>
          <a:prstGeom prst="rect">
            <a:avLst/>
          </a:prstGeom>
        </p:spPr>
      </p:pic>
    </p:spTree>
    <p:extLst>
      <p:ext uri="{BB962C8B-B14F-4D97-AF65-F5344CB8AC3E}">
        <p14:creationId xmlns:p14="http://schemas.microsoft.com/office/powerpoint/2010/main" val="4099249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184A25-F200-4690-BC74-25C0DB2C87E5}"/>
              </a:ext>
            </a:extLst>
          </p:cNvPr>
          <p:cNvPicPr>
            <a:picLocks noChangeAspect="1"/>
          </p:cNvPicPr>
          <p:nvPr/>
        </p:nvPicPr>
        <p:blipFill>
          <a:blip r:embed="rId2"/>
          <a:stretch>
            <a:fillRect/>
          </a:stretch>
        </p:blipFill>
        <p:spPr>
          <a:xfrm>
            <a:off x="2286000" y="1114892"/>
            <a:ext cx="6686550" cy="5263047"/>
          </a:xfrm>
          <a:prstGeom prst="rect">
            <a:avLst/>
          </a:prstGeom>
        </p:spPr>
      </p:pic>
    </p:spTree>
    <p:extLst>
      <p:ext uri="{BB962C8B-B14F-4D97-AF65-F5344CB8AC3E}">
        <p14:creationId xmlns:p14="http://schemas.microsoft.com/office/powerpoint/2010/main" val="3895971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CB22-D4B0-4467-B19F-F7135177540A}"/>
              </a:ext>
            </a:extLst>
          </p:cNvPr>
          <p:cNvSpPr>
            <a:spLocks noGrp="1"/>
          </p:cNvSpPr>
          <p:nvPr>
            <p:ph type="title"/>
          </p:nvPr>
        </p:nvSpPr>
        <p:spPr/>
        <p:txBody>
          <a:bodyPr/>
          <a:lstStyle/>
          <a:p>
            <a:r>
              <a:rPr lang="en-US" dirty="0"/>
              <a:t>The independent:</a:t>
            </a:r>
          </a:p>
        </p:txBody>
      </p:sp>
      <p:sp>
        <p:nvSpPr>
          <p:cNvPr id="3" name="Content Placeholder 2">
            <a:extLst>
              <a:ext uri="{FF2B5EF4-FFF2-40B4-BE49-F238E27FC236}">
                <a16:creationId xmlns:a16="http://schemas.microsoft.com/office/drawing/2014/main" id="{EAF70F6B-25B9-43D4-AE9C-CBDB4C744681}"/>
              </a:ext>
            </a:extLst>
          </p:cNvPr>
          <p:cNvSpPr>
            <a:spLocks noGrp="1"/>
          </p:cNvSpPr>
          <p:nvPr>
            <p:ph idx="1"/>
          </p:nvPr>
        </p:nvSpPr>
        <p:spPr>
          <a:xfrm>
            <a:off x="685801" y="1753447"/>
            <a:ext cx="10131425" cy="3649133"/>
          </a:xfrm>
        </p:spPr>
        <p:txBody>
          <a:bodyPr>
            <a:normAutofit/>
          </a:bodyPr>
          <a:lstStyle/>
          <a:p>
            <a:r>
              <a:rPr lang="en-US" sz="2400" dirty="0">
                <a:latin typeface="Berlin Sans FB" panose="020E0602020502020306" pitchFamily="34" charset="0"/>
              </a:rPr>
              <a:t>Meet the presentation of competent, confident, I am good with:</a:t>
            </a:r>
          </a:p>
          <a:p>
            <a:pPr lvl="1"/>
            <a:r>
              <a:rPr lang="en-US" sz="2200" dirty="0">
                <a:latin typeface="Berlin Sans FB" panose="020E0602020502020306" pitchFamily="34" charset="0"/>
              </a:rPr>
              <a:t>An affirmation of their presentation.</a:t>
            </a:r>
          </a:p>
          <a:p>
            <a:pPr lvl="1"/>
            <a:r>
              <a:rPr lang="en-US" sz="2200" dirty="0">
                <a:latin typeface="Berlin Sans FB" panose="020E0602020502020306" pitchFamily="34" charset="0"/>
              </a:rPr>
              <a:t>Follow with questions as to </a:t>
            </a:r>
            <a:r>
              <a:rPr lang="en-US" sz="2200" dirty="0">
                <a:solidFill>
                  <a:srgbClr val="FFFF00"/>
                </a:solidFill>
                <a:latin typeface="Berlin Sans FB" panose="020E0602020502020306" pitchFamily="34" charset="0"/>
              </a:rPr>
              <a:t>how </a:t>
            </a:r>
            <a:r>
              <a:rPr lang="en-US" sz="2200" dirty="0">
                <a:latin typeface="Berlin Sans FB" panose="020E0602020502020306" pitchFamily="34" charset="0"/>
              </a:rPr>
              <a:t>they are achieving that; </a:t>
            </a:r>
            <a:r>
              <a:rPr lang="en-US" sz="2200" dirty="0">
                <a:solidFill>
                  <a:srgbClr val="FFFF00"/>
                </a:solidFill>
                <a:latin typeface="Berlin Sans FB" panose="020E0602020502020306" pitchFamily="34" charset="0"/>
              </a:rPr>
              <a:t>what</a:t>
            </a:r>
            <a:r>
              <a:rPr lang="en-US" sz="2200" dirty="0">
                <a:latin typeface="Berlin Sans FB" panose="020E0602020502020306" pitchFamily="34" charset="0"/>
              </a:rPr>
              <a:t> they are doing.</a:t>
            </a:r>
          </a:p>
          <a:p>
            <a:pPr lvl="1"/>
            <a:r>
              <a:rPr lang="en-US" sz="2200" dirty="0">
                <a:latin typeface="Berlin Sans FB" panose="020E0602020502020306" pitchFamily="34" charset="0"/>
              </a:rPr>
              <a:t>Take a future perspective: Ask how things could improve from here; be even better for them.</a:t>
            </a:r>
          </a:p>
          <a:p>
            <a:pPr lvl="1"/>
            <a:r>
              <a:rPr lang="en-US" sz="2200" dirty="0">
                <a:latin typeface="Berlin Sans FB" panose="020E0602020502020306" pitchFamily="34" charset="0"/>
              </a:rPr>
              <a:t>Then convey what you want them to know.</a:t>
            </a:r>
          </a:p>
        </p:txBody>
      </p:sp>
    </p:spTree>
    <p:extLst>
      <p:ext uri="{BB962C8B-B14F-4D97-AF65-F5344CB8AC3E}">
        <p14:creationId xmlns:p14="http://schemas.microsoft.com/office/powerpoint/2010/main" val="288361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7AF98-A77C-4DD0-99C8-2B2CF05FC9C5}"/>
              </a:ext>
            </a:extLst>
          </p:cNvPr>
          <p:cNvSpPr>
            <a:spLocks noGrp="1"/>
          </p:cNvSpPr>
          <p:nvPr>
            <p:ph type="title"/>
          </p:nvPr>
        </p:nvSpPr>
        <p:spPr/>
        <p:txBody>
          <a:bodyPr/>
          <a:lstStyle/>
          <a:p>
            <a:r>
              <a:rPr lang="en-US" dirty="0"/>
              <a:t>The depressed:</a:t>
            </a:r>
          </a:p>
        </p:txBody>
      </p:sp>
      <p:sp>
        <p:nvSpPr>
          <p:cNvPr id="3" name="Content Placeholder 2">
            <a:extLst>
              <a:ext uri="{FF2B5EF4-FFF2-40B4-BE49-F238E27FC236}">
                <a16:creationId xmlns:a16="http://schemas.microsoft.com/office/drawing/2014/main" id="{D836440A-939F-465A-BCEC-6C3803149691}"/>
              </a:ext>
            </a:extLst>
          </p:cNvPr>
          <p:cNvSpPr>
            <a:spLocks noGrp="1"/>
          </p:cNvSpPr>
          <p:nvPr>
            <p:ph idx="1"/>
          </p:nvPr>
        </p:nvSpPr>
        <p:spPr>
          <a:xfrm>
            <a:off x="685801" y="1913467"/>
            <a:ext cx="10131425" cy="3649133"/>
          </a:xfrm>
        </p:spPr>
        <p:txBody>
          <a:bodyPr>
            <a:normAutofit lnSpcReduction="10000"/>
          </a:bodyPr>
          <a:lstStyle/>
          <a:p>
            <a:r>
              <a:rPr lang="en-US" sz="2400" dirty="0">
                <a:latin typeface="Berlin Sans FB" panose="020E0602020502020306" pitchFamily="34" charset="0"/>
              </a:rPr>
              <a:t>Meet the presentation of low mood, lack of energy and sense of powerlessness with an acknowledgement that they are not alone in having a tough time with the pandemic and its impact on how we live.</a:t>
            </a:r>
          </a:p>
          <a:p>
            <a:r>
              <a:rPr lang="en-US" sz="2400" dirty="0">
                <a:latin typeface="Berlin Sans FB" panose="020E0602020502020306" pitchFamily="34" charset="0"/>
              </a:rPr>
              <a:t>The current crisis has produced a “</a:t>
            </a:r>
            <a:r>
              <a:rPr lang="en-US" sz="2400" dirty="0">
                <a:solidFill>
                  <a:srgbClr val="FFFF00"/>
                </a:solidFill>
                <a:latin typeface="Berlin Sans FB" panose="020E0602020502020306" pitchFamily="34" charset="0"/>
              </a:rPr>
              <a:t>collective sorrow</a:t>
            </a:r>
            <a:r>
              <a:rPr lang="en-US" sz="2400" dirty="0">
                <a:latin typeface="Berlin Sans FB" panose="020E0602020502020306" pitchFamily="34" charset="0"/>
              </a:rPr>
              <a:t>”.  Many of us are mourning are former lives including what we did and how we connected to others. </a:t>
            </a:r>
          </a:p>
          <a:p>
            <a:r>
              <a:rPr lang="en-US" sz="2400" dirty="0">
                <a:latin typeface="Berlin Sans FB" panose="020E0602020502020306" pitchFamily="34" charset="0"/>
              </a:rPr>
              <a:t>Ask about “individual loss”; that is what they are personally grieving.</a:t>
            </a:r>
          </a:p>
          <a:p>
            <a:r>
              <a:rPr lang="en-US" sz="2400" dirty="0">
                <a:latin typeface="Berlin Sans FB" panose="020E0602020502020306" pitchFamily="34" charset="0"/>
              </a:rPr>
              <a:t>Address feeling overwhelmed and powerless with small things that a person can put in their control. </a:t>
            </a:r>
          </a:p>
          <a:p>
            <a:endParaRPr lang="en-US" sz="2400" dirty="0">
              <a:latin typeface="Berlin Sans FB" panose="020E0602020502020306" pitchFamily="34" charset="0"/>
            </a:endParaRPr>
          </a:p>
        </p:txBody>
      </p:sp>
    </p:spTree>
    <p:extLst>
      <p:ext uri="{BB962C8B-B14F-4D97-AF65-F5344CB8AC3E}">
        <p14:creationId xmlns:p14="http://schemas.microsoft.com/office/powerpoint/2010/main" val="1584242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ED371-8C2E-4A35-AA92-6D4D4ED3845A}"/>
              </a:ext>
            </a:extLst>
          </p:cNvPr>
          <p:cNvSpPr>
            <a:spLocks noGrp="1"/>
          </p:cNvSpPr>
          <p:nvPr>
            <p:ph type="title"/>
          </p:nvPr>
        </p:nvSpPr>
        <p:spPr/>
        <p:txBody>
          <a:bodyPr/>
          <a:lstStyle/>
          <a:p>
            <a:r>
              <a:rPr lang="en-US" dirty="0"/>
              <a:t>The Anxious:</a:t>
            </a:r>
          </a:p>
        </p:txBody>
      </p:sp>
      <p:sp>
        <p:nvSpPr>
          <p:cNvPr id="3" name="Content Placeholder 2">
            <a:extLst>
              <a:ext uri="{FF2B5EF4-FFF2-40B4-BE49-F238E27FC236}">
                <a16:creationId xmlns:a16="http://schemas.microsoft.com/office/drawing/2014/main" id="{574B16ED-674E-431B-8006-9B532927325D}"/>
              </a:ext>
            </a:extLst>
          </p:cNvPr>
          <p:cNvSpPr>
            <a:spLocks noGrp="1"/>
          </p:cNvSpPr>
          <p:nvPr>
            <p:ph idx="1"/>
          </p:nvPr>
        </p:nvSpPr>
        <p:spPr>
          <a:xfrm>
            <a:off x="685800" y="1707727"/>
            <a:ext cx="10131425" cy="3649133"/>
          </a:xfrm>
        </p:spPr>
        <p:txBody>
          <a:bodyPr>
            <a:normAutofit/>
          </a:bodyPr>
          <a:lstStyle/>
          <a:p>
            <a:r>
              <a:rPr lang="en-US" sz="2400" dirty="0">
                <a:latin typeface="Berlin Sans FB" panose="020E0602020502020306" pitchFamily="34" charset="0"/>
              </a:rPr>
              <a:t>Meet the presentation of worried, preoccupied and scared by:</a:t>
            </a:r>
          </a:p>
          <a:p>
            <a:pPr lvl="1"/>
            <a:r>
              <a:rPr lang="en-US" sz="2200" dirty="0">
                <a:latin typeface="Berlin Sans FB" panose="020E0602020502020306" pitchFamily="34" charset="0"/>
              </a:rPr>
              <a:t>Validating their apprehension and fear.</a:t>
            </a:r>
          </a:p>
          <a:p>
            <a:pPr lvl="1"/>
            <a:r>
              <a:rPr lang="en-US" sz="2200" dirty="0">
                <a:latin typeface="Berlin Sans FB" panose="020E0602020502020306" pitchFamily="34" charset="0"/>
              </a:rPr>
              <a:t>Indicating while there is a lot we can’t control, there are some things each of can individually do to soothe our discomfort and regain a sense of composure. </a:t>
            </a:r>
          </a:p>
          <a:p>
            <a:pPr lvl="1"/>
            <a:r>
              <a:rPr lang="en-US" sz="2200" dirty="0">
                <a:latin typeface="Berlin Sans FB" panose="020E0602020502020306" pitchFamily="34" charset="0"/>
              </a:rPr>
              <a:t>Helping to empower by identifying behaviors that the person can do to promote well-being even in this difficult time.  </a:t>
            </a:r>
          </a:p>
        </p:txBody>
      </p:sp>
    </p:spTree>
    <p:extLst>
      <p:ext uri="{BB962C8B-B14F-4D97-AF65-F5344CB8AC3E}">
        <p14:creationId xmlns:p14="http://schemas.microsoft.com/office/powerpoint/2010/main" val="1365218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A4F94-580E-4845-8064-8EC7D70FF5A8}"/>
              </a:ext>
            </a:extLst>
          </p:cNvPr>
          <p:cNvSpPr>
            <a:spLocks noGrp="1"/>
          </p:cNvSpPr>
          <p:nvPr>
            <p:ph type="title"/>
          </p:nvPr>
        </p:nvSpPr>
        <p:spPr/>
        <p:txBody>
          <a:bodyPr/>
          <a:lstStyle/>
          <a:p>
            <a:r>
              <a:rPr lang="en-US" dirty="0"/>
              <a:t>The angry:</a:t>
            </a:r>
          </a:p>
        </p:txBody>
      </p:sp>
      <p:sp>
        <p:nvSpPr>
          <p:cNvPr id="3" name="Content Placeholder 2">
            <a:extLst>
              <a:ext uri="{FF2B5EF4-FFF2-40B4-BE49-F238E27FC236}">
                <a16:creationId xmlns:a16="http://schemas.microsoft.com/office/drawing/2014/main" id="{BF4A2E3D-0E11-4CB5-AE38-054FFA245A9B}"/>
              </a:ext>
            </a:extLst>
          </p:cNvPr>
          <p:cNvSpPr>
            <a:spLocks noGrp="1"/>
          </p:cNvSpPr>
          <p:nvPr>
            <p:ph idx="1"/>
          </p:nvPr>
        </p:nvSpPr>
        <p:spPr>
          <a:xfrm>
            <a:off x="685801" y="1856317"/>
            <a:ext cx="10131425" cy="3649133"/>
          </a:xfrm>
        </p:spPr>
        <p:txBody>
          <a:bodyPr>
            <a:normAutofit/>
          </a:bodyPr>
          <a:lstStyle/>
          <a:p>
            <a:r>
              <a:rPr lang="en-US" sz="2400" dirty="0">
                <a:latin typeface="Berlin Sans FB" panose="020E0602020502020306" pitchFamily="34" charset="0"/>
              </a:rPr>
              <a:t>Meet feeling outraged and any resulting hostility and negativity with:</a:t>
            </a:r>
          </a:p>
          <a:p>
            <a:pPr lvl="1"/>
            <a:r>
              <a:rPr lang="en-US" sz="2200" dirty="0">
                <a:latin typeface="Berlin Sans FB" panose="020E0602020502020306" pitchFamily="34" charset="0"/>
              </a:rPr>
              <a:t>An admission that none of us asked for this., predicted this or wanted this.</a:t>
            </a:r>
          </a:p>
          <a:p>
            <a:pPr lvl="1"/>
            <a:r>
              <a:rPr lang="en-US" sz="2200" dirty="0">
                <a:latin typeface="Berlin Sans FB" panose="020E0602020502020306" pitchFamily="34" charset="0"/>
              </a:rPr>
              <a:t>That despite how impacted the person is, we are still carrying on with the same intentions we had prior to the virus becoming an obstacle.  (present)</a:t>
            </a:r>
          </a:p>
          <a:p>
            <a:pPr lvl="1"/>
            <a:r>
              <a:rPr lang="en-US" sz="2200" dirty="0">
                <a:latin typeface="Berlin Sans FB" panose="020E0602020502020306" pitchFamily="34" charset="0"/>
              </a:rPr>
              <a:t>Focusing on the future in a joining manner by soliciting cooperative action that results in being on the same team to achieve the desired goals/outcomes they have in relation to Job Corps.  </a:t>
            </a:r>
          </a:p>
        </p:txBody>
      </p:sp>
    </p:spTree>
    <p:extLst>
      <p:ext uri="{BB962C8B-B14F-4D97-AF65-F5344CB8AC3E}">
        <p14:creationId xmlns:p14="http://schemas.microsoft.com/office/powerpoint/2010/main" val="1094679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9C029-2A54-40E6-9233-92915B0024A3}"/>
              </a:ext>
            </a:extLst>
          </p:cNvPr>
          <p:cNvSpPr>
            <a:spLocks noGrp="1"/>
          </p:cNvSpPr>
          <p:nvPr>
            <p:ph type="title"/>
          </p:nvPr>
        </p:nvSpPr>
        <p:spPr/>
        <p:txBody>
          <a:bodyPr/>
          <a:lstStyle/>
          <a:p>
            <a:r>
              <a:rPr lang="en-US" dirty="0"/>
              <a:t>The Meek:</a:t>
            </a:r>
          </a:p>
        </p:txBody>
      </p:sp>
      <p:sp>
        <p:nvSpPr>
          <p:cNvPr id="3" name="Content Placeholder 2">
            <a:extLst>
              <a:ext uri="{FF2B5EF4-FFF2-40B4-BE49-F238E27FC236}">
                <a16:creationId xmlns:a16="http://schemas.microsoft.com/office/drawing/2014/main" id="{0E393564-E0F7-4074-A65C-A9BCE441FDC5}"/>
              </a:ext>
            </a:extLst>
          </p:cNvPr>
          <p:cNvSpPr>
            <a:spLocks noGrp="1"/>
          </p:cNvSpPr>
          <p:nvPr>
            <p:ph idx="1"/>
          </p:nvPr>
        </p:nvSpPr>
        <p:spPr>
          <a:xfrm>
            <a:off x="531495" y="1696297"/>
            <a:ext cx="10440036" cy="3649133"/>
          </a:xfrm>
        </p:spPr>
        <p:txBody>
          <a:bodyPr>
            <a:normAutofit/>
          </a:bodyPr>
          <a:lstStyle/>
          <a:p>
            <a:r>
              <a:rPr lang="en-US" sz="2400" dirty="0">
                <a:latin typeface="Berlin Sans FB" panose="020E0602020502020306" pitchFamily="34" charset="0"/>
              </a:rPr>
              <a:t>Meet passivity, withdrawal and silently ruminating with:</a:t>
            </a:r>
          </a:p>
          <a:p>
            <a:pPr lvl="1"/>
            <a:r>
              <a:rPr lang="en-US" sz="2200" dirty="0">
                <a:latin typeface="Berlin Sans FB" panose="020E0602020502020306" pitchFamily="34" charset="0"/>
              </a:rPr>
              <a:t>Acknowledging that they are important as are their goals (which are still doable).</a:t>
            </a:r>
          </a:p>
          <a:p>
            <a:pPr lvl="1"/>
            <a:r>
              <a:rPr lang="en-US" sz="2200" dirty="0">
                <a:latin typeface="Berlin Sans FB" panose="020E0602020502020306" pitchFamily="34" charset="0"/>
              </a:rPr>
              <a:t>Inviting inclusion: You are not alone. We are in this together.  We will get through. </a:t>
            </a:r>
          </a:p>
          <a:p>
            <a:pPr lvl="1"/>
            <a:r>
              <a:rPr lang="en-US" sz="2200" dirty="0">
                <a:latin typeface="Berlin Sans FB" panose="020E0602020502020306" pitchFamily="34" charset="0"/>
              </a:rPr>
              <a:t>Empowering and energizing toward becoming more active (in small steps). </a:t>
            </a:r>
          </a:p>
        </p:txBody>
      </p:sp>
    </p:spTree>
    <p:extLst>
      <p:ext uri="{BB962C8B-B14F-4D97-AF65-F5344CB8AC3E}">
        <p14:creationId xmlns:p14="http://schemas.microsoft.com/office/powerpoint/2010/main" val="800624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0EE48-7B23-4769-88D8-86FD5E042AD0}"/>
              </a:ext>
            </a:extLst>
          </p:cNvPr>
          <p:cNvSpPr>
            <a:spLocks noGrp="1"/>
          </p:cNvSpPr>
          <p:nvPr>
            <p:ph type="title"/>
          </p:nvPr>
        </p:nvSpPr>
        <p:spPr/>
        <p:txBody>
          <a:bodyPr/>
          <a:lstStyle/>
          <a:p>
            <a:r>
              <a:rPr lang="en-US" dirty="0"/>
              <a:t>While talking &amp; Interacting:</a:t>
            </a:r>
          </a:p>
        </p:txBody>
      </p:sp>
      <p:sp>
        <p:nvSpPr>
          <p:cNvPr id="3" name="Content Placeholder 2">
            <a:extLst>
              <a:ext uri="{FF2B5EF4-FFF2-40B4-BE49-F238E27FC236}">
                <a16:creationId xmlns:a16="http://schemas.microsoft.com/office/drawing/2014/main" id="{FE5AEA93-882C-4768-B990-56DD29B83F8F}"/>
              </a:ext>
            </a:extLst>
          </p:cNvPr>
          <p:cNvSpPr>
            <a:spLocks noGrp="1"/>
          </p:cNvSpPr>
          <p:nvPr>
            <p:ph idx="1"/>
          </p:nvPr>
        </p:nvSpPr>
        <p:spPr>
          <a:xfrm>
            <a:off x="685801" y="1822027"/>
            <a:ext cx="10131425" cy="3649133"/>
          </a:xfrm>
        </p:spPr>
        <p:txBody>
          <a:bodyPr>
            <a:normAutofit lnSpcReduction="10000"/>
          </a:bodyPr>
          <a:lstStyle/>
          <a:p>
            <a:r>
              <a:rPr lang="en-US" sz="2400" dirty="0">
                <a:latin typeface="Berlin Sans FB" panose="020E0602020502020306" pitchFamily="34" charset="0"/>
              </a:rPr>
              <a:t>Model calmness. Be aware of your own feelings and how you’re communicating. </a:t>
            </a:r>
          </a:p>
          <a:p>
            <a:r>
              <a:rPr lang="en-US" sz="2400" dirty="0">
                <a:latin typeface="Berlin Sans FB" panose="020E0602020502020306" pitchFamily="34" charset="0"/>
              </a:rPr>
              <a:t>Promote normalcy by choosing structure and a routine.</a:t>
            </a:r>
          </a:p>
          <a:p>
            <a:r>
              <a:rPr lang="en-US" sz="2400" dirty="0">
                <a:latin typeface="Berlin Sans FB" panose="020E0602020502020306" pitchFamily="34" charset="0"/>
              </a:rPr>
              <a:t>Encourage limiting news exposure. Be informed enough.</a:t>
            </a:r>
          </a:p>
          <a:p>
            <a:r>
              <a:rPr lang="en-US" sz="2400" dirty="0">
                <a:latin typeface="Berlin Sans FB" panose="020E0602020502020306" pitchFamily="34" charset="0"/>
              </a:rPr>
              <a:t>Listen actively.  Validate feelings while moving to a more internal locus of control.  </a:t>
            </a:r>
          </a:p>
          <a:p>
            <a:r>
              <a:rPr lang="en-US" sz="2400" dirty="0">
                <a:latin typeface="Berlin Sans FB" panose="020E0602020502020306" pitchFamily="34" charset="0"/>
              </a:rPr>
              <a:t>Use empathy and compassion where appropriate.</a:t>
            </a:r>
          </a:p>
          <a:p>
            <a:r>
              <a:rPr lang="en-US" sz="2400" dirty="0">
                <a:solidFill>
                  <a:srgbClr val="FFFF00"/>
                </a:solidFill>
                <a:latin typeface="Berlin Sans FB" panose="020E0602020502020306" pitchFamily="34" charset="0"/>
              </a:rPr>
              <a:t>Avoid promising and reassuring about things you have no authority over. </a:t>
            </a:r>
          </a:p>
          <a:p>
            <a:endParaRPr lang="en-US" sz="2400" dirty="0">
              <a:latin typeface="Berlin Sans FB" panose="020E0602020502020306" pitchFamily="34" charset="0"/>
            </a:endParaRPr>
          </a:p>
        </p:txBody>
      </p:sp>
    </p:spTree>
    <p:extLst>
      <p:ext uri="{BB962C8B-B14F-4D97-AF65-F5344CB8AC3E}">
        <p14:creationId xmlns:p14="http://schemas.microsoft.com/office/powerpoint/2010/main" val="1403372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1B6356-9C70-4233-98A8-FE552BE6C1C2}"/>
              </a:ext>
            </a:extLst>
          </p:cNvPr>
          <p:cNvPicPr>
            <a:picLocks noChangeAspect="1"/>
          </p:cNvPicPr>
          <p:nvPr/>
        </p:nvPicPr>
        <p:blipFill>
          <a:blip r:embed="rId2"/>
          <a:stretch>
            <a:fillRect/>
          </a:stretch>
        </p:blipFill>
        <p:spPr>
          <a:xfrm>
            <a:off x="2937509" y="1837267"/>
            <a:ext cx="5791265" cy="4189893"/>
          </a:xfrm>
          <a:prstGeom prst="rect">
            <a:avLst/>
          </a:prstGeom>
        </p:spPr>
      </p:pic>
      <p:sp>
        <p:nvSpPr>
          <p:cNvPr id="5" name="Title 4">
            <a:extLst>
              <a:ext uri="{FF2B5EF4-FFF2-40B4-BE49-F238E27FC236}">
                <a16:creationId xmlns:a16="http://schemas.microsoft.com/office/drawing/2014/main" id="{538C2E12-F228-4F4C-A7FA-8241AF1B3770}"/>
              </a:ext>
            </a:extLst>
          </p:cNvPr>
          <p:cNvSpPr>
            <a:spLocks noGrp="1"/>
          </p:cNvSpPr>
          <p:nvPr>
            <p:ph type="title"/>
          </p:nvPr>
        </p:nvSpPr>
        <p:spPr/>
        <p:txBody>
          <a:bodyPr/>
          <a:lstStyle/>
          <a:p>
            <a:pPr algn="ctr"/>
            <a:r>
              <a:rPr lang="en-US" dirty="0"/>
              <a:t>Looking forward to:</a:t>
            </a:r>
          </a:p>
        </p:txBody>
      </p:sp>
    </p:spTree>
    <p:extLst>
      <p:ext uri="{BB962C8B-B14F-4D97-AF65-F5344CB8AC3E}">
        <p14:creationId xmlns:p14="http://schemas.microsoft.com/office/powerpoint/2010/main" val="1381678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A9738-46E1-4FE9-9FEB-CA990C181595}"/>
              </a:ext>
            </a:extLst>
          </p:cNvPr>
          <p:cNvSpPr>
            <a:spLocks noGrp="1"/>
          </p:cNvSpPr>
          <p:nvPr>
            <p:ph type="title"/>
          </p:nvPr>
        </p:nvSpPr>
        <p:spPr/>
        <p:txBody>
          <a:bodyPr/>
          <a:lstStyle/>
          <a:p>
            <a:r>
              <a:rPr lang="en-US" dirty="0"/>
              <a:t>From the American Psychological Association </a:t>
            </a:r>
          </a:p>
        </p:txBody>
      </p:sp>
      <p:sp>
        <p:nvSpPr>
          <p:cNvPr id="3" name="Content Placeholder 2">
            <a:extLst>
              <a:ext uri="{FF2B5EF4-FFF2-40B4-BE49-F238E27FC236}">
                <a16:creationId xmlns:a16="http://schemas.microsoft.com/office/drawing/2014/main" id="{1180C0ED-5612-47DD-A7DA-9D3EB3C0FB5F}"/>
              </a:ext>
            </a:extLst>
          </p:cNvPr>
          <p:cNvSpPr>
            <a:spLocks noGrp="1"/>
          </p:cNvSpPr>
          <p:nvPr>
            <p:ph idx="1"/>
          </p:nvPr>
        </p:nvSpPr>
        <p:spPr/>
        <p:txBody>
          <a:bodyPr>
            <a:normAutofit/>
          </a:bodyPr>
          <a:lstStyle/>
          <a:p>
            <a:r>
              <a:rPr lang="en-US" sz="2400" dirty="0">
                <a:latin typeface="Berlin Sans FB" panose="020E0602020502020306" pitchFamily="34" charset="0"/>
              </a:rPr>
              <a:t>Due to increased stress on families, school closures and children being at home full time, it is important to be aware of the potential for </a:t>
            </a:r>
            <a:r>
              <a:rPr lang="en-US" sz="2400" dirty="0">
                <a:solidFill>
                  <a:srgbClr val="C00000"/>
                </a:solidFill>
                <a:latin typeface="Berlin Sans FB" panose="020E0602020502020306" pitchFamily="34" charset="0"/>
              </a:rPr>
              <a:t>child abuse and neglect.</a:t>
            </a:r>
          </a:p>
          <a:p>
            <a:r>
              <a:rPr lang="en-US" sz="2400" dirty="0">
                <a:latin typeface="Berlin Sans FB" panose="020E0602020502020306" pitchFamily="34" charset="0"/>
              </a:rPr>
              <a:t> Yet a recent </a:t>
            </a:r>
            <a:r>
              <a:rPr lang="en-US" sz="2400" dirty="0" err="1">
                <a:latin typeface="Berlin Sans FB" panose="020E0602020502020306" pitchFamily="34" charset="0"/>
              </a:rPr>
              <a:t>artilce</a:t>
            </a:r>
            <a:r>
              <a:rPr lang="en-US" sz="2400" dirty="0">
                <a:latin typeface="Berlin Sans FB" panose="020E0602020502020306" pitchFamily="34" charset="0"/>
              </a:rPr>
              <a:t> noted an approximately 50% drop in reports to child abuse hotline in Illinois. Children’s interaction with mandated reporters, such as teachers and pediatricians, is more limited, and it is critical for mental health providers to be alert to signs of potential abuse and neglect.  Children might also witness an increase in </a:t>
            </a:r>
            <a:r>
              <a:rPr lang="en-US" sz="2400" dirty="0">
                <a:solidFill>
                  <a:srgbClr val="C00000"/>
                </a:solidFill>
                <a:latin typeface="Berlin Sans FB" panose="020E0602020502020306" pitchFamily="34" charset="0"/>
              </a:rPr>
              <a:t>domestic violence</a:t>
            </a:r>
            <a:r>
              <a:rPr lang="en-US" sz="2400" dirty="0">
                <a:latin typeface="Berlin Sans FB" panose="020E0602020502020306" pitchFamily="34" charset="0"/>
              </a:rPr>
              <a:t>.</a:t>
            </a:r>
          </a:p>
        </p:txBody>
      </p:sp>
    </p:spTree>
    <p:extLst>
      <p:ext uri="{BB962C8B-B14F-4D97-AF65-F5344CB8AC3E}">
        <p14:creationId xmlns:p14="http://schemas.microsoft.com/office/powerpoint/2010/main" val="293312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84C06-AD10-4AD3-B02D-AE1E88F0A727}"/>
              </a:ext>
            </a:extLst>
          </p:cNvPr>
          <p:cNvSpPr>
            <a:spLocks noGrp="1"/>
          </p:cNvSpPr>
          <p:nvPr>
            <p:ph type="title"/>
          </p:nvPr>
        </p:nvSpPr>
        <p:spPr/>
        <p:txBody>
          <a:bodyPr/>
          <a:lstStyle/>
          <a:p>
            <a:r>
              <a:rPr lang="en-US" dirty="0"/>
              <a:t>Individual differences</a:t>
            </a:r>
          </a:p>
        </p:txBody>
      </p:sp>
      <p:sp>
        <p:nvSpPr>
          <p:cNvPr id="3" name="Content Placeholder 2">
            <a:extLst>
              <a:ext uri="{FF2B5EF4-FFF2-40B4-BE49-F238E27FC236}">
                <a16:creationId xmlns:a16="http://schemas.microsoft.com/office/drawing/2014/main" id="{01C4CE97-7048-42C8-9794-B7CF2966C658}"/>
              </a:ext>
            </a:extLst>
          </p:cNvPr>
          <p:cNvSpPr>
            <a:spLocks noGrp="1"/>
          </p:cNvSpPr>
          <p:nvPr>
            <p:ph idx="1"/>
          </p:nvPr>
        </p:nvSpPr>
        <p:spPr/>
        <p:txBody>
          <a:bodyPr>
            <a:normAutofit/>
          </a:bodyPr>
          <a:lstStyle/>
          <a:p>
            <a:r>
              <a:rPr lang="en-US" sz="2400" dirty="0">
                <a:latin typeface="Berlin Sans FB" panose="020E0602020502020306" pitchFamily="34" charset="0"/>
              </a:rPr>
              <a:t>When faced with any stress, each person copes in their own way. </a:t>
            </a:r>
          </a:p>
          <a:p>
            <a:r>
              <a:rPr lang="en-US" sz="2400" dirty="0">
                <a:latin typeface="Berlin Sans FB" panose="020E0602020502020306" pitchFamily="34" charset="0"/>
              </a:rPr>
              <a:t>It is no different with COVID-19 and the circumstances that arise from that.</a:t>
            </a:r>
          </a:p>
          <a:p>
            <a:endParaRPr lang="en-US" sz="2400" dirty="0">
              <a:latin typeface="Berlin Sans FB" panose="020E0602020502020306" pitchFamily="34" charset="0"/>
            </a:endParaRPr>
          </a:p>
          <a:p>
            <a:r>
              <a:rPr lang="en-US" dirty="0">
                <a:latin typeface="Berlin Sans FB" panose="020E0602020502020306" pitchFamily="34" charset="0"/>
              </a:rPr>
              <a:t>Think about you and your partner, siblings or friends.  Are you coping with this so called “new normal” the same or differently?</a:t>
            </a:r>
          </a:p>
        </p:txBody>
      </p:sp>
    </p:spTree>
    <p:extLst>
      <p:ext uri="{BB962C8B-B14F-4D97-AF65-F5344CB8AC3E}">
        <p14:creationId xmlns:p14="http://schemas.microsoft.com/office/powerpoint/2010/main" val="3155866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37872-CAC9-45D1-9C40-8A28B44AAE58}"/>
              </a:ext>
            </a:extLst>
          </p:cNvPr>
          <p:cNvSpPr>
            <a:spLocks noGrp="1"/>
          </p:cNvSpPr>
          <p:nvPr>
            <p:ph type="title"/>
          </p:nvPr>
        </p:nvSpPr>
        <p:spPr/>
        <p:txBody>
          <a:bodyPr/>
          <a:lstStyle/>
          <a:p>
            <a:r>
              <a:rPr lang="en-US" dirty="0"/>
              <a:t>How we communicate:</a:t>
            </a:r>
          </a:p>
        </p:txBody>
      </p:sp>
      <p:sp>
        <p:nvSpPr>
          <p:cNvPr id="3" name="Content Placeholder 2">
            <a:extLst>
              <a:ext uri="{FF2B5EF4-FFF2-40B4-BE49-F238E27FC236}">
                <a16:creationId xmlns:a16="http://schemas.microsoft.com/office/drawing/2014/main" id="{B000E0B0-7D5E-4CEF-9C1E-39C97B366208}"/>
              </a:ext>
            </a:extLst>
          </p:cNvPr>
          <p:cNvSpPr>
            <a:spLocks noGrp="1"/>
          </p:cNvSpPr>
          <p:nvPr>
            <p:ph idx="1"/>
          </p:nvPr>
        </p:nvSpPr>
        <p:spPr>
          <a:xfrm>
            <a:off x="685801" y="2142067"/>
            <a:ext cx="10131425" cy="3915833"/>
          </a:xfrm>
        </p:spPr>
        <p:txBody>
          <a:bodyPr>
            <a:normAutofit/>
          </a:bodyPr>
          <a:lstStyle/>
          <a:p>
            <a:r>
              <a:rPr lang="en-US" sz="2400" dirty="0">
                <a:latin typeface="Berlin Sans FB" panose="020E0602020502020306" pitchFamily="34" charset="0"/>
              </a:rPr>
              <a:t>Let’s look at options for communicating when in person, face to face interactions are not possible.</a:t>
            </a:r>
          </a:p>
          <a:p>
            <a:pPr lvl="1"/>
            <a:r>
              <a:rPr lang="en-US" sz="2200" dirty="0">
                <a:latin typeface="Berlin Sans FB" panose="020E0602020502020306" pitchFamily="34" charset="0"/>
              </a:rPr>
              <a:t>Texting</a:t>
            </a:r>
          </a:p>
          <a:p>
            <a:pPr lvl="1"/>
            <a:r>
              <a:rPr lang="en-US" sz="2200" dirty="0">
                <a:latin typeface="Berlin Sans FB" panose="020E0602020502020306" pitchFamily="34" charset="0"/>
              </a:rPr>
              <a:t>Email</a:t>
            </a:r>
          </a:p>
          <a:p>
            <a:pPr lvl="1"/>
            <a:r>
              <a:rPr lang="en-US" sz="2200" dirty="0">
                <a:latin typeface="Berlin Sans FB" panose="020E0602020502020306" pitchFamily="34" charset="0"/>
              </a:rPr>
              <a:t>Phone Call</a:t>
            </a:r>
          </a:p>
          <a:p>
            <a:pPr lvl="1"/>
            <a:r>
              <a:rPr lang="en-US" sz="2200" dirty="0">
                <a:latin typeface="Berlin Sans FB" panose="020E0602020502020306" pitchFamily="34" charset="0"/>
              </a:rPr>
              <a:t>FaceTime or Video chat</a:t>
            </a:r>
          </a:p>
          <a:p>
            <a:pPr lvl="1"/>
            <a:r>
              <a:rPr lang="en-US" sz="2200" dirty="0">
                <a:latin typeface="Berlin Sans FB" panose="020E0602020502020306" pitchFamily="34" charset="0"/>
              </a:rPr>
              <a:t>Social Media options – Facebook, Snap Chat,  Instagram, Twitter</a:t>
            </a:r>
          </a:p>
        </p:txBody>
      </p:sp>
    </p:spTree>
    <p:extLst>
      <p:ext uri="{BB962C8B-B14F-4D97-AF65-F5344CB8AC3E}">
        <p14:creationId xmlns:p14="http://schemas.microsoft.com/office/powerpoint/2010/main" val="3729481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AFE00-C9F3-423C-B58D-D45FFD4A0D25}"/>
              </a:ext>
            </a:extLst>
          </p:cNvPr>
          <p:cNvSpPr>
            <a:spLocks noGrp="1"/>
          </p:cNvSpPr>
          <p:nvPr>
            <p:ph type="title"/>
          </p:nvPr>
        </p:nvSpPr>
        <p:spPr/>
        <p:txBody>
          <a:bodyPr/>
          <a:lstStyle/>
          <a:p>
            <a:r>
              <a:rPr lang="en-US" dirty="0"/>
              <a:t>Phone Calls: </a:t>
            </a:r>
          </a:p>
        </p:txBody>
      </p:sp>
      <p:sp>
        <p:nvSpPr>
          <p:cNvPr id="3" name="Content Placeholder 2">
            <a:extLst>
              <a:ext uri="{FF2B5EF4-FFF2-40B4-BE49-F238E27FC236}">
                <a16:creationId xmlns:a16="http://schemas.microsoft.com/office/drawing/2014/main" id="{D5136760-50BB-4E30-B6F9-2EB397ACD1BF}"/>
              </a:ext>
            </a:extLst>
          </p:cNvPr>
          <p:cNvSpPr>
            <a:spLocks noGrp="1"/>
          </p:cNvSpPr>
          <p:nvPr>
            <p:ph idx="1"/>
          </p:nvPr>
        </p:nvSpPr>
        <p:spPr>
          <a:xfrm>
            <a:off x="685801" y="1833457"/>
            <a:ext cx="10131425" cy="3649133"/>
          </a:xfrm>
        </p:spPr>
        <p:txBody>
          <a:bodyPr>
            <a:normAutofit/>
          </a:bodyPr>
          <a:lstStyle/>
          <a:p>
            <a:r>
              <a:rPr lang="en-US" sz="2400" dirty="0">
                <a:latin typeface="Berlin Sans FB" panose="020E0602020502020306" pitchFamily="34" charset="0"/>
              </a:rPr>
              <a:t>A phone call allows for words to be exchanged and listening to occur.</a:t>
            </a:r>
          </a:p>
          <a:p>
            <a:r>
              <a:rPr lang="en-US" sz="2400" dirty="0">
                <a:latin typeface="Berlin Sans FB" panose="020E0602020502020306" pitchFamily="34" charset="0"/>
              </a:rPr>
              <a:t>When a person speaks or communicates verbally, </a:t>
            </a:r>
            <a:r>
              <a:rPr lang="en-US" sz="2400" dirty="0">
                <a:solidFill>
                  <a:srgbClr val="92D050"/>
                </a:solidFill>
                <a:latin typeface="Berlin Sans FB" panose="020E0602020502020306" pitchFamily="34" charset="0"/>
              </a:rPr>
              <a:t>we derive meaning not only from the content being expressed, but also nonverbal factors as well</a:t>
            </a:r>
            <a:r>
              <a:rPr lang="en-US" sz="2400" dirty="0">
                <a:latin typeface="Berlin Sans FB" panose="020E0602020502020306" pitchFamily="34" charset="0"/>
              </a:rPr>
              <a:t>. </a:t>
            </a:r>
          </a:p>
          <a:p>
            <a:pPr marL="0" indent="0">
              <a:buNone/>
            </a:pPr>
            <a:endParaRPr lang="en-US" sz="2400" dirty="0">
              <a:latin typeface="Berlin Sans FB" panose="020E0602020502020306" pitchFamily="34" charset="0"/>
            </a:endParaRPr>
          </a:p>
        </p:txBody>
      </p:sp>
    </p:spTree>
    <p:extLst>
      <p:ext uri="{BB962C8B-B14F-4D97-AF65-F5344CB8AC3E}">
        <p14:creationId xmlns:p14="http://schemas.microsoft.com/office/powerpoint/2010/main" val="583219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333B-BFFF-49A9-BBC0-F942A156CD3A}"/>
              </a:ext>
            </a:extLst>
          </p:cNvPr>
          <p:cNvSpPr>
            <a:spLocks noGrp="1"/>
          </p:cNvSpPr>
          <p:nvPr>
            <p:ph type="title"/>
          </p:nvPr>
        </p:nvSpPr>
        <p:spPr/>
        <p:txBody>
          <a:bodyPr/>
          <a:lstStyle/>
          <a:p>
            <a:r>
              <a:rPr lang="en-US" dirty="0"/>
              <a:t>Nonverbal communication:</a:t>
            </a:r>
          </a:p>
        </p:txBody>
      </p:sp>
      <p:sp>
        <p:nvSpPr>
          <p:cNvPr id="3" name="Content Placeholder 2">
            <a:extLst>
              <a:ext uri="{FF2B5EF4-FFF2-40B4-BE49-F238E27FC236}">
                <a16:creationId xmlns:a16="http://schemas.microsoft.com/office/drawing/2014/main" id="{D14AEABA-3E76-4C9D-B683-B6A0AD5A16B3}"/>
              </a:ext>
            </a:extLst>
          </p:cNvPr>
          <p:cNvSpPr>
            <a:spLocks noGrp="1"/>
          </p:cNvSpPr>
          <p:nvPr>
            <p:ph idx="1"/>
          </p:nvPr>
        </p:nvSpPr>
        <p:spPr/>
        <p:txBody>
          <a:bodyPr>
            <a:normAutofit/>
          </a:bodyPr>
          <a:lstStyle/>
          <a:p>
            <a:r>
              <a:rPr lang="en-US" sz="2400" dirty="0">
                <a:latin typeface="Berlin Sans FB" panose="020E0602020502020306" pitchFamily="34" charset="0"/>
              </a:rPr>
              <a:t>Types of nonverbal communication you can discern in a phone call include:</a:t>
            </a:r>
          </a:p>
          <a:p>
            <a:pPr lvl="1"/>
            <a:r>
              <a:rPr lang="en-US" sz="2200" dirty="0">
                <a:solidFill>
                  <a:srgbClr val="FFFF00"/>
                </a:solidFill>
                <a:latin typeface="Berlin Sans FB" panose="020E0602020502020306" pitchFamily="34" charset="0"/>
              </a:rPr>
              <a:t>Tone of voice</a:t>
            </a:r>
          </a:p>
          <a:p>
            <a:pPr lvl="1"/>
            <a:r>
              <a:rPr lang="en-US" sz="2200" dirty="0">
                <a:solidFill>
                  <a:srgbClr val="FFFF00"/>
                </a:solidFill>
                <a:latin typeface="Berlin Sans FB" panose="020E0602020502020306" pitchFamily="34" charset="0"/>
              </a:rPr>
              <a:t>Volume</a:t>
            </a:r>
          </a:p>
          <a:p>
            <a:pPr lvl="1"/>
            <a:r>
              <a:rPr lang="en-US" sz="2200" dirty="0">
                <a:solidFill>
                  <a:srgbClr val="FFFF00"/>
                </a:solidFill>
                <a:latin typeface="Berlin Sans FB" panose="020E0602020502020306" pitchFamily="34" charset="0"/>
              </a:rPr>
              <a:t>Pace or rhythm </a:t>
            </a:r>
          </a:p>
        </p:txBody>
      </p:sp>
    </p:spTree>
    <p:extLst>
      <p:ext uri="{BB962C8B-B14F-4D97-AF65-F5344CB8AC3E}">
        <p14:creationId xmlns:p14="http://schemas.microsoft.com/office/powerpoint/2010/main" val="89613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A88AD-814D-4C43-97EB-05DAFDB4E3F5}"/>
              </a:ext>
            </a:extLst>
          </p:cNvPr>
          <p:cNvSpPr>
            <a:spLocks noGrp="1"/>
          </p:cNvSpPr>
          <p:nvPr>
            <p:ph type="title"/>
          </p:nvPr>
        </p:nvSpPr>
        <p:spPr/>
        <p:txBody>
          <a:bodyPr/>
          <a:lstStyle/>
          <a:p>
            <a:r>
              <a:rPr lang="en-US" dirty="0"/>
              <a:t>Nonverbal communication:</a:t>
            </a:r>
          </a:p>
        </p:txBody>
      </p:sp>
      <p:sp>
        <p:nvSpPr>
          <p:cNvPr id="3" name="Content Placeholder 2">
            <a:extLst>
              <a:ext uri="{FF2B5EF4-FFF2-40B4-BE49-F238E27FC236}">
                <a16:creationId xmlns:a16="http://schemas.microsoft.com/office/drawing/2014/main" id="{3C648B88-4679-4717-9457-14EE252E9A83}"/>
              </a:ext>
            </a:extLst>
          </p:cNvPr>
          <p:cNvSpPr>
            <a:spLocks noGrp="1"/>
          </p:cNvSpPr>
          <p:nvPr>
            <p:ph idx="1"/>
          </p:nvPr>
        </p:nvSpPr>
        <p:spPr>
          <a:xfrm>
            <a:off x="582931" y="2040044"/>
            <a:ext cx="10131425" cy="3649133"/>
          </a:xfrm>
        </p:spPr>
        <p:txBody>
          <a:bodyPr>
            <a:normAutofit/>
          </a:bodyPr>
          <a:lstStyle/>
          <a:p>
            <a:r>
              <a:rPr lang="en-US" sz="2400" dirty="0">
                <a:latin typeface="Berlin Sans FB" panose="020E0602020502020306" pitchFamily="34" charset="0"/>
              </a:rPr>
              <a:t>Other types of nonverbal communication you can not perceive in a </a:t>
            </a:r>
          </a:p>
          <a:p>
            <a:pPr marL="0" indent="0">
              <a:buNone/>
            </a:pPr>
            <a:r>
              <a:rPr lang="en-US" sz="2400" dirty="0">
                <a:latin typeface="Berlin Sans FB" panose="020E0602020502020306" pitchFamily="34" charset="0"/>
              </a:rPr>
              <a:t>    phone call include:</a:t>
            </a:r>
          </a:p>
          <a:p>
            <a:pPr lvl="1"/>
            <a:r>
              <a:rPr lang="en-US" sz="2200" dirty="0">
                <a:solidFill>
                  <a:srgbClr val="FFFF00"/>
                </a:solidFill>
                <a:latin typeface="Berlin Sans FB" panose="020E0602020502020306" pitchFamily="34" charset="0"/>
              </a:rPr>
              <a:t>Facial expression</a:t>
            </a:r>
          </a:p>
          <a:p>
            <a:pPr lvl="1"/>
            <a:r>
              <a:rPr lang="en-US" sz="2200" dirty="0">
                <a:solidFill>
                  <a:srgbClr val="FFFF00"/>
                </a:solidFill>
                <a:latin typeface="Berlin Sans FB" panose="020E0602020502020306" pitchFamily="34" charset="0"/>
              </a:rPr>
              <a:t>Eye contact</a:t>
            </a:r>
          </a:p>
          <a:p>
            <a:pPr lvl="1"/>
            <a:r>
              <a:rPr lang="en-US" sz="2200" dirty="0">
                <a:solidFill>
                  <a:srgbClr val="FFFF00"/>
                </a:solidFill>
                <a:latin typeface="Berlin Sans FB" panose="020E0602020502020306" pitchFamily="34" charset="0"/>
              </a:rPr>
              <a:t>Body language</a:t>
            </a:r>
          </a:p>
        </p:txBody>
      </p:sp>
    </p:spTree>
    <p:extLst>
      <p:ext uri="{BB962C8B-B14F-4D97-AF65-F5344CB8AC3E}">
        <p14:creationId xmlns:p14="http://schemas.microsoft.com/office/powerpoint/2010/main" val="7425959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XRUYQT3274NZ-681238054-1735</_dlc_DocId>
    <_dlc_DocIdUrl xmlns="b22f8f74-215c-4154-9939-bd29e4e8980e">
      <Url>https://supportservices.jobcorps.gov/health/_layouts/15/DocIdRedir.aspx?ID=XRUYQT3274NZ-681238054-1735</Url>
      <Description>XRUYQT3274NZ-681238054-1735</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F26C131-EBCB-4706-A22B-B1DD57D0F87D}"/>
</file>

<file path=customXml/itemProps2.xml><?xml version="1.0" encoding="utf-8"?>
<ds:datastoreItem xmlns:ds="http://schemas.openxmlformats.org/officeDocument/2006/customXml" ds:itemID="{CF392E5F-7669-482B-99C8-E88F3F63C7F4}"/>
</file>

<file path=customXml/itemProps3.xml><?xml version="1.0" encoding="utf-8"?>
<ds:datastoreItem xmlns:ds="http://schemas.openxmlformats.org/officeDocument/2006/customXml" ds:itemID="{834E4D5E-79DD-4BD6-ACBC-28A6F4EA0587}"/>
</file>

<file path=customXml/itemProps4.xml><?xml version="1.0" encoding="utf-8"?>
<ds:datastoreItem xmlns:ds="http://schemas.openxmlformats.org/officeDocument/2006/customXml" ds:itemID="{2F75FCA3-7C4C-4FFE-B293-68F31B568FCE}"/>
</file>

<file path=docProps/app.xml><?xml version="1.0" encoding="utf-8"?>
<Properties xmlns="http://schemas.openxmlformats.org/officeDocument/2006/extended-properties" xmlns:vt="http://schemas.openxmlformats.org/officeDocument/2006/docPropsVTypes">
  <Template>TM04033923[[fn=Depth]]</Template>
  <TotalTime>1509</TotalTime>
  <Words>1928</Words>
  <Application>Microsoft Office PowerPoint</Application>
  <PresentationFormat>Widescreen</PresentationFormat>
  <Paragraphs>156</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Berlin Sans FB</vt:lpstr>
      <vt:lpstr>Calibri</vt:lpstr>
      <vt:lpstr>Calibri Light</vt:lpstr>
      <vt:lpstr>Courier New</vt:lpstr>
      <vt:lpstr>Lucida Handwriting</vt:lpstr>
      <vt:lpstr>Celestial</vt:lpstr>
      <vt:lpstr>Important considerations in supporting students during this difficult time.</vt:lpstr>
      <vt:lpstr>From the American Psychological Association </vt:lpstr>
      <vt:lpstr>From the American Psychological Association </vt:lpstr>
      <vt:lpstr>From the American Psychological Association </vt:lpstr>
      <vt:lpstr>Individual differences</vt:lpstr>
      <vt:lpstr>How we communicate:</vt:lpstr>
      <vt:lpstr>Phone Calls: </vt:lpstr>
      <vt:lpstr>Nonverbal communication:</vt:lpstr>
      <vt:lpstr>Nonverbal communication:</vt:lpstr>
      <vt:lpstr>Ok, so what about Communication  with our students?</vt:lpstr>
      <vt:lpstr>Knowing who you are connecting with</vt:lpstr>
      <vt:lpstr>Framework:</vt:lpstr>
      <vt:lpstr>My “take” on knowing who you are calling.</vt:lpstr>
      <vt:lpstr>Independent:</vt:lpstr>
      <vt:lpstr>Independent:</vt:lpstr>
      <vt:lpstr>Independent:</vt:lpstr>
      <vt:lpstr>Depressed:</vt:lpstr>
      <vt:lpstr>Depressed:</vt:lpstr>
      <vt:lpstr>Depressed:</vt:lpstr>
      <vt:lpstr>Anxious:</vt:lpstr>
      <vt:lpstr>Anxious:</vt:lpstr>
      <vt:lpstr>Anxious:</vt:lpstr>
      <vt:lpstr>Angry:</vt:lpstr>
      <vt:lpstr>Angry:</vt:lpstr>
      <vt:lpstr>Angry:</vt:lpstr>
      <vt:lpstr>Meek:</vt:lpstr>
      <vt:lpstr>Meek:</vt:lpstr>
      <vt:lpstr>MEEK:</vt:lpstr>
      <vt:lpstr>So How to engage:</vt:lpstr>
      <vt:lpstr>In general:</vt:lpstr>
      <vt:lpstr>PowerPoint Presentation</vt:lpstr>
      <vt:lpstr>PowerPoint Presentation</vt:lpstr>
      <vt:lpstr>The independent:</vt:lpstr>
      <vt:lpstr>The depressed:</vt:lpstr>
      <vt:lpstr>The Anxious:</vt:lpstr>
      <vt:lpstr>The angry:</vt:lpstr>
      <vt:lpstr>The Meek:</vt:lpstr>
      <vt:lpstr>While talking &amp; Interacting:</vt:lpstr>
      <vt:lpstr>Looking forward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with Students in the Time of COVID-19</dc:title>
  <dc:creator>Alec Mendelson</dc:creator>
  <cp:lastModifiedBy>Julie Luht</cp:lastModifiedBy>
  <cp:revision>10</cp:revision>
  <dcterms:created xsi:type="dcterms:W3CDTF">2020-04-06T16:40:29Z</dcterms:created>
  <dcterms:modified xsi:type="dcterms:W3CDTF">2020-04-27T16:03:36Z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94ff90cd-1446-43d1-8f12-53c9ec3853bd</vt:lpwstr>
  </property>
</Properties>
</file>