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5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2.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2.xml" ContentType="application/vnd.openxmlformats-officedocument.presentationml.notesSlide+xml"/>
  <Override PartName="/ppt/notesSlides/notesSlide4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6.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ink/ink2.xml" ContentType="application/inkml+xml"/>
  <Override PartName="/ppt/theme/theme1.xml" ContentType="application/vnd.openxmlformats-officedocument.theme+xml"/>
  <Override PartName="/ppt/handoutMasters/handoutMaster1.xml" ContentType="application/vnd.openxmlformats-officedocument.presentationml.handoutMaster+xml"/>
  <Override PartName="/ppt/ink/ink1.xml" ContentType="application/inkml+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2"/>
  </p:sldMasterIdLst>
  <p:notesMasterIdLst>
    <p:notesMasterId r:id="rId57"/>
  </p:notesMasterIdLst>
  <p:handoutMasterIdLst>
    <p:handoutMasterId r:id="rId58"/>
  </p:handoutMasterIdLst>
  <p:sldIdLst>
    <p:sldId id="256" r:id="rId3"/>
    <p:sldId id="266" r:id="rId4"/>
    <p:sldId id="318" r:id="rId5"/>
    <p:sldId id="352" r:id="rId6"/>
    <p:sldId id="342" r:id="rId7"/>
    <p:sldId id="351" r:id="rId8"/>
    <p:sldId id="376" r:id="rId9"/>
    <p:sldId id="340" r:id="rId10"/>
    <p:sldId id="343" r:id="rId11"/>
    <p:sldId id="377" r:id="rId12"/>
    <p:sldId id="269" r:id="rId13"/>
    <p:sldId id="280" r:id="rId14"/>
    <p:sldId id="333" r:id="rId15"/>
    <p:sldId id="270" r:id="rId16"/>
    <p:sldId id="375" r:id="rId17"/>
    <p:sldId id="378" r:id="rId18"/>
    <p:sldId id="319" r:id="rId19"/>
    <p:sldId id="354" r:id="rId20"/>
    <p:sldId id="353" r:id="rId21"/>
    <p:sldId id="355" r:id="rId22"/>
    <p:sldId id="263" r:id="rId23"/>
    <p:sldId id="379" r:id="rId24"/>
    <p:sldId id="337" r:id="rId25"/>
    <p:sldId id="369" r:id="rId26"/>
    <p:sldId id="380" r:id="rId27"/>
    <p:sldId id="347" r:id="rId28"/>
    <p:sldId id="348" r:id="rId29"/>
    <p:sldId id="356" r:id="rId30"/>
    <p:sldId id="291" r:id="rId31"/>
    <p:sldId id="290" r:id="rId32"/>
    <p:sldId id="381" r:id="rId33"/>
    <p:sldId id="339" r:id="rId34"/>
    <p:sldId id="349" r:id="rId35"/>
    <p:sldId id="357" r:id="rId36"/>
    <p:sldId id="358" r:id="rId37"/>
    <p:sldId id="361" r:id="rId38"/>
    <p:sldId id="284" r:id="rId39"/>
    <p:sldId id="362" r:id="rId40"/>
    <p:sldId id="283" r:id="rId41"/>
    <p:sldId id="360" r:id="rId42"/>
    <p:sldId id="286" r:id="rId43"/>
    <p:sldId id="363" r:id="rId44"/>
    <p:sldId id="365" r:id="rId45"/>
    <p:sldId id="295" r:id="rId46"/>
    <p:sldId id="374" r:id="rId47"/>
    <p:sldId id="307" r:id="rId48"/>
    <p:sldId id="368" r:id="rId49"/>
    <p:sldId id="370" r:id="rId50"/>
    <p:sldId id="282" r:id="rId51"/>
    <p:sldId id="373" r:id="rId52"/>
    <p:sldId id="371" r:id="rId53"/>
    <p:sldId id="372" r:id="rId54"/>
    <p:sldId id="341" r:id="rId55"/>
    <p:sldId id="33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2E5"/>
    <a:srgbClr val="FFFFCC"/>
    <a:srgbClr val="0000FF"/>
    <a:srgbClr val="FF3300"/>
    <a:srgbClr val="3333FF"/>
    <a:srgbClr val="BAD3FF"/>
    <a:srgbClr val="CEE4FF"/>
    <a:srgbClr val="9966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p:normalViewPr>
    <p:restoredLeft sz="11707" autoAdjust="0"/>
    <p:restoredTop sz="77397"/>
  </p:normalViewPr>
  <p:slideViewPr>
    <p:cSldViewPr>
      <p:cViewPr varScale="1">
        <p:scale>
          <a:sx n="52" d="100"/>
          <a:sy n="52" d="100"/>
        </p:scale>
        <p:origin x="1854" y="78"/>
      </p:cViewPr>
      <p:guideLst>
        <p:guide orient="horz" pos="2160"/>
        <p:guide pos="2880"/>
      </p:guideLst>
    </p:cSldViewPr>
  </p:slideViewPr>
  <p:outlineViewPr>
    <p:cViewPr>
      <p:scale>
        <a:sx n="1" d="1"/>
        <a:sy n="1" d="1"/>
      </p:scale>
      <p:origin x="0" y="264654"/>
    </p:cViewPr>
  </p:outlineViewPr>
  <p:notesTextViewPr>
    <p:cViewPr>
      <p:scale>
        <a:sx n="105" d="100"/>
        <a:sy n="105"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65" Type="http://schemas.openxmlformats.org/officeDocument/2006/relationships/customXml" Target="../customXml/item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57200"/>
          </a:xfrm>
          <a:prstGeom prst="rect">
            <a:avLst/>
          </a:prstGeom>
        </p:spPr>
        <p:txBody>
          <a:bodyPr/>
          <a:lstStyle/>
          <a:p>
            <a:endParaRPr lang="en-US"/>
          </a:p>
        </p:txBody>
      </p:sp>
      <p:sp>
        <p:nvSpPr>
          <p:cNvPr id="24" name="Rectangle 24"/>
          <p:cNvSpPr>
            <a:spLocks noGrp="1"/>
          </p:cNvSpPr>
          <p:nvPr>
            <p:ph type="dt" sz="quarter" idx="1"/>
          </p:nvPr>
        </p:nvSpPr>
        <p:spPr>
          <a:xfrm>
            <a:off x="3884613" y="0"/>
            <a:ext cx="2971800" cy="457200"/>
          </a:xfrm>
          <a:prstGeom prst="rect">
            <a:avLst/>
          </a:prstGeom>
        </p:spPr>
        <p:txBody>
          <a:bodyPr/>
          <a:lstStyle/>
          <a:p>
            <a:fld id="{A849C5AD-4428-4E9C-9C84-11B72C9365FB}" type="datetimeFigureOut">
              <a:rPr lang="en-US" smtClean="0"/>
              <a:pPr/>
              <a:t>4/1/2020</a:t>
            </a:fld>
            <a:endParaRPr lang="en-US"/>
          </a:p>
        </p:txBody>
      </p:sp>
      <p:sp>
        <p:nvSpPr>
          <p:cNvPr id="30" name="Rectangle 30"/>
          <p:cNvSpPr>
            <a:spLocks noGrp="1"/>
          </p:cNvSpPr>
          <p:nvPr>
            <p:ph type="ftr" sz="quarter" idx="2"/>
          </p:nvPr>
        </p:nvSpPr>
        <p:spPr>
          <a:xfrm>
            <a:off x="0" y="8685213"/>
            <a:ext cx="2971800" cy="457200"/>
          </a:xfrm>
          <a:prstGeom prst="rect">
            <a:avLst/>
          </a:prstGeom>
        </p:spPr>
        <p:txBody>
          <a:bodyPr/>
          <a:lstStyle/>
          <a:p>
            <a:endParaRPr lang="en-US"/>
          </a:p>
        </p:txBody>
      </p:sp>
      <p:sp>
        <p:nvSpPr>
          <p:cNvPr id="18" name="Rectangle 18"/>
          <p:cNvSpPr>
            <a:spLocks noGrp="1"/>
          </p:cNvSpPr>
          <p:nvPr>
            <p:ph type="sldNum" sz="quarter" idx="3"/>
          </p:nvPr>
        </p:nvSpPr>
        <p:spPr>
          <a:xfrm>
            <a:off x="3884613" y="8685213"/>
            <a:ext cx="2971800" cy="457200"/>
          </a:xfrm>
          <a:prstGeom prst="rect">
            <a:avLst/>
          </a:prstGeom>
        </p:spPr>
        <p:txBody>
          <a:bodyPr/>
          <a:lstStyle/>
          <a:p>
            <a:fld id="{8C596567-A38F-4CEF-B37F-9B9D120D62CE}" type="slidenum">
              <a:rPr lang="en-US" smtClean="0"/>
              <a:pPr/>
              <a:t>‹#›</a:t>
            </a:fld>
            <a:endParaRPr lang="en-US"/>
          </a:p>
        </p:txBody>
      </p:sp>
    </p:spTree>
    <p:extLst>
      <p:ext uri="{BB962C8B-B14F-4D97-AF65-F5344CB8AC3E}">
        <p14:creationId xmlns:p14="http://schemas.microsoft.com/office/powerpoint/2010/main" val="18929884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9T14:49:27.678"/>
    </inkml:context>
    <inkml:brush xml:id="br0">
      <inkml:brushProperty name="width" value="0.08571" units="cm"/>
      <inkml:brushProperty name="height" value="0.08571" units="cm"/>
      <inkml:brushProperty name="color" value="#E71224"/>
    </inkml:brush>
  </inkml:definitions>
  <inkml:trace contextRef="#ctx0" brushRef="#br0">0 1 8027,'0'0'0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9T14:49:37.254"/>
    </inkml:context>
    <inkml:brush xml:id="br0">
      <inkml:brushProperty name="width" value="0.08571" units="cm"/>
      <inkml:brushProperty name="height" value="0.08571" units="cm"/>
      <inkml:brushProperty name="color" value="#E71224"/>
    </inkml:brush>
  </inkml:definitions>
  <inkml:trace contextRef="#ctx0" brushRef="#br0">1 1 8027,'27'5'0,"1"-5"0,-13-5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57200"/>
          </a:xfrm>
          <a:prstGeom prst="rect">
            <a:avLst/>
          </a:prstGeom>
        </p:spPr>
        <p:txBody>
          <a:bodyPr/>
          <a:lstStyle/>
          <a:p>
            <a:endParaRPr lang="en-US"/>
          </a:p>
        </p:txBody>
      </p:sp>
      <p:sp>
        <p:nvSpPr>
          <p:cNvPr id="15" name="Rectangle 15"/>
          <p:cNvSpPr>
            <a:spLocks noGrp="1"/>
          </p:cNvSpPr>
          <p:nvPr>
            <p:ph type="dt" idx="1"/>
          </p:nvPr>
        </p:nvSpPr>
        <p:spPr>
          <a:xfrm>
            <a:off x="3884613" y="0"/>
            <a:ext cx="2971800" cy="457200"/>
          </a:xfrm>
          <a:prstGeom prst="rect">
            <a:avLst/>
          </a:prstGeom>
        </p:spPr>
        <p:txBody>
          <a:bodyPr/>
          <a:lstStyle/>
          <a:p>
            <a:fld id="{D7547E60-4BE7-4E4E-9AAA-5EE35AEC995C}" type="datetimeFigureOut">
              <a:rPr lang="en-US" smtClean="0"/>
              <a:pPr/>
              <a:t>4/1/2020</a:t>
            </a:fld>
            <a:endParaRPr lang="en-US"/>
          </a:p>
        </p:txBody>
      </p:sp>
      <p:sp>
        <p:nvSpPr>
          <p:cNvPr id="23" name="Rectangle 2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8"/>
          <p:cNvSpPr>
            <a:spLocks noGrp="1"/>
          </p:cNvSpPr>
          <p:nvPr>
            <p:ph type="ftr" sz="quarter" idx="4"/>
          </p:nvPr>
        </p:nvSpPr>
        <p:spPr>
          <a:xfrm>
            <a:off x="0" y="8685213"/>
            <a:ext cx="2971800" cy="457200"/>
          </a:xfrm>
          <a:prstGeom prst="rect">
            <a:avLst/>
          </a:prstGeom>
        </p:spPr>
        <p:txBody>
          <a:bodyPr/>
          <a:lstStyle/>
          <a:p>
            <a:endParaRPr lang="en-US"/>
          </a:p>
        </p:txBody>
      </p:sp>
      <p:sp>
        <p:nvSpPr>
          <p:cNvPr id="28" name="Rectangle 28"/>
          <p:cNvSpPr>
            <a:spLocks noGrp="1"/>
          </p:cNvSpPr>
          <p:nvPr>
            <p:ph type="sldNum" sz="quarter" idx="5"/>
          </p:nvPr>
        </p:nvSpPr>
        <p:spPr>
          <a:xfrm>
            <a:off x="3884613" y="8685213"/>
            <a:ext cx="2971800" cy="457200"/>
          </a:xfrm>
          <a:prstGeom prst="rect">
            <a:avLst/>
          </a:prstGeom>
        </p:spPr>
        <p:txBody>
          <a:bodyPr/>
          <a:lstStyle/>
          <a:p>
            <a:fld id="{CA077768-21C8-4125-A345-258E48D2EED0}" type="slidenum">
              <a:rPr lang="en-US" smtClean="0"/>
              <a:pPr/>
              <a:t>‹#›</a:t>
            </a:fld>
            <a:endParaRPr lang="en-US"/>
          </a:p>
        </p:txBody>
      </p:sp>
    </p:spTree>
    <p:extLst>
      <p:ext uri="{BB962C8B-B14F-4D97-AF65-F5344CB8AC3E}">
        <p14:creationId xmlns:p14="http://schemas.microsoft.com/office/powerpoint/2010/main" val="32545904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1</a:t>
            </a:fld>
            <a:endParaRPr lang="en-US"/>
          </a:p>
        </p:txBody>
      </p:sp>
    </p:spTree>
    <p:extLst>
      <p:ext uri="{BB962C8B-B14F-4D97-AF65-F5344CB8AC3E}">
        <p14:creationId xmlns:p14="http://schemas.microsoft.com/office/powerpoint/2010/main" val="255495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can talk about how to reduce conflict, let’s start with our assumptions – why we think things are the way they are? Please type in the chat box the reasons that you think students display challenging behaviors. In talking with staff, these are some of the answers I most commonly hear:</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10</a:t>
            </a:fld>
            <a:endParaRPr lang="en-US"/>
          </a:p>
        </p:txBody>
      </p:sp>
    </p:spTree>
    <p:extLst>
      <p:ext uri="{BB962C8B-B14F-4D97-AF65-F5344CB8AC3E}">
        <p14:creationId xmlns:p14="http://schemas.microsoft.com/office/powerpoint/2010/main" val="393625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believe a</a:t>
            </a:r>
            <a:r>
              <a:rPr lang="en-US" baseline="0" dirty="0"/>
              <a:t> student is not doing well because he doesn’t want to, then the your primary role in the life of a challenging student is to MAKE him or her want to do well – and you’ve got 2 tools at your disposal – punishments such as negative write-up or loss of off-center privileges OR you have rewards/incentives. But these don’t seem to work or don’t seem to work for very long --- I’ll show you why in a minute.</a:t>
            </a:r>
          </a:p>
          <a:p>
            <a:endParaRPr lang="en-US" baseline="0" dirty="0"/>
          </a:p>
          <a:p>
            <a:r>
              <a:rPr lang="en-US" baseline="0" dirty="0"/>
              <a:t>What is there was a different theory to explain the problem.. What if you assume instead that a person </a:t>
            </a:r>
            <a:r>
              <a:rPr lang="en-US" u="sng" baseline="0" dirty="0"/>
              <a:t>would</a:t>
            </a:r>
            <a:r>
              <a:rPr lang="en-US" baseline="0" dirty="0"/>
              <a:t> do well if she </a:t>
            </a:r>
            <a:r>
              <a:rPr lang="en-US" u="sng" baseline="0" dirty="0"/>
              <a:t>could</a:t>
            </a:r>
            <a:r>
              <a:rPr lang="en-US" baseline="0" dirty="0"/>
              <a:t> do well, then your primary role is to teach the person the skills she is lacking.  You start by assuming that the person already knows right from wrong and what they are supposed to do and that they have already been punished enough. Now you role is to figure out what skill he/she is lacking you so know what skills to model and teach.</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11</a:t>
            </a:fld>
            <a:endParaRPr lang="en-US"/>
          </a:p>
        </p:txBody>
      </p:sp>
    </p:spTree>
    <p:extLst>
      <p:ext uri="{BB962C8B-B14F-4D97-AF65-F5344CB8AC3E}">
        <p14:creationId xmlns:p14="http://schemas.microsoft.com/office/powerpoint/2010/main" val="3781743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assume for a minute,</a:t>
            </a:r>
            <a:r>
              <a:rPr lang="en-US" baseline="0" dirty="0"/>
              <a:t> that our assumptions are correct.  If those are the problems, then what are the solutions that we are implementing now? </a:t>
            </a:r>
          </a:p>
        </p:txBody>
      </p:sp>
      <p:sp>
        <p:nvSpPr>
          <p:cNvPr id="4" name="Slide Number Placeholder 3"/>
          <p:cNvSpPr>
            <a:spLocks noGrp="1"/>
          </p:cNvSpPr>
          <p:nvPr>
            <p:ph type="sldNum" sz="quarter" idx="10"/>
          </p:nvPr>
        </p:nvSpPr>
        <p:spPr/>
        <p:txBody>
          <a:bodyPr/>
          <a:lstStyle/>
          <a:p>
            <a:fld id="{CA077768-21C8-4125-A345-258E48D2EED0}" type="slidenum">
              <a:rPr lang="en-US" smtClean="0"/>
              <a:pPr/>
              <a:t>12</a:t>
            </a:fld>
            <a:endParaRPr lang="en-US"/>
          </a:p>
        </p:txBody>
      </p:sp>
    </p:spTree>
    <p:extLst>
      <p:ext uri="{BB962C8B-B14F-4D97-AF65-F5344CB8AC3E}">
        <p14:creationId xmlns:p14="http://schemas.microsoft.com/office/powerpoint/2010/main" val="277505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13</a:t>
            </a:fld>
            <a:endParaRPr lang="en-US"/>
          </a:p>
        </p:txBody>
      </p:sp>
    </p:spTree>
    <p:extLst>
      <p:ext uri="{BB962C8B-B14F-4D97-AF65-F5344CB8AC3E}">
        <p14:creationId xmlns:p14="http://schemas.microsoft.com/office/powerpoint/2010/main" val="1567586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Cognitive flexibility – last bullet, examples of cognitive distortions or biases (“Everyone’s out to get me,” “Nobody likes me,” “You always blame me,” “It’s not fair,” “I’m stupid”)</a:t>
            </a:r>
          </a:p>
          <a:p>
            <a:endParaRPr lang="en-US" dirty="0"/>
          </a:p>
          <a:p>
            <a:r>
              <a:rPr lang="en-US" dirty="0"/>
              <a:t>Other areas of lagging skills: attention, organization/sequences/planning, social skills. Specific examples: </a:t>
            </a:r>
          </a:p>
          <a:p>
            <a:pPr marL="0" lvl="0" indent="0" algn="l" rtl="0">
              <a:lnSpc>
                <a:spcPct val="90000"/>
              </a:lnSpc>
              <a:spcAft>
                <a:spcPts val="300"/>
              </a:spcAft>
              <a:buNone/>
            </a:pPr>
            <a:r>
              <a:rPr lang="en-US" sz="1200" b="1" u="sng" dirty="0"/>
              <a:t>Attention</a:t>
            </a:r>
            <a:r>
              <a:rPr lang="en-US" sz="1200" dirty="0"/>
              <a:t> </a:t>
            </a:r>
            <a:r>
              <a:rPr lang="en-US" sz="1200" i="1" dirty="0">
                <a:ea typeface="+mn-ea"/>
                <a:cs typeface="+mn-cs"/>
              </a:rPr>
              <a:t> </a:t>
            </a:r>
            <a:endParaRPr lang="en-US" sz="1200" b="1" i="1" u="sng" dirty="0"/>
          </a:p>
          <a:p>
            <a:pPr marL="285750" indent="-228600">
              <a:lnSpc>
                <a:spcPct val="90000"/>
              </a:lnSpc>
              <a:spcAft>
                <a:spcPts val="300"/>
              </a:spcAft>
            </a:pPr>
            <a:r>
              <a:rPr lang="en-US" sz="1200" dirty="0"/>
              <a:t>Difficulty maintaining focus</a:t>
            </a:r>
          </a:p>
          <a:p>
            <a:pPr marL="285750" indent="-228600">
              <a:lnSpc>
                <a:spcPct val="90000"/>
              </a:lnSpc>
              <a:spcAft>
                <a:spcPts val="300"/>
              </a:spcAft>
            </a:pPr>
            <a:r>
              <a:rPr lang="en-US" sz="1200" dirty="0"/>
              <a:t>Difficulty persisting on challenging or tedious tasks</a:t>
            </a:r>
          </a:p>
          <a:p>
            <a:pPr marL="285750" indent="-228600">
              <a:lnSpc>
                <a:spcPct val="90000"/>
              </a:lnSpc>
              <a:spcAft>
                <a:spcPts val="300"/>
              </a:spcAft>
            </a:pPr>
            <a:r>
              <a:rPr lang="en-US" sz="1200" dirty="0"/>
              <a:t>Poor sense of time</a:t>
            </a:r>
          </a:p>
          <a:p>
            <a:endParaRPr lang="en-US" dirty="0"/>
          </a:p>
          <a:p>
            <a:pPr marL="0" lvl="0" indent="0">
              <a:spcAft>
                <a:spcPts val="300"/>
              </a:spcAft>
              <a:buNone/>
            </a:pPr>
            <a:r>
              <a:rPr lang="en-US" sz="1200" b="1" u="sng" dirty="0"/>
              <a:t>Organization/Sequencing/Planning</a:t>
            </a:r>
            <a:r>
              <a:rPr lang="en-US" sz="1200" dirty="0"/>
              <a:t> </a:t>
            </a:r>
            <a:r>
              <a:rPr lang="en-US" sz="1200" i="1" dirty="0"/>
              <a:t>– difficulties with:</a:t>
            </a:r>
            <a:endParaRPr lang="en-US" sz="1200" b="1" i="1" u="sng" dirty="0"/>
          </a:p>
          <a:p>
            <a:pPr marL="285750" lvl="0" indent="-228600">
              <a:spcAft>
                <a:spcPts val="300"/>
              </a:spcAft>
            </a:pPr>
            <a:r>
              <a:rPr lang="en-US" sz="1200" dirty="0"/>
              <a:t>Doing things in a logical sequence or prescribed order</a:t>
            </a:r>
          </a:p>
          <a:p>
            <a:pPr marL="285750" lvl="0" indent="-228600">
              <a:spcAft>
                <a:spcPts val="300"/>
              </a:spcAft>
            </a:pPr>
            <a:r>
              <a:rPr lang="en-US" sz="1200" dirty="0"/>
              <a:t>Considering the likely outcomes or consequences of actions (impulsive)</a:t>
            </a:r>
            <a:endParaRPr lang="en-US" sz="1200" b="1" u="sng" dirty="0"/>
          </a:p>
          <a:p>
            <a:pPr marL="0" indent="0">
              <a:lnSpc>
                <a:spcPct val="90000"/>
              </a:lnSpc>
              <a:spcAft>
                <a:spcPts val="300"/>
              </a:spcAft>
              <a:buNone/>
            </a:pPr>
            <a:endParaRPr lang="en-US" sz="1200" b="1" u="sng" dirty="0"/>
          </a:p>
          <a:p>
            <a:pPr marL="0" lvl="0" indent="0">
              <a:spcAft>
                <a:spcPts val="300"/>
              </a:spcAft>
              <a:buNone/>
            </a:pPr>
            <a:r>
              <a:rPr lang="en-US" sz="1200" b="1" u="sng" dirty="0"/>
              <a:t>Social Skills</a:t>
            </a:r>
            <a:r>
              <a:rPr lang="en-US" sz="1200" dirty="0"/>
              <a:t> </a:t>
            </a:r>
            <a:r>
              <a:rPr lang="en-US" sz="1200" i="1" dirty="0"/>
              <a:t>– difficulties with:</a:t>
            </a:r>
            <a:endParaRPr lang="en-US" sz="1200" b="1" u="sng" dirty="0"/>
          </a:p>
          <a:p>
            <a:pPr>
              <a:lnSpc>
                <a:spcPct val="90000"/>
              </a:lnSpc>
              <a:spcAft>
                <a:spcPts val="300"/>
              </a:spcAft>
            </a:pPr>
            <a:r>
              <a:rPr lang="en-US" sz="1200" dirty="0"/>
              <a:t>Seeking attention in appropriate ways</a:t>
            </a:r>
          </a:p>
          <a:p>
            <a:pPr>
              <a:lnSpc>
                <a:spcPct val="90000"/>
              </a:lnSpc>
              <a:spcAft>
                <a:spcPts val="300"/>
              </a:spcAft>
            </a:pPr>
            <a:r>
              <a:rPr lang="en-US" sz="1200" dirty="0"/>
              <a:t>Appreciating how his/her behavior is affecting other people</a:t>
            </a:r>
          </a:p>
          <a:p>
            <a:pPr>
              <a:lnSpc>
                <a:spcPct val="90000"/>
              </a:lnSpc>
              <a:spcAft>
                <a:spcPts val="300"/>
              </a:spcAft>
            </a:pPr>
            <a:r>
              <a:rPr lang="en-US" sz="1200" dirty="0"/>
              <a:t>Appreciating another person’s perspective or point of view</a:t>
            </a:r>
          </a:p>
          <a:p>
            <a:pPr>
              <a:lnSpc>
                <a:spcPct val="90000"/>
              </a:lnSpc>
            </a:pPr>
            <a:r>
              <a:rPr lang="en-US" sz="1200" dirty="0"/>
              <a:t>Appreciating how s/he is coming across or being perceived by others</a:t>
            </a:r>
          </a:p>
          <a:p>
            <a:pPr>
              <a:lnSpc>
                <a:spcPct val="90000"/>
              </a:lnSpc>
            </a:pPr>
            <a:endParaRPr lang="en-US" sz="1200" dirty="0"/>
          </a:p>
          <a:p>
            <a:pPr>
              <a:lnSpc>
                <a:spcPct val="90000"/>
              </a:lnSpc>
            </a:pPr>
            <a:endParaRPr lang="en-US" sz="1200" dirty="0"/>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14</a:t>
            </a:fld>
            <a:endParaRPr lang="en-US"/>
          </a:p>
        </p:txBody>
      </p:sp>
    </p:spTree>
    <p:extLst>
      <p:ext uri="{BB962C8B-B14F-4D97-AF65-F5344CB8AC3E}">
        <p14:creationId xmlns:p14="http://schemas.microsoft.com/office/powerpoint/2010/main" val="40488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15</a:t>
            </a:fld>
            <a:endParaRPr lang="en-US"/>
          </a:p>
        </p:txBody>
      </p:sp>
    </p:spTree>
    <p:extLst>
      <p:ext uri="{BB962C8B-B14F-4D97-AF65-F5344CB8AC3E}">
        <p14:creationId xmlns:p14="http://schemas.microsoft.com/office/powerpoint/2010/main" val="1804243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None/>
            </a:pPr>
            <a:r>
              <a:rPr lang="en-US" sz="1200" b="0" dirty="0"/>
              <a:t>When the environment (us, Job Corps) is </a:t>
            </a:r>
            <a:r>
              <a:rPr lang="en-US" sz="1200" b="0" dirty="0">
                <a:solidFill>
                  <a:srgbClr val="C00000"/>
                </a:solidFill>
              </a:rPr>
              <a:t>demanding skills </a:t>
            </a:r>
            <a:r>
              <a:rPr lang="en-US" sz="1200" b="0" dirty="0"/>
              <a:t>that a student does not have (or does not have very well) </a:t>
            </a:r>
          </a:p>
          <a:p>
            <a:pPr marL="0" indent="0" algn="l">
              <a:spcAft>
                <a:spcPts val="600"/>
              </a:spcAft>
              <a:buNone/>
            </a:pPr>
            <a:r>
              <a:rPr lang="en-US" sz="1200" b="0" dirty="0"/>
              <a:t>-- or -- </a:t>
            </a:r>
          </a:p>
          <a:p>
            <a:pPr marL="0" indent="0" algn="l">
              <a:spcAft>
                <a:spcPts val="1800"/>
              </a:spcAft>
              <a:buNone/>
            </a:pPr>
            <a:r>
              <a:rPr lang="en-US" sz="1200" b="0" dirty="0"/>
              <a:t>when the environment is </a:t>
            </a:r>
            <a:r>
              <a:rPr lang="en-US" sz="1200" b="0" dirty="0">
                <a:solidFill>
                  <a:srgbClr val="C00000"/>
                </a:solidFill>
              </a:rPr>
              <a:t>presenting problems</a:t>
            </a:r>
            <a:r>
              <a:rPr lang="en-US" sz="1200" b="0" dirty="0"/>
              <a:t> that a student is not able to solve.</a:t>
            </a:r>
          </a:p>
          <a:p>
            <a:pPr marL="0" indent="0" algn="l">
              <a:spcAft>
                <a:spcPts val="0"/>
              </a:spcAft>
              <a:buNone/>
            </a:pPr>
            <a:r>
              <a:rPr lang="en-US" sz="1200" b="0" dirty="0">
                <a:solidFill>
                  <a:srgbClr val="0000FF"/>
                </a:solidFill>
              </a:rPr>
              <a:t>social, emotional, and behavioral challenges are </a:t>
            </a:r>
            <a:r>
              <a:rPr lang="en-US" sz="1200" b="0" u="sng" dirty="0">
                <a:solidFill>
                  <a:srgbClr val="0000FF"/>
                </a:solidFill>
              </a:rPr>
              <a:t>very likely to occur</a:t>
            </a:r>
            <a:r>
              <a:rPr lang="en-US" sz="1200" b="0" dirty="0"/>
              <a:t>.</a:t>
            </a: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16</a:t>
            </a:fld>
            <a:endParaRPr lang="en-US"/>
          </a:p>
        </p:txBody>
      </p:sp>
    </p:spTree>
    <p:extLst>
      <p:ext uri="{BB962C8B-B14F-4D97-AF65-F5344CB8AC3E}">
        <p14:creationId xmlns:p14="http://schemas.microsoft.com/office/powerpoint/2010/main" val="871179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when you hear the swearing and banging on the desk that those are maladaptive stress responses. It always surprises me when staff get out of sorts when a student is swearing while they are upset. If the swear when they’re not upset and those don’t have the skills to inhibit that behavior then. Think how much more so that is when the student is upset. At the point, the student’s ability to inhibit behaviors has gone completely out the window. </a:t>
            </a:r>
            <a:r>
              <a:rPr lang="en-US" dirty="0" err="1"/>
              <a:t>Smetimes</a:t>
            </a:r>
            <a:r>
              <a:rPr lang="en-US" dirty="0"/>
              <a:t> we get so focused on the “disrespectful” behaviors like swearing that we miss what really going on in that moment for that student.</a:t>
            </a:r>
          </a:p>
        </p:txBody>
      </p:sp>
      <p:sp>
        <p:nvSpPr>
          <p:cNvPr id="4" name="Slide Number Placeholder 3"/>
          <p:cNvSpPr>
            <a:spLocks noGrp="1"/>
          </p:cNvSpPr>
          <p:nvPr>
            <p:ph type="sldNum" sz="quarter" idx="5"/>
          </p:nvPr>
        </p:nvSpPr>
        <p:spPr/>
        <p:txBody>
          <a:bodyPr/>
          <a:lstStyle/>
          <a:p>
            <a:fld id="{CA077768-21C8-4125-A345-258E48D2EED0}" type="slidenum">
              <a:rPr lang="en-US" smtClean="0"/>
              <a:pPr/>
              <a:t>17</a:t>
            </a:fld>
            <a:endParaRPr lang="en-US"/>
          </a:p>
        </p:txBody>
      </p:sp>
    </p:spTree>
    <p:extLst>
      <p:ext uri="{BB962C8B-B14F-4D97-AF65-F5344CB8AC3E}">
        <p14:creationId xmlns:p14="http://schemas.microsoft.com/office/powerpoint/2010/main" val="549895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18</a:t>
            </a:fld>
            <a:endParaRPr lang="en-US"/>
          </a:p>
        </p:txBody>
      </p:sp>
    </p:spTree>
    <p:extLst>
      <p:ext uri="{BB962C8B-B14F-4D97-AF65-F5344CB8AC3E}">
        <p14:creationId xmlns:p14="http://schemas.microsoft.com/office/powerpoint/2010/main" val="1710390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19</a:t>
            </a:fld>
            <a:endParaRPr lang="en-US"/>
          </a:p>
        </p:txBody>
      </p:sp>
    </p:spTree>
    <p:extLst>
      <p:ext uri="{BB962C8B-B14F-4D97-AF65-F5344CB8AC3E}">
        <p14:creationId xmlns:p14="http://schemas.microsoft.com/office/powerpoint/2010/main" val="84590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Conflict Prevention? I’m sure most of you have heard the old saying, “An ounce of prevention is better than a pound of cure.”  Conflict is a battle where no one wins. At the end of an argument or conflict, who feels good? No one. All you have are two losers who are frustrated and nothing has been 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Believe it or not, most conflicts are entirely preventable. The goal of the presentation is to show you how. While I will focus on our Job Corps students today, the principles you will learn apply to any kind of interpersonal conflict – with co-workers, with spouses. It all starts with a shifting your focus from on “being right” to “building relationship.”</a:t>
            </a: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2</a:t>
            </a:fld>
            <a:endParaRPr lang="en-US"/>
          </a:p>
        </p:txBody>
      </p:sp>
    </p:spTree>
    <p:extLst>
      <p:ext uri="{BB962C8B-B14F-4D97-AF65-F5344CB8AC3E}">
        <p14:creationId xmlns:p14="http://schemas.microsoft.com/office/powerpoint/2010/main" val="418094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we’re starting with the assumption that students do well not if they want to, but if they can. We’ve already dropped our assumptions about what the student or what we should be doing and we’re dropped out expectations. Are we ready to proceed?</a:t>
            </a:r>
          </a:p>
          <a:p>
            <a:endParaRPr lang="en-US" dirty="0"/>
          </a:p>
          <a:p>
            <a:r>
              <a:rPr lang="en-US" dirty="0"/>
              <a:t>Not really. There is another problem that we have to tackle if we want to be effective in preventing or deescalating conflict. That is the problem of hidden agendas.</a:t>
            </a:r>
          </a:p>
        </p:txBody>
      </p:sp>
      <p:sp>
        <p:nvSpPr>
          <p:cNvPr id="4" name="Slide Number Placeholder 3"/>
          <p:cNvSpPr>
            <a:spLocks noGrp="1"/>
          </p:cNvSpPr>
          <p:nvPr>
            <p:ph type="sldNum" sz="quarter" idx="5"/>
          </p:nvPr>
        </p:nvSpPr>
        <p:spPr/>
        <p:txBody>
          <a:bodyPr/>
          <a:lstStyle/>
          <a:p>
            <a:fld id="{CA077768-21C8-4125-A345-258E48D2EED0}" type="slidenum">
              <a:rPr lang="en-US" smtClean="0"/>
              <a:pPr/>
              <a:t>20</a:t>
            </a:fld>
            <a:endParaRPr lang="en-US"/>
          </a:p>
        </p:txBody>
      </p:sp>
    </p:spTree>
    <p:extLst>
      <p:ext uri="{BB962C8B-B14F-4D97-AF65-F5344CB8AC3E}">
        <p14:creationId xmlns:p14="http://schemas.microsoft.com/office/powerpoint/2010/main" val="1743234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the beginning. You may have noticed that I failed to define “conflict” until now. Conflict occurs when there are competing or opposing actions of incompatible needs, demands or expectations.  The differing needs, demands and expectations only oppose each other when there is RESISTANCE. from one or both parties. Resistance is at the HEART OF ALL CONFLICT. </a:t>
            </a:r>
          </a:p>
          <a:p>
            <a:endParaRPr lang="en-US" dirty="0"/>
          </a:p>
          <a:p>
            <a:r>
              <a:rPr lang="en-US" dirty="0"/>
              <a:t>What do I mean by resistance? This can be resistance to hearing the other’s person point of view – because we believe that we are right and they are wrong and we get INVESTED in proving that we are right. </a:t>
            </a:r>
          </a:p>
          <a:p>
            <a:endParaRPr lang="en-US" dirty="0"/>
          </a:p>
          <a:p>
            <a:r>
              <a:rPr lang="en-US" dirty="0"/>
              <a:t>Or – and this is the tricky one – we become insistent on advancing some hidden agenda. You think a student is disrespecting you or not showing you the proper “respect.” Or you need to show them that you are in authority, you need to show them who’s boss. Now let’s think about that for a minute. We are making the assumption that our students students actually grew up in environments where they were taught how to show respect the way you and I expect a young person to show respect. I don’t mean Leave it to Beaver or even the Cosby Show. No, most were yelled at and punished not talked to and taught. It gets even better. You know what students say? They say they aren’t given the respect they deserve. </a:t>
            </a:r>
          </a:p>
          <a:p>
            <a:endParaRPr lang="en-US" dirty="0"/>
          </a:p>
          <a:p>
            <a:r>
              <a:rPr lang="en-US" dirty="0"/>
              <a:t>The next time you find yourself in conflict – with students, other staff, family -- ask yourself – What is your hidden agenda? Why is it so important to be right or to be heard or make a point?  The funny thing is that even if you you prove that you are right, will that solve the problem at hand? I can almost guarantee you that the is answer is “no.” So, ask yourself, “What is my agenda and is the right agenda for the situation?”</a:t>
            </a:r>
          </a:p>
        </p:txBody>
      </p:sp>
      <p:sp>
        <p:nvSpPr>
          <p:cNvPr id="4" name="Slide Number Placeholder 3"/>
          <p:cNvSpPr>
            <a:spLocks noGrp="1"/>
          </p:cNvSpPr>
          <p:nvPr>
            <p:ph type="sldNum" sz="quarter" idx="5"/>
          </p:nvPr>
        </p:nvSpPr>
        <p:spPr/>
        <p:txBody>
          <a:bodyPr/>
          <a:lstStyle/>
          <a:p>
            <a:fld id="{CA077768-21C8-4125-A345-258E48D2EED0}" type="slidenum">
              <a:rPr lang="en-US" smtClean="0"/>
              <a:pPr/>
              <a:t>21</a:t>
            </a:fld>
            <a:endParaRPr lang="en-US"/>
          </a:p>
        </p:txBody>
      </p:sp>
    </p:spTree>
    <p:extLst>
      <p:ext uri="{BB962C8B-B14F-4D97-AF65-F5344CB8AC3E}">
        <p14:creationId xmlns:p14="http://schemas.microsoft.com/office/powerpoint/2010/main" val="323068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Dropping your expectations is not just about expectations for the student to behave a particular way -- but also for yourself in terms of thinking you have to MAKE a student do something like lower her voice or sit calm down or sit down (BTW, telling someone to “calm down” has never helped anyone to calm down. Just take those two words out of your vocabulary entirely.)</a:t>
            </a:r>
          </a:p>
          <a:p>
            <a:endParaRPr lang="en-US" dirty="0">
              <a:solidFill>
                <a:schemeClr val="tx1"/>
              </a:solidFill>
            </a:endParaRPr>
          </a:p>
          <a:p>
            <a:r>
              <a:rPr lang="en-US" dirty="0">
                <a:solidFill>
                  <a:schemeClr val="tx1"/>
                </a:solidFill>
              </a:rPr>
              <a:t>Dropping your agenda is related to he expectations you have about your behavior – having to prove to the student who’s right or who’s boss or “make” a student follow the rules. Put these two changed behaviors/mindsets together and you have Conflict Prevention step 1.</a:t>
            </a:r>
          </a:p>
        </p:txBody>
      </p:sp>
      <p:sp>
        <p:nvSpPr>
          <p:cNvPr id="4" name="Slide Number Placeholder 3"/>
          <p:cNvSpPr>
            <a:spLocks noGrp="1"/>
          </p:cNvSpPr>
          <p:nvPr>
            <p:ph type="sldNum" sz="quarter" idx="5"/>
          </p:nvPr>
        </p:nvSpPr>
        <p:spPr/>
        <p:txBody>
          <a:bodyPr/>
          <a:lstStyle/>
          <a:p>
            <a:fld id="{CA077768-21C8-4125-A345-258E48D2EED0}" type="slidenum">
              <a:rPr lang="en-US" smtClean="0"/>
              <a:pPr/>
              <a:t>22</a:t>
            </a:fld>
            <a:endParaRPr lang="en-US"/>
          </a:p>
        </p:txBody>
      </p:sp>
    </p:spTree>
    <p:extLst>
      <p:ext uri="{BB962C8B-B14F-4D97-AF65-F5344CB8AC3E}">
        <p14:creationId xmlns:p14="http://schemas.microsoft.com/office/powerpoint/2010/main" val="2614937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moment of prevention. It takes two to tango. Simply do not engage the student. If the student is loud, our knee-jerk reaction to match their volume.  Remember, the student is emotionally dysregulated, doesn’t have the skills to modulate his/her emotions. Why would you want to join that?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choose NOT to argue, there won’t be an argument because no one can argue very long by himself. </a:t>
            </a:r>
            <a:r>
              <a:rPr lang="en-US" sz="1200" dirty="0">
                <a:latin typeface="Eras Bold ITC" panose="020B0907030504020204" pitchFamily="34" charset="0"/>
              </a:rPr>
              <a:t>Conflict requires two participants.</a:t>
            </a:r>
          </a:p>
        </p:txBody>
      </p:sp>
      <p:sp>
        <p:nvSpPr>
          <p:cNvPr id="4" name="Slide Number Placeholder 3"/>
          <p:cNvSpPr>
            <a:spLocks noGrp="1"/>
          </p:cNvSpPr>
          <p:nvPr>
            <p:ph type="sldNum" sz="quarter" idx="5"/>
          </p:nvPr>
        </p:nvSpPr>
        <p:spPr/>
        <p:txBody>
          <a:bodyPr/>
          <a:lstStyle/>
          <a:p>
            <a:fld id="{CA077768-21C8-4125-A345-258E48D2EED0}" type="slidenum">
              <a:rPr lang="en-US" smtClean="0"/>
              <a:pPr/>
              <a:t>23</a:t>
            </a:fld>
            <a:endParaRPr lang="en-US"/>
          </a:p>
        </p:txBody>
      </p:sp>
    </p:spTree>
    <p:extLst>
      <p:ext uri="{BB962C8B-B14F-4D97-AF65-F5344CB8AC3E}">
        <p14:creationId xmlns:p14="http://schemas.microsoft.com/office/powerpoint/2010/main" val="188671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You’re not engaging student. Instead, you drop back and observe. Observe the behavior, the words, the intensity. Is the student gesturing? Pacing? Visibly shaking? Pounding her fist on a table or wall?</a:t>
            </a:r>
          </a:p>
          <a:p>
            <a:endParaRPr lang="en-US" dirty="0"/>
          </a:p>
          <a:p>
            <a:r>
              <a:rPr lang="en-US" dirty="0"/>
              <a:t>Then you get curious. Go into detective mode. Get out your magnifying glass and start looking for clues to answer the question: What is going on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very important steps because observing and getting curious will help you not to take the student’s words or behaviors personally. When someone is yelling (seemingly at you), it is natural for your flight or flight response to kick in, for your adrenaline and cortisol levels to rise. </a:t>
            </a:r>
            <a:r>
              <a:rPr lang="en-US" sz="1200" kern="0" dirty="0">
                <a:solidFill>
                  <a:sysClr val="windowText" lastClr="000000"/>
                </a:solidFill>
              </a:rPr>
              <a:t>Taking a 3rd person “observer stance” will help you </a:t>
            </a:r>
            <a:r>
              <a:rPr lang="en-US" sz="1200" b="1" kern="0" dirty="0">
                <a:solidFill>
                  <a:srgbClr val="C00000"/>
                </a:solidFill>
              </a:rPr>
              <a:t>not to take the student’s words or behaviors </a:t>
            </a:r>
            <a:r>
              <a:rPr lang="en-US" sz="1200" b="1" i="1" kern="0" dirty="0">
                <a:solidFill>
                  <a:srgbClr val="C00000"/>
                </a:solidFill>
              </a:rPr>
              <a:t>personally</a:t>
            </a:r>
            <a:r>
              <a:rPr lang="en-US" sz="1200" kern="0" dirty="0">
                <a:solidFill>
                  <a:sysClr val="windowText" lastClr="000000"/>
                </a:solidFill>
              </a:rPr>
              <a:t>. Whatever is going on is NOT ABOUT YOU. Do not take personally any words and behaviors of a student when he/she is in meltdown mode. This is common trap so you want to avoid it at all costs. Once you fall down that rabbit hole, it is very hard to get back on track.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story from my graduate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24</a:t>
            </a:fld>
            <a:endParaRPr lang="en-US"/>
          </a:p>
        </p:txBody>
      </p:sp>
    </p:spTree>
    <p:extLst>
      <p:ext uri="{BB962C8B-B14F-4D97-AF65-F5344CB8AC3E}">
        <p14:creationId xmlns:p14="http://schemas.microsoft.com/office/powerpoint/2010/main" val="3835919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25</a:t>
            </a:fld>
            <a:endParaRPr lang="en-US"/>
          </a:p>
        </p:txBody>
      </p:sp>
    </p:spTree>
    <p:extLst>
      <p:ext uri="{BB962C8B-B14F-4D97-AF65-F5344CB8AC3E}">
        <p14:creationId xmlns:p14="http://schemas.microsoft.com/office/powerpoint/2010/main" val="307486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you have all been waiting for. The most common mistake made by staff when trying to manage an emotionally-charged situations is trying to use rational problem-solving strategies. When conflict is escalating is NOT the time to go into teacher/lecturer/educator mode. So avoid asking questions like…. When a student is upset, it is NOT a teachable moment.</a:t>
            </a:r>
          </a:p>
        </p:txBody>
      </p:sp>
      <p:sp>
        <p:nvSpPr>
          <p:cNvPr id="4" name="Slide Number Placeholder 3"/>
          <p:cNvSpPr>
            <a:spLocks noGrp="1"/>
          </p:cNvSpPr>
          <p:nvPr>
            <p:ph type="sldNum" sz="quarter" idx="5"/>
          </p:nvPr>
        </p:nvSpPr>
        <p:spPr/>
        <p:txBody>
          <a:bodyPr/>
          <a:lstStyle/>
          <a:p>
            <a:fld id="{59546E63-692C-483F-B32B-B1B3286A932D}" type="slidenum">
              <a:rPr lang="en-US" smtClean="0"/>
              <a:t>26</a:t>
            </a:fld>
            <a:endParaRPr lang="en-US"/>
          </a:p>
        </p:txBody>
      </p:sp>
    </p:spTree>
    <p:extLst>
      <p:ext uri="{BB962C8B-B14F-4D97-AF65-F5344CB8AC3E}">
        <p14:creationId xmlns:p14="http://schemas.microsoft.com/office/powerpoint/2010/main" val="16327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2 other examples of how we try to rational problem-solving strategies. We start should-</a:t>
            </a:r>
            <a:r>
              <a:rPr lang="en-US" dirty="0" err="1"/>
              <a:t>ing</a:t>
            </a:r>
            <a:r>
              <a:rPr lang="en-US" dirty="0"/>
              <a:t> all over the student to shame or guilt the student into what we consider “appropriate” behavior.  We say brilliant things like “You shouldn’t have gotten so upset about a little thing like that.”  OR “You should have just asked to leave the room.” ”Should” is a toxic word because it can only make the person feel disappointed, guilty or frustrated. It’s like kicking a person when she’s already down. But we do it all the time. We love telling other people – especially subordinates -- what they should have done or how they should have felt.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sometimes we seem to think it will be help to move on to preventing problems in the future without even solving the one at hand. We say things like, ”Now the next time this happens, what should you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rational problem-solving strategies not work?  Think about the last time you did your best problem—solving under conditions of high emotional arousal? The term for that state is “hot” cognition. “Hot” cognition refers to thinking (or perhaps lack thereof) that occurs under conditions of strong feelings or arousal. ” Cold” cognition, on the other hand is the thinking and problem-solving that occurs when we are under conditions of low emotions and/or arousal – in other words this is “rationale” thinking that we can do when we’re not upset or revved up physically. Here’s the key: It is very difficult to manage during “hot” cognition using “cold” cognition strategies. </a:t>
            </a:r>
            <a:r>
              <a:rPr lang="en-US" sz="1200" dirty="0"/>
              <a:t>Decisions made under conditions of strong emotion are difficult to influence by cool rational thought alone.</a:t>
            </a:r>
          </a:p>
          <a:p>
            <a:endParaRPr lang="en-US" dirty="0"/>
          </a:p>
        </p:txBody>
      </p:sp>
      <p:sp>
        <p:nvSpPr>
          <p:cNvPr id="4" name="Slide Number Placeholder 3"/>
          <p:cNvSpPr>
            <a:spLocks noGrp="1"/>
          </p:cNvSpPr>
          <p:nvPr>
            <p:ph type="sldNum" sz="quarter" idx="5"/>
          </p:nvPr>
        </p:nvSpPr>
        <p:spPr/>
        <p:txBody>
          <a:bodyPr/>
          <a:lstStyle/>
          <a:p>
            <a:fld id="{59546E63-692C-483F-B32B-B1B3286A932D}" type="slidenum">
              <a:rPr lang="en-US" smtClean="0"/>
              <a:t>27</a:t>
            </a:fld>
            <a:endParaRPr lang="en-US"/>
          </a:p>
        </p:txBody>
      </p:sp>
    </p:spTree>
    <p:extLst>
      <p:ext uri="{BB962C8B-B14F-4D97-AF65-F5344CB8AC3E}">
        <p14:creationId xmlns:p14="http://schemas.microsoft.com/office/powerpoint/2010/main" val="377982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28</a:t>
            </a:fld>
            <a:endParaRPr lang="en-US"/>
          </a:p>
        </p:txBody>
      </p:sp>
    </p:spTree>
    <p:extLst>
      <p:ext uri="{BB962C8B-B14F-4D97-AF65-F5344CB8AC3E}">
        <p14:creationId xmlns:p14="http://schemas.microsoft.com/office/powerpoint/2010/main" val="502928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29</a:t>
            </a:fld>
            <a:endParaRPr lang="en-US"/>
          </a:p>
        </p:txBody>
      </p:sp>
    </p:spTree>
    <p:extLst>
      <p:ext uri="{BB962C8B-B14F-4D97-AF65-F5344CB8AC3E}">
        <p14:creationId xmlns:p14="http://schemas.microsoft.com/office/powerpoint/2010/main" val="340549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introduce a framework that I think will give you a new perspective and understanding about why some of our students display intense emotions and challenging behaviors that often lead to conflict. </a:t>
            </a:r>
          </a:p>
          <a:p>
            <a:endParaRPr lang="en-US" dirty="0"/>
          </a:p>
          <a:p>
            <a:r>
              <a:rPr lang="en-US" dirty="0"/>
              <a:t>Then I want to outline the common mistakes that most of us make, which causes the conflict to escalate. This may be the most valuable part of the presentation.</a:t>
            </a:r>
          </a:p>
          <a:p>
            <a:endParaRPr lang="en-US" dirty="0"/>
          </a:p>
          <a:p>
            <a:r>
              <a:rPr lang="en-US" dirty="0"/>
              <a:t>Finally, I will share some simple but powerful behavioral techniques to neutralize potential conflict or deescalate rising tensions in  a situation in which conflict has already started. In doing so, you will see that you will be teaching and modeling the skill many of our students lack – self-control.</a:t>
            </a: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3</a:t>
            </a:fld>
            <a:endParaRPr lang="en-US"/>
          </a:p>
        </p:txBody>
      </p:sp>
    </p:spTree>
    <p:extLst>
      <p:ext uri="{BB962C8B-B14F-4D97-AF65-F5344CB8AC3E}">
        <p14:creationId xmlns:p14="http://schemas.microsoft.com/office/powerpoint/2010/main" val="246474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reliable factor leading people to change (by far) is the relationship they have with the person helping them change.</a:t>
            </a:r>
          </a:p>
          <a:p>
            <a:endParaRPr lang="en-US" dirty="0"/>
          </a:p>
          <a:p>
            <a:r>
              <a:rPr lang="en-US" dirty="0"/>
              <a:t>Someone who cares?</a:t>
            </a:r>
          </a:p>
          <a:p>
            <a:r>
              <a:rPr lang="en-US" dirty="0"/>
              <a:t>Who you feel</a:t>
            </a:r>
            <a:r>
              <a:rPr lang="en-US" baseline="0" dirty="0"/>
              <a:t> you can trust</a:t>
            </a:r>
          </a:p>
          <a:p>
            <a:r>
              <a:rPr lang="en-US" baseline="0" dirty="0"/>
              <a:t>Who takes time to listen to you</a:t>
            </a:r>
          </a:p>
          <a:p>
            <a:r>
              <a:rPr lang="en-US" baseline="0" dirty="0"/>
              <a:t>Who asks the right questions and truly tries to understand your concerns</a:t>
            </a:r>
          </a:p>
          <a:p>
            <a:r>
              <a:rPr lang="en-US" baseline="0" dirty="0"/>
              <a:t>Who ahs the wisdom and know-how to help in ways that are effective and long-lasting</a:t>
            </a:r>
          </a:p>
          <a:p>
            <a:r>
              <a:rPr lang="en-US" baseline="0" dirty="0"/>
              <a:t>Who involves you in the process</a:t>
            </a:r>
          </a:p>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30</a:t>
            </a:fld>
            <a:endParaRPr lang="en-US"/>
          </a:p>
        </p:txBody>
      </p:sp>
    </p:spTree>
    <p:extLst>
      <p:ext uri="{BB962C8B-B14F-4D97-AF65-F5344CB8AC3E}">
        <p14:creationId xmlns:p14="http://schemas.microsoft.com/office/powerpoint/2010/main" val="3405497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acknowledge that step one may be difficult for you if you yourself have experienced any kind of trauma, especially childhood trauma. Your own flight or fight response might kick in. </a:t>
            </a:r>
          </a:p>
        </p:txBody>
      </p:sp>
      <p:sp>
        <p:nvSpPr>
          <p:cNvPr id="4" name="Slide Number Placeholder 3"/>
          <p:cNvSpPr>
            <a:spLocks noGrp="1"/>
          </p:cNvSpPr>
          <p:nvPr>
            <p:ph type="sldNum" sz="quarter" idx="5"/>
          </p:nvPr>
        </p:nvSpPr>
        <p:spPr/>
        <p:txBody>
          <a:bodyPr/>
          <a:lstStyle/>
          <a:p>
            <a:fld id="{59546E63-692C-483F-B32B-B1B3286A932D}" type="slidenum">
              <a:rPr lang="en-US" smtClean="0"/>
              <a:t>31</a:t>
            </a:fld>
            <a:endParaRPr lang="en-US"/>
          </a:p>
        </p:txBody>
      </p:sp>
    </p:spTree>
    <p:extLst>
      <p:ext uri="{BB962C8B-B14F-4D97-AF65-F5344CB8AC3E}">
        <p14:creationId xmlns:p14="http://schemas.microsoft.com/office/powerpoint/2010/main" val="1444701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a:t>
            </a:r>
          </a:p>
        </p:txBody>
      </p:sp>
      <p:sp>
        <p:nvSpPr>
          <p:cNvPr id="4" name="Slide Number Placeholder 3"/>
          <p:cNvSpPr>
            <a:spLocks noGrp="1"/>
          </p:cNvSpPr>
          <p:nvPr>
            <p:ph type="sldNum" sz="quarter" idx="5"/>
          </p:nvPr>
        </p:nvSpPr>
        <p:spPr/>
        <p:txBody>
          <a:bodyPr/>
          <a:lstStyle/>
          <a:p>
            <a:fld id="{59546E63-692C-483F-B32B-B1B3286A932D}" type="slidenum">
              <a:rPr lang="en-US" smtClean="0"/>
              <a:t>32</a:t>
            </a:fld>
            <a:endParaRPr lang="en-US"/>
          </a:p>
        </p:txBody>
      </p:sp>
    </p:spTree>
    <p:extLst>
      <p:ext uri="{BB962C8B-B14F-4D97-AF65-F5344CB8AC3E}">
        <p14:creationId xmlns:p14="http://schemas.microsoft.com/office/powerpoint/2010/main" val="3811703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a:t>
            </a:r>
          </a:p>
        </p:txBody>
      </p:sp>
      <p:sp>
        <p:nvSpPr>
          <p:cNvPr id="4" name="Slide Number Placeholder 3"/>
          <p:cNvSpPr>
            <a:spLocks noGrp="1"/>
          </p:cNvSpPr>
          <p:nvPr>
            <p:ph type="sldNum" sz="quarter" idx="5"/>
          </p:nvPr>
        </p:nvSpPr>
        <p:spPr/>
        <p:txBody>
          <a:bodyPr/>
          <a:lstStyle/>
          <a:p>
            <a:fld id="{59546E63-692C-483F-B32B-B1B3286A932D}" type="slidenum">
              <a:rPr lang="en-US" smtClean="0"/>
              <a:t>33</a:t>
            </a:fld>
            <a:endParaRPr lang="en-US"/>
          </a:p>
        </p:txBody>
      </p:sp>
    </p:spTree>
    <p:extLst>
      <p:ext uri="{BB962C8B-B14F-4D97-AF65-F5344CB8AC3E}">
        <p14:creationId xmlns:p14="http://schemas.microsoft.com/office/powerpoint/2010/main" val="1918874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34</a:t>
            </a:fld>
            <a:endParaRPr lang="en-US"/>
          </a:p>
        </p:txBody>
      </p:sp>
    </p:spTree>
    <p:extLst>
      <p:ext uri="{BB962C8B-B14F-4D97-AF65-F5344CB8AC3E}">
        <p14:creationId xmlns:p14="http://schemas.microsoft.com/office/powerpoint/2010/main" val="596171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Resolution step 1 is to take one small step back. Stepping back serves several functions:</a:t>
            </a:r>
          </a:p>
          <a:p>
            <a:r>
              <a:rPr lang="en-US" dirty="0"/>
              <a:t>1. Gives you a moment to take a breathe and assess the situation and see the whole situation more clearly.</a:t>
            </a:r>
          </a:p>
          <a:p>
            <a:r>
              <a:rPr lang="en-US" dirty="0"/>
              <a:t>2. The first thing you want to do is assess the safety of the situation. If if you think there may be a risk of violence or harm to self or others (including you)– for example the person Is agitated (not just angry) or demonstrate erratic or dramatic change in behavior, you want to be sure that there are other people around or nearby. You also want to position yourself where you can easily exit (for example, keep your back to the door) or get to a  or a place where you can get to a phone or to the door In most cases, safety will not be an issue, but you should always do a quick assessment to make sure.</a:t>
            </a:r>
          </a:p>
          <a:p>
            <a:endParaRPr lang="en-US" dirty="0"/>
          </a:p>
          <a:p>
            <a:r>
              <a:rPr lang="en-US" dirty="0"/>
              <a:t>It is the opposite of approaching someone, getting closer, getting in someone’s face. Approaching an </a:t>
            </a: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35</a:t>
            </a:fld>
            <a:endParaRPr lang="en-US"/>
          </a:p>
        </p:txBody>
      </p:sp>
    </p:spTree>
    <p:extLst>
      <p:ext uri="{BB962C8B-B14F-4D97-AF65-F5344CB8AC3E}">
        <p14:creationId xmlns:p14="http://schemas.microsoft.com/office/powerpoint/2010/main" val="1083544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assessed the situation and put some space between you and the student if needed, I want to point out how stepping back is preventative:</a:t>
            </a:r>
          </a:p>
          <a:p>
            <a:r>
              <a:rPr lang="en-US" dirty="0"/>
              <a:t>3. Stepping back non-verbally signals to the student that you are the lack of threat, which is so important given how many of our students have experienced trauma. Stepping forward would be an act of aggression, it would heat up the situation, cause it to escalate. Stepping back signals to the student that you are not going to engage his/her in an aggressive way. Stepping back can calm the situation down all by itself.</a:t>
            </a:r>
          </a:p>
          <a:p>
            <a:r>
              <a:rPr lang="en-US" dirty="0"/>
              <a:t>4. Stepping back is also a reminder to you not to take the bait and respond the way every other unhelpful adult has responded. You are stepping back to lead and be helpful.</a:t>
            </a:r>
          </a:p>
          <a:p>
            <a:r>
              <a:rPr lang="en-US" dirty="0"/>
              <a:t>5. Stepping back helps you to control the space. This is where the power of stepping back comes from.</a:t>
            </a:r>
          </a:p>
          <a:p>
            <a:endParaRPr lang="en-US" dirty="0"/>
          </a:p>
          <a:p>
            <a:r>
              <a:rPr lang="en-US" dirty="0"/>
              <a:t>One concern I’ve heard is that stepping back It is passive or submissive. It is not. It is a posture of being receptive and assuming a helping role. We are not trying to feed or fuel the fire. Our goal is to extinguish it.</a:t>
            </a:r>
          </a:p>
        </p:txBody>
      </p:sp>
      <p:sp>
        <p:nvSpPr>
          <p:cNvPr id="4" name="Slide Number Placeholder 3"/>
          <p:cNvSpPr>
            <a:spLocks noGrp="1"/>
          </p:cNvSpPr>
          <p:nvPr>
            <p:ph type="sldNum" sz="quarter" idx="5"/>
          </p:nvPr>
        </p:nvSpPr>
        <p:spPr/>
        <p:txBody>
          <a:bodyPr/>
          <a:lstStyle/>
          <a:p>
            <a:fld id="{CA077768-21C8-4125-A345-258E48D2EED0}" type="slidenum">
              <a:rPr lang="en-US" smtClean="0"/>
              <a:pPr/>
              <a:t>36</a:t>
            </a:fld>
            <a:endParaRPr lang="en-US"/>
          </a:p>
        </p:txBody>
      </p:sp>
    </p:spTree>
    <p:extLst>
      <p:ext uri="{BB962C8B-B14F-4D97-AF65-F5344CB8AC3E}">
        <p14:creationId xmlns:p14="http://schemas.microsoft.com/office/powerpoint/2010/main" val="3670139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best way to talk about “controlling the space” is to give you an analogy. Research has shown that When an interviewee moves her chair just a couple of inches in any direction,  it is a subtle but powerful way to exert some control over the space. The interviewee feels more confident and the the interviewer perceives the interviewee as more confident. It works both ways!</a:t>
            </a: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37</a:t>
            </a:fld>
            <a:endParaRPr lang="en-US"/>
          </a:p>
        </p:txBody>
      </p:sp>
    </p:spTree>
    <p:extLst>
      <p:ext uri="{BB962C8B-B14F-4D97-AF65-F5344CB8AC3E}">
        <p14:creationId xmlns:p14="http://schemas.microsoft.com/office/powerpoint/2010/main" val="2658397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another method for controlling the space and taking the lead using nonverbal behaviors.</a:t>
            </a:r>
          </a:p>
          <a:p>
            <a:r>
              <a:rPr lang="en-US" sz="1200" dirty="0"/>
              <a:t>If you are in a natural place where you can sit down and the student is not highly agitated, then slowly take a seat. It is important that both criteria are met – a natural place to sit and the student is not highly agitated. If it appears forced, awkward or unnatural, it will not work. If the student is highly agitated, then they are not in a state where sitting down will feel comfortable. It is also important to do it casually and slowly – no sudden moves which might startle the student (remember the trauma?)</a:t>
            </a:r>
          </a:p>
          <a:p>
            <a:endParaRPr lang="en-US" sz="1200" dirty="0"/>
          </a:p>
          <a:p>
            <a:r>
              <a:rPr lang="en-US" sz="1200" dirty="0"/>
              <a:t>Using a gesture – it is important not to interrupt the student or to start or lead the conversation, gently invite the student to also sit down. A gesture could be putting the area on the bench you’re sitting on or using an open hand to wave in the direction of a nearby chair. You should fully expect that the student student will not likely follow your lead – remember that many have social skill deficits and will not pick up on subtle nonverbal cues.</a:t>
            </a:r>
          </a:p>
          <a:p>
            <a:endParaRPr lang="en-US" sz="1200" dirty="0"/>
          </a:p>
          <a:p>
            <a:r>
              <a:rPr lang="en-US" sz="1200" dirty="0"/>
              <a:t>After the student has calmed down some, he/she may choose to sit down or you can extend another invitation with a gesture or with words. If you choose to invite the student sit down using words, you want to be sure </a:t>
            </a:r>
            <a:r>
              <a:rPr lang="en-US" dirty="0"/>
              <a:t>that you ASK, not TELL, the student to sit down. Telling the student is a power play, then the situation will become contentious and you will lose. Using inviting words: “Why don’t you come sit here with me so we can talk?”  It’s OK if the student says “no” or chooses not to sit down.  </a:t>
            </a:r>
          </a:p>
          <a:p>
            <a:endParaRPr lang="en-US" dirty="0"/>
          </a:p>
          <a:p>
            <a:r>
              <a:rPr lang="en-US" dirty="0"/>
              <a:t>Avoid a seating arrangement where you are seated directly face-to-face and definitely do not sit where there is a large object between you like a desk. Sit at an angle, in an L shape or even side-by-side. Think about how you would want someone sitting with you if you needed someone to talk to.</a:t>
            </a:r>
          </a:p>
          <a:p>
            <a:endParaRPr lang="en-US" dirty="0"/>
          </a:p>
          <a:p>
            <a:r>
              <a:rPr lang="en-US" dirty="0"/>
              <a:t>If after a while the student still has not chosen to sit, it make begin to feel awkward. In that case you can stand again if you want.</a:t>
            </a:r>
          </a:p>
        </p:txBody>
      </p:sp>
      <p:sp>
        <p:nvSpPr>
          <p:cNvPr id="4" name="Slide Number Placeholder 3"/>
          <p:cNvSpPr>
            <a:spLocks noGrp="1"/>
          </p:cNvSpPr>
          <p:nvPr>
            <p:ph type="sldNum" sz="quarter" idx="5"/>
          </p:nvPr>
        </p:nvSpPr>
        <p:spPr/>
        <p:txBody>
          <a:bodyPr/>
          <a:lstStyle/>
          <a:p>
            <a:fld id="{CA077768-21C8-4125-A345-258E48D2EED0}" type="slidenum">
              <a:rPr lang="en-US" smtClean="0"/>
              <a:pPr/>
              <a:t>38</a:t>
            </a:fld>
            <a:endParaRPr lang="en-US"/>
          </a:p>
        </p:txBody>
      </p:sp>
    </p:spTree>
    <p:extLst>
      <p:ext uri="{BB962C8B-B14F-4D97-AF65-F5344CB8AC3E}">
        <p14:creationId xmlns:p14="http://schemas.microsoft.com/office/powerpoint/2010/main" val="3798254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457200">
              <a:spcBef>
                <a:spcPts val="0"/>
              </a:spcBef>
              <a:spcAft>
                <a:spcPts val="300"/>
              </a:spcAft>
            </a:pPr>
            <a:r>
              <a:rPr lang="en-US" sz="2700" dirty="0">
                <a:latin typeface="Corbel" panose="020B0503020204020204" pitchFamily="34" charset="0"/>
              </a:rPr>
              <a:t>If the student  has a raised voice or is yelling, the student is expecting you to yell back.</a:t>
            </a:r>
          </a:p>
          <a:p>
            <a:pPr marL="457200" lvl="1" indent="-457200">
              <a:spcBef>
                <a:spcPts val="0"/>
              </a:spcBef>
              <a:spcAft>
                <a:spcPts val="300"/>
              </a:spcAft>
            </a:pPr>
            <a:r>
              <a:rPr lang="en-US" sz="2700" dirty="0">
                <a:latin typeface="Corbel" panose="020B0503020204020204" pitchFamily="34" charset="0"/>
              </a:rPr>
              <a:t>If you whisper, the other person </a:t>
            </a:r>
            <a:r>
              <a:rPr lang="en-US" sz="2700" b="1" dirty="0">
                <a:solidFill>
                  <a:srgbClr val="0002E5"/>
                </a:solidFill>
                <a:latin typeface="Corbel" panose="020B0503020204020204" pitchFamily="34" charset="0"/>
              </a:rPr>
              <a:t>has to stop yelling eventually</a:t>
            </a:r>
            <a:r>
              <a:rPr lang="en-US" sz="2700" dirty="0">
                <a:solidFill>
                  <a:srgbClr val="0000FF"/>
                </a:solidFill>
                <a:latin typeface="Corbel" panose="020B0503020204020204" pitchFamily="34" charset="0"/>
              </a:rPr>
              <a:t>.</a:t>
            </a:r>
          </a:p>
          <a:p>
            <a:pPr marL="457200" lvl="1" indent="-457200">
              <a:spcBef>
                <a:spcPts val="0"/>
              </a:spcBef>
              <a:spcAft>
                <a:spcPts val="300"/>
              </a:spcAft>
            </a:pPr>
            <a:r>
              <a:rPr lang="en-US" sz="2700" dirty="0">
                <a:latin typeface="Corbel" panose="020B0503020204020204" pitchFamily="34" charset="0"/>
              </a:rPr>
              <a:t>They may move in closer to hear what you are saying.</a:t>
            </a:r>
          </a:p>
          <a:p>
            <a:pPr marL="457200" lvl="1" indent="-457200">
              <a:spcBef>
                <a:spcPts val="0"/>
              </a:spcBef>
              <a:spcAft>
                <a:spcPts val="300"/>
              </a:spcAft>
            </a:pPr>
            <a:r>
              <a:rPr lang="en-US" sz="2700" dirty="0">
                <a:latin typeface="Corbel" panose="020B0503020204020204" pitchFamily="34" charset="0"/>
              </a:rPr>
              <a:t>You can now engage the person </a:t>
            </a:r>
            <a:r>
              <a:rPr lang="en-US" sz="2700" b="1" dirty="0">
                <a:solidFill>
                  <a:srgbClr val="0002E5"/>
                </a:solidFill>
                <a:latin typeface="Corbel" panose="020B0503020204020204" pitchFamily="34" charset="0"/>
              </a:rPr>
              <a:t>on your terms</a:t>
            </a:r>
            <a:r>
              <a:rPr lang="en-US" sz="2700" dirty="0">
                <a:latin typeface="Corbel" panose="020B0503020204020204" pitchFamily="34" charset="0"/>
              </a:rPr>
              <a:t>.</a:t>
            </a:r>
          </a:p>
          <a:p>
            <a:pPr lvl="2">
              <a:spcAft>
                <a:spcPts val="200"/>
              </a:spcAft>
              <a:buSzPct val="120000"/>
              <a:buFont typeface="Wingdings" panose="05000000000000000000" pitchFamily="2" charset="2"/>
              <a:buChar char="ü"/>
            </a:pPr>
            <a:r>
              <a:rPr lang="en-US" sz="2400" dirty="0">
                <a:latin typeface="Corbel" panose="020B0503020204020204" pitchFamily="34" charset="0"/>
              </a:rPr>
              <a:t>“What were you saying?”  </a:t>
            </a:r>
          </a:p>
          <a:p>
            <a:pPr lvl="2">
              <a:spcAft>
                <a:spcPts val="200"/>
              </a:spcAft>
              <a:buSzPct val="120000"/>
              <a:buFont typeface="Wingdings" panose="05000000000000000000" pitchFamily="2" charset="2"/>
              <a:buChar char="ü"/>
            </a:pPr>
            <a:r>
              <a:rPr lang="en-US" sz="2400" dirty="0">
                <a:latin typeface="Corbel" panose="020B0503020204020204" pitchFamily="34" charset="0"/>
              </a:rPr>
              <a:t>“Start from the beginning.”  </a:t>
            </a:r>
          </a:p>
          <a:p>
            <a:pPr lvl="2">
              <a:spcAft>
                <a:spcPts val="200"/>
              </a:spcAft>
              <a:buSzPct val="120000"/>
              <a:buFont typeface="Wingdings" panose="05000000000000000000" pitchFamily="2" charset="2"/>
              <a:buChar char="ü"/>
            </a:pPr>
            <a:r>
              <a:rPr lang="en-US" sz="2400" dirty="0">
                <a:latin typeface="Corbel" panose="020B0503020204020204" pitchFamily="34" charset="0"/>
              </a:rPr>
              <a:t>“What is the problem?”</a:t>
            </a:r>
          </a:p>
          <a:p>
            <a:endParaRPr lang="en-US" dirty="0"/>
          </a:p>
          <a:p>
            <a:r>
              <a:rPr lang="en-US" dirty="0"/>
              <a:t>Now people have asked me do you really mean I should whisper. The answer is “no.” I’m suggesting that you use a low and soft tone of voice. Using the term “whisper” is an easy way to remember that and emphasize that you are doing the opposite of yelling. In fact, if you really whisper, it could be considered quite annoying if the other person can’t hear you at all.</a:t>
            </a:r>
          </a:p>
        </p:txBody>
      </p:sp>
      <p:sp>
        <p:nvSpPr>
          <p:cNvPr id="4" name="Slide Number Placeholder 3"/>
          <p:cNvSpPr>
            <a:spLocks noGrp="1"/>
          </p:cNvSpPr>
          <p:nvPr>
            <p:ph type="sldNum" sz="quarter" idx="5"/>
          </p:nvPr>
        </p:nvSpPr>
        <p:spPr/>
        <p:txBody>
          <a:bodyPr/>
          <a:lstStyle/>
          <a:p>
            <a:fld id="{CA077768-21C8-4125-A345-258E48D2EED0}" type="slidenum">
              <a:rPr lang="en-US" smtClean="0"/>
              <a:pPr/>
              <a:t>39</a:t>
            </a:fld>
            <a:endParaRPr lang="en-US"/>
          </a:p>
        </p:txBody>
      </p:sp>
    </p:spTree>
    <p:extLst>
      <p:ext uri="{BB962C8B-B14F-4D97-AF65-F5344CB8AC3E}">
        <p14:creationId xmlns:p14="http://schemas.microsoft.com/office/powerpoint/2010/main" val="275920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4</a:t>
            </a:fld>
            <a:endParaRPr lang="en-US"/>
          </a:p>
        </p:txBody>
      </p:sp>
    </p:spTree>
    <p:extLst>
      <p:ext uri="{BB962C8B-B14F-4D97-AF65-F5344CB8AC3E}">
        <p14:creationId xmlns:p14="http://schemas.microsoft.com/office/powerpoint/2010/main" val="2791878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I indicated earlier that 60% to 70% or more of communication is NONVERBAL. </a:t>
            </a:r>
          </a:p>
        </p:txBody>
      </p:sp>
      <p:sp>
        <p:nvSpPr>
          <p:cNvPr id="4" name="Slide Number Placeholder 3"/>
          <p:cNvSpPr>
            <a:spLocks noGrp="1"/>
          </p:cNvSpPr>
          <p:nvPr>
            <p:ph type="sldNum" sz="quarter" idx="5"/>
          </p:nvPr>
        </p:nvSpPr>
        <p:spPr/>
        <p:txBody>
          <a:bodyPr/>
          <a:lstStyle/>
          <a:p>
            <a:fld id="{CA077768-21C8-4125-A345-258E48D2EED0}" type="slidenum">
              <a:rPr lang="en-US" smtClean="0"/>
              <a:pPr/>
              <a:t>40</a:t>
            </a:fld>
            <a:endParaRPr lang="en-US"/>
          </a:p>
        </p:txBody>
      </p:sp>
    </p:spTree>
    <p:extLst>
      <p:ext uri="{BB962C8B-B14F-4D97-AF65-F5344CB8AC3E}">
        <p14:creationId xmlns:p14="http://schemas.microsoft.com/office/powerpoint/2010/main" val="3887923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Listening is a spectator sport not a participatory sport. You will be tempted to ask questions. You will be tempted to think about the next thing you are going to say. You will be tempted to offer advice. You may find that you mind wanders off to what you need to pick up from the grocery store on the way home. Don’t. </a:t>
            </a:r>
          </a:p>
        </p:txBody>
      </p:sp>
      <p:sp>
        <p:nvSpPr>
          <p:cNvPr id="4" name="Slide Number Placeholder 3"/>
          <p:cNvSpPr>
            <a:spLocks noGrp="1"/>
          </p:cNvSpPr>
          <p:nvPr>
            <p:ph type="sldNum" sz="quarter" idx="5"/>
          </p:nvPr>
        </p:nvSpPr>
        <p:spPr/>
        <p:txBody>
          <a:bodyPr/>
          <a:lstStyle/>
          <a:p>
            <a:fld id="{CA077768-21C8-4125-A345-258E48D2EED0}" type="slidenum">
              <a:rPr lang="en-US" smtClean="0"/>
              <a:pPr/>
              <a:t>41</a:t>
            </a:fld>
            <a:endParaRPr lang="en-US"/>
          </a:p>
        </p:txBody>
      </p:sp>
    </p:spTree>
    <p:extLst>
      <p:ext uri="{BB962C8B-B14F-4D97-AF65-F5344CB8AC3E}">
        <p14:creationId xmlns:p14="http://schemas.microsoft.com/office/powerpoint/2010/main" val="461247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42</a:t>
            </a:fld>
            <a:endParaRPr lang="en-US"/>
          </a:p>
        </p:txBody>
      </p:sp>
    </p:spTree>
    <p:extLst>
      <p:ext uri="{BB962C8B-B14F-4D97-AF65-F5344CB8AC3E}">
        <p14:creationId xmlns:p14="http://schemas.microsoft.com/office/powerpoint/2010/main" val="3306407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thing that comes out of your mouth is not a question or command or a suggestion or advise. It is an empathic statement. It is this compassionate communication that makes a difference.</a:t>
            </a:r>
          </a:p>
        </p:txBody>
      </p:sp>
      <p:sp>
        <p:nvSpPr>
          <p:cNvPr id="4" name="Slide Number Placeholder 3"/>
          <p:cNvSpPr>
            <a:spLocks noGrp="1"/>
          </p:cNvSpPr>
          <p:nvPr>
            <p:ph type="sldNum" sz="quarter" idx="5"/>
          </p:nvPr>
        </p:nvSpPr>
        <p:spPr/>
        <p:txBody>
          <a:bodyPr/>
          <a:lstStyle/>
          <a:p>
            <a:fld id="{CA077768-21C8-4125-A345-258E48D2EED0}" type="slidenum">
              <a:rPr lang="en-US" smtClean="0"/>
              <a:pPr/>
              <a:t>43</a:t>
            </a:fld>
            <a:endParaRPr lang="en-US"/>
          </a:p>
        </p:txBody>
      </p:sp>
    </p:spTree>
    <p:extLst>
      <p:ext uri="{BB962C8B-B14F-4D97-AF65-F5344CB8AC3E}">
        <p14:creationId xmlns:p14="http://schemas.microsoft.com/office/powerpoint/2010/main" val="3745112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44</a:t>
            </a:fld>
            <a:endParaRPr lang="en-US"/>
          </a:p>
        </p:txBody>
      </p:sp>
    </p:spTree>
    <p:extLst>
      <p:ext uri="{BB962C8B-B14F-4D97-AF65-F5344CB8AC3E}">
        <p14:creationId xmlns:p14="http://schemas.microsoft.com/office/powerpoint/2010/main" val="403400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likely be times when the strategies I have outlined do not work.  The situation may continue to escalate. In that case, know when to ask for assistance. If you’re feeling threatened or uncomfortable, get help right away. Don’t hesitate.</a:t>
            </a:r>
          </a:p>
        </p:txBody>
      </p:sp>
      <p:sp>
        <p:nvSpPr>
          <p:cNvPr id="4" name="Slide Number Placeholder 3"/>
          <p:cNvSpPr>
            <a:spLocks noGrp="1"/>
          </p:cNvSpPr>
          <p:nvPr>
            <p:ph type="sldNum" sz="quarter" idx="5"/>
          </p:nvPr>
        </p:nvSpPr>
        <p:spPr/>
        <p:txBody>
          <a:bodyPr/>
          <a:lstStyle/>
          <a:p>
            <a:fld id="{CA077768-21C8-4125-A345-258E48D2EED0}" type="slidenum">
              <a:rPr lang="en-US" smtClean="0"/>
              <a:pPr/>
              <a:t>45</a:t>
            </a:fld>
            <a:endParaRPr lang="en-US"/>
          </a:p>
        </p:txBody>
      </p:sp>
    </p:spTree>
    <p:extLst>
      <p:ext uri="{BB962C8B-B14F-4D97-AF65-F5344CB8AC3E}">
        <p14:creationId xmlns:p14="http://schemas.microsoft.com/office/powerpoint/2010/main" val="3614046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46</a:t>
            </a:fld>
            <a:endParaRPr lang="en-US"/>
          </a:p>
        </p:txBody>
      </p:sp>
    </p:spTree>
    <p:extLst>
      <p:ext uri="{BB962C8B-B14F-4D97-AF65-F5344CB8AC3E}">
        <p14:creationId xmlns:p14="http://schemas.microsoft.com/office/powerpoint/2010/main" val="3522133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Remember the scales. </a:t>
            </a:r>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47</a:t>
            </a:fld>
            <a:endParaRPr lang="en-US"/>
          </a:p>
        </p:txBody>
      </p:sp>
    </p:spTree>
    <p:extLst>
      <p:ext uri="{BB962C8B-B14F-4D97-AF65-F5344CB8AC3E}">
        <p14:creationId xmlns:p14="http://schemas.microsoft.com/office/powerpoint/2010/main" val="799869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48</a:t>
            </a:fld>
            <a:endParaRPr lang="en-US"/>
          </a:p>
        </p:txBody>
      </p:sp>
    </p:spTree>
    <p:extLst>
      <p:ext uri="{BB962C8B-B14F-4D97-AF65-F5344CB8AC3E}">
        <p14:creationId xmlns:p14="http://schemas.microsoft.com/office/powerpoint/2010/main" val="967168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49</a:t>
            </a:fld>
            <a:endParaRPr lang="en-US"/>
          </a:p>
        </p:txBody>
      </p:sp>
    </p:spTree>
    <p:extLst>
      <p:ext uri="{BB962C8B-B14F-4D97-AF65-F5344CB8AC3E}">
        <p14:creationId xmlns:p14="http://schemas.microsoft.com/office/powerpoint/2010/main" val="253256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 is broadly defined – abuse, neglect, loss witnessing family or community violence, disaster, war and emotionally harmful experiences. Do you think this describes the majority of the Job Corps students?</a:t>
            </a:r>
          </a:p>
          <a:p>
            <a:endParaRPr lang="en-US" dirty="0"/>
          </a:p>
          <a:p>
            <a:r>
              <a:rPr lang="en-US" sz="1200" b="0" i="0" kern="1200" dirty="0">
                <a:solidFill>
                  <a:schemeClr val="tx1"/>
                </a:solidFill>
                <a:effectLst/>
                <a:latin typeface="+mn-lt"/>
                <a:ea typeface="+mn-ea"/>
                <a:cs typeface="+mn-cs"/>
              </a:rPr>
              <a:t>In the United States, 61 percent of men and 51 percent of women report exposure to at least one lifetime traumatic event, and 90 percent of clients in public behavioral health care settings have experienced trauma.</a:t>
            </a:r>
          </a:p>
          <a:p>
            <a:endParaRPr lang="en-US" sz="1200" b="0" i="0" kern="1200" dirty="0">
              <a:solidFill>
                <a:schemeClr val="tx1"/>
              </a:solidFill>
              <a:effectLst/>
              <a:latin typeface="+mn-lt"/>
              <a:ea typeface="+mn-ea"/>
              <a:cs typeface="+mn-cs"/>
            </a:endParaRPr>
          </a:p>
          <a:p>
            <a:r>
              <a:rPr lang="en-US" dirty="0"/>
              <a:t>When </a:t>
            </a:r>
            <a:r>
              <a:rPr lang="en-US" b="1" dirty="0">
                <a:solidFill>
                  <a:srgbClr val="0000FF"/>
                </a:solidFill>
              </a:rPr>
              <a:t>traumatic events happen to children and adolescents</a:t>
            </a:r>
            <a:r>
              <a:rPr lang="en-US" dirty="0"/>
              <a:t>, there are significant and dramatic effects that can last a lifetime. </a:t>
            </a:r>
          </a:p>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5</a:t>
            </a:fld>
            <a:endParaRPr lang="en-US"/>
          </a:p>
        </p:txBody>
      </p:sp>
    </p:spTree>
    <p:extLst>
      <p:ext uri="{BB962C8B-B14F-4D97-AF65-F5344CB8AC3E}">
        <p14:creationId xmlns:p14="http://schemas.microsoft.com/office/powerpoint/2010/main" val="2287620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this was helpful to you. I think we have some time for questions. While answering questions, I want to share a couple of slides with quotes that are relevant to our discussion today.</a:t>
            </a:r>
          </a:p>
        </p:txBody>
      </p:sp>
      <p:sp>
        <p:nvSpPr>
          <p:cNvPr id="4" name="Slide Number Placeholder 3"/>
          <p:cNvSpPr>
            <a:spLocks noGrp="1"/>
          </p:cNvSpPr>
          <p:nvPr>
            <p:ph type="sldNum" sz="quarter" idx="5"/>
          </p:nvPr>
        </p:nvSpPr>
        <p:spPr/>
        <p:txBody>
          <a:bodyPr/>
          <a:lstStyle/>
          <a:p>
            <a:fld id="{CA077768-21C8-4125-A345-258E48D2EED0}" type="slidenum">
              <a:rPr lang="en-US" smtClean="0"/>
              <a:pPr/>
              <a:t>50</a:t>
            </a:fld>
            <a:endParaRPr lang="en-US"/>
          </a:p>
        </p:txBody>
      </p:sp>
    </p:spTree>
    <p:extLst>
      <p:ext uri="{BB962C8B-B14F-4D97-AF65-F5344CB8AC3E}">
        <p14:creationId xmlns:p14="http://schemas.microsoft.com/office/powerpoint/2010/main" val="677682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51</a:t>
            </a:fld>
            <a:endParaRPr lang="en-US"/>
          </a:p>
        </p:txBody>
      </p:sp>
    </p:spTree>
    <p:extLst>
      <p:ext uri="{BB962C8B-B14F-4D97-AF65-F5344CB8AC3E}">
        <p14:creationId xmlns:p14="http://schemas.microsoft.com/office/powerpoint/2010/main" val="296562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52</a:t>
            </a:fld>
            <a:endParaRPr lang="en-US"/>
          </a:p>
        </p:txBody>
      </p:sp>
    </p:spTree>
    <p:extLst>
      <p:ext uri="{BB962C8B-B14F-4D97-AF65-F5344CB8AC3E}">
        <p14:creationId xmlns:p14="http://schemas.microsoft.com/office/powerpoint/2010/main" val="905945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53</a:t>
            </a:fld>
            <a:endParaRPr lang="en-US"/>
          </a:p>
        </p:txBody>
      </p:sp>
    </p:spTree>
    <p:extLst>
      <p:ext uri="{BB962C8B-B14F-4D97-AF65-F5344CB8AC3E}">
        <p14:creationId xmlns:p14="http://schemas.microsoft.com/office/powerpoint/2010/main" val="457890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fail because they are based on faulty assumptions.  In</a:t>
            </a:r>
            <a:r>
              <a:rPr lang="en-US" baseline="0" dirty="0"/>
              <a:t> a traditional school setting, sending a student to detention over and over and over again or suspending them or expelling them </a:t>
            </a:r>
            <a:r>
              <a:rPr lang="en-US" u="sng" baseline="0" dirty="0"/>
              <a:t>does not work</a:t>
            </a:r>
            <a:r>
              <a:rPr lang="en-US" baseline="0" dirty="0"/>
              <a:t>.  (Many of us have had the experience of meeting with a student after an altercation.  I have never had a student tell me that they didn’t know they should not have yelled or pushed or hit another student. They will say things like, “I just couldn’t help it when she got in my face (impulse control) or “I just got so angry” (emotion regulation) </a:t>
            </a:r>
            <a:r>
              <a:rPr lang="en-US" dirty="0"/>
              <a:t>Difference</a:t>
            </a:r>
            <a:r>
              <a:rPr lang="en-US" baseline="0" dirty="0"/>
              <a:t> between knowing what to do and know how, when and under what circumstances to do it.</a:t>
            </a:r>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54</a:t>
            </a:fld>
            <a:endParaRPr lang="en-US"/>
          </a:p>
        </p:txBody>
      </p:sp>
    </p:spTree>
    <p:extLst>
      <p:ext uri="{BB962C8B-B14F-4D97-AF65-F5344CB8AC3E}">
        <p14:creationId xmlns:p14="http://schemas.microsoft.com/office/powerpoint/2010/main" val="144930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researchers, traumatic events that occur during childhood are called ACEs – Adverse Childhood Experiences. Research during the past 10-15 years has conclusively shown that trauma experiences before the age of 18 have long-lasting effects on development and life outcomes. We would all expect that ACEs would be associated with a greater likelihood of </a:t>
            </a:r>
            <a:r>
              <a:rPr lang="en-US" b="1" dirty="0"/>
              <a:t>mental health and substance abuse problems</a:t>
            </a:r>
            <a:r>
              <a:rPr lang="en-US" dirty="0"/>
              <a:t>. You might even expect that ACEs are associated with</a:t>
            </a:r>
            <a:r>
              <a:rPr lang="en-US" b="1" dirty="0"/>
              <a:t> health risk behaviors such as smoking, sexually transmitted infections and a greater risk of injuries such as TBI, fractures and burns</a:t>
            </a:r>
            <a:r>
              <a:rPr lang="en-US" dirty="0"/>
              <a:t>. But here’s the shocking part (took the scientific world by storm): ACEs are associated with </a:t>
            </a:r>
            <a:r>
              <a:rPr lang="en-US" b="1" dirty="0"/>
              <a:t>a </a:t>
            </a:r>
            <a:r>
              <a:rPr lang="en-US" b="0" dirty="0"/>
              <a:t>greater risk for </a:t>
            </a:r>
            <a:r>
              <a:rPr lang="en-US" b="1" dirty="0"/>
              <a:t>chronic health conditions like cancer and diabetes</a:t>
            </a:r>
            <a:r>
              <a:rPr lang="en-US" dirty="0"/>
              <a:t>. ACEs even affects p</a:t>
            </a:r>
            <a:r>
              <a:rPr lang="en-US" b="1" dirty="0"/>
              <a:t>regnancy outcomes and pregnancy complications including the death of baby before delivery</a:t>
            </a:r>
            <a:r>
              <a:rPr lang="en-US" dirty="0"/>
              <a:t>. It results in early death. Your lifespan is likely to be shorter after exposure to trauma in childhood and adolescence. </a:t>
            </a:r>
          </a:p>
          <a:p>
            <a:endParaRPr lang="en-US" sz="2800" dirty="0"/>
          </a:p>
          <a:p>
            <a:r>
              <a:rPr lang="en-US" sz="2800" dirty="0"/>
              <a:t>** </a:t>
            </a:r>
            <a:r>
              <a:rPr lang="en-US" sz="2800" b="1" dirty="0">
                <a:solidFill>
                  <a:srgbClr val="0002E5"/>
                </a:solidFill>
              </a:rPr>
              <a:t>As the number of ACEs increases, so does the risk for these outcomes</a:t>
            </a:r>
            <a:r>
              <a:rPr lang="en-US" sz="2800" dirty="0"/>
              <a:t>.** Think about our Job Corps students. What percentage of our students do you think have experienced 1 ACE? 2 to 5  ACEs? 6 to 10 ACEs?  We don’t know, but based on my experiences, the overwhelming majority have.</a:t>
            </a:r>
          </a:p>
        </p:txBody>
      </p:sp>
      <p:sp>
        <p:nvSpPr>
          <p:cNvPr id="4" name="Slide Number Placeholder 3"/>
          <p:cNvSpPr>
            <a:spLocks noGrp="1"/>
          </p:cNvSpPr>
          <p:nvPr>
            <p:ph type="sldNum" sz="quarter" idx="5"/>
          </p:nvPr>
        </p:nvSpPr>
        <p:spPr/>
        <p:txBody>
          <a:bodyPr/>
          <a:lstStyle/>
          <a:p>
            <a:fld id="{CA077768-21C8-4125-A345-258E48D2EED0}" type="slidenum">
              <a:rPr lang="en-US" smtClean="0"/>
              <a:pPr/>
              <a:t>6</a:t>
            </a:fld>
            <a:endParaRPr lang="en-US"/>
          </a:p>
        </p:txBody>
      </p:sp>
    </p:spTree>
    <p:extLst>
      <p:ext uri="{BB962C8B-B14F-4D97-AF65-F5344CB8AC3E}">
        <p14:creationId xmlns:p14="http://schemas.microsoft.com/office/powerpoint/2010/main" val="3005743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 thing (and this is where I got interested in this topic as a neuropsychologist): Adverse Childhood Experiences alter brain development. ACEs alters brain development and the system that controls the fight or fight response in response to stress, which in turn is which is related to have a poorer functioning immune system. It changes brain development – and this has been showing using neuroimaging techniques – where they put people in an MRI scanner and take pictures of the brain or when look at the functioning of the brain while the person is doing a task.  There is now a whole new field of study called developmental traumatology.</a:t>
            </a:r>
          </a:p>
          <a:p>
            <a:endParaRPr lang="en-US" dirty="0"/>
          </a:p>
          <a:p>
            <a:r>
              <a:rPr lang="en-US" dirty="0"/>
              <a:t>I am not going to try to explain this diagram which comes from a scientific paper published in 2014 titled </a:t>
            </a:r>
            <a:r>
              <a:rPr lang="en-US" sz="1200" b="0" i="0" kern="1200" dirty="0">
                <a:solidFill>
                  <a:schemeClr val="tx1"/>
                </a:solidFill>
                <a:effectLst/>
                <a:latin typeface="+mn-lt"/>
                <a:ea typeface="+mn-ea"/>
                <a:cs typeface="+mn-cs"/>
              </a:rPr>
              <a:t>“The biological effects of childhood trauma”. It was </a:t>
            </a:r>
            <a:r>
              <a:rPr lang="en-US" dirty="0"/>
              <a:t>written by Dr. Michael </a:t>
            </a:r>
            <a:r>
              <a:rPr lang="en-US" dirty="0" err="1"/>
              <a:t>deBellis</a:t>
            </a:r>
            <a:r>
              <a:rPr lang="en-US" dirty="0"/>
              <a:t>, who is the Director of the Duke University </a:t>
            </a:r>
            <a:r>
              <a:rPr lang="en-US" sz="1200" b="0" i="0" kern="1200" dirty="0">
                <a:solidFill>
                  <a:schemeClr val="tx1"/>
                </a:solidFill>
                <a:effectLst/>
                <a:latin typeface="+mn-lt"/>
                <a:ea typeface="+mn-ea"/>
                <a:cs typeface="+mn-cs"/>
              </a:rPr>
              <a:t>Healthy Childhood Brain Development- Developmental Traumatology Research Center at Duke University Medical Center. Remember this slide in a few minutes when I start to talk about strategies for managing conflict.</a:t>
            </a:r>
            <a:endParaRPr lang="en-US" dirty="0"/>
          </a:p>
          <a:p>
            <a:endParaRPr lang="en-US" sz="2800" b="1" dirty="0">
              <a:solidFill>
                <a:srgbClr val="0000FF"/>
              </a:solidFill>
            </a:endParaRPr>
          </a:p>
        </p:txBody>
      </p:sp>
      <p:sp>
        <p:nvSpPr>
          <p:cNvPr id="4" name="Slide Number Placeholder 3"/>
          <p:cNvSpPr>
            <a:spLocks noGrp="1"/>
          </p:cNvSpPr>
          <p:nvPr>
            <p:ph type="sldNum" sz="quarter" idx="5"/>
          </p:nvPr>
        </p:nvSpPr>
        <p:spPr/>
        <p:txBody>
          <a:bodyPr/>
          <a:lstStyle/>
          <a:p>
            <a:fld id="{CA077768-21C8-4125-A345-258E48D2EED0}" type="slidenum">
              <a:rPr lang="en-US" smtClean="0"/>
              <a:pPr/>
              <a:t>7</a:t>
            </a:fld>
            <a:endParaRPr lang="en-US"/>
          </a:p>
        </p:txBody>
      </p:sp>
    </p:spTree>
    <p:extLst>
      <p:ext uri="{BB962C8B-B14F-4D97-AF65-F5344CB8AC3E}">
        <p14:creationId xmlns:p14="http://schemas.microsoft.com/office/powerpoint/2010/main" val="1780001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most of us know, most survivors of trauma do not receive the services, intervention and supports they need to overcome trauma, and that certainly includes many of our Job Corps students.  This trauma affects how our students interact with the health care system, the educational system, the criminal justice system, and at Job Corps.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where trauma-informed care comes in. Trauma-informed care is an approach that applies to the organizations that delivery of health services of any care, from hospitals and clinics to first responders to mental health and substance abuse treatment agencies. It a strengths-based approach which means that we identify and </a:t>
            </a:r>
            <a:r>
              <a:rPr lang="en-US" dirty="0" err="1"/>
              <a:t>bulld</a:t>
            </a:r>
            <a:r>
              <a:rPr lang="en-US" dirty="0"/>
              <a:t> on the strengths of the individual. It has 3 components: </a:t>
            </a:r>
          </a:p>
          <a:p>
            <a:pPr lvl="1">
              <a:spcAft>
                <a:spcPts val="1000"/>
              </a:spcAft>
            </a:pPr>
            <a:r>
              <a:rPr lang="en-US" dirty="0"/>
              <a:t>It is grounded in an </a:t>
            </a:r>
            <a:r>
              <a:rPr lang="en-US" b="1" dirty="0">
                <a:solidFill>
                  <a:srgbClr val="3333FF"/>
                </a:solidFill>
              </a:rPr>
              <a:t>understanding of and responsiveness to the impact of trauma</a:t>
            </a:r>
            <a:r>
              <a:rPr lang="en-US" dirty="0"/>
              <a:t>, </a:t>
            </a:r>
          </a:p>
          <a:p>
            <a:pPr lvl="1">
              <a:spcAft>
                <a:spcPts val="1000"/>
              </a:spcAft>
            </a:pPr>
            <a:r>
              <a:rPr lang="en-US" dirty="0"/>
              <a:t>It emphasizes </a:t>
            </a:r>
            <a:r>
              <a:rPr lang="en-US" b="1" dirty="0">
                <a:solidFill>
                  <a:srgbClr val="3333FF"/>
                </a:solidFill>
              </a:rPr>
              <a:t>physical, psychological, and emotional </a:t>
            </a:r>
            <a:r>
              <a:rPr lang="en-US" b="1" u="sng" dirty="0">
                <a:solidFill>
                  <a:srgbClr val="C00000"/>
                </a:solidFill>
              </a:rPr>
              <a:t>safety</a:t>
            </a:r>
            <a:r>
              <a:rPr lang="en-US" b="1" dirty="0">
                <a:solidFill>
                  <a:srgbClr val="C00000"/>
                </a:solidFill>
              </a:rPr>
              <a:t> for both providers and survivors</a:t>
            </a:r>
            <a:endParaRPr lang="en-US" dirty="0">
              <a:solidFill>
                <a:srgbClr val="C00000"/>
              </a:solidFill>
            </a:endParaRPr>
          </a:p>
          <a:p>
            <a:pPr lvl="1"/>
            <a:r>
              <a:rPr lang="en-US" dirty="0"/>
              <a:t>It </a:t>
            </a:r>
            <a:r>
              <a:rPr lang="en-US" b="1" dirty="0">
                <a:solidFill>
                  <a:srgbClr val="3333FF"/>
                </a:solidFill>
              </a:rPr>
              <a:t>opportunities for survivors to rebuild a sense of of control and empowerment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whole lot more that I could say about trauma-informed care, but for the sake of time, I want to emphasize that one of its guiding principles is SAFETY. A trauma-informed approach seeks to </a:t>
            </a:r>
            <a:r>
              <a:rPr lang="en-US" b="1" dirty="0">
                <a:solidFill>
                  <a:srgbClr val="C00000"/>
                </a:solidFill>
              </a:rPr>
              <a:t>resist re-traumatization of clients as well as staff</a:t>
            </a:r>
            <a:r>
              <a:rPr lang="en-US" dirty="0"/>
              <a:t>. Based on the statistics that I showed you earlier, it is likely that many staff members have experienced trauma of their own whether as a child or as an adult. So the first step is to establish safety. I’ll say more about that shortly.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077768-21C8-4125-A345-258E48D2EED0}" type="slidenum">
              <a:rPr lang="en-US" smtClean="0"/>
              <a:pPr/>
              <a:t>8</a:t>
            </a:fld>
            <a:endParaRPr lang="en-US"/>
          </a:p>
        </p:txBody>
      </p:sp>
    </p:spTree>
    <p:extLst>
      <p:ext uri="{BB962C8B-B14F-4D97-AF65-F5344CB8AC3E}">
        <p14:creationId xmlns:p14="http://schemas.microsoft.com/office/powerpoint/2010/main" val="94749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77768-21C8-4125-A345-258E48D2EED0}" type="slidenum">
              <a:rPr lang="en-US" smtClean="0"/>
              <a:pPr/>
              <a:t>9</a:t>
            </a:fld>
            <a:endParaRPr lang="en-US"/>
          </a:p>
        </p:txBody>
      </p:sp>
    </p:spTree>
    <p:extLst>
      <p:ext uri="{BB962C8B-B14F-4D97-AF65-F5344CB8AC3E}">
        <p14:creationId xmlns:p14="http://schemas.microsoft.com/office/powerpoint/2010/main" val="1565142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en-US"/>
              <a:t>Click to edit Master title style</a:t>
            </a:r>
          </a:p>
        </p:txBody>
      </p:sp>
      <p:pic>
        <p:nvPicPr>
          <p:cNvPr id="13" name="Picture 12" descr="A picture containing clipart&#10;&#10;Description automatically generated">
            <a:extLst>
              <a:ext uri="{FF2B5EF4-FFF2-40B4-BE49-F238E27FC236}">
                <a16:creationId xmlns:a16="http://schemas.microsoft.com/office/drawing/2014/main" xmlns="" id="{B27B79D5-2108-A142-AFE2-91155CFE13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00" y="6105210"/>
            <a:ext cx="685800" cy="77603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a:xfrm>
            <a:off x="457200" y="1600200"/>
            <a:ext cx="8229600" cy="4898335"/>
          </a:xfrm>
        </p:spPr>
        <p:txBody>
          <a:bodyPr>
            <a:noAutofit/>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457200" y="359465"/>
            <a:ext cx="8229600" cy="1143000"/>
          </a:xfrm>
          <a:prstGeom prst="rect">
            <a:avLst/>
          </a:prstGeom>
        </p:spPr>
        <p:txBody>
          <a:bodyPr anchor="ctr" anchorCtr="0">
            <a:normAutofit/>
          </a:bodyPr>
          <a:lstStyle/>
          <a:p>
            <a:pPr algn="l"/>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ctr" anchorCtr="0">
            <a:normAutofit/>
          </a:bodyPr>
          <a:lstStyle/>
          <a:p>
            <a:pPr algn="l"/>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359465"/>
            <a:ext cx="8229600" cy="1143000"/>
          </a:xfrm>
          <a:prstGeom prst="rect">
            <a:avLst/>
          </a:prstGeom>
        </p:spPr>
        <p:txBody>
          <a:bodyPr anchor="ctr" anchorCtr="0">
            <a:normAutofit/>
          </a:bodyPr>
          <a:lstStyle/>
          <a:p>
            <a:pPr algn="l"/>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a:xfrm>
            <a:off x="457200" y="1524000"/>
            <a:ext cx="8229600" cy="4602163"/>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457200" y="359465"/>
            <a:ext cx="8229600" cy="1012135"/>
          </a:xfrm>
          <a:prstGeom prst="rect">
            <a:avLst/>
          </a:prstGeom>
        </p:spPr>
        <p:txBody>
          <a:bodyPr anchor="ctr" anchorCtr="0">
            <a:normAutofit/>
          </a:bodyPr>
          <a:lstStyle/>
          <a:p>
            <a:pPr algn="l"/>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7"/>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359465"/>
            <a:ext cx="8229600" cy="1143000"/>
          </a:xfrm>
          <a:prstGeom prst="rect">
            <a:avLst/>
          </a:prstGeom>
        </p:spPr>
        <p:txBody>
          <a:bodyPr anchor="ctr" anchorCtr="0">
            <a:normAutofit/>
          </a:bodyPr>
          <a:lstStyle/>
          <a:p>
            <a:pPr algn="l"/>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0"/>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100">
                <a:solidFill>
                  <a:schemeClr val="tx1">
                    <a:lumMod val="85000"/>
                    <a:lumOff val="15000"/>
                  </a:schemeClr>
                </a:solidFill>
                <a:latin typeface="+mn-lt"/>
              </a:defRPr>
            </a:lvl1pPr>
          </a:lstStyle>
          <a:p>
            <a:r>
              <a:rPr lang="en-US" dirty="0"/>
              <a:t>Gainesville Job Corps Center</a:t>
            </a:r>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endParaRPr lang="en-US" sz="1000"/>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100">
                <a:latin typeface="Calibri" pitchFamily="34" charset="0"/>
              </a:defRPr>
            </a:lvl1pPr>
          </a:lstStyle>
          <a:p>
            <a:pPr algn="r"/>
            <a:r>
              <a:rPr lang="en-US" dirty="0"/>
              <a:t>07/02/13</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30.wmf"/><Relationship Id="rId5" Type="http://schemas.openxmlformats.org/officeDocument/2006/relationships/image" Target="../media/image31.jpg"/><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hyperlink" Target="https://www.integration.samhsa.gov/clinical-practice/trauma"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www.thebalancecareers.com/active-listening-skills-with-examples-2059684" TargetMode="External"/><Relationship Id="rId4" Type="http://schemas.openxmlformats.org/officeDocument/2006/relationships/image" Target="../media/image43.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14600" y="3946336"/>
            <a:ext cx="6194066" cy="1524001"/>
          </a:xfrm>
        </p:spPr>
        <p:txBody>
          <a:bodyPr>
            <a:normAutofit/>
          </a:bodyPr>
          <a:lstStyle/>
          <a:p>
            <a:r>
              <a:rPr lang="en-US" b="1" dirty="0">
                <a:solidFill>
                  <a:srgbClr val="0002E5"/>
                </a:solidFill>
              </a:rPr>
              <a:t>Tamara D. Warner, Ph.D.</a:t>
            </a:r>
          </a:p>
          <a:p>
            <a:r>
              <a:rPr lang="en-US" sz="2200" dirty="0"/>
              <a:t>Regional Mental Health Specialist</a:t>
            </a:r>
          </a:p>
          <a:p>
            <a:r>
              <a:rPr lang="en-US" sz="2200" dirty="0"/>
              <a:t>Regions 4 (Dallas) and 6 (San Francisco)</a:t>
            </a:r>
          </a:p>
          <a:p>
            <a:r>
              <a:rPr lang="en-US" sz="2200" smtClean="0"/>
              <a:t>April 2020</a:t>
            </a:r>
            <a:endParaRPr lang="en-US" sz="2200" dirty="0"/>
          </a:p>
          <a:p>
            <a:endParaRPr lang="en-US" dirty="0"/>
          </a:p>
        </p:txBody>
      </p:sp>
      <p:sp>
        <p:nvSpPr>
          <p:cNvPr id="3" name="Title 2"/>
          <p:cNvSpPr>
            <a:spLocks noGrp="1"/>
          </p:cNvSpPr>
          <p:nvPr>
            <p:ph type="ctrTitle"/>
          </p:nvPr>
        </p:nvSpPr>
        <p:spPr>
          <a:xfrm>
            <a:off x="0" y="1905000"/>
            <a:ext cx="9067800" cy="1470025"/>
          </a:xfrm>
        </p:spPr>
        <p:txBody>
          <a:bodyPr>
            <a:normAutofit fontScale="90000"/>
          </a:bodyPr>
          <a:lstStyle/>
          <a:p>
            <a:r>
              <a:rPr lang="en-US" sz="4400" b="1" dirty="0">
                <a:solidFill>
                  <a:schemeClr val="tx1"/>
                </a:solidFill>
              </a:rPr>
              <a:t>Communication for Conflict Resolution</a:t>
            </a:r>
            <a:r>
              <a:rPr lang="en-US" sz="4400" b="1" dirty="0"/>
              <a:t>:</a:t>
            </a:r>
            <a:br>
              <a:rPr lang="en-US" sz="4400" b="1" dirty="0"/>
            </a:br>
            <a:r>
              <a:rPr lang="en-US" b="1" dirty="0">
                <a:solidFill>
                  <a:srgbClr val="0000FF"/>
                </a:solidFill>
              </a:rPr>
              <a:t> </a:t>
            </a:r>
            <a:r>
              <a:rPr lang="en-US" b="1" dirty="0">
                <a:solidFill>
                  <a:srgbClr val="0002E5"/>
                </a:solidFill>
              </a:rPr>
              <a:t>Being Right vs. Building Relationship</a:t>
            </a:r>
            <a:endParaRPr lang="en-US" b="1" dirty="0">
              <a:ln w="12700">
                <a:solidFill>
                  <a:schemeClr val="tx1">
                    <a:lumMod val="95000"/>
                    <a:lumOff val="5000"/>
                  </a:schemeClr>
                </a:solidFill>
                <a:prstDash val="solid"/>
              </a:ln>
              <a:solidFill>
                <a:srgbClr val="0002E5"/>
              </a:solidFill>
              <a:effectLst>
                <a:outerShdw blurRad="41275" dist="20320" dir="1800000" algn="tl" rotWithShape="0">
                  <a:srgbClr val="000000">
                    <a:alpha val="40000"/>
                  </a:srgbClr>
                </a:outerShdw>
              </a:effectLst>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xmlns="" id="{38B3C385-C194-A14C-8F13-56560860EFB0}"/>
                  </a:ext>
                </a:extLst>
              </p14:cNvPr>
              <p14:cNvContentPartPr/>
              <p14:nvPr/>
            </p14:nvContentPartPr>
            <p14:xfrm>
              <a:off x="5012256" y="2925488"/>
              <a:ext cx="360" cy="360"/>
            </p14:xfrm>
          </p:contentPart>
        </mc:Choice>
        <mc:Fallback xmlns="">
          <p:pic>
            <p:nvPicPr>
              <p:cNvPr id="8" name="Ink 7">
                <a:extLst>
                  <a:ext uri="{FF2B5EF4-FFF2-40B4-BE49-F238E27FC236}">
                    <a16:creationId xmlns:a16="http://schemas.microsoft.com/office/drawing/2014/main" id="{38B3C385-C194-A14C-8F13-56560860EFB0}"/>
                  </a:ext>
                </a:extLst>
              </p:cNvPr>
              <p:cNvPicPr/>
              <p:nvPr/>
            </p:nvPicPr>
            <p:blipFill>
              <a:blip r:embed="rId4"/>
              <a:stretch>
                <a:fillRect/>
              </a:stretch>
            </p:blipFill>
            <p:spPr>
              <a:xfrm>
                <a:off x="4996776" y="2910368"/>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xmlns="" id="{1358D3E1-227F-764C-BCDE-8EDD8C68D232}"/>
                  </a:ext>
                </a:extLst>
              </p14:cNvPr>
              <p14:cNvContentPartPr/>
              <p14:nvPr/>
            </p14:nvContentPartPr>
            <p14:xfrm>
              <a:off x="1688736" y="5537648"/>
              <a:ext cx="25560" cy="2520"/>
            </p14:xfrm>
          </p:contentPart>
        </mc:Choice>
        <mc:Fallback xmlns="">
          <p:pic>
            <p:nvPicPr>
              <p:cNvPr id="11" name="Ink 10">
                <a:extLst>
                  <a:ext uri="{FF2B5EF4-FFF2-40B4-BE49-F238E27FC236}">
                    <a16:creationId xmlns:a16="http://schemas.microsoft.com/office/drawing/2014/main" id="{1358D3E1-227F-764C-BCDE-8EDD8C68D232}"/>
                  </a:ext>
                </a:extLst>
              </p:cNvPr>
              <p:cNvPicPr/>
              <p:nvPr/>
            </p:nvPicPr>
            <p:blipFill>
              <a:blip r:embed="rId6"/>
              <a:stretch>
                <a:fillRect/>
              </a:stretch>
            </p:blipFill>
            <p:spPr>
              <a:xfrm>
                <a:off x="1673616" y="5522528"/>
                <a:ext cx="56160" cy="32760"/>
              </a:xfrm>
              <a:prstGeom prst="rect">
                <a:avLst/>
              </a:prstGeom>
            </p:spPr>
          </p:pic>
        </mc:Fallback>
      </mc:AlternateContent>
      <p:grpSp>
        <p:nvGrpSpPr>
          <p:cNvPr id="4" name="Group 3">
            <a:extLst>
              <a:ext uri="{FF2B5EF4-FFF2-40B4-BE49-F238E27FC236}">
                <a16:creationId xmlns:a16="http://schemas.microsoft.com/office/drawing/2014/main" xmlns="" id="{7526F92E-D3E7-3749-8DE8-CEBBBF73EC2E}"/>
              </a:ext>
            </a:extLst>
          </p:cNvPr>
          <p:cNvGrpSpPr/>
          <p:nvPr/>
        </p:nvGrpSpPr>
        <p:grpSpPr>
          <a:xfrm>
            <a:off x="6248400" y="1332826"/>
            <a:ext cx="2748547" cy="1181774"/>
            <a:chOff x="6248400" y="1332826"/>
            <a:chExt cx="2748547" cy="1181774"/>
          </a:xfrm>
        </p:grpSpPr>
        <p:cxnSp>
          <p:nvCxnSpPr>
            <p:cNvPr id="5" name="Straight Connector 4">
              <a:extLst>
                <a:ext uri="{FF2B5EF4-FFF2-40B4-BE49-F238E27FC236}">
                  <a16:creationId xmlns:a16="http://schemas.microsoft.com/office/drawing/2014/main" xmlns="" id="{6E911256-5447-E04F-8600-26659879A122}"/>
                </a:ext>
              </a:extLst>
            </p:cNvPr>
            <p:cNvCxnSpPr/>
            <p:nvPr/>
          </p:nvCxnSpPr>
          <p:spPr>
            <a:xfrm>
              <a:off x="6400800" y="2514600"/>
              <a:ext cx="2514600" cy="0"/>
            </a:xfrm>
            <a:prstGeom prst="line">
              <a:avLst/>
            </a:prstGeom>
            <a:ln w="63500"/>
          </p:spPr>
          <p:style>
            <a:lnRef idx="1">
              <a:schemeClr val="accent2"/>
            </a:lnRef>
            <a:fillRef idx="0">
              <a:schemeClr val="accent2"/>
            </a:fillRef>
            <a:effectRef idx="0">
              <a:schemeClr val="accent2"/>
            </a:effectRef>
            <a:fontRef idx="minor">
              <a:schemeClr val="tx1"/>
            </a:fontRef>
          </p:style>
        </p:cxnSp>
        <p:grpSp>
          <p:nvGrpSpPr>
            <p:cNvPr id="22" name="Group 21">
              <a:extLst>
                <a:ext uri="{FF2B5EF4-FFF2-40B4-BE49-F238E27FC236}">
                  <a16:creationId xmlns:a16="http://schemas.microsoft.com/office/drawing/2014/main" xmlns="" id="{04EC92A1-D1E4-E044-A08C-A7550BEFA9D7}"/>
                </a:ext>
              </a:extLst>
            </p:cNvPr>
            <p:cNvGrpSpPr/>
            <p:nvPr/>
          </p:nvGrpSpPr>
          <p:grpSpPr>
            <a:xfrm>
              <a:off x="6248400" y="2057400"/>
              <a:ext cx="304800" cy="381000"/>
              <a:chOff x="6248400" y="1676400"/>
              <a:chExt cx="304800" cy="381000"/>
            </a:xfrm>
          </p:grpSpPr>
          <p:cxnSp>
            <p:nvCxnSpPr>
              <p:cNvPr id="13" name="Straight Connector 12">
                <a:extLst>
                  <a:ext uri="{FF2B5EF4-FFF2-40B4-BE49-F238E27FC236}">
                    <a16:creationId xmlns:a16="http://schemas.microsoft.com/office/drawing/2014/main" xmlns="" id="{438EAEF2-2B56-EF45-9B4C-5B7D0C5495AB}"/>
                  </a:ext>
                </a:extLst>
              </p:cNvPr>
              <p:cNvCxnSpPr>
                <a:cxnSpLocks/>
              </p:cNvCxnSpPr>
              <p:nvPr/>
            </p:nvCxnSpPr>
            <p:spPr>
              <a:xfrm flipV="1">
                <a:off x="6248400" y="1676400"/>
                <a:ext cx="152400" cy="38100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271794CD-1778-A142-8CB6-D2FF6996E26E}"/>
                  </a:ext>
                </a:extLst>
              </p:cNvPr>
              <p:cNvCxnSpPr>
                <a:cxnSpLocks/>
              </p:cNvCxnSpPr>
              <p:nvPr/>
            </p:nvCxnSpPr>
            <p:spPr>
              <a:xfrm flipH="1" flipV="1">
                <a:off x="6400800" y="1676400"/>
                <a:ext cx="152400" cy="381000"/>
              </a:xfrm>
              <a:prstGeom prst="line">
                <a:avLst/>
              </a:prstGeom>
              <a:ln w="508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xmlns="" id="{7FD9BE86-9EDC-A542-950A-2D6B9E24F193}"/>
                </a:ext>
              </a:extLst>
            </p:cNvPr>
            <p:cNvSpPr txBox="1"/>
            <p:nvPr/>
          </p:nvSpPr>
          <p:spPr>
            <a:xfrm rot="21254449">
              <a:off x="6253747" y="1332826"/>
              <a:ext cx="2743200" cy="707886"/>
            </a:xfrm>
            <a:prstGeom prst="rect">
              <a:avLst/>
            </a:prstGeom>
            <a:noFill/>
          </p:spPr>
          <p:txBody>
            <a:bodyPr wrap="square" rtlCol="0">
              <a:spAutoFit/>
            </a:bodyPr>
            <a:lstStyle/>
            <a:p>
              <a:r>
                <a:rPr lang="en-US" sz="4000" b="1" dirty="0"/>
                <a:t>Prevention</a:t>
              </a:r>
            </a:p>
          </p:txBody>
        </p:sp>
      </p:grpSp>
      <p:pic>
        <p:nvPicPr>
          <p:cNvPr id="25" name="Picture 24" descr="A picture containing clipart&#10;&#10;Description automatically generated">
            <a:extLst>
              <a:ext uri="{FF2B5EF4-FFF2-40B4-BE49-F238E27FC236}">
                <a16:creationId xmlns:a16="http://schemas.microsoft.com/office/drawing/2014/main" xmlns="" id="{64C41B38-2FF2-D34A-AD32-963323A3EF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6105210"/>
            <a:ext cx="685800" cy="776036"/>
          </a:xfrm>
          <a:prstGeom prst="rect">
            <a:avLst/>
          </a:prstGeom>
        </p:spPr>
      </p:pic>
    </p:spTree>
    <p:extLst>
      <p:ext uri="{BB962C8B-B14F-4D97-AF65-F5344CB8AC3E}">
        <p14:creationId xmlns:p14="http://schemas.microsoft.com/office/powerpoint/2010/main" val="423654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1883465"/>
            <a:ext cx="8229600" cy="4898335"/>
          </a:xfrm>
        </p:spPr>
        <p:txBody>
          <a:bodyPr>
            <a:normAutofit/>
          </a:bodyPr>
          <a:lstStyle/>
          <a:p>
            <a:pPr marL="800100" indent="-457200"/>
            <a:r>
              <a:rPr lang="en-US" dirty="0"/>
              <a:t>They want to.</a:t>
            </a:r>
          </a:p>
          <a:p>
            <a:pPr marL="800100" indent="-457200"/>
            <a:r>
              <a:rPr lang="en-US" dirty="0"/>
              <a:t>They are attention-seeking.</a:t>
            </a:r>
          </a:p>
          <a:p>
            <a:pPr marL="800100" indent="-457200"/>
            <a:r>
              <a:rPr lang="en-US" dirty="0"/>
              <a:t>They don’t care. </a:t>
            </a:r>
          </a:p>
          <a:p>
            <a:pPr marL="800100" indent="-457200"/>
            <a:r>
              <a:rPr lang="en-US" dirty="0"/>
              <a:t>They are not motivated.</a:t>
            </a:r>
          </a:p>
          <a:p>
            <a:pPr marL="800100" indent="-457200"/>
            <a:r>
              <a:rPr lang="en-US" dirty="0"/>
              <a:t>They are being manipulative.</a:t>
            </a:r>
          </a:p>
          <a:p>
            <a:pPr marL="800100" indent="-457200"/>
            <a:r>
              <a:rPr lang="en-US" dirty="0"/>
              <a:t>They need clear consequences.</a:t>
            </a:r>
          </a:p>
          <a:p>
            <a:pPr marL="800100" indent="-457200"/>
            <a:r>
              <a:rPr lang="en-US" dirty="0"/>
              <a:t>They have a mental illness.</a:t>
            </a:r>
          </a:p>
        </p:txBody>
      </p:sp>
      <p:sp>
        <p:nvSpPr>
          <p:cNvPr id="3" name="Title 2"/>
          <p:cNvSpPr>
            <a:spLocks noGrp="1"/>
          </p:cNvSpPr>
          <p:nvPr>
            <p:ph type="title"/>
          </p:nvPr>
        </p:nvSpPr>
        <p:spPr>
          <a:xfrm>
            <a:off x="457200" y="228600"/>
            <a:ext cx="8229600" cy="1143000"/>
          </a:xfrm>
        </p:spPr>
        <p:txBody>
          <a:bodyPr>
            <a:noAutofit/>
          </a:bodyPr>
          <a:lstStyle/>
          <a:p>
            <a:r>
              <a:rPr lang="en-US" sz="3800" dirty="0"/>
              <a:t>Why Do Students Display Challenging Behaviors?</a:t>
            </a:r>
          </a:p>
        </p:txBody>
      </p:sp>
      <p:pic>
        <p:nvPicPr>
          <p:cNvPr id="5" name="Picture 4" descr="A picture containing object&#10;&#10;Description automatically generated">
            <a:extLst>
              <a:ext uri="{FF2B5EF4-FFF2-40B4-BE49-F238E27FC236}">
                <a16:creationId xmlns:a16="http://schemas.microsoft.com/office/drawing/2014/main" xmlns="" id="{FF54C91F-5154-EB4D-BE48-9B45EC3218AD}"/>
              </a:ext>
            </a:extLst>
          </p:cNvPr>
          <p:cNvPicPr>
            <a:picLocks noChangeAspect="1"/>
          </p:cNvPicPr>
          <p:nvPr/>
        </p:nvPicPr>
        <p:blipFill rotWithShape="1">
          <a:blip r:embed="rId3">
            <a:extLst>
              <a:ext uri="{28A0092B-C50C-407E-A947-70E740481C1C}">
                <a14:useLocalDpi xmlns:a14="http://schemas.microsoft.com/office/drawing/2010/main" val="0"/>
              </a:ext>
            </a:extLst>
          </a:blip>
          <a:srcRect l="6666" r="8889"/>
          <a:stretch/>
        </p:blipFill>
        <p:spPr>
          <a:xfrm>
            <a:off x="6172200" y="1943100"/>
            <a:ext cx="2541693" cy="3009900"/>
          </a:xfrm>
          <a:prstGeom prst="rect">
            <a:avLst/>
          </a:prstGeom>
        </p:spPr>
      </p:pic>
    </p:spTree>
    <p:extLst>
      <p:ext uri="{BB962C8B-B14F-4D97-AF65-F5344CB8AC3E}">
        <p14:creationId xmlns:p14="http://schemas.microsoft.com/office/powerpoint/2010/main" val="630280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Another Theory</a:t>
            </a:r>
          </a:p>
        </p:txBody>
      </p:sp>
      <p:sp>
        <p:nvSpPr>
          <p:cNvPr id="9" name="Text Placeholder 1"/>
          <p:cNvSpPr txBox="1">
            <a:spLocks/>
          </p:cNvSpPr>
          <p:nvPr/>
        </p:nvSpPr>
        <p:spPr>
          <a:xfrm>
            <a:off x="590550" y="1676400"/>
            <a:ext cx="3676650" cy="990600"/>
          </a:xfrm>
          <a:prstGeom prst="rect">
            <a:avLst/>
          </a:prstGeom>
          <a:solidFill>
            <a:schemeClr val="bg1">
              <a:lumMod val="85000"/>
            </a:schemeClr>
          </a:solidFill>
          <a:ln w="28575">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2800" b="1" dirty="0">
                <a:latin typeface="+mj-lt"/>
                <a:cs typeface="Aharoni" pitchFamily="2" charset="-79"/>
              </a:rPr>
              <a:t>People do well </a:t>
            </a:r>
          </a:p>
          <a:p>
            <a:pPr marL="0" indent="0" algn="ctr">
              <a:buNone/>
            </a:pPr>
            <a:r>
              <a:rPr lang="en-US" sz="2800" b="1" dirty="0">
                <a:ln w="12700">
                  <a:solidFill>
                    <a:schemeClr val="tx2">
                      <a:satMod val="155000"/>
                    </a:schemeClr>
                  </a:solidFill>
                  <a:prstDash val="solid"/>
                </a:ln>
                <a:latin typeface="+mj-lt"/>
                <a:cs typeface="Aharoni" pitchFamily="2" charset="-79"/>
              </a:rPr>
              <a:t>if they want to</a:t>
            </a:r>
            <a:r>
              <a:rPr lang="en-US" sz="2800" b="1" dirty="0">
                <a:ln w="12700">
                  <a:solidFill>
                    <a:schemeClr val="tx2">
                      <a:satMod val="155000"/>
                    </a:schemeClr>
                  </a:solidFill>
                  <a:prstDash val="solid"/>
                </a:ln>
                <a:effectLst>
                  <a:outerShdw blurRad="41275" dist="20320" dir="1800000" algn="tl" rotWithShape="0">
                    <a:srgbClr val="000000">
                      <a:alpha val="40000"/>
                    </a:srgbClr>
                  </a:outerShdw>
                </a:effectLst>
                <a:latin typeface="+mj-lt"/>
                <a:cs typeface="Aharoni" pitchFamily="2" charset="-79"/>
              </a:rPr>
              <a:t>.</a:t>
            </a:r>
          </a:p>
        </p:txBody>
      </p:sp>
      <p:sp>
        <p:nvSpPr>
          <p:cNvPr id="14" name="Text Placeholder 1"/>
          <p:cNvSpPr txBox="1">
            <a:spLocks/>
          </p:cNvSpPr>
          <p:nvPr/>
        </p:nvSpPr>
        <p:spPr>
          <a:xfrm>
            <a:off x="666750" y="3581400"/>
            <a:ext cx="3600450" cy="2514600"/>
          </a:xfrm>
          <a:prstGeom prst="rect">
            <a:avLst/>
          </a:prstGeom>
          <a:solidFill>
            <a:schemeClr val="bg1">
              <a:lumMod val="85000"/>
            </a:schemeClr>
          </a:solidFill>
          <a:ln w="28575">
            <a:solidFill>
              <a:srgbClr val="C00000"/>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spcAft>
                <a:spcPts val="0"/>
              </a:spcAft>
              <a:buFontTx/>
              <a:buNone/>
            </a:pPr>
            <a:r>
              <a:rPr lang="en-US" sz="2600" b="1" dirty="0"/>
              <a:t>Your role: </a:t>
            </a:r>
          </a:p>
          <a:p>
            <a:pPr marL="0" indent="0" algn="ctr">
              <a:spcAft>
                <a:spcPts val="0"/>
              </a:spcAft>
              <a:buFontTx/>
              <a:buNone/>
            </a:pPr>
            <a:r>
              <a:rPr lang="en-US" sz="2600" b="1" dirty="0"/>
              <a:t>Make the student </a:t>
            </a:r>
            <a:r>
              <a:rPr lang="en-US" sz="2800" b="1" dirty="0">
                <a:ln w="12700">
                  <a:solidFill>
                    <a:schemeClr val="tx2">
                      <a:satMod val="155000"/>
                    </a:schemeClr>
                  </a:solidFill>
                  <a:prstDash val="solid"/>
                </a:ln>
                <a:solidFill>
                  <a:srgbClr val="C00000"/>
                </a:solidFill>
                <a:cs typeface="Aharoni" pitchFamily="2" charset="-79"/>
              </a:rPr>
              <a:t>want to </a:t>
            </a:r>
            <a:r>
              <a:rPr lang="en-US" sz="2600" b="1" dirty="0"/>
              <a:t>then try to teach them something.</a:t>
            </a:r>
          </a:p>
        </p:txBody>
      </p:sp>
      <p:sp>
        <p:nvSpPr>
          <p:cNvPr id="15" name="Text Placeholder 1"/>
          <p:cNvSpPr txBox="1">
            <a:spLocks/>
          </p:cNvSpPr>
          <p:nvPr/>
        </p:nvSpPr>
        <p:spPr>
          <a:xfrm>
            <a:off x="4648200" y="1676400"/>
            <a:ext cx="3810000" cy="990600"/>
          </a:xfrm>
          <a:prstGeom prst="rect">
            <a:avLst/>
          </a:prstGeom>
          <a:solidFill>
            <a:srgbClr val="FFFFCC"/>
          </a:solidFill>
          <a:ln w="28575">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2800" b="1" dirty="0">
                <a:cs typeface="Aharoni" pitchFamily="2" charset="-79"/>
              </a:rPr>
              <a:t>People do well </a:t>
            </a:r>
          </a:p>
          <a:p>
            <a:pPr marL="0" indent="0" algn="ctr">
              <a:buNone/>
            </a:pPr>
            <a:r>
              <a:rPr lang="en-US" sz="2800" b="1" dirty="0">
                <a:ln w="12700">
                  <a:solidFill>
                    <a:schemeClr val="tx1"/>
                  </a:solidFill>
                  <a:prstDash val="solid"/>
                </a:ln>
                <a:cs typeface="Aharoni" pitchFamily="2" charset="-79"/>
              </a:rPr>
              <a:t>if they can</a:t>
            </a:r>
            <a:r>
              <a:rPr lang="en-US" sz="2800" b="1" dirty="0">
                <a:ln w="12700">
                  <a:solidFill>
                    <a:schemeClr val="tx1"/>
                  </a:solidFill>
                  <a:prstDash val="solid"/>
                </a:ln>
                <a:effectLst>
                  <a:outerShdw blurRad="41275" dist="20320" dir="1800000" algn="tl" rotWithShape="0">
                    <a:srgbClr val="000000">
                      <a:alpha val="40000"/>
                    </a:srgbClr>
                  </a:outerShdw>
                </a:effectLst>
                <a:cs typeface="Aharoni" pitchFamily="2" charset="-79"/>
              </a:rPr>
              <a:t>.</a:t>
            </a:r>
          </a:p>
        </p:txBody>
      </p:sp>
      <p:sp>
        <p:nvSpPr>
          <p:cNvPr id="16" name="Text Placeholder 1"/>
          <p:cNvSpPr txBox="1">
            <a:spLocks/>
          </p:cNvSpPr>
          <p:nvPr/>
        </p:nvSpPr>
        <p:spPr>
          <a:xfrm>
            <a:off x="4648200" y="3581400"/>
            <a:ext cx="3810000" cy="2514600"/>
          </a:xfrm>
          <a:prstGeom prst="rect">
            <a:avLst/>
          </a:prstGeom>
          <a:solidFill>
            <a:srgbClr val="FFFFCC"/>
          </a:solidFill>
          <a:ln w="28575">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spcAft>
                <a:spcPts val="0"/>
              </a:spcAft>
              <a:buFontTx/>
              <a:buNone/>
            </a:pPr>
            <a:r>
              <a:rPr lang="en-US" sz="2600" b="1" dirty="0"/>
              <a:t>Your role: </a:t>
            </a:r>
          </a:p>
          <a:p>
            <a:pPr marL="0" indent="0" algn="ctr">
              <a:spcAft>
                <a:spcPts val="0"/>
              </a:spcAft>
              <a:buFontTx/>
              <a:buNone/>
            </a:pPr>
            <a:r>
              <a:rPr lang="en-US" sz="2600" b="1" dirty="0"/>
              <a:t>Figure out what skills are lacking so</a:t>
            </a:r>
          </a:p>
          <a:p>
            <a:pPr indent="0" algn="ctr">
              <a:buFontTx/>
              <a:buNone/>
            </a:pPr>
            <a:r>
              <a:rPr lang="en-US" sz="2800" b="1" dirty="0">
                <a:ln w="12700">
                  <a:solidFill>
                    <a:schemeClr val="tx2">
                      <a:satMod val="155000"/>
                    </a:schemeClr>
                  </a:solidFill>
                  <a:prstDash val="solid"/>
                </a:ln>
                <a:solidFill>
                  <a:srgbClr val="00B050"/>
                </a:solidFill>
              </a:rPr>
              <a:t>you know what to teach</a:t>
            </a:r>
            <a:r>
              <a:rPr lang="en-US" sz="2800" b="1" dirty="0"/>
              <a:t>.</a:t>
            </a:r>
          </a:p>
        </p:txBody>
      </p:sp>
      <p:sp>
        <p:nvSpPr>
          <p:cNvPr id="17" name="Down Arrow 16"/>
          <p:cNvSpPr/>
          <p:nvPr/>
        </p:nvSpPr>
        <p:spPr>
          <a:xfrm>
            <a:off x="2195512" y="2743200"/>
            <a:ext cx="542925" cy="7620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6281737" y="2743200"/>
            <a:ext cx="542925" cy="762000"/>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17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Old Explanations Don’t Make Sense</a:t>
            </a:r>
          </a:p>
        </p:txBody>
      </p:sp>
      <p:sp>
        <p:nvSpPr>
          <p:cNvPr id="12" name="Text Placeholder 1"/>
          <p:cNvSpPr txBox="1">
            <a:spLocks/>
          </p:cNvSpPr>
          <p:nvPr/>
        </p:nvSpPr>
        <p:spPr>
          <a:xfrm>
            <a:off x="457200" y="1905000"/>
            <a:ext cx="4114800" cy="685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228600" indent="-228600">
              <a:spcAft>
                <a:spcPts val="600"/>
              </a:spcAft>
            </a:pPr>
            <a:endParaRPr lang="en-US" sz="2200" dirty="0"/>
          </a:p>
        </p:txBody>
      </p:sp>
      <p:sp>
        <p:nvSpPr>
          <p:cNvPr id="13" name="Text Placeholder 1"/>
          <p:cNvSpPr txBox="1">
            <a:spLocks/>
          </p:cNvSpPr>
          <p:nvPr/>
        </p:nvSpPr>
        <p:spPr>
          <a:xfrm>
            <a:off x="457200" y="2643980"/>
            <a:ext cx="3657600" cy="685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228600" indent="-228600">
              <a:spcAft>
                <a:spcPts val="600"/>
              </a:spcAft>
            </a:pPr>
            <a:endParaRPr lang="en-US" sz="2200" dirty="0"/>
          </a:p>
        </p:txBody>
      </p:sp>
      <p:sp>
        <p:nvSpPr>
          <p:cNvPr id="14" name="Text Placeholder 1"/>
          <p:cNvSpPr txBox="1">
            <a:spLocks/>
          </p:cNvSpPr>
          <p:nvPr/>
        </p:nvSpPr>
        <p:spPr>
          <a:xfrm>
            <a:off x="533400" y="3733800"/>
            <a:ext cx="3381375" cy="685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228600" indent="-228600">
              <a:spcAft>
                <a:spcPts val="600"/>
              </a:spcAft>
            </a:pPr>
            <a:endParaRPr lang="en-US" sz="2200" dirty="0"/>
          </a:p>
        </p:txBody>
      </p:sp>
      <p:sp>
        <p:nvSpPr>
          <p:cNvPr id="15" name="Text Placeholder 1"/>
          <p:cNvSpPr txBox="1">
            <a:spLocks/>
          </p:cNvSpPr>
          <p:nvPr/>
        </p:nvSpPr>
        <p:spPr>
          <a:xfrm>
            <a:off x="533400" y="4648200"/>
            <a:ext cx="3305175" cy="685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228600" indent="-228600">
              <a:spcAft>
                <a:spcPts val="600"/>
              </a:spcAft>
            </a:pPr>
            <a:endParaRPr lang="en-US" sz="2200" dirty="0"/>
          </a:p>
        </p:txBody>
      </p:sp>
      <p:sp>
        <p:nvSpPr>
          <p:cNvPr id="16" name="Text Placeholder 1"/>
          <p:cNvSpPr txBox="1">
            <a:spLocks/>
          </p:cNvSpPr>
          <p:nvPr/>
        </p:nvSpPr>
        <p:spPr>
          <a:xfrm>
            <a:off x="533400" y="5562600"/>
            <a:ext cx="3314700" cy="685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228600" indent="-228600">
              <a:spcAft>
                <a:spcPts val="600"/>
              </a:spcAft>
            </a:pPr>
            <a:endParaRPr lang="en-US" sz="2200" dirty="0"/>
          </a:p>
        </p:txBody>
      </p:sp>
      <p:sp>
        <p:nvSpPr>
          <p:cNvPr id="17" name="Text Placeholder 5"/>
          <p:cNvSpPr txBox="1">
            <a:spLocks/>
          </p:cNvSpPr>
          <p:nvPr/>
        </p:nvSpPr>
        <p:spPr>
          <a:xfrm>
            <a:off x="4343400" y="2324100"/>
            <a:ext cx="4343400" cy="9525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endParaRPr lang="en-US" sz="2000" dirty="0"/>
          </a:p>
        </p:txBody>
      </p:sp>
      <p:sp>
        <p:nvSpPr>
          <p:cNvPr id="18" name="Text Placeholder 5"/>
          <p:cNvSpPr txBox="1">
            <a:spLocks/>
          </p:cNvSpPr>
          <p:nvPr/>
        </p:nvSpPr>
        <p:spPr>
          <a:xfrm>
            <a:off x="3886200" y="2645965"/>
            <a:ext cx="4800600" cy="1032669"/>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lnSpc>
                <a:spcPct val="80000"/>
              </a:lnSpc>
            </a:pPr>
            <a:endParaRPr lang="en-US" sz="2100" dirty="0"/>
          </a:p>
        </p:txBody>
      </p:sp>
      <p:sp>
        <p:nvSpPr>
          <p:cNvPr id="19" name="Text Placeholder 5"/>
          <p:cNvSpPr txBox="1">
            <a:spLocks/>
          </p:cNvSpPr>
          <p:nvPr/>
        </p:nvSpPr>
        <p:spPr>
          <a:xfrm>
            <a:off x="3886200" y="3844131"/>
            <a:ext cx="4800600" cy="1032669"/>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lnSpc>
                <a:spcPct val="80000"/>
              </a:lnSpc>
            </a:pPr>
            <a:endParaRPr lang="en-US" sz="2100" dirty="0"/>
          </a:p>
        </p:txBody>
      </p:sp>
      <p:sp>
        <p:nvSpPr>
          <p:cNvPr id="20" name="Text Placeholder 5"/>
          <p:cNvSpPr txBox="1">
            <a:spLocks/>
          </p:cNvSpPr>
          <p:nvPr/>
        </p:nvSpPr>
        <p:spPr>
          <a:xfrm>
            <a:off x="3886200" y="4724400"/>
            <a:ext cx="4800600" cy="1032669"/>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lnSpc>
                <a:spcPct val="80000"/>
              </a:lnSpc>
            </a:pPr>
            <a:endParaRPr lang="en-US" sz="2100" dirty="0">
              <a:solidFill>
                <a:srgbClr val="0000FF"/>
              </a:solidFill>
            </a:endParaRPr>
          </a:p>
        </p:txBody>
      </p:sp>
      <p:sp>
        <p:nvSpPr>
          <p:cNvPr id="21" name="Text Placeholder 5"/>
          <p:cNvSpPr txBox="1">
            <a:spLocks/>
          </p:cNvSpPr>
          <p:nvPr/>
        </p:nvSpPr>
        <p:spPr>
          <a:xfrm>
            <a:off x="3886200" y="5596731"/>
            <a:ext cx="4800600" cy="1032669"/>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lnSpc>
                <a:spcPct val="80000"/>
              </a:lnSpc>
            </a:pPr>
            <a:endParaRPr lang="en-US" sz="2100" dirty="0">
              <a:solidFill>
                <a:srgbClr val="0000FF"/>
              </a:solidFill>
            </a:endParaRPr>
          </a:p>
        </p:txBody>
      </p:sp>
      <p:sp>
        <p:nvSpPr>
          <p:cNvPr id="24" name="Text Placeholder 1"/>
          <p:cNvSpPr txBox="1">
            <a:spLocks/>
          </p:cNvSpPr>
          <p:nvPr/>
        </p:nvSpPr>
        <p:spPr>
          <a:xfrm>
            <a:off x="466725" y="1447800"/>
            <a:ext cx="3657600" cy="10668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3000">
                <a:latin typeface="+mn-lt"/>
              </a:defRPr>
            </a:lvl1pPr>
            <a:lvl2pPr marL="742950" indent="-285750" eaLnBrk="1" hangingPunct="1">
              <a:buChar char="–"/>
              <a:defRPr sz="2600">
                <a:latin typeface="+mn-lt"/>
              </a:defRPr>
            </a:lvl2pPr>
            <a:lvl3pPr marL="1143000" indent="-228600" eaLnBrk="1" hangingPunct="1">
              <a:buChar char="•"/>
              <a:defRPr sz="22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spcAft>
                <a:spcPts val="600"/>
              </a:spcAft>
              <a:buNone/>
            </a:pPr>
            <a:endParaRPr lang="en-US" sz="2200" dirty="0"/>
          </a:p>
        </p:txBody>
      </p:sp>
      <p:graphicFrame>
        <p:nvGraphicFramePr>
          <p:cNvPr id="2" name="Table 1"/>
          <p:cNvGraphicFramePr>
            <a:graphicFrameLocks noGrp="1"/>
          </p:cNvGraphicFramePr>
          <p:nvPr>
            <p:extLst>
              <p:ext uri="{D42A27DB-BD31-4B8C-83A1-F6EECF244321}">
                <p14:modId xmlns:p14="http://schemas.microsoft.com/office/powerpoint/2010/main" val="241610239"/>
              </p:ext>
            </p:extLst>
          </p:nvPr>
        </p:nvGraphicFramePr>
        <p:xfrm>
          <a:off x="533399" y="1447800"/>
          <a:ext cx="8162925" cy="4754880"/>
        </p:xfrm>
        <a:graphic>
          <a:graphicData uri="http://schemas.openxmlformats.org/drawingml/2006/table">
            <a:tbl>
              <a:tblPr firstRow="1" bandRow="1"/>
              <a:tblGrid>
                <a:gridCol w="3645578">
                  <a:extLst>
                    <a:ext uri="{9D8B030D-6E8A-4147-A177-3AD203B41FA5}">
                      <a16:colId xmlns:a16="http://schemas.microsoft.com/office/drawing/2014/main" xmlns="" val="20000"/>
                    </a:ext>
                  </a:extLst>
                </a:gridCol>
                <a:gridCol w="4517347">
                  <a:extLst>
                    <a:ext uri="{9D8B030D-6E8A-4147-A177-3AD203B41FA5}">
                      <a16:colId xmlns:a16="http://schemas.microsoft.com/office/drawing/2014/main" xmlns="" val="20001"/>
                    </a:ext>
                  </a:extLst>
                </a:gridCol>
              </a:tblGrid>
              <a:tr h="370840">
                <a:tc>
                  <a:txBody>
                    <a:bodyPr/>
                    <a:lstStyle/>
                    <a:p>
                      <a:pPr marL="228600" indent="-228600">
                        <a:spcAft>
                          <a:spcPts val="600"/>
                        </a:spcAft>
                      </a:pPr>
                      <a:r>
                        <a:rPr lang="en-US" sz="2100" dirty="0"/>
                        <a:t>He just </a:t>
                      </a:r>
                      <a:r>
                        <a:rPr lang="en-US" sz="2100" b="1" dirty="0">
                          <a:solidFill>
                            <a:srgbClr val="C00000"/>
                          </a:solidFill>
                        </a:rPr>
                        <a:t>wants his way</a:t>
                      </a:r>
                      <a:r>
                        <a:rPr lang="en-US" sz="2100" dirty="0"/>
                        <a:t>.</a:t>
                      </a:r>
                    </a:p>
                    <a:p>
                      <a:pPr marL="228600" indent="-228600">
                        <a:spcAft>
                          <a:spcPts val="600"/>
                        </a:spcAft>
                      </a:pPr>
                      <a:r>
                        <a:rPr lang="en-US" sz="2100" dirty="0"/>
                        <a:t>She just</a:t>
                      </a:r>
                      <a:r>
                        <a:rPr lang="en-US" sz="2100" dirty="0">
                          <a:solidFill>
                            <a:srgbClr val="FF0000"/>
                          </a:solidFill>
                        </a:rPr>
                        <a:t> </a:t>
                      </a:r>
                      <a:r>
                        <a:rPr lang="en-US" sz="2100" b="1" dirty="0">
                          <a:solidFill>
                            <a:srgbClr val="C00000"/>
                          </a:solidFill>
                        </a:rPr>
                        <a:t>wants attention</a:t>
                      </a:r>
                      <a:r>
                        <a:rPr lang="en-US" sz="2100" dirty="0"/>
                        <a:t>.</a:t>
                      </a:r>
                    </a:p>
                    <a:p>
                      <a:pPr marL="228600" indent="-228600">
                        <a:spcAft>
                          <a:spcPts val="600"/>
                        </a:spcAft>
                      </a:pPr>
                      <a:r>
                        <a:rPr lang="en-US" sz="2100" dirty="0"/>
                        <a:t>He’s just </a:t>
                      </a:r>
                      <a:r>
                        <a:rPr lang="en-US" sz="2100" b="1" dirty="0">
                          <a:solidFill>
                            <a:srgbClr val="C00000"/>
                          </a:solidFill>
                        </a:rPr>
                        <a:t>being manipulative</a:t>
                      </a:r>
                      <a:r>
                        <a:rPr lang="en-US" sz="2100" dirty="0"/>
                        <a:t>.</a:t>
                      </a:r>
                    </a:p>
                    <a:p>
                      <a:endParaRPr lang="en-US" sz="21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b="1" dirty="0">
                          <a:solidFill>
                            <a:srgbClr val="0002E5"/>
                          </a:solidFill>
                        </a:rPr>
                        <a:t>We all want attention. We all want our way. </a:t>
                      </a:r>
                      <a:r>
                        <a:rPr lang="en-US" sz="2100" dirty="0">
                          <a:solidFill>
                            <a:schemeClr val="tx1"/>
                          </a:solidFill>
                        </a:rPr>
                        <a:t>The problem arises when you do not have the skills to get what you wants in an </a:t>
                      </a:r>
                      <a:r>
                        <a:rPr lang="en-US" sz="2100" u="sng" dirty="0">
                          <a:solidFill>
                            <a:schemeClr val="tx1"/>
                          </a:solidFill>
                        </a:rPr>
                        <a:t>adaptive way</a:t>
                      </a:r>
                      <a:r>
                        <a:rPr lang="en-US" sz="2100" dirty="0">
                          <a:solidFill>
                            <a:schemeClr val="tx1"/>
                          </a:solidFill>
                        </a:rPr>
                        <a:t>.</a:t>
                      </a:r>
                      <a:endParaRPr lang="en-US" sz="2100" dirty="0"/>
                    </a:p>
                  </a:txBody>
                  <a:tcPr/>
                </a:tc>
                <a:extLst>
                  <a:ext uri="{0D108BD9-81ED-4DB2-BD59-A6C34878D82A}">
                    <a16:rowId xmlns:a16="http://schemas.microsoft.com/office/drawing/2014/main" xmlns="" val="10000"/>
                  </a:ext>
                </a:extLst>
              </a:tr>
              <a:tr h="76200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dirty="0"/>
                        <a:t>She’s </a:t>
                      </a:r>
                      <a:r>
                        <a:rPr lang="en-US" sz="2100" b="1" dirty="0">
                          <a:solidFill>
                            <a:srgbClr val="C00000"/>
                          </a:solidFill>
                        </a:rPr>
                        <a:t>not motivated</a:t>
                      </a:r>
                      <a:r>
                        <a:rPr lang="en-US" sz="2100" dirty="0"/>
                        <a:t>.</a:t>
                      </a:r>
                    </a:p>
                    <a:p>
                      <a:endParaRPr lang="en-US" sz="21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b="1" dirty="0">
                          <a:solidFill>
                            <a:srgbClr val="0002E5"/>
                          </a:solidFill>
                        </a:rPr>
                        <a:t>People do not choose to fail. </a:t>
                      </a:r>
                      <a:r>
                        <a:rPr lang="en-US" sz="2100" dirty="0"/>
                        <a:t>If she has the skills to do well, why would she choose </a:t>
                      </a:r>
                      <a:r>
                        <a:rPr lang="en-US" sz="2100" b="1" i="1" dirty="0"/>
                        <a:t>not</a:t>
                      </a:r>
                      <a:r>
                        <a:rPr lang="en-US" sz="2100" dirty="0"/>
                        <a:t> to do well?</a:t>
                      </a:r>
                    </a:p>
                  </a:txBody>
                  <a:tcPr/>
                </a:tc>
                <a:extLst>
                  <a:ext uri="{0D108BD9-81ED-4DB2-BD59-A6C34878D82A}">
                    <a16:rowId xmlns:a16="http://schemas.microsoft.com/office/drawing/2014/main" xmlns="" val="10002"/>
                  </a:ext>
                </a:extLst>
              </a:tr>
              <a:tr h="76200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dirty="0"/>
                        <a:t>He has a </a:t>
                      </a:r>
                      <a:r>
                        <a:rPr lang="en-US" sz="2100" b="1" dirty="0">
                          <a:solidFill>
                            <a:srgbClr val="C00000"/>
                          </a:solidFill>
                        </a:rPr>
                        <a:t>bad attitude</a:t>
                      </a:r>
                      <a:r>
                        <a:rPr lang="en-US" sz="2100" dirty="0"/>
                        <a:t>.</a:t>
                      </a:r>
                    </a:p>
                    <a:p>
                      <a:endParaRPr lang="en-US" sz="21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dirty="0"/>
                        <a:t>“Bad attitudes” are the</a:t>
                      </a:r>
                      <a:r>
                        <a:rPr lang="en-US" sz="2100" dirty="0">
                          <a:solidFill>
                            <a:srgbClr val="0000FF"/>
                          </a:solidFill>
                        </a:rPr>
                        <a:t> </a:t>
                      </a:r>
                      <a:r>
                        <a:rPr lang="en-US" sz="2100" b="1" dirty="0">
                          <a:solidFill>
                            <a:srgbClr val="0002E5"/>
                          </a:solidFill>
                        </a:rPr>
                        <a:t>by-product of years of being misunderstood and over-punished by adults.</a:t>
                      </a:r>
                    </a:p>
                  </a:txBody>
                  <a:tcPr/>
                </a:tc>
                <a:extLst>
                  <a:ext uri="{0D108BD9-81ED-4DB2-BD59-A6C34878D82A}">
                    <a16:rowId xmlns:a16="http://schemas.microsoft.com/office/drawing/2014/main" xmlns="" val="10003"/>
                  </a:ext>
                </a:extLst>
              </a:tr>
              <a:tr h="65532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dirty="0"/>
                        <a:t>She has a </a:t>
                      </a:r>
                      <a:r>
                        <a:rPr lang="en-US" sz="2100" b="1" dirty="0">
                          <a:solidFill>
                            <a:srgbClr val="C00000"/>
                          </a:solidFill>
                        </a:rPr>
                        <a:t>mental disorder</a:t>
                      </a:r>
                      <a:r>
                        <a:rPr lang="en-US" sz="2100" dirty="0"/>
                        <a:t>.</a:t>
                      </a:r>
                    </a:p>
                    <a:p>
                      <a:endParaRPr lang="en-US" sz="21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100" dirty="0"/>
                        <a:t>“Mental disorder” is a term to describe </a:t>
                      </a:r>
                      <a:r>
                        <a:rPr lang="en-US" sz="2100" b="1" dirty="0">
                          <a:solidFill>
                            <a:srgbClr val="0002E5"/>
                          </a:solidFill>
                        </a:rPr>
                        <a:t>people with social, emotional and behavioral challenges.</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19916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Lagging Skills</a:t>
            </a:r>
          </a:p>
        </p:txBody>
      </p:sp>
      <p:sp>
        <p:nvSpPr>
          <p:cNvPr id="3" name="Text Placeholder 2"/>
          <p:cNvSpPr>
            <a:spLocks noGrp="1"/>
          </p:cNvSpPr>
          <p:nvPr>
            <p:ph type="body" idx="1"/>
          </p:nvPr>
        </p:nvSpPr>
        <p:spPr>
          <a:xfrm>
            <a:off x="613232" y="2705099"/>
            <a:ext cx="8105775" cy="1012135"/>
          </a:xfrm>
        </p:spPr>
        <p:txBody>
          <a:bodyPr/>
          <a:lstStyle/>
          <a:p>
            <a:pPr algn="l">
              <a:spcAft>
                <a:spcPts val="800"/>
              </a:spcAft>
            </a:pPr>
            <a:r>
              <a:rPr lang="en-US" sz="2600" dirty="0"/>
              <a:t>Lagging skills are </a:t>
            </a:r>
            <a:r>
              <a:rPr lang="en-US" sz="2600" b="1" dirty="0">
                <a:solidFill>
                  <a:srgbClr val="0002E5"/>
                </a:solidFill>
              </a:rPr>
              <a:t>self-regulatory skills </a:t>
            </a:r>
            <a:r>
              <a:rPr lang="en-US" sz="2600" dirty="0"/>
              <a:t>which have not developed to an </a:t>
            </a:r>
            <a:r>
              <a:rPr lang="en-US" sz="2600" b="1" dirty="0">
                <a:solidFill>
                  <a:srgbClr val="0002E5"/>
                </a:solidFill>
              </a:rPr>
              <a:t>age-appropriate level</a:t>
            </a:r>
            <a:r>
              <a:rPr lang="en-US" sz="2600" dirty="0"/>
              <a:t>.</a:t>
            </a:r>
          </a:p>
        </p:txBody>
      </p:sp>
      <p:sp>
        <p:nvSpPr>
          <p:cNvPr id="7" name="Content Placeholder 1"/>
          <p:cNvSpPr txBox="1">
            <a:spLocks/>
          </p:cNvSpPr>
          <p:nvPr/>
        </p:nvSpPr>
        <p:spPr>
          <a:xfrm>
            <a:off x="551320" y="1578665"/>
            <a:ext cx="8229600" cy="1012135"/>
          </a:xfrm>
          <a:prstGeom prst="rect">
            <a:avLst/>
          </a:prstGeom>
          <a:solidFill>
            <a:srgbClr val="FFFFCC"/>
          </a:solidFill>
          <a:ln w="38100">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2800" b="1" kern="0" dirty="0">
                <a:solidFill>
                  <a:srgbClr val="0002E5"/>
                </a:solidFill>
              </a:rPr>
              <a:t>Lagging skills </a:t>
            </a:r>
            <a:r>
              <a:rPr lang="en-US" sz="2800" b="1" kern="0" dirty="0">
                <a:solidFill>
                  <a:schemeClr val="tx1"/>
                </a:solidFill>
              </a:rPr>
              <a:t>are the first (and main) factor behind challenging behaviors.</a:t>
            </a:r>
          </a:p>
        </p:txBody>
      </p:sp>
      <p:sp>
        <p:nvSpPr>
          <p:cNvPr id="5" name="Text Placeholder 2">
            <a:extLst>
              <a:ext uri="{FF2B5EF4-FFF2-40B4-BE49-F238E27FC236}">
                <a16:creationId xmlns:a16="http://schemas.microsoft.com/office/drawing/2014/main" xmlns="" id="{D083BB61-4212-EC42-998A-02514ADFA4D9}"/>
              </a:ext>
            </a:extLst>
          </p:cNvPr>
          <p:cNvSpPr txBox="1">
            <a:spLocks/>
          </p:cNvSpPr>
          <p:nvPr/>
        </p:nvSpPr>
        <p:spPr>
          <a:xfrm>
            <a:off x="685800" y="3581402"/>
            <a:ext cx="4201655" cy="1447800"/>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lvl="1">
              <a:lnSpc>
                <a:spcPct val="110000"/>
              </a:lnSpc>
              <a:spcAft>
                <a:spcPts val="0"/>
              </a:spcAft>
            </a:pPr>
            <a:r>
              <a:rPr lang="en-US" sz="2400" kern="0" dirty="0">
                <a:solidFill>
                  <a:sysClr val="windowText" lastClr="000000"/>
                </a:solidFill>
              </a:rPr>
              <a:t>Attention</a:t>
            </a:r>
          </a:p>
          <a:p>
            <a:pPr lvl="1">
              <a:lnSpc>
                <a:spcPct val="110000"/>
              </a:lnSpc>
              <a:spcAft>
                <a:spcPts val="0"/>
              </a:spcAft>
            </a:pPr>
            <a:r>
              <a:rPr lang="en-US" sz="2400" kern="0" dirty="0">
                <a:solidFill>
                  <a:sysClr val="windowText" lastClr="000000"/>
                </a:solidFill>
              </a:rPr>
              <a:t>Emotion Regulation</a:t>
            </a:r>
          </a:p>
          <a:p>
            <a:pPr lvl="1">
              <a:lnSpc>
                <a:spcPct val="110000"/>
              </a:lnSpc>
              <a:spcAft>
                <a:spcPts val="0"/>
              </a:spcAft>
            </a:pPr>
            <a:r>
              <a:rPr lang="en-US" sz="2400" kern="0" dirty="0">
                <a:solidFill>
                  <a:sysClr val="windowText" lastClr="000000"/>
                </a:solidFill>
              </a:rPr>
              <a:t>Impulse Control</a:t>
            </a:r>
          </a:p>
        </p:txBody>
      </p:sp>
      <p:sp>
        <p:nvSpPr>
          <p:cNvPr id="8" name="Text Placeholder 2">
            <a:extLst>
              <a:ext uri="{FF2B5EF4-FFF2-40B4-BE49-F238E27FC236}">
                <a16:creationId xmlns:a16="http://schemas.microsoft.com/office/drawing/2014/main" xmlns="" id="{B3A6AF26-9F4F-6345-826F-17E09E98A6B2}"/>
              </a:ext>
            </a:extLst>
          </p:cNvPr>
          <p:cNvSpPr txBox="1">
            <a:spLocks/>
          </p:cNvSpPr>
          <p:nvPr/>
        </p:nvSpPr>
        <p:spPr>
          <a:xfrm>
            <a:off x="4208689" y="3581400"/>
            <a:ext cx="4201655" cy="1447801"/>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lvl="1">
              <a:lnSpc>
                <a:spcPct val="110000"/>
              </a:lnSpc>
              <a:spcAft>
                <a:spcPts val="0"/>
              </a:spcAft>
            </a:pPr>
            <a:r>
              <a:rPr lang="en-US" sz="2400" kern="0" dirty="0">
                <a:solidFill>
                  <a:sysClr val="windowText" lastClr="000000"/>
                </a:solidFill>
              </a:rPr>
              <a:t>Planning/Organization</a:t>
            </a:r>
          </a:p>
          <a:p>
            <a:pPr lvl="1">
              <a:lnSpc>
                <a:spcPct val="110000"/>
              </a:lnSpc>
              <a:spcAft>
                <a:spcPts val="0"/>
              </a:spcAft>
            </a:pPr>
            <a:r>
              <a:rPr lang="en-US" sz="2400" kern="0" dirty="0">
                <a:solidFill>
                  <a:sysClr val="windowText" lastClr="000000"/>
                </a:solidFill>
              </a:rPr>
              <a:t>Flexibility of thinking</a:t>
            </a:r>
          </a:p>
          <a:p>
            <a:pPr lvl="1">
              <a:lnSpc>
                <a:spcPct val="110000"/>
              </a:lnSpc>
              <a:spcAft>
                <a:spcPts val="0"/>
              </a:spcAft>
            </a:pPr>
            <a:r>
              <a:rPr lang="en-US" sz="2400" kern="0" dirty="0">
                <a:solidFill>
                  <a:sysClr val="windowText" lastClr="000000"/>
                </a:solidFill>
              </a:rPr>
              <a:t>Social Skills</a:t>
            </a:r>
            <a:endParaRPr lang="en-US" sz="2400" b="1" kern="0" dirty="0">
              <a:solidFill>
                <a:srgbClr val="C00000"/>
              </a:solidFill>
            </a:endParaRPr>
          </a:p>
        </p:txBody>
      </p:sp>
      <p:sp>
        <p:nvSpPr>
          <p:cNvPr id="2" name="Rectangle 1">
            <a:extLst>
              <a:ext uri="{FF2B5EF4-FFF2-40B4-BE49-F238E27FC236}">
                <a16:creationId xmlns:a16="http://schemas.microsoft.com/office/drawing/2014/main" xmlns="" id="{70C768AD-F816-9840-8A10-BE463E903475}"/>
              </a:ext>
            </a:extLst>
          </p:cNvPr>
          <p:cNvSpPr/>
          <p:nvPr/>
        </p:nvSpPr>
        <p:spPr>
          <a:xfrm>
            <a:off x="685800" y="5141893"/>
            <a:ext cx="7924800" cy="954107"/>
          </a:xfrm>
          <a:prstGeom prst="rect">
            <a:avLst/>
          </a:prstGeom>
        </p:spPr>
        <p:txBody>
          <a:bodyPr wrap="square">
            <a:spAutoFit/>
          </a:bodyPr>
          <a:lstStyle/>
          <a:p>
            <a:pPr marL="342900" lvl="0" indent="-342900">
              <a:spcAft>
                <a:spcPts val="800"/>
              </a:spcAft>
              <a:buFontTx/>
              <a:buChar char="•"/>
            </a:pPr>
            <a:r>
              <a:rPr lang="en-US" sz="2800" kern="0" dirty="0">
                <a:solidFill>
                  <a:prstClr val="black"/>
                </a:solidFill>
              </a:rPr>
              <a:t>Challenging students often have </a:t>
            </a:r>
            <a:r>
              <a:rPr lang="en-US" sz="2800" b="1" kern="0" dirty="0">
                <a:solidFill>
                  <a:srgbClr val="C00000"/>
                </a:solidFill>
              </a:rPr>
              <a:t>lagging skills in several, overlapping areas.</a:t>
            </a:r>
          </a:p>
        </p:txBody>
      </p:sp>
    </p:spTree>
    <p:extLst>
      <p:ext uri="{BB962C8B-B14F-4D97-AF65-F5344CB8AC3E}">
        <p14:creationId xmlns:p14="http://schemas.microsoft.com/office/powerpoint/2010/main" val="248510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228600" y="1341437"/>
            <a:ext cx="4038600" cy="5157098"/>
          </a:xfrm>
        </p:spPr>
        <p:txBody>
          <a:bodyPr anchor="t">
            <a:noAutofit/>
          </a:bodyPr>
          <a:lstStyle/>
          <a:p>
            <a:pPr marL="0" lvl="0" indent="0">
              <a:spcAft>
                <a:spcPts val="400"/>
              </a:spcAft>
              <a:buNone/>
            </a:pPr>
            <a:r>
              <a:rPr lang="en-US" sz="2400" b="1" u="sng" dirty="0">
                <a:solidFill>
                  <a:srgbClr val="C00000"/>
                </a:solidFill>
              </a:rPr>
              <a:t>Emotion Regulation</a:t>
            </a:r>
          </a:p>
          <a:p>
            <a:pPr marL="285750" lvl="0" indent="-285750">
              <a:spcAft>
                <a:spcPts val="800"/>
              </a:spcAft>
            </a:pPr>
            <a:r>
              <a:rPr lang="en-US" sz="2200" dirty="0"/>
              <a:t>Difficulty managing emotional response to frustration so they can continue to think rationally</a:t>
            </a:r>
          </a:p>
          <a:p>
            <a:pPr marL="285750" lvl="0" indent="-285750">
              <a:spcAft>
                <a:spcPts val="800"/>
              </a:spcAft>
            </a:pPr>
            <a:r>
              <a:rPr lang="en-US" sz="2200" dirty="0"/>
              <a:t>Sudden shifts in mood, especially irritability that results in reactive aggression and outbursts</a:t>
            </a:r>
          </a:p>
          <a:p>
            <a:pPr marL="285750" indent="-285750">
              <a:spcAft>
                <a:spcPts val="800"/>
              </a:spcAft>
            </a:pPr>
            <a:r>
              <a:rPr lang="en-US" sz="2200" dirty="0"/>
              <a:t>Chronic irritability and/or anxiety that lowers the capacity for problem-solving or heighten frustration</a:t>
            </a:r>
          </a:p>
          <a:p>
            <a:pPr marL="285750" lvl="0" indent="-285750">
              <a:spcAft>
                <a:spcPts val="300"/>
              </a:spcAft>
            </a:pPr>
            <a:endParaRPr lang="en-US" sz="2400" dirty="0"/>
          </a:p>
          <a:p>
            <a:pPr marL="0" indent="0">
              <a:spcAft>
                <a:spcPts val="300"/>
              </a:spcAft>
              <a:buNone/>
            </a:pPr>
            <a:endParaRPr lang="en-US" sz="2200" dirty="0"/>
          </a:p>
          <a:p>
            <a:pPr marL="285750" indent="-228600">
              <a:spcAft>
                <a:spcPts val="300"/>
              </a:spcAft>
            </a:pPr>
            <a:endParaRPr lang="en-US" sz="2200" dirty="0"/>
          </a:p>
        </p:txBody>
      </p:sp>
      <p:sp>
        <p:nvSpPr>
          <p:cNvPr id="4" name="Text Placeholder 3">
            <a:extLst>
              <a:ext uri="{FF2B5EF4-FFF2-40B4-BE49-F238E27FC236}">
                <a16:creationId xmlns:a16="http://schemas.microsoft.com/office/drawing/2014/main" xmlns="" id="{C2E4F35C-1B6E-0844-9610-EB1A0098BDD3}"/>
              </a:ext>
            </a:extLst>
          </p:cNvPr>
          <p:cNvSpPr>
            <a:spLocks noGrp="1"/>
          </p:cNvSpPr>
          <p:nvPr>
            <p:ph type="body" sz="half" idx="2"/>
          </p:nvPr>
        </p:nvSpPr>
        <p:spPr>
          <a:xfrm>
            <a:off x="4191000" y="1341437"/>
            <a:ext cx="4800600" cy="5287963"/>
          </a:xfrm>
        </p:spPr>
        <p:txBody>
          <a:bodyPr>
            <a:noAutofit/>
          </a:bodyPr>
          <a:lstStyle/>
          <a:p>
            <a:pPr marL="0" lvl="0" indent="0" algn="l" rtl="0">
              <a:spcAft>
                <a:spcPts val="300"/>
              </a:spcAft>
              <a:buNone/>
            </a:pPr>
            <a:r>
              <a:rPr lang="en-US" sz="2400" b="1" u="sng" dirty="0">
                <a:solidFill>
                  <a:srgbClr val="0002E5"/>
                </a:solidFill>
              </a:rPr>
              <a:t>Cognitive Flexibility</a:t>
            </a:r>
            <a:r>
              <a:rPr lang="en-US" sz="2400" b="1" dirty="0">
                <a:solidFill>
                  <a:srgbClr val="0002E5"/>
                </a:solidFill>
              </a:rPr>
              <a:t> </a:t>
            </a:r>
            <a:r>
              <a:rPr lang="en-US" sz="1800" dirty="0">
                <a:solidFill>
                  <a:schemeClr val="tx1"/>
                </a:solidFill>
              </a:rPr>
              <a:t>(difficulties with)</a:t>
            </a:r>
            <a:endParaRPr lang="en-US" sz="1800" b="1" dirty="0">
              <a:solidFill>
                <a:srgbClr val="0002E5"/>
              </a:solidFill>
            </a:endParaRPr>
          </a:p>
          <a:p>
            <a:pPr algn="l" rtl="0">
              <a:spcAft>
                <a:spcPts val="300"/>
              </a:spcAft>
            </a:pPr>
            <a:r>
              <a:rPr lang="en-US" sz="2200" dirty="0"/>
              <a:t>Handling transitions, shifting from one mindset or task to another</a:t>
            </a:r>
          </a:p>
          <a:p>
            <a:pPr marL="285750" indent="-285750">
              <a:spcAft>
                <a:spcPts val="300"/>
              </a:spcAft>
            </a:pPr>
            <a:r>
              <a:rPr lang="en-US" sz="2200" dirty="0"/>
              <a:t>Handling unpredictability, ambiguity, uncertainty, novelty</a:t>
            </a:r>
          </a:p>
          <a:p>
            <a:pPr marL="285750" indent="-285750">
              <a:spcAft>
                <a:spcPts val="300"/>
              </a:spcAft>
            </a:pPr>
            <a:r>
              <a:rPr lang="en-US" sz="2200" dirty="0"/>
              <a:t>Shifting from original idea, plan, or solution</a:t>
            </a:r>
          </a:p>
          <a:p>
            <a:pPr marL="285750" indent="-285750">
              <a:spcAft>
                <a:spcPts val="300"/>
              </a:spcAft>
            </a:pPr>
            <a:r>
              <a:rPr lang="en-US" sz="2200" dirty="0"/>
              <a:t>Considering a range of solutions to a problem</a:t>
            </a:r>
          </a:p>
          <a:p>
            <a:pPr marL="285750" indent="-285750">
              <a:spcAft>
                <a:spcPts val="300"/>
              </a:spcAft>
            </a:pPr>
            <a:r>
              <a:rPr lang="en-US" sz="2200" dirty="0"/>
              <a:t>Seeing the “grays”/concrete, literal, black-and-white thinking</a:t>
            </a:r>
          </a:p>
          <a:p>
            <a:pPr marL="285750" indent="-285750">
              <a:spcAft>
                <a:spcPts val="300"/>
              </a:spcAft>
            </a:pPr>
            <a:r>
              <a:rPr lang="en-US" sz="2200" dirty="0"/>
              <a:t>Inflexible inaccurate biases or interpretations (“I always get blamed for everything!”)</a:t>
            </a:r>
          </a:p>
          <a:p>
            <a:endParaRPr lang="en-US" dirty="0"/>
          </a:p>
        </p:txBody>
      </p:sp>
      <p:sp>
        <p:nvSpPr>
          <p:cNvPr id="3" name="Title 2"/>
          <p:cNvSpPr>
            <a:spLocks noGrp="1"/>
          </p:cNvSpPr>
          <p:nvPr>
            <p:ph type="title"/>
          </p:nvPr>
        </p:nvSpPr>
        <p:spPr>
          <a:xfrm>
            <a:off x="457200" y="359465"/>
            <a:ext cx="8229600" cy="859735"/>
          </a:xfrm>
        </p:spPr>
        <p:txBody>
          <a:bodyPr>
            <a:normAutofit/>
          </a:bodyPr>
          <a:lstStyle/>
          <a:p>
            <a:r>
              <a:rPr lang="en-US" dirty="0"/>
              <a:t>2 Important Areas of Lagging Skills</a:t>
            </a:r>
          </a:p>
        </p:txBody>
      </p:sp>
    </p:spTree>
    <p:extLst>
      <p:ext uri="{BB962C8B-B14F-4D97-AF65-F5344CB8AC3E}">
        <p14:creationId xmlns:p14="http://schemas.microsoft.com/office/powerpoint/2010/main" val="161417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D7B818C-463D-1148-A005-66772E7E8A0D}"/>
              </a:ext>
            </a:extLst>
          </p:cNvPr>
          <p:cNvSpPr>
            <a:spLocks noGrp="1"/>
          </p:cNvSpPr>
          <p:nvPr>
            <p:ph type="title"/>
          </p:nvPr>
        </p:nvSpPr>
        <p:spPr/>
        <p:txBody>
          <a:bodyPr/>
          <a:lstStyle/>
          <a:p>
            <a:r>
              <a:rPr lang="en-US" dirty="0"/>
              <a:t>How to deal with Dylan?</a:t>
            </a:r>
          </a:p>
        </p:txBody>
      </p:sp>
      <p:pic>
        <p:nvPicPr>
          <p:cNvPr id="5" name="Picture 4" descr="A close up of a sign&#10;&#10;Description automatically generated">
            <a:extLst>
              <a:ext uri="{FF2B5EF4-FFF2-40B4-BE49-F238E27FC236}">
                <a16:creationId xmlns:a16="http://schemas.microsoft.com/office/drawing/2014/main" xmlns="" id="{FD58B801-2FF0-0D4D-9EEA-81E32C2EB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1371600"/>
            <a:ext cx="4953000" cy="5440046"/>
          </a:xfrm>
          <a:prstGeom prst="rect">
            <a:avLst/>
          </a:prstGeom>
        </p:spPr>
      </p:pic>
    </p:spTree>
    <p:extLst>
      <p:ext uri="{BB962C8B-B14F-4D97-AF65-F5344CB8AC3E}">
        <p14:creationId xmlns:p14="http://schemas.microsoft.com/office/powerpoint/2010/main" val="208615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1" y="1524000"/>
            <a:ext cx="8077199" cy="2590800"/>
          </a:xfrm>
        </p:spPr>
        <p:txBody>
          <a:bodyPr>
            <a:normAutofit/>
          </a:bodyPr>
          <a:lstStyle/>
          <a:p>
            <a:pPr marL="457200" indent="-457200">
              <a:spcAft>
                <a:spcPts val="1000"/>
              </a:spcAft>
              <a:buNone/>
            </a:pPr>
            <a:r>
              <a:rPr lang="en-US" sz="2800" b="1" dirty="0">
                <a:solidFill>
                  <a:srgbClr val="0002E5"/>
                </a:solidFill>
              </a:rPr>
              <a:t>Q: When is challenging behavior most likely to occur?</a:t>
            </a:r>
          </a:p>
          <a:p>
            <a:pPr marL="400050" indent="-400050">
              <a:buNone/>
            </a:pPr>
            <a:r>
              <a:rPr lang="en-US" sz="2800" b="1" dirty="0">
                <a:solidFill>
                  <a:srgbClr val="996600"/>
                </a:solidFill>
              </a:rPr>
              <a:t>A: When the </a:t>
            </a:r>
            <a:r>
              <a:rPr lang="en-US" sz="2800" b="1" dirty="0">
                <a:solidFill>
                  <a:schemeClr val="tx1"/>
                </a:solidFill>
              </a:rPr>
              <a:t>demands</a:t>
            </a:r>
            <a:r>
              <a:rPr lang="en-US" sz="2800" b="1" dirty="0">
                <a:solidFill>
                  <a:srgbClr val="996600"/>
                </a:solidFill>
              </a:rPr>
              <a:t> being placed on a student exceed his/her </a:t>
            </a:r>
            <a:r>
              <a:rPr lang="en-US" sz="2800" b="1" dirty="0">
                <a:solidFill>
                  <a:srgbClr val="C00000"/>
                </a:solidFill>
              </a:rPr>
              <a:t>skills or capacity to respond adaptively</a:t>
            </a:r>
            <a:r>
              <a:rPr lang="en-US" sz="2800" b="1" dirty="0">
                <a:solidFill>
                  <a:srgbClr val="996600"/>
                </a:solidFill>
              </a:rPr>
              <a:t>.</a:t>
            </a:r>
          </a:p>
        </p:txBody>
      </p:sp>
      <p:sp>
        <p:nvSpPr>
          <p:cNvPr id="3" name="Title 2"/>
          <p:cNvSpPr>
            <a:spLocks noGrp="1"/>
          </p:cNvSpPr>
          <p:nvPr>
            <p:ph type="title"/>
          </p:nvPr>
        </p:nvSpPr>
        <p:spPr/>
        <p:txBody>
          <a:bodyPr/>
          <a:lstStyle/>
          <a:p>
            <a:r>
              <a:rPr lang="en-US" dirty="0"/>
              <a:t>Student Blow Ups are Predictable</a:t>
            </a:r>
          </a:p>
        </p:txBody>
      </p:sp>
      <p:sp>
        <p:nvSpPr>
          <p:cNvPr id="14" name="Text Placeholder 1"/>
          <p:cNvSpPr txBox="1">
            <a:spLocks/>
          </p:cNvSpPr>
          <p:nvPr/>
        </p:nvSpPr>
        <p:spPr>
          <a:xfrm>
            <a:off x="5410199" y="3830991"/>
            <a:ext cx="3276600" cy="1743277"/>
          </a:xfrm>
          <a:prstGeom prst="rect">
            <a:avLst/>
          </a:prstGeom>
          <a:solidFill>
            <a:srgbClr val="FFFFCC"/>
          </a:solidFill>
          <a:ln w="19050">
            <a:solidFill>
              <a:srgbClr val="0000FF"/>
            </a:solidFill>
          </a:ln>
        </p:spPr>
        <p:txBody>
          <a:bodyP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2500" b="1" dirty="0"/>
              <a:t>Some students have the</a:t>
            </a:r>
            <a:r>
              <a:rPr lang="en-US" sz="2500" dirty="0"/>
              <a:t> </a:t>
            </a:r>
            <a:r>
              <a:rPr lang="en-US" sz="2500" b="1" i="1" dirty="0">
                <a:solidFill>
                  <a:srgbClr val="0002E5"/>
                </a:solidFill>
              </a:rPr>
              <a:t>skills</a:t>
            </a:r>
            <a:r>
              <a:rPr lang="en-US" sz="2500" b="1" i="1" dirty="0">
                <a:solidFill>
                  <a:srgbClr val="0000FF"/>
                </a:solidFill>
              </a:rPr>
              <a:t> </a:t>
            </a:r>
            <a:r>
              <a:rPr lang="en-US" sz="2500" b="1" dirty="0"/>
              <a:t>to hold it together under stress; others don’t.</a:t>
            </a:r>
          </a:p>
        </p:txBody>
      </p:sp>
      <p:grpSp>
        <p:nvGrpSpPr>
          <p:cNvPr id="16" name="Group 15"/>
          <p:cNvGrpSpPr/>
          <p:nvPr/>
        </p:nvGrpSpPr>
        <p:grpSpPr>
          <a:xfrm>
            <a:off x="469900" y="3830991"/>
            <a:ext cx="3962400" cy="2088178"/>
            <a:chOff x="5332014" y="2209800"/>
            <a:chExt cx="3962400" cy="2088178"/>
          </a:xfrm>
        </p:grpSpPr>
        <p:pic>
          <p:nvPicPr>
            <p:cNvPr id="1028" name="Picture 4" descr="C:\Users\tamarad\AppData\Local\Microsoft\Windows\Temporary Internet Files\Content.IE5\M1L0KLLN\MC90039115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089" y="2209800"/>
              <a:ext cx="1979214" cy="19244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332014" y="2773978"/>
              <a:ext cx="1447800" cy="400110"/>
            </a:xfrm>
            <a:prstGeom prst="rect">
              <a:avLst/>
            </a:prstGeom>
            <a:noFill/>
            <a:ln>
              <a:solidFill>
                <a:schemeClr val="tx1"/>
              </a:solidFill>
            </a:ln>
          </p:spPr>
          <p:txBody>
            <a:bodyPr wrap="square" rtlCol="0">
              <a:spAutoFit/>
            </a:bodyPr>
            <a:lstStyle/>
            <a:p>
              <a:pPr algn="ctr"/>
              <a:r>
                <a:rPr lang="en-US" sz="2000" b="1" dirty="0"/>
                <a:t>DEMANDS</a:t>
              </a:r>
            </a:p>
          </p:txBody>
        </p:sp>
        <p:sp>
          <p:nvSpPr>
            <p:cNvPr id="17" name="TextBox 16"/>
            <p:cNvSpPr txBox="1"/>
            <p:nvPr/>
          </p:nvSpPr>
          <p:spPr>
            <a:xfrm>
              <a:off x="8153400" y="3897868"/>
              <a:ext cx="1141014" cy="400110"/>
            </a:xfrm>
            <a:prstGeom prst="rect">
              <a:avLst/>
            </a:prstGeom>
            <a:noFill/>
            <a:ln>
              <a:solidFill>
                <a:srgbClr val="C00000"/>
              </a:solidFill>
            </a:ln>
          </p:spPr>
          <p:txBody>
            <a:bodyPr wrap="square" rtlCol="0" anchor="ctr">
              <a:spAutoFit/>
            </a:bodyPr>
            <a:lstStyle/>
            <a:p>
              <a:pPr algn="ctr"/>
              <a:r>
                <a:rPr lang="en-US" sz="2000" b="1" dirty="0">
                  <a:solidFill>
                    <a:srgbClr val="C00000"/>
                  </a:solidFill>
                </a:rPr>
                <a:t>SKILLS</a:t>
              </a:r>
            </a:p>
          </p:txBody>
        </p:sp>
      </p:grpSp>
    </p:spTree>
    <p:extLst>
      <p:ext uri="{BB962C8B-B14F-4D97-AF65-F5344CB8AC3E}">
        <p14:creationId xmlns:p14="http://schemas.microsoft.com/office/powerpoint/2010/main" val="3769765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Behavioral challenges represent </a:t>
            </a:r>
            <a:r>
              <a:rPr lang="en-US" b="1" dirty="0">
                <a:solidFill>
                  <a:srgbClr val="FF0000"/>
                </a:solidFill>
              </a:rPr>
              <a:t>maladaptive responses</a:t>
            </a:r>
            <a:r>
              <a:rPr lang="en-US" dirty="0"/>
              <a:t> to situations of </a:t>
            </a:r>
            <a:r>
              <a:rPr lang="en-US" b="1" u="sng" dirty="0"/>
              <a:t>high stress</a:t>
            </a:r>
          </a:p>
        </p:txBody>
      </p:sp>
      <p:sp>
        <p:nvSpPr>
          <p:cNvPr id="3" name="Title 2"/>
          <p:cNvSpPr>
            <a:spLocks noGrp="1"/>
          </p:cNvSpPr>
          <p:nvPr>
            <p:ph type="title"/>
          </p:nvPr>
        </p:nvSpPr>
        <p:spPr/>
        <p:txBody>
          <a:bodyPr/>
          <a:lstStyle/>
          <a:p>
            <a:r>
              <a:rPr lang="en-US" dirty="0"/>
              <a:t>Stress Responses</a:t>
            </a:r>
          </a:p>
        </p:txBody>
      </p:sp>
      <p:sp>
        <p:nvSpPr>
          <p:cNvPr id="4" name="Rectangle 3"/>
          <p:cNvSpPr/>
          <p:nvPr/>
        </p:nvSpPr>
        <p:spPr>
          <a:xfrm>
            <a:off x="1066800" y="3200400"/>
            <a:ext cx="6553200" cy="574901"/>
          </a:xfrm>
          <a:prstGeom prst="rect">
            <a:avLst/>
          </a:prstGeom>
        </p:spPr>
        <p:txBody>
          <a:bodyPr wrap="square">
            <a:spAutoFit/>
          </a:bodyPr>
          <a:lstStyle/>
          <a:p>
            <a:pPr lvl="0" algn="ctr">
              <a:lnSpc>
                <a:spcPct val="120000"/>
              </a:lnSpc>
              <a:spcBef>
                <a:spcPts val="600"/>
              </a:spcBef>
              <a:spcAft>
                <a:spcPts val="200"/>
              </a:spcAft>
            </a:pPr>
            <a:r>
              <a:rPr lang="en-US" sz="2800" b="1" i="1" kern="0" dirty="0">
                <a:solidFill>
                  <a:sysClr val="windowText" lastClr="000000"/>
                </a:solidFill>
              </a:rPr>
              <a:t>Spectrum of responses to high stress</a:t>
            </a:r>
          </a:p>
        </p:txBody>
      </p:sp>
      <p:grpSp>
        <p:nvGrpSpPr>
          <p:cNvPr id="5" name="Group 4"/>
          <p:cNvGrpSpPr/>
          <p:nvPr/>
        </p:nvGrpSpPr>
        <p:grpSpPr>
          <a:xfrm>
            <a:off x="381000" y="4050506"/>
            <a:ext cx="8534399" cy="2121694"/>
            <a:chOff x="381000" y="4162424"/>
            <a:chExt cx="8534399" cy="2121694"/>
          </a:xfrm>
        </p:grpSpPr>
        <p:sp>
          <p:nvSpPr>
            <p:cNvPr id="6" name="Text Placeholder 1"/>
            <p:cNvSpPr txBox="1">
              <a:spLocks/>
            </p:cNvSpPr>
            <p:nvPr/>
          </p:nvSpPr>
          <p:spPr>
            <a:xfrm>
              <a:off x="381000" y="4495800"/>
              <a:ext cx="2133600" cy="1123950"/>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2000" b="1" dirty="0">
                  <a:effectLst>
                    <a:outerShdw blurRad="38100" dist="38100" dir="2700000" algn="tl">
                      <a:srgbClr val="000000">
                        <a:alpha val="43137"/>
                      </a:srgbClr>
                    </a:outerShdw>
                  </a:effectLst>
                </a:rPr>
                <a:t>MILD</a:t>
              </a:r>
            </a:p>
            <a:p>
              <a:pPr marL="0" indent="0" algn="ctr">
                <a:buFontTx/>
                <a:buNone/>
              </a:pPr>
              <a:r>
                <a:rPr lang="en-US" sz="2000" b="1" dirty="0"/>
                <a:t>Cry, sulk, pout, whine, withdraw</a:t>
              </a:r>
            </a:p>
          </p:txBody>
        </p:sp>
        <p:sp>
          <p:nvSpPr>
            <p:cNvPr id="7" name="Text Placeholder 1"/>
            <p:cNvSpPr txBox="1">
              <a:spLocks/>
            </p:cNvSpPr>
            <p:nvPr/>
          </p:nvSpPr>
          <p:spPr>
            <a:xfrm>
              <a:off x="2743200" y="4495800"/>
              <a:ext cx="2895600" cy="1123950"/>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2000" b="1" dirty="0">
                  <a:solidFill>
                    <a:srgbClr val="996600"/>
                  </a:solidFill>
                  <a:effectLst>
                    <a:outerShdw blurRad="38100" dist="38100" dir="2700000" algn="tl">
                      <a:srgbClr val="000000">
                        <a:alpha val="43137"/>
                      </a:srgbClr>
                    </a:outerShdw>
                  </a:effectLst>
                </a:rPr>
                <a:t>MODERATE</a:t>
              </a:r>
            </a:p>
            <a:p>
              <a:pPr marL="0" indent="0" algn="ctr">
                <a:buFontTx/>
                <a:buNone/>
              </a:pPr>
              <a:r>
                <a:rPr lang="en-US" sz="2000" b="1" dirty="0">
                  <a:solidFill>
                    <a:srgbClr val="996600"/>
                  </a:solidFill>
                </a:rPr>
                <a:t>Screaming, swearing, hitting, kicking, destroying property, truancy</a:t>
              </a:r>
            </a:p>
          </p:txBody>
        </p:sp>
        <p:sp>
          <p:nvSpPr>
            <p:cNvPr id="8" name="Left-Right Arrow 7"/>
            <p:cNvSpPr/>
            <p:nvPr/>
          </p:nvSpPr>
          <p:spPr>
            <a:xfrm>
              <a:off x="914400" y="4162424"/>
              <a:ext cx="7162800" cy="257176"/>
            </a:xfrm>
            <a:prstGeom prst="leftRightArrow">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p:cNvSpPr txBox="1">
              <a:spLocks/>
            </p:cNvSpPr>
            <p:nvPr/>
          </p:nvSpPr>
          <p:spPr>
            <a:xfrm>
              <a:off x="5904506" y="4495800"/>
              <a:ext cx="3010893" cy="1788318"/>
            </a:xfrm>
            <a:prstGeom prst="rect">
              <a:avLst/>
            </a:prstGeom>
          </p:spPr>
          <p:txBody>
            <a:bodyP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2000" b="1" dirty="0">
                  <a:solidFill>
                    <a:srgbClr val="C00000"/>
                  </a:solidFill>
                  <a:effectLst>
                    <a:outerShdw blurRad="38100" dist="38100" dir="2700000" algn="tl">
                      <a:srgbClr val="000000">
                        <a:alpha val="43137"/>
                      </a:srgbClr>
                    </a:outerShdw>
                  </a:effectLst>
                </a:rPr>
                <a:t>EXTREME</a:t>
              </a:r>
            </a:p>
            <a:p>
              <a:pPr marL="0" indent="0" algn="ctr">
                <a:buFontTx/>
                <a:buNone/>
              </a:pPr>
              <a:r>
                <a:rPr lang="en-US" sz="2000" b="1" dirty="0">
                  <a:solidFill>
                    <a:srgbClr val="C00000"/>
                  </a:solidFill>
                </a:rPr>
                <a:t>Self-induced vomiting, cutting, drinking, using drugs, stabbing, shooting</a:t>
              </a:r>
            </a:p>
          </p:txBody>
        </p:sp>
      </p:grpSp>
    </p:spTree>
    <p:extLst>
      <p:ext uri="{BB962C8B-B14F-4D97-AF65-F5344CB8AC3E}">
        <p14:creationId xmlns:p14="http://schemas.microsoft.com/office/powerpoint/2010/main" val="39880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618305A-FA21-F649-A6C4-2230E08A42FE}"/>
              </a:ext>
            </a:extLst>
          </p:cNvPr>
          <p:cNvSpPr>
            <a:spLocks noGrp="1"/>
          </p:cNvSpPr>
          <p:nvPr>
            <p:ph type="body" idx="1"/>
          </p:nvPr>
        </p:nvSpPr>
        <p:spPr>
          <a:xfrm>
            <a:off x="457200" y="1295400"/>
            <a:ext cx="8229600" cy="4996069"/>
          </a:xfrm>
        </p:spPr>
        <p:txBody>
          <a:bodyPr>
            <a:normAutofit/>
          </a:bodyPr>
          <a:lstStyle/>
          <a:p>
            <a:pPr>
              <a:lnSpc>
                <a:spcPct val="110000"/>
              </a:lnSpc>
              <a:spcAft>
                <a:spcPts val="600"/>
              </a:spcAft>
            </a:pPr>
            <a:r>
              <a:rPr lang="en-US" sz="2600" dirty="0"/>
              <a:t>Stop assuming that students have </a:t>
            </a:r>
            <a:r>
              <a:rPr lang="en-US" sz="2600" b="1" dirty="0">
                <a:solidFill>
                  <a:srgbClr val="0000FF"/>
                </a:solidFill>
              </a:rPr>
              <a:t>the skills and resources </a:t>
            </a:r>
            <a:r>
              <a:rPr lang="en-US" sz="2600" dirty="0"/>
              <a:t>to meet our expectations. </a:t>
            </a:r>
            <a:r>
              <a:rPr lang="en-US" sz="2600" b="1" dirty="0">
                <a:solidFill>
                  <a:srgbClr val="C00000"/>
                </a:solidFill>
              </a:rPr>
              <a:t>Unmet expectations fuel conflict</a:t>
            </a:r>
            <a:r>
              <a:rPr lang="en-US" sz="2600" dirty="0"/>
              <a:t>.</a:t>
            </a:r>
          </a:p>
          <a:p>
            <a:pPr>
              <a:spcBef>
                <a:spcPts val="1200"/>
              </a:spcBef>
              <a:spcAft>
                <a:spcPts val="0"/>
              </a:spcAft>
            </a:pPr>
            <a:r>
              <a:rPr lang="en-US" sz="2600" dirty="0"/>
              <a:t>If a student is </a:t>
            </a:r>
            <a:r>
              <a:rPr lang="en-US" sz="2600" b="1" dirty="0">
                <a:solidFill>
                  <a:schemeClr val="accent2"/>
                </a:solidFill>
              </a:rPr>
              <a:t>not</a:t>
            </a:r>
            <a:r>
              <a:rPr lang="en-US" sz="2600" dirty="0"/>
              <a:t>:</a:t>
            </a:r>
          </a:p>
          <a:p>
            <a:pPr lvl="1">
              <a:lnSpc>
                <a:spcPct val="110000"/>
              </a:lnSpc>
              <a:spcBef>
                <a:spcPts val="600"/>
              </a:spcBef>
              <a:spcAft>
                <a:spcPts val="0"/>
              </a:spcAft>
            </a:pPr>
            <a:r>
              <a:rPr lang="en-US" sz="2200" dirty="0"/>
              <a:t>Making progress &amp; learning employability skills needed to do well (TABE up, get certifications)</a:t>
            </a:r>
          </a:p>
          <a:p>
            <a:pPr lvl="1">
              <a:lnSpc>
                <a:spcPct val="110000"/>
              </a:lnSpc>
              <a:spcBef>
                <a:spcPts val="600"/>
              </a:spcBef>
              <a:spcAft>
                <a:spcPts val="800"/>
              </a:spcAft>
            </a:pPr>
            <a:r>
              <a:rPr lang="en-US" sz="2200" dirty="0"/>
              <a:t>Conducting him/herself in a safe &amp; respectful manner towards you or other students, with professionalism</a:t>
            </a:r>
          </a:p>
          <a:p>
            <a:pPr lvl="1">
              <a:lnSpc>
                <a:spcPct val="110000"/>
              </a:lnSpc>
              <a:spcBef>
                <a:spcPts val="600"/>
              </a:spcBef>
              <a:spcAft>
                <a:spcPts val="800"/>
              </a:spcAft>
            </a:pPr>
            <a:endParaRPr lang="en-US" dirty="0"/>
          </a:p>
          <a:p>
            <a:pPr marL="457200" lvl="1" indent="0">
              <a:lnSpc>
                <a:spcPct val="110000"/>
              </a:lnSpc>
              <a:spcBef>
                <a:spcPts val="600"/>
              </a:spcBef>
              <a:spcAft>
                <a:spcPts val="800"/>
              </a:spcAft>
              <a:buNone/>
            </a:pPr>
            <a:endParaRPr lang="en-US" dirty="0"/>
          </a:p>
        </p:txBody>
      </p:sp>
      <p:sp>
        <p:nvSpPr>
          <p:cNvPr id="3" name="Title 2">
            <a:extLst>
              <a:ext uri="{FF2B5EF4-FFF2-40B4-BE49-F238E27FC236}">
                <a16:creationId xmlns:a16="http://schemas.microsoft.com/office/drawing/2014/main" xmlns="" id="{8EC5B5FD-3A55-F747-A27F-5EE1CF7A5A70}"/>
              </a:ext>
            </a:extLst>
          </p:cNvPr>
          <p:cNvSpPr>
            <a:spLocks noGrp="1"/>
          </p:cNvSpPr>
          <p:nvPr>
            <p:ph type="title"/>
          </p:nvPr>
        </p:nvSpPr>
        <p:spPr/>
        <p:txBody>
          <a:bodyPr/>
          <a:lstStyle/>
          <a:p>
            <a:r>
              <a:rPr lang="en-US" b="1" dirty="0">
                <a:solidFill>
                  <a:srgbClr val="C00000"/>
                </a:solidFill>
              </a:rPr>
              <a:t>Assumptions</a:t>
            </a:r>
            <a:r>
              <a:rPr lang="en-US" dirty="0"/>
              <a:t> and </a:t>
            </a:r>
            <a:r>
              <a:rPr lang="en-US" dirty="0">
                <a:solidFill>
                  <a:srgbClr val="0002E5"/>
                </a:solidFill>
              </a:rPr>
              <a:t>Expectations</a:t>
            </a:r>
          </a:p>
        </p:txBody>
      </p:sp>
      <p:sp>
        <p:nvSpPr>
          <p:cNvPr id="4" name="Rectangle 3">
            <a:extLst>
              <a:ext uri="{FF2B5EF4-FFF2-40B4-BE49-F238E27FC236}">
                <a16:creationId xmlns:a16="http://schemas.microsoft.com/office/drawing/2014/main" xmlns="" id="{4202E738-CF72-9040-9F53-C0AF04D66013}"/>
              </a:ext>
            </a:extLst>
          </p:cNvPr>
          <p:cNvSpPr/>
          <p:nvPr/>
        </p:nvSpPr>
        <p:spPr>
          <a:xfrm>
            <a:off x="1717692" y="4989859"/>
            <a:ext cx="5708615" cy="510396"/>
          </a:xfrm>
          <a:prstGeom prst="rect">
            <a:avLst/>
          </a:prstGeom>
          <a:solidFill>
            <a:schemeClr val="bg1"/>
          </a:solidFill>
          <a:ln>
            <a:solidFill>
              <a:schemeClr val="tx1"/>
            </a:solidFill>
          </a:ln>
        </p:spPr>
        <p:txBody>
          <a:bodyPr wrap="square">
            <a:spAutoFit/>
          </a:bodyPr>
          <a:lstStyle/>
          <a:p>
            <a:pPr lvl="0" algn="ctr">
              <a:lnSpc>
                <a:spcPct val="110000"/>
              </a:lnSpc>
              <a:spcAft>
                <a:spcPts val="1800"/>
              </a:spcAft>
            </a:pPr>
            <a:r>
              <a:rPr lang="en-US" sz="2600" kern="0" dirty="0">
                <a:solidFill>
                  <a:sysClr val="windowText" lastClr="000000"/>
                </a:solidFill>
              </a:rPr>
              <a:t>It’s very likely because the student </a:t>
            </a:r>
            <a:r>
              <a:rPr lang="en-US" sz="2600" b="1" kern="0" dirty="0">
                <a:solidFill>
                  <a:srgbClr val="C00000"/>
                </a:solidFill>
              </a:rPr>
              <a:t>can’t</a:t>
            </a:r>
            <a:r>
              <a:rPr lang="en-US" sz="2600" kern="0" dirty="0">
                <a:solidFill>
                  <a:sysClr val="windowText" lastClr="000000"/>
                </a:solidFill>
              </a:rPr>
              <a:t>.</a:t>
            </a:r>
          </a:p>
        </p:txBody>
      </p:sp>
      <p:sp>
        <p:nvSpPr>
          <p:cNvPr id="9" name="Rectangle 8">
            <a:extLst>
              <a:ext uri="{FF2B5EF4-FFF2-40B4-BE49-F238E27FC236}">
                <a16:creationId xmlns:a16="http://schemas.microsoft.com/office/drawing/2014/main" xmlns="" id="{C87ED826-C26E-5F43-848C-CA4D29D03556}"/>
              </a:ext>
            </a:extLst>
          </p:cNvPr>
          <p:cNvSpPr/>
          <p:nvPr/>
        </p:nvSpPr>
        <p:spPr>
          <a:xfrm>
            <a:off x="457200" y="5600600"/>
            <a:ext cx="8534400" cy="954107"/>
          </a:xfrm>
          <a:prstGeom prst="rect">
            <a:avLst/>
          </a:prstGeom>
          <a:solidFill>
            <a:srgbClr val="FFFFCC"/>
          </a:solidFill>
          <a:ln>
            <a:solidFill>
              <a:schemeClr val="tx1"/>
            </a:solidFill>
          </a:ln>
        </p:spPr>
        <p:txBody>
          <a:bodyPr wrap="square">
            <a:spAutoFit/>
          </a:bodyPr>
          <a:lstStyle/>
          <a:p>
            <a:pPr lvl="0" algn="ctr">
              <a:defRPr/>
            </a:pPr>
            <a:r>
              <a:rPr lang="en-US" sz="2800" dirty="0"/>
              <a:t>If the student had the skills and resources, there would be </a:t>
            </a:r>
            <a:r>
              <a:rPr lang="en-US" sz="2800" b="1" u="sng" dirty="0"/>
              <a:t>no conflict in the first place</a:t>
            </a:r>
            <a:r>
              <a:rPr lang="en-US" sz="2800" dirty="0"/>
              <a:t>.</a:t>
            </a:r>
          </a:p>
        </p:txBody>
      </p:sp>
    </p:spTree>
    <p:extLst>
      <p:ext uri="{BB962C8B-B14F-4D97-AF65-F5344CB8AC3E}">
        <p14:creationId xmlns:p14="http://schemas.microsoft.com/office/powerpoint/2010/main" val="3526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418A4B15-5A3C-2B48-8C66-F9BA2025AD00}"/>
              </a:ext>
            </a:extLst>
          </p:cNvPr>
          <p:cNvSpPr>
            <a:spLocks noGrp="1"/>
          </p:cNvSpPr>
          <p:nvPr>
            <p:ph type="subTitle" idx="1"/>
          </p:nvPr>
        </p:nvSpPr>
        <p:spPr>
          <a:xfrm>
            <a:off x="457200" y="3429000"/>
            <a:ext cx="8187649" cy="1143000"/>
          </a:xfrm>
        </p:spPr>
        <p:txBody>
          <a:bodyPr>
            <a:noAutofit/>
          </a:bodyPr>
          <a:lstStyle/>
          <a:p>
            <a:pPr>
              <a:spcAft>
                <a:spcPts val="1800"/>
              </a:spcAft>
            </a:pPr>
            <a:r>
              <a:rPr lang="en-US" dirty="0"/>
              <a:t>Drop Assumptions, Expectations and Hidden Agendas</a:t>
            </a:r>
          </a:p>
          <a:p>
            <a:pPr>
              <a:spcAft>
                <a:spcPts val="1800"/>
              </a:spcAft>
            </a:pPr>
            <a:r>
              <a:rPr lang="en-US" dirty="0"/>
              <a:t>Most Common Mistake to Avoid with 4 Examples</a:t>
            </a:r>
          </a:p>
          <a:p>
            <a:r>
              <a:rPr lang="en-US" dirty="0"/>
              <a:t> </a:t>
            </a:r>
          </a:p>
        </p:txBody>
      </p:sp>
      <p:sp>
        <p:nvSpPr>
          <p:cNvPr id="3" name="Title 2">
            <a:extLst>
              <a:ext uri="{FF2B5EF4-FFF2-40B4-BE49-F238E27FC236}">
                <a16:creationId xmlns:a16="http://schemas.microsoft.com/office/drawing/2014/main" xmlns="" id="{1692E7B7-C701-E545-802F-DF5059A7DFA2}"/>
              </a:ext>
            </a:extLst>
          </p:cNvPr>
          <p:cNvSpPr>
            <a:spLocks noGrp="1"/>
          </p:cNvSpPr>
          <p:nvPr>
            <p:ph type="ctrTitle"/>
          </p:nvPr>
        </p:nvSpPr>
        <p:spPr>
          <a:xfrm>
            <a:off x="1676400" y="2057400"/>
            <a:ext cx="7000875" cy="784225"/>
          </a:xfrm>
          <a:solidFill>
            <a:srgbClr val="FFFFCC"/>
          </a:solidFill>
          <a:ln>
            <a:solidFill>
              <a:schemeClr val="tx2">
                <a:lumMod val="60000"/>
                <a:lumOff val="40000"/>
              </a:schemeClr>
            </a:solidFill>
          </a:ln>
        </p:spPr>
        <p:txBody>
          <a:bodyPr anchor="ctr">
            <a:normAutofit/>
          </a:bodyPr>
          <a:lstStyle/>
          <a:p>
            <a:r>
              <a:rPr lang="en-US" sz="3400" b="1" dirty="0">
                <a:latin typeface="Castellar" panose="020F0502020204030204" pitchFamily="34" charset="0"/>
                <a:cs typeface="Castellar" panose="020F0502020204030204" pitchFamily="34" charset="0"/>
              </a:rPr>
              <a:t>CONFLICT PREVENTION</a:t>
            </a:r>
          </a:p>
        </p:txBody>
      </p:sp>
    </p:spTree>
    <p:extLst>
      <p:ext uri="{BB962C8B-B14F-4D97-AF65-F5344CB8AC3E}">
        <p14:creationId xmlns:p14="http://schemas.microsoft.com/office/powerpoint/2010/main" val="37953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4169702"/>
            <a:ext cx="7330814" cy="612085"/>
          </a:xfrm>
          <a:solidFill>
            <a:srgbClr val="FFFFCC"/>
          </a:solidFill>
          <a:ln w="38100">
            <a:solidFill>
              <a:schemeClr val="tx1"/>
            </a:solidFill>
          </a:ln>
        </p:spPr>
        <p:txBody>
          <a:bodyPr>
            <a:normAutofit/>
          </a:bodyPr>
          <a:lstStyle/>
          <a:p>
            <a:pPr marL="18288" indent="0" algn="ctr">
              <a:buNone/>
            </a:pPr>
            <a:r>
              <a:rPr lang="en-US" sz="3400" b="1" dirty="0">
                <a:solidFill>
                  <a:srgbClr val="0002E5"/>
                </a:solidFill>
              </a:rPr>
              <a:t>Conflict </a:t>
            </a:r>
            <a:r>
              <a:rPr lang="en-US" sz="3400" b="1" dirty="0">
                <a:solidFill>
                  <a:schemeClr val="tx1"/>
                </a:solidFill>
              </a:rPr>
              <a:t>is a battle where </a:t>
            </a:r>
            <a:r>
              <a:rPr lang="en-US" sz="3400" b="1" dirty="0">
                <a:solidFill>
                  <a:srgbClr val="C00000"/>
                </a:solidFill>
              </a:rPr>
              <a:t>no one wins</a:t>
            </a:r>
            <a:r>
              <a:rPr lang="en-US" sz="3400" b="1" dirty="0">
                <a:solidFill>
                  <a:schemeClr val="tx1"/>
                </a:solidFill>
              </a:rPr>
              <a:t>.</a:t>
            </a:r>
            <a:endParaRPr lang="en-US" sz="3400" dirty="0">
              <a:solidFill>
                <a:schemeClr val="tx1"/>
              </a:solidFill>
            </a:endParaRPr>
          </a:p>
        </p:txBody>
      </p:sp>
      <p:sp>
        <p:nvSpPr>
          <p:cNvPr id="3" name="Title 2"/>
          <p:cNvSpPr>
            <a:spLocks noGrp="1"/>
          </p:cNvSpPr>
          <p:nvPr>
            <p:ph type="title"/>
          </p:nvPr>
        </p:nvSpPr>
        <p:spPr/>
        <p:txBody>
          <a:bodyPr anchor="ctr"/>
          <a:lstStyle/>
          <a:p>
            <a:pPr algn="ctr"/>
            <a:r>
              <a:rPr lang="en-US" dirty="0"/>
              <a:t>Why Conflict Prevention?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371600"/>
            <a:ext cx="3946786" cy="2616890"/>
          </a:xfrm>
          <a:prstGeom prst="rect">
            <a:avLst/>
          </a:prstGeom>
          <a:solidFill>
            <a:srgbClr val="FFFFCC"/>
          </a:solidFill>
          <a:ln w="19050">
            <a:solidFill>
              <a:schemeClr val="tx1"/>
            </a:solidFill>
          </a:ln>
        </p:spPr>
      </p:pic>
      <p:sp>
        <p:nvSpPr>
          <p:cNvPr id="5" name="Content Placeholder 1">
            <a:extLst>
              <a:ext uri="{FF2B5EF4-FFF2-40B4-BE49-F238E27FC236}">
                <a16:creationId xmlns:a16="http://schemas.microsoft.com/office/drawing/2014/main" xmlns="" id="{3C8F1F3D-BDDB-374A-82A9-A0DC79F0056C}"/>
              </a:ext>
            </a:extLst>
          </p:cNvPr>
          <p:cNvSpPr txBox="1">
            <a:spLocks/>
          </p:cNvSpPr>
          <p:nvPr/>
        </p:nvSpPr>
        <p:spPr>
          <a:xfrm>
            <a:off x="1066800" y="5562600"/>
            <a:ext cx="7330814" cy="1219200"/>
          </a:xfrm>
          <a:prstGeom prst="rect">
            <a:avLst/>
          </a:prstGeom>
          <a:noFill/>
          <a:ln w="38100">
            <a:noFill/>
          </a:ln>
        </p:spPr>
        <p:txBody>
          <a:bodyPr>
            <a:norm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18288" indent="0" algn="ctr">
              <a:buFontTx/>
              <a:buNone/>
            </a:pPr>
            <a:r>
              <a:rPr lang="en-US" sz="3400" b="1" kern="0" dirty="0"/>
              <a:t>Shift your focus from “</a:t>
            </a:r>
            <a:r>
              <a:rPr lang="en-US" sz="3400" b="1" kern="0" dirty="0">
                <a:solidFill>
                  <a:srgbClr val="0002E5"/>
                </a:solidFill>
              </a:rPr>
              <a:t>being right</a:t>
            </a:r>
            <a:r>
              <a:rPr lang="en-US" sz="3400" b="1" kern="0" dirty="0"/>
              <a:t>” to</a:t>
            </a:r>
          </a:p>
          <a:p>
            <a:pPr marL="18288" indent="0" algn="ctr">
              <a:buFontTx/>
              <a:buNone/>
            </a:pPr>
            <a:r>
              <a:rPr lang="en-US" sz="3400" b="1" kern="0" dirty="0"/>
              <a:t>“</a:t>
            </a:r>
            <a:r>
              <a:rPr lang="en-US" sz="3400" b="1" kern="0" dirty="0">
                <a:solidFill>
                  <a:srgbClr val="0002E5"/>
                </a:solidFill>
              </a:rPr>
              <a:t>building relationship</a:t>
            </a:r>
            <a:r>
              <a:rPr lang="en-US" sz="3400" b="1" kern="0" dirty="0"/>
              <a:t>”.</a:t>
            </a:r>
            <a:endParaRPr lang="en-US" sz="3400" kern="0" dirty="0"/>
          </a:p>
        </p:txBody>
      </p:sp>
      <p:sp>
        <p:nvSpPr>
          <p:cNvPr id="7" name="Down Arrow 6">
            <a:extLst>
              <a:ext uri="{FF2B5EF4-FFF2-40B4-BE49-F238E27FC236}">
                <a16:creationId xmlns:a16="http://schemas.microsoft.com/office/drawing/2014/main" xmlns="" id="{F6329797-D465-554E-B917-499AC030A4DC}"/>
              </a:ext>
            </a:extLst>
          </p:cNvPr>
          <p:cNvSpPr/>
          <p:nvPr/>
        </p:nvSpPr>
        <p:spPr>
          <a:xfrm>
            <a:off x="4343400" y="4876800"/>
            <a:ext cx="609600" cy="762000"/>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3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5552B9-B849-F84B-A16E-9D949D8197CC}"/>
              </a:ext>
            </a:extLst>
          </p:cNvPr>
          <p:cNvSpPr>
            <a:spLocks noGrp="1"/>
          </p:cNvSpPr>
          <p:nvPr>
            <p:ph type="body" idx="1"/>
          </p:nvPr>
        </p:nvSpPr>
        <p:spPr>
          <a:xfrm>
            <a:off x="457200" y="2515804"/>
            <a:ext cx="8229600" cy="3982731"/>
          </a:xfrm>
        </p:spPr>
        <p:txBody>
          <a:bodyPr/>
          <a:lstStyle/>
          <a:p>
            <a:pPr marL="0" indent="0">
              <a:buNone/>
            </a:pPr>
            <a:endParaRPr lang="en-US" dirty="0"/>
          </a:p>
          <a:p>
            <a:r>
              <a:rPr lang="en-US" dirty="0"/>
              <a:t>You’ve dropped your assumptions and expectations (problem #1).</a:t>
            </a:r>
          </a:p>
          <a:p>
            <a:pPr marL="0" indent="0">
              <a:buNone/>
            </a:pPr>
            <a:endParaRPr lang="en-US" dirty="0"/>
          </a:p>
          <a:p>
            <a:r>
              <a:rPr lang="en-US" dirty="0"/>
              <a:t>Not really. Now we have the problem #2 -- </a:t>
            </a:r>
            <a:r>
              <a:rPr lang="en-US" b="1" dirty="0">
                <a:solidFill>
                  <a:schemeClr val="accent2"/>
                </a:solidFill>
              </a:rPr>
              <a:t>hidden agendas</a:t>
            </a:r>
            <a:r>
              <a:rPr lang="en-US" dirty="0"/>
              <a:t>.</a:t>
            </a:r>
          </a:p>
          <a:p>
            <a:endParaRPr lang="en-US" dirty="0"/>
          </a:p>
        </p:txBody>
      </p:sp>
      <p:sp>
        <p:nvSpPr>
          <p:cNvPr id="3" name="Title 2">
            <a:extLst>
              <a:ext uri="{FF2B5EF4-FFF2-40B4-BE49-F238E27FC236}">
                <a16:creationId xmlns:a16="http://schemas.microsoft.com/office/drawing/2014/main" xmlns="" id="{5360BB5A-0184-9F41-B7B0-FB8C199F03CB}"/>
              </a:ext>
            </a:extLst>
          </p:cNvPr>
          <p:cNvSpPr>
            <a:spLocks noGrp="1"/>
          </p:cNvSpPr>
          <p:nvPr>
            <p:ph type="title"/>
          </p:nvPr>
        </p:nvSpPr>
        <p:spPr/>
        <p:txBody>
          <a:bodyPr/>
          <a:lstStyle/>
          <a:p>
            <a:r>
              <a:rPr lang="en-US" dirty="0"/>
              <a:t>Hidden Agendas</a:t>
            </a:r>
          </a:p>
        </p:txBody>
      </p:sp>
      <p:grpSp>
        <p:nvGrpSpPr>
          <p:cNvPr id="5" name="Group 4">
            <a:extLst>
              <a:ext uri="{FF2B5EF4-FFF2-40B4-BE49-F238E27FC236}">
                <a16:creationId xmlns:a16="http://schemas.microsoft.com/office/drawing/2014/main" xmlns="" id="{D268348B-4825-434B-BA14-593B1F34D391}"/>
              </a:ext>
            </a:extLst>
          </p:cNvPr>
          <p:cNvGrpSpPr/>
          <p:nvPr/>
        </p:nvGrpSpPr>
        <p:grpSpPr>
          <a:xfrm>
            <a:off x="838200" y="1656070"/>
            <a:ext cx="7105650" cy="1010930"/>
            <a:chOff x="914400" y="5671930"/>
            <a:chExt cx="7105650" cy="1010930"/>
          </a:xfrm>
        </p:grpSpPr>
        <p:sp>
          <p:nvSpPr>
            <p:cNvPr id="6" name="Text Placeholder 1">
              <a:extLst>
                <a:ext uri="{FF2B5EF4-FFF2-40B4-BE49-F238E27FC236}">
                  <a16:creationId xmlns:a16="http://schemas.microsoft.com/office/drawing/2014/main" xmlns="" id="{386479D7-3E6E-0F49-8FF8-CFF72ACB8A55}"/>
                </a:ext>
              </a:extLst>
            </p:cNvPr>
            <p:cNvSpPr txBox="1">
              <a:spLocks/>
            </p:cNvSpPr>
            <p:nvPr/>
          </p:nvSpPr>
          <p:spPr>
            <a:xfrm>
              <a:off x="914400" y="5671930"/>
              <a:ext cx="2990850" cy="990600"/>
            </a:xfrm>
            <a:prstGeom prst="rect">
              <a:avLst/>
            </a:prstGeom>
            <a:solidFill>
              <a:schemeClr val="bg1">
                <a:lumMod val="85000"/>
              </a:schemeClr>
            </a:solidFill>
            <a:ln w="28575">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2800" b="1" dirty="0">
                  <a:cs typeface="Aharoni" pitchFamily="2" charset="-79"/>
                </a:rPr>
                <a:t>Students do well</a:t>
              </a:r>
            </a:p>
            <a:p>
              <a:pPr marL="0" indent="0" algn="ctr">
                <a:buNone/>
              </a:pPr>
              <a:r>
                <a:rPr lang="en-US" sz="2800" b="1" dirty="0">
                  <a:solidFill>
                    <a:srgbClr val="C00000"/>
                  </a:solidFill>
                  <a:cs typeface="Aharoni" pitchFamily="2" charset="-79"/>
                </a:rPr>
                <a:t>if they want to.  </a:t>
              </a:r>
            </a:p>
          </p:txBody>
        </p:sp>
        <p:sp>
          <p:nvSpPr>
            <p:cNvPr id="7" name="Text Placeholder 1">
              <a:extLst>
                <a:ext uri="{FF2B5EF4-FFF2-40B4-BE49-F238E27FC236}">
                  <a16:creationId xmlns:a16="http://schemas.microsoft.com/office/drawing/2014/main" xmlns="" id="{02EF360E-98E0-1F49-9E3F-A067A8DE41F3}"/>
                </a:ext>
              </a:extLst>
            </p:cNvPr>
            <p:cNvSpPr txBox="1">
              <a:spLocks/>
            </p:cNvSpPr>
            <p:nvPr/>
          </p:nvSpPr>
          <p:spPr>
            <a:xfrm>
              <a:off x="5029200" y="5692260"/>
              <a:ext cx="2990850" cy="990600"/>
            </a:xfrm>
            <a:prstGeom prst="rect">
              <a:avLst/>
            </a:prstGeom>
            <a:solidFill>
              <a:srgbClr val="FFFFCC"/>
            </a:solidFill>
            <a:ln w="28575">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2800" b="1" dirty="0">
                  <a:cs typeface="Aharoni" pitchFamily="2" charset="-79"/>
                </a:rPr>
                <a:t>Students do well </a:t>
              </a:r>
              <a:r>
                <a:rPr lang="en-US" sz="2800" b="1" dirty="0">
                  <a:solidFill>
                    <a:srgbClr val="0002E5"/>
                  </a:solidFill>
                  <a:cs typeface="Aharoni" pitchFamily="2" charset="-79"/>
                </a:rPr>
                <a:t>if</a:t>
              </a:r>
              <a:r>
                <a:rPr lang="en-US" sz="2800" b="1" dirty="0">
                  <a:cs typeface="Aharoni" pitchFamily="2" charset="-79"/>
                </a:rPr>
                <a:t> </a:t>
              </a:r>
              <a:r>
                <a:rPr lang="en-US" sz="2800" b="1" dirty="0">
                  <a:solidFill>
                    <a:srgbClr val="0002E5"/>
                  </a:solidFill>
                  <a:cs typeface="Aharoni" pitchFamily="2" charset="-79"/>
                </a:rPr>
                <a:t>they can.</a:t>
              </a:r>
            </a:p>
          </p:txBody>
        </p:sp>
        <p:sp>
          <p:nvSpPr>
            <p:cNvPr id="8" name="Right Arrow 7">
              <a:extLst>
                <a:ext uri="{FF2B5EF4-FFF2-40B4-BE49-F238E27FC236}">
                  <a16:creationId xmlns:a16="http://schemas.microsoft.com/office/drawing/2014/main" xmlns="" id="{C8AA2088-BCF5-714B-A4B5-0891A12B5651}"/>
                </a:ext>
              </a:extLst>
            </p:cNvPr>
            <p:cNvSpPr/>
            <p:nvPr/>
          </p:nvSpPr>
          <p:spPr>
            <a:xfrm>
              <a:off x="3905250" y="6019800"/>
              <a:ext cx="1123950" cy="35825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871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heckerboard(across)">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33412" y="3462632"/>
            <a:ext cx="8229600" cy="2046045"/>
          </a:xfrm>
        </p:spPr>
        <p:txBody>
          <a:bodyPr>
            <a:normAutofit/>
          </a:bodyPr>
          <a:lstStyle/>
          <a:p>
            <a:pPr>
              <a:spcAft>
                <a:spcPts val="600"/>
              </a:spcAft>
            </a:pPr>
            <a:r>
              <a:rPr lang="en-US" sz="2600" dirty="0"/>
              <a:t>Resistance to </a:t>
            </a:r>
            <a:r>
              <a:rPr lang="en-US" sz="2600" b="1" dirty="0">
                <a:solidFill>
                  <a:srgbClr val="0002E5"/>
                </a:solidFill>
              </a:rPr>
              <a:t>hearing the other’s person point of view.</a:t>
            </a:r>
          </a:p>
          <a:p>
            <a:pPr>
              <a:spcAft>
                <a:spcPts val="600"/>
              </a:spcAft>
            </a:pPr>
            <a:r>
              <a:rPr lang="en-US" sz="2600" dirty="0"/>
              <a:t>Investment in </a:t>
            </a:r>
            <a:r>
              <a:rPr lang="en-US" sz="2600" b="1" dirty="0">
                <a:solidFill>
                  <a:srgbClr val="0002E5"/>
                </a:solidFill>
              </a:rPr>
              <a:t>proving that we are “right.”</a:t>
            </a:r>
          </a:p>
          <a:p>
            <a:pPr>
              <a:spcAft>
                <a:spcPts val="600"/>
              </a:spcAft>
            </a:pPr>
            <a:r>
              <a:rPr lang="en-US" sz="2600" dirty="0"/>
              <a:t>Insistence to </a:t>
            </a:r>
            <a:r>
              <a:rPr lang="en-US" sz="2600" b="1" dirty="0">
                <a:solidFill>
                  <a:srgbClr val="0002E5"/>
                </a:solidFill>
              </a:rPr>
              <a:t>advance some hidden agenda.</a:t>
            </a:r>
          </a:p>
          <a:p>
            <a:pPr lvl="1">
              <a:spcBef>
                <a:spcPts val="300"/>
              </a:spcBef>
              <a:spcAft>
                <a:spcPts val="300"/>
              </a:spcAft>
            </a:pPr>
            <a:r>
              <a:rPr lang="en-US" sz="2200" dirty="0"/>
              <a:t>“Respect” or “Authority”</a:t>
            </a:r>
          </a:p>
        </p:txBody>
      </p:sp>
      <p:sp>
        <p:nvSpPr>
          <p:cNvPr id="3" name="Title 2"/>
          <p:cNvSpPr>
            <a:spLocks noGrp="1"/>
          </p:cNvSpPr>
          <p:nvPr>
            <p:ph type="title"/>
          </p:nvPr>
        </p:nvSpPr>
        <p:spPr/>
        <p:txBody>
          <a:bodyPr/>
          <a:lstStyle/>
          <a:p>
            <a:r>
              <a:rPr lang="en-US" dirty="0"/>
              <a:t>Conflict and Resistance</a:t>
            </a:r>
          </a:p>
        </p:txBody>
      </p:sp>
      <p:sp>
        <p:nvSpPr>
          <p:cNvPr id="7" name="TextBox 6"/>
          <p:cNvSpPr txBox="1"/>
          <p:nvPr/>
        </p:nvSpPr>
        <p:spPr>
          <a:xfrm>
            <a:off x="1295400" y="2829580"/>
            <a:ext cx="6324600" cy="523220"/>
          </a:xfrm>
          <a:prstGeom prst="rect">
            <a:avLst/>
          </a:prstGeom>
          <a:solidFill>
            <a:srgbClr val="FFFFCC"/>
          </a:solidFill>
          <a:ln w="28575">
            <a:solidFill>
              <a:schemeClr val="tx1"/>
            </a:solidFill>
          </a:ln>
        </p:spPr>
        <p:txBody>
          <a:bodyPr wrap="square" rtlCol="0" anchor="ctr">
            <a:spAutoFit/>
          </a:bodyPr>
          <a:lstStyle/>
          <a:p>
            <a:pPr lvl="0">
              <a:spcBef>
                <a:spcPts val="300"/>
              </a:spcBef>
              <a:spcAft>
                <a:spcPts val="300"/>
              </a:spcAft>
            </a:pPr>
            <a:r>
              <a:rPr lang="en-US" sz="2800" b="1" kern="0" dirty="0">
                <a:solidFill>
                  <a:sysClr val="windowText" lastClr="000000"/>
                </a:solidFill>
              </a:rPr>
              <a:t>Resistance is at the </a:t>
            </a:r>
            <a:r>
              <a:rPr lang="en-US" sz="2800" b="1" kern="0" dirty="0">
                <a:solidFill>
                  <a:srgbClr val="FF0000"/>
                </a:solidFill>
              </a:rPr>
              <a:t>heart</a:t>
            </a:r>
            <a:r>
              <a:rPr lang="en-US" sz="2800" b="1" kern="0" dirty="0">
                <a:solidFill>
                  <a:sysClr val="windowText" lastClr="000000"/>
                </a:solidFill>
              </a:rPr>
              <a:t> of all conflict.</a:t>
            </a:r>
            <a:endParaRPr lang="en-US" dirty="0"/>
          </a:p>
        </p:txBody>
      </p:sp>
      <p:sp>
        <p:nvSpPr>
          <p:cNvPr id="9" name="TextBox 8"/>
          <p:cNvSpPr txBox="1"/>
          <p:nvPr/>
        </p:nvSpPr>
        <p:spPr>
          <a:xfrm>
            <a:off x="762000" y="5562600"/>
            <a:ext cx="7924800" cy="969496"/>
          </a:xfrm>
          <a:prstGeom prst="rect">
            <a:avLst/>
          </a:prstGeom>
          <a:solidFill>
            <a:schemeClr val="accent1">
              <a:lumMod val="20000"/>
              <a:lumOff val="80000"/>
            </a:schemeClr>
          </a:solidFill>
          <a:ln w="28575">
            <a:solidFill>
              <a:schemeClr val="tx1"/>
            </a:solidFill>
          </a:ln>
        </p:spPr>
        <p:txBody>
          <a:bodyPr wrap="square" rtlCol="0">
            <a:spAutoFit/>
          </a:bodyPr>
          <a:lstStyle/>
          <a:p>
            <a:pPr lvl="0" algn="ctr">
              <a:spcBef>
                <a:spcPts val="600"/>
              </a:spcBef>
              <a:spcAft>
                <a:spcPts val="600"/>
              </a:spcAft>
            </a:pPr>
            <a:r>
              <a:rPr lang="en-US" sz="2600" b="1" kern="0" dirty="0"/>
              <a:t>What is </a:t>
            </a:r>
            <a:r>
              <a:rPr lang="en-US" sz="2600" b="1" kern="0" dirty="0">
                <a:solidFill>
                  <a:srgbClr val="FF0000"/>
                </a:solidFill>
              </a:rPr>
              <a:t>your agenda </a:t>
            </a:r>
            <a:r>
              <a:rPr lang="en-US" sz="2600" b="1" kern="0" dirty="0"/>
              <a:t>with students/other stuff/family?  </a:t>
            </a:r>
          </a:p>
          <a:p>
            <a:pPr lvl="0" algn="ctr"/>
            <a:r>
              <a:rPr lang="en-US" sz="2600" b="1" kern="0" dirty="0"/>
              <a:t>Is it the </a:t>
            </a:r>
            <a:r>
              <a:rPr lang="en-US" sz="2600" b="1" kern="0" dirty="0">
                <a:solidFill>
                  <a:srgbClr val="FF0000"/>
                </a:solidFill>
              </a:rPr>
              <a:t>right agenda </a:t>
            </a:r>
            <a:r>
              <a:rPr lang="en-US" sz="2600" b="1" kern="0" dirty="0"/>
              <a:t>for the situation?</a:t>
            </a:r>
          </a:p>
        </p:txBody>
      </p:sp>
      <p:sp>
        <p:nvSpPr>
          <p:cNvPr id="6" name="TextBox 5">
            <a:extLst>
              <a:ext uri="{FF2B5EF4-FFF2-40B4-BE49-F238E27FC236}">
                <a16:creationId xmlns:a16="http://schemas.microsoft.com/office/drawing/2014/main" xmlns="" id="{0980A2CE-77C1-EE47-A76B-110A568DFC2D}"/>
              </a:ext>
            </a:extLst>
          </p:cNvPr>
          <p:cNvSpPr txBox="1"/>
          <p:nvPr/>
        </p:nvSpPr>
        <p:spPr>
          <a:xfrm>
            <a:off x="545306" y="1563315"/>
            <a:ext cx="8053388" cy="954107"/>
          </a:xfrm>
          <a:prstGeom prst="rect">
            <a:avLst/>
          </a:prstGeom>
          <a:solidFill>
            <a:schemeClr val="accent1">
              <a:lumMod val="20000"/>
              <a:lumOff val="80000"/>
            </a:schemeClr>
          </a:solidFill>
          <a:ln w="28575">
            <a:solidFill>
              <a:schemeClr val="tx1"/>
            </a:solidFill>
          </a:ln>
        </p:spPr>
        <p:txBody>
          <a:bodyPr wrap="square" rtlCol="0" anchor="ctr">
            <a:spAutoFit/>
          </a:bodyPr>
          <a:lstStyle/>
          <a:p>
            <a:pPr lvl="0" algn="ctr">
              <a:spcAft>
                <a:spcPts val="200"/>
              </a:spcAft>
            </a:pPr>
            <a:r>
              <a:rPr lang="en-US" sz="2800" b="1" kern="0" dirty="0">
                <a:solidFill>
                  <a:sysClr val="windowText" lastClr="000000"/>
                </a:solidFill>
              </a:rPr>
              <a:t>Conflict = </a:t>
            </a:r>
            <a:r>
              <a:rPr lang="en-US" sz="2800" b="1" kern="0" dirty="0">
                <a:solidFill>
                  <a:srgbClr val="FF0000"/>
                </a:solidFill>
              </a:rPr>
              <a:t>competing or opposing actions </a:t>
            </a:r>
            <a:r>
              <a:rPr lang="en-US" sz="2800" b="1" kern="0" dirty="0">
                <a:solidFill>
                  <a:sysClr val="windowText" lastClr="000000"/>
                </a:solidFill>
              </a:rPr>
              <a:t>of incompatible needs, demands or expectations</a:t>
            </a:r>
            <a:endParaRPr lang="en-US" dirty="0"/>
          </a:p>
        </p:txBody>
      </p:sp>
    </p:spTree>
    <p:extLst>
      <p:ext uri="{BB962C8B-B14F-4D97-AF65-F5344CB8AC3E}">
        <p14:creationId xmlns:p14="http://schemas.microsoft.com/office/powerpoint/2010/main" val="17081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up)">
                                      <p:cBhvr>
                                        <p:cTn id="13" dur="500"/>
                                        <p:tgtEl>
                                          <p:spTgt spid="2">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up)">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Conflict Prevention </a:t>
            </a:r>
            <a:r>
              <a:rPr lang="en-US" b="1" dirty="0">
                <a:solidFill>
                  <a:srgbClr val="0002E5"/>
                </a:solidFill>
              </a:rPr>
              <a:t>Step 1</a:t>
            </a:r>
          </a:p>
        </p:txBody>
      </p:sp>
      <p:sp>
        <p:nvSpPr>
          <p:cNvPr id="6" name="Content Placeholder 5">
            <a:extLst>
              <a:ext uri="{FF2B5EF4-FFF2-40B4-BE49-F238E27FC236}">
                <a16:creationId xmlns:a16="http://schemas.microsoft.com/office/drawing/2014/main" xmlns="" id="{F026B563-6421-D641-BC53-72A0A6B3C08D}"/>
              </a:ext>
            </a:extLst>
          </p:cNvPr>
          <p:cNvSpPr>
            <a:spLocks noGrp="1"/>
          </p:cNvSpPr>
          <p:nvPr>
            <p:ph idx="1"/>
          </p:nvPr>
        </p:nvSpPr>
        <p:spPr>
          <a:xfrm>
            <a:off x="447368" y="1600200"/>
            <a:ext cx="7706032" cy="4898335"/>
          </a:xfrm>
        </p:spPr>
        <p:txBody>
          <a:bodyPr>
            <a:normAutofit/>
          </a:bodyPr>
          <a:lstStyle/>
          <a:p>
            <a:pPr marL="0" indent="0">
              <a:spcAft>
                <a:spcPts val="600"/>
              </a:spcAft>
              <a:buNone/>
            </a:pPr>
            <a:r>
              <a:rPr lang="en-US" b="1" dirty="0">
                <a:solidFill>
                  <a:srgbClr val="0002E5"/>
                </a:solidFill>
                <a:latin typeface="Corbel" panose="020B0503020204020204" pitchFamily="34" charset="0"/>
              </a:rPr>
              <a:t>Drop Your Expectations</a:t>
            </a:r>
          </a:p>
          <a:p>
            <a:pPr marL="466725" indent="-452438">
              <a:spcAft>
                <a:spcPts val="600"/>
              </a:spcAft>
            </a:pPr>
            <a:r>
              <a:rPr lang="en-US" sz="2600" dirty="0">
                <a:latin typeface="Corbel" panose="020B0503020204020204" pitchFamily="34" charset="0"/>
              </a:rPr>
              <a:t>Students does not need to behave a particular way</a:t>
            </a:r>
          </a:p>
          <a:p>
            <a:pPr marL="466725" indent="-452438"/>
            <a:r>
              <a:rPr lang="en-US" sz="2600" dirty="0">
                <a:latin typeface="Corbel" panose="020B0503020204020204" pitchFamily="34" charset="0"/>
              </a:rPr>
              <a:t>You don’t need to make the student do anything (lower voice, calm down, sit down)</a:t>
            </a:r>
          </a:p>
          <a:p>
            <a:pPr marL="0" indent="0">
              <a:buNone/>
            </a:pPr>
            <a:endParaRPr lang="en-US" dirty="0">
              <a:latin typeface="Corbel" panose="020B0503020204020204" pitchFamily="34" charset="0"/>
            </a:endParaRPr>
          </a:p>
          <a:p>
            <a:pPr marL="0" indent="0">
              <a:spcAft>
                <a:spcPts val="600"/>
              </a:spcAft>
              <a:buNone/>
            </a:pPr>
            <a:r>
              <a:rPr lang="en-US" b="1" dirty="0">
                <a:solidFill>
                  <a:srgbClr val="0002E5"/>
                </a:solidFill>
                <a:latin typeface="Corbel" panose="020B0503020204020204" pitchFamily="34" charset="0"/>
              </a:rPr>
              <a:t>Drop Your Agenda</a:t>
            </a:r>
          </a:p>
          <a:p>
            <a:pPr marL="349250" indent="-334963">
              <a:spcAft>
                <a:spcPts val="600"/>
              </a:spcAft>
              <a:buFont typeface="Arial" panose="020B0604020202020204" pitchFamily="34" charset="0"/>
              <a:buChar char="•"/>
            </a:pPr>
            <a:r>
              <a:rPr lang="en-US" sz="2600" dirty="0">
                <a:latin typeface="Corbel" panose="020B0503020204020204" pitchFamily="34" charset="0"/>
              </a:rPr>
              <a:t>“Prove” to the student who’s right or                       who’s boss</a:t>
            </a:r>
          </a:p>
          <a:p>
            <a:pPr marL="349250" indent="-334963">
              <a:buFont typeface="Arial" panose="020B0604020202020204" pitchFamily="34" charset="0"/>
              <a:buChar char="•"/>
            </a:pPr>
            <a:r>
              <a:rPr lang="en-US" sz="2600" dirty="0">
                <a:latin typeface="Corbel" panose="020B0503020204020204" pitchFamily="34" charset="0"/>
              </a:rPr>
              <a:t>Make a student follow the rules</a:t>
            </a:r>
          </a:p>
        </p:txBody>
      </p:sp>
      <p:pic>
        <p:nvPicPr>
          <p:cNvPr id="4" name="Picture 3">
            <a:extLst>
              <a:ext uri="{FF2B5EF4-FFF2-40B4-BE49-F238E27FC236}">
                <a16:creationId xmlns:a16="http://schemas.microsoft.com/office/drawing/2014/main" xmlns="" id="{226816CA-CF89-C34F-975F-435C1707B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242" y="3352800"/>
            <a:ext cx="2576704" cy="2971800"/>
          </a:xfrm>
          <a:prstGeom prst="rect">
            <a:avLst/>
          </a:prstGeom>
          <a:ln>
            <a:solidFill>
              <a:schemeClr val="tx1"/>
            </a:solidFill>
          </a:ln>
        </p:spPr>
      </p:pic>
    </p:spTree>
    <p:extLst>
      <p:ext uri="{BB962C8B-B14F-4D97-AF65-F5344CB8AC3E}">
        <p14:creationId xmlns:p14="http://schemas.microsoft.com/office/powerpoint/2010/main" val="1696592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600200"/>
            <a:ext cx="7474226" cy="646331"/>
          </a:xfrm>
          <a:prstGeom prst="rect">
            <a:avLst/>
          </a:prstGeom>
          <a:solidFill>
            <a:srgbClr val="FFFFCC"/>
          </a:solidFill>
          <a:ln w="57150">
            <a:solidFill>
              <a:schemeClr val="tx1"/>
            </a:solidFill>
          </a:ln>
        </p:spPr>
        <p:txBody>
          <a:bodyPr wrap="square">
            <a:spAutoFit/>
          </a:bodyPr>
          <a:lstStyle/>
          <a:p>
            <a:pPr marL="18288" lvl="0" algn="ctr">
              <a:spcBef>
                <a:spcPct val="20000"/>
              </a:spcBef>
              <a:buSzPct val="60000"/>
            </a:pPr>
            <a:r>
              <a:rPr lang="en-US" sz="3600" dirty="0">
                <a:latin typeface="Eras Bold ITC" panose="020B0907030504020204" pitchFamily="34" charset="0"/>
              </a:rPr>
              <a:t>“It takes </a:t>
            </a:r>
            <a:r>
              <a:rPr lang="en-US" sz="3600" dirty="0">
                <a:solidFill>
                  <a:srgbClr val="0002E5"/>
                </a:solidFill>
                <a:latin typeface="Eras Bold ITC" panose="020B0907030504020204" pitchFamily="34" charset="0"/>
              </a:rPr>
              <a:t>two</a:t>
            </a:r>
            <a:r>
              <a:rPr lang="en-US" sz="3600" dirty="0">
                <a:latin typeface="Eras Bold ITC" panose="020B0907030504020204" pitchFamily="34" charset="0"/>
              </a:rPr>
              <a:t> to </a:t>
            </a:r>
            <a:r>
              <a:rPr lang="en-US" sz="3600" dirty="0">
                <a:solidFill>
                  <a:srgbClr val="FF0000"/>
                </a:solidFill>
                <a:latin typeface="Eras Bold ITC" panose="020B0907030504020204" pitchFamily="34" charset="0"/>
              </a:rPr>
              <a:t>tango</a:t>
            </a:r>
            <a:r>
              <a:rPr lang="en-US" sz="3600" dirty="0">
                <a:latin typeface="Eras Bold ITC" panose="020B0907030504020204" pitchFamily="34"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314094"/>
            <a:ext cx="4648200" cy="3096105"/>
          </a:xfrm>
          <a:prstGeom prst="rect">
            <a:avLst/>
          </a:prstGeom>
        </p:spPr>
      </p:pic>
      <p:sp>
        <p:nvSpPr>
          <p:cNvPr id="9" name="Rectangle 8"/>
          <p:cNvSpPr/>
          <p:nvPr/>
        </p:nvSpPr>
        <p:spPr>
          <a:xfrm>
            <a:off x="457200" y="5486400"/>
            <a:ext cx="8001000" cy="553998"/>
          </a:xfrm>
          <a:prstGeom prst="rect">
            <a:avLst/>
          </a:prstGeom>
          <a:noFill/>
          <a:ln w="57150">
            <a:noFill/>
          </a:ln>
        </p:spPr>
        <p:txBody>
          <a:bodyPr wrap="square" tIns="91440" bIns="91440">
            <a:spAutoFit/>
          </a:bodyPr>
          <a:lstStyle/>
          <a:p>
            <a:pPr marL="18288" lvl="0" algn="ctr">
              <a:spcBef>
                <a:spcPct val="20000"/>
              </a:spcBef>
              <a:buSzPct val="60000"/>
            </a:pPr>
            <a:r>
              <a:rPr lang="en-US" sz="2400" dirty="0">
                <a:latin typeface="Eras Bold ITC" panose="020B0907030504020204" pitchFamily="34" charset="0"/>
              </a:rPr>
              <a:t>Conflict requires </a:t>
            </a:r>
            <a:r>
              <a:rPr lang="en-US" sz="2400" dirty="0">
                <a:solidFill>
                  <a:srgbClr val="0002E5"/>
                </a:solidFill>
                <a:latin typeface="Eras Bold ITC" panose="020B0907030504020204" pitchFamily="34" charset="0"/>
              </a:rPr>
              <a:t>two</a:t>
            </a:r>
            <a:r>
              <a:rPr lang="en-US" sz="2400" dirty="0">
                <a:latin typeface="Eras Bold ITC" panose="020B0907030504020204" pitchFamily="34" charset="0"/>
              </a:rPr>
              <a:t> participants.</a:t>
            </a:r>
          </a:p>
        </p:txBody>
      </p:sp>
      <p:sp>
        <p:nvSpPr>
          <p:cNvPr id="8" name="Title 2">
            <a:extLst>
              <a:ext uri="{FF2B5EF4-FFF2-40B4-BE49-F238E27FC236}">
                <a16:creationId xmlns:a16="http://schemas.microsoft.com/office/drawing/2014/main" xmlns="" id="{F3FB8DA7-130A-9344-8BDE-C275BF7ECD2B}"/>
              </a:ext>
            </a:extLst>
          </p:cNvPr>
          <p:cNvSpPr>
            <a:spLocks noGrp="1"/>
          </p:cNvSpPr>
          <p:nvPr>
            <p:ph type="title"/>
          </p:nvPr>
        </p:nvSpPr>
        <p:spPr>
          <a:xfrm>
            <a:off x="457200" y="359465"/>
            <a:ext cx="8229600" cy="1143000"/>
          </a:xfrm>
        </p:spPr>
        <p:txBody>
          <a:bodyPr/>
          <a:lstStyle/>
          <a:p>
            <a:r>
              <a:rPr lang="en-US" dirty="0"/>
              <a:t>Conflict Prevention </a:t>
            </a:r>
            <a:r>
              <a:rPr lang="en-US" b="1" dirty="0">
                <a:solidFill>
                  <a:srgbClr val="0002E5"/>
                </a:solidFill>
              </a:rPr>
              <a:t>Step </a:t>
            </a:r>
            <a:r>
              <a:rPr lang="en-US" sz="4000" b="1" dirty="0">
                <a:solidFill>
                  <a:srgbClr val="0002E5"/>
                </a:solidFill>
              </a:rPr>
              <a:t>2</a:t>
            </a:r>
          </a:p>
        </p:txBody>
      </p:sp>
      <p:sp>
        <p:nvSpPr>
          <p:cNvPr id="7" name="TextBox 6">
            <a:extLst>
              <a:ext uri="{FF2B5EF4-FFF2-40B4-BE49-F238E27FC236}">
                <a16:creationId xmlns:a16="http://schemas.microsoft.com/office/drawing/2014/main" xmlns="" id="{40E73702-B182-6C49-B6EF-C672B79E13A8}"/>
              </a:ext>
            </a:extLst>
          </p:cNvPr>
          <p:cNvSpPr txBox="1"/>
          <p:nvPr/>
        </p:nvSpPr>
        <p:spPr>
          <a:xfrm>
            <a:off x="5655936" y="2605510"/>
            <a:ext cx="2802264" cy="2576090"/>
          </a:xfrm>
          <a:prstGeom prst="rect">
            <a:avLst/>
          </a:prstGeom>
          <a:solidFill>
            <a:schemeClr val="bg1"/>
          </a:solidFill>
          <a:ln>
            <a:solidFill>
              <a:schemeClr val="tx1"/>
            </a:solidFill>
          </a:ln>
        </p:spPr>
        <p:txBody>
          <a:bodyPr wrap="square" lIns="182880" tIns="182880" rIns="182880" bIns="182880" rtlCol="0">
            <a:spAutoFit/>
          </a:bodyPr>
          <a:lstStyle/>
          <a:p>
            <a:pPr>
              <a:lnSpc>
                <a:spcPct val="120000"/>
              </a:lnSpc>
            </a:pPr>
            <a:endParaRPr lang="en-US" sz="1200" spc="100" dirty="0">
              <a:latin typeface="Times" pitchFamily="2" charset="0"/>
            </a:endParaRPr>
          </a:p>
          <a:p>
            <a:pPr>
              <a:lnSpc>
                <a:spcPct val="120000"/>
              </a:lnSpc>
            </a:pPr>
            <a:r>
              <a:rPr lang="en-US" sz="2400" spc="100" dirty="0">
                <a:latin typeface="Times" pitchFamily="2" charset="0"/>
              </a:rPr>
              <a:t>You don’t have to</a:t>
            </a:r>
          </a:p>
          <a:p>
            <a:pPr>
              <a:lnSpc>
                <a:spcPct val="120000"/>
              </a:lnSpc>
            </a:pPr>
            <a:r>
              <a:rPr lang="en-US" sz="2400" spc="100" dirty="0">
                <a:latin typeface="Times" pitchFamily="2" charset="0"/>
              </a:rPr>
              <a:t>attend every</a:t>
            </a:r>
          </a:p>
          <a:p>
            <a:pPr>
              <a:lnSpc>
                <a:spcPct val="120000"/>
              </a:lnSpc>
            </a:pPr>
            <a:r>
              <a:rPr lang="en-US" sz="2400" spc="100" dirty="0">
                <a:latin typeface="Times" pitchFamily="2" charset="0"/>
              </a:rPr>
              <a:t>argument you’re</a:t>
            </a:r>
          </a:p>
          <a:p>
            <a:pPr>
              <a:lnSpc>
                <a:spcPct val="120000"/>
              </a:lnSpc>
            </a:pPr>
            <a:r>
              <a:rPr lang="en-US" sz="2400" spc="100" dirty="0">
                <a:latin typeface="Times" pitchFamily="2" charset="0"/>
              </a:rPr>
              <a:t>invited to.</a:t>
            </a:r>
          </a:p>
          <a:p>
            <a:pPr>
              <a:lnSpc>
                <a:spcPct val="120000"/>
              </a:lnSpc>
            </a:pPr>
            <a:endParaRPr lang="en-US" sz="1200" spc="100" dirty="0">
              <a:latin typeface="Times" pitchFamily="2" charset="0"/>
            </a:endParaRPr>
          </a:p>
        </p:txBody>
      </p:sp>
    </p:spTree>
    <p:extLst>
      <p:ext uri="{BB962C8B-B14F-4D97-AF65-F5344CB8AC3E}">
        <p14:creationId xmlns:p14="http://schemas.microsoft.com/office/powerpoint/2010/main" val="3410704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A71E715-50BF-A247-B284-C4869D3FCB4D}"/>
              </a:ext>
            </a:extLst>
          </p:cNvPr>
          <p:cNvSpPr>
            <a:spLocks noGrp="1"/>
          </p:cNvSpPr>
          <p:nvPr>
            <p:ph idx="1"/>
          </p:nvPr>
        </p:nvSpPr>
        <p:spPr>
          <a:xfrm>
            <a:off x="457198" y="1447800"/>
            <a:ext cx="6248401" cy="3276600"/>
          </a:xfrm>
        </p:spPr>
        <p:txBody>
          <a:bodyPr>
            <a:normAutofit fontScale="92500" lnSpcReduction="10000"/>
          </a:bodyPr>
          <a:lstStyle/>
          <a:p>
            <a:pPr>
              <a:lnSpc>
                <a:spcPct val="105000"/>
              </a:lnSpc>
              <a:spcAft>
                <a:spcPts val="600"/>
              </a:spcAft>
            </a:pPr>
            <a:r>
              <a:rPr lang="en-US" dirty="0"/>
              <a:t>Instead of engaging, drop back and just </a:t>
            </a:r>
            <a:r>
              <a:rPr lang="en-US" b="1" dirty="0">
                <a:solidFill>
                  <a:srgbClr val="0002E5"/>
                </a:solidFill>
              </a:rPr>
              <a:t>OBSERVE</a:t>
            </a:r>
            <a:r>
              <a:rPr lang="en-US" dirty="0"/>
              <a:t>.</a:t>
            </a:r>
          </a:p>
          <a:p>
            <a:pPr lvl="1">
              <a:lnSpc>
                <a:spcPct val="105000"/>
              </a:lnSpc>
              <a:spcAft>
                <a:spcPts val="300"/>
              </a:spcAft>
            </a:pPr>
            <a:r>
              <a:rPr lang="en-US" dirty="0"/>
              <a:t>How is the student communicating?</a:t>
            </a:r>
          </a:p>
          <a:p>
            <a:pPr lvl="1">
              <a:lnSpc>
                <a:spcPct val="105000"/>
              </a:lnSpc>
              <a:spcAft>
                <a:spcPts val="300"/>
              </a:spcAft>
            </a:pPr>
            <a:r>
              <a:rPr lang="en-US" dirty="0"/>
              <a:t>Behaviors, gestures, physical stance</a:t>
            </a:r>
          </a:p>
          <a:p>
            <a:pPr lvl="1">
              <a:lnSpc>
                <a:spcPct val="105000"/>
              </a:lnSpc>
              <a:spcAft>
                <a:spcPts val="300"/>
              </a:spcAft>
            </a:pPr>
            <a:r>
              <a:rPr lang="en-US" dirty="0"/>
              <a:t>Words</a:t>
            </a:r>
          </a:p>
          <a:p>
            <a:pPr lvl="1">
              <a:lnSpc>
                <a:spcPct val="105000"/>
              </a:lnSpc>
              <a:spcAft>
                <a:spcPts val="1500"/>
              </a:spcAft>
            </a:pPr>
            <a:r>
              <a:rPr lang="en-US" dirty="0"/>
              <a:t>Emotions</a:t>
            </a:r>
          </a:p>
          <a:p>
            <a:pPr>
              <a:lnSpc>
                <a:spcPct val="105000"/>
              </a:lnSpc>
              <a:spcAft>
                <a:spcPts val="1500"/>
              </a:spcAft>
            </a:pPr>
            <a:r>
              <a:rPr lang="en-US" b="1" dirty="0">
                <a:solidFill>
                  <a:srgbClr val="0002E5"/>
                </a:solidFill>
              </a:rPr>
              <a:t>Get curious</a:t>
            </a:r>
            <a:r>
              <a:rPr lang="en-US" dirty="0"/>
              <a:t>. Go into </a:t>
            </a:r>
            <a:r>
              <a:rPr lang="en-US" b="1" dirty="0">
                <a:solidFill>
                  <a:srgbClr val="0002E5"/>
                </a:solidFill>
              </a:rPr>
              <a:t>detective mode.</a:t>
            </a:r>
            <a:r>
              <a:rPr lang="en-US" dirty="0"/>
              <a:t> </a:t>
            </a:r>
          </a:p>
          <a:p>
            <a:endParaRPr lang="en-US" dirty="0"/>
          </a:p>
        </p:txBody>
      </p:sp>
      <p:sp>
        <p:nvSpPr>
          <p:cNvPr id="3" name="Title 2">
            <a:extLst>
              <a:ext uri="{FF2B5EF4-FFF2-40B4-BE49-F238E27FC236}">
                <a16:creationId xmlns:a16="http://schemas.microsoft.com/office/drawing/2014/main" xmlns="" id="{49589399-A02B-D140-A768-7B3354AB5453}"/>
              </a:ext>
            </a:extLst>
          </p:cNvPr>
          <p:cNvSpPr>
            <a:spLocks noGrp="1"/>
          </p:cNvSpPr>
          <p:nvPr>
            <p:ph type="title"/>
          </p:nvPr>
        </p:nvSpPr>
        <p:spPr/>
        <p:txBody>
          <a:bodyPr/>
          <a:lstStyle/>
          <a:p>
            <a:r>
              <a:rPr lang="en-US" dirty="0"/>
              <a:t>Conflict Prevention </a:t>
            </a:r>
            <a:r>
              <a:rPr lang="en-US" b="1" dirty="0">
                <a:solidFill>
                  <a:srgbClr val="0002E5"/>
                </a:solidFill>
              </a:rPr>
              <a:t>Step 3</a:t>
            </a:r>
          </a:p>
        </p:txBody>
      </p:sp>
      <p:sp>
        <p:nvSpPr>
          <p:cNvPr id="4" name="Rectangle 3">
            <a:extLst>
              <a:ext uri="{FF2B5EF4-FFF2-40B4-BE49-F238E27FC236}">
                <a16:creationId xmlns:a16="http://schemas.microsoft.com/office/drawing/2014/main" xmlns="" id="{7EC068DD-7D50-2F4B-8883-5970F7149F1B}"/>
              </a:ext>
            </a:extLst>
          </p:cNvPr>
          <p:cNvSpPr/>
          <p:nvPr/>
        </p:nvSpPr>
        <p:spPr>
          <a:xfrm>
            <a:off x="533400" y="4953000"/>
            <a:ext cx="8077200" cy="1292662"/>
          </a:xfrm>
          <a:prstGeom prst="rect">
            <a:avLst/>
          </a:prstGeom>
          <a:solidFill>
            <a:srgbClr val="FFFFCC"/>
          </a:solidFill>
          <a:ln w="28575">
            <a:solidFill>
              <a:schemeClr val="tx1"/>
            </a:solidFill>
          </a:ln>
        </p:spPr>
        <p:txBody>
          <a:bodyPr wrap="square">
            <a:spAutoFit/>
          </a:bodyPr>
          <a:lstStyle/>
          <a:p>
            <a:pPr lvl="0" algn="ctr">
              <a:buClr>
                <a:prstClr val="black"/>
              </a:buClr>
            </a:pPr>
            <a:r>
              <a:rPr lang="en-US" sz="2600" kern="0" dirty="0">
                <a:solidFill>
                  <a:sysClr val="windowText" lastClr="000000"/>
                </a:solidFill>
              </a:rPr>
              <a:t>Why? Taking a 3rd person “observer stance” will help you </a:t>
            </a:r>
            <a:r>
              <a:rPr lang="en-US" sz="2600" b="1" kern="0" dirty="0">
                <a:solidFill>
                  <a:srgbClr val="C00000"/>
                </a:solidFill>
              </a:rPr>
              <a:t>not to take the student’s words or behaviors </a:t>
            </a:r>
            <a:r>
              <a:rPr lang="en-US" sz="2600" b="1" i="1" kern="0" dirty="0">
                <a:solidFill>
                  <a:srgbClr val="C00000"/>
                </a:solidFill>
              </a:rPr>
              <a:t>personally</a:t>
            </a:r>
            <a:r>
              <a:rPr lang="en-US" sz="2600" kern="0" dirty="0">
                <a:solidFill>
                  <a:sysClr val="windowText" lastClr="000000"/>
                </a:solidFill>
              </a:rPr>
              <a:t>.</a:t>
            </a:r>
          </a:p>
          <a:p>
            <a:pPr lvl="0" algn="ctr">
              <a:buClr>
                <a:prstClr val="black"/>
              </a:buClr>
            </a:pPr>
            <a:endParaRPr lang="en-US" sz="2600" kern="0" dirty="0">
              <a:solidFill>
                <a:sysClr val="windowText" lastClr="000000"/>
              </a:solidFill>
            </a:endParaRPr>
          </a:p>
        </p:txBody>
      </p:sp>
      <p:pic>
        <p:nvPicPr>
          <p:cNvPr id="7" name="Picture 6">
            <a:extLst>
              <a:ext uri="{FF2B5EF4-FFF2-40B4-BE49-F238E27FC236}">
                <a16:creationId xmlns:a16="http://schemas.microsoft.com/office/drawing/2014/main" xmlns="" id="{92CA72AF-9A4F-AB4C-AAD3-3E42D76F6090}"/>
              </a:ext>
            </a:extLst>
          </p:cNvPr>
          <p:cNvPicPr>
            <a:picLocks noChangeAspect="1"/>
          </p:cNvPicPr>
          <p:nvPr/>
        </p:nvPicPr>
        <p:blipFill rotWithShape="1">
          <a:blip r:embed="rId3"/>
          <a:srcRect l="21999" r="22000"/>
          <a:stretch/>
        </p:blipFill>
        <p:spPr>
          <a:xfrm>
            <a:off x="6814717" y="1477644"/>
            <a:ext cx="1647495" cy="2941956"/>
          </a:xfrm>
          <a:prstGeom prst="rect">
            <a:avLst/>
          </a:prstGeom>
        </p:spPr>
      </p:pic>
    </p:spTree>
    <p:extLst>
      <p:ext uri="{BB962C8B-B14F-4D97-AF65-F5344CB8AC3E}">
        <p14:creationId xmlns:p14="http://schemas.microsoft.com/office/powerpoint/2010/main" val="698817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A71E715-50BF-A247-B284-C4869D3FCB4D}"/>
              </a:ext>
            </a:extLst>
          </p:cNvPr>
          <p:cNvSpPr>
            <a:spLocks noGrp="1"/>
          </p:cNvSpPr>
          <p:nvPr>
            <p:ph idx="1"/>
          </p:nvPr>
        </p:nvSpPr>
        <p:spPr>
          <a:xfrm>
            <a:off x="412494" y="2402175"/>
            <a:ext cx="6902706" cy="2703225"/>
          </a:xfrm>
        </p:spPr>
        <p:txBody>
          <a:bodyPr>
            <a:normAutofit/>
          </a:bodyPr>
          <a:lstStyle/>
          <a:p>
            <a:pPr>
              <a:lnSpc>
                <a:spcPct val="105000"/>
              </a:lnSpc>
              <a:spcAft>
                <a:spcPts val="1200"/>
              </a:spcAft>
            </a:pPr>
            <a:r>
              <a:rPr lang="en-US" sz="2600" b="1" dirty="0">
                <a:solidFill>
                  <a:schemeClr val="tx1"/>
                </a:solidFill>
              </a:rPr>
              <a:t>You do </a:t>
            </a:r>
            <a:r>
              <a:rPr lang="en-US" sz="2600" b="1" u="sng" dirty="0">
                <a:solidFill>
                  <a:srgbClr val="C00000"/>
                </a:solidFill>
              </a:rPr>
              <a:t>not</a:t>
            </a:r>
            <a:r>
              <a:rPr lang="en-US" sz="2600" b="1" dirty="0">
                <a:solidFill>
                  <a:schemeClr val="tx1"/>
                </a:solidFill>
              </a:rPr>
              <a:t> need to know the who, what, where, when, or why. Save that for later.</a:t>
            </a:r>
          </a:p>
          <a:p>
            <a:pPr>
              <a:lnSpc>
                <a:spcPct val="105000"/>
              </a:lnSpc>
              <a:spcAft>
                <a:spcPts val="1200"/>
              </a:spcAft>
            </a:pPr>
            <a:r>
              <a:rPr lang="en-US" sz="2600" b="1" dirty="0">
                <a:solidFill>
                  <a:schemeClr val="tx1"/>
                </a:solidFill>
              </a:rPr>
              <a:t>Your main job during first 2 minutes is preventing or deescalating conflict</a:t>
            </a:r>
            <a:r>
              <a:rPr lang="en-US" b="1" dirty="0">
                <a:solidFill>
                  <a:schemeClr val="tx1"/>
                </a:solidFill>
              </a:rPr>
              <a:t>.</a:t>
            </a:r>
            <a:endParaRPr lang="en-US" dirty="0">
              <a:solidFill>
                <a:schemeClr val="tx1"/>
              </a:solidFill>
            </a:endParaRPr>
          </a:p>
        </p:txBody>
      </p:sp>
      <p:sp>
        <p:nvSpPr>
          <p:cNvPr id="3" name="Title 2">
            <a:extLst>
              <a:ext uri="{FF2B5EF4-FFF2-40B4-BE49-F238E27FC236}">
                <a16:creationId xmlns:a16="http://schemas.microsoft.com/office/drawing/2014/main" xmlns="" id="{49589399-A02B-D140-A768-7B3354AB5453}"/>
              </a:ext>
            </a:extLst>
          </p:cNvPr>
          <p:cNvSpPr>
            <a:spLocks noGrp="1"/>
          </p:cNvSpPr>
          <p:nvPr>
            <p:ph type="title"/>
          </p:nvPr>
        </p:nvSpPr>
        <p:spPr/>
        <p:txBody>
          <a:bodyPr/>
          <a:lstStyle/>
          <a:p>
            <a:r>
              <a:rPr lang="en-US" dirty="0"/>
              <a:t>Conflict Prevention </a:t>
            </a:r>
            <a:r>
              <a:rPr lang="en-US" b="1" dirty="0">
                <a:solidFill>
                  <a:srgbClr val="0002E5"/>
                </a:solidFill>
              </a:rPr>
              <a:t>Step 3</a:t>
            </a:r>
          </a:p>
        </p:txBody>
      </p:sp>
      <p:sp>
        <p:nvSpPr>
          <p:cNvPr id="4" name="Rectangle 3">
            <a:extLst>
              <a:ext uri="{FF2B5EF4-FFF2-40B4-BE49-F238E27FC236}">
                <a16:creationId xmlns:a16="http://schemas.microsoft.com/office/drawing/2014/main" xmlns="" id="{7EC068DD-7D50-2F4B-8883-5970F7149F1B}"/>
              </a:ext>
            </a:extLst>
          </p:cNvPr>
          <p:cNvSpPr/>
          <p:nvPr/>
        </p:nvSpPr>
        <p:spPr>
          <a:xfrm>
            <a:off x="422487" y="1683374"/>
            <a:ext cx="8077200" cy="526426"/>
          </a:xfrm>
          <a:prstGeom prst="rect">
            <a:avLst/>
          </a:prstGeom>
          <a:solidFill>
            <a:srgbClr val="FFFFCC"/>
          </a:solidFill>
          <a:ln w="28575">
            <a:solidFill>
              <a:schemeClr val="tx1"/>
            </a:solidFill>
          </a:ln>
        </p:spPr>
        <p:txBody>
          <a:bodyPr wrap="square">
            <a:spAutoFit/>
          </a:bodyPr>
          <a:lstStyle/>
          <a:p>
            <a:pPr>
              <a:lnSpc>
                <a:spcPct val="105000"/>
              </a:lnSpc>
              <a:spcAft>
                <a:spcPts val="600"/>
              </a:spcAft>
            </a:pPr>
            <a:r>
              <a:rPr lang="en-US" sz="2800" b="1" dirty="0">
                <a:solidFill>
                  <a:srgbClr val="0002E5"/>
                </a:solidFill>
              </a:rPr>
              <a:t>Detective mode</a:t>
            </a:r>
            <a:r>
              <a:rPr lang="en-US" sz="2800" b="1" dirty="0"/>
              <a:t> does not mean </a:t>
            </a:r>
            <a:r>
              <a:rPr lang="en-US" sz="2800" b="1" dirty="0">
                <a:solidFill>
                  <a:srgbClr val="C00000"/>
                </a:solidFill>
              </a:rPr>
              <a:t>INTERROGATION!</a:t>
            </a:r>
          </a:p>
        </p:txBody>
      </p:sp>
      <p:pic>
        <p:nvPicPr>
          <p:cNvPr id="7" name="Picture 6">
            <a:extLst>
              <a:ext uri="{FF2B5EF4-FFF2-40B4-BE49-F238E27FC236}">
                <a16:creationId xmlns:a16="http://schemas.microsoft.com/office/drawing/2014/main" xmlns="" id="{92CA72AF-9A4F-AB4C-AAD3-3E42D76F6090}"/>
              </a:ext>
            </a:extLst>
          </p:cNvPr>
          <p:cNvPicPr>
            <a:picLocks noChangeAspect="1"/>
          </p:cNvPicPr>
          <p:nvPr/>
        </p:nvPicPr>
        <p:blipFill rotWithShape="1">
          <a:blip r:embed="rId3"/>
          <a:srcRect l="21999" r="22000"/>
          <a:stretch/>
        </p:blipFill>
        <p:spPr>
          <a:xfrm>
            <a:off x="7102749" y="3346727"/>
            <a:ext cx="1647495" cy="2941956"/>
          </a:xfrm>
          <a:prstGeom prst="rect">
            <a:avLst/>
          </a:prstGeom>
        </p:spPr>
      </p:pic>
      <p:sp>
        <p:nvSpPr>
          <p:cNvPr id="8" name="Rectangle 7">
            <a:extLst>
              <a:ext uri="{FF2B5EF4-FFF2-40B4-BE49-F238E27FC236}">
                <a16:creationId xmlns:a16="http://schemas.microsoft.com/office/drawing/2014/main" xmlns="" id="{6BB4E725-8B24-1F4C-A469-EC58B611D25B}"/>
              </a:ext>
            </a:extLst>
          </p:cNvPr>
          <p:cNvSpPr/>
          <p:nvPr/>
        </p:nvSpPr>
        <p:spPr>
          <a:xfrm>
            <a:off x="468443" y="4495903"/>
            <a:ext cx="6465757" cy="2037609"/>
          </a:xfrm>
          <a:prstGeom prst="rect">
            <a:avLst/>
          </a:prstGeom>
          <a:solidFill>
            <a:schemeClr val="bg1"/>
          </a:solidFill>
          <a:ln w="28575">
            <a:solidFill>
              <a:schemeClr val="tx1"/>
            </a:solidFill>
          </a:ln>
        </p:spPr>
        <p:txBody>
          <a:bodyPr wrap="square">
            <a:spAutoFit/>
          </a:bodyPr>
          <a:lstStyle/>
          <a:p>
            <a:pPr marL="295275" indent="-295275">
              <a:lnSpc>
                <a:spcPct val="105000"/>
              </a:lnSpc>
              <a:spcAft>
                <a:spcPts val="600"/>
              </a:spcAft>
              <a:buClr>
                <a:schemeClr val="tx1"/>
              </a:buClr>
              <a:buSzPct val="120000"/>
              <a:buFont typeface="Arial" panose="020B0604020202020204" pitchFamily="34" charset="0"/>
              <a:buChar char="•"/>
            </a:pPr>
            <a:r>
              <a:rPr lang="en-US" sz="2800" b="1" dirty="0">
                <a:solidFill>
                  <a:srgbClr val="0002E5"/>
                </a:solidFill>
              </a:rPr>
              <a:t>OBSERVE</a:t>
            </a:r>
          </a:p>
          <a:p>
            <a:pPr marL="295275" indent="-295275">
              <a:lnSpc>
                <a:spcPct val="105000"/>
              </a:lnSpc>
              <a:spcAft>
                <a:spcPts val="600"/>
              </a:spcAft>
              <a:buClr>
                <a:schemeClr val="tx1"/>
              </a:buClr>
              <a:buSzPct val="120000"/>
              <a:buFont typeface="Arial" panose="020B0604020202020204" pitchFamily="34" charset="0"/>
              <a:buChar char="•"/>
            </a:pPr>
            <a:r>
              <a:rPr lang="en-US" sz="2800" b="1" dirty="0">
                <a:solidFill>
                  <a:srgbClr val="0002E5"/>
                </a:solidFill>
              </a:rPr>
              <a:t>GET CURIOUS</a:t>
            </a:r>
          </a:p>
          <a:p>
            <a:pPr marL="295275" indent="-295275">
              <a:lnSpc>
                <a:spcPct val="105000"/>
              </a:lnSpc>
              <a:spcAft>
                <a:spcPts val="600"/>
              </a:spcAft>
              <a:buClr>
                <a:schemeClr val="tx1"/>
              </a:buClr>
              <a:buSzPct val="120000"/>
              <a:buFont typeface="Arial" panose="020B0604020202020204" pitchFamily="34" charset="0"/>
              <a:buChar char="•"/>
            </a:pPr>
            <a:r>
              <a:rPr lang="en-US" sz="2800" b="1" dirty="0">
                <a:solidFill>
                  <a:srgbClr val="0002E5"/>
                </a:solidFill>
              </a:rPr>
              <a:t>GATHER INFORMATION USING ONLY YOUR EYES </a:t>
            </a:r>
            <a:r>
              <a:rPr lang="en-US" sz="2400" b="1" dirty="0">
                <a:solidFill>
                  <a:srgbClr val="C00000"/>
                </a:solidFill>
              </a:rPr>
              <a:t>(not your mouth).</a:t>
            </a:r>
          </a:p>
        </p:txBody>
      </p:sp>
    </p:spTree>
    <p:extLst>
      <p:ext uri="{BB962C8B-B14F-4D97-AF65-F5344CB8AC3E}">
        <p14:creationId xmlns:p14="http://schemas.microsoft.com/office/powerpoint/2010/main" val="2318125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EEEBF-131B-4C29-9DE0-BF1C9E71C080}"/>
              </a:ext>
            </a:extLst>
          </p:cNvPr>
          <p:cNvSpPr>
            <a:spLocks noGrp="1"/>
          </p:cNvSpPr>
          <p:nvPr>
            <p:ph type="title"/>
          </p:nvPr>
        </p:nvSpPr>
        <p:spPr/>
        <p:txBody>
          <a:bodyPr/>
          <a:lstStyle/>
          <a:p>
            <a:r>
              <a:rPr lang="en-US" dirty="0"/>
              <a:t>Most Common Mistake</a:t>
            </a:r>
          </a:p>
        </p:txBody>
      </p:sp>
      <p:sp>
        <p:nvSpPr>
          <p:cNvPr id="3" name="Content Placeholder 2">
            <a:extLst>
              <a:ext uri="{FF2B5EF4-FFF2-40B4-BE49-F238E27FC236}">
                <a16:creationId xmlns:a16="http://schemas.microsoft.com/office/drawing/2014/main" xmlns="" id="{473B0487-77A5-49C2-B2A5-F463E88480EB}"/>
              </a:ext>
            </a:extLst>
          </p:cNvPr>
          <p:cNvSpPr>
            <a:spLocks noGrp="1"/>
          </p:cNvSpPr>
          <p:nvPr>
            <p:ph idx="1"/>
          </p:nvPr>
        </p:nvSpPr>
        <p:spPr>
          <a:xfrm>
            <a:off x="478971" y="2209800"/>
            <a:ext cx="8186058" cy="3810000"/>
          </a:xfrm>
          <a:ln>
            <a:noFill/>
          </a:ln>
        </p:spPr>
        <p:txBody>
          <a:bodyPr>
            <a:noAutofit/>
          </a:bodyPr>
          <a:lstStyle/>
          <a:p>
            <a:pPr marL="514350" indent="-514350">
              <a:buClr>
                <a:schemeClr val="tx1"/>
              </a:buClr>
              <a:buFont typeface="+mj-lt"/>
              <a:buAutoNum type="arabicPeriod"/>
            </a:pPr>
            <a:r>
              <a:rPr lang="en-US" sz="2600" b="1" u="sng" dirty="0">
                <a:solidFill>
                  <a:srgbClr val="0002E5"/>
                </a:solidFill>
              </a:rPr>
              <a:t>Lessons from the past</a:t>
            </a:r>
            <a:r>
              <a:rPr lang="en-US" sz="2600" b="1" dirty="0">
                <a:solidFill>
                  <a:srgbClr val="0002E5"/>
                </a:solidFill>
              </a:rPr>
              <a:t>: </a:t>
            </a:r>
          </a:p>
          <a:p>
            <a:pPr lvl="1">
              <a:buFont typeface="Arial" panose="020B0604020202020204" pitchFamily="34" charset="0"/>
              <a:buChar char="•"/>
            </a:pPr>
            <a:r>
              <a:rPr lang="en-US" dirty="0"/>
              <a:t>“Don’t you remember what happened the last time you had an outburst in Mr. Johnson’s class?”</a:t>
            </a:r>
          </a:p>
          <a:p>
            <a:pPr marL="457200" lvl="1" indent="0">
              <a:buNone/>
            </a:pPr>
            <a:endParaRPr lang="en-US" sz="1700" dirty="0">
              <a:solidFill>
                <a:srgbClr val="0002E5"/>
              </a:solidFill>
            </a:endParaRPr>
          </a:p>
          <a:p>
            <a:pPr marL="514350" indent="-514350">
              <a:buClr>
                <a:schemeClr val="tx1"/>
              </a:buClr>
              <a:buFont typeface="+mj-lt"/>
              <a:buAutoNum type="arabicPeriod"/>
            </a:pPr>
            <a:r>
              <a:rPr lang="en-US" sz="2600" b="1" u="sng" dirty="0">
                <a:solidFill>
                  <a:srgbClr val="0002E5"/>
                </a:solidFill>
              </a:rPr>
              <a:t>Lessons for the future</a:t>
            </a:r>
            <a:r>
              <a:rPr lang="en-US" sz="2600" b="1" dirty="0">
                <a:solidFill>
                  <a:srgbClr val="0002E5"/>
                </a:solidFill>
              </a:rPr>
              <a:t>:</a:t>
            </a:r>
          </a:p>
          <a:p>
            <a:pPr lvl="1">
              <a:spcAft>
                <a:spcPts val="1200"/>
              </a:spcAft>
              <a:buFont typeface="Arial" panose="020B0604020202020204" pitchFamily="34" charset="0"/>
              <a:buChar char="•"/>
            </a:pPr>
            <a:r>
              <a:rPr lang="en-US" dirty="0"/>
              <a:t>“Now, what is going to happen if you keep having outbursts in Mr. Williams’ class?” </a:t>
            </a:r>
          </a:p>
          <a:p>
            <a:pPr lvl="1">
              <a:buFont typeface="Arial" panose="020B0604020202020204" pitchFamily="34" charset="0"/>
              <a:buChar char="•"/>
            </a:pPr>
            <a:r>
              <a:rPr lang="en-US" dirty="0"/>
              <a:t>“Do you think that this kind of outburst will be acceptable in the workplace?</a:t>
            </a:r>
          </a:p>
          <a:p>
            <a:endParaRPr lang="en-US" dirty="0"/>
          </a:p>
        </p:txBody>
      </p:sp>
      <p:sp>
        <p:nvSpPr>
          <p:cNvPr id="5" name="TextBox 4">
            <a:extLst>
              <a:ext uri="{FF2B5EF4-FFF2-40B4-BE49-F238E27FC236}">
                <a16:creationId xmlns:a16="http://schemas.microsoft.com/office/drawing/2014/main" xmlns="" id="{4682A9C5-8FBE-451F-BBBD-E933CD1A776F}"/>
              </a:ext>
            </a:extLst>
          </p:cNvPr>
          <p:cNvSpPr txBox="1"/>
          <p:nvPr/>
        </p:nvSpPr>
        <p:spPr>
          <a:xfrm>
            <a:off x="453767" y="1414792"/>
            <a:ext cx="8211262" cy="695062"/>
          </a:xfrm>
          <a:prstGeom prst="rect">
            <a:avLst/>
          </a:prstGeom>
          <a:solidFill>
            <a:srgbClr val="FF0000">
              <a:alpha val="75000"/>
            </a:srgbClr>
          </a:solidFill>
          <a:ln w="28575">
            <a:solidFill>
              <a:schemeClr val="accent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2600" b="1" dirty="0">
                <a:solidFill>
                  <a:schemeClr val="bg1"/>
                </a:solidFill>
                <a:latin typeface="+mj-lt"/>
                <a:ea typeface="Tahoma" panose="020B0604030504040204" pitchFamily="34" charset="0"/>
                <a:cs typeface="Tahoma" panose="020B0604030504040204" pitchFamily="34" charset="0"/>
              </a:rPr>
              <a:t>Do NOT try to use rational problem-solving strategies</a:t>
            </a:r>
          </a:p>
        </p:txBody>
      </p:sp>
      <p:pic>
        <p:nvPicPr>
          <p:cNvPr id="4" name="Picture 3">
            <a:extLst>
              <a:ext uri="{FF2B5EF4-FFF2-40B4-BE49-F238E27FC236}">
                <a16:creationId xmlns:a16="http://schemas.microsoft.com/office/drawing/2014/main" xmlns="" id="{8661A012-722C-ED40-9431-D85002A58EA8}"/>
              </a:ext>
            </a:extLst>
          </p:cNvPr>
          <p:cNvPicPr>
            <a:picLocks noChangeAspect="1"/>
          </p:cNvPicPr>
          <p:nvPr/>
        </p:nvPicPr>
        <p:blipFill>
          <a:blip r:embed="rId3"/>
          <a:stretch>
            <a:fillRect/>
          </a:stretch>
        </p:blipFill>
        <p:spPr>
          <a:xfrm>
            <a:off x="7442396" y="93436"/>
            <a:ext cx="1222633" cy="1221410"/>
          </a:xfrm>
          <a:prstGeom prst="rect">
            <a:avLst/>
          </a:prstGeom>
        </p:spPr>
      </p:pic>
    </p:spTree>
    <p:extLst>
      <p:ext uri="{BB962C8B-B14F-4D97-AF65-F5344CB8AC3E}">
        <p14:creationId xmlns:p14="http://schemas.microsoft.com/office/powerpoint/2010/main" val="1473663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EEEBF-131B-4C29-9DE0-BF1C9E71C080}"/>
              </a:ext>
            </a:extLst>
          </p:cNvPr>
          <p:cNvSpPr>
            <a:spLocks noGrp="1"/>
          </p:cNvSpPr>
          <p:nvPr>
            <p:ph type="title"/>
          </p:nvPr>
        </p:nvSpPr>
        <p:spPr/>
        <p:txBody>
          <a:bodyPr/>
          <a:lstStyle/>
          <a:p>
            <a:r>
              <a:rPr lang="en-US" dirty="0"/>
              <a:t>Most Common Mistake</a:t>
            </a:r>
          </a:p>
        </p:txBody>
      </p:sp>
      <p:sp>
        <p:nvSpPr>
          <p:cNvPr id="3" name="Content Placeholder 2">
            <a:extLst>
              <a:ext uri="{FF2B5EF4-FFF2-40B4-BE49-F238E27FC236}">
                <a16:creationId xmlns:a16="http://schemas.microsoft.com/office/drawing/2014/main" xmlns="" id="{473B0487-77A5-49C2-B2A5-F463E88480EB}"/>
              </a:ext>
            </a:extLst>
          </p:cNvPr>
          <p:cNvSpPr>
            <a:spLocks noGrp="1"/>
          </p:cNvSpPr>
          <p:nvPr>
            <p:ph idx="1"/>
          </p:nvPr>
        </p:nvSpPr>
        <p:spPr>
          <a:xfrm>
            <a:off x="489857" y="2871963"/>
            <a:ext cx="5529943" cy="1952381"/>
          </a:xfrm>
          <a:ln>
            <a:noFill/>
          </a:ln>
        </p:spPr>
        <p:txBody>
          <a:bodyPr>
            <a:noAutofit/>
          </a:bodyPr>
          <a:lstStyle/>
          <a:p>
            <a:pPr lvl="1">
              <a:lnSpc>
                <a:spcPct val="105000"/>
              </a:lnSpc>
              <a:spcAft>
                <a:spcPts val="1200"/>
              </a:spcAft>
              <a:buFont typeface="Arial" panose="020B0604020202020204" pitchFamily="34" charset="0"/>
              <a:buChar char="•"/>
            </a:pPr>
            <a:r>
              <a:rPr lang="en-US" dirty="0"/>
              <a:t>“You shouldn’t have gotten so   upset about a little thing like that.”</a:t>
            </a:r>
          </a:p>
          <a:p>
            <a:pPr lvl="1">
              <a:lnSpc>
                <a:spcPct val="105000"/>
              </a:lnSpc>
              <a:buFont typeface="Arial" panose="020B0604020202020204" pitchFamily="34" charset="0"/>
              <a:buChar char="•"/>
            </a:pPr>
            <a:r>
              <a:rPr lang="en-US" dirty="0"/>
              <a:t>“You should have just asked to leave the room.”</a:t>
            </a:r>
          </a:p>
          <a:p>
            <a:endParaRPr lang="en-US" dirty="0"/>
          </a:p>
        </p:txBody>
      </p:sp>
      <p:pic>
        <p:nvPicPr>
          <p:cNvPr id="8" name="Picture 7">
            <a:extLst>
              <a:ext uri="{FF2B5EF4-FFF2-40B4-BE49-F238E27FC236}">
                <a16:creationId xmlns:a16="http://schemas.microsoft.com/office/drawing/2014/main" xmlns="" id="{4D393502-4CD2-B14B-9279-96D25CFF78EA}"/>
              </a:ext>
            </a:extLst>
          </p:cNvPr>
          <p:cNvPicPr>
            <a:picLocks noChangeAspect="1"/>
          </p:cNvPicPr>
          <p:nvPr/>
        </p:nvPicPr>
        <p:blipFill>
          <a:blip r:embed="rId3"/>
          <a:stretch>
            <a:fillRect/>
          </a:stretch>
        </p:blipFill>
        <p:spPr>
          <a:xfrm>
            <a:off x="7442396" y="93436"/>
            <a:ext cx="1222633" cy="1221410"/>
          </a:xfrm>
          <a:prstGeom prst="rect">
            <a:avLst/>
          </a:prstGeom>
        </p:spPr>
      </p:pic>
      <p:pic>
        <p:nvPicPr>
          <p:cNvPr id="10" name="Picture 9">
            <a:extLst>
              <a:ext uri="{FF2B5EF4-FFF2-40B4-BE49-F238E27FC236}">
                <a16:creationId xmlns:a16="http://schemas.microsoft.com/office/drawing/2014/main" xmlns="" id="{A1BA629A-057C-FE4B-BD9E-5817B3187FFA}"/>
              </a:ext>
            </a:extLst>
          </p:cNvPr>
          <p:cNvPicPr>
            <a:picLocks noChangeAspect="1"/>
          </p:cNvPicPr>
          <p:nvPr/>
        </p:nvPicPr>
        <p:blipFill rotWithShape="1">
          <a:blip r:embed="rId4">
            <a:extLst>
              <a:ext uri="{28A0092B-C50C-407E-A947-70E740481C1C}">
                <a14:useLocalDpi xmlns:a14="http://schemas.microsoft.com/office/drawing/2010/main" val="0"/>
              </a:ext>
            </a:extLst>
          </a:blip>
          <a:srcRect l="8001" r="7903"/>
          <a:stretch/>
        </p:blipFill>
        <p:spPr>
          <a:xfrm>
            <a:off x="6172201" y="2957440"/>
            <a:ext cx="2590800" cy="22005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 name="Content Placeholder 2">
            <a:extLst>
              <a:ext uri="{FF2B5EF4-FFF2-40B4-BE49-F238E27FC236}">
                <a16:creationId xmlns:a16="http://schemas.microsoft.com/office/drawing/2014/main" xmlns="" id="{801C0C42-8AB0-9C4E-94B0-8369D8C280E5}"/>
              </a:ext>
            </a:extLst>
          </p:cNvPr>
          <p:cNvSpPr txBox="1">
            <a:spLocks/>
          </p:cNvSpPr>
          <p:nvPr/>
        </p:nvSpPr>
        <p:spPr>
          <a:xfrm>
            <a:off x="247365" y="5129144"/>
            <a:ext cx="8175172" cy="1043056"/>
          </a:xfrm>
          <a:prstGeom prst="rect">
            <a:avLst/>
          </a:prstGeom>
          <a:ln>
            <a:noFill/>
          </a:ln>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514350" indent="-514350">
              <a:lnSpc>
                <a:spcPct val="125000"/>
              </a:lnSpc>
              <a:buClr>
                <a:schemeClr val="tx1"/>
              </a:buClr>
              <a:buFont typeface="+mj-lt"/>
              <a:buAutoNum type="arabicPeriod" startAt="4"/>
            </a:pPr>
            <a:r>
              <a:rPr lang="en-US" sz="2600" b="1" u="sng" kern="0" dirty="0">
                <a:solidFill>
                  <a:srgbClr val="0002E5"/>
                </a:solidFill>
              </a:rPr>
              <a:t>Start “coaching” to prevent the next incident</a:t>
            </a:r>
            <a:r>
              <a:rPr lang="en-US" sz="2600" kern="0" dirty="0">
                <a:solidFill>
                  <a:srgbClr val="0002E5"/>
                </a:solidFill>
              </a:rPr>
              <a:t>:</a:t>
            </a:r>
          </a:p>
          <a:p>
            <a:pPr lvl="1">
              <a:lnSpc>
                <a:spcPct val="125000"/>
              </a:lnSpc>
              <a:buFont typeface="Arial" panose="020B0604020202020204" pitchFamily="34" charset="0"/>
              <a:buChar char="•"/>
            </a:pPr>
            <a:r>
              <a:rPr lang="en-US" kern="0" dirty="0">
                <a:solidFill>
                  <a:sysClr val="windowText" lastClr="000000"/>
                </a:solidFill>
              </a:rPr>
              <a:t>“The next time this happens, what should you do?”</a:t>
            </a:r>
          </a:p>
          <a:p>
            <a:endParaRPr lang="en-US" kern="0" dirty="0">
              <a:solidFill>
                <a:sysClr val="windowText" lastClr="000000"/>
              </a:solidFill>
            </a:endParaRPr>
          </a:p>
        </p:txBody>
      </p:sp>
      <p:sp>
        <p:nvSpPr>
          <p:cNvPr id="12" name="Content Placeholder 2">
            <a:extLst>
              <a:ext uri="{FF2B5EF4-FFF2-40B4-BE49-F238E27FC236}">
                <a16:creationId xmlns:a16="http://schemas.microsoft.com/office/drawing/2014/main" xmlns="" id="{8FFF7975-6689-0B41-B970-BE6698764A11}"/>
              </a:ext>
            </a:extLst>
          </p:cNvPr>
          <p:cNvSpPr txBox="1">
            <a:spLocks/>
          </p:cNvSpPr>
          <p:nvPr/>
        </p:nvSpPr>
        <p:spPr>
          <a:xfrm>
            <a:off x="402020" y="2405500"/>
            <a:ext cx="7675180" cy="695063"/>
          </a:xfrm>
          <a:prstGeom prst="rect">
            <a:avLst/>
          </a:prstGeom>
          <a:ln>
            <a:noFill/>
          </a:ln>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514350" indent="-514350">
              <a:lnSpc>
                <a:spcPct val="105000"/>
              </a:lnSpc>
              <a:buClr>
                <a:schemeClr val="tx1"/>
              </a:buClr>
              <a:buFont typeface="+mj-lt"/>
              <a:buAutoNum type="arabicPeriod" startAt="3"/>
            </a:pPr>
            <a:r>
              <a:rPr lang="en-US" sz="2600" b="1" u="sng" kern="0" dirty="0">
                <a:solidFill>
                  <a:srgbClr val="0002E5"/>
                </a:solidFill>
              </a:rPr>
              <a:t>Start “should-</a:t>
            </a:r>
            <a:r>
              <a:rPr lang="en-US" sz="2600" b="1" u="sng" kern="0" dirty="0" err="1">
                <a:solidFill>
                  <a:srgbClr val="0002E5"/>
                </a:solidFill>
              </a:rPr>
              <a:t>ing</a:t>
            </a:r>
            <a:r>
              <a:rPr lang="en-US" sz="2600" b="1" u="sng" kern="0" dirty="0">
                <a:solidFill>
                  <a:srgbClr val="0002E5"/>
                </a:solidFill>
              </a:rPr>
              <a:t>” all over the student</a:t>
            </a:r>
            <a:r>
              <a:rPr lang="en-US" sz="2600" kern="0" dirty="0">
                <a:solidFill>
                  <a:schemeClr val="accent1"/>
                </a:solidFill>
              </a:rPr>
              <a:t>:</a:t>
            </a:r>
            <a:r>
              <a:rPr lang="en-US" sz="2600" u="sng" kern="0" dirty="0">
                <a:solidFill>
                  <a:schemeClr val="accent1"/>
                </a:solidFill>
              </a:rPr>
              <a:t> </a:t>
            </a:r>
          </a:p>
          <a:p>
            <a:endParaRPr lang="en-US" kern="0" dirty="0">
              <a:solidFill>
                <a:sysClr val="windowText" lastClr="000000"/>
              </a:solidFill>
            </a:endParaRPr>
          </a:p>
        </p:txBody>
      </p:sp>
      <p:sp>
        <p:nvSpPr>
          <p:cNvPr id="13" name="TextBox 12">
            <a:extLst>
              <a:ext uri="{FF2B5EF4-FFF2-40B4-BE49-F238E27FC236}">
                <a16:creationId xmlns:a16="http://schemas.microsoft.com/office/drawing/2014/main" xmlns="" id="{4682A9C5-8FBE-451F-BBBD-E933CD1A776F}"/>
              </a:ext>
            </a:extLst>
          </p:cNvPr>
          <p:cNvSpPr txBox="1"/>
          <p:nvPr/>
        </p:nvSpPr>
        <p:spPr>
          <a:xfrm>
            <a:off x="453767" y="1414792"/>
            <a:ext cx="8211262" cy="695062"/>
          </a:xfrm>
          <a:prstGeom prst="rect">
            <a:avLst/>
          </a:prstGeom>
          <a:solidFill>
            <a:srgbClr val="FF0000">
              <a:alpha val="75000"/>
            </a:srgbClr>
          </a:solidFill>
          <a:ln w="28575">
            <a:solidFill>
              <a:schemeClr val="accent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2600" b="1" dirty="0">
                <a:solidFill>
                  <a:schemeClr val="bg1"/>
                </a:solidFill>
                <a:latin typeface="+mj-lt"/>
                <a:ea typeface="Tahoma" panose="020B0604030504040204" pitchFamily="34" charset="0"/>
                <a:cs typeface="Tahoma" panose="020B0604030504040204" pitchFamily="34" charset="0"/>
              </a:rPr>
              <a:t>Do NOT try to use rational problem-solving strategies</a:t>
            </a:r>
          </a:p>
        </p:txBody>
      </p:sp>
    </p:spTree>
    <p:extLst>
      <p:ext uri="{BB962C8B-B14F-4D97-AF65-F5344CB8AC3E}">
        <p14:creationId xmlns:p14="http://schemas.microsoft.com/office/powerpoint/2010/main" val="76898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418A4B15-5A3C-2B48-8C66-F9BA2025AD00}"/>
              </a:ext>
            </a:extLst>
          </p:cNvPr>
          <p:cNvSpPr>
            <a:spLocks noGrp="1"/>
          </p:cNvSpPr>
          <p:nvPr>
            <p:ph type="subTitle" idx="1"/>
          </p:nvPr>
        </p:nvSpPr>
        <p:spPr>
          <a:xfrm>
            <a:off x="838200" y="3429001"/>
            <a:ext cx="7413266" cy="1143000"/>
          </a:xfrm>
        </p:spPr>
        <p:txBody>
          <a:bodyPr>
            <a:noAutofit/>
          </a:bodyPr>
          <a:lstStyle/>
          <a:p>
            <a:pPr>
              <a:spcAft>
                <a:spcPts val="1800"/>
              </a:spcAft>
            </a:pPr>
            <a:r>
              <a:rPr lang="en-US" dirty="0"/>
              <a:t>Building Relationship</a:t>
            </a:r>
          </a:p>
          <a:p>
            <a:pPr>
              <a:spcAft>
                <a:spcPts val="1800"/>
              </a:spcAft>
            </a:pPr>
            <a:r>
              <a:rPr lang="en-US" dirty="0"/>
              <a:t>3 Steps for Resolving Conflict</a:t>
            </a:r>
          </a:p>
        </p:txBody>
      </p:sp>
      <p:sp>
        <p:nvSpPr>
          <p:cNvPr id="3" name="Title 2">
            <a:extLst>
              <a:ext uri="{FF2B5EF4-FFF2-40B4-BE49-F238E27FC236}">
                <a16:creationId xmlns:a16="http://schemas.microsoft.com/office/drawing/2014/main" xmlns="" id="{1692E7B7-C701-E545-802F-DF5059A7DFA2}"/>
              </a:ext>
            </a:extLst>
          </p:cNvPr>
          <p:cNvSpPr>
            <a:spLocks noGrp="1"/>
          </p:cNvSpPr>
          <p:nvPr>
            <p:ph type="ctrTitle"/>
          </p:nvPr>
        </p:nvSpPr>
        <p:spPr>
          <a:xfrm>
            <a:off x="1676400" y="2057400"/>
            <a:ext cx="7000875" cy="784225"/>
          </a:xfrm>
          <a:solidFill>
            <a:srgbClr val="FFFFCC"/>
          </a:solidFill>
          <a:ln>
            <a:solidFill>
              <a:schemeClr val="tx2">
                <a:lumMod val="60000"/>
                <a:lumOff val="40000"/>
              </a:schemeClr>
            </a:solidFill>
          </a:ln>
        </p:spPr>
        <p:txBody>
          <a:bodyPr anchor="ctr">
            <a:normAutofit/>
          </a:bodyPr>
          <a:lstStyle/>
          <a:p>
            <a:r>
              <a:rPr lang="en-US" sz="3400" b="1" dirty="0">
                <a:latin typeface="Castellar" panose="020F0502020204030204" pitchFamily="34" charset="0"/>
                <a:cs typeface="Castellar" panose="020F0502020204030204" pitchFamily="34" charset="0"/>
              </a:rPr>
              <a:t>Conflict RESOLUTION</a:t>
            </a:r>
          </a:p>
        </p:txBody>
      </p:sp>
    </p:spTree>
    <p:extLst>
      <p:ext uri="{BB962C8B-B14F-4D97-AF65-F5344CB8AC3E}">
        <p14:creationId xmlns:p14="http://schemas.microsoft.com/office/powerpoint/2010/main" val="134577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pPr>
              <a:lnSpc>
                <a:spcPct val="80000"/>
              </a:lnSpc>
              <a:spcAft>
                <a:spcPts val="1800"/>
              </a:spcAft>
            </a:pPr>
            <a:r>
              <a:rPr lang="en-US" dirty="0"/>
              <a:t>If you want to help a student, you are going to need to develop a </a:t>
            </a:r>
            <a:r>
              <a:rPr lang="en-US" b="1" dirty="0">
                <a:solidFill>
                  <a:srgbClr val="0000FF"/>
                </a:solidFill>
              </a:rPr>
              <a:t>helping relationship</a:t>
            </a:r>
            <a:r>
              <a:rPr lang="en-US" dirty="0"/>
              <a:t>.</a:t>
            </a:r>
          </a:p>
          <a:p>
            <a:pPr>
              <a:lnSpc>
                <a:spcPct val="80000"/>
              </a:lnSpc>
              <a:spcAft>
                <a:spcPts val="1200"/>
              </a:spcAft>
            </a:pPr>
            <a:r>
              <a:rPr lang="en-US" dirty="0"/>
              <a:t>Goals of this helping relationship:</a:t>
            </a:r>
          </a:p>
          <a:p>
            <a:pPr lvl="1">
              <a:lnSpc>
                <a:spcPct val="80000"/>
              </a:lnSpc>
              <a:spcAft>
                <a:spcPts val="1200"/>
              </a:spcAft>
            </a:pPr>
            <a:r>
              <a:rPr lang="en-US" dirty="0"/>
              <a:t>Help students not just better manage a given problem but to </a:t>
            </a:r>
            <a:r>
              <a:rPr lang="en-US" b="1" i="1" dirty="0">
                <a:solidFill>
                  <a:srgbClr val="0000FF"/>
                </a:solidFill>
              </a:rPr>
              <a:t>apply the learning </a:t>
            </a:r>
            <a:r>
              <a:rPr lang="en-US" dirty="0"/>
              <a:t>to sorting out other problems and to preventing problems from occurring in the first place. </a:t>
            </a:r>
          </a:p>
          <a:p>
            <a:pPr lvl="1">
              <a:lnSpc>
                <a:spcPct val="80000"/>
              </a:lnSpc>
              <a:spcAft>
                <a:spcPts val="1200"/>
              </a:spcAft>
            </a:pPr>
            <a:r>
              <a:rPr lang="en-US" dirty="0"/>
              <a:t>Provide </a:t>
            </a:r>
            <a:r>
              <a:rPr lang="en-US" b="1" i="1" dirty="0">
                <a:solidFill>
                  <a:srgbClr val="0000FF"/>
                </a:solidFill>
              </a:rPr>
              <a:t>students with the tools </a:t>
            </a:r>
            <a:r>
              <a:rPr lang="en-US" dirty="0"/>
              <a:t>to become more effective “self-helpers” and more responsible “agents of change” in their own lives.</a:t>
            </a:r>
          </a:p>
          <a:p>
            <a:endParaRPr lang="en-US" dirty="0"/>
          </a:p>
        </p:txBody>
      </p:sp>
      <p:sp>
        <p:nvSpPr>
          <p:cNvPr id="3" name="Title 2"/>
          <p:cNvSpPr>
            <a:spLocks noGrp="1"/>
          </p:cNvSpPr>
          <p:nvPr>
            <p:ph type="title"/>
          </p:nvPr>
        </p:nvSpPr>
        <p:spPr/>
        <p:txBody>
          <a:bodyPr/>
          <a:lstStyle/>
          <a:p>
            <a:r>
              <a:rPr lang="en-US" dirty="0"/>
              <a:t>Building Relationship</a:t>
            </a:r>
          </a:p>
        </p:txBody>
      </p:sp>
    </p:spTree>
    <p:extLst>
      <p:ext uri="{BB962C8B-B14F-4D97-AF65-F5344CB8AC3E}">
        <p14:creationId xmlns:p14="http://schemas.microsoft.com/office/powerpoint/2010/main" val="2374385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Learning Objectives</a:t>
            </a:r>
            <a:endParaRPr lang="en-US" dirty="0"/>
          </a:p>
        </p:txBody>
      </p:sp>
      <p:sp>
        <p:nvSpPr>
          <p:cNvPr id="6" name="Text Placeholder 1">
            <a:extLst>
              <a:ext uri="{FF2B5EF4-FFF2-40B4-BE49-F238E27FC236}">
                <a16:creationId xmlns:a16="http://schemas.microsoft.com/office/drawing/2014/main" xmlns="" id="{58933289-574C-6749-8F23-C8CACBE631F0}"/>
              </a:ext>
            </a:extLst>
          </p:cNvPr>
          <p:cNvSpPr txBox="1">
            <a:spLocks/>
          </p:cNvSpPr>
          <p:nvPr/>
        </p:nvSpPr>
        <p:spPr>
          <a:xfrm>
            <a:off x="457200" y="1752600"/>
            <a:ext cx="8458200" cy="4343400"/>
          </a:xfrm>
          <a:prstGeom prst="rect">
            <a:avLst/>
          </a:prstGeom>
        </p:spPr>
        <p:txBody>
          <a:bodyP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spcAft>
                <a:spcPts val="1800"/>
              </a:spcAft>
              <a:buClr>
                <a:schemeClr val="tx1"/>
              </a:buClr>
            </a:pPr>
            <a:r>
              <a:rPr lang="en-US" sz="3100" b="1" kern="0" dirty="0">
                <a:solidFill>
                  <a:srgbClr val="0002E5"/>
                </a:solidFill>
              </a:rPr>
              <a:t>Develop a new perspective </a:t>
            </a:r>
            <a:r>
              <a:rPr lang="en-US" sz="3100" kern="0" dirty="0">
                <a:solidFill>
                  <a:sysClr val="windowText" lastClr="000000"/>
                </a:solidFill>
              </a:rPr>
              <a:t>about why students (and others) display the challenging behaviors that often lead to conflict.</a:t>
            </a:r>
          </a:p>
          <a:p>
            <a:pPr>
              <a:spcAft>
                <a:spcPts val="1800"/>
              </a:spcAft>
              <a:buClr>
                <a:schemeClr val="tx1"/>
              </a:buClr>
            </a:pPr>
            <a:r>
              <a:rPr lang="en-US" sz="3100" b="1" kern="0" dirty="0">
                <a:solidFill>
                  <a:srgbClr val="0002E5"/>
                </a:solidFill>
              </a:rPr>
              <a:t>Prevent and decrease conflict </a:t>
            </a:r>
            <a:r>
              <a:rPr lang="en-US" sz="3100" kern="0" dirty="0"/>
              <a:t>by avoiding common mistakes.</a:t>
            </a:r>
          </a:p>
          <a:p>
            <a:pPr>
              <a:spcAft>
                <a:spcPts val="600"/>
              </a:spcAft>
              <a:buClr>
                <a:schemeClr val="tx1"/>
              </a:buClr>
            </a:pPr>
            <a:r>
              <a:rPr lang="en-US" sz="3100" b="1" kern="0" dirty="0">
                <a:solidFill>
                  <a:srgbClr val="0002E5"/>
                </a:solidFill>
              </a:rPr>
              <a:t>Reduce conflict/resistance </a:t>
            </a:r>
            <a:r>
              <a:rPr lang="en-US" sz="3100" kern="0" dirty="0">
                <a:solidFill>
                  <a:schemeClr val="tx1"/>
                </a:solidFill>
              </a:rPr>
              <a:t>by modeling self-control using 3 counterintuitive strategies</a:t>
            </a:r>
            <a:endParaRPr lang="en-US" sz="3100" kern="0" dirty="0">
              <a:solidFill>
                <a:sysClr val="windowText" lastClr="000000"/>
              </a:solidFill>
            </a:endParaRPr>
          </a:p>
        </p:txBody>
      </p:sp>
    </p:spTree>
    <p:extLst>
      <p:ext uri="{BB962C8B-B14F-4D97-AF65-F5344CB8AC3E}">
        <p14:creationId xmlns:p14="http://schemas.microsoft.com/office/powerpoint/2010/main" val="1402673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1447800"/>
            <a:ext cx="8001000" cy="4898335"/>
          </a:xfrm>
        </p:spPr>
        <p:txBody>
          <a:bodyPr>
            <a:normAutofit/>
          </a:bodyPr>
          <a:lstStyle/>
          <a:p>
            <a:pPr>
              <a:lnSpc>
                <a:spcPct val="90000"/>
              </a:lnSpc>
            </a:pPr>
            <a:r>
              <a:rPr lang="en-US" sz="2500" dirty="0"/>
              <a:t>Helping is a working alliance, a two-way collaborative process. It is not something that staff “do” to students; it is a </a:t>
            </a:r>
            <a:r>
              <a:rPr lang="en-US" sz="2500" b="1" i="1" dirty="0">
                <a:solidFill>
                  <a:srgbClr val="0002E5"/>
                </a:solidFill>
              </a:rPr>
              <a:t>process that teachers and students work through together</a:t>
            </a:r>
            <a:r>
              <a:rPr lang="en-US" sz="2500" dirty="0"/>
              <a:t>.</a:t>
            </a:r>
          </a:p>
        </p:txBody>
      </p:sp>
      <p:sp>
        <p:nvSpPr>
          <p:cNvPr id="3" name="Title 2"/>
          <p:cNvSpPr>
            <a:spLocks noGrp="1"/>
          </p:cNvSpPr>
          <p:nvPr>
            <p:ph type="title"/>
          </p:nvPr>
        </p:nvSpPr>
        <p:spPr/>
        <p:txBody>
          <a:bodyPr/>
          <a:lstStyle/>
          <a:p>
            <a:r>
              <a:rPr lang="en-US" dirty="0"/>
              <a:t>Building Relationship</a:t>
            </a:r>
          </a:p>
        </p:txBody>
      </p:sp>
      <p:sp>
        <p:nvSpPr>
          <p:cNvPr id="10" name="Text Placeholder 5"/>
          <p:cNvSpPr txBox="1">
            <a:spLocks/>
          </p:cNvSpPr>
          <p:nvPr/>
        </p:nvSpPr>
        <p:spPr>
          <a:xfrm>
            <a:off x="990600" y="3137815"/>
            <a:ext cx="7239000" cy="747948"/>
          </a:xfrm>
          <a:prstGeom prst="rect">
            <a:avLst/>
          </a:prstGeom>
          <a:solidFill>
            <a:srgbClr val="FFFFCC"/>
          </a:solidFill>
          <a:ln w="38100">
            <a:solidFill>
              <a:schemeClr val="tx1"/>
            </a:solidFill>
          </a:ln>
        </p:spPr>
        <p:txBody>
          <a:bodyPr>
            <a:normAutofit fontScale="92500" lnSpcReduction="10000"/>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None/>
            </a:pPr>
            <a:r>
              <a:rPr lang="en-US" sz="2400" dirty="0"/>
              <a:t>Think about the qualities that you’d seek in someone you hope to help you?</a:t>
            </a:r>
          </a:p>
        </p:txBody>
      </p:sp>
      <p:grpSp>
        <p:nvGrpSpPr>
          <p:cNvPr id="4" name="Group 3">
            <a:extLst>
              <a:ext uri="{FF2B5EF4-FFF2-40B4-BE49-F238E27FC236}">
                <a16:creationId xmlns:a16="http://schemas.microsoft.com/office/drawing/2014/main" xmlns="" id="{40E20518-0EFA-EF4B-9F68-6350AABE96D3}"/>
              </a:ext>
            </a:extLst>
          </p:cNvPr>
          <p:cNvGrpSpPr/>
          <p:nvPr/>
        </p:nvGrpSpPr>
        <p:grpSpPr>
          <a:xfrm>
            <a:off x="990600" y="3987586"/>
            <a:ext cx="7543800" cy="2510950"/>
            <a:chOff x="990600" y="3821571"/>
            <a:chExt cx="7543800" cy="2565615"/>
          </a:xfrm>
        </p:grpSpPr>
        <p:sp>
          <p:nvSpPr>
            <p:cNvPr id="9" name="Text Placeholder 5">
              <a:extLst>
                <a:ext uri="{FF2B5EF4-FFF2-40B4-BE49-F238E27FC236}">
                  <a16:creationId xmlns:a16="http://schemas.microsoft.com/office/drawing/2014/main" xmlns="" id="{D88E1A25-EF0E-304D-A25F-FBDCCD095E45}"/>
                </a:ext>
              </a:extLst>
            </p:cNvPr>
            <p:cNvSpPr txBox="1">
              <a:spLocks/>
            </p:cNvSpPr>
            <p:nvPr/>
          </p:nvSpPr>
          <p:spPr>
            <a:xfrm>
              <a:off x="990600" y="3821571"/>
              <a:ext cx="3602182" cy="2565615"/>
            </a:xfrm>
            <a:prstGeom prst="rect">
              <a:avLst/>
            </a:prstGeom>
          </p:spPr>
          <p:txBody>
            <a:bodyPr>
              <a:normAutofit lnSpcReduction="10000"/>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347472">
                <a:spcAft>
                  <a:spcPts val="600"/>
                </a:spcAft>
              </a:pPr>
              <a:r>
                <a:rPr lang="en-US" sz="2200" kern="0" dirty="0">
                  <a:solidFill>
                    <a:sysClr val="windowText" lastClr="000000"/>
                  </a:solidFill>
                </a:rPr>
                <a:t>Someone who cares</a:t>
              </a:r>
            </a:p>
            <a:p>
              <a:pPr marL="347472">
                <a:spcAft>
                  <a:spcPts val="600"/>
                </a:spcAft>
              </a:pPr>
              <a:r>
                <a:rPr lang="en-US" sz="2200" kern="0" dirty="0">
                  <a:solidFill>
                    <a:sysClr val="windowText" lastClr="000000"/>
                  </a:solidFill>
                </a:rPr>
                <a:t>Who you feel you can trust</a:t>
              </a:r>
            </a:p>
            <a:p>
              <a:pPr marL="347472">
                <a:spcAft>
                  <a:spcPts val="600"/>
                </a:spcAft>
              </a:pPr>
              <a:r>
                <a:rPr lang="en-US" sz="2200" kern="0" dirty="0">
                  <a:solidFill>
                    <a:sysClr val="windowText" lastClr="000000"/>
                  </a:solidFill>
                </a:rPr>
                <a:t>Who takes time to listen to you</a:t>
              </a:r>
            </a:p>
            <a:p>
              <a:pPr marL="347472">
                <a:spcAft>
                  <a:spcPts val="600"/>
                </a:spcAft>
              </a:pPr>
              <a:r>
                <a:rPr lang="en-US" sz="2200" kern="0" dirty="0">
                  <a:solidFill>
                    <a:sysClr val="windowText" lastClr="000000"/>
                  </a:solidFill>
                </a:rPr>
                <a:t>Who asks the right questions and truly tries to understand your concerns</a:t>
              </a:r>
            </a:p>
          </p:txBody>
        </p:sp>
        <p:sp>
          <p:nvSpPr>
            <p:cNvPr id="11" name="Text Placeholder 5">
              <a:extLst>
                <a:ext uri="{FF2B5EF4-FFF2-40B4-BE49-F238E27FC236}">
                  <a16:creationId xmlns:a16="http://schemas.microsoft.com/office/drawing/2014/main" xmlns="" id="{DB35C8B0-2CFD-7641-9B65-7CDF144EFEDA}"/>
                </a:ext>
              </a:extLst>
            </p:cNvPr>
            <p:cNvSpPr txBox="1">
              <a:spLocks/>
            </p:cNvSpPr>
            <p:nvPr/>
          </p:nvSpPr>
          <p:spPr>
            <a:xfrm>
              <a:off x="4800600" y="3825203"/>
              <a:ext cx="3733800" cy="2346997"/>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spcAft>
                  <a:spcPts val="600"/>
                </a:spcAft>
              </a:pPr>
              <a:r>
                <a:rPr lang="en-US" sz="2200" kern="0" dirty="0">
                  <a:solidFill>
                    <a:sysClr val="windowText" lastClr="000000"/>
                  </a:solidFill>
                </a:rPr>
                <a:t>Who has the wisdom and know-how to help in ways that are effective and long-lasting</a:t>
              </a:r>
            </a:p>
            <a:p>
              <a:pPr>
                <a:spcAft>
                  <a:spcPts val="600"/>
                </a:spcAft>
              </a:pPr>
              <a:r>
                <a:rPr lang="en-US" sz="2200" kern="0" dirty="0">
                  <a:solidFill>
                    <a:sysClr val="windowText" lastClr="000000"/>
                  </a:solidFill>
                </a:rPr>
                <a:t>Who involves you in the process</a:t>
              </a:r>
            </a:p>
          </p:txBody>
        </p:sp>
      </p:grpSp>
    </p:spTree>
    <p:extLst>
      <p:ext uri="{BB962C8B-B14F-4D97-AF65-F5344CB8AC3E}">
        <p14:creationId xmlns:p14="http://schemas.microsoft.com/office/powerpoint/2010/main" val="204986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EEEBF-131B-4C29-9DE0-BF1C9E71C080}"/>
              </a:ext>
            </a:extLst>
          </p:cNvPr>
          <p:cNvSpPr>
            <a:spLocks noGrp="1"/>
          </p:cNvSpPr>
          <p:nvPr>
            <p:ph type="title"/>
          </p:nvPr>
        </p:nvSpPr>
        <p:spPr/>
        <p:txBody>
          <a:bodyPr/>
          <a:lstStyle/>
          <a:p>
            <a:r>
              <a:rPr lang="en-US" dirty="0"/>
              <a:t>Strategies: Calming &amp; Connecting</a:t>
            </a:r>
          </a:p>
        </p:txBody>
      </p:sp>
      <p:sp>
        <p:nvSpPr>
          <p:cNvPr id="3" name="Content Placeholder 2">
            <a:extLst>
              <a:ext uri="{FF2B5EF4-FFF2-40B4-BE49-F238E27FC236}">
                <a16:creationId xmlns:a16="http://schemas.microsoft.com/office/drawing/2014/main" xmlns="" id="{473B0487-77A5-49C2-B2A5-F463E88480EB}"/>
              </a:ext>
            </a:extLst>
          </p:cNvPr>
          <p:cNvSpPr>
            <a:spLocks noGrp="1"/>
          </p:cNvSpPr>
          <p:nvPr>
            <p:ph idx="1"/>
          </p:nvPr>
        </p:nvSpPr>
        <p:spPr>
          <a:xfrm>
            <a:off x="457200" y="2514600"/>
            <a:ext cx="8229600" cy="4152900"/>
          </a:xfrm>
        </p:spPr>
        <p:txBody>
          <a:bodyPr>
            <a:noAutofit/>
          </a:bodyPr>
          <a:lstStyle/>
          <a:p>
            <a:pPr>
              <a:buClr>
                <a:schemeClr val="tx1"/>
              </a:buClr>
            </a:pPr>
            <a:r>
              <a:rPr lang="en-US" sz="2600" dirty="0">
                <a:solidFill>
                  <a:srgbClr val="0002E5"/>
                </a:solidFill>
              </a:rPr>
              <a:t>Step 1: </a:t>
            </a:r>
            <a:r>
              <a:rPr lang="en-US" sz="2600" u="sng" dirty="0">
                <a:solidFill>
                  <a:srgbClr val="0002E5"/>
                </a:solidFill>
              </a:rPr>
              <a:t>Keep your cool</a:t>
            </a:r>
          </a:p>
          <a:p>
            <a:pPr lvl="1">
              <a:buClr>
                <a:schemeClr val="tx1"/>
              </a:buClr>
            </a:pPr>
            <a:r>
              <a:rPr lang="en-US" dirty="0"/>
              <a:t>Don’t fall into the trap of “matching” the student’s emotions.</a:t>
            </a:r>
          </a:p>
          <a:p>
            <a:pPr lvl="1">
              <a:buClr>
                <a:schemeClr val="tx1"/>
              </a:buClr>
            </a:pPr>
            <a:r>
              <a:rPr lang="en-US" dirty="0"/>
              <a:t>Drop back and start observing.</a:t>
            </a:r>
          </a:p>
          <a:p>
            <a:pPr lvl="1">
              <a:buClr>
                <a:schemeClr val="tx1"/>
              </a:buClr>
            </a:pPr>
            <a:r>
              <a:rPr lang="en-US" dirty="0"/>
              <a:t>Use a lower than normal volume or don’t talk at all.</a:t>
            </a:r>
          </a:p>
          <a:p>
            <a:pPr lvl="1">
              <a:buClr>
                <a:schemeClr val="tx1"/>
              </a:buClr>
            </a:pPr>
            <a:r>
              <a:rPr lang="en-US" dirty="0"/>
              <a:t>Your frontal lobe has to work for both of you.</a:t>
            </a:r>
          </a:p>
          <a:p>
            <a:pPr marL="457200" lvl="1" indent="0">
              <a:buClr>
                <a:schemeClr val="tx1"/>
              </a:buClr>
              <a:buNone/>
            </a:pPr>
            <a:endParaRPr lang="en-US" dirty="0"/>
          </a:p>
          <a:p>
            <a:pPr>
              <a:buClr>
                <a:schemeClr val="tx1"/>
              </a:buClr>
            </a:pPr>
            <a:r>
              <a:rPr lang="en-US" sz="2600" dirty="0">
                <a:solidFill>
                  <a:srgbClr val="0002E5"/>
                </a:solidFill>
              </a:rPr>
              <a:t>Step 2: </a:t>
            </a:r>
            <a:r>
              <a:rPr lang="en-US" sz="2600" u="sng" dirty="0">
                <a:solidFill>
                  <a:srgbClr val="0002E5"/>
                </a:solidFill>
              </a:rPr>
              <a:t>Listen with a focus on emotion (not behavior) </a:t>
            </a:r>
          </a:p>
          <a:p>
            <a:pPr lvl="1"/>
            <a:r>
              <a:rPr lang="en-US" dirty="0"/>
              <a:t>Don’t focus on what happened, focus on how it happened.</a:t>
            </a:r>
          </a:p>
          <a:p>
            <a:pPr lvl="1"/>
            <a:r>
              <a:rPr lang="en-US" dirty="0"/>
              <a:t>What is the student feeling? What triggered that emotion?</a:t>
            </a:r>
          </a:p>
        </p:txBody>
      </p:sp>
      <p:sp>
        <p:nvSpPr>
          <p:cNvPr id="5" name="TextBox 4">
            <a:extLst>
              <a:ext uri="{FF2B5EF4-FFF2-40B4-BE49-F238E27FC236}">
                <a16:creationId xmlns:a16="http://schemas.microsoft.com/office/drawing/2014/main" xmlns="" id="{4682A9C5-8FBE-451F-BBBD-E933CD1A776F}"/>
              </a:ext>
            </a:extLst>
          </p:cNvPr>
          <p:cNvSpPr txBox="1"/>
          <p:nvPr/>
        </p:nvSpPr>
        <p:spPr>
          <a:xfrm>
            <a:off x="539887" y="1502465"/>
            <a:ext cx="7988163" cy="855875"/>
          </a:xfrm>
          <a:prstGeom prst="rect">
            <a:avLst/>
          </a:prstGeom>
          <a:solidFill>
            <a:srgbClr val="0070C0"/>
          </a:solidFill>
          <a:ln w="38100">
            <a:solidFill>
              <a:schemeClr val="tx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2250" b="1" dirty="0">
                <a:solidFill>
                  <a:schemeClr val="bg1"/>
                </a:solidFill>
                <a:latin typeface="+mj-lt"/>
                <a:ea typeface="Tahoma" panose="020B0604030504040204" pitchFamily="34" charset="0"/>
                <a:cs typeface="Tahoma" panose="020B0604030504040204" pitchFamily="34" charset="0"/>
              </a:rPr>
              <a:t> </a:t>
            </a:r>
            <a:r>
              <a:rPr lang="en-US" sz="3600" b="1" dirty="0">
                <a:solidFill>
                  <a:schemeClr val="bg1"/>
                </a:solidFill>
                <a:latin typeface="+mj-lt"/>
                <a:ea typeface="Tahoma" panose="020B0604030504040204" pitchFamily="34" charset="0"/>
                <a:cs typeface="Tahoma" panose="020B0604030504040204" pitchFamily="34" charset="0"/>
              </a:rPr>
              <a:t>“Connecting and Calming”</a:t>
            </a:r>
          </a:p>
        </p:txBody>
      </p:sp>
      <p:pic>
        <p:nvPicPr>
          <p:cNvPr id="6" name="Picture 5">
            <a:extLst>
              <a:ext uri="{FF2B5EF4-FFF2-40B4-BE49-F238E27FC236}">
                <a16:creationId xmlns:a16="http://schemas.microsoft.com/office/drawing/2014/main" xmlns="" id="{DD067F8B-0BCC-1C46-955E-4C97D2094C7A}"/>
              </a:ext>
            </a:extLst>
          </p:cNvPr>
          <p:cNvPicPr>
            <a:picLocks noChangeAspect="1"/>
          </p:cNvPicPr>
          <p:nvPr/>
        </p:nvPicPr>
        <p:blipFill>
          <a:blip r:embed="rId3"/>
          <a:stretch>
            <a:fillRect/>
          </a:stretch>
        </p:blipFill>
        <p:spPr>
          <a:xfrm>
            <a:off x="7385050" y="190500"/>
            <a:ext cx="1143000" cy="1143000"/>
          </a:xfrm>
          <a:prstGeom prst="rect">
            <a:avLst/>
          </a:prstGeom>
        </p:spPr>
      </p:pic>
    </p:spTree>
    <p:extLst>
      <p:ext uri="{BB962C8B-B14F-4D97-AF65-F5344CB8AC3E}">
        <p14:creationId xmlns:p14="http://schemas.microsoft.com/office/powerpoint/2010/main" val="2744335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EEEBF-131B-4C29-9DE0-BF1C9E71C080}"/>
              </a:ext>
            </a:extLst>
          </p:cNvPr>
          <p:cNvSpPr>
            <a:spLocks noGrp="1"/>
          </p:cNvSpPr>
          <p:nvPr>
            <p:ph type="title"/>
          </p:nvPr>
        </p:nvSpPr>
        <p:spPr/>
        <p:txBody>
          <a:bodyPr/>
          <a:lstStyle/>
          <a:p>
            <a:r>
              <a:rPr lang="en-US" dirty="0"/>
              <a:t>Strategies: What to</a:t>
            </a:r>
            <a:r>
              <a:rPr lang="en-US" b="1" dirty="0">
                <a:solidFill>
                  <a:srgbClr val="00B0F0"/>
                </a:solidFill>
              </a:rPr>
              <a:t> </a:t>
            </a:r>
            <a:r>
              <a:rPr lang="en-US" b="1" dirty="0">
                <a:solidFill>
                  <a:srgbClr val="0002E5"/>
                </a:solidFill>
              </a:rPr>
              <a:t>TRY</a:t>
            </a:r>
          </a:p>
        </p:txBody>
      </p:sp>
      <p:sp>
        <p:nvSpPr>
          <p:cNvPr id="3" name="Content Placeholder 2">
            <a:extLst>
              <a:ext uri="{FF2B5EF4-FFF2-40B4-BE49-F238E27FC236}">
                <a16:creationId xmlns:a16="http://schemas.microsoft.com/office/drawing/2014/main" xmlns="" id="{473B0487-77A5-49C2-B2A5-F463E88480EB}"/>
              </a:ext>
            </a:extLst>
          </p:cNvPr>
          <p:cNvSpPr>
            <a:spLocks noGrp="1"/>
          </p:cNvSpPr>
          <p:nvPr>
            <p:ph idx="1"/>
          </p:nvPr>
        </p:nvSpPr>
        <p:spPr>
          <a:xfrm>
            <a:off x="586834" y="2707314"/>
            <a:ext cx="7928516" cy="3960185"/>
          </a:xfrm>
        </p:spPr>
        <p:txBody>
          <a:bodyPr>
            <a:normAutofit fontScale="92500" lnSpcReduction="20000"/>
          </a:bodyPr>
          <a:lstStyle/>
          <a:p>
            <a:pPr marL="0" indent="0">
              <a:lnSpc>
                <a:spcPct val="120000"/>
              </a:lnSpc>
              <a:spcAft>
                <a:spcPts val="600"/>
              </a:spcAft>
              <a:buNone/>
            </a:pPr>
            <a:r>
              <a:rPr lang="en-US" sz="3100" dirty="0">
                <a:solidFill>
                  <a:srgbClr val="0002E5"/>
                </a:solidFill>
              </a:rPr>
              <a:t>Step 3: Show Empathy</a:t>
            </a:r>
          </a:p>
          <a:p>
            <a:pPr lvl="1">
              <a:lnSpc>
                <a:spcPct val="120000"/>
              </a:lnSpc>
              <a:spcAft>
                <a:spcPts val="600"/>
              </a:spcAft>
            </a:pPr>
            <a:r>
              <a:rPr lang="en-US" dirty="0"/>
              <a:t>Reflect what you hear (helps student to organize thoughts).</a:t>
            </a:r>
          </a:p>
          <a:p>
            <a:pPr lvl="1">
              <a:lnSpc>
                <a:spcPct val="120000"/>
              </a:lnSpc>
              <a:spcAft>
                <a:spcPts val="600"/>
              </a:spcAft>
            </a:pPr>
            <a:r>
              <a:rPr lang="en-US" dirty="0"/>
              <a:t>“So you were embarrassed when you saw your grade.”</a:t>
            </a:r>
          </a:p>
          <a:p>
            <a:pPr lvl="1">
              <a:lnSpc>
                <a:spcPct val="120000"/>
              </a:lnSpc>
              <a:spcAft>
                <a:spcPts val="600"/>
              </a:spcAft>
            </a:pPr>
            <a:r>
              <a:rPr lang="en-US" dirty="0"/>
              <a:t>“You were feeling overwhelmed when you saw the assignment.”</a:t>
            </a:r>
          </a:p>
          <a:p>
            <a:pPr>
              <a:lnSpc>
                <a:spcPct val="120000"/>
              </a:lnSpc>
              <a:spcAft>
                <a:spcPts val="600"/>
              </a:spcAft>
            </a:pPr>
            <a:r>
              <a:rPr lang="en-US" dirty="0">
                <a:solidFill>
                  <a:srgbClr val="0002E5"/>
                </a:solidFill>
              </a:rPr>
              <a:t>Acknowledge the emotions and how hard the situation must be from the student’s perspective.</a:t>
            </a:r>
          </a:p>
          <a:p>
            <a:pPr lvl="1">
              <a:lnSpc>
                <a:spcPct val="120000"/>
              </a:lnSpc>
              <a:spcAft>
                <a:spcPts val="600"/>
              </a:spcAft>
            </a:pPr>
            <a:r>
              <a:rPr lang="en-US" dirty="0"/>
              <a:t>“I can see why you got so upset. I probably would have been frustrated, too.”</a:t>
            </a:r>
          </a:p>
        </p:txBody>
      </p:sp>
      <p:sp>
        <p:nvSpPr>
          <p:cNvPr id="7" name="TextBox 6">
            <a:extLst>
              <a:ext uri="{FF2B5EF4-FFF2-40B4-BE49-F238E27FC236}">
                <a16:creationId xmlns:a16="http://schemas.microsoft.com/office/drawing/2014/main" xmlns="" id="{4682A9C5-8FBE-451F-BBBD-E933CD1A776F}"/>
              </a:ext>
            </a:extLst>
          </p:cNvPr>
          <p:cNvSpPr txBox="1"/>
          <p:nvPr/>
        </p:nvSpPr>
        <p:spPr>
          <a:xfrm>
            <a:off x="539887" y="1557365"/>
            <a:ext cx="7988163" cy="886397"/>
          </a:xfrm>
          <a:prstGeom prst="rect">
            <a:avLst/>
          </a:prstGeom>
          <a:solidFill>
            <a:srgbClr val="0070C0"/>
          </a:solidFill>
          <a:ln w="38100">
            <a:solidFill>
              <a:schemeClr val="tx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600" b="1" dirty="0">
                <a:solidFill>
                  <a:schemeClr val="bg1"/>
                </a:solidFill>
                <a:latin typeface="+mj-lt"/>
                <a:ea typeface="Tahoma" panose="020B0604030504040204" pitchFamily="34" charset="0"/>
                <a:cs typeface="Tahoma" panose="020B0604030504040204" pitchFamily="34" charset="0"/>
              </a:rPr>
              <a:t> Try “Connecting and Calming”</a:t>
            </a:r>
          </a:p>
        </p:txBody>
      </p:sp>
      <p:pic>
        <p:nvPicPr>
          <p:cNvPr id="8" name="Picture 7">
            <a:extLst>
              <a:ext uri="{FF2B5EF4-FFF2-40B4-BE49-F238E27FC236}">
                <a16:creationId xmlns:a16="http://schemas.microsoft.com/office/drawing/2014/main" xmlns="" id="{DD067F8B-0BCC-1C46-955E-4C97D2094C7A}"/>
              </a:ext>
            </a:extLst>
          </p:cNvPr>
          <p:cNvPicPr>
            <a:picLocks noChangeAspect="1"/>
          </p:cNvPicPr>
          <p:nvPr/>
        </p:nvPicPr>
        <p:blipFill>
          <a:blip r:embed="rId3"/>
          <a:stretch>
            <a:fillRect/>
          </a:stretch>
        </p:blipFill>
        <p:spPr>
          <a:xfrm>
            <a:off x="7385050" y="190500"/>
            <a:ext cx="1143000" cy="1143000"/>
          </a:xfrm>
          <a:prstGeom prst="rect">
            <a:avLst/>
          </a:prstGeom>
        </p:spPr>
      </p:pic>
    </p:spTree>
    <p:extLst>
      <p:ext uri="{BB962C8B-B14F-4D97-AF65-F5344CB8AC3E}">
        <p14:creationId xmlns:p14="http://schemas.microsoft.com/office/powerpoint/2010/main" val="404202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EEEBF-131B-4C29-9DE0-BF1C9E71C080}"/>
              </a:ext>
            </a:extLst>
          </p:cNvPr>
          <p:cNvSpPr>
            <a:spLocks noGrp="1"/>
          </p:cNvSpPr>
          <p:nvPr>
            <p:ph type="title"/>
          </p:nvPr>
        </p:nvSpPr>
        <p:spPr/>
        <p:txBody>
          <a:bodyPr/>
          <a:lstStyle/>
          <a:p>
            <a:r>
              <a:rPr lang="en-US" dirty="0"/>
              <a:t>Strategies: What to</a:t>
            </a:r>
            <a:r>
              <a:rPr lang="en-US" b="1" dirty="0">
                <a:solidFill>
                  <a:srgbClr val="00B0F0"/>
                </a:solidFill>
              </a:rPr>
              <a:t> </a:t>
            </a:r>
            <a:r>
              <a:rPr lang="en-US" b="1" dirty="0">
                <a:solidFill>
                  <a:srgbClr val="0002E5"/>
                </a:solidFill>
              </a:rPr>
              <a:t>TRY</a:t>
            </a:r>
            <a:endParaRPr lang="en-US" dirty="0">
              <a:solidFill>
                <a:srgbClr val="0002E5"/>
              </a:solidFill>
            </a:endParaRPr>
          </a:p>
        </p:txBody>
      </p:sp>
      <p:sp>
        <p:nvSpPr>
          <p:cNvPr id="3" name="Content Placeholder 2">
            <a:extLst>
              <a:ext uri="{FF2B5EF4-FFF2-40B4-BE49-F238E27FC236}">
                <a16:creationId xmlns:a16="http://schemas.microsoft.com/office/drawing/2014/main" xmlns="" id="{473B0487-77A5-49C2-B2A5-F463E88480EB}"/>
              </a:ext>
            </a:extLst>
          </p:cNvPr>
          <p:cNvSpPr>
            <a:spLocks noGrp="1"/>
          </p:cNvSpPr>
          <p:nvPr>
            <p:ph idx="1"/>
          </p:nvPr>
        </p:nvSpPr>
        <p:spPr>
          <a:xfrm>
            <a:off x="586834" y="2707315"/>
            <a:ext cx="7928516" cy="2782658"/>
          </a:xfrm>
        </p:spPr>
        <p:txBody>
          <a:bodyPr>
            <a:normAutofit/>
          </a:bodyPr>
          <a:lstStyle/>
          <a:p>
            <a:r>
              <a:rPr lang="en-US" dirty="0">
                <a:solidFill>
                  <a:srgbClr val="0002E5"/>
                </a:solidFill>
              </a:rPr>
              <a:t>Step 4: </a:t>
            </a:r>
            <a:r>
              <a:rPr lang="en-US" u="sng" dirty="0">
                <a:solidFill>
                  <a:srgbClr val="0002E5"/>
                </a:solidFill>
              </a:rPr>
              <a:t>Calm </a:t>
            </a:r>
          </a:p>
          <a:p>
            <a:pPr lvl="1"/>
            <a:r>
              <a:rPr lang="en-US" dirty="0"/>
              <a:t>Help the student regain control over his/her physiology</a:t>
            </a:r>
          </a:p>
          <a:p>
            <a:pPr lvl="2"/>
            <a:r>
              <a:rPr lang="en-US" dirty="0"/>
              <a:t>Take a walk (“walk and talk”)</a:t>
            </a:r>
          </a:p>
          <a:p>
            <a:pPr lvl="2"/>
            <a:r>
              <a:rPr lang="en-US" dirty="0"/>
              <a:t>Breathing exercises</a:t>
            </a:r>
          </a:p>
          <a:p>
            <a:pPr lvl="2"/>
            <a:r>
              <a:rPr lang="en-US" dirty="0"/>
              <a:t>Music – creating a “calming” playlist</a:t>
            </a:r>
          </a:p>
          <a:p>
            <a:pPr lvl="2"/>
            <a:r>
              <a:rPr lang="en-US" dirty="0"/>
              <a:t>Use apps like “Calm,” “Relax Melodies”, “Virtual Hope Box”</a:t>
            </a:r>
          </a:p>
        </p:txBody>
      </p:sp>
      <p:sp>
        <p:nvSpPr>
          <p:cNvPr id="4" name="TextBox 3">
            <a:extLst>
              <a:ext uri="{FF2B5EF4-FFF2-40B4-BE49-F238E27FC236}">
                <a16:creationId xmlns:a16="http://schemas.microsoft.com/office/drawing/2014/main" xmlns="" id="{E3CFA738-42C8-4B6E-896B-89359C69F5B9}"/>
              </a:ext>
            </a:extLst>
          </p:cNvPr>
          <p:cNvSpPr txBox="1"/>
          <p:nvPr/>
        </p:nvSpPr>
        <p:spPr>
          <a:xfrm>
            <a:off x="6631467" y="4980237"/>
            <a:ext cx="1507166" cy="1546577"/>
          </a:xfrm>
          <a:prstGeom prst="rect">
            <a:avLst/>
          </a:prstGeom>
          <a:solidFill>
            <a:schemeClr val="accent2"/>
          </a:solidFill>
        </p:spPr>
        <p:txBody>
          <a:bodyPr wrap="square" rtlCol="0">
            <a:spAutoFit/>
          </a:bodyPr>
          <a:lstStyle/>
          <a:p>
            <a:pPr algn="ctr"/>
            <a:r>
              <a:rPr lang="en-US" sz="1350" dirty="0">
                <a:solidFill>
                  <a:schemeClr val="bg1"/>
                </a:solidFill>
              </a:rPr>
              <a:t>These strategies also can be </a:t>
            </a:r>
            <a:r>
              <a:rPr lang="en-US" sz="1350" b="1" u="sng" dirty="0">
                <a:solidFill>
                  <a:schemeClr val="bg1"/>
                </a:solidFill>
              </a:rPr>
              <a:t>accommodations </a:t>
            </a:r>
            <a:r>
              <a:rPr lang="en-US" sz="1350" dirty="0">
                <a:solidFill>
                  <a:schemeClr val="bg1"/>
                </a:solidFill>
              </a:rPr>
              <a:t>on a student’s </a:t>
            </a:r>
            <a:br>
              <a:rPr lang="en-US" sz="1350" dirty="0">
                <a:solidFill>
                  <a:schemeClr val="bg1"/>
                </a:solidFill>
              </a:rPr>
            </a:br>
            <a:r>
              <a:rPr lang="en-US" sz="1350" dirty="0">
                <a:solidFill>
                  <a:schemeClr val="bg1"/>
                </a:solidFill>
              </a:rPr>
              <a:t>Job Corps Accommodation Plan!</a:t>
            </a:r>
          </a:p>
        </p:txBody>
      </p:sp>
      <p:sp>
        <p:nvSpPr>
          <p:cNvPr id="7" name="TextBox 6">
            <a:extLst>
              <a:ext uri="{FF2B5EF4-FFF2-40B4-BE49-F238E27FC236}">
                <a16:creationId xmlns:a16="http://schemas.microsoft.com/office/drawing/2014/main" xmlns="" id="{4682A9C5-8FBE-451F-BBBD-E933CD1A776F}"/>
              </a:ext>
            </a:extLst>
          </p:cNvPr>
          <p:cNvSpPr txBox="1"/>
          <p:nvPr/>
        </p:nvSpPr>
        <p:spPr>
          <a:xfrm>
            <a:off x="539887" y="1557365"/>
            <a:ext cx="7988163" cy="886397"/>
          </a:xfrm>
          <a:prstGeom prst="rect">
            <a:avLst/>
          </a:prstGeom>
          <a:solidFill>
            <a:srgbClr val="0070C0"/>
          </a:solidFill>
          <a:ln w="38100">
            <a:solidFill>
              <a:schemeClr val="tx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600" b="1" dirty="0">
                <a:solidFill>
                  <a:schemeClr val="bg1"/>
                </a:solidFill>
                <a:latin typeface="+mj-lt"/>
                <a:ea typeface="Tahoma" panose="020B0604030504040204" pitchFamily="34" charset="0"/>
                <a:cs typeface="Tahoma" panose="020B0604030504040204" pitchFamily="34" charset="0"/>
              </a:rPr>
              <a:t> Try “Connecting and Calming”</a:t>
            </a:r>
          </a:p>
        </p:txBody>
      </p:sp>
      <p:pic>
        <p:nvPicPr>
          <p:cNvPr id="8" name="Picture 7">
            <a:extLst>
              <a:ext uri="{FF2B5EF4-FFF2-40B4-BE49-F238E27FC236}">
                <a16:creationId xmlns:a16="http://schemas.microsoft.com/office/drawing/2014/main" xmlns="" id="{DD067F8B-0BCC-1C46-955E-4C97D2094C7A}"/>
              </a:ext>
            </a:extLst>
          </p:cNvPr>
          <p:cNvPicPr>
            <a:picLocks noChangeAspect="1"/>
          </p:cNvPicPr>
          <p:nvPr/>
        </p:nvPicPr>
        <p:blipFill>
          <a:blip r:embed="rId3"/>
          <a:stretch>
            <a:fillRect/>
          </a:stretch>
        </p:blipFill>
        <p:spPr>
          <a:xfrm>
            <a:off x="7385050" y="190500"/>
            <a:ext cx="1143000" cy="1143000"/>
          </a:xfrm>
          <a:prstGeom prst="rect">
            <a:avLst/>
          </a:prstGeom>
        </p:spPr>
      </p:pic>
    </p:spTree>
    <p:extLst>
      <p:ext uri="{BB962C8B-B14F-4D97-AF65-F5344CB8AC3E}">
        <p14:creationId xmlns:p14="http://schemas.microsoft.com/office/powerpoint/2010/main" val="3819291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3596026"/>
            <a:ext cx="7772400" cy="1172088"/>
          </a:xfrm>
        </p:spPr>
        <p:txBody>
          <a:bodyPr>
            <a:noAutofit/>
          </a:bodyPr>
          <a:lstStyle/>
          <a:p>
            <a:pPr marL="1895475" indent="-514350">
              <a:spcAft>
                <a:spcPts val="1200"/>
              </a:spcAft>
              <a:buSzPct val="100000"/>
              <a:buFont typeface="+mj-lt"/>
              <a:buAutoNum type="arabicPeriod"/>
            </a:pPr>
            <a:r>
              <a:rPr lang="en-US" sz="2600" b="1" dirty="0"/>
              <a:t>Step Back (and Sit Down)</a:t>
            </a:r>
          </a:p>
          <a:p>
            <a:pPr marL="1895475" indent="-514350">
              <a:spcAft>
                <a:spcPts val="1200"/>
              </a:spcAft>
              <a:buSzPct val="100000"/>
              <a:buFont typeface="+mj-lt"/>
              <a:buAutoNum type="arabicPeriod"/>
            </a:pPr>
            <a:r>
              <a:rPr lang="en-US" sz="2600" b="1" dirty="0"/>
              <a:t>Whisper</a:t>
            </a:r>
          </a:p>
          <a:p>
            <a:pPr marL="1895475" indent="-514350">
              <a:spcAft>
                <a:spcPts val="1200"/>
              </a:spcAft>
              <a:buSzPct val="100000"/>
              <a:buFont typeface="+mj-lt"/>
              <a:buAutoNum type="arabicPeriod"/>
            </a:pPr>
            <a:r>
              <a:rPr lang="en-US" sz="2600" b="1" dirty="0"/>
              <a:t> Listen, Listen &amp; Repeat</a:t>
            </a:r>
          </a:p>
          <a:p>
            <a:endParaRPr lang="en-US" dirty="0"/>
          </a:p>
          <a:p>
            <a:endParaRPr lang="en-US" dirty="0"/>
          </a:p>
        </p:txBody>
      </p:sp>
      <p:sp>
        <p:nvSpPr>
          <p:cNvPr id="4" name="Rectangle 3"/>
          <p:cNvSpPr/>
          <p:nvPr/>
        </p:nvSpPr>
        <p:spPr>
          <a:xfrm>
            <a:off x="653843" y="2590800"/>
            <a:ext cx="7810501" cy="646331"/>
          </a:xfrm>
          <a:prstGeom prst="rect">
            <a:avLst/>
          </a:prstGeom>
          <a:solidFill>
            <a:schemeClr val="bg1"/>
          </a:solidFill>
          <a:ln w="57150">
            <a:solidFill>
              <a:schemeClr val="bg1">
                <a:lumMod val="50000"/>
              </a:schemeClr>
            </a:solidFill>
          </a:ln>
        </p:spPr>
        <p:txBody>
          <a:bodyPr wrap="square" lIns="91440" tIns="91440" rIns="91440" bIns="91440">
            <a:spAutoFit/>
          </a:bodyPr>
          <a:lstStyle/>
          <a:p>
            <a:pPr marL="18288" lvl="0" algn="ctr">
              <a:spcBef>
                <a:spcPct val="20000"/>
              </a:spcBef>
              <a:buSzPct val="60000"/>
            </a:pPr>
            <a:r>
              <a:rPr lang="en-US" sz="3000" dirty="0">
                <a:solidFill>
                  <a:srgbClr val="0002E5"/>
                </a:solidFill>
                <a:latin typeface="Eras Bold ITC" panose="020B0907030504020204" pitchFamily="34" charset="0"/>
              </a:rPr>
              <a:t>Do the opposite of what’s expected.</a:t>
            </a:r>
          </a:p>
        </p:txBody>
      </p:sp>
      <p:sp>
        <p:nvSpPr>
          <p:cNvPr id="3" name="TextBox 2">
            <a:extLst>
              <a:ext uri="{FF2B5EF4-FFF2-40B4-BE49-F238E27FC236}">
                <a16:creationId xmlns:a16="http://schemas.microsoft.com/office/drawing/2014/main" xmlns="" id="{6D9DC3AF-D11E-0F43-A4C8-E5E27B6B022C}"/>
              </a:ext>
            </a:extLst>
          </p:cNvPr>
          <p:cNvSpPr txBox="1"/>
          <p:nvPr/>
        </p:nvSpPr>
        <p:spPr>
          <a:xfrm>
            <a:off x="387145" y="5249606"/>
            <a:ext cx="8305800" cy="923330"/>
          </a:xfrm>
          <a:prstGeom prst="rect">
            <a:avLst/>
          </a:prstGeom>
          <a:noFill/>
        </p:spPr>
        <p:txBody>
          <a:bodyPr wrap="square" rtlCol="0">
            <a:spAutoFit/>
          </a:bodyPr>
          <a:lstStyle/>
          <a:p>
            <a:pPr algn="ctr">
              <a:spcAft>
                <a:spcPts val="1200"/>
              </a:spcAft>
            </a:pPr>
            <a:r>
              <a:rPr lang="en-US" sz="2200" dirty="0"/>
              <a:t>60-70% of Communication is </a:t>
            </a:r>
            <a:r>
              <a:rPr lang="en-US" sz="2200" b="1" dirty="0">
                <a:solidFill>
                  <a:srgbClr val="0000FF"/>
                </a:solidFill>
              </a:rPr>
              <a:t>NON-VERBAL.</a:t>
            </a:r>
          </a:p>
          <a:p>
            <a:pPr algn="ctr"/>
            <a:r>
              <a:rPr lang="en-US" sz="2200" dirty="0"/>
              <a:t>Take control of the situation by </a:t>
            </a:r>
            <a:r>
              <a:rPr lang="en-US" sz="2200" b="1" dirty="0">
                <a:solidFill>
                  <a:srgbClr val="0000FF"/>
                </a:solidFill>
              </a:rPr>
              <a:t>what you DO</a:t>
            </a:r>
            <a:r>
              <a:rPr lang="en-US" sz="2200" dirty="0"/>
              <a:t>, </a:t>
            </a:r>
            <a:r>
              <a:rPr lang="en-US" sz="2200" b="1" dirty="0">
                <a:solidFill>
                  <a:srgbClr val="C00000"/>
                </a:solidFill>
              </a:rPr>
              <a:t>not what you SAY</a:t>
            </a:r>
            <a:r>
              <a:rPr lang="en-US" sz="2200" dirty="0"/>
              <a:t>.</a:t>
            </a:r>
          </a:p>
        </p:txBody>
      </p:sp>
      <p:sp>
        <p:nvSpPr>
          <p:cNvPr id="8" name="Title 1">
            <a:extLst>
              <a:ext uri="{FF2B5EF4-FFF2-40B4-BE49-F238E27FC236}">
                <a16:creationId xmlns:a16="http://schemas.microsoft.com/office/drawing/2014/main" xmlns="" id="{6A6239B3-0F43-F64E-8EB0-8B7CB9CDD40C}"/>
              </a:ext>
            </a:extLst>
          </p:cNvPr>
          <p:cNvSpPr>
            <a:spLocks noGrp="1"/>
          </p:cNvSpPr>
          <p:nvPr>
            <p:ph type="title"/>
          </p:nvPr>
        </p:nvSpPr>
        <p:spPr/>
        <p:txBody>
          <a:bodyPr/>
          <a:lstStyle/>
          <a:p>
            <a:r>
              <a:rPr lang="en-US" dirty="0"/>
              <a:t>Conflict Resolution Strategies</a:t>
            </a:r>
          </a:p>
        </p:txBody>
      </p:sp>
      <p:sp>
        <p:nvSpPr>
          <p:cNvPr id="7" name="TextBox 6">
            <a:extLst>
              <a:ext uri="{FF2B5EF4-FFF2-40B4-BE49-F238E27FC236}">
                <a16:creationId xmlns:a16="http://schemas.microsoft.com/office/drawing/2014/main" xmlns="" id="{4682A9C5-8FBE-451F-BBBD-E933CD1A776F}"/>
              </a:ext>
            </a:extLst>
          </p:cNvPr>
          <p:cNvSpPr txBox="1"/>
          <p:nvPr/>
        </p:nvSpPr>
        <p:spPr>
          <a:xfrm>
            <a:off x="539887" y="1557365"/>
            <a:ext cx="7988163" cy="886397"/>
          </a:xfrm>
          <a:prstGeom prst="rect">
            <a:avLst/>
          </a:prstGeom>
          <a:solidFill>
            <a:srgbClr val="0070C0"/>
          </a:solidFill>
          <a:ln w="38100">
            <a:solidFill>
              <a:schemeClr val="tx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600" b="1" dirty="0">
                <a:solidFill>
                  <a:schemeClr val="bg1"/>
                </a:solidFill>
                <a:latin typeface="+mj-lt"/>
                <a:ea typeface="Tahoma" panose="020B0604030504040204" pitchFamily="34" charset="0"/>
                <a:cs typeface="Tahoma" panose="020B0604030504040204" pitchFamily="34" charset="0"/>
              </a:rPr>
              <a:t>“Connecting and Calming”</a:t>
            </a:r>
          </a:p>
        </p:txBody>
      </p:sp>
    </p:spTree>
    <p:extLst>
      <p:ext uri="{BB962C8B-B14F-4D97-AF65-F5344CB8AC3E}">
        <p14:creationId xmlns:p14="http://schemas.microsoft.com/office/powerpoint/2010/main" val="413434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709" y="1447800"/>
            <a:ext cx="8470491" cy="5181600"/>
          </a:xfrm>
        </p:spPr>
        <p:txBody>
          <a:bodyPr>
            <a:normAutofit/>
          </a:bodyPr>
          <a:lstStyle/>
          <a:p>
            <a:pPr marL="401638" lvl="1" indent="-401638">
              <a:spcAft>
                <a:spcPts val="1200"/>
              </a:spcAft>
              <a:buFont typeface="Arial" panose="020B0604020202020204" pitchFamily="34" charset="0"/>
              <a:buChar char="•"/>
            </a:pPr>
            <a:r>
              <a:rPr lang="en-US" sz="2600" dirty="0"/>
              <a:t>Provides some distance and gives you a moment to </a:t>
            </a:r>
            <a:r>
              <a:rPr lang="en-US" sz="2600" b="1" dirty="0">
                <a:solidFill>
                  <a:srgbClr val="0002E5"/>
                </a:solidFill>
              </a:rPr>
              <a:t>take a breath &amp; assess the situation for safety.</a:t>
            </a:r>
            <a:endParaRPr lang="en-US" sz="2600" b="1" dirty="0"/>
          </a:p>
          <a:p>
            <a:pPr marL="401638" indent="-401638">
              <a:spcAft>
                <a:spcPts val="600"/>
              </a:spcAft>
              <a:buClr>
                <a:schemeClr val="tx1"/>
              </a:buClr>
              <a:buFont typeface="Arial" panose="020B0604020202020204" pitchFamily="34" charset="0"/>
              <a:buChar char="•"/>
            </a:pPr>
            <a:r>
              <a:rPr lang="en-AU" altLang="en-US" sz="2600" b="1" dirty="0">
                <a:solidFill>
                  <a:srgbClr val="0002E5"/>
                </a:solidFill>
              </a:rPr>
              <a:t>Safety factors </a:t>
            </a:r>
            <a:r>
              <a:rPr lang="en-AU" altLang="en-US" sz="2600" dirty="0"/>
              <a:t>to consider:</a:t>
            </a:r>
          </a:p>
          <a:p>
            <a:pPr marL="401638" indent="-401638">
              <a:spcAft>
                <a:spcPts val="600"/>
              </a:spcAft>
              <a:buClr>
                <a:schemeClr val="tx1"/>
              </a:buClr>
              <a:buFont typeface="Arial" panose="020B0604020202020204" pitchFamily="34" charset="0"/>
              <a:buChar char="•"/>
            </a:pPr>
            <a:endParaRPr lang="en-AU" altLang="en-US" sz="2600" dirty="0"/>
          </a:p>
          <a:p>
            <a:pPr marL="401638" indent="-401638">
              <a:spcAft>
                <a:spcPts val="600"/>
              </a:spcAft>
              <a:buClr>
                <a:schemeClr val="tx1"/>
              </a:buClr>
              <a:buFont typeface="Arial" panose="020B0604020202020204" pitchFamily="34" charset="0"/>
              <a:buChar char="•"/>
            </a:pPr>
            <a:endParaRPr lang="en-AU" altLang="en-US" sz="2600" dirty="0"/>
          </a:p>
          <a:p>
            <a:pPr marL="0" indent="0">
              <a:spcAft>
                <a:spcPts val="600"/>
              </a:spcAft>
              <a:buClr>
                <a:schemeClr val="tx1"/>
              </a:buClr>
              <a:buNone/>
            </a:pPr>
            <a:endParaRPr lang="en-AU" altLang="en-US" sz="2600" dirty="0"/>
          </a:p>
          <a:p>
            <a:pPr marL="401638" indent="-401638">
              <a:spcAft>
                <a:spcPts val="600"/>
              </a:spcAft>
              <a:buClr>
                <a:schemeClr val="tx1"/>
              </a:buClr>
              <a:buFont typeface="Arial" panose="020B0604020202020204" pitchFamily="34" charset="0"/>
              <a:buChar char="•"/>
            </a:pPr>
            <a:endParaRPr lang="en-AU" altLang="en-US" sz="2600" dirty="0"/>
          </a:p>
          <a:p>
            <a:pPr marL="401638" indent="-401638">
              <a:spcAft>
                <a:spcPts val="600"/>
              </a:spcAft>
              <a:buClr>
                <a:schemeClr val="tx1"/>
              </a:buClr>
              <a:buFont typeface="Arial" panose="020B0604020202020204" pitchFamily="34" charset="0"/>
              <a:buChar char="•"/>
            </a:pPr>
            <a:endParaRPr lang="en-AU" altLang="en-US" sz="2600" dirty="0"/>
          </a:p>
          <a:p>
            <a:pPr marL="0" indent="0">
              <a:spcAft>
                <a:spcPts val="600"/>
              </a:spcAft>
              <a:buClr>
                <a:schemeClr val="tx1"/>
              </a:buClr>
              <a:buNone/>
            </a:pPr>
            <a:endParaRPr lang="en-AU" altLang="en-US" sz="1800" dirty="0"/>
          </a:p>
          <a:p>
            <a:pPr marL="401638" indent="-401638">
              <a:spcAft>
                <a:spcPts val="600"/>
              </a:spcAft>
              <a:buClr>
                <a:schemeClr val="tx1"/>
              </a:buClr>
              <a:buFont typeface="Arial" panose="020B0604020202020204" pitchFamily="34" charset="0"/>
              <a:buChar char="•"/>
            </a:pPr>
            <a:r>
              <a:rPr lang="en-AU" altLang="en-US" sz="2500" dirty="0"/>
              <a:t>If you do not feel safe at any point, </a:t>
            </a:r>
            <a:r>
              <a:rPr lang="en-AU" altLang="en-US" sz="2500" b="1" u="sng" dirty="0">
                <a:solidFill>
                  <a:srgbClr val="FF0000"/>
                </a:solidFill>
              </a:rPr>
              <a:t>CALL Security</a:t>
            </a:r>
            <a:r>
              <a:rPr lang="en-AU" altLang="en-US" sz="2500" dirty="0">
                <a:solidFill>
                  <a:schemeClr val="tx1"/>
                </a:solidFill>
              </a:rPr>
              <a:t>.</a:t>
            </a:r>
          </a:p>
          <a:p>
            <a:pPr>
              <a:spcAft>
                <a:spcPts val="600"/>
              </a:spcAft>
              <a:buClr>
                <a:schemeClr val="tx1"/>
              </a:buClr>
            </a:pPr>
            <a:endParaRPr lang="en-AU" altLang="en-US" sz="2600" dirty="0"/>
          </a:p>
          <a:p>
            <a:pPr marL="457200" lvl="1" indent="-457200">
              <a:spcAft>
                <a:spcPts val="1200"/>
              </a:spcAft>
              <a:buFont typeface="Arial" panose="020B0604020202020204" pitchFamily="34" charset="0"/>
              <a:buChar char="•"/>
            </a:pPr>
            <a:endParaRPr lang="en-US" sz="2600" dirty="0"/>
          </a:p>
        </p:txBody>
      </p:sp>
      <p:sp>
        <p:nvSpPr>
          <p:cNvPr id="13" name="Rectangle 12">
            <a:extLst>
              <a:ext uri="{FF2B5EF4-FFF2-40B4-BE49-F238E27FC236}">
                <a16:creationId xmlns:a16="http://schemas.microsoft.com/office/drawing/2014/main" xmlns="" id="{75332E12-E78A-404E-85D5-3AD2A82C5001}"/>
              </a:ext>
            </a:extLst>
          </p:cNvPr>
          <p:cNvSpPr/>
          <p:nvPr/>
        </p:nvSpPr>
        <p:spPr>
          <a:xfrm>
            <a:off x="457200" y="6261556"/>
            <a:ext cx="8077200" cy="430887"/>
          </a:xfrm>
          <a:prstGeom prst="rect">
            <a:avLst/>
          </a:prstGeom>
          <a:solidFill>
            <a:srgbClr val="FFFFCC"/>
          </a:solidFill>
          <a:ln w="38100">
            <a:solidFill>
              <a:schemeClr val="tx1"/>
            </a:solidFill>
          </a:ln>
        </p:spPr>
        <p:txBody>
          <a:bodyPr wrap="square">
            <a:spAutoFit/>
          </a:bodyPr>
          <a:lstStyle/>
          <a:p>
            <a:pPr algn="ctr">
              <a:spcBef>
                <a:spcPct val="20000"/>
              </a:spcBef>
              <a:buClr>
                <a:srgbClr val="9999FF"/>
              </a:buClr>
              <a:defRPr/>
            </a:pPr>
            <a:r>
              <a:rPr lang="en-AU" sz="2200" b="1" kern="0" dirty="0">
                <a:solidFill>
                  <a:srgbClr val="FF0000"/>
                </a:solidFill>
                <a:latin typeface="Arial"/>
              </a:rPr>
              <a:t>SAFETY FIRST!</a:t>
            </a:r>
          </a:p>
        </p:txBody>
      </p:sp>
      <p:sp>
        <p:nvSpPr>
          <p:cNvPr id="15" name="Content Placeholder 1">
            <a:extLst>
              <a:ext uri="{FF2B5EF4-FFF2-40B4-BE49-F238E27FC236}">
                <a16:creationId xmlns:a16="http://schemas.microsoft.com/office/drawing/2014/main" xmlns="" id="{CA52C9B8-AFEC-AA4A-A756-DF621AEAD55F}"/>
              </a:ext>
            </a:extLst>
          </p:cNvPr>
          <p:cNvSpPr txBox="1">
            <a:spLocks/>
          </p:cNvSpPr>
          <p:nvPr/>
        </p:nvSpPr>
        <p:spPr>
          <a:xfrm>
            <a:off x="304801" y="2927601"/>
            <a:ext cx="6248400" cy="2057400"/>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lvl="1">
              <a:spcAft>
                <a:spcPts val="600"/>
              </a:spcAft>
              <a:buClr>
                <a:schemeClr val="tx1"/>
              </a:buClr>
            </a:pPr>
            <a:r>
              <a:rPr lang="en-US" altLang="en-US" sz="2300" kern="0" dirty="0">
                <a:solidFill>
                  <a:sysClr val="windowText" lastClr="000000"/>
                </a:solidFill>
              </a:rPr>
              <a:t>Is there a risk of harm or danger to self or to others (including yourself)</a:t>
            </a:r>
          </a:p>
          <a:p>
            <a:pPr lvl="2">
              <a:spcAft>
                <a:spcPts val="600"/>
              </a:spcAft>
              <a:buClr>
                <a:schemeClr val="tx1"/>
              </a:buClr>
              <a:buFont typeface="Wingdings" pitchFamily="2" charset="2"/>
              <a:buChar char="§"/>
            </a:pPr>
            <a:r>
              <a:rPr lang="en-US" altLang="en-US" sz="1800" kern="0" dirty="0">
                <a:solidFill>
                  <a:sysClr val="windowText" lastClr="000000"/>
                </a:solidFill>
              </a:rPr>
              <a:t>Is student agitated or demonstrating erratic behavior or a dramatic change in behavior?</a:t>
            </a:r>
          </a:p>
          <a:p>
            <a:pPr lvl="1">
              <a:spcAft>
                <a:spcPts val="600"/>
              </a:spcAft>
              <a:buClr>
                <a:schemeClr val="tx1"/>
              </a:buClr>
            </a:pPr>
            <a:r>
              <a:rPr lang="en-US" altLang="en-US" sz="2300" kern="0" dirty="0">
                <a:solidFill>
                  <a:sysClr val="windowText" lastClr="000000"/>
                </a:solidFill>
              </a:rPr>
              <a:t>Are there other people around or nearby?</a:t>
            </a:r>
          </a:p>
          <a:p>
            <a:pPr lvl="1">
              <a:spcAft>
                <a:spcPts val="600"/>
              </a:spcAft>
              <a:buClr>
                <a:schemeClr val="tx1"/>
              </a:buClr>
            </a:pPr>
            <a:r>
              <a:rPr lang="en-US" altLang="en-US" sz="2300" kern="0" dirty="0">
                <a:solidFill>
                  <a:sysClr val="windowText" lastClr="000000"/>
                </a:solidFill>
              </a:rPr>
              <a:t>Can you get to a position where you can easily exit or get to a phone if needed?</a:t>
            </a:r>
          </a:p>
        </p:txBody>
      </p:sp>
      <p:pic>
        <p:nvPicPr>
          <p:cNvPr id="7" name="Picture 6" descr="stay safe.jpg">
            <a:extLst>
              <a:ext uri="{FF2B5EF4-FFF2-40B4-BE49-F238E27FC236}">
                <a16:creationId xmlns:a16="http://schemas.microsoft.com/office/drawing/2014/main" xmlns="" id="{C69E9FCA-2FFD-6443-9116-071379DF4A3C}"/>
              </a:ext>
            </a:extLst>
          </p:cNvPr>
          <p:cNvPicPr>
            <a:picLocks noChangeAspect="1"/>
          </p:cNvPicPr>
          <p:nvPr/>
        </p:nvPicPr>
        <p:blipFill>
          <a:blip r:embed="rId3" cstate="print"/>
          <a:stretch>
            <a:fillRect/>
          </a:stretch>
        </p:blipFill>
        <p:spPr>
          <a:xfrm>
            <a:off x="6782617" y="2506723"/>
            <a:ext cx="2031591" cy="2401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1"/>
          <p:cNvSpPr>
            <a:spLocks noGrp="1"/>
          </p:cNvSpPr>
          <p:nvPr>
            <p:ph type="title"/>
          </p:nvPr>
        </p:nvSpPr>
        <p:spPr>
          <a:xfrm>
            <a:off x="457200" y="359465"/>
            <a:ext cx="8229600" cy="1012135"/>
          </a:xfrm>
        </p:spPr>
        <p:txBody>
          <a:bodyPr/>
          <a:lstStyle/>
          <a:p>
            <a:r>
              <a:rPr lang="en-US" dirty="0"/>
              <a:t>1. TAKE ONE SMALL </a:t>
            </a:r>
            <a:r>
              <a:rPr lang="en-US" b="1" dirty="0">
                <a:solidFill>
                  <a:srgbClr val="0002E5"/>
                </a:solidFill>
              </a:rPr>
              <a:t>STEP BACK</a:t>
            </a:r>
            <a:r>
              <a:rPr lang="en-US" dirty="0"/>
              <a:t>.</a:t>
            </a:r>
          </a:p>
        </p:txBody>
      </p:sp>
    </p:spTree>
    <p:extLst>
      <p:ext uri="{BB962C8B-B14F-4D97-AF65-F5344CB8AC3E}">
        <p14:creationId xmlns:p14="http://schemas.microsoft.com/office/powerpoint/2010/main" val="3566059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spcAft>
                <a:spcPts val="1200"/>
              </a:spcAft>
              <a:buFont typeface="Wingdings" pitchFamily="2" charset="2"/>
              <a:buChar char="ü"/>
            </a:pPr>
            <a:r>
              <a:rPr lang="en-US" sz="2800" dirty="0"/>
              <a:t>Assessed the situation for </a:t>
            </a:r>
            <a:r>
              <a:rPr lang="en-US" sz="2800" dirty="0">
                <a:solidFill>
                  <a:srgbClr val="C00000"/>
                </a:solidFill>
              </a:rPr>
              <a:t>safety</a:t>
            </a:r>
            <a:r>
              <a:rPr lang="en-US" sz="2800" dirty="0"/>
              <a:t>.</a:t>
            </a:r>
          </a:p>
          <a:p>
            <a:pPr lvl="1">
              <a:spcAft>
                <a:spcPts val="1200"/>
              </a:spcAft>
              <a:buFont typeface="Arial" panose="020B0604020202020204" pitchFamily="34" charset="0"/>
              <a:buChar char="•"/>
            </a:pPr>
            <a:r>
              <a:rPr lang="en-US" sz="2800" dirty="0"/>
              <a:t>Signals safety/lack of threat to the student.</a:t>
            </a:r>
          </a:p>
          <a:p>
            <a:pPr lvl="1">
              <a:spcAft>
                <a:spcPts val="1200"/>
              </a:spcAft>
              <a:buFont typeface="Arial" panose="020B0604020202020204" pitchFamily="34" charset="0"/>
              <a:buChar char="•"/>
            </a:pPr>
            <a:r>
              <a:rPr lang="en-US" sz="2800" dirty="0"/>
              <a:t>Serves as a reminder to you to not take the bait.</a:t>
            </a:r>
          </a:p>
          <a:p>
            <a:pPr lvl="1">
              <a:spcAft>
                <a:spcPts val="1200"/>
              </a:spcAft>
              <a:buFont typeface="Arial" panose="020B0604020202020204" pitchFamily="34" charset="0"/>
              <a:buChar char="•"/>
            </a:pPr>
            <a:r>
              <a:rPr lang="en-US" sz="2800" dirty="0"/>
              <a:t>Helps you control the space.</a:t>
            </a:r>
          </a:p>
        </p:txBody>
      </p:sp>
      <p:sp>
        <p:nvSpPr>
          <p:cNvPr id="6" name="Content Placeholder 1"/>
          <p:cNvSpPr>
            <a:spLocks noGrp="1"/>
          </p:cNvSpPr>
          <p:nvPr>
            <p:ph type="title"/>
          </p:nvPr>
        </p:nvSpPr>
        <p:spPr/>
        <p:txBody>
          <a:bodyPr/>
          <a:lstStyle/>
          <a:p>
            <a:r>
              <a:rPr lang="en-US" dirty="0"/>
              <a:t>1. TAKE ONE SMALL </a:t>
            </a:r>
            <a:r>
              <a:rPr lang="en-US" b="1" dirty="0">
                <a:solidFill>
                  <a:srgbClr val="0002E5"/>
                </a:solidFill>
              </a:rPr>
              <a:t>STEP BACK</a:t>
            </a:r>
            <a:r>
              <a:rPr lang="en-US" dirty="0"/>
              <a:t>.</a:t>
            </a:r>
          </a:p>
        </p:txBody>
      </p:sp>
      <p:pic>
        <p:nvPicPr>
          <p:cNvPr id="8" name="Picture 7">
            <a:extLst>
              <a:ext uri="{FF2B5EF4-FFF2-40B4-BE49-F238E27FC236}">
                <a16:creationId xmlns:a16="http://schemas.microsoft.com/office/drawing/2014/main" xmlns="" id="{0C48F390-B450-EE4D-887C-5EAF95FF953B}"/>
              </a:ext>
            </a:extLst>
          </p:cNvPr>
          <p:cNvPicPr>
            <a:picLocks noChangeAspect="1"/>
          </p:cNvPicPr>
          <p:nvPr/>
        </p:nvPicPr>
        <p:blipFill>
          <a:blip r:embed="rId3"/>
          <a:stretch>
            <a:fillRect/>
          </a:stretch>
        </p:blipFill>
        <p:spPr>
          <a:xfrm>
            <a:off x="1295400" y="4114800"/>
            <a:ext cx="3124200" cy="2072998"/>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xmlns="" id="{1582BBAB-B532-034F-8006-EFA5BE5C8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3981449"/>
            <a:ext cx="2525992" cy="2247901"/>
          </a:xfrm>
          <a:prstGeom prst="rect">
            <a:avLst/>
          </a:prstGeom>
        </p:spPr>
      </p:pic>
    </p:spTree>
    <p:extLst>
      <p:ext uri="{BB962C8B-B14F-4D97-AF65-F5344CB8AC3E}">
        <p14:creationId xmlns:p14="http://schemas.microsoft.com/office/powerpoint/2010/main" val="4084305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407736"/>
            <a:ext cx="5791200" cy="3810000"/>
          </a:xfrm>
        </p:spPr>
        <p:txBody>
          <a:bodyPr>
            <a:normAutofit/>
          </a:bodyPr>
          <a:lstStyle/>
          <a:p>
            <a:pPr marL="0" lvl="1" indent="0">
              <a:buNone/>
            </a:pPr>
            <a:r>
              <a:rPr lang="en-US" sz="2800" u="sng" dirty="0"/>
              <a:t>Job Interview Tip</a:t>
            </a:r>
          </a:p>
          <a:p>
            <a:pPr marL="457200" lvl="1" indent="-457200">
              <a:spcAft>
                <a:spcPts val="1200"/>
              </a:spcAft>
              <a:buFont typeface="Arial" panose="020B0604020202020204" pitchFamily="34" charset="0"/>
              <a:buChar char="•"/>
            </a:pPr>
            <a:r>
              <a:rPr lang="en-US" sz="2800" dirty="0"/>
              <a:t>When an interviewee moves his chair just a couple of inches in any direction before sitting down,  it </a:t>
            </a:r>
            <a:r>
              <a:rPr lang="en-US" sz="2800" strike="sngStrike" dirty="0">
                <a:solidFill>
                  <a:srgbClr val="FF0000"/>
                </a:solidFill>
              </a:rPr>
              <a:t> </a:t>
            </a:r>
            <a:r>
              <a:rPr lang="en-US" sz="2800" dirty="0"/>
              <a:t>allows </a:t>
            </a:r>
            <a:r>
              <a:rPr lang="en-US" sz="2800" dirty="0">
                <a:solidFill>
                  <a:schemeClr val="tx1"/>
                </a:solidFill>
              </a:rPr>
              <a:t>him to </a:t>
            </a:r>
            <a:r>
              <a:rPr lang="en-US" sz="2800" dirty="0"/>
              <a:t>exert some control over the space.</a:t>
            </a:r>
          </a:p>
          <a:p>
            <a:pPr marL="457200" lvl="1" indent="-457200">
              <a:spcAft>
                <a:spcPts val="1200"/>
              </a:spcAft>
              <a:buFont typeface="Arial" panose="020B0604020202020204" pitchFamily="34" charset="0"/>
              <a:buChar char="•"/>
            </a:pPr>
            <a:r>
              <a:rPr lang="en-US" sz="2800" dirty="0"/>
              <a:t>Stepping back serves the same function.</a:t>
            </a:r>
            <a:endParaRPr lang="en-US" dirty="0"/>
          </a:p>
        </p:txBody>
      </p:sp>
      <p:pic>
        <p:nvPicPr>
          <p:cNvPr id="4098" name="Picture 2" descr="C:\Users\tamarad\AppData\Local\Microsoft\Windows\Temporary Internet Files\Content.IE5\M1L0KLLN\MC90006013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888525"/>
            <a:ext cx="2736512" cy="3280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33600" y="1600200"/>
            <a:ext cx="5181600" cy="584775"/>
          </a:xfrm>
          <a:prstGeom prst="rect">
            <a:avLst/>
          </a:prstGeom>
          <a:solidFill>
            <a:schemeClr val="bg1"/>
          </a:solidFill>
          <a:ln w="38100">
            <a:solidFill>
              <a:schemeClr val="tx1"/>
            </a:solidFill>
          </a:ln>
        </p:spPr>
        <p:txBody>
          <a:bodyPr wrap="square">
            <a:spAutoFit/>
          </a:bodyPr>
          <a:lstStyle/>
          <a:p>
            <a:pPr marL="0" lvl="1" algn="ctr">
              <a:spcBef>
                <a:spcPct val="20000"/>
              </a:spcBef>
              <a:spcAft>
                <a:spcPts val="1200"/>
              </a:spcAft>
              <a:buSzPct val="120000"/>
            </a:pPr>
            <a:r>
              <a:rPr lang="en-US" sz="3200" dirty="0">
                <a:latin typeface="Eras Bold ITC" panose="020B0907030504020204" pitchFamily="34" charset="0"/>
              </a:rPr>
              <a:t>Control the Space</a:t>
            </a:r>
          </a:p>
        </p:txBody>
      </p:sp>
      <p:sp>
        <p:nvSpPr>
          <p:cNvPr id="8" name="Content Placeholder 1"/>
          <p:cNvSpPr>
            <a:spLocks noGrp="1"/>
          </p:cNvSpPr>
          <p:nvPr>
            <p:ph type="title"/>
          </p:nvPr>
        </p:nvSpPr>
        <p:spPr>
          <a:xfrm>
            <a:off x="457200" y="359465"/>
            <a:ext cx="8229600" cy="1012135"/>
          </a:xfrm>
        </p:spPr>
        <p:txBody>
          <a:bodyPr/>
          <a:lstStyle/>
          <a:p>
            <a:r>
              <a:rPr lang="en-US" dirty="0"/>
              <a:t>1. TAKE ONE SMALL </a:t>
            </a:r>
            <a:r>
              <a:rPr lang="en-US" dirty="0">
                <a:solidFill>
                  <a:srgbClr val="0002E5"/>
                </a:solidFill>
              </a:rPr>
              <a:t>STEP BACK</a:t>
            </a:r>
            <a:r>
              <a:rPr lang="en-US" dirty="0"/>
              <a:t>.</a:t>
            </a:r>
          </a:p>
        </p:txBody>
      </p:sp>
    </p:spTree>
    <p:extLst>
      <p:ext uri="{BB962C8B-B14F-4D97-AF65-F5344CB8AC3E}">
        <p14:creationId xmlns:p14="http://schemas.microsoft.com/office/powerpoint/2010/main" val="1183982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1AE46E9-19FC-1943-92FA-1EE70BFF19DE}"/>
              </a:ext>
            </a:extLst>
          </p:cNvPr>
          <p:cNvSpPr>
            <a:spLocks noGrp="1"/>
          </p:cNvSpPr>
          <p:nvPr>
            <p:ph type="body" idx="1"/>
          </p:nvPr>
        </p:nvSpPr>
        <p:spPr>
          <a:xfrm>
            <a:off x="469900" y="1409897"/>
            <a:ext cx="8369300" cy="4533703"/>
          </a:xfrm>
        </p:spPr>
        <p:txBody>
          <a:bodyPr>
            <a:normAutofit/>
          </a:bodyPr>
          <a:lstStyle/>
          <a:p>
            <a:pPr>
              <a:spcAft>
                <a:spcPts val="1400"/>
              </a:spcAft>
            </a:pPr>
            <a:r>
              <a:rPr lang="en-US" sz="2200"/>
              <a:t>If you are in a </a:t>
            </a:r>
            <a:r>
              <a:rPr lang="en-US" sz="2200" u="sng"/>
              <a:t>natural place</a:t>
            </a:r>
            <a:r>
              <a:rPr lang="en-US" sz="2200"/>
              <a:t> where you can sit down and the student is </a:t>
            </a:r>
            <a:r>
              <a:rPr lang="en-US" sz="2200" u="sng"/>
              <a:t>not highly agitated</a:t>
            </a:r>
            <a:r>
              <a:rPr lang="en-US" sz="2200"/>
              <a:t>, then </a:t>
            </a:r>
            <a:r>
              <a:rPr lang="en-US" sz="2200" b="1">
                <a:solidFill>
                  <a:srgbClr val="0002E5"/>
                </a:solidFill>
              </a:rPr>
              <a:t>slowly take a seat</a:t>
            </a:r>
            <a:r>
              <a:rPr lang="en-US" sz="2200"/>
              <a:t>. Using a gesture, gently invite the student to also sit down.</a:t>
            </a:r>
          </a:p>
          <a:p>
            <a:pPr>
              <a:spcAft>
                <a:spcPts val="1400"/>
              </a:spcAft>
            </a:pPr>
            <a:r>
              <a:rPr lang="en-US" sz="2200"/>
              <a:t>If still upset, the student </a:t>
            </a:r>
            <a:r>
              <a:rPr lang="en-US" sz="2200" b="1">
                <a:solidFill>
                  <a:srgbClr val="0002E5"/>
                </a:solidFill>
              </a:rPr>
              <a:t>may not choose to accept your invitation</a:t>
            </a:r>
            <a:r>
              <a:rPr lang="en-US" sz="2200"/>
              <a:t>. It’s OK. Remember, you have no specific expectations right now.</a:t>
            </a:r>
          </a:p>
          <a:p>
            <a:r>
              <a:rPr lang="en-US" sz="2200"/>
              <a:t>After the student has calmed down some, he/she may choose to sit down or you can extend another invitation. If the student has not sat down after a while and it feels awkward, you can stand again if you want.</a:t>
            </a:r>
            <a:endParaRPr lang="en-US" sz="2200" dirty="0"/>
          </a:p>
        </p:txBody>
      </p:sp>
      <p:sp>
        <p:nvSpPr>
          <p:cNvPr id="3" name="Title 2">
            <a:extLst>
              <a:ext uri="{FF2B5EF4-FFF2-40B4-BE49-F238E27FC236}">
                <a16:creationId xmlns:a16="http://schemas.microsoft.com/office/drawing/2014/main" xmlns="" id="{C8EF1852-DE34-C043-AA5E-F942C7A95571}"/>
              </a:ext>
            </a:extLst>
          </p:cNvPr>
          <p:cNvSpPr>
            <a:spLocks noGrp="1"/>
          </p:cNvSpPr>
          <p:nvPr>
            <p:ph type="title"/>
          </p:nvPr>
        </p:nvSpPr>
        <p:spPr/>
        <p:txBody>
          <a:bodyPr>
            <a:normAutofit/>
          </a:bodyPr>
          <a:lstStyle/>
          <a:p>
            <a:r>
              <a:rPr lang="en-US" dirty="0"/>
              <a:t>1. </a:t>
            </a:r>
            <a:r>
              <a:rPr lang="en-US" b="1" dirty="0">
                <a:solidFill>
                  <a:srgbClr val="0002E5"/>
                </a:solidFill>
              </a:rPr>
              <a:t>SIT DOWN SLOWLY </a:t>
            </a:r>
            <a:r>
              <a:rPr lang="en-US" sz="3000" dirty="0"/>
              <a:t>(if possible)</a:t>
            </a:r>
          </a:p>
        </p:txBody>
      </p:sp>
      <p:pic>
        <p:nvPicPr>
          <p:cNvPr id="13" name="Picture 12" descr="A couple of people that are sitting on a couch&#10;&#10;Description automatically generated">
            <a:extLst>
              <a:ext uri="{FF2B5EF4-FFF2-40B4-BE49-F238E27FC236}">
                <a16:creationId xmlns:a16="http://schemas.microsoft.com/office/drawing/2014/main" xmlns="" id="{0A1034F5-10FA-0046-9CA0-094864DE9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847706"/>
            <a:ext cx="2974063" cy="1797148"/>
          </a:xfrm>
          <a:prstGeom prst="rect">
            <a:avLst/>
          </a:prstGeom>
        </p:spPr>
      </p:pic>
      <p:pic>
        <p:nvPicPr>
          <p:cNvPr id="15" name="Picture 14" descr="Two people looking at the camera&#10;&#10;Description automatically generated">
            <a:extLst>
              <a:ext uri="{FF2B5EF4-FFF2-40B4-BE49-F238E27FC236}">
                <a16:creationId xmlns:a16="http://schemas.microsoft.com/office/drawing/2014/main" xmlns="" id="{843116D1-E5CE-E247-BCBA-D2FCFDE768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4847706"/>
            <a:ext cx="2542263" cy="2030397"/>
          </a:xfrm>
          <a:prstGeom prst="rect">
            <a:avLst/>
          </a:prstGeom>
        </p:spPr>
      </p:pic>
    </p:spTree>
    <p:extLst>
      <p:ext uri="{BB962C8B-B14F-4D97-AF65-F5344CB8AC3E}">
        <p14:creationId xmlns:p14="http://schemas.microsoft.com/office/powerpoint/2010/main" val="2269944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type="title"/>
          </p:nvPr>
        </p:nvSpPr>
        <p:spPr/>
        <p:txBody>
          <a:bodyPr anchor="ctr"/>
          <a:lstStyle/>
          <a:p>
            <a:pPr marL="18288" lvl="0" indent="0">
              <a:buNone/>
            </a:pPr>
            <a:r>
              <a:rPr lang="en-US" sz="3600" dirty="0">
                <a:solidFill>
                  <a:schemeClr val="tx1"/>
                </a:solidFill>
              </a:rPr>
              <a:t>2. </a:t>
            </a:r>
            <a:r>
              <a:rPr lang="en-US" b="1" dirty="0">
                <a:solidFill>
                  <a:srgbClr val="0002E5"/>
                </a:solidFill>
              </a:rPr>
              <a:t>WHISPER</a:t>
            </a:r>
            <a:r>
              <a:rPr lang="en-US" dirty="0">
                <a:solidFill>
                  <a:srgbClr val="0002E5"/>
                </a:solidFill>
              </a:rPr>
              <a:t> </a:t>
            </a:r>
            <a:r>
              <a:rPr lang="en-US" sz="3000" dirty="0">
                <a:solidFill>
                  <a:srgbClr val="0002E5"/>
                </a:solidFill>
              </a:rPr>
              <a:t>(low voice)</a:t>
            </a:r>
          </a:p>
        </p:txBody>
      </p:sp>
      <p:sp>
        <p:nvSpPr>
          <p:cNvPr id="2" name="Content Placeholder 1"/>
          <p:cNvSpPr>
            <a:spLocks noGrp="1"/>
          </p:cNvSpPr>
          <p:nvPr>
            <p:ph idx="4294967295"/>
          </p:nvPr>
        </p:nvSpPr>
        <p:spPr>
          <a:xfrm>
            <a:off x="1165225" y="1981200"/>
            <a:ext cx="7978775" cy="4038600"/>
          </a:xfrm>
        </p:spPr>
        <p:txBody>
          <a:bodyPr/>
          <a:lstStyle/>
          <a:p>
            <a:pPr marL="18288" indent="0">
              <a:spcAft>
                <a:spcPts val="1200"/>
              </a:spcAft>
              <a:buNone/>
            </a:pPr>
            <a:endParaRPr lang="en-US" dirty="0"/>
          </a:p>
          <a:p>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414" y="399935"/>
            <a:ext cx="1959472" cy="175277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1"/>
          <p:cNvSpPr txBox="1">
            <a:spLocks/>
          </p:cNvSpPr>
          <p:nvPr/>
        </p:nvSpPr>
        <p:spPr>
          <a:xfrm>
            <a:off x="685800" y="2362200"/>
            <a:ext cx="8229600" cy="3829110"/>
          </a:xfrm>
          <a:prstGeom prst="rect">
            <a:avLst/>
          </a:prstGeom>
        </p:spPr>
        <p:txBody>
          <a:bodyPr vert="horz" lIns="91440" tIns="45720" rIns="91440" bIns="45720" rtlCol="0" anchor="t">
            <a:normAutofit fontScale="92500" lnSpcReduction="20000"/>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457200" lvl="1" indent="-457200">
              <a:lnSpc>
                <a:spcPct val="110000"/>
              </a:lnSpc>
              <a:spcBef>
                <a:spcPts val="0"/>
              </a:spcBef>
              <a:spcAft>
                <a:spcPts val="600"/>
              </a:spcAft>
            </a:pPr>
            <a:r>
              <a:rPr lang="en-US" sz="2600" dirty="0">
                <a:latin typeface="Corbel" panose="020B0503020204020204" pitchFamily="34" charset="0"/>
              </a:rPr>
              <a:t>If the student  has a raised voice or is yelling, the student is expecting you to yell back.</a:t>
            </a:r>
          </a:p>
          <a:p>
            <a:pPr marL="457200" lvl="1" indent="-457200">
              <a:lnSpc>
                <a:spcPct val="110000"/>
              </a:lnSpc>
              <a:spcBef>
                <a:spcPts val="0"/>
              </a:spcBef>
              <a:spcAft>
                <a:spcPts val="600"/>
              </a:spcAft>
            </a:pPr>
            <a:r>
              <a:rPr lang="en-US" sz="2600" dirty="0">
                <a:latin typeface="Corbel" panose="020B0503020204020204" pitchFamily="34" charset="0"/>
              </a:rPr>
              <a:t>If you whisper, the other person </a:t>
            </a:r>
            <a:r>
              <a:rPr lang="en-US" sz="2600" b="1" dirty="0">
                <a:solidFill>
                  <a:srgbClr val="C00000"/>
                </a:solidFill>
                <a:latin typeface="Corbel" panose="020B0503020204020204" pitchFamily="34" charset="0"/>
              </a:rPr>
              <a:t>has to stop yelling eventually</a:t>
            </a:r>
            <a:r>
              <a:rPr lang="en-US" sz="2600" dirty="0">
                <a:solidFill>
                  <a:srgbClr val="C00000"/>
                </a:solidFill>
                <a:latin typeface="Corbel" panose="020B0503020204020204" pitchFamily="34" charset="0"/>
              </a:rPr>
              <a:t>.</a:t>
            </a:r>
          </a:p>
          <a:p>
            <a:pPr marL="457200" lvl="1" indent="-457200">
              <a:lnSpc>
                <a:spcPct val="110000"/>
              </a:lnSpc>
              <a:spcBef>
                <a:spcPts val="0"/>
              </a:spcBef>
              <a:spcAft>
                <a:spcPts val="600"/>
              </a:spcAft>
            </a:pPr>
            <a:r>
              <a:rPr lang="en-US" sz="2600" dirty="0">
                <a:latin typeface="Corbel" panose="020B0503020204020204" pitchFamily="34" charset="0"/>
              </a:rPr>
              <a:t>They may </a:t>
            </a:r>
            <a:r>
              <a:rPr lang="en-US" sz="2600" b="1" dirty="0">
                <a:solidFill>
                  <a:srgbClr val="0002E5"/>
                </a:solidFill>
                <a:latin typeface="Corbel" panose="020B0503020204020204" pitchFamily="34" charset="0"/>
              </a:rPr>
              <a:t>move in closer </a:t>
            </a:r>
            <a:r>
              <a:rPr lang="en-US" sz="2600" dirty="0">
                <a:latin typeface="Corbel" panose="020B0503020204020204" pitchFamily="34" charset="0"/>
              </a:rPr>
              <a:t>to hear what you are saying.</a:t>
            </a:r>
          </a:p>
          <a:p>
            <a:pPr marL="457200" lvl="1" indent="-457200">
              <a:lnSpc>
                <a:spcPct val="110000"/>
              </a:lnSpc>
              <a:spcBef>
                <a:spcPts val="0"/>
              </a:spcBef>
              <a:spcAft>
                <a:spcPts val="600"/>
              </a:spcAft>
            </a:pPr>
            <a:r>
              <a:rPr lang="en-US" sz="2600" dirty="0">
                <a:latin typeface="Corbel" panose="020B0503020204020204" pitchFamily="34" charset="0"/>
              </a:rPr>
              <a:t>You can now engage the student </a:t>
            </a:r>
            <a:r>
              <a:rPr lang="en-US" sz="2600" b="1" dirty="0">
                <a:solidFill>
                  <a:srgbClr val="0002E5"/>
                </a:solidFill>
                <a:latin typeface="Corbel" panose="020B0503020204020204" pitchFamily="34" charset="0"/>
              </a:rPr>
              <a:t>on your terms</a:t>
            </a:r>
            <a:r>
              <a:rPr lang="en-US" sz="2600" dirty="0">
                <a:latin typeface="Corbel" panose="020B0503020204020204" pitchFamily="34" charset="0"/>
              </a:rPr>
              <a:t>.</a:t>
            </a:r>
          </a:p>
          <a:p>
            <a:pPr lvl="2">
              <a:spcAft>
                <a:spcPts val="200"/>
              </a:spcAft>
              <a:buSzPct val="100000"/>
              <a:buFont typeface="Wingdings" panose="05000000000000000000" pitchFamily="2" charset="2"/>
              <a:buChar char="ü"/>
            </a:pPr>
            <a:r>
              <a:rPr lang="en-US" sz="2400" dirty="0">
                <a:latin typeface="Corbel" panose="020B0503020204020204" pitchFamily="34" charset="0"/>
              </a:rPr>
              <a:t>“I can see you’re really upset. What happened? </a:t>
            </a:r>
          </a:p>
          <a:p>
            <a:pPr lvl="2">
              <a:spcAft>
                <a:spcPts val="200"/>
              </a:spcAft>
              <a:buSzPct val="100000"/>
              <a:buFont typeface="Wingdings" panose="05000000000000000000" pitchFamily="2" charset="2"/>
              <a:buChar char="ü"/>
            </a:pPr>
            <a:r>
              <a:rPr lang="en-US" sz="2400" dirty="0">
                <a:latin typeface="Corbel" panose="020B0503020204020204" pitchFamily="34" charset="0"/>
              </a:rPr>
              <a:t>“You seem really upset. Start from the beginning.”  </a:t>
            </a:r>
          </a:p>
          <a:p>
            <a:pPr lvl="2">
              <a:spcAft>
                <a:spcPts val="200"/>
              </a:spcAft>
              <a:buSzPct val="100000"/>
              <a:buFont typeface="Wingdings" panose="05000000000000000000" pitchFamily="2" charset="2"/>
              <a:buChar char="ü"/>
            </a:pPr>
            <a:r>
              <a:rPr lang="en-US" sz="2400" dirty="0">
                <a:latin typeface="Corbel" panose="020B0503020204020204" pitchFamily="34" charset="0"/>
              </a:rPr>
              <a:t>“I can see that something has gotten you upset. What is the problem?”</a:t>
            </a:r>
          </a:p>
          <a:p>
            <a:endParaRPr lang="en-US" dirty="0"/>
          </a:p>
        </p:txBody>
      </p:sp>
      <p:sp>
        <p:nvSpPr>
          <p:cNvPr id="8" name="Content Placeholder 1"/>
          <p:cNvSpPr txBox="1">
            <a:spLocks/>
          </p:cNvSpPr>
          <p:nvPr/>
        </p:nvSpPr>
        <p:spPr>
          <a:xfrm>
            <a:off x="723900" y="5105400"/>
            <a:ext cx="7696200" cy="17526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endParaRPr lang="en-US" dirty="0"/>
          </a:p>
        </p:txBody>
      </p:sp>
      <p:sp>
        <p:nvSpPr>
          <p:cNvPr id="9" name="Rectangle 8"/>
          <p:cNvSpPr/>
          <p:nvPr/>
        </p:nvSpPr>
        <p:spPr>
          <a:xfrm>
            <a:off x="685800" y="1581091"/>
            <a:ext cx="5767100" cy="584775"/>
          </a:xfrm>
          <a:prstGeom prst="rect">
            <a:avLst/>
          </a:prstGeom>
          <a:solidFill>
            <a:schemeClr val="bg1"/>
          </a:solidFill>
          <a:ln w="38100">
            <a:solidFill>
              <a:schemeClr val="tx1"/>
            </a:solidFill>
          </a:ln>
        </p:spPr>
        <p:txBody>
          <a:bodyPr wrap="square" lIns="91440" tIns="91440" rIns="91440" bIns="91440">
            <a:spAutoFit/>
          </a:bodyPr>
          <a:lstStyle/>
          <a:p>
            <a:pPr marL="18288" lvl="0" algn="ctr">
              <a:spcBef>
                <a:spcPct val="20000"/>
              </a:spcBef>
              <a:buSzPct val="60000"/>
            </a:pPr>
            <a:r>
              <a:rPr lang="en-US" sz="2600" dirty="0">
                <a:latin typeface="Eras Bold ITC" panose="020B0907030504020204" pitchFamily="34" charset="0"/>
              </a:rPr>
              <a:t>Do the opposite.</a:t>
            </a:r>
          </a:p>
        </p:txBody>
      </p:sp>
    </p:spTree>
    <p:extLst>
      <p:ext uri="{BB962C8B-B14F-4D97-AF65-F5344CB8AC3E}">
        <p14:creationId xmlns:p14="http://schemas.microsoft.com/office/powerpoint/2010/main" val="383105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xmlns="" id="{418A4B15-5A3C-2B48-8C66-F9BA2025AD00}"/>
              </a:ext>
            </a:extLst>
          </p:cNvPr>
          <p:cNvSpPr>
            <a:spLocks noGrp="1"/>
          </p:cNvSpPr>
          <p:nvPr>
            <p:ph type="subTitle" idx="1"/>
          </p:nvPr>
        </p:nvSpPr>
        <p:spPr>
          <a:xfrm>
            <a:off x="1981200" y="3276599"/>
            <a:ext cx="6194066" cy="1524001"/>
          </a:xfrm>
        </p:spPr>
        <p:txBody>
          <a:bodyPr>
            <a:normAutofit fontScale="92500" lnSpcReduction="20000"/>
          </a:bodyPr>
          <a:lstStyle/>
          <a:p>
            <a:pPr>
              <a:spcAft>
                <a:spcPts val="1800"/>
              </a:spcAft>
            </a:pPr>
            <a:r>
              <a:rPr lang="en-US" dirty="0"/>
              <a:t>Trauma Informed Care</a:t>
            </a:r>
          </a:p>
          <a:p>
            <a:pPr>
              <a:spcAft>
                <a:spcPts val="1800"/>
              </a:spcAft>
            </a:pPr>
            <a:r>
              <a:rPr lang="en-US" dirty="0"/>
              <a:t>Lagging Skills (“Can” vs. “Want to”)</a:t>
            </a:r>
          </a:p>
          <a:p>
            <a:pPr>
              <a:spcAft>
                <a:spcPts val="1800"/>
              </a:spcAft>
            </a:pPr>
            <a:r>
              <a:rPr lang="en-US" dirty="0"/>
              <a:t>Unmet Expectations </a:t>
            </a:r>
          </a:p>
        </p:txBody>
      </p:sp>
      <p:sp>
        <p:nvSpPr>
          <p:cNvPr id="3" name="Title 2">
            <a:extLst>
              <a:ext uri="{FF2B5EF4-FFF2-40B4-BE49-F238E27FC236}">
                <a16:creationId xmlns:a16="http://schemas.microsoft.com/office/drawing/2014/main" xmlns="" id="{1692E7B7-C701-E545-802F-DF5059A7DFA2}"/>
              </a:ext>
            </a:extLst>
          </p:cNvPr>
          <p:cNvSpPr>
            <a:spLocks noGrp="1"/>
          </p:cNvSpPr>
          <p:nvPr>
            <p:ph type="ctrTitle"/>
          </p:nvPr>
        </p:nvSpPr>
        <p:spPr>
          <a:xfrm>
            <a:off x="1371600" y="2057400"/>
            <a:ext cx="7305675" cy="784225"/>
          </a:xfrm>
          <a:solidFill>
            <a:srgbClr val="FFFFCC"/>
          </a:solidFill>
          <a:ln>
            <a:solidFill>
              <a:schemeClr val="tx2">
                <a:lumMod val="60000"/>
                <a:lumOff val="40000"/>
              </a:schemeClr>
            </a:solidFill>
          </a:ln>
        </p:spPr>
        <p:txBody>
          <a:bodyPr>
            <a:normAutofit/>
          </a:bodyPr>
          <a:lstStyle/>
          <a:p>
            <a:r>
              <a:rPr lang="en-US" sz="3400" b="1" dirty="0">
                <a:latin typeface="Castellar" panose="020F0502020204030204" pitchFamily="34" charset="0"/>
                <a:cs typeface="Castellar" panose="020F0502020204030204" pitchFamily="34" charset="0"/>
              </a:rPr>
              <a:t>Develop a New Perspective</a:t>
            </a:r>
          </a:p>
        </p:txBody>
      </p:sp>
    </p:spTree>
    <p:extLst>
      <p:ext uri="{BB962C8B-B14F-4D97-AF65-F5344CB8AC3E}">
        <p14:creationId xmlns:p14="http://schemas.microsoft.com/office/powerpoint/2010/main" val="3851731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xmlns="" id="{322A64AB-1DF7-1745-9EA1-9375A81C5D5B}"/>
              </a:ext>
            </a:extLst>
          </p:cNvPr>
          <p:cNvSpPr>
            <a:spLocks noGrp="1"/>
          </p:cNvSpPr>
          <p:nvPr>
            <p:ph type="title"/>
          </p:nvPr>
        </p:nvSpPr>
        <p:spPr/>
        <p:txBody>
          <a:bodyPr/>
          <a:lstStyle/>
          <a:p>
            <a:r>
              <a:rPr lang="en-US" dirty="0">
                <a:solidFill>
                  <a:schemeClr val="tx1"/>
                </a:solidFill>
              </a:rPr>
              <a:t>3.</a:t>
            </a:r>
            <a:r>
              <a:rPr lang="en-US" dirty="0">
                <a:solidFill>
                  <a:srgbClr val="0000FF"/>
                </a:solidFill>
              </a:rPr>
              <a:t>  </a:t>
            </a:r>
            <a:r>
              <a:rPr lang="en-US" b="1" dirty="0">
                <a:solidFill>
                  <a:srgbClr val="0002E5"/>
                </a:solidFill>
              </a:rPr>
              <a:t>LISTEN</a:t>
            </a:r>
            <a:r>
              <a:rPr lang="en-US" dirty="0">
                <a:solidFill>
                  <a:srgbClr val="0002E5"/>
                </a:solidFill>
              </a:rPr>
              <a:t>, </a:t>
            </a:r>
            <a:r>
              <a:rPr lang="en-US" b="1" dirty="0">
                <a:solidFill>
                  <a:srgbClr val="0002E5"/>
                </a:solidFill>
              </a:rPr>
              <a:t>LISTEN </a:t>
            </a:r>
            <a:r>
              <a:rPr lang="en-US" dirty="0"/>
              <a:t>then</a:t>
            </a:r>
            <a:r>
              <a:rPr lang="en-US" dirty="0">
                <a:solidFill>
                  <a:srgbClr val="FFFF99"/>
                </a:solidFill>
              </a:rPr>
              <a:t> </a:t>
            </a:r>
            <a:r>
              <a:rPr lang="en-US" b="1" dirty="0">
                <a:solidFill>
                  <a:srgbClr val="0002E5"/>
                </a:solidFill>
              </a:rPr>
              <a:t>REPEAT</a:t>
            </a:r>
            <a:endParaRPr lang="en-US" altLang="en-US" b="1" dirty="0">
              <a:solidFill>
                <a:srgbClr val="0002E5"/>
              </a:solidFill>
            </a:endParaRPr>
          </a:p>
        </p:txBody>
      </p:sp>
      <p:sp>
        <p:nvSpPr>
          <p:cNvPr id="3" name="Content Placeholder 2">
            <a:extLst>
              <a:ext uri="{FF2B5EF4-FFF2-40B4-BE49-F238E27FC236}">
                <a16:creationId xmlns:a16="http://schemas.microsoft.com/office/drawing/2014/main" xmlns="" id="{2DCB73A1-430C-1344-A6ED-6D31C58A2275}"/>
              </a:ext>
            </a:extLst>
          </p:cNvPr>
          <p:cNvSpPr>
            <a:spLocks noGrp="1"/>
          </p:cNvSpPr>
          <p:nvPr>
            <p:ph idx="1"/>
          </p:nvPr>
        </p:nvSpPr>
        <p:spPr>
          <a:xfrm>
            <a:off x="457200" y="2095499"/>
            <a:ext cx="7881938" cy="1012136"/>
          </a:xfrm>
        </p:spPr>
        <p:txBody>
          <a:bodyPr>
            <a:noAutofit/>
          </a:bodyPr>
          <a:lstStyle/>
          <a:p>
            <a:pPr marL="342900" lvl="1" indent="-342900">
              <a:spcAft>
                <a:spcPts val="600"/>
              </a:spcAft>
              <a:buFont typeface="Arial" panose="020B0604020202020204" pitchFamily="34" charset="0"/>
              <a:buChar char="•"/>
              <a:defRPr/>
            </a:pPr>
            <a:r>
              <a:rPr lang="en-US" sz="2000" dirty="0"/>
              <a:t>GOAL: Make the person feel </a:t>
            </a:r>
            <a:r>
              <a:rPr lang="en-US" sz="2000" b="1" dirty="0">
                <a:solidFill>
                  <a:srgbClr val="0002E5"/>
                </a:solidFill>
              </a:rPr>
              <a:t>respected, accepted, </a:t>
            </a:r>
            <a:r>
              <a:rPr lang="en-US" sz="2000" dirty="0"/>
              <a:t>and </a:t>
            </a:r>
            <a:r>
              <a:rPr lang="en-US" sz="2000" b="1" dirty="0">
                <a:solidFill>
                  <a:srgbClr val="0002E5"/>
                </a:solidFill>
              </a:rPr>
              <a:t>understood</a:t>
            </a:r>
            <a:r>
              <a:rPr lang="en-US" sz="2000" dirty="0">
                <a:solidFill>
                  <a:srgbClr val="0002E5"/>
                </a:solidFill>
              </a:rPr>
              <a:t>. </a:t>
            </a:r>
            <a:r>
              <a:rPr lang="en-US" sz="2000" dirty="0">
                <a:solidFill>
                  <a:schemeClr val="tx1">
                    <a:lumMod val="95000"/>
                  </a:schemeClr>
                </a:solidFill>
              </a:rPr>
              <a:t>This will put them </a:t>
            </a:r>
            <a:r>
              <a:rPr lang="en-US" sz="2000" b="1" dirty="0">
                <a:solidFill>
                  <a:srgbClr val="0002E5"/>
                </a:solidFill>
              </a:rPr>
              <a:t>at ease.</a:t>
            </a:r>
          </a:p>
          <a:p>
            <a:pPr marL="342900" lvl="1" indent="-342900">
              <a:spcAft>
                <a:spcPts val="600"/>
              </a:spcAft>
              <a:buFont typeface="Arial" panose="020B0604020202020204" pitchFamily="34" charset="0"/>
              <a:buChar char="•"/>
              <a:defRPr/>
            </a:pPr>
            <a:r>
              <a:rPr lang="en-US" sz="2000" dirty="0"/>
              <a:t>Make sure your posture is </a:t>
            </a:r>
            <a:r>
              <a:rPr lang="en-US" sz="2000" b="1" dirty="0">
                <a:solidFill>
                  <a:srgbClr val="0002E5"/>
                </a:solidFill>
              </a:rPr>
              <a:t>open and inviting </a:t>
            </a:r>
            <a:r>
              <a:rPr lang="en-US" sz="2000" dirty="0"/>
              <a:t>(</a:t>
            </a:r>
            <a:r>
              <a:rPr lang="en-US" sz="2000" u="sng" dirty="0" err="1">
                <a:solidFill>
                  <a:srgbClr val="C00000"/>
                </a:solidFill>
              </a:rPr>
              <a:t>UN</a:t>
            </a:r>
            <a:r>
              <a:rPr lang="en-US" sz="2000" dirty="0" err="1"/>
              <a:t>crossed</a:t>
            </a:r>
            <a:r>
              <a:rPr lang="en-US" sz="2000" dirty="0"/>
              <a:t> arms/legs)</a:t>
            </a:r>
          </a:p>
          <a:p>
            <a:pPr marL="393700" lvl="1" indent="0">
              <a:spcAft>
                <a:spcPts val="600"/>
              </a:spcAft>
              <a:buNone/>
              <a:defRPr/>
            </a:pPr>
            <a:endParaRPr lang="en-US" sz="2200" dirty="0"/>
          </a:p>
        </p:txBody>
      </p:sp>
      <p:sp>
        <p:nvSpPr>
          <p:cNvPr id="4" name="Text Placeholder 8">
            <a:extLst>
              <a:ext uri="{FF2B5EF4-FFF2-40B4-BE49-F238E27FC236}">
                <a16:creationId xmlns:a16="http://schemas.microsoft.com/office/drawing/2014/main" xmlns="" id="{D7795E9B-ED7C-F34A-8C15-4C46C908D5B8}"/>
              </a:ext>
            </a:extLst>
          </p:cNvPr>
          <p:cNvSpPr txBox="1">
            <a:spLocks/>
          </p:cNvSpPr>
          <p:nvPr/>
        </p:nvSpPr>
        <p:spPr bwMode="auto">
          <a:xfrm>
            <a:off x="652462" y="1447800"/>
            <a:ext cx="7881938" cy="533400"/>
          </a:xfrm>
          <a:prstGeom prst="rect">
            <a:avLst/>
          </a:prstGeom>
          <a:solidFill>
            <a:srgbClr val="FFFFCC"/>
          </a:solidFill>
          <a:ln w="28575">
            <a:solidFill>
              <a:schemeClr val="tx1"/>
            </a:solidFill>
          </a:ln>
          <a:effectLst/>
        </p:spPr>
        <p:txBody>
          <a:bodyPr lIns="92075" tIns="91440" rIns="92075" bIns="91440" anchor="ctr"/>
          <a:lstStyle>
            <a:lvl1pPr marL="342900" indent="-342900" algn="l" rtl="0" eaLnBrk="0" fontAlgn="base" hangingPunct="0">
              <a:spcBef>
                <a:spcPct val="20000"/>
              </a:spcBef>
              <a:spcAft>
                <a:spcPct val="0"/>
              </a:spcAft>
              <a:buClr>
                <a:schemeClr val="folHlink"/>
              </a:buClr>
              <a:buFont typeface="Wingdings"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50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tx2"/>
              </a:buClr>
              <a:buSzPct val="50000"/>
              <a:buFont typeface="Wingdings" pitchFamily="2" charset="2"/>
              <a:buChar char="l"/>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50000"/>
              <a:buFont typeface="Wingdings" pitchFamily="2" charset="2"/>
              <a:buChar char="l"/>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50000"/>
              <a:buFont typeface="Wingdings" pitchFamily="2" charset="2"/>
              <a:buChar char="l"/>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50000"/>
              <a:buFont typeface="Wingdings" pitchFamily="2" charset="2"/>
              <a:buChar char="l"/>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50000"/>
              <a:buFont typeface="Wingdings" pitchFamily="2" charset="2"/>
              <a:buChar char="l"/>
              <a:defRPr sz="2000">
                <a:solidFill>
                  <a:schemeClr val="tx1"/>
                </a:solidFill>
                <a:latin typeface="+mn-lt"/>
              </a:defRPr>
            </a:lvl9pPr>
          </a:lstStyle>
          <a:p>
            <a:pPr marL="0" indent="0" algn="ctr">
              <a:lnSpc>
                <a:spcPct val="80000"/>
              </a:lnSpc>
              <a:spcBef>
                <a:spcPts val="600"/>
              </a:spcBef>
              <a:spcAft>
                <a:spcPts val="600"/>
              </a:spcAft>
              <a:buFont typeface="Wingdings" pitchFamily="2" charset="2"/>
              <a:buNone/>
              <a:defRPr/>
            </a:pPr>
            <a:r>
              <a:rPr lang="en-US" sz="2600" b="1" dirty="0">
                <a:latin typeface="Eras Medium ITC" panose="020B0907030504020204" pitchFamily="34" charset="77"/>
              </a:rPr>
              <a:t>Listening requires </a:t>
            </a:r>
            <a:r>
              <a:rPr lang="en-US" sz="2600" b="1" dirty="0">
                <a:solidFill>
                  <a:srgbClr val="0002E5"/>
                </a:solidFill>
                <a:latin typeface="Eras Medium ITC" panose="020B0907030504020204" pitchFamily="34" charset="77"/>
              </a:rPr>
              <a:t>nonverbal skills.</a:t>
            </a:r>
            <a:endParaRPr lang="en-US" sz="2600" dirty="0">
              <a:solidFill>
                <a:srgbClr val="0002E5"/>
              </a:solidFill>
              <a:latin typeface="Eras Medium ITC" panose="020B0907030504020204" pitchFamily="34" charset="77"/>
            </a:endParaRPr>
          </a:p>
        </p:txBody>
      </p:sp>
      <p:sp>
        <p:nvSpPr>
          <p:cNvPr id="6" name="Content Placeholder 2">
            <a:extLst>
              <a:ext uri="{FF2B5EF4-FFF2-40B4-BE49-F238E27FC236}">
                <a16:creationId xmlns:a16="http://schemas.microsoft.com/office/drawing/2014/main" xmlns="" id="{805CFE97-09B9-C54D-8300-1BF0990C8CF1}"/>
              </a:ext>
            </a:extLst>
          </p:cNvPr>
          <p:cNvSpPr txBox="1">
            <a:spLocks/>
          </p:cNvSpPr>
          <p:nvPr/>
        </p:nvSpPr>
        <p:spPr>
          <a:xfrm>
            <a:off x="457200" y="4931465"/>
            <a:ext cx="8470900" cy="1545535"/>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nSpc>
                <a:spcPct val="80000"/>
              </a:lnSpc>
              <a:spcBef>
                <a:spcPts val="600"/>
              </a:spcBef>
              <a:buFontTx/>
              <a:buNone/>
              <a:defRPr/>
            </a:pPr>
            <a:endParaRPr lang="en-US" sz="2400" kern="0" dirty="0">
              <a:solidFill>
                <a:sysClr val="windowText" lastClr="000000"/>
              </a:solidFill>
            </a:endParaRPr>
          </a:p>
        </p:txBody>
      </p:sp>
      <p:pic>
        <p:nvPicPr>
          <p:cNvPr id="2" name="Picture 1">
            <a:extLst>
              <a:ext uri="{FF2B5EF4-FFF2-40B4-BE49-F238E27FC236}">
                <a16:creationId xmlns:a16="http://schemas.microsoft.com/office/drawing/2014/main" xmlns="" id="{09426E49-9742-8F42-946F-2DBC297CF001}"/>
              </a:ext>
            </a:extLst>
          </p:cNvPr>
          <p:cNvPicPr>
            <a:picLocks noChangeAspect="1"/>
          </p:cNvPicPr>
          <p:nvPr/>
        </p:nvPicPr>
        <p:blipFill>
          <a:blip r:embed="rId3"/>
          <a:stretch>
            <a:fillRect/>
          </a:stretch>
        </p:blipFill>
        <p:spPr>
          <a:xfrm>
            <a:off x="5688795" y="3446300"/>
            <a:ext cx="2987119" cy="2094765"/>
          </a:xfrm>
          <a:prstGeom prst="rect">
            <a:avLst/>
          </a:prstGeom>
        </p:spPr>
      </p:pic>
      <p:sp>
        <p:nvSpPr>
          <p:cNvPr id="7" name="Content Placeholder 2">
            <a:extLst>
              <a:ext uri="{FF2B5EF4-FFF2-40B4-BE49-F238E27FC236}">
                <a16:creationId xmlns:a16="http://schemas.microsoft.com/office/drawing/2014/main" xmlns="" id="{88CC33ED-E452-754E-9981-5E54E7865946}"/>
              </a:ext>
            </a:extLst>
          </p:cNvPr>
          <p:cNvSpPr txBox="1">
            <a:spLocks/>
          </p:cNvSpPr>
          <p:nvPr/>
        </p:nvSpPr>
        <p:spPr>
          <a:xfrm>
            <a:off x="473529" y="3200400"/>
            <a:ext cx="5105400" cy="2933702"/>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342900" lvl="1" indent="-342900">
              <a:spcAft>
                <a:spcPts val="600"/>
              </a:spcAft>
              <a:buFont typeface="Arial" panose="020B0604020202020204" pitchFamily="34" charset="0"/>
              <a:buChar char="•"/>
              <a:defRPr/>
            </a:pPr>
            <a:r>
              <a:rPr lang="en-US" sz="2000" kern="0" dirty="0">
                <a:solidFill>
                  <a:sysClr val="windowText" lastClr="000000"/>
                </a:solidFill>
              </a:rPr>
              <a:t>Nod or make another indication that you are actively listening and paying attention. </a:t>
            </a:r>
          </a:p>
          <a:p>
            <a:pPr marL="342900" lvl="1" indent="-342900">
              <a:spcAft>
                <a:spcPts val="600"/>
              </a:spcAft>
              <a:buFont typeface="Arial" panose="020B0604020202020204" pitchFamily="34" charset="0"/>
              <a:buChar char="•"/>
              <a:defRPr/>
            </a:pPr>
            <a:r>
              <a:rPr lang="en-US" sz="2000" kern="0" dirty="0">
                <a:solidFill>
                  <a:sysClr val="windowText" lastClr="000000"/>
                </a:solidFill>
              </a:rPr>
              <a:t>Make </a:t>
            </a:r>
            <a:r>
              <a:rPr lang="en-US" sz="2000" b="1" i="1" kern="0" dirty="0">
                <a:solidFill>
                  <a:srgbClr val="0002E5"/>
                </a:solidFill>
              </a:rPr>
              <a:t>comfortable</a:t>
            </a:r>
            <a:r>
              <a:rPr lang="en-US" sz="2000" b="1" kern="0" dirty="0">
                <a:solidFill>
                  <a:srgbClr val="0002E5"/>
                </a:solidFill>
              </a:rPr>
              <a:t> eye contact</a:t>
            </a:r>
            <a:r>
              <a:rPr lang="en-US" sz="2000" kern="0" dirty="0">
                <a:solidFill>
                  <a:sysClr val="windowText" lastClr="000000"/>
                </a:solidFill>
              </a:rPr>
              <a:t>. Do </a:t>
            </a:r>
            <a:r>
              <a:rPr lang="en-US" sz="2000" u="sng" kern="0" dirty="0">
                <a:solidFill>
                  <a:sysClr val="windowText" lastClr="000000"/>
                </a:solidFill>
              </a:rPr>
              <a:t>not</a:t>
            </a:r>
            <a:r>
              <a:rPr lang="en-US" sz="2000" kern="0" dirty="0">
                <a:solidFill>
                  <a:sysClr val="windowText" lastClr="000000"/>
                </a:solidFill>
              </a:rPr>
              <a:t> force eye contact. A student can listen without making eye contact.</a:t>
            </a:r>
          </a:p>
          <a:p>
            <a:pPr marL="342900" lvl="1" indent="-342900">
              <a:spcAft>
                <a:spcPts val="600"/>
              </a:spcAft>
              <a:buClr>
                <a:schemeClr val="tx1"/>
              </a:buClr>
              <a:buFont typeface="Arial" panose="020B0604020202020204" pitchFamily="34" charset="0"/>
              <a:buChar char="•"/>
              <a:defRPr/>
            </a:pPr>
            <a:r>
              <a:rPr lang="en-US" sz="2000" b="1" kern="0" dirty="0">
                <a:solidFill>
                  <a:srgbClr val="0002E5"/>
                </a:solidFill>
              </a:rPr>
              <a:t>Avoid foot tapping, looking at your watch or the clock</a:t>
            </a:r>
            <a:r>
              <a:rPr lang="en-US" sz="2000" kern="0" dirty="0">
                <a:solidFill>
                  <a:sysClr val="windowText" lastClr="000000"/>
                </a:solidFill>
              </a:rPr>
              <a:t>, etc. These signal impatience or anxiety on your part and will not help put the person at ease.</a:t>
            </a:r>
          </a:p>
          <a:p>
            <a:pPr marL="393700" lvl="1" indent="0">
              <a:spcAft>
                <a:spcPts val="600"/>
              </a:spcAft>
              <a:buFontTx/>
              <a:buNone/>
              <a:defRPr/>
            </a:pPr>
            <a:endParaRPr lang="en-US" sz="2200" kern="0" dirty="0">
              <a:solidFill>
                <a:sysClr val="windowText" lastClr="000000"/>
              </a:solidFill>
            </a:endParaRPr>
          </a:p>
        </p:txBody>
      </p:sp>
    </p:spTree>
    <p:extLst>
      <p:ext uri="{BB962C8B-B14F-4D97-AF65-F5344CB8AC3E}">
        <p14:creationId xmlns:p14="http://schemas.microsoft.com/office/powerpoint/2010/main" val="165071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506025"/>
            <a:ext cx="7924800" cy="800219"/>
          </a:xfrm>
          <a:solidFill>
            <a:srgbClr val="FFFFCC"/>
          </a:solidFill>
          <a:ln w="38100">
            <a:solidFill>
              <a:schemeClr val="tx1"/>
            </a:solidFill>
          </a:ln>
        </p:spPr>
        <p:txBody>
          <a:bodyPr anchor="ctr">
            <a:normAutofit/>
          </a:bodyPr>
          <a:lstStyle/>
          <a:p>
            <a:pPr marL="0" indent="0" algn="ctr">
              <a:spcAft>
                <a:spcPts val="1200"/>
              </a:spcAft>
              <a:buNone/>
            </a:pPr>
            <a:r>
              <a:rPr lang="en-US" b="1" dirty="0">
                <a:solidFill>
                  <a:schemeClr val="tx1"/>
                </a:solidFill>
              </a:rPr>
              <a:t>The second hardest part is </a:t>
            </a:r>
            <a:r>
              <a:rPr lang="en-US" b="1" dirty="0">
                <a:solidFill>
                  <a:srgbClr val="0002E5"/>
                </a:solidFill>
              </a:rPr>
              <a:t>actively listening</a:t>
            </a:r>
            <a:r>
              <a:rPr lang="en-US" b="1" dirty="0">
                <a:solidFill>
                  <a:schemeClr val="tx1"/>
                </a:solidFill>
              </a:rPr>
              <a:t>.</a:t>
            </a:r>
          </a:p>
        </p:txBody>
      </p:sp>
      <p:pic>
        <p:nvPicPr>
          <p:cNvPr id="5123" name="Picture 3" descr="C:\Users\tamarad\AppData\Local\Microsoft\Windows\Temporary Internet Files\Content.IE5\R42GO8NF\MP9004305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343" y="3886200"/>
            <a:ext cx="1988457" cy="19884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txBox="1">
            <a:spLocks/>
          </p:cNvSpPr>
          <p:nvPr/>
        </p:nvSpPr>
        <p:spPr>
          <a:xfrm>
            <a:off x="609600" y="4572000"/>
            <a:ext cx="8153400" cy="19812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lvl="1"/>
            <a:endParaRPr lang="en-US" sz="2800" dirty="0"/>
          </a:p>
        </p:txBody>
      </p:sp>
      <p:sp>
        <p:nvSpPr>
          <p:cNvPr id="7" name="Rectangle 6"/>
          <p:cNvSpPr/>
          <p:nvPr/>
        </p:nvSpPr>
        <p:spPr>
          <a:xfrm>
            <a:off x="609600" y="1561981"/>
            <a:ext cx="7924800" cy="800219"/>
          </a:xfrm>
          <a:prstGeom prst="rect">
            <a:avLst/>
          </a:prstGeom>
          <a:solidFill>
            <a:schemeClr val="bg1"/>
          </a:solidFill>
          <a:ln w="38100">
            <a:solidFill>
              <a:schemeClr val="tx1"/>
            </a:solidFill>
          </a:ln>
        </p:spPr>
        <p:txBody>
          <a:bodyPr wrap="square" lIns="182880" tIns="182880" rIns="182880" bIns="182880">
            <a:spAutoFit/>
          </a:bodyPr>
          <a:lstStyle/>
          <a:p>
            <a:pPr marL="18288" lvl="0" algn="ctr">
              <a:spcBef>
                <a:spcPct val="20000"/>
              </a:spcBef>
              <a:buSzPct val="60000"/>
            </a:pPr>
            <a:r>
              <a:rPr lang="en-US" sz="2800" b="1" dirty="0"/>
              <a:t>The hardest part about listening is </a:t>
            </a:r>
            <a:r>
              <a:rPr lang="en-US" sz="2800" b="1" dirty="0">
                <a:solidFill>
                  <a:srgbClr val="C00000"/>
                </a:solidFill>
              </a:rPr>
              <a:t>not talking</a:t>
            </a:r>
            <a:r>
              <a:rPr lang="en-US" sz="2800" b="1" dirty="0"/>
              <a:t>.</a:t>
            </a:r>
          </a:p>
        </p:txBody>
      </p:sp>
      <p:sp>
        <p:nvSpPr>
          <p:cNvPr id="4" name="TextBox 3">
            <a:extLst>
              <a:ext uri="{FF2B5EF4-FFF2-40B4-BE49-F238E27FC236}">
                <a16:creationId xmlns:a16="http://schemas.microsoft.com/office/drawing/2014/main" xmlns="" id="{6831B22B-242B-2044-83B2-066826AE4D39}"/>
              </a:ext>
            </a:extLst>
          </p:cNvPr>
          <p:cNvSpPr txBox="1"/>
          <p:nvPr/>
        </p:nvSpPr>
        <p:spPr>
          <a:xfrm>
            <a:off x="609600" y="3429000"/>
            <a:ext cx="5949043" cy="2690480"/>
          </a:xfrm>
          <a:prstGeom prst="rect">
            <a:avLst/>
          </a:prstGeom>
          <a:noFill/>
        </p:spPr>
        <p:txBody>
          <a:bodyPr wrap="square" rtlCol="0">
            <a:spAutoFit/>
          </a:bodyPr>
          <a:lstStyle/>
          <a:p>
            <a:pPr>
              <a:spcAft>
                <a:spcPts val="400"/>
              </a:spcAft>
            </a:pPr>
            <a:r>
              <a:rPr lang="en-US" sz="2800" b="1" dirty="0">
                <a:solidFill>
                  <a:srgbClr val="0002E5"/>
                </a:solidFill>
              </a:rPr>
              <a:t>Active Listening </a:t>
            </a:r>
            <a:r>
              <a:rPr lang="en-US" sz="2800" dirty="0"/>
              <a:t>includes:</a:t>
            </a:r>
          </a:p>
          <a:p>
            <a:pPr marL="342900" indent="-342900">
              <a:spcAft>
                <a:spcPts val="300"/>
              </a:spcAft>
              <a:buClr>
                <a:schemeClr val="tx1"/>
              </a:buClr>
              <a:buFont typeface="Arial" panose="020B0604020202020204" pitchFamily="34" charset="0"/>
              <a:buChar char="•"/>
            </a:pPr>
            <a:r>
              <a:rPr lang="en-US" sz="2600" b="1" dirty="0">
                <a:solidFill>
                  <a:srgbClr val="C00000"/>
                </a:solidFill>
              </a:rPr>
              <a:t>NOT</a:t>
            </a:r>
            <a:r>
              <a:rPr lang="en-US" sz="2600" dirty="0"/>
              <a:t> asking questions</a:t>
            </a:r>
          </a:p>
          <a:p>
            <a:pPr marL="342900" indent="-342900">
              <a:spcAft>
                <a:spcPts val="300"/>
              </a:spcAft>
              <a:buClr>
                <a:schemeClr val="tx1"/>
              </a:buClr>
              <a:buFont typeface="Arial" panose="020B0604020202020204" pitchFamily="34" charset="0"/>
              <a:buChar char="•"/>
            </a:pPr>
            <a:r>
              <a:rPr lang="en-US" sz="2600" b="1" dirty="0">
                <a:solidFill>
                  <a:srgbClr val="C00000"/>
                </a:solidFill>
              </a:rPr>
              <a:t>NOT</a:t>
            </a:r>
            <a:r>
              <a:rPr lang="en-US" sz="2600" dirty="0"/>
              <a:t> thinking about the next thing you are going say</a:t>
            </a:r>
          </a:p>
          <a:p>
            <a:pPr marL="342900" indent="-342900">
              <a:spcAft>
                <a:spcPts val="300"/>
              </a:spcAft>
              <a:buClr>
                <a:schemeClr val="tx1"/>
              </a:buClr>
              <a:buFont typeface="Arial" panose="020B0604020202020204" pitchFamily="34" charset="0"/>
              <a:buChar char="•"/>
            </a:pPr>
            <a:r>
              <a:rPr lang="en-US" sz="2600" b="1" dirty="0">
                <a:solidFill>
                  <a:srgbClr val="C00000"/>
                </a:solidFill>
              </a:rPr>
              <a:t>NOT</a:t>
            </a:r>
            <a:r>
              <a:rPr lang="en-US" sz="2600" dirty="0"/>
              <a:t> offering advice</a:t>
            </a:r>
          </a:p>
          <a:p>
            <a:pPr marL="342900" indent="-342900">
              <a:spcAft>
                <a:spcPts val="300"/>
              </a:spcAft>
              <a:buClr>
                <a:schemeClr val="tx1"/>
              </a:buClr>
              <a:buFont typeface="Arial" panose="020B0604020202020204" pitchFamily="34" charset="0"/>
              <a:buChar char="•"/>
            </a:pPr>
            <a:r>
              <a:rPr lang="en-US" sz="2600" b="1" dirty="0">
                <a:solidFill>
                  <a:srgbClr val="C00000"/>
                </a:solidFill>
              </a:rPr>
              <a:t>NOT</a:t>
            </a:r>
            <a:r>
              <a:rPr lang="en-US" sz="2600" dirty="0"/>
              <a:t> letting your mind wander off</a:t>
            </a:r>
          </a:p>
        </p:txBody>
      </p:sp>
      <p:sp>
        <p:nvSpPr>
          <p:cNvPr id="9" name="Title 1">
            <a:extLst>
              <a:ext uri="{FF2B5EF4-FFF2-40B4-BE49-F238E27FC236}">
                <a16:creationId xmlns:a16="http://schemas.microsoft.com/office/drawing/2014/main" xmlns="" id="{322A64AB-1DF7-1745-9EA1-9375A81C5D5B}"/>
              </a:ext>
            </a:extLst>
          </p:cNvPr>
          <p:cNvSpPr>
            <a:spLocks noGrp="1"/>
          </p:cNvSpPr>
          <p:nvPr>
            <p:ph type="title"/>
          </p:nvPr>
        </p:nvSpPr>
        <p:spPr>
          <a:xfrm>
            <a:off x="457200" y="359465"/>
            <a:ext cx="8229600" cy="1012135"/>
          </a:xfrm>
        </p:spPr>
        <p:txBody>
          <a:bodyPr/>
          <a:lstStyle/>
          <a:p>
            <a:r>
              <a:rPr lang="en-US" dirty="0">
                <a:solidFill>
                  <a:schemeClr val="tx1"/>
                </a:solidFill>
              </a:rPr>
              <a:t>3.</a:t>
            </a:r>
            <a:r>
              <a:rPr lang="en-US" dirty="0">
                <a:solidFill>
                  <a:srgbClr val="0000FF"/>
                </a:solidFill>
              </a:rPr>
              <a:t>  </a:t>
            </a:r>
            <a:r>
              <a:rPr lang="en-US" b="1" dirty="0">
                <a:solidFill>
                  <a:srgbClr val="0002E5"/>
                </a:solidFill>
              </a:rPr>
              <a:t>LISTEN</a:t>
            </a:r>
            <a:r>
              <a:rPr lang="en-US" dirty="0">
                <a:solidFill>
                  <a:srgbClr val="0002E5"/>
                </a:solidFill>
              </a:rPr>
              <a:t>, </a:t>
            </a:r>
            <a:r>
              <a:rPr lang="en-US" b="1" dirty="0">
                <a:solidFill>
                  <a:srgbClr val="0002E5"/>
                </a:solidFill>
              </a:rPr>
              <a:t>LISTEN</a:t>
            </a:r>
            <a:r>
              <a:rPr lang="en-US" dirty="0">
                <a:solidFill>
                  <a:srgbClr val="0002E5"/>
                </a:solidFill>
              </a:rPr>
              <a:t> </a:t>
            </a:r>
            <a:r>
              <a:rPr lang="en-US" dirty="0"/>
              <a:t>then</a:t>
            </a:r>
            <a:r>
              <a:rPr lang="en-US" dirty="0">
                <a:solidFill>
                  <a:srgbClr val="FFFF99"/>
                </a:solidFill>
              </a:rPr>
              <a:t> </a:t>
            </a:r>
            <a:r>
              <a:rPr lang="en-US" b="1" dirty="0">
                <a:solidFill>
                  <a:srgbClr val="0002E5"/>
                </a:solidFill>
              </a:rPr>
              <a:t>REPEAT</a:t>
            </a:r>
            <a:endParaRPr lang="en-US" altLang="en-US" b="1" dirty="0">
              <a:solidFill>
                <a:srgbClr val="0002E5"/>
              </a:solidFill>
            </a:endParaRPr>
          </a:p>
        </p:txBody>
      </p:sp>
    </p:spTree>
    <p:extLst>
      <p:ext uri="{BB962C8B-B14F-4D97-AF65-F5344CB8AC3E}">
        <p14:creationId xmlns:p14="http://schemas.microsoft.com/office/powerpoint/2010/main" val="1516704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09700"/>
            <a:ext cx="6934200" cy="3124200"/>
          </a:xfrm>
        </p:spPr>
        <p:txBody>
          <a:bodyPr>
            <a:normAutofit/>
          </a:bodyPr>
          <a:lstStyle/>
          <a:p>
            <a:pPr marL="457200" indent="-439738"/>
            <a:r>
              <a:rPr lang="en-US" sz="2400" dirty="0"/>
              <a:t>Let them talk (and talk and talk…)</a:t>
            </a:r>
          </a:p>
          <a:p>
            <a:pPr marL="746125" lvl="1" indent="-288925">
              <a:spcAft>
                <a:spcPts val="1200"/>
              </a:spcAft>
            </a:pPr>
            <a:r>
              <a:rPr lang="en-US" sz="2000" dirty="0">
                <a:solidFill>
                  <a:schemeClr val="tx1"/>
                </a:solidFill>
              </a:rPr>
              <a:t>Blow off steam, drains the fuel from the fire</a:t>
            </a:r>
          </a:p>
          <a:p>
            <a:pPr marL="461963" indent="-461963"/>
            <a:r>
              <a:rPr lang="en-US" sz="2400" dirty="0">
                <a:solidFill>
                  <a:schemeClr val="tx1"/>
                </a:solidFill>
              </a:rPr>
              <a:t>They can no longer claim that they were not heard.</a:t>
            </a:r>
          </a:p>
          <a:p>
            <a:pPr marL="0" indent="0">
              <a:buNone/>
            </a:pPr>
            <a:endParaRPr lang="en-US" sz="2800" dirty="0"/>
          </a:p>
        </p:txBody>
      </p:sp>
      <p:sp>
        <p:nvSpPr>
          <p:cNvPr id="6" name="Content Placeholder 1"/>
          <p:cNvSpPr txBox="1">
            <a:spLocks/>
          </p:cNvSpPr>
          <p:nvPr/>
        </p:nvSpPr>
        <p:spPr>
          <a:xfrm>
            <a:off x="609600" y="4572000"/>
            <a:ext cx="8153400" cy="19812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lvl="1"/>
            <a:endParaRPr lang="en-US" sz="2800" dirty="0"/>
          </a:p>
        </p:txBody>
      </p:sp>
      <p:sp>
        <p:nvSpPr>
          <p:cNvPr id="7" name="Rectangle 6"/>
          <p:cNvSpPr/>
          <p:nvPr/>
        </p:nvSpPr>
        <p:spPr>
          <a:xfrm>
            <a:off x="609599" y="3473847"/>
            <a:ext cx="6300879" cy="615553"/>
          </a:xfrm>
          <a:prstGeom prst="rect">
            <a:avLst/>
          </a:prstGeom>
          <a:solidFill>
            <a:schemeClr val="bg1"/>
          </a:solidFill>
          <a:ln w="38100">
            <a:solidFill>
              <a:schemeClr val="tx1"/>
            </a:solidFill>
          </a:ln>
        </p:spPr>
        <p:txBody>
          <a:bodyPr wrap="square" lIns="182880" tIns="91440" rIns="182880" bIns="91440">
            <a:spAutoFit/>
          </a:bodyPr>
          <a:lstStyle/>
          <a:p>
            <a:pPr marL="18288" lvl="0" algn="ctr">
              <a:spcBef>
                <a:spcPct val="20000"/>
              </a:spcBef>
              <a:buSzPct val="60000"/>
            </a:pPr>
            <a:r>
              <a:rPr lang="en-US" sz="2800" dirty="0">
                <a:solidFill>
                  <a:srgbClr val="0002E5"/>
                </a:solidFill>
                <a:latin typeface="Eras Medium ITC" panose="020B0907030504020204" pitchFamily="34" charset="77"/>
              </a:rPr>
              <a:t>Challenges of Active Listening</a:t>
            </a:r>
          </a:p>
        </p:txBody>
      </p:sp>
      <p:pic>
        <p:nvPicPr>
          <p:cNvPr id="8" name="Picture 2" descr="C:\Users\tamarad\AppData\Local\Microsoft\Windows\Temporary Internet Files\Content.IE5\M1L0KLLN\MC9000979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2879" y="1371600"/>
            <a:ext cx="1471521" cy="249524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xmlns="" id="{237DB7A9-26A3-5448-B1E4-773FE0049268}"/>
              </a:ext>
            </a:extLst>
          </p:cNvPr>
          <p:cNvSpPr txBox="1">
            <a:spLocks/>
          </p:cNvSpPr>
          <p:nvPr/>
        </p:nvSpPr>
        <p:spPr>
          <a:xfrm>
            <a:off x="560477" y="4165600"/>
            <a:ext cx="3859124" cy="1981200"/>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lnSpc>
                <a:spcPct val="120000"/>
              </a:lnSpc>
              <a:spcAft>
                <a:spcPts val="200"/>
              </a:spcAft>
            </a:pPr>
            <a:r>
              <a:rPr lang="en-US" sz="2400" kern="0" dirty="0">
                <a:solidFill>
                  <a:schemeClr val="tx1"/>
                </a:solidFill>
              </a:rPr>
              <a:t>Being patient.</a:t>
            </a:r>
          </a:p>
          <a:p>
            <a:pPr lvl="1">
              <a:lnSpc>
                <a:spcPct val="120000"/>
              </a:lnSpc>
              <a:spcAft>
                <a:spcPts val="400"/>
              </a:spcAft>
            </a:pPr>
            <a:r>
              <a:rPr lang="en-US" sz="2000" kern="0" dirty="0">
                <a:solidFill>
                  <a:schemeClr val="tx1"/>
                </a:solidFill>
              </a:rPr>
              <a:t>Keep </a:t>
            </a:r>
            <a:r>
              <a:rPr lang="en-US" sz="2000" kern="0" dirty="0">
                <a:solidFill>
                  <a:srgbClr val="0000FF"/>
                </a:solidFill>
              </a:rPr>
              <a:t>open body language.</a:t>
            </a:r>
          </a:p>
          <a:p>
            <a:pPr>
              <a:lnSpc>
                <a:spcPct val="120000"/>
              </a:lnSpc>
              <a:spcAft>
                <a:spcPts val="200"/>
              </a:spcAft>
            </a:pPr>
            <a:r>
              <a:rPr lang="en-US" sz="2400" kern="0" dirty="0">
                <a:solidFill>
                  <a:schemeClr val="tx1"/>
                </a:solidFill>
              </a:rPr>
              <a:t>Not getting bored.</a:t>
            </a:r>
          </a:p>
          <a:p>
            <a:pPr lvl="1">
              <a:lnSpc>
                <a:spcPct val="120000"/>
              </a:lnSpc>
              <a:spcAft>
                <a:spcPts val="200"/>
              </a:spcAft>
            </a:pPr>
            <a:r>
              <a:rPr lang="en-US" sz="2000" kern="0" dirty="0">
                <a:solidFill>
                  <a:schemeClr val="tx1"/>
                </a:solidFill>
              </a:rPr>
              <a:t>Really listen.</a:t>
            </a:r>
          </a:p>
        </p:txBody>
      </p:sp>
      <p:sp>
        <p:nvSpPr>
          <p:cNvPr id="10" name="Content Placeholder 1">
            <a:extLst>
              <a:ext uri="{FF2B5EF4-FFF2-40B4-BE49-F238E27FC236}">
                <a16:creationId xmlns:a16="http://schemas.microsoft.com/office/drawing/2014/main" xmlns="" id="{157A8A78-A86A-8A46-ACC7-7D096D9E61FC}"/>
              </a:ext>
            </a:extLst>
          </p:cNvPr>
          <p:cNvSpPr txBox="1">
            <a:spLocks/>
          </p:cNvSpPr>
          <p:nvPr/>
        </p:nvSpPr>
        <p:spPr>
          <a:xfrm>
            <a:off x="4373833" y="4191000"/>
            <a:ext cx="4438290" cy="2895600"/>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279400" lvl="1" indent="-279400">
              <a:lnSpc>
                <a:spcPct val="105000"/>
              </a:lnSpc>
              <a:spcAft>
                <a:spcPts val="200"/>
              </a:spcAft>
              <a:buSzPct val="120000"/>
              <a:buFont typeface="Arial" panose="020B0604020202020204" pitchFamily="34" charset="0"/>
              <a:buChar char="•"/>
            </a:pPr>
            <a:r>
              <a:rPr lang="en-US" kern="0" dirty="0"/>
              <a:t>Following the story line as best you can (no interrupting).</a:t>
            </a:r>
          </a:p>
          <a:p>
            <a:pPr marL="0" lvl="1" indent="0">
              <a:lnSpc>
                <a:spcPct val="120000"/>
              </a:lnSpc>
              <a:buNone/>
            </a:pPr>
            <a:endParaRPr lang="en-US" sz="1000" kern="0" dirty="0">
              <a:solidFill>
                <a:schemeClr val="tx1"/>
              </a:solidFill>
            </a:endParaRPr>
          </a:p>
          <a:p>
            <a:pPr>
              <a:lnSpc>
                <a:spcPct val="120000"/>
              </a:lnSpc>
              <a:spcAft>
                <a:spcPts val="200"/>
              </a:spcAft>
            </a:pPr>
            <a:r>
              <a:rPr lang="en-US" sz="2400" kern="0" dirty="0">
                <a:solidFill>
                  <a:schemeClr val="tx1"/>
                </a:solidFill>
              </a:rPr>
              <a:t>Staying engaged.</a:t>
            </a:r>
          </a:p>
          <a:p>
            <a:pPr lvl="1">
              <a:lnSpc>
                <a:spcPct val="120000"/>
              </a:lnSpc>
            </a:pPr>
            <a:r>
              <a:rPr lang="en-US" sz="2000" kern="0" dirty="0">
                <a:solidFill>
                  <a:schemeClr val="tx1"/>
                </a:solidFill>
              </a:rPr>
              <a:t>Try to take their perspective.</a:t>
            </a:r>
          </a:p>
          <a:p>
            <a:pPr lvl="1"/>
            <a:endParaRPr lang="en-US" sz="2800" kern="0" dirty="0">
              <a:solidFill>
                <a:sysClr val="windowText" lastClr="000000"/>
              </a:solidFill>
            </a:endParaRPr>
          </a:p>
        </p:txBody>
      </p:sp>
      <p:sp>
        <p:nvSpPr>
          <p:cNvPr id="11" name="Title 1">
            <a:extLst>
              <a:ext uri="{FF2B5EF4-FFF2-40B4-BE49-F238E27FC236}">
                <a16:creationId xmlns:a16="http://schemas.microsoft.com/office/drawing/2014/main" xmlns="" id="{322A64AB-1DF7-1745-9EA1-9375A81C5D5B}"/>
              </a:ext>
            </a:extLst>
          </p:cNvPr>
          <p:cNvSpPr>
            <a:spLocks noGrp="1"/>
          </p:cNvSpPr>
          <p:nvPr>
            <p:ph type="title"/>
          </p:nvPr>
        </p:nvSpPr>
        <p:spPr>
          <a:xfrm>
            <a:off x="457200" y="359465"/>
            <a:ext cx="8229600" cy="1012135"/>
          </a:xfrm>
        </p:spPr>
        <p:txBody>
          <a:bodyPr/>
          <a:lstStyle/>
          <a:p>
            <a:r>
              <a:rPr lang="en-US" dirty="0">
                <a:solidFill>
                  <a:schemeClr val="tx1"/>
                </a:solidFill>
              </a:rPr>
              <a:t>3.</a:t>
            </a:r>
            <a:r>
              <a:rPr lang="en-US" dirty="0">
                <a:solidFill>
                  <a:srgbClr val="0000FF"/>
                </a:solidFill>
              </a:rPr>
              <a:t>  </a:t>
            </a:r>
            <a:r>
              <a:rPr lang="en-US" dirty="0">
                <a:solidFill>
                  <a:srgbClr val="0002E5"/>
                </a:solidFill>
              </a:rPr>
              <a:t>LISTEN, LISTEN </a:t>
            </a:r>
            <a:r>
              <a:rPr lang="en-US" dirty="0"/>
              <a:t>then</a:t>
            </a:r>
            <a:r>
              <a:rPr lang="en-US" dirty="0">
                <a:solidFill>
                  <a:srgbClr val="FFFF99"/>
                </a:solidFill>
              </a:rPr>
              <a:t> </a:t>
            </a:r>
            <a:r>
              <a:rPr lang="en-US" dirty="0">
                <a:solidFill>
                  <a:srgbClr val="0002E5"/>
                </a:solidFill>
              </a:rPr>
              <a:t>REPEAT</a:t>
            </a:r>
            <a:endParaRPr lang="en-US" altLang="en-US" dirty="0">
              <a:solidFill>
                <a:srgbClr val="0002E5"/>
              </a:solidFill>
            </a:endParaRPr>
          </a:p>
        </p:txBody>
      </p:sp>
    </p:spTree>
    <p:extLst>
      <p:ext uri="{BB962C8B-B14F-4D97-AF65-F5344CB8AC3E}">
        <p14:creationId xmlns:p14="http://schemas.microsoft.com/office/powerpoint/2010/main" val="927419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036802"/>
            <a:ext cx="7467600" cy="4461733"/>
          </a:xfrm>
        </p:spPr>
        <p:txBody>
          <a:bodyPr>
            <a:noAutofit/>
          </a:bodyPr>
          <a:lstStyle/>
          <a:p>
            <a:pPr marL="457200" lvl="1" indent="-457200">
              <a:spcAft>
                <a:spcPts val="600"/>
              </a:spcAft>
              <a:buSzPct val="100000"/>
              <a:buFont typeface="Arial" panose="020B0604020202020204" pitchFamily="34" charset="0"/>
              <a:buChar char="•"/>
            </a:pPr>
            <a:r>
              <a:rPr lang="en-US" dirty="0"/>
              <a:t>Forces you to really listen.</a:t>
            </a:r>
          </a:p>
          <a:p>
            <a:pPr marL="457200" lvl="1" indent="-457200">
              <a:spcAft>
                <a:spcPts val="600"/>
              </a:spcAft>
              <a:buSzPct val="100000"/>
              <a:buFont typeface="Arial" panose="020B0604020202020204" pitchFamily="34" charset="0"/>
              <a:buChar char="•"/>
            </a:pPr>
            <a:r>
              <a:rPr lang="en-US" dirty="0"/>
              <a:t>Demonstrates to the student that you were actually listening.</a:t>
            </a:r>
          </a:p>
          <a:p>
            <a:pPr marL="457200" lvl="1" indent="-457200">
              <a:spcAft>
                <a:spcPts val="600"/>
              </a:spcAft>
              <a:buSzPct val="100000"/>
              <a:buFont typeface="Arial" panose="020B0604020202020204" pitchFamily="34" charset="0"/>
              <a:buChar char="•"/>
            </a:pPr>
            <a:r>
              <a:rPr lang="en-US" dirty="0"/>
              <a:t>Use a </a:t>
            </a:r>
            <a:r>
              <a:rPr lang="en-US" b="1" dirty="0">
                <a:solidFill>
                  <a:srgbClr val="0002E5"/>
                </a:solidFill>
              </a:rPr>
              <a:t>gentle</a:t>
            </a:r>
            <a:r>
              <a:rPr lang="en-US" dirty="0">
                <a:solidFill>
                  <a:srgbClr val="0002E5"/>
                </a:solidFill>
              </a:rPr>
              <a:t> </a:t>
            </a:r>
            <a:r>
              <a:rPr lang="en-US" dirty="0"/>
              <a:t>and </a:t>
            </a:r>
            <a:r>
              <a:rPr lang="en-US" b="1" dirty="0">
                <a:solidFill>
                  <a:srgbClr val="0002E5"/>
                </a:solidFill>
              </a:rPr>
              <a:t>reassuring tone of voice </a:t>
            </a:r>
            <a:r>
              <a:rPr lang="en-US" dirty="0"/>
              <a:t>that indicates</a:t>
            </a:r>
            <a:r>
              <a:rPr lang="en-US" dirty="0">
                <a:solidFill>
                  <a:srgbClr val="0000FF"/>
                </a:solidFill>
              </a:rPr>
              <a:t> </a:t>
            </a:r>
            <a:r>
              <a:rPr lang="en-US" b="1" i="1" dirty="0">
                <a:solidFill>
                  <a:srgbClr val="0002E5"/>
                </a:solidFill>
              </a:rPr>
              <a:t>concern</a:t>
            </a:r>
            <a:r>
              <a:rPr lang="en-US" b="1" dirty="0">
                <a:solidFill>
                  <a:srgbClr val="0000FF"/>
                </a:solidFill>
              </a:rPr>
              <a:t> </a:t>
            </a:r>
            <a:r>
              <a:rPr lang="en-US" dirty="0"/>
              <a:t>not judgment. </a:t>
            </a:r>
          </a:p>
          <a:p>
            <a:pPr marL="457200" lvl="1" indent="-457200">
              <a:spcAft>
                <a:spcPts val="600"/>
              </a:spcAft>
              <a:buSzPct val="100000"/>
              <a:buFont typeface="Arial" panose="020B0604020202020204" pitchFamily="34" charset="0"/>
              <a:buChar char="•"/>
            </a:pPr>
            <a:r>
              <a:rPr lang="en-US" dirty="0"/>
              <a:t>If you get it wrong when repeating or summarizing, it’s OK. Let them make corrections.</a:t>
            </a:r>
          </a:p>
          <a:p>
            <a:pPr marL="822325" lvl="2" indent="-365125">
              <a:buClr>
                <a:schemeClr val="tx1"/>
              </a:buClr>
              <a:buSzPct val="100000"/>
              <a:buFont typeface="Monaco" pitchFamily="2" charset="77"/>
              <a:buChar char="⎼"/>
            </a:pPr>
            <a:r>
              <a:rPr lang="en-US" sz="2200" i="1" dirty="0">
                <a:solidFill>
                  <a:srgbClr val="0002E5"/>
                </a:solidFill>
                <a:latin typeface="Arial" panose="020B0604020202020204" pitchFamily="34" charset="0"/>
                <a:cs typeface="Arial" panose="020B0604020202020204" pitchFamily="34" charset="0"/>
              </a:rPr>
              <a:t>“You were upset when…”</a:t>
            </a:r>
          </a:p>
          <a:p>
            <a:pPr marL="822325" lvl="2" indent="-365125">
              <a:buClr>
                <a:schemeClr val="tx1"/>
              </a:buClr>
              <a:buSzPct val="100000"/>
              <a:buFont typeface="Monaco" pitchFamily="2" charset="77"/>
              <a:buChar char="⎼"/>
            </a:pPr>
            <a:r>
              <a:rPr lang="en-US" sz="2200" i="1" dirty="0">
                <a:solidFill>
                  <a:srgbClr val="0002E5"/>
                </a:solidFill>
                <a:latin typeface="Arial" panose="020B0604020202020204" pitchFamily="34" charset="0"/>
                <a:cs typeface="Arial" panose="020B0604020202020204" pitchFamily="34" charset="0"/>
              </a:rPr>
              <a:t>“I wasn’t upset. I was furious.”</a:t>
            </a:r>
          </a:p>
        </p:txBody>
      </p:sp>
      <p:sp>
        <p:nvSpPr>
          <p:cNvPr id="3" name="Title 2"/>
          <p:cNvSpPr>
            <a:spLocks noGrp="1"/>
          </p:cNvSpPr>
          <p:nvPr>
            <p:ph type="title"/>
          </p:nvPr>
        </p:nvSpPr>
        <p:spPr/>
        <p:txBody>
          <a:bodyPr anchor="ctr"/>
          <a:lstStyle/>
          <a:p>
            <a:r>
              <a:rPr lang="en-US" dirty="0"/>
              <a:t>3. </a:t>
            </a:r>
            <a:r>
              <a:rPr lang="en-US" b="1" dirty="0"/>
              <a:t> </a:t>
            </a:r>
            <a:r>
              <a:rPr lang="en-US" b="1" dirty="0">
                <a:solidFill>
                  <a:srgbClr val="0002E5"/>
                </a:solidFill>
              </a:rPr>
              <a:t>LISTEN</a:t>
            </a:r>
            <a:r>
              <a:rPr lang="en-US" dirty="0">
                <a:solidFill>
                  <a:srgbClr val="0002E5"/>
                </a:solidFill>
              </a:rPr>
              <a:t>, </a:t>
            </a:r>
            <a:r>
              <a:rPr lang="en-US" b="1" dirty="0">
                <a:solidFill>
                  <a:srgbClr val="0002E5"/>
                </a:solidFill>
              </a:rPr>
              <a:t>LISTEN</a:t>
            </a:r>
            <a:r>
              <a:rPr lang="en-US" dirty="0">
                <a:solidFill>
                  <a:srgbClr val="0002E5"/>
                </a:solidFill>
              </a:rPr>
              <a:t> </a:t>
            </a:r>
            <a:r>
              <a:rPr lang="en-US" dirty="0"/>
              <a:t>then</a:t>
            </a:r>
            <a:r>
              <a:rPr lang="en-US" dirty="0">
                <a:solidFill>
                  <a:srgbClr val="FFFF99"/>
                </a:solidFill>
              </a:rPr>
              <a:t> </a:t>
            </a:r>
            <a:r>
              <a:rPr lang="en-US" b="1" dirty="0">
                <a:solidFill>
                  <a:srgbClr val="0002E5"/>
                </a:solidFill>
              </a:rPr>
              <a:t>REPEAT</a:t>
            </a:r>
          </a:p>
        </p:txBody>
      </p:sp>
      <p:sp>
        <p:nvSpPr>
          <p:cNvPr id="5" name="Rectangle 4"/>
          <p:cNvSpPr/>
          <p:nvPr/>
        </p:nvSpPr>
        <p:spPr>
          <a:xfrm>
            <a:off x="707571" y="1427202"/>
            <a:ext cx="7467600" cy="492443"/>
          </a:xfrm>
          <a:prstGeom prst="rect">
            <a:avLst/>
          </a:prstGeom>
          <a:solidFill>
            <a:srgbClr val="FFFF99"/>
          </a:solidFill>
          <a:ln w="38100">
            <a:solidFill>
              <a:schemeClr val="tx1"/>
            </a:solidFill>
          </a:ln>
        </p:spPr>
        <p:txBody>
          <a:bodyPr wrap="square">
            <a:spAutoFit/>
          </a:bodyPr>
          <a:lstStyle/>
          <a:p>
            <a:pPr marL="18288" lvl="0" algn="ctr">
              <a:spcBef>
                <a:spcPct val="20000"/>
              </a:spcBef>
              <a:buSzPct val="60000"/>
            </a:pPr>
            <a:r>
              <a:rPr lang="en-US" sz="2600" b="1" dirty="0">
                <a:solidFill>
                  <a:srgbClr val="0002E5"/>
                </a:solidFill>
                <a:latin typeface="Eras Bold ITC" panose="020B0907030504020204" pitchFamily="34" charset="0"/>
              </a:rPr>
              <a:t>Repeat the main concern </a:t>
            </a:r>
            <a:r>
              <a:rPr lang="en-US" sz="2600" b="1" dirty="0">
                <a:latin typeface="Eras Bold ITC" panose="020B0907030504020204" pitchFamily="34" charset="0"/>
              </a:rPr>
              <a:t>that</a:t>
            </a:r>
            <a:r>
              <a:rPr lang="en-US" sz="2600" b="1" dirty="0">
                <a:solidFill>
                  <a:srgbClr val="0002E5"/>
                </a:solidFill>
                <a:latin typeface="Eras Bold ITC" panose="020B0907030504020204" pitchFamily="34" charset="0"/>
              </a:rPr>
              <a:t> </a:t>
            </a:r>
            <a:r>
              <a:rPr lang="en-US" sz="2600" b="1" dirty="0">
                <a:latin typeface="Eras Bold ITC" panose="020B0907030504020204" pitchFamily="34" charset="0"/>
              </a:rPr>
              <a:t>you heard.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4824675"/>
            <a:ext cx="2105025" cy="1638300"/>
          </a:xfrm>
          <a:prstGeom prst="rect">
            <a:avLst/>
          </a:prstGeom>
        </p:spPr>
      </p:pic>
    </p:spTree>
    <p:extLst>
      <p:ext uri="{BB962C8B-B14F-4D97-AF65-F5344CB8AC3E}">
        <p14:creationId xmlns:p14="http://schemas.microsoft.com/office/powerpoint/2010/main" val="1019101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Compassionate Communication</a:t>
            </a:r>
          </a:p>
        </p:txBody>
      </p:sp>
      <p:sp>
        <p:nvSpPr>
          <p:cNvPr id="5" name="Rectangle 4">
            <a:extLst>
              <a:ext uri="{FF2B5EF4-FFF2-40B4-BE49-F238E27FC236}">
                <a16:creationId xmlns:a16="http://schemas.microsoft.com/office/drawing/2014/main" xmlns="" id="{2FFFC2B2-9CD8-834B-A635-AD7BD33BE5AD}"/>
              </a:ext>
            </a:extLst>
          </p:cNvPr>
          <p:cNvSpPr/>
          <p:nvPr/>
        </p:nvSpPr>
        <p:spPr>
          <a:xfrm>
            <a:off x="653845" y="1767722"/>
            <a:ext cx="7810500" cy="738664"/>
          </a:xfrm>
          <a:prstGeom prst="rect">
            <a:avLst/>
          </a:prstGeom>
          <a:solidFill>
            <a:srgbClr val="0002E5"/>
          </a:solidFill>
          <a:ln w="57150">
            <a:solidFill>
              <a:schemeClr val="bg1">
                <a:lumMod val="50000"/>
              </a:schemeClr>
            </a:solidFill>
          </a:ln>
        </p:spPr>
        <p:txBody>
          <a:bodyPr wrap="square" tIns="91440" bIns="91440">
            <a:spAutoFit/>
          </a:bodyPr>
          <a:lstStyle/>
          <a:p>
            <a:pPr algn="ctr"/>
            <a:r>
              <a:rPr lang="en-US" sz="3600" b="1" dirty="0">
                <a:solidFill>
                  <a:prstClr val="white"/>
                </a:solidFill>
                <a:ea typeface="Tahoma" panose="020B0604030504040204" pitchFamily="34" charset="0"/>
                <a:cs typeface="Tahoma" panose="020B0604030504040204" pitchFamily="34" charset="0"/>
              </a:rPr>
              <a:t>“Connecting and Calming”</a:t>
            </a:r>
            <a:endParaRPr lang="en-US" dirty="0"/>
          </a:p>
        </p:txBody>
      </p:sp>
      <p:sp>
        <p:nvSpPr>
          <p:cNvPr id="6" name="Content Placeholder 5">
            <a:extLst>
              <a:ext uri="{FF2B5EF4-FFF2-40B4-BE49-F238E27FC236}">
                <a16:creationId xmlns:a16="http://schemas.microsoft.com/office/drawing/2014/main" xmlns="" id="{3996CFE8-EB8E-AF49-9919-34F3355C0631}"/>
              </a:ext>
            </a:extLst>
          </p:cNvPr>
          <p:cNvSpPr>
            <a:spLocks noGrp="1"/>
          </p:cNvSpPr>
          <p:nvPr>
            <p:ph idx="1"/>
          </p:nvPr>
        </p:nvSpPr>
        <p:spPr>
          <a:xfrm>
            <a:off x="457200" y="2743200"/>
            <a:ext cx="8229600" cy="3382963"/>
          </a:xfrm>
        </p:spPr>
        <p:txBody>
          <a:bodyPr>
            <a:normAutofit lnSpcReduction="10000"/>
          </a:bodyPr>
          <a:lstStyle/>
          <a:p>
            <a:pPr>
              <a:spcAft>
                <a:spcPts val="1200"/>
              </a:spcAft>
            </a:pPr>
            <a:r>
              <a:rPr lang="en-US" dirty="0"/>
              <a:t>Now you are the student are on the </a:t>
            </a:r>
            <a:r>
              <a:rPr lang="en-US" b="1" dirty="0">
                <a:solidFill>
                  <a:srgbClr val="0002E5"/>
                </a:solidFill>
              </a:rPr>
              <a:t>same problem-solving team</a:t>
            </a:r>
            <a:r>
              <a:rPr lang="en-US" dirty="0"/>
              <a:t>.</a:t>
            </a:r>
          </a:p>
          <a:p>
            <a:pPr>
              <a:spcAft>
                <a:spcPts val="1200"/>
              </a:spcAft>
            </a:pPr>
            <a:r>
              <a:rPr lang="en-US" dirty="0"/>
              <a:t>Now the student is calm enough to actually </a:t>
            </a:r>
            <a:r>
              <a:rPr lang="en-US" b="1" dirty="0">
                <a:solidFill>
                  <a:srgbClr val="0002E5"/>
                </a:solidFill>
              </a:rPr>
              <a:t>listen and learn</a:t>
            </a:r>
            <a:r>
              <a:rPr lang="en-US" dirty="0"/>
              <a:t>.</a:t>
            </a:r>
          </a:p>
          <a:p>
            <a:r>
              <a:rPr lang="en-US" dirty="0"/>
              <a:t>The student will be much more likely to receive (instruction, advice) from you and do some basic problem-solving.</a:t>
            </a:r>
          </a:p>
        </p:txBody>
      </p:sp>
    </p:spTree>
    <p:extLst>
      <p:ext uri="{BB962C8B-B14F-4D97-AF65-F5344CB8AC3E}">
        <p14:creationId xmlns:p14="http://schemas.microsoft.com/office/powerpoint/2010/main" val="2394844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3916304-4315-CE41-9982-13F4C0559B55}"/>
              </a:ext>
            </a:extLst>
          </p:cNvPr>
          <p:cNvSpPr>
            <a:spLocks noGrp="1"/>
          </p:cNvSpPr>
          <p:nvPr>
            <p:ph idx="1"/>
          </p:nvPr>
        </p:nvSpPr>
        <p:spPr>
          <a:xfrm>
            <a:off x="952500" y="1447800"/>
            <a:ext cx="7315200" cy="607357"/>
          </a:xfrm>
          <a:solidFill>
            <a:srgbClr val="C00000"/>
          </a:solidFill>
          <a:ln w="38100">
            <a:solidFill>
              <a:schemeClr val="tx1"/>
            </a:solidFill>
          </a:ln>
        </p:spPr>
        <p:txBody>
          <a:bodyPr/>
          <a:lstStyle/>
          <a:p>
            <a:pPr marL="0" indent="0" algn="ctr">
              <a:buNone/>
            </a:pPr>
            <a:r>
              <a:rPr lang="en-US" b="1" dirty="0">
                <a:solidFill>
                  <a:schemeClr val="bg1"/>
                </a:solidFill>
              </a:rPr>
              <a:t>No strategy will be effective all of the time.</a:t>
            </a:r>
          </a:p>
        </p:txBody>
      </p:sp>
      <p:sp>
        <p:nvSpPr>
          <p:cNvPr id="3" name="Title 2">
            <a:extLst>
              <a:ext uri="{FF2B5EF4-FFF2-40B4-BE49-F238E27FC236}">
                <a16:creationId xmlns:a16="http://schemas.microsoft.com/office/drawing/2014/main" xmlns="" id="{580879E6-DAC8-2245-BC6D-3013CF013FFA}"/>
              </a:ext>
            </a:extLst>
          </p:cNvPr>
          <p:cNvSpPr>
            <a:spLocks noGrp="1"/>
          </p:cNvSpPr>
          <p:nvPr>
            <p:ph type="title"/>
          </p:nvPr>
        </p:nvSpPr>
        <p:spPr/>
        <p:txBody>
          <a:bodyPr/>
          <a:lstStyle/>
          <a:p>
            <a:r>
              <a:rPr lang="en-US" dirty="0"/>
              <a:t>An Important Caveat</a:t>
            </a:r>
          </a:p>
        </p:txBody>
      </p:sp>
      <p:pic>
        <p:nvPicPr>
          <p:cNvPr id="5" name="Picture 4" descr="A picture containing text&#10;&#10;Description automatically generated">
            <a:extLst>
              <a:ext uri="{FF2B5EF4-FFF2-40B4-BE49-F238E27FC236}">
                <a16:creationId xmlns:a16="http://schemas.microsoft.com/office/drawing/2014/main" xmlns="" id="{B48E134C-871C-6A4E-B50D-3FEA74BC6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19818"/>
            <a:ext cx="6019800" cy="4509582"/>
          </a:xfrm>
          <a:prstGeom prst="rect">
            <a:avLst/>
          </a:prstGeom>
        </p:spPr>
      </p:pic>
    </p:spTree>
    <p:extLst>
      <p:ext uri="{BB962C8B-B14F-4D97-AF65-F5344CB8AC3E}">
        <p14:creationId xmlns:p14="http://schemas.microsoft.com/office/powerpoint/2010/main" val="254396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502466"/>
            <a:ext cx="8229600" cy="4623698"/>
          </a:xfrm>
        </p:spPr>
        <p:txBody>
          <a:bodyPr>
            <a:noAutofit/>
          </a:bodyPr>
          <a:lstStyle/>
          <a:p>
            <a:pPr>
              <a:spcAft>
                <a:spcPts val="1200"/>
              </a:spcAft>
            </a:pPr>
            <a:r>
              <a:rPr lang="en-US" sz="2500" dirty="0"/>
              <a:t>Many students (and staff) have experienced </a:t>
            </a:r>
            <a:r>
              <a:rPr lang="en-US" sz="2500" b="1" dirty="0">
                <a:solidFill>
                  <a:srgbClr val="0002E5"/>
                </a:solidFill>
              </a:rPr>
              <a:t>trauma, which affects their responses</a:t>
            </a:r>
            <a:r>
              <a:rPr lang="en-US" sz="2500" dirty="0">
                <a:solidFill>
                  <a:schemeClr val="tx1"/>
                </a:solidFill>
              </a:rPr>
              <a:t>, particularly </a:t>
            </a:r>
            <a:r>
              <a:rPr lang="en-US" sz="2500" dirty="0"/>
              <a:t>to </a:t>
            </a:r>
            <a:r>
              <a:rPr lang="en-US" sz="2500" b="1" dirty="0">
                <a:solidFill>
                  <a:srgbClr val="C00000"/>
                </a:solidFill>
              </a:rPr>
              <a:t>emotionally charged events</a:t>
            </a:r>
            <a:r>
              <a:rPr lang="en-US" sz="2500" dirty="0"/>
              <a:t>. We need to be mindful of our students’ traumatic backgrounds when we response to them.</a:t>
            </a:r>
          </a:p>
          <a:p>
            <a:pPr marL="0" indent="0">
              <a:spcAft>
                <a:spcPts val="1200"/>
              </a:spcAft>
              <a:buNone/>
            </a:pPr>
            <a:r>
              <a:rPr lang="en-US" dirty="0"/>
              <a:t> </a:t>
            </a:r>
          </a:p>
          <a:p>
            <a:pPr marL="0" indent="0">
              <a:spcAft>
                <a:spcPts val="1200"/>
              </a:spcAft>
              <a:buNone/>
            </a:pPr>
            <a:endParaRPr lang="en-US" sz="2600" dirty="0"/>
          </a:p>
          <a:p>
            <a:pPr>
              <a:spcAft>
                <a:spcPts val="1200"/>
              </a:spcAft>
            </a:pPr>
            <a:r>
              <a:rPr lang="en-US" sz="2600" dirty="0"/>
              <a:t>If a student is not doing well, assume that it is due to </a:t>
            </a:r>
            <a:r>
              <a:rPr lang="en-US" sz="2600" b="1" dirty="0">
                <a:solidFill>
                  <a:srgbClr val="0002E5"/>
                </a:solidFill>
              </a:rPr>
              <a:t>lagging skills</a:t>
            </a:r>
            <a:r>
              <a:rPr lang="en-US" sz="2600" dirty="0"/>
              <a:t>.</a:t>
            </a:r>
          </a:p>
          <a:p>
            <a:pPr>
              <a:spcAft>
                <a:spcPts val="1200"/>
              </a:spcAft>
            </a:pPr>
            <a:r>
              <a:rPr lang="en-US" sz="2600" dirty="0"/>
              <a:t>Our job is to </a:t>
            </a:r>
            <a:r>
              <a:rPr lang="en-US" sz="2600" b="1" dirty="0">
                <a:solidFill>
                  <a:srgbClr val="0002E5"/>
                </a:solidFill>
              </a:rPr>
              <a:t>model </a:t>
            </a:r>
            <a:r>
              <a:rPr lang="en-US" sz="2600" dirty="0">
                <a:solidFill>
                  <a:schemeClr val="tx1"/>
                </a:solidFill>
              </a:rPr>
              <a:t>and </a:t>
            </a:r>
            <a:r>
              <a:rPr lang="en-US" sz="2600" b="1" dirty="0">
                <a:solidFill>
                  <a:srgbClr val="0002E5"/>
                </a:solidFill>
              </a:rPr>
              <a:t>teach self-regulatory skills</a:t>
            </a:r>
            <a:r>
              <a:rPr lang="en-US" sz="2600" dirty="0"/>
              <a:t>.</a:t>
            </a:r>
          </a:p>
          <a:p>
            <a:pPr>
              <a:spcAft>
                <a:spcPts val="1200"/>
              </a:spcAft>
            </a:pPr>
            <a:endParaRPr lang="en-US" dirty="0"/>
          </a:p>
        </p:txBody>
      </p:sp>
      <p:sp>
        <p:nvSpPr>
          <p:cNvPr id="3" name="Title 2"/>
          <p:cNvSpPr>
            <a:spLocks noGrp="1"/>
          </p:cNvSpPr>
          <p:nvPr>
            <p:ph type="title"/>
          </p:nvPr>
        </p:nvSpPr>
        <p:spPr/>
        <p:txBody>
          <a:bodyPr/>
          <a:lstStyle/>
          <a:p>
            <a:r>
              <a:rPr lang="en-US" dirty="0"/>
              <a:t>Summary: Background</a:t>
            </a:r>
          </a:p>
        </p:txBody>
      </p:sp>
      <p:sp>
        <p:nvSpPr>
          <p:cNvPr id="4" name="Text Placeholder 1"/>
          <p:cNvSpPr txBox="1">
            <a:spLocks/>
          </p:cNvSpPr>
          <p:nvPr/>
        </p:nvSpPr>
        <p:spPr>
          <a:xfrm>
            <a:off x="1371600" y="3352800"/>
            <a:ext cx="6477000" cy="762000"/>
          </a:xfrm>
          <a:prstGeom prst="rect">
            <a:avLst/>
          </a:prstGeom>
          <a:solidFill>
            <a:srgbClr val="FFFFCC"/>
          </a:solidFill>
          <a:ln w="28575">
            <a:solidFill>
              <a:schemeClr val="tx1"/>
            </a:solidFill>
          </a:ln>
        </p:spPr>
        <p:txBody>
          <a:bodyPr anchor="ct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2700" b="1" dirty="0"/>
              <a:t>Students do well </a:t>
            </a:r>
            <a:r>
              <a:rPr lang="en-US" sz="2700" b="1" dirty="0">
                <a:solidFill>
                  <a:srgbClr val="0002E5"/>
                </a:solidFill>
              </a:rPr>
              <a:t>if they can.</a:t>
            </a:r>
          </a:p>
        </p:txBody>
      </p:sp>
    </p:spTree>
    <p:extLst>
      <p:ext uri="{BB962C8B-B14F-4D97-AF65-F5344CB8AC3E}">
        <p14:creationId xmlns:p14="http://schemas.microsoft.com/office/powerpoint/2010/main" val="1945611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80938" y="1795112"/>
            <a:ext cx="8129662" cy="490888"/>
          </a:xfrm>
        </p:spPr>
        <p:txBody>
          <a:bodyPr>
            <a:noAutofit/>
          </a:bodyPr>
          <a:lstStyle/>
          <a:p>
            <a:pPr>
              <a:spcAft>
                <a:spcPts val="600"/>
              </a:spcAft>
            </a:pPr>
            <a:r>
              <a:rPr lang="en-US" sz="2800" dirty="0"/>
              <a:t>Many conflicts are </a:t>
            </a:r>
            <a:r>
              <a:rPr lang="en-US" sz="2800" b="1" dirty="0"/>
              <a:t>predictable</a:t>
            </a:r>
            <a:r>
              <a:rPr lang="en-US" sz="2800" dirty="0"/>
              <a:t> and </a:t>
            </a:r>
            <a:r>
              <a:rPr lang="en-US" sz="2800" b="1" dirty="0"/>
              <a:t>preventable</a:t>
            </a:r>
            <a:r>
              <a:rPr lang="en-US" sz="2800" dirty="0"/>
              <a:t>. </a:t>
            </a:r>
          </a:p>
        </p:txBody>
      </p:sp>
      <p:sp>
        <p:nvSpPr>
          <p:cNvPr id="3" name="Title 2"/>
          <p:cNvSpPr>
            <a:spLocks noGrp="1"/>
          </p:cNvSpPr>
          <p:nvPr>
            <p:ph type="title"/>
          </p:nvPr>
        </p:nvSpPr>
        <p:spPr/>
        <p:txBody>
          <a:bodyPr/>
          <a:lstStyle/>
          <a:p>
            <a:r>
              <a:rPr lang="en-US" dirty="0"/>
              <a:t>Summary: Conflict Prevention</a:t>
            </a:r>
          </a:p>
        </p:txBody>
      </p:sp>
      <p:grpSp>
        <p:nvGrpSpPr>
          <p:cNvPr id="5" name="Group 4">
            <a:extLst>
              <a:ext uri="{FF2B5EF4-FFF2-40B4-BE49-F238E27FC236}">
                <a16:creationId xmlns:a16="http://schemas.microsoft.com/office/drawing/2014/main" xmlns="" id="{E2F467DE-2418-5849-89A2-DC4316232535}"/>
              </a:ext>
            </a:extLst>
          </p:cNvPr>
          <p:cNvGrpSpPr/>
          <p:nvPr/>
        </p:nvGrpSpPr>
        <p:grpSpPr>
          <a:xfrm>
            <a:off x="5943600" y="2284993"/>
            <a:ext cx="2893200" cy="1303094"/>
            <a:chOff x="4800602" y="2209800"/>
            <a:chExt cx="4879343" cy="2140959"/>
          </a:xfrm>
        </p:grpSpPr>
        <p:pic>
          <p:nvPicPr>
            <p:cNvPr id="6" name="Picture 4" descr="C:\Users\tamarad\AppData\Local\Microsoft\Windows\Temporary Internet Files\Content.IE5\M1L0KLLN\MC900391156[1].wmf">
              <a:extLst>
                <a:ext uri="{FF2B5EF4-FFF2-40B4-BE49-F238E27FC236}">
                  <a16:creationId xmlns:a16="http://schemas.microsoft.com/office/drawing/2014/main" xmlns="" id="{3EDAB8A9-FB63-5C4E-B0A8-176F8C4A87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089" y="2209800"/>
              <a:ext cx="1979214" cy="1924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8DEA44B-0B0D-124F-9C5D-D040489A2D7B}"/>
                </a:ext>
              </a:extLst>
            </p:cNvPr>
            <p:cNvSpPr txBox="1"/>
            <p:nvPr/>
          </p:nvSpPr>
          <p:spPr>
            <a:xfrm>
              <a:off x="4800602" y="2535068"/>
              <a:ext cx="1979212" cy="505672"/>
            </a:xfrm>
            <a:prstGeom prst="rect">
              <a:avLst/>
            </a:prstGeom>
            <a:noFill/>
            <a:ln>
              <a:solidFill>
                <a:schemeClr val="tx1"/>
              </a:solidFill>
            </a:ln>
          </p:spPr>
          <p:txBody>
            <a:bodyPr wrap="square" rtlCol="0">
              <a:spAutoFit/>
            </a:bodyPr>
            <a:lstStyle/>
            <a:p>
              <a:pPr algn="ctr"/>
              <a:r>
                <a:rPr lang="en-US" sz="1400" b="1" dirty="0">
                  <a:solidFill>
                    <a:srgbClr val="0002E5"/>
                  </a:solidFill>
                </a:rPr>
                <a:t>DEMANDS</a:t>
              </a:r>
            </a:p>
          </p:txBody>
        </p:sp>
        <p:sp>
          <p:nvSpPr>
            <p:cNvPr id="8" name="TextBox 7">
              <a:extLst>
                <a:ext uri="{FF2B5EF4-FFF2-40B4-BE49-F238E27FC236}">
                  <a16:creationId xmlns:a16="http://schemas.microsoft.com/office/drawing/2014/main" xmlns="" id="{8D7FF944-BA02-AB46-AFBB-AFEC750302E8}"/>
                </a:ext>
              </a:extLst>
            </p:cNvPr>
            <p:cNvSpPr txBox="1"/>
            <p:nvPr/>
          </p:nvSpPr>
          <p:spPr>
            <a:xfrm>
              <a:off x="8153400" y="3845087"/>
              <a:ext cx="1526545" cy="505672"/>
            </a:xfrm>
            <a:prstGeom prst="rect">
              <a:avLst/>
            </a:prstGeom>
            <a:noFill/>
            <a:ln>
              <a:solidFill>
                <a:schemeClr val="tx1"/>
              </a:solidFill>
            </a:ln>
          </p:spPr>
          <p:txBody>
            <a:bodyPr wrap="square" rtlCol="0" anchor="ctr">
              <a:spAutoFit/>
            </a:bodyPr>
            <a:lstStyle/>
            <a:p>
              <a:pPr algn="ctr"/>
              <a:r>
                <a:rPr lang="en-US" sz="1400" b="1" dirty="0">
                  <a:solidFill>
                    <a:srgbClr val="C00000"/>
                  </a:solidFill>
                </a:rPr>
                <a:t>SKILLS</a:t>
              </a:r>
            </a:p>
          </p:txBody>
        </p:sp>
      </p:grpSp>
      <p:sp>
        <p:nvSpPr>
          <p:cNvPr id="9" name="Text Placeholder 1">
            <a:extLst>
              <a:ext uri="{FF2B5EF4-FFF2-40B4-BE49-F238E27FC236}">
                <a16:creationId xmlns:a16="http://schemas.microsoft.com/office/drawing/2014/main" xmlns="" id="{E8AFFBA4-17FD-5745-8F71-FEDA6ABDBE55}"/>
              </a:ext>
            </a:extLst>
          </p:cNvPr>
          <p:cNvSpPr txBox="1">
            <a:spLocks/>
          </p:cNvSpPr>
          <p:nvPr/>
        </p:nvSpPr>
        <p:spPr>
          <a:xfrm>
            <a:off x="457200" y="3540899"/>
            <a:ext cx="8229600" cy="2326501"/>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a:spcAft>
                <a:spcPts val="1200"/>
              </a:spcAft>
            </a:pPr>
            <a:r>
              <a:rPr lang="en-US" sz="2800" kern="0" dirty="0">
                <a:solidFill>
                  <a:sysClr val="windowText" lastClr="000000"/>
                </a:solidFill>
              </a:rPr>
              <a:t>Drop your assumptions, expectations, and hidden agendas. Drop them </a:t>
            </a:r>
            <a:r>
              <a:rPr lang="en-US" sz="2800" b="1" i="1" kern="0" dirty="0">
                <a:solidFill>
                  <a:sysClr val="windowText" lastClr="000000"/>
                </a:solidFill>
              </a:rPr>
              <a:t>completely</a:t>
            </a:r>
            <a:r>
              <a:rPr lang="en-US" sz="2800" kern="0" dirty="0">
                <a:solidFill>
                  <a:sysClr val="windowText" lastClr="000000"/>
                </a:solidFill>
              </a:rPr>
              <a:t>.</a:t>
            </a:r>
          </a:p>
          <a:p>
            <a:pPr lvl="1">
              <a:spcAft>
                <a:spcPts val="1200"/>
              </a:spcAft>
            </a:pPr>
            <a:r>
              <a:rPr lang="en-US" sz="2400" kern="0" dirty="0"/>
              <a:t>Remember that 2 of the c</a:t>
            </a:r>
            <a:r>
              <a:rPr lang="en-US" sz="2400" kern="0" dirty="0">
                <a:solidFill>
                  <a:schemeClr val="tx1"/>
                </a:solidFill>
              </a:rPr>
              <a:t>ommon lagging skills: </a:t>
            </a:r>
            <a:r>
              <a:rPr lang="en-US" sz="2400" b="1" kern="0" dirty="0">
                <a:solidFill>
                  <a:srgbClr val="C00000"/>
                </a:solidFill>
              </a:rPr>
              <a:t>emotional self-regulation</a:t>
            </a:r>
            <a:r>
              <a:rPr lang="en-US" sz="2400" kern="0" dirty="0">
                <a:solidFill>
                  <a:schemeClr val="tx1"/>
                </a:solidFill>
              </a:rPr>
              <a:t> and </a:t>
            </a:r>
            <a:r>
              <a:rPr lang="en-US" sz="2400" b="1" kern="0" dirty="0">
                <a:solidFill>
                  <a:srgbClr val="0002E5"/>
                </a:solidFill>
              </a:rPr>
              <a:t>cognitive flexibility</a:t>
            </a:r>
            <a:r>
              <a:rPr lang="en-US" sz="2400" kern="0" dirty="0">
                <a:solidFill>
                  <a:sysClr val="windowText" lastClr="000000"/>
                </a:solidFill>
              </a:rPr>
              <a:t>. That’s why this student is experiencing conflict.</a:t>
            </a:r>
          </a:p>
          <a:p>
            <a:pPr>
              <a:spcBef>
                <a:spcPts val="1200"/>
              </a:spcBef>
              <a:spcAft>
                <a:spcPts val="1200"/>
              </a:spcAft>
            </a:pPr>
            <a:r>
              <a:rPr lang="en-US" sz="2600" kern="0" dirty="0">
                <a:solidFill>
                  <a:sysClr val="windowText" lastClr="000000"/>
                </a:solidFill>
              </a:rPr>
              <a:t>Our job is to </a:t>
            </a:r>
            <a:r>
              <a:rPr lang="en-US" sz="2600" b="1" kern="0" dirty="0">
                <a:solidFill>
                  <a:srgbClr val="0002E5"/>
                </a:solidFill>
              </a:rPr>
              <a:t>model </a:t>
            </a:r>
            <a:r>
              <a:rPr lang="en-US" sz="2600" kern="0" dirty="0"/>
              <a:t>and</a:t>
            </a:r>
            <a:r>
              <a:rPr lang="en-US" sz="2600" b="1" kern="0" dirty="0">
                <a:solidFill>
                  <a:srgbClr val="0002E5"/>
                </a:solidFill>
              </a:rPr>
              <a:t> teach self-regulatory skills</a:t>
            </a:r>
            <a:r>
              <a:rPr lang="en-US" sz="2600" kern="0" dirty="0">
                <a:solidFill>
                  <a:sysClr val="windowText" lastClr="000000"/>
                </a:solidFill>
              </a:rPr>
              <a:t>.</a:t>
            </a:r>
          </a:p>
          <a:p>
            <a:pPr>
              <a:spcAft>
                <a:spcPts val="1200"/>
              </a:spcAft>
            </a:pPr>
            <a:endParaRPr lang="en-US" kern="0" dirty="0">
              <a:solidFill>
                <a:sysClr val="windowText" lastClr="000000"/>
              </a:solidFill>
            </a:endParaRPr>
          </a:p>
        </p:txBody>
      </p:sp>
      <p:sp>
        <p:nvSpPr>
          <p:cNvPr id="10" name="Text Placeholder 1">
            <a:extLst>
              <a:ext uri="{FF2B5EF4-FFF2-40B4-BE49-F238E27FC236}">
                <a16:creationId xmlns:a16="http://schemas.microsoft.com/office/drawing/2014/main" xmlns="" id="{139AAC64-3602-A242-B3D1-04C8B3AC28BD}"/>
              </a:ext>
            </a:extLst>
          </p:cNvPr>
          <p:cNvSpPr txBox="1">
            <a:spLocks/>
          </p:cNvSpPr>
          <p:nvPr/>
        </p:nvSpPr>
        <p:spPr>
          <a:xfrm>
            <a:off x="914400" y="2667000"/>
            <a:ext cx="4845815" cy="613310"/>
          </a:xfrm>
          <a:prstGeom prst="rect">
            <a:avLst/>
          </a:prstGeom>
          <a:solidFill>
            <a:srgbClr val="FFFFCC"/>
          </a:solidFill>
          <a:ln w="38100">
            <a:solidFill>
              <a:schemeClr val="tx1"/>
            </a:solidFill>
          </a:ln>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spcAft>
                <a:spcPts val="600"/>
              </a:spcAft>
              <a:buNone/>
            </a:pPr>
            <a:r>
              <a:rPr lang="en-US" sz="2500" kern="0" dirty="0">
                <a:solidFill>
                  <a:sysClr val="windowText" lastClr="000000"/>
                </a:solidFill>
              </a:rPr>
              <a:t> </a:t>
            </a:r>
            <a:r>
              <a:rPr lang="en-US" b="1" kern="0" dirty="0">
                <a:solidFill>
                  <a:sysClr val="windowText" lastClr="000000"/>
                </a:solidFill>
              </a:rPr>
              <a:t>Conflict</a:t>
            </a:r>
            <a:r>
              <a:rPr lang="en-US" kern="0" dirty="0">
                <a:solidFill>
                  <a:sysClr val="windowText" lastClr="000000"/>
                </a:solidFill>
              </a:rPr>
              <a:t> =  </a:t>
            </a:r>
            <a:r>
              <a:rPr lang="en-US" b="1" kern="0" dirty="0">
                <a:solidFill>
                  <a:srgbClr val="0002E5"/>
                </a:solidFill>
              </a:rPr>
              <a:t>demands</a:t>
            </a:r>
            <a:r>
              <a:rPr lang="en-US" kern="0" dirty="0">
                <a:solidFill>
                  <a:sysClr val="windowText" lastClr="000000"/>
                </a:solidFill>
              </a:rPr>
              <a:t> &gt;  </a:t>
            </a:r>
            <a:r>
              <a:rPr lang="en-US" b="1" kern="0" dirty="0">
                <a:solidFill>
                  <a:srgbClr val="C00000"/>
                </a:solidFill>
              </a:rPr>
              <a:t>skills</a:t>
            </a:r>
            <a:r>
              <a:rPr lang="en-US" kern="0" dirty="0">
                <a:solidFill>
                  <a:sysClr val="windowText" lastClr="000000"/>
                </a:solidFill>
              </a:rPr>
              <a:t>. </a:t>
            </a:r>
          </a:p>
          <a:p>
            <a:pPr>
              <a:spcAft>
                <a:spcPts val="1200"/>
              </a:spcAft>
            </a:pPr>
            <a:endParaRPr lang="en-US" kern="0" dirty="0">
              <a:solidFill>
                <a:sysClr val="windowText" lastClr="000000"/>
              </a:solidFill>
            </a:endParaRPr>
          </a:p>
        </p:txBody>
      </p:sp>
    </p:spTree>
    <p:extLst>
      <p:ext uri="{BB962C8B-B14F-4D97-AF65-F5344CB8AC3E}">
        <p14:creationId xmlns:p14="http://schemas.microsoft.com/office/powerpoint/2010/main" val="1815001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80938" y="1502466"/>
            <a:ext cx="7596262" cy="2536134"/>
          </a:xfrm>
        </p:spPr>
        <p:txBody>
          <a:bodyPr>
            <a:noAutofit/>
          </a:bodyPr>
          <a:lstStyle/>
          <a:p>
            <a:pPr>
              <a:spcAft>
                <a:spcPts val="600"/>
              </a:spcAft>
            </a:pPr>
            <a:r>
              <a:rPr lang="en-US" sz="2800"/>
              <a:t>It takes two to tango. </a:t>
            </a:r>
            <a:r>
              <a:rPr lang="en-US" sz="2800" b="1">
                <a:solidFill>
                  <a:srgbClr val="C00000"/>
                </a:solidFill>
              </a:rPr>
              <a:t>Do not engage</a:t>
            </a:r>
            <a:r>
              <a:rPr lang="en-US" sz="2800"/>
              <a:t>.</a:t>
            </a:r>
          </a:p>
          <a:p>
            <a:pPr>
              <a:spcAft>
                <a:spcPts val="600"/>
              </a:spcAft>
            </a:pPr>
            <a:r>
              <a:rPr lang="en-US" sz="2800"/>
              <a:t>Instead, drop back and </a:t>
            </a:r>
            <a:r>
              <a:rPr lang="en-US" sz="2800" b="1">
                <a:solidFill>
                  <a:srgbClr val="0002E5"/>
                </a:solidFill>
              </a:rPr>
              <a:t>observe</a:t>
            </a:r>
            <a:r>
              <a:rPr lang="en-US" sz="2800"/>
              <a:t>. </a:t>
            </a:r>
          </a:p>
          <a:p>
            <a:pPr>
              <a:spcAft>
                <a:spcPts val="600"/>
              </a:spcAft>
            </a:pPr>
            <a:r>
              <a:rPr lang="en-US" sz="2800"/>
              <a:t>Get </a:t>
            </a:r>
            <a:r>
              <a:rPr lang="en-US" sz="2800" b="1">
                <a:solidFill>
                  <a:srgbClr val="0002E5"/>
                </a:solidFill>
              </a:rPr>
              <a:t>curious</a:t>
            </a:r>
            <a:r>
              <a:rPr lang="en-US" sz="2800"/>
              <a:t>. Go into </a:t>
            </a:r>
            <a:r>
              <a:rPr lang="en-US" sz="2800" b="1">
                <a:solidFill>
                  <a:srgbClr val="0002E5"/>
                </a:solidFill>
              </a:rPr>
              <a:t>detective mode</a:t>
            </a:r>
            <a:r>
              <a:rPr lang="en-US" sz="2800"/>
              <a:t>.</a:t>
            </a:r>
          </a:p>
          <a:p>
            <a:pPr marL="0" indent="0">
              <a:spcAft>
                <a:spcPts val="600"/>
              </a:spcAft>
              <a:buNone/>
            </a:pPr>
            <a:endParaRPr lang="en-US" sz="1600"/>
          </a:p>
          <a:p>
            <a:pPr>
              <a:spcAft>
                <a:spcPts val="600"/>
              </a:spcAft>
            </a:pPr>
            <a:r>
              <a:rPr lang="en-US" sz="2800"/>
              <a:t>Do </a:t>
            </a:r>
            <a:r>
              <a:rPr lang="en-US" sz="2800" b="1">
                <a:solidFill>
                  <a:srgbClr val="C00000"/>
                </a:solidFill>
              </a:rPr>
              <a:t>not</a:t>
            </a:r>
            <a:r>
              <a:rPr lang="en-US" sz="2800"/>
              <a:t> try to </a:t>
            </a:r>
            <a:r>
              <a:rPr lang="en-US" sz="2800" b="1">
                <a:solidFill>
                  <a:srgbClr val="C00000"/>
                </a:solidFill>
              </a:rPr>
              <a:t>use rational problem-solving strategies</a:t>
            </a:r>
            <a:r>
              <a:rPr lang="en-US" sz="2800"/>
              <a:t>. </a:t>
            </a:r>
            <a:endParaRPr lang="en-US" dirty="0"/>
          </a:p>
        </p:txBody>
      </p:sp>
      <p:sp>
        <p:nvSpPr>
          <p:cNvPr id="3" name="Title 2"/>
          <p:cNvSpPr>
            <a:spLocks noGrp="1"/>
          </p:cNvSpPr>
          <p:nvPr>
            <p:ph type="title"/>
          </p:nvPr>
        </p:nvSpPr>
        <p:spPr/>
        <p:txBody>
          <a:bodyPr/>
          <a:lstStyle/>
          <a:p>
            <a:r>
              <a:rPr lang="en-US" dirty="0"/>
              <a:t>Summary: Conflict Prevention</a:t>
            </a:r>
          </a:p>
        </p:txBody>
      </p:sp>
      <p:sp>
        <p:nvSpPr>
          <p:cNvPr id="4" name="TextBox 3">
            <a:extLst>
              <a:ext uri="{FF2B5EF4-FFF2-40B4-BE49-F238E27FC236}">
                <a16:creationId xmlns:a16="http://schemas.microsoft.com/office/drawing/2014/main" xmlns="" id="{A463C678-5599-6C43-AB61-A3B0BF9C32DA}"/>
              </a:ext>
            </a:extLst>
          </p:cNvPr>
          <p:cNvSpPr txBox="1"/>
          <p:nvPr/>
        </p:nvSpPr>
        <p:spPr>
          <a:xfrm>
            <a:off x="1154869" y="4343400"/>
            <a:ext cx="6248400" cy="1923604"/>
          </a:xfrm>
          <a:prstGeom prst="rect">
            <a:avLst/>
          </a:prstGeom>
          <a:solidFill>
            <a:srgbClr val="C00000"/>
          </a:solidFill>
          <a:ln w="28575">
            <a:solidFill>
              <a:schemeClr val="tx1"/>
            </a:solidFill>
          </a:ln>
        </p:spPr>
        <p:txBody>
          <a:bodyPr wrap="square" rtlCol="0">
            <a:spAutoFit/>
          </a:bodyPr>
          <a:lstStyle/>
          <a:p>
            <a:pPr>
              <a:spcAft>
                <a:spcPts val="600"/>
              </a:spcAft>
            </a:pPr>
            <a:r>
              <a:rPr lang="en-US" sz="2500" dirty="0">
                <a:solidFill>
                  <a:schemeClr val="bg1"/>
                </a:solidFill>
              </a:rPr>
              <a:t>No “teaching” using lessons from the past.</a:t>
            </a:r>
          </a:p>
          <a:p>
            <a:pPr>
              <a:spcAft>
                <a:spcPts val="600"/>
              </a:spcAft>
            </a:pPr>
            <a:r>
              <a:rPr lang="en-US" sz="2500" dirty="0">
                <a:solidFill>
                  <a:schemeClr val="bg1"/>
                </a:solidFill>
              </a:rPr>
              <a:t>No “teaching” about lessons for the future.</a:t>
            </a:r>
          </a:p>
          <a:p>
            <a:pPr>
              <a:spcAft>
                <a:spcPts val="600"/>
              </a:spcAft>
            </a:pPr>
            <a:r>
              <a:rPr lang="en-US" sz="2500" dirty="0">
                <a:solidFill>
                  <a:schemeClr val="bg1"/>
                </a:solidFill>
              </a:rPr>
              <a:t>No “should-</a:t>
            </a:r>
            <a:r>
              <a:rPr lang="en-US" sz="2500" dirty="0" err="1">
                <a:solidFill>
                  <a:schemeClr val="bg1"/>
                </a:solidFill>
              </a:rPr>
              <a:t>ing</a:t>
            </a:r>
            <a:r>
              <a:rPr lang="en-US" sz="2500" dirty="0">
                <a:solidFill>
                  <a:schemeClr val="bg1"/>
                </a:solidFill>
              </a:rPr>
              <a:t>” on students.</a:t>
            </a:r>
          </a:p>
          <a:p>
            <a:r>
              <a:rPr lang="en-US" sz="2500" dirty="0">
                <a:solidFill>
                  <a:schemeClr val="bg1"/>
                </a:solidFill>
              </a:rPr>
              <a:t>No “coaching” to prevent the next incident.</a:t>
            </a:r>
          </a:p>
        </p:txBody>
      </p:sp>
      <p:pic>
        <p:nvPicPr>
          <p:cNvPr id="11" name="Picture 10">
            <a:extLst>
              <a:ext uri="{FF2B5EF4-FFF2-40B4-BE49-F238E27FC236}">
                <a16:creationId xmlns:a16="http://schemas.microsoft.com/office/drawing/2014/main" xmlns="" id="{4A2428EE-CD9D-EA47-8679-88F7B7518B03}"/>
              </a:ext>
            </a:extLst>
          </p:cNvPr>
          <p:cNvPicPr>
            <a:picLocks noChangeAspect="1"/>
          </p:cNvPicPr>
          <p:nvPr/>
        </p:nvPicPr>
        <p:blipFill>
          <a:blip r:embed="rId3"/>
          <a:stretch>
            <a:fillRect/>
          </a:stretch>
        </p:blipFill>
        <p:spPr>
          <a:xfrm>
            <a:off x="6996929" y="1706703"/>
            <a:ext cx="1385071" cy="1417497"/>
          </a:xfrm>
          <a:prstGeom prst="rect">
            <a:avLst/>
          </a:prstGeom>
        </p:spPr>
      </p:pic>
    </p:spTree>
    <p:extLst>
      <p:ext uri="{BB962C8B-B14F-4D97-AF65-F5344CB8AC3E}">
        <p14:creationId xmlns:p14="http://schemas.microsoft.com/office/powerpoint/2010/main" val="475488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type="title"/>
          </p:nvPr>
        </p:nvSpPr>
        <p:spPr/>
        <p:txBody>
          <a:bodyPr>
            <a:normAutofit/>
          </a:bodyPr>
          <a:lstStyle/>
          <a:p>
            <a:pPr marL="18288" lvl="0" indent="0">
              <a:buNone/>
            </a:pPr>
            <a:r>
              <a:rPr lang="en-US" sz="3600" dirty="0">
                <a:solidFill>
                  <a:schemeClr val="tx1"/>
                </a:solidFill>
              </a:rPr>
              <a:t>Summary: Conflict Resolution</a:t>
            </a:r>
          </a:p>
        </p:txBody>
      </p:sp>
      <p:sp>
        <p:nvSpPr>
          <p:cNvPr id="11" name="Rectangle 10">
            <a:extLst>
              <a:ext uri="{FF2B5EF4-FFF2-40B4-BE49-F238E27FC236}">
                <a16:creationId xmlns:a16="http://schemas.microsoft.com/office/drawing/2014/main" xmlns="" id="{5F0E0496-9DBF-D54E-9342-DC29835232DF}"/>
              </a:ext>
            </a:extLst>
          </p:cNvPr>
          <p:cNvSpPr/>
          <p:nvPr/>
        </p:nvSpPr>
        <p:spPr>
          <a:xfrm>
            <a:off x="1809750" y="4724400"/>
            <a:ext cx="5524500" cy="1477328"/>
          </a:xfrm>
          <a:prstGeom prst="rect">
            <a:avLst/>
          </a:prstGeom>
          <a:solidFill>
            <a:srgbClr val="0002E5"/>
          </a:solidFill>
          <a:ln w="57150">
            <a:solidFill>
              <a:schemeClr val="bg1">
                <a:lumMod val="50000"/>
              </a:schemeClr>
            </a:solidFill>
          </a:ln>
        </p:spPr>
        <p:txBody>
          <a:bodyPr wrap="square" tIns="91440" bIns="91440">
            <a:spAutoFit/>
          </a:bodyPr>
          <a:lstStyle/>
          <a:p>
            <a:pPr algn="ctr"/>
            <a:r>
              <a:rPr lang="en-US" sz="2800" b="1" dirty="0">
                <a:solidFill>
                  <a:prstClr val="white"/>
                </a:solidFill>
                <a:ea typeface="Tahoma" panose="020B0604030504040204" pitchFamily="34" charset="0"/>
                <a:cs typeface="Tahoma" panose="020B0604030504040204" pitchFamily="34" charset="0"/>
              </a:rPr>
              <a:t>“Connecting &amp; Calming”</a:t>
            </a:r>
          </a:p>
          <a:p>
            <a:pPr algn="ctr"/>
            <a:r>
              <a:rPr lang="en-US" sz="2800" b="1" dirty="0">
                <a:solidFill>
                  <a:prstClr val="white"/>
                </a:solidFill>
                <a:ea typeface="Tahoma" panose="020B0604030504040204" pitchFamily="34" charset="0"/>
                <a:cs typeface="Tahoma" panose="020B0604030504040204" pitchFamily="34" charset="0"/>
              </a:rPr>
              <a:t>using </a:t>
            </a:r>
          </a:p>
          <a:p>
            <a:pPr algn="ctr"/>
            <a:r>
              <a:rPr lang="en-US" sz="2800" b="1" dirty="0">
                <a:solidFill>
                  <a:prstClr val="white"/>
                </a:solidFill>
                <a:ea typeface="Tahoma" panose="020B0604030504040204" pitchFamily="34" charset="0"/>
                <a:cs typeface="Tahoma" panose="020B0604030504040204" pitchFamily="34" charset="0"/>
              </a:rPr>
              <a:t>Compassionate Communication</a:t>
            </a:r>
            <a:endParaRPr lang="en-US" sz="2800" dirty="0"/>
          </a:p>
        </p:txBody>
      </p:sp>
      <p:sp>
        <p:nvSpPr>
          <p:cNvPr id="3" name="Content Placeholder 2">
            <a:extLst>
              <a:ext uri="{FF2B5EF4-FFF2-40B4-BE49-F238E27FC236}">
                <a16:creationId xmlns:a16="http://schemas.microsoft.com/office/drawing/2014/main" xmlns="" id="{DB6EF7D5-04F4-4A4F-9E33-2C2B56EE9848}"/>
              </a:ext>
            </a:extLst>
          </p:cNvPr>
          <p:cNvSpPr>
            <a:spLocks noGrp="1"/>
          </p:cNvSpPr>
          <p:nvPr>
            <p:ph idx="1"/>
          </p:nvPr>
        </p:nvSpPr>
        <p:spPr>
          <a:xfrm>
            <a:off x="457200" y="1524000"/>
            <a:ext cx="8229600" cy="3047999"/>
          </a:xfrm>
        </p:spPr>
        <p:txBody>
          <a:bodyPr>
            <a:noAutofit/>
          </a:bodyPr>
          <a:lstStyle/>
          <a:p>
            <a:pPr>
              <a:lnSpc>
                <a:spcPct val="125000"/>
              </a:lnSpc>
              <a:spcAft>
                <a:spcPts val="1200"/>
              </a:spcAft>
            </a:pPr>
            <a:r>
              <a:rPr lang="en-US" sz="2600" dirty="0"/>
              <a:t>You’re dropped the focus on “</a:t>
            </a:r>
            <a:r>
              <a:rPr lang="en-US" sz="3200" b="1" dirty="0">
                <a:solidFill>
                  <a:srgbClr val="C00000"/>
                </a:solidFill>
              </a:rPr>
              <a:t>Being Right</a:t>
            </a:r>
            <a:r>
              <a:rPr lang="en-US" sz="2600" dirty="0">
                <a:solidFill>
                  <a:schemeClr val="tx1"/>
                </a:solidFill>
              </a:rPr>
              <a:t>,</a:t>
            </a:r>
            <a:r>
              <a:rPr lang="en-US" sz="2600" dirty="0"/>
              <a:t>” which only serves to </a:t>
            </a:r>
            <a:r>
              <a:rPr lang="en-US" sz="2600" b="1" i="1" dirty="0">
                <a:solidFill>
                  <a:srgbClr val="C00000"/>
                </a:solidFill>
              </a:rPr>
              <a:t>push students away</a:t>
            </a:r>
            <a:r>
              <a:rPr lang="en-US" sz="2600" i="1" dirty="0"/>
              <a:t>.</a:t>
            </a:r>
          </a:p>
          <a:p>
            <a:pPr>
              <a:lnSpc>
                <a:spcPct val="125000"/>
              </a:lnSpc>
              <a:spcAft>
                <a:spcPts val="1200"/>
              </a:spcAft>
            </a:pPr>
            <a:r>
              <a:rPr lang="en-US" sz="2600" dirty="0"/>
              <a:t>And you’ve started working to “</a:t>
            </a:r>
            <a:r>
              <a:rPr lang="en-US" sz="3200" b="1" dirty="0">
                <a:solidFill>
                  <a:srgbClr val="0002E5"/>
                </a:solidFill>
              </a:rPr>
              <a:t>Build Relationship</a:t>
            </a:r>
            <a:r>
              <a:rPr lang="en-US" sz="2600" dirty="0"/>
              <a:t>” to </a:t>
            </a:r>
            <a:r>
              <a:rPr lang="en-US" sz="2600" b="1" dirty="0">
                <a:solidFill>
                  <a:srgbClr val="0002E5"/>
                </a:solidFill>
              </a:rPr>
              <a:t>model </a:t>
            </a:r>
            <a:r>
              <a:rPr lang="en-US" sz="2600" dirty="0">
                <a:solidFill>
                  <a:schemeClr val="tx1"/>
                </a:solidFill>
              </a:rPr>
              <a:t>and</a:t>
            </a:r>
            <a:r>
              <a:rPr lang="en-US" sz="2600" b="1" dirty="0">
                <a:solidFill>
                  <a:srgbClr val="0002E5"/>
                </a:solidFill>
              </a:rPr>
              <a:t> teach self-regulatory skills</a:t>
            </a:r>
            <a:r>
              <a:rPr lang="en-US" sz="2600" dirty="0"/>
              <a:t>.</a:t>
            </a:r>
          </a:p>
        </p:txBody>
      </p:sp>
    </p:spTree>
    <p:extLst>
      <p:ext uri="{BB962C8B-B14F-4D97-AF65-F5344CB8AC3E}">
        <p14:creationId xmlns:p14="http://schemas.microsoft.com/office/powerpoint/2010/main" val="195855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2BBE254-B082-B143-AEB4-71B6D89B025D}"/>
              </a:ext>
            </a:extLst>
          </p:cNvPr>
          <p:cNvSpPr>
            <a:spLocks noGrp="1"/>
          </p:cNvSpPr>
          <p:nvPr>
            <p:ph type="body" idx="1"/>
          </p:nvPr>
        </p:nvSpPr>
        <p:spPr/>
        <p:txBody>
          <a:bodyPr/>
          <a:lstStyle/>
          <a:p>
            <a:pPr>
              <a:spcAft>
                <a:spcPts val="1400"/>
              </a:spcAft>
              <a:buClr>
                <a:schemeClr val="tx1"/>
              </a:buClr>
              <a:buFont typeface="Arial" panose="020B0604020202020204" pitchFamily="34" charset="0"/>
              <a:buChar char="•"/>
            </a:pPr>
            <a:r>
              <a:rPr lang="en-US" b="1" dirty="0">
                <a:solidFill>
                  <a:srgbClr val="0002E5"/>
                </a:solidFill>
              </a:rPr>
              <a:t>Trauma</a:t>
            </a:r>
            <a:r>
              <a:rPr lang="en-US" dirty="0"/>
              <a:t>: abuse, neglect, loss, witnessing family or community violence, surviving a life-threatening illness/event, disaster, war &amp; emotionally harmful experiences</a:t>
            </a:r>
          </a:p>
          <a:p>
            <a:pPr>
              <a:spcAft>
                <a:spcPts val="1400"/>
              </a:spcAft>
              <a:buClr>
                <a:schemeClr val="tx1"/>
              </a:buClr>
              <a:buFont typeface="Arial" panose="020B0604020202020204" pitchFamily="34" charset="0"/>
              <a:buChar char="•"/>
            </a:pPr>
            <a:r>
              <a:rPr lang="en-US" b="1" dirty="0">
                <a:solidFill>
                  <a:srgbClr val="0002E5"/>
                </a:solidFill>
              </a:rPr>
              <a:t>Very common</a:t>
            </a:r>
            <a:r>
              <a:rPr lang="en-US" dirty="0"/>
              <a:t>: 61% of men and 61% of women </a:t>
            </a:r>
          </a:p>
          <a:p>
            <a:pPr>
              <a:spcAft>
                <a:spcPts val="1400"/>
              </a:spcAft>
              <a:buClr>
                <a:schemeClr val="tx1"/>
              </a:buClr>
              <a:buFont typeface="Arial" panose="020B0604020202020204" pitchFamily="34" charset="0"/>
              <a:buChar char="•"/>
            </a:pPr>
            <a:r>
              <a:rPr lang="en-US" dirty="0"/>
              <a:t>When </a:t>
            </a:r>
            <a:r>
              <a:rPr lang="en-US" b="1" dirty="0">
                <a:solidFill>
                  <a:srgbClr val="0002E5"/>
                </a:solidFill>
              </a:rPr>
              <a:t>traumatic events happen to children and adolescents</a:t>
            </a:r>
            <a:r>
              <a:rPr lang="en-US" dirty="0"/>
              <a:t>, there are significant and dramatic effects that can last a lifetime.</a:t>
            </a:r>
          </a:p>
        </p:txBody>
      </p:sp>
      <p:sp>
        <p:nvSpPr>
          <p:cNvPr id="3" name="Title 2">
            <a:extLst>
              <a:ext uri="{FF2B5EF4-FFF2-40B4-BE49-F238E27FC236}">
                <a16:creationId xmlns:a16="http://schemas.microsoft.com/office/drawing/2014/main" xmlns="" id="{FF1C3A2F-8E49-C04F-B2E5-0B2B6AA09A00}"/>
              </a:ext>
            </a:extLst>
          </p:cNvPr>
          <p:cNvSpPr>
            <a:spLocks noGrp="1"/>
          </p:cNvSpPr>
          <p:nvPr>
            <p:ph type="title"/>
          </p:nvPr>
        </p:nvSpPr>
        <p:spPr/>
        <p:txBody>
          <a:bodyPr/>
          <a:lstStyle/>
          <a:p>
            <a:r>
              <a:rPr lang="en-US" dirty="0"/>
              <a:t>Framework: Trauma-Informed Care</a:t>
            </a:r>
          </a:p>
        </p:txBody>
      </p:sp>
    </p:spTree>
    <p:extLst>
      <p:ext uri="{BB962C8B-B14F-4D97-AF65-F5344CB8AC3E}">
        <p14:creationId xmlns:p14="http://schemas.microsoft.com/office/powerpoint/2010/main" val="932854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4171380"/>
            <a:ext cx="2209801" cy="1840269"/>
          </a:xfrm>
        </p:spPr>
      </p:pic>
      <p:sp>
        <p:nvSpPr>
          <p:cNvPr id="6" name="Content Placeholder 1"/>
          <p:cNvSpPr>
            <a:spLocks noGrp="1"/>
          </p:cNvSpPr>
          <p:nvPr>
            <p:ph type="title"/>
          </p:nvPr>
        </p:nvSpPr>
        <p:spPr/>
        <p:txBody>
          <a:bodyPr>
            <a:normAutofit/>
          </a:bodyPr>
          <a:lstStyle/>
          <a:p>
            <a:pPr marL="18288" lvl="0" indent="0">
              <a:buNone/>
            </a:pPr>
            <a:r>
              <a:rPr lang="en-US" sz="3600" dirty="0">
                <a:solidFill>
                  <a:schemeClr val="tx1"/>
                </a:solidFill>
              </a:rPr>
              <a:t>Summary: Conflict Resolution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 y="2467648"/>
            <a:ext cx="2988061" cy="1342352"/>
          </a:xfrm>
          <a:prstGeom prst="rect">
            <a:avLst/>
          </a:prstGeom>
        </p:spPr>
      </p:pic>
      <p:sp>
        <p:nvSpPr>
          <p:cNvPr id="10" name="Rectangle 9">
            <a:extLst>
              <a:ext uri="{FF2B5EF4-FFF2-40B4-BE49-F238E27FC236}">
                <a16:creationId xmlns:a16="http://schemas.microsoft.com/office/drawing/2014/main" xmlns="" id="{B0ACC020-D5F2-B04F-A144-E0E67A66406C}"/>
              </a:ext>
            </a:extLst>
          </p:cNvPr>
          <p:cNvSpPr/>
          <p:nvPr/>
        </p:nvSpPr>
        <p:spPr>
          <a:xfrm>
            <a:off x="666749" y="1462326"/>
            <a:ext cx="7810501" cy="646331"/>
          </a:xfrm>
          <a:prstGeom prst="rect">
            <a:avLst/>
          </a:prstGeom>
          <a:solidFill>
            <a:schemeClr val="bg1"/>
          </a:solidFill>
          <a:ln w="57150">
            <a:solidFill>
              <a:schemeClr val="bg1">
                <a:lumMod val="50000"/>
              </a:schemeClr>
            </a:solidFill>
          </a:ln>
        </p:spPr>
        <p:txBody>
          <a:bodyPr wrap="square" lIns="91440" tIns="91440" rIns="91440" bIns="91440">
            <a:spAutoFit/>
          </a:bodyPr>
          <a:lstStyle/>
          <a:p>
            <a:pPr marL="18288" lvl="0" algn="ctr">
              <a:spcBef>
                <a:spcPct val="20000"/>
              </a:spcBef>
              <a:buSzPct val="60000"/>
            </a:pPr>
            <a:r>
              <a:rPr lang="en-US" sz="3000" dirty="0">
                <a:solidFill>
                  <a:srgbClr val="0002E5"/>
                </a:solidFill>
                <a:latin typeface="Eras Bold ITC" panose="020B0907030504020204" pitchFamily="34" charset="0"/>
              </a:rPr>
              <a:t>Do the opposite of what’s expected.</a:t>
            </a:r>
          </a:p>
        </p:txBody>
      </p:sp>
      <p:grpSp>
        <p:nvGrpSpPr>
          <p:cNvPr id="2" name="Group 1">
            <a:extLst>
              <a:ext uri="{FF2B5EF4-FFF2-40B4-BE49-F238E27FC236}">
                <a16:creationId xmlns:a16="http://schemas.microsoft.com/office/drawing/2014/main" xmlns="" id="{D1B86DD4-ED36-D749-BA0F-338F0E37D69F}"/>
              </a:ext>
            </a:extLst>
          </p:cNvPr>
          <p:cNvGrpSpPr/>
          <p:nvPr/>
        </p:nvGrpSpPr>
        <p:grpSpPr>
          <a:xfrm>
            <a:off x="3809999" y="4131360"/>
            <a:ext cx="4955297" cy="1964640"/>
            <a:chOff x="3200401" y="3798089"/>
            <a:chExt cx="5257798" cy="2232938"/>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444" y="4038600"/>
              <a:ext cx="2151755" cy="1674669"/>
            </a:xfrm>
            <a:prstGeom prst="rect">
              <a:avLst/>
            </a:prstGeom>
          </p:spPr>
        </p:pic>
        <p:pic>
          <p:nvPicPr>
            <p:cNvPr id="8" name="Picture 2" descr="C:\Users\tamarad\AppData\Local\Microsoft\Windows\Temporary Internet Files\Content.IE5\M1L0KLLN\MC90009793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4789" y="3809316"/>
              <a:ext cx="1310211" cy="2221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15000" y="4572000"/>
              <a:ext cx="762000" cy="707886"/>
            </a:xfrm>
            <a:prstGeom prst="rect">
              <a:avLst/>
            </a:prstGeom>
            <a:noFill/>
          </p:spPr>
          <p:txBody>
            <a:bodyPr wrap="square" rtlCol="0">
              <a:spAutoFit/>
            </a:bodyPr>
            <a:lstStyle/>
            <a:p>
              <a:r>
                <a:rPr lang="en-US" sz="4000" dirty="0">
                  <a:latin typeface="Eras Bold ITC" panose="020B0907030504020204" pitchFamily="34" charset="0"/>
                </a:rPr>
                <a:t>&amp;</a:t>
              </a:r>
            </a:p>
          </p:txBody>
        </p:sp>
        <p:pic>
          <p:nvPicPr>
            <p:cNvPr id="11" name="Picture 2" descr="C:\Users\tamarad\AppData\Local\Microsoft\Windows\Temporary Internet Files\Content.IE5\M1L0KLLN\MC900097935[1].wmf">
              <a:extLst>
                <a:ext uri="{FF2B5EF4-FFF2-40B4-BE49-F238E27FC236}">
                  <a16:creationId xmlns:a16="http://schemas.microsoft.com/office/drawing/2014/main" xmlns="" id="{909BE169-C392-7D49-A95C-D9768C3D82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1" y="3798089"/>
              <a:ext cx="1310211" cy="22217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6D9D8907-EA3E-1746-8EF2-2CD2A0A53539}"/>
              </a:ext>
            </a:extLst>
          </p:cNvPr>
          <p:cNvGrpSpPr/>
          <p:nvPr/>
        </p:nvGrpSpPr>
        <p:grpSpPr>
          <a:xfrm>
            <a:off x="3967828" y="2590800"/>
            <a:ext cx="4337972" cy="430887"/>
            <a:chOff x="3967828" y="2590800"/>
            <a:chExt cx="4337972" cy="430887"/>
          </a:xfrm>
        </p:grpSpPr>
        <p:sp>
          <p:nvSpPr>
            <p:cNvPr id="12" name="Rectangle 11">
              <a:extLst>
                <a:ext uri="{FF2B5EF4-FFF2-40B4-BE49-F238E27FC236}">
                  <a16:creationId xmlns:a16="http://schemas.microsoft.com/office/drawing/2014/main" xmlns="" id="{31D3B77E-0DB8-E846-8711-E05D227A2A84}"/>
                </a:ext>
              </a:extLst>
            </p:cNvPr>
            <p:cNvSpPr/>
            <p:nvPr/>
          </p:nvSpPr>
          <p:spPr>
            <a:xfrm>
              <a:off x="3967828" y="2590800"/>
              <a:ext cx="4337972" cy="430887"/>
            </a:xfrm>
            <a:prstGeom prst="rect">
              <a:avLst/>
            </a:prstGeom>
            <a:solidFill>
              <a:srgbClr val="FFFFCC"/>
            </a:solidFill>
            <a:ln w="28575">
              <a:solidFill>
                <a:schemeClr val="tx1"/>
              </a:solidFill>
            </a:ln>
          </p:spPr>
          <p:txBody>
            <a:bodyPr wrap="square">
              <a:spAutoFit/>
            </a:bodyPr>
            <a:lstStyle/>
            <a:p>
              <a:pPr algn="r">
                <a:spcBef>
                  <a:spcPct val="20000"/>
                </a:spcBef>
                <a:buClr>
                  <a:srgbClr val="9999FF"/>
                </a:buClr>
                <a:defRPr/>
              </a:pPr>
              <a:r>
                <a:rPr lang="en-AU" sz="2200" b="1" kern="0" dirty="0">
                  <a:solidFill>
                    <a:srgbClr val="FF0000"/>
                  </a:solidFill>
                  <a:latin typeface="Arial"/>
                </a:rPr>
                <a:t>  ASSESS SAFETY FIRST!</a:t>
              </a:r>
            </a:p>
          </p:txBody>
        </p:sp>
        <p:sp>
          <p:nvSpPr>
            <p:cNvPr id="13" name="Left Arrow 12">
              <a:extLst>
                <a:ext uri="{FF2B5EF4-FFF2-40B4-BE49-F238E27FC236}">
                  <a16:creationId xmlns:a16="http://schemas.microsoft.com/office/drawing/2014/main" xmlns="" id="{40DC77FF-AA77-9D41-98F5-C31AF231BCEE}"/>
                </a:ext>
              </a:extLst>
            </p:cNvPr>
            <p:cNvSpPr/>
            <p:nvPr/>
          </p:nvSpPr>
          <p:spPr>
            <a:xfrm>
              <a:off x="4038600" y="2650573"/>
              <a:ext cx="762000" cy="29325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75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xmlns="" id="{F2A7EC01-A298-8147-9DD6-BB1845669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582237"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xmlns="" id="{D37D74A8-D1F1-744B-87D7-E7FBF43B2F45}"/>
              </a:ext>
            </a:extLst>
          </p:cNvPr>
          <p:cNvPicPr>
            <a:picLocks noChangeAspect="1"/>
          </p:cNvPicPr>
          <p:nvPr/>
        </p:nvPicPr>
        <p:blipFill rotWithShape="1">
          <a:blip r:embed="rId4">
            <a:extLst>
              <a:ext uri="{28A0092B-C50C-407E-A947-70E740481C1C}">
                <a14:useLocalDpi xmlns:a14="http://schemas.microsoft.com/office/drawing/2010/main" val="0"/>
              </a:ext>
            </a:extLst>
          </a:blip>
          <a:srcRect l="2844" t="20544" r="1897" b="23941"/>
          <a:stretch/>
        </p:blipFill>
        <p:spPr>
          <a:xfrm>
            <a:off x="4606652" y="1752600"/>
            <a:ext cx="4537347" cy="2362200"/>
          </a:xfrm>
          <a:prstGeom prst="rect">
            <a:avLst/>
          </a:prstGeom>
        </p:spPr>
      </p:pic>
      <p:pic>
        <p:nvPicPr>
          <p:cNvPr id="9" name="Picture 8" descr="A picture containing red&#10;&#10;Description automatically generated">
            <a:extLst>
              <a:ext uri="{FF2B5EF4-FFF2-40B4-BE49-F238E27FC236}">
                <a16:creationId xmlns:a16="http://schemas.microsoft.com/office/drawing/2014/main" xmlns="" id="{B5CF7940-660D-0540-962D-5266CA9D7CB1}"/>
              </a:ext>
            </a:extLst>
          </p:cNvPr>
          <p:cNvPicPr>
            <a:picLocks noChangeAspect="1"/>
          </p:cNvPicPr>
          <p:nvPr/>
        </p:nvPicPr>
        <p:blipFill rotWithShape="1">
          <a:blip r:embed="rId5">
            <a:extLst>
              <a:ext uri="{28A0092B-C50C-407E-A947-70E740481C1C}">
                <a14:useLocalDpi xmlns:a14="http://schemas.microsoft.com/office/drawing/2010/main" val="0"/>
              </a:ext>
            </a:extLst>
          </a:blip>
          <a:srcRect l="7456" t="12653" r="6632" b="17080"/>
          <a:stretch/>
        </p:blipFill>
        <p:spPr>
          <a:xfrm>
            <a:off x="4606653" y="13138"/>
            <a:ext cx="4537347" cy="1739462"/>
          </a:xfrm>
          <a:prstGeom prst="rect">
            <a:avLst/>
          </a:prstGeom>
        </p:spPr>
      </p:pic>
      <p:pic>
        <p:nvPicPr>
          <p:cNvPr id="11" name="Picture 10" descr="A screen shot of a computer&#10;&#10;Description automatically generated">
            <a:extLst>
              <a:ext uri="{FF2B5EF4-FFF2-40B4-BE49-F238E27FC236}">
                <a16:creationId xmlns:a16="http://schemas.microsoft.com/office/drawing/2014/main" xmlns="" id="{18CE2D74-14AB-104F-91DE-D1210E76B220}"/>
              </a:ext>
            </a:extLst>
          </p:cNvPr>
          <p:cNvPicPr>
            <a:picLocks noChangeAspect="1"/>
          </p:cNvPicPr>
          <p:nvPr/>
        </p:nvPicPr>
        <p:blipFill rotWithShape="1">
          <a:blip r:embed="rId6">
            <a:extLst>
              <a:ext uri="{28A0092B-C50C-407E-A947-70E740481C1C}">
                <a14:useLocalDpi xmlns:a14="http://schemas.microsoft.com/office/drawing/2010/main" val="0"/>
              </a:ext>
            </a:extLst>
          </a:blip>
          <a:srcRect l="1439" t="2439" r="1586"/>
          <a:stretch/>
        </p:blipFill>
        <p:spPr>
          <a:xfrm>
            <a:off x="4572001" y="4114800"/>
            <a:ext cx="4568872" cy="2743200"/>
          </a:xfrm>
          <a:prstGeom prst="rect">
            <a:avLst/>
          </a:prstGeom>
        </p:spPr>
      </p:pic>
    </p:spTree>
    <p:extLst>
      <p:ext uri="{BB962C8B-B14F-4D97-AF65-F5344CB8AC3E}">
        <p14:creationId xmlns:p14="http://schemas.microsoft.com/office/powerpoint/2010/main" val="898014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black background&#10;&#10;Description automatically generated">
            <a:extLst>
              <a:ext uri="{FF2B5EF4-FFF2-40B4-BE49-F238E27FC236}">
                <a16:creationId xmlns:a16="http://schemas.microsoft.com/office/drawing/2014/main" xmlns="" id="{8D22401C-1B31-1640-BAC7-A38EE61C9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91963" cy="6858000"/>
          </a:xfrm>
          <a:prstGeom prst="rect">
            <a:avLst/>
          </a:prstGeom>
        </p:spPr>
      </p:pic>
      <p:pic>
        <p:nvPicPr>
          <p:cNvPr id="7" name="Picture 6" descr="A black sign with white text&#10;&#10;Description automatically generated">
            <a:extLst>
              <a:ext uri="{FF2B5EF4-FFF2-40B4-BE49-F238E27FC236}">
                <a16:creationId xmlns:a16="http://schemas.microsoft.com/office/drawing/2014/main" xmlns="" id="{CB4B018E-C2BD-9F4E-ACF7-D1B14B13C46B}"/>
              </a:ext>
            </a:extLst>
          </p:cNvPr>
          <p:cNvPicPr>
            <a:picLocks noChangeAspect="1"/>
          </p:cNvPicPr>
          <p:nvPr/>
        </p:nvPicPr>
        <p:blipFill rotWithShape="1">
          <a:blip r:embed="rId4">
            <a:extLst>
              <a:ext uri="{28A0092B-C50C-407E-A947-70E740481C1C}">
                <a14:useLocalDpi xmlns:a14="http://schemas.microsoft.com/office/drawing/2010/main" val="0"/>
              </a:ext>
            </a:extLst>
          </a:blip>
          <a:srcRect t="3827" b="16000"/>
          <a:stretch/>
        </p:blipFill>
        <p:spPr>
          <a:xfrm>
            <a:off x="4891963" y="4097499"/>
            <a:ext cx="4252037" cy="2760501"/>
          </a:xfrm>
          <a:prstGeom prst="rect">
            <a:avLst/>
          </a:prstGeom>
        </p:spPr>
      </p:pic>
      <p:pic>
        <p:nvPicPr>
          <p:cNvPr id="9" name="Picture 8" descr="A screenshot of a cell phone screen with text&#10;&#10;Description automatically generated">
            <a:extLst>
              <a:ext uri="{FF2B5EF4-FFF2-40B4-BE49-F238E27FC236}">
                <a16:creationId xmlns:a16="http://schemas.microsoft.com/office/drawing/2014/main" xmlns="" id="{DE432362-D380-AC41-9AB3-4242DA6CC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963" y="-2628"/>
            <a:ext cx="4252037" cy="4114800"/>
          </a:xfrm>
          <a:prstGeom prst="rect">
            <a:avLst/>
          </a:prstGeom>
        </p:spPr>
      </p:pic>
    </p:spTree>
    <p:extLst>
      <p:ext uri="{BB962C8B-B14F-4D97-AF65-F5344CB8AC3E}">
        <p14:creationId xmlns:p14="http://schemas.microsoft.com/office/powerpoint/2010/main" val="3213796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87ACEAA-2548-E44F-BAB7-F8EE0D7B029E}"/>
              </a:ext>
            </a:extLst>
          </p:cNvPr>
          <p:cNvSpPr>
            <a:spLocks noGrp="1"/>
          </p:cNvSpPr>
          <p:nvPr>
            <p:ph type="body" idx="1"/>
          </p:nvPr>
        </p:nvSpPr>
        <p:spPr>
          <a:xfrm>
            <a:off x="228600" y="1600200"/>
            <a:ext cx="8458200" cy="990600"/>
          </a:xfrm>
        </p:spPr>
        <p:txBody>
          <a:bodyPr>
            <a:normAutofit fontScale="92500"/>
          </a:bodyPr>
          <a:lstStyle/>
          <a:p>
            <a:r>
              <a:rPr lang="en-US" sz="2600" dirty="0"/>
              <a:t>Trauma Information (SAMHSA):</a:t>
            </a:r>
          </a:p>
          <a:p>
            <a:pPr indent="0">
              <a:buNone/>
            </a:pPr>
            <a:r>
              <a:rPr lang="en-US" sz="2500" dirty="0"/>
              <a:t> </a:t>
            </a:r>
            <a:r>
              <a:rPr lang="en-US" sz="2500" dirty="0">
                <a:hlinkClick r:id="rId3"/>
              </a:rPr>
              <a:t>https://www.integration.samhsa.gov/clinical-practice/trauma</a:t>
            </a:r>
            <a:endParaRPr lang="en-US" sz="2500" dirty="0"/>
          </a:p>
        </p:txBody>
      </p:sp>
      <p:sp>
        <p:nvSpPr>
          <p:cNvPr id="3" name="Title 2">
            <a:extLst>
              <a:ext uri="{FF2B5EF4-FFF2-40B4-BE49-F238E27FC236}">
                <a16:creationId xmlns:a16="http://schemas.microsoft.com/office/drawing/2014/main" xmlns="" id="{91FF7380-177F-0042-ACC6-3927206AEB14}"/>
              </a:ext>
            </a:extLst>
          </p:cNvPr>
          <p:cNvSpPr>
            <a:spLocks noGrp="1"/>
          </p:cNvSpPr>
          <p:nvPr>
            <p:ph type="title"/>
          </p:nvPr>
        </p:nvSpPr>
        <p:spPr/>
        <p:txBody>
          <a:bodyPr/>
          <a:lstStyle/>
          <a:p>
            <a:r>
              <a:rPr lang="en-US" dirty="0"/>
              <a:t>Resources</a:t>
            </a:r>
          </a:p>
        </p:txBody>
      </p:sp>
      <p:pic>
        <p:nvPicPr>
          <p:cNvPr id="5" name="Picture 4">
            <a:extLst>
              <a:ext uri="{FF2B5EF4-FFF2-40B4-BE49-F238E27FC236}">
                <a16:creationId xmlns:a16="http://schemas.microsoft.com/office/drawing/2014/main" xmlns="" id="{52E89625-2B5E-DF42-BC41-BAB2A1980C64}"/>
              </a:ext>
            </a:extLst>
          </p:cNvPr>
          <p:cNvPicPr>
            <a:picLocks noChangeAspect="1"/>
          </p:cNvPicPr>
          <p:nvPr/>
        </p:nvPicPr>
        <p:blipFill>
          <a:blip r:embed="rId4"/>
          <a:stretch>
            <a:fillRect/>
          </a:stretch>
        </p:blipFill>
        <p:spPr>
          <a:xfrm>
            <a:off x="6227716" y="2534592"/>
            <a:ext cx="1885556" cy="2869324"/>
          </a:xfrm>
          <a:prstGeom prst="rect">
            <a:avLst/>
          </a:prstGeom>
        </p:spPr>
      </p:pic>
      <p:sp>
        <p:nvSpPr>
          <p:cNvPr id="6" name="Text Placeholder 1">
            <a:extLst>
              <a:ext uri="{FF2B5EF4-FFF2-40B4-BE49-F238E27FC236}">
                <a16:creationId xmlns:a16="http://schemas.microsoft.com/office/drawing/2014/main" xmlns="" id="{5D1A0B6E-5B21-2F45-919F-DA91024EB270}"/>
              </a:ext>
            </a:extLst>
          </p:cNvPr>
          <p:cNvSpPr txBox="1">
            <a:spLocks/>
          </p:cNvSpPr>
          <p:nvPr/>
        </p:nvSpPr>
        <p:spPr>
          <a:xfrm>
            <a:off x="228600" y="2688535"/>
            <a:ext cx="6024516" cy="2869324"/>
          </a:xfrm>
          <a:prstGeom prst="rect">
            <a:avLst/>
          </a:prstGeom>
        </p:spPr>
        <p:txBody>
          <a:bodyPr>
            <a:norm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r>
              <a:rPr lang="en-US" sz="2500" kern="0" dirty="0">
                <a:solidFill>
                  <a:sysClr val="windowText" lastClr="000000"/>
                </a:solidFill>
              </a:rPr>
              <a:t>Greene, Ross W. </a:t>
            </a:r>
            <a:r>
              <a:rPr lang="en-US" sz="2500" b="1" u="sng" kern="0" dirty="0">
                <a:solidFill>
                  <a:sysClr val="windowText" lastClr="000000"/>
                </a:solidFill>
              </a:rPr>
              <a:t>Lost At School </a:t>
            </a:r>
            <a:r>
              <a:rPr lang="en-US" sz="2500" u="sng" kern="0" dirty="0">
                <a:solidFill>
                  <a:sysClr val="windowText" lastClr="000000"/>
                </a:solidFill>
              </a:rPr>
              <a:t>(Revised &amp; Updated): Why Our Kids with Behavioral Challenges Are Falling Through the Cracks and How We Can Help Them</a:t>
            </a:r>
            <a:r>
              <a:rPr lang="en-US" sz="2500" kern="0" dirty="0">
                <a:solidFill>
                  <a:sysClr val="windowText" lastClr="000000"/>
                </a:solidFill>
              </a:rPr>
              <a:t>. New York, NY: Scribner, 2014.</a:t>
            </a:r>
          </a:p>
        </p:txBody>
      </p:sp>
      <p:sp>
        <p:nvSpPr>
          <p:cNvPr id="7" name="Rectangle 6">
            <a:extLst>
              <a:ext uri="{FF2B5EF4-FFF2-40B4-BE49-F238E27FC236}">
                <a16:creationId xmlns:a16="http://schemas.microsoft.com/office/drawing/2014/main" xmlns="" id="{02FD391B-AF06-4A4C-A9E8-63D8537B5B7C}"/>
              </a:ext>
            </a:extLst>
          </p:cNvPr>
          <p:cNvSpPr/>
          <p:nvPr/>
        </p:nvSpPr>
        <p:spPr>
          <a:xfrm>
            <a:off x="228601" y="5155324"/>
            <a:ext cx="7620000" cy="1184940"/>
          </a:xfrm>
          <a:prstGeom prst="rect">
            <a:avLst/>
          </a:prstGeom>
        </p:spPr>
        <p:txBody>
          <a:bodyPr wrap="square">
            <a:spAutoFit/>
          </a:bodyPr>
          <a:lstStyle/>
          <a:p>
            <a:pPr marL="285750" indent="-285750">
              <a:buFont typeface="Arial" panose="020B0604020202020204" pitchFamily="34" charset="0"/>
              <a:buChar char="•"/>
            </a:pPr>
            <a:r>
              <a:rPr lang="en-US" sz="2500" kern="0" dirty="0">
                <a:solidFill>
                  <a:sysClr val="windowText" lastClr="000000"/>
                </a:solidFill>
              </a:rPr>
              <a:t>Body Language: </a:t>
            </a:r>
            <a:r>
              <a:rPr lang="en-US" sz="2300" dirty="0">
                <a:hlinkClick r:id="rId5"/>
              </a:rPr>
              <a:t>https://www.thebalancecareers.com/active-listening-skills-with-examples-2059684</a:t>
            </a:r>
            <a:endParaRPr lang="en-US" sz="2300" dirty="0"/>
          </a:p>
        </p:txBody>
      </p:sp>
    </p:spTree>
    <p:extLst>
      <p:ext uri="{BB962C8B-B14F-4D97-AF65-F5344CB8AC3E}">
        <p14:creationId xmlns:p14="http://schemas.microsoft.com/office/powerpoint/2010/main" val="1931500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lnSpc>
                <a:spcPct val="90000"/>
              </a:lnSpc>
              <a:spcAft>
                <a:spcPts val="600"/>
              </a:spcAft>
              <a:buClr>
                <a:schemeClr val="tx1"/>
              </a:buClr>
              <a:buNone/>
            </a:pPr>
            <a:r>
              <a:rPr lang="en-US" b="1" dirty="0">
                <a:solidFill>
                  <a:srgbClr val="C00000"/>
                </a:solidFill>
              </a:rPr>
              <a:t>Consequences</a:t>
            </a:r>
            <a:r>
              <a:rPr lang="en-US" b="1" dirty="0">
                <a:solidFill>
                  <a:srgbClr val="FF3300"/>
                </a:solidFill>
              </a:rPr>
              <a:t> </a:t>
            </a:r>
            <a:r>
              <a:rPr lang="en-US" sz="2600" dirty="0"/>
              <a:t>(rewards or punishments)</a:t>
            </a:r>
            <a:r>
              <a:rPr lang="en-US" dirty="0"/>
              <a:t> only work to:</a:t>
            </a:r>
          </a:p>
          <a:p>
            <a:pPr marL="803275" lvl="1" indent="-450850">
              <a:lnSpc>
                <a:spcPct val="90000"/>
              </a:lnSpc>
              <a:spcAft>
                <a:spcPts val="600"/>
              </a:spcAft>
              <a:buAutoNum type="arabicPeriod"/>
            </a:pPr>
            <a:r>
              <a:rPr lang="en-US" dirty="0"/>
              <a:t>Teach someone basic lessons about the right and wrong ways to behave</a:t>
            </a:r>
          </a:p>
          <a:p>
            <a:pPr marL="803275" lvl="1" indent="-450850">
              <a:lnSpc>
                <a:spcPct val="90000"/>
              </a:lnSpc>
              <a:buAutoNum type="arabicPeriod"/>
            </a:pPr>
            <a:r>
              <a:rPr lang="en-US" dirty="0"/>
              <a:t>Give people the incentive to behave the right way</a:t>
            </a:r>
          </a:p>
        </p:txBody>
      </p:sp>
      <p:sp>
        <p:nvSpPr>
          <p:cNvPr id="3" name="Title 2"/>
          <p:cNvSpPr>
            <a:spLocks noGrp="1"/>
          </p:cNvSpPr>
          <p:nvPr>
            <p:ph type="title"/>
          </p:nvPr>
        </p:nvSpPr>
        <p:spPr/>
        <p:txBody>
          <a:bodyPr>
            <a:normAutofit/>
          </a:bodyPr>
          <a:lstStyle/>
          <a:p>
            <a:r>
              <a:rPr lang="en-US" dirty="0"/>
              <a:t>Why Current “Interventions” Don’t Work</a:t>
            </a:r>
          </a:p>
        </p:txBody>
      </p:sp>
      <p:sp>
        <p:nvSpPr>
          <p:cNvPr id="4" name="Content Placeholder 1"/>
          <p:cNvSpPr txBox="1">
            <a:spLocks/>
          </p:cNvSpPr>
          <p:nvPr/>
        </p:nvSpPr>
        <p:spPr>
          <a:xfrm>
            <a:off x="533400" y="3505200"/>
            <a:ext cx="8229600" cy="1905000"/>
          </a:xfrm>
          <a:prstGeom prst="rect">
            <a:avLst/>
          </a:prstGeom>
          <a:solidFill>
            <a:srgbClr val="FFFFCC"/>
          </a:solidFill>
          <a:ln w="38100">
            <a:solidFill>
              <a:schemeClr val="tx1"/>
            </a:solidFill>
          </a:ln>
        </p:spPr>
        <p:txBody>
          <a:bodyPr anchor="ct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en-US" sz="3200" b="1" kern="0" dirty="0"/>
              <a:t>Most challenging students </a:t>
            </a:r>
            <a:r>
              <a:rPr lang="en-US" sz="3200" b="1" kern="0" dirty="0">
                <a:solidFill>
                  <a:srgbClr val="0002E5"/>
                </a:solidFill>
              </a:rPr>
              <a:t>already know</a:t>
            </a:r>
            <a:r>
              <a:rPr lang="en-US" sz="3200" b="1" kern="0" dirty="0"/>
              <a:t> how we want them to behave &amp; most are </a:t>
            </a:r>
            <a:r>
              <a:rPr lang="en-US" sz="3200" b="1" kern="0" dirty="0">
                <a:solidFill>
                  <a:srgbClr val="0002E5"/>
                </a:solidFill>
              </a:rPr>
              <a:t>already motivated</a:t>
            </a:r>
            <a:r>
              <a:rPr lang="en-US" sz="3200" b="1" kern="0" dirty="0"/>
              <a:t> to behave the right way.  </a:t>
            </a:r>
          </a:p>
        </p:txBody>
      </p:sp>
      <p:sp>
        <p:nvSpPr>
          <p:cNvPr id="5" name="Rectangle 4"/>
          <p:cNvSpPr/>
          <p:nvPr/>
        </p:nvSpPr>
        <p:spPr>
          <a:xfrm>
            <a:off x="1219200" y="5715000"/>
            <a:ext cx="7239000" cy="523220"/>
          </a:xfrm>
          <a:prstGeom prst="rect">
            <a:avLst/>
          </a:prstGeom>
          <a:solidFill>
            <a:srgbClr val="CEE4FF"/>
          </a:solidFill>
          <a:ln w="38100">
            <a:solidFill>
              <a:schemeClr val="tx1"/>
            </a:solidFill>
          </a:ln>
        </p:spPr>
        <p:txBody>
          <a:bodyPr wrap="square">
            <a:spAutoFit/>
          </a:bodyPr>
          <a:lstStyle/>
          <a:p>
            <a:pPr algn="ctr"/>
            <a:r>
              <a:rPr lang="en-US" sz="2800" b="1" kern="0" dirty="0"/>
              <a:t>They simply </a:t>
            </a:r>
            <a:r>
              <a:rPr lang="en-US" sz="2800" b="1" kern="0" dirty="0">
                <a:solidFill>
                  <a:srgbClr val="C00000"/>
                </a:solidFill>
              </a:rPr>
              <a:t>do not have the skills </a:t>
            </a:r>
            <a:r>
              <a:rPr lang="en-US" sz="2800" b="1" kern="0" dirty="0"/>
              <a:t>to do so.</a:t>
            </a:r>
          </a:p>
        </p:txBody>
      </p:sp>
    </p:spTree>
    <p:extLst>
      <p:ext uri="{BB962C8B-B14F-4D97-AF65-F5344CB8AC3E}">
        <p14:creationId xmlns:p14="http://schemas.microsoft.com/office/powerpoint/2010/main" val="153373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E02FDA4-9204-5D49-9741-47AA8F6B9AD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xmlns="" id="{4B0C1E40-EFA7-C343-BAD2-46AA1EF62B0E}"/>
              </a:ext>
            </a:extLst>
          </p:cNvPr>
          <p:cNvSpPr>
            <a:spLocks noGrp="1"/>
          </p:cNvSpPr>
          <p:nvPr>
            <p:ph type="title"/>
          </p:nvPr>
        </p:nvSpPr>
        <p:spPr/>
        <p:txBody>
          <a:bodyPr/>
          <a:lstStyle/>
          <a:p>
            <a:r>
              <a:rPr lang="en-US" dirty="0"/>
              <a:t>ACEs have Long-Lasting Effects</a:t>
            </a:r>
          </a:p>
        </p:txBody>
      </p:sp>
      <p:pic>
        <p:nvPicPr>
          <p:cNvPr id="4" name="Picture 3">
            <a:extLst>
              <a:ext uri="{FF2B5EF4-FFF2-40B4-BE49-F238E27FC236}">
                <a16:creationId xmlns:a16="http://schemas.microsoft.com/office/drawing/2014/main" xmlns="" id="{947D21DA-16AD-604D-8BB2-B4B5B4EDF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8" y="1369541"/>
            <a:ext cx="9144000" cy="5488459"/>
          </a:xfrm>
          <a:prstGeom prst="rect">
            <a:avLst/>
          </a:prstGeom>
        </p:spPr>
      </p:pic>
    </p:spTree>
    <p:extLst>
      <p:ext uri="{BB962C8B-B14F-4D97-AF65-F5344CB8AC3E}">
        <p14:creationId xmlns:p14="http://schemas.microsoft.com/office/powerpoint/2010/main" val="277352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E02FDA4-9204-5D49-9741-47AA8F6B9AD8}"/>
              </a:ext>
            </a:extLst>
          </p:cNvPr>
          <p:cNvSpPr>
            <a:spLocks noGrp="1"/>
          </p:cNvSpPr>
          <p:nvPr>
            <p:ph type="body" idx="1"/>
          </p:nvPr>
        </p:nvSpPr>
        <p:spPr>
          <a:xfrm>
            <a:off x="457200" y="1447800"/>
            <a:ext cx="8229600" cy="4898335"/>
          </a:xfrm>
        </p:spPr>
        <p:txBody>
          <a:bodyPr/>
          <a:lstStyle/>
          <a:p>
            <a:r>
              <a:rPr lang="en-US" sz="2800" dirty="0">
                <a:solidFill>
                  <a:srgbClr val="FF0000"/>
                </a:solidFill>
              </a:rPr>
              <a:t>Alters brain development      	      the body’s “fight or flight” system.</a:t>
            </a:r>
          </a:p>
          <a:p>
            <a:endParaRPr lang="en-US" dirty="0"/>
          </a:p>
        </p:txBody>
      </p:sp>
      <p:sp>
        <p:nvSpPr>
          <p:cNvPr id="3" name="Title 2">
            <a:extLst>
              <a:ext uri="{FF2B5EF4-FFF2-40B4-BE49-F238E27FC236}">
                <a16:creationId xmlns:a16="http://schemas.microsoft.com/office/drawing/2014/main" xmlns="" id="{4B0C1E40-EFA7-C343-BAD2-46AA1EF62B0E}"/>
              </a:ext>
            </a:extLst>
          </p:cNvPr>
          <p:cNvSpPr>
            <a:spLocks noGrp="1"/>
          </p:cNvSpPr>
          <p:nvPr>
            <p:ph type="title"/>
          </p:nvPr>
        </p:nvSpPr>
        <p:spPr/>
        <p:txBody>
          <a:bodyPr>
            <a:normAutofit fontScale="90000"/>
          </a:bodyPr>
          <a:lstStyle/>
          <a:p>
            <a:r>
              <a:rPr lang="en-US" dirty="0"/>
              <a:t>The Negative Lifelong Consequences of ACEs</a:t>
            </a:r>
          </a:p>
        </p:txBody>
      </p:sp>
      <p:pic>
        <p:nvPicPr>
          <p:cNvPr id="7" name="Picture 6" descr="A screenshot of a cell phone&#10;&#10;Description automatically generated">
            <a:extLst>
              <a:ext uri="{FF2B5EF4-FFF2-40B4-BE49-F238E27FC236}">
                <a16:creationId xmlns:a16="http://schemas.microsoft.com/office/drawing/2014/main" xmlns="" id="{F2E4BE2A-0DA7-A74C-B164-8FFF73587172}"/>
              </a:ext>
            </a:extLst>
          </p:cNvPr>
          <p:cNvPicPr>
            <a:picLocks noChangeAspect="1"/>
          </p:cNvPicPr>
          <p:nvPr/>
        </p:nvPicPr>
        <p:blipFill rotWithShape="1">
          <a:blip r:embed="rId3">
            <a:extLst>
              <a:ext uri="{28A0092B-C50C-407E-A947-70E740481C1C}">
                <a14:useLocalDpi xmlns:a14="http://schemas.microsoft.com/office/drawing/2010/main" val="0"/>
              </a:ext>
            </a:extLst>
          </a:blip>
          <a:srcRect t="5648"/>
          <a:stretch/>
        </p:blipFill>
        <p:spPr>
          <a:xfrm>
            <a:off x="1143000" y="2514600"/>
            <a:ext cx="6629400" cy="4163832"/>
          </a:xfrm>
          <a:prstGeom prst="rect">
            <a:avLst/>
          </a:prstGeom>
        </p:spPr>
      </p:pic>
      <p:sp>
        <p:nvSpPr>
          <p:cNvPr id="8" name="Right Arrow 7">
            <a:extLst>
              <a:ext uri="{FF2B5EF4-FFF2-40B4-BE49-F238E27FC236}">
                <a16:creationId xmlns:a16="http://schemas.microsoft.com/office/drawing/2014/main" xmlns="" id="{3CF2CE02-94D3-8540-85D9-90B1BDF7A66A}"/>
              </a:ext>
            </a:extLst>
          </p:cNvPr>
          <p:cNvSpPr/>
          <p:nvPr/>
        </p:nvSpPr>
        <p:spPr>
          <a:xfrm>
            <a:off x="4724400" y="1524000"/>
            <a:ext cx="685800" cy="3810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5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9EA9C47-3D23-1C4A-BCA4-855BCEE2908D}"/>
              </a:ext>
            </a:extLst>
          </p:cNvPr>
          <p:cNvSpPr>
            <a:spLocks noGrp="1"/>
          </p:cNvSpPr>
          <p:nvPr>
            <p:ph type="body" idx="1"/>
          </p:nvPr>
        </p:nvSpPr>
        <p:spPr>
          <a:xfrm>
            <a:off x="457200" y="1502464"/>
            <a:ext cx="8001000" cy="5355535"/>
          </a:xfrm>
        </p:spPr>
        <p:txBody>
          <a:bodyPr/>
          <a:lstStyle/>
          <a:p>
            <a:pPr>
              <a:spcAft>
                <a:spcPts val="1400"/>
              </a:spcAft>
            </a:pPr>
            <a:r>
              <a:rPr lang="en-US" sz="2800" dirty="0"/>
              <a:t>Most survivors </a:t>
            </a:r>
            <a:r>
              <a:rPr lang="en-US" sz="2800" b="1" dirty="0">
                <a:solidFill>
                  <a:srgbClr val="C00000"/>
                </a:solidFill>
              </a:rPr>
              <a:t>do</a:t>
            </a:r>
            <a:r>
              <a:rPr lang="en-US" sz="2800" dirty="0"/>
              <a:t> </a:t>
            </a:r>
            <a:r>
              <a:rPr lang="en-US" sz="2800" b="1" dirty="0">
                <a:solidFill>
                  <a:srgbClr val="C00000"/>
                </a:solidFill>
              </a:rPr>
              <a:t>not receive </a:t>
            </a:r>
            <a:r>
              <a:rPr lang="en-US" sz="2800" dirty="0"/>
              <a:t>needed services, intervention and supports to overcome trauma.</a:t>
            </a:r>
          </a:p>
          <a:p>
            <a:r>
              <a:rPr lang="en-US" dirty="0"/>
              <a:t>A </a:t>
            </a:r>
            <a:r>
              <a:rPr lang="en-US" b="1" dirty="0"/>
              <a:t>strengths-based</a:t>
            </a:r>
            <a:r>
              <a:rPr lang="en-US" dirty="0"/>
              <a:t> organizational service delivery approach:</a:t>
            </a:r>
          </a:p>
          <a:p>
            <a:pPr lvl="1">
              <a:spcAft>
                <a:spcPts val="1000"/>
              </a:spcAft>
            </a:pPr>
            <a:r>
              <a:rPr lang="en-US" dirty="0"/>
              <a:t>That is grounded in an </a:t>
            </a:r>
            <a:r>
              <a:rPr lang="en-US" b="1" dirty="0">
                <a:solidFill>
                  <a:srgbClr val="0002E5"/>
                </a:solidFill>
              </a:rPr>
              <a:t>understanding of and responsiveness to the impact of trauma</a:t>
            </a:r>
            <a:r>
              <a:rPr lang="en-US" dirty="0"/>
              <a:t>, </a:t>
            </a:r>
          </a:p>
          <a:p>
            <a:pPr lvl="1">
              <a:spcAft>
                <a:spcPts val="1000"/>
              </a:spcAft>
            </a:pPr>
            <a:r>
              <a:rPr lang="en-US" dirty="0"/>
              <a:t>That emphasizes </a:t>
            </a:r>
            <a:r>
              <a:rPr lang="en-US" b="1" dirty="0">
                <a:solidFill>
                  <a:srgbClr val="0002E5"/>
                </a:solidFill>
              </a:rPr>
              <a:t>physical, psychological, and emotional </a:t>
            </a:r>
            <a:r>
              <a:rPr lang="en-US" b="1" u="sng" dirty="0">
                <a:solidFill>
                  <a:srgbClr val="C00000"/>
                </a:solidFill>
              </a:rPr>
              <a:t>safety</a:t>
            </a:r>
            <a:r>
              <a:rPr lang="en-US" b="1" dirty="0">
                <a:solidFill>
                  <a:srgbClr val="C00000"/>
                </a:solidFill>
              </a:rPr>
              <a:t> for both providers and survivors</a:t>
            </a:r>
            <a:endParaRPr lang="en-US" dirty="0">
              <a:solidFill>
                <a:srgbClr val="C00000"/>
              </a:solidFill>
            </a:endParaRPr>
          </a:p>
          <a:p>
            <a:pPr lvl="1"/>
            <a:r>
              <a:rPr lang="en-US" dirty="0"/>
              <a:t>That creates</a:t>
            </a:r>
            <a:r>
              <a:rPr lang="en-US" b="1" dirty="0"/>
              <a:t> </a:t>
            </a:r>
            <a:r>
              <a:rPr lang="en-US" b="1" dirty="0">
                <a:solidFill>
                  <a:srgbClr val="0002E5"/>
                </a:solidFill>
              </a:rPr>
              <a:t>opportunities for survivors to rebuild a sense of of control and empowerment</a:t>
            </a:r>
            <a:r>
              <a:rPr lang="en-US" dirty="0"/>
              <a:t>.</a:t>
            </a:r>
          </a:p>
        </p:txBody>
      </p:sp>
      <p:sp>
        <p:nvSpPr>
          <p:cNvPr id="3" name="Title 2">
            <a:extLst>
              <a:ext uri="{FF2B5EF4-FFF2-40B4-BE49-F238E27FC236}">
                <a16:creationId xmlns:a16="http://schemas.microsoft.com/office/drawing/2014/main" xmlns="" id="{4D55A6E7-6CEA-6F4F-9F30-D0498570E48A}"/>
              </a:ext>
            </a:extLst>
          </p:cNvPr>
          <p:cNvSpPr>
            <a:spLocks noGrp="1"/>
          </p:cNvSpPr>
          <p:nvPr>
            <p:ph type="title"/>
          </p:nvPr>
        </p:nvSpPr>
        <p:spPr/>
        <p:txBody>
          <a:bodyPr/>
          <a:lstStyle/>
          <a:p>
            <a:r>
              <a:rPr lang="en-US" dirty="0"/>
              <a:t>Trauma-Informed Care</a:t>
            </a:r>
          </a:p>
        </p:txBody>
      </p:sp>
    </p:spTree>
    <p:extLst>
      <p:ext uri="{BB962C8B-B14F-4D97-AF65-F5344CB8AC3E}">
        <p14:creationId xmlns:p14="http://schemas.microsoft.com/office/powerpoint/2010/main" val="1688354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CD3E502-0E67-4556-BC14-7B414C7C5413}"/>
              </a:ext>
            </a:extLst>
          </p:cNvPr>
          <p:cNvSpPr txBox="1">
            <a:spLocks/>
          </p:cNvSpPr>
          <p:nvPr/>
        </p:nvSpPr>
        <p:spPr>
          <a:xfrm>
            <a:off x="2438400" y="-219036"/>
            <a:ext cx="7377120" cy="944921"/>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600" dirty="0">
              <a:solidFill>
                <a:schemeClr val="tx1"/>
              </a:solidFill>
            </a:endParaRPr>
          </a:p>
        </p:txBody>
      </p:sp>
      <p:pic>
        <p:nvPicPr>
          <p:cNvPr id="5" name="Content Placeholder 4">
            <a:extLst>
              <a:ext uri="{FF2B5EF4-FFF2-40B4-BE49-F238E27FC236}">
                <a16:creationId xmlns:a16="http://schemas.microsoft.com/office/drawing/2014/main" xmlns="" id="{A837E05C-F0CF-42A8-8DBE-A43B54EAA680}"/>
              </a:ext>
            </a:extLst>
          </p:cNvPr>
          <p:cNvPicPr>
            <a:picLocks noChangeAspect="1"/>
          </p:cNvPicPr>
          <p:nvPr/>
        </p:nvPicPr>
        <p:blipFill>
          <a:blip r:embed="rId3"/>
          <a:stretch>
            <a:fillRect/>
          </a:stretch>
        </p:blipFill>
        <p:spPr>
          <a:xfrm>
            <a:off x="5020994" y="2423354"/>
            <a:ext cx="3970795" cy="2640578"/>
          </a:xfrm>
          <a:prstGeom prst="rect">
            <a:avLst/>
          </a:prstGeom>
        </p:spPr>
      </p:pic>
      <p:sp>
        <p:nvSpPr>
          <p:cNvPr id="7" name="TextBox 6">
            <a:extLst>
              <a:ext uri="{FF2B5EF4-FFF2-40B4-BE49-F238E27FC236}">
                <a16:creationId xmlns:a16="http://schemas.microsoft.com/office/drawing/2014/main" xmlns="" id="{E6516C12-49AC-4C35-A68D-DF4F60C28579}"/>
              </a:ext>
            </a:extLst>
          </p:cNvPr>
          <p:cNvSpPr txBox="1"/>
          <p:nvPr/>
        </p:nvSpPr>
        <p:spPr>
          <a:xfrm>
            <a:off x="1066800" y="6019800"/>
            <a:ext cx="7239000" cy="584775"/>
          </a:xfrm>
          <a:prstGeom prst="rect">
            <a:avLst/>
          </a:prstGeom>
          <a:solidFill>
            <a:srgbClr val="FFFFCC"/>
          </a:solidFill>
          <a:ln>
            <a:solidFill>
              <a:schemeClr val="tx1"/>
            </a:solidFill>
          </a:ln>
        </p:spPr>
        <p:txBody>
          <a:bodyPr wrap="square" rtlCol="0">
            <a:spAutoFit/>
          </a:bodyPr>
          <a:lstStyle/>
          <a:p>
            <a:pPr algn="ctr"/>
            <a:r>
              <a:rPr lang="en-US" sz="3200" b="1" dirty="0">
                <a:solidFill>
                  <a:srgbClr val="0002E5"/>
                </a:solidFill>
              </a:rPr>
              <a:t>What’s the deal with this young person?  </a:t>
            </a:r>
          </a:p>
        </p:txBody>
      </p:sp>
      <p:sp>
        <p:nvSpPr>
          <p:cNvPr id="9" name="Text Placeholder 8">
            <a:extLst>
              <a:ext uri="{FF2B5EF4-FFF2-40B4-BE49-F238E27FC236}">
                <a16:creationId xmlns:a16="http://schemas.microsoft.com/office/drawing/2014/main" xmlns="" id="{E704EE33-C444-5B4B-81AD-BE0030A48A32}"/>
              </a:ext>
            </a:extLst>
          </p:cNvPr>
          <p:cNvSpPr>
            <a:spLocks noGrp="1"/>
          </p:cNvSpPr>
          <p:nvPr>
            <p:ph type="body" idx="1"/>
          </p:nvPr>
        </p:nvSpPr>
        <p:spPr>
          <a:xfrm>
            <a:off x="457200" y="1600200"/>
            <a:ext cx="4343400" cy="4898335"/>
          </a:xfrm>
        </p:spPr>
        <p:txBody>
          <a:bodyPr/>
          <a:lstStyle/>
          <a:p>
            <a:r>
              <a:rPr lang="en-US" sz="2000" dirty="0"/>
              <a:t>It’s a hectic Monday morning and you are trying to catch up with what happened on center over the weekend.</a:t>
            </a:r>
            <a:br>
              <a:rPr lang="en-US" sz="2000" dirty="0"/>
            </a:br>
            <a:endParaRPr lang="en-US" sz="2000" dirty="0"/>
          </a:p>
          <a:p>
            <a:r>
              <a:rPr lang="en-US" sz="2000" dirty="0"/>
              <a:t>You get a call from a career technical instructor, Mr. Williams who tells you that Dylan has just “flipped out” again in class, so he’s sending him down to you. </a:t>
            </a:r>
            <a:br>
              <a:rPr lang="en-US" sz="2000" dirty="0"/>
            </a:br>
            <a:endParaRPr lang="en-US" sz="2000" dirty="0"/>
          </a:p>
          <a:p>
            <a:r>
              <a:rPr lang="en-US" sz="2000" b="1" dirty="0"/>
              <a:t>It’s the 3rd time in </a:t>
            </a:r>
            <a:r>
              <a:rPr lang="en-US" sz="2000" b="1" dirty="0">
                <a:solidFill>
                  <a:srgbClr val="FF0000"/>
                </a:solidFill>
              </a:rPr>
              <a:t>2 weeks </a:t>
            </a:r>
            <a:r>
              <a:rPr lang="en-US" sz="2000" b="1" dirty="0"/>
              <a:t>that this has happened.</a:t>
            </a:r>
          </a:p>
          <a:p>
            <a:endParaRPr lang="en-US" sz="2000" dirty="0"/>
          </a:p>
        </p:txBody>
      </p:sp>
      <p:sp>
        <p:nvSpPr>
          <p:cNvPr id="6" name="Title 5"/>
          <p:cNvSpPr>
            <a:spLocks noGrp="1"/>
          </p:cNvSpPr>
          <p:nvPr>
            <p:ph type="title"/>
          </p:nvPr>
        </p:nvSpPr>
        <p:spPr/>
        <p:txBody>
          <a:bodyPr>
            <a:normAutofit/>
          </a:bodyPr>
          <a:lstStyle/>
          <a:p>
            <a:r>
              <a:rPr lang="en-US" dirty="0">
                <a:solidFill>
                  <a:schemeClr val="tx1"/>
                </a:solidFill>
              </a:rPr>
              <a:t>A Scenario: Not Again?!</a:t>
            </a:r>
            <a:endParaRPr lang="en-US" dirty="0"/>
          </a:p>
        </p:txBody>
      </p:sp>
      <p:sp>
        <p:nvSpPr>
          <p:cNvPr id="10" name="Text Placeholder 8">
            <a:extLst>
              <a:ext uri="{FF2B5EF4-FFF2-40B4-BE49-F238E27FC236}">
                <a16:creationId xmlns:a16="http://schemas.microsoft.com/office/drawing/2014/main" xmlns="" id="{5EC4AB4C-9C19-B947-9F03-4EEFB7434E1C}"/>
              </a:ext>
            </a:extLst>
          </p:cNvPr>
          <p:cNvSpPr txBox="1">
            <a:spLocks/>
          </p:cNvSpPr>
          <p:nvPr/>
        </p:nvSpPr>
        <p:spPr>
          <a:xfrm>
            <a:off x="-3048000" y="4873348"/>
            <a:ext cx="8557074" cy="2003390"/>
          </a:xfrm>
          <a:prstGeom prst="rect">
            <a:avLst/>
          </a:prstGeom>
        </p:spPr>
        <p:txBody>
          <a:bodyPr>
            <a:noAutofit/>
          </a:bodyPr>
          <a:lstStyle>
            <a:defPPr>
              <a:defRPr>
                <a:solidFill>
                  <a:schemeClr val="tx1"/>
                </a:solidFill>
                <a:latin typeface="+mn-lt"/>
                <a:ea typeface="+mn-ea"/>
                <a:cs typeface="+mn-cs"/>
              </a:defRPr>
            </a:defPPr>
            <a:lvl1pPr marL="342900" indent="-342900" eaLnBrk="1" hangingPunct="1">
              <a:spcAft>
                <a:spcPts val="200"/>
              </a:spcAft>
              <a:buChar char="•"/>
              <a:defRPr sz="3000">
                <a:latin typeface="+mn-lt"/>
              </a:defRPr>
            </a:lvl1pPr>
            <a:lvl2pPr marL="742950" indent="-285750" eaLnBrk="1" hangingPunct="1">
              <a:spcAft>
                <a:spcPts val="200"/>
              </a:spcAft>
              <a:buChar char="–"/>
              <a:defRPr sz="2600">
                <a:latin typeface="+mn-lt"/>
              </a:defRPr>
            </a:lvl2pPr>
            <a:lvl3pPr marL="1143000" indent="-228600" eaLnBrk="1" hangingPunct="1">
              <a:spcAft>
                <a:spcPts val="200"/>
              </a:spcAft>
              <a:buChar char="•"/>
              <a:defRPr sz="2200">
                <a:latin typeface="+mn-lt"/>
              </a:defRPr>
            </a:lvl3pPr>
            <a:lvl4pPr marL="1600200" indent="-228600" eaLnBrk="1" hangingPunct="1">
              <a:spcAft>
                <a:spcPts val="200"/>
              </a:spcAft>
              <a:buChar char="–"/>
              <a:defRPr sz="2000">
                <a:latin typeface="+mn-lt"/>
              </a:defRPr>
            </a:lvl4pPr>
            <a:lvl5pPr marL="2057400" indent="-228600" eaLnBrk="1" hangingPunct="1">
              <a:spcAft>
                <a:spcPts val="200"/>
              </a:spcAft>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346075" indent="0">
              <a:buNone/>
            </a:pPr>
            <a:endParaRPr lang="en-US" sz="2800" b="1" kern="0" dirty="0">
              <a:solidFill>
                <a:sysClr val="windowText" lastClr="000000"/>
              </a:solidFill>
            </a:endParaRPr>
          </a:p>
        </p:txBody>
      </p:sp>
    </p:spTree>
    <p:extLst>
      <p:ext uri="{BB962C8B-B14F-4D97-AF65-F5344CB8AC3E}">
        <p14:creationId xmlns:p14="http://schemas.microsoft.com/office/powerpoint/2010/main" val="105445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ontemporary Blu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XRUYQT3274NZ-681238054-1745</_dlc_DocId>
    <_dlc_DocIdUrl xmlns="b22f8f74-215c-4154-9939-bd29e4e8980e">
      <Url>https://supportservices.jobcorps.gov/health/_layouts/15/DocIdRedir.aspx?ID=XRUYQT3274NZ-681238054-1745</Url>
      <Description>XRUYQT3274NZ-681238054-1745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EAB8838-4E93-4AB3-A78A-5BA004562C51}"/>
</file>

<file path=customXml/itemProps2.xml><?xml version="1.0" encoding="utf-8"?>
<ds:datastoreItem xmlns:ds="http://schemas.openxmlformats.org/officeDocument/2006/customXml" ds:itemID="{2FA6A0F3-9999-4CDA-91F1-21BAC92B58B8}"/>
</file>

<file path=customXml/itemProps3.xml><?xml version="1.0" encoding="utf-8"?>
<ds:datastoreItem xmlns:ds="http://schemas.openxmlformats.org/officeDocument/2006/customXml" ds:itemID="{33DCE97B-6E64-4DFB-A3EB-F5E5CCA180F7}"/>
</file>

<file path=customXml/itemProps4.xml><?xml version="1.0" encoding="utf-8"?>
<ds:datastoreItem xmlns:ds="http://schemas.openxmlformats.org/officeDocument/2006/customXml" ds:itemID="{60597308-CA7E-49C9-A85F-C25AE45AC09E}"/>
</file>

<file path=docProps/app.xml><?xml version="1.0" encoding="utf-8"?>
<Properties xmlns="http://schemas.openxmlformats.org/officeDocument/2006/extended-properties" xmlns:vt="http://schemas.openxmlformats.org/officeDocument/2006/docPropsVTypes">
  <Template>Contemporary Blue TEMPLATE</Template>
  <TotalTime>0</TotalTime>
  <Words>7294</Words>
  <Application>Microsoft Office PowerPoint</Application>
  <PresentationFormat>On-screen Show (4:3)</PresentationFormat>
  <Paragraphs>547</Paragraphs>
  <Slides>54</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MS PGothic</vt:lpstr>
      <vt:lpstr>Aharoni</vt:lpstr>
      <vt:lpstr>Arial</vt:lpstr>
      <vt:lpstr>Calibri</vt:lpstr>
      <vt:lpstr>Castellar</vt:lpstr>
      <vt:lpstr>Corbel</vt:lpstr>
      <vt:lpstr>Eras Bold ITC</vt:lpstr>
      <vt:lpstr>Eras Medium ITC</vt:lpstr>
      <vt:lpstr>Monaco</vt:lpstr>
      <vt:lpstr>Tahoma</vt:lpstr>
      <vt:lpstr>Times</vt:lpstr>
      <vt:lpstr>Wingdings</vt:lpstr>
      <vt:lpstr>Contemporary Blue TEMPLATE</vt:lpstr>
      <vt:lpstr>Communication for Conflict Resolution:  Being Right vs. Building Relationship</vt:lpstr>
      <vt:lpstr>Why Conflict Prevention?</vt:lpstr>
      <vt:lpstr>Learning Objectives</vt:lpstr>
      <vt:lpstr>Develop a New Perspective</vt:lpstr>
      <vt:lpstr>Framework: Trauma-Informed Care</vt:lpstr>
      <vt:lpstr>ACEs have Long-Lasting Effects</vt:lpstr>
      <vt:lpstr>The Negative Lifelong Consequences of ACEs</vt:lpstr>
      <vt:lpstr>Trauma-Informed Care</vt:lpstr>
      <vt:lpstr>A Scenario: Not Again?!</vt:lpstr>
      <vt:lpstr>Why Do Students Display Challenging Behaviors?</vt:lpstr>
      <vt:lpstr>Another Theory</vt:lpstr>
      <vt:lpstr>Old Explanations Don’t Make Sense</vt:lpstr>
      <vt:lpstr>Lagging Skills</vt:lpstr>
      <vt:lpstr>2 Important Areas of Lagging Skills</vt:lpstr>
      <vt:lpstr>How to deal with Dylan?</vt:lpstr>
      <vt:lpstr>Student Blow Ups are Predictable</vt:lpstr>
      <vt:lpstr>Stress Responses</vt:lpstr>
      <vt:lpstr>Assumptions and Expectations</vt:lpstr>
      <vt:lpstr>CONFLICT PREVENTION</vt:lpstr>
      <vt:lpstr>Hidden Agendas</vt:lpstr>
      <vt:lpstr>Conflict and Resistance</vt:lpstr>
      <vt:lpstr>Conflict Prevention Step 1</vt:lpstr>
      <vt:lpstr>Conflict Prevention Step 2</vt:lpstr>
      <vt:lpstr>Conflict Prevention Step 3</vt:lpstr>
      <vt:lpstr>Conflict Prevention Step 3</vt:lpstr>
      <vt:lpstr>Most Common Mistake</vt:lpstr>
      <vt:lpstr>Most Common Mistake</vt:lpstr>
      <vt:lpstr>Conflict RESOLUTION</vt:lpstr>
      <vt:lpstr>Building Relationship</vt:lpstr>
      <vt:lpstr>Building Relationship</vt:lpstr>
      <vt:lpstr>Strategies: Calming &amp; Connecting</vt:lpstr>
      <vt:lpstr>Strategies: What to TRY</vt:lpstr>
      <vt:lpstr>Strategies: What to TRY</vt:lpstr>
      <vt:lpstr>Conflict Resolution Strategies</vt:lpstr>
      <vt:lpstr>1. TAKE ONE SMALL STEP BACK.</vt:lpstr>
      <vt:lpstr>1. TAKE ONE SMALL STEP BACK.</vt:lpstr>
      <vt:lpstr>1. TAKE ONE SMALL STEP BACK.</vt:lpstr>
      <vt:lpstr>1. SIT DOWN SLOWLY (if possible)</vt:lpstr>
      <vt:lpstr>2. WHISPER (low voice)</vt:lpstr>
      <vt:lpstr>3.  LISTEN, LISTEN then REPEAT</vt:lpstr>
      <vt:lpstr>3.  LISTEN, LISTEN then REPEAT</vt:lpstr>
      <vt:lpstr>3.  LISTEN, LISTEN then REPEAT</vt:lpstr>
      <vt:lpstr>3.  LISTEN, LISTEN then REPEAT</vt:lpstr>
      <vt:lpstr>Compassionate Communication</vt:lpstr>
      <vt:lpstr>An Important Caveat</vt:lpstr>
      <vt:lpstr>Summary: Background</vt:lpstr>
      <vt:lpstr>Summary: Conflict Prevention</vt:lpstr>
      <vt:lpstr>Summary: Conflict Prevention</vt:lpstr>
      <vt:lpstr>Summary: Conflict Resolution</vt:lpstr>
      <vt:lpstr>Summary: Conflict Resolution</vt:lpstr>
      <vt:lpstr>PowerPoint Presentation</vt:lpstr>
      <vt:lpstr>PowerPoint Presentation</vt:lpstr>
      <vt:lpstr>Resources</vt:lpstr>
      <vt:lpstr>Why Current “Interventions” Don’t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for Conflict Prevention</dc:title>
  <dc:creator/>
  <cp:lastModifiedBy/>
  <cp:revision>1</cp:revision>
  <cp:lastPrinted>2019-05-22T14:40:40Z</cp:lastPrinted>
  <dcterms:created xsi:type="dcterms:W3CDTF">2013-05-23T14:50:33Z</dcterms:created>
  <dcterms:modified xsi:type="dcterms:W3CDTF">2020-04-01T14:50:56Z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y fmtid="{D5CDD505-2E9C-101B-9397-08002B2CF9AE}" pid="3" name="ContentTypeId">
    <vt:lpwstr>0x010100321BBDD672BAB240AE25E8C18386348A</vt:lpwstr>
  </property>
  <property fmtid="{D5CDD505-2E9C-101B-9397-08002B2CF9AE}" pid="4" name="_dlc_DocIdItemGuid">
    <vt:lpwstr>6e2c0574-ffbb-4628-8832-12b4b5d79014</vt:lpwstr>
  </property>
</Properties>
</file>