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diagrams/data8.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7.xml" ContentType="application/vnd.openxmlformats-officedocument.drawingml.diagramData+xml"/>
  <Override PartName="/ppt/diagrams/data9.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Masters/notesMaster1.xml" ContentType="application/vnd.openxmlformats-officedocument.presentationml.notesMaster+xml"/>
  <Override PartName="/ppt/diagrams/colors5.xml" ContentType="application/vnd.openxmlformats-officedocument.drawingml.diagramColors+xml"/>
  <Override PartName="/ppt/diagrams/quickStyle5.xml" ContentType="application/vnd.openxmlformats-officedocument.drawingml.diagramStyle+xml"/>
  <Override PartName="/ppt/theme/theme1.xml" ContentType="application/vnd.openxmlformats-officedocument.theme+xml"/>
  <Override PartName="/ppt/diagrams/layout5.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diagrams/colors7.xml" ContentType="application/vnd.openxmlformats-officedocument.drawingml.diagramColors+xml"/>
  <Override PartName="/ppt/diagrams/drawing7.xml" ContentType="application/vnd.ms-office.drawingml.diagramDrawing+xml"/>
  <Override PartName="/ppt/diagrams/layout2.xml" ContentType="application/vnd.openxmlformats-officedocument.drawingml.diagramLayout+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7.xml" ContentType="application/vnd.openxmlformats-officedocument.drawingml.diagramStyle+xml"/>
  <Override PartName="/ppt/diagrams/colors1.xml" ContentType="application/vnd.openxmlformats-officedocument.drawingml.diagramColors+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0" r:id="rId1"/>
    <p:sldMasterId id="2147483682" r:id="rId2"/>
    <p:sldMasterId id="2147483704" r:id="rId3"/>
    <p:sldMasterId id="2147483752" r:id="rId4"/>
    <p:sldMasterId id="2147484286" r:id="rId5"/>
  </p:sldMasterIdLst>
  <p:notesMasterIdLst>
    <p:notesMasterId r:id="rId55"/>
  </p:notesMasterIdLst>
  <p:sldIdLst>
    <p:sldId id="256" r:id="rId6"/>
    <p:sldId id="792" r:id="rId7"/>
    <p:sldId id="501" r:id="rId8"/>
    <p:sldId id="631" r:id="rId9"/>
    <p:sldId id="641" r:id="rId10"/>
    <p:sldId id="810" r:id="rId11"/>
    <p:sldId id="797" r:id="rId12"/>
    <p:sldId id="333" r:id="rId13"/>
    <p:sldId id="815" r:id="rId14"/>
    <p:sldId id="818" r:id="rId15"/>
    <p:sldId id="529" r:id="rId16"/>
    <p:sldId id="811" r:id="rId17"/>
    <p:sldId id="512" r:id="rId18"/>
    <p:sldId id="825" r:id="rId19"/>
    <p:sldId id="820" r:id="rId20"/>
    <p:sldId id="499" r:id="rId21"/>
    <p:sldId id="830" r:id="rId22"/>
    <p:sldId id="829" r:id="rId23"/>
    <p:sldId id="832" r:id="rId24"/>
    <p:sldId id="834" r:id="rId25"/>
    <p:sldId id="796" r:id="rId26"/>
    <p:sldId id="516" r:id="rId27"/>
    <p:sldId id="831" r:id="rId28"/>
    <p:sldId id="821" r:id="rId29"/>
    <p:sldId id="822" r:id="rId30"/>
    <p:sldId id="835" r:id="rId31"/>
    <p:sldId id="368" r:id="rId32"/>
    <p:sldId id="616" r:id="rId33"/>
    <p:sldId id="617" r:id="rId34"/>
    <p:sldId id="640" r:id="rId35"/>
    <p:sldId id="824" r:id="rId36"/>
    <p:sldId id="823" r:id="rId37"/>
    <p:sldId id="365" r:id="rId38"/>
    <p:sldId id="750" r:id="rId39"/>
    <p:sldId id="749" r:id="rId40"/>
    <p:sldId id="508" r:id="rId41"/>
    <p:sldId id="531" r:id="rId42"/>
    <p:sldId id="751" r:id="rId43"/>
    <p:sldId id="522" r:id="rId44"/>
    <p:sldId id="703" r:id="rId45"/>
    <p:sldId id="836" r:id="rId46"/>
    <p:sldId id="610" r:id="rId47"/>
    <p:sldId id="590" r:id="rId48"/>
    <p:sldId id="503" r:id="rId49"/>
    <p:sldId id="514" r:id="rId50"/>
    <p:sldId id="706" r:id="rId51"/>
    <p:sldId id="469" r:id="rId52"/>
    <p:sldId id="530" r:id="rId53"/>
    <p:sldId id="472"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CF6B75-A248-4F3C-8D86-CFB13677DDBC}">
          <p14:sldIdLst>
            <p14:sldId id="256"/>
            <p14:sldId id="792"/>
            <p14:sldId id="501"/>
            <p14:sldId id="631"/>
            <p14:sldId id="641"/>
            <p14:sldId id="810"/>
            <p14:sldId id="797"/>
            <p14:sldId id="333"/>
            <p14:sldId id="815"/>
            <p14:sldId id="818"/>
            <p14:sldId id="529"/>
            <p14:sldId id="811"/>
            <p14:sldId id="512"/>
            <p14:sldId id="825"/>
            <p14:sldId id="820"/>
            <p14:sldId id="499"/>
            <p14:sldId id="830"/>
            <p14:sldId id="829"/>
            <p14:sldId id="832"/>
            <p14:sldId id="834"/>
            <p14:sldId id="796"/>
            <p14:sldId id="516"/>
            <p14:sldId id="831"/>
            <p14:sldId id="821"/>
            <p14:sldId id="822"/>
            <p14:sldId id="835"/>
            <p14:sldId id="368"/>
            <p14:sldId id="616"/>
            <p14:sldId id="617"/>
            <p14:sldId id="640"/>
            <p14:sldId id="824"/>
            <p14:sldId id="823"/>
            <p14:sldId id="365"/>
            <p14:sldId id="750"/>
            <p14:sldId id="749"/>
            <p14:sldId id="508"/>
            <p14:sldId id="531"/>
            <p14:sldId id="751"/>
            <p14:sldId id="522"/>
            <p14:sldId id="703"/>
            <p14:sldId id="836"/>
            <p14:sldId id="610"/>
            <p14:sldId id="590"/>
            <p14:sldId id="503"/>
            <p14:sldId id="514"/>
            <p14:sldId id="706"/>
            <p14:sldId id="469"/>
            <p14:sldId id="530"/>
            <p14:sldId id="472"/>
          </p14:sldIdLst>
        </p14:section>
        <p14:section name="Untitled Section" id="{5F972337-E63A-41E0-954C-2E62BC4368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1" autoAdjust="0"/>
    <p:restoredTop sz="84230" autoAdjust="0"/>
  </p:normalViewPr>
  <p:slideViewPr>
    <p:cSldViewPr snapToGrid="0">
      <p:cViewPr varScale="1">
        <p:scale>
          <a:sx n="73" d="100"/>
          <a:sy n="73" d="100"/>
        </p:scale>
        <p:origin x="334" y="41"/>
      </p:cViewPr>
      <p:guideLst/>
    </p:cSldViewPr>
  </p:slideViewPr>
  <p:notesTextViewPr>
    <p:cViewPr>
      <p:scale>
        <a:sx n="1" d="1"/>
        <a:sy n="1" d="1"/>
      </p:scale>
      <p:origin x="0" y="0"/>
    </p:cViewPr>
  </p:notesTextViewPr>
  <p:notesViewPr>
    <p:cSldViewPr snapToGrid="0">
      <p:cViewPr varScale="1">
        <p:scale>
          <a:sx n="65" d="100"/>
          <a:sy n="65" d="100"/>
        </p:scale>
        <p:origin x="2266" y="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customXml" Target="../customXml/item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ata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26.png"/><Relationship Id="rId6" Type="http://schemas.openxmlformats.org/officeDocument/2006/relationships/image" Target="../media/image15.svg"/><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30.png"/><Relationship Id="rId14"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svg"/><Relationship Id="rId1"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02AF9-BEE8-4CC9-9216-87C89A91125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74063F19-9A25-4A95-84D8-D2F024E9D8DC}">
      <dgm:prSet/>
      <dgm:spPr/>
      <dgm:t>
        <a:bodyPr/>
        <a:lstStyle/>
        <a:p>
          <a:r>
            <a:rPr lang="en-US" dirty="0"/>
            <a:t>After this presentation, participants will be able to:</a:t>
          </a:r>
        </a:p>
      </dgm:t>
    </dgm:pt>
    <dgm:pt modelId="{D99F824F-2F1F-48FE-902C-D263F262EF65}" type="parTrans" cxnId="{6B54FDD2-AB9C-416A-9ECE-7430B83BEF6D}">
      <dgm:prSet/>
      <dgm:spPr/>
      <dgm:t>
        <a:bodyPr/>
        <a:lstStyle/>
        <a:p>
          <a:endParaRPr lang="en-US"/>
        </a:p>
      </dgm:t>
    </dgm:pt>
    <dgm:pt modelId="{F4498ABA-8FA2-4244-A963-7750740ECDAC}" type="sibTrans" cxnId="{6B54FDD2-AB9C-416A-9ECE-7430B83BEF6D}">
      <dgm:prSet/>
      <dgm:spPr/>
      <dgm:t>
        <a:bodyPr/>
        <a:lstStyle/>
        <a:p>
          <a:endParaRPr lang="en-US"/>
        </a:p>
      </dgm:t>
    </dgm:pt>
    <dgm:pt modelId="{3CC7AECD-B64B-4AB4-B8F9-63636A822F99}">
      <dgm:prSet/>
      <dgm:spPr/>
      <dgm:t>
        <a:bodyPr/>
        <a:lstStyle/>
        <a:p>
          <a:r>
            <a:rPr lang="en-US" dirty="0"/>
            <a:t>List</a:t>
          </a:r>
        </a:p>
      </dgm:t>
    </dgm:pt>
    <dgm:pt modelId="{F46E1A45-9344-4FAF-97C3-0DE2E94555D6}" type="parTrans" cxnId="{121A35EC-6922-4AF0-B3DC-3727B52BFF8B}">
      <dgm:prSet/>
      <dgm:spPr/>
      <dgm:t>
        <a:bodyPr/>
        <a:lstStyle/>
        <a:p>
          <a:endParaRPr lang="en-US"/>
        </a:p>
      </dgm:t>
    </dgm:pt>
    <dgm:pt modelId="{6C1C532D-256B-4533-8526-1C206E5941AB}" type="sibTrans" cxnId="{121A35EC-6922-4AF0-B3DC-3727B52BFF8B}">
      <dgm:prSet/>
      <dgm:spPr/>
      <dgm:t>
        <a:bodyPr/>
        <a:lstStyle/>
        <a:p>
          <a:endParaRPr lang="en-US"/>
        </a:p>
      </dgm:t>
    </dgm:pt>
    <dgm:pt modelId="{50EE5D21-FBA7-4937-8821-18FE3A984D3C}">
      <dgm:prSet/>
      <dgm:spPr/>
      <dgm:t>
        <a:bodyPr/>
        <a:lstStyle/>
        <a:p>
          <a:r>
            <a:rPr lang="en-US" dirty="0"/>
            <a:t>List basic ethical principles for mental health consultants as it applies within the Job Corps Health and Wellness program.</a:t>
          </a:r>
        </a:p>
      </dgm:t>
    </dgm:pt>
    <dgm:pt modelId="{BFE48591-0A52-4FC0-9664-3B9AE898EC29}" type="parTrans" cxnId="{FE9C964B-01D5-4652-ADF4-59E3BA3A46CC}">
      <dgm:prSet/>
      <dgm:spPr/>
      <dgm:t>
        <a:bodyPr/>
        <a:lstStyle/>
        <a:p>
          <a:endParaRPr lang="en-US"/>
        </a:p>
      </dgm:t>
    </dgm:pt>
    <dgm:pt modelId="{1E767E45-C4FE-4BBA-A6EC-5205FA7D2CB6}" type="sibTrans" cxnId="{FE9C964B-01D5-4652-ADF4-59E3BA3A46CC}">
      <dgm:prSet/>
      <dgm:spPr/>
      <dgm:t>
        <a:bodyPr/>
        <a:lstStyle/>
        <a:p>
          <a:endParaRPr lang="en-US"/>
        </a:p>
      </dgm:t>
    </dgm:pt>
    <dgm:pt modelId="{D20E80EA-E25E-475F-A2BF-639E45631270}">
      <dgm:prSet/>
      <dgm:spPr/>
      <dgm:t>
        <a:bodyPr/>
        <a:lstStyle/>
        <a:p>
          <a:r>
            <a:rPr lang="en-US" dirty="0"/>
            <a:t>Identify</a:t>
          </a:r>
        </a:p>
      </dgm:t>
    </dgm:pt>
    <dgm:pt modelId="{21F744BE-F7D9-40A9-8090-8227D55A55EE}" type="parTrans" cxnId="{5EDE02E7-31DF-4D2C-AC44-EA16EF951DDF}">
      <dgm:prSet/>
      <dgm:spPr/>
      <dgm:t>
        <a:bodyPr/>
        <a:lstStyle/>
        <a:p>
          <a:endParaRPr lang="en-US"/>
        </a:p>
      </dgm:t>
    </dgm:pt>
    <dgm:pt modelId="{58CAACBE-1657-4705-9218-ED164CE3187B}" type="sibTrans" cxnId="{5EDE02E7-31DF-4D2C-AC44-EA16EF951DDF}">
      <dgm:prSet/>
      <dgm:spPr/>
      <dgm:t>
        <a:bodyPr/>
        <a:lstStyle/>
        <a:p>
          <a:endParaRPr lang="en-US"/>
        </a:p>
      </dgm:t>
    </dgm:pt>
    <dgm:pt modelId="{47087D36-07DE-407F-BCAE-AA1E418EA63E}">
      <dgm:prSet/>
      <dgm:spPr/>
      <dgm:t>
        <a:bodyPr/>
        <a:lstStyle/>
        <a:p>
          <a:r>
            <a:rPr lang="en-US" dirty="0"/>
            <a:t>Identify common ethical dilemmas that arise in the Job Corps environment for CMHCs.</a:t>
          </a:r>
        </a:p>
      </dgm:t>
    </dgm:pt>
    <dgm:pt modelId="{B59E87E9-36C3-46BD-B9F2-0A2950B01AB3}" type="parTrans" cxnId="{915D79C3-BBBB-41DD-BBD1-78709D2B505D}">
      <dgm:prSet/>
      <dgm:spPr/>
      <dgm:t>
        <a:bodyPr/>
        <a:lstStyle/>
        <a:p>
          <a:endParaRPr lang="en-US"/>
        </a:p>
      </dgm:t>
    </dgm:pt>
    <dgm:pt modelId="{ACF44106-658C-4603-A8B9-06B02473A03D}" type="sibTrans" cxnId="{915D79C3-BBBB-41DD-BBD1-78709D2B505D}">
      <dgm:prSet/>
      <dgm:spPr/>
      <dgm:t>
        <a:bodyPr/>
        <a:lstStyle/>
        <a:p>
          <a:endParaRPr lang="en-US"/>
        </a:p>
      </dgm:t>
    </dgm:pt>
    <dgm:pt modelId="{67030A67-01CC-4D84-845C-A1AF26279673}">
      <dgm:prSet/>
      <dgm:spPr/>
      <dgm:t>
        <a:bodyPr/>
        <a:lstStyle/>
        <a:p>
          <a:r>
            <a:rPr lang="en-US" dirty="0"/>
            <a:t>Apply</a:t>
          </a:r>
        </a:p>
      </dgm:t>
    </dgm:pt>
    <dgm:pt modelId="{E66AC2EC-B368-4E27-A6D9-C3C10C1653B6}" type="parTrans" cxnId="{55F574CE-5EB5-4B3F-B68D-39EC2A98301B}">
      <dgm:prSet/>
      <dgm:spPr/>
      <dgm:t>
        <a:bodyPr/>
        <a:lstStyle/>
        <a:p>
          <a:endParaRPr lang="en-US"/>
        </a:p>
      </dgm:t>
    </dgm:pt>
    <dgm:pt modelId="{D41B9E9B-88DA-4C5D-AE3E-665040F4EE60}" type="sibTrans" cxnId="{55F574CE-5EB5-4B3F-B68D-39EC2A98301B}">
      <dgm:prSet/>
      <dgm:spPr/>
      <dgm:t>
        <a:bodyPr/>
        <a:lstStyle/>
        <a:p>
          <a:endParaRPr lang="en-US"/>
        </a:p>
      </dgm:t>
    </dgm:pt>
    <dgm:pt modelId="{67B3CE76-457E-45F4-8144-2507CAE095A1}">
      <dgm:prSet/>
      <dgm:spPr/>
      <dgm:t>
        <a:bodyPr/>
        <a:lstStyle/>
        <a:p>
          <a:r>
            <a:rPr lang="en-US" dirty="0"/>
            <a:t>Apply an ethical decision-making model to scenarios that might arise within Job Corps settings.</a:t>
          </a:r>
        </a:p>
      </dgm:t>
    </dgm:pt>
    <dgm:pt modelId="{14ADABEB-E169-4E4B-AC45-C7E5A5883746}" type="parTrans" cxnId="{6B54CA23-ABD9-4580-A37A-B10F7C33DEAF}">
      <dgm:prSet/>
      <dgm:spPr/>
      <dgm:t>
        <a:bodyPr/>
        <a:lstStyle/>
        <a:p>
          <a:endParaRPr lang="en-US"/>
        </a:p>
      </dgm:t>
    </dgm:pt>
    <dgm:pt modelId="{14177214-BE44-4B4A-B202-0F1E0BAEE06E}" type="sibTrans" cxnId="{6B54CA23-ABD9-4580-A37A-B10F7C33DEAF}">
      <dgm:prSet/>
      <dgm:spPr/>
      <dgm:t>
        <a:bodyPr/>
        <a:lstStyle/>
        <a:p>
          <a:endParaRPr lang="en-US"/>
        </a:p>
      </dgm:t>
    </dgm:pt>
    <dgm:pt modelId="{0F563E32-48FA-41B6-A183-1FBE384D32AA}" type="pres">
      <dgm:prSet presAssocID="{73002AF9-BEE8-4CC9-9216-87C89A911259}" presName="Name0" presStyleCnt="0">
        <dgm:presLayoutVars>
          <dgm:dir/>
          <dgm:animLvl val="lvl"/>
          <dgm:resizeHandles val="exact"/>
        </dgm:presLayoutVars>
      </dgm:prSet>
      <dgm:spPr/>
    </dgm:pt>
    <dgm:pt modelId="{4B0B55E2-8927-457E-A1C9-892423BCAEBF}" type="pres">
      <dgm:prSet presAssocID="{74063F19-9A25-4A95-84D8-D2F024E9D8DC}" presName="linNode" presStyleCnt="0"/>
      <dgm:spPr/>
    </dgm:pt>
    <dgm:pt modelId="{F9746423-35E9-4A9F-982A-B7CD62A89D89}" type="pres">
      <dgm:prSet presAssocID="{74063F19-9A25-4A95-84D8-D2F024E9D8DC}" presName="parentText" presStyleLbl="node1" presStyleIdx="0" presStyleCnt="4">
        <dgm:presLayoutVars>
          <dgm:chMax val="1"/>
          <dgm:bulletEnabled val="1"/>
        </dgm:presLayoutVars>
      </dgm:prSet>
      <dgm:spPr/>
    </dgm:pt>
    <dgm:pt modelId="{56A61179-BF5D-469C-B15B-5AAFF340EF06}" type="pres">
      <dgm:prSet presAssocID="{F4498ABA-8FA2-4244-A963-7750740ECDAC}" presName="sp" presStyleCnt="0"/>
      <dgm:spPr/>
    </dgm:pt>
    <dgm:pt modelId="{1AAB62E6-3F5F-468D-9A10-3F78B94E9E9A}" type="pres">
      <dgm:prSet presAssocID="{3CC7AECD-B64B-4AB4-B8F9-63636A822F99}" presName="linNode" presStyleCnt="0"/>
      <dgm:spPr/>
    </dgm:pt>
    <dgm:pt modelId="{33EFCE0B-30FF-41A8-81D4-4605730988A2}" type="pres">
      <dgm:prSet presAssocID="{3CC7AECD-B64B-4AB4-B8F9-63636A822F99}" presName="parentText" presStyleLbl="node1" presStyleIdx="1" presStyleCnt="4">
        <dgm:presLayoutVars>
          <dgm:chMax val="1"/>
          <dgm:bulletEnabled val="1"/>
        </dgm:presLayoutVars>
      </dgm:prSet>
      <dgm:spPr/>
    </dgm:pt>
    <dgm:pt modelId="{43E3F67A-03D8-4B28-B8B8-37E2E5C0A28A}" type="pres">
      <dgm:prSet presAssocID="{3CC7AECD-B64B-4AB4-B8F9-63636A822F99}" presName="descendantText" presStyleLbl="alignAccFollowNode1" presStyleIdx="0" presStyleCnt="3">
        <dgm:presLayoutVars>
          <dgm:bulletEnabled val="1"/>
        </dgm:presLayoutVars>
      </dgm:prSet>
      <dgm:spPr/>
    </dgm:pt>
    <dgm:pt modelId="{E0969069-8E0B-44C9-A0A8-E891697FDCA1}" type="pres">
      <dgm:prSet presAssocID="{6C1C532D-256B-4533-8526-1C206E5941AB}" presName="sp" presStyleCnt="0"/>
      <dgm:spPr/>
    </dgm:pt>
    <dgm:pt modelId="{42E448FF-7C55-4B12-919F-AFCCB2FF2EBB}" type="pres">
      <dgm:prSet presAssocID="{D20E80EA-E25E-475F-A2BF-639E45631270}" presName="linNode" presStyleCnt="0"/>
      <dgm:spPr/>
    </dgm:pt>
    <dgm:pt modelId="{D8758477-2336-49EA-AEE3-B1C93A46A8FE}" type="pres">
      <dgm:prSet presAssocID="{D20E80EA-E25E-475F-A2BF-639E45631270}" presName="parentText" presStyleLbl="node1" presStyleIdx="2" presStyleCnt="4">
        <dgm:presLayoutVars>
          <dgm:chMax val="1"/>
          <dgm:bulletEnabled val="1"/>
        </dgm:presLayoutVars>
      </dgm:prSet>
      <dgm:spPr/>
    </dgm:pt>
    <dgm:pt modelId="{44020C28-732E-4935-A089-CB96C3ACFFB6}" type="pres">
      <dgm:prSet presAssocID="{D20E80EA-E25E-475F-A2BF-639E45631270}" presName="descendantText" presStyleLbl="alignAccFollowNode1" presStyleIdx="1" presStyleCnt="3">
        <dgm:presLayoutVars>
          <dgm:bulletEnabled val="1"/>
        </dgm:presLayoutVars>
      </dgm:prSet>
      <dgm:spPr/>
    </dgm:pt>
    <dgm:pt modelId="{6C1744BD-737F-4D0D-BE26-C7C5BE253B4A}" type="pres">
      <dgm:prSet presAssocID="{58CAACBE-1657-4705-9218-ED164CE3187B}" presName="sp" presStyleCnt="0"/>
      <dgm:spPr/>
    </dgm:pt>
    <dgm:pt modelId="{C8CBB3AE-F38A-4D15-BBAA-3F96FC95F21E}" type="pres">
      <dgm:prSet presAssocID="{67030A67-01CC-4D84-845C-A1AF26279673}" presName="linNode" presStyleCnt="0"/>
      <dgm:spPr/>
    </dgm:pt>
    <dgm:pt modelId="{E2E8BD81-3457-40B7-ACB6-AA6FF43718AD}" type="pres">
      <dgm:prSet presAssocID="{67030A67-01CC-4D84-845C-A1AF26279673}" presName="parentText" presStyleLbl="node1" presStyleIdx="3" presStyleCnt="4">
        <dgm:presLayoutVars>
          <dgm:chMax val="1"/>
          <dgm:bulletEnabled val="1"/>
        </dgm:presLayoutVars>
      </dgm:prSet>
      <dgm:spPr/>
    </dgm:pt>
    <dgm:pt modelId="{F0987B60-9A3C-4B17-BF22-1868C10A9C0A}" type="pres">
      <dgm:prSet presAssocID="{67030A67-01CC-4D84-845C-A1AF26279673}" presName="descendantText" presStyleLbl="alignAccFollowNode1" presStyleIdx="2" presStyleCnt="3">
        <dgm:presLayoutVars>
          <dgm:bulletEnabled val="1"/>
        </dgm:presLayoutVars>
      </dgm:prSet>
      <dgm:spPr/>
    </dgm:pt>
  </dgm:ptLst>
  <dgm:cxnLst>
    <dgm:cxn modelId="{6B54CA23-ABD9-4580-A37A-B10F7C33DEAF}" srcId="{67030A67-01CC-4D84-845C-A1AF26279673}" destId="{67B3CE76-457E-45F4-8144-2507CAE095A1}" srcOrd="0" destOrd="0" parTransId="{14ADABEB-E169-4E4B-AC45-C7E5A5883746}" sibTransId="{14177214-BE44-4B4A-B202-0F1E0BAEE06E}"/>
    <dgm:cxn modelId="{EB4B142A-CD06-4129-89B5-528A2ECFDDAA}" type="presOf" srcId="{50EE5D21-FBA7-4937-8821-18FE3A984D3C}" destId="{43E3F67A-03D8-4B28-B8B8-37E2E5C0A28A}" srcOrd="0" destOrd="0" presId="urn:microsoft.com/office/officeart/2005/8/layout/vList5"/>
    <dgm:cxn modelId="{1C58105F-DDD6-4FB3-9336-CE86D07BB63B}" type="presOf" srcId="{67B3CE76-457E-45F4-8144-2507CAE095A1}" destId="{F0987B60-9A3C-4B17-BF22-1868C10A9C0A}" srcOrd="0" destOrd="0" presId="urn:microsoft.com/office/officeart/2005/8/layout/vList5"/>
    <dgm:cxn modelId="{FE9C964B-01D5-4652-ADF4-59E3BA3A46CC}" srcId="{3CC7AECD-B64B-4AB4-B8F9-63636A822F99}" destId="{50EE5D21-FBA7-4937-8821-18FE3A984D3C}" srcOrd="0" destOrd="0" parTransId="{BFE48591-0A52-4FC0-9664-3B9AE898EC29}" sibTransId="{1E767E45-C4FE-4BBA-A6EC-5205FA7D2CB6}"/>
    <dgm:cxn modelId="{C73364AE-892D-406C-8B53-5FCEA364B72A}" type="presOf" srcId="{47087D36-07DE-407F-BCAE-AA1E418EA63E}" destId="{44020C28-732E-4935-A089-CB96C3ACFFB6}" srcOrd="0" destOrd="0" presId="urn:microsoft.com/office/officeart/2005/8/layout/vList5"/>
    <dgm:cxn modelId="{E40323B1-53E3-4503-B64A-8DA9654649D5}" type="presOf" srcId="{73002AF9-BEE8-4CC9-9216-87C89A911259}" destId="{0F563E32-48FA-41B6-A183-1FBE384D32AA}" srcOrd="0" destOrd="0" presId="urn:microsoft.com/office/officeart/2005/8/layout/vList5"/>
    <dgm:cxn modelId="{0E3848B7-EF14-46CE-A8DB-0632F78F559F}" type="presOf" srcId="{3CC7AECD-B64B-4AB4-B8F9-63636A822F99}" destId="{33EFCE0B-30FF-41A8-81D4-4605730988A2}" srcOrd="0" destOrd="0" presId="urn:microsoft.com/office/officeart/2005/8/layout/vList5"/>
    <dgm:cxn modelId="{915D79C3-BBBB-41DD-BBD1-78709D2B505D}" srcId="{D20E80EA-E25E-475F-A2BF-639E45631270}" destId="{47087D36-07DE-407F-BCAE-AA1E418EA63E}" srcOrd="0" destOrd="0" parTransId="{B59E87E9-36C3-46BD-B9F2-0A2950B01AB3}" sibTransId="{ACF44106-658C-4603-A8B9-06B02473A03D}"/>
    <dgm:cxn modelId="{55F574CE-5EB5-4B3F-B68D-39EC2A98301B}" srcId="{73002AF9-BEE8-4CC9-9216-87C89A911259}" destId="{67030A67-01CC-4D84-845C-A1AF26279673}" srcOrd="3" destOrd="0" parTransId="{E66AC2EC-B368-4E27-A6D9-C3C10C1653B6}" sibTransId="{D41B9E9B-88DA-4C5D-AE3E-665040F4EE60}"/>
    <dgm:cxn modelId="{B1F9BDCE-3AC0-43AE-9E86-8880170EE434}" type="presOf" srcId="{74063F19-9A25-4A95-84D8-D2F024E9D8DC}" destId="{F9746423-35E9-4A9F-982A-B7CD62A89D89}" srcOrd="0" destOrd="0" presId="urn:microsoft.com/office/officeart/2005/8/layout/vList5"/>
    <dgm:cxn modelId="{6B54FDD2-AB9C-416A-9ECE-7430B83BEF6D}" srcId="{73002AF9-BEE8-4CC9-9216-87C89A911259}" destId="{74063F19-9A25-4A95-84D8-D2F024E9D8DC}" srcOrd="0" destOrd="0" parTransId="{D99F824F-2F1F-48FE-902C-D263F262EF65}" sibTransId="{F4498ABA-8FA2-4244-A963-7750740ECDAC}"/>
    <dgm:cxn modelId="{465B07E0-77E9-420D-B3FE-30700B4B8859}" type="presOf" srcId="{D20E80EA-E25E-475F-A2BF-639E45631270}" destId="{D8758477-2336-49EA-AEE3-B1C93A46A8FE}" srcOrd="0" destOrd="0" presId="urn:microsoft.com/office/officeart/2005/8/layout/vList5"/>
    <dgm:cxn modelId="{5EDE02E7-31DF-4D2C-AC44-EA16EF951DDF}" srcId="{73002AF9-BEE8-4CC9-9216-87C89A911259}" destId="{D20E80EA-E25E-475F-A2BF-639E45631270}" srcOrd="2" destOrd="0" parTransId="{21F744BE-F7D9-40A9-8090-8227D55A55EE}" sibTransId="{58CAACBE-1657-4705-9218-ED164CE3187B}"/>
    <dgm:cxn modelId="{630E3CEB-EB1C-40BB-BBC8-051C4E0A7C61}" type="presOf" srcId="{67030A67-01CC-4D84-845C-A1AF26279673}" destId="{E2E8BD81-3457-40B7-ACB6-AA6FF43718AD}" srcOrd="0" destOrd="0" presId="urn:microsoft.com/office/officeart/2005/8/layout/vList5"/>
    <dgm:cxn modelId="{121A35EC-6922-4AF0-B3DC-3727B52BFF8B}" srcId="{73002AF9-BEE8-4CC9-9216-87C89A911259}" destId="{3CC7AECD-B64B-4AB4-B8F9-63636A822F99}" srcOrd="1" destOrd="0" parTransId="{F46E1A45-9344-4FAF-97C3-0DE2E94555D6}" sibTransId="{6C1C532D-256B-4533-8526-1C206E5941AB}"/>
    <dgm:cxn modelId="{37CA5F2D-9F5E-44DE-AA8D-8AFB4C196751}" type="presParOf" srcId="{0F563E32-48FA-41B6-A183-1FBE384D32AA}" destId="{4B0B55E2-8927-457E-A1C9-892423BCAEBF}" srcOrd="0" destOrd="0" presId="urn:microsoft.com/office/officeart/2005/8/layout/vList5"/>
    <dgm:cxn modelId="{E5D8F0F5-562A-4A27-88BE-71903168924A}" type="presParOf" srcId="{4B0B55E2-8927-457E-A1C9-892423BCAEBF}" destId="{F9746423-35E9-4A9F-982A-B7CD62A89D89}" srcOrd="0" destOrd="0" presId="urn:microsoft.com/office/officeart/2005/8/layout/vList5"/>
    <dgm:cxn modelId="{F429F9AC-A9F2-41B0-9A71-F47D14AD89AA}" type="presParOf" srcId="{0F563E32-48FA-41B6-A183-1FBE384D32AA}" destId="{56A61179-BF5D-469C-B15B-5AAFF340EF06}" srcOrd="1" destOrd="0" presId="urn:microsoft.com/office/officeart/2005/8/layout/vList5"/>
    <dgm:cxn modelId="{011DD6EC-098C-4081-9BC9-C688CB4A0A95}" type="presParOf" srcId="{0F563E32-48FA-41B6-A183-1FBE384D32AA}" destId="{1AAB62E6-3F5F-468D-9A10-3F78B94E9E9A}" srcOrd="2" destOrd="0" presId="urn:microsoft.com/office/officeart/2005/8/layout/vList5"/>
    <dgm:cxn modelId="{950AD5A5-3EAF-4532-87DC-542B6C85DCFA}" type="presParOf" srcId="{1AAB62E6-3F5F-468D-9A10-3F78B94E9E9A}" destId="{33EFCE0B-30FF-41A8-81D4-4605730988A2}" srcOrd="0" destOrd="0" presId="urn:microsoft.com/office/officeart/2005/8/layout/vList5"/>
    <dgm:cxn modelId="{63647675-364F-4CBD-9768-874986850075}" type="presParOf" srcId="{1AAB62E6-3F5F-468D-9A10-3F78B94E9E9A}" destId="{43E3F67A-03D8-4B28-B8B8-37E2E5C0A28A}" srcOrd="1" destOrd="0" presId="urn:microsoft.com/office/officeart/2005/8/layout/vList5"/>
    <dgm:cxn modelId="{30B7A278-B72A-4D31-9797-1DB7DFC0D00D}" type="presParOf" srcId="{0F563E32-48FA-41B6-A183-1FBE384D32AA}" destId="{E0969069-8E0B-44C9-A0A8-E891697FDCA1}" srcOrd="3" destOrd="0" presId="urn:microsoft.com/office/officeart/2005/8/layout/vList5"/>
    <dgm:cxn modelId="{F5DF3233-8B34-4853-85F6-0B53347F5A17}" type="presParOf" srcId="{0F563E32-48FA-41B6-A183-1FBE384D32AA}" destId="{42E448FF-7C55-4B12-919F-AFCCB2FF2EBB}" srcOrd="4" destOrd="0" presId="urn:microsoft.com/office/officeart/2005/8/layout/vList5"/>
    <dgm:cxn modelId="{46C7BF55-E3B0-4FE5-AFC0-1649DDB542D3}" type="presParOf" srcId="{42E448FF-7C55-4B12-919F-AFCCB2FF2EBB}" destId="{D8758477-2336-49EA-AEE3-B1C93A46A8FE}" srcOrd="0" destOrd="0" presId="urn:microsoft.com/office/officeart/2005/8/layout/vList5"/>
    <dgm:cxn modelId="{3EA378F3-DA9F-4A98-B6D2-EE31B43C5F2C}" type="presParOf" srcId="{42E448FF-7C55-4B12-919F-AFCCB2FF2EBB}" destId="{44020C28-732E-4935-A089-CB96C3ACFFB6}" srcOrd="1" destOrd="0" presId="urn:microsoft.com/office/officeart/2005/8/layout/vList5"/>
    <dgm:cxn modelId="{2E9E2F66-CB75-4BAE-9F72-F89E51424DB0}" type="presParOf" srcId="{0F563E32-48FA-41B6-A183-1FBE384D32AA}" destId="{6C1744BD-737F-4D0D-BE26-C7C5BE253B4A}" srcOrd="5" destOrd="0" presId="urn:microsoft.com/office/officeart/2005/8/layout/vList5"/>
    <dgm:cxn modelId="{3735DB23-3024-425B-B628-136883E35BA5}" type="presParOf" srcId="{0F563E32-48FA-41B6-A183-1FBE384D32AA}" destId="{C8CBB3AE-F38A-4D15-BBAA-3F96FC95F21E}" srcOrd="6" destOrd="0" presId="urn:microsoft.com/office/officeart/2005/8/layout/vList5"/>
    <dgm:cxn modelId="{9BD9B736-8297-4D2C-8727-54718A3AD499}" type="presParOf" srcId="{C8CBB3AE-F38A-4D15-BBAA-3F96FC95F21E}" destId="{E2E8BD81-3457-40B7-ACB6-AA6FF43718AD}" srcOrd="0" destOrd="0" presId="urn:microsoft.com/office/officeart/2005/8/layout/vList5"/>
    <dgm:cxn modelId="{1ADE0DF3-908B-433C-98BF-34ABDDB90C27}" type="presParOf" srcId="{C8CBB3AE-F38A-4D15-BBAA-3F96FC95F21E}" destId="{F0987B60-9A3C-4B17-BF22-1868C10A9C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282C7-11B7-4C37-8B3F-27D4C59EBE5B}"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en-US"/>
        </a:p>
      </dgm:t>
    </dgm:pt>
    <dgm:pt modelId="{5C7B560B-59C6-4ED3-B784-F30FC8952993}">
      <dgm:prSet/>
      <dgm:spPr/>
      <dgm:t>
        <a:bodyPr/>
        <a:lstStyle/>
        <a:p>
          <a:r>
            <a:rPr lang="en-US" dirty="0"/>
            <a:t>Please indicate your licensure</a:t>
          </a:r>
        </a:p>
      </dgm:t>
    </dgm:pt>
    <dgm:pt modelId="{CA6B27FD-3535-4847-821C-06804670F6BC}" type="parTrans" cxnId="{ED8D1EB8-EC5F-4F49-B71D-382E5AA9F5DB}">
      <dgm:prSet/>
      <dgm:spPr/>
      <dgm:t>
        <a:bodyPr/>
        <a:lstStyle/>
        <a:p>
          <a:endParaRPr lang="en-US"/>
        </a:p>
      </dgm:t>
    </dgm:pt>
    <dgm:pt modelId="{61BC1AA6-7C32-4B7B-9552-5F784DDC7EA9}" type="sibTrans" cxnId="{ED8D1EB8-EC5F-4F49-B71D-382E5AA9F5DB}">
      <dgm:prSet/>
      <dgm:spPr/>
      <dgm:t>
        <a:bodyPr/>
        <a:lstStyle/>
        <a:p>
          <a:endParaRPr lang="en-US"/>
        </a:p>
      </dgm:t>
    </dgm:pt>
    <dgm:pt modelId="{1F15C8B6-8D18-4160-BAB7-225F3FFF5B88}">
      <dgm:prSet/>
      <dgm:spPr/>
      <dgm:t>
        <a:bodyPr/>
        <a:lstStyle/>
        <a:p>
          <a:r>
            <a:rPr lang="en-US" dirty="0"/>
            <a:t>Psychologist</a:t>
          </a:r>
        </a:p>
      </dgm:t>
    </dgm:pt>
    <dgm:pt modelId="{0F2308C0-787F-4CEC-9A23-19770BAE9EC0}" type="parTrans" cxnId="{9783174D-19AA-442D-A9CB-104CE001E285}">
      <dgm:prSet/>
      <dgm:spPr/>
      <dgm:t>
        <a:bodyPr/>
        <a:lstStyle/>
        <a:p>
          <a:endParaRPr lang="en-US"/>
        </a:p>
      </dgm:t>
    </dgm:pt>
    <dgm:pt modelId="{716DD570-A6F4-443A-91CE-9EE00250A088}" type="sibTrans" cxnId="{9783174D-19AA-442D-A9CB-104CE001E285}">
      <dgm:prSet/>
      <dgm:spPr/>
      <dgm:t>
        <a:bodyPr/>
        <a:lstStyle/>
        <a:p>
          <a:endParaRPr lang="en-US"/>
        </a:p>
      </dgm:t>
    </dgm:pt>
    <dgm:pt modelId="{56B6A403-0623-4210-BA34-9DB4031B6A99}">
      <dgm:prSet/>
      <dgm:spPr/>
      <dgm:t>
        <a:bodyPr/>
        <a:lstStyle/>
        <a:p>
          <a:r>
            <a:rPr lang="en-US" dirty="0"/>
            <a:t>LCSW</a:t>
          </a:r>
        </a:p>
      </dgm:t>
    </dgm:pt>
    <dgm:pt modelId="{6E854675-10DA-4FA8-AD81-BD6C30DD3924}" type="parTrans" cxnId="{771CA3A6-6F57-4B21-8915-23D2285AFBFF}">
      <dgm:prSet/>
      <dgm:spPr/>
      <dgm:t>
        <a:bodyPr/>
        <a:lstStyle/>
        <a:p>
          <a:endParaRPr lang="en-US"/>
        </a:p>
      </dgm:t>
    </dgm:pt>
    <dgm:pt modelId="{072A7055-19D1-4F4E-AEA5-551D50A330CB}" type="sibTrans" cxnId="{771CA3A6-6F57-4B21-8915-23D2285AFBFF}">
      <dgm:prSet/>
      <dgm:spPr/>
      <dgm:t>
        <a:bodyPr/>
        <a:lstStyle/>
        <a:p>
          <a:endParaRPr lang="en-US"/>
        </a:p>
      </dgm:t>
    </dgm:pt>
    <dgm:pt modelId="{A9BC9441-4153-4083-9B27-E590C8624430}">
      <dgm:prSet/>
      <dgm:spPr/>
      <dgm:t>
        <a:bodyPr/>
        <a:lstStyle/>
        <a:p>
          <a:r>
            <a:rPr lang="en-US" dirty="0"/>
            <a:t>LPC</a:t>
          </a:r>
        </a:p>
      </dgm:t>
    </dgm:pt>
    <dgm:pt modelId="{3AF95441-1F31-4195-A557-AF4AF0EF927C}" type="parTrans" cxnId="{87C86D1B-8098-4991-AC06-F4904BE81267}">
      <dgm:prSet/>
      <dgm:spPr/>
      <dgm:t>
        <a:bodyPr/>
        <a:lstStyle/>
        <a:p>
          <a:endParaRPr lang="en-US"/>
        </a:p>
      </dgm:t>
    </dgm:pt>
    <dgm:pt modelId="{7B2040C5-8BCE-4CE8-B77A-E97D5168FC24}" type="sibTrans" cxnId="{87C86D1B-8098-4991-AC06-F4904BE81267}">
      <dgm:prSet/>
      <dgm:spPr/>
      <dgm:t>
        <a:bodyPr/>
        <a:lstStyle/>
        <a:p>
          <a:endParaRPr lang="en-US"/>
        </a:p>
      </dgm:t>
    </dgm:pt>
    <dgm:pt modelId="{1C85F4CE-B394-47E5-8C55-B4797A301F0C}">
      <dgm:prSet/>
      <dgm:spPr/>
      <dgm:t>
        <a:bodyPr/>
        <a:lstStyle/>
        <a:p>
          <a:r>
            <a:rPr lang="en-US" dirty="0"/>
            <a:t>LMFT</a:t>
          </a:r>
        </a:p>
      </dgm:t>
    </dgm:pt>
    <dgm:pt modelId="{3A56069A-492C-403A-B040-018E3A13D48E}" type="parTrans" cxnId="{540B6482-8026-4130-B06C-32184E6D5E99}">
      <dgm:prSet/>
      <dgm:spPr/>
      <dgm:t>
        <a:bodyPr/>
        <a:lstStyle/>
        <a:p>
          <a:endParaRPr lang="en-US"/>
        </a:p>
      </dgm:t>
    </dgm:pt>
    <dgm:pt modelId="{61F6A0B1-E5AA-4690-AC62-3C3D24E3B7B7}" type="sibTrans" cxnId="{540B6482-8026-4130-B06C-32184E6D5E99}">
      <dgm:prSet/>
      <dgm:spPr/>
      <dgm:t>
        <a:bodyPr/>
        <a:lstStyle/>
        <a:p>
          <a:endParaRPr lang="en-US"/>
        </a:p>
      </dgm:t>
    </dgm:pt>
    <dgm:pt modelId="{8BA6EE6A-0033-4B4C-8EF5-94F027163928}">
      <dgm:prSet/>
      <dgm:spPr/>
      <dgm:t>
        <a:bodyPr/>
        <a:lstStyle/>
        <a:p>
          <a:r>
            <a:rPr lang="en-US" dirty="0"/>
            <a:t>Please indicate # of years licensed</a:t>
          </a:r>
        </a:p>
      </dgm:t>
    </dgm:pt>
    <dgm:pt modelId="{01FD501E-E480-4D5B-9FB8-1330991C94AB}" type="parTrans" cxnId="{0EE9E892-7780-41AC-83FA-1AEE21FFA510}">
      <dgm:prSet/>
      <dgm:spPr/>
      <dgm:t>
        <a:bodyPr/>
        <a:lstStyle/>
        <a:p>
          <a:endParaRPr lang="en-US"/>
        </a:p>
      </dgm:t>
    </dgm:pt>
    <dgm:pt modelId="{374CDC91-DCE5-44BF-9C70-C8590FC9E0F6}" type="sibTrans" cxnId="{0EE9E892-7780-41AC-83FA-1AEE21FFA510}">
      <dgm:prSet/>
      <dgm:spPr/>
      <dgm:t>
        <a:bodyPr/>
        <a:lstStyle/>
        <a:p>
          <a:endParaRPr lang="en-US"/>
        </a:p>
      </dgm:t>
    </dgm:pt>
    <dgm:pt modelId="{49F02E3D-B8EB-49BE-A3C5-1734F0ADBFCD}">
      <dgm:prSet/>
      <dgm:spPr/>
      <dgm:t>
        <a:bodyPr/>
        <a:lstStyle/>
        <a:p>
          <a:r>
            <a:rPr lang="en-US" dirty="0"/>
            <a:t>0-2</a:t>
          </a:r>
        </a:p>
      </dgm:t>
    </dgm:pt>
    <dgm:pt modelId="{4D97F889-F6C3-46A1-A415-C84FA15BFD00}" type="parTrans" cxnId="{8FBF294A-3F27-4973-8336-556D85D579A0}">
      <dgm:prSet/>
      <dgm:spPr/>
      <dgm:t>
        <a:bodyPr/>
        <a:lstStyle/>
        <a:p>
          <a:endParaRPr lang="en-US"/>
        </a:p>
      </dgm:t>
    </dgm:pt>
    <dgm:pt modelId="{8AF80FF3-5E10-4995-B462-2D74FB603C15}" type="sibTrans" cxnId="{8FBF294A-3F27-4973-8336-556D85D579A0}">
      <dgm:prSet/>
      <dgm:spPr/>
      <dgm:t>
        <a:bodyPr/>
        <a:lstStyle/>
        <a:p>
          <a:endParaRPr lang="en-US"/>
        </a:p>
      </dgm:t>
    </dgm:pt>
    <dgm:pt modelId="{E54D6A19-32BD-4EDB-A07B-BD1656B542B8}">
      <dgm:prSet/>
      <dgm:spPr/>
      <dgm:t>
        <a:bodyPr/>
        <a:lstStyle/>
        <a:p>
          <a:r>
            <a:rPr lang="en-US" dirty="0"/>
            <a:t>2-5</a:t>
          </a:r>
        </a:p>
      </dgm:t>
    </dgm:pt>
    <dgm:pt modelId="{3758E006-0234-419E-9AF8-B5CD287A0314}" type="parTrans" cxnId="{7553B7FB-885A-4753-A756-942DF753D2AF}">
      <dgm:prSet/>
      <dgm:spPr/>
      <dgm:t>
        <a:bodyPr/>
        <a:lstStyle/>
        <a:p>
          <a:endParaRPr lang="en-US"/>
        </a:p>
      </dgm:t>
    </dgm:pt>
    <dgm:pt modelId="{BF931E89-BB76-4C30-9949-6214642E0EE6}" type="sibTrans" cxnId="{7553B7FB-885A-4753-A756-942DF753D2AF}">
      <dgm:prSet/>
      <dgm:spPr/>
      <dgm:t>
        <a:bodyPr/>
        <a:lstStyle/>
        <a:p>
          <a:endParaRPr lang="en-US"/>
        </a:p>
      </dgm:t>
    </dgm:pt>
    <dgm:pt modelId="{3D162017-A941-4DFB-8360-5B73D90DCC3A}">
      <dgm:prSet/>
      <dgm:spPr/>
      <dgm:t>
        <a:bodyPr/>
        <a:lstStyle/>
        <a:p>
          <a:r>
            <a:rPr lang="en-US" dirty="0"/>
            <a:t>&gt; 5</a:t>
          </a:r>
        </a:p>
      </dgm:t>
    </dgm:pt>
    <dgm:pt modelId="{19C45D58-92D8-4933-9F78-86008CADAAE5}" type="parTrans" cxnId="{16C8D00D-28FA-4950-80BA-76F87A7D55A3}">
      <dgm:prSet/>
      <dgm:spPr/>
      <dgm:t>
        <a:bodyPr/>
        <a:lstStyle/>
        <a:p>
          <a:endParaRPr lang="en-US"/>
        </a:p>
      </dgm:t>
    </dgm:pt>
    <dgm:pt modelId="{7970C031-8669-4FE2-85BD-B1AD3A22BC32}" type="sibTrans" cxnId="{16C8D00D-28FA-4950-80BA-76F87A7D55A3}">
      <dgm:prSet/>
      <dgm:spPr/>
      <dgm:t>
        <a:bodyPr/>
        <a:lstStyle/>
        <a:p>
          <a:endParaRPr lang="en-US"/>
        </a:p>
      </dgm:t>
    </dgm:pt>
    <dgm:pt modelId="{8D862FD4-FDAE-4D57-BF73-44FA6D1EBABD}">
      <dgm:prSet/>
      <dgm:spPr/>
      <dgm:t>
        <a:bodyPr/>
        <a:lstStyle/>
        <a:p>
          <a:r>
            <a:rPr lang="en-US" dirty="0"/>
            <a:t>Other</a:t>
          </a:r>
        </a:p>
      </dgm:t>
    </dgm:pt>
    <dgm:pt modelId="{3F85E09A-F36B-41DC-B16F-9B16EAE7A1A8}" type="parTrans" cxnId="{65A49AC6-EC6B-4E60-AB15-9BEC57801504}">
      <dgm:prSet/>
      <dgm:spPr/>
      <dgm:t>
        <a:bodyPr/>
        <a:lstStyle/>
        <a:p>
          <a:endParaRPr lang="en-US"/>
        </a:p>
      </dgm:t>
    </dgm:pt>
    <dgm:pt modelId="{88C23752-A6EE-4F3F-9379-0C13954BD162}" type="sibTrans" cxnId="{65A49AC6-EC6B-4E60-AB15-9BEC57801504}">
      <dgm:prSet/>
      <dgm:spPr/>
      <dgm:t>
        <a:bodyPr/>
        <a:lstStyle/>
        <a:p>
          <a:endParaRPr lang="en-US"/>
        </a:p>
      </dgm:t>
    </dgm:pt>
    <dgm:pt modelId="{890F91CC-CCA4-41DD-B0CC-43FBF0F9298F}" type="pres">
      <dgm:prSet presAssocID="{586282C7-11B7-4C37-8B3F-27D4C59EBE5B}" presName="Name0" presStyleCnt="0">
        <dgm:presLayoutVars>
          <dgm:dir/>
          <dgm:animLvl val="lvl"/>
          <dgm:resizeHandles val="exact"/>
        </dgm:presLayoutVars>
      </dgm:prSet>
      <dgm:spPr/>
    </dgm:pt>
    <dgm:pt modelId="{0184DE64-161D-4E71-A5C8-BC1A123EB9C9}" type="pres">
      <dgm:prSet presAssocID="{5C7B560B-59C6-4ED3-B784-F30FC8952993}" presName="composite" presStyleCnt="0"/>
      <dgm:spPr/>
    </dgm:pt>
    <dgm:pt modelId="{D485B9CC-343F-457E-996D-D6AD75FFA3BA}" type="pres">
      <dgm:prSet presAssocID="{5C7B560B-59C6-4ED3-B784-F30FC8952993}" presName="parTx" presStyleLbl="alignNode1" presStyleIdx="0" presStyleCnt="2">
        <dgm:presLayoutVars>
          <dgm:chMax val="0"/>
          <dgm:chPref val="0"/>
          <dgm:bulletEnabled val="1"/>
        </dgm:presLayoutVars>
      </dgm:prSet>
      <dgm:spPr/>
    </dgm:pt>
    <dgm:pt modelId="{52CC0553-59B4-421B-A0B0-6AADADA56239}" type="pres">
      <dgm:prSet presAssocID="{5C7B560B-59C6-4ED3-B784-F30FC8952993}" presName="desTx" presStyleLbl="alignAccFollowNode1" presStyleIdx="0" presStyleCnt="2">
        <dgm:presLayoutVars>
          <dgm:bulletEnabled val="1"/>
        </dgm:presLayoutVars>
      </dgm:prSet>
      <dgm:spPr/>
    </dgm:pt>
    <dgm:pt modelId="{9233BB1A-3FA7-4303-B97F-5F78ACB4A405}" type="pres">
      <dgm:prSet presAssocID="{61BC1AA6-7C32-4B7B-9552-5F784DDC7EA9}" presName="space" presStyleCnt="0"/>
      <dgm:spPr/>
    </dgm:pt>
    <dgm:pt modelId="{1CC509E8-B144-483E-85ED-4AC9A06C7CAD}" type="pres">
      <dgm:prSet presAssocID="{8BA6EE6A-0033-4B4C-8EF5-94F027163928}" presName="composite" presStyleCnt="0"/>
      <dgm:spPr/>
    </dgm:pt>
    <dgm:pt modelId="{DAF9B102-A2D3-4D17-8C6F-63A5F22F3943}" type="pres">
      <dgm:prSet presAssocID="{8BA6EE6A-0033-4B4C-8EF5-94F027163928}" presName="parTx" presStyleLbl="alignNode1" presStyleIdx="1" presStyleCnt="2">
        <dgm:presLayoutVars>
          <dgm:chMax val="0"/>
          <dgm:chPref val="0"/>
          <dgm:bulletEnabled val="1"/>
        </dgm:presLayoutVars>
      </dgm:prSet>
      <dgm:spPr/>
    </dgm:pt>
    <dgm:pt modelId="{FC195A3A-28A7-48CB-A536-C23836854B94}" type="pres">
      <dgm:prSet presAssocID="{8BA6EE6A-0033-4B4C-8EF5-94F027163928}" presName="desTx" presStyleLbl="alignAccFollowNode1" presStyleIdx="1" presStyleCnt="2">
        <dgm:presLayoutVars>
          <dgm:bulletEnabled val="1"/>
        </dgm:presLayoutVars>
      </dgm:prSet>
      <dgm:spPr/>
    </dgm:pt>
  </dgm:ptLst>
  <dgm:cxnLst>
    <dgm:cxn modelId="{16C8D00D-28FA-4950-80BA-76F87A7D55A3}" srcId="{8BA6EE6A-0033-4B4C-8EF5-94F027163928}" destId="{3D162017-A941-4DFB-8360-5B73D90DCC3A}" srcOrd="2" destOrd="0" parTransId="{19C45D58-92D8-4933-9F78-86008CADAAE5}" sibTransId="{7970C031-8669-4FE2-85BD-B1AD3A22BC32}"/>
    <dgm:cxn modelId="{87C86D1B-8098-4991-AC06-F4904BE81267}" srcId="{5C7B560B-59C6-4ED3-B784-F30FC8952993}" destId="{A9BC9441-4153-4083-9B27-E590C8624430}" srcOrd="2" destOrd="0" parTransId="{3AF95441-1F31-4195-A557-AF4AF0EF927C}" sibTransId="{7B2040C5-8BCE-4CE8-B77A-E97D5168FC24}"/>
    <dgm:cxn modelId="{C05EC524-DE60-4209-8221-B539C12F19F6}" type="presOf" srcId="{1F15C8B6-8D18-4160-BAB7-225F3FFF5B88}" destId="{52CC0553-59B4-421B-A0B0-6AADADA56239}" srcOrd="0" destOrd="0" presId="urn:microsoft.com/office/officeart/2005/8/layout/hList1"/>
    <dgm:cxn modelId="{44155427-7281-423E-B40C-805E131D6D6F}" type="presOf" srcId="{E54D6A19-32BD-4EDB-A07B-BD1656B542B8}" destId="{FC195A3A-28A7-48CB-A536-C23836854B94}" srcOrd="0" destOrd="1" presId="urn:microsoft.com/office/officeart/2005/8/layout/hList1"/>
    <dgm:cxn modelId="{A5FF8740-04C9-41A2-9D5D-DC542DCFE668}" type="presOf" srcId="{1C85F4CE-B394-47E5-8C55-B4797A301F0C}" destId="{52CC0553-59B4-421B-A0B0-6AADADA56239}" srcOrd="0" destOrd="3" presId="urn:microsoft.com/office/officeart/2005/8/layout/hList1"/>
    <dgm:cxn modelId="{0FF4175E-DC36-4BF2-BDA1-D6087AEB502A}" type="presOf" srcId="{56B6A403-0623-4210-BA34-9DB4031B6A99}" destId="{52CC0553-59B4-421B-A0B0-6AADADA56239}" srcOrd="0" destOrd="1" presId="urn:microsoft.com/office/officeart/2005/8/layout/hList1"/>
    <dgm:cxn modelId="{4C2D9B47-73A1-479F-A767-32DC73E36581}" type="presOf" srcId="{5C7B560B-59C6-4ED3-B784-F30FC8952993}" destId="{D485B9CC-343F-457E-996D-D6AD75FFA3BA}" srcOrd="0" destOrd="0" presId="urn:microsoft.com/office/officeart/2005/8/layout/hList1"/>
    <dgm:cxn modelId="{8FBF294A-3F27-4973-8336-556D85D579A0}" srcId="{8BA6EE6A-0033-4B4C-8EF5-94F027163928}" destId="{49F02E3D-B8EB-49BE-A3C5-1734F0ADBFCD}" srcOrd="0" destOrd="0" parTransId="{4D97F889-F6C3-46A1-A415-C84FA15BFD00}" sibTransId="{8AF80FF3-5E10-4995-B462-2D74FB603C15}"/>
    <dgm:cxn modelId="{9783174D-19AA-442D-A9CB-104CE001E285}" srcId="{5C7B560B-59C6-4ED3-B784-F30FC8952993}" destId="{1F15C8B6-8D18-4160-BAB7-225F3FFF5B88}" srcOrd="0" destOrd="0" parTransId="{0F2308C0-787F-4CEC-9A23-19770BAE9EC0}" sibTransId="{716DD570-A6F4-443A-91CE-9EE00250A088}"/>
    <dgm:cxn modelId="{540B6482-8026-4130-B06C-32184E6D5E99}" srcId="{5C7B560B-59C6-4ED3-B784-F30FC8952993}" destId="{1C85F4CE-B394-47E5-8C55-B4797A301F0C}" srcOrd="3" destOrd="0" parTransId="{3A56069A-492C-403A-B040-018E3A13D48E}" sibTransId="{61F6A0B1-E5AA-4690-AC62-3C3D24E3B7B7}"/>
    <dgm:cxn modelId="{0EE9E892-7780-41AC-83FA-1AEE21FFA510}" srcId="{586282C7-11B7-4C37-8B3F-27D4C59EBE5B}" destId="{8BA6EE6A-0033-4B4C-8EF5-94F027163928}" srcOrd="1" destOrd="0" parTransId="{01FD501E-E480-4D5B-9FB8-1330991C94AB}" sibTransId="{374CDC91-DCE5-44BF-9C70-C8590FC9E0F6}"/>
    <dgm:cxn modelId="{668F2CA1-EEA5-46F0-B1AC-5E75558885BC}" type="presOf" srcId="{A9BC9441-4153-4083-9B27-E590C8624430}" destId="{52CC0553-59B4-421B-A0B0-6AADADA56239}" srcOrd="0" destOrd="2" presId="urn:microsoft.com/office/officeart/2005/8/layout/hList1"/>
    <dgm:cxn modelId="{771CA3A6-6F57-4B21-8915-23D2285AFBFF}" srcId="{5C7B560B-59C6-4ED3-B784-F30FC8952993}" destId="{56B6A403-0623-4210-BA34-9DB4031B6A99}" srcOrd="1" destOrd="0" parTransId="{6E854675-10DA-4FA8-AD81-BD6C30DD3924}" sibTransId="{072A7055-19D1-4F4E-AEA5-551D50A330CB}"/>
    <dgm:cxn modelId="{210207B2-59DB-4D24-BF96-B00D1B7D679F}" type="presOf" srcId="{49F02E3D-B8EB-49BE-A3C5-1734F0ADBFCD}" destId="{FC195A3A-28A7-48CB-A536-C23836854B94}" srcOrd="0" destOrd="0" presId="urn:microsoft.com/office/officeart/2005/8/layout/hList1"/>
    <dgm:cxn modelId="{8ED6A4B7-CE98-441E-A9EF-76CEB99D149C}" type="presOf" srcId="{8D862FD4-FDAE-4D57-BF73-44FA6D1EBABD}" destId="{52CC0553-59B4-421B-A0B0-6AADADA56239}" srcOrd="0" destOrd="4" presId="urn:microsoft.com/office/officeart/2005/8/layout/hList1"/>
    <dgm:cxn modelId="{ED8D1EB8-EC5F-4F49-B71D-382E5AA9F5DB}" srcId="{586282C7-11B7-4C37-8B3F-27D4C59EBE5B}" destId="{5C7B560B-59C6-4ED3-B784-F30FC8952993}" srcOrd="0" destOrd="0" parTransId="{CA6B27FD-3535-4847-821C-06804670F6BC}" sibTransId="{61BC1AA6-7C32-4B7B-9552-5F784DDC7EA9}"/>
    <dgm:cxn modelId="{65A49AC6-EC6B-4E60-AB15-9BEC57801504}" srcId="{5C7B560B-59C6-4ED3-B784-F30FC8952993}" destId="{8D862FD4-FDAE-4D57-BF73-44FA6D1EBABD}" srcOrd="4" destOrd="0" parTransId="{3F85E09A-F36B-41DC-B16F-9B16EAE7A1A8}" sibTransId="{88C23752-A6EE-4F3F-9379-0C13954BD162}"/>
    <dgm:cxn modelId="{9C416FDB-5562-45A1-A18A-9E5EDEAA83C2}" type="presOf" srcId="{3D162017-A941-4DFB-8360-5B73D90DCC3A}" destId="{FC195A3A-28A7-48CB-A536-C23836854B94}" srcOrd="0" destOrd="2" presId="urn:microsoft.com/office/officeart/2005/8/layout/hList1"/>
    <dgm:cxn modelId="{1789CFDC-4090-439F-81EF-71F717511071}" type="presOf" srcId="{586282C7-11B7-4C37-8B3F-27D4C59EBE5B}" destId="{890F91CC-CCA4-41DD-B0CC-43FBF0F9298F}" srcOrd="0" destOrd="0" presId="urn:microsoft.com/office/officeart/2005/8/layout/hList1"/>
    <dgm:cxn modelId="{7553B7FB-885A-4753-A756-942DF753D2AF}" srcId="{8BA6EE6A-0033-4B4C-8EF5-94F027163928}" destId="{E54D6A19-32BD-4EDB-A07B-BD1656B542B8}" srcOrd="1" destOrd="0" parTransId="{3758E006-0234-419E-9AF8-B5CD287A0314}" sibTransId="{BF931E89-BB76-4C30-9949-6214642E0EE6}"/>
    <dgm:cxn modelId="{C233F1FD-4923-427B-AEAA-EF43A352958C}" type="presOf" srcId="{8BA6EE6A-0033-4B4C-8EF5-94F027163928}" destId="{DAF9B102-A2D3-4D17-8C6F-63A5F22F3943}" srcOrd="0" destOrd="0" presId="urn:microsoft.com/office/officeart/2005/8/layout/hList1"/>
    <dgm:cxn modelId="{9D3E3F90-A3CF-498A-A16D-F81FAF6178DE}" type="presParOf" srcId="{890F91CC-CCA4-41DD-B0CC-43FBF0F9298F}" destId="{0184DE64-161D-4E71-A5C8-BC1A123EB9C9}" srcOrd="0" destOrd="0" presId="urn:microsoft.com/office/officeart/2005/8/layout/hList1"/>
    <dgm:cxn modelId="{631219FE-DEBC-49B5-BA84-45F89A99DE73}" type="presParOf" srcId="{0184DE64-161D-4E71-A5C8-BC1A123EB9C9}" destId="{D485B9CC-343F-457E-996D-D6AD75FFA3BA}" srcOrd="0" destOrd="0" presId="urn:microsoft.com/office/officeart/2005/8/layout/hList1"/>
    <dgm:cxn modelId="{B682E1A7-35FE-43B8-B322-850C2D9F56AD}" type="presParOf" srcId="{0184DE64-161D-4E71-A5C8-BC1A123EB9C9}" destId="{52CC0553-59B4-421B-A0B0-6AADADA56239}" srcOrd="1" destOrd="0" presId="urn:microsoft.com/office/officeart/2005/8/layout/hList1"/>
    <dgm:cxn modelId="{7344D65F-66BB-46F5-A7BA-A82E59F9275E}" type="presParOf" srcId="{890F91CC-CCA4-41DD-B0CC-43FBF0F9298F}" destId="{9233BB1A-3FA7-4303-B97F-5F78ACB4A405}" srcOrd="1" destOrd="0" presId="urn:microsoft.com/office/officeart/2005/8/layout/hList1"/>
    <dgm:cxn modelId="{63FE0EFE-FD7B-49A8-B368-A85B0E3C9359}" type="presParOf" srcId="{890F91CC-CCA4-41DD-B0CC-43FBF0F9298F}" destId="{1CC509E8-B144-483E-85ED-4AC9A06C7CAD}" srcOrd="2" destOrd="0" presId="urn:microsoft.com/office/officeart/2005/8/layout/hList1"/>
    <dgm:cxn modelId="{61EDDBFB-061B-456E-A2B1-886A3C601382}" type="presParOf" srcId="{1CC509E8-B144-483E-85ED-4AC9A06C7CAD}" destId="{DAF9B102-A2D3-4D17-8C6F-63A5F22F3943}" srcOrd="0" destOrd="0" presId="urn:microsoft.com/office/officeart/2005/8/layout/hList1"/>
    <dgm:cxn modelId="{7D66360A-A877-4883-983C-2970F990BFE1}" type="presParOf" srcId="{1CC509E8-B144-483E-85ED-4AC9A06C7CAD}" destId="{FC195A3A-28A7-48CB-A536-C23836854B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079383-4CE1-4349-AAF4-BC7D90BAE2F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B862A3A-9758-47B1-8A5F-82C2186BF4DD}">
      <dgm:prSet/>
      <dgm:spPr/>
      <dgm:t>
        <a:bodyPr/>
        <a:lstStyle/>
        <a:p>
          <a:r>
            <a:rPr lang="en-US" dirty="0"/>
            <a:t>The goal of ethics education is to ensure that participants are:</a:t>
          </a:r>
        </a:p>
      </dgm:t>
    </dgm:pt>
    <dgm:pt modelId="{0FD49000-93ED-4078-94F7-64ABA671A836}" type="parTrans" cxnId="{C22790D3-64EF-4159-92A8-51EE8A7E2F17}">
      <dgm:prSet/>
      <dgm:spPr/>
      <dgm:t>
        <a:bodyPr/>
        <a:lstStyle/>
        <a:p>
          <a:endParaRPr lang="en-US"/>
        </a:p>
      </dgm:t>
    </dgm:pt>
    <dgm:pt modelId="{F65562A9-B48F-4413-B2C1-23757ABD613E}" type="sibTrans" cxnId="{C22790D3-64EF-4159-92A8-51EE8A7E2F17}">
      <dgm:prSet/>
      <dgm:spPr/>
      <dgm:t>
        <a:bodyPr/>
        <a:lstStyle/>
        <a:p>
          <a:endParaRPr lang="en-US"/>
        </a:p>
      </dgm:t>
    </dgm:pt>
    <dgm:pt modelId="{DBCC10D9-1B34-47A4-83AD-893F9BBD1166}">
      <dgm:prSet/>
      <dgm:spPr/>
      <dgm:t>
        <a:bodyPr/>
        <a:lstStyle/>
        <a:p>
          <a:pPr>
            <a:buFont typeface="+mj-lt"/>
            <a:buAutoNum type="alphaUcPeriod"/>
          </a:pPr>
          <a:r>
            <a:rPr lang="en-US" dirty="0"/>
            <a:t>  Classically conditioned to avoid future ethics  presentations</a:t>
          </a:r>
        </a:p>
      </dgm:t>
    </dgm:pt>
    <dgm:pt modelId="{4668C69B-542E-43C8-8CCC-23E496EC3485}" type="parTrans" cxnId="{9AE50270-3389-4D4E-8F56-136093D1E62B}">
      <dgm:prSet/>
      <dgm:spPr/>
      <dgm:t>
        <a:bodyPr/>
        <a:lstStyle/>
        <a:p>
          <a:endParaRPr lang="en-US"/>
        </a:p>
      </dgm:t>
    </dgm:pt>
    <dgm:pt modelId="{A659E091-4B4A-4B14-870E-FC204C150A7E}" type="sibTrans" cxnId="{9AE50270-3389-4D4E-8F56-136093D1E62B}">
      <dgm:prSet/>
      <dgm:spPr/>
      <dgm:t>
        <a:bodyPr/>
        <a:lstStyle/>
        <a:p>
          <a:endParaRPr lang="en-US"/>
        </a:p>
      </dgm:t>
    </dgm:pt>
    <dgm:pt modelId="{E2D0A3DA-045D-416A-9531-8FD9DAD05B74}">
      <dgm:prSet/>
      <dgm:spPr/>
      <dgm:t>
        <a:bodyPr/>
        <a:lstStyle/>
        <a:p>
          <a:pPr>
            <a:buFont typeface="+mj-lt"/>
            <a:buAutoNum type="alphaUcPeriod"/>
          </a:pPr>
          <a:r>
            <a:rPr lang="en-US" dirty="0"/>
            <a:t>  More vigilant about catching their fellow psychologists doing unethical things </a:t>
          </a:r>
        </a:p>
      </dgm:t>
    </dgm:pt>
    <dgm:pt modelId="{2D709486-1831-4C02-812B-7693F36F4668}" type="parTrans" cxnId="{0A1B2253-79B0-41EA-A3EA-4D3D1634B2F4}">
      <dgm:prSet/>
      <dgm:spPr/>
      <dgm:t>
        <a:bodyPr/>
        <a:lstStyle/>
        <a:p>
          <a:endParaRPr lang="en-US"/>
        </a:p>
      </dgm:t>
    </dgm:pt>
    <dgm:pt modelId="{9B17101E-C0C6-4B6B-AC58-C810A8EC1688}" type="sibTrans" cxnId="{0A1B2253-79B0-41EA-A3EA-4D3D1634B2F4}">
      <dgm:prSet/>
      <dgm:spPr/>
      <dgm:t>
        <a:bodyPr/>
        <a:lstStyle/>
        <a:p>
          <a:endParaRPr lang="en-US"/>
        </a:p>
      </dgm:t>
    </dgm:pt>
    <dgm:pt modelId="{7B786B96-630A-4198-9329-6E2481FAE04A}">
      <dgm:prSet/>
      <dgm:spPr/>
      <dgm:t>
        <a:bodyPr/>
        <a:lstStyle/>
        <a:p>
          <a:pPr>
            <a:buFont typeface="+mj-lt"/>
            <a:buAutoNum type="alphaUcPeriod"/>
          </a:pPr>
          <a:r>
            <a:rPr lang="en-US" dirty="0"/>
            <a:t>  None of the above</a:t>
          </a:r>
        </a:p>
      </dgm:t>
    </dgm:pt>
    <dgm:pt modelId="{3EC740B2-C46B-4D92-86F5-CF2A7BA8F6C6}" type="parTrans" cxnId="{844E5531-0942-4D3D-A807-6CD03DAD8289}">
      <dgm:prSet/>
      <dgm:spPr/>
      <dgm:t>
        <a:bodyPr/>
        <a:lstStyle/>
        <a:p>
          <a:endParaRPr lang="en-US"/>
        </a:p>
      </dgm:t>
    </dgm:pt>
    <dgm:pt modelId="{7782BE91-B0C6-4E0D-A19F-A9EBDB457178}" type="sibTrans" cxnId="{844E5531-0942-4D3D-A807-6CD03DAD8289}">
      <dgm:prSet/>
      <dgm:spPr/>
      <dgm:t>
        <a:bodyPr/>
        <a:lstStyle/>
        <a:p>
          <a:endParaRPr lang="en-US"/>
        </a:p>
      </dgm:t>
    </dgm:pt>
    <dgm:pt modelId="{F46E3692-4F8D-4FF3-B9B8-9DC89CEB0A25}">
      <dgm:prSet/>
      <dgm:spPr/>
      <dgm:t>
        <a:bodyPr/>
        <a:lstStyle/>
        <a:p>
          <a:pPr>
            <a:buFont typeface="+mj-lt"/>
            <a:buAutoNum type="alphaUcPeriod"/>
          </a:pPr>
          <a:r>
            <a:rPr lang="en-US" dirty="0"/>
            <a:t>  Frightened</a:t>
          </a:r>
        </a:p>
      </dgm:t>
    </dgm:pt>
    <dgm:pt modelId="{C87C84DE-A164-4215-B7A6-B433F7CD5C4B}" type="parTrans" cxnId="{14F96902-C020-4AC8-B77C-FCC467ED4060}">
      <dgm:prSet/>
      <dgm:spPr/>
      <dgm:t>
        <a:bodyPr/>
        <a:lstStyle/>
        <a:p>
          <a:endParaRPr lang="en-US"/>
        </a:p>
      </dgm:t>
    </dgm:pt>
    <dgm:pt modelId="{808CA2BC-04CB-4B5B-A55B-9F57ED9ACC80}" type="sibTrans" cxnId="{14F96902-C020-4AC8-B77C-FCC467ED4060}">
      <dgm:prSet/>
      <dgm:spPr/>
      <dgm:t>
        <a:bodyPr/>
        <a:lstStyle/>
        <a:p>
          <a:endParaRPr lang="en-US"/>
        </a:p>
      </dgm:t>
    </dgm:pt>
    <dgm:pt modelId="{A484BFDD-3C01-480B-ACAF-EB1E0C004C2D}">
      <dgm:prSet/>
      <dgm:spPr/>
      <dgm:t>
        <a:bodyPr/>
        <a:lstStyle/>
        <a:p>
          <a:endParaRPr lang="en-US" dirty="0"/>
        </a:p>
      </dgm:t>
    </dgm:pt>
    <dgm:pt modelId="{AD24C0BF-40C5-46CB-8673-067CD7D5A796}" type="parTrans" cxnId="{2471E89F-9752-4A28-ACD1-9B4D30A39D8F}">
      <dgm:prSet/>
      <dgm:spPr/>
      <dgm:t>
        <a:bodyPr/>
        <a:lstStyle/>
        <a:p>
          <a:endParaRPr lang="en-US"/>
        </a:p>
      </dgm:t>
    </dgm:pt>
    <dgm:pt modelId="{7231534C-65DE-4064-A772-00AFA8EED12C}" type="sibTrans" cxnId="{2471E89F-9752-4A28-ACD1-9B4D30A39D8F}">
      <dgm:prSet/>
      <dgm:spPr/>
      <dgm:t>
        <a:bodyPr/>
        <a:lstStyle/>
        <a:p>
          <a:endParaRPr lang="en-US"/>
        </a:p>
      </dgm:t>
    </dgm:pt>
    <dgm:pt modelId="{605261A4-F47F-4E88-A2C2-7C030937C7A6}">
      <dgm:prSet/>
      <dgm:spPr/>
      <dgm:t>
        <a:bodyPr/>
        <a:lstStyle/>
        <a:p>
          <a:pPr>
            <a:buFont typeface="+mj-lt"/>
            <a:buAutoNum type="alphaUcPeriod"/>
          </a:pPr>
          <a:endParaRPr lang="en-US" dirty="0"/>
        </a:p>
      </dgm:t>
    </dgm:pt>
    <dgm:pt modelId="{ADC12E77-5342-4B52-9095-F84E1505B41F}" type="parTrans" cxnId="{E9D8288E-C7F5-4867-8D6C-F0F826A450B7}">
      <dgm:prSet/>
      <dgm:spPr/>
      <dgm:t>
        <a:bodyPr/>
        <a:lstStyle/>
        <a:p>
          <a:endParaRPr lang="en-US"/>
        </a:p>
      </dgm:t>
    </dgm:pt>
    <dgm:pt modelId="{EF0E4D63-71C3-46EF-BCB1-1AFA3EB4527A}" type="sibTrans" cxnId="{E9D8288E-C7F5-4867-8D6C-F0F826A450B7}">
      <dgm:prSet/>
      <dgm:spPr/>
      <dgm:t>
        <a:bodyPr/>
        <a:lstStyle/>
        <a:p>
          <a:endParaRPr lang="en-US"/>
        </a:p>
      </dgm:t>
    </dgm:pt>
    <dgm:pt modelId="{27F133BD-F3C1-4257-8AC7-E961E3A1244A}">
      <dgm:prSet/>
      <dgm:spPr/>
      <dgm:t>
        <a:bodyPr/>
        <a:lstStyle/>
        <a:p>
          <a:pPr>
            <a:buFont typeface="+mj-lt"/>
            <a:buAutoNum type="alphaUcPeriod"/>
          </a:pPr>
          <a:endParaRPr lang="en-US" dirty="0"/>
        </a:p>
      </dgm:t>
    </dgm:pt>
    <dgm:pt modelId="{252FA0E7-9A76-48B5-9AA2-4D361F6DD4CE}" type="parTrans" cxnId="{A66A0D76-8462-43B6-9C37-C9A3331769FB}">
      <dgm:prSet/>
      <dgm:spPr/>
      <dgm:t>
        <a:bodyPr/>
        <a:lstStyle/>
        <a:p>
          <a:endParaRPr lang="en-US"/>
        </a:p>
      </dgm:t>
    </dgm:pt>
    <dgm:pt modelId="{0E0C3190-E3D5-48ED-A5C4-39245AADB7CF}" type="sibTrans" cxnId="{A66A0D76-8462-43B6-9C37-C9A3331769FB}">
      <dgm:prSet/>
      <dgm:spPr/>
      <dgm:t>
        <a:bodyPr/>
        <a:lstStyle/>
        <a:p>
          <a:endParaRPr lang="en-US"/>
        </a:p>
      </dgm:t>
    </dgm:pt>
    <dgm:pt modelId="{820C71CF-E886-4492-9018-EC988910E562}">
      <dgm:prSet/>
      <dgm:spPr/>
      <dgm:t>
        <a:bodyPr/>
        <a:lstStyle/>
        <a:p>
          <a:pPr>
            <a:buFont typeface="+mj-lt"/>
            <a:buAutoNum type="alphaUcPeriod"/>
          </a:pPr>
          <a:endParaRPr lang="en-US" dirty="0"/>
        </a:p>
      </dgm:t>
    </dgm:pt>
    <dgm:pt modelId="{6E9767ED-86C6-43DD-84EB-35316B1A3391}" type="parTrans" cxnId="{31C9F564-D530-4943-97D3-50C3E33A7769}">
      <dgm:prSet/>
      <dgm:spPr/>
      <dgm:t>
        <a:bodyPr/>
        <a:lstStyle/>
        <a:p>
          <a:endParaRPr lang="en-US"/>
        </a:p>
      </dgm:t>
    </dgm:pt>
    <dgm:pt modelId="{F282AAD1-996C-4186-A4ED-D92D4DA06847}" type="sibTrans" cxnId="{31C9F564-D530-4943-97D3-50C3E33A7769}">
      <dgm:prSet/>
      <dgm:spPr/>
      <dgm:t>
        <a:bodyPr/>
        <a:lstStyle/>
        <a:p>
          <a:endParaRPr lang="en-US"/>
        </a:p>
      </dgm:t>
    </dgm:pt>
    <dgm:pt modelId="{BF976FED-F606-40F6-9771-E83E2F0F6638}" type="pres">
      <dgm:prSet presAssocID="{B6079383-4CE1-4349-AAF4-BC7D90BAE2FD}" presName="linear" presStyleCnt="0">
        <dgm:presLayoutVars>
          <dgm:animLvl val="lvl"/>
          <dgm:resizeHandles val="exact"/>
        </dgm:presLayoutVars>
      </dgm:prSet>
      <dgm:spPr/>
    </dgm:pt>
    <dgm:pt modelId="{18B12557-95A7-46F5-BF9B-5E2B164F01B4}" type="pres">
      <dgm:prSet presAssocID="{EB862A3A-9758-47B1-8A5F-82C2186BF4DD}" presName="parentText" presStyleLbl="node1" presStyleIdx="0" presStyleCnt="1" custLinFactNeighborX="309" custLinFactNeighborY="4639">
        <dgm:presLayoutVars>
          <dgm:chMax val="0"/>
          <dgm:bulletEnabled val="1"/>
        </dgm:presLayoutVars>
      </dgm:prSet>
      <dgm:spPr/>
    </dgm:pt>
    <dgm:pt modelId="{924E5EB7-05A0-46FB-90DE-61E0CDED7849}" type="pres">
      <dgm:prSet presAssocID="{EB862A3A-9758-47B1-8A5F-82C2186BF4DD}" presName="childText" presStyleLbl="revTx" presStyleIdx="0" presStyleCnt="1" custScaleY="146757" custLinFactNeighborX="-897" custLinFactNeighborY="36735">
        <dgm:presLayoutVars>
          <dgm:bulletEnabled val="1"/>
        </dgm:presLayoutVars>
      </dgm:prSet>
      <dgm:spPr/>
    </dgm:pt>
  </dgm:ptLst>
  <dgm:cxnLst>
    <dgm:cxn modelId="{14F96902-C020-4AC8-B77C-FCC467ED4060}" srcId="{EB862A3A-9758-47B1-8A5F-82C2186BF4DD}" destId="{F46E3692-4F8D-4FF3-B9B8-9DC89CEB0A25}" srcOrd="1" destOrd="0" parTransId="{C87C84DE-A164-4215-B7A6-B433F7CD5C4B}" sibTransId="{808CA2BC-04CB-4B5B-A55B-9F57ED9ACC80}"/>
    <dgm:cxn modelId="{844E5531-0942-4D3D-A807-6CD03DAD8289}" srcId="{EB862A3A-9758-47B1-8A5F-82C2186BF4DD}" destId="{7B786B96-630A-4198-9329-6E2481FAE04A}" srcOrd="7" destOrd="0" parTransId="{3EC740B2-C46B-4D92-86F5-CF2A7BA8F6C6}" sibTransId="{7782BE91-B0C6-4E0D-A19F-A9EBDB457178}"/>
    <dgm:cxn modelId="{8F6EDE34-3A9F-43DE-A0EC-458659892EA7}" type="presOf" srcId="{7B786B96-630A-4198-9329-6E2481FAE04A}" destId="{924E5EB7-05A0-46FB-90DE-61E0CDED7849}" srcOrd="0" destOrd="7" presId="urn:microsoft.com/office/officeart/2005/8/layout/vList2"/>
    <dgm:cxn modelId="{D4D3CA3C-968B-4829-B65C-D10BEB497113}" type="presOf" srcId="{E2D0A3DA-045D-416A-9531-8FD9DAD05B74}" destId="{924E5EB7-05A0-46FB-90DE-61E0CDED7849}" srcOrd="0" destOrd="5" presId="urn:microsoft.com/office/officeart/2005/8/layout/vList2"/>
    <dgm:cxn modelId="{B1C6A83D-9025-4E3A-AB33-631E90196377}" type="presOf" srcId="{F46E3692-4F8D-4FF3-B9B8-9DC89CEB0A25}" destId="{924E5EB7-05A0-46FB-90DE-61E0CDED7849}" srcOrd="0" destOrd="1" presId="urn:microsoft.com/office/officeart/2005/8/layout/vList2"/>
    <dgm:cxn modelId="{BB7F4F5B-9D5A-45B6-9197-09933B2E25F2}" type="presOf" srcId="{820C71CF-E886-4492-9018-EC988910E562}" destId="{924E5EB7-05A0-46FB-90DE-61E0CDED7849}" srcOrd="0" destOrd="6" presId="urn:microsoft.com/office/officeart/2005/8/layout/vList2"/>
    <dgm:cxn modelId="{F4DA815C-57CC-4683-A8AC-B38426A0643F}" type="presOf" srcId="{DBCC10D9-1B34-47A4-83AD-893F9BBD1166}" destId="{924E5EB7-05A0-46FB-90DE-61E0CDED7849}" srcOrd="0" destOrd="3" presId="urn:microsoft.com/office/officeart/2005/8/layout/vList2"/>
    <dgm:cxn modelId="{31C9F564-D530-4943-97D3-50C3E33A7769}" srcId="{EB862A3A-9758-47B1-8A5F-82C2186BF4DD}" destId="{820C71CF-E886-4492-9018-EC988910E562}" srcOrd="6" destOrd="0" parTransId="{6E9767ED-86C6-43DD-84EB-35316B1A3391}" sibTransId="{F282AAD1-996C-4186-A4ED-D92D4DA06847}"/>
    <dgm:cxn modelId="{9AE50270-3389-4D4E-8F56-136093D1E62B}" srcId="{EB862A3A-9758-47B1-8A5F-82C2186BF4DD}" destId="{DBCC10D9-1B34-47A4-83AD-893F9BBD1166}" srcOrd="3" destOrd="0" parTransId="{4668C69B-542E-43C8-8CCC-23E496EC3485}" sibTransId="{A659E091-4B4A-4B14-870E-FC204C150A7E}"/>
    <dgm:cxn modelId="{0A1B2253-79B0-41EA-A3EA-4D3D1634B2F4}" srcId="{EB862A3A-9758-47B1-8A5F-82C2186BF4DD}" destId="{E2D0A3DA-045D-416A-9531-8FD9DAD05B74}" srcOrd="5" destOrd="0" parTransId="{2D709486-1831-4C02-812B-7693F36F4668}" sibTransId="{9B17101E-C0C6-4B6B-AC58-C810A8EC1688}"/>
    <dgm:cxn modelId="{A66A0D76-8462-43B6-9C37-C9A3331769FB}" srcId="{EB862A3A-9758-47B1-8A5F-82C2186BF4DD}" destId="{27F133BD-F3C1-4257-8AC7-E961E3A1244A}" srcOrd="4" destOrd="0" parTransId="{252FA0E7-9A76-48B5-9AA2-4D361F6DD4CE}" sibTransId="{0E0C3190-E3D5-48ED-A5C4-39245AADB7CF}"/>
    <dgm:cxn modelId="{18EC3C76-6084-4FA3-8746-CFBF3AF445EB}" type="presOf" srcId="{27F133BD-F3C1-4257-8AC7-E961E3A1244A}" destId="{924E5EB7-05A0-46FB-90DE-61E0CDED7849}" srcOrd="0" destOrd="4" presId="urn:microsoft.com/office/officeart/2005/8/layout/vList2"/>
    <dgm:cxn modelId="{E9D8288E-C7F5-4867-8D6C-F0F826A450B7}" srcId="{EB862A3A-9758-47B1-8A5F-82C2186BF4DD}" destId="{605261A4-F47F-4E88-A2C2-7C030937C7A6}" srcOrd="2" destOrd="0" parTransId="{ADC12E77-5342-4B52-9095-F84E1505B41F}" sibTransId="{EF0E4D63-71C3-46EF-BCB1-1AFA3EB4527A}"/>
    <dgm:cxn modelId="{2471E89F-9752-4A28-ACD1-9B4D30A39D8F}" srcId="{EB862A3A-9758-47B1-8A5F-82C2186BF4DD}" destId="{A484BFDD-3C01-480B-ACAF-EB1E0C004C2D}" srcOrd="0" destOrd="0" parTransId="{AD24C0BF-40C5-46CB-8673-067CD7D5A796}" sibTransId="{7231534C-65DE-4064-A772-00AFA8EED12C}"/>
    <dgm:cxn modelId="{C577DDAF-F8AF-46A6-983F-55C17898F44C}" type="presOf" srcId="{EB862A3A-9758-47B1-8A5F-82C2186BF4DD}" destId="{18B12557-95A7-46F5-BF9B-5E2B164F01B4}" srcOrd="0" destOrd="0" presId="urn:microsoft.com/office/officeart/2005/8/layout/vList2"/>
    <dgm:cxn modelId="{274C3BB1-B906-4D6E-B554-1D40AA2753F1}" type="presOf" srcId="{B6079383-4CE1-4349-AAF4-BC7D90BAE2FD}" destId="{BF976FED-F606-40F6-9771-E83E2F0F6638}" srcOrd="0" destOrd="0" presId="urn:microsoft.com/office/officeart/2005/8/layout/vList2"/>
    <dgm:cxn modelId="{E674EFCC-2528-4A62-B8F9-E2971713B4CF}" type="presOf" srcId="{A484BFDD-3C01-480B-ACAF-EB1E0C004C2D}" destId="{924E5EB7-05A0-46FB-90DE-61E0CDED7849}" srcOrd="0" destOrd="0" presId="urn:microsoft.com/office/officeart/2005/8/layout/vList2"/>
    <dgm:cxn modelId="{C22790D3-64EF-4159-92A8-51EE8A7E2F17}" srcId="{B6079383-4CE1-4349-AAF4-BC7D90BAE2FD}" destId="{EB862A3A-9758-47B1-8A5F-82C2186BF4DD}" srcOrd="0" destOrd="0" parTransId="{0FD49000-93ED-4078-94F7-64ABA671A836}" sibTransId="{F65562A9-B48F-4413-B2C1-23757ABD613E}"/>
    <dgm:cxn modelId="{392790E0-A4B6-48BA-96AC-06117307A191}" type="presOf" srcId="{605261A4-F47F-4E88-A2C2-7C030937C7A6}" destId="{924E5EB7-05A0-46FB-90DE-61E0CDED7849}" srcOrd="0" destOrd="2" presId="urn:microsoft.com/office/officeart/2005/8/layout/vList2"/>
    <dgm:cxn modelId="{02548F76-4209-4DB5-8461-B09E625243DA}" type="presParOf" srcId="{BF976FED-F606-40F6-9771-E83E2F0F6638}" destId="{18B12557-95A7-46F5-BF9B-5E2B164F01B4}" srcOrd="0" destOrd="0" presId="urn:microsoft.com/office/officeart/2005/8/layout/vList2"/>
    <dgm:cxn modelId="{BF4F0897-6848-4933-A385-5C632E5A68A8}" type="presParOf" srcId="{BF976FED-F606-40F6-9771-E83E2F0F6638}" destId="{924E5EB7-05A0-46FB-90DE-61E0CDED784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6D629-6499-4F99-88B1-EBFF940F212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79184F-DFC7-4268-9AB9-B7535AB6AB86}">
      <dgm:prSet/>
      <dgm:spPr/>
      <dgm:t>
        <a:bodyPr/>
        <a:lstStyle/>
        <a:p>
          <a:r>
            <a:rPr lang="en-US" dirty="0"/>
            <a:t>Good judgment</a:t>
          </a:r>
        </a:p>
      </dgm:t>
    </dgm:pt>
    <dgm:pt modelId="{FA8C82DA-9F28-46F2-89D0-703CFB48E80A}" type="parTrans" cxnId="{6574C13A-4997-4041-8AD4-F09AD7B0FEA6}">
      <dgm:prSet/>
      <dgm:spPr/>
      <dgm:t>
        <a:bodyPr/>
        <a:lstStyle/>
        <a:p>
          <a:endParaRPr lang="en-US"/>
        </a:p>
      </dgm:t>
    </dgm:pt>
    <dgm:pt modelId="{6D02A138-2F76-43C8-938E-FF270ABE3B8C}" type="sibTrans" cxnId="{6574C13A-4997-4041-8AD4-F09AD7B0FEA6}">
      <dgm:prSet/>
      <dgm:spPr/>
      <dgm:t>
        <a:bodyPr/>
        <a:lstStyle/>
        <a:p>
          <a:endParaRPr lang="en-US"/>
        </a:p>
      </dgm:t>
    </dgm:pt>
    <dgm:pt modelId="{3046185A-C8A6-4D1F-A555-7629B6FCA7D7}">
      <dgm:prSet/>
      <dgm:spPr/>
      <dgm:t>
        <a:bodyPr/>
        <a:lstStyle/>
        <a:p>
          <a:r>
            <a:rPr lang="en-US" dirty="0"/>
            <a:t>Conscientious</a:t>
          </a:r>
        </a:p>
      </dgm:t>
    </dgm:pt>
    <dgm:pt modelId="{57850D84-4120-454F-A027-ADE77DD805D1}" type="parTrans" cxnId="{A1C8C5A5-17FD-44F5-997E-EA1A489D3D23}">
      <dgm:prSet/>
      <dgm:spPr/>
      <dgm:t>
        <a:bodyPr/>
        <a:lstStyle/>
        <a:p>
          <a:endParaRPr lang="en-US"/>
        </a:p>
      </dgm:t>
    </dgm:pt>
    <dgm:pt modelId="{E2A3A2AB-2A4F-4F61-8C78-3B51A05C72A3}" type="sibTrans" cxnId="{A1C8C5A5-17FD-44F5-997E-EA1A489D3D23}">
      <dgm:prSet/>
      <dgm:spPr/>
      <dgm:t>
        <a:bodyPr/>
        <a:lstStyle/>
        <a:p>
          <a:endParaRPr lang="en-US"/>
        </a:p>
      </dgm:t>
    </dgm:pt>
    <dgm:pt modelId="{88AC5444-54A1-4F9D-8630-FA38B2B7E8CE}">
      <dgm:prSet/>
      <dgm:spPr/>
      <dgm:t>
        <a:bodyPr/>
        <a:lstStyle/>
        <a:p>
          <a:r>
            <a:rPr lang="en-US" dirty="0"/>
            <a:t>Technically proficient</a:t>
          </a:r>
        </a:p>
      </dgm:t>
    </dgm:pt>
    <dgm:pt modelId="{592CD327-A6EA-47E8-8C0E-8214520E154E}" type="parTrans" cxnId="{C8B66739-FAA8-4925-8FC8-B79D4EFFB348}">
      <dgm:prSet/>
      <dgm:spPr/>
      <dgm:t>
        <a:bodyPr/>
        <a:lstStyle/>
        <a:p>
          <a:endParaRPr lang="en-US"/>
        </a:p>
      </dgm:t>
    </dgm:pt>
    <dgm:pt modelId="{B93C0AC9-337B-4756-A7B7-8D68231D196A}" type="sibTrans" cxnId="{C8B66739-FAA8-4925-8FC8-B79D4EFFB348}">
      <dgm:prSet/>
      <dgm:spPr/>
      <dgm:t>
        <a:bodyPr/>
        <a:lstStyle/>
        <a:p>
          <a:endParaRPr lang="en-US"/>
        </a:p>
      </dgm:t>
    </dgm:pt>
    <dgm:pt modelId="{A40BCCCA-438C-4ADF-B861-DA97DEBF596B}">
      <dgm:prSet/>
      <dgm:spPr/>
      <dgm:t>
        <a:bodyPr/>
        <a:lstStyle/>
        <a:p>
          <a:r>
            <a:rPr lang="en-US" dirty="0"/>
            <a:t>Culturally Competent</a:t>
          </a:r>
        </a:p>
      </dgm:t>
    </dgm:pt>
    <dgm:pt modelId="{4CE3C46B-2242-4AAC-B1D8-80651B97DB05}" type="parTrans" cxnId="{35537675-249D-436A-A680-C0DBE196AEF8}">
      <dgm:prSet/>
      <dgm:spPr/>
      <dgm:t>
        <a:bodyPr/>
        <a:lstStyle/>
        <a:p>
          <a:endParaRPr lang="en-US"/>
        </a:p>
      </dgm:t>
    </dgm:pt>
    <dgm:pt modelId="{088A19AB-DACE-4C23-9445-4980286556F6}" type="sibTrans" cxnId="{35537675-249D-436A-A680-C0DBE196AEF8}">
      <dgm:prSet/>
      <dgm:spPr/>
      <dgm:t>
        <a:bodyPr/>
        <a:lstStyle/>
        <a:p>
          <a:endParaRPr lang="en-US"/>
        </a:p>
      </dgm:t>
    </dgm:pt>
    <dgm:pt modelId="{42E9BD77-0ACE-44F0-BE32-1584B41B7F13}">
      <dgm:prSet/>
      <dgm:spPr/>
      <dgm:t>
        <a:bodyPr/>
        <a:lstStyle/>
        <a:p>
          <a:r>
            <a:rPr lang="en-US" dirty="0"/>
            <a:t>Empathic</a:t>
          </a:r>
        </a:p>
      </dgm:t>
    </dgm:pt>
    <dgm:pt modelId="{A4BB8623-024C-490B-9F2E-C6584503B2F4}" type="parTrans" cxnId="{64A4B970-0059-4EF1-BA17-DA70790E22FA}">
      <dgm:prSet/>
      <dgm:spPr/>
      <dgm:t>
        <a:bodyPr/>
        <a:lstStyle/>
        <a:p>
          <a:endParaRPr lang="en-US"/>
        </a:p>
      </dgm:t>
    </dgm:pt>
    <dgm:pt modelId="{66688B93-B887-4BC7-BBCE-ED98BBBCBDC8}" type="sibTrans" cxnId="{64A4B970-0059-4EF1-BA17-DA70790E22FA}">
      <dgm:prSet/>
      <dgm:spPr/>
      <dgm:t>
        <a:bodyPr/>
        <a:lstStyle/>
        <a:p>
          <a:endParaRPr lang="en-US"/>
        </a:p>
      </dgm:t>
    </dgm:pt>
    <dgm:pt modelId="{44413414-BB71-4A31-A1AE-D4131C837601}">
      <dgm:prSet/>
      <dgm:spPr/>
      <dgm:t>
        <a:bodyPr/>
        <a:lstStyle/>
        <a:p>
          <a:r>
            <a:rPr lang="en-US" dirty="0"/>
            <a:t>Self-reflective</a:t>
          </a:r>
        </a:p>
      </dgm:t>
    </dgm:pt>
    <dgm:pt modelId="{870788EA-9B54-4B38-815A-2C98691404F1}" type="parTrans" cxnId="{DDEB44D1-4BBA-410C-9EE4-20430174C8D3}">
      <dgm:prSet/>
      <dgm:spPr/>
      <dgm:t>
        <a:bodyPr/>
        <a:lstStyle/>
        <a:p>
          <a:endParaRPr lang="en-US"/>
        </a:p>
      </dgm:t>
    </dgm:pt>
    <dgm:pt modelId="{3D84AF9D-7DA2-42C8-A885-CCD0E6E63E79}" type="sibTrans" cxnId="{DDEB44D1-4BBA-410C-9EE4-20430174C8D3}">
      <dgm:prSet/>
      <dgm:spPr/>
      <dgm:t>
        <a:bodyPr/>
        <a:lstStyle/>
        <a:p>
          <a:endParaRPr lang="en-US"/>
        </a:p>
      </dgm:t>
    </dgm:pt>
    <dgm:pt modelId="{3190EB9F-8813-48A6-9CA8-F36C96D1D386}">
      <dgm:prSet/>
      <dgm:spPr/>
      <dgm:t>
        <a:bodyPr/>
        <a:lstStyle/>
        <a:p>
          <a:r>
            <a:rPr lang="en-US" dirty="0"/>
            <a:t>Polite</a:t>
          </a:r>
        </a:p>
      </dgm:t>
    </dgm:pt>
    <dgm:pt modelId="{EBFC5E8B-C90A-41BB-8CA3-0E94E43254B6}" type="parTrans" cxnId="{2124D854-19D2-4F2E-998F-98ACFB85A3BC}">
      <dgm:prSet/>
      <dgm:spPr/>
      <dgm:t>
        <a:bodyPr/>
        <a:lstStyle/>
        <a:p>
          <a:endParaRPr lang="en-US"/>
        </a:p>
      </dgm:t>
    </dgm:pt>
    <dgm:pt modelId="{DA585DAA-074B-4D63-A025-6C4D43F6F4A4}" type="sibTrans" cxnId="{2124D854-19D2-4F2E-998F-98ACFB85A3BC}">
      <dgm:prSet/>
      <dgm:spPr/>
      <dgm:t>
        <a:bodyPr/>
        <a:lstStyle/>
        <a:p>
          <a:endParaRPr lang="en-US"/>
        </a:p>
      </dgm:t>
    </dgm:pt>
    <dgm:pt modelId="{EA6CDCC7-B1AE-4C26-8858-E625330BEBCA}">
      <dgm:prSet/>
      <dgm:spPr/>
      <dgm:t>
        <a:bodyPr/>
        <a:lstStyle/>
        <a:p>
          <a:r>
            <a:rPr lang="en-US" dirty="0"/>
            <a:t>Intelligent</a:t>
          </a:r>
        </a:p>
      </dgm:t>
    </dgm:pt>
    <dgm:pt modelId="{F6B167F7-73E4-4A37-9917-4B32B3664776}" type="parTrans" cxnId="{1005D2BD-F4EA-4917-8AB8-8EB15F128D8C}">
      <dgm:prSet/>
      <dgm:spPr/>
      <dgm:t>
        <a:bodyPr/>
        <a:lstStyle/>
        <a:p>
          <a:endParaRPr lang="en-US"/>
        </a:p>
      </dgm:t>
    </dgm:pt>
    <dgm:pt modelId="{5A813B90-A5DC-452A-9C68-81AE17C81728}" type="sibTrans" cxnId="{1005D2BD-F4EA-4917-8AB8-8EB15F128D8C}">
      <dgm:prSet/>
      <dgm:spPr/>
      <dgm:t>
        <a:bodyPr/>
        <a:lstStyle/>
        <a:p>
          <a:endParaRPr lang="en-US"/>
        </a:p>
      </dgm:t>
    </dgm:pt>
    <dgm:pt modelId="{0CDDDBF6-BD9B-4F8C-99F8-C0CEA1821B20}" type="pres">
      <dgm:prSet presAssocID="{2B46D629-6499-4F99-88B1-EBFF940F2126}" presName="root" presStyleCnt="0">
        <dgm:presLayoutVars>
          <dgm:dir/>
          <dgm:resizeHandles val="exact"/>
        </dgm:presLayoutVars>
      </dgm:prSet>
      <dgm:spPr/>
    </dgm:pt>
    <dgm:pt modelId="{8823AE1A-47E8-4EDA-8340-4341E9E9EF7F}" type="pres">
      <dgm:prSet presAssocID="{6279184F-DFC7-4268-9AB9-B7535AB6AB86}" presName="compNode" presStyleCnt="0"/>
      <dgm:spPr/>
    </dgm:pt>
    <dgm:pt modelId="{651E9B4F-5BC7-4B06-A30C-61F1711955EB}" type="pres">
      <dgm:prSet presAssocID="{6279184F-DFC7-4268-9AB9-B7535AB6AB86}" presName="bgRect" presStyleLbl="bgShp" presStyleIdx="0" presStyleCnt="8"/>
      <dgm:spPr/>
    </dgm:pt>
    <dgm:pt modelId="{7E0D62A7-8535-48CF-ACAE-1D77C65934E8}" type="pres">
      <dgm:prSet presAssocID="{6279184F-DFC7-4268-9AB9-B7535AB6AB86}"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94627443-7D52-4564-A9D9-B5D0DADA9AD1}" type="pres">
      <dgm:prSet presAssocID="{6279184F-DFC7-4268-9AB9-B7535AB6AB86}" presName="spaceRect" presStyleCnt="0"/>
      <dgm:spPr/>
    </dgm:pt>
    <dgm:pt modelId="{DA2541DB-C789-422A-B40C-05EFBED5B6E8}" type="pres">
      <dgm:prSet presAssocID="{6279184F-DFC7-4268-9AB9-B7535AB6AB86}" presName="parTx" presStyleLbl="revTx" presStyleIdx="0" presStyleCnt="8">
        <dgm:presLayoutVars>
          <dgm:chMax val="0"/>
          <dgm:chPref val="0"/>
        </dgm:presLayoutVars>
      </dgm:prSet>
      <dgm:spPr/>
    </dgm:pt>
    <dgm:pt modelId="{5804C1B6-F9B7-4DDE-90DE-19FBBB3169C4}" type="pres">
      <dgm:prSet presAssocID="{6D02A138-2F76-43C8-938E-FF270ABE3B8C}" presName="sibTrans" presStyleCnt="0"/>
      <dgm:spPr/>
    </dgm:pt>
    <dgm:pt modelId="{ADB588A9-69F7-4D68-9264-71AE8602808E}" type="pres">
      <dgm:prSet presAssocID="{3046185A-C8A6-4D1F-A555-7629B6FCA7D7}" presName="compNode" presStyleCnt="0"/>
      <dgm:spPr/>
    </dgm:pt>
    <dgm:pt modelId="{8BD03FB8-29CC-431A-8249-B245445F49A0}" type="pres">
      <dgm:prSet presAssocID="{3046185A-C8A6-4D1F-A555-7629B6FCA7D7}" presName="bgRect" presStyleLbl="bgShp" presStyleIdx="1" presStyleCnt="8"/>
      <dgm:spPr/>
    </dgm:pt>
    <dgm:pt modelId="{A357F6B9-E8D3-422E-8940-433D2DAFF5B5}" type="pres">
      <dgm:prSet presAssocID="{3046185A-C8A6-4D1F-A555-7629B6FCA7D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ldier"/>
        </a:ext>
      </dgm:extLst>
    </dgm:pt>
    <dgm:pt modelId="{12305426-2D2E-4679-AF49-C814025769AF}" type="pres">
      <dgm:prSet presAssocID="{3046185A-C8A6-4D1F-A555-7629B6FCA7D7}" presName="spaceRect" presStyleCnt="0"/>
      <dgm:spPr/>
    </dgm:pt>
    <dgm:pt modelId="{912A0882-42BD-49F5-AF3B-7F26B95F9F4F}" type="pres">
      <dgm:prSet presAssocID="{3046185A-C8A6-4D1F-A555-7629B6FCA7D7}" presName="parTx" presStyleLbl="revTx" presStyleIdx="1" presStyleCnt="8">
        <dgm:presLayoutVars>
          <dgm:chMax val="0"/>
          <dgm:chPref val="0"/>
        </dgm:presLayoutVars>
      </dgm:prSet>
      <dgm:spPr/>
    </dgm:pt>
    <dgm:pt modelId="{3BD6A006-6879-4419-B564-980A72FB1CA2}" type="pres">
      <dgm:prSet presAssocID="{E2A3A2AB-2A4F-4F61-8C78-3B51A05C72A3}" presName="sibTrans" presStyleCnt="0"/>
      <dgm:spPr/>
    </dgm:pt>
    <dgm:pt modelId="{330E534F-04ED-451E-92C6-226ADEED2561}" type="pres">
      <dgm:prSet presAssocID="{88AC5444-54A1-4F9D-8630-FA38B2B7E8CE}" presName="compNode" presStyleCnt="0"/>
      <dgm:spPr/>
    </dgm:pt>
    <dgm:pt modelId="{5CE75426-C3DD-46D5-8E94-5F8C9979D1D5}" type="pres">
      <dgm:prSet presAssocID="{88AC5444-54A1-4F9D-8630-FA38B2B7E8CE}" presName="bgRect" presStyleLbl="bgShp" presStyleIdx="2" presStyleCnt="8"/>
      <dgm:spPr/>
    </dgm:pt>
    <dgm:pt modelId="{50F6AF3B-3BFA-4DE8-A632-6AE4795A0BF2}" type="pres">
      <dgm:prSet presAssocID="{88AC5444-54A1-4F9D-8630-FA38B2B7E8C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76DE5485-32C7-4914-BC75-E246967052FA}" type="pres">
      <dgm:prSet presAssocID="{88AC5444-54A1-4F9D-8630-FA38B2B7E8CE}" presName="spaceRect" presStyleCnt="0"/>
      <dgm:spPr/>
    </dgm:pt>
    <dgm:pt modelId="{F3594AB8-2734-412C-9254-052848BACA71}" type="pres">
      <dgm:prSet presAssocID="{88AC5444-54A1-4F9D-8630-FA38B2B7E8CE}" presName="parTx" presStyleLbl="revTx" presStyleIdx="2" presStyleCnt="8">
        <dgm:presLayoutVars>
          <dgm:chMax val="0"/>
          <dgm:chPref val="0"/>
        </dgm:presLayoutVars>
      </dgm:prSet>
      <dgm:spPr/>
    </dgm:pt>
    <dgm:pt modelId="{227A7B12-4056-46CC-B9DE-B3F4DDE996C9}" type="pres">
      <dgm:prSet presAssocID="{B93C0AC9-337B-4756-A7B7-8D68231D196A}" presName="sibTrans" presStyleCnt="0"/>
      <dgm:spPr/>
    </dgm:pt>
    <dgm:pt modelId="{3FF39C6E-624F-4DA4-A675-706850A90B0C}" type="pres">
      <dgm:prSet presAssocID="{A40BCCCA-438C-4ADF-B861-DA97DEBF596B}" presName="compNode" presStyleCnt="0"/>
      <dgm:spPr/>
    </dgm:pt>
    <dgm:pt modelId="{6DC7070F-007F-4BD6-BB86-3779AEC3075C}" type="pres">
      <dgm:prSet presAssocID="{A40BCCCA-438C-4ADF-B861-DA97DEBF596B}" presName="bgRect" presStyleLbl="bgShp" presStyleIdx="3" presStyleCnt="8"/>
      <dgm:spPr/>
    </dgm:pt>
    <dgm:pt modelId="{48143738-D9B5-4A78-B148-DC5FF39D8644}" type="pres">
      <dgm:prSet presAssocID="{A40BCCCA-438C-4ADF-B861-DA97DEBF596B}"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7B11ECD4-BF48-4B00-B711-88DAA39389A1}" type="pres">
      <dgm:prSet presAssocID="{A40BCCCA-438C-4ADF-B861-DA97DEBF596B}" presName="spaceRect" presStyleCnt="0"/>
      <dgm:spPr/>
    </dgm:pt>
    <dgm:pt modelId="{99DF1E06-CFDD-48EB-8E46-B817B1F70598}" type="pres">
      <dgm:prSet presAssocID="{A40BCCCA-438C-4ADF-B861-DA97DEBF596B}" presName="parTx" presStyleLbl="revTx" presStyleIdx="3" presStyleCnt="8">
        <dgm:presLayoutVars>
          <dgm:chMax val="0"/>
          <dgm:chPref val="0"/>
        </dgm:presLayoutVars>
      </dgm:prSet>
      <dgm:spPr/>
    </dgm:pt>
    <dgm:pt modelId="{DF8FEC7D-2633-47D3-BDE9-936EA59D8C58}" type="pres">
      <dgm:prSet presAssocID="{088A19AB-DACE-4C23-9445-4980286556F6}" presName="sibTrans" presStyleCnt="0"/>
      <dgm:spPr/>
    </dgm:pt>
    <dgm:pt modelId="{3C917609-8B11-4703-BA69-38D06E7E68B3}" type="pres">
      <dgm:prSet presAssocID="{42E9BD77-0ACE-44F0-BE32-1584B41B7F13}" presName="compNode" presStyleCnt="0"/>
      <dgm:spPr/>
    </dgm:pt>
    <dgm:pt modelId="{14B72945-35FD-4BC7-AC92-19A7F4FE6BFA}" type="pres">
      <dgm:prSet presAssocID="{42E9BD77-0ACE-44F0-BE32-1584B41B7F13}" presName="bgRect" presStyleLbl="bgShp" presStyleIdx="4" presStyleCnt="8"/>
      <dgm:spPr/>
    </dgm:pt>
    <dgm:pt modelId="{74D9BD62-630D-43A5-BCFC-5CE1CFB2AA47}" type="pres">
      <dgm:prSet presAssocID="{42E9BD77-0ACE-44F0-BE32-1584B41B7F13}"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yes"/>
        </a:ext>
      </dgm:extLst>
    </dgm:pt>
    <dgm:pt modelId="{E4505D94-F3B5-4235-AE0F-7FD341D7FFCF}" type="pres">
      <dgm:prSet presAssocID="{42E9BD77-0ACE-44F0-BE32-1584B41B7F13}" presName="spaceRect" presStyleCnt="0"/>
      <dgm:spPr/>
    </dgm:pt>
    <dgm:pt modelId="{73EDD183-F182-41FD-A41B-AD1232D9163A}" type="pres">
      <dgm:prSet presAssocID="{42E9BD77-0ACE-44F0-BE32-1584B41B7F13}" presName="parTx" presStyleLbl="revTx" presStyleIdx="4" presStyleCnt="8">
        <dgm:presLayoutVars>
          <dgm:chMax val="0"/>
          <dgm:chPref val="0"/>
        </dgm:presLayoutVars>
      </dgm:prSet>
      <dgm:spPr/>
    </dgm:pt>
    <dgm:pt modelId="{560DB0D1-7BCB-4661-B50E-28FF253653BF}" type="pres">
      <dgm:prSet presAssocID="{66688B93-B887-4BC7-BBCE-ED98BBBCBDC8}" presName="sibTrans" presStyleCnt="0"/>
      <dgm:spPr/>
    </dgm:pt>
    <dgm:pt modelId="{ACE57EDC-8B3D-4ABB-B066-6C5AABF8327C}" type="pres">
      <dgm:prSet presAssocID="{44413414-BB71-4A31-A1AE-D4131C837601}" presName="compNode" presStyleCnt="0"/>
      <dgm:spPr/>
    </dgm:pt>
    <dgm:pt modelId="{E1384F46-2200-409B-B0E8-F65F2E2BC7E9}" type="pres">
      <dgm:prSet presAssocID="{44413414-BB71-4A31-A1AE-D4131C837601}" presName="bgRect" presStyleLbl="bgShp" presStyleIdx="5" presStyleCnt="8"/>
      <dgm:spPr/>
    </dgm:pt>
    <dgm:pt modelId="{A95EFA62-5518-4791-80C5-FC74E54CD002}" type="pres">
      <dgm:prSet presAssocID="{44413414-BB71-4A31-A1AE-D4131C837601}"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ngel Face with Solid Fill"/>
        </a:ext>
      </dgm:extLst>
    </dgm:pt>
    <dgm:pt modelId="{4FB29638-F611-4790-B2F5-4A4DB0CE9A32}" type="pres">
      <dgm:prSet presAssocID="{44413414-BB71-4A31-A1AE-D4131C837601}" presName="spaceRect" presStyleCnt="0"/>
      <dgm:spPr/>
    </dgm:pt>
    <dgm:pt modelId="{78EF15AE-F1AA-44A6-9F85-A0645682D6D1}" type="pres">
      <dgm:prSet presAssocID="{44413414-BB71-4A31-A1AE-D4131C837601}" presName="parTx" presStyleLbl="revTx" presStyleIdx="5" presStyleCnt="8">
        <dgm:presLayoutVars>
          <dgm:chMax val="0"/>
          <dgm:chPref val="0"/>
        </dgm:presLayoutVars>
      </dgm:prSet>
      <dgm:spPr/>
    </dgm:pt>
    <dgm:pt modelId="{2BF01884-C924-4298-A83E-2B78B7C11033}" type="pres">
      <dgm:prSet presAssocID="{3D84AF9D-7DA2-42C8-A885-CCD0E6E63E79}" presName="sibTrans" presStyleCnt="0"/>
      <dgm:spPr/>
    </dgm:pt>
    <dgm:pt modelId="{4A5512B9-7FB1-4074-9C62-0E7697A0B186}" type="pres">
      <dgm:prSet presAssocID="{3190EB9F-8813-48A6-9CA8-F36C96D1D386}" presName="compNode" presStyleCnt="0"/>
      <dgm:spPr/>
    </dgm:pt>
    <dgm:pt modelId="{06ED5252-918B-48E2-8C7C-4CD253E40E0F}" type="pres">
      <dgm:prSet presAssocID="{3190EB9F-8813-48A6-9CA8-F36C96D1D386}" presName="bgRect" presStyleLbl="bgShp" presStyleIdx="6" presStyleCnt="8"/>
      <dgm:spPr/>
    </dgm:pt>
    <dgm:pt modelId="{B257F575-D10C-4A42-A4B5-FCCE2E6E65F0}" type="pres">
      <dgm:prSet presAssocID="{3190EB9F-8813-48A6-9CA8-F36C96D1D386}"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miling Face with No Fill"/>
        </a:ext>
      </dgm:extLst>
    </dgm:pt>
    <dgm:pt modelId="{27444E0B-F2C5-42C3-B633-8163763CD3B7}" type="pres">
      <dgm:prSet presAssocID="{3190EB9F-8813-48A6-9CA8-F36C96D1D386}" presName="spaceRect" presStyleCnt="0"/>
      <dgm:spPr/>
    </dgm:pt>
    <dgm:pt modelId="{D8171538-DC9F-4C9A-95B5-DD56D8FD149A}" type="pres">
      <dgm:prSet presAssocID="{3190EB9F-8813-48A6-9CA8-F36C96D1D386}" presName="parTx" presStyleLbl="revTx" presStyleIdx="6" presStyleCnt="8">
        <dgm:presLayoutVars>
          <dgm:chMax val="0"/>
          <dgm:chPref val="0"/>
        </dgm:presLayoutVars>
      </dgm:prSet>
      <dgm:spPr/>
    </dgm:pt>
    <dgm:pt modelId="{CB79D32F-4658-4356-8CC0-59221743EDE2}" type="pres">
      <dgm:prSet presAssocID="{DA585DAA-074B-4D63-A025-6C4D43F6F4A4}" presName="sibTrans" presStyleCnt="0"/>
      <dgm:spPr/>
    </dgm:pt>
    <dgm:pt modelId="{5C5C568C-4558-426E-A8C6-E4E0908AD067}" type="pres">
      <dgm:prSet presAssocID="{EA6CDCC7-B1AE-4C26-8858-E625330BEBCA}" presName="compNode" presStyleCnt="0"/>
      <dgm:spPr/>
    </dgm:pt>
    <dgm:pt modelId="{022F717B-05B9-42DA-95C3-F7697E8E8D9C}" type="pres">
      <dgm:prSet presAssocID="{EA6CDCC7-B1AE-4C26-8858-E625330BEBCA}" presName="bgRect" presStyleLbl="bgShp" presStyleIdx="7" presStyleCnt="8"/>
      <dgm:spPr/>
    </dgm:pt>
    <dgm:pt modelId="{B50A7644-A9E4-49BF-BAC8-08A6744C7075}" type="pres">
      <dgm:prSet presAssocID="{EA6CDCC7-B1AE-4C26-8858-E625330BEBCA}"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rain in head"/>
        </a:ext>
      </dgm:extLst>
    </dgm:pt>
    <dgm:pt modelId="{C98D6EC8-0109-4268-AF3E-32EC57976F6D}" type="pres">
      <dgm:prSet presAssocID="{EA6CDCC7-B1AE-4C26-8858-E625330BEBCA}" presName="spaceRect" presStyleCnt="0"/>
      <dgm:spPr/>
    </dgm:pt>
    <dgm:pt modelId="{13C5B884-7549-47BF-8CF8-D5500D220B3B}" type="pres">
      <dgm:prSet presAssocID="{EA6CDCC7-B1AE-4C26-8858-E625330BEBCA}" presName="parTx" presStyleLbl="revTx" presStyleIdx="7" presStyleCnt="8">
        <dgm:presLayoutVars>
          <dgm:chMax val="0"/>
          <dgm:chPref val="0"/>
        </dgm:presLayoutVars>
      </dgm:prSet>
      <dgm:spPr/>
    </dgm:pt>
  </dgm:ptLst>
  <dgm:cxnLst>
    <dgm:cxn modelId="{707E0237-4629-4BAE-B4D5-D3644844B03B}" type="presOf" srcId="{EA6CDCC7-B1AE-4C26-8858-E625330BEBCA}" destId="{13C5B884-7549-47BF-8CF8-D5500D220B3B}" srcOrd="0" destOrd="0" presId="urn:microsoft.com/office/officeart/2018/2/layout/IconVerticalSolidList"/>
    <dgm:cxn modelId="{C8B66739-FAA8-4925-8FC8-B79D4EFFB348}" srcId="{2B46D629-6499-4F99-88B1-EBFF940F2126}" destId="{88AC5444-54A1-4F9D-8630-FA38B2B7E8CE}" srcOrd="2" destOrd="0" parTransId="{592CD327-A6EA-47E8-8C0E-8214520E154E}" sibTransId="{B93C0AC9-337B-4756-A7B7-8D68231D196A}"/>
    <dgm:cxn modelId="{6574C13A-4997-4041-8AD4-F09AD7B0FEA6}" srcId="{2B46D629-6499-4F99-88B1-EBFF940F2126}" destId="{6279184F-DFC7-4268-9AB9-B7535AB6AB86}" srcOrd="0" destOrd="0" parTransId="{FA8C82DA-9F28-46F2-89D0-703CFB48E80A}" sibTransId="{6D02A138-2F76-43C8-938E-FF270ABE3B8C}"/>
    <dgm:cxn modelId="{F9A5595B-451D-49AC-8FA3-5FC4D72037C7}" type="presOf" srcId="{42E9BD77-0ACE-44F0-BE32-1584B41B7F13}" destId="{73EDD183-F182-41FD-A41B-AD1232D9163A}" srcOrd="0" destOrd="0" presId="urn:microsoft.com/office/officeart/2018/2/layout/IconVerticalSolidList"/>
    <dgm:cxn modelId="{1AC81664-F387-4A62-A07A-042EE5E6BD28}" type="presOf" srcId="{44413414-BB71-4A31-A1AE-D4131C837601}" destId="{78EF15AE-F1AA-44A6-9F85-A0645682D6D1}" srcOrd="0" destOrd="0" presId="urn:microsoft.com/office/officeart/2018/2/layout/IconVerticalSolidList"/>
    <dgm:cxn modelId="{1D104866-1B61-45A9-ACBB-F208FCE1C07A}" type="presOf" srcId="{2B46D629-6499-4F99-88B1-EBFF940F2126}" destId="{0CDDDBF6-BD9B-4F8C-99F8-C0CEA1821B20}" srcOrd="0" destOrd="0" presId="urn:microsoft.com/office/officeart/2018/2/layout/IconVerticalSolidList"/>
    <dgm:cxn modelId="{00A0AE68-CF0A-475B-905E-B8D328D86927}" type="presOf" srcId="{A40BCCCA-438C-4ADF-B861-DA97DEBF596B}" destId="{99DF1E06-CFDD-48EB-8E46-B817B1F70598}" srcOrd="0" destOrd="0" presId="urn:microsoft.com/office/officeart/2018/2/layout/IconVerticalSolidList"/>
    <dgm:cxn modelId="{64A4B970-0059-4EF1-BA17-DA70790E22FA}" srcId="{2B46D629-6499-4F99-88B1-EBFF940F2126}" destId="{42E9BD77-0ACE-44F0-BE32-1584B41B7F13}" srcOrd="4" destOrd="0" parTransId="{A4BB8623-024C-490B-9F2E-C6584503B2F4}" sibTransId="{66688B93-B887-4BC7-BBCE-ED98BBBCBDC8}"/>
    <dgm:cxn modelId="{2124D854-19D2-4F2E-998F-98ACFB85A3BC}" srcId="{2B46D629-6499-4F99-88B1-EBFF940F2126}" destId="{3190EB9F-8813-48A6-9CA8-F36C96D1D386}" srcOrd="6" destOrd="0" parTransId="{EBFC5E8B-C90A-41BB-8CA3-0E94E43254B6}" sibTransId="{DA585DAA-074B-4D63-A025-6C4D43F6F4A4}"/>
    <dgm:cxn modelId="{35537675-249D-436A-A680-C0DBE196AEF8}" srcId="{2B46D629-6499-4F99-88B1-EBFF940F2126}" destId="{A40BCCCA-438C-4ADF-B861-DA97DEBF596B}" srcOrd="3" destOrd="0" parTransId="{4CE3C46B-2242-4AAC-B1D8-80651B97DB05}" sibTransId="{088A19AB-DACE-4C23-9445-4980286556F6}"/>
    <dgm:cxn modelId="{B6950F95-8E0A-47C7-859D-ED2EC1FE1922}" type="presOf" srcId="{3046185A-C8A6-4D1F-A555-7629B6FCA7D7}" destId="{912A0882-42BD-49F5-AF3B-7F26B95F9F4F}" srcOrd="0" destOrd="0" presId="urn:microsoft.com/office/officeart/2018/2/layout/IconVerticalSolidList"/>
    <dgm:cxn modelId="{A1C8C5A5-17FD-44F5-997E-EA1A489D3D23}" srcId="{2B46D629-6499-4F99-88B1-EBFF940F2126}" destId="{3046185A-C8A6-4D1F-A555-7629B6FCA7D7}" srcOrd="1" destOrd="0" parTransId="{57850D84-4120-454F-A027-ADE77DD805D1}" sibTransId="{E2A3A2AB-2A4F-4F61-8C78-3B51A05C72A3}"/>
    <dgm:cxn modelId="{8D8EEAAA-69DD-4752-9842-3A9511EDEAF1}" type="presOf" srcId="{3190EB9F-8813-48A6-9CA8-F36C96D1D386}" destId="{D8171538-DC9F-4C9A-95B5-DD56D8FD149A}" srcOrd="0" destOrd="0" presId="urn:microsoft.com/office/officeart/2018/2/layout/IconVerticalSolidList"/>
    <dgm:cxn modelId="{5B6DB9B2-420B-4D04-940F-6AE44CB5EA4D}" type="presOf" srcId="{6279184F-DFC7-4268-9AB9-B7535AB6AB86}" destId="{DA2541DB-C789-422A-B40C-05EFBED5B6E8}" srcOrd="0" destOrd="0" presId="urn:microsoft.com/office/officeart/2018/2/layout/IconVerticalSolidList"/>
    <dgm:cxn modelId="{1005D2BD-F4EA-4917-8AB8-8EB15F128D8C}" srcId="{2B46D629-6499-4F99-88B1-EBFF940F2126}" destId="{EA6CDCC7-B1AE-4C26-8858-E625330BEBCA}" srcOrd="7" destOrd="0" parTransId="{F6B167F7-73E4-4A37-9917-4B32B3664776}" sibTransId="{5A813B90-A5DC-452A-9C68-81AE17C81728}"/>
    <dgm:cxn modelId="{DDEB44D1-4BBA-410C-9EE4-20430174C8D3}" srcId="{2B46D629-6499-4F99-88B1-EBFF940F2126}" destId="{44413414-BB71-4A31-A1AE-D4131C837601}" srcOrd="5" destOrd="0" parTransId="{870788EA-9B54-4B38-815A-2C98691404F1}" sibTransId="{3D84AF9D-7DA2-42C8-A885-CCD0E6E63E79}"/>
    <dgm:cxn modelId="{645451F2-1FC9-456E-9CAF-922BA9A8FAE7}" type="presOf" srcId="{88AC5444-54A1-4F9D-8630-FA38B2B7E8CE}" destId="{F3594AB8-2734-412C-9254-052848BACA71}" srcOrd="0" destOrd="0" presId="urn:microsoft.com/office/officeart/2018/2/layout/IconVerticalSolidList"/>
    <dgm:cxn modelId="{6F91E0A1-F439-4DDF-B5EA-BA05E2BC920B}" type="presParOf" srcId="{0CDDDBF6-BD9B-4F8C-99F8-C0CEA1821B20}" destId="{8823AE1A-47E8-4EDA-8340-4341E9E9EF7F}" srcOrd="0" destOrd="0" presId="urn:microsoft.com/office/officeart/2018/2/layout/IconVerticalSolidList"/>
    <dgm:cxn modelId="{1EDE62DF-85B6-49BB-A646-879398BF0844}" type="presParOf" srcId="{8823AE1A-47E8-4EDA-8340-4341E9E9EF7F}" destId="{651E9B4F-5BC7-4B06-A30C-61F1711955EB}" srcOrd="0" destOrd="0" presId="urn:microsoft.com/office/officeart/2018/2/layout/IconVerticalSolidList"/>
    <dgm:cxn modelId="{9D6CE298-828C-4867-ABBC-1550CF8ADB44}" type="presParOf" srcId="{8823AE1A-47E8-4EDA-8340-4341E9E9EF7F}" destId="{7E0D62A7-8535-48CF-ACAE-1D77C65934E8}" srcOrd="1" destOrd="0" presId="urn:microsoft.com/office/officeart/2018/2/layout/IconVerticalSolidList"/>
    <dgm:cxn modelId="{DA85DACF-1E59-40A4-AE33-2F0A457AED81}" type="presParOf" srcId="{8823AE1A-47E8-4EDA-8340-4341E9E9EF7F}" destId="{94627443-7D52-4564-A9D9-B5D0DADA9AD1}" srcOrd="2" destOrd="0" presId="urn:microsoft.com/office/officeart/2018/2/layout/IconVerticalSolidList"/>
    <dgm:cxn modelId="{E5D6EC85-D2CE-47BC-AA33-07CAAC38D43C}" type="presParOf" srcId="{8823AE1A-47E8-4EDA-8340-4341E9E9EF7F}" destId="{DA2541DB-C789-422A-B40C-05EFBED5B6E8}" srcOrd="3" destOrd="0" presId="urn:microsoft.com/office/officeart/2018/2/layout/IconVerticalSolidList"/>
    <dgm:cxn modelId="{3E5BBDEF-7746-4858-8B47-F0FC8054D8FC}" type="presParOf" srcId="{0CDDDBF6-BD9B-4F8C-99F8-C0CEA1821B20}" destId="{5804C1B6-F9B7-4DDE-90DE-19FBBB3169C4}" srcOrd="1" destOrd="0" presId="urn:microsoft.com/office/officeart/2018/2/layout/IconVerticalSolidList"/>
    <dgm:cxn modelId="{8563D45C-ACF1-4447-A3A8-6055435E8F2E}" type="presParOf" srcId="{0CDDDBF6-BD9B-4F8C-99F8-C0CEA1821B20}" destId="{ADB588A9-69F7-4D68-9264-71AE8602808E}" srcOrd="2" destOrd="0" presId="urn:microsoft.com/office/officeart/2018/2/layout/IconVerticalSolidList"/>
    <dgm:cxn modelId="{14BD4E2B-8510-4C1D-BF4B-C398CF31F33F}" type="presParOf" srcId="{ADB588A9-69F7-4D68-9264-71AE8602808E}" destId="{8BD03FB8-29CC-431A-8249-B245445F49A0}" srcOrd="0" destOrd="0" presId="urn:microsoft.com/office/officeart/2018/2/layout/IconVerticalSolidList"/>
    <dgm:cxn modelId="{3A74A753-CB11-4ABF-B0BF-1D59037F3125}" type="presParOf" srcId="{ADB588A9-69F7-4D68-9264-71AE8602808E}" destId="{A357F6B9-E8D3-422E-8940-433D2DAFF5B5}" srcOrd="1" destOrd="0" presId="urn:microsoft.com/office/officeart/2018/2/layout/IconVerticalSolidList"/>
    <dgm:cxn modelId="{7B52A189-9FE6-4EB4-B3F0-1674B152AD49}" type="presParOf" srcId="{ADB588A9-69F7-4D68-9264-71AE8602808E}" destId="{12305426-2D2E-4679-AF49-C814025769AF}" srcOrd="2" destOrd="0" presId="urn:microsoft.com/office/officeart/2018/2/layout/IconVerticalSolidList"/>
    <dgm:cxn modelId="{3AB65E88-59DD-42B3-A86B-4A9864752D81}" type="presParOf" srcId="{ADB588A9-69F7-4D68-9264-71AE8602808E}" destId="{912A0882-42BD-49F5-AF3B-7F26B95F9F4F}" srcOrd="3" destOrd="0" presId="urn:microsoft.com/office/officeart/2018/2/layout/IconVerticalSolidList"/>
    <dgm:cxn modelId="{6681F12D-3677-4DD8-B1B9-3189E5E41DB3}" type="presParOf" srcId="{0CDDDBF6-BD9B-4F8C-99F8-C0CEA1821B20}" destId="{3BD6A006-6879-4419-B564-980A72FB1CA2}" srcOrd="3" destOrd="0" presId="urn:microsoft.com/office/officeart/2018/2/layout/IconVerticalSolidList"/>
    <dgm:cxn modelId="{4BFFB058-A4CB-40A5-8F2F-B933915B166E}" type="presParOf" srcId="{0CDDDBF6-BD9B-4F8C-99F8-C0CEA1821B20}" destId="{330E534F-04ED-451E-92C6-226ADEED2561}" srcOrd="4" destOrd="0" presId="urn:microsoft.com/office/officeart/2018/2/layout/IconVerticalSolidList"/>
    <dgm:cxn modelId="{16128C45-5632-484B-B6C4-D286FE280328}" type="presParOf" srcId="{330E534F-04ED-451E-92C6-226ADEED2561}" destId="{5CE75426-C3DD-46D5-8E94-5F8C9979D1D5}" srcOrd="0" destOrd="0" presId="urn:microsoft.com/office/officeart/2018/2/layout/IconVerticalSolidList"/>
    <dgm:cxn modelId="{16357D56-3BF4-41AF-9EAD-3163E08AA5DF}" type="presParOf" srcId="{330E534F-04ED-451E-92C6-226ADEED2561}" destId="{50F6AF3B-3BFA-4DE8-A632-6AE4795A0BF2}" srcOrd="1" destOrd="0" presId="urn:microsoft.com/office/officeart/2018/2/layout/IconVerticalSolidList"/>
    <dgm:cxn modelId="{23B63AA9-9FB4-4B21-8964-F30F58589BAD}" type="presParOf" srcId="{330E534F-04ED-451E-92C6-226ADEED2561}" destId="{76DE5485-32C7-4914-BC75-E246967052FA}" srcOrd="2" destOrd="0" presId="urn:microsoft.com/office/officeart/2018/2/layout/IconVerticalSolidList"/>
    <dgm:cxn modelId="{408A3AD0-959C-4E30-AA1C-FF678BBEE8D8}" type="presParOf" srcId="{330E534F-04ED-451E-92C6-226ADEED2561}" destId="{F3594AB8-2734-412C-9254-052848BACA71}" srcOrd="3" destOrd="0" presId="urn:microsoft.com/office/officeart/2018/2/layout/IconVerticalSolidList"/>
    <dgm:cxn modelId="{9FE15D4D-BBE8-4FF4-9E42-D6151AF298C0}" type="presParOf" srcId="{0CDDDBF6-BD9B-4F8C-99F8-C0CEA1821B20}" destId="{227A7B12-4056-46CC-B9DE-B3F4DDE996C9}" srcOrd="5" destOrd="0" presId="urn:microsoft.com/office/officeart/2018/2/layout/IconVerticalSolidList"/>
    <dgm:cxn modelId="{BCE3C871-D903-4447-AFF8-B6A5CE263D78}" type="presParOf" srcId="{0CDDDBF6-BD9B-4F8C-99F8-C0CEA1821B20}" destId="{3FF39C6E-624F-4DA4-A675-706850A90B0C}" srcOrd="6" destOrd="0" presId="urn:microsoft.com/office/officeart/2018/2/layout/IconVerticalSolidList"/>
    <dgm:cxn modelId="{D4A67472-908E-4739-88B2-2DFA2B031295}" type="presParOf" srcId="{3FF39C6E-624F-4DA4-A675-706850A90B0C}" destId="{6DC7070F-007F-4BD6-BB86-3779AEC3075C}" srcOrd="0" destOrd="0" presId="urn:microsoft.com/office/officeart/2018/2/layout/IconVerticalSolidList"/>
    <dgm:cxn modelId="{2852BB1E-7C9F-4041-8561-392B0D75301D}" type="presParOf" srcId="{3FF39C6E-624F-4DA4-A675-706850A90B0C}" destId="{48143738-D9B5-4A78-B148-DC5FF39D8644}" srcOrd="1" destOrd="0" presId="urn:microsoft.com/office/officeart/2018/2/layout/IconVerticalSolidList"/>
    <dgm:cxn modelId="{133970E2-CC99-4894-AAFB-4F916C80E3B5}" type="presParOf" srcId="{3FF39C6E-624F-4DA4-A675-706850A90B0C}" destId="{7B11ECD4-BF48-4B00-B711-88DAA39389A1}" srcOrd="2" destOrd="0" presId="urn:microsoft.com/office/officeart/2018/2/layout/IconVerticalSolidList"/>
    <dgm:cxn modelId="{0F20AE3A-9D7B-4E95-A1F1-8038BFF40EE3}" type="presParOf" srcId="{3FF39C6E-624F-4DA4-A675-706850A90B0C}" destId="{99DF1E06-CFDD-48EB-8E46-B817B1F70598}" srcOrd="3" destOrd="0" presId="urn:microsoft.com/office/officeart/2018/2/layout/IconVerticalSolidList"/>
    <dgm:cxn modelId="{5392D131-0F13-40EF-BF6B-ED09E3EC790B}" type="presParOf" srcId="{0CDDDBF6-BD9B-4F8C-99F8-C0CEA1821B20}" destId="{DF8FEC7D-2633-47D3-BDE9-936EA59D8C58}" srcOrd="7" destOrd="0" presId="urn:microsoft.com/office/officeart/2018/2/layout/IconVerticalSolidList"/>
    <dgm:cxn modelId="{5CE383DD-0B6D-4A8B-ACF2-132CB64EAD57}" type="presParOf" srcId="{0CDDDBF6-BD9B-4F8C-99F8-C0CEA1821B20}" destId="{3C917609-8B11-4703-BA69-38D06E7E68B3}" srcOrd="8" destOrd="0" presId="urn:microsoft.com/office/officeart/2018/2/layout/IconVerticalSolidList"/>
    <dgm:cxn modelId="{987B38A4-A41C-4D54-89D2-AA7FAB8140D3}" type="presParOf" srcId="{3C917609-8B11-4703-BA69-38D06E7E68B3}" destId="{14B72945-35FD-4BC7-AC92-19A7F4FE6BFA}" srcOrd="0" destOrd="0" presId="urn:microsoft.com/office/officeart/2018/2/layout/IconVerticalSolidList"/>
    <dgm:cxn modelId="{D4ACA57A-10F3-4009-BA48-1E20C74BF479}" type="presParOf" srcId="{3C917609-8B11-4703-BA69-38D06E7E68B3}" destId="{74D9BD62-630D-43A5-BCFC-5CE1CFB2AA47}" srcOrd="1" destOrd="0" presId="urn:microsoft.com/office/officeart/2018/2/layout/IconVerticalSolidList"/>
    <dgm:cxn modelId="{9A5F887C-EC54-4C3C-B22D-4F0A871D8BC3}" type="presParOf" srcId="{3C917609-8B11-4703-BA69-38D06E7E68B3}" destId="{E4505D94-F3B5-4235-AE0F-7FD341D7FFCF}" srcOrd="2" destOrd="0" presId="urn:microsoft.com/office/officeart/2018/2/layout/IconVerticalSolidList"/>
    <dgm:cxn modelId="{FE6B2197-070E-4196-805B-4C56BFEA517F}" type="presParOf" srcId="{3C917609-8B11-4703-BA69-38D06E7E68B3}" destId="{73EDD183-F182-41FD-A41B-AD1232D9163A}" srcOrd="3" destOrd="0" presId="urn:microsoft.com/office/officeart/2018/2/layout/IconVerticalSolidList"/>
    <dgm:cxn modelId="{11565F2C-C163-4E52-A1F4-6F136CF3F5AB}" type="presParOf" srcId="{0CDDDBF6-BD9B-4F8C-99F8-C0CEA1821B20}" destId="{560DB0D1-7BCB-4661-B50E-28FF253653BF}" srcOrd="9" destOrd="0" presId="urn:microsoft.com/office/officeart/2018/2/layout/IconVerticalSolidList"/>
    <dgm:cxn modelId="{E466202E-DB18-4A62-AF43-B273ED7E0F33}" type="presParOf" srcId="{0CDDDBF6-BD9B-4F8C-99F8-C0CEA1821B20}" destId="{ACE57EDC-8B3D-4ABB-B066-6C5AABF8327C}" srcOrd="10" destOrd="0" presId="urn:microsoft.com/office/officeart/2018/2/layout/IconVerticalSolidList"/>
    <dgm:cxn modelId="{9ED2C07D-1586-447C-A30F-CA36649F6521}" type="presParOf" srcId="{ACE57EDC-8B3D-4ABB-B066-6C5AABF8327C}" destId="{E1384F46-2200-409B-B0E8-F65F2E2BC7E9}" srcOrd="0" destOrd="0" presId="urn:microsoft.com/office/officeart/2018/2/layout/IconVerticalSolidList"/>
    <dgm:cxn modelId="{78F87373-0F2A-4A0A-B40F-9DEAA92F2B61}" type="presParOf" srcId="{ACE57EDC-8B3D-4ABB-B066-6C5AABF8327C}" destId="{A95EFA62-5518-4791-80C5-FC74E54CD002}" srcOrd="1" destOrd="0" presId="urn:microsoft.com/office/officeart/2018/2/layout/IconVerticalSolidList"/>
    <dgm:cxn modelId="{8ED09314-CFA6-4102-B107-AC4FFD1018FC}" type="presParOf" srcId="{ACE57EDC-8B3D-4ABB-B066-6C5AABF8327C}" destId="{4FB29638-F611-4790-B2F5-4A4DB0CE9A32}" srcOrd="2" destOrd="0" presId="urn:microsoft.com/office/officeart/2018/2/layout/IconVerticalSolidList"/>
    <dgm:cxn modelId="{27722C96-69EE-4E67-904F-ADEE012F86FC}" type="presParOf" srcId="{ACE57EDC-8B3D-4ABB-B066-6C5AABF8327C}" destId="{78EF15AE-F1AA-44A6-9F85-A0645682D6D1}" srcOrd="3" destOrd="0" presId="urn:microsoft.com/office/officeart/2018/2/layout/IconVerticalSolidList"/>
    <dgm:cxn modelId="{85D57683-1E98-4D23-826E-14F7CAA5FD58}" type="presParOf" srcId="{0CDDDBF6-BD9B-4F8C-99F8-C0CEA1821B20}" destId="{2BF01884-C924-4298-A83E-2B78B7C11033}" srcOrd="11" destOrd="0" presId="urn:microsoft.com/office/officeart/2018/2/layout/IconVerticalSolidList"/>
    <dgm:cxn modelId="{D6112074-AA9B-4EE7-B684-3B35765B9F37}" type="presParOf" srcId="{0CDDDBF6-BD9B-4F8C-99F8-C0CEA1821B20}" destId="{4A5512B9-7FB1-4074-9C62-0E7697A0B186}" srcOrd="12" destOrd="0" presId="urn:microsoft.com/office/officeart/2018/2/layout/IconVerticalSolidList"/>
    <dgm:cxn modelId="{E1A36C0B-7DBC-43B9-AC16-B65C8DCD4B8E}" type="presParOf" srcId="{4A5512B9-7FB1-4074-9C62-0E7697A0B186}" destId="{06ED5252-918B-48E2-8C7C-4CD253E40E0F}" srcOrd="0" destOrd="0" presId="urn:microsoft.com/office/officeart/2018/2/layout/IconVerticalSolidList"/>
    <dgm:cxn modelId="{223FA2E5-CB25-43A3-9B6C-9DA745C323F7}" type="presParOf" srcId="{4A5512B9-7FB1-4074-9C62-0E7697A0B186}" destId="{B257F575-D10C-4A42-A4B5-FCCE2E6E65F0}" srcOrd="1" destOrd="0" presId="urn:microsoft.com/office/officeart/2018/2/layout/IconVerticalSolidList"/>
    <dgm:cxn modelId="{06E5A907-B898-40EA-8581-68A225E66F02}" type="presParOf" srcId="{4A5512B9-7FB1-4074-9C62-0E7697A0B186}" destId="{27444E0B-F2C5-42C3-B633-8163763CD3B7}" srcOrd="2" destOrd="0" presId="urn:microsoft.com/office/officeart/2018/2/layout/IconVerticalSolidList"/>
    <dgm:cxn modelId="{F0BDF5D5-9F9D-4770-8D16-BB7E7A3EB593}" type="presParOf" srcId="{4A5512B9-7FB1-4074-9C62-0E7697A0B186}" destId="{D8171538-DC9F-4C9A-95B5-DD56D8FD149A}" srcOrd="3" destOrd="0" presId="urn:microsoft.com/office/officeart/2018/2/layout/IconVerticalSolidList"/>
    <dgm:cxn modelId="{325DD2E4-F32B-44AF-A1C6-6691D704F33F}" type="presParOf" srcId="{0CDDDBF6-BD9B-4F8C-99F8-C0CEA1821B20}" destId="{CB79D32F-4658-4356-8CC0-59221743EDE2}" srcOrd="13" destOrd="0" presId="urn:microsoft.com/office/officeart/2018/2/layout/IconVerticalSolidList"/>
    <dgm:cxn modelId="{26503FC7-8962-4ED0-A7B2-8879984F278D}" type="presParOf" srcId="{0CDDDBF6-BD9B-4F8C-99F8-C0CEA1821B20}" destId="{5C5C568C-4558-426E-A8C6-E4E0908AD067}" srcOrd="14" destOrd="0" presId="urn:microsoft.com/office/officeart/2018/2/layout/IconVerticalSolidList"/>
    <dgm:cxn modelId="{2BD218F2-059E-4B1B-9835-60C0F946B946}" type="presParOf" srcId="{5C5C568C-4558-426E-A8C6-E4E0908AD067}" destId="{022F717B-05B9-42DA-95C3-F7697E8E8D9C}" srcOrd="0" destOrd="0" presId="urn:microsoft.com/office/officeart/2018/2/layout/IconVerticalSolidList"/>
    <dgm:cxn modelId="{F2DAE541-766F-417C-A817-54EF7996747E}" type="presParOf" srcId="{5C5C568C-4558-426E-A8C6-E4E0908AD067}" destId="{B50A7644-A9E4-49BF-BAC8-08A6744C7075}" srcOrd="1" destOrd="0" presId="urn:microsoft.com/office/officeart/2018/2/layout/IconVerticalSolidList"/>
    <dgm:cxn modelId="{43949C66-57C7-452F-AFB7-BFFECE36E04B}" type="presParOf" srcId="{5C5C568C-4558-426E-A8C6-E4E0908AD067}" destId="{C98D6EC8-0109-4268-AF3E-32EC57976F6D}" srcOrd="2" destOrd="0" presId="urn:microsoft.com/office/officeart/2018/2/layout/IconVerticalSolidList"/>
    <dgm:cxn modelId="{BBFB1CFD-2AF1-4AE4-9B06-034AC1E6EA4B}" type="presParOf" srcId="{5C5C568C-4558-426E-A8C6-E4E0908AD067}" destId="{13C5B884-7549-47BF-8CF8-D5500D220B3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371DAF-46CC-4F03-B1F2-8549DD373A41}"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C0B706F6-A64E-44BC-81C7-C04A3E45528F}">
      <dgm:prSet custT="1"/>
      <dgm:spPr/>
      <dgm:t>
        <a:bodyPr/>
        <a:lstStyle/>
        <a:p>
          <a:r>
            <a:rPr lang="en-US" sz="2000" dirty="0"/>
            <a:t>Principle A:  Beneficence and Nonmaleficence.</a:t>
          </a:r>
        </a:p>
      </dgm:t>
    </dgm:pt>
    <dgm:pt modelId="{989AA332-CD4F-4F7F-A6CA-0C25B5C3A2F2}" type="parTrans" cxnId="{3F24F459-C1BC-4482-8728-DCAA4E1EED02}">
      <dgm:prSet/>
      <dgm:spPr/>
      <dgm:t>
        <a:bodyPr/>
        <a:lstStyle/>
        <a:p>
          <a:endParaRPr lang="en-US" sz="2000"/>
        </a:p>
      </dgm:t>
    </dgm:pt>
    <dgm:pt modelId="{CDB87A52-AA0A-4192-84EE-32FE0EB1350B}" type="sibTrans" cxnId="{3F24F459-C1BC-4482-8728-DCAA4E1EED02}">
      <dgm:prSet/>
      <dgm:spPr/>
      <dgm:t>
        <a:bodyPr/>
        <a:lstStyle/>
        <a:p>
          <a:endParaRPr lang="en-US" sz="2000"/>
        </a:p>
      </dgm:t>
    </dgm:pt>
    <dgm:pt modelId="{9F306C78-05D9-4CDE-9CA8-CECDC404733E}">
      <dgm:prSet custT="1"/>
      <dgm:spPr/>
      <dgm:t>
        <a:bodyPr/>
        <a:lstStyle/>
        <a:p>
          <a:r>
            <a:rPr lang="en-US" sz="2000" dirty="0"/>
            <a:t>Principle B:  Fidelity and Responsibility</a:t>
          </a:r>
        </a:p>
      </dgm:t>
    </dgm:pt>
    <dgm:pt modelId="{326773F3-03A3-4190-9FD5-AFE65A3342AD}" type="parTrans" cxnId="{FF9FFF05-7BBC-45B9-BAE9-95B53BA2819E}">
      <dgm:prSet/>
      <dgm:spPr/>
      <dgm:t>
        <a:bodyPr/>
        <a:lstStyle/>
        <a:p>
          <a:endParaRPr lang="en-US" sz="2000"/>
        </a:p>
      </dgm:t>
    </dgm:pt>
    <dgm:pt modelId="{4BF6E2D4-F7DF-4DB7-A7A1-B9587D4EDDBF}" type="sibTrans" cxnId="{FF9FFF05-7BBC-45B9-BAE9-95B53BA2819E}">
      <dgm:prSet/>
      <dgm:spPr/>
      <dgm:t>
        <a:bodyPr/>
        <a:lstStyle/>
        <a:p>
          <a:endParaRPr lang="en-US" sz="2000"/>
        </a:p>
      </dgm:t>
    </dgm:pt>
    <dgm:pt modelId="{EC209489-0346-492F-89D5-859001913E9B}">
      <dgm:prSet custT="1"/>
      <dgm:spPr/>
      <dgm:t>
        <a:bodyPr/>
        <a:lstStyle/>
        <a:p>
          <a:r>
            <a:rPr lang="en-US" sz="2000" dirty="0"/>
            <a:t>Principle C:  Integrity.</a:t>
          </a:r>
        </a:p>
      </dgm:t>
    </dgm:pt>
    <dgm:pt modelId="{D5E26E38-8C2B-4C46-AE10-EFB080BDC36B}" type="parTrans" cxnId="{82DFA620-6D2B-4176-BF45-8A1082413F13}">
      <dgm:prSet/>
      <dgm:spPr/>
      <dgm:t>
        <a:bodyPr/>
        <a:lstStyle/>
        <a:p>
          <a:endParaRPr lang="en-US" sz="2000"/>
        </a:p>
      </dgm:t>
    </dgm:pt>
    <dgm:pt modelId="{2693E89B-F503-4063-A957-048B6399FAAD}" type="sibTrans" cxnId="{82DFA620-6D2B-4176-BF45-8A1082413F13}">
      <dgm:prSet/>
      <dgm:spPr/>
      <dgm:t>
        <a:bodyPr/>
        <a:lstStyle/>
        <a:p>
          <a:endParaRPr lang="en-US" sz="2000"/>
        </a:p>
      </dgm:t>
    </dgm:pt>
    <dgm:pt modelId="{974A4730-7498-4810-952B-8C297EA890E1}">
      <dgm:prSet custT="1"/>
      <dgm:spPr/>
      <dgm:t>
        <a:bodyPr/>
        <a:lstStyle/>
        <a:p>
          <a:r>
            <a:rPr lang="en-US" sz="2000" dirty="0"/>
            <a:t>Principle D:  Justice.</a:t>
          </a:r>
        </a:p>
      </dgm:t>
    </dgm:pt>
    <dgm:pt modelId="{E498F6B1-CE91-4A89-9645-5D1D9045FEA4}" type="parTrans" cxnId="{DAF280FF-48E0-49F2-9386-C6FEC24CD030}">
      <dgm:prSet/>
      <dgm:spPr/>
      <dgm:t>
        <a:bodyPr/>
        <a:lstStyle/>
        <a:p>
          <a:endParaRPr lang="en-US" sz="2000"/>
        </a:p>
      </dgm:t>
    </dgm:pt>
    <dgm:pt modelId="{DD1F476B-53B1-4EA4-BD26-CB021AF3EA39}" type="sibTrans" cxnId="{DAF280FF-48E0-49F2-9386-C6FEC24CD030}">
      <dgm:prSet/>
      <dgm:spPr/>
      <dgm:t>
        <a:bodyPr/>
        <a:lstStyle/>
        <a:p>
          <a:endParaRPr lang="en-US" sz="2000"/>
        </a:p>
      </dgm:t>
    </dgm:pt>
    <dgm:pt modelId="{C00379D4-525A-42E4-AA8B-060931ED3A60}">
      <dgm:prSet custT="1"/>
      <dgm:spPr/>
      <dgm:t>
        <a:bodyPr/>
        <a:lstStyle/>
        <a:p>
          <a:r>
            <a:rPr lang="en-US" sz="1800" dirty="0"/>
            <a:t>Principle E:  Respect for people's rights and dignity.</a:t>
          </a:r>
        </a:p>
      </dgm:t>
    </dgm:pt>
    <dgm:pt modelId="{F4F0CAE6-0F4E-49B8-88AD-C717A9FF499C}" type="parTrans" cxnId="{1B5534D6-21A9-40D4-A9D8-D0C8C46682BD}">
      <dgm:prSet/>
      <dgm:spPr/>
      <dgm:t>
        <a:bodyPr/>
        <a:lstStyle/>
        <a:p>
          <a:endParaRPr lang="en-US" sz="2000"/>
        </a:p>
      </dgm:t>
    </dgm:pt>
    <dgm:pt modelId="{791CCE2B-525D-4929-949B-5C113D91EFB5}" type="sibTrans" cxnId="{1B5534D6-21A9-40D4-A9D8-D0C8C46682BD}">
      <dgm:prSet/>
      <dgm:spPr/>
      <dgm:t>
        <a:bodyPr/>
        <a:lstStyle/>
        <a:p>
          <a:endParaRPr lang="en-US" sz="2000"/>
        </a:p>
      </dgm:t>
    </dgm:pt>
    <dgm:pt modelId="{B358CEC4-D861-4873-863F-869F364210F0}" type="pres">
      <dgm:prSet presAssocID="{B5371DAF-46CC-4F03-B1F2-8549DD373A41}" presName="linear" presStyleCnt="0">
        <dgm:presLayoutVars>
          <dgm:dir/>
          <dgm:animLvl val="lvl"/>
          <dgm:resizeHandles val="exact"/>
        </dgm:presLayoutVars>
      </dgm:prSet>
      <dgm:spPr/>
    </dgm:pt>
    <dgm:pt modelId="{A705B89C-FAA1-412C-8160-2DB15A205886}" type="pres">
      <dgm:prSet presAssocID="{C0B706F6-A64E-44BC-81C7-C04A3E45528F}" presName="parentLin" presStyleCnt="0"/>
      <dgm:spPr/>
    </dgm:pt>
    <dgm:pt modelId="{0FDDE5E8-0A4F-42A5-B722-713C7C9F9524}" type="pres">
      <dgm:prSet presAssocID="{C0B706F6-A64E-44BC-81C7-C04A3E45528F}" presName="parentLeftMargin" presStyleLbl="node1" presStyleIdx="0" presStyleCnt="5"/>
      <dgm:spPr/>
    </dgm:pt>
    <dgm:pt modelId="{A24EB33F-ACEC-4194-94AE-D2A1205F5FD8}" type="pres">
      <dgm:prSet presAssocID="{C0B706F6-A64E-44BC-81C7-C04A3E45528F}" presName="parentText" presStyleLbl="node1" presStyleIdx="0" presStyleCnt="5" custLinFactNeighborX="15867" custLinFactNeighborY="24780">
        <dgm:presLayoutVars>
          <dgm:chMax val="0"/>
          <dgm:bulletEnabled val="1"/>
        </dgm:presLayoutVars>
      </dgm:prSet>
      <dgm:spPr/>
    </dgm:pt>
    <dgm:pt modelId="{5CDBAD95-CDBF-4BFB-AE11-7DCEDECC97C5}" type="pres">
      <dgm:prSet presAssocID="{C0B706F6-A64E-44BC-81C7-C04A3E45528F}" presName="negativeSpace" presStyleCnt="0"/>
      <dgm:spPr/>
    </dgm:pt>
    <dgm:pt modelId="{1147780C-31B3-42C1-B692-B4C758A890CC}" type="pres">
      <dgm:prSet presAssocID="{C0B706F6-A64E-44BC-81C7-C04A3E45528F}" presName="childText" presStyleLbl="conFgAcc1" presStyleIdx="0" presStyleCnt="5">
        <dgm:presLayoutVars>
          <dgm:bulletEnabled val="1"/>
        </dgm:presLayoutVars>
      </dgm:prSet>
      <dgm:spPr/>
    </dgm:pt>
    <dgm:pt modelId="{07A5F7E6-864D-47E0-A134-AF72BDAACFA1}" type="pres">
      <dgm:prSet presAssocID="{CDB87A52-AA0A-4192-84EE-32FE0EB1350B}" presName="spaceBetweenRectangles" presStyleCnt="0"/>
      <dgm:spPr/>
    </dgm:pt>
    <dgm:pt modelId="{3BFB45CB-B6D0-4DC5-867E-93E1A95C2934}" type="pres">
      <dgm:prSet presAssocID="{9F306C78-05D9-4CDE-9CA8-CECDC404733E}" presName="parentLin" presStyleCnt="0"/>
      <dgm:spPr/>
    </dgm:pt>
    <dgm:pt modelId="{639188A1-0D5A-4705-9F01-6B48A39CA61F}" type="pres">
      <dgm:prSet presAssocID="{9F306C78-05D9-4CDE-9CA8-CECDC404733E}" presName="parentLeftMargin" presStyleLbl="node1" presStyleIdx="0" presStyleCnt="5"/>
      <dgm:spPr/>
    </dgm:pt>
    <dgm:pt modelId="{00280047-FEB6-4EE6-A58D-0173D6714A54}" type="pres">
      <dgm:prSet presAssocID="{9F306C78-05D9-4CDE-9CA8-CECDC404733E}" presName="parentText" presStyleLbl="node1" presStyleIdx="1" presStyleCnt="5">
        <dgm:presLayoutVars>
          <dgm:chMax val="0"/>
          <dgm:bulletEnabled val="1"/>
        </dgm:presLayoutVars>
      </dgm:prSet>
      <dgm:spPr/>
    </dgm:pt>
    <dgm:pt modelId="{24F5D6D3-4040-4D7A-9EB7-3BC5C91A8A4B}" type="pres">
      <dgm:prSet presAssocID="{9F306C78-05D9-4CDE-9CA8-CECDC404733E}" presName="negativeSpace" presStyleCnt="0"/>
      <dgm:spPr/>
    </dgm:pt>
    <dgm:pt modelId="{478ABC5C-0BEA-43F7-8CE6-D586831A20D4}" type="pres">
      <dgm:prSet presAssocID="{9F306C78-05D9-4CDE-9CA8-CECDC404733E}" presName="childText" presStyleLbl="conFgAcc1" presStyleIdx="1" presStyleCnt="5">
        <dgm:presLayoutVars>
          <dgm:bulletEnabled val="1"/>
        </dgm:presLayoutVars>
      </dgm:prSet>
      <dgm:spPr/>
    </dgm:pt>
    <dgm:pt modelId="{2DC0E16B-F60B-45BE-AE58-F3A1EAF07EE6}" type="pres">
      <dgm:prSet presAssocID="{4BF6E2D4-F7DF-4DB7-A7A1-B9587D4EDDBF}" presName="spaceBetweenRectangles" presStyleCnt="0"/>
      <dgm:spPr/>
    </dgm:pt>
    <dgm:pt modelId="{9C6019C6-CCF6-4726-90CA-5FC001EC61F5}" type="pres">
      <dgm:prSet presAssocID="{EC209489-0346-492F-89D5-859001913E9B}" presName="parentLin" presStyleCnt="0"/>
      <dgm:spPr/>
    </dgm:pt>
    <dgm:pt modelId="{E629F76B-0A7B-4E68-8CBB-3637D3EE3085}" type="pres">
      <dgm:prSet presAssocID="{EC209489-0346-492F-89D5-859001913E9B}" presName="parentLeftMargin" presStyleLbl="node1" presStyleIdx="1" presStyleCnt="5"/>
      <dgm:spPr/>
    </dgm:pt>
    <dgm:pt modelId="{23EDE577-74B1-41EF-8AFB-4F6669C19052}" type="pres">
      <dgm:prSet presAssocID="{EC209489-0346-492F-89D5-859001913E9B}" presName="parentText" presStyleLbl="node1" presStyleIdx="2" presStyleCnt="5">
        <dgm:presLayoutVars>
          <dgm:chMax val="0"/>
          <dgm:bulletEnabled val="1"/>
        </dgm:presLayoutVars>
      </dgm:prSet>
      <dgm:spPr/>
    </dgm:pt>
    <dgm:pt modelId="{6DB5D649-82DF-4646-A76E-79C95052CFBE}" type="pres">
      <dgm:prSet presAssocID="{EC209489-0346-492F-89D5-859001913E9B}" presName="negativeSpace" presStyleCnt="0"/>
      <dgm:spPr/>
    </dgm:pt>
    <dgm:pt modelId="{7030587F-50B2-4F4F-BEC1-D5AEB661A7DE}" type="pres">
      <dgm:prSet presAssocID="{EC209489-0346-492F-89D5-859001913E9B}" presName="childText" presStyleLbl="conFgAcc1" presStyleIdx="2" presStyleCnt="5">
        <dgm:presLayoutVars>
          <dgm:bulletEnabled val="1"/>
        </dgm:presLayoutVars>
      </dgm:prSet>
      <dgm:spPr/>
    </dgm:pt>
    <dgm:pt modelId="{DFB3194E-D54C-4204-8EB1-CD2BCAE23D33}" type="pres">
      <dgm:prSet presAssocID="{2693E89B-F503-4063-A957-048B6399FAAD}" presName="spaceBetweenRectangles" presStyleCnt="0"/>
      <dgm:spPr/>
    </dgm:pt>
    <dgm:pt modelId="{0E56AAEF-9899-4284-A03B-D8B3FDB94159}" type="pres">
      <dgm:prSet presAssocID="{974A4730-7498-4810-952B-8C297EA890E1}" presName="parentLin" presStyleCnt="0"/>
      <dgm:spPr/>
    </dgm:pt>
    <dgm:pt modelId="{7ABA9766-DE82-4C03-8392-E03BB0D8B580}" type="pres">
      <dgm:prSet presAssocID="{974A4730-7498-4810-952B-8C297EA890E1}" presName="parentLeftMargin" presStyleLbl="node1" presStyleIdx="2" presStyleCnt="5"/>
      <dgm:spPr/>
    </dgm:pt>
    <dgm:pt modelId="{B41CF36D-916F-48E0-BD95-3A4B1D8D408F}" type="pres">
      <dgm:prSet presAssocID="{974A4730-7498-4810-952B-8C297EA890E1}" presName="parentText" presStyleLbl="node1" presStyleIdx="3" presStyleCnt="5">
        <dgm:presLayoutVars>
          <dgm:chMax val="0"/>
          <dgm:bulletEnabled val="1"/>
        </dgm:presLayoutVars>
      </dgm:prSet>
      <dgm:spPr/>
    </dgm:pt>
    <dgm:pt modelId="{03B1B9EF-7DDE-4D4D-A0BD-933E561BDE7F}" type="pres">
      <dgm:prSet presAssocID="{974A4730-7498-4810-952B-8C297EA890E1}" presName="negativeSpace" presStyleCnt="0"/>
      <dgm:spPr/>
    </dgm:pt>
    <dgm:pt modelId="{070DD1BB-0F72-4C5F-BC9F-D48F77E0CD15}" type="pres">
      <dgm:prSet presAssocID="{974A4730-7498-4810-952B-8C297EA890E1}" presName="childText" presStyleLbl="conFgAcc1" presStyleIdx="3" presStyleCnt="5">
        <dgm:presLayoutVars>
          <dgm:bulletEnabled val="1"/>
        </dgm:presLayoutVars>
      </dgm:prSet>
      <dgm:spPr/>
    </dgm:pt>
    <dgm:pt modelId="{F50C79A1-B315-47BE-B8FF-FDEE39389BAF}" type="pres">
      <dgm:prSet presAssocID="{DD1F476B-53B1-4EA4-BD26-CB021AF3EA39}" presName="spaceBetweenRectangles" presStyleCnt="0"/>
      <dgm:spPr/>
    </dgm:pt>
    <dgm:pt modelId="{3AE28F9A-2590-4867-90EC-830FA9D059C8}" type="pres">
      <dgm:prSet presAssocID="{C00379D4-525A-42E4-AA8B-060931ED3A60}" presName="parentLin" presStyleCnt="0"/>
      <dgm:spPr/>
    </dgm:pt>
    <dgm:pt modelId="{CACA1D9D-1CAB-4CBA-B731-DC2BDD4817C1}" type="pres">
      <dgm:prSet presAssocID="{C00379D4-525A-42E4-AA8B-060931ED3A60}" presName="parentLeftMargin" presStyleLbl="node1" presStyleIdx="3" presStyleCnt="5"/>
      <dgm:spPr/>
    </dgm:pt>
    <dgm:pt modelId="{0B700FFB-BF45-4D1F-AA4E-9FE698E601F6}" type="pres">
      <dgm:prSet presAssocID="{C00379D4-525A-42E4-AA8B-060931ED3A60}" presName="parentText" presStyleLbl="node1" presStyleIdx="4" presStyleCnt="5">
        <dgm:presLayoutVars>
          <dgm:chMax val="0"/>
          <dgm:bulletEnabled val="1"/>
        </dgm:presLayoutVars>
      </dgm:prSet>
      <dgm:spPr/>
    </dgm:pt>
    <dgm:pt modelId="{6D6BA0C1-0B00-4781-A085-0A6EE1D2495D}" type="pres">
      <dgm:prSet presAssocID="{C00379D4-525A-42E4-AA8B-060931ED3A60}" presName="negativeSpace" presStyleCnt="0"/>
      <dgm:spPr/>
    </dgm:pt>
    <dgm:pt modelId="{8F4F96F9-CA80-4ECB-9B63-1EBF094FC3DA}" type="pres">
      <dgm:prSet presAssocID="{C00379D4-525A-42E4-AA8B-060931ED3A60}" presName="childText" presStyleLbl="conFgAcc1" presStyleIdx="4" presStyleCnt="5">
        <dgm:presLayoutVars>
          <dgm:bulletEnabled val="1"/>
        </dgm:presLayoutVars>
      </dgm:prSet>
      <dgm:spPr/>
    </dgm:pt>
  </dgm:ptLst>
  <dgm:cxnLst>
    <dgm:cxn modelId="{FF9FFF05-7BBC-45B9-BAE9-95B53BA2819E}" srcId="{B5371DAF-46CC-4F03-B1F2-8549DD373A41}" destId="{9F306C78-05D9-4CDE-9CA8-CECDC404733E}" srcOrd="1" destOrd="0" parTransId="{326773F3-03A3-4190-9FD5-AFE65A3342AD}" sibTransId="{4BF6E2D4-F7DF-4DB7-A7A1-B9587D4EDDBF}"/>
    <dgm:cxn modelId="{82DFA620-6D2B-4176-BF45-8A1082413F13}" srcId="{B5371DAF-46CC-4F03-B1F2-8549DD373A41}" destId="{EC209489-0346-492F-89D5-859001913E9B}" srcOrd="2" destOrd="0" parTransId="{D5E26E38-8C2B-4C46-AE10-EFB080BDC36B}" sibTransId="{2693E89B-F503-4063-A957-048B6399FAAD}"/>
    <dgm:cxn modelId="{E460DC28-6EAD-463F-A7EE-1A026B02AC33}" type="presOf" srcId="{9F306C78-05D9-4CDE-9CA8-CECDC404733E}" destId="{00280047-FEB6-4EE6-A58D-0173D6714A54}" srcOrd="1" destOrd="0" presId="urn:microsoft.com/office/officeart/2005/8/layout/list1"/>
    <dgm:cxn modelId="{C4BC5753-673F-49E9-84D2-EFE5C0637722}" type="presOf" srcId="{C00379D4-525A-42E4-AA8B-060931ED3A60}" destId="{CACA1D9D-1CAB-4CBA-B731-DC2BDD4817C1}" srcOrd="0" destOrd="0" presId="urn:microsoft.com/office/officeart/2005/8/layout/list1"/>
    <dgm:cxn modelId="{50978074-0B14-4893-BADE-8B93810ED14B}" type="presOf" srcId="{EC209489-0346-492F-89D5-859001913E9B}" destId="{E629F76B-0A7B-4E68-8CBB-3637D3EE3085}" srcOrd="0" destOrd="0" presId="urn:microsoft.com/office/officeart/2005/8/layout/list1"/>
    <dgm:cxn modelId="{3F24F459-C1BC-4482-8728-DCAA4E1EED02}" srcId="{B5371DAF-46CC-4F03-B1F2-8549DD373A41}" destId="{C0B706F6-A64E-44BC-81C7-C04A3E45528F}" srcOrd="0" destOrd="0" parTransId="{989AA332-CD4F-4F7F-A6CA-0C25B5C3A2F2}" sibTransId="{CDB87A52-AA0A-4192-84EE-32FE0EB1350B}"/>
    <dgm:cxn modelId="{4EE2A395-A5FD-414A-B4FD-909821BBF53A}" type="presOf" srcId="{B5371DAF-46CC-4F03-B1F2-8549DD373A41}" destId="{B358CEC4-D861-4873-863F-869F364210F0}" srcOrd="0" destOrd="0" presId="urn:microsoft.com/office/officeart/2005/8/layout/list1"/>
    <dgm:cxn modelId="{31FE58A5-9A9B-467F-9C26-F1A6B335617B}" type="presOf" srcId="{C0B706F6-A64E-44BC-81C7-C04A3E45528F}" destId="{0FDDE5E8-0A4F-42A5-B722-713C7C9F9524}" srcOrd="0" destOrd="0" presId="urn:microsoft.com/office/officeart/2005/8/layout/list1"/>
    <dgm:cxn modelId="{103DE2AB-D850-474C-B54B-DEB11163D5D3}" type="presOf" srcId="{974A4730-7498-4810-952B-8C297EA890E1}" destId="{B41CF36D-916F-48E0-BD95-3A4B1D8D408F}" srcOrd="1" destOrd="0" presId="urn:microsoft.com/office/officeart/2005/8/layout/list1"/>
    <dgm:cxn modelId="{7FDB5DB4-CB1F-4B53-ABC4-EE9DF071AB66}" type="presOf" srcId="{974A4730-7498-4810-952B-8C297EA890E1}" destId="{7ABA9766-DE82-4C03-8392-E03BB0D8B580}" srcOrd="0" destOrd="0" presId="urn:microsoft.com/office/officeart/2005/8/layout/list1"/>
    <dgm:cxn modelId="{F979D2BB-D34D-4663-94B8-B64C87E369CD}" type="presOf" srcId="{9F306C78-05D9-4CDE-9CA8-CECDC404733E}" destId="{639188A1-0D5A-4705-9F01-6B48A39CA61F}" srcOrd="0" destOrd="0" presId="urn:microsoft.com/office/officeart/2005/8/layout/list1"/>
    <dgm:cxn modelId="{2A620BC0-5A39-476A-A522-AB2F7F4A052E}" type="presOf" srcId="{C0B706F6-A64E-44BC-81C7-C04A3E45528F}" destId="{A24EB33F-ACEC-4194-94AE-D2A1205F5FD8}" srcOrd="1" destOrd="0" presId="urn:microsoft.com/office/officeart/2005/8/layout/list1"/>
    <dgm:cxn modelId="{C92378D2-744D-402B-8BEC-C1BD5A4A5361}" type="presOf" srcId="{EC209489-0346-492F-89D5-859001913E9B}" destId="{23EDE577-74B1-41EF-8AFB-4F6669C19052}" srcOrd="1" destOrd="0" presId="urn:microsoft.com/office/officeart/2005/8/layout/list1"/>
    <dgm:cxn modelId="{1B5534D6-21A9-40D4-A9D8-D0C8C46682BD}" srcId="{B5371DAF-46CC-4F03-B1F2-8549DD373A41}" destId="{C00379D4-525A-42E4-AA8B-060931ED3A60}" srcOrd="4" destOrd="0" parTransId="{F4F0CAE6-0F4E-49B8-88AD-C717A9FF499C}" sibTransId="{791CCE2B-525D-4929-949B-5C113D91EFB5}"/>
    <dgm:cxn modelId="{29D1B1D8-97F1-4F4C-A3DA-7D2810F95E7E}" type="presOf" srcId="{C00379D4-525A-42E4-AA8B-060931ED3A60}" destId="{0B700FFB-BF45-4D1F-AA4E-9FE698E601F6}" srcOrd="1" destOrd="0" presId="urn:microsoft.com/office/officeart/2005/8/layout/list1"/>
    <dgm:cxn modelId="{DAF280FF-48E0-49F2-9386-C6FEC24CD030}" srcId="{B5371DAF-46CC-4F03-B1F2-8549DD373A41}" destId="{974A4730-7498-4810-952B-8C297EA890E1}" srcOrd="3" destOrd="0" parTransId="{E498F6B1-CE91-4A89-9645-5D1D9045FEA4}" sibTransId="{DD1F476B-53B1-4EA4-BD26-CB021AF3EA39}"/>
    <dgm:cxn modelId="{44C4F546-2CDE-43FF-AF8C-979FE1FF2A21}" type="presParOf" srcId="{B358CEC4-D861-4873-863F-869F364210F0}" destId="{A705B89C-FAA1-412C-8160-2DB15A205886}" srcOrd="0" destOrd="0" presId="urn:microsoft.com/office/officeart/2005/8/layout/list1"/>
    <dgm:cxn modelId="{FEEDFF6A-30CA-4935-8E0C-124C772216FA}" type="presParOf" srcId="{A705B89C-FAA1-412C-8160-2DB15A205886}" destId="{0FDDE5E8-0A4F-42A5-B722-713C7C9F9524}" srcOrd="0" destOrd="0" presId="urn:microsoft.com/office/officeart/2005/8/layout/list1"/>
    <dgm:cxn modelId="{67718CC2-6412-456E-B7ED-DA1AA01E2BED}" type="presParOf" srcId="{A705B89C-FAA1-412C-8160-2DB15A205886}" destId="{A24EB33F-ACEC-4194-94AE-D2A1205F5FD8}" srcOrd="1" destOrd="0" presId="urn:microsoft.com/office/officeart/2005/8/layout/list1"/>
    <dgm:cxn modelId="{26573A86-D21C-42D5-BD13-585FBFCF60EC}" type="presParOf" srcId="{B358CEC4-D861-4873-863F-869F364210F0}" destId="{5CDBAD95-CDBF-4BFB-AE11-7DCEDECC97C5}" srcOrd="1" destOrd="0" presId="urn:microsoft.com/office/officeart/2005/8/layout/list1"/>
    <dgm:cxn modelId="{00C7CEE7-DB3C-4BCC-8C17-AA0AE230934A}" type="presParOf" srcId="{B358CEC4-D861-4873-863F-869F364210F0}" destId="{1147780C-31B3-42C1-B692-B4C758A890CC}" srcOrd="2" destOrd="0" presId="urn:microsoft.com/office/officeart/2005/8/layout/list1"/>
    <dgm:cxn modelId="{2CD171F0-B7C0-4547-93B2-7E04805DB6F4}" type="presParOf" srcId="{B358CEC4-D861-4873-863F-869F364210F0}" destId="{07A5F7E6-864D-47E0-A134-AF72BDAACFA1}" srcOrd="3" destOrd="0" presId="urn:microsoft.com/office/officeart/2005/8/layout/list1"/>
    <dgm:cxn modelId="{0AF6C0C3-9173-40C3-8476-F68B65D4CB10}" type="presParOf" srcId="{B358CEC4-D861-4873-863F-869F364210F0}" destId="{3BFB45CB-B6D0-4DC5-867E-93E1A95C2934}" srcOrd="4" destOrd="0" presId="urn:microsoft.com/office/officeart/2005/8/layout/list1"/>
    <dgm:cxn modelId="{91B429B8-863E-4D6D-961A-9F7A6142A066}" type="presParOf" srcId="{3BFB45CB-B6D0-4DC5-867E-93E1A95C2934}" destId="{639188A1-0D5A-4705-9F01-6B48A39CA61F}" srcOrd="0" destOrd="0" presId="urn:microsoft.com/office/officeart/2005/8/layout/list1"/>
    <dgm:cxn modelId="{EA90C047-2178-476C-B781-F695CCADC7C2}" type="presParOf" srcId="{3BFB45CB-B6D0-4DC5-867E-93E1A95C2934}" destId="{00280047-FEB6-4EE6-A58D-0173D6714A54}" srcOrd="1" destOrd="0" presId="urn:microsoft.com/office/officeart/2005/8/layout/list1"/>
    <dgm:cxn modelId="{F9F8F934-1569-4C5E-A96E-4A70375B78DD}" type="presParOf" srcId="{B358CEC4-D861-4873-863F-869F364210F0}" destId="{24F5D6D3-4040-4D7A-9EB7-3BC5C91A8A4B}" srcOrd="5" destOrd="0" presId="urn:microsoft.com/office/officeart/2005/8/layout/list1"/>
    <dgm:cxn modelId="{4B4A0574-6735-4DEE-B0FE-48565D521A47}" type="presParOf" srcId="{B358CEC4-D861-4873-863F-869F364210F0}" destId="{478ABC5C-0BEA-43F7-8CE6-D586831A20D4}" srcOrd="6" destOrd="0" presId="urn:microsoft.com/office/officeart/2005/8/layout/list1"/>
    <dgm:cxn modelId="{904FA897-BD74-4F8B-A26B-D361A614D88D}" type="presParOf" srcId="{B358CEC4-D861-4873-863F-869F364210F0}" destId="{2DC0E16B-F60B-45BE-AE58-F3A1EAF07EE6}" srcOrd="7" destOrd="0" presId="urn:microsoft.com/office/officeart/2005/8/layout/list1"/>
    <dgm:cxn modelId="{D4842564-76BF-4E80-8E78-098BFE5D811B}" type="presParOf" srcId="{B358CEC4-D861-4873-863F-869F364210F0}" destId="{9C6019C6-CCF6-4726-90CA-5FC001EC61F5}" srcOrd="8" destOrd="0" presId="urn:microsoft.com/office/officeart/2005/8/layout/list1"/>
    <dgm:cxn modelId="{0C4C755F-C8F8-438E-86DD-B06CBED31848}" type="presParOf" srcId="{9C6019C6-CCF6-4726-90CA-5FC001EC61F5}" destId="{E629F76B-0A7B-4E68-8CBB-3637D3EE3085}" srcOrd="0" destOrd="0" presId="urn:microsoft.com/office/officeart/2005/8/layout/list1"/>
    <dgm:cxn modelId="{F59BAB38-3912-45E0-AC77-A43A919FDD15}" type="presParOf" srcId="{9C6019C6-CCF6-4726-90CA-5FC001EC61F5}" destId="{23EDE577-74B1-41EF-8AFB-4F6669C19052}" srcOrd="1" destOrd="0" presId="urn:microsoft.com/office/officeart/2005/8/layout/list1"/>
    <dgm:cxn modelId="{B7C1EFB4-2629-4752-8F84-F63107BE2D72}" type="presParOf" srcId="{B358CEC4-D861-4873-863F-869F364210F0}" destId="{6DB5D649-82DF-4646-A76E-79C95052CFBE}" srcOrd="9" destOrd="0" presId="urn:microsoft.com/office/officeart/2005/8/layout/list1"/>
    <dgm:cxn modelId="{147269D2-9398-4DF9-BE71-AEBEE49B52E4}" type="presParOf" srcId="{B358CEC4-D861-4873-863F-869F364210F0}" destId="{7030587F-50B2-4F4F-BEC1-D5AEB661A7DE}" srcOrd="10" destOrd="0" presId="urn:microsoft.com/office/officeart/2005/8/layout/list1"/>
    <dgm:cxn modelId="{0E385865-6D02-4CFC-8372-395B4BE36990}" type="presParOf" srcId="{B358CEC4-D861-4873-863F-869F364210F0}" destId="{DFB3194E-D54C-4204-8EB1-CD2BCAE23D33}" srcOrd="11" destOrd="0" presId="urn:microsoft.com/office/officeart/2005/8/layout/list1"/>
    <dgm:cxn modelId="{ACB968FA-E6BD-481C-A806-C3A2A047B921}" type="presParOf" srcId="{B358CEC4-D861-4873-863F-869F364210F0}" destId="{0E56AAEF-9899-4284-A03B-D8B3FDB94159}" srcOrd="12" destOrd="0" presId="urn:microsoft.com/office/officeart/2005/8/layout/list1"/>
    <dgm:cxn modelId="{D7D67AAE-8E0A-450E-8006-F5F95F0C8201}" type="presParOf" srcId="{0E56AAEF-9899-4284-A03B-D8B3FDB94159}" destId="{7ABA9766-DE82-4C03-8392-E03BB0D8B580}" srcOrd="0" destOrd="0" presId="urn:microsoft.com/office/officeart/2005/8/layout/list1"/>
    <dgm:cxn modelId="{9775A0A2-0E33-4ACC-BFD0-CD5C744DCCF9}" type="presParOf" srcId="{0E56AAEF-9899-4284-A03B-D8B3FDB94159}" destId="{B41CF36D-916F-48E0-BD95-3A4B1D8D408F}" srcOrd="1" destOrd="0" presId="urn:microsoft.com/office/officeart/2005/8/layout/list1"/>
    <dgm:cxn modelId="{2EC69EB0-C5EB-41BD-A0FD-2A6BBCF8E99C}" type="presParOf" srcId="{B358CEC4-D861-4873-863F-869F364210F0}" destId="{03B1B9EF-7DDE-4D4D-A0BD-933E561BDE7F}" srcOrd="13" destOrd="0" presId="urn:microsoft.com/office/officeart/2005/8/layout/list1"/>
    <dgm:cxn modelId="{10474F4B-2AE7-4167-A000-1670B23A774A}" type="presParOf" srcId="{B358CEC4-D861-4873-863F-869F364210F0}" destId="{070DD1BB-0F72-4C5F-BC9F-D48F77E0CD15}" srcOrd="14" destOrd="0" presId="urn:microsoft.com/office/officeart/2005/8/layout/list1"/>
    <dgm:cxn modelId="{9C46EA37-E8EE-441A-996F-F0D80B0BB5D0}" type="presParOf" srcId="{B358CEC4-D861-4873-863F-869F364210F0}" destId="{F50C79A1-B315-47BE-B8FF-FDEE39389BAF}" srcOrd="15" destOrd="0" presId="urn:microsoft.com/office/officeart/2005/8/layout/list1"/>
    <dgm:cxn modelId="{E393167A-2D1F-450B-9EB0-25D4B2E498C7}" type="presParOf" srcId="{B358CEC4-D861-4873-863F-869F364210F0}" destId="{3AE28F9A-2590-4867-90EC-830FA9D059C8}" srcOrd="16" destOrd="0" presId="urn:microsoft.com/office/officeart/2005/8/layout/list1"/>
    <dgm:cxn modelId="{BE27E9D7-09F2-4BBE-859A-63D3D3B4BB01}" type="presParOf" srcId="{3AE28F9A-2590-4867-90EC-830FA9D059C8}" destId="{CACA1D9D-1CAB-4CBA-B731-DC2BDD4817C1}" srcOrd="0" destOrd="0" presId="urn:microsoft.com/office/officeart/2005/8/layout/list1"/>
    <dgm:cxn modelId="{7A764510-B7A8-4147-9798-A938060FDD6D}" type="presParOf" srcId="{3AE28F9A-2590-4867-90EC-830FA9D059C8}" destId="{0B700FFB-BF45-4D1F-AA4E-9FE698E601F6}" srcOrd="1" destOrd="0" presId="urn:microsoft.com/office/officeart/2005/8/layout/list1"/>
    <dgm:cxn modelId="{C5AC237D-9EBC-4392-AFB5-13BD630C8BC5}" type="presParOf" srcId="{B358CEC4-D861-4873-863F-869F364210F0}" destId="{6D6BA0C1-0B00-4781-A085-0A6EE1D2495D}" srcOrd="17" destOrd="0" presId="urn:microsoft.com/office/officeart/2005/8/layout/list1"/>
    <dgm:cxn modelId="{95228304-193A-42C3-89BB-3E700952E5CE}" type="presParOf" srcId="{B358CEC4-D861-4873-863F-869F364210F0}" destId="{8F4F96F9-CA80-4ECB-9B63-1EBF094FC3D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A931F6-8672-409F-A518-7796997A1D1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0A1035F-08FA-4D7E-A338-030BA38808A6}">
      <dgm:prSet/>
      <dgm:spPr/>
      <dgm:t>
        <a:bodyPr/>
        <a:lstStyle/>
        <a:p>
          <a:r>
            <a:rPr lang="en-US" dirty="0"/>
            <a:t>Resolving Ethical Issues</a:t>
          </a:r>
        </a:p>
      </dgm:t>
    </dgm:pt>
    <dgm:pt modelId="{95A963BB-75FF-41E6-8D3C-F0C812DEFB9F}" type="parTrans" cxnId="{FD9BD636-8B4F-4AFA-A78C-7A5AA4269B76}">
      <dgm:prSet/>
      <dgm:spPr/>
      <dgm:t>
        <a:bodyPr/>
        <a:lstStyle/>
        <a:p>
          <a:endParaRPr lang="en-US"/>
        </a:p>
      </dgm:t>
    </dgm:pt>
    <dgm:pt modelId="{60A9084D-AE10-426E-A01F-0A5CBC45EDE1}" type="sibTrans" cxnId="{FD9BD636-8B4F-4AFA-A78C-7A5AA4269B76}">
      <dgm:prSet/>
      <dgm:spPr/>
      <dgm:t>
        <a:bodyPr/>
        <a:lstStyle/>
        <a:p>
          <a:endParaRPr lang="en-US"/>
        </a:p>
      </dgm:t>
    </dgm:pt>
    <dgm:pt modelId="{C6F576F1-4332-4A40-903E-B3C902FFF282}">
      <dgm:prSet/>
      <dgm:spPr/>
      <dgm:t>
        <a:bodyPr/>
        <a:lstStyle/>
        <a:p>
          <a:r>
            <a:rPr lang="en-US" dirty="0"/>
            <a:t>Competence</a:t>
          </a:r>
        </a:p>
      </dgm:t>
    </dgm:pt>
    <dgm:pt modelId="{80542E09-8CC2-44A4-BEC8-2A18A0EA4221}" type="parTrans" cxnId="{87985871-D808-4682-93F9-112BBC7744D8}">
      <dgm:prSet/>
      <dgm:spPr/>
      <dgm:t>
        <a:bodyPr/>
        <a:lstStyle/>
        <a:p>
          <a:endParaRPr lang="en-US"/>
        </a:p>
      </dgm:t>
    </dgm:pt>
    <dgm:pt modelId="{468C4C08-83A0-4694-A486-D8D64779EB4B}" type="sibTrans" cxnId="{87985871-D808-4682-93F9-112BBC7744D8}">
      <dgm:prSet/>
      <dgm:spPr/>
      <dgm:t>
        <a:bodyPr/>
        <a:lstStyle/>
        <a:p>
          <a:endParaRPr lang="en-US"/>
        </a:p>
      </dgm:t>
    </dgm:pt>
    <dgm:pt modelId="{9AA8CBF8-F8E7-4DE5-98AB-B79C8E487B3D}">
      <dgm:prSet/>
      <dgm:spPr/>
      <dgm:t>
        <a:bodyPr/>
        <a:lstStyle/>
        <a:p>
          <a:r>
            <a:rPr lang="en-US" dirty="0"/>
            <a:t>Human Relations</a:t>
          </a:r>
        </a:p>
      </dgm:t>
    </dgm:pt>
    <dgm:pt modelId="{785907DB-0302-4601-A25E-C1D6567F5FDA}" type="parTrans" cxnId="{F518D4AD-01BB-4B09-BB86-F2159331BC50}">
      <dgm:prSet/>
      <dgm:spPr/>
      <dgm:t>
        <a:bodyPr/>
        <a:lstStyle/>
        <a:p>
          <a:endParaRPr lang="en-US"/>
        </a:p>
      </dgm:t>
    </dgm:pt>
    <dgm:pt modelId="{A69BF893-3E42-4F7E-91C6-36FBE062E179}" type="sibTrans" cxnId="{F518D4AD-01BB-4B09-BB86-F2159331BC50}">
      <dgm:prSet/>
      <dgm:spPr/>
      <dgm:t>
        <a:bodyPr/>
        <a:lstStyle/>
        <a:p>
          <a:endParaRPr lang="en-US"/>
        </a:p>
      </dgm:t>
    </dgm:pt>
    <dgm:pt modelId="{C782AA21-2494-4B57-9FFE-369B7BC83EE6}">
      <dgm:prSet/>
      <dgm:spPr/>
      <dgm:t>
        <a:bodyPr/>
        <a:lstStyle/>
        <a:p>
          <a:r>
            <a:rPr lang="en-US" dirty="0"/>
            <a:t>Privacy and Confidentiality</a:t>
          </a:r>
        </a:p>
      </dgm:t>
    </dgm:pt>
    <dgm:pt modelId="{F8B9C165-0425-4187-892C-11A614621B25}" type="parTrans" cxnId="{F54D633A-3B93-4E03-979A-AAB2FE10D622}">
      <dgm:prSet/>
      <dgm:spPr/>
      <dgm:t>
        <a:bodyPr/>
        <a:lstStyle/>
        <a:p>
          <a:endParaRPr lang="en-US"/>
        </a:p>
      </dgm:t>
    </dgm:pt>
    <dgm:pt modelId="{99BAC2CC-9D38-4460-9945-4A14736B7A7C}" type="sibTrans" cxnId="{F54D633A-3B93-4E03-979A-AAB2FE10D622}">
      <dgm:prSet/>
      <dgm:spPr/>
      <dgm:t>
        <a:bodyPr/>
        <a:lstStyle/>
        <a:p>
          <a:endParaRPr lang="en-US"/>
        </a:p>
      </dgm:t>
    </dgm:pt>
    <dgm:pt modelId="{C73504BD-8FB0-40EE-9EED-F789B0DFA4D3}">
      <dgm:prSet/>
      <dgm:spPr/>
      <dgm:t>
        <a:bodyPr/>
        <a:lstStyle/>
        <a:p>
          <a:r>
            <a:rPr lang="en-US" dirty="0"/>
            <a:t>Advertising and Other Public Statements</a:t>
          </a:r>
        </a:p>
      </dgm:t>
    </dgm:pt>
    <dgm:pt modelId="{5C68AE32-9481-48A9-AE62-C0176AFAFEAA}" type="parTrans" cxnId="{4F8A7541-A7C5-4394-B2FD-EC9B59E32431}">
      <dgm:prSet/>
      <dgm:spPr/>
      <dgm:t>
        <a:bodyPr/>
        <a:lstStyle/>
        <a:p>
          <a:endParaRPr lang="en-US"/>
        </a:p>
      </dgm:t>
    </dgm:pt>
    <dgm:pt modelId="{DE35838C-2874-4855-9345-7A99A44F545B}" type="sibTrans" cxnId="{4F8A7541-A7C5-4394-B2FD-EC9B59E32431}">
      <dgm:prSet/>
      <dgm:spPr/>
      <dgm:t>
        <a:bodyPr/>
        <a:lstStyle/>
        <a:p>
          <a:endParaRPr lang="en-US"/>
        </a:p>
      </dgm:t>
    </dgm:pt>
    <dgm:pt modelId="{B9136BCB-0745-43C1-85BA-C05776BF6EBC}">
      <dgm:prSet/>
      <dgm:spPr/>
      <dgm:t>
        <a:bodyPr/>
        <a:lstStyle/>
        <a:p>
          <a:r>
            <a:rPr lang="en-US" dirty="0"/>
            <a:t>Record Keeping and Fees</a:t>
          </a:r>
        </a:p>
      </dgm:t>
    </dgm:pt>
    <dgm:pt modelId="{583D6219-3C21-435A-ADC0-BCF36F7933E0}" type="parTrans" cxnId="{CE11A0C9-15E0-400E-842B-7B9E6BF6DE57}">
      <dgm:prSet/>
      <dgm:spPr/>
      <dgm:t>
        <a:bodyPr/>
        <a:lstStyle/>
        <a:p>
          <a:endParaRPr lang="en-US"/>
        </a:p>
      </dgm:t>
    </dgm:pt>
    <dgm:pt modelId="{58D47BCC-34BD-4EC8-A059-80250D38E2D1}" type="sibTrans" cxnId="{CE11A0C9-15E0-400E-842B-7B9E6BF6DE57}">
      <dgm:prSet/>
      <dgm:spPr/>
      <dgm:t>
        <a:bodyPr/>
        <a:lstStyle/>
        <a:p>
          <a:endParaRPr lang="en-US"/>
        </a:p>
      </dgm:t>
    </dgm:pt>
    <dgm:pt modelId="{EEF6D495-050B-482B-8FFD-F50AF460BF6F}">
      <dgm:prSet/>
      <dgm:spPr/>
      <dgm:t>
        <a:bodyPr/>
        <a:lstStyle/>
        <a:p>
          <a:r>
            <a:rPr lang="en-US" dirty="0"/>
            <a:t>Education and Training</a:t>
          </a:r>
        </a:p>
      </dgm:t>
    </dgm:pt>
    <dgm:pt modelId="{E811A436-9E51-4FD6-B169-D990A2187700}" type="parTrans" cxnId="{9A009136-3D86-43D4-95B8-75D722EEFCC6}">
      <dgm:prSet/>
      <dgm:spPr/>
      <dgm:t>
        <a:bodyPr/>
        <a:lstStyle/>
        <a:p>
          <a:endParaRPr lang="en-US"/>
        </a:p>
      </dgm:t>
    </dgm:pt>
    <dgm:pt modelId="{5BDDA4A7-169F-43BA-B4F1-A135A44F1488}" type="sibTrans" cxnId="{9A009136-3D86-43D4-95B8-75D722EEFCC6}">
      <dgm:prSet/>
      <dgm:spPr/>
      <dgm:t>
        <a:bodyPr/>
        <a:lstStyle/>
        <a:p>
          <a:endParaRPr lang="en-US"/>
        </a:p>
      </dgm:t>
    </dgm:pt>
    <dgm:pt modelId="{5ECDF20E-8558-4D51-A98C-63D063E38298}">
      <dgm:prSet/>
      <dgm:spPr/>
      <dgm:t>
        <a:bodyPr/>
        <a:lstStyle/>
        <a:p>
          <a:r>
            <a:rPr lang="en-US" dirty="0"/>
            <a:t>Research and Publication</a:t>
          </a:r>
        </a:p>
      </dgm:t>
    </dgm:pt>
    <dgm:pt modelId="{854D7057-3299-4F68-8BF2-C6916BB3305B}" type="parTrans" cxnId="{DA892AA1-EE3D-4AEF-AA38-7E0492EE3CE0}">
      <dgm:prSet/>
      <dgm:spPr/>
      <dgm:t>
        <a:bodyPr/>
        <a:lstStyle/>
        <a:p>
          <a:endParaRPr lang="en-US"/>
        </a:p>
      </dgm:t>
    </dgm:pt>
    <dgm:pt modelId="{01F79029-3E22-4EA6-BCA8-B6BBDDDF7031}" type="sibTrans" cxnId="{DA892AA1-EE3D-4AEF-AA38-7E0492EE3CE0}">
      <dgm:prSet/>
      <dgm:spPr/>
      <dgm:t>
        <a:bodyPr/>
        <a:lstStyle/>
        <a:p>
          <a:endParaRPr lang="en-US"/>
        </a:p>
      </dgm:t>
    </dgm:pt>
    <dgm:pt modelId="{8F245B26-A3D4-42CE-8938-8AF9593D7102}">
      <dgm:prSet/>
      <dgm:spPr/>
      <dgm:t>
        <a:bodyPr/>
        <a:lstStyle/>
        <a:p>
          <a:r>
            <a:rPr lang="en-US" dirty="0"/>
            <a:t>Assessment</a:t>
          </a:r>
        </a:p>
      </dgm:t>
    </dgm:pt>
    <dgm:pt modelId="{B770FB3E-834A-402E-BFC0-82AFEF64AFD5}" type="parTrans" cxnId="{615FA2E1-9151-48DB-965F-0DC35490854D}">
      <dgm:prSet/>
      <dgm:spPr/>
      <dgm:t>
        <a:bodyPr/>
        <a:lstStyle/>
        <a:p>
          <a:endParaRPr lang="en-US"/>
        </a:p>
      </dgm:t>
    </dgm:pt>
    <dgm:pt modelId="{1492FD63-9C23-49F4-BBC6-50A80B9EA691}" type="sibTrans" cxnId="{615FA2E1-9151-48DB-965F-0DC35490854D}">
      <dgm:prSet/>
      <dgm:spPr/>
      <dgm:t>
        <a:bodyPr/>
        <a:lstStyle/>
        <a:p>
          <a:endParaRPr lang="en-US"/>
        </a:p>
      </dgm:t>
    </dgm:pt>
    <dgm:pt modelId="{01902400-2E63-4A19-8EC2-052F427FB6CF}">
      <dgm:prSet/>
      <dgm:spPr/>
      <dgm:t>
        <a:bodyPr/>
        <a:lstStyle/>
        <a:p>
          <a:r>
            <a:rPr lang="en-US" dirty="0"/>
            <a:t>Therapy</a:t>
          </a:r>
        </a:p>
      </dgm:t>
    </dgm:pt>
    <dgm:pt modelId="{FB83004B-EBA8-4102-89BA-945751AA5A7D}" type="parTrans" cxnId="{0899A231-8BC7-4D80-81B6-B38AE4D421C8}">
      <dgm:prSet/>
      <dgm:spPr/>
      <dgm:t>
        <a:bodyPr/>
        <a:lstStyle/>
        <a:p>
          <a:endParaRPr lang="en-US"/>
        </a:p>
      </dgm:t>
    </dgm:pt>
    <dgm:pt modelId="{49610041-9C2B-4F01-8A47-2192C9E0BC48}" type="sibTrans" cxnId="{0899A231-8BC7-4D80-81B6-B38AE4D421C8}">
      <dgm:prSet/>
      <dgm:spPr/>
      <dgm:t>
        <a:bodyPr/>
        <a:lstStyle/>
        <a:p>
          <a:endParaRPr lang="en-US"/>
        </a:p>
      </dgm:t>
    </dgm:pt>
    <dgm:pt modelId="{706DF5B5-5615-484F-9FFD-5CF672BF3A1A}" type="pres">
      <dgm:prSet presAssocID="{16A931F6-8672-409F-A518-7796997A1D12}" presName="diagram" presStyleCnt="0">
        <dgm:presLayoutVars>
          <dgm:dir/>
          <dgm:resizeHandles val="exact"/>
        </dgm:presLayoutVars>
      </dgm:prSet>
      <dgm:spPr/>
    </dgm:pt>
    <dgm:pt modelId="{5B6F8909-C0DC-4B3F-8674-214273AE0CE8}" type="pres">
      <dgm:prSet presAssocID="{00A1035F-08FA-4D7E-A338-030BA38808A6}" presName="node" presStyleLbl="node1" presStyleIdx="0" presStyleCnt="10">
        <dgm:presLayoutVars>
          <dgm:bulletEnabled val="1"/>
        </dgm:presLayoutVars>
      </dgm:prSet>
      <dgm:spPr/>
    </dgm:pt>
    <dgm:pt modelId="{BC924868-C79F-406C-8EC3-39ACBCE63C5A}" type="pres">
      <dgm:prSet presAssocID="{60A9084D-AE10-426E-A01F-0A5CBC45EDE1}" presName="sibTrans" presStyleCnt="0"/>
      <dgm:spPr/>
    </dgm:pt>
    <dgm:pt modelId="{DC6A3D53-97B0-4E04-B132-235C1DD388BE}" type="pres">
      <dgm:prSet presAssocID="{C6F576F1-4332-4A40-903E-B3C902FFF282}" presName="node" presStyleLbl="node1" presStyleIdx="1" presStyleCnt="10">
        <dgm:presLayoutVars>
          <dgm:bulletEnabled val="1"/>
        </dgm:presLayoutVars>
      </dgm:prSet>
      <dgm:spPr/>
    </dgm:pt>
    <dgm:pt modelId="{368952CF-A27B-4FFC-9E65-EC1E7EF92349}" type="pres">
      <dgm:prSet presAssocID="{468C4C08-83A0-4694-A486-D8D64779EB4B}" presName="sibTrans" presStyleCnt="0"/>
      <dgm:spPr/>
    </dgm:pt>
    <dgm:pt modelId="{8231DD52-41A0-4A0D-9584-4761F745288A}" type="pres">
      <dgm:prSet presAssocID="{9AA8CBF8-F8E7-4DE5-98AB-B79C8E487B3D}" presName="node" presStyleLbl="node1" presStyleIdx="2" presStyleCnt="10">
        <dgm:presLayoutVars>
          <dgm:bulletEnabled val="1"/>
        </dgm:presLayoutVars>
      </dgm:prSet>
      <dgm:spPr/>
    </dgm:pt>
    <dgm:pt modelId="{645894AE-0D7C-4A8D-951D-7FC47FE84C7D}" type="pres">
      <dgm:prSet presAssocID="{A69BF893-3E42-4F7E-91C6-36FBE062E179}" presName="sibTrans" presStyleCnt="0"/>
      <dgm:spPr/>
    </dgm:pt>
    <dgm:pt modelId="{84BBF906-8313-45A0-B7DE-83AC91B7FE15}" type="pres">
      <dgm:prSet presAssocID="{C782AA21-2494-4B57-9FFE-369B7BC83EE6}" presName="node" presStyleLbl="node1" presStyleIdx="3" presStyleCnt="10">
        <dgm:presLayoutVars>
          <dgm:bulletEnabled val="1"/>
        </dgm:presLayoutVars>
      </dgm:prSet>
      <dgm:spPr/>
    </dgm:pt>
    <dgm:pt modelId="{D27565F3-589C-42F3-B279-85EDB0475B3C}" type="pres">
      <dgm:prSet presAssocID="{99BAC2CC-9D38-4460-9945-4A14736B7A7C}" presName="sibTrans" presStyleCnt="0"/>
      <dgm:spPr/>
    </dgm:pt>
    <dgm:pt modelId="{00A54770-A604-49AC-9C96-F26AF824EEEA}" type="pres">
      <dgm:prSet presAssocID="{C73504BD-8FB0-40EE-9EED-F789B0DFA4D3}" presName="node" presStyleLbl="node1" presStyleIdx="4" presStyleCnt="10">
        <dgm:presLayoutVars>
          <dgm:bulletEnabled val="1"/>
        </dgm:presLayoutVars>
      </dgm:prSet>
      <dgm:spPr/>
    </dgm:pt>
    <dgm:pt modelId="{9A2B8264-CBDD-4BEE-BA33-A1D76FFDDBB6}" type="pres">
      <dgm:prSet presAssocID="{DE35838C-2874-4855-9345-7A99A44F545B}" presName="sibTrans" presStyleCnt="0"/>
      <dgm:spPr/>
    </dgm:pt>
    <dgm:pt modelId="{80891B82-CE45-4E9C-A221-5FAD65D5ED2D}" type="pres">
      <dgm:prSet presAssocID="{B9136BCB-0745-43C1-85BA-C05776BF6EBC}" presName="node" presStyleLbl="node1" presStyleIdx="5" presStyleCnt="10">
        <dgm:presLayoutVars>
          <dgm:bulletEnabled val="1"/>
        </dgm:presLayoutVars>
      </dgm:prSet>
      <dgm:spPr/>
    </dgm:pt>
    <dgm:pt modelId="{CBD8E672-1E68-4669-8D0A-E4CC823DDD1B}" type="pres">
      <dgm:prSet presAssocID="{58D47BCC-34BD-4EC8-A059-80250D38E2D1}" presName="sibTrans" presStyleCnt="0"/>
      <dgm:spPr/>
    </dgm:pt>
    <dgm:pt modelId="{4F734DF5-3143-43C9-A63D-76BB5561D266}" type="pres">
      <dgm:prSet presAssocID="{EEF6D495-050B-482B-8FFD-F50AF460BF6F}" presName="node" presStyleLbl="node1" presStyleIdx="6" presStyleCnt="10">
        <dgm:presLayoutVars>
          <dgm:bulletEnabled val="1"/>
        </dgm:presLayoutVars>
      </dgm:prSet>
      <dgm:spPr/>
    </dgm:pt>
    <dgm:pt modelId="{95B56828-9A55-4994-92E1-FDAEC9B3D5BD}" type="pres">
      <dgm:prSet presAssocID="{5BDDA4A7-169F-43BA-B4F1-A135A44F1488}" presName="sibTrans" presStyleCnt="0"/>
      <dgm:spPr/>
    </dgm:pt>
    <dgm:pt modelId="{1B1FE3FA-7E97-4AD2-B8B1-DFBBCD4F929C}" type="pres">
      <dgm:prSet presAssocID="{5ECDF20E-8558-4D51-A98C-63D063E38298}" presName="node" presStyleLbl="node1" presStyleIdx="7" presStyleCnt="10">
        <dgm:presLayoutVars>
          <dgm:bulletEnabled val="1"/>
        </dgm:presLayoutVars>
      </dgm:prSet>
      <dgm:spPr/>
    </dgm:pt>
    <dgm:pt modelId="{B87E9AF7-9DFA-45C2-B301-9F35FCB6CCB2}" type="pres">
      <dgm:prSet presAssocID="{01F79029-3E22-4EA6-BCA8-B6BBDDDF7031}" presName="sibTrans" presStyleCnt="0"/>
      <dgm:spPr/>
    </dgm:pt>
    <dgm:pt modelId="{B13178E6-3610-450B-8F7C-C67DB605D566}" type="pres">
      <dgm:prSet presAssocID="{8F245B26-A3D4-42CE-8938-8AF9593D7102}" presName="node" presStyleLbl="node1" presStyleIdx="8" presStyleCnt="10">
        <dgm:presLayoutVars>
          <dgm:bulletEnabled val="1"/>
        </dgm:presLayoutVars>
      </dgm:prSet>
      <dgm:spPr/>
    </dgm:pt>
    <dgm:pt modelId="{FA5E6437-978B-4BC7-AA3E-382A457C1777}" type="pres">
      <dgm:prSet presAssocID="{1492FD63-9C23-49F4-BBC6-50A80B9EA691}" presName="sibTrans" presStyleCnt="0"/>
      <dgm:spPr/>
    </dgm:pt>
    <dgm:pt modelId="{D5110FC2-5924-4E03-BFE5-171288DC6789}" type="pres">
      <dgm:prSet presAssocID="{01902400-2E63-4A19-8EC2-052F427FB6CF}" presName="node" presStyleLbl="node1" presStyleIdx="9" presStyleCnt="10">
        <dgm:presLayoutVars>
          <dgm:bulletEnabled val="1"/>
        </dgm:presLayoutVars>
      </dgm:prSet>
      <dgm:spPr/>
    </dgm:pt>
  </dgm:ptLst>
  <dgm:cxnLst>
    <dgm:cxn modelId="{DB85CC2E-815E-4C79-88A6-B81BF3905C83}" type="presOf" srcId="{8F245B26-A3D4-42CE-8938-8AF9593D7102}" destId="{B13178E6-3610-450B-8F7C-C67DB605D566}" srcOrd="0" destOrd="0" presId="urn:microsoft.com/office/officeart/2005/8/layout/default"/>
    <dgm:cxn modelId="{0899A231-8BC7-4D80-81B6-B38AE4D421C8}" srcId="{16A931F6-8672-409F-A518-7796997A1D12}" destId="{01902400-2E63-4A19-8EC2-052F427FB6CF}" srcOrd="9" destOrd="0" parTransId="{FB83004B-EBA8-4102-89BA-945751AA5A7D}" sibTransId="{49610041-9C2B-4F01-8A47-2192C9E0BC48}"/>
    <dgm:cxn modelId="{9A009136-3D86-43D4-95B8-75D722EEFCC6}" srcId="{16A931F6-8672-409F-A518-7796997A1D12}" destId="{EEF6D495-050B-482B-8FFD-F50AF460BF6F}" srcOrd="6" destOrd="0" parTransId="{E811A436-9E51-4FD6-B169-D990A2187700}" sibTransId="{5BDDA4A7-169F-43BA-B4F1-A135A44F1488}"/>
    <dgm:cxn modelId="{FD9BD636-8B4F-4AFA-A78C-7A5AA4269B76}" srcId="{16A931F6-8672-409F-A518-7796997A1D12}" destId="{00A1035F-08FA-4D7E-A338-030BA38808A6}" srcOrd="0" destOrd="0" parTransId="{95A963BB-75FF-41E6-8D3C-F0C812DEFB9F}" sibTransId="{60A9084D-AE10-426E-A01F-0A5CBC45EDE1}"/>
    <dgm:cxn modelId="{F54D633A-3B93-4E03-979A-AAB2FE10D622}" srcId="{16A931F6-8672-409F-A518-7796997A1D12}" destId="{C782AA21-2494-4B57-9FFE-369B7BC83EE6}" srcOrd="3" destOrd="0" parTransId="{F8B9C165-0425-4187-892C-11A614621B25}" sibTransId="{99BAC2CC-9D38-4460-9945-4A14736B7A7C}"/>
    <dgm:cxn modelId="{B5F6E060-1147-4A8B-81B4-B316C7C47863}" type="presOf" srcId="{EEF6D495-050B-482B-8FFD-F50AF460BF6F}" destId="{4F734DF5-3143-43C9-A63D-76BB5561D266}" srcOrd="0" destOrd="0" presId="urn:microsoft.com/office/officeart/2005/8/layout/default"/>
    <dgm:cxn modelId="{4F8A7541-A7C5-4394-B2FD-EC9B59E32431}" srcId="{16A931F6-8672-409F-A518-7796997A1D12}" destId="{C73504BD-8FB0-40EE-9EED-F789B0DFA4D3}" srcOrd="4" destOrd="0" parTransId="{5C68AE32-9481-48A9-AE62-C0176AFAFEAA}" sibTransId="{DE35838C-2874-4855-9345-7A99A44F545B}"/>
    <dgm:cxn modelId="{5AC5E367-B884-480D-8EE3-DDBF8C848533}" type="presOf" srcId="{01902400-2E63-4A19-8EC2-052F427FB6CF}" destId="{D5110FC2-5924-4E03-BFE5-171288DC6789}" srcOrd="0" destOrd="0" presId="urn:microsoft.com/office/officeart/2005/8/layout/default"/>
    <dgm:cxn modelId="{87985871-D808-4682-93F9-112BBC7744D8}" srcId="{16A931F6-8672-409F-A518-7796997A1D12}" destId="{C6F576F1-4332-4A40-903E-B3C902FFF282}" srcOrd="1" destOrd="0" parTransId="{80542E09-8CC2-44A4-BEC8-2A18A0EA4221}" sibTransId="{468C4C08-83A0-4694-A486-D8D64779EB4B}"/>
    <dgm:cxn modelId="{AC9DA451-191A-47C2-A9F2-97BF81FB0374}" type="presOf" srcId="{C73504BD-8FB0-40EE-9EED-F789B0DFA4D3}" destId="{00A54770-A604-49AC-9C96-F26AF824EEEA}" srcOrd="0" destOrd="0" presId="urn:microsoft.com/office/officeart/2005/8/layout/default"/>
    <dgm:cxn modelId="{EBE6B67F-66E7-45F5-BCB0-BC51682129B8}" type="presOf" srcId="{9AA8CBF8-F8E7-4DE5-98AB-B79C8E487B3D}" destId="{8231DD52-41A0-4A0D-9584-4761F745288A}" srcOrd="0" destOrd="0" presId="urn:microsoft.com/office/officeart/2005/8/layout/default"/>
    <dgm:cxn modelId="{98603D84-A5B6-4B49-85A8-03E5D1FED01A}" type="presOf" srcId="{00A1035F-08FA-4D7E-A338-030BA38808A6}" destId="{5B6F8909-C0DC-4B3F-8674-214273AE0CE8}" srcOrd="0" destOrd="0" presId="urn:microsoft.com/office/officeart/2005/8/layout/default"/>
    <dgm:cxn modelId="{C644C59D-7A17-470D-B024-4CEB6E378817}" type="presOf" srcId="{B9136BCB-0745-43C1-85BA-C05776BF6EBC}" destId="{80891B82-CE45-4E9C-A221-5FAD65D5ED2D}" srcOrd="0" destOrd="0" presId="urn:microsoft.com/office/officeart/2005/8/layout/default"/>
    <dgm:cxn modelId="{DA892AA1-EE3D-4AEF-AA38-7E0492EE3CE0}" srcId="{16A931F6-8672-409F-A518-7796997A1D12}" destId="{5ECDF20E-8558-4D51-A98C-63D063E38298}" srcOrd="7" destOrd="0" parTransId="{854D7057-3299-4F68-8BF2-C6916BB3305B}" sibTransId="{01F79029-3E22-4EA6-BCA8-B6BBDDDF7031}"/>
    <dgm:cxn modelId="{A66ACBA5-058B-48FE-AAF8-D6538A9A7B0E}" type="presOf" srcId="{C6F576F1-4332-4A40-903E-B3C902FFF282}" destId="{DC6A3D53-97B0-4E04-B132-235C1DD388BE}" srcOrd="0" destOrd="0" presId="urn:microsoft.com/office/officeart/2005/8/layout/default"/>
    <dgm:cxn modelId="{F518D4AD-01BB-4B09-BB86-F2159331BC50}" srcId="{16A931F6-8672-409F-A518-7796997A1D12}" destId="{9AA8CBF8-F8E7-4DE5-98AB-B79C8E487B3D}" srcOrd="2" destOrd="0" parTransId="{785907DB-0302-4601-A25E-C1D6567F5FDA}" sibTransId="{A69BF893-3E42-4F7E-91C6-36FBE062E179}"/>
    <dgm:cxn modelId="{5E3296C0-CB27-4B8E-B160-080111870C24}" type="presOf" srcId="{16A931F6-8672-409F-A518-7796997A1D12}" destId="{706DF5B5-5615-484F-9FFD-5CF672BF3A1A}" srcOrd="0" destOrd="0" presId="urn:microsoft.com/office/officeart/2005/8/layout/default"/>
    <dgm:cxn modelId="{CE11A0C9-15E0-400E-842B-7B9E6BF6DE57}" srcId="{16A931F6-8672-409F-A518-7796997A1D12}" destId="{B9136BCB-0745-43C1-85BA-C05776BF6EBC}" srcOrd="5" destOrd="0" parTransId="{583D6219-3C21-435A-ADC0-BCF36F7933E0}" sibTransId="{58D47BCC-34BD-4EC8-A059-80250D38E2D1}"/>
    <dgm:cxn modelId="{DA8A26CE-3AB1-4C37-A688-EB8E14B99726}" type="presOf" srcId="{C782AA21-2494-4B57-9FFE-369B7BC83EE6}" destId="{84BBF906-8313-45A0-B7DE-83AC91B7FE15}" srcOrd="0" destOrd="0" presId="urn:microsoft.com/office/officeart/2005/8/layout/default"/>
    <dgm:cxn modelId="{BC951CD3-AC09-43B8-942D-2A8991D12A6A}" type="presOf" srcId="{5ECDF20E-8558-4D51-A98C-63D063E38298}" destId="{1B1FE3FA-7E97-4AD2-B8B1-DFBBCD4F929C}" srcOrd="0" destOrd="0" presId="urn:microsoft.com/office/officeart/2005/8/layout/default"/>
    <dgm:cxn modelId="{615FA2E1-9151-48DB-965F-0DC35490854D}" srcId="{16A931F6-8672-409F-A518-7796997A1D12}" destId="{8F245B26-A3D4-42CE-8938-8AF9593D7102}" srcOrd="8" destOrd="0" parTransId="{B770FB3E-834A-402E-BFC0-82AFEF64AFD5}" sibTransId="{1492FD63-9C23-49F4-BBC6-50A80B9EA691}"/>
    <dgm:cxn modelId="{6A8F9473-B2A5-46CE-B6CC-32B08DB5AEB0}" type="presParOf" srcId="{706DF5B5-5615-484F-9FFD-5CF672BF3A1A}" destId="{5B6F8909-C0DC-4B3F-8674-214273AE0CE8}" srcOrd="0" destOrd="0" presId="urn:microsoft.com/office/officeart/2005/8/layout/default"/>
    <dgm:cxn modelId="{30CAD330-2C99-4F26-B4C0-D7E246CE3AF0}" type="presParOf" srcId="{706DF5B5-5615-484F-9FFD-5CF672BF3A1A}" destId="{BC924868-C79F-406C-8EC3-39ACBCE63C5A}" srcOrd="1" destOrd="0" presId="urn:microsoft.com/office/officeart/2005/8/layout/default"/>
    <dgm:cxn modelId="{F4A73617-6170-4203-95BC-4DB2753F4BF1}" type="presParOf" srcId="{706DF5B5-5615-484F-9FFD-5CF672BF3A1A}" destId="{DC6A3D53-97B0-4E04-B132-235C1DD388BE}" srcOrd="2" destOrd="0" presId="urn:microsoft.com/office/officeart/2005/8/layout/default"/>
    <dgm:cxn modelId="{8130E2B1-EC9C-400F-BF44-2FE108D012F3}" type="presParOf" srcId="{706DF5B5-5615-484F-9FFD-5CF672BF3A1A}" destId="{368952CF-A27B-4FFC-9E65-EC1E7EF92349}" srcOrd="3" destOrd="0" presId="urn:microsoft.com/office/officeart/2005/8/layout/default"/>
    <dgm:cxn modelId="{6CE10219-5B49-4A3E-BC0D-5027F6B16975}" type="presParOf" srcId="{706DF5B5-5615-484F-9FFD-5CF672BF3A1A}" destId="{8231DD52-41A0-4A0D-9584-4761F745288A}" srcOrd="4" destOrd="0" presId="urn:microsoft.com/office/officeart/2005/8/layout/default"/>
    <dgm:cxn modelId="{FA423960-0022-4308-8C27-53E3F3E117C7}" type="presParOf" srcId="{706DF5B5-5615-484F-9FFD-5CF672BF3A1A}" destId="{645894AE-0D7C-4A8D-951D-7FC47FE84C7D}" srcOrd="5" destOrd="0" presId="urn:microsoft.com/office/officeart/2005/8/layout/default"/>
    <dgm:cxn modelId="{0750AC2F-4CF1-4747-AF07-FE99E6A0EDD6}" type="presParOf" srcId="{706DF5B5-5615-484F-9FFD-5CF672BF3A1A}" destId="{84BBF906-8313-45A0-B7DE-83AC91B7FE15}" srcOrd="6" destOrd="0" presId="urn:microsoft.com/office/officeart/2005/8/layout/default"/>
    <dgm:cxn modelId="{C6ACE987-6DFD-4B03-AEF6-C58B392D9648}" type="presParOf" srcId="{706DF5B5-5615-484F-9FFD-5CF672BF3A1A}" destId="{D27565F3-589C-42F3-B279-85EDB0475B3C}" srcOrd="7" destOrd="0" presId="urn:microsoft.com/office/officeart/2005/8/layout/default"/>
    <dgm:cxn modelId="{7AC7F156-636D-4941-94C5-56562D9B0C6E}" type="presParOf" srcId="{706DF5B5-5615-484F-9FFD-5CF672BF3A1A}" destId="{00A54770-A604-49AC-9C96-F26AF824EEEA}" srcOrd="8" destOrd="0" presId="urn:microsoft.com/office/officeart/2005/8/layout/default"/>
    <dgm:cxn modelId="{5BD264CF-6BD3-43FD-9BED-0B668EC6778F}" type="presParOf" srcId="{706DF5B5-5615-484F-9FFD-5CF672BF3A1A}" destId="{9A2B8264-CBDD-4BEE-BA33-A1D76FFDDBB6}" srcOrd="9" destOrd="0" presId="urn:microsoft.com/office/officeart/2005/8/layout/default"/>
    <dgm:cxn modelId="{45B2E9F2-827A-42FB-B58C-3437C94A62ED}" type="presParOf" srcId="{706DF5B5-5615-484F-9FFD-5CF672BF3A1A}" destId="{80891B82-CE45-4E9C-A221-5FAD65D5ED2D}" srcOrd="10" destOrd="0" presId="urn:microsoft.com/office/officeart/2005/8/layout/default"/>
    <dgm:cxn modelId="{F4621D38-971C-49B1-B229-1F97C4ADF7C1}" type="presParOf" srcId="{706DF5B5-5615-484F-9FFD-5CF672BF3A1A}" destId="{CBD8E672-1E68-4669-8D0A-E4CC823DDD1B}" srcOrd="11" destOrd="0" presId="urn:microsoft.com/office/officeart/2005/8/layout/default"/>
    <dgm:cxn modelId="{BF53C7F3-70E7-4034-BB87-E4DA7EC03B0F}" type="presParOf" srcId="{706DF5B5-5615-484F-9FFD-5CF672BF3A1A}" destId="{4F734DF5-3143-43C9-A63D-76BB5561D266}" srcOrd="12" destOrd="0" presId="urn:microsoft.com/office/officeart/2005/8/layout/default"/>
    <dgm:cxn modelId="{53F83C97-F4B4-4D50-BB6E-24E89F358874}" type="presParOf" srcId="{706DF5B5-5615-484F-9FFD-5CF672BF3A1A}" destId="{95B56828-9A55-4994-92E1-FDAEC9B3D5BD}" srcOrd="13" destOrd="0" presId="urn:microsoft.com/office/officeart/2005/8/layout/default"/>
    <dgm:cxn modelId="{F4E2A5C8-A07E-47B5-BFE4-0A303EA5BA98}" type="presParOf" srcId="{706DF5B5-5615-484F-9FFD-5CF672BF3A1A}" destId="{1B1FE3FA-7E97-4AD2-B8B1-DFBBCD4F929C}" srcOrd="14" destOrd="0" presId="urn:microsoft.com/office/officeart/2005/8/layout/default"/>
    <dgm:cxn modelId="{95333DF8-5F05-4896-AEA0-08993070E658}" type="presParOf" srcId="{706DF5B5-5615-484F-9FFD-5CF672BF3A1A}" destId="{B87E9AF7-9DFA-45C2-B301-9F35FCB6CCB2}" srcOrd="15" destOrd="0" presId="urn:microsoft.com/office/officeart/2005/8/layout/default"/>
    <dgm:cxn modelId="{EC2F0491-B05E-47A2-B2EE-95B2C4CC83B8}" type="presParOf" srcId="{706DF5B5-5615-484F-9FFD-5CF672BF3A1A}" destId="{B13178E6-3610-450B-8F7C-C67DB605D566}" srcOrd="16" destOrd="0" presId="urn:microsoft.com/office/officeart/2005/8/layout/default"/>
    <dgm:cxn modelId="{6CE0217A-66E5-4230-95C3-D802DF1509FE}" type="presParOf" srcId="{706DF5B5-5615-484F-9FFD-5CF672BF3A1A}" destId="{FA5E6437-978B-4BC7-AA3E-382A457C1777}" srcOrd="17" destOrd="0" presId="urn:microsoft.com/office/officeart/2005/8/layout/default"/>
    <dgm:cxn modelId="{3E1DA9A9-1E23-489D-A28C-E48BE2B695F2}" type="presParOf" srcId="{706DF5B5-5615-484F-9FFD-5CF672BF3A1A}" destId="{D5110FC2-5924-4E03-BFE5-171288DC6789}"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990D29-F651-4679-8B0E-2081EBF19DC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AC76844-053D-433A-8960-3A7EE3573481}">
      <dgm:prSet/>
      <dgm:spPr/>
      <dgm:t>
        <a:bodyPr/>
        <a:lstStyle/>
        <a:p>
          <a:r>
            <a:rPr lang="en-US" dirty="0"/>
            <a:t>c) Social workers should take reasonable steps to ensure that employers are aware of social workers' ethical obligations as set forth in the NASW Code of Ethics and of the implications of those obligations for social work practice.</a:t>
          </a:r>
        </a:p>
      </dgm:t>
    </dgm:pt>
    <dgm:pt modelId="{A2FED5BA-A46E-415E-8154-E151B6ACADBF}" type="parTrans" cxnId="{9C65025D-E248-4E8D-B8E8-9541331D4FBC}">
      <dgm:prSet/>
      <dgm:spPr/>
      <dgm:t>
        <a:bodyPr/>
        <a:lstStyle/>
        <a:p>
          <a:endParaRPr lang="en-US"/>
        </a:p>
      </dgm:t>
    </dgm:pt>
    <dgm:pt modelId="{EAF6A7CD-6591-4938-BBD5-B7EDFFE3F7BE}" type="sibTrans" cxnId="{9C65025D-E248-4E8D-B8E8-9541331D4FBC}">
      <dgm:prSet/>
      <dgm:spPr/>
      <dgm:t>
        <a:bodyPr/>
        <a:lstStyle/>
        <a:p>
          <a:endParaRPr lang="en-US"/>
        </a:p>
      </dgm:t>
    </dgm:pt>
    <dgm:pt modelId="{AF7CC49E-06FA-4AB0-81C0-C3C5D7D1FEAC}">
      <dgm:prSet/>
      <dgm:spPr/>
      <dgm:t>
        <a:bodyPr/>
        <a:lstStyle/>
        <a:p>
          <a:r>
            <a:rPr lang="en-US" dirty="0"/>
            <a:t>(d) Social workers should not allow an employing organization's policies, procedures, regulations, or administrative orders to interfere with their ethical practice of social work.</a:t>
          </a:r>
        </a:p>
      </dgm:t>
    </dgm:pt>
    <dgm:pt modelId="{3E7BF3D9-6090-407E-BB6F-FB37CAEB0469}" type="parTrans" cxnId="{DF97028C-5500-41ED-AF77-93D59F942814}">
      <dgm:prSet/>
      <dgm:spPr/>
      <dgm:t>
        <a:bodyPr/>
        <a:lstStyle/>
        <a:p>
          <a:endParaRPr lang="en-US"/>
        </a:p>
      </dgm:t>
    </dgm:pt>
    <dgm:pt modelId="{D443245D-D951-4510-83D9-DEB32871FA7C}" type="sibTrans" cxnId="{DF97028C-5500-41ED-AF77-93D59F942814}">
      <dgm:prSet/>
      <dgm:spPr/>
      <dgm:t>
        <a:bodyPr/>
        <a:lstStyle/>
        <a:p>
          <a:endParaRPr lang="en-US"/>
        </a:p>
      </dgm:t>
    </dgm:pt>
    <dgm:pt modelId="{94881F50-31F0-46DF-8A17-97CB643C6F87}" type="pres">
      <dgm:prSet presAssocID="{F2990D29-F651-4679-8B0E-2081EBF19DC3}" presName="hierChild1" presStyleCnt="0">
        <dgm:presLayoutVars>
          <dgm:chPref val="1"/>
          <dgm:dir/>
          <dgm:animOne val="branch"/>
          <dgm:animLvl val="lvl"/>
          <dgm:resizeHandles/>
        </dgm:presLayoutVars>
      </dgm:prSet>
      <dgm:spPr/>
    </dgm:pt>
    <dgm:pt modelId="{C72A0DDC-19B1-4261-BFC1-37B4F51C4A4C}" type="pres">
      <dgm:prSet presAssocID="{0AC76844-053D-433A-8960-3A7EE3573481}" presName="hierRoot1" presStyleCnt="0"/>
      <dgm:spPr/>
    </dgm:pt>
    <dgm:pt modelId="{8963F3A6-D01B-4D09-9F7F-F08C5ADF0AD1}" type="pres">
      <dgm:prSet presAssocID="{0AC76844-053D-433A-8960-3A7EE3573481}" presName="composite" presStyleCnt="0"/>
      <dgm:spPr/>
    </dgm:pt>
    <dgm:pt modelId="{0D1119E6-5A21-4C9E-B116-B9D0BB8007B6}" type="pres">
      <dgm:prSet presAssocID="{0AC76844-053D-433A-8960-3A7EE3573481}" presName="background" presStyleLbl="node0" presStyleIdx="0" presStyleCnt="2"/>
      <dgm:spPr/>
    </dgm:pt>
    <dgm:pt modelId="{0C31EADB-6269-4D34-864F-F5A5E42E6064}" type="pres">
      <dgm:prSet presAssocID="{0AC76844-053D-433A-8960-3A7EE3573481}" presName="text" presStyleLbl="fgAcc0" presStyleIdx="0" presStyleCnt="2">
        <dgm:presLayoutVars>
          <dgm:chPref val="3"/>
        </dgm:presLayoutVars>
      </dgm:prSet>
      <dgm:spPr/>
    </dgm:pt>
    <dgm:pt modelId="{599064FB-D36E-46D8-BEF8-574746FC7913}" type="pres">
      <dgm:prSet presAssocID="{0AC76844-053D-433A-8960-3A7EE3573481}" presName="hierChild2" presStyleCnt="0"/>
      <dgm:spPr/>
    </dgm:pt>
    <dgm:pt modelId="{35AFA99D-0ABC-4326-954B-05BAC79A4060}" type="pres">
      <dgm:prSet presAssocID="{AF7CC49E-06FA-4AB0-81C0-C3C5D7D1FEAC}" presName="hierRoot1" presStyleCnt="0"/>
      <dgm:spPr/>
    </dgm:pt>
    <dgm:pt modelId="{22E8B043-7F91-4A4E-A75B-DC3CAEAB3777}" type="pres">
      <dgm:prSet presAssocID="{AF7CC49E-06FA-4AB0-81C0-C3C5D7D1FEAC}" presName="composite" presStyleCnt="0"/>
      <dgm:spPr/>
    </dgm:pt>
    <dgm:pt modelId="{061A6FA3-1E89-4B1F-AD38-7B9994DECB7D}" type="pres">
      <dgm:prSet presAssocID="{AF7CC49E-06FA-4AB0-81C0-C3C5D7D1FEAC}" presName="background" presStyleLbl="node0" presStyleIdx="1" presStyleCnt="2"/>
      <dgm:spPr/>
    </dgm:pt>
    <dgm:pt modelId="{2888E498-6E27-49B4-87A4-72786104B57A}" type="pres">
      <dgm:prSet presAssocID="{AF7CC49E-06FA-4AB0-81C0-C3C5D7D1FEAC}" presName="text" presStyleLbl="fgAcc0" presStyleIdx="1" presStyleCnt="2">
        <dgm:presLayoutVars>
          <dgm:chPref val="3"/>
        </dgm:presLayoutVars>
      </dgm:prSet>
      <dgm:spPr/>
    </dgm:pt>
    <dgm:pt modelId="{6FD3B9C7-85BC-4918-A79F-2A305B792B78}" type="pres">
      <dgm:prSet presAssocID="{AF7CC49E-06FA-4AB0-81C0-C3C5D7D1FEAC}" presName="hierChild2" presStyleCnt="0"/>
      <dgm:spPr/>
    </dgm:pt>
  </dgm:ptLst>
  <dgm:cxnLst>
    <dgm:cxn modelId="{3AD5AB34-4E25-4E4C-934F-F1A6BA1C9A1C}" type="presOf" srcId="{0AC76844-053D-433A-8960-3A7EE3573481}" destId="{0C31EADB-6269-4D34-864F-F5A5E42E6064}" srcOrd="0" destOrd="0" presId="urn:microsoft.com/office/officeart/2005/8/layout/hierarchy1"/>
    <dgm:cxn modelId="{9C65025D-E248-4E8D-B8E8-9541331D4FBC}" srcId="{F2990D29-F651-4679-8B0E-2081EBF19DC3}" destId="{0AC76844-053D-433A-8960-3A7EE3573481}" srcOrd="0" destOrd="0" parTransId="{A2FED5BA-A46E-415E-8154-E151B6ACADBF}" sibTransId="{EAF6A7CD-6591-4938-BBD5-B7EDFFE3F7BE}"/>
    <dgm:cxn modelId="{DF97028C-5500-41ED-AF77-93D59F942814}" srcId="{F2990D29-F651-4679-8B0E-2081EBF19DC3}" destId="{AF7CC49E-06FA-4AB0-81C0-C3C5D7D1FEAC}" srcOrd="1" destOrd="0" parTransId="{3E7BF3D9-6090-407E-BB6F-FB37CAEB0469}" sibTransId="{D443245D-D951-4510-83D9-DEB32871FA7C}"/>
    <dgm:cxn modelId="{05EA279B-6B35-4192-8C93-0D32C4377485}" type="presOf" srcId="{F2990D29-F651-4679-8B0E-2081EBF19DC3}" destId="{94881F50-31F0-46DF-8A17-97CB643C6F87}" srcOrd="0" destOrd="0" presId="urn:microsoft.com/office/officeart/2005/8/layout/hierarchy1"/>
    <dgm:cxn modelId="{7ED1C0E4-9575-476C-9756-396DF2076B04}" type="presOf" srcId="{AF7CC49E-06FA-4AB0-81C0-C3C5D7D1FEAC}" destId="{2888E498-6E27-49B4-87A4-72786104B57A}" srcOrd="0" destOrd="0" presId="urn:microsoft.com/office/officeart/2005/8/layout/hierarchy1"/>
    <dgm:cxn modelId="{07E97EF8-C47F-4ADB-82C6-C66C63153C63}" type="presParOf" srcId="{94881F50-31F0-46DF-8A17-97CB643C6F87}" destId="{C72A0DDC-19B1-4261-BFC1-37B4F51C4A4C}" srcOrd="0" destOrd="0" presId="urn:microsoft.com/office/officeart/2005/8/layout/hierarchy1"/>
    <dgm:cxn modelId="{DDBFA86C-0A54-4F28-82B5-13DEDA7140E6}" type="presParOf" srcId="{C72A0DDC-19B1-4261-BFC1-37B4F51C4A4C}" destId="{8963F3A6-D01B-4D09-9F7F-F08C5ADF0AD1}" srcOrd="0" destOrd="0" presId="urn:microsoft.com/office/officeart/2005/8/layout/hierarchy1"/>
    <dgm:cxn modelId="{C2399152-96BE-408C-A9F3-E6A40CD46FE1}" type="presParOf" srcId="{8963F3A6-D01B-4D09-9F7F-F08C5ADF0AD1}" destId="{0D1119E6-5A21-4C9E-B116-B9D0BB8007B6}" srcOrd="0" destOrd="0" presId="urn:microsoft.com/office/officeart/2005/8/layout/hierarchy1"/>
    <dgm:cxn modelId="{77E5B466-D9FD-46CC-9DC2-8EAAA5048D7C}" type="presParOf" srcId="{8963F3A6-D01B-4D09-9F7F-F08C5ADF0AD1}" destId="{0C31EADB-6269-4D34-864F-F5A5E42E6064}" srcOrd="1" destOrd="0" presId="urn:microsoft.com/office/officeart/2005/8/layout/hierarchy1"/>
    <dgm:cxn modelId="{FFF76FC8-D062-42B8-AD2F-E0FD66B3B6AF}" type="presParOf" srcId="{C72A0DDC-19B1-4261-BFC1-37B4F51C4A4C}" destId="{599064FB-D36E-46D8-BEF8-574746FC7913}" srcOrd="1" destOrd="0" presId="urn:microsoft.com/office/officeart/2005/8/layout/hierarchy1"/>
    <dgm:cxn modelId="{DB2F140A-C526-4C86-AD82-CF5B70D85218}" type="presParOf" srcId="{94881F50-31F0-46DF-8A17-97CB643C6F87}" destId="{35AFA99D-0ABC-4326-954B-05BAC79A4060}" srcOrd="1" destOrd="0" presId="urn:microsoft.com/office/officeart/2005/8/layout/hierarchy1"/>
    <dgm:cxn modelId="{FCA28D3A-5FE1-439B-BD23-5A257A99865B}" type="presParOf" srcId="{35AFA99D-0ABC-4326-954B-05BAC79A4060}" destId="{22E8B043-7F91-4A4E-A75B-DC3CAEAB3777}" srcOrd="0" destOrd="0" presId="urn:microsoft.com/office/officeart/2005/8/layout/hierarchy1"/>
    <dgm:cxn modelId="{6DCD78F9-A849-42EC-81BC-F283905A183D}" type="presParOf" srcId="{22E8B043-7F91-4A4E-A75B-DC3CAEAB3777}" destId="{061A6FA3-1E89-4B1F-AD38-7B9994DECB7D}" srcOrd="0" destOrd="0" presId="urn:microsoft.com/office/officeart/2005/8/layout/hierarchy1"/>
    <dgm:cxn modelId="{3DE33FE7-FCF6-4365-A7AF-D9CE71C8DE9A}" type="presParOf" srcId="{22E8B043-7F91-4A4E-A75B-DC3CAEAB3777}" destId="{2888E498-6E27-49B4-87A4-72786104B57A}" srcOrd="1" destOrd="0" presId="urn:microsoft.com/office/officeart/2005/8/layout/hierarchy1"/>
    <dgm:cxn modelId="{6A8209A3-D608-4F76-89E2-6678EEE2E019}" type="presParOf" srcId="{35AFA99D-0ABC-4326-954B-05BAC79A4060}" destId="{6FD3B9C7-85BC-4918-A79F-2A305B792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E96E54-6AFD-4A4B-B3FF-CF2563EBB412}"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33CACC5-89CE-41A6-8FA5-1C0B4882EFC0}">
      <dgm:prSet custT="1"/>
      <dgm:spPr/>
      <dgm:t>
        <a:bodyPr/>
        <a:lstStyle/>
        <a:p>
          <a:r>
            <a:rPr lang="en-US" sz="2000" dirty="0"/>
            <a:t>How would you respond to his questions?</a:t>
          </a:r>
        </a:p>
      </dgm:t>
    </dgm:pt>
    <dgm:pt modelId="{380129D4-70A5-4B2E-96E9-2E743E829731}" type="parTrans" cxnId="{A0BA8CA2-EA2B-4BA3-BC5B-86BFF4C3F726}">
      <dgm:prSet/>
      <dgm:spPr/>
      <dgm:t>
        <a:bodyPr/>
        <a:lstStyle/>
        <a:p>
          <a:endParaRPr lang="en-US"/>
        </a:p>
      </dgm:t>
    </dgm:pt>
    <dgm:pt modelId="{74AC4807-C307-465E-AC77-D5BD34ADE1F8}" type="sibTrans" cxnId="{A0BA8CA2-EA2B-4BA3-BC5B-86BFF4C3F726}">
      <dgm:prSet/>
      <dgm:spPr/>
      <dgm:t>
        <a:bodyPr/>
        <a:lstStyle/>
        <a:p>
          <a:endParaRPr lang="en-US"/>
        </a:p>
      </dgm:t>
    </dgm:pt>
    <dgm:pt modelId="{35BF6D5B-B3D5-41DF-9F55-7449C34DD555}">
      <dgm:prSet custT="1"/>
      <dgm:spPr/>
      <dgm:t>
        <a:bodyPr/>
        <a:lstStyle/>
        <a:p>
          <a:r>
            <a:rPr lang="en-US" sz="1800" dirty="0"/>
            <a:t>FYI– in Ethiopian culture, people tend to know each other well, rely heavily on friends and family members for advice, and tend to distrust outsiders.</a:t>
          </a:r>
        </a:p>
      </dgm:t>
    </dgm:pt>
    <dgm:pt modelId="{7CE831F9-D4BD-42BE-BB6F-A6D0AEC01A6A}" type="parTrans" cxnId="{AB9E3E5E-069D-4120-A799-623D4D934F4E}">
      <dgm:prSet/>
      <dgm:spPr/>
      <dgm:t>
        <a:bodyPr/>
        <a:lstStyle/>
        <a:p>
          <a:endParaRPr lang="en-US"/>
        </a:p>
      </dgm:t>
    </dgm:pt>
    <dgm:pt modelId="{1E984187-A0DC-424E-8A1A-D0C0E801DD6F}" type="sibTrans" cxnId="{AB9E3E5E-069D-4120-A799-623D4D934F4E}">
      <dgm:prSet/>
      <dgm:spPr/>
      <dgm:t>
        <a:bodyPr/>
        <a:lstStyle/>
        <a:p>
          <a:endParaRPr lang="en-US"/>
        </a:p>
      </dgm:t>
    </dgm:pt>
    <dgm:pt modelId="{4A6D4CDC-BCAF-4169-8F8A-F810F91685E4}" type="pres">
      <dgm:prSet presAssocID="{89E96E54-6AFD-4A4B-B3FF-CF2563EBB412}" presName="root" presStyleCnt="0">
        <dgm:presLayoutVars>
          <dgm:dir/>
          <dgm:resizeHandles val="exact"/>
        </dgm:presLayoutVars>
      </dgm:prSet>
      <dgm:spPr/>
    </dgm:pt>
    <dgm:pt modelId="{DAE7998C-7507-4F7C-B61B-03E4E43EF990}" type="pres">
      <dgm:prSet presAssocID="{333CACC5-89CE-41A6-8FA5-1C0B4882EFC0}" presName="compNode" presStyleCnt="0"/>
      <dgm:spPr/>
    </dgm:pt>
    <dgm:pt modelId="{D6066C81-19D2-44F5-BE26-EFB0DE7202C8}" type="pres">
      <dgm:prSet presAssocID="{333CACC5-89CE-41A6-8FA5-1C0B4882EF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1091087B-4FDD-4E9E-A79B-47CA6F86D31C}" type="pres">
      <dgm:prSet presAssocID="{333CACC5-89CE-41A6-8FA5-1C0B4882EFC0}" presName="spaceRect" presStyleCnt="0"/>
      <dgm:spPr/>
    </dgm:pt>
    <dgm:pt modelId="{C626F570-1484-4F32-9C8B-8B86BD498641}" type="pres">
      <dgm:prSet presAssocID="{333CACC5-89CE-41A6-8FA5-1C0B4882EFC0}" presName="textRect" presStyleLbl="revTx" presStyleIdx="0" presStyleCnt="2">
        <dgm:presLayoutVars>
          <dgm:chMax val="1"/>
          <dgm:chPref val="1"/>
        </dgm:presLayoutVars>
      </dgm:prSet>
      <dgm:spPr/>
    </dgm:pt>
    <dgm:pt modelId="{64E58AAE-8DAB-4300-BDDE-75BFE79A9284}" type="pres">
      <dgm:prSet presAssocID="{74AC4807-C307-465E-AC77-D5BD34ADE1F8}" presName="sibTrans" presStyleCnt="0"/>
      <dgm:spPr/>
    </dgm:pt>
    <dgm:pt modelId="{9CD0BBF2-497B-407B-A78C-C59009FA5201}" type="pres">
      <dgm:prSet presAssocID="{35BF6D5B-B3D5-41DF-9F55-7449C34DD555}" presName="compNode" presStyleCnt="0"/>
      <dgm:spPr/>
    </dgm:pt>
    <dgm:pt modelId="{9A5E41F0-5136-4785-9358-4D65881C372F}" type="pres">
      <dgm:prSet presAssocID="{35BF6D5B-B3D5-41DF-9F55-7449C34DD55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8F9212A3-6840-4B8D-8A8C-2CB0BD18D07C}" type="pres">
      <dgm:prSet presAssocID="{35BF6D5B-B3D5-41DF-9F55-7449C34DD555}" presName="spaceRect" presStyleCnt="0"/>
      <dgm:spPr/>
    </dgm:pt>
    <dgm:pt modelId="{000D2011-D752-4F03-AE6B-D092C2E74658}" type="pres">
      <dgm:prSet presAssocID="{35BF6D5B-B3D5-41DF-9F55-7449C34DD555}" presName="textRect" presStyleLbl="revTx" presStyleIdx="1" presStyleCnt="2">
        <dgm:presLayoutVars>
          <dgm:chMax val="1"/>
          <dgm:chPref val="1"/>
        </dgm:presLayoutVars>
      </dgm:prSet>
      <dgm:spPr/>
    </dgm:pt>
  </dgm:ptLst>
  <dgm:cxnLst>
    <dgm:cxn modelId="{F0336500-AB4C-439F-9BDE-5896811F2A0C}" type="presOf" srcId="{35BF6D5B-B3D5-41DF-9F55-7449C34DD555}" destId="{000D2011-D752-4F03-AE6B-D092C2E74658}" srcOrd="0" destOrd="0" presId="urn:microsoft.com/office/officeart/2018/2/layout/IconLabelList"/>
    <dgm:cxn modelId="{86C41D35-47CF-4920-A948-7ACFEA5C8D1F}" type="presOf" srcId="{333CACC5-89CE-41A6-8FA5-1C0B4882EFC0}" destId="{C626F570-1484-4F32-9C8B-8B86BD498641}" srcOrd="0" destOrd="0" presId="urn:microsoft.com/office/officeart/2018/2/layout/IconLabelList"/>
    <dgm:cxn modelId="{AB9E3E5E-069D-4120-A799-623D4D934F4E}" srcId="{89E96E54-6AFD-4A4B-B3FF-CF2563EBB412}" destId="{35BF6D5B-B3D5-41DF-9F55-7449C34DD555}" srcOrd="1" destOrd="0" parTransId="{7CE831F9-D4BD-42BE-BB6F-A6D0AEC01A6A}" sibTransId="{1E984187-A0DC-424E-8A1A-D0C0E801DD6F}"/>
    <dgm:cxn modelId="{A0BA8CA2-EA2B-4BA3-BC5B-86BFF4C3F726}" srcId="{89E96E54-6AFD-4A4B-B3FF-CF2563EBB412}" destId="{333CACC5-89CE-41A6-8FA5-1C0B4882EFC0}" srcOrd="0" destOrd="0" parTransId="{380129D4-70A5-4B2E-96E9-2E743E829731}" sibTransId="{74AC4807-C307-465E-AC77-D5BD34ADE1F8}"/>
    <dgm:cxn modelId="{4E3987F2-82E9-4D1E-8EAB-E2E9C1D9CEC7}" type="presOf" srcId="{89E96E54-6AFD-4A4B-B3FF-CF2563EBB412}" destId="{4A6D4CDC-BCAF-4169-8F8A-F810F91685E4}" srcOrd="0" destOrd="0" presId="urn:microsoft.com/office/officeart/2018/2/layout/IconLabelList"/>
    <dgm:cxn modelId="{47E14FB9-11A4-43B7-993B-454744F60D03}" type="presParOf" srcId="{4A6D4CDC-BCAF-4169-8F8A-F810F91685E4}" destId="{DAE7998C-7507-4F7C-B61B-03E4E43EF990}" srcOrd="0" destOrd="0" presId="urn:microsoft.com/office/officeart/2018/2/layout/IconLabelList"/>
    <dgm:cxn modelId="{C17948C8-FD18-4B45-AC5A-5AC7E5554C3E}" type="presParOf" srcId="{DAE7998C-7507-4F7C-B61B-03E4E43EF990}" destId="{D6066C81-19D2-44F5-BE26-EFB0DE7202C8}" srcOrd="0" destOrd="0" presId="urn:microsoft.com/office/officeart/2018/2/layout/IconLabelList"/>
    <dgm:cxn modelId="{A9777E78-B5C9-4B2B-ABE3-858F2D56D840}" type="presParOf" srcId="{DAE7998C-7507-4F7C-B61B-03E4E43EF990}" destId="{1091087B-4FDD-4E9E-A79B-47CA6F86D31C}" srcOrd="1" destOrd="0" presId="urn:microsoft.com/office/officeart/2018/2/layout/IconLabelList"/>
    <dgm:cxn modelId="{416C9C19-577E-485A-B589-FCAB2CD2D5AE}" type="presParOf" srcId="{DAE7998C-7507-4F7C-B61B-03E4E43EF990}" destId="{C626F570-1484-4F32-9C8B-8B86BD498641}" srcOrd="2" destOrd="0" presId="urn:microsoft.com/office/officeart/2018/2/layout/IconLabelList"/>
    <dgm:cxn modelId="{CB603262-2E08-40E6-8036-20A9BCC5BA21}" type="presParOf" srcId="{4A6D4CDC-BCAF-4169-8F8A-F810F91685E4}" destId="{64E58AAE-8DAB-4300-BDDE-75BFE79A9284}" srcOrd="1" destOrd="0" presId="urn:microsoft.com/office/officeart/2018/2/layout/IconLabelList"/>
    <dgm:cxn modelId="{15C99867-77F9-49EA-BC41-FB3C4102B2C4}" type="presParOf" srcId="{4A6D4CDC-BCAF-4169-8F8A-F810F91685E4}" destId="{9CD0BBF2-497B-407B-A78C-C59009FA5201}" srcOrd="2" destOrd="0" presId="urn:microsoft.com/office/officeart/2018/2/layout/IconLabelList"/>
    <dgm:cxn modelId="{0E7BFEA5-CD57-447A-93A6-414A252CB14E}" type="presParOf" srcId="{9CD0BBF2-497B-407B-A78C-C59009FA5201}" destId="{9A5E41F0-5136-4785-9358-4D65881C372F}" srcOrd="0" destOrd="0" presId="urn:microsoft.com/office/officeart/2018/2/layout/IconLabelList"/>
    <dgm:cxn modelId="{73148899-7C09-450A-8DF7-CEF83F4BE069}" type="presParOf" srcId="{9CD0BBF2-497B-407B-A78C-C59009FA5201}" destId="{8F9212A3-6840-4B8D-8A8C-2CB0BD18D07C}" srcOrd="1" destOrd="0" presId="urn:microsoft.com/office/officeart/2018/2/layout/IconLabelList"/>
    <dgm:cxn modelId="{3BDD2F2E-3E8F-4072-98AF-18A8BD27E1CA}" type="presParOf" srcId="{9CD0BBF2-497B-407B-A78C-C59009FA5201}" destId="{000D2011-D752-4F03-AE6B-D092C2E7465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542579-C1BC-4966-8DBC-B29219C85440}" type="doc">
      <dgm:prSet loTypeId="urn:microsoft.com/office/officeart/2016/7/layout/RepeatingBendingProcessNew" loCatId="process" qsTypeId="urn:microsoft.com/office/officeart/2005/8/quickstyle/simple2" qsCatId="simple" csTypeId="urn:microsoft.com/office/officeart/2005/8/colors/colorful2" csCatId="colorful"/>
      <dgm:spPr/>
      <dgm:t>
        <a:bodyPr/>
        <a:lstStyle/>
        <a:p>
          <a:endParaRPr lang="en-US"/>
        </a:p>
      </dgm:t>
    </dgm:pt>
    <dgm:pt modelId="{7758F7BB-0B40-4571-B8EB-38547F39F7E2}">
      <dgm:prSet/>
      <dgm:spPr/>
      <dgm:t>
        <a:bodyPr/>
        <a:lstStyle/>
        <a:p>
          <a:r>
            <a:rPr lang="en-US" b="1" dirty="0"/>
            <a:t>Your State Board</a:t>
          </a:r>
          <a:endParaRPr lang="en-US" dirty="0"/>
        </a:p>
      </dgm:t>
    </dgm:pt>
    <dgm:pt modelId="{2F02BC9F-8536-43D1-B6DD-EA6F1B2D91DB}" type="parTrans" cxnId="{A11475E7-E8C6-4620-BB96-A2DD9DA69649}">
      <dgm:prSet/>
      <dgm:spPr/>
      <dgm:t>
        <a:bodyPr/>
        <a:lstStyle/>
        <a:p>
          <a:endParaRPr lang="en-US"/>
        </a:p>
      </dgm:t>
    </dgm:pt>
    <dgm:pt modelId="{77083699-2C15-434B-B101-823DCEAAC42B}" type="sibTrans" cxnId="{A11475E7-E8C6-4620-BB96-A2DD9DA69649}">
      <dgm:prSet/>
      <dgm:spPr/>
      <dgm:t>
        <a:bodyPr/>
        <a:lstStyle/>
        <a:p>
          <a:endParaRPr lang="en-US" dirty="0"/>
        </a:p>
      </dgm:t>
    </dgm:pt>
    <dgm:pt modelId="{A60F8D6C-2876-4830-B361-2562A2170F8A}">
      <dgm:prSet/>
      <dgm:spPr/>
      <dgm:t>
        <a:bodyPr/>
        <a:lstStyle/>
        <a:p>
          <a:r>
            <a:rPr lang="en-US" b="1" dirty="0"/>
            <a:t>National And State Professional Organizations</a:t>
          </a:r>
          <a:endParaRPr lang="en-US" dirty="0"/>
        </a:p>
      </dgm:t>
    </dgm:pt>
    <dgm:pt modelId="{296C87A7-34E1-414A-A26F-5ABE631AFB1F}" type="parTrans" cxnId="{1CDE9883-E26F-4593-A087-EB0202EA01C5}">
      <dgm:prSet/>
      <dgm:spPr/>
      <dgm:t>
        <a:bodyPr/>
        <a:lstStyle/>
        <a:p>
          <a:endParaRPr lang="en-US"/>
        </a:p>
      </dgm:t>
    </dgm:pt>
    <dgm:pt modelId="{DA5B6B4B-931B-4285-A344-31951C557B9F}" type="sibTrans" cxnId="{1CDE9883-E26F-4593-A087-EB0202EA01C5}">
      <dgm:prSet/>
      <dgm:spPr/>
      <dgm:t>
        <a:bodyPr/>
        <a:lstStyle/>
        <a:p>
          <a:endParaRPr lang="en-US" dirty="0"/>
        </a:p>
      </dgm:t>
    </dgm:pt>
    <dgm:pt modelId="{EA23A95F-AB08-4B94-AB37-D113731DD4D4}">
      <dgm:prSet/>
      <dgm:spPr/>
      <dgm:t>
        <a:bodyPr/>
        <a:lstStyle/>
        <a:p>
          <a:r>
            <a:rPr lang="en-US" b="1" dirty="0"/>
            <a:t>Your Malpractice Carrier</a:t>
          </a:r>
          <a:endParaRPr lang="en-US" dirty="0"/>
        </a:p>
      </dgm:t>
    </dgm:pt>
    <dgm:pt modelId="{84EE19A9-752B-49A1-89CA-697427C9619E}" type="parTrans" cxnId="{26D1D534-D0F7-4694-8EC4-0D65DF3EADDF}">
      <dgm:prSet/>
      <dgm:spPr/>
      <dgm:t>
        <a:bodyPr/>
        <a:lstStyle/>
        <a:p>
          <a:endParaRPr lang="en-US"/>
        </a:p>
      </dgm:t>
    </dgm:pt>
    <dgm:pt modelId="{FFF14B23-A8D7-4E06-AD07-B36E27309D3D}" type="sibTrans" cxnId="{26D1D534-D0F7-4694-8EC4-0D65DF3EADDF}">
      <dgm:prSet/>
      <dgm:spPr/>
      <dgm:t>
        <a:bodyPr/>
        <a:lstStyle/>
        <a:p>
          <a:endParaRPr lang="en-US" dirty="0"/>
        </a:p>
      </dgm:t>
    </dgm:pt>
    <dgm:pt modelId="{3C7F44AD-FDC5-4514-B9E3-ACC05878DE51}">
      <dgm:prSet/>
      <dgm:spPr/>
      <dgm:t>
        <a:bodyPr/>
        <a:lstStyle/>
        <a:p>
          <a:r>
            <a:rPr lang="en-US" b="1" dirty="0"/>
            <a:t>Your Regional Mental Health Specialists</a:t>
          </a:r>
          <a:endParaRPr lang="en-US" dirty="0"/>
        </a:p>
      </dgm:t>
    </dgm:pt>
    <dgm:pt modelId="{CCA889CF-4835-4A49-96AE-BF0EB2812221}" type="parTrans" cxnId="{BF156AC1-9076-4B7A-816E-CA3544539907}">
      <dgm:prSet/>
      <dgm:spPr/>
      <dgm:t>
        <a:bodyPr/>
        <a:lstStyle/>
        <a:p>
          <a:endParaRPr lang="en-US"/>
        </a:p>
      </dgm:t>
    </dgm:pt>
    <dgm:pt modelId="{779B30D9-7D67-4FCC-B13A-66941FFFF0D0}" type="sibTrans" cxnId="{BF156AC1-9076-4B7A-816E-CA3544539907}">
      <dgm:prSet/>
      <dgm:spPr/>
      <dgm:t>
        <a:bodyPr/>
        <a:lstStyle/>
        <a:p>
          <a:endParaRPr lang="en-US"/>
        </a:p>
      </dgm:t>
    </dgm:pt>
    <dgm:pt modelId="{0F869A65-9CBC-4C97-9A38-652D1CE80A26}" type="pres">
      <dgm:prSet presAssocID="{DD542579-C1BC-4966-8DBC-B29219C85440}" presName="Name0" presStyleCnt="0">
        <dgm:presLayoutVars>
          <dgm:dir/>
          <dgm:resizeHandles val="exact"/>
        </dgm:presLayoutVars>
      </dgm:prSet>
      <dgm:spPr/>
    </dgm:pt>
    <dgm:pt modelId="{3DEC0A8B-4998-49DB-9210-165958EE826A}" type="pres">
      <dgm:prSet presAssocID="{7758F7BB-0B40-4571-B8EB-38547F39F7E2}" presName="node" presStyleLbl="node1" presStyleIdx="0" presStyleCnt="4">
        <dgm:presLayoutVars>
          <dgm:bulletEnabled val="1"/>
        </dgm:presLayoutVars>
      </dgm:prSet>
      <dgm:spPr/>
    </dgm:pt>
    <dgm:pt modelId="{D723BF0C-24F3-435F-8CBD-0859C07E9A62}" type="pres">
      <dgm:prSet presAssocID="{77083699-2C15-434B-B101-823DCEAAC42B}" presName="sibTrans" presStyleLbl="sibTrans1D1" presStyleIdx="0" presStyleCnt="3"/>
      <dgm:spPr/>
    </dgm:pt>
    <dgm:pt modelId="{C5FB6CC2-0895-4088-8F01-B10C9DB2F79D}" type="pres">
      <dgm:prSet presAssocID="{77083699-2C15-434B-B101-823DCEAAC42B}" presName="connectorText" presStyleLbl="sibTrans1D1" presStyleIdx="0" presStyleCnt="3"/>
      <dgm:spPr/>
    </dgm:pt>
    <dgm:pt modelId="{4A202FAB-2C4F-4B26-ABA1-DD33E5E347CE}" type="pres">
      <dgm:prSet presAssocID="{A60F8D6C-2876-4830-B361-2562A2170F8A}" presName="node" presStyleLbl="node1" presStyleIdx="1" presStyleCnt="4">
        <dgm:presLayoutVars>
          <dgm:bulletEnabled val="1"/>
        </dgm:presLayoutVars>
      </dgm:prSet>
      <dgm:spPr/>
    </dgm:pt>
    <dgm:pt modelId="{C3DA7082-7983-45A2-AE06-B6A9E45FEA15}" type="pres">
      <dgm:prSet presAssocID="{DA5B6B4B-931B-4285-A344-31951C557B9F}" presName="sibTrans" presStyleLbl="sibTrans1D1" presStyleIdx="1" presStyleCnt="3"/>
      <dgm:spPr/>
    </dgm:pt>
    <dgm:pt modelId="{1DFD1596-B1D9-4414-A956-B0E90D19B2B4}" type="pres">
      <dgm:prSet presAssocID="{DA5B6B4B-931B-4285-A344-31951C557B9F}" presName="connectorText" presStyleLbl="sibTrans1D1" presStyleIdx="1" presStyleCnt="3"/>
      <dgm:spPr/>
    </dgm:pt>
    <dgm:pt modelId="{64612648-1F3E-4C7E-BD77-D866EE990E3F}" type="pres">
      <dgm:prSet presAssocID="{EA23A95F-AB08-4B94-AB37-D113731DD4D4}" presName="node" presStyleLbl="node1" presStyleIdx="2" presStyleCnt="4">
        <dgm:presLayoutVars>
          <dgm:bulletEnabled val="1"/>
        </dgm:presLayoutVars>
      </dgm:prSet>
      <dgm:spPr/>
    </dgm:pt>
    <dgm:pt modelId="{3E02D144-7B97-44A8-92BB-D625AB03DD99}" type="pres">
      <dgm:prSet presAssocID="{FFF14B23-A8D7-4E06-AD07-B36E27309D3D}" presName="sibTrans" presStyleLbl="sibTrans1D1" presStyleIdx="2" presStyleCnt="3"/>
      <dgm:spPr/>
    </dgm:pt>
    <dgm:pt modelId="{0FB564EF-3C82-4F89-8576-8FE927990973}" type="pres">
      <dgm:prSet presAssocID="{FFF14B23-A8D7-4E06-AD07-B36E27309D3D}" presName="connectorText" presStyleLbl="sibTrans1D1" presStyleIdx="2" presStyleCnt="3"/>
      <dgm:spPr/>
    </dgm:pt>
    <dgm:pt modelId="{81C73FCF-9745-422D-8138-6416046004B4}" type="pres">
      <dgm:prSet presAssocID="{3C7F44AD-FDC5-4514-B9E3-ACC05878DE51}" presName="node" presStyleLbl="node1" presStyleIdx="3" presStyleCnt="4">
        <dgm:presLayoutVars>
          <dgm:bulletEnabled val="1"/>
        </dgm:presLayoutVars>
      </dgm:prSet>
      <dgm:spPr/>
    </dgm:pt>
  </dgm:ptLst>
  <dgm:cxnLst>
    <dgm:cxn modelId="{91CC0400-8371-4F4E-AD27-83E9D9CB5E6F}" type="presOf" srcId="{FFF14B23-A8D7-4E06-AD07-B36E27309D3D}" destId="{0FB564EF-3C82-4F89-8576-8FE927990973}" srcOrd="1" destOrd="0" presId="urn:microsoft.com/office/officeart/2016/7/layout/RepeatingBendingProcessNew"/>
    <dgm:cxn modelId="{446B1113-6A88-4977-912F-75458E37F403}" type="presOf" srcId="{DA5B6B4B-931B-4285-A344-31951C557B9F}" destId="{1DFD1596-B1D9-4414-A956-B0E90D19B2B4}" srcOrd="1" destOrd="0" presId="urn:microsoft.com/office/officeart/2016/7/layout/RepeatingBendingProcessNew"/>
    <dgm:cxn modelId="{6C680820-6F31-4D60-B44D-2F8138772B5D}" type="presOf" srcId="{FFF14B23-A8D7-4E06-AD07-B36E27309D3D}" destId="{3E02D144-7B97-44A8-92BB-D625AB03DD99}" srcOrd="0" destOrd="0" presId="urn:microsoft.com/office/officeart/2016/7/layout/RepeatingBendingProcessNew"/>
    <dgm:cxn modelId="{26D1D534-D0F7-4694-8EC4-0D65DF3EADDF}" srcId="{DD542579-C1BC-4966-8DBC-B29219C85440}" destId="{EA23A95F-AB08-4B94-AB37-D113731DD4D4}" srcOrd="2" destOrd="0" parTransId="{84EE19A9-752B-49A1-89CA-697427C9619E}" sibTransId="{FFF14B23-A8D7-4E06-AD07-B36E27309D3D}"/>
    <dgm:cxn modelId="{08CDCD44-36AB-401C-A2A6-3173296E53BD}" type="presOf" srcId="{DA5B6B4B-931B-4285-A344-31951C557B9F}" destId="{C3DA7082-7983-45A2-AE06-B6A9E45FEA15}" srcOrd="0" destOrd="0" presId="urn:microsoft.com/office/officeart/2016/7/layout/RepeatingBendingProcessNew"/>
    <dgm:cxn modelId="{879EDF4E-7B5F-479C-B133-33BF327EFE4C}" type="presOf" srcId="{EA23A95F-AB08-4B94-AB37-D113731DD4D4}" destId="{64612648-1F3E-4C7E-BD77-D866EE990E3F}" srcOrd="0" destOrd="0" presId="urn:microsoft.com/office/officeart/2016/7/layout/RepeatingBendingProcessNew"/>
    <dgm:cxn modelId="{1CDE9883-E26F-4593-A087-EB0202EA01C5}" srcId="{DD542579-C1BC-4966-8DBC-B29219C85440}" destId="{A60F8D6C-2876-4830-B361-2562A2170F8A}" srcOrd="1" destOrd="0" parTransId="{296C87A7-34E1-414A-A26F-5ABE631AFB1F}" sibTransId="{DA5B6B4B-931B-4285-A344-31951C557B9F}"/>
    <dgm:cxn modelId="{A5E45495-7C90-4AA7-AD5F-9FE83434FC41}" type="presOf" srcId="{A60F8D6C-2876-4830-B361-2562A2170F8A}" destId="{4A202FAB-2C4F-4B26-ABA1-DD33E5E347CE}" srcOrd="0" destOrd="0" presId="urn:microsoft.com/office/officeart/2016/7/layout/RepeatingBendingProcessNew"/>
    <dgm:cxn modelId="{B7FF2998-C7F0-4EDD-86D7-FCF7961BAC33}" type="presOf" srcId="{77083699-2C15-434B-B101-823DCEAAC42B}" destId="{C5FB6CC2-0895-4088-8F01-B10C9DB2F79D}" srcOrd="1" destOrd="0" presId="urn:microsoft.com/office/officeart/2016/7/layout/RepeatingBendingProcessNew"/>
    <dgm:cxn modelId="{670F72AD-D136-4AF2-A482-D8C764DA3481}" type="presOf" srcId="{3C7F44AD-FDC5-4514-B9E3-ACC05878DE51}" destId="{81C73FCF-9745-422D-8138-6416046004B4}" srcOrd="0" destOrd="0" presId="urn:microsoft.com/office/officeart/2016/7/layout/RepeatingBendingProcessNew"/>
    <dgm:cxn modelId="{BF156AC1-9076-4B7A-816E-CA3544539907}" srcId="{DD542579-C1BC-4966-8DBC-B29219C85440}" destId="{3C7F44AD-FDC5-4514-B9E3-ACC05878DE51}" srcOrd="3" destOrd="0" parTransId="{CCA889CF-4835-4A49-96AE-BF0EB2812221}" sibTransId="{779B30D9-7D67-4FCC-B13A-66941FFFF0D0}"/>
    <dgm:cxn modelId="{162CCCCD-7A41-44A7-9F4C-1F7C350A1DF1}" type="presOf" srcId="{7758F7BB-0B40-4571-B8EB-38547F39F7E2}" destId="{3DEC0A8B-4998-49DB-9210-165958EE826A}" srcOrd="0" destOrd="0" presId="urn:microsoft.com/office/officeart/2016/7/layout/RepeatingBendingProcessNew"/>
    <dgm:cxn modelId="{7CBACDCE-7542-4418-A668-CAF090A44403}" type="presOf" srcId="{DD542579-C1BC-4966-8DBC-B29219C85440}" destId="{0F869A65-9CBC-4C97-9A38-652D1CE80A26}" srcOrd="0" destOrd="0" presId="urn:microsoft.com/office/officeart/2016/7/layout/RepeatingBendingProcessNew"/>
    <dgm:cxn modelId="{96BAD9E6-E0B2-429C-866A-8E2166D5F920}" type="presOf" srcId="{77083699-2C15-434B-B101-823DCEAAC42B}" destId="{D723BF0C-24F3-435F-8CBD-0859C07E9A62}" srcOrd="0" destOrd="0" presId="urn:microsoft.com/office/officeart/2016/7/layout/RepeatingBendingProcessNew"/>
    <dgm:cxn modelId="{A11475E7-E8C6-4620-BB96-A2DD9DA69649}" srcId="{DD542579-C1BC-4966-8DBC-B29219C85440}" destId="{7758F7BB-0B40-4571-B8EB-38547F39F7E2}" srcOrd="0" destOrd="0" parTransId="{2F02BC9F-8536-43D1-B6DD-EA6F1B2D91DB}" sibTransId="{77083699-2C15-434B-B101-823DCEAAC42B}"/>
    <dgm:cxn modelId="{C7B96B66-11D1-47BA-B4A8-AB6E8A7C4470}" type="presParOf" srcId="{0F869A65-9CBC-4C97-9A38-652D1CE80A26}" destId="{3DEC0A8B-4998-49DB-9210-165958EE826A}" srcOrd="0" destOrd="0" presId="urn:microsoft.com/office/officeart/2016/7/layout/RepeatingBendingProcessNew"/>
    <dgm:cxn modelId="{A8C0592B-D051-4A80-8F0D-6CCFC1716961}" type="presParOf" srcId="{0F869A65-9CBC-4C97-9A38-652D1CE80A26}" destId="{D723BF0C-24F3-435F-8CBD-0859C07E9A62}" srcOrd="1" destOrd="0" presId="urn:microsoft.com/office/officeart/2016/7/layout/RepeatingBendingProcessNew"/>
    <dgm:cxn modelId="{2800E2CF-2451-4F1B-8EA2-39130F2CB825}" type="presParOf" srcId="{D723BF0C-24F3-435F-8CBD-0859C07E9A62}" destId="{C5FB6CC2-0895-4088-8F01-B10C9DB2F79D}" srcOrd="0" destOrd="0" presId="urn:microsoft.com/office/officeart/2016/7/layout/RepeatingBendingProcessNew"/>
    <dgm:cxn modelId="{0CE55BC7-0946-4121-8AAB-5AD774B76027}" type="presParOf" srcId="{0F869A65-9CBC-4C97-9A38-652D1CE80A26}" destId="{4A202FAB-2C4F-4B26-ABA1-DD33E5E347CE}" srcOrd="2" destOrd="0" presId="urn:microsoft.com/office/officeart/2016/7/layout/RepeatingBendingProcessNew"/>
    <dgm:cxn modelId="{0017BF52-78CC-4546-BF87-2F7571CF8BC7}" type="presParOf" srcId="{0F869A65-9CBC-4C97-9A38-652D1CE80A26}" destId="{C3DA7082-7983-45A2-AE06-B6A9E45FEA15}" srcOrd="3" destOrd="0" presId="urn:microsoft.com/office/officeart/2016/7/layout/RepeatingBendingProcessNew"/>
    <dgm:cxn modelId="{1CC2F220-7A71-4066-AC3B-B47D162A6C2B}" type="presParOf" srcId="{C3DA7082-7983-45A2-AE06-B6A9E45FEA15}" destId="{1DFD1596-B1D9-4414-A956-B0E90D19B2B4}" srcOrd="0" destOrd="0" presId="urn:microsoft.com/office/officeart/2016/7/layout/RepeatingBendingProcessNew"/>
    <dgm:cxn modelId="{6700C2BA-B31C-4526-A6CE-6A635E7C8E61}" type="presParOf" srcId="{0F869A65-9CBC-4C97-9A38-652D1CE80A26}" destId="{64612648-1F3E-4C7E-BD77-D866EE990E3F}" srcOrd="4" destOrd="0" presId="urn:microsoft.com/office/officeart/2016/7/layout/RepeatingBendingProcessNew"/>
    <dgm:cxn modelId="{41A97822-C14E-4BA3-B71C-80E0527535EE}" type="presParOf" srcId="{0F869A65-9CBC-4C97-9A38-652D1CE80A26}" destId="{3E02D144-7B97-44A8-92BB-D625AB03DD99}" srcOrd="5" destOrd="0" presId="urn:microsoft.com/office/officeart/2016/7/layout/RepeatingBendingProcessNew"/>
    <dgm:cxn modelId="{7893E696-7159-43C8-B3E4-CA294CB37908}" type="presParOf" srcId="{3E02D144-7B97-44A8-92BB-D625AB03DD99}" destId="{0FB564EF-3C82-4F89-8576-8FE927990973}" srcOrd="0" destOrd="0" presId="urn:microsoft.com/office/officeart/2016/7/layout/RepeatingBendingProcessNew"/>
    <dgm:cxn modelId="{824055D7-111C-4873-BCEA-3DEB35111F94}" type="presParOf" srcId="{0F869A65-9CBC-4C97-9A38-652D1CE80A26}" destId="{81C73FCF-9745-422D-8138-6416046004B4}"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46423-35E9-4A9F-982A-B7CD62A89D89}">
      <dsp:nvSpPr>
        <dsp:cNvPr id="0" name=""/>
        <dsp:cNvSpPr/>
      </dsp:nvSpPr>
      <dsp:spPr>
        <a:xfrm>
          <a:off x="0" y="1703"/>
          <a:ext cx="3691890" cy="81936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After this presentation, participants will be able to:</a:t>
          </a:r>
        </a:p>
      </dsp:txBody>
      <dsp:txXfrm>
        <a:off x="39998" y="41701"/>
        <a:ext cx="3611894" cy="739368"/>
      </dsp:txXfrm>
    </dsp:sp>
    <dsp:sp modelId="{43E3F67A-03D8-4B28-B8B8-37E2E5C0A28A}">
      <dsp:nvSpPr>
        <dsp:cNvPr id="0" name=""/>
        <dsp:cNvSpPr/>
      </dsp:nvSpPr>
      <dsp:spPr>
        <a:xfrm rot="5400000">
          <a:off x="6645824" y="-2009962"/>
          <a:ext cx="655491" cy="6563360"/>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List basic ethical principles for mental health consultants as it applies within the Job Corps Health and Wellness program.</a:t>
          </a:r>
        </a:p>
      </dsp:txBody>
      <dsp:txXfrm rot="-5400000">
        <a:off x="3691890" y="975970"/>
        <a:ext cx="6531362" cy="591495"/>
      </dsp:txXfrm>
    </dsp:sp>
    <dsp:sp modelId="{33EFCE0B-30FF-41A8-81D4-4605730988A2}">
      <dsp:nvSpPr>
        <dsp:cNvPr id="0" name=""/>
        <dsp:cNvSpPr/>
      </dsp:nvSpPr>
      <dsp:spPr>
        <a:xfrm>
          <a:off x="0" y="862035"/>
          <a:ext cx="3691890" cy="819364"/>
        </a:xfrm>
        <a:prstGeom prst="roundRect">
          <a:avLst/>
        </a:prstGeom>
        <a:solidFill>
          <a:schemeClr val="accent2">
            <a:hueOff val="-2918144"/>
            <a:satOff val="-2633"/>
            <a:lumOff val="-5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List</a:t>
          </a:r>
        </a:p>
      </dsp:txBody>
      <dsp:txXfrm>
        <a:off x="39998" y="902033"/>
        <a:ext cx="3611894" cy="739368"/>
      </dsp:txXfrm>
    </dsp:sp>
    <dsp:sp modelId="{44020C28-732E-4935-A089-CB96C3ACFFB6}">
      <dsp:nvSpPr>
        <dsp:cNvPr id="0" name=""/>
        <dsp:cNvSpPr/>
      </dsp:nvSpPr>
      <dsp:spPr>
        <a:xfrm rot="5400000">
          <a:off x="6645824" y="-1149629"/>
          <a:ext cx="655491" cy="6563360"/>
        </a:xfrm>
        <a:prstGeom prst="round2SameRect">
          <a:avLst/>
        </a:prstGeom>
        <a:solidFill>
          <a:schemeClr val="accent2">
            <a:tint val="40000"/>
            <a:alpha val="90000"/>
            <a:hueOff val="-4916723"/>
            <a:satOff val="-2883"/>
            <a:lumOff val="-359"/>
            <a:alphaOff val="0"/>
          </a:schemeClr>
        </a:solidFill>
        <a:ln w="15875" cap="rnd" cmpd="sng" algn="ctr">
          <a:solidFill>
            <a:schemeClr val="accent2">
              <a:tint val="40000"/>
              <a:alpha val="90000"/>
              <a:hueOff val="-4916723"/>
              <a:satOff val="-2883"/>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Identify common ethical dilemmas that arise in the Job Corps environment for CMHCs.</a:t>
          </a:r>
        </a:p>
      </dsp:txBody>
      <dsp:txXfrm rot="-5400000">
        <a:off x="3691890" y="1836303"/>
        <a:ext cx="6531362" cy="591495"/>
      </dsp:txXfrm>
    </dsp:sp>
    <dsp:sp modelId="{D8758477-2336-49EA-AEE3-B1C93A46A8FE}">
      <dsp:nvSpPr>
        <dsp:cNvPr id="0" name=""/>
        <dsp:cNvSpPr/>
      </dsp:nvSpPr>
      <dsp:spPr>
        <a:xfrm>
          <a:off x="0" y="1722368"/>
          <a:ext cx="3691890" cy="819364"/>
        </a:xfrm>
        <a:prstGeom prst="roundRect">
          <a:avLst/>
        </a:prstGeom>
        <a:solidFill>
          <a:schemeClr val="accent2">
            <a:hueOff val="-5836287"/>
            <a:satOff val="-5267"/>
            <a:lumOff val="-11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Identify</a:t>
          </a:r>
        </a:p>
      </dsp:txBody>
      <dsp:txXfrm>
        <a:off x="39998" y="1762366"/>
        <a:ext cx="3611894" cy="739368"/>
      </dsp:txXfrm>
    </dsp:sp>
    <dsp:sp modelId="{F0987B60-9A3C-4B17-BF22-1868C10A9C0A}">
      <dsp:nvSpPr>
        <dsp:cNvPr id="0" name=""/>
        <dsp:cNvSpPr/>
      </dsp:nvSpPr>
      <dsp:spPr>
        <a:xfrm rot="5400000">
          <a:off x="6645824" y="-289297"/>
          <a:ext cx="655491" cy="6563360"/>
        </a:xfrm>
        <a:prstGeom prst="round2SameRect">
          <a:avLst/>
        </a:prstGeom>
        <a:solidFill>
          <a:schemeClr val="accent2">
            <a:tint val="40000"/>
            <a:alpha val="90000"/>
            <a:hueOff val="-9833447"/>
            <a:satOff val="-5766"/>
            <a:lumOff val="-718"/>
            <a:alphaOff val="0"/>
          </a:schemeClr>
        </a:solidFill>
        <a:ln w="15875"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Apply an ethical decision-making model to scenarios that might arise within Job Corps settings.</a:t>
          </a:r>
        </a:p>
      </dsp:txBody>
      <dsp:txXfrm rot="-5400000">
        <a:off x="3691890" y="2696635"/>
        <a:ext cx="6531362" cy="591495"/>
      </dsp:txXfrm>
    </dsp:sp>
    <dsp:sp modelId="{E2E8BD81-3457-40B7-ACB6-AA6FF43718AD}">
      <dsp:nvSpPr>
        <dsp:cNvPr id="0" name=""/>
        <dsp:cNvSpPr/>
      </dsp:nvSpPr>
      <dsp:spPr>
        <a:xfrm>
          <a:off x="0" y="2582700"/>
          <a:ext cx="3691890" cy="819364"/>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Apply</a:t>
          </a:r>
        </a:p>
      </dsp:txBody>
      <dsp:txXfrm>
        <a:off x="39998" y="2622698"/>
        <a:ext cx="3611894" cy="739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5B9CC-343F-457E-996D-D6AD75FFA3BA}">
      <dsp:nvSpPr>
        <dsp:cNvPr id="0" name=""/>
        <dsp:cNvSpPr/>
      </dsp:nvSpPr>
      <dsp:spPr>
        <a:xfrm>
          <a:off x="52" y="41906"/>
          <a:ext cx="5056211" cy="1011015"/>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Please indicate your licensure</a:t>
          </a:r>
        </a:p>
      </dsp:txBody>
      <dsp:txXfrm>
        <a:off x="52" y="41906"/>
        <a:ext cx="5056211" cy="1011015"/>
      </dsp:txXfrm>
    </dsp:sp>
    <dsp:sp modelId="{52CC0553-59B4-421B-A0B0-6AADADA56239}">
      <dsp:nvSpPr>
        <dsp:cNvPr id="0" name=""/>
        <dsp:cNvSpPr/>
      </dsp:nvSpPr>
      <dsp:spPr>
        <a:xfrm>
          <a:off x="52" y="1052921"/>
          <a:ext cx="5056211" cy="2519910"/>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Psychologist</a:t>
          </a:r>
        </a:p>
        <a:p>
          <a:pPr marL="228600" lvl="1" indent="-228600" algn="l" defTabSz="1200150">
            <a:lnSpc>
              <a:spcPct val="90000"/>
            </a:lnSpc>
            <a:spcBef>
              <a:spcPct val="0"/>
            </a:spcBef>
            <a:spcAft>
              <a:spcPct val="15000"/>
            </a:spcAft>
            <a:buChar char="•"/>
          </a:pPr>
          <a:r>
            <a:rPr lang="en-US" sz="2700" kern="1200" dirty="0"/>
            <a:t>LCSW</a:t>
          </a:r>
        </a:p>
        <a:p>
          <a:pPr marL="228600" lvl="1" indent="-228600" algn="l" defTabSz="1200150">
            <a:lnSpc>
              <a:spcPct val="90000"/>
            </a:lnSpc>
            <a:spcBef>
              <a:spcPct val="0"/>
            </a:spcBef>
            <a:spcAft>
              <a:spcPct val="15000"/>
            </a:spcAft>
            <a:buChar char="•"/>
          </a:pPr>
          <a:r>
            <a:rPr lang="en-US" sz="2700" kern="1200" dirty="0"/>
            <a:t>LPC</a:t>
          </a:r>
        </a:p>
        <a:p>
          <a:pPr marL="228600" lvl="1" indent="-228600" algn="l" defTabSz="1200150">
            <a:lnSpc>
              <a:spcPct val="90000"/>
            </a:lnSpc>
            <a:spcBef>
              <a:spcPct val="0"/>
            </a:spcBef>
            <a:spcAft>
              <a:spcPct val="15000"/>
            </a:spcAft>
            <a:buChar char="•"/>
          </a:pPr>
          <a:r>
            <a:rPr lang="en-US" sz="2700" kern="1200" dirty="0"/>
            <a:t>LMFT</a:t>
          </a:r>
        </a:p>
        <a:p>
          <a:pPr marL="228600" lvl="1" indent="-228600" algn="l" defTabSz="1200150">
            <a:lnSpc>
              <a:spcPct val="90000"/>
            </a:lnSpc>
            <a:spcBef>
              <a:spcPct val="0"/>
            </a:spcBef>
            <a:spcAft>
              <a:spcPct val="15000"/>
            </a:spcAft>
            <a:buChar char="•"/>
          </a:pPr>
          <a:r>
            <a:rPr lang="en-US" sz="2700" kern="1200" dirty="0"/>
            <a:t>Other</a:t>
          </a:r>
        </a:p>
      </dsp:txBody>
      <dsp:txXfrm>
        <a:off x="52" y="1052921"/>
        <a:ext cx="5056211" cy="2519910"/>
      </dsp:txXfrm>
    </dsp:sp>
    <dsp:sp modelId="{DAF9B102-A2D3-4D17-8C6F-63A5F22F3943}">
      <dsp:nvSpPr>
        <dsp:cNvPr id="0" name=""/>
        <dsp:cNvSpPr/>
      </dsp:nvSpPr>
      <dsp:spPr>
        <a:xfrm>
          <a:off x="5764134" y="41906"/>
          <a:ext cx="5056211" cy="1011015"/>
        </a:xfrm>
        <a:prstGeom prst="rect">
          <a:avLst/>
        </a:prstGeom>
        <a:solidFill>
          <a:schemeClr val="accent5">
            <a:hueOff val="20154258"/>
            <a:satOff val="-9417"/>
            <a:lumOff val="-10587"/>
            <a:alphaOff val="0"/>
          </a:schemeClr>
        </a:solidFill>
        <a:ln w="15875" cap="rnd" cmpd="sng" algn="ctr">
          <a:solidFill>
            <a:schemeClr val="accent5">
              <a:hueOff val="20154258"/>
              <a:satOff val="-9417"/>
              <a:lumOff val="-1058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Please indicate # of years licensed</a:t>
          </a:r>
        </a:p>
      </dsp:txBody>
      <dsp:txXfrm>
        <a:off x="5764134" y="41906"/>
        <a:ext cx="5056211" cy="1011015"/>
      </dsp:txXfrm>
    </dsp:sp>
    <dsp:sp modelId="{FC195A3A-28A7-48CB-A536-C23836854B94}">
      <dsp:nvSpPr>
        <dsp:cNvPr id="0" name=""/>
        <dsp:cNvSpPr/>
      </dsp:nvSpPr>
      <dsp:spPr>
        <a:xfrm>
          <a:off x="5764134" y="1052921"/>
          <a:ext cx="5056211" cy="2519910"/>
        </a:xfrm>
        <a:prstGeom prst="rect">
          <a:avLst/>
        </a:prstGeom>
        <a:solidFill>
          <a:schemeClr val="accent5">
            <a:tint val="40000"/>
            <a:alpha val="90000"/>
            <a:hueOff val="20735850"/>
            <a:satOff val="-27444"/>
            <a:lumOff val="-2555"/>
            <a:alphaOff val="0"/>
          </a:schemeClr>
        </a:solidFill>
        <a:ln w="15875" cap="rnd" cmpd="sng" algn="ctr">
          <a:solidFill>
            <a:schemeClr val="accent5">
              <a:tint val="40000"/>
              <a:alpha val="90000"/>
              <a:hueOff val="20735850"/>
              <a:satOff val="-27444"/>
              <a:lumOff val="-25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0-2</a:t>
          </a:r>
        </a:p>
        <a:p>
          <a:pPr marL="228600" lvl="1" indent="-228600" algn="l" defTabSz="1200150">
            <a:lnSpc>
              <a:spcPct val="90000"/>
            </a:lnSpc>
            <a:spcBef>
              <a:spcPct val="0"/>
            </a:spcBef>
            <a:spcAft>
              <a:spcPct val="15000"/>
            </a:spcAft>
            <a:buChar char="•"/>
          </a:pPr>
          <a:r>
            <a:rPr lang="en-US" sz="2700" kern="1200" dirty="0"/>
            <a:t>2-5</a:t>
          </a:r>
        </a:p>
        <a:p>
          <a:pPr marL="228600" lvl="1" indent="-228600" algn="l" defTabSz="1200150">
            <a:lnSpc>
              <a:spcPct val="90000"/>
            </a:lnSpc>
            <a:spcBef>
              <a:spcPct val="0"/>
            </a:spcBef>
            <a:spcAft>
              <a:spcPct val="15000"/>
            </a:spcAft>
            <a:buChar char="•"/>
          </a:pPr>
          <a:r>
            <a:rPr lang="en-US" sz="2700" kern="1200" dirty="0"/>
            <a:t>&gt; 5</a:t>
          </a:r>
        </a:p>
      </dsp:txBody>
      <dsp:txXfrm>
        <a:off x="5764134" y="1052921"/>
        <a:ext cx="5056211" cy="2519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12557-95A7-46F5-BF9B-5E2B164F01B4}">
      <dsp:nvSpPr>
        <dsp:cNvPr id="0" name=""/>
        <dsp:cNvSpPr/>
      </dsp:nvSpPr>
      <dsp:spPr>
        <a:xfrm>
          <a:off x="0" y="161071"/>
          <a:ext cx="8534400" cy="1034280"/>
        </a:xfrm>
        <a:prstGeom prst="round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goal of ethics education is to ensure that participants are:</a:t>
          </a:r>
        </a:p>
      </dsp:txBody>
      <dsp:txXfrm>
        <a:off x="50489" y="211560"/>
        <a:ext cx="8433422" cy="933302"/>
      </dsp:txXfrm>
    </dsp:sp>
    <dsp:sp modelId="{924E5EB7-05A0-46FB-90DE-61E0CDED7849}">
      <dsp:nvSpPr>
        <dsp:cNvPr id="0" name=""/>
        <dsp:cNvSpPr/>
      </dsp:nvSpPr>
      <dsp:spPr>
        <a:xfrm>
          <a:off x="0" y="1071798"/>
          <a:ext cx="8534400" cy="450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Font typeface="+mj-lt"/>
            <a:buAutoNum type="alphaUcPeriod"/>
          </a:pPr>
          <a:r>
            <a:rPr lang="en-US" sz="2000" kern="1200" dirty="0"/>
            <a:t>  Frightened</a:t>
          </a:r>
        </a:p>
        <a:p>
          <a:pPr marL="228600" lvl="1" indent="-228600" algn="l" defTabSz="889000">
            <a:lnSpc>
              <a:spcPct val="90000"/>
            </a:lnSpc>
            <a:spcBef>
              <a:spcPct val="0"/>
            </a:spcBef>
            <a:spcAft>
              <a:spcPct val="20000"/>
            </a:spcAft>
            <a:buFont typeface="+mj-lt"/>
            <a:buAutoNum type="alphaUcPeriod"/>
          </a:pPr>
          <a:endParaRPr lang="en-US" sz="2000" kern="1200" dirty="0"/>
        </a:p>
        <a:p>
          <a:pPr marL="228600" lvl="1" indent="-228600" algn="l" defTabSz="889000">
            <a:lnSpc>
              <a:spcPct val="90000"/>
            </a:lnSpc>
            <a:spcBef>
              <a:spcPct val="0"/>
            </a:spcBef>
            <a:spcAft>
              <a:spcPct val="20000"/>
            </a:spcAft>
            <a:buFont typeface="+mj-lt"/>
            <a:buAutoNum type="alphaUcPeriod"/>
          </a:pPr>
          <a:r>
            <a:rPr lang="en-US" sz="2000" kern="1200" dirty="0"/>
            <a:t>  Classically conditioned to avoid future ethics  presentations</a:t>
          </a:r>
        </a:p>
        <a:p>
          <a:pPr marL="228600" lvl="1" indent="-228600" algn="l" defTabSz="889000">
            <a:lnSpc>
              <a:spcPct val="90000"/>
            </a:lnSpc>
            <a:spcBef>
              <a:spcPct val="0"/>
            </a:spcBef>
            <a:spcAft>
              <a:spcPct val="20000"/>
            </a:spcAft>
            <a:buFont typeface="+mj-lt"/>
            <a:buAutoNum type="alphaUcPeriod"/>
          </a:pPr>
          <a:endParaRPr lang="en-US" sz="2000" kern="1200" dirty="0"/>
        </a:p>
        <a:p>
          <a:pPr marL="228600" lvl="1" indent="-228600" algn="l" defTabSz="889000">
            <a:lnSpc>
              <a:spcPct val="90000"/>
            </a:lnSpc>
            <a:spcBef>
              <a:spcPct val="0"/>
            </a:spcBef>
            <a:spcAft>
              <a:spcPct val="20000"/>
            </a:spcAft>
            <a:buFont typeface="+mj-lt"/>
            <a:buAutoNum type="alphaUcPeriod"/>
          </a:pPr>
          <a:r>
            <a:rPr lang="en-US" sz="2000" kern="1200" dirty="0"/>
            <a:t>  More vigilant about catching their fellow psychologists doing unethical things </a:t>
          </a:r>
        </a:p>
        <a:p>
          <a:pPr marL="228600" lvl="1" indent="-228600" algn="l" defTabSz="889000">
            <a:lnSpc>
              <a:spcPct val="90000"/>
            </a:lnSpc>
            <a:spcBef>
              <a:spcPct val="0"/>
            </a:spcBef>
            <a:spcAft>
              <a:spcPct val="20000"/>
            </a:spcAft>
            <a:buFont typeface="+mj-lt"/>
            <a:buAutoNum type="alphaUcPeriod"/>
          </a:pPr>
          <a:endParaRPr lang="en-US" sz="2000" kern="1200" dirty="0"/>
        </a:p>
        <a:p>
          <a:pPr marL="228600" lvl="1" indent="-228600" algn="l" defTabSz="889000">
            <a:lnSpc>
              <a:spcPct val="90000"/>
            </a:lnSpc>
            <a:spcBef>
              <a:spcPct val="0"/>
            </a:spcBef>
            <a:spcAft>
              <a:spcPct val="20000"/>
            </a:spcAft>
            <a:buFont typeface="+mj-lt"/>
            <a:buAutoNum type="alphaUcPeriod"/>
          </a:pPr>
          <a:r>
            <a:rPr lang="en-US" sz="2000" kern="1200" dirty="0"/>
            <a:t>  None of the above</a:t>
          </a:r>
        </a:p>
      </dsp:txBody>
      <dsp:txXfrm>
        <a:off x="0" y="1071798"/>
        <a:ext cx="8534400" cy="4502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E9B4F-5BC7-4B06-A30C-61F1711955EB}">
      <dsp:nvSpPr>
        <dsp:cNvPr id="0" name=""/>
        <dsp:cNvSpPr/>
      </dsp:nvSpPr>
      <dsp:spPr>
        <a:xfrm>
          <a:off x="0" y="714"/>
          <a:ext cx="7142770" cy="6000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0D62A7-8535-48CF-ACAE-1D77C65934E8}">
      <dsp:nvSpPr>
        <dsp:cNvPr id="0" name=""/>
        <dsp:cNvSpPr/>
      </dsp:nvSpPr>
      <dsp:spPr>
        <a:xfrm>
          <a:off x="181522" y="135731"/>
          <a:ext cx="330041" cy="33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2541DB-C789-422A-B40C-05EFBED5B6E8}">
      <dsp:nvSpPr>
        <dsp:cNvPr id="0" name=""/>
        <dsp:cNvSpPr/>
      </dsp:nvSpPr>
      <dsp:spPr>
        <a:xfrm>
          <a:off x="693086" y="714"/>
          <a:ext cx="6449683"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8" tIns="63508" rIns="63508" bIns="63508" numCol="1" spcCol="1270" anchor="ctr" anchorCtr="0">
          <a:noAutofit/>
        </a:bodyPr>
        <a:lstStyle/>
        <a:p>
          <a:pPr marL="0" lvl="0" indent="0" algn="l" defTabSz="711200">
            <a:lnSpc>
              <a:spcPct val="90000"/>
            </a:lnSpc>
            <a:spcBef>
              <a:spcPct val="0"/>
            </a:spcBef>
            <a:spcAft>
              <a:spcPct val="35000"/>
            </a:spcAft>
            <a:buNone/>
          </a:pPr>
          <a:r>
            <a:rPr lang="en-US" sz="1600" kern="1200" dirty="0"/>
            <a:t>Good judgment</a:t>
          </a:r>
        </a:p>
      </dsp:txBody>
      <dsp:txXfrm>
        <a:off x="693086" y="714"/>
        <a:ext cx="6449683" cy="600075"/>
      </dsp:txXfrm>
    </dsp:sp>
    <dsp:sp modelId="{8BD03FB8-29CC-431A-8249-B245445F49A0}">
      <dsp:nvSpPr>
        <dsp:cNvPr id="0" name=""/>
        <dsp:cNvSpPr/>
      </dsp:nvSpPr>
      <dsp:spPr>
        <a:xfrm>
          <a:off x="0" y="750808"/>
          <a:ext cx="7142770" cy="6000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7F6B9-E8D3-422E-8940-433D2DAFF5B5}">
      <dsp:nvSpPr>
        <dsp:cNvPr id="0" name=""/>
        <dsp:cNvSpPr/>
      </dsp:nvSpPr>
      <dsp:spPr>
        <a:xfrm>
          <a:off x="181522" y="885825"/>
          <a:ext cx="330041" cy="33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2A0882-42BD-49F5-AF3B-7F26B95F9F4F}">
      <dsp:nvSpPr>
        <dsp:cNvPr id="0" name=""/>
        <dsp:cNvSpPr/>
      </dsp:nvSpPr>
      <dsp:spPr>
        <a:xfrm>
          <a:off x="693086" y="750808"/>
          <a:ext cx="6449683"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8" tIns="63508" rIns="63508" bIns="63508" numCol="1" spcCol="1270" anchor="ctr" anchorCtr="0">
          <a:noAutofit/>
        </a:bodyPr>
        <a:lstStyle/>
        <a:p>
          <a:pPr marL="0" lvl="0" indent="0" algn="l" defTabSz="711200">
            <a:lnSpc>
              <a:spcPct val="90000"/>
            </a:lnSpc>
            <a:spcBef>
              <a:spcPct val="0"/>
            </a:spcBef>
            <a:spcAft>
              <a:spcPct val="35000"/>
            </a:spcAft>
            <a:buNone/>
          </a:pPr>
          <a:r>
            <a:rPr lang="en-US" sz="1600" kern="1200" dirty="0"/>
            <a:t>Conscientious</a:t>
          </a:r>
        </a:p>
      </dsp:txBody>
      <dsp:txXfrm>
        <a:off x="693086" y="750808"/>
        <a:ext cx="6449683" cy="600075"/>
      </dsp:txXfrm>
    </dsp:sp>
    <dsp:sp modelId="{5CE75426-C3DD-46D5-8E94-5F8C9979D1D5}">
      <dsp:nvSpPr>
        <dsp:cNvPr id="0" name=""/>
        <dsp:cNvSpPr/>
      </dsp:nvSpPr>
      <dsp:spPr>
        <a:xfrm>
          <a:off x="0" y="1500901"/>
          <a:ext cx="7142770" cy="6000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F6AF3B-3BFA-4DE8-A632-6AE4795A0BF2}">
      <dsp:nvSpPr>
        <dsp:cNvPr id="0" name=""/>
        <dsp:cNvSpPr/>
      </dsp:nvSpPr>
      <dsp:spPr>
        <a:xfrm>
          <a:off x="181522" y="1635918"/>
          <a:ext cx="330041" cy="33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594AB8-2734-412C-9254-052848BACA71}">
      <dsp:nvSpPr>
        <dsp:cNvPr id="0" name=""/>
        <dsp:cNvSpPr/>
      </dsp:nvSpPr>
      <dsp:spPr>
        <a:xfrm>
          <a:off x="693086" y="1500901"/>
          <a:ext cx="6449683"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8" tIns="63508" rIns="63508" bIns="63508" numCol="1" spcCol="1270" anchor="ctr" anchorCtr="0">
          <a:noAutofit/>
        </a:bodyPr>
        <a:lstStyle/>
        <a:p>
          <a:pPr marL="0" lvl="0" indent="0" algn="l" defTabSz="711200">
            <a:lnSpc>
              <a:spcPct val="90000"/>
            </a:lnSpc>
            <a:spcBef>
              <a:spcPct val="0"/>
            </a:spcBef>
            <a:spcAft>
              <a:spcPct val="35000"/>
            </a:spcAft>
            <a:buNone/>
          </a:pPr>
          <a:r>
            <a:rPr lang="en-US" sz="1600" kern="1200" dirty="0"/>
            <a:t>Technically proficient</a:t>
          </a:r>
        </a:p>
      </dsp:txBody>
      <dsp:txXfrm>
        <a:off x="693086" y="1500901"/>
        <a:ext cx="6449683" cy="600075"/>
      </dsp:txXfrm>
    </dsp:sp>
    <dsp:sp modelId="{6DC7070F-007F-4BD6-BB86-3779AEC3075C}">
      <dsp:nvSpPr>
        <dsp:cNvPr id="0" name=""/>
        <dsp:cNvSpPr/>
      </dsp:nvSpPr>
      <dsp:spPr>
        <a:xfrm>
          <a:off x="0" y="2250995"/>
          <a:ext cx="7142770" cy="6000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43738-D9B5-4A78-B148-DC5FF39D8644}">
      <dsp:nvSpPr>
        <dsp:cNvPr id="0" name=""/>
        <dsp:cNvSpPr/>
      </dsp:nvSpPr>
      <dsp:spPr>
        <a:xfrm>
          <a:off x="181522" y="2386012"/>
          <a:ext cx="330041" cy="33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DF1E06-CFDD-48EB-8E46-B817B1F70598}">
      <dsp:nvSpPr>
        <dsp:cNvPr id="0" name=""/>
        <dsp:cNvSpPr/>
      </dsp:nvSpPr>
      <dsp:spPr>
        <a:xfrm>
          <a:off x="693086" y="2250995"/>
          <a:ext cx="6449683"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8" tIns="63508" rIns="63508" bIns="63508" numCol="1" spcCol="1270" anchor="ctr" anchorCtr="0">
          <a:noAutofit/>
        </a:bodyPr>
        <a:lstStyle/>
        <a:p>
          <a:pPr marL="0" lvl="0" indent="0" algn="l" defTabSz="711200">
            <a:lnSpc>
              <a:spcPct val="90000"/>
            </a:lnSpc>
            <a:spcBef>
              <a:spcPct val="0"/>
            </a:spcBef>
            <a:spcAft>
              <a:spcPct val="35000"/>
            </a:spcAft>
            <a:buNone/>
          </a:pPr>
          <a:r>
            <a:rPr lang="en-US" sz="1600" kern="1200" dirty="0"/>
            <a:t>Culturally Competent</a:t>
          </a:r>
        </a:p>
      </dsp:txBody>
      <dsp:txXfrm>
        <a:off x="693086" y="2250995"/>
        <a:ext cx="6449683" cy="600075"/>
      </dsp:txXfrm>
    </dsp:sp>
    <dsp:sp modelId="{14B72945-35FD-4BC7-AC92-19A7F4FE6BFA}">
      <dsp:nvSpPr>
        <dsp:cNvPr id="0" name=""/>
        <dsp:cNvSpPr/>
      </dsp:nvSpPr>
      <dsp:spPr>
        <a:xfrm>
          <a:off x="0" y="3001089"/>
          <a:ext cx="7142770" cy="6000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D9BD62-630D-43A5-BCFC-5CE1CFB2AA47}">
      <dsp:nvSpPr>
        <dsp:cNvPr id="0" name=""/>
        <dsp:cNvSpPr/>
      </dsp:nvSpPr>
      <dsp:spPr>
        <a:xfrm>
          <a:off x="181522" y="3136106"/>
          <a:ext cx="330041" cy="3300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EDD183-F182-41FD-A41B-AD1232D9163A}">
      <dsp:nvSpPr>
        <dsp:cNvPr id="0" name=""/>
        <dsp:cNvSpPr/>
      </dsp:nvSpPr>
      <dsp:spPr>
        <a:xfrm>
          <a:off x="693086" y="3001089"/>
          <a:ext cx="6449683"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8" tIns="63508" rIns="63508" bIns="63508" numCol="1" spcCol="1270" anchor="ctr" anchorCtr="0">
          <a:noAutofit/>
        </a:bodyPr>
        <a:lstStyle/>
        <a:p>
          <a:pPr marL="0" lvl="0" indent="0" algn="l" defTabSz="711200">
            <a:lnSpc>
              <a:spcPct val="90000"/>
            </a:lnSpc>
            <a:spcBef>
              <a:spcPct val="0"/>
            </a:spcBef>
            <a:spcAft>
              <a:spcPct val="35000"/>
            </a:spcAft>
            <a:buNone/>
          </a:pPr>
          <a:r>
            <a:rPr lang="en-US" sz="1600" kern="1200" dirty="0"/>
            <a:t>Empathic</a:t>
          </a:r>
        </a:p>
      </dsp:txBody>
      <dsp:txXfrm>
        <a:off x="693086" y="3001089"/>
        <a:ext cx="6449683" cy="600075"/>
      </dsp:txXfrm>
    </dsp:sp>
    <dsp:sp modelId="{E1384F46-2200-409B-B0E8-F65F2E2BC7E9}">
      <dsp:nvSpPr>
        <dsp:cNvPr id="0" name=""/>
        <dsp:cNvSpPr/>
      </dsp:nvSpPr>
      <dsp:spPr>
        <a:xfrm>
          <a:off x="0" y="3751183"/>
          <a:ext cx="7142770" cy="6000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EFA62-5518-4791-80C5-FC74E54CD002}">
      <dsp:nvSpPr>
        <dsp:cNvPr id="0" name=""/>
        <dsp:cNvSpPr/>
      </dsp:nvSpPr>
      <dsp:spPr>
        <a:xfrm>
          <a:off x="181522" y="3886200"/>
          <a:ext cx="330041" cy="3300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EF15AE-F1AA-44A6-9F85-A0645682D6D1}">
      <dsp:nvSpPr>
        <dsp:cNvPr id="0" name=""/>
        <dsp:cNvSpPr/>
      </dsp:nvSpPr>
      <dsp:spPr>
        <a:xfrm>
          <a:off x="693086" y="3751183"/>
          <a:ext cx="6449683"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8" tIns="63508" rIns="63508" bIns="63508" numCol="1" spcCol="1270" anchor="ctr" anchorCtr="0">
          <a:noAutofit/>
        </a:bodyPr>
        <a:lstStyle/>
        <a:p>
          <a:pPr marL="0" lvl="0" indent="0" algn="l" defTabSz="711200">
            <a:lnSpc>
              <a:spcPct val="90000"/>
            </a:lnSpc>
            <a:spcBef>
              <a:spcPct val="0"/>
            </a:spcBef>
            <a:spcAft>
              <a:spcPct val="35000"/>
            </a:spcAft>
            <a:buNone/>
          </a:pPr>
          <a:r>
            <a:rPr lang="en-US" sz="1600" kern="1200" dirty="0"/>
            <a:t>Self-reflective</a:t>
          </a:r>
        </a:p>
      </dsp:txBody>
      <dsp:txXfrm>
        <a:off x="693086" y="3751183"/>
        <a:ext cx="6449683" cy="600075"/>
      </dsp:txXfrm>
    </dsp:sp>
    <dsp:sp modelId="{06ED5252-918B-48E2-8C7C-4CD253E40E0F}">
      <dsp:nvSpPr>
        <dsp:cNvPr id="0" name=""/>
        <dsp:cNvSpPr/>
      </dsp:nvSpPr>
      <dsp:spPr>
        <a:xfrm>
          <a:off x="0" y="4501276"/>
          <a:ext cx="7142770" cy="6000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57F575-D10C-4A42-A4B5-FCCE2E6E65F0}">
      <dsp:nvSpPr>
        <dsp:cNvPr id="0" name=""/>
        <dsp:cNvSpPr/>
      </dsp:nvSpPr>
      <dsp:spPr>
        <a:xfrm>
          <a:off x="181522" y="4636293"/>
          <a:ext cx="330041" cy="3300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171538-DC9F-4C9A-95B5-DD56D8FD149A}">
      <dsp:nvSpPr>
        <dsp:cNvPr id="0" name=""/>
        <dsp:cNvSpPr/>
      </dsp:nvSpPr>
      <dsp:spPr>
        <a:xfrm>
          <a:off x="693086" y="4501276"/>
          <a:ext cx="6449683"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8" tIns="63508" rIns="63508" bIns="63508" numCol="1" spcCol="1270" anchor="ctr" anchorCtr="0">
          <a:noAutofit/>
        </a:bodyPr>
        <a:lstStyle/>
        <a:p>
          <a:pPr marL="0" lvl="0" indent="0" algn="l" defTabSz="711200">
            <a:lnSpc>
              <a:spcPct val="90000"/>
            </a:lnSpc>
            <a:spcBef>
              <a:spcPct val="0"/>
            </a:spcBef>
            <a:spcAft>
              <a:spcPct val="35000"/>
            </a:spcAft>
            <a:buNone/>
          </a:pPr>
          <a:r>
            <a:rPr lang="en-US" sz="1600" kern="1200" dirty="0"/>
            <a:t>Polite</a:t>
          </a:r>
        </a:p>
      </dsp:txBody>
      <dsp:txXfrm>
        <a:off x="693086" y="4501276"/>
        <a:ext cx="6449683" cy="600075"/>
      </dsp:txXfrm>
    </dsp:sp>
    <dsp:sp modelId="{022F717B-05B9-42DA-95C3-F7697E8E8D9C}">
      <dsp:nvSpPr>
        <dsp:cNvPr id="0" name=""/>
        <dsp:cNvSpPr/>
      </dsp:nvSpPr>
      <dsp:spPr>
        <a:xfrm>
          <a:off x="0" y="5251370"/>
          <a:ext cx="7142770" cy="6000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A7644-A9E4-49BF-BAC8-08A6744C7075}">
      <dsp:nvSpPr>
        <dsp:cNvPr id="0" name=""/>
        <dsp:cNvSpPr/>
      </dsp:nvSpPr>
      <dsp:spPr>
        <a:xfrm>
          <a:off x="181522" y="5386387"/>
          <a:ext cx="330041" cy="33004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C5B884-7549-47BF-8CF8-D5500D220B3B}">
      <dsp:nvSpPr>
        <dsp:cNvPr id="0" name=""/>
        <dsp:cNvSpPr/>
      </dsp:nvSpPr>
      <dsp:spPr>
        <a:xfrm>
          <a:off x="693086" y="5251370"/>
          <a:ext cx="6449683"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8" tIns="63508" rIns="63508" bIns="63508" numCol="1" spcCol="1270" anchor="ctr" anchorCtr="0">
          <a:noAutofit/>
        </a:bodyPr>
        <a:lstStyle/>
        <a:p>
          <a:pPr marL="0" lvl="0" indent="0" algn="l" defTabSz="711200">
            <a:lnSpc>
              <a:spcPct val="90000"/>
            </a:lnSpc>
            <a:spcBef>
              <a:spcPct val="0"/>
            </a:spcBef>
            <a:spcAft>
              <a:spcPct val="35000"/>
            </a:spcAft>
            <a:buNone/>
          </a:pPr>
          <a:r>
            <a:rPr lang="en-US" sz="1600" kern="1200" dirty="0"/>
            <a:t>Intelligent</a:t>
          </a:r>
        </a:p>
      </dsp:txBody>
      <dsp:txXfrm>
        <a:off x="693086" y="5251370"/>
        <a:ext cx="6449683" cy="600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7780C-31B3-42C1-B692-B4C758A890CC}">
      <dsp:nvSpPr>
        <dsp:cNvPr id="0" name=""/>
        <dsp:cNvSpPr/>
      </dsp:nvSpPr>
      <dsp:spPr>
        <a:xfrm>
          <a:off x="0" y="444702"/>
          <a:ext cx="4953434" cy="6552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4EB33F-ACEC-4194-94AE-D2A1205F5FD8}">
      <dsp:nvSpPr>
        <dsp:cNvPr id="0" name=""/>
        <dsp:cNvSpPr/>
      </dsp:nvSpPr>
      <dsp:spPr>
        <a:xfrm>
          <a:off x="286969" y="251134"/>
          <a:ext cx="3467403" cy="767520"/>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1060" tIns="0" rIns="131060" bIns="0" numCol="1" spcCol="1270" anchor="ctr" anchorCtr="0">
          <a:noAutofit/>
        </a:bodyPr>
        <a:lstStyle/>
        <a:p>
          <a:pPr marL="0" lvl="0" indent="0" algn="l" defTabSz="889000">
            <a:lnSpc>
              <a:spcPct val="90000"/>
            </a:lnSpc>
            <a:spcBef>
              <a:spcPct val="0"/>
            </a:spcBef>
            <a:spcAft>
              <a:spcPct val="35000"/>
            </a:spcAft>
            <a:buNone/>
          </a:pPr>
          <a:r>
            <a:rPr lang="en-US" sz="2000" kern="1200" dirty="0"/>
            <a:t>Principle A:  Beneficence and Nonmaleficence.</a:t>
          </a:r>
        </a:p>
      </dsp:txBody>
      <dsp:txXfrm>
        <a:off x="324436" y="288601"/>
        <a:ext cx="3392469" cy="692586"/>
      </dsp:txXfrm>
    </dsp:sp>
    <dsp:sp modelId="{478ABC5C-0BEA-43F7-8CE6-D586831A20D4}">
      <dsp:nvSpPr>
        <dsp:cNvPr id="0" name=""/>
        <dsp:cNvSpPr/>
      </dsp:nvSpPr>
      <dsp:spPr>
        <a:xfrm>
          <a:off x="0" y="1624062"/>
          <a:ext cx="4953434" cy="655200"/>
        </a:xfrm>
        <a:prstGeom prst="rect">
          <a:avLst/>
        </a:prstGeom>
        <a:solidFill>
          <a:schemeClr val="lt1">
            <a:alpha val="90000"/>
            <a:hueOff val="0"/>
            <a:satOff val="0"/>
            <a:lumOff val="0"/>
            <a:alphaOff val="0"/>
          </a:schemeClr>
        </a:solidFill>
        <a:ln w="15875" cap="rnd" cmpd="sng" algn="ctr">
          <a:solidFill>
            <a:schemeClr val="accent2">
              <a:hueOff val="-2188608"/>
              <a:satOff val="-1975"/>
              <a:lumOff val="-440"/>
              <a:alphaOff val="0"/>
            </a:schemeClr>
          </a:solidFill>
          <a:prstDash val="solid"/>
        </a:ln>
        <a:effectLst/>
      </dsp:spPr>
      <dsp:style>
        <a:lnRef idx="2">
          <a:scrgbClr r="0" g="0" b="0"/>
        </a:lnRef>
        <a:fillRef idx="1">
          <a:scrgbClr r="0" g="0" b="0"/>
        </a:fillRef>
        <a:effectRef idx="0">
          <a:scrgbClr r="0" g="0" b="0"/>
        </a:effectRef>
        <a:fontRef idx="minor"/>
      </dsp:style>
    </dsp:sp>
    <dsp:sp modelId="{00280047-FEB6-4EE6-A58D-0173D6714A54}">
      <dsp:nvSpPr>
        <dsp:cNvPr id="0" name=""/>
        <dsp:cNvSpPr/>
      </dsp:nvSpPr>
      <dsp:spPr>
        <a:xfrm>
          <a:off x="247671" y="1240302"/>
          <a:ext cx="3467403" cy="767520"/>
        </a:xfrm>
        <a:prstGeom prst="roundRect">
          <a:avLst/>
        </a:prstGeom>
        <a:solidFill>
          <a:schemeClr val="accent2">
            <a:hueOff val="-2188608"/>
            <a:satOff val="-1975"/>
            <a:lumOff val="-44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1060" tIns="0" rIns="131060" bIns="0" numCol="1" spcCol="1270" anchor="ctr" anchorCtr="0">
          <a:noAutofit/>
        </a:bodyPr>
        <a:lstStyle/>
        <a:p>
          <a:pPr marL="0" lvl="0" indent="0" algn="l" defTabSz="889000">
            <a:lnSpc>
              <a:spcPct val="90000"/>
            </a:lnSpc>
            <a:spcBef>
              <a:spcPct val="0"/>
            </a:spcBef>
            <a:spcAft>
              <a:spcPct val="35000"/>
            </a:spcAft>
            <a:buNone/>
          </a:pPr>
          <a:r>
            <a:rPr lang="en-US" sz="2000" kern="1200" dirty="0"/>
            <a:t>Principle B:  Fidelity and Responsibility</a:t>
          </a:r>
        </a:p>
      </dsp:txBody>
      <dsp:txXfrm>
        <a:off x="285138" y="1277769"/>
        <a:ext cx="3392469" cy="692586"/>
      </dsp:txXfrm>
    </dsp:sp>
    <dsp:sp modelId="{7030587F-50B2-4F4F-BEC1-D5AEB661A7DE}">
      <dsp:nvSpPr>
        <dsp:cNvPr id="0" name=""/>
        <dsp:cNvSpPr/>
      </dsp:nvSpPr>
      <dsp:spPr>
        <a:xfrm>
          <a:off x="0" y="2803423"/>
          <a:ext cx="4953434" cy="655200"/>
        </a:xfrm>
        <a:prstGeom prst="rect">
          <a:avLst/>
        </a:prstGeom>
        <a:solidFill>
          <a:schemeClr val="lt1">
            <a:alpha val="90000"/>
            <a:hueOff val="0"/>
            <a:satOff val="0"/>
            <a:lumOff val="0"/>
            <a:alphaOff val="0"/>
          </a:schemeClr>
        </a:solidFill>
        <a:ln w="15875" cap="rnd" cmpd="sng" algn="ctr">
          <a:solidFill>
            <a:schemeClr val="accent2">
              <a:hueOff val="-4377215"/>
              <a:satOff val="-3950"/>
              <a:lumOff val="-881"/>
              <a:alphaOff val="0"/>
            </a:schemeClr>
          </a:solidFill>
          <a:prstDash val="solid"/>
        </a:ln>
        <a:effectLst/>
      </dsp:spPr>
      <dsp:style>
        <a:lnRef idx="2">
          <a:scrgbClr r="0" g="0" b="0"/>
        </a:lnRef>
        <a:fillRef idx="1">
          <a:scrgbClr r="0" g="0" b="0"/>
        </a:fillRef>
        <a:effectRef idx="0">
          <a:scrgbClr r="0" g="0" b="0"/>
        </a:effectRef>
        <a:fontRef idx="minor"/>
      </dsp:style>
    </dsp:sp>
    <dsp:sp modelId="{23EDE577-74B1-41EF-8AFB-4F6669C19052}">
      <dsp:nvSpPr>
        <dsp:cNvPr id="0" name=""/>
        <dsp:cNvSpPr/>
      </dsp:nvSpPr>
      <dsp:spPr>
        <a:xfrm>
          <a:off x="247671" y="2419663"/>
          <a:ext cx="3467403" cy="767520"/>
        </a:xfrm>
        <a:prstGeom prst="roundRect">
          <a:avLst/>
        </a:prstGeom>
        <a:solidFill>
          <a:schemeClr val="accent2">
            <a:hueOff val="-4377215"/>
            <a:satOff val="-3950"/>
            <a:lumOff val="-88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1060" tIns="0" rIns="131060" bIns="0" numCol="1" spcCol="1270" anchor="ctr" anchorCtr="0">
          <a:noAutofit/>
        </a:bodyPr>
        <a:lstStyle/>
        <a:p>
          <a:pPr marL="0" lvl="0" indent="0" algn="l" defTabSz="889000">
            <a:lnSpc>
              <a:spcPct val="90000"/>
            </a:lnSpc>
            <a:spcBef>
              <a:spcPct val="0"/>
            </a:spcBef>
            <a:spcAft>
              <a:spcPct val="35000"/>
            </a:spcAft>
            <a:buNone/>
          </a:pPr>
          <a:r>
            <a:rPr lang="en-US" sz="2000" kern="1200" dirty="0"/>
            <a:t>Principle C:  Integrity.</a:t>
          </a:r>
        </a:p>
      </dsp:txBody>
      <dsp:txXfrm>
        <a:off x="285138" y="2457130"/>
        <a:ext cx="3392469" cy="692586"/>
      </dsp:txXfrm>
    </dsp:sp>
    <dsp:sp modelId="{070DD1BB-0F72-4C5F-BC9F-D48F77E0CD15}">
      <dsp:nvSpPr>
        <dsp:cNvPr id="0" name=""/>
        <dsp:cNvSpPr/>
      </dsp:nvSpPr>
      <dsp:spPr>
        <a:xfrm>
          <a:off x="0" y="3982783"/>
          <a:ext cx="4953434" cy="655200"/>
        </a:xfrm>
        <a:prstGeom prst="rect">
          <a:avLst/>
        </a:prstGeom>
        <a:solidFill>
          <a:schemeClr val="lt1">
            <a:alpha val="90000"/>
            <a:hueOff val="0"/>
            <a:satOff val="0"/>
            <a:lumOff val="0"/>
            <a:alphaOff val="0"/>
          </a:schemeClr>
        </a:solidFill>
        <a:ln w="15875" cap="rnd" cmpd="sng" algn="ctr">
          <a:solidFill>
            <a:schemeClr val="accent2">
              <a:hueOff val="-6565823"/>
              <a:satOff val="-5925"/>
              <a:lumOff val="-1321"/>
              <a:alphaOff val="0"/>
            </a:schemeClr>
          </a:solidFill>
          <a:prstDash val="solid"/>
        </a:ln>
        <a:effectLst/>
      </dsp:spPr>
      <dsp:style>
        <a:lnRef idx="2">
          <a:scrgbClr r="0" g="0" b="0"/>
        </a:lnRef>
        <a:fillRef idx="1">
          <a:scrgbClr r="0" g="0" b="0"/>
        </a:fillRef>
        <a:effectRef idx="0">
          <a:scrgbClr r="0" g="0" b="0"/>
        </a:effectRef>
        <a:fontRef idx="minor"/>
      </dsp:style>
    </dsp:sp>
    <dsp:sp modelId="{B41CF36D-916F-48E0-BD95-3A4B1D8D408F}">
      <dsp:nvSpPr>
        <dsp:cNvPr id="0" name=""/>
        <dsp:cNvSpPr/>
      </dsp:nvSpPr>
      <dsp:spPr>
        <a:xfrm>
          <a:off x="247671" y="3599023"/>
          <a:ext cx="3467403" cy="767520"/>
        </a:xfrm>
        <a:prstGeom prst="roundRect">
          <a:avLst/>
        </a:prstGeom>
        <a:solidFill>
          <a:schemeClr val="accent2">
            <a:hueOff val="-6565823"/>
            <a:satOff val="-5925"/>
            <a:lumOff val="-132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1060" tIns="0" rIns="131060" bIns="0" numCol="1" spcCol="1270" anchor="ctr" anchorCtr="0">
          <a:noAutofit/>
        </a:bodyPr>
        <a:lstStyle/>
        <a:p>
          <a:pPr marL="0" lvl="0" indent="0" algn="l" defTabSz="889000">
            <a:lnSpc>
              <a:spcPct val="90000"/>
            </a:lnSpc>
            <a:spcBef>
              <a:spcPct val="0"/>
            </a:spcBef>
            <a:spcAft>
              <a:spcPct val="35000"/>
            </a:spcAft>
            <a:buNone/>
          </a:pPr>
          <a:r>
            <a:rPr lang="en-US" sz="2000" kern="1200" dirty="0"/>
            <a:t>Principle D:  Justice.</a:t>
          </a:r>
        </a:p>
      </dsp:txBody>
      <dsp:txXfrm>
        <a:off x="285138" y="3636490"/>
        <a:ext cx="3392469" cy="692586"/>
      </dsp:txXfrm>
    </dsp:sp>
    <dsp:sp modelId="{8F4F96F9-CA80-4ECB-9B63-1EBF094FC3DA}">
      <dsp:nvSpPr>
        <dsp:cNvPr id="0" name=""/>
        <dsp:cNvSpPr/>
      </dsp:nvSpPr>
      <dsp:spPr>
        <a:xfrm>
          <a:off x="0" y="5162143"/>
          <a:ext cx="4953434" cy="655200"/>
        </a:xfrm>
        <a:prstGeom prst="rect">
          <a:avLst/>
        </a:prstGeom>
        <a:solidFill>
          <a:schemeClr val="lt1">
            <a:alpha val="90000"/>
            <a:hueOff val="0"/>
            <a:satOff val="0"/>
            <a:lumOff val="0"/>
            <a:alphaOff val="0"/>
          </a:schemeClr>
        </a:solidFill>
        <a:ln w="15875" cap="rnd" cmpd="sng" algn="ctr">
          <a:solidFill>
            <a:schemeClr val="accent2">
              <a:hueOff val="-8754431"/>
              <a:satOff val="-7900"/>
              <a:lumOff val="-1762"/>
              <a:alphaOff val="0"/>
            </a:schemeClr>
          </a:solidFill>
          <a:prstDash val="solid"/>
        </a:ln>
        <a:effectLst/>
      </dsp:spPr>
      <dsp:style>
        <a:lnRef idx="2">
          <a:scrgbClr r="0" g="0" b="0"/>
        </a:lnRef>
        <a:fillRef idx="1">
          <a:scrgbClr r="0" g="0" b="0"/>
        </a:fillRef>
        <a:effectRef idx="0">
          <a:scrgbClr r="0" g="0" b="0"/>
        </a:effectRef>
        <a:fontRef idx="minor"/>
      </dsp:style>
    </dsp:sp>
    <dsp:sp modelId="{0B700FFB-BF45-4D1F-AA4E-9FE698E601F6}">
      <dsp:nvSpPr>
        <dsp:cNvPr id="0" name=""/>
        <dsp:cNvSpPr/>
      </dsp:nvSpPr>
      <dsp:spPr>
        <a:xfrm>
          <a:off x="247671" y="4778383"/>
          <a:ext cx="3467403" cy="767520"/>
        </a:xfrm>
        <a:prstGeom prst="round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1060" tIns="0" rIns="131060" bIns="0" numCol="1" spcCol="1270" anchor="ctr" anchorCtr="0">
          <a:noAutofit/>
        </a:bodyPr>
        <a:lstStyle/>
        <a:p>
          <a:pPr marL="0" lvl="0" indent="0" algn="l" defTabSz="800100">
            <a:lnSpc>
              <a:spcPct val="90000"/>
            </a:lnSpc>
            <a:spcBef>
              <a:spcPct val="0"/>
            </a:spcBef>
            <a:spcAft>
              <a:spcPct val="35000"/>
            </a:spcAft>
            <a:buNone/>
          </a:pPr>
          <a:r>
            <a:rPr lang="en-US" sz="1800" kern="1200" dirty="0"/>
            <a:t>Principle E:  Respect for people's rights and dignity.</a:t>
          </a:r>
        </a:p>
      </dsp:txBody>
      <dsp:txXfrm>
        <a:off x="285138" y="4815850"/>
        <a:ext cx="3392469" cy="6925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F8909-C0DC-4B3F-8674-214273AE0CE8}">
      <dsp:nvSpPr>
        <dsp:cNvPr id="0" name=""/>
        <dsp:cNvSpPr/>
      </dsp:nvSpPr>
      <dsp:spPr>
        <a:xfrm>
          <a:off x="3505" y="468299"/>
          <a:ext cx="1897822" cy="1138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Resolving Ethical Issues</a:t>
          </a:r>
        </a:p>
      </dsp:txBody>
      <dsp:txXfrm>
        <a:off x="3505" y="468299"/>
        <a:ext cx="1897822" cy="1138693"/>
      </dsp:txXfrm>
    </dsp:sp>
    <dsp:sp modelId="{DC6A3D53-97B0-4E04-B132-235C1DD388BE}">
      <dsp:nvSpPr>
        <dsp:cNvPr id="0" name=""/>
        <dsp:cNvSpPr/>
      </dsp:nvSpPr>
      <dsp:spPr>
        <a:xfrm>
          <a:off x="2091109" y="468299"/>
          <a:ext cx="1897822" cy="1138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Competence</a:t>
          </a:r>
        </a:p>
      </dsp:txBody>
      <dsp:txXfrm>
        <a:off x="2091109" y="468299"/>
        <a:ext cx="1897822" cy="1138693"/>
      </dsp:txXfrm>
    </dsp:sp>
    <dsp:sp modelId="{8231DD52-41A0-4A0D-9584-4761F745288A}">
      <dsp:nvSpPr>
        <dsp:cNvPr id="0" name=""/>
        <dsp:cNvSpPr/>
      </dsp:nvSpPr>
      <dsp:spPr>
        <a:xfrm>
          <a:off x="4178713" y="468299"/>
          <a:ext cx="1897822" cy="1138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Human Relations</a:t>
          </a:r>
        </a:p>
      </dsp:txBody>
      <dsp:txXfrm>
        <a:off x="4178713" y="468299"/>
        <a:ext cx="1897822" cy="1138693"/>
      </dsp:txXfrm>
    </dsp:sp>
    <dsp:sp modelId="{84BBF906-8313-45A0-B7DE-83AC91B7FE15}">
      <dsp:nvSpPr>
        <dsp:cNvPr id="0" name=""/>
        <dsp:cNvSpPr/>
      </dsp:nvSpPr>
      <dsp:spPr>
        <a:xfrm>
          <a:off x="6266318" y="468299"/>
          <a:ext cx="1897822" cy="1138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Privacy and Confidentiality</a:t>
          </a:r>
        </a:p>
      </dsp:txBody>
      <dsp:txXfrm>
        <a:off x="6266318" y="468299"/>
        <a:ext cx="1897822" cy="1138693"/>
      </dsp:txXfrm>
    </dsp:sp>
    <dsp:sp modelId="{00A54770-A604-49AC-9C96-F26AF824EEEA}">
      <dsp:nvSpPr>
        <dsp:cNvPr id="0" name=""/>
        <dsp:cNvSpPr/>
      </dsp:nvSpPr>
      <dsp:spPr>
        <a:xfrm>
          <a:off x="8353922" y="468299"/>
          <a:ext cx="1897822" cy="1138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Advertising and Other Public Statements</a:t>
          </a:r>
        </a:p>
      </dsp:txBody>
      <dsp:txXfrm>
        <a:off x="8353922" y="468299"/>
        <a:ext cx="1897822" cy="1138693"/>
      </dsp:txXfrm>
    </dsp:sp>
    <dsp:sp modelId="{80891B82-CE45-4E9C-A221-5FAD65D5ED2D}">
      <dsp:nvSpPr>
        <dsp:cNvPr id="0" name=""/>
        <dsp:cNvSpPr/>
      </dsp:nvSpPr>
      <dsp:spPr>
        <a:xfrm>
          <a:off x="3505" y="1796775"/>
          <a:ext cx="1897822" cy="1138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Record Keeping and Fees</a:t>
          </a:r>
        </a:p>
      </dsp:txBody>
      <dsp:txXfrm>
        <a:off x="3505" y="1796775"/>
        <a:ext cx="1897822" cy="1138693"/>
      </dsp:txXfrm>
    </dsp:sp>
    <dsp:sp modelId="{4F734DF5-3143-43C9-A63D-76BB5561D266}">
      <dsp:nvSpPr>
        <dsp:cNvPr id="0" name=""/>
        <dsp:cNvSpPr/>
      </dsp:nvSpPr>
      <dsp:spPr>
        <a:xfrm>
          <a:off x="2091109" y="1796775"/>
          <a:ext cx="1897822" cy="1138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Education and Training</a:t>
          </a:r>
        </a:p>
      </dsp:txBody>
      <dsp:txXfrm>
        <a:off x="2091109" y="1796775"/>
        <a:ext cx="1897822" cy="1138693"/>
      </dsp:txXfrm>
    </dsp:sp>
    <dsp:sp modelId="{1B1FE3FA-7E97-4AD2-B8B1-DFBBCD4F929C}">
      <dsp:nvSpPr>
        <dsp:cNvPr id="0" name=""/>
        <dsp:cNvSpPr/>
      </dsp:nvSpPr>
      <dsp:spPr>
        <a:xfrm>
          <a:off x="4178713" y="1796775"/>
          <a:ext cx="1897822" cy="1138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Research and Publication</a:t>
          </a:r>
        </a:p>
      </dsp:txBody>
      <dsp:txXfrm>
        <a:off x="4178713" y="1796775"/>
        <a:ext cx="1897822" cy="1138693"/>
      </dsp:txXfrm>
    </dsp:sp>
    <dsp:sp modelId="{B13178E6-3610-450B-8F7C-C67DB605D566}">
      <dsp:nvSpPr>
        <dsp:cNvPr id="0" name=""/>
        <dsp:cNvSpPr/>
      </dsp:nvSpPr>
      <dsp:spPr>
        <a:xfrm>
          <a:off x="6266318" y="1796775"/>
          <a:ext cx="1897822" cy="1138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Assessment</a:t>
          </a:r>
        </a:p>
      </dsp:txBody>
      <dsp:txXfrm>
        <a:off x="6266318" y="1796775"/>
        <a:ext cx="1897822" cy="1138693"/>
      </dsp:txXfrm>
    </dsp:sp>
    <dsp:sp modelId="{D5110FC2-5924-4E03-BFE5-171288DC6789}">
      <dsp:nvSpPr>
        <dsp:cNvPr id="0" name=""/>
        <dsp:cNvSpPr/>
      </dsp:nvSpPr>
      <dsp:spPr>
        <a:xfrm>
          <a:off x="8353922" y="1796775"/>
          <a:ext cx="1897822" cy="1138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Therapy</a:t>
          </a:r>
        </a:p>
      </dsp:txBody>
      <dsp:txXfrm>
        <a:off x="8353922" y="1796775"/>
        <a:ext cx="1897822" cy="11386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119E6-5A21-4C9E-B116-B9D0BB8007B6}">
      <dsp:nvSpPr>
        <dsp:cNvPr id="0" name=""/>
        <dsp:cNvSpPr/>
      </dsp:nvSpPr>
      <dsp:spPr>
        <a:xfrm>
          <a:off x="599248" y="1132"/>
          <a:ext cx="3871261" cy="245825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1EADB-6269-4D34-864F-F5A5E42E6064}">
      <dsp:nvSpPr>
        <dsp:cNvPr id="0" name=""/>
        <dsp:cNvSpPr/>
      </dsp:nvSpPr>
      <dsp:spPr>
        <a:xfrm>
          <a:off x="1029388" y="409765"/>
          <a:ext cx="3871261" cy="245825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 Social workers should take reasonable steps to ensure that employers are aware of social workers' ethical obligations as set forth in the NASW Code of Ethics and of the implications of those obligations for social work practice.</a:t>
          </a:r>
        </a:p>
      </dsp:txBody>
      <dsp:txXfrm>
        <a:off x="1101388" y="481765"/>
        <a:ext cx="3727261" cy="2314250"/>
      </dsp:txXfrm>
    </dsp:sp>
    <dsp:sp modelId="{061A6FA3-1E89-4B1F-AD38-7B9994DECB7D}">
      <dsp:nvSpPr>
        <dsp:cNvPr id="0" name=""/>
        <dsp:cNvSpPr/>
      </dsp:nvSpPr>
      <dsp:spPr>
        <a:xfrm>
          <a:off x="5330790" y="1132"/>
          <a:ext cx="3871261" cy="245825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8E498-6E27-49B4-87A4-72786104B57A}">
      <dsp:nvSpPr>
        <dsp:cNvPr id="0" name=""/>
        <dsp:cNvSpPr/>
      </dsp:nvSpPr>
      <dsp:spPr>
        <a:xfrm>
          <a:off x="5760930" y="409765"/>
          <a:ext cx="3871261" cy="245825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 Social workers should not allow an employing organization's policies, procedures, regulations, or administrative orders to interfere with their ethical practice of social work.</a:t>
          </a:r>
        </a:p>
      </dsp:txBody>
      <dsp:txXfrm>
        <a:off x="5832930" y="481765"/>
        <a:ext cx="3727261" cy="2314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66C81-19D2-44F5-BE26-EFB0DE7202C8}">
      <dsp:nvSpPr>
        <dsp:cNvPr id="0" name=""/>
        <dsp:cNvSpPr/>
      </dsp:nvSpPr>
      <dsp:spPr>
        <a:xfrm>
          <a:off x="1900199" y="6822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26F570-1484-4F32-9C8B-8B86BD498641}">
      <dsp:nvSpPr>
        <dsp:cNvPr id="0" name=""/>
        <dsp:cNvSpPr/>
      </dsp:nvSpPr>
      <dsp:spPr>
        <a:xfrm>
          <a:off x="712199" y="2534009"/>
          <a:ext cx="432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How would you respond to his questions?</a:t>
          </a:r>
        </a:p>
      </dsp:txBody>
      <dsp:txXfrm>
        <a:off x="712199" y="2534009"/>
        <a:ext cx="4320000" cy="1012500"/>
      </dsp:txXfrm>
    </dsp:sp>
    <dsp:sp modelId="{9A5E41F0-5136-4785-9358-4D65881C372F}">
      <dsp:nvSpPr>
        <dsp:cNvPr id="0" name=""/>
        <dsp:cNvSpPr/>
      </dsp:nvSpPr>
      <dsp:spPr>
        <a:xfrm>
          <a:off x="6976199" y="6822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0D2011-D752-4F03-AE6B-D092C2E74658}">
      <dsp:nvSpPr>
        <dsp:cNvPr id="0" name=""/>
        <dsp:cNvSpPr/>
      </dsp:nvSpPr>
      <dsp:spPr>
        <a:xfrm>
          <a:off x="5788199" y="2534009"/>
          <a:ext cx="432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FYI– in Ethiopian culture, people tend to know each other well, rely heavily on friends and family members for advice, and tend to distrust outsiders.</a:t>
          </a:r>
        </a:p>
      </dsp:txBody>
      <dsp:txXfrm>
        <a:off x="5788199" y="2534009"/>
        <a:ext cx="4320000" cy="1012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3BF0C-24F3-435F-8CBD-0859C07E9A62}">
      <dsp:nvSpPr>
        <dsp:cNvPr id="0" name=""/>
        <dsp:cNvSpPr/>
      </dsp:nvSpPr>
      <dsp:spPr>
        <a:xfrm>
          <a:off x="2424415" y="2011111"/>
          <a:ext cx="527168" cy="91440"/>
        </a:xfrm>
        <a:custGeom>
          <a:avLst/>
          <a:gdLst/>
          <a:ahLst/>
          <a:cxnLst/>
          <a:rect l="0" t="0" r="0" b="0"/>
          <a:pathLst>
            <a:path>
              <a:moveTo>
                <a:pt x="0" y="45720"/>
              </a:moveTo>
              <a:lnTo>
                <a:pt x="527168"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74055" y="2054043"/>
        <a:ext cx="27888" cy="5577"/>
      </dsp:txXfrm>
    </dsp:sp>
    <dsp:sp modelId="{3DEC0A8B-4998-49DB-9210-165958EE826A}">
      <dsp:nvSpPr>
        <dsp:cNvPr id="0" name=""/>
        <dsp:cNvSpPr/>
      </dsp:nvSpPr>
      <dsp:spPr>
        <a:xfrm>
          <a:off x="1135" y="1329307"/>
          <a:ext cx="2425079" cy="1455047"/>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831" tIns="124734" rIns="118831" bIns="124734" numCol="1" spcCol="1270" anchor="ctr" anchorCtr="0">
          <a:noAutofit/>
        </a:bodyPr>
        <a:lstStyle/>
        <a:p>
          <a:pPr marL="0" lvl="0" indent="0" algn="ctr" defTabSz="933450">
            <a:lnSpc>
              <a:spcPct val="90000"/>
            </a:lnSpc>
            <a:spcBef>
              <a:spcPct val="0"/>
            </a:spcBef>
            <a:spcAft>
              <a:spcPct val="35000"/>
            </a:spcAft>
            <a:buNone/>
          </a:pPr>
          <a:r>
            <a:rPr lang="en-US" sz="2100" b="1" kern="1200" dirty="0"/>
            <a:t>Your State Board</a:t>
          </a:r>
          <a:endParaRPr lang="en-US" sz="2100" kern="1200" dirty="0"/>
        </a:p>
      </dsp:txBody>
      <dsp:txXfrm>
        <a:off x="1135" y="1329307"/>
        <a:ext cx="2425079" cy="1455047"/>
      </dsp:txXfrm>
    </dsp:sp>
    <dsp:sp modelId="{C3DA7082-7983-45A2-AE06-B6A9E45FEA15}">
      <dsp:nvSpPr>
        <dsp:cNvPr id="0" name=""/>
        <dsp:cNvSpPr/>
      </dsp:nvSpPr>
      <dsp:spPr>
        <a:xfrm>
          <a:off x="1213675" y="2782555"/>
          <a:ext cx="2982848" cy="527168"/>
        </a:xfrm>
        <a:custGeom>
          <a:avLst/>
          <a:gdLst/>
          <a:ahLst/>
          <a:cxnLst/>
          <a:rect l="0" t="0" r="0" b="0"/>
          <a:pathLst>
            <a:path>
              <a:moveTo>
                <a:pt x="2982848" y="0"/>
              </a:moveTo>
              <a:lnTo>
                <a:pt x="2982848" y="280684"/>
              </a:lnTo>
              <a:lnTo>
                <a:pt x="0" y="280684"/>
              </a:lnTo>
              <a:lnTo>
                <a:pt x="0" y="527168"/>
              </a:lnTo>
            </a:path>
          </a:pathLst>
        </a:custGeom>
        <a:noFill/>
        <a:ln w="9525" cap="rnd" cmpd="sng" algn="ctr">
          <a:solidFill>
            <a:schemeClr val="accent2">
              <a:hueOff val="-4377215"/>
              <a:satOff val="-3950"/>
              <a:lumOff val="-88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29236" y="3043351"/>
        <a:ext cx="151727" cy="5577"/>
      </dsp:txXfrm>
    </dsp:sp>
    <dsp:sp modelId="{4A202FAB-2C4F-4B26-ABA1-DD33E5E347CE}">
      <dsp:nvSpPr>
        <dsp:cNvPr id="0" name=""/>
        <dsp:cNvSpPr/>
      </dsp:nvSpPr>
      <dsp:spPr>
        <a:xfrm>
          <a:off x="2983984" y="1329307"/>
          <a:ext cx="2425079" cy="1455047"/>
        </a:xfrm>
        <a:prstGeom prst="rect">
          <a:avLst/>
        </a:prstGeom>
        <a:solidFill>
          <a:schemeClr val="accent2">
            <a:hueOff val="-2918144"/>
            <a:satOff val="-2633"/>
            <a:lumOff val="-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831" tIns="124734" rIns="118831" bIns="124734" numCol="1" spcCol="1270" anchor="ctr" anchorCtr="0">
          <a:noAutofit/>
        </a:bodyPr>
        <a:lstStyle/>
        <a:p>
          <a:pPr marL="0" lvl="0" indent="0" algn="ctr" defTabSz="933450">
            <a:lnSpc>
              <a:spcPct val="90000"/>
            </a:lnSpc>
            <a:spcBef>
              <a:spcPct val="0"/>
            </a:spcBef>
            <a:spcAft>
              <a:spcPct val="35000"/>
            </a:spcAft>
            <a:buNone/>
          </a:pPr>
          <a:r>
            <a:rPr lang="en-US" sz="2100" b="1" kern="1200" dirty="0"/>
            <a:t>National And State Professional Organizations</a:t>
          </a:r>
          <a:endParaRPr lang="en-US" sz="2100" kern="1200" dirty="0"/>
        </a:p>
      </dsp:txBody>
      <dsp:txXfrm>
        <a:off x="2983984" y="1329307"/>
        <a:ext cx="2425079" cy="1455047"/>
      </dsp:txXfrm>
    </dsp:sp>
    <dsp:sp modelId="{3E02D144-7B97-44A8-92BB-D625AB03DD99}">
      <dsp:nvSpPr>
        <dsp:cNvPr id="0" name=""/>
        <dsp:cNvSpPr/>
      </dsp:nvSpPr>
      <dsp:spPr>
        <a:xfrm>
          <a:off x="2424415" y="4023928"/>
          <a:ext cx="527168" cy="91440"/>
        </a:xfrm>
        <a:custGeom>
          <a:avLst/>
          <a:gdLst/>
          <a:ahLst/>
          <a:cxnLst/>
          <a:rect l="0" t="0" r="0" b="0"/>
          <a:pathLst>
            <a:path>
              <a:moveTo>
                <a:pt x="0" y="45720"/>
              </a:moveTo>
              <a:lnTo>
                <a:pt x="527168" y="45720"/>
              </a:lnTo>
            </a:path>
          </a:pathLst>
        </a:custGeom>
        <a:noFill/>
        <a:ln w="9525" cap="rnd" cmpd="sng" algn="ctr">
          <a:solidFill>
            <a:schemeClr val="accent2">
              <a:hueOff val="-8754431"/>
              <a:satOff val="-7900"/>
              <a:lumOff val="-176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74055" y="4066859"/>
        <a:ext cx="27888" cy="5577"/>
      </dsp:txXfrm>
    </dsp:sp>
    <dsp:sp modelId="{64612648-1F3E-4C7E-BD77-D866EE990E3F}">
      <dsp:nvSpPr>
        <dsp:cNvPr id="0" name=""/>
        <dsp:cNvSpPr/>
      </dsp:nvSpPr>
      <dsp:spPr>
        <a:xfrm>
          <a:off x="1135" y="3342124"/>
          <a:ext cx="2425079" cy="1455047"/>
        </a:xfrm>
        <a:prstGeom prst="rect">
          <a:avLst/>
        </a:prstGeom>
        <a:solidFill>
          <a:schemeClr val="accent2">
            <a:hueOff val="-5836287"/>
            <a:satOff val="-5267"/>
            <a:lumOff val="-117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831" tIns="124734" rIns="118831" bIns="124734" numCol="1" spcCol="1270" anchor="ctr" anchorCtr="0">
          <a:noAutofit/>
        </a:bodyPr>
        <a:lstStyle/>
        <a:p>
          <a:pPr marL="0" lvl="0" indent="0" algn="ctr" defTabSz="933450">
            <a:lnSpc>
              <a:spcPct val="90000"/>
            </a:lnSpc>
            <a:spcBef>
              <a:spcPct val="0"/>
            </a:spcBef>
            <a:spcAft>
              <a:spcPct val="35000"/>
            </a:spcAft>
            <a:buNone/>
          </a:pPr>
          <a:r>
            <a:rPr lang="en-US" sz="2100" b="1" kern="1200" dirty="0"/>
            <a:t>Your Malpractice Carrier</a:t>
          </a:r>
          <a:endParaRPr lang="en-US" sz="2100" kern="1200" dirty="0"/>
        </a:p>
      </dsp:txBody>
      <dsp:txXfrm>
        <a:off x="1135" y="3342124"/>
        <a:ext cx="2425079" cy="1455047"/>
      </dsp:txXfrm>
    </dsp:sp>
    <dsp:sp modelId="{81C73FCF-9745-422D-8138-6416046004B4}">
      <dsp:nvSpPr>
        <dsp:cNvPr id="0" name=""/>
        <dsp:cNvSpPr/>
      </dsp:nvSpPr>
      <dsp:spPr>
        <a:xfrm>
          <a:off x="2983984" y="3342124"/>
          <a:ext cx="2425079" cy="1455047"/>
        </a:xfrm>
        <a:prstGeom prst="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831" tIns="124734" rIns="118831" bIns="124734" numCol="1" spcCol="1270" anchor="ctr" anchorCtr="0">
          <a:noAutofit/>
        </a:bodyPr>
        <a:lstStyle/>
        <a:p>
          <a:pPr marL="0" lvl="0" indent="0" algn="ctr" defTabSz="933450">
            <a:lnSpc>
              <a:spcPct val="90000"/>
            </a:lnSpc>
            <a:spcBef>
              <a:spcPct val="0"/>
            </a:spcBef>
            <a:spcAft>
              <a:spcPct val="35000"/>
            </a:spcAft>
            <a:buNone/>
          </a:pPr>
          <a:r>
            <a:rPr lang="en-US" sz="2100" b="1" kern="1200" dirty="0"/>
            <a:t>Your Regional Mental Health Specialists</a:t>
          </a:r>
          <a:endParaRPr lang="en-US" sz="2100" kern="1200" dirty="0"/>
        </a:p>
      </dsp:txBody>
      <dsp:txXfrm>
        <a:off x="2983984" y="3342124"/>
        <a:ext cx="2425079" cy="145504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2AE54-100A-43D6-A0F4-DADDFECFDB19}" type="datetimeFigureOut">
              <a:rPr lang="en-US" smtClean="0"/>
              <a:t>2/24/2020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B2149A-8F64-4D61-9849-6722ED29FD26}" type="slidenum">
              <a:rPr lang="en-US" smtClean="0"/>
              <a:t>‹#›</a:t>
            </a:fld>
            <a:endParaRPr lang="en-US" dirty="0"/>
          </a:p>
        </p:txBody>
      </p:sp>
    </p:spTree>
    <p:extLst>
      <p:ext uri="{BB962C8B-B14F-4D97-AF65-F5344CB8AC3E}">
        <p14:creationId xmlns:p14="http://schemas.microsoft.com/office/powerpoint/2010/main" val="169419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2149A-8F64-4D61-9849-6722ED29FD26}" type="slidenum">
              <a:rPr lang="en-US" smtClean="0"/>
              <a:t>1</a:t>
            </a:fld>
            <a:endParaRPr lang="en-US" dirty="0"/>
          </a:p>
        </p:txBody>
      </p:sp>
    </p:spTree>
    <p:extLst>
      <p:ext uri="{BB962C8B-B14F-4D97-AF65-F5344CB8AC3E}">
        <p14:creationId xmlns:p14="http://schemas.microsoft.com/office/powerpoint/2010/main" val="247480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ethical principles – These are different from ethical codes.  General ethical principles are aspirational goals to guide mental health professionals toward the highest ideals of their field ( psychology., social work, or counseling).  </a:t>
            </a:r>
          </a:p>
        </p:txBody>
      </p:sp>
      <p:sp>
        <p:nvSpPr>
          <p:cNvPr id="4" name="Slide Number Placeholder 3"/>
          <p:cNvSpPr>
            <a:spLocks noGrp="1"/>
          </p:cNvSpPr>
          <p:nvPr>
            <p:ph type="sldNum" sz="quarter" idx="5"/>
          </p:nvPr>
        </p:nvSpPr>
        <p:spPr/>
        <p:txBody>
          <a:bodyPr/>
          <a:lstStyle/>
          <a:p>
            <a:fld id="{5BB2149A-8F64-4D61-9849-6722ED29FD26}" type="slidenum">
              <a:rPr lang="en-US" smtClean="0"/>
              <a:t>10</a:t>
            </a:fld>
            <a:endParaRPr lang="en-US" dirty="0"/>
          </a:p>
        </p:txBody>
      </p:sp>
    </p:spTree>
    <p:extLst>
      <p:ext uri="{BB962C8B-B14F-4D97-AF65-F5344CB8AC3E}">
        <p14:creationId xmlns:p14="http://schemas.microsoft.com/office/powerpoint/2010/main" val="378086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 So in Job Corps we have licensed mental health providers across a few groups- most fall within the 3 on this slide- Psychologist Social Workers, and Counselors. Let’s review the ethical principals.. These principles are the foundation for ethical behavior and decision making provided by each professional organization.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2149A-8F64-4D61-9849-6722ED29F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03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ethical standards are very similar across disciplines. The Ethical Standards set forth enforceable rules for conduct as psychologists, social workers, and counselors, etc.</a:t>
            </a:r>
          </a:p>
        </p:txBody>
      </p:sp>
      <p:sp>
        <p:nvSpPr>
          <p:cNvPr id="4" name="Slide Number Placeholder 3"/>
          <p:cNvSpPr>
            <a:spLocks noGrp="1"/>
          </p:cNvSpPr>
          <p:nvPr>
            <p:ph type="sldNum" sz="quarter" idx="5"/>
          </p:nvPr>
        </p:nvSpPr>
        <p:spPr/>
        <p:txBody>
          <a:bodyPr/>
          <a:lstStyle/>
          <a:p>
            <a:fld id="{5BB2149A-8F64-4D61-9849-6722ED29FD26}" type="slidenum">
              <a:rPr lang="en-US" smtClean="0"/>
              <a:t>12</a:t>
            </a:fld>
            <a:endParaRPr lang="en-US" dirty="0"/>
          </a:p>
        </p:txBody>
      </p:sp>
    </p:spTree>
    <p:extLst>
      <p:ext uri="{BB962C8B-B14F-4D97-AF65-F5344CB8AC3E}">
        <p14:creationId xmlns:p14="http://schemas.microsoft.com/office/powerpoint/2010/main" val="1560094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DBF3774F-6F00-4871-AD4F-EF32374E7503}"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61989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B2149A-8F64-4D61-9849-6722ED29FD26}" type="slidenum">
              <a:rPr lang="en-US" smtClean="0"/>
              <a:t>14</a:t>
            </a:fld>
            <a:endParaRPr lang="en-US" dirty="0"/>
          </a:p>
        </p:txBody>
      </p:sp>
    </p:spTree>
    <p:extLst>
      <p:ext uri="{BB962C8B-B14F-4D97-AF65-F5344CB8AC3E}">
        <p14:creationId xmlns:p14="http://schemas.microsoft.com/office/powerpoint/2010/main" val="3066330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ethics can focus on individual conduct (whether articulated as virtues such as generosity or ethical principles such as beneficence- do good) as well as on how institutions can promote high standards. </a:t>
            </a:r>
          </a:p>
          <a:p>
            <a:endParaRPr lang="en-US" dirty="0"/>
          </a:p>
          <a:p>
            <a:r>
              <a:rPr lang="en-US" dirty="0"/>
              <a:t>Does your professional association have a recommended model of ethical decision making to address ethical conflicts? Type in the chatbot</a:t>
            </a:r>
          </a:p>
          <a:p>
            <a:endParaRPr lang="en-US" dirty="0"/>
          </a:p>
          <a:p>
            <a:r>
              <a:rPr lang="en-US" dirty="0"/>
              <a:t>Yes</a:t>
            </a:r>
          </a:p>
          <a:p>
            <a:r>
              <a:rPr lang="en-US" dirty="0"/>
              <a:t>No</a:t>
            </a:r>
          </a:p>
          <a:p>
            <a:r>
              <a:rPr lang="en-US" dirty="0"/>
              <a:t>Unsure</a:t>
            </a:r>
          </a:p>
          <a:p>
            <a:r>
              <a:rPr lang="en-US" dirty="0"/>
              <a:t>Type in the chat box</a:t>
            </a:r>
          </a:p>
          <a:p>
            <a:r>
              <a:rPr lang="en-US" dirty="0"/>
              <a:t>Neither the APA or NASW have recommended ethical decision making models. </a:t>
            </a:r>
          </a:p>
          <a:p>
            <a:endParaRPr lang="en-US" dirty="0"/>
          </a:p>
        </p:txBody>
      </p:sp>
      <p:sp>
        <p:nvSpPr>
          <p:cNvPr id="4" name="Slide Number Placeholder 3"/>
          <p:cNvSpPr>
            <a:spLocks noGrp="1"/>
          </p:cNvSpPr>
          <p:nvPr>
            <p:ph type="sldNum" sz="quarter" idx="5"/>
          </p:nvPr>
        </p:nvSpPr>
        <p:spPr/>
        <p:txBody>
          <a:bodyPr/>
          <a:lstStyle/>
          <a:p>
            <a:fld id="{5BB2149A-8F64-4D61-9849-6722ED29FD26}" type="slidenum">
              <a:rPr lang="en-US" smtClean="0"/>
              <a:t>15</a:t>
            </a:fld>
            <a:endParaRPr lang="en-US" dirty="0"/>
          </a:p>
        </p:txBody>
      </p:sp>
    </p:spTree>
    <p:extLst>
      <p:ext uri="{BB962C8B-B14F-4D97-AF65-F5344CB8AC3E}">
        <p14:creationId xmlns:p14="http://schemas.microsoft.com/office/powerpoint/2010/main" val="3676472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as an example – there are others - but likely will have many of the same steps</a:t>
            </a:r>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DBF3774F-6F00-4871-AD4F-EF32374E7503}"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38979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2149A-8F64-4D61-9849-6722ED29FD26}" type="slidenum">
              <a:rPr lang="en-US" smtClean="0"/>
              <a:t>17</a:t>
            </a:fld>
            <a:endParaRPr lang="en-US" dirty="0"/>
          </a:p>
        </p:txBody>
      </p:sp>
    </p:spTree>
    <p:extLst>
      <p:ext uri="{BB962C8B-B14F-4D97-AF65-F5344CB8AC3E}">
        <p14:creationId xmlns:p14="http://schemas.microsoft.com/office/powerpoint/2010/main" val="420646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B2149A-8F64-4D61-9849-6722ED29FD26}" type="slidenum">
              <a:rPr lang="en-US" smtClean="0"/>
              <a:t>18</a:t>
            </a:fld>
            <a:endParaRPr lang="en-US" dirty="0"/>
          </a:p>
        </p:txBody>
      </p:sp>
    </p:spTree>
    <p:extLst>
      <p:ext uri="{BB962C8B-B14F-4D97-AF65-F5344CB8AC3E}">
        <p14:creationId xmlns:p14="http://schemas.microsoft.com/office/powerpoint/2010/main" val="949522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2149A-8F64-4D61-9849-6722ED29FD26}" type="slidenum">
              <a:rPr lang="en-US" smtClean="0"/>
              <a:t>19</a:t>
            </a:fld>
            <a:endParaRPr lang="en-US" dirty="0"/>
          </a:p>
        </p:txBody>
      </p:sp>
    </p:spTree>
    <p:extLst>
      <p:ext uri="{BB962C8B-B14F-4D97-AF65-F5344CB8AC3E}">
        <p14:creationId xmlns:p14="http://schemas.microsoft.com/office/powerpoint/2010/main" val="346934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next hour we will list basic ethical principles, identify common ethical dilemmas, and discuss several scenarios which require ethical decision making.</a:t>
            </a:r>
          </a:p>
        </p:txBody>
      </p:sp>
      <p:sp>
        <p:nvSpPr>
          <p:cNvPr id="4" name="Slide Number Placeholder 3"/>
          <p:cNvSpPr>
            <a:spLocks noGrp="1"/>
          </p:cNvSpPr>
          <p:nvPr>
            <p:ph type="sldNum" sz="quarter" idx="5"/>
          </p:nvPr>
        </p:nvSpPr>
        <p:spPr/>
        <p:txBody>
          <a:bodyPr/>
          <a:lstStyle/>
          <a:p>
            <a:fld id="{5BB2149A-8F64-4D61-9849-6722ED29FD26}" type="slidenum">
              <a:rPr lang="en-US" smtClean="0"/>
              <a:t>2</a:t>
            </a:fld>
            <a:endParaRPr lang="en-US" dirty="0"/>
          </a:p>
        </p:txBody>
      </p:sp>
    </p:spTree>
    <p:extLst>
      <p:ext uri="{BB962C8B-B14F-4D97-AF65-F5344CB8AC3E}">
        <p14:creationId xmlns:p14="http://schemas.microsoft.com/office/powerpoint/2010/main" val="3943153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2149A-8F64-4D61-9849-6722ED29FD26}" type="slidenum">
              <a:rPr lang="en-US" smtClean="0"/>
              <a:t>20</a:t>
            </a:fld>
            <a:endParaRPr lang="en-US" dirty="0"/>
          </a:p>
        </p:txBody>
      </p:sp>
    </p:spTree>
    <p:extLst>
      <p:ext uri="{BB962C8B-B14F-4D97-AF65-F5344CB8AC3E}">
        <p14:creationId xmlns:p14="http://schemas.microsoft.com/office/powerpoint/2010/main" val="3870197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take a look at some scenarios.</a:t>
            </a:r>
          </a:p>
          <a:p>
            <a:endParaRPr lang="en-US" dirty="0"/>
          </a:p>
          <a:p>
            <a:r>
              <a:rPr lang="en-US" dirty="0"/>
              <a:t>Feel free to add twists and turns from your own experience.</a:t>
            </a:r>
          </a:p>
          <a:p>
            <a:endParaRPr lang="en-US" dirty="0"/>
          </a:p>
          <a:p>
            <a:r>
              <a:rPr lang="en-US" dirty="0"/>
              <a:t>There may be no single right answer and there may be no good answer! </a:t>
            </a:r>
          </a:p>
        </p:txBody>
      </p:sp>
      <p:sp>
        <p:nvSpPr>
          <p:cNvPr id="4" name="Slide Number Placeholder 3"/>
          <p:cNvSpPr>
            <a:spLocks noGrp="1"/>
          </p:cNvSpPr>
          <p:nvPr>
            <p:ph type="sldNum" sz="quarter" idx="5"/>
          </p:nvPr>
        </p:nvSpPr>
        <p:spPr/>
        <p:txBody>
          <a:bodyPr/>
          <a:lstStyle/>
          <a:p>
            <a:fld id="{5BB2149A-8F64-4D61-9849-6722ED29FD26}" type="slidenum">
              <a:rPr lang="en-US" smtClean="0"/>
              <a:t>21</a:t>
            </a:fld>
            <a:endParaRPr lang="en-US" dirty="0"/>
          </a:p>
        </p:txBody>
      </p:sp>
    </p:spTree>
    <p:extLst>
      <p:ext uri="{BB962C8B-B14F-4D97-AF65-F5344CB8AC3E}">
        <p14:creationId xmlns:p14="http://schemas.microsoft.com/office/powerpoint/2010/main" val="406604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DBF3774F-6F00-4871-AD4F-EF32374E7503}" type="slidenum">
              <a:rPr lang="en-US">
                <a:solidFill>
                  <a:prstClr val="black"/>
                </a:solidFill>
                <a:latin typeface="Arial" charset="0"/>
              </a:rPr>
              <a:pPr defTabSz="931774" fontAlgn="base">
                <a:spcBef>
                  <a:spcPct val="0"/>
                </a:spcBef>
                <a:spcAft>
                  <a:spcPct val="0"/>
                </a:spcAft>
                <a:defRPr/>
              </a:pPr>
              <a:t>22</a:t>
            </a:fld>
            <a:endParaRPr lang="en-US" dirty="0">
              <a:solidFill>
                <a:prstClr val="black"/>
              </a:solidFill>
              <a:latin typeface="Arial" charset="0"/>
            </a:endParaRPr>
          </a:p>
        </p:txBody>
      </p:sp>
    </p:spTree>
    <p:extLst>
      <p:ext uri="{BB962C8B-B14F-4D97-AF65-F5344CB8AC3E}">
        <p14:creationId xmlns:p14="http://schemas.microsoft.com/office/powerpoint/2010/main" val="1812644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Before we talk about principles - What standard applies? Click to next slides</a:t>
            </a:r>
          </a:p>
          <a:p>
            <a:endParaRPr lang="en-US" dirty="0"/>
          </a:p>
          <a:p>
            <a:r>
              <a:rPr lang="en-US" dirty="0"/>
              <a:t>What Principle applies here -  Principle E: Respect for People's Rights and Dignity</a:t>
            </a:r>
          </a:p>
          <a:p>
            <a:r>
              <a:rPr lang="en-US" dirty="0"/>
              <a:t>Psychologists respect the dignity and worth of all people, and the rights of individuals to privacy, confidentiality, and self-determination. Psychologists are aware that special safeguards may be necessary to protect the rights and welfare of persons or communities whose vulnerabilities impair autonomous decision making. Psychologists are aware of and respect cultural, individual, and role differences, including those based on age, gender, gender identity, race, ethnicity, culture, national origin, religion, sexual orientation, disability, language, and socioeconomic status, and consider these factors when </a:t>
            </a:r>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DBF3774F-6F00-4871-AD4F-EF32374E7503}" type="slidenum">
              <a:rPr lang="en-US">
                <a:solidFill>
                  <a:prstClr val="black"/>
                </a:solidFill>
                <a:latin typeface="Arial" charset="0"/>
              </a:rPr>
              <a:pPr defTabSz="931774" fontAlgn="base">
                <a:spcBef>
                  <a:spcPct val="0"/>
                </a:spcBef>
                <a:spcAft>
                  <a:spcPct val="0"/>
                </a:spcAft>
                <a:defRPr/>
              </a:pPr>
              <a:t>23</a:t>
            </a:fld>
            <a:endParaRPr lang="en-US" dirty="0">
              <a:solidFill>
                <a:prstClr val="black"/>
              </a:solidFill>
              <a:latin typeface="Arial" charset="0"/>
            </a:endParaRPr>
          </a:p>
        </p:txBody>
      </p:sp>
    </p:spTree>
    <p:extLst>
      <p:ext uri="{BB962C8B-B14F-4D97-AF65-F5344CB8AC3E}">
        <p14:creationId xmlns:p14="http://schemas.microsoft.com/office/powerpoint/2010/main" val="3123377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from the APA. You will find something similar is any behavioral health profession code of ethics</a:t>
            </a:r>
          </a:p>
          <a:p>
            <a:endParaRPr lang="en-US" dirty="0"/>
          </a:p>
          <a:p>
            <a:r>
              <a:rPr lang="en-US" dirty="0"/>
              <a:t>APA 1.02 Conflicts Between Ethics and Law, Regulations, or Other Governing Legal Authority APA 1.02 - If psychologists’ ethical responsibilities conflict with law, regulations, or other governing legal authority, psychologists clarify the nature of the conflict, make known their commitment to the Ethics Code, and take reasonable steps to resolve the conflict consistent with the General Principles and Ethical Standards of the Ethics Code.  Under no circumstances may this standard be used to justify or defend violating human rights.</a:t>
            </a:r>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DBF3774F-6F00-4871-AD4F-EF32374E7503}"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14043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the scenario</a:t>
            </a:r>
          </a:p>
        </p:txBody>
      </p:sp>
      <p:sp>
        <p:nvSpPr>
          <p:cNvPr id="4" name="Slide Number Placeholder 3"/>
          <p:cNvSpPr>
            <a:spLocks noGrp="1"/>
          </p:cNvSpPr>
          <p:nvPr>
            <p:ph type="sldNum" sz="quarter" idx="5"/>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DBF3774F-6F00-4871-AD4F-EF32374E7503}"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97428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competent adult  in most states– it is the student’s choice  but JC policy  states that all allegations of sexual assault must be reported </a:t>
            </a:r>
          </a:p>
          <a:p>
            <a:r>
              <a:rPr lang="en-US" dirty="0"/>
              <a:t>You are afraid of also breaking confidentiality. – What is the ethical dilemma here-  code regarding confidentiality and privacy and  – then there are the ethical principles related to </a:t>
            </a:r>
          </a:p>
        </p:txBody>
      </p:sp>
      <p:sp>
        <p:nvSpPr>
          <p:cNvPr id="4" name="Slide Number Placeholder 3"/>
          <p:cNvSpPr>
            <a:spLocks noGrp="1"/>
          </p:cNvSpPr>
          <p:nvPr>
            <p:ph type="sldNum" sz="quarter" idx="5"/>
          </p:nvPr>
        </p:nvSpPr>
        <p:spPr/>
        <p:txBody>
          <a:bodyPr/>
          <a:lstStyle/>
          <a:p>
            <a:fld id="{5BB2149A-8F64-4D61-9849-6722ED29FD26}" type="slidenum">
              <a:rPr lang="en-US" smtClean="0"/>
              <a:t>26</a:t>
            </a:fld>
            <a:endParaRPr lang="en-US" dirty="0"/>
          </a:p>
        </p:txBody>
      </p:sp>
    </p:spTree>
    <p:extLst>
      <p:ext uri="{BB962C8B-B14F-4D97-AF65-F5344CB8AC3E}">
        <p14:creationId xmlns:p14="http://schemas.microsoft.com/office/powerpoint/2010/main" val="987235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2149A-8F64-4D61-9849-6722ED29FD26}" type="slidenum">
              <a:rPr lang="en-US" smtClean="0"/>
              <a:t>27</a:t>
            </a:fld>
            <a:endParaRPr lang="en-US" dirty="0"/>
          </a:p>
        </p:txBody>
      </p:sp>
    </p:spTree>
    <p:extLst>
      <p:ext uri="{BB962C8B-B14F-4D97-AF65-F5344CB8AC3E}">
        <p14:creationId xmlns:p14="http://schemas.microsoft.com/office/powerpoint/2010/main" val="3665550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B2149A-8F64-4D61-9849-6722ED29FD26}" type="slidenum">
              <a:rPr lang="en-US" smtClean="0"/>
              <a:t>28</a:t>
            </a:fld>
            <a:endParaRPr lang="en-US" dirty="0"/>
          </a:p>
        </p:txBody>
      </p:sp>
    </p:spTree>
    <p:extLst>
      <p:ext uri="{BB962C8B-B14F-4D97-AF65-F5344CB8AC3E}">
        <p14:creationId xmlns:p14="http://schemas.microsoft.com/office/powerpoint/2010/main" val="2985977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is silent on self-disclosure - </a:t>
            </a:r>
          </a:p>
        </p:txBody>
      </p:sp>
      <p:sp>
        <p:nvSpPr>
          <p:cNvPr id="4" name="Slide Number Placeholder 3"/>
          <p:cNvSpPr>
            <a:spLocks noGrp="1"/>
          </p:cNvSpPr>
          <p:nvPr>
            <p:ph type="sldNum" sz="quarter" idx="5"/>
          </p:nvPr>
        </p:nvSpPr>
        <p:spPr/>
        <p:txBody>
          <a:bodyPr/>
          <a:lstStyle/>
          <a:p>
            <a:fld id="{5BB2149A-8F64-4D61-9849-6722ED29FD26}" type="slidenum">
              <a:rPr lang="en-US" smtClean="0"/>
              <a:t>29</a:t>
            </a:fld>
            <a:endParaRPr lang="en-US" dirty="0"/>
          </a:p>
        </p:txBody>
      </p:sp>
    </p:spTree>
    <p:extLst>
      <p:ext uri="{BB962C8B-B14F-4D97-AF65-F5344CB8AC3E}">
        <p14:creationId xmlns:p14="http://schemas.microsoft.com/office/powerpoint/2010/main" val="367770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i would like to have some idea of who is on the webinar today- In the chat box type in your licensures and how many years you have been–licensed. –Let’s get started!  </a:t>
            </a:r>
          </a:p>
          <a:p>
            <a:endParaRPr lang="en-US" dirty="0"/>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DBF3774F-6F00-4871-AD4F-EF32374E7503}" type="slidenum">
              <a:rPr lang="en-US">
                <a:solidFill>
                  <a:prstClr val="black"/>
                </a:solidFill>
                <a:latin typeface="Arial" charset="0"/>
              </a:rPr>
              <a:pPr defTabSz="931774" fontAlgn="base">
                <a:spcBef>
                  <a:spcPct val="0"/>
                </a:spcBef>
                <a:spcAft>
                  <a:spcPct val="0"/>
                </a:spcAft>
                <a:defRPr/>
              </a:pPr>
              <a:t>3</a:t>
            </a:fld>
            <a:endParaRPr lang="en-US" dirty="0">
              <a:solidFill>
                <a:prstClr val="black"/>
              </a:solidFill>
              <a:latin typeface="Arial" charset="0"/>
            </a:endParaRPr>
          </a:p>
        </p:txBody>
      </p:sp>
    </p:spTree>
    <p:extLst>
      <p:ext uri="{BB962C8B-B14F-4D97-AF65-F5344CB8AC3E}">
        <p14:creationId xmlns:p14="http://schemas.microsoft.com/office/powerpoint/2010/main" val="3509719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Aft>
                <a:spcPts val="0"/>
              </a:spcAft>
              <a:buNone/>
              <a:defRPr/>
            </a:pPr>
            <a:endParaRPr lang="en-US" sz="1200"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FitzGerald, C., &amp; Hurst, S. (2017). Implicit bias in healthcare professionals: a systematic review. BMC medical ethics, 18(1), 19. </a:t>
            </a:r>
          </a:p>
          <a:p>
            <a:pPr marL="0" indent="0" eaLnBrk="1" fontAlgn="auto" hangingPunct="1">
              <a:spcAft>
                <a:spcPts val="0"/>
              </a:spcAft>
              <a:buNone/>
              <a:defRPr/>
            </a:pPr>
            <a:endParaRPr lang="en-US" sz="1200" dirty="0">
              <a:solidFill>
                <a:schemeClr val="tx1">
                  <a:lumMod val="95000"/>
                  <a:lumOff val="5000"/>
                </a:schemeClr>
              </a:solidFill>
            </a:endParaRPr>
          </a:p>
          <a:p>
            <a:pPr marL="0" indent="0" eaLnBrk="1" fontAlgn="auto" hangingPunct="1">
              <a:spcAft>
                <a:spcPts val="0"/>
              </a:spcAft>
              <a:buNone/>
              <a:defRPr/>
            </a:pPr>
            <a:r>
              <a:rPr lang="en-US" sz="1200" dirty="0">
                <a:solidFill>
                  <a:schemeClr val="tx1">
                    <a:lumMod val="95000"/>
                    <a:lumOff val="5000"/>
                  </a:schemeClr>
                </a:solidFill>
              </a:rPr>
              <a:t>Cultural competence can be enhanced by</a:t>
            </a:r>
          </a:p>
          <a:p>
            <a:pPr marL="514350" indent="-514350" eaLnBrk="1" fontAlgn="auto" hangingPunct="1">
              <a:spcAft>
                <a:spcPts val="0"/>
              </a:spcAft>
              <a:buFont typeface="Arial" panose="020B0604020202020204" pitchFamily="34" charset="0"/>
              <a:buAutoNum type="alphaLcPeriod"/>
              <a:defRPr/>
            </a:pPr>
            <a:r>
              <a:rPr lang="en-US" sz="1200" dirty="0">
                <a:solidFill>
                  <a:schemeClr val="tx1">
                    <a:lumMod val="95000"/>
                    <a:lumOff val="5000"/>
                  </a:schemeClr>
                </a:solidFill>
              </a:rPr>
              <a:t>Readings</a:t>
            </a:r>
          </a:p>
          <a:p>
            <a:pPr marL="514350" indent="-514350" eaLnBrk="1" fontAlgn="auto" hangingPunct="1">
              <a:spcAft>
                <a:spcPts val="0"/>
              </a:spcAft>
              <a:buFont typeface="Arial" panose="020B0604020202020204" pitchFamily="34" charset="0"/>
              <a:buAutoNum type="alphaLcPeriod"/>
              <a:defRPr/>
            </a:pPr>
            <a:r>
              <a:rPr lang="en-US" sz="1200" dirty="0">
                <a:solidFill>
                  <a:schemeClr val="tx1">
                    <a:lumMod val="95000"/>
                    <a:lumOff val="5000"/>
                  </a:schemeClr>
                </a:solidFill>
              </a:rPr>
              <a:t>Workshops</a:t>
            </a:r>
          </a:p>
          <a:p>
            <a:pPr marL="514350" indent="-514350" eaLnBrk="1" fontAlgn="auto" hangingPunct="1">
              <a:spcAft>
                <a:spcPts val="0"/>
              </a:spcAft>
              <a:buFont typeface="Arial" panose="020B0604020202020204" pitchFamily="34" charset="0"/>
              <a:buAutoNum type="alphaLcPeriod"/>
              <a:defRPr/>
            </a:pPr>
            <a:r>
              <a:rPr lang="en-US" sz="1200" dirty="0">
                <a:solidFill>
                  <a:schemeClr val="tx1">
                    <a:lumMod val="95000"/>
                    <a:lumOff val="5000"/>
                  </a:schemeClr>
                </a:solidFill>
              </a:rPr>
              <a:t>Supervision or consultation</a:t>
            </a:r>
          </a:p>
          <a:p>
            <a:pPr marL="514350" indent="-514350" eaLnBrk="1" fontAlgn="auto" hangingPunct="1">
              <a:spcAft>
                <a:spcPts val="0"/>
              </a:spcAft>
              <a:buFont typeface="Arial" panose="020B0604020202020204" pitchFamily="34" charset="0"/>
              <a:buAutoNum type="alphaLcPeriod"/>
              <a:defRPr/>
            </a:pPr>
            <a:r>
              <a:rPr lang="en-US" sz="1200" dirty="0">
                <a:solidFill>
                  <a:schemeClr val="tx1">
                    <a:lumMod val="95000"/>
                    <a:lumOff val="5000"/>
                  </a:schemeClr>
                </a:solidFill>
              </a:rPr>
              <a:t>All of the above</a:t>
            </a:r>
          </a:p>
          <a:p>
            <a:endParaRPr lang="en-US" dirty="0"/>
          </a:p>
        </p:txBody>
      </p:sp>
      <p:sp>
        <p:nvSpPr>
          <p:cNvPr id="4" name="Slide Number Placeholder 3"/>
          <p:cNvSpPr>
            <a:spLocks noGrp="1"/>
          </p:cNvSpPr>
          <p:nvPr>
            <p:ph type="sldNum" sz="quarter" idx="5"/>
          </p:nvPr>
        </p:nvSpPr>
        <p:spPr/>
        <p:txBody>
          <a:bodyPr/>
          <a:lstStyle/>
          <a:p>
            <a:fld id="{5BB2149A-8F64-4D61-9849-6722ED29FD26}" type="slidenum">
              <a:rPr lang="en-US" smtClean="0"/>
              <a:t>30</a:t>
            </a:fld>
            <a:endParaRPr lang="en-US" dirty="0"/>
          </a:p>
        </p:txBody>
      </p:sp>
    </p:spTree>
    <p:extLst>
      <p:ext uri="{BB962C8B-B14F-4D97-AF65-F5344CB8AC3E}">
        <p14:creationId xmlns:p14="http://schemas.microsoft.com/office/powerpoint/2010/main" val="747262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entries must be  considered with a balance of utility and need to know.  Staff may not need to know that student was born prior to his parent’s marriage but it would clearly help student if Wellness staff understood that student tends to withdraw socially when stressed,  Education to other staff about confidential information.</a:t>
            </a:r>
          </a:p>
        </p:txBody>
      </p:sp>
      <p:sp>
        <p:nvSpPr>
          <p:cNvPr id="4" name="Slide Number Placeholder 3"/>
          <p:cNvSpPr>
            <a:spLocks noGrp="1"/>
          </p:cNvSpPr>
          <p:nvPr>
            <p:ph type="sldNum" sz="quarter" idx="5"/>
          </p:nvPr>
        </p:nvSpPr>
        <p:spPr/>
        <p:txBody>
          <a:bodyPr/>
          <a:lstStyle/>
          <a:p>
            <a:fld id="{5BB2149A-8F64-4D61-9849-6722ED29FD26}" type="slidenum">
              <a:rPr lang="en-US" smtClean="0"/>
              <a:t>31</a:t>
            </a:fld>
            <a:endParaRPr lang="en-US" dirty="0"/>
          </a:p>
        </p:txBody>
      </p:sp>
    </p:spTree>
    <p:extLst>
      <p:ext uri="{BB962C8B-B14F-4D97-AF65-F5344CB8AC3E}">
        <p14:creationId xmlns:p14="http://schemas.microsoft.com/office/powerpoint/2010/main" val="185561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untrue - </a:t>
            </a:r>
          </a:p>
        </p:txBody>
      </p:sp>
      <p:sp>
        <p:nvSpPr>
          <p:cNvPr id="4" name="Slide Number Placeholder 3"/>
          <p:cNvSpPr>
            <a:spLocks noGrp="1"/>
          </p:cNvSpPr>
          <p:nvPr>
            <p:ph type="sldNum" sz="quarter" idx="5"/>
          </p:nvPr>
        </p:nvSpPr>
        <p:spPr/>
        <p:txBody>
          <a:bodyPr/>
          <a:lstStyle/>
          <a:p>
            <a:fld id="{5BB2149A-8F64-4D61-9849-6722ED29FD26}" type="slidenum">
              <a:rPr lang="en-US" smtClean="0"/>
              <a:t>32</a:t>
            </a:fld>
            <a:endParaRPr lang="en-US" dirty="0"/>
          </a:p>
        </p:txBody>
      </p:sp>
    </p:spTree>
    <p:extLst>
      <p:ext uri="{BB962C8B-B14F-4D97-AF65-F5344CB8AC3E}">
        <p14:creationId xmlns:p14="http://schemas.microsoft.com/office/powerpoint/2010/main" val="2562645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B2149A-8F64-4D61-9849-6722ED29FD26}" type="slidenum">
              <a:rPr lang="en-US" smtClean="0"/>
              <a:t>33</a:t>
            </a:fld>
            <a:endParaRPr lang="en-US" dirty="0"/>
          </a:p>
        </p:txBody>
      </p:sp>
    </p:spTree>
    <p:extLst>
      <p:ext uri="{BB962C8B-B14F-4D97-AF65-F5344CB8AC3E}">
        <p14:creationId xmlns:p14="http://schemas.microsoft.com/office/powerpoint/2010/main" val="2183931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Yes, the HIPAA Authorization signed by students indicates that we may share this information with them.  However, following "need to know" as a guide, only the counselor and residential staff who work with this student need to be informed, not all counselors or all residential staff.</a:t>
            </a:r>
          </a:p>
          <a:p>
            <a:endParaRPr lang="en-US" dirty="0"/>
          </a:p>
        </p:txBody>
      </p:sp>
      <p:sp>
        <p:nvSpPr>
          <p:cNvPr id="4" name="Slide Number Placeholder 3"/>
          <p:cNvSpPr>
            <a:spLocks noGrp="1"/>
          </p:cNvSpPr>
          <p:nvPr>
            <p:ph type="sldNum" sz="quarter" idx="10"/>
          </p:nvPr>
        </p:nvSpPr>
        <p:spPr/>
        <p:txBody>
          <a:bodyPr/>
          <a:lstStyle/>
          <a:p>
            <a:pPr defTabSz="931774">
              <a:defRPr/>
            </a:pPr>
            <a:fld id="{6D83C1D8-9FFA-4466-9624-1991A4380761}" type="slidenum">
              <a:rPr lang="en-US">
                <a:solidFill>
                  <a:prstClr val="black"/>
                </a:solidFill>
                <a:latin typeface="Calibri"/>
              </a:rPr>
              <a:pPr defTabSz="931774">
                <a:defRPr/>
              </a:pPr>
              <a:t>34</a:t>
            </a:fld>
            <a:endParaRPr lang="en-US" dirty="0">
              <a:solidFill>
                <a:prstClr val="black"/>
              </a:solidFill>
              <a:latin typeface="Calibri"/>
            </a:endParaRPr>
          </a:p>
        </p:txBody>
      </p:sp>
    </p:spTree>
    <p:extLst>
      <p:ext uri="{BB962C8B-B14F-4D97-AF65-F5344CB8AC3E}">
        <p14:creationId xmlns:p14="http://schemas.microsoft.com/office/powerpoint/2010/main" val="3262231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Disclosure To Parents Of Minor:</a:t>
            </a:r>
          </a:p>
        </p:txBody>
      </p:sp>
      <p:sp>
        <p:nvSpPr>
          <p:cNvPr id="4" name="Slide Number Placeholder 3"/>
          <p:cNvSpPr>
            <a:spLocks noGrp="1"/>
          </p:cNvSpPr>
          <p:nvPr>
            <p:ph type="sldNum" sz="quarter" idx="10"/>
          </p:nvPr>
        </p:nvSpPr>
        <p:spPr/>
        <p:txBody>
          <a:bodyPr/>
          <a:lstStyle/>
          <a:p>
            <a:pPr defTabSz="931774">
              <a:defRPr/>
            </a:pPr>
            <a:fld id="{6D83C1D8-9FFA-4466-9624-1991A4380761}" type="slidenum">
              <a:rPr lang="en-US">
                <a:solidFill>
                  <a:prstClr val="black"/>
                </a:solidFill>
                <a:latin typeface="Calibri"/>
              </a:rPr>
              <a:pPr defTabSz="931774">
                <a:defRPr/>
              </a:pPr>
              <a:t>35</a:t>
            </a:fld>
            <a:endParaRPr lang="en-US" dirty="0">
              <a:solidFill>
                <a:prstClr val="black"/>
              </a:solidFill>
              <a:latin typeface="Calibri"/>
            </a:endParaRPr>
          </a:p>
        </p:txBody>
      </p:sp>
    </p:spTree>
    <p:extLst>
      <p:ext uri="{BB962C8B-B14F-4D97-AF65-F5344CB8AC3E}">
        <p14:creationId xmlns:p14="http://schemas.microsoft.com/office/powerpoint/2010/main" val="410354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Clash between ethics and morals/values</a:t>
            </a:r>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DBF3774F-6F00-4871-AD4F-EF32374E7503}" type="slidenum">
              <a:rPr lang="en-US">
                <a:solidFill>
                  <a:prstClr val="black"/>
                </a:solidFill>
                <a:latin typeface="Arial" charset="0"/>
              </a:rPr>
              <a:pPr defTabSz="931774" fontAlgn="base">
                <a:spcBef>
                  <a:spcPct val="0"/>
                </a:spcBef>
                <a:spcAft>
                  <a:spcPct val="0"/>
                </a:spcAft>
                <a:defRPr/>
              </a:pPr>
              <a:t>36</a:t>
            </a:fld>
            <a:endParaRPr lang="en-US" dirty="0">
              <a:solidFill>
                <a:prstClr val="black"/>
              </a:solidFill>
              <a:latin typeface="Arial" charset="0"/>
            </a:endParaRPr>
          </a:p>
        </p:txBody>
      </p:sp>
    </p:spTree>
    <p:extLst>
      <p:ext uri="{BB962C8B-B14F-4D97-AF65-F5344CB8AC3E}">
        <p14:creationId xmlns:p14="http://schemas.microsoft.com/office/powerpoint/2010/main" val="3211305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DBF3774F-6F00-4871-AD4F-EF32374E7503}" type="slidenum">
              <a:rPr lang="en-US">
                <a:solidFill>
                  <a:prstClr val="black"/>
                </a:solidFill>
                <a:latin typeface="Arial" charset="0"/>
              </a:rPr>
              <a:pPr defTabSz="931774" fontAlgn="base">
                <a:spcBef>
                  <a:spcPct val="0"/>
                </a:spcBef>
                <a:spcAft>
                  <a:spcPct val="0"/>
                </a:spcAft>
                <a:defRPr/>
              </a:pPr>
              <a:t>37</a:t>
            </a:fld>
            <a:endParaRPr lang="en-US" dirty="0">
              <a:solidFill>
                <a:prstClr val="black"/>
              </a:solidFill>
              <a:latin typeface="Arial" charset="0"/>
            </a:endParaRPr>
          </a:p>
        </p:txBody>
      </p:sp>
    </p:spTree>
    <p:extLst>
      <p:ext uri="{BB962C8B-B14F-4D97-AF65-F5344CB8AC3E}">
        <p14:creationId xmlns:p14="http://schemas.microsoft.com/office/powerpoint/2010/main" val="1855583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Yes, HIPAA in no way prevents health care providers from listening to family members or other caregivers who may have concerns about the health and well-being of the patient, so the health care provider can factor that information into the patient’s care. But you can't share any information, only listen and thank the mother for the call. </a:t>
            </a:r>
          </a:p>
          <a:p>
            <a:endParaRPr lang="en-US" dirty="0"/>
          </a:p>
        </p:txBody>
      </p:sp>
      <p:sp>
        <p:nvSpPr>
          <p:cNvPr id="4" name="Slide Number Placeholder 3"/>
          <p:cNvSpPr>
            <a:spLocks noGrp="1"/>
          </p:cNvSpPr>
          <p:nvPr>
            <p:ph type="sldNum" sz="quarter" idx="10"/>
          </p:nvPr>
        </p:nvSpPr>
        <p:spPr/>
        <p:txBody>
          <a:bodyPr/>
          <a:lstStyle/>
          <a:p>
            <a:pPr defTabSz="931774">
              <a:defRPr/>
            </a:pPr>
            <a:fld id="{6D83C1D8-9FFA-4466-9624-1991A4380761}" type="slidenum">
              <a:rPr lang="en-US">
                <a:solidFill>
                  <a:prstClr val="black"/>
                </a:solidFill>
                <a:latin typeface="Calibri"/>
              </a:rPr>
              <a:pPr defTabSz="931774">
                <a:defRPr/>
              </a:pPr>
              <a:t>38</a:t>
            </a:fld>
            <a:endParaRPr lang="en-US" dirty="0">
              <a:solidFill>
                <a:prstClr val="black"/>
              </a:solidFill>
              <a:latin typeface="Calibri"/>
            </a:endParaRPr>
          </a:p>
        </p:txBody>
      </p:sp>
    </p:spTree>
    <p:extLst>
      <p:ext uri="{BB962C8B-B14F-4D97-AF65-F5344CB8AC3E}">
        <p14:creationId xmlns:p14="http://schemas.microsoft.com/office/powerpoint/2010/main" val="2985984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say no but it is probably uncomfortable.</a:t>
            </a:r>
          </a:p>
          <a:p>
            <a:endParaRPr lang="en-US" dirty="0"/>
          </a:p>
          <a:p>
            <a:r>
              <a:rPr lang="en-US" dirty="0"/>
              <a:t>How do you respond?</a:t>
            </a:r>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DBF3774F-6F00-4871-AD4F-EF32374E7503}" type="slidenum">
              <a:rPr lang="en-US">
                <a:solidFill>
                  <a:prstClr val="black"/>
                </a:solidFill>
                <a:latin typeface="Arial" charset="0"/>
              </a:rPr>
              <a:pPr defTabSz="931774" fontAlgn="base">
                <a:spcBef>
                  <a:spcPct val="0"/>
                </a:spcBef>
                <a:spcAft>
                  <a:spcPct val="0"/>
                </a:spcAft>
                <a:defRPr/>
              </a:pPr>
              <a:t>39</a:t>
            </a:fld>
            <a:endParaRPr lang="en-US" dirty="0">
              <a:solidFill>
                <a:prstClr val="black"/>
              </a:solidFill>
              <a:latin typeface="Arial" charset="0"/>
            </a:endParaRPr>
          </a:p>
        </p:txBody>
      </p:sp>
    </p:spTree>
    <p:extLst>
      <p:ext uri="{BB962C8B-B14F-4D97-AF65-F5344CB8AC3E}">
        <p14:creationId xmlns:p14="http://schemas.microsoft.com/office/powerpoint/2010/main" val="50200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2149A-8F64-4D61-9849-6722ED29FD26}" type="slidenum">
              <a:rPr lang="en-US" smtClean="0"/>
              <a:t>4</a:t>
            </a:fld>
            <a:endParaRPr lang="en-US" dirty="0"/>
          </a:p>
        </p:txBody>
      </p:sp>
    </p:spTree>
    <p:extLst>
      <p:ext uri="{BB962C8B-B14F-4D97-AF65-F5344CB8AC3E}">
        <p14:creationId xmlns:p14="http://schemas.microsoft.com/office/powerpoint/2010/main" val="3996654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a:defRPr/>
            </a:pPr>
            <a:endParaRPr lang="en-US" dirty="0"/>
          </a:p>
        </p:txBody>
      </p:sp>
      <p:sp>
        <p:nvSpPr>
          <p:cNvPr id="4" name="Slide Number Placeholder 3"/>
          <p:cNvSpPr>
            <a:spLocks noGrp="1"/>
          </p:cNvSpPr>
          <p:nvPr>
            <p:ph type="sldNum" sz="quarter" idx="10"/>
          </p:nvPr>
        </p:nvSpPr>
        <p:spPr/>
        <p:txBody>
          <a:bodyPr/>
          <a:lstStyle/>
          <a:p>
            <a:pPr defTabSz="931774">
              <a:defRPr/>
            </a:pPr>
            <a:fld id="{13560848-98A0-1A44-A32D-F8AB92F80ADA}" type="slidenum">
              <a:rPr lang="en-US">
                <a:solidFill>
                  <a:prstClr val="black"/>
                </a:solidFill>
                <a:latin typeface="Calibri"/>
              </a:rPr>
              <a:pPr defTabSz="931774">
                <a:defRPr/>
              </a:pPr>
              <a:t>40</a:t>
            </a:fld>
            <a:endParaRPr lang="en-US" dirty="0">
              <a:solidFill>
                <a:prstClr val="black"/>
              </a:solidFill>
              <a:latin typeface="Calibri"/>
            </a:endParaRPr>
          </a:p>
        </p:txBody>
      </p:sp>
    </p:spTree>
    <p:extLst>
      <p:ext uri="{BB962C8B-B14F-4D97-AF65-F5344CB8AC3E}">
        <p14:creationId xmlns:p14="http://schemas.microsoft.com/office/powerpoint/2010/main" val="2456234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So the other student is not your patient</a:t>
            </a:r>
          </a:p>
        </p:txBody>
      </p:sp>
      <p:sp>
        <p:nvSpPr>
          <p:cNvPr id="4" name="Slide Number Placeholder 3"/>
          <p:cNvSpPr>
            <a:spLocks noGrp="1"/>
          </p:cNvSpPr>
          <p:nvPr>
            <p:ph type="sldNum" sz="quarter" idx="5"/>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DBF3774F-6F00-4871-AD4F-EF32374E7503}"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68858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decide to tell him the truth, could you do something to minimize the impact?</a:t>
            </a:r>
          </a:p>
          <a:p>
            <a:r>
              <a:rPr lang="en-US" dirty="0"/>
              <a:t>Bring student back to center to let him know about ZT? Tell family about his threat and your concerns? Ask for RO to get involve RE: MSWR versus ZT?</a:t>
            </a:r>
          </a:p>
          <a:p>
            <a:endParaRPr lang="en-US" dirty="0"/>
          </a:p>
        </p:txBody>
      </p:sp>
      <p:sp>
        <p:nvSpPr>
          <p:cNvPr id="4" name="Slide Number Placeholder 3"/>
          <p:cNvSpPr>
            <a:spLocks noGrp="1"/>
          </p:cNvSpPr>
          <p:nvPr>
            <p:ph type="sldNum" sz="quarter" idx="5"/>
          </p:nvPr>
        </p:nvSpPr>
        <p:spPr/>
        <p:txBody>
          <a:bodyPr/>
          <a:lstStyle/>
          <a:p>
            <a:fld id="{5BB2149A-8F64-4D61-9849-6722ED29FD26}" type="slidenum">
              <a:rPr lang="en-US" smtClean="0"/>
              <a:t>42</a:t>
            </a:fld>
            <a:endParaRPr lang="en-US" dirty="0"/>
          </a:p>
        </p:txBody>
      </p:sp>
    </p:spTree>
    <p:extLst>
      <p:ext uri="{BB962C8B-B14F-4D97-AF65-F5344CB8AC3E}">
        <p14:creationId xmlns:p14="http://schemas.microsoft.com/office/powerpoint/2010/main" val="2677109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B2149A-8F64-4D61-9849-6722ED29FD26}" type="slidenum">
              <a:rPr lang="en-US" smtClean="0"/>
              <a:t>43</a:t>
            </a:fld>
            <a:endParaRPr lang="en-US" dirty="0"/>
          </a:p>
        </p:txBody>
      </p:sp>
    </p:spTree>
    <p:extLst>
      <p:ext uri="{BB962C8B-B14F-4D97-AF65-F5344CB8AC3E}">
        <p14:creationId xmlns:p14="http://schemas.microsoft.com/office/powerpoint/2010/main" val="1549818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conflict here?</a:t>
            </a:r>
          </a:p>
          <a:p>
            <a:pPr lvl="0"/>
            <a:r>
              <a:rPr lang="en-US" dirty="0"/>
              <a:t>What are some of the ethical issues here?</a:t>
            </a:r>
          </a:p>
          <a:p>
            <a:pPr lvl="0"/>
            <a:r>
              <a:rPr lang="en-US" dirty="0"/>
              <a:t>Confidentiality</a:t>
            </a:r>
          </a:p>
          <a:p>
            <a:pPr lvl="0"/>
            <a:r>
              <a:rPr lang="en-US" dirty="0"/>
              <a:t>What do you do when a coworker breaks policy, etc.</a:t>
            </a:r>
          </a:p>
          <a:p>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DBF3774F-6F00-4871-AD4F-EF32374E7503}"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69860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DBF3774F-6F00-4871-AD4F-EF32374E7503}" type="slidenum">
              <a:rPr lang="en-US">
                <a:solidFill>
                  <a:prstClr val="black"/>
                </a:solidFill>
                <a:latin typeface="Arial" charset="0"/>
              </a:rPr>
              <a:pPr defTabSz="931774" fontAlgn="base">
                <a:spcBef>
                  <a:spcPct val="0"/>
                </a:spcBef>
                <a:spcAft>
                  <a:spcPct val="0"/>
                </a:spcAft>
                <a:defRPr/>
              </a:pPr>
              <a:t>45</a:t>
            </a:fld>
            <a:endParaRPr lang="en-US" dirty="0">
              <a:solidFill>
                <a:prstClr val="black"/>
              </a:solidFill>
              <a:latin typeface="Arial" charset="0"/>
            </a:endParaRPr>
          </a:p>
        </p:txBody>
      </p:sp>
    </p:spTree>
    <p:extLst>
      <p:ext uri="{BB962C8B-B14F-4D97-AF65-F5344CB8AC3E}">
        <p14:creationId xmlns:p14="http://schemas.microsoft.com/office/powerpoint/2010/main" val="684472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defTabSz="931774" eaLnBrk="1" fontAlgn="base" hangingPunct="1">
              <a:spcBef>
                <a:spcPct val="0"/>
              </a:spcBef>
              <a:spcAft>
                <a:spcPct val="0"/>
              </a:spcAft>
              <a:defRPr/>
            </a:pPr>
            <a:fld id="{9FE216E2-0239-4694-AF6E-34AA2ACC7699}" type="slidenum">
              <a:rPr lang="en-US">
                <a:solidFill>
                  <a:prstClr val="black"/>
                </a:solidFill>
              </a:rPr>
              <a:pPr defTabSz="931774" eaLnBrk="1" fontAlgn="base" hangingPunct="1">
                <a:spcBef>
                  <a:spcPct val="0"/>
                </a:spcBef>
                <a:spcAft>
                  <a:spcPct val="0"/>
                </a:spcAft>
                <a:defRPr/>
              </a:pPr>
              <a:t>46</a:t>
            </a:fld>
            <a:endParaRPr lang="en-US" dirty="0">
              <a:solidFill>
                <a:prstClr val="black"/>
              </a:solidFill>
            </a:endParaRPr>
          </a:p>
        </p:txBody>
      </p:sp>
      <p:sp>
        <p:nvSpPr>
          <p:cNvPr id="89091" name="Rectangle 2"/>
          <p:cNvSpPr>
            <a:spLocks noGrp="1" noRot="1" noChangeAspect="1" noChangeArrowheads="1" noTextEdit="1"/>
          </p:cNvSpPr>
          <p:nvPr>
            <p:ph type="sldImg"/>
          </p:nvPr>
        </p:nvSpPr>
        <p:spPr bwMode="auto">
          <a:xfrm>
            <a:off x="1554163" y="709613"/>
            <a:ext cx="4059237" cy="2282825"/>
          </a:xfrm>
          <a:noFill/>
          <a:ln>
            <a:solidFill>
              <a:srgbClr val="000000"/>
            </a:solidFill>
            <a:miter lim="800000"/>
            <a:headEnd/>
            <a:tailEnd/>
          </a:ln>
        </p:spPr>
      </p:sp>
      <p:sp>
        <p:nvSpPr>
          <p:cNvPr id="89092" name="Rectangle 3"/>
          <p:cNvSpPr>
            <a:spLocks noGrp="1" noChangeArrowheads="1"/>
          </p:cNvSpPr>
          <p:nvPr>
            <p:ph type="body" idx="1"/>
          </p:nvPr>
        </p:nvSpPr>
        <p:spPr bwMode="auto">
          <a:xfrm>
            <a:off x="955906" y="3150447"/>
            <a:ext cx="5256034" cy="4802791"/>
          </a:xfrm>
          <a:noFill/>
        </p:spPr>
        <p:txBody>
          <a:bodyPr wrap="square" numCol="1" anchor="t" anchorCtr="0" compatLnSpc="1">
            <a:prstTxWarp prst="textNoShape">
              <a:avLst/>
            </a:prstTxWarp>
            <a:normAutofit/>
          </a:bodyPr>
          <a:lstStyle/>
          <a:p>
            <a:pPr eaLnBrk="1" hangingPunct="1">
              <a:spcBef>
                <a:spcPct val="0"/>
              </a:spcBef>
            </a:pPr>
            <a:endParaRPr lang="en-US" dirty="0"/>
          </a:p>
        </p:txBody>
      </p:sp>
    </p:spTree>
    <p:extLst>
      <p:ext uri="{BB962C8B-B14F-4D97-AF65-F5344CB8AC3E}">
        <p14:creationId xmlns:p14="http://schemas.microsoft.com/office/powerpoint/2010/main" val="2670868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a:t>
            </a:r>
            <a:r>
              <a:rPr lang="en-US" baseline="0" dirty="0"/>
              <a:t> this slide,</a:t>
            </a:r>
            <a:r>
              <a:rPr lang="en-US" dirty="0"/>
              <a:t> you will find current contact information</a:t>
            </a:r>
            <a:r>
              <a:rPr lang="en-US" baseline="0" dirty="0"/>
              <a:t> by region for your regional mental health consultants.</a:t>
            </a:r>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DBF3774F-6F00-4871-AD4F-EF32374E7503}" type="slidenum">
              <a:rPr lang="en-US">
                <a:solidFill>
                  <a:prstClr val="black"/>
                </a:solidFill>
                <a:latin typeface="Arial" charset="0"/>
              </a:rPr>
              <a:pPr defTabSz="931774" fontAlgn="base">
                <a:spcBef>
                  <a:spcPct val="0"/>
                </a:spcBef>
                <a:spcAft>
                  <a:spcPct val="0"/>
                </a:spcAft>
                <a:defRPr/>
              </a:pPr>
              <a:t>47</a:t>
            </a:fld>
            <a:endParaRPr lang="en-US" dirty="0">
              <a:solidFill>
                <a:prstClr val="black"/>
              </a:solidFill>
              <a:latin typeface="Arial" charset="0"/>
            </a:endParaRPr>
          </a:p>
        </p:txBody>
      </p:sp>
    </p:spTree>
    <p:extLst>
      <p:ext uri="{BB962C8B-B14F-4D97-AF65-F5344CB8AC3E}">
        <p14:creationId xmlns:p14="http://schemas.microsoft.com/office/powerpoint/2010/main" val="1947230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2149A-8F64-4D61-9849-6722ED29FD26}" type="slidenum">
              <a:rPr lang="en-US" smtClean="0"/>
              <a:t>48</a:t>
            </a:fld>
            <a:endParaRPr lang="en-US" dirty="0"/>
          </a:p>
        </p:txBody>
      </p:sp>
    </p:spTree>
    <p:extLst>
      <p:ext uri="{BB962C8B-B14F-4D97-AF65-F5344CB8AC3E}">
        <p14:creationId xmlns:p14="http://schemas.microsoft.com/office/powerpoint/2010/main" val="13111278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489387"/>
            <a:ext cx="5732949" cy="4253103"/>
          </a:xfrm>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DBF3774F-6F00-4871-AD4F-EF32374E7503}" type="slidenum">
              <a:rPr lang="en-US">
                <a:solidFill>
                  <a:prstClr val="black"/>
                </a:solidFill>
                <a:latin typeface="Arial" charset="0"/>
              </a:rPr>
              <a:pPr defTabSz="931774" fontAlgn="base">
                <a:spcBef>
                  <a:spcPct val="0"/>
                </a:spcBef>
                <a:spcAft>
                  <a:spcPct val="0"/>
                </a:spcAft>
                <a:defRPr/>
              </a:pPr>
              <a:t>49</a:t>
            </a:fld>
            <a:endParaRPr lang="en-US" dirty="0">
              <a:solidFill>
                <a:prstClr val="black"/>
              </a:solidFill>
              <a:latin typeface="Arial" charset="0"/>
            </a:endParaRPr>
          </a:p>
        </p:txBody>
      </p:sp>
    </p:spTree>
    <p:extLst>
      <p:ext uri="{BB962C8B-B14F-4D97-AF65-F5344CB8AC3E}">
        <p14:creationId xmlns:p14="http://schemas.microsoft.com/office/powerpoint/2010/main" val="259345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2149A-8F64-4D61-9849-6722ED29FD26}" type="slidenum">
              <a:rPr lang="en-US" smtClean="0"/>
              <a:t>5</a:t>
            </a:fld>
            <a:endParaRPr lang="en-US" dirty="0"/>
          </a:p>
        </p:txBody>
      </p:sp>
    </p:spTree>
    <p:extLst>
      <p:ext uri="{BB962C8B-B14F-4D97-AF65-F5344CB8AC3E}">
        <p14:creationId xmlns:p14="http://schemas.microsoft.com/office/powerpoint/2010/main" val="400616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we talk about ethical decision making these terms are sort of thrown around- Values, Morals, and Ethics.  Let’s define them.  In the chat box, type which definition by number describes values (2).  Morals ( 3) and Ethics (1).  </a:t>
            </a:r>
          </a:p>
        </p:txBody>
      </p:sp>
      <p:sp>
        <p:nvSpPr>
          <p:cNvPr id="4" name="Slide Number Placeholder 3"/>
          <p:cNvSpPr>
            <a:spLocks noGrp="1"/>
          </p:cNvSpPr>
          <p:nvPr>
            <p:ph type="sldNum" sz="quarter" idx="5"/>
          </p:nvPr>
        </p:nvSpPr>
        <p:spPr/>
        <p:txBody>
          <a:bodyPr/>
          <a:lstStyle/>
          <a:p>
            <a:fld id="{5BB2149A-8F64-4D61-9849-6722ED29FD26}" type="slidenum">
              <a:rPr lang="en-US" smtClean="0"/>
              <a:t>6</a:t>
            </a:fld>
            <a:endParaRPr lang="en-US" dirty="0"/>
          </a:p>
        </p:txBody>
      </p:sp>
    </p:spTree>
    <p:extLst>
      <p:ext uri="{BB962C8B-B14F-4D97-AF65-F5344CB8AC3E}">
        <p14:creationId xmlns:p14="http://schemas.microsoft.com/office/powerpoint/2010/main" val="230094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this slide- type in the top 3 qualities you think are important to be an effective mental health provider – these will more than likely also reflect your values.  </a:t>
            </a:r>
          </a:p>
        </p:txBody>
      </p:sp>
      <p:sp>
        <p:nvSpPr>
          <p:cNvPr id="4" name="Slide Number Placeholder 3"/>
          <p:cNvSpPr>
            <a:spLocks noGrp="1"/>
          </p:cNvSpPr>
          <p:nvPr>
            <p:ph type="sldNum" sz="quarter" idx="5"/>
          </p:nvPr>
        </p:nvSpPr>
        <p:spPr/>
        <p:txBody>
          <a:bodyPr/>
          <a:lstStyle/>
          <a:p>
            <a:fld id="{5BB2149A-8F64-4D61-9849-6722ED29FD26}" type="slidenum">
              <a:rPr lang="en-US" smtClean="0"/>
              <a:t>7</a:t>
            </a:fld>
            <a:endParaRPr lang="en-US" dirty="0"/>
          </a:p>
        </p:txBody>
      </p:sp>
    </p:spTree>
    <p:extLst>
      <p:ext uri="{BB962C8B-B14F-4D97-AF65-F5344CB8AC3E}">
        <p14:creationId xmlns:p14="http://schemas.microsoft.com/office/powerpoint/2010/main" val="2402132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of ethics are developed to protect the individuals and the group the members belong to.  It provides a road map. All behavioral health organizations have a professional code of ethics as you know and typically it is broken down into 2 areas – Ethical Principles and Code of Ethics</a:t>
            </a:r>
          </a:p>
          <a:p>
            <a:endParaRPr lang="en-US" dirty="0"/>
          </a:p>
          <a:p>
            <a:endParaRPr lang="en-US" dirty="0"/>
          </a:p>
        </p:txBody>
      </p:sp>
      <p:sp>
        <p:nvSpPr>
          <p:cNvPr id="4" name="Slide Number Placeholder 3"/>
          <p:cNvSpPr>
            <a:spLocks noGrp="1"/>
          </p:cNvSpPr>
          <p:nvPr>
            <p:ph type="sldNum" sz="quarter" idx="10"/>
          </p:nvPr>
        </p:nvSpPr>
        <p:spPr/>
        <p:txBody>
          <a:bodyPr/>
          <a:lstStyle/>
          <a:p>
            <a:pPr defTabSz="465887">
              <a:defRPr/>
            </a:pPr>
            <a:fld id="{B36392A5-00F8-4B40-B46C-7CA31B660224}" type="slidenum">
              <a:rPr lang="en-US">
                <a:solidFill>
                  <a:prstClr val="black"/>
                </a:solidFill>
                <a:latin typeface="Calibri" panose="020F0502020204030204"/>
              </a:rPr>
              <a:pPr defTabSz="465887">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4207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of ethical decision making – in addition to ethical principles and code of ethics we have to be mindful of the relevant laws involved. </a:t>
            </a:r>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DBF3774F-6F00-4871-AD4F-EF32374E7503}" type="slidenum">
              <a:rPr lang="en-US">
                <a:solidFill>
                  <a:prstClr val="black"/>
                </a:solidFill>
                <a:latin typeface="Arial" charset="0"/>
              </a:rPr>
              <a:pPr defTabSz="931774" fontAlgn="base">
                <a:spcBef>
                  <a:spcPct val="0"/>
                </a:spcBef>
                <a:spcAft>
                  <a:spcPct val="0"/>
                </a:spcAft>
                <a:defRPr/>
              </a:pPr>
              <a:t>9</a:t>
            </a:fld>
            <a:endParaRPr lang="en-US" dirty="0">
              <a:solidFill>
                <a:prstClr val="black"/>
              </a:solidFill>
              <a:latin typeface="Arial" charset="0"/>
            </a:endParaRPr>
          </a:p>
        </p:txBody>
      </p:sp>
    </p:spTree>
    <p:extLst>
      <p:ext uri="{BB962C8B-B14F-4D97-AF65-F5344CB8AC3E}">
        <p14:creationId xmlns:p14="http://schemas.microsoft.com/office/powerpoint/2010/main" val="2650311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963707"/>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816">
          <p15:clr>
            <a:srgbClr val="FBAE40"/>
          </p15:clr>
        </p15:guide>
        <p15:guide id="4" orient="horz" pos="1064">
          <p15:clr>
            <a:srgbClr val="FBAE40"/>
          </p15:clr>
        </p15:guide>
        <p15:guide id="5" pos="301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261612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1030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420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2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766501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259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627981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95618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912101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682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5803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932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716D19-DF4C-4003-B3AB-D8321C35D60C}"/>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0C22ADE1-2214-49AF-89F9-5BDDC74A3EA0}"/>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EF94022-AC05-499E-9237-01F15FBDE9A2}"/>
              </a:ext>
            </a:extLst>
          </p:cNvPr>
          <p:cNvSpPr>
            <a:spLocks noGrp="1"/>
          </p:cNvSpPr>
          <p:nvPr>
            <p:ph type="sldNum" sz="quarter" idx="16"/>
          </p:nvPr>
        </p:nvSpPr>
        <p:spPr/>
        <p:txBody>
          <a:bodyPr/>
          <a:lstStyle>
            <a:lvl1pPr>
              <a:defRPr/>
            </a:lvl1pPr>
          </a:lstStyle>
          <a:p>
            <a:pPr>
              <a:defRPr/>
            </a:pPr>
            <a:fld id="{92FE1F22-1294-4E39-B994-1304A94F8A3E}" type="slidenum">
              <a:rPr lang="en-US" altLang="en-US"/>
              <a:pPr>
                <a:defRPr/>
              </a:pPr>
              <a:t>‹#›</a:t>
            </a:fld>
            <a:endParaRPr lang="en-US" altLang="en-US" dirty="0"/>
          </a:p>
        </p:txBody>
      </p:sp>
    </p:spTree>
    <p:extLst>
      <p:ext uri="{BB962C8B-B14F-4D97-AF65-F5344CB8AC3E}">
        <p14:creationId xmlns:p14="http://schemas.microsoft.com/office/powerpoint/2010/main" val="3691960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6E39D01-8DD9-40FD-AFB1-0FF81B272814}" type="slidenum">
              <a:rPr lang="en-US" smtClean="0"/>
              <a:pPr>
                <a:defRPr/>
              </a:pPr>
              <a:t>‹#›</a:t>
            </a:fld>
            <a:endParaRPr lang="en-US" dirty="0"/>
          </a:p>
        </p:txBody>
      </p:sp>
    </p:spTree>
    <p:extLst>
      <p:ext uri="{BB962C8B-B14F-4D97-AF65-F5344CB8AC3E}">
        <p14:creationId xmlns:p14="http://schemas.microsoft.com/office/powerpoint/2010/main" val="1673906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4233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3D35633-158A-4E04-893D-D6633F86FC2E}" type="slidenum">
              <a:rPr lang="en-US" smtClean="0"/>
              <a:pPr>
                <a:defRPr/>
              </a:pPr>
              <a:t>‹#›</a:t>
            </a:fld>
            <a:endParaRPr lang="en-US" dirty="0"/>
          </a:p>
        </p:txBody>
      </p:sp>
    </p:spTree>
    <p:extLst>
      <p:ext uri="{BB962C8B-B14F-4D97-AF65-F5344CB8AC3E}">
        <p14:creationId xmlns:p14="http://schemas.microsoft.com/office/powerpoint/2010/main" val="703161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757868B-9620-40F3-A4B3-F9E59E8A5822}" type="slidenum">
              <a:rPr lang="en-US" smtClean="0"/>
              <a:pPr>
                <a:defRPr/>
              </a:pPr>
              <a:t>‹#›</a:t>
            </a:fld>
            <a:endParaRPr lang="en-US" dirty="0"/>
          </a:p>
        </p:txBody>
      </p:sp>
    </p:spTree>
    <p:extLst>
      <p:ext uri="{BB962C8B-B14F-4D97-AF65-F5344CB8AC3E}">
        <p14:creationId xmlns:p14="http://schemas.microsoft.com/office/powerpoint/2010/main" val="29534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8461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hwc_ppt_slide1">
            <a:extLst>
              <a:ext uri="{FF2B5EF4-FFF2-40B4-BE49-F238E27FC236}">
                <a16:creationId xmlns:a16="http://schemas.microsoft.com/office/drawing/2014/main" id="{40D80C42-BA85-4536-979C-BAF4801B5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914400" y="2130426"/>
            <a:ext cx="10363200" cy="1470025"/>
          </a:xfrm>
        </p:spPr>
        <p:txBody>
          <a:bodyPr/>
          <a:lstStyle>
            <a:lvl1pPr>
              <a:defRPr>
                <a:solidFill>
                  <a:schemeClr val="bg1"/>
                </a:solidFill>
              </a:defRPr>
            </a:lvl1pPr>
          </a:lstStyle>
          <a:p>
            <a:r>
              <a:rPr lang="en-US"/>
              <a:t>Click to edit Master title style</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421905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7E00F24-7C68-4C57-BB0B-F53B2916C2B3}"/>
              </a:ext>
            </a:extLst>
          </p:cNvPr>
          <p:cNvSpPr>
            <a:spLocks noGrp="1" noChangeArrowheads="1"/>
          </p:cNvSpPr>
          <p:nvPr>
            <p:ph type="sldNum" sz="quarter" idx="10"/>
          </p:nvPr>
        </p:nvSpPr>
        <p:spPr>
          <a:ln/>
        </p:spPr>
        <p:txBody>
          <a:bodyPr/>
          <a:lstStyle>
            <a:lvl1pPr>
              <a:defRPr/>
            </a:lvl1pPr>
          </a:lstStyle>
          <a:p>
            <a:pPr>
              <a:defRPr/>
            </a:pPr>
            <a:fld id="{B4DABD55-C9B9-4BAB-874E-C39039F7C126}" type="slidenum">
              <a:rPr lang="en-US" altLang="en-US"/>
              <a:pPr>
                <a:defRPr/>
              </a:pPr>
              <a:t>‹#›</a:t>
            </a:fld>
            <a:endParaRPr lang="en-US" altLang="en-US" dirty="0"/>
          </a:p>
        </p:txBody>
      </p:sp>
    </p:spTree>
    <p:extLst>
      <p:ext uri="{BB962C8B-B14F-4D97-AF65-F5344CB8AC3E}">
        <p14:creationId xmlns:p14="http://schemas.microsoft.com/office/powerpoint/2010/main" val="2575924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5459920E-640A-4AA6-884A-097A6EE850FA}"/>
              </a:ext>
            </a:extLst>
          </p:cNvPr>
          <p:cNvSpPr>
            <a:spLocks noGrp="1" noChangeArrowheads="1"/>
          </p:cNvSpPr>
          <p:nvPr>
            <p:ph type="sldNum" sz="quarter" idx="10"/>
          </p:nvPr>
        </p:nvSpPr>
        <p:spPr>
          <a:ln/>
        </p:spPr>
        <p:txBody>
          <a:bodyPr/>
          <a:lstStyle>
            <a:lvl1pPr>
              <a:defRPr/>
            </a:lvl1pPr>
          </a:lstStyle>
          <a:p>
            <a:pPr>
              <a:defRPr/>
            </a:pPr>
            <a:fld id="{DAB9B2BC-C20C-44F1-B498-55FB8257818A}" type="slidenum">
              <a:rPr lang="en-US" altLang="en-US"/>
              <a:pPr>
                <a:defRPr/>
              </a:pPr>
              <a:t>‹#›</a:t>
            </a:fld>
            <a:endParaRPr lang="en-US" altLang="en-US" dirty="0"/>
          </a:p>
        </p:txBody>
      </p:sp>
    </p:spTree>
    <p:extLst>
      <p:ext uri="{BB962C8B-B14F-4D97-AF65-F5344CB8AC3E}">
        <p14:creationId xmlns:p14="http://schemas.microsoft.com/office/powerpoint/2010/main" val="62379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23412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36800" y="1600201"/>
            <a:ext cx="467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600201"/>
            <a:ext cx="467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83D6D52-1E1B-48D4-A8F1-D2C6CD60B290}"/>
              </a:ext>
            </a:extLst>
          </p:cNvPr>
          <p:cNvSpPr>
            <a:spLocks noGrp="1" noChangeArrowheads="1"/>
          </p:cNvSpPr>
          <p:nvPr>
            <p:ph type="sldNum" sz="quarter" idx="10"/>
          </p:nvPr>
        </p:nvSpPr>
        <p:spPr>
          <a:ln/>
        </p:spPr>
        <p:txBody>
          <a:bodyPr/>
          <a:lstStyle>
            <a:lvl1pPr>
              <a:defRPr/>
            </a:lvl1pPr>
          </a:lstStyle>
          <a:p>
            <a:pPr>
              <a:defRPr/>
            </a:pPr>
            <a:fld id="{29C35A7C-4430-44FF-8C2C-10BC5084EEAE}" type="slidenum">
              <a:rPr lang="en-US" altLang="en-US"/>
              <a:pPr>
                <a:defRPr/>
              </a:pPr>
              <a:t>‹#›</a:t>
            </a:fld>
            <a:endParaRPr lang="en-US" altLang="en-US" dirty="0"/>
          </a:p>
        </p:txBody>
      </p:sp>
    </p:spTree>
    <p:extLst>
      <p:ext uri="{BB962C8B-B14F-4D97-AF65-F5344CB8AC3E}">
        <p14:creationId xmlns:p14="http://schemas.microsoft.com/office/powerpoint/2010/main" val="3081849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23A0B01-85ED-45D6-A2B9-229643209B22}"/>
              </a:ext>
            </a:extLst>
          </p:cNvPr>
          <p:cNvSpPr>
            <a:spLocks noGrp="1" noChangeArrowheads="1"/>
          </p:cNvSpPr>
          <p:nvPr>
            <p:ph type="sldNum" sz="quarter" idx="10"/>
          </p:nvPr>
        </p:nvSpPr>
        <p:spPr>
          <a:ln/>
        </p:spPr>
        <p:txBody>
          <a:bodyPr/>
          <a:lstStyle>
            <a:lvl1pPr>
              <a:defRPr/>
            </a:lvl1pPr>
          </a:lstStyle>
          <a:p>
            <a:pPr>
              <a:defRPr/>
            </a:pPr>
            <a:fld id="{8B46E86C-9EB0-4543-9FFC-AA21B1D23A82}" type="slidenum">
              <a:rPr lang="en-US" altLang="en-US"/>
              <a:pPr>
                <a:defRPr/>
              </a:pPr>
              <a:t>‹#›</a:t>
            </a:fld>
            <a:endParaRPr lang="en-US" altLang="en-US" dirty="0"/>
          </a:p>
        </p:txBody>
      </p:sp>
    </p:spTree>
    <p:extLst>
      <p:ext uri="{BB962C8B-B14F-4D97-AF65-F5344CB8AC3E}">
        <p14:creationId xmlns:p14="http://schemas.microsoft.com/office/powerpoint/2010/main" val="2745515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6A571FED-886F-4E17-AE52-8751CAF4525A}"/>
              </a:ext>
            </a:extLst>
          </p:cNvPr>
          <p:cNvSpPr>
            <a:spLocks noGrp="1" noChangeArrowheads="1"/>
          </p:cNvSpPr>
          <p:nvPr>
            <p:ph type="sldNum" sz="quarter" idx="10"/>
          </p:nvPr>
        </p:nvSpPr>
        <p:spPr>
          <a:ln/>
        </p:spPr>
        <p:txBody>
          <a:bodyPr/>
          <a:lstStyle>
            <a:lvl1pPr>
              <a:defRPr/>
            </a:lvl1pPr>
          </a:lstStyle>
          <a:p>
            <a:pPr>
              <a:defRPr/>
            </a:pPr>
            <a:fld id="{4BBF1C03-33E8-46A3-98F7-2BFEDDFEED5A}" type="slidenum">
              <a:rPr lang="en-US" altLang="en-US"/>
              <a:pPr>
                <a:defRPr/>
              </a:pPr>
              <a:t>‹#›</a:t>
            </a:fld>
            <a:endParaRPr lang="en-US" altLang="en-US" dirty="0"/>
          </a:p>
        </p:txBody>
      </p:sp>
    </p:spTree>
    <p:extLst>
      <p:ext uri="{BB962C8B-B14F-4D97-AF65-F5344CB8AC3E}">
        <p14:creationId xmlns:p14="http://schemas.microsoft.com/office/powerpoint/2010/main" val="1260500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B7F0F5C-C722-4AA3-9E47-9FCB4A7B4F8C}"/>
              </a:ext>
            </a:extLst>
          </p:cNvPr>
          <p:cNvSpPr>
            <a:spLocks noGrp="1" noChangeArrowheads="1"/>
          </p:cNvSpPr>
          <p:nvPr>
            <p:ph type="sldNum" sz="quarter" idx="10"/>
          </p:nvPr>
        </p:nvSpPr>
        <p:spPr>
          <a:ln/>
        </p:spPr>
        <p:txBody>
          <a:bodyPr/>
          <a:lstStyle>
            <a:lvl1pPr>
              <a:defRPr/>
            </a:lvl1pPr>
          </a:lstStyle>
          <a:p>
            <a:pPr>
              <a:defRPr/>
            </a:pPr>
            <a:fld id="{25F790A5-5BB2-49CC-99E6-B3F3B181072F}" type="slidenum">
              <a:rPr lang="en-US" altLang="en-US"/>
              <a:pPr>
                <a:defRPr/>
              </a:pPr>
              <a:t>‹#›</a:t>
            </a:fld>
            <a:endParaRPr lang="en-US" altLang="en-US" dirty="0"/>
          </a:p>
        </p:txBody>
      </p:sp>
    </p:spTree>
    <p:extLst>
      <p:ext uri="{BB962C8B-B14F-4D97-AF65-F5344CB8AC3E}">
        <p14:creationId xmlns:p14="http://schemas.microsoft.com/office/powerpoint/2010/main" val="2922788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8AB851E-6956-4871-8094-372C5421E289}"/>
              </a:ext>
            </a:extLst>
          </p:cNvPr>
          <p:cNvSpPr>
            <a:spLocks noGrp="1" noChangeArrowheads="1"/>
          </p:cNvSpPr>
          <p:nvPr>
            <p:ph type="sldNum" sz="quarter" idx="10"/>
          </p:nvPr>
        </p:nvSpPr>
        <p:spPr>
          <a:ln/>
        </p:spPr>
        <p:txBody>
          <a:bodyPr/>
          <a:lstStyle>
            <a:lvl1pPr>
              <a:defRPr/>
            </a:lvl1pPr>
          </a:lstStyle>
          <a:p>
            <a:pPr>
              <a:defRPr/>
            </a:pPr>
            <a:fld id="{F818107F-5282-47EC-A6FD-F4BB0867E315}" type="slidenum">
              <a:rPr lang="en-US" altLang="en-US"/>
              <a:pPr>
                <a:defRPr/>
              </a:pPr>
              <a:t>‹#›</a:t>
            </a:fld>
            <a:endParaRPr lang="en-US" altLang="en-US" dirty="0"/>
          </a:p>
        </p:txBody>
      </p:sp>
    </p:spTree>
    <p:extLst>
      <p:ext uri="{BB962C8B-B14F-4D97-AF65-F5344CB8AC3E}">
        <p14:creationId xmlns:p14="http://schemas.microsoft.com/office/powerpoint/2010/main" val="2902871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8DECDCE-54D6-4F6A-91F0-99126FAAF861}"/>
              </a:ext>
            </a:extLst>
          </p:cNvPr>
          <p:cNvSpPr>
            <a:spLocks noGrp="1" noChangeArrowheads="1"/>
          </p:cNvSpPr>
          <p:nvPr>
            <p:ph type="sldNum" sz="quarter" idx="10"/>
          </p:nvPr>
        </p:nvSpPr>
        <p:spPr>
          <a:ln/>
        </p:spPr>
        <p:txBody>
          <a:bodyPr/>
          <a:lstStyle>
            <a:lvl1pPr>
              <a:defRPr/>
            </a:lvl1pPr>
          </a:lstStyle>
          <a:p>
            <a:pPr>
              <a:defRPr/>
            </a:pPr>
            <a:fld id="{0EC485C7-054F-418E-B40C-3A2FCBDC0B4B}" type="slidenum">
              <a:rPr lang="en-US" altLang="en-US"/>
              <a:pPr>
                <a:defRPr/>
              </a:pPr>
              <a:t>‹#›</a:t>
            </a:fld>
            <a:endParaRPr lang="en-US" altLang="en-US" dirty="0"/>
          </a:p>
        </p:txBody>
      </p:sp>
    </p:spTree>
    <p:extLst>
      <p:ext uri="{BB962C8B-B14F-4D97-AF65-F5344CB8AC3E}">
        <p14:creationId xmlns:p14="http://schemas.microsoft.com/office/powerpoint/2010/main" val="2462503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C05C39E-BB81-4575-9EF3-F2C3C7A06072}"/>
              </a:ext>
            </a:extLst>
          </p:cNvPr>
          <p:cNvSpPr>
            <a:spLocks noGrp="1" noChangeArrowheads="1"/>
          </p:cNvSpPr>
          <p:nvPr>
            <p:ph type="sldNum" sz="quarter" idx="10"/>
          </p:nvPr>
        </p:nvSpPr>
        <p:spPr>
          <a:ln/>
        </p:spPr>
        <p:txBody>
          <a:bodyPr/>
          <a:lstStyle>
            <a:lvl1pPr>
              <a:defRPr/>
            </a:lvl1pPr>
          </a:lstStyle>
          <a:p>
            <a:pPr>
              <a:defRPr/>
            </a:pPr>
            <a:fld id="{D93B2B7A-058E-4616-A68F-0DCFF30D74DB}" type="slidenum">
              <a:rPr lang="en-US" altLang="en-US"/>
              <a:pPr>
                <a:defRPr/>
              </a:pPr>
              <a:t>‹#›</a:t>
            </a:fld>
            <a:endParaRPr lang="en-US" altLang="en-US" dirty="0"/>
          </a:p>
        </p:txBody>
      </p:sp>
    </p:spTree>
    <p:extLst>
      <p:ext uri="{BB962C8B-B14F-4D97-AF65-F5344CB8AC3E}">
        <p14:creationId xmlns:p14="http://schemas.microsoft.com/office/powerpoint/2010/main" val="451300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9600" y="274639"/>
            <a:ext cx="238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36800" y="274639"/>
            <a:ext cx="695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A14C2C5-B776-41AC-A91E-819D021276E3}"/>
              </a:ext>
            </a:extLst>
          </p:cNvPr>
          <p:cNvSpPr>
            <a:spLocks noGrp="1" noChangeArrowheads="1"/>
          </p:cNvSpPr>
          <p:nvPr>
            <p:ph type="sldNum" sz="quarter" idx="10"/>
          </p:nvPr>
        </p:nvSpPr>
        <p:spPr>
          <a:ln/>
        </p:spPr>
        <p:txBody>
          <a:bodyPr/>
          <a:lstStyle>
            <a:lvl1pPr>
              <a:defRPr/>
            </a:lvl1pPr>
          </a:lstStyle>
          <a:p>
            <a:pPr>
              <a:defRPr/>
            </a:pPr>
            <a:fld id="{8D236C90-283A-45CF-A146-CD407C551E0E}" type="slidenum">
              <a:rPr lang="en-US" altLang="en-US"/>
              <a:pPr>
                <a:defRPr/>
              </a:pPr>
              <a:t>‹#›</a:t>
            </a:fld>
            <a:endParaRPr lang="en-US" altLang="en-US" dirty="0"/>
          </a:p>
        </p:txBody>
      </p:sp>
    </p:spTree>
    <p:extLst>
      <p:ext uri="{BB962C8B-B14F-4D97-AF65-F5344CB8AC3E}">
        <p14:creationId xmlns:p14="http://schemas.microsoft.com/office/powerpoint/2010/main" val="3737374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5795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296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716D19-DF4C-4003-B3AB-D8321C35D60C}"/>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0C22ADE1-2214-49AF-89F9-5BDDC74A3EA0}"/>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EF94022-AC05-499E-9237-01F15FBDE9A2}"/>
              </a:ext>
            </a:extLst>
          </p:cNvPr>
          <p:cNvSpPr>
            <a:spLocks noGrp="1"/>
          </p:cNvSpPr>
          <p:nvPr>
            <p:ph type="sldNum" sz="quarter" idx="16"/>
          </p:nvPr>
        </p:nvSpPr>
        <p:spPr/>
        <p:txBody>
          <a:bodyPr/>
          <a:lstStyle>
            <a:lvl1pPr>
              <a:defRPr/>
            </a:lvl1pPr>
          </a:lstStyle>
          <a:p>
            <a:pPr>
              <a:defRPr/>
            </a:pPr>
            <a:fld id="{92FE1F22-1294-4E39-B994-1304A94F8A3E}" type="slidenum">
              <a:rPr lang="en-US" altLang="en-US"/>
              <a:pPr>
                <a:defRPr/>
              </a:pPr>
              <a:t>‹#›</a:t>
            </a:fld>
            <a:endParaRPr lang="en-US" altLang="en-US" dirty="0"/>
          </a:p>
        </p:txBody>
      </p:sp>
    </p:spTree>
    <p:extLst>
      <p:ext uri="{BB962C8B-B14F-4D97-AF65-F5344CB8AC3E}">
        <p14:creationId xmlns:p14="http://schemas.microsoft.com/office/powerpoint/2010/main" val="38694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716D19-DF4C-4003-B3AB-D8321C35D60C}"/>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0C22ADE1-2214-49AF-89F9-5BDDC74A3EA0}"/>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EF94022-AC05-499E-9237-01F15FBDE9A2}"/>
              </a:ext>
            </a:extLst>
          </p:cNvPr>
          <p:cNvSpPr>
            <a:spLocks noGrp="1"/>
          </p:cNvSpPr>
          <p:nvPr>
            <p:ph type="sldNum" sz="quarter" idx="16"/>
          </p:nvPr>
        </p:nvSpPr>
        <p:spPr/>
        <p:txBody>
          <a:bodyPr/>
          <a:lstStyle>
            <a:lvl1pPr>
              <a:defRPr/>
            </a:lvl1pPr>
          </a:lstStyle>
          <a:p>
            <a:pPr>
              <a:defRPr/>
            </a:pPr>
            <a:fld id="{92FE1F22-1294-4E39-B994-1304A94F8A3E}" type="slidenum">
              <a:rPr lang="en-US" altLang="en-US"/>
              <a:pPr>
                <a:defRPr/>
              </a:pPr>
              <a:t>‹#›</a:t>
            </a:fld>
            <a:endParaRPr lang="en-US" altLang="en-US" dirty="0"/>
          </a:p>
        </p:txBody>
      </p:sp>
    </p:spTree>
    <p:extLst>
      <p:ext uri="{BB962C8B-B14F-4D97-AF65-F5344CB8AC3E}">
        <p14:creationId xmlns:p14="http://schemas.microsoft.com/office/powerpoint/2010/main" val="3264552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2023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6800" y="2130430"/>
            <a:ext cx="89408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25400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D7508D-31AA-4F0A-B2A0-1E9D0D50162F}" type="slidenum">
              <a:rPr lang="en-US"/>
              <a:pPr>
                <a:defRPr/>
              </a:pPr>
              <a:t>‹#›</a:t>
            </a:fld>
            <a:endParaRPr lang="en-US" dirty="0"/>
          </a:p>
        </p:txBody>
      </p:sp>
    </p:spTree>
    <p:extLst>
      <p:ext uri="{BB962C8B-B14F-4D97-AF65-F5344CB8AC3E}">
        <p14:creationId xmlns:p14="http://schemas.microsoft.com/office/powerpoint/2010/main" val="2017751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73F288-119C-4A61-BAB7-6805DB4CCA32}" type="slidenum">
              <a:rPr lang="en-US"/>
              <a:pPr>
                <a:defRPr/>
              </a:pPr>
              <a:t>‹#›</a:t>
            </a:fld>
            <a:endParaRPr lang="en-US" dirty="0"/>
          </a:p>
        </p:txBody>
      </p:sp>
    </p:spTree>
    <p:extLst>
      <p:ext uri="{BB962C8B-B14F-4D97-AF65-F5344CB8AC3E}">
        <p14:creationId xmlns:p14="http://schemas.microsoft.com/office/powerpoint/2010/main" val="1786364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6799" y="4406905"/>
            <a:ext cx="898948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336799" y="2906713"/>
            <a:ext cx="898948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E39D01-8DD9-40FD-AFB1-0FF81B272814}" type="slidenum">
              <a:rPr lang="en-US"/>
              <a:pPr>
                <a:defRPr/>
              </a:pPr>
              <a:t>‹#›</a:t>
            </a:fld>
            <a:endParaRPr lang="en-US" dirty="0"/>
          </a:p>
        </p:txBody>
      </p:sp>
    </p:spTree>
    <p:extLst>
      <p:ext uri="{BB962C8B-B14F-4D97-AF65-F5344CB8AC3E}">
        <p14:creationId xmlns:p14="http://schemas.microsoft.com/office/powerpoint/2010/main" val="3473226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36800" y="1600200"/>
            <a:ext cx="4572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600200"/>
            <a:ext cx="4572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E62A2D-75D7-4B7F-8457-6B3F6E8FCBED}" type="slidenum">
              <a:rPr lang="en-US"/>
              <a:pPr>
                <a:defRPr/>
              </a:pPr>
              <a:t>‹#›</a:t>
            </a:fld>
            <a:endParaRPr lang="en-US" dirty="0"/>
          </a:p>
        </p:txBody>
      </p:sp>
    </p:spTree>
    <p:extLst>
      <p:ext uri="{BB962C8B-B14F-4D97-AF65-F5344CB8AC3E}">
        <p14:creationId xmlns:p14="http://schemas.microsoft.com/office/powerpoint/2010/main" val="1385067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33600" y="1524000"/>
            <a:ext cx="457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5200" y="2209800"/>
            <a:ext cx="44725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08800" y="1535113"/>
            <a:ext cx="4673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908800" y="2174875"/>
            <a:ext cx="4673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9929CD8-BD1D-4B36-A5F3-1EFA1DDBC6A4}" type="slidenum">
              <a:rPr lang="en-US"/>
              <a:pPr>
                <a:defRPr/>
              </a:pPr>
              <a:t>‹#›</a:t>
            </a:fld>
            <a:endParaRPr lang="en-US" dirty="0"/>
          </a:p>
        </p:txBody>
      </p:sp>
    </p:spTree>
    <p:extLst>
      <p:ext uri="{BB962C8B-B14F-4D97-AF65-F5344CB8AC3E}">
        <p14:creationId xmlns:p14="http://schemas.microsoft.com/office/powerpoint/2010/main" val="1363524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3D35633-158A-4E04-893D-D6633F86FC2E}" type="slidenum">
              <a:rPr lang="en-US"/>
              <a:pPr>
                <a:defRPr/>
              </a:pPr>
              <a:t>‹#›</a:t>
            </a:fld>
            <a:endParaRPr lang="en-US" dirty="0"/>
          </a:p>
        </p:txBody>
      </p:sp>
    </p:spTree>
    <p:extLst>
      <p:ext uri="{BB962C8B-B14F-4D97-AF65-F5344CB8AC3E}">
        <p14:creationId xmlns:p14="http://schemas.microsoft.com/office/powerpoint/2010/main" val="1824196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757868B-9620-40F3-A4B3-F9E59E8A5822}" type="slidenum">
              <a:rPr lang="en-US"/>
              <a:pPr>
                <a:defRPr/>
              </a:pPr>
              <a:t>‹#›</a:t>
            </a:fld>
            <a:endParaRPr lang="en-US" dirty="0"/>
          </a:p>
        </p:txBody>
      </p:sp>
    </p:spTree>
    <p:extLst>
      <p:ext uri="{BB962C8B-B14F-4D97-AF65-F5344CB8AC3E}">
        <p14:creationId xmlns:p14="http://schemas.microsoft.com/office/powerpoint/2010/main" val="3602934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78C5960-1C3F-41A3-A0EB-DB25ECC74E8A}" type="slidenum">
              <a:rPr lang="en-US"/>
              <a:pPr>
                <a:defRPr/>
              </a:pPr>
              <a:t>‹#›</a:t>
            </a:fld>
            <a:endParaRPr lang="en-US" dirty="0"/>
          </a:p>
        </p:txBody>
      </p:sp>
    </p:spTree>
    <p:extLst>
      <p:ext uri="{BB962C8B-B14F-4D97-AF65-F5344CB8AC3E}">
        <p14:creationId xmlns:p14="http://schemas.microsoft.com/office/powerpoint/2010/main" val="347841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4336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D77B1C2-C15A-47EB-A02D-8FEEACE20789}" type="slidenum">
              <a:rPr lang="en-US"/>
              <a:pPr>
                <a:defRPr/>
              </a:pPr>
              <a:t>‹#›</a:t>
            </a:fld>
            <a:endParaRPr lang="en-US" dirty="0"/>
          </a:p>
        </p:txBody>
      </p:sp>
    </p:spTree>
    <p:extLst>
      <p:ext uri="{BB962C8B-B14F-4D97-AF65-F5344CB8AC3E}">
        <p14:creationId xmlns:p14="http://schemas.microsoft.com/office/powerpoint/2010/main" val="1835310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9B3400-3592-41D0-8E25-CC7A80E00CF7}" type="slidenum">
              <a:rPr lang="en-US"/>
              <a:pPr>
                <a:defRPr/>
              </a:pPr>
              <a:t>‹#›</a:t>
            </a:fld>
            <a:endParaRPr lang="en-US" dirty="0"/>
          </a:p>
        </p:txBody>
      </p:sp>
    </p:spTree>
    <p:extLst>
      <p:ext uri="{BB962C8B-B14F-4D97-AF65-F5344CB8AC3E}">
        <p14:creationId xmlns:p14="http://schemas.microsoft.com/office/powerpoint/2010/main" val="6216246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C59EF-3B80-40C9-B465-5B02E4D3A8F5}" type="slidenum">
              <a:rPr lang="en-US"/>
              <a:pPr>
                <a:defRPr/>
              </a:pPr>
              <a:t>‹#›</a:t>
            </a:fld>
            <a:endParaRPr lang="en-US" dirty="0"/>
          </a:p>
        </p:txBody>
      </p:sp>
    </p:spTree>
    <p:extLst>
      <p:ext uri="{BB962C8B-B14F-4D97-AF65-F5344CB8AC3E}">
        <p14:creationId xmlns:p14="http://schemas.microsoft.com/office/powerpoint/2010/main" val="3730917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35200" y="457200"/>
            <a:ext cx="9347200" cy="1143000"/>
          </a:xfrm>
        </p:spPr>
        <p:txBody>
          <a:bodyPr/>
          <a:lstStyle/>
          <a:p>
            <a:r>
              <a:rPr lang="en-US"/>
              <a:t>Click to edit Master title style</a:t>
            </a:r>
          </a:p>
        </p:txBody>
      </p:sp>
      <p:sp>
        <p:nvSpPr>
          <p:cNvPr id="3" name="Chart Placeholder 2"/>
          <p:cNvSpPr>
            <a:spLocks noGrp="1"/>
          </p:cNvSpPr>
          <p:nvPr>
            <p:ph type="chart" idx="1"/>
          </p:nvPr>
        </p:nvSpPr>
        <p:spPr>
          <a:xfrm>
            <a:off x="2336800" y="1600200"/>
            <a:ext cx="9245600" cy="4038600"/>
          </a:xfrm>
        </p:spPr>
        <p:txBody>
          <a:bodyPr/>
          <a:lstStyle/>
          <a:p>
            <a:pPr lvl="0"/>
            <a:r>
              <a:rPr lang="en-US" noProof="0" dirty="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2FCD82-4B59-4D8F-96C5-373BE16214D6}" type="slidenum">
              <a:rPr lang="en-US"/>
              <a:pPr>
                <a:defRPr/>
              </a:pPr>
              <a:t>‹#›</a:t>
            </a:fld>
            <a:endParaRPr lang="en-US" dirty="0"/>
          </a:p>
        </p:txBody>
      </p:sp>
    </p:spTree>
    <p:extLst>
      <p:ext uri="{BB962C8B-B14F-4D97-AF65-F5344CB8AC3E}">
        <p14:creationId xmlns:p14="http://schemas.microsoft.com/office/powerpoint/2010/main" val="714197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5497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716D19-DF4C-4003-B3AB-D8321C35D60C}"/>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0C22ADE1-2214-49AF-89F9-5BDDC74A3EA0}"/>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EF94022-AC05-499E-9237-01F15FBDE9A2}"/>
              </a:ext>
            </a:extLst>
          </p:cNvPr>
          <p:cNvSpPr>
            <a:spLocks noGrp="1"/>
          </p:cNvSpPr>
          <p:nvPr>
            <p:ph type="sldNum" sz="quarter" idx="16"/>
          </p:nvPr>
        </p:nvSpPr>
        <p:spPr/>
        <p:txBody>
          <a:bodyPr/>
          <a:lstStyle>
            <a:lvl1pPr>
              <a:defRPr/>
            </a:lvl1pPr>
          </a:lstStyle>
          <a:p>
            <a:pPr>
              <a:defRPr/>
            </a:pPr>
            <a:fld id="{92FE1F22-1294-4E39-B994-1304A94F8A3E}" type="slidenum">
              <a:rPr lang="en-US" altLang="en-US"/>
              <a:pPr>
                <a:defRPr/>
              </a:pPr>
              <a:t>‹#›</a:t>
            </a:fld>
            <a:endParaRPr lang="en-US" altLang="en-US" dirty="0"/>
          </a:p>
        </p:txBody>
      </p:sp>
    </p:spTree>
    <p:extLst>
      <p:ext uri="{BB962C8B-B14F-4D97-AF65-F5344CB8AC3E}">
        <p14:creationId xmlns:p14="http://schemas.microsoft.com/office/powerpoint/2010/main" val="15279385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66420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084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4DABD55-C9B9-4BAB-874E-C39039F7C126}" type="slidenum">
              <a:rPr lang="en-US" altLang="en-US" smtClean="0"/>
              <a:pPr>
                <a:defRPr/>
              </a:pPr>
              <a:t>‹#›</a:t>
            </a:fld>
            <a:endParaRPr lang="en-US" altLang="en-US" dirty="0"/>
          </a:p>
        </p:txBody>
      </p:sp>
    </p:spTree>
    <p:extLst>
      <p:ext uri="{BB962C8B-B14F-4D97-AF65-F5344CB8AC3E}">
        <p14:creationId xmlns:p14="http://schemas.microsoft.com/office/powerpoint/2010/main" val="1424164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DAB9B2BC-C20C-44F1-B498-55FB8257818A}" type="slidenum">
              <a:rPr lang="en-US" altLang="en-US" smtClean="0"/>
              <a:pPr>
                <a:defRPr/>
              </a:pPr>
              <a:t>‹#›</a:t>
            </a:fld>
            <a:endParaRPr lang="en-US" altLang="en-US" dirty="0"/>
          </a:p>
        </p:txBody>
      </p:sp>
    </p:spTree>
    <p:extLst>
      <p:ext uri="{BB962C8B-B14F-4D97-AF65-F5344CB8AC3E}">
        <p14:creationId xmlns:p14="http://schemas.microsoft.com/office/powerpoint/2010/main" val="420513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6E39D01-8DD9-40FD-AFB1-0FF81B272814}" type="slidenum">
              <a:rPr lang="en-US" smtClean="0"/>
              <a:pPr>
                <a:defRPr/>
              </a:pPr>
              <a:t>‹#›</a:t>
            </a:fld>
            <a:endParaRPr lang="en-US" dirty="0"/>
          </a:p>
        </p:txBody>
      </p:sp>
    </p:spTree>
    <p:extLst>
      <p:ext uri="{BB962C8B-B14F-4D97-AF65-F5344CB8AC3E}">
        <p14:creationId xmlns:p14="http://schemas.microsoft.com/office/powerpoint/2010/main" val="33864155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9C35A7C-4430-44FF-8C2C-10BC5084EEAE}" type="slidenum">
              <a:rPr lang="en-US" altLang="en-US" smtClean="0"/>
              <a:pPr>
                <a:defRPr/>
              </a:pPr>
              <a:t>‹#›</a:t>
            </a:fld>
            <a:endParaRPr lang="en-US" altLang="en-US" dirty="0"/>
          </a:p>
        </p:txBody>
      </p:sp>
    </p:spTree>
    <p:extLst>
      <p:ext uri="{BB962C8B-B14F-4D97-AF65-F5344CB8AC3E}">
        <p14:creationId xmlns:p14="http://schemas.microsoft.com/office/powerpoint/2010/main" val="1086702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8B46E86C-9EB0-4543-9FFC-AA21B1D23A82}" type="slidenum">
              <a:rPr lang="en-US" altLang="en-US" smtClean="0"/>
              <a:pPr>
                <a:defRPr/>
              </a:pPr>
              <a:t>‹#›</a:t>
            </a:fld>
            <a:endParaRPr lang="en-US" altLang="en-US" dirty="0"/>
          </a:p>
        </p:txBody>
      </p:sp>
    </p:spTree>
    <p:extLst>
      <p:ext uri="{BB962C8B-B14F-4D97-AF65-F5344CB8AC3E}">
        <p14:creationId xmlns:p14="http://schemas.microsoft.com/office/powerpoint/2010/main" val="23799523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4BBF1C03-33E8-46A3-98F7-2BFEDDFEED5A}" type="slidenum">
              <a:rPr lang="en-US" altLang="en-US" smtClean="0"/>
              <a:pPr>
                <a:defRPr/>
              </a:pPr>
              <a:t>‹#›</a:t>
            </a:fld>
            <a:endParaRPr lang="en-US" altLang="en-US" dirty="0"/>
          </a:p>
        </p:txBody>
      </p:sp>
    </p:spTree>
    <p:extLst>
      <p:ext uri="{BB962C8B-B14F-4D97-AF65-F5344CB8AC3E}">
        <p14:creationId xmlns:p14="http://schemas.microsoft.com/office/powerpoint/2010/main" val="26972693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5F790A5-5BB2-49CC-99E6-B3F3B181072F}" type="slidenum">
              <a:rPr lang="en-US" altLang="en-US" smtClean="0"/>
              <a:pPr>
                <a:defRPr/>
              </a:pPr>
              <a:t>‹#›</a:t>
            </a:fld>
            <a:endParaRPr lang="en-US" altLang="en-US" dirty="0"/>
          </a:p>
        </p:txBody>
      </p:sp>
    </p:spTree>
    <p:extLst>
      <p:ext uri="{BB962C8B-B14F-4D97-AF65-F5344CB8AC3E}">
        <p14:creationId xmlns:p14="http://schemas.microsoft.com/office/powerpoint/2010/main" val="15464458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818107F-5282-47EC-A6FD-F4BB0867E315}" type="slidenum">
              <a:rPr lang="en-US" altLang="en-US" smtClean="0"/>
              <a:pPr>
                <a:defRPr/>
              </a:pPr>
              <a:t>‹#›</a:t>
            </a:fld>
            <a:endParaRPr lang="en-US" altLang="en-US" dirty="0"/>
          </a:p>
        </p:txBody>
      </p:sp>
    </p:spTree>
    <p:extLst>
      <p:ext uri="{BB962C8B-B14F-4D97-AF65-F5344CB8AC3E}">
        <p14:creationId xmlns:p14="http://schemas.microsoft.com/office/powerpoint/2010/main" val="1717269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0EC485C7-054F-418E-B40C-3A2FCBDC0B4B}" type="slidenum">
              <a:rPr lang="en-US" altLang="en-US" smtClean="0"/>
              <a:pPr>
                <a:defRPr/>
              </a:pPr>
              <a:t>‹#›</a:t>
            </a:fld>
            <a:endParaRPr lang="en-US" altLang="en-US" dirty="0"/>
          </a:p>
        </p:txBody>
      </p:sp>
    </p:spTree>
    <p:extLst>
      <p:ext uri="{BB962C8B-B14F-4D97-AF65-F5344CB8AC3E}">
        <p14:creationId xmlns:p14="http://schemas.microsoft.com/office/powerpoint/2010/main" val="893636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0AE07146-53DD-4CB3-8C13-E8D2FA6E0EF5}" type="slidenum">
              <a:rPr lang="en-US" altLang="en-US" smtClean="0"/>
              <a:pPr>
                <a:defRPr/>
              </a:pPr>
              <a:t>‹#›</a:t>
            </a:fld>
            <a:endParaRPr lang="en-US" altLang="en-US" dirty="0"/>
          </a:p>
        </p:txBody>
      </p:sp>
    </p:spTree>
    <p:extLst>
      <p:ext uri="{BB962C8B-B14F-4D97-AF65-F5344CB8AC3E}">
        <p14:creationId xmlns:p14="http://schemas.microsoft.com/office/powerpoint/2010/main" val="36579810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0AE07146-53DD-4CB3-8C13-E8D2FA6E0EF5}" type="slidenum">
              <a:rPr lang="en-US" altLang="en-US" smtClean="0"/>
              <a:pPr>
                <a:defRPr/>
              </a:pPr>
              <a:t>‹#›</a:t>
            </a:fld>
            <a:endParaRPr lang="en-US" altLang="en-US" dirty="0"/>
          </a:p>
        </p:txBody>
      </p:sp>
    </p:spTree>
    <p:extLst>
      <p:ext uri="{BB962C8B-B14F-4D97-AF65-F5344CB8AC3E}">
        <p14:creationId xmlns:p14="http://schemas.microsoft.com/office/powerpoint/2010/main" val="893760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0AE07146-53DD-4CB3-8C13-E8D2FA6E0EF5}" type="slidenum">
              <a:rPr lang="en-US" altLang="en-US" smtClean="0"/>
              <a:pPr>
                <a:defRPr/>
              </a:pPr>
              <a:t>‹#›</a:t>
            </a:fld>
            <a:endParaRPr lang="en-US" alt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4897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0AE07146-53DD-4CB3-8C13-E8D2FA6E0EF5}" type="slidenum">
              <a:rPr lang="en-US" altLang="en-US" smtClean="0"/>
              <a:pPr>
                <a:defRPr/>
              </a:pPr>
              <a:t>‹#›</a:t>
            </a:fld>
            <a:endParaRPr lang="en-US" altLang="en-US" dirty="0"/>
          </a:p>
        </p:txBody>
      </p:sp>
    </p:spTree>
    <p:extLst>
      <p:ext uri="{BB962C8B-B14F-4D97-AF65-F5344CB8AC3E}">
        <p14:creationId xmlns:p14="http://schemas.microsoft.com/office/powerpoint/2010/main" val="211774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9470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0AE07146-53DD-4CB3-8C13-E8D2FA6E0EF5}" type="slidenum">
              <a:rPr lang="en-US" altLang="en-US" smtClean="0"/>
              <a:pPr>
                <a:defRPr/>
              </a:pPr>
              <a:t>‹#›</a:t>
            </a:fld>
            <a:endParaRPr lang="en-US" alt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707752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0AE07146-53DD-4CB3-8C13-E8D2FA6E0EF5}" type="slidenum">
              <a:rPr lang="en-US" altLang="en-US" smtClean="0"/>
              <a:pPr>
                <a:defRPr/>
              </a:pPr>
              <a:t>‹#›</a:t>
            </a:fld>
            <a:endParaRPr lang="en-US" altLang="en-US" dirty="0"/>
          </a:p>
        </p:txBody>
      </p:sp>
    </p:spTree>
    <p:extLst>
      <p:ext uri="{BB962C8B-B14F-4D97-AF65-F5344CB8AC3E}">
        <p14:creationId xmlns:p14="http://schemas.microsoft.com/office/powerpoint/2010/main" val="5026582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D93B2B7A-058E-4616-A68F-0DCFF30D74DB}" type="slidenum">
              <a:rPr lang="en-US" altLang="en-US" smtClean="0"/>
              <a:pPr>
                <a:defRPr/>
              </a:pPr>
              <a:t>‹#›</a:t>
            </a:fld>
            <a:endParaRPr lang="en-US" altLang="en-US" dirty="0"/>
          </a:p>
        </p:txBody>
      </p:sp>
    </p:spTree>
    <p:extLst>
      <p:ext uri="{BB962C8B-B14F-4D97-AF65-F5344CB8AC3E}">
        <p14:creationId xmlns:p14="http://schemas.microsoft.com/office/powerpoint/2010/main" val="33849727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D236C90-283A-45CF-A146-CD407C551E0E}" type="slidenum">
              <a:rPr lang="en-US" altLang="en-US" smtClean="0"/>
              <a:pPr>
                <a:defRPr/>
              </a:pPr>
              <a:t>‹#›</a:t>
            </a:fld>
            <a:endParaRPr lang="en-US" altLang="en-US" dirty="0"/>
          </a:p>
        </p:txBody>
      </p:sp>
    </p:spTree>
    <p:extLst>
      <p:ext uri="{BB962C8B-B14F-4D97-AF65-F5344CB8AC3E}">
        <p14:creationId xmlns:p14="http://schemas.microsoft.com/office/powerpoint/2010/main" val="3731618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16899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716D19-DF4C-4003-B3AB-D8321C35D60C}"/>
              </a:ext>
            </a:extLst>
          </p:cNvPr>
          <p:cNvSpPr>
            <a:spLocks noGrp="1"/>
          </p:cNvSpPr>
          <p:nvPr>
            <p:ph type="dt" sz="half" idx="14"/>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0C22ADE1-2214-49AF-89F9-5BDDC74A3EA0}"/>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EF94022-AC05-499E-9237-01F15FBDE9A2}"/>
              </a:ext>
            </a:extLst>
          </p:cNvPr>
          <p:cNvSpPr>
            <a:spLocks noGrp="1"/>
          </p:cNvSpPr>
          <p:nvPr>
            <p:ph type="sldNum" sz="quarter" idx="16"/>
          </p:nvPr>
        </p:nvSpPr>
        <p:spPr/>
        <p:txBody>
          <a:bodyPr/>
          <a:lstStyle>
            <a:lvl1pPr>
              <a:defRPr/>
            </a:lvl1pPr>
          </a:lstStyle>
          <a:p>
            <a:pPr>
              <a:defRPr/>
            </a:pPr>
            <a:fld id="{92FE1F22-1294-4E39-B994-1304A94F8A3E}" type="slidenum">
              <a:rPr lang="en-US" altLang="en-US"/>
              <a:pPr>
                <a:defRPr/>
              </a:pPr>
              <a:t>‹#›</a:t>
            </a:fld>
            <a:endParaRPr lang="en-US" altLang="en-US" dirty="0"/>
          </a:p>
        </p:txBody>
      </p:sp>
    </p:spTree>
    <p:extLst>
      <p:ext uri="{BB962C8B-B14F-4D97-AF65-F5344CB8AC3E}">
        <p14:creationId xmlns:p14="http://schemas.microsoft.com/office/powerpoint/2010/main" val="11651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54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3D35633-158A-4E04-893D-D6633F86FC2E}" type="slidenum">
              <a:rPr lang="en-US" smtClean="0"/>
              <a:pPr>
                <a:defRPr/>
              </a:pPr>
              <a:t>‹#›</a:t>
            </a:fld>
            <a:endParaRPr lang="en-US" dirty="0"/>
          </a:p>
        </p:txBody>
      </p:sp>
    </p:spTree>
    <p:extLst>
      <p:ext uri="{BB962C8B-B14F-4D97-AF65-F5344CB8AC3E}">
        <p14:creationId xmlns:p14="http://schemas.microsoft.com/office/powerpoint/2010/main" val="6165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757868B-9620-40F3-A4B3-F9E59E8A5822}" type="slidenum">
              <a:rPr lang="en-US" smtClean="0"/>
              <a:pPr>
                <a:defRPr/>
              </a:pPr>
              <a:t>‹#›</a:t>
            </a:fld>
            <a:endParaRPr lang="en-US" dirty="0"/>
          </a:p>
        </p:txBody>
      </p:sp>
    </p:spTree>
    <p:extLst>
      <p:ext uri="{BB962C8B-B14F-4D97-AF65-F5344CB8AC3E}">
        <p14:creationId xmlns:p14="http://schemas.microsoft.com/office/powerpoint/2010/main" val="710610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5.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7.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theme" Target="../theme/theme5.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8465615"/>
      </p:ext>
    </p:extLst>
  </p:cSld>
  <p:clrMap bg1="lt1" tx1="dk1" bg2="lt2" tx2="dk2" accent1="accent1" accent2="accent2" accent3="accent3" accent4="accent4" accent5="accent5" accent6="accent6" hlink="hlink" folHlink="folHlink"/>
  <p:sldLayoutIdLst>
    <p:sldLayoutId id="2147483681"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p15:clr>
            <a:srgbClr val="F26B43"/>
          </p15:clr>
        </p15:guide>
        <p15:guide id="2" pos="236">
          <p15:clr>
            <a:srgbClr val="F26B43"/>
          </p15:clr>
        </p15:guide>
        <p15:guide id="3" orient="horz" pos="2160">
          <p15:clr>
            <a:srgbClr val="F26B43"/>
          </p15:clr>
        </p15:guide>
        <p15:guide id="4" orient="horz" pos="264">
          <p15:clr>
            <a:srgbClr val="F26B43"/>
          </p15:clr>
        </p15:guide>
        <p15:guide id="5" pos="7450">
          <p15:clr>
            <a:srgbClr val="F26B43"/>
          </p15:clr>
        </p15:guide>
        <p15:guide id="6" orient="horz" pos="4056">
          <p15:clr>
            <a:srgbClr val="F26B43"/>
          </p15:clr>
        </p15:guide>
        <p15:guide id="7" pos="2722">
          <p15:clr>
            <a:srgbClr val="F26B43"/>
          </p15:clr>
        </p15:guide>
        <p15:guide id="8" pos="3718">
          <p15:clr>
            <a:srgbClr val="F26B43"/>
          </p15:clr>
        </p15:guide>
        <p15:guide id="13" pos="3958">
          <p15:clr>
            <a:srgbClr val="F26B43"/>
          </p15:clr>
        </p15:guide>
        <p15:guide id="14" pos="2484">
          <p15:clr>
            <a:srgbClr val="F26B43"/>
          </p15:clr>
        </p15:guide>
        <p15:guide id="15" pos="4968">
          <p15:clr>
            <a:srgbClr val="F26B43"/>
          </p15:clr>
        </p15:guide>
        <p15:guide id="16" pos="5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5621994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4115" r:id="rId10"/>
    <p:sldLayoutId id="2147484116" r:id="rId11"/>
    <p:sldLayoutId id="2147484117" r:id="rId12"/>
    <p:sldLayoutId id="2147484118" r:id="rId13"/>
    <p:sldLayoutId id="2147484119" r:id="rId14"/>
    <p:sldLayoutId id="2147484120" r:id="rId15"/>
    <p:sldLayoutId id="2147484121" r:id="rId16"/>
    <p:sldLayoutId id="2147484285" r:id="rId17"/>
  </p:sldLayoutIdLst>
  <p:hf sldNum="0" hdr="0" ftr="0" dt="0"/>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nhwc_ppt_slide2">
            <a:extLst>
              <a:ext uri="{FF2B5EF4-FFF2-40B4-BE49-F238E27FC236}">
                <a16:creationId xmlns:a16="http://schemas.microsoft.com/office/drawing/2014/main" id="{BBF34DAB-9602-4E9F-9B5D-1E61EC0680E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F04F0037-7855-42C8-BF86-A2A42978FBA4}"/>
              </a:ext>
            </a:extLst>
          </p:cNvPr>
          <p:cNvSpPr>
            <a:spLocks noGrp="1" noChangeArrowheads="1"/>
          </p:cNvSpPr>
          <p:nvPr>
            <p:ph type="title"/>
          </p:nvPr>
        </p:nvSpPr>
        <p:spPr bwMode="auto">
          <a:xfrm>
            <a:off x="2336800" y="274638"/>
            <a:ext cx="9550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a:extLst>
              <a:ext uri="{FF2B5EF4-FFF2-40B4-BE49-F238E27FC236}">
                <a16:creationId xmlns:a16="http://schemas.microsoft.com/office/drawing/2014/main" id="{5B7E680D-3C4B-450C-9023-D301EA6648B0}"/>
              </a:ext>
            </a:extLst>
          </p:cNvPr>
          <p:cNvSpPr>
            <a:spLocks noGrp="1" noChangeArrowheads="1"/>
          </p:cNvSpPr>
          <p:nvPr>
            <p:ph type="body" idx="1"/>
          </p:nvPr>
        </p:nvSpPr>
        <p:spPr bwMode="auto">
          <a:xfrm>
            <a:off x="2336800" y="1600201"/>
            <a:ext cx="9550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ECB09B25-6872-4098-91DC-3EE55C842D6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E07146-53DD-4CB3-8C13-E8D2FA6E0EF5}" type="slidenum">
              <a:rPr lang="en-US" altLang="en-US"/>
              <a:pPr>
                <a:defRPr/>
              </a:pPr>
              <a:t>‹#›</a:t>
            </a:fld>
            <a:endParaRPr lang="en-US" altLang="en-US" dirty="0"/>
          </a:p>
        </p:txBody>
      </p:sp>
    </p:spTree>
    <p:extLst>
      <p:ext uri="{BB962C8B-B14F-4D97-AF65-F5344CB8AC3E}">
        <p14:creationId xmlns:p14="http://schemas.microsoft.com/office/powerpoint/2010/main" val="424656410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97" r:id="rId12"/>
    <p:sldLayoutId id="2147484137" r:id="rId13"/>
    <p:sldLayoutId id="2147484138" r:id="rId14"/>
    <p:sldLayoutId id="2147484136" r:id="rId15"/>
  </p:sldLayoutIdLst>
  <p:hf sldNum="0" hdr="0" ftr="0" dt="0"/>
  <p:txStyles>
    <p:titleStyle>
      <a:lvl1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336800" y="381000"/>
            <a:ext cx="924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2336800" y="1600200"/>
            <a:ext cx="9245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dirty="0"/>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0C49B8-DDFA-44D2-95AF-B563D6BE7587}" type="slidenum">
              <a:rPr lang="en-US"/>
              <a:pPr>
                <a:defRPr/>
              </a:pPr>
              <a:t>‹#›</a:t>
            </a:fld>
            <a:endParaRPr lang="en-US" dirty="0"/>
          </a:p>
        </p:txBody>
      </p:sp>
    </p:spTree>
    <p:extLst>
      <p:ext uri="{BB962C8B-B14F-4D97-AF65-F5344CB8AC3E}">
        <p14:creationId xmlns:p14="http://schemas.microsoft.com/office/powerpoint/2010/main" val="22307536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4253" r:id="rId13"/>
    <p:sldLayoutId id="2147484254" r:id="rId14"/>
    <p:sldLayoutId id="2147484255" r:id="rId15"/>
  </p:sldLayoutIdLst>
  <p:hf sldNum="0" hdr="0" ft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0284631"/>
      </p:ext>
    </p:extLst>
  </p:cSld>
  <p:clrMap bg1="dk1" tx1="lt1" bg2="dk2"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 id="2147484299" r:id="rId13"/>
    <p:sldLayoutId id="2147484300" r:id="rId14"/>
    <p:sldLayoutId id="2147484301" r:id="rId15"/>
    <p:sldLayoutId id="2147484302" r:id="rId16"/>
    <p:sldLayoutId id="2147484303" r:id="rId17"/>
    <p:sldLayoutId id="2147484304" r:id="rId18"/>
    <p:sldLayoutId id="2147484305" r:id="rId19"/>
    <p:sldLayoutId id="2147484306" r:id="rId20"/>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5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hyperlink" Target="http://www.apa.org/monitor/julaug05/ethics.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5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5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58.xml"/><Relationship Id="rId4" Type="http://schemas.openxmlformats.org/officeDocument/2006/relationships/image" Target="../media/image52.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58.xml"/><Relationship Id="rId4" Type="http://schemas.openxmlformats.org/officeDocument/2006/relationships/image" Target="../media/image54.sv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6.xml"/><Relationship Id="rId1" Type="http://schemas.openxmlformats.org/officeDocument/2006/relationships/slideLayout" Target="../slideLayouts/slideLayout5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3" Type="http://schemas.openxmlformats.org/officeDocument/2006/relationships/hyperlink" Target="mailto:Warner.Tamara.D@jobcorps.org" TargetMode="External"/><Relationship Id="rId2" Type="http://schemas.openxmlformats.org/officeDocument/2006/relationships/notesSlide" Target="../notesSlides/notesSlide47.xml"/><Relationship Id="rId1" Type="http://schemas.openxmlformats.org/officeDocument/2006/relationships/slideLayout" Target="../slideLayouts/slideLayout58.xml"/><Relationship Id="rId5" Type="http://schemas.openxmlformats.org/officeDocument/2006/relationships/image" Target="../media/image55.png"/><Relationship Id="rId4" Type="http://schemas.openxmlformats.org/officeDocument/2006/relationships/hyperlink" Target="mailto:Mackenzie.Helena@jobcorps.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4103/IJPSYM.IJPSYM_59_19" TargetMode="External"/><Relationship Id="rId2" Type="http://schemas.openxmlformats.org/officeDocument/2006/relationships/notesSlide" Target="../notesSlides/notesSlide48.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58.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8.xml"/><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9" name="Rectangle 48">
            <a:extLst>
              <a:ext uri="{FF2B5EF4-FFF2-40B4-BE49-F238E27FC236}">
                <a16:creationId xmlns:a16="http://schemas.microsoft.com/office/drawing/2014/main" id="{58A973E8-C2D4-4C81-8ADE-C5C021A61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9"/>
          <p:cNvSpPr txBox="1">
            <a:spLocks noGrp="1"/>
          </p:cNvSpPr>
          <p:nvPr>
            <p:ph type="title"/>
          </p:nvPr>
        </p:nvSpPr>
        <p:spPr>
          <a:xfrm>
            <a:off x="665641" y="4473679"/>
            <a:ext cx="9552558" cy="1233251"/>
          </a:xfrm>
          <a:prstGeom prst="rect">
            <a:avLst/>
          </a:prstGeom>
        </p:spPr>
        <p:txBody>
          <a:bodyPr vert="horz" lIns="91440" tIns="45720" rIns="91440" bIns="45720" rtlCol="0" anchor="b">
            <a:normAutofit/>
          </a:bodyPr>
          <a:lstStyle/>
          <a:p>
            <a:pPr marL="1734865" marR="5099" indent="-1720205">
              <a:lnSpc>
                <a:spcPct val="90000"/>
              </a:lnSpc>
              <a:tabLst>
                <a:tab pos="2038880" algn="l"/>
                <a:tab pos="3721484" algn="l"/>
                <a:tab pos="6730411" algn="l"/>
              </a:tabLst>
            </a:pPr>
            <a:r>
              <a:rPr lang="en-US" sz="2600" dirty="0"/>
              <a:t>	</a:t>
            </a:r>
            <a:r>
              <a:rPr lang="en-US" sz="2600" cap="none" dirty="0"/>
              <a:t>Ethical Decision Making For </a:t>
            </a:r>
            <a:br>
              <a:rPr lang="en-US" sz="2600" cap="none" dirty="0"/>
            </a:br>
            <a:r>
              <a:rPr lang="en-US" sz="2600" cap="none" dirty="0"/>
              <a:t>Center Mental Health Consultants In Job Corps</a:t>
            </a:r>
            <a:endParaRPr lang="en-US" sz="2600" dirty="0"/>
          </a:p>
        </p:txBody>
      </p:sp>
      <p:grpSp>
        <p:nvGrpSpPr>
          <p:cNvPr id="51" name="Group 50">
            <a:extLst>
              <a:ext uri="{FF2B5EF4-FFF2-40B4-BE49-F238E27FC236}">
                <a16:creationId xmlns:a16="http://schemas.microsoft.com/office/drawing/2014/main" id="{A08E251A-5371-4E82-A0F3-2CA0C15AB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2" name="Straight Connector 51">
              <a:extLst>
                <a:ext uri="{FF2B5EF4-FFF2-40B4-BE49-F238E27FC236}">
                  <a16:creationId xmlns:a16="http://schemas.microsoft.com/office/drawing/2014/main" id="{D31AC21F-237B-4CA8-BC96-29F3607FAB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9959094C-A1B3-4AD4-9AAE-0FCDDD798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5EC0EFA-8A7F-4299-A623-3EE741461B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65D7216-F9AF-42BE-99AD-1904DEF69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DE3349B-AD7F-48C8-9300-D81D694367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8" name="Snip Diagonal Corner Rectangle 12">
            <a:extLst>
              <a:ext uri="{FF2B5EF4-FFF2-40B4-BE49-F238E27FC236}">
                <a16:creationId xmlns:a16="http://schemas.microsoft.com/office/drawing/2014/main" id="{E05CABE9-5E7C-4773-BFCD-24B199FA1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607302"/>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person, phone, woman, holding&#10;&#10;Description automatically generated">
            <a:extLst>
              <a:ext uri="{FF2B5EF4-FFF2-40B4-BE49-F238E27FC236}">
                <a16:creationId xmlns:a16="http://schemas.microsoft.com/office/drawing/2014/main" id="{4D4DE81F-9295-469B-819C-639307646471}"/>
              </a:ext>
            </a:extLst>
          </p:cNvPr>
          <p:cNvPicPr>
            <a:picLocks noChangeAspect="1"/>
          </p:cNvPicPr>
          <p:nvPr/>
        </p:nvPicPr>
        <p:blipFill rotWithShape="1">
          <a:blip r:embed="rId3"/>
          <a:srcRect t="20120" r="1" b="17100"/>
          <a:stretch/>
        </p:blipFill>
        <p:spPr>
          <a:xfrm>
            <a:off x="834934" y="854087"/>
            <a:ext cx="9290304" cy="3280831"/>
          </a:xfrm>
          <a:custGeom>
            <a:avLst/>
            <a:gdLst/>
            <a:ahLst/>
            <a:cxnLst/>
            <a:rect l="l" t="t" r="r" b="b"/>
            <a:pathLst>
              <a:path w="9290304" h="3280831">
                <a:moveTo>
                  <a:pt x="402071" y="0"/>
                </a:moveTo>
                <a:lnTo>
                  <a:pt x="9290304" y="0"/>
                </a:lnTo>
                <a:lnTo>
                  <a:pt x="9290304" y="2876895"/>
                </a:lnTo>
                <a:lnTo>
                  <a:pt x="8886368" y="3280831"/>
                </a:lnTo>
                <a:lnTo>
                  <a:pt x="0" y="3280831"/>
                </a:lnTo>
                <a:lnTo>
                  <a:pt x="0" y="402071"/>
                </a:lnTo>
                <a:close/>
              </a:path>
            </a:pathLst>
          </a:custGeom>
          <a:scene3d>
            <a:camera prst="orthographicFront"/>
            <a:lightRig rig="threePt" dir="t">
              <a:rot lat="0" lon="0" rev="2700000"/>
            </a:lightRig>
          </a:scene3d>
          <a:sp3d contourW="6350">
            <a:bevelT h="38100"/>
            <a:contourClr>
              <a:srgbClr val="C0C0C0"/>
            </a:contourClr>
          </a:sp3d>
        </p:spPr>
      </p:pic>
      <p:sp>
        <p:nvSpPr>
          <p:cNvPr id="10" name="object 10"/>
          <p:cNvSpPr txBox="1"/>
          <p:nvPr/>
        </p:nvSpPr>
        <p:spPr>
          <a:xfrm>
            <a:off x="1596911" y="5194893"/>
            <a:ext cx="5992610" cy="1526582"/>
          </a:xfrm>
          <a:prstGeom prst="rect">
            <a:avLst/>
          </a:prstGeom>
        </p:spPr>
        <p:txBody>
          <a:bodyPr vert="horz" lIns="0" tIns="12747" rIns="0" bIns="0" rtlCol="0" anchor="ctr">
            <a:normAutofit/>
          </a:bodyPr>
          <a:lstStyle/>
          <a:p>
            <a:pPr marL="1026770" marR="0" lvl="0" indent="0" defTabSz="917783" rtl="0" eaLnBrk="1" fontAlgn="auto" latinLnBrk="0" hangingPunct="1">
              <a:spcBef>
                <a:spcPts val="100"/>
              </a:spcBef>
              <a:spcAft>
                <a:spcPts val="0"/>
              </a:spcAft>
              <a:buClrTx/>
              <a:buSzTx/>
              <a:buFontTx/>
              <a:buNone/>
              <a:tabLst/>
              <a:defRPr/>
            </a:pPr>
            <a:endParaRPr kumimoji="0" lang="en-US" sz="2400" b="0" i="0" u="none" strike="noStrike" kern="1200" cap="none" spc="-5" normalizeH="0" baseline="0" noProof="0" dirty="0">
              <a:ln>
                <a:noFill/>
              </a:ln>
              <a:effectLst/>
              <a:uLnTx/>
              <a:uFillTx/>
              <a:latin typeface="Garamond"/>
              <a:cs typeface="Garamond"/>
            </a:endParaRPr>
          </a:p>
          <a:p>
            <a:pPr marL="1026770" marR="0" lvl="0" indent="0" defTabSz="917783" rtl="0" eaLnBrk="1" fontAlgn="auto" latinLnBrk="0" hangingPunct="1">
              <a:spcBef>
                <a:spcPts val="100"/>
              </a:spcBef>
              <a:spcAft>
                <a:spcPts val="0"/>
              </a:spcAft>
              <a:buClrTx/>
              <a:buSzTx/>
              <a:buFontTx/>
              <a:buNone/>
              <a:tabLst/>
              <a:defRPr/>
            </a:pPr>
            <a:r>
              <a:rPr kumimoji="0" lang="en-US" sz="2400" b="0" i="0" u="none" strike="noStrike" kern="1200" cap="none" spc="-5" normalizeH="0" baseline="0" noProof="0" dirty="0">
                <a:ln>
                  <a:noFill/>
                </a:ln>
                <a:effectLst/>
                <a:uLnTx/>
                <a:uFillTx/>
                <a:latin typeface="Garamond"/>
                <a:cs typeface="Garamond"/>
              </a:rPr>
              <a:t>Valerie R. Cherry, PhD</a:t>
            </a:r>
            <a:endParaRPr lang="en-US" sz="2400" dirty="0">
              <a:latin typeface="Garamond"/>
              <a:cs typeface="Garamond"/>
            </a:endParaRPr>
          </a:p>
          <a:p>
            <a:pPr marL="1026770" marR="0" lvl="0" indent="0" defTabSz="917783" rtl="0" eaLnBrk="1" fontAlgn="auto" latinLnBrk="0" hangingPunct="1">
              <a:spcBef>
                <a:spcPts val="100"/>
              </a:spcBef>
              <a:spcAft>
                <a:spcPts val="0"/>
              </a:spcAft>
              <a:buClrTx/>
              <a:buSzTx/>
              <a:buFontTx/>
              <a:buNone/>
              <a:tabLst/>
              <a:defRPr/>
            </a:pPr>
            <a:r>
              <a:rPr kumimoji="0" lang="en-US" sz="2400" b="0" i="1" u="none" strike="noStrike" kern="1200" cap="none" spc="-5" normalizeH="0" baseline="0" noProof="0" dirty="0">
                <a:ln>
                  <a:noFill/>
                </a:ln>
                <a:effectLst/>
                <a:uLnTx/>
                <a:uFillTx/>
                <a:latin typeface="Garamond"/>
                <a:ea typeface="+mn-ea"/>
                <a:cs typeface="Garamond"/>
              </a:rPr>
              <a:t>Lead /Region 2Mental Health Specialist</a:t>
            </a:r>
            <a:endParaRPr kumimoji="0" lang="en-US" sz="2400" b="0" i="0" u="none" strike="noStrike" kern="1200" cap="none" spc="0" normalizeH="0" baseline="0" noProof="0" dirty="0">
              <a:ln>
                <a:noFill/>
              </a:ln>
              <a:effectLst/>
              <a:uLnTx/>
              <a:uFillTx/>
              <a:latin typeface="Garamond"/>
              <a:ea typeface="+mn-ea"/>
              <a:cs typeface="Garamond"/>
            </a:endParaRPr>
          </a:p>
        </p:txBody>
      </p:sp>
    </p:spTree>
    <p:extLst>
      <p:ext uri="{BB962C8B-B14F-4D97-AF65-F5344CB8AC3E}">
        <p14:creationId xmlns:p14="http://schemas.microsoft.com/office/powerpoint/2010/main" val="25448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51" name="Straight Connector 150">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61" name="Rectangle 160">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CFF727-8B4D-4817-9B98-7CB2D4863DE4}"/>
              </a:ext>
            </a:extLst>
          </p:cNvPr>
          <p:cNvSpPr>
            <a:spLocks noGrp="1"/>
          </p:cNvSpPr>
          <p:nvPr>
            <p:ph type="title"/>
          </p:nvPr>
        </p:nvSpPr>
        <p:spPr>
          <a:xfrm>
            <a:off x="6095999" y="628617"/>
            <a:ext cx="5408613" cy="3028983"/>
          </a:xfrm>
        </p:spPr>
        <p:txBody>
          <a:bodyPr vert="horz" lIns="91440" tIns="45720" rIns="91440" bIns="45720" rtlCol="0" anchor="b">
            <a:normAutofit/>
          </a:bodyPr>
          <a:lstStyle/>
          <a:p>
            <a:r>
              <a:rPr lang="en-US" sz="4800" dirty="0"/>
              <a:t>Basic Ethical Principles for Mental Health Consultants</a:t>
            </a:r>
          </a:p>
        </p:txBody>
      </p:sp>
      <p:sp>
        <p:nvSpPr>
          <p:cNvPr id="185"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65BDC5C-63AB-4A35-BCC6-976DCE32F49C}"/>
              </a:ext>
            </a:extLst>
          </p:cNvPr>
          <p:cNvPicPr>
            <a:picLocks noChangeAspect="1"/>
          </p:cNvPicPr>
          <p:nvPr/>
        </p:nvPicPr>
        <p:blipFill rotWithShape="1">
          <a:blip r:embed="rId3"/>
          <a:srcRect r="2951"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grpSp>
        <p:nvGrpSpPr>
          <p:cNvPr id="165" name="Group 164">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66" name="Straight Connector 165">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16331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3883023F-A48E-4836-BBB5-3E69BF826AF2}"/>
              </a:ext>
            </a:extLst>
          </p:cNvPr>
          <p:cNvGraphicFramePr>
            <a:graphicFrameLocks noGrp="1"/>
          </p:cNvGraphicFramePr>
          <p:nvPr>
            <p:ph idx="1"/>
            <p:extLst>
              <p:ext uri="{D42A27DB-BD31-4B8C-83A1-F6EECF244321}">
                <p14:modId xmlns:p14="http://schemas.microsoft.com/office/powerpoint/2010/main" val="33990340"/>
              </p:ext>
            </p:extLst>
          </p:nvPr>
        </p:nvGraphicFramePr>
        <p:xfrm>
          <a:off x="5606579" y="877825"/>
          <a:ext cx="4953434" cy="5878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5E8C1091-1E38-4259-8BF6-0DF388CDDF9E}"/>
              </a:ext>
            </a:extLst>
          </p:cNvPr>
          <p:cNvSpPr txBox="1">
            <a:spLocks/>
          </p:cNvSpPr>
          <p:nvPr/>
        </p:nvSpPr>
        <p:spPr>
          <a:xfrm>
            <a:off x="77718" y="228600"/>
            <a:ext cx="4807131" cy="1149532"/>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all" spc="200" normalizeH="0" baseline="0" noProof="0" dirty="0">
                <a:ln>
                  <a:noFill/>
                </a:ln>
                <a:solidFill>
                  <a:schemeClr val="tx1"/>
                </a:solidFill>
                <a:effectLst/>
                <a:uLnTx/>
                <a:uFillTx/>
                <a:latin typeface="Gill Sans MT" panose="020B0502020104020203"/>
                <a:ea typeface="+mj-ea"/>
                <a:cs typeface="+mj-cs"/>
              </a:rPr>
              <a:t>Principles of ethical practice</a:t>
            </a:r>
          </a:p>
        </p:txBody>
      </p:sp>
      <p:grpSp>
        <p:nvGrpSpPr>
          <p:cNvPr id="5" name="Group 4">
            <a:extLst>
              <a:ext uri="{FF2B5EF4-FFF2-40B4-BE49-F238E27FC236}">
                <a16:creationId xmlns:a16="http://schemas.microsoft.com/office/drawing/2014/main" id="{7ACE2262-70AB-43D4-BC11-19E21648491E}"/>
              </a:ext>
            </a:extLst>
          </p:cNvPr>
          <p:cNvGrpSpPr/>
          <p:nvPr/>
        </p:nvGrpSpPr>
        <p:grpSpPr>
          <a:xfrm>
            <a:off x="211694" y="4245021"/>
            <a:ext cx="4104273" cy="893940"/>
            <a:chOff x="198542" y="5480579"/>
            <a:chExt cx="4104273" cy="893940"/>
          </a:xfrm>
        </p:grpSpPr>
        <p:sp>
          <p:nvSpPr>
            <p:cNvPr id="8" name="Rectangle: Rounded Corners 7">
              <a:extLst>
                <a:ext uri="{FF2B5EF4-FFF2-40B4-BE49-F238E27FC236}">
                  <a16:creationId xmlns:a16="http://schemas.microsoft.com/office/drawing/2014/main" id="{B191C9D3-4703-4871-A978-4937E07BC85F}"/>
                </a:ext>
              </a:extLst>
            </p:cNvPr>
            <p:cNvSpPr/>
            <p:nvPr/>
          </p:nvSpPr>
          <p:spPr>
            <a:xfrm>
              <a:off x="247650" y="5480579"/>
              <a:ext cx="3467100" cy="708480"/>
            </a:xfrm>
            <a:prstGeom prst="roundRect">
              <a:avLst/>
            </a:prstGeom>
          </p:spPr>
          <p:style>
            <a:lnRef idx="3">
              <a:schemeClr val="lt1">
                <a:hueOff val="0"/>
                <a:satOff val="0"/>
                <a:lumOff val="0"/>
                <a:alphaOff val="0"/>
              </a:schemeClr>
            </a:lnRef>
            <a:fillRef idx="1">
              <a:schemeClr val="accent2">
                <a:hueOff val="-8754431"/>
                <a:satOff val="-7900"/>
                <a:lumOff val="-1762"/>
                <a:alphaOff val="0"/>
              </a:schemeClr>
            </a:fillRef>
            <a:effectRef idx="1">
              <a:schemeClr val="accent2">
                <a:hueOff val="-8754431"/>
                <a:satOff val="-7900"/>
                <a:lumOff val="-1762"/>
                <a:alphaOff val="0"/>
              </a:schemeClr>
            </a:effectRef>
            <a:fontRef idx="minor">
              <a:schemeClr val="lt1"/>
            </a:fontRef>
          </p:style>
        </p:sp>
        <p:sp>
          <p:nvSpPr>
            <p:cNvPr id="9" name="Rectangle: Rounded Corners 4">
              <a:extLst>
                <a:ext uri="{FF2B5EF4-FFF2-40B4-BE49-F238E27FC236}">
                  <a16:creationId xmlns:a16="http://schemas.microsoft.com/office/drawing/2014/main" id="{C965C766-910B-4862-9590-E651E193F43E}"/>
                </a:ext>
              </a:extLst>
            </p:cNvPr>
            <p:cNvSpPr txBox="1"/>
            <p:nvPr/>
          </p:nvSpPr>
          <p:spPr>
            <a:xfrm>
              <a:off x="198542" y="5666040"/>
              <a:ext cx="4104273" cy="708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1048" tIns="0" rIns="131048" bIns="0" numCol="1" spcCol="1270" anchor="ctr" anchorCtr="0">
              <a:noAutofit/>
            </a:bodyPr>
            <a:lstStyle/>
            <a:p>
              <a:pPr marL="0" lvl="0" indent="0" algn="l" defTabSz="889000">
                <a:lnSpc>
                  <a:spcPct val="90000"/>
                </a:lnSpc>
                <a:spcBef>
                  <a:spcPct val="0"/>
                </a:spcBef>
                <a:spcAft>
                  <a:spcPct val="35000"/>
                </a:spcAft>
                <a:buNone/>
              </a:pPr>
              <a:r>
                <a:rPr lang="en-US" sz="2000" b="1" kern="1200" dirty="0"/>
                <a:t>ACA Ethical Principles</a:t>
              </a:r>
            </a:p>
            <a:p>
              <a:pPr marL="0" lvl="0" indent="0" algn="l" defTabSz="889000">
                <a:lnSpc>
                  <a:spcPct val="90000"/>
                </a:lnSpc>
                <a:spcBef>
                  <a:spcPct val="0"/>
                </a:spcBef>
                <a:spcAft>
                  <a:spcPct val="35000"/>
                </a:spcAft>
                <a:buNone/>
              </a:pPr>
              <a:endParaRPr lang="en-US" sz="2000" kern="1200" dirty="0"/>
            </a:p>
          </p:txBody>
        </p:sp>
      </p:grpSp>
      <p:grpSp>
        <p:nvGrpSpPr>
          <p:cNvPr id="10" name="Group 9">
            <a:extLst>
              <a:ext uri="{FF2B5EF4-FFF2-40B4-BE49-F238E27FC236}">
                <a16:creationId xmlns:a16="http://schemas.microsoft.com/office/drawing/2014/main" id="{AFA3A39D-9C36-4E8D-B4A0-D4C10B9B2CD0}"/>
              </a:ext>
            </a:extLst>
          </p:cNvPr>
          <p:cNvGrpSpPr/>
          <p:nvPr/>
        </p:nvGrpSpPr>
        <p:grpSpPr>
          <a:xfrm>
            <a:off x="177109" y="1635467"/>
            <a:ext cx="3467100" cy="708480"/>
            <a:chOff x="247650" y="5480579"/>
            <a:chExt cx="3467100" cy="708480"/>
          </a:xfrm>
        </p:grpSpPr>
        <p:sp>
          <p:nvSpPr>
            <p:cNvPr id="11" name="Rectangle: Rounded Corners 10">
              <a:extLst>
                <a:ext uri="{FF2B5EF4-FFF2-40B4-BE49-F238E27FC236}">
                  <a16:creationId xmlns:a16="http://schemas.microsoft.com/office/drawing/2014/main" id="{F76782FB-ACB8-45A2-BF3F-4537156BA27A}"/>
                </a:ext>
              </a:extLst>
            </p:cNvPr>
            <p:cNvSpPr/>
            <p:nvPr/>
          </p:nvSpPr>
          <p:spPr>
            <a:xfrm>
              <a:off x="247650" y="5480579"/>
              <a:ext cx="3467100" cy="708480"/>
            </a:xfrm>
            <a:prstGeom prst="roundRect">
              <a:avLst/>
            </a:prstGeom>
          </p:spPr>
          <p:style>
            <a:lnRef idx="3">
              <a:schemeClr val="lt1">
                <a:hueOff val="0"/>
                <a:satOff val="0"/>
                <a:lumOff val="0"/>
                <a:alphaOff val="0"/>
              </a:schemeClr>
            </a:lnRef>
            <a:fillRef idx="1">
              <a:schemeClr val="accent2">
                <a:hueOff val="-8754431"/>
                <a:satOff val="-7900"/>
                <a:lumOff val="-1762"/>
                <a:alphaOff val="0"/>
              </a:schemeClr>
            </a:fillRef>
            <a:effectRef idx="1">
              <a:schemeClr val="accent2">
                <a:hueOff val="-8754431"/>
                <a:satOff val="-7900"/>
                <a:lumOff val="-1762"/>
                <a:alphaOff val="0"/>
              </a:schemeClr>
            </a:effectRef>
            <a:fontRef idx="minor">
              <a:schemeClr val="lt1"/>
            </a:fontRef>
          </p:style>
        </p:sp>
        <p:sp>
          <p:nvSpPr>
            <p:cNvPr id="12" name="Rectangle: Rounded Corners 4">
              <a:extLst>
                <a:ext uri="{FF2B5EF4-FFF2-40B4-BE49-F238E27FC236}">
                  <a16:creationId xmlns:a16="http://schemas.microsoft.com/office/drawing/2014/main" id="{979DC932-A8E7-4BAE-B023-268917D1BBF9}"/>
                </a:ext>
              </a:extLst>
            </p:cNvPr>
            <p:cNvSpPr txBox="1"/>
            <p:nvPr/>
          </p:nvSpPr>
          <p:spPr>
            <a:xfrm>
              <a:off x="282235" y="5515164"/>
              <a:ext cx="3397930" cy="639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1048" tIns="0" rIns="131048" bIns="0" numCol="1" spcCol="1270" anchor="ctr" anchorCtr="0">
              <a:noAutofit/>
            </a:bodyPr>
            <a:lstStyle/>
            <a:p>
              <a:pPr marL="0" lvl="0" indent="0" algn="l" defTabSz="889000">
                <a:lnSpc>
                  <a:spcPct val="90000"/>
                </a:lnSpc>
                <a:spcBef>
                  <a:spcPct val="0"/>
                </a:spcBef>
                <a:spcAft>
                  <a:spcPct val="35000"/>
                </a:spcAft>
                <a:buNone/>
              </a:pPr>
              <a:r>
                <a:rPr lang="en-US" sz="2000" b="1" kern="1200" dirty="0"/>
                <a:t>NASW Ethical Principles</a:t>
              </a:r>
              <a:endParaRPr lang="en-US" sz="2000" kern="1200" dirty="0"/>
            </a:p>
          </p:txBody>
        </p:sp>
      </p:grpSp>
      <p:grpSp>
        <p:nvGrpSpPr>
          <p:cNvPr id="13" name="Group 12">
            <a:extLst>
              <a:ext uri="{FF2B5EF4-FFF2-40B4-BE49-F238E27FC236}">
                <a16:creationId xmlns:a16="http://schemas.microsoft.com/office/drawing/2014/main" id="{0CB79745-A6D3-4409-8A13-EF145A2420B2}"/>
              </a:ext>
            </a:extLst>
          </p:cNvPr>
          <p:cNvGrpSpPr/>
          <p:nvPr/>
        </p:nvGrpSpPr>
        <p:grpSpPr>
          <a:xfrm>
            <a:off x="5808618" y="171487"/>
            <a:ext cx="3791472" cy="827548"/>
            <a:chOff x="-70009" y="4974323"/>
            <a:chExt cx="3791472" cy="827548"/>
          </a:xfrm>
        </p:grpSpPr>
        <p:sp>
          <p:nvSpPr>
            <p:cNvPr id="14" name="Rectangle: Rounded Corners 13">
              <a:extLst>
                <a:ext uri="{FF2B5EF4-FFF2-40B4-BE49-F238E27FC236}">
                  <a16:creationId xmlns:a16="http://schemas.microsoft.com/office/drawing/2014/main" id="{59B8C3CB-EAF3-488A-B15C-5B885CE9B8EA}"/>
                </a:ext>
              </a:extLst>
            </p:cNvPr>
            <p:cNvSpPr/>
            <p:nvPr/>
          </p:nvSpPr>
          <p:spPr>
            <a:xfrm>
              <a:off x="0" y="5014591"/>
              <a:ext cx="3467100" cy="708480"/>
            </a:xfrm>
            <a:prstGeom prst="roundRect">
              <a:avLst/>
            </a:prstGeom>
          </p:spPr>
          <p:style>
            <a:lnRef idx="3">
              <a:schemeClr val="lt1">
                <a:hueOff val="0"/>
                <a:satOff val="0"/>
                <a:lumOff val="0"/>
                <a:alphaOff val="0"/>
              </a:schemeClr>
            </a:lnRef>
            <a:fillRef idx="1">
              <a:schemeClr val="accent2">
                <a:hueOff val="-8754431"/>
                <a:satOff val="-7900"/>
                <a:lumOff val="-1762"/>
                <a:alphaOff val="0"/>
              </a:schemeClr>
            </a:fillRef>
            <a:effectRef idx="1">
              <a:schemeClr val="accent2">
                <a:hueOff val="-8754431"/>
                <a:satOff val="-7900"/>
                <a:lumOff val="-1762"/>
                <a:alphaOff val="0"/>
              </a:schemeClr>
            </a:effectRef>
            <a:fontRef idx="minor">
              <a:schemeClr val="lt1"/>
            </a:fontRef>
          </p:style>
        </p:sp>
        <p:sp>
          <p:nvSpPr>
            <p:cNvPr id="15" name="Rectangle: Rounded Corners 4">
              <a:extLst>
                <a:ext uri="{FF2B5EF4-FFF2-40B4-BE49-F238E27FC236}">
                  <a16:creationId xmlns:a16="http://schemas.microsoft.com/office/drawing/2014/main" id="{1E214D9A-D696-4C69-AFB2-2950F8507F83}"/>
                </a:ext>
              </a:extLst>
            </p:cNvPr>
            <p:cNvSpPr txBox="1"/>
            <p:nvPr/>
          </p:nvSpPr>
          <p:spPr>
            <a:xfrm>
              <a:off x="-70009" y="4974323"/>
              <a:ext cx="3791472" cy="827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1048" tIns="0" rIns="131048" bIns="0" numCol="1" spcCol="1270" anchor="ctr" anchorCtr="0">
              <a:noAutofit/>
            </a:bodyPr>
            <a:lstStyle/>
            <a:p>
              <a:pPr marL="0" lvl="0" indent="0" algn="l" defTabSz="889000">
                <a:lnSpc>
                  <a:spcPct val="90000"/>
                </a:lnSpc>
                <a:spcBef>
                  <a:spcPct val="0"/>
                </a:spcBef>
                <a:spcAft>
                  <a:spcPct val="35000"/>
                </a:spcAft>
                <a:buNone/>
              </a:pPr>
              <a:r>
                <a:rPr lang="en-US" sz="2000" b="1" kern="1200" dirty="0"/>
                <a:t>APA Ethical Principles</a:t>
              </a:r>
            </a:p>
            <a:p>
              <a:pPr marL="0" lvl="0" indent="0" algn="l" defTabSz="889000">
                <a:lnSpc>
                  <a:spcPct val="90000"/>
                </a:lnSpc>
                <a:spcBef>
                  <a:spcPct val="0"/>
                </a:spcBef>
                <a:spcAft>
                  <a:spcPct val="35000"/>
                </a:spcAft>
                <a:buNone/>
              </a:pPr>
              <a:r>
                <a:rPr lang="en-US" sz="2000" b="1" dirty="0"/>
                <a:t>Kitchener’s Moral Decisions</a:t>
              </a:r>
              <a:endParaRPr lang="en-US" sz="2000" kern="1200" dirty="0"/>
            </a:p>
          </p:txBody>
        </p:sp>
      </p:grpSp>
      <p:sp>
        <p:nvSpPr>
          <p:cNvPr id="19" name="TextBox 18">
            <a:extLst>
              <a:ext uri="{FF2B5EF4-FFF2-40B4-BE49-F238E27FC236}">
                <a16:creationId xmlns:a16="http://schemas.microsoft.com/office/drawing/2014/main" id="{C9284EAE-0E6F-4579-AFC8-574E0305FD41}"/>
              </a:ext>
            </a:extLst>
          </p:cNvPr>
          <p:cNvSpPr txBox="1"/>
          <p:nvPr/>
        </p:nvSpPr>
        <p:spPr>
          <a:xfrm>
            <a:off x="81143" y="2601282"/>
            <a:ext cx="5096974" cy="1015663"/>
          </a:xfrm>
          <a:prstGeom prst="rect">
            <a:avLst/>
          </a:prstGeom>
          <a:noFill/>
        </p:spPr>
        <p:txBody>
          <a:bodyPr wrap="square" rtlCol="0">
            <a:spAutoFit/>
          </a:bodyPr>
          <a:lstStyle/>
          <a:p>
            <a:r>
              <a:rPr lang="en-US" sz="2000" dirty="0"/>
              <a:t>Service • Social Justice •Dignity &amp;Worth • Importance of Human Relationships</a:t>
            </a:r>
          </a:p>
          <a:p>
            <a:r>
              <a:rPr lang="en-US" sz="2000" dirty="0"/>
              <a:t>• Integrity •Competence</a:t>
            </a:r>
          </a:p>
        </p:txBody>
      </p:sp>
      <p:sp>
        <p:nvSpPr>
          <p:cNvPr id="20" name="TextBox 19">
            <a:extLst>
              <a:ext uri="{FF2B5EF4-FFF2-40B4-BE49-F238E27FC236}">
                <a16:creationId xmlns:a16="http://schemas.microsoft.com/office/drawing/2014/main" id="{70C92F06-F8D1-4A81-9563-305D7B00A268}"/>
              </a:ext>
            </a:extLst>
          </p:cNvPr>
          <p:cNvSpPr txBox="1"/>
          <p:nvPr/>
        </p:nvSpPr>
        <p:spPr>
          <a:xfrm>
            <a:off x="260802" y="5324421"/>
            <a:ext cx="4556325" cy="1015663"/>
          </a:xfrm>
          <a:prstGeom prst="rect">
            <a:avLst/>
          </a:prstGeom>
          <a:noFill/>
        </p:spPr>
        <p:txBody>
          <a:bodyPr wrap="square" rtlCol="0">
            <a:spAutoFit/>
          </a:bodyPr>
          <a:lstStyle/>
          <a:p>
            <a:r>
              <a:rPr lang="en-US" sz="2000" dirty="0"/>
              <a:t>Autonomy • Nonmaleficence •Beneficence • Justice • Fidelity •Veracity</a:t>
            </a:r>
          </a:p>
        </p:txBody>
      </p:sp>
    </p:spTree>
    <p:extLst>
      <p:ext uri="{BB962C8B-B14F-4D97-AF65-F5344CB8AC3E}">
        <p14:creationId xmlns:p14="http://schemas.microsoft.com/office/powerpoint/2010/main" val="331738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2600CBB-0CF8-4237-8491-B7864363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FF4A81A-1626-4C2D-B4AF-4DFEA910395C}"/>
              </a:ext>
            </a:extLst>
          </p:cNvPr>
          <p:cNvSpPr>
            <a:spLocks noGrp="1"/>
          </p:cNvSpPr>
          <p:nvPr>
            <p:ph type="title"/>
          </p:nvPr>
        </p:nvSpPr>
        <p:spPr>
          <a:xfrm>
            <a:off x="684212" y="4799010"/>
            <a:ext cx="9269412" cy="1155267"/>
          </a:xfrm>
        </p:spPr>
        <p:txBody>
          <a:bodyPr anchor="ctr">
            <a:normAutofit/>
          </a:bodyPr>
          <a:lstStyle/>
          <a:p>
            <a:pPr>
              <a:lnSpc>
                <a:spcPct val="90000"/>
              </a:lnSpc>
            </a:pPr>
            <a:r>
              <a:rPr lang="en-US" dirty="0">
                <a:solidFill>
                  <a:srgbClr val="FFFFFF"/>
                </a:solidFill>
              </a:rPr>
              <a:t>Standards of the </a:t>
            </a:r>
            <a:br>
              <a:rPr lang="en-US" dirty="0">
                <a:solidFill>
                  <a:srgbClr val="FFFFFF"/>
                </a:solidFill>
              </a:rPr>
            </a:br>
            <a:r>
              <a:rPr lang="en-US" dirty="0">
                <a:solidFill>
                  <a:srgbClr val="FFFFFF"/>
                </a:solidFill>
              </a:rPr>
              <a:t>Ethical Code</a:t>
            </a:r>
          </a:p>
        </p:txBody>
      </p:sp>
      <p:sp>
        <p:nvSpPr>
          <p:cNvPr id="31"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Text Placeholder 4">
            <a:extLst>
              <a:ext uri="{FF2B5EF4-FFF2-40B4-BE49-F238E27FC236}">
                <a16:creationId xmlns:a16="http://schemas.microsoft.com/office/drawing/2014/main" id="{B36C90EA-83CE-48DD-8D44-317E564D54FC}"/>
              </a:ext>
            </a:extLst>
          </p:cNvPr>
          <p:cNvGraphicFramePr>
            <a:graphicFrameLocks noGrp="1"/>
          </p:cNvGraphicFramePr>
          <p:nvPr>
            <p:ph idx="1"/>
            <p:extLst>
              <p:ext uri="{D42A27DB-BD31-4B8C-83A1-F6EECF244321}">
                <p14:modId xmlns:p14="http://schemas.microsoft.com/office/powerpoint/2010/main" val="2837972495"/>
              </p:ext>
            </p:extLst>
          </p:nvPr>
        </p:nvGraphicFramePr>
        <p:xfrm>
          <a:off x="965200" y="642939"/>
          <a:ext cx="10255250" cy="34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77593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CC02-8D51-B84C-B8D0-61A71AAD341E}"/>
              </a:ext>
            </a:extLst>
          </p:cNvPr>
          <p:cNvSpPr>
            <a:spLocks noGrp="1"/>
          </p:cNvSpPr>
          <p:nvPr>
            <p:ph type="title"/>
          </p:nvPr>
        </p:nvSpPr>
        <p:spPr>
          <a:xfrm>
            <a:off x="684212" y="4487332"/>
            <a:ext cx="8534400" cy="1507067"/>
          </a:xfrm>
        </p:spPr>
        <p:txBody>
          <a:bodyPr>
            <a:normAutofit/>
          </a:bodyPr>
          <a:lstStyle/>
          <a:p>
            <a:r>
              <a:rPr lang="en-US" dirty="0"/>
              <a:t>What is an ethical dilemma?</a:t>
            </a:r>
          </a:p>
        </p:txBody>
      </p:sp>
      <p:pic>
        <p:nvPicPr>
          <p:cNvPr id="6" name="Picture 5">
            <a:extLst>
              <a:ext uri="{FF2B5EF4-FFF2-40B4-BE49-F238E27FC236}">
                <a16:creationId xmlns:a16="http://schemas.microsoft.com/office/drawing/2014/main" id="{99C44881-9E1E-4FC4-AD43-13F9E8291381}"/>
              </a:ext>
            </a:extLst>
          </p:cNvPr>
          <p:cNvPicPr>
            <a:picLocks noChangeAspect="1"/>
          </p:cNvPicPr>
          <p:nvPr/>
        </p:nvPicPr>
        <p:blipFill rotWithShape="1">
          <a:blip r:embed="rId3"/>
          <a:srcRect l="13362" r="21594" b="-1"/>
          <a:stretch/>
        </p:blipFill>
        <p:spPr>
          <a:xfrm>
            <a:off x="299253" y="683025"/>
            <a:ext cx="3152439" cy="3448851"/>
          </a:xfrm>
          <a:custGeom>
            <a:avLst/>
            <a:gdLst/>
            <a:ahLst/>
            <a:cxnLst/>
            <a:rect l="l" t="t" r="r" b="b"/>
            <a:pathLst>
              <a:path w="3152439" h="3448851">
                <a:moveTo>
                  <a:pt x="409034" y="0"/>
                </a:moveTo>
                <a:lnTo>
                  <a:pt x="3152439" y="0"/>
                </a:lnTo>
                <a:lnTo>
                  <a:pt x="3152439" y="3032147"/>
                </a:lnTo>
                <a:lnTo>
                  <a:pt x="2735735" y="3448851"/>
                </a:lnTo>
                <a:lnTo>
                  <a:pt x="0" y="3448851"/>
                </a:lnTo>
                <a:lnTo>
                  <a:pt x="0" y="409034"/>
                </a:lnTo>
                <a:close/>
              </a:path>
            </a:pathLst>
          </a:custGeom>
          <a:ln w="15875">
            <a:solidFill>
              <a:srgbClr val="FFFFFF">
                <a:alpha val="40000"/>
              </a:srgbClr>
            </a:solidFill>
          </a:ln>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D4F289FF-4A50-C745-9146-0A11CD6C5536}"/>
              </a:ext>
            </a:extLst>
          </p:cNvPr>
          <p:cNvSpPr>
            <a:spLocks noGrp="1"/>
          </p:cNvSpPr>
          <p:nvPr>
            <p:ph idx="1"/>
          </p:nvPr>
        </p:nvSpPr>
        <p:spPr>
          <a:xfrm>
            <a:off x="4325696" y="214231"/>
            <a:ext cx="6529117" cy="4572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800" dirty="0"/>
              <a:t>An ethical dilemma arises when two or more of the values found in the ethical principles conflict. </a:t>
            </a:r>
          </a:p>
          <a:p>
            <a:pPr marL="0" indent="0">
              <a:buNone/>
            </a:pPr>
            <a:r>
              <a:rPr lang="en-US" sz="2800" u="sng" dirty="0">
                <a:hlinkClick r:id="rId4">
                  <a:extLst>
                    <a:ext uri="{A12FA001-AC4F-418D-AE19-62706E023703}">
                      <ahyp:hlinkClr xmlns:ahyp="http://schemas.microsoft.com/office/drawing/2018/hyperlinkcolor" val="tx"/>
                    </a:ext>
                  </a:extLst>
                </a:hlinkClick>
              </a:rPr>
              <a:t>No one clear course of action.</a:t>
            </a:r>
          </a:p>
          <a:p>
            <a:endParaRPr lang="en-US" dirty="0"/>
          </a:p>
        </p:txBody>
      </p:sp>
    </p:spTree>
    <p:extLst>
      <p:ext uri="{BB962C8B-B14F-4D97-AF65-F5344CB8AC3E}">
        <p14:creationId xmlns:p14="http://schemas.microsoft.com/office/powerpoint/2010/main" val="33051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E096EB-407B-48AF-834B-55E35C4598E3}"/>
              </a:ext>
            </a:extLst>
          </p:cNvPr>
          <p:cNvSpPr>
            <a:spLocks noGrp="1"/>
          </p:cNvSpPr>
          <p:nvPr>
            <p:ph type="title"/>
          </p:nvPr>
        </p:nvSpPr>
        <p:spPr>
          <a:xfrm>
            <a:off x="151246" y="5333147"/>
            <a:ext cx="9248785" cy="1328346"/>
          </a:xfrm>
        </p:spPr>
        <p:txBody>
          <a:bodyPr>
            <a:normAutofit fontScale="90000"/>
          </a:bodyPr>
          <a:lstStyle/>
          <a:p>
            <a:r>
              <a:rPr lang="en-US" sz="3300" dirty="0">
                <a:latin typeface="Century Gothic" panose="020B0502020202020204" pitchFamily="34" charset="0"/>
                <a:cs typeface="Garamond"/>
              </a:rPr>
              <a:t>Common CMHC Ethical Challenge AREAs</a:t>
            </a:r>
            <a:br>
              <a:rPr lang="en-US" sz="3300" dirty="0">
                <a:latin typeface="Century Gothic" panose="020B0502020202020204" pitchFamily="34" charset="0"/>
                <a:cs typeface="Garamond"/>
              </a:rPr>
            </a:br>
            <a:endParaRPr lang="en-US" sz="3300" dirty="0"/>
          </a:p>
        </p:txBody>
      </p:sp>
      <p:pic>
        <p:nvPicPr>
          <p:cNvPr id="3" name="Picture 2">
            <a:extLst>
              <a:ext uri="{FF2B5EF4-FFF2-40B4-BE49-F238E27FC236}">
                <a16:creationId xmlns:a16="http://schemas.microsoft.com/office/drawing/2014/main" id="{F7F4F124-96C9-4B2E-B3C3-E5A2486D56F9}"/>
              </a:ext>
            </a:extLst>
          </p:cNvPr>
          <p:cNvPicPr>
            <a:picLocks noChangeAspect="1"/>
          </p:cNvPicPr>
          <p:nvPr/>
        </p:nvPicPr>
        <p:blipFill rotWithShape="1">
          <a:blip r:embed="rId3"/>
          <a:srcRect l="456" r="8370" b="3"/>
          <a:stretch/>
        </p:blipFill>
        <p:spPr>
          <a:xfrm>
            <a:off x="779966" y="860680"/>
            <a:ext cx="3152439" cy="3448851"/>
          </a:xfrm>
          <a:custGeom>
            <a:avLst/>
            <a:gdLst/>
            <a:ahLst/>
            <a:cxnLst/>
            <a:rect l="l" t="t" r="r" b="b"/>
            <a:pathLst>
              <a:path w="3152439" h="3448851">
                <a:moveTo>
                  <a:pt x="409034" y="0"/>
                </a:moveTo>
                <a:lnTo>
                  <a:pt x="3152439" y="0"/>
                </a:lnTo>
                <a:lnTo>
                  <a:pt x="3152439" y="3032147"/>
                </a:lnTo>
                <a:lnTo>
                  <a:pt x="2735735" y="3448851"/>
                </a:lnTo>
                <a:lnTo>
                  <a:pt x="0" y="3448851"/>
                </a:lnTo>
                <a:lnTo>
                  <a:pt x="0" y="409034"/>
                </a:lnTo>
                <a:close/>
              </a:path>
            </a:pathLst>
          </a:custGeom>
          <a:ln w="15875">
            <a:solidFill>
              <a:srgbClr val="FFFFFF">
                <a:alpha val="40000"/>
              </a:srgbClr>
            </a:solidFill>
          </a:ln>
          <a:effectLst>
            <a:innerShdw blurRad="57150" dist="38100" dir="14460000">
              <a:prstClr val="black">
                <a:alpha val="70000"/>
              </a:prstClr>
            </a:innerShdw>
          </a:effectLst>
        </p:spPr>
      </p:pic>
      <p:sp>
        <p:nvSpPr>
          <p:cNvPr id="17" name="Content Placeholder 4">
            <a:extLst>
              <a:ext uri="{FF2B5EF4-FFF2-40B4-BE49-F238E27FC236}">
                <a16:creationId xmlns:a16="http://schemas.microsoft.com/office/drawing/2014/main" id="{CC692E23-EFEA-4525-A164-C71DE1A79077}"/>
              </a:ext>
            </a:extLst>
          </p:cNvPr>
          <p:cNvSpPr>
            <a:spLocks noGrp="1"/>
          </p:cNvSpPr>
          <p:nvPr>
            <p:ph idx="1"/>
          </p:nvPr>
        </p:nvSpPr>
        <p:spPr>
          <a:xfrm>
            <a:off x="4441230" y="-287383"/>
            <a:ext cx="6529117" cy="6108192"/>
          </a:xfrm>
        </p:spPr>
        <p:txBody>
          <a:bodyPr>
            <a:normAutofit/>
          </a:bodyPr>
          <a:lstStyle/>
          <a:p>
            <a:pPr marL="639312" marR="4483" indent="-342900" defTabSz="806867">
              <a:lnSpc>
                <a:spcPct val="90000"/>
              </a:lnSpc>
              <a:spcBef>
                <a:spcPts val="229"/>
              </a:spcBef>
              <a:buFont typeface="Arial" panose="020B0604020202020204" pitchFamily="34" charset="0"/>
              <a:buChar char="•"/>
            </a:pPr>
            <a:endParaRPr lang="en-US" sz="1100" dirty="0">
              <a:latin typeface="Century Gothic" panose="020B0502020202020204" pitchFamily="34" charset="0"/>
              <a:cs typeface="Garamond"/>
            </a:endParaRPr>
          </a:p>
          <a:p>
            <a:pPr marL="354106" indent="-342900" defTabSz="806867">
              <a:lnSpc>
                <a:spcPct val="90000"/>
              </a:lnSpc>
              <a:spcBef>
                <a:spcPts val="600"/>
              </a:spcBef>
              <a:buFont typeface="Arial" panose="020B0604020202020204" pitchFamily="34" charset="0"/>
              <a:buChar char="•"/>
              <a:tabLst>
                <a:tab pos="313221" algn="l"/>
              </a:tabLst>
            </a:pPr>
            <a:r>
              <a:rPr lang="en-US" sz="2400" spc="-4" dirty="0">
                <a:latin typeface="Century Gothic" panose="020B0502020202020204" pitchFamily="34" charset="0"/>
                <a:cs typeface="Garamond"/>
              </a:rPr>
              <a:t>Informed</a:t>
            </a:r>
            <a:r>
              <a:rPr lang="en-US" sz="2400" spc="-9" dirty="0">
                <a:latin typeface="Century Gothic" panose="020B0502020202020204" pitchFamily="34" charset="0"/>
                <a:cs typeface="Garamond"/>
              </a:rPr>
              <a:t> </a:t>
            </a:r>
            <a:r>
              <a:rPr lang="en-US" sz="2400" spc="-4" dirty="0">
                <a:latin typeface="Century Gothic" panose="020B0502020202020204" pitchFamily="34" charset="0"/>
                <a:cs typeface="Garamond"/>
              </a:rPr>
              <a:t>Consent</a:t>
            </a:r>
          </a:p>
          <a:p>
            <a:pPr marL="354106" indent="-342900" defTabSz="806867">
              <a:lnSpc>
                <a:spcPct val="90000"/>
              </a:lnSpc>
              <a:spcBef>
                <a:spcPts val="600"/>
              </a:spcBef>
              <a:buFont typeface="Arial" panose="020B0604020202020204" pitchFamily="34" charset="0"/>
              <a:buChar char="•"/>
              <a:tabLst>
                <a:tab pos="313221" algn="l"/>
              </a:tabLst>
            </a:pPr>
            <a:r>
              <a:rPr lang="en-US" sz="2400" spc="-4" dirty="0">
                <a:latin typeface="Century Gothic" panose="020B0502020202020204" pitchFamily="34" charset="0"/>
                <a:cs typeface="Garamond"/>
              </a:rPr>
              <a:t>Confidentiality and Privacy</a:t>
            </a:r>
            <a:endParaRPr lang="en-US" sz="2400" dirty="0">
              <a:latin typeface="Century Gothic" panose="020B0502020202020204" pitchFamily="34" charset="0"/>
              <a:cs typeface="Garamond"/>
            </a:endParaRPr>
          </a:p>
          <a:p>
            <a:pPr marL="354106" indent="-342900" defTabSz="806867">
              <a:lnSpc>
                <a:spcPct val="90000"/>
              </a:lnSpc>
              <a:spcBef>
                <a:spcPts val="600"/>
              </a:spcBef>
              <a:buFont typeface="Arial" panose="020B0604020202020204" pitchFamily="34" charset="0"/>
              <a:buChar char="•"/>
              <a:tabLst>
                <a:tab pos="313221" algn="l"/>
              </a:tabLst>
            </a:pPr>
            <a:r>
              <a:rPr lang="en-US" sz="2400" spc="-4" dirty="0">
                <a:latin typeface="Century Gothic" panose="020B0502020202020204" pitchFamily="34" charset="0"/>
                <a:cs typeface="Garamond"/>
              </a:rPr>
              <a:t>Boundaries</a:t>
            </a:r>
          </a:p>
          <a:p>
            <a:pPr marL="354106" indent="-342900" defTabSz="806867">
              <a:lnSpc>
                <a:spcPct val="90000"/>
              </a:lnSpc>
              <a:spcBef>
                <a:spcPts val="600"/>
              </a:spcBef>
              <a:buFont typeface="Arial" panose="020B0604020202020204" pitchFamily="34" charset="0"/>
              <a:buChar char="•"/>
              <a:tabLst>
                <a:tab pos="313221" algn="l"/>
              </a:tabLst>
            </a:pPr>
            <a:r>
              <a:rPr lang="en-US" sz="2400" spc="-4" dirty="0">
                <a:latin typeface="Century Gothic" panose="020B0502020202020204" pitchFamily="34" charset="0"/>
                <a:cs typeface="Garamond"/>
              </a:rPr>
              <a:t>Evidence-based practices</a:t>
            </a:r>
            <a:endParaRPr lang="en-US" sz="2400" dirty="0">
              <a:latin typeface="Century Gothic" panose="020B0502020202020204" pitchFamily="34" charset="0"/>
              <a:cs typeface="Garamond"/>
            </a:endParaRPr>
          </a:p>
          <a:p>
            <a:pPr marL="354106" indent="-342900" defTabSz="806867">
              <a:lnSpc>
                <a:spcPct val="90000"/>
              </a:lnSpc>
              <a:spcBef>
                <a:spcPts val="600"/>
              </a:spcBef>
              <a:buFont typeface="Arial" panose="020B0604020202020204" pitchFamily="34" charset="0"/>
              <a:buChar char="•"/>
              <a:tabLst>
                <a:tab pos="313221" algn="l"/>
              </a:tabLst>
            </a:pPr>
            <a:r>
              <a:rPr lang="en-US" sz="2400" spc="-4" dirty="0">
                <a:latin typeface="Century Gothic" panose="020B0502020202020204" pitchFamily="34" charset="0"/>
                <a:cs typeface="Times New Roman"/>
              </a:rPr>
              <a:t>Respect for individual culture and values (cultural competency)</a:t>
            </a:r>
            <a:endParaRPr lang="en-US" sz="2400" dirty="0">
              <a:latin typeface="Century Gothic" panose="020B0502020202020204" pitchFamily="34" charset="0"/>
              <a:cs typeface="Garamond"/>
            </a:endParaRPr>
          </a:p>
          <a:p>
            <a:pPr marL="354106" indent="-342900" defTabSz="806867">
              <a:lnSpc>
                <a:spcPct val="90000"/>
              </a:lnSpc>
              <a:spcBef>
                <a:spcPts val="600"/>
              </a:spcBef>
              <a:buFont typeface="Arial" panose="020B0604020202020204" pitchFamily="34" charset="0"/>
              <a:buChar char="•"/>
              <a:tabLst>
                <a:tab pos="313221" algn="l"/>
              </a:tabLst>
            </a:pPr>
            <a:r>
              <a:rPr lang="en-US" sz="2400" spc="-4" dirty="0">
                <a:latin typeface="Century Gothic" panose="020B0502020202020204" pitchFamily="34" charset="0"/>
                <a:cs typeface="Times New Roman"/>
              </a:rPr>
              <a:t>D</a:t>
            </a:r>
            <a:r>
              <a:rPr lang="en-US" sz="2400" spc="-4" dirty="0">
                <a:latin typeface="Century Gothic" panose="020B0502020202020204" pitchFamily="34" charset="0"/>
                <a:cs typeface="Garamond"/>
              </a:rPr>
              <a:t>ocumentation</a:t>
            </a:r>
          </a:p>
          <a:p>
            <a:pPr marL="354106" indent="-342900" defTabSz="806867">
              <a:lnSpc>
                <a:spcPct val="90000"/>
              </a:lnSpc>
              <a:spcBef>
                <a:spcPts val="600"/>
              </a:spcBef>
              <a:buFont typeface="Arial" panose="020B0604020202020204" pitchFamily="34" charset="0"/>
              <a:buChar char="•"/>
              <a:tabLst>
                <a:tab pos="313221" algn="l"/>
              </a:tabLst>
            </a:pPr>
            <a:r>
              <a:rPr lang="en-US" sz="2400" spc="-4" dirty="0">
                <a:latin typeface="Century Gothic" panose="020B0502020202020204" pitchFamily="34" charset="0"/>
                <a:cs typeface="Garamond"/>
              </a:rPr>
              <a:t>Use of Technology</a:t>
            </a:r>
          </a:p>
          <a:p>
            <a:pPr marL="354106" indent="-342900" defTabSz="806867">
              <a:lnSpc>
                <a:spcPct val="90000"/>
              </a:lnSpc>
              <a:spcBef>
                <a:spcPts val="600"/>
              </a:spcBef>
              <a:buFont typeface="Arial" panose="020B0604020202020204" pitchFamily="34" charset="0"/>
              <a:buChar char="•"/>
              <a:tabLst>
                <a:tab pos="313221" algn="l"/>
              </a:tabLst>
            </a:pPr>
            <a:r>
              <a:rPr lang="en-US" sz="2400" spc="-4" dirty="0">
                <a:latin typeface="Century Gothic" panose="020B0502020202020204" pitchFamily="34" charset="0"/>
                <a:cs typeface="Times New Roman"/>
              </a:rPr>
              <a:t>Responding to emergencies</a:t>
            </a:r>
          </a:p>
          <a:p>
            <a:pPr marL="354106" indent="-342900" defTabSz="806867">
              <a:lnSpc>
                <a:spcPct val="90000"/>
              </a:lnSpc>
              <a:spcBef>
                <a:spcPts val="600"/>
              </a:spcBef>
              <a:buFont typeface="Arial" panose="020B0604020202020204" pitchFamily="34" charset="0"/>
              <a:buChar char="•"/>
              <a:tabLst>
                <a:tab pos="313221" algn="l"/>
              </a:tabLst>
            </a:pPr>
            <a:r>
              <a:rPr lang="en-US" sz="2400" spc="-4" dirty="0">
                <a:latin typeface="Century Gothic" panose="020B0502020202020204" pitchFamily="34" charset="0"/>
                <a:cs typeface="Times New Roman"/>
              </a:rPr>
              <a:t>Referrals</a:t>
            </a:r>
          </a:p>
          <a:p>
            <a:pPr marL="354106" indent="-342900" defTabSz="806867">
              <a:lnSpc>
                <a:spcPct val="90000"/>
              </a:lnSpc>
              <a:spcBef>
                <a:spcPts val="600"/>
              </a:spcBef>
              <a:buFont typeface="Arial" panose="020B0604020202020204" pitchFamily="34" charset="0"/>
              <a:buChar char="•"/>
              <a:tabLst>
                <a:tab pos="313221" algn="l"/>
              </a:tabLst>
            </a:pPr>
            <a:r>
              <a:rPr lang="en-US" sz="2400" spc="-4" dirty="0">
                <a:latin typeface="Century Gothic" panose="020B0502020202020204" pitchFamily="34" charset="0"/>
                <a:cs typeface="Times New Roman"/>
              </a:rPr>
              <a:t>Resolution of ethical problems</a:t>
            </a:r>
            <a:endParaRPr lang="en-US" sz="2400" dirty="0">
              <a:latin typeface="Century Gothic" panose="020B0502020202020204" pitchFamily="34" charset="0"/>
              <a:cs typeface="Garamond"/>
            </a:endParaRPr>
          </a:p>
          <a:p>
            <a:pPr>
              <a:lnSpc>
                <a:spcPct val="90000"/>
              </a:lnSpc>
            </a:pPr>
            <a:endParaRPr lang="en-US" sz="1100" dirty="0"/>
          </a:p>
        </p:txBody>
      </p:sp>
    </p:spTree>
    <p:extLst>
      <p:ext uri="{BB962C8B-B14F-4D97-AF65-F5344CB8AC3E}">
        <p14:creationId xmlns:p14="http://schemas.microsoft.com/office/powerpoint/2010/main" val="427925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66" name="Rectangle 65">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1E98C0-3438-44B6-9EF8-EB974F08E886}"/>
              </a:ext>
            </a:extLst>
          </p:cNvPr>
          <p:cNvSpPr>
            <a:spLocks noGrp="1"/>
          </p:cNvSpPr>
          <p:nvPr>
            <p:ph type="title"/>
          </p:nvPr>
        </p:nvSpPr>
        <p:spPr>
          <a:xfrm>
            <a:off x="7532710" y="628617"/>
            <a:ext cx="3971902" cy="3028983"/>
          </a:xfrm>
        </p:spPr>
        <p:txBody>
          <a:bodyPr vert="horz" lIns="91440" tIns="45720" rIns="91440" bIns="45720" rtlCol="0" anchor="b">
            <a:normAutofit/>
          </a:bodyPr>
          <a:lstStyle/>
          <a:p>
            <a:r>
              <a:rPr lang="en-US" sz="4800" cap="none" dirty="0"/>
              <a:t>Ethical Decision-Making Model</a:t>
            </a:r>
          </a:p>
        </p:txBody>
      </p:sp>
      <p:sp>
        <p:nvSpPr>
          <p:cNvPr id="3" name="Text Placeholder 2">
            <a:extLst>
              <a:ext uri="{FF2B5EF4-FFF2-40B4-BE49-F238E27FC236}">
                <a16:creationId xmlns:a16="http://schemas.microsoft.com/office/drawing/2014/main" id="{6F1D27C1-0F2A-4699-A3B6-44C501A58879}"/>
              </a:ext>
            </a:extLst>
          </p:cNvPr>
          <p:cNvSpPr>
            <a:spLocks noGrp="1"/>
          </p:cNvSpPr>
          <p:nvPr>
            <p:ph type="body" idx="1"/>
          </p:nvPr>
        </p:nvSpPr>
        <p:spPr>
          <a:xfrm>
            <a:off x="7555229" y="3843868"/>
            <a:ext cx="4201341" cy="1564744"/>
          </a:xfrm>
        </p:spPr>
        <p:txBody>
          <a:bodyPr vert="horz" lIns="91440" tIns="45720" rIns="91440" bIns="45720" rtlCol="0" anchor="t">
            <a:normAutofit/>
          </a:bodyPr>
          <a:lstStyle/>
          <a:p>
            <a:endParaRPr lang="en-US" sz="2100" dirty="0">
              <a:solidFill>
                <a:schemeClr val="tx1"/>
              </a:solidFill>
            </a:endParaRPr>
          </a:p>
          <a:p>
            <a:r>
              <a:rPr lang="en-US" sz="2100" dirty="0">
                <a:solidFill>
                  <a:schemeClr val="tx1"/>
                </a:solidFill>
              </a:rPr>
              <a:t>Positive Ethics Perspective</a:t>
            </a:r>
          </a:p>
          <a:p>
            <a:endParaRPr lang="en-US" sz="2100" dirty="0"/>
          </a:p>
        </p:txBody>
      </p:sp>
      <p:sp>
        <p:nvSpPr>
          <p:cNvPr id="68"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0E01A6C-73B6-437C-8D7E-66D0F238BDB3}"/>
              </a:ext>
            </a:extLst>
          </p:cNvPr>
          <p:cNvPicPr>
            <a:picLocks noChangeAspect="1"/>
          </p:cNvPicPr>
          <p:nvPr/>
        </p:nvPicPr>
        <p:blipFill rotWithShape="1">
          <a:blip r:embed="rId3"/>
          <a:srcRect l="8194" r="1120" b="1"/>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solidFill>
            <a:srgbClr val="FFFFFF">
              <a:shade val="85000"/>
            </a:srgbClr>
          </a:solidFill>
        </p:spPr>
      </p:pic>
      <p:grpSp>
        <p:nvGrpSpPr>
          <p:cNvPr id="70" name="Group 69">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1" name="Straight Connector 70">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056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2826-4EA1-A44B-A051-77093B8378A6}"/>
              </a:ext>
            </a:extLst>
          </p:cNvPr>
          <p:cNvSpPr>
            <a:spLocks noGrp="1"/>
          </p:cNvSpPr>
          <p:nvPr>
            <p:ph type="title"/>
          </p:nvPr>
        </p:nvSpPr>
        <p:spPr>
          <a:xfrm>
            <a:off x="281876" y="5020297"/>
            <a:ext cx="8534400" cy="1507067"/>
          </a:xfrm>
        </p:spPr>
        <p:txBody>
          <a:bodyPr>
            <a:normAutofit/>
          </a:bodyPr>
          <a:lstStyle/>
          <a:p>
            <a:r>
              <a:rPr lang="en-US" sz="2800" dirty="0"/>
              <a:t>Ethical Decision Making Model</a:t>
            </a:r>
            <a:br>
              <a:rPr lang="en-US" sz="2800" dirty="0"/>
            </a:br>
            <a:r>
              <a:rPr lang="en-US" sz="2800" dirty="0"/>
              <a:t>(Koocher &amp; Keith-Speigel, 2008)</a:t>
            </a:r>
          </a:p>
        </p:txBody>
      </p:sp>
      <p:pic>
        <p:nvPicPr>
          <p:cNvPr id="6" name="Picture 5">
            <a:extLst>
              <a:ext uri="{FF2B5EF4-FFF2-40B4-BE49-F238E27FC236}">
                <a16:creationId xmlns:a16="http://schemas.microsoft.com/office/drawing/2014/main" id="{B6D9CC44-8888-49A9-8C72-17FC9A435A56}"/>
              </a:ext>
            </a:extLst>
          </p:cNvPr>
          <p:cNvPicPr>
            <a:picLocks noChangeAspect="1"/>
          </p:cNvPicPr>
          <p:nvPr/>
        </p:nvPicPr>
        <p:blipFill>
          <a:blip r:embed="rId3"/>
          <a:stretch>
            <a:fillRect/>
          </a:stretch>
        </p:blipFill>
        <p:spPr>
          <a:xfrm>
            <a:off x="791240" y="1371144"/>
            <a:ext cx="3185108" cy="2292173"/>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1A33B8E2-EC1E-B640-8A42-A542F484E49F}"/>
              </a:ext>
            </a:extLst>
          </p:cNvPr>
          <p:cNvSpPr>
            <a:spLocks noGrp="1"/>
          </p:cNvSpPr>
          <p:nvPr>
            <p:ph idx="1"/>
          </p:nvPr>
        </p:nvSpPr>
        <p:spPr>
          <a:xfrm>
            <a:off x="4748932" y="1245711"/>
            <a:ext cx="6593129" cy="3575884"/>
          </a:xfrm>
        </p:spPr>
        <p:txBody>
          <a:bodyPr>
            <a:normAutofit/>
          </a:bodyPr>
          <a:lstStyle/>
          <a:p>
            <a:pPr marL="457200" indent="-457200">
              <a:lnSpc>
                <a:spcPct val="90000"/>
              </a:lnSpc>
              <a:spcBef>
                <a:spcPts val="0"/>
              </a:spcBef>
              <a:spcAft>
                <a:spcPts val="0"/>
              </a:spcAft>
              <a:buFont typeface="+mj-lt"/>
              <a:buAutoNum type="arabicPeriod"/>
            </a:pPr>
            <a:r>
              <a:rPr lang="en-US" dirty="0"/>
              <a:t>Determine that the matter </a:t>
            </a:r>
            <a:r>
              <a:rPr lang="en-US" i="1" dirty="0"/>
              <a:t>is </a:t>
            </a:r>
            <a:r>
              <a:rPr lang="en-US" dirty="0"/>
              <a:t>an ethical one</a:t>
            </a:r>
          </a:p>
          <a:p>
            <a:pPr marL="457200" indent="-457200">
              <a:lnSpc>
                <a:spcPct val="90000"/>
              </a:lnSpc>
              <a:spcBef>
                <a:spcPts val="0"/>
              </a:spcBef>
              <a:spcAft>
                <a:spcPts val="0"/>
              </a:spcAft>
              <a:buFont typeface="+mj-lt"/>
              <a:buAutoNum type="arabicPeriod"/>
            </a:pPr>
            <a:r>
              <a:rPr lang="en-US" dirty="0"/>
              <a:t>Consult guidelines already available  (ethics code, state board etc.)</a:t>
            </a:r>
          </a:p>
          <a:p>
            <a:pPr marL="457200" indent="-457200">
              <a:lnSpc>
                <a:spcPct val="90000"/>
              </a:lnSpc>
              <a:spcBef>
                <a:spcPts val="0"/>
              </a:spcBef>
              <a:spcAft>
                <a:spcPts val="0"/>
              </a:spcAft>
              <a:buFont typeface="+mj-lt"/>
              <a:buAutoNum type="arabicPeriod"/>
            </a:pPr>
            <a:r>
              <a:rPr lang="en-US" dirty="0"/>
              <a:t>Consider sources that might influence decision </a:t>
            </a:r>
          </a:p>
          <a:p>
            <a:pPr marL="457200" indent="-457200">
              <a:lnSpc>
                <a:spcPct val="90000"/>
              </a:lnSpc>
              <a:spcBef>
                <a:spcPts val="0"/>
              </a:spcBef>
              <a:spcAft>
                <a:spcPts val="0"/>
              </a:spcAft>
              <a:buFont typeface="+mj-lt"/>
              <a:buAutoNum type="arabicPeriod"/>
            </a:pPr>
            <a:r>
              <a:rPr lang="en-US" dirty="0"/>
              <a:t>Consult with trusted colleague </a:t>
            </a:r>
          </a:p>
          <a:p>
            <a:pPr marL="457200" indent="-457200">
              <a:lnSpc>
                <a:spcPct val="90000"/>
              </a:lnSpc>
              <a:spcBef>
                <a:spcPts val="0"/>
              </a:spcBef>
              <a:spcAft>
                <a:spcPts val="0"/>
              </a:spcAft>
              <a:buFont typeface="+mj-lt"/>
              <a:buAutoNum type="arabicPeriod"/>
            </a:pPr>
            <a:r>
              <a:rPr lang="en-US" dirty="0"/>
              <a:t>Evaluate rights, responsibilities, and vulnerability of all affected parties  </a:t>
            </a:r>
          </a:p>
          <a:p>
            <a:pPr marL="457200" indent="-457200">
              <a:lnSpc>
                <a:spcPct val="90000"/>
              </a:lnSpc>
              <a:spcBef>
                <a:spcPts val="0"/>
              </a:spcBef>
              <a:spcAft>
                <a:spcPts val="0"/>
              </a:spcAft>
              <a:buFont typeface="+mj-lt"/>
              <a:buAutoNum type="arabicPeriod"/>
            </a:pPr>
            <a:r>
              <a:rPr lang="en-US" dirty="0"/>
              <a:t>Generate alternative decisions</a:t>
            </a:r>
          </a:p>
          <a:p>
            <a:pPr marL="457200" indent="-457200">
              <a:lnSpc>
                <a:spcPct val="90000"/>
              </a:lnSpc>
              <a:spcBef>
                <a:spcPts val="0"/>
              </a:spcBef>
              <a:spcAft>
                <a:spcPts val="0"/>
              </a:spcAft>
              <a:buFont typeface="+mj-lt"/>
              <a:buAutoNum type="arabicPeriod"/>
            </a:pPr>
            <a:r>
              <a:rPr lang="en-US" dirty="0"/>
              <a:t>Enumerate consequences of making each decision </a:t>
            </a:r>
          </a:p>
          <a:p>
            <a:pPr marL="457200" indent="-457200">
              <a:lnSpc>
                <a:spcPct val="90000"/>
              </a:lnSpc>
              <a:spcBef>
                <a:spcPts val="0"/>
              </a:spcBef>
              <a:spcAft>
                <a:spcPts val="0"/>
              </a:spcAft>
              <a:buFont typeface="+mj-lt"/>
              <a:buAutoNum type="arabicPeriod"/>
            </a:pPr>
            <a:r>
              <a:rPr lang="en-US" dirty="0"/>
              <a:t>Make the decision</a:t>
            </a:r>
          </a:p>
          <a:p>
            <a:pPr marL="457200" indent="-457200">
              <a:lnSpc>
                <a:spcPct val="90000"/>
              </a:lnSpc>
              <a:spcBef>
                <a:spcPts val="0"/>
              </a:spcBef>
              <a:spcAft>
                <a:spcPts val="0"/>
              </a:spcAft>
              <a:buFont typeface="+mj-lt"/>
              <a:buAutoNum type="arabicPeriod"/>
            </a:pPr>
            <a:r>
              <a:rPr lang="en-US" dirty="0"/>
              <a:t>Implement the decision</a:t>
            </a:r>
          </a:p>
          <a:p>
            <a:pPr marL="0" indent="0">
              <a:lnSpc>
                <a:spcPct val="90000"/>
              </a:lnSpc>
              <a:buNone/>
            </a:pPr>
            <a:endParaRPr lang="en-US" dirty="0"/>
          </a:p>
          <a:p>
            <a:pPr marL="0" indent="0">
              <a:lnSpc>
                <a:spcPct val="90000"/>
              </a:lnSpc>
              <a:buNone/>
            </a:pPr>
            <a:endParaRPr lang="en-US" dirty="0"/>
          </a:p>
          <a:p>
            <a:pPr>
              <a:lnSpc>
                <a:spcPct val="90000"/>
              </a:lnSpc>
            </a:pPr>
            <a:endParaRPr lang="en-US" dirty="0"/>
          </a:p>
        </p:txBody>
      </p:sp>
    </p:spTree>
    <p:extLst>
      <p:ext uri="{BB962C8B-B14F-4D97-AF65-F5344CB8AC3E}">
        <p14:creationId xmlns:p14="http://schemas.microsoft.com/office/powerpoint/2010/main" val="51250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F54A4D-08D6-481D-8EA5-AB65D61DF3B5}"/>
              </a:ext>
            </a:extLst>
          </p:cNvPr>
          <p:cNvSpPr>
            <a:spLocks noGrp="1"/>
          </p:cNvSpPr>
          <p:nvPr>
            <p:ph type="title"/>
          </p:nvPr>
        </p:nvSpPr>
        <p:spPr>
          <a:xfrm>
            <a:off x="4661859" y="4487332"/>
            <a:ext cx="6368417" cy="1507067"/>
          </a:xfrm>
        </p:spPr>
        <p:txBody>
          <a:bodyPr>
            <a:normAutofit/>
          </a:bodyPr>
          <a:lstStyle/>
          <a:p>
            <a:r>
              <a:rPr lang="en-US" cap="none" dirty="0"/>
              <a:t>Positive Ethics</a:t>
            </a:r>
            <a:br>
              <a:rPr lang="en-US" dirty="0"/>
            </a:br>
            <a:endParaRPr lang="en-US" dirty="0"/>
          </a:p>
        </p:txBody>
      </p:sp>
      <p:sp>
        <p:nvSpPr>
          <p:cNvPr id="11"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card&#10;&#10;Description automatically generated">
            <a:extLst>
              <a:ext uri="{FF2B5EF4-FFF2-40B4-BE49-F238E27FC236}">
                <a16:creationId xmlns:a16="http://schemas.microsoft.com/office/drawing/2014/main" id="{C215B069-A279-4270-8647-EC49E2CB6713}"/>
              </a:ext>
            </a:extLst>
          </p:cNvPr>
          <p:cNvPicPr>
            <a:picLocks noChangeAspect="1"/>
          </p:cNvPicPr>
          <p:nvPr/>
        </p:nvPicPr>
        <p:blipFill rotWithShape="1">
          <a:blip r:embed="rId3"/>
          <a:srcRect l="2264" r="1531" b="-1"/>
          <a:stretch/>
        </p:blipFill>
        <p:spPr>
          <a:xfrm>
            <a:off x="800558" y="786117"/>
            <a:ext cx="333756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3" name="Content Placeholder 2">
            <a:extLst>
              <a:ext uri="{FF2B5EF4-FFF2-40B4-BE49-F238E27FC236}">
                <a16:creationId xmlns:a16="http://schemas.microsoft.com/office/drawing/2014/main" id="{2D0AC085-5982-4DF2-8165-B946A14C9F71}"/>
              </a:ext>
            </a:extLst>
          </p:cNvPr>
          <p:cNvSpPr>
            <a:spLocks noGrp="1"/>
          </p:cNvSpPr>
          <p:nvPr>
            <p:ph idx="1"/>
          </p:nvPr>
        </p:nvSpPr>
        <p:spPr>
          <a:xfrm>
            <a:off x="4661860" y="685800"/>
            <a:ext cx="6253792" cy="3615267"/>
          </a:xfrm>
        </p:spPr>
        <p:txBody>
          <a:bodyPr>
            <a:normAutofit/>
          </a:bodyPr>
          <a:lstStyle/>
          <a:p>
            <a:pPr>
              <a:buFont typeface="Arial" panose="020B0604020202020204" pitchFamily="34" charset="0"/>
              <a:buChar char="•"/>
            </a:pPr>
            <a:r>
              <a:rPr lang="en-US" dirty="0">
                <a:solidFill>
                  <a:schemeClr val="tx1"/>
                </a:solidFill>
              </a:rPr>
              <a:t>Anchoring our behavior on overarching ethical principles</a:t>
            </a:r>
          </a:p>
          <a:p>
            <a:pPr>
              <a:buFont typeface="Arial" panose="020B0604020202020204" pitchFamily="34" charset="0"/>
              <a:buChar char="•"/>
            </a:pPr>
            <a:r>
              <a:rPr lang="en-US" dirty="0">
                <a:solidFill>
                  <a:schemeClr val="tx1"/>
                </a:solidFill>
              </a:rPr>
              <a:t>Does not mean ignoring the laws or standards of the profession</a:t>
            </a:r>
          </a:p>
          <a:p>
            <a:pPr>
              <a:buFont typeface="Arial" panose="020B0604020202020204" pitchFamily="34" charset="0"/>
              <a:buChar char="•"/>
            </a:pPr>
            <a:r>
              <a:rPr lang="en-US" dirty="0">
                <a:solidFill>
                  <a:schemeClr val="tx1"/>
                </a:solidFill>
              </a:rPr>
              <a:t>But striving to fulfill our highest ethical aspirations within the context of the rules of our professions</a:t>
            </a:r>
          </a:p>
          <a:p>
            <a:endParaRPr lang="en-US" dirty="0"/>
          </a:p>
        </p:txBody>
      </p:sp>
      <p:grpSp>
        <p:nvGrpSpPr>
          <p:cNvPr id="13" name="Group 12">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1357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A4A36-7D30-4885-AA95-9D9CFC39C87D}"/>
              </a:ext>
            </a:extLst>
          </p:cNvPr>
          <p:cNvSpPr/>
          <p:nvPr/>
        </p:nvSpPr>
        <p:spPr>
          <a:xfrm>
            <a:off x="252548" y="1453850"/>
            <a:ext cx="5630963" cy="2418611"/>
          </a:xfrm>
          <a:prstGeom prst="rect">
            <a:avLst/>
          </a:prstGeom>
          <a:ln>
            <a:solidFill>
              <a:schemeClr val="tx1"/>
            </a:solidFill>
            <a:prstDash val="solid"/>
          </a:ln>
        </p:spPr>
        <p:txBody>
          <a:bodyPr wrap="square">
            <a:spAutoFit/>
          </a:bodyPr>
          <a:lstStyle/>
          <a:p>
            <a:pPr marR="0">
              <a:spcBef>
                <a:spcPts val="1125"/>
              </a:spcBef>
              <a:spcAft>
                <a:spcPts val="0"/>
              </a:spcAft>
            </a:pPr>
            <a:r>
              <a:rPr lang="en-US" sz="2400" dirty="0">
                <a:ea typeface="Calibri" panose="020F0502020204030204" pitchFamily="34" charset="0"/>
              </a:rPr>
              <a:t>Informed Consent</a:t>
            </a:r>
          </a:p>
          <a:p>
            <a:pPr marR="0">
              <a:spcBef>
                <a:spcPts val="1125"/>
              </a:spcBef>
              <a:spcAft>
                <a:spcPts val="0"/>
              </a:spcAft>
            </a:pPr>
            <a:r>
              <a:rPr lang="en-US" dirty="0">
                <a:ea typeface="Calibri" panose="020F0502020204030204" pitchFamily="34" charset="0"/>
              </a:rPr>
              <a:t>APA Standards 3.10, 10.02 and others.</a:t>
            </a:r>
          </a:p>
          <a:p>
            <a:pPr>
              <a:spcBef>
                <a:spcPts val="30"/>
              </a:spcBef>
            </a:pPr>
            <a:endParaRPr lang="en-US" dirty="0">
              <a:ea typeface="Calibri" panose="020F0502020204030204" pitchFamily="34" charset="0"/>
            </a:endParaRPr>
          </a:p>
          <a:p>
            <a:pPr>
              <a:spcBef>
                <a:spcPts val="30"/>
              </a:spcBef>
            </a:pPr>
            <a:r>
              <a:rPr lang="en-US" dirty="0">
                <a:ea typeface="Calibri" panose="020F0502020204030204" pitchFamily="34" charset="0"/>
              </a:rPr>
              <a:t>Requires certain information is given to students at the start of therapy or as early as feasible.</a:t>
            </a:r>
          </a:p>
          <a:p>
            <a:pPr>
              <a:spcBef>
                <a:spcPts val="25"/>
              </a:spcBef>
            </a:pPr>
            <a:endParaRPr lang="en-US" sz="2800" dirty="0">
              <a:ea typeface="Calibri" panose="020F0502020204030204" pitchFamily="34" charset="0"/>
            </a:endParaRPr>
          </a:p>
          <a:p>
            <a:pPr>
              <a:spcBef>
                <a:spcPts val="25"/>
              </a:spcBef>
            </a:pPr>
            <a:r>
              <a:rPr lang="en-US" dirty="0">
                <a:ea typeface="Calibri" panose="020F0502020204030204" pitchFamily="34" charset="0"/>
              </a:rPr>
              <a:t>What ethical principles are involved?</a:t>
            </a:r>
          </a:p>
        </p:txBody>
      </p:sp>
      <p:sp>
        <p:nvSpPr>
          <p:cNvPr id="3" name="Rectangle 2">
            <a:extLst>
              <a:ext uri="{FF2B5EF4-FFF2-40B4-BE49-F238E27FC236}">
                <a16:creationId xmlns:a16="http://schemas.microsoft.com/office/drawing/2014/main" id="{2222C5C6-E073-4339-8BD5-4180496EFC0C}"/>
              </a:ext>
            </a:extLst>
          </p:cNvPr>
          <p:cNvSpPr/>
          <p:nvPr/>
        </p:nvSpPr>
        <p:spPr>
          <a:xfrm>
            <a:off x="252548" y="4065679"/>
            <a:ext cx="5630963" cy="1846659"/>
          </a:xfrm>
          <a:prstGeom prst="rect">
            <a:avLst/>
          </a:prstGeom>
          <a:ln>
            <a:solidFill>
              <a:schemeClr val="tx1"/>
            </a:solidFill>
            <a:prstDash val="solid"/>
          </a:ln>
        </p:spPr>
        <p:txBody>
          <a:bodyPr wrap="square">
            <a:spAutoFit/>
          </a:bodyPr>
          <a:lstStyle/>
          <a:p>
            <a:r>
              <a:rPr lang="en-US" sz="2400" dirty="0"/>
              <a:t>Informed Consent-2</a:t>
            </a:r>
          </a:p>
          <a:p>
            <a:endParaRPr lang="en-US" dirty="0"/>
          </a:p>
          <a:p>
            <a:r>
              <a:rPr lang="en-US" b="1" dirty="0"/>
              <a:t>Base ethics</a:t>
            </a:r>
            <a:r>
              <a:rPr lang="en-US" dirty="0"/>
              <a:t>: You get  students to sign the informed consent document consistent with 3.10.</a:t>
            </a:r>
          </a:p>
          <a:p>
            <a:endParaRPr lang="en-US" dirty="0"/>
          </a:p>
          <a:p>
            <a:r>
              <a:rPr lang="en-US" dirty="0"/>
              <a:t>You are showing respect for student’s autonomy.</a:t>
            </a:r>
          </a:p>
        </p:txBody>
      </p:sp>
      <p:sp>
        <p:nvSpPr>
          <p:cNvPr id="4" name="Rectangle 3">
            <a:extLst>
              <a:ext uri="{FF2B5EF4-FFF2-40B4-BE49-F238E27FC236}">
                <a16:creationId xmlns:a16="http://schemas.microsoft.com/office/drawing/2014/main" id="{4BEFFF2A-C5EC-4D76-814F-E3191F864521}"/>
              </a:ext>
            </a:extLst>
          </p:cNvPr>
          <p:cNvSpPr/>
          <p:nvPr/>
        </p:nvSpPr>
        <p:spPr>
          <a:xfrm>
            <a:off x="6271914" y="1774393"/>
            <a:ext cx="5458532" cy="3046988"/>
          </a:xfrm>
          <a:prstGeom prst="rect">
            <a:avLst/>
          </a:prstGeom>
          <a:ln>
            <a:solidFill>
              <a:schemeClr val="tx1"/>
            </a:solidFill>
            <a:prstDash val="solid"/>
          </a:ln>
        </p:spPr>
        <p:txBody>
          <a:bodyPr wrap="square">
            <a:spAutoFit/>
          </a:bodyPr>
          <a:lstStyle/>
          <a:p>
            <a:r>
              <a:rPr lang="en-US" sz="2400" dirty="0"/>
              <a:t>Informed Consent -3</a:t>
            </a:r>
          </a:p>
          <a:p>
            <a:endParaRPr lang="en-US" sz="2400" dirty="0"/>
          </a:p>
          <a:p>
            <a:r>
              <a:rPr lang="en-US" b="1" dirty="0"/>
              <a:t>Ceiling (positive) ethics</a:t>
            </a:r>
            <a:r>
              <a:rPr lang="en-US" dirty="0"/>
              <a:t>: In addition to following Standard 3.10, you strive to find ways to involve students in as many treatment decisions as possible through out the course of brief treatment.</a:t>
            </a:r>
          </a:p>
          <a:p>
            <a:endParaRPr lang="en-US" dirty="0"/>
          </a:p>
          <a:p>
            <a:r>
              <a:rPr lang="en-US" dirty="0"/>
              <a:t>You search for opportunities to maximize respect for student’s autonomy.</a:t>
            </a:r>
          </a:p>
        </p:txBody>
      </p:sp>
      <p:sp>
        <p:nvSpPr>
          <p:cNvPr id="5" name="TextBox 4">
            <a:extLst>
              <a:ext uri="{FF2B5EF4-FFF2-40B4-BE49-F238E27FC236}">
                <a16:creationId xmlns:a16="http://schemas.microsoft.com/office/drawing/2014/main" id="{D064B8AE-399D-44E6-BF2B-AA2F499F09DE}"/>
              </a:ext>
            </a:extLst>
          </p:cNvPr>
          <p:cNvSpPr txBox="1"/>
          <p:nvPr/>
        </p:nvSpPr>
        <p:spPr>
          <a:xfrm>
            <a:off x="252548" y="256261"/>
            <a:ext cx="5458532" cy="523220"/>
          </a:xfrm>
          <a:prstGeom prst="rect">
            <a:avLst/>
          </a:prstGeom>
          <a:noFill/>
        </p:spPr>
        <p:txBody>
          <a:bodyPr wrap="square" rtlCol="0">
            <a:spAutoFit/>
          </a:bodyPr>
          <a:lstStyle/>
          <a:p>
            <a:r>
              <a:rPr lang="en-US" sz="2800" dirty="0"/>
              <a:t>POSITIVE ETHICS EXAMPLE</a:t>
            </a:r>
          </a:p>
        </p:txBody>
      </p:sp>
    </p:spTree>
    <p:extLst>
      <p:ext uri="{BB962C8B-B14F-4D97-AF65-F5344CB8AC3E}">
        <p14:creationId xmlns:p14="http://schemas.microsoft.com/office/powerpoint/2010/main" val="4208519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10">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40863A7-1469-480D-A291-8A2EACA7B55F}"/>
              </a:ext>
            </a:extLst>
          </p:cNvPr>
          <p:cNvSpPr/>
          <p:nvPr/>
        </p:nvSpPr>
        <p:spPr>
          <a:xfrm>
            <a:off x="7532710" y="628617"/>
            <a:ext cx="3971902" cy="3028983"/>
          </a:xfrm>
          <a:prstGeom prst="rect">
            <a:avLst/>
          </a:prstGeom>
        </p:spPr>
        <p:txBody>
          <a:bodyPr vert="horz" lIns="91440" tIns="45720" rIns="91440" bIns="45720" rtlCol="0" anchor="b">
            <a:normAutofit/>
          </a:bodyPr>
          <a:lstStyle/>
          <a:p>
            <a:pPr defTabSz="457200">
              <a:spcBef>
                <a:spcPct val="0"/>
              </a:spcBef>
              <a:spcAft>
                <a:spcPts val="600"/>
              </a:spcAft>
            </a:pPr>
            <a:r>
              <a:rPr lang="en-US" sz="4800" cap="all" dirty="0">
                <a:ln w="3175" cmpd="sng">
                  <a:noFill/>
                </a:ln>
                <a:solidFill>
                  <a:srgbClr val="FFFFFF"/>
                </a:solidFill>
                <a:latin typeface="+mj-lt"/>
                <a:ea typeface="+mj-ea"/>
                <a:cs typeface="+mj-cs"/>
              </a:rPr>
              <a:t>One view of ethics</a:t>
            </a:r>
          </a:p>
        </p:txBody>
      </p:sp>
      <p:sp useBgFill="1">
        <p:nvSpPr>
          <p:cNvPr id="23"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6" name="Straight Connector 25">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Table 4">
            <a:extLst>
              <a:ext uri="{FF2B5EF4-FFF2-40B4-BE49-F238E27FC236}">
                <a16:creationId xmlns:a16="http://schemas.microsoft.com/office/drawing/2014/main" id="{283B30F1-9B4E-488A-899D-C10497058199}"/>
              </a:ext>
            </a:extLst>
          </p:cNvPr>
          <p:cNvGraphicFramePr>
            <a:graphicFrameLocks noGrp="1"/>
          </p:cNvGraphicFramePr>
          <p:nvPr>
            <p:extLst>
              <p:ext uri="{D42A27DB-BD31-4B8C-83A1-F6EECF244321}">
                <p14:modId xmlns:p14="http://schemas.microsoft.com/office/powerpoint/2010/main" val="2181205329"/>
              </p:ext>
            </p:extLst>
          </p:nvPr>
        </p:nvGraphicFramePr>
        <p:xfrm>
          <a:off x="1101217" y="1177793"/>
          <a:ext cx="5450437" cy="4172697"/>
        </p:xfrm>
        <a:graphic>
          <a:graphicData uri="http://schemas.openxmlformats.org/drawingml/2006/table">
            <a:tbl>
              <a:tblPr firstRow="1" firstCol="1" lastRow="1" lastCol="1" bandRow="1" bandCol="1">
                <a:noFill/>
                <a:tableStyleId>{5C22544A-7EE6-4342-B048-85BDC9FD1C3A}</a:tableStyleId>
              </a:tblPr>
              <a:tblGrid>
                <a:gridCol w="2880552">
                  <a:extLst>
                    <a:ext uri="{9D8B030D-6E8A-4147-A177-3AD203B41FA5}">
                      <a16:colId xmlns:a16="http://schemas.microsoft.com/office/drawing/2014/main" val="1457077775"/>
                    </a:ext>
                  </a:extLst>
                </a:gridCol>
                <a:gridCol w="2569885">
                  <a:extLst>
                    <a:ext uri="{9D8B030D-6E8A-4147-A177-3AD203B41FA5}">
                      <a16:colId xmlns:a16="http://schemas.microsoft.com/office/drawing/2014/main" val="3013177974"/>
                    </a:ext>
                  </a:extLst>
                </a:gridCol>
              </a:tblGrid>
              <a:tr h="369037">
                <a:tc>
                  <a:txBody>
                    <a:bodyPr/>
                    <a:lstStyle/>
                    <a:p>
                      <a:pPr marL="26035" marR="0">
                        <a:lnSpc>
                          <a:spcPts val="650"/>
                        </a:lnSpc>
                        <a:spcBef>
                          <a:spcPts val="75"/>
                        </a:spcBef>
                        <a:spcAft>
                          <a:spcPts val="0"/>
                        </a:spcAft>
                      </a:pPr>
                      <a:r>
                        <a:rPr lang="en-US" sz="1400" b="1" dirty="0">
                          <a:solidFill>
                            <a:srgbClr val="FFFFFF"/>
                          </a:solidFill>
                          <a:effectLst/>
                        </a:rPr>
                        <a:t>Clinical issues</a:t>
                      </a:r>
                      <a:endPar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96383" marR="117830" marT="117830" marB="117830">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26035" marR="0">
                        <a:lnSpc>
                          <a:spcPts val="650"/>
                        </a:lnSpc>
                        <a:spcBef>
                          <a:spcPts val="75"/>
                        </a:spcBef>
                        <a:spcAft>
                          <a:spcPts val="0"/>
                        </a:spcAft>
                      </a:pPr>
                      <a:r>
                        <a:rPr lang="en-US" sz="1400" b="1" dirty="0">
                          <a:solidFill>
                            <a:srgbClr val="FFFFFF"/>
                          </a:solidFill>
                          <a:effectLst/>
                        </a:rPr>
                        <a:t>Ethical issues</a:t>
                      </a:r>
                      <a:endPar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96383" marR="117830" marT="117830" marB="117830">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906468278"/>
                  </a:ext>
                </a:extLst>
              </a:tr>
              <a:tr h="3803660">
                <a:tc>
                  <a:txBody>
                    <a:bodyPr/>
                    <a:lstStyle/>
                    <a:p>
                      <a:pPr marL="26035" marR="43180">
                        <a:lnSpc>
                          <a:spcPct val="96000"/>
                        </a:lnSpc>
                        <a:spcBef>
                          <a:spcPts val="50"/>
                        </a:spcBef>
                        <a:spcAft>
                          <a:spcPts val="0"/>
                        </a:spcAft>
                      </a:pPr>
                      <a:r>
                        <a:rPr lang="en-US" sz="1400" b="1" dirty="0">
                          <a:solidFill>
                            <a:schemeClr val="tx1">
                              <a:lumMod val="85000"/>
                              <a:lumOff val="15000"/>
                            </a:schemeClr>
                          </a:solidFill>
                          <a:effectLst/>
                        </a:rPr>
                        <a:t>Meet</a:t>
                      </a:r>
                      <a:r>
                        <a:rPr lang="en-US" sz="1400" b="1" spc="-55" dirty="0">
                          <a:solidFill>
                            <a:schemeClr val="tx1">
                              <a:lumMod val="85000"/>
                              <a:lumOff val="15000"/>
                            </a:schemeClr>
                          </a:solidFill>
                          <a:effectLst/>
                        </a:rPr>
                        <a:t> </a:t>
                      </a:r>
                      <a:r>
                        <a:rPr lang="en-US" sz="1400" b="1" dirty="0">
                          <a:solidFill>
                            <a:schemeClr val="tx1">
                              <a:lumMod val="85000"/>
                              <a:lumOff val="15000"/>
                            </a:schemeClr>
                          </a:solidFill>
                          <a:effectLst/>
                        </a:rPr>
                        <a:t>with</a:t>
                      </a:r>
                      <a:r>
                        <a:rPr lang="en-US" sz="1400" b="1" spc="-45" dirty="0">
                          <a:solidFill>
                            <a:schemeClr val="tx1">
                              <a:lumMod val="85000"/>
                              <a:lumOff val="15000"/>
                            </a:schemeClr>
                          </a:solidFill>
                          <a:effectLst/>
                        </a:rPr>
                        <a:t> student</a:t>
                      </a:r>
                      <a:r>
                        <a:rPr lang="en-US" sz="1400" b="1" dirty="0">
                          <a:solidFill>
                            <a:schemeClr val="tx1">
                              <a:lumMod val="85000"/>
                              <a:lumOff val="15000"/>
                            </a:schemeClr>
                          </a:solidFill>
                          <a:effectLst/>
                        </a:rPr>
                        <a:t>,</a:t>
                      </a:r>
                      <a:r>
                        <a:rPr lang="en-US" sz="1400" b="1" spc="-60" dirty="0">
                          <a:solidFill>
                            <a:schemeClr val="tx1">
                              <a:lumMod val="85000"/>
                              <a:lumOff val="15000"/>
                            </a:schemeClr>
                          </a:solidFill>
                          <a:effectLst/>
                        </a:rPr>
                        <a:t> </a:t>
                      </a:r>
                      <a:r>
                        <a:rPr lang="en-US" sz="1400" b="1" dirty="0">
                          <a:solidFill>
                            <a:schemeClr val="tx1">
                              <a:lumMod val="85000"/>
                              <a:lumOff val="15000"/>
                            </a:schemeClr>
                          </a:solidFill>
                          <a:effectLst/>
                        </a:rPr>
                        <a:t>do</a:t>
                      </a:r>
                      <a:r>
                        <a:rPr lang="en-US" sz="1400" b="1" spc="-45" dirty="0">
                          <a:solidFill>
                            <a:schemeClr val="tx1">
                              <a:lumMod val="85000"/>
                              <a:lumOff val="15000"/>
                            </a:schemeClr>
                          </a:solidFill>
                          <a:effectLst/>
                        </a:rPr>
                        <a:t> </a:t>
                      </a:r>
                      <a:r>
                        <a:rPr lang="en-US" sz="1400" b="1" dirty="0">
                          <a:solidFill>
                            <a:schemeClr val="tx1">
                              <a:lumMod val="85000"/>
                              <a:lumOff val="15000"/>
                            </a:schemeClr>
                          </a:solidFill>
                          <a:effectLst/>
                        </a:rPr>
                        <a:t>intake,</a:t>
                      </a:r>
                      <a:r>
                        <a:rPr lang="en-US" sz="1400" b="1" spc="-60" dirty="0">
                          <a:solidFill>
                            <a:schemeClr val="tx1">
                              <a:lumMod val="85000"/>
                              <a:lumOff val="15000"/>
                            </a:schemeClr>
                          </a:solidFill>
                          <a:effectLst/>
                        </a:rPr>
                        <a:t> </a:t>
                      </a:r>
                      <a:r>
                        <a:rPr lang="en-US" sz="1400" b="1" dirty="0">
                          <a:solidFill>
                            <a:schemeClr val="tx1">
                              <a:lumMod val="85000"/>
                              <a:lumOff val="15000"/>
                            </a:schemeClr>
                          </a:solidFill>
                          <a:effectLst/>
                        </a:rPr>
                        <a:t>get</a:t>
                      </a:r>
                      <a:r>
                        <a:rPr lang="en-US" sz="1400" b="1" spc="-45" dirty="0">
                          <a:solidFill>
                            <a:schemeClr val="tx1">
                              <a:lumMod val="85000"/>
                              <a:lumOff val="15000"/>
                            </a:schemeClr>
                          </a:solidFill>
                          <a:effectLst/>
                        </a:rPr>
                        <a:t> </a:t>
                      </a:r>
                      <a:r>
                        <a:rPr lang="en-US" sz="1400" b="1" dirty="0">
                          <a:solidFill>
                            <a:schemeClr val="tx1">
                              <a:lumMod val="85000"/>
                              <a:lumOff val="15000"/>
                            </a:schemeClr>
                          </a:solidFill>
                          <a:effectLst/>
                        </a:rPr>
                        <a:t>background</a:t>
                      </a:r>
                      <a:r>
                        <a:rPr lang="en-US" sz="1400" b="1" spc="-75" dirty="0">
                          <a:solidFill>
                            <a:schemeClr val="tx1">
                              <a:lumMod val="85000"/>
                              <a:lumOff val="15000"/>
                            </a:schemeClr>
                          </a:solidFill>
                          <a:effectLst/>
                        </a:rPr>
                        <a:t> </a:t>
                      </a:r>
                      <a:r>
                        <a:rPr lang="en-US" sz="1400" b="1" dirty="0">
                          <a:solidFill>
                            <a:schemeClr val="tx1">
                              <a:lumMod val="85000"/>
                              <a:lumOff val="15000"/>
                            </a:schemeClr>
                          </a:solidFill>
                          <a:effectLst/>
                        </a:rPr>
                        <a:t>data, formulate</a:t>
                      </a:r>
                      <a:r>
                        <a:rPr lang="en-US" sz="1400" b="1" spc="-80" dirty="0">
                          <a:solidFill>
                            <a:schemeClr val="tx1">
                              <a:lumMod val="85000"/>
                              <a:lumOff val="15000"/>
                            </a:schemeClr>
                          </a:solidFill>
                          <a:effectLst/>
                        </a:rPr>
                        <a:t> </a:t>
                      </a:r>
                      <a:r>
                        <a:rPr lang="en-US" sz="1400" b="1" dirty="0">
                          <a:solidFill>
                            <a:schemeClr val="tx1">
                              <a:lumMod val="85000"/>
                              <a:lumOff val="15000"/>
                            </a:schemeClr>
                          </a:solidFill>
                          <a:effectLst/>
                        </a:rPr>
                        <a:t>treatment</a:t>
                      </a:r>
                      <a:r>
                        <a:rPr lang="en-US" sz="1400" b="1" spc="-80" dirty="0">
                          <a:solidFill>
                            <a:schemeClr val="tx1">
                              <a:lumMod val="85000"/>
                              <a:lumOff val="15000"/>
                            </a:schemeClr>
                          </a:solidFill>
                          <a:effectLst/>
                        </a:rPr>
                        <a:t> </a:t>
                      </a:r>
                      <a:r>
                        <a:rPr lang="en-US" sz="1400" b="1" dirty="0">
                          <a:solidFill>
                            <a:schemeClr val="tx1">
                              <a:lumMod val="85000"/>
                              <a:lumOff val="15000"/>
                            </a:schemeClr>
                          </a:solidFill>
                          <a:effectLst/>
                        </a:rPr>
                        <a:t>plan, check on comorbid medical conditions, consult with referral source, go over treatment goals, start brief therapy,</a:t>
                      </a:r>
                      <a:r>
                        <a:rPr lang="en-US" sz="1400" b="1" spc="-70" dirty="0">
                          <a:solidFill>
                            <a:schemeClr val="tx1">
                              <a:lumMod val="85000"/>
                              <a:lumOff val="15000"/>
                            </a:schemeClr>
                          </a:solidFill>
                          <a:effectLst/>
                        </a:rPr>
                        <a:t> </a:t>
                      </a:r>
                      <a:r>
                        <a:rPr lang="en-US" sz="1400" b="1" dirty="0">
                          <a:solidFill>
                            <a:schemeClr val="tx1">
                              <a:lumMod val="85000"/>
                              <a:lumOff val="15000"/>
                            </a:schemeClr>
                          </a:solidFill>
                          <a:effectLst/>
                        </a:rPr>
                        <a:t>get</a:t>
                      </a:r>
                      <a:r>
                        <a:rPr lang="en-US" sz="1400" b="1" spc="-50" dirty="0">
                          <a:solidFill>
                            <a:schemeClr val="tx1">
                              <a:lumMod val="85000"/>
                              <a:lumOff val="15000"/>
                            </a:schemeClr>
                          </a:solidFill>
                          <a:effectLst/>
                        </a:rPr>
                        <a:t>  student</a:t>
                      </a:r>
                      <a:r>
                        <a:rPr lang="en-US" sz="1400" b="1" spc="-55" dirty="0">
                          <a:solidFill>
                            <a:schemeClr val="tx1">
                              <a:lumMod val="85000"/>
                              <a:lumOff val="15000"/>
                            </a:schemeClr>
                          </a:solidFill>
                          <a:effectLst/>
                        </a:rPr>
                        <a:t> </a:t>
                      </a:r>
                      <a:r>
                        <a:rPr lang="en-US" sz="1400" b="1" dirty="0">
                          <a:solidFill>
                            <a:schemeClr val="tx1">
                              <a:lumMod val="85000"/>
                              <a:lumOff val="15000"/>
                            </a:schemeClr>
                          </a:solidFill>
                          <a:effectLst/>
                        </a:rPr>
                        <a:t>to</a:t>
                      </a:r>
                      <a:r>
                        <a:rPr lang="en-US" sz="1400" b="1" spc="-50" dirty="0">
                          <a:solidFill>
                            <a:schemeClr val="tx1">
                              <a:lumMod val="85000"/>
                              <a:lumOff val="15000"/>
                            </a:schemeClr>
                          </a:solidFill>
                          <a:effectLst/>
                        </a:rPr>
                        <a:t> </a:t>
                      </a:r>
                      <a:r>
                        <a:rPr lang="en-US" sz="1400" b="1" dirty="0">
                          <a:solidFill>
                            <a:schemeClr val="tx1">
                              <a:lumMod val="85000"/>
                              <a:lumOff val="15000"/>
                            </a:schemeClr>
                          </a:solidFill>
                          <a:effectLst/>
                        </a:rPr>
                        <a:t>open</a:t>
                      </a:r>
                      <a:r>
                        <a:rPr lang="en-US" sz="1400" b="1" spc="-55" dirty="0">
                          <a:solidFill>
                            <a:schemeClr val="tx1">
                              <a:lumMod val="85000"/>
                              <a:lumOff val="15000"/>
                            </a:schemeClr>
                          </a:solidFill>
                          <a:effectLst/>
                        </a:rPr>
                        <a:t> </a:t>
                      </a:r>
                      <a:r>
                        <a:rPr lang="en-US" sz="1400" b="1" dirty="0">
                          <a:solidFill>
                            <a:schemeClr val="tx1">
                              <a:lumMod val="85000"/>
                              <a:lumOff val="15000"/>
                            </a:schemeClr>
                          </a:solidFill>
                          <a:effectLst/>
                        </a:rPr>
                        <a:t>up,</a:t>
                      </a:r>
                      <a:r>
                        <a:rPr lang="en-US" sz="1400" b="1" spc="-50" dirty="0">
                          <a:solidFill>
                            <a:schemeClr val="tx1">
                              <a:lumMod val="85000"/>
                              <a:lumOff val="15000"/>
                            </a:schemeClr>
                          </a:solidFill>
                          <a:effectLst/>
                        </a:rPr>
                        <a:t> </a:t>
                      </a:r>
                      <a:r>
                        <a:rPr lang="en-US" sz="1400" b="1" dirty="0">
                          <a:solidFill>
                            <a:schemeClr val="tx1">
                              <a:lumMod val="85000"/>
                              <a:lumOff val="15000"/>
                            </a:schemeClr>
                          </a:solidFill>
                          <a:effectLst/>
                        </a:rPr>
                        <a:t>look</a:t>
                      </a:r>
                      <a:r>
                        <a:rPr lang="en-US" sz="1400" b="1" spc="-55" dirty="0">
                          <a:solidFill>
                            <a:schemeClr val="tx1">
                              <a:lumMod val="85000"/>
                              <a:lumOff val="15000"/>
                            </a:schemeClr>
                          </a:solidFill>
                          <a:effectLst/>
                        </a:rPr>
                        <a:t> </a:t>
                      </a:r>
                      <a:r>
                        <a:rPr lang="en-US" sz="1400" b="1" dirty="0">
                          <a:solidFill>
                            <a:schemeClr val="tx1">
                              <a:lumMod val="85000"/>
                              <a:lumOff val="15000"/>
                            </a:schemeClr>
                          </a:solidFill>
                          <a:effectLst/>
                        </a:rPr>
                        <a:t>for</a:t>
                      </a:r>
                      <a:r>
                        <a:rPr lang="en-US" sz="1400" b="1" spc="-35" dirty="0">
                          <a:solidFill>
                            <a:schemeClr val="tx1">
                              <a:lumMod val="85000"/>
                              <a:lumOff val="15000"/>
                            </a:schemeClr>
                          </a:solidFill>
                          <a:effectLst/>
                        </a:rPr>
                        <a:t> </a:t>
                      </a:r>
                      <a:r>
                        <a:rPr lang="en-US" sz="1400" b="1" dirty="0">
                          <a:solidFill>
                            <a:schemeClr val="tx1">
                              <a:lumMod val="85000"/>
                              <a:lumOff val="15000"/>
                            </a:schemeClr>
                          </a:solidFill>
                          <a:effectLst/>
                        </a:rPr>
                        <a:t>symptom patterns, etc.</a:t>
                      </a:r>
                    </a:p>
                    <a:p>
                      <a:pPr marL="26035" marR="43180">
                        <a:lnSpc>
                          <a:spcPct val="96000"/>
                        </a:lnSpc>
                        <a:spcBef>
                          <a:spcPts val="50"/>
                        </a:spcBef>
                        <a:spcAft>
                          <a:spcPts val="0"/>
                        </a:spcAft>
                      </a:pPr>
                      <a:endParaRPr lang="en-US" sz="1400" b="1" dirty="0">
                        <a:solidFill>
                          <a:schemeClr val="tx1">
                            <a:lumMod val="85000"/>
                            <a:lumOff val="15000"/>
                          </a:schemeClr>
                        </a:solidFill>
                        <a:effectLst/>
                      </a:endParaRPr>
                    </a:p>
                    <a:p>
                      <a:pPr marL="26035" marR="0">
                        <a:lnSpc>
                          <a:spcPts val="865"/>
                        </a:lnSpc>
                        <a:spcBef>
                          <a:spcPts val="0"/>
                        </a:spcBef>
                        <a:spcAft>
                          <a:spcPts val="0"/>
                        </a:spcAft>
                      </a:pPr>
                      <a:endParaRPr lang="en-US" sz="14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6383" marR="117830" marT="117830" marB="117830">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878E8B">
                        <a:alpha val="30000"/>
                      </a:srgbClr>
                    </a:solidFill>
                  </a:tcPr>
                </a:tc>
                <a:tc>
                  <a:txBody>
                    <a:bodyPr/>
                    <a:lstStyle/>
                    <a:p>
                      <a:pPr marL="26035" marR="19685">
                        <a:lnSpc>
                          <a:spcPct val="96000"/>
                        </a:lnSpc>
                        <a:spcBef>
                          <a:spcPts val="50"/>
                        </a:spcBef>
                        <a:spcAft>
                          <a:spcPts val="0"/>
                        </a:spcAft>
                      </a:pPr>
                      <a:r>
                        <a:rPr lang="en-US" sz="1400" b="1" dirty="0">
                          <a:solidFill>
                            <a:schemeClr val="tx1">
                              <a:lumMod val="85000"/>
                              <a:lumOff val="15000"/>
                            </a:schemeClr>
                          </a:solidFill>
                          <a:effectLst/>
                        </a:rPr>
                        <a:t>Maintain boundaries with students, get forms signed, provide appropriate record keeping (documentation in the SHR)</a:t>
                      </a:r>
                      <a:endParaRPr lang="en-US" sz="14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6383" marR="117830" marT="117830" marB="117830">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noFill/>
                      <a:prstDash val="solid"/>
                    </a:lnB>
                    <a:solidFill>
                      <a:srgbClr val="878E8B">
                        <a:alpha val="30000"/>
                      </a:srgbClr>
                    </a:solidFill>
                  </a:tcPr>
                </a:tc>
                <a:extLst>
                  <a:ext uri="{0D108BD9-81ED-4DB2-BD59-A6C34878D82A}">
                    <a16:rowId xmlns:a16="http://schemas.microsoft.com/office/drawing/2014/main" val="96543530"/>
                  </a:ext>
                </a:extLst>
              </a:tr>
            </a:tbl>
          </a:graphicData>
        </a:graphic>
      </p:graphicFrame>
    </p:spTree>
    <p:extLst>
      <p:ext uri="{BB962C8B-B14F-4D97-AF65-F5344CB8AC3E}">
        <p14:creationId xmlns:p14="http://schemas.microsoft.com/office/powerpoint/2010/main" val="300847102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600CBB-0CF8-4237-8491-B7864363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511812-7612-475B-B53B-3568EF6B2099}"/>
              </a:ext>
            </a:extLst>
          </p:cNvPr>
          <p:cNvSpPr>
            <a:spLocks noGrp="1"/>
          </p:cNvSpPr>
          <p:nvPr>
            <p:ph type="title"/>
          </p:nvPr>
        </p:nvSpPr>
        <p:spPr>
          <a:xfrm>
            <a:off x="684212" y="4799010"/>
            <a:ext cx="9269412" cy="1155267"/>
          </a:xfrm>
        </p:spPr>
        <p:txBody>
          <a:bodyPr anchor="ctr">
            <a:normAutofit/>
          </a:bodyPr>
          <a:lstStyle/>
          <a:p>
            <a:r>
              <a:rPr lang="en-US" dirty="0">
                <a:solidFill>
                  <a:srgbClr val="FFFFFF"/>
                </a:solidFill>
              </a:rPr>
              <a:t>Objectives</a:t>
            </a:r>
          </a:p>
        </p:txBody>
      </p:sp>
      <p:sp>
        <p:nvSpPr>
          <p:cNvPr id="21"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2">
            <a:extLst>
              <a:ext uri="{FF2B5EF4-FFF2-40B4-BE49-F238E27FC236}">
                <a16:creationId xmlns:a16="http://schemas.microsoft.com/office/drawing/2014/main" id="{37835914-D6B7-4DBB-90FD-8F6F38F2018D}"/>
              </a:ext>
            </a:extLst>
          </p:cNvPr>
          <p:cNvGraphicFramePr>
            <a:graphicFrameLocks noGrp="1"/>
          </p:cNvGraphicFramePr>
          <p:nvPr>
            <p:ph idx="1"/>
            <p:extLst>
              <p:ext uri="{D42A27DB-BD31-4B8C-83A1-F6EECF244321}">
                <p14:modId xmlns:p14="http://schemas.microsoft.com/office/powerpoint/2010/main" val="3464570012"/>
              </p:ext>
            </p:extLst>
          </p:nvPr>
        </p:nvGraphicFramePr>
        <p:xfrm>
          <a:off x="965200" y="642939"/>
          <a:ext cx="10255250" cy="34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539474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10">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40863A7-1469-480D-A291-8A2EACA7B55F}"/>
              </a:ext>
            </a:extLst>
          </p:cNvPr>
          <p:cNvSpPr/>
          <p:nvPr/>
        </p:nvSpPr>
        <p:spPr>
          <a:xfrm>
            <a:off x="7532710" y="628617"/>
            <a:ext cx="3971902" cy="3028983"/>
          </a:xfrm>
          <a:prstGeom prst="rect">
            <a:avLst/>
          </a:prstGeom>
        </p:spPr>
        <p:txBody>
          <a:bodyPr vert="horz" lIns="91440" tIns="45720" rIns="91440" bIns="45720" rtlCol="0" anchor="b">
            <a:normAutofit/>
          </a:bodyPr>
          <a:lstStyle/>
          <a:p>
            <a:pPr defTabSz="457200">
              <a:spcBef>
                <a:spcPct val="0"/>
              </a:spcBef>
              <a:spcAft>
                <a:spcPts val="600"/>
              </a:spcAft>
            </a:pPr>
            <a:r>
              <a:rPr lang="en-US" sz="4800" cap="all" dirty="0">
                <a:ln w="3175" cmpd="sng">
                  <a:noFill/>
                </a:ln>
                <a:solidFill>
                  <a:srgbClr val="FFFFFF"/>
                </a:solidFill>
                <a:latin typeface="+mj-lt"/>
                <a:ea typeface="+mj-ea"/>
                <a:cs typeface="+mj-cs"/>
              </a:rPr>
              <a:t>Another view of ethics</a:t>
            </a:r>
          </a:p>
        </p:txBody>
      </p:sp>
      <p:sp useBgFill="1">
        <p:nvSpPr>
          <p:cNvPr id="23"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6" name="Straight Connector 25">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0" name="Rectangle 19">
            <a:extLst>
              <a:ext uri="{FF2B5EF4-FFF2-40B4-BE49-F238E27FC236}">
                <a16:creationId xmlns:a16="http://schemas.microsoft.com/office/drawing/2014/main" id="{67D8E3EA-02CE-4F00-ACA3-AB73CE95CD50}"/>
              </a:ext>
            </a:extLst>
          </p:cNvPr>
          <p:cNvSpPr/>
          <p:nvPr/>
        </p:nvSpPr>
        <p:spPr>
          <a:xfrm>
            <a:off x="560831" y="1462627"/>
            <a:ext cx="6503561" cy="2235484"/>
          </a:xfrm>
          <a:prstGeom prst="rect">
            <a:avLst/>
          </a:prstGeom>
        </p:spPr>
        <p:txBody>
          <a:bodyPr wrap="square">
            <a:spAutoFit/>
          </a:bodyPr>
          <a:lstStyle/>
          <a:p>
            <a:pPr marL="179705" marR="0">
              <a:spcBef>
                <a:spcPts val="1130"/>
              </a:spcBef>
              <a:spcAft>
                <a:spcPts val="0"/>
              </a:spcAft>
            </a:pPr>
            <a:r>
              <a:rPr lang="en-US" sz="2000" b="1" dirty="0">
                <a:latin typeface="Calibri" panose="020F0502020204030204" pitchFamily="34" charset="0"/>
                <a:ea typeface="Calibri" panose="020F0502020204030204" pitchFamily="34" charset="0"/>
              </a:rPr>
              <a:t>Clinical and ethical issues</a:t>
            </a:r>
            <a:endParaRPr lang="en-US" sz="2000" dirty="0">
              <a:latin typeface="Calibri" panose="020F0502020204030204" pitchFamily="34" charset="0"/>
              <a:ea typeface="Calibri" panose="020F0502020204030204" pitchFamily="34" charset="0"/>
            </a:endParaRPr>
          </a:p>
          <a:p>
            <a:pPr marL="179705" marR="261620">
              <a:lnSpc>
                <a:spcPct val="98000"/>
              </a:lnSpc>
              <a:spcBef>
                <a:spcPts val="220"/>
              </a:spcBef>
              <a:spcAft>
                <a:spcPts val="0"/>
              </a:spcAft>
            </a:pPr>
            <a:r>
              <a:rPr lang="en-US" sz="2000" dirty="0">
                <a:latin typeface="Calibri" panose="020F0502020204030204" pitchFamily="34" charset="0"/>
                <a:ea typeface="Calibri" panose="020F0502020204030204" pitchFamily="34" charset="0"/>
              </a:rPr>
              <a:t>Meet with student and engage student in discerning their brief treatment goals and experiences, formulate a brief treatment plan collaboratively with the student (showing respect for student autonomy), develop a treatment plan that would likely be effective (beneficence) and not harmful (nonmaleficence).</a:t>
            </a:r>
          </a:p>
        </p:txBody>
      </p:sp>
      <p:sp>
        <p:nvSpPr>
          <p:cNvPr id="22" name="Rectangle 21">
            <a:extLst>
              <a:ext uri="{FF2B5EF4-FFF2-40B4-BE49-F238E27FC236}">
                <a16:creationId xmlns:a16="http://schemas.microsoft.com/office/drawing/2014/main" id="{C17287C6-7F02-447C-8502-B462D685EA15}"/>
              </a:ext>
            </a:extLst>
          </p:cNvPr>
          <p:cNvSpPr/>
          <p:nvPr/>
        </p:nvSpPr>
        <p:spPr>
          <a:xfrm>
            <a:off x="784459" y="4299108"/>
            <a:ext cx="5961888" cy="1477328"/>
          </a:xfrm>
          <a:prstGeom prst="rect">
            <a:avLst/>
          </a:prstGeom>
        </p:spPr>
        <p:txBody>
          <a:bodyPr wrap="square">
            <a:spAutoFit/>
          </a:bodyPr>
          <a:lstStyle/>
          <a:p>
            <a:r>
              <a:rPr lang="en-US" dirty="0"/>
              <a:t>To some mental health professionals, being ethical is merely following the laws and avoiding punishment; for positive ethics - being ethical means adhering to a foundational standard of principles or virtues.</a:t>
            </a:r>
          </a:p>
        </p:txBody>
      </p:sp>
    </p:spTree>
    <p:extLst>
      <p:ext uri="{BB962C8B-B14F-4D97-AF65-F5344CB8AC3E}">
        <p14:creationId xmlns:p14="http://schemas.microsoft.com/office/powerpoint/2010/main" val="147957776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2" name="Straight Connector 134">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3" name="Straight Connector 136">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4" name="Straight Connector 138">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5" name="Straight Connector 140">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6" name="Straight Connector 142">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57" name="Rectangle 144">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Image result for making a decision">
            <a:extLst>
              <a:ext uri="{FF2B5EF4-FFF2-40B4-BE49-F238E27FC236}">
                <a16:creationId xmlns:a16="http://schemas.microsoft.com/office/drawing/2014/main" id="{EA5FA509-5868-40A8-9A87-AF5F68E1ED32}"/>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r="17333"/>
          <a:stretch/>
        </p:blipFill>
        <p:spPr bwMode="auto">
          <a:xfrm>
            <a:off x="-3175"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F8324D-F0B8-47A2-A423-C02C76AE30B2}"/>
              </a:ext>
            </a:extLst>
          </p:cNvPr>
          <p:cNvSpPr>
            <a:spLocks noGrp="1"/>
          </p:cNvSpPr>
          <p:nvPr>
            <p:ph type="title"/>
          </p:nvPr>
        </p:nvSpPr>
        <p:spPr>
          <a:xfrm>
            <a:off x="684212" y="685799"/>
            <a:ext cx="8001000" cy="2971801"/>
          </a:xfrm>
        </p:spPr>
        <p:txBody>
          <a:bodyPr vert="horz" lIns="91440" tIns="45720" rIns="91440" bIns="45720" rtlCol="0" anchor="b">
            <a:normAutofit/>
          </a:bodyPr>
          <a:lstStyle/>
          <a:p>
            <a:pPr>
              <a:lnSpc>
                <a:spcPct val="90000"/>
              </a:lnSpc>
            </a:pPr>
            <a:r>
              <a:rPr lang="en-US" sz="4800" cap="none" dirty="0"/>
              <a:t>Scenarios That Might Arise Within Job Corps Settings</a:t>
            </a:r>
            <a:br>
              <a:rPr lang="en-US" sz="4800" dirty="0"/>
            </a:br>
            <a:endParaRPr lang="en-US" sz="4800" dirty="0"/>
          </a:p>
        </p:txBody>
      </p:sp>
    </p:spTree>
    <p:extLst>
      <p:ext uri="{BB962C8B-B14F-4D97-AF65-F5344CB8AC3E}">
        <p14:creationId xmlns:p14="http://schemas.microsoft.com/office/powerpoint/2010/main" val="1240136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23" name="Group 22">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4" name="Straight Connector 23">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30" name="Rectangle 29">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1E02FA92-9160-7F4A-9BF8-7E1D839B12D9}"/>
              </a:ext>
            </a:extLst>
          </p:cNvPr>
          <p:cNvSpPr>
            <a:spLocks noGrp="1"/>
          </p:cNvSpPr>
          <p:nvPr>
            <p:ph type="title"/>
          </p:nvPr>
        </p:nvSpPr>
        <p:spPr>
          <a:xfrm>
            <a:off x="1834919" y="685800"/>
            <a:ext cx="3705269" cy="5308599"/>
          </a:xfrm>
        </p:spPr>
        <p:txBody>
          <a:bodyPr>
            <a:normAutofit/>
          </a:bodyPr>
          <a:lstStyle/>
          <a:p>
            <a:r>
              <a:rPr lang="en-US" sz="3200" dirty="0">
                <a:solidFill>
                  <a:srgbClr val="FFFFFF"/>
                </a:solidFill>
              </a:rPr>
              <a:t>Dilemma</a:t>
            </a:r>
            <a:br>
              <a:rPr lang="en-US" sz="3200" dirty="0">
                <a:solidFill>
                  <a:srgbClr val="FFFFFF"/>
                </a:solidFill>
              </a:rPr>
            </a:br>
            <a:br>
              <a:rPr lang="en-US" sz="3200" dirty="0">
                <a:solidFill>
                  <a:srgbClr val="FFFFFF"/>
                </a:solidFill>
              </a:rPr>
            </a:br>
            <a:endParaRPr lang="en-US" sz="3200" dirty="0">
              <a:solidFill>
                <a:srgbClr val="FFFFFF"/>
              </a:solidFill>
            </a:endParaRPr>
          </a:p>
        </p:txBody>
      </p:sp>
      <p:sp>
        <p:nvSpPr>
          <p:cNvPr id="7" name="Content Placeholder 6">
            <a:extLst>
              <a:ext uri="{FF2B5EF4-FFF2-40B4-BE49-F238E27FC236}">
                <a16:creationId xmlns:a16="http://schemas.microsoft.com/office/drawing/2014/main" id="{468A81AD-035E-124D-A59E-16ADE6D03095}"/>
              </a:ext>
            </a:extLst>
          </p:cNvPr>
          <p:cNvSpPr>
            <a:spLocks noGrp="1"/>
          </p:cNvSpPr>
          <p:nvPr>
            <p:ph idx="1"/>
          </p:nvPr>
        </p:nvSpPr>
        <p:spPr>
          <a:xfrm>
            <a:off x="6160445" y="685800"/>
            <a:ext cx="5585676" cy="5410200"/>
          </a:xfrm>
        </p:spPr>
        <p:txBody>
          <a:bodyPr>
            <a:normAutofit/>
          </a:bodyPr>
          <a:lstStyle/>
          <a:p>
            <a:pPr marL="0" indent="0">
              <a:buNone/>
            </a:pPr>
            <a:r>
              <a:rPr lang="en-US" dirty="0">
                <a:solidFill>
                  <a:srgbClr val="FFFFFF"/>
                </a:solidFill>
              </a:rPr>
              <a:t>Mandatory disclosures of information, such as child abuse reporting or when a client threatens to harm a third party in a jurisdiction with a duty to protect or warn.</a:t>
            </a:r>
          </a:p>
          <a:p>
            <a:pPr marL="0" indent="0">
              <a:buNone/>
            </a:pPr>
            <a:endParaRPr lang="en-US" dirty="0">
              <a:solidFill>
                <a:srgbClr val="FFFFFF"/>
              </a:solidFill>
            </a:endParaRPr>
          </a:p>
          <a:p>
            <a:pPr marL="0" indent="0">
              <a:buNone/>
            </a:pPr>
            <a:endParaRPr lang="en-US" dirty="0">
              <a:solidFill>
                <a:srgbClr val="FFFFFF"/>
              </a:solidFill>
            </a:endParaRPr>
          </a:p>
          <a:p>
            <a:pPr marL="0" indent="0">
              <a:buNone/>
            </a:pPr>
            <a:r>
              <a:rPr lang="en-US" dirty="0">
                <a:solidFill>
                  <a:srgbClr val="FFFFFF"/>
                </a:solidFill>
              </a:rPr>
              <a:t>Know your state regs/laws</a:t>
            </a:r>
          </a:p>
          <a:p>
            <a:pPr marL="0" indent="0">
              <a:buNone/>
            </a:pPr>
            <a:r>
              <a:rPr lang="en-US" dirty="0">
                <a:solidFill>
                  <a:srgbClr val="FFFFFF"/>
                </a:solidFill>
              </a:rPr>
              <a:t>Consult with professional organization</a:t>
            </a:r>
          </a:p>
          <a:p>
            <a:pPr marL="0" indent="0">
              <a:buNone/>
            </a:pPr>
            <a:r>
              <a:rPr lang="en-US" dirty="0">
                <a:solidFill>
                  <a:srgbClr val="FFFFFF"/>
                </a:solidFill>
              </a:rPr>
              <a:t>Speak with a mental health law attorney </a:t>
            </a:r>
          </a:p>
          <a:p>
            <a:pPr marL="0" indent="0">
              <a:buNone/>
            </a:pPr>
            <a:r>
              <a:rPr lang="en-US" dirty="0">
                <a:solidFill>
                  <a:srgbClr val="FFFFFF"/>
                </a:solidFill>
              </a:rPr>
              <a:t>Consult with another mental health practitioner with expertise in risk assessment</a:t>
            </a:r>
          </a:p>
        </p:txBody>
      </p:sp>
    </p:spTree>
    <p:extLst>
      <p:ext uri="{BB962C8B-B14F-4D97-AF65-F5344CB8AC3E}">
        <p14:creationId xmlns:p14="http://schemas.microsoft.com/office/powerpoint/2010/main" val="4064682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23" name="Group 22">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4" name="Straight Connector 23">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30" name="Rectangle 29">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1E02FA92-9160-7F4A-9BF8-7E1D839B12D9}"/>
              </a:ext>
            </a:extLst>
          </p:cNvPr>
          <p:cNvSpPr>
            <a:spLocks noGrp="1"/>
          </p:cNvSpPr>
          <p:nvPr>
            <p:ph type="title"/>
          </p:nvPr>
        </p:nvSpPr>
        <p:spPr>
          <a:xfrm>
            <a:off x="1834919" y="685800"/>
            <a:ext cx="3705269" cy="5308599"/>
          </a:xfrm>
        </p:spPr>
        <p:txBody>
          <a:bodyPr>
            <a:normAutofit/>
          </a:bodyPr>
          <a:lstStyle/>
          <a:p>
            <a:r>
              <a:rPr lang="en-US" sz="3200" dirty="0">
                <a:solidFill>
                  <a:srgbClr val="FFFFFF"/>
                </a:solidFill>
              </a:rPr>
              <a:t>Dilemma </a:t>
            </a:r>
          </a:p>
        </p:txBody>
      </p:sp>
      <p:sp>
        <p:nvSpPr>
          <p:cNvPr id="7" name="Content Placeholder 6">
            <a:extLst>
              <a:ext uri="{FF2B5EF4-FFF2-40B4-BE49-F238E27FC236}">
                <a16:creationId xmlns:a16="http://schemas.microsoft.com/office/drawing/2014/main" id="{468A81AD-035E-124D-A59E-16ADE6D03095}"/>
              </a:ext>
            </a:extLst>
          </p:cNvPr>
          <p:cNvSpPr>
            <a:spLocks noGrp="1"/>
          </p:cNvSpPr>
          <p:nvPr>
            <p:ph idx="1"/>
          </p:nvPr>
        </p:nvSpPr>
        <p:spPr>
          <a:xfrm>
            <a:off x="6516553" y="685800"/>
            <a:ext cx="4754563" cy="5410200"/>
          </a:xfrm>
        </p:spPr>
        <p:txBody>
          <a:bodyPr>
            <a:normAutofit/>
          </a:bodyPr>
          <a:lstStyle/>
          <a:p>
            <a:pPr marL="0" indent="0">
              <a:buNone/>
            </a:pPr>
            <a:r>
              <a:rPr lang="en-US" sz="1800" dirty="0">
                <a:solidFill>
                  <a:srgbClr val="FFFFFF"/>
                </a:solidFill>
              </a:rPr>
              <a:t>You have a student who was referred to you because she reported to her counselor that she sometimes hears voices of deceased relatives. In your assessment you find there is a strong cultural component and that many in her family also hears voices. You note that the voices are comforting and encouraging and are not “command type.” </a:t>
            </a:r>
          </a:p>
          <a:p>
            <a:pPr marL="0" indent="0">
              <a:buNone/>
            </a:pPr>
            <a:r>
              <a:rPr lang="en-US" sz="1800" dirty="0">
                <a:solidFill>
                  <a:srgbClr val="FFFFFF"/>
                </a:solidFill>
              </a:rPr>
              <a:t>The Acting CD hears about this and is adamant that the student be medically separated. You disagree.</a:t>
            </a:r>
          </a:p>
          <a:p>
            <a:pPr marL="0" indent="0">
              <a:buNone/>
            </a:pPr>
            <a:endParaRPr lang="en-US" sz="1800" dirty="0">
              <a:solidFill>
                <a:srgbClr val="FFFFFF"/>
              </a:solidFill>
            </a:endParaRPr>
          </a:p>
          <a:p>
            <a:pPr marL="0" indent="0">
              <a:buNone/>
            </a:pPr>
            <a:r>
              <a:rPr lang="en-US" sz="1800" dirty="0">
                <a:solidFill>
                  <a:srgbClr val="FFFFFF"/>
                </a:solidFill>
              </a:rPr>
              <a:t>What’s your next step?</a:t>
            </a:r>
          </a:p>
        </p:txBody>
      </p:sp>
    </p:spTree>
    <p:extLst>
      <p:ext uri="{BB962C8B-B14F-4D97-AF65-F5344CB8AC3E}">
        <p14:creationId xmlns:p14="http://schemas.microsoft.com/office/powerpoint/2010/main" val="1062687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991E-B9C6-244B-9A9B-200D935B9E7B}"/>
              </a:ext>
            </a:extLst>
          </p:cNvPr>
          <p:cNvSpPr>
            <a:spLocks noGrp="1"/>
          </p:cNvSpPr>
          <p:nvPr>
            <p:ph type="title"/>
          </p:nvPr>
        </p:nvSpPr>
        <p:spPr>
          <a:xfrm>
            <a:off x="684212" y="685799"/>
            <a:ext cx="3747111" cy="4892040"/>
          </a:xfrm>
        </p:spPr>
        <p:txBody>
          <a:bodyPr>
            <a:normAutofit/>
          </a:bodyPr>
          <a:lstStyle/>
          <a:p>
            <a:pPr algn="r"/>
            <a:r>
              <a:rPr lang="en-US" sz="3100" b="1" dirty="0"/>
              <a:t>APA 1.03 Conflicts Between Ethics and Organizational Demands</a:t>
            </a:r>
            <a:r>
              <a:rPr lang="en-US" sz="3100" dirty="0"/>
              <a:t>  </a:t>
            </a:r>
            <a:br>
              <a:rPr lang="en-US" sz="3100" dirty="0"/>
            </a:br>
            <a:endParaRPr lang="en-US" sz="3100" dirty="0"/>
          </a:p>
        </p:txBody>
      </p:sp>
      <p:sp>
        <p:nvSpPr>
          <p:cNvPr id="3" name="Content Placeholder 2">
            <a:extLst>
              <a:ext uri="{FF2B5EF4-FFF2-40B4-BE49-F238E27FC236}">
                <a16:creationId xmlns:a16="http://schemas.microsoft.com/office/drawing/2014/main" id="{76E76CFB-7518-AA40-B405-75F5C8645905}"/>
              </a:ext>
            </a:extLst>
          </p:cNvPr>
          <p:cNvSpPr>
            <a:spLocks noGrp="1"/>
          </p:cNvSpPr>
          <p:nvPr>
            <p:ph idx="1"/>
          </p:nvPr>
        </p:nvSpPr>
        <p:spPr>
          <a:xfrm>
            <a:off x="4979962" y="685799"/>
            <a:ext cx="6288260" cy="4892040"/>
          </a:xfrm>
        </p:spPr>
        <p:txBody>
          <a:bodyPr>
            <a:normAutofit/>
          </a:bodyPr>
          <a:lstStyle/>
          <a:p>
            <a:pPr marL="0" indent="0">
              <a:buNone/>
            </a:pPr>
            <a:r>
              <a:rPr lang="en-US" dirty="0">
                <a:solidFill>
                  <a:schemeClr val="tx1"/>
                </a:solidFill>
              </a:rPr>
              <a:t>If the demands of an organization with which psychologists are affiliated or for whom they are working are in conflict with this Ethics Code, </a:t>
            </a:r>
            <a:r>
              <a:rPr lang="en-US" b="1" i="1" dirty="0">
                <a:solidFill>
                  <a:schemeClr val="tx1"/>
                </a:solidFill>
              </a:rPr>
              <a:t>psychologists clarify the nature of the conflict, make known their commitment to the Ethics Code, and take reasonable steps to resolve the conflict consistent with the General Principles and Ethical Standards of the Ethics Code. </a:t>
            </a:r>
            <a:r>
              <a:rPr lang="en-US" dirty="0">
                <a:solidFill>
                  <a:schemeClr val="tx1"/>
                </a:solidFill>
              </a:rPr>
              <a:t>Under no circumstances may this standard be used to justify or defend violating human rights.</a:t>
            </a:r>
          </a:p>
        </p:txBody>
      </p:sp>
    </p:spTree>
    <p:extLst>
      <p:ext uri="{BB962C8B-B14F-4D97-AF65-F5344CB8AC3E}">
        <p14:creationId xmlns:p14="http://schemas.microsoft.com/office/powerpoint/2010/main" val="546262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991E-B9C6-244B-9A9B-200D935B9E7B}"/>
              </a:ext>
            </a:extLst>
          </p:cNvPr>
          <p:cNvSpPr>
            <a:spLocks noGrp="1"/>
          </p:cNvSpPr>
          <p:nvPr>
            <p:ph type="title"/>
          </p:nvPr>
        </p:nvSpPr>
        <p:spPr>
          <a:xfrm>
            <a:off x="684212" y="4487332"/>
            <a:ext cx="8534400" cy="1507067"/>
          </a:xfrm>
        </p:spPr>
        <p:txBody>
          <a:bodyPr>
            <a:normAutofit/>
          </a:bodyPr>
          <a:lstStyle/>
          <a:p>
            <a:pPr>
              <a:lnSpc>
                <a:spcPct val="90000"/>
              </a:lnSpc>
            </a:pPr>
            <a:r>
              <a:rPr lang="en-US" sz="3100" b="1" dirty="0">
                <a:solidFill>
                  <a:srgbClr val="FFFFFF"/>
                </a:solidFill>
              </a:rPr>
              <a:t>NASW 3.09 Commitments to Employers</a:t>
            </a:r>
            <a:br>
              <a:rPr lang="en-US" sz="3100" b="1" dirty="0">
                <a:solidFill>
                  <a:srgbClr val="FFFFFF"/>
                </a:solidFill>
              </a:rPr>
            </a:br>
            <a:br>
              <a:rPr lang="en-US" sz="3100" dirty="0">
                <a:solidFill>
                  <a:srgbClr val="FFFFFF"/>
                </a:solidFill>
              </a:rPr>
            </a:br>
            <a:endParaRPr lang="en-US" sz="3100" dirty="0">
              <a:solidFill>
                <a:srgbClr val="FFFFFF"/>
              </a:solidFill>
            </a:endParaRPr>
          </a:p>
        </p:txBody>
      </p:sp>
      <p:graphicFrame>
        <p:nvGraphicFramePr>
          <p:cNvPr id="5" name="Content Placeholder 2">
            <a:extLst>
              <a:ext uri="{FF2B5EF4-FFF2-40B4-BE49-F238E27FC236}">
                <a16:creationId xmlns:a16="http://schemas.microsoft.com/office/drawing/2014/main" id="{8F38AF16-F58C-41CF-AB6B-F8CAB532211F}"/>
              </a:ext>
            </a:extLst>
          </p:cNvPr>
          <p:cNvGraphicFramePr>
            <a:graphicFrameLocks noGrp="1"/>
          </p:cNvGraphicFramePr>
          <p:nvPr>
            <p:ph idx="1"/>
          </p:nvPr>
        </p:nvGraphicFramePr>
        <p:xfrm>
          <a:off x="684212" y="1006997"/>
          <a:ext cx="10231440" cy="2869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9870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9" name="Group 18">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0" name="Straight Connector 19">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F9BF88-0FD8-DD40-A4FF-25C5FD8CF4AE}"/>
              </a:ext>
            </a:extLst>
          </p:cNvPr>
          <p:cNvSpPr>
            <a:spLocks noGrp="1"/>
          </p:cNvSpPr>
          <p:nvPr>
            <p:ph type="title"/>
          </p:nvPr>
        </p:nvSpPr>
        <p:spPr>
          <a:xfrm>
            <a:off x="1834919" y="685800"/>
            <a:ext cx="3705269" cy="5308599"/>
          </a:xfrm>
        </p:spPr>
        <p:txBody>
          <a:bodyPr>
            <a:normAutofit/>
          </a:bodyPr>
          <a:lstStyle/>
          <a:p>
            <a:r>
              <a:rPr lang="en-US" sz="3200" dirty="0">
                <a:solidFill>
                  <a:srgbClr val="FFFFFF"/>
                </a:solidFill>
              </a:rPr>
              <a:t>Dilemmas</a:t>
            </a:r>
          </a:p>
        </p:txBody>
      </p:sp>
      <p:sp>
        <p:nvSpPr>
          <p:cNvPr id="3" name="Content Placeholder 2">
            <a:extLst>
              <a:ext uri="{FF2B5EF4-FFF2-40B4-BE49-F238E27FC236}">
                <a16:creationId xmlns:a16="http://schemas.microsoft.com/office/drawing/2014/main" id="{10DDE990-8D14-5C42-A573-73118AFADFB9}"/>
              </a:ext>
            </a:extLst>
          </p:cNvPr>
          <p:cNvSpPr>
            <a:spLocks noGrp="1"/>
          </p:cNvSpPr>
          <p:nvPr>
            <p:ph idx="1"/>
          </p:nvPr>
        </p:nvSpPr>
        <p:spPr>
          <a:xfrm>
            <a:off x="6516553" y="685800"/>
            <a:ext cx="4754563" cy="5410200"/>
          </a:xfrm>
        </p:spPr>
        <p:txBody>
          <a:bodyPr>
            <a:normAutofit/>
          </a:bodyPr>
          <a:lstStyle/>
          <a:p>
            <a:pPr>
              <a:lnSpc>
                <a:spcPct val="90000"/>
              </a:lnSpc>
            </a:pPr>
            <a:r>
              <a:rPr lang="en-US" dirty="0">
                <a:solidFill>
                  <a:srgbClr val="FFFFFF"/>
                </a:solidFill>
              </a:rPr>
              <a:t>An adult student discloses in your individual session that they were sexually assaulted over the weekend by the current boyfriend who is also a student.  She does not want to report it. </a:t>
            </a:r>
          </a:p>
          <a:p>
            <a:pPr>
              <a:lnSpc>
                <a:spcPct val="90000"/>
              </a:lnSpc>
            </a:pPr>
            <a:r>
              <a:rPr lang="en-US" dirty="0">
                <a:solidFill>
                  <a:srgbClr val="FFFFFF"/>
                </a:solidFill>
              </a:rPr>
              <a:t>What do you do?</a:t>
            </a:r>
          </a:p>
          <a:p>
            <a:pPr>
              <a:lnSpc>
                <a:spcPct val="90000"/>
              </a:lnSpc>
            </a:pPr>
            <a:endParaRPr lang="en-US" dirty="0">
              <a:solidFill>
                <a:srgbClr val="FFFFFF"/>
              </a:solidFill>
            </a:endParaRPr>
          </a:p>
          <a:p>
            <a:pPr>
              <a:lnSpc>
                <a:spcPct val="90000"/>
              </a:lnSpc>
            </a:pPr>
            <a:endParaRPr lang="en-US" sz="1800" dirty="0">
              <a:solidFill>
                <a:srgbClr val="FFFFFF"/>
              </a:solidFill>
            </a:endParaRPr>
          </a:p>
        </p:txBody>
      </p:sp>
    </p:spTree>
    <p:extLst>
      <p:ext uri="{BB962C8B-B14F-4D97-AF65-F5344CB8AC3E}">
        <p14:creationId xmlns:p14="http://schemas.microsoft.com/office/powerpoint/2010/main" val="1368385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9" name="Group 18">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0" name="Straight Connector 19">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F9BF88-0FD8-DD40-A4FF-25C5FD8CF4AE}"/>
              </a:ext>
            </a:extLst>
          </p:cNvPr>
          <p:cNvSpPr>
            <a:spLocks noGrp="1"/>
          </p:cNvSpPr>
          <p:nvPr>
            <p:ph type="title"/>
          </p:nvPr>
        </p:nvSpPr>
        <p:spPr>
          <a:xfrm>
            <a:off x="1834919" y="685800"/>
            <a:ext cx="3705269" cy="5308599"/>
          </a:xfrm>
        </p:spPr>
        <p:txBody>
          <a:bodyPr>
            <a:normAutofit/>
          </a:bodyPr>
          <a:lstStyle/>
          <a:p>
            <a:r>
              <a:rPr lang="en-US" sz="3200" dirty="0">
                <a:solidFill>
                  <a:srgbClr val="FFFFFF"/>
                </a:solidFill>
              </a:rPr>
              <a:t>Dilemmas</a:t>
            </a:r>
          </a:p>
        </p:txBody>
      </p:sp>
      <p:sp>
        <p:nvSpPr>
          <p:cNvPr id="3" name="Content Placeholder 2">
            <a:extLst>
              <a:ext uri="{FF2B5EF4-FFF2-40B4-BE49-F238E27FC236}">
                <a16:creationId xmlns:a16="http://schemas.microsoft.com/office/drawing/2014/main" id="{10DDE990-8D14-5C42-A573-73118AFADFB9}"/>
              </a:ext>
            </a:extLst>
          </p:cNvPr>
          <p:cNvSpPr>
            <a:spLocks noGrp="1"/>
          </p:cNvSpPr>
          <p:nvPr>
            <p:ph idx="1"/>
          </p:nvPr>
        </p:nvSpPr>
        <p:spPr>
          <a:xfrm>
            <a:off x="6516553" y="685800"/>
            <a:ext cx="4754563" cy="5410200"/>
          </a:xfrm>
        </p:spPr>
        <p:txBody>
          <a:bodyPr>
            <a:normAutofit/>
          </a:bodyPr>
          <a:lstStyle/>
          <a:p>
            <a:pPr>
              <a:lnSpc>
                <a:spcPct val="90000"/>
              </a:lnSpc>
            </a:pPr>
            <a:r>
              <a:rPr lang="en-US" sz="1800" dirty="0">
                <a:solidFill>
                  <a:srgbClr val="FFFFFF"/>
                </a:solidFill>
              </a:rPr>
              <a:t>In your individual session, a student tells you that his girlfriend Valerie is applying to the program and he is so happy because she recently was discharged from the hospital for suicidal ideations and was diagnosed with Bipolar disorder. She’s doing better but needs a place to live. You get the file  and the 6-53 is clean and no mental health information in the file. </a:t>
            </a:r>
          </a:p>
          <a:p>
            <a:pPr>
              <a:lnSpc>
                <a:spcPct val="90000"/>
              </a:lnSpc>
            </a:pPr>
            <a:r>
              <a:rPr lang="en-US" sz="1800" dirty="0">
                <a:solidFill>
                  <a:srgbClr val="FFFFFF"/>
                </a:solidFill>
              </a:rPr>
              <a:t>What happens now?</a:t>
            </a:r>
          </a:p>
          <a:p>
            <a:pPr>
              <a:lnSpc>
                <a:spcPct val="90000"/>
              </a:lnSpc>
            </a:pPr>
            <a:endParaRPr lang="en-US" sz="1800" dirty="0">
              <a:solidFill>
                <a:srgbClr val="FFFFFF"/>
              </a:solidFill>
            </a:endParaRPr>
          </a:p>
        </p:txBody>
      </p:sp>
    </p:spTree>
    <p:extLst>
      <p:ext uri="{BB962C8B-B14F-4D97-AF65-F5344CB8AC3E}">
        <p14:creationId xmlns:p14="http://schemas.microsoft.com/office/powerpoint/2010/main" val="1248548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90" name="Title 1">
            <a:extLst>
              <a:ext uri="{FF2B5EF4-FFF2-40B4-BE49-F238E27FC236}">
                <a16:creationId xmlns:a16="http://schemas.microsoft.com/office/drawing/2014/main" id="{2AB31EBF-B9D9-416D-B176-809B32D8836B}"/>
              </a:ext>
            </a:extLst>
          </p:cNvPr>
          <p:cNvSpPr>
            <a:spLocks noGrp="1"/>
          </p:cNvSpPr>
          <p:nvPr>
            <p:ph type="title"/>
          </p:nvPr>
        </p:nvSpPr>
        <p:spPr>
          <a:xfrm>
            <a:off x="684212" y="485244"/>
            <a:ext cx="8534400" cy="1507067"/>
          </a:xfrm>
        </p:spPr>
        <p:txBody>
          <a:bodyPr>
            <a:normAutofit/>
          </a:bodyPr>
          <a:lstStyle/>
          <a:p>
            <a:pPr eaLnBrk="1" fontAlgn="auto" hangingPunct="1">
              <a:spcAft>
                <a:spcPts val="0"/>
              </a:spcAft>
              <a:defRPr/>
            </a:pPr>
            <a:r>
              <a:rPr lang="en-US" altLang="en-US" dirty="0"/>
              <a:t>dilemma</a:t>
            </a:r>
          </a:p>
        </p:txBody>
      </p:sp>
      <p:grpSp>
        <p:nvGrpSpPr>
          <p:cNvPr id="74" name="Group 73">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5" name="Straight Connector 74">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60419" name="Content Placeholder 2">
            <a:extLst>
              <a:ext uri="{FF2B5EF4-FFF2-40B4-BE49-F238E27FC236}">
                <a16:creationId xmlns:a16="http://schemas.microsoft.com/office/drawing/2014/main" id="{93BA1659-0364-4B90-A81F-52B0D0A809A7}"/>
              </a:ext>
            </a:extLst>
          </p:cNvPr>
          <p:cNvSpPr>
            <a:spLocks noGrp="1"/>
          </p:cNvSpPr>
          <p:nvPr>
            <p:ph idx="1"/>
          </p:nvPr>
        </p:nvSpPr>
        <p:spPr>
          <a:xfrm>
            <a:off x="684212" y="2068511"/>
            <a:ext cx="8534400" cy="3615267"/>
          </a:xfrm>
        </p:spPr>
        <p:txBody>
          <a:bodyPr>
            <a:normAutofit/>
          </a:bodyPr>
          <a:lstStyle/>
          <a:p>
            <a:pPr marL="0" indent="0" eaLnBrk="1" hangingPunct="1">
              <a:buNone/>
              <a:defRPr/>
            </a:pPr>
            <a:r>
              <a:rPr lang="en-US" altLang="en-US" dirty="0">
                <a:solidFill>
                  <a:schemeClr val="tx1"/>
                </a:solidFill>
              </a:rPr>
              <a:t>You have started to see a  new student who is a recent immigrant from  Ethiopia. </a:t>
            </a:r>
          </a:p>
          <a:p>
            <a:pPr marL="0" indent="0" eaLnBrk="1" hangingPunct="1">
              <a:buNone/>
              <a:defRPr/>
            </a:pPr>
            <a:endParaRPr lang="en-US" altLang="en-US" dirty="0">
              <a:solidFill>
                <a:schemeClr val="tx1"/>
              </a:solidFill>
            </a:endParaRPr>
          </a:p>
          <a:p>
            <a:pPr marL="0" indent="0" eaLnBrk="1" hangingPunct="1">
              <a:buNone/>
              <a:defRPr/>
            </a:pPr>
            <a:r>
              <a:rPr lang="en-US" altLang="en-US" dirty="0">
                <a:solidFill>
                  <a:schemeClr val="tx1"/>
                </a:solidFill>
              </a:rPr>
              <a:t>Although he was reluctant to come to see you, he did so because an older relative told him it would be a good thing to do. </a:t>
            </a:r>
          </a:p>
          <a:p>
            <a:pPr marL="0" indent="0" eaLnBrk="1" hangingPunct="1">
              <a:buNone/>
              <a:defRPr/>
            </a:pPr>
            <a:endParaRPr lang="en-US" altLang="en-US" dirty="0">
              <a:solidFill>
                <a:schemeClr val="tx1"/>
              </a:solidFill>
            </a:endParaRPr>
          </a:p>
          <a:p>
            <a:pPr marL="0" indent="0" eaLnBrk="1" hangingPunct="1">
              <a:buNone/>
              <a:defRPr/>
            </a:pPr>
            <a:r>
              <a:rPr lang="en-US" altLang="en-US" dirty="0">
                <a:solidFill>
                  <a:schemeClr val="tx1"/>
                </a:solidFill>
              </a:rPr>
              <a:t>During your first meeting he asked a lot of questions about you, such as where you are from, what your parents did for a living, and how much you get paid. </a:t>
            </a:r>
          </a:p>
        </p:txBody>
      </p:sp>
    </p:spTree>
    <p:extLst>
      <p:ext uri="{BB962C8B-B14F-4D97-AF65-F5344CB8AC3E}">
        <p14:creationId xmlns:p14="http://schemas.microsoft.com/office/powerpoint/2010/main" val="3701017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8DB0918-D27D-4813-81C3-099922F1FBEF}"/>
              </a:ext>
            </a:extLst>
          </p:cNvPr>
          <p:cNvSpPr>
            <a:spLocks noGrp="1"/>
          </p:cNvSpPr>
          <p:nvPr>
            <p:ph type="title"/>
          </p:nvPr>
        </p:nvSpPr>
        <p:spPr>
          <a:xfrm>
            <a:off x="684212" y="4487332"/>
            <a:ext cx="8534400" cy="1507067"/>
          </a:xfrm>
        </p:spPr>
        <p:txBody>
          <a:bodyPr>
            <a:normAutofit/>
          </a:bodyPr>
          <a:lstStyle/>
          <a:p>
            <a:pPr>
              <a:defRPr/>
            </a:pPr>
            <a:r>
              <a:rPr lang="en-US" altLang="en-US" dirty="0"/>
              <a:t>dilemma</a:t>
            </a:r>
          </a:p>
        </p:txBody>
      </p:sp>
      <p:graphicFrame>
        <p:nvGraphicFramePr>
          <p:cNvPr id="64516" name="Content Placeholder 2">
            <a:extLst>
              <a:ext uri="{FF2B5EF4-FFF2-40B4-BE49-F238E27FC236}">
                <a16:creationId xmlns:a16="http://schemas.microsoft.com/office/drawing/2014/main" id="{AAF013F5-C5F8-4E18-98B8-2834ADFC405A}"/>
              </a:ext>
            </a:extLst>
          </p:cNvPr>
          <p:cNvGraphicFramePr>
            <a:graphicFrameLocks noGrp="1"/>
          </p:cNvGraphicFramePr>
          <p:nvPr>
            <p:ph idx="1"/>
            <p:extLst>
              <p:ext uri="{D42A27DB-BD31-4B8C-83A1-F6EECF244321}">
                <p14:modId xmlns:p14="http://schemas.microsoft.com/office/powerpoint/2010/main" val="1475325174"/>
              </p:ext>
            </p:extLst>
          </p:nvPr>
        </p:nvGraphicFramePr>
        <p:xfrm>
          <a:off x="355028" y="63355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290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DE16-10CC-5145-B2F2-28057515B816}"/>
              </a:ext>
            </a:extLst>
          </p:cNvPr>
          <p:cNvSpPr>
            <a:spLocks noGrp="1"/>
          </p:cNvSpPr>
          <p:nvPr>
            <p:ph type="title"/>
          </p:nvPr>
        </p:nvSpPr>
        <p:spPr>
          <a:xfrm>
            <a:off x="684212" y="4487332"/>
            <a:ext cx="8534400" cy="1507067"/>
          </a:xfrm>
        </p:spPr>
        <p:txBody>
          <a:bodyPr>
            <a:normAutofit/>
          </a:bodyPr>
          <a:lstStyle/>
          <a:p>
            <a:r>
              <a:rPr lang="en-US" cap="none" dirty="0"/>
              <a:t>Chat Box Questions</a:t>
            </a:r>
          </a:p>
        </p:txBody>
      </p:sp>
      <p:graphicFrame>
        <p:nvGraphicFramePr>
          <p:cNvPr id="6" name="Content Placeholder 2">
            <a:extLst>
              <a:ext uri="{FF2B5EF4-FFF2-40B4-BE49-F238E27FC236}">
                <a16:creationId xmlns:a16="http://schemas.microsoft.com/office/drawing/2014/main" id="{A9EDF28A-A64E-440B-BFB2-1FDD903AAF8B}"/>
              </a:ext>
            </a:extLst>
          </p:cNvPr>
          <p:cNvGraphicFramePr>
            <a:graphicFrameLocks noGrp="1"/>
          </p:cNvGraphicFramePr>
          <p:nvPr>
            <p:ph idx="1"/>
            <p:extLst>
              <p:ext uri="{D42A27DB-BD31-4B8C-83A1-F6EECF244321}">
                <p14:modId xmlns:p14="http://schemas.microsoft.com/office/powerpoint/2010/main" val="3036520782"/>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068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40" name="Group 139">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41" name="Straight Connector 140">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47" name="Rectangle 146">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44034" name="Title 1">
            <a:extLst>
              <a:ext uri="{FF2B5EF4-FFF2-40B4-BE49-F238E27FC236}">
                <a16:creationId xmlns:a16="http://schemas.microsoft.com/office/drawing/2014/main" id="{CC8961BB-3E5D-4BDF-91A2-898F0892125A}"/>
              </a:ext>
            </a:extLst>
          </p:cNvPr>
          <p:cNvSpPr>
            <a:spLocks noGrp="1"/>
          </p:cNvSpPr>
          <p:nvPr>
            <p:ph type="title"/>
          </p:nvPr>
        </p:nvSpPr>
        <p:spPr>
          <a:xfrm>
            <a:off x="1834919" y="685800"/>
            <a:ext cx="3705269" cy="5308599"/>
          </a:xfrm>
        </p:spPr>
        <p:txBody>
          <a:bodyPr>
            <a:normAutofit/>
          </a:bodyPr>
          <a:lstStyle/>
          <a:p>
            <a:pPr eaLnBrk="1" fontAlgn="auto" hangingPunct="1">
              <a:spcAft>
                <a:spcPts val="0"/>
              </a:spcAft>
              <a:defRPr/>
            </a:pPr>
            <a:r>
              <a:rPr lang="en-US" altLang="en-US" sz="3200" dirty="0">
                <a:solidFill>
                  <a:srgbClr val="FFFFFF"/>
                </a:solidFill>
              </a:rPr>
              <a:t>Competence &amp; Self-Reflection</a:t>
            </a:r>
          </a:p>
        </p:txBody>
      </p:sp>
      <p:sp>
        <p:nvSpPr>
          <p:cNvPr id="41987" name="Content Placeholder 2">
            <a:extLst>
              <a:ext uri="{FF2B5EF4-FFF2-40B4-BE49-F238E27FC236}">
                <a16:creationId xmlns:a16="http://schemas.microsoft.com/office/drawing/2014/main" id="{AF94F3B8-1847-45A2-A7F8-A722326C7ADE}"/>
              </a:ext>
            </a:extLst>
          </p:cNvPr>
          <p:cNvSpPr>
            <a:spLocks noGrp="1"/>
          </p:cNvSpPr>
          <p:nvPr>
            <p:ph idx="1"/>
          </p:nvPr>
        </p:nvSpPr>
        <p:spPr>
          <a:xfrm>
            <a:off x="6516553" y="685800"/>
            <a:ext cx="4754563" cy="5410200"/>
          </a:xfrm>
        </p:spPr>
        <p:txBody>
          <a:bodyPr>
            <a:normAutofit/>
          </a:bodyPr>
          <a:lstStyle/>
          <a:p>
            <a:pPr marL="0" indent="0">
              <a:buNone/>
              <a:defRPr/>
            </a:pPr>
            <a:r>
              <a:rPr lang="en-US" altLang="en-US" sz="1800" dirty="0">
                <a:solidFill>
                  <a:srgbClr val="FFFFFF"/>
                </a:solidFill>
              </a:rPr>
              <a:t>Studies with health care professionals have shown implicit (unrecognized) biases among some health care professionals against patients who are:</a:t>
            </a:r>
          </a:p>
          <a:p>
            <a:pPr marL="2286000" indent="-457200" eaLnBrk="1" hangingPunct="1">
              <a:buFont typeface="Arial" charset="0"/>
              <a:buChar char="•"/>
              <a:defRPr/>
            </a:pPr>
            <a:endParaRPr lang="en-US" altLang="en-US" sz="1800" dirty="0">
              <a:solidFill>
                <a:srgbClr val="FFFFFF"/>
              </a:solidFill>
            </a:endParaRPr>
          </a:p>
          <a:p>
            <a:pPr marL="0" lvl="1" indent="-457200">
              <a:buFont typeface="Arial" charset="0"/>
              <a:buChar char="•"/>
              <a:defRPr/>
            </a:pPr>
            <a:r>
              <a:rPr lang="en-US" altLang="en-US" dirty="0">
                <a:solidFill>
                  <a:srgbClr val="FFFFFF"/>
                </a:solidFill>
              </a:rPr>
              <a:t>Non-White</a:t>
            </a:r>
          </a:p>
          <a:p>
            <a:pPr marL="0" lvl="1" indent="-457200">
              <a:buFont typeface="Arial" charset="0"/>
              <a:buChar char="•"/>
              <a:defRPr/>
            </a:pPr>
            <a:r>
              <a:rPr lang="en-US" altLang="en-US" dirty="0">
                <a:solidFill>
                  <a:srgbClr val="FFFFFF"/>
                </a:solidFill>
              </a:rPr>
              <a:t>Overweight/Obese</a:t>
            </a:r>
          </a:p>
          <a:p>
            <a:pPr marL="0" lvl="1" indent="-457200">
              <a:buFont typeface="Arial" charset="0"/>
              <a:buChar char="•"/>
              <a:defRPr/>
            </a:pPr>
            <a:r>
              <a:rPr lang="en-US" altLang="en-US" dirty="0">
                <a:solidFill>
                  <a:srgbClr val="FFFFFF"/>
                </a:solidFill>
              </a:rPr>
              <a:t>Less attractive</a:t>
            </a:r>
          </a:p>
          <a:p>
            <a:pPr marL="0" lvl="1" indent="-457200">
              <a:buFont typeface="Arial" charset="0"/>
              <a:buChar char="•"/>
              <a:defRPr/>
            </a:pPr>
            <a:r>
              <a:rPr lang="en-US" altLang="en-US" dirty="0">
                <a:solidFill>
                  <a:srgbClr val="FFFFFF"/>
                </a:solidFill>
              </a:rPr>
              <a:t>More attractive</a:t>
            </a:r>
          </a:p>
          <a:p>
            <a:pPr marL="0" lvl="1" indent="-457200">
              <a:buFont typeface="Arial" charset="0"/>
              <a:buChar char="•"/>
              <a:defRPr/>
            </a:pPr>
            <a:r>
              <a:rPr lang="en-US" altLang="en-US" dirty="0">
                <a:solidFill>
                  <a:srgbClr val="FFFFFF"/>
                </a:solidFill>
              </a:rPr>
              <a:t>Women</a:t>
            </a:r>
          </a:p>
        </p:txBody>
      </p:sp>
    </p:spTree>
    <p:extLst>
      <p:ext uri="{BB962C8B-B14F-4D97-AF65-F5344CB8AC3E}">
        <p14:creationId xmlns:p14="http://schemas.microsoft.com/office/powerpoint/2010/main" val="451509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7B16-108A-4D98-9352-0E99DF7816D5}"/>
              </a:ext>
            </a:extLst>
          </p:cNvPr>
          <p:cNvSpPr>
            <a:spLocks noGrp="1"/>
          </p:cNvSpPr>
          <p:nvPr>
            <p:ph type="title"/>
          </p:nvPr>
        </p:nvSpPr>
        <p:spPr>
          <a:xfrm>
            <a:off x="684212" y="4487332"/>
            <a:ext cx="8534400" cy="1507067"/>
          </a:xfrm>
        </p:spPr>
        <p:txBody>
          <a:bodyPr>
            <a:normAutofit/>
          </a:bodyPr>
          <a:lstStyle/>
          <a:p>
            <a:r>
              <a:rPr lang="en-US" dirty="0"/>
              <a:t>Dilemma</a:t>
            </a:r>
          </a:p>
        </p:txBody>
      </p:sp>
      <p:pic>
        <p:nvPicPr>
          <p:cNvPr id="4" name="Picture 3">
            <a:extLst>
              <a:ext uri="{FF2B5EF4-FFF2-40B4-BE49-F238E27FC236}">
                <a16:creationId xmlns:a16="http://schemas.microsoft.com/office/drawing/2014/main" id="{6EAFF6A6-A7F4-4FF2-B297-5D16D1E18A8F}"/>
              </a:ext>
            </a:extLst>
          </p:cNvPr>
          <p:cNvPicPr>
            <a:picLocks noChangeAspect="1"/>
          </p:cNvPicPr>
          <p:nvPr/>
        </p:nvPicPr>
        <p:blipFill>
          <a:blip r:embed="rId3"/>
          <a:stretch>
            <a:fillRect/>
          </a:stretch>
        </p:blipFill>
        <p:spPr>
          <a:xfrm>
            <a:off x="317600" y="990771"/>
            <a:ext cx="3449742" cy="2759793"/>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E2250B67-B5F7-4FB7-95E7-7F1F531E1A6E}"/>
              </a:ext>
            </a:extLst>
          </p:cNvPr>
          <p:cNvSpPr>
            <a:spLocks noGrp="1"/>
          </p:cNvSpPr>
          <p:nvPr>
            <p:ph idx="1"/>
          </p:nvPr>
        </p:nvSpPr>
        <p:spPr>
          <a:xfrm>
            <a:off x="4325696" y="733647"/>
            <a:ext cx="7639881" cy="5614902"/>
          </a:xfrm>
        </p:spPr>
        <p:txBody>
          <a:bodyPr>
            <a:normAutofit/>
          </a:bodyPr>
          <a:lstStyle/>
          <a:p>
            <a:r>
              <a:rPr lang="en-US" sz="2400" dirty="0"/>
              <a:t>All Wellness staff have full access to a student’s health record.   It has come to your attention that there has been discussion in the breakroom about some of the information in your mental health notes in a casual manner.  You now decide to restrict what session or clinical information you put in the progress note. </a:t>
            </a:r>
          </a:p>
          <a:p>
            <a:r>
              <a:rPr lang="en-US" sz="2400" dirty="0"/>
              <a:t>Thoughts?</a:t>
            </a:r>
          </a:p>
          <a:p>
            <a:pPr marL="0" indent="0">
              <a:buNone/>
            </a:pPr>
            <a:endParaRPr lang="en-US" dirty="0"/>
          </a:p>
        </p:txBody>
      </p:sp>
    </p:spTree>
    <p:extLst>
      <p:ext uri="{BB962C8B-B14F-4D97-AF65-F5344CB8AC3E}">
        <p14:creationId xmlns:p14="http://schemas.microsoft.com/office/powerpoint/2010/main" val="2335525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7DA19C-760B-4234-8ED6-3EBC84C4C274}"/>
              </a:ext>
            </a:extLst>
          </p:cNvPr>
          <p:cNvSpPr>
            <a:spLocks noGrp="1"/>
          </p:cNvSpPr>
          <p:nvPr>
            <p:ph type="title"/>
          </p:nvPr>
        </p:nvSpPr>
        <p:spPr>
          <a:xfrm>
            <a:off x="684212" y="485244"/>
            <a:ext cx="8534400" cy="1507067"/>
          </a:xfrm>
        </p:spPr>
        <p:txBody>
          <a:bodyPr>
            <a:normAutofit/>
          </a:bodyPr>
          <a:lstStyle/>
          <a:p>
            <a:r>
              <a:rPr lang="en-US" dirty="0"/>
              <a:t>Dilemma</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8E10FA27-AD35-43C8-B1C6-D94FC6097760}"/>
              </a:ext>
            </a:extLst>
          </p:cNvPr>
          <p:cNvSpPr>
            <a:spLocks noGrp="1"/>
          </p:cNvSpPr>
          <p:nvPr>
            <p:ph idx="1"/>
          </p:nvPr>
        </p:nvSpPr>
        <p:spPr>
          <a:xfrm>
            <a:off x="684212" y="1776549"/>
            <a:ext cx="8788972" cy="3907229"/>
          </a:xfrm>
        </p:spPr>
        <p:txBody>
          <a:bodyPr>
            <a:normAutofit/>
          </a:bodyPr>
          <a:lstStyle/>
          <a:p>
            <a:r>
              <a:rPr lang="en-US" dirty="0">
                <a:solidFill>
                  <a:schemeClr val="tx1"/>
                </a:solidFill>
              </a:rPr>
              <a:t>A student on your case load had a verbally aggressive incident with another student.  You are asked by the non health administrator to provide access to your mental health notes in the student health record to a local policeman that sometimes volunteers with your Job Corps center in a manner that seemed contrary to your ethics code.  The  non health administrator tells you “ Those ethical principles do not apply since you are a consultant at a federal program.”</a:t>
            </a:r>
          </a:p>
        </p:txBody>
      </p:sp>
    </p:spTree>
    <p:extLst>
      <p:ext uri="{BB962C8B-B14F-4D97-AF65-F5344CB8AC3E}">
        <p14:creationId xmlns:p14="http://schemas.microsoft.com/office/powerpoint/2010/main" val="1514669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9" name="Group 18">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0" name="Straight Connector 19">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5E6438-D2E2-9C4A-A545-9B013A0557F5}"/>
              </a:ext>
            </a:extLst>
          </p:cNvPr>
          <p:cNvSpPr>
            <a:spLocks noGrp="1"/>
          </p:cNvSpPr>
          <p:nvPr>
            <p:ph type="title"/>
          </p:nvPr>
        </p:nvSpPr>
        <p:spPr>
          <a:xfrm>
            <a:off x="1834919" y="685800"/>
            <a:ext cx="3705269" cy="5308599"/>
          </a:xfrm>
        </p:spPr>
        <p:txBody>
          <a:bodyPr>
            <a:normAutofit/>
          </a:bodyPr>
          <a:lstStyle/>
          <a:p>
            <a:r>
              <a:rPr lang="en-US" sz="3200" dirty="0">
                <a:solidFill>
                  <a:srgbClr val="FFFFFF"/>
                </a:solidFill>
              </a:rPr>
              <a:t>Dilemma</a:t>
            </a:r>
          </a:p>
        </p:txBody>
      </p:sp>
      <p:sp>
        <p:nvSpPr>
          <p:cNvPr id="3" name="Content Placeholder 2">
            <a:extLst>
              <a:ext uri="{FF2B5EF4-FFF2-40B4-BE49-F238E27FC236}">
                <a16:creationId xmlns:a16="http://schemas.microsoft.com/office/drawing/2014/main" id="{2BE0CB83-8350-6645-B871-920ED28641C1}"/>
              </a:ext>
            </a:extLst>
          </p:cNvPr>
          <p:cNvSpPr>
            <a:spLocks noGrp="1"/>
          </p:cNvSpPr>
          <p:nvPr>
            <p:ph idx="1"/>
          </p:nvPr>
        </p:nvSpPr>
        <p:spPr>
          <a:xfrm>
            <a:off x="6516553" y="685800"/>
            <a:ext cx="4754563" cy="5410200"/>
          </a:xfrm>
        </p:spPr>
        <p:txBody>
          <a:bodyPr>
            <a:normAutofit/>
          </a:bodyPr>
          <a:lstStyle/>
          <a:p>
            <a:endParaRPr lang="en-US" sz="1800" dirty="0">
              <a:solidFill>
                <a:srgbClr val="FFFFFF"/>
              </a:solidFill>
            </a:endParaRPr>
          </a:p>
          <a:p>
            <a:r>
              <a:rPr lang="en-US" sz="1800" dirty="0">
                <a:solidFill>
                  <a:srgbClr val="FFFFFF"/>
                </a:solidFill>
              </a:rPr>
              <a:t>A student whom you really like and who is referred off site for mental health services, can’t get transportation to get him to his appt on time. There is a problem locating the driver. You are leaving center you see him waiting and he asks you if you can give him $5.00 to catch the bus so he can make the appt. </a:t>
            </a:r>
          </a:p>
          <a:p>
            <a:endParaRPr lang="en-US" sz="1800" dirty="0">
              <a:solidFill>
                <a:srgbClr val="FFFFFF"/>
              </a:solidFill>
            </a:endParaRPr>
          </a:p>
          <a:p>
            <a:r>
              <a:rPr lang="en-US" sz="1800" dirty="0">
                <a:solidFill>
                  <a:srgbClr val="FFFFFF"/>
                </a:solidFill>
              </a:rPr>
              <a:t>What do you do?</a:t>
            </a:r>
          </a:p>
        </p:txBody>
      </p:sp>
    </p:spTree>
    <p:extLst>
      <p:ext uri="{BB962C8B-B14F-4D97-AF65-F5344CB8AC3E}">
        <p14:creationId xmlns:p14="http://schemas.microsoft.com/office/powerpoint/2010/main" val="344987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9" name="Group 18">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0" name="Straight Connector 19">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34919" y="685800"/>
            <a:ext cx="3705269" cy="5308599"/>
          </a:xfrm>
        </p:spPr>
        <p:txBody>
          <a:bodyPr>
            <a:normAutofit/>
          </a:bodyPr>
          <a:lstStyle/>
          <a:p>
            <a:r>
              <a:rPr lang="en-US" sz="3200" dirty="0">
                <a:solidFill>
                  <a:srgbClr val="FFFFFF"/>
                </a:solidFill>
              </a:rPr>
              <a:t>Dilemma</a:t>
            </a:r>
          </a:p>
        </p:txBody>
      </p:sp>
      <p:sp>
        <p:nvSpPr>
          <p:cNvPr id="3" name="Content Placeholder 2"/>
          <p:cNvSpPr>
            <a:spLocks noGrp="1"/>
          </p:cNvSpPr>
          <p:nvPr>
            <p:ph idx="1"/>
          </p:nvPr>
        </p:nvSpPr>
        <p:spPr>
          <a:xfrm>
            <a:off x="6516553" y="685800"/>
            <a:ext cx="4754563" cy="5410200"/>
          </a:xfrm>
        </p:spPr>
        <p:txBody>
          <a:bodyPr>
            <a:normAutofit/>
          </a:bodyPr>
          <a:lstStyle/>
          <a:p>
            <a:pPr marL="0" indent="0">
              <a:buNone/>
            </a:pPr>
            <a:r>
              <a:rPr lang="en-US" sz="1800" dirty="0">
                <a:solidFill>
                  <a:srgbClr val="FFFFFF"/>
                </a:solidFill>
              </a:rPr>
              <a:t>A student with a chronic mental health condition stops taking medication and the CMHC has concerns it may impact their behavior on center.  </a:t>
            </a:r>
          </a:p>
          <a:p>
            <a:pPr marL="0" indent="0">
              <a:buNone/>
            </a:pPr>
            <a:endParaRPr lang="en-US" sz="1800" dirty="0">
              <a:solidFill>
                <a:srgbClr val="FFFFFF"/>
              </a:solidFill>
            </a:endParaRPr>
          </a:p>
          <a:p>
            <a:r>
              <a:rPr lang="en-US" sz="1800" dirty="0">
                <a:solidFill>
                  <a:srgbClr val="FFFFFF"/>
                </a:solidFill>
              </a:rPr>
              <a:t>Can the CMHC share this with Counselors and Residential Living Staff?</a:t>
            </a:r>
          </a:p>
          <a:p>
            <a:pPr marL="0" indent="0">
              <a:buNone/>
            </a:pPr>
            <a:endParaRPr lang="en-US" sz="1800" dirty="0">
              <a:solidFill>
                <a:srgbClr val="FFFFFF"/>
              </a:solidFill>
            </a:endParaRPr>
          </a:p>
          <a:p>
            <a:endParaRPr lang="en-US" sz="1800" dirty="0">
              <a:solidFill>
                <a:srgbClr val="FFFFFF"/>
              </a:solidFill>
            </a:endParaRPr>
          </a:p>
        </p:txBody>
      </p:sp>
    </p:spTree>
    <p:extLst>
      <p:ext uri="{BB962C8B-B14F-4D97-AF65-F5344CB8AC3E}">
        <p14:creationId xmlns:p14="http://schemas.microsoft.com/office/powerpoint/2010/main" val="255201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9" name="Group 18">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0" name="Straight Connector 19">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34919" y="685800"/>
            <a:ext cx="3705269" cy="5308599"/>
          </a:xfrm>
        </p:spPr>
        <p:txBody>
          <a:bodyPr>
            <a:normAutofit/>
          </a:bodyPr>
          <a:lstStyle/>
          <a:p>
            <a:r>
              <a:rPr lang="en-US" sz="3200" dirty="0">
                <a:solidFill>
                  <a:srgbClr val="FFFFFF"/>
                </a:solidFill>
              </a:rPr>
              <a:t>Dilemma</a:t>
            </a:r>
          </a:p>
        </p:txBody>
      </p:sp>
      <p:sp>
        <p:nvSpPr>
          <p:cNvPr id="3" name="Content Placeholder 2"/>
          <p:cNvSpPr>
            <a:spLocks noGrp="1"/>
          </p:cNvSpPr>
          <p:nvPr>
            <p:ph idx="1"/>
          </p:nvPr>
        </p:nvSpPr>
        <p:spPr>
          <a:xfrm>
            <a:off x="6516553" y="685800"/>
            <a:ext cx="4754563" cy="5410200"/>
          </a:xfrm>
        </p:spPr>
        <p:txBody>
          <a:bodyPr>
            <a:normAutofit/>
          </a:bodyPr>
          <a:lstStyle/>
          <a:p>
            <a:pPr marL="0" indent="0">
              <a:buNone/>
            </a:pPr>
            <a:r>
              <a:rPr lang="en-US" sz="1800" dirty="0">
                <a:solidFill>
                  <a:srgbClr val="FFFFFF"/>
                </a:solidFill>
              </a:rPr>
              <a:t>As CMHC you have been seeing a 16-year-old student for the past month who has recently stopped taking psychotropic medication.</a:t>
            </a:r>
          </a:p>
          <a:p>
            <a:pPr marL="0" indent="0">
              <a:buNone/>
            </a:pPr>
            <a:r>
              <a:rPr lang="en-US" sz="1800" dirty="0">
                <a:solidFill>
                  <a:srgbClr val="FFFFFF"/>
                </a:solidFill>
              </a:rPr>
              <a:t> </a:t>
            </a:r>
          </a:p>
          <a:p>
            <a:r>
              <a:rPr lang="en-US" sz="1800" dirty="0">
                <a:solidFill>
                  <a:srgbClr val="FFFFFF"/>
                </a:solidFill>
              </a:rPr>
              <a:t>Can you contact parents?</a:t>
            </a:r>
          </a:p>
          <a:p>
            <a:endParaRPr lang="en-US" sz="1800" dirty="0">
              <a:solidFill>
                <a:srgbClr val="FFFFFF"/>
              </a:solidFill>
            </a:endParaRPr>
          </a:p>
        </p:txBody>
      </p:sp>
    </p:spTree>
    <p:extLst>
      <p:ext uri="{BB962C8B-B14F-4D97-AF65-F5344CB8AC3E}">
        <p14:creationId xmlns:p14="http://schemas.microsoft.com/office/powerpoint/2010/main" val="4201169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20" name="Group 19">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1" name="Straight Connector 20">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D268C-CE1B-5449-B8A4-E663711BBA3C}"/>
              </a:ext>
            </a:extLst>
          </p:cNvPr>
          <p:cNvSpPr>
            <a:spLocks noGrp="1"/>
          </p:cNvSpPr>
          <p:nvPr>
            <p:ph type="title"/>
          </p:nvPr>
        </p:nvSpPr>
        <p:spPr>
          <a:xfrm>
            <a:off x="1834919" y="685800"/>
            <a:ext cx="3705269" cy="5308599"/>
          </a:xfrm>
        </p:spPr>
        <p:txBody>
          <a:bodyPr>
            <a:normAutofit/>
          </a:bodyPr>
          <a:lstStyle/>
          <a:p>
            <a:r>
              <a:rPr lang="en-US" sz="3200" dirty="0">
                <a:solidFill>
                  <a:srgbClr val="FFFFFF"/>
                </a:solidFill>
              </a:rPr>
              <a:t>Dilemma</a:t>
            </a:r>
          </a:p>
        </p:txBody>
      </p:sp>
      <p:sp>
        <p:nvSpPr>
          <p:cNvPr id="3" name="Content Placeholder 2">
            <a:extLst>
              <a:ext uri="{FF2B5EF4-FFF2-40B4-BE49-F238E27FC236}">
                <a16:creationId xmlns:a16="http://schemas.microsoft.com/office/drawing/2014/main" id="{B20213B3-A80E-7943-8D94-A2EB2A3B50DA}"/>
              </a:ext>
            </a:extLst>
          </p:cNvPr>
          <p:cNvSpPr>
            <a:spLocks noGrp="1"/>
          </p:cNvSpPr>
          <p:nvPr>
            <p:ph idx="1"/>
          </p:nvPr>
        </p:nvSpPr>
        <p:spPr>
          <a:xfrm>
            <a:off x="6516553" y="685800"/>
            <a:ext cx="4754563" cy="5410200"/>
          </a:xfrm>
        </p:spPr>
        <p:txBody>
          <a:bodyPr>
            <a:normAutofit/>
          </a:bodyPr>
          <a:lstStyle/>
          <a:p>
            <a:r>
              <a:rPr lang="en-US" sz="1800" dirty="0">
                <a:solidFill>
                  <a:srgbClr val="FFFFFF"/>
                </a:solidFill>
              </a:rPr>
              <a:t>You have a 20-year-old student who tells you she wants to get pregnant to keep her boyfriend (she already has 2 children –both of whom are in foster care).  You have strong feelings about this being the wrong decision to continue to have children  and find it difficult to remain neutral. You feel you have an obligation to try to dissuade her from following through with this decision which you believe is not in her best interest or the future child.</a:t>
            </a:r>
          </a:p>
          <a:p>
            <a:endParaRPr lang="en-US" sz="1800" dirty="0">
              <a:solidFill>
                <a:srgbClr val="FFFFFF"/>
              </a:solidFill>
            </a:endParaRPr>
          </a:p>
          <a:p>
            <a:r>
              <a:rPr lang="en-US" sz="1800" dirty="0">
                <a:solidFill>
                  <a:srgbClr val="FFFFFF"/>
                </a:solidFill>
              </a:rPr>
              <a:t>Is this an ethical dilemma? If so, how do you manage it?</a:t>
            </a:r>
          </a:p>
        </p:txBody>
      </p:sp>
    </p:spTree>
    <p:extLst>
      <p:ext uri="{BB962C8B-B14F-4D97-AF65-F5344CB8AC3E}">
        <p14:creationId xmlns:p14="http://schemas.microsoft.com/office/powerpoint/2010/main" val="4034289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77D0-0AF8-DD47-817C-75BE56F31A18}"/>
              </a:ext>
            </a:extLst>
          </p:cNvPr>
          <p:cNvSpPr>
            <a:spLocks noGrp="1"/>
          </p:cNvSpPr>
          <p:nvPr>
            <p:ph type="title"/>
          </p:nvPr>
        </p:nvSpPr>
        <p:spPr>
          <a:xfrm>
            <a:off x="684212" y="4487332"/>
            <a:ext cx="8534400" cy="1507067"/>
          </a:xfrm>
        </p:spPr>
        <p:txBody>
          <a:bodyPr>
            <a:normAutofit/>
          </a:bodyPr>
          <a:lstStyle/>
          <a:p>
            <a:r>
              <a:rPr lang="en-US" dirty="0"/>
              <a:t> Dilemma </a:t>
            </a:r>
          </a:p>
        </p:txBody>
      </p:sp>
      <p:pic>
        <p:nvPicPr>
          <p:cNvPr id="7" name="Graphic 6" descr="Gavel">
            <a:extLst>
              <a:ext uri="{FF2B5EF4-FFF2-40B4-BE49-F238E27FC236}">
                <a16:creationId xmlns:a16="http://schemas.microsoft.com/office/drawing/2014/main" id="{FCE947EB-226A-41C3-A984-F33E67E27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676" y="733647"/>
            <a:ext cx="3575884" cy="3575884"/>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CB67FFBA-5686-984C-9E14-68E0F47780B5}"/>
              </a:ext>
            </a:extLst>
          </p:cNvPr>
          <p:cNvSpPr>
            <a:spLocks noGrp="1"/>
          </p:cNvSpPr>
          <p:nvPr>
            <p:ph idx="1"/>
          </p:nvPr>
        </p:nvSpPr>
        <p:spPr>
          <a:xfrm>
            <a:off x="5507302" y="501614"/>
            <a:ext cx="5411524" cy="5125865"/>
          </a:xfrm>
        </p:spPr>
        <p:txBody>
          <a:bodyPr>
            <a:normAutofit fontScale="25000" lnSpcReduction="20000"/>
          </a:bodyPr>
          <a:lstStyle/>
          <a:p>
            <a:pPr marL="0" indent="0">
              <a:lnSpc>
                <a:spcPct val="120000"/>
              </a:lnSpc>
              <a:buNone/>
            </a:pPr>
            <a:r>
              <a:rPr lang="en-US" sz="7200" dirty="0">
                <a:solidFill>
                  <a:schemeClr val="tx1"/>
                </a:solidFill>
              </a:rPr>
              <a:t>You receive a call from someone who says they are calling from the Law Office of West and Company and they have a complaint about an applicant who was denied admission. They state they have a Release to speak with you and start demanding information about your credentials and your phone assessment of the applicant 6 months ago.  You are caught off guard and begin to respond and then realize you don’t have an authorization in hand and direct them to the Regional Office,  They respond they will see you in court.</a:t>
            </a:r>
          </a:p>
          <a:p>
            <a:pPr marL="0" indent="0">
              <a:lnSpc>
                <a:spcPct val="120000"/>
              </a:lnSpc>
              <a:buNone/>
            </a:pPr>
            <a:r>
              <a:rPr lang="en-US" sz="7200" dirty="0">
                <a:solidFill>
                  <a:schemeClr val="tx1"/>
                </a:solidFill>
              </a:rPr>
              <a:t>Did you do the right thing?</a:t>
            </a:r>
          </a:p>
          <a:p>
            <a:pPr marL="0" indent="0">
              <a:lnSpc>
                <a:spcPct val="90000"/>
              </a:lnSpc>
              <a:buNone/>
            </a:pPr>
            <a:endParaRPr lang="en-US" sz="1400" dirty="0">
              <a:solidFill>
                <a:schemeClr val="tx1"/>
              </a:solidFill>
            </a:endParaRPr>
          </a:p>
          <a:p>
            <a:pPr marL="0" indent="0">
              <a:lnSpc>
                <a:spcPct val="90000"/>
              </a:lnSpc>
              <a:buNone/>
            </a:pPr>
            <a:endParaRPr lang="en-US" sz="1400" dirty="0"/>
          </a:p>
        </p:txBody>
      </p:sp>
    </p:spTree>
    <p:extLst>
      <p:ext uri="{BB962C8B-B14F-4D97-AF65-F5344CB8AC3E}">
        <p14:creationId xmlns:p14="http://schemas.microsoft.com/office/powerpoint/2010/main" val="3655825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9" name="Group 18">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0" name="Straight Connector 19">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34919" y="685800"/>
            <a:ext cx="3705269" cy="5308599"/>
          </a:xfrm>
        </p:spPr>
        <p:txBody>
          <a:bodyPr>
            <a:normAutofit/>
          </a:bodyPr>
          <a:lstStyle/>
          <a:p>
            <a:r>
              <a:rPr lang="en-US" sz="3200" dirty="0">
                <a:solidFill>
                  <a:srgbClr val="FFFFFF"/>
                </a:solidFill>
              </a:rPr>
              <a:t>Dilemma</a:t>
            </a:r>
          </a:p>
        </p:txBody>
      </p:sp>
      <p:sp>
        <p:nvSpPr>
          <p:cNvPr id="3" name="Content Placeholder 2"/>
          <p:cNvSpPr>
            <a:spLocks noGrp="1"/>
          </p:cNvSpPr>
          <p:nvPr>
            <p:ph idx="1"/>
          </p:nvPr>
        </p:nvSpPr>
        <p:spPr>
          <a:xfrm>
            <a:off x="6516553" y="685800"/>
            <a:ext cx="4754563" cy="5410200"/>
          </a:xfrm>
        </p:spPr>
        <p:txBody>
          <a:bodyPr>
            <a:normAutofit/>
          </a:bodyPr>
          <a:lstStyle/>
          <a:p>
            <a:pPr marL="0" indent="0">
              <a:buNone/>
            </a:pPr>
            <a:r>
              <a:rPr lang="en-US" sz="1800" dirty="0">
                <a:solidFill>
                  <a:srgbClr val="FFFFFF"/>
                </a:solidFill>
              </a:rPr>
              <a:t>Monday morning the CMHC receives a message from the mother of an 18-year-old student who wants to talk about behaviors observed over the weekend pass.  You look in the SHR and there is no release to share information with the mother. </a:t>
            </a:r>
          </a:p>
          <a:p>
            <a:pPr marL="0" indent="0">
              <a:buNone/>
            </a:pPr>
            <a:r>
              <a:rPr lang="en-US" sz="1800" dirty="0">
                <a:solidFill>
                  <a:srgbClr val="FFFFFF"/>
                </a:solidFill>
              </a:rPr>
              <a:t> </a:t>
            </a:r>
          </a:p>
          <a:p>
            <a:r>
              <a:rPr lang="en-US" sz="1800" dirty="0">
                <a:solidFill>
                  <a:srgbClr val="FFFFFF"/>
                </a:solidFill>
              </a:rPr>
              <a:t>Can you call the mother?</a:t>
            </a:r>
          </a:p>
          <a:p>
            <a:endParaRPr lang="en-US" sz="1800" dirty="0">
              <a:solidFill>
                <a:srgbClr val="FFFFFF"/>
              </a:solidFill>
            </a:endParaRPr>
          </a:p>
          <a:p>
            <a:endParaRPr lang="en-US" sz="1800" dirty="0">
              <a:solidFill>
                <a:srgbClr val="FFFFFF"/>
              </a:solidFill>
            </a:endParaRPr>
          </a:p>
        </p:txBody>
      </p:sp>
    </p:spTree>
    <p:extLst>
      <p:ext uri="{BB962C8B-B14F-4D97-AF65-F5344CB8AC3E}">
        <p14:creationId xmlns:p14="http://schemas.microsoft.com/office/powerpoint/2010/main" val="1107388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20" name="Group 19">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1" name="Straight Connector 20">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E37030-BF4B-0A44-9839-6AD631A561A0}"/>
              </a:ext>
            </a:extLst>
          </p:cNvPr>
          <p:cNvSpPr>
            <a:spLocks noGrp="1"/>
          </p:cNvSpPr>
          <p:nvPr>
            <p:ph type="title"/>
          </p:nvPr>
        </p:nvSpPr>
        <p:spPr>
          <a:xfrm>
            <a:off x="1834919" y="685800"/>
            <a:ext cx="3705269" cy="5308599"/>
          </a:xfrm>
        </p:spPr>
        <p:txBody>
          <a:bodyPr>
            <a:normAutofit/>
          </a:bodyPr>
          <a:lstStyle/>
          <a:p>
            <a:r>
              <a:rPr lang="en-US" sz="3200" dirty="0">
                <a:solidFill>
                  <a:srgbClr val="FFFFFF"/>
                </a:solidFill>
              </a:rPr>
              <a:t>dilemma</a:t>
            </a:r>
          </a:p>
        </p:txBody>
      </p:sp>
      <p:sp>
        <p:nvSpPr>
          <p:cNvPr id="3" name="Content Placeholder 2">
            <a:extLst>
              <a:ext uri="{FF2B5EF4-FFF2-40B4-BE49-F238E27FC236}">
                <a16:creationId xmlns:a16="http://schemas.microsoft.com/office/drawing/2014/main" id="{A4037517-39CC-2A4C-8C7A-CBD2449CC93F}"/>
              </a:ext>
            </a:extLst>
          </p:cNvPr>
          <p:cNvSpPr>
            <a:spLocks noGrp="1"/>
          </p:cNvSpPr>
          <p:nvPr>
            <p:ph idx="1"/>
          </p:nvPr>
        </p:nvSpPr>
        <p:spPr>
          <a:xfrm>
            <a:off x="6516553" y="685800"/>
            <a:ext cx="4754563" cy="5410200"/>
          </a:xfrm>
        </p:spPr>
        <p:txBody>
          <a:bodyPr>
            <a:normAutofit/>
          </a:bodyPr>
          <a:lstStyle/>
          <a:p>
            <a:pPr marL="0" indent="0">
              <a:buNone/>
            </a:pPr>
            <a:r>
              <a:rPr lang="en-US" sz="1800" dirty="0">
                <a:solidFill>
                  <a:srgbClr val="FFFFFF"/>
                </a:solidFill>
              </a:rPr>
              <a:t>You have a new student who you have just assessed. They tell you that they researched you on the internet because they wanted to know more about you and saw that you are divorced and have 2 children and are active in a local theater group. They said they researched you because they have been “burned before” by therapists and wanted to make sure you weren’t crazy.</a:t>
            </a:r>
          </a:p>
          <a:p>
            <a:pPr marL="0" indent="0">
              <a:buNone/>
            </a:pPr>
            <a:endParaRPr lang="en-US" sz="1800" dirty="0">
              <a:solidFill>
                <a:srgbClr val="FFFFFF"/>
              </a:solidFill>
            </a:endParaRPr>
          </a:p>
          <a:p>
            <a:pPr marL="0" indent="0">
              <a:buNone/>
            </a:pPr>
            <a:r>
              <a:rPr lang="en-US" sz="1800" dirty="0">
                <a:solidFill>
                  <a:srgbClr val="FFFFFF"/>
                </a:solidFill>
              </a:rPr>
              <a:t>Is this an ethical dilemma?</a:t>
            </a:r>
          </a:p>
        </p:txBody>
      </p:sp>
    </p:spTree>
    <p:extLst>
      <p:ext uri="{BB962C8B-B14F-4D97-AF65-F5344CB8AC3E}">
        <p14:creationId xmlns:p14="http://schemas.microsoft.com/office/powerpoint/2010/main" val="172909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13316" name="Content Placeholder 2">
            <a:extLst>
              <a:ext uri="{FF2B5EF4-FFF2-40B4-BE49-F238E27FC236}">
                <a16:creationId xmlns:a16="http://schemas.microsoft.com/office/drawing/2014/main" id="{F6C3423F-50DB-4437-993F-48A138ACDFC9}"/>
              </a:ext>
            </a:extLst>
          </p:cNvPr>
          <p:cNvGraphicFramePr>
            <a:graphicFrameLocks noGrp="1"/>
          </p:cNvGraphicFramePr>
          <p:nvPr>
            <p:ph idx="1"/>
            <p:extLst>
              <p:ext uri="{D42A27DB-BD31-4B8C-83A1-F6EECF244321}">
                <p14:modId xmlns:p14="http://schemas.microsoft.com/office/powerpoint/2010/main" val="1606637963"/>
              </p:ext>
            </p:extLst>
          </p:nvPr>
        </p:nvGraphicFramePr>
        <p:xfrm>
          <a:off x="684213" y="685799"/>
          <a:ext cx="8534400" cy="5573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8964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9" name="Group 18">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0" name="Straight Connector 19">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34919" y="685800"/>
            <a:ext cx="3705269" cy="5308599"/>
          </a:xfrm>
        </p:spPr>
        <p:txBody>
          <a:bodyPr>
            <a:normAutofit/>
          </a:bodyPr>
          <a:lstStyle/>
          <a:p>
            <a:r>
              <a:rPr lang="en-US" sz="3200" dirty="0">
                <a:solidFill>
                  <a:srgbClr val="FFFFFF"/>
                </a:solidFill>
              </a:rPr>
              <a:t>Dilemma</a:t>
            </a:r>
          </a:p>
        </p:txBody>
      </p:sp>
      <p:sp>
        <p:nvSpPr>
          <p:cNvPr id="3" name="Content Placeholder 2"/>
          <p:cNvSpPr>
            <a:spLocks noGrp="1"/>
          </p:cNvSpPr>
          <p:nvPr>
            <p:ph idx="1"/>
          </p:nvPr>
        </p:nvSpPr>
        <p:spPr>
          <a:xfrm>
            <a:off x="6516553" y="685800"/>
            <a:ext cx="4754563" cy="5410200"/>
          </a:xfrm>
        </p:spPr>
        <p:txBody>
          <a:bodyPr>
            <a:normAutofit/>
          </a:bodyPr>
          <a:lstStyle/>
          <a:p>
            <a:pPr marL="0" indent="0">
              <a:buNone/>
            </a:pPr>
            <a:r>
              <a:rPr lang="en-US" sz="1800" dirty="0">
                <a:solidFill>
                  <a:srgbClr val="FFFFFF"/>
                </a:solidFill>
              </a:rPr>
              <a:t>Brian is disruptive in class and is constantly in trouble in his dorm with several write-ups. You suspect he has ADHD, but he doesn’t have a diagnosis and you have only seen the student once after this recent incident in the class.  Your Center Director is fed up with Brian’s behavior and asks you to put Brian out on a MSWR. You don’t agree with a MSWR. The next day you are back on center you find out Brian has been placed on MSWR.</a:t>
            </a:r>
          </a:p>
          <a:p>
            <a:pPr marL="0" indent="0">
              <a:buNone/>
            </a:pPr>
            <a:r>
              <a:rPr lang="en-US" sz="1800" dirty="0">
                <a:solidFill>
                  <a:srgbClr val="FFFFFF"/>
                </a:solidFill>
              </a:rPr>
              <a:t>What should you do in this situation?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8" name="Rectangle 1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0E82"/>
              </a:solidFill>
              <a:effectLst/>
              <a:uLnTx/>
              <a:uFillTx/>
              <a:latin typeface="Century Gothic" panose="020B0502020202020204"/>
              <a:ea typeface="+mn-ea"/>
              <a:cs typeface="+mn-cs"/>
            </a:endParaRPr>
          </a:p>
        </p:txBody>
      </p:sp>
      <p:grpSp>
        <p:nvGrpSpPr>
          <p:cNvPr id="20" name="Group 19">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1" name="Straight Connector 20">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05B2AEE-B92B-904F-AD97-B9546DBF0818}"/>
              </a:ext>
            </a:extLst>
          </p:cNvPr>
          <p:cNvSpPr>
            <a:spLocks noGrp="1"/>
          </p:cNvSpPr>
          <p:nvPr>
            <p:ph type="title"/>
          </p:nvPr>
        </p:nvSpPr>
        <p:spPr>
          <a:xfrm>
            <a:off x="1834919" y="685800"/>
            <a:ext cx="3705269" cy="5308599"/>
          </a:xfrm>
        </p:spPr>
        <p:txBody>
          <a:bodyPr>
            <a:normAutofit/>
          </a:bodyPr>
          <a:lstStyle/>
          <a:p>
            <a:r>
              <a:rPr lang="en-US" sz="3200" dirty="0">
                <a:solidFill>
                  <a:srgbClr val="FFFFFF"/>
                </a:solidFill>
              </a:rPr>
              <a:t>Difficult DECISION</a:t>
            </a:r>
          </a:p>
        </p:txBody>
      </p:sp>
      <p:sp>
        <p:nvSpPr>
          <p:cNvPr id="3" name="Content Placeholder 2">
            <a:extLst>
              <a:ext uri="{FF2B5EF4-FFF2-40B4-BE49-F238E27FC236}">
                <a16:creationId xmlns:a16="http://schemas.microsoft.com/office/drawing/2014/main" id="{B79AF429-D7C4-5242-B021-525532CD76AE}"/>
              </a:ext>
            </a:extLst>
          </p:cNvPr>
          <p:cNvSpPr>
            <a:spLocks noGrp="1"/>
          </p:cNvSpPr>
          <p:nvPr>
            <p:ph idx="1"/>
          </p:nvPr>
        </p:nvSpPr>
        <p:spPr>
          <a:xfrm>
            <a:off x="6516553" y="685800"/>
            <a:ext cx="4754563" cy="5410200"/>
          </a:xfrm>
        </p:spPr>
        <p:txBody>
          <a:bodyPr>
            <a:normAutofit/>
          </a:bodyPr>
          <a:lstStyle/>
          <a:p>
            <a:pPr marL="0" indent="0">
              <a:buNone/>
            </a:pPr>
            <a:r>
              <a:rPr lang="en-US" sz="1800" dirty="0">
                <a:solidFill>
                  <a:srgbClr val="FFFFFF"/>
                </a:solidFill>
              </a:rPr>
              <a:t>You are seeing a student for anxiety and she tells you that one of her friends has talked about wanting to kill herself. She adamantly refuses to give you the student’s name because she doesn’t want to betray her confidence and lose her friendship.  She asks you not to say anything but that the situation increases her anxiety.</a:t>
            </a:r>
          </a:p>
          <a:p>
            <a:pPr marL="0" indent="0">
              <a:buNone/>
            </a:pPr>
            <a:endParaRPr lang="en-US" sz="1800" dirty="0">
              <a:solidFill>
                <a:srgbClr val="FFFFFF"/>
              </a:solidFill>
            </a:endParaRPr>
          </a:p>
          <a:p>
            <a:pPr marL="0" indent="0">
              <a:buNone/>
            </a:pPr>
            <a:r>
              <a:rPr lang="en-US" sz="1800" dirty="0">
                <a:solidFill>
                  <a:srgbClr val="FFFFFF"/>
                </a:solidFill>
              </a:rPr>
              <a:t>Is this an ethical dilemma? </a:t>
            </a:r>
          </a:p>
        </p:txBody>
      </p:sp>
    </p:spTree>
    <p:extLst>
      <p:ext uri="{BB962C8B-B14F-4D97-AF65-F5344CB8AC3E}">
        <p14:creationId xmlns:p14="http://schemas.microsoft.com/office/powerpoint/2010/main" val="740197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203" name="Group 202">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04" name="Straight Connector 203">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10" name="Rectangle 209">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60418" name="Title 1">
            <a:extLst>
              <a:ext uri="{FF2B5EF4-FFF2-40B4-BE49-F238E27FC236}">
                <a16:creationId xmlns:a16="http://schemas.microsoft.com/office/drawing/2014/main" id="{A98F4DA3-17B9-411A-AECE-54957BB5F672}"/>
              </a:ext>
            </a:extLst>
          </p:cNvPr>
          <p:cNvSpPr>
            <a:spLocks noGrp="1"/>
          </p:cNvSpPr>
          <p:nvPr>
            <p:ph type="title"/>
          </p:nvPr>
        </p:nvSpPr>
        <p:spPr>
          <a:xfrm>
            <a:off x="1834919" y="685800"/>
            <a:ext cx="3705269" cy="5308599"/>
          </a:xfrm>
        </p:spPr>
        <p:txBody>
          <a:bodyPr>
            <a:normAutofit/>
          </a:bodyPr>
          <a:lstStyle/>
          <a:p>
            <a:pPr eaLnBrk="1" fontAlgn="auto" hangingPunct="1">
              <a:spcAft>
                <a:spcPts val="0"/>
              </a:spcAft>
              <a:defRPr/>
            </a:pPr>
            <a:r>
              <a:rPr lang="en-US" altLang="en-US" sz="3200" dirty="0">
                <a:solidFill>
                  <a:srgbClr val="FFFFFF"/>
                </a:solidFill>
              </a:rPr>
              <a:t>Difficult Decision</a:t>
            </a:r>
          </a:p>
        </p:txBody>
      </p:sp>
      <p:sp>
        <p:nvSpPr>
          <p:cNvPr id="57347" name="Content Placeholder 2">
            <a:extLst>
              <a:ext uri="{FF2B5EF4-FFF2-40B4-BE49-F238E27FC236}">
                <a16:creationId xmlns:a16="http://schemas.microsoft.com/office/drawing/2014/main" id="{37E1E2B7-BD54-4E9C-A21B-ACE3A33A3A3F}"/>
              </a:ext>
            </a:extLst>
          </p:cNvPr>
          <p:cNvSpPr>
            <a:spLocks noGrp="1"/>
          </p:cNvSpPr>
          <p:nvPr>
            <p:ph idx="1"/>
          </p:nvPr>
        </p:nvSpPr>
        <p:spPr>
          <a:xfrm>
            <a:off x="6516553" y="685800"/>
            <a:ext cx="4754563" cy="5410200"/>
          </a:xfrm>
        </p:spPr>
        <p:txBody>
          <a:bodyPr>
            <a:normAutofit/>
          </a:bodyPr>
          <a:lstStyle/>
          <a:p>
            <a:pPr marL="0" indent="0" eaLnBrk="1" hangingPunct="1">
              <a:buNone/>
              <a:defRPr/>
            </a:pPr>
            <a:r>
              <a:rPr lang="en-US" altLang="en-US" sz="1800" dirty="0">
                <a:solidFill>
                  <a:srgbClr val="FFFFFF"/>
                </a:solidFill>
              </a:rPr>
              <a:t>Student just took their 45-day test and begins to express suicidal ideations. You evaluate and send them to the ER for evaluation. The hospital admits him and student is placed on MSWR. You also learn that student has attempted suicide in the past. The results of the 45 test is now back and is positive and student should be ZT’d. Hospital plans to release student on same day. </a:t>
            </a:r>
          </a:p>
          <a:p>
            <a:pPr marL="0" indent="0" eaLnBrk="1" hangingPunct="1">
              <a:buNone/>
              <a:defRPr/>
            </a:pPr>
            <a:endParaRPr lang="en-US" altLang="en-US" sz="1800" dirty="0">
              <a:solidFill>
                <a:srgbClr val="FFFFFF"/>
              </a:solidFill>
            </a:endParaRPr>
          </a:p>
          <a:p>
            <a:pPr marL="0" indent="0" eaLnBrk="1" hangingPunct="1">
              <a:buNone/>
              <a:defRPr/>
            </a:pPr>
            <a:r>
              <a:rPr lang="en-US" altLang="en-US" sz="1800" dirty="0">
                <a:solidFill>
                  <a:srgbClr val="FFFFFF"/>
                </a:solidFill>
              </a:rPr>
              <a:t>How would you handle this? </a:t>
            </a:r>
          </a:p>
        </p:txBody>
      </p:sp>
    </p:spTree>
    <p:extLst>
      <p:ext uri="{BB962C8B-B14F-4D97-AF65-F5344CB8AC3E}">
        <p14:creationId xmlns:p14="http://schemas.microsoft.com/office/powerpoint/2010/main" val="2181211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39" name="Group 138">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40" name="Straight Connector 139">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46" name="Rectangle 14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38914" name="Title 1">
            <a:extLst>
              <a:ext uri="{FF2B5EF4-FFF2-40B4-BE49-F238E27FC236}">
                <a16:creationId xmlns:a16="http://schemas.microsoft.com/office/drawing/2014/main" id="{7136C757-6CFA-41C2-99C3-586DDF308FE0}"/>
              </a:ext>
            </a:extLst>
          </p:cNvPr>
          <p:cNvSpPr>
            <a:spLocks noGrp="1"/>
          </p:cNvSpPr>
          <p:nvPr>
            <p:ph type="title"/>
          </p:nvPr>
        </p:nvSpPr>
        <p:spPr>
          <a:xfrm>
            <a:off x="1834919" y="685800"/>
            <a:ext cx="3705269" cy="5308599"/>
          </a:xfrm>
        </p:spPr>
        <p:txBody>
          <a:bodyPr>
            <a:normAutofit/>
          </a:bodyPr>
          <a:lstStyle/>
          <a:p>
            <a:pPr eaLnBrk="1" fontAlgn="auto" hangingPunct="1">
              <a:spcAft>
                <a:spcPts val="0"/>
              </a:spcAft>
              <a:defRPr/>
            </a:pPr>
            <a:r>
              <a:rPr lang="en-US" altLang="en-US" sz="3200" dirty="0">
                <a:solidFill>
                  <a:srgbClr val="FFFFFF"/>
                </a:solidFill>
              </a:rPr>
              <a:t>dilemma</a:t>
            </a:r>
          </a:p>
        </p:txBody>
      </p:sp>
      <p:sp>
        <p:nvSpPr>
          <p:cNvPr id="3" name="Content Placeholder 2">
            <a:extLst>
              <a:ext uri="{FF2B5EF4-FFF2-40B4-BE49-F238E27FC236}">
                <a16:creationId xmlns:a16="http://schemas.microsoft.com/office/drawing/2014/main" id="{6EB9C772-3D8F-4EB1-94E9-47ECC69AFF9F}"/>
              </a:ext>
            </a:extLst>
          </p:cNvPr>
          <p:cNvSpPr>
            <a:spLocks noGrp="1"/>
          </p:cNvSpPr>
          <p:nvPr>
            <p:ph idx="1"/>
          </p:nvPr>
        </p:nvSpPr>
        <p:spPr>
          <a:xfrm>
            <a:off x="6516553" y="685800"/>
            <a:ext cx="4754563" cy="5410200"/>
          </a:xfrm>
        </p:spPr>
        <p:txBody>
          <a:bodyPr rtlCol="0">
            <a:normAutofit/>
          </a:bodyPr>
          <a:lstStyle/>
          <a:p>
            <a:pPr marL="0" indent="0" eaLnBrk="1" fontAlgn="auto" hangingPunct="1">
              <a:spcAft>
                <a:spcPts val="0"/>
              </a:spcAft>
              <a:buNone/>
              <a:defRPr/>
            </a:pPr>
            <a:r>
              <a:rPr lang="en-US" sz="1800" dirty="0">
                <a:solidFill>
                  <a:srgbClr val="FFFFFF"/>
                </a:solidFill>
              </a:rPr>
              <a:t>Did Dr. Wilkins abandon a student if she:</a:t>
            </a:r>
          </a:p>
          <a:p>
            <a:pPr marL="0" indent="0" eaLnBrk="1" fontAlgn="auto" hangingPunct="1">
              <a:spcAft>
                <a:spcPts val="0"/>
              </a:spcAft>
              <a:buNone/>
              <a:defRPr/>
            </a:pPr>
            <a:endParaRPr lang="en-US" sz="1800" dirty="0">
              <a:solidFill>
                <a:srgbClr val="FFFFFF"/>
              </a:solidFill>
            </a:endParaRPr>
          </a:p>
          <a:p>
            <a:pPr marL="514350" indent="-514350" eaLnBrk="1" fontAlgn="auto" hangingPunct="1">
              <a:spcAft>
                <a:spcPts val="0"/>
              </a:spcAft>
              <a:buFont typeface="Arial" panose="020B0604020202020204" pitchFamily="34" charset="0"/>
              <a:buAutoNum type="alphaLcPeriod"/>
              <a:defRPr/>
            </a:pPr>
            <a:r>
              <a:rPr lang="en-US" sz="1800" dirty="0">
                <a:solidFill>
                  <a:srgbClr val="FFFFFF"/>
                </a:solidFill>
              </a:rPr>
              <a:t>Was so busy that she did not have time in her schedule to see a student in a crisis?</a:t>
            </a:r>
          </a:p>
          <a:p>
            <a:pPr marL="514350" indent="-514350" eaLnBrk="1" fontAlgn="auto" hangingPunct="1">
              <a:spcAft>
                <a:spcPts val="0"/>
              </a:spcAft>
              <a:buFont typeface="Arial" panose="020B0604020202020204" pitchFamily="34" charset="0"/>
              <a:buAutoNum type="alphaLcPeriod"/>
              <a:defRPr/>
            </a:pPr>
            <a:r>
              <a:rPr lang="en-US" sz="1800" dirty="0">
                <a:solidFill>
                  <a:srgbClr val="FFFFFF"/>
                </a:solidFill>
              </a:rPr>
              <a:t>Took a vacation and did not arrange for back up coverage?</a:t>
            </a:r>
          </a:p>
          <a:p>
            <a:pPr marL="514350" indent="-514350" eaLnBrk="1" fontAlgn="auto" hangingPunct="1">
              <a:spcAft>
                <a:spcPts val="0"/>
              </a:spcAft>
              <a:buFont typeface="Arial" panose="020B0604020202020204" pitchFamily="34" charset="0"/>
              <a:buAutoNum type="alphaLcPeriod"/>
              <a:defRPr/>
            </a:pPr>
            <a:r>
              <a:rPr lang="en-US" sz="1800" dirty="0">
                <a:solidFill>
                  <a:srgbClr val="FFFFFF"/>
                </a:solidFill>
              </a:rPr>
              <a:t>Terminated a student who needed more treatment and did not give a referral off center?</a:t>
            </a:r>
          </a:p>
          <a:p>
            <a:pPr marL="514350" indent="-514350" eaLnBrk="1" fontAlgn="auto" hangingPunct="1">
              <a:spcAft>
                <a:spcPts val="0"/>
              </a:spcAft>
              <a:buFont typeface="Arial" panose="020B0604020202020204" pitchFamily="34" charset="0"/>
              <a:buAutoNum type="alphaLcPeriod"/>
              <a:defRPr/>
            </a:pPr>
            <a:r>
              <a:rPr lang="en-US" sz="1800" dirty="0">
                <a:solidFill>
                  <a:srgbClr val="FFFFFF"/>
                </a:solidFill>
              </a:rPr>
              <a:t>All of the above</a:t>
            </a:r>
          </a:p>
          <a:p>
            <a:pPr marL="514350" indent="-514350" eaLnBrk="1" fontAlgn="auto" hangingPunct="1">
              <a:spcAft>
                <a:spcPts val="0"/>
              </a:spcAft>
              <a:buFont typeface="Arial" panose="020B0604020202020204" pitchFamily="34" charset="0"/>
              <a:buAutoNum type="alphaLcPeriod"/>
              <a:defRPr/>
            </a:pPr>
            <a:endParaRPr lang="en-US" sz="1800" dirty="0">
              <a:solidFill>
                <a:srgbClr val="FFFFFF"/>
              </a:solidFill>
            </a:endParaRPr>
          </a:p>
        </p:txBody>
      </p:sp>
    </p:spTree>
    <p:extLst>
      <p:ext uri="{BB962C8B-B14F-4D97-AF65-F5344CB8AC3E}">
        <p14:creationId xmlns:p14="http://schemas.microsoft.com/office/powerpoint/2010/main" val="285618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8" name="Rectangle 1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0E82"/>
              </a:solidFill>
              <a:effectLst/>
              <a:uLnTx/>
              <a:uFillTx/>
              <a:latin typeface="Century Gothic" panose="020B0502020202020204"/>
              <a:ea typeface="+mn-ea"/>
              <a:cs typeface="+mn-cs"/>
            </a:endParaRPr>
          </a:p>
        </p:txBody>
      </p:sp>
      <p:grpSp>
        <p:nvGrpSpPr>
          <p:cNvPr id="20" name="Group 19">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1" name="Straight Connector 20">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718F83D-E8EF-9E48-80A7-0B946FC80C7F}"/>
              </a:ext>
            </a:extLst>
          </p:cNvPr>
          <p:cNvSpPr>
            <a:spLocks noGrp="1"/>
          </p:cNvSpPr>
          <p:nvPr>
            <p:ph type="title"/>
          </p:nvPr>
        </p:nvSpPr>
        <p:spPr>
          <a:xfrm>
            <a:off x="1834919" y="685800"/>
            <a:ext cx="3705269" cy="5308599"/>
          </a:xfrm>
        </p:spPr>
        <p:txBody>
          <a:bodyPr>
            <a:normAutofit/>
          </a:bodyPr>
          <a:lstStyle/>
          <a:p>
            <a:r>
              <a:rPr lang="en-US" sz="3200" dirty="0">
                <a:solidFill>
                  <a:srgbClr val="FFFFFF"/>
                </a:solidFill>
              </a:rPr>
              <a:t>Dilemma</a:t>
            </a:r>
          </a:p>
        </p:txBody>
      </p:sp>
      <p:sp>
        <p:nvSpPr>
          <p:cNvPr id="3" name="Content Placeholder 2">
            <a:extLst>
              <a:ext uri="{FF2B5EF4-FFF2-40B4-BE49-F238E27FC236}">
                <a16:creationId xmlns:a16="http://schemas.microsoft.com/office/drawing/2014/main" id="{E8872C4F-55C2-DC48-8F2D-430D90A63F5B}"/>
              </a:ext>
            </a:extLst>
          </p:cNvPr>
          <p:cNvSpPr>
            <a:spLocks noGrp="1"/>
          </p:cNvSpPr>
          <p:nvPr>
            <p:ph idx="1"/>
          </p:nvPr>
        </p:nvSpPr>
        <p:spPr>
          <a:xfrm>
            <a:off x="6516553" y="685800"/>
            <a:ext cx="4754563" cy="5410200"/>
          </a:xfrm>
        </p:spPr>
        <p:txBody>
          <a:bodyPr>
            <a:normAutofit/>
          </a:bodyPr>
          <a:lstStyle/>
          <a:p>
            <a:pPr marL="0" indent="0">
              <a:buNone/>
            </a:pPr>
            <a:r>
              <a:rPr lang="en-US" sz="1700" dirty="0">
                <a:solidFill>
                  <a:srgbClr val="FFFFFF"/>
                </a:solidFill>
              </a:rPr>
              <a:t>A male student informs you in session that a female student had reported to a teacher, in front of him and others at lunch, that she had been forced to perform oral sex on another student.  The student stated that the teacher said they would address the issue with the alleged perpetrator.</a:t>
            </a:r>
          </a:p>
          <a:p>
            <a:pPr marL="0" indent="0">
              <a:buNone/>
            </a:pPr>
            <a:r>
              <a:rPr lang="en-US" sz="1700" dirty="0">
                <a:solidFill>
                  <a:srgbClr val="FFFFFF"/>
                </a:solidFill>
              </a:rPr>
              <a:t>You report this information to the Wellness Manager, the SART is convened and you are asked to meet with the alleged victim.  You document the conversation in the SHR and share statements with the HWM.  The matter was then turned over to the Safety Officer and the Administrator on Duty.  </a:t>
            </a:r>
          </a:p>
          <a:p>
            <a:pPr marL="0" indent="0">
              <a:buNone/>
            </a:pPr>
            <a:r>
              <a:rPr lang="en-US" sz="1700" dirty="0">
                <a:solidFill>
                  <a:srgbClr val="FFFFFF"/>
                </a:solidFill>
              </a:rPr>
              <a:t>In the meantime another staff member tells the alleged  perpetrator the name of the student who reported the incident. The alleged perpetrator is later seen bullying the student who reported.</a:t>
            </a:r>
          </a:p>
        </p:txBody>
      </p:sp>
    </p:spTree>
    <p:extLst>
      <p:ext uri="{BB962C8B-B14F-4D97-AF65-F5344CB8AC3E}">
        <p14:creationId xmlns:p14="http://schemas.microsoft.com/office/powerpoint/2010/main" val="1151567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BF03-8885-7F46-8EC6-186BEEA78E2C}"/>
              </a:ext>
            </a:extLst>
          </p:cNvPr>
          <p:cNvSpPr>
            <a:spLocks noGrp="1"/>
          </p:cNvSpPr>
          <p:nvPr>
            <p:ph type="title"/>
          </p:nvPr>
        </p:nvSpPr>
        <p:spPr>
          <a:xfrm>
            <a:off x="684212" y="4487332"/>
            <a:ext cx="8534400" cy="1507067"/>
          </a:xfrm>
        </p:spPr>
        <p:txBody>
          <a:bodyPr>
            <a:normAutofit/>
          </a:bodyPr>
          <a:lstStyle/>
          <a:p>
            <a:r>
              <a:rPr lang="en-US" cap="none" dirty="0"/>
              <a:t>Keep In Mind</a:t>
            </a:r>
          </a:p>
        </p:txBody>
      </p:sp>
      <p:pic>
        <p:nvPicPr>
          <p:cNvPr id="8" name="Graphic 7" descr="Light Bulb and Gear">
            <a:extLst>
              <a:ext uri="{FF2B5EF4-FFF2-40B4-BE49-F238E27FC236}">
                <a16:creationId xmlns:a16="http://schemas.microsoft.com/office/drawing/2014/main" id="{A4E019E1-B4D5-40F5-A054-ED6205E90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240" y="924676"/>
            <a:ext cx="3185108" cy="3185108"/>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E1FCE1F5-5E8B-F141-9041-7E49BDFAB501}"/>
              </a:ext>
            </a:extLst>
          </p:cNvPr>
          <p:cNvSpPr>
            <a:spLocks noGrp="1"/>
          </p:cNvSpPr>
          <p:nvPr>
            <p:ph idx="1"/>
          </p:nvPr>
        </p:nvSpPr>
        <p:spPr>
          <a:xfrm>
            <a:off x="4325696" y="733647"/>
            <a:ext cx="6593129" cy="3575884"/>
          </a:xfrm>
        </p:spPr>
        <p:txBody>
          <a:bodyPr>
            <a:normAutofit/>
          </a:bodyPr>
          <a:lstStyle/>
          <a:p>
            <a:r>
              <a:rPr lang="en-US" dirty="0"/>
              <a:t>You will make mistakes</a:t>
            </a:r>
          </a:p>
          <a:p>
            <a:r>
              <a:rPr lang="en-US" dirty="0"/>
              <a:t>You can’t help everyone</a:t>
            </a:r>
          </a:p>
          <a:p>
            <a:r>
              <a:rPr lang="en-US" dirty="0"/>
              <a:t>You don’t know everything</a:t>
            </a:r>
          </a:p>
          <a:p>
            <a:r>
              <a:rPr lang="en-US" dirty="0"/>
              <a:t>You can’t go it alone</a:t>
            </a:r>
          </a:p>
          <a:p>
            <a:r>
              <a:rPr lang="en-US" dirty="0"/>
              <a:t>Humility and a sense of humor are critical in keeping perspective</a:t>
            </a:r>
          </a:p>
        </p:txBody>
      </p:sp>
    </p:spTree>
    <p:extLst>
      <p:ext uri="{BB962C8B-B14F-4D97-AF65-F5344CB8AC3E}">
        <p14:creationId xmlns:p14="http://schemas.microsoft.com/office/powerpoint/2010/main" val="4057347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4" name="Straight Connector 73">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80" name="Rectangle 79">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26" name="Rectangle 1031"/>
          <p:cNvSpPr>
            <a:spLocks noGrp="1" noChangeArrowheads="1"/>
          </p:cNvSpPr>
          <p:nvPr>
            <p:ph type="title"/>
          </p:nvPr>
        </p:nvSpPr>
        <p:spPr>
          <a:xfrm>
            <a:off x="2006600" y="2681103"/>
            <a:ext cx="2522980" cy="1495794"/>
          </a:xfrm>
          <a:noFill/>
          <a:ln>
            <a:solidFill>
              <a:schemeClr val="bg1"/>
            </a:solidFill>
          </a:ln>
        </p:spPr>
        <p:txBody>
          <a:bodyPr wrap="square">
            <a:normAutofit/>
          </a:bodyPr>
          <a:lstStyle/>
          <a:p>
            <a:pPr eaLnBrk="1" hangingPunct="1"/>
            <a:r>
              <a:rPr lang="en-US" sz="2400" b="1" dirty="0">
                <a:solidFill>
                  <a:schemeClr val="bg1"/>
                </a:solidFill>
              </a:rPr>
              <a:t>Important Resources</a:t>
            </a:r>
          </a:p>
        </p:txBody>
      </p:sp>
      <p:graphicFrame>
        <p:nvGraphicFramePr>
          <p:cNvPr id="26628" name="Rectangle 1032">
            <a:extLst>
              <a:ext uri="{FF2B5EF4-FFF2-40B4-BE49-F238E27FC236}">
                <a16:creationId xmlns:a16="http://schemas.microsoft.com/office/drawing/2014/main" id="{39018888-85F8-4D61-A665-3802F7C7E86C}"/>
              </a:ext>
            </a:extLst>
          </p:cNvPr>
          <p:cNvGraphicFramePr>
            <a:graphicFrameLocks noGrp="1"/>
          </p:cNvGraphicFramePr>
          <p:nvPr>
            <p:ph idx="1"/>
          </p:nvPr>
        </p:nvGraphicFramePr>
        <p:xfrm>
          <a:off x="5105400" y="274320"/>
          <a:ext cx="5410200" cy="612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18612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456" y="306977"/>
            <a:ext cx="8657963" cy="1143000"/>
          </a:xfrm>
        </p:spPr>
        <p:txBody>
          <a:bodyPr>
            <a:normAutofit/>
          </a:bodyPr>
          <a:lstStyle/>
          <a:p>
            <a:r>
              <a:rPr lang="en-US" sz="3500" b="1" cap="none" dirty="0"/>
              <a:t>Regional Mental Health Specialists</a:t>
            </a:r>
          </a:p>
        </p:txBody>
      </p:sp>
      <p:sp>
        <p:nvSpPr>
          <p:cNvPr id="5" name="Content Placeholder 4"/>
          <p:cNvSpPr>
            <a:spLocks noGrp="1"/>
          </p:cNvSpPr>
          <p:nvPr>
            <p:ph idx="1"/>
          </p:nvPr>
        </p:nvSpPr>
        <p:spPr>
          <a:xfrm>
            <a:off x="828620" y="1612266"/>
            <a:ext cx="8610600" cy="4876799"/>
          </a:xfrm>
          <a:noFill/>
        </p:spPr>
        <p:txBody>
          <a:bodyPr>
            <a:normAutofit lnSpcReduction="10000"/>
          </a:bodyPr>
          <a:lstStyle/>
          <a:p>
            <a:pPr marL="0" indent="0">
              <a:buNone/>
            </a:pPr>
            <a:endParaRPr lang="en-US" sz="2400" dirty="0">
              <a:solidFill>
                <a:schemeClr val="tx1"/>
              </a:solidFill>
            </a:endParaRPr>
          </a:p>
          <a:p>
            <a:pPr marL="0" indent="0">
              <a:buNone/>
            </a:pPr>
            <a:r>
              <a:rPr lang="en-US" sz="2200" dirty="0">
                <a:solidFill>
                  <a:schemeClr val="tx1"/>
                </a:solidFill>
              </a:rPr>
              <a:t>Region 1 				</a:t>
            </a:r>
            <a:r>
              <a:rPr lang="en-US" sz="2200" b="1" dirty="0">
                <a:solidFill>
                  <a:schemeClr val="tx1"/>
                </a:solidFill>
              </a:rPr>
              <a:t>Maria Acevedo, PhD (Puerto Rico)</a:t>
            </a:r>
          </a:p>
          <a:p>
            <a:pPr marL="0" indent="0">
              <a:buNone/>
            </a:pPr>
            <a:r>
              <a:rPr lang="en-US" sz="2200" dirty="0">
                <a:solidFill>
                  <a:schemeClr val="tx1"/>
                </a:solidFill>
              </a:rPr>
              <a:t>						</a:t>
            </a:r>
            <a:r>
              <a:rPr lang="en-US" sz="2200" u="sng" dirty="0">
                <a:solidFill>
                  <a:schemeClr val="tx1"/>
                </a:solidFill>
              </a:rPr>
              <a:t>Acevedo.Maria@jobcorps.org</a:t>
            </a:r>
          </a:p>
          <a:p>
            <a:pPr marL="0" indent="0">
              <a:buNone/>
            </a:pPr>
            <a:r>
              <a:rPr lang="en-US" sz="2200" dirty="0">
                <a:solidFill>
                  <a:schemeClr val="tx1"/>
                </a:solidFill>
              </a:rPr>
              <a:t>Regions 1 and 3 		</a:t>
            </a:r>
            <a:r>
              <a:rPr lang="en-US" sz="2200" b="1" dirty="0">
                <a:solidFill>
                  <a:schemeClr val="tx1"/>
                </a:solidFill>
              </a:rPr>
              <a:t>Eugia Meminger PhD</a:t>
            </a:r>
          </a:p>
          <a:p>
            <a:pPr marL="0" indent="0">
              <a:buNone/>
            </a:pPr>
            <a:r>
              <a:rPr lang="en-US" sz="2200" dirty="0">
                <a:solidFill>
                  <a:schemeClr val="tx1"/>
                </a:solidFill>
              </a:rPr>
              <a:t>                    			</a:t>
            </a:r>
            <a:r>
              <a:rPr lang="en-US" sz="2200" u="sng" dirty="0">
                <a:solidFill>
                  <a:schemeClr val="tx1"/>
                </a:solidFill>
              </a:rPr>
              <a:t>Meminger.Eugia@jobcorps.org </a:t>
            </a:r>
            <a:r>
              <a:rPr lang="en-US" sz="2200" dirty="0">
                <a:solidFill>
                  <a:schemeClr val="tx1"/>
                </a:solidFill>
              </a:rPr>
              <a:t>	</a:t>
            </a:r>
            <a:endParaRPr lang="en-US" sz="2200" b="1" dirty="0">
              <a:solidFill>
                <a:schemeClr val="tx1"/>
              </a:solidFill>
            </a:endParaRPr>
          </a:p>
          <a:p>
            <a:pPr marL="0" indent="0">
              <a:buNone/>
            </a:pPr>
            <a:r>
              <a:rPr lang="en-US" sz="2200" dirty="0">
                <a:solidFill>
                  <a:schemeClr val="tx1"/>
                </a:solidFill>
              </a:rPr>
              <a:t>Lead/Region 2   		</a:t>
            </a:r>
            <a:r>
              <a:rPr lang="en-US" sz="2200" b="1" dirty="0">
                <a:solidFill>
                  <a:schemeClr val="tx1"/>
                </a:solidFill>
              </a:rPr>
              <a:t>Valerie Cherry, PhD	</a:t>
            </a:r>
          </a:p>
          <a:p>
            <a:pPr marL="0" indent="0">
              <a:buNone/>
            </a:pPr>
            <a:r>
              <a:rPr lang="en-US" sz="2200" b="1" dirty="0">
                <a:solidFill>
                  <a:schemeClr val="tx1"/>
                </a:solidFill>
              </a:rPr>
              <a:t>						</a:t>
            </a:r>
            <a:r>
              <a:rPr lang="en-US" sz="2200" u="sng" dirty="0">
                <a:solidFill>
                  <a:schemeClr val="tx1"/>
                </a:solidFill>
              </a:rPr>
              <a:t>Cherry.Valerie@jobcorps.org</a:t>
            </a:r>
          </a:p>
          <a:p>
            <a:pPr marL="0" indent="0">
              <a:buNone/>
            </a:pPr>
            <a:r>
              <a:rPr lang="en-US" sz="2200" dirty="0">
                <a:solidFill>
                  <a:schemeClr val="tx1"/>
                </a:solidFill>
              </a:rPr>
              <a:t>Region 4 &amp; 6 			</a:t>
            </a:r>
            <a:r>
              <a:rPr lang="en-US" sz="2200" b="1" dirty="0">
                <a:solidFill>
                  <a:schemeClr val="tx1"/>
                </a:solidFill>
              </a:rPr>
              <a:t>Tamara Warner, PhD</a:t>
            </a:r>
            <a:r>
              <a:rPr lang="en-US" sz="2200" dirty="0">
                <a:solidFill>
                  <a:schemeClr val="tx1"/>
                </a:solidFill>
              </a:rPr>
              <a:t>					 								</a:t>
            </a:r>
            <a:r>
              <a:rPr lang="en-US" sz="2200" dirty="0">
                <a:solidFill>
                  <a:schemeClr val="tx1"/>
                </a:solidFill>
                <a:hlinkClick r:id="rId3">
                  <a:extLst>
                    <a:ext uri="{A12FA001-AC4F-418D-AE19-62706E023703}">
                      <ahyp:hlinkClr xmlns:ahyp="http://schemas.microsoft.com/office/drawing/2018/hyperlinkcolor" val="tx"/>
                    </a:ext>
                  </a:extLst>
                </a:hlinkClick>
              </a:rPr>
              <a:t>Warner.Tamara.D@jobcorps.org</a:t>
            </a:r>
            <a:endParaRPr lang="en-US" sz="2200" dirty="0">
              <a:solidFill>
                <a:schemeClr val="tx1"/>
              </a:solidFill>
            </a:endParaRPr>
          </a:p>
          <a:p>
            <a:pPr marL="0" indent="0">
              <a:buNone/>
            </a:pPr>
            <a:r>
              <a:rPr lang="en-US" sz="2200" dirty="0">
                <a:solidFill>
                  <a:schemeClr val="tx1"/>
                </a:solidFill>
              </a:rPr>
              <a:t>Region 5  				</a:t>
            </a:r>
            <a:r>
              <a:rPr lang="en-US" sz="2200" b="1" dirty="0">
                <a:solidFill>
                  <a:schemeClr val="tx1"/>
                </a:solidFill>
              </a:rPr>
              <a:t>Helena Mackenzie, PhD 											</a:t>
            </a:r>
            <a:r>
              <a:rPr lang="en-US" sz="2200" dirty="0">
                <a:solidFill>
                  <a:schemeClr val="tx1"/>
                </a:solidFill>
                <a:hlinkClick r:id="rId4">
                  <a:extLst>
                    <a:ext uri="{A12FA001-AC4F-418D-AE19-62706E023703}">
                      <ahyp:hlinkClr xmlns:ahyp="http://schemas.microsoft.com/office/drawing/2018/hyperlinkcolor" val="tx"/>
                    </a:ext>
                  </a:extLst>
                </a:hlinkClick>
              </a:rPr>
              <a:t>Mackenzie.Helena@jobcorps.org</a:t>
            </a:r>
            <a:endParaRPr lang="en-US" sz="2200" dirty="0">
              <a:solidFill>
                <a:schemeClr val="tx1"/>
              </a:solidFill>
            </a:endParaRPr>
          </a:p>
          <a:p>
            <a:pPr marL="1371600" lvl="3" indent="0">
              <a:buNone/>
            </a:pPr>
            <a:endParaRPr lang="en-US" sz="2200" dirty="0"/>
          </a:p>
          <a:p>
            <a:endParaRPr lang="en-US" dirty="0"/>
          </a:p>
          <a:p>
            <a:endParaRPr lang="en-US" dirty="0"/>
          </a:p>
        </p:txBody>
      </p:sp>
      <p:pic>
        <p:nvPicPr>
          <p:cNvPr id="3" name="Picture 2">
            <a:extLst>
              <a:ext uri="{FF2B5EF4-FFF2-40B4-BE49-F238E27FC236}">
                <a16:creationId xmlns:a16="http://schemas.microsoft.com/office/drawing/2014/main" id="{334C9AE3-EE6E-4F0D-8001-0650CEB3580D}"/>
              </a:ext>
            </a:extLst>
          </p:cNvPr>
          <p:cNvPicPr>
            <a:picLocks noChangeAspect="1"/>
          </p:cNvPicPr>
          <p:nvPr/>
        </p:nvPicPr>
        <p:blipFill>
          <a:blip r:embed="rId5"/>
          <a:stretch>
            <a:fillRect/>
          </a:stretch>
        </p:blipFill>
        <p:spPr>
          <a:xfrm>
            <a:off x="9336460" y="368935"/>
            <a:ext cx="2026920" cy="1520190"/>
          </a:xfrm>
          <a:prstGeom prst="rect">
            <a:avLst/>
          </a:prstGeom>
          <a:ln>
            <a:noFill/>
          </a:ln>
          <a:effectLst>
            <a:softEdge rad="112500"/>
          </a:effectLst>
        </p:spPr>
      </p:pic>
    </p:spTree>
    <p:extLst>
      <p:ext uri="{BB962C8B-B14F-4D97-AF65-F5344CB8AC3E}">
        <p14:creationId xmlns:p14="http://schemas.microsoft.com/office/powerpoint/2010/main" val="3690225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BAFE-5614-844D-BE6E-77DD50BBD017}"/>
              </a:ext>
            </a:extLst>
          </p:cNvPr>
          <p:cNvSpPr>
            <a:spLocks noGrp="1"/>
          </p:cNvSpPr>
          <p:nvPr>
            <p:ph type="title"/>
          </p:nvPr>
        </p:nvSpPr>
        <p:spPr>
          <a:xfrm>
            <a:off x="412505" y="-81496"/>
            <a:ext cx="3725809" cy="1507067"/>
          </a:xfrm>
        </p:spPr>
        <p:txBody>
          <a:bodyPr/>
          <a:lstStyle/>
          <a:p>
            <a:r>
              <a:rPr lang="en-US" dirty="0"/>
              <a:t>References</a:t>
            </a:r>
          </a:p>
        </p:txBody>
      </p:sp>
      <p:sp>
        <p:nvSpPr>
          <p:cNvPr id="3" name="Content Placeholder 2">
            <a:extLst>
              <a:ext uri="{FF2B5EF4-FFF2-40B4-BE49-F238E27FC236}">
                <a16:creationId xmlns:a16="http://schemas.microsoft.com/office/drawing/2014/main" id="{86DC418B-CDC2-2240-A27A-8DCC0BF4B131}"/>
              </a:ext>
            </a:extLst>
          </p:cNvPr>
          <p:cNvSpPr>
            <a:spLocks noGrp="1"/>
          </p:cNvSpPr>
          <p:nvPr>
            <p:ph sz="half" idx="1"/>
          </p:nvPr>
        </p:nvSpPr>
        <p:spPr>
          <a:xfrm>
            <a:off x="667759" y="1425571"/>
            <a:ext cx="5428241" cy="4917752"/>
          </a:xfrm>
        </p:spPr>
        <p:txBody>
          <a:bodyPr>
            <a:normAutofit fontScale="62500" lnSpcReduction="20000"/>
          </a:bodyPr>
          <a:lstStyle/>
          <a:p>
            <a:pPr>
              <a:buNone/>
            </a:pPr>
            <a:r>
              <a:rPr lang="en-US" sz="2600" dirty="0">
                <a:solidFill>
                  <a:schemeClr val="tx1"/>
                </a:solidFill>
              </a:rPr>
              <a:t>American Counseling Association (2014). ACA Code of Ethics. Alexandria, VA: Author.</a:t>
            </a:r>
          </a:p>
          <a:p>
            <a:pPr>
              <a:buNone/>
            </a:pPr>
            <a:r>
              <a:rPr lang="en-US" sz="2600" dirty="0">
                <a:solidFill>
                  <a:schemeClr val="tx1"/>
                </a:solidFill>
              </a:rPr>
              <a:t>American Psychological Association. (2017). Ethical principles of psychologists and code of conduct. Washington, DC: Author</a:t>
            </a:r>
          </a:p>
          <a:p>
            <a:pPr>
              <a:buNone/>
            </a:pPr>
            <a:r>
              <a:rPr lang="en-US" sz="2600" dirty="0">
                <a:solidFill>
                  <a:schemeClr val="tx1"/>
                </a:solidFill>
              </a:rPr>
              <a:t>Bipeta R. (2019). Legal and Ethical Aspects of Mental Health Care. Indian journal of psychological medicine, 41(2), 108–112. </a:t>
            </a:r>
            <a:r>
              <a:rPr lang="en-US" sz="2600" dirty="0">
                <a:solidFill>
                  <a:schemeClr val="tx1"/>
                </a:solidFill>
                <a:hlinkClick r:id="rId3">
                  <a:extLst>
                    <a:ext uri="{A12FA001-AC4F-418D-AE19-62706E023703}">
                      <ahyp:hlinkClr xmlns:ahyp="http://schemas.microsoft.com/office/drawing/2018/hyperlinkcolor" val="tx"/>
                    </a:ext>
                  </a:extLst>
                </a:hlinkClick>
              </a:rPr>
              <a:t>https://doi.org/10.4103/IJPSYM.IJPSYM_59_19</a:t>
            </a:r>
            <a:endParaRPr lang="en-US" sz="2600" dirty="0">
              <a:solidFill>
                <a:schemeClr val="tx1"/>
              </a:solidFill>
            </a:endParaRPr>
          </a:p>
          <a:p>
            <a:pPr>
              <a:buNone/>
            </a:pPr>
            <a:r>
              <a:rPr lang="en-US" sz="2600" dirty="0">
                <a:solidFill>
                  <a:schemeClr val="tx1"/>
                </a:solidFill>
              </a:rPr>
              <a:t>FitzGerald, C., &amp; Hurst, S. (2017). Implicit bias in healthcare professionals: a systematic review. BMC medical ethics, 18(1), 19. https://doi.org/10.1186/s12910-017-0179-8</a:t>
            </a:r>
          </a:p>
          <a:p>
            <a:pPr>
              <a:buNone/>
            </a:pPr>
            <a:r>
              <a:rPr lang="en-US" sz="2600" dirty="0">
                <a:solidFill>
                  <a:schemeClr val="tx1"/>
                </a:solidFill>
              </a:rPr>
              <a:t>George, R., Dogra, N. and Fulford, B. (2015), "Values and ethics in mental-health education and training: a different perspective", The Journal of Mental Health Training, Education and Practice, Vol. 10 No. 3, pp. 189-204. https://doi.org/10.1108/JMHTEP-08-2014-0024</a:t>
            </a:r>
          </a:p>
          <a:p>
            <a:pPr marL="285750" indent="-285750">
              <a:buNone/>
            </a:pPr>
            <a:endParaRPr lang="en-US" sz="2000" dirty="0"/>
          </a:p>
        </p:txBody>
      </p:sp>
      <p:sp>
        <p:nvSpPr>
          <p:cNvPr id="8" name="Content Placeholder 7">
            <a:extLst>
              <a:ext uri="{FF2B5EF4-FFF2-40B4-BE49-F238E27FC236}">
                <a16:creationId xmlns:a16="http://schemas.microsoft.com/office/drawing/2014/main" id="{A6C2122A-91AC-4715-919E-53687D26A5DC}"/>
              </a:ext>
            </a:extLst>
          </p:cNvPr>
          <p:cNvSpPr>
            <a:spLocks noGrp="1"/>
          </p:cNvSpPr>
          <p:nvPr>
            <p:ph sz="half" idx="2"/>
          </p:nvPr>
        </p:nvSpPr>
        <p:spPr>
          <a:xfrm>
            <a:off x="6096000" y="1040783"/>
            <a:ext cx="5779652" cy="5428053"/>
          </a:xfrm>
        </p:spPr>
        <p:txBody>
          <a:bodyPr>
            <a:normAutofit fontScale="62500" lnSpcReduction="20000"/>
          </a:bodyPr>
          <a:lstStyle/>
          <a:p>
            <a:pPr marL="0" indent="0">
              <a:buNone/>
            </a:pPr>
            <a:r>
              <a:rPr lang="en-US" sz="2600" dirty="0">
                <a:solidFill>
                  <a:schemeClr val="tx1"/>
                </a:solidFill>
              </a:rPr>
              <a:t>Knapp, S. J., VandeCreek, L. D., &amp; Fingerhut, R. (2017). Practical ethics for psychologists: A positive approach (3rd ed.). American Psychological Association.</a:t>
            </a:r>
          </a:p>
          <a:p>
            <a:pPr marL="0" indent="0">
              <a:buNone/>
            </a:pPr>
            <a:r>
              <a:rPr lang="en-US" sz="2600" dirty="0">
                <a:solidFill>
                  <a:schemeClr val="tx1"/>
                </a:solidFill>
              </a:rPr>
              <a:t>Koocher, G.P. &amp; Keith-Spiegel, P. (2008). Ethics in Psychology and the Mental Health Professions: Standards and Cases (3 rd e d.). New York: Oxford University Press</a:t>
            </a:r>
          </a:p>
          <a:p>
            <a:pPr marL="0" indent="0">
              <a:buNone/>
            </a:pPr>
            <a:r>
              <a:rPr lang="en-US" sz="2600" dirty="0">
                <a:solidFill>
                  <a:schemeClr val="tx1"/>
                </a:solidFill>
              </a:rPr>
              <a:t>National Association of Social Workers. (approved 1996, revised 1999). Code of Ethics of the National Association of Social Workers. Washington, DC: Author.</a:t>
            </a:r>
          </a:p>
          <a:p>
            <a:pPr marL="0" indent="0">
              <a:buNone/>
            </a:pPr>
            <a:r>
              <a:rPr lang="en-US" sz="2600" dirty="0">
                <a:solidFill>
                  <a:schemeClr val="tx1"/>
                </a:solidFill>
              </a:rPr>
              <a:t>Pope, Kenneth S. (1991) Ethics in psychotherapy and counseling. San Francisco : Jossey-Bass,</a:t>
            </a:r>
          </a:p>
          <a:p>
            <a:pPr marL="0" indent="0">
              <a:buNone/>
            </a:pPr>
            <a:r>
              <a:rPr lang="en-US" sz="2600" dirty="0">
                <a:solidFill>
                  <a:schemeClr val="tx1"/>
                </a:solidFill>
              </a:rPr>
              <a:t>Walsh, R. T. G. (2015). Introduction to ethics in psychology:  Historical and philosophical grounding. Journal of Theoretical and Philosophical Psychology, 35(2), 69-77.</a:t>
            </a:r>
          </a:p>
          <a:p>
            <a:endParaRPr lang="en-US" sz="2600" dirty="0">
              <a:solidFill>
                <a:schemeClr val="tx1"/>
              </a:solidFill>
            </a:endParaRPr>
          </a:p>
          <a:p>
            <a:endParaRPr lang="en-US" dirty="0"/>
          </a:p>
        </p:txBody>
      </p:sp>
    </p:spTree>
    <p:extLst>
      <p:ext uri="{BB962C8B-B14F-4D97-AF65-F5344CB8AC3E}">
        <p14:creationId xmlns:p14="http://schemas.microsoft.com/office/powerpoint/2010/main" val="1640013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92" name="Straight Connector 191">
            <a:extLst>
              <a:ext uri="{FF2B5EF4-FFF2-40B4-BE49-F238E27FC236}">
                <a16:creationId xmlns:a16="http://schemas.microsoft.com/office/drawing/2014/main" id="{8C152077-984A-4612-B0E1-251C62EB15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C05450BA-2A87-4847-A5A0-E7D9605572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A16F9ADA-A824-456A-9728-D5BFFE04D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63034157-938C-45F5-8DCA-208D22E5B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2369327A-A6C5-4293-80D1-DECEBA3F5F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7" name="Rectangle 196">
            <a:extLst>
              <a:ext uri="{FF2B5EF4-FFF2-40B4-BE49-F238E27FC236}">
                <a16:creationId xmlns:a16="http://schemas.microsoft.com/office/drawing/2014/main" id="{E49B76A8-D4D2-428D-84FA-657EEA587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036169-5A8C-45E4-B052-A217A7C1F3BF}"/>
              </a:ext>
            </a:extLst>
          </p:cNvPr>
          <p:cNvSpPr>
            <a:spLocks noGrp="1"/>
          </p:cNvSpPr>
          <p:nvPr>
            <p:ph type="title"/>
          </p:nvPr>
        </p:nvSpPr>
        <p:spPr>
          <a:xfrm>
            <a:off x="665641" y="4473679"/>
            <a:ext cx="9552558" cy="1233251"/>
          </a:xfrm>
        </p:spPr>
        <p:txBody>
          <a:bodyPr vert="horz" lIns="91440" tIns="45720" rIns="91440" bIns="45720" rtlCol="0" anchor="b">
            <a:normAutofit/>
          </a:bodyPr>
          <a:lstStyle/>
          <a:p>
            <a:r>
              <a:rPr lang="en-US" sz="4800" cap="none" dirty="0"/>
              <a:t>Comments/Questions</a:t>
            </a:r>
          </a:p>
        </p:txBody>
      </p:sp>
      <p:grpSp>
        <p:nvGrpSpPr>
          <p:cNvPr id="198" name="Group 197">
            <a:extLst>
              <a:ext uri="{FF2B5EF4-FFF2-40B4-BE49-F238E27FC236}">
                <a16:creationId xmlns:a16="http://schemas.microsoft.com/office/drawing/2014/main" id="{8D463EDB-0644-4F84-9901-D2434D5509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99" name="Straight Connector 198">
              <a:extLst>
                <a:ext uri="{FF2B5EF4-FFF2-40B4-BE49-F238E27FC236}">
                  <a16:creationId xmlns:a16="http://schemas.microsoft.com/office/drawing/2014/main" id="{A02079FA-226E-4AF1-B818-2CA9EF1B69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6D376604-76CD-4D25-B281-35796F3671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6B5A32B1-F178-4FE5-8916-712F46FCB8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DC3339F8-6376-45A3-A77E-5F5C212D4E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6AD1BBAE-26A1-4BE9-9536-C15B1A87E0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4" name="Snip Diagonal Corner Rectangle 12">
            <a:extLst>
              <a:ext uri="{FF2B5EF4-FFF2-40B4-BE49-F238E27FC236}">
                <a16:creationId xmlns:a16="http://schemas.microsoft.com/office/drawing/2014/main" id="{15A54023-E435-4098-A370-AE54A007E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sign&#10;&#10;Description automatically generated">
            <a:extLst>
              <a:ext uri="{FF2B5EF4-FFF2-40B4-BE49-F238E27FC236}">
                <a16:creationId xmlns:a16="http://schemas.microsoft.com/office/drawing/2014/main" id="{7920F19C-F9C3-432F-BE4E-40A19530CDBB}"/>
              </a:ext>
            </a:extLst>
          </p:cNvPr>
          <p:cNvPicPr>
            <a:picLocks noChangeAspect="1"/>
          </p:cNvPicPr>
          <p:nvPr/>
        </p:nvPicPr>
        <p:blipFill rotWithShape="1">
          <a:blip r:embed="rId3"/>
          <a:srcRect t="12712" r="-3" b="28521"/>
          <a:stretch/>
        </p:blipFill>
        <p:spPr>
          <a:xfrm>
            <a:off x="834935" y="854087"/>
            <a:ext cx="5582963" cy="3280831"/>
          </a:xfrm>
          <a:custGeom>
            <a:avLst/>
            <a:gdLst/>
            <a:ahLst/>
            <a:cxnLst/>
            <a:rect l="l" t="t" r="r" b="b"/>
            <a:pathLst>
              <a:path w="5582963" h="3280831">
                <a:moveTo>
                  <a:pt x="402071" y="0"/>
                </a:moveTo>
                <a:lnTo>
                  <a:pt x="5582963" y="0"/>
                </a:lnTo>
                <a:lnTo>
                  <a:pt x="5582963" y="3280831"/>
                </a:lnTo>
                <a:lnTo>
                  <a:pt x="0" y="3280831"/>
                </a:lnTo>
                <a:lnTo>
                  <a:pt x="0" y="402071"/>
                </a:lnTo>
                <a:close/>
              </a:path>
            </a:pathLst>
          </a:custGeom>
        </p:spPr>
      </p:pic>
      <p:pic>
        <p:nvPicPr>
          <p:cNvPr id="3076" name="Picture 4" descr="Image result for do no harm symbol">
            <a:extLst>
              <a:ext uri="{FF2B5EF4-FFF2-40B4-BE49-F238E27FC236}">
                <a16:creationId xmlns:a16="http://schemas.microsoft.com/office/drawing/2014/main" id="{2228B469-050D-47EE-8C11-CAA8D5B621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35" r="-1" b="5081"/>
          <a:stretch/>
        </p:blipFill>
        <p:spPr bwMode="auto">
          <a:xfrm>
            <a:off x="6568222" y="854087"/>
            <a:ext cx="3557016" cy="3280831"/>
          </a:xfrm>
          <a:custGeom>
            <a:avLst/>
            <a:gdLst/>
            <a:ahLst/>
            <a:cxnLst/>
            <a:rect l="l" t="t" r="r" b="b"/>
            <a:pathLst>
              <a:path w="3557016" h="3280831">
                <a:moveTo>
                  <a:pt x="0" y="0"/>
                </a:moveTo>
                <a:lnTo>
                  <a:pt x="3557016" y="0"/>
                </a:lnTo>
                <a:lnTo>
                  <a:pt x="3557016" y="2876895"/>
                </a:lnTo>
                <a:lnTo>
                  <a:pt x="3153080" y="3280831"/>
                </a:lnTo>
                <a:lnTo>
                  <a:pt x="0" y="328083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47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Title 1">
            <a:extLst>
              <a:ext uri="{FF2B5EF4-FFF2-40B4-BE49-F238E27FC236}">
                <a16:creationId xmlns:a16="http://schemas.microsoft.com/office/drawing/2014/main" id="{54FC123C-5202-4706-A82E-B894E98AF147}"/>
              </a:ext>
            </a:extLst>
          </p:cNvPr>
          <p:cNvSpPr>
            <a:spLocks noGrp="1"/>
          </p:cNvSpPr>
          <p:nvPr>
            <p:ph type="title"/>
          </p:nvPr>
        </p:nvSpPr>
        <p:spPr>
          <a:xfrm>
            <a:off x="7532710" y="620722"/>
            <a:ext cx="3518748" cy="1142462"/>
          </a:xfrm>
        </p:spPr>
        <p:txBody>
          <a:bodyPr anchor="b">
            <a:normAutofit/>
          </a:bodyPr>
          <a:lstStyle/>
          <a:p>
            <a:pPr eaLnBrk="1" fontAlgn="auto" hangingPunct="1">
              <a:spcAft>
                <a:spcPts val="0"/>
              </a:spcAft>
              <a:defRPr/>
            </a:pPr>
            <a:r>
              <a:rPr lang="en-US" altLang="en-US" dirty="0"/>
              <a:t>Warning!</a:t>
            </a:r>
          </a:p>
        </p:txBody>
      </p:sp>
      <p:sp>
        <p:nvSpPr>
          <p:cNvPr id="137"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E04C96F-54A7-427A-BB61-2D2DF6B11985}"/>
              </a:ext>
            </a:extLst>
          </p:cNvPr>
          <p:cNvPicPr>
            <a:picLocks noChangeAspect="1"/>
          </p:cNvPicPr>
          <p:nvPr/>
        </p:nvPicPr>
        <p:blipFill rotWithShape="1">
          <a:blip r:embed="rId3"/>
          <a:srcRect t="7021" r="2" b="21602"/>
          <a:stretch/>
        </p:blipFill>
        <p:spPr>
          <a:xfrm>
            <a:off x="778062" y="786116"/>
            <a:ext cx="6245352" cy="4956315"/>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8195" name="Content Placeholder 2">
            <a:extLst>
              <a:ext uri="{FF2B5EF4-FFF2-40B4-BE49-F238E27FC236}">
                <a16:creationId xmlns:a16="http://schemas.microsoft.com/office/drawing/2014/main" id="{5D215580-FD63-418D-B31A-B2C89F6EF37D}"/>
              </a:ext>
            </a:extLst>
          </p:cNvPr>
          <p:cNvSpPr>
            <a:spLocks noGrp="1"/>
          </p:cNvSpPr>
          <p:nvPr>
            <p:ph idx="1"/>
          </p:nvPr>
        </p:nvSpPr>
        <p:spPr>
          <a:xfrm>
            <a:off x="7262949" y="1822449"/>
            <a:ext cx="4833257" cy="3070226"/>
          </a:xfrm>
        </p:spPr>
        <p:txBody>
          <a:bodyPr anchor="t">
            <a:normAutofit/>
          </a:bodyPr>
          <a:lstStyle/>
          <a:p>
            <a:pPr marL="0" indent="0" eaLnBrk="1" hangingPunct="1">
              <a:buNone/>
              <a:defRPr/>
            </a:pPr>
            <a:endParaRPr lang="en-US" altLang="en-US" sz="1400" dirty="0"/>
          </a:p>
          <a:p>
            <a:pPr marL="0" indent="0" algn="ctr" eaLnBrk="1" hangingPunct="1">
              <a:buNone/>
              <a:defRPr/>
            </a:pPr>
            <a:r>
              <a:rPr lang="en-US" altLang="en-US" sz="2400" dirty="0"/>
              <a:t>The presenter may inadvertently inject humor into the presentation. </a:t>
            </a:r>
          </a:p>
        </p:txBody>
      </p:sp>
      <p:grpSp>
        <p:nvGrpSpPr>
          <p:cNvPr id="139" name="Group 138">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0" name="Straight Connector 139">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010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533E-58EB-4A45-B1AE-87D46090B545}"/>
              </a:ext>
            </a:extLst>
          </p:cNvPr>
          <p:cNvSpPr>
            <a:spLocks noGrp="1"/>
          </p:cNvSpPr>
          <p:nvPr>
            <p:ph type="title"/>
          </p:nvPr>
        </p:nvSpPr>
        <p:spPr/>
        <p:txBody>
          <a:bodyPr/>
          <a:lstStyle/>
          <a:p>
            <a:r>
              <a:rPr lang="en-US" cap="none" dirty="0"/>
              <a:t>Values, Morals, and Ethics</a:t>
            </a:r>
            <a:br>
              <a:rPr lang="en-US" cap="none" dirty="0"/>
            </a:br>
            <a:r>
              <a:rPr lang="en-US" cap="none" dirty="0"/>
              <a:t>Matching Game</a:t>
            </a:r>
          </a:p>
        </p:txBody>
      </p:sp>
      <p:sp>
        <p:nvSpPr>
          <p:cNvPr id="3" name="Content Placeholder 2">
            <a:extLst>
              <a:ext uri="{FF2B5EF4-FFF2-40B4-BE49-F238E27FC236}">
                <a16:creationId xmlns:a16="http://schemas.microsoft.com/office/drawing/2014/main" id="{D8E1D389-F344-422F-B37F-B4BA0D9D8024}"/>
              </a:ext>
            </a:extLst>
          </p:cNvPr>
          <p:cNvSpPr>
            <a:spLocks noGrp="1"/>
          </p:cNvSpPr>
          <p:nvPr>
            <p:ph idx="1"/>
          </p:nvPr>
        </p:nvSpPr>
        <p:spPr/>
        <p:txBody>
          <a:bodyPr>
            <a:normAutofit/>
          </a:bodyPr>
          <a:lstStyle/>
          <a:p>
            <a:pPr marL="0" indent="0">
              <a:buNone/>
            </a:pPr>
            <a:r>
              <a:rPr lang="en-US" dirty="0"/>
              <a:t>.</a:t>
            </a:r>
          </a:p>
          <a:p>
            <a:endParaRPr lang="en-US" dirty="0"/>
          </a:p>
        </p:txBody>
      </p:sp>
      <p:graphicFrame>
        <p:nvGraphicFramePr>
          <p:cNvPr id="14" name="Table 14">
            <a:extLst>
              <a:ext uri="{FF2B5EF4-FFF2-40B4-BE49-F238E27FC236}">
                <a16:creationId xmlns:a16="http://schemas.microsoft.com/office/drawing/2014/main" id="{655BDA07-93D2-4DB8-967D-08FC54C9D35F}"/>
              </a:ext>
            </a:extLst>
          </p:cNvPr>
          <p:cNvGraphicFramePr>
            <a:graphicFrameLocks noGrp="1"/>
          </p:cNvGraphicFramePr>
          <p:nvPr>
            <p:extLst>
              <p:ext uri="{D42A27DB-BD31-4B8C-83A1-F6EECF244321}">
                <p14:modId xmlns:p14="http://schemas.microsoft.com/office/powerpoint/2010/main" val="1496863199"/>
              </p:ext>
            </p:extLst>
          </p:nvPr>
        </p:nvGraphicFramePr>
        <p:xfrm>
          <a:off x="594360" y="719666"/>
          <a:ext cx="10913428" cy="3291840"/>
        </p:xfrm>
        <a:graphic>
          <a:graphicData uri="http://schemas.openxmlformats.org/drawingml/2006/table">
            <a:tbl>
              <a:tblPr firstRow="1" bandRow="1">
                <a:tableStyleId>{5C22544A-7EE6-4342-B048-85BDC9FD1C3A}</a:tableStyleId>
              </a:tblPr>
              <a:tblGrid>
                <a:gridCol w="1829862">
                  <a:extLst>
                    <a:ext uri="{9D8B030D-6E8A-4147-A177-3AD203B41FA5}">
                      <a16:colId xmlns:a16="http://schemas.microsoft.com/office/drawing/2014/main" val="2635551465"/>
                    </a:ext>
                  </a:extLst>
                </a:gridCol>
                <a:gridCol w="9083566">
                  <a:extLst>
                    <a:ext uri="{9D8B030D-6E8A-4147-A177-3AD203B41FA5}">
                      <a16:colId xmlns:a16="http://schemas.microsoft.com/office/drawing/2014/main" val="4082426990"/>
                    </a:ext>
                  </a:extLst>
                </a:gridCol>
              </a:tblGrid>
              <a:tr h="370840">
                <a:tc>
                  <a:txBody>
                    <a:bodyPr/>
                    <a:lstStyle/>
                    <a:p>
                      <a:r>
                        <a:rPr lang="en-US" sz="2400" dirty="0"/>
                        <a:t>Term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Definition</a:t>
                      </a:r>
                    </a:p>
                  </a:txBody>
                  <a:tcPr/>
                </a:tc>
                <a:extLst>
                  <a:ext uri="{0D108BD9-81ED-4DB2-BD59-A6C34878D82A}">
                    <a16:rowId xmlns:a16="http://schemas.microsoft.com/office/drawing/2014/main" val="310202903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Values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1. Standards by which behaviors are evaluated to determine what the right course of action in a situation is.</a:t>
                      </a:r>
                    </a:p>
                  </a:txBody>
                  <a:tcPr/>
                </a:tc>
                <a:extLst>
                  <a:ext uri="{0D108BD9-81ED-4DB2-BD59-A6C34878D82A}">
                    <a16:rowId xmlns:a16="http://schemas.microsoft.com/office/drawing/2014/main" val="311653153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Morals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2. Beliefs or attitudes about what should be judged as good or ideal or right or wrong in a given culture. </a:t>
                      </a:r>
                    </a:p>
                  </a:txBody>
                  <a:tcPr/>
                </a:tc>
                <a:extLst>
                  <a:ext uri="{0D108BD9-81ED-4DB2-BD59-A6C34878D82A}">
                    <a16:rowId xmlns:a16="http://schemas.microsoft.com/office/drawing/2014/main" val="389742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Ethics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3. Prescribes what is or is not considered appropriate behavior in living one's life. Rules that govern a person's behavior. </a:t>
                      </a:r>
                    </a:p>
                  </a:txBody>
                  <a:tcPr/>
                </a:tc>
                <a:extLst>
                  <a:ext uri="{0D108BD9-81ED-4DB2-BD59-A6C34878D82A}">
                    <a16:rowId xmlns:a16="http://schemas.microsoft.com/office/drawing/2014/main" val="1903496265"/>
                  </a:ext>
                </a:extLst>
              </a:tr>
            </a:tbl>
          </a:graphicData>
        </a:graphic>
      </p:graphicFrame>
    </p:spTree>
    <p:extLst>
      <p:ext uri="{BB962C8B-B14F-4D97-AF65-F5344CB8AC3E}">
        <p14:creationId xmlns:p14="http://schemas.microsoft.com/office/powerpoint/2010/main" val="50600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75"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8" name="Straight Connector 77">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62466" name="Title 1">
            <a:extLst>
              <a:ext uri="{FF2B5EF4-FFF2-40B4-BE49-F238E27FC236}">
                <a16:creationId xmlns:a16="http://schemas.microsoft.com/office/drawing/2014/main" id="{43321C00-E882-4205-A43C-11658CE5FB13}"/>
              </a:ext>
            </a:extLst>
          </p:cNvPr>
          <p:cNvSpPr>
            <a:spLocks noGrp="1"/>
          </p:cNvSpPr>
          <p:nvPr>
            <p:ph type="title"/>
          </p:nvPr>
        </p:nvSpPr>
        <p:spPr>
          <a:xfrm>
            <a:off x="8588661" y="941424"/>
            <a:ext cx="3043896" cy="3248611"/>
          </a:xfrm>
        </p:spPr>
        <p:txBody>
          <a:bodyPr>
            <a:normAutofit/>
          </a:bodyPr>
          <a:lstStyle/>
          <a:p>
            <a:pPr lvl="0" defTabSz="914400" eaLnBrk="0" fontAlgn="base" hangingPunct="0">
              <a:lnSpc>
                <a:spcPct val="90000"/>
              </a:lnSpc>
              <a:spcAft>
                <a:spcPct val="0"/>
              </a:spcAft>
              <a:defRPr/>
            </a:pPr>
            <a:r>
              <a:rPr lang="en-US" sz="2500" cap="none" dirty="0">
                <a:ln>
                  <a:noFill/>
                </a:ln>
                <a:solidFill>
                  <a:srgbClr val="FFFFFF"/>
                </a:solidFill>
              </a:rPr>
              <a:t>Identify the TOP three qualities that you think are most important to be an effective mental health provider. </a:t>
            </a:r>
          </a:p>
        </p:txBody>
      </p:sp>
      <p:graphicFrame>
        <p:nvGraphicFramePr>
          <p:cNvPr id="62468" name="Content Placeholder 1">
            <a:extLst>
              <a:ext uri="{FF2B5EF4-FFF2-40B4-BE49-F238E27FC236}">
                <a16:creationId xmlns:a16="http://schemas.microsoft.com/office/drawing/2014/main" id="{C5E4805A-859A-4411-A0FB-88B63B77B4BF}"/>
              </a:ext>
            </a:extLst>
          </p:cNvPr>
          <p:cNvGraphicFramePr>
            <a:graphicFrameLocks noGrp="1"/>
          </p:cNvGraphicFramePr>
          <p:nvPr>
            <p:ph idx="1"/>
            <p:extLst>
              <p:ext uri="{D42A27DB-BD31-4B8C-83A1-F6EECF244321}">
                <p14:modId xmlns:p14="http://schemas.microsoft.com/office/powerpoint/2010/main" val="3933881356"/>
              </p:ext>
            </p:extLst>
          </p:nvPr>
        </p:nvGraphicFramePr>
        <p:xfrm>
          <a:off x="433687" y="245582"/>
          <a:ext cx="7142770"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66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3" name="Straight Connector 7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79" name="Rectangle 78">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4661860" y="4487332"/>
            <a:ext cx="5627258" cy="1507067"/>
          </a:xfrm>
        </p:spPr>
        <p:txBody>
          <a:bodyPr vert="horz" lIns="91440" tIns="45720" rIns="91440" bIns="45720" rtlCol="0" anchor="ctr">
            <a:normAutofit/>
          </a:bodyPr>
          <a:lstStyle/>
          <a:p>
            <a:r>
              <a:rPr lang="en-US" dirty="0"/>
              <a:t>Ethics in Organizations</a:t>
            </a:r>
          </a:p>
        </p:txBody>
      </p:sp>
      <p:sp>
        <p:nvSpPr>
          <p:cNvPr id="81"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cell phone&#10;&#10;Description automatically generated">
            <a:extLst>
              <a:ext uri="{FF2B5EF4-FFF2-40B4-BE49-F238E27FC236}">
                <a16:creationId xmlns:a16="http://schemas.microsoft.com/office/drawing/2014/main" id="{B0F123CA-46DF-4992-9BB8-F27ADF729B32}"/>
              </a:ext>
            </a:extLst>
          </p:cNvPr>
          <p:cNvPicPr>
            <a:picLocks noChangeAspect="1"/>
          </p:cNvPicPr>
          <p:nvPr/>
        </p:nvPicPr>
        <p:blipFill rotWithShape="1">
          <a:blip r:embed="rId3"/>
          <a:srcRect l="687" r="1001" b="-1"/>
          <a:stretch/>
        </p:blipFill>
        <p:spPr>
          <a:xfrm>
            <a:off x="800558" y="786117"/>
            <a:ext cx="333756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4661860" y="685800"/>
            <a:ext cx="6253792" cy="3615267"/>
          </a:xfrm>
        </p:spPr>
        <p:txBody>
          <a:bodyPr vert="horz" lIns="91440" tIns="45720" rIns="91440" bIns="45720" rtlCol="0" anchor="ctr">
            <a:normAutofit/>
          </a:bodyPr>
          <a:lstStyle/>
          <a:p>
            <a:pPr lvl="1">
              <a:lnSpc>
                <a:spcPct val="90000"/>
              </a:lnSpc>
              <a:spcBef>
                <a:spcPct val="20000"/>
              </a:spcBef>
              <a:buClr>
                <a:schemeClr val="tx1"/>
              </a:buClr>
              <a:buFont typeface="Arial" panose="020B0604020202020204" pitchFamily="34" charset="0"/>
              <a:buChar char="•"/>
            </a:pPr>
            <a:r>
              <a:rPr lang="en-US" sz="1600" dirty="0">
                <a:solidFill>
                  <a:schemeClr val="bg1"/>
                </a:solidFill>
              </a:rPr>
              <a:t>All human service disciplines follow a professional code of ethics</a:t>
            </a:r>
          </a:p>
          <a:p>
            <a:pPr lvl="1">
              <a:lnSpc>
                <a:spcPct val="90000"/>
              </a:lnSpc>
              <a:spcBef>
                <a:spcPct val="20000"/>
              </a:spcBef>
              <a:buClr>
                <a:schemeClr val="tx1"/>
              </a:buClr>
              <a:buFont typeface="Arial" panose="020B0604020202020204" pitchFamily="34" charset="0"/>
              <a:buChar char="•"/>
            </a:pPr>
            <a:r>
              <a:rPr lang="en-US" sz="1600" dirty="0">
                <a:solidFill>
                  <a:schemeClr val="bg1"/>
                </a:solidFill>
              </a:rPr>
              <a:t>They are required to be followed by members of professional organizations which include:</a:t>
            </a:r>
          </a:p>
          <a:p>
            <a:pPr lvl="2">
              <a:lnSpc>
                <a:spcPct val="90000"/>
              </a:lnSpc>
              <a:buClr>
                <a:schemeClr val="tx1"/>
              </a:buClr>
              <a:buFont typeface="Arial" panose="020B0604020202020204" pitchFamily="34" charset="0"/>
              <a:buChar char="•"/>
            </a:pPr>
            <a:r>
              <a:rPr lang="en-US" sz="1600" dirty="0">
                <a:solidFill>
                  <a:schemeClr val="bg1"/>
                </a:solidFill>
              </a:rPr>
              <a:t>American Association for Marriage and Family Therapy</a:t>
            </a:r>
          </a:p>
          <a:p>
            <a:pPr lvl="2">
              <a:lnSpc>
                <a:spcPct val="90000"/>
              </a:lnSpc>
              <a:buClr>
                <a:schemeClr val="tx1"/>
              </a:buClr>
              <a:buFont typeface="Arial" panose="020B0604020202020204" pitchFamily="34" charset="0"/>
              <a:buChar char="•"/>
            </a:pPr>
            <a:r>
              <a:rPr lang="en-US" sz="1600" dirty="0">
                <a:solidFill>
                  <a:schemeClr val="bg1"/>
                </a:solidFill>
              </a:rPr>
              <a:t>American Mental Health Counselors Association</a:t>
            </a:r>
          </a:p>
          <a:p>
            <a:pPr lvl="2">
              <a:lnSpc>
                <a:spcPct val="90000"/>
              </a:lnSpc>
              <a:buClr>
                <a:schemeClr val="tx1"/>
              </a:buClr>
              <a:buFont typeface="Arial" panose="020B0604020202020204" pitchFamily="34" charset="0"/>
              <a:buChar char="•"/>
            </a:pPr>
            <a:r>
              <a:rPr lang="en-US" sz="1600" dirty="0">
                <a:solidFill>
                  <a:schemeClr val="bg1"/>
                </a:solidFill>
              </a:rPr>
              <a:t>American Psychological Association</a:t>
            </a:r>
          </a:p>
          <a:p>
            <a:pPr lvl="2">
              <a:lnSpc>
                <a:spcPct val="90000"/>
              </a:lnSpc>
              <a:buClr>
                <a:schemeClr val="tx1"/>
              </a:buClr>
              <a:buFont typeface="Arial" panose="020B0604020202020204" pitchFamily="34" charset="0"/>
              <a:buChar char="•"/>
            </a:pPr>
            <a:r>
              <a:rPr lang="en-US" sz="1600" dirty="0">
                <a:solidFill>
                  <a:schemeClr val="bg1"/>
                </a:solidFill>
              </a:rPr>
              <a:t>National Association of Social Workers</a:t>
            </a:r>
          </a:p>
          <a:p>
            <a:pPr lvl="2">
              <a:lnSpc>
                <a:spcPct val="90000"/>
              </a:lnSpc>
              <a:buClr>
                <a:schemeClr val="tx1"/>
              </a:buClr>
              <a:buFont typeface="Arial" panose="020B0604020202020204" pitchFamily="34" charset="0"/>
              <a:buChar char="•"/>
            </a:pPr>
            <a:r>
              <a:rPr lang="en-US" sz="1600" dirty="0">
                <a:solidFill>
                  <a:schemeClr val="bg1"/>
                </a:solidFill>
              </a:rPr>
              <a:t>National Board of Certified Counselors</a:t>
            </a:r>
          </a:p>
          <a:p>
            <a:pPr lvl="1">
              <a:lnSpc>
                <a:spcPct val="90000"/>
              </a:lnSpc>
              <a:spcBef>
                <a:spcPct val="20000"/>
              </a:spcBef>
              <a:buClr>
                <a:schemeClr val="tx1"/>
              </a:buClr>
              <a:buFont typeface="Wingdings 3" panose="05040102010807070707" pitchFamily="18" charset="2"/>
              <a:buChar char=""/>
            </a:pPr>
            <a:endParaRPr lang="en-US" sz="1400" dirty="0"/>
          </a:p>
        </p:txBody>
      </p:sp>
      <p:grpSp>
        <p:nvGrpSpPr>
          <p:cNvPr id="83" name="Group 82">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4" name="Straight Connector 83">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364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FC3BF2D-25C6-4594-8B55-8F118521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F8A48-B940-924E-B685-518B91536711}"/>
              </a:ext>
            </a:extLst>
          </p:cNvPr>
          <p:cNvSpPr>
            <a:spLocks noGrp="1"/>
          </p:cNvSpPr>
          <p:nvPr>
            <p:ph type="title"/>
          </p:nvPr>
        </p:nvSpPr>
        <p:spPr>
          <a:xfrm>
            <a:off x="4552378" y="4487332"/>
            <a:ext cx="5556822" cy="1507067"/>
          </a:xfrm>
        </p:spPr>
        <p:txBody>
          <a:bodyPr vert="horz" lIns="91440" tIns="45720" rIns="91440" bIns="45720" rtlCol="0">
            <a:normAutofit/>
          </a:bodyPr>
          <a:lstStyle/>
          <a:p>
            <a:pPr marL="685800" indent="-685800">
              <a:lnSpc>
                <a:spcPct val="90000"/>
              </a:lnSpc>
              <a:buFont typeface="Arial" panose="020B0604020202020204" pitchFamily="34" charset="0"/>
              <a:buChar char="•"/>
            </a:pPr>
            <a:br>
              <a:rPr lang="en-US" sz="1700" cap="none" dirty="0"/>
            </a:br>
            <a:br>
              <a:rPr lang="en-US" sz="1700" cap="none" dirty="0"/>
            </a:br>
            <a:br>
              <a:rPr lang="en-US" sz="1700" cap="none" dirty="0"/>
            </a:br>
            <a:br>
              <a:rPr lang="en-US" sz="1700" cap="none" dirty="0"/>
            </a:br>
            <a:br>
              <a:rPr lang="en-US" sz="1700" cap="none" dirty="0"/>
            </a:br>
            <a:endParaRPr lang="en-US" sz="1700" cap="none" dirty="0"/>
          </a:p>
        </p:txBody>
      </p:sp>
      <p:sp>
        <p:nvSpPr>
          <p:cNvPr id="15" name="Rectangle 14">
            <a:extLst>
              <a:ext uri="{FF2B5EF4-FFF2-40B4-BE49-F238E27FC236}">
                <a16:creationId xmlns:a16="http://schemas.microsoft.com/office/drawing/2014/main" id="{F7A12C12-F8D4-4AC9-84E1-E4F85BFAB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070923"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3169E06-B7C6-43EB-928E-D5DF4DAEA1CE}"/>
              </a:ext>
            </a:extLst>
          </p:cNvPr>
          <p:cNvPicPr>
            <a:picLocks noChangeAspect="1"/>
          </p:cNvPicPr>
          <p:nvPr/>
        </p:nvPicPr>
        <p:blipFill>
          <a:blip r:embed="rId3"/>
          <a:stretch>
            <a:fillRect/>
          </a:stretch>
        </p:blipFill>
        <p:spPr>
          <a:xfrm>
            <a:off x="554589" y="3089525"/>
            <a:ext cx="2711745" cy="2795614"/>
          </a:xfrm>
          <a:prstGeom prst="rect">
            <a:avLst/>
          </a:prstGeom>
        </p:spPr>
      </p:pic>
      <p:pic>
        <p:nvPicPr>
          <p:cNvPr id="8" name="Graphic 7" descr="Scales of Justice">
            <a:extLst>
              <a:ext uri="{FF2B5EF4-FFF2-40B4-BE49-F238E27FC236}">
                <a16:creationId xmlns:a16="http://schemas.microsoft.com/office/drawing/2014/main" id="{D4E92FF0-B345-4ED9-B149-18D9D3D0FA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829" y="579337"/>
            <a:ext cx="2784347" cy="2784347"/>
          </a:xfrm>
          <a:prstGeom prst="rect">
            <a:avLst/>
          </a:prstGeom>
        </p:spPr>
      </p:pic>
      <p:sp>
        <p:nvSpPr>
          <p:cNvPr id="3" name="Content Placeholder 2">
            <a:extLst>
              <a:ext uri="{FF2B5EF4-FFF2-40B4-BE49-F238E27FC236}">
                <a16:creationId xmlns:a16="http://schemas.microsoft.com/office/drawing/2014/main" id="{8E445AAD-AF5E-4FDF-96B8-CC6168BB4802}"/>
              </a:ext>
            </a:extLst>
          </p:cNvPr>
          <p:cNvSpPr>
            <a:spLocks noGrp="1"/>
          </p:cNvSpPr>
          <p:nvPr>
            <p:ph idx="1"/>
          </p:nvPr>
        </p:nvSpPr>
        <p:spPr>
          <a:xfrm>
            <a:off x="4444808" y="-9261"/>
            <a:ext cx="6952234" cy="6172200"/>
          </a:xfrm>
        </p:spPr>
        <p:txBody>
          <a:bodyPr>
            <a:normAutofit/>
          </a:bodyPr>
          <a:lstStyle/>
          <a:p>
            <a:r>
              <a:rPr lang="en-US" sz="2800" dirty="0"/>
              <a:t>Ethical Principles</a:t>
            </a:r>
          </a:p>
          <a:p>
            <a:r>
              <a:rPr lang="en-US" sz="2800" dirty="0"/>
              <a:t>Code of Ethics</a:t>
            </a:r>
          </a:p>
          <a:p>
            <a:r>
              <a:rPr lang="en-US" sz="2800" dirty="0"/>
              <a:t>Law</a:t>
            </a:r>
          </a:p>
          <a:p>
            <a:pPr lvl="1"/>
            <a:r>
              <a:rPr lang="en-US" sz="2800" dirty="0"/>
              <a:t>Federal Laws – HIPAA</a:t>
            </a:r>
          </a:p>
          <a:p>
            <a:pPr lvl="1"/>
            <a:r>
              <a:rPr lang="en-US" sz="2800" dirty="0"/>
              <a:t>State Laws/Regs – Minors</a:t>
            </a:r>
          </a:p>
          <a:p>
            <a:pPr lvl="1"/>
            <a:r>
              <a:rPr lang="en-US" sz="2800" dirty="0"/>
              <a:t>Board Regs/Statutes – Practice Across State Lines/Telehealth</a:t>
            </a:r>
          </a:p>
          <a:p>
            <a:pPr lvl="1"/>
            <a:endParaRPr lang="en-US" dirty="0"/>
          </a:p>
        </p:txBody>
      </p:sp>
      <p:grpSp>
        <p:nvGrpSpPr>
          <p:cNvPr id="17" name="Group 16">
            <a:extLst>
              <a:ext uri="{FF2B5EF4-FFF2-40B4-BE49-F238E27FC236}">
                <a16:creationId xmlns:a16="http://schemas.microsoft.com/office/drawing/2014/main" id="{8FD8AD14-0613-481A-BA78-CCA8DD1F3B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8" name="Straight Connector 17">
              <a:extLst>
                <a:ext uri="{FF2B5EF4-FFF2-40B4-BE49-F238E27FC236}">
                  <a16:creationId xmlns:a16="http://schemas.microsoft.com/office/drawing/2014/main" id="{F36D0C6A-5417-49B9-A556-98633131BE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8727C4A-D172-4E5A-9D28-9C04CC829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3D19D09-0DC1-4FC2-B1AD-011ED90101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9016FDD-D596-484A-87E8-CC1E7BAD84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D7E80C5-88F9-44F8-A8D1-0F2F223A76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4362201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nhwc_2009_pp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XRUYQT3274NZ-681238054-1753</_dlc_DocId>
    <_dlc_DocIdUrl xmlns="b22f8f74-215c-4154-9939-bd29e4e8980e">
      <Url>https://supportservices.jobcorps.gov/health/_layouts/15/DocIdRedir.aspx?ID=XRUYQT3274NZ-681238054-1753</Url>
      <Description>XRUYQT3274NZ-681238054-1753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C85EECC-7BCC-4DAF-BB9C-02F1917D22CE}"/>
</file>

<file path=customXml/itemProps2.xml><?xml version="1.0" encoding="utf-8"?>
<ds:datastoreItem xmlns:ds="http://schemas.openxmlformats.org/officeDocument/2006/customXml" ds:itemID="{560CAEC5-3060-4B50-9D17-0B2EC75F2532}"/>
</file>

<file path=customXml/itemProps3.xml><?xml version="1.0" encoding="utf-8"?>
<ds:datastoreItem xmlns:ds="http://schemas.openxmlformats.org/officeDocument/2006/customXml" ds:itemID="{6ED36111-01E3-4AD8-AD2B-FEAE8117D3F5}"/>
</file>

<file path=customXml/itemProps4.xml><?xml version="1.0" encoding="utf-8"?>
<ds:datastoreItem xmlns:ds="http://schemas.openxmlformats.org/officeDocument/2006/customXml" ds:itemID="{D83257B0-3507-47E8-AE9C-869FBCB247BE}"/>
</file>

<file path=docProps/app.xml><?xml version="1.0" encoding="utf-8"?>
<Properties xmlns="http://schemas.openxmlformats.org/officeDocument/2006/extended-properties" xmlns:vt="http://schemas.openxmlformats.org/officeDocument/2006/docPropsVTypes">
  <TotalTime>0</TotalTime>
  <Words>4312</Words>
  <Application>Microsoft Office PowerPoint</Application>
  <PresentationFormat>Widescreen</PresentationFormat>
  <Paragraphs>395</Paragraphs>
  <Slides>49</Slides>
  <Notes>49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49</vt:i4>
      </vt:variant>
    </vt:vector>
  </HeadingPairs>
  <TitlesOfParts>
    <vt:vector size="63" baseType="lpstr">
      <vt:lpstr>.AppleSystemUIFont</vt:lpstr>
      <vt:lpstr>Arial</vt:lpstr>
      <vt:lpstr>Calibri</vt:lpstr>
      <vt:lpstr>Century Gothic</vt:lpstr>
      <vt:lpstr>Garamond</vt:lpstr>
      <vt:lpstr>Gill Sans MT</vt:lpstr>
      <vt:lpstr>Open Sans</vt:lpstr>
      <vt:lpstr>Open Sans SemiBold</vt:lpstr>
      <vt:lpstr>Wingdings 3</vt:lpstr>
      <vt:lpstr>2_Office Theme</vt:lpstr>
      <vt:lpstr>3_Office Theme</vt:lpstr>
      <vt:lpstr>nhwc_2009_ppt</vt:lpstr>
      <vt:lpstr>Custom Design</vt:lpstr>
      <vt:lpstr>Slice</vt:lpstr>
      <vt:lpstr> Ethical Decision Making For  Center Mental Health Consultants In Job Corps</vt:lpstr>
      <vt:lpstr>Objectives</vt:lpstr>
      <vt:lpstr>Chat Box Questions</vt:lpstr>
      <vt:lpstr>PowerPoint Presentation</vt:lpstr>
      <vt:lpstr>Warning!</vt:lpstr>
      <vt:lpstr>Values, Morals, and Ethics Matching Game</vt:lpstr>
      <vt:lpstr>Identify the TOP three qualities that you think are most important to be an effective mental health provider. </vt:lpstr>
      <vt:lpstr>Ethics in Organizations</vt:lpstr>
      <vt:lpstr>     </vt:lpstr>
      <vt:lpstr>Basic Ethical Principles for Mental Health Consultants</vt:lpstr>
      <vt:lpstr>PowerPoint Presentation</vt:lpstr>
      <vt:lpstr>Standards of the  Ethical Code</vt:lpstr>
      <vt:lpstr>What is an ethical dilemma?</vt:lpstr>
      <vt:lpstr>Common CMHC Ethical Challenge AREAs </vt:lpstr>
      <vt:lpstr>Ethical Decision-Making Model</vt:lpstr>
      <vt:lpstr>Ethical Decision Making Model (Koocher &amp; Keith-Speigel, 2008)</vt:lpstr>
      <vt:lpstr>Positive Ethics </vt:lpstr>
      <vt:lpstr>PowerPoint Presentation</vt:lpstr>
      <vt:lpstr>PowerPoint Presentation</vt:lpstr>
      <vt:lpstr>PowerPoint Presentation</vt:lpstr>
      <vt:lpstr>Scenarios That Might Arise Within Job Corps Settings </vt:lpstr>
      <vt:lpstr>Dilemma  </vt:lpstr>
      <vt:lpstr>Dilemma </vt:lpstr>
      <vt:lpstr>APA 1.03 Conflicts Between Ethics and Organizational Demands   </vt:lpstr>
      <vt:lpstr>NASW 3.09 Commitments to Employers  </vt:lpstr>
      <vt:lpstr>Dilemmas</vt:lpstr>
      <vt:lpstr>Dilemmas</vt:lpstr>
      <vt:lpstr>dilemma</vt:lpstr>
      <vt:lpstr>dilemma</vt:lpstr>
      <vt:lpstr>Competence &amp; Self-Reflection</vt:lpstr>
      <vt:lpstr>Dilemma</vt:lpstr>
      <vt:lpstr>Dilemma</vt:lpstr>
      <vt:lpstr>Dilemma</vt:lpstr>
      <vt:lpstr>Dilemma</vt:lpstr>
      <vt:lpstr>Dilemma</vt:lpstr>
      <vt:lpstr>Dilemma</vt:lpstr>
      <vt:lpstr> Dilemma </vt:lpstr>
      <vt:lpstr>Dilemma</vt:lpstr>
      <vt:lpstr>dilemma</vt:lpstr>
      <vt:lpstr>Dilemma</vt:lpstr>
      <vt:lpstr>Difficult DECISION</vt:lpstr>
      <vt:lpstr>Difficult Decision</vt:lpstr>
      <vt:lpstr>dilemma</vt:lpstr>
      <vt:lpstr>Dilemma</vt:lpstr>
      <vt:lpstr>Keep In Mind</vt:lpstr>
      <vt:lpstr>Important Resources</vt:lpstr>
      <vt:lpstr>Regional Mental Health Specialists</vt:lpstr>
      <vt:lpstr>References</vt:lpstr>
      <vt:lpstr>Comments/Questions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2020-02-25T06:04:18Z</dcterms:created>
  <dcterms:modified xsi:type="dcterms:W3CDTF">2020-02-25T07:51:22Z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ffccb728-b7d1-4585-bb10-47e0536bfbd3</vt:lpwstr>
  </property>
</Properties>
</file>