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33"/>
  </p:notesMasterIdLst>
  <p:sldIdLst>
    <p:sldId id="269" r:id="rId2"/>
    <p:sldId id="256" r:id="rId3"/>
    <p:sldId id="478" r:id="rId4"/>
    <p:sldId id="497" r:id="rId5"/>
    <p:sldId id="257" r:id="rId6"/>
    <p:sldId id="481" r:id="rId7"/>
    <p:sldId id="259" r:id="rId8"/>
    <p:sldId id="521" r:id="rId9"/>
    <p:sldId id="260" r:id="rId10"/>
    <p:sldId id="261" r:id="rId11"/>
    <p:sldId id="503" r:id="rId12"/>
    <p:sldId id="262" r:id="rId13"/>
    <p:sldId id="504" r:id="rId14"/>
    <p:sldId id="505" r:id="rId15"/>
    <p:sldId id="381" r:id="rId16"/>
    <p:sldId id="495" r:id="rId17"/>
    <p:sldId id="470" r:id="rId18"/>
    <p:sldId id="520" r:id="rId19"/>
    <p:sldId id="469" r:id="rId20"/>
    <p:sldId id="267" r:id="rId21"/>
    <p:sldId id="500" r:id="rId22"/>
    <p:sldId id="258" r:id="rId23"/>
    <p:sldId id="501" r:id="rId24"/>
    <p:sldId id="502" r:id="rId25"/>
    <p:sldId id="268" r:id="rId26"/>
    <p:sldId id="264" r:id="rId27"/>
    <p:sldId id="265" r:id="rId28"/>
    <p:sldId id="266" r:id="rId29"/>
    <p:sldId id="485" r:id="rId30"/>
    <p:sldId id="519" r:id="rId31"/>
    <p:sldId id="4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5" autoAdjust="0"/>
  </p:normalViewPr>
  <p:slideViewPr>
    <p:cSldViewPr snapToGrid="0">
      <p:cViewPr varScale="1">
        <p:scale>
          <a:sx n="95" d="100"/>
          <a:sy n="95" d="100"/>
        </p:scale>
        <p:origin x="211" y="36"/>
      </p:cViewPr>
      <p:guideLst/>
    </p:cSldViewPr>
  </p:slideViewPr>
  <p:notesTextViewPr>
    <p:cViewPr>
      <p:scale>
        <a:sx n="1" d="1"/>
        <a:sy n="1" d="1"/>
      </p:scale>
      <p:origin x="0" y="0"/>
    </p:cViewPr>
  </p:notesTextViewPr>
  <p:notesViewPr>
    <p:cSldViewPr snapToGrid="0">
      <p:cViewPr varScale="1">
        <p:scale>
          <a:sx n="76" d="100"/>
          <a:sy n="76" d="100"/>
        </p:scale>
        <p:origin x="2918" y="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19CDF-AD1A-4D75-A791-5EDCB12728DB}"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449E5695-9C13-4E61-B3EA-751B24FFE708}">
      <dgm:prSet/>
      <dgm:spPr/>
      <dgm:t>
        <a:bodyPr/>
        <a:lstStyle/>
        <a:p>
          <a:r>
            <a:rPr lang="en-US" dirty="0"/>
            <a:t>WORK IN PROGRESS</a:t>
          </a:r>
        </a:p>
      </dgm:t>
    </dgm:pt>
    <dgm:pt modelId="{52DF2D98-6FD7-4198-9925-338299079E11}" type="parTrans" cxnId="{81B0B12D-D510-4669-997F-55ABDEB0B094}">
      <dgm:prSet/>
      <dgm:spPr/>
      <dgm:t>
        <a:bodyPr/>
        <a:lstStyle/>
        <a:p>
          <a:endParaRPr lang="en-US"/>
        </a:p>
      </dgm:t>
    </dgm:pt>
    <dgm:pt modelId="{488C3FF7-0A8E-40F1-ABF6-FCFF4B4DE593}" type="sibTrans" cxnId="{81B0B12D-D510-4669-997F-55ABDEB0B094}">
      <dgm:prSet/>
      <dgm:spPr/>
      <dgm:t>
        <a:bodyPr/>
        <a:lstStyle/>
        <a:p>
          <a:endParaRPr lang="en-US"/>
        </a:p>
      </dgm:t>
    </dgm:pt>
    <dgm:pt modelId="{6A49D1FD-DD9D-452E-993F-15E1D442C5A6}">
      <dgm:prSet/>
      <dgm:spPr/>
      <dgm:t>
        <a:bodyPr/>
        <a:lstStyle/>
        <a:p>
          <a:r>
            <a:rPr lang="en-US" dirty="0"/>
            <a:t>WE DON’T HAVE ALL THE ANSWERS</a:t>
          </a:r>
        </a:p>
      </dgm:t>
    </dgm:pt>
    <dgm:pt modelId="{DA290AD7-2081-4A0A-8098-C194037B034A}" type="parTrans" cxnId="{A3D6CD4B-7881-464E-9E92-A21563077A2E}">
      <dgm:prSet/>
      <dgm:spPr/>
      <dgm:t>
        <a:bodyPr/>
        <a:lstStyle/>
        <a:p>
          <a:endParaRPr lang="en-US"/>
        </a:p>
      </dgm:t>
    </dgm:pt>
    <dgm:pt modelId="{F887C2DA-9A6B-4DE0-8CFB-D80C20FF537B}" type="sibTrans" cxnId="{A3D6CD4B-7881-464E-9E92-A21563077A2E}">
      <dgm:prSet/>
      <dgm:spPr/>
      <dgm:t>
        <a:bodyPr/>
        <a:lstStyle/>
        <a:p>
          <a:endParaRPr lang="en-US"/>
        </a:p>
      </dgm:t>
    </dgm:pt>
    <dgm:pt modelId="{D8695362-08A7-4611-9A7E-DD251898472C}" type="pres">
      <dgm:prSet presAssocID="{CE219CDF-AD1A-4D75-A791-5EDCB12728DB}" presName="hierChild1" presStyleCnt="0">
        <dgm:presLayoutVars>
          <dgm:chPref val="1"/>
          <dgm:dir/>
          <dgm:animOne val="branch"/>
          <dgm:animLvl val="lvl"/>
          <dgm:resizeHandles/>
        </dgm:presLayoutVars>
      </dgm:prSet>
      <dgm:spPr/>
    </dgm:pt>
    <dgm:pt modelId="{B0A52EDD-9417-4274-ADAA-2741789E07DD}" type="pres">
      <dgm:prSet presAssocID="{449E5695-9C13-4E61-B3EA-751B24FFE708}" presName="hierRoot1" presStyleCnt="0"/>
      <dgm:spPr/>
    </dgm:pt>
    <dgm:pt modelId="{3A95BCE8-E57B-41B6-9777-C25CE3EB59CD}" type="pres">
      <dgm:prSet presAssocID="{449E5695-9C13-4E61-B3EA-751B24FFE708}" presName="composite" presStyleCnt="0"/>
      <dgm:spPr/>
    </dgm:pt>
    <dgm:pt modelId="{BBCF8F32-2B64-4FCE-BA19-8DAEFE3B2670}" type="pres">
      <dgm:prSet presAssocID="{449E5695-9C13-4E61-B3EA-751B24FFE708}" presName="background" presStyleLbl="node0" presStyleIdx="0" presStyleCnt="2"/>
      <dgm:spPr/>
    </dgm:pt>
    <dgm:pt modelId="{DFF28F08-6834-474B-93EC-E1A2B67ABCF5}" type="pres">
      <dgm:prSet presAssocID="{449E5695-9C13-4E61-B3EA-751B24FFE708}" presName="text" presStyleLbl="fgAcc0" presStyleIdx="0" presStyleCnt="2">
        <dgm:presLayoutVars>
          <dgm:chPref val="3"/>
        </dgm:presLayoutVars>
      </dgm:prSet>
      <dgm:spPr/>
    </dgm:pt>
    <dgm:pt modelId="{BC2F0A5A-890C-4A32-98BD-A3A77C7F438D}" type="pres">
      <dgm:prSet presAssocID="{449E5695-9C13-4E61-B3EA-751B24FFE708}" presName="hierChild2" presStyleCnt="0"/>
      <dgm:spPr/>
    </dgm:pt>
    <dgm:pt modelId="{665F4625-8524-4EA5-9F5B-E55C54C59A3E}" type="pres">
      <dgm:prSet presAssocID="{6A49D1FD-DD9D-452E-993F-15E1D442C5A6}" presName="hierRoot1" presStyleCnt="0"/>
      <dgm:spPr/>
    </dgm:pt>
    <dgm:pt modelId="{BF4AFEB8-6ADF-4229-AFB3-2C45415CC6A6}" type="pres">
      <dgm:prSet presAssocID="{6A49D1FD-DD9D-452E-993F-15E1D442C5A6}" presName="composite" presStyleCnt="0"/>
      <dgm:spPr/>
    </dgm:pt>
    <dgm:pt modelId="{ABE33F96-F3D3-42F8-8EE1-2013BF79E7A2}" type="pres">
      <dgm:prSet presAssocID="{6A49D1FD-DD9D-452E-993F-15E1D442C5A6}" presName="background" presStyleLbl="node0" presStyleIdx="1" presStyleCnt="2"/>
      <dgm:spPr/>
    </dgm:pt>
    <dgm:pt modelId="{8E3FBC5A-819A-4011-B77E-365957F81626}" type="pres">
      <dgm:prSet presAssocID="{6A49D1FD-DD9D-452E-993F-15E1D442C5A6}" presName="text" presStyleLbl="fgAcc0" presStyleIdx="1" presStyleCnt="2">
        <dgm:presLayoutVars>
          <dgm:chPref val="3"/>
        </dgm:presLayoutVars>
      </dgm:prSet>
      <dgm:spPr/>
    </dgm:pt>
    <dgm:pt modelId="{6D6FE068-171F-4B49-9D06-CB2983392635}" type="pres">
      <dgm:prSet presAssocID="{6A49D1FD-DD9D-452E-993F-15E1D442C5A6}" presName="hierChild2" presStyleCnt="0"/>
      <dgm:spPr/>
    </dgm:pt>
  </dgm:ptLst>
  <dgm:cxnLst>
    <dgm:cxn modelId="{81B0B12D-D510-4669-997F-55ABDEB0B094}" srcId="{CE219CDF-AD1A-4D75-A791-5EDCB12728DB}" destId="{449E5695-9C13-4E61-B3EA-751B24FFE708}" srcOrd="0" destOrd="0" parTransId="{52DF2D98-6FD7-4198-9925-338299079E11}" sibTransId="{488C3FF7-0A8E-40F1-ABF6-FCFF4B4DE593}"/>
    <dgm:cxn modelId="{85D04A39-18DF-4B84-A622-88E96ABB3FF3}" type="presOf" srcId="{CE219CDF-AD1A-4D75-A791-5EDCB12728DB}" destId="{D8695362-08A7-4611-9A7E-DD251898472C}" srcOrd="0" destOrd="0" presId="urn:microsoft.com/office/officeart/2005/8/layout/hierarchy1"/>
    <dgm:cxn modelId="{4FB7FC66-E0F9-4AED-B46E-484283BB2A44}" type="presOf" srcId="{6A49D1FD-DD9D-452E-993F-15E1D442C5A6}" destId="{8E3FBC5A-819A-4011-B77E-365957F81626}" srcOrd="0" destOrd="0" presId="urn:microsoft.com/office/officeart/2005/8/layout/hierarchy1"/>
    <dgm:cxn modelId="{A3D6CD4B-7881-464E-9E92-A21563077A2E}" srcId="{CE219CDF-AD1A-4D75-A791-5EDCB12728DB}" destId="{6A49D1FD-DD9D-452E-993F-15E1D442C5A6}" srcOrd="1" destOrd="0" parTransId="{DA290AD7-2081-4A0A-8098-C194037B034A}" sibTransId="{F887C2DA-9A6B-4DE0-8CFB-D80C20FF537B}"/>
    <dgm:cxn modelId="{4663C0AB-649B-4F6C-B43E-AB6DD7596023}" type="presOf" srcId="{449E5695-9C13-4E61-B3EA-751B24FFE708}" destId="{DFF28F08-6834-474B-93EC-E1A2B67ABCF5}" srcOrd="0" destOrd="0" presId="urn:microsoft.com/office/officeart/2005/8/layout/hierarchy1"/>
    <dgm:cxn modelId="{3E7FDD32-7CF4-431A-8412-735A69BABA1D}" type="presParOf" srcId="{D8695362-08A7-4611-9A7E-DD251898472C}" destId="{B0A52EDD-9417-4274-ADAA-2741789E07DD}" srcOrd="0" destOrd="0" presId="urn:microsoft.com/office/officeart/2005/8/layout/hierarchy1"/>
    <dgm:cxn modelId="{9206952E-49F2-481F-9085-6A37C4F8E7CC}" type="presParOf" srcId="{B0A52EDD-9417-4274-ADAA-2741789E07DD}" destId="{3A95BCE8-E57B-41B6-9777-C25CE3EB59CD}" srcOrd="0" destOrd="0" presId="urn:microsoft.com/office/officeart/2005/8/layout/hierarchy1"/>
    <dgm:cxn modelId="{BF274C52-98BA-42D2-B075-DAE57F28074A}" type="presParOf" srcId="{3A95BCE8-E57B-41B6-9777-C25CE3EB59CD}" destId="{BBCF8F32-2B64-4FCE-BA19-8DAEFE3B2670}" srcOrd="0" destOrd="0" presId="urn:microsoft.com/office/officeart/2005/8/layout/hierarchy1"/>
    <dgm:cxn modelId="{9E047F5A-6ABB-408F-A7D0-E965246A4F1A}" type="presParOf" srcId="{3A95BCE8-E57B-41B6-9777-C25CE3EB59CD}" destId="{DFF28F08-6834-474B-93EC-E1A2B67ABCF5}" srcOrd="1" destOrd="0" presId="urn:microsoft.com/office/officeart/2005/8/layout/hierarchy1"/>
    <dgm:cxn modelId="{ACE15DE0-716D-4791-9766-C0DFD0E34D46}" type="presParOf" srcId="{B0A52EDD-9417-4274-ADAA-2741789E07DD}" destId="{BC2F0A5A-890C-4A32-98BD-A3A77C7F438D}" srcOrd="1" destOrd="0" presId="urn:microsoft.com/office/officeart/2005/8/layout/hierarchy1"/>
    <dgm:cxn modelId="{16459912-AF75-4BA6-A5DA-98CFF20F96F3}" type="presParOf" srcId="{D8695362-08A7-4611-9A7E-DD251898472C}" destId="{665F4625-8524-4EA5-9F5B-E55C54C59A3E}" srcOrd="1" destOrd="0" presId="urn:microsoft.com/office/officeart/2005/8/layout/hierarchy1"/>
    <dgm:cxn modelId="{2BF24E56-821D-42E7-AD7C-BC98A6D80FC5}" type="presParOf" srcId="{665F4625-8524-4EA5-9F5B-E55C54C59A3E}" destId="{BF4AFEB8-6ADF-4229-AFB3-2C45415CC6A6}" srcOrd="0" destOrd="0" presId="urn:microsoft.com/office/officeart/2005/8/layout/hierarchy1"/>
    <dgm:cxn modelId="{6BF5D543-9FE4-4FBE-84DB-7EB45E99F9F2}" type="presParOf" srcId="{BF4AFEB8-6ADF-4229-AFB3-2C45415CC6A6}" destId="{ABE33F96-F3D3-42F8-8EE1-2013BF79E7A2}" srcOrd="0" destOrd="0" presId="urn:microsoft.com/office/officeart/2005/8/layout/hierarchy1"/>
    <dgm:cxn modelId="{CAC94EF0-A0A2-409D-958D-F1307436C6E0}" type="presParOf" srcId="{BF4AFEB8-6ADF-4229-AFB3-2C45415CC6A6}" destId="{8E3FBC5A-819A-4011-B77E-365957F81626}" srcOrd="1" destOrd="0" presId="urn:microsoft.com/office/officeart/2005/8/layout/hierarchy1"/>
    <dgm:cxn modelId="{D2E16009-C8A3-4CC4-BDCD-2174A2FEFA38}" type="presParOf" srcId="{665F4625-8524-4EA5-9F5B-E55C54C59A3E}" destId="{6D6FE068-171F-4B49-9D06-CB298339263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33BE56-4DAB-4A5B-AE3E-60F550ED93F6}"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00E8B7E-8451-48F5-89FC-7EA7B6F701A1}">
      <dgm:prSet/>
      <dgm:spPr/>
      <dgm:t>
        <a:bodyPr/>
        <a:lstStyle/>
        <a:p>
          <a:r>
            <a:rPr lang="en-US" dirty="0"/>
            <a:t>Assessment</a:t>
          </a:r>
        </a:p>
      </dgm:t>
    </dgm:pt>
    <dgm:pt modelId="{0B152FDD-E1E8-4A07-87DB-7F9C9D3DA4AA}" type="parTrans" cxnId="{F83CFBD8-CAA0-4DAE-9A68-2AB450785AE2}">
      <dgm:prSet/>
      <dgm:spPr/>
      <dgm:t>
        <a:bodyPr/>
        <a:lstStyle/>
        <a:p>
          <a:endParaRPr lang="en-US"/>
        </a:p>
      </dgm:t>
    </dgm:pt>
    <dgm:pt modelId="{BC8220F4-2F62-4689-AA2E-435E1E2D22DA}" type="sibTrans" cxnId="{F83CFBD8-CAA0-4DAE-9A68-2AB450785AE2}">
      <dgm:prSet/>
      <dgm:spPr/>
      <dgm:t>
        <a:bodyPr/>
        <a:lstStyle/>
        <a:p>
          <a:endParaRPr lang="en-US"/>
        </a:p>
      </dgm:t>
    </dgm:pt>
    <dgm:pt modelId="{79BB44B9-B836-485D-B02F-A86D7DFE937D}">
      <dgm:prSet/>
      <dgm:spPr/>
      <dgm:t>
        <a:bodyPr/>
        <a:lstStyle/>
        <a:p>
          <a:r>
            <a:rPr lang="en-US" dirty="0"/>
            <a:t>Mental Health Promotion and Education</a:t>
          </a:r>
        </a:p>
      </dgm:t>
    </dgm:pt>
    <dgm:pt modelId="{25C7EC1B-3A30-43D0-A2D2-1B31E541EA05}" type="parTrans" cxnId="{869E2303-96BA-4643-954B-3D25665BF4C8}">
      <dgm:prSet/>
      <dgm:spPr/>
      <dgm:t>
        <a:bodyPr/>
        <a:lstStyle/>
        <a:p>
          <a:endParaRPr lang="en-US"/>
        </a:p>
      </dgm:t>
    </dgm:pt>
    <dgm:pt modelId="{DB217F08-105F-4238-A9E2-876208FFF666}" type="sibTrans" cxnId="{869E2303-96BA-4643-954B-3D25665BF4C8}">
      <dgm:prSet/>
      <dgm:spPr/>
      <dgm:t>
        <a:bodyPr/>
        <a:lstStyle/>
        <a:p>
          <a:endParaRPr lang="en-US"/>
        </a:p>
      </dgm:t>
    </dgm:pt>
    <dgm:pt modelId="{FD521E27-4BA3-4451-97AC-8A48FE4B0E23}">
      <dgm:prSet/>
      <dgm:spPr/>
      <dgm:t>
        <a:bodyPr/>
        <a:lstStyle/>
        <a:p>
          <a:r>
            <a:rPr lang="en-US" dirty="0"/>
            <a:t>Treatment</a:t>
          </a:r>
        </a:p>
      </dgm:t>
    </dgm:pt>
    <dgm:pt modelId="{63447049-E321-47D7-960C-761FC5399E5D}" type="parTrans" cxnId="{E50EAB5E-A6BF-42E8-B982-CA699E6D758F}">
      <dgm:prSet/>
      <dgm:spPr/>
      <dgm:t>
        <a:bodyPr/>
        <a:lstStyle/>
        <a:p>
          <a:endParaRPr lang="en-US"/>
        </a:p>
      </dgm:t>
    </dgm:pt>
    <dgm:pt modelId="{8413EB71-ADB8-472C-908C-0D5A1C27A315}" type="sibTrans" cxnId="{E50EAB5E-A6BF-42E8-B982-CA699E6D758F}">
      <dgm:prSet/>
      <dgm:spPr/>
      <dgm:t>
        <a:bodyPr/>
        <a:lstStyle/>
        <a:p>
          <a:endParaRPr lang="en-US"/>
        </a:p>
      </dgm:t>
    </dgm:pt>
    <dgm:pt modelId="{08C11633-F435-48E3-A9FC-5EA88DB82703}" type="pres">
      <dgm:prSet presAssocID="{E133BE56-4DAB-4A5B-AE3E-60F550ED93F6}" presName="hierChild1" presStyleCnt="0">
        <dgm:presLayoutVars>
          <dgm:chPref val="1"/>
          <dgm:dir/>
          <dgm:animOne val="branch"/>
          <dgm:animLvl val="lvl"/>
          <dgm:resizeHandles/>
        </dgm:presLayoutVars>
      </dgm:prSet>
      <dgm:spPr/>
    </dgm:pt>
    <dgm:pt modelId="{EDF55600-9F3D-44B8-BAE9-51ABE7DBDC0E}" type="pres">
      <dgm:prSet presAssocID="{E00E8B7E-8451-48F5-89FC-7EA7B6F701A1}" presName="hierRoot1" presStyleCnt="0"/>
      <dgm:spPr/>
    </dgm:pt>
    <dgm:pt modelId="{A4DBBCD8-3690-4DE3-BCD3-A364BA2DE1EA}" type="pres">
      <dgm:prSet presAssocID="{E00E8B7E-8451-48F5-89FC-7EA7B6F701A1}" presName="composite" presStyleCnt="0"/>
      <dgm:spPr/>
    </dgm:pt>
    <dgm:pt modelId="{A66B5493-532F-4B6F-A954-AD6BC0D55EB7}" type="pres">
      <dgm:prSet presAssocID="{E00E8B7E-8451-48F5-89FC-7EA7B6F701A1}" presName="background" presStyleLbl="node0" presStyleIdx="0" presStyleCnt="3"/>
      <dgm:spPr/>
    </dgm:pt>
    <dgm:pt modelId="{B80218AD-B904-4F5E-A97E-F4A547D45421}" type="pres">
      <dgm:prSet presAssocID="{E00E8B7E-8451-48F5-89FC-7EA7B6F701A1}" presName="text" presStyleLbl="fgAcc0" presStyleIdx="0" presStyleCnt="3">
        <dgm:presLayoutVars>
          <dgm:chPref val="3"/>
        </dgm:presLayoutVars>
      </dgm:prSet>
      <dgm:spPr/>
    </dgm:pt>
    <dgm:pt modelId="{5336E65F-2CD3-4FDB-8974-7517FBBAEF66}" type="pres">
      <dgm:prSet presAssocID="{E00E8B7E-8451-48F5-89FC-7EA7B6F701A1}" presName="hierChild2" presStyleCnt="0"/>
      <dgm:spPr/>
    </dgm:pt>
    <dgm:pt modelId="{4B964B6A-0AB4-42F1-848D-79362873A0F4}" type="pres">
      <dgm:prSet presAssocID="{79BB44B9-B836-485D-B02F-A86D7DFE937D}" presName="hierRoot1" presStyleCnt="0"/>
      <dgm:spPr/>
    </dgm:pt>
    <dgm:pt modelId="{C4712229-2051-4CF6-A0ED-2A83C148259E}" type="pres">
      <dgm:prSet presAssocID="{79BB44B9-B836-485D-B02F-A86D7DFE937D}" presName="composite" presStyleCnt="0"/>
      <dgm:spPr/>
    </dgm:pt>
    <dgm:pt modelId="{E7261747-3103-4F9D-9858-52AF95C23AF5}" type="pres">
      <dgm:prSet presAssocID="{79BB44B9-B836-485D-B02F-A86D7DFE937D}" presName="background" presStyleLbl="node0" presStyleIdx="1" presStyleCnt="3"/>
      <dgm:spPr/>
    </dgm:pt>
    <dgm:pt modelId="{F7363435-4076-443D-AA28-9DB764ECF78D}" type="pres">
      <dgm:prSet presAssocID="{79BB44B9-B836-485D-B02F-A86D7DFE937D}" presName="text" presStyleLbl="fgAcc0" presStyleIdx="1" presStyleCnt="3">
        <dgm:presLayoutVars>
          <dgm:chPref val="3"/>
        </dgm:presLayoutVars>
      </dgm:prSet>
      <dgm:spPr/>
    </dgm:pt>
    <dgm:pt modelId="{57268BA8-D52F-427D-A53B-09716506DEB6}" type="pres">
      <dgm:prSet presAssocID="{79BB44B9-B836-485D-B02F-A86D7DFE937D}" presName="hierChild2" presStyleCnt="0"/>
      <dgm:spPr/>
    </dgm:pt>
    <dgm:pt modelId="{58DF09C4-93AD-47C1-A048-C669A92B61B4}" type="pres">
      <dgm:prSet presAssocID="{FD521E27-4BA3-4451-97AC-8A48FE4B0E23}" presName="hierRoot1" presStyleCnt="0"/>
      <dgm:spPr/>
    </dgm:pt>
    <dgm:pt modelId="{448E102A-B6C2-4B7D-9BE9-05886CF10CF1}" type="pres">
      <dgm:prSet presAssocID="{FD521E27-4BA3-4451-97AC-8A48FE4B0E23}" presName="composite" presStyleCnt="0"/>
      <dgm:spPr/>
    </dgm:pt>
    <dgm:pt modelId="{6DAB0869-3D51-44D4-B32E-639BE7D36FEE}" type="pres">
      <dgm:prSet presAssocID="{FD521E27-4BA3-4451-97AC-8A48FE4B0E23}" presName="background" presStyleLbl="node0" presStyleIdx="2" presStyleCnt="3"/>
      <dgm:spPr/>
    </dgm:pt>
    <dgm:pt modelId="{2EDFA90D-4C69-448C-9BBF-86604C15663E}" type="pres">
      <dgm:prSet presAssocID="{FD521E27-4BA3-4451-97AC-8A48FE4B0E23}" presName="text" presStyleLbl="fgAcc0" presStyleIdx="2" presStyleCnt="3">
        <dgm:presLayoutVars>
          <dgm:chPref val="3"/>
        </dgm:presLayoutVars>
      </dgm:prSet>
      <dgm:spPr/>
    </dgm:pt>
    <dgm:pt modelId="{E507AA22-D281-416D-9534-BFEC6F12B5BE}" type="pres">
      <dgm:prSet presAssocID="{FD521E27-4BA3-4451-97AC-8A48FE4B0E23}" presName="hierChild2" presStyleCnt="0"/>
      <dgm:spPr/>
    </dgm:pt>
  </dgm:ptLst>
  <dgm:cxnLst>
    <dgm:cxn modelId="{869E2303-96BA-4643-954B-3D25665BF4C8}" srcId="{E133BE56-4DAB-4A5B-AE3E-60F550ED93F6}" destId="{79BB44B9-B836-485D-B02F-A86D7DFE937D}" srcOrd="1" destOrd="0" parTransId="{25C7EC1B-3A30-43D0-A2D2-1B31E541EA05}" sibTransId="{DB217F08-105F-4238-A9E2-876208FFF666}"/>
    <dgm:cxn modelId="{BBDAF338-C1A8-4D3A-B45B-21DF69E3645B}" type="presOf" srcId="{79BB44B9-B836-485D-B02F-A86D7DFE937D}" destId="{F7363435-4076-443D-AA28-9DB764ECF78D}" srcOrd="0" destOrd="0" presId="urn:microsoft.com/office/officeart/2005/8/layout/hierarchy1"/>
    <dgm:cxn modelId="{E50EAB5E-A6BF-42E8-B982-CA699E6D758F}" srcId="{E133BE56-4DAB-4A5B-AE3E-60F550ED93F6}" destId="{FD521E27-4BA3-4451-97AC-8A48FE4B0E23}" srcOrd="2" destOrd="0" parTransId="{63447049-E321-47D7-960C-761FC5399E5D}" sibTransId="{8413EB71-ADB8-472C-908C-0D5A1C27A315}"/>
    <dgm:cxn modelId="{B2925D71-0307-40FC-9DE0-5C322AAB4089}" type="presOf" srcId="{E00E8B7E-8451-48F5-89FC-7EA7B6F701A1}" destId="{B80218AD-B904-4F5E-A97E-F4A547D45421}" srcOrd="0" destOrd="0" presId="urn:microsoft.com/office/officeart/2005/8/layout/hierarchy1"/>
    <dgm:cxn modelId="{152D93A0-46E5-4D0B-94AC-4E4E0FDE9723}" type="presOf" srcId="{FD521E27-4BA3-4451-97AC-8A48FE4B0E23}" destId="{2EDFA90D-4C69-448C-9BBF-86604C15663E}" srcOrd="0" destOrd="0" presId="urn:microsoft.com/office/officeart/2005/8/layout/hierarchy1"/>
    <dgm:cxn modelId="{3BA797BE-B78B-4361-816B-27828658C653}" type="presOf" srcId="{E133BE56-4DAB-4A5B-AE3E-60F550ED93F6}" destId="{08C11633-F435-48E3-A9FC-5EA88DB82703}" srcOrd="0" destOrd="0" presId="urn:microsoft.com/office/officeart/2005/8/layout/hierarchy1"/>
    <dgm:cxn modelId="{F83CFBD8-CAA0-4DAE-9A68-2AB450785AE2}" srcId="{E133BE56-4DAB-4A5B-AE3E-60F550ED93F6}" destId="{E00E8B7E-8451-48F5-89FC-7EA7B6F701A1}" srcOrd="0" destOrd="0" parTransId="{0B152FDD-E1E8-4A07-87DB-7F9C9D3DA4AA}" sibTransId="{BC8220F4-2F62-4689-AA2E-435E1E2D22DA}"/>
    <dgm:cxn modelId="{C4C7FBED-E0BA-46A3-A1C3-076A30C05F03}" type="presParOf" srcId="{08C11633-F435-48E3-A9FC-5EA88DB82703}" destId="{EDF55600-9F3D-44B8-BAE9-51ABE7DBDC0E}" srcOrd="0" destOrd="0" presId="urn:microsoft.com/office/officeart/2005/8/layout/hierarchy1"/>
    <dgm:cxn modelId="{F13E84FC-46BC-43E1-B70F-2A62DDF12434}" type="presParOf" srcId="{EDF55600-9F3D-44B8-BAE9-51ABE7DBDC0E}" destId="{A4DBBCD8-3690-4DE3-BCD3-A364BA2DE1EA}" srcOrd="0" destOrd="0" presId="urn:microsoft.com/office/officeart/2005/8/layout/hierarchy1"/>
    <dgm:cxn modelId="{79D15177-F75E-4EF5-9494-7E74621EDC22}" type="presParOf" srcId="{A4DBBCD8-3690-4DE3-BCD3-A364BA2DE1EA}" destId="{A66B5493-532F-4B6F-A954-AD6BC0D55EB7}" srcOrd="0" destOrd="0" presId="urn:microsoft.com/office/officeart/2005/8/layout/hierarchy1"/>
    <dgm:cxn modelId="{B3E41728-C266-4105-B7DA-A5DF3162D030}" type="presParOf" srcId="{A4DBBCD8-3690-4DE3-BCD3-A364BA2DE1EA}" destId="{B80218AD-B904-4F5E-A97E-F4A547D45421}" srcOrd="1" destOrd="0" presId="urn:microsoft.com/office/officeart/2005/8/layout/hierarchy1"/>
    <dgm:cxn modelId="{93181481-FB52-4BD1-B655-45313A427467}" type="presParOf" srcId="{EDF55600-9F3D-44B8-BAE9-51ABE7DBDC0E}" destId="{5336E65F-2CD3-4FDB-8974-7517FBBAEF66}" srcOrd="1" destOrd="0" presId="urn:microsoft.com/office/officeart/2005/8/layout/hierarchy1"/>
    <dgm:cxn modelId="{7E07160E-0A46-4B3B-B55B-9F7242A20D96}" type="presParOf" srcId="{08C11633-F435-48E3-A9FC-5EA88DB82703}" destId="{4B964B6A-0AB4-42F1-848D-79362873A0F4}" srcOrd="1" destOrd="0" presId="urn:microsoft.com/office/officeart/2005/8/layout/hierarchy1"/>
    <dgm:cxn modelId="{C7FC5DD2-4185-4501-88EE-328057B1A914}" type="presParOf" srcId="{4B964B6A-0AB4-42F1-848D-79362873A0F4}" destId="{C4712229-2051-4CF6-A0ED-2A83C148259E}" srcOrd="0" destOrd="0" presId="urn:microsoft.com/office/officeart/2005/8/layout/hierarchy1"/>
    <dgm:cxn modelId="{82A21CB3-312A-486C-AA8C-CC33BC7EABF6}" type="presParOf" srcId="{C4712229-2051-4CF6-A0ED-2A83C148259E}" destId="{E7261747-3103-4F9D-9858-52AF95C23AF5}" srcOrd="0" destOrd="0" presId="urn:microsoft.com/office/officeart/2005/8/layout/hierarchy1"/>
    <dgm:cxn modelId="{DD5DEF50-9B70-45E7-92BA-A4AEEE6F3178}" type="presParOf" srcId="{C4712229-2051-4CF6-A0ED-2A83C148259E}" destId="{F7363435-4076-443D-AA28-9DB764ECF78D}" srcOrd="1" destOrd="0" presId="urn:microsoft.com/office/officeart/2005/8/layout/hierarchy1"/>
    <dgm:cxn modelId="{0025CB48-F88A-41A9-8361-8BA1329E392E}" type="presParOf" srcId="{4B964B6A-0AB4-42F1-848D-79362873A0F4}" destId="{57268BA8-D52F-427D-A53B-09716506DEB6}" srcOrd="1" destOrd="0" presId="urn:microsoft.com/office/officeart/2005/8/layout/hierarchy1"/>
    <dgm:cxn modelId="{82B242EA-03AD-4D5D-A3A5-BFD11F9AA250}" type="presParOf" srcId="{08C11633-F435-48E3-A9FC-5EA88DB82703}" destId="{58DF09C4-93AD-47C1-A048-C669A92B61B4}" srcOrd="2" destOrd="0" presId="urn:microsoft.com/office/officeart/2005/8/layout/hierarchy1"/>
    <dgm:cxn modelId="{9C7C105E-079C-40C1-8FBC-271CA9D92CF4}" type="presParOf" srcId="{58DF09C4-93AD-47C1-A048-C669A92B61B4}" destId="{448E102A-B6C2-4B7D-9BE9-05886CF10CF1}" srcOrd="0" destOrd="0" presId="urn:microsoft.com/office/officeart/2005/8/layout/hierarchy1"/>
    <dgm:cxn modelId="{8CFFF83F-AE9C-4C2C-ABC4-B0CEAE19DB19}" type="presParOf" srcId="{448E102A-B6C2-4B7D-9BE9-05886CF10CF1}" destId="{6DAB0869-3D51-44D4-B32E-639BE7D36FEE}" srcOrd="0" destOrd="0" presId="urn:microsoft.com/office/officeart/2005/8/layout/hierarchy1"/>
    <dgm:cxn modelId="{59390CC4-96A5-43C4-AF46-5B985983A975}" type="presParOf" srcId="{448E102A-B6C2-4B7D-9BE9-05886CF10CF1}" destId="{2EDFA90D-4C69-448C-9BBF-86604C15663E}" srcOrd="1" destOrd="0" presId="urn:microsoft.com/office/officeart/2005/8/layout/hierarchy1"/>
    <dgm:cxn modelId="{65DE25CA-A828-4F75-87FC-41E333E7B00A}" type="presParOf" srcId="{58DF09C4-93AD-47C1-A048-C669A92B61B4}" destId="{E507AA22-D281-416D-9534-BFEC6F12B5B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A2B2C6-895C-40D9-B711-B34C001372E9}"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EE30D4CB-053F-4BB0-A140-B26D5C2ED5FD}">
      <dgm:prSet/>
      <dgm:spPr/>
      <dgm:t>
        <a:bodyPr/>
        <a:lstStyle/>
        <a:p>
          <a:pPr>
            <a:defRPr b="1"/>
          </a:pPr>
          <a:r>
            <a:rPr lang="en-US" dirty="0"/>
            <a:t>Applicant File Reviews</a:t>
          </a:r>
        </a:p>
      </dgm:t>
    </dgm:pt>
    <dgm:pt modelId="{22C47086-D279-453A-98CC-FFB3933533FD}" type="parTrans" cxnId="{11EC2A4F-784F-4989-B84A-2B67E9D31E54}">
      <dgm:prSet/>
      <dgm:spPr/>
      <dgm:t>
        <a:bodyPr/>
        <a:lstStyle/>
        <a:p>
          <a:endParaRPr lang="en-US"/>
        </a:p>
      </dgm:t>
    </dgm:pt>
    <dgm:pt modelId="{3AC94498-FA9B-49F8-9DB1-AEB86EF243E8}" type="sibTrans" cxnId="{11EC2A4F-784F-4989-B84A-2B67E9D31E54}">
      <dgm:prSet/>
      <dgm:spPr/>
      <dgm:t>
        <a:bodyPr/>
        <a:lstStyle/>
        <a:p>
          <a:endParaRPr lang="en-US"/>
        </a:p>
      </dgm:t>
    </dgm:pt>
    <dgm:pt modelId="{53685276-7F93-4BBC-BA0C-D34F1678C455}">
      <dgm:prSet custT="1"/>
      <dgm:spPr/>
      <dgm:t>
        <a:bodyPr/>
        <a:lstStyle/>
        <a:p>
          <a:r>
            <a:rPr lang="en-US" sz="1800" dirty="0"/>
            <a:t>CIS access</a:t>
          </a:r>
        </a:p>
      </dgm:t>
    </dgm:pt>
    <dgm:pt modelId="{64DAB654-C63D-4D8B-9B03-D846DF94F88E}" type="parTrans" cxnId="{ADE7500D-ACAC-4DC9-BDEA-C2E9EA6457BF}">
      <dgm:prSet/>
      <dgm:spPr/>
      <dgm:t>
        <a:bodyPr/>
        <a:lstStyle/>
        <a:p>
          <a:endParaRPr lang="en-US"/>
        </a:p>
      </dgm:t>
    </dgm:pt>
    <dgm:pt modelId="{338E2E97-0F6F-4251-A0B5-34A8405C3D8F}" type="sibTrans" cxnId="{ADE7500D-ACAC-4DC9-BDEA-C2E9EA6457BF}">
      <dgm:prSet/>
      <dgm:spPr/>
      <dgm:t>
        <a:bodyPr/>
        <a:lstStyle/>
        <a:p>
          <a:endParaRPr lang="en-US"/>
        </a:p>
      </dgm:t>
    </dgm:pt>
    <dgm:pt modelId="{D13D17E8-B2EB-4E11-BDA6-436E1C4F43E9}">
      <dgm:prSet custT="1"/>
      <dgm:spPr/>
      <dgm:t>
        <a:bodyPr/>
        <a:lstStyle/>
        <a:p>
          <a:r>
            <a:rPr lang="en-US" sz="1800" dirty="0"/>
            <a:t>Telephone interviews, Video conference</a:t>
          </a:r>
        </a:p>
      </dgm:t>
    </dgm:pt>
    <dgm:pt modelId="{4343E77F-F621-46F1-B596-7F828EB0392A}" type="parTrans" cxnId="{726B5E0E-2113-4F30-9FD1-B96061206664}">
      <dgm:prSet/>
      <dgm:spPr/>
      <dgm:t>
        <a:bodyPr/>
        <a:lstStyle/>
        <a:p>
          <a:endParaRPr lang="en-US"/>
        </a:p>
      </dgm:t>
    </dgm:pt>
    <dgm:pt modelId="{1952EEFB-67A0-404E-AC1C-E4C798225A78}" type="sibTrans" cxnId="{726B5E0E-2113-4F30-9FD1-B96061206664}">
      <dgm:prSet/>
      <dgm:spPr/>
      <dgm:t>
        <a:bodyPr/>
        <a:lstStyle/>
        <a:p>
          <a:endParaRPr lang="en-US"/>
        </a:p>
      </dgm:t>
    </dgm:pt>
    <dgm:pt modelId="{3F37AD30-649B-4CD7-81DD-C2680947C207}">
      <dgm:prSet custT="1"/>
      <dgm:spPr/>
      <dgm:t>
        <a:bodyPr/>
        <a:lstStyle/>
        <a:p>
          <a:r>
            <a:rPr lang="en-US" sz="1800" dirty="0"/>
            <a:t>Upload DTA or HCNA assessments to CIS</a:t>
          </a:r>
        </a:p>
      </dgm:t>
    </dgm:pt>
    <dgm:pt modelId="{B237C9FC-9791-4993-8FF6-77C6065AD3E6}" type="parTrans" cxnId="{6D3C2F41-B4D8-472E-BE42-AC324E591D6D}">
      <dgm:prSet/>
      <dgm:spPr/>
      <dgm:t>
        <a:bodyPr/>
        <a:lstStyle/>
        <a:p>
          <a:endParaRPr lang="en-US"/>
        </a:p>
      </dgm:t>
    </dgm:pt>
    <dgm:pt modelId="{646D7D1E-F7D8-44E7-8C2B-08DA44CAAC7E}" type="sibTrans" cxnId="{6D3C2F41-B4D8-472E-BE42-AC324E591D6D}">
      <dgm:prSet/>
      <dgm:spPr/>
      <dgm:t>
        <a:bodyPr/>
        <a:lstStyle/>
        <a:p>
          <a:endParaRPr lang="en-US"/>
        </a:p>
      </dgm:t>
    </dgm:pt>
    <dgm:pt modelId="{57831BEF-4866-4510-AE4A-2A0299E7CC24}">
      <dgm:prSet/>
      <dgm:spPr/>
      <dgm:t>
        <a:bodyPr/>
        <a:lstStyle/>
        <a:p>
          <a:pPr>
            <a:defRPr b="1"/>
          </a:pPr>
          <a:r>
            <a:rPr lang="en-US" dirty="0">
              <a:solidFill>
                <a:schemeClr val="accent2"/>
              </a:solidFill>
            </a:rPr>
            <a:t>NEW STUDENTS</a:t>
          </a:r>
        </a:p>
        <a:p>
          <a:pPr>
            <a:defRPr b="1"/>
          </a:pPr>
          <a:r>
            <a:rPr lang="en-US" dirty="0"/>
            <a:t>Review of Social Intake Form (SIF) </a:t>
          </a:r>
        </a:p>
      </dgm:t>
    </dgm:pt>
    <dgm:pt modelId="{B4F1E283-984D-46CF-86C4-30F19C5BFFEC}" type="parTrans" cxnId="{3521884A-EBCA-48CF-96A2-A813AB91DAFE}">
      <dgm:prSet/>
      <dgm:spPr/>
      <dgm:t>
        <a:bodyPr/>
        <a:lstStyle/>
        <a:p>
          <a:endParaRPr lang="en-US"/>
        </a:p>
      </dgm:t>
    </dgm:pt>
    <dgm:pt modelId="{3F452FDE-2AB0-45E8-8BC1-E9626D3E856F}" type="sibTrans" cxnId="{3521884A-EBCA-48CF-96A2-A813AB91DAFE}">
      <dgm:prSet/>
      <dgm:spPr/>
      <dgm:t>
        <a:bodyPr/>
        <a:lstStyle/>
        <a:p>
          <a:endParaRPr lang="en-US"/>
        </a:p>
      </dgm:t>
    </dgm:pt>
    <dgm:pt modelId="{704E5C19-6881-4B2F-ACF9-9B933B99727D}">
      <dgm:prSet custT="1"/>
      <dgm:spPr/>
      <dgm:t>
        <a:bodyPr/>
        <a:lstStyle/>
        <a:p>
          <a:r>
            <a:rPr lang="en-US" sz="2000" dirty="0"/>
            <a:t>An online mechanism to conduct and review the Social Intake Form (SIF) .</a:t>
          </a:r>
        </a:p>
      </dgm:t>
    </dgm:pt>
    <dgm:pt modelId="{E2934289-064D-4004-B569-BD5248A8C176}" type="parTrans" cxnId="{E50D1927-35C7-4D55-81D5-0DECCB7103C1}">
      <dgm:prSet/>
      <dgm:spPr/>
      <dgm:t>
        <a:bodyPr/>
        <a:lstStyle/>
        <a:p>
          <a:endParaRPr lang="en-US"/>
        </a:p>
      </dgm:t>
    </dgm:pt>
    <dgm:pt modelId="{78909E97-2405-4CD1-B7DB-281941F546D3}" type="sibTrans" cxnId="{E50D1927-35C7-4D55-81D5-0DECCB7103C1}">
      <dgm:prSet/>
      <dgm:spPr/>
      <dgm:t>
        <a:bodyPr/>
        <a:lstStyle/>
        <a:p>
          <a:endParaRPr lang="en-US"/>
        </a:p>
      </dgm:t>
    </dgm:pt>
    <dgm:pt modelId="{7CA8ED33-38AD-4840-AE0F-6231B9E09018}">
      <dgm:prSet/>
      <dgm:spPr/>
      <dgm:t>
        <a:bodyPr/>
        <a:lstStyle/>
        <a:p>
          <a:pPr>
            <a:defRPr b="1"/>
          </a:pPr>
          <a:r>
            <a:rPr lang="en-US" dirty="0"/>
            <a:t>Mental-health assessments and recommendations for referred students.</a:t>
          </a:r>
        </a:p>
      </dgm:t>
    </dgm:pt>
    <dgm:pt modelId="{62895A39-7115-459E-9A9B-17D8532F5E36}" type="parTrans" cxnId="{CB09722E-4F26-4458-8D28-601FA40EC510}">
      <dgm:prSet/>
      <dgm:spPr/>
      <dgm:t>
        <a:bodyPr/>
        <a:lstStyle/>
        <a:p>
          <a:endParaRPr lang="en-US"/>
        </a:p>
      </dgm:t>
    </dgm:pt>
    <dgm:pt modelId="{FC9A5312-DBF8-4605-8C45-F06EC00623C8}" type="sibTrans" cxnId="{CB09722E-4F26-4458-8D28-601FA40EC510}">
      <dgm:prSet/>
      <dgm:spPr/>
      <dgm:t>
        <a:bodyPr/>
        <a:lstStyle/>
        <a:p>
          <a:endParaRPr lang="en-US"/>
        </a:p>
      </dgm:t>
    </dgm:pt>
    <dgm:pt modelId="{3ABE869C-D389-407C-BE93-4D7FBA8789F3}">
      <dgm:prSet custT="1"/>
      <dgm:spPr/>
      <dgm:t>
        <a:bodyPr/>
        <a:lstStyle/>
        <a:p>
          <a:r>
            <a:rPr lang="en-US" sz="2000" dirty="0"/>
            <a:t>Telephone</a:t>
          </a:r>
        </a:p>
      </dgm:t>
    </dgm:pt>
    <dgm:pt modelId="{27292A6D-65CD-42BC-91A3-F9DDDCFFF9D6}" type="parTrans" cxnId="{E0B7BC31-DEFA-4779-9E3F-7AF8A01A0F90}">
      <dgm:prSet/>
      <dgm:spPr/>
      <dgm:t>
        <a:bodyPr/>
        <a:lstStyle/>
        <a:p>
          <a:endParaRPr lang="en-US"/>
        </a:p>
      </dgm:t>
    </dgm:pt>
    <dgm:pt modelId="{B57D3E56-E686-4D9F-9900-2CAD186B9871}" type="sibTrans" cxnId="{E0B7BC31-DEFA-4779-9E3F-7AF8A01A0F90}">
      <dgm:prSet/>
      <dgm:spPr/>
      <dgm:t>
        <a:bodyPr/>
        <a:lstStyle/>
        <a:p>
          <a:endParaRPr lang="en-US"/>
        </a:p>
      </dgm:t>
    </dgm:pt>
    <dgm:pt modelId="{E16E5E19-39D2-4E69-94C9-2F61AB3F3009}">
      <dgm:prSet custT="1"/>
      <dgm:spPr/>
      <dgm:t>
        <a:bodyPr/>
        <a:lstStyle/>
        <a:p>
          <a:r>
            <a:rPr lang="en-US" sz="2000" dirty="0"/>
            <a:t>Video conference</a:t>
          </a:r>
        </a:p>
      </dgm:t>
    </dgm:pt>
    <dgm:pt modelId="{4BE568BB-B54A-4A94-8271-E564476796BE}" type="parTrans" cxnId="{32C0ACEE-487A-4B2C-884C-D1EB6DFEFD6C}">
      <dgm:prSet/>
      <dgm:spPr/>
      <dgm:t>
        <a:bodyPr/>
        <a:lstStyle/>
        <a:p>
          <a:endParaRPr lang="en-US"/>
        </a:p>
      </dgm:t>
    </dgm:pt>
    <dgm:pt modelId="{33DB4928-86D5-4AB4-92B0-257C706C7C68}" type="sibTrans" cxnId="{32C0ACEE-487A-4B2C-884C-D1EB6DFEFD6C}">
      <dgm:prSet/>
      <dgm:spPr/>
      <dgm:t>
        <a:bodyPr/>
        <a:lstStyle/>
        <a:p>
          <a:endParaRPr lang="en-US"/>
        </a:p>
      </dgm:t>
    </dgm:pt>
    <dgm:pt modelId="{6DC27762-0FE7-4D9D-82A6-4B724BE769FB}">
      <dgm:prSet/>
      <dgm:spPr/>
      <dgm:t>
        <a:bodyPr/>
        <a:lstStyle/>
        <a:p>
          <a:pPr>
            <a:defRPr b="1"/>
          </a:pPr>
          <a:r>
            <a:rPr lang="en-US" dirty="0"/>
            <a:t>Medical Separation with Reinstatement Rights (MSWR) or medical separation</a:t>
          </a:r>
        </a:p>
      </dgm:t>
    </dgm:pt>
    <dgm:pt modelId="{0652351C-EFF0-447D-BE98-E3191275DE3D}" type="parTrans" cxnId="{12429CAD-92E2-43F1-A18E-438D5F253822}">
      <dgm:prSet/>
      <dgm:spPr/>
      <dgm:t>
        <a:bodyPr/>
        <a:lstStyle/>
        <a:p>
          <a:endParaRPr lang="en-US"/>
        </a:p>
      </dgm:t>
    </dgm:pt>
    <dgm:pt modelId="{0084A10E-477C-4090-B038-EE2205CFE813}" type="sibTrans" cxnId="{12429CAD-92E2-43F1-A18E-438D5F253822}">
      <dgm:prSet/>
      <dgm:spPr/>
      <dgm:t>
        <a:bodyPr/>
        <a:lstStyle/>
        <a:p>
          <a:endParaRPr lang="en-US"/>
        </a:p>
      </dgm:t>
    </dgm:pt>
    <dgm:pt modelId="{08B40C37-D22E-41C2-B765-1AA4787F559F}">
      <dgm:prSet custT="1"/>
      <dgm:spPr/>
      <dgm:t>
        <a:bodyPr/>
        <a:lstStyle/>
        <a:p>
          <a:r>
            <a:rPr lang="en-US" sz="2000" dirty="0"/>
            <a:t>Justification or documentation to support MSWR </a:t>
          </a:r>
        </a:p>
      </dgm:t>
    </dgm:pt>
    <dgm:pt modelId="{772021EA-6EC2-46BF-9842-13CFB3ADE549}" type="parTrans" cxnId="{94BEDDEA-784B-4BBB-9BCE-54533C99DDCA}">
      <dgm:prSet/>
      <dgm:spPr/>
      <dgm:t>
        <a:bodyPr/>
        <a:lstStyle/>
        <a:p>
          <a:endParaRPr lang="en-US"/>
        </a:p>
      </dgm:t>
    </dgm:pt>
    <dgm:pt modelId="{8967DF41-FAC2-4789-8D1F-76CF237C0ACB}" type="sibTrans" cxnId="{94BEDDEA-784B-4BBB-9BCE-54533C99DDCA}">
      <dgm:prSet/>
      <dgm:spPr/>
      <dgm:t>
        <a:bodyPr/>
        <a:lstStyle/>
        <a:p>
          <a:endParaRPr lang="en-US"/>
        </a:p>
      </dgm:t>
    </dgm:pt>
    <dgm:pt modelId="{61848869-7A46-4190-95A7-AB5AE6CD24DB}" type="pres">
      <dgm:prSet presAssocID="{8EA2B2C6-895C-40D9-B711-B34C001372E9}" presName="Name0" presStyleCnt="0">
        <dgm:presLayoutVars>
          <dgm:dir/>
          <dgm:animLvl val="lvl"/>
          <dgm:resizeHandles val="exact"/>
        </dgm:presLayoutVars>
      </dgm:prSet>
      <dgm:spPr/>
    </dgm:pt>
    <dgm:pt modelId="{B21084F2-0D33-49BB-B7C7-9CD135407579}" type="pres">
      <dgm:prSet presAssocID="{EE30D4CB-053F-4BB0-A140-B26D5C2ED5FD}" presName="linNode" presStyleCnt="0"/>
      <dgm:spPr/>
    </dgm:pt>
    <dgm:pt modelId="{CD831294-A553-48C8-8187-DEEE1DABA8F4}" type="pres">
      <dgm:prSet presAssocID="{EE30D4CB-053F-4BB0-A140-B26D5C2ED5FD}" presName="parentText" presStyleLbl="node1" presStyleIdx="0" presStyleCnt="4">
        <dgm:presLayoutVars>
          <dgm:chMax val="1"/>
          <dgm:bulletEnabled val="1"/>
        </dgm:presLayoutVars>
      </dgm:prSet>
      <dgm:spPr/>
    </dgm:pt>
    <dgm:pt modelId="{0DD11EB0-2633-4E10-8B99-0BDC1A9A343C}" type="pres">
      <dgm:prSet presAssocID="{EE30D4CB-053F-4BB0-A140-B26D5C2ED5FD}" presName="descendantText" presStyleLbl="alignAccFollowNode1" presStyleIdx="0" presStyleCnt="4" custScaleY="128084">
        <dgm:presLayoutVars>
          <dgm:bulletEnabled val="1"/>
        </dgm:presLayoutVars>
      </dgm:prSet>
      <dgm:spPr/>
    </dgm:pt>
    <dgm:pt modelId="{8114499F-CECE-475E-A665-A51FD6F27A5B}" type="pres">
      <dgm:prSet presAssocID="{3AC94498-FA9B-49F8-9DB1-AEB86EF243E8}" presName="sp" presStyleCnt="0"/>
      <dgm:spPr/>
    </dgm:pt>
    <dgm:pt modelId="{B1D657B0-9A5B-49A7-8172-BA62ABC778C2}" type="pres">
      <dgm:prSet presAssocID="{57831BEF-4866-4510-AE4A-2A0299E7CC24}" presName="linNode" presStyleCnt="0"/>
      <dgm:spPr/>
    </dgm:pt>
    <dgm:pt modelId="{66B670D0-8B56-4285-B962-87ED8ECB0CFD}" type="pres">
      <dgm:prSet presAssocID="{57831BEF-4866-4510-AE4A-2A0299E7CC24}" presName="parentText" presStyleLbl="node1" presStyleIdx="1" presStyleCnt="4">
        <dgm:presLayoutVars>
          <dgm:chMax val="1"/>
          <dgm:bulletEnabled val="1"/>
        </dgm:presLayoutVars>
      </dgm:prSet>
      <dgm:spPr/>
    </dgm:pt>
    <dgm:pt modelId="{431BE26E-2B23-4D5E-9427-848449CB91CD}" type="pres">
      <dgm:prSet presAssocID="{57831BEF-4866-4510-AE4A-2A0299E7CC24}" presName="descendantText" presStyleLbl="alignAccFollowNode1" presStyleIdx="1" presStyleCnt="4">
        <dgm:presLayoutVars>
          <dgm:bulletEnabled val="1"/>
        </dgm:presLayoutVars>
      </dgm:prSet>
      <dgm:spPr/>
    </dgm:pt>
    <dgm:pt modelId="{2615FFF3-1D66-4B9D-BF48-06AF9D4E5BA2}" type="pres">
      <dgm:prSet presAssocID="{3F452FDE-2AB0-45E8-8BC1-E9626D3E856F}" presName="sp" presStyleCnt="0"/>
      <dgm:spPr/>
    </dgm:pt>
    <dgm:pt modelId="{F09F683B-5813-41D0-A264-9CA1C2B49B8B}" type="pres">
      <dgm:prSet presAssocID="{7CA8ED33-38AD-4840-AE0F-6231B9E09018}" presName="linNode" presStyleCnt="0"/>
      <dgm:spPr/>
    </dgm:pt>
    <dgm:pt modelId="{B6AD0C96-1A3B-488B-A3EF-F561D4AAC8AF}" type="pres">
      <dgm:prSet presAssocID="{7CA8ED33-38AD-4840-AE0F-6231B9E09018}" presName="parentText" presStyleLbl="node1" presStyleIdx="2" presStyleCnt="4">
        <dgm:presLayoutVars>
          <dgm:chMax val="1"/>
          <dgm:bulletEnabled val="1"/>
        </dgm:presLayoutVars>
      </dgm:prSet>
      <dgm:spPr/>
    </dgm:pt>
    <dgm:pt modelId="{E156213E-50B2-4D1F-ABB8-5C730C512F6B}" type="pres">
      <dgm:prSet presAssocID="{7CA8ED33-38AD-4840-AE0F-6231B9E09018}" presName="descendantText" presStyleLbl="alignAccFollowNode1" presStyleIdx="2" presStyleCnt="4">
        <dgm:presLayoutVars>
          <dgm:bulletEnabled val="1"/>
        </dgm:presLayoutVars>
      </dgm:prSet>
      <dgm:spPr/>
    </dgm:pt>
    <dgm:pt modelId="{08695509-D4B6-434E-ABC2-0DAB0855A31B}" type="pres">
      <dgm:prSet presAssocID="{FC9A5312-DBF8-4605-8C45-F06EC00623C8}" presName="sp" presStyleCnt="0"/>
      <dgm:spPr/>
    </dgm:pt>
    <dgm:pt modelId="{72FBDAD1-40FC-4347-8389-2A0530641473}" type="pres">
      <dgm:prSet presAssocID="{6DC27762-0FE7-4D9D-82A6-4B724BE769FB}" presName="linNode" presStyleCnt="0"/>
      <dgm:spPr/>
    </dgm:pt>
    <dgm:pt modelId="{08C2C8D8-0315-4FD0-9D27-0522D218E59A}" type="pres">
      <dgm:prSet presAssocID="{6DC27762-0FE7-4D9D-82A6-4B724BE769FB}" presName="parentText" presStyleLbl="node1" presStyleIdx="3" presStyleCnt="4">
        <dgm:presLayoutVars>
          <dgm:chMax val="1"/>
          <dgm:bulletEnabled val="1"/>
        </dgm:presLayoutVars>
      </dgm:prSet>
      <dgm:spPr/>
    </dgm:pt>
    <dgm:pt modelId="{5BFC2CB2-B4E4-40AB-A01E-4DA0257885E0}" type="pres">
      <dgm:prSet presAssocID="{6DC27762-0FE7-4D9D-82A6-4B724BE769FB}" presName="descendantText" presStyleLbl="alignAccFollowNode1" presStyleIdx="3" presStyleCnt="4">
        <dgm:presLayoutVars>
          <dgm:bulletEnabled val="1"/>
        </dgm:presLayoutVars>
      </dgm:prSet>
      <dgm:spPr/>
    </dgm:pt>
  </dgm:ptLst>
  <dgm:cxnLst>
    <dgm:cxn modelId="{67ABE703-D074-4078-AD7E-B33C10C06B9B}" type="presOf" srcId="{D13D17E8-B2EB-4E11-BDA6-436E1C4F43E9}" destId="{0DD11EB0-2633-4E10-8B99-0BDC1A9A343C}" srcOrd="0" destOrd="1" presId="urn:microsoft.com/office/officeart/2005/8/layout/vList5"/>
    <dgm:cxn modelId="{ADE7500D-ACAC-4DC9-BDEA-C2E9EA6457BF}" srcId="{EE30D4CB-053F-4BB0-A140-B26D5C2ED5FD}" destId="{53685276-7F93-4BBC-BA0C-D34F1678C455}" srcOrd="0" destOrd="0" parTransId="{64DAB654-C63D-4D8B-9B03-D846DF94F88E}" sibTransId="{338E2E97-0F6F-4251-A0B5-34A8405C3D8F}"/>
    <dgm:cxn modelId="{726B5E0E-2113-4F30-9FD1-B96061206664}" srcId="{EE30D4CB-053F-4BB0-A140-B26D5C2ED5FD}" destId="{D13D17E8-B2EB-4E11-BDA6-436E1C4F43E9}" srcOrd="1" destOrd="0" parTransId="{4343E77F-F621-46F1-B596-7F828EB0392A}" sibTransId="{1952EEFB-67A0-404E-AC1C-E4C798225A78}"/>
    <dgm:cxn modelId="{D0D8E323-9CEF-4451-9366-B88B06D5D91B}" type="presOf" srcId="{EE30D4CB-053F-4BB0-A140-B26D5C2ED5FD}" destId="{CD831294-A553-48C8-8187-DEEE1DABA8F4}" srcOrd="0" destOrd="0" presId="urn:microsoft.com/office/officeart/2005/8/layout/vList5"/>
    <dgm:cxn modelId="{E50D1927-35C7-4D55-81D5-0DECCB7103C1}" srcId="{57831BEF-4866-4510-AE4A-2A0299E7CC24}" destId="{704E5C19-6881-4B2F-ACF9-9B933B99727D}" srcOrd="0" destOrd="0" parTransId="{E2934289-064D-4004-B569-BD5248A8C176}" sibTransId="{78909E97-2405-4CD1-B7DB-281941F546D3}"/>
    <dgm:cxn modelId="{CB09722E-4F26-4458-8D28-601FA40EC510}" srcId="{8EA2B2C6-895C-40D9-B711-B34C001372E9}" destId="{7CA8ED33-38AD-4840-AE0F-6231B9E09018}" srcOrd="2" destOrd="0" parTransId="{62895A39-7115-459E-9A9B-17D8532F5E36}" sibTransId="{FC9A5312-DBF8-4605-8C45-F06EC00623C8}"/>
    <dgm:cxn modelId="{E0B7BC31-DEFA-4779-9E3F-7AF8A01A0F90}" srcId="{7CA8ED33-38AD-4840-AE0F-6231B9E09018}" destId="{3ABE869C-D389-407C-BE93-4D7FBA8789F3}" srcOrd="0" destOrd="0" parTransId="{27292A6D-65CD-42BC-91A3-F9DDDCFFF9D6}" sibTransId="{B57D3E56-E686-4D9F-9900-2CAD186B9871}"/>
    <dgm:cxn modelId="{363A7D38-B5D0-4AF4-B9C8-429A9CACFC1D}" type="presOf" srcId="{3ABE869C-D389-407C-BE93-4D7FBA8789F3}" destId="{E156213E-50B2-4D1F-ABB8-5C730C512F6B}" srcOrd="0" destOrd="0" presId="urn:microsoft.com/office/officeart/2005/8/layout/vList5"/>
    <dgm:cxn modelId="{9EAD563D-CF3B-44D9-B70D-4268F085A679}" type="presOf" srcId="{6DC27762-0FE7-4D9D-82A6-4B724BE769FB}" destId="{08C2C8D8-0315-4FD0-9D27-0522D218E59A}" srcOrd="0" destOrd="0" presId="urn:microsoft.com/office/officeart/2005/8/layout/vList5"/>
    <dgm:cxn modelId="{6D3C2F41-B4D8-472E-BE42-AC324E591D6D}" srcId="{EE30D4CB-053F-4BB0-A140-B26D5C2ED5FD}" destId="{3F37AD30-649B-4CD7-81DD-C2680947C207}" srcOrd="2" destOrd="0" parTransId="{B237C9FC-9791-4993-8FF6-77C6065AD3E6}" sibTransId="{646D7D1E-F7D8-44E7-8C2B-08DA44CAAC7E}"/>
    <dgm:cxn modelId="{8FC81945-F44C-4A3A-B640-B9DC572B35DB}" type="presOf" srcId="{08B40C37-D22E-41C2-B765-1AA4787F559F}" destId="{5BFC2CB2-B4E4-40AB-A01E-4DA0257885E0}" srcOrd="0" destOrd="0" presId="urn:microsoft.com/office/officeart/2005/8/layout/vList5"/>
    <dgm:cxn modelId="{3521884A-EBCA-48CF-96A2-A813AB91DAFE}" srcId="{8EA2B2C6-895C-40D9-B711-B34C001372E9}" destId="{57831BEF-4866-4510-AE4A-2A0299E7CC24}" srcOrd="1" destOrd="0" parTransId="{B4F1E283-984D-46CF-86C4-30F19C5BFFEC}" sibTransId="{3F452FDE-2AB0-45E8-8BC1-E9626D3E856F}"/>
    <dgm:cxn modelId="{11EC2A4F-784F-4989-B84A-2B67E9D31E54}" srcId="{8EA2B2C6-895C-40D9-B711-B34C001372E9}" destId="{EE30D4CB-053F-4BB0-A140-B26D5C2ED5FD}" srcOrd="0" destOrd="0" parTransId="{22C47086-D279-453A-98CC-FFB3933533FD}" sibTransId="{3AC94498-FA9B-49F8-9DB1-AEB86EF243E8}"/>
    <dgm:cxn modelId="{82C29C57-CC05-40DF-BE09-AF7430AB2CC1}" type="presOf" srcId="{704E5C19-6881-4B2F-ACF9-9B933B99727D}" destId="{431BE26E-2B23-4D5E-9427-848449CB91CD}" srcOrd="0" destOrd="0" presId="urn:microsoft.com/office/officeart/2005/8/layout/vList5"/>
    <dgm:cxn modelId="{EEA8E77F-3071-4CEE-856B-4543239E4B08}" type="presOf" srcId="{8EA2B2C6-895C-40D9-B711-B34C001372E9}" destId="{61848869-7A46-4190-95A7-AB5AE6CD24DB}" srcOrd="0" destOrd="0" presId="urn:microsoft.com/office/officeart/2005/8/layout/vList5"/>
    <dgm:cxn modelId="{8C53068E-B3CD-474C-9B32-4C9A714F58A4}" type="presOf" srcId="{57831BEF-4866-4510-AE4A-2A0299E7CC24}" destId="{66B670D0-8B56-4285-B962-87ED8ECB0CFD}" srcOrd="0" destOrd="0" presId="urn:microsoft.com/office/officeart/2005/8/layout/vList5"/>
    <dgm:cxn modelId="{E1B29C9C-2C48-4399-AB3A-534ED1EA9D8A}" type="presOf" srcId="{E16E5E19-39D2-4E69-94C9-2F61AB3F3009}" destId="{E156213E-50B2-4D1F-ABB8-5C730C512F6B}" srcOrd="0" destOrd="1" presId="urn:microsoft.com/office/officeart/2005/8/layout/vList5"/>
    <dgm:cxn modelId="{12429CAD-92E2-43F1-A18E-438D5F253822}" srcId="{8EA2B2C6-895C-40D9-B711-B34C001372E9}" destId="{6DC27762-0FE7-4D9D-82A6-4B724BE769FB}" srcOrd="3" destOrd="0" parTransId="{0652351C-EFF0-447D-BE98-E3191275DE3D}" sibTransId="{0084A10E-477C-4090-B038-EE2205CFE813}"/>
    <dgm:cxn modelId="{7505A0DC-26AE-4F4C-9EC5-C1563D5EF7F4}" type="presOf" srcId="{3F37AD30-649B-4CD7-81DD-C2680947C207}" destId="{0DD11EB0-2633-4E10-8B99-0BDC1A9A343C}" srcOrd="0" destOrd="2" presId="urn:microsoft.com/office/officeart/2005/8/layout/vList5"/>
    <dgm:cxn modelId="{94BEDDEA-784B-4BBB-9BCE-54533C99DDCA}" srcId="{6DC27762-0FE7-4D9D-82A6-4B724BE769FB}" destId="{08B40C37-D22E-41C2-B765-1AA4787F559F}" srcOrd="0" destOrd="0" parTransId="{772021EA-6EC2-46BF-9842-13CFB3ADE549}" sibTransId="{8967DF41-FAC2-4789-8D1F-76CF237C0ACB}"/>
    <dgm:cxn modelId="{32C0ACEE-487A-4B2C-884C-D1EB6DFEFD6C}" srcId="{7CA8ED33-38AD-4840-AE0F-6231B9E09018}" destId="{E16E5E19-39D2-4E69-94C9-2F61AB3F3009}" srcOrd="1" destOrd="0" parTransId="{4BE568BB-B54A-4A94-8271-E564476796BE}" sibTransId="{33DB4928-86D5-4AB4-92B0-257C706C7C68}"/>
    <dgm:cxn modelId="{5614AAFC-D7CB-428E-B8C7-5AA647A91685}" type="presOf" srcId="{53685276-7F93-4BBC-BA0C-D34F1678C455}" destId="{0DD11EB0-2633-4E10-8B99-0BDC1A9A343C}" srcOrd="0" destOrd="0" presId="urn:microsoft.com/office/officeart/2005/8/layout/vList5"/>
    <dgm:cxn modelId="{13FD9EFD-18B9-4213-AFE5-600962302BE1}" type="presOf" srcId="{7CA8ED33-38AD-4840-AE0F-6231B9E09018}" destId="{B6AD0C96-1A3B-488B-A3EF-F561D4AAC8AF}" srcOrd="0" destOrd="0" presId="urn:microsoft.com/office/officeart/2005/8/layout/vList5"/>
    <dgm:cxn modelId="{C8F0A7E1-6A63-4555-A81D-EEA58E812FD6}" type="presParOf" srcId="{61848869-7A46-4190-95A7-AB5AE6CD24DB}" destId="{B21084F2-0D33-49BB-B7C7-9CD135407579}" srcOrd="0" destOrd="0" presId="urn:microsoft.com/office/officeart/2005/8/layout/vList5"/>
    <dgm:cxn modelId="{406DCF66-ABE7-42E8-B091-7A92AB9B7D84}" type="presParOf" srcId="{B21084F2-0D33-49BB-B7C7-9CD135407579}" destId="{CD831294-A553-48C8-8187-DEEE1DABA8F4}" srcOrd="0" destOrd="0" presId="urn:microsoft.com/office/officeart/2005/8/layout/vList5"/>
    <dgm:cxn modelId="{1468CF51-9A2D-4527-9E1E-818473C4E5BE}" type="presParOf" srcId="{B21084F2-0D33-49BB-B7C7-9CD135407579}" destId="{0DD11EB0-2633-4E10-8B99-0BDC1A9A343C}" srcOrd="1" destOrd="0" presId="urn:microsoft.com/office/officeart/2005/8/layout/vList5"/>
    <dgm:cxn modelId="{44471436-8131-45B0-9440-9BE2AD5E2C15}" type="presParOf" srcId="{61848869-7A46-4190-95A7-AB5AE6CD24DB}" destId="{8114499F-CECE-475E-A665-A51FD6F27A5B}" srcOrd="1" destOrd="0" presId="urn:microsoft.com/office/officeart/2005/8/layout/vList5"/>
    <dgm:cxn modelId="{F5C36D6C-7CAA-494B-ACB8-A171D5D1181B}" type="presParOf" srcId="{61848869-7A46-4190-95A7-AB5AE6CD24DB}" destId="{B1D657B0-9A5B-49A7-8172-BA62ABC778C2}" srcOrd="2" destOrd="0" presId="urn:microsoft.com/office/officeart/2005/8/layout/vList5"/>
    <dgm:cxn modelId="{FC211B36-9188-4358-B464-E57796AB3300}" type="presParOf" srcId="{B1D657B0-9A5B-49A7-8172-BA62ABC778C2}" destId="{66B670D0-8B56-4285-B962-87ED8ECB0CFD}" srcOrd="0" destOrd="0" presId="urn:microsoft.com/office/officeart/2005/8/layout/vList5"/>
    <dgm:cxn modelId="{508BC957-694B-4E6D-B663-2A988B16F7D4}" type="presParOf" srcId="{B1D657B0-9A5B-49A7-8172-BA62ABC778C2}" destId="{431BE26E-2B23-4D5E-9427-848449CB91CD}" srcOrd="1" destOrd="0" presId="urn:microsoft.com/office/officeart/2005/8/layout/vList5"/>
    <dgm:cxn modelId="{97470EA3-25BD-4EA7-9B9A-C640726DE8E5}" type="presParOf" srcId="{61848869-7A46-4190-95A7-AB5AE6CD24DB}" destId="{2615FFF3-1D66-4B9D-BF48-06AF9D4E5BA2}" srcOrd="3" destOrd="0" presId="urn:microsoft.com/office/officeart/2005/8/layout/vList5"/>
    <dgm:cxn modelId="{4C5F6698-B7F0-4926-B8FB-82BB957FA476}" type="presParOf" srcId="{61848869-7A46-4190-95A7-AB5AE6CD24DB}" destId="{F09F683B-5813-41D0-A264-9CA1C2B49B8B}" srcOrd="4" destOrd="0" presId="urn:microsoft.com/office/officeart/2005/8/layout/vList5"/>
    <dgm:cxn modelId="{74CAA7BB-96FA-4310-A906-2CC54AB489AF}" type="presParOf" srcId="{F09F683B-5813-41D0-A264-9CA1C2B49B8B}" destId="{B6AD0C96-1A3B-488B-A3EF-F561D4AAC8AF}" srcOrd="0" destOrd="0" presId="urn:microsoft.com/office/officeart/2005/8/layout/vList5"/>
    <dgm:cxn modelId="{2991F235-86E8-4ADF-BF1E-8ADC26031852}" type="presParOf" srcId="{F09F683B-5813-41D0-A264-9CA1C2B49B8B}" destId="{E156213E-50B2-4D1F-ABB8-5C730C512F6B}" srcOrd="1" destOrd="0" presId="urn:microsoft.com/office/officeart/2005/8/layout/vList5"/>
    <dgm:cxn modelId="{289A1D6C-BBE9-40C7-BEAF-B5ED220E1D13}" type="presParOf" srcId="{61848869-7A46-4190-95A7-AB5AE6CD24DB}" destId="{08695509-D4B6-434E-ABC2-0DAB0855A31B}" srcOrd="5" destOrd="0" presId="urn:microsoft.com/office/officeart/2005/8/layout/vList5"/>
    <dgm:cxn modelId="{24E58F9C-E28E-469B-B022-6B86597B8939}" type="presParOf" srcId="{61848869-7A46-4190-95A7-AB5AE6CD24DB}" destId="{72FBDAD1-40FC-4347-8389-2A0530641473}" srcOrd="6" destOrd="0" presId="urn:microsoft.com/office/officeart/2005/8/layout/vList5"/>
    <dgm:cxn modelId="{1B09B3B2-4420-47A9-B95B-7F96A7ABF035}" type="presParOf" srcId="{72FBDAD1-40FC-4347-8389-2A0530641473}" destId="{08C2C8D8-0315-4FD0-9D27-0522D218E59A}" srcOrd="0" destOrd="0" presId="urn:microsoft.com/office/officeart/2005/8/layout/vList5"/>
    <dgm:cxn modelId="{6CF2E0EA-1B40-4AB5-9D89-9722AA36DCCF}" type="presParOf" srcId="{72FBDAD1-40FC-4347-8389-2A0530641473}" destId="{5BFC2CB2-B4E4-40AB-A01E-4DA0257885E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F8F32-2B64-4FCE-BA19-8DAEFE3B2670}">
      <dsp:nvSpPr>
        <dsp:cNvPr id="0" name=""/>
        <dsp:cNvSpPr/>
      </dsp:nvSpPr>
      <dsp:spPr>
        <a:xfrm>
          <a:off x="698" y="1267945"/>
          <a:ext cx="2451465" cy="15566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FF28F08-6834-474B-93EC-E1A2B67ABCF5}">
      <dsp:nvSpPr>
        <dsp:cNvPr id="0" name=""/>
        <dsp:cNvSpPr/>
      </dsp:nvSpPr>
      <dsp:spPr>
        <a:xfrm>
          <a:off x="273083" y="1526711"/>
          <a:ext cx="2451465" cy="15566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WORK IN PROGRESS</a:t>
          </a:r>
        </a:p>
      </dsp:txBody>
      <dsp:txXfrm>
        <a:off x="318677" y="1572305"/>
        <a:ext cx="2360277" cy="1465492"/>
      </dsp:txXfrm>
    </dsp:sp>
    <dsp:sp modelId="{ABE33F96-F3D3-42F8-8EE1-2013BF79E7A2}">
      <dsp:nvSpPr>
        <dsp:cNvPr id="0" name=""/>
        <dsp:cNvSpPr/>
      </dsp:nvSpPr>
      <dsp:spPr>
        <a:xfrm>
          <a:off x="2996934" y="1267945"/>
          <a:ext cx="2451465" cy="15566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E3FBC5A-819A-4011-B77E-365957F81626}">
      <dsp:nvSpPr>
        <dsp:cNvPr id="0" name=""/>
        <dsp:cNvSpPr/>
      </dsp:nvSpPr>
      <dsp:spPr>
        <a:xfrm>
          <a:off x="3269319" y="1526711"/>
          <a:ext cx="2451465" cy="15566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WE DON’T HAVE ALL THE ANSWERS</a:t>
          </a:r>
        </a:p>
      </dsp:txBody>
      <dsp:txXfrm>
        <a:off x="3314913" y="1572305"/>
        <a:ext cx="2360277" cy="1465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B5493-532F-4B6F-A954-AD6BC0D55EB7}">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0218AD-B904-4F5E-A97E-F4A547D45421}">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Assessment</a:t>
          </a:r>
        </a:p>
      </dsp:txBody>
      <dsp:txXfrm>
        <a:off x="378614" y="886531"/>
        <a:ext cx="2810360" cy="1744948"/>
      </dsp:txXfrm>
    </dsp:sp>
    <dsp:sp modelId="{E7261747-3103-4F9D-9858-52AF95C23AF5}">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3435-4076-443D-AA28-9DB764ECF78D}">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Mental Health Promotion and Education</a:t>
          </a:r>
        </a:p>
      </dsp:txBody>
      <dsp:txXfrm>
        <a:off x="3946203" y="886531"/>
        <a:ext cx="2810360" cy="1744948"/>
      </dsp:txXfrm>
    </dsp:sp>
    <dsp:sp modelId="{6DAB0869-3D51-44D4-B32E-639BE7D36FEE}">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DFA90D-4C69-448C-9BBF-86604C15663E}">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Treatment</a:t>
          </a:r>
        </a:p>
      </dsp:txBody>
      <dsp:txXfrm>
        <a:off x="7513791" y="886531"/>
        <a:ext cx="2810360" cy="174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11EB0-2633-4E10-8B99-0BDC1A9A343C}">
      <dsp:nvSpPr>
        <dsp:cNvPr id="0" name=""/>
        <dsp:cNvSpPr/>
      </dsp:nvSpPr>
      <dsp:spPr>
        <a:xfrm rot="5400000">
          <a:off x="3388608" y="-1196720"/>
          <a:ext cx="1501423" cy="3895830"/>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CIS access</a:t>
          </a:r>
        </a:p>
        <a:p>
          <a:pPr marL="171450" lvl="1" indent="-171450" algn="l" defTabSz="800100">
            <a:lnSpc>
              <a:spcPct val="90000"/>
            </a:lnSpc>
            <a:spcBef>
              <a:spcPct val="0"/>
            </a:spcBef>
            <a:spcAft>
              <a:spcPct val="15000"/>
            </a:spcAft>
            <a:buChar char="•"/>
          </a:pPr>
          <a:r>
            <a:rPr lang="en-US" sz="1800" kern="1200" dirty="0"/>
            <a:t>Telephone interviews, Video conference</a:t>
          </a:r>
        </a:p>
        <a:p>
          <a:pPr marL="171450" lvl="1" indent="-171450" algn="l" defTabSz="800100">
            <a:lnSpc>
              <a:spcPct val="90000"/>
            </a:lnSpc>
            <a:spcBef>
              <a:spcPct val="0"/>
            </a:spcBef>
            <a:spcAft>
              <a:spcPct val="15000"/>
            </a:spcAft>
            <a:buChar char="•"/>
          </a:pPr>
          <a:r>
            <a:rPr lang="en-US" sz="1800" kern="1200" dirty="0"/>
            <a:t>Upload DTA or HCNA assessments to CIS</a:t>
          </a:r>
        </a:p>
      </dsp:txBody>
      <dsp:txXfrm rot="-5400000">
        <a:off x="2191405" y="73776"/>
        <a:ext cx="3822537" cy="1354837"/>
      </dsp:txXfrm>
    </dsp:sp>
    <dsp:sp modelId="{CD831294-A553-48C8-8187-DEEE1DABA8F4}">
      <dsp:nvSpPr>
        <dsp:cNvPr id="0" name=""/>
        <dsp:cNvSpPr/>
      </dsp:nvSpPr>
      <dsp:spPr>
        <a:xfrm>
          <a:off x="0" y="18558"/>
          <a:ext cx="2191404" cy="14652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defRPr b="1"/>
          </a:pPr>
          <a:r>
            <a:rPr lang="en-US" sz="1700" kern="1200" dirty="0"/>
            <a:t>Applicant File Reviews</a:t>
          </a:r>
        </a:p>
      </dsp:txBody>
      <dsp:txXfrm>
        <a:off x="71529" y="90087"/>
        <a:ext cx="2048346" cy="1322213"/>
      </dsp:txXfrm>
    </dsp:sp>
    <dsp:sp modelId="{431BE26E-2B23-4D5E-9427-848449CB91CD}">
      <dsp:nvSpPr>
        <dsp:cNvPr id="0" name=""/>
        <dsp:cNvSpPr/>
      </dsp:nvSpPr>
      <dsp:spPr>
        <a:xfrm rot="5400000">
          <a:off x="3561307" y="356080"/>
          <a:ext cx="1172217" cy="3903450"/>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An online mechanism to conduct and review the Social Intake Form (SIF) .</a:t>
          </a:r>
        </a:p>
      </dsp:txBody>
      <dsp:txXfrm rot="-5400000">
        <a:off x="2195691" y="1778920"/>
        <a:ext cx="3846227" cy="1057771"/>
      </dsp:txXfrm>
    </dsp:sp>
    <dsp:sp modelId="{66B670D0-8B56-4285-B962-87ED8ECB0CFD}">
      <dsp:nvSpPr>
        <dsp:cNvPr id="0" name=""/>
        <dsp:cNvSpPr/>
      </dsp:nvSpPr>
      <dsp:spPr>
        <a:xfrm>
          <a:off x="0" y="1575169"/>
          <a:ext cx="2195691" cy="14652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defRPr b="1"/>
          </a:pPr>
          <a:r>
            <a:rPr lang="en-US" sz="1700" kern="1200" dirty="0">
              <a:solidFill>
                <a:schemeClr val="accent2"/>
              </a:solidFill>
            </a:rPr>
            <a:t>NEW STUDENTS</a:t>
          </a:r>
        </a:p>
        <a:p>
          <a:pPr marL="0" lvl="0" indent="0" algn="ctr" defTabSz="755650">
            <a:lnSpc>
              <a:spcPct val="90000"/>
            </a:lnSpc>
            <a:spcBef>
              <a:spcPct val="0"/>
            </a:spcBef>
            <a:spcAft>
              <a:spcPct val="35000"/>
            </a:spcAft>
            <a:buNone/>
            <a:defRPr b="1"/>
          </a:pPr>
          <a:r>
            <a:rPr lang="en-US" sz="1700" kern="1200" dirty="0"/>
            <a:t>Review of Social Intake Form (SIF) </a:t>
          </a:r>
        </a:p>
      </dsp:txBody>
      <dsp:txXfrm>
        <a:off x="71529" y="1646698"/>
        <a:ext cx="2052633" cy="1322213"/>
      </dsp:txXfrm>
    </dsp:sp>
    <dsp:sp modelId="{E156213E-50B2-4D1F-ABB8-5C730C512F6B}">
      <dsp:nvSpPr>
        <dsp:cNvPr id="0" name=""/>
        <dsp:cNvSpPr/>
      </dsp:nvSpPr>
      <dsp:spPr>
        <a:xfrm rot="5400000">
          <a:off x="3561307" y="1894615"/>
          <a:ext cx="1172217" cy="3903450"/>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Telephone</a:t>
          </a:r>
        </a:p>
        <a:p>
          <a:pPr marL="228600" lvl="1" indent="-228600" algn="l" defTabSz="889000">
            <a:lnSpc>
              <a:spcPct val="90000"/>
            </a:lnSpc>
            <a:spcBef>
              <a:spcPct val="0"/>
            </a:spcBef>
            <a:spcAft>
              <a:spcPct val="15000"/>
            </a:spcAft>
            <a:buChar char="•"/>
          </a:pPr>
          <a:r>
            <a:rPr lang="en-US" sz="2000" kern="1200" dirty="0"/>
            <a:t>Video conference</a:t>
          </a:r>
        </a:p>
      </dsp:txBody>
      <dsp:txXfrm rot="-5400000">
        <a:off x="2195691" y="3317455"/>
        <a:ext cx="3846227" cy="1057771"/>
      </dsp:txXfrm>
    </dsp:sp>
    <dsp:sp modelId="{B6AD0C96-1A3B-488B-A3EF-F561D4AAC8AF}">
      <dsp:nvSpPr>
        <dsp:cNvPr id="0" name=""/>
        <dsp:cNvSpPr/>
      </dsp:nvSpPr>
      <dsp:spPr>
        <a:xfrm>
          <a:off x="0" y="3113705"/>
          <a:ext cx="2195691" cy="14652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defRPr b="1"/>
          </a:pPr>
          <a:r>
            <a:rPr lang="en-US" sz="1700" kern="1200" dirty="0"/>
            <a:t>Mental-health assessments and recommendations for referred students.</a:t>
          </a:r>
        </a:p>
      </dsp:txBody>
      <dsp:txXfrm>
        <a:off x="71529" y="3185234"/>
        <a:ext cx="2052633" cy="1322213"/>
      </dsp:txXfrm>
    </dsp:sp>
    <dsp:sp modelId="{5BFC2CB2-B4E4-40AB-A01E-4DA0257885E0}">
      <dsp:nvSpPr>
        <dsp:cNvPr id="0" name=""/>
        <dsp:cNvSpPr/>
      </dsp:nvSpPr>
      <dsp:spPr>
        <a:xfrm rot="5400000">
          <a:off x="3561307" y="3433151"/>
          <a:ext cx="1172217" cy="3903450"/>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Justification or documentation to support MSWR </a:t>
          </a:r>
        </a:p>
      </dsp:txBody>
      <dsp:txXfrm rot="-5400000">
        <a:off x="2195691" y="4855991"/>
        <a:ext cx="3846227" cy="1057771"/>
      </dsp:txXfrm>
    </dsp:sp>
    <dsp:sp modelId="{08C2C8D8-0315-4FD0-9D27-0522D218E59A}">
      <dsp:nvSpPr>
        <dsp:cNvPr id="0" name=""/>
        <dsp:cNvSpPr/>
      </dsp:nvSpPr>
      <dsp:spPr>
        <a:xfrm>
          <a:off x="0" y="4652240"/>
          <a:ext cx="2195691" cy="14652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defRPr b="1"/>
          </a:pPr>
          <a:r>
            <a:rPr lang="en-US" sz="1700" kern="1200" dirty="0"/>
            <a:t>Medical Separation with Reinstatement Rights (MSWR) or medical separation</a:t>
          </a:r>
        </a:p>
      </dsp:txBody>
      <dsp:txXfrm>
        <a:off x="71529" y="4723769"/>
        <a:ext cx="2052633" cy="13222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864B1-F775-47B4-BED5-3175D34DA7B7}" type="datetimeFigureOut">
              <a:rPr lang="en-US" smtClean="0"/>
              <a:t>5/27/2020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A5D88-83FB-43B7-BD2B-8E750A4772BE}" type="slidenum">
              <a:rPr lang="en-US" smtClean="0"/>
              <a:t>‹#›</a:t>
            </a:fld>
            <a:endParaRPr lang="en-US" dirty="0"/>
          </a:p>
        </p:txBody>
      </p:sp>
    </p:spTree>
    <p:extLst>
      <p:ext uri="{BB962C8B-B14F-4D97-AF65-F5344CB8AC3E}">
        <p14:creationId xmlns:p14="http://schemas.microsoft.com/office/powerpoint/2010/main" val="312388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Break began on 03/16/2020</a:t>
            </a:r>
          </a:p>
          <a:p>
            <a:r>
              <a:rPr lang="en-US" dirty="0"/>
              <a:t>During the Spring Break, CMHCs (and other staff) have checked in with and supported students by calling, texting and other means of communication.</a:t>
            </a:r>
          </a:p>
          <a:p>
            <a:endParaRPr lang="en-US" dirty="0"/>
          </a:p>
          <a:p>
            <a:r>
              <a:rPr lang="en-US" dirty="0"/>
              <a:t>05/11/2020 Job Corps transitioned from Spring Break to Virtual Operating Status for COVID-19.</a:t>
            </a:r>
          </a:p>
          <a:p>
            <a:endParaRPr lang="en-US" dirty="0"/>
          </a:p>
          <a:p>
            <a:r>
              <a:rPr lang="en-US" dirty="0"/>
              <a:t>Distance learning (DL) phase will last until students return to centers (date to be determined).</a:t>
            </a:r>
          </a:p>
          <a:p>
            <a:endParaRPr lang="en-US" dirty="0"/>
          </a:p>
          <a:p>
            <a:endParaRPr lang="en-US" dirty="0"/>
          </a:p>
        </p:txBody>
      </p:sp>
      <p:sp>
        <p:nvSpPr>
          <p:cNvPr id="4" name="Slide Number Placeholder 3"/>
          <p:cNvSpPr>
            <a:spLocks noGrp="1"/>
          </p:cNvSpPr>
          <p:nvPr>
            <p:ph type="sldNum" sz="quarter" idx="5"/>
          </p:nvPr>
        </p:nvSpPr>
        <p:spPr/>
        <p:txBody>
          <a:bodyPr/>
          <a:lstStyle/>
          <a:p>
            <a:fld id="{B4DA5D88-83FB-43B7-BD2B-8E750A4772BE}" type="slidenum">
              <a:rPr lang="en-US" smtClean="0"/>
              <a:t>3</a:t>
            </a:fld>
            <a:endParaRPr lang="en-US" dirty="0"/>
          </a:p>
        </p:txBody>
      </p:sp>
    </p:spTree>
    <p:extLst>
      <p:ext uri="{BB962C8B-B14F-4D97-AF65-F5344CB8AC3E}">
        <p14:creationId xmlns:p14="http://schemas.microsoft.com/office/powerpoint/2010/main" val="286751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0B315A-E44E-4BE2-B6CA-C787703D2401}"/>
              </a:ext>
            </a:extLst>
          </p:cNvPr>
          <p:cNvPicPr>
            <a:picLocks noChangeAspect="1"/>
          </p:cNvPicPr>
          <p:nvPr/>
        </p:nvPicPr>
        <p:blipFill>
          <a:blip r:embed="rId3"/>
          <a:stretch>
            <a:fillRect/>
          </a:stretch>
        </p:blipFill>
        <p:spPr>
          <a:xfrm>
            <a:off x="2324100" y="3267075"/>
            <a:ext cx="2209800" cy="2609850"/>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95268"/>
          </a:xfrm>
        </p:spPr>
        <p:txBody>
          <a:bodyPr/>
          <a:lstStyle/>
          <a:p>
            <a:r>
              <a:rPr lang="en-US" dirty="0"/>
              <a:t>Doxy.Me -All individual providers get a free Business Associate Agreement (BAA) with Doxy.me. Sign up for free to download your BAA.</a:t>
            </a:r>
          </a:p>
          <a:p>
            <a:r>
              <a:rPr lang="en-US" dirty="0"/>
              <a:t>Lifesize Healthcare Solutions and HIPAA Compliance</a:t>
            </a:r>
          </a:p>
          <a:p>
            <a:endParaRPr lang="en-US" dirty="0"/>
          </a:p>
          <a:p>
            <a:r>
              <a:rPr lang="en-US" dirty="0"/>
              <a:t>TikTok, Facebook Live, Twitch, or a public chat room are NOT acceptable </a:t>
            </a:r>
          </a:p>
          <a:p>
            <a:endParaRPr lang="en-US" dirty="0"/>
          </a:p>
          <a:p>
            <a:endParaRPr lang="en-US" dirty="0"/>
          </a:p>
          <a:p>
            <a:r>
              <a:rPr lang="en-US" dirty="0"/>
              <a:t>Which parts of the HIPAA Rules are included in the Notification of</a:t>
            </a:r>
          </a:p>
          <a:p>
            <a:r>
              <a:rPr lang="en-US" dirty="0"/>
              <a:t>Enforcement Discretion regarding COVID-19 and remote telehealth</a:t>
            </a:r>
          </a:p>
          <a:p>
            <a:r>
              <a:rPr lang="en-US" dirty="0"/>
              <a:t>communications?</a:t>
            </a:r>
          </a:p>
          <a:p>
            <a:r>
              <a:rPr lang="en-US" dirty="0"/>
              <a:t>Covered health care providers will not be subject to penalties for violations</a:t>
            </a:r>
          </a:p>
          <a:p>
            <a:r>
              <a:rPr lang="en-US" dirty="0"/>
              <a:t>of the HIPAA Privacy, Security, and Breach Notification Rules that occur in</a:t>
            </a:r>
          </a:p>
          <a:p>
            <a:r>
              <a:rPr lang="en-US" dirty="0"/>
              <a:t>the good faith provision of telehealth during the COVID-19 nationwide public</a:t>
            </a:r>
          </a:p>
          <a:p>
            <a:r>
              <a:rPr lang="en-US" dirty="0"/>
              <a:t>health emergency. This Notification does not affect the application of the</a:t>
            </a:r>
          </a:p>
          <a:p>
            <a:r>
              <a:rPr lang="en-US" dirty="0"/>
              <a:t>HIPAA Rules to other areas of health care outside of telehealth during the</a:t>
            </a:r>
          </a:p>
          <a:p>
            <a:r>
              <a:rPr lang="en-US" dirty="0"/>
              <a:t>emergency. 6. When does the Notification of Enforcement Discretion regarding</a:t>
            </a:r>
          </a:p>
          <a:p>
            <a:r>
              <a:rPr lang="en-US" dirty="0"/>
              <a:t>COVID-19 and remote telehealth communications expire?</a:t>
            </a:r>
          </a:p>
          <a:p>
            <a:r>
              <a:rPr lang="en-US" dirty="0"/>
              <a:t>The Notification of Enforcement Discretion does not have an expiration date.</a:t>
            </a:r>
          </a:p>
          <a:p>
            <a:r>
              <a:rPr lang="en-US" dirty="0"/>
              <a:t>OCR will issue a notice to the public when it is no longer exercising its</a:t>
            </a:r>
          </a:p>
          <a:p>
            <a:r>
              <a:rPr lang="en-US" dirty="0"/>
              <a:t>enforcement discretion based upon the latest facts and circumstances. Use of public-facing remote communication products, such as TikTok,</a:t>
            </a:r>
          </a:p>
          <a:p>
            <a:r>
              <a:rPr lang="en-US" dirty="0"/>
              <a:t>Facebook Live, Twitch, or a public chat room, which OCR has identified</a:t>
            </a:r>
          </a:p>
          <a:p>
            <a:r>
              <a:rPr lang="en-US" dirty="0"/>
              <a:t>in the Notification as unacceptable forms of remote communication for</a:t>
            </a:r>
          </a:p>
          <a:p>
            <a:r>
              <a:rPr lang="en-US" dirty="0"/>
              <a:t>telehealth because they are designed to be open to the public or allow</a:t>
            </a:r>
          </a:p>
          <a:p>
            <a:r>
              <a:rPr lang="en-US" dirty="0"/>
              <a:t>wide or indiscriminate access to the communication.</a:t>
            </a:r>
          </a:p>
        </p:txBody>
      </p:sp>
      <p:sp>
        <p:nvSpPr>
          <p:cNvPr id="4" name="Slide Number Placeholder 3"/>
          <p:cNvSpPr>
            <a:spLocks noGrp="1"/>
          </p:cNvSpPr>
          <p:nvPr>
            <p:ph type="sldNum" sz="quarter" idx="5"/>
          </p:nvPr>
        </p:nvSpPr>
        <p:spPr/>
        <p:txBody>
          <a:bodyPr/>
          <a:lstStyle/>
          <a:p>
            <a:fld id="{B4DA5D88-83FB-43B7-BD2B-8E750A4772BE}" type="slidenum">
              <a:rPr lang="en-US" smtClean="0"/>
              <a:t>6</a:t>
            </a:fld>
            <a:endParaRPr lang="en-US" dirty="0"/>
          </a:p>
        </p:txBody>
      </p:sp>
    </p:spTree>
    <p:extLst>
      <p:ext uri="{BB962C8B-B14F-4D97-AF65-F5344CB8AC3E}">
        <p14:creationId xmlns:p14="http://schemas.microsoft.com/office/powerpoint/2010/main" val="244737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5525" y="449263"/>
            <a:ext cx="4686300" cy="2635250"/>
          </a:xfrm>
        </p:spPr>
      </p:sp>
      <p:sp>
        <p:nvSpPr>
          <p:cNvPr id="3" name="Notes Placeholder 2"/>
          <p:cNvSpPr>
            <a:spLocks noGrp="1"/>
          </p:cNvSpPr>
          <p:nvPr>
            <p:ph type="body" idx="1"/>
          </p:nvPr>
        </p:nvSpPr>
        <p:spPr>
          <a:xfrm>
            <a:off x="640582" y="3305280"/>
            <a:ext cx="5486400" cy="5783454"/>
          </a:xfrm>
        </p:spPr>
        <p:txBody>
          <a:bodyPr/>
          <a:lstStyle/>
          <a:p>
            <a:r>
              <a:rPr lang="en-US" dirty="0"/>
              <a:t>Let’s talk about a few important considerations in our work to provide MH services virtually.  This will be important as we discuss the treatment section of the MHWP. Type your answer in the </a:t>
            </a:r>
            <a:r>
              <a:rPr lang="en-US" dirty="0" err="1"/>
              <a:t>chatbox</a:t>
            </a:r>
            <a:r>
              <a:rPr lang="en-US" dirty="0"/>
              <a:t> </a:t>
            </a:r>
          </a:p>
          <a:p>
            <a:endParaRPr lang="en-US" dirty="0"/>
          </a:p>
          <a:p>
            <a:r>
              <a:rPr lang="en-US" dirty="0"/>
              <a:t>Read slide – 1. In many states you can’t just go and start telemental health- you have to get training.</a:t>
            </a:r>
          </a:p>
          <a:p>
            <a:endParaRPr lang="en-US" dirty="0"/>
          </a:p>
          <a:p>
            <a:r>
              <a:rPr lang="en-US" dirty="0"/>
              <a:t>2. There are potential benefits and risks of video-conferencing (e.g. limits to student confidentiality) that differ from in-person sessions.</a:t>
            </a:r>
          </a:p>
          <a:p>
            <a:r>
              <a:rPr lang="en-US" dirty="0"/>
              <a:t>Confidentiality still applies for telepsychology services, and nobody will record the session without the permission from the others person(s).</a:t>
            </a:r>
          </a:p>
          <a:p>
            <a:r>
              <a:rPr lang="en-US" dirty="0"/>
              <a:t>We agree to use the video-conferencing platform selected for our virtual sessions, and the CMHC will explain how to use it.</a:t>
            </a:r>
          </a:p>
          <a:p>
            <a:r>
              <a:rPr lang="en-US" dirty="0"/>
              <a:t>It is important to be in a quiet, private space that is free of distractions (including cell phone or other devices) during the session.</a:t>
            </a:r>
          </a:p>
          <a:p>
            <a:r>
              <a:rPr lang="en-US" dirty="0"/>
              <a:t>We need a back-up plan (e.g., phone number where you can be reached) to restart the session or to reschedule it, in the event of technical problems.</a:t>
            </a:r>
          </a:p>
          <a:p>
            <a:r>
              <a:rPr lang="en-US" dirty="0"/>
              <a:t>We need a safety plan that includes at least one emergency contact and the closest emergency room to your location, in the event of a crisis situation.</a:t>
            </a:r>
          </a:p>
          <a:p>
            <a:r>
              <a:rPr lang="en-US" dirty="0"/>
              <a:t>If you are not an adult, we need the permission of your parent or legal guardian (and their contact information) for you to participate in telepsychology sessions.  </a:t>
            </a:r>
            <a:r>
              <a:rPr lang="en-US" b="1" dirty="0"/>
              <a:t>In NY Providers of telemental health services can collect consent for</a:t>
            </a:r>
          </a:p>
          <a:p>
            <a:r>
              <a:rPr lang="en-US" b="1" dirty="0"/>
              <a:t>services verbally so long as the consent is informed (i.e. providers</a:t>
            </a:r>
          </a:p>
          <a:p>
            <a:r>
              <a:rPr lang="en-US" b="1" dirty="0"/>
              <a:t>are informing patients about the services provided, their right to</a:t>
            </a:r>
          </a:p>
          <a:p>
            <a:r>
              <a:rPr lang="en-US" b="1" dirty="0"/>
              <a:t>refuse, right to revoke consent at any time, etc.), and the verbal</a:t>
            </a:r>
          </a:p>
          <a:p>
            <a:r>
              <a:rPr lang="en-US" b="1" dirty="0"/>
              <a:t>consent is recorded by the provider in the patient’s treatment record</a:t>
            </a:r>
          </a:p>
          <a:p>
            <a:endParaRPr lang="en-US" dirty="0"/>
          </a:p>
          <a:p>
            <a:r>
              <a:rPr lang="en-US" dirty="0"/>
              <a:t>3. As you may know, when a client and clinician are located in different states, each state has jurisdiction over the therapeutic relationship. Of course, multiple states means multiple regulatory systems, many of which are in flux during this time. In some cases due to the COVID-19 emergency, states have eased requirements, allowing all licensed mental health clinicians in good standing to practice teletherapy across state lines. In other cases, states require clinicians to apply for permission to practice in-state. And, in a number of other states, clinicians continue to be required to be licensed where they’re located and where the client is located. You have to check.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A5D88-83FB-43B7-BD2B-8E750A477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25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 – Select</a:t>
            </a:r>
          </a:p>
          <a:p>
            <a:r>
              <a:rPr lang="en-US" dirty="0"/>
              <a:t>“Update Health efolder” and then follow this process. </a:t>
            </a:r>
          </a:p>
          <a:p>
            <a:endParaRPr lang="en-US" dirty="0"/>
          </a:p>
          <a:p>
            <a:r>
              <a:rPr lang="en-US" dirty="0"/>
              <a:t>Ø  Select the folder you want to upload something into.</a:t>
            </a:r>
          </a:p>
          <a:p>
            <a:endParaRPr lang="en-US" dirty="0"/>
          </a:p>
          <a:p>
            <a:r>
              <a:rPr lang="en-US" dirty="0"/>
              <a:t>Ø  Click on “add new document”.</a:t>
            </a:r>
          </a:p>
          <a:p>
            <a:endParaRPr lang="en-US" dirty="0"/>
          </a:p>
          <a:p>
            <a:r>
              <a:rPr lang="en-US" dirty="0"/>
              <a:t>Ø  Box pops up and you have to select either the “scan” or “attach” tab.</a:t>
            </a:r>
          </a:p>
          <a:p>
            <a:endParaRPr lang="en-US" dirty="0"/>
          </a:p>
          <a:p>
            <a:r>
              <a:rPr lang="en-US" dirty="0"/>
              <a:t>Ø  To use the scanner you must have one that will be detected when you “select scanner”.</a:t>
            </a:r>
          </a:p>
          <a:p>
            <a:endParaRPr lang="en-US" dirty="0"/>
          </a:p>
          <a:p>
            <a:r>
              <a:rPr lang="en-US" dirty="0"/>
              <a:t>Ø  To attach you can browse and attach from your computer. </a:t>
            </a:r>
          </a:p>
        </p:txBody>
      </p:sp>
      <p:sp>
        <p:nvSpPr>
          <p:cNvPr id="4" name="Slide Number Placeholder 3"/>
          <p:cNvSpPr>
            <a:spLocks noGrp="1"/>
          </p:cNvSpPr>
          <p:nvPr>
            <p:ph type="sldNum" sz="quarter" idx="5"/>
          </p:nvPr>
        </p:nvSpPr>
        <p:spPr/>
        <p:txBody>
          <a:bodyPr/>
          <a:lstStyle/>
          <a:p>
            <a:fld id="{B4DA5D88-83FB-43B7-BD2B-8E750A4772BE}" type="slidenum">
              <a:rPr lang="en-US" smtClean="0"/>
              <a:t>9</a:t>
            </a:fld>
            <a:endParaRPr lang="en-US" dirty="0"/>
          </a:p>
        </p:txBody>
      </p:sp>
    </p:spTree>
    <p:extLst>
      <p:ext uri="{BB962C8B-B14F-4D97-AF65-F5344CB8AC3E}">
        <p14:creationId xmlns:p14="http://schemas.microsoft.com/office/powerpoint/2010/main" val="230224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CPP template.</a:t>
            </a:r>
          </a:p>
          <a:p>
            <a:r>
              <a:rPr lang="en-US" dirty="0"/>
              <a:t>Coordinate with other staff to determine how to schedule time with the new students</a:t>
            </a:r>
          </a:p>
          <a:p>
            <a:r>
              <a:rPr lang="en-US" dirty="0"/>
              <a:t>Will you do this presentation as a group or individually?</a:t>
            </a:r>
          </a:p>
          <a:p>
            <a:r>
              <a:rPr lang="en-US" dirty="0"/>
              <a:t>Consider conducting joint presentation with HWM and/or CMHC.</a:t>
            </a:r>
          </a:p>
          <a:p>
            <a:r>
              <a:rPr lang="en-US" dirty="0"/>
              <a:t>Determine whom to refer students to when there are questions about distance learning and Job Corps.</a:t>
            </a:r>
          </a:p>
          <a:p>
            <a:endParaRPr lang="en-US" dirty="0"/>
          </a:p>
          <a:p>
            <a:r>
              <a:rPr lang="en-US" dirty="0"/>
              <a:t>Preliminarily – consider what is going to be most receptive to students. </a:t>
            </a:r>
          </a:p>
          <a:p>
            <a:r>
              <a:rPr lang="en-US" dirty="0"/>
              <a:t>What platform? </a:t>
            </a:r>
          </a:p>
          <a:p>
            <a:r>
              <a:rPr lang="en-US" dirty="0"/>
              <a:t>What message? </a:t>
            </a:r>
          </a:p>
          <a:p>
            <a:r>
              <a:rPr lang="en-US" dirty="0"/>
              <a:t>Consider using Motivational Interviewing techniques</a:t>
            </a:r>
          </a:p>
          <a:p>
            <a:r>
              <a:rPr lang="en-US" dirty="0"/>
              <a:t>Possible Examples:</a:t>
            </a:r>
          </a:p>
          <a:p>
            <a:r>
              <a:rPr lang="en-US" dirty="0"/>
              <a:t>Create a presentation on YouTube that is provided to all the students</a:t>
            </a:r>
          </a:p>
          <a:p>
            <a:r>
              <a:rPr lang="en-US" dirty="0"/>
              <a:t>Send out a center-wide email with information and resources</a:t>
            </a:r>
          </a:p>
          <a:p>
            <a:r>
              <a:rPr lang="en-US" dirty="0"/>
              <a:t>Get “guest” speakers to prepare information (or presentations) that can be sent out</a:t>
            </a:r>
          </a:p>
          <a:p>
            <a:r>
              <a:rPr lang="en-US" dirty="0"/>
              <a:t>Find online and available recovery stories that you can share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DA5D88-83FB-43B7-BD2B-8E750A4772BE}" type="slidenum">
              <a:rPr lang="en-US" smtClean="0"/>
              <a:t>10</a:t>
            </a:fld>
            <a:endParaRPr lang="en-US" dirty="0"/>
          </a:p>
        </p:txBody>
      </p:sp>
    </p:spTree>
    <p:extLst>
      <p:ext uri="{BB962C8B-B14F-4D97-AF65-F5344CB8AC3E}">
        <p14:creationId xmlns:p14="http://schemas.microsoft.com/office/powerpoint/2010/main" val="361081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identifying local emergency resources and phone numbers; </a:t>
            </a:r>
          </a:p>
          <a:p>
            <a:r>
              <a:rPr lang="en-US" dirty="0"/>
              <a:t>2) becoming familiar with location of nearest hospital emergency room capable of</a:t>
            </a:r>
          </a:p>
          <a:p>
            <a:r>
              <a:rPr lang="en-US" dirty="0"/>
              <a:t>managing psychiatric emergencies; and </a:t>
            </a:r>
          </a:p>
          <a:p>
            <a:r>
              <a:rPr lang="en-US" dirty="0"/>
              <a:t>3) having student’s family / support contact information. request the contact information of a family or community member who could be called upon for</a:t>
            </a:r>
          </a:p>
          <a:p>
            <a:r>
              <a:rPr lang="en-US" dirty="0"/>
              <a:t>support in the case of an emergency. This person will be called “the  Student Support Person” an individual selected by the student. In the case of an emergency, the professional may contact the Student Support Person to request assistance in evaluating the nature of the emergency and/or initiating 9-1-1.</a:t>
            </a:r>
          </a:p>
          <a:p>
            <a:endParaRPr lang="en-US" dirty="0"/>
          </a:p>
        </p:txBody>
      </p:sp>
      <p:sp>
        <p:nvSpPr>
          <p:cNvPr id="4" name="Slide Number Placeholder 3"/>
          <p:cNvSpPr>
            <a:spLocks noGrp="1"/>
          </p:cNvSpPr>
          <p:nvPr>
            <p:ph type="sldNum" sz="quarter" idx="5"/>
          </p:nvPr>
        </p:nvSpPr>
        <p:spPr/>
        <p:txBody>
          <a:bodyPr/>
          <a:lstStyle/>
          <a:p>
            <a:fld id="{B4DA5D88-83FB-43B7-BD2B-8E750A4772BE}" type="slidenum">
              <a:rPr lang="en-US" smtClean="0"/>
              <a:t>13</a:t>
            </a:fld>
            <a:endParaRPr lang="en-US" dirty="0"/>
          </a:p>
        </p:txBody>
      </p:sp>
    </p:spTree>
    <p:extLst>
      <p:ext uri="{BB962C8B-B14F-4D97-AF65-F5344CB8AC3E}">
        <p14:creationId xmlns:p14="http://schemas.microsoft.com/office/powerpoint/2010/main" val="39336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identifying local emergency resources and phone numbers; </a:t>
            </a:r>
          </a:p>
          <a:p>
            <a:r>
              <a:rPr lang="en-US" dirty="0"/>
              <a:t>2) becoming familiar with location of nearest hospital emergency room capable of</a:t>
            </a:r>
          </a:p>
          <a:p>
            <a:r>
              <a:rPr lang="en-US" dirty="0"/>
              <a:t>managing psychiatric emergencies; and </a:t>
            </a:r>
          </a:p>
          <a:p>
            <a:r>
              <a:rPr lang="en-US" dirty="0"/>
              <a:t>3) having student’s family / support contact information. request the contact information of a family or community member who could be called upon for</a:t>
            </a:r>
          </a:p>
          <a:p>
            <a:r>
              <a:rPr lang="en-US" dirty="0"/>
              <a:t>support in the case of an emergency. This person will be called “the  Student Support Person” an individual selected by the student. In the case of an emergency, the professional may contact the Student Support Person to request assistance in evaluating the nature of the emergency and/or initiating 9-1-1.</a:t>
            </a:r>
          </a:p>
          <a:p>
            <a:endParaRPr lang="en-US" dirty="0"/>
          </a:p>
        </p:txBody>
      </p:sp>
      <p:sp>
        <p:nvSpPr>
          <p:cNvPr id="4" name="Slide Number Placeholder 3"/>
          <p:cNvSpPr>
            <a:spLocks noGrp="1"/>
          </p:cNvSpPr>
          <p:nvPr>
            <p:ph type="sldNum" sz="quarter" idx="5"/>
          </p:nvPr>
        </p:nvSpPr>
        <p:spPr/>
        <p:txBody>
          <a:bodyPr/>
          <a:lstStyle/>
          <a:p>
            <a:fld id="{B4DA5D88-83FB-43B7-BD2B-8E750A4772BE}" type="slidenum">
              <a:rPr lang="en-US" smtClean="0"/>
              <a:t>14</a:t>
            </a:fld>
            <a:endParaRPr lang="en-US" dirty="0"/>
          </a:p>
        </p:txBody>
      </p:sp>
    </p:spTree>
    <p:extLst>
      <p:ext uri="{BB962C8B-B14F-4D97-AF65-F5344CB8AC3E}">
        <p14:creationId xmlns:p14="http://schemas.microsoft.com/office/powerpoint/2010/main" val="148572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DA5D88-83FB-43B7-BD2B-8E750A4772BE}" type="slidenum">
              <a:rPr lang="en-US" smtClean="0"/>
              <a:t>17</a:t>
            </a:fld>
            <a:endParaRPr lang="en-US" dirty="0"/>
          </a:p>
        </p:txBody>
      </p:sp>
    </p:spTree>
    <p:extLst>
      <p:ext uri="{BB962C8B-B14F-4D97-AF65-F5344CB8AC3E}">
        <p14:creationId xmlns:p14="http://schemas.microsoft.com/office/powerpoint/2010/main" val="212101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Have more questions or need more help===contact your regional health specialist.</a:t>
            </a:r>
          </a:p>
          <a:p>
            <a:endParaRPr lang="en-US" dirty="0"/>
          </a:p>
        </p:txBody>
      </p:sp>
      <p:sp>
        <p:nvSpPr>
          <p:cNvPr id="4" name="Slide Number Placeholder 3"/>
          <p:cNvSpPr>
            <a:spLocks noGrp="1"/>
          </p:cNvSpPr>
          <p:nvPr>
            <p:ph type="sldNum" sz="quarter" idx="10"/>
          </p:nvPr>
        </p:nvSpPr>
        <p:spPr/>
        <p:txBody>
          <a:bodyPr/>
          <a:lstStyle/>
          <a:p>
            <a:pPr defTabSz="931774">
              <a:defRPr/>
            </a:pPr>
            <a:fld id="{B79BD826-205F-4916-B974-0D83ABF2463A}" type="slidenum">
              <a:rPr lang="en-US">
                <a:solidFill>
                  <a:prstClr val="black"/>
                </a:solidFill>
                <a:latin typeface="Calibri" panose="020F0502020204030204"/>
              </a:rPr>
              <a:pPr defTabSz="931774">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600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4EA7-A7CA-450D-92FD-BF08522A10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BBCDB2-4606-497C-BB67-36E3847DC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4A794-9120-4767-B876-BB6D5E00F65A}"/>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54CAEA79-6A3E-480C-A532-CA3E54A243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F83564-E6BA-4CB1-8742-B8FA7AB2E625}"/>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41442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5D0F-CB52-4E72-8D4E-6CA37DE2A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36C83-36D7-4B5E-9490-9D17E2DC4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40CCD-CBED-4735-BD2C-0795F079F8B5}"/>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F2315F48-6FB8-4428-9559-F2FE385851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C84F72-2825-44D6-89D2-5FDF58FB1C18}"/>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57559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65DCA-E226-42BB-95FC-703127BEF1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DDEB4-2FC4-4685-A3E1-25ABE11F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57FE0-9D6D-4EC3-BEE2-4D161A9EE58F}"/>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1D39DA6A-42C2-486F-BFA0-4E90AAEAEE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BC7DDB-4B79-45EC-8E98-FFF53FD316DC}"/>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207819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FF5F2"/>
        </a:solidFill>
        <a:effectLst/>
      </p:bgPr>
    </p:bg>
    <p:spTree>
      <p:nvGrpSpPr>
        <p:cNvPr id="1" name=""/>
        <p:cNvGrpSpPr/>
        <p:nvPr/>
      </p:nvGrpSpPr>
      <p:grpSpPr>
        <a:xfrm>
          <a:off x="0" y="0"/>
          <a:ext cx="0" cy="0"/>
          <a:chOff x="0" y="0"/>
          <a:chExt cx="0" cy="0"/>
        </a:xfrm>
      </p:grpSpPr>
      <p:sp>
        <p:nvSpPr>
          <p:cNvPr id="44" name="Body Level One…"/>
          <p:cNvSpPr txBox="1">
            <a:spLocks noGrp="1"/>
          </p:cNvSpPr>
          <p:nvPr>
            <p:ph type="body" sz="quarter" idx="1" hasCustomPrompt="1"/>
          </p:nvPr>
        </p:nvSpPr>
        <p:spPr>
          <a:xfrm>
            <a:off x="635000" y="4007958"/>
            <a:ext cx="5892800" cy="1924051"/>
          </a:xfrm>
          <a:prstGeom prst="rect">
            <a:avLst/>
          </a:prstGeom>
        </p:spPr>
        <p:txBody>
          <a:bodyPr anchor="t"/>
          <a:lstStyle>
            <a:lvl1pPr>
              <a:defRPr>
                <a:solidFill>
                  <a:srgbClr val="8AACB9"/>
                </a:solidFill>
              </a:defRPr>
            </a:lvl1pPr>
            <a:lvl2pPr>
              <a:defRPr>
                <a:solidFill>
                  <a:srgbClr val="8AACB9"/>
                </a:solidFill>
              </a:defRPr>
            </a:lvl2pPr>
            <a:lvl3pPr>
              <a:defRPr>
                <a:solidFill>
                  <a:srgbClr val="8AACB9"/>
                </a:solidFill>
              </a:defRPr>
            </a:lvl3pPr>
            <a:lvl4pPr>
              <a:defRPr>
                <a:solidFill>
                  <a:srgbClr val="8AACB9"/>
                </a:solidFill>
              </a:defRPr>
            </a:lvl4pPr>
            <a:lvl5pPr>
              <a:defRPr>
                <a:solidFill>
                  <a:srgbClr val="8AACB9"/>
                </a:solidFill>
              </a:defRPr>
            </a:lvl5pPr>
          </a:lstStyle>
          <a:p>
            <a:r>
              <a:t>Slide Subtitle</a:t>
            </a:r>
          </a:p>
          <a:p>
            <a:pPr lvl="1"/>
            <a:endParaRPr/>
          </a:p>
          <a:p>
            <a:pPr lvl="2"/>
            <a:endParaRPr/>
          </a:p>
          <a:p>
            <a:pPr lvl="3"/>
            <a:endParaRPr/>
          </a:p>
          <a:p>
            <a:pPr lvl="4"/>
            <a:endParaRPr/>
          </a:p>
        </p:txBody>
      </p:sp>
      <p:sp>
        <p:nvSpPr>
          <p:cNvPr id="45" name="Slide Title"/>
          <p:cNvSpPr txBox="1">
            <a:spLocks noGrp="1"/>
          </p:cNvSpPr>
          <p:nvPr>
            <p:ph type="title" hasCustomPrompt="1"/>
          </p:nvPr>
        </p:nvSpPr>
        <p:spPr>
          <a:xfrm>
            <a:off x="635000" y="2462709"/>
            <a:ext cx="5892800" cy="1466851"/>
          </a:xfrm>
          <a:prstGeom prst="rect">
            <a:avLst/>
          </a:prstGeom>
        </p:spPr>
        <p:txBody>
          <a:bodyPr anchor="b"/>
          <a:lstStyle>
            <a:lvl1pPr>
              <a:defRPr sz="4500" spc="135">
                <a:solidFill>
                  <a:schemeClr val="accent6"/>
                </a:solidFill>
              </a:defRPr>
            </a:lvl1pPr>
          </a:lstStyle>
          <a:p>
            <a:r>
              <a:t>Slide Title</a:t>
            </a:r>
          </a:p>
        </p:txBody>
      </p:sp>
      <p:sp>
        <p:nvSpPr>
          <p:cNvPr id="46" name="531205463_2542x1430.jpg"/>
          <p:cNvSpPr>
            <a:spLocks noGrp="1"/>
          </p:cNvSpPr>
          <p:nvPr>
            <p:ph type="pic" idx="13"/>
          </p:nvPr>
        </p:nvSpPr>
        <p:spPr>
          <a:xfrm>
            <a:off x="6400800" y="947848"/>
            <a:ext cx="8821102" cy="4962304"/>
          </a:xfrm>
          <a:prstGeom prst="rect">
            <a:avLst/>
          </a:prstGeom>
          <a:ln w="114300">
            <a:solidFill>
              <a:srgbClr val="FFFFFF"/>
            </a:solidFill>
          </a:ln>
        </p:spPr>
        <p:txBody>
          <a:bodyPr lIns="91439" tIns="45719" rIns="91439" bIns="45719" anchor="t">
            <a:noAutofit/>
          </a:bodyPr>
          <a:lstStyle/>
          <a:p>
            <a:endParaRPr dirty="0"/>
          </a:p>
        </p:txBody>
      </p:sp>
      <p:sp>
        <p:nvSpPr>
          <p:cNvPr id="47" name="Line"/>
          <p:cNvSpPr/>
          <p:nvPr/>
        </p:nvSpPr>
        <p:spPr>
          <a:xfrm>
            <a:off x="378609" y="6301914"/>
            <a:ext cx="11431472" cy="1"/>
          </a:xfrm>
          <a:prstGeom prst="line">
            <a:avLst/>
          </a:prstGeom>
          <a:ln w="76200">
            <a:solidFill>
              <a:schemeClr val="accent6">
                <a:hueOff val="61929"/>
                <a:satOff val="10820"/>
                <a:lumOff val="-8848"/>
              </a:schemeClr>
            </a:solidFill>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b="0" spc="0">
                <a:solidFill>
                  <a:srgbClr val="000000"/>
                </a:solidFill>
                <a:latin typeface="Graphik Medium"/>
                <a:ea typeface="Graphik Medium"/>
                <a:cs typeface="Graphik Medium"/>
                <a:sym typeface="Graphik Medium"/>
              </a:defRPr>
            </a:pPr>
            <a:endParaRPr kumimoji="0" sz="1600" b="0" i="0" u="none" strike="noStrike" kern="1200" cap="none" spc="0" normalizeH="0" baseline="0" noProof="0" dirty="0">
              <a:ln>
                <a:noFill/>
              </a:ln>
              <a:solidFill>
                <a:srgbClr val="000000"/>
              </a:solidFill>
              <a:effectLst/>
              <a:uLnTx/>
              <a:uFillTx/>
              <a:latin typeface="Graphik Medium"/>
              <a:sym typeface="Graphik Medium"/>
            </a:endParaRPr>
          </a:p>
        </p:txBody>
      </p:sp>
      <p:sp>
        <p:nvSpPr>
          <p:cNvPr id="48" name="Line"/>
          <p:cNvSpPr/>
          <p:nvPr/>
        </p:nvSpPr>
        <p:spPr>
          <a:xfrm flipV="1">
            <a:off x="381000" y="476250"/>
            <a:ext cx="11430002" cy="1"/>
          </a:xfrm>
          <a:prstGeom prst="line">
            <a:avLst/>
          </a:prstGeom>
          <a:ln w="76200">
            <a:solidFill>
              <a:schemeClr val="accent6">
                <a:hueOff val="61929"/>
                <a:satOff val="10820"/>
                <a:lumOff val="-8848"/>
              </a:schemeClr>
            </a:solidFill>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b="0" spc="0">
                <a:solidFill>
                  <a:srgbClr val="000000"/>
                </a:solidFill>
                <a:latin typeface="Graphik Medium"/>
                <a:ea typeface="Graphik Medium"/>
                <a:cs typeface="Graphik Medium"/>
                <a:sym typeface="Graphik Medium"/>
              </a:defRPr>
            </a:pPr>
            <a:endParaRPr kumimoji="0" sz="1600" b="0" i="0" u="none" strike="noStrike" kern="1200" cap="none" spc="0" normalizeH="0" baseline="0" noProof="0" dirty="0">
              <a:ln>
                <a:noFill/>
              </a:ln>
              <a:solidFill>
                <a:srgbClr val="000000"/>
              </a:solidFill>
              <a:effectLst/>
              <a:uLnTx/>
              <a:uFillTx/>
              <a:latin typeface="Graphik Medium"/>
              <a:sym typeface="Graphik Medium"/>
            </a:endParaRPr>
          </a:p>
        </p:txBody>
      </p:sp>
      <p:sp>
        <p:nvSpPr>
          <p:cNvPr id="49" name="Slide Number"/>
          <p:cNvSpPr txBox="1">
            <a:spLocks noGrp="1"/>
          </p:cNvSpPr>
          <p:nvPr>
            <p:ph type="sldNum" sz="quarter" idx="2"/>
          </p:nvPr>
        </p:nvSpPr>
        <p:spPr>
          <a:xfrm>
            <a:off x="5995162" y="6445250"/>
            <a:ext cx="208027" cy="233554"/>
          </a:xfrm>
          <a:prstGeom prst="rect">
            <a:avLst/>
          </a:prstGeom>
        </p:spPr>
        <p:txBody>
          <a:bodyPr/>
          <a:lstStyle>
            <a:lvl1pPr>
              <a:defRPr>
                <a:solidFill>
                  <a:srgbClr val="5E5E5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5E5E5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dirty="0">
              <a:ln>
                <a:noFill/>
              </a:ln>
              <a:solidFill>
                <a:srgbClr val="5E5E5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6024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C1E2-0510-4E8F-880B-53F2F4F837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56D1B-76BA-4DC7-AC63-D1EC8DE675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60E14-D1C8-4A67-8B16-3A5FDCEE4012}"/>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598B1814-B994-4EB8-8EFC-9543C07D01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094C7B-54EA-4873-81AF-92BC17894D00}"/>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61692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CFB1-1529-41ED-AEAD-ABF8E9B75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DB0F3-2CD2-4A70-86B6-B076AE59D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6D7CC6-5746-4B15-98A2-0F939DA42B5F}"/>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590C92EE-C7A6-4F38-BD73-B9C42E67AF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0B7822-4D12-4040-B2F5-A7FE3EC310A8}"/>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101630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75CD-F0B9-4CC8-8474-75722882D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398766-85A9-4702-9A19-D52052E5B7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0F9A78-016A-49B7-9C9A-5760B60D5B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D5116-8E2D-4267-9712-D97A82A3739F}"/>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6" name="Footer Placeholder 5">
            <a:extLst>
              <a:ext uri="{FF2B5EF4-FFF2-40B4-BE49-F238E27FC236}">
                <a16:creationId xmlns:a16="http://schemas.microsoft.com/office/drawing/2014/main" id="{FB3C2A82-36C1-4DC6-B9C5-972A5C69CE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40BC16-1C83-4A57-9E41-5DCD720C7E77}"/>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383756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D846-C1ED-490C-913C-E06454A0BA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A3CA53-A2FF-43CC-B985-926E1F06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474D23-C80B-450F-A0FB-F4DF4473A7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ED8149-7101-4560-B795-C8E02855D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5F1E13-BD5C-455B-BAD9-A5445F58D8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E9463-50D5-469C-8452-AA4682575530}"/>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8" name="Footer Placeholder 7">
            <a:extLst>
              <a:ext uri="{FF2B5EF4-FFF2-40B4-BE49-F238E27FC236}">
                <a16:creationId xmlns:a16="http://schemas.microsoft.com/office/drawing/2014/main" id="{01718C7C-538B-449B-AE3D-86FF82C1DE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61A31C-2570-4ACB-90D3-156B608B6E7B}"/>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1556660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29BA-F4AB-4A5F-9CD4-92C35E5C2B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A4AD3F-EAF8-44D4-AD90-2A086B1D9946}"/>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4" name="Footer Placeholder 3">
            <a:extLst>
              <a:ext uri="{FF2B5EF4-FFF2-40B4-BE49-F238E27FC236}">
                <a16:creationId xmlns:a16="http://schemas.microsoft.com/office/drawing/2014/main" id="{2AB146F5-D778-4137-9C94-F72426C316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38B1C45-5D03-4327-A431-18E1D39CB331}"/>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288162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624C4-47AA-4F21-A98B-31131E8B231C}"/>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3" name="Footer Placeholder 2">
            <a:extLst>
              <a:ext uri="{FF2B5EF4-FFF2-40B4-BE49-F238E27FC236}">
                <a16:creationId xmlns:a16="http://schemas.microsoft.com/office/drawing/2014/main" id="{EA0C79CD-60BB-448E-8418-E04C94C7AB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7953E6-22BE-494A-BD80-9637450C0144}"/>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326028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8C0B-D18B-49FC-ADEB-6AB912E1B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3342B7-1D1B-4EBE-8D02-87EF7932B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2A7393-3853-4A5A-85A5-64F6F712E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13052-09F7-4F2F-A816-4AA4AC947E80}"/>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6" name="Footer Placeholder 5">
            <a:extLst>
              <a:ext uri="{FF2B5EF4-FFF2-40B4-BE49-F238E27FC236}">
                <a16:creationId xmlns:a16="http://schemas.microsoft.com/office/drawing/2014/main" id="{D88682E9-4A8C-43F8-8611-5453993177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DDD8DD-CAD3-4698-B66C-5CD17007DAD0}"/>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219070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21B8-81D7-4BDC-935F-58C5B9512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47AD8-668D-47D7-BFA3-C1C41530D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53BDFFB-5D84-4FDA-B049-5DAC40D71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820B1-4670-4AD0-ADCD-B5D99F6C8DA1}"/>
              </a:ext>
            </a:extLst>
          </p:cNvPr>
          <p:cNvSpPr>
            <a:spLocks noGrp="1"/>
          </p:cNvSpPr>
          <p:nvPr>
            <p:ph type="dt" sz="half" idx="10"/>
          </p:nvPr>
        </p:nvSpPr>
        <p:spPr/>
        <p:txBody>
          <a:bodyPr/>
          <a:lstStyle/>
          <a:p>
            <a:fld id="{73087A56-A688-40E0-A15F-452CD44C62D8}" type="datetimeFigureOut">
              <a:rPr lang="en-US" smtClean="0"/>
              <a:t>5/27/2020</a:t>
            </a:fld>
            <a:endParaRPr lang="en-US" dirty="0"/>
          </a:p>
        </p:txBody>
      </p:sp>
      <p:sp>
        <p:nvSpPr>
          <p:cNvPr id="6" name="Footer Placeholder 5">
            <a:extLst>
              <a:ext uri="{FF2B5EF4-FFF2-40B4-BE49-F238E27FC236}">
                <a16:creationId xmlns:a16="http://schemas.microsoft.com/office/drawing/2014/main" id="{732492DC-6A8D-4581-A72A-01EBAC984D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C638FE-9252-4059-98F6-C678DE9D51F5}"/>
              </a:ext>
            </a:extLst>
          </p:cNvPr>
          <p:cNvSpPr>
            <a:spLocks noGrp="1"/>
          </p:cNvSpPr>
          <p:nvPr>
            <p:ph type="sldNum" sz="quarter" idx="12"/>
          </p:nvPr>
        </p:nvSpPr>
        <p:spPr/>
        <p:txBody>
          <a:bodyPr/>
          <a:lstStyle/>
          <a:p>
            <a:fld id="{2C9F368B-A692-44ED-ABD1-938AE10772A8}" type="slidenum">
              <a:rPr lang="en-US" smtClean="0"/>
              <a:t>‹#›</a:t>
            </a:fld>
            <a:endParaRPr lang="en-US" dirty="0"/>
          </a:p>
        </p:txBody>
      </p:sp>
    </p:spTree>
    <p:extLst>
      <p:ext uri="{BB962C8B-B14F-4D97-AF65-F5344CB8AC3E}">
        <p14:creationId xmlns:p14="http://schemas.microsoft.com/office/powerpoint/2010/main" val="117908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049D0-AFA8-4922-8DC6-1949C27EB9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51502-867A-4179-BB0F-3C182AB90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F3D25-C27E-452A-8302-B1E78CD0A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87A56-A688-40E0-A15F-452CD44C62D8}" type="datetimeFigureOut">
              <a:rPr lang="en-US" smtClean="0"/>
              <a:t>5/27/2020</a:t>
            </a:fld>
            <a:endParaRPr lang="en-US" dirty="0"/>
          </a:p>
        </p:txBody>
      </p:sp>
      <p:sp>
        <p:nvSpPr>
          <p:cNvPr id="5" name="Footer Placeholder 4">
            <a:extLst>
              <a:ext uri="{FF2B5EF4-FFF2-40B4-BE49-F238E27FC236}">
                <a16:creationId xmlns:a16="http://schemas.microsoft.com/office/drawing/2014/main" id="{AB9D2EA1-1735-4D32-B9AD-3A19DCB22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2E3E93-C9A3-4731-BE0C-31D8AFF500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F368B-A692-44ED-ABD1-938AE10772A8}" type="slidenum">
              <a:rPr lang="en-US" smtClean="0"/>
              <a:t>‹#›</a:t>
            </a:fld>
            <a:endParaRPr lang="en-US" dirty="0"/>
          </a:p>
        </p:txBody>
      </p:sp>
    </p:spTree>
    <p:extLst>
      <p:ext uri="{BB962C8B-B14F-4D97-AF65-F5344CB8AC3E}">
        <p14:creationId xmlns:p14="http://schemas.microsoft.com/office/powerpoint/2010/main" val="412057466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ond.libguides.com/student-wellnes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picpedia.org/highway-signs/v/virtual.html" TargetMode="External"/><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supportservices.jobcorps.gov/health/Pages/default.aspx"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Meminger.Eugia@jobcorp.org" TargetMode="External"/><Relationship Id="rId7" Type="http://schemas.openxmlformats.org/officeDocument/2006/relationships/hyperlink" Target="mailto:Mackenzie.Helena@jobcorps.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Warner.Tamara.D@jobcorps.org" TargetMode="External"/><Relationship Id="rId5" Type="http://schemas.openxmlformats.org/officeDocument/2006/relationships/hyperlink" Target="mailto:Cherry.Valerie@jobcorpe.org" TargetMode="External"/><Relationship Id="rId4" Type="http://schemas.openxmlformats.org/officeDocument/2006/relationships/hyperlink" Target="mailto:Acevedo.Maria@jobcorp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ministry-to-children.com/discipline-plan/" TargetMode="External"/><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google.com/edu/classroom/?hl=en#topic=6020277"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hyperlink" Target="https://www.asppb.net/page/covid19" TargetMode="External"/><Relationship Id="rId3" Type="http://schemas.openxmlformats.org/officeDocument/2006/relationships/image" Target="../media/image13.png"/><Relationship Id="rId7" Type="http://schemas.openxmlformats.org/officeDocument/2006/relationships/hyperlink" Target="https://www.apaservices.org/practice/clinic/covid-19-telehealth-state-summa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socialworkers.org/LinkClick.aspx?fileticket=fN67-dWQReM%3d&amp;portalid=0" TargetMode="External"/><Relationship Id="rId5" Type="http://schemas.openxmlformats.org/officeDocument/2006/relationships/hyperlink" Target="https://www.apa.org/practice/programs/dmhi/research-information/informed-consent-checklist" TargetMode="External"/><Relationship Id="rId4" Type="http://schemas.openxmlformats.org/officeDocument/2006/relationships/image" Target="../media/image14.svg"/><Relationship Id="rId9" Type="http://schemas.openxmlformats.org/officeDocument/2006/relationships/hyperlink" Target="https://www.aswb.org/regulatory-provisions"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7F96D99-2D33-4568-825B-17A567E14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82824E3-0C70-4ADF-AF14-F2A29C1A84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1" name="Freeform 44">
              <a:extLst>
                <a:ext uri="{FF2B5EF4-FFF2-40B4-BE49-F238E27FC236}">
                  <a16:creationId xmlns:a16="http://schemas.microsoft.com/office/drawing/2014/main" id="{EDF8E059-14E1-464B-A0DD-E258C8235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45">
              <a:extLst>
                <a:ext uri="{FF2B5EF4-FFF2-40B4-BE49-F238E27FC236}">
                  <a16:creationId xmlns:a16="http://schemas.microsoft.com/office/drawing/2014/main" id="{0086DA70-4BA5-492B-8562-8EDE2C69BB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46">
              <a:extLst>
                <a:ext uri="{FF2B5EF4-FFF2-40B4-BE49-F238E27FC236}">
                  <a16:creationId xmlns:a16="http://schemas.microsoft.com/office/drawing/2014/main" id="{824C1152-1CB5-49CC-8321-B9EA238915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47">
              <a:extLst>
                <a:ext uri="{FF2B5EF4-FFF2-40B4-BE49-F238E27FC236}">
                  <a16:creationId xmlns:a16="http://schemas.microsoft.com/office/drawing/2014/main" id="{CCA1B10F-BF11-4262-8103-53C771DA91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34">
              <a:extLst>
                <a:ext uri="{FF2B5EF4-FFF2-40B4-BE49-F238E27FC236}">
                  <a16:creationId xmlns:a16="http://schemas.microsoft.com/office/drawing/2014/main" id="{542307EC-176F-48B6-8210-30E3ED0F6F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C807028F-09AC-3149-82DC-43CBAB8C7F2B}"/>
              </a:ext>
            </a:extLst>
          </p:cNvPr>
          <p:cNvSpPr>
            <a:spLocks noGrp="1"/>
          </p:cNvSpPr>
          <p:nvPr>
            <p:ph type="ctrTitle"/>
          </p:nvPr>
        </p:nvSpPr>
        <p:spPr>
          <a:xfrm>
            <a:off x="1047280" y="759805"/>
            <a:ext cx="10306520" cy="1325563"/>
          </a:xfrm>
        </p:spPr>
        <p:txBody>
          <a:bodyPr vert="horz" lIns="91440" tIns="45720" rIns="91440" bIns="45720" rtlCol="0" anchor="ctr">
            <a:normAutofit/>
          </a:bodyPr>
          <a:lstStyle/>
          <a:p>
            <a:pPr algn="l"/>
            <a:r>
              <a:rPr lang="en-US" sz="4000" kern="1200" dirty="0">
                <a:solidFill>
                  <a:srgbClr val="FFFFFF"/>
                </a:solidFill>
                <a:latin typeface="+mj-lt"/>
                <a:ea typeface="+mj-ea"/>
                <a:cs typeface="+mj-cs"/>
              </a:rPr>
              <a:t>Mental Health and Wellness Program (MHWP) in the Virtual Learning Environment</a:t>
            </a:r>
          </a:p>
        </p:txBody>
      </p:sp>
      <p:pic>
        <p:nvPicPr>
          <p:cNvPr id="4" name="Picture 3">
            <a:extLst>
              <a:ext uri="{FF2B5EF4-FFF2-40B4-BE49-F238E27FC236}">
                <a16:creationId xmlns:a16="http://schemas.microsoft.com/office/drawing/2014/main" id="{71D4530A-6648-DB4C-B08E-E8D250EC3396}"/>
              </a:ext>
            </a:extLst>
          </p:cNvPr>
          <p:cNvPicPr>
            <a:picLocks noChangeAspect="1"/>
          </p:cNvPicPr>
          <p:nvPr/>
        </p:nvPicPr>
        <p:blipFill rotWithShape="1">
          <a:blip r:embed="rId2"/>
          <a:srcRect l="4474" r="4477" b="3"/>
          <a:stretch/>
        </p:blipFill>
        <p:spPr>
          <a:xfrm>
            <a:off x="1362261" y="2378076"/>
            <a:ext cx="1326537" cy="1650227"/>
          </a:xfrm>
          <a:prstGeom prst="rect">
            <a:avLst/>
          </a:prstGeom>
        </p:spPr>
      </p:pic>
      <p:cxnSp>
        <p:nvCxnSpPr>
          <p:cNvPr id="37" name="Straight Connector 36">
            <a:extLst>
              <a:ext uri="{FF2B5EF4-FFF2-40B4-BE49-F238E27FC236}">
                <a16:creationId xmlns:a16="http://schemas.microsoft.com/office/drawing/2014/main" id="{78F8437D-3883-423B-9985-2A86AD71B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72084" y="2486034"/>
            <a:ext cx="0" cy="3410712"/>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4FBEDD5-E13B-A649-A7A6-F4CA2FAEDC75}"/>
              </a:ext>
            </a:extLst>
          </p:cNvPr>
          <p:cNvSpPr>
            <a:spLocks noGrp="1"/>
          </p:cNvSpPr>
          <p:nvPr>
            <p:ph type="subTitle" idx="1"/>
          </p:nvPr>
        </p:nvSpPr>
        <p:spPr>
          <a:xfrm>
            <a:off x="2141402" y="3620530"/>
            <a:ext cx="9526336" cy="2477665"/>
          </a:xfrm>
        </p:spPr>
        <p:txBody>
          <a:bodyPr vert="horz" lIns="91440" tIns="45720" rIns="91440" bIns="45720" rtlCol="0">
            <a:normAutofit/>
          </a:bodyPr>
          <a:lstStyle/>
          <a:p>
            <a:r>
              <a:rPr lang="en-US" dirty="0"/>
              <a:t>Dr. Valerie Cherry, Lead Mental Health Specialist</a:t>
            </a:r>
          </a:p>
          <a:p>
            <a:r>
              <a:rPr lang="en-US" dirty="0"/>
              <a:t>Dr. Karyn Felder Moore, Center Mental Health Consultant Woodstock JCC</a:t>
            </a:r>
          </a:p>
          <a:p>
            <a:r>
              <a:rPr lang="en-US" dirty="0"/>
              <a:t>Dr. Callie Scott, Center Mental Health Consultant Pittsburgh JCC </a:t>
            </a:r>
          </a:p>
          <a:p>
            <a:endParaRPr lang="en-US" dirty="0"/>
          </a:p>
          <a:p>
            <a:r>
              <a:rPr lang="en-US" dirty="0"/>
              <a:t>May 2020</a:t>
            </a:r>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159324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816C-9C2D-4192-90F6-732520AF1526}"/>
              </a:ext>
            </a:extLst>
          </p:cNvPr>
          <p:cNvSpPr>
            <a:spLocks noGrp="1"/>
          </p:cNvSpPr>
          <p:nvPr>
            <p:ph type="title"/>
          </p:nvPr>
        </p:nvSpPr>
        <p:spPr>
          <a:xfrm>
            <a:off x="146115" y="335333"/>
            <a:ext cx="9785023" cy="1325563"/>
          </a:xfrm>
        </p:spPr>
        <p:txBody>
          <a:bodyPr>
            <a:normAutofit/>
          </a:bodyPr>
          <a:lstStyle/>
          <a:p>
            <a:r>
              <a:rPr lang="en-US" dirty="0"/>
              <a:t>Mental Health Promotion and Education</a:t>
            </a:r>
          </a:p>
        </p:txBody>
      </p:sp>
      <p:sp>
        <p:nvSpPr>
          <p:cNvPr id="3" name="Content Placeholder 2">
            <a:extLst>
              <a:ext uri="{FF2B5EF4-FFF2-40B4-BE49-F238E27FC236}">
                <a16:creationId xmlns:a16="http://schemas.microsoft.com/office/drawing/2014/main" id="{0CEB6DE2-7180-46E8-95E6-3E432C43582D}"/>
              </a:ext>
            </a:extLst>
          </p:cNvPr>
          <p:cNvSpPr>
            <a:spLocks noGrp="1"/>
          </p:cNvSpPr>
          <p:nvPr>
            <p:ph idx="1"/>
          </p:nvPr>
        </p:nvSpPr>
        <p:spPr>
          <a:xfrm>
            <a:off x="490195" y="1611984"/>
            <a:ext cx="7937368" cy="4986779"/>
          </a:xfrm>
        </p:spPr>
        <p:txBody>
          <a:bodyPr anchor="ctr">
            <a:normAutofit/>
          </a:bodyPr>
          <a:lstStyle/>
          <a:p>
            <a:r>
              <a:rPr lang="en-US" sz="2000" dirty="0"/>
              <a:t>CPP presentation for new students</a:t>
            </a:r>
          </a:p>
          <a:p>
            <a:pPr lvl="1"/>
            <a:r>
              <a:rPr lang="en-US" sz="1800" dirty="0"/>
              <a:t>Google Classroom</a:t>
            </a:r>
          </a:p>
          <a:p>
            <a:pPr lvl="2"/>
            <a:r>
              <a:rPr lang="en-US" sz="1600" dirty="0"/>
              <a:t>CPP PowerPoint on JC Health and Wellness website</a:t>
            </a:r>
          </a:p>
          <a:p>
            <a:pPr marL="914400" lvl="2" indent="0">
              <a:buNone/>
            </a:pPr>
            <a:endParaRPr lang="en-US" sz="1800" dirty="0"/>
          </a:p>
          <a:p>
            <a:r>
              <a:rPr lang="en-US" sz="2000" dirty="0"/>
              <a:t>Center wide mental health and promotion activity</a:t>
            </a:r>
          </a:p>
          <a:p>
            <a:pPr lvl="1"/>
            <a:r>
              <a:rPr lang="en-US" sz="1800" dirty="0"/>
              <a:t>Google Classroom</a:t>
            </a:r>
          </a:p>
          <a:p>
            <a:pPr lvl="1"/>
            <a:r>
              <a:rPr lang="en-US" sz="1800" dirty="0"/>
              <a:t>Center Facebook Page</a:t>
            </a:r>
          </a:p>
          <a:p>
            <a:pPr lvl="1"/>
            <a:r>
              <a:rPr lang="en-US" sz="1800" dirty="0"/>
              <a:t>YouTube</a:t>
            </a:r>
          </a:p>
          <a:p>
            <a:pPr lvl="1"/>
            <a:r>
              <a:rPr lang="en-US" sz="1800" dirty="0"/>
              <a:t>Emails</a:t>
            </a:r>
          </a:p>
          <a:p>
            <a:pPr marL="457200" lvl="1" indent="0">
              <a:buNone/>
            </a:pPr>
            <a:endParaRPr lang="en-US" sz="2000" dirty="0"/>
          </a:p>
          <a:p>
            <a:r>
              <a:rPr lang="en-US" sz="2000" dirty="0"/>
              <a:t>Clinical consultation with Center Director, management staff, and Health and Wellness Manager</a:t>
            </a:r>
          </a:p>
          <a:p>
            <a:pPr lvl="1"/>
            <a:r>
              <a:rPr lang="en-US" sz="1800" dirty="0"/>
              <a:t>Teleconference calls</a:t>
            </a:r>
          </a:p>
          <a:p>
            <a:pPr lvl="1"/>
            <a:r>
              <a:rPr lang="en-US" sz="1800" dirty="0"/>
              <a:t>GoToMeetings</a:t>
            </a:r>
          </a:p>
          <a:p>
            <a:pPr lvl="1"/>
            <a:r>
              <a:rPr lang="en-US" sz="1800" dirty="0"/>
              <a:t>WebEx Trainings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6A2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A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rawing&#10;&#10;Description automatically generated">
            <a:extLst>
              <a:ext uri="{FF2B5EF4-FFF2-40B4-BE49-F238E27FC236}">
                <a16:creationId xmlns:a16="http://schemas.microsoft.com/office/drawing/2014/main" id="{1195DE5C-06EC-4C3A-A235-DDC5CE93B4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54442" y="3229791"/>
            <a:ext cx="1462088" cy="398418"/>
          </a:xfrm>
          <a:prstGeom prst="rect">
            <a:avLst/>
          </a:prstGeom>
        </p:spPr>
      </p:pic>
    </p:spTree>
    <p:extLst>
      <p:ext uri="{BB962C8B-B14F-4D97-AF65-F5344CB8AC3E}">
        <p14:creationId xmlns:p14="http://schemas.microsoft.com/office/powerpoint/2010/main" val="209294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6A5C596-0B90-4335-A265-01743057EC9E}"/>
              </a:ext>
            </a:extLst>
          </p:cNvPr>
          <p:cNvSpPr>
            <a:spLocks noGrp="1"/>
          </p:cNvSpPr>
          <p:nvPr>
            <p:ph type="title"/>
          </p:nvPr>
        </p:nvSpPr>
        <p:spPr>
          <a:xfrm>
            <a:off x="311421" y="160257"/>
            <a:ext cx="5393360" cy="1325563"/>
          </a:xfrm>
        </p:spPr>
        <p:txBody>
          <a:bodyPr>
            <a:normAutofit/>
          </a:bodyPr>
          <a:lstStyle/>
          <a:p>
            <a:r>
              <a:rPr lang="en-US" dirty="0"/>
              <a:t>Treatment</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9F2A8F07-3623-447A-9837-3AF5A5AA084C}"/>
              </a:ext>
            </a:extLst>
          </p:cNvPr>
          <p:cNvSpPr>
            <a:spLocks noGrp="1"/>
          </p:cNvSpPr>
          <p:nvPr>
            <p:ph idx="1"/>
          </p:nvPr>
        </p:nvSpPr>
        <p:spPr>
          <a:xfrm>
            <a:off x="311422" y="1480008"/>
            <a:ext cx="6282921" cy="5217735"/>
          </a:xfrm>
        </p:spPr>
        <p:txBody>
          <a:bodyPr>
            <a:noAutofit/>
          </a:bodyPr>
          <a:lstStyle/>
          <a:p>
            <a:endParaRPr lang="en-US" sz="2000" dirty="0"/>
          </a:p>
          <a:p>
            <a:r>
              <a:rPr lang="en-US" sz="2000" dirty="0"/>
              <a:t>Short-term counseling with mental-health checks as needed.</a:t>
            </a:r>
          </a:p>
          <a:p>
            <a:pPr lvl="1"/>
            <a:r>
              <a:rPr lang="en-US" sz="2000" dirty="0"/>
              <a:t>Telephone</a:t>
            </a:r>
          </a:p>
          <a:p>
            <a:pPr lvl="1"/>
            <a:r>
              <a:rPr lang="en-US" sz="2000" dirty="0"/>
              <a:t>Telemental Health</a:t>
            </a:r>
          </a:p>
          <a:p>
            <a:pPr lvl="1"/>
            <a:r>
              <a:rPr lang="en-US" sz="2000" dirty="0"/>
              <a:t>Google Voice – Texting (Check-ins only)</a:t>
            </a:r>
          </a:p>
          <a:p>
            <a:endParaRPr lang="en-US" sz="2000" dirty="0"/>
          </a:p>
          <a:p>
            <a:endParaRPr lang="en-US" sz="2000" dirty="0"/>
          </a:p>
          <a:p>
            <a:r>
              <a:rPr lang="en-US" sz="2000" dirty="0"/>
              <a:t>Collaboration with TEAP specialist </a:t>
            </a:r>
          </a:p>
          <a:p>
            <a:pPr lvl="1"/>
            <a:r>
              <a:rPr lang="en-US" sz="2000" dirty="0"/>
              <a:t>Teleconference Calls</a:t>
            </a:r>
          </a:p>
          <a:p>
            <a:pPr lvl="1"/>
            <a:r>
              <a:rPr lang="en-US" sz="2000" dirty="0"/>
              <a:t>Videoconference</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92F63D34-9265-4BF0-BB17-D1DEC3DB5ADC}"/>
              </a:ext>
            </a:extLst>
          </p:cNvPr>
          <p:cNvPicPr>
            <a:picLocks noChangeAspect="1"/>
          </p:cNvPicPr>
          <p:nvPr/>
        </p:nvPicPr>
        <p:blipFill rotWithShape="1">
          <a:blip r:embed="rId2"/>
          <a:srcRect l="31505" r="3224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57A990A8-D256-4BBD-91E5-99214712398D}"/>
              </a:ext>
            </a:extLst>
          </p:cNvPr>
          <p:cNvPicPr>
            <a:picLocks noChangeAspect="1"/>
          </p:cNvPicPr>
          <p:nvPr/>
        </p:nvPicPr>
        <p:blipFill>
          <a:blip r:embed="rId3"/>
          <a:stretch>
            <a:fillRect/>
          </a:stretch>
        </p:blipFill>
        <p:spPr>
          <a:xfrm>
            <a:off x="5138179" y="2390719"/>
            <a:ext cx="2560542" cy="682811"/>
          </a:xfrm>
          <a:prstGeom prst="rect">
            <a:avLst/>
          </a:prstGeom>
        </p:spPr>
      </p:pic>
    </p:spTree>
    <p:extLst>
      <p:ext uri="{BB962C8B-B14F-4D97-AF65-F5344CB8AC3E}">
        <p14:creationId xmlns:p14="http://schemas.microsoft.com/office/powerpoint/2010/main" val="671985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6A5C596-0B90-4335-A265-01743057EC9E}"/>
              </a:ext>
            </a:extLst>
          </p:cNvPr>
          <p:cNvSpPr>
            <a:spLocks noGrp="1"/>
          </p:cNvSpPr>
          <p:nvPr>
            <p:ph type="title"/>
          </p:nvPr>
        </p:nvSpPr>
        <p:spPr>
          <a:xfrm>
            <a:off x="311421" y="160257"/>
            <a:ext cx="5393360" cy="1325563"/>
          </a:xfrm>
        </p:spPr>
        <p:txBody>
          <a:bodyPr>
            <a:normAutofit/>
          </a:bodyPr>
          <a:lstStyle/>
          <a:p>
            <a:r>
              <a:rPr lang="en-US" dirty="0"/>
              <a:t>Treatment</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9F2A8F07-3623-447A-9837-3AF5A5AA084C}"/>
              </a:ext>
            </a:extLst>
          </p:cNvPr>
          <p:cNvSpPr>
            <a:spLocks noGrp="1"/>
          </p:cNvSpPr>
          <p:nvPr>
            <p:ph idx="1"/>
          </p:nvPr>
        </p:nvSpPr>
        <p:spPr>
          <a:xfrm>
            <a:off x="311422" y="1480008"/>
            <a:ext cx="5920139" cy="5217735"/>
          </a:xfrm>
        </p:spPr>
        <p:txBody>
          <a:bodyPr>
            <a:noAutofit/>
          </a:bodyPr>
          <a:lstStyle/>
          <a:p>
            <a:r>
              <a:rPr lang="en-US" sz="2000" dirty="0"/>
              <a:t>Collaboration with center physician and Health-and-Wellness staff on psychotropic medication monitoring of stable students</a:t>
            </a:r>
          </a:p>
          <a:p>
            <a:pPr lvl="1"/>
            <a:r>
              <a:rPr lang="en-US" sz="1800" dirty="0"/>
              <a:t>Teleconference Calls</a:t>
            </a:r>
          </a:p>
          <a:p>
            <a:pPr lvl="1"/>
            <a:r>
              <a:rPr lang="en-US" sz="1800" dirty="0"/>
              <a:t>Videoconference</a:t>
            </a:r>
          </a:p>
          <a:p>
            <a:endParaRPr lang="en-US" sz="2000" dirty="0"/>
          </a:p>
          <a:p>
            <a:endParaRPr lang="en-US" sz="2000" dirty="0"/>
          </a:p>
          <a:p>
            <a:r>
              <a:rPr lang="en-US" sz="2000" dirty="0"/>
              <a:t>Collaboration with counseling staff in developing and/or leading psycho-educational skill-building groups </a:t>
            </a:r>
          </a:p>
          <a:p>
            <a:pPr lvl="1"/>
            <a:r>
              <a:rPr lang="en-US" sz="1800" dirty="0"/>
              <a:t>Teleconference Calls</a:t>
            </a:r>
          </a:p>
          <a:p>
            <a:pPr lvl="1"/>
            <a:r>
              <a:rPr lang="en-US" sz="1800" dirty="0"/>
              <a:t>Google Classrooms</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92F63D34-9265-4BF0-BB17-D1DEC3DB5ADC}"/>
              </a:ext>
            </a:extLst>
          </p:cNvPr>
          <p:cNvPicPr>
            <a:picLocks noChangeAspect="1"/>
          </p:cNvPicPr>
          <p:nvPr/>
        </p:nvPicPr>
        <p:blipFill rotWithShape="1">
          <a:blip r:embed="rId2"/>
          <a:srcRect l="31505" r="3224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57A990A8-D256-4BBD-91E5-99214712398D}"/>
              </a:ext>
            </a:extLst>
          </p:cNvPr>
          <p:cNvPicPr>
            <a:picLocks noChangeAspect="1"/>
          </p:cNvPicPr>
          <p:nvPr/>
        </p:nvPicPr>
        <p:blipFill>
          <a:blip r:embed="rId3"/>
          <a:stretch>
            <a:fillRect/>
          </a:stretch>
        </p:blipFill>
        <p:spPr>
          <a:xfrm>
            <a:off x="6980547" y="1354045"/>
            <a:ext cx="2560542" cy="682811"/>
          </a:xfrm>
          <a:prstGeom prst="rect">
            <a:avLst/>
          </a:prstGeom>
        </p:spPr>
      </p:pic>
    </p:spTree>
    <p:extLst>
      <p:ext uri="{BB962C8B-B14F-4D97-AF65-F5344CB8AC3E}">
        <p14:creationId xmlns:p14="http://schemas.microsoft.com/office/powerpoint/2010/main" val="307087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C596-0B90-4335-A265-01743057EC9E}"/>
              </a:ext>
            </a:extLst>
          </p:cNvPr>
          <p:cNvSpPr>
            <a:spLocks noGrp="1"/>
          </p:cNvSpPr>
          <p:nvPr>
            <p:ph type="title"/>
          </p:nvPr>
        </p:nvSpPr>
        <p:spPr>
          <a:xfrm>
            <a:off x="311421" y="160257"/>
            <a:ext cx="5393360" cy="657687"/>
          </a:xfrm>
        </p:spPr>
        <p:txBody>
          <a:bodyPr>
            <a:normAutofit fontScale="90000"/>
          </a:bodyPr>
          <a:lstStyle/>
          <a:p>
            <a:r>
              <a:rPr lang="en-US" dirty="0"/>
              <a:t>Treatment</a:t>
            </a:r>
          </a:p>
        </p:txBody>
      </p:sp>
      <p:sp>
        <p:nvSpPr>
          <p:cNvPr id="3" name="Content Placeholder 2">
            <a:extLst>
              <a:ext uri="{FF2B5EF4-FFF2-40B4-BE49-F238E27FC236}">
                <a16:creationId xmlns:a16="http://schemas.microsoft.com/office/drawing/2014/main" id="{9F2A8F07-3623-447A-9837-3AF5A5AA084C}"/>
              </a:ext>
            </a:extLst>
          </p:cNvPr>
          <p:cNvSpPr>
            <a:spLocks noGrp="1"/>
          </p:cNvSpPr>
          <p:nvPr>
            <p:ph idx="1"/>
          </p:nvPr>
        </p:nvSpPr>
        <p:spPr>
          <a:xfrm>
            <a:off x="214967" y="1640265"/>
            <a:ext cx="6509925" cy="5217735"/>
          </a:xfrm>
        </p:spPr>
        <p:txBody>
          <a:bodyPr>
            <a:noAutofit/>
          </a:bodyPr>
          <a:lstStyle/>
          <a:p>
            <a:r>
              <a:rPr lang="en-US" sz="2000" dirty="0"/>
              <a:t>Information exchange through regular case conferences between the Center Mental Health Consultant and counselors</a:t>
            </a:r>
          </a:p>
          <a:p>
            <a:pPr lvl="1"/>
            <a:r>
              <a:rPr lang="en-US" sz="1600" dirty="0"/>
              <a:t>Teleconference Calls</a:t>
            </a:r>
          </a:p>
          <a:p>
            <a:pPr lvl="1"/>
            <a:r>
              <a:rPr lang="en-US" sz="1600" dirty="0"/>
              <a:t>Videoconference </a:t>
            </a:r>
          </a:p>
          <a:p>
            <a:pPr marL="457200" lvl="1" indent="0">
              <a:buNone/>
            </a:pPr>
            <a:endParaRPr lang="en-US" sz="1600" dirty="0"/>
          </a:p>
          <a:p>
            <a:r>
              <a:rPr lang="en-US" sz="2000" dirty="0"/>
              <a:t>Crisis intervention</a:t>
            </a:r>
          </a:p>
          <a:p>
            <a:pPr lvl="1"/>
            <a:r>
              <a:rPr lang="en-US" sz="1600" dirty="0"/>
              <a:t>Have student identify a “support person” in case of an emergency and provide you with their contact information.</a:t>
            </a:r>
          </a:p>
          <a:p>
            <a:pPr lvl="1"/>
            <a:r>
              <a:rPr lang="en-US" sz="1600" dirty="0"/>
              <a:t>Location of the nearest hospital</a:t>
            </a:r>
          </a:p>
          <a:p>
            <a:pPr lvl="1"/>
            <a:r>
              <a:rPr lang="en-US" sz="1600" dirty="0"/>
              <a:t>Mobile crisis unit</a:t>
            </a:r>
          </a:p>
          <a:p>
            <a:pPr lvl="1"/>
            <a:r>
              <a:rPr lang="en-US" sz="1600" dirty="0"/>
              <a:t>Local law enforcement contact info, if needed</a:t>
            </a:r>
          </a:p>
          <a:p>
            <a:pPr lvl="1"/>
            <a:r>
              <a:rPr lang="en-US" sz="1600" dirty="0"/>
              <a:t>Safety/Help Lines</a:t>
            </a:r>
          </a:p>
          <a:p>
            <a:pPr lvl="1"/>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92F63D34-9265-4BF0-BB17-D1DEC3DB5ADC}"/>
              </a:ext>
            </a:extLst>
          </p:cNvPr>
          <p:cNvPicPr>
            <a:picLocks noChangeAspect="1"/>
          </p:cNvPicPr>
          <p:nvPr/>
        </p:nvPicPr>
        <p:blipFill rotWithShape="1">
          <a:blip r:embed="rId3"/>
          <a:srcRect l="31505" r="32245"/>
          <a:stretch/>
        </p:blipFill>
        <p:spPr>
          <a:xfrm>
            <a:off x="7586071" y="1777436"/>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5" name="Picture 4">
            <a:extLst>
              <a:ext uri="{FF2B5EF4-FFF2-40B4-BE49-F238E27FC236}">
                <a16:creationId xmlns:a16="http://schemas.microsoft.com/office/drawing/2014/main" id="{57A990A8-D256-4BBD-91E5-99214712398D}"/>
              </a:ext>
            </a:extLst>
          </p:cNvPr>
          <p:cNvPicPr>
            <a:picLocks noChangeAspect="1"/>
          </p:cNvPicPr>
          <p:nvPr/>
        </p:nvPicPr>
        <p:blipFill>
          <a:blip r:embed="rId4"/>
          <a:stretch>
            <a:fillRect/>
          </a:stretch>
        </p:blipFill>
        <p:spPr>
          <a:xfrm>
            <a:off x="6980547" y="1354045"/>
            <a:ext cx="2560542" cy="682811"/>
          </a:xfrm>
          <a:prstGeom prst="rect">
            <a:avLst/>
          </a:prstGeom>
        </p:spPr>
      </p:pic>
    </p:spTree>
    <p:extLst>
      <p:ext uri="{BB962C8B-B14F-4D97-AF65-F5344CB8AC3E}">
        <p14:creationId xmlns:p14="http://schemas.microsoft.com/office/powerpoint/2010/main" val="158988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6A5C596-0B90-4335-A265-01743057EC9E}"/>
              </a:ext>
            </a:extLst>
          </p:cNvPr>
          <p:cNvSpPr>
            <a:spLocks noGrp="1"/>
          </p:cNvSpPr>
          <p:nvPr>
            <p:ph type="title"/>
          </p:nvPr>
        </p:nvSpPr>
        <p:spPr>
          <a:xfrm>
            <a:off x="838200" y="365125"/>
            <a:ext cx="5393361" cy="1325563"/>
          </a:xfrm>
        </p:spPr>
        <p:txBody>
          <a:bodyPr>
            <a:normAutofit/>
          </a:bodyPr>
          <a:lstStyle/>
          <a:p>
            <a:r>
              <a:rPr lang="en-US" dirty="0"/>
              <a:t>Treatment</a:t>
            </a:r>
          </a:p>
        </p:txBody>
      </p:sp>
      <p:sp>
        <p:nvSpPr>
          <p:cNvPr id="3" name="Content Placeholder 2">
            <a:extLst>
              <a:ext uri="{FF2B5EF4-FFF2-40B4-BE49-F238E27FC236}">
                <a16:creationId xmlns:a16="http://schemas.microsoft.com/office/drawing/2014/main" id="{9F2A8F07-3623-447A-9837-3AF5A5AA084C}"/>
              </a:ext>
            </a:extLst>
          </p:cNvPr>
          <p:cNvSpPr>
            <a:spLocks noGrp="1"/>
          </p:cNvSpPr>
          <p:nvPr>
            <p:ph idx="1"/>
          </p:nvPr>
        </p:nvSpPr>
        <p:spPr>
          <a:xfrm>
            <a:off x="838200" y="1825625"/>
            <a:ext cx="5393361" cy="4351338"/>
          </a:xfrm>
        </p:spPr>
        <p:txBody>
          <a:bodyPr>
            <a:normAutofit/>
          </a:bodyPr>
          <a:lstStyle/>
          <a:p>
            <a:pPr lvl="1"/>
            <a:endParaRPr lang="en-US" dirty="0"/>
          </a:p>
          <a:p>
            <a:r>
              <a:rPr lang="en-US" dirty="0"/>
              <a:t>Referral to off-center mental-health professionals or agencies </a:t>
            </a:r>
          </a:p>
          <a:p>
            <a:pPr marL="0" indent="0">
              <a:buNone/>
            </a:pPr>
            <a:endParaRPr lang="en-US" dirty="0"/>
          </a:p>
          <a:p>
            <a:r>
              <a:rPr lang="en-US" dirty="0"/>
              <a:t>A written referral/feedback system</a:t>
            </a:r>
          </a:p>
          <a:p>
            <a:pPr lvl="1"/>
            <a:r>
              <a:rPr lang="en-US" dirty="0"/>
              <a:t>Use of Forms/Emails (JC to JC email)</a:t>
            </a:r>
          </a:p>
          <a:p>
            <a:pPr marL="0" indent="0">
              <a:buNone/>
            </a:pPr>
            <a:endParaRPr lang="en-US" dirty="0"/>
          </a:p>
        </p:txBody>
      </p:sp>
      <p:pic>
        <p:nvPicPr>
          <p:cNvPr id="4" name="Picture 3">
            <a:extLst>
              <a:ext uri="{FF2B5EF4-FFF2-40B4-BE49-F238E27FC236}">
                <a16:creationId xmlns:a16="http://schemas.microsoft.com/office/drawing/2014/main" id="{92F63D34-9265-4BF0-BB17-D1DEC3DB5ADC}"/>
              </a:ext>
            </a:extLst>
          </p:cNvPr>
          <p:cNvPicPr>
            <a:picLocks noChangeAspect="1"/>
          </p:cNvPicPr>
          <p:nvPr/>
        </p:nvPicPr>
        <p:blipFill rotWithShape="1">
          <a:blip r:embed="rId3"/>
          <a:srcRect l="31504" r="32246"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AC14FC-3D01-41D4-8BC1-62A951C07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7293772-271A-374F-B427-B3FAA2CA4D76}"/>
              </a:ext>
            </a:extLst>
          </p:cNvPr>
          <p:cNvPicPr>
            <a:picLocks noChangeAspect="1"/>
          </p:cNvPicPr>
          <p:nvPr/>
        </p:nvPicPr>
        <p:blipFill rotWithShape="1">
          <a:blip r:embed="rId2"/>
          <a:srcRect l="9910" r="26536" b="-1"/>
          <a:stretch/>
        </p:blipFill>
        <p:spPr>
          <a:xfrm>
            <a:off x="944708" y="703273"/>
            <a:ext cx="3222467" cy="2839475"/>
          </a:xfrm>
          <a:prstGeom prst="rect">
            <a:avLst/>
          </a:prstGeom>
        </p:spPr>
      </p:pic>
      <p:pic>
        <p:nvPicPr>
          <p:cNvPr id="6" name="Picture 5">
            <a:extLst>
              <a:ext uri="{FF2B5EF4-FFF2-40B4-BE49-F238E27FC236}">
                <a16:creationId xmlns:a16="http://schemas.microsoft.com/office/drawing/2014/main" id="{CACDB81D-92BA-7045-A56A-D25C8A2989A9}"/>
              </a:ext>
            </a:extLst>
          </p:cNvPr>
          <p:cNvPicPr>
            <a:picLocks noChangeAspect="1"/>
          </p:cNvPicPr>
          <p:nvPr/>
        </p:nvPicPr>
        <p:blipFill>
          <a:blip r:embed="rId3"/>
          <a:stretch>
            <a:fillRect/>
          </a:stretch>
        </p:blipFill>
        <p:spPr>
          <a:xfrm>
            <a:off x="4497194" y="1226504"/>
            <a:ext cx="3222467" cy="1787880"/>
          </a:xfrm>
          <a:prstGeom prst="rect">
            <a:avLst/>
          </a:prstGeom>
        </p:spPr>
      </p:pic>
      <p:pic>
        <p:nvPicPr>
          <p:cNvPr id="4" name="Picture 3">
            <a:extLst>
              <a:ext uri="{FF2B5EF4-FFF2-40B4-BE49-F238E27FC236}">
                <a16:creationId xmlns:a16="http://schemas.microsoft.com/office/drawing/2014/main" id="{016A9488-6C0D-8448-90AB-2FB0C6B47E3C}"/>
              </a:ext>
            </a:extLst>
          </p:cNvPr>
          <p:cNvPicPr>
            <a:picLocks noChangeAspect="1"/>
          </p:cNvPicPr>
          <p:nvPr/>
        </p:nvPicPr>
        <p:blipFill rotWithShape="1">
          <a:blip r:embed="rId4"/>
          <a:srcRect l="25383" r="3392"/>
          <a:stretch/>
        </p:blipFill>
        <p:spPr>
          <a:xfrm>
            <a:off x="8033108" y="616373"/>
            <a:ext cx="3214183" cy="3003008"/>
          </a:xfrm>
          <a:prstGeom prst="rect">
            <a:avLst/>
          </a:prstGeom>
        </p:spPr>
      </p:pic>
      <p:sp>
        <p:nvSpPr>
          <p:cNvPr id="13" name="Freeform 5">
            <a:extLst>
              <a:ext uri="{FF2B5EF4-FFF2-40B4-BE49-F238E27FC236}">
                <a16:creationId xmlns:a16="http://schemas.microsoft.com/office/drawing/2014/main" id="{480BF6F1-09CE-4FCF-82D2-F2992C3D9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6">
            <a:extLst>
              <a:ext uri="{FF2B5EF4-FFF2-40B4-BE49-F238E27FC236}">
                <a16:creationId xmlns:a16="http://schemas.microsoft.com/office/drawing/2014/main" id="{EF685764-DEAE-4F2E-B34E-2CD0C706C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A72E9B9E-DD58-4578-A08D-8CF485909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6">
            <a:extLst>
              <a:ext uri="{FF2B5EF4-FFF2-40B4-BE49-F238E27FC236}">
                <a16:creationId xmlns:a16="http://schemas.microsoft.com/office/drawing/2014/main" id="{71AF47AF-3894-4226-BA66-5E9EA1FD5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BD2D504F-A5A4-4C78-9C63-D0AFF65C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8">
            <a:extLst>
              <a:ext uri="{FF2B5EF4-FFF2-40B4-BE49-F238E27FC236}">
                <a16:creationId xmlns:a16="http://schemas.microsoft.com/office/drawing/2014/main" id="{4CBE949B-6278-4F68-838B-CC06A3CBC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609EBC-4965-6D4A-9431-745F79C0064F}"/>
              </a:ext>
            </a:extLst>
          </p:cNvPr>
          <p:cNvSpPr txBox="1"/>
          <p:nvPr/>
        </p:nvSpPr>
        <p:spPr>
          <a:xfrm>
            <a:off x="1285346" y="4267831"/>
            <a:ext cx="9716883" cy="107158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srgbClr val="FEFFFF"/>
                </a:solidFill>
                <a:effectLst/>
                <a:uLnTx/>
                <a:uFillTx/>
                <a:latin typeface="Calibri Light" panose="020F0302020204030204"/>
                <a:ea typeface="+mn-ea"/>
                <a:cs typeface="+mn-cs"/>
              </a:rPr>
              <a:t>DOCUMENTATION EXAMPLES For Distance Learning</a:t>
            </a:r>
          </a:p>
        </p:txBody>
      </p:sp>
      <p:sp>
        <p:nvSpPr>
          <p:cNvPr id="25" name="Rectangle 8">
            <a:extLst>
              <a:ext uri="{FF2B5EF4-FFF2-40B4-BE49-F238E27FC236}">
                <a16:creationId xmlns:a16="http://schemas.microsoft.com/office/drawing/2014/main" id="{23C906BC-2E5B-47EE-B072-E19858986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884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76F9B3-79A0-3145-B057-8F48D8365051}"/>
              </a:ext>
            </a:extLst>
          </p:cNvPr>
          <p:cNvSpPr>
            <a:spLocks noGrp="1"/>
          </p:cNvSpPr>
          <p:nvPr>
            <p:ph type="title"/>
          </p:nvPr>
        </p:nvSpPr>
        <p:spPr>
          <a:xfrm>
            <a:off x="643467" y="321734"/>
            <a:ext cx="10905066" cy="1135737"/>
          </a:xfrm>
        </p:spPr>
        <p:txBody>
          <a:bodyPr>
            <a:normAutofit/>
          </a:bodyPr>
          <a:lstStyle/>
          <a:p>
            <a:r>
              <a:rPr lang="en-US" sz="3600" dirty="0"/>
              <a:t>Considerations for Distance Learning Documentation</a:t>
            </a:r>
          </a:p>
        </p:txBody>
      </p:sp>
      <p:sp>
        <p:nvSpPr>
          <p:cNvPr id="3" name="Content Placeholder 2">
            <a:extLst>
              <a:ext uri="{FF2B5EF4-FFF2-40B4-BE49-F238E27FC236}">
                <a16:creationId xmlns:a16="http://schemas.microsoft.com/office/drawing/2014/main" id="{B1A8162B-A290-DE48-BCE3-927E3CBF661B}"/>
              </a:ext>
            </a:extLst>
          </p:cNvPr>
          <p:cNvSpPr>
            <a:spLocks noGrp="1"/>
          </p:cNvSpPr>
          <p:nvPr>
            <p:ph idx="1"/>
          </p:nvPr>
        </p:nvSpPr>
        <p:spPr>
          <a:xfrm>
            <a:off x="643467" y="1782981"/>
            <a:ext cx="10905066" cy="4393982"/>
          </a:xfrm>
        </p:spPr>
        <p:txBody>
          <a:bodyPr>
            <a:normAutofit/>
          </a:bodyPr>
          <a:lstStyle/>
          <a:p>
            <a:pPr marL="0" indent="0">
              <a:buNone/>
            </a:pPr>
            <a:r>
              <a:rPr lang="en-US" sz="2400" dirty="0"/>
              <a:t>Documentation is still a requirement – even when services are provided via distance learning. </a:t>
            </a:r>
          </a:p>
          <a:p>
            <a:pPr marL="0" indent="0">
              <a:buNone/>
            </a:pPr>
            <a:r>
              <a:rPr lang="en-US" sz="2400" dirty="0"/>
              <a:t>Confidentiality Issues:</a:t>
            </a:r>
          </a:p>
          <a:p>
            <a:r>
              <a:rPr lang="en-US" sz="2000" dirty="0"/>
              <a:t>How are your notes secured if you are working from home.</a:t>
            </a:r>
          </a:p>
          <a:p>
            <a:r>
              <a:rPr lang="en-US" sz="2000" dirty="0"/>
              <a:t>Do the notes remain with you or do you send them (via JC email) to center. </a:t>
            </a:r>
          </a:p>
          <a:p>
            <a:r>
              <a:rPr lang="en-US" sz="2000" dirty="0"/>
              <a:t>Who is listening when you are online with students?</a:t>
            </a:r>
          </a:p>
          <a:p>
            <a:r>
              <a:rPr lang="en-US" sz="2000" dirty="0"/>
              <a:t>Options for format include using fillable SF-600; handwriting on SF-600 or using computer to document in separate password protected file for each student.</a:t>
            </a:r>
          </a:p>
          <a:p>
            <a:r>
              <a:rPr lang="en-US" sz="2000" dirty="0"/>
              <a:t>Use of mental health forms on JC website</a:t>
            </a:r>
          </a:p>
          <a:p>
            <a:r>
              <a:rPr lang="en-US" sz="2000" dirty="0"/>
              <a:t>Other options you have considered?</a:t>
            </a:r>
          </a:p>
          <a:p>
            <a:endParaRPr lang="en-US" sz="2000" dirty="0"/>
          </a:p>
          <a:p>
            <a:endParaRPr lang="en-US" sz="2000" dirty="0"/>
          </a:p>
          <a:p>
            <a:endParaRPr lang="en-US" sz="2000" dirty="0"/>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51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A34AB1-3E8D-7D42-8594-DA38A98989F7}"/>
              </a:ext>
            </a:extLst>
          </p:cNvPr>
          <p:cNvSpPr>
            <a:spLocks noGrp="1"/>
          </p:cNvSpPr>
          <p:nvPr>
            <p:ph type="title"/>
          </p:nvPr>
        </p:nvSpPr>
        <p:spPr>
          <a:xfrm>
            <a:off x="643467" y="321734"/>
            <a:ext cx="10905066" cy="1135737"/>
          </a:xfrm>
        </p:spPr>
        <p:txBody>
          <a:bodyPr>
            <a:normAutofit/>
          </a:bodyPr>
          <a:lstStyle/>
          <a:p>
            <a:r>
              <a:rPr lang="en-US" sz="3600" dirty="0"/>
              <a:t>Brief Disclosure Statement Example - (Informed Consent)</a:t>
            </a:r>
          </a:p>
        </p:txBody>
      </p:sp>
      <p:sp>
        <p:nvSpPr>
          <p:cNvPr id="3" name="Content Placeholder 2">
            <a:extLst>
              <a:ext uri="{FF2B5EF4-FFF2-40B4-BE49-F238E27FC236}">
                <a16:creationId xmlns:a16="http://schemas.microsoft.com/office/drawing/2014/main" id="{A4757F38-5AC9-0443-B2B3-990AC082CB6C}"/>
              </a:ext>
            </a:extLst>
          </p:cNvPr>
          <p:cNvSpPr>
            <a:spLocks noGrp="1"/>
          </p:cNvSpPr>
          <p:nvPr>
            <p:ph idx="1"/>
          </p:nvPr>
        </p:nvSpPr>
        <p:spPr>
          <a:xfrm>
            <a:off x="582193" y="1494147"/>
            <a:ext cx="5333127" cy="4856496"/>
          </a:xfrm>
        </p:spPr>
        <p:txBody>
          <a:bodyPr>
            <a:normAutofit fontScale="92500"/>
          </a:bodyPr>
          <a:lstStyle/>
          <a:p>
            <a:pPr marL="0" indent="0">
              <a:buNone/>
            </a:pPr>
            <a:r>
              <a:rPr lang="en-US" sz="2000" i="1" dirty="0"/>
              <a:t>To be placed in the SHR</a:t>
            </a:r>
          </a:p>
          <a:p>
            <a:pPr marL="0" indent="0">
              <a:buNone/>
            </a:pPr>
            <a:r>
              <a:rPr lang="en-US" sz="2000" dirty="0"/>
              <a:t>On </a:t>
            </a:r>
            <a:r>
              <a:rPr lang="en-US" sz="2000" u="sng" dirty="0"/>
              <a:t>date, 2020 at   AM/PM</a:t>
            </a:r>
            <a:r>
              <a:rPr lang="en-US" sz="2000" dirty="0"/>
              <a:t> student gave verbal consent for services through ongoing telehealth modality.  Telehealth modality is being used during the COVID-19 (Coronavirus) pandemic. </a:t>
            </a:r>
          </a:p>
          <a:p>
            <a:pPr marL="0" indent="0">
              <a:buNone/>
            </a:pPr>
            <a:r>
              <a:rPr lang="en-US" sz="2000" dirty="0"/>
              <a:t>Student was informed of the inherent limits of confidentiality when using technology. Student was contacted via phone number, (xxx-xxx-xxxx) </a:t>
            </a:r>
          </a:p>
          <a:p>
            <a:pPr marL="0" indent="0">
              <a:buNone/>
            </a:pPr>
            <a:r>
              <a:rPr lang="en-US" sz="2000" dirty="0"/>
              <a:t>During Telehealth session, the following individuals were also present with the student: ______________________</a:t>
            </a:r>
          </a:p>
          <a:p>
            <a:pPr marL="0" indent="0">
              <a:buNone/>
            </a:pPr>
            <a:r>
              <a:rPr lang="en-US" sz="2000" dirty="0"/>
              <a:t>Signed: CMHC Specialist</a:t>
            </a:r>
          </a:p>
          <a:p>
            <a:pPr marL="0" indent="0">
              <a:buNone/>
            </a:pPr>
            <a:endParaRPr lang="en-US" sz="2000" dirty="0"/>
          </a:p>
          <a:p>
            <a:pPr marL="0" indent="0">
              <a:buNone/>
            </a:pPr>
            <a:r>
              <a:rPr lang="en-US" sz="2000" dirty="0"/>
              <a:t>Thanks to Karen and Kim at Philadelphia Job Corps</a:t>
            </a:r>
          </a:p>
          <a:p>
            <a:pPr marL="0" indent="0">
              <a:buNone/>
            </a:pPr>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4C763F2-536C-46C8-8149-46714A142823}"/>
              </a:ext>
            </a:extLst>
          </p:cNvPr>
          <p:cNvSpPr/>
          <p:nvPr/>
        </p:nvSpPr>
        <p:spPr>
          <a:xfrm rot="856761">
            <a:off x="5617608" y="2364410"/>
            <a:ext cx="6519991"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Check with your professional organizations!</a:t>
            </a:r>
          </a:p>
        </p:txBody>
      </p:sp>
      <p:pic>
        <p:nvPicPr>
          <p:cNvPr id="5" name="Picture 4">
            <a:extLst>
              <a:ext uri="{FF2B5EF4-FFF2-40B4-BE49-F238E27FC236}">
                <a16:creationId xmlns:a16="http://schemas.microsoft.com/office/drawing/2014/main" id="{9B072CB8-5318-4824-B0A6-DD2E60440A86}"/>
              </a:ext>
            </a:extLst>
          </p:cNvPr>
          <p:cNvPicPr>
            <a:picLocks noChangeAspect="1"/>
          </p:cNvPicPr>
          <p:nvPr/>
        </p:nvPicPr>
        <p:blipFill>
          <a:blip r:embed="rId3"/>
          <a:stretch>
            <a:fillRect/>
          </a:stretch>
        </p:blipFill>
        <p:spPr>
          <a:xfrm>
            <a:off x="7782911" y="5004663"/>
            <a:ext cx="2665937" cy="1160467"/>
          </a:xfrm>
          <a:prstGeom prst="rect">
            <a:avLst/>
          </a:prstGeom>
        </p:spPr>
      </p:pic>
      <p:pic>
        <p:nvPicPr>
          <p:cNvPr id="7" name="Picture 6">
            <a:extLst>
              <a:ext uri="{FF2B5EF4-FFF2-40B4-BE49-F238E27FC236}">
                <a16:creationId xmlns:a16="http://schemas.microsoft.com/office/drawing/2014/main" id="{8B481EF6-8049-48E2-AE1F-E1FCD0AD463C}"/>
              </a:ext>
            </a:extLst>
          </p:cNvPr>
          <p:cNvPicPr>
            <a:picLocks noChangeAspect="1"/>
          </p:cNvPicPr>
          <p:nvPr/>
        </p:nvPicPr>
        <p:blipFill>
          <a:blip r:embed="rId4"/>
          <a:stretch>
            <a:fillRect/>
          </a:stretch>
        </p:blipFill>
        <p:spPr>
          <a:xfrm>
            <a:off x="9717104" y="3832670"/>
            <a:ext cx="1685230" cy="1046617"/>
          </a:xfrm>
          <a:prstGeom prst="rect">
            <a:avLst/>
          </a:prstGeom>
        </p:spPr>
      </p:pic>
      <p:pic>
        <p:nvPicPr>
          <p:cNvPr id="9" name="Picture 8">
            <a:extLst>
              <a:ext uri="{FF2B5EF4-FFF2-40B4-BE49-F238E27FC236}">
                <a16:creationId xmlns:a16="http://schemas.microsoft.com/office/drawing/2014/main" id="{41C827A7-F4DF-4D44-A483-4652CF9958EC}"/>
              </a:ext>
            </a:extLst>
          </p:cNvPr>
          <p:cNvPicPr>
            <a:picLocks noChangeAspect="1"/>
          </p:cNvPicPr>
          <p:nvPr/>
        </p:nvPicPr>
        <p:blipFill>
          <a:blip r:embed="rId5"/>
          <a:stretch>
            <a:fillRect/>
          </a:stretch>
        </p:blipFill>
        <p:spPr>
          <a:xfrm>
            <a:off x="6742818" y="3961173"/>
            <a:ext cx="1882709" cy="722919"/>
          </a:xfrm>
          <a:prstGeom prst="rect">
            <a:avLst/>
          </a:prstGeom>
        </p:spPr>
      </p:pic>
    </p:spTree>
    <p:extLst>
      <p:ext uri="{BB962C8B-B14F-4D97-AF65-F5344CB8AC3E}">
        <p14:creationId xmlns:p14="http://schemas.microsoft.com/office/powerpoint/2010/main" val="3476932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4F352FC-3C27-4907-A754-1B9F3A1D986A}"/>
              </a:ext>
            </a:extLst>
          </p:cNvPr>
          <p:cNvPicPr>
            <a:picLocks noChangeAspect="1"/>
          </p:cNvPicPr>
          <p:nvPr/>
        </p:nvPicPr>
        <p:blipFill>
          <a:blip r:embed="rId2"/>
          <a:stretch>
            <a:fillRect/>
          </a:stretch>
        </p:blipFill>
        <p:spPr>
          <a:xfrm>
            <a:off x="2077042" y="414779"/>
            <a:ext cx="7733000" cy="5799753"/>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9000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a:extLst>
              <a:ext uri="{FF2B5EF4-FFF2-40B4-BE49-F238E27FC236}">
                <a16:creationId xmlns:a16="http://schemas.microsoft.com/office/drawing/2014/main" id="{80A61731-CE76-2244-A167-BED4F375AE57}"/>
              </a:ext>
            </a:extLst>
          </p:cNvPr>
          <p:cNvPicPr>
            <a:picLocks noChangeAspect="1"/>
          </p:cNvPicPr>
          <p:nvPr/>
        </p:nvPicPr>
        <p:blipFill rotWithShape="1">
          <a:blip r:embed="rId2"/>
          <a:srcRect r="1" b="16933"/>
          <a:stretch/>
        </p:blipFill>
        <p:spPr>
          <a:xfrm>
            <a:off x="643467" y="643467"/>
            <a:ext cx="10905066" cy="5571065"/>
          </a:xfrm>
          <a:prstGeom prst="rect">
            <a:avLst/>
          </a:prstGeom>
          <a:ln>
            <a:noFill/>
          </a:ln>
        </p:spPr>
      </p:pic>
      <p:sp>
        <p:nvSpPr>
          <p:cNvPr id="19" name="Isosceles Triangle 1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78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D17EB69-6D47-4845-BF62-84998E4166F9}"/>
              </a:ext>
            </a:extLst>
          </p:cNvPr>
          <p:cNvSpPr>
            <a:spLocks noGrp="1"/>
          </p:cNvSpPr>
          <p:nvPr>
            <p:ph type="title"/>
          </p:nvPr>
        </p:nvSpPr>
        <p:spPr>
          <a:xfrm>
            <a:off x="793662" y="386930"/>
            <a:ext cx="10066122" cy="1298448"/>
          </a:xfrm>
        </p:spPr>
        <p:txBody>
          <a:bodyPr anchor="b">
            <a:normAutofit/>
          </a:bodyPr>
          <a:lstStyle/>
          <a:p>
            <a:r>
              <a:rPr lang="en-US" sz="4100" dirty="0"/>
              <a:t>After this webinar participants will be able to:</a:t>
            </a:r>
            <a:br>
              <a:rPr lang="en-US" sz="4100" dirty="0"/>
            </a:br>
            <a:endParaRPr lang="en-US" sz="4100" dirty="0"/>
          </a:p>
        </p:txBody>
      </p:sp>
      <p:sp>
        <p:nvSpPr>
          <p:cNvPr id="55" name="Rectangle 4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EA375DBB-8917-4A9D-AF58-D62A9CEB73EF}"/>
              </a:ext>
            </a:extLst>
          </p:cNvPr>
          <p:cNvSpPr>
            <a:spLocks noGrp="1"/>
          </p:cNvSpPr>
          <p:nvPr>
            <p:ph idx="1"/>
          </p:nvPr>
        </p:nvSpPr>
        <p:spPr>
          <a:xfrm>
            <a:off x="259237" y="2599509"/>
            <a:ext cx="6146276" cy="3639450"/>
          </a:xfrm>
        </p:spPr>
        <p:txBody>
          <a:bodyPr anchor="ctr">
            <a:normAutofit/>
          </a:bodyPr>
          <a:lstStyle/>
          <a:p>
            <a:r>
              <a:rPr lang="en-US" sz="2000" dirty="0"/>
              <a:t> Identify MHWP-related PRH requirements that can be implemented via the Virtual Learning model.</a:t>
            </a:r>
          </a:p>
          <a:p>
            <a:r>
              <a:rPr lang="en-US" sz="2000" dirty="0"/>
              <a:t>Develop mental health and wellness activities and meetings using virtual technology.</a:t>
            </a:r>
          </a:p>
          <a:p>
            <a:r>
              <a:rPr lang="en-US" sz="2000" dirty="0"/>
              <a:t> Implement acceptable documentation strategies for the student health record (SHR).</a:t>
            </a:r>
          </a:p>
          <a:p>
            <a:endParaRPr lang="en-US" sz="2000" dirty="0"/>
          </a:p>
        </p:txBody>
      </p:sp>
      <p:pic>
        <p:nvPicPr>
          <p:cNvPr id="40" name="Graphic 39" descr="Presentation with Checklist">
            <a:extLst>
              <a:ext uri="{FF2B5EF4-FFF2-40B4-BE49-F238E27FC236}">
                <a16:creationId xmlns:a16="http://schemas.microsoft.com/office/drawing/2014/main" id="{05417BF5-E5D0-48BB-B964-DF51B5E817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49" name="Rectangle 4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86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E3ED0-C07F-4F1F-8A43-4BD20535EFC9}"/>
              </a:ext>
            </a:extLst>
          </p:cNvPr>
          <p:cNvSpPr>
            <a:spLocks noGrp="1"/>
          </p:cNvSpPr>
          <p:nvPr>
            <p:ph type="title"/>
          </p:nvPr>
        </p:nvSpPr>
        <p:spPr>
          <a:xfrm>
            <a:off x="1064793" y="3268770"/>
            <a:ext cx="10062411" cy="1748373"/>
          </a:xfrm>
        </p:spPr>
        <p:txBody>
          <a:bodyPr vert="horz" lIns="91440" tIns="45720" rIns="91440" bIns="45720" rtlCol="0" anchor="b">
            <a:normAutofit fontScale="90000"/>
          </a:bodyPr>
          <a:lstStyle/>
          <a:p>
            <a:pPr algn="ctr"/>
            <a:r>
              <a:rPr lang="en-US" sz="5600" kern="1200" dirty="0">
                <a:solidFill>
                  <a:schemeClr val="tx1"/>
                </a:solidFill>
                <a:latin typeface="+mj-lt"/>
                <a:ea typeface="+mj-ea"/>
                <a:cs typeface="+mj-cs"/>
              </a:rPr>
              <a:t>Karyn Felder Moore, PhD, LCPC, NCC</a:t>
            </a:r>
            <a:br>
              <a:rPr lang="en-US" sz="5600" kern="1200" dirty="0">
                <a:solidFill>
                  <a:schemeClr val="tx1"/>
                </a:solidFill>
                <a:latin typeface="+mj-lt"/>
                <a:ea typeface="+mj-ea"/>
                <a:cs typeface="+mj-cs"/>
              </a:rPr>
            </a:br>
            <a:endParaRPr lang="en-US" sz="5600"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7CE046F7-9240-4566-83FA-BCE53B5AC99B}"/>
              </a:ext>
            </a:extLst>
          </p:cNvPr>
          <p:cNvSpPr>
            <a:spLocks noGrp="1"/>
          </p:cNvSpPr>
          <p:nvPr>
            <p:ph type="body" idx="1"/>
          </p:nvPr>
        </p:nvSpPr>
        <p:spPr>
          <a:xfrm>
            <a:off x="1524000" y="5189616"/>
            <a:ext cx="9144000" cy="913864"/>
          </a:xfrm>
        </p:spPr>
        <p:txBody>
          <a:bodyPr vert="horz" lIns="91440" tIns="45720" rIns="91440" bIns="45720" rtlCol="0">
            <a:normAutofit/>
          </a:bodyPr>
          <a:lstStyle/>
          <a:p>
            <a:pPr algn="ctr"/>
            <a:r>
              <a:rPr lang="en-US" kern="1200" dirty="0">
                <a:solidFill>
                  <a:schemeClr val="tx1"/>
                </a:solidFill>
                <a:latin typeface="+mn-lt"/>
                <a:ea typeface="+mn-ea"/>
                <a:cs typeface="+mn-cs"/>
              </a:rPr>
              <a:t>Center Mental Health Consultant</a:t>
            </a:r>
            <a:br>
              <a:rPr lang="en-US" kern="1200" dirty="0">
                <a:solidFill>
                  <a:schemeClr val="tx1"/>
                </a:solidFill>
                <a:latin typeface="+mn-lt"/>
                <a:ea typeface="+mn-ea"/>
                <a:cs typeface="+mn-cs"/>
              </a:rPr>
            </a:br>
            <a:r>
              <a:rPr lang="en-US" kern="1200" dirty="0">
                <a:solidFill>
                  <a:schemeClr val="tx1"/>
                </a:solidFill>
                <a:latin typeface="+mn-lt"/>
                <a:ea typeface="+mn-ea"/>
                <a:cs typeface="+mn-cs"/>
              </a:rPr>
              <a:t>Woodstock JCC</a:t>
            </a:r>
          </a:p>
        </p:txBody>
      </p:sp>
      <p:pic>
        <p:nvPicPr>
          <p:cNvPr id="6" name="Picture 5">
            <a:extLst>
              <a:ext uri="{FF2B5EF4-FFF2-40B4-BE49-F238E27FC236}">
                <a16:creationId xmlns:a16="http://schemas.microsoft.com/office/drawing/2014/main" id="{BF74C483-372E-4C44-8C42-94605437E68F}"/>
              </a:ext>
            </a:extLst>
          </p:cNvPr>
          <p:cNvPicPr>
            <a:picLocks noChangeAspect="1"/>
          </p:cNvPicPr>
          <p:nvPr/>
        </p:nvPicPr>
        <p:blipFill>
          <a:blip r:embed="rId2"/>
          <a:stretch>
            <a:fillRect/>
          </a:stretch>
        </p:blipFill>
        <p:spPr>
          <a:xfrm>
            <a:off x="4251766" y="643467"/>
            <a:ext cx="3688466" cy="2452830"/>
          </a:xfrm>
          <a:custGeom>
            <a:avLst/>
            <a:gdLst/>
            <a:ahLst/>
            <a:cxnLst/>
            <a:rect l="l" t="t" r="r" b="b"/>
            <a:pathLst>
              <a:path w="9143998" h="2473607">
                <a:moveTo>
                  <a:pt x="64634" y="0"/>
                </a:moveTo>
                <a:lnTo>
                  <a:pt x="9079363" y="0"/>
                </a:lnTo>
                <a:cubicBezTo>
                  <a:pt x="9115060" y="0"/>
                  <a:pt x="9143998" y="28938"/>
                  <a:pt x="9143998" y="64635"/>
                </a:cubicBezTo>
                <a:lnTo>
                  <a:pt x="9143998" y="2408972"/>
                </a:lnTo>
                <a:cubicBezTo>
                  <a:pt x="9143998" y="2444669"/>
                  <a:pt x="9115060" y="2473607"/>
                  <a:pt x="9079363" y="2473607"/>
                </a:cubicBezTo>
                <a:lnTo>
                  <a:pt x="64634" y="2473607"/>
                </a:lnTo>
                <a:cubicBezTo>
                  <a:pt x="46786" y="2473607"/>
                  <a:pt x="30627" y="2466373"/>
                  <a:pt x="18930" y="2454676"/>
                </a:cubicBezTo>
                <a:lnTo>
                  <a:pt x="0" y="2408974"/>
                </a:lnTo>
                <a:lnTo>
                  <a:pt x="0" y="64633"/>
                </a:lnTo>
                <a:lnTo>
                  <a:pt x="18930" y="18931"/>
                </a:lnTo>
                <a:cubicBezTo>
                  <a:pt x="30627" y="7235"/>
                  <a:pt x="46786" y="0"/>
                  <a:pt x="64634" y="0"/>
                </a:cubicBezTo>
                <a:close/>
              </a:path>
            </a:pathLst>
          </a:custGeom>
        </p:spPr>
      </p:pic>
    </p:spTree>
    <p:extLst>
      <p:ext uri="{BB962C8B-B14F-4D97-AF65-F5344CB8AC3E}">
        <p14:creationId xmlns:p14="http://schemas.microsoft.com/office/powerpoint/2010/main" val="302351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 name="Staff development &amp; consultation"/>
          <p:cNvSpPr txBox="1">
            <a:spLocks noGrp="1"/>
          </p:cNvSpPr>
          <p:nvPr>
            <p:ph type="title"/>
          </p:nvPr>
        </p:nvSpPr>
        <p:spPr>
          <a:xfrm>
            <a:off x="245097" y="627564"/>
            <a:ext cx="9610627" cy="1325563"/>
          </a:xfrm>
          <a:prstGeom prst="rect">
            <a:avLst/>
          </a:prstGeom>
        </p:spPr>
        <p:txBody>
          <a:bodyPr vert="horz" lIns="91440" tIns="45720" rIns="91440" bIns="45720" rtlCol="0" anchor="ctr">
            <a:normAutofit/>
          </a:bodyPr>
          <a:lstStyle>
            <a:lvl1pPr defTabSz="543305">
              <a:defRPr sz="8370" spc="251"/>
            </a:lvl1pPr>
          </a:lstStyle>
          <a:p>
            <a:pPr defTabSz="914400"/>
            <a:r>
              <a:rPr lang="en-US" sz="4400" kern="1200" dirty="0">
                <a:solidFill>
                  <a:schemeClr val="tx1"/>
                </a:solidFill>
                <a:latin typeface="+mj-lt"/>
                <a:ea typeface="+mj-ea"/>
                <a:cs typeface="+mj-cs"/>
              </a:rPr>
              <a:t>Staff Development &amp; Consultation</a:t>
            </a:r>
          </a:p>
        </p:txBody>
      </p:sp>
      <p:sp>
        <p:nvSpPr>
          <p:cNvPr id="185" name="CMHC &amp; Counselors continue to meet weekly to discuss any students in crisis or needing assistance (academic, technology, encouragement, food/housing, etc.)…"/>
          <p:cNvSpPr txBox="1">
            <a:spLocks noGrp="1"/>
          </p:cNvSpPr>
          <p:nvPr>
            <p:ph type="body" sz="quarter" idx="1"/>
          </p:nvPr>
        </p:nvSpPr>
        <p:spPr>
          <a:xfrm>
            <a:off x="179109" y="2278173"/>
            <a:ext cx="8323868" cy="3450613"/>
          </a:xfrm>
          <a:prstGeom prst="rect">
            <a:avLst/>
          </a:prstGeom>
        </p:spPr>
        <p:txBody>
          <a:bodyPr vert="horz" lIns="91440" tIns="45720" rIns="91440" bIns="45720" rtlCol="0" anchor="ctr">
            <a:normAutofit lnSpcReduction="10000"/>
          </a:bodyPr>
          <a:lstStyle/>
          <a:p>
            <a:pPr marL="301625">
              <a:spcBef>
                <a:spcPts val="2000"/>
              </a:spcBef>
              <a:defRPr sz="3420" spc="34"/>
            </a:pPr>
            <a:r>
              <a:rPr lang="en-US" sz="2400" dirty="0">
                <a:solidFill>
                  <a:schemeClr val="tx1"/>
                </a:solidFill>
              </a:rPr>
              <a:t>CMHC and counselors continue to meet weekly to discuss any students in crisis or needing assistance (academic, technology, encouragement, food/housing, etc.)</a:t>
            </a:r>
          </a:p>
          <a:p>
            <a:pPr marL="301625">
              <a:spcBef>
                <a:spcPts val="2000"/>
              </a:spcBef>
              <a:defRPr sz="3420" spc="34"/>
            </a:pPr>
            <a:r>
              <a:rPr lang="en-US" sz="2400" dirty="0">
                <a:solidFill>
                  <a:schemeClr val="tx1"/>
                </a:solidFill>
              </a:rPr>
              <a:t>CMHC and TEAP specialists meet weekly via video conference.</a:t>
            </a:r>
          </a:p>
          <a:p>
            <a:pPr marL="301625">
              <a:spcBef>
                <a:spcPts val="2000"/>
              </a:spcBef>
              <a:defRPr sz="3420" spc="34"/>
            </a:pPr>
            <a:r>
              <a:rPr lang="en-US" sz="2400" dirty="0">
                <a:solidFill>
                  <a:schemeClr val="tx1"/>
                </a:solidFill>
              </a:rPr>
              <a:t>These meetings have been via Zoom. </a:t>
            </a:r>
          </a:p>
          <a:p>
            <a:pPr marL="301625">
              <a:spcBef>
                <a:spcPts val="2000"/>
              </a:spcBef>
              <a:defRPr sz="3420" spc="34"/>
            </a:pPr>
            <a:r>
              <a:rPr lang="en-US" sz="2400" dirty="0">
                <a:solidFill>
                  <a:schemeClr val="tx1"/>
                </a:solidFill>
              </a:rPr>
              <a:t>An hour for us to share ideas, brainstorm and assist each other with meeting student needs.</a:t>
            </a:r>
          </a:p>
        </p:txBody>
      </p:sp>
      <p:sp>
        <p:nvSpPr>
          <p:cNvPr id="203" name="Rectangle 20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6" name="Screen Shot 2020-05-18 at 5.56.59 PM.png" descr="Screen Shot 2020-05-18 at 5.56.59 PM.png"/>
          <p:cNvPicPr>
            <a:picLocks noChangeAspect="1"/>
          </p:cNvPicPr>
          <p:nvPr/>
        </p:nvPicPr>
        <p:blipFill rotWithShape="1">
          <a:blip r:embed="rId2"/>
          <a:srcRect l="7067" r="6697" b="-3"/>
          <a:stretch/>
        </p:blipFill>
        <p:spPr>
          <a:xfrm>
            <a:off x="9313683" y="2572062"/>
            <a:ext cx="1282046" cy="1711636"/>
          </a:xfrm>
          <a:prstGeom prst="rect">
            <a:avLst/>
          </a:prstGeom>
        </p:spPr>
      </p:pic>
    </p:spTree>
    <p:extLst>
      <p:ext uri="{BB962C8B-B14F-4D97-AF65-F5344CB8AC3E}">
        <p14:creationId xmlns:p14="http://schemas.microsoft.com/office/powerpoint/2010/main" val="39253314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2" name="Rectangle 211">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al talk…"/>
          <p:cNvSpPr txBox="1">
            <a:spLocks noGrp="1"/>
          </p:cNvSpPr>
          <p:nvPr>
            <p:ph type="title"/>
          </p:nvPr>
        </p:nvSpPr>
        <p:spPr>
          <a:xfrm>
            <a:off x="5766262" y="660006"/>
            <a:ext cx="5845571" cy="1638377"/>
          </a:xfrm>
          <a:prstGeom prst="rect">
            <a:avLst/>
          </a:prstGeom>
        </p:spPr>
        <p:txBody>
          <a:bodyPr vert="horz" lIns="91440" tIns="45720" rIns="91440" bIns="45720" rtlCol="0" anchor="b">
            <a:noAutofit/>
          </a:bodyPr>
          <a:lstStyle/>
          <a:p>
            <a:pPr algn="ctr">
              <a:defRPr sz="8370" spc="251"/>
            </a:pPr>
            <a:r>
              <a:rPr lang="en-US" sz="3200" b="1" dirty="0">
                <a:solidFill>
                  <a:schemeClr val="tx1"/>
                </a:solidFill>
              </a:rPr>
              <a:t>May is Mental Health Month</a:t>
            </a:r>
            <a:br>
              <a:rPr lang="en-US" sz="3200" dirty="0">
                <a:solidFill>
                  <a:schemeClr val="tx1"/>
                </a:solidFill>
              </a:rPr>
            </a:br>
            <a:br>
              <a:rPr lang="en-US" sz="3200" dirty="0">
                <a:solidFill>
                  <a:schemeClr val="tx1"/>
                </a:solidFill>
              </a:rPr>
            </a:br>
            <a:r>
              <a:rPr lang="en-US" sz="3200" dirty="0">
                <a:solidFill>
                  <a:schemeClr val="tx1"/>
                </a:solidFill>
              </a:rPr>
              <a:t>“</a:t>
            </a:r>
            <a:r>
              <a:rPr lang="en-US" sz="3200" b="1" dirty="0">
                <a:solidFill>
                  <a:schemeClr val="tx1"/>
                </a:solidFill>
              </a:rPr>
              <a:t>Real Talk </a:t>
            </a:r>
          </a:p>
          <a:p>
            <a:pPr algn="ctr">
              <a:defRPr sz="8370" spc="251"/>
            </a:pPr>
            <a:r>
              <a:rPr lang="en-US" sz="3200" b="1" dirty="0">
                <a:solidFill>
                  <a:schemeClr val="tx1"/>
                </a:solidFill>
              </a:rPr>
              <a:t>In </a:t>
            </a:r>
            <a:br>
              <a:rPr lang="en-US" sz="3200" b="1" dirty="0">
                <a:solidFill>
                  <a:schemeClr val="tx1"/>
                </a:solidFill>
              </a:rPr>
            </a:br>
            <a:r>
              <a:rPr lang="en-US" sz="3200" b="1" dirty="0">
                <a:solidFill>
                  <a:schemeClr val="tx1"/>
                </a:solidFill>
              </a:rPr>
              <a:t>Real Time” </a:t>
            </a:r>
          </a:p>
        </p:txBody>
      </p:sp>
      <p:sp>
        <p:nvSpPr>
          <p:cNvPr id="216" name="Rectangle 2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FBFC044-30CB-43A6-8467-6AFBC2261ADC}"/>
              </a:ext>
            </a:extLst>
          </p:cNvPr>
          <p:cNvPicPr>
            <a:picLocks noChangeAspect="1"/>
          </p:cNvPicPr>
          <p:nvPr/>
        </p:nvPicPr>
        <p:blipFill rotWithShape="1">
          <a:blip r:embed="rId2"/>
          <a:srcRect l="11078" r="9801" b="-3"/>
          <a:stretch/>
        </p:blipFill>
        <p:spPr>
          <a:xfrm>
            <a:off x="535110" y="627954"/>
            <a:ext cx="4235516" cy="5353373"/>
          </a:xfrm>
          <a:prstGeom prst="rect">
            <a:avLst/>
          </a:prstGeom>
        </p:spPr>
      </p:pic>
      <p:sp>
        <p:nvSpPr>
          <p:cNvPr id="189" name="May is Mental Health Month…"/>
          <p:cNvSpPr txBox="1">
            <a:spLocks noGrp="1"/>
          </p:cNvSpPr>
          <p:nvPr>
            <p:ph type="body" sz="quarter" idx="1"/>
          </p:nvPr>
        </p:nvSpPr>
        <p:spPr>
          <a:xfrm>
            <a:off x="5766262" y="2620641"/>
            <a:ext cx="5837750" cy="3023702"/>
          </a:xfrm>
          <a:prstGeom prst="rect">
            <a:avLst/>
          </a:prstGeom>
        </p:spPr>
        <p:txBody>
          <a:bodyPr vert="horz" lIns="91440" tIns="45720" rIns="91440" bIns="45720" rtlCol="0" anchor="ctr">
            <a:normAutofit/>
          </a:bodyPr>
          <a:lstStyle/>
          <a:p>
            <a:pPr marL="292100">
              <a:spcBef>
                <a:spcPts val="1950"/>
              </a:spcBef>
              <a:defRPr sz="3312" spc="33"/>
            </a:pPr>
            <a:r>
              <a:rPr lang="en-US" sz="2000" dirty="0">
                <a:solidFill>
                  <a:schemeClr val="tx1"/>
                </a:solidFill>
              </a:rPr>
              <a:t>Every Wednesday PM and Friday AM</a:t>
            </a:r>
          </a:p>
          <a:p>
            <a:pPr marL="749300" lvl="1">
              <a:spcBef>
                <a:spcPts val="1950"/>
              </a:spcBef>
              <a:defRPr sz="3312" spc="33"/>
            </a:pPr>
            <a:r>
              <a:rPr lang="en-US" sz="2000" dirty="0">
                <a:solidFill>
                  <a:schemeClr val="tx1"/>
                </a:solidFill>
              </a:rPr>
              <a:t>Opportunities for students to pop in and chat with CMHC &amp; TEAP specialists.</a:t>
            </a:r>
          </a:p>
          <a:p>
            <a:pPr marL="749300" lvl="1">
              <a:spcBef>
                <a:spcPts val="1950"/>
              </a:spcBef>
              <a:defRPr sz="3312" spc="33"/>
            </a:pPr>
            <a:r>
              <a:rPr lang="en-US" sz="2000" dirty="0">
                <a:solidFill>
                  <a:schemeClr val="tx1"/>
                </a:solidFill>
              </a:rPr>
              <a:t>Informal - to maintain connection and engagement.  </a:t>
            </a:r>
            <a:r>
              <a:rPr lang="en-US" sz="2000" b="1" dirty="0">
                <a:solidFill>
                  <a:schemeClr val="tx1"/>
                </a:solidFill>
              </a:rPr>
              <a:t>This is NOT telemental health.</a:t>
            </a:r>
          </a:p>
          <a:p>
            <a:pPr marL="749300" lvl="1">
              <a:spcBef>
                <a:spcPts val="1950"/>
              </a:spcBef>
              <a:defRPr sz="3312" spc="33"/>
            </a:pPr>
            <a:r>
              <a:rPr lang="en-US" sz="2000" dirty="0">
                <a:solidFill>
                  <a:schemeClr val="tx1"/>
                </a:solidFill>
              </a:rPr>
              <a:t>Discussion question each “session”.</a:t>
            </a:r>
          </a:p>
        </p:txBody>
      </p:sp>
    </p:spTree>
    <p:extLst>
      <p:ext uri="{BB962C8B-B14F-4D97-AF65-F5344CB8AC3E}">
        <p14:creationId xmlns:p14="http://schemas.microsoft.com/office/powerpoint/2010/main" val="33961228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8" name="Rectangle 137">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1" name="Rectangle 14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2" name="H.Y.P.E. news…"/>
          <p:cNvSpPr txBox="1">
            <a:spLocks noGrp="1"/>
          </p:cNvSpPr>
          <p:nvPr>
            <p:ph type="title"/>
          </p:nvPr>
        </p:nvSpPr>
        <p:spPr>
          <a:xfrm>
            <a:off x="6593917" y="847827"/>
            <a:ext cx="4709345" cy="1169585"/>
          </a:xfrm>
          <a:prstGeom prst="rect">
            <a:avLst/>
          </a:prstGeom>
        </p:spPr>
        <p:txBody>
          <a:bodyPr vert="horz" lIns="91440" tIns="45720" rIns="91440" bIns="45720" rtlCol="0" anchor="b">
            <a:noAutofit/>
          </a:bodyPr>
          <a:lstStyle/>
          <a:p>
            <a:r>
              <a:rPr lang="en-US" sz="3600" dirty="0">
                <a:solidFill>
                  <a:schemeClr val="tx1"/>
                </a:solidFill>
              </a:rPr>
              <a:t>H.Y.P.E. News</a:t>
            </a:r>
          </a:p>
          <a:p>
            <a:pPr>
              <a:defRPr sz="6400" spc="192"/>
            </a:pPr>
            <a:r>
              <a:rPr lang="en-US" sz="3600" dirty="0">
                <a:solidFill>
                  <a:schemeClr val="tx1"/>
                </a:solidFill>
              </a:rPr>
              <a:t>Helping Young People Excel in Life &amp; Work</a:t>
            </a:r>
          </a:p>
        </p:txBody>
      </p:sp>
      <p:pic>
        <p:nvPicPr>
          <p:cNvPr id="194" name="Screen Shot 2020-05-18 at 5.08.51 PM.png" descr="Screen Shot 2020-05-18 at 5.08.51 PM.png"/>
          <p:cNvPicPr>
            <a:picLocks noChangeAspect="1"/>
          </p:cNvPicPr>
          <p:nvPr/>
        </p:nvPicPr>
        <p:blipFill rotWithShape="1">
          <a:blip r:embed="rId2"/>
          <a:srcRect r="3692"/>
          <a:stretch/>
        </p:blipFill>
        <p:spPr>
          <a:xfrm>
            <a:off x="790802" y="482137"/>
            <a:ext cx="5236520" cy="5619916"/>
          </a:xfrm>
          <a:prstGeom prst="rect">
            <a:avLst/>
          </a:prstGeom>
        </p:spPr>
      </p:pic>
      <p:sp>
        <p:nvSpPr>
          <p:cNvPr id="143" name="Rectangle 14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Online newsletter to inform, encourage, inspire, motivate, and educate our students.…"/>
          <p:cNvSpPr txBox="1">
            <a:spLocks noGrp="1"/>
          </p:cNvSpPr>
          <p:nvPr>
            <p:ph type="body" sz="quarter" idx="1"/>
          </p:nvPr>
        </p:nvSpPr>
        <p:spPr>
          <a:xfrm>
            <a:off x="6595228" y="2508105"/>
            <a:ext cx="4709345" cy="3632493"/>
          </a:xfrm>
          <a:prstGeom prst="rect">
            <a:avLst/>
          </a:prstGeom>
        </p:spPr>
        <p:txBody>
          <a:bodyPr vert="horz" lIns="91440" tIns="45720" rIns="91440" bIns="45720" rtlCol="0" anchor="ctr">
            <a:normAutofit/>
          </a:bodyPr>
          <a:lstStyle/>
          <a:p>
            <a:r>
              <a:rPr lang="en-US" sz="2000" dirty="0">
                <a:solidFill>
                  <a:schemeClr val="tx1"/>
                </a:solidFill>
              </a:rPr>
              <a:t>Online newsletter to inform, encourage, inspire, motivate, and educate our students.</a:t>
            </a:r>
          </a:p>
          <a:p>
            <a:r>
              <a:rPr lang="en-US" sz="2000" dirty="0">
                <a:solidFill>
                  <a:schemeClr val="tx1"/>
                </a:solidFill>
              </a:rPr>
              <a:t>May 2020 was the kick-off issue.</a:t>
            </a:r>
          </a:p>
          <a:p>
            <a:r>
              <a:rPr lang="en-US" sz="2000" dirty="0">
                <a:solidFill>
                  <a:schemeClr val="tx1"/>
                </a:solidFill>
              </a:rPr>
              <a:t>Newsletter will focus on mental, emotional, physical and spiritual well-being; with contributions from all Wellness Staff.</a:t>
            </a:r>
          </a:p>
        </p:txBody>
      </p:sp>
    </p:spTree>
    <p:extLst>
      <p:ext uri="{BB962C8B-B14F-4D97-AF65-F5344CB8AC3E}">
        <p14:creationId xmlns:p14="http://schemas.microsoft.com/office/powerpoint/2010/main" val="42840027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9" name="Group 88">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0"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6" name="Coming soon:…"/>
          <p:cNvSpPr txBox="1">
            <a:spLocks noGrp="1"/>
          </p:cNvSpPr>
          <p:nvPr>
            <p:ph type="title"/>
          </p:nvPr>
        </p:nvSpPr>
        <p:spPr>
          <a:xfrm>
            <a:off x="1047280" y="759805"/>
            <a:ext cx="10306520" cy="1325563"/>
          </a:xfrm>
          <a:prstGeom prst="rect">
            <a:avLst/>
          </a:prstGeom>
        </p:spPr>
        <p:txBody>
          <a:bodyPr vert="horz" lIns="91440" tIns="45720" rIns="91440" bIns="45720" rtlCol="0" anchor="ctr">
            <a:normAutofit/>
          </a:bodyPr>
          <a:lstStyle/>
          <a:p>
            <a:r>
              <a:rPr lang="en-US" sz="4000" dirty="0">
                <a:solidFill>
                  <a:srgbClr val="FFFFFF"/>
                </a:solidFill>
              </a:rPr>
              <a:t>Coming soon:</a:t>
            </a:r>
          </a:p>
          <a:p>
            <a:r>
              <a:rPr lang="en-US" sz="4000" dirty="0">
                <a:solidFill>
                  <a:srgbClr val="FFFFFF"/>
                </a:solidFill>
              </a:rPr>
              <a:t>Social Emotional Learning (SEL) in 15</a:t>
            </a:r>
          </a:p>
        </p:txBody>
      </p:sp>
      <p:sp>
        <p:nvSpPr>
          <p:cNvPr id="197" name="CMHC &amp; Counselors will be collaborating together to focus on Social Emotional Learning in the “Google” classroom.…"/>
          <p:cNvSpPr txBox="1">
            <a:spLocks noGrp="1"/>
          </p:cNvSpPr>
          <p:nvPr>
            <p:ph type="body" sz="quarter" idx="1"/>
          </p:nvPr>
        </p:nvSpPr>
        <p:spPr>
          <a:xfrm>
            <a:off x="6021433" y="2635554"/>
            <a:ext cx="5471529" cy="3563159"/>
          </a:xfrm>
          <a:prstGeom prst="rect">
            <a:avLst/>
          </a:prstGeom>
        </p:spPr>
        <p:txBody>
          <a:bodyPr vert="horz" lIns="91440" tIns="45720" rIns="91440" bIns="45720" rtlCol="0">
            <a:normAutofit/>
          </a:bodyPr>
          <a:lstStyle/>
          <a:p>
            <a:pPr marL="314325">
              <a:spcBef>
                <a:spcPts val="2100"/>
              </a:spcBef>
              <a:defRPr sz="3564" spc="35"/>
            </a:pPr>
            <a:r>
              <a:rPr lang="en-US" sz="2200" dirty="0">
                <a:solidFill>
                  <a:schemeClr val="tx1"/>
                </a:solidFill>
              </a:rPr>
              <a:t>CMHC and counselors will collaborate together to focus on Social Emotional Learning in the “Google Classroom”.</a:t>
            </a:r>
          </a:p>
          <a:p>
            <a:pPr marL="314325">
              <a:spcBef>
                <a:spcPts val="2100"/>
              </a:spcBef>
              <a:defRPr sz="3564" spc="35"/>
            </a:pPr>
            <a:r>
              <a:rPr lang="en-US" sz="2200" dirty="0">
                <a:solidFill>
                  <a:schemeClr val="tx1"/>
                </a:solidFill>
              </a:rPr>
              <a:t>15-minute mini-groups to introduce a skill (Self-Awareness, Self-Management, Social Awareness, Relationship Skills, Responsible Decision Making) and integrate activities to reinforce that skill.  Anticipating 6-8 wks.</a:t>
            </a:r>
          </a:p>
        </p:txBody>
      </p:sp>
      <p:pic>
        <p:nvPicPr>
          <p:cNvPr id="2" name="Picture 1">
            <a:extLst>
              <a:ext uri="{FF2B5EF4-FFF2-40B4-BE49-F238E27FC236}">
                <a16:creationId xmlns:a16="http://schemas.microsoft.com/office/drawing/2014/main" id="{5D6F2DC2-2D0A-451E-A78C-FAE13384E99B}"/>
              </a:ext>
            </a:extLst>
          </p:cNvPr>
          <p:cNvPicPr>
            <a:picLocks noChangeAspect="1"/>
          </p:cNvPicPr>
          <p:nvPr/>
        </p:nvPicPr>
        <p:blipFill>
          <a:blip r:embed="rId2"/>
          <a:stretch>
            <a:fillRect/>
          </a:stretch>
        </p:blipFill>
        <p:spPr>
          <a:xfrm>
            <a:off x="257309" y="2177172"/>
            <a:ext cx="4988708" cy="4656917"/>
          </a:xfrm>
          <a:prstGeom prst="rect">
            <a:avLst/>
          </a:prstGeom>
        </p:spPr>
      </p:pic>
    </p:spTree>
    <p:extLst>
      <p:ext uri="{BB962C8B-B14F-4D97-AF65-F5344CB8AC3E}">
        <p14:creationId xmlns:p14="http://schemas.microsoft.com/office/powerpoint/2010/main" val="3616308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E3ED0-C07F-4F1F-8A43-4BD20535EFC9}"/>
              </a:ext>
            </a:extLst>
          </p:cNvPr>
          <p:cNvSpPr>
            <a:spLocks noGrp="1"/>
          </p:cNvSpPr>
          <p:nvPr>
            <p:ph type="title"/>
          </p:nvPr>
        </p:nvSpPr>
        <p:spPr>
          <a:xfrm>
            <a:off x="1524000" y="3349167"/>
            <a:ext cx="9144000" cy="1748373"/>
          </a:xfrm>
        </p:spPr>
        <p:txBody>
          <a:bodyPr vert="horz" lIns="91440" tIns="45720" rIns="91440" bIns="45720" rtlCol="0" anchor="b">
            <a:normAutofit/>
          </a:bodyPr>
          <a:lstStyle/>
          <a:p>
            <a:pPr algn="ctr"/>
            <a:r>
              <a:rPr lang="en-US" sz="5100" kern="1200" dirty="0">
                <a:solidFill>
                  <a:schemeClr val="tx1"/>
                </a:solidFill>
                <a:latin typeface="+mj-lt"/>
                <a:ea typeface="+mj-ea"/>
                <a:cs typeface="+mj-cs"/>
              </a:rPr>
              <a:t>Callie Scott D.Ed., M.S., NCC, LPC</a:t>
            </a:r>
            <a:br>
              <a:rPr lang="en-US" sz="5100" kern="1200" dirty="0">
                <a:solidFill>
                  <a:schemeClr val="tx1"/>
                </a:solidFill>
                <a:latin typeface="+mj-lt"/>
                <a:ea typeface="+mj-ea"/>
                <a:cs typeface="+mj-cs"/>
              </a:rPr>
            </a:br>
            <a:endParaRPr lang="en-US" sz="5100"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7CE046F7-9240-4566-83FA-BCE53B5AC99B}"/>
              </a:ext>
            </a:extLst>
          </p:cNvPr>
          <p:cNvSpPr>
            <a:spLocks noGrp="1"/>
          </p:cNvSpPr>
          <p:nvPr>
            <p:ph type="body" idx="1"/>
          </p:nvPr>
        </p:nvSpPr>
        <p:spPr>
          <a:xfrm>
            <a:off x="1523999" y="5350410"/>
            <a:ext cx="9144000" cy="913864"/>
          </a:xfrm>
        </p:spPr>
        <p:txBody>
          <a:bodyPr vert="horz" lIns="91440" tIns="45720" rIns="91440" bIns="45720" rtlCol="0">
            <a:normAutofit/>
          </a:bodyPr>
          <a:lstStyle/>
          <a:p>
            <a:pPr algn="ctr"/>
            <a:r>
              <a:rPr lang="en-US" kern="1200" dirty="0">
                <a:solidFill>
                  <a:schemeClr val="tx1"/>
                </a:solidFill>
                <a:latin typeface="+mn-lt"/>
                <a:ea typeface="+mn-ea"/>
                <a:cs typeface="+mn-cs"/>
              </a:rPr>
              <a:t>Center Mental Health Consultant</a:t>
            </a:r>
            <a:br>
              <a:rPr lang="en-US" kern="1200" dirty="0">
                <a:solidFill>
                  <a:schemeClr val="tx1"/>
                </a:solidFill>
                <a:latin typeface="+mn-lt"/>
                <a:ea typeface="+mn-ea"/>
                <a:cs typeface="+mn-cs"/>
              </a:rPr>
            </a:br>
            <a:r>
              <a:rPr lang="en-US" kern="1200" dirty="0">
                <a:solidFill>
                  <a:schemeClr val="tx1"/>
                </a:solidFill>
                <a:latin typeface="+mn-lt"/>
                <a:ea typeface="+mn-ea"/>
                <a:cs typeface="+mn-cs"/>
              </a:rPr>
              <a:t>Pittsburgh JCC</a:t>
            </a:r>
          </a:p>
        </p:txBody>
      </p:sp>
      <p:pic>
        <p:nvPicPr>
          <p:cNvPr id="2" name="Picture 1">
            <a:extLst>
              <a:ext uri="{FF2B5EF4-FFF2-40B4-BE49-F238E27FC236}">
                <a16:creationId xmlns:a16="http://schemas.microsoft.com/office/drawing/2014/main" id="{2AD5035D-13AB-4EA5-8393-402D7FA6D312}"/>
              </a:ext>
            </a:extLst>
          </p:cNvPr>
          <p:cNvPicPr>
            <a:picLocks noChangeAspect="1"/>
          </p:cNvPicPr>
          <p:nvPr/>
        </p:nvPicPr>
        <p:blipFill>
          <a:blip r:embed="rId2"/>
          <a:stretch>
            <a:fillRect/>
          </a:stretch>
        </p:blipFill>
        <p:spPr>
          <a:xfrm>
            <a:off x="1792789" y="643467"/>
            <a:ext cx="8606421" cy="2452830"/>
          </a:xfrm>
          <a:custGeom>
            <a:avLst/>
            <a:gdLst/>
            <a:ahLst/>
            <a:cxnLst/>
            <a:rect l="l" t="t" r="r" b="b"/>
            <a:pathLst>
              <a:path w="9143998" h="2473607">
                <a:moveTo>
                  <a:pt x="64634" y="0"/>
                </a:moveTo>
                <a:lnTo>
                  <a:pt x="9079363" y="0"/>
                </a:lnTo>
                <a:cubicBezTo>
                  <a:pt x="9115060" y="0"/>
                  <a:pt x="9143998" y="28938"/>
                  <a:pt x="9143998" y="64635"/>
                </a:cubicBezTo>
                <a:lnTo>
                  <a:pt x="9143998" y="2408972"/>
                </a:lnTo>
                <a:cubicBezTo>
                  <a:pt x="9143998" y="2444669"/>
                  <a:pt x="9115060" y="2473607"/>
                  <a:pt x="9079363" y="2473607"/>
                </a:cubicBezTo>
                <a:lnTo>
                  <a:pt x="64634" y="2473607"/>
                </a:lnTo>
                <a:cubicBezTo>
                  <a:pt x="46786" y="2473607"/>
                  <a:pt x="30627" y="2466373"/>
                  <a:pt x="18930" y="2454676"/>
                </a:cubicBezTo>
                <a:lnTo>
                  <a:pt x="0" y="2408974"/>
                </a:lnTo>
                <a:lnTo>
                  <a:pt x="0" y="64633"/>
                </a:lnTo>
                <a:lnTo>
                  <a:pt x="18930" y="18931"/>
                </a:lnTo>
                <a:cubicBezTo>
                  <a:pt x="30627" y="7235"/>
                  <a:pt x="46786" y="0"/>
                  <a:pt x="64634" y="0"/>
                </a:cubicBezTo>
                <a:close/>
              </a:path>
            </a:pathLst>
          </a:cu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7216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311046-BBBA-4961-A401-3ACD8C541B1F}"/>
              </a:ext>
            </a:extLst>
          </p:cNvPr>
          <p:cNvSpPr>
            <a:spLocks noGrp="1"/>
          </p:cNvSpPr>
          <p:nvPr>
            <p:ph idx="1"/>
          </p:nvPr>
        </p:nvSpPr>
        <p:spPr>
          <a:xfrm>
            <a:off x="5183188" y="851964"/>
            <a:ext cx="6172200" cy="5950226"/>
          </a:xfrm>
        </p:spPr>
        <p:txBody>
          <a:bodyPr>
            <a:normAutofit fontScale="85000" lnSpcReduction="10000"/>
          </a:bodyPr>
          <a:lstStyle/>
          <a:p>
            <a:pPr marL="0" indent="0" algn="ctr">
              <a:buNone/>
            </a:pPr>
            <a:r>
              <a:rPr lang="en-US" sz="3300" b="1" dirty="0">
                <a:latin typeface="Avenir Next LT Pro" panose="020B0504020202020204" pitchFamily="34" charset="0"/>
                <a:cs typeface="Times New Roman" panose="02020603050405020304" pitchFamily="18" charset="0"/>
              </a:rPr>
              <a:t>Continuing Education</a:t>
            </a:r>
          </a:p>
          <a:p>
            <a:pPr marL="0" indent="0" algn="ctr">
              <a:buNone/>
            </a:pPr>
            <a:endParaRPr lang="en-US" sz="2800" b="1" dirty="0">
              <a:latin typeface="Avenir Next LT Pro" panose="020B0504020202020204" pitchFamily="34" charset="0"/>
              <a:cs typeface="Times New Roman" panose="02020603050405020304" pitchFamily="18" charset="0"/>
            </a:endParaRPr>
          </a:p>
          <a:p>
            <a:r>
              <a:rPr lang="en-US" sz="2800" dirty="0">
                <a:latin typeface="Avenir Next LT Pro" panose="020B0504020202020204" pitchFamily="34" charset="0"/>
                <a:cs typeface="Times New Roman" panose="02020603050405020304" pitchFamily="18" charset="0"/>
              </a:rPr>
              <a:t>Participate in trainings that meet counseling licensure and certifications.</a:t>
            </a:r>
          </a:p>
          <a:p>
            <a:pPr marL="0" indent="0">
              <a:buNone/>
            </a:pPr>
            <a:endParaRPr lang="en-US" sz="2800" dirty="0">
              <a:latin typeface="Avenir Next LT Pro" panose="020B0504020202020204" pitchFamily="34" charset="0"/>
              <a:cs typeface="Times New Roman" panose="02020603050405020304" pitchFamily="18" charset="0"/>
            </a:endParaRPr>
          </a:p>
          <a:p>
            <a:pPr lvl="1"/>
            <a:r>
              <a:rPr lang="en-US" sz="2400" dirty="0">
                <a:latin typeface="Avenir Next LT Pro" panose="020B0504020202020204" pitchFamily="34" charset="0"/>
                <a:cs typeface="Times New Roman" panose="02020603050405020304" pitchFamily="18" charset="0"/>
              </a:rPr>
              <a:t>American School Counselor Association</a:t>
            </a:r>
          </a:p>
          <a:p>
            <a:pPr lvl="1"/>
            <a:r>
              <a:rPr lang="en-US" sz="2400" dirty="0">
                <a:latin typeface="Avenir Next LT Pro" panose="020B0504020202020204" pitchFamily="34" charset="0"/>
                <a:cs typeface="Times New Roman" panose="02020603050405020304" pitchFamily="18" charset="0"/>
              </a:rPr>
              <a:t>National Board of Certified Counselor</a:t>
            </a:r>
          </a:p>
          <a:p>
            <a:pPr lvl="1"/>
            <a:r>
              <a:rPr lang="en-US" sz="2400" dirty="0">
                <a:latin typeface="Avenir Next LT Pro" panose="020B0504020202020204" pitchFamily="34" charset="0"/>
                <a:cs typeface="Times New Roman" panose="02020603050405020304" pitchFamily="18" charset="0"/>
              </a:rPr>
              <a:t>PA Board of Professional Counselors</a:t>
            </a:r>
          </a:p>
          <a:p>
            <a:pPr marL="0" indent="0">
              <a:buNone/>
            </a:pPr>
            <a:endParaRPr lang="en-US" sz="2400" dirty="0">
              <a:latin typeface="Avenir Next LT Pro" panose="020B0504020202020204" pitchFamily="34" charset="0"/>
              <a:cs typeface="Times New Roman" panose="02020603050405020304" pitchFamily="18" charset="0"/>
            </a:endParaRPr>
          </a:p>
          <a:p>
            <a:r>
              <a:rPr lang="en-US" sz="2800" dirty="0">
                <a:latin typeface="Avenir Next LT Pro" panose="020B0504020202020204" pitchFamily="34" charset="0"/>
                <a:cs typeface="Times New Roman" panose="02020603050405020304" pitchFamily="18" charset="0"/>
              </a:rPr>
              <a:t>Search for trainings that are free or low-cost.</a:t>
            </a:r>
          </a:p>
          <a:p>
            <a:pPr marL="0" indent="0">
              <a:buNone/>
            </a:pPr>
            <a:endParaRPr lang="en-US" sz="2800" dirty="0">
              <a:latin typeface="Avenir Next LT Pro" panose="020B0504020202020204" pitchFamily="34" charset="0"/>
              <a:cs typeface="Times New Roman" panose="02020603050405020304" pitchFamily="18" charset="0"/>
            </a:endParaRPr>
          </a:p>
          <a:p>
            <a:r>
              <a:rPr lang="en-US" sz="2800" dirty="0">
                <a:latin typeface="Avenir Next LT Pro" panose="020B0504020202020204" pitchFamily="34" charset="0"/>
                <a:cs typeface="Times New Roman" panose="02020603050405020304" pitchFamily="18" charset="0"/>
              </a:rPr>
              <a:t>Focus on trainings on tele-mental health (phone, text, video) counseling and other relevant mental health topics that will benefit Job Corps students.</a:t>
            </a:r>
          </a:p>
        </p:txBody>
      </p:sp>
      <p:sp>
        <p:nvSpPr>
          <p:cNvPr id="6" name="Text Placeholder 5">
            <a:extLst>
              <a:ext uri="{FF2B5EF4-FFF2-40B4-BE49-F238E27FC236}">
                <a16:creationId xmlns:a16="http://schemas.microsoft.com/office/drawing/2014/main" id="{40C7D26A-837C-4168-8259-829E2E139D5B}"/>
              </a:ext>
            </a:extLst>
          </p:cNvPr>
          <p:cNvSpPr>
            <a:spLocks noGrp="1"/>
          </p:cNvSpPr>
          <p:nvPr>
            <p:ph type="body" sz="half" idx="2"/>
          </p:nvPr>
        </p:nvSpPr>
        <p:spPr>
          <a:xfrm>
            <a:off x="268166" y="760534"/>
            <a:ext cx="4607170" cy="4492870"/>
          </a:xfrm>
        </p:spPr>
        <p:txBody>
          <a:bodyPr>
            <a:normAutofit/>
          </a:bodyPr>
          <a:lstStyle/>
          <a:p>
            <a:r>
              <a:rPr lang="en-US" sz="2800" b="1" dirty="0">
                <a:latin typeface="Avenir Next LT Pro" panose="020B0504020202020204" pitchFamily="34" charset="0"/>
                <a:cs typeface="Times New Roman" panose="02020603050405020304" pitchFamily="18" charset="0"/>
              </a:rPr>
              <a:t>Focus on Virtual Learning Activities Through:</a:t>
            </a:r>
          </a:p>
          <a:p>
            <a:pPr algn="ctr"/>
            <a:endParaRPr lang="en-US" sz="2800" dirty="0">
              <a:latin typeface="Avenir Next LT Pro" panose="020B0504020202020204" pitchFamily="34" charset="0"/>
              <a:cs typeface="Times New Roman" panose="02020603050405020304" pitchFamily="18" charset="0"/>
            </a:endParaRPr>
          </a:p>
          <a:p>
            <a:pPr marL="457200" indent="-457200">
              <a:buFont typeface="Arial" panose="020B0604020202020204" pitchFamily="34" charset="0"/>
              <a:buChar char="•"/>
            </a:pPr>
            <a:r>
              <a:rPr lang="en-US" sz="2400" dirty="0">
                <a:latin typeface="Avenir Next LT Pro" panose="020B0504020202020204" pitchFamily="34" charset="0"/>
                <a:cs typeface="Times New Roman" panose="02020603050405020304" pitchFamily="18" charset="0"/>
              </a:rPr>
              <a:t>Continuing Education</a:t>
            </a:r>
          </a:p>
          <a:p>
            <a:pPr marL="457200" indent="-457200">
              <a:buFont typeface="Arial" panose="020B0604020202020204" pitchFamily="34" charset="0"/>
              <a:buChar char="•"/>
            </a:pPr>
            <a:r>
              <a:rPr lang="en-US" sz="2400" dirty="0">
                <a:latin typeface="Avenir Next LT Pro" panose="020B0504020202020204" pitchFamily="34" charset="0"/>
                <a:cs typeface="Times New Roman" panose="02020603050405020304" pitchFamily="18" charset="0"/>
              </a:rPr>
              <a:t>Student Outreach</a:t>
            </a:r>
          </a:p>
          <a:p>
            <a:pPr marL="457200" indent="-457200">
              <a:buFont typeface="Arial" panose="020B0604020202020204" pitchFamily="34" charset="0"/>
              <a:buChar char="•"/>
            </a:pPr>
            <a:r>
              <a:rPr lang="en-US" sz="2400" dirty="0">
                <a:latin typeface="Avenir Next LT Pro" panose="020B0504020202020204" pitchFamily="34" charset="0"/>
                <a:cs typeface="Times New Roman" panose="02020603050405020304" pitchFamily="18" charset="0"/>
              </a:rPr>
              <a:t>Student Re-Integration</a:t>
            </a:r>
          </a:p>
        </p:txBody>
      </p:sp>
      <p:pic>
        <p:nvPicPr>
          <p:cNvPr id="3" name="Picture 2" descr="A close up of a street sign on a pole&#10;&#10;Description automatically generated">
            <a:extLst>
              <a:ext uri="{FF2B5EF4-FFF2-40B4-BE49-F238E27FC236}">
                <a16:creationId xmlns:a16="http://schemas.microsoft.com/office/drawing/2014/main" id="{26C2FFC0-E292-4A6B-9D41-74A00445596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6840" y="3945026"/>
            <a:ext cx="3589027" cy="2389694"/>
          </a:xfrm>
          <a:prstGeom prst="rect">
            <a:avLst/>
          </a:prstGeom>
        </p:spPr>
      </p:pic>
    </p:spTree>
    <p:extLst>
      <p:ext uri="{BB962C8B-B14F-4D97-AF65-F5344CB8AC3E}">
        <p14:creationId xmlns:p14="http://schemas.microsoft.com/office/powerpoint/2010/main" val="263228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ED4B8E-331C-47A2-B943-7E22B5A2C5B7}"/>
              </a:ext>
            </a:extLst>
          </p:cNvPr>
          <p:cNvSpPr>
            <a:spLocks noGrp="1"/>
          </p:cNvSpPr>
          <p:nvPr>
            <p:ph sz="half" idx="1"/>
          </p:nvPr>
        </p:nvSpPr>
        <p:spPr>
          <a:xfrm>
            <a:off x="838200" y="304800"/>
            <a:ext cx="5181600" cy="6241774"/>
          </a:xfrm>
        </p:spPr>
        <p:txBody>
          <a:bodyPr>
            <a:normAutofit fontScale="92500" lnSpcReduction="10000"/>
          </a:bodyPr>
          <a:lstStyle/>
          <a:p>
            <a:pPr marL="0" indent="0" algn="ctr">
              <a:buNone/>
            </a:pPr>
            <a:r>
              <a:rPr lang="en-US" b="1" dirty="0">
                <a:latin typeface="Avenir Next LT Pro" panose="020B0504020202020204" pitchFamily="34" charset="0"/>
                <a:cs typeface="Times New Roman" panose="02020603050405020304" pitchFamily="18" charset="0"/>
              </a:rPr>
              <a:t>Student Outreach</a:t>
            </a:r>
          </a:p>
          <a:p>
            <a:pPr marL="0" indent="0" algn="ctr">
              <a:buNone/>
            </a:pPr>
            <a:r>
              <a:rPr lang="en-US" sz="2400" b="1" dirty="0">
                <a:latin typeface="Avenir Next LT Pro" panose="020B0504020202020204" pitchFamily="34" charset="0"/>
                <a:cs typeface="Times New Roman" panose="02020603050405020304" pitchFamily="18" charset="0"/>
              </a:rPr>
              <a:t>“Mental Health &amp; Wellness Google Classroom”  </a:t>
            </a:r>
          </a:p>
          <a:p>
            <a:r>
              <a:rPr lang="en-US" sz="2400" dirty="0">
                <a:latin typeface="Avenir Next LT Pro" panose="020B0504020202020204" pitchFamily="34" charset="0"/>
                <a:cs typeface="Times New Roman" panose="02020603050405020304" pitchFamily="18" charset="0"/>
              </a:rPr>
              <a:t>24-hour access</a:t>
            </a:r>
          </a:p>
          <a:p>
            <a:r>
              <a:rPr lang="en-US" sz="2400" dirty="0">
                <a:latin typeface="Avenir Next LT Pro" panose="020B0504020202020204" pitchFamily="34" charset="0"/>
                <a:cs typeface="Times New Roman" panose="02020603050405020304" pitchFamily="18" charset="0"/>
              </a:rPr>
              <a:t>This resource tool should be used to:  Promote positive mental, emotional, and physical well-being.  Develop positive coping skills to handle stressful life events.  Be an additional support to counseling or mental health services received. </a:t>
            </a:r>
          </a:p>
          <a:p>
            <a:r>
              <a:rPr lang="en-US" sz="2400" dirty="0">
                <a:latin typeface="Avenir Next LT Pro" panose="020B0504020202020204" pitchFamily="34" charset="0"/>
                <a:cs typeface="Times New Roman" panose="02020603050405020304" pitchFamily="18" charset="0"/>
              </a:rPr>
              <a:t>Assignments will assist with student mental health and personal development. </a:t>
            </a:r>
          </a:p>
          <a:p>
            <a:r>
              <a:rPr lang="en-US" sz="2400" dirty="0">
                <a:latin typeface="Avenir Next LT Pro" panose="020B0504020202020204" pitchFamily="34" charset="0"/>
                <a:cs typeface="Times New Roman" panose="02020603050405020304" pitchFamily="18" charset="0"/>
              </a:rPr>
              <a:t>Topics in the areas of:  anger, anxiety, community resources, COVID-19 resources, coping skills, depression, mental health resources, sleep hygiene, stress, time management and self-care.</a:t>
            </a:r>
          </a:p>
        </p:txBody>
      </p:sp>
      <p:pic>
        <p:nvPicPr>
          <p:cNvPr id="5" name="Content Placeholder 4" descr="A view of a living room&#10;&#10;Description automatically generated">
            <a:extLst>
              <a:ext uri="{FF2B5EF4-FFF2-40B4-BE49-F238E27FC236}">
                <a16:creationId xmlns:a16="http://schemas.microsoft.com/office/drawing/2014/main" id="{AF025B31-C607-4E90-AF96-5CD85ADF9F8C}"/>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334540" y="304800"/>
            <a:ext cx="5579164" cy="5872163"/>
          </a:xfrm>
          <a:prstGeom prst="rect">
            <a:avLst/>
          </a:prstGeom>
        </p:spPr>
      </p:pic>
    </p:spTree>
    <p:extLst>
      <p:ext uri="{BB962C8B-B14F-4D97-AF65-F5344CB8AC3E}">
        <p14:creationId xmlns:p14="http://schemas.microsoft.com/office/powerpoint/2010/main" val="1981944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A42B7-1FBA-489F-BC05-11DD7F1AB788}"/>
              </a:ext>
            </a:extLst>
          </p:cNvPr>
          <p:cNvSpPr>
            <a:spLocks noGrp="1"/>
          </p:cNvSpPr>
          <p:nvPr>
            <p:ph sz="half" idx="1"/>
          </p:nvPr>
        </p:nvSpPr>
        <p:spPr>
          <a:xfrm>
            <a:off x="251792" y="225286"/>
            <a:ext cx="5128592" cy="6029739"/>
          </a:xfrm>
        </p:spPr>
        <p:txBody>
          <a:bodyPr>
            <a:normAutofit lnSpcReduction="10000"/>
          </a:bodyPr>
          <a:lstStyle/>
          <a:p>
            <a:pPr marL="0" indent="0" algn="ctr">
              <a:buNone/>
            </a:pPr>
            <a:r>
              <a:rPr lang="en-US" b="1" dirty="0">
                <a:latin typeface="Avenir Next LT Pro" panose="020B0504020202020204" pitchFamily="34" charset="0"/>
                <a:cs typeface="Times New Roman" panose="02020603050405020304" pitchFamily="18" charset="0"/>
              </a:rPr>
              <a:t>Student Re-Integration</a:t>
            </a:r>
          </a:p>
          <a:p>
            <a:pPr marL="0" indent="0">
              <a:buNone/>
            </a:pPr>
            <a:endParaRPr lang="en-US" dirty="0">
              <a:latin typeface="Avenir Next LT Pro" panose="020B0504020202020204" pitchFamily="34" charset="0"/>
              <a:cs typeface="Times New Roman" panose="02020603050405020304" pitchFamily="18" charset="0"/>
            </a:endParaRPr>
          </a:p>
          <a:p>
            <a:pPr marL="0" indent="0">
              <a:buNone/>
            </a:pPr>
            <a:r>
              <a:rPr lang="en-US" dirty="0">
                <a:latin typeface="Avenir Next LT Pro" panose="020B0504020202020204" pitchFamily="34" charset="0"/>
                <a:cs typeface="Times New Roman" panose="02020603050405020304" pitchFamily="18" charset="0"/>
              </a:rPr>
              <a:t>Promoting the “Stress-Free Initiative” through the “Mental Health &amp; Wellness Internship Program.” </a:t>
            </a:r>
          </a:p>
          <a:p>
            <a:pPr marL="0" indent="0">
              <a:buNone/>
            </a:pPr>
            <a:endParaRPr lang="en-US" dirty="0">
              <a:latin typeface="Avenir Next LT Pro" panose="020B0504020202020204" pitchFamily="34" charset="0"/>
              <a:cs typeface="Times New Roman" panose="02020603050405020304" pitchFamily="18" charset="0"/>
            </a:endParaRPr>
          </a:p>
          <a:p>
            <a:pPr marL="0" indent="0">
              <a:buNone/>
            </a:pPr>
            <a:r>
              <a:rPr lang="en-US" b="1" dirty="0">
                <a:latin typeface="Avenir Next LT Pro" panose="020B0504020202020204" pitchFamily="34" charset="0"/>
                <a:cs typeface="Times New Roman" panose="02020603050405020304" pitchFamily="18" charset="0"/>
              </a:rPr>
              <a:t>Goal:</a:t>
            </a:r>
            <a:r>
              <a:rPr lang="en-US" dirty="0">
                <a:latin typeface="Avenir Next LT Pro" panose="020B0504020202020204" pitchFamily="34" charset="0"/>
                <a:cs typeface="Times New Roman" panose="02020603050405020304" pitchFamily="18" charset="0"/>
              </a:rPr>
              <a:t>  For every Job Corps student to have their own personal “Coping Skills Kit.”</a:t>
            </a:r>
          </a:p>
          <a:p>
            <a:pPr marL="0" indent="0">
              <a:buNone/>
            </a:pPr>
            <a:endParaRPr lang="en-US" dirty="0">
              <a:latin typeface="Avenir Next LT Pro" panose="020B0504020202020204" pitchFamily="34" charset="0"/>
              <a:cs typeface="Times New Roman" panose="02020603050405020304" pitchFamily="18" charset="0"/>
            </a:endParaRPr>
          </a:p>
          <a:p>
            <a:pPr marL="0" indent="0">
              <a:buNone/>
            </a:pPr>
            <a:r>
              <a:rPr lang="en-US" b="1" dirty="0">
                <a:latin typeface="Avenir Next LT Pro" panose="020B0504020202020204" pitchFamily="34" charset="0"/>
                <a:cs typeface="Times New Roman" panose="02020603050405020304" pitchFamily="18" charset="0"/>
              </a:rPr>
              <a:t>Purpose:</a:t>
            </a:r>
            <a:r>
              <a:rPr lang="en-US" dirty="0">
                <a:latin typeface="Avenir Next LT Pro" panose="020B0504020202020204" pitchFamily="34" charset="0"/>
                <a:cs typeface="Times New Roman" panose="02020603050405020304" pitchFamily="18" charset="0"/>
              </a:rPr>
              <a:t>  For students to use this kit to positively respond to stressful life events.</a:t>
            </a:r>
          </a:p>
          <a:p>
            <a:endParaRPr lang="en-US" dirty="0"/>
          </a:p>
        </p:txBody>
      </p:sp>
      <p:pic>
        <p:nvPicPr>
          <p:cNvPr id="5" name="Content Placeholder 4" descr="A picture containing plastic, table, sitting, food&#10;&#10;Description automatically generated">
            <a:extLst>
              <a:ext uri="{FF2B5EF4-FFF2-40B4-BE49-F238E27FC236}">
                <a16:creationId xmlns:a16="http://schemas.microsoft.com/office/drawing/2014/main" id="{07073F05-7694-4147-B1B8-A6457A3D0B7A}"/>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5380384" y="1"/>
            <a:ext cx="6811616" cy="3428999"/>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7D5356A-225D-4DDB-A6B4-B2099F0DC225}"/>
              </a:ext>
            </a:extLst>
          </p:cNvPr>
          <p:cNvPicPr/>
          <p:nvPr/>
        </p:nvPicPr>
        <p:blipFill>
          <a:blip r:embed="rId3">
            <a:extLst>
              <a:ext uri="{28A0092B-C50C-407E-A947-70E740481C1C}">
                <a14:useLocalDpi xmlns:a14="http://schemas.microsoft.com/office/drawing/2010/main" val="0"/>
              </a:ext>
            </a:extLst>
          </a:blip>
          <a:stretch>
            <a:fillRect/>
          </a:stretch>
        </p:blipFill>
        <p:spPr>
          <a:xfrm rot="5400000">
            <a:off x="7071690" y="1737696"/>
            <a:ext cx="3429003" cy="6811615"/>
          </a:xfrm>
          <a:prstGeom prst="rect">
            <a:avLst/>
          </a:prstGeom>
        </p:spPr>
      </p:pic>
    </p:spTree>
    <p:extLst>
      <p:ext uri="{BB962C8B-B14F-4D97-AF65-F5344CB8AC3E}">
        <p14:creationId xmlns:p14="http://schemas.microsoft.com/office/powerpoint/2010/main" val="124239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3F4D55-E5D8-2946-920A-F43609055A0F}"/>
              </a:ext>
            </a:extLst>
          </p:cNvPr>
          <p:cNvSpPr>
            <a:spLocks noGrp="1"/>
          </p:cNvSpPr>
          <p:nvPr>
            <p:ph type="title"/>
          </p:nvPr>
        </p:nvSpPr>
        <p:spPr>
          <a:xfrm>
            <a:off x="103695" y="4883544"/>
            <a:ext cx="4290280" cy="1556907"/>
          </a:xfrm>
        </p:spPr>
        <p:txBody>
          <a:bodyPr anchor="ctr">
            <a:normAutofit/>
          </a:bodyPr>
          <a:lstStyle/>
          <a:p>
            <a:r>
              <a:rPr lang="en-US" sz="3200" b="1" dirty="0">
                <a:solidFill>
                  <a:schemeClr val="accent1"/>
                </a:solidFill>
              </a:rPr>
              <a:t>Where to Find Content?</a:t>
            </a:r>
          </a:p>
        </p:txBody>
      </p:sp>
      <p:sp>
        <p:nvSpPr>
          <p:cNvPr id="17" name="Rectangle 1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7EA3E7-FB21-494F-8FA6-471DA4FE5378}"/>
              </a:ext>
            </a:extLst>
          </p:cNvPr>
          <p:cNvPicPr>
            <a:picLocks noChangeAspect="1"/>
          </p:cNvPicPr>
          <p:nvPr/>
        </p:nvPicPr>
        <p:blipFill rotWithShape="1">
          <a:blip r:embed="rId2"/>
          <a:srcRect b="19782"/>
          <a:stretch/>
        </p:blipFill>
        <p:spPr>
          <a:xfrm>
            <a:off x="959205" y="364142"/>
            <a:ext cx="10369645" cy="3867993"/>
          </a:xfrm>
          <a:prstGeom prst="rect">
            <a:avLst/>
          </a:prstGeom>
        </p:spPr>
      </p:pic>
      <p:sp>
        <p:nvSpPr>
          <p:cNvPr id="21" name="Rectangle 2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3E6D2A5-0550-6146-90CC-735AA2567EFE}"/>
              </a:ext>
            </a:extLst>
          </p:cNvPr>
          <p:cNvSpPr>
            <a:spLocks noGrp="1"/>
          </p:cNvSpPr>
          <p:nvPr>
            <p:ph idx="1"/>
          </p:nvPr>
        </p:nvSpPr>
        <p:spPr>
          <a:xfrm>
            <a:off x="5162719" y="4883544"/>
            <a:ext cx="6586915" cy="1556907"/>
          </a:xfrm>
        </p:spPr>
        <p:txBody>
          <a:bodyPr anchor="ctr">
            <a:normAutofit/>
          </a:bodyPr>
          <a:lstStyle/>
          <a:p>
            <a:pPr marL="0" indent="0">
              <a:buNone/>
            </a:pPr>
            <a:r>
              <a:rPr lang="en-US" sz="1800" dirty="0"/>
              <a:t>Support Services Website:</a:t>
            </a:r>
          </a:p>
          <a:p>
            <a:pPr marL="0" indent="0">
              <a:buNone/>
            </a:pPr>
            <a:r>
              <a:rPr lang="en-US" sz="1800" dirty="0"/>
              <a:t> </a:t>
            </a:r>
            <a:r>
              <a:rPr lang="en-US" sz="1800" dirty="0">
                <a:hlinkClick r:id="rId3"/>
              </a:rPr>
              <a:t>https://supportservices.jobcorps.gov/health/Pages/default.aspx</a:t>
            </a:r>
            <a:endParaRPr lang="en-US" sz="1800" dirty="0"/>
          </a:p>
          <a:p>
            <a:endParaRPr lang="en-US" sz="1800" dirty="0"/>
          </a:p>
        </p:txBody>
      </p:sp>
    </p:spTree>
    <p:extLst>
      <p:ext uri="{BB962C8B-B14F-4D97-AF65-F5344CB8AC3E}">
        <p14:creationId xmlns:p14="http://schemas.microsoft.com/office/powerpoint/2010/main" val="55720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B43BB4-CC30-0E4F-80B9-85384E860ED1}"/>
              </a:ext>
            </a:extLst>
          </p:cNvPr>
          <p:cNvSpPr>
            <a:spLocks noGrp="1"/>
          </p:cNvSpPr>
          <p:nvPr>
            <p:ph type="title"/>
          </p:nvPr>
        </p:nvSpPr>
        <p:spPr>
          <a:xfrm>
            <a:off x="1043631" y="809898"/>
            <a:ext cx="9942716" cy="1554480"/>
          </a:xfrm>
        </p:spPr>
        <p:txBody>
          <a:bodyPr anchor="ctr">
            <a:normAutofit/>
          </a:bodyPr>
          <a:lstStyle/>
          <a:p>
            <a:pPr algn="ctr"/>
            <a:r>
              <a:rPr lang="en-US" sz="3400" dirty="0"/>
              <a:t>JOB CORPS PROGRAM INSTRUCTION NOTICE NO. 19-17</a:t>
            </a:r>
            <a:br>
              <a:rPr lang="en-US" sz="3400" dirty="0"/>
            </a:br>
            <a:r>
              <a:rPr lang="en-US" sz="3400" dirty="0"/>
              <a:t>Released 4/24/2020</a:t>
            </a:r>
            <a:br>
              <a:rPr lang="en-US" sz="3400" dirty="0"/>
            </a:br>
            <a:r>
              <a:rPr lang="en-US" sz="3400" dirty="0"/>
              <a:t>Virtual Operating Status</a:t>
            </a:r>
          </a:p>
        </p:txBody>
      </p:sp>
      <p:sp>
        <p:nvSpPr>
          <p:cNvPr id="3" name="Content Placeholder 2">
            <a:extLst>
              <a:ext uri="{FF2B5EF4-FFF2-40B4-BE49-F238E27FC236}">
                <a16:creationId xmlns:a16="http://schemas.microsoft.com/office/drawing/2014/main" id="{7F1CB2BC-CDAC-B44D-B2DD-69431D071324}"/>
              </a:ext>
            </a:extLst>
          </p:cNvPr>
          <p:cNvSpPr>
            <a:spLocks noGrp="1"/>
          </p:cNvSpPr>
          <p:nvPr>
            <p:ph idx="1"/>
          </p:nvPr>
        </p:nvSpPr>
        <p:spPr>
          <a:xfrm>
            <a:off x="950760" y="2787601"/>
            <a:ext cx="9941319" cy="3363381"/>
          </a:xfrm>
        </p:spPr>
        <p:txBody>
          <a:bodyPr anchor="ctr">
            <a:normAutofit/>
          </a:bodyPr>
          <a:lstStyle/>
          <a:p>
            <a:pPr marL="0" indent="0">
              <a:buNone/>
            </a:pPr>
            <a:endParaRPr lang="en-US" sz="1700" dirty="0"/>
          </a:p>
          <a:p>
            <a:r>
              <a:rPr lang="en-US" sz="1700" dirty="0"/>
              <a:t>Goal: Students to remain connected to the program by engaging in distance learning activities that support gains in learning and career skills training.</a:t>
            </a:r>
          </a:p>
          <a:p>
            <a:endParaRPr lang="en-US" sz="1700" dirty="0"/>
          </a:p>
          <a:p>
            <a:r>
              <a:rPr lang="en-US" sz="1700" dirty="0"/>
              <a:t>Distance Learning</a:t>
            </a:r>
          </a:p>
          <a:p>
            <a:pPr lvl="1"/>
            <a:r>
              <a:rPr lang="en-US" sz="1700" dirty="0"/>
              <a:t>online (web-based) courses</a:t>
            </a:r>
          </a:p>
          <a:p>
            <a:pPr lvl="1"/>
            <a:r>
              <a:rPr lang="en-US" sz="1700" dirty="0"/>
              <a:t>mobile learning</a:t>
            </a:r>
          </a:p>
          <a:p>
            <a:pPr lvl="1"/>
            <a:r>
              <a:rPr lang="en-US" sz="1700" dirty="0"/>
              <a:t>Webcasts/podcasts</a:t>
            </a:r>
          </a:p>
          <a:p>
            <a:pPr lvl="1"/>
            <a:r>
              <a:rPr lang="en-US" sz="1700" dirty="0"/>
              <a:t>video learning, computer-based instruction, and other innovative tools</a:t>
            </a:r>
          </a:p>
          <a:p>
            <a:pPr lvl="1"/>
            <a:r>
              <a:rPr lang="en-US" sz="1700" dirty="0"/>
              <a:t>mail but this is not ideal according to the PIN</a:t>
            </a:r>
          </a:p>
        </p:txBody>
      </p:sp>
      <p:cxnSp>
        <p:nvCxnSpPr>
          <p:cNvPr id="36" name="Straight Connector 3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83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400F-C7D3-4ABD-B580-E49CC625E48C}"/>
              </a:ext>
            </a:extLst>
          </p:cNvPr>
          <p:cNvSpPr>
            <a:spLocks noGrp="1"/>
          </p:cNvSpPr>
          <p:nvPr>
            <p:ph type="title"/>
          </p:nvPr>
        </p:nvSpPr>
        <p:spPr/>
        <p:txBody>
          <a:bodyPr>
            <a:normAutofit fontScale="90000"/>
          </a:bodyPr>
          <a:lstStyle/>
          <a:p>
            <a:br>
              <a:rPr lang="en-US" dirty="0"/>
            </a:br>
            <a:r>
              <a:rPr lang="en-US" dirty="0"/>
              <a:t>Regional Mental Health Specialist</a:t>
            </a:r>
            <a:br>
              <a:rPr lang="en-US" dirty="0"/>
            </a:br>
            <a:endParaRPr lang="en-US" dirty="0"/>
          </a:p>
        </p:txBody>
      </p:sp>
      <p:sp>
        <p:nvSpPr>
          <p:cNvPr id="3" name="Content Placeholder 2">
            <a:extLst>
              <a:ext uri="{FF2B5EF4-FFF2-40B4-BE49-F238E27FC236}">
                <a16:creationId xmlns:a16="http://schemas.microsoft.com/office/drawing/2014/main" id="{4EE20592-384F-41F7-B5EF-D9460D5EC60A}"/>
              </a:ext>
            </a:extLst>
          </p:cNvPr>
          <p:cNvSpPr>
            <a:spLocks noGrp="1"/>
          </p:cNvSpPr>
          <p:nvPr>
            <p:ph sz="half" idx="1"/>
          </p:nvPr>
        </p:nvSpPr>
        <p:spPr/>
        <p:txBody>
          <a:bodyPr>
            <a:normAutofit fontScale="92500" lnSpcReduction="10000"/>
          </a:bodyPr>
          <a:lstStyle/>
          <a:p>
            <a:r>
              <a:rPr lang="en-US" dirty="0"/>
              <a:t>Regions 1 (Boston) &amp; 3 (Atlanta)</a:t>
            </a:r>
            <a:br>
              <a:rPr lang="en-US" dirty="0"/>
            </a:br>
            <a:r>
              <a:rPr lang="en-US" dirty="0"/>
              <a:t>Eugia Meminger, PhD</a:t>
            </a:r>
            <a:br>
              <a:rPr lang="en-US" dirty="0"/>
            </a:br>
            <a:r>
              <a:rPr lang="en-US" dirty="0">
                <a:hlinkClick r:id="rId3"/>
              </a:rPr>
              <a:t>Meminger.Eugia@jobcorp.org</a:t>
            </a:r>
            <a:endParaRPr lang="en-US" dirty="0"/>
          </a:p>
          <a:p>
            <a:endParaRPr lang="en-US" dirty="0"/>
          </a:p>
          <a:p>
            <a:r>
              <a:rPr lang="en-US" dirty="0"/>
              <a:t>Region 1 (Puerto Rico)</a:t>
            </a:r>
            <a:br>
              <a:rPr lang="en-US" dirty="0"/>
            </a:br>
            <a:r>
              <a:rPr lang="en-US" dirty="0"/>
              <a:t>Maria Acevedo, PhD</a:t>
            </a:r>
            <a:br>
              <a:rPr lang="en-US" dirty="0"/>
            </a:br>
            <a:r>
              <a:rPr lang="en-US" dirty="0">
                <a:hlinkClick r:id="rId4"/>
              </a:rPr>
              <a:t>Acevedo.Maria@jobcorps.org</a:t>
            </a:r>
            <a:endParaRPr lang="en-US" dirty="0"/>
          </a:p>
          <a:p>
            <a:pPr lvl="2"/>
            <a:endParaRPr lang="en-US" dirty="0"/>
          </a:p>
          <a:p>
            <a:r>
              <a:rPr lang="en-US" dirty="0"/>
              <a:t>Region 2 (Philadelphia)</a:t>
            </a:r>
            <a:br>
              <a:rPr lang="en-US" dirty="0"/>
            </a:br>
            <a:r>
              <a:rPr lang="en-US" dirty="0"/>
              <a:t>Valerie Cherry, PhD</a:t>
            </a:r>
            <a:br>
              <a:rPr lang="en-US" dirty="0"/>
            </a:br>
            <a:r>
              <a:rPr lang="en-US" dirty="0">
                <a:hlinkClick r:id="rId5"/>
              </a:rPr>
              <a:t>Cherry.Valerie@jobcorps.org</a:t>
            </a:r>
            <a:endParaRPr lang="en-US" dirty="0"/>
          </a:p>
          <a:p>
            <a:pPr lvl="2"/>
            <a:endParaRPr lang="en-US" dirty="0"/>
          </a:p>
          <a:p>
            <a:pPr lvl="2"/>
            <a:endParaRPr lang="en-US" dirty="0"/>
          </a:p>
        </p:txBody>
      </p:sp>
      <p:sp>
        <p:nvSpPr>
          <p:cNvPr id="4" name="Content Placeholder 3">
            <a:extLst>
              <a:ext uri="{FF2B5EF4-FFF2-40B4-BE49-F238E27FC236}">
                <a16:creationId xmlns:a16="http://schemas.microsoft.com/office/drawing/2014/main" id="{0C0E7602-E1D7-4644-BB58-64F4DA1BCAB4}"/>
              </a:ext>
            </a:extLst>
          </p:cNvPr>
          <p:cNvSpPr>
            <a:spLocks noGrp="1"/>
          </p:cNvSpPr>
          <p:nvPr>
            <p:ph sz="half" idx="2"/>
          </p:nvPr>
        </p:nvSpPr>
        <p:spPr/>
        <p:txBody>
          <a:bodyPr>
            <a:normAutofit fontScale="92500" lnSpcReduction="10000"/>
          </a:bodyPr>
          <a:lstStyle/>
          <a:p>
            <a:r>
              <a:rPr lang="en-US" dirty="0"/>
              <a:t>Regions 4 (Dallas) &amp; 6 (San Francisco)</a:t>
            </a:r>
            <a:br>
              <a:rPr lang="en-US" dirty="0"/>
            </a:br>
            <a:r>
              <a:rPr lang="en-US" dirty="0"/>
              <a:t>Tamara Warner, PhD</a:t>
            </a:r>
            <a:br>
              <a:rPr lang="en-US" dirty="0"/>
            </a:br>
            <a:r>
              <a:rPr lang="en-US" dirty="0">
                <a:hlinkClick r:id="rId6"/>
              </a:rPr>
              <a:t>Warner.Tamara.D@jobcorps.org</a:t>
            </a:r>
            <a:endParaRPr lang="en-US" dirty="0"/>
          </a:p>
          <a:p>
            <a:pPr lvl="2"/>
            <a:endParaRPr lang="en-US" dirty="0"/>
          </a:p>
          <a:p>
            <a:r>
              <a:rPr lang="en-US" dirty="0"/>
              <a:t>Region 5 (Chicago)</a:t>
            </a:r>
            <a:br>
              <a:rPr lang="en-US" dirty="0"/>
            </a:br>
            <a:r>
              <a:rPr lang="en-US" dirty="0"/>
              <a:t>Helena Mackenzie, PhD</a:t>
            </a:r>
            <a:br>
              <a:rPr lang="en-US" dirty="0"/>
            </a:br>
            <a:r>
              <a:rPr lang="en-US" dirty="0">
                <a:hlinkClick r:id="rId7"/>
              </a:rPr>
              <a:t>Mackenzie.Helena@jobcorps.org</a:t>
            </a:r>
            <a:endParaRPr lang="en-US" dirty="0"/>
          </a:p>
          <a:p>
            <a:pPr lvl="2"/>
            <a:endParaRPr lang="en-US" dirty="0"/>
          </a:p>
          <a:p>
            <a:pPr lvl="1"/>
            <a:endParaRPr lang="en-US" dirty="0"/>
          </a:p>
        </p:txBody>
      </p:sp>
      <p:pic>
        <p:nvPicPr>
          <p:cNvPr id="5" name="Picture 4">
            <a:extLst>
              <a:ext uri="{FF2B5EF4-FFF2-40B4-BE49-F238E27FC236}">
                <a16:creationId xmlns:a16="http://schemas.microsoft.com/office/drawing/2014/main" id="{FEE28F53-8B38-4F50-97CE-0A63A39DF54D}"/>
              </a:ext>
            </a:extLst>
          </p:cNvPr>
          <p:cNvPicPr>
            <a:picLocks noChangeAspect="1"/>
          </p:cNvPicPr>
          <p:nvPr/>
        </p:nvPicPr>
        <p:blipFill>
          <a:blip r:embed="rId8"/>
          <a:stretch>
            <a:fillRect/>
          </a:stretch>
        </p:blipFill>
        <p:spPr>
          <a:xfrm>
            <a:off x="6482789" y="5241885"/>
            <a:ext cx="4361178" cy="1196104"/>
          </a:xfrm>
          <a:prstGeom prst="rect">
            <a:avLst/>
          </a:prstGeom>
        </p:spPr>
      </p:pic>
    </p:spTree>
    <p:extLst>
      <p:ext uri="{BB962C8B-B14F-4D97-AF65-F5344CB8AC3E}">
        <p14:creationId xmlns:p14="http://schemas.microsoft.com/office/powerpoint/2010/main" val="2036658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2087" y="573161"/>
            <a:ext cx="5306786" cy="2971800"/>
          </a:xfrm>
          <a:prstGeom prst="rect">
            <a:avLst/>
          </a:prstGeom>
        </p:spPr>
      </p:pic>
      <p:pic>
        <p:nvPicPr>
          <p:cNvPr id="3" name="Picture 2"/>
          <p:cNvPicPr>
            <a:picLocks noChangeAspect="1"/>
          </p:cNvPicPr>
          <p:nvPr/>
        </p:nvPicPr>
        <p:blipFill>
          <a:blip r:embed="rId3"/>
          <a:stretch>
            <a:fillRect/>
          </a:stretch>
        </p:blipFill>
        <p:spPr>
          <a:xfrm>
            <a:off x="1676400" y="4191000"/>
            <a:ext cx="3289300" cy="2463800"/>
          </a:xfrm>
          <a:prstGeom prst="rect">
            <a:avLst/>
          </a:prstGeom>
        </p:spPr>
      </p:pic>
      <p:pic>
        <p:nvPicPr>
          <p:cNvPr id="4" name="Picture 3"/>
          <p:cNvPicPr>
            <a:picLocks noChangeAspect="1"/>
          </p:cNvPicPr>
          <p:nvPr/>
        </p:nvPicPr>
        <p:blipFill>
          <a:blip r:embed="rId4"/>
          <a:stretch>
            <a:fillRect/>
          </a:stretch>
        </p:blipFill>
        <p:spPr>
          <a:xfrm>
            <a:off x="7613248" y="333737"/>
            <a:ext cx="2400300" cy="3390900"/>
          </a:xfrm>
          <a:prstGeom prst="rect">
            <a:avLst/>
          </a:prstGeom>
        </p:spPr>
      </p:pic>
      <p:pic>
        <p:nvPicPr>
          <p:cNvPr id="5" name="Picture 4"/>
          <p:cNvPicPr>
            <a:picLocks noChangeAspect="1"/>
          </p:cNvPicPr>
          <p:nvPr/>
        </p:nvPicPr>
        <p:blipFill>
          <a:blip r:embed="rId5"/>
          <a:stretch>
            <a:fillRect/>
          </a:stretch>
        </p:blipFill>
        <p:spPr>
          <a:xfrm>
            <a:off x="5791200" y="4267200"/>
            <a:ext cx="3517900" cy="2311400"/>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7868B-9620-40F3-A4B3-F9E59E8A58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442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18">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0" name="Straight Connector 19">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87C787E-75FE-184A-8504-08E55FE815FE}"/>
              </a:ext>
            </a:extLst>
          </p:cNvPr>
          <p:cNvSpPr txBox="1"/>
          <p:nvPr/>
        </p:nvSpPr>
        <p:spPr>
          <a:xfrm>
            <a:off x="61275" y="4074596"/>
            <a:ext cx="11792932" cy="929750"/>
          </a:xfrm>
          <a:prstGeom prst="rect">
            <a:avLst/>
          </a:prstGeom>
        </p:spPr>
        <p:txBody>
          <a:bodyPr vert="horz" lIns="91440" tIns="45720" rIns="91440" bIns="45720" rtlCol="0" anchor="b">
            <a:noAutofit/>
          </a:bodyPr>
          <a:lstStyle/>
          <a:p>
            <a:pPr marL="0" marR="0" lvl="0" indent="0" algn="ctr" fontAlgn="auto">
              <a:lnSpc>
                <a:spcPct val="90000"/>
              </a:lnSpc>
              <a:spcBef>
                <a:spcPct val="0"/>
              </a:spcBef>
              <a:spcAft>
                <a:spcPts val="600"/>
              </a:spcAft>
              <a:buClrTx/>
              <a:buSzTx/>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What does virtual or distance learning look like for the MHWP?</a:t>
            </a:r>
          </a:p>
        </p:txBody>
      </p:sp>
      <p:pic>
        <p:nvPicPr>
          <p:cNvPr id="2" name="Picture 1">
            <a:extLst>
              <a:ext uri="{FF2B5EF4-FFF2-40B4-BE49-F238E27FC236}">
                <a16:creationId xmlns:a16="http://schemas.microsoft.com/office/drawing/2014/main" id="{0967E17F-ABD2-0C41-BF06-650B522EAE76}"/>
              </a:ext>
            </a:extLst>
          </p:cNvPr>
          <p:cNvPicPr>
            <a:picLocks noChangeAspect="1"/>
          </p:cNvPicPr>
          <p:nvPr/>
        </p:nvPicPr>
        <p:blipFill rotWithShape="1">
          <a:blip r:embed="rId2"/>
          <a:srcRect l="11765" r="18994"/>
          <a:stretch/>
        </p:blipFill>
        <p:spPr>
          <a:xfrm>
            <a:off x="904492" y="772621"/>
            <a:ext cx="3292790" cy="2663137"/>
          </a:xfrm>
          <a:prstGeom prst="rect">
            <a:avLst/>
          </a:prstGeom>
        </p:spPr>
      </p:pic>
      <p:pic>
        <p:nvPicPr>
          <p:cNvPr id="4" name="Picture 3">
            <a:extLst>
              <a:ext uri="{FF2B5EF4-FFF2-40B4-BE49-F238E27FC236}">
                <a16:creationId xmlns:a16="http://schemas.microsoft.com/office/drawing/2014/main" id="{64DD1BA2-057A-BE48-A3DE-DC233D7ADABF}"/>
              </a:ext>
            </a:extLst>
          </p:cNvPr>
          <p:cNvPicPr>
            <a:picLocks noChangeAspect="1"/>
          </p:cNvPicPr>
          <p:nvPr/>
        </p:nvPicPr>
        <p:blipFill rotWithShape="1">
          <a:blip r:embed="rId3"/>
          <a:srcRect l="11645" r="7851" b="-3"/>
          <a:stretch/>
        </p:blipFill>
        <p:spPr>
          <a:xfrm>
            <a:off x="4457293" y="772621"/>
            <a:ext cx="3292790" cy="2663137"/>
          </a:xfrm>
          <a:prstGeom prst="rect">
            <a:avLst/>
          </a:prstGeom>
        </p:spPr>
      </p:pic>
      <p:pic>
        <p:nvPicPr>
          <p:cNvPr id="3" name="Picture 2">
            <a:extLst>
              <a:ext uri="{FF2B5EF4-FFF2-40B4-BE49-F238E27FC236}">
                <a16:creationId xmlns:a16="http://schemas.microsoft.com/office/drawing/2014/main" id="{0283A9FC-CCCF-304A-ADB7-BAE5188C9E8C}"/>
              </a:ext>
            </a:extLst>
          </p:cNvPr>
          <p:cNvPicPr>
            <a:picLocks noChangeAspect="1"/>
          </p:cNvPicPr>
          <p:nvPr/>
        </p:nvPicPr>
        <p:blipFill rotWithShape="1">
          <a:blip r:embed="rId4"/>
          <a:srcRect l="38091" r="29453" b="-1"/>
          <a:stretch/>
        </p:blipFill>
        <p:spPr>
          <a:xfrm>
            <a:off x="8015984" y="772621"/>
            <a:ext cx="3292790" cy="2663137"/>
          </a:xfrm>
          <a:prstGeom prst="rect">
            <a:avLst/>
          </a:prstGeom>
        </p:spPr>
      </p:pic>
    </p:spTree>
    <p:extLst>
      <p:ext uri="{BB962C8B-B14F-4D97-AF65-F5344CB8AC3E}">
        <p14:creationId xmlns:p14="http://schemas.microsoft.com/office/powerpoint/2010/main" val="787444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Picture 7" descr="A girl in a dress&#10;&#10;Description automatically generated">
            <a:extLst>
              <a:ext uri="{FF2B5EF4-FFF2-40B4-BE49-F238E27FC236}">
                <a16:creationId xmlns:a16="http://schemas.microsoft.com/office/drawing/2014/main" id="{A0F0387B-7D32-414A-9FDA-B96A511423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1328"/>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Arc 14">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7" name="Content Placeholder 4">
            <a:extLst>
              <a:ext uri="{FF2B5EF4-FFF2-40B4-BE49-F238E27FC236}">
                <a16:creationId xmlns:a16="http://schemas.microsoft.com/office/drawing/2014/main" id="{744E96FA-260F-4A48-9345-2A2ED065CAD6}"/>
              </a:ext>
            </a:extLst>
          </p:cNvPr>
          <p:cNvGraphicFramePr>
            <a:graphicFrameLocks noGrp="1"/>
          </p:cNvGraphicFramePr>
          <p:nvPr>
            <p:ph idx="1"/>
            <p:extLst>
              <p:ext uri="{D42A27DB-BD31-4B8C-83A1-F6EECF244321}">
                <p14:modId xmlns:p14="http://schemas.microsoft.com/office/powerpoint/2010/main" val="3637785355"/>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837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9916739-C4FD-784C-94FF-7A3F2B9B289F}"/>
              </a:ext>
            </a:extLst>
          </p:cNvPr>
          <p:cNvSpPr>
            <a:spLocks noGrp="1"/>
          </p:cNvSpPr>
          <p:nvPr>
            <p:ph type="title"/>
          </p:nvPr>
        </p:nvSpPr>
        <p:spPr>
          <a:xfrm>
            <a:off x="838200" y="225568"/>
            <a:ext cx="10515600" cy="1325563"/>
          </a:xfrm>
        </p:spPr>
        <p:txBody>
          <a:bodyPr>
            <a:normAutofit/>
          </a:bodyPr>
          <a:lstStyle/>
          <a:p>
            <a:r>
              <a:rPr lang="en-US" dirty="0"/>
              <a:t>JCDC Notice 19-197 Google Classroom Available and Other Platform Options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BFFB0C9-59E9-AF4D-9FEF-206790BF7DED}"/>
              </a:ext>
            </a:extLst>
          </p:cNvPr>
          <p:cNvSpPr>
            <a:spLocks noGrp="1"/>
          </p:cNvSpPr>
          <p:nvPr>
            <p:ph idx="1"/>
          </p:nvPr>
        </p:nvSpPr>
        <p:spPr>
          <a:xfrm>
            <a:off x="918587" y="1885034"/>
            <a:ext cx="10515600" cy="5084267"/>
          </a:xfrm>
        </p:spPr>
        <p:txBody>
          <a:bodyPr>
            <a:normAutofit lnSpcReduction="10000"/>
          </a:bodyPr>
          <a:lstStyle/>
          <a:p>
            <a:r>
              <a:rPr lang="en-US" sz="2000" dirty="0"/>
              <a:t>Job Corps has been approved for an educational license for Google Classroom for staff and students at each center.  </a:t>
            </a:r>
            <a:r>
              <a:rPr lang="en-US" sz="2000" u="sng" dirty="0">
                <a:hlinkClick r:id="rId3"/>
              </a:rPr>
              <a:t>https://support.google.com/edu/classroom/?hl=en#topic=6020277</a:t>
            </a:r>
            <a:r>
              <a:rPr lang="en-US" sz="2000" u="sng" dirty="0"/>
              <a:t>)</a:t>
            </a:r>
          </a:p>
          <a:p>
            <a:pPr marL="0" indent="0">
              <a:buNone/>
            </a:pPr>
            <a:endParaRPr lang="en-US" sz="2000" u="sng" dirty="0"/>
          </a:p>
          <a:p>
            <a:pPr marL="457200" lvl="1" indent="0">
              <a:buNone/>
            </a:pPr>
            <a:endParaRPr lang="en-US" sz="2000" dirty="0"/>
          </a:p>
          <a:p>
            <a:pPr marL="457200" lvl="1" indent="0">
              <a:buNone/>
            </a:pPr>
            <a:endParaRPr lang="en-US" sz="2000" dirty="0"/>
          </a:p>
          <a:p>
            <a:pPr lvl="1"/>
            <a:endParaRPr lang="en-US" sz="2000" dirty="0"/>
          </a:p>
          <a:p>
            <a:pPr lvl="1"/>
            <a:r>
              <a:rPr lang="en-US" sz="2000" dirty="0"/>
              <a:t>Other Platform Options?</a:t>
            </a:r>
          </a:p>
          <a:p>
            <a:pPr lvl="1"/>
            <a:endParaRPr lang="en-US" sz="2000" u="sng" dirty="0"/>
          </a:p>
          <a:p>
            <a:r>
              <a:rPr lang="en-US" sz="2000" dirty="0"/>
              <a:t>Telemental health or meetings with staff that include PHI </a:t>
            </a:r>
          </a:p>
          <a:p>
            <a:pPr marL="0" indent="0">
              <a:buNone/>
            </a:pPr>
            <a:r>
              <a:rPr lang="en-US" sz="2000" i="1" dirty="0"/>
              <a:t>( HHS/OCR Notification of Enforcement Discretion regarding COVID-19) </a:t>
            </a:r>
          </a:p>
          <a:p>
            <a:pPr marL="0" indent="0">
              <a:buNone/>
            </a:pPr>
            <a:endParaRPr lang="en-US" sz="2000" dirty="0"/>
          </a:p>
          <a:p>
            <a:pPr marL="0" indent="0">
              <a:buNone/>
            </a:pPr>
            <a:endParaRPr lang="en-US" sz="2000" dirty="0"/>
          </a:p>
          <a:p>
            <a:endParaRPr lang="en-US" sz="2000" dirty="0"/>
          </a:p>
          <a:p>
            <a:r>
              <a:rPr lang="en-US" sz="2000" dirty="0"/>
              <a:t>Other Platform Options?</a:t>
            </a:r>
            <a:endParaRPr lang="en-US" sz="2000" u="sng" dirty="0"/>
          </a:p>
          <a:p>
            <a:pPr marL="0" indent="0">
              <a:buNone/>
            </a:pPr>
            <a:endParaRPr lang="en-US" sz="2000" dirty="0"/>
          </a:p>
          <a:p>
            <a:pPr marL="0" indent="0">
              <a:buNone/>
            </a:pPr>
            <a:endParaRPr lang="en-US" sz="2000" dirty="0"/>
          </a:p>
          <a:p>
            <a:endParaRPr lang="en-US" sz="1100" dirty="0"/>
          </a:p>
        </p:txBody>
      </p:sp>
      <p:pic>
        <p:nvPicPr>
          <p:cNvPr id="13" name="Picture 12">
            <a:extLst>
              <a:ext uri="{FF2B5EF4-FFF2-40B4-BE49-F238E27FC236}">
                <a16:creationId xmlns:a16="http://schemas.microsoft.com/office/drawing/2014/main" id="{2A6CF201-11BB-4622-A722-5072CFDFA82F}"/>
              </a:ext>
            </a:extLst>
          </p:cNvPr>
          <p:cNvPicPr>
            <a:picLocks noChangeAspect="1"/>
          </p:cNvPicPr>
          <p:nvPr/>
        </p:nvPicPr>
        <p:blipFill>
          <a:blip r:embed="rId4"/>
          <a:stretch>
            <a:fillRect/>
          </a:stretch>
        </p:blipFill>
        <p:spPr>
          <a:xfrm>
            <a:off x="1561532" y="2525228"/>
            <a:ext cx="1916313" cy="1077926"/>
          </a:xfrm>
          <a:prstGeom prst="rect">
            <a:avLst/>
          </a:prstGeom>
        </p:spPr>
      </p:pic>
      <p:pic>
        <p:nvPicPr>
          <p:cNvPr id="14" name="Picture 13">
            <a:extLst>
              <a:ext uri="{FF2B5EF4-FFF2-40B4-BE49-F238E27FC236}">
                <a16:creationId xmlns:a16="http://schemas.microsoft.com/office/drawing/2014/main" id="{18D48E48-407F-4170-B1E8-F20BC9F18B6C}"/>
              </a:ext>
            </a:extLst>
          </p:cNvPr>
          <p:cNvPicPr>
            <a:picLocks noChangeAspect="1"/>
          </p:cNvPicPr>
          <p:nvPr/>
        </p:nvPicPr>
        <p:blipFill>
          <a:blip r:embed="rId5"/>
          <a:stretch>
            <a:fillRect/>
          </a:stretch>
        </p:blipFill>
        <p:spPr>
          <a:xfrm>
            <a:off x="5446410" y="2431700"/>
            <a:ext cx="2022512" cy="1055077"/>
          </a:xfrm>
          <a:prstGeom prst="rect">
            <a:avLst/>
          </a:prstGeom>
        </p:spPr>
      </p:pic>
      <p:pic>
        <p:nvPicPr>
          <p:cNvPr id="15" name="Picture 14">
            <a:extLst>
              <a:ext uri="{FF2B5EF4-FFF2-40B4-BE49-F238E27FC236}">
                <a16:creationId xmlns:a16="http://schemas.microsoft.com/office/drawing/2014/main" id="{CEE30693-513D-41AD-AA3A-FC6CCE5C211A}"/>
              </a:ext>
            </a:extLst>
          </p:cNvPr>
          <p:cNvPicPr>
            <a:picLocks noChangeAspect="1"/>
          </p:cNvPicPr>
          <p:nvPr/>
        </p:nvPicPr>
        <p:blipFill>
          <a:blip r:embed="rId6"/>
          <a:stretch>
            <a:fillRect/>
          </a:stretch>
        </p:blipFill>
        <p:spPr>
          <a:xfrm>
            <a:off x="3872056" y="5075068"/>
            <a:ext cx="2639497" cy="1385736"/>
          </a:xfrm>
          <a:prstGeom prst="rect">
            <a:avLst/>
          </a:prstGeom>
        </p:spPr>
      </p:pic>
      <p:pic>
        <p:nvPicPr>
          <p:cNvPr id="17" name="Picture 16">
            <a:extLst>
              <a:ext uri="{FF2B5EF4-FFF2-40B4-BE49-F238E27FC236}">
                <a16:creationId xmlns:a16="http://schemas.microsoft.com/office/drawing/2014/main" id="{0DA35778-05A4-4177-B89E-D07A7824FE7A}"/>
              </a:ext>
            </a:extLst>
          </p:cNvPr>
          <p:cNvPicPr>
            <a:picLocks noChangeAspect="1"/>
          </p:cNvPicPr>
          <p:nvPr/>
        </p:nvPicPr>
        <p:blipFill>
          <a:blip r:embed="rId7"/>
          <a:stretch>
            <a:fillRect/>
          </a:stretch>
        </p:blipFill>
        <p:spPr>
          <a:xfrm>
            <a:off x="7423611" y="5309487"/>
            <a:ext cx="1866779" cy="416914"/>
          </a:xfrm>
          <a:prstGeom prst="rect">
            <a:avLst/>
          </a:prstGeom>
        </p:spPr>
      </p:pic>
    </p:spTree>
    <p:extLst>
      <p:ext uri="{BB962C8B-B14F-4D97-AF65-F5344CB8AC3E}">
        <p14:creationId xmlns:p14="http://schemas.microsoft.com/office/powerpoint/2010/main" val="261159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DD13C0-DF0E-4C6E-809F-BEEA044AE89D}"/>
              </a:ext>
            </a:extLst>
          </p:cNvPr>
          <p:cNvSpPr>
            <a:spLocks noGrp="1"/>
          </p:cNvSpPr>
          <p:nvPr>
            <p:ph type="title"/>
          </p:nvPr>
        </p:nvSpPr>
        <p:spPr>
          <a:xfrm>
            <a:off x="1043631" y="809898"/>
            <a:ext cx="10173010" cy="1554480"/>
          </a:xfrm>
        </p:spPr>
        <p:txBody>
          <a:bodyPr anchor="ctr">
            <a:normAutofit/>
          </a:bodyPr>
          <a:lstStyle/>
          <a:p>
            <a:r>
              <a:rPr lang="en-US" sz="4100" dirty="0"/>
              <a:t>Mental Health and Wellness Program (MHWP)</a:t>
            </a:r>
            <a:br>
              <a:rPr lang="en-US" sz="4100" dirty="0"/>
            </a:br>
            <a:r>
              <a:rPr lang="en-US" sz="4100" dirty="0"/>
              <a:t>PRH 2.3, R4</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1413E82-C13E-4C2F-AB88-D6730F40B27E}"/>
              </a:ext>
            </a:extLst>
          </p:cNvPr>
          <p:cNvGraphicFramePr>
            <a:graphicFrameLocks noGrp="1"/>
          </p:cNvGraphicFramePr>
          <p:nvPr>
            <p:ph idx="1"/>
            <p:extLst>
              <p:ext uri="{D42A27DB-BD31-4B8C-83A1-F6EECF244321}">
                <p14:modId xmlns:p14="http://schemas.microsoft.com/office/powerpoint/2010/main" val="26642259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79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8673-95F4-8B4F-A054-7A24C19E2841}"/>
              </a:ext>
            </a:extLst>
          </p:cNvPr>
          <p:cNvSpPr>
            <a:spLocks noGrp="1"/>
          </p:cNvSpPr>
          <p:nvPr>
            <p:ph type="title"/>
          </p:nvPr>
        </p:nvSpPr>
        <p:spPr>
          <a:xfrm>
            <a:off x="1913468" y="365125"/>
            <a:ext cx="9440332" cy="1325563"/>
          </a:xfrm>
        </p:spPr>
        <p:txBody>
          <a:bodyPr>
            <a:normAutofit/>
          </a:bodyPr>
          <a:lstStyle/>
          <a:p>
            <a:r>
              <a:rPr lang="en-US" sz="4200" dirty="0"/>
              <a:t>Special Considerations to Consider when Implementing the MHWP </a:t>
            </a:r>
          </a:p>
        </p:txBody>
      </p:sp>
      <p:sp>
        <p:nvSpPr>
          <p:cNvPr id="22" name="Rectangle 1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User Network">
            <a:extLst>
              <a:ext uri="{FF2B5EF4-FFF2-40B4-BE49-F238E27FC236}">
                <a16:creationId xmlns:a16="http://schemas.microsoft.com/office/drawing/2014/main" id="{A86DF6A7-D81C-4D6F-A7DB-C173D045E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70706"/>
            <a:ext cx="914400" cy="914400"/>
          </a:xfrm>
          <a:prstGeom prst="rect">
            <a:avLst/>
          </a:prstGeom>
        </p:spPr>
      </p:pic>
      <p:sp>
        <p:nvSpPr>
          <p:cNvPr id="6" name="Content Placeholder 5">
            <a:extLst>
              <a:ext uri="{FF2B5EF4-FFF2-40B4-BE49-F238E27FC236}">
                <a16:creationId xmlns:a16="http://schemas.microsoft.com/office/drawing/2014/main" id="{938D5A9E-B1F4-7943-8F6F-4D896D86B156}"/>
              </a:ext>
            </a:extLst>
          </p:cNvPr>
          <p:cNvSpPr>
            <a:spLocks noGrp="1"/>
          </p:cNvSpPr>
          <p:nvPr>
            <p:ph idx="1"/>
          </p:nvPr>
        </p:nvSpPr>
        <p:spPr>
          <a:xfrm>
            <a:off x="838200" y="1825625"/>
            <a:ext cx="10515600" cy="4627022"/>
          </a:xfrm>
        </p:spPr>
        <p:txBody>
          <a:bodyPr>
            <a:normAutofit fontScale="70000" lnSpcReduction="20000"/>
          </a:bodyPr>
          <a:lstStyle/>
          <a:p>
            <a:r>
              <a:rPr lang="en-US" dirty="0"/>
              <a:t>In your state do you need certification to provide Telemental health services?</a:t>
            </a:r>
          </a:p>
          <a:p>
            <a:endParaRPr lang="en-US" dirty="0"/>
          </a:p>
          <a:p>
            <a:r>
              <a:rPr lang="en-US" dirty="0"/>
              <a:t>Does your current professional liability insurance cover Telemental health?</a:t>
            </a:r>
          </a:p>
          <a:p>
            <a:pPr marL="0" indent="0">
              <a:buNone/>
            </a:pPr>
            <a:endParaRPr lang="en-US" dirty="0"/>
          </a:p>
          <a:p>
            <a:r>
              <a:rPr lang="en-US" dirty="0"/>
              <a:t>Do you need an additional informed consent?</a:t>
            </a:r>
          </a:p>
          <a:p>
            <a:pPr lvl="1"/>
            <a:r>
              <a:rPr lang="en-US" dirty="0">
                <a:hlinkClick r:id="rId5"/>
              </a:rPr>
              <a:t>https://www.apa.org/practice/programs/dmhi/research-information/informed-consent-checklist</a:t>
            </a:r>
            <a:endParaRPr lang="en-US" dirty="0"/>
          </a:p>
          <a:p>
            <a:pPr lvl="1"/>
            <a:r>
              <a:rPr lang="en-US" dirty="0">
                <a:hlinkClick r:id="rId6"/>
              </a:rPr>
              <a:t>https://www.socialworkers.org/LinkClick.aspx?fileticket=fN67-dWQReM%3d&amp;portalid=0</a:t>
            </a:r>
            <a:endParaRPr lang="en-US" dirty="0"/>
          </a:p>
          <a:p>
            <a:pPr marL="457200" lvl="1" indent="0">
              <a:buNone/>
            </a:pPr>
            <a:endParaRPr lang="en-US" dirty="0"/>
          </a:p>
          <a:p>
            <a:pPr marL="457200" lvl="1" indent="0">
              <a:buNone/>
            </a:pPr>
            <a:endParaRPr lang="en-US" dirty="0"/>
          </a:p>
          <a:p>
            <a:r>
              <a:rPr lang="en-US" dirty="0"/>
              <a:t>Practice Across State Lines</a:t>
            </a:r>
          </a:p>
          <a:p>
            <a:pPr lvl="1"/>
            <a:r>
              <a:rPr lang="en-US" dirty="0"/>
              <a:t>Psychology</a:t>
            </a:r>
          </a:p>
          <a:p>
            <a:pPr lvl="2"/>
            <a:r>
              <a:rPr lang="en-US" dirty="0">
                <a:hlinkClick r:id="rId7"/>
              </a:rPr>
              <a:t>https://www.apaservices.org/practice/clinic/covid-19-telehealth-state-summary</a:t>
            </a:r>
            <a:endParaRPr lang="en-US" dirty="0"/>
          </a:p>
          <a:p>
            <a:pPr lvl="2"/>
            <a:r>
              <a:rPr lang="en-US" dirty="0">
                <a:hlinkClick r:id="rId8"/>
              </a:rPr>
              <a:t>https://www.asppb.net/page/covid19</a:t>
            </a:r>
            <a:endParaRPr lang="en-US" dirty="0"/>
          </a:p>
          <a:p>
            <a:pPr marL="457200" lvl="1" indent="0">
              <a:buNone/>
            </a:pPr>
            <a:endParaRPr lang="en-US" dirty="0"/>
          </a:p>
          <a:p>
            <a:pPr lvl="1"/>
            <a:r>
              <a:rPr lang="en-US" dirty="0"/>
              <a:t>Social Work</a:t>
            </a:r>
          </a:p>
          <a:p>
            <a:pPr lvl="2"/>
            <a:r>
              <a:rPr lang="en-US" dirty="0">
                <a:hlinkClick r:id="rId9"/>
              </a:rPr>
              <a:t>https://www.aswb.org/regulatory-provisions</a:t>
            </a:r>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3041833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5" name="Freeform: Shape 5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Oval 5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1BCD4FEE-4431-463A-B304-1D5CF3852494}"/>
              </a:ext>
            </a:extLst>
          </p:cNvPr>
          <p:cNvPicPr>
            <a:picLocks noChangeAspect="1"/>
          </p:cNvPicPr>
          <p:nvPr/>
        </p:nvPicPr>
        <p:blipFill rotWithShape="1">
          <a:blip r:embed="rId3"/>
          <a:srcRect r="5" b="5"/>
          <a:stretch/>
        </p:blipFill>
        <p:spPr>
          <a:xfrm>
            <a:off x="8300083" y="1249915"/>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1" name="Freeform: Shape 6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63" name="Straight Connector 6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graphicFrame>
        <p:nvGraphicFramePr>
          <p:cNvPr id="23" name="Content Placeholder 2">
            <a:extLst>
              <a:ext uri="{FF2B5EF4-FFF2-40B4-BE49-F238E27FC236}">
                <a16:creationId xmlns:a16="http://schemas.microsoft.com/office/drawing/2014/main" id="{50A555FB-AA99-427D-A1D1-A3C55D8B6F18}"/>
              </a:ext>
            </a:extLst>
          </p:cNvPr>
          <p:cNvGraphicFramePr>
            <a:graphicFrameLocks noGrp="1"/>
          </p:cNvGraphicFramePr>
          <p:nvPr>
            <p:ph idx="1"/>
            <p:extLst>
              <p:ext uri="{D42A27DB-BD31-4B8C-83A1-F6EECF244321}">
                <p14:modId xmlns:p14="http://schemas.microsoft.com/office/powerpoint/2010/main" val="151970128"/>
              </p:ext>
            </p:extLst>
          </p:nvPr>
        </p:nvGraphicFramePr>
        <p:xfrm>
          <a:off x="235670" y="556181"/>
          <a:ext cx="6099142" cy="6117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16B0E194-DDC4-4D9A-84EA-4FA243085DEA}"/>
              </a:ext>
            </a:extLst>
          </p:cNvPr>
          <p:cNvSpPr/>
          <p:nvPr/>
        </p:nvSpPr>
        <p:spPr>
          <a:xfrm>
            <a:off x="6441326" y="2046324"/>
            <a:ext cx="2562589"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HIPAA Compliant</a:t>
            </a:r>
          </a:p>
        </p:txBody>
      </p:sp>
    </p:spTree>
    <p:extLst>
      <p:ext uri="{BB962C8B-B14F-4D97-AF65-F5344CB8AC3E}">
        <p14:creationId xmlns:p14="http://schemas.microsoft.com/office/powerpoint/2010/main" val="3227427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XRUYQT3274NZ-681238054-1762</_dlc_DocId>
    <_dlc_DocIdUrl xmlns="b22f8f74-215c-4154-9939-bd29e4e8980e">
      <Url>https://supportservices.jobcorps.gov/health/_layouts/15/DocIdRedir.aspx?ID=XRUYQT3274NZ-681238054-1762</Url>
      <Description>XRUYQT3274NZ-681238054-1762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FB81C1C-681B-4649-A04A-450502FC90FD}"/>
</file>

<file path=customXml/itemProps2.xml><?xml version="1.0" encoding="utf-8"?>
<ds:datastoreItem xmlns:ds="http://schemas.openxmlformats.org/officeDocument/2006/customXml" ds:itemID="{D537148F-6A4B-46E8-AB05-24A62B540FF9}"/>
</file>

<file path=customXml/itemProps3.xml><?xml version="1.0" encoding="utf-8"?>
<ds:datastoreItem xmlns:ds="http://schemas.openxmlformats.org/officeDocument/2006/customXml" ds:itemID="{CE26B7CC-5494-460C-98E9-5DB2FD2A6F1E}"/>
</file>

<file path=customXml/itemProps4.xml><?xml version="1.0" encoding="utf-8"?>
<ds:datastoreItem xmlns:ds="http://schemas.openxmlformats.org/officeDocument/2006/customXml" ds:itemID="{4739972C-AD47-4606-A463-E2EC7258BD89}"/>
</file>

<file path=docProps/app.xml><?xml version="1.0" encoding="utf-8"?>
<Properties xmlns="http://schemas.openxmlformats.org/officeDocument/2006/extended-properties" xmlns:vt="http://schemas.openxmlformats.org/officeDocument/2006/docPropsVTypes">
  <TotalTime>174</TotalTime>
  <Words>2747</Words>
  <Application>Microsoft Office PowerPoint</Application>
  <PresentationFormat>Widescreen</PresentationFormat>
  <Paragraphs>308</Paragraphs>
  <Slides>31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Avenir Next LT Pro</vt:lpstr>
      <vt:lpstr>Calibri</vt:lpstr>
      <vt:lpstr>Calibri Light</vt:lpstr>
      <vt:lpstr>Graphik Medium</vt:lpstr>
      <vt:lpstr>Office Theme</vt:lpstr>
      <vt:lpstr>Mental Health and Wellness Program (MHWP) in the Virtual Learning Environment</vt:lpstr>
      <vt:lpstr>After this webinar participants will be able to: </vt:lpstr>
      <vt:lpstr>JOB CORPS PROGRAM INSTRUCTION NOTICE NO. 19-17 Released 4/24/2020 Virtual Operating Status</vt:lpstr>
      <vt:lpstr>PowerPoint Presentation</vt:lpstr>
      <vt:lpstr>PowerPoint Presentation</vt:lpstr>
      <vt:lpstr>JCDC Notice 19-197 Google Classroom Available and Other Platform Options</vt:lpstr>
      <vt:lpstr>Mental Health and Wellness Program (MHWP) PRH 2.3, R4</vt:lpstr>
      <vt:lpstr>Special Considerations to Consider when Implementing the MHWP </vt:lpstr>
      <vt:lpstr>PowerPoint Presentation</vt:lpstr>
      <vt:lpstr>Mental Health Promotion and Education</vt:lpstr>
      <vt:lpstr>Treatment</vt:lpstr>
      <vt:lpstr>Treatment</vt:lpstr>
      <vt:lpstr>Treatment</vt:lpstr>
      <vt:lpstr>Treatment</vt:lpstr>
      <vt:lpstr>PowerPoint Presentation</vt:lpstr>
      <vt:lpstr>Considerations for Distance Learning Documentation</vt:lpstr>
      <vt:lpstr>Brief Disclosure Statement Example - (Informed Consent)</vt:lpstr>
      <vt:lpstr>PowerPoint Presentation</vt:lpstr>
      <vt:lpstr>PowerPoint Presentation</vt:lpstr>
      <vt:lpstr>Karyn Felder Moore, PhD, LCPC, NCC </vt:lpstr>
      <vt:lpstr>Staff Development &amp; Consultation</vt:lpstr>
      <vt:lpstr>May is Mental Health Month  “Real Talk  In  Real Time” </vt:lpstr>
      <vt:lpstr>H.Y.P.E. News Helping Young People Excel in Life &amp; Work</vt:lpstr>
      <vt:lpstr>Coming soon: Social Emotional Learning (SEL) in 15</vt:lpstr>
      <vt:lpstr>Callie Scott D.Ed., M.S., NCC, LPC </vt:lpstr>
      <vt:lpstr>PowerPoint Presentation</vt:lpstr>
      <vt:lpstr>PowerPoint Presentation</vt:lpstr>
      <vt:lpstr>PowerPoint Presentation</vt:lpstr>
      <vt:lpstr>Where to Find Content?</vt:lpstr>
      <vt:lpstr> Regional Mental Health Specialist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and Wellness Program (MHWP) in the Virtual Learning Environment</dc:title>
  <dc:creator>Valerie Cherry, PhD</dc:creator>
  <cp:lastModifiedBy>Valerie Cherry, PhD</cp:lastModifiedBy>
  <cp:revision>12</cp:revision>
  <dcterms:created xsi:type="dcterms:W3CDTF">2020-05-20T17:20:47Z</dcterms:created>
  <dcterms:modified xsi:type="dcterms:W3CDTF">2020-05-27T14:08:51Z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dda12262-5896-4ddb-9aba-e394f422ce9e</vt:lpwstr>
  </property>
</Properties>
</file>