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entation.xml" ContentType="application/vnd.openxmlformats-officedocument.presentationml.presentation.main+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32.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sldIdLst>
    <p:sldId id="256" r:id="rId2"/>
    <p:sldId id="281" r:id="rId3"/>
    <p:sldId id="270" r:id="rId4"/>
    <p:sldId id="271" r:id="rId5"/>
    <p:sldId id="297" r:id="rId6"/>
    <p:sldId id="264" r:id="rId7"/>
    <p:sldId id="298" r:id="rId8"/>
    <p:sldId id="290" r:id="rId9"/>
    <p:sldId id="299" r:id="rId10"/>
    <p:sldId id="291" r:id="rId11"/>
    <p:sldId id="269" r:id="rId12"/>
    <p:sldId id="278" r:id="rId13"/>
    <p:sldId id="293" r:id="rId14"/>
    <p:sldId id="292" r:id="rId15"/>
    <p:sldId id="295" r:id="rId16"/>
    <p:sldId id="301" r:id="rId17"/>
    <p:sldId id="302" r:id="rId18"/>
    <p:sldId id="294" r:id="rId19"/>
    <p:sldId id="280" r:id="rId20"/>
    <p:sldId id="268" r:id="rId21"/>
    <p:sldId id="274" r:id="rId22"/>
    <p:sldId id="275" r:id="rId23"/>
    <p:sldId id="276" r:id="rId24"/>
    <p:sldId id="277" r:id="rId25"/>
    <p:sldId id="279" r:id="rId26"/>
    <p:sldId id="283" r:id="rId27"/>
    <p:sldId id="286" r:id="rId28"/>
    <p:sldId id="287" r:id="rId29"/>
    <p:sldId id="288" r:id="rId30"/>
    <p:sldId id="284" r:id="rId31"/>
    <p:sldId id="272" r:id="rId32"/>
    <p:sldId id="300" r:id="rId3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p:restoredTop sz="87011" autoAdjust="0"/>
  </p:normalViewPr>
  <p:slideViewPr>
    <p:cSldViewPr snapToGrid="0" snapToObjects="1">
      <p:cViewPr varScale="1">
        <p:scale>
          <a:sx n="78" d="100"/>
          <a:sy n="78" d="100"/>
        </p:scale>
        <p:origin x="102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C4CA7C66-1DE8-FB46-BE24-9E74CB7F23AC}" type="datetimeFigureOut">
              <a:rPr lang="en-US" smtClean="0"/>
              <a:pPr/>
              <a:t>1/7/2020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3560848-98A0-1A44-A32D-F8AB92F80ADA}" type="slidenum">
              <a:rPr lang="en-US" smtClean="0"/>
              <a:pPr/>
              <a:t>‹#›</a:t>
            </a:fld>
            <a:endParaRPr lang="en-US"/>
          </a:p>
        </p:txBody>
      </p:sp>
    </p:spTree>
    <p:extLst>
      <p:ext uri="{BB962C8B-B14F-4D97-AF65-F5344CB8AC3E}">
        <p14:creationId xmlns:p14="http://schemas.microsoft.com/office/powerpoint/2010/main" val="350962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1</a:t>
            </a:fld>
            <a:endParaRPr lang="en-US"/>
          </a:p>
        </p:txBody>
      </p:sp>
    </p:spTree>
    <p:extLst>
      <p:ext uri="{BB962C8B-B14F-4D97-AF65-F5344CB8AC3E}">
        <p14:creationId xmlns:p14="http://schemas.microsoft.com/office/powerpoint/2010/main" val="1270482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Corey G, Corey MS, Corey C, Callanan P. Issues and Ethics in the Helping Professions. 9th ed. Stanford, CT: Cengage Learning; 2015. as cited in Nichols, M Ethical Decision Making Page 11</a:t>
            </a:r>
          </a:p>
          <a:p>
            <a:r>
              <a:rPr lang="en-US" dirty="0"/>
              <a:t>ethics are the standards of conduct an individual uses to make decisions. </a:t>
            </a:r>
          </a:p>
          <a:p>
            <a:endParaRPr lang="en-US" dirty="0"/>
          </a:p>
          <a:p>
            <a:endParaRPr lang="en-US" dirty="0"/>
          </a:p>
          <a:p>
            <a:r>
              <a:rPr lang="en-US" dirty="0"/>
              <a:t>Some resources for nurses: </a:t>
            </a:r>
          </a:p>
          <a:p>
            <a:pPr defTabSz="942289">
              <a:defRPr/>
            </a:pPr>
            <a:r>
              <a:rPr lang="en-US" dirty="0"/>
              <a:t>The American Nurses Association (ANA) </a:t>
            </a:r>
            <a:r>
              <a:rPr lang="en-US" i="1" dirty="0"/>
              <a:t>Code of Ethics for Nurses with Interpretive Statements - </a:t>
            </a:r>
            <a:r>
              <a:rPr lang="en-US" dirty="0"/>
              <a:t>guides nurses in making ethical decisions</a:t>
            </a:r>
          </a:p>
          <a:p>
            <a:endParaRPr lang="en-US" dirty="0"/>
          </a:p>
          <a:p>
            <a:pPr defTabSz="942289">
              <a:defRPr/>
            </a:pPr>
            <a:r>
              <a:rPr lang="en-US" dirty="0"/>
              <a:t>ANA Code of Ethics helps and guides nurses in making ethical decisions</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10</a:t>
            </a:fld>
            <a:endParaRPr lang="en-US"/>
          </a:p>
        </p:txBody>
      </p:sp>
    </p:spTree>
    <p:extLst>
      <p:ext uri="{BB962C8B-B14F-4D97-AF65-F5344CB8AC3E}">
        <p14:creationId xmlns:p14="http://schemas.microsoft.com/office/powerpoint/2010/main" val="264164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t>The ethical principles that nurses must adhere to are the principles of justice, beneficence, nonmaleficence, accountability, fidelity, autonomy, and veracity.</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11</a:t>
            </a:fld>
            <a:endParaRPr lang="en-US"/>
          </a:p>
        </p:txBody>
      </p:sp>
    </p:spTree>
    <p:extLst>
      <p:ext uri="{BB962C8B-B14F-4D97-AF65-F5344CB8AC3E}">
        <p14:creationId xmlns:p14="http://schemas.microsoft.com/office/powerpoint/2010/main" val="3267981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12</a:t>
            </a:fld>
            <a:endParaRPr lang="en-US"/>
          </a:p>
        </p:txBody>
      </p:sp>
    </p:spTree>
    <p:extLst>
      <p:ext uri="{BB962C8B-B14F-4D97-AF65-F5344CB8AC3E}">
        <p14:creationId xmlns:p14="http://schemas.microsoft.com/office/powerpoint/2010/main" val="3886446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a:t>5</a:t>
            </a:r>
            <a:r>
              <a:rPr lang="en-US" dirty="0"/>
              <a:t>Kenyon P. </a:t>
            </a:r>
            <a:r>
              <a:rPr lang="en-US" i="1" dirty="0"/>
              <a:t>What Would You Do? An Ethical Case Workbook for Human Service Professionals</a:t>
            </a:r>
            <a:r>
              <a:rPr lang="en-US" dirty="0"/>
              <a:t>. Pacific Grove, CA: Brooks/Cole Publishing Company; 1999. </a:t>
            </a:r>
          </a:p>
          <a:p>
            <a:r>
              <a:rPr lang="en-US" dirty="0"/>
              <a:t>Congress EP. </a:t>
            </a:r>
            <a:r>
              <a:rPr lang="en-US" i="1" dirty="0"/>
              <a:t>Social Work Values and Ethics: Identifying and Resolving Professional Dilemmas</a:t>
            </a:r>
            <a:r>
              <a:rPr lang="en-US" dirty="0"/>
              <a:t>. Belmont, CA: Cengage Learning; 1999: 31-33. as cited in Ethical Decision Making, </a:t>
            </a:r>
            <a:r>
              <a:rPr lang="en-US" dirty="0" err="1"/>
              <a:t>NetCe.com</a:t>
            </a:r>
            <a:r>
              <a:rPr lang="en-US" dirty="0"/>
              <a:t> Dec 2017 </a:t>
            </a:r>
          </a:p>
          <a:p>
            <a:endParaRPr lang="en-US" baseline="30000"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13</a:t>
            </a:fld>
            <a:endParaRPr lang="en-US"/>
          </a:p>
        </p:txBody>
      </p:sp>
    </p:spTree>
    <p:extLst>
      <p:ext uri="{BB962C8B-B14F-4D97-AF65-F5344CB8AC3E}">
        <p14:creationId xmlns:p14="http://schemas.microsoft.com/office/powerpoint/2010/main" val="4110261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14</a:t>
            </a:fld>
            <a:endParaRPr lang="en-US"/>
          </a:p>
        </p:txBody>
      </p:sp>
    </p:spTree>
    <p:extLst>
      <p:ext uri="{BB962C8B-B14F-4D97-AF65-F5344CB8AC3E}">
        <p14:creationId xmlns:p14="http://schemas.microsoft.com/office/powerpoint/2010/main" val="2090117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examples of dilemmas </a:t>
            </a:r>
          </a:p>
          <a:p>
            <a:pPr marL="647824" lvl="1" indent="-176679">
              <a:buFont typeface="Arial" panose="020B0604020202020204" pitchFamily="34" charset="0"/>
              <a:buChar char="•"/>
            </a:pPr>
            <a:r>
              <a:rPr lang="en-US" dirty="0"/>
              <a:t>Informed consent – did the patient understand what was explained by the doctor/dentist</a:t>
            </a:r>
          </a:p>
          <a:p>
            <a:pPr marL="647824" lvl="1" indent="-176679">
              <a:buFont typeface="Arial" panose="020B0604020202020204" pitchFamily="34" charset="0"/>
              <a:buChar char="•"/>
            </a:pPr>
            <a:r>
              <a:rPr lang="en-US" dirty="0"/>
              <a:t>Disclosing medical conditions or information – student does not want the parent to know</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15</a:t>
            </a:fld>
            <a:endParaRPr lang="en-US"/>
          </a:p>
        </p:txBody>
      </p:sp>
    </p:spTree>
    <p:extLst>
      <p:ext uri="{BB962C8B-B14F-4D97-AF65-F5344CB8AC3E}">
        <p14:creationId xmlns:p14="http://schemas.microsoft.com/office/powerpoint/2010/main" val="3445701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16</a:t>
            </a:fld>
            <a:endParaRPr lang="en-US"/>
          </a:p>
        </p:txBody>
      </p:sp>
    </p:spTree>
    <p:extLst>
      <p:ext uri="{BB962C8B-B14F-4D97-AF65-F5344CB8AC3E}">
        <p14:creationId xmlns:p14="http://schemas.microsoft.com/office/powerpoint/2010/main" val="3484738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Provision 1 – The nurse practices with compassion and respect for the inherent dignity, worth and unique attributes of every person</a:t>
            </a:r>
          </a:p>
          <a:p>
            <a:endParaRPr lang="en-US" dirty="0"/>
          </a:p>
          <a:p>
            <a:r>
              <a:rPr lang="en-US" dirty="0"/>
              <a:t>Provision 2 – The nurse’s primary commitment is to the patient, whether an individual, family , group, community, or population</a:t>
            </a:r>
          </a:p>
          <a:p>
            <a:r>
              <a:rPr lang="en-US" dirty="0"/>
              <a:t> </a:t>
            </a:r>
          </a:p>
          <a:p>
            <a:r>
              <a:rPr lang="en-US" dirty="0"/>
              <a:t>Provision 3 – The nurse promotes, advocates for, and protects the rights, health, and safety of the patient</a:t>
            </a:r>
          </a:p>
          <a:p>
            <a:endParaRPr lang="en-US" dirty="0"/>
          </a:p>
          <a:p>
            <a:r>
              <a:rPr lang="en-US" dirty="0"/>
              <a:t>Provision 4 – The nurse has authority, accountability, and responsibility for nursing practice; makes decisions; and takes action consistent with the obligation to promote health and to provide optimal care</a:t>
            </a:r>
          </a:p>
          <a:p>
            <a:endParaRPr lang="en-US" dirty="0"/>
          </a:p>
          <a:p>
            <a:r>
              <a:rPr lang="en-US" dirty="0"/>
              <a:t>Provision 5 – The nurse owes the same duties to self as to others, including the responsibility to promote health and safety, preserve wholeness of character and integrity, maintain competence, and continue personal and professional growth</a:t>
            </a:r>
          </a:p>
          <a:p>
            <a:endParaRPr lang="en-US" dirty="0"/>
          </a:p>
          <a:p>
            <a:r>
              <a:rPr lang="en-US" dirty="0"/>
              <a:t>Provision 6 – The nurse, through individual and collective effort, establishes, maintains and improves the ethical environment of the work setting and conditions of employment that are conducive to safe, quality health care. </a:t>
            </a:r>
          </a:p>
          <a:p>
            <a:endParaRPr lang="en-US" dirty="0"/>
          </a:p>
          <a:p>
            <a:r>
              <a:rPr lang="en-US" dirty="0"/>
              <a:t>Provision 7 – The nurse, in all roles and settings, advances the profession through research and scholarly inquiry, professional standards development, and the generation of both nursing and health policy.</a:t>
            </a:r>
          </a:p>
          <a:p>
            <a:endParaRPr lang="en-US" dirty="0"/>
          </a:p>
          <a:p>
            <a:r>
              <a:rPr lang="en-US" dirty="0"/>
              <a:t>Provision 8 – The nurse collaborates with other health professionals and the public to protect human rights, promote health diplomacy, and reduce health disparities. </a:t>
            </a:r>
          </a:p>
          <a:p>
            <a:endParaRPr lang="en-US" dirty="0"/>
          </a:p>
          <a:p>
            <a:r>
              <a:rPr lang="en-US" dirty="0"/>
              <a:t>Provision 9 – The profession of nursing, collectively through its professional organizations, must articulate nursing values, maintain the integrity of the profession, and integrate principles of social justice into nursing and health policy.</a:t>
            </a:r>
          </a:p>
        </p:txBody>
      </p:sp>
      <p:sp>
        <p:nvSpPr>
          <p:cNvPr id="4" name="Slide Number Placeholder 3"/>
          <p:cNvSpPr>
            <a:spLocks noGrp="1"/>
          </p:cNvSpPr>
          <p:nvPr>
            <p:ph type="sldNum" sz="quarter" idx="5"/>
          </p:nvPr>
        </p:nvSpPr>
        <p:spPr/>
        <p:txBody>
          <a:bodyPr/>
          <a:lstStyle/>
          <a:p>
            <a:fld id="{13560848-98A0-1A44-A32D-F8AB92F80ADA}" type="slidenum">
              <a:rPr lang="en-US" smtClean="0"/>
              <a:pPr/>
              <a:t>17</a:t>
            </a:fld>
            <a:endParaRPr lang="en-US"/>
          </a:p>
        </p:txBody>
      </p:sp>
    </p:spTree>
    <p:extLst>
      <p:ext uri="{BB962C8B-B14F-4D97-AF65-F5344CB8AC3E}">
        <p14:creationId xmlns:p14="http://schemas.microsoft.com/office/powerpoint/2010/main" val="2022922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18</a:t>
            </a:fld>
            <a:endParaRPr lang="en-US"/>
          </a:p>
        </p:txBody>
      </p:sp>
    </p:spTree>
    <p:extLst>
      <p:ext uri="{BB962C8B-B14F-4D97-AF65-F5344CB8AC3E}">
        <p14:creationId xmlns:p14="http://schemas.microsoft.com/office/powerpoint/2010/main" val="5342273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ethical principle of </a:t>
            </a:r>
            <a:r>
              <a:rPr lang="en-US" b="1" dirty="0"/>
              <a:t>Justice – </a:t>
            </a:r>
            <a:r>
              <a:rPr lang="en-US" dirty="0"/>
              <a:t>fairness – remember nurses must be fair when distributing care</a:t>
            </a:r>
          </a:p>
          <a:p>
            <a:endParaRPr lang="en-US" dirty="0"/>
          </a:p>
          <a:p>
            <a:r>
              <a:rPr lang="en-US" dirty="0"/>
              <a:t>The first 4 provisions of the Code of Ethics apply: 1. Respect for others, 2. commitment to the patient, 3. advocacy of the patient and 4. accountability and responsibility for practice </a:t>
            </a:r>
          </a:p>
          <a:p>
            <a:endParaRPr lang="en-US" b="0"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19</a:t>
            </a:fld>
            <a:endParaRPr lang="en-US"/>
          </a:p>
        </p:txBody>
      </p:sp>
    </p:spTree>
    <p:extLst>
      <p:ext uri="{BB962C8B-B14F-4D97-AF65-F5344CB8AC3E}">
        <p14:creationId xmlns:p14="http://schemas.microsoft.com/office/powerpoint/2010/main" val="3995584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a:t>
            </a:fld>
            <a:endParaRPr lang="en-US"/>
          </a:p>
        </p:txBody>
      </p:sp>
    </p:spTree>
    <p:extLst>
      <p:ext uri="{BB962C8B-B14F-4D97-AF65-F5344CB8AC3E}">
        <p14:creationId xmlns:p14="http://schemas.microsoft.com/office/powerpoint/2010/main" val="2167855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Ethical principle </a:t>
            </a:r>
            <a:r>
              <a:rPr lang="en-US" b="1" dirty="0"/>
              <a:t>Accountability – </a:t>
            </a:r>
            <a:r>
              <a:rPr lang="en-US" dirty="0"/>
              <a:t>accepting responsibility  for one’s own actions</a:t>
            </a:r>
          </a:p>
          <a:p>
            <a:endParaRPr lang="en-US" dirty="0"/>
          </a:p>
          <a:p>
            <a:r>
              <a:rPr lang="en-US" dirty="0"/>
              <a:t>This practice is not an acceptable standard of care in any setting, and bypasses the checks and balances provided by the pharmacy. </a:t>
            </a:r>
          </a:p>
          <a:p>
            <a:br>
              <a:rPr lang="en-US" dirty="0"/>
            </a:br>
            <a:r>
              <a:rPr lang="en-US" dirty="0"/>
              <a:t>Use for another patient constitutes fraud. An article reviewed mentioned a nurse was fired from her job because of sharing medications. </a:t>
            </a:r>
          </a:p>
          <a:p>
            <a:endParaRPr lang="en-US" dirty="0"/>
          </a:p>
          <a:p>
            <a:r>
              <a:rPr lang="en-US" dirty="0"/>
              <a:t>Code of Ethics – Provision 6 – Contributing to Healthcare Environments through individual and group effort establishes, maintains and improves the ethical environment of the work setting and conditions of employment to proved safe and quality care.</a:t>
            </a:r>
          </a:p>
        </p:txBody>
      </p:sp>
      <p:sp>
        <p:nvSpPr>
          <p:cNvPr id="4" name="Slide Number Placeholder 3"/>
          <p:cNvSpPr>
            <a:spLocks noGrp="1"/>
          </p:cNvSpPr>
          <p:nvPr>
            <p:ph type="sldNum" sz="quarter" idx="10"/>
          </p:nvPr>
        </p:nvSpPr>
        <p:spPr/>
        <p:txBody>
          <a:bodyPr/>
          <a:lstStyle/>
          <a:p>
            <a:fld id="{09D82DCF-9C0F-D041-A060-D75E985F0294}" type="slidenum">
              <a:rPr lang="en-US" smtClean="0"/>
              <a:pPr/>
              <a:t>20</a:t>
            </a:fld>
            <a:endParaRPr lang="en-US"/>
          </a:p>
        </p:txBody>
      </p:sp>
    </p:spTree>
    <p:extLst>
      <p:ext uri="{BB962C8B-B14F-4D97-AF65-F5344CB8AC3E}">
        <p14:creationId xmlns:p14="http://schemas.microsoft.com/office/powerpoint/2010/main" val="10174448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PRH 6.11 R5 – student would be tested due to reasonable suspicion of student exposure to HIV.</a:t>
            </a:r>
          </a:p>
          <a:p>
            <a:pPr defTabSz="942289">
              <a:defRPr/>
            </a:pPr>
            <a:endParaRPr lang="en-US" dirty="0"/>
          </a:p>
          <a:p>
            <a:pPr defTabSz="942289">
              <a:defRPr/>
            </a:pPr>
            <a:r>
              <a:rPr lang="en-US" dirty="0"/>
              <a:t>This scenario would encompass 4 of 7 of the ethical principles:</a:t>
            </a:r>
          </a:p>
          <a:p>
            <a:pPr defTabSz="942289">
              <a:defRPr/>
            </a:pPr>
            <a:r>
              <a:rPr lang="en-US" b="1" dirty="0"/>
              <a:t>Justice </a:t>
            </a:r>
            <a:r>
              <a:rPr lang="en-US" dirty="0"/>
              <a:t>– fairness – care must be fairly, justly and equally provided among patients or clients you are serving </a:t>
            </a:r>
          </a:p>
          <a:p>
            <a:pPr defTabSz="942289">
              <a:defRPr/>
            </a:pPr>
            <a:endParaRPr lang="en-US" dirty="0"/>
          </a:p>
          <a:p>
            <a:pPr defTabSz="942289">
              <a:defRPr/>
            </a:pPr>
            <a:r>
              <a:rPr lang="en-US" b="1" dirty="0"/>
              <a:t>Ben </a:t>
            </a:r>
            <a:r>
              <a:rPr lang="en-US" b="1" dirty="0" err="1"/>
              <a:t>efi</a:t>
            </a:r>
            <a:r>
              <a:rPr lang="en-US" b="1" dirty="0"/>
              <a:t> </a:t>
            </a:r>
            <a:r>
              <a:rPr lang="en-US" b="1" dirty="0" err="1"/>
              <a:t>cence</a:t>
            </a:r>
            <a:r>
              <a:rPr lang="en-US" b="1" dirty="0"/>
              <a:t> </a:t>
            </a:r>
            <a:r>
              <a:rPr lang="en-US" dirty="0"/>
              <a:t>– doing the right thing</a:t>
            </a:r>
          </a:p>
          <a:p>
            <a:pPr defTabSz="942289">
              <a:defRPr/>
            </a:pPr>
            <a:endParaRPr lang="en-US" dirty="0"/>
          </a:p>
          <a:p>
            <a:pPr defTabSz="942289">
              <a:defRPr/>
            </a:pPr>
            <a:r>
              <a:rPr lang="en-US" b="1" dirty="0"/>
              <a:t>Non mal </a:t>
            </a:r>
            <a:r>
              <a:rPr lang="en-US" b="1" dirty="0" err="1"/>
              <a:t>efi</a:t>
            </a:r>
            <a:r>
              <a:rPr lang="en-US" b="1" dirty="0"/>
              <a:t> </a:t>
            </a:r>
            <a:r>
              <a:rPr lang="en-US" b="1" dirty="0" err="1"/>
              <a:t>cence</a:t>
            </a:r>
            <a:r>
              <a:rPr lang="en-US" b="1" dirty="0"/>
              <a:t> </a:t>
            </a:r>
            <a:r>
              <a:rPr lang="en-US" dirty="0"/>
              <a:t>– do no harm - intentionally or unintentionally</a:t>
            </a:r>
          </a:p>
          <a:p>
            <a:pPr defTabSz="942289">
              <a:defRPr/>
            </a:pPr>
            <a:endParaRPr lang="en-US" dirty="0"/>
          </a:p>
          <a:p>
            <a:pPr defTabSz="942289">
              <a:defRPr/>
            </a:pPr>
            <a:r>
              <a:rPr lang="en-US" b="1" dirty="0"/>
              <a:t>Accountability</a:t>
            </a:r>
            <a:r>
              <a:rPr lang="en-US" dirty="0"/>
              <a:t> – you as a nurse are accountable for the nursing care you give and must accept all professional and personal consequences that can occur due to your actions.  “It your license”</a:t>
            </a:r>
          </a:p>
          <a:p>
            <a:pPr defTabSz="942289">
              <a:defRPr/>
            </a:pPr>
            <a:endParaRPr lang="en-US" dirty="0"/>
          </a:p>
          <a:p>
            <a:pPr defTabSz="942289">
              <a:defRPr/>
            </a:pPr>
            <a:r>
              <a:rPr lang="en-US" b="1" dirty="0"/>
              <a:t>Veracity</a:t>
            </a:r>
            <a:r>
              <a:rPr lang="en-US" dirty="0"/>
              <a:t> – being completely truthful with patients; nurses must not withhold the whole truth from clients even when it may lead to patient distress.</a:t>
            </a:r>
          </a:p>
          <a:p>
            <a:pPr defTabSz="942289">
              <a:defRPr/>
            </a:pPr>
            <a:endParaRPr lang="en-US" dirty="0"/>
          </a:p>
          <a:p>
            <a:pPr defTabSz="942289">
              <a:defRPr/>
            </a:pPr>
            <a:r>
              <a:rPr lang="en-US" dirty="0"/>
              <a:t>Best way to handle this situation is to refer to your approved Bloodborne Pathogens Plan on testing for bloodborne pathogen exposure – take care of the victim  </a:t>
            </a:r>
          </a:p>
          <a:p>
            <a:endParaRPr lang="en-US" dirty="0"/>
          </a:p>
          <a:p>
            <a:r>
              <a:rPr lang="en-US" dirty="0"/>
              <a:t>In the investigation the findings concluded the student had been knowingly having sex on center and in the community. </a:t>
            </a:r>
          </a:p>
          <a:p>
            <a:r>
              <a:rPr lang="en-US" dirty="0"/>
              <a:t>The student who exposed Gretchen was sent home and Gretchen remains on center. </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21</a:t>
            </a:fld>
            <a:endParaRPr lang="en-US"/>
          </a:p>
        </p:txBody>
      </p:sp>
    </p:spTree>
    <p:extLst>
      <p:ext uri="{BB962C8B-B14F-4D97-AF65-F5344CB8AC3E}">
        <p14:creationId xmlns:p14="http://schemas.microsoft.com/office/powerpoint/2010/main" val="473205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Autonomy</a:t>
            </a:r>
            <a:r>
              <a:rPr lang="en-US" dirty="0"/>
              <a:t> – the patient has the right to accept or reject treatment. The nurses role is to encourage the patient to make their own decisions without any judgments or coercion from the nurse </a:t>
            </a:r>
          </a:p>
          <a:p>
            <a:endParaRPr lang="en-US" dirty="0"/>
          </a:p>
          <a:p>
            <a:r>
              <a:rPr lang="en-US" b="1" dirty="0"/>
              <a:t>Fidelity – </a:t>
            </a:r>
            <a:r>
              <a:rPr lang="en-US" dirty="0"/>
              <a:t>keeping true to self.  As a nurse you have made professional promises and have the responsibility to provide high quality, safe care in a competent manor.</a:t>
            </a:r>
            <a:endParaRPr lang="en-US" b="0" dirty="0"/>
          </a:p>
          <a:p>
            <a:endParaRPr lang="en-US" b="0" dirty="0"/>
          </a:p>
          <a:p>
            <a:r>
              <a:rPr lang="en-US" dirty="0"/>
              <a:t>Know what your state informing laws are</a:t>
            </a:r>
          </a:p>
          <a:p>
            <a:endParaRPr lang="en-US" dirty="0"/>
          </a:p>
          <a:p>
            <a:r>
              <a:rPr lang="en-US" dirty="0"/>
              <a:t>(consider Pole question about informing parents yes or no)</a:t>
            </a:r>
          </a:p>
        </p:txBody>
      </p:sp>
      <p:sp>
        <p:nvSpPr>
          <p:cNvPr id="4" name="Slide Number Placeholder 3"/>
          <p:cNvSpPr>
            <a:spLocks noGrp="1"/>
          </p:cNvSpPr>
          <p:nvPr>
            <p:ph type="sldNum" sz="quarter" idx="10"/>
          </p:nvPr>
        </p:nvSpPr>
        <p:spPr/>
        <p:txBody>
          <a:bodyPr/>
          <a:lstStyle/>
          <a:p>
            <a:fld id="{13560848-98A0-1A44-A32D-F8AB92F80ADA}" type="slidenum">
              <a:rPr lang="en-US" smtClean="0"/>
              <a:pPr/>
              <a:t>22</a:t>
            </a:fld>
            <a:endParaRPr lang="en-US"/>
          </a:p>
        </p:txBody>
      </p:sp>
    </p:spTree>
    <p:extLst>
      <p:ext uri="{BB962C8B-B14F-4D97-AF65-F5344CB8AC3E}">
        <p14:creationId xmlns:p14="http://schemas.microsoft.com/office/powerpoint/2010/main" val="20301385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Ethical Principles: </a:t>
            </a:r>
          </a:p>
          <a:p>
            <a:endParaRPr lang="en-US" dirty="0"/>
          </a:p>
          <a:p>
            <a:r>
              <a:rPr lang="en-US" b="1" dirty="0"/>
              <a:t>Ben </a:t>
            </a:r>
            <a:r>
              <a:rPr lang="en-US" b="1" dirty="0" err="1"/>
              <a:t>efi</a:t>
            </a:r>
            <a:r>
              <a:rPr lang="en-US" b="1" dirty="0"/>
              <a:t> </a:t>
            </a:r>
            <a:r>
              <a:rPr lang="en-US" b="1" dirty="0" err="1"/>
              <a:t>cence</a:t>
            </a:r>
            <a:r>
              <a:rPr lang="en-US" b="1" dirty="0"/>
              <a:t> – </a:t>
            </a:r>
            <a:r>
              <a:rPr lang="en-US" dirty="0"/>
              <a:t>doing the right thing </a:t>
            </a:r>
          </a:p>
          <a:p>
            <a:endParaRPr lang="en-US" b="1" dirty="0"/>
          </a:p>
          <a:p>
            <a:r>
              <a:rPr lang="en-US" b="1" dirty="0"/>
              <a:t>Non mal </a:t>
            </a:r>
            <a:r>
              <a:rPr lang="en-US" b="1" dirty="0" err="1"/>
              <a:t>efi</a:t>
            </a:r>
            <a:r>
              <a:rPr lang="en-US" b="1" dirty="0"/>
              <a:t> </a:t>
            </a:r>
            <a:r>
              <a:rPr lang="en-US" b="1" dirty="0" err="1"/>
              <a:t>cence</a:t>
            </a:r>
            <a:r>
              <a:rPr lang="en-US" b="1" dirty="0"/>
              <a:t> </a:t>
            </a:r>
            <a:r>
              <a:rPr lang="en-US" dirty="0"/>
              <a:t>– do no harm</a:t>
            </a:r>
          </a:p>
          <a:p>
            <a:endParaRPr lang="en-US" dirty="0"/>
          </a:p>
          <a:p>
            <a:r>
              <a:rPr lang="en-US" dirty="0"/>
              <a:t>How should you handle this situation? </a:t>
            </a:r>
          </a:p>
          <a:p>
            <a:r>
              <a:rPr lang="en-US" dirty="0"/>
              <a:t>- Contact his provider </a:t>
            </a:r>
          </a:p>
          <a:p>
            <a:r>
              <a:rPr lang="en-US" dirty="0"/>
              <a:t>- Send the student to local clinic to be assessed for mental health status</a:t>
            </a:r>
          </a:p>
          <a:p>
            <a:r>
              <a:rPr lang="en-US" dirty="0"/>
              <a:t>- Review emergency after hours</a:t>
            </a:r>
          </a:p>
          <a:p>
            <a:r>
              <a:rPr lang="en-US" dirty="0"/>
              <a:t>- Crisis stabilization unit or where ever can get assessment</a:t>
            </a:r>
          </a:p>
          <a:p>
            <a:r>
              <a:rPr lang="en-US" dirty="0"/>
              <a:t>- Verify insurance </a:t>
            </a:r>
          </a:p>
          <a:p>
            <a:pPr marL="176679" indent="-176679">
              <a:buFontTx/>
              <a:buChar char="-"/>
            </a:pPr>
            <a:r>
              <a:rPr lang="en-US" dirty="0"/>
              <a:t>Purchase this medication until you can further investigate -&gt; Needymeds.org, PPARx.org, contact pharmaceutical company, local pharmacy for low cost medications </a:t>
            </a:r>
          </a:p>
          <a:p>
            <a:pPr marL="176679" indent="-176679">
              <a:buFontTx/>
              <a:buChar char="-"/>
            </a:pPr>
            <a:endParaRPr lang="en-US" dirty="0"/>
          </a:p>
          <a:p>
            <a:pPr marL="176679" indent="-176679">
              <a:buFontTx/>
              <a:buChar char="-"/>
            </a:pPr>
            <a:r>
              <a:rPr lang="en-US" dirty="0"/>
              <a:t>Code of Ethics – Promotion of Community and World Health – Nurse collaborates with other health professionals and the public to protect human rights, promote health diplomacy and reduce health disparities.</a:t>
            </a:r>
          </a:p>
        </p:txBody>
      </p:sp>
      <p:sp>
        <p:nvSpPr>
          <p:cNvPr id="4" name="Slide Number Placeholder 3"/>
          <p:cNvSpPr>
            <a:spLocks noGrp="1"/>
          </p:cNvSpPr>
          <p:nvPr>
            <p:ph type="sldNum" sz="quarter" idx="10"/>
          </p:nvPr>
        </p:nvSpPr>
        <p:spPr/>
        <p:txBody>
          <a:bodyPr/>
          <a:lstStyle/>
          <a:p>
            <a:fld id="{13560848-98A0-1A44-A32D-F8AB92F80ADA}" type="slidenum">
              <a:rPr lang="en-US" smtClean="0"/>
              <a:pPr/>
              <a:t>23</a:t>
            </a:fld>
            <a:endParaRPr lang="en-US"/>
          </a:p>
        </p:txBody>
      </p:sp>
    </p:spTree>
    <p:extLst>
      <p:ext uri="{BB962C8B-B14F-4D97-AF65-F5344CB8AC3E}">
        <p14:creationId xmlns:p14="http://schemas.microsoft.com/office/powerpoint/2010/main" val="2145415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Ethical Principle: </a:t>
            </a:r>
          </a:p>
          <a:p>
            <a:pPr lvl="0"/>
            <a:endParaRPr lang="en-US" dirty="0"/>
          </a:p>
          <a:p>
            <a:pPr lvl="0"/>
            <a:r>
              <a:rPr lang="en-US" b="1" dirty="0"/>
              <a:t>Accountability – </a:t>
            </a:r>
            <a:r>
              <a:rPr lang="en-US" dirty="0"/>
              <a:t>accepting responsibility for one’s own actions</a:t>
            </a:r>
            <a:endParaRPr lang="en-US" i="1" dirty="0"/>
          </a:p>
          <a:p>
            <a:pPr lvl="0"/>
            <a:endParaRPr lang="en-US" i="1" dirty="0"/>
          </a:p>
          <a:p>
            <a:pPr lvl="0"/>
            <a:r>
              <a:rPr lang="en-US" i="1" dirty="0"/>
              <a:t>What should have happened? </a:t>
            </a:r>
            <a:r>
              <a:rPr lang="en-US" dirty="0"/>
              <a:t>The nurse should have counted with another person if not another nurse could be another trusted individual</a:t>
            </a:r>
          </a:p>
          <a:p>
            <a:pPr defTabSz="942289">
              <a:defRPr/>
            </a:pPr>
            <a:endParaRPr lang="en-US" i="1" dirty="0"/>
          </a:p>
          <a:p>
            <a:pPr defTabSz="942289">
              <a:defRPr/>
            </a:pPr>
            <a:r>
              <a:rPr lang="en-US" i="1" dirty="0"/>
              <a:t>What are you going to do now? </a:t>
            </a:r>
            <a:r>
              <a:rPr lang="en-US" dirty="0">
                <a:effectLst/>
              </a:rPr>
              <a:t>Report immediately and have someone verify the count. Verify there are only 2 sets of keys – make sure there is not a master key, verify with maintenance about number of keys and location of the master key. </a:t>
            </a:r>
          </a:p>
          <a:p>
            <a:endParaRPr lang="en-US" i="1" dirty="0"/>
          </a:p>
          <a:p>
            <a:r>
              <a:rPr lang="en-US" i="1" dirty="0"/>
              <a:t>What could happen to you</a:t>
            </a:r>
            <a:r>
              <a:rPr lang="en-US" dirty="0">
                <a:effectLst/>
              </a:rPr>
              <a:t>? Investigation, </a:t>
            </a:r>
          </a:p>
          <a:p>
            <a:endParaRPr lang="en-US" dirty="0">
              <a:effectLst/>
            </a:endParaRPr>
          </a:p>
          <a:p>
            <a:r>
              <a:rPr lang="en-US" dirty="0">
                <a:effectLst/>
              </a:rPr>
              <a:t>Reminder regardless of error (miscount or medication error should be immediately reported to the CD, RO and Nurse Specialist, and complete an SIR </a:t>
            </a:r>
          </a:p>
          <a:p>
            <a:endParaRPr lang="en-US" dirty="0">
              <a:effectLst/>
            </a:endParaRPr>
          </a:p>
          <a:p>
            <a:r>
              <a:rPr lang="en-US" dirty="0">
                <a:effectLst/>
              </a:rPr>
              <a:t> </a:t>
            </a:r>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24</a:t>
            </a:fld>
            <a:endParaRPr lang="en-US"/>
          </a:p>
        </p:txBody>
      </p:sp>
    </p:spTree>
    <p:extLst>
      <p:ext uri="{BB962C8B-B14F-4D97-AF65-F5344CB8AC3E}">
        <p14:creationId xmlns:p14="http://schemas.microsoft.com/office/powerpoint/2010/main" val="1432878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t>
            </a:r>
            <a:r>
              <a:rPr lang="en-US" b="1" dirty="0"/>
              <a:t> Accountability – </a:t>
            </a:r>
            <a:r>
              <a:rPr lang="en-US" dirty="0"/>
              <a:t>accepting responsibility for one’s own actions – personal and professional </a:t>
            </a:r>
            <a:r>
              <a:rPr lang="en-US" dirty="0" err="1"/>
              <a:t>consequenses</a:t>
            </a:r>
            <a:r>
              <a:rPr lang="en-US" dirty="0"/>
              <a:t>. </a:t>
            </a:r>
          </a:p>
          <a:p>
            <a:pPr lvl="0"/>
            <a:endParaRPr lang="en-US" b="1" dirty="0"/>
          </a:p>
          <a:p>
            <a:pPr lvl="0"/>
            <a:r>
              <a:rPr lang="en-US" dirty="0"/>
              <a:t> </a:t>
            </a:r>
            <a:r>
              <a:rPr lang="en-US" b="1" dirty="0"/>
              <a:t>Non mal </a:t>
            </a:r>
            <a:r>
              <a:rPr lang="en-US" b="1" dirty="0" err="1"/>
              <a:t>efi</a:t>
            </a:r>
            <a:r>
              <a:rPr lang="en-US" b="1" dirty="0"/>
              <a:t> </a:t>
            </a:r>
            <a:r>
              <a:rPr lang="en-US" b="1" dirty="0" err="1"/>
              <a:t>cence</a:t>
            </a:r>
            <a:r>
              <a:rPr lang="en-US" b="1" dirty="0"/>
              <a:t> </a:t>
            </a:r>
            <a:r>
              <a:rPr lang="en-US" dirty="0"/>
              <a:t>–</a:t>
            </a:r>
            <a:r>
              <a:rPr lang="en-US" b="1" dirty="0"/>
              <a:t> </a:t>
            </a:r>
            <a:r>
              <a:rPr lang="en-US" dirty="0"/>
              <a:t>do no harm – intentionally or unintentionally</a:t>
            </a:r>
          </a:p>
          <a:p>
            <a:pPr lvl="0"/>
            <a:endParaRPr lang="en-US" dirty="0"/>
          </a:p>
          <a:p>
            <a:pPr lvl="0"/>
            <a:r>
              <a:rPr lang="en-US" b="1" dirty="0"/>
              <a:t>Fidelity – </a:t>
            </a:r>
            <a:r>
              <a:rPr lang="en-US" dirty="0"/>
              <a:t>keeping professional promises, providing competent care</a:t>
            </a:r>
            <a:endParaRPr lang="en-US" i="1" dirty="0"/>
          </a:p>
          <a:p>
            <a:pPr lvl="0"/>
            <a:endParaRPr lang="en-US" i="1" dirty="0"/>
          </a:p>
          <a:p>
            <a:pPr lvl="0"/>
            <a:r>
              <a:rPr lang="en-US" i="1" dirty="0"/>
              <a:t>As the supervisor Have a discussion with the staff person first, but you will need to report</a:t>
            </a:r>
          </a:p>
          <a:p>
            <a:pPr lvl="0"/>
            <a:endParaRPr lang="en-US" i="1" dirty="0"/>
          </a:p>
          <a:p>
            <a:pPr lvl="0"/>
            <a:r>
              <a:rPr lang="en-US" dirty="0"/>
              <a:t>Code of Ethics: Respect for Others; Duty to self and duty to others preserving wholeness of character and integrity, maintaining competence and Contribution to Healthcare environments </a:t>
            </a:r>
          </a:p>
          <a:p>
            <a:r>
              <a:rPr lang="en-US" dirty="0"/>
              <a:t> </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25</a:t>
            </a:fld>
            <a:endParaRPr lang="en-US"/>
          </a:p>
        </p:txBody>
      </p:sp>
    </p:spTree>
    <p:extLst>
      <p:ext uri="{BB962C8B-B14F-4D97-AF65-F5344CB8AC3E}">
        <p14:creationId xmlns:p14="http://schemas.microsoft.com/office/powerpoint/2010/main" val="21265041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Non mal </a:t>
            </a:r>
            <a:r>
              <a:rPr lang="en-US" b="1" dirty="0" err="1"/>
              <a:t>efi</a:t>
            </a:r>
            <a:r>
              <a:rPr lang="en-US" b="1" dirty="0"/>
              <a:t> </a:t>
            </a:r>
            <a:r>
              <a:rPr lang="en-US" b="1" dirty="0" err="1"/>
              <a:t>cence</a:t>
            </a:r>
            <a:r>
              <a:rPr lang="en-US" b="1" dirty="0"/>
              <a:t> </a:t>
            </a:r>
            <a:r>
              <a:rPr lang="en-US" dirty="0"/>
              <a:t>– do no harm </a:t>
            </a:r>
          </a:p>
          <a:p>
            <a:endParaRPr lang="en-US" dirty="0"/>
          </a:p>
          <a:p>
            <a:r>
              <a:rPr lang="en-US" b="1" dirty="0"/>
              <a:t>Ben </a:t>
            </a:r>
            <a:r>
              <a:rPr lang="en-US" b="1" dirty="0" err="1"/>
              <a:t>efi</a:t>
            </a:r>
            <a:r>
              <a:rPr lang="en-US" b="1" dirty="0"/>
              <a:t> </a:t>
            </a:r>
            <a:r>
              <a:rPr lang="en-US" b="1" dirty="0" err="1"/>
              <a:t>cence</a:t>
            </a:r>
            <a:r>
              <a:rPr lang="en-US" b="1" dirty="0"/>
              <a:t> </a:t>
            </a:r>
            <a:r>
              <a:rPr lang="en-US" dirty="0"/>
              <a:t>– doing the right thing for your patient </a:t>
            </a:r>
          </a:p>
          <a:p>
            <a:endParaRPr lang="en-US" dirty="0"/>
          </a:p>
          <a:p>
            <a:r>
              <a:rPr lang="en-US" b="1" dirty="0"/>
              <a:t>Fidelity</a:t>
            </a:r>
            <a:r>
              <a:rPr lang="en-US" dirty="0"/>
              <a:t> – nurses must be faithful to the promises they made as a professional to provide competent and high quality care </a:t>
            </a:r>
          </a:p>
          <a:p>
            <a:endParaRPr lang="en-US" dirty="0"/>
          </a:p>
          <a:p>
            <a:r>
              <a:rPr lang="en-US" b="1" dirty="0"/>
              <a:t>Accountability</a:t>
            </a:r>
            <a:r>
              <a:rPr lang="en-US" dirty="0"/>
              <a:t> – accept responsibility for your own actions</a:t>
            </a:r>
          </a:p>
          <a:p>
            <a:endParaRPr lang="en-US" dirty="0"/>
          </a:p>
          <a:p>
            <a:r>
              <a:rPr lang="en-US" b="1" dirty="0"/>
              <a:t>Autonomy</a:t>
            </a:r>
            <a:r>
              <a:rPr lang="en-US" dirty="0"/>
              <a:t> – understanding and supporting the patient in making a rational and informed decision on their own behalf within the law and regulations. </a:t>
            </a:r>
          </a:p>
          <a:p>
            <a:endParaRPr lang="en-US" dirty="0"/>
          </a:p>
          <a:p>
            <a:r>
              <a:rPr lang="en-US" b="1" dirty="0"/>
              <a:t>Code of Ethics</a:t>
            </a:r>
            <a:r>
              <a:rPr lang="en-US" dirty="0"/>
              <a:t>: Accountability and Responsibility for Practice</a:t>
            </a:r>
          </a:p>
          <a:p>
            <a:endParaRPr lang="en-US" dirty="0"/>
          </a:p>
          <a:p>
            <a:r>
              <a:rPr lang="en-US" dirty="0"/>
              <a:t>Shawna should know and follow HIPAA. Shawna should talk to her son. Need to have a signed release</a:t>
            </a:r>
          </a:p>
          <a:p>
            <a:endParaRPr lang="en-US" dirty="0"/>
          </a:p>
          <a:p>
            <a:r>
              <a:rPr lang="en-US" dirty="0"/>
              <a:t>If you give the information to Shawna and she knows there is no signed release she may report you to the BON or it could be anyone could report you. </a:t>
            </a:r>
          </a:p>
        </p:txBody>
      </p:sp>
      <p:sp>
        <p:nvSpPr>
          <p:cNvPr id="4" name="Slide Number Placeholder 3"/>
          <p:cNvSpPr>
            <a:spLocks noGrp="1"/>
          </p:cNvSpPr>
          <p:nvPr>
            <p:ph type="sldNum" sz="quarter" idx="10"/>
          </p:nvPr>
        </p:nvSpPr>
        <p:spPr/>
        <p:txBody>
          <a:bodyPr/>
          <a:lstStyle/>
          <a:p>
            <a:fld id="{13560848-98A0-1A44-A32D-F8AB92F80ADA}" type="slidenum">
              <a:rPr lang="en-US" smtClean="0"/>
              <a:pPr/>
              <a:t>26</a:t>
            </a:fld>
            <a:endParaRPr lang="en-US"/>
          </a:p>
        </p:txBody>
      </p:sp>
    </p:spTree>
    <p:extLst>
      <p:ext uri="{BB962C8B-B14F-4D97-AF65-F5344CB8AC3E}">
        <p14:creationId xmlns:p14="http://schemas.microsoft.com/office/powerpoint/2010/main" val="24634709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Accountability </a:t>
            </a:r>
            <a:r>
              <a:rPr lang="en-US" dirty="0"/>
              <a:t>– accepting responsibility for your own actions</a:t>
            </a:r>
          </a:p>
          <a:p>
            <a:endParaRPr lang="en-US" dirty="0"/>
          </a:p>
          <a:p>
            <a:r>
              <a:rPr lang="en-US" b="1" dirty="0"/>
              <a:t>Non mal </a:t>
            </a:r>
            <a:r>
              <a:rPr lang="en-US" b="1" dirty="0" err="1"/>
              <a:t>efi</a:t>
            </a:r>
            <a:r>
              <a:rPr lang="en-US" b="1" dirty="0"/>
              <a:t> </a:t>
            </a:r>
            <a:r>
              <a:rPr lang="en-US" b="1" dirty="0" err="1"/>
              <a:t>cence</a:t>
            </a:r>
            <a:r>
              <a:rPr lang="en-US" b="1" dirty="0"/>
              <a:t> </a:t>
            </a:r>
            <a:r>
              <a:rPr lang="en-US" dirty="0"/>
              <a:t>– do no harm [ symptoms may also indicate head injury, migraine, hypertension, DKA….refer employee to their PCP – help make the call for them if necessary] </a:t>
            </a:r>
            <a:endParaRPr lang="en-US" b="0" dirty="0"/>
          </a:p>
          <a:p>
            <a:endParaRPr lang="en-US" dirty="0"/>
          </a:p>
          <a:p>
            <a:r>
              <a:rPr lang="en-US" dirty="0"/>
              <a:t>Could this be viewed as practicing medicine if you give the staff person a Tylenol? Know your NPA, in some states this could be practicing medicine and </a:t>
            </a:r>
          </a:p>
          <a:p>
            <a:r>
              <a:rPr lang="en-US" dirty="0"/>
              <a:t>All supplies are purchased with government monies to be used for student use only. </a:t>
            </a:r>
          </a:p>
          <a:p>
            <a:endParaRPr lang="en-US" dirty="0"/>
          </a:p>
          <a:p>
            <a:pPr lvl="0"/>
            <a:r>
              <a:rPr lang="en-US" dirty="0"/>
              <a:t>This may not be an ethical decision but it is important </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27</a:t>
            </a:fld>
            <a:endParaRPr lang="en-US"/>
          </a:p>
        </p:txBody>
      </p:sp>
    </p:spTree>
    <p:extLst>
      <p:ext uri="{BB962C8B-B14F-4D97-AF65-F5344CB8AC3E}">
        <p14:creationId xmlns:p14="http://schemas.microsoft.com/office/powerpoint/2010/main" val="3381477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Accountability – </a:t>
            </a:r>
            <a:r>
              <a:rPr lang="en-US" dirty="0"/>
              <a:t>accepting accountability – protecting you license</a:t>
            </a:r>
          </a:p>
          <a:p>
            <a:endParaRPr lang="en-US" b="1" dirty="0"/>
          </a:p>
          <a:p>
            <a:r>
              <a:rPr lang="en-US" b="1" dirty="0"/>
              <a:t>Code of Ethics – </a:t>
            </a:r>
            <a:r>
              <a:rPr lang="en-US" dirty="0"/>
              <a:t>Accountability and responsibility for practice </a:t>
            </a:r>
            <a:endParaRPr lang="en-US" b="0" dirty="0"/>
          </a:p>
          <a:p>
            <a:endParaRPr lang="en-US" dirty="0"/>
          </a:p>
          <a:p>
            <a:r>
              <a:rPr lang="en-US" dirty="0"/>
              <a:t>Let your corporate office know you cannot supervise the nurses, or provide direct patient care because your license is not recognized in that state. </a:t>
            </a:r>
          </a:p>
          <a:p>
            <a:r>
              <a:rPr lang="en-US" b="1" u="sng" dirty="0"/>
              <a:t>Advocate for your self</a:t>
            </a:r>
          </a:p>
        </p:txBody>
      </p:sp>
      <p:sp>
        <p:nvSpPr>
          <p:cNvPr id="4" name="Slide Number Placeholder 3"/>
          <p:cNvSpPr>
            <a:spLocks noGrp="1"/>
          </p:cNvSpPr>
          <p:nvPr>
            <p:ph type="sldNum" sz="quarter" idx="10"/>
          </p:nvPr>
        </p:nvSpPr>
        <p:spPr/>
        <p:txBody>
          <a:bodyPr/>
          <a:lstStyle/>
          <a:p>
            <a:fld id="{13560848-98A0-1A44-A32D-F8AB92F80ADA}" type="slidenum">
              <a:rPr lang="en-US" smtClean="0"/>
              <a:pPr/>
              <a:t>28</a:t>
            </a:fld>
            <a:endParaRPr lang="en-US"/>
          </a:p>
        </p:txBody>
      </p:sp>
    </p:spTree>
    <p:extLst>
      <p:ext uri="{BB962C8B-B14F-4D97-AF65-F5344CB8AC3E}">
        <p14:creationId xmlns:p14="http://schemas.microsoft.com/office/powerpoint/2010/main" val="1766241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1145" lvl="1" defTabSz="942289">
              <a:defRPr/>
            </a:pPr>
            <a:r>
              <a:rPr lang="en-US" b="1" dirty="0"/>
              <a:t>Accountability </a:t>
            </a:r>
            <a:r>
              <a:rPr lang="en-US" dirty="0"/>
              <a:t>– the nurse must accept all of the professional and personal consequences that can occur as the result of their decisions /actions</a:t>
            </a:r>
          </a:p>
          <a:p>
            <a:pPr lvl="1"/>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29</a:t>
            </a:fld>
            <a:endParaRPr lang="en-US"/>
          </a:p>
        </p:txBody>
      </p:sp>
    </p:spTree>
    <p:extLst>
      <p:ext uri="{BB962C8B-B14F-4D97-AF65-F5344CB8AC3E}">
        <p14:creationId xmlns:p14="http://schemas.microsoft.com/office/powerpoint/2010/main" val="672252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3</a:t>
            </a:fld>
            <a:endParaRPr lang="en-US"/>
          </a:p>
        </p:txBody>
      </p:sp>
    </p:spTree>
    <p:extLst>
      <p:ext uri="{BB962C8B-B14F-4D97-AF65-F5344CB8AC3E}">
        <p14:creationId xmlns:p14="http://schemas.microsoft.com/office/powerpoint/2010/main" val="21303355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b="1" dirty="0"/>
              <a:t>Ben </a:t>
            </a:r>
            <a:r>
              <a:rPr lang="en-US" b="1" dirty="0" err="1"/>
              <a:t>efi</a:t>
            </a:r>
            <a:r>
              <a:rPr lang="en-US" b="1" dirty="0"/>
              <a:t> </a:t>
            </a:r>
            <a:r>
              <a:rPr lang="en-US" b="1" dirty="0" err="1"/>
              <a:t>cence</a:t>
            </a:r>
            <a:r>
              <a:rPr lang="en-US" b="1" dirty="0"/>
              <a:t> – </a:t>
            </a:r>
            <a:r>
              <a:rPr lang="en-US" dirty="0"/>
              <a:t>doing the right thing</a:t>
            </a:r>
          </a:p>
          <a:p>
            <a:pPr defTabSz="942289">
              <a:defRPr/>
            </a:pPr>
            <a:endParaRPr lang="en-US" b="1" dirty="0"/>
          </a:p>
          <a:p>
            <a:pPr defTabSz="942289">
              <a:defRPr/>
            </a:pPr>
            <a:r>
              <a:rPr lang="en-US" dirty="0"/>
              <a:t>and </a:t>
            </a:r>
            <a:r>
              <a:rPr lang="en-US" b="1" dirty="0"/>
              <a:t>Accountability</a:t>
            </a:r>
            <a:r>
              <a:rPr lang="en-US" dirty="0"/>
              <a:t> - nurses are accountable for their nursing care and other actions</a:t>
            </a:r>
          </a:p>
          <a:p>
            <a:endParaRPr lang="en-US" dirty="0"/>
          </a:p>
          <a:p>
            <a:endParaRPr lang="en-US" dirty="0"/>
          </a:p>
          <a:p>
            <a:r>
              <a:rPr lang="en-US" dirty="0"/>
              <a:t>Need to document in the SHR rationale for MSWR and supporting documentation including who told you to place on MSWR medical professional vs Management staff</a:t>
            </a:r>
          </a:p>
        </p:txBody>
      </p:sp>
      <p:sp>
        <p:nvSpPr>
          <p:cNvPr id="4" name="Slide Number Placeholder 3"/>
          <p:cNvSpPr>
            <a:spLocks noGrp="1"/>
          </p:cNvSpPr>
          <p:nvPr>
            <p:ph type="sldNum" sz="quarter" idx="10"/>
          </p:nvPr>
        </p:nvSpPr>
        <p:spPr/>
        <p:txBody>
          <a:bodyPr/>
          <a:lstStyle/>
          <a:p>
            <a:fld id="{13560848-98A0-1A44-A32D-F8AB92F80ADA}" type="slidenum">
              <a:rPr lang="en-US" smtClean="0"/>
              <a:pPr/>
              <a:t>30</a:t>
            </a:fld>
            <a:endParaRPr lang="en-US"/>
          </a:p>
        </p:txBody>
      </p:sp>
    </p:spTree>
    <p:extLst>
      <p:ext uri="{BB962C8B-B14F-4D97-AF65-F5344CB8AC3E}">
        <p14:creationId xmlns:p14="http://schemas.microsoft.com/office/powerpoint/2010/main" val="24562342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100"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31</a:t>
            </a:fld>
            <a:endParaRPr lang="en-US"/>
          </a:p>
        </p:txBody>
      </p:sp>
    </p:spTree>
    <p:extLst>
      <p:ext uri="{BB962C8B-B14F-4D97-AF65-F5344CB8AC3E}">
        <p14:creationId xmlns:p14="http://schemas.microsoft.com/office/powerpoint/2010/main" val="14099376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32</a:t>
            </a:fld>
            <a:endParaRPr lang="en-US"/>
          </a:p>
        </p:txBody>
      </p:sp>
    </p:spTree>
    <p:extLst>
      <p:ext uri="{BB962C8B-B14F-4D97-AF65-F5344CB8AC3E}">
        <p14:creationId xmlns:p14="http://schemas.microsoft.com/office/powerpoint/2010/main" val="3182654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Tx/>
              <a:buChar char="-"/>
            </a:pPr>
            <a:r>
              <a:rPr lang="en-US" dirty="0"/>
              <a:t>We will briefly go over the Model of Nursing Practice, Model of Nursing Administrative Rules and State practice Acts and their importance in making decisions</a:t>
            </a:r>
          </a:p>
          <a:p>
            <a:pPr marL="176679" indent="-176679">
              <a:buFontTx/>
              <a:buChar char="-"/>
            </a:pPr>
            <a:endParaRPr lang="en-US" dirty="0"/>
          </a:p>
          <a:p>
            <a:pPr marL="176679" indent="-176679">
              <a:buFontTx/>
              <a:buChar char="-"/>
            </a:pPr>
            <a:r>
              <a:rPr lang="en-US" dirty="0"/>
              <a:t>We’ll explore the definitions of ethics</a:t>
            </a:r>
          </a:p>
          <a:p>
            <a:pPr marL="176679" indent="-176679">
              <a:buFontTx/>
              <a:buChar char="-"/>
            </a:pPr>
            <a:endParaRPr lang="en-US" dirty="0"/>
          </a:p>
          <a:p>
            <a:pPr marL="176679" indent="-176679">
              <a:buFontTx/>
              <a:buChar char="-"/>
            </a:pPr>
            <a:r>
              <a:rPr lang="en-US" dirty="0"/>
              <a:t>Discuss ethical dilemmas</a:t>
            </a:r>
          </a:p>
          <a:p>
            <a:pPr marL="176679" indent="-176679">
              <a:buFontTx/>
              <a:buChar char="-"/>
            </a:pPr>
            <a:endParaRPr lang="en-US" dirty="0"/>
          </a:p>
          <a:p>
            <a:pPr marL="176679" indent="-176679">
              <a:buFontTx/>
              <a:buChar char="-"/>
            </a:pPr>
            <a:r>
              <a:rPr lang="en-US" dirty="0"/>
              <a:t>Review the 7 principles of Nursing Ethics</a:t>
            </a:r>
          </a:p>
          <a:p>
            <a:pPr marL="176679" indent="-176679">
              <a:buFontTx/>
              <a:buChar char="-"/>
            </a:pPr>
            <a:endParaRPr lang="en-US" dirty="0"/>
          </a:p>
          <a:p>
            <a:pPr marL="176679" indent="-176679">
              <a:buFontTx/>
              <a:buChar char="-"/>
            </a:pPr>
            <a:r>
              <a:rPr lang="en-US" dirty="0"/>
              <a:t>We will also briefly  review the 9 provisions of the Code of Ethics for Nurses as set out by the ANA </a:t>
            </a:r>
          </a:p>
          <a:p>
            <a:pPr marL="176679" indent="-176679">
              <a:buFontTx/>
              <a:buChar char="-"/>
            </a:pPr>
            <a:endParaRPr lang="en-US" dirty="0"/>
          </a:p>
          <a:p>
            <a:pPr marL="176679" indent="-176679">
              <a:buFontTx/>
              <a:buChar char="-"/>
            </a:pPr>
            <a:r>
              <a:rPr lang="en-US" dirty="0"/>
              <a:t>And then at the conclusion we will work through several scenarios that you will be able to relate to as you work with students at Job Corps.</a:t>
            </a:r>
          </a:p>
          <a:p>
            <a:pPr marL="176679" indent="-176679">
              <a:buFontTx/>
              <a:buChar char="-"/>
            </a:pPr>
            <a:endParaRPr lang="en-US" dirty="0"/>
          </a:p>
          <a:p>
            <a:pPr marL="176679" indent="-176679">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4</a:t>
            </a:fld>
            <a:endParaRPr lang="en-US"/>
          </a:p>
        </p:txBody>
      </p:sp>
    </p:spTree>
    <p:extLst>
      <p:ext uri="{BB962C8B-B14F-4D97-AF65-F5344CB8AC3E}">
        <p14:creationId xmlns:p14="http://schemas.microsoft.com/office/powerpoint/2010/main" val="2469508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 Council State Board of Nursing made changes to the titles - Model Nursing Practice Act -&gt; Model Act (2012)</a:t>
            </a:r>
          </a:p>
          <a:p>
            <a:endParaRPr lang="en-US" dirty="0"/>
          </a:p>
          <a:p>
            <a:r>
              <a:rPr lang="en-US" dirty="0"/>
              <a:t>Model Nursing Administrative Rules -&gt; Model Rules (2017)</a:t>
            </a:r>
          </a:p>
        </p:txBody>
      </p:sp>
      <p:sp>
        <p:nvSpPr>
          <p:cNvPr id="4" name="Slide Number Placeholder 3"/>
          <p:cNvSpPr>
            <a:spLocks noGrp="1"/>
          </p:cNvSpPr>
          <p:nvPr>
            <p:ph type="sldNum" sz="quarter" idx="5"/>
          </p:nvPr>
        </p:nvSpPr>
        <p:spPr/>
        <p:txBody>
          <a:bodyPr/>
          <a:lstStyle/>
          <a:p>
            <a:fld id="{13560848-98A0-1A44-A32D-F8AB92F80ADA}" type="slidenum">
              <a:rPr lang="en-US" smtClean="0"/>
              <a:pPr/>
              <a:t>5</a:t>
            </a:fld>
            <a:endParaRPr lang="en-US"/>
          </a:p>
        </p:txBody>
      </p:sp>
    </p:spTree>
    <p:extLst>
      <p:ext uri="{BB962C8B-B14F-4D97-AF65-F5344CB8AC3E}">
        <p14:creationId xmlns:p14="http://schemas.microsoft.com/office/powerpoint/2010/main" val="1370647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6679" indent="-176679" defTabSz="942289">
              <a:buFontTx/>
              <a:buChar char="-"/>
              <a:defRPr/>
            </a:pPr>
            <a:r>
              <a:rPr lang="en-US" dirty="0"/>
              <a:t>The </a:t>
            </a:r>
            <a:r>
              <a:rPr lang="en-US" baseline="0" dirty="0"/>
              <a:t>Model Act has 13 Articles </a:t>
            </a:r>
          </a:p>
          <a:p>
            <a:pPr marL="176679" indent="-176679" defTabSz="942289">
              <a:buFontTx/>
              <a:buChar char="-"/>
              <a:defRPr/>
            </a:pPr>
            <a:endParaRPr lang="en-US" baseline="0" dirty="0"/>
          </a:p>
          <a:p>
            <a:pPr marL="176679" indent="-176679" defTabSz="942289">
              <a:buFontTx/>
              <a:buChar char="-"/>
              <a:defRPr/>
            </a:pPr>
            <a:r>
              <a:rPr lang="en-US" baseline="0" dirty="0"/>
              <a:t>and Model Rules has 13 Chapters </a:t>
            </a:r>
          </a:p>
          <a:p>
            <a:pPr marL="176679" indent="-176679" defTabSz="942289">
              <a:buFontTx/>
              <a:buChar char="-"/>
              <a:defRPr/>
            </a:pPr>
            <a:endParaRPr lang="en-US" baseline="0" dirty="0"/>
          </a:p>
          <a:p>
            <a:pPr marL="176679" indent="-176679" defTabSz="942289">
              <a:buFontTx/>
              <a:buChar char="-"/>
              <a:defRPr/>
            </a:pPr>
            <a:r>
              <a:rPr lang="en-US" baseline="0" dirty="0"/>
              <a:t>Article 3 of the Model Act addresses the scope of practice for the RN and LPN/VN where Chapter 3 addresses the rules of practice for the RN and LPN/VN </a:t>
            </a:r>
          </a:p>
          <a:p>
            <a:endParaRPr lang="en-US" dirty="0"/>
          </a:p>
          <a:p>
            <a:r>
              <a:rPr lang="en-US" b="1" dirty="0"/>
              <a:t>I can’t stress enough how important it is for you to know your State Practice Act. Following your State Practice Act will help you in making ethical decisions. </a:t>
            </a:r>
          </a:p>
        </p:txBody>
      </p:sp>
      <p:sp>
        <p:nvSpPr>
          <p:cNvPr id="4" name="Slide Number Placeholder 3"/>
          <p:cNvSpPr>
            <a:spLocks noGrp="1"/>
          </p:cNvSpPr>
          <p:nvPr>
            <p:ph type="sldNum" sz="quarter" idx="10"/>
          </p:nvPr>
        </p:nvSpPr>
        <p:spPr/>
        <p:txBody>
          <a:bodyPr/>
          <a:lstStyle/>
          <a:p>
            <a:fld id="{09D82DCF-9C0F-D041-A060-D75E985F0294}" type="slidenum">
              <a:rPr lang="en-US" smtClean="0"/>
              <a:pPr/>
              <a:t>6</a:t>
            </a:fld>
            <a:endParaRPr lang="en-US"/>
          </a:p>
        </p:txBody>
      </p:sp>
    </p:spTree>
    <p:extLst>
      <p:ext uri="{BB962C8B-B14F-4D97-AF65-F5344CB8AC3E}">
        <p14:creationId xmlns:p14="http://schemas.microsoft.com/office/powerpoint/2010/main" val="886920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are looking at the scope of RN practice - some reminders and important information to consider when making decisions</a:t>
            </a:r>
          </a:p>
          <a:p>
            <a:endParaRPr lang="en-US" dirty="0"/>
          </a:p>
          <a:p>
            <a:r>
              <a:rPr lang="en-US" dirty="0"/>
              <a:t>Old: Model </a:t>
            </a:r>
            <a:r>
              <a:rPr lang="en-US" b="1" dirty="0"/>
              <a:t>Nursing Practice </a:t>
            </a:r>
            <a:r>
              <a:rPr lang="en-US" dirty="0"/>
              <a:t>Act and Model </a:t>
            </a:r>
            <a:r>
              <a:rPr lang="en-US" b="1" dirty="0"/>
              <a:t>Nursing Administrative </a:t>
            </a:r>
            <a:r>
              <a:rPr lang="en-US" dirty="0"/>
              <a:t>Rules</a:t>
            </a:r>
          </a:p>
        </p:txBody>
      </p:sp>
      <p:sp>
        <p:nvSpPr>
          <p:cNvPr id="4" name="Slide Number Placeholder 3"/>
          <p:cNvSpPr>
            <a:spLocks noGrp="1"/>
          </p:cNvSpPr>
          <p:nvPr>
            <p:ph type="sldNum" sz="quarter" idx="10"/>
          </p:nvPr>
        </p:nvSpPr>
        <p:spPr/>
        <p:txBody>
          <a:bodyPr/>
          <a:lstStyle/>
          <a:p>
            <a:fld id="{09D82DCF-9C0F-D041-A060-D75E985F0294}" type="slidenum">
              <a:rPr lang="en-US" smtClean="0"/>
              <a:pPr/>
              <a:t>7</a:t>
            </a:fld>
            <a:endParaRPr lang="en-US"/>
          </a:p>
        </p:txBody>
      </p:sp>
    </p:spTree>
    <p:extLst>
      <p:ext uri="{BB962C8B-B14F-4D97-AF65-F5344CB8AC3E}">
        <p14:creationId xmlns:p14="http://schemas.microsoft.com/office/powerpoint/2010/main" val="1400461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defRPr/>
            </a:pPr>
            <a:r>
              <a:rPr lang="en-US" dirty="0"/>
              <a:t>The practice of nursing is a right granted by a state to protect those who need nursing care. The guidelines of the NPA and its rules provide safe parameters within which to work, as well as protect patients from unprofessional and unsafe nursing practice. The act is a dynamic document that evolves and is updated or amended as changes in scope of practice occur. </a:t>
            </a:r>
          </a:p>
          <a:p>
            <a:endParaRPr lang="en-US" dirty="0"/>
          </a:p>
          <a:p>
            <a:endParaRPr lang="en-US" dirty="0"/>
          </a:p>
        </p:txBody>
      </p:sp>
      <p:sp>
        <p:nvSpPr>
          <p:cNvPr id="4" name="Slide Number Placeholder 3"/>
          <p:cNvSpPr>
            <a:spLocks noGrp="1"/>
          </p:cNvSpPr>
          <p:nvPr>
            <p:ph type="sldNum" sz="quarter" idx="10"/>
          </p:nvPr>
        </p:nvSpPr>
        <p:spPr/>
        <p:txBody>
          <a:bodyPr/>
          <a:lstStyle/>
          <a:p>
            <a:fld id="{09D82DCF-9C0F-D041-A060-D75E985F0294}" type="slidenum">
              <a:rPr lang="en-US" smtClean="0"/>
              <a:pPr/>
              <a:t>8</a:t>
            </a:fld>
            <a:endParaRPr lang="en-US"/>
          </a:p>
        </p:txBody>
      </p:sp>
    </p:spTree>
    <p:extLst>
      <p:ext uri="{BB962C8B-B14F-4D97-AF65-F5344CB8AC3E}">
        <p14:creationId xmlns:p14="http://schemas.microsoft.com/office/powerpoint/2010/main" val="799841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This is a brief overview of nursing ethics. For a more in depth understanding of ethics a good resource is the American Nurses Association (ANA) </a:t>
            </a:r>
            <a:r>
              <a:rPr lang="en-US" i="1" dirty="0"/>
              <a:t>Code of Ethics for Nurses with Interpretive Statements </a:t>
            </a:r>
            <a:r>
              <a:rPr lang="en-US" i="0" dirty="0"/>
              <a:t>and </a:t>
            </a:r>
            <a:r>
              <a:rPr lang="en-US" dirty="0"/>
              <a:t>ANA’s Position Statements; the </a:t>
            </a:r>
            <a:r>
              <a:rPr lang="en-US" i="1" dirty="0"/>
              <a:t>Risk and Responsibility in Providing Nursing Care </a:t>
            </a:r>
            <a:endParaRPr lang="en-US" dirty="0"/>
          </a:p>
          <a:p>
            <a:pPr defTabSz="942289">
              <a:defRPr/>
            </a:pPr>
            <a:endParaRPr lang="en-US" i="1" dirty="0"/>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9</a:t>
            </a:fld>
            <a:endParaRPr lang="en-US"/>
          </a:p>
        </p:txBody>
      </p:sp>
    </p:spTree>
    <p:extLst>
      <p:ext uri="{BB962C8B-B14F-4D97-AF65-F5344CB8AC3E}">
        <p14:creationId xmlns:p14="http://schemas.microsoft.com/office/powerpoint/2010/main" val="624621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3C8FFC9-2C7C-EE49-9AED-5BB979E9DD84}" type="datetimeFigureOut">
              <a:rPr lang="en-US" smtClean="0"/>
              <a:pPr/>
              <a:t>1/7/2020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F033C42-B11F-4D44-929C-E20CFFFF9B23}" type="slidenum">
              <a:rPr lang="en-US" smtClean="0"/>
              <a:pPr/>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2395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8FFC9-2C7C-EE49-9AED-5BB979E9DD84}"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28189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8FFC9-2C7C-EE49-9AED-5BB979E9DD84}"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29654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8FFC9-2C7C-EE49-9AED-5BB979E9DD84}"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272297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3C8FFC9-2C7C-EE49-9AED-5BB979E9DD84}" type="datetimeFigureOut">
              <a:rPr lang="en-US" smtClean="0"/>
              <a:pPr/>
              <a:t>1/7/2020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F033C42-B11F-4D44-929C-E20CFFFF9B23}" type="slidenum">
              <a:rPr lang="en-US" smtClean="0"/>
              <a:pPr/>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777287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C8FFC9-2C7C-EE49-9AED-5BB979E9DD84}"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15586112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C8FFC9-2C7C-EE49-9AED-5BB979E9DD84}" type="datetimeFigureOut">
              <a:rPr lang="en-US" smtClean="0"/>
              <a:pPr/>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13421785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C8FFC9-2C7C-EE49-9AED-5BB979E9DD84}" type="datetimeFigureOut">
              <a:rPr lang="en-US" smtClean="0"/>
              <a:pPr/>
              <a:t>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1372003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8FFC9-2C7C-EE49-9AED-5BB979E9DD84}" type="datetimeFigureOut">
              <a:rPr lang="en-US" smtClean="0"/>
              <a:pPr/>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54552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23C8FFC9-2C7C-EE49-9AED-5BB979E9DD84}" type="datetimeFigureOut">
              <a:rPr lang="en-US" smtClean="0"/>
              <a:pPr/>
              <a:t>1/7/2020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FF033C42-B11F-4D44-929C-E20CFFFF9B23}" type="slidenum">
              <a:rPr lang="en-US" smtClean="0"/>
              <a:pPr/>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277702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23C8FFC9-2C7C-EE49-9AED-5BB979E9DD84}" type="datetimeFigureOut">
              <a:rPr lang="en-US" smtClean="0"/>
              <a:pPr/>
              <a:t>1/7/2020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97948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3C8FFC9-2C7C-EE49-9AED-5BB979E9DD84}" type="datetimeFigureOut">
              <a:rPr lang="en-US" smtClean="0"/>
              <a:pPr/>
              <a:t>1/7/2020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F033C42-B11F-4D44-929C-E20CFFFF9B23}" type="slidenum">
              <a:rPr lang="en-US" smtClean="0"/>
              <a:pPr/>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6679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erriam-webster.com/dictionary/ethi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registerednursing.org/nclex/ethical-practice/"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supportservices.jobcorps.gov/health/Documents/Webinars/2018webinars/webinar_PracticeDrift_feb15.pptx" TargetMode="External"/><Relationship Id="rId5" Type="http://schemas.openxmlformats.org/officeDocument/2006/relationships/hyperlink" Target="https://supportservices.jobcorps.gov/health/Documents/Webinars/2016webinars/webinar_NursePracticeAct.pptx" TargetMode="External"/><Relationship Id="rId4" Type="http://schemas.openxmlformats.org/officeDocument/2006/relationships/hyperlink" Target="https://www.merriam-webster.com/dictionary/ethic"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E6EE-380F-0249-8272-042A037A3B94}"/>
              </a:ext>
            </a:extLst>
          </p:cNvPr>
          <p:cNvSpPr>
            <a:spLocks noGrp="1"/>
          </p:cNvSpPr>
          <p:nvPr>
            <p:ph type="ctrTitle"/>
          </p:nvPr>
        </p:nvSpPr>
        <p:spPr/>
        <p:txBody>
          <a:bodyPr/>
          <a:lstStyle/>
          <a:p>
            <a:r>
              <a:rPr lang="en-US" dirty="0"/>
              <a:t>Nursing Ethics</a:t>
            </a:r>
          </a:p>
        </p:txBody>
      </p:sp>
      <p:sp>
        <p:nvSpPr>
          <p:cNvPr id="3" name="Subtitle 2">
            <a:extLst>
              <a:ext uri="{FF2B5EF4-FFF2-40B4-BE49-F238E27FC236}">
                <a16:creationId xmlns:a16="http://schemas.microsoft.com/office/drawing/2014/main" id="{337E389F-67C8-264A-B6ED-CD34459F3FCE}"/>
              </a:ext>
            </a:extLst>
          </p:cNvPr>
          <p:cNvSpPr>
            <a:spLocks noGrp="1"/>
          </p:cNvSpPr>
          <p:nvPr>
            <p:ph type="subTitle" idx="1"/>
          </p:nvPr>
        </p:nvSpPr>
        <p:spPr>
          <a:xfrm>
            <a:off x="2215045" y="5759612"/>
            <a:ext cx="8045373" cy="1098388"/>
          </a:xfrm>
        </p:spPr>
        <p:txBody>
          <a:bodyPr>
            <a:normAutofit fontScale="92500"/>
          </a:bodyPr>
          <a:lstStyle/>
          <a:p>
            <a:r>
              <a:rPr lang="en-US" sz="1600" dirty="0"/>
              <a:t>Melissa Cusey, RN, Nurse Specialist</a:t>
            </a:r>
          </a:p>
          <a:p>
            <a:r>
              <a:rPr lang="en-US" sz="1600" dirty="0"/>
              <a:t>Shannon Bentley, RN, Nurse Specialist</a:t>
            </a:r>
          </a:p>
          <a:p>
            <a:r>
              <a:rPr lang="en-US" sz="1600" dirty="0"/>
              <a:t>Sheryl cheek, MS, RN, Nurse Specialist/Assessor  </a:t>
            </a:r>
          </a:p>
        </p:txBody>
      </p:sp>
    </p:spTree>
    <p:extLst>
      <p:ext uri="{BB962C8B-B14F-4D97-AF65-F5344CB8AC3E}">
        <p14:creationId xmlns:p14="http://schemas.microsoft.com/office/powerpoint/2010/main" val="3142090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7A5FE-5C37-BA45-9590-A42D0677CA37}"/>
              </a:ext>
            </a:extLst>
          </p:cNvPr>
          <p:cNvSpPr>
            <a:spLocks noGrp="1"/>
          </p:cNvSpPr>
          <p:nvPr>
            <p:ph type="title"/>
          </p:nvPr>
        </p:nvSpPr>
        <p:spPr/>
        <p:txBody>
          <a:bodyPr>
            <a:normAutofit/>
          </a:bodyPr>
          <a:lstStyle/>
          <a:p>
            <a:r>
              <a:rPr lang="en-US" sz="4000" dirty="0"/>
              <a:t>Definition of Ethics</a:t>
            </a:r>
          </a:p>
        </p:txBody>
      </p:sp>
      <p:sp>
        <p:nvSpPr>
          <p:cNvPr id="3" name="Content Placeholder 2">
            <a:extLst>
              <a:ext uri="{FF2B5EF4-FFF2-40B4-BE49-F238E27FC236}">
                <a16:creationId xmlns:a16="http://schemas.microsoft.com/office/drawing/2014/main" id="{D69C4505-279E-6949-91DE-296F8316AA55}"/>
              </a:ext>
            </a:extLst>
          </p:cNvPr>
          <p:cNvSpPr>
            <a:spLocks noGrp="1"/>
          </p:cNvSpPr>
          <p:nvPr>
            <p:ph idx="1"/>
          </p:nvPr>
        </p:nvSpPr>
        <p:spPr>
          <a:xfrm>
            <a:off x="1251678" y="1408671"/>
            <a:ext cx="10178322" cy="3472248"/>
          </a:xfrm>
        </p:spPr>
        <p:txBody>
          <a:bodyPr/>
          <a:lstStyle/>
          <a:p>
            <a:pPr>
              <a:lnSpc>
                <a:spcPct val="100000"/>
              </a:lnSpc>
            </a:pPr>
            <a:r>
              <a:rPr lang="en-US" sz="2400" dirty="0"/>
              <a:t>Ethics are the beliefs an individual or group maintains about what constitutes correct or proper behavior</a:t>
            </a:r>
          </a:p>
          <a:p>
            <a:pPr>
              <a:lnSpc>
                <a:spcPct val="100000"/>
              </a:lnSpc>
            </a:pPr>
            <a:r>
              <a:rPr lang="en-US" sz="2400" dirty="0"/>
              <a:t>The discipline dealing with what is good or bad and with moral duty and obligation.</a:t>
            </a:r>
          </a:p>
          <a:p>
            <a:pPr>
              <a:lnSpc>
                <a:spcPct val="150000"/>
              </a:lnSpc>
            </a:pPr>
            <a:r>
              <a:rPr lang="en-US" sz="2400" dirty="0"/>
              <a:t>A guided philosophy</a:t>
            </a:r>
          </a:p>
          <a:p>
            <a:pPr>
              <a:lnSpc>
                <a:spcPct val="150000"/>
              </a:lnSpc>
            </a:pPr>
            <a:r>
              <a:rPr lang="en-US" sz="2400" dirty="0"/>
              <a:t>A consciousness of moral importance</a:t>
            </a:r>
          </a:p>
        </p:txBody>
      </p:sp>
      <p:sp>
        <p:nvSpPr>
          <p:cNvPr id="4" name="TextBox 3">
            <a:extLst>
              <a:ext uri="{FF2B5EF4-FFF2-40B4-BE49-F238E27FC236}">
                <a16:creationId xmlns:a16="http://schemas.microsoft.com/office/drawing/2014/main" id="{54872476-E809-8546-95EE-9C66BD1689FF}"/>
              </a:ext>
            </a:extLst>
          </p:cNvPr>
          <p:cNvSpPr txBox="1"/>
          <p:nvPr/>
        </p:nvSpPr>
        <p:spPr>
          <a:xfrm>
            <a:off x="1151904" y="6066971"/>
            <a:ext cx="10772365" cy="738664"/>
          </a:xfrm>
          <a:prstGeom prst="rect">
            <a:avLst/>
          </a:prstGeom>
          <a:noFill/>
        </p:spPr>
        <p:txBody>
          <a:bodyPr wrap="square" rtlCol="0">
            <a:spAutoFit/>
          </a:bodyPr>
          <a:lstStyle/>
          <a:p>
            <a:r>
              <a:rPr lang="en-US" sz="1400" dirty="0"/>
              <a:t>Corey G, Corey MS, Corey C, Callanan P. Issues and Ethics in the Helping Professions. 9th ed. Stanford, CT: Cengage Learning; 2015. as cited in Nichols, M Ethical Decision Making, NetCE.com 2017 </a:t>
            </a:r>
          </a:p>
          <a:p>
            <a:r>
              <a:rPr lang="en-US" sz="1400" dirty="0"/>
              <a:t>“Ethic.” </a:t>
            </a:r>
            <a:r>
              <a:rPr lang="en-US" sz="1400" i="1" dirty="0"/>
              <a:t>The Merriam-Webster.com Dictionary</a:t>
            </a:r>
            <a:r>
              <a:rPr lang="en-US" sz="1400" dirty="0"/>
              <a:t>, Merriam-Webster Inc., </a:t>
            </a:r>
            <a:r>
              <a:rPr lang="en-US" sz="1400" dirty="0">
                <a:hlinkClick r:id="rId3"/>
              </a:rPr>
              <a:t>https://www.Merriam-Webster.com/dictionary/ethic</a:t>
            </a:r>
            <a:r>
              <a:rPr lang="en-US" sz="1400" dirty="0"/>
              <a:t>.  Accessed 7 January 2020</a:t>
            </a:r>
          </a:p>
        </p:txBody>
      </p:sp>
    </p:spTree>
    <p:extLst>
      <p:ext uri="{BB962C8B-B14F-4D97-AF65-F5344CB8AC3E}">
        <p14:creationId xmlns:p14="http://schemas.microsoft.com/office/powerpoint/2010/main" val="110739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F31FC-1C8F-1040-A959-D5BB28C4FF68}"/>
              </a:ext>
            </a:extLst>
          </p:cNvPr>
          <p:cNvSpPr>
            <a:spLocks noGrp="1"/>
          </p:cNvSpPr>
          <p:nvPr>
            <p:ph type="title"/>
          </p:nvPr>
        </p:nvSpPr>
        <p:spPr>
          <a:xfrm>
            <a:off x="1251678" y="382385"/>
            <a:ext cx="10178322" cy="865647"/>
          </a:xfrm>
        </p:spPr>
        <p:txBody>
          <a:bodyPr>
            <a:normAutofit/>
          </a:bodyPr>
          <a:lstStyle/>
          <a:p>
            <a:r>
              <a:rPr lang="en-US" sz="4000" dirty="0"/>
              <a:t>Ethical Principles for Nurses</a:t>
            </a:r>
          </a:p>
        </p:txBody>
      </p:sp>
      <p:sp>
        <p:nvSpPr>
          <p:cNvPr id="3" name="Content Placeholder 2">
            <a:extLst>
              <a:ext uri="{FF2B5EF4-FFF2-40B4-BE49-F238E27FC236}">
                <a16:creationId xmlns:a16="http://schemas.microsoft.com/office/drawing/2014/main" id="{F1BCFE96-6B61-F84B-893D-C9A11F489FD8}"/>
              </a:ext>
            </a:extLst>
          </p:cNvPr>
          <p:cNvSpPr>
            <a:spLocks noGrp="1"/>
          </p:cNvSpPr>
          <p:nvPr>
            <p:ph idx="1"/>
          </p:nvPr>
        </p:nvSpPr>
        <p:spPr>
          <a:xfrm>
            <a:off x="1251678" y="976184"/>
            <a:ext cx="10178322" cy="5362831"/>
          </a:xfrm>
        </p:spPr>
        <p:txBody>
          <a:bodyPr>
            <a:noAutofit/>
          </a:bodyPr>
          <a:lstStyle/>
          <a:p>
            <a:pPr marL="0" indent="0">
              <a:lnSpc>
                <a:spcPct val="100000"/>
              </a:lnSpc>
              <a:spcBef>
                <a:spcPts val="0"/>
              </a:spcBef>
              <a:buNone/>
            </a:pPr>
            <a:endParaRPr lang="en-US" sz="2400" b="1" dirty="0"/>
          </a:p>
          <a:p>
            <a:pPr lvl="1">
              <a:lnSpc>
                <a:spcPct val="100000"/>
              </a:lnSpc>
              <a:spcBef>
                <a:spcPts val="0"/>
              </a:spcBef>
            </a:pPr>
            <a:r>
              <a:rPr lang="en-US" sz="2400" b="1" dirty="0"/>
              <a:t>Justice </a:t>
            </a:r>
            <a:r>
              <a:rPr lang="en-US" sz="2400" dirty="0"/>
              <a:t>is fairness. Nurses must be fair when they distribute care, for example, among the patients in the group of patients that they are taking care of. Care must be fairly, justly, and equitably distributed among a group of patients.</a:t>
            </a:r>
          </a:p>
          <a:p>
            <a:pPr lvl="1">
              <a:lnSpc>
                <a:spcPct val="100000"/>
              </a:lnSpc>
              <a:spcBef>
                <a:spcPts val="0"/>
              </a:spcBef>
            </a:pPr>
            <a:endParaRPr lang="en-US" sz="800" dirty="0"/>
          </a:p>
          <a:p>
            <a:pPr lvl="1">
              <a:lnSpc>
                <a:spcPct val="100000"/>
              </a:lnSpc>
              <a:spcBef>
                <a:spcPts val="0"/>
              </a:spcBef>
            </a:pPr>
            <a:r>
              <a:rPr lang="en-US" sz="2400" b="1" dirty="0"/>
              <a:t>Beneficence</a:t>
            </a:r>
            <a:r>
              <a:rPr lang="en-US" sz="2400" dirty="0"/>
              <a:t> is doing good and the right thing for the patient.</a:t>
            </a:r>
          </a:p>
          <a:p>
            <a:pPr lvl="1">
              <a:lnSpc>
                <a:spcPct val="100000"/>
              </a:lnSpc>
              <a:spcBef>
                <a:spcPts val="0"/>
              </a:spcBef>
            </a:pPr>
            <a:endParaRPr lang="en-US" sz="800" dirty="0"/>
          </a:p>
          <a:p>
            <a:pPr lvl="1">
              <a:lnSpc>
                <a:spcPct val="100000"/>
              </a:lnSpc>
              <a:spcBef>
                <a:spcPts val="0"/>
              </a:spcBef>
            </a:pPr>
            <a:r>
              <a:rPr lang="en-US" sz="2400" b="1" dirty="0"/>
              <a:t>Nonmaleficence </a:t>
            </a:r>
            <a:r>
              <a:rPr lang="en-US" sz="2400" dirty="0"/>
              <a:t>is doing no harm, as stated in the historical Hippocratic Oath. Harm can be intentional or unintentional.</a:t>
            </a:r>
          </a:p>
          <a:p>
            <a:pPr lvl="1">
              <a:lnSpc>
                <a:spcPct val="100000"/>
              </a:lnSpc>
              <a:spcBef>
                <a:spcPts val="0"/>
              </a:spcBef>
            </a:pPr>
            <a:endParaRPr lang="en-US" sz="800" dirty="0"/>
          </a:p>
          <a:p>
            <a:pPr lvl="1">
              <a:lnSpc>
                <a:spcPct val="100000"/>
              </a:lnSpc>
              <a:spcBef>
                <a:spcPts val="0"/>
              </a:spcBef>
            </a:pPr>
            <a:r>
              <a:rPr lang="en-US" sz="2400" b="1" dirty="0"/>
              <a:t>Accountability</a:t>
            </a:r>
            <a:r>
              <a:rPr lang="en-US" sz="2400" dirty="0"/>
              <a:t> is accepting responsibility for one's own actions. Nurses are accountable for their nursing care and other actions. They must accept all of the professional and personal consequences that can occur as the result of their actions.</a:t>
            </a:r>
          </a:p>
          <a:p>
            <a:pPr marL="0" indent="0">
              <a:lnSpc>
                <a:spcPct val="100000"/>
              </a:lnSpc>
              <a:spcBef>
                <a:spcPts val="0"/>
              </a:spcBef>
              <a:buNone/>
            </a:pPr>
            <a:endParaRPr lang="en-US" sz="1200" dirty="0"/>
          </a:p>
          <a:p>
            <a:pPr marL="0" indent="0">
              <a:lnSpc>
                <a:spcPct val="100000"/>
              </a:lnSpc>
              <a:spcBef>
                <a:spcPts val="0"/>
              </a:spcBef>
              <a:buNone/>
            </a:pPr>
            <a:endParaRPr lang="en-US" sz="1200" dirty="0"/>
          </a:p>
          <a:p>
            <a:pPr marL="0" indent="0">
              <a:lnSpc>
                <a:spcPct val="100000"/>
              </a:lnSpc>
              <a:spcBef>
                <a:spcPts val="0"/>
              </a:spcBef>
              <a:buNone/>
            </a:pPr>
            <a:endParaRPr lang="en-US" sz="1200" dirty="0"/>
          </a:p>
          <a:p>
            <a:pPr marL="0" indent="0">
              <a:lnSpc>
                <a:spcPct val="100000"/>
              </a:lnSpc>
              <a:spcBef>
                <a:spcPts val="0"/>
              </a:spcBef>
              <a:buNone/>
            </a:pPr>
            <a:r>
              <a:rPr lang="en-US" sz="1400" dirty="0"/>
              <a:t>https://www.registerednursing.org/nclex/ethical-practice/</a:t>
            </a:r>
          </a:p>
          <a:p>
            <a:pPr>
              <a:lnSpc>
                <a:spcPct val="100000"/>
              </a:lnSpc>
              <a:spcBef>
                <a:spcPts val="0"/>
              </a:spcBef>
            </a:pPr>
            <a:endParaRPr lang="en-US" sz="1000" dirty="0"/>
          </a:p>
        </p:txBody>
      </p:sp>
    </p:spTree>
    <p:extLst>
      <p:ext uri="{BB962C8B-B14F-4D97-AF65-F5344CB8AC3E}">
        <p14:creationId xmlns:p14="http://schemas.microsoft.com/office/powerpoint/2010/main" val="111968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54417-DCEE-3A4E-8F56-2AF99748CB58}"/>
              </a:ext>
            </a:extLst>
          </p:cNvPr>
          <p:cNvSpPr>
            <a:spLocks noGrp="1"/>
          </p:cNvSpPr>
          <p:nvPr>
            <p:ph type="title"/>
          </p:nvPr>
        </p:nvSpPr>
        <p:spPr>
          <a:xfrm>
            <a:off x="1251678" y="382385"/>
            <a:ext cx="10178322" cy="853291"/>
          </a:xfrm>
        </p:spPr>
        <p:txBody>
          <a:bodyPr>
            <a:normAutofit/>
          </a:bodyPr>
          <a:lstStyle/>
          <a:p>
            <a:r>
              <a:rPr lang="en-US" sz="4000" dirty="0"/>
              <a:t>Ethical Principles for Nurses </a:t>
            </a:r>
            <a:r>
              <a:rPr lang="en-US" sz="1400" dirty="0"/>
              <a:t>(continued)</a:t>
            </a:r>
          </a:p>
        </p:txBody>
      </p:sp>
      <p:sp>
        <p:nvSpPr>
          <p:cNvPr id="3" name="Content Placeholder 2">
            <a:extLst>
              <a:ext uri="{FF2B5EF4-FFF2-40B4-BE49-F238E27FC236}">
                <a16:creationId xmlns:a16="http://schemas.microsoft.com/office/drawing/2014/main" id="{4A0E6645-52A8-A642-9E51-A6E057073AAB}"/>
              </a:ext>
            </a:extLst>
          </p:cNvPr>
          <p:cNvSpPr>
            <a:spLocks noGrp="1"/>
          </p:cNvSpPr>
          <p:nvPr>
            <p:ph idx="1"/>
          </p:nvPr>
        </p:nvSpPr>
        <p:spPr>
          <a:xfrm>
            <a:off x="1251678" y="1359243"/>
            <a:ext cx="10178322" cy="5301049"/>
          </a:xfrm>
        </p:spPr>
        <p:txBody>
          <a:bodyPr>
            <a:normAutofit lnSpcReduction="10000"/>
          </a:bodyPr>
          <a:lstStyle/>
          <a:p>
            <a:pPr>
              <a:lnSpc>
                <a:spcPct val="100000"/>
              </a:lnSpc>
              <a:spcBef>
                <a:spcPts val="0"/>
              </a:spcBef>
              <a:buFont typeface="Gill Sans MT" panose="020B0502020104020203" pitchFamily="34" charset="0"/>
              <a:buChar char="–"/>
            </a:pPr>
            <a:r>
              <a:rPr lang="en-US" sz="2400" b="1" dirty="0"/>
              <a:t>Fidelity</a:t>
            </a:r>
            <a:r>
              <a:rPr lang="en-US" sz="2400" dirty="0"/>
              <a:t> is keeping one's promises. The nurse must be faithful and true to their professional promises and responsibilities by providing high quality, safe care in a competent manner.</a:t>
            </a:r>
          </a:p>
          <a:p>
            <a:pPr>
              <a:lnSpc>
                <a:spcPct val="100000"/>
              </a:lnSpc>
              <a:spcBef>
                <a:spcPts val="0"/>
              </a:spcBef>
            </a:pPr>
            <a:endParaRPr lang="en-US" sz="2400" dirty="0"/>
          </a:p>
          <a:p>
            <a:pPr>
              <a:lnSpc>
                <a:spcPct val="100000"/>
              </a:lnSpc>
              <a:spcBef>
                <a:spcPts val="0"/>
              </a:spcBef>
              <a:buFont typeface="Gill Sans MT" panose="020B0502020104020203" pitchFamily="34" charset="0"/>
              <a:buChar char="–"/>
            </a:pPr>
            <a:r>
              <a:rPr lang="en-US" sz="2400" b="1" dirty="0"/>
              <a:t>Autonomy</a:t>
            </a:r>
            <a:r>
              <a:rPr lang="en-US" sz="2400" dirty="0"/>
              <a:t> and patient self-determination are upheld when the nurse accepts the client as a unique person who has the innate right to have their own opinions, perspectives, values and beliefs. Nurses encourage patients to make their own decision without any judgments or coercion from the nurse. The patient has the right to reject or accept all treatments.</a:t>
            </a:r>
          </a:p>
          <a:p>
            <a:pPr>
              <a:lnSpc>
                <a:spcPct val="100000"/>
              </a:lnSpc>
              <a:spcBef>
                <a:spcPts val="0"/>
              </a:spcBef>
            </a:pPr>
            <a:endParaRPr lang="en-US" sz="2400" dirty="0"/>
          </a:p>
          <a:p>
            <a:pPr>
              <a:lnSpc>
                <a:spcPct val="100000"/>
              </a:lnSpc>
              <a:spcBef>
                <a:spcPts val="0"/>
              </a:spcBef>
              <a:buFont typeface="Gill Sans MT" panose="020B0502020104020203" pitchFamily="34" charset="0"/>
              <a:buChar char="–"/>
            </a:pPr>
            <a:r>
              <a:rPr lang="en-US" sz="2400" b="1" dirty="0"/>
              <a:t>Veracity</a:t>
            </a:r>
            <a:r>
              <a:rPr lang="en-US" sz="2400" dirty="0"/>
              <a:t> is being completely truthful with patients; nurses must not withhold the whole truth from clients even when it may lead to patient distress.</a:t>
            </a:r>
          </a:p>
          <a:p>
            <a:pPr marL="0" indent="0">
              <a:lnSpc>
                <a:spcPct val="100000"/>
              </a:lnSpc>
              <a:spcBef>
                <a:spcPts val="0"/>
              </a:spcBef>
              <a:buNone/>
            </a:pPr>
            <a:endParaRPr lang="en-US" sz="2400" dirty="0"/>
          </a:p>
          <a:p>
            <a:pPr>
              <a:lnSpc>
                <a:spcPct val="100000"/>
              </a:lnSpc>
              <a:spcBef>
                <a:spcPts val="0"/>
              </a:spcBef>
            </a:pPr>
            <a:endParaRPr lang="en-US" sz="1300" dirty="0"/>
          </a:p>
          <a:p>
            <a:pPr>
              <a:lnSpc>
                <a:spcPct val="100000"/>
              </a:lnSpc>
              <a:spcBef>
                <a:spcPts val="0"/>
              </a:spcBef>
            </a:pPr>
            <a:endParaRPr lang="en-US" sz="1300" dirty="0"/>
          </a:p>
          <a:p>
            <a:pPr marL="0" indent="0">
              <a:lnSpc>
                <a:spcPct val="100000"/>
              </a:lnSpc>
              <a:spcBef>
                <a:spcPts val="0"/>
              </a:spcBef>
              <a:buNone/>
            </a:pPr>
            <a:r>
              <a:rPr lang="en-US" sz="1400" dirty="0"/>
              <a:t>https://www.registerednursing.org/nclex/ethical-practice/</a:t>
            </a:r>
          </a:p>
          <a:p>
            <a:pPr marL="0" indent="0">
              <a:lnSpc>
                <a:spcPct val="100000"/>
              </a:lnSpc>
              <a:spcBef>
                <a:spcPts val="0"/>
              </a:spcBef>
              <a:buNone/>
            </a:pPr>
            <a:endParaRPr lang="en-US" sz="1400" dirty="0"/>
          </a:p>
          <a:p>
            <a:pPr>
              <a:lnSpc>
                <a:spcPct val="100000"/>
              </a:lnSpc>
              <a:spcBef>
                <a:spcPts val="0"/>
              </a:spcBef>
            </a:pPr>
            <a:endParaRPr lang="en-US" sz="1300" dirty="0"/>
          </a:p>
          <a:p>
            <a:pPr>
              <a:lnSpc>
                <a:spcPct val="100000"/>
              </a:lnSpc>
              <a:spcBef>
                <a:spcPts val="0"/>
              </a:spcBef>
            </a:pPr>
            <a:endParaRPr lang="en-US" dirty="0"/>
          </a:p>
          <a:p>
            <a:endParaRPr lang="en-US" dirty="0"/>
          </a:p>
        </p:txBody>
      </p:sp>
    </p:spTree>
    <p:extLst>
      <p:ext uri="{BB962C8B-B14F-4D97-AF65-F5344CB8AC3E}">
        <p14:creationId xmlns:p14="http://schemas.microsoft.com/office/powerpoint/2010/main" val="92907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9994-74A8-A540-B1E0-0B76237E5D11}"/>
              </a:ext>
            </a:extLst>
          </p:cNvPr>
          <p:cNvSpPr>
            <a:spLocks noGrp="1"/>
          </p:cNvSpPr>
          <p:nvPr>
            <p:ph type="title"/>
          </p:nvPr>
        </p:nvSpPr>
        <p:spPr>
          <a:xfrm>
            <a:off x="1251678" y="382385"/>
            <a:ext cx="10178322" cy="717739"/>
          </a:xfrm>
        </p:spPr>
        <p:txBody>
          <a:bodyPr>
            <a:normAutofit/>
          </a:bodyPr>
          <a:lstStyle/>
          <a:p>
            <a:r>
              <a:rPr lang="en-US" sz="4000" dirty="0"/>
              <a:t>Ethical Decision Making Model</a:t>
            </a:r>
          </a:p>
        </p:txBody>
      </p:sp>
      <p:sp>
        <p:nvSpPr>
          <p:cNvPr id="3" name="Content Placeholder 2">
            <a:extLst>
              <a:ext uri="{FF2B5EF4-FFF2-40B4-BE49-F238E27FC236}">
                <a16:creationId xmlns:a16="http://schemas.microsoft.com/office/drawing/2014/main" id="{689DB08E-D69D-0E4D-8D06-55CA25925DDC}"/>
              </a:ext>
            </a:extLst>
          </p:cNvPr>
          <p:cNvSpPr>
            <a:spLocks noGrp="1"/>
          </p:cNvSpPr>
          <p:nvPr>
            <p:ph idx="1"/>
          </p:nvPr>
        </p:nvSpPr>
        <p:spPr>
          <a:xfrm>
            <a:off x="1251678" y="1334531"/>
            <a:ext cx="10178322" cy="4188939"/>
          </a:xfrm>
        </p:spPr>
        <p:txBody>
          <a:bodyPr>
            <a:normAutofit/>
          </a:bodyPr>
          <a:lstStyle/>
          <a:p>
            <a:r>
              <a:rPr lang="en-US" sz="2400" dirty="0"/>
              <a:t>There are five fundamental components to the cognitive decision-making process as identified by ethicists Kenyon and Congress. </a:t>
            </a:r>
          </a:p>
          <a:p>
            <a:pPr lvl="1"/>
            <a:r>
              <a:rPr lang="en-US" sz="2400" dirty="0"/>
              <a:t>Name the problem </a:t>
            </a:r>
          </a:p>
          <a:p>
            <a:pPr lvl="1"/>
            <a:r>
              <a:rPr lang="en-US" sz="2400" dirty="0"/>
              <a:t>Sort the issues</a:t>
            </a:r>
          </a:p>
          <a:p>
            <a:pPr lvl="1"/>
            <a:r>
              <a:rPr lang="en-US" sz="2400" dirty="0"/>
              <a:t>Solve the problem by gathering solutions</a:t>
            </a:r>
          </a:p>
          <a:p>
            <a:pPr lvl="1"/>
            <a:r>
              <a:rPr lang="en-US" sz="2400" dirty="0"/>
              <a:t>Act on the best solution</a:t>
            </a:r>
          </a:p>
          <a:p>
            <a:pPr lvl="1"/>
            <a:r>
              <a:rPr lang="en-US" sz="2400" dirty="0"/>
              <a:t>Evaluate and reflect on the solution </a:t>
            </a:r>
          </a:p>
        </p:txBody>
      </p:sp>
      <p:sp>
        <p:nvSpPr>
          <p:cNvPr id="4" name="TextBox 3">
            <a:extLst>
              <a:ext uri="{FF2B5EF4-FFF2-40B4-BE49-F238E27FC236}">
                <a16:creationId xmlns:a16="http://schemas.microsoft.com/office/drawing/2014/main" id="{F50F5179-B2BB-6C40-80EB-00B682E63D2C}"/>
              </a:ext>
            </a:extLst>
          </p:cNvPr>
          <p:cNvSpPr txBox="1"/>
          <p:nvPr/>
        </p:nvSpPr>
        <p:spPr>
          <a:xfrm>
            <a:off x="951470" y="5711252"/>
            <a:ext cx="10935730" cy="1200329"/>
          </a:xfrm>
          <a:prstGeom prst="rect">
            <a:avLst/>
          </a:prstGeom>
          <a:noFill/>
        </p:spPr>
        <p:txBody>
          <a:bodyPr wrap="square" rtlCol="0">
            <a:spAutoFit/>
          </a:bodyPr>
          <a:lstStyle/>
          <a:p>
            <a:endParaRPr lang="en-US" sz="1400" dirty="0"/>
          </a:p>
          <a:p>
            <a:r>
              <a:rPr lang="en-US" sz="1400" dirty="0"/>
              <a:t>Kenyon P. </a:t>
            </a:r>
            <a:r>
              <a:rPr lang="en-US" sz="1400" i="1" dirty="0"/>
              <a:t>What Would You Do? An Ethical Case Workbook for Human Service Professionals</a:t>
            </a:r>
            <a:r>
              <a:rPr lang="en-US" sz="1400" dirty="0"/>
              <a:t>. Pacific Grove, CA: Brooks/Cole Publishing Company; 1999. </a:t>
            </a:r>
          </a:p>
          <a:p>
            <a:r>
              <a:rPr lang="en-US" sz="1400" dirty="0"/>
              <a:t>Congress EP. </a:t>
            </a:r>
            <a:r>
              <a:rPr lang="en-US" sz="1400" i="1" dirty="0"/>
              <a:t>Social Work Values and Ethics: Identifying and Resolving Professional Dilemmas</a:t>
            </a:r>
            <a:r>
              <a:rPr lang="en-US" sz="1400" dirty="0"/>
              <a:t>. Belmont, CA: Cengage Learning; 1999: 31-33. as cited in Ethical Decision Making, </a:t>
            </a:r>
            <a:r>
              <a:rPr lang="en-US" sz="1400" dirty="0" err="1"/>
              <a:t>NetCE.com</a:t>
            </a:r>
            <a:r>
              <a:rPr lang="en-US" sz="1400" dirty="0"/>
              <a:t> 2017 </a:t>
            </a:r>
          </a:p>
          <a:p>
            <a:endParaRPr lang="en-US" sz="1600" dirty="0"/>
          </a:p>
        </p:txBody>
      </p:sp>
    </p:spTree>
    <p:extLst>
      <p:ext uri="{BB962C8B-B14F-4D97-AF65-F5344CB8AC3E}">
        <p14:creationId xmlns:p14="http://schemas.microsoft.com/office/powerpoint/2010/main" val="1422218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966D-4BAD-A04A-86F2-23CC4956B809}"/>
              </a:ext>
            </a:extLst>
          </p:cNvPr>
          <p:cNvSpPr>
            <a:spLocks noGrp="1"/>
          </p:cNvSpPr>
          <p:nvPr>
            <p:ph type="title"/>
          </p:nvPr>
        </p:nvSpPr>
        <p:spPr/>
        <p:txBody>
          <a:bodyPr>
            <a:normAutofit/>
          </a:bodyPr>
          <a:lstStyle/>
          <a:p>
            <a:r>
              <a:rPr lang="en-US" sz="4000" dirty="0"/>
              <a:t>Ethical Decision Making</a:t>
            </a:r>
          </a:p>
        </p:txBody>
      </p:sp>
      <p:sp>
        <p:nvSpPr>
          <p:cNvPr id="3" name="Content Placeholder 2">
            <a:extLst>
              <a:ext uri="{FF2B5EF4-FFF2-40B4-BE49-F238E27FC236}">
                <a16:creationId xmlns:a16="http://schemas.microsoft.com/office/drawing/2014/main" id="{F08CF39A-9B23-EF43-92BC-1ED2B9A1C15B}"/>
              </a:ext>
            </a:extLst>
          </p:cNvPr>
          <p:cNvSpPr>
            <a:spLocks noGrp="1"/>
          </p:cNvSpPr>
          <p:nvPr>
            <p:ph idx="1"/>
          </p:nvPr>
        </p:nvSpPr>
        <p:spPr>
          <a:xfrm>
            <a:off x="1251678" y="1285103"/>
            <a:ext cx="10178322" cy="4594489"/>
          </a:xfrm>
        </p:spPr>
        <p:txBody>
          <a:bodyPr>
            <a:noAutofit/>
          </a:bodyPr>
          <a:lstStyle/>
          <a:p>
            <a:r>
              <a:rPr lang="en-US" sz="2400" dirty="0"/>
              <a:t>Preparation </a:t>
            </a:r>
          </a:p>
          <a:p>
            <a:pPr lvl="1"/>
            <a:r>
              <a:rPr lang="en-US" sz="2400" dirty="0"/>
              <a:t>Create a quiet environment to discuss the problem</a:t>
            </a:r>
          </a:p>
          <a:p>
            <a:pPr lvl="1"/>
            <a:r>
              <a:rPr lang="en-US" sz="2400" dirty="0"/>
              <a:t>Beware of your personal prejudices and be honest</a:t>
            </a:r>
          </a:p>
          <a:p>
            <a:r>
              <a:rPr lang="en-US" sz="2400" dirty="0"/>
              <a:t>Know the medical facts </a:t>
            </a:r>
          </a:p>
          <a:p>
            <a:r>
              <a:rPr lang="en-US" sz="2400" dirty="0"/>
              <a:t>Patient or student preferences</a:t>
            </a:r>
          </a:p>
          <a:p>
            <a:r>
              <a:rPr lang="en-US" sz="2400" dirty="0"/>
              <a:t>Views of the family </a:t>
            </a:r>
          </a:p>
          <a:p>
            <a:r>
              <a:rPr lang="en-US" sz="2400" dirty="0"/>
              <a:t>Legal, Administrative, External factors</a:t>
            </a:r>
          </a:p>
          <a:p>
            <a:pPr lvl="1"/>
            <a:r>
              <a:rPr lang="en-US" sz="2400" dirty="0"/>
              <a:t>State or Federal laws or Civil Rights</a:t>
            </a:r>
          </a:p>
          <a:p>
            <a:pPr lvl="1"/>
            <a:r>
              <a:rPr lang="en-US" sz="2400" dirty="0"/>
              <a:t>Practice Acts</a:t>
            </a:r>
          </a:p>
          <a:p>
            <a:pPr lvl="1"/>
            <a:r>
              <a:rPr lang="en-US" sz="2400" dirty="0"/>
              <a:t>Job Corps Policy</a:t>
            </a:r>
          </a:p>
        </p:txBody>
      </p:sp>
      <p:sp>
        <p:nvSpPr>
          <p:cNvPr id="4" name="TextBox 3">
            <a:extLst>
              <a:ext uri="{FF2B5EF4-FFF2-40B4-BE49-F238E27FC236}">
                <a16:creationId xmlns:a16="http://schemas.microsoft.com/office/drawing/2014/main" id="{777AB4A0-DF1C-2A4F-9AEF-3455B66452B1}"/>
              </a:ext>
            </a:extLst>
          </p:cNvPr>
          <p:cNvSpPr txBox="1"/>
          <p:nvPr/>
        </p:nvSpPr>
        <p:spPr>
          <a:xfrm>
            <a:off x="800100" y="6311900"/>
            <a:ext cx="10299700" cy="307777"/>
          </a:xfrm>
          <a:prstGeom prst="rect">
            <a:avLst/>
          </a:prstGeom>
          <a:noFill/>
        </p:spPr>
        <p:txBody>
          <a:bodyPr wrap="square" rtlCol="0">
            <a:spAutoFit/>
          </a:bodyPr>
          <a:lstStyle/>
          <a:p>
            <a:r>
              <a:rPr lang="en-US" sz="1400" dirty="0"/>
              <a:t>Nichols, M Ethical Decision Making, </a:t>
            </a:r>
            <a:r>
              <a:rPr lang="en-US" sz="1400" dirty="0" err="1"/>
              <a:t>NetCE</a:t>
            </a:r>
            <a:r>
              <a:rPr lang="en-US" sz="1400" dirty="0"/>
              <a:t> 2017</a:t>
            </a:r>
          </a:p>
        </p:txBody>
      </p:sp>
    </p:spTree>
    <p:extLst>
      <p:ext uri="{BB962C8B-B14F-4D97-AF65-F5344CB8AC3E}">
        <p14:creationId xmlns:p14="http://schemas.microsoft.com/office/powerpoint/2010/main" val="2185595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531E3-A15E-2641-AEAC-FDA73B913238}"/>
              </a:ext>
            </a:extLst>
          </p:cNvPr>
          <p:cNvSpPr>
            <a:spLocks noGrp="1"/>
          </p:cNvSpPr>
          <p:nvPr>
            <p:ph type="title"/>
          </p:nvPr>
        </p:nvSpPr>
        <p:spPr>
          <a:xfrm>
            <a:off x="1251678" y="382385"/>
            <a:ext cx="10178322" cy="865647"/>
          </a:xfrm>
        </p:spPr>
        <p:txBody>
          <a:bodyPr>
            <a:normAutofit/>
          </a:bodyPr>
          <a:lstStyle/>
          <a:p>
            <a:r>
              <a:rPr lang="en-US" sz="4000" dirty="0"/>
              <a:t>Ethical Dilemmas</a:t>
            </a:r>
          </a:p>
        </p:txBody>
      </p:sp>
      <p:sp>
        <p:nvSpPr>
          <p:cNvPr id="3" name="Content Placeholder 2">
            <a:extLst>
              <a:ext uri="{FF2B5EF4-FFF2-40B4-BE49-F238E27FC236}">
                <a16:creationId xmlns:a16="http://schemas.microsoft.com/office/drawing/2014/main" id="{5C42C1C3-607A-8248-8AF7-FA4FB0C4178C}"/>
              </a:ext>
            </a:extLst>
          </p:cNvPr>
          <p:cNvSpPr>
            <a:spLocks noGrp="1"/>
          </p:cNvSpPr>
          <p:nvPr>
            <p:ph idx="1"/>
          </p:nvPr>
        </p:nvSpPr>
        <p:spPr>
          <a:xfrm>
            <a:off x="1251678" y="1248033"/>
            <a:ext cx="10178322" cy="4631560"/>
          </a:xfrm>
        </p:spPr>
        <p:txBody>
          <a:bodyPr>
            <a:normAutofit/>
          </a:bodyPr>
          <a:lstStyle/>
          <a:p>
            <a:r>
              <a:rPr lang="en-US" sz="2400" dirty="0"/>
              <a:t>An ethical dilemma is defined as a complex situation in which there is a mental conflict between choosing two different courses of action. The conflict is ethical in nature and involves having to compromise either your personal or professional ethics in favor of one course of action.  </a:t>
            </a:r>
          </a:p>
          <a:p>
            <a:r>
              <a:rPr lang="en-US" sz="2400" dirty="0"/>
              <a:t>Generally speaking, the following elements need to be present in order for an ethical dilemma to exist:</a:t>
            </a:r>
          </a:p>
          <a:p>
            <a:pPr lvl="1"/>
            <a:r>
              <a:rPr lang="en-US" sz="2400" dirty="0"/>
              <a:t>A decision has to be made about which course of action is ‘best’</a:t>
            </a:r>
          </a:p>
          <a:p>
            <a:pPr lvl="1"/>
            <a:r>
              <a:rPr lang="en-US" sz="2400" dirty="0"/>
              <a:t>There must be different courses of action to choose from in the decision</a:t>
            </a:r>
          </a:p>
          <a:p>
            <a:pPr lvl="1"/>
            <a:r>
              <a:rPr lang="en-US" sz="2400" dirty="0"/>
              <a:t>Irrespective of which course of action is taken, an ethical principle is compromised. In other words, there will be no ‘right’ or ‘perfect’ solution.</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6" name="TextBox 5">
            <a:extLst>
              <a:ext uri="{FF2B5EF4-FFF2-40B4-BE49-F238E27FC236}">
                <a16:creationId xmlns:a16="http://schemas.microsoft.com/office/drawing/2014/main" id="{965BC946-8D09-544E-BE77-68C726F71015}"/>
              </a:ext>
            </a:extLst>
          </p:cNvPr>
          <p:cNvSpPr txBox="1"/>
          <p:nvPr/>
        </p:nvSpPr>
        <p:spPr>
          <a:xfrm>
            <a:off x="838200" y="6244861"/>
            <a:ext cx="9867900" cy="307777"/>
          </a:xfrm>
          <a:prstGeom prst="rect">
            <a:avLst/>
          </a:prstGeom>
          <a:noFill/>
        </p:spPr>
        <p:txBody>
          <a:bodyPr wrap="square" rtlCol="0">
            <a:spAutoFit/>
          </a:bodyPr>
          <a:lstStyle/>
          <a:p>
            <a:pPr lvl="1"/>
            <a:r>
              <a:rPr lang="en-US" sz="1400" dirty="0"/>
              <a:t>http://www.excite.com/education/blog/major-ethical-dilemmas-in-nursing</a:t>
            </a:r>
          </a:p>
        </p:txBody>
      </p:sp>
    </p:spTree>
    <p:extLst>
      <p:ext uri="{BB962C8B-B14F-4D97-AF65-F5344CB8AC3E}">
        <p14:creationId xmlns:p14="http://schemas.microsoft.com/office/powerpoint/2010/main" val="2778939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E2144-B021-0449-94E3-AEF83992F3CE}"/>
              </a:ext>
            </a:extLst>
          </p:cNvPr>
          <p:cNvSpPr>
            <a:spLocks noGrp="1"/>
          </p:cNvSpPr>
          <p:nvPr>
            <p:ph type="title"/>
          </p:nvPr>
        </p:nvSpPr>
        <p:spPr>
          <a:xfrm>
            <a:off x="3242929" y="1073889"/>
            <a:ext cx="8187071" cy="3040912"/>
          </a:xfrm>
        </p:spPr>
        <p:txBody>
          <a:bodyPr>
            <a:normAutofit/>
          </a:bodyPr>
          <a:lstStyle/>
          <a:p>
            <a:r>
              <a:rPr lang="en-US" sz="4000" dirty="0"/>
              <a:t>Code of Ethics for Nurses</a:t>
            </a:r>
          </a:p>
        </p:txBody>
      </p:sp>
      <p:sp>
        <p:nvSpPr>
          <p:cNvPr id="3" name="Text Placeholder 2">
            <a:extLst>
              <a:ext uri="{FF2B5EF4-FFF2-40B4-BE49-F238E27FC236}">
                <a16:creationId xmlns:a16="http://schemas.microsoft.com/office/drawing/2014/main" id="{F324F600-C1AD-0745-B367-081A7A218F8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83318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9CAC-13CA-2140-97F9-46C17CBD369A}"/>
              </a:ext>
            </a:extLst>
          </p:cNvPr>
          <p:cNvSpPr>
            <a:spLocks noGrp="1"/>
          </p:cNvSpPr>
          <p:nvPr>
            <p:ph type="title"/>
          </p:nvPr>
        </p:nvSpPr>
        <p:spPr>
          <a:xfrm>
            <a:off x="1251678" y="382385"/>
            <a:ext cx="10178322" cy="596023"/>
          </a:xfrm>
        </p:spPr>
        <p:txBody>
          <a:bodyPr>
            <a:normAutofit fontScale="90000"/>
          </a:bodyPr>
          <a:lstStyle/>
          <a:p>
            <a:r>
              <a:rPr lang="en-US" sz="4000" dirty="0"/>
              <a:t>Know the Code</a:t>
            </a:r>
          </a:p>
        </p:txBody>
      </p:sp>
      <p:sp>
        <p:nvSpPr>
          <p:cNvPr id="3" name="Content Placeholder 2">
            <a:extLst>
              <a:ext uri="{FF2B5EF4-FFF2-40B4-BE49-F238E27FC236}">
                <a16:creationId xmlns:a16="http://schemas.microsoft.com/office/drawing/2014/main" id="{E75C2093-7869-F34F-BC9A-9368B50BBC96}"/>
              </a:ext>
            </a:extLst>
          </p:cNvPr>
          <p:cNvSpPr>
            <a:spLocks noGrp="1"/>
          </p:cNvSpPr>
          <p:nvPr>
            <p:ph idx="1"/>
          </p:nvPr>
        </p:nvSpPr>
        <p:spPr>
          <a:xfrm>
            <a:off x="1251678" y="1408669"/>
            <a:ext cx="10178322" cy="5338120"/>
          </a:xfrm>
        </p:spPr>
        <p:txBody>
          <a:bodyPr>
            <a:normAutofit lnSpcReduction="10000"/>
          </a:bodyPr>
          <a:lstStyle/>
          <a:p>
            <a:pPr>
              <a:buFont typeface="Gill Sans MT" panose="020B0502020104020203" pitchFamily="34" charset="0"/>
              <a:buChar char="–"/>
            </a:pPr>
            <a:r>
              <a:rPr lang="en-US" sz="2400" dirty="0"/>
              <a:t>Provision 1: Respect for Others</a:t>
            </a:r>
          </a:p>
          <a:p>
            <a:pPr>
              <a:buFont typeface="Gill Sans MT" panose="020B0502020104020203" pitchFamily="34" charset="0"/>
              <a:buChar char="–"/>
            </a:pPr>
            <a:r>
              <a:rPr lang="en-US" sz="2400" dirty="0"/>
              <a:t>Provision 2: Commitment to the Patient</a:t>
            </a:r>
          </a:p>
          <a:p>
            <a:pPr>
              <a:buFont typeface="Gill Sans MT" panose="020B0502020104020203" pitchFamily="34" charset="0"/>
              <a:buChar char="–"/>
            </a:pPr>
            <a:r>
              <a:rPr lang="en-US" sz="2400" dirty="0"/>
              <a:t>Provision 3: Advocacy for the Patient </a:t>
            </a:r>
          </a:p>
          <a:p>
            <a:pPr>
              <a:buFont typeface="Gill Sans MT" panose="020B0502020104020203" pitchFamily="34" charset="0"/>
              <a:buChar char="–"/>
            </a:pPr>
            <a:r>
              <a:rPr lang="en-US" sz="2400" dirty="0"/>
              <a:t>Provision 4: Accountability and Responsibility for the Patient</a:t>
            </a:r>
          </a:p>
          <a:p>
            <a:pPr>
              <a:buFont typeface="Gill Sans MT" panose="020B0502020104020203" pitchFamily="34" charset="0"/>
              <a:buChar char="–"/>
            </a:pPr>
            <a:r>
              <a:rPr lang="en-US" sz="2400" dirty="0"/>
              <a:t>Provision 5: Duty to Self and Duty to Others</a:t>
            </a:r>
          </a:p>
          <a:p>
            <a:pPr>
              <a:buFont typeface="Gill Sans MT" panose="020B0502020104020203" pitchFamily="34" charset="0"/>
              <a:buChar char="–"/>
            </a:pPr>
            <a:r>
              <a:rPr lang="en-US" sz="2400" dirty="0"/>
              <a:t>Provision 6: Contribution to  Healthcare Environment</a:t>
            </a:r>
          </a:p>
          <a:p>
            <a:pPr>
              <a:buFont typeface="Gill Sans MT" panose="020B0502020104020203" pitchFamily="34" charset="0"/>
              <a:buChar char="–"/>
            </a:pPr>
            <a:r>
              <a:rPr lang="en-US" sz="2400" dirty="0"/>
              <a:t>Provision 7: Advancement of the Nursing Profession</a:t>
            </a:r>
          </a:p>
          <a:p>
            <a:pPr>
              <a:buFont typeface="Gill Sans MT" panose="020B0502020104020203" pitchFamily="34" charset="0"/>
              <a:buChar char="–"/>
            </a:pPr>
            <a:r>
              <a:rPr lang="en-US" sz="2400" dirty="0"/>
              <a:t>Provision 8: Promotion of Community and world Health </a:t>
            </a:r>
          </a:p>
          <a:p>
            <a:pPr>
              <a:buFont typeface="Gill Sans MT" panose="020B0502020104020203" pitchFamily="34" charset="0"/>
              <a:buChar char="–"/>
            </a:pPr>
            <a:r>
              <a:rPr lang="en-US" sz="2400" dirty="0"/>
              <a:t>Provision 9: Promotion of the Nursing Profession </a:t>
            </a:r>
          </a:p>
          <a:p>
            <a:pPr>
              <a:buFont typeface="Gill Sans MT" panose="020B0502020104020203" pitchFamily="34" charset="0"/>
              <a:buChar char="—"/>
            </a:pPr>
            <a:endParaRPr lang="en-US" dirty="0"/>
          </a:p>
          <a:p>
            <a:pPr marL="0" indent="0">
              <a:buNone/>
            </a:pPr>
            <a:endParaRPr lang="en-US" sz="1400" dirty="0"/>
          </a:p>
          <a:p>
            <a:pPr marL="0" indent="0">
              <a:buNone/>
            </a:pPr>
            <a:r>
              <a:rPr lang="en-US" sz="1400" dirty="0"/>
              <a:t>American Nurses Association, </a:t>
            </a:r>
            <a:r>
              <a:rPr lang="en-US" sz="1400" i="1" dirty="0"/>
              <a:t>Code of Ethics for Nurses with Interpretive Statements </a:t>
            </a:r>
            <a:r>
              <a:rPr lang="en-US" sz="1400" dirty="0"/>
              <a:t>(Silver Spring, MD: ANA, 2015)</a:t>
            </a:r>
            <a:endParaRPr lang="en-US" dirty="0"/>
          </a:p>
        </p:txBody>
      </p:sp>
    </p:spTree>
    <p:extLst>
      <p:ext uri="{BB962C8B-B14F-4D97-AF65-F5344CB8AC3E}">
        <p14:creationId xmlns:p14="http://schemas.microsoft.com/office/powerpoint/2010/main" val="229022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E2144-B021-0449-94E3-AEF83992F3CE}"/>
              </a:ext>
            </a:extLst>
          </p:cNvPr>
          <p:cNvSpPr>
            <a:spLocks noGrp="1"/>
          </p:cNvSpPr>
          <p:nvPr>
            <p:ph type="title"/>
          </p:nvPr>
        </p:nvSpPr>
        <p:spPr>
          <a:xfrm>
            <a:off x="3242929" y="1073889"/>
            <a:ext cx="8187071" cy="2620781"/>
          </a:xfrm>
        </p:spPr>
        <p:txBody>
          <a:bodyPr>
            <a:normAutofit/>
          </a:bodyPr>
          <a:lstStyle/>
          <a:p>
            <a:r>
              <a:rPr lang="en-US" sz="4000" dirty="0"/>
              <a:t>Scenarios</a:t>
            </a:r>
          </a:p>
        </p:txBody>
      </p:sp>
      <p:sp>
        <p:nvSpPr>
          <p:cNvPr id="3" name="Text Placeholder 2">
            <a:extLst>
              <a:ext uri="{FF2B5EF4-FFF2-40B4-BE49-F238E27FC236}">
                <a16:creationId xmlns:a16="http://schemas.microsoft.com/office/drawing/2014/main" id="{F324F600-C1AD-0745-B367-081A7A218F8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57857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3A34C-A87E-CF4A-B68E-DA59812919B1}"/>
              </a:ext>
            </a:extLst>
          </p:cNvPr>
          <p:cNvSpPr>
            <a:spLocks noGrp="1"/>
          </p:cNvSpPr>
          <p:nvPr>
            <p:ph type="title"/>
          </p:nvPr>
        </p:nvSpPr>
        <p:spPr/>
        <p:txBody>
          <a:bodyPr/>
          <a:lstStyle/>
          <a:p>
            <a:r>
              <a:rPr lang="en-US" dirty="0"/>
              <a:t>Scenario</a:t>
            </a:r>
          </a:p>
        </p:txBody>
      </p:sp>
      <p:sp>
        <p:nvSpPr>
          <p:cNvPr id="3" name="Content Placeholder 2">
            <a:extLst>
              <a:ext uri="{FF2B5EF4-FFF2-40B4-BE49-F238E27FC236}">
                <a16:creationId xmlns:a16="http://schemas.microsoft.com/office/drawing/2014/main" id="{312977A9-9F1E-3246-933C-3130A3F7E783}"/>
              </a:ext>
            </a:extLst>
          </p:cNvPr>
          <p:cNvSpPr>
            <a:spLocks noGrp="1"/>
          </p:cNvSpPr>
          <p:nvPr>
            <p:ph idx="1"/>
          </p:nvPr>
        </p:nvSpPr>
        <p:spPr>
          <a:xfrm>
            <a:off x="1251678" y="1421027"/>
            <a:ext cx="10178322" cy="5054588"/>
          </a:xfrm>
        </p:spPr>
        <p:txBody>
          <a:bodyPr>
            <a:normAutofit/>
          </a:bodyPr>
          <a:lstStyle/>
          <a:p>
            <a:r>
              <a:rPr lang="en-US" dirty="0"/>
              <a:t>Two of the new students who entered the program this week are on medications which requires them to come to wellness daily for morning medications. </a:t>
            </a:r>
          </a:p>
          <a:p>
            <a:r>
              <a:rPr lang="en-US" dirty="0"/>
              <a:t>Cheryl, a gregarious, fun, up beat student takes a BP medication.</a:t>
            </a:r>
          </a:p>
          <a:p>
            <a:r>
              <a:rPr lang="en-US" dirty="0"/>
              <a:t>Susan, an abrasive, moody student, is on two psychotropic medications and she has been told she has to come and get her medication before the start of the training day. </a:t>
            </a:r>
          </a:p>
          <a:p>
            <a:r>
              <a:rPr lang="en-US" dirty="0"/>
              <a:t>Susan was late leaving the dorm, due to a meeting with her RA,  she came to wellness to get her morning medications. She was told because the training day had already started, she would have to wait until the next open call to get her medications. The nurses did not give her a chance to explain why she was late. </a:t>
            </a:r>
          </a:p>
          <a:p>
            <a:r>
              <a:rPr lang="en-US" dirty="0"/>
              <a:t>At the same time Cheryl came in and the nurses told her to have a seat and they would get her blood pressure and get her medications ready.  </a:t>
            </a:r>
          </a:p>
          <a:p>
            <a:pPr lvl="1"/>
            <a:r>
              <a:rPr lang="en-US" sz="2000" dirty="0"/>
              <a:t>Based on the above information were the students treated fairly? </a:t>
            </a:r>
          </a:p>
          <a:p>
            <a:pPr lvl="1"/>
            <a:r>
              <a:rPr lang="en-US" sz="2000" dirty="0"/>
              <a:t>What should have been done differently? </a:t>
            </a:r>
          </a:p>
          <a:p>
            <a:endParaRPr lang="en-US" dirty="0"/>
          </a:p>
        </p:txBody>
      </p:sp>
    </p:spTree>
    <p:extLst>
      <p:ext uri="{BB962C8B-B14F-4D97-AF65-F5344CB8AC3E}">
        <p14:creationId xmlns:p14="http://schemas.microsoft.com/office/powerpoint/2010/main" val="93322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1251678" y="1717589"/>
            <a:ext cx="10178322" cy="4162003"/>
          </a:xfrm>
        </p:spPr>
        <p:txBody>
          <a:bodyPr>
            <a:normAutofit/>
          </a:bodyPr>
          <a:lstStyle/>
          <a:p>
            <a:r>
              <a:rPr lang="en-US" sz="2800" b="1" dirty="0"/>
              <a:t>After this presentation, participants will be able to:</a:t>
            </a:r>
            <a:endParaRPr lang="en-US" sz="2800" dirty="0"/>
          </a:p>
          <a:p>
            <a:pPr lvl="1"/>
            <a:r>
              <a:rPr lang="en-US" sz="2400" dirty="0"/>
              <a:t>Define ethics as used in the nursing profession </a:t>
            </a:r>
          </a:p>
          <a:p>
            <a:pPr lvl="1"/>
            <a:r>
              <a:rPr lang="en-US" sz="2400" dirty="0"/>
              <a:t>Name three of the seven Ethical Principles for Nurses</a:t>
            </a:r>
          </a:p>
          <a:p>
            <a:pPr lvl="1"/>
            <a:r>
              <a:rPr lang="en-US" sz="2400" dirty="0"/>
              <a:t>List two of the five fundamental components in ethical decision making </a:t>
            </a:r>
          </a:p>
          <a:p>
            <a:pPr lvl="1"/>
            <a:r>
              <a:rPr lang="en-US" sz="2400" dirty="0"/>
              <a:t>Identify the nine provisions of the Code of Ethics for Nurses as set out by the American Nurses Association (ANA)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Scenario </a:t>
            </a:r>
            <a:endParaRPr lang="en-US" dirty="0"/>
          </a:p>
        </p:txBody>
      </p:sp>
      <p:sp>
        <p:nvSpPr>
          <p:cNvPr id="3" name="Content Placeholder 2"/>
          <p:cNvSpPr>
            <a:spLocks noGrp="1"/>
          </p:cNvSpPr>
          <p:nvPr>
            <p:ph idx="1"/>
          </p:nvPr>
        </p:nvSpPr>
        <p:spPr>
          <a:xfrm>
            <a:off x="1251678" y="1470455"/>
            <a:ext cx="10178322" cy="4409138"/>
          </a:xfrm>
        </p:spPr>
        <p:txBody>
          <a:bodyPr/>
          <a:lstStyle/>
          <a:p>
            <a:r>
              <a:rPr lang="en-US" dirty="0"/>
              <a:t>It is Friday afternoon and new student Laurel who arrived on Wednesday is out of her Adderall 20 mg.  You know Stacy was on Adderall, but it was recently discontinued and she is no longer on center.  You think it will be ok just this one time to take enough medications to cover Laurel for the weekend, until you can get her Rx filled. </a:t>
            </a:r>
          </a:p>
          <a:p>
            <a:pPr lvl="1"/>
            <a:r>
              <a:rPr lang="en-US" sz="2000" dirty="0"/>
              <a:t>What is the ethical dilemma? </a:t>
            </a:r>
          </a:p>
          <a:p>
            <a:pPr lvl="1"/>
            <a:r>
              <a:rPr lang="en-US" sz="2000" dirty="0"/>
              <a:t>Do you consider this fraud? </a:t>
            </a:r>
          </a:p>
          <a:p>
            <a:pPr lvl="1"/>
            <a:r>
              <a:rPr lang="en-US" sz="2000" dirty="0"/>
              <a:t>What would you do if you knew this was happening on you center? </a:t>
            </a:r>
          </a:p>
          <a:p>
            <a:endParaRPr lang="en-US" dirty="0"/>
          </a:p>
        </p:txBody>
      </p:sp>
    </p:spTree>
    <p:extLst>
      <p:ext uri="{BB962C8B-B14F-4D97-AF65-F5344CB8AC3E}">
        <p14:creationId xmlns:p14="http://schemas.microsoft.com/office/powerpoint/2010/main" val="195225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70169-73B7-E349-88CF-6E2C4BC07DDF}"/>
              </a:ext>
            </a:extLst>
          </p:cNvPr>
          <p:cNvSpPr>
            <a:spLocks noGrp="1"/>
          </p:cNvSpPr>
          <p:nvPr>
            <p:ph type="title"/>
          </p:nvPr>
        </p:nvSpPr>
        <p:spPr/>
        <p:txBody>
          <a:bodyPr>
            <a:normAutofit/>
          </a:bodyPr>
          <a:lstStyle/>
          <a:p>
            <a:r>
              <a:rPr lang="en-US" sz="4000" dirty="0"/>
              <a:t>Scenario</a:t>
            </a:r>
          </a:p>
        </p:txBody>
      </p:sp>
      <p:sp>
        <p:nvSpPr>
          <p:cNvPr id="3" name="Content Placeholder 2">
            <a:extLst>
              <a:ext uri="{FF2B5EF4-FFF2-40B4-BE49-F238E27FC236}">
                <a16:creationId xmlns:a16="http://schemas.microsoft.com/office/drawing/2014/main" id="{A410385D-D6B6-DC41-A4E8-2A58E52F8823}"/>
              </a:ext>
            </a:extLst>
          </p:cNvPr>
          <p:cNvSpPr>
            <a:spLocks noGrp="1"/>
          </p:cNvSpPr>
          <p:nvPr>
            <p:ph idx="1"/>
          </p:nvPr>
        </p:nvSpPr>
        <p:spPr>
          <a:xfrm>
            <a:off x="1251678" y="1346887"/>
            <a:ext cx="10178322" cy="4532706"/>
          </a:xfrm>
        </p:spPr>
        <p:txBody>
          <a:bodyPr>
            <a:normAutofit/>
          </a:bodyPr>
          <a:lstStyle/>
          <a:p>
            <a:r>
              <a:rPr lang="en-US" dirty="0"/>
              <a:t>Gretchen comes to you and tells you she has been in a compromising situation last weekend and may have been exposed to HIV. Gretchen tells you who she was with and you know the status of that student. </a:t>
            </a:r>
          </a:p>
          <a:p>
            <a:pPr lvl="1"/>
            <a:r>
              <a:rPr lang="en-US" sz="2000" dirty="0"/>
              <a:t>Are you violating the other students right to privacy (HIPAA) if you tell the students’ status to Gretchen? </a:t>
            </a:r>
          </a:p>
          <a:p>
            <a:pPr lvl="1"/>
            <a:r>
              <a:rPr lang="en-US" sz="2000" dirty="0"/>
              <a:t>Does Gretchen have a right to know the status? </a:t>
            </a:r>
          </a:p>
          <a:p>
            <a:pPr lvl="1"/>
            <a:r>
              <a:rPr lang="en-US" sz="2000" dirty="0"/>
              <a:t>What is the best way to handle this situation? </a:t>
            </a:r>
          </a:p>
          <a:p>
            <a:pPr lvl="1"/>
            <a:r>
              <a:rPr lang="en-US" sz="2000" dirty="0"/>
              <a:t>Do you know your state law regarding sharing HIV status?</a:t>
            </a:r>
          </a:p>
          <a:p>
            <a:pPr lvl="1"/>
            <a:r>
              <a:rPr lang="en-US" sz="2000" dirty="0"/>
              <a:t>How do you balance Gretchen's right to know whether she’s been exposed to HIV with the other student’s right to privacy?</a:t>
            </a:r>
          </a:p>
          <a:p>
            <a:pPr lvl="1"/>
            <a:endParaRPr lang="en-US" dirty="0"/>
          </a:p>
        </p:txBody>
      </p:sp>
      <p:sp>
        <p:nvSpPr>
          <p:cNvPr id="4" name="TextBox 3"/>
          <p:cNvSpPr txBox="1"/>
          <p:nvPr/>
        </p:nvSpPr>
        <p:spPr>
          <a:xfrm>
            <a:off x="1508166" y="6127668"/>
            <a:ext cx="9084624" cy="307777"/>
          </a:xfrm>
          <a:prstGeom prst="rect">
            <a:avLst/>
          </a:prstGeom>
          <a:noFill/>
        </p:spPr>
        <p:txBody>
          <a:bodyPr wrap="square" rtlCol="0">
            <a:spAutoFit/>
          </a:bodyPr>
          <a:lstStyle/>
          <a:p>
            <a:r>
              <a:rPr lang="en-US" sz="1400" dirty="0"/>
              <a:t>See PRH 6.11 R5 for Job Corps’ policy on handling HIV testing. </a:t>
            </a:r>
          </a:p>
        </p:txBody>
      </p:sp>
    </p:spTree>
    <p:extLst>
      <p:ext uri="{BB962C8B-B14F-4D97-AF65-F5344CB8AC3E}">
        <p14:creationId xmlns:p14="http://schemas.microsoft.com/office/powerpoint/2010/main" val="1707344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AF4E1-D8AF-314A-A6EA-801B39145088}"/>
              </a:ext>
            </a:extLst>
          </p:cNvPr>
          <p:cNvSpPr>
            <a:spLocks noGrp="1"/>
          </p:cNvSpPr>
          <p:nvPr>
            <p:ph type="title"/>
          </p:nvPr>
        </p:nvSpPr>
        <p:spPr/>
        <p:txBody>
          <a:bodyPr>
            <a:normAutofit/>
          </a:bodyPr>
          <a:lstStyle/>
          <a:p>
            <a:r>
              <a:rPr lang="en-US" sz="4000" dirty="0"/>
              <a:t>Scenario</a:t>
            </a:r>
          </a:p>
        </p:txBody>
      </p:sp>
      <p:sp>
        <p:nvSpPr>
          <p:cNvPr id="3" name="Content Placeholder 2">
            <a:extLst>
              <a:ext uri="{FF2B5EF4-FFF2-40B4-BE49-F238E27FC236}">
                <a16:creationId xmlns:a16="http://schemas.microsoft.com/office/drawing/2014/main" id="{9E29F9E6-BAB3-6849-8B04-7B15D64DF2AC}"/>
              </a:ext>
            </a:extLst>
          </p:cNvPr>
          <p:cNvSpPr>
            <a:spLocks noGrp="1"/>
          </p:cNvSpPr>
          <p:nvPr>
            <p:ph idx="1"/>
          </p:nvPr>
        </p:nvSpPr>
        <p:spPr>
          <a:xfrm>
            <a:off x="1251678" y="1260389"/>
            <a:ext cx="10178322" cy="4619203"/>
          </a:xfrm>
        </p:spPr>
        <p:txBody>
          <a:bodyPr/>
          <a:lstStyle/>
          <a:p>
            <a:r>
              <a:rPr lang="en-US" dirty="0"/>
              <a:t>Sharon, a 16-year-old student, comes to you and tells you she has missed her period and she requests a urine pregnancy test. The results come back positive. Sharon is distraught with the results and becomes hysterical. She is afraid to tell her family. Sharon is not sure she wants to keep the pregnancy and wants to know her options. </a:t>
            </a:r>
          </a:p>
          <a:p>
            <a:endParaRPr lang="en-US" dirty="0"/>
          </a:p>
          <a:p>
            <a:r>
              <a:rPr lang="en-US" dirty="0"/>
              <a:t>Due to your personal beliefs, you do not feel comfortable giving Sharon information about terminating her pregnancy. </a:t>
            </a:r>
          </a:p>
          <a:p>
            <a:pPr lvl="1"/>
            <a:r>
              <a:rPr lang="en-US" sz="2000" dirty="0"/>
              <a:t>Are you ethically required to make sure she is informed on all options?</a:t>
            </a:r>
          </a:p>
          <a:p>
            <a:pPr lvl="1"/>
            <a:r>
              <a:rPr lang="en-US" sz="2000" dirty="0"/>
              <a:t>Should you contact Sharon’s family and inform them of the pregnancy? </a:t>
            </a:r>
          </a:p>
          <a:p>
            <a:pPr lvl="1"/>
            <a:r>
              <a:rPr lang="en-US" sz="2000" dirty="0"/>
              <a:t>Who should be involved in making the decision about termination?</a:t>
            </a:r>
          </a:p>
          <a:p>
            <a:endParaRPr lang="en-US" dirty="0"/>
          </a:p>
          <a:p>
            <a:endParaRPr lang="en-US" dirty="0"/>
          </a:p>
        </p:txBody>
      </p:sp>
    </p:spTree>
    <p:extLst>
      <p:ext uri="{BB962C8B-B14F-4D97-AF65-F5344CB8AC3E}">
        <p14:creationId xmlns:p14="http://schemas.microsoft.com/office/powerpoint/2010/main" val="1858093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E045B-5A75-7647-B281-1DFF41E3DBBD}"/>
              </a:ext>
            </a:extLst>
          </p:cNvPr>
          <p:cNvSpPr>
            <a:spLocks noGrp="1"/>
          </p:cNvSpPr>
          <p:nvPr>
            <p:ph type="title"/>
          </p:nvPr>
        </p:nvSpPr>
        <p:spPr/>
        <p:txBody>
          <a:bodyPr>
            <a:normAutofit/>
          </a:bodyPr>
          <a:lstStyle/>
          <a:p>
            <a:r>
              <a:rPr lang="en-US" sz="4000" dirty="0"/>
              <a:t>Scenario</a:t>
            </a:r>
          </a:p>
        </p:txBody>
      </p:sp>
      <p:sp>
        <p:nvSpPr>
          <p:cNvPr id="3" name="Content Placeholder 2">
            <a:extLst>
              <a:ext uri="{FF2B5EF4-FFF2-40B4-BE49-F238E27FC236}">
                <a16:creationId xmlns:a16="http://schemas.microsoft.com/office/drawing/2014/main" id="{0B89562B-FFC0-BB4C-ABD2-3A1CEA6CF0ED}"/>
              </a:ext>
            </a:extLst>
          </p:cNvPr>
          <p:cNvSpPr>
            <a:spLocks noGrp="1"/>
          </p:cNvSpPr>
          <p:nvPr>
            <p:ph idx="1"/>
          </p:nvPr>
        </p:nvSpPr>
        <p:spPr>
          <a:xfrm>
            <a:off x="1251678" y="1297459"/>
            <a:ext cx="10178322" cy="5178156"/>
          </a:xfrm>
        </p:spPr>
        <p:txBody>
          <a:bodyPr/>
          <a:lstStyle/>
          <a:p>
            <a:r>
              <a:rPr lang="en-US" dirty="0"/>
              <a:t>Anthony, a 22-year-old new student, requests to speak with you during his orientation to wellness. He tells you he ran out of his medication and is feeling like he is losing control. Anthony did not disclose his mental health history prior to enrollment; your CMHC will not be in until next week and can’t be contacted and your center physician will not order psychotropic medications without a mental health evaluation. </a:t>
            </a:r>
          </a:p>
          <a:p>
            <a:endParaRPr lang="en-US" dirty="0"/>
          </a:p>
          <a:p>
            <a:r>
              <a:rPr lang="en-US" dirty="0"/>
              <a:t>To further complicate the situation Anthony does not have insurance and you are over your budget for the month. </a:t>
            </a:r>
          </a:p>
          <a:p>
            <a:pPr lvl="1"/>
            <a:r>
              <a:rPr lang="en-US" sz="2000" dirty="0"/>
              <a:t>Who should you contact immediately?</a:t>
            </a:r>
          </a:p>
          <a:p>
            <a:pPr lvl="1"/>
            <a:r>
              <a:rPr lang="en-US" sz="2000" dirty="0"/>
              <a:t>What should the center do regarding paying for the medication?</a:t>
            </a:r>
          </a:p>
          <a:p>
            <a:endParaRPr lang="en-US" dirty="0"/>
          </a:p>
        </p:txBody>
      </p:sp>
    </p:spTree>
    <p:extLst>
      <p:ext uri="{BB962C8B-B14F-4D97-AF65-F5344CB8AC3E}">
        <p14:creationId xmlns:p14="http://schemas.microsoft.com/office/powerpoint/2010/main" val="991342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FADC3-F96A-5340-86D6-CD620BA2590A}"/>
              </a:ext>
            </a:extLst>
          </p:cNvPr>
          <p:cNvSpPr>
            <a:spLocks noGrp="1"/>
          </p:cNvSpPr>
          <p:nvPr>
            <p:ph type="title"/>
          </p:nvPr>
        </p:nvSpPr>
        <p:spPr>
          <a:xfrm>
            <a:off x="1251678" y="382385"/>
            <a:ext cx="10178322" cy="878004"/>
          </a:xfrm>
        </p:spPr>
        <p:txBody>
          <a:bodyPr>
            <a:normAutofit/>
          </a:bodyPr>
          <a:lstStyle/>
          <a:p>
            <a:r>
              <a:rPr lang="en-US" sz="4000" dirty="0"/>
              <a:t>Scenario</a:t>
            </a:r>
          </a:p>
        </p:txBody>
      </p:sp>
      <p:sp>
        <p:nvSpPr>
          <p:cNvPr id="3" name="Content Placeholder 2">
            <a:extLst>
              <a:ext uri="{FF2B5EF4-FFF2-40B4-BE49-F238E27FC236}">
                <a16:creationId xmlns:a16="http://schemas.microsoft.com/office/drawing/2014/main" id="{49A2230B-7CED-DF4C-9556-40EF3814DC81}"/>
              </a:ext>
            </a:extLst>
          </p:cNvPr>
          <p:cNvSpPr>
            <a:spLocks noGrp="1"/>
          </p:cNvSpPr>
          <p:nvPr>
            <p:ph idx="1"/>
          </p:nvPr>
        </p:nvSpPr>
        <p:spPr>
          <a:xfrm>
            <a:off x="1251678" y="1136823"/>
            <a:ext cx="10178322" cy="5090982"/>
          </a:xfrm>
        </p:spPr>
        <p:txBody>
          <a:bodyPr>
            <a:noAutofit/>
          </a:bodyPr>
          <a:lstStyle/>
          <a:p>
            <a:r>
              <a:rPr lang="en-US" sz="1800" dirty="0"/>
              <a:t>You work with only one other nurse at your center.  He comes to you and reports that he has completed the controlled medications count for the week.  You know that two people are supposed to count, but you are busy and let it go.  This goes on for several weeks.  You know that you should do the count with the other nurse, but he has been working with you for a long time, you trust him completely, and you are very busy with other duties. </a:t>
            </a:r>
          </a:p>
          <a:p>
            <a:r>
              <a:rPr lang="en-US" sz="1800" dirty="0"/>
              <a:t>Your colleague calls in sick one day, which leaves you to do open hours.  You open the controlled medication cabinet to get out medication for a student and find the count is incorrect.  After open hours you go back and realize there is a large quantity of controlled medication missing.  There are only two keys to the controlled medication cabinet and you know that you have not taken any of the medications.  </a:t>
            </a:r>
          </a:p>
          <a:p>
            <a:r>
              <a:rPr lang="en-US" sz="1800" dirty="0"/>
              <a:t>You know that if you report it, you will be in trouble since you did not follow </a:t>
            </a:r>
            <a:r>
              <a:rPr lang="en-US" sz="1800" dirty="0" err="1"/>
              <a:t>ePRH</a:t>
            </a:r>
            <a:r>
              <a:rPr lang="en-US" sz="1800" dirty="0"/>
              <a:t> requirements of counting and reconciling weekly.  You decide to wait and talk to the other nurse in the morning when he returns.  He denies taking the medication and accuses you because you were the last one in the controlled medication cabinet.   </a:t>
            </a:r>
          </a:p>
          <a:p>
            <a:pPr lvl="1"/>
            <a:r>
              <a:rPr lang="en-US" dirty="0"/>
              <a:t>What are you going to do now? </a:t>
            </a:r>
          </a:p>
          <a:p>
            <a:pPr lvl="1"/>
            <a:r>
              <a:rPr lang="en-US" dirty="0"/>
              <a:t>What could happen to you?</a:t>
            </a:r>
          </a:p>
        </p:txBody>
      </p:sp>
    </p:spTree>
    <p:extLst>
      <p:ext uri="{BB962C8B-B14F-4D97-AF65-F5344CB8AC3E}">
        <p14:creationId xmlns:p14="http://schemas.microsoft.com/office/powerpoint/2010/main" val="1663124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1055E-DC19-E147-97A3-29DAD1B5E473}"/>
              </a:ext>
            </a:extLst>
          </p:cNvPr>
          <p:cNvSpPr>
            <a:spLocks noGrp="1"/>
          </p:cNvSpPr>
          <p:nvPr>
            <p:ph type="title"/>
          </p:nvPr>
        </p:nvSpPr>
        <p:spPr>
          <a:xfrm>
            <a:off x="1251678" y="382385"/>
            <a:ext cx="10178322" cy="890361"/>
          </a:xfrm>
        </p:spPr>
        <p:txBody>
          <a:bodyPr>
            <a:normAutofit/>
          </a:bodyPr>
          <a:lstStyle/>
          <a:p>
            <a:r>
              <a:rPr lang="en-US" sz="4000" dirty="0"/>
              <a:t>Scenario</a:t>
            </a:r>
          </a:p>
        </p:txBody>
      </p:sp>
      <p:sp>
        <p:nvSpPr>
          <p:cNvPr id="3" name="Content Placeholder 2">
            <a:extLst>
              <a:ext uri="{FF2B5EF4-FFF2-40B4-BE49-F238E27FC236}">
                <a16:creationId xmlns:a16="http://schemas.microsoft.com/office/drawing/2014/main" id="{A5B1E481-DE97-BD43-BFF7-DE662F556B7F}"/>
              </a:ext>
            </a:extLst>
          </p:cNvPr>
          <p:cNvSpPr>
            <a:spLocks noGrp="1"/>
          </p:cNvSpPr>
          <p:nvPr>
            <p:ph idx="1"/>
          </p:nvPr>
        </p:nvSpPr>
        <p:spPr>
          <a:xfrm>
            <a:off x="1251678" y="1272746"/>
            <a:ext cx="10178322" cy="5103339"/>
          </a:xfrm>
        </p:spPr>
        <p:txBody>
          <a:bodyPr>
            <a:normAutofit/>
          </a:bodyPr>
          <a:lstStyle/>
          <a:p>
            <a:r>
              <a:rPr lang="en-US" dirty="0"/>
              <a:t>One of the female nurses seems to have become very friendly with a new 17-year-old male student.  At first you thought it was nice that your coworker has such a good relationship with the students, but now you’re starting to wonder if the relationship is appropriate.  The male student comes into the HWC nearly every day and only wants to talk your coworker. On numerous occasions, you’ve witnessed your coworker chatting with the male student in the halls, in the parking lot, and near the dormitories. In addition, the other day you think that you saw the nurse hand him money; however, you are not certain.</a:t>
            </a:r>
          </a:p>
          <a:p>
            <a:r>
              <a:rPr lang="en-US" dirty="0"/>
              <a:t>You don’t want to get your coworker in trouble and are not completely sure if there is anything going on; however, your intuition tells you something is not right.</a:t>
            </a:r>
          </a:p>
          <a:p>
            <a:pPr lvl="1"/>
            <a:r>
              <a:rPr lang="en-US" dirty="0"/>
              <a:t>Who would you talk to about it and why? </a:t>
            </a:r>
          </a:p>
          <a:p>
            <a:pPr lvl="1"/>
            <a:r>
              <a:rPr lang="en-US" dirty="0"/>
              <a:t>What would you say?</a:t>
            </a:r>
          </a:p>
          <a:p>
            <a:pPr lvl="1"/>
            <a:r>
              <a:rPr lang="en-US" dirty="0"/>
              <a:t>Are you obligated to report your fellow nurse to human resources?</a:t>
            </a:r>
          </a:p>
          <a:p>
            <a:pPr lvl="1"/>
            <a:r>
              <a:rPr lang="en-US" dirty="0"/>
              <a:t>If you saw them hugging would it change how you would handle the situation? </a:t>
            </a:r>
          </a:p>
        </p:txBody>
      </p:sp>
    </p:spTree>
    <p:extLst>
      <p:ext uri="{BB962C8B-B14F-4D97-AF65-F5344CB8AC3E}">
        <p14:creationId xmlns:p14="http://schemas.microsoft.com/office/powerpoint/2010/main" val="3473973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91507"/>
          </a:xfrm>
        </p:spPr>
        <p:txBody>
          <a:bodyPr>
            <a:normAutofit/>
          </a:bodyPr>
          <a:lstStyle/>
          <a:p>
            <a:r>
              <a:rPr lang="en-US" sz="4000" dirty="0"/>
              <a:t>Scenario</a:t>
            </a:r>
          </a:p>
        </p:txBody>
      </p:sp>
      <p:sp>
        <p:nvSpPr>
          <p:cNvPr id="3" name="Content Placeholder 2"/>
          <p:cNvSpPr>
            <a:spLocks noGrp="1"/>
          </p:cNvSpPr>
          <p:nvPr>
            <p:ph idx="1"/>
          </p:nvPr>
        </p:nvSpPr>
        <p:spPr>
          <a:xfrm>
            <a:off x="1251678" y="1346887"/>
            <a:ext cx="10178322" cy="4769708"/>
          </a:xfrm>
        </p:spPr>
        <p:txBody>
          <a:bodyPr>
            <a:normAutofit/>
          </a:bodyPr>
          <a:lstStyle/>
          <a:p>
            <a:r>
              <a:rPr lang="en-US" dirty="0"/>
              <a:t>Shawna is a Wellness Manager at another center in the same Region. Her son, Keith, is 23 and has been on your center for 3 weeks. Keith has a history of Major Depression and ADHD. His mom has supervised his medications which has been the same for 2 years now. His mother has called several times wanting to get information from you. Keith refuses to sign a release of information.</a:t>
            </a:r>
          </a:p>
          <a:p>
            <a:r>
              <a:rPr lang="en-US" dirty="0"/>
              <a:t>Shawna says we work together and I really need to know how he is doing. She says I won’t tell him anything you say. You are a mother too and understand her concern.</a:t>
            </a:r>
          </a:p>
          <a:p>
            <a:pPr lvl="1">
              <a:spcBef>
                <a:spcPts val="0"/>
              </a:spcBef>
            </a:pPr>
            <a:r>
              <a:rPr lang="en-US" dirty="0"/>
              <a:t>What would you say to Shawna?</a:t>
            </a:r>
          </a:p>
          <a:p>
            <a:pPr>
              <a:spcBef>
                <a:spcPts val="0"/>
              </a:spcBef>
            </a:pPr>
            <a:endParaRPr lang="en-US" dirty="0"/>
          </a:p>
          <a:p>
            <a:pPr>
              <a:spcBef>
                <a:spcPts val="0"/>
              </a:spcBef>
            </a:pPr>
            <a:r>
              <a:rPr lang="en-US" dirty="0"/>
              <a:t>Shawna calls your CD and your CD says “Job Corps is one program.  Just give the information to Shawna, ok?”</a:t>
            </a:r>
          </a:p>
          <a:p>
            <a:pPr lvl="1">
              <a:spcBef>
                <a:spcPts val="0"/>
              </a:spcBef>
            </a:pPr>
            <a:r>
              <a:rPr lang="en-US" dirty="0"/>
              <a:t>What would you do?</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65647"/>
          </a:xfrm>
        </p:spPr>
        <p:txBody>
          <a:bodyPr>
            <a:normAutofit/>
          </a:bodyPr>
          <a:lstStyle/>
          <a:p>
            <a:r>
              <a:rPr lang="en-US" sz="4000" dirty="0"/>
              <a:t>Scenario</a:t>
            </a:r>
          </a:p>
        </p:txBody>
      </p:sp>
      <p:sp>
        <p:nvSpPr>
          <p:cNvPr id="3" name="Content Placeholder 2"/>
          <p:cNvSpPr>
            <a:spLocks noGrp="1"/>
          </p:cNvSpPr>
          <p:nvPr>
            <p:ph idx="1"/>
          </p:nvPr>
        </p:nvSpPr>
        <p:spPr>
          <a:xfrm>
            <a:off x="1251678" y="1532237"/>
            <a:ext cx="10178322" cy="4347355"/>
          </a:xfrm>
        </p:spPr>
        <p:txBody>
          <a:bodyPr/>
          <a:lstStyle/>
          <a:p>
            <a:pPr marL="0" indent="0">
              <a:buNone/>
            </a:pPr>
            <a:r>
              <a:rPr lang="en-US" dirty="0"/>
              <a:t>A staff member comes in complaining of headache and nausea and you give them a Tylenol and Phenergan.</a:t>
            </a:r>
          </a:p>
          <a:p>
            <a:pPr marL="0" indent="0">
              <a:buNone/>
            </a:pPr>
            <a:endParaRPr lang="en-US" dirty="0"/>
          </a:p>
          <a:p>
            <a:pPr marL="0" indent="0">
              <a:buNone/>
            </a:pPr>
            <a:r>
              <a:rPr lang="en-US" dirty="0"/>
              <a:t>Keep in mind the medication and supplies are purchased with government monies for student use. </a:t>
            </a:r>
          </a:p>
          <a:p>
            <a:pPr lvl="1"/>
            <a:r>
              <a:rPr lang="en-US" dirty="0"/>
              <a:t>Can you give medication to a staff member?</a:t>
            </a:r>
          </a:p>
          <a:p>
            <a:pPr lvl="1"/>
            <a:r>
              <a:rPr lang="en-US" dirty="0"/>
              <a:t>Could this be viewed as practicing medicine and working outside of your scope?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26285"/>
          </a:xfrm>
        </p:spPr>
        <p:txBody>
          <a:bodyPr>
            <a:normAutofit/>
          </a:bodyPr>
          <a:lstStyle/>
          <a:p>
            <a:r>
              <a:rPr lang="en-US" sz="4000" dirty="0"/>
              <a:t>Scenario</a:t>
            </a:r>
          </a:p>
        </p:txBody>
      </p:sp>
      <p:sp>
        <p:nvSpPr>
          <p:cNvPr id="3" name="Content Placeholder 2"/>
          <p:cNvSpPr>
            <a:spLocks noGrp="1"/>
          </p:cNvSpPr>
          <p:nvPr>
            <p:ph idx="1"/>
          </p:nvPr>
        </p:nvSpPr>
        <p:spPr>
          <a:xfrm>
            <a:off x="1251678" y="1408671"/>
            <a:ext cx="10178322" cy="4470922"/>
          </a:xfrm>
        </p:spPr>
        <p:txBody>
          <a:bodyPr>
            <a:normAutofit/>
          </a:bodyPr>
          <a:lstStyle/>
          <a:p>
            <a:r>
              <a:rPr lang="en-US" dirty="0"/>
              <a:t>Your corporate office asks you to go to their sister center in another state to be acting HWM for 2 weeks while the current HWM is on leave.</a:t>
            </a:r>
          </a:p>
          <a:p>
            <a:r>
              <a:rPr lang="en-US" dirty="0"/>
              <a:t>Your nursing license is a single state license. </a:t>
            </a:r>
          </a:p>
          <a:p>
            <a:pPr lvl="1"/>
            <a:r>
              <a:rPr lang="en-US" sz="2000" dirty="0"/>
              <a:t>What do you do?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79150"/>
          </a:xfrm>
        </p:spPr>
        <p:txBody>
          <a:bodyPr>
            <a:normAutofit/>
          </a:bodyPr>
          <a:lstStyle/>
          <a:p>
            <a:r>
              <a:rPr lang="en-US" sz="4000" dirty="0"/>
              <a:t>Scenario</a:t>
            </a:r>
          </a:p>
        </p:txBody>
      </p:sp>
      <p:sp>
        <p:nvSpPr>
          <p:cNvPr id="3" name="Content Placeholder 2"/>
          <p:cNvSpPr>
            <a:spLocks noGrp="1"/>
          </p:cNvSpPr>
          <p:nvPr>
            <p:ph idx="1"/>
          </p:nvPr>
        </p:nvSpPr>
        <p:spPr>
          <a:xfrm>
            <a:off x="1251678" y="1309817"/>
            <a:ext cx="10178322" cy="4569776"/>
          </a:xfrm>
        </p:spPr>
        <p:txBody>
          <a:bodyPr/>
          <a:lstStyle/>
          <a:p>
            <a:r>
              <a:rPr lang="en-US" dirty="0"/>
              <a:t>In your state an LPN/VN can give a tuberculin skin test but can not read one based on practice acts but to save time she does and you sign off on the results.</a:t>
            </a:r>
          </a:p>
          <a:p>
            <a:endParaRPr lang="en-US" dirty="0"/>
          </a:p>
          <a:p>
            <a:r>
              <a:rPr lang="en-US" dirty="0"/>
              <a:t>In this case the LPN/VN is working outside of her license and you are aware and allowing this to occur. </a:t>
            </a:r>
          </a:p>
          <a:p>
            <a:pPr lvl="1"/>
            <a:r>
              <a:rPr lang="en-US" dirty="0"/>
              <a:t>Who is responsible if the LPN/VN misreads the results? </a:t>
            </a:r>
          </a:p>
          <a:p>
            <a:pPr lvl="1"/>
            <a:r>
              <a:rPr lang="en-US" dirty="0"/>
              <a:t>Are you being accountable if you knowingly delegate the LPN nurse to work outside of their scope? </a:t>
            </a:r>
          </a:p>
          <a:p>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9CAC-13CA-2140-97F9-46C17CBD369A}"/>
              </a:ext>
            </a:extLst>
          </p:cNvPr>
          <p:cNvSpPr>
            <a:spLocks noGrp="1"/>
          </p:cNvSpPr>
          <p:nvPr>
            <p:ph type="title"/>
          </p:nvPr>
        </p:nvSpPr>
        <p:spPr/>
        <p:txBody>
          <a:bodyPr/>
          <a:lstStyle/>
          <a:p>
            <a:r>
              <a:rPr lang="en-US" dirty="0"/>
              <a:t>Nursing Ethical questions</a:t>
            </a:r>
          </a:p>
        </p:txBody>
      </p:sp>
      <p:sp>
        <p:nvSpPr>
          <p:cNvPr id="3" name="Content Placeholder 2">
            <a:extLst>
              <a:ext uri="{FF2B5EF4-FFF2-40B4-BE49-F238E27FC236}">
                <a16:creationId xmlns:a16="http://schemas.microsoft.com/office/drawing/2014/main" id="{E75C2093-7869-F34F-BC9A-9368B50BBC96}"/>
              </a:ext>
            </a:extLst>
          </p:cNvPr>
          <p:cNvSpPr>
            <a:spLocks noGrp="1"/>
          </p:cNvSpPr>
          <p:nvPr>
            <p:ph idx="1"/>
          </p:nvPr>
        </p:nvSpPr>
        <p:spPr>
          <a:xfrm>
            <a:off x="1251678" y="1779373"/>
            <a:ext cx="10178322" cy="4100219"/>
          </a:xfrm>
        </p:spPr>
        <p:txBody>
          <a:bodyPr/>
          <a:lstStyle/>
          <a:p>
            <a:pPr>
              <a:buFont typeface="Gill Sans MT" panose="020B0502020104020203" pitchFamily="34" charset="0"/>
              <a:buChar char="–"/>
            </a:pPr>
            <a:r>
              <a:rPr lang="en-US" sz="2400" dirty="0"/>
              <a:t>What comes to mind when you hear Nursing Ethics?</a:t>
            </a:r>
          </a:p>
          <a:p>
            <a:pPr>
              <a:buFont typeface="Gill Sans MT" panose="020B0502020104020203" pitchFamily="34" charset="0"/>
              <a:buChar char="–"/>
            </a:pPr>
            <a:r>
              <a:rPr lang="en-US" sz="2400" dirty="0"/>
              <a:t>Do you even consider ethics when making decisions?</a:t>
            </a:r>
          </a:p>
          <a:p>
            <a:pPr>
              <a:buFont typeface="Gill Sans MT" panose="020B0502020104020203" pitchFamily="34" charset="0"/>
              <a:buChar char="–"/>
            </a:pPr>
            <a:r>
              <a:rPr lang="en-US" sz="2400" dirty="0"/>
              <a:t>Do ethics only effect major decisions such as end of life or research trials?</a:t>
            </a:r>
          </a:p>
          <a:p>
            <a:pPr>
              <a:buFont typeface="Gill Sans MT" panose="020B0502020104020203" pitchFamily="34" charset="0"/>
              <a:buChar char="–"/>
            </a:pPr>
            <a:r>
              <a:rPr lang="en-US" sz="2400" dirty="0"/>
              <a:t>How can ethical decisions effect your job performance? </a:t>
            </a:r>
          </a:p>
          <a:p>
            <a:pPr>
              <a:buFont typeface="Gill Sans MT" panose="020B0502020104020203"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225960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16220"/>
          </a:xfrm>
        </p:spPr>
        <p:txBody>
          <a:bodyPr>
            <a:normAutofit/>
          </a:bodyPr>
          <a:lstStyle/>
          <a:p>
            <a:r>
              <a:rPr lang="en-US" sz="4000" dirty="0"/>
              <a:t>Scenario</a:t>
            </a:r>
          </a:p>
        </p:txBody>
      </p:sp>
      <p:sp>
        <p:nvSpPr>
          <p:cNvPr id="3" name="Content Placeholder 2"/>
          <p:cNvSpPr>
            <a:spLocks noGrp="1"/>
          </p:cNvSpPr>
          <p:nvPr>
            <p:ph idx="1"/>
          </p:nvPr>
        </p:nvSpPr>
        <p:spPr>
          <a:xfrm>
            <a:off x="1251678" y="1433385"/>
            <a:ext cx="10178322" cy="4446208"/>
          </a:xfrm>
        </p:spPr>
        <p:txBody>
          <a:bodyPr>
            <a:normAutofit/>
          </a:bodyPr>
          <a:lstStyle/>
          <a:p>
            <a:r>
              <a:rPr lang="en-US" dirty="0"/>
              <a:t>Brian is disruptive in class and is constantly in trouble in his dorm. You suspect he has ADHD,  but he doesn’t have a diagnosis, he also has a documented seizure disorder.  Your Center Director is fed up with Brian’s behavior and asks you to put Brian out on a MSWR. Your CMHC is not agreeable. You place Brian on MSWR for seizure disorder without consulting the center physician. </a:t>
            </a:r>
          </a:p>
          <a:p>
            <a:pPr lvl="1"/>
            <a:r>
              <a:rPr lang="en-US" sz="2000" dirty="0"/>
              <a:t>Are you practicing medicine by assigning a diagnosis code without consulting the center physician? </a:t>
            </a:r>
          </a:p>
          <a:p>
            <a:pPr lvl="1"/>
            <a:r>
              <a:rPr lang="en-US" sz="2000" dirty="0"/>
              <a:t>What should you do in this situation?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17FA3-42FB-8349-BBB2-2806729C91D7}"/>
              </a:ext>
            </a:extLst>
          </p:cNvPr>
          <p:cNvSpPr>
            <a:spLocks noGrp="1"/>
          </p:cNvSpPr>
          <p:nvPr>
            <p:ph type="title"/>
          </p:nvPr>
        </p:nvSpPr>
        <p:spPr>
          <a:xfrm>
            <a:off x="1251678" y="382385"/>
            <a:ext cx="10178322" cy="779150"/>
          </a:xfrm>
        </p:spPr>
        <p:txBody>
          <a:bodyPr>
            <a:normAutofit/>
          </a:bodyPr>
          <a:lstStyle/>
          <a:p>
            <a:r>
              <a:rPr lang="en-US" sz="4000" dirty="0"/>
              <a:t>Resources</a:t>
            </a:r>
          </a:p>
        </p:txBody>
      </p:sp>
      <p:sp>
        <p:nvSpPr>
          <p:cNvPr id="3" name="Content Placeholder 2">
            <a:extLst>
              <a:ext uri="{FF2B5EF4-FFF2-40B4-BE49-F238E27FC236}">
                <a16:creationId xmlns:a16="http://schemas.microsoft.com/office/drawing/2014/main" id="{CCB15E0E-77CC-0946-AA78-3719BD2B671A}"/>
              </a:ext>
            </a:extLst>
          </p:cNvPr>
          <p:cNvSpPr>
            <a:spLocks noGrp="1"/>
          </p:cNvSpPr>
          <p:nvPr>
            <p:ph idx="1"/>
          </p:nvPr>
        </p:nvSpPr>
        <p:spPr>
          <a:xfrm>
            <a:off x="1251678" y="1272747"/>
            <a:ext cx="10338960" cy="4606846"/>
          </a:xfrm>
        </p:spPr>
        <p:txBody>
          <a:bodyPr>
            <a:noAutofit/>
          </a:bodyPr>
          <a:lstStyle/>
          <a:p>
            <a:r>
              <a:rPr lang="en-US" sz="1600" dirty="0"/>
              <a:t>American Nurses Association, </a:t>
            </a:r>
            <a:r>
              <a:rPr lang="en-US" sz="1600" i="1" dirty="0"/>
              <a:t>Code of Ethics for Nurses with Interpretive Statements </a:t>
            </a:r>
            <a:r>
              <a:rPr lang="en-US" sz="1600" dirty="0"/>
              <a:t>(Silver Spring, MD: ANA, 2015)</a:t>
            </a:r>
          </a:p>
          <a:p>
            <a:r>
              <a:rPr lang="en-US" sz="1600" dirty="0"/>
              <a:t>Congress EP. </a:t>
            </a:r>
            <a:r>
              <a:rPr lang="en-US" sz="1600" i="1" dirty="0"/>
              <a:t>Social Work Values and Ethics: Identifying and Resolving Professional Dilemmas</a:t>
            </a:r>
            <a:r>
              <a:rPr lang="en-US" sz="1600" dirty="0"/>
              <a:t>. Belmont, CA: Cengage Learning; 1999: 31-33. as cited in Ethical Decision Making </a:t>
            </a:r>
            <a:endParaRPr lang="en-US" sz="1600" dirty="0">
              <a:hlinkClick r:id="rId3"/>
            </a:endParaRPr>
          </a:p>
          <a:p>
            <a:r>
              <a:rPr lang="en-US" sz="1600" dirty="0"/>
              <a:t>Corey G, Corey MS, Corey C, Callanan P. Issues and Ethics in the Helping Professions. 9th ed. Stanford, CT: Cengage Learning; 2015. as cited in Nichols, M Ethical Decision Making Page 11</a:t>
            </a:r>
          </a:p>
          <a:p>
            <a:r>
              <a:rPr lang="en-US" sz="1600" dirty="0"/>
              <a:t>“Ethic.” </a:t>
            </a:r>
            <a:r>
              <a:rPr lang="en-US" sz="1600" i="1" dirty="0"/>
              <a:t>The Merriam-Webster.com Dictionary</a:t>
            </a:r>
            <a:r>
              <a:rPr lang="en-US" sz="1600" dirty="0"/>
              <a:t>, Merriam-Webster Inc; </a:t>
            </a:r>
            <a:r>
              <a:rPr lang="en-US" sz="1600" dirty="0">
                <a:hlinkClick r:id="rId4"/>
              </a:rPr>
              <a:t>https://www.Merriam-Webster.com/dictionary/ethic</a:t>
            </a:r>
            <a:r>
              <a:rPr lang="en-US" sz="1600" dirty="0"/>
              <a:t>.  Accessed 7 January 2020</a:t>
            </a:r>
          </a:p>
          <a:p>
            <a:r>
              <a:rPr lang="en-US" sz="1600" dirty="0"/>
              <a:t>Kenyon P. </a:t>
            </a:r>
            <a:r>
              <a:rPr lang="en-US" sz="1600" i="1" dirty="0"/>
              <a:t>What Would You Do? An Ethical Case Workbook for Human Service Professionals</a:t>
            </a:r>
            <a:r>
              <a:rPr lang="en-US" sz="1600" dirty="0"/>
              <a:t>. Pacific Grove, CA: Brooks/Cole Publishing Company; 1999. as cited in Ethical Decision Making</a:t>
            </a:r>
          </a:p>
          <a:p>
            <a:r>
              <a:rPr lang="en-US" sz="1600" dirty="0"/>
              <a:t>Nichols, M Ethical Decision Making, </a:t>
            </a:r>
            <a:r>
              <a:rPr lang="en-US" sz="1600" dirty="0" err="1"/>
              <a:t>NetCE</a:t>
            </a:r>
            <a:r>
              <a:rPr lang="en-US" sz="1600" dirty="0"/>
              <a:t> 2017</a:t>
            </a:r>
          </a:p>
          <a:p>
            <a:r>
              <a:rPr lang="en-US" sz="1600" u="sng" dirty="0">
                <a:hlinkClick r:id="rId5"/>
              </a:rPr>
              <a:t>Practicing Within Your Scope: State Practice Acts for Nursing and Medical Professionals</a:t>
            </a:r>
            <a:endParaRPr lang="en-US" sz="1600" dirty="0"/>
          </a:p>
          <a:p>
            <a:r>
              <a:rPr lang="en-US" sz="1600" u="sng" dirty="0">
                <a:hlinkClick r:id="rId6"/>
              </a:rPr>
              <a:t>Staying In Your Lane: “Practice Drift” Are You at Risk?</a:t>
            </a:r>
            <a:endParaRPr lang="en-US" sz="1600" u="sng" dirty="0"/>
          </a:p>
          <a:p>
            <a:r>
              <a:rPr lang="en-US" sz="1600" dirty="0"/>
              <a:t>The National Council of State Boards of Nursing (NCSBN</a:t>
            </a:r>
            <a:r>
              <a:rPr lang="en-US" sz="900" dirty="0"/>
              <a:t>®</a:t>
            </a:r>
            <a:r>
              <a:rPr lang="en-US" sz="1600" dirty="0"/>
              <a:t>). 2017. NCSBN</a:t>
            </a:r>
            <a:r>
              <a:rPr lang="en-US" sz="900" dirty="0"/>
              <a:t>®</a:t>
            </a:r>
            <a:r>
              <a:rPr lang="en-US" sz="1600" dirty="0"/>
              <a:t> Model Rules (2017). Retrieved from http://www.ncsbn.org/17_Model_Rules_0917.pdf</a:t>
            </a:r>
            <a:r>
              <a:rPr lang="en-US" sz="1000" dirty="0"/>
              <a:t> </a:t>
            </a:r>
          </a:p>
          <a:p>
            <a:r>
              <a:rPr lang="en-US" sz="1600" dirty="0"/>
              <a:t>http://www.excite.com/education/blog/major-ethical-dilemmas-in-nursing</a:t>
            </a:r>
          </a:p>
          <a:p>
            <a:r>
              <a:rPr lang="en-US" sz="1600" dirty="0">
                <a:hlinkClick r:id="rId3"/>
              </a:rPr>
              <a:t>https://www.registerednursing.org/nclex/ethical-practice/</a:t>
            </a:r>
            <a:endParaRPr lang="en-US" sz="1600" dirty="0"/>
          </a:p>
        </p:txBody>
      </p:sp>
    </p:spTree>
    <p:extLst>
      <p:ext uri="{BB962C8B-B14F-4D97-AF65-F5344CB8AC3E}">
        <p14:creationId xmlns:p14="http://schemas.microsoft.com/office/powerpoint/2010/main" val="4127624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F56C9-EF3B-C245-901D-61D50AA703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297924-2595-0F4D-A163-F954642857EE}"/>
              </a:ext>
            </a:extLst>
          </p:cNvPr>
          <p:cNvSpPr>
            <a:spLocks noGrp="1"/>
          </p:cNvSpPr>
          <p:nvPr>
            <p:ph idx="1"/>
          </p:nvPr>
        </p:nvSpPr>
        <p:spPr/>
        <p:txBody>
          <a:bodyPr/>
          <a:lstStyle/>
          <a:p>
            <a:endParaRPr lang="en-US" dirty="0"/>
          </a:p>
          <a:p>
            <a:endParaRPr lang="en-US" dirty="0"/>
          </a:p>
          <a:p>
            <a:endParaRPr lang="en-US" dirty="0"/>
          </a:p>
          <a:p>
            <a:pPr marL="3200400" lvl="7" indent="0">
              <a:buNone/>
            </a:pPr>
            <a:r>
              <a:rPr lang="en-US" sz="4400" dirty="0"/>
              <a:t>Questions? </a:t>
            </a:r>
          </a:p>
          <a:p>
            <a:pPr marL="0" indent="0">
              <a:buNone/>
            </a:pPr>
            <a:endParaRPr lang="en-US" sz="4400" dirty="0"/>
          </a:p>
          <a:p>
            <a:pPr marL="0" indent="0">
              <a:buNone/>
            </a:pPr>
            <a:endParaRPr lang="en-US" dirty="0"/>
          </a:p>
        </p:txBody>
      </p:sp>
    </p:spTree>
    <p:extLst>
      <p:ext uri="{BB962C8B-B14F-4D97-AF65-F5344CB8AC3E}">
        <p14:creationId xmlns:p14="http://schemas.microsoft.com/office/powerpoint/2010/main" val="282414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071E-7F64-B744-BE3E-D312233C1B5F}"/>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6898B28D-C29D-0F44-8F67-628854FBD157}"/>
              </a:ext>
            </a:extLst>
          </p:cNvPr>
          <p:cNvSpPr>
            <a:spLocks noGrp="1"/>
          </p:cNvSpPr>
          <p:nvPr>
            <p:ph idx="1"/>
          </p:nvPr>
        </p:nvSpPr>
        <p:spPr>
          <a:xfrm>
            <a:off x="1251678" y="1742303"/>
            <a:ext cx="10178322" cy="4137289"/>
          </a:xfrm>
        </p:spPr>
        <p:txBody>
          <a:bodyPr>
            <a:normAutofit/>
          </a:bodyPr>
          <a:lstStyle/>
          <a:p>
            <a:r>
              <a:rPr lang="en-US" sz="2400" dirty="0"/>
              <a:t>Let’s think about the answers to the previous questions</a:t>
            </a:r>
          </a:p>
          <a:p>
            <a:pPr lvl="1"/>
            <a:r>
              <a:rPr lang="en-US" sz="2400" dirty="0"/>
              <a:t>Model of Nursing Practice, State Practice Acts and their importance in making decisions </a:t>
            </a:r>
          </a:p>
          <a:p>
            <a:pPr lvl="1"/>
            <a:r>
              <a:rPr lang="en-US" sz="2400" dirty="0"/>
              <a:t>Ethics</a:t>
            </a:r>
          </a:p>
          <a:p>
            <a:pPr lvl="1"/>
            <a:r>
              <a:rPr lang="en-US" sz="2400" dirty="0"/>
              <a:t>Ethical dilemmas</a:t>
            </a:r>
          </a:p>
          <a:p>
            <a:pPr lvl="1"/>
            <a:r>
              <a:rPr lang="en-US" sz="2400" dirty="0"/>
              <a:t>7 principles of Nursing Ethics</a:t>
            </a:r>
          </a:p>
          <a:p>
            <a:pPr lvl="1"/>
            <a:r>
              <a:rPr lang="en-US" sz="2400" dirty="0"/>
              <a:t>5 fundamental components to cognitive decision making</a:t>
            </a:r>
          </a:p>
          <a:p>
            <a:pPr lvl="1"/>
            <a:r>
              <a:rPr lang="en-US" sz="2400" dirty="0"/>
              <a:t>Code of Ethics for Nurses</a:t>
            </a:r>
          </a:p>
        </p:txBody>
      </p:sp>
    </p:spTree>
    <p:extLst>
      <p:ext uri="{BB962C8B-B14F-4D97-AF65-F5344CB8AC3E}">
        <p14:creationId xmlns:p14="http://schemas.microsoft.com/office/powerpoint/2010/main" val="385729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88F2-5A7E-414E-BD1A-059F0FD63738}"/>
              </a:ext>
            </a:extLst>
          </p:cNvPr>
          <p:cNvSpPr>
            <a:spLocks noGrp="1"/>
          </p:cNvSpPr>
          <p:nvPr>
            <p:ph type="title"/>
          </p:nvPr>
        </p:nvSpPr>
        <p:spPr>
          <a:xfrm>
            <a:off x="3045221" y="333632"/>
            <a:ext cx="8520703" cy="4250725"/>
          </a:xfrm>
        </p:spPr>
        <p:txBody>
          <a:bodyPr>
            <a:noAutofit/>
          </a:bodyPr>
          <a:lstStyle/>
          <a:p>
            <a:pPr>
              <a:lnSpc>
                <a:spcPct val="150000"/>
              </a:lnSpc>
            </a:pPr>
            <a:r>
              <a:rPr lang="en-US" sz="4000" dirty="0"/>
              <a:t>National Council </a:t>
            </a:r>
            <a:br>
              <a:rPr lang="en-US" sz="4000" dirty="0"/>
            </a:br>
            <a:r>
              <a:rPr lang="en-US" sz="4000" dirty="0"/>
              <a:t>State Board of Nursing (NCSBN</a:t>
            </a:r>
            <a:r>
              <a:rPr lang="en-US" sz="1200" dirty="0"/>
              <a:t>®</a:t>
            </a:r>
            <a:r>
              <a:rPr lang="en-US" sz="4000" dirty="0"/>
              <a:t>)</a:t>
            </a:r>
            <a:br>
              <a:rPr lang="en-US" sz="4000" dirty="0"/>
            </a:br>
            <a:r>
              <a:rPr lang="en-US" sz="4000" cap="none" dirty="0"/>
              <a:t>Model Act and Model Rules</a:t>
            </a:r>
          </a:p>
        </p:txBody>
      </p:sp>
      <p:sp>
        <p:nvSpPr>
          <p:cNvPr id="3" name="Text Placeholder 2">
            <a:extLst>
              <a:ext uri="{FF2B5EF4-FFF2-40B4-BE49-F238E27FC236}">
                <a16:creationId xmlns:a16="http://schemas.microsoft.com/office/drawing/2014/main" id="{A3CD19DC-65C8-C749-8CE2-74831179DD9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3783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4000" dirty="0"/>
              <a:t>National Council State Board of Nursing (NCSBN</a:t>
            </a:r>
            <a:r>
              <a:rPr lang="en-US" sz="1200" dirty="0"/>
              <a:t>®</a:t>
            </a:r>
            <a:r>
              <a:rPr lang="en-US" sz="4000" dirty="0"/>
              <a:t>)</a:t>
            </a:r>
          </a:p>
        </p:txBody>
      </p:sp>
      <p:sp>
        <p:nvSpPr>
          <p:cNvPr id="3" name="Content Placeholder 2"/>
          <p:cNvSpPr>
            <a:spLocks noGrp="1"/>
          </p:cNvSpPr>
          <p:nvPr>
            <p:ph idx="1"/>
          </p:nvPr>
        </p:nvSpPr>
        <p:spPr>
          <a:xfrm>
            <a:off x="1251678" y="1874517"/>
            <a:ext cx="10178322" cy="4005075"/>
          </a:xfrm>
        </p:spPr>
        <p:txBody>
          <a:bodyPr>
            <a:normAutofit/>
          </a:bodyPr>
          <a:lstStyle/>
          <a:p>
            <a:r>
              <a:rPr lang="en-US" sz="2400" dirty="0"/>
              <a:t>The NCSBN Model Act and Model Rules is the frame work for all state practice acts.  Each state board of nursing (BON) uses this model to provide notice, expectations regarding practice.  Violations in the practice act may result in unsafe or unprofessional practice. </a:t>
            </a:r>
          </a:p>
          <a:p>
            <a:pPr>
              <a:lnSpc>
                <a:spcPct val="100000"/>
              </a:lnSpc>
              <a:spcBef>
                <a:spcPts val="0"/>
              </a:spcBef>
            </a:pPr>
            <a:endParaRPr lang="en-US" sz="2400" dirty="0"/>
          </a:p>
          <a:p>
            <a:r>
              <a:rPr lang="en-US" sz="2400" dirty="0"/>
              <a:t>BONs provide a broad framework for nursing practice and provide notice to nurses as to BON expectations regarding practice.  Violations of such standards may result in unsafe or unprofessional practice.</a:t>
            </a:r>
          </a:p>
        </p:txBody>
      </p:sp>
      <p:sp>
        <p:nvSpPr>
          <p:cNvPr id="4" name="TextBox 3">
            <a:extLst>
              <a:ext uri="{FF2B5EF4-FFF2-40B4-BE49-F238E27FC236}">
                <a16:creationId xmlns:a16="http://schemas.microsoft.com/office/drawing/2014/main" id="{41385602-ABFB-8640-B23F-2F20EFF36835}"/>
              </a:ext>
            </a:extLst>
          </p:cNvPr>
          <p:cNvSpPr txBox="1"/>
          <p:nvPr/>
        </p:nvSpPr>
        <p:spPr>
          <a:xfrm>
            <a:off x="1143000" y="5943600"/>
            <a:ext cx="10096500" cy="523220"/>
          </a:xfrm>
          <a:prstGeom prst="rect">
            <a:avLst/>
          </a:prstGeom>
          <a:noFill/>
        </p:spPr>
        <p:txBody>
          <a:bodyPr wrap="square" rtlCol="0">
            <a:spAutoFit/>
          </a:bodyPr>
          <a:lstStyle/>
          <a:p>
            <a:r>
              <a:rPr lang="en-US" sz="1400" dirty="0"/>
              <a:t>National Council of State Boards of Nursing (NCSBN®), NCSBN Model Acts (2012), NCSBN Model Rules (2017). Portions copyrighted by the National Council of State Board of Nursing, Inc. All rights reserved.</a:t>
            </a:r>
          </a:p>
        </p:txBody>
      </p:sp>
    </p:spTree>
    <p:extLst>
      <p:ext uri="{BB962C8B-B14F-4D97-AF65-F5344CB8AC3E}">
        <p14:creationId xmlns:p14="http://schemas.microsoft.com/office/powerpoint/2010/main" val="242037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186923"/>
          </a:xfrm>
        </p:spPr>
        <p:txBody>
          <a:bodyPr>
            <a:noAutofit/>
          </a:bodyPr>
          <a:lstStyle/>
          <a:p>
            <a:r>
              <a:rPr lang="en-US" sz="4000" dirty="0"/>
              <a:t>Scope of RN and LPN/VN Practice</a:t>
            </a:r>
          </a:p>
        </p:txBody>
      </p:sp>
      <p:sp>
        <p:nvSpPr>
          <p:cNvPr id="3" name="Content Placeholder 2"/>
          <p:cNvSpPr>
            <a:spLocks noGrp="1"/>
          </p:cNvSpPr>
          <p:nvPr>
            <p:ph idx="1"/>
          </p:nvPr>
        </p:nvSpPr>
        <p:spPr>
          <a:xfrm>
            <a:off x="1251678" y="1149178"/>
            <a:ext cx="10178322" cy="4856206"/>
          </a:xfrm>
        </p:spPr>
        <p:txBody>
          <a:bodyPr>
            <a:noAutofit/>
          </a:bodyPr>
          <a:lstStyle/>
          <a:p>
            <a:r>
              <a:rPr lang="en-US" sz="2400" dirty="0"/>
              <a:t>Chapter 3 - NCSBN® Model Rules</a:t>
            </a:r>
          </a:p>
          <a:p>
            <a:r>
              <a:rPr lang="en-US" sz="1800" dirty="0"/>
              <a:t>3.2.1 Standards Related to Registered Nurse (RN) Professional Accountability The RN: </a:t>
            </a:r>
          </a:p>
          <a:p>
            <a:pPr lvl="1"/>
            <a:r>
              <a:rPr lang="en-US" dirty="0"/>
              <a:t>Practices within the legal boundaries for nursing through the scope of practice authorized in the Nurse Practice Act (NPA) and rules governing nursing. </a:t>
            </a:r>
          </a:p>
          <a:p>
            <a:pPr lvl="1"/>
            <a:r>
              <a:rPr lang="en-US" dirty="0"/>
              <a:t>Bases professional decisions on nursing knowledge and skills, the needs of clients and the expectations delineated in professional standards.</a:t>
            </a:r>
          </a:p>
          <a:p>
            <a:pPr lvl="1"/>
            <a:r>
              <a:rPr lang="en-US" dirty="0"/>
              <a:t>Accepts responsibility for judgments, individual nursing actions, competence, decisions and behavior in the course of nursing practice. </a:t>
            </a:r>
          </a:p>
          <a:p>
            <a:r>
              <a:rPr lang="en-US" sz="2400" dirty="0"/>
              <a:t>Article III, Section 2. Registered Nurse – NCSBN® Model Act</a:t>
            </a:r>
          </a:p>
          <a:p>
            <a:pPr lvl="1"/>
            <a:r>
              <a:rPr lang="en-US" dirty="0"/>
              <a:t>Providing comprehensive nursing assessment of the health status of patients</a:t>
            </a:r>
          </a:p>
          <a:p>
            <a:pPr lvl="1"/>
            <a:r>
              <a:rPr lang="en-US" dirty="0"/>
              <a:t>Evaluating responses to interventions and the effectiveness of the plan of care</a:t>
            </a:r>
          </a:p>
          <a:p>
            <a:pPr lvl="1"/>
            <a:r>
              <a:rPr lang="en-US" dirty="0"/>
              <a:t>Delegating and assigning nursing interventions to implement the plan of care</a:t>
            </a:r>
          </a:p>
        </p:txBody>
      </p:sp>
      <p:sp>
        <p:nvSpPr>
          <p:cNvPr id="4" name="TextBox 3">
            <a:extLst>
              <a:ext uri="{FF2B5EF4-FFF2-40B4-BE49-F238E27FC236}">
                <a16:creationId xmlns:a16="http://schemas.microsoft.com/office/drawing/2014/main" id="{48FB5E18-A01D-D948-8A1C-0816F4FD0EE0}"/>
              </a:ext>
            </a:extLst>
          </p:cNvPr>
          <p:cNvSpPr txBox="1"/>
          <p:nvPr/>
        </p:nvSpPr>
        <p:spPr>
          <a:xfrm>
            <a:off x="952500" y="6176964"/>
            <a:ext cx="10147300" cy="523220"/>
          </a:xfrm>
          <a:prstGeom prst="rect">
            <a:avLst/>
          </a:prstGeom>
          <a:noFill/>
        </p:spPr>
        <p:txBody>
          <a:bodyPr wrap="square" rtlCol="0">
            <a:spAutoFit/>
          </a:bodyPr>
          <a:lstStyle/>
          <a:p>
            <a:r>
              <a:rPr lang="en-US" sz="1400" dirty="0"/>
              <a:t>National Council of State Boards of Nursing (NCSBN®), NCSBN® Model Acts (2012), NCSBN® Model Rules (2017). Portions copyrighted by the National Council of State Board of Nursing, Inc. All rights reserved.</a:t>
            </a:r>
          </a:p>
        </p:txBody>
      </p:sp>
    </p:spTree>
    <p:extLst>
      <p:ext uri="{BB962C8B-B14F-4D97-AF65-F5344CB8AC3E}">
        <p14:creationId xmlns:p14="http://schemas.microsoft.com/office/powerpoint/2010/main" val="823321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State Practice Acts</a:t>
            </a:r>
          </a:p>
        </p:txBody>
      </p:sp>
      <p:sp>
        <p:nvSpPr>
          <p:cNvPr id="3" name="Content Placeholder 2"/>
          <p:cNvSpPr>
            <a:spLocks noGrp="1"/>
          </p:cNvSpPr>
          <p:nvPr>
            <p:ph idx="1"/>
          </p:nvPr>
        </p:nvSpPr>
        <p:spPr>
          <a:xfrm>
            <a:off x="1251678" y="1874517"/>
            <a:ext cx="10178322" cy="4005075"/>
          </a:xfrm>
        </p:spPr>
        <p:txBody>
          <a:bodyPr/>
          <a:lstStyle/>
          <a:p>
            <a:pPr lvl="0"/>
            <a:r>
              <a:rPr lang="en-US" sz="2400" b="1" dirty="0"/>
              <a:t>“Nurse practice act” </a:t>
            </a:r>
            <a:r>
              <a:rPr lang="en-US" sz="2400" dirty="0"/>
              <a:t>is a state law enacted by an individual state’s legislature that outlines scopes and standards of practice to guarantee the safe practice of nursing. Each state’s board of nursing uses its respective nurse practice act (NPA) to create administrative rules and regulations that define and clarify scopes and standards of practice. </a:t>
            </a:r>
          </a:p>
          <a:p>
            <a:endParaRPr lang="en-US" dirty="0"/>
          </a:p>
        </p:txBody>
      </p:sp>
    </p:spTree>
    <p:extLst>
      <p:ext uri="{BB962C8B-B14F-4D97-AF65-F5344CB8AC3E}">
        <p14:creationId xmlns:p14="http://schemas.microsoft.com/office/powerpoint/2010/main" val="294571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AC18E-2A95-914C-93D2-65844E88F463}"/>
              </a:ext>
            </a:extLst>
          </p:cNvPr>
          <p:cNvSpPr>
            <a:spLocks noGrp="1"/>
          </p:cNvSpPr>
          <p:nvPr>
            <p:ph type="title"/>
          </p:nvPr>
        </p:nvSpPr>
        <p:spPr>
          <a:xfrm>
            <a:off x="3242929" y="1073888"/>
            <a:ext cx="8187071" cy="2670209"/>
          </a:xfrm>
        </p:spPr>
        <p:txBody>
          <a:bodyPr>
            <a:normAutofit/>
          </a:bodyPr>
          <a:lstStyle/>
          <a:p>
            <a:r>
              <a:rPr lang="en-US" sz="4000" dirty="0"/>
              <a:t>Nursing Ethics </a:t>
            </a:r>
          </a:p>
        </p:txBody>
      </p:sp>
      <p:sp>
        <p:nvSpPr>
          <p:cNvPr id="3" name="Text Placeholder 2">
            <a:extLst>
              <a:ext uri="{FF2B5EF4-FFF2-40B4-BE49-F238E27FC236}">
                <a16:creationId xmlns:a16="http://schemas.microsoft.com/office/drawing/2014/main" id="{055A4839-24F4-9C4F-8D54-1BC4B5AC5C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5069086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b22f8f74-215c-4154-9939-bd29e4e8980e">XRUYQT3274NZ-681238054-1754</_dlc_DocId>
    <_dlc_DocIdUrl xmlns="b22f8f74-215c-4154-9939-bd29e4e8980e">
      <Url>https://supportservices.jobcorps.gov/health/_layouts/15/DocIdRedir.aspx?ID=XRUYQT3274NZ-681238054-1754</Url>
      <Description>XRUYQT3274NZ-681238054-1754</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54429B7-2C8A-440D-87C2-2D2106E28171}"/>
</file>

<file path=customXml/itemProps2.xml><?xml version="1.0" encoding="utf-8"?>
<ds:datastoreItem xmlns:ds="http://schemas.openxmlformats.org/officeDocument/2006/customXml" ds:itemID="{59AA953A-DF5B-4DDE-BD09-17B367A93332}"/>
</file>

<file path=customXml/itemProps3.xml><?xml version="1.0" encoding="utf-8"?>
<ds:datastoreItem xmlns:ds="http://schemas.openxmlformats.org/officeDocument/2006/customXml" ds:itemID="{9B5EFAB2-F64F-4019-8E93-C3D47F73CF3F}"/>
</file>

<file path=customXml/itemProps4.xml><?xml version="1.0" encoding="utf-8"?>
<ds:datastoreItem xmlns:ds="http://schemas.openxmlformats.org/officeDocument/2006/customXml" ds:itemID="{0C58CD2D-0D3E-47F7-8D98-5F6082B9387F}"/>
</file>

<file path=docProps/app.xml><?xml version="1.0" encoding="utf-8"?>
<Properties xmlns="http://schemas.openxmlformats.org/officeDocument/2006/extended-properties" xmlns:vt="http://schemas.openxmlformats.org/officeDocument/2006/docPropsVTypes">
  <Template>Badge</Template>
  <TotalTime>15996</TotalTime>
  <Words>5166</Words>
  <Application>Microsoft Office PowerPoint</Application>
  <PresentationFormat>Widescreen</PresentationFormat>
  <Paragraphs>422</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Gill Sans MT</vt:lpstr>
      <vt:lpstr>Impact</vt:lpstr>
      <vt:lpstr>Badge</vt:lpstr>
      <vt:lpstr>Nursing Ethics</vt:lpstr>
      <vt:lpstr>Objectives</vt:lpstr>
      <vt:lpstr>Nursing Ethical questions</vt:lpstr>
      <vt:lpstr>Overview</vt:lpstr>
      <vt:lpstr>National Council  State Board of Nursing (NCSBN®) Model Act and Model Rules</vt:lpstr>
      <vt:lpstr>National Council State Board of Nursing (NCSBN®)</vt:lpstr>
      <vt:lpstr>Scope of RN and LPN/VN Practice</vt:lpstr>
      <vt:lpstr>State Practice Acts</vt:lpstr>
      <vt:lpstr>Nursing Ethics </vt:lpstr>
      <vt:lpstr>Definition of Ethics</vt:lpstr>
      <vt:lpstr>Ethical Principles for Nurses</vt:lpstr>
      <vt:lpstr>Ethical Principles for Nurses (continued)</vt:lpstr>
      <vt:lpstr>Ethical Decision Making Model</vt:lpstr>
      <vt:lpstr>Ethical Decision Making</vt:lpstr>
      <vt:lpstr>Ethical Dilemmas</vt:lpstr>
      <vt:lpstr>Code of Ethics for Nurses</vt:lpstr>
      <vt:lpstr>Know the Code</vt:lpstr>
      <vt:lpstr>Scenarios</vt:lpstr>
      <vt:lpstr>Scenario</vt:lpstr>
      <vt:lpstr>Scenario </vt:lpstr>
      <vt:lpstr>Scenario</vt:lpstr>
      <vt:lpstr>Scenario</vt:lpstr>
      <vt:lpstr>Scenario</vt:lpstr>
      <vt:lpstr>Scenario</vt:lpstr>
      <vt:lpstr>Scenario</vt:lpstr>
      <vt:lpstr>Scenario</vt:lpstr>
      <vt:lpstr>Scenario</vt:lpstr>
      <vt:lpstr>Scenario</vt:lpstr>
      <vt:lpstr>Scenario</vt:lpstr>
      <vt:lpstr>Scenario</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Ethics</dc:title>
  <dc:creator>Melissa Cusey</dc:creator>
  <cp:lastModifiedBy>Sheryl Cheek</cp:lastModifiedBy>
  <cp:revision>178</cp:revision>
  <cp:lastPrinted>2020-01-08T06:26:58Z</cp:lastPrinted>
  <dcterms:created xsi:type="dcterms:W3CDTF">2018-05-24T14:12:05Z</dcterms:created>
  <dcterms:modified xsi:type="dcterms:W3CDTF">2020-01-08T06:41:10Z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98abf7f8-02ff-4c85-9060-cf01071275b9</vt:lpwstr>
  </property>
</Properties>
</file>