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77" r:id="rId3"/>
    <p:sldId id="258" r:id="rId4"/>
    <p:sldId id="265" r:id="rId5"/>
    <p:sldId id="260" r:id="rId6"/>
    <p:sldId id="259" r:id="rId7"/>
    <p:sldId id="483" r:id="rId8"/>
    <p:sldId id="261" r:id="rId9"/>
    <p:sldId id="478" r:id="rId10"/>
    <p:sldId id="481" r:id="rId11"/>
    <p:sldId id="480" r:id="rId12"/>
    <p:sldId id="263" r:id="rId13"/>
    <p:sldId id="482" r:id="rId14"/>
    <p:sldId id="472" r:id="rId15"/>
    <p:sldId id="488" r:id="rId16"/>
    <p:sldId id="479" r:id="rId17"/>
    <p:sldId id="489" r:id="rId18"/>
    <p:sldId id="262" r:id="rId19"/>
    <p:sldId id="484" r:id="rId20"/>
    <p:sldId id="485" r:id="rId21"/>
    <p:sldId id="381" r:id="rId22"/>
    <p:sldId id="486" r:id="rId23"/>
    <p:sldId id="382" r:id="rId24"/>
    <p:sldId id="470" r:id="rId25"/>
    <p:sldId id="378" r:id="rId26"/>
    <p:sldId id="469" r:id="rId27"/>
    <p:sldId id="306" r:id="rId28"/>
    <p:sldId id="4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634E8-0C9C-42BA-9280-1010FB776BFE}" v="52" dt="2020-05-11T13:39:44.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1"/>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A4D80-A53A-4FEF-A1E8-E5B4B0539720}"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3FC050-8B12-49C0-BA35-924C8DC343C9}">
      <dgm:prSet/>
      <dgm:spPr/>
      <dgm:t>
        <a:bodyPr/>
        <a:lstStyle/>
        <a:p>
          <a:r>
            <a:rPr lang="en-US"/>
            <a:t>Review the CPP template.</a:t>
          </a:r>
        </a:p>
      </dgm:t>
    </dgm:pt>
    <dgm:pt modelId="{614AC83E-CB36-4EB7-89F7-35CE2DCF3D36}" type="parTrans" cxnId="{8FCD2707-7236-4092-BD9C-981F98B5360E}">
      <dgm:prSet/>
      <dgm:spPr/>
      <dgm:t>
        <a:bodyPr/>
        <a:lstStyle/>
        <a:p>
          <a:endParaRPr lang="en-US"/>
        </a:p>
      </dgm:t>
    </dgm:pt>
    <dgm:pt modelId="{690FF9BC-F59C-4657-A31C-1A06445CBFCD}" type="sibTrans" cxnId="{8FCD2707-7236-4092-BD9C-981F98B5360E}">
      <dgm:prSet/>
      <dgm:spPr/>
      <dgm:t>
        <a:bodyPr/>
        <a:lstStyle/>
        <a:p>
          <a:endParaRPr lang="en-US"/>
        </a:p>
      </dgm:t>
    </dgm:pt>
    <dgm:pt modelId="{37ECCC9D-5962-4D25-A4A0-136BE4574131}">
      <dgm:prSet/>
      <dgm:spPr/>
      <dgm:t>
        <a:bodyPr/>
        <a:lstStyle/>
        <a:p>
          <a:r>
            <a:rPr lang="en-US"/>
            <a:t>Determine which topics fit with online presentation and which need to be deleted.</a:t>
          </a:r>
        </a:p>
      </dgm:t>
    </dgm:pt>
    <dgm:pt modelId="{522D4E38-5C9C-44B0-9CCE-55E51EC5198E}" type="parTrans" cxnId="{64F2E77E-E5A8-4D4A-9D05-788967807D00}">
      <dgm:prSet/>
      <dgm:spPr/>
      <dgm:t>
        <a:bodyPr/>
        <a:lstStyle/>
        <a:p>
          <a:endParaRPr lang="en-US"/>
        </a:p>
      </dgm:t>
    </dgm:pt>
    <dgm:pt modelId="{7F898BB4-CA88-48F8-B65D-DA8C8DDC656B}" type="sibTrans" cxnId="{64F2E77E-E5A8-4D4A-9D05-788967807D00}">
      <dgm:prSet/>
      <dgm:spPr/>
      <dgm:t>
        <a:bodyPr/>
        <a:lstStyle/>
        <a:p>
          <a:endParaRPr lang="en-US"/>
        </a:p>
      </dgm:t>
    </dgm:pt>
    <dgm:pt modelId="{AE0CBE58-2E51-4805-B224-9C131CFD0821}">
      <dgm:prSet/>
      <dgm:spPr/>
      <dgm:t>
        <a:bodyPr/>
        <a:lstStyle/>
        <a:p>
          <a:r>
            <a:rPr lang="en-US"/>
            <a:t>Coordinate with other staff to determine how to schedule time with the new students.</a:t>
          </a:r>
        </a:p>
      </dgm:t>
    </dgm:pt>
    <dgm:pt modelId="{7A370550-277F-4D40-ADF1-5A6282DBF913}" type="parTrans" cxnId="{FC31D618-52BE-4088-9235-BC8CB1865603}">
      <dgm:prSet/>
      <dgm:spPr/>
      <dgm:t>
        <a:bodyPr/>
        <a:lstStyle/>
        <a:p>
          <a:endParaRPr lang="en-US"/>
        </a:p>
      </dgm:t>
    </dgm:pt>
    <dgm:pt modelId="{B4F78303-84C3-438F-8299-EADBD959459F}" type="sibTrans" cxnId="{FC31D618-52BE-4088-9235-BC8CB1865603}">
      <dgm:prSet/>
      <dgm:spPr/>
      <dgm:t>
        <a:bodyPr/>
        <a:lstStyle/>
        <a:p>
          <a:endParaRPr lang="en-US"/>
        </a:p>
      </dgm:t>
    </dgm:pt>
    <dgm:pt modelId="{2DF6F1AF-5DD2-4D98-90EA-9C7CA450D03F}">
      <dgm:prSet/>
      <dgm:spPr/>
      <dgm:t>
        <a:bodyPr/>
        <a:lstStyle/>
        <a:p>
          <a:r>
            <a:rPr lang="en-US"/>
            <a:t>Will you do this presentation as a group or individually?</a:t>
          </a:r>
        </a:p>
      </dgm:t>
    </dgm:pt>
    <dgm:pt modelId="{547A7D94-3E75-41A8-8FB8-7BF91639F4DC}" type="parTrans" cxnId="{069E5F6A-7B2E-48F1-8B13-DB2D625DD086}">
      <dgm:prSet/>
      <dgm:spPr/>
      <dgm:t>
        <a:bodyPr/>
        <a:lstStyle/>
        <a:p>
          <a:endParaRPr lang="en-US"/>
        </a:p>
      </dgm:t>
    </dgm:pt>
    <dgm:pt modelId="{489AF081-7403-4BDD-87BB-63AE15F222CC}" type="sibTrans" cxnId="{069E5F6A-7B2E-48F1-8B13-DB2D625DD086}">
      <dgm:prSet/>
      <dgm:spPr/>
      <dgm:t>
        <a:bodyPr/>
        <a:lstStyle/>
        <a:p>
          <a:endParaRPr lang="en-US"/>
        </a:p>
      </dgm:t>
    </dgm:pt>
    <dgm:pt modelId="{BAFB3BD8-B706-4497-99F4-9B33BD94287E}">
      <dgm:prSet/>
      <dgm:spPr/>
      <dgm:t>
        <a:bodyPr/>
        <a:lstStyle/>
        <a:p>
          <a:r>
            <a:rPr lang="en-US"/>
            <a:t>Consider conducting joint presentation with HWM and/or CMHC.</a:t>
          </a:r>
        </a:p>
      </dgm:t>
    </dgm:pt>
    <dgm:pt modelId="{9C9FC396-4750-46FB-9BBC-BC37743891F9}" type="parTrans" cxnId="{EC74F625-DBA3-41AC-823D-3848CA43EC51}">
      <dgm:prSet/>
      <dgm:spPr/>
      <dgm:t>
        <a:bodyPr/>
        <a:lstStyle/>
        <a:p>
          <a:endParaRPr lang="en-US"/>
        </a:p>
      </dgm:t>
    </dgm:pt>
    <dgm:pt modelId="{8ED0E40F-4D39-42A4-9BC6-F9C940E72F76}" type="sibTrans" cxnId="{EC74F625-DBA3-41AC-823D-3848CA43EC51}">
      <dgm:prSet/>
      <dgm:spPr/>
      <dgm:t>
        <a:bodyPr/>
        <a:lstStyle/>
        <a:p>
          <a:endParaRPr lang="en-US"/>
        </a:p>
      </dgm:t>
    </dgm:pt>
    <dgm:pt modelId="{EB9C7D33-90C2-498F-A52B-B11C0F48B67E}">
      <dgm:prSet/>
      <dgm:spPr/>
      <dgm:t>
        <a:bodyPr/>
        <a:lstStyle/>
        <a:p>
          <a:r>
            <a:rPr lang="en-US"/>
            <a:t>Determine whom to refer students to when there are questions about distance learning and Job Corps.</a:t>
          </a:r>
        </a:p>
      </dgm:t>
    </dgm:pt>
    <dgm:pt modelId="{9AE00FCE-FC43-451E-9E7B-C04A0F97391C}" type="parTrans" cxnId="{151F0491-B0BC-4747-9CD8-D59A93EEE9E0}">
      <dgm:prSet/>
      <dgm:spPr/>
      <dgm:t>
        <a:bodyPr/>
        <a:lstStyle/>
        <a:p>
          <a:endParaRPr lang="en-US"/>
        </a:p>
      </dgm:t>
    </dgm:pt>
    <dgm:pt modelId="{582ADBB0-912B-4954-AAAD-A39A8420193E}" type="sibTrans" cxnId="{151F0491-B0BC-4747-9CD8-D59A93EEE9E0}">
      <dgm:prSet/>
      <dgm:spPr/>
      <dgm:t>
        <a:bodyPr/>
        <a:lstStyle/>
        <a:p>
          <a:endParaRPr lang="en-US"/>
        </a:p>
      </dgm:t>
    </dgm:pt>
    <dgm:pt modelId="{1A3CB99B-DDED-44B8-8B74-6970D4E82FF6}" type="pres">
      <dgm:prSet presAssocID="{441A4D80-A53A-4FEF-A1E8-E5B4B0539720}" presName="root" presStyleCnt="0">
        <dgm:presLayoutVars>
          <dgm:dir/>
          <dgm:resizeHandles val="exact"/>
        </dgm:presLayoutVars>
      </dgm:prSet>
      <dgm:spPr/>
    </dgm:pt>
    <dgm:pt modelId="{C7C62A6E-C0E0-4D2F-886B-57C1E04486D0}" type="pres">
      <dgm:prSet presAssocID="{441A4D80-A53A-4FEF-A1E8-E5B4B0539720}" presName="container" presStyleCnt="0">
        <dgm:presLayoutVars>
          <dgm:dir/>
          <dgm:resizeHandles val="exact"/>
        </dgm:presLayoutVars>
      </dgm:prSet>
      <dgm:spPr/>
    </dgm:pt>
    <dgm:pt modelId="{A8EB9987-982F-4C67-9BFA-DF25A3977E32}" type="pres">
      <dgm:prSet presAssocID="{643FC050-8B12-49C0-BA35-924C8DC343C9}" presName="compNode" presStyleCnt="0"/>
      <dgm:spPr/>
    </dgm:pt>
    <dgm:pt modelId="{C8F9AEE1-B874-4A2F-93F6-074DFAE1A747}" type="pres">
      <dgm:prSet presAssocID="{643FC050-8B12-49C0-BA35-924C8DC343C9}" presName="iconBgRect" presStyleLbl="bgShp" presStyleIdx="0" presStyleCnt="6"/>
      <dgm:spPr/>
    </dgm:pt>
    <dgm:pt modelId="{A93A7EED-C7B9-4972-A25A-64DA4D582AD2}" type="pres">
      <dgm:prSet presAssocID="{643FC050-8B12-49C0-BA35-924C8DC343C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6811AA4-4CE4-470C-9737-598A905D0DCB}" type="pres">
      <dgm:prSet presAssocID="{643FC050-8B12-49C0-BA35-924C8DC343C9}" presName="spaceRect" presStyleCnt="0"/>
      <dgm:spPr/>
    </dgm:pt>
    <dgm:pt modelId="{FF5008DB-21F5-41BE-A9E0-5F7E60FE8EC2}" type="pres">
      <dgm:prSet presAssocID="{643FC050-8B12-49C0-BA35-924C8DC343C9}" presName="textRect" presStyleLbl="revTx" presStyleIdx="0" presStyleCnt="6">
        <dgm:presLayoutVars>
          <dgm:chMax val="1"/>
          <dgm:chPref val="1"/>
        </dgm:presLayoutVars>
      </dgm:prSet>
      <dgm:spPr/>
    </dgm:pt>
    <dgm:pt modelId="{CF362E0C-038F-4D1E-BFA3-D8D12863B39D}" type="pres">
      <dgm:prSet presAssocID="{690FF9BC-F59C-4657-A31C-1A06445CBFCD}" presName="sibTrans" presStyleLbl="sibTrans2D1" presStyleIdx="0" presStyleCnt="0"/>
      <dgm:spPr/>
    </dgm:pt>
    <dgm:pt modelId="{712127A0-C8A1-46CB-B240-CDB26E513CEC}" type="pres">
      <dgm:prSet presAssocID="{37ECCC9D-5962-4D25-A4A0-136BE4574131}" presName="compNode" presStyleCnt="0"/>
      <dgm:spPr/>
    </dgm:pt>
    <dgm:pt modelId="{6223E094-43F3-4591-95F9-A9779164BF63}" type="pres">
      <dgm:prSet presAssocID="{37ECCC9D-5962-4D25-A4A0-136BE4574131}" presName="iconBgRect" presStyleLbl="bgShp" presStyleIdx="1" presStyleCnt="6"/>
      <dgm:spPr/>
    </dgm:pt>
    <dgm:pt modelId="{03E0BD04-935C-4624-A3CE-BBAC93BADEE8}" type="pres">
      <dgm:prSet presAssocID="{37ECCC9D-5962-4D25-A4A0-136BE45741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904589B-CEEC-460B-B5E4-6766E1865C31}" type="pres">
      <dgm:prSet presAssocID="{37ECCC9D-5962-4D25-A4A0-136BE4574131}" presName="spaceRect" presStyleCnt="0"/>
      <dgm:spPr/>
    </dgm:pt>
    <dgm:pt modelId="{00F353C3-0DEC-42C4-98B3-CA7E9681BF82}" type="pres">
      <dgm:prSet presAssocID="{37ECCC9D-5962-4D25-A4A0-136BE4574131}" presName="textRect" presStyleLbl="revTx" presStyleIdx="1" presStyleCnt="6">
        <dgm:presLayoutVars>
          <dgm:chMax val="1"/>
          <dgm:chPref val="1"/>
        </dgm:presLayoutVars>
      </dgm:prSet>
      <dgm:spPr/>
    </dgm:pt>
    <dgm:pt modelId="{0ACD23DE-5E05-4549-9ED8-61B243386B01}" type="pres">
      <dgm:prSet presAssocID="{7F898BB4-CA88-48F8-B65D-DA8C8DDC656B}" presName="sibTrans" presStyleLbl="sibTrans2D1" presStyleIdx="0" presStyleCnt="0"/>
      <dgm:spPr/>
    </dgm:pt>
    <dgm:pt modelId="{344BB1CA-C975-4192-A8EB-E4C78B842834}" type="pres">
      <dgm:prSet presAssocID="{AE0CBE58-2E51-4805-B224-9C131CFD0821}" presName="compNode" presStyleCnt="0"/>
      <dgm:spPr/>
    </dgm:pt>
    <dgm:pt modelId="{C6851842-5C35-4F57-B95D-5C3F585A1EE9}" type="pres">
      <dgm:prSet presAssocID="{AE0CBE58-2E51-4805-B224-9C131CFD0821}" presName="iconBgRect" presStyleLbl="bgShp" presStyleIdx="2" presStyleCnt="6"/>
      <dgm:spPr/>
    </dgm:pt>
    <dgm:pt modelId="{320B3B12-CF7F-4E86-BF1B-531AD075AD87}" type="pres">
      <dgm:prSet presAssocID="{AE0CBE58-2E51-4805-B224-9C131CFD082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A0EB1D0-7CCD-464A-A601-4C06648451F9}" type="pres">
      <dgm:prSet presAssocID="{AE0CBE58-2E51-4805-B224-9C131CFD0821}" presName="spaceRect" presStyleCnt="0"/>
      <dgm:spPr/>
    </dgm:pt>
    <dgm:pt modelId="{D2301FD7-7237-4E28-BCBB-F8B738D528E6}" type="pres">
      <dgm:prSet presAssocID="{AE0CBE58-2E51-4805-B224-9C131CFD0821}" presName="textRect" presStyleLbl="revTx" presStyleIdx="2" presStyleCnt="6">
        <dgm:presLayoutVars>
          <dgm:chMax val="1"/>
          <dgm:chPref val="1"/>
        </dgm:presLayoutVars>
      </dgm:prSet>
      <dgm:spPr/>
    </dgm:pt>
    <dgm:pt modelId="{D68A81F3-027B-4242-8F57-738C308671B1}" type="pres">
      <dgm:prSet presAssocID="{B4F78303-84C3-438F-8299-EADBD959459F}" presName="sibTrans" presStyleLbl="sibTrans2D1" presStyleIdx="0" presStyleCnt="0"/>
      <dgm:spPr/>
    </dgm:pt>
    <dgm:pt modelId="{19ED887E-D2E3-4D63-A4C5-6D3A514E049F}" type="pres">
      <dgm:prSet presAssocID="{2DF6F1AF-5DD2-4D98-90EA-9C7CA450D03F}" presName="compNode" presStyleCnt="0"/>
      <dgm:spPr/>
    </dgm:pt>
    <dgm:pt modelId="{393DC191-A544-4D2D-A556-85EFDA04EB69}" type="pres">
      <dgm:prSet presAssocID="{2DF6F1AF-5DD2-4D98-90EA-9C7CA450D03F}" presName="iconBgRect" presStyleLbl="bgShp" presStyleIdx="3" presStyleCnt="6"/>
      <dgm:spPr/>
    </dgm:pt>
    <dgm:pt modelId="{77219B26-BBAF-4895-A8C0-72FBA05DD0EA}" type="pres">
      <dgm:prSet presAssocID="{2DF6F1AF-5DD2-4D98-90EA-9C7CA450D03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2F8D9105-3C73-4FF6-9E31-02B897242C97}" type="pres">
      <dgm:prSet presAssocID="{2DF6F1AF-5DD2-4D98-90EA-9C7CA450D03F}" presName="spaceRect" presStyleCnt="0"/>
      <dgm:spPr/>
    </dgm:pt>
    <dgm:pt modelId="{20AC23EF-C5B7-4F25-80C9-8EED46B8BC46}" type="pres">
      <dgm:prSet presAssocID="{2DF6F1AF-5DD2-4D98-90EA-9C7CA450D03F}" presName="textRect" presStyleLbl="revTx" presStyleIdx="3" presStyleCnt="6">
        <dgm:presLayoutVars>
          <dgm:chMax val="1"/>
          <dgm:chPref val="1"/>
        </dgm:presLayoutVars>
      </dgm:prSet>
      <dgm:spPr/>
    </dgm:pt>
    <dgm:pt modelId="{F43D217D-C4E0-4867-BF79-DDA98B049BAE}" type="pres">
      <dgm:prSet presAssocID="{489AF081-7403-4BDD-87BB-63AE15F222CC}" presName="sibTrans" presStyleLbl="sibTrans2D1" presStyleIdx="0" presStyleCnt="0"/>
      <dgm:spPr/>
    </dgm:pt>
    <dgm:pt modelId="{47791235-B89F-4D92-99F4-DE8BC8108765}" type="pres">
      <dgm:prSet presAssocID="{BAFB3BD8-B706-4497-99F4-9B33BD94287E}" presName="compNode" presStyleCnt="0"/>
      <dgm:spPr/>
    </dgm:pt>
    <dgm:pt modelId="{726452C5-1D27-4EBB-BB2B-C2A52F3E40A2}" type="pres">
      <dgm:prSet presAssocID="{BAFB3BD8-B706-4497-99F4-9B33BD94287E}" presName="iconBgRect" presStyleLbl="bgShp" presStyleIdx="4" presStyleCnt="6"/>
      <dgm:spPr/>
    </dgm:pt>
    <dgm:pt modelId="{BAC868C5-D89C-4C6F-B782-2BA7AA6100FF}" type="pres">
      <dgm:prSet presAssocID="{BAFB3BD8-B706-4497-99F4-9B33BD94287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17F74E37-34CA-4026-8522-D775DA9D1F84}" type="pres">
      <dgm:prSet presAssocID="{BAFB3BD8-B706-4497-99F4-9B33BD94287E}" presName="spaceRect" presStyleCnt="0"/>
      <dgm:spPr/>
    </dgm:pt>
    <dgm:pt modelId="{6CFBEFCC-5799-4702-9F81-F3AD68F3CB87}" type="pres">
      <dgm:prSet presAssocID="{BAFB3BD8-B706-4497-99F4-9B33BD94287E}" presName="textRect" presStyleLbl="revTx" presStyleIdx="4" presStyleCnt="6">
        <dgm:presLayoutVars>
          <dgm:chMax val="1"/>
          <dgm:chPref val="1"/>
        </dgm:presLayoutVars>
      </dgm:prSet>
      <dgm:spPr/>
    </dgm:pt>
    <dgm:pt modelId="{2E49DF92-0FF3-402E-8D7A-0A6A0944EC07}" type="pres">
      <dgm:prSet presAssocID="{8ED0E40F-4D39-42A4-9BC6-F9C940E72F76}" presName="sibTrans" presStyleLbl="sibTrans2D1" presStyleIdx="0" presStyleCnt="0"/>
      <dgm:spPr/>
    </dgm:pt>
    <dgm:pt modelId="{46725471-CB1C-47E4-9855-E9846F3EE582}" type="pres">
      <dgm:prSet presAssocID="{EB9C7D33-90C2-498F-A52B-B11C0F48B67E}" presName="compNode" presStyleCnt="0"/>
      <dgm:spPr/>
    </dgm:pt>
    <dgm:pt modelId="{FC8FE77B-BC0D-4216-A13D-2AF223E68532}" type="pres">
      <dgm:prSet presAssocID="{EB9C7D33-90C2-498F-A52B-B11C0F48B67E}" presName="iconBgRect" presStyleLbl="bgShp" presStyleIdx="5" presStyleCnt="6"/>
      <dgm:spPr/>
    </dgm:pt>
    <dgm:pt modelId="{9BBDA7DA-CEFF-4BE9-82BC-9A81B754F22F}" type="pres">
      <dgm:prSet presAssocID="{EB9C7D33-90C2-498F-A52B-B11C0F48B6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 mark"/>
        </a:ext>
      </dgm:extLst>
    </dgm:pt>
    <dgm:pt modelId="{D855B49A-D349-4356-8109-3E27CFCA408E}" type="pres">
      <dgm:prSet presAssocID="{EB9C7D33-90C2-498F-A52B-B11C0F48B67E}" presName="spaceRect" presStyleCnt="0"/>
      <dgm:spPr/>
    </dgm:pt>
    <dgm:pt modelId="{DF8C07A5-6BD4-4965-B095-60445DFD1B39}" type="pres">
      <dgm:prSet presAssocID="{EB9C7D33-90C2-498F-A52B-B11C0F48B67E}" presName="textRect" presStyleLbl="revTx" presStyleIdx="5" presStyleCnt="6">
        <dgm:presLayoutVars>
          <dgm:chMax val="1"/>
          <dgm:chPref val="1"/>
        </dgm:presLayoutVars>
      </dgm:prSet>
      <dgm:spPr/>
    </dgm:pt>
  </dgm:ptLst>
  <dgm:cxnLst>
    <dgm:cxn modelId="{8FCD2707-7236-4092-BD9C-981F98B5360E}" srcId="{441A4D80-A53A-4FEF-A1E8-E5B4B0539720}" destId="{643FC050-8B12-49C0-BA35-924C8DC343C9}" srcOrd="0" destOrd="0" parTransId="{614AC83E-CB36-4EB7-89F7-35CE2DCF3D36}" sibTransId="{690FF9BC-F59C-4657-A31C-1A06445CBFCD}"/>
    <dgm:cxn modelId="{FC31D618-52BE-4088-9235-BC8CB1865603}" srcId="{441A4D80-A53A-4FEF-A1E8-E5B4B0539720}" destId="{AE0CBE58-2E51-4805-B224-9C131CFD0821}" srcOrd="2" destOrd="0" parTransId="{7A370550-277F-4D40-ADF1-5A6282DBF913}" sibTransId="{B4F78303-84C3-438F-8299-EADBD959459F}"/>
    <dgm:cxn modelId="{EC74F625-DBA3-41AC-823D-3848CA43EC51}" srcId="{441A4D80-A53A-4FEF-A1E8-E5B4B0539720}" destId="{BAFB3BD8-B706-4497-99F4-9B33BD94287E}" srcOrd="4" destOrd="0" parTransId="{9C9FC396-4750-46FB-9BBC-BC37743891F9}" sibTransId="{8ED0E40F-4D39-42A4-9BC6-F9C940E72F76}"/>
    <dgm:cxn modelId="{8912D25D-1EE4-4DEA-ABEF-BDA7A172B0AA}" type="presOf" srcId="{BAFB3BD8-B706-4497-99F4-9B33BD94287E}" destId="{6CFBEFCC-5799-4702-9F81-F3AD68F3CB87}" srcOrd="0" destOrd="0" presId="urn:microsoft.com/office/officeart/2018/2/layout/IconCircleList"/>
    <dgm:cxn modelId="{630BA767-FC4F-471D-96C6-BA1353F1AC5A}" type="presOf" srcId="{AE0CBE58-2E51-4805-B224-9C131CFD0821}" destId="{D2301FD7-7237-4E28-BCBB-F8B738D528E6}" srcOrd="0" destOrd="0" presId="urn:microsoft.com/office/officeart/2018/2/layout/IconCircleList"/>
    <dgm:cxn modelId="{069E5F6A-7B2E-48F1-8B13-DB2D625DD086}" srcId="{441A4D80-A53A-4FEF-A1E8-E5B4B0539720}" destId="{2DF6F1AF-5DD2-4D98-90EA-9C7CA450D03F}" srcOrd="3" destOrd="0" parTransId="{547A7D94-3E75-41A8-8FB8-7BF91639F4DC}" sibTransId="{489AF081-7403-4BDD-87BB-63AE15F222CC}"/>
    <dgm:cxn modelId="{64F2E77E-E5A8-4D4A-9D05-788967807D00}" srcId="{441A4D80-A53A-4FEF-A1E8-E5B4B0539720}" destId="{37ECCC9D-5962-4D25-A4A0-136BE4574131}" srcOrd="1" destOrd="0" parTransId="{522D4E38-5C9C-44B0-9CCE-55E51EC5198E}" sibTransId="{7F898BB4-CA88-48F8-B65D-DA8C8DDC656B}"/>
    <dgm:cxn modelId="{151F0491-B0BC-4747-9CD8-D59A93EEE9E0}" srcId="{441A4D80-A53A-4FEF-A1E8-E5B4B0539720}" destId="{EB9C7D33-90C2-498F-A52B-B11C0F48B67E}" srcOrd="5" destOrd="0" parTransId="{9AE00FCE-FC43-451E-9E7B-C04A0F97391C}" sibTransId="{582ADBB0-912B-4954-AAAD-A39A8420193E}"/>
    <dgm:cxn modelId="{8A974D91-E3C8-404A-961A-D3E63F7D4E1F}" type="presOf" srcId="{37ECCC9D-5962-4D25-A4A0-136BE4574131}" destId="{00F353C3-0DEC-42C4-98B3-CA7E9681BF82}" srcOrd="0" destOrd="0" presId="urn:microsoft.com/office/officeart/2018/2/layout/IconCircleList"/>
    <dgm:cxn modelId="{54D78799-F351-4CE5-A7F1-338C4C7466D7}" type="presOf" srcId="{7F898BB4-CA88-48F8-B65D-DA8C8DDC656B}" destId="{0ACD23DE-5E05-4549-9ED8-61B243386B01}" srcOrd="0" destOrd="0" presId="urn:microsoft.com/office/officeart/2018/2/layout/IconCircleList"/>
    <dgm:cxn modelId="{DF91C5AC-26E7-4A1E-8D0B-05352EB435BF}" type="presOf" srcId="{EB9C7D33-90C2-498F-A52B-B11C0F48B67E}" destId="{DF8C07A5-6BD4-4965-B095-60445DFD1B39}" srcOrd="0" destOrd="0" presId="urn:microsoft.com/office/officeart/2018/2/layout/IconCircleList"/>
    <dgm:cxn modelId="{191FB1BD-7D58-41F6-8849-964675B7B2F8}" type="presOf" srcId="{B4F78303-84C3-438F-8299-EADBD959459F}" destId="{D68A81F3-027B-4242-8F57-738C308671B1}" srcOrd="0" destOrd="0" presId="urn:microsoft.com/office/officeart/2018/2/layout/IconCircleList"/>
    <dgm:cxn modelId="{5E281AD0-187E-4D88-B4C9-5D635683ABBF}" type="presOf" srcId="{643FC050-8B12-49C0-BA35-924C8DC343C9}" destId="{FF5008DB-21F5-41BE-A9E0-5F7E60FE8EC2}" srcOrd="0" destOrd="0" presId="urn:microsoft.com/office/officeart/2018/2/layout/IconCircleList"/>
    <dgm:cxn modelId="{BA17FFD0-0FAD-4033-BA47-B2A001081E53}" type="presOf" srcId="{2DF6F1AF-5DD2-4D98-90EA-9C7CA450D03F}" destId="{20AC23EF-C5B7-4F25-80C9-8EED46B8BC46}" srcOrd="0" destOrd="0" presId="urn:microsoft.com/office/officeart/2018/2/layout/IconCircleList"/>
    <dgm:cxn modelId="{B78F7BD1-B2BA-4B53-9C28-2E47FF231BFE}" type="presOf" srcId="{690FF9BC-F59C-4657-A31C-1A06445CBFCD}" destId="{CF362E0C-038F-4D1E-BFA3-D8D12863B39D}" srcOrd="0" destOrd="0" presId="urn:microsoft.com/office/officeart/2018/2/layout/IconCircleList"/>
    <dgm:cxn modelId="{4F7299D6-662B-48A0-BADA-D5B6A1CFA8C3}" type="presOf" srcId="{8ED0E40F-4D39-42A4-9BC6-F9C940E72F76}" destId="{2E49DF92-0FF3-402E-8D7A-0A6A0944EC07}" srcOrd="0" destOrd="0" presId="urn:microsoft.com/office/officeart/2018/2/layout/IconCircleList"/>
    <dgm:cxn modelId="{5E5047EA-5254-4038-9265-5B2D376C0886}" type="presOf" srcId="{441A4D80-A53A-4FEF-A1E8-E5B4B0539720}" destId="{1A3CB99B-DDED-44B8-8B74-6970D4E82FF6}" srcOrd="0" destOrd="0" presId="urn:microsoft.com/office/officeart/2018/2/layout/IconCircleList"/>
    <dgm:cxn modelId="{111F4AF1-FCD0-4682-919C-8082FBD8240E}" type="presOf" srcId="{489AF081-7403-4BDD-87BB-63AE15F222CC}" destId="{F43D217D-C4E0-4867-BF79-DDA98B049BAE}" srcOrd="0" destOrd="0" presId="urn:microsoft.com/office/officeart/2018/2/layout/IconCircleList"/>
    <dgm:cxn modelId="{470FEFC7-4E43-4FD3-8C7F-7532DEFD3B42}" type="presParOf" srcId="{1A3CB99B-DDED-44B8-8B74-6970D4E82FF6}" destId="{C7C62A6E-C0E0-4D2F-886B-57C1E04486D0}" srcOrd="0" destOrd="0" presId="urn:microsoft.com/office/officeart/2018/2/layout/IconCircleList"/>
    <dgm:cxn modelId="{C7EC976E-4EAF-4FAE-A5A6-50AF5D6BCD02}" type="presParOf" srcId="{C7C62A6E-C0E0-4D2F-886B-57C1E04486D0}" destId="{A8EB9987-982F-4C67-9BFA-DF25A3977E32}" srcOrd="0" destOrd="0" presId="urn:microsoft.com/office/officeart/2018/2/layout/IconCircleList"/>
    <dgm:cxn modelId="{2F371747-EA6F-4849-980E-BC66A5472592}" type="presParOf" srcId="{A8EB9987-982F-4C67-9BFA-DF25A3977E32}" destId="{C8F9AEE1-B874-4A2F-93F6-074DFAE1A747}" srcOrd="0" destOrd="0" presId="urn:microsoft.com/office/officeart/2018/2/layout/IconCircleList"/>
    <dgm:cxn modelId="{514C995D-C9CC-4BE5-A70D-CCB1A98EC2B3}" type="presParOf" srcId="{A8EB9987-982F-4C67-9BFA-DF25A3977E32}" destId="{A93A7EED-C7B9-4972-A25A-64DA4D582AD2}" srcOrd="1" destOrd="0" presId="urn:microsoft.com/office/officeart/2018/2/layout/IconCircleList"/>
    <dgm:cxn modelId="{5D061F8F-C893-412E-98CD-CBEAA579C03B}" type="presParOf" srcId="{A8EB9987-982F-4C67-9BFA-DF25A3977E32}" destId="{36811AA4-4CE4-470C-9737-598A905D0DCB}" srcOrd="2" destOrd="0" presId="urn:microsoft.com/office/officeart/2018/2/layout/IconCircleList"/>
    <dgm:cxn modelId="{49B3C5B7-8BB7-48B7-9660-894945395057}" type="presParOf" srcId="{A8EB9987-982F-4C67-9BFA-DF25A3977E32}" destId="{FF5008DB-21F5-41BE-A9E0-5F7E60FE8EC2}" srcOrd="3" destOrd="0" presId="urn:microsoft.com/office/officeart/2018/2/layout/IconCircleList"/>
    <dgm:cxn modelId="{1CF1C6A1-BD88-43A7-8874-CBDAA5908CA0}" type="presParOf" srcId="{C7C62A6E-C0E0-4D2F-886B-57C1E04486D0}" destId="{CF362E0C-038F-4D1E-BFA3-D8D12863B39D}" srcOrd="1" destOrd="0" presId="urn:microsoft.com/office/officeart/2018/2/layout/IconCircleList"/>
    <dgm:cxn modelId="{4C42B7FD-9915-4A96-AF73-DC9F54510B11}" type="presParOf" srcId="{C7C62A6E-C0E0-4D2F-886B-57C1E04486D0}" destId="{712127A0-C8A1-46CB-B240-CDB26E513CEC}" srcOrd="2" destOrd="0" presId="urn:microsoft.com/office/officeart/2018/2/layout/IconCircleList"/>
    <dgm:cxn modelId="{7D1A2C96-41C1-467D-9191-7CE32940E009}" type="presParOf" srcId="{712127A0-C8A1-46CB-B240-CDB26E513CEC}" destId="{6223E094-43F3-4591-95F9-A9779164BF63}" srcOrd="0" destOrd="0" presId="urn:microsoft.com/office/officeart/2018/2/layout/IconCircleList"/>
    <dgm:cxn modelId="{0BBA143A-20AF-4C10-8B53-4DEDA35B2456}" type="presParOf" srcId="{712127A0-C8A1-46CB-B240-CDB26E513CEC}" destId="{03E0BD04-935C-4624-A3CE-BBAC93BADEE8}" srcOrd="1" destOrd="0" presId="urn:microsoft.com/office/officeart/2018/2/layout/IconCircleList"/>
    <dgm:cxn modelId="{869A7F7E-A48C-45AB-8D23-3174B343923C}" type="presParOf" srcId="{712127A0-C8A1-46CB-B240-CDB26E513CEC}" destId="{2904589B-CEEC-460B-B5E4-6766E1865C31}" srcOrd="2" destOrd="0" presId="urn:microsoft.com/office/officeart/2018/2/layout/IconCircleList"/>
    <dgm:cxn modelId="{E6C0AF7D-CD77-4125-B656-E2D7E7767088}" type="presParOf" srcId="{712127A0-C8A1-46CB-B240-CDB26E513CEC}" destId="{00F353C3-0DEC-42C4-98B3-CA7E9681BF82}" srcOrd="3" destOrd="0" presId="urn:microsoft.com/office/officeart/2018/2/layout/IconCircleList"/>
    <dgm:cxn modelId="{6505AC0F-C1BC-420A-B1C1-F5F788424CD1}" type="presParOf" srcId="{C7C62A6E-C0E0-4D2F-886B-57C1E04486D0}" destId="{0ACD23DE-5E05-4549-9ED8-61B243386B01}" srcOrd="3" destOrd="0" presId="urn:microsoft.com/office/officeart/2018/2/layout/IconCircleList"/>
    <dgm:cxn modelId="{607CBC8F-CBB8-4649-B65A-E126E9B166ED}" type="presParOf" srcId="{C7C62A6E-C0E0-4D2F-886B-57C1E04486D0}" destId="{344BB1CA-C975-4192-A8EB-E4C78B842834}" srcOrd="4" destOrd="0" presId="urn:microsoft.com/office/officeart/2018/2/layout/IconCircleList"/>
    <dgm:cxn modelId="{5BA11EE9-FEEC-4764-A7FF-59D458D92F53}" type="presParOf" srcId="{344BB1CA-C975-4192-A8EB-E4C78B842834}" destId="{C6851842-5C35-4F57-B95D-5C3F585A1EE9}" srcOrd="0" destOrd="0" presId="urn:microsoft.com/office/officeart/2018/2/layout/IconCircleList"/>
    <dgm:cxn modelId="{F96D6C34-F5BF-44E3-BA5C-BD50FAF1505E}" type="presParOf" srcId="{344BB1CA-C975-4192-A8EB-E4C78B842834}" destId="{320B3B12-CF7F-4E86-BF1B-531AD075AD87}" srcOrd="1" destOrd="0" presId="urn:microsoft.com/office/officeart/2018/2/layout/IconCircleList"/>
    <dgm:cxn modelId="{964E8B09-AE6B-4CAA-85C5-97E41FDB0D6D}" type="presParOf" srcId="{344BB1CA-C975-4192-A8EB-E4C78B842834}" destId="{1A0EB1D0-7CCD-464A-A601-4C06648451F9}" srcOrd="2" destOrd="0" presId="urn:microsoft.com/office/officeart/2018/2/layout/IconCircleList"/>
    <dgm:cxn modelId="{0DFB75ED-C9A3-4542-9B70-AEF8B5582A46}" type="presParOf" srcId="{344BB1CA-C975-4192-A8EB-E4C78B842834}" destId="{D2301FD7-7237-4E28-BCBB-F8B738D528E6}" srcOrd="3" destOrd="0" presId="urn:microsoft.com/office/officeart/2018/2/layout/IconCircleList"/>
    <dgm:cxn modelId="{35C24FA0-F759-4D88-9812-9AA0705E6978}" type="presParOf" srcId="{C7C62A6E-C0E0-4D2F-886B-57C1E04486D0}" destId="{D68A81F3-027B-4242-8F57-738C308671B1}" srcOrd="5" destOrd="0" presId="urn:microsoft.com/office/officeart/2018/2/layout/IconCircleList"/>
    <dgm:cxn modelId="{0E883418-AFFE-432C-84B3-871A78B5F8A5}" type="presParOf" srcId="{C7C62A6E-C0E0-4D2F-886B-57C1E04486D0}" destId="{19ED887E-D2E3-4D63-A4C5-6D3A514E049F}" srcOrd="6" destOrd="0" presId="urn:microsoft.com/office/officeart/2018/2/layout/IconCircleList"/>
    <dgm:cxn modelId="{8F1A5FED-68ED-49B5-9A4B-3054E3F86D47}" type="presParOf" srcId="{19ED887E-D2E3-4D63-A4C5-6D3A514E049F}" destId="{393DC191-A544-4D2D-A556-85EFDA04EB69}" srcOrd="0" destOrd="0" presId="urn:microsoft.com/office/officeart/2018/2/layout/IconCircleList"/>
    <dgm:cxn modelId="{34E8EEF9-1515-4169-A8D4-19E4E63B56D1}" type="presParOf" srcId="{19ED887E-D2E3-4D63-A4C5-6D3A514E049F}" destId="{77219B26-BBAF-4895-A8C0-72FBA05DD0EA}" srcOrd="1" destOrd="0" presId="urn:microsoft.com/office/officeart/2018/2/layout/IconCircleList"/>
    <dgm:cxn modelId="{51BB921D-B291-4CF4-ADC7-423301EEE700}" type="presParOf" srcId="{19ED887E-D2E3-4D63-A4C5-6D3A514E049F}" destId="{2F8D9105-3C73-4FF6-9E31-02B897242C97}" srcOrd="2" destOrd="0" presId="urn:microsoft.com/office/officeart/2018/2/layout/IconCircleList"/>
    <dgm:cxn modelId="{C120E7EA-D649-4A12-8E7D-2823AD7A9C2E}" type="presParOf" srcId="{19ED887E-D2E3-4D63-A4C5-6D3A514E049F}" destId="{20AC23EF-C5B7-4F25-80C9-8EED46B8BC46}" srcOrd="3" destOrd="0" presId="urn:microsoft.com/office/officeart/2018/2/layout/IconCircleList"/>
    <dgm:cxn modelId="{CDFA5899-EABC-45C4-B636-4C591E3DC0AC}" type="presParOf" srcId="{C7C62A6E-C0E0-4D2F-886B-57C1E04486D0}" destId="{F43D217D-C4E0-4867-BF79-DDA98B049BAE}" srcOrd="7" destOrd="0" presId="urn:microsoft.com/office/officeart/2018/2/layout/IconCircleList"/>
    <dgm:cxn modelId="{EF72B4E0-6F4B-4673-A903-59ECBB3283B0}" type="presParOf" srcId="{C7C62A6E-C0E0-4D2F-886B-57C1E04486D0}" destId="{47791235-B89F-4D92-99F4-DE8BC8108765}" srcOrd="8" destOrd="0" presId="urn:microsoft.com/office/officeart/2018/2/layout/IconCircleList"/>
    <dgm:cxn modelId="{E55CBF99-0058-478D-80AE-6270CEF08B28}" type="presParOf" srcId="{47791235-B89F-4D92-99F4-DE8BC8108765}" destId="{726452C5-1D27-4EBB-BB2B-C2A52F3E40A2}" srcOrd="0" destOrd="0" presId="urn:microsoft.com/office/officeart/2018/2/layout/IconCircleList"/>
    <dgm:cxn modelId="{6A4A5DAD-BD8D-40CA-BBB3-C712DA6B0976}" type="presParOf" srcId="{47791235-B89F-4D92-99F4-DE8BC8108765}" destId="{BAC868C5-D89C-4C6F-B782-2BA7AA6100FF}" srcOrd="1" destOrd="0" presId="urn:microsoft.com/office/officeart/2018/2/layout/IconCircleList"/>
    <dgm:cxn modelId="{8C7C2FE3-0A1B-4BF0-A4E9-099219A4FAE2}" type="presParOf" srcId="{47791235-B89F-4D92-99F4-DE8BC8108765}" destId="{17F74E37-34CA-4026-8522-D775DA9D1F84}" srcOrd="2" destOrd="0" presId="urn:microsoft.com/office/officeart/2018/2/layout/IconCircleList"/>
    <dgm:cxn modelId="{58C86CCD-D4E9-40B0-A307-61132F9F3DEE}" type="presParOf" srcId="{47791235-B89F-4D92-99F4-DE8BC8108765}" destId="{6CFBEFCC-5799-4702-9F81-F3AD68F3CB87}" srcOrd="3" destOrd="0" presId="urn:microsoft.com/office/officeart/2018/2/layout/IconCircleList"/>
    <dgm:cxn modelId="{44D4BA72-113D-4EA5-BE04-EB4D5488EC8B}" type="presParOf" srcId="{C7C62A6E-C0E0-4D2F-886B-57C1E04486D0}" destId="{2E49DF92-0FF3-402E-8D7A-0A6A0944EC07}" srcOrd="9" destOrd="0" presId="urn:microsoft.com/office/officeart/2018/2/layout/IconCircleList"/>
    <dgm:cxn modelId="{7CA7B470-3CBB-4EF0-8593-E53D6081922A}" type="presParOf" srcId="{C7C62A6E-C0E0-4D2F-886B-57C1E04486D0}" destId="{46725471-CB1C-47E4-9855-E9846F3EE582}" srcOrd="10" destOrd="0" presId="urn:microsoft.com/office/officeart/2018/2/layout/IconCircleList"/>
    <dgm:cxn modelId="{DFEC4673-6C75-4A70-9575-05D6F8947237}" type="presParOf" srcId="{46725471-CB1C-47E4-9855-E9846F3EE582}" destId="{FC8FE77B-BC0D-4216-A13D-2AF223E68532}" srcOrd="0" destOrd="0" presId="urn:microsoft.com/office/officeart/2018/2/layout/IconCircleList"/>
    <dgm:cxn modelId="{6548F761-E4A1-49A7-917E-0F6126F3F2D2}" type="presParOf" srcId="{46725471-CB1C-47E4-9855-E9846F3EE582}" destId="{9BBDA7DA-CEFF-4BE9-82BC-9A81B754F22F}" srcOrd="1" destOrd="0" presId="urn:microsoft.com/office/officeart/2018/2/layout/IconCircleList"/>
    <dgm:cxn modelId="{548C7BA3-31F9-42C5-AE5A-9202E19E2409}" type="presParOf" srcId="{46725471-CB1C-47E4-9855-E9846F3EE582}" destId="{D855B49A-D349-4356-8109-3E27CFCA408E}" srcOrd="2" destOrd="0" presId="urn:microsoft.com/office/officeart/2018/2/layout/IconCircleList"/>
    <dgm:cxn modelId="{F0B5128F-E19A-4AAA-96A8-07456A68CA4E}" type="presParOf" srcId="{46725471-CB1C-47E4-9855-E9846F3EE582}" destId="{DF8C07A5-6BD4-4965-B095-60445DFD1B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8CC18-9B04-4137-BB71-55336ADAF1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1A2A5A-9DC7-401E-9907-221BB331F87D}">
      <dgm:prSet/>
      <dgm:spPr/>
      <dgm:t>
        <a:bodyPr/>
        <a:lstStyle/>
        <a:p>
          <a:pPr>
            <a:defRPr cap="all"/>
          </a:pPr>
          <a:r>
            <a:rPr lang="en-US"/>
            <a:t>Content of interaction</a:t>
          </a:r>
        </a:p>
      </dgm:t>
    </dgm:pt>
    <dgm:pt modelId="{871D1FB7-454E-4C36-B172-F85D29B3434B}" type="parTrans" cxnId="{7D82E236-148A-4CF1-B5DF-38D473E9AF60}">
      <dgm:prSet/>
      <dgm:spPr/>
      <dgm:t>
        <a:bodyPr/>
        <a:lstStyle/>
        <a:p>
          <a:endParaRPr lang="en-US"/>
        </a:p>
      </dgm:t>
    </dgm:pt>
    <dgm:pt modelId="{8F2D9735-C841-4D1D-997F-A09E69391F75}" type="sibTrans" cxnId="{7D82E236-148A-4CF1-B5DF-38D473E9AF60}">
      <dgm:prSet/>
      <dgm:spPr/>
      <dgm:t>
        <a:bodyPr/>
        <a:lstStyle/>
        <a:p>
          <a:endParaRPr lang="en-US"/>
        </a:p>
      </dgm:t>
    </dgm:pt>
    <dgm:pt modelId="{6151A803-5C1F-4470-A0D6-559B6229A21C}">
      <dgm:prSet/>
      <dgm:spPr/>
      <dgm:t>
        <a:bodyPr/>
        <a:lstStyle/>
        <a:p>
          <a:pPr>
            <a:defRPr cap="all"/>
          </a:pPr>
          <a:r>
            <a:rPr lang="en-US"/>
            <a:t>Student’s response</a:t>
          </a:r>
        </a:p>
      </dgm:t>
    </dgm:pt>
    <dgm:pt modelId="{3362D8CF-FB33-4BFD-8FDE-12BE6D6E7889}" type="parTrans" cxnId="{8006188E-D32F-4356-8363-CEFA04B4BB1D}">
      <dgm:prSet/>
      <dgm:spPr/>
      <dgm:t>
        <a:bodyPr/>
        <a:lstStyle/>
        <a:p>
          <a:endParaRPr lang="en-US"/>
        </a:p>
      </dgm:t>
    </dgm:pt>
    <dgm:pt modelId="{F951B1CB-20E0-4844-A39C-471101AB58D5}" type="sibTrans" cxnId="{8006188E-D32F-4356-8363-CEFA04B4BB1D}">
      <dgm:prSet/>
      <dgm:spPr/>
      <dgm:t>
        <a:bodyPr/>
        <a:lstStyle/>
        <a:p>
          <a:endParaRPr lang="en-US"/>
        </a:p>
      </dgm:t>
    </dgm:pt>
    <dgm:pt modelId="{DB603985-CFBC-4BA8-8889-7BF42FCF6B4C}">
      <dgm:prSet/>
      <dgm:spPr/>
      <dgm:t>
        <a:bodyPr/>
        <a:lstStyle/>
        <a:p>
          <a:pPr>
            <a:defRPr cap="all"/>
          </a:pPr>
          <a:r>
            <a:rPr lang="en-US"/>
            <a:t>Plan</a:t>
          </a:r>
        </a:p>
      </dgm:t>
    </dgm:pt>
    <dgm:pt modelId="{3818EA11-3AC5-4E38-A131-956A5B0FD132}" type="parTrans" cxnId="{24EA0EC0-C2E7-412D-9A9F-303F153A8A7E}">
      <dgm:prSet/>
      <dgm:spPr/>
      <dgm:t>
        <a:bodyPr/>
        <a:lstStyle/>
        <a:p>
          <a:endParaRPr lang="en-US"/>
        </a:p>
      </dgm:t>
    </dgm:pt>
    <dgm:pt modelId="{E55A9EC6-B518-44F1-A835-42ED22EB4BFF}" type="sibTrans" cxnId="{24EA0EC0-C2E7-412D-9A9F-303F153A8A7E}">
      <dgm:prSet/>
      <dgm:spPr/>
      <dgm:t>
        <a:bodyPr/>
        <a:lstStyle/>
        <a:p>
          <a:endParaRPr lang="en-US"/>
        </a:p>
      </dgm:t>
    </dgm:pt>
    <dgm:pt modelId="{AFFF0CA5-6B9B-4266-B22E-F65BE44C0B02}">
      <dgm:prSet/>
      <dgm:spPr/>
      <dgm:t>
        <a:bodyPr/>
        <a:lstStyle/>
        <a:p>
          <a:pPr>
            <a:defRPr cap="all"/>
          </a:pPr>
          <a:r>
            <a:rPr lang="en-US"/>
            <a:t>Date</a:t>
          </a:r>
        </a:p>
      </dgm:t>
    </dgm:pt>
    <dgm:pt modelId="{62C75D53-9AB5-411E-8923-96594C507F5E}" type="parTrans" cxnId="{4143D290-8B29-43E1-813F-8EBF53810847}">
      <dgm:prSet/>
      <dgm:spPr/>
      <dgm:t>
        <a:bodyPr/>
        <a:lstStyle/>
        <a:p>
          <a:endParaRPr lang="en-US"/>
        </a:p>
      </dgm:t>
    </dgm:pt>
    <dgm:pt modelId="{06811B81-B776-41AD-B2E5-807EDCA58A99}" type="sibTrans" cxnId="{4143D290-8B29-43E1-813F-8EBF53810847}">
      <dgm:prSet/>
      <dgm:spPr/>
      <dgm:t>
        <a:bodyPr/>
        <a:lstStyle/>
        <a:p>
          <a:endParaRPr lang="en-US"/>
        </a:p>
      </dgm:t>
    </dgm:pt>
    <dgm:pt modelId="{AA9F0A25-BEB5-4C7B-ACE0-494F001FD7BA}">
      <dgm:prSet/>
      <dgm:spPr/>
      <dgm:t>
        <a:bodyPr/>
        <a:lstStyle/>
        <a:p>
          <a:pPr>
            <a:defRPr cap="all"/>
          </a:pPr>
          <a:r>
            <a:rPr lang="en-US"/>
            <a:t>Signature with credentials</a:t>
          </a:r>
        </a:p>
      </dgm:t>
    </dgm:pt>
    <dgm:pt modelId="{B47A2BCC-465B-4499-B9CD-154468D37BF3}" type="parTrans" cxnId="{247B68F7-936B-4C72-9DFE-F281530011D3}">
      <dgm:prSet/>
      <dgm:spPr/>
      <dgm:t>
        <a:bodyPr/>
        <a:lstStyle/>
        <a:p>
          <a:endParaRPr lang="en-US"/>
        </a:p>
      </dgm:t>
    </dgm:pt>
    <dgm:pt modelId="{52D7D92D-2F4A-4130-823F-D376433D8383}" type="sibTrans" cxnId="{247B68F7-936B-4C72-9DFE-F281530011D3}">
      <dgm:prSet/>
      <dgm:spPr/>
      <dgm:t>
        <a:bodyPr/>
        <a:lstStyle/>
        <a:p>
          <a:endParaRPr lang="en-US"/>
        </a:p>
      </dgm:t>
    </dgm:pt>
    <dgm:pt modelId="{F89FC4DE-FCC1-4231-B65F-44865EEBDE5D}" type="pres">
      <dgm:prSet presAssocID="{A618CC18-9B04-4137-BB71-55336ADAF15A}" presName="root" presStyleCnt="0">
        <dgm:presLayoutVars>
          <dgm:dir/>
          <dgm:resizeHandles val="exact"/>
        </dgm:presLayoutVars>
      </dgm:prSet>
      <dgm:spPr/>
    </dgm:pt>
    <dgm:pt modelId="{01749B9E-A850-4FC4-81B9-75D7C7006FF2}" type="pres">
      <dgm:prSet presAssocID="{321A2A5A-9DC7-401E-9907-221BB331F87D}" presName="compNode" presStyleCnt="0"/>
      <dgm:spPr/>
    </dgm:pt>
    <dgm:pt modelId="{487FD402-D26E-43B3-95A9-6B9A740C2083}" type="pres">
      <dgm:prSet presAssocID="{321A2A5A-9DC7-401E-9907-221BB331F87D}" presName="iconBgRect" presStyleLbl="bgShp" presStyleIdx="0" presStyleCnt="5"/>
      <dgm:spPr/>
    </dgm:pt>
    <dgm:pt modelId="{3727E016-72C2-4362-8D37-2FDE49113C04}" type="pres">
      <dgm:prSet presAssocID="{321A2A5A-9DC7-401E-9907-221BB331F8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Add1"/>
        </a:ext>
      </dgm:extLst>
    </dgm:pt>
    <dgm:pt modelId="{7AEB4D4B-7456-459F-80BC-DBDA7BA1F847}" type="pres">
      <dgm:prSet presAssocID="{321A2A5A-9DC7-401E-9907-221BB331F87D}" presName="spaceRect" presStyleCnt="0"/>
      <dgm:spPr/>
    </dgm:pt>
    <dgm:pt modelId="{EE449A83-A283-44A1-B586-A8DBADCC4856}" type="pres">
      <dgm:prSet presAssocID="{321A2A5A-9DC7-401E-9907-221BB331F87D}" presName="textRect" presStyleLbl="revTx" presStyleIdx="0" presStyleCnt="5">
        <dgm:presLayoutVars>
          <dgm:chMax val="1"/>
          <dgm:chPref val="1"/>
        </dgm:presLayoutVars>
      </dgm:prSet>
      <dgm:spPr/>
    </dgm:pt>
    <dgm:pt modelId="{F77CB2E2-5204-4F14-A622-783AE79CC78A}" type="pres">
      <dgm:prSet presAssocID="{8F2D9735-C841-4D1D-997F-A09E69391F75}" presName="sibTrans" presStyleCnt="0"/>
      <dgm:spPr/>
    </dgm:pt>
    <dgm:pt modelId="{C10D893C-40CE-43E4-81EB-50056A74C8E5}" type="pres">
      <dgm:prSet presAssocID="{6151A803-5C1F-4470-A0D6-559B6229A21C}" presName="compNode" presStyleCnt="0"/>
      <dgm:spPr/>
    </dgm:pt>
    <dgm:pt modelId="{C472D33C-CEA9-4A0B-A6F0-3C868BBD897A}" type="pres">
      <dgm:prSet presAssocID="{6151A803-5C1F-4470-A0D6-559B6229A21C}" presName="iconBgRect" presStyleLbl="bgShp" presStyleIdx="1" presStyleCnt="5"/>
      <dgm:spPr/>
    </dgm:pt>
    <dgm:pt modelId="{5FE176F6-F8A8-4E10-BB04-B464970090C5}" type="pres">
      <dgm:prSet presAssocID="{6151A803-5C1F-4470-A0D6-559B6229A2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99978B0-5D4D-44AC-A088-CB4055144144}" type="pres">
      <dgm:prSet presAssocID="{6151A803-5C1F-4470-A0D6-559B6229A21C}" presName="spaceRect" presStyleCnt="0"/>
      <dgm:spPr/>
    </dgm:pt>
    <dgm:pt modelId="{A227780F-9C02-4F09-ACAC-AC36A5659D45}" type="pres">
      <dgm:prSet presAssocID="{6151A803-5C1F-4470-A0D6-559B6229A21C}" presName="textRect" presStyleLbl="revTx" presStyleIdx="1" presStyleCnt="5">
        <dgm:presLayoutVars>
          <dgm:chMax val="1"/>
          <dgm:chPref val="1"/>
        </dgm:presLayoutVars>
      </dgm:prSet>
      <dgm:spPr/>
    </dgm:pt>
    <dgm:pt modelId="{48CF9662-1216-4D17-8E46-E0EC0CED0020}" type="pres">
      <dgm:prSet presAssocID="{F951B1CB-20E0-4844-A39C-471101AB58D5}" presName="sibTrans" presStyleCnt="0"/>
      <dgm:spPr/>
    </dgm:pt>
    <dgm:pt modelId="{BD470F94-A8BA-4B7C-A69B-DF017759F897}" type="pres">
      <dgm:prSet presAssocID="{DB603985-CFBC-4BA8-8889-7BF42FCF6B4C}" presName="compNode" presStyleCnt="0"/>
      <dgm:spPr/>
    </dgm:pt>
    <dgm:pt modelId="{ACB47D7B-60FD-413F-921A-AF3B6A7E656D}" type="pres">
      <dgm:prSet presAssocID="{DB603985-CFBC-4BA8-8889-7BF42FCF6B4C}" presName="iconBgRect" presStyleLbl="bgShp" presStyleIdx="2" presStyleCnt="5"/>
      <dgm:spPr/>
    </dgm:pt>
    <dgm:pt modelId="{78616DA9-F63A-44DF-85A5-6F8E75E9AFCF}" type="pres">
      <dgm:prSet presAssocID="{DB603985-CFBC-4BA8-8889-7BF42FCF6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A2548F2-B42B-4DC9-8602-7BB6E390EB66}" type="pres">
      <dgm:prSet presAssocID="{DB603985-CFBC-4BA8-8889-7BF42FCF6B4C}" presName="spaceRect" presStyleCnt="0"/>
      <dgm:spPr/>
    </dgm:pt>
    <dgm:pt modelId="{C687725D-3DE0-47D8-AF6C-3015C96EDDE4}" type="pres">
      <dgm:prSet presAssocID="{DB603985-CFBC-4BA8-8889-7BF42FCF6B4C}" presName="textRect" presStyleLbl="revTx" presStyleIdx="2" presStyleCnt="5">
        <dgm:presLayoutVars>
          <dgm:chMax val="1"/>
          <dgm:chPref val="1"/>
        </dgm:presLayoutVars>
      </dgm:prSet>
      <dgm:spPr/>
    </dgm:pt>
    <dgm:pt modelId="{12481E07-99E0-4DCC-A036-DCA057924099}" type="pres">
      <dgm:prSet presAssocID="{E55A9EC6-B518-44F1-A835-42ED22EB4BFF}" presName="sibTrans" presStyleCnt="0"/>
      <dgm:spPr/>
    </dgm:pt>
    <dgm:pt modelId="{C0AB9998-6E9F-44EB-BDF9-36DC5512D430}" type="pres">
      <dgm:prSet presAssocID="{AFFF0CA5-6B9B-4266-B22E-F65BE44C0B02}" presName="compNode" presStyleCnt="0"/>
      <dgm:spPr/>
    </dgm:pt>
    <dgm:pt modelId="{4BB7BC69-362F-4793-B1A8-BE4F321E0486}" type="pres">
      <dgm:prSet presAssocID="{AFFF0CA5-6B9B-4266-B22E-F65BE44C0B02}" presName="iconBgRect" presStyleLbl="bgShp" presStyleIdx="3" presStyleCnt="5"/>
      <dgm:spPr/>
    </dgm:pt>
    <dgm:pt modelId="{B773488C-7132-409D-8B73-103AFFD015FF}" type="pres">
      <dgm:prSet presAssocID="{AFFF0CA5-6B9B-4266-B22E-F65BE44C0B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BB47BE44-4436-4EA4-A768-F552BD75A528}" type="pres">
      <dgm:prSet presAssocID="{AFFF0CA5-6B9B-4266-B22E-F65BE44C0B02}" presName="spaceRect" presStyleCnt="0"/>
      <dgm:spPr/>
    </dgm:pt>
    <dgm:pt modelId="{E93D50A9-03B6-4AE1-8176-23890336E9D3}" type="pres">
      <dgm:prSet presAssocID="{AFFF0CA5-6B9B-4266-B22E-F65BE44C0B02}" presName="textRect" presStyleLbl="revTx" presStyleIdx="3" presStyleCnt="5">
        <dgm:presLayoutVars>
          <dgm:chMax val="1"/>
          <dgm:chPref val="1"/>
        </dgm:presLayoutVars>
      </dgm:prSet>
      <dgm:spPr/>
    </dgm:pt>
    <dgm:pt modelId="{FCAD7B92-2B6B-4D7D-A881-E6F54B6779E3}" type="pres">
      <dgm:prSet presAssocID="{06811B81-B776-41AD-B2E5-807EDCA58A99}" presName="sibTrans" presStyleCnt="0"/>
      <dgm:spPr/>
    </dgm:pt>
    <dgm:pt modelId="{EBCBC6EB-5BD7-47BE-8DA2-F13C503EFC14}" type="pres">
      <dgm:prSet presAssocID="{AA9F0A25-BEB5-4C7B-ACE0-494F001FD7BA}" presName="compNode" presStyleCnt="0"/>
      <dgm:spPr/>
    </dgm:pt>
    <dgm:pt modelId="{856846A9-3636-48F1-AC3B-458E5FAFBBCD}" type="pres">
      <dgm:prSet presAssocID="{AA9F0A25-BEB5-4C7B-ACE0-494F001FD7BA}" presName="iconBgRect" presStyleLbl="bgShp" presStyleIdx="4" presStyleCnt="5"/>
      <dgm:spPr/>
    </dgm:pt>
    <dgm:pt modelId="{4E34EDC6-416D-4B3A-A8D1-00E79DD63673}" type="pres">
      <dgm:prSet presAssocID="{AA9F0A25-BEB5-4C7B-ACE0-494F001FD7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01339C0A-4797-4B93-B572-06023BE4A3B4}" type="pres">
      <dgm:prSet presAssocID="{AA9F0A25-BEB5-4C7B-ACE0-494F001FD7BA}" presName="spaceRect" presStyleCnt="0"/>
      <dgm:spPr/>
    </dgm:pt>
    <dgm:pt modelId="{90DE6AA4-AA24-47B0-B260-2F220F80FC20}" type="pres">
      <dgm:prSet presAssocID="{AA9F0A25-BEB5-4C7B-ACE0-494F001FD7BA}" presName="textRect" presStyleLbl="revTx" presStyleIdx="4" presStyleCnt="5">
        <dgm:presLayoutVars>
          <dgm:chMax val="1"/>
          <dgm:chPref val="1"/>
        </dgm:presLayoutVars>
      </dgm:prSet>
      <dgm:spPr/>
    </dgm:pt>
  </dgm:ptLst>
  <dgm:cxnLst>
    <dgm:cxn modelId="{6B242825-DC74-4E10-AA65-274193A0D755}" type="presOf" srcId="{6151A803-5C1F-4470-A0D6-559B6229A21C}" destId="{A227780F-9C02-4F09-ACAC-AC36A5659D45}" srcOrd="0" destOrd="0" presId="urn:microsoft.com/office/officeart/2018/5/layout/IconCircleLabelList"/>
    <dgm:cxn modelId="{86C83635-C218-4CE2-B20E-09A5C4F48671}" type="presOf" srcId="{A618CC18-9B04-4137-BB71-55336ADAF15A}" destId="{F89FC4DE-FCC1-4231-B65F-44865EEBDE5D}" srcOrd="0" destOrd="0" presId="urn:microsoft.com/office/officeart/2018/5/layout/IconCircleLabelList"/>
    <dgm:cxn modelId="{7D82E236-148A-4CF1-B5DF-38D473E9AF60}" srcId="{A618CC18-9B04-4137-BB71-55336ADAF15A}" destId="{321A2A5A-9DC7-401E-9907-221BB331F87D}" srcOrd="0" destOrd="0" parTransId="{871D1FB7-454E-4C36-B172-F85D29B3434B}" sibTransId="{8F2D9735-C841-4D1D-997F-A09E69391F75}"/>
    <dgm:cxn modelId="{50701049-C97E-4F5E-826F-398C2DC61E40}" type="presOf" srcId="{321A2A5A-9DC7-401E-9907-221BB331F87D}" destId="{EE449A83-A283-44A1-B586-A8DBADCC4856}" srcOrd="0" destOrd="0" presId="urn:microsoft.com/office/officeart/2018/5/layout/IconCircleLabelList"/>
    <dgm:cxn modelId="{CBA0347F-9888-4C14-B79E-8C1646B5923B}" type="presOf" srcId="{AFFF0CA5-6B9B-4266-B22E-F65BE44C0B02}" destId="{E93D50A9-03B6-4AE1-8176-23890336E9D3}" srcOrd="0" destOrd="0" presId="urn:microsoft.com/office/officeart/2018/5/layout/IconCircleLabelList"/>
    <dgm:cxn modelId="{8006188E-D32F-4356-8363-CEFA04B4BB1D}" srcId="{A618CC18-9B04-4137-BB71-55336ADAF15A}" destId="{6151A803-5C1F-4470-A0D6-559B6229A21C}" srcOrd="1" destOrd="0" parTransId="{3362D8CF-FB33-4BFD-8FDE-12BE6D6E7889}" sibTransId="{F951B1CB-20E0-4844-A39C-471101AB58D5}"/>
    <dgm:cxn modelId="{4143D290-8B29-43E1-813F-8EBF53810847}" srcId="{A618CC18-9B04-4137-BB71-55336ADAF15A}" destId="{AFFF0CA5-6B9B-4266-B22E-F65BE44C0B02}" srcOrd="3" destOrd="0" parTransId="{62C75D53-9AB5-411E-8923-96594C507F5E}" sibTransId="{06811B81-B776-41AD-B2E5-807EDCA58A99}"/>
    <dgm:cxn modelId="{5AB67E9E-7CE5-415C-98D8-FF4EC6777340}" type="presOf" srcId="{DB603985-CFBC-4BA8-8889-7BF42FCF6B4C}" destId="{C687725D-3DE0-47D8-AF6C-3015C96EDDE4}" srcOrd="0" destOrd="0" presId="urn:microsoft.com/office/officeart/2018/5/layout/IconCircleLabelList"/>
    <dgm:cxn modelId="{24EA0EC0-C2E7-412D-9A9F-303F153A8A7E}" srcId="{A618CC18-9B04-4137-BB71-55336ADAF15A}" destId="{DB603985-CFBC-4BA8-8889-7BF42FCF6B4C}" srcOrd="2" destOrd="0" parTransId="{3818EA11-3AC5-4E38-A131-956A5B0FD132}" sibTransId="{E55A9EC6-B518-44F1-A835-42ED22EB4BFF}"/>
    <dgm:cxn modelId="{4505A5CD-F708-49F4-A272-47E245297959}" type="presOf" srcId="{AA9F0A25-BEB5-4C7B-ACE0-494F001FD7BA}" destId="{90DE6AA4-AA24-47B0-B260-2F220F80FC20}" srcOrd="0" destOrd="0" presId="urn:microsoft.com/office/officeart/2018/5/layout/IconCircleLabelList"/>
    <dgm:cxn modelId="{247B68F7-936B-4C72-9DFE-F281530011D3}" srcId="{A618CC18-9B04-4137-BB71-55336ADAF15A}" destId="{AA9F0A25-BEB5-4C7B-ACE0-494F001FD7BA}" srcOrd="4" destOrd="0" parTransId="{B47A2BCC-465B-4499-B9CD-154468D37BF3}" sibTransId="{52D7D92D-2F4A-4130-823F-D376433D8383}"/>
    <dgm:cxn modelId="{8396545E-787E-44D8-A34C-88ECF35B4CED}" type="presParOf" srcId="{F89FC4DE-FCC1-4231-B65F-44865EEBDE5D}" destId="{01749B9E-A850-4FC4-81B9-75D7C7006FF2}" srcOrd="0" destOrd="0" presId="urn:microsoft.com/office/officeart/2018/5/layout/IconCircleLabelList"/>
    <dgm:cxn modelId="{D2748627-8342-4B5C-A0E7-B476493BBFEA}" type="presParOf" srcId="{01749B9E-A850-4FC4-81B9-75D7C7006FF2}" destId="{487FD402-D26E-43B3-95A9-6B9A740C2083}" srcOrd="0" destOrd="0" presId="urn:microsoft.com/office/officeart/2018/5/layout/IconCircleLabelList"/>
    <dgm:cxn modelId="{A590B774-1F4A-476C-BE99-9738096D99DD}" type="presParOf" srcId="{01749B9E-A850-4FC4-81B9-75D7C7006FF2}" destId="{3727E016-72C2-4362-8D37-2FDE49113C04}" srcOrd="1" destOrd="0" presId="urn:microsoft.com/office/officeart/2018/5/layout/IconCircleLabelList"/>
    <dgm:cxn modelId="{6A1DDA14-BDE7-4A9B-AC18-A2E97E26C76E}" type="presParOf" srcId="{01749B9E-A850-4FC4-81B9-75D7C7006FF2}" destId="{7AEB4D4B-7456-459F-80BC-DBDA7BA1F847}" srcOrd="2" destOrd="0" presId="urn:microsoft.com/office/officeart/2018/5/layout/IconCircleLabelList"/>
    <dgm:cxn modelId="{7F368959-26AD-4647-AF7F-4544B9E1CCB6}" type="presParOf" srcId="{01749B9E-A850-4FC4-81B9-75D7C7006FF2}" destId="{EE449A83-A283-44A1-B586-A8DBADCC4856}" srcOrd="3" destOrd="0" presId="urn:microsoft.com/office/officeart/2018/5/layout/IconCircleLabelList"/>
    <dgm:cxn modelId="{06D24DCD-7E99-4F9F-8F06-6414930F1890}" type="presParOf" srcId="{F89FC4DE-FCC1-4231-B65F-44865EEBDE5D}" destId="{F77CB2E2-5204-4F14-A622-783AE79CC78A}" srcOrd="1" destOrd="0" presId="urn:microsoft.com/office/officeart/2018/5/layout/IconCircleLabelList"/>
    <dgm:cxn modelId="{B13DF874-C3FF-4543-B04E-83EA40FC8FCE}" type="presParOf" srcId="{F89FC4DE-FCC1-4231-B65F-44865EEBDE5D}" destId="{C10D893C-40CE-43E4-81EB-50056A74C8E5}" srcOrd="2" destOrd="0" presId="urn:microsoft.com/office/officeart/2018/5/layout/IconCircleLabelList"/>
    <dgm:cxn modelId="{CE1F149E-5AD8-4C62-BB2C-6B16393A68DE}" type="presParOf" srcId="{C10D893C-40CE-43E4-81EB-50056A74C8E5}" destId="{C472D33C-CEA9-4A0B-A6F0-3C868BBD897A}" srcOrd="0" destOrd="0" presId="urn:microsoft.com/office/officeart/2018/5/layout/IconCircleLabelList"/>
    <dgm:cxn modelId="{27B3732E-C711-4277-AFAD-9D886F5BEE22}" type="presParOf" srcId="{C10D893C-40CE-43E4-81EB-50056A74C8E5}" destId="{5FE176F6-F8A8-4E10-BB04-B464970090C5}" srcOrd="1" destOrd="0" presId="urn:microsoft.com/office/officeart/2018/5/layout/IconCircleLabelList"/>
    <dgm:cxn modelId="{4C21DA46-EA1C-4DF4-8C73-A0A19B83A22B}" type="presParOf" srcId="{C10D893C-40CE-43E4-81EB-50056A74C8E5}" destId="{199978B0-5D4D-44AC-A088-CB4055144144}" srcOrd="2" destOrd="0" presId="urn:microsoft.com/office/officeart/2018/5/layout/IconCircleLabelList"/>
    <dgm:cxn modelId="{2623B612-D735-4935-8E13-95039E03F894}" type="presParOf" srcId="{C10D893C-40CE-43E4-81EB-50056A74C8E5}" destId="{A227780F-9C02-4F09-ACAC-AC36A5659D45}" srcOrd="3" destOrd="0" presId="urn:microsoft.com/office/officeart/2018/5/layout/IconCircleLabelList"/>
    <dgm:cxn modelId="{FD88DA7E-192E-4B49-9EB8-CD63D351C506}" type="presParOf" srcId="{F89FC4DE-FCC1-4231-B65F-44865EEBDE5D}" destId="{48CF9662-1216-4D17-8E46-E0EC0CED0020}" srcOrd="3" destOrd="0" presId="urn:microsoft.com/office/officeart/2018/5/layout/IconCircleLabelList"/>
    <dgm:cxn modelId="{36861525-ABD3-4946-BB91-F9029B3E6640}" type="presParOf" srcId="{F89FC4DE-FCC1-4231-B65F-44865EEBDE5D}" destId="{BD470F94-A8BA-4B7C-A69B-DF017759F897}" srcOrd="4" destOrd="0" presId="urn:microsoft.com/office/officeart/2018/5/layout/IconCircleLabelList"/>
    <dgm:cxn modelId="{34E8A3C0-DD06-478A-B4CC-2A21C380AAD2}" type="presParOf" srcId="{BD470F94-A8BA-4B7C-A69B-DF017759F897}" destId="{ACB47D7B-60FD-413F-921A-AF3B6A7E656D}" srcOrd="0" destOrd="0" presId="urn:microsoft.com/office/officeart/2018/5/layout/IconCircleLabelList"/>
    <dgm:cxn modelId="{C519B1A3-5E64-456E-A044-551DFD8F9083}" type="presParOf" srcId="{BD470F94-A8BA-4B7C-A69B-DF017759F897}" destId="{78616DA9-F63A-44DF-85A5-6F8E75E9AFCF}" srcOrd="1" destOrd="0" presId="urn:microsoft.com/office/officeart/2018/5/layout/IconCircleLabelList"/>
    <dgm:cxn modelId="{EF390EB9-0815-4D08-889F-FF84DAA693EA}" type="presParOf" srcId="{BD470F94-A8BA-4B7C-A69B-DF017759F897}" destId="{6A2548F2-B42B-4DC9-8602-7BB6E390EB66}" srcOrd="2" destOrd="0" presId="urn:microsoft.com/office/officeart/2018/5/layout/IconCircleLabelList"/>
    <dgm:cxn modelId="{8FD75439-5DA1-4ED4-A7FA-B3A8C5E28917}" type="presParOf" srcId="{BD470F94-A8BA-4B7C-A69B-DF017759F897}" destId="{C687725D-3DE0-47D8-AF6C-3015C96EDDE4}" srcOrd="3" destOrd="0" presId="urn:microsoft.com/office/officeart/2018/5/layout/IconCircleLabelList"/>
    <dgm:cxn modelId="{EDE6045A-860D-437D-BDA0-A64EEC78A4C5}" type="presParOf" srcId="{F89FC4DE-FCC1-4231-B65F-44865EEBDE5D}" destId="{12481E07-99E0-4DCC-A036-DCA057924099}" srcOrd="5" destOrd="0" presId="urn:microsoft.com/office/officeart/2018/5/layout/IconCircleLabelList"/>
    <dgm:cxn modelId="{A2EC2F5A-50F1-4B1B-A1EA-D2E822268994}" type="presParOf" srcId="{F89FC4DE-FCC1-4231-B65F-44865EEBDE5D}" destId="{C0AB9998-6E9F-44EB-BDF9-36DC5512D430}" srcOrd="6" destOrd="0" presId="urn:microsoft.com/office/officeart/2018/5/layout/IconCircleLabelList"/>
    <dgm:cxn modelId="{0B9AF0AD-2E31-47FF-8AA6-FC1C4E36588E}" type="presParOf" srcId="{C0AB9998-6E9F-44EB-BDF9-36DC5512D430}" destId="{4BB7BC69-362F-4793-B1A8-BE4F321E0486}" srcOrd="0" destOrd="0" presId="urn:microsoft.com/office/officeart/2018/5/layout/IconCircleLabelList"/>
    <dgm:cxn modelId="{0A3D60A9-9016-42D4-B08E-35E1844E25BA}" type="presParOf" srcId="{C0AB9998-6E9F-44EB-BDF9-36DC5512D430}" destId="{B773488C-7132-409D-8B73-103AFFD015FF}" srcOrd="1" destOrd="0" presId="urn:microsoft.com/office/officeart/2018/5/layout/IconCircleLabelList"/>
    <dgm:cxn modelId="{91AE91C9-A3DE-45DF-B067-1CBEEFCDD12B}" type="presParOf" srcId="{C0AB9998-6E9F-44EB-BDF9-36DC5512D430}" destId="{BB47BE44-4436-4EA4-A768-F552BD75A528}" srcOrd="2" destOrd="0" presId="urn:microsoft.com/office/officeart/2018/5/layout/IconCircleLabelList"/>
    <dgm:cxn modelId="{7039DBB4-2148-4E40-9812-2C330D2F306C}" type="presParOf" srcId="{C0AB9998-6E9F-44EB-BDF9-36DC5512D430}" destId="{E93D50A9-03B6-4AE1-8176-23890336E9D3}" srcOrd="3" destOrd="0" presId="urn:microsoft.com/office/officeart/2018/5/layout/IconCircleLabelList"/>
    <dgm:cxn modelId="{0C5BEC25-3C4F-4349-8C40-08AA4351697F}" type="presParOf" srcId="{F89FC4DE-FCC1-4231-B65F-44865EEBDE5D}" destId="{FCAD7B92-2B6B-4D7D-A881-E6F54B6779E3}" srcOrd="7" destOrd="0" presId="urn:microsoft.com/office/officeart/2018/5/layout/IconCircleLabelList"/>
    <dgm:cxn modelId="{53F99EF5-843B-4057-916C-23AC066D6A33}" type="presParOf" srcId="{F89FC4DE-FCC1-4231-B65F-44865EEBDE5D}" destId="{EBCBC6EB-5BD7-47BE-8DA2-F13C503EFC14}" srcOrd="8" destOrd="0" presId="urn:microsoft.com/office/officeart/2018/5/layout/IconCircleLabelList"/>
    <dgm:cxn modelId="{0424E124-8321-48BB-BF82-9910456A5FDB}" type="presParOf" srcId="{EBCBC6EB-5BD7-47BE-8DA2-F13C503EFC14}" destId="{856846A9-3636-48F1-AC3B-458E5FAFBBCD}" srcOrd="0" destOrd="0" presId="urn:microsoft.com/office/officeart/2018/5/layout/IconCircleLabelList"/>
    <dgm:cxn modelId="{494C87F5-5CE5-458F-894F-2647A280EB56}" type="presParOf" srcId="{EBCBC6EB-5BD7-47BE-8DA2-F13C503EFC14}" destId="{4E34EDC6-416D-4B3A-A8D1-00E79DD63673}" srcOrd="1" destOrd="0" presId="urn:microsoft.com/office/officeart/2018/5/layout/IconCircleLabelList"/>
    <dgm:cxn modelId="{5C2983B4-5037-4597-991B-C97490844140}" type="presParOf" srcId="{EBCBC6EB-5BD7-47BE-8DA2-F13C503EFC14}" destId="{01339C0A-4797-4B93-B572-06023BE4A3B4}" srcOrd="2" destOrd="0" presId="urn:microsoft.com/office/officeart/2018/5/layout/IconCircleLabelList"/>
    <dgm:cxn modelId="{C5E6D539-5300-4AA1-965C-3ABAFEE7CFB8}" type="presParOf" srcId="{EBCBC6EB-5BD7-47BE-8DA2-F13C503EFC14}" destId="{90DE6AA4-AA24-47B0-B260-2F220F80FC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9AEE1-B874-4A2F-93F6-074DFAE1A747}">
      <dsp:nvSpPr>
        <dsp:cNvPr id="0" name=""/>
        <dsp:cNvSpPr/>
      </dsp:nvSpPr>
      <dsp:spPr>
        <a:xfrm>
          <a:off x="198722" y="912625"/>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A7EED-C7B9-4972-A25A-64DA4D582AD2}">
      <dsp:nvSpPr>
        <dsp:cNvPr id="0" name=""/>
        <dsp:cNvSpPr/>
      </dsp:nvSpPr>
      <dsp:spPr>
        <a:xfrm>
          <a:off x="390007" y="1103909"/>
          <a:ext cx="528308" cy="528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008DB-21F5-41BE-A9E0-5F7E60FE8EC2}">
      <dsp:nvSpPr>
        <dsp:cNvPr id="0" name=""/>
        <dsp:cNvSpPr/>
      </dsp:nvSpPr>
      <dsp:spPr>
        <a:xfrm>
          <a:off x="1304788" y="912625"/>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Review the CPP template.</a:t>
          </a:r>
        </a:p>
      </dsp:txBody>
      <dsp:txXfrm>
        <a:off x="1304788" y="912625"/>
        <a:ext cx="2147067" cy="910877"/>
      </dsp:txXfrm>
    </dsp:sp>
    <dsp:sp modelId="{6223E094-43F3-4591-95F9-A9779164BF63}">
      <dsp:nvSpPr>
        <dsp:cNvPr id="0" name=""/>
        <dsp:cNvSpPr/>
      </dsp:nvSpPr>
      <dsp:spPr>
        <a:xfrm>
          <a:off x="3825966" y="912625"/>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0BD04-935C-4624-A3CE-BBAC93BADEE8}">
      <dsp:nvSpPr>
        <dsp:cNvPr id="0" name=""/>
        <dsp:cNvSpPr/>
      </dsp:nvSpPr>
      <dsp:spPr>
        <a:xfrm>
          <a:off x="4017250" y="1103909"/>
          <a:ext cx="528308" cy="528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353C3-0DEC-42C4-98B3-CA7E9681BF82}">
      <dsp:nvSpPr>
        <dsp:cNvPr id="0" name=""/>
        <dsp:cNvSpPr/>
      </dsp:nvSpPr>
      <dsp:spPr>
        <a:xfrm>
          <a:off x="4932031" y="912625"/>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Determine which topics fit with online presentation and which need to be deleted.</a:t>
          </a:r>
        </a:p>
      </dsp:txBody>
      <dsp:txXfrm>
        <a:off x="4932031" y="912625"/>
        <a:ext cx="2147067" cy="910877"/>
      </dsp:txXfrm>
    </dsp:sp>
    <dsp:sp modelId="{C6851842-5C35-4F57-B95D-5C3F585A1EE9}">
      <dsp:nvSpPr>
        <dsp:cNvPr id="0" name=""/>
        <dsp:cNvSpPr/>
      </dsp:nvSpPr>
      <dsp:spPr>
        <a:xfrm>
          <a:off x="7453209" y="912625"/>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B3B12-CF7F-4E86-BF1B-531AD075AD87}">
      <dsp:nvSpPr>
        <dsp:cNvPr id="0" name=""/>
        <dsp:cNvSpPr/>
      </dsp:nvSpPr>
      <dsp:spPr>
        <a:xfrm>
          <a:off x="7644494" y="1103909"/>
          <a:ext cx="528308" cy="528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01FD7-7237-4E28-BCBB-F8B738D528E6}">
      <dsp:nvSpPr>
        <dsp:cNvPr id="0" name=""/>
        <dsp:cNvSpPr/>
      </dsp:nvSpPr>
      <dsp:spPr>
        <a:xfrm>
          <a:off x="8559275" y="912625"/>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Coordinate with other staff to determine how to schedule time with the new students.</a:t>
          </a:r>
        </a:p>
      </dsp:txBody>
      <dsp:txXfrm>
        <a:off x="8559275" y="912625"/>
        <a:ext cx="2147067" cy="910877"/>
      </dsp:txXfrm>
    </dsp:sp>
    <dsp:sp modelId="{393DC191-A544-4D2D-A556-85EFDA04EB69}">
      <dsp:nvSpPr>
        <dsp:cNvPr id="0" name=""/>
        <dsp:cNvSpPr/>
      </dsp:nvSpPr>
      <dsp:spPr>
        <a:xfrm>
          <a:off x="198722" y="2570479"/>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19B26-BBAF-4895-A8C0-72FBA05DD0EA}">
      <dsp:nvSpPr>
        <dsp:cNvPr id="0" name=""/>
        <dsp:cNvSpPr/>
      </dsp:nvSpPr>
      <dsp:spPr>
        <a:xfrm>
          <a:off x="390007" y="2761763"/>
          <a:ext cx="528308" cy="528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AC23EF-C5B7-4F25-80C9-8EED46B8BC46}">
      <dsp:nvSpPr>
        <dsp:cNvPr id="0" name=""/>
        <dsp:cNvSpPr/>
      </dsp:nvSpPr>
      <dsp:spPr>
        <a:xfrm>
          <a:off x="1304788" y="2570479"/>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Will you do this presentation as a group or individually?</a:t>
          </a:r>
        </a:p>
      </dsp:txBody>
      <dsp:txXfrm>
        <a:off x="1304788" y="2570479"/>
        <a:ext cx="2147067" cy="910877"/>
      </dsp:txXfrm>
    </dsp:sp>
    <dsp:sp modelId="{726452C5-1D27-4EBB-BB2B-C2A52F3E40A2}">
      <dsp:nvSpPr>
        <dsp:cNvPr id="0" name=""/>
        <dsp:cNvSpPr/>
      </dsp:nvSpPr>
      <dsp:spPr>
        <a:xfrm>
          <a:off x="3825966" y="2570479"/>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868C5-D89C-4C6F-B782-2BA7AA6100FF}">
      <dsp:nvSpPr>
        <dsp:cNvPr id="0" name=""/>
        <dsp:cNvSpPr/>
      </dsp:nvSpPr>
      <dsp:spPr>
        <a:xfrm>
          <a:off x="4017250" y="2761763"/>
          <a:ext cx="528308" cy="528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FBEFCC-5799-4702-9F81-F3AD68F3CB87}">
      <dsp:nvSpPr>
        <dsp:cNvPr id="0" name=""/>
        <dsp:cNvSpPr/>
      </dsp:nvSpPr>
      <dsp:spPr>
        <a:xfrm>
          <a:off x="4932031" y="2570479"/>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Consider conducting joint presentation with HWM and/or CMHC.</a:t>
          </a:r>
        </a:p>
      </dsp:txBody>
      <dsp:txXfrm>
        <a:off x="4932031" y="2570479"/>
        <a:ext cx="2147067" cy="910877"/>
      </dsp:txXfrm>
    </dsp:sp>
    <dsp:sp modelId="{FC8FE77B-BC0D-4216-A13D-2AF223E68532}">
      <dsp:nvSpPr>
        <dsp:cNvPr id="0" name=""/>
        <dsp:cNvSpPr/>
      </dsp:nvSpPr>
      <dsp:spPr>
        <a:xfrm>
          <a:off x="7453209" y="2570479"/>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DA7DA-CEFF-4BE9-82BC-9A81B754F22F}">
      <dsp:nvSpPr>
        <dsp:cNvPr id="0" name=""/>
        <dsp:cNvSpPr/>
      </dsp:nvSpPr>
      <dsp:spPr>
        <a:xfrm>
          <a:off x="7644494" y="2761763"/>
          <a:ext cx="528308" cy="528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C07A5-6BD4-4965-B095-60445DFD1B39}">
      <dsp:nvSpPr>
        <dsp:cNvPr id="0" name=""/>
        <dsp:cNvSpPr/>
      </dsp:nvSpPr>
      <dsp:spPr>
        <a:xfrm>
          <a:off x="8559275" y="2570479"/>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Determine whom to refer students to when there are questions about distance learning and Job Corps.</a:t>
          </a:r>
        </a:p>
      </dsp:txBody>
      <dsp:txXfrm>
        <a:off x="8559275" y="2570479"/>
        <a:ext cx="2147067" cy="910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D402-D26E-43B3-95A9-6B9A740C2083}">
      <dsp:nvSpPr>
        <dsp:cNvPr id="0" name=""/>
        <dsp:cNvSpPr/>
      </dsp:nvSpPr>
      <dsp:spPr>
        <a:xfrm>
          <a:off x="532035" y="787666"/>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7E016-72C2-4362-8D37-2FDE49113C04}">
      <dsp:nvSpPr>
        <dsp:cNvPr id="0" name=""/>
        <dsp:cNvSpPr/>
      </dsp:nvSpPr>
      <dsp:spPr>
        <a:xfrm>
          <a:off x="766035" y="102166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49A83-A283-44A1-B586-A8DBADCC4856}">
      <dsp:nvSpPr>
        <dsp:cNvPr id="0" name=""/>
        <dsp:cNvSpPr/>
      </dsp:nvSpPr>
      <dsp:spPr>
        <a:xfrm>
          <a:off x="181035"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Content of interaction</a:t>
          </a:r>
        </a:p>
      </dsp:txBody>
      <dsp:txXfrm>
        <a:off x="181035" y="2227666"/>
        <a:ext cx="1800000" cy="720000"/>
      </dsp:txXfrm>
    </dsp:sp>
    <dsp:sp modelId="{C472D33C-CEA9-4A0B-A6F0-3C868BBD897A}">
      <dsp:nvSpPr>
        <dsp:cNvPr id="0" name=""/>
        <dsp:cNvSpPr/>
      </dsp:nvSpPr>
      <dsp:spPr>
        <a:xfrm>
          <a:off x="2647036" y="787666"/>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176F6-F8A8-4E10-BB04-B464970090C5}">
      <dsp:nvSpPr>
        <dsp:cNvPr id="0" name=""/>
        <dsp:cNvSpPr/>
      </dsp:nvSpPr>
      <dsp:spPr>
        <a:xfrm>
          <a:off x="2881036" y="102166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7780F-9C02-4F09-ACAC-AC36A5659D45}">
      <dsp:nvSpPr>
        <dsp:cNvPr id="0" name=""/>
        <dsp:cNvSpPr/>
      </dsp:nvSpPr>
      <dsp:spPr>
        <a:xfrm>
          <a:off x="2296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Student’s response</a:t>
          </a:r>
        </a:p>
      </dsp:txBody>
      <dsp:txXfrm>
        <a:off x="2296036" y="2227666"/>
        <a:ext cx="1800000" cy="720000"/>
      </dsp:txXfrm>
    </dsp:sp>
    <dsp:sp modelId="{ACB47D7B-60FD-413F-921A-AF3B6A7E656D}">
      <dsp:nvSpPr>
        <dsp:cNvPr id="0" name=""/>
        <dsp:cNvSpPr/>
      </dsp:nvSpPr>
      <dsp:spPr>
        <a:xfrm>
          <a:off x="4762036" y="787666"/>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16DA9-F63A-44DF-85A5-6F8E75E9AFCF}">
      <dsp:nvSpPr>
        <dsp:cNvPr id="0" name=""/>
        <dsp:cNvSpPr/>
      </dsp:nvSpPr>
      <dsp:spPr>
        <a:xfrm>
          <a:off x="4996036" y="102166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7725D-3DE0-47D8-AF6C-3015C96EDDE4}">
      <dsp:nvSpPr>
        <dsp:cNvPr id="0" name=""/>
        <dsp:cNvSpPr/>
      </dsp:nvSpPr>
      <dsp:spPr>
        <a:xfrm>
          <a:off x="4411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Plan</a:t>
          </a:r>
        </a:p>
      </dsp:txBody>
      <dsp:txXfrm>
        <a:off x="4411036" y="2227666"/>
        <a:ext cx="1800000" cy="720000"/>
      </dsp:txXfrm>
    </dsp:sp>
    <dsp:sp modelId="{4BB7BC69-362F-4793-B1A8-BE4F321E0486}">
      <dsp:nvSpPr>
        <dsp:cNvPr id="0" name=""/>
        <dsp:cNvSpPr/>
      </dsp:nvSpPr>
      <dsp:spPr>
        <a:xfrm>
          <a:off x="6877036" y="787666"/>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3488C-7132-409D-8B73-103AFFD015FF}">
      <dsp:nvSpPr>
        <dsp:cNvPr id="0" name=""/>
        <dsp:cNvSpPr/>
      </dsp:nvSpPr>
      <dsp:spPr>
        <a:xfrm>
          <a:off x="7111036" y="102166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D50A9-03B6-4AE1-8176-23890336E9D3}">
      <dsp:nvSpPr>
        <dsp:cNvPr id="0" name=""/>
        <dsp:cNvSpPr/>
      </dsp:nvSpPr>
      <dsp:spPr>
        <a:xfrm>
          <a:off x="6526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Date</a:t>
          </a:r>
        </a:p>
      </dsp:txBody>
      <dsp:txXfrm>
        <a:off x="6526036" y="2227666"/>
        <a:ext cx="1800000" cy="720000"/>
      </dsp:txXfrm>
    </dsp:sp>
    <dsp:sp modelId="{856846A9-3636-48F1-AC3B-458E5FAFBBCD}">
      <dsp:nvSpPr>
        <dsp:cNvPr id="0" name=""/>
        <dsp:cNvSpPr/>
      </dsp:nvSpPr>
      <dsp:spPr>
        <a:xfrm>
          <a:off x="8992036" y="787666"/>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4EDC6-416D-4B3A-A8D1-00E79DD63673}">
      <dsp:nvSpPr>
        <dsp:cNvPr id="0" name=""/>
        <dsp:cNvSpPr/>
      </dsp:nvSpPr>
      <dsp:spPr>
        <a:xfrm>
          <a:off x="9226036" y="102166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E6AA4-AA24-47B0-B260-2F220F80FC20}">
      <dsp:nvSpPr>
        <dsp:cNvPr id="0" name=""/>
        <dsp:cNvSpPr/>
      </dsp:nvSpPr>
      <dsp:spPr>
        <a:xfrm>
          <a:off x="8641036" y="22276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Signature with credentials</a:t>
          </a:r>
        </a:p>
      </dsp:txBody>
      <dsp:txXfrm>
        <a:off x="8641036" y="222766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D3F2-F87F-574B-B1AE-41498D0B4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AF86B-4CAE-8C47-9141-19E9DD535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34C765-A46F-B848-AE7E-9E6F843ECBC8}"/>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9DFB298D-4B48-F044-890F-DCD9F6A02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76AC-4B03-5C4B-9C81-559249847083}"/>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63125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B137-6753-6E49-9808-16AADD49F3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87D64-01EF-E247-8BB7-DE8E3FD0E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C3892-C888-7C4A-B7C3-804FBCA52127}"/>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3ACBC9F6-309B-2247-B92E-85AF52550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16D97-2AD2-8C45-AB55-71D8992F0CF0}"/>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39670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1E157-8A27-4043-97AE-296DBD6B4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F987A0-D80D-5644-9B64-DD683EBE7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EBE74-38FD-874D-9C1C-97B136C8B936}"/>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B5A84F77-9014-4441-AD91-9B088FE6F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1400F-67DB-6E4D-8DF6-5AEC84605E09}"/>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67180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CFAD-B8D3-C647-AE73-57DECAFEC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CF959-C85B-0241-A4C9-D339B4D5B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A4D65-3E9D-EA4C-93BC-2E4933D1AD05}"/>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070A7218-D0C2-F248-B408-C7D95B16D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CEE55-C51B-DE41-9FD2-77EA7B582935}"/>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32461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7958-C4CE-D541-8EAB-7A1D985B4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A9713E-C6AD-654F-9D5E-A8C49C158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054270-59F2-5E44-9077-8F177E71AFB0}"/>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74669B72-FACA-F84E-830F-EF0B0E90A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21D75-76FC-BD4F-B402-033ECC229262}"/>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42421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C565-F645-5049-A5D4-088929EB2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1CA34-E0CA-9942-9FD1-B84C379B9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4ABB3-BE25-114B-B393-ACCAA5230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99786B-636A-F14C-9DEB-9C8DC1F1D4A3}"/>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6" name="Footer Placeholder 5">
            <a:extLst>
              <a:ext uri="{FF2B5EF4-FFF2-40B4-BE49-F238E27FC236}">
                <a16:creationId xmlns:a16="http://schemas.microsoft.com/office/drawing/2014/main" id="{0B7A9AD2-72FB-AC48-8F95-2171080DC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71BA6-E42A-5843-A97D-2381E11D6323}"/>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363789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6B9A-2937-004A-970A-75168A6B1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78D6F-5078-2E48-8CB8-EC9DF19B4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68BCC-10BA-3A4B-ADB7-DE889FC6A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D3308-ED9C-D541-ADAE-8CAFC5A0F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37B94-6144-8C49-9852-C3923583B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59FD0-AFBC-3249-A548-70D219CA52E3}"/>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8" name="Footer Placeholder 7">
            <a:extLst>
              <a:ext uri="{FF2B5EF4-FFF2-40B4-BE49-F238E27FC236}">
                <a16:creationId xmlns:a16="http://schemas.microsoft.com/office/drawing/2014/main" id="{CB09747A-6165-784B-A74D-8A45CD0E9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A8034-A8BA-414A-B38F-5373531ED584}"/>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313212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20F2-9932-614A-B6A9-1C8064F5D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4CFB3-41C7-F343-9033-68A3DD86FD55}"/>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4" name="Footer Placeholder 3">
            <a:extLst>
              <a:ext uri="{FF2B5EF4-FFF2-40B4-BE49-F238E27FC236}">
                <a16:creationId xmlns:a16="http://schemas.microsoft.com/office/drawing/2014/main" id="{B00F34EE-67FE-1344-B8BC-77B390087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D81BB3-188C-7D48-B7BD-421326D3CBF6}"/>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35946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883FC-047B-4A48-9AC1-8E80E077F139}"/>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3" name="Footer Placeholder 2">
            <a:extLst>
              <a:ext uri="{FF2B5EF4-FFF2-40B4-BE49-F238E27FC236}">
                <a16:creationId xmlns:a16="http://schemas.microsoft.com/office/drawing/2014/main" id="{6E689CB0-78A6-A64C-92E9-1340FF5E3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60DA3-709A-8243-B12E-7F9AB32F141C}"/>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10710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11FF-D2B9-5A4A-98C0-116EFA38F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E875D-FA1D-0A4E-B9C1-C7EC6001B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A4DDA-F911-FD4A-ACD5-C4F60AF7C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205C4-9F81-BD41-8731-A26A74DF423E}"/>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6" name="Footer Placeholder 5">
            <a:extLst>
              <a:ext uri="{FF2B5EF4-FFF2-40B4-BE49-F238E27FC236}">
                <a16:creationId xmlns:a16="http://schemas.microsoft.com/office/drawing/2014/main" id="{C48BF7CB-8563-AE44-BED2-86F3F4F4F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2C0D4E-441D-0944-AB61-7B5F224958A8}"/>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373155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0977-C4E1-5E48-952D-9949F4740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ADD3CF-2CA1-094E-B83B-86D9FFEAF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2EA3E6-BAA8-474F-B16E-4038AE30B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E7FC3-5F58-6A49-87F4-6046B4A91891}"/>
              </a:ext>
            </a:extLst>
          </p:cNvPr>
          <p:cNvSpPr>
            <a:spLocks noGrp="1"/>
          </p:cNvSpPr>
          <p:nvPr>
            <p:ph type="dt" sz="half" idx="10"/>
          </p:nvPr>
        </p:nvSpPr>
        <p:spPr/>
        <p:txBody>
          <a:bodyPr/>
          <a:lstStyle/>
          <a:p>
            <a:fld id="{105F0CEE-6129-B949-A735-06ACA77B39BA}" type="datetimeFigureOut">
              <a:rPr lang="en-US" smtClean="0"/>
              <a:t>5/12/20</a:t>
            </a:fld>
            <a:endParaRPr lang="en-US"/>
          </a:p>
        </p:txBody>
      </p:sp>
      <p:sp>
        <p:nvSpPr>
          <p:cNvPr id="6" name="Footer Placeholder 5">
            <a:extLst>
              <a:ext uri="{FF2B5EF4-FFF2-40B4-BE49-F238E27FC236}">
                <a16:creationId xmlns:a16="http://schemas.microsoft.com/office/drawing/2014/main" id="{E880406E-A1EA-5343-B85E-C27B488F9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9B37F-C21A-874D-9D0C-331E1F75F55A}"/>
              </a:ext>
            </a:extLst>
          </p:cNvPr>
          <p:cNvSpPr>
            <a:spLocks noGrp="1"/>
          </p:cNvSpPr>
          <p:nvPr>
            <p:ph type="sldNum" sz="quarter" idx="12"/>
          </p:nvPr>
        </p:nvSpPr>
        <p:spPr/>
        <p:txBody>
          <a:bodyPr/>
          <a:lstStyle/>
          <a:p>
            <a:fld id="{50517FB2-D8A0-4842-A104-5D4280339963}" type="slidenum">
              <a:rPr lang="en-US" smtClean="0"/>
              <a:t>‹#›</a:t>
            </a:fld>
            <a:endParaRPr lang="en-US"/>
          </a:p>
        </p:txBody>
      </p:sp>
    </p:spTree>
    <p:extLst>
      <p:ext uri="{BB962C8B-B14F-4D97-AF65-F5344CB8AC3E}">
        <p14:creationId xmlns:p14="http://schemas.microsoft.com/office/powerpoint/2010/main" val="269585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DF1D9-005E-4E4B-B571-858CD8708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F8021-48FB-7B41-8EBF-3676B860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54570-2D88-7A41-9486-B0C210AB93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F0CEE-6129-B949-A735-06ACA77B39BA}" type="datetimeFigureOut">
              <a:rPr lang="en-US" smtClean="0"/>
              <a:t>5/12/20</a:t>
            </a:fld>
            <a:endParaRPr lang="en-US"/>
          </a:p>
        </p:txBody>
      </p:sp>
      <p:sp>
        <p:nvSpPr>
          <p:cNvPr id="5" name="Footer Placeholder 4">
            <a:extLst>
              <a:ext uri="{FF2B5EF4-FFF2-40B4-BE49-F238E27FC236}">
                <a16:creationId xmlns:a16="http://schemas.microsoft.com/office/drawing/2014/main" id="{A9405D9B-605B-2C46-9E33-A86A5D800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F436B0-2DDC-1040-A680-F8E6546EB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17FB2-D8A0-4842-A104-5D4280339963}" type="slidenum">
              <a:rPr lang="en-US" smtClean="0"/>
              <a:t>‹#›</a:t>
            </a:fld>
            <a:endParaRPr lang="en-US"/>
          </a:p>
        </p:txBody>
      </p:sp>
    </p:spTree>
    <p:extLst>
      <p:ext uri="{BB962C8B-B14F-4D97-AF65-F5344CB8AC3E}">
        <p14:creationId xmlns:p14="http://schemas.microsoft.com/office/powerpoint/2010/main" val="336968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ddictionsandrecovery.org/relapse-preventio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neveraloneclub.org/" TargetMode="External"/><Relationship Id="rId3" Type="http://schemas.openxmlformats.org/officeDocument/2006/relationships/hyperlink" Target="https://www.aa-intergroup.org/directory_telephone.php" TargetMode="External"/><Relationship Id="rId7" Type="http://schemas.openxmlformats.org/officeDocument/2006/relationships/hyperlink" Target="https://www.na.org/meetingsearch/text-results.php?country=Web&amp;state&amp;city&amp;zip&amp;street&amp;within=5&amp;day=0&amp;lang&amp;orderby=distance" TargetMode="External"/><Relationship Id="rId2" Type="http://schemas.openxmlformats.org/officeDocument/2006/relationships/hyperlink" Target="https://www.aa-intergroup.org/index.php" TargetMode="External"/><Relationship Id="rId1" Type="http://schemas.openxmlformats.org/officeDocument/2006/relationships/slideLayout" Target="../slideLayouts/slideLayout2.xml"/><Relationship Id="rId6" Type="http://schemas.openxmlformats.org/officeDocument/2006/relationships/hyperlink" Target="http://www.12stepforums.net/alanon_family_group_online_meeting.html" TargetMode="External"/><Relationship Id="rId5" Type="http://schemas.openxmlformats.org/officeDocument/2006/relationships/hyperlink" Target="http://www.12stepforums.net/alcoholics_anonymous_online_meeting.html" TargetMode="External"/><Relationship Id="rId4" Type="http://schemas.openxmlformats.org/officeDocument/2006/relationships/hyperlink" Target="https://aa-intergroup.org/directory.php" TargetMode="External"/><Relationship Id="rId9" Type="http://schemas.openxmlformats.org/officeDocument/2006/relationships/hyperlink" Target="https://www.ma-online.org/schedule.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amhsa.gov/marijua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supportservices.jobcorps.gov/health/Pages/Alcohol.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www.samhsa.gov/sbi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7.xml"/><Relationship Id="rId4" Type="http://schemas.openxmlformats.org/officeDocument/2006/relationships/image" Target="../media/image27.tiff"/></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7.xml"/><Relationship Id="rId4" Type="http://schemas.openxmlformats.org/officeDocument/2006/relationships/image" Target="../media/image3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Christy.hicksmsw@gmail.com" TargetMode="External"/><Relationship Id="rId2" Type="http://schemas.openxmlformats.org/officeDocument/2006/relationships/hyperlink" Target="mailto:datphd@ao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upport.google.com/edu/classroom/?hl=en#topic=602027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upportservices.jobcorps.gov/health/Page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334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07028F-09AC-3149-82DC-43CBAB8C7F2B}"/>
              </a:ext>
            </a:extLst>
          </p:cNvPr>
          <p:cNvSpPr>
            <a:spLocks noGrp="1"/>
          </p:cNvSpPr>
          <p:nvPr>
            <p:ph type="ctrTitle"/>
          </p:nvPr>
        </p:nvSpPr>
        <p:spPr>
          <a:xfrm>
            <a:off x="5189620" y="1306071"/>
            <a:ext cx="5478379" cy="2663407"/>
          </a:xfrm>
        </p:spPr>
        <p:txBody>
          <a:bodyPr>
            <a:normAutofit/>
          </a:bodyPr>
          <a:lstStyle/>
          <a:p>
            <a:pPr algn="l"/>
            <a:r>
              <a:rPr lang="en-US" sz="5400">
                <a:solidFill>
                  <a:srgbClr val="FFFFFF"/>
                </a:solidFill>
              </a:rPr>
              <a:t>Virtual Learning and TEAP</a:t>
            </a:r>
          </a:p>
        </p:txBody>
      </p:sp>
      <p:sp>
        <p:nvSpPr>
          <p:cNvPr id="3" name="Subtitle 2">
            <a:extLst>
              <a:ext uri="{FF2B5EF4-FFF2-40B4-BE49-F238E27FC236}">
                <a16:creationId xmlns:a16="http://schemas.microsoft.com/office/drawing/2014/main" id="{A4FBEDD5-E13B-A649-A7A6-F4CA2FAEDC75}"/>
              </a:ext>
            </a:extLst>
          </p:cNvPr>
          <p:cNvSpPr>
            <a:spLocks noGrp="1"/>
          </p:cNvSpPr>
          <p:nvPr>
            <p:ph type="subTitle" idx="1"/>
          </p:nvPr>
        </p:nvSpPr>
        <p:spPr>
          <a:xfrm>
            <a:off x="5189620" y="4106004"/>
            <a:ext cx="5478380" cy="1860883"/>
          </a:xfrm>
        </p:spPr>
        <p:txBody>
          <a:bodyPr>
            <a:normAutofit/>
          </a:bodyPr>
          <a:lstStyle/>
          <a:p>
            <a:pPr algn="l"/>
            <a:r>
              <a:rPr lang="en-US">
                <a:solidFill>
                  <a:srgbClr val="FFFFFF"/>
                </a:solidFill>
              </a:rPr>
              <a:t>Diane Tennies, PhD, LADC</a:t>
            </a:r>
          </a:p>
          <a:p>
            <a:pPr algn="l"/>
            <a:r>
              <a:rPr lang="en-US">
                <a:solidFill>
                  <a:srgbClr val="FFFFFF"/>
                </a:solidFill>
              </a:rPr>
              <a:t>Christy Hicks, LCADC, CSW</a:t>
            </a:r>
          </a:p>
          <a:p>
            <a:pPr algn="l"/>
            <a:r>
              <a:rPr lang="en-US">
                <a:solidFill>
                  <a:srgbClr val="FFFFFF"/>
                </a:solidFill>
              </a:rPr>
              <a:t>May 2020</a:t>
            </a:r>
          </a:p>
        </p:txBody>
      </p:sp>
      <p:pic>
        <p:nvPicPr>
          <p:cNvPr id="4" name="Picture 3">
            <a:extLst>
              <a:ext uri="{FF2B5EF4-FFF2-40B4-BE49-F238E27FC236}">
                <a16:creationId xmlns:a16="http://schemas.microsoft.com/office/drawing/2014/main" id="{71D4530A-6648-DB4C-B08E-E8D250EC3396}"/>
              </a:ext>
            </a:extLst>
          </p:cNvPr>
          <p:cNvPicPr>
            <a:picLocks noChangeAspect="1"/>
          </p:cNvPicPr>
          <p:nvPr/>
        </p:nvPicPr>
        <p:blipFill>
          <a:blip r:embed="rId2"/>
          <a:stretch>
            <a:fillRect/>
          </a:stretch>
        </p:blipFill>
        <p:spPr>
          <a:xfrm>
            <a:off x="1521263" y="2528888"/>
            <a:ext cx="1569492" cy="1777766"/>
          </a:xfrm>
          <a:prstGeom prst="rect">
            <a:avLst/>
          </a:prstGeom>
        </p:spPr>
      </p:pic>
    </p:spTree>
    <p:extLst>
      <p:ext uri="{BB962C8B-B14F-4D97-AF65-F5344CB8AC3E}">
        <p14:creationId xmlns:p14="http://schemas.microsoft.com/office/powerpoint/2010/main" val="320657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7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AF9701-5B42-4F4E-8D50-BE8FFDE8372B}"/>
              </a:ext>
            </a:extLst>
          </p:cNvPr>
          <p:cNvPicPr>
            <a:picLocks noChangeAspect="1"/>
          </p:cNvPicPr>
          <p:nvPr/>
        </p:nvPicPr>
        <p:blipFill>
          <a:blip r:embed="rId2"/>
          <a:stretch>
            <a:fillRect/>
          </a:stretch>
        </p:blipFill>
        <p:spPr>
          <a:xfrm>
            <a:off x="6421035" y="1684496"/>
            <a:ext cx="5129784" cy="3489007"/>
          </a:xfrm>
          <a:prstGeom prst="rect">
            <a:avLst/>
          </a:prstGeom>
        </p:spPr>
      </p:pic>
      <p:sp>
        <p:nvSpPr>
          <p:cNvPr id="13"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7142DB-FA0B-6642-83CF-876C53C211F6}"/>
              </a:ext>
            </a:extLst>
          </p:cNvPr>
          <p:cNvPicPr>
            <a:picLocks noChangeAspect="1"/>
          </p:cNvPicPr>
          <p:nvPr/>
        </p:nvPicPr>
        <p:blipFill>
          <a:blip r:embed="rId3"/>
          <a:stretch>
            <a:fillRect/>
          </a:stretch>
        </p:blipFill>
        <p:spPr>
          <a:xfrm>
            <a:off x="641180" y="1743764"/>
            <a:ext cx="5129784" cy="3370471"/>
          </a:xfrm>
          <a:prstGeom prst="rect">
            <a:avLst/>
          </a:prstGeom>
        </p:spPr>
      </p:pic>
    </p:spTree>
    <p:extLst>
      <p:ext uri="{BB962C8B-B14F-4D97-AF65-F5344CB8AC3E}">
        <p14:creationId xmlns:p14="http://schemas.microsoft.com/office/powerpoint/2010/main" val="121500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EEA3F0-9C90-3741-9FCD-9304CAD8AB13}"/>
              </a:ext>
            </a:extLst>
          </p:cNvPr>
          <p:cNvSpPr>
            <a:spLocks noGrp="1"/>
          </p:cNvSpPr>
          <p:nvPr>
            <p:ph type="title"/>
          </p:nvPr>
        </p:nvSpPr>
        <p:spPr>
          <a:xfrm>
            <a:off x="643467" y="321734"/>
            <a:ext cx="10905066" cy="1135737"/>
          </a:xfrm>
        </p:spPr>
        <p:txBody>
          <a:bodyPr>
            <a:normAutofit/>
          </a:bodyPr>
          <a:lstStyle/>
          <a:p>
            <a:r>
              <a:rPr lang="en-US" sz="3600"/>
              <a:t>What are Possible Ways to Provide Relapse Prevention via DL?</a:t>
            </a:r>
          </a:p>
        </p:txBody>
      </p:sp>
      <p:sp>
        <p:nvSpPr>
          <p:cNvPr id="3" name="Content Placeholder 2">
            <a:extLst>
              <a:ext uri="{FF2B5EF4-FFF2-40B4-BE49-F238E27FC236}">
                <a16:creationId xmlns:a16="http://schemas.microsoft.com/office/drawing/2014/main" id="{20F64F20-5A06-AB40-B4BE-467208D9DEA3}"/>
              </a:ext>
            </a:extLst>
          </p:cNvPr>
          <p:cNvSpPr>
            <a:spLocks noGrp="1"/>
          </p:cNvSpPr>
          <p:nvPr>
            <p:ph idx="1"/>
          </p:nvPr>
        </p:nvSpPr>
        <p:spPr>
          <a:xfrm>
            <a:off x="643467" y="1782981"/>
            <a:ext cx="10905066" cy="4393982"/>
          </a:xfrm>
        </p:spPr>
        <p:txBody>
          <a:bodyPr>
            <a:normAutofit/>
          </a:bodyPr>
          <a:lstStyle/>
          <a:p>
            <a:r>
              <a:rPr lang="en-US" sz="2000"/>
              <a:t>Individual meetings via telehealth. </a:t>
            </a:r>
          </a:p>
          <a:p>
            <a:r>
              <a:rPr lang="en-US" sz="2000"/>
              <a:t>Are group RP meetings possible? (Possibly, if this was an established group before the Spring Break).</a:t>
            </a:r>
          </a:p>
          <a:p>
            <a:r>
              <a:rPr lang="en-US" sz="2000"/>
              <a:t>Emailing resources to students.</a:t>
            </a:r>
          </a:p>
          <a:p>
            <a:r>
              <a:rPr lang="en-US" sz="2000"/>
              <a:t>Encourage use of online supports (see next slide).</a:t>
            </a:r>
          </a:p>
          <a:p>
            <a:r>
              <a:rPr lang="en-US" sz="2000"/>
              <a:t>Work to student around “positive distractions” for their time.</a:t>
            </a:r>
          </a:p>
          <a:p>
            <a:r>
              <a:rPr lang="en-US" sz="2000"/>
              <a:t>Google to find other free resources that you can either show students or encourage them to review as homework. </a:t>
            </a:r>
          </a:p>
          <a:p>
            <a:pPr lvl="1"/>
            <a:r>
              <a:rPr lang="en-US" sz="2000"/>
              <a:t>SAMHSA</a:t>
            </a:r>
          </a:p>
          <a:p>
            <a:pPr lvl="1"/>
            <a:r>
              <a:rPr lang="en-US" sz="2000"/>
              <a:t>National Institute of Drug Abuse (NIDA)</a:t>
            </a:r>
          </a:p>
          <a:p>
            <a:pPr lvl="1"/>
            <a:r>
              <a:rPr lang="en-US" sz="2000">
                <a:hlinkClick r:id="rId2">
                  <a:extLst>
                    <a:ext uri="{A12FA001-AC4F-418D-AE19-62706E023703}">
                      <ahyp:hlinkClr xmlns:ahyp="http://schemas.microsoft.com/office/drawing/2018/hyperlinkcolor" val="tx"/>
                    </a:ext>
                  </a:extLst>
                </a:hlinkClick>
              </a:rPr>
              <a:t>https://www.addictionsandrecovery.org/relapse-prevention.htm</a:t>
            </a:r>
            <a:endParaRPr lang="en-US" sz="2000"/>
          </a:p>
          <a:p>
            <a:pPr marL="457200" lvl="1" indent="0">
              <a:buNone/>
            </a:pPr>
            <a:endParaRPr lang="en-US" sz="2000"/>
          </a:p>
        </p:txBody>
      </p:sp>
      <p:sp>
        <p:nvSpPr>
          <p:cNvPr id="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9887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B708A-3A8A-AC45-9B02-6D450E3FD11F}"/>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Online Supports</a:t>
            </a:r>
          </a:p>
        </p:txBody>
      </p:sp>
      <p:sp>
        <p:nvSpPr>
          <p:cNvPr id="3" name="Content Placeholder 2">
            <a:extLst>
              <a:ext uri="{FF2B5EF4-FFF2-40B4-BE49-F238E27FC236}">
                <a16:creationId xmlns:a16="http://schemas.microsoft.com/office/drawing/2014/main" id="{54E5B3E5-4F8B-B848-AE62-3CE0ACF8EC2C}"/>
              </a:ext>
            </a:extLst>
          </p:cNvPr>
          <p:cNvSpPr>
            <a:spLocks noGrp="1"/>
          </p:cNvSpPr>
          <p:nvPr>
            <p:ph idx="1"/>
          </p:nvPr>
        </p:nvSpPr>
        <p:spPr>
          <a:xfrm>
            <a:off x="838200" y="2074880"/>
            <a:ext cx="5097780" cy="3898324"/>
          </a:xfrm>
        </p:spPr>
        <p:txBody>
          <a:bodyPr vert="horz" lIns="91440" tIns="45720" rIns="91440" bIns="45720" rtlCol="0" anchor="t">
            <a:normAutofit/>
          </a:bodyPr>
          <a:lstStyle/>
          <a:p>
            <a:r>
              <a:rPr lang="en-US" sz="2000" b="1" dirty="0"/>
              <a:t>Alcoholics Anonymous Groups</a:t>
            </a:r>
            <a:endParaRPr lang="en-US" sz="2000">
              <a:cs typeface="Calibri"/>
            </a:endParaRPr>
          </a:p>
          <a:p>
            <a:r>
              <a:rPr lang="en-US" sz="2000" u="sng" dirty="0">
                <a:hlinkClick r:id="rId2"/>
              </a:rPr>
              <a:t>https://www.aa-intergroup.org/index.php</a:t>
            </a:r>
            <a:endParaRPr lang="en-US" sz="2000">
              <a:cs typeface="Calibri"/>
            </a:endParaRPr>
          </a:p>
          <a:p>
            <a:pPr lvl="0"/>
            <a:r>
              <a:rPr lang="en-US" sz="2000" u="sng" dirty="0">
                <a:hlinkClick r:id="rId3"/>
              </a:rPr>
              <a:t>AA Telephone Meetings</a:t>
            </a:r>
            <a:endParaRPr lang="en-US" sz="2000">
              <a:cs typeface="Calibri"/>
            </a:endParaRPr>
          </a:p>
          <a:p>
            <a:pPr lvl="0"/>
            <a:r>
              <a:rPr lang="en-US" sz="2000" u="sng" dirty="0">
                <a:hlinkClick r:id="rId4"/>
              </a:rPr>
              <a:t>AA Audio/Video Meetings</a:t>
            </a:r>
            <a:endParaRPr lang="en-US" sz="2000">
              <a:cs typeface="Calibri"/>
            </a:endParaRPr>
          </a:p>
          <a:p>
            <a:r>
              <a:rPr lang="en-US" sz="2000" b="1" dirty="0"/>
              <a:t>12-Step Forums</a:t>
            </a:r>
            <a:endParaRPr lang="en-US" sz="2000" b="1">
              <a:cs typeface="Calibri"/>
            </a:endParaRPr>
          </a:p>
          <a:p>
            <a:pPr lvl="0"/>
            <a:r>
              <a:rPr lang="en-US" sz="2000" u="sng" dirty="0">
                <a:hlinkClick r:id="rId5"/>
              </a:rPr>
              <a:t>AA Online Meeting</a:t>
            </a:r>
            <a:endParaRPr lang="en-US" sz="2000">
              <a:cs typeface="Calibri"/>
            </a:endParaRPr>
          </a:p>
          <a:p>
            <a:pPr lvl="0"/>
            <a:r>
              <a:rPr lang="en-US" sz="2000" u="sng" dirty="0">
                <a:hlinkClick r:id="rId6"/>
              </a:rPr>
              <a:t>AA Family Group Online Meeting</a:t>
            </a:r>
            <a:endParaRPr lang="en-US" sz="2000">
              <a:cs typeface="Calibri"/>
            </a:endParaRPr>
          </a:p>
          <a:p>
            <a:endParaRPr lang="en-US" sz="1800" dirty="0">
              <a:cs typeface="Calibri"/>
            </a:endParaRPr>
          </a:p>
        </p:txBody>
      </p:sp>
      <p:sp>
        <p:nvSpPr>
          <p:cNvPr id="4" name="TextBox 3">
            <a:extLst>
              <a:ext uri="{FF2B5EF4-FFF2-40B4-BE49-F238E27FC236}">
                <a16:creationId xmlns:a16="http://schemas.microsoft.com/office/drawing/2014/main" id="{2371B702-BE80-3846-BB22-544E2D453A03}"/>
              </a:ext>
            </a:extLst>
          </p:cNvPr>
          <p:cNvSpPr txBox="1"/>
          <p:nvPr/>
        </p:nvSpPr>
        <p:spPr>
          <a:xfrm>
            <a:off x="6256020" y="2177456"/>
            <a:ext cx="5097780" cy="3795748"/>
          </a:xfrm>
          <a:prstGeom prst="rect">
            <a:avLst/>
          </a:prstGeom>
        </p:spPr>
        <p:txBody>
          <a:bodyPr vert="horz" lIns="91440" tIns="45720" rIns="91440" bIns="45720" rtlCol="0" anchor="t">
            <a:normAutofit fontScale="85000" lnSpcReduction="20000"/>
          </a:bodyPr>
          <a:lstStyle/>
          <a:p>
            <a:pPr marL="285750" indent="-285750">
              <a:lnSpc>
                <a:spcPct val="90000"/>
              </a:lnSpc>
              <a:spcBef>
                <a:spcPts val="1000"/>
              </a:spcBef>
              <a:buFont typeface="Arial" panose="020B0604020202020204" pitchFamily="34" charset="0"/>
              <a:buChar char="•"/>
            </a:pPr>
            <a:r>
              <a:rPr lang="en-US" sz="2400" b="1" dirty="0">
                <a:ea typeface="+mn-lt"/>
                <a:cs typeface="+mn-lt"/>
              </a:rPr>
              <a:t>Narcotics Anonymous</a:t>
            </a:r>
            <a:endParaRPr lang="en-US" sz="2400" dirty="0">
              <a:ea typeface="+mn-lt"/>
              <a:cs typeface="+mn-lt"/>
            </a:endParaRPr>
          </a:p>
          <a:p>
            <a:pPr marL="285750" indent="-285750">
              <a:lnSpc>
                <a:spcPct val="90000"/>
              </a:lnSpc>
              <a:spcBef>
                <a:spcPts val="1000"/>
              </a:spcBef>
              <a:buFont typeface="Arial" panose="020B0604020202020204" pitchFamily="34" charset="0"/>
              <a:buChar char="•"/>
            </a:pPr>
            <a:r>
              <a:rPr lang="en-US" sz="2400" u="sng" dirty="0">
                <a:ea typeface="+mn-lt"/>
                <a:cs typeface="+mn-lt"/>
                <a:hlinkClick r:id="rId7"/>
              </a:rPr>
              <a:t>Narcotics Anonymous Online Meeting List</a:t>
            </a:r>
            <a:endParaRPr lang="en-US" sz="2400">
              <a:ea typeface="+mn-lt"/>
              <a:cs typeface="+mn-lt"/>
            </a:endParaRPr>
          </a:p>
          <a:p>
            <a:pPr marL="285750" indent="-285750">
              <a:lnSpc>
                <a:spcPct val="90000"/>
              </a:lnSpc>
              <a:spcBef>
                <a:spcPts val="1000"/>
              </a:spcBef>
              <a:buFont typeface="Arial" panose="020B0604020202020204" pitchFamily="34" charset="0"/>
              <a:buChar char="•"/>
            </a:pPr>
            <a:r>
              <a:rPr lang="en-US" sz="2400" b="1" dirty="0">
                <a:ea typeface="+mn-lt"/>
                <a:cs typeface="+mn-lt"/>
              </a:rPr>
              <a:t>Never Alone Club</a:t>
            </a:r>
            <a:endParaRPr lang="en-US" sz="2400" dirty="0">
              <a:ea typeface="+mn-lt"/>
              <a:cs typeface="+mn-lt"/>
            </a:endParaRPr>
          </a:p>
          <a:p>
            <a:pPr marL="285750" indent="-285750">
              <a:lnSpc>
                <a:spcPct val="90000"/>
              </a:lnSpc>
              <a:spcBef>
                <a:spcPts val="1000"/>
              </a:spcBef>
              <a:buFont typeface="Arial" panose="020B0604020202020204" pitchFamily="34" charset="0"/>
              <a:buChar char="•"/>
            </a:pPr>
            <a:r>
              <a:rPr lang="en-US" sz="2400" u="sng" dirty="0">
                <a:ea typeface="+mn-lt"/>
                <a:cs typeface="+mn-lt"/>
                <a:hlinkClick r:id="rId8"/>
              </a:rPr>
              <a:t>Never Alone Club Online Chat</a:t>
            </a:r>
            <a:endParaRPr lang="en-US" sz="2400">
              <a:ea typeface="+mn-lt"/>
              <a:cs typeface="+mn-lt"/>
            </a:endParaRPr>
          </a:p>
          <a:p>
            <a:pPr marL="285750" indent="-285750">
              <a:lnSpc>
                <a:spcPct val="90000"/>
              </a:lnSpc>
              <a:spcBef>
                <a:spcPts val="1000"/>
              </a:spcBef>
              <a:buFont typeface="Arial" panose="020B0604020202020204" pitchFamily="34" charset="0"/>
              <a:buChar char="•"/>
            </a:pPr>
            <a:r>
              <a:rPr lang="en-US" sz="2400" b="1" dirty="0">
                <a:ea typeface="+mn-lt"/>
                <a:cs typeface="+mn-lt"/>
              </a:rPr>
              <a:t>Marijuana Anonymous</a:t>
            </a:r>
            <a:endParaRPr lang="en-US" sz="2400" dirty="0">
              <a:ea typeface="+mn-lt"/>
              <a:cs typeface="+mn-lt"/>
            </a:endParaRPr>
          </a:p>
          <a:p>
            <a:pPr marL="285750" indent="-285750">
              <a:lnSpc>
                <a:spcPct val="90000"/>
              </a:lnSpc>
              <a:spcBef>
                <a:spcPts val="1000"/>
              </a:spcBef>
              <a:buFont typeface="Arial" panose="020B0604020202020204" pitchFamily="34" charset="0"/>
              <a:buChar char="•"/>
            </a:pPr>
            <a:r>
              <a:rPr lang="en-US" sz="2400" u="sng" dirty="0">
                <a:ea typeface="+mn-lt"/>
                <a:cs typeface="+mn-lt"/>
                <a:hlinkClick r:id="rId9"/>
              </a:rPr>
              <a:t>Marijuana Anonymous Online Meeting Schedule</a:t>
            </a:r>
            <a:endParaRPr lang="en-US" sz="2400">
              <a:ea typeface="+mn-lt"/>
              <a:cs typeface="+mn-lt"/>
            </a:endParaRPr>
          </a:p>
          <a:p>
            <a:pPr indent="-228600">
              <a:lnSpc>
                <a:spcPct val="90000"/>
              </a:lnSpc>
              <a:spcAft>
                <a:spcPts val="600"/>
              </a:spcAft>
              <a:buFont typeface="Arial" panose="020B0604020202020204" pitchFamily="34" charset="0"/>
              <a:buChar char="•"/>
            </a:pPr>
            <a:endParaRPr lang="en-US" sz="2400" dirty="0">
              <a:cs typeface="Calibri"/>
            </a:endParaRPr>
          </a:p>
          <a:p>
            <a:pPr indent="-228600">
              <a:lnSpc>
                <a:spcPct val="90000"/>
              </a:lnSpc>
              <a:spcAft>
                <a:spcPts val="600"/>
              </a:spcAft>
              <a:buFont typeface="Arial" panose="020B0604020202020204" pitchFamily="34" charset="0"/>
              <a:buChar char="•"/>
            </a:pPr>
            <a:endParaRPr lang="en-US" sz="2400" dirty="0">
              <a:cs typeface="Calibri"/>
            </a:endParaRP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See document for more resources at the Support Services Website</a:t>
            </a:r>
            <a:endParaRPr lang="en-US"/>
          </a:p>
        </p:txBody>
      </p:sp>
    </p:spTree>
    <p:extLst>
      <p:ext uri="{BB962C8B-B14F-4D97-AF65-F5344CB8AC3E}">
        <p14:creationId xmlns:p14="http://schemas.microsoft.com/office/powerpoint/2010/main" val="200781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9DD64-2AC4-3743-A963-1963C923C511}"/>
              </a:ext>
            </a:extLst>
          </p:cNvPr>
          <p:cNvSpPr>
            <a:spLocks noGrp="1"/>
          </p:cNvSpPr>
          <p:nvPr>
            <p:ph type="title"/>
          </p:nvPr>
        </p:nvSpPr>
        <p:spPr>
          <a:xfrm>
            <a:off x="643467" y="321734"/>
            <a:ext cx="10905066" cy="1135737"/>
          </a:xfrm>
        </p:spPr>
        <p:txBody>
          <a:bodyPr>
            <a:normAutofit/>
          </a:bodyPr>
          <a:lstStyle/>
          <a:p>
            <a:r>
              <a:rPr lang="en-US" sz="3600"/>
              <a:t>Center-Wide Activities</a:t>
            </a:r>
          </a:p>
        </p:txBody>
      </p:sp>
      <p:sp>
        <p:nvSpPr>
          <p:cNvPr id="3" name="Content Placeholder 2">
            <a:extLst>
              <a:ext uri="{FF2B5EF4-FFF2-40B4-BE49-F238E27FC236}">
                <a16:creationId xmlns:a16="http://schemas.microsoft.com/office/drawing/2014/main" id="{B4224351-2876-1840-9D6F-083F2F616FC0}"/>
              </a:ext>
            </a:extLst>
          </p:cNvPr>
          <p:cNvSpPr>
            <a:spLocks noGrp="1"/>
          </p:cNvSpPr>
          <p:nvPr>
            <p:ph idx="1"/>
          </p:nvPr>
        </p:nvSpPr>
        <p:spPr>
          <a:xfrm>
            <a:off x="643467" y="1782981"/>
            <a:ext cx="10905066" cy="4393982"/>
          </a:xfrm>
        </p:spPr>
        <p:txBody>
          <a:bodyPr>
            <a:normAutofit/>
          </a:bodyPr>
          <a:lstStyle/>
          <a:p>
            <a:pPr marL="0" indent="0">
              <a:buNone/>
            </a:pPr>
            <a:r>
              <a:rPr lang="en-US" sz="2000"/>
              <a:t>Preliminarily – consider what is going to be most receptive to students. </a:t>
            </a:r>
          </a:p>
          <a:p>
            <a:r>
              <a:rPr lang="en-US" sz="2000"/>
              <a:t>What platform? </a:t>
            </a:r>
          </a:p>
          <a:p>
            <a:r>
              <a:rPr lang="en-US" sz="2000"/>
              <a:t>What message? </a:t>
            </a:r>
          </a:p>
          <a:p>
            <a:r>
              <a:rPr lang="en-US" sz="2000"/>
              <a:t>Consider using Motivational Interviewing techniques</a:t>
            </a:r>
          </a:p>
          <a:p>
            <a:r>
              <a:rPr lang="en-US" sz="2000"/>
              <a:t>Possible Examples:</a:t>
            </a:r>
          </a:p>
          <a:p>
            <a:pPr lvl="1"/>
            <a:r>
              <a:rPr lang="en-US" sz="2000"/>
              <a:t>Create a presentation on YouTube that is provided to all the students</a:t>
            </a:r>
          </a:p>
          <a:p>
            <a:pPr lvl="1"/>
            <a:r>
              <a:rPr lang="en-US" sz="2000"/>
              <a:t>Send out a center-wide email with information and resources</a:t>
            </a:r>
          </a:p>
          <a:p>
            <a:pPr lvl="1"/>
            <a:r>
              <a:rPr lang="en-US" sz="2000"/>
              <a:t>Get “guest” speakers to prepare information (or presentations) that can be sent out</a:t>
            </a:r>
          </a:p>
          <a:p>
            <a:pPr lvl="1"/>
            <a:r>
              <a:rPr lang="en-US" sz="2000"/>
              <a:t>Find online and available recovery stories that you can share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8940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87AD56-5A90-0F48-811A-CC8948E575EA}"/>
              </a:ext>
            </a:extLst>
          </p:cNvPr>
          <p:cNvSpPr>
            <a:spLocks noGrp="1"/>
          </p:cNvSpPr>
          <p:nvPr>
            <p:ph type="title"/>
          </p:nvPr>
        </p:nvSpPr>
        <p:spPr>
          <a:xfrm>
            <a:off x="7586471" y="1698171"/>
            <a:ext cx="3962061" cy="4516360"/>
          </a:xfrm>
        </p:spPr>
        <p:txBody>
          <a:bodyPr anchor="t">
            <a:normAutofit/>
          </a:bodyPr>
          <a:lstStyle/>
          <a:p>
            <a:r>
              <a:rPr lang="en-US" sz="3600"/>
              <a:t>What About Intervention Services and Drug and Alcohol Testing?</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EAFD83DA-C298-9F4A-89AA-1D750653C25E}"/>
              </a:ext>
            </a:extLst>
          </p:cNvPr>
          <p:cNvSpPr>
            <a:spLocks noGrp="1"/>
          </p:cNvSpPr>
          <p:nvPr>
            <p:ph idx="1"/>
          </p:nvPr>
        </p:nvSpPr>
        <p:spPr>
          <a:xfrm>
            <a:off x="643467" y="1698170"/>
            <a:ext cx="6478513" cy="4516361"/>
          </a:xfrm>
        </p:spPr>
        <p:txBody>
          <a:bodyPr>
            <a:normAutofit/>
          </a:bodyPr>
          <a:lstStyle/>
          <a:p>
            <a:r>
              <a:rPr lang="en-US" sz="2000"/>
              <a:t>Drug or alcohol testing cannot occur during distance learning.</a:t>
            </a:r>
          </a:p>
          <a:p>
            <a:r>
              <a:rPr lang="en-US" sz="2000"/>
              <a:t>However, students who were in the intervention period before the Spring Break, should continue to be provided intervention services via distance learning.</a:t>
            </a:r>
          </a:p>
          <a:p>
            <a:r>
              <a:rPr lang="en-US" sz="2000"/>
              <a:t>Individual or group meetings with students via telehealth that focus on employability barriers.</a:t>
            </a:r>
          </a:p>
          <a:p>
            <a:r>
              <a:rPr lang="en-US" sz="2000"/>
              <a:t>There are many resources on-line.</a:t>
            </a:r>
          </a:p>
          <a:p>
            <a:r>
              <a:rPr lang="en-US" sz="2000"/>
              <a:t>Use the CDP and CTP templates (on website) for other material.</a:t>
            </a:r>
          </a:p>
          <a:p>
            <a:r>
              <a:rPr lang="en-US" sz="2000"/>
              <a:t>SAMHSA has new materials on marijuana (</a:t>
            </a:r>
            <a:r>
              <a:rPr lang="en-US" sz="2000">
                <a:hlinkClick r:id="rId2"/>
              </a:rPr>
              <a:t>https://www.samhsa.gov/marijuana</a:t>
            </a:r>
            <a:r>
              <a:rPr lang="en-US" sz="2000"/>
              <a:t>), including brief videos and handouts.</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2948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8E7AB821-0FCE-BD4A-AFE2-3C55D099FE46}"/>
              </a:ext>
            </a:extLst>
          </p:cNvPr>
          <p:cNvPicPr>
            <a:picLocks noChangeAspect="1"/>
          </p:cNvPicPr>
          <p:nvPr/>
        </p:nvPicPr>
        <p:blipFill>
          <a:blip r:embed="rId2"/>
          <a:stretch>
            <a:fillRect/>
          </a:stretch>
        </p:blipFill>
        <p:spPr>
          <a:xfrm>
            <a:off x="637376" y="2023645"/>
            <a:ext cx="3343202" cy="1913617"/>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B1A1F8B-4743-F646-A52C-1CB1CBEA3E6A}"/>
              </a:ext>
            </a:extLst>
          </p:cNvPr>
          <p:cNvPicPr>
            <a:picLocks noChangeAspect="1"/>
          </p:cNvPicPr>
          <p:nvPr/>
        </p:nvPicPr>
        <p:blipFill>
          <a:blip r:embed="rId3"/>
          <a:stretch>
            <a:fillRect/>
          </a:stretch>
        </p:blipFill>
        <p:spPr>
          <a:xfrm>
            <a:off x="5545244" y="2392035"/>
            <a:ext cx="6020730" cy="2613102"/>
          </a:xfrm>
          <a:prstGeom prst="rect">
            <a:avLst/>
          </a:prstGeom>
        </p:spPr>
      </p:pic>
    </p:spTree>
    <p:extLst>
      <p:ext uri="{BB962C8B-B14F-4D97-AF65-F5344CB8AC3E}">
        <p14:creationId xmlns:p14="http://schemas.microsoft.com/office/powerpoint/2010/main" val="361662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F9FD76-6FF6-8B42-A23D-4FCCA08E2347}"/>
              </a:ext>
            </a:extLst>
          </p:cNvPr>
          <p:cNvSpPr>
            <a:spLocks noGrp="1"/>
          </p:cNvSpPr>
          <p:nvPr>
            <p:ph type="title"/>
          </p:nvPr>
        </p:nvSpPr>
        <p:spPr>
          <a:xfrm>
            <a:off x="643467" y="321734"/>
            <a:ext cx="10905066" cy="1135737"/>
          </a:xfrm>
        </p:spPr>
        <p:txBody>
          <a:bodyPr>
            <a:normAutofit/>
          </a:bodyPr>
          <a:lstStyle/>
          <a:p>
            <a:r>
              <a:rPr lang="en-US" sz="3600"/>
              <a:t>Career Preparation Period Presentation</a:t>
            </a:r>
          </a:p>
        </p:txBody>
      </p:sp>
      <p:sp>
        <p:nvSpPr>
          <p:cNvPr id="3" name="Content Placeholder 2">
            <a:extLst>
              <a:ext uri="{FF2B5EF4-FFF2-40B4-BE49-F238E27FC236}">
                <a16:creationId xmlns:a16="http://schemas.microsoft.com/office/drawing/2014/main" id="{76667CF7-B4B9-3E44-B8EB-484D46BAA63A}"/>
              </a:ext>
            </a:extLst>
          </p:cNvPr>
          <p:cNvSpPr>
            <a:spLocks noGrp="1"/>
          </p:cNvSpPr>
          <p:nvPr>
            <p:ph idx="1"/>
          </p:nvPr>
        </p:nvSpPr>
        <p:spPr>
          <a:xfrm>
            <a:off x="643467" y="1782981"/>
            <a:ext cx="10905066" cy="4393982"/>
          </a:xfrm>
        </p:spPr>
        <p:txBody>
          <a:bodyPr>
            <a:normAutofit/>
          </a:bodyPr>
          <a:lstStyle/>
          <a:p>
            <a:pPr marL="0" indent="0">
              <a:buNone/>
            </a:pPr>
            <a:r>
              <a:rPr lang="en-US" sz="1700"/>
              <a:t>Use the CPP template on the website.</a:t>
            </a:r>
          </a:p>
          <a:p>
            <a:pPr lvl="0"/>
            <a:r>
              <a:rPr lang="en-US" sz="1700"/>
              <a:t>Introduce yourself as the TEAP Specialist and describe your role.</a:t>
            </a:r>
          </a:p>
          <a:p>
            <a:pPr lvl="0"/>
            <a:r>
              <a:rPr lang="en-US" sz="1700"/>
              <a:t>Emphasize importance of confidentiality and how it is maintained; explain you are available to assist students and what they tell you is kept confidential (except for exceptions such as self-harm); define “need to know” (42 CFR Part 2 and HIPAA) and who would ordinarily on your center has information about the drug testing results.</a:t>
            </a:r>
          </a:p>
          <a:p>
            <a:pPr lvl="0"/>
            <a:r>
              <a:rPr lang="en-US" sz="1700"/>
              <a:t>Explain Job Corps’ zero tolerance (ZT) policy and under what conditions a student might be a ZT separation.</a:t>
            </a:r>
          </a:p>
          <a:p>
            <a:pPr lvl="0"/>
            <a:r>
              <a:rPr lang="en-US" sz="1700"/>
              <a:t>Explain your center’s specific education and prevention activities that are available for ALL students (e.g., Red Ribbon Week; Drug and Alcohol Fact Week; Substance Abuse Awareness Month).</a:t>
            </a:r>
          </a:p>
          <a:p>
            <a:pPr lvl="0"/>
            <a:r>
              <a:rPr lang="en-US" sz="1700"/>
              <a:t>Define “at-risk” and explain how risk is determined and why determining risk is important (e.g., use the example of CAR question on CRAFFT and the number of deaths associated motor vehicle accidents).</a:t>
            </a:r>
          </a:p>
          <a:p>
            <a:r>
              <a:rPr lang="en-US" sz="1700"/>
              <a:t>Provide students with TEAP CPP Welcome letter; available here: </a:t>
            </a:r>
            <a:r>
              <a:rPr lang="en-US" sz="1700" u="sng">
                <a:hlinkClick r:id="rId2"/>
              </a:rPr>
              <a:t>https://supportservices.jobcorps.gov/health/Pages/Alcohol.aspx</a:t>
            </a:r>
            <a:endParaRPr lang="en-US" sz="1700" u="sng"/>
          </a:p>
          <a:p>
            <a:pPr marL="0" indent="0">
              <a:buNone/>
            </a:pPr>
            <a:r>
              <a:rPr lang="en-US" sz="1700"/>
              <a:t>(THE REST OF THE TEMPLATE IS ON THE WEBSITE)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2166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a:extLst>
              <a:ext uri="{FF2B5EF4-FFF2-40B4-BE49-F238E27FC236}">
                <a16:creationId xmlns:a16="http://schemas.microsoft.com/office/drawing/2014/main" id="{2BBDBEF3-AFDA-4555-9F88-C13001628BEB}"/>
              </a:ext>
            </a:extLst>
          </p:cNvPr>
          <p:cNvPicPr>
            <a:picLocks noChangeAspect="1"/>
          </p:cNvPicPr>
          <p:nvPr/>
        </p:nvPicPr>
        <p:blipFill rotWithShape="1">
          <a:blip r:embed="rId2">
            <a:alphaModFix amt="35000"/>
          </a:blip>
          <a:srcRect t="16004" r="-3" b="-3"/>
          <a:stretch/>
        </p:blipFill>
        <p:spPr>
          <a:xfrm>
            <a:off x="-4243" y="10"/>
            <a:ext cx="12196243" cy="6857990"/>
          </a:xfrm>
          <a:prstGeom prst="rect">
            <a:avLst/>
          </a:prstGeom>
        </p:spPr>
      </p:pic>
      <p:sp>
        <p:nvSpPr>
          <p:cNvPr id="2" name="Title 1">
            <a:extLst>
              <a:ext uri="{FF2B5EF4-FFF2-40B4-BE49-F238E27FC236}">
                <a16:creationId xmlns:a16="http://schemas.microsoft.com/office/drawing/2014/main" id="{11C353B0-B3C4-E84A-BAD5-CB2FAABAFAAE}"/>
              </a:ext>
            </a:extLst>
          </p:cNvPr>
          <p:cNvSpPr>
            <a:spLocks noGrp="1"/>
          </p:cNvSpPr>
          <p:nvPr>
            <p:ph type="title"/>
          </p:nvPr>
        </p:nvSpPr>
        <p:spPr>
          <a:xfrm>
            <a:off x="643467" y="321734"/>
            <a:ext cx="10905066" cy="1135737"/>
          </a:xfrm>
        </p:spPr>
        <p:txBody>
          <a:bodyPr>
            <a:normAutofit/>
          </a:bodyPr>
          <a:lstStyle/>
          <a:p>
            <a:r>
              <a:rPr lang="en-US" sz="3600"/>
              <a:t>CPP Development for Online Format</a:t>
            </a:r>
          </a:p>
        </p:txBody>
      </p:sp>
      <p:sp>
        <p:nvSpPr>
          <p:cNvPr id="20"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4B55F421-5813-484E-8FCC-92E5779664E3}"/>
              </a:ext>
            </a:extLst>
          </p:cNvPr>
          <p:cNvGraphicFramePr>
            <a:graphicFrameLocks noGrp="1"/>
          </p:cNvGraphicFramePr>
          <p:nvPr>
            <p:ph idx="1"/>
            <p:extLst>
              <p:ext uri="{D42A27DB-BD31-4B8C-83A1-F6EECF244321}">
                <p14:modId xmlns:p14="http://schemas.microsoft.com/office/powerpoint/2010/main" val="2544760474"/>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00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AE3A1D-5E2B-B54F-A116-1F9A0F063E7D}"/>
              </a:ext>
            </a:extLst>
          </p:cNvPr>
          <p:cNvSpPr>
            <a:spLocks noGrp="1"/>
          </p:cNvSpPr>
          <p:nvPr>
            <p:ph type="title"/>
          </p:nvPr>
        </p:nvSpPr>
        <p:spPr>
          <a:xfrm>
            <a:off x="643467" y="321734"/>
            <a:ext cx="10905066" cy="1135737"/>
          </a:xfrm>
        </p:spPr>
        <p:txBody>
          <a:bodyPr>
            <a:normAutofit/>
          </a:bodyPr>
          <a:lstStyle/>
          <a:p>
            <a:r>
              <a:rPr lang="en-US" sz="3600"/>
              <a:t>Assessment</a:t>
            </a:r>
          </a:p>
        </p:txBody>
      </p:sp>
      <p:sp>
        <p:nvSpPr>
          <p:cNvPr id="3" name="Content Placeholder 2">
            <a:extLst>
              <a:ext uri="{FF2B5EF4-FFF2-40B4-BE49-F238E27FC236}">
                <a16:creationId xmlns:a16="http://schemas.microsoft.com/office/drawing/2014/main" id="{31C9F323-19C2-F647-AE3A-333BA21C7FFE}"/>
              </a:ext>
            </a:extLst>
          </p:cNvPr>
          <p:cNvSpPr>
            <a:spLocks noGrp="1"/>
          </p:cNvSpPr>
          <p:nvPr>
            <p:ph idx="1"/>
          </p:nvPr>
        </p:nvSpPr>
        <p:spPr>
          <a:xfrm>
            <a:off x="643468" y="1782981"/>
            <a:ext cx="6842935" cy="4393982"/>
          </a:xfrm>
        </p:spPr>
        <p:txBody>
          <a:bodyPr>
            <a:normAutofit/>
          </a:bodyPr>
          <a:lstStyle/>
          <a:p>
            <a:r>
              <a:rPr lang="en-US" sz="1700"/>
              <a:t>You will still need to have an online mechanism to review the Social Intake Form (SIF) and score the CRAFFT.</a:t>
            </a:r>
          </a:p>
          <a:p>
            <a:r>
              <a:rPr lang="en-US" sz="1700"/>
              <a:t>Schedule an online meeting with each new student to discuss results of the CRAFFT.</a:t>
            </a:r>
          </a:p>
          <a:p>
            <a:r>
              <a:rPr lang="en-US" sz="1700"/>
              <a:t>For those scoring 2 or more on Questions 4-9 of the CRAFFT then administer formalized assessment measures (DAST, MAST, AUDIT, or SASSI3) by either emailing protocol to student or administer it while talking with student.</a:t>
            </a:r>
          </a:p>
          <a:p>
            <a:r>
              <a:rPr lang="en-US" sz="1700"/>
              <a:t>Review recommendations with student and encourage them to check-in with you as needed. </a:t>
            </a:r>
          </a:p>
          <a:p>
            <a:r>
              <a:rPr lang="en-US" sz="1700"/>
              <a:t>Remember to document (more on this later).</a:t>
            </a:r>
          </a:p>
          <a:p>
            <a:r>
              <a:rPr lang="en-US" sz="1700"/>
              <a:t>If you have significant concerns about a student’s substance use then collaboration with the Center Mental-Health Consultant to determine when a MSWR or medical separation is appropriate and should be recommended.</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0C2BB4-FD08-584A-8D3F-3551CE1CD3F7}"/>
              </a:ext>
            </a:extLst>
          </p:cNvPr>
          <p:cNvPicPr>
            <a:picLocks noChangeAspect="1"/>
          </p:cNvPicPr>
          <p:nvPr/>
        </p:nvPicPr>
        <p:blipFill rotWithShape="1">
          <a:blip r:embed="rId2"/>
          <a:srcRect r="1" b="393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166162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32BEF45-683F-5649-97CC-ED95639DF3A0}"/>
              </a:ext>
            </a:extLst>
          </p:cNvPr>
          <p:cNvSpPr>
            <a:spLocks noGrp="1"/>
          </p:cNvSpPr>
          <p:nvPr>
            <p:ph type="title"/>
          </p:nvPr>
        </p:nvSpPr>
        <p:spPr>
          <a:xfrm>
            <a:off x="1136428" y="627564"/>
            <a:ext cx="7474172" cy="1325563"/>
          </a:xfrm>
        </p:spPr>
        <p:txBody>
          <a:bodyPr>
            <a:normAutofit/>
          </a:bodyPr>
          <a:lstStyle/>
          <a:p>
            <a:r>
              <a:rPr lang="en-US" sz="4000">
                <a:solidFill>
                  <a:srgbClr val="FFFFFF"/>
                </a:solidFill>
              </a:rPr>
              <a:t>Enhancing Responsiveness </a:t>
            </a:r>
          </a:p>
        </p:txBody>
      </p:sp>
      <p:sp>
        <p:nvSpPr>
          <p:cNvPr id="3" name="Content Placeholder 2">
            <a:extLst>
              <a:ext uri="{FF2B5EF4-FFF2-40B4-BE49-F238E27FC236}">
                <a16:creationId xmlns:a16="http://schemas.microsoft.com/office/drawing/2014/main" id="{C3E5BF9D-B781-504F-AF0F-4A54ED878B40}"/>
              </a:ext>
            </a:extLst>
          </p:cNvPr>
          <p:cNvSpPr>
            <a:spLocks noGrp="1"/>
          </p:cNvSpPr>
          <p:nvPr>
            <p:ph idx="1"/>
          </p:nvPr>
        </p:nvSpPr>
        <p:spPr>
          <a:xfrm>
            <a:off x="1136429" y="2278173"/>
            <a:ext cx="6467867" cy="4271228"/>
          </a:xfrm>
        </p:spPr>
        <p:txBody>
          <a:bodyPr vert="horz" lIns="91440" tIns="45720" rIns="91440" bIns="45720" rtlCol="0" anchor="ctr">
            <a:noAutofit/>
          </a:bodyPr>
          <a:lstStyle/>
          <a:p>
            <a:endParaRPr lang="en-US" sz="1500" dirty="0"/>
          </a:p>
          <a:p>
            <a:endParaRPr lang="en-US" sz="1600" dirty="0">
              <a:cs typeface="Calibri"/>
            </a:endParaRPr>
          </a:p>
          <a:p>
            <a:r>
              <a:rPr lang="en-US" sz="1600" dirty="0"/>
              <a:t>This is going to be challenging for our students and ourselves.</a:t>
            </a:r>
            <a:endParaRPr lang="en-US" sz="1600" dirty="0">
              <a:cs typeface="Calibri"/>
            </a:endParaRPr>
          </a:p>
          <a:p>
            <a:r>
              <a:rPr lang="en-US" sz="1600" dirty="0"/>
              <a:t>Remember goal: Students to remain </a:t>
            </a:r>
            <a:r>
              <a:rPr lang="en-US" sz="1600" b="1" dirty="0"/>
              <a:t>connected</a:t>
            </a:r>
            <a:r>
              <a:rPr lang="en-US" sz="1600" dirty="0"/>
              <a:t> to the program by engaging in distance learning activities that support gains in learning and career skills training.</a:t>
            </a:r>
            <a:endParaRPr lang="en-US" sz="1600" dirty="0">
              <a:cs typeface="Calibri"/>
            </a:endParaRPr>
          </a:p>
          <a:p>
            <a:r>
              <a:rPr lang="en-US" sz="1600" dirty="0"/>
              <a:t>Spend time in preparation of materials.</a:t>
            </a:r>
            <a:endParaRPr lang="en-US" sz="1600" dirty="0">
              <a:cs typeface="Calibri"/>
            </a:endParaRPr>
          </a:p>
          <a:p>
            <a:r>
              <a:rPr lang="en-US" sz="1600" dirty="0"/>
              <a:t>We need to meet student where they are each day.</a:t>
            </a:r>
            <a:endParaRPr lang="en-US" sz="1600" dirty="0">
              <a:cs typeface="Calibri"/>
            </a:endParaRPr>
          </a:p>
          <a:p>
            <a:r>
              <a:rPr lang="en-US" sz="1600" dirty="0"/>
              <a:t>Flexibility.</a:t>
            </a:r>
            <a:endParaRPr lang="en-US" sz="1600" dirty="0">
              <a:cs typeface="Calibri"/>
            </a:endParaRPr>
          </a:p>
          <a:p>
            <a:r>
              <a:rPr lang="en-US" sz="1600" dirty="0"/>
              <a:t>Humor and more humor.</a:t>
            </a:r>
            <a:endParaRPr lang="en-US" sz="1600" dirty="0">
              <a:cs typeface="Calibri"/>
            </a:endParaRPr>
          </a:p>
          <a:p>
            <a:r>
              <a:rPr lang="en-US" sz="1600" dirty="0"/>
              <a:t>Consider reviewing </a:t>
            </a:r>
            <a:r>
              <a:rPr lang="en-US" sz="1600" b="1" dirty="0"/>
              <a:t>TIP 35: Enhancing Motivation for Change in Substance Use Disorder Treatment </a:t>
            </a:r>
            <a:r>
              <a:rPr lang="en-US" sz="1600" dirty="0"/>
              <a:t>(Download at SAMHSA).</a:t>
            </a:r>
            <a:endParaRPr lang="en-US" sz="1600" dirty="0">
              <a:cs typeface="Calibri"/>
            </a:endParaRPr>
          </a:p>
          <a:p>
            <a:r>
              <a:rPr lang="en-US" sz="1600" dirty="0"/>
              <a:t>Use Brief Intervention Strategies or Awareness Raising Interventions (see SBIRT at </a:t>
            </a:r>
            <a:r>
              <a:rPr lang="en-US" sz="1600" dirty="0">
                <a:hlinkClick r:id="rId2"/>
              </a:rPr>
              <a:t>https://www.samhsa.gov/sbirt</a:t>
            </a:r>
            <a:r>
              <a:rPr lang="en-US" sz="1600" dirty="0"/>
              <a:t>).</a:t>
            </a:r>
            <a:endParaRPr lang="en-US" sz="1600" dirty="0">
              <a:cs typeface="Calibri"/>
            </a:endParaRPr>
          </a:p>
          <a:p>
            <a:endParaRPr lang="en-US" sz="1500">
              <a:cs typeface="Calibri"/>
            </a:endParaRPr>
          </a:p>
          <a:p>
            <a:endParaRPr lang="en-US" sz="1500"/>
          </a:p>
        </p:txBody>
      </p:sp>
      <p:sp>
        <p:nvSpPr>
          <p:cNvPr id="18"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C7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A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FA7121-3E52-C245-8E0B-6DF889AB8B30}"/>
              </a:ext>
            </a:extLst>
          </p:cNvPr>
          <p:cNvPicPr>
            <a:picLocks noChangeAspect="1"/>
          </p:cNvPicPr>
          <p:nvPr/>
        </p:nvPicPr>
        <p:blipFill rotWithShape="1">
          <a:blip r:embed="rId3"/>
          <a:srcRect l="10084" r="14445" b="2"/>
          <a:stretch/>
        </p:blipFill>
        <p:spPr>
          <a:xfrm>
            <a:off x="9254442" y="3019615"/>
            <a:ext cx="1462088" cy="818769"/>
          </a:xfrm>
          <a:prstGeom prst="rect">
            <a:avLst/>
          </a:prstGeom>
        </p:spPr>
      </p:pic>
    </p:spTree>
    <p:extLst>
      <p:ext uri="{BB962C8B-B14F-4D97-AF65-F5344CB8AC3E}">
        <p14:creationId xmlns:p14="http://schemas.microsoft.com/office/powerpoint/2010/main" val="22216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1C7E4-D590-864B-93C3-D9786E541ECB}"/>
              </a:ext>
            </a:extLst>
          </p:cNvPr>
          <p:cNvSpPr>
            <a:spLocks noGrp="1"/>
          </p:cNvSpPr>
          <p:nvPr>
            <p:ph type="title"/>
          </p:nvPr>
        </p:nvSpPr>
        <p:spPr>
          <a:xfrm>
            <a:off x="838200" y="624568"/>
            <a:ext cx="3766457" cy="5412920"/>
          </a:xfrm>
        </p:spPr>
        <p:txBody>
          <a:bodyPr>
            <a:normAutofit/>
          </a:bodyPr>
          <a:lstStyle/>
          <a:p>
            <a:r>
              <a:rPr lang="en-US">
                <a:solidFill>
                  <a:srgbClr val="FFFFFF"/>
                </a:solidFill>
              </a:rPr>
              <a:t>Learning Objectives</a:t>
            </a:r>
          </a:p>
        </p:txBody>
      </p:sp>
      <p:sp>
        <p:nvSpPr>
          <p:cNvPr id="3" name="Content Placeholder 2">
            <a:extLst>
              <a:ext uri="{FF2B5EF4-FFF2-40B4-BE49-F238E27FC236}">
                <a16:creationId xmlns:a16="http://schemas.microsoft.com/office/drawing/2014/main" id="{C2608F02-8965-2246-959E-13707516EBC6}"/>
              </a:ext>
            </a:extLst>
          </p:cNvPr>
          <p:cNvSpPr>
            <a:spLocks noGrp="1"/>
          </p:cNvSpPr>
          <p:nvPr>
            <p:ph idx="1"/>
          </p:nvPr>
        </p:nvSpPr>
        <p:spPr>
          <a:xfrm>
            <a:off x="5600700" y="624568"/>
            <a:ext cx="5753098" cy="5412920"/>
          </a:xfrm>
        </p:spPr>
        <p:txBody>
          <a:bodyPr anchor="ctr">
            <a:normAutofit/>
          </a:bodyPr>
          <a:lstStyle/>
          <a:p>
            <a:r>
              <a:rPr lang="en-US" sz="2400"/>
              <a:t>Acquire information to develop customized TEAP-related presentations. </a:t>
            </a:r>
          </a:p>
          <a:p>
            <a:r>
              <a:rPr lang="en-US" sz="2400"/>
              <a:t>Identify TEAP-related PRH requirements that they can be implemented via the Distance Learning (DL) model. </a:t>
            </a:r>
          </a:p>
          <a:p>
            <a:r>
              <a:rPr lang="en-US" sz="2400"/>
              <a:t>Implement three strategies to enhance student's responsiveness to information. </a:t>
            </a:r>
          </a:p>
          <a:p>
            <a:r>
              <a:rPr lang="en-US" sz="2400"/>
              <a:t>Recognize acceptable documentation strategies for the SHR.</a:t>
            </a:r>
          </a:p>
          <a:p>
            <a:endParaRPr lang="en-US" sz="2400"/>
          </a:p>
        </p:txBody>
      </p:sp>
    </p:spTree>
    <p:extLst>
      <p:ext uri="{BB962C8B-B14F-4D97-AF65-F5344CB8AC3E}">
        <p14:creationId xmlns:p14="http://schemas.microsoft.com/office/powerpoint/2010/main" val="139159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E7897EA-79F3-2145-88A5-B6F243F8E5A0}"/>
              </a:ext>
            </a:extLst>
          </p:cNvPr>
          <p:cNvPicPr>
            <a:picLocks noChangeAspect="1"/>
          </p:cNvPicPr>
          <p:nvPr/>
        </p:nvPicPr>
        <p:blipFill>
          <a:blip r:embed="rId2"/>
          <a:stretch>
            <a:fillRect/>
          </a:stretch>
        </p:blipFill>
        <p:spPr>
          <a:xfrm>
            <a:off x="706568" y="1672893"/>
            <a:ext cx="3209544" cy="3209544"/>
          </a:xfrm>
          <a:prstGeom prst="rect">
            <a:avLst/>
          </a:prstGeom>
        </p:spPr>
      </p:pic>
      <p:grpSp>
        <p:nvGrpSpPr>
          <p:cNvPr id="15"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76976BF0-D75B-BA40-A744-ED7A5FE8E1C6}"/>
              </a:ext>
            </a:extLst>
          </p:cNvPr>
          <p:cNvPicPr>
            <a:picLocks noChangeAspect="1"/>
          </p:cNvPicPr>
          <p:nvPr/>
        </p:nvPicPr>
        <p:blipFill>
          <a:blip r:embed="rId3"/>
          <a:stretch>
            <a:fillRect/>
          </a:stretch>
        </p:blipFill>
        <p:spPr>
          <a:xfrm>
            <a:off x="4487333" y="1672893"/>
            <a:ext cx="3209544" cy="3209544"/>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E91CE08-271D-7543-93A4-C240D852D337}"/>
              </a:ext>
            </a:extLst>
          </p:cNvPr>
          <p:cNvPicPr>
            <a:picLocks noChangeAspect="1"/>
          </p:cNvPicPr>
          <p:nvPr/>
        </p:nvPicPr>
        <p:blipFill>
          <a:blip r:embed="rId4"/>
          <a:stretch>
            <a:fillRect/>
          </a:stretch>
        </p:blipFill>
        <p:spPr>
          <a:xfrm>
            <a:off x="8275887" y="2259033"/>
            <a:ext cx="3209544" cy="2037263"/>
          </a:xfrm>
          <a:prstGeom prst="rect">
            <a:avLst/>
          </a:prstGeom>
        </p:spPr>
      </p:pic>
    </p:spTree>
    <p:extLst>
      <p:ext uri="{BB962C8B-B14F-4D97-AF65-F5344CB8AC3E}">
        <p14:creationId xmlns:p14="http://schemas.microsoft.com/office/powerpoint/2010/main" val="26717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AC14FC-3D01-41D4-8BC1-62A951C07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293772-271A-374F-B427-B3FAA2CA4D76}"/>
              </a:ext>
            </a:extLst>
          </p:cNvPr>
          <p:cNvPicPr>
            <a:picLocks noChangeAspect="1"/>
          </p:cNvPicPr>
          <p:nvPr/>
        </p:nvPicPr>
        <p:blipFill rotWithShape="1">
          <a:blip r:embed="rId2"/>
          <a:srcRect l="9910" r="26536" b="-1"/>
          <a:stretch/>
        </p:blipFill>
        <p:spPr>
          <a:xfrm>
            <a:off x="944708" y="703273"/>
            <a:ext cx="3222467" cy="2839475"/>
          </a:xfrm>
          <a:prstGeom prst="rect">
            <a:avLst/>
          </a:prstGeom>
        </p:spPr>
      </p:pic>
      <p:pic>
        <p:nvPicPr>
          <p:cNvPr id="6" name="Picture 5">
            <a:extLst>
              <a:ext uri="{FF2B5EF4-FFF2-40B4-BE49-F238E27FC236}">
                <a16:creationId xmlns:a16="http://schemas.microsoft.com/office/drawing/2014/main" id="{CACDB81D-92BA-7045-A56A-D25C8A2989A9}"/>
              </a:ext>
            </a:extLst>
          </p:cNvPr>
          <p:cNvPicPr>
            <a:picLocks noChangeAspect="1"/>
          </p:cNvPicPr>
          <p:nvPr/>
        </p:nvPicPr>
        <p:blipFill>
          <a:blip r:embed="rId3"/>
          <a:stretch>
            <a:fillRect/>
          </a:stretch>
        </p:blipFill>
        <p:spPr>
          <a:xfrm>
            <a:off x="4497194" y="1226504"/>
            <a:ext cx="3222467" cy="1787880"/>
          </a:xfrm>
          <a:prstGeom prst="rect">
            <a:avLst/>
          </a:prstGeom>
        </p:spPr>
      </p:pic>
      <p:pic>
        <p:nvPicPr>
          <p:cNvPr id="4" name="Picture 3">
            <a:extLst>
              <a:ext uri="{FF2B5EF4-FFF2-40B4-BE49-F238E27FC236}">
                <a16:creationId xmlns:a16="http://schemas.microsoft.com/office/drawing/2014/main" id="{016A9488-6C0D-8448-90AB-2FB0C6B47E3C}"/>
              </a:ext>
            </a:extLst>
          </p:cNvPr>
          <p:cNvPicPr>
            <a:picLocks noChangeAspect="1"/>
          </p:cNvPicPr>
          <p:nvPr/>
        </p:nvPicPr>
        <p:blipFill rotWithShape="1">
          <a:blip r:embed="rId4"/>
          <a:srcRect l="25383" r="3392"/>
          <a:stretch/>
        </p:blipFill>
        <p:spPr>
          <a:xfrm>
            <a:off x="8033108" y="616373"/>
            <a:ext cx="3214183" cy="3003008"/>
          </a:xfrm>
          <a:prstGeom prst="rect">
            <a:avLst/>
          </a:prstGeom>
        </p:spPr>
      </p:pic>
      <p:sp>
        <p:nvSpPr>
          <p:cNvPr id="13" name="Freeform 5">
            <a:extLst>
              <a:ext uri="{FF2B5EF4-FFF2-40B4-BE49-F238E27FC236}">
                <a16:creationId xmlns:a16="http://schemas.microsoft.com/office/drawing/2014/main" id="{480BF6F1-09CE-4FCF-82D2-F2992C3D9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F685764-DEAE-4F2E-B34E-2CD0C706C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72E9B9E-DD58-4578-A08D-8CF485909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71AF47AF-3894-4226-BA66-5E9EA1FD5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BD2D504F-A5A4-4C78-9C63-D0AFF65C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4CBE949B-6278-4F68-838B-CC06A3CBC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9609EBC-4965-6D4A-9431-745F79C0064F}"/>
              </a:ext>
            </a:extLst>
          </p:cNvPr>
          <p:cNvSpPr txBox="1"/>
          <p:nvPr/>
        </p:nvSpPr>
        <p:spPr>
          <a:xfrm>
            <a:off x="1285346" y="4267831"/>
            <a:ext cx="9716883" cy="10715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a:solidFill>
                  <a:srgbClr val="FEFFFF"/>
                </a:solidFill>
                <a:latin typeface="+mj-lt"/>
                <a:ea typeface="+mj-ea"/>
                <a:cs typeface="+mj-cs"/>
              </a:rPr>
              <a:t>DOCUMENTATION EXAMPLES For Distance Learning</a:t>
            </a:r>
          </a:p>
        </p:txBody>
      </p:sp>
      <p:sp>
        <p:nvSpPr>
          <p:cNvPr id="25" name="Rectangle 8">
            <a:extLst>
              <a:ext uri="{FF2B5EF4-FFF2-40B4-BE49-F238E27FC236}">
                <a16:creationId xmlns:a16="http://schemas.microsoft.com/office/drawing/2014/main" id="{23C906BC-2E5B-47EE-B072-E19858986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688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76F9B3-79A0-3145-B057-8F48D8365051}"/>
              </a:ext>
            </a:extLst>
          </p:cNvPr>
          <p:cNvSpPr>
            <a:spLocks noGrp="1"/>
          </p:cNvSpPr>
          <p:nvPr>
            <p:ph type="title"/>
          </p:nvPr>
        </p:nvSpPr>
        <p:spPr>
          <a:xfrm>
            <a:off x="643467" y="321734"/>
            <a:ext cx="10905066" cy="1135737"/>
          </a:xfrm>
        </p:spPr>
        <p:txBody>
          <a:bodyPr>
            <a:normAutofit/>
          </a:bodyPr>
          <a:lstStyle/>
          <a:p>
            <a:r>
              <a:rPr lang="en-US" sz="3600"/>
              <a:t>Considerations for Distance Learning Documentation</a:t>
            </a:r>
          </a:p>
        </p:txBody>
      </p:sp>
      <p:sp>
        <p:nvSpPr>
          <p:cNvPr id="3" name="Content Placeholder 2">
            <a:extLst>
              <a:ext uri="{FF2B5EF4-FFF2-40B4-BE49-F238E27FC236}">
                <a16:creationId xmlns:a16="http://schemas.microsoft.com/office/drawing/2014/main" id="{B1A8162B-A290-DE48-BCE3-927E3CBF661B}"/>
              </a:ext>
            </a:extLst>
          </p:cNvPr>
          <p:cNvSpPr>
            <a:spLocks noGrp="1"/>
          </p:cNvSpPr>
          <p:nvPr>
            <p:ph idx="1"/>
          </p:nvPr>
        </p:nvSpPr>
        <p:spPr>
          <a:xfrm>
            <a:off x="643467" y="1782981"/>
            <a:ext cx="10905066" cy="4393982"/>
          </a:xfrm>
        </p:spPr>
        <p:txBody>
          <a:bodyPr>
            <a:normAutofit/>
          </a:bodyPr>
          <a:lstStyle/>
          <a:p>
            <a:pPr marL="0" indent="0">
              <a:buNone/>
            </a:pPr>
            <a:r>
              <a:rPr lang="en-US" sz="2000"/>
              <a:t>Documentation is still a requirement – even when services are provided via distance learning.</a:t>
            </a:r>
          </a:p>
          <a:p>
            <a:pPr marL="0" indent="0">
              <a:buNone/>
            </a:pPr>
            <a:r>
              <a:rPr lang="en-US" sz="2000"/>
              <a:t>Confidentiality Issues:</a:t>
            </a:r>
          </a:p>
          <a:p>
            <a:r>
              <a:rPr lang="en-US" sz="2000"/>
              <a:t>How are your notes secured if you are working from home.</a:t>
            </a:r>
          </a:p>
          <a:p>
            <a:r>
              <a:rPr lang="en-US" sz="2000"/>
              <a:t>Do the notes remain with you or do you send them (via JC email) to center. </a:t>
            </a:r>
          </a:p>
          <a:p>
            <a:r>
              <a:rPr lang="en-US" sz="2000"/>
              <a:t>Who is listening when you are online with students?</a:t>
            </a:r>
          </a:p>
          <a:p>
            <a:r>
              <a:rPr lang="en-US" sz="2000"/>
              <a:t>Options for format include using fillable SF-600; hand writing on SF-600 or using computer to document in separate file for each student.</a:t>
            </a:r>
          </a:p>
          <a:p>
            <a:r>
              <a:rPr lang="en-US" sz="2000"/>
              <a:t>Other options you have considered?</a:t>
            </a:r>
          </a:p>
          <a:p>
            <a:endParaRPr lang="en-US" sz="2000"/>
          </a:p>
          <a:p>
            <a:endParaRPr lang="en-US" sz="2000"/>
          </a:p>
          <a:p>
            <a:endParaRPr lang="en-US" sz="2000"/>
          </a:p>
          <a:p>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051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3027-7C83-E44D-9C5D-5C35179FBCDB}"/>
              </a:ext>
            </a:extLst>
          </p:cNvPr>
          <p:cNvSpPr>
            <a:spLocks noGrp="1"/>
          </p:cNvSpPr>
          <p:nvPr>
            <p:ph type="title"/>
          </p:nvPr>
        </p:nvSpPr>
        <p:spPr>
          <a:xfrm>
            <a:off x="1954924" y="568345"/>
            <a:ext cx="9749348" cy="1560716"/>
          </a:xfrm>
        </p:spPr>
        <p:txBody>
          <a:bodyPr>
            <a:normAutofit/>
          </a:bodyPr>
          <a:lstStyle/>
          <a:p>
            <a:r>
              <a:rPr lang="en-US" dirty="0"/>
              <a:t>The Five Elements are Still Required</a:t>
            </a:r>
          </a:p>
        </p:txBody>
      </p:sp>
      <p:graphicFrame>
        <p:nvGraphicFramePr>
          <p:cNvPr id="5" name="Content Placeholder 2">
            <a:extLst>
              <a:ext uri="{FF2B5EF4-FFF2-40B4-BE49-F238E27FC236}">
                <a16:creationId xmlns:a16="http://schemas.microsoft.com/office/drawing/2014/main" id="{B0F6766F-D6DA-45A6-8F54-2AD7500C052F}"/>
              </a:ext>
            </a:extLst>
          </p:cNvPr>
          <p:cNvGraphicFramePr>
            <a:graphicFrameLocks noGrp="1"/>
          </p:cNvGraphicFramePr>
          <p:nvPr>
            <p:ph idx="1"/>
            <p:extLst>
              <p:ext uri="{D42A27DB-BD31-4B8C-83A1-F6EECF244321}">
                <p14:modId xmlns:p14="http://schemas.microsoft.com/office/powerpoint/2010/main" val="1820839293"/>
              </p:ext>
            </p:extLst>
          </p:nvPr>
        </p:nvGraphicFramePr>
        <p:xfrm>
          <a:off x="1082566" y="2354317"/>
          <a:ext cx="10622072" cy="373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19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A34AB1-3E8D-7D42-8594-DA38A98989F7}"/>
              </a:ext>
            </a:extLst>
          </p:cNvPr>
          <p:cNvSpPr>
            <a:spLocks noGrp="1"/>
          </p:cNvSpPr>
          <p:nvPr>
            <p:ph type="title"/>
          </p:nvPr>
        </p:nvSpPr>
        <p:spPr>
          <a:xfrm>
            <a:off x="643467" y="321734"/>
            <a:ext cx="10905066" cy="1135737"/>
          </a:xfrm>
        </p:spPr>
        <p:txBody>
          <a:bodyPr>
            <a:normAutofit/>
          </a:bodyPr>
          <a:lstStyle/>
          <a:p>
            <a:r>
              <a:rPr lang="en-US" sz="3600"/>
              <a:t>Disclosure Statement Example</a:t>
            </a:r>
          </a:p>
        </p:txBody>
      </p:sp>
      <p:sp>
        <p:nvSpPr>
          <p:cNvPr id="3" name="Content Placeholder 2">
            <a:extLst>
              <a:ext uri="{FF2B5EF4-FFF2-40B4-BE49-F238E27FC236}">
                <a16:creationId xmlns:a16="http://schemas.microsoft.com/office/drawing/2014/main" id="{A4757F38-5AC9-0443-B2B3-990AC082CB6C}"/>
              </a:ext>
            </a:extLst>
          </p:cNvPr>
          <p:cNvSpPr>
            <a:spLocks noGrp="1"/>
          </p:cNvSpPr>
          <p:nvPr>
            <p:ph idx="1"/>
          </p:nvPr>
        </p:nvSpPr>
        <p:spPr>
          <a:xfrm>
            <a:off x="643467" y="1782981"/>
            <a:ext cx="10905066" cy="4393982"/>
          </a:xfrm>
        </p:spPr>
        <p:txBody>
          <a:bodyPr>
            <a:normAutofit/>
          </a:bodyPr>
          <a:lstStyle/>
          <a:p>
            <a:pPr marL="0" indent="0">
              <a:buNone/>
            </a:pPr>
            <a:r>
              <a:rPr lang="en-US" sz="2000"/>
              <a:t>Entry into TEAP section of SHR:</a:t>
            </a:r>
          </a:p>
          <a:p>
            <a:pPr marL="0" indent="0">
              <a:buNone/>
            </a:pPr>
            <a:br>
              <a:rPr lang="en-US" sz="2000"/>
            </a:br>
            <a:r>
              <a:rPr lang="en-US" sz="2000"/>
              <a:t>On </a:t>
            </a:r>
            <a:r>
              <a:rPr lang="en-US" sz="2000" u="sng"/>
              <a:t>date, 2020 at   AM/PM</a:t>
            </a:r>
            <a:r>
              <a:rPr lang="en-US" sz="2000"/>
              <a:t> student gave verbal consent to services for through ongoing telehealth modality.  Telehealth modality is being used during the COVID-19 (Coronavirus) pandemic. </a:t>
            </a:r>
          </a:p>
          <a:p>
            <a:pPr marL="0" indent="0">
              <a:buNone/>
            </a:pPr>
            <a:r>
              <a:rPr lang="en-US" sz="2000"/>
              <a:t>Student was informed of the inherent limits of confidentiality when using technology. Student was contacted via phone number, (xxx-xxx-xxxx) </a:t>
            </a:r>
          </a:p>
          <a:p>
            <a:pPr marL="0" indent="0">
              <a:buNone/>
            </a:pPr>
            <a:r>
              <a:rPr lang="en-US" sz="2000"/>
              <a:t>During Telehealth session, the following individuals present were also present with the student: ______________________</a:t>
            </a:r>
          </a:p>
          <a:p>
            <a:pPr marL="0" indent="0">
              <a:buNone/>
            </a:pPr>
            <a:r>
              <a:rPr lang="en-US" sz="2000"/>
              <a:t>Signed: TEAP Specialist</a:t>
            </a:r>
          </a:p>
          <a:p>
            <a:pPr marL="0" indent="0">
              <a:buNone/>
            </a:pPr>
            <a:r>
              <a:rPr lang="en-US" sz="2000"/>
              <a:t>Thanks to Karen and Kim at Philadelphia Job Corps</a:t>
            </a:r>
          </a:p>
          <a:p>
            <a:pPr marL="0" indent="0">
              <a:buNone/>
            </a:pPr>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7693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62079B-17D4-F547-B327-3383C3203199}"/>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kern="1200">
                <a:solidFill>
                  <a:schemeClr val="bg1"/>
                </a:solidFill>
                <a:latin typeface="+mj-lt"/>
                <a:ea typeface="+mj-ea"/>
                <a:cs typeface="+mj-cs"/>
              </a:rPr>
              <a:t>Example for </a:t>
            </a:r>
          </a:p>
          <a:p>
            <a:pPr algn="ctr">
              <a:lnSpc>
                <a:spcPct val="90000"/>
              </a:lnSpc>
              <a:spcBef>
                <a:spcPct val="0"/>
              </a:spcBef>
              <a:spcAft>
                <a:spcPts val="600"/>
              </a:spcAft>
            </a:pPr>
            <a:r>
              <a:rPr lang="en-US" sz="2000" kern="1200">
                <a:solidFill>
                  <a:schemeClr val="bg1"/>
                </a:solidFill>
                <a:latin typeface="+mj-lt"/>
                <a:ea typeface="+mj-ea"/>
                <a:cs typeface="+mj-cs"/>
              </a:rPr>
              <a:t>Chronological when no Access to SHR</a:t>
            </a:r>
          </a:p>
        </p:txBody>
      </p:sp>
      <p:pic>
        <p:nvPicPr>
          <p:cNvPr id="7" name="Picture 6">
            <a:extLst>
              <a:ext uri="{FF2B5EF4-FFF2-40B4-BE49-F238E27FC236}">
                <a16:creationId xmlns:a16="http://schemas.microsoft.com/office/drawing/2014/main" id="{5BA203C4-AFF5-4049-8815-1EF3028D62F9}"/>
              </a:ext>
            </a:extLst>
          </p:cNvPr>
          <p:cNvPicPr>
            <a:picLocks noChangeAspect="1"/>
          </p:cNvPicPr>
          <p:nvPr/>
        </p:nvPicPr>
        <p:blipFill>
          <a:blip r:embed="rId2"/>
          <a:stretch>
            <a:fillRect/>
          </a:stretch>
        </p:blipFill>
        <p:spPr>
          <a:xfrm>
            <a:off x="1240530" y="1675227"/>
            <a:ext cx="9710939" cy="4394199"/>
          </a:xfrm>
          <a:prstGeom prst="rect">
            <a:avLst/>
          </a:prstGeom>
        </p:spPr>
      </p:pic>
    </p:spTree>
    <p:extLst>
      <p:ext uri="{BB962C8B-B14F-4D97-AF65-F5344CB8AC3E}">
        <p14:creationId xmlns:p14="http://schemas.microsoft.com/office/powerpoint/2010/main" val="264732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80A61731-CE76-2244-A167-BED4F375AE57}"/>
              </a:ext>
            </a:extLst>
          </p:cNvPr>
          <p:cNvPicPr>
            <a:picLocks noChangeAspect="1"/>
          </p:cNvPicPr>
          <p:nvPr/>
        </p:nvPicPr>
        <p:blipFill rotWithShape="1">
          <a:blip r:embed="rId2"/>
          <a:srcRect r="1" b="16933"/>
          <a:stretch/>
        </p:blipFill>
        <p:spPr>
          <a:xfrm>
            <a:off x="643467" y="643467"/>
            <a:ext cx="10905066" cy="5571065"/>
          </a:xfrm>
          <a:prstGeom prst="rect">
            <a:avLst/>
          </a:prstGeom>
          <a:ln>
            <a:noFill/>
          </a:ln>
        </p:spPr>
      </p:pic>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78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8EB756-FF08-4D27-B74C-23EE6C6228BD}"/>
              </a:ext>
            </a:extLst>
          </p:cNvPr>
          <p:cNvSpPr>
            <a:spLocks noGrp="1"/>
          </p:cNvSpPr>
          <p:nvPr>
            <p:ph type="title"/>
          </p:nvPr>
        </p:nvSpPr>
        <p:spPr>
          <a:xfrm>
            <a:off x="7586471" y="1698171"/>
            <a:ext cx="3962061" cy="4516360"/>
          </a:xfrm>
        </p:spPr>
        <p:txBody>
          <a:bodyPr anchor="t">
            <a:normAutofit/>
          </a:bodyPr>
          <a:lstStyle/>
          <a:p>
            <a:r>
              <a:rPr lang="en-US" sz="3600"/>
              <a:t>Questions</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207EB1DB-CD83-4BF5-8AB0-7355FFA82FE9}"/>
              </a:ext>
            </a:extLst>
          </p:cNvPr>
          <p:cNvSpPr>
            <a:spLocks noGrp="1"/>
          </p:cNvSpPr>
          <p:nvPr>
            <p:ph idx="1"/>
          </p:nvPr>
        </p:nvSpPr>
        <p:spPr>
          <a:xfrm>
            <a:off x="643467" y="1698170"/>
            <a:ext cx="6478513" cy="4516361"/>
          </a:xfrm>
        </p:spPr>
        <p:txBody>
          <a:bodyPr>
            <a:normAutofit/>
          </a:bodyPr>
          <a:lstStyle/>
          <a:p>
            <a:pPr marL="0" indent="0">
              <a:buNone/>
            </a:pPr>
            <a:r>
              <a:rPr lang="en-US" sz="2000" b="1"/>
              <a:t>Contact your Regional TEAP Specialist</a:t>
            </a:r>
            <a:endParaRPr lang="en-US" sz="2000"/>
          </a:p>
          <a:p>
            <a:pPr marL="0" indent="0">
              <a:buNone/>
            </a:pPr>
            <a:endParaRPr lang="en-US" sz="2000" dirty="0"/>
          </a:p>
          <a:p>
            <a:pPr marL="0" indent="0">
              <a:buNone/>
            </a:pPr>
            <a:r>
              <a:rPr lang="en-US" sz="2000" dirty="0"/>
              <a:t>Diane A. Tennies, PhD, LADC</a:t>
            </a:r>
          </a:p>
          <a:p>
            <a:pPr marL="0" indent="0">
              <a:buNone/>
            </a:pPr>
            <a:r>
              <a:rPr lang="en-US" sz="2000" dirty="0"/>
              <a:t>Boston, Philadelphia, and San Francisco Regions</a:t>
            </a:r>
          </a:p>
          <a:p>
            <a:pPr marL="0" indent="0">
              <a:buNone/>
            </a:pPr>
            <a:r>
              <a:rPr lang="en-US" sz="2000" dirty="0">
                <a:hlinkClick r:id="rId2"/>
              </a:rPr>
              <a:t>datphd@aol.com</a:t>
            </a:r>
            <a:endParaRPr lang="en-US" sz="2000" dirty="0"/>
          </a:p>
          <a:p>
            <a:pPr marL="0" indent="0">
              <a:buNone/>
            </a:pPr>
            <a:endParaRPr lang="en-US" sz="2000" dirty="0"/>
          </a:p>
          <a:p>
            <a:pPr marL="0" indent="0">
              <a:buNone/>
            </a:pPr>
            <a:r>
              <a:rPr lang="en-US" sz="2000" dirty="0"/>
              <a:t>Christy Hicks, LCADC, CSW</a:t>
            </a:r>
          </a:p>
          <a:p>
            <a:pPr marL="0" indent="0">
              <a:buNone/>
            </a:pPr>
            <a:r>
              <a:rPr lang="en-US" sz="2000" dirty="0"/>
              <a:t>Atlanta, Dallas, and Chicago Regions</a:t>
            </a:r>
          </a:p>
          <a:p>
            <a:pPr marL="0" indent="0">
              <a:buNone/>
            </a:pPr>
            <a:r>
              <a:rPr lang="en-US" sz="2000" dirty="0">
                <a:hlinkClick r:id="rId3"/>
              </a:rPr>
              <a:t>Christy.hicksmsw@gmail.com</a:t>
            </a:r>
            <a:endParaRPr lang="en-US" sz="2000"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470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211" y="1059298"/>
            <a:ext cx="5306786" cy="2971800"/>
          </a:xfrm>
          <a:prstGeom prst="rect">
            <a:avLst/>
          </a:prstGeom>
        </p:spPr>
      </p:pic>
      <p:pic>
        <p:nvPicPr>
          <p:cNvPr id="3" name="Picture 2"/>
          <p:cNvPicPr>
            <a:picLocks noChangeAspect="1"/>
          </p:cNvPicPr>
          <p:nvPr/>
        </p:nvPicPr>
        <p:blipFill>
          <a:blip r:embed="rId3"/>
          <a:stretch>
            <a:fillRect/>
          </a:stretch>
        </p:blipFill>
        <p:spPr>
          <a:xfrm>
            <a:off x="1676400" y="4191000"/>
            <a:ext cx="3289300" cy="2463800"/>
          </a:xfrm>
          <a:prstGeom prst="rect">
            <a:avLst/>
          </a:prstGeom>
        </p:spPr>
      </p:pic>
      <p:pic>
        <p:nvPicPr>
          <p:cNvPr id="4" name="Picture 3"/>
          <p:cNvPicPr>
            <a:picLocks noChangeAspect="1"/>
          </p:cNvPicPr>
          <p:nvPr/>
        </p:nvPicPr>
        <p:blipFill>
          <a:blip r:embed="rId4"/>
          <a:stretch>
            <a:fillRect/>
          </a:stretch>
        </p:blipFill>
        <p:spPr>
          <a:xfrm>
            <a:off x="7848600" y="457200"/>
            <a:ext cx="2400300" cy="3390900"/>
          </a:xfrm>
          <a:prstGeom prst="rect">
            <a:avLst/>
          </a:prstGeom>
        </p:spPr>
      </p:pic>
      <p:pic>
        <p:nvPicPr>
          <p:cNvPr id="5" name="Picture 4"/>
          <p:cNvPicPr>
            <a:picLocks noChangeAspect="1"/>
          </p:cNvPicPr>
          <p:nvPr/>
        </p:nvPicPr>
        <p:blipFill>
          <a:blip r:embed="rId5"/>
          <a:stretch>
            <a:fillRect/>
          </a:stretch>
        </p:blipFill>
        <p:spPr>
          <a:xfrm>
            <a:off x="5791200" y="4267200"/>
            <a:ext cx="3517900" cy="2311400"/>
          </a:xfrm>
          <a:prstGeom prst="rect">
            <a:avLst/>
          </a:prstGeom>
        </p:spPr>
      </p:pic>
      <p:sp>
        <p:nvSpPr>
          <p:cNvPr id="6" name="Slide Number Placeholder 5"/>
          <p:cNvSpPr>
            <a:spLocks noGrp="1"/>
          </p:cNvSpPr>
          <p:nvPr>
            <p:ph type="sldNum" sz="quarter" idx="12"/>
          </p:nvPr>
        </p:nvSpPr>
        <p:spPr/>
        <p:txBody>
          <a:bodyPr/>
          <a:lstStyle/>
          <a:p>
            <a:pPr>
              <a:defRPr/>
            </a:pPr>
            <a:fld id="{8757868B-9620-40F3-A4B3-F9E59E8A5822}" type="slidenum">
              <a:rPr lang="en-US" smtClean="0"/>
              <a:pPr>
                <a:defRPr/>
              </a:pPr>
              <a:t>28</a:t>
            </a:fld>
            <a:endParaRPr lang="en-US"/>
          </a:p>
        </p:txBody>
      </p:sp>
    </p:spTree>
    <p:extLst>
      <p:ext uri="{BB962C8B-B14F-4D97-AF65-F5344CB8AC3E}">
        <p14:creationId xmlns:p14="http://schemas.microsoft.com/office/powerpoint/2010/main" val="26773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43BB4-CC30-0E4F-80B9-85384E860ED1}"/>
              </a:ext>
            </a:extLst>
          </p:cNvPr>
          <p:cNvSpPr>
            <a:spLocks noGrp="1"/>
          </p:cNvSpPr>
          <p:nvPr>
            <p:ph type="title"/>
          </p:nvPr>
        </p:nvSpPr>
        <p:spPr>
          <a:xfrm>
            <a:off x="838200" y="588168"/>
            <a:ext cx="10515600" cy="1325563"/>
          </a:xfrm>
        </p:spPr>
        <p:txBody>
          <a:bodyPr>
            <a:normAutofit/>
          </a:bodyPr>
          <a:lstStyle/>
          <a:p>
            <a:pPr algn="ctr"/>
            <a:r>
              <a:rPr lang="en-US" sz="4300">
                <a:solidFill>
                  <a:srgbClr val="FFFFFF"/>
                </a:solidFill>
              </a:rPr>
              <a:t>JOB CORPS PROGRAM INSTRUCTION NOTICE NO. 19-17</a:t>
            </a:r>
          </a:p>
        </p:txBody>
      </p:sp>
      <p:sp>
        <p:nvSpPr>
          <p:cNvPr id="3" name="Content Placeholder 2">
            <a:extLst>
              <a:ext uri="{FF2B5EF4-FFF2-40B4-BE49-F238E27FC236}">
                <a16:creationId xmlns:a16="http://schemas.microsoft.com/office/drawing/2014/main" id="{7F1CB2BC-CDAC-B44D-B2DD-69431D071324}"/>
              </a:ext>
            </a:extLst>
          </p:cNvPr>
          <p:cNvSpPr>
            <a:spLocks noGrp="1"/>
          </p:cNvSpPr>
          <p:nvPr>
            <p:ph idx="1"/>
          </p:nvPr>
        </p:nvSpPr>
        <p:spPr>
          <a:xfrm>
            <a:off x="838200" y="2391568"/>
            <a:ext cx="10515600" cy="3785394"/>
          </a:xfrm>
        </p:spPr>
        <p:txBody>
          <a:bodyPr anchor="ctr">
            <a:normAutofit/>
          </a:bodyPr>
          <a:lstStyle/>
          <a:p>
            <a:r>
              <a:rPr lang="en-US" sz="2000"/>
              <a:t>Spring Break began on 03/16/2020</a:t>
            </a:r>
          </a:p>
          <a:p>
            <a:r>
              <a:rPr lang="en-US" sz="2000"/>
              <a:t>During the Spring Break, TEAP specialists (and other staff) have checked in with and supported students by calling, texting and other means of communication.</a:t>
            </a:r>
          </a:p>
          <a:p>
            <a:r>
              <a:rPr lang="en-US" sz="2000"/>
              <a:t>On 04/24/2020 PIN 19-17 was released which indicated that on 05/11/2020 Job Corps transitioned from Spring Break to Virtual Operating Status for COVID-19.</a:t>
            </a:r>
          </a:p>
          <a:p>
            <a:r>
              <a:rPr lang="en-US" sz="2000"/>
              <a:t>This distance learning (DL) phase will last until students return to centers (date to be determined).</a:t>
            </a:r>
          </a:p>
          <a:p>
            <a:r>
              <a:rPr lang="en-US" sz="2000"/>
              <a:t>Goal: Students to remain connected to the program by engaging in distance learning activities that support gains in learning and career skills training.</a:t>
            </a:r>
          </a:p>
          <a:p>
            <a:r>
              <a:rPr lang="en-US" sz="2000"/>
              <a:t>Distance learning can be delivered through online (web-based) courses, mobile learning, webcasts, podcasts, video learning, computer-based instruction, and other innovative tools. Also mail but this is not ideal according to the PIN.</a:t>
            </a:r>
          </a:p>
        </p:txBody>
      </p:sp>
    </p:spTree>
    <p:extLst>
      <p:ext uri="{BB962C8B-B14F-4D97-AF65-F5344CB8AC3E}">
        <p14:creationId xmlns:p14="http://schemas.microsoft.com/office/powerpoint/2010/main" val="2640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7C787E-75FE-184A-8504-08E55FE815FE}"/>
              </a:ext>
            </a:extLst>
          </p:cNvPr>
          <p:cNvSpPr txBox="1"/>
          <p:nvPr/>
        </p:nvSpPr>
        <p:spPr>
          <a:xfrm>
            <a:off x="5202621" y="4665605"/>
            <a:ext cx="6638806" cy="129243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kern="1200">
                <a:solidFill>
                  <a:schemeClr val="tx1"/>
                </a:solidFill>
                <a:latin typeface="+mj-lt"/>
                <a:ea typeface="+mj-ea"/>
                <a:cs typeface="+mj-cs"/>
              </a:rPr>
              <a:t>What does virtual or distance learning look like for TEAP ?</a:t>
            </a:r>
          </a:p>
        </p:txBody>
      </p:sp>
      <p:pic>
        <p:nvPicPr>
          <p:cNvPr id="2" name="Picture 1">
            <a:extLst>
              <a:ext uri="{FF2B5EF4-FFF2-40B4-BE49-F238E27FC236}">
                <a16:creationId xmlns:a16="http://schemas.microsoft.com/office/drawing/2014/main" id="{0967E17F-ABD2-0C41-BF06-650B522EAE76}"/>
              </a:ext>
            </a:extLst>
          </p:cNvPr>
          <p:cNvPicPr>
            <a:picLocks noChangeAspect="1"/>
          </p:cNvPicPr>
          <p:nvPr/>
        </p:nvPicPr>
        <p:blipFill rotWithShape="1">
          <a:blip r:embed="rId2"/>
          <a:srcRect l="15246" r="22475"/>
          <a:stretch/>
        </p:blipFill>
        <p:spPr>
          <a:xfrm>
            <a:off x="20" y="1"/>
            <a:ext cx="4848284" cy="4359438"/>
          </a:xfrm>
          <a:prstGeom prst="rect">
            <a:avLst/>
          </a:prstGeom>
        </p:spPr>
      </p:pic>
      <p:pic>
        <p:nvPicPr>
          <p:cNvPr id="4" name="Picture 3">
            <a:extLst>
              <a:ext uri="{FF2B5EF4-FFF2-40B4-BE49-F238E27FC236}">
                <a16:creationId xmlns:a16="http://schemas.microsoft.com/office/drawing/2014/main" id="{64DD1BA2-057A-BE48-A3DE-DC233D7ADABF}"/>
              </a:ext>
            </a:extLst>
          </p:cNvPr>
          <p:cNvPicPr>
            <a:picLocks noChangeAspect="1"/>
          </p:cNvPicPr>
          <p:nvPr/>
        </p:nvPicPr>
        <p:blipFill rotWithShape="1">
          <a:blip r:embed="rId3"/>
          <a:srcRect t="7222"/>
          <a:stretch/>
        </p:blipFill>
        <p:spPr>
          <a:xfrm>
            <a:off x="4972050" y="-1"/>
            <a:ext cx="7216902" cy="4359440"/>
          </a:xfrm>
          <a:prstGeom prst="rect">
            <a:avLst/>
          </a:prstGeom>
        </p:spPr>
      </p:pic>
      <p:pic>
        <p:nvPicPr>
          <p:cNvPr id="3" name="Picture 2">
            <a:extLst>
              <a:ext uri="{FF2B5EF4-FFF2-40B4-BE49-F238E27FC236}">
                <a16:creationId xmlns:a16="http://schemas.microsoft.com/office/drawing/2014/main" id="{0283A9FC-CCCF-304A-ADB7-BAE5188C9E8C}"/>
              </a:ext>
            </a:extLst>
          </p:cNvPr>
          <p:cNvPicPr>
            <a:picLocks noChangeAspect="1"/>
          </p:cNvPicPr>
          <p:nvPr/>
        </p:nvPicPr>
        <p:blipFill rotWithShape="1">
          <a:blip r:embed="rId4"/>
          <a:srcRect l="27642" r="19005"/>
          <a:stretch/>
        </p:blipFill>
        <p:spPr>
          <a:xfrm>
            <a:off x="20" y="4472610"/>
            <a:ext cx="4848284" cy="2385390"/>
          </a:xfrm>
          <a:prstGeom prst="rect">
            <a:avLst/>
          </a:prstGeom>
        </p:spPr>
      </p:pic>
    </p:spTree>
    <p:extLst>
      <p:ext uri="{BB962C8B-B14F-4D97-AF65-F5344CB8AC3E}">
        <p14:creationId xmlns:p14="http://schemas.microsoft.com/office/powerpoint/2010/main" val="14398051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078673-95F4-8B4F-A054-7A24C19E2841}"/>
              </a:ext>
            </a:extLst>
          </p:cNvPr>
          <p:cNvSpPr>
            <a:spLocks noGrp="1"/>
          </p:cNvSpPr>
          <p:nvPr>
            <p:ph type="title"/>
          </p:nvPr>
        </p:nvSpPr>
        <p:spPr>
          <a:xfrm>
            <a:off x="643467" y="321734"/>
            <a:ext cx="10905066" cy="1135737"/>
          </a:xfrm>
        </p:spPr>
        <p:txBody>
          <a:bodyPr>
            <a:normAutofit/>
          </a:bodyPr>
          <a:lstStyle/>
          <a:p>
            <a:r>
              <a:rPr lang="en-US" sz="3600"/>
              <a:t>Logistical Elements to Consider when Implementing the TEAP </a:t>
            </a:r>
          </a:p>
        </p:txBody>
      </p:sp>
      <p:sp>
        <p:nvSpPr>
          <p:cNvPr id="6" name="Content Placeholder 5">
            <a:extLst>
              <a:ext uri="{FF2B5EF4-FFF2-40B4-BE49-F238E27FC236}">
                <a16:creationId xmlns:a16="http://schemas.microsoft.com/office/drawing/2014/main" id="{938D5A9E-B1F4-7943-8F6F-4D896D86B156}"/>
              </a:ext>
            </a:extLst>
          </p:cNvPr>
          <p:cNvSpPr>
            <a:spLocks noGrp="1"/>
          </p:cNvSpPr>
          <p:nvPr>
            <p:ph idx="1"/>
          </p:nvPr>
        </p:nvSpPr>
        <p:spPr>
          <a:xfrm>
            <a:off x="643467" y="1782981"/>
            <a:ext cx="10905066" cy="4393982"/>
          </a:xfrm>
        </p:spPr>
        <p:txBody>
          <a:bodyPr>
            <a:normAutofit/>
          </a:bodyPr>
          <a:lstStyle/>
          <a:p>
            <a:r>
              <a:rPr lang="en-US" sz="2000" dirty="0"/>
              <a:t>What do you tell the student about why you are contacting them? </a:t>
            </a:r>
          </a:p>
          <a:p>
            <a:pPr lvl="1"/>
            <a:r>
              <a:rPr lang="en-US" sz="2000" dirty="0"/>
              <a:t>Clarify the intent of the contact</a:t>
            </a:r>
          </a:p>
          <a:p>
            <a:pPr lvl="1"/>
            <a:r>
              <a:rPr lang="en-US" sz="2000" dirty="0"/>
              <a:t>Make a disclosure statement about nature of contact (see example in documentation)</a:t>
            </a:r>
          </a:p>
          <a:p>
            <a:pPr lvl="1"/>
            <a:r>
              <a:rPr lang="en-US" sz="2000" dirty="0"/>
              <a:t>Get agreement to provide services in this manner</a:t>
            </a:r>
          </a:p>
          <a:p>
            <a:pPr lvl="1"/>
            <a:r>
              <a:rPr lang="en-US" sz="2000" dirty="0"/>
              <a:t>Document if students refuse contact (as well as what happened during the contact)</a:t>
            </a:r>
          </a:p>
          <a:p>
            <a:r>
              <a:rPr lang="en-US" sz="2000" dirty="0"/>
              <a:t>Make sure method of communication protects confidentiality. </a:t>
            </a:r>
          </a:p>
          <a:p>
            <a:r>
              <a:rPr lang="en-US" sz="2000" dirty="0"/>
              <a:t>Collaborate with CMHC and others for joint interactions with students.</a:t>
            </a:r>
          </a:p>
          <a:p>
            <a:r>
              <a:rPr lang="en-US" sz="2000" dirty="0"/>
              <a:t>Involve other departments such as Recreation for activities. </a:t>
            </a:r>
          </a:p>
          <a:p>
            <a:endParaRPr lang="en-US" sz="20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430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916739-C4FD-784C-94FF-7A3F2B9B289F}"/>
              </a:ext>
            </a:extLst>
          </p:cNvPr>
          <p:cNvSpPr>
            <a:spLocks noGrp="1"/>
          </p:cNvSpPr>
          <p:nvPr>
            <p:ph type="title"/>
          </p:nvPr>
        </p:nvSpPr>
        <p:spPr>
          <a:xfrm>
            <a:off x="643467" y="321734"/>
            <a:ext cx="10905066" cy="1135737"/>
          </a:xfrm>
        </p:spPr>
        <p:txBody>
          <a:bodyPr>
            <a:normAutofit/>
          </a:bodyPr>
          <a:lstStyle/>
          <a:p>
            <a:r>
              <a:rPr lang="en-US" sz="3600"/>
              <a:t>JCDC Notice 19-197 Google Classroom Available and Other Platform Options</a:t>
            </a:r>
          </a:p>
        </p:txBody>
      </p:sp>
      <p:sp>
        <p:nvSpPr>
          <p:cNvPr id="3" name="Content Placeholder 2">
            <a:extLst>
              <a:ext uri="{FF2B5EF4-FFF2-40B4-BE49-F238E27FC236}">
                <a16:creationId xmlns:a16="http://schemas.microsoft.com/office/drawing/2014/main" id="{9BFFB0C9-59E9-AF4D-9FEF-206790BF7DED}"/>
              </a:ext>
            </a:extLst>
          </p:cNvPr>
          <p:cNvSpPr>
            <a:spLocks noGrp="1"/>
          </p:cNvSpPr>
          <p:nvPr>
            <p:ph idx="1"/>
          </p:nvPr>
        </p:nvSpPr>
        <p:spPr>
          <a:xfrm>
            <a:off x="643467" y="1782981"/>
            <a:ext cx="10905066" cy="4393982"/>
          </a:xfrm>
        </p:spPr>
        <p:txBody>
          <a:bodyPr>
            <a:normAutofit/>
          </a:bodyPr>
          <a:lstStyle/>
          <a:p>
            <a:r>
              <a:rPr lang="en-US" sz="2000"/>
              <a:t>Job Corps has been approved for an educational license for Google Classroom for staff and students at each center. (For Google Classroom help on setting up classes, assignments, etc., go to: </a:t>
            </a:r>
            <a:r>
              <a:rPr lang="en-US" sz="2000" u="sng">
                <a:hlinkClick r:id="rId2"/>
              </a:rPr>
              <a:t>https://support.google.com/edu/classroom/?hl=en#topic=6020277</a:t>
            </a:r>
            <a:r>
              <a:rPr lang="en-US" sz="2000" u="sng"/>
              <a:t>)</a:t>
            </a:r>
          </a:p>
          <a:p>
            <a:r>
              <a:rPr lang="en-US" sz="2000"/>
              <a:t>Facebook Live</a:t>
            </a:r>
          </a:p>
          <a:p>
            <a:r>
              <a:rPr lang="en-US" sz="2000"/>
              <a:t>Doxy</a:t>
            </a:r>
          </a:p>
          <a:p>
            <a:r>
              <a:rPr lang="en-US" sz="2000"/>
              <a:t>YouTube videos</a:t>
            </a:r>
          </a:p>
          <a:p>
            <a:r>
              <a:rPr lang="en-US" sz="2000"/>
              <a:t>Other Platform options?</a:t>
            </a:r>
          </a:p>
          <a:p>
            <a:endParaRPr lang="en-US" sz="2000" u="sng"/>
          </a:p>
          <a:p>
            <a:endParaRPr lang="en-US" sz="2000" u="sng"/>
          </a:p>
          <a:p>
            <a:pPr marL="0" indent="0">
              <a:buNone/>
            </a:pPr>
            <a:endParaRPr lang="en-US" sz="2000"/>
          </a:p>
          <a:p>
            <a:pPr marL="0" indent="0">
              <a:buNone/>
            </a:pPr>
            <a:endParaRPr lang="en-US" sz="2000"/>
          </a:p>
          <a:p>
            <a:endParaRPr lang="en-U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732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55D89F-48FE-F440-BB22-A199973A70C3}"/>
              </a:ext>
            </a:extLst>
          </p:cNvPr>
          <p:cNvSpPr>
            <a:spLocks noGrp="1"/>
          </p:cNvSpPr>
          <p:nvPr>
            <p:ph type="title"/>
          </p:nvPr>
        </p:nvSpPr>
        <p:spPr>
          <a:xfrm>
            <a:off x="7586471" y="1698171"/>
            <a:ext cx="3962061" cy="4516360"/>
          </a:xfrm>
        </p:spPr>
        <p:txBody>
          <a:bodyPr anchor="t">
            <a:normAutofit/>
          </a:bodyPr>
          <a:lstStyle/>
          <a:p>
            <a:r>
              <a:rPr lang="en-US" sz="3600"/>
              <a:t>Specific PRH Requirements to Fulfill with Distance Learning</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96C0FD7-D31C-594B-9C56-BD7E25F60615}"/>
              </a:ext>
            </a:extLst>
          </p:cNvPr>
          <p:cNvSpPr>
            <a:spLocks noGrp="1"/>
          </p:cNvSpPr>
          <p:nvPr>
            <p:ph idx="1"/>
          </p:nvPr>
        </p:nvSpPr>
        <p:spPr>
          <a:xfrm>
            <a:off x="643467" y="1698170"/>
            <a:ext cx="6478513" cy="4516361"/>
          </a:xfrm>
        </p:spPr>
        <p:txBody>
          <a:bodyPr>
            <a:normAutofit/>
          </a:bodyPr>
          <a:lstStyle/>
          <a:p>
            <a:pPr marL="0" indent="0">
              <a:buNone/>
            </a:pPr>
            <a:r>
              <a:rPr lang="en-US" sz="2000"/>
              <a:t>Focus on four parts of the PRH and then Documentation</a:t>
            </a:r>
          </a:p>
          <a:p>
            <a:r>
              <a:rPr lang="en-US" sz="2000"/>
              <a:t>Relapse Prevention</a:t>
            </a:r>
          </a:p>
          <a:p>
            <a:r>
              <a:rPr lang="en-US" sz="2000"/>
              <a:t>Center-wide Activities</a:t>
            </a:r>
          </a:p>
          <a:p>
            <a:r>
              <a:rPr lang="en-US" sz="2000"/>
              <a:t>Intervention Services</a:t>
            </a:r>
          </a:p>
          <a:p>
            <a:r>
              <a:rPr lang="en-US" sz="2000"/>
              <a:t>For new students: </a:t>
            </a:r>
          </a:p>
          <a:p>
            <a:pPr lvl="1"/>
            <a:r>
              <a:rPr lang="en-US" sz="2000"/>
              <a:t>CPP Presentations</a:t>
            </a:r>
          </a:p>
          <a:p>
            <a:pPr lvl="1"/>
            <a:r>
              <a:rPr lang="en-US" sz="2000"/>
              <a:t>Review of SIF</a:t>
            </a:r>
          </a:p>
          <a:p>
            <a:pPr lvl="1"/>
            <a:r>
              <a:rPr lang="en-US" sz="2000"/>
              <a:t>Assessment for higher risk students</a:t>
            </a:r>
          </a:p>
          <a:p>
            <a:r>
              <a:rPr lang="en-US" sz="2000"/>
              <a:t>Documentation</a:t>
            </a:r>
          </a:p>
          <a:p>
            <a:pPr lvl="1"/>
            <a:endParaRPr lang="en-US" sz="2000"/>
          </a:p>
          <a:p>
            <a:pPr lvl="1"/>
            <a:endParaRPr lang="en-US" sz="200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346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6BDE64-3543-3A41-B67A-7AB295EF1853}"/>
              </a:ext>
            </a:extLst>
          </p:cNvPr>
          <p:cNvSpPr>
            <a:spLocks noGrp="1"/>
          </p:cNvSpPr>
          <p:nvPr>
            <p:ph type="title"/>
          </p:nvPr>
        </p:nvSpPr>
        <p:spPr>
          <a:xfrm>
            <a:off x="7586471" y="1698171"/>
            <a:ext cx="3962061" cy="4516360"/>
          </a:xfrm>
        </p:spPr>
        <p:txBody>
          <a:bodyPr anchor="t">
            <a:normAutofit/>
          </a:bodyPr>
          <a:lstStyle/>
          <a:p>
            <a:r>
              <a:rPr lang="en-US" sz="3600"/>
              <a:t>Prevention and Education Activities</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118104D-1738-C449-B7F6-7729C9EFB433}"/>
              </a:ext>
            </a:extLst>
          </p:cNvPr>
          <p:cNvSpPr>
            <a:spLocks noGrp="1"/>
          </p:cNvSpPr>
          <p:nvPr>
            <p:ph idx="1"/>
          </p:nvPr>
        </p:nvSpPr>
        <p:spPr>
          <a:xfrm>
            <a:off x="643467" y="1698170"/>
            <a:ext cx="6478513" cy="4516361"/>
          </a:xfrm>
        </p:spPr>
        <p:txBody>
          <a:bodyPr>
            <a:normAutofit/>
          </a:bodyPr>
          <a:lstStyle/>
          <a:p>
            <a:pPr marL="0" indent="0">
              <a:buNone/>
            </a:pPr>
            <a:r>
              <a:rPr lang="en-US" sz="1600"/>
              <a:t>Recall what the PRH in 2.3 R5 says: </a:t>
            </a:r>
          </a:p>
          <a:p>
            <a:pPr marL="0" indent="0">
              <a:buNone/>
            </a:pPr>
            <a:r>
              <a:rPr lang="en-US" sz="1600"/>
              <a:t>a. The general emphasis of TEAP must be on prevention, education, identification of substance use problems, </a:t>
            </a:r>
            <a:r>
              <a:rPr lang="en-US" sz="1600" b="1"/>
              <a:t>relapse prevention, </a:t>
            </a:r>
            <a:r>
              <a:rPr lang="en-US" sz="1600"/>
              <a:t>and helping students overcome barriers to employability.</a:t>
            </a:r>
          </a:p>
          <a:p>
            <a:pPr marL="0" indent="0">
              <a:buNone/>
            </a:pPr>
            <a:r>
              <a:rPr lang="en-US" sz="1600"/>
              <a:t>b. </a:t>
            </a:r>
            <a:r>
              <a:rPr lang="en-US" sz="1600" b="1"/>
              <a:t>Substance use prevention and education</a:t>
            </a:r>
            <a:r>
              <a:rPr lang="en-US" sz="1600"/>
              <a:t>, to include:</a:t>
            </a:r>
          </a:p>
          <a:p>
            <a:pPr marL="457200" lvl="1" indent="0">
              <a:buNone/>
            </a:pPr>
            <a:r>
              <a:rPr lang="en-US" sz="1600"/>
              <a:t>1. Minimum of a </a:t>
            </a:r>
            <a:r>
              <a:rPr lang="en-US" sz="1600" b="1"/>
              <a:t>one-hour presentation on substance use prevention for all new students during the Career Preparation Period. </a:t>
            </a:r>
          </a:p>
          <a:p>
            <a:pPr marL="457200" lvl="1" indent="0">
              <a:buNone/>
            </a:pPr>
            <a:r>
              <a:rPr lang="en-US" sz="1600"/>
              <a:t>3. At least three annual </a:t>
            </a:r>
            <a:r>
              <a:rPr lang="en-US" sz="1600" b="1"/>
              <a:t>center-wide substance use prevention and education activities</a:t>
            </a:r>
          </a:p>
          <a:p>
            <a:pPr marL="457200" lvl="1" indent="0">
              <a:buNone/>
            </a:pPr>
            <a:r>
              <a:rPr lang="en-US" sz="1600"/>
              <a:t>4. Clinical consultation with Center Director, management staff, Center Mental Health Consultant, and Health and Wellness Manager regarding substance use prevention and education efforts for students and staff</a:t>
            </a:r>
          </a:p>
          <a:p>
            <a:pPr marL="457200" lvl="1" indent="0">
              <a:buNone/>
            </a:pPr>
            <a:r>
              <a:rPr lang="en-US" sz="1600"/>
              <a:t>5. Coordination with other departments/programs on center, to include, but not be limited to, residential, recreation, student government association, and HEALs, to develop integrated prevention and education services</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594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3F4D55-E5D8-2946-920A-F43609055A0F}"/>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Where to Find Content?</a:t>
            </a:r>
          </a:p>
        </p:txBody>
      </p:sp>
      <p:sp>
        <p:nvSpPr>
          <p:cNvPr id="3" name="Content Placeholder 2">
            <a:extLst>
              <a:ext uri="{FF2B5EF4-FFF2-40B4-BE49-F238E27FC236}">
                <a16:creationId xmlns:a16="http://schemas.microsoft.com/office/drawing/2014/main" id="{C3E6D2A5-0550-6146-90CC-735AA2567EFE}"/>
              </a:ext>
            </a:extLst>
          </p:cNvPr>
          <p:cNvSpPr>
            <a:spLocks noGrp="1"/>
          </p:cNvSpPr>
          <p:nvPr>
            <p:ph idx="1"/>
          </p:nvPr>
        </p:nvSpPr>
        <p:spPr>
          <a:xfrm>
            <a:off x="4699818" y="640082"/>
            <a:ext cx="6848715" cy="2484884"/>
          </a:xfrm>
        </p:spPr>
        <p:txBody>
          <a:bodyPr anchor="ctr">
            <a:normAutofit/>
          </a:bodyPr>
          <a:lstStyle/>
          <a:p>
            <a:pPr marL="0" indent="0">
              <a:buNone/>
            </a:pPr>
            <a:r>
              <a:rPr lang="en-US" sz="2000"/>
              <a:t>SupportServices Website: </a:t>
            </a:r>
            <a:r>
              <a:rPr lang="en-US" sz="2000">
                <a:hlinkClick r:id="rId2"/>
              </a:rPr>
              <a:t>https://supportservices.jobcorps.gov/health/Pages/default.aspx</a:t>
            </a:r>
            <a:endParaRPr lang="en-US" sz="2000"/>
          </a:p>
          <a:p>
            <a:endParaRPr lang="en-US" sz="2000"/>
          </a:p>
        </p:txBody>
      </p:sp>
      <p:pic>
        <p:nvPicPr>
          <p:cNvPr id="5" name="Picture 4">
            <a:extLst>
              <a:ext uri="{FF2B5EF4-FFF2-40B4-BE49-F238E27FC236}">
                <a16:creationId xmlns:a16="http://schemas.microsoft.com/office/drawing/2014/main" id="{45994059-FC36-AE4A-9442-34A0116C67FA}"/>
              </a:ext>
            </a:extLst>
          </p:cNvPr>
          <p:cNvPicPr>
            <a:picLocks noChangeAspect="1"/>
          </p:cNvPicPr>
          <p:nvPr/>
        </p:nvPicPr>
        <p:blipFill rotWithShape="1">
          <a:blip r:embed="rId3"/>
          <a:srcRect t="13611" b="8055"/>
          <a:stretch/>
        </p:blipFill>
        <p:spPr>
          <a:xfrm>
            <a:off x="4772239" y="2347660"/>
            <a:ext cx="6709639" cy="3294296"/>
          </a:xfrm>
          <a:prstGeom prst="rect">
            <a:avLst/>
          </a:prstGeom>
        </p:spPr>
      </p:pic>
    </p:spTree>
    <p:extLst>
      <p:ext uri="{BB962C8B-B14F-4D97-AF65-F5344CB8AC3E}">
        <p14:creationId xmlns:p14="http://schemas.microsoft.com/office/powerpoint/2010/main" val="1357244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XRUYQT3274NZ-681238054-1757</_dlc_DocId>
    <_dlc_DocIdUrl xmlns="b22f8f74-215c-4154-9939-bd29e4e8980e">
      <Url>https://supportservices.jobcorps.gov/health/_layouts/15/DocIdRedir.aspx?ID=XRUYQT3274NZ-681238054-1757</Url>
      <Description>XRUYQT3274NZ-681238054-1757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FBB687-D7B9-4624-B257-54E3A12D7ACF}"/>
</file>

<file path=customXml/itemProps2.xml><?xml version="1.0" encoding="utf-8"?>
<ds:datastoreItem xmlns:ds="http://schemas.openxmlformats.org/officeDocument/2006/customXml" ds:itemID="{63963A91-7683-4031-82CB-C1825D25994D}"/>
</file>

<file path=customXml/itemProps3.xml><?xml version="1.0" encoding="utf-8"?>
<ds:datastoreItem xmlns:ds="http://schemas.openxmlformats.org/officeDocument/2006/customXml" ds:itemID="{0883EC54-D830-461C-9F77-028C019D04BE}"/>
</file>

<file path=customXml/itemProps4.xml><?xml version="1.0" encoding="utf-8"?>
<ds:datastoreItem xmlns:ds="http://schemas.openxmlformats.org/officeDocument/2006/customXml" ds:itemID="{188CCE9E-AE96-4E2D-A278-C9A906A5496A}"/>
</file>

<file path=docProps/app.xml><?xml version="1.0" encoding="utf-8"?>
<Properties xmlns="http://schemas.openxmlformats.org/officeDocument/2006/extended-properties" xmlns:vt="http://schemas.openxmlformats.org/officeDocument/2006/docPropsVTypes">
  <TotalTime>978</TotalTime>
  <Words>1768</Words>
  <Application>Microsoft Macintosh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Virtual Learning and TEAP</vt:lpstr>
      <vt:lpstr>Learning Objectives</vt:lpstr>
      <vt:lpstr>JOB CORPS PROGRAM INSTRUCTION NOTICE NO. 19-17</vt:lpstr>
      <vt:lpstr>PowerPoint Presentation</vt:lpstr>
      <vt:lpstr>Logistical Elements to Consider when Implementing the TEAP </vt:lpstr>
      <vt:lpstr>JCDC Notice 19-197 Google Classroom Available and Other Platform Options</vt:lpstr>
      <vt:lpstr>Specific PRH Requirements to Fulfill with Distance Learning</vt:lpstr>
      <vt:lpstr>Prevention and Education Activities</vt:lpstr>
      <vt:lpstr>Where to Find Content?</vt:lpstr>
      <vt:lpstr>PowerPoint Presentation</vt:lpstr>
      <vt:lpstr>What are Possible Ways to Provide Relapse Prevention via DL?</vt:lpstr>
      <vt:lpstr>Online Supports</vt:lpstr>
      <vt:lpstr>Center-Wide Activities</vt:lpstr>
      <vt:lpstr>What About Intervention Services and Drug and Alcohol Testing?</vt:lpstr>
      <vt:lpstr>PowerPoint Presentation</vt:lpstr>
      <vt:lpstr>Career Preparation Period Presentation</vt:lpstr>
      <vt:lpstr>CPP Development for Online Format</vt:lpstr>
      <vt:lpstr>Assessment</vt:lpstr>
      <vt:lpstr>Enhancing Responsiveness </vt:lpstr>
      <vt:lpstr>PowerPoint Presentation</vt:lpstr>
      <vt:lpstr>PowerPoint Presentation</vt:lpstr>
      <vt:lpstr>Considerations for Distance Learning Documentation</vt:lpstr>
      <vt:lpstr>The Five Elements are Still Required</vt:lpstr>
      <vt:lpstr>Disclosure Statement Example</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and TEAP</dc:title>
  <dc:creator>Diane Tennies</dc:creator>
  <cp:lastModifiedBy>Diane Tennies</cp:lastModifiedBy>
  <cp:revision>91</cp:revision>
  <dcterms:created xsi:type="dcterms:W3CDTF">2020-05-10T21:14:46Z</dcterms:created>
  <dcterms:modified xsi:type="dcterms:W3CDTF">2020-05-12T15:14:17Z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aaa70cc3-925f-417a-9df8-543a0f2841a0</vt:lpwstr>
  </property>
</Properties>
</file>