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ink/ink1.xml" ContentType="application/inkml+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1" r:id="rId1"/>
  </p:sldMasterIdLst>
  <p:sldIdLst>
    <p:sldId id="256" r:id="rId2"/>
    <p:sldId id="257" r:id="rId3"/>
    <p:sldId id="264" r:id="rId4"/>
    <p:sldId id="266" r:id="rId5"/>
    <p:sldId id="265" r:id="rId6"/>
    <p:sldId id="268" r:id="rId7"/>
    <p:sldId id="267" r:id="rId8"/>
    <p:sldId id="263" r:id="rId9"/>
    <p:sldId id="273" r:id="rId10"/>
    <p:sldId id="272" r:id="rId11"/>
    <p:sldId id="270" r:id="rId12"/>
    <p:sldId id="274" r:id="rId13"/>
    <p:sldId id="275" r:id="rId14"/>
    <p:sldId id="282" r:id="rId15"/>
    <p:sldId id="259" r:id="rId16"/>
    <p:sldId id="262" r:id="rId17"/>
    <p:sldId id="260" r:id="rId18"/>
    <p:sldId id="276" r:id="rId19"/>
    <p:sldId id="261" r:id="rId20"/>
    <p:sldId id="277" r:id="rId21"/>
    <p:sldId id="278" r:id="rId22"/>
    <p:sldId id="279" r:id="rId23"/>
    <p:sldId id="280"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 id="300" r:id="rId37"/>
    <p:sldId id="294" r:id="rId38"/>
    <p:sldId id="295" r:id="rId39"/>
    <p:sldId id="296" r:id="rId40"/>
    <p:sldId id="301" r:id="rId41"/>
    <p:sldId id="297" r:id="rId42"/>
    <p:sldId id="298" r:id="rId43"/>
    <p:sldId id="29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7" d="100"/>
          <a:sy n="87" d="100"/>
        </p:scale>
        <p:origin x="51"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13T02:46:52.085"/>
    </inkml:context>
    <inkml:brush xml:id="br0">
      <inkml:brushProperty name="width" value="0.2" units="cm"/>
      <inkml:brushProperty name="height" value="0.2" units="cm"/>
      <inkml:brushProperty name="color" value="#E71224"/>
    </inkml:brush>
  </inkml:definitions>
  <inkml:trace contextRef="#ctx0" brushRef="#br0">2134 746 24575,'-1'-2'0,"1"0"0,-1 0 0,0 0 0,0 0 0,0 0 0,0 0 0,0 0 0,0 0 0,0 1 0,-1-1 0,1 0 0,-1 1 0,1-1 0,-1 1 0,-3-2 0,2 0 0,-12-9 0,-1 1 0,-1 0 0,-24-12 0,12 7 0,-6-5 0,-11-6 0,28 19 0,0 1 0,-1 1 0,0 0 0,0 1 0,-39-3 0,-99 4 0,111 4 0,19 2 0,0 1 0,0 2 0,-33 9 0,6-2 0,-127 34 0,159-40 0,15-5 0,0 1 0,0 0 0,1 1 0,-12 5 0,-9 8 0,-10 6 0,-49 22 0,64-34 0,-1-2 0,-1 0 0,-42 7 0,-1-2 0,-24 4 0,-19-8 0,54-1 0,13-1 0,-56 2 0,90-9 0,0 0 0,0 1 0,1 0 0,-1 0 0,1 1 0,-1 0 0,1 1 0,0 0 0,-1 0 0,2 1 0,-1 0 0,0 0 0,1 0 0,0 1 0,0 1 0,-7 6 0,-25 23 0,26-23 0,0 0 0,1 0 0,-20 26 0,22-25 0,-19 20 0,23-27 0,0 0 0,0 0 0,0 1 0,1 0 0,0 0 0,0 1 0,1-1 0,0 1 0,0 0 0,-4 13 0,3 9 0,2 0 0,1-1 0,1 1 0,3 30 0,0-4 0,-2-45 0,4 81 0,-2-78 0,0 1 0,1-1 0,0 1 0,8 16 0,3 1 0,1 0 0,2-1 0,32 46 0,73 78 0,-84-110 0,-12-16 0,2-1 0,31 25 0,-17-16 0,114 124 0,-118-114 0,9 9 0,-21-26 0,-18-20 0,1-1 0,0 0 0,0 0 0,19 13 0,86 40 0,-81-45 0,-12-5 0,-15-8 0,1-1 0,-1 1 0,1-1 0,0 0 0,8 2 0,16 2 0,32 8 0,103 12 0,-86-20 0,86 3 0,-69-11 0,93 3 0,-91 12 0,-16-1 0,260 41 0,-162-11 0,-117-32 0,-1-3 0,104 0 0,-136-6 0,-1 1 0,32 7 0,28 2 0,-21-9 0,128-11 0,-96 2 0,37-3 0,-117 6 0,0 0 0,0-2 0,0 0 0,24-11 0,-30 9 0,0-1 0,-1-1 0,25-20 0,0 1 0,-25 19 0,-1 0 0,0-1 0,-1 0 0,0-1 0,0 0 0,-1-1 0,-1-1 0,18-26 0,24-51 0,-46 78 0,0-1 0,-1 0 0,6-19 0,4-14 0,3 6 0,1 1 0,2 1 0,38-50 0,17-28 0,3-3 0,-59 93 0,20-39 0,-33 52 0,0-1 0,-1 0 0,-1 0 0,0 0 0,3-19 0,10-98 0,-15 115 0,8-23 0,-7 28 0,0-1 0,-1 0 0,-1 1 0,2-19 0,-4-158 0,-1 81 0,0 83 0,-1-1 0,-9-42 0,-18-46 0,28 109 0,-5-15 0,-16-30 0,1-1 0,-4-22 0,-18-47 0,27 76 0,-11-54 0,-9-24 0,32 112 0,0 0 0,-1 1 0,0-1 0,-1 1 0,0 0 0,-8-9 0,-46-42 0,50 50 0,-21-19 0,-61-43 0,75 60 0,-1 1 0,0 0 0,0 2 0,-1 0 0,-33-9 0,18 9 0,0 1 0,0 2 0,0 2 0,-38 0 0,47 2 0,-30-5 0,-13-1 0,-251 6 0,165 2 0,98 1 0,-55 9 0,40 3 0,46-8 0,-33 4 0,54-10 0,-18 1 0,1 2 0,-1 0 0,1 1 0,0 1 0,-23 9 0,-18 10 0,28-11 0,-39 20 0,20-10 0,42-19 0,-1 1 0,1 0 0,0 0 0,1 1 0,0 0 0,-19 16 0,22-16 0,1 0 0,-1-1 0,-1 0 0,1 0 0,0-1 0,-14 6 0,0-2 0,-26 7 0,2-2 0,39-10 0,1 0 0,0 0 0,0 0 0,0 1 0,0 0 0,0 0 0,1 0 0,-1 0 0,1 1 0,0-1 0,-6 11 0,-6 5 0,-51 62 0,-3-7 0,52-56 0,-31 27 0,32-32 0,0 2 0,-23 27 0,-43 73 0,80-114-29,0 1 1,0-1-1,0 1 0,0-1 0,0 0 0,0 0 0,-1 0 0,1-1 1,-1 1-1,1-1 0,-1 0 0,1 0 0,-1 0 0,0 0 0,-5-1 1,-2 2-876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10/12/2021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30474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4235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0961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8214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2081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4478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466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997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3940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338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10/12/2021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8954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10/12/2021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19363966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794" r:id="rId6"/>
    <p:sldLayoutId id="2147483790" r:id="rId7"/>
    <p:sldLayoutId id="2147483791" r:id="rId8"/>
    <p:sldLayoutId id="2147483792" r:id="rId9"/>
    <p:sldLayoutId id="2147483793" r:id="rId10"/>
    <p:sldLayoutId id="2147483795"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hyperlink" Target="https://supportservices.jobcorps.gov/health/Documents/CCMPs/FactShee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colored pencils&#10;&#10;Description automatically generated with medium confidence">
            <a:extLst>
              <a:ext uri="{FF2B5EF4-FFF2-40B4-BE49-F238E27FC236}">
                <a16:creationId xmlns:a16="http://schemas.microsoft.com/office/drawing/2014/main" id="{30E179A4-B2E5-4218-8923-C1D0161F3517}"/>
              </a:ext>
            </a:extLst>
          </p:cNvPr>
          <p:cNvPicPr>
            <a:picLocks noChangeAspect="1"/>
          </p:cNvPicPr>
          <p:nvPr/>
        </p:nvPicPr>
        <p:blipFill rotWithShape="1">
          <a:blip r:embed="rId2">
            <a:alphaModFix amt="50000"/>
          </a:blip>
          <a:srcRect t="2142" r="-1" b="18050"/>
          <a:stretch/>
        </p:blipFill>
        <p:spPr>
          <a:xfrm>
            <a:off x="3070" y="10"/>
            <a:ext cx="12188930" cy="6857990"/>
          </a:xfrm>
          <a:prstGeom prst="rect">
            <a:avLst/>
          </a:prstGeom>
        </p:spPr>
      </p:pic>
      <p:sp>
        <p:nvSpPr>
          <p:cNvPr id="2" name="Title 1">
            <a:extLst>
              <a:ext uri="{FF2B5EF4-FFF2-40B4-BE49-F238E27FC236}">
                <a16:creationId xmlns:a16="http://schemas.microsoft.com/office/drawing/2014/main" id="{936956E8-027A-41CB-AEDC-15CFF5E978B5}"/>
              </a:ext>
            </a:extLst>
          </p:cNvPr>
          <p:cNvSpPr>
            <a:spLocks noGrp="1"/>
          </p:cNvSpPr>
          <p:nvPr>
            <p:ph type="ctrTitle"/>
          </p:nvPr>
        </p:nvSpPr>
        <p:spPr>
          <a:xfrm>
            <a:off x="1527048" y="1124712"/>
            <a:ext cx="9144000" cy="3063240"/>
          </a:xfrm>
        </p:spPr>
        <p:txBody>
          <a:bodyPr>
            <a:normAutofit/>
          </a:bodyPr>
          <a:lstStyle/>
          <a:p>
            <a:pPr algn="ctr"/>
            <a:r>
              <a:rPr lang="en-US"/>
              <a:t>ASTHMA UPDATE</a:t>
            </a:r>
          </a:p>
        </p:txBody>
      </p:sp>
      <p:sp>
        <p:nvSpPr>
          <p:cNvPr id="3" name="Subtitle 2">
            <a:extLst>
              <a:ext uri="{FF2B5EF4-FFF2-40B4-BE49-F238E27FC236}">
                <a16:creationId xmlns:a16="http://schemas.microsoft.com/office/drawing/2014/main" id="{BBA79A65-05A1-4327-8A88-0FC4BD807EC7}"/>
              </a:ext>
            </a:extLst>
          </p:cNvPr>
          <p:cNvSpPr>
            <a:spLocks noGrp="1"/>
          </p:cNvSpPr>
          <p:nvPr>
            <p:ph type="subTitle" idx="1"/>
          </p:nvPr>
        </p:nvSpPr>
        <p:spPr>
          <a:xfrm>
            <a:off x="1527048" y="4523143"/>
            <a:ext cx="9144000" cy="1537615"/>
          </a:xfrm>
        </p:spPr>
        <p:txBody>
          <a:bodyPr>
            <a:noAutofit/>
          </a:bodyPr>
          <a:lstStyle/>
          <a:p>
            <a:pPr algn="ctr">
              <a:lnSpc>
                <a:spcPct val="100000"/>
              </a:lnSpc>
            </a:pPr>
            <a:r>
              <a:rPr lang="en-US" sz="4800" b="1" dirty="0"/>
              <a:t>GARY STROKOSCH, MD</a:t>
            </a:r>
          </a:p>
          <a:p>
            <a:pPr algn="ctr">
              <a:lnSpc>
                <a:spcPct val="100000"/>
              </a:lnSpc>
            </a:pPr>
            <a:r>
              <a:rPr lang="en-US" sz="4800" b="1" dirty="0"/>
              <a:t>October 13, 2021</a:t>
            </a:r>
          </a:p>
        </p:txBody>
      </p:sp>
      <p:sp>
        <p:nvSpPr>
          <p:cNvPr id="18"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691221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3C117-8B66-422B-9ED1-D99D379A7CDE}"/>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NATIONAL GUIDELINES</a:t>
            </a:r>
          </a:p>
        </p:txBody>
      </p:sp>
      <p:sp>
        <p:nvSpPr>
          <p:cNvPr id="3" name="Content Placeholder 2">
            <a:extLst>
              <a:ext uri="{FF2B5EF4-FFF2-40B4-BE49-F238E27FC236}">
                <a16:creationId xmlns:a16="http://schemas.microsoft.com/office/drawing/2014/main" id="{0B0F0C33-FB89-466F-86AF-D8C9A5DD6929}"/>
              </a:ext>
            </a:extLst>
          </p:cNvPr>
          <p:cNvSpPr>
            <a:spLocks noGrp="1"/>
          </p:cNvSpPr>
          <p:nvPr>
            <p:ph idx="1"/>
          </p:nvPr>
        </p:nvSpPr>
        <p:spPr>
          <a:xfrm>
            <a:off x="838200" y="2376344"/>
            <a:ext cx="10515600" cy="4216097"/>
          </a:xfrm>
        </p:spPr>
        <p:txBody>
          <a:bodyPr>
            <a:normAutofit/>
          </a:bodyPr>
          <a:lstStyle/>
          <a:p>
            <a:pPr marL="0" indent="0">
              <a:buNone/>
            </a:pPr>
            <a:r>
              <a:rPr lang="en-US" sz="3200" b="1" dirty="0">
                <a:solidFill>
                  <a:srgbClr val="0070C0"/>
                </a:solidFill>
                <a:latin typeface="Calibri" panose="020F0502020204030204" pitchFamily="34" charset="0"/>
                <a:cs typeface="Calibri" panose="020F0502020204030204" pitchFamily="34" charset="0"/>
              </a:rPr>
              <a:t>ASTHMA TREATMENT GUIDELINE – Updated June 2020</a:t>
            </a:r>
          </a:p>
          <a:p>
            <a:r>
              <a:rPr lang="en-US" sz="3200" dirty="0">
                <a:latin typeface="Calibri" panose="020F0502020204030204" pitchFamily="34" charset="0"/>
                <a:cs typeface="Calibri" panose="020F0502020204030204" pitchFamily="34" charset="0"/>
              </a:rPr>
              <a:t>This 2020 guideline is an update from July 2015</a:t>
            </a:r>
          </a:p>
          <a:p>
            <a:r>
              <a:rPr lang="en-US" sz="3200" dirty="0">
                <a:latin typeface="Calibri" panose="020F0502020204030204" pitchFamily="34" charset="0"/>
                <a:cs typeface="Calibri" panose="020F0502020204030204" pitchFamily="34" charset="0"/>
              </a:rPr>
              <a:t>Guidelines from the National Asthma Education and Prevention Program (NAEPP) of the National Heart, Lung, and Blood Institute (NHLBI) were first published in 1991. </a:t>
            </a:r>
          </a:p>
          <a:p>
            <a:r>
              <a:rPr lang="en-US" sz="3200" dirty="0">
                <a:latin typeface="Calibri" panose="020F0502020204030204" pitchFamily="34" charset="0"/>
                <a:cs typeface="Calibri" panose="020F0502020204030204" pitchFamily="34" charset="0"/>
              </a:rPr>
              <a:t>Updates were published in 1997, 2002, 2007 and </a:t>
            </a:r>
            <a:r>
              <a:rPr lang="en-US" sz="3200" b="1" dirty="0">
                <a:solidFill>
                  <a:srgbClr val="FF0000"/>
                </a:solidFill>
                <a:latin typeface="Calibri" panose="020F0502020204030204" pitchFamily="34" charset="0"/>
                <a:cs typeface="Calibri" panose="020F0502020204030204" pitchFamily="34" charset="0"/>
              </a:rPr>
              <a:t>2020</a:t>
            </a:r>
            <a:r>
              <a:rPr lang="en-US" sz="3200" dirty="0">
                <a:latin typeface="Calibri" panose="020F0502020204030204" pitchFamily="34" charset="0"/>
                <a:cs typeface="Calibri" panose="020F0502020204030204" pitchFamily="34" charset="0"/>
              </a:rPr>
              <a:t>.</a:t>
            </a: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5745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3C117-8B66-422B-9ED1-D99D379A7CDE}"/>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JOB CORPS HEALTHCARE GUIDELINES</a:t>
            </a:r>
          </a:p>
        </p:txBody>
      </p:sp>
      <p:sp>
        <p:nvSpPr>
          <p:cNvPr id="3" name="Content Placeholder 2">
            <a:extLst>
              <a:ext uri="{FF2B5EF4-FFF2-40B4-BE49-F238E27FC236}">
                <a16:creationId xmlns:a16="http://schemas.microsoft.com/office/drawing/2014/main" id="{0B0F0C33-FB89-466F-86AF-D8C9A5DD6929}"/>
              </a:ext>
            </a:extLst>
          </p:cNvPr>
          <p:cNvSpPr>
            <a:spLocks noGrp="1"/>
          </p:cNvSpPr>
          <p:nvPr>
            <p:ph idx="1"/>
          </p:nvPr>
        </p:nvSpPr>
        <p:spPr>
          <a:xfrm>
            <a:off x="838200" y="2376344"/>
            <a:ext cx="10515600" cy="4216097"/>
          </a:xfrm>
        </p:spPr>
        <p:txBody>
          <a:bodyPr>
            <a:normAutofit fontScale="70000" lnSpcReduction="20000"/>
          </a:bodyPr>
          <a:lstStyle/>
          <a:p>
            <a:pPr marL="0" indent="0">
              <a:buNone/>
            </a:pPr>
            <a:r>
              <a:rPr lang="en-US" sz="3800" b="1" dirty="0">
                <a:solidFill>
                  <a:srgbClr val="0070C0"/>
                </a:solidFill>
                <a:latin typeface="Calibri" panose="020F0502020204030204" pitchFamily="34" charset="0"/>
                <a:cs typeface="Calibri" panose="020F0502020204030204" pitchFamily="34" charset="0"/>
              </a:rPr>
              <a:t>ASTHMA SYMPTOMATIC MANAGEMENT GUIDELINE – November 2019</a:t>
            </a:r>
          </a:p>
          <a:p>
            <a:pPr marL="0" indent="0">
              <a:buNone/>
            </a:pPr>
            <a:endParaRPr lang="en-US" sz="3200" dirty="0">
              <a:latin typeface="Calibri" panose="020F0502020204030204" pitchFamily="34" charset="0"/>
              <a:cs typeface="Calibri" panose="020F0502020204030204" pitchFamily="34" charset="0"/>
            </a:endParaRPr>
          </a:p>
          <a:p>
            <a:pPr marL="0" marR="0" indent="0" algn="ctr">
              <a:spcBef>
                <a:spcPts val="0"/>
              </a:spcBef>
              <a:spcAft>
                <a:spcPts val="0"/>
              </a:spcAft>
              <a:buNone/>
            </a:pPr>
            <a:r>
              <a:rPr lang="en-US" sz="1800" b="1" dirty="0">
                <a:solidFill>
                  <a:srgbClr val="000000"/>
                </a:solidFill>
                <a:effectLst/>
                <a:latin typeface="Arial" panose="020B0604020202020204" pitchFamily="34" charset="0"/>
                <a:ea typeface="Times New Roman" panose="02020603050405020304" pitchFamily="18" charset="0"/>
              </a:rPr>
              <a:t>SYMPTOMATIC MANAGEMENT GUIDELINES FOR NON-HEALTH STAFF</a:t>
            </a:r>
            <a:endParaRPr lang="en-US" sz="1800" b="1" dirty="0">
              <a:effectLst/>
              <a:latin typeface="Arial" panose="020B0604020202020204" pitchFamily="34" charset="0"/>
              <a:ea typeface="Times New Roman" panose="02020603050405020304" pitchFamily="18" charset="0"/>
            </a:endParaRPr>
          </a:p>
          <a:p>
            <a:pPr marL="0" marR="0" indent="0" algn="ctr">
              <a:spcBef>
                <a:spcPts val="0"/>
              </a:spcBef>
              <a:spcAft>
                <a:spcPts val="0"/>
              </a:spcAft>
              <a:buNone/>
            </a:pPr>
            <a:r>
              <a:rPr lang="en-US" sz="1800" b="1" dirty="0">
                <a:solidFill>
                  <a:srgbClr val="000000"/>
                </a:solidFill>
                <a:effectLst/>
                <a:latin typeface="Arial" panose="020B0604020202020204" pitchFamily="34" charset="0"/>
                <a:ea typeface="Times New Roman" panose="02020603050405020304" pitchFamily="18" charset="0"/>
              </a:rPr>
              <a:t>ASTHMA</a:t>
            </a:r>
            <a:endParaRPr lang="en-US" sz="18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Authorized non-health staff may manage asthma as follows:</a:t>
            </a: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p>
          <a:p>
            <a:pPr marL="342900" marR="0" lvl="0" indent="-342900">
              <a:spcBef>
                <a:spcPts val="0"/>
              </a:spcBef>
              <a:spcAft>
                <a:spcPts val="0"/>
              </a:spcAft>
              <a:buFont typeface="+mj-lt"/>
              <a:buAutoNum type="arabicPeriod"/>
              <a:tabLst>
                <a:tab pos="228600" algn="l"/>
              </a:tabLst>
            </a:pPr>
            <a:r>
              <a:rPr lang="en-US" sz="1800" dirty="0">
                <a:effectLst/>
                <a:latin typeface="Arial" panose="020B0604020202020204" pitchFamily="34" charset="0"/>
                <a:ea typeface="Times New Roman" panose="02020603050405020304" pitchFamily="18" charset="0"/>
              </a:rPr>
              <a:t>Any student with severe wheezing, gasping, blue color or other signs of respiratory distress requires immediate medical attention.  Call 911 for emergency transport.  Offer the student oxygen by facemask if available.  Albuterol HFA treatments (2 inhalations) may be offered to the student every 15-20 minutes while awaiting transport.  </a:t>
            </a: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2"/>
              <a:tabLst>
                <a:tab pos="228600" algn="l"/>
              </a:tabLst>
            </a:pPr>
            <a:r>
              <a:rPr lang="en-US" sz="1800" dirty="0">
                <a:effectLst/>
                <a:latin typeface="Arial" panose="020B0604020202020204" pitchFamily="34" charset="0"/>
                <a:ea typeface="Times New Roman" panose="02020603050405020304" pitchFamily="18" charset="0"/>
              </a:rPr>
              <a:t>Any student with wheezing who does not respond within 10-15 minutes to two inhalations from an albuterol HFA should be referred immediately to the health and wellness center.  </a:t>
            </a: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rPr>
              <a:t> </a:t>
            </a:r>
          </a:p>
          <a:p>
            <a:pPr marL="342900" marR="0" lvl="0" indent="-342900">
              <a:spcBef>
                <a:spcPts val="0"/>
              </a:spcBef>
              <a:spcAft>
                <a:spcPts val="0"/>
              </a:spcAft>
              <a:buFont typeface="+mj-lt"/>
              <a:buAutoNum type="arabicPeriod" startAt="3"/>
              <a:tabLst>
                <a:tab pos="228600" algn="l"/>
              </a:tabLst>
            </a:pPr>
            <a:r>
              <a:rPr lang="en-US" sz="1800" dirty="0">
                <a:effectLst/>
                <a:latin typeface="Arial" panose="020B0604020202020204" pitchFamily="34" charset="0"/>
                <a:ea typeface="Times New Roman" panose="02020603050405020304" pitchFamily="18" charset="0"/>
              </a:rPr>
              <a:t>Students known to have asthma should have access to an albuterol HFA </a:t>
            </a:r>
            <a:r>
              <a:rPr lang="en-US" sz="1800" b="1" dirty="0">
                <a:effectLst/>
                <a:latin typeface="Arial" panose="020B0604020202020204" pitchFamily="34" charset="0"/>
                <a:ea typeface="Times New Roman" panose="02020603050405020304" pitchFamily="18" charset="0"/>
              </a:rPr>
              <a:t>at all times </a:t>
            </a:r>
            <a:r>
              <a:rPr lang="en-US" sz="1800" dirty="0">
                <a:effectLst/>
                <a:latin typeface="Arial" panose="020B0604020202020204" pitchFamily="34" charset="0"/>
                <a:ea typeface="Times New Roman" panose="02020603050405020304" pitchFamily="18" charset="0"/>
              </a:rPr>
              <a:t>on center.</a:t>
            </a:r>
          </a:p>
          <a:p>
            <a:pPr marL="0" marR="0" indent="0" algn="ctr">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WHEN TO CONTACT THE ON-CALL HEALTH AND WELLNESS STAFF</a:t>
            </a:r>
            <a:endParaRPr lang="en-US" sz="18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r>
              <a:rPr lang="en-US" sz="1800" b="1" dirty="0">
                <a:effectLst/>
                <a:latin typeface="Arial" panose="020B0604020202020204" pitchFamily="34" charset="0"/>
                <a:ea typeface="Times New Roman" panose="02020603050405020304" pitchFamily="18" charset="0"/>
              </a:rPr>
              <a:t> </a:t>
            </a: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228600" algn="l"/>
              </a:tabLst>
            </a:pPr>
            <a:r>
              <a:rPr lang="en-US" sz="1800" dirty="0">
                <a:effectLst/>
                <a:latin typeface="Arial" panose="020B0604020202020204" pitchFamily="34" charset="0"/>
                <a:ea typeface="Times New Roman" panose="02020603050405020304" pitchFamily="18" charset="0"/>
              </a:rPr>
              <a:t>If the student’s wheezing does not respond to two inhalations within 10-15 minutes from an albuterol HFA </a:t>
            </a:r>
          </a:p>
          <a:p>
            <a:pPr marL="0" marR="0" indent="0">
              <a:spcBef>
                <a:spcPts val="0"/>
              </a:spcBef>
              <a:spcAft>
                <a:spcPts val="0"/>
              </a:spcAft>
              <a:buNone/>
            </a:pPr>
            <a:endParaRPr lang="en-US" sz="1800" dirty="0">
              <a:effectLst/>
              <a:latin typeface="Arial" panose="020B0604020202020204" pitchFamily="34" charset="0"/>
              <a:ea typeface="Times New Roman" panose="02020603050405020304" pitchFamily="18" charset="0"/>
            </a:endParaRPr>
          </a:p>
        </p:txBody>
      </p:sp>
      <p:sp>
        <p:nvSpPr>
          <p:cNvPr id="5" name="Oval 4">
            <a:extLst>
              <a:ext uri="{FF2B5EF4-FFF2-40B4-BE49-F238E27FC236}">
                <a16:creationId xmlns:a16="http://schemas.microsoft.com/office/drawing/2014/main" id="{B3890D9D-1B3D-4E93-B02B-B89CBE5058CC}"/>
              </a:ext>
            </a:extLst>
          </p:cNvPr>
          <p:cNvSpPr/>
          <p:nvPr/>
        </p:nvSpPr>
        <p:spPr>
          <a:xfrm>
            <a:off x="1023924" y="5201680"/>
            <a:ext cx="7446610" cy="48183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Tree>
    <p:extLst>
      <p:ext uri="{BB962C8B-B14F-4D97-AF65-F5344CB8AC3E}">
        <p14:creationId xmlns:p14="http://schemas.microsoft.com/office/powerpoint/2010/main" val="1416523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 You Know What an Asthma Attack Looks Like?">
            <a:extLst>
              <a:ext uri="{FF2B5EF4-FFF2-40B4-BE49-F238E27FC236}">
                <a16:creationId xmlns:a16="http://schemas.microsoft.com/office/drawing/2014/main" id="{ABF9B783-13EA-475F-81EF-799DDE989F6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8580" cy="6857999"/>
          </a:xfrm>
          <a:prstGeom prst="rect">
            <a:avLst/>
          </a:prstGeom>
          <a:noFill/>
          <a:ln>
            <a:noFill/>
          </a:ln>
        </p:spPr>
      </p:pic>
    </p:spTree>
    <p:extLst>
      <p:ext uri="{BB962C8B-B14F-4D97-AF65-F5344CB8AC3E}">
        <p14:creationId xmlns:p14="http://schemas.microsoft.com/office/powerpoint/2010/main" val="2654283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1284CA7F-B696-4085-84C6-CD668817E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50278" cy="3400925"/>
          </a:xfrm>
          <a:custGeom>
            <a:avLst/>
            <a:gdLst>
              <a:gd name="connsiteX0" fmla="*/ 0 w 6050278"/>
              <a:gd name="connsiteY0" fmla="*/ 0 h 3400925"/>
              <a:gd name="connsiteX1" fmla="*/ 6050278 w 6050278"/>
              <a:gd name="connsiteY1" fmla="*/ 0 h 3400925"/>
              <a:gd name="connsiteX2" fmla="*/ 6050278 w 6050278"/>
              <a:gd name="connsiteY2" fmla="*/ 1827306 h 3400925"/>
              <a:gd name="connsiteX3" fmla="*/ 3892296 w 6050278"/>
              <a:gd name="connsiteY3" fmla="*/ 1827306 h 3400925"/>
              <a:gd name="connsiteX4" fmla="*/ 3892296 w 6050278"/>
              <a:gd name="connsiteY4" fmla="*/ 3400925 h 3400925"/>
              <a:gd name="connsiteX5" fmla="*/ 0 w 6050278"/>
              <a:gd name="connsiteY5" fmla="*/ 3400925 h 3400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0278" h="3400925">
                <a:moveTo>
                  <a:pt x="0" y="0"/>
                </a:moveTo>
                <a:lnTo>
                  <a:pt x="6050278" y="0"/>
                </a:lnTo>
                <a:lnTo>
                  <a:pt x="6050278" y="1827306"/>
                </a:lnTo>
                <a:lnTo>
                  <a:pt x="3892296" y="1827306"/>
                </a:lnTo>
                <a:lnTo>
                  <a:pt x="3892296" y="3400925"/>
                </a:lnTo>
                <a:lnTo>
                  <a:pt x="0" y="3400925"/>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Asthma Attack: 7 People Describe What One Actually Feels Like | SELF">
            <a:extLst>
              <a:ext uri="{FF2B5EF4-FFF2-40B4-BE49-F238E27FC236}">
                <a16:creationId xmlns:a16="http://schemas.microsoft.com/office/drawing/2014/main" id="{37490779-6A59-482E-9544-45FFBDB2FA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43467" y="765090"/>
            <a:ext cx="2927073" cy="2192479"/>
          </a:xfrm>
          <a:prstGeom prst="rect">
            <a:avLst/>
          </a:prstGeom>
          <a:noFill/>
        </p:spPr>
      </p:pic>
      <p:sp>
        <p:nvSpPr>
          <p:cNvPr id="13" name="Freeform: Shape 12">
            <a:extLst>
              <a:ext uri="{FF2B5EF4-FFF2-40B4-BE49-F238E27FC236}">
                <a16:creationId xmlns:a16="http://schemas.microsoft.com/office/drawing/2014/main" id="{858A10F4-B847-4777-BC82-782F6FB36E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1722" y="1"/>
            <a:ext cx="6050278" cy="3400925"/>
          </a:xfrm>
          <a:custGeom>
            <a:avLst/>
            <a:gdLst>
              <a:gd name="connsiteX0" fmla="*/ 0 w 6050278"/>
              <a:gd name="connsiteY0" fmla="*/ 0 h 3400925"/>
              <a:gd name="connsiteX1" fmla="*/ 6050278 w 6050278"/>
              <a:gd name="connsiteY1" fmla="*/ 0 h 3400925"/>
              <a:gd name="connsiteX2" fmla="*/ 6050278 w 6050278"/>
              <a:gd name="connsiteY2" fmla="*/ 3400925 h 3400925"/>
              <a:gd name="connsiteX3" fmla="*/ 2157982 w 6050278"/>
              <a:gd name="connsiteY3" fmla="*/ 3400925 h 3400925"/>
              <a:gd name="connsiteX4" fmla="*/ 2157982 w 6050278"/>
              <a:gd name="connsiteY4" fmla="*/ 1827306 h 3400925"/>
              <a:gd name="connsiteX5" fmla="*/ 0 w 6050278"/>
              <a:gd name="connsiteY5" fmla="*/ 1827306 h 3400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0278" h="3400925">
                <a:moveTo>
                  <a:pt x="0" y="0"/>
                </a:moveTo>
                <a:lnTo>
                  <a:pt x="6050278" y="0"/>
                </a:lnTo>
                <a:lnTo>
                  <a:pt x="6050278" y="3400925"/>
                </a:lnTo>
                <a:lnTo>
                  <a:pt x="2157982" y="3400925"/>
                </a:lnTo>
                <a:lnTo>
                  <a:pt x="2157982" y="1827306"/>
                </a:lnTo>
                <a:lnTo>
                  <a:pt x="0" y="1827306"/>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8883B597-C9A1-46EF-AB6B-71DF0B1ED4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89159"/>
            <a:ext cx="6050278" cy="3368841"/>
          </a:xfrm>
          <a:custGeom>
            <a:avLst/>
            <a:gdLst>
              <a:gd name="connsiteX0" fmla="*/ 0 w 6050278"/>
              <a:gd name="connsiteY0" fmla="*/ 0 h 3368841"/>
              <a:gd name="connsiteX1" fmla="*/ 3892296 w 6050278"/>
              <a:gd name="connsiteY1" fmla="*/ 0 h 3368841"/>
              <a:gd name="connsiteX2" fmla="*/ 3892296 w 6050278"/>
              <a:gd name="connsiteY2" fmla="*/ 1541535 h 3368841"/>
              <a:gd name="connsiteX3" fmla="*/ 6050278 w 6050278"/>
              <a:gd name="connsiteY3" fmla="*/ 1541535 h 3368841"/>
              <a:gd name="connsiteX4" fmla="*/ 6050278 w 6050278"/>
              <a:gd name="connsiteY4" fmla="*/ 3368841 h 3368841"/>
              <a:gd name="connsiteX5" fmla="*/ 0 w 6050278"/>
              <a:gd name="connsiteY5" fmla="*/ 3368841 h 336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0278" h="3368841">
                <a:moveTo>
                  <a:pt x="0" y="0"/>
                </a:moveTo>
                <a:lnTo>
                  <a:pt x="3892296" y="0"/>
                </a:lnTo>
                <a:lnTo>
                  <a:pt x="3892296" y="1541535"/>
                </a:lnTo>
                <a:lnTo>
                  <a:pt x="6050278" y="1541535"/>
                </a:lnTo>
                <a:lnTo>
                  <a:pt x="6050278" y="3368841"/>
                </a:lnTo>
                <a:lnTo>
                  <a:pt x="0" y="3368841"/>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What to Do Immediately If I Have an Asthma Attack - Allergy &amp; ENT Associates">
            <a:extLst>
              <a:ext uri="{FF2B5EF4-FFF2-40B4-BE49-F238E27FC236}">
                <a16:creationId xmlns:a16="http://schemas.microsoft.com/office/drawing/2014/main" id="{F4BC3BDA-83B9-450E-90D0-0E58A50C5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43467" y="4052594"/>
            <a:ext cx="2927072" cy="1947833"/>
          </a:xfrm>
          <a:prstGeom prst="rect">
            <a:avLst/>
          </a:prstGeom>
          <a:noFill/>
        </p:spPr>
      </p:pic>
      <p:sp>
        <p:nvSpPr>
          <p:cNvPr id="17" name="Freeform: Shape 16">
            <a:extLst>
              <a:ext uri="{FF2B5EF4-FFF2-40B4-BE49-F238E27FC236}">
                <a16:creationId xmlns:a16="http://schemas.microsoft.com/office/drawing/2014/main" id="{A0B38421-369F-445C-9543-5BC17BC090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1722" y="3489159"/>
            <a:ext cx="6050278" cy="3368841"/>
          </a:xfrm>
          <a:custGeom>
            <a:avLst/>
            <a:gdLst>
              <a:gd name="connsiteX0" fmla="*/ 2157982 w 6050278"/>
              <a:gd name="connsiteY0" fmla="*/ 0 h 3368841"/>
              <a:gd name="connsiteX1" fmla="*/ 6050278 w 6050278"/>
              <a:gd name="connsiteY1" fmla="*/ 0 h 3368841"/>
              <a:gd name="connsiteX2" fmla="*/ 6050278 w 6050278"/>
              <a:gd name="connsiteY2" fmla="*/ 3368841 h 3368841"/>
              <a:gd name="connsiteX3" fmla="*/ 0 w 6050278"/>
              <a:gd name="connsiteY3" fmla="*/ 3368841 h 3368841"/>
              <a:gd name="connsiteX4" fmla="*/ 0 w 6050278"/>
              <a:gd name="connsiteY4" fmla="*/ 1541535 h 3368841"/>
              <a:gd name="connsiteX5" fmla="*/ 2157982 w 6050278"/>
              <a:gd name="connsiteY5" fmla="*/ 1541535 h 3368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0278" h="3368841">
                <a:moveTo>
                  <a:pt x="2157982" y="0"/>
                </a:moveTo>
                <a:lnTo>
                  <a:pt x="6050278" y="0"/>
                </a:lnTo>
                <a:lnTo>
                  <a:pt x="6050278" y="3368841"/>
                </a:lnTo>
                <a:lnTo>
                  <a:pt x="0" y="3368841"/>
                </a:lnTo>
                <a:lnTo>
                  <a:pt x="0" y="1541535"/>
                </a:lnTo>
                <a:lnTo>
                  <a:pt x="2157982" y="1541535"/>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FAA9CE81-CAF0-41E3-8E73-CAFA13A0B1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3736" y="1918638"/>
            <a:ext cx="4224528" cy="3020725"/>
          </a:xfrm>
          <a:custGeom>
            <a:avLst/>
            <a:gdLst>
              <a:gd name="connsiteX0" fmla="*/ 0 w 4224528"/>
              <a:gd name="connsiteY0" fmla="*/ 0 h 3020725"/>
              <a:gd name="connsiteX1" fmla="*/ 4224528 w 4224528"/>
              <a:gd name="connsiteY1" fmla="*/ 0 h 3020725"/>
              <a:gd name="connsiteX2" fmla="*/ 4224528 w 4224528"/>
              <a:gd name="connsiteY2" fmla="*/ 3020725 h 3020725"/>
              <a:gd name="connsiteX3" fmla="*/ 0 w 4224528"/>
              <a:gd name="connsiteY3" fmla="*/ 3020725 h 3020725"/>
            </a:gdLst>
            <a:ahLst/>
            <a:cxnLst>
              <a:cxn ang="0">
                <a:pos x="connsiteX0" y="connsiteY0"/>
              </a:cxn>
              <a:cxn ang="0">
                <a:pos x="connsiteX1" y="connsiteY1"/>
              </a:cxn>
              <a:cxn ang="0">
                <a:pos x="connsiteX2" y="connsiteY2"/>
              </a:cxn>
              <a:cxn ang="0">
                <a:pos x="connsiteX3" y="connsiteY3"/>
              </a:cxn>
            </a:cxnLst>
            <a:rect l="l" t="t" r="r" b="b"/>
            <a:pathLst>
              <a:path w="4224528" h="3020725">
                <a:moveTo>
                  <a:pt x="0" y="0"/>
                </a:moveTo>
                <a:lnTo>
                  <a:pt x="4224528" y="0"/>
                </a:lnTo>
                <a:lnTo>
                  <a:pt x="4224528" y="3020725"/>
                </a:lnTo>
                <a:lnTo>
                  <a:pt x="0" y="3020725"/>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m I having an asthma attack?">
            <a:extLst>
              <a:ext uri="{FF2B5EF4-FFF2-40B4-BE49-F238E27FC236}">
                <a16:creationId xmlns:a16="http://schemas.microsoft.com/office/drawing/2014/main" id="{41D3DE8C-ADE2-4807-8246-992A5ACB3D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305469" y="2426303"/>
            <a:ext cx="3581061" cy="2005394"/>
          </a:xfrm>
          <a:prstGeom prst="rect">
            <a:avLst/>
          </a:prstGeom>
          <a:noFill/>
        </p:spPr>
      </p:pic>
      <p:pic>
        <p:nvPicPr>
          <p:cNvPr id="2" name="Picture 1" descr="Young Woman Having Asthma Attack Home Stock Photo by ©serezniy 234905382">
            <a:extLst>
              <a:ext uri="{FF2B5EF4-FFF2-40B4-BE49-F238E27FC236}">
                <a16:creationId xmlns:a16="http://schemas.microsoft.com/office/drawing/2014/main" id="{20AE4554-1A3B-4D5F-80E2-041A70B9DA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8621460" y="773693"/>
            <a:ext cx="2927072" cy="2136873"/>
          </a:xfrm>
          <a:prstGeom prst="rect">
            <a:avLst/>
          </a:prstGeom>
          <a:noFill/>
        </p:spPr>
      </p:pic>
      <p:pic>
        <p:nvPicPr>
          <p:cNvPr id="6" name="Picture 5" descr="Asthma Attacks: Triggers, Symptoms, and Treatment">
            <a:extLst>
              <a:ext uri="{FF2B5EF4-FFF2-40B4-BE49-F238E27FC236}">
                <a16:creationId xmlns:a16="http://schemas.microsoft.com/office/drawing/2014/main" id="{B843AE74-1E01-4241-9641-271F69071A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bwMode="auto">
          <a:xfrm>
            <a:off x="8621460" y="4023176"/>
            <a:ext cx="2927071" cy="1990838"/>
          </a:xfrm>
          <a:prstGeom prst="rect">
            <a:avLst/>
          </a:prstGeom>
          <a:noFill/>
        </p:spPr>
      </p:pic>
    </p:spTree>
    <p:extLst>
      <p:ext uri="{BB962C8B-B14F-4D97-AF65-F5344CB8AC3E}">
        <p14:creationId xmlns:p14="http://schemas.microsoft.com/office/powerpoint/2010/main" val="2710577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34CB7-510F-4EFB-80E0-E5937663153B}"/>
              </a:ext>
            </a:extLst>
          </p:cNvPr>
          <p:cNvSpPr>
            <a:spLocks noGrp="1"/>
          </p:cNvSpPr>
          <p:nvPr>
            <p:ph type="title"/>
          </p:nvPr>
        </p:nvSpPr>
        <p:spPr/>
        <p:txBody>
          <a:bodyPr>
            <a:normAutofit/>
          </a:bodyPr>
          <a:lstStyle/>
          <a:p>
            <a:r>
              <a:rPr lang="en-US" sz="4800" b="1" dirty="0">
                <a:latin typeface="Calibri" panose="020F0502020204030204" pitchFamily="34" charset="0"/>
                <a:cs typeface="Calibri" panose="020F0502020204030204" pitchFamily="34" charset="0"/>
              </a:rPr>
              <a:t>ACUTE</a:t>
            </a:r>
            <a:r>
              <a:rPr lang="en-US" sz="4000" b="1" dirty="0">
                <a:latin typeface="Calibri" panose="020F0502020204030204" pitchFamily="34" charset="0"/>
                <a:cs typeface="Calibri" panose="020F0502020204030204" pitchFamily="34" charset="0"/>
              </a:rPr>
              <a:t> MANAGEMENT OF ASTHMA</a:t>
            </a:r>
          </a:p>
        </p:txBody>
      </p:sp>
      <p:sp>
        <p:nvSpPr>
          <p:cNvPr id="3" name="Content Placeholder 2">
            <a:extLst>
              <a:ext uri="{FF2B5EF4-FFF2-40B4-BE49-F238E27FC236}">
                <a16:creationId xmlns:a16="http://schemas.microsoft.com/office/drawing/2014/main" id="{7739BCA4-BD20-4E5D-8F6C-93FAAAF6291A}"/>
              </a:ext>
            </a:extLst>
          </p:cNvPr>
          <p:cNvSpPr>
            <a:spLocks noGrp="1"/>
          </p:cNvSpPr>
          <p:nvPr>
            <p:ph idx="1"/>
          </p:nvPr>
        </p:nvSpPr>
        <p:spPr>
          <a:xfrm>
            <a:off x="838199" y="3044350"/>
            <a:ext cx="7966323" cy="3136994"/>
          </a:xfrm>
        </p:spPr>
        <p:txBody>
          <a:bodyPr>
            <a:normAutofit/>
          </a:bodyPr>
          <a:lstStyle/>
          <a:p>
            <a:pPr marL="514350" indent="-514350">
              <a:buFont typeface="+mj-lt"/>
              <a:buAutoNum type="arabicPeriod"/>
            </a:pPr>
            <a:r>
              <a:rPr lang="en-US" sz="3200" b="1" dirty="0">
                <a:ln w="22225">
                  <a:solidFill>
                    <a:srgbClr val="7030A0"/>
                  </a:solidFill>
                  <a:prstDash val="solid"/>
                </a:ln>
                <a:solidFill>
                  <a:schemeClr val="accent2">
                    <a:lumMod val="40000"/>
                    <a:lumOff val="60000"/>
                  </a:schemeClr>
                </a:solidFill>
                <a:latin typeface="Arial" panose="020B0604020202020204" pitchFamily="34" charset="0"/>
                <a:ea typeface="Times New Roman" panose="02020603050405020304" pitchFamily="18" charset="0"/>
              </a:rPr>
              <a:t>MILD-MODERATE BRONCHOSPASM</a:t>
            </a:r>
          </a:p>
          <a:p>
            <a:pPr marL="0" indent="0" algn="ctr">
              <a:buNone/>
            </a:pPr>
            <a:r>
              <a:rPr lang="en-US" sz="3200" b="1" dirty="0">
                <a:ln w="22225">
                  <a:solidFill>
                    <a:srgbClr val="7030A0"/>
                  </a:solidFill>
                  <a:prstDash val="solid"/>
                </a:ln>
                <a:solidFill>
                  <a:schemeClr val="accent2">
                    <a:lumMod val="40000"/>
                    <a:lumOff val="60000"/>
                  </a:schemeClr>
                </a:solidFill>
                <a:latin typeface="Arial" panose="020B0604020202020204" pitchFamily="34" charset="0"/>
                <a:ea typeface="Times New Roman" panose="02020603050405020304" pitchFamily="18" charset="0"/>
              </a:rPr>
              <a:t>↕ ↕ ?? ↕ ↕</a:t>
            </a:r>
          </a:p>
          <a:p>
            <a:pPr marL="514350" indent="-514350">
              <a:buFont typeface="+mj-lt"/>
              <a:buAutoNum type="arabicPeriod"/>
            </a:pPr>
            <a:endParaRPr lang="en-US" sz="1000" dirty="0">
              <a:latin typeface="Calibri" panose="020F0502020204030204" pitchFamily="34" charset="0"/>
              <a:cs typeface="Calibri" panose="020F0502020204030204" pitchFamily="34" charset="0"/>
            </a:endParaRPr>
          </a:p>
          <a:p>
            <a:pPr marL="514350" indent="-514350">
              <a:buFont typeface="+mj-lt"/>
              <a:buAutoNum type="arabicPeriod" startAt="2"/>
            </a:pPr>
            <a:r>
              <a:rPr lang="en-US" sz="3200" b="1" dirty="0">
                <a:ln w="22225">
                  <a:solidFill>
                    <a:schemeClr val="accent2"/>
                  </a:solidFill>
                  <a:prstDash val="solid"/>
                </a:ln>
                <a:solidFill>
                  <a:srgbClr val="FF0000"/>
                </a:solidFill>
                <a:latin typeface="Arial" panose="020B0604020202020204" pitchFamily="34" charset="0"/>
                <a:ea typeface="Times New Roman" panose="02020603050405020304" pitchFamily="18" charset="0"/>
              </a:rPr>
              <a:t>SEVERE BRONCHOSPASM </a:t>
            </a:r>
            <a:r>
              <a:rPr lang="en-US" sz="32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43977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1FF7AA-630F-44FD-BCC5-B336519477BF}"/>
              </a:ext>
            </a:extLst>
          </p:cNvPr>
          <p:cNvSpPr txBox="1"/>
          <p:nvPr/>
        </p:nvSpPr>
        <p:spPr>
          <a:xfrm>
            <a:off x="739186" y="951784"/>
            <a:ext cx="10846865" cy="4770537"/>
          </a:xfrm>
          <a:prstGeom prst="rect">
            <a:avLst/>
          </a:prstGeom>
          <a:noFill/>
        </p:spPr>
        <p:txBody>
          <a:bodyPr wrap="square">
            <a:spAutoFit/>
          </a:bodyPr>
          <a:lstStyle/>
          <a:p>
            <a:pPr marR="0" lvl="0" algn="ctr">
              <a:spcBef>
                <a:spcPts val="0"/>
              </a:spcBef>
              <a:spcAft>
                <a:spcPts val="0"/>
              </a:spcAft>
            </a:pPr>
            <a:r>
              <a:rPr lang="en-US" sz="4000" b="1" dirty="0">
                <a:ln w="22225">
                  <a:solidFill>
                    <a:srgbClr val="7030A0"/>
                  </a:solidFill>
                  <a:prstDash val="solid"/>
                </a:ln>
                <a:solidFill>
                  <a:schemeClr val="accent2">
                    <a:lumMod val="40000"/>
                    <a:lumOff val="60000"/>
                  </a:schemeClr>
                </a:solidFill>
                <a:latin typeface="Arial" panose="020B0604020202020204" pitchFamily="34" charset="0"/>
                <a:ea typeface="Times New Roman" panose="02020603050405020304" pitchFamily="18" charset="0"/>
              </a:rPr>
              <a:t>MILD-MODERATE BRONCHOSPASM</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p>
          <a:p>
            <a:pPr marL="0" marR="0">
              <a:spcBef>
                <a:spcPts val="0"/>
              </a:spcBef>
              <a:spcAft>
                <a:spcPts val="0"/>
              </a:spcAft>
            </a:pPr>
            <a:endParaRPr lang="en-US" dirty="0">
              <a:latin typeface="Arial" panose="020B0604020202020204" pitchFamily="34" charset="0"/>
              <a:ea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endParaRP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endParaRPr>
          </a:p>
          <a:p>
            <a:pPr marL="914400" marR="0" indent="-457200">
              <a:spcBef>
                <a:spcPts val="0"/>
              </a:spcBef>
              <a:spcAft>
                <a:spcPts val="0"/>
              </a:spcAf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In the absence of signs of severe respiratory distress needing immediate medical attention, students with asthma who experience acute mild to moderate bronchospasm should be instructed to initiate “Rescue Therapy” </a:t>
            </a:r>
          </a:p>
          <a:p>
            <a:pPr marL="0" marR="0">
              <a:spcBef>
                <a:spcPts val="0"/>
              </a:spcBef>
              <a:spcAft>
                <a:spcPts val="0"/>
              </a:spcAft>
            </a:pPr>
            <a:r>
              <a:rPr lang="en-US" sz="3200" dirty="0">
                <a:effectLst/>
                <a:latin typeface="Arial" panose="020B0604020202020204" pitchFamily="34" charset="0"/>
                <a:ea typeface="Times New Roman" panose="02020603050405020304" pitchFamily="18" charset="0"/>
              </a:rPr>
              <a:t> </a:t>
            </a:r>
          </a:p>
        </p:txBody>
      </p:sp>
    </p:spTree>
    <p:extLst>
      <p:ext uri="{BB962C8B-B14F-4D97-AF65-F5344CB8AC3E}">
        <p14:creationId xmlns:p14="http://schemas.microsoft.com/office/powerpoint/2010/main" val="1937523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845EC2-F3D3-4DF0-8516-B255456A37BE}"/>
              </a:ext>
            </a:extLst>
          </p:cNvPr>
          <p:cNvSpPr txBox="1"/>
          <p:nvPr/>
        </p:nvSpPr>
        <p:spPr>
          <a:xfrm>
            <a:off x="76657" y="931837"/>
            <a:ext cx="11306802" cy="3908762"/>
          </a:xfrm>
          <a:prstGeom prst="rect">
            <a:avLst/>
          </a:prstGeom>
          <a:noFill/>
        </p:spPr>
        <p:txBody>
          <a:bodyPr wrap="square">
            <a:spAutoFit/>
          </a:bodyPr>
          <a:lstStyle/>
          <a:p>
            <a:pPr marL="914400" algn="ctr"/>
            <a:r>
              <a:rPr lang="en-US" sz="4000" b="1" dirty="0">
                <a:ln w="22225">
                  <a:solidFill>
                    <a:srgbClr val="7030A0"/>
                  </a:solidFill>
                  <a:prstDash val="solid"/>
                </a:ln>
                <a:solidFill>
                  <a:schemeClr val="accent2">
                    <a:lumMod val="40000"/>
                    <a:lumOff val="60000"/>
                  </a:schemeClr>
                </a:solidFill>
                <a:latin typeface="Arial" panose="020B0604020202020204" pitchFamily="34" charset="0"/>
                <a:ea typeface="Times New Roman" panose="02020603050405020304" pitchFamily="18" charset="0"/>
              </a:rPr>
              <a:t>MILD-MODERATE BRONCHOSPASM</a:t>
            </a:r>
          </a:p>
          <a:p>
            <a:pPr marL="914400" algn="ctr"/>
            <a:r>
              <a:rPr lang="en-US" sz="4000" b="1" dirty="0">
                <a:ln w="22225">
                  <a:solidFill>
                    <a:srgbClr val="7030A0"/>
                  </a:solidFill>
                  <a:prstDash val="solid"/>
                </a:ln>
                <a:solidFill>
                  <a:schemeClr val="accent2">
                    <a:lumMod val="40000"/>
                    <a:lumOff val="60000"/>
                  </a:schemeClr>
                </a:solidFill>
                <a:latin typeface="Arial" panose="020B0604020202020204" pitchFamily="34" charset="0"/>
                <a:ea typeface="Times New Roman" panose="02020603050405020304" pitchFamily="18" charset="0"/>
              </a:rPr>
              <a:t>- Rescue Therapy -</a:t>
            </a:r>
          </a:p>
          <a:p>
            <a:pPr marL="914400" marR="0" algn="l">
              <a:spcBef>
                <a:spcPts val="0"/>
              </a:spcBef>
              <a:spcAft>
                <a:spcPts val="0"/>
              </a:spcAft>
            </a:pPr>
            <a:endParaRPr lang="en-US" sz="1800" b="0" kern="0" dirty="0">
              <a:effectLst/>
              <a:latin typeface="Arial" panose="020B0604020202020204" pitchFamily="34" charset="0"/>
            </a:endParaRPr>
          </a:p>
          <a:p>
            <a:pPr marL="914400" marR="0" algn="l">
              <a:spcBef>
                <a:spcPts val="0"/>
              </a:spcBef>
              <a:spcAft>
                <a:spcPts val="0"/>
              </a:spcAft>
            </a:pPr>
            <a:endParaRPr lang="en-US" kern="0" dirty="0">
              <a:latin typeface="Arial" panose="020B0604020202020204" pitchFamily="34" charset="0"/>
            </a:endParaRPr>
          </a:p>
          <a:p>
            <a:pPr marL="914400" marR="0" algn="l">
              <a:spcBef>
                <a:spcPts val="0"/>
              </a:spcBef>
              <a:spcAft>
                <a:spcPts val="0"/>
              </a:spcAft>
            </a:pPr>
            <a:endParaRPr lang="en-US" sz="1800" b="0" kern="0" dirty="0">
              <a:effectLst/>
              <a:latin typeface="Arial" panose="020B0604020202020204" pitchFamily="34" charset="0"/>
            </a:endParaRPr>
          </a:p>
          <a:p>
            <a:pPr marL="914400" marR="0" algn="l">
              <a:spcBef>
                <a:spcPts val="0"/>
              </a:spcBef>
              <a:spcAft>
                <a:spcPts val="0"/>
              </a:spcAft>
            </a:pPr>
            <a:endParaRPr lang="en-US" kern="0" dirty="0">
              <a:latin typeface="Arial" panose="020B0604020202020204" pitchFamily="34" charset="0"/>
            </a:endParaRPr>
          </a:p>
          <a:p>
            <a:pPr marL="1371600" marR="0" indent="-457200" algn="l">
              <a:spcBef>
                <a:spcPts val="0"/>
              </a:spcBef>
              <a:spcAft>
                <a:spcPts val="0"/>
              </a:spcAft>
              <a:buFont typeface="Arial" panose="020B0604020202020204" pitchFamily="34" charset="0"/>
              <a:buChar char="•"/>
            </a:pPr>
            <a:r>
              <a:rPr lang="en-US" sz="3200" b="0" kern="0" dirty="0">
                <a:effectLst/>
                <a:latin typeface="Arial" panose="020B0604020202020204" pitchFamily="34" charset="0"/>
              </a:rPr>
              <a:t>Administer inhalation of a short-acting β</a:t>
            </a:r>
            <a:r>
              <a:rPr lang="en-US" sz="3200" b="0" kern="0" baseline="-25000" dirty="0">
                <a:effectLst/>
                <a:latin typeface="Arial" panose="020B0604020202020204" pitchFamily="34" charset="0"/>
              </a:rPr>
              <a:t>2</a:t>
            </a:r>
            <a:r>
              <a:rPr lang="en-US" sz="3200" b="0" kern="0" dirty="0">
                <a:effectLst/>
                <a:latin typeface="Arial" panose="020B0604020202020204" pitchFamily="34" charset="0"/>
              </a:rPr>
              <a:t>-agonists (albuterol) at a dose of </a:t>
            </a:r>
            <a:r>
              <a:rPr lang="en-US" sz="3200" b="0" u="sng" kern="0" dirty="0">
                <a:solidFill>
                  <a:srgbClr val="000000"/>
                </a:solidFill>
                <a:effectLst/>
                <a:latin typeface="Arial" panose="020B0604020202020204" pitchFamily="34" charset="0"/>
              </a:rPr>
              <a:t>2 to 4 puffs</a:t>
            </a:r>
            <a:r>
              <a:rPr lang="en-US" sz="3200" b="0" kern="0" dirty="0">
                <a:solidFill>
                  <a:srgbClr val="000000"/>
                </a:solidFill>
                <a:effectLst/>
                <a:latin typeface="Arial" panose="020B0604020202020204" pitchFamily="34" charset="0"/>
              </a:rPr>
              <a:t> of 90 mcg (albuterol base) every 20 minutes.</a:t>
            </a:r>
            <a:endParaRPr lang="en-US" sz="3200" b="1" kern="0" dirty="0">
              <a:effectLst/>
              <a:latin typeface="Arial" panose="020B0604020202020204" pitchFamily="34" charset="0"/>
            </a:endParaRPr>
          </a:p>
        </p:txBody>
      </p:sp>
    </p:spTree>
    <p:extLst>
      <p:ext uri="{BB962C8B-B14F-4D97-AF65-F5344CB8AC3E}">
        <p14:creationId xmlns:p14="http://schemas.microsoft.com/office/powerpoint/2010/main" val="2120052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CA15F0-61B0-4226-9259-4691B0D1A2E1}"/>
              </a:ext>
            </a:extLst>
          </p:cNvPr>
          <p:cNvSpPr txBox="1"/>
          <p:nvPr/>
        </p:nvSpPr>
        <p:spPr>
          <a:xfrm>
            <a:off x="634239" y="593289"/>
            <a:ext cx="11153490" cy="5324535"/>
          </a:xfrm>
          <a:prstGeom prst="rect">
            <a:avLst/>
          </a:prstGeom>
          <a:noFill/>
        </p:spPr>
        <p:txBody>
          <a:bodyPr wrap="square">
            <a:spAutoFit/>
          </a:bodyPr>
          <a:lstStyle/>
          <a:p>
            <a:pPr marR="0" lvl="0" algn="ctr">
              <a:spcBef>
                <a:spcPts val="0"/>
              </a:spcBef>
              <a:spcAft>
                <a:spcPts val="0"/>
              </a:spcAft>
            </a:pPr>
            <a:r>
              <a:rPr lang="en-US" sz="4000" b="1" dirty="0">
                <a:ln w="22225">
                  <a:solidFill>
                    <a:schemeClr val="accent2"/>
                  </a:solidFill>
                  <a:prstDash val="solid"/>
                </a:ln>
                <a:solidFill>
                  <a:srgbClr val="FF0000"/>
                </a:solidFill>
                <a:latin typeface="Arial" panose="020B0604020202020204" pitchFamily="34" charset="0"/>
                <a:ea typeface="Times New Roman" panose="02020603050405020304" pitchFamily="18" charset="0"/>
              </a:rPr>
              <a:t>SEVERE BRONCHOSPASM</a:t>
            </a:r>
            <a:endParaRPr lang="en-US" sz="4000" b="1" dirty="0">
              <a:solidFill>
                <a:srgbClr val="FF0000"/>
              </a:solidFill>
              <a:effectLst/>
              <a:latin typeface="Arial" panose="020B0604020202020204" pitchFamily="34" charset="0"/>
              <a:ea typeface="Times New Roman" panose="02020603050405020304" pitchFamily="18" charset="0"/>
            </a:endParaRPr>
          </a:p>
          <a:p>
            <a:pPr marR="0" lvl="0" algn="ctr">
              <a:spcBef>
                <a:spcPts val="0"/>
              </a:spcBef>
              <a:spcAft>
                <a:spcPts val="0"/>
              </a:spcAft>
            </a:pPr>
            <a:endParaRPr lang="en-US" sz="4000" b="1" dirty="0">
              <a:latin typeface="Arial" panose="020B0604020202020204" pitchFamily="34"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p>
          <a:p>
            <a:pPr marL="914400" marR="0" indent="-457200">
              <a:spcBef>
                <a:spcPts val="0"/>
              </a:spcBef>
              <a:spcAft>
                <a:spcPts val="0"/>
              </a:spcAf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Obtain vital signs and pulse oximetry.  </a:t>
            </a:r>
          </a:p>
          <a:p>
            <a:pPr marL="914400" marR="0" indent="-457200">
              <a:spcBef>
                <a:spcPts val="0"/>
              </a:spcBef>
              <a:spcAft>
                <a:spcPts val="0"/>
              </a:spcAf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Any student with severe wheezing, muscle retractions, gasping, blue color or other signs of respiratory distress requires immediate medical attention - call 911 for emergency transport.  </a:t>
            </a:r>
          </a:p>
          <a:p>
            <a:pPr marL="914400" marR="0" indent="-457200">
              <a:spcBef>
                <a:spcPts val="0"/>
              </a:spcBef>
              <a:spcAft>
                <a:spcPts val="0"/>
              </a:spcAf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Administer oxygen by facemask if available. </a:t>
            </a:r>
          </a:p>
          <a:p>
            <a:pPr marL="914400" marR="0" indent="-457200">
              <a:spcBef>
                <a:spcPts val="0"/>
              </a:spcBef>
              <a:spcAft>
                <a:spcPts val="0"/>
              </a:spcAft>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Initiate Rescue Therapy</a:t>
            </a:r>
            <a:r>
              <a:rPr lang="en-US" dirty="0">
                <a:latin typeface="Arial" panose="020B0604020202020204" pitchFamily="34" charset="0"/>
                <a:ea typeface="Times New Roman" panose="02020603050405020304" pitchFamily="18" charset="0"/>
              </a:rPr>
              <a:t>.</a:t>
            </a:r>
            <a:endParaRPr lang="en-US" sz="18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rPr>
              <a:t> </a:t>
            </a: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1D28CF6D-116E-4445-8463-756824D454B2}"/>
                  </a:ext>
                </a:extLst>
              </p14:cNvPr>
              <p14:cNvContentPartPr/>
              <p14:nvPr/>
            </p14:nvContentPartPr>
            <p14:xfrm>
              <a:off x="8572837" y="3312153"/>
              <a:ext cx="1579320" cy="1008000"/>
            </p14:xfrm>
          </p:contentPart>
        </mc:Choice>
        <mc:Fallback>
          <p:pic>
            <p:nvPicPr>
              <p:cNvPr id="14" name="Ink 13">
                <a:extLst>
                  <a:ext uri="{FF2B5EF4-FFF2-40B4-BE49-F238E27FC236}">
                    <a16:creationId xmlns:a16="http://schemas.microsoft.com/office/drawing/2014/main" id="{1D28CF6D-116E-4445-8463-756824D454B2}"/>
                  </a:ext>
                </a:extLst>
              </p:cNvPr>
              <p:cNvPicPr/>
              <p:nvPr/>
            </p:nvPicPr>
            <p:blipFill>
              <a:blip r:embed="rId3"/>
              <a:stretch>
                <a:fillRect/>
              </a:stretch>
            </p:blipFill>
            <p:spPr>
              <a:xfrm>
                <a:off x="8536837" y="3276153"/>
                <a:ext cx="1650960" cy="1079640"/>
              </a:xfrm>
              <a:prstGeom prst="rect">
                <a:avLst/>
              </a:prstGeom>
            </p:spPr>
          </p:pic>
        </mc:Fallback>
      </mc:AlternateContent>
    </p:spTree>
    <p:extLst>
      <p:ext uri="{BB962C8B-B14F-4D97-AF65-F5344CB8AC3E}">
        <p14:creationId xmlns:p14="http://schemas.microsoft.com/office/powerpoint/2010/main" val="1913968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4 Ways to Stop an Asthma Attack Without an Inhaler - wikiHow">
            <a:extLst>
              <a:ext uri="{FF2B5EF4-FFF2-40B4-BE49-F238E27FC236}">
                <a16:creationId xmlns:a16="http://schemas.microsoft.com/office/drawing/2014/main" id="{70535E41-6576-4625-B4D4-0F86E32051E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255685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60349E-15E9-4A2C-A5BA-57C0E2425DD9}"/>
              </a:ext>
            </a:extLst>
          </p:cNvPr>
          <p:cNvSpPr txBox="1"/>
          <p:nvPr/>
        </p:nvSpPr>
        <p:spPr>
          <a:xfrm>
            <a:off x="262822" y="640661"/>
            <a:ext cx="11213720" cy="5816977"/>
          </a:xfrm>
          <a:prstGeom prst="rect">
            <a:avLst/>
          </a:prstGeom>
          <a:noFill/>
        </p:spPr>
        <p:txBody>
          <a:bodyPr wrap="square">
            <a:spAutoFit/>
          </a:bodyPr>
          <a:lstStyle/>
          <a:p>
            <a:pPr marL="914400" marR="0" algn="ctr">
              <a:spcBef>
                <a:spcPts val="0"/>
              </a:spcBef>
              <a:spcAft>
                <a:spcPts val="0"/>
              </a:spcAft>
            </a:pPr>
            <a:r>
              <a:rPr lang="en-US" sz="4000" b="1" kern="0" dirty="0">
                <a:ln w="22225">
                  <a:solidFill>
                    <a:schemeClr val="accent2"/>
                  </a:solidFill>
                  <a:prstDash val="solid"/>
                </a:ln>
                <a:solidFill>
                  <a:srgbClr val="FF0000"/>
                </a:solidFill>
                <a:latin typeface="Arial" panose="020B0604020202020204" pitchFamily="34" charset="0"/>
              </a:rPr>
              <a:t>SEVERE BRONCHOSPASM</a:t>
            </a:r>
          </a:p>
          <a:p>
            <a:pPr marL="1485900" marR="0" indent="-571500" algn="ctr">
              <a:spcBef>
                <a:spcPts val="0"/>
              </a:spcBef>
              <a:spcAft>
                <a:spcPts val="0"/>
              </a:spcAft>
              <a:buFontTx/>
              <a:buChar char="-"/>
            </a:pPr>
            <a:r>
              <a:rPr lang="en-US" sz="4000" b="1" kern="0" dirty="0">
                <a:ln w="22225">
                  <a:solidFill>
                    <a:schemeClr val="accent2"/>
                  </a:solidFill>
                  <a:prstDash val="solid"/>
                </a:ln>
                <a:solidFill>
                  <a:srgbClr val="FF0000"/>
                </a:solidFill>
                <a:latin typeface="Arial" panose="020B0604020202020204" pitchFamily="34" charset="0"/>
              </a:rPr>
              <a:t>Rescue Therapy –</a:t>
            </a:r>
          </a:p>
          <a:p>
            <a:pPr marL="914400" marR="0" algn="l">
              <a:spcBef>
                <a:spcPts val="0"/>
              </a:spcBef>
              <a:spcAft>
                <a:spcPts val="0"/>
              </a:spcAft>
            </a:pPr>
            <a:endParaRPr lang="en-US" sz="4000" kern="0" dirty="0">
              <a:latin typeface="Arial" panose="020B0604020202020204" pitchFamily="34" charset="0"/>
            </a:endParaRPr>
          </a:p>
          <a:p>
            <a:pPr marL="914400" marR="0" algn="l">
              <a:spcBef>
                <a:spcPts val="0"/>
              </a:spcBef>
              <a:spcAft>
                <a:spcPts val="0"/>
              </a:spcAft>
            </a:pPr>
            <a:r>
              <a:rPr lang="en-US" sz="3200" b="0" kern="0" dirty="0">
                <a:effectLst/>
                <a:latin typeface="Arial" panose="020B0604020202020204" pitchFamily="34" charset="0"/>
              </a:rPr>
              <a:t>Provide the Inhalation of a short-acting β</a:t>
            </a:r>
            <a:r>
              <a:rPr lang="en-US" sz="3200" b="0" kern="0" baseline="-25000" dirty="0">
                <a:effectLst/>
                <a:latin typeface="Arial" panose="020B0604020202020204" pitchFamily="34" charset="0"/>
              </a:rPr>
              <a:t>2</a:t>
            </a:r>
            <a:r>
              <a:rPr lang="en-US" sz="3200" b="0" kern="0" dirty="0">
                <a:effectLst/>
                <a:latin typeface="Arial" panose="020B0604020202020204" pitchFamily="34" charset="0"/>
              </a:rPr>
              <a:t>-agonists (albuterol): </a:t>
            </a:r>
          </a:p>
          <a:p>
            <a:pPr marL="1371600" marR="0" indent="-457200" algn="l">
              <a:spcBef>
                <a:spcPts val="0"/>
              </a:spcBef>
              <a:spcAft>
                <a:spcPts val="0"/>
              </a:spcAft>
              <a:buFont typeface="Arial" panose="020B0604020202020204" pitchFamily="34" charset="0"/>
              <a:buChar char="•"/>
            </a:pPr>
            <a:r>
              <a:rPr lang="en-US" sz="3200" b="0" kern="0" dirty="0">
                <a:solidFill>
                  <a:srgbClr val="000000"/>
                </a:solidFill>
                <a:effectLst/>
                <a:latin typeface="Arial" panose="020B0604020202020204" pitchFamily="34" charset="0"/>
              </a:rPr>
              <a:t>Administer a nebulizer solution with a concentration of 2.5 to 5 mg every 20 minutes for three cycles, </a:t>
            </a:r>
          </a:p>
          <a:p>
            <a:pPr marL="914400" marR="0" algn="ctr">
              <a:spcBef>
                <a:spcPts val="0"/>
              </a:spcBef>
              <a:spcAft>
                <a:spcPts val="0"/>
              </a:spcAft>
            </a:pPr>
            <a:r>
              <a:rPr lang="en-US" sz="2400" b="1" kern="0" dirty="0">
                <a:solidFill>
                  <a:srgbClr val="000000"/>
                </a:solidFill>
                <a:effectLst/>
                <a:latin typeface="Arial" panose="020B0604020202020204" pitchFamily="34" charset="0"/>
              </a:rPr>
              <a:t>--- </a:t>
            </a:r>
            <a:r>
              <a:rPr lang="en-US" sz="2800" b="1" kern="0" dirty="0">
                <a:solidFill>
                  <a:srgbClr val="000000"/>
                </a:solidFill>
                <a:effectLst/>
                <a:latin typeface="Arial" panose="020B0604020202020204" pitchFamily="34" charset="0"/>
              </a:rPr>
              <a:t>or</a:t>
            </a:r>
            <a:r>
              <a:rPr lang="en-US" sz="2400" b="1" kern="0" dirty="0">
                <a:solidFill>
                  <a:srgbClr val="000000"/>
                </a:solidFill>
                <a:effectLst/>
                <a:latin typeface="Arial" panose="020B0604020202020204" pitchFamily="34" charset="0"/>
              </a:rPr>
              <a:t> ---</a:t>
            </a:r>
          </a:p>
          <a:p>
            <a:pPr marL="1371600" marR="0" indent="-457200" algn="l">
              <a:spcBef>
                <a:spcPts val="0"/>
              </a:spcBef>
              <a:spcAft>
                <a:spcPts val="0"/>
              </a:spcAft>
              <a:buFont typeface="Arial" panose="020B0604020202020204" pitchFamily="34" charset="0"/>
              <a:buChar char="•"/>
            </a:pPr>
            <a:r>
              <a:rPr lang="en-US" sz="3200" kern="0" dirty="0">
                <a:solidFill>
                  <a:srgbClr val="000000"/>
                </a:solidFill>
                <a:latin typeface="Arial" panose="020B0604020202020204" pitchFamily="34" charset="0"/>
              </a:rPr>
              <a:t>H</a:t>
            </a:r>
            <a:r>
              <a:rPr lang="en-US" sz="3200" b="0" kern="0" dirty="0">
                <a:solidFill>
                  <a:srgbClr val="000000"/>
                </a:solidFill>
                <a:effectLst/>
                <a:latin typeface="Arial" panose="020B0604020202020204" pitchFamily="34" charset="0"/>
              </a:rPr>
              <a:t>ave the student administer </a:t>
            </a:r>
            <a:r>
              <a:rPr lang="en-US" sz="3200" b="0" u="sng" kern="0" dirty="0">
                <a:solidFill>
                  <a:srgbClr val="000000"/>
                </a:solidFill>
                <a:effectLst/>
                <a:latin typeface="Arial" panose="020B0604020202020204" pitchFamily="34" charset="0"/>
              </a:rPr>
              <a:t>4 to 8 puffs</a:t>
            </a:r>
            <a:r>
              <a:rPr lang="en-US" sz="3200" b="0" kern="0" dirty="0">
                <a:solidFill>
                  <a:srgbClr val="000000"/>
                </a:solidFill>
                <a:effectLst/>
                <a:latin typeface="Arial" panose="020B0604020202020204" pitchFamily="34" charset="0"/>
              </a:rPr>
              <a:t> of 90 Mcg (albuterol base) every 20 minutes with a metered-dose inhaler.</a:t>
            </a:r>
            <a:endParaRPr lang="en-US" sz="3200" b="1" kern="0" dirty="0">
              <a:effectLst/>
              <a:latin typeface="Arial" panose="020B0604020202020204" pitchFamily="34" charset="0"/>
            </a:endParaRPr>
          </a:p>
        </p:txBody>
      </p:sp>
    </p:spTree>
    <p:extLst>
      <p:ext uri="{BB962C8B-B14F-4D97-AF65-F5344CB8AC3E}">
        <p14:creationId xmlns:p14="http://schemas.microsoft.com/office/powerpoint/2010/main" val="3114360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pact of asthma on COVID-19 outcomes 'remains controversial'">
            <a:extLst>
              <a:ext uri="{FF2B5EF4-FFF2-40B4-BE49-F238E27FC236}">
                <a16:creationId xmlns:a16="http://schemas.microsoft.com/office/drawing/2014/main" id="{81ADDDB7-FDFA-403F-B71C-9FC9F959DEC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40491" cy="6858000"/>
          </a:xfrm>
          <a:prstGeom prst="rect">
            <a:avLst/>
          </a:prstGeom>
          <a:noFill/>
          <a:ln>
            <a:noFill/>
          </a:ln>
        </p:spPr>
      </p:pic>
    </p:spTree>
    <p:extLst>
      <p:ext uri="{BB962C8B-B14F-4D97-AF65-F5344CB8AC3E}">
        <p14:creationId xmlns:p14="http://schemas.microsoft.com/office/powerpoint/2010/main" val="2058287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0295-5271-452D-BBAE-656F8D340268}"/>
              </a:ext>
            </a:extLst>
          </p:cNvPr>
          <p:cNvSpPr>
            <a:spLocks noGrp="1"/>
          </p:cNvSpPr>
          <p:nvPr>
            <p:ph type="title"/>
          </p:nvPr>
        </p:nvSpPr>
        <p:spPr/>
        <p:txBody>
          <a:bodyPr>
            <a:normAutofit/>
          </a:bodyPr>
          <a:lstStyle/>
          <a:p>
            <a:r>
              <a:rPr lang="en-US" sz="4800" b="1" dirty="0">
                <a:latin typeface="Calibri" panose="020F0502020204030204" pitchFamily="34" charset="0"/>
                <a:cs typeface="Calibri" panose="020F0502020204030204" pitchFamily="34" charset="0"/>
              </a:rPr>
              <a:t>CHRONIC</a:t>
            </a:r>
            <a:r>
              <a:rPr lang="en-US" sz="4000" b="1" dirty="0">
                <a:latin typeface="Calibri" panose="020F0502020204030204" pitchFamily="34" charset="0"/>
                <a:cs typeface="Calibri" panose="020F0502020204030204" pitchFamily="34" charset="0"/>
              </a:rPr>
              <a:t> MANAGEMENT OF ASTHMA</a:t>
            </a:r>
          </a:p>
        </p:txBody>
      </p:sp>
      <p:sp>
        <p:nvSpPr>
          <p:cNvPr id="3" name="Content Placeholder 2">
            <a:extLst>
              <a:ext uri="{FF2B5EF4-FFF2-40B4-BE49-F238E27FC236}">
                <a16:creationId xmlns:a16="http://schemas.microsoft.com/office/drawing/2014/main" id="{2B07B0A0-34BF-47AB-997B-358665FA2D6E}"/>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Classify all students with asthma according to the NHLBI severity guidelines:</a:t>
            </a:r>
          </a:p>
          <a:p>
            <a:pPr marL="0" indent="0">
              <a:buNone/>
            </a:pPr>
            <a:endParaRPr lang="en-US" sz="1000" dirty="0">
              <a:latin typeface="Calibri" panose="020F0502020204030204" pitchFamily="34" charset="0"/>
              <a:cs typeface="Calibri" panose="020F0502020204030204" pitchFamily="34" charset="0"/>
            </a:endParaRPr>
          </a:p>
          <a:p>
            <a:pPr marL="1600200" indent="-457200">
              <a:buFont typeface="Wingdings" panose="05000000000000000000" pitchFamily="2" charset="2"/>
              <a:buChar char="ü"/>
            </a:pPr>
            <a:r>
              <a:rPr lang="en-US" b="1" dirty="0">
                <a:solidFill>
                  <a:srgbClr val="7030A0"/>
                </a:solidFill>
                <a:latin typeface="Calibri" panose="020F0502020204030204" pitchFamily="34" charset="0"/>
                <a:cs typeface="Calibri" panose="020F0502020204030204" pitchFamily="34" charset="0"/>
              </a:rPr>
              <a:t>Intermittent</a:t>
            </a:r>
          </a:p>
          <a:p>
            <a:pPr marL="1600200" indent="-457200">
              <a:buFont typeface="Wingdings" panose="05000000000000000000" pitchFamily="2" charset="2"/>
              <a:buChar char="ü"/>
            </a:pPr>
            <a:r>
              <a:rPr lang="en-US" b="1" dirty="0">
                <a:solidFill>
                  <a:srgbClr val="7030A0"/>
                </a:solidFill>
                <a:latin typeface="Calibri" panose="020F0502020204030204" pitchFamily="34" charset="0"/>
                <a:cs typeface="Calibri" panose="020F0502020204030204" pitchFamily="34" charset="0"/>
              </a:rPr>
              <a:t>Mild Persistent</a:t>
            </a:r>
          </a:p>
          <a:p>
            <a:pPr marL="1600200" indent="-457200">
              <a:buFont typeface="Wingdings" panose="05000000000000000000" pitchFamily="2" charset="2"/>
              <a:buChar char="ü"/>
            </a:pPr>
            <a:r>
              <a:rPr lang="en-US" b="1" dirty="0">
                <a:solidFill>
                  <a:srgbClr val="7030A0"/>
                </a:solidFill>
                <a:latin typeface="Calibri" panose="020F0502020204030204" pitchFamily="34" charset="0"/>
                <a:cs typeface="Calibri" panose="020F0502020204030204" pitchFamily="34" charset="0"/>
              </a:rPr>
              <a:t>Moderate Persistent</a:t>
            </a:r>
          </a:p>
          <a:p>
            <a:pPr marL="1600200" indent="-457200">
              <a:buFont typeface="Wingdings" panose="05000000000000000000" pitchFamily="2" charset="2"/>
              <a:buChar char="ü"/>
            </a:pPr>
            <a:r>
              <a:rPr lang="en-US" b="1" dirty="0">
                <a:solidFill>
                  <a:srgbClr val="7030A0"/>
                </a:solidFill>
                <a:latin typeface="Calibri" panose="020F0502020204030204" pitchFamily="34" charset="0"/>
                <a:cs typeface="Calibri" panose="020F0502020204030204" pitchFamily="34" charset="0"/>
              </a:rPr>
              <a:t>Severe Persistent</a:t>
            </a:r>
          </a:p>
        </p:txBody>
      </p:sp>
    </p:spTree>
    <p:extLst>
      <p:ext uri="{BB962C8B-B14F-4D97-AF65-F5344CB8AC3E}">
        <p14:creationId xmlns:p14="http://schemas.microsoft.com/office/powerpoint/2010/main" val="1791350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1F6D2-D171-481C-9B95-33E1124358E1}"/>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INTERMITTENT ASTHMA</a:t>
            </a:r>
          </a:p>
        </p:txBody>
      </p:sp>
      <p:sp>
        <p:nvSpPr>
          <p:cNvPr id="3" name="Content Placeholder 2">
            <a:extLst>
              <a:ext uri="{FF2B5EF4-FFF2-40B4-BE49-F238E27FC236}">
                <a16:creationId xmlns:a16="http://schemas.microsoft.com/office/drawing/2014/main" id="{A54D739A-5F01-4531-8A61-ECD586C03713}"/>
              </a:ext>
            </a:extLst>
          </p:cNvPr>
          <p:cNvSpPr>
            <a:spLocks noGrp="1"/>
          </p:cNvSpPr>
          <p:nvPr>
            <p:ph idx="1"/>
          </p:nvPr>
        </p:nvSpPr>
        <p:spPr>
          <a:xfrm>
            <a:off x="838200" y="2770576"/>
            <a:ext cx="10515600" cy="3410767"/>
          </a:xfrm>
        </p:spPr>
        <p:txBody>
          <a:bodyPr>
            <a:normAutofit/>
          </a:bodyPr>
          <a:lstStyle/>
          <a:p>
            <a:r>
              <a:rPr lang="en-US" sz="3200" u="sng" dirty="0">
                <a:latin typeface="Calibri" panose="020F0502020204030204" pitchFamily="34" charset="0"/>
                <a:cs typeface="Calibri" panose="020F0502020204030204" pitchFamily="34" charset="0"/>
              </a:rPr>
              <a:t>Symptoms</a:t>
            </a:r>
            <a:r>
              <a:rPr lang="en-US" sz="3200" dirty="0">
                <a:latin typeface="Calibri" panose="020F0502020204030204" pitchFamily="34" charset="0"/>
                <a:cs typeface="Calibri" panose="020F0502020204030204" pitchFamily="34" charset="0"/>
              </a:rPr>
              <a:t>  </a:t>
            </a:r>
            <a:r>
              <a:rPr lang="en-US" sz="3200" u="sng" dirty="0">
                <a:latin typeface="Calibri" panose="020F0502020204030204" pitchFamily="34" charset="0"/>
                <a:cs typeface="Calibri" panose="020F0502020204030204" pitchFamily="34" charset="0"/>
              </a:rPr>
              <a:t>&lt;</a:t>
            </a:r>
            <a:r>
              <a:rPr lang="en-US" sz="3200" dirty="0">
                <a:latin typeface="Calibri" panose="020F0502020204030204" pitchFamily="34" charset="0"/>
                <a:cs typeface="Calibri" panose="020F0502020204030204" pitchFamily="34" charset="0"/>
              </a:rPr>
              <a:t> 2 days a week</a:t>
            </a:r>
          </a:p>
          <a:p>
            <a:r>
              <a:rPr lang="en-US" sz="3200" u="sng" dirty="0">
                <a:latin typeface="Calibri" panose="020F0502020204030204" pitchFamily="34" charset="0"/>
                <a:cs typeface="Calibri" panose="020F0502020204030204" pitchFamily="34" charset="0"/>
              </a:rPr>
              <a:t>Nighttime awakenings</a:t>
            </a:r>
            <a:r>
              <a:rPr lang="en-US" sz="3200" dirty="0">
                <a:latin typeface="Calibri" panose="020F0502020204030204" pitchFamily="34" charset="0"/>
                <a:cs typeface="Calibri" panose="020F0502020204030204" pitchFamily="34" charset="0"/>
              </a:rPr>
              <a:t>  </a:t>
            </a:r>
            <a:r>
              <a:rPr lang="en-US" sz="3200" u="sng" dirty="0">
                <a:latin typeface="Calibri" panose="020F0502020204030204" pitchFamily="34" charset="0"/>
                <a:cs typeface="Calibri" panose="020F0502020204030204" pitchFamily="34" charset="0"/>
              </a:rPr>
              <a:t>&lt;</a:t>
            </a:r>
            <a:r>
              <a:rPr lang="en-US" sz="3200" dirty="0">
                <a:latin typeface="Calibri" panose="020F0502020204030204" pitchFamily="34" charset="0"/>
                <a:cs typeface="Calibri" panose="020F0502020204030204" pitchFamily="34" charset="0"/>
              </a:rPr>
              <a:t> 2 times a month</a:t>
            </a:r>
          </a:p>
          <a:p>
            <a:r>
              <a:rPr lang="en-US" sz="3200" u="sng" dirty="0">
                <a:latin typeface="Calibri" panose="020F0502020204030204" pitchFamily="34" charset="0"/>
                <a:cs typeface="Calibri" panose="020F0502020204030204" pitchFamily="34" charset="0"/>
              </a:rPr>
              <a:t>Use of short-acting </a:t>
            </a:r>
            <a:r>
              <a:rPr lang="en-US" sz="3200" u="sng" dirty="0">
                <a:effectLst/>
                <a:latin typeface="Arial" panose="020B0604020202020204" pitchFamily="34" charset="0"/>
                <a:ea typeface="Times New Roman" panose="02020603050405020304" pitchFamily="18" charset="0"/>
              </a:rPr>
              <a:t>β</a:t>
            </a:r>
            <a:r>
              <a:rPr lang="en-US" sz="3200" u="sng" baseline="-25000" dirty="0">
                <a:effectLst/>
                <a:latin typeface="Arial" panose="020B0604020202020204" pitchFamily="34" charset="0"/>
                <a:ea typeface="Times New Roman" panose="02020603050405020304" pitchFamily="18" charset="0"/>
              </a:rPr>
              <a:t>2</a:t>
            </a:r>
            <a:r>
              <a:rPr lang="en-US" sz="3200" u="sng" dirty="0">
                <a:effectLst/>
                <a:latin typeface="Arial" panose="020B0604020202020204" pitchFamily="34" charset="0"/>
                <a:ea typeface="Times New Roman" panose="02020603050405020304" pitchFamily="18" charset="0"/>
              </a:rPr>
              <a:t>-agonist</a:t>
            </a:r>
            <a:r>
              <a:rPr lang="en-US" sz="3200" dirty="0">
                <a:effectLst/>
                <a:latin typeface="Arial" panose="020B0604020202020204" pitchFamily="34" charset="0"/>
                <a:ea typeface="Times New Roman" panose="02020603050405020304" pitchFamily="18" charset="0"/>
              </a:rPr>
              <a:t>  </a:t>
            </a:r>
            <a:r>
              <a:rPr lang="en-US" sz="3200" u="sng" dirty="0">
                <a:effectLst/>
                <a:latin typeface="Arial" panose="020B0604020202020204" pitchFamily="34" charset="0"/>
                <a:ea typeface="Times New Roman" panose="02020603050405020304" pitchFamily="18" charset="0"/>
              </a:rPr>
              <a:t>&lt;</a:t>
            </a:r>
            <a:r>
              <a:rPr lang="en-US" sz="3200" dirty="0">
                <a:effectLst/>
                <a:latin typeface="Arial" panose="020B0604020202020204" pitchFamily="34" charset="0"/>
                <a:ea typeface="Times New Roman" panose="02020603050405020304" pitchFamily="18" charset="0"/>
              </a:rPr>
              <a:t> 2 days a week</a:t>
            </a:r>
          </a:p>
          <a:p>
            <a:r>
              <a:rPr lang="en-US" sz="3200" dirty="0">
                <a:latin typeface="Arial" panose="020B0604020202020204" pitchFamily="34" charset="0"/>
                <a:cs typeface="Calibri" panose="020F0502020204030204" pitchFamily="34" charset="0"/>
              </a:rPr>
              <a:t>No  </a:t>
            </a:r>
            <a:r>
              <a:rPr lang="en-US" sz="3200" u="sng" dirty="0">
                <a:latin typeface="Arial" panose="020B0604020202020204" pitchFamily="34" charset="0"/>
                <a:cs typeface="Calibri" panose="020F0502020204030204" pitchFamily="34" charset="0"/>
              </a:rPr>
              <a:t>interference with physical activity</a:t>
            </a:r>
            <a:endParaRPr lang="en-US" sz="3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8714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2AA49-8A71-49DA-A43A-38960F3565F8}"/>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MILD PERSISTENT ASTHMA</a:t>
            </a:r>
          </a:p>
        </p:txBody>
      </p:sp>
      <p:sp>
        <p:nvSpPr>
          <p:cNvPr id="3" name="Content Placeholder 2">
            <a:extLst>
              <a:ext uri="{FF2B5EF4-FFF2-40B4-BE49-F238E27FC236}">
                <a16:creationId xmlns:a16="http://schemas.microsoft.com/office/drawing/2014/main" id="{1FB0BB6A-96A1-4CBE-ACED-BFC4B6429666}"/>
              </a:ext>
            </a:extLst>
          </p:cNvPr>
          <p:cNvSpPr>
            <a:spLocks noGrp="1"/>
          </p:cNvSpPr>
          <p:nvPr>
            <p:ph idx="1"/>
          </p:nvPr>
        </p:nvSpPr>
        <p:spPr>
          <a:xfrm>
            <a:off x="838200" y="2606040"/>
            <a:ext cx="10515600" cy="4251960"/>
          </a:xfrm>
        </p:spPr>
        <p:txBody>
          <a:bodyPr>
            <a:normAutofit/>
          </a:bodyPr>
          <a:lstStyle/>
          <a:p>
            <a:r>
              <a:rPr lang="en-US" sz="3200" dirty="0">
                <a:latin typeface="Calibri" panose="020F0502020204030204" pitchFamily="34" charset="0"/>
                <a:cs typeface="Calibri" panose="020F0502020204030204" pitchFamily="34" charset="0"/>
              </a:rPr>
              <a:t>Symptoms &gt; 2 days a week but not daily</a:t>
            </a:r>
          </a:p>
          <a:p>
            <a:r>
              <a:rPr lang="en-US" sz="3200" dirty="0">
                <a:latin typeface="Calibri" panose="020F0502020204030204" pitchFamily="34" charset="0"/>
                <a:cs typeface="Calibri" panose="020F0502020204030204" pitchFamily="34" charset="0"/>
              </a:rPr>
              <a:t>Nighttime awakenings 3-4 times a month</a:t>
            </a:r>
          </a:p>
          <a:p>
            <a:r>
              <a:rPr lang="en-US" sz="3200" dirty="0">
                <a:latin typeface="Calibri" panose="020F0502020204030204" pitchFamily="34" charset="0"/>
                <a:cs typeface="Calibri" panose="020F0502020204030204" pitchFamily="34" charset="0"/>
              </a:rPr>
              <a:t>Use of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&gt; 2 days a week, but not daily, and not more than once on any day</a:t>
            </a:r>
          </a:p>
          <a:p>
            <a:r>
              <a:rPr lang="en-US" sz="3200" dirty="0">
                <a:latin typeface="Calibri" panose="020F0502020204030204" pitchFamily="34" charset="0"/>
                <a:cs typeface="Calibri" panose="020F0502020204030204" pitchFamily="34" charset="0"/>
              </a:rPr>
              <a:t>Minor limitation of physical activity</a:t>
            </a:r>
          </a:p>
        </p:txBody>
      </p:sp>
    </p:spTree>
    <p:extLst>
      <p:ext uri="{BB962C8B-B14F-4D97-AF65-F5344CB8AC3E}">
        <p14:creationId xmlns:p14="http://schemas.microsoft.com/office/powerpoint/2010/main" val="284009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69E66-AEBC-40B0-9F63-0407A7A27ADB}"/>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MODERATE PERSISTENT ASTHMA</a:t>
            </a:r>
          </a:p>
        </p:txBody>
      </p:sp>
      <p:sp>
        <p:nvSpPr>
          <p:cNvPr id="3" name="Content Placeholder 2">
            <a:extLst>
              <a:ext uri="{FF2B5EF4-FFF2-40B4-BE49-F238E27FC236}">
                <a16:creationId xmlns:a16="http://schemas.microsoft.com/office/drawing/2014/main" id="{ACD18F00-08EC-444F-A9A8-C610992120B1}"/>
              </a:ext>
            </a:extLst>
          </p:cNvPr>
          <p:cNvSpPr>
            <a:spLocks noGrp="1"/>
          </p:cNvSpPr>
          <p:nvPr>
            <p:ph idx="1"/>
          </p:nvPr>
        </p:nvSpPr>
        <p:spPr>
          <a:xfrm>
            <a:off x="772495" y="2843784"/>
            <a:ext cx="10515600" cy="4251960"/>
          </a:xfrm>
        </p:spPr>
        <p:txBody>
          <a:bodyPr>
            <a:normAutofit/>
          </a:bodyPr>
          <a:lstStyle/>
          <a:p>
            <a:r>
              <a:rPr lang="en-US" sz="3200" dirty="0">
                <a:latin typeface="Calibri" panose="020F0502020204030204" pitchFamily="34" charset="0"/>
                <a:cs typeface="Calibri" panose="020F0502020204030204" pitchFamily="34" charset="0"/>
              </a:rPr>
              <a:t>Symptoms daily</a:t>
            </a:r>
          </a:p>
          <a:p>
            <a:r>
              <a:rPr lang="en-US" sz="3200" dirty="0">
                <a:latin typeface="Calibri" panose="020F0502020204030204" pitchFamily="34" charset="0"/>
                <a:cs typeface="Calibri" panose="020F0502020204030204" pitchFamily="34" charset="0"/>
              </a:rPr>
              <a:t>Nighttime awakenings &gt; 1 time a week but not daily</a:t>
            </a:r>
          </a:p>
          <a:p>
            <a:r>
              <a:rPr lang="en-US" sz="3200" dirty="0">
                <a:latin typeface="Calibri" panose="020F0502020204030204" pitchFamily="34" charset="0"/>
                <a:cs typeface="Calibri" panose="020F0502020204030204" pitchFamily="34" charset="0"/>
              </a:rPr>
              <a:t>Use of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daily</a:t>
            </a:r>
          </a:p>
          <a:p>
            <a:r>
              <a:rPr lang="en-US" sz="3200" dirty="0">
                <a:latin typeface="Calibri" panose="020F0502020204030204" pitchFamily="34" charset="0"/>
                <a:cs typeface="Calibri" panose="020F0502020204030204" pitchFamily="34" charset="0"/>
              </a:rPr>
              <a:t>Some limitation of physical activity</a:t>
            </a:r>
          </a:p>
        </p:txBody>
      </p:sp>
    </p:spTree>
    <p:extLst>
      <p:ext uri="{BB962C8B-B14F-4D97-AF65-F5344CB8AC3E}">
        <p14:creationId xmlns:p14="http://schemas.microsoft.com/office/powerpoint/2010/main" val="1412399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753F4-94D9-428B-9A0E-414A2CC9FD3F}"/>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SEVERE PERSISENT ASTHMA</a:t>
            </a:r>
          </a:p>
        </p:txBody>
      </p:sp>
      <p:sp>
        <p:nvSpPr>
          <p:cNvPr id="3" name="Content Placeholder 2">
            <a:extLst>
              <a:ext uri="{FF2B5EF4-FFF2-40B4-BE49-F238E27FC236}">
                <a16:creationId xmlns:a16="http://schemas.microsoft.com/office/drawing/2014/main" id="{0C56FA7A-8656-48AF-A9BD-6B0825D9A735}"/>
              </a:ext>
            </a:extLst>
          </p:cNvPr>
          <p:cNvSpPr>
            <a:spLocks noGrp="1"/>
          </p:cNvSpPr>
          <p:nvPr>
            <p:ph idx="1"/>
          </p:nvPr>
        </p:nvSpPr>
        <p:spPr>
          <a:xfrm>
            <a:off x="838200" y="2767128"/>
            <a:ext cx="10515600" cy="4251960"/>
          </a:xfrm>
        </p:spPr>
        <p:txBody>
          <a:bodyPr>
            <a:normAutofit/>
          </a:bodyPr>
          <a:lstStyle/>
          <a:p>
            <a:r>
              <a:rPr lang="en-US" sz="3200" dirty="0">
                <a:latin typeface="Calibri" panose="020F0502020204030204" pitchFamily="34" charset="0"/>
                <a:cs typeface="Calibri" panose="020F0502020204030204" pitchFamily="34" charset="0"/>
              </a:rPr>
              <a:t>Symptoms throughout the day</a:t>
            </a:r>
          </a:p>
          <a:p>
            <a:r>
              <a:rPr lang="en-US" sz="3200" dirty="0">
                <a:latin typeface="Calibri" panose="020F0502020204030204" pitchFamily="34" charset="0"/>
                <a:cs typeface="Calibri" panose="020F0502020204030204" pitchFamily="34" charset="0"/>
              </a:rPr>
              <a:t>Nighttime awakenings often 7 times a week</a:t>
            </a:r>
          </a:p>
          <a:p>
            <a:r>
              <a:rPr lang="en-US" sz="3200" dirty="0">
                <a:latin typeface="Calibri" panose="020F0502020204030204" pitchFamily="34" charset="0"/>
                <a:cs typeface="Calibri" panose="020F0502020204030204" pitchFamily="34" charset="0"/>
              </a:rPr>
              <a:t>Use of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several times a day</a:t>
            </a:r>
          </a:p>
          <a:p>
            <a:r>
              <a:rPr lang="en-US" sz="3200" dirty="0">
                <a:latin typeface="Calibri" panose="020F0502020204030204" pitchFamily="34" charset="0"/>
                <a:cs typeface="Calibri" panose="020F0502020204030204" pitchFamily="34" charset="0"/>
              </a:rPr>
              <a:t>Extreme limitation of physical activity</a:t>
            </a:r>
          </a:p>
        </p:txBody>
      </p:sp>
    </p:spTree>
    <p:extLst>
      <p:ext uri="{BB962C8B-B14F-4D97-AF65-F5344CB8AC3E}">
        <p14:creationId xmlns:p14="http://schemas.microsoft.com/office/powerpoint/2010/main" val="158624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C2F4-7D84-43E1-81A5-06519471C77E}"/>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TREATMENT OF ASTHMA</a:t>
            </a:r>
          </a:p>
        </p:txBody>
      </p:sp>
      <p:sp>
        <p:nvSpPr>
          <p:cNvPr id="3" name="Content Placeholder 2">
            <a:extLst>
              <a:ext uri="{FF2B5EF4-FFF2-40B4-BE49-F238E27FC236}">
                <a16:creationId xmlns:a16="http://schemas.microsoft.com/office/drawing/2014/main" id="{1B42E5CA-B36A-4F48-BD4C-4E2A976D7E8C}"/>
              </a:ext>
            </a:extLst>
          </p:cNvPr>
          <p:cNvSpPr>
            <a:spLocks noGrp="1"/>
          </p:cNvSpPr>
          <p:nvPr>
            <p:ph idx="1"/>
          </p:nvPr>
        </p:nvSpPr>
        <p:spPr>
          <a:xfrm>
            <a:off x="838200" y="1929383"/>
            <a:ext cx="10515600" cy="4563491"/>
          </a:xfrm>
          <a:noFill/>
        </p:spPr>
        <p:txBody>
          <a:bodyPr>
            <a:normAutofit fontScale="92500" lnSpcReduction="10000"/>
          </a:bodyPr>
          <a:lstStyle/>
          <a:p>
            <a:r>
              <a:rPr lang="en-US" sz="3200" dirty="0">
                <a:effectLst/>
                <a:latin typeface="Arial" panose="020B0604020202020204" pitchFamily="34" charset="0"/>
                <a:ea typeface="Times New Roman" panose="02020603050405020304" pitchFamily="18" charset="0"/>
              </a:rPr>
              <a:t>Treat all students with asthma according to the NHLBI guidelines (</a:t>
            </a:r>
            <a:r>
              <a:rPr lang="en-US" sz="3200" dirty="0">
                <a:solidFill>
                  <a:srgbClr val="FF0000"/>
                </a:solidFill>
                <a:effectLst/>
                <a:latin typeface="Arial" panose="020B0604020202020204" pitchFamily="34" charset="0"/>
                <a:ea typeface="Times New Roman" panose="02020603050405020304" pitchFamily="18" charset="0"/>
              </a:rPr>
              <a:t>however, 6 does not equal 4</a:t>
            </a:r>
            <a:r>
              <a:rPr lang="en-US" sz="3200" dirty="0">
                <a:effectLst/>
                <a:latin typeface="Arial" panose="020B0604020202020204" pitchFamily="34" charset="0"/>
                <a:ea typeface="Times New Roman" panose="02020603050405020304" pitchFamily="18" charset="0"/>
              </a:rPr>
              <a:t>):</a:t>
            </a:r>
          </a:p>
          <a:p>
            <a:pPr marL="914400"/>
            <a:r>
              <a:rPr lang="en-US" sz="3200" dirty="0">
                <a:latin typeface="Arial" panose="020B0604020202020204" pitchFamily="34" charset="0"/>
                <a:ea typeface="Times New Roman" panose="02020603050405020304" pitchFamily="18" charset="0"/>
              </a:rPr>
              <a:t>Step 1 ≈ (intermittent asthma)</a:t>
            </a:r>
          </a:p>
          <a:p>
            <a:pPr marL="914400"/>
            <a:r>
              <a:rPr lang="en-US" sz="3200" dirty="0">
                <a:effectLst/>
                <a:latin typeface="Arial" panose="020B0604020202020204" pitchFamily="34" charset="0"/>
                <a:ea typeface="Times New Roman" panose="02020603050405020304" pitchFamily="18" charset="0"/>
              </a:rPr>
              <a:t>Step 2 </a:t>
            </a:r>
            <a:r>
              <a:rPr lang="en-US" sz="3200" dirty="0">
                <a:latin typeface="Arial" panose="020B0604020202020204" pitchFamily="34" charset="0"/>
                <a:ea typeface="Times New Roman" panose="02020603050405020304" pitchFamily="18" charset="0"/>
              </a:rPr>
              <a:t>≈ </a:t>
            </a:r>
            <a:r>
              <a:rPr lang="en-US" sz="3200" dirty="0">
                <a:effectLst/>
                <a:latin typeface="Arial" panose="020B0604020202020204" pitchFamily="34" charset="0"/>
                <a:ea typeface="Times New Roman" panose="02020603050405020304" pitchFamily="18" charset="0"/>
              </a:rPr>
              <a:t>(mild persistent asthma)</a:t>
            </a:r>
          </a:p>
          <a:p>
            <a:pPr marL="914400"/>
            <a:r>
              <a:rPr lang="en-US" sz="3200" dirty="0">
                <a:latin typeface="Arial" panose="020B0604020202020204" pitchFamily="34" charset="0"/>
                <a:ea typeface="Times New Roman" panose="02020603050405020304" pitchFamily="18" charset="0"/>
              </a:rPr>
              <a:t>Step 3 ≈ (moderate persistent asthma)</a:t>
            </a:r>
          </a:p>
          <a:p>
            <a:pPr marL="914400"/>
            <a:r>
              <a:rPr lang="en-US" sz="3200" dirty="0">
                <a:effectLst/>
                <a:latin typeface="Arial" panose="020B0604020202020204" pitchFamily="34" charset="0"/>
                <a:ea typeface="Times New Roman" panose="02020603050405020304" pitchFamily="18" charset="0"/>
              </a:rPr>
              <a:t>Step 4 </a:t>
            </a:r>
            <a:r>
              <a:rPr lang="en-US" sz="3200" dirty="0">
                <a:latin typeface="Arial" panose="020B0604020202020204" pitchFamily="34" charset="0"/>
                <a:ea typeface="Times New Roman" panose="02020603050405020304" pitchFamily="18" charset="0"/>
              </a:rPr>
              <a:t>≈ </a:t>
            </a:r>
            <a:r>
              <a:rPr lang="en-US" sz="3200" dirty="0">
                <a:effectLst/>
                <a:latin typeface="Arial" panose="020B0604020202020204" pitchFamily="34" charset="0"/>
                <a:ea typeface="Times New Roman" panose="02020603050405020304" pitchFamily="18" charset="0"/>
              </a:rPr>
              <a:t>(moderate-severe persistent asthma)</a:t>
            </a:r>
          </a:p>
          <a:p>
            <a:pPr marL="914400"/>
            <a:r>
              <a:rPr lang="en-US" sz="3200" dirty="0">
                <a:latin typeface="Arial" panose="020B0604020202020204" pitchFamily="34" charset="0"/>
                <a:ea typeface="Times New Roman" panose="02020603050405020304" pitchFamily="18" charset="0"/>
              </a:rPr>
              <a:t>Step 5 ≈ (severe persistent asthma)</a:t>
            </a:r>
          </a:p>
          <a:p>
            <a:pPr marL="914400"/>
            <a:r>
              <a:rPr lang="en-US" sz="3200" dirty="0">
                <a:effectLst/>
                <a:latin typeface="Arial" panose="020B0604020202020204" pitchFamily="34" charset="0"/>
                <a:ea typeface="Times New Roman" panose="02020603050405020304" pitchFamily="18" charset="0"/>
              </a:rPr>
              <a:t>Step 6 </a:t>
            </a:r>
            <a:r>
              <a:rPr lang="en-US" sz="3200" dirty="0">
                <a:latin typeface="Arial" panose="020B0604020202020204" pitchFamily="34" charset="0"/>
                <a:ea typeface="Times New Roman" panose="02020603050405020304" pitchFamily="18" charset="0"/>
              </a:rPr>
              <a:t>≈ </a:t>
            </a:r>
            <a:r>
              <a:rPr lang="en-US" sz="3200" dirty="0">
                <a:effectLst/>
                <a:latin typeface="Arial" panose="020B0604020202020204" pitchFamily="34" charset="0"/>
                <a:ea typeface="Times New Roman" panose="02020603050405020304" pitchFamily="18" charset="0"/>
              </a:rPr>
              <a:t>(severe persistent asthma)</a:t>
            </a:r>
          </a:p>
          <a:p>
            <a:endParaRPr lang="en-US" dirty="0"/>
          </a:p>
        </p:txBody>
      </p:sp>
    </p:spTree>
    <p:extLst>
      <p:ext uri="{BB962C8B-B14F-4D97-AF65-F5344CB8AC3E}">
        <p14:creationId xmlns:p14="http://schemas.microsoft.com/office/powerpoint/2010/main" val="40725822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15C2-ADD0-4F18-B7E1-95FF147F3325}"/>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STEP 1 Rx (intermittent asthma)</a:t>
            </a:r>
          </a:p>
        </p:txBody>
      </p:sp>
      <p:sp>
        <p:nvSpPr>
          <p:cNvPr id="3" name="Content Placeholder 2">
            <a:extLst>
              <a:ext uri="{FF2B5EF4-FFF2-40B4-BE49-F238E27FC236}">
                <a16:creationId xmlns:a16="http://schemas.microsoft.com/office/drawing/2014/main" id="{0B30D3ED-D18E-46F8-97C3-CEF99BBAE196}"/>
              </a:ext>
            </a:extLst>
          </p:cNvPr>
          <p:cNvSpPr>
            <a:spLocks noGrp="1"/>
          </p:cNvSpPr>
          <p:nvPr>
            <p:ph idx="1"/>
          </p:nvPr>
        </p:nvSpPr>
        <p:spPr>
          <a:xfrm>
            <a:off x="838200" y="2825330"/>
            <a:ext cx="10515600" cy="3054863"/>
          </a:xfrm>
        </p:spPr>
        <p:txBody>
          <a:bodyPr>
            <a:normAutofit/>
          </a:bodyPr>
          <a:lstStyle/>
          <a:p>
            <a:r>
              <a:rPr lang="en-US" sz="3200" dirty="0">
                <a:latin typeface="Calibri" panose="020F0502020204030204" pitchFamily="34" charset="0"/>
                <a:cs typeface="Calibri" panose="020F0502020204030204" pitchFamily="34" charset="0"/>
              </a:rPr>
              <a:t>Daily medication is NOT needed</a:t>
            </a:r>
          </a:p>
          <a:p>
            <a:r>
              <a:rPr lang="en-US" sz="3200" dirty="0">
                <a:latin typeface="Calibri" panose="020F0502020204030204" pitchFamily="34" charset="0"/>
                <a:cs typeface="Calibri" panose="020F0502020204030204" pitchFamily="34" charset="0"/>
              </a:rPr>
              <a:t>As-needed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a:t>
            </a:r>
            <a:r>
              <a:rPr lang="en-US" sz="3200" dirty="0">
                <a:latin typeface="Calibri" panose="020F0502020204030204" pitchFamily="34" charset="0"/>
                <a:cs typeface="Calibri" panose="020F0502020204030204" pitchFamily="34" charset="0"/>
              </a:rPr>
              <a:t> (albuterol) for rescue therapy</a:t>
            </a:r>
          </a:p>
        </p:txBody>
      </p:sp>
    </p:spTree>
    <p:extLst>
      <p:ext uri="{BB962C8B-B14F-4D97-AF65-F5344CB8AC3E}">
        <p14:creationId xmlns:p14="http://schemas.microsoft.com/office/powerpoint/2010/main" val="1303194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31359-AB69-4F54-9CBA-84F7ABDB0B94}"/>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STEP 2 Rx (mild persistent asthma)</a:t>
            </a:r>
          </a:p>
        </p:txBody>
      </p:sp>
      <p:sp>
        <p:nvSpPr>
          <p:cNvPr id="3" name="Content Placeholder 2">
            <a:extLst>
              <a:ext uri="{FF2B5EF4-FFF2-40B4-BE49-F238E27FC236}">
                <a16:creationId xmlns:a16="http://schemas.microsoft.com/office/drawing/2014/main" id="{8C858446-D585-443F-A0FB-296F969A8C60}"/>
              </a:ext>
            </a:extLst>
          </p:cNvPr>
          <p:cNvSpPr>
            <a:spLocks noGrp="1"/>
          </p:cNvSpPr>
          <p:nvPr>
            <p:ph idx="1"/>
          </p:nvPr>
        </p:nvSpPr>
        <p:spPr/>
        <p:txBody>
          <a:bodyPr>
            <a:normAutofit fontScale="92500"/>
          </a:bodyPr>
          <a:lstStyle/>
          <a:p>
            <a:r>
              <a:rPr lang="en-US" sz="3200" dirty="0">
                <a:latin typeface="Calibri" panose="020F0502020204030204" pitchFamily="34" charset="0"/>
                <a:cs typeface="Calibri" panose="020F0502020204030204" pitchFamily="34" charset="0"/>
              </a:rPr>
              <a:t>Daily low-dose inhaled corticosteroid and</a:t>
            </a:r>
          </a:p>
          <a:p>
            <a:r>
              <a:rPr lang="en-US" sz="3200" dirty="0">
                <a:latin typeface="Calibri" panose="020F0502020204030204" pitchFamily="34" charset="0"/>
                <a:cs typeface="Calibri" panose="020F0502020204030204" pitchFamily="34" charset="0"/>
              </a:rPr>
              <a:t>As-needed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a:t>
            </a:r>
            <a:r>
              <a:rPr lang="en-US" sz="3200" dirty="0">
                <a:latin typeface="Calibri" panose="020F0502020204030204" pitchFamily="34" charset="0"/>
                <a:cs typeface="Calibri" panose="020F0502020204030204" pitchFamily="34" charset="0"/>
              </a:rPr>
              <a:t> (albuterol) for rescue therapy</a:t>
            </a:r>
          </a:p>
          <a:p>
            <a:pPr marL="0" indent="0" algn="ctr">
              <a:buNone/>
            </a:pPr>
            <a:r>
              <a:rPr lang="en-US" sz="3200" b="1" dirty="0">
                <a:latin typeface="Calibri" panose="020F0502020204030204" pitchFamily="34" charset="0"/>
                <a:cs typeface="Calibri" panose="020F0502020204030204" pitchFamily="34" charset="0"/>
              </a:rPr>
              <a:t>-̶  OR –</a:t>
            </a:r>
          </a:p>
          <a:p>
            <a:r>
              <a:rPr lang="en-US" sz="3200" dirty="0">
                <a:latin typeface="Calibri" panose="020F0502020204030204" pitchFamily="34" charset="0"/>
                <a:cs typeface="Calibri" panose="020F0502020204030204" pitchFamily="34" charset="0"/>
              </a:rPr>
              <a:t>As-needed concomitant use of low-dose inhaled corticosteroid and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(e.g., 2-4 puffs of albuterol immediately followed by 80-250 Mcg beclomethasone equivalent) every 4 hours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2624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3F1F3-DD2F-41DB-A8BA-389578A43B90}"/>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STEP 3 Rx (moderate persistent asthma)</a:t>
            </a:r>
          </a:p>
        </p:txBody>
      </p:sp>
      <p:sp>
        <p:nvSpPr>
          <p:cNvPr id="3" name="Content Placeholder 2">
            <a:extLst>
              <a:ext uri="{FF2B5EF4-FFF2-40B4-BE49-F238E27FC236}">
                <a16:creationId xmlns:a16="http://schemas.microsoft.com/office/drawing/2014/main" id="{2FF2777F-11F0-4464-BD60-BEA4B9EAB924}"/>
              </a:ext>
            </a:extLst>
          </p:cNvPr>
          <p:cNvSpPr>
            <a:spLocks noGrp="1"/>
          </p:cNvSpPr>
          <p:nvPr>
            <p:ph idx="1"/>
          </p:nvPr>
        </p:nvSpPr>
        <p:spPr>
          <a:xfrm>
            <a:off x="838200" y="2463679"/>
            <a:ext cx="10515600" cy="4251960"/>
          </a:xfrm>
        </p:spPr>
        <p:txBody>
          <a:bodyPr>
            <a:normAutofit/>
          </a:bodyPr>
          <a:lstStyle/>
          <a:p>
            <a:pPr marL="0" indent="0" algn="ctr">
              <a:buNone/>
            </a:pPr>
            <a:r>
              <a:rPr lang="en-US" sz="3200" b="1" dirty="0">
                <a:solidFill>
                  <a:schemeClr val="accent3"/>
                </a:solidFill>
                <a:latin typeface="Calibri" panose="020F0502020204030204" pitchFamily="34" charset="0"/>
                <a:cs typeface="Calibri" panose="020F0502020204030204" pitchFamily="34" charset="0"/>
              </a:rPr>
              <a:t>(SMART: Single </a:t>
            </a:r>
            <a:r>
              <a:rPr lang="en-US" sz="3200" b="1" u="sng" dirty="0">
                <a:solidFill>
                  <a:schemeClr val="accent3"/>
                </a:solidFill>
                <a:latin typeface="Calibri" panose="020F0502020204030204" pitchFamily="34" charset="0"/>
                <a:cs typeface="Calibri" panose="020F0502020204030204" pitchFamily="34" charset="0"/>
              </a:rPr>
              <a:t>Maintenance AND Rescue</a:t>
            </a:r>
            <a:r>
              <a:rPr lang="en-US" sz="3200" b="1" dirty="0">
                <a:solidFill>
                  <a:schemeClr val="accent3"/>
                </a:solidFill>
                <a:latin typeface="Calibri" panose="020F0502020204030204" pitchFamily="34" charset="0"/>
                <a:cs typeface="Calibri" panose="020F0502020204030204" pitchFamily="34" charset="0"/>
              </a:rPr>
              <a:t> Therapy)</a:t>
            </a:r>
          </a:p>
          <a:p>
            <a:pPr marL="0" indent="0" algn="ctr">
              <a:buNone/>
            </a:pPr>
            <a:endParaRPr lang="en-US" sz="1000" b="1" dirty="0">
              <a:solidFill>
                <a:schemeClr val="accent3"/>
              </a:solidFill>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Daily (1-2 puffs once to twice daily) and as needed (1-2 puffs every 4 hours) combination </a:t>
            </a:r>
            <a:r>
              <a:rPr lang="en-US" sz="3200" u="sng" dirty="0">
                <a:latin typeface="Calibri" panose="020F0502020204030204" pitchFamily="34" charset="0"/>
                <a:cs typeface="Calibri" panose="020F0502020204030204" pitchFamily="34" charset="0"/>
              </a:rPr>
              <a:t>low-dose</a:t>
            </a:r>
            <a:r>
              <a:rPr lang="en-US" sz="3200" dirty="0">
                <a:latin typeface="Calibri" panose="020F0502020204030204" pitchFamily="34" charset="0"/>
                <a:cs typeface="Calibri" panose="020F0502020204030204" pitchFamily="34" charset="0"/>
              </a:rPr>
              <a:t> inhaled corticosteroids and long-acting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fomoterol</a:t>
            </a:r>
            <a:r>
              <a:rPr lang="en-US" sz="3200" dirty="0">
                <a:effectLst/>
                <a:latin typeface="Calibri" panose="020F0502020204030204" pitchFamily="34" charset="0"/>
                <a:ea typeface="Times New Roman" panose="02020603050405020304" pitchFamily="18" charset="0"/>
                <a:cs typeface="Calibri" panose="020F0502020204030204" pitchFamily="34" charset="0"/>
              </a:rPr>
              <a:t>) (to a maximum total daily maintenance and rescue dose of 12 puffs (54 Mcg)</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44002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11C00-149A-41C3-ABF7-70C768E6F853}"/>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STEP 4 Rx (moderate-severe persistent asthma)</a:t>
            </a:r>
          </a:p>
        </p:txBody>
      </p:sp>
      <p:sp>
        <p:nvSpPr>
          <p:cNvPr id="3" name="Content Placeholder 2">
            <a:extLst>
              <a:ext uri="{FF2B5EF4-FFF2-40B4-BE49-F238E27FC236}">
                <a16:creationId xmlns:a16="http://schemas.microsoft.com/office/drawing/2014/main" id="{51CC9387-13AE-4583-9A34-E55B2F77D271}"/>
              </a:ext>
            </a:extLst>
          </p:cNvPr>
          <p:cNvSpPr>
            <a:spLocks noGrp="1"/>
          </p:cNvSpPr>
          <p:nvPr>
            <p:ph idx="1"/>
          </p:nvPr>
        </p:nvSpPr>
        <p:spPr>
          <a:xfrm>
            <a:off x="838200" y="2405748"/>
            <a:ext cx="10515600" cy="4251960"/>
          </a:xfrm>
        </p:spPr>
        <p:txBody>
          <a:bodyPr>
            <a:normAutofit/>
          </a:bodyPr>
          <a:lstStyle/>
          <a:p>
            <a:pPr marL="0" indent="0" algn="ctr">
              <a:buNone/>
            </a:pPr>
            <a:r>
              <a:rPr lang="en-US" sz="3200" b="1" dirty="0">
                <a:solidFill>
                  <a:schemeClr val="accent3"/>
                </a:solidFill>
                <a:latin typeface="Calibri" panose="020F0502020204030204" pitchFamily="34" charset="0"/>
                <a:cs typeface="Calibri" panose="020F0502020204030204" pitchFamily="34" charset="0"/>
              </a:rPr>
              <a:t>(SMART: Single </a:t>
            </a:r>
            <a:r>
              <a:rPr lang="en-US" sz="3200" b="1" u="sng" dirty="0">
                <a:solidFill>
                  <a:schemeClr val="accent3"/>
                </a:solidFill>
                <a:latin typeface="Calibri" panose="020F0502020204030204" pitchFamily="34" charset="0"/>
                <a:cs typeface="Calibri" panose="020F0502020204030204" pitchFamily="34" charset="0"/>
              </a:rPr>
              <a:t>Maintenance AND Rescue</a:t>
            </a:r>
            <a:r>
              <a:rPr lang="en-US" sz="3200" b="1" dirty="0">
                <a:solidFill>
                  <a:schemeClr val="accent3"/>
                </a:solidFill>
                <a:latin typeface="Calibri" panose="020F0502020204030204" pitchFamily="34" charset="0"/>
                <a:cs typeface="Calibri" panose="020F0502020204030204" pitchFamily="34" charset="0"/>
              </a:rPr>
              <a:t> Therapy)</a:t>
            </a:r>
          </a:p>
          <a:p>
            <a:pPr marL="0" indent="0" algn="ctr">
              <a:buNone/>
            </a:pPr>
            <a:endParaRPr lang="en-US" sz="1000" b="1" dirty="0">
              <a:solidFill>
                <a:schemeClr val="accent3"/>
              </a:solidFill>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Daily (1-2 puffs once to twice daily) and as-needed (1-2 puffs every 4 hours) combination </a:t>
            </a:r>
            <a:r>
              <a:rPr lang="en-US" sz="3200" u="sng" dirty="0">
                <a:latin typeface="Calibri" panose="020F0502020204030204" pitchFamily="34" charset="0"/>
                <a:cs typeface="Calibri" panose="020F0502020204030204" pitchFamily="34" charset="0"/>
              </a:rPr>
              <a:t>medium-dose</a:t>
            </a:r>
            <a:r>
              <a:rPr lang="en-US" sz="3200" dirty="0">
                <a:latin typeface="Calibri" panose="020F0502020204030204" pitchFamily="34" charset="0"/>
                <a:cs typeface="Calibri" panose="020F0502020204030204" pitchFamily="34" charset="0"/>
              </a:rPr>
              <a:t> inhaled corticosteroids and long-acting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a:t>
            </a:r>
            <a:r>
              <a:rPr lang="en-US" sz="3200" dirty="0">
                <a:latin typeface="Calibri" panose="020F0502020204030204" pitchFamily="34" charset="0"/>
                <a:cs typeface="Calibri" panose="020F0502020204030204" pitchFamily="34" charset="0"/>
              </a:rPr>
              <a:t> agonists (</a:t>
            </a:r>
            <a:r>
              <a:rPr lang="en-US" sz="3200" dirty="0" err="1">
                <a:latin typeface="Calibri" panose="020F0502020204030204" pitchFamily="34" charset="0"/>
                <a:cs typeface="Calibri" panose="020F0502020204030204" pitchFamily="34" charset="0"/>
              </a:rPr>
              <a:t>fomoterol</a:t>
            </a:r>
            <a:r>
              <a:rPr lang="en-US" sz="3200" dirty="0">
                <a:latin typeface="Calibri" panose="020F0502020204030204" pitchFamily="34" charset="0"/>
                <a:cs typeface="Calibri" panose="020F0502020204030204" pitchFamily="34" charset="0"/>
              </a:rPr>
              <a:t>) (to a maximum total daily maintenance and rescue dose of 12 puffs (54 Mcg)</a:t>
            </a:r>
          </a:p>
        </p:txBody>
      </p:sp>
    </p:spTree>
    <p:extLst>
      <p:ext uri="{BB962C8B-B14F-4D97-AF65-F5344CB8AC3E}">
        <p14:creationId xmlns:p14="http://schemas.microsoft.com/office/powerpoint/2010/main" val="57206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AC509A-FE48-4389-A3DC-68569F78601C}"/>
              </a:ext>
            </a:extLst>
          </p:cNvPr>
          <p:cNvSpPr txBox="1"/>
          <p:nvPr/>
        </p:nvSpPr>
        <p:spPr>
          <a:xfrm>
            <a:off x="936302" y="792605"/>
            <a:ext cx="9937940" cy="5509200"/>
          </a:xfrm>
          <a:prstGeom prst="rect">
            <a:avLst/>
          </a:prstGeom>
          <a:noFill/>
        </p:spPr>
        <p:txBody>
          <a:bodyPr wrap="square">
            <a:spAutoFit/>
          </a:bodyPr>
          <a:lstStyle/>
          <a:p>
            <a:pPr algn="ctr"/>
            <a:r>
              <a:rPr lang="en-US" sz="4000" b="1" i="0" dirty="0">
                <a:solidFill>
                  <a:srgbClr val="0073B5"/>
                </a:solidFill>
                <a:effectLst/>
                <a:latin typeface="cabinsemibold"/>
              </a:rPr>
              <a:t>ASTHMA OVERVIEW</a:t>
            </a:r>
          </a:p>
          <a:p>
            <a:pPr algn="l"/>
            <a:endParaRPr lang="en-US" b="0" i="0" dirty="0">
              <a:solidFill>
                <a:srgbClr val="454545"/>
              </a:solidFill>
              <a:effectLst/>
              <a:latin typeface="Arial" panose="020B0604020202020204" pitchFamily="34" charset="0"/>
            </a:endParaRPr>
          </a:p>
          <a:p>
            <a:pPr algn="l"/>
            <a:endParaRPr lang="en-US" b="0" i="0" dirty="0">
              <a:solidFill>
                <a:srgbClr val="454545"/>
              </a:solidFill>
              <a:effectLst/>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Asthma affects more than 25 million Americans:</a:t>
            </a:r>
          </a:p>
          <a:p>
            <a:pPr marL="1371600" indent="-457200" algn="l">
              <a:buFont typeface="Wingdings" panose="05000000000000000000" pitchFamily="2" charset="2"/>
              <a:buChar char="ü"/>
            </a:pPr>
            <a:r>
              <a:rPr lang="en-US" sz="3200" dirty="0">
                <a:solidFill>
                  <a:srgbClr val="454545"/>
                </a:solidFill>
                <a:latin typeface="Arial" panose="020B0604020202020204" pitchFamily="34" charset="0"/>
              </a:rPr>
              <a:t>About 1 in 13 Americans</a:t>
            </a:r>
            <a:endParaRPr lang="en-US" sz="3200" b="0" i="0" dirty="0">
              <a:solidFill>
                <a:srgbClr val="454545"/>
              </a:solidFill>
              <a:effectLst/>
              <a:latin typeface="Arial" panose="020B0604020202020204" pitchFamily="34" charset="0"/>
            </a:endParaRPr>
          </a:p>
          <a:p>
            <a:pPr marL="1371600" indent="-457200" algn="l">
              <a:buFont typeface="Wingdings" panose="05000000000000000000" pitchFamily="2" charset="2"/>
              <a:buChar char="ü"/>
            </a:pPr>
            <a:r>
              <a:rPr lang="en-US" sz="3200" b="0" i="0" dirty="0">
                <a:solidFill>
                  <a:srgbClr val="454545"/>
                </a:solidFill>
                <a:effectLst/>
                <a:latin typeface="Arial" panose="020B0604020202020204" pitchFamily="34" charset="0"/>
              </a:rPr>
              <a:t>8% of adults and </a:t>
            </a:r>
            <a:r>
              <a:rPr lang="en-US" sz="3200" dirty="0">
                <a:solidFill>
                  <a:srgbClr val="454545"/>
                </a:solidFill>
                <a:latin typeface="Arial" panose="020B0604020202020204" pitchFamily="34" charset="0"/>
              </a:rPr>
              <a:t>7% of children</a:t>
            </a:r>
          </a:p>
          <a:p>
            <a:pPr marL="1371600" indent="-457200" algn="l">
              <a:buFont typeface="Wingdings" panose="05000000000000000000" pitchFamily="2" charset="2"/>
              <a:buChar char="ü"/>
            </a:pPr>
            <a:r>
              <a:rPr lang="en-US" sz="3200" dirty="0">
                <a:solidFill>
                  <a:srgbClr val="454545"/>
                </a:solidFill>
                <a:latin typeface="Arial" panose="020B0604020202020204" pitchFamily="34" charset="0"/>
              </a:rPr>
              <a:t>More women than men / more boys than girls</a:t>
            </a:r>
          </a:p>
          <a:p>
            <a:pPr marL="914400" algn="l"/>
            <a:endParaRPr lang="en-US" sz="1000" dirty="0">
              <a:solidFill>
                <a:srgbClr val="454545"/>
              </a:solidFill>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In 2018 asthma accounted for 178,530 hospit</a:t>
            </a:r>
            <a:r>
              <a:rPr lang="en-US" sz="3200" dirty="0">
                <a:solidFill>
                  <a:srgbClr val="454545"/>
                </a:solidFill>
                <a:latin typeface="Arial" panose="020B0604020202020204" pitchFamily="34" charset="0"/>
              </a:rPr>
              <a:t>al discharges and 1.6 million ED visits</a:t>
            </a:r>
          </a:p>
          <a:p>
            <a:pPr marL="457200" indent="-457200" algn="l">
              <a:buFont typeface="Arial" panose="020B0604020202020204" pitchFamily="34" charset="0"/>
              <a:buChar char="•"/>
            </a:pPr>
            <a:endParaRPr lang="en-US" sz="1000" dirty="0">
              <a:solidFill>
                <a:srgbClr val="454545"/>
              </a:solidFill>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Black Americans are 5 times more likely than whites to visit the ED for asthma</a:t>
            </a:r>
          </a:p>
        </p:txBody>
      </p:sp>
      <p:pic>
        <p:nvPicPr>
          <p:cNvPr id="1028" name="Picture 4" descr="🏥 Hospital Emoji">
            <a:extLst>
              <a:ext uri="{FF2B5EF4-FFF2-40B4-BE49-F238E27FC236}">
                <a16:creationId xmlns:a16="http://schemas.microsoft.com/office/drawing/2014/main" id="{B01ABC86-A29C-46BA-A471-52E6B8084C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8201" y="4909379"/>
            <a:ext cx="1881920" cy="1814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6888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A33F-1AA4-44A3-BE92-074C589300D4}"/>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STEP 5 Rx (severe persistent asthma)</a:t>
            </a:r>
          </a:p>
        </p:txBody>
      </p:sp>
      <p:sp>
        <p:nvSpPr>
          <p:cNvPr id="3" name="Content Placeholder 2">
            <a:extLst>
              <a:ext uri="{FF2B5EF4-FFF2-40B4-BE49-F238E27FC236}">
                <a16:creationId xmlns:a16="http://schemas.microsoft.com/office/drawing/2014/main" id="{196A4019-5149-4ADC-B9FE-8F92205A75C3}"/>
              </a:ext>
            </a:extLst>
          </p:cNvPr>
          <p:cNvSpPr>
            <a:spLocks noGrp="1"/>
          </p:cNvSpPr>
          <p:nvPr>
            <p:ph idx="1"/>
          </p:nvPr>
        </p:nvSpPr>
        <p:spPr>
          <a:xfrm>
            <a:off x="838200" y="2606040"/>
            <a:ext cx="10515600" cy="4251960"/>
          </a:xfrm>
        </p:spPr>
        <p:txBody>
          <a:bodyPr>
            <a:normAutofit/>
          </a:bodyPr>
          <a:lstStyle/>
          <a:p>
            <a:r>
              <a:rPr lang="en-US" sz="3200" dirty="0">
                <a:latin typeface="Calibri" panose="020F0502020204030204" pitchFamily="34" charset="0"/>
                <a:cs typeface="Calibri" panose="020F0502020204030204" pitchFamily="34" charset="0"/>
              </a:rPr>
              <a:t>Daily </a:t>
            </a:r>
            <a:r>
              <a:rPr lang="en-US" sz="3200" u="sng" dirty="0">
                <a:latin typeface="Calibri" panose="020F0502020204030204" pitchFamily="34" charset="0"/>
                <a:cs typeface="Calibri" panose="020F0502020204030204" pitchFamily="34" charset="0"/>
              </a:rPr>
              <a:t>medium- to high-dose</a:t>
            </a:r>
            <a:r>
              <a:rPr lang="en-US" sz="3200" dirty="0">
                <a:latin typeface="Calibri" panose="020F0502020204030204" pitchFamily="34" charset="0"/>
                <a:cs typeface="Calibri" panose="020F0502020204030204" pitchFamily="34" charset="0"/>
              </a:rPr>
              <a:t> inhaled corticosteroids combined with long-acting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a:t>
            </a:r>
            <a:r>
              <a:rPr lang="en-US" sz="3200" dirty="0">
                <a:latin typeface="Calibri" panose="020F0502020204030204" pitchFamily="34" charset="0"/>
                <a:cs typeface="Calibri" panose="020F0502020204030204" pitchFamily="34" charset="0"/>
              </a:rPr>
              <a:t> (</a:t>
            </a:r>
            <a:r>
              <a:rPr lang="en-US" sz="3200" dirty="0" err="1">
                <a:latin typeface="Calibri" panose="020F0502020204030204" pitchFamily="34" charset="0"/>
                <a:cs typeface="Calibri" panose="020F0502020204030204" pitchFamily="34" charset="0"/>
              </a:rPr>
              <a:t>fomoterol</a:t>
            </a:r>
            <a:r>
              <a:rPr lang="en-US" sz="3200" dirty="0">
                <a:latin typeface="Calibri" panose="020F0502020204030204" pitchFamily="34" charset="0"/>
                <a:cs typeface="Calibri" panose="020F0502020204030204" pitchFamily="34" charset="0"/>
              </a:rPr>
              <a:t>) plus an add-on long-acting muscarinic antagonist </a:t>
            </a:r>
          </a:p>
          <a:p>
            <a:r>
              <a:rPr lang="en-US" sz="3200" dirty="0">
                <a:latin typeface="Calibri" panose="020F0502020204030204" pitchFamily="34" charset="0"/>
                <a:cs typeface="Calibri" panose="020F0502020204030204" pitchFamily="34" charset="0"/>
              </a:rPr>
              <a:t>As-needed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a:t>
            </a:r>
            <a:r>
              <a:rPr lang="en-US" sz="3200" dirty="0">
                <a:latin typeface="Calibri" panose="020F0502020204030204" pitchFamily="34" charset="0"/>
                <a:cs typeface="Calibri" panose="020F0502020204030204" pitchFamily="34" charset="0"/>
              </a:rPr>
              <a:t> (albuterol) for rescue therapy</a:t>
            </a:r>
          </a:p>
        </p:txBody>
      </p:sp>
    </p:spTree>
    <p:extLst>
      <p:ext uri="{BB962C8B-B14F-4D97-AF65-F5344CB8AC3E}">
        <p14:creationId xmlns:p14="http://schemas.microsoft.com/office/powerpoint/2010/main" val="21766842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A9AA5-EA51-417E-A2E1-C7A6552A801D}"/>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STEP 6 Rx (severe persistent asthma)</a:t>
            </a:r>
          </a:p>
        </p:txBody>
      </p:sp>
      <p:sp>
        <p:nvSpPr>
          <p:cNvPr id="3" name="Content Placeholder 2">
            <a:extLst>
              <a:ext uri="{FF2B5EF4-FFF2-40B4-BE49-F238E27FC236}">
                <a16:creationId xmlns:a16="http://schemas.microsoft.com/office/drawing/2014/main" id="{2B473C80-E929-49DE-B9D0-59491DD9F0E2}"/>
              </a:ext>
            </a:extLst>
          </p:cNvPr>
          <p:cNvSpPr>
            <a:spLocks noGrp="1"/>
          </p:cNvSpPr>
          <p:nvPr>
            <p:ph idx="1"/>
          </p:nvPr>
        </p:nvSpPr>
        <p:spPr>
          <a:xfrm>
            <a:off x="838200" y="2734275"/>
            <a:ext cx="10515600" cy="4251960"/>
          </a:xfrm>
        </p:spPr>
        <p:txBody>
          <a:bodyPr>
            <a:normAutofit/>
          </a:bodyPr>
          <a:lstStyle/>
          <a:p>
            <a:r>
              <a:rPr lang="en-US" sz="3200" dirty="0">
                <a:latin typeface="Calibri" panose="020F0502020204030204" pitchFamily="34" charset="0"/>
                <a:cs typeface="Calibri" panose="020F0502020204030204" pitchFamily="34" charset="0"/>
              </a:rPr>
              <a:t>Daily </a:t>
            </a:r>
            <a:r>
              <a:rPr lang="en-US" sz="3200" u="sng" dirty="0">
                <a:latin typeface="Calibri" panose="020F0502020204030204" pitchFamily="34" charset="0"/>
                <a:cs typeface="Calibri" panose="020F0502020204030204" pitchFamily="34" charset="0"/>
              </a:rPr>
              <a:t>high-dose</a:t>
            </a:r>
            <a:r>
              <a:rPr lang="en-US" sz="3200" dirty="0">
                <a:latin typeface="Calibri" panose="020F0502020204030204" pitchFamily="34" charset="0"/>
                <a:cs typeface="Calibri" panose="020F0502020204030204" pitchFamily="34" charset="0"/>
              </a:rPr>
              <a:t> inhaled corticosteroids combined with long-acting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fomoterol</a:t>
            </a:r>
            <a:r>
              <a:rPr lang="en-US" sz="3200" dirty="0">
                <a:effectLst/>
                <a:latin typeface="Calibri" panose="020F0502020204030204" pitchFamily="34" charset="0"/>
                <a:ea typeface="Times New Roman" panose="02020603050405020304" pitchFamily="18" charset="0"/>
                <a:cs typeface="Calibri" panose="020F0502020204030204" pitchFamily="34" charset="0"/>
              </a:rPr>
              <a:t>) PLUS oral corticosteroids</a:t>
            </a:r>
          </a:p>
          <a:p>
            <a:r>
              <a:rPr lang="en-US" sz="3200" dirty="0">
                <a:latin typeface="Calibri" panose="020F0502020204030204" pitchFamily="34" charset="0"/>
                <a:cs typeface="Calibri" panose="020F0502020204030204" pitchFamily="34" charset="0"/>
              </a:rPr>
              <a:t>As-needed short-acting </a:t>
            </a:r>
            <a:r>
              <a:rPr lang="en-US" sz="3200"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-agonist (albuterol) for rescue therapy</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48762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mmon Asthma Triggers and How to Treat Asthma Attacks - Hop">
            <a:extLst>
              <a:ext uri="{FF2B5EF4-FFF2-40B4-BE49-F238E27FC236}">
                <a16:creationId xmlns:a16="http://schemas.microsoft.com/office/drawing/2014/main" id="{9D4D34F2-61A1-4CA9-AD73-1E725B34050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60212"/>
            <a:ext cx="4675979" cy="3520713"/>
          </a:xfrm>
          <a:prstGeom prst="rect">
            <a:avLst/>
          </a:prstGeom>
          <a:noFill/>
          <a:ln>
            <a:noFill/>
          </a:ln>
        </p:spPr>
      </p:pic>
      <p:pic>
        <p:nvPicPr>
          <p:cNvPr id="5" name="Picture 4">
            <a:extLst>
              <a:ext uri="{FF2B5EF4-FFF2-40B4-BE49-F238E27FC236}">
                <a16:creationId xmlns:a16="http://schemas.microsoft.com/office/drawing/2014/main" id="{4241F46E-CEFB-4C86-93C7-BA7D7FDC5D50}"/>
              </a:ext>
            </a:extLst>
          </p:cNvPr>
          <p:cNvPicPr>
            <a:picLocks noChangeAspect="1"/>
          </p:cNvPicPr>
          <p:nvPr/>
        </p:nvPicPr>
        <p:blipFill>
          <a:blip r:embed="rId3"/>
          <a:stretch>
            <a:fillRect/>
          </a:stretch>
        </p:blipFill>
        <p:spPr>
          <a:xfrm>
            <a:off x="6561154" y="1784996"/>
            <a:ext cx="3738166" cy="4692459"/>
          </a:xfrm>
          <a:prstGeom prst="rect">
            <a:avLst/>
          </a:prstGeom>
        </p:spPr>
      </p:pic>
      <p:sp>
        <p:nvSpPr>
          <p:cNvPr id="6" name="TextBox 5">
            <a:extLst>
              <a:ext uri="{FF2B5EF4-FFF2-40B4-BE49-F238E27FC236}">
                <a16:creationId xmlns:a16="http://schemas.microsoft.com/office/drawing/2014/main" id="{E28187D9-4AC9-4538-87F8-9C692216E727}"/>
              </a:ext>
            </a:extLst>
          </p:cNvPr>
          <p:cNvSpPr txBox="1"/>
          <p:nvPr/>
        </p:nvSpPr>
        <p:spPr>
          <a:xfrm>
            <a:off x="1625296" y="669189"/>
            <a:ext cx="8941408" cy="707886"/>
          </a:xfrm>
          <a:prstGeom prst="rect">
            <a:avLst/>
          </a:prstGeom>
          <a:noFill/>
        </p:spPr>
        <p:txBody>
          <a:bodyPr wrap="square" rtlCol="0">
            <a:spAutoFit/>
          </a:bodyPr>
          <a:lstStyle/>
          <a:p>
            <a:r>
              <a:rPr lang="en-US" sz="4000" b="1" dirty="0">
                <a:ln w="22225">
                  <a:solidFill>
                    <a:srgbClr val="FF0000"/>
                  </a:solidFill>
                  <a:prstDash val="solid"/>
                </a:ln>
                <a:solidFill>
                  <a:schemeClr val="accent2">
                    <a:lumMod val="40000"/>
                    <a:lumOff val="60000"/>
                  </a:schemeClr>
                </a:solidFill>
                <a:latin typeface="Calibri" panose="020F0502020204030204" pitchFamily="34" charset="0"/>
                <a:cs typeface="Calibri" panose="020F0502020204030204" pitchFamily="34" charset="0"/>
              </a:rPr>
              <a:t>TWO ADDITIONAL ISSUES TO ADDRESS</a:t>
            </a:r>
            <a:endParaRPr lang="en-US" sz="4000" b="1" dirty="0">
              <a:ln w="22225">
                <a:solidFill>
                  <a:srgbClr val="FF0000"/>
                </a:solidFill>
                <a:prstDash val="solid"/>
              </a:ln>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4869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3406-6A2A-427C-9E99-A0D864B674C9}"/>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F0213F78-C424-4520-9D52-8198EAD7E9B9}"/>
              </a:ext>
            </a:extLst>
          </p:cNvPr>
          <p:cNvSpPr>
            <a:spLocks noGrp="1"/>
          </p:cNvSpPr>
          <p:nvPr>
            <p:ph idx="1"/>
          </p:nvPr>
        </p:nvSpPr>
        <p:spPr>
          <a:xfrm>
            <a:off x="838200" y="2334567"/>
            <a:ext cx="10515600" cy="4251960"/>
          </a:xfrm>
        </p:spPr>
        <p:txBody>
          <a:bodyPr>
            <a:normAutofit/>
          </a:bodyPr>
          <a:lstStyle/>
          <a:p>
            <a:pPr marL="514350" indent="-514350">
              <a:buFont typeface="+mj-lt"/>
              <a:buAutoNum type="arabicPeriod" startAt="3"/>
            </a:pPr>
            <a:r>
              <a:rPr lang="en-US" sz="3200" dirty="0">
                <a:effectLst/>
                <a:latin typeface="Calibri" panose="020F0502020204030204" pitchFamily="34" charset="0"/>
                <a:ea typeface="Times New Roman" panose="02020603050405020304" pitchFamily="18" charset="0"/>
                <a:cs typeface="Calibri" panose="020F0502020204030204" pitchFamily="34" charset="0"/>
              </a:rPr>
              <a:t>At each visit monitor adherence to treatment plan, efficacy of the current treatment plan, inhaler use technique, environmental factors, and any comorbid conditions.</a:t>
            </a:r>
          </a:p>
          <a:p>
            <a:pPr marL="514350" indent="-514350">
              <a:buFont typeface="+mj-lt"/>
              <a:buAutoNum type="arabicPeriod" startAt="4"/>
            </a:pPr>
            <a:r>
              <a:rPr lang="en-US" sz="3200" dirty="0">
                <a:effectLst/>
                <a:latin typeface="Calibri" panose="020F0502020204030204" pitchFamily="34" charset="0"/>
                <a:ea typeface="Times New Roman" panose="02020603050405020304" pitchFamily="18" charset="0"/>
                <a:cs typeface="Calibri" panose="020F0502020204030204" pitchFamily="34" charset="0"/>
              </a:rPr>
              <a:t>All students known to have asthma should have access to an albuterol inhaler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at all times</a:t>
            </a:r>
            <a:r>
              <a:rPr lang="en-US" sz="3200" dirty="0">
                <a:effectLst/>
                <a:latin typeface="Calibri" panose="020F0502020204030204" pitchFamily="34" charset="0"/>
                <a:ea typeface="Times New Roman" panose="02020603050405020304" pitchFamily="18" charset="0"/>
                <a:cs typeface="Calibri" panose="020F0502020204030204" pitchFamily="34" charset="0"/>
              </a:rPr>
              <a:t> for Rescue Therapy on center and for off-center trips.</a:t>
            </a: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36372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24253-E842-427E-88FC-71E63EDE5A60}"/>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795CF249-BCE0-408E-80EE-CC943A7CF876}"/>
              </a:ext>
            </a:extLst>
          </p:cNvPr>
          <p:cNvSpPr>
            <a:spLocks noGrp="1"/>
          </p:cNvSpPr>
          <p:nvPr>
            <p:ph idx="1"/>
          </p:nvPr>
        </p:nvSpPr>
        <p:spPr>
          <a:xfrm>
            <a:off x="838200" y="2882112"/>
            <a:ext cx="10515600" cy="2916388"/>
          </a:xfrm>
        </p:spPr>
        <p:txBody>
          <a:bodyPr>
            <a:normAutofit/>
          </a:bodyPr>
          <a:lstStyle/>
          <a:p>
            <a:pPr marL="342900" indent="-342900">
              <a:buFont typeface="+mj-lt"/>
              <a:buAutoNum type="arabicPeriod" startAt="5"/>
            </a:pPr>
            <a:r>
              <a:rPr lang="en-US" sz="3200" dirty="0">
                <a:effectLst/>
                <a:latin typeface="Calibri" panose="020F0502020204030204" pitchFamily="34" charset="0"/>
                <a:ea typeface="Times New Roman" panose="02020603050405020304" pitchFamily="18" charset="0"/>
                <a:cs typeface="Calibri" panose="020F0502020204030204" pitchFamily="34" charset="0"/>
              </a:rPr>
              <a:t>Increasing use of Rescue Therapy to &gt; 2 days per week for symptom relief (not prevention of exercise-induced bronchoconstriction) generally indicates inadequate control and the need to step up treatment.</a:t>
            </a:r>
          </a:p>
          <a:p>
            <a:endParaRPr lang="en-US" sz="3200" dirty="0"/>
          </a:p>
        </p:txBody>
      </p:sp>
    </p:spTree>
    <p:extLst>
      <p:ext uri="{BB962C8B-B14F-4D97-AF65-F5344CB8AC3E}">
        <p14:creationId xmlns:p14="http://schemas.microsoft.com/office/powerpoint/2010/main" val="530167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501DF-9A8D-4043-AEE4-22AF408C1B03}"/>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509DB00F-626F-4772-8ED3-77ED6FF0253F}"/>
              </a:ext>
            </a:extLst>
          </p:cNvPr>
          <p:cNvSpPr>
            <a:spLocks noGrp="1"/>
          </p:cNvSpPr>
          <p:nvPr>
            <p:ph idx="1"/>
          </p:nvPr>
        </p:nvSpPr>
        <p:spPr>
          <a:xfrm>
            <a:off x="838200" y="2307190"/>
            <a:ext cx="10515600" cy="4251960"/>
          </a:xfrm>
        </p:spPr>
        <p:txBody>
          <a:bodyPr>
            <a:normAutofit lnSpcReduction="10000"/>
          </a:bodyPr>
          <a:lstStyle/>
          <a:p>
            <a:pPr marL="514350" indent="-514350">
              <a:buFont typeface="+mj-lt"/>
              <a:buAutoNum type="arabicPeriod" startAt="6"/>
            </a:pPr>
            <a:r>
              <a:rPr lang="en-US" sz="3200" dirty="0">
                <a:effectLst/>
                <a:latin typeface="Calibri" panose="020F0502020204030204" pitchFamily="34" charset="0"/>
                <a:ea typeface="Times New Roman" panose="02020603050405020304" pitchFamily="18" charset="0"/>
                <a:cs typeface="Calibri" panose="020F0502020204030204" pitchFamily="34" charset="0"/>
              </a:rPr>
              <a:t>The differences of </a:t>
            </a:r>
            <a:r>
              <a:rPr lang="en-US" sz="3200" u="sng" dirty="0">
                <a:effectLst/>
                <a:latin typeface="Calibri" panose="020F0502020204030204" pitchFamily="34" charset="0"/>
                <a:ea typeface="Times New Roman" panose="02020603050405020304" pitchFamily="18" charset="0"/>
                <a:cs typeface="Calibri" panose="020F0502020204030204" pitchFamily="34" charset="0"/>
              </a:rPr>
              <a:t>albuterol</a:t>
            </a:r>
            <a:r>
              <a:rPr lang="en-US" sz="3200" dirty="0">
                <a:effectLst/>
                <a:latin typeface="Calibri" panose="020F0502020204030204" pitchFamily="34" charset="0"/>
                <a:ea typeface="Times New Roman" panose="02020603050405020304" pitchFamily="18" charset="0"/>
                <a:cs typeface="Calibri" panose="020F0502020204030204" pitchFamily="34" charset="0"/>
              </a:rPr>
              <a:t> (ProAir, Ventolin and Proventil) compared to </a:t>
            </a:r>
            <a:r>
              <a:rPr lang="en-US" sz="3200" u="sng" dirty="0">
                <a:effectLst/>
                <a:latin typeface="Calibri" panose="020F0502020204030204" pitchFamily="34" charset="0"/>
                <a:ea typeface="Times New Roman" panose="02020603050405020304" pitchFamily="18" charset="0"/>
                <a:cs typeface="Calibri" panose="020F0502020204030204" pitchFamily="34" charset="0"/>
              </a:rPr>
              <a:t>levalbuterol</a:t>
            </a:r>
            <a:r>
              <a:rPr lang="en-US" sz="3200" dirty="0">
                <a:effectLst/>
                <a:latin typeface="Calibri" panose="020F0502020204030204" pitchFamily="34" charset="0"/>
                <a:ea typeface="Times New Roman" panose="02020603050405020304" pitchFamily="18" charset="0"/>
                <a:cs typeface="Calibri" panose="020F0502020204030204" pitchFamily="34" charset="0"/>
              </a:rPr>
              <a:t> (Xopenex) for rescue are negligible.  It is recommended to prime the rescue inhaler before using for the first time and in cases where the inhaler has not been used for more than 2 weeks by releasing four “test sprays” into the air.  Also, it is important that the mouthpiece be washed and dried thoroughly at least once a week.</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3389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630D-A4F8-4DBE-88FB-837996073C43}"/>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NOTE:  CFC and HFC INHALERS</a:t>
            </a:r>
          </a:p>
        </p:txBody>
      </p:sp>
      <p:sp>
        <p:nvSpPr>
          <p:cNvPr id="3" name="Content Placeholder 2">
            <a:extLst>
              <a:ext uri="{FF2B5EF4-FFF2-40B4-BE49-F238E27FC236}">
                <a16:creationId xmlns:a16="http://schemas.microsoft.com/office/drawing/2014/main" id="{DCE6CEEA-07A6-4B8A-B869-F80B0B3F32C8}"/>
              </a:ext>
            </a:extLst>
          </p:cNvPr>
          <p:cNvSpPr>
            <a:spLocks noGrp="1"/>
          </p:cNvSpPr>
          <p:nvPr>
            <p:ph idx="1"/>
          </p:nvPr>
        </p:nvSpPr>
        <p:spPr>
          <a:xfrm>
            <a:off x="838200" y="2201130"/>
            <a:ext cx="10515600" cy="4188719"/>
          </a:xfrm>
        </p:spPr>
        <p:txBody>
          <a:bodyPr>
            <a:noAutofit/>
          </a:bodyPr>
          <a:lstStyle/>
          <a:p>
            <a:r>
              <a:rPr lang="en-US" b="0" i="0" dirty="0">
                <a:solidFill>
                  <a:srgbClr val="202124"/>
                </a:solidFill>
                <a:effectLst/>
                <a:latin typeface="Calibri" panose="020F0502020204030204" pitchFamily="34" charset="0"/>
                <a:cs typeface="Calibri" panose="020F0502020204030204" pitchFamily="34" charset="0"/>
              </a:rPr>
              <a:t>CFC-propelled inhalers were no longer be available after </a:t>
            </a:r>
            <a:r>
              <a:rPr lang="en-US" b="1" i="0" dirty="0">
                <a:solidFill>
                  <a:srgbClr val="202124"/>
                </a:solidFill>
                <a:effectLst/>
                <a:latin typeface="Calibri" panose="020F0502020204030204" pitchFamily="34" charset="0"/>
                <a:cs typeface="Calibri" panose="020F0502020204030204" pitchFamily="34" charset="0"/>
              </a:rPr>
              <a:t>December 31, 2008 due to their environmentally harmful effects on the ozone layer</a:t>
            </a:r>
            <a:r>
              <a:rPr lang="en-US" b="0" i="0" dirty="0">
                <a:solidFill>
                  <a:srgbClr val="202124"/>
                </a:solidFill>
                <a:effectLst/>
                <a:latin typeface="Calibri" panose="020F0502020204030204" pitchFamily="34" charset="0"/>
                <a:cs typeface="Calibri" panose="020F0502020204030204" pitchFamily="34" charset="0"/>
              </a:rPr>
              <a:t>.</a:t>
            </a:r>
          </a:p>
          <a:p>
            <a:r>
              <a:rPr lang="en-US" b="0" i="0" dirty="0">
                <a:solidFill>
                  <a:srgbClr val="202124"/>
                </a:solidFill>
                <a:effectLst/>
                <a:latin typeface="Calibri" panose="020F0502020204030204" pitchFamily="34" charset="0"/>
                <a:cs typeface="Calibri" panose="020F0502020204030204" pitchFamily="34" charset="0"/>
              </a:rPr>
              <a:t>The </a:t>
            </a:r>
            <a:r>
              <a:rPr lang="en-US" b="1" i="0" dirty="0">
                <a:solidFill>
                  <a:srgbClr val="202124"/>
                </a:solidFill>
                <a:effectLst/>
                <a:latin typeface="Calibri" panose="020F0502020204030204" pitchFamily="34" charset="0"/>
                <a:cs typeface="Calibri" panose="020F0502020204030204" pitchFamily="34" charset="0"/>
              </a:rPr>
              <a:t>HFA propellant </a:t>
            </a:r>
            <a:r>
              <a:rPr lang="en-US" b="0" i="0" dirty="0">
                <a:solidFill>
                  <a:srgbClr val="202124"/>
                </a:solidFill>
                <a:effectLst/>
                <a:latin typeface="Calibri" panose="020F0502020204030204" pitchFamily="34" charset="0"/>
                <a:cs typeface="Calibri" panose="020F0502020204030204" pitchFamily="34" charset="0"/>
              </a:rPr>
              <a:t>hydrofluoroalkane </a:t>
            </a:r>
            <a:r>
              <a:rPr lang="en-US" b="1" i="0" dirty="0">
                <a:solidFill>
                  <a:srgbClr val="202124"/>
                </a:solidFill>
                <a:effectLst/>
                <a:latin typeface="Calibri" panose="020F0502020204030204" pitchFamily="34" charset="0"/>
                <a:cs typeface="Calibri" panose="020F0502020204030204" pitchFamily="34" charset="0"/>
              </a:rPr>
              <a:t> is stickier than the CFC propellant chlorofluorocarbons</a:t>
            </a:r>
            <a:r>
              <a:rPr lang="en-US" b="0" i="0" dirty="0">
                <a:solidFill>
                  <a:srgbClr val="202124"/>
                </a:solidFill>
                <a:effectLst/>
                <a:latin typeface="Calibri" panose="020F0502020204030204" pitchFamily="34" charset="0"/>
                <a:cs typeface="Calibri" panose="020F0502020204030204" pitchFamily="34" charset="0"/>
              </a:rPr>
              <a:t>. The HFA propellant may build up where the metal canister meets the plastic case of the MDI.</a:t>
            </a:r>
          </a:p>
          <a:p>
            <a:r>
              <a:rPr lang="en-US" b="0" i="0" dirty="0">
                <a:solidFill>
                  <a:srgbClr val="202124"/>
                </a:solidFill>
                <a:effectLst/>
                <a:latin typeface="Calibri" panose="020F0502020204030204" pitchFamily="34" charset="0"/>
                <a:cs typeface="Calibri" panose="020F0502020204030204" pitchFamily="34" charset="0"/>
              </a:rPr>
              <a:t>Several studies have shown that HFA MDIs deliver albuterol and other medications more effectively into the lung tissue than do CFC MDIs.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1705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501BB-C30E-42A7-BF55-A6F24D95D803}"/>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F4EE41B7-E28E-412D-9275-9E934F9704AB}"/>
              </a:ext>
            </a:extLst>
          </p:cNvPr>
          <p:cNvSpPr>
            <a:spLocks noGrp="1"/>
          </p:cNvSpPr>
          <p:nvPr>
            <p:ph idx="1"/>
          </p:nvPr>
        </p:nvSpPr>
        <p:spPr>
          <a:xfrm>
            <a:off x="838200" y="2340042"/>
            <a:ext cx="10515600" cy="4251960"/>
          </a:xfrm>
        </p:spPr>
        <p:txBody>
          <a:bodyPr>
            <a:normAutofit/>
          </a:bodyPr>
          <a:lstStyle/>
          <a:p>
            <a:pPr marL="514350" indent="-514350">
              <a:buFont typeface="+mj-lt"/>
              <a:buAutoNum type="arabicPeriod" startAt="7"/>
            </a:pPr>
            <a:r>
              <a:rPr lang="en-US" sz="3200" u="sng"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Formoterol</a:t>
            </a:r>
            <a:r>
              <a:rPr lang="en-US" sz="320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is a </a:t>
            </a:r>
            <a:r>
              <a:rPr lang="en-US" sz="3200" dirty="0">
                <a:effectLst/>
                <a:latin typeface="Calibri" panose="020F0502020204030204" pitchFamily="34" charset="0"/>
                <a:ea typeface="Times New Roman" panose="02020603050405020304" pitchFamily="18" charset="0"/>
                <a:cs typeface="Calibri" panose="020F0502020204030204" pitchFamily="34" charset="0"/>
              </a:rPr>
              <a:t>long-acting 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 agonists</a:t>
            </a:r>
            <a:r>
              <a:rPr lang="en-US" sz="320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but because it has a fast onset of action it can also be used as a rescue medication.  </a:t>
            </a:r>
            <a:r>
              <a:rPr lang="en-US" sz="3200" u="sng"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Salmeterol</a:t>
            </a:r>
            <a:r>
              <a:rPr lang="en-US" sz="320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 causes bronchodilation in a slower manner. Both drugs are long-acting.</a:t>
            </a:r>
          </a:p>
          <a:p>
            <a:pPr marL="514350" indent="-514350">
              <a:buFont typeface="+mj-lt"/>
              <a:buAutoNum type="arabicPeriod" startAt="7"/>
            </a:pPr>
            <a:r>
              <a:rPr lang="en-US" sz="3200" dirty="0">
                <a:effectLst/>
                <a:latin typeface="Calibri" panose="020F0502020204030204" pitchFamily="34" charset="0"/>
                <a:ea typeface="Times New Roman" panose="02020603050405020304" pitchFamily="18" charset="0"/>
                <a:cs typeface="Calibri" panose="020F0502020204030204" pitchFamily="34" charset="0"/>
              </a:rPr>
              <a:t>The combination of inhaled corticosteroids and a long-acting β</a:t>
            </a:r>
            <a:r>
              <a:rPr lang="en-US" sz="3200"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dirty="0">
                <a:effectLst/>
                <a:latin typeface="Calibri" panose="020F0502020204030204" pitchFamily="34" charset="0"/>
                <a:ea typeface="Times New Roman" panose="02020603050405020304" pitchFamily="18" charset="0"/>
                <a:cs typeface="Calibri" panose="020F0502020204030204" pitchFamily="34" charset="0"/>
              </a:rPr>
              <a:t> agonists (</a:t>
            </a:r>
            <a:r>
              <a:rPr lang="en-US" sz="3200" dirty="0" err="1">
                <a:effectLst/>
                <a:latin typeface="Calibri" panose="020F0502020204030204" pitchFamily="34" charset="0"/>
                <a:ea typeface="Times New Roman" panose="02020603050405020304" pitchFamily="18" charset="0"/>
                <a:cs typeface="Calibri" panose="020F0502020204030204" pitchFamily="34" charset="0"/>
              </a:rPr>
              <a:t>fomoterol</a:t>
            </a:r>
            <a:r>
              <a:rPr lang="en-US" sz="3200" dirty="0">
                <a:effectLst/>
                <a:latin typeface="Calibri" panose="020F0502020204030204" pitchFamily="34" charset="0"/>
                <a:ea typeface="Times New Roman" panose="02020603050405020304" pitchFamily="18" charset="0"/>
                <a:cs typeface="Calibri" panose="020F0502020204030204" pitchFamily="34" charset="0"/>
              </a:rPr>
              <a:t>) is available and preferably used in a single inhaler.</a:t>
            </a:r>
          </a:p>
        </p:txBody>
      </p:sp>
    </p:spTree>
    <p:extLst>
      <p:ext uri="{BB962C8B-B14F-4D97-AF65-F5344CB8AC3E}">
        <p14:creationId xmlns:p14="http://schemas.microsoft.com/office/powerpoint/2010/main" val="2164340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7CCB4-3D6F-491C-BD4C-CBE950BE3734}"/>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27616B42-FD93-4C06-854F-DA22CD739EBF}"/>
              </a:ext>
            </a:extLst>
          </p:cNvPr>
          <p:cNvSpPr>
            <a:spLocks noGrp="1"/>
          </p:cNvSpPr>
          <p:nvPr>
            <p:ph idx="1"/>
          </p:nvPr>
        </p:nvSpPr>
        <p:spPr>
          <a:xfrm>
            <a:off x="838200" y="2301714"/>
            <a:ext cx="10515600" cy="4251960"/>
          </a:xfrm>
        </p:spPr>
        <p:txBody>
          <a:bodyPr>
            <a:normAutofit/>
          </a:bodyPr>
          <a:lstStyle/>
          <a:p>
            <a:pPr marL="514350" indent="-514350">
              <a:buFont typeface="+mj-lt"/>
              <a:buAutoNum type="arabicPeriod" startAt="9"/>
            </a:pPr>
            <a:r>
              <a:rPr lang="en-US" sz="3200" dirty="0">
                <a:effectLst/>
                <a:latin typeface="Calibri" panose="020F0502020204030204" pitchFamily="34" charset="0"/>
                <a:ea typeface="Times New Roman" panose="02020603050405020304" pitchFamily="18" charset="0"/>
                <a:cs typeface="Calibri" panose="020F0502020204030204" pitchFamily="34" charset="0"/>
              </a:rPr>
              <a:t>Cromolyn, nedocromil, leukotriene receptor antagonists (zileuton and montelukast), and theophylline were not considered for the 2020 update; limited availability and increased need for monitoring side-effects make their use less desirable.  The FDA issued a black-box warning for montelukast in March 2020 due to adverse serious behavior- and mood-related changes.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2982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F56DC-C9E5-4AC7-B2B6-4B71C23D9399}"/>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07A33D92-D67D-4B1A-9930-6D1D0004DC8F}"/>
              </a:ext>
            </a:extLst>
          </p:cNvPr>
          <p:cNvSpPr>
            <a:spLocks noGrp="1"/>
          </p:cNvSpPr>
          <p:nvPr>
            <p:ph idx="1"/>
          </p:nvPr>
        </p:nvSpPr>
        <p:spPr>
          <a:xfrm>
            <a:off x="838200" y="2153439"/>
            <a:ext cx="10515600" cy="4389723"/>
          </a:xfrm>
        </p:spPr>
        <p:txBody>
          <a:bodyPr>
            <a:normAutofit fontScale="77500" lnSpcReduction="20000"/>
          </a:bodyPr>
          <a:lstStyle/>
          <a:p>
            <a:pPr marL="914400" indent="-914400">
              <a:buFont typeface="+mj-lt"/>
              <a:buAutoNum type="arabicPeriod" startAt="10"/>
            </a:pPr>
            <a:r>
              <a:rPr lang="en-US" sz="4100" dirty="0">
                <a:effectLst/>
                <a:latin typeface="Calibri" panose="020F0502020204030204" pitchFamily="34" charset="0"/>
                <a:ea typeface="Times New Roman" panose="02020603050405020304" pitchFamily="18" charset="0"/>
                <a:cs typeface="Calibri" panose="020F0502020204030204" pitchFamily="34" charset="0"/>
              </a:rPr>
              <a:t>Consult with asthma specialist if Step 4 or higher is required.</a:t>
            </a:r>
          </a:p>
          <a:p>
            <a:endParaRPr lang="en-US" sz="3200" dirty="0">
              <a:latin typeface="Calibri" panose="020F0502020204030204" pitchFamily="34" charset="0"/>
              <a:cs typeface="Calibri" panose="020F0502020204030204" pitchFamily="34" charset="0"/>
            </a:endParaRPr>
          </a:p>
          <a:p>
            <a:pPr marL="1828800"/>
            <a:r>
              <a:rPr lang="en-US" sz="3200" dirty="0">
                <a:latin typeface="Arial" panose="020B0604020202020204" pitchFamily="34" charset="0"/>
                <a:ea typeface="Times New Roman" panose="02020603050405020304" pitchFamily="18" charset="0"/>
              </a:rPr>
              <a:t>Step 1 (intermittent asthma)</a:t>
            </a:r>
          </a:p>
          <a:p>
            <a:pPr marL="1828800"/>
            <a:r>
              <a:rPr lang="en-US" sz="3200" dirty="0">
                <a:effectLst/>
                <a:latin typeface="Arial" panose="020B0604020202020204" pitchFamily="34" charset="0"/>
                <a:ea typeface="Times New Roman" panose="02020603050405020304" pitchFamily="18" charset="0"/>
              </a:rPr>
              <a:t>Step 2 (mild persistent asthma)</a:t>
            </a:r>
          </a:p>
          <a:p>
            <a:pPr marL="1828800"/>
            <a:r>
              <a:rPr lang="en-US" sz="3200" dirty="0">
                <a:latin typeface="Arial" panose="020B0604020202020204" pitchFamily="34" charset="0"/>
                <a:ea typeface="Times New Roman" panose="02020603050405020304" pitchFamily="18" charset="0"/>
              </a:rPr>
              <a:t>Step 3 (moderate persistent asthma)</a:t>
            </a:r>
          </a:p>
          <a:p>
            <a:pPr marL="1828800"/>
            <a:r>
              <a:rPr lang="en-US" sz="3200" dirty="0">
                <a:effectLst/>
                <a:latin typeface="Arial" panose="020B0604020202020204" pitchFamily="34" charset="0"/>
                <a:ea typeface="Times New Roman" panose="02020603050405020304" pitchFamily="18" charset="0"/>
              </a:rPr>
              <a:t>Step 4 (moderate-severe persistent asthma)</a:t>
            </a:r>
          </a:p>
          <a:p>
            <a:pPr marL="1828800"/>
            <a:r>
              <a:rPr lang="en-US" sz="3200" dirty="0">
                <a:latin typeface="Arial" panose="020B0604020202020204" pitchFamily="34" charset="0"/>
                <a:ea typeface="Times New Roman" panose="02020603050405020304" pitchFamily="18" charset="0"/>
              </a:rPr>
              <a:t>Step 5 (severe persistent asthma)</a:t>
            </a:r>
          </a:p>
          <a:p>
            <a:pPr marL="1828800"/>
            <a:r>
              <a:rPr lang="en-US" sz="3200" dirty="0">
                <a:effectLst/>
                <a:latin typeface="Arial" panose="020B0604020202020204" pitchFamily="34" charset="0"/>
                <a:ea typeface="Times New Roman" panose="02020603050405020304" pitchFamily="18" charset="0"/>
              </a:rPr>
              <a:t>Step 6 (severe persistent asthma)</a:t>
            </a:r>
          </a:p>
          <a:p>
            <a:endParaRPr lang="en-US" sz="3200" dirty="0">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C49B4466-068F-4B0B-8E66-8F46225A69C9}"/>
              </a:ext>
            </a:extLst>
          </p:cNvPr>
          <p:cNvCxnSpPr/>
          <p:nvPr/>
        </p:nvCxnSpPr>
        <p:spPr>
          <a:xfrm>
            <a:off x="1555028" y="4982659"/>
            <a:ext cx="7818941" cy="438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72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E81153-1664-4225-8DAB-AE47206B424F}"/>
              </a:ext>
            </a:extLst>
          </p:cNvPr>
          <p:cNvSpPr txBox="1"/>
          <p:nvPr/>
        </p:nvSpPr>
        <p:spPr>
          <a:xfrm>
            <a:off x="980105" y="787863"/>
            <a:ext cx="10233616" cy="3662541"/>
          </a:xfrm>
          <a:prstGeom prst="rect">
            <a:avLst/>
          </a:prstGeom>
          <a:noFill/>
        </p:spPr>
        <p:txBody>
          <a:bodyPr wrap="square">
            <a:spAutoFit/>
          </a:bodyPr>
          <a:lstStyle/>
          <a:p>
            <a:pPr algn="ctr"/>
            <a:r>
              <a:rPr lang="en-US" sz="4000" b="1" i="0" dirty="0">
                <a:solidFill>
                  <a:srgbClr val="0073B5"/>
                </a:solidFill>
                <a:effectLst/>
                <a:latin typeface="cabinsemibold"/>
              </a:rPr>
              <a:t>ASTHMA OVERVIEW</a:t>
            </a:r>
          </a:p>
          <a:p>
            <a:pPr marL="457200" indent="-457200" algn="l">
              <a:buFont typeface="Arial" panose="020B0604020202020204" pitchFamily="34" charset="0"/>
              <a:buChar char="•"/>
            </a:pPr>
            <a:endParaRPr lang="en-US" sz="1800" dirty="0">
              <a:solidFill>
                <a:srgbClr val="454545"/>
              </a:solidFill>
              <a:latin typeface="Arial" panose="020B0604020202020204" pitchFamily="34" charset="0"/>
            </a:endParaRPr>
          </a:p>
          <a:p>
            <a:pPr marL="457200" indent="-457200" algn="l">
              <a:buFont typeface="Arial" panose="020B0604020202020204" pitchFamily="34" charset="0"/>
              <a:buChar char="•"/>
            </a:pPr>
            <a:endParaRPr lang="en-US" dirty="0">
              <a:solidFill>
                <a:srgbClr val="454545"/>
              </a:solidFill>
              <a:latin typeface="Arial" panose="020B0604020202020204" pitchFamily="34" charset="0"/>
            </a:endParaRPr>
          </a:p>
          <a:p>
            <a:pPr marL="457200" indent="-457200" algn="l">
              <a:buFont typeface="Arial" panose="020B0604020202020204" pitchFamily="34" charset="0"/>
              <a:buChar char="•"/>
            </a:pPr>
            <a:endParaRPr lang="en-US" sz="1800" dirty="0">
              <a:solidFill>
                <a:srgbClr val="454545"/>
              </a:solidFill>
              <a:latin typeface="Arial" panose="020B0604020202020204" pitchFamily="34" charset="0"/>
            </a:endParaRPr>
          </a:p>
          <a:p>
            <a:pPr marL="457200" indent="-457200" algn="l">
              <a:buFont typeface="Arial" panose="020B0604020202020204" pitchFamily="34" charset="0"/>
              <a:buChar char="•"/>
            </a:pPr>
            <a:r>
              <a:rPr lang="en-US" sz="3200" dirty="0">
                <a:solidFill>
                  <a:srgbClr val="454545"/>
                </a:solidFill>
                <a:latin typeface="Arial" panose="020B0604020202020204" pitchFamily="34" charset="0"/>
              </a:rPr>
              <a:t>3,524 people died from asthma in 2019, many deaths were avoidable with proper treatment and care</a:t>
            </a:r>
          </a:p>
          <a:p>
            <a:pPr marL="457200" indent="-457200" algn="l">
              <a:buFont typeface="Arial" panose="020B0604020202020204" pitchFamily="34" charset="0"/>
              <a:buChar char="•"/>
            </a:pPr>
            <a:endParaRPr lang="en-US" sz="1000" dirty="0">
              <a:solidFill>
                <a:srgbClr val="454545"/>
              </a:solidFill>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Black Americans are nearly 3 times more likely to die from asthma that whites</a:t>
            </a:r>
          </a:p>
        </p:txBody>
      </p:sp>
      <p:pic>
        <p:nvPicPr>
          <p:cNvPr id="3074" name="Picture 2" descr="10 Most Common Funeral Flower Etiquette Questions">
            <a:extLst>
              <a:ext uri="{FF2B5EF4-FFF2-40B4-BE49-F238E27FC236}">
                <a16:creationId xmlns:a16="http://schemas.microsoft.com/office/drawing/2014/main" id="{44E0FD18-07DF-4676-8BB0-CFD3F6DEC8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6329" y="430400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8368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B7EA3-FF63-4CA6-819B-872C34AF939C}"/>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EXERCISE-INDUCED ASTHMA</a:t>
            </a:r>
          </a:p>
        </p:txBody>
      </p:sp>
      <p:sp>
        <p:nvSpPr>
          <p:cNvPr id="3" name="Content Placeholder 2">
            <a:extLst>
              <a:ext uri="{FF2B5EF4-FFF2-40B4-BE49-F238E27FC236}">
                <a16:creationId xmlns:a16="http://schemas.microsoft.com/office/drawing/2014/main" id="{81BBB545-8E43-4CFB-83E9-F804F22A81E6}"/>
              </a:ext>
            </a:extLst>
          </p:cNvPr>
          <p:cNvSpPr>
            <a:spLocks noGrp="1"/>
          </p:cNvSpPr>
          <p:nvPr>
            <p:ph idx="1"/>
          </p:nvPr>
        </p:nvSpPr>
        <p:spPr>
          <a:xfrm>
            <a:off x="838200" y="2564536"/>
            <a:ext cx="10515600" cy="4251960"/>
          </a:xfrm>
        </p:spPr>
        <p:txBody>
          <a:bodyPr>
            <a:normAutofit/>
          </a:bodyPr>
          <a:lstStyle/>
          <a:p>
            <a:pPr algn="l"/>
            <a:r>
              <a:rPr lang="en-US" sz="3200" b="1" i="0" dirty="0">
                <a:solidFill>
                  <a:srgbClr val="000000"/>
                </a:solidFill>
                <a:effectLst/>
                <a:latin typeface="Calibri" panose="020F0502020204030204" pitchFamily="34" charset="0"/>
                <a:cs typeface="Calibri" panose="020F0502020204030204" pitchFamily="34" charset="0"/>
              </a:rPr>
              <a:t>Short-Acting </a:t>
            </a:r>
            <a:r>
              <a:rPr lang="en-US" sz="3200" b="1" dirty="0">
                <a:effectLst/>
                <a:latin typeface="Calibri" panose="020F0502020204030204" pitchFamily="34" charset="0"/>
                <a:ea typeface="Times New Roman" panose="02020603050405020304" pitchFamily="18" charset="0"/>
                <a:cs typeface="Calibri" panose="020F0502020204030204" pitchFamily="34" charset="0"/>
              </a:rPr>
              <a:t>β</a:t>
            </a:r>
            <a:r>
              <a:rPr lang="en-US" sz="32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3200" b="1" dirty="0">
                <a:effectLst/>
                <a:latin typeface="Calibri" panose="020F0502020204030204" pitchFamily="34" charset="0"/>
                <a:ea typeface="Times New Roman" panose="02020603050405020304" pitchFamily="18" charset="0"/>
                <a:cs typeface="Calibri" panose="020F0502020204030204" pitchFamily="34" charset="0"/>
              </a:rPr>
              <a:t>-agonist</a:t>
            </a:r>
            <a:r>
              <a:rPr lang="en-US" sz="3200" b="1" dirty="0">
                <a:latin typeface="Calibri" panose="020F0502020204030204" pitchFamily="34" charset="0"/>
                <a:cs typeface="Calibri" panose="020F0502020204030204" pitchFamily="34" charset="0"/>
              </a:rPr>
              <a:t> (albuterol):</a:t>
            </a:r>
            <a:endParaRPr lang="en-US" sz="3200" b="0" i="0" dirty="0">
              <a:solidFill>
                <a:srgbClr val="000000"/>
              </a:solidFill>
              <a:effectLst/>
              <a:latin typeface="Calibri" panose="020F0502020204030204" pitchFamily="34" charset="0"/>
              <a:cs typeface="Calibri" panose="020F0502020204030204" pitchFamily="34" charset="0"/>
            </a:endParaRPr>
          </a:p>
          <a:p>
            <a:pPr algn="l"/>
            <a:r>
              <a:rPr lang="en-US" sz="3200" dirty="0">
                <a:solidFill>
                  <a:srgbClr val="000000"/>
                </a:solidFill>
                <a:latin typeface="Calibri" panose="020F0502020204030204" pitchFamily="34" charset="0"/>
                <a:cs typeface="Calibri" panose="020F0502020204030204" pitchFamily="34" charset="0"/>
              </a:rPr>
              <a:t>U</a:t>
            </a:r>
            <a:r>
              <a:rPr lang="en-US" sz="3200" b="0" i="0" dirty="0">
                <a:solidFill>
                  <a:srgbClr val="000000"/>
                </a:solidFill>
                <a:effectLst/>
                <a:latin typeface="Calibri" panose="020F0502020204030204" pitchFamily="34" charset="0"/>
                <a:cs typeface="Calibri" panose="020F0502020204030204" pitchFamily="34" charset="0"/>
              </a:rPr>
              <a:t>se 5 to 20 minutes (optimally 15) minutes before exercise.</a:t>
            </a:r>
            <a:r>
              <a:rPr lang="en-US" sz="3200" b="0" i="0" dirty="0">
                <a:solidFill>
                  <a:srgbClr val="2F4A8B"/>
                </a:solidFill>
                <a:effectLst/>
                <a:latin typeface="Calibri" panose="020F0502020204030204" pitchFamily="34" charset="0"/>
                <a:cs typeface="Calibri" panose="020F0502020204030204" pitchFamily="34" charset="0"/>
              </a:rPr>
              <a:t>  </a:t>
            </a:r>
            <a:r>
              <a:rPr lang="en-US" sz="3200" b="0" i="0" dirty="0">
                <a:solidFill>
                  <a:srgbClr val="000000"/>
                </a:solidFill>
                <a:effectLst/>
                <a:latin typeface="Calibri" panose="020F0502020204030204" pitchFamily="34" charset="0"/>
                <a:cs typeface="Calibri" panose="020F0502020204030204" pitchFamily="34" charset="0"/>
              </a:rPr>
              <a:t>The bronchodilation is of rapid onset and can last 2 to 4 hours. Tolerance can develop with frequent use </a:t>
            </a:r>
            <a:r>
              <a:rPr lang="en-US" sz="3200" dirty="0">
                <a:solidFill>
                  <a:srgbClr val="000000"/>
                </a:solidFill>
                <a:latin typeface="Calibri" panose="020F0502020204030204" pitchFamily="34" charset="0"/>
                <a:cs typeface="Calibri" panose="020F0502020204030204" pitchFamily="34" charset="0"/>
              </a:rPr>
              <a:t>but </a:t>
            </a:r>
            <a:r>
              <a:rPr lang="en-US" sz="3200" b="0" i="0" dirty="0">
                <a:solidFill>
                  <a:srgbClr val="000000"/>
                </a:solidFill>
                <a:effectLst/>
                <a:latin typeface="Calibri" panose="020F0502020204030204" pitchFamily="34" charset="0"/>
                <a:cs typeface="Calibri" panose="020F0502020204030204" pitchFamily="34" charset="0"/>
              </a:rPr>
              <a:t> are the preferred first-line treatment and have limited side effects.</a:t>
            </a:r>
            <a:r>
              <a:rPr lang="en-US" sz="3200" b="0" i="0" dirty="0">
                <a:solidFill>
                  <a:srgbClr val="2F4A8B"/>
                </a:solidFill>
                <a:effectLst/>
                <a:latin typeface="Calibri" panose="020F0502020204030204" pitchFamily="34" charset="0"/>
                <a:cs typeface="Calibri" panose="020F0502020204030204" pitchFamily="34" charset="0"/>
              </a:rPr>
              <a:t> </a:t>
            </a:r>
            <a:endParaRPr lang="en-US" sz="3200" b="0" i="0" dirty="0">
              <a:solidFill>
                <a:srgbClr val="000000"/>
              </a:solidFill>
              <a:effectLst/>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8966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5C75C-60BD-4554-9B1C-307727EBEF29}"/>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JC ASTHMA TREATMENT GUIDELINE CONTINUED</a:t>
            </a:r>
          </a:p>
        </p:txBody>
      </p:sp>
      <p:sp>
        <p:nvSpPr>
          <p:cNvPr id="3" name="Content Placeholder 2">
            <a:extLst>
              <a:ext uri="{FF2B5EF4-FFF2-40B4-BE49-F238E27FC236}">
                <a16:creationId xmlns:a16="http://schemas.microsoft.com/office/drawing/2014/main" id="{7E36AE01-6825-47D2-A413-03CC3A43205F}"/>
              </a:ext>
            </a:extLst>
          </p:cNvPr>
          <p:cNvSpPr>
            <a:spLocks noGrp="1"/>
          </p:cNvSpPr>
          <p:nvPr>
            <p:ph idx="1"/>
          </p:nvPr>
        </p:nvSpPr>
        <p:spPr>
          <a:xfrm>
            <a:off x="838200" y="1929384"/>
            <a:ext cx="10515600" cy="4849222"/>
          </a:xfrm>
        </p:spPr>
        <p:txBody>
          <a:bodyPr>
            <a:normAutofit/>
          </a:bodyPr>
          <a:lstStyle/>
          <a:p>
            <a:pPr marL="0" marR="0">
              <a:spcBef>
                <a:spcPts val="0"/>
              </a:spcBef>
              <a:spcAft>
                <a:spcPts val="0"/>
              </a:spcAft>
            </a:pPr>
            <a:r>
              <a:rPr lang="en-US" sz="2400" b="1" dirty="0">
                <a:effectLst/>
                <a:latin typeface="Arial" panose="020B0604020202020204" pitchFamily="34" charset="0"/>
                <a:ea typeface="Times New Roman" panose="02020603050405020304" pitchFamily="18" charset="0"/>
              </a:rPr>
              <a:t>WHEN TO REFER TO THE CENTER PHYSICIAN</a:t>
            </a:r>
            <a:endParaRPr lang="en-US" sz="2400" dirty="0">
              <a:effectLst/>
              <a:latin typeface="Arial" panose="020B0604020202020204" pitchFamily="34" charset="0"/>
              <a:ea typeface="Times New Roman" panose="02020603050405020304" pitchFamily="18" charset="0"/>
            </a:endParaRPr>
          </a:p>
          <a:p>
            <a:pPr marL="0" marR="0" indent="0">
              <a:spcBef>
                <a:spcPts val="0"/>
              </a:spcBef>
              <a:spcAft>
                <a:spcPts val="0"/>
              </a:spcAft>
              <a:buNone/>
            </a:pPr>
            <a:endParaRPr lang="en-US" sz="18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273050" algn="l"/>
              </a:tabLst>
            </a:pPr>
            <a:r>
              <a:rPr lang="en-US" sz="2400" dirty="0">
                <a:effectLst/>
                <a:latin typeface="Arial" panose="020B0604020202020204" pitchFamily="34" charset="0"/>
                <a:ea typeface="Times New Roman" panose="02020603050405020304" pitchFamily="18" charset="0"/>
              </a:rPr>
              <a:t>If the student’s wheezing does not respond within 10-15 minutes to 2-3 inhalations from an albuterol inhaler</a:t>
            </a:r>
          </a:p>
          <a:p>
            <a:pPr marR="0" indent="0">
              <a:spcBef>
                <a:spcPts val="0"/>
              </a:spcBef>
              <a:spcAft>
                <a:spcPts val="0"/>
              </a:spcAft>
              <a:buNone/>
            </a:pPr>
            <a:endParaRPr lang="en-US" sz="24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273050" algn="l"/>
              </a:tabLst>
            </a:pPr>
            <a:r>
              <a:rPr lang="en-US" sz="2400" dirty="0">
                <a:effectLst/>
                <a:latin typeface="Arial" panose="020B0604020202020204" pitchFamily="34" charset="0"/>
                <a:ea typeface="Times New Roman" panose="02020603050405020304" pitchFamily="18" charset="0"/>
              </a:rPr>
              <a:t>If the student presents with severe wheezing, muscle retractions, gasping, blue color or other signs of respiratory distress </a:t>
            </a:r>
          </a:p>
          <a:p>
            <a:pPr marR="0" indent="0">
              <a:spcBef>
                <a:spcPts val="0"/>
              </a:spcBef>
              <a:spcAft>
                <a:spcPts val="0"/>
              </a:spcAft>
              <a:buNone/>
            </a:pPr>
            <a:endParaRPr lang="en-US" sz="24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273050" algn="l"/>
              </a:tabLst>
            </a:pPr>
            <a:r>
              <a:rPr lang="en-US" sz="2400" dirty="0">
                <a:effectLst/>
                <a:latin typeface="Arial" panose="020B0604020202020204" pitchFamily="34" charset="0"/>
                <a:ea typeface="Times New Roman" panose="02020603050405020304" pitchFamily="18" charset="0"/>
              </a:rPr>
              <a:t>Students with increasing use of</a:t>
            </a:r>
            <a:r>
              <a:rPr lang="en-US" sz="2400" b="1" i="1" dirty="0">
                <a:effectLst/>
                <a:latin typeface="Arial" panose="020B0604020202020204" pitchFamily="34" charset="0"/>
                <a:ea typeface="Times New Roman" panose="02020603050405020304" pitchFamily="18" charset="0"/>
              </a:rPr>
              <a:t> </a:t>
            </a:r>
            <a:r>
              <a:rPr lang="en-US" sz="2400" dirty="0">
                <a:effectLst/>
                <a:latin typeface="Arial" panose="020B0604020202020204" pitchFamily="34" charset="0"/>
                <a:ea typeface="Times New Roman" panose="02020603050405020304" pitchFamily="18" charset="0"/>
              </a:rPr>
              <a:t>short-acting inhaled β</a:t>
            </a:r>
            <a:r>
              <a:rPr lang="en-US" sz="2400" baseline="-25000" dirty="0">
                <a:effectLst/>
                <a:latin typeface="Arial" panose="020B0604020202020204" pitchFamily="34" charset="0"/>
                <a:ea typeface="Times New Roman" panose="02020603050405020304" pitchFamily="18" charset="0"/>
              </a:rPr>
              <a:t>2</a:t>
            </a:r>
            <a:r>
              <a:rPr lang="en-US" sz="2400" dirty="0">
                <a:effectLst/>
                <a:latin typeface="Arial" panose="020B0604020202020204" pitchFamily="34" charset="0"/>
                <a:ea typeface="Times New Roman" panose="02020603050405020304" pitchFamily="18" charset="0"/>
              </a:rPr>
              <a:t> agonists</a:t>
            </a:r>
          </a:p>
          <a:p>
            <a:pPr marR="0" indent="0">
              <a:spcBef>
                <a:spcPts val="0"/>
              </a:spcBef>
              <a:spcAft>
                <a:spcPts val="0"/>
              </a:spcAft>
              <a:buNone/>
            </a:pPr>
            <a:endParaRPr lang="en-US" sz="24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273050" algn="l"/>
              </a:tabLst>
            </a:pPr>
            <a:r>
              <a:rPr lang="en-US" sz="2400" dirty="0">
                <a:effectLst/>
                <a:latin typeface="Arial" panose="020B0604020202020204" pitchFamily="34" charset="0"/>
                <a:ea typeface="Times New Roman" panose="02020603050405020304" pitchFamily="18" charset="0"/>
              </a:rPr>
              <a:t>Students who require daily medication for asthma management should be seen at least monthly</a:t>
            </a:r>
          </a:p>
        </p:txBody>
      </p:sp>
    </p:spTree>
    <p:extLst>
      <p:ext uri="{BB962C8B-B14F-4D97-AF65-F5344CB8AC3E}">
        <p14:creationId xmlns:p14="http://schemas.microsoft.com/office/powerpoint/2010/main" val="40508159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7 How to: Zoom, Pronto, Q&amp;A, Contact me, &amp; Group work,: DE CON Sandbox -  Duno">
            <a:extLst>
              <a:ext uri="{FF2B5EF4-FFF2-40B4-BE49-F238E27FC236}">
                <a16:creationId xmlns:a16="http://schemas.microsoft.com/office/drawing/2014/main" id="{B24614FC-FB36-42B5-A33B-45ED7CCF9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560" y="246395"/>
            <a:ext cx="11290377" cy="6165356"/>
          </a:xfrm>
          <a:prstGeom prst="rect">
            <a:avLst/>
          </a:prstGeom>
          <a:noFill/>
          <a:extLst>
            <a:ext uri="{909E8E84-426E-40DD-AFC4-6F175D3DCCD1}">
              <a14:hiddenFill xmlns:a14="http://schemas.microsoft.com/office/drawing/2010/main">
                <a:solidFill>
                  <a:srgbClr val="FFFFFF"/>
                </a:solidFill>
              </a14:hiddenFill>
            </a:ext>
          </a:extLst>
        </p:spPr>
      </p:pic>
      <p:sp>
        <p:nvSpPr>
          <p:cNvPr id="4" name="Thought Bubble: Cloud 3">
            <a:extLst>
              <a:ext uri="{FF2B5EF4-FFF2-40B4-BE49-F238E27FC236}">
                <a16:creationId xmlns:a16="http://schemas.microsoft.com/office/drawing/2014/main" id="{A81A4974-21A6-4038-A465-F8CCA6EA611E}"/>
              </a:ext>
            </a:extLst>
          </p:cNvPr>
          <p:cNvSpPr/>
          <p:nvPr/>
        </p:nvSpPr>
        <p:spPr>
          <a:xfrm>
            <a:off x="9653189" y="87622"/>
            <a:ext cx="2392771" cy="991041"/>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7D4FAF7-122B-420E-9BC9-B715CEEFE1CF}"/>
              </a:ext>
            </a:extLst>
          </p:cNvPr>
          <p:cNvSpPr txBox="1"/>
          <p:nvPr/>
        </p:nvSpPr>
        <p:spPr>
          <a:xfrm>
            <a:off x="9992698" y="167643"/>
            <a:ext cx="1982110" cy="830997"/>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I hope they don’t ask me about all those asthma drugs.</a:t>
            </a:r>
          </a:p>
        </p:txBody>
      </p:sp>
    </p:spTree>
    <p:extLst>
      <p:ext uri="{BB962C8B-B14F-4D97-AF65-F5344CB8AC3E}">
        <p14:creationId xmlns:p14="http://schemas.microsoft.com/office/powerpoint/2010/main" val="17932114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78F8-A4C6-45AA-AA44-8F2B827F7C17}"/>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362482B-6536-4556-B026-CFB1BB88D381}"/>
              </a:ext>
            </a:extLst>
          </p:cNvPr>
          <p:cNvSpPr>
            <a:spLocks noGrp="1"/>
          </p:cNvSpPr>
          <p:nvPr>
            <p:ph idx="1"/>
          </p:nvPr>
        </p:nvSpPr>
        <p:spPr/>
        <p:txBody>
          <a:bodyPr>
            <a:normAutofit/>
          </a:bodyPr>
          <a:lstStyle/>
          <a:p>
            <a:r>
              <a:rPr lang="en-US" sz="3200" b="1" i="1" dirty="0">
                <a:latin typeface="Calibri" panose="020F0502020204030204" pitchFamily="34" charset="0"/>
                <a:cs typeface="Calibri" panose="020F0502020204030204" pitchFamily="34" charset="0"/>
              </a:rPr>
              <a:t>JAMA 2020; 324(22): 2301-2317</a:t>
            </a:r>
            <a:r>
              <a:rPr lang="en-US" sz="3200" dirty="0">
                <a:latin typeface="Calibri" panose="020F0502020204030204" pitchFamily="34" charset="0"/>
                <a:cs typeface="Calibri" panose="020F0502020204030204" pitchFamily="34" charset="0"/>
              </a:rPr>
              <a:t>: “Managing Asthma in Adolescents and Adults - 2020 Asthma Guideline Update From the NAEPP”</a:t>
            </a:r>
          </a:p>
          <a:p>
            <a:r>
              <a:rPr lang="en-US" sz="3200" b="1" i="1" dirty="0">
                <a:latin typeface="Calibri" panose="020F0502020204030204" pitchFamily="34" charset="0"/>
                <a:cs typeface="Calibri" panose="020F0502020204030204" pitchFamily="34" charset="0"/>
              </a:rPr>
              <a:t>J Allergy Clin Immunol. 2020; 146: 1217-1270</a:t>
            </a:r>
            <a:r>
              <a:rPr lang="en-US" sz="3200" dirty="0">
                <a:latin typeface="Calibri" panose="020F0502020204030204" pitchFamily="34" charset="0"/>
                <a:cs typeface="Calibri" panose="020F0502020204030204" pitchFamily="34" charset="0"/>
              </a:rPr>
              <a:t>: “Expert Panel Working Group of the NHLBI.  Focused updates to the asthma management guidelines: a report from the NAEPP Coordinating Committee Expert Panel Working Group.”</a:t>
            </a:r>
          </a:p>
          <a:p>
            <a:endParaRPr lang="en-US" sz="3200" dirty="0">
              <a:latin typeface="Calibri" panose="020F0502020204030204" pitchFamily="34" charset="0"/>
              <a:cs typeface="Calibri" panose="020F0502020204030204" pitchFamily="34" charset="0"/>
            </a:endParaRPr>
          </a:p>
          <a:p>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101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43F4C3-EAC2-41F4-ACF6-36028A2AFD4A}"/>
              </a:ext>
            </a:extLst>
          </p:cNvPr>
          <p:cNvSpPr txBox="1"/>
          <p:nvPr/>
        </p:nvSpPr>
        <p:spPr>
          <a:xfrm>
            <a:off x="646103" y="764983"/>
            <a:ext cx="10814012" cy="2893100"/>
          </a:xfrm>
          <a:prstGeom prst="rect">
            <a:avLst/>
          </a:prstGeom>
          <a:noFill/>
        </p:spPr>
        <p:txBody>
          <a:bodyPr wrap="square">
            <a:spAutoFit/>
          </a:bodyPr>
          <a:lstStyle/>
          <a:p>
            <a:pPr algn="ctr"/>
            <a:r>
              <a:rPr lang="en-US" sz="4000" b="1" i="0" dirty="0">
                <a:solidFill>
                  <a:srgbClr val="0073B5"/>
                </a:solidFill>
                <a:effectLst/>
                <a:latin typeface="cabinsemibold"/>
              </a:rPr>
              <a:t>ASTHMA OVERVIEW</a:t>
            </a:r>
          </a:p>
          <a:p>
            <a:pPr marL="457200" indent="-457200" algn="l">
              <a:buFont typeface="Arial" panose="020B0604020202020204" pitchFamily="34" charset="0"/>
              <a:buChar char="•"/>
            </a:pPr>
            <a:endParaRPr lang="en-US" sz="1800" b="0" i="0" dirty="0">
              <a:solidFill>
                <a:srgbClr val="454545"/>
              </a:solidFill>
              <a:effectLst/>
              <a:latin typeface="Arial" panose="020B0604020202020204" pitchFamily="34" charset="0"/>
            </a:endParaRPr>
          </a:p>
          <a:p>
            <a:pPr marL="457200" indent="-457200" algn="l">
              <a:buFont typeface="Arial" panose="020B0604020202020204" pitchFamily="34" charset="0"/>
              <a:buChar char="•"/>
            </a:pPr>
            <a:endParaRPr lang="en-US" dirty="0">
              <a:solidFill>
                <a:srgbClr val="454545"/>
              </a:solidFill>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There is no cure for asthma  </a:t>
            </a:r>
            <a:r>
              <a:rPr lang="en-US" sz="3200" b="0" i="0" dirty="0">
                <a:solidFill>
                  <a:srgbClr val="454545"/>
                </a:solidFill>
                <a:effectLst/>
                <a:latin typeface="Arial" panose="020B0604020202020204" pitchFamily="34" charset="0"/>
                <a:sym typeface="Wingdings" panose="05000000000000000000" pitchFamily="2" charset="2"/>
              </a:rPr>
              <a:t>  !!!</a:t>
            </a:r>
            <a:endParaRPr lang="en-US" sz="3200" b="0" i="0" dirty="0">
              <a:solidFill>
                <a:srgbClr val="454545"/>
              </a:solidFill>
              <a:effectLst/>
              <a:latin typeface="Arial" panose="020B0604020202020204" pitchFamily="34" charset="0"/>
            </a:endParaRPr>
          </a:p>
          <a:p>
            <a:pPr marL="457200" indent="-457200" algn="l">
              <a:buFont typeface="Arial" panose="020B0604020202020204" pitchFamily="34" charset="0"/>
              <a:buChar char="•"/>
            </a:pPr>
            <a:endParaRPr lang="en-US" sz="1000" b="0" i="0" dirty="0">
              <a:solidFill>
                <a:srgbClr val="454545"/>
              </a:solidFill>
              <a:effectLst/>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It is a </a:t>
            </a:r>
            <a:r>
              <a:rPr lang="en-US" sz="3200" b="0" i="0" u="sng" dirty="0">
                <a:solidFill>
                  <a:srgbClr val="454545"/>
                </a:solidFill>
                <a:effectLst/>
                <a:latin typeface="Arial" panose="020B0604020202020204" pitchFamily="34" charset="0"/>
              </a:rPr>
              <a:t>chronic</a:t>
            </a:r>
            <a:r>
              <a:rPr lang="en-US" sz="3200" b="0" i="0" dirty="0">
                <a:solidFill>
                  <a:srgbClr val="454545"/>
                </a:solidFill>
                <a:effectLst/>
                <a:latin typeface="Arial" panose="020B0604020202020204" pitchFamily="34" charset="0"/>
              </a:rPr>
              <a:t> disease that causes airways to become inflamed, making it hard to breathe </a:t>
            </a:r>
          </a:p>
        </p:txBody>
      </p:sp>
      <p:pic>
        <p:nvPicPr>
          <p:cNvPr id="4" name="Picture 3" descr="Diagram&#10;&#10;Description automatically generated with medium confidence">
            <a:extLst>
              <a:ext uri="{FF2B5EF4-FFF2-40B4-BE49-F238E27FC236}">
                <a16:creationId xmlns:a16="http://schemas.microsoft.com/office/drawing/2014/main" id="{F020AFFA-CFC1-42BE-A9F5-54F1DECD8C7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617264" y="3724300"/>
            <a:ext cx="6871689" cy="2750128"/>
          </a:xfrm>
          <a:prstGeom prst="rect">
            <a:avLst/>
          </a:prstGeom>
          <a:noFill/>
          <a:ln>
            <a:noFill/>
          </a:ln>
        </p:spPr>
      </p:pic>
    </p:spTree>
    <p:extLst>
      <p:ext uri="{BB962C8B-B14F-4D97-AF65-F5344CB8AC3E}">
        <p14:creationId xmlns:p14="http://schemas.microsoft.com/office/powerpoint/2010/main" val="2781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sing Radiofrequency To Treat Severe Asthma: Bronchial Thermoplasty | KERA  News">
            <a:extLst>
              <a:ext uri="{FF2B5EF4-FFF2-40B4-BE49-F238E27FC236}">
                <a16:creationId xmlns:a16="http://schemas.microsoft.com/office/drawing/2014/main" id="{D62372CF-4FBC-4927-B712-0E41F20F0DA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25092" y="1619970"/>
            <a:ext cx="5569526" cy="2827338"/>
          </a:xfrm>
          <a:prstGeom prst="rect">
            <a:avLst/>
          </a:prstGeom>
          <a:noFill/>
          <a:ln>
            <a:noFill/>
          </a:ln>
        </p:spPr>
      </p:pic>
      <p:pic>
        <p:nvPicPr>
          <p:cNvPr id="3" name="Picture 2" descr="Signs and symptoms of an asthma attack | Children's Wisconsin">
            <a:extLst>
              <a:ext uri="{FF2B5EF4-FFF2-40B4-BE49-F238E27FC236}">
                <a16:creationId xmlns:a16="http://schemas.microsoft.com/office/drawing/2014/main" id="{AC891BC9-E661-4F67-829F-9EF6B0537DB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54927" y="4575089"/>
            <a:ext cx="6082146" cy="2199784"/>
          </a:xfrm>
          <a:prstGeom prst="rect">
            <a:avLst/>
          </a:prstGeom>
          <a:noFill/>
          <a:ln>
            <a:noFill/>
          </a:ln>
        </p:spPr>
      </p:pic>
      <p:sp>
        <p:nvSpPr>
          <p:cNvPr id="5" name="TextBox 4">
            <a:extLst>
              <a:ext uri="{FF2B5EF4-FFF2-40B4-BE49-F238E27FC236}">
                <a16:creationId xmlns:a16="http://schemas.microsoft.com/office/drawing/2014/main" id="{21828668-0273-4F22-A0A8-120F6B43A458}"/>
              </a:ext>
            </a:extLst>
          </p:cNvPr>
          <p:cNvSpPr txBox="1"/>
          <p:nvPr/>
        </p:nvSpPr>
        <p:spPr>
          <a:xfrm>
            <a:off x="3054927" y="644153"/>
            <a:ext cx="5735781" cy="707886"/>
          </a:xfrm>
          <a:prstGeom prst="rect">
            <a:avLst/>
          </a:prstGeom>
          <a:noFill/>
        </p:spPr>
        <p:txBody>
          <a:bodyPr wrap="square" rtlCol="0">
            <a:spAutoFit/>
          </a:bodyPr>
          <a:lstStyle/>
          <a:p>
            <a:pPr algn="ctr"/>
            <a:r>
              <a:rPr lang="en-US" sz="4000" b="1" i="0" dirty="0">
                <a:solidFill>
                  <a:srgbClr val="0073B5"/>
                </a:solidFill>
                <a:effectLst/>
                <a:latin typeface="cabinsemibold"/>
              </a:rPr>
              <a:t>ASTHMA OVERVIEW</a:t>
            </a:r>
          </a:p>
        </p:txBody>
      </p:sp>
    </p:spTree>
    <p:extLst>
      <p:ext uri="{BB962C8B-B14F-4D97-AF65-F5344CB8AC3E}">
        <p14:creationId xmlns:p14="http://schemas.microsoft.com/office/powerpoint/2010/main" val="1220220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CEA79D-3EF0-4FE9-AB4E-E3003AC4D598}"/>
              </a:ext>
            </a:extLst>
          </p:cNvPr>
          <p:cNvSpPr txBox="1"/>
          <p:nvPr/>
        </p:nvSpPr>
        <p:spPr>
          <a:xfrm>
            <a:off x="1091439" y="2691705"/>
            <a:ext cx="10009122" cy="2862322"/>
          </a:xfrm>
          <a:prstGeom prst="rect">
            <a:avLst/>
          </a:prstGeom>
          <a:noFill/>
        </p:spPr>
        <p:txBody>
          <a:bodyPr wrap="square">
            <a:spAutoFit/>
          </a:bodyPr>
          <a:lstStyle/>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Education, education and education  </a:t>
            </a:r>
            <a:r>
              <a:rPr lang="en-US" sz="3200" b="0" i="0" dirty="0">
                <a:solidFill>
                  <a:srgbClr val="454545"/>
                </a:solidFill>
                <a:effectLst/>
                <a:latin typeface="Arial" panose="020B0604020202020204" pitchFamily="34" charset="0"/>
                <a:sym typeface="Wingdings" panose="05000000000000000000" pitchFamily="2" charset="2"/>
              </a:rPr>
              <a:t></a:t>
            </a:r>
            <a:endParaRPr lang="en-US" sz="3200" b="0" i="0" dirty="0">
              <a:solidFill>
                <a:srgbClr val="454545"/>
              </a:solidFill>
              <a:effectLst/>
              <a:latin typeface="Arial" panose="020B0604020202020204" pitchFamily="34" charset="0"/>
            </a:endParaRPr>
          </a:p>
          <a:p>
            <a:pPr marL="457200" indent="-457200" algn="l">
              <a:buFont typeface="Arial" panose="020B0604020202020204" pitchFamily="34" charset="0"/>
              <a:buChar char="•"/>
            </a:pPr>
            <a:endParaRPr lang="en-US" sz="1000" b="0" i="0" dirty="0">
              <a:solidFill>
                <a:srgbClr val="454545"/>
              </a:solidFill>
              <a:effectLst/>
              <a:latin typeface="Arial" panose="020B0604020202020204" pitchFamily="34" charset="0"/>
            </a:endParaRPr>
          </a:p>
          <a:p>
            <a:pPr marL="457200" indent="-457200" algn="l">
              <a:buFont typeface="Arial" panose="020B0604020202020204" pitchFamily="34" charset="0"/>
              <a:buChar char="•"/>
            </a:pPr>
            <a:r>
              <a:rPr lang="en-US" sz="3200" b="0" i="0" dirty="0">
                <a:solidFill>
                  <a:srgbClr val="454545"/>
                </a:solidFill>
                <a:effectLst/>
                <a:latin typeface="Arial" panose="020B0604020202020204" pitchFamily="34" charset="0"/>
              </a:rPr>
              <a:t>The next best way to manage asthma: </a:t>
            </a:r>
          </a:p>
          <a:p>
            <a:pPr marL="457200" indent="-457200" algn="l">
              <a:buFont typeface="Arial" panose="020B0604020202020204" pitchFamily="34" charset="0"/>
              <a:buChar char="•"/>
            </a:pPr>
            <a:endParaRPr lang="en-US" sz="1000" b="0" i="0" dirty="0">
              <a:solidFill>
                <a:srgbClr val="454545"/>
              </a:solidFill>
              <a:effectLst/>
              <a:latin typeface="Arial" panose="020B0604020202020204" pitchFamily="34" charset="0"/>
            </a:endParaRPr>
          </a:p>
          <a:p>
            <a:pPr marL="1371600" indent="-457200" algn="l">
              <a:buFont typeface="Wingdings" panose="05000000000000000000" pitchFamily="2" charset="2"/>
              <a:buChar char="ü"/>
            </a:pPr>
            <a:r>
              <a:rPr lang="en-US" sz="3200" b="0" i="0" dirty="0">
                <a:solidFill>
                  <a:srgbClr val="454545"/>
                </a:solidFill>
                <a:effectLst/>
                <a:latin typeface="Arial" panose="020B0604020202020204" pitchFamily="34" charset="0"/>
              </a:rPr>
              <a:t>is to avoid known triggers, </a:t>
            </a:r>
          </a:p>
          <a:p>
            <a:pPr marL="1371600" indent="-457200" algn="l">
              <a:buFont typeface="Wingdings" panose="05000000000000000000" pitchFamily="2" charset="2"/>
              <a:buChar char="ü"/>
            </a:pPr>
            <a:r>
              <a:rPr lang="en-US" sz="3200" b="0" i="0" dirty="0">
                <a:solidFill>
                  <a:srgbClr val="454545"/>
                </a:solidFill>
                <a:effectLst/>
                <a:latin typeface="Arial" panose="020B0604020202020204" pitchFamily="34" charset="0"/>
              </a:rPr>
              <a:t>take medications to prevent symptoms and </a:t>
            </a:r>
          </a:p>
          <a:p>
            <a:pPr marL="1371600" indent="-457200" algn="l">
              <a:buFont typeface="Wingdings" panose="05000000000000000000" pitchFamily="2" charset="2"/>
              <a:buChar char="ü"/>
            </a:pPr>
            <a:r>
              <a:rPr lang="en-US" sz="3200" b="0" i="0" dirty="0">
                <a:solidFill>
                  <a:srgbClr val="454545"/>
                </a:solidFill>
                <a:effectLst/>
                <a:latin typeface="Arial" panose="020B0604020202020204" pitchFamily="34" charset="0"/>
              </a:rPr>
              <a:t>prepare to treat asthma episodes if they occur.</a:t>
            </a:r>
          </a:p>
        </p:txBody>
      </p:sp>
      <p:sp>
        <p:nvSpPr>
          <p:cNvPr id="4" name="TextBox 3">
            <a:extLst>
              <a:ext uri="{FF2B5EF4-FFF2-40B4-BE49-F238E27FC236}">
                <a16:creationId xmlns:a16="http://schemas.microsoft.com/office/drawing/2014/main" id="{7ACD282A-50CC-4626-85E2-AF3FB5E20A9F}"/>
              </a:ext>
            </a:extLst>
          </p:cNvPr>
          <p:cNvSpPr txBox="1"/>
          <p:nvPr/>
        </p:nvSpPr>
        <p:spPr>
          <a:xfrm>
            <a:off x="3444056" y="804891"/>
            <a:ext cx="4615804" cy="707886"/>
          </a:xfrm>
          <a:prstGeom prst="rect">
            <a:avLst/>
          </a:prstGeom>
          <a:noFill/>
        </p:spPr>
        <p:txBody>
          <a:bodyPr wrap="square" rtlCol="0">
            <a:spAutoFit/>
          </a:bodyPr>
          <a:lstStyle/>
          <a:p>
            <a:pPr algn="ctr"/>
            <a:r>
              <a:rPr lang="en-US" sz="4000" b="1" i="0" dirty="0">
                <a:solidFill>
                  <a:srgbClr val="0073B5"/>
                </a:solidFill>
                <a:effectLst/>
                <a:latin typeface="cabinsemibold"/>
              </a:rPr>
              <a:t>ASTHMA OVERVIEW</a:t>
            </a:r>
          </a:p>
        </p:txBody>
      </p:sp>
    </p:spTree>
    <p:extLst>
      <p:ext uri="{BB962C8B-B14F-4D97-AF65-F5344CB8AC3E}">
        <p14:creationId xmlns:p14="http://schemas.microsoft.com/office/powerpoint/2010/main" val="256331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29ACEC68-2F31-4903-8010-90AD5ED5F17C}"/>
              </a:ext>
            </a:extLst>
          </p:cNvPr>
          <p:cNvPicPr/>
          <p:nvPr/>
        </p:nvPicPr>
        <p:blipFill>
          <a:blip r:embed="rId2"/>
          <a:stretch>
            <a:fillRect/>
          </a:stretch>
        </p:blipFill>
        <p:spPr bwMode="auto">
          <a:xfrm rot="1648474">
            <a:off x="6153110" y="313831"/>
            <a:ext cx="1482090" cy="1477010"/>
          </a:xfrm>
          <a:prstGeom prst="rect">
            <a:avLst/>
          </a:prstGeom>
          <a:ln>
            <a:noFill/>
          </a:ln>
          <a:effectLst>
            <a:softEdge rad="112500"/>
          </a:effectLst>
        </p:spPr>
      </p:pic>
      <p:sp>
        <p:nvSpPr>
          <p:cNvPr id="13" name="Rectangle 2">
            <a:extLst>
              <a:ext uri="{FF2B5EF4-FFF2-40B4-BE49-F238E27FC236}">
                <a16:creationId xmlns:a16="http://schemas.microsoft.com/office/drawing/2014/main" id="{FAA7DFBB-E71A-4292-9940-C85D80D0CA68}"/>
              </a:ext>
            </a:extLst>
          </p:cNvPr>
          <p:cNvSpPr>
            <a:spLocks noChangeArrowheads="1"/>
          </p:cNvSpPr>
          <p:nvPr/>
        </p:nvSpPr>
        <p:spPr bwMode="auto">
          <a:xfrm>
            <a:off x="498761" y="1436180"/>
            <a:ext cx="5286375" cy="449263"/>
          </a:xfrm>
          <a:prstGeom prst="rect">
            <a:avLst/>
          </a:prstGeom>
          <a:solidFill>
            <a:srgbClr val="8DC03F"/>
          </a:solidFill>
          <a:ln w="38100">
            <a:solidFill>
              <a:srgbClr val="F2F2F2"/>
            </a:solidFill>
            <a:miter lim="800000"/>
            <a:headEnd/>
            <a:tailEnd/>
          </a:ln>
          <a:effectLst>
            <a:outerShdw dist="28398" dir="3806097" algn="ctr" rotWithShape="0">
              <a:srgbClr val="465F1F">
                <a:alpha val="50000"/>
              </a:srgbClr>
            </a:outerShdw>
          </a:effectLst>
        </p:spPr>
        <p:txBody>
          <a:bodyPr vert="horz" wrap="square" lIns="91440" tIns="91440" rIns="91440" bIns="91440" numCol="1" anchor="t" anchorCtr="0" compatLnSpc="1">
            <a:prstTxWarp prst="textNoShape">
              <a:avLst/>
            </a:prstTxWarp>
          </a:bodyPr>
          <a:lstStyle/>
          <a:p>
            <a:endParaRPr lang="en-US"/>
          </a:p>
        </p:txBody>
      </p:sp>
      <p:sp>
        <p:nvSpPr>
          <p:cNvPr id="15" name="Text Box 19">
            <a:extLst>
              <a:ext uri="{FF2B5EF4-FFF2-40B4-BE49-F238E27FC236}">
                <a16:creationId xmlns:a16="http://schemas.microsoft.com/office/drawing/2014/main" id="{AA556428-36A5-449C-8BB1-B0723A2AFEE7}"/>
              </a:ext>
            </a:extLst>
          </p:cNvPr>
          <p:cNvSpPr txBox="1">
            <a:spLocks noChangeArrowheads="1"/>
          </p:cNvSpPr>
          <p:nvPr/>
        </p:nvSpPr>
        <p:spPr bwMode="auto">
          <a:xfrm>
            <a:off x="609600" y="1495425"/>
            <a:ext cx="50673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ASTHMA: A FACT SHEET FOR STUDENTS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21">
            <a:extLst>
              <a:ext uri="{FF2B5EF4-FFF2-40B4-BE49-F238E27FC236}">
                <a16:creationId xmlns:a16="http://schemas.microsoft.com/office/drawing/2014/main" id="{54055B5A-9F4E-4DD9-90F3-F70B41AD6BAC}"/>
              </a:ext>
            </a:extLst>
          </p:cNvPr>
          <p:cNvSpPr>
            <a:spLocks noChangeArrowheads="1"/>
          </p:cNvSpPr>
          <p:nvPr/>
        </p:nvSpPr>
        <p:spPr bwMode="auto">
          <a:xfrm>
            <a:off x="422564" y="436782"/>
            <a:ext cx="56734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353461"/>
                </a:solidFill>
                <a:effectLst/>
                <a:latin typeface="Corbel" panose="020B0503020204020204" pitchFamily="34" charset="0"/>
                <a:ea typeface="Times New Roman" panose="02020603050405020304" pitchFamily="18" charset="0"/>
                <a:cs typeface="Times New Roman" panose="02020603050405020304" pitchFamily="18" charset="0"/>
              </a:rPr>
              <a:t>Job Corps Chronic Care Management Plan</a:t>
            </a:r>
            <a:endParaRPr kumimoji="0" lang="en-US" altLang="en-US" sz="2400" b="1" i="0" u="none" strike="noStrike" cap="none" normalizeH="0" baseline="0" dirty="0">
              <a:ln>
                <a:noFill/>
              </a:ln>
              <a:solidFill>
                <a:srgbClr val="006F96"/>
              </a:solidFill>
              <a:effectLst/>
              <a:latin typeface="Corbel" panose="020B0503020204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F115E32A-7293-4878-88EA-4CB8633FD80E}"/>
              </a:ext>
            </a:extLst>
          </p:cNvPr>
          <p:cNvSpPr txBox="1"/>
          <p:nvPr/>
        </p:nvSpPr>
        <p:spPr>
          <a:xfrm>
            <a:off x="498761" y="2342544"/>
            <a:ext cx="4135583" cy="2062103"/>
          </a:xfrm>
          <a:prstGeom prst="rect">
            <a:avLst/>
          </a:prstGeom>
          <a:noFill/>
        </p:spPr>
        <p:txBody>
          <a:bodyPr wrap="square" rtlCol="0">
            <a:spAutoFit/>
          </a:bodyPr>
          <a:lstStyle/>
          <a:p>
            <a:pPr algn="ctr"/>
            <a:r>
              <a:rPr lang="en-US" sz="3200" b="1" u="sng" dirty="0">
                <a:latin typeface="Calibri" panose="020F0502020204030204" pitchFamily="34" charset="0"/>
                <a:cs typeface="Calibri" panose="020F0502020204030204" pitchFamily="34" charset="0"/>
              </a:rPr>
              <a:t>TOPICS</a:t>
            </a:r>
          </a:p>
          <a:p>
            <a:pPr marL="457200" indent="-457200">
              <a:buFont typeface="Arial" panose="020B0604020202020204" pitchFamily="34" charset="0"/>
              <a:buChar char="•"/>
            </a:pPr>
            <a:r>
              <a:rPr lang="en-US" sz="3200" b="1" dirty="0">
                <a:latin typeface="Calibri" panose="020F0502020204030204" pitchFamily="34" charset="0"/>
                <a:cs typeface="Calibri" panose="020F0502020204030204" pitchFamily="34" charset="0"/>
              </a:rPr>
              <a:t>What is asthma?</a:t>
            </a:r>
          </a:p>
          <a:p>
            <a:pPr marL="457200" indent="-457200">
              <a:buFont typeface="Arial" panose="020B0604020202020204" pitchFamily="34" charset="0"/>
              <a:buChar char="•"/>
            </a:pPr>
            <a:r>
              <a:rPr lang="en-US" sz="3200" b="1" dirty="0">
                <a:latin typeface="Calibri" panose="020F0502020204030204" pitchFamily="34" charset="0"/>
                <a:cs typeface="Calibri" panose="020F0502020204030204" pitchFamily="34" charset="0"/>
              </a:rPr>
              <a:t>Overview</a:t>
            </a:r>
          </a:p>
          <a:p>
            <a:pPr marL="457200" indent="-457200">
              <a:buFont typeface="Arial" panose="020B0604020202020204" pitchFamily="34" charset="0"/>
              <a:buChar char="•"/>
            </a:pPr>
            <a:r>
              <a:rPr lang="en-US" sz="3200" b="1" dirty="0">
                <a:latin typeface="Calibri" panose="020F0502020204030204" pitchFamily="34" charset="0"/>
                <a:cs typeface="Calibri" panose="020F0502020204030204" pitchFamily="34" charset="0"/>
              </a:rPr>
              <a:t>Outlook</a:t>
            </a:r>
          </a:p>
        </p:txBody>
      </p:sp>
      <p:pic>
        <p:nvPicPr>
          <p:cNvPr id="19" name="Picture 18" descr="Figure A shows the location of the lungs and airways in the body. Figure B shows a cross-section of a normal airway. Figure C shows a cross-section of an airway during asthma symptoms. ">
            <a:extLst>
              <a:ext uri="{FF2B5EF4-FFF2-40B4-BE49-F238E27FC236}">
                <a16:creationId xmlns:a16="http://schemas.microsoft.com/office/drawing/2014/main" id="{26345465-33D8-4558-A748-1E3010C86DC2}"/>
              </a:ext>
            </a:extLst>
          </p:cNvPr>
          <p:cNvPicPr/>
          <p:nvPr/>
        </p:nvPicPr>
        <p:blipFill>
          <a:blip r:embed="rId3"/>
          <a:srcRect/>
          <a:stretch>
            <a:fillRect/>
          </a:stretch>
        </p:blipFill>
        <p:spPr bwMode="auto">
          <a:xfrm>
            <a:off x="6016919" y="2795884"/>
            <a:ext cx="3990975" cy="2646045"/>
          </a:xfrm>
          <a:prstGeom prst="rect">
            <a:avLst/>
          </a:prstGeom>
          <a:noFill/>
          <a:ln w="9525">
            <a:noFill/>
            <a:miter lim="800000"/>
            <a:headEnd/>
            <a:tailEnd/>
          </a:ln>
        </p:spPr>
      </p:pic>
      <p:sp>
        <p:nvSpPr>
          <p:cNvPr id="18" name="TextBox 17">
            <a:extLst>
              <a:ext uri="{FF2B5EF4-FFF2-40B4-BE49-F238E27FC236}">
                <a16:creationId xmlns:a16="http://schemas.microsoft.com/office/drawing/2014/main" id="{715C7BD8-7752-47E7-BEC8-0F3CB90D6F55}"/>
              </a:ext>
            </a:extLst>
          </p:cNvPr>
          <p:cNvSpPr txBox="1"/>
          <p:nvPr/>
        </p:nvSpPr>
        <p:spPr>
          <a:xfrm>
            <a:off x="5420695" y="5480924"/>
            <a:ext cx="6348741" cy="923330"/>
          </a:xfrm>
          <a:prstGeom prst="rect">
            <a:avLst/>
          </a:prstGeom>
          <a:noFill/>
        </p:spPr>
        <p:txBody>
          <a:bodyPr wrap="square" rtlCol="0">
            <a:spAutoFit/>
          </a:bodyPr>
          <a:lstStyle/>
          <a:p>
            <a:pPr marL="0" marR="0">
              <a:spcBef>
                <a:spcPts val="0"/>
              </a:spcBef>
              <a:spcAft>
                <a:spcPts val="1000"/>
              </a:spcAft>
            </a:pP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Figure A</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shows the location of the lungs and airways in the body.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Figure B</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shows a cross-section of a normal airway.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Figure C</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shows a cross-section of an airway during asthma symptoms.</a:t>
            </a:r>
            <a:endParaRPr lang="en-US" sz="1800" dirty="0">
              <a:effectLst/>
              <a:latin typeface="Calibri" panose="020F0502020204030204" pitchFamily="34" charset="0"/>
              <a:ea typeface="Corbel" panose="020B050302020402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76B83C2-6696-4FE4-8130-13EA6271CA46}"/>
              </a:ext>
            </a:extLst>
          </p:cNvPr>
          <p:cNvSpPr txBox="1"/>
          <p:nvPr/>
        </p:nvSpPr>
        <p:spPr>
          <a:xfrm>
            <a:off x="10989226" y="6455555"/>
            <a:ext cx="646103" cy="307777"/>
          </a:xfrm>
          <a:prstGeom prst="rect">
            <a:avLst/>
          </a:prstGeom>
          <a:noFill/>
        </p:spPr>
        <p:txBody>
          <a:bodyPr wrap="square" rtlCol="0">
            <a:spAutoFit/>
          </a:bodyPr>
          <a:lstStyle/>
          <a:p>
            <a:r>
              <a:rPr lang="en-US" sz="1400" dirty="0">
                <a:latin typeface="Calibri" panose="020F0502020204030204" pitchFamily="34" charset="0"/>
                <a:cs typeface="Calibri" panose="020F0502020204030204" pitchFamily="34" charset="0"/>
              </a:rPr>
              <a:t>2014</a:t>
            </a:r>
          </a:p>
        </p:txBody>
      </p:sp>
      <p:sp>
        <p:nvSpPr>
          <p:cNvPr id="21" name="TextBox 20">
            <a:extLst>
              <a:ext uri="{FF2B5EF4-FFF2-40B4-BE49-F238E27FC236}">
                <a16:creationId xmlns:a16="http://schemas.microsoft.com/office/drawing/2014/main" id="{CE575937-CBEA-4CBF-AC8F-69A585028747}"/>
              </a:ext>
            </a:extLst>
          </p:cNvPr>
          <p:cNvSpPr txBox="1"/>
          <p:nvPr/>
        </p:nvSpPr>
        <p:spPr>
          <a:xfrm>
            <a:off x="422564" y="5527090"/>
            <a:ext cx="4822916" cy="830997"/>
          </a:xfrm>
          <a:prstGeom prst="rect">
            <a:avLst/>
          </a:prstGeom>
          <a:noFill/>
        </p:spPr>
        <p:txBody>
          <a:bodyPr wrap="square" rtlCol="0">
            <a:spAutoFit/>
          </a:bodyPr>
          <a:lstStyle/>
          <a:p>
            <a:r>
              <a:rPr lang="en-US" sz="1600" b="1" i="0" dirty="0">
                <a:solidFill>
                  <a:srgbClr val="008000"/>
                </a:solidFill>
                <a:effectLst/>
                <a:latin typeface="verdana" panose="020B0604030504040204" pitchFamily="34" charset="0"/>
                <a:hlinkClick r:id="rId4"/>
              </a:rPr>
              <a:t>https://supportservices.jobcorps.gov/</a:t>
            </a:r>
          </a:p>
          <a:p>
            <a:r>
              <a:rPr lang="en-US" sz="1600" b="1" i="0" dirty="0">
                <a:solidFill>
                  <a:srgbClr val="008000"/>
                </a:solidFill>
                <a:effectLst/>
                <a:latin typeface="verdana" panose="020B0604030504040204" pitchFamily="34" charset="0"/>
                <a:hlinkClick r:id="rId4"/>
              </a:rPr>
              <a:t>health/Documents/CCMPs/FactSheets/</a:t>
            </a:r>
            <a:endParaRPr lang="en-US" sz="1600" b="1" i="0" dirty="0">
              <a:solidFill>
                <a:srgbClr val="008000"/>
              </a:solidFill>
              <a:effectLst/>
              <a:latin typeface="verdana" panose="020B0604030504040204" pitchFamily="34" charset="0"/>
            </a:endParaRPr>
          </a:p>
          <a:p>
            <a:r>
              <a:rPr lang="en-US" sz="1600" b="1" i="0" u="sng" dirty="0">
                <a:solidFill>
                  <a:srgbClr val="00B0F0"/>
                </a:solidFill>
                <a:effectLst/>
                <a:latin typeface="verdana" panose="020B0604030504040204" pitchFamily="34" charset="0"/>
              </a:rPr>
              <a:t>AsthmaFactSheet.docx</a:t>
            </a:r>
            <a:r>
              <a:rPr lang="en-US" sz="1600" b="1" i="0" dirty="0">
                <a:solidFill>
                  <a:srgbClr val="008000"/>
                </a:solidFill>
                <a:effectLst/>
                <a:latin typeface="verdana" panose="020B0604030504040204" pitchFamily="34" charset="0"/>
              </a:rPr>
              <a:t> </a:t>
            </a:r>
            <a:endParaRPr lang="en-US" sz="1600" b="1" dirty="0"/>
          </a:p>
        </p:txBody>
      </p:sp>
      <p:sp>
        <p:nvSpPr>
          <p:cNvPr id="22" name="TextBox 21">
            <a:extLst>
              <a:ext uri="{FF2B5EF4-FFF2-40B4-BE49-F238E27FC236}">
                <a16:creationId xmlns:a16="http://schemas.microsoft.com/office/drawing/2014/main" id="{5765BC16-7487-48E8-AA95-E7CB23F9FF63}"/>
              </a:ext>
            </a:extLst>
          </p:cNvPr>
          <p:cNvSpPr txBox="1"/>
          <p:nvPr/>
        </p:nvSpPr>
        <p:spPr>
          <a:xfrm>
            <a:off x="422564" y="4993243"/>
            <a:ext cx="4533177" cy="400110"/>
          </a:xfrm>
          <a:prstGeom prst="rect">
            <a:avLst/>
          </a:prstGeom>
          <a:noFill/>
        </p:spPr>
        <p:txBody>
          <a:bodyPr wrap="square" rtlCol="0">
            <a:spAutoFit/>
          </a:bodyPr>
          <a:lstStyle/>
          <a:p>
            <a:r>
              <a:rPr lang="en-US" sz="2000" dirty="0">
                <a:latin typeface="Calibri" panose="020F0502020204030204" pitchFamily="34" charset="0"/>
                <a:cs typeface="Calibri" panose="020F0502020204030204" pitchFamily="34" charset="0"/>
              </a:rPr>
              <a:t>Asthma is one of 23 fact sheets found at:</a:t>
            </a:r>
          </a:p>
        </p:txBody>
      </p:sp>
    </p:spTree>
    <p:extLst>
      <p:ext uri="{BB962C8B-B14F-4D97-AF65-F5344CB8AC3E}">
        <p14:creationId xmlns:p14="http://schemas.microsoft.com/office/powerpoint/2010/main" val="4186312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3C117-8B66-422B-9ED1-D99D379A7CDE}"/>
              </a:ext>
            </a:extLst>
          </p:cNvPr>
          <p:cNvSpPr>
            <a:spLocks noGrp="1"/>
          </p:cNvSpPr>
          <p:nvPr>
            <p:ph type="title"/>
          </p:nvPr>
        </p:nvSpPr>
        <p:spPr/>
        <p:txBody>
          <a:bodyPr>
            <a:normAutofit/>
          </a:bodyPr>
          <a:lstStyle/>
          <a:p>
            <a:r>
              <a:rPr lang="en-US" sz="4000" b="1" dirty="0">
                <a:latin typeface="Calibri" panose="020F0502020204030204" pitchFamily="34" charset="0"/>
                <a:cs typeface="Calibri" panose="020F0502020204030204" pitchFamily="34" charset="0"/>
              </a:rPr>
              <a:t>JOB CORPS HEALTHCARE GUIDELINES (HCGs)</a:t>
            </a:r>
          </a:p>
        </p:txBody>
      </p:sp>
      <p:sp>
        <p:nvSpPr>
          <p:cNvPr id="3" name="Content Placeholder 2">
            <a:extLst>
              <a:ext uri="{FF2B5EF4-FFF2-40B4-BE49-F238E27FC236}">
                <a16:creationId xmlns:a16="http://schemas.microsoft.com/office/drawing/2014/main" id="{0B0F0C33-FB89-466F-86AF-D8C9A5DD6929}"/>
              </a:ext>
            </a:extLst>
          </p:cNvPr>
          <p:cNvSpPr>
            <a:spLocks noGrp="1"/>
          </p:cNvSpPr>
          <p:nvPr>
            <p:ph idx="1"/>
          </p:nvPr>
        </p:nvSpPr>
        <p:spPr>
          <a:xfrm>
            <a:off x="2348968" y="2052285"/>
            <a:ext cx="9048636" cy="4216097"/>
          </a:xfrm>
        </p:spPr>
        <p:txBody>
          <a:bodyPr>
            <a:normAutofit fontScale="92500" lnSpcReduction="10000"/>
          </a:bodyPr>
          <a:lstStyle/>
          <a:p>
            <a:pPr marL="0" indent="0">
              <a:buNone/>
            </a:pPr>
            <a:r>
              <a:rPr lang="en-US" sz="2600" b="1" dirty="0">
                <a:solidFill>
                  <a:srgbClr val="0070C0"/>
                </a:solidFill>
                <a:latin typeface="Calibri" panose="020F0502020204030204" pitchFamily="34" charset="0"/>
                <a:cs typeface="Calibri" panose="020F0502020204030204" pitchFamily="34" charset="0"/>
              </a:rPr>
              <a:t>SYMPTOMATIC MANAGEMENT GUIDELINES (SMGs)</a:t>
            </a:r>
          </a:p>
          <a:p>
            <a:pPr marL="914400"/>
            <a:r>
              <a:rPr lang="en-US" sz="1900" b="1" dirty="0">
                <a:solidFill>
                  <a:srgbClr val="7030A0"/>
                </a:solidFill>
                <a:latin typeface="Calibri" panose="020F0502020204030204" pitchFamily="34" charset="0"/>
                <a:cs typeface="Calibri" panose="020F0502020204030204" pitchFamily="34" charset="0"/>
              </a:rPr>
              <a:t>Medial - 26 </a:t>
            </a:r>
            <a:r>
              <a:rPr lang="en-US" sz="1900" b="1" dirty="0">
                <a:solidFill>
                  <a:srgbClr val="FF0000"/>
                </a:solidFill>
                <a:latin typeface="Calibri" panose="020F0502020204030204" pitchFamily="34" charset="0"/>
                <a:cs typeface="Calibri" panose="020F0502020204030204" pitchFamily="34" charset="0"/>
              </a:rPr>
              <a:t>(including asthma)</a:t>
            </a:r>
          </a:p>
          <a:p>
            <a:pPr marL="1097280"/>
            <a:r>
              <a:rPr lang="en-US" sz="1900" b="1" dirty="0">
                <a:solidFill>
                  <a:srgbClr val="7030A0"/>
                </a:solidFill>
                <a:latin typeface="Calibri" panose="020F0502020204030204" pitchFamily="34" charset="0"/>
                <a:cs typeface="Calibri" panose="020F0502020204030204" pitchFamily="34" charset="0"/>
              </a:rPr>
              <a:t>Mental Health - 3</a:t>
            </a:r>
          </a:p>
          <a:p>
            <a:pPr marL="1280160"/>
            <a:r>
              <a:rPr lang="en-US" sz="1900" b="1" dirty="0">
                <a:solidFill>
                  <a:srgbClr val="7030A0"/>
                </a:solidFill>
                <a:latin typeface="Calibri" panose="020F0502020204030204" pitchFamily="34" charset="0"/>
                <a:cs typeface="Calibri" panose="020F0502020204030204" pitchFamily="34" charset="0"/>
              </a:rPr>
              <a:t>TEAP/TUPP - 2</a:t>
            </a:r>
          </a:p>
          <a:p>
            <a:pPr marL="1463040"/>
            <a:r>
              <a:rPr lang="en-US" sz="1900" b="1" dirty="0">
                <a:solidFill>
                  <a:srgbClr val="7030A0"/>
                </a:solidFill>
                <a:latin typeface="Calibri" panose="020F0502020204030204" pitchFamily="34" charset="0"/>
                <a:cs typeface="Calibri" panose="020F0502020204030204" pitchFamily="34" charset="0"/>
              </a:rPr>
              <a:t>Oral Health - 3</a:t>
            </a:r>
          </a:p>
          <a:p>
            <a:pPr marL="0" indent="0">
              <a:buNone/>
            </a:pPr>
            <a:r>
              <a:rPr lang="en-US" sz="2600" b="1" dirty="0">
                <a:solidFill>
                  <a:srgbClr val="0070C0"/>
                </a:solidFill>
                <a:latin typeface="Calibri" panose="020F0502020204030204" pitchFamily="34" charset="0"/>
                <a:cs typeface="Calibri" panose="020F0502020204030204" pitchFamily="34" charset="0"/>
              </a:rPr>
              <a:t>TREATMENT GUIDELINES (TGs)</a:t>
            </a:r>
            <a:endParaRPr lang="en-US" sz="1700" b="1" dirty="0">
              <a:solidFill>
                <a:srgbClr val="0070C0"/>
              </a:solidFill>
              <a:latin typeface="Calibri" panose="020F0502020204030204" pitchFamily="34" charset="0"/>
              <a:cs typeface="Calibri" panose="020F0502020204030204" pitchFamily="34" charset="0"/>
            </a:endParaRPr>
          </a:p>
          <a:p>
            <a:pPr marL="914400"/>
            <a:r>
              <a:rPr lang="en-US" sz="1900" b="1" dirty="0">
                <a:solidFill>
                  <a:srgbClr val="7030A0"/>
                </a:solidFill>
                <a:latin typeface="Calibri" panose="020F0502020204030204" pitchFamily="34" charset="0"/>
                <a:cs typeface="Calibri" panose="020F0502020204030204" pitchFamily="34" charset="0"/>
              </a:rPr>
              <a:t>Medical - 57 </a:t>
            </a:r>
            <a:r>
              <a:rPr lang="en-US" sz="1900" b="1" dirty="0">
                <a:solidFill>
                  <a:srgbClr val="FF0000"/>
                </a:solidFill>
                <a:latin typeface="Calibri" panose="020F0502020204030204" pitchFamily="34" charset="0"/>
                <a:cs typeface="Calibri" panose="020F0502020204030204" pitchFamily="34" charset="0"/>
              </a:rPr>
              <a:t>(including asthma)</a:t>
            </a:r>
          </a:p>
          <a:p>
            <a:pPr marL="1097280"/>
            <a:r>
              <a:rPr lang="en-US" sz="1900" b="1" dirty="0">
                <a:solidFill>
                  <a:srgbClr val="7030A0"/>
                </a:solidFill>
                <a:latin typeface="Calibri" panose="020F0502020204030204" pitchFamily="34" charset="0"/>
                <a:cs typeface="Calibri" panose="020F0502020204030204" pitchFamily="34" charset="0"/>
              </a:rPr>
              <a:t>Mental Health - 8</a:t>
            </a:r>
          </a:p>
          <a:p>
            <a:pPr marL="1280160"/>
            <a:r>
              <a:rPr lang="en-US" sz="1900" b="1" dirty="0">
                <a:solidFill>
                  <a:srgbClr val="7030A0"/>
                </a:solidFill>
                <a:latin typeface="Calibri" panose="020F0502020204030204" pitchFamily="34" charset="0"/>
                <a:cs typeface="Calibri" panose="020F0502020204030204" pitchFamily="34" charset="0"/>
              </a:rPr>
              <a:t>TEAP/TUPP - 3</a:t>
            </a:r>
          </a:p>
          <a:p>
            <a:pPr marL="1463040"/>
            <a:r>
              <a:rPr lang="en-US" sz="1900" b="1" dirty="0">
                <a:solidFill>
                  <a:srgbClr val="7030A0"/>
                </a:solidFill>
                <a:latin typeface="Calibri" panose="020F0502020204030204" pitchFamily="34" charset="0"/>
                <a:cs typeface="Calibri" panose="020F0502020204030204" pitchFamily="34" charset="0"/>
              </a:rPr>
              <a:t>Oral Health - 4</a:t>
            </a:r>
          </a:p>
        </p:txBody>
      </p:sp>
    </p:spTree>
    <p:extLst>
      <p:ext uri="{BB962C8B-B14F-4D97-AF65-F5344CB8AC3E}">
        <p14:creationId xmlns:p14="http://schemas.microsoft.com/office/powerpoint/2010/main" val="2930814600"/>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XRUYQT3274NZ-681238054-1789</_dlc_DocId>
    <_dlc_DocIdUrl xmlns="b22f8f74-215c-4154-9939-bd29e4e8980e">
      <Url>https://supportservices.jobcorps.gov/health/_layouts/15/DocIdRedir.aspx?ID=XRUYQT3274NZ-681238054-1789</Url>
      <Description>XRUYQT3274NZ-681238054-1789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20FA94B-DC73-4C03-ACD1-7CD20CDF5628}"/>
</file>

<file path=customXml/itemProps2.xml><?xml version="1.0" encoding="utf-8"?>
<ds:datastoreItem xmlns:ds="http://schemas.openxmlformats.org/officeDocument/2006/customXml" ds:itemID="{665A7B4A-B334-4B6B-AA79-0981FCA2ADE8}"/>
</file>

<file path=customXml/itemProps3.xml><?xml version="1.0" encoding="utf-8"?>
<ds:datastoreItem xmlns:ds="http://schemas.openxmlformats.org/officeDocument/2006/customXml" ds:itemID="{BA5E6E52-BAF1-4A70-8E76-A1BCD8297864}"/>
</file>

<file path=customXml/itemProps4.xml><?xml version="1.0" encoding="utf-8"?>
<ds:datastoreItem xmlns:ds="http://schemas.openxmlformats.org/officeDocument/2006/customXml" ds:itemID="{85E054C8-FC6F-4C84-89BC-69835C04B26C}"/>
</file>

<file path=docProps/app.xml><?xml version="1.0" encoding="utf-8"?>
<Properties xmlns="http://schemas.openxmlformats.org/officeDocument/2006/extended-properties" xmlns:vt="http://schemas.openxmlformats.org/officeDocument/2006/docPropsVTypes">
  <TotalTime>3682</TotalTime>
  <Words>1879</Words>
  <Application>Microsoft Office PowerPoint</Application>
  <PresentationFormat>Widescreen</PresentationFormat>
  <Paragraphs>217</Paragraphs>
  <Slides>43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cabinsemibold</vt:lpstr>
      <vt:lpstr>Calibri</vt:lpstr>
      <vt:lpstr>Corbel</vt:lpstr>
      <vt:lpstr>Symbol</vt:lpstr>
      <vt:lpstr>The Hand Bold</vt:lpstr>
      <vt:lpstr>The Serif Hand Black</vt:lpstr>
      <vt:lpstr>verdana</vt:lpstr>
      <vt:lpstr>Wingdings</vt:lpstr>
      <vt:lpstr>SketchyVTI</vt:lpstr>
      <vt:lpstr>ASTHMA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JOB CORPS HEALTHCARE GUIDELINES (HCGs)</vt:lpstr>
      <vt:lpstr>NATIONAL GUIDELINES</vt:lpstr>
      <vt:lpstr>JOB CORPS HEALTHCARE GUIDELINES</vt:lpstr>
      <vt:lpstr>PowerPoint Presentation</vt:lpstr>
      <vt:lpstr>PowerPoint Presentation</vt:lpstr>
      <vt:lpstr>ACUTE MANAGEMENT OF ASTHMA</vt:lpstr>
      <vt:lpstr>PowerPoint Presentation</vt:lpstr>
      <vt:lpstr>PowerPoint Presentation</vt:lpstr>
      <vt:lpstr>PowerPoint Presentation</vt:lpstr>
      <vt:lpstr>PowerPoint Presentation</vt:lpstr>
      <vt:lpstr>PowerPoint Presentation</vt:lpstr>
      <vt:lpstr>CHRONIC MANAGEMENT OF ASTHMA</vt:lpstr>
      <vt:lpstr>INTERMITTENT ASTHMA</vt:lpstr>
      <vt:lpstr>MILD PERSISTENT ASTHMA</vt:lpstr>
      <vt:lpstr>MODERATE PERSISTENT ASTHMA</vt:lpstr>
      <vt:lpstr>SEVERE PERSISENT ASTHMA</vt:lpstr>
      <vt:lpstr>TREATMENT OF ASTHMA</vt:lpstr>
      <vt:lpstr>STEP 1 Rx (intermittent asthma)</vt:lpstr>
      <vt:lpstr>STEP 2 Rx (mild persistent asthma)</vt:lpstr>
      <vt:lpstr>STEP 3 Rx (moderate persistent asthma)</vt:lpstr>
      <vt:lpstr>STEP 4 Rx (moderate-severe persistent asthma)</vt:lpstr>
      <vt:lpstr>STEP 5 Rx (severe persistent asthma)</vt:lpstr>
      <vt:lpstr>STEP 6 Rx (severe persistent asthma)</vt:lpstr>
      <vt:lpstr>PowerPoint Presentation</vt:lpstr>
      <vt:lpstr>JC ASTHMA TREATMENT GUIDELINE CONTINUED</vt:lpstr>
      <vt:lpstr>JC ASTHMA TREATMENT GUIDELINE CONTINUED</vt:lpstr>
      <vt:lpstr>JC ASTHMA TREATMENT GUIDELINE CONTINUED</vt:lpstr>
      <vt:lpstr>NOTE:  CFC and HFC INHALERS</vt:lpstr>
      <vt:lpstr>JC ASTHMA TREATMENT GUIDELINE CONTINUED</vt:lpstr>
      <vt:lpstr>JC ASTHMA TREATMENT GUIDELINE CONTINUED</vt:lpstr>
      <vt:lpstr>JC ASTHMA TREATMENT GUIDELINE CONTINUED</vt:lpstr>
      <vt:lpstr>EXERCISE-INDUCED ASTHMA</vt:lpstr>
      <vt:lpstr>JC ASTHMA TREATMENT GUIDELINE CONTINUED</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dc:title>
  <dc:creator>Gary Strokosch</dc:creator>
  <cp:lastModifiedBy>Gary Strokosch</cp:lastModifiedBy>
  <cp:revision>38</cp:revision>
  <cp:lastPrinted>2021-10-12T14:42:37Z</cp:lastPrinted>
  <dcterms:created xsi:type="dcterms:W3CDTF">2021-09-29T19:13:45Z</dcterms:created>
  <dcterms:modified xsi:type="dcterms:W3CDTF">2021-10-13T13:32:42Z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5c07bd3b-b0bf-4725-8d2c-d19418ac9ef6</vt:lpwstr>
  </property>
</Properties>
</file>