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4.xml" ContentType="application/inkml+xml"/>
  <Override PartName="/ppt/ink/ink5.xml" ContentType="application/inkml+xml"/>
  <Override PartName="/ppt/ink/ink3.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3.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2"/>
  </p:notesMasterIdLst>
  <p:sldIdLst>
    <p:sldId id="256" r:id="rId5"/>
    <p:sldId id="403" r:id="rId6"/>
    <p:sldId id="425" r:id="rId7"/>
    <p:sldId id="404" r:id="rId8"/>
    <p:sldId id="398" r:id="rId9"/>
    <p:sldId id="406" r:id="rId10"/>
    <p:sldId id="405" r:id="rId11"/>
    <p:sldId id="408" r:id="rId12"/>
    <p:sldId id="409" r:id="rId13"/>
    <p:sldId id="407" r:id="rId14"/>
    <p:sldId id="410" r:id="rId15"/>
    <p:sldId id="411" r:id="rId16"/>
    <p:sldId id="422" r:id="rId17"/>
    <p:sldId id="412" r:id="rId18"/>
    <p:sldId id="421" r:id="rId19"/>
    <p:sldId id="413" r:id="rId20"/>
    <p:sldId id="426" r:id="rId21"/>
    <p:sldId id="414" r:id="rId22"/>
    <p:sldId id="424" r:id="rId23"/>
    <p:sldId id="423" r:id="rId24"/>
    <p:sldId id="415" r:id="rId25"/>
    <p:sldId id="392" r:id="rId26"/>
    <p:sldId id="402" r:id="rId27"/>
    <p:sldId id="416" r:id="rId28"/>
    <p:sldId id="417" r:id="rId29"/>
    <p:sldId id="418" r:id="rId30"/>
    <p:sldId id="4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23:39.352"/>
    </inkml:context>
    <inkml:brush xml:id="br0">
      <inkml:brushProperty name="width" value="0.2" units="cm"/>
      <inkml:brushProperty name="height" value="0.2" units="cm"/>
      <inkml:brushProperty name="color" value="#004F8B"/>
      <inkml:brushProperty name="ignorePressure" value="1"/>
    </inkml:brush>
  </inkml:definitions>
  <inkml:trace contextRef="#ctx0" brushRef="#br0">0 6131,'18'-1,"1"2,-1 0,0 1,-1 0,1 2,19 6,-5-1,-1-2,1-1,37 2,-60-7,11 3,0 0,0 2,-1 0,21 9,-22-7,1-1,-1-1,1-1,33 5,-1-6,69 8,-37-3,-1-5,93-5,-44-2,-120 3,161-5,-145 2,0-1,0-1,0-1,34-14,-14 4,0 1,1 2,69-8,-36 12,105 3,-164 7,-1 0,0-1,0-1,0-1,0 0,0-2,23-6,-25 5,0 2,1 0,-1 1,0 1,1 1,38 4,10 0,495-4,-545 1,0 1,33 7,-32-5,1 0,23 1,167-7,73 4,-200 9,-55-6,53 3,-1-9,58 2,-109 3,50 13,3 2,-16-13,120-2,-114-5,-53 0,-1-1,34-8,-33 5,1 2,27-2,482 4,-254 2,-259-2,1 0,31-8,-29 4,37-2,302 7,-312 5,61 14,29 4,165-19,-160-6,-99 2,6 1,0-2,93-15,28-9,-127 19,0 1,0 3,73 4,-24 0,1106-2,-1147 6,-45-4,0-1,1 0,-1 0,1-1,-1 0,0 0,1 0,-1 0,1-1,-1 0,1 0,-1 0,0-1,9-3,7-8,-2-1,0 0,0-2,-2 0,32-37,24-22,-57 59,-1-1,0 0,-2-1,16-25,-13 18,28-34,-32 43,0 0,-1-1,-2 0,1-1,-2 0,12-37,-4 13,98-242,-39 145,-52 87,3 1,31-49,-13 36,-19 29,25-46,128-216,-167 278,-1 0,7-20,15-28,23-35,-16 22,-29 57,1 1,19-31,74-72,-41 44,-42 55,-1 0,-1-1,23-42,-3-4,52-74,-78 128,52-95,-61 106,0 0,-1-1,0 1,0-1,2-15,-4 15,1 0,0 0,1 0,0 1,8-17,23-29,69-83,-87 121,0 0,22-17,21-20,18-33,102-146,-103 133,-42 59,30-49,-29 38,71-79,-66 87,-22 25,26-34,-19 23,7-11,-7 3,2 1,2 2,65-62,-38 42,-47 45,1 1,0 1,0 0,12-6,-11 7,-1 0,-1-1,1 1,16-17,-21 18,0 0,1 1,0-1,10-5,-11 7,0 1,0-2,-1 1,1 0,-1-1,0 0,0 0,6-8,170-275,-123 184,4-6,-16 37,-34 50,2 1,1 0,1 1,0 0,2 1,28-26,-17 23,63-47,-65 50,37-34,-42 34,0 2,41-27,155-96,-166 107,-29 19,31-16,12 0,82-25,-94 37,-23 7,38-9,27-3,104-39,-160 47,-8 3,0 1,0 2,58-9,102-16,-129 21,1 2,109-5,24 4,-123 5,91 3,-134 8,0 1,0 1,0 1,35 15,31 7,139 42,-213-64,-1 1,1 1,35 21,-6-3,23 6,125 37,-29-11,-117-39,-10-4,-7-1,51 11,-48-15,59 26,-34-13,97 44,-141-59,-1 1,0 1,-1 0,30 26,15 9,-57-42,225 151,-117-64,-102-80,1 0,-2 2,13 15,-13-13,1-2,25 24,54 32,131 76,-199-133,0-2,1 0,45 12,-44-16,0 2,-1 0,40 22,-23-3,-2 1,-1 2,37 40,8 5,66 52,74 40,-138-114,22 15,-49-27,-34-26,-2 1,33 30,45 60,-86-88,0 0,-1 2,0-1,11 27,-16-30,1-1,0 0,1 0,1-1,0-1,18 17,-27-27,103 128,-75-90,61 66,-55-68,36 50,-42-50,53 55,36 32,-80-81,11 0,-39-37,-1 0,-1 0,1 1,-2 1,13 15,89 134,35 60,-115-164,121 196,84 28,-81-103,-72-65,-48-63,48 53,-38-52,49 72,-62-82,0-2,41 37,-65-67,17 22,9 8,24 12,43 34,-91-75,0-1,0 1,-1 1,0-1,0 1,11 20,-18-27,9 9,0 0,1 0,14 11,-20-17,70 63,32 27,-86-75,0 0,-2 1,28 39,-40-52,4 4,0 0,1-1,21 17,9 7,38 31,-51-44,44 43,78 89,-118-124,-27-24,1-1,-1 1,0 0,0 0,-1 1,1 0,5 11,-6-8,0 0,1-1,1 0,-1 0,1 0,1 0,8 6,-11-10,0-2,1 1,-1-1,1 1,0-2,0 1,1-1,-1 0,0 0,1 0,-1-1,1 0,7 0,141-1,-63-2,-74 0,0 0,0-1,0 0,32-12,-32 9,1 1,-1 0,1 2,28-3,312 6,-154 1,-174-3,0-1,0-1,37-11,-36 7,0 1,59-3,397 11,-470-2,0-1,-1-1,18-4,-16 2,0 2,26-2,439 4,-235 2,-228-1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11.4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0,'1'5,"1"1,-1-1,1 0,0 0,1 0,-1-1,1 1,0-1,0 1,1-1,3 4,10 16,-5-2,0 0,-2 0,-1 2,0-1,-2 1,9 49,-11-47,2 0,15 40,-7-26,-2-3,-3-9,9 38,-17-56,-1 0,1 0,-2 0,0 1,0-1,0 0,-5 18,0-6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08:58.493"/>
    </inkml:context>
    <inkml:brush xml:id="br0">
      <inkml:brushProperty name="width" value="0.35" units="cm"/>
      <inkml:brushProperty name="height" value="0.35" units="cm"/>
      <inkml:brushProperty name="color" value="#AB008B"/>
      <inkml:brushProperty name="ignorePressure" value="1"/>
    </inkml:brush>
  </inkml:definitions>
  <inkml:trace contextRef="#ctx0" brushRef="#br0">1 1,'2'11,"1"-1,0 1,0-1,1 0,0 0,1 0,0-1,12 16,-1 2,64 101,5-4,103 115,-30-41,77 61,-7-7,-160-172,-41-51,-2 0,21 35,11 32,70 165,-15 4,-83-198,84 174,-64-141,-35-68,1-1,1-1,24 32,-24-36,0 0,-2 0,-1 2,-1-1,16 57,-9-25,77 177,18 14,-85-189,16 12,-33-55,-1-1,17 36,-16-22,-1 1,10 52,-14-58,-4-20,-2 0,1 0,0 0,-1 1,0 11,-1-17,0 1,0-1,0 1,-1-1,1 1,-1-1,1 1,-1-1,0 1,1-1,-1 1,0-1,0 0,0 1,0-1,0 0,0 0,0 0,0 0,-1 0,1 0,0 0,-1 0,1-1,-1 1,1 0,-1-1,-1 1,-4 2,0-1,0-1,0 1,-1-1,1 0,-1-1,1 1,0-2,-1 1,1-1,0 0,-1 0,1-1,0 0,0-1,0 1,0-1,1 0,-1-1,-7-5,-6-6,2-1,0-1,1 0,-27-35,-55-42,91 84,0 1,0 0,-1 0,-1 1,1 0,-1 0,0 2,-1-1,0 1,0 0,0 1,-1 1,0 0,0 0,0 1,0 1,0 0,-1 0,-17 1,6 0,4 1,1-1,0 0,0-1,0-2,0 1,-31-12,49 11,10 1,14 1,249 4,-255 0,1 1,0 1,-1 0,0 1,0 1,0 1,-1 0,24 16,-14-6,-1 1,-1 1,-1 1,23 26,-40-40,1-1,-1 0,1 0,1 0,-1-1,1 0,-1-1,1 0,0 0,0 0,1-1,-1 0,15 1,2-1,-1-1,1-2,35-3,-55 3,1 0,-1 0,0 0,0 0,-1-1,1 0,0 0,0 0,-1-1,1 1,-1-1,0 0,0 0,0-1,0 1,-1-1,1 0,-1 0,0 0,0 0,0-1,-1 1,4-9,0-6,0-1,-1 1,-1-1,3-36,1-5,9-10,3 0,52-120,-66 176,-1 0,-1 0,-1 0,3-21,-3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4:50.7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1 172,'125'-1,"135"3,-172 10,-54-7,51 2,1078-6,-519-2,-607-1,50-9,28-1,5-2,-44 4,0 1,126-7,-37 4,6 0,-115 12,338-14,-241 3,28-3,-122 7,0 2,0 3,63 6,-76 3,0 1,56 18,34 6,-91-23,-14-3,-1-1,35 1,66 6,0 0,-76-11,219-3,-176-10,48-1,-96 11,-1-1,0-3,0-2,48-15,56-23,-93 34,-44 9,-1 0,29-9,-25 6,1 0,0 1,0 1,37-3,82 6,-72 3,-42-1,0 3,-1 0,1 1,-1 1,25 10,-20-6,-1-1,59 8,-28-13,55 8,-77-7,1-1,52-3,-74-1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00.0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0 174,'4'0,"37"0,75-9,-103 7,0 2,0-1,14 3,-13-1,-1-1,28-2,12-6,1 3,0 2,79 5,-67 10,-49-7,0-2,28 2,-36-5,271-1,-254-3,0-1,-1-1,1-1,44-20,15-4,-37 16,131-37,-141 43,0 3,72-5,199 12,-114 1,-152 0,49 8,32 3,-97-11,0 2,0 1,0 0,-1 3,0 0,0 1,-1 2,43 24,-43-22,1-1,0-2,1 0,-1-2,2-1,41 5,1-5,98-3,-25-17,-94 7,53 0,-80 5,-1-1,0-1,0-1,0-1,39-14,-46 15,92-23,-90 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08.25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93 1,'-1'4,"0"0,0 0,-1 0,1 0,-1 0,0 0,0 0,0 0,-3 4,-10 18,5 11,1 0,-8 76,4-23,10-75,0 0,1 0,1 0,1 1,0-1,1 0,0 0,1 0,1 0,0 0,1-1,1 1,0-1,1 0,1-1,12 20,-17-27,2-1,-1 0,0 0,1 0,0 0,0-1,1 1,-1-1,1 0,7 4,9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11.4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0,'1'5,"1"1,-1-1,1 0,0 0,1 0,-1-1,1 1,0-1,0 1,1-1,3 4,10 16,-5-2,0 0,-2 0,-1 2,0-1,-2 1,9 49,-11-47,2 0,15 40,-7-26,-2-3,-3-9,9 38,-17-56,-1 0,1 0,-2 0,0 1,0-1,0 0,-5 18,0-6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23:39.352"/>
    </inkml:context>
    <inkml:brush xml:id="br0">
      <inkml:brushProperty name="width" value="0.2" units="cm"/>
      <inkml:brushProperty name="height" value="0.2" units="cm"/>
      <inkml:brushProperty name="color" value="#004F8B"/>
      <inkml:brushProperty name="ignorePressure" value="1"/>
    </inkml:brush>
  </inkml:definitions>
  <inkml:trace contextRef="#ctx0" brushRef="#br0">0 6131,'18'-1,"1"2,-1 0,0 1,-1 0,1 2,19 6,-5-1,-1-2,1-1,37 2,-60-7,11 3,0 0,0 2,-1 0,21 9,-22-7,1-1,-1-1,1-1,33 5,-1-6,69 8,-37-3,-1-5,93-5,-44-2,-120 3,161-5,-145 2,0-1,0-1,0-1,34-14,-14 4,0 1,1 2,69-8,-36 12,105 3,-164 7,-1 0,0-1,0-1,0-1,0 0,0-2,23-6,-25 5,0 2,1 0,-1 1,0 1,1 1,38 4,10 0,495-4,-545 1,0 1,33 7,-32-5,1 0,23 1,167-7,73 4,-200 9,-55-6,53 3,-1-9,58 2,-109 3,50 13,3 2,-16-13,120-2,-114-5,-53 0,-1-1,34-8,-33 5,1 2,27-2,482 4,-254 2,-259-2,1 0,31-8,-29 4,37-2,302 7,-312 5,61 14,29 4,165-19,-160-6,-99 2,6 1,0-2,93-15,28-9,-127 19,0 1,0 3,73 4,-24 0,1106-2,-1147 6,-45-4,0-1,1 0,-1 0,1-1,-1 0,0 0,1 0,-1 0,1-1,-1 0,1 0,-1 0,0-1,9-3,7-8,-2-1,0 0,0-2,-2 0,32-37,24-22,-57 59,-1-1,0 0,-2-1,16-25,-13 18,28-34,-32 43,0 0,-1-1,-2 0,1-1,-2 0,12-37,-4 13,98-242,-39 145,-52 87,3 1,31-49,-13 36,-19 29,25-46,128-216,-167 278,-1 0,7-20,15-28,23-35,-16 22,-29 57,1 1,19-31,74-72,-41 44,-42 55,-1 0,-1-1,23-42,-3-4,52-74,-78 128,52-95,-61 106,0 0,-1-1,0 1,0-1,2-15,-4 15,1 0,0 0,1 0,0 1,8-17,23-29,69-83,-87 121,0 0,22-17,21-20,18-33,102-146,-103 133,-42 59,30-49,-29 38,71-79,-66 87,-22 25,26-34,-19 23,7-11,-7 3,2 1,2 2,65-62,-38 42,-47 45,1 1,0 1,0 0,12-6,-11 7,-1 0,-1-1,1 1,16-17,-21 18,0 0,1 1,0-1,10-5,-11 7,0 1,0-2,-1 1,1 0,-1-1,0 0,0 0,6-8,170-275,-123 184,4-6,-16 37,-34 50,2 1,1 0,1 1,0 0,2 1,28-26,-17 23,63-47,-65 50,37-34,-42 34,0 2,41-27,155-96,-166 107,-29 19,31-16,12 0,82-25,-94 37,-23 7,38-9,27-3,104-39,-160 47,-8 3,0 1,0 2,58-9,102-16,-129 21,1 2,109-5,24 4,-123 5,91 3,-134 8,0 1,0 1,0 1,35 15,31 7,139 42,-213-64,-1 1,1 1,35 21,-6-3,23 6,125 37,-29-11,-117-39,-10-4,-7-1,51 11,-48-15,59 26,-34-13,97 44,-141-59,-1 1,0 1,-1 0,30 26,15 9,-57-42,225 151,-117-64,-102-80,1 0,-2 2,13 15,-13-13,1-2,25 24,54 32,131 76,-199-133,0-2,1 0,45 12,-44-16,0 2,-1 0,40 22,-23-3,-2 1,-1 2,37 40,8 5,66 52,74 40,-138-114,22 15,-49-27,-34-26,-2 1,33 30,45 60,-86-88,0 0,-1 2,0-1,11 27,-16-30,1-1,0 0,1 0,1-1,0-1,18 17,-27-27,103 128,-75-90,61 66,-55-68,36 50,-42-50,53 55,36 32,-80-81,11 0,-39-37,-1 0,-1 0,1 1,-2 1,13 15,89 134,35 60,-115-164,121 196,84 28,-81-103,-72-65,-48-63,48 53,-38-52,49 72,-62-82,0-2,41 37,-65-67,17 22,9 8,24 12,43 34,-91-75,0-1,0 1,-1 1,0-1,0 1,11 20,-18-27,9 9,0 0,1 0,14 11,-20-17,70 63,32 27,-86-75,0 0,-2 1,28 39,-40-52,4 4,0 0,1-1,21 17,9 7,38 31,-51-44,44 43,78 89,-118-124,-27-24,1-1,-1 1,0 0,0 0,-1 1,1 0,5 11,-6-8,0 0,1-1,1 0,-1 0,1 0,1 0,8 6,-11-10,0-2,1 1,-1-1,1 1,0-2,0 1,1-1,-1 0,0 0,1 0,-1-1,1 0,7 0,141-1,-63-2,-74 0,0 0,0-1,0 0,32-12,-32 9,1 1,-1 0,1 2,28-3,312 6,-154 1,-174-3,0-1,0-1,37-11,-36 7,0 1,59-3,397 11,-470-2,0-1,-1-1,18-4,-16 2,0 2,26-2,439 4,-235 2,-228-1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4:50.7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1 172,'125'-1,"135"3,-172 10,-54-7,51 2,1078-6,-519-2,-607-1,50-9,28-1,5-2,-44 4,0 1,126-7,-37 4,6 0,-115 12,338-14,-241 3,28-3,-122 7,0 2,0 3,63 6,-76 3,0 1,56 18,34 6,-91-23,-14-3,-1-1,35 1,66 6,0 0,-76-11,219-3,-176-10,48-1,-96 11,-1-1,0-3,0-2,48-15,56-23,-93 34,-44 9,-1 0,29-9,-25 6,1 0,0 1,0 1,37-3,82 6,-72 3,-42-1,0 3,-1 0,1 1,-1 1,25 10,-20-6,-1-1,59 8,-28-13,55 8,-77-7,1-1,52-3,-74-1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00.0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0 174,'4'0,"37"0,75-9,-103 7,0 2,0-1,14 3,-13-1,-1-1,28-2,12-6,1 3,0 2,79 5,-67 10,-49-7,0-2,28 2,-36-5,271-1,-254-3,0-1,-1-1,1-1,44-20,15-4,-37 16,131-37,-141 43,0 3,72-5,199 12,-114 1,-152 0,49 8,32 3,-97-11,0 2,0 1,0 0,-1 3,0 0,0 1,-1 2,43 24,-43-22,1-1,0-2,1 0,-1-2,2-1,41 5,1-5,98-3,-25-17,-94 7,53 0,-80 5,-1-1,0-1,0-1,0-1,39-14,-46 15,92-23,-90 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08.25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93 1,'-1'4,"0"0,0 0,-1 0,1 0,-1 0,0 0,0 0,0 0,-3 4,-10 18,5 11,1 0,-8 76,4-23,10-75,0 0,1 0,1 0,1 1,0-1,1 0,0 0,1 0,1 0,0 0,1-1,1 1,0-1,1 0,1-1,12 20,-17-27,2-1,-1 0,0 0,1 0,0 0,0-1,1 1,-1-1,1 0,7 4,9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7F096-3C19-40C3-8149-74309B288B0B}"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EBDD6-86F9-4288-8DA3-B7AEC1DDA48F}" type="slidenum">
              <a:rPr lang="en-US" smtClean="0"/>
              <a:t>‹#›</a:t>
            </a:fld>
            <a:endParaRPr lang="en-US"/>
          </a:p>
        </p:txBody>
      </p:sp>
    </p:spTree>
    <p:extLst>
      <p:ext uri="{BB962C8B-B14F-4D97-AF65-F5344CB8AC3E}">
        <p14:creationId xmlns:p14="http://schemas.microsoft.com/office/powerpoint/2010/main" val="70035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Within the last 48 hours, how many people have you been within 6 feet of for more than 15 minutes while off center?
https://www.polleverywhere.com/multiple_choice_polls/HdH495aG3NbGvVdtKf5xp?flow=Default&amp;onscreen=persist</a:t>
            </a:r>
          </a:p>
        </p:txBody>
      </p:sp>
      <p:sp>
        <p:nvSpPr>
          <p:cNvPr id="4" name="Slide Number Placeholder 3"/>
          <p:cNvSpPr>
            <a:spLocks noGrp="1"/>
          </p:cNvSpPr>
          <p:nvPr>
            <p:ph type="sldNum" sz="quarter" idx="5"/>
          </p:nvPr>
        </p:nvSpPr>
        <p:spPr/>
        <p:txBody>
          <a:bodyPr/>
          <a:lstStyle/>
          <a:p>
            <a:fld id="{972EBDD6-86F9-4288-8DA3-B7AEC1DDA48F}" type="slidenum">
              <a:rPr lang="en-US" smtClean="0"/>
              <a:t>6</a:t>
            </a:fld>
            <a:endParaRPr lang="en-US"/>
          </a:p>
        </p:txBody>
      </p:sp>
      <p:sp>
        <p:nvSpPr>
          <p:cNvPr id="5" name="TextBox 4">
            <a:extLst>
              <a:ext uri="{FF2B5EF4-FFF2-40B4-BE49-F238E27FC236}">
                <a16:creationId xmlns:a16="http://schemas.microsoft.com/office/drawing/2014/main" id="{962FC5A9-5E3B-4F77-A9CF-15E7E483F03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8452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In the last 48 hours, how many people have you been within 6 feet of for more than 15 minutes while on center?
https://www.polleverywhere.com/multiple_choice_polls/26GvRWq8yCTIFRS7Cm5E2?flow=Default&amp;onscreen=persist</a:t>
            </a:r>
          </a:p>
        </p:txBody>
      </p:sp>
      <p:sp>
        <p:nvSpPr>
          <p:cNvPr id="4" name="Slide Number Placeholder 3"/>
          <p:cNvSpPr>
            <a:spLocks noGrp="1"/>
          </p:cNvSpPr>
          <p:nvPr>
            <p:ph type="sldNum" sz="quarter" idx="5"/>
          </p:nvPr>
        </p:nvSpPr>
        <p:spPr/>
        <p:txBody>
          <a:bodyPr/>
          <a:lstStyle/>
          <a:p>
            <a:fld id="{972EBDD6-86F9-4288-8DA3-B7AEC1DDA48F}" type="slidenum">
              <a:rPr lang="en-US" smtClean="0"/>
              <a:t>7</a:t>
            </a:fld>
            <a:endParaRPr lang="en-US"/>
          </a:p>
        </p:txBody>
      </p:sp>
      <p:sp>
        <p:nvSpPr>
          <p:cNvPr id="5" name="TextBox 4">
            <a:extLst>
              <a:ext uri="{FF2B5EF4-FFF2-40B4-BE49-F238E27FC236}">
                <a16:creationId xmlns:a16="http://schemas.microsoft.com/office/drawing/2014/main" id="{D16EC051-D6D8-42B9-AD4D-C6640CA3F99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991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Which of the following is evidence of a COVID outbreak on center?
https://www.polleverywhere.com/multiple_choice_polls/7WbwmX7VuqvjJ9ReZnbql?flow=Default&amp;onscreen=persist</a:t>
            </a:r>
          </a:p>
        </p:txBody>
      </p:sp>
      <p:sp>
        <p:nvSpPr>
          <p:cNvPr id="4" name="Slide Number Placeholder 3"/>
          <p:cNvSpPr>
            <a:spLocks noGrp="1"/>
          </p:cNvSpPr>
          <p:nvPr>
            <p:ph type="sldNum" sz="quarter" idx="5"/>
          </p:nvPr>
        </p:nvSpPr>
        <p:spPr/>
        <p:txBody>
          <a:bodyPr/>
          <a:lstStyle/>
          <a:p>
            <a:fld id="{972EBDD6-86F9-4288-8DA3-B7AEC1DDA48F}" type="slidenum">
              <a:rPr lang="en-US" smtClean="0"/>
              <a:t>11</a:t>
            </a:fld>
            <a:endParaRPr lang="en-US"/>
          </a:p>
        </p:txBody>
      </p:sp>
      <p:sp>
        <p:nvSpPr>
          <p:cNvPr id="5" name="TextBox 4">
            <a:extLst>
              <a:ext uri="{FF2B5EF4-FFF2-40B4-BE49-F238E27FC236}">
                <a16:creationId xmlns:a16="http://schemas.microsoft.com/office/drawing/2014/main" id="{60443370-167D-4531-8559-B002FBD0284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2828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B299-53E7-4CC8-8840-E4608ACD1B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9FCBF-973F-4775-BC72-DEA8B4EC1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3CE31-D154-4B49-8676-92E464D05E19}"/>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5" name="Footer Placeholder 4">
            <a:extLst>
              <a:ext uri="{FF2B5EF4-FFF2-40B4-BE49-F238E27FC236}">
                <a16:creationId xmlns:a16="http://schemas.microsoft.com/office/drawing/2014/main" id="{0E58C8C6-12D0-4CC4-A33A-4C579432C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AA84A-28D6-4709-B81D-AD12D5CDB804}"/>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164606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CE22-BBC4-4AE7-80AE-C9D601EF6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EB7B7-FABD-4C5D-9388-AC9D0956E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4F133-512F-46C9-87CD-B459FA0EBD4A}"/>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5" name="Footer Placeholder 4">
            <a:extLst>
              <a:ext uri="{FF2B5EF4-FFF2-40B4-BE49-F238E27FC236}">
                <a16:creationId xmlns:a16="http://schemas.microsoft.com/office/drawing/2014/main" id="{AC40206B-F1D9-4EDA-BE05-9C7FC8E19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84166-6AB8-4F16-936F-C94D24332E63}"/>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46316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6EADF-4CA5-4794-8446-7C5B606CE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BF4CE-E669-4279-AFD3-E61AAFDDBF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170F6-D9E0-4007-92B7-0416EDC5C3D1}"/>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5" name="Footer Placeholder 4">
            <a:extLst>
              <a:ext uri="{FF2B5EF4-FFF2-40B4-BE49-F238E27FC236}">
                <a16:creationId xmlns:a16="http://schemas.microsoft.com/office/drawing/2014/main" id="{FFA8C811-B088-497A-88C1-C5106179E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28BE4-0D61-4D62-968B-1A66EA3B03CA}"/>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7609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BDE3-0611-43A2-A0E5-551ED8D05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CA06E-75FD-492C-89E1-111976DE7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EBD48-F0C9-4EED-9CE3-149FF781A7BD}"/>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5" name="Footer Placeholder 4">
            <a:extLst>
              <a:ext uri="{FF2B5EF4-FFF2-40B4-BE49-F238E27FC236}">
                <a16:creationId xmlns:a16="http://schemas.microsoft.com/office/drawing/2014/main" id="{0FD42184-F79D-4BFA-9D2D-80D79A8AA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853CB-F3E9-4581-BA2C-DEAB60517114}"/>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296923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3AC9-213C-4404-AEA9-10AC7BD9A6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D039AF-6579-4DAC-B254-8BEF7247C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E7508-698E-4C1E-8E0D-33DF57080FAD}"/>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5" name="Footer Placeholder 4">
            <a:extLst>
              <a:ext uri="{FF2B5EF4-FFF2-40B4-BE49-F238E27FC236}">
                <a16:creationId xmlns:a16="http://schemas.microsoft.com/office/drawing/2014/main" id="{7314F3A6-6CD4-482C-9785-12D7889AF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0B1BF-186E-4D10-88BD-40887F8B0ED2}"/>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181517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5038-BEC9-4B49-93EA-7C8A0AF7D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288CC-198B-4590-BD76-BC6F0EB3E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368BBD-E279-4357-BFC1-164E14355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40C90-4931-4175-82C2-58CF2937E371}"/>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6" name="Footer Placeholder 5">
            <a:extLst>
              <a:ext uri="{FF2B5EF4-FFF2-40B4-BE49-F238E27FC236}">
                <a16:creationId xmlns:a16="http://schemas.microsoft.com/office/drawing/2014/main" id="{11D6D193-2460-4711-AF45-F2EFC2538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D777C-EA52-4450-9A9F-CB54DCDAA38F}"/>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24736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F119-3625-4D34-B9B9-683EF8A64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29BBED-AE4D-4FB1-9E02-3ED6A3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E7521A-7D61-4E46-AAA1-9500D34A76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A1427-49E6-4A61-8799-10FB7401B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E7784-0624-4C98-BEA8-D88DB71199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34042-CDF3-44E9-96A0-55284C699488}"/>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8" name="Footer Placeholder 7">
            <a:extLst>
              <a:ext uri="{FF2B5EF4-FFF2-40B4-BE49-F238E27FC236}">
                <a16:creationId xmlns:a16="http://schemas.microsoft.com/office/drawing/2014/main" id="{75201790-92C6-4959-8D7C-011B100B37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EF37CD-ABC0-47B1-A0A1-1B44CFC39D5B}"/>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51072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083E-8FE7-46E0-AA7C-C625DC99D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28DF44-BA30-41A4-83DB-E1730F94EC63}"/>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4" name="Footer Placeholder 3">
            <a:extLst>
              <a:ext uri="{FF2B5EF4-FFF2-40B4-BE49-F238E27FC236}">
                <a16:creationId xmlns:a16="http://schemas.microsoft.com/office/drawing/2014/main" id="{521B96FD-DBAA-42F0-9169-327705A957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30FEBC-8718-4A5A-A84A-038A055D414A}"/>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85450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7CF28-FF0C-4E9F-8BFA-F5587E1C17E0}"/>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3" name="Footer Placeholder 2">
            <a:extLst>
              <a:ext uri="{FF2B5EF4-FFF2-40B4-BE49-F238E27FC236}">
                <a16:creationId xmlns:a16="http://schemas.microsoft.com/office/drawing/2014/main" id="{E22AF8EA-07B4-4344-8123-4308E0930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5CC50-A771-41DF-A698-5DF993B5DF47}"/>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126142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4EBD-6894-4E23-B8A0-7DACA4D68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A7B16-E7AB-4EFB-B75F-A5326D458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95A747-B427-4C2C-B315-9DDC04B0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90E07-9318-434D-8695-DCA2A8BF6B15}"/>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6" name="Footer Placeholder 5">
            <a:extLst>
              <a:ext uri="{FF2B5EF4-FFF2-40B4-BE49-F238E27FC236}">
                <a16:creationId xmlns:a16="http://schemas.microsoft.com/office/drawing/2014/main" id="{CA144AD1-7EEF-46D8-9BD7-10EDEFAAE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DC225-524A-4F4E-B003-F4A2827C6774}"/>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74436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283-166F-4496-BFB0-4F832D21E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5DB5BE-F85E-4EE6-BCB4-86C7ECD90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173BB-F57A-4884-9CFF-E18B416E5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31222-6752-4B19-B5F3-5D9179D86DB2}"/>
              </a:ext>
            </a:extLst>
          </p:cNvPr>
          <p:cNvSpPr>
            <a:spLocks noGrp="1"/>
          </p:cNvSpPr>
          <p:nvPr>
            <p:ph type="dt" sz="half" idx="10"/>
          </p:nvPr>
        </p:nvSpPr>
        <p:spPr/>
        <p:txBody>
          <a:bodyPr/>
          <a:lstStyle/>
          <a:p>
            <a:fld id="{D3C9E113-5E3D-46BD-B5B8-BC4F5CA3D3F2}" type="datetimeFigureOut">
              <a:rPr lang="en-US" smtClean="0"/>
              <a:t>1/20/2021</a:t>
            </a:fld>
            <a:endParaRPr lang="en-US"/>
          </a:p>
        </p:txBody>
      </p:sp>
      <p:sp>
        <p:nvSpPr>
          <p:cNvPr id="6" name="Footer Placeholder 5">
            <a:extLst>
              <a:ext uri="{FF2B5EF4-FFF2-40B4-BE49-F238E27FC236}">
                <a16:creationId xmlns:a16="http://schemas.microsoft.com/office/drawing/2014/main" id="{91979104-7898-4E50-93F3-2B375B6F8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AA562-3746-4F45-A37C-8F8BBCAA7A12}"/>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94052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B3AA7-226A-4A3D-B7FB-FAE9E7405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2AD48-E11F-45CD-BCDE-242741405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86EFE-6E34-4122-83E3-145B0C298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9E113-5E3D-46BD-B5B8-BC4F5CA3D3F2}" type="datetimeFigureOut">
              <a:rPr lang="en-US" smtClean="0"/>
              <a:t>1/20/2021</a:t>
            </a:fld>
            <a:endParaRPr lang="en-US"/>
          </a:p>
        </p:txBody>
      </p:sp>
      <p:sp>
        <p:nvSpPr>
          <p:cNvPr id="5" name="Footer Placeholder 4">
            <a:extLst>
              <a:ext uri="{FF2B5EF4-FFF2-40B4-BE49-F238E27FC236}">
                <a16:creationId xmlns:a16="http://schemas.microsoft.com/office/drawing/2014/main" id="{36207314-1C3A-4E18-AF6D-331B599E2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61756-F311-4D8F-AE76-D588F7749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AD124-6056-49DD-B891-E9E0607D5122}" type="slidenum">
              <a:rPr lang="en-US" smtClean="0"/>
              <a:t>‹#›</a:t>
            </a:fld>
            <a:endParaRPr lang="en-US"/>
          </a:p>
        </p:txBody>
      </p:sp>
    </p:spTree>
    <p:extLst>
      <p:ext uri="{BB962C8B-B14F-4D97-AF65-F5344CB8AC3E}">
        <p14:creationId xmlns:p14="http://schemas.microsoft.com/office/powerpoint/2010/main" val="21036883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bfd.co.nz/2020/04/06/covid-19-daily-update-6-april-202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supportservices.jobcorps.gov/health/Pages/COVID-19.aspx"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3.png"/><Relationship Id="rId12" Type="http://schemas.openxmlformats.org/officeDocument/2006/relationships/customXml" Target="../ink/ink10.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customXml" Target="../ink/ink7.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90.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4.png"/><Relationship Id="rId14" Type="http://schemas.openxmlformats.org/officeDocument/2006/relationships/customXml" Target="../ink/ink1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ursera.org/learn/covid-19-contact-tracing" TargetMode="External"/><Relationship Id="rId2" Type="http://schemas.openxmlformats.org/officeDocument/2006/relationships/hyperlink" Target="https://www.nwcphp.org/training/every-contact-count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php/contact-tracing/contact-tracing-plan/outbreak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3.png"/><Relationship Id="rId12"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ral, underwater&#10;&#10;Description automatically generated">
            <a:extLst>
              <a:ext uri="{FF2B5EF4-FFF2-40B4-BE49-F238E27FC236}">
                <a16:creationId xmlns:a16="http://schemas.microsoft.com/office/drawing/2014/main" id="{F1B75242-4641-4315-A312-9C83BF54DF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35364"/>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4DAA21-BFAC-4507-A2EA-701E6ADBA3B3}"/>
              </a:ext>
            </a:extLst>
          </p:cNvPr>
          <p:cNvSpPr>
            <a:spLocks noGrp="1"/>
          </p:cNvSpPr>
          <p:nvPr>
            <p:ph type="ctrTitle"/>
          </p:nvPr>
        </p:nvSpPr>
        <p:spPr>
          <a:xfrm>
            <a:off x="477981" y="1122363"/>
            <a:ext cx="4023360" cy="3204134"/>
          </a:xfrm>
        </p:spPr>
        <p:txBody>
          <a:bodyPr anchor="b">
            <a:normAutofit/>
          </a:bodyPr>
          <a:lstStyle/>
          <a:p>
            <a:pPr algn="l"/>
            <a:r>
              <a:rPr lang="en-US" sz="4800" dirty="0"/>
              <a:t>COVID-19: Reducing risk for on-center outbreaks</a:t>
            </a:r>
          </a:p>
        </p:txBody>
      </p:sp>
      <p:sp>
        <p:nvSpPr>
          <p:cNvPr id="3" name="Subtitle 2">
            <a:extLst>
              <a:ext uri="{FF2B5EF4-FFF2-40B4-BE49-F238E27FC236}">
                <a16:creationId xmlns:a16="http://schemas.microsoft.com/office/drawing/2014/main" id="{E8884846-CEFB-4CA0-923B-4EEDCB9B7FF5}"/>
              </a:ext>
            </a:extLst>
          </p:cNvPr>
          <p:cNvSpPr>
            <a:spLocks noGrp="1"/>
          </p:cNvSpPr>
          <p:nvPr>
            <p:ph type="subTitle" idx="1"/>
          </p:nvPr>
        </p:nvSpPr>
        <p:spPr>
          <a:xfrm>
            <a:off x="477980" y="4872922"/>
            <a:ext cx="4023359" cy="1208141"/>
          </a:xfrm>
        </p:spPr>
        <p:txBody>
          <a:bodyPr>
            <a:normAutofit/>
          </a:bodyPr>
          <a:lstStyle/>
          <a:p>
            <a:pPr algn="l"/>
            <a:r>
              <a:rPr lang="en-US" sz="2000"/>
              <a:t>Sara Mackenzie, MD, MPH</a:t>
            </a:r>
          </a:p>
          <a:p>
            <a:pPr algn="l"/>
            <a:r>
              <a:rPr lang="en-US" sz="2000"/>
              <a:t>Region 6 Regional Medical Specialist</a:t>
            </a:r>
          </a:p>
          <a:p>
            <a:pPr algn="l"/>
            <a:r>
              <a:rPr lang="en-US" sz="2000"/>
              <a:t>Humanitas</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2D5146-20CE-44A7-96C4-8536BAE032DC}"/>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thebfd.co.nz/2020/04/06/covid-19-daily-update-6-april-2020/">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395903265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62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ee the source image">
            <a:extLst>
              <a:ext uri="{FF2B5EF4-FFF2-40B4-BE49-F238E27FC236}">
                <a16:creationId xmlns:a16="http://schemas.microsoft.com/office/drawing/2014/main" id="{648415A1-F57B-4389-9346-87037F3AFA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8533" y="1176793"/>
            <a:ext cx="5297841"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3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3FA483-9843-4359-8ECB-DEB834489AD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376046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A2839-6518-47EB-9AF1-F7CC1867680D}"/>
              </a:ext>
            </a:extLst>
          </p:cNvPr>
          <p:cNvSpPr>
            <a:spLocks noGrp="1"/>
          </p:cNvSpPr>
          <p:nvPr>
            <p:ph type="title"/>
          </p:nvPr>
        </p:nvSpPr>
        <p:spPr>
          <a:xfrm>
            <a:off x="838200" y="585216"/>
            <a:ext cx="10515600" cy="1325563"/>
          </a:xfrm>
        </p:spPr>
        <p:txBody>
          <a:bodyPr>
            <a:normAutofit/>
          </a:bodyPr>
          <a:lstStyle/>
          <a:p>
            <a:r>
              <a:rPr lang="en-US" sz="3700">
                <a:solidFill>
                  <a:srgbClr val="FFFFFF"/>
                </a:solidFill>
              </a:rPr>
              <a:t>COVID-19 Medical, Mental Health, Trainee Employee Assistance Program (TEAP), and Oral Health Protocols </a:t>
            </a:r>
          </a:p>
        </p:txBody>
      </p:sp>
      <p:pic>
        <p:nvPicPr>
          <p:cNvPr id="5" name="Content Placeholder 4">
            <a:extLst>
              <a:ext uri="{FF2B5EF4-FFF2-40B4-BE49-F238E27FC236}">
                <a16:creationId xmlns:a16="http://schemas.microsoft.com/office/drawing/2014/main" id="{E5128F38-64AD-4600-90AC-41774D815475}"/>
              </a:ext>
            </a:extLst>
          </p:cNvPr>
          <p:cNvPicPr>
            <a:picLocks noChangeAspect="1"/>
          </p:cNvPicPr>
          <p:nvPr/>
        </p:nvPicPr>
        <p:blipFill rotWithShape="1">
          <a:blip r:embed="rId2"/>
          <a:srcRect r="329" b="1"/>
          <a:stretch/>
        </p:blipFill>
        <p:spPr>
          <a:xfrm>
            <a:off x="2203120" y="2276891"/>
            <a:ext cx="7213254" cy="4233638"/>
          </a:xfrm>
          <a:prstGeom prst="rect">
            <a:avLst/>
          </a:prstGeom>
        </p:spPr>
      </p:pic>
      <p:sp>
        <p:nvSpPr>
          <p:cNvPr id="6" name="TextBox 5">
            <a:extLst>
              <a:ext uri="{FF2B5EF4-FFF2-40B4-BE49-F238E27FC236}">
                <a16:creationId xmlns:a16="http://schemas.microsoft.com/office/drawing/2014/main" id="{90A0F9D7-CE67-44CC-BDE1-418319EAB633}"/>
              </a:ext>
            </a:extLst>
          </p:cNvPr>
          <p:cNvSpPr txBox="1"/>
          <p:nvPr/>
        </p:nvSpPr>
        <p:spPr>
          <a:xfrm>
            <a:off x="548639" y="6453915"/>
            <a:ext cx="6096000" cy="369332"/>
          </a:xfrm>
          <a:prstGeom prst="rect">
            <a:avLst/>
          </a:prstGeom>
          <a:noFill/>
        </p:spPr>
        <p:txBody>
          <a:bodyPr wrap="square">
            <a:spAutoFit/>
          </a:bodyPr>
          <a:lstStyle/>
          <a:p>
            <a:r>
              <a:rPr lang="en-US" dirty="0">
                <a:hlinkClick r:id="rId3"/>
              </a:rPr>
              <a:t>COVID-19 (jobcorps.gov)</a:t>
            </a:r>
            <a:endParaRPr lang="en-US" dirty="0"/>
          </a:p>
        </p:txBody>
      </p:sp>
    </p:spTree>
    <p:extLst>
      <p:ext uri="{BB962C8B-B14F-4D97-AF65-F5344CB8AC3E}">
        <p14:creationId xmlns:p14="http://schemas.microsoft.com/office/powerpoint/2010/main" val="292172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195C8D-2D27-4917-9E4A-84219D192D67}"/>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Early Identification: Daily Symptom Tracker &amp; Attestation</a:t>
            </a:r>
          </a:p>
        </p:txBody>
      </p:sp>
      <p:sp>
        <p:nvSpPr>
          <p:cNvPr id="3" name="Content Placeholder 2">
            <a:extLst>
              <a:ext uri="{FF2B5EF4-FFF2-40B4-BE49-F238E27FC236}">
                <a16:creationId xmlns:a16="http://schemas.microsoft.com/office/drawing/2014/main" id="{0FC15C6D-B06D-423F-B5C3-73430B75E005}"/>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Do you have any symptoms of COVID-19 (fever of greater than 100.4 or feeling feverish), new cough, difficulty breathing, sore throat, muscle aches or body aches, nausea, vomiting or diarrhea, new loss of taste or smell, congestion or runny nose?</a:t>
            </a:r>
          </a:p>
          <a:p>
            <a:r>
              <a:rPr lang="en-US" sz="2400" dirty="0">
                <a:solidFill>
                  <a:srgbClr val="000000"/>
                </a:solidFill>
              </a:rPr>
              <a:t>Have you had close contact with a person who has a diagnosed or suspected case of COVID-19 in the last 14 days?</a:t>
            </a:r>
          </a:p>
          <a:p>
            <a:endParaRPr lang="en-US" sz="2400" dirty="0">
              <a:solidFill>
                <a:srgbClr val="000000"/>
              </a:solidFill>
            </a:endParaRPr>
          </a:p>
          <a:p>
            <a:pPr marL="0" indent="0">
              <a:buNone/>
            </a:pPr>
            <a:r>
              <a:rPr lang="en-US" sz="2400" dirty="0">
                <a:solidFill>
                  <a:srgbClr val="000000"/>
                </a:solidFill>
              </a:rPr>
              <a:t>If yes, stay home (or in room)</a:t>
            </a:r>
          </a:p>
          <a:p>
            <a:pPr marL="0" indent="0">
              <a:buNone/>
            </a:pPr>
            <a:r>
              <a:rPr lang="en-US" sz="2400" dirty="0">
                <a:solidFill>
                  <a:srgbClr val="000000"/>
                </a:solidFill>
              </a:rPr>
              <a:t>Low threshold for COVID-19 testing!</a:t>
            </a:r>
          </a:p>
        </p:txBody>
      </p:sp>
    </p:spTree>
    <p:extLst>
      <p:ext uri="{BB962C8B-B14F-4D97-AF65-F5344CB8AC3E}">
        <p14:creationId xmlns:p14="http://schemas.microsoft.com/office/powerpoint/2010/main" val="12916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D1ED6C-9739-481F-829D-533083A963F7}"/>
              </a:ext>
            </a:extLst>
          </p:cNvPr>
          <p:cNvSpPr>
            <a:spLocks noGrp="1"/>
          </p:cNvSpPr>
          <p:nvPr>
            <p:ph type="title"/>
          </p:nvPr>
        </p:nvSpPr>
        <p:spPr>
          <a:xfrm>
            <a:off x="6432045" y="1446811"/>
            <a:ext cx="4805996" cy="1401448"/>
          </a:xfrm>
        </p:spPr>
        <p:txBody>
          <a:bodyPr vert="horz" lIns="91440" tIns="45720" rIns="91440" bIns="45720" rtlCol="0" anchor="t">
            <a:normAutofit/>
          </a:bodyPr>
          <a:lstStyle/>
          <a:p>
            <a:r>
              <a:rPr lang="en-US" sz="4400" dirty="0">
                <a:solidFill>
                  <a:srgbClr val="000000"/>
                </a:solidFill>
              </a:rPr>
              <a:t>COVID case investigation:</a:t>
            </a:r>
          </a:p>
        </p:txBody>
      </p:sp>
      <p:sp>
        <p:nvSpPr>
          <p:cNvPr id="4" name="Text Placeholder 3">
            <a:extLst>
              <a:ext uri="{FF2B5EF4-FFF2-40B4-BE49-F238E27FC236}">
                <a16:creationId xmlns:a16="http://schemas.microsoft.com/office/drawing/2014/main" id="{B956D3D2-DFFE-451B-92BC-60851B52719A}"/>
              </a:ext>
            </a:extLst>
          </p:cNvPr>
          <p:cNvSpPr>
            <a:spLocks noGrp="1"/>
          </p:cNvSpPr>
          <p:nvPr>
            <p:ph type="body" sz="half" idx="2"/>
          </p:nvPr>
        </p:nvSpPr>
        <p:spPr>
          <a:xfrm>
            <a:off x="6547275" y="2890224"/>
            <a:ext cx="4805691" cy="2858823"/>
          </a:xfrm>
        </p:spPr>
        <p:txBody>
          <a:bodyPr vert="horz" lIns="91440" tIns="45720" rIns="91440" bIns="45720" rtlCol="0" anchor="b">
            <a:normAutofit/>
          </a:bodyPr>
          <a:lstStyle/>
          <a:p>
            <a:r>
              <a:rPr lang="en-US" sz="3200" dirty="0">
                <a:solidFill>
                  <a:srgbClr val="000000"/>
                </a:solidFill>
              </a:rPr>
              <a:t>Be curious!</a:t>
            </a:r>
          </a:p>
          <a:p>
            <a:r>
              <a:rPr lang="en-US" sz="3200" dirty="0">
                <a:solidFill>
                  <a:srgbClr val="000000"/>
                </a:solidFill>
              </a:rPr>
              <a:t>Who else is at risk?</a:t>
            </a:r>
          </a:p>
          <a:p>
            <a:r>
              <a:rPr lang="en-US" sz="3200" dirty="0">
                <a:solidFill>
                  <a:srgbClr val="000000"/>
                </a:solidFill>
              </a:rPr>
              <a:t>Where was the exposure?</a:t>
            </a:r>
          </a:p>
          <a:p>
            <a:endParaRPr lang="en-US" sz="3200" dirty="0">
              <a:solidFill>
                <a:srgbClr val="000000"/>
              </a:solidFill>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ee the source image">
            <a:extLst>
              <a:ext uri="{FF2B5EF4-FFF2-40B4-BE49-F238E27FC236}">
                <a16:creationId xmlns:a16="http://schemas.microsoft.com/office/drawing/2014/main" id="{49AF0354-D7B1-4A85-ADF2-8F81E4AEF5E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977" r="33228" b="1"/>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3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BEDB-AF2D-4B9A-978A-F985244F60EA}"/>
              </a:ext>
            </a:extLst>
          </p:cNvPr>
          <p:cNvSpPr>
            <a:spLocks noGrp="1"/>
          </p:cNvSpPr>
          <p:nvPr>
            <p:ph type="title"/>
          </p:nvPr>
        </p:nvSpPr>
        <p:spPr/>
        <p:txBody>
          <a:bodyPr/>
          <a:lstStyle/>
          <a:p>
            <a:r>
              <a:rPr lang="en-US"/>
              <a:t>SARS-CoV-2: </a:t>
            </a:r>
          </a:p>
        </p:txBody>
      </p:sp>
      <p:sp>
        <p:nvSpPr>
          <p:cNvPr id="3" name="Oval 2">
            <a:extLst>
              <a:ext uri="{FF2B5EF4-FFF2-40B4-BE49-F238E27FC236}">
                <a16:creationId xmlns:a16="http://schemas.microsoft.com/office/drawing/2014/main" id="{1C9BA487-F300-4ADB-BEE0-5DD6BB1A9E76}"/>
              </a:ext>
            </a:extLst>
          </p:cNvPr>
          <p:cNvSpPr/>
          <p:nvPr/>
        </p:nvSpPr>
        <p:spPr>
          <a:xfrm>
            <a:off x="469509" y="2171700"/>
            <a:ext cx="2338754" cy="212773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Group of men">
            <a:extLst>
              <a:ext uri="{FF2B5EF4-FFF2-40B4-BE49-F238E27FC236}">
                <a16:creationId xmlns:a16="http://schemas.microsoft.com/office/drawing/2014/main" id="{44072C9E-0783-405E-9D6B-2C8203598A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686" y="2778369"/>
            <a:ext cx="914400" cy="9144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010113C-3E22-4720-8337-49D9E4CED665}"/>
                  </a:ext>
                </a:extLst>
              </p14:cNvPr>
              <p14:cNvContentPartPr/>
              <p14:nvPr/>
            </p14:nvContentPartPr>
            <p14:xfrm>
              <a:off x="2839846" y="1142668"/>
              <a:ext cx="9187200" cy="2278440"/>
            </p14:xfrm>
          </p:contentPart>
        </mc:Choice>
        <mc:Fallback xmlns="">
          <p:pic>
            <p:nvPicPr>
              <p:cNvPr id="7" name="Ink 6">
                <a:extLst>
                  <a:ext uri="{FF2B5EF4-FFF2-40B4-BE49-F238E27FC236}">
                    <a16:creationId xmlns:a16="http://schemas.microsoft.com/office/drawing/2014/main" id="{3010113C-3E22-4720-8337-49D9E4CED665}"/>
                  </a:ext>
                </a:extLst>
              </p:cNvPr>
              <p:cNvPicPr/>
              <p:nvPr/>
            </p:nvPicPr>
            <p:blipFill>
              <a:blip r:embed="rId5"/>
              <a:stretch>
                <a:fillRect/>
              </a:stretch>
            </p:blipFill>
            <p:spPr>
              <a:xfrm>
                <a:off x="2803847" y="1106668"/>
                <a:ext cx="9258837" cy="2350080"/>
              </a:xfrm>
              <a:prstGeom prst="rect">
                <a:avLst/>
              </a:prstGeom>
            </p:spPr>
          </p:pic>
        </mc:Fallback>
      </mc:AlternateContent>
      <p:sp>
        <p:nvSpPr>
          <p:cNvPr id="14" name="TextBox 13">
            <a:extLst>
              <a:ext uri="{FF2B5EF4-FFF2-40B4-BE49-F238E27FC236}">
                <a16:creationId xmlns:a16="http://schemas.microsoft.com/office/drawing/2014/main" id="{345743F6-AD68-44D3-B438-490F0E5F4781}"/>
              </a:ext>
            </a:extLst>
          </p:cNvPr>
          <p:cNvSpPr txBox="1"/>
          <p:nvPr/>
        </p:nvSpPr>
        <p:spPr>
          <a:xfrm>
            <a:off x="214532" y="4660032"/>
            <a:ext cx="3023190" cy="1754326"/>
          </a:xfrm>
          <a:prstGeom prst="rect">
            <a:avLst/>
          </a:prstGeom>
          <a:noFill/>
        </p:spPr>
        <p:txBody>
          <a:bodyPr wrap="square" rtlCol="0">
            <a:spAutoFit/>
          </a:bodyPr>
          <a:lstStyle/>
          <a:p>
            <a:pPr algn="ctr"/>
            <a:r>
              <a:rPr lang="en-US" u="sng" dirty="0"/>
              <a:t>Exposure: </a:t>
            </a:r>
          </a:p>
          <a:p>
            <a:endParaRPr lang="en-US" dirty="0"/>
          </a:p>
          <a:p>
            <a:r>
              <a:rPr lang="en-US" dirty="0"/>
              <a:t>“Close contact” – within 6 feet for &gt;15 minutes/24 hours</a:t>
            </a:r>
          </a:p>
          <a:p>
            <a:r>
              <a:rPr lang="en-US" dirty="0"/>
              <a:t>*health care worker in PPE excluded from this definition</a:t>
            </a:r>
          </a:p>
        </p:txBody>
      </p:sp>
      <p:sp>
        <p:nvSpPr>
          <p:cNvPr id="17" name="TextBox 16">
            <a:extLst>
              <a:ext uri="{FF2B5EF4-FFF2-40B4-BE49-F238E27FC236}">
                <a16:creationId xmlns:a16="http://schemas.microsoft.com/office/drawing/2014/main" id="{02F0E0FA-3402-4116-B108-B5D6BC93E504}"/>
              </a:ext>
            </a:extLst>
          </p:cNvPr>
          <p:cNvSpPr txBox="1"/>
          <p:nvPr/>
        </p:nvSpPr>
        <p:spPr>
          <a:xfrm>
            <a:off x="3004625" y="3921368"/>
            <a:ext cx="2593731" cy="923330"/>
          </a:xfrm>
          <a:prstGeom prst="rect">
            <a:avLst/>
          </a:prstGeom>
          <a:noFill/>
        </p:spPr>
        <p:txBody>
          <a:bodyPr wrap="square" rtlCol="0">
            <a:spAutoFit/>
          </a:bodyPr>
          <a:lstStyle/>
          <a:p>
            <a:pPr algn="ctr"/>
            <a:r>
              <a:rPr lang="en-US" u="sng"/>
              <a:t>Incubation: </a:t>
            </a:r>
          </a:p>
          <a:p>
            <a:pPr algn="ctr"/>
            <a:r>
              <a:rPr lang="en-US"/>
              <a:t>    2-14 days</a:t>
            </a:r>
          </a:p>
          <a:p>
            <a:pPr algn="ctr"/>
            <a:r>
              <a:rPr lang="en-US"/>
              <a:t>(median 5 days)</a:t>
            </a:r>
          </a:p>
        </p:txBody>
      </p:sp>
      <p:sp>
        <p:nvSpPr>
          <p:cNvPr id="19" name="TextBox 18">
            <a:extLst>
              <a:ext uri="{FF2B5EF4-FFF2-40B4-BE49-F238E27FC236}">
                <a16:creationId xmlns:a16="http://schemas.microsoft.com/office/drawing/2014/main" id="{E85B235D-E234-4AAD-90BC-1E256957AF73}"/>
              </a:ext>
            </a:extLst>
          </p:cNvPr>
          <p:cNvSpPr txBox="1"/>
          <p:nvPr/>
        </p:nvSpPr>
        <p:spPr>
          <a:xfrm>
            <a:off x="5916638" y="3921368"/>
            <a:ext cx="4979962" cy="1477328"/>
          </a:xfrm>
          <a:prstGeom prst="rect">
            <a:avLst/>
          </a:prstGeom>
          <a:noFill/>
        </p:spPr>
        <p:txBody>
          <a:bodyPr wrap="square" rtlCol="0">
            <a:spAutoFit/>
          </a:bodyPr>
          <a:lstStyle/>
          <a:p>
            <a:pPr algn="ctr"/>
            <a:r>
              <a:rPr lang="en-US" u="sng"/>
              <a:t>Viral shedding: </a:t>
            </a:r>
          </a:p>
          <a:p>
            <a:pPr marL="285750" indent="-285750">
              <a:buFont typeface="Arial" panose="020B0604020202020204" pitchFamily="34" charset="0"/>
              <a:buChar char="•"/>
            </a:pPr>
            <a:r>
              <a:rPr lang="en-US"/>
              <a:t>for up to 10 days after symptom onset (for most)</a:t>
            </a:r>
          </a:p>
          <a:p>
            <a:pPr marL="285750" indent="-285750">
              <a:buFont typeface="Arial" panose="020B0604020202020204" pitchFamily="34" charset="0"/>
              <a:buChar char="•"/>
            </a:pPr>
            <a:r>
              <a:rPr lang="en-US"/>
              <a:t>Some will have mild to no symptoms</a:t>
            </a:r>
          </a:p>
          <a:p>
            <a:pPr marL="285750" indent="-285750">
              <a:buFont typeface="Arial" panose="020B0604020202020204" pitchFamily="34" charset="0"/>
              <a:buChar char="•"/>
            </a:pPr>
            <a:r>
              <a:rPr lang="en-US"/>
              <a:t>May shed 48 hours PRIOR to onset of symptoms</a:t>
            </a:r>
          </a:p>
        </p:txBody>
      </p:sp>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61B5CC44-0E2D-452E-9105-3439B352DDE9}"/>
                  </a:ext>
                </a:extLst>
              </p14:cNvPr>
              <p14:cNvContentPartPr/>
              <p14:nvPr/>
            </p14:nvContentPartPr>
            <p14:xfrm>
              <a:off x="6971926" y="2724868"/>
              <a:ext cx="2686320" cy="71280"/>
            </p14:xfrm>
          </p:contentPart>
        </mc:Choice>
        <mc:Fallback xmlns="">
          <p:pic>
            <p:nvPicPr>
              <p:cNvPr id="20" name="Ink 19">
                <a:extLst>
                  <a:ext uri="{FF2B5EF4-FFF2-40B4-BE49-F238E27FC236}">
                    <a16:creationId xmlns:a16="http://schemas.microsoft.com/office/drawing/2014/main" id="{61B5CC44-0E2D-452E-9105-3439B352DDE9}"/>
                  </a:ext>
                </a:extLst>
              </p:cNvPr>
              <p:cNvPicPr/>
              <p:nvPr/>
            </p:nvPicPr>
            <p:blipFill>
              <a:blip r:embed="rId7"/>
              <a:stretch>
                <a:fillRect/>
              </a:stretch>
            </p:blipFill>
            <p:spPr>
              <a:xfrm>
                <a:off x="6962926" y="2715913"/>
                <a:ext cx="2703960" cy="888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5BFCF519-4FF8-40BD-8769-362953A3C8C6}"/>
                  </a:ext>
                </a:extLst>
              </p14:cNvPr>
              <p14:cNvContentPartPr/>
              <p14:nvPr/>
            </p14:nvContentPartPr>
            <p14:xfrm>
              <a:off x="9662566" y="2698228"/>
              <a:ext cx="1367280" cy="71640"/>
            </p14:xfrm>
          </p:contentPart>
        </mc:Choice>
        <mc:Fallback xmlns="">
          <p:pic>
            <p:nvPicPr>
              <p:cNvPr id="21" name="Ink 20">
                <a:extLst>
                  <a:ext uri="{FF2B5EF4-FFF2-40B4-BE49-F238E27FC236}">
                    <a16:creationId xmlns:a16="http://schemas.microsoft.com/office/drawing/2014/main" id="{5BFCF519-4FF8-40BD-8769-362953A3C8C6}"/>
                  </a:ext>
                </a:extLst>
              </p:cNvPr>
              <p:cNvPicPr/>
              <p:nvPr/>
            </p:nvPicPr>
            <p:blipFill>
              <a:blip r:embed="rId9"/>
              <a:stretch>
                <a:fillRect/>
              </a:stretch>
            </p:blipFill>
            <p:spPr>
              <a:xfrm>
                <a:off x="9653566" y="2689228"/>
                <a:ext cx="138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65D4AE1A-4DE6-4F85-9229-2CB7FD34FCDF}"/>
                  </a:ext>
                </a:extLst>
              </p14:cNvPr>
              <p14:cNvContentPartPr/>
              <p14:nvPr/>
            </p14:nvContentPartPr>
            <p14:xfrm>
              <a:off x="6965086" y="2663668"/>
              <a:ext cx="46080" cy="245880"/>
            </p14:xfrm>
          </p:contentPart>
        </mc:Choice>
        <mc:Fallback xmlns="">
          <p:pic>
            <p:nvPicPr>
              <p:cNvPr id="22" name="Ink 21">
                <a:extLst>
                  <a:ext uri="{FF2B5EF4-FFF2-40B4-BE49-F238E27FC236}">
                    <a16:creationId xmlns:a16="http://schemas.microsoft.com/office/drawing/2014/main" id="{65D4AE1A-4DE6-4F85-9229-2CB7FD34FCDF}"/>
                  </a:ext>
                </a:extLst>
              </p:cNvPr>
              <p:cNvPicPr/>
              <p:nvPr/>
            </p:nvPicPr>
            <p:blipFill>
              <a:blip r:embed="rId11"/>
              <a:stretch>
                <a:fillRect/>
              </a:stretch>
            </p:blipFill>
            <p:spPr>
              <a:xfrm>
                <a:off x="6956086" y="2654668"/>
                <a:ext cx="63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E9FC27C2-B49E-40CD-9B3D-924ED0D3BF4F}"/>
                  </a:ext>
                </a:extLst>
              </p14:cNvPr>
              <p14:cNvContentPartPr/>
              <p14:nvPr/>
            </p14:nvContentPartPr>
            <p14:xfrm>
              <a:off x="10981246" y="2611108"/>
              <a:ext cx="79920" cy="254160"/>
            </p14:xfrm>
          </p:contentPart>
        </mc:Choice>
        <mc:Fallback xmlns="">
          <p:pic>
            <p:nvPicPr>
              <p:cNvPr id="23" name="Ink 22">
                <a:extLst>
                  <a:ext uri="{FF2B5EF4-FFF2-40B4-BE49-F238E27FC236}">
                    <a16:creationId xmlns:a16="http://schemas.microsoft.com/office/drawing/2014/main" id="{E9FC27C2-B49E-40CD-9B3D-924ED0D3BF4F}"/>
                  </a:ext>
                </a:extLst>
              </p:cNvPr>
              <p:cNvPicPr/>
              <p:nvPr/>
            </p:nvPicPr>
            <p:blipFill>
              <a:blip r:embed="rId13"/>
              <a:stretch>
                <a:fillRect/>
              </a:stretch>
            </p:blipFill>
            <p:spPr>
              <a:xfrm>
                <a:off x="10972246" y="2602108"/>
                <a:ext cx="97560" cy="271800"/>
              </a:xfrm>
              <a:prstGeom prst="rect">
                <a:avLst/>
              </a:prstGeom>
            </p:spPr>
          </p:pic>
        </mc:Fallback>
      </mc:AlternateContent>
      <p:sp>
        <p:nvSpPr>
          <p:cNvPr id="24" name="TextBox 23">
            <a:extLst>
              <a:ext uri="{FF2B5EF4-FFF2-40B4-BE49-F238E27FC236}">
                <a16:creationId xmlns:a16="http://schemas.microsoft.com/office/drawing/2014/main" id="{8FD8F92A-C215-4CDB-8F28-DB26EEA482C7}"/>
              </a:ext>
            </a:extLst>
          </p:cNvPr>
          <p:cNvSpPr txBox="1"/>
          <p:nvPr/>
        </p:nvSpPr>
        <p:spPr>
          <a:xfrm>
            <a:off x="7710854" y="3068515"/>
            <a:ext cx="2409092" cy="369332"/>
          </a:xfrm>
          <a:prstGeom prst="rect">
            <a:avLst/>
          </a:prstGeom>
          <a:noFill/>
        </p:spPr>
        <p:txBody>
          <a:bodyPr wrap="square" rtlCol="0">
            <a:spAutoFit/>
          </a:bodyPr>
          <a:lstStyle/>
          <a:p>
            <a:r>
              <a:rPr lang="en-US">
                <a:solidFill>
                  <a:srgbClr val="FF0000"/>
                </a:solidFill>
              </a:rPr>
              <a:t>Symptoms</a:t>
            </a:r>
          </a:p>
        </p:txBody>
      </p:sp>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5C488969-2CCD-4479-8932-D2572F7A88B8}"/>
                  </a:ext>
                </a:extLst>
              </p14:cNvPr>
              <p14:cNvContentPartPr/>
              <p14:nvPr/>
            </p14:nvContentPartPr>
            <p14:xfrm>
              <a:off x="6068127" y="969185"/>
              <a:ext cx="942840" cy="1429920"/>
            </p14:xfrm>
          </p:contentPart>
        </mc:Choice>
        <mc:Fallback xmlns="">
          <p:pic>
            <p:nvPicPr>
              <p:cNvPr id="4" name="Ink 3">
                <a:extLst>
                  <a:ext uri="{FF2B5EF4-FFF2-40B4-BE49-F238E27FC236}">
                    <a16:creationId xmlns:a16="http://schemas.microsoft.com/office/drawing/2014/main" id="{5C488969-2CCD-4479-8932-D2572F7A88B8}"/>
                  </a:ext>
                </a:extLst>
              </p:cNvPr>
              <p:cNvPicPr/>
              <p:nvPr/>
            </p:nvPicPr>
            <p:blipFill>
              <a:blip r:embed="rId15"/>
              <a:stretch>
                <a:fillRect/>
              </a:stretch>
            </p:blipFill>
            <p:spPr>
              <a:xfrm>
                <a:off x="6005487" y="906545"/>
                <a:ext cx="1068480" cy="1555560"/>
              </a:xfrm>
              <a:prstGeom prst="rect">
                <a:avLst/>
              </a:prstGeom>
            </p:spPr>
          </p:pic>
        </mc:Fallback>
      </mc:AlternateContent>
      <p:pic>
        <p:nvPicPr>
          <p:cNvPr id="15" name="Graphic 14" descr="Group of men">
            <a:extLst>
              <a:ext uri="{FF2B5EF4-FFF2-40B4-BE49-F238E27FC236}">
                <a16:creationId xmlns:a16="http://schemas.microsoft.com/office/drawing/2014/main" id="{A090D7FB-A750-4182-A4E8-7A93AC07BC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8356" y="100562"/>
            <a:ext cx="914400" cy="914400"/>
          </a:xfrm>
          <a:prstGeom prst="rect">
            <a:avLst/>
          </a:prstGeom>
        </p:spPr>
      </p:pic>
    </p:spTree>
    <p:extLst>
      <p:ext uri="{BB962C8B-B14F-4D97-AF65-F5344CB8AC3E}">
        <p14:creationId xmlns:p14="http://schemas.microsoft.com/office/powerpoint/2010/main" val="3902675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8477BD-4DAA-43D8-886D-9610C7433ADD}"/>
              </a:ext>
            </a:extLst>
          </p:cNvPr>
          <p:cNvSpPr>
            <a:spLocks noGrp="1"/>
          </p:cNvSpPr>
          <p:nvPr>
            <p:ph type="title"/>
          </p:nvPr>
        </p:nvSpPr>
        <p:spPr>
          <a:xfrm>
            <a:off x="640079" y="2053641"/>
            <a:ext cx="3669161" cy="2760098"/>
          </a:xfrm>
        </p:spPr>
        <p:txBody>
          <a:bodyPr>
            <a:normAutofit/>
          </a:bodyPr>
          <a:lstStyle/>
          <a:p>
            <a:r>
              <a:rPr lang="en-US">
                <a:solidFill>
                  <a:srgbClr val="FFFFFF"/>
                </a:solidFill>
              </a:rPr>
              <a:t>Who else is at risk (focused on center):</a:t>
            </a:r>
          </a:p>
        </p:txBody>
      </p:sp>
      <p:sp>
        <p:nvSpPr>
          <p:cNvPr id="3" name="Content Placeholder 2">
            <a:extLst>
              <a:ext uri="{FF2B5EF4-FFF2-40B4-BE49-F238E27FC236}">
                <a16:creationId xmlns:a16="http://schemas.microsoft.com/office/drawing/2014/main" id="{24CAA6B8-D606-4F24-8D93-3312C8C831F8}"/>
              </a:ext>
            </a:extLst>
          </p:cNvPr>
          <p:cNvSpPr>
            <a:spLocks noGrp="1"/>
          </p:cNvSpPr>
          <p:nvPr>
            <p:ph idx="1"/>
          </p:nvPr>
        </p:nvSpPr>
        <p:spPr>
          <a:xfrm>
            <a:off x="5243209" y="801865"/>
            <a:ext cx="6585625" cy="5968585"/>
          </a:xfrm>
        </p:spPr>
        <p:txBody>
          <a:bodyPr anchor="ctr">
            <a:normAutofit/>
          </a:bodyPr>
          <a:lstStyle/>
          <a:p>
            <a:r>
              <a:rPr lang="en-US" sz="1900" dirty="0">
                <a:solidFill>
                  <a:srgbClr val="000000"/>
                </a:solidFill>
              </a:rPr>
              <a:t>Contact tracing addresses this!</a:t>
            </a:r>
          </a:p>
          <a:p>
            <a:r>
              <a:rPr lang="en-US" sz="1900" dirty="0">
                <a:solidFill>
                  <a:srgbClr val="000000"/>
                </a:solidFill>
              </a:rPr>
              <a:t>Who have they been within 6 feet of for greater than 15 minutes in the 48 hours </a:t>
            </a:r>
            <a:r>
              <a:rPr lang="en-US" sz="1900" i="1" dirty="0">
                <a:solidFill>
                  <a:srgbClr val="000000"/>
                </a:solidFill>
              </a:rPr>
              <a:t>PRIOR</a:t>
            </a:r>
            <a:r>
              <a:rPr lang="en-US" sz="1900" dirty="0">
                <a:solidFill>
                  <a:srgbClr val="000000"/>
                </a:solidFill>
              </a:rPr>
              <a:t> to onset of symptoms?</a:t>
            </a:r>
          </a:p>
          <a:p>
            <a:r>
              <a:rPr lang="en-US" sz="1900" dirty="0">
                <a:solidFill>
                  <a:srgbClr val="000000"/>
                </a:solidFill>
              </a:rPr>
              <a:t>If no symptoms, can you deduce when they were exposed to know when they might have been contagious? If not, focus on 48 hours prior to positive test</a:t>
            </a:r>
          </a:p>
          <a:p>
            <a:r>
              <a:rPr lang="en-US" sz="1900" dirty="0">
                <a:solidFill>
                  <a:srgbClr val="000000"/>
                </a:solidFill>
              </a:rPr>
              <a:t>Lessons learned on center</a:t>
            </a:r>
          </a:p>
          <a:p>
            <a:pPr lvl="1"/>
            <a:r>
              <a:rPr lang="en-US" sz="1900" dirty="0">
                <a:solidFill>
                  <a:srgbClr val="000000"/>
                </a:solidFill>
              </a:rPr>
              <a:t>For staff: consider meetings, shared workspaces, carpooling, meals/snacks</a:t>
            </a:r>
          </a:p>
          <a:p>
            <a:pPr lvl="1"/>
            <a:r>
              <a:rPr lang="en-US" sz="1900" dirty="0">
                <a:solidFill>
                  <a:srgbClr val="000000"/>
                </a:solidFill>
              </a:rPr>
              <a:t>For students: consider shared areas – recreation, cafeteria, classrooms, trades, smoking areas</a:t>
            </a:r>
          </a:p>
          <a:p>
            <a:pPr lvl="1"/>
            <a:r>
              <a:rPr lang="en-US" sz="1900" dirty="0">
                <a:solidFill>
                  <a:srgbClr val="000000"/>
                </a:solidFill>
              </a:rPr>
              <a:t>For staff/student: consider classrooms, communal workspaces</a:t>
            </a:r>
          </a:p>
          <a:p>
            <a:pPr lvl="1"/>
            <a:r>
              <a:rPr lang="en-US" sz="1900" dirty="0">
                <a:solidFill>
                  <a:srgbClr val="000000"/>
                </a:solidFill>
              </a:rPr>
              <a:t>Staff and students should NEVER eat together</a:t>
            </a:r>
          </a:p>
        </p:txBody>
      </p:sp>
    </p:spTree>
    <p:extLst>
      <p:ext uri="{BB962C8B-B14F-4D97-AF65-F5344CB8AC3E}">
        <p14:creationId xmlns:p14="http://schemas.microsoft.com/office/powerpoint/2010/main" val="4250021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3BFC37-D702-469C-86DC-0CD1804E80A3}"/>
              </a:ext>
            </a:extLst>
          </p:cNvPr>
          <p:cNvSpPr txBox="1"/>
          <p:nvPr/>
        </p:nvSpPr>
        <p:spPr>
          <a:xfrm>
            <a:off x="1264596" y="2548647"/>
            <a:ext cx="9260732" cy="646331"/>
          </a:xfrm>
          <a:prstGeom prst="rect">
            <a:avLst/>
          </a:prstGeom>
          <a:noFill/>
        </p:spPr>
        <p:txBody>
          <a:bodyPr wrap="square">
            <a:spAutoFit/>
          </a:bodyPr>
          <a:lstStyle/>
          <a:p>
            <a:r>
              <a:rPr lang="en-US" dirty="0">
                <a:hlinkClick r:id="rId2"/>
              </a:rPr>
              <a:t>Every Contact Counts: Contact Tracing for Public Health Professionals | Northwest Center for Public Health Practice (nwcphp.org)</a:t>
            </a:r>
            <a:endParaRPr lang="en-US" dirty="0"/>
          </a:p>
        </p:txBody>
      </p:sp>
      <p:sp>
        <p:nvSpPr>
          <p:cNvPr id="4" name="TextBox 3">
            <a:extLst>
              <a:ext uri="{FF2B5EF4-FFF2-40B4-BE49-F238E27FC236}">
                <a16:creationId xmlns:a16="http://schemas.microsoft.com/office/drawing/2014/main" id="{75525D8C-BD79-4DB0-8BCA-0A63B1524323}"/>
              </a:ext>
            </a:extLst>
          </p:cNvPr>
          <p:cNvSpPr txBox="1"/>
          <p:nvPr/>
        </p:nvSpPr>
        <p:spPr>
          <a:xfrm>
            <a:off x="1264596" y="4052937"/>
            <a:ext cx="6097554" cy="369332"/>
          </a:xfrm>
          <a:prstGeom prst="rect">
            <a:avLst/>
          </a:prstGeom>
          <a:noFill/>
        </p:spPr>
        <p:txBody>
          <a:bodyPr wrap="square">
            <a:spAutoFit/>
          </a:bodyPr>
          <a:lstStyle/>
          <a:p>
            <a:r>
              <a:rPr lang="en-US" dirty="0">
                <a:hlinkClick r:id="rId3"/>
              </a:rPr>
              <a:t>COVID-19 Contact Tracing | Coursera</a:t>
            </a:r>
            <a:endParaRPr lang="en-US" dirty="0"/>
          </a:p>
        </p:txBody>
      </p:sp>
      <p:sp>
        <p:nvSpPr>
          <p:cNvPr id="5" name="Title 4">
            <a:extLst>
              <a:ext uri="{FF2B5EF4-FFF2-40B4-BE49-F238E27FC236}">
                <a16:creationId xmlns:a16="http://schemas.microsoft.com/office/drawing/2014/main" id="{08C154EA-4D3E-4D4E-8F00-F5491BD8B75F}"/>
              </a:ext>
            </a:extLst>
          </p:cNvPr>
          <p:cNvSpPr>
            <a:spLocks noGrp="1"/>
          </p:cNvSpPr>
          <p:nvPr>
            <p:ph type="title"/>
          </p:nvPr>
        </p:nvSpPr>
        <p:spPr/>
        <p:txBody>
          <a:bodyPr/>
          <a:lstStyle/>
          <a:p>
            <a:r>
              <a:rPr lang="en-US" dirty="0"/>
              <a:t>Contact Tracing Courses:</a:t>
            </a:r>
          </a:p>
        </p:txBody>
      </p:sp>
    </p:spTree>
    <p:extLst>
      <p:ext uri="{BB962C8B-B14F-4D97-AF65-F5344CB8AC3E}">
        <p14:creationId xmlns:p14="http://schemas.microsoft.com/office/powerpoint/2010/main" val="194333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8477BD-4DAA-43D8-886D-9610C7433ADD}"/>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Where was the exposure (focused on center):</a:t>
            </a:r>
          </a:p>
        </p:txBody>
      </p:sp>
      <p:sp>
        <p:nvSpPr>
          <p:cNvPr id="3" name="Content Placeholder 2">
            <a:extLst>
              <a:ext uri="{FF2B5EF4-FFF2-40B4-BE49-F238E27FC236}">
                <a16:creationId xmlns:a16="http://schemas.microsoft.com/office/drawing/2014/main" id="{24CAA6B8-D606-4F24-8D93-3312C8C831F8}"/>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Consider for staff and students but if a student in the general student body, must figure out!</a:t>
            </a:r>
          </a:p>
          <a:p>
            <a:r>
              <a:rPr lang="en-US" sz="2400" dirty="0">
                <a:solidFill>
                  <a:srgbClr val="000000"/>
                </a:solidFill>
              </a:rPr>
              <a:t>Exposure was 2-14 days prior to onset of symptoms (incubation period)</a:t>
            </a:r>
          </a:p>
          <a:p>
            <a:r>
              <a:rPr lang="en-US" sz="2400" dirty="0">
                <a:solidFill>
                  <a:srgbClr val="000000"/>
                </a:solidFill>
              </a:rPr>
              <a:t>Ask what person has done- create a log – over past 14 days (2-7 days most likely)</a:t>
            </a:r>
          </a:p>
          <a:p>
            <a:r>
              <a:rPr lang="en-US" sz="2400" dirty="0">
                <a:solidFill>
                  <a:srgbClr val="000000"/>
                </a:solidFill>
              </a:rPr>
              <a:t>Review prior known cases on center – any possible interaction?</a:t>
            </a:r>
          </a:p>
        </p:txBody>
      </p:sp>
    </p:spTree>
    <p:extLst>
      <p:ext uri="{BB962C8B-B14F-4D97-AF65-F5344CB8AC3E}">
        <p14:creationId xmlns:p14="http://schemas.microsoft.com/office/powerpoint/2010/main" val="410454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8477BD-4DAA-43D8-886D-9610C7433ADD}"/>
              </a:ext>
            </a:extLst>
          </p:cNvPr>
          <p:cNvSpPr>
            <a:spLocks noGrp="1"/>
          </p:cNvSpPr>
          <p:nvPr>
            <p:ph type="title"/>
          </p:nvPr>
        </p:nvSpPr>
        <p:spPr>
          <a:xfrm>
            <a:off x="640079" y="2053641"/>
            <a:ext cx="3669161" cy="2760098"/>
          </a:xfrm>
        </p:spPr>
        <p:txBody>
          <a:bodyPr>
            <a:normAutofit fontScale="90000"/>
          </a:bodyPr>
          <a:lstStyle/>
          <a:p>
            <a:r>
              <a:rPr lang="en-US" dirty="0">
                <a:solidFill>
                  <a:srgbClr val="FFFFFF"/>
                </a:solidFill>
              </a:rPr>
              <a:t>When can someone return to work or general student body?  </a:t>
            </a:r>
          </a:p>
        </p:txBody>
      </p:sp>
      <p:sp>
        <p:nvSpPr>
          <p:cNvPr id="3" name="Content Placeholder 2">
            <a:extLst>
              <a:ext uri="{FF2B5EF4-FFF2-40B4-BE49-F238E27FC236}">
                <a16:creationId xmlns:a16="http://schemas.microsoft.com/office/drawing/2014/main" id="{24CAA6B8-D606-4F24-8D93-3312C8C831F8}"/>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If confirmed COVID-19 – isolation for 10 days from onset of symptoms with resolution of fever for at least 24 hours and improvement in other symptoms</a:t>
            </a:r>
          </a:p>
          <a:p>
            <a:r>
              <a:rPr lang="en-US" sz="2400" dirty="0">
                <a:solidFill>
                  <a:srgbClr val="000000"/>
                </a:solidFill>
              </a:rPr>
              <a:t>No medical note or provider visit required for clearance to return to work or to general student body</a:t>
            </a:r>
          </a:p>
          <a:p>
            <a:r>
              <a:rPr lang="en-US" sz="2400" dirty="0">
                <a:solidFill>
                  <a:srgbClr val="000000"/>
                </a:solidFill>
              </a:rPr>
              <a:t>If someone is very ill – requires hospitalization and oxygen supplementation – they should have clearance </a:t>
            </a:r>
            <a:r>
              <a:rPr lang="en-US" sz="2400">
                <a:solidFill>
                  <a:srgbClr val="000000"/>
                </a:solidFill>
              </a:rPr>
              <a:t>for return (RARE)</a:t>
            </a:r>
            <a:endParaRPr lang="en-US" sz="2400" dirty="0">
              <a:solidFill>
                <a:srgbClr val="000000"/>
              </a:solidFill>
            </a:endParaRPr>
          </a:p>
        </p:txBody>
      </p:sp>
    </p:spTree>
    <p:extLst>
      <p:ext uri="{BB962C8B-B14F-4D97-AF65-F5344CB8AC3E}">
        <p14:creationId xmlns:p14="http://schemas.microsoft.com/office/powerpoint/2010/main" val="259447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CDFE6F-562D-48DF-95C0-244AED65A80B}"/>
              </a:ext>
            </a:extLst>
          </p:cNvPr>
          <p:cNvSpPr>
            <a:spLocks noGrp="1"/>
          </p:cNvSpPr>
          <p:nvPr>
            <p:ph type="title"/>
          </p:nvPr>
        </p:nvSpPr>
        <p:spPr>
          <a:xfrm>
            <a:off x="640079" y="2053641"/>
            <a:ext cx="3669161" cy="2760098"/>
          </a:xfrm>
        </p:spPr>
        <p:txBody>
          <a:bodyPr>
            <a:normAutofit/>
          </a:bodyPr>
          <a:lstStyle/>
          <a:p>
            <a:r>
              <a:rPr lang="en-US">
                <a:solidFill>
                  <a:srgbClr val="FFFFFF"/>
                </a:solidFill>
              </a:rPr>
              <a:t>After this presentation, participants will be able to:</a:t>
            </a:r>
          </a:p>
        </p:txBody>
      </p:sp>
      <p:sp>
        <p:nvSpPr>
          <p:cNvPr id="3" name="Content Placeholder 2">
            <a:extLst>
              <a:ext uri="{FF2B5EF4-FFF2-40B4-BE49-F238E27FC236}">
                <a16:creationId xmlns:a16="http://schemas.microsoft.com/office/drawing/2014/main" id="{C0B89B72-0049-4540-8A20-2194278031A9}"/>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Define a COVID-19 outbreak</a:t>
            </a:r>
          </a:p>
          <a:p>
            <a:r>
              <a:rPr lang="en-US" sz="2400">
                <a:solidFill>
                  <a:srgbClr val="000000"/>
                </a:solidFill>
              </a:rPr>
              <a:t>Identify ways to reduce risk of a COVID-19 outbreak on your center</a:t>
            </a:r>
          </a:p>
        </p:txBody>
      </p:sp>
    </p:spTree>
    <p:extLst>
      <p:ext uri="{BB962C8B-B14F-4D97-AF65-F5344CB8AC3E}">
        <p14:creationId xmlns:p14="http://schemas.microsoft.com/office/powerpoint/2010/main" val="350246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AF6783-2129-4621-84CB-2EE1AB9BE309}"/>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Some other random covid-19 thoughts and lessons</a:t>
            </a:r>
          </a:p>
        </p:txBody>
      </p:sp>
    </p:spTree>
    <p:extLst>
      <p:ext uri="{BB962C8B-B14F-4D97-AF65-F5344CB8AC3E}">
        <p14:creationId xmlns:p14="http://schemas.microsoft.com/office/powerpoint/2010/main" val="382582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6572147-0222-4CE8-9E7D-172C0542F12A}"/>
              </a:ext>
            </a:extLst>
          </p:cNvPr>
          <p:cNvSpPr>
            <a:spLocks noGrp="1"/>
          </p:cNvSpPr>
          <p:nvPr>
            <p:ph type="title"/>
          </p:nvPr>
        </p:nvSpPr>
        <p:spPr>
          <a:xfrm>
            <a:off x="640079" y="2053641"/>
            <a:ext cx="3669161" cy="2760098"/>
          </a:xfrm>
        </p:spPr>
        <p:txBody>
          <a:bodyPr>
            <a:normAutofit/>
          </a:bodyPr>
          <a:lstStyle/>
          <a:p>
            <a:r>
              <a:rPr lang="en-US">
                <a:solidFill>
                  <a:srgbClr val="FFFFFF"/>
                </a:solidFill>
              </a:rPr>
              <a:t>How might the new COVID-19 strains impact Job Corps?</a:t>
            </a:r>
          </a:p>
        </p:txBody>
      </p:sp>
      <p:sp>
        <p:nvSpPr>
          <p:cNvPr id="3" name="Content Placeholder 2">
            <a:extLst>
              <a:ext uri="{FF2B5EF4-FFF2-40B4-BE49-F238E27FC236}">
                <a16:creationId xmlns:a16="http://schemas.microsoft.com/office/drawing/2014/main" id="{9490411A-7651-449B-82C7-86CE14E58C83}"/>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More transmissible – appears to require lower number of viral particles to cause infection</a:t>
            </a:r>
          </a:p>
          <a:p>
            <a:r>
              <a:rPr lang="en-US" sz="2400" dirty="0">
                <a:solidFill>
                  <a:srgbClr val="000000"/>
                </a:solidFill>
              </a:rPr>
              <a:t>Same physical factors apply but even more important</a:t>
            </a:r>
          </a:p>
          <a:p>
            <a:r>
              <a:rPr lang="en-US" sz="2400" dirty="0">
                <a:solidFill>
                  <a:srgbClr val="000000"/>
                </a:solidFill>
              </a:rPr>
              <a:t>Masks &amp; distancing &amp; hand washing</a:t>
            </a:r>
          </a:p>
          <a:p>
            <a:pPr marL="0" indent="0">
              <a:buNone/>
            </a:pPr>
            <a:endParaRPr lang="en-US" sz="2400" dirty="0">
              <a:solidFill>
                <a:srgbClr val="000000"/>
              </a:solidFill>
            </a:endParaRPr>
          </a:p>
        </p:txBody>
      </p:sp>
    </p:spTree>
    <p:extLst>
      <p:ext uri="{BB962C8B-B14F-4D97-AF65-F5344CB8AC3E}">
        <p14:creationId xmlns:p14="http://schemas.microsoft.com/office/powerpoint/2010/main" val="255434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F636F4-3811-4742-B596-8D0CA387FD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B2741-E83E-4DD4-9B54-B5BC0F4D2D34}"/>
              </a:ext>
            </a:extLst>
          </p:cNvPr>
          <p:cNvSpPr>
            <a:spLocks noGrp="1"/>
          </p:cNvSpPr>
          <p:nvPr>
            <p:ph type="title"/>
          </p:nvPr>
        </p:nvSpPr>
        <p:spPr>
          <a:xfrm>
            <a:off x="523875" y="5317240"/>
            <a:ext cx="11210925" cy="744836"/>
          </a:xfrm>
        </p:spPr>
        <p:txBody>
          <a:bodyPr>
            <a:normAutofit/>
          </a:bodyPr>
          <a:lstStyle/>
          <a:p>
            <a:pPr algn="ctr"/>
            <a:r>
              <a:rPr lang="en-US" sz="2300" dirty="0">
                <a:solidFill>
                  <a:schemeClr val="tx1">
                    <a:lumMod val="85000"/>
                    <a:lumOff val="15000"/>
                  </a:schemeClr>
                </a:solidFill>
              </a:rPr>
              <a:t>Why are masks (and distancing) required on center?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54228D-C5B5-4BC8-8569-19EAF8326F67}"/>
              </a:ext>
            </a:extLst>
          </p:cNvPr>
          <p:cNvSpPr txBox="1"/>
          <p:nvPr/>
        </p:nvSpPr>
        <p:spPr>
          <a:xfrm>
            <a:off x="7610476" y="5131776"/>
            <a:ext cx="3265610" cy="369332"/>
          </a:xfrm>
          <a:prstGeom prst="rect">
            <a:avLst/>
          </a:prstGeom>
          <a:noFill/>
        </p:spPr>
        <p:txBody>
          <a:bodyPr wrap="square" rtlCol="0">
            <a:spAutoFit/>
          </a:bodyPr>
          <a:lstStyle/>
          <a:p>
            <a:pPr>
              <a:spcAft>
                <a:spcPts val="600"/>
              </a:spcAft>
            </a:pPr>
            <a:r>
              <a:rPr lang="en-US">
                <a:solidFill>
                  <a:schemeClr val="bg1"/>
                </a:solidFill>
              </a:rPr>
              <a:t>Exit      Transmission    Entry</a:t>
            </a:r>
          </a:p>
        </p:txBody>
      </p:sp>
    </p:spTree>
    <p:extLst>
      <p:ext uri="{BB962C8B-B14F-4D97-AF65-F5344CB8AC3E}">
        <p14:creationId xmlns:p14="http://schemas.microsoft.com/office/powerpoint/2010/main" val="15994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 shot of a person&#10;&#10;Description automatically generated">
            <a:extLst>
              <a:ext uri="{FF2B5EF4-FFF2-40B4-BE49-F238E27FC236}">
                <a16:creationId xmlns:a16="http://schemas.microsoft.com/office/drawing/2014/main" id="{D8C23DC9-5DC5-4A2A-A79F-4B42A7711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225" y="643467"/>
            <a:ext cx="4707549" cy="5571066"/>
          </a:xfrm>
          <a:prstGeom prst="rect">
            <a:avLst/>
          </a:prstGeom>
        </p:spPr>
      </p:pic>
    </p:spTree>
    <p:extLst>
      <p:ext uri="{BB962C8B-B14F-4D97-AF65-F5344CB8AC3E}">
        <p14:creationId xmlns:p14="http://schemas.microsoft.com/office/powerpoint/2010/main" val="321570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8AF6B2-C286-42F0-82AF-2A3FA9332E19}"/>
              </a:ext>
            </a:extLst>
          </p:cNvPr>
          <p:cNvSpPr>
            <a:spLocks noGrp="1"/>
          </p:cNvSpPr>
          <p:nvPr>
            <p:ph type="title"/>
          </p:nvPr>
        </p:nvSpPr>
        <p:spPr>
          <a:xfrm>
            <a:off x="640079" y="2053641"/>
            <a:ext cx="3669161" cy="2760098"/>
          </a:xfrm>
        </p:spPr>
        <p:txBody>
          <a:bodyPr>
            <a:normAutofit/>
          </a:bodyPr>
          <a:lstStyle/>
          <a:p>
            <a:r>
              <a:rPr lang="en-US">
                <a:solidFill>
                  <a:srgbClr val="FFFFFF"/>
                </a:solidFill>
              </a:rPr>
              <a:t>Vaccines:</a:t>
            </a:r>
          </a:p>
        </p:txBody>
      </p:sp>
      <p:sp>
        <p:nvSpPr>
          <p:cNvPr id="3" name="Content Placeholder 2">
            <a:extLst>
              <a:ext uri="{FF2B5EF4-FFF2-40B4-BE49-F238E27FC236}">
                <a16:creationId xmlns:a16="http://schemas.microsoft.com/office/drawing/2014/main" id="{4894D0B8-E976-4231-8118-54559F394D8E}"/>
              </a:ext>
            </a:extLst>
          </p:cNvPr>
          <p:cNvSpPr>
            <a:spLocks noGrp="1"/>
          </p:cNvSpPr>
          <p:nvPr>
            <p:ph idx="1"/>
          </p:nvPr>
        </p:nvSpPr>
        <p:spPr>
          <a:xfrm>
            <a:off x="6090574" y="801866"/>
            <a:ext cx="5306084" cy="5230634"/>
          </a:xfrm>
        </p:spPr>
        <p:txBody>
          <a:bodyPr anchor="ctr">
            <a:normAutofit/>
          </a:bodyPr>
          <a:lstStyle/>
          <a:p>
            <a:r>
              <a:rPr lang="en-US" sz="3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Pfizer-</a:t>
            </a:r>
            <a:r>
              <a:rPr lang="en-US" sz="3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BioNTech</a:t>
            </a:r>
            <a:r>
              <a:rPr lang="en-US" sz="3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COVID-19 vaccine and the </a:t>
            </a:r>
            <a:r>
              <a:rPr lang="en-US" sz="3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Moderna</a:t>
            </a:r>
            <a:r>
              <a:rPr lang="en-US" sz="3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Inc </a:t>
            </a:r>
            <a:r>
              <a:rPr lang="en-US" sz="3200" dirty="0">
                <a:solidFill>
                  <a:srgbClr val="000000"/>
                </a:solidFill>
              </a:rPr>
              <a:t>approved by FDA for Emergency Use Authorization</a:t>
            </a:r>
          </a:p>
          <a:p>
            <a:r>
              <a:rPr lang="en-US" sz="3200" dirty="0">
                <a:solidFill>
                  <a:srgbClr val="000000"/>
                </a:solidFill>
              </a:rPr>
              <a:t>Johnson &amp; Johnson – not yet approved </a:t>
            </a:r>
          </a:p>
          <a:p>
            <a:r>
              <a:rPr lang="en-US" sz="3200" dirty="0">
                <a:solidFill>
                  <a:srgbClr val="000000"/>
                </a:solidFill>
              </a:rPr>
              <a:t>Oxford Astra-Zeneca Vaccine – not yet approved</a:t>
            </a:r>
          </a:p>
          <a:p>
            <a:endParaRPr lang="en-US" sz="2400" dirty="0">
              <a:solidFill>
                <a:srgbClr val="000000"/>
              </a:solidFill>
            </a:endParaRPr>
          </a:p>
        </p:txBody>
      </p:sp>
    </p:spTree>
    <p:extLst>
      <p:ext uri="{BB962C8B-B14F-4D97-AF65-F5344CB8AC3E}">
        <p14:creationId xmlns:p14="http://schemas.microsoft.com/office/powerpoint/2010/main" val="423449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37B0C0-169C-4E14-9EB7-321683692797}"/>
              </a:ext>
            </a:extLst>
          </p:cNvPr>
          <p:cNvGraphicFramePr>
            <a:graphicFrameLocks noGrp="1"/>
          </p:cNvGraphicFramePr>
          <p:nvPr>
            <p:extLst>
              <p:ext uri="{D42A27DB-BD31-4B8C-83A1-F6EECF244321}">
                <p14:modId xmlns:p14="http://schemas.microsoft.com/office/powerpoint/2010/main" val="1261734405"/>
              </p:ext>
            </p:extLst>
          </p:nvPr>
        </p:nvGraphicFramePr>
        <p:xfrm>
          <a:off x="2539548" y="3792124"/>
          <a:ext cx="5937250" cy="2295908"/>
        </p:xfrm>
        <a:graphic>
          <a:graphicData uri="http://schemas.openxmlformats.org/drawingml/2006/table">
            <a:tbl>
              <a:tblPr firstRow="1" firstCol="1" bandRow="1">
                <a:tableStyleId>{5C22544A-7EE6-4342-B048-85BDC9FD1C3A}</a:tableStyleId>
              </a:tblPr>
              <a:tblGrid>
                <a:gridCol w="2968625">
                  <a:extLst>
                    <a:ext uri="{9D8B030D-6E8A-4147-A177-3AD203B41FA5}">
                      <a16:colId xmlns:a16="http://schemas.microsoft.com/office/drawing/2014/main" val="3088977914"/>
                    </a:ext>
                  </a:extLst>
                </a:gridCol>
                <a:gridCol w="2968625">
                  <a:extLst>
                    <a:ext uri="{9D8B030D-6E8A-4147-A177-3AD203B41FA5}">
                      <a16:colId xmlns:a16="http://schemas.microsoft.com/office/drawing/2014/main" val="3831008145"/>
                    </a:ext>
                  </a:extLst>
                </a:gridCol>
              </a:tblGrid>
              <a:tr h="0">
                <a:tc>
                  <a:txBody>
                    <a:bodyPr/>
                    <a:lstStyle/>
                    <a:p>
                      <a:pPr marL="0" marR="0">
                        <a:lnSpc>
                          <a:spcPct val="107000"/>
                        </a:lnSpc>
                        <a:spcBef>
                          <a:spcPts val="0"/>
                        </a:spcBef>
                        <a:spcAft>
                          <a:spcPts val="0"/>
                        </a:spcAft>
                      </a:pPr>
                      <a:r>
                        <a:rPr lang="en-US" sz="1800">
                          <a:effectLst/>
                        </a:rPr>
                        <a:t>Storage Option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Shelf Life of Vaccine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5696360"/>
                  </a:ext>
                </a:extLst>
              </a:tr>
              <a:tr h="0">
                <a:tc>
                  <a:txBody>
                    <a:bodyPr/>
                    <a:lstStyle/>
                    <a:p>
                      <a:pPr marL="0" marR="0">
                        <a:lnSpc>
                          <a:spcPct val="107000"/>
                        </a:lnSpc>
                        <a:spcBef>
                          <a:spcPts val="0"/>
                        </a:spcBef>
                        <a:spcAft>
                          <a:spcPts val="0"/>
                        </a:spcAft>
                      </a:pPr>
                      <a:r>
                        <a:rPr lang="en-US" sz="1800">
                          <a:effectLst/>
                        </a:rPr>
                        <a:t>Ultra-low-temperature freezer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Up to 6 months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2805522"/>
                  </a:ext>
                </a:extLst>
              </a:tr>
              <a:tr h="0">
                <a:tc>
                  <a:txBody>
                    <a:bodyPr/>
                    <a:lstStyle/>
                    <a:p>
                      <a:pPr marL="0" marR="0">
                        <a:lnSpc>
                          <a:spcPct val="107000"/>
                        </a:lnSpc>
                        <a:spcBef>
                          <a:spcPts val="0"/>
                        </a:spcBef>
                        <a:spcAft>
                          <a:spcPts val="0"/>
                        </a:spcAft>
                      </a:pPr>
                      <a:r>
                        <a:rPr lang="en-US" sz="1800">
                          <a:effectLst/>
                        </a:rPr>
                        <a:t>Keep in Pfizer thermal shipper and refill dry ice every 5 days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Up to 30 days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3187989"/>
                  </a:ext>
                </a:extLst>
              </a:tr>
              <a:tr h="0">
                <a:tc>
                  <a:txBody>
                    <a:bodyPr/>
                    <a:lstStyle/>
                    <a:p>
                      <a:pPr marL="0" marR="0">
                        <a:lnSpc>
                          <a:spcPct val="107000"/>
                        </a:lnSpc>
                        <a:spcBef>
                          <a:spcPts val="0"/>
                        </a:spcBef>
                        <a:spcAft>
                          <a:spcPts val="0"/>
                        </a:spcAft>
                      </a:pPr>
                      <a:r>
                        <a:rPr lang="en-US" sz="1800">
                          <a:effectLst/>
                        </a:rPr>
                        <a:t>Store in refrigerator at 2 ˚ to 8˚ C degrees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Up to 5 days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6774721"/>
                  </a:ext>
                </a:extLst>
              </a:tr>
            </a:tbl>
          </a:graphicData>
        </a:graphic>
      </p:graphicFrame>
      <p:sp>
        <p:nvSpPr>
          <p:cNvPr id="3" name="Rectangle 1">
            <a:extLst>
              <a:ext uri="{FF2B5EF4-FFF2-40B4-BE49-F238E27FC236}">
                <a16:creationId xmlns:a16="http://schemas.microsoft.com/office/drawing/2014/main" id="{7389DECB-8825-49C6-839D-95D17BC08144}"/>
              </a:ext>
            </a:extLst>
          </p:cNvPr>
          <p:cNvSpPr>
            <a:spLocks noChangeArrowheads="1"/>
          </p:cNvSpPr>
          <p:nvPr/>
        </p:nvSpPr>
        <p:spPr bwMode="auto">
          <a:xfrm>
            <a:off x="1042372" y="554524"/>
            <a:ext cx="9275937"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Pfizer vaccine: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mRNA vaccine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Approved for age 16 and over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5-6 doses per vial</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 dose series with 21 days between t</a:t>
            </a:r>
            <a:r>
              <a:rPr kumimoji="0" lang="en-US" altLang="en-US" sz="28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 first and second dose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There are three storage options for this vaccine: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617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401F21-A24D-4386-BE98-D57D257DB091}"/>
              </a:ext>
            </a:extLst>
          </p:cNvPr>
          <p:cNvGraphicFramePr>
            <a:graphicFrameLocks noGrp="1"/>
          </p:cNvGraphicFramePr>
          <p:nvPr>
            <p:extLst>
              <p:ext uri="{D42A27DB-BD31-4B8C-83A1-F6EECF244321}">
                <p14:modId xmlns:p14="http://schemas.microsoft.com/office/powerpoint/2010/main" val="1296406753"/>
              </p:ext>
            </p:extLst>
          </p:nvPr>
        </p:nvGraphicFramePr>
        <p:xfrm>
          <a:off x="2546350" y="3797300"/>
          <a:ext cx="5937250" cy="1975739"/>
        </p:xfrm>
        <a:graphic>
          <a:graphicData uri="http://schemas.openxmlformats.org/drawingml/2006/table">
            <a:tbl>
              <a:tblPr firstRow="1" firstCol="1" bandRow="1">
                <a:tableStyleId>{5C22544A-7EE6-4342-B048-85BDC9FD1C3A}</a:tableStyleId>
              </a:tblPr>
              <a:tblGrid>
                <a:gridCol w="2968625">
                  <a:extLst>
                    <a:ext uri="{9D8B030D-6E8A-4147-A177-3AD203B41FA5}">
                      <a16:colId xmlns:a16="http://schemas.microsoft.com/office/drawing/2014/main" val="1296401230"/>
                    </a:ext>
                  </a:extLst>
                </a:gridCol>
                <a:gridCol w="2968625">
                  <a:extLst>
                    <a:ext uri="{9D8B030D-6E8A-4147-A177-3AD203B41FA5}">
                      <a16:colId xmlns:a16="http://schemas.microsoft.com/office/drawing/2014/main" val="1445067399"/>
                    </a:ext>
                  </a:extLst>
                </a:gridCol>
              </a:tblGrid>
              <a:tr h="0">
                <a:tc>
                  <a:txBody>
                    <a:bodyPr/>
                    <a:lstStyle/>
                    <a:p>
                      <a:pPr marL="0" marR="0">
                        <a:lnSpc>
                          <a:spcPct val="107000"/>
                        </a:lnSpc>
                        <a:spcBef>
                          <a:spcPts val="0"/>
                        </a:spcBef>
                        <a:spcAft>
                          <a:spcPts val="0"/>
                        </a:spcAft>
                      </a:pPr>
                      <a:r>
                        <a:rPr lang="en-US" sz="2000">
                          <a:effectLst/>
                        </a:rPr>
                        <a:t>Storage Option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Shelf Life of Vaccine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89677780"/>
                  </a:ext>
                </a:extLst>
              </a:tr>
              <a:tr h="0">
                <a:tc>
                  <a:txBody>
                    <a:bodyPr/>
                    <a:lstStyle/>
                    <a:p>
                      <a:pPr marL="0" marR="0">
                        <a:lnSpc>
                          <a:spcPct val="107000"/>
                        </a:lnSpc>
                        <a:spcBef>
                          <a:spcPts val="0"/>
                        </a:spcBef>
                        <a:spcAft>
                          <a:spcPts val="0"/>
                        </a:spcAft>
                      </a:pPr>
                      <a:r>
                        <a:rPr lang="en-US" sz="2000" dirty="0">
                          <a:effectLst/>
                        </a:rPr>
                        <a:t>Freezer at -25˚ to -15˚ C (similar to other vaccine storage but tighter </a:t>
                      </a:r>
                      <a:r>
                        <a:rPr lang="en-US" sz="2400" dirty="0">
                          <a:effectLst/>
                        </a:rPr>
                        <a:t>temperature</a:t>
                      </a:r>
                      <a:r>
                        <a:rPr lang="en-US" sz="2000" dirty="0">
                          <a:effectLst/>
                        </a:rPr>
                        <a:t> range)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per expiration date (likely 6 months)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0238995"/>
                  </a:ext>
                </a:extLst>
              </a:tr>
              <a:tr h="0">
                <a:tc>
                  <a:txBody>
                    <a:bodyPr/>
                    <a:lstStyle/>
                    <a:p>
                      <a:pPr marL="0" marR="0">
                        <a:lnSpc>
                          <a:spcPct val="107000"/>
                        </a:lnSpc>
                        <a:spcBef>
                          <a:spcPts val="0"/>
                        </a:spcBef>
                        <a:spcAft>
                          <a:spcPts val="0"/>
                        </a:spcAft>
                      </a:pPr>
                      <a:r>
                        <a:rPr lang="en-US" sz="2000">
                          <a:effectLst/>
                        </a:rPr>
                        <a:t>Refrigerate at 2˚ to 8˚ 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Up to 30 days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2451391"/>
                  </a:ext>
                </a:extLst>
              </a:tr>
            </a:tbl>
          </a:graphicData>
        </a:graphic>
      </p:graphicFrame>
      <p:sp>
        <p:nvSpPr>
          <p:cNvPr id="3" name="Rectangle 1">
            <a:extLst>
              <a:ext uri="{FF2B5EF4-FFF2-40B4-BE49-F238E27FC236}">
                <a16:creationId xmlns:a16="http://schemas.microsoft.com/office/drawing/2014/main" id="{0F31CC83-5134-44E0-BE1B-05D590525F67}"/>
              </a:ext>
            </a:extLst>
          </p:cNvPr>
          <p:cNvSpPr>
            <a:spLocks noChangeArrowheads="1"/>
          </p:cNvSpPr>
          <p:nvPr/>
        </p:nvSpPr>
        <p:spPr bwMode="auto">
          <a:xfrm>
            <a:off x="1517650" y="935253"/>
            <a:ext cx="668240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Moderna</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vaccine: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mRNA vaccine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Approved for age 18 and over</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10 doses per vial (do not dilute)</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 dose series with 28 days between the first and second dose</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There are two storage options available for this vaccine: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943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CDFE6F-562D-48DF-95C0-244AED65A80B}"/>
              </a:ext>
            </a:extLst>
          </p:cNvPr>
          <p:cNvSpPr>
            <a:spLocks noGrp="1"/>
          </p:cNvSpPr>
          <p:nvPr>
            <p:ph type="title"/>
          </p:nvPr>
        </p:nvSpPr>
        <p:spPr>
          <a:xfrm>
            <a:off x="640079" y="2053641"/>
            <a:ext cx="3669161" cy="2760098"/>
          </a:xfrm>
        </p:spPr>
        <p:txBody>
          <a:bodyPr>
            <a:normAutofit/>
          </a:bodyPr>
          <a:lstStyle/>
          <a:p>
            <a:r>
              <a:rPr lang="en-US">
                <a:solidFill>
                  <a:srgbClr val="FFFFFF"/>
                </a:solidFill>
              </a:rPr>
              <a:t>After this presentation, participants will be able to:</a:t>
            </a:r>
          </a:p>
        </p:txBody>
      </p:sp>
      <p:sp>
        <p:nvSpPr>
          <p:cNvPr id="3" name="Content Placeholder 2">
            <a:extLst>
              <a:ext uri="{FF2B5EF4-FFF2-40B4-BE49-F238E27FC236}">
                <a16:creationId xmlns:a16="http://schemas.microsoft.com/office/drawing/2014/main" id="{C0B89B72-0049-4540-8A20-2194278031A9}"/>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Define a COVID-19 outbreak</a:t>
            </a:r>
          </a:p>
          <a:p>
            <a:r>
              <a:rPr lang="en-US" sz="2400">
                <a:solidFill>
                  <a:srgbClr val="000000"/>
                </a:solidFill>
              </a:rPr>
              <a:t>Identify ways to reduce risk of a COVID-19 outbreak on your center</a:t>
            </a:r>
          </a:p>
        </p:txBody>
      </p:sp>
    </p:spTree>
    <p:extLst>
      <p:ext uri="{BB962C8B-B14F-4D97-AF65-F5344CB8AC3E}">
        <p14:creationId xmlns:p14="http://schemas.microsoft.com/office/powerpoint/2010/main" val="34969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7B48D7D-040B-4DD3-A770-08AED0772B60}"/>
              </a:ext>
            </a:extLst>
          </p:cNvPr>
          <p:cNvPicPr>
            <a:picLocks noChangeAspect="1"/>
          </p:cNvPicPr>
          <p:nvPr/>
        </p:nvPicPr>
        <p:blipFill>
          <a:blip r:embed="rId2"/>
          <a:stretch>
            <a:fillRect/>
          </a:stretch>
        </p:blipFill>
        <p:spPr>
          <a:xfrm>
            <a:off x="637376" y="1291708"/>
            <a:ext cx="3343202" cy="3377491"/>
          </a:xfrm>
          <a:prstGeom prst="rect">
            <a:avLst/>
          </a:prstGeom>
        </p:spPr>
      </p:pic>
      <p:sp>
        <p:nvSpPr>
          <p:cNvPr id="18" name="Freeform: Shape 1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C74685F5-39E2-4C27-99DA-3C3214C0172F}"/>
              </a:ext>
            </a:extLst>
          </p:cNvPr>
          <p:cNvPicPr>
            <a:picLocks noChangeAspect="1"/>
          </p:cNvPicPr>
          <p:nvPr/>
        </p:nvPicPr>
        <p:blipFill>
          <a:blip r:embed="rId3"/>
          <a:stretch>
            <a:fillRect/>
          </a:stretch>
        </p:blipFill>
        <p:spPr>
          <a:xfrm>
            <a:off x="5545244" y="2644958"/>
            <a:ext cx="6020730" cy="2107255"/>
          </a:xfrm>
          <a:prstGeom prst="rect">
            <a:avLst/>
          </a:prstGeom>
        </p:spPr>
      </p:pic>
    </p:spTree>
    <p:extLst>
      <p:ext uri="{BB962C8B-B14F-4D97-AF65-F5344CB8AC3E}">
        <p14:creationId xmlns:p14="http://schemas.microsoft.com/office/powerpoint/2010/main" val="52268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39C09A-BDA8-42FF-8C96-387DE0080D9D}"/>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What is a “COVID-19 outbreak”?</a:t>
            </a:r>
          </a:p>
        </p:txBody>
      </p:sp>
      <p:sp>
        <p:nvSpPr>
          <p:cNvPr id="3" name="Content Placeholder 2">
            <a:extLst>
              <a:ext uri="{FF2B5EF4-FFF2-40B4-BE49-F238E27FC236}">
                <a16:creationId xmlns:a16="http://schemas.microsoft.com/office/drawing/2014/main" id="{0EB73FB1-DF1E-4E74-87D5-C1B41778BB3F}"/>
              </a:ext>
            </a:extLst>
          </p:cNvPr>
          <p:cNvSpPr>
            <a:spLocks noGrp="1"/>
          </p:cNvSpPr>
          <p:nvPr>
            <p:ph idx="1"/>
          </p:nvPr>
        </p:nvSpPr>
        <p:spPr>
          <a:xfrm>
            <a:off x="1179226" y="3092970"/>
            <a:ext cx="9833548" cy="2693976"/>
          </a:xfrm>
        </p:spPr>
        <p:txBody>
          <a:bodyPr>
            <a:normAutofit/>
          </a:bodyPr>
          <a:lstStyle/>
          <a:p>
            <a:pPr marL="0" indent="0" algn="ctr">
              <a:buNone/>
            </a:pPr>
            <a:r>
              <a:rPr lang="en-US" dirty="0">
                <a:solidFill>
                  <a:srgbClr val="000000"/>
                </a:solidFill>
              </a:rPr>
              <a:t>Two or more </a:t>
            </a:r>
            <a:r>
              <a:rPr lang="en-US" i="1" dirty="0">
                <a:solidFill>
                  <a:srgbClr val="000000"/>
                </a:solidFill>
              </a:rPr>
              <a:t>contacts</a:t>
            </a:r>
            <a:r>
              <a:rPr lang="en-US" dirty="0">
                <a:solidFill>
                  <a:srgbClr val="000000"/>
                </a:solidFill>
              </a:rPr>
              <a:t> are identified as having active COVID-19</a:t>
            </a:r>
          </a:p>
          <a:p>
            <a:pPr marL="0" indent="0" algn="ctr">
              <a:buNone/>
            </a:pPr>
            <a:r>
              <a:rPr lang="en-US" dirty="0">
                <a:solidFill>
                  <a:srgbClr val="000000"/>
                </a:solidFill>
              </a:rPr>
              <a:t>OR</a:t>
            </a:r>
          </a:p>
          <a:p>
            <a:pPr marL="0" indent="0" algn="ctr">
              <a:buNone/>
            </a:pPr>
            <a:r>
              <a:rPr lang="en-US" dirty="0">
                <a:solidFill>
                  <a:srgbClr val="000000"/>
                </a:solidFill>
              </a:rPr>
              <a:t>Two or more people with COVID-19 are discovered </a:t>
            </a:r>
            <a:r>
              <a:rPr lang="en-US" i="1" dirty="0">
                <a:solidFill>
                  <a:srgbClr val="000000"/>
                </a:solidFill>
              </a:rPr>
              <a:t>to be linked </a:t>
            </a:r>
          </a:p>
        </p:txBody>
      </p:sp>
      <p:sp>
        <p:nvSpPr>
          <p:cNvPr id="7" name="TextBox 6">
            <a:extLst>
              <a:ext uri="{FF2B5EF4-FFF2-40B4-BE49-F238E27FC236}">
                <a16:creationId xmlns:a16="http://schemas.microsoft.com/office/drawing/2014/main" id="{47C91096-0467-4A69-8F68-189CA378C883}"/>
              </a:ext>
            </a:extLst>
          </p:cNvPr>
          <p:cNvSpPr txBox="1"/>
          <p:nvPr/>
        </p:nvSpPr>
        <p:spPr>
          <a:xfrm>
            <a:off x="3449994" y="5953141"/>
            <a:ext cx="6097554" cy="369332"/>
          </a:xfrm>
          <a:prstGeom prst="rect">
            <a:avLst/>
          </a:prstGeom>
          <a:noFill/>
        </p:spPr>
        <p:txBody>
          <a:bodyPr wrap="square">
            <a:spAutoFit/>
          </a:bodyPr>
          <a:lstStyle/>
          <a:p>
            <a:r>
              <a:rPr lang="en-US" dirty="0">
                <a:hlinkClick r:id="rId3"/>
              </a:rPr>
              <a:t>Managing Investigations During an Outbreak | CDC</a:t>
            </a:r>
            <a:endParaRPr lang="en-US" dirty="0"/>
          </a:p>
        </p:txBody>
      </p:sp>
    </p:spTree>
    <p:extLst>
      <p:ext uri="{BB962C8B-B14F-4D97-AF65-F5344CB8AC3E}">
        <p14:creationId xmlns:p14="http://schemas.microsoft.com/office/powerpoint/2010/main" val="66544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BEDB-AF2D-4B9A-978A-F985244F60EA}"/>
              </a:ext>
            </a:extLst>
          </p:cNvPr>
          <p:cNvSpPr>
            <a:spLocks noGrp="1"/>
          </p:cNvSpPr>
          <p:nvPr>
            <p:ph type="title"/>
          </p:nvPr>
        </p:nvSpPr>
        <p:spPr/>
        <p:txBody>
          <a:bodyPr/>
          <a:lstStyle/>
          <a:p>
            <a:r>
              <a:rPr lang="en-US"/>
              <a:t>SARS-CoV-2: </a:t>
            </a:r>
          </a:p>
        </p:txBody>
      </p:sp>
      <p:sp>
        <p:nvSpPr>
          <p:cNvPr id="3" name="Oval 2">
            <a:extLst>
              <a:ext uri="{FF2B5EF4-FFF2-40B4-BE49-F238E27FC236}">
                <a16:creationId xmlns:a16="http://schemas.microsoft.com/office/drawing/2014/main" id="{1C9BA487-F300-4ADB-BEE0-5DD6BB1A9E76}"/>
              </a:ext>
            </a:extLst>
          </p:cNvPr>
          <p:cNvSpPr/>
          <p:nvPr/>
        </p:nvSpPr>
        <p:spPr>
          <a:xfrm>
            <a:off x="469509" y="2171700"/>
            <a:ext cx="2338754" cy="212773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Group of men">
            <a:extLst>
              <a:ext uri="{FF2B5EF4-FFF2-40B4-BE49-F238E27FC236}">
                <a16:creationId xmlns:a16="http://schemas.microsoft.com/office/drawing/2014/main" id="{44072C9E-0783-405E-9D6B-2C8203598A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686" y="2778369"/>
            <a:ext cx="914400" cy="9144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010113C-3E22-4720-8337-49D9E4CED665}"/>
                  </a:ext>
                </a:extLst>
              </p14:cNvPr>
              <p14:cNvContentPartPr/>
              <p14:nvPr/>
            </p14:nvContentPartPr>
            <p14:xfrm>
              <a:off x="2839846" y="1142668"/>
              <a:ext cx="9187200" cy="2278440"/>
            </p14:xfrm>
          </p:contentPart>
        </mc:Choice>
        <mc:Fallback xmlns="">
          <p:pic>
            <p:nvPicPr>
              <p:cNvPr id="7" name="Ink 6">
                <a:extLst>
                  <a:ext uri="{FF2B5EF4-FFF2-40B4-BE49-F238E27FC236}">
                    <a16:creationId xmlns:a16="http://schemas.microsoft.com/office/drawing/2014/main" id="{3010113C-3E22-4720-8337-49D9E4CED665}"/>
                  </a:ext>
                </a:extLst>
              </p:cNvPr>
              <p:cNvPicPr/>
              <p:nvPr/>
            </p:nvPicPr>
            <p:blipFill>
              <a:blip r:embed="rId5"/>
              <a:stretch>
                <a:fillRect/>
              </a:stretch>
            </p:blipFill>
            <p:spPr>
              <a:xfrm>
                <a:off x="2803847" y="1106668"/>
                <a:ext cx="9258837" cy="2350080"/>
              </a:xfrm>
              <a:prstGeom prst="rect">
                <a:avLst/>
              </a:prstGeom>
            </p:spPr>
          </p:pic>
        </mc:Fallback>
      </mc:AlternateContent>
      <p:sp>
        <p:nvSpPr>
          <p:cNvPr id="14" name="TextBox 13">
            <a:extLst>
              <a:ext uri="{FF2B5EF4-FFF2-40B4-BE49-F238E27FC236}">
                <a16:creationId xmlns:a16="http://schemas.microsoft.com/office/drawing/2014/main" id="{345743F6-AD68-44D3-B438-490F0E5F4781}"/>
              </a:ext>
            </a:extLst>
          </p:cNvPr>
          <p:cNvSpPr txBox="1"/>
          <p:nvPr/>
        </p:nvSpPr>
        <p:spPr>
          <a:xfrm>
            <a:off x="214532" y="4660032"/>
            <a:ext cx="3023190" cy="2031325"/>
          </a:xfrm>
          <a:prstGeom prst="rect">
            <a:avLst/>
          </a:prstGeom>
          <a:noFill/>
        </p:spPr>
        <p:txBody>
          <a:bodyPr wrap="square" rtlCol="0">
            <a:spAutoFit/>
          </a:bodyPr>
          <a:lstStyle/>
          <a:p>
            <a:pPr algn="ctr"/>
            <a:r>
              <a:rPr lang="en-US" u="sng" dirty="0"/>
              <a:t>Exposure: </a:t>
            </a:r>
          </a:p>
          <a:p>
            <a:endParaRPr lang="en-US" dirty="0"/>
          </a:p>
          <a:p>
            <a:r>
              <a:rPr lang="en-US" dirty="0"/>
              <a:t>“Close </a:t>
            </a:r>
            <a:r>
              <a:rPr lang="en-US" i="1" dirty="0"/>
              <a:t>contact</a:t>
            </a:r>
            <a:r>
              <a:rPr lang="en-US" dirty="0"/>
              <a:t>” – within 6 feet for &gt;15 minutes/24 hours</a:t>
            </a:r>
          </a:p>
          <a:p>
            <a:endParaRPr lang="en-US" dirty="0"/>
          </a:p>
          <a:p>
            <a:r>
              <a:rPr lang="en-US" dirty="0"/>
              <a:t>*health care worker in PPE excluded from this definition</a:t>
            </a:r>
          </a:p>
        </p:txBody>
      </p:sp>
      <p:sp>
        <p:nvSpPr>
          <p:cNvPr id="17" name="TextBox 16">
            <a:extLst>
              <a:ext uri="{FF2B5EF4-FFF2-40B4-BE49-F238E27FC236}">
                <a16:creationId xmlns:a16="http://schemas.microsoft.com/office/drawing/2014/main" id="{02F0E0FA-3402-4116-B108-B5D6BC93E504}"/>
              </a:ext>
            </a:extLst>
          </p:cNvPr>
          <p:cNvSpPr txBox="1"/>
          <p:nvPr/>
        </p:nvSpPr>
        <p:spPr>
          <a:xfrm>
            <a:off x="3004625" y="3921368"/>
            <a:ext cx="2593731" cy="923330"/>
          </a:xfrm>
          <a:prstGeom prst="rect">
            <a:avLst/>
          </a:prstGeom>
          <a:noFill/>
        </p:spPr>
        <p:txBody>
          <a:bodyPr wrap="square" rtlCol="0">
            <a:spAutoFit/>
          </a:bodyPr>
          <a:lstStyle/>
          <a:p>
            <a:pPr algn="ctr"/>
            <a:r>
              <a:rPr lang="en-US" u="sng"/>
              <a:t>Incubation: </a:t>
            </a:r>
          </a:p>
          <a:p>
            <a:pPr algn="ctr"/>
            <a:r>
              <a:rPr lang="en-US"/>
              <a:t>    2-14 days</a:t>
            </a:r>
          </a:p>
          <a:p>
            <a:pPr algn="ctr"/>
            <a:r>
              <a:rPr lang="en-US"/>
              <a:t>(median 5 days)</a:t>
            </a:r>
          </a:p>
        </p:txBody>
      </p:sp>
      <p:sp>
        <p:nvSpPr>
          <p:cNvPr id="19" name="TextBox 18">
            <a:extLst>
              <a:ext uri="{FF2B5EF4-FFF2-40B4-BE49-F238E27FC236}">
                <a16:creationId xmlns:a16="http://schemas.microsoft.com/office/drawing/2014/main" id="{E85B235D-E234-4AAD-90BC-1E256957AF73}"/>
              </a:ext>
            </a:extLst>
          </p:cNvPr>
          <p:cNvSpPr txBox="1"/>
          <p:nvPr/>
        </p:nvSpPr>
        <p:spPr>
          <a:xfrm>
            <a:off x="5916638" y="3921368"/>
            <a:ext cx="4979962" cy="1477328"/>
          </a:xfrm>
          <a:prstGeom prst="rect">
            <a:avLst/>
          </a:prstGeom>
          <a:noFill/>
        </p:spPr>
        <p:txBody>
          <a:bodyPr wrap="square" rtlCol="0">
            <a:spAutoFit/>
          </a:bodyPr>
          <a:lstStyle/>
          <a:p>
            <a:pPr algn="ctr"/>
            <a:r>
              <a:rPr lang="en-US" u="sng"/>
              <a:t>Viral shedding: </a:t>
            </a:r>
          </a:p>
          <a:p>
            <a:pPr marL="285750" indent="-285750">
              <a:buFont typeface="Arial" panose="020B0604020202020204" pitchFamily="34" charset="0"/>
              <a:buChar char="•"/>
            </a:pPr>
            <a:r>
              <a:rPr lang="en-US"/>
              <a:t>for up to 10 days after symptom onset (for most)</a:t>
            </a:r>
          </a:p>
          <a:p>
            <a:pPr marL="285750" indent="-285750">
              <a:buFont typeface="Arial" panose="020B0604020202020204" pitchFamily="34" charset="0"/>
              <a:buChar char="•"/>
            </a:pPr>
            <a:r>
              <a:rPr lang="en-US"/>
              <a:t>Some will have mild to no symptoms</a:t>
            </a:r>
          </a:p>
          <a:p>
            <a:pPr marL="285750" indent="-285750">
              <a:buFont typeface="Arial" panose="020B0604020202020204" pitchFamily="34" charset="0"/>
              <a:buChar char="•"/>
            </a:pPr>
            <a:r>
              <a:rPr lang="en-US"/>
              <a:t>May shed 48 hours PRIOR to onset of symptoms</a:t>
            </a:r>
          </a:p>
        </p:txBody>
      </p:sp>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61B5CC44-0E2D-452E-9105-3439B352DDE9}"/>
                  </a:ext>
                </a:extLst>
              </p14:cNvPr>
              <p14:cNvContentPartPr/>
              <p14:nvPr/>
            </p14:nvContentPartPr>
            <p14:xfrm>
              <a:off x="6971926" y="2724868"/>
              <a:ext cx="2686320" cy="71280"/>
            </p14:xfrm>
          </p:contentPart>
        </mc:Choice>
        <mc:Fallback xmlns="">
          <p:pic>
            <p:nvPicPr>
              <p:cNvPr id="20" name="Ink 19">
                <a:extLst>
                  <a:ext uri="{FF2B5EF4-FFF2-40B4-BE49-F238E27FC236}">
                    <a16:creationId xmlns:a16="http://schemas.microsoft.com/office/drawing/2014/main" id="{61B5CC44-0E2D-452E-9105-3439B352DDE9}"/>
                  </a:ext>
                </a:extLst>
              </p:cNvPr>
              <p:cNvPicPr/>
              <p:nvPr/>
            </p:nvPicPr>
            <p:blipFill>
              <a:blip r:embed="rId7"/>
              <a:stretch>
                <a:fillRect/>
              </a:stretch>
            </p:blipFill>
            <p:spPr>
              <a:xfrm>
                <a:off x="6962926" y="2715913"/>
                <a:ext cx="2703960" cy="888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5BFCF519-4FF8-40BD-8769-362953A3C8C6}"/>
                  </a:ext>
                </a:extLst>
              </p14:cNvPr>
              <p14:cNvContentPartPr/>
              <p14:nvPr/>
            </p14:nvContentPartPr>
            <p14:xfrm>
              <a:off x="9662566" y="2698228"/>
              <a:ext cx="1367280" cy="71640"/>
            </p14:xfrm>
          </p:contentPart>
        </mc:Choice>
        <mc:Fallback xmlns="">
          <p:pic>
            <p:nvPicPr>
              <p:cNvPr id="21" name="Ink 20">
                <a:extLst>
                  <a:ext uri="{FF2B5EF4-FFF2-40B4-BE49-F238E27FC236}">
                    <a16:creationId xmlns:a16="http://schemas.microsoft.com/office/drawing/2014/main" id="{5BFCF519-4FF8-40BD-8769-362953A3C8C6}"/>
                  </a:ext>
                </a:extLst>
              </p:cNvPr>
              <p:cNvPicPr/>
              <p:nvPr/>
            </p:nvPicPr>
            <p:blipFill>
              <a:blip r:embed="rId9"/>
              <a:stretch>
                <a:fillRect/>
              </a:stretch>
            </p:blipFill>
            <p:spPr>
              <a:xfrm>
                <a:off x="9653566" y="2689228"/>
                <a:ext cx="138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65D4AE1A-4DE6-4F85-9229-2CB7FD34FCDF}"/>
                  </a:ext>
                </a:extLst>
              </p14:cNvPr>
              <p14:cNvContentPartPr/>
              <p14:nvPr/>
            </p14:nvContentPartPr>
            <p14:xfrm>
              <a:off x="6965086" y="2663668"/>
              <a:ext cx="46080" cy="245880"/>
            </p14:xfrm>
          </p:contentPart>
        </mc:Choice>
        <mc:Fallback xmlns="">
          <p:pic>
            <p:nvPicPr>
              <p:cNvPr id="22" name="Ink 21">
                <a:extLst>
                  <a:ext uri="{FF2B5EF4-FFF2-40B4-BE49-F238E27FC236}">
                    <a16:creationId xmlns:a16="http://schemas.microsoft.com/office/drawing/2014/main" id="{65D4AE1A-4DE6-4F85-9229-2CB7FD34FCDF}"/>
                  </a:ext>
                </a:extLst>
              </p:cNvPr>
              <p:cNvPicPr/>
              <p:nvPr/>
            </p:nvPicPr>
            <p:blipFill>
              <a:blip r:embed="rId11"/>
              <a:stretch>
                <a:fillRect/>
              </a:stretch>
            </p:blipFill>
            <p:spPr>
              <a:xfrm>
                <a:off x="6956086" y="2654668"/>
                <a:ext cx="63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E9FC27C2-B49E-40CD-9B3D-924ED0D3BF4F}"/>
                  </a:ext>
                </a:extLst>
              </p14:cNvPr>
              <p14:cNvContentPartPr/>
              <p14:nvPr/>
            </p14:nvContentPartPr>
            <p14:xfrm>
              <a:off x="10981246" y="2611108"/>
              <a:ext cx="79920" cy="254160"/>
            </p14:xfrm>
          </p:contentPart>
        </mc:Choice>
        <mc:Fallback xmlns="">
          <p:pic>
            <p:nvPicPr>
              <p:cNvPr id="23" name="Ink 22">
                <a:extLst>
                  <a:ext uri="{FF2B5EF4-FFF2-40B4-BE49-F238E27FC236}">
                    <a16:creationId xmlns:a16="http://schemas.microsoft.com/office/drawing/2014/main" id="{E9FC27C2-B49E-40CD-9B3D-924ED0D3BF4F}"/>
                  </a:ext>
                </a:extLst>
              </p:cNvPr>
              <p:cNvPicPr/>
              <p:nvPr/>
            </p:nvPicPr>
            <p:blipFill>
              <a:blip r:embed="rId13"/>
              <a:stretch>
                <a:fillRect/>
              </a:stretch>
            </p:blipFill>
            <p:spPr>
              <a:xfrm>
                <a:off x="10972246" y="2602108"/>
                <a:ext cx="97560" cy="271800"/>
              </a:xfrm>
              <a:prstGeom prst="rect">
                <a:avLst/>
              </a:prstGeom>
            </p:spPr>
          </p:pic>
        </mc:Fallback>
      </mc:AlternateContent>
      <p:sp>
        <p:nvSpPr>
          <p:cNvPr id="24" name="TextBox 23">
            <a:extLst>
              <a:ext uri="{FF2B5EF4-FFF2-40B4-BE49-F238E27FC236}">
                <a16:creationId xmlns:a16="http://schemas.microsoft.com/office/drawing/2014/main" id="{8FD8F92A-C215-4CDB-8F28-DB26EEA482C7}"/>
              </a:ext>
            </a:extLst>
          </p:cNvPr>
          <p:cNvSpPr txBox="1"/>
          <p:nvPr/>
        </p:nvSpPr>
        <p:spPr>
          <a:xfrm>
            <a:off x="7710854" y="3068515"/>
            <a:ext cx="2409092" cy="369332"/>
          </a:xfrm>
          <a:prstGeom prst="rect">
            <a:avLst/>
          </a:prstGeom>
          <a:noFill/>
        </p:spPr>
        <p:txBody>
          <a:bodyPr wrap="square" rtlCol="0">
            <a:spAutoFit/>
          </a:bodyPr>
          <a:lstStyle/>
          <a:p>
            <a:r>
              <a:rPr lang="en-US">
                <a:solidFill>
                  <a:srgbClr val="FF0000"/>
                </a:solidFill>
              </a:rPr>
              <a:t>Symptoms</a:t>
            </a:r>
          </a:p>
        </p:txBody>
      </p:sp>
    </p:spTree>
    <p:extLst>
      <p:ext uri="{BB962C8B-B14F-4D97-AF65-F5344CB8AC3E}">
        <p14:creationId xmlns:p14="http://schemas.microsoft.com/office/powerpoint/2010/main" val="253203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3D482-F07F-4218-AE00-6AB0ABCAA3A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97074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BDE22A-3F58-4CB9-8BDB-D9FDECBB19F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54576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B7B16-32E5-43E9-90F9-BC921E86503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COVID &amp; Job Corps Centers</a:t>
            </a:r>
          </a:p>
        </p:txBody>
      </p:sp>
      <p:sp>
        <p:nvSpPr>
          <p:cNvPr id="3" name="Content Placeholder 2">
            <a:extLst>
              <a:ext uri="{FF2B5EF4-FFF2-40B4-BE49-F238E27FC236}">
                <a16:creationId xmlns:a16="http://schemas.microsoft.com/office/drawing/2014/main" id="{2FD4F9EB-4E13-4475-835D-201F3891B142}"/>
              </a:ext>
            </a:extLst>
          </p:cNvPr>
          <p:cNvSpPr>
            <a:spLocks noGrp="1"/>
          </p:cNvSpPr>
          <p:nvPr>
            <p:ph idx="1"/>
          </p:nvPr>
        </p:nvSpPr>
        <p:spPr>
          <a:xfrm>
            <a:off x="4623647" y="1322091"/>
            <a:ext cx="6555347" cy="5546047"/>
          </a:xfrm>
        </p:spPr>
        <p:txBody>
          <a:bodyPr anchor="ctr">
            <a:normAutofit lnSpcReduction="10000"/>
          </a:bodyPr>
          <a:lstStyle/>
          <a:p>
            <a:pPr marL="0" indent="0" algn="ctr">
              <a:buNone/>
            </a:pPr>
            <a:r>
              <a:rPr lang="en-US" sz="2400" dirty="0"/>
              <a:t>October 26, 2020  --------------January 14, 2021</a:t>
            </a:r>
          </a:p>
          <a:p>
            <a:pPr marL="0" indent="0" algn="ctr">
              <a:buNone/>
            </a:pPr>
            <a:endParaRPr lang="en-US" sz="2400" dirty="0"/>
          </a:p>
          <a:p>
            <a:pPr marL="0" indent="0" algn="ctr">
              <a:buNone/>
            </a:pPr>
            <a:r>
              <a:rPr lang="en-US" sz="2400" dirty="0"/>
              <a:t>1,242 TOTAL COVID-related SIRS</a:t>
            </a:r>
          </a:p>
          <a:p>
            <a:pPr marL="0" indent="0" algn="ctr">
              <a:buNone/>
            </a:pPr>
            <a:endParaRPr lang="en-US" sz="2400" dirty="0"/>
          </a:p>
          <a:p>
            <a:pPr marL="0" indent="0" algn="ctr">
              <a:buNone/>
            </a:pPr>
            <a:r>
              <a:rPr lang="en-US" sz="2400" dirty="0"/>
              <a:t>1,022 had 0 close contacts on center</a:t>
            </a:r>
          </a:p>
          <a:p>
            <a:pPr marL="0" indent="0" algn="ctr">
              <a:buNone/>
            </a:pPr>
            <a:endParaRPr lang="en-US" sz="2400" dirty="0"/>
          </a:p>
          <a:p>
            <a:pPr marL="0" indent="0" algn="ctr">
              <a:buNone/>
            </a:pPr>
            <a:r>
              <a:rPr lang="en-US" sz="2400" dirty="0"/>
              <a:t>82%!</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1400" dirty="0"/>
              <a:t>IN 20-02: Updated checklist tool Nov 13, 2020</a:t>
            </a:r>
          </a:p>
          <a:p>
            <a:pPr marL="0" indent="0">
              <a:buNone/>
            </a:pPr>
            <a:r>
              <a:rPr lang="en-US" sz="1400" dirty="0"/>
              <a:t>When positive case – SIR must be completed and include “close contact”</a:t>
            </a:r>
          </a:p>
          <a:p>
            <a:pPr marL="0" indent="0">
              <a:buNone/>
            </a:pPr>
            <a:r>
              <a:rPr lang="en-US" sz="1400" dirty="0"/>
              <a:t>Must be filed within 24 hours</a:t>
            </a:r>
          </a:p>
          <a:p>
            <a:pPr marL="0" indent="0">
              <a:buNone/>
            </a:pPr>
            <a:r>
              <a:rPr lang="en-US" sz="1400" dirty="0"/>
              <a:t>One per COVID positive case</a:t>
            </a:r>
          </a:p>
          <a:p>
            <a:pPr marL="0" indent="0">
              <a:buNone/>
            </a:pPr>
            <a:endParaRPr lang="en-US" sz="2000" dirty="0"/>
          </a:p>
        </p:txBody>
      </p:sp>
    </p:spTree>
    <p:extLst>
      <p:ext uri="{BB962C8B-B14F-4D97-AF65-F5344CB8AC3E}">
        <p14:creationId xmlns:p14="http://schemas.microsoft.com/office/powerpoint/2010/main" val="258314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EE86F71-F8D3-482B-A62A-104853A89061}"/>
              </a:ext>
            </a:extLst>
          </p:cNvPr>
          <p:cNvGraphicFramePr>
            <a:graphicFrameLocks noGrp="1"/>
          </p:cNvGraphicFramePr>
          <p:nvPr>
            <p:extLst>
              <p:ext uri="{D42A27DB-BD31-4B8C-83A1-F6EECF244321}">
                <p14:modId xmlns:p14="http://schemas.microsoft.com/office/powerpoint/2010/main" val="2887855419"/>
              </p:ext>
            </p:extLst>
          </p:nvPr>
        </p:nvGraphicFramePr>
        <p:xfrm>
          <a:off x="1612122" y="914400"/>
          <a:ext cx="8127999" cy="538443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700440351"/>
                    </a:ext>
                  </a:extLst>
                </a:gridCol>
                <a:gridCol w="2709333">
                  <a:extLst>
                    <a:ext uri="{9D8B030D-6E8A-4147-A177-3AD203B41FA5}">
                      <a16:colId xmlns:a16="http://schemas.microsoft.com/office/drawing/2014/main" val="1668728568"/>
                    </a:ext>
                  </a:extLst>
                </a:gridCol>
                <a:gridCol w="2709333">
                  <a:extLst>
                    <a:ext uri="{9D8B030D-6E8A-4147-A177-3AD203B41FA5}">
                      <a16:colId xmlns:a16="http://schemas.microsoft.com/office/drawing/2014/main" val="501428908"/>
                    </a:ext>
                  </a:extLst>
                </a:gridCol>
              </a:tblGrid>
              <a:tr h="474435">
                <a:tc>
                  <a:txBody>
                    <a:bodyPr/>
                    <a:lstStyle/>
                    <a:p>
                      <a:r>
                        <a:rPr lang="en-US" dirty="0"/>
                        <a:t>Number of close contacts identified on review of SIR</a:t>
                      </a:r>
                    </a:p>
                  </a:txBody>
                  <a:tcPr/>
                </a:tc>
                <a:tc>
                  <a:txBody>
                    <a:bodyPr/>
                    <a:lstStyle/>
                    <a:p>
                      <a:r>
                        <a:rPr lang="en-US" dirty="0"/>
                        <a:t>Number of SIRS with students identified as CCE</a:t>
                      </a:r>
                    </a:p>
                  </a:txBody>
                  <a:tcPr/>
                </a:tc>
                <a:tc>
                  <a:txBody>
                    <a:bodyPr/>
                    <a:lstStyle/>
                    <a:p>
                      <a:r>
                        <a:rPr lang="en-US" dirty="0"/>
                        <a:t>Number of SIRS with Staff identified as CCE</a:t>
                      </a:r>
                    </a:p>
                  </a:txBody>
                  <a:tcPr/>
                </a:tc>
                <a:extLst>
                  <a:ext uri="{0D108BD9-81ED-4DB2-BD59-A6C34878D82A}">
                    <a16:rowId xmlns:a16="http://schemas.microsoft.com/office/drawing/2014/main" val="1149679226"/>
                  </a:ext>
                </a:extLst>
              </a:tr>
              <a:tr h="474435">
                <a:tc>
                  <a:txBody>
                    <a:bodyPr/>
                    <a:lstStyle/>
                    <a:p>
                      <a:r>
                        <a:rPr lang="en-US" dirty="0"/>
                        <a:t>Zero</a:t>
                      </a:r>
                    </a:p>
                  </a:txBody>
                  <a:tcPr/>
                </a:tc>
                <a:tc>
                  <a:txBody>
                    <a:bodyPr/>
                    <a:lstStyle/>
                    <a:p>
                      <a:r>
                        <a:rPr lang="en-US"/>
                        <a:t>1,099</a:t>
                      </a:r>
                      <a:endParaRPr lang="en-US" dirty="0"/>
                    </a:p>
                  </a:txBody>
                  <a:tcPr/>
                </a:tc>
                <a:tc>
                  <a:txBody>
                    <a:bodyPr/>
                    <a:lstStyle/>
                    <a:p>
                      <a:r>
                        <a:rPr lang="en-US" dirty="0"/>
                        <a:t>1,043</a:t>
                      </a:r>
                    </a:p>
                  </a:txBody>
                  <a:tcPr/>
                </a:tc>
                <a:extLst>
                  <a:ext uri="{0D108BD9-81ED-4DB2-BD59-A6C34878D82A}">
                    <a16:rowId xmlns:a16="http://schemas.microsoft.com/office/drawing/2014/main" val="2325164237"/>
                  </a:ext>
                </a:extLst>
              </a:tr>
              <a:tr h="474435">
                <a:tc>
                  <a:txBody>
                    <a:bodyPr/>
                    <a:lstStyle/>
                    <a:p>
                      <a:r>
                        <a:rPr lang="en-US" dirty="0"/>
                        <a:t>One</a:t>
                      </a:r>
                    </a:p>
                  </a:txBody>
                  <a:tcPr/>
                </a:tc>
                <a:tc>
                  <a:txBody>
                    <a:bodyPr/>
                    <a:lstStyle/>
                    <a:p>
                      <a:r>
                        <a:rPr lang="en-US" dirty="0"/>
                        <a:t>21</a:t>
                      </a:r>
                    </a:p>
                  </a:txBody>
                  <a:tcPr/>
                </a:tc>
                <a:tc>
                  <a:txBody>
                    <a:bodyPr/>
                    <a:lstStyle/>
                    <a:p>
                      <a:r>
                        <a:rPr lang="en-US" dirty="0"/>
                        <a:t>84</a:t>
                      </a:r>
                    </a:p>
                  </a:txBody>
                  <a:tcPr/>
                </a:tc>
                <a:extLst>
                  <a:ext uri="{0D108BD9-81ED-4DB2-BD59-A6C34878D82A}">
                    <a16:rowId xmlns:a16="http://schemas.microsoft.com/office/drawing/2014/main" val="11411886"/>
                  </a:ext>
                </a:extLst>
              </a:tr>
              <a:tr h="474435">
                <a:tc>
                  <a:txBody>
                    <a:bodyPr/>
                    <a:lstStyle/>
                    <a:p>
                      <a:r>
                        <a:rPr lang="en-US" dirty="0"/>
                        <a:t>Two</a:t>
                      </a:r>
                    </a:p>
                  </a:txBody>
                  <a:tcPr/>
                </a:tc>
                <a:tc>
                  <a:txBody>
                    <a:bodyPr/>
                    <a:lstStyle/>
                    <a:p>
                      <a:r>
                        <a:rPr lang="en-US" dirty="0"/>
                        <a:t>8</a:t>
                      </a:r>
                    </a:p>
                  </a:txBody>
                  <a:tcPr/>
                </a:tc>
                <a:tc>
                  <a:txBody>
                    <a:bodyPr/>
                    <a:lstStyle/>
                    <a:p>
                      <a:r>
                        <a:rPr lang="en-US" dirty="0"/>
                        <a:t>37</a:t>
                      </a:r>
                    </a:p>
                  </a:txBody>
                  <a:tcPr/>
                </a:tc>
                <a:extLst>
                  <a:ext uri="{0D108BD9-81ED-4DB2-BD59-A6C34878D82A}">
                    <a16:rowId xmlns:a16="http://schemas.microsoft.com/office/drawing/2014/main" val="4017057726"/>
                  </a:ext>
                </a:extLst>
              </a:tr>
              <a:tr h="474435">
                <a:tc>
                  <a:txBody>
                    <a:bodyPr/>
                    <a:lstStyle/>
                    <a:p>
                      <a:r>
                        <a:rPr lang="en-US" dirty="0"/>
                        <a:t>Three</a:t>
                      </a:r>
                    </a:p>
                  </a:txBody>
                  <a:tcPr/>
                </a:tc>
                <a:tc>
                  <a:txBody>
                    <a:bodyPr/>
                    <a:lstStyle/>
                    <a:p>
                      <a:r>
                        <a:rPr lang="en-US" dirty="0"/>
                        <a:t>5</a:t>
                      </a:r>
                    </a:p>
                  </a:txBody>
                  <a:tcPr/>
                </a:tc>
                <a:tc>
                  <a:txBody>
                    <a:bodyPr/>
                    <a:lstStyle/>
                    <a:p>
                      <a:r>
                        <a:rPr lang="en-US" dirty="0"/>
                        <a:t>23</a:t>
                      </a:r>
                    </a:p>
                  </a:txBody>
                  <a:tcPr/>
                </a:tc>
                <a:extLst>
                  <a:ext uri="{0D108BD9-81ED-4DB2-BD59-A6C34878D82A}">
                    <a16:rowId xmlns:a16="http://schemas.microsoft.com/office/drawing/2014/main" val="2310021065"/>
                  </a:ext>
                </a:extLst>
              </a:tr>
              <a:tr h="474435">
                <a:tc>
                  <a:txBody>
                    <a:bodyPr/>
                    <a:lstStyle/>
                    <a:p>
                      <a:r>
                        <a:rPr lang="en-US" dirty="0"/>
                        <a:t>Four</a:t>
                      </a:r>
                    </a:p>
                  </a:txBody>
                  <a:tcPr/>
                </a:tc>
                <a:tc>
                  <a:txBody>
                    <a:bodyPr/>
                    <a:lstStyle/>
                    <a:p>
                      <a:r>
                        <a:rPr lang="en-US" dirty="0"/>
                        <a:t>2</a:t>
                      </a:r>
                    </a:p>
                  </a:txBody>
                  <a:tcPr/>
                </a:tc>
                <a:tc>
                  <a:txBody>
                    <a:bodyPr/>
                    <a:lstStyle/>
                    <a:p>
                      <a:r>
                        <a:rPr lang="en-US" dirty="0"/>
                        <a:t>14</a:t>
                      </a:r>
                    </a:p>
                  </a:txBody>
                  <a:tcPr/>
                </a:tc>
                <a:extLst>
                  <a:ext uri="{0D108BD9-81ED-4DB2-BD59-A6C34878D82A}">
                    <a16:rowId xmlns:a16="http://schemas.microsoft.com/office/drawing/2014/main" val="134413830"/>
                  </a:ext>
                </a:extLst>
              </a:tr>
              <a:tr h="474435">
                <a:tc>
                  <a:txBody>
                    <a:bodyPr/>
                    <a:lstStyle/>
                    <a:p>
                      <a:r>
                        <a:rPr lang="en-US" dirty="0"/>
                        <a:t>Five</a:t>
                      </a:r>
                    </a:p>
                  </a:txBody>
                  <a:tcPr/>
                </a:tc>
                <a:tc>
                  <a:txBody>
                    <a:bodyPr/>
                    <a:lstStyle/>
                    <a:p>
                      <a:r>
                        <a:rPr lang="en-US" dirty="0"/>
                        <a:t>2</a:t>
                      </a:r>
                    </a:p>
                  </a:txBody>
                  <a:tcPr/>
                </a:tc>
                <a:tc>
                  <a:txBody>
                    <a:bodyPr/>
                    <a:lstStyle/>
                    <a:p>
                      <a:r>
                        <a:rPr lang="en-US" dirty="0"/>
                        <a:t>6</a:t>
                      </a:r>
                    </a:p>
                  </a:txBody>
                  <a:tcPr/>
                </a:tc>
                <a:extLst>
                  <a:ext uri="{0D108BD9-81ED-4DB2-BD59-A6C34878D82A}">
                    <a16:rowId xmlns:a16="http://schemas.microsoft.com/office/drawing/2014/main" val="2418612313"/>
                  </a:ext>
                </a:extLst>
              </a:tr>
              <a:tr h="474435">
                <a:tc>
                  <a:txBody>
                    <a:bodyPr/>
                    <a:lstStyle/>
                    <a:p>
                      <a:r>
                        <a:rPr lang="en-US" dirty="0"/>
                        <a:t>Six</a:t>
                      </a:r>
                    </a:p>
                  </a:txBody>
                  <a:tcPr/>
                </a:tc>
                <a:tc>
                  <a:txBody>
                    <a:bodyPr/>
                    <a:lstStyle/>
                    <a:p>
                      <a:r>
                        <a:rPr lang="en-US" dirty="0"/>
                        <a:t>2</a:t>
                      </a:r>
                    </a:p>
                  </a:txBody>
                  <a:tcPr/>
                </a:tc>
                <a:tc>
                  <a:txBody>
                    <a:bodyPr/>
                    <a:lstStyle/>
                    <a:p>
                      <a:r>
                        <a:rPr lang="en-US" dirty="0"/>
                        <a:t>6</a:t>
                      </a:r>
                    </a:p>
                  </a:txBody>
                  <a:tcPr/>
                </a:tc>
                <a:extLst>
                  <a:ext uri="{0D108BD9-81ED-4DB2-BD59-A6C34878D82A}">
                    <a16:rowId xmlns:a16="http://schemas.microsoft.com/office/drawing/2014/main" val="3072083717"/>
                  </a:ext>
                </a:extLst>
              </a:tr>
              <a:tr h="474435">
                <a:tc>
                  <a:txBody>
                    <a:bodyPr/>
                    <a:lstStyle/>
                    <a:p>
                      <a:r>
                        <a:rPr lang="en-US" dirty="0"/>
                        <a:t>Seven</a:t>
                      </a:r>
                    </a:p>
                  </a:txBody>
                  <a:tcPr/>
                </a:tc>
                <a:tc>
                  <a:txBody>
                    <a:bodyPr/>
                    <a:lstStyle/>
                    <a:p>
                      <a:r>
                        <a:rPr lang="en-US" dirty="0"/>
                        <a:t>1</a:t>
                      </a:r>
                    </a:p>
                  </a:txBody>
                  <a:tcPr/>
                </a:tc>
                <a:tc>
                  <a:txBody>
                    <a:bodyPr/>
                    <a:lstStyle/>
                    <a:p>
                      <a:r>
                        <a:rPr lang="en-US" dirty="0"/>
                        <a:t>5</a:t>
                      </a:r>
                    </a:p>
                  </a:txBody>
                  <a:tcPr/>
                </a:tc>
                <a:extLst>
                  <a:ext uri="{0D108BD9-81ED-4DB2-BD59-A6C34878D82A}">
                    <a16:rowId xmlns:a16="http://schemas.microsoft.com/office/drawing/2014/main" val="421491077"/>
                  </a:ext>
                </a:extLst>
              </a:tr>
              <a:tr h="474435">
                <a:tc>
                  <a:txBody>
                    <a:bodyPr/>
                    <a:lstStyle/>
                    <a:p>
                      <a:r>
                        <a:rPr lang="en-US" dirty="0"/>
                        <a:t>Eight</a:t>
                      </a:r>
                    </a:p>
                  </a:txBody>
                  <a:tcPr/>
                </a:tc>
                <a:tc>
                  <a:txBody>
                    <a:bodyPr/>
                    <a:lstStyle/>
                    <a:p>
                      <a:r>
                        <a:rPr lang="en-US" dirty="0"/>
                        <a:t>1</a:t>
                      </a:r>
                    </a:p>
                  </a:txBody>
                  <a:tcPr/>
                </a:tc>
                <a:tc>
                  <a:txBody>
                    <a:bodyPr/>
                    <a:lstStyle/>
                    <a:p>
                      <a:r>
                        <a:rPr lang="en-US" dirty="0"/>
                        <a:t>6</a:t>
                      </a:r>
                    </a:p>
                  </a:txBody>
                  <a:tcPr/>
                </a:tc>
                <a:extLst>
                  <a:ext uri="{0D108BD9-81ED-4DB2-BD59-A6C34878D82A}">
                    <a16:rowId xmlns:a16="http://schemas.microsoft.com/office/drawing/2014/main" val="515581769"/>
                  </a:ext>
                </a:extLst>
              </a:tr>
              <a:tr h="474435">
                <a:tc>
                  <a:txBody>
                    <a:bodyPr/>
                    <a:lstStyle/>
                    <a:p>
                      <a:r>
                        <a:rPr lang="en-US" dirty="0"/>
                        <a:t>Nine of more</a:t>
                      </a:r>
                    </a:p>
                  </a:txBody>
                  <a:tcPr/>
                </a:tc>
                <a:tc>
                  <a:txBody>
                    <a:bodyPr/>
                    <a:lstStyle/>
                    <a:p>
                      <a:r>
                        <a:rPr lang="en-US" dirty="0"/>
                        <a:t>2</a:t>
                      </a:r>
                    </a:p>
                  </a:txBody>
                  <a:tcPr/>
                </a:tc>
                <a:tc>
                  <a:txBody>
                    <a:bodyPr/>
                    <a:lstStyle/>
                    <a:p>
                      <a:r>
                        <a:rPr lang="en-US" dirty="0"/>
                        <a:t>13</a:t>
                      </a:r>
                    </a:p>
                  </a:txBody>
                  <a:tcPr/>
                </a:tc>
                <a:extLst>
                  <a:ext uri="{0D108BD9-81ED-4DB2-BD59-A6C34878D82A}">
                    <a16:rowId xmlns:a16="http://schemas.microsoft.com/office/drawing/2014/main" val="3097526297"/>
                  </a:ext>
                </a:extLst>
              </a:tr>
            </a:tbl>
          </a:graphicData>
        </a:graphic>
      </p:graphicFrame>
    </p:spTree>
    <p:extLst>
      <p:ext uri="{BB962C8B-B14F-4D97-AF65-F5344CB8AC3E}">
        <p14:creationId xmlns:p14="http://schemas.microsoft.com/office/powerpoint/2010/main" val="4019036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8eb9fa1f-9e01-40ae-b921-09a939ee69ac"/>
</p:tagLst>
</file>

<file path=ppt/tags/tag2.xml><?xml version="1.0" encoding="utf-8"?>
<p:tagLst xmlns:a="http://schemas.openxmlformats.org/drawingml/2006/main" xmlns:r="http://schemas.openxmlformats.org/officeDocument/2006/relationships" xmlns:p="http://schemas.openxmlformats.org/presentationml/2006/main">
  <p:tag name="__PE_POLL_EMBED_ID" val="7dbd31ed-7a87-465c-94b5-82a1b4b66e36"/>
</p:tagLst>
</file>

<file path=ppt/tags/tag3.xml><?xml version="1.0" encoding="utf-8"?>
<p:tagLst xmlns:a="http://schemas.openxmlformats.org/drawingml/2006/main" xmlns:r="http://schemas.openxmlformats.org/officeDocument/2006/relationships" xmlns:p="http://schemas.openxmlformats.org/presentationml/2006/main">
  <p:tag name="__PE_POLL_EMBED_ID" val="13ee417c-9071-4a73-8821-0e6413982ae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XRUYQT3274NZ-681238054-1797</_dlc_DocId>
    <_dlc_DocIdUrl xmlns="b22f8f74-215c-4154-9939-bd29e4e8980e">
      <Url>https://supportservices.jobcorps.gov/health/_layouts/15/DocIdRedir.aspx?ID=XRUYQT3274NZ-681238054-1797</Url>
      <Description>XRUYQT3274NZ-681238054-1797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9D12D52-2B72-4F81-87E4-8FC28F4F33AF}"/>
</file>

<file path=customXml/itemProps2.xml><?xml version="1.0" encoding="utf-8"?>
<ds:datastoreItem xmlns:ds="http://schemas.openxmlformats.org/officeDocument/2006/customXml" ds:itemID="{B76EB2DA-C94A-4B20-A7CD-CAE7C6CDEC9F}"/>
</file>

<file path=customXml/itemProps3.xml><?xml version="1.0" encoding="utf-8"?>
<ds:datastoreItem xmlns:ds="http://schemas.openxmlformats.org/officeDocument/2006/customXml" ds:itemID="{BFDAB58C-83A5-43CF-B7D4-ECDCBCC5C830}"/>
</file>

<file path=customXml/itemProps4.xml><?xml version="1.0" encoding="utf-8"?>
<ds:datastoreItem xmlns:ds="http://schemas.openxmlformats.org/officeDocument/2006/customXml" ds:itemID="{DC039A68-11AB-4247-B6B8-340DEB0C24E4}"/>
</file>

<file path=docProps/app.xml><?xml version="1.0" encoding="utf-8"?>
<Properties xmlns="http://schemas.openxmlformats.org/officeDocument/2006/extended-properties" xmlns:vt="http://schemas.openxmlformats.org/officeDocument/2006/docPropsVTypes">
  <TotalTime>38</TotalTime>
  <Words>1223</Words>
  <Application>Microsoft Office PowerPoint</Application>
  <PresentationFormat>Widescreen</PresentationFormat>
  <Paragraphs>168</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COVID-19: Reducing risk for on-center outbreaks</vt:lpstr>
      <vt:lpstr>After this presentation, participants will be able to:</vt:lpstr>
      <vt:lpstr>PowerPoint Presentation</vt:lpstr>
      <vt:lpstr>What is a “COVID-19 outbreak”?</vt:lpstr>
      <vt:lpstr>SARS-CoV-2: </vt:lpstr>
      <vt:lpstr>PowerPoint Presentation</vt:lpstr>
      <vt:lpstr>PowerPoint Presentation</vt:lpstr>
      <vt:lpstr>COVID &amp; Job Corps Centers</vt:lpstr>
      <vt:lpstr>PowerPoint Presentation</vt:lpstr>
      <vt:lpstr>PowerPoint Presentation</vt:lpstr>
      <vt:lpstr>PowerPoint Presentation</vt:lpstr>
      <vt:lpstr>COVID-19 Medical, Mental Health, Trainee Employee Assistance Program (TEAP), and Oral Health Protocols </vt:lpstr>
      <vt:lpstr>Early Identification: Daily Symptom Tracker &amp; Attestation</vt:lpstr>
      <vt:lpstr>COVID case investigation:</vt:lpstr>
      <vt:lpstr>SARS-CoV-2: </vt:lpstr>
      <vt:lpstr>Who else is at risk (focused on center):</vt:lpstr>
      <vt:lpstr>Contact Tracing Courses:</vt:lpstr>
      <vt:lpstr>Where was the exposure (focused on center):</vt:lpstr>
      <vt:lpstr>When can someone return to work or general student body?  </vt:lpstr>
      <vt:lpstr>Some other random covid-19 thoughts and lessons</vt:lpstr>
      <vt:lpstr>How might the new COVID-19 strains impact Job Corps?</vt:lpstr>
      <vt:lpstr>Why are masks (and distancing) required on center? </vt:lpstr>
      <vt:lpstr>PowerPoint Presentation</vt:lpstr>
      <vt:lpstr>Vaccines:</vt:lpstr>
      <vt:lpstr>PowerPoint Presentation</vt:lpstr>
      <vt:lpstr>PowerPoint Presentation</vt:lpstr>
      <vt:lpstr>After this presentation, participants will be able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Reducing risk for on-center outbreaks</dc:title>
  <dc:creator>Sara Mackenzie</dc:creator>
  <cp:lastModifiedBy>Sara Mackenzie</cp:lastModifiedBy>
  <cp:revision>4</cp:revision>
  <dcterms:created xsi:type="dcterms:W3CDTF">2021-01-19T18:49:07Z</dcterms:created>
  <dcterms:modified xsi:type="dcterms:W3CDTF">2021-01-20T15:49:11Z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d270f765-06a2-400d-95dc-5c8306797ca1</vt:lpwstr>
  </property>
</Properties>
</file>