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3" r:id="rId2"/>
    <p:sldId id="257" r:id="rId3"/>
    <p:sldId id="258" r:id="rId4"/>
    <p:sldId id="259" r:id="rId5"/>
    <p:sldId id="260" r:id="rId6"/>
    <p:sldId id="355" r:id="rId7"/>
    <p:sldId id="263" r:id="rId8"/>
    <p:sldId id="264" r:id="rId9"/>
    <p:sldId id="265" r:id="rId10"/>
    <p:sldId id="359" r:id="rId11"/>
    <p:sldId id="356" r:id="rId12"/>
    <p:sldId id="266" r:id="rId13"/>
    <p:sldId id="268" r:id="rId14"/>
    <p:sldId id="269" r:id="rId15"/>
    <p:sldId id="361" r:id="rId16"/>
    <p:sldId id="362" r:id="rId17"/>
    <p:sldId id="363" r:id="rId18"/>
    <p:sldId id="364" r:id="rId19"/>
    <p:sldId id="371" r:id="rId20"/>
    <p:sldId id="366" r:id="rId21"/>
    <p:sldId id="367" r:id="rId22"/>
    <p:sldId id="368" r:id="rId23"/>
    <p:sldId id="369" r:id="rId24"/>
    <p:sldId id="372" r:id="rId25"/>
    <p:sldId id="373" r:id="rId26"/>
    <p:sldId id="374" r:id="rId27"/>
    <p:sldId id="375" r:id="rId28"/>
    <p:sldId id="370" r:id="rId29"/>
    <p:sldId id="37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32E"/>
    <a:srgbClr val="BB6554"/>
    <a:srgbClr val="B0F7F0"/>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9" d="100"/>
          <a:sy n="79" d="100"/>
        </p:scale>
        <p:origin x="53" y="21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34" y="1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7DEF6-960F-454F-9978-7AD870EBDA36}"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22A84566-BA10-40E8-AB5B-5B77DB419C04}">
      <dgm:prSet/>
      <dgm:spPr/>
      <dgm:t>
        <a:bodyPr/>
        <a:lstStyle/>
        <a:p>
          <a:r>
            <a:rPr lang="en-US" dirty="0"/>
            <a:t>You will learn about Job Corps Safety directives </a:t>
          </a:r>
        </a:p>
      </dgm:t>
    </dgm:pt>
    <dgm:pt modelId="{8513228E-9D7A-467B-B39E-4F772F542A44}" type="parTrans" cxnId="{01525027-B480-4A2F-AADE-002E0CB22F94}">
      <dgm:prSet/>
      <dgm:spPr/>
      <dgm:t>
        <a:bodyPr/>
        <a:lstStyle/>
        <a:p>
          <a:endParaRPr lang="en-US"/>
        </a:p>
      </dgm:t>
    </dgm:pt>
    <dgm:pt modelId="{5269B7CC-233A-4037-9E08-CBB0F72D8F1E}" type="sibTrans" cxnId="{01525027-B480-4A2F-AADE-002E0CB22F94}">
      <dgm:prSet/>
      <dgm:spPr/>
      <dgm:t>
        <a:bodyPr/>
        <a:lstStyle/>
        <a:p>
          <a:endParaRPr lang="en-US"/>
        </a:p>
      </dgm:t>
    </dgm:pt>
    <dgm:pt modelId="{58745106-1D6A-4882-9EDD-3F135E15CAF1}">
      <dgm:prSet/>
      <dgm:spPr/>
      <dgm:t>
        <a:bodyPr/>
        <a:lstStyle/>
        <a:p>
          <a:r>
            <a:rPr lang="en-US"/>
            <a:t>You will review the Oral Health Protocol</a:t>
          </a:r>
        </a:p>
      </dgm:t>
    </dgm:pt>
    <dgm:pt modelId="{999F9981-00BC-409D-ACB3-18E1AB1901AA}" type="parTrans" cxnId="{1C260D5B-A25A-4F95-9B5D-5769A66AECE0}">
      <dgm:prSet/>
      <dgm:spPr/>
      <dgm:t>
        <a:bodyPr/>
        <a:lstStyle/>
        <a:p>
          <a:endParaRPr lang="en-US"/>
        </a:p>
      </dgm:t>
    </dgm:pt>
    <dgm:pt modelId="{B18FC5A3-FCB6-4A24-913B-3F67FC48DECD}" type="sibTrans" cxnId="{1C260D5B-A25A-4F95-9B5D-5769A66AECE0}">
      <dgm:prSet/>
      <dgm:spPr/>
      <dgm:t>
        <a:bodyPr/>
        <a:lstStyle/>
        <a:p>
          <a:endParaRPr lang="en-US"/>
        </a:p>
      </dgm:t>
    </dgm:pt>
    <dgm:pt modelId="{4FA5751A-2485-41CA-A8FE-59AFC581FE6F}" type="pres">
      <dgm:prSet presAssocID="{45D7DEF6-960F-454F-9978-7AD870EBDA36}" presName="diagram" presStyleCnt="0">
        <dgm:presLayoutVars>
          <dgm:dir/>
          <dgm:resizeHandles val="exact"/>
        </dgm:presLayoutVars>
      </dgm:prSet>
      <dgm:spPr/>
    </dgm:pt>
    <dgm:pt modelId="{4135B7C6-1137-4D0B-BAE6-31A5DFF05E23}" type="pres">
      <dgm:prSet presAssocID="{22A84566-BA10-40E8-AB5B-5B77DB419C04}" presName="node" presStyleLbl="node1" presStyleIdx="0" presStyleCnt="2">
        <dgm:presLayoutVars>
          <dgm:bulletEnabled val="1"/>
        </dgm:presLayoutVars>
      </dgm:prSet>
      <dgm:spPr/>
    </dgm:pt>
    <dgm:pt modelId="{69808038-284D-4AC2-88E9-DE8EC10588EB}" type="pres">
      <dgm:prSet presAssocID="{5269B7CC-233A-4037-9E08-CBB0F72D8F1E}" presName="sibTrans" presStyleCnt="0"/>
      <dgm:spPr/>
    </dgm:pt>
    <dgm:pt modelId="{BBCEC7D2-2EFE-40DA-98F7-5C849CFC75F4}" type="pres">
      <dgm:prSet presAssocID="{58745106-1D6A-4882-9EDD-3F135E15CAF1}" presName="node" presStyleLbl="node1" presStyleIdx="1" presStyleCnt="2">
        <dgm:presLayoutVars>
          <dgm:bulletEnabled val="1"/>
        </dgm:presLayoutVars>
      </dgm:prSet>
      <dgm:spPr/>
    </dgm:pt>
  </dgm:ptLst>
  <dgm:cxnLst>
    <dgm:cxn modelId="{0662870A-89F1-4741-A179-1D5C445834DB}" type="presOf" srcId="{22A84566-BA10-40E8-AB5B-5B77DB419C04}" destId="{4135B7C6-1137-4D0B-BAE6-31A5DFF05E23}" srcOrd="0" destOrd="0" presId="urn:microsoft.com/office/officeart/2005/8/layout/default"/>
    <dgm:cxn modelId="{01525027-B480-4A2F-AADE-002E0CB22F94}" srcId="{45D7DEF6-960F-454F-9978-7AD870EBDA36}" destId="{22A84566-BA10-40E8-AB5B-5B77DB419C04}" srcOrd="0" destOrd="0" parTransId="{8513228E-9D7A-467B-B39E-4F772F542A44}" sibTransId="{5269B7CC-233A-4037-9E08-CBB0F72D8F1E}"/>
    <dgm:cxn modelId="{1C260D5B-A25A-4F95-9B5D-5769A66AECE0}" srcId="{45D7DEF6-960F-454F-9978-7AD870EBDA36}" destId="{58745106-1D6A-4882-9EDD-3F135E15CAF1}" srcOrd="1" destOrd="0" parTransId="{999F9981-00BC-409D-ACB3-18E1AB1901AA}" sibTransId="{B18FC5A3-FCB6-4A24-913B-3F67FC48DECD}"/>
    <dgm:cxn modelId="{B83A5951-32E9-4838-A6EC-C1C3803EFAD9}" type="presOf" srcId="{58745106-1D6A-4882-9EDD-3F135E15CAF1}" destId="{BBCEC7D2-2EFE-40DA-98F7-5C849CFC75F4}" srcOrd="0" destOrd="0" presId="urn:microsoft.com/office/officeart/2005/8/layout/default"/>
    <dgm:cxn modelId="{279F72DF-05B5-4F72-85BA-A1E4F65C5617}" type="presOf" srcId="{45D7DEF6-960F-454F-9978-7AD870EBDA36}" destId="{4FA5751A-2485-41CA-A8FE-59AFC581FE6F}" srcOrd="0" destOrd="0" presId="urn:microsoft.com/office/officeart/2005/8/layout/default"/>
    <dgm:cxn modelId="{129E77E0-C71D-4C46-AB61-F7B1D90818D5}" type="presParOf" srcId="{4FA5751A-2485-41CA-A8FE-59AFC581FE6F}" destId="{4135B7C6-1137-4D0B-BAE6-31A5DFF05E23}" srcOrd="0" destOrd="0" presId="urn:microsoft.com/office/officeart/2005/8/layout/default"/>
    <dgm:cxn modelId="{4FD126C9-0F4B-4F50-873A-C2F79BBE857F}" type="presParOf" srcId="{4FA5751A-2485-41CA-A8FE-59AFC581FE6F}" destId="{69808038-284D-4AC2-88E9-DE8EC10588EB}" srcOrd="1" destOrd="0" presId="urn:microsoft.com/office/officeart/2005/8/layout/default"/>
    <dgm:cxn modelId="{68E0CB10-1631-46E1-AA97-9DFE8A12FF2F}" type="presParOf" srcId="{4FA5751A-2485-41CA-A8FE-59AFC581FE6F}" destId="{BBCEC7D2-2EFE-40DA-98F7-5C849CFC75F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9DA7D-55F4-4971-BA7C-096CF0B7010E}" type="doc">
      <dgm:prSet loTypeId="urn:microsoft.com/office/officeart/2005/8/layout/cycle1" loCatId="cycle" qsTypeId="urn:microsoft.com/office/officeart/2005/8/quickstyle/simple2" qsCatId="simple" csTypeId="urn:microsoft.com/office/officeart/2005/8/colors/accent2_2" csCatId="accent2"/>
      <dgm:spPr/>
      <dgm:t>
        <a:bodyPr/>
        <a:lstStyle/>
        <a:p>
          <a:endParaRPr lang="en-US"/>
        </a:p>
      </dgm:t>
    </dgm:pt>
    <dgm:pt modelId="{9DFE717D-F0AF-48E7-9AA3-86499160C827}">
      <dgm:prSet/>
      <dgm:spPr/>
      <dgm:t>
        <a:bodyPr/>
        <a:lstStyle/>
        <a:p>
          <a:r>
            <a:rPr lang="en-US"/>
            <a:t>Job Corps paused in-person enrollments and learning March 2020</a:t>
          </a:r>
        </a:p>
      </dgm:t>
    </dgm:pt>
    <dgm:pt modelId="{43CA7E70-B1EA-4250-AFA5-8BE20DE24F71}" type="parTrans" cxnId="{30F7A6A9-B1EB-4721-9A20-9FF7599D4020}">
      <dgm:prSet/>
      <dgm:spPr/>
      <dgm:t>
        <a:bodyPr/>
        <a:lstStyle/>
        <a:p>
          <a:endParaRPr lang="en-US"/>
        </a:p>
      </dgm:t>
    </dgm:pt>
    <dgm:pt modelId="{BAE61102-ECA3-478F-822F-183547ECA2BE}" type="sibTrans" cxnId="{30F7A6A9-B1EB-4721-9A20-9FF7599D4020}">
      <dgm:prSet/>
      <dgm:spPr/>
      <dgm:t>
        <a:bodyPr/>
        <a:lstStyle/>
        <a:p>
          <a:endParaRPr lang="en-US"/>
        </a:p>
      </dgm:t>
    </dgm:pt>
    <dgm:pt modelId="{057DA7B3-E69E-4046-B5C0-52F6B90EB653}">
      <dgm:prSet/>
      <dgm:spPr/>
      <dgm:t>
        <a:bodyPr/>
        <a:lstStyle/>
        <a:p>
          <a:r>
            <a:rPr lang="en-US"/>
            <a:t>Virtual Enrollment process was developed as a stop-gap measure</a:t>
          </a:r>
        </a:p>
      </dgm:t>
    </dgm:pt>
    <dgm:pt modelId="{A0389A7A-62BC-4D12-AA49-6C2530747AE6}" type="parTrans" cxnId="{9912B57A-B04F-407F-B463-AA0DACB0684C}">
      <dgm:prSet/>
      <dgm:spPr/>
      <dgm:t>
        <a:bodyPr/>
        <a:lstStyle/>
        <a:p>
          <a:endParaRPr lang="en-US"/>
        </a:p>
      </dgm:t>
    </dgm:pt>
    <dgm:pt modelId="{8C6883F6-877B-4F44-9FFE-3C39F1062155}" type="sibTrans" cxnId="{9912B57A-B04F-407F-B463-AA0DACB0684C}">
      <dgm:prSet/>
      <dgm:spPr/>
      <dgm:t>
        <a:bodyPr/>
        <a:lstStyle/>
        <a:p>
          <a:endParaRPr lang="en-US"/>
        </a:p>
      </dgm:t>
    </dgm:pt>
    <dgm:pt modelId="{BE621CEA-8A8E-4D89-9AB1-B308B0849CA4}">
      <dgm:prSet/>
      <dgm:spPr/>
      <dgm:t>
        <a:bodyPr/>
        <a:lstStyle/>
        <a:p>
          <a:r>
            <a:rPr lang="en-US"/>
            <a:t>Job Corps leadership learned that on-center learning is the best JC students</a:t>
          </a:r>
        </a:p>
      </dgm:t>
    </dgm:pt>
    <dgm:pt modelId="{E1D57F32-98AB-4BC4-8D8B-0B7C3A52F6A1}" type="parTrans" cxnId="{27D051D4-8A29-409D-92AA-368CF5C2E798}">
      <dgm:prSet/>
      <dgm:spPr/>
      <dgm:t>
        <a:bodyPr/>
        <a:lstStyle/>
        <a:p>
          <a:endParaRPr lang="en-US"/>
        </a:p>
      </dgm:t>
    </dgm:pt>
    <dgm:pt modelId="{AA3D5774-768C-4967-BEE0-83EAE7760B94}" type="sibTrans" cxnId="{27D051D4-8A29-409D-92AA-368CF5C2E798}">
      <dgm:prSet/>
      <dgm:spPr/>
      <dgm:t>
        <a:bodyPr/>
        <a:lstStyle/>
        <a:p>
          <a:endParaRPr lang="en-US"/>
        </a:p>
      </dgm:t>
    </dgm:pt>
    <dgm:pt modelId="{68E76A7F-1783-4370-BF91-956477C1BEA8}">
      <dgm:prSet/>
      <dgm:spPr/>
      <dgm:t>
        <a:bodyPr/>
        <a:lstStyle/>
        <a:p>
          <a:r>
            <a:rPr lang="en-US"/>
            <a:t>On 10/15/21, Secretary of Labor announced resumption of traditional enrollment</a:t>
          </a:r>
        </a:p>
      </dgm:t>
    </dgm:pt>
    <dgm:pt modelId="{911B8882-22A8-499C-A74D-1B002727DE7C}" type="parTrans" cxnId="{13E1D3D8-734D-4581-9410-9D508138ABD9}">
      <dgm:prSet/>
      <dgm:spPr/>
      <dgm:t>
        <a:bodyPr/>
        <a:lstStyle/>
        <a:p>
          <a:endParaRPr lang="en-US"/>
        </a:p>
      </dgm:t>
    </dgm:pt>
    <dgm:pt modelId="{EC15C7BD-5986-4BEB-B853-1F375F41CC8F}" type="sibTrans" cxnId="{13E1D3D8-734D-4581-9410-9D508138ABD9}">
      <dgm:prSet/>
      <dgm:spPr/>
      <dgm:t>
        <a:bodyPr/>
        <a:lstStyle/>
        <a:p>
          <a:endParaRPr lang="en-US"/>
        </a:p>
      </dgm:t>
    </dgm:pt>
    <dgm:pt modelId="{CBD389F3-4546-44AF-80D8-BFDC56667A76}">
      <dgm:prSet/>
      <dgm:spPr/>
      <dgm:t>
        <a:bodyPr/>
        <a:lstStyle/>
        <a:p>
          <a:r>
            <a:rPr lang="en-US"/>
            <a:t>Process in place to determine the centers ready to safely enroll new students for on-campus instruction</a:t>
          </a:r>
        </a:p>
      </dgm:t>
    </dgm:pt>
    <dgm:pt modelId="{396A8C48-AE55-4004-97C7-4C6BB847043D}" type="parTrans" cxnId="{1376EE5A-A17B-4F3A-9844-FCF7117C6F5A}">
      <dgm:prSet/>
      <dgm:spPr/>
      <dgm:t>
        <a:bodyPr/>
        <a:lstStyle/>
        <a:p>
          <a:endParaRPr lang="en-US"/>
        </a:p>
      </dgm:t>
    </dgm:pt>
    <dgm:pt modelId="{B1D1B66F-3081-4FC6-BB06-614715FDD3FA}" type="sibTrans" cxnId="{1376EE5A-A17B-4F3A-9844-FCF7117C6F5A}">
      <dgm:prSet/>
      <dgm:spPr/>
      <dgm:t>
        <a:bodyPr/>
        <a:lstStyle/>
        <a:p>
          <a:endParaRPr lang="en-US"/>
        </a:p>
      </dgm:t>
    </dgm:pt>
    <dgm:pt modelId="{3FC182B0-4867-4F37-8EB0-0074CDC4C48A}" type="pres">
      <dgm:prSet presAssocID="{82D9DA7D-55F4-4971-BA7C-096CF0B7010E}" presName="cycle" presStyleCnt="0">
        <dgm:presLayoutVars>
          <dgm:dir/>
          <dgm:resizeHandles val="exact"/>
        </dgm:presLayoutVars>
      </dgm:prSet>
      <dgm:spPr/>
    </dgm:pt>
    <dgm:pt modelId="{FE7AE3FD-0483-495E-894E-F11BA2A53D97}" type="pres">
      <dgm:prSet presAssocID="{9DFE717D-F0AF-48E7-9AA3-86499160C827}" presName="dummy" presStyleCnt="0"/>
      <dgm:spPr/>
    </dgm:pt>
    <dgm:pt modelId="{B1BFEB09-D259-4A70-A30B-1FB218314B8C}" type="pres">
      <dgm:prSet presAssocID="{9DFE717D-F0AF-48E7-9AA3-86499160C827}" presName="node" presStyleLbl="revTx" presStyleIdx="0" presStyleCnt="5">
        <dgm:presLayoutVars>
          <dgm:bulletEnabled val="1"/>
        </dgm:presLayoutVars>
      </dgm:prSet>
      <dgm:spPr/>
    </dgm:pt>
    <dgm:pt modelId="{698F96D9-6568-48F6-BCEE-A74C6FE90CBA}" type="pres">
      <dgm:prSet presAssocID="{BAE61102-ECA3-478F-822F-183547ECA2BE}" presName="sibTrans" presStyleLbl="node1" presStyleIdx="0" presStyleCnt="5"/>
      <dgm:spPr/>
    </dgm:pt>
    <dgm:pt modelId="{BA3DABE2-E4E8-4158-B9F1-C58B4A1263B0}" type="pres">
      <dgm:prSet presAssocID="{057DA7B3-E69E-4046-B5C0-52F6B90EB653}" presName="dummy" presStyleCnt="0"/>
      <dgm:spPr/>
    </dgm:pt>
    <dgm:pt modelId="{C2AC837D-9F28-4BA8-8733-92498DB0D713}" type="pres">
      <dgm:prSet presAssocID="{057DA7B3-E69E-4046-B5C0-52F6B90EB653}" presName="node" presStyleLbl="revTx" presStyleIdx="1" presStyleCnt="5">
        <dgm:presLayoutVars>
          <dgm:bulletEnabled val="1"/>
        </dgm:presLayoutVars>
      </dgm:prSet>
      <dgm:spPr/>
    </dgm:pt>
    <dgm:pt modelId="{C88A09B6-639A-4A12-81A7-DED7C5381987}" type="pres">
      <dgm:prSet presAssocID="{8C6883F6-877B-4F44-9FFE-3C39F1062155}" presName="sibTrans" presStyleLbl="node1" presStyleIdx="1" presStyleCnt="5"/>
      <dgm:spPr/>
    </dgm:pt>
    <dgm:pt modelId="{3CC76482-7DDF-4D31-ABBD-C716143EE46E}" type="pres">
      <dgm:prSet presAssocID="{BE621CEA-8A8E-4D89-9AB1-B308B0849CA4}" presName="dummy" presStyleCnt="0"/>
      <dgm:spPr/>
    </dgm:pt>
    <dgm:pt modelId="{A543A508-E455-4A58-AB96-088ECC0BE1BF}" type="pres">
      <dgm:prSet presAssocID="{BE621CEA-8A8E-4D89-9AB1-B308B0849CA4}" presName="node" presStyleLbl="revTx" presStyleIdx="2" presStyleCnt="5">
        <dgm:presLayoutVars>
          <dgm:bulletEnabled val="1"/>
        </dgm:presLayoutVars>
      </dgm:prSet>
      <dgm:spPr/>
    </dgm:pt>
    <dgm:pt modelId="{7B7F51B3-1F21-4591-96C1-1079AB46186D}" type="pres">
      <dgm:prSet presAssocID="{AA3D5774-768C-4967-BEE0-83EAE7760B94}" presName="sibTrans" presStyleLbl="node1" presStyleIdx="2" presStyleCnt="5"/>
      <dgm:spPr/>
    </dgm:pt>
    <dgm:pt modelId="{2CF32C2E-FDA6-4874-8210-E468066C815E}" type="pres">
      <dgm:prSet presAssocID="{68E76A7F-1783-4370-BF91-956477C1BEA8}" presName="dummy" presStyleCnt="0"/>
      <dgm:spPr/>
    </dgm:pt>
    <dgm:pt modelId="{D3F737FA-7E6E-4A93-ACD3-0150B829313B}" type="pres">
      <dgm:prSet presAssocID="{68E76A7F-1783-4370-BF91-956477C1BEA8}" presName="node" presStyleLbl="revTx" presStyleIdx="3" presStyleCnt="5">
        <dgm:presLayoutVars>
          <dgm:bulletEnabled val="1"/>
        </dgm:presLayoutVars>
      </dgm:prSet>
      <dgm:spPr/>
    </dgm:pt>
    <dgm:pt modelId="{9030ABAA-55D4-499C-931C-65987930350E}" type="pres">
      <dgm:prSet presAssocID="{EC15C7BD-5986-4BEB-B853-1F375F41CC8F}" presName="sibTrans" presStyleLbl="node1" presStyleIdx="3" presStyleCnt="5"/>
      <dgm:spPr/>
    </dgm:pt>
    <dgm:pt modelId="{2124D69F-7571-4D17-B42F-B2AEB5B2EDEF}" type="pres">
      <dgm:prSet presAssocID="{CBD389F3-4546-44AF-80D8-BFDC56667A76}" presName="dummy" presStyleCnt="0"/>
      <dgm:spPr/>
    </dgm:pt>
    <dgm:pt modelId="{9A5DE120-AB23-4174-B14D-666915BB6FD4}" type="pres">
      <dgm:prSet presAssocID="{CBD389F3-4546-44AF-80D8-BFDC56667A76}" presName="node" presStyleLbl="revTx" presStyleIdx="4" presStyleCnt="5">
        <dgm:presLayoutVars>
          <dgm:bulletEnabled val="1"/>
        </dgm:presLayoutVars>
      </dgm:prSet>
      <dgm:spPr/>
    </dgm:pt>
    <dgm:pt modelId="{86D73629-B64D-4583-BE25-3B8680BE857D}" type="pres">
      <dgm:prSet presAssocID="{B1D1B66F-3081-4FC6-BB06-614715FDD3FA}" presName="sibTrans" presStyleLbl="node1" presStyleIdx="4" presStyleCnt="5"/>
      <dgm:spPr/>
    </dgm:pt>
  </dgm:ptLst>
  <dgm:cxnLst>
    <dgm:cxn modelId="{D3764F0A-D8F0-4357-8C3E-29A48DC42727}" type="presOf" srcId="{9DFE717D-F0AF-48E7-9AA3-86499160C827}" destId="{B1BFEB09-D259-4A70-A30B-1FB218314B8C}" srcOrd="0" destOrd="0" presId="urn:microsoft.com/office/officeart/2005/8/layout/cycle1"/>
    <dgm:cxn modelId="{98F5940B-A092-4E24-8947-6A51690C97CD}" type="presOf" srcId="{82D9DA7D-55F4-4971-BA7C-096CF0B7010E}" destId="{3FC182B0-4867-4F37-8EB0-0074CDC4C48A}" srcOrd="0" destOrd="0" presId="urn:microsoft.com/office/officeart/2005/8/layout/cycle1"/>
    <dgm:cxn modelId="{74849F13-E5CA-4F5B-9021-B6D3E9C73A55}" type="presOf" srcId="{BE621CEA-8A8E-4D89-9AB1-B308B0849CA4}" destId="{A543A508-E455-4A58-AB96-088ECC0BE1BF}" srcOrd="0" destOrd="0" presId="urn:microsoft.com/office/officeart/2005/8/layout/cycle1"/>
    <dgm:cxn modelId="{91A5A825-50F8-4336-AA9F-A0FEA089E76B}" type="presOf" srcId="{BAE61102-ECA3-478F-822F-183547ECA2BE}" destId="{698F96D9-6568-48F6-BCEE-A74C6FE90CBA}" srcOrd="0" destOrd="0" presId="urn:microsoft.com/office/officeart/2005/8/layout/cycle1"/>
    <dgm:cxn modelId="{FB30EA6E-BF71-4129-88E2-7CB5965D2886}" type="presOf" srcId="{B1D1B66F-3081-4FC6-BB06-614715FDD3FA}" destId="{86D73629-B64D-4583-BE25-3B8680BE857D}" srcOrd="0" destOrd="0" presId="urn:microsoft.com/office/officeart/2005/8/layout/cycle1"/>
    <dgm:cxn modelId="{45A24476-092C-429A-A485-530447563488}" type="presOf" srcId="{68E76A7F-1783-4370-BF91-956477C1BEA8}" destId="{D3F737FA-7E6E-4A93-ACD3-0150B829313B}" srcOrd="0" destOrd="0" presId="urn:microsoft.com/office/officeart/2005/8/layout/cycle1"/>
    <dgm:cxn modelId="{9912B57A-B04F-407F-B463-AA0DACB0684C}" srcId="{82D9DA7D-55F4-4971-BA7C-096CF0B7010E}" destId="{057DA7B3-E69E-4046-B5C0-52F6B90EB653}" srcOrd="1" destOrd="0" parTransId="{A0389A7A-62BC-4D12-AA49-6C2530747AE6}" sibTransId="{8C6883F6-877B-4F44-9FFE-3C39F1062155}"/>
    <dgm:cxn modelId="{1376EE5A-A17B-4F3A-9844-FCF7117C6F5A}" srcId="{82D9DA7D-55F4-4971-BA7C-096CF0B7010E}" destId="{CBD389F3-4546-44AF-80D8-BFDC56667A76}" srcOrd="4" destOrd="0" parTransId="{396A8C48-AE55-4004-97C7-4C6BB847043D}" sibTransId="{B1D1B66F-3081-4FC6-BB06-614715FDD3FA}"/>
    <dgm:cxn modelId="{C03D3F7D-3B41-4727-8103-3EA26D5FBE1D}" type="presOf" srcId="{8C6883F6-877B-4F44-9FFE-3C39F1062155}" destId="{C88A09B6-639A-4A12-81A7-DED7C5381987}" srcOrd="0" destOrd="0" presId="urn:microsoft.com/office/officeart/2005/8/layout/cycle1"/>
    <dgm:cxn modelId="{8316F28F-7D42-4B09-9C80-0E84AFDBB81D}" type="presOf" srcId="{057DA7B3-E69E-4046-B5C0-52F6B90EB653}" destId="{C2AC837D-9F28-4BA8-8733-92498DB0D713}" srcOrd="0" destOrd="0" presId="urn:microsoft.com/office/officeart/2005/8/layout/cycle1"/>
    <dgm:cxn modelId="{30F7A6A9-B1EB-4721-9A20-9FF7599D4020}" srcId="{82D9DA7D-55F4-4971-BA7C-096CF0B7010E}" destId="{9DFE717D-F0AF-48E7-9AA3-86499160C827}" srcOrd="0" destOrd="0" parTransId="{43CA7E70-B1EA-4250-AFA5-8BE20DE24F71}" sibTransId="{BAE61102-ECA3-478F-822F-183547ECA2BE}"/>
    <dgm:cxn modelId="{1CA061BB-B901-4E08-8FA1-D36BB17AB428}" type="presOf" srcId="{AA3D5774-768C-4967-BEE0-83EAE7760B94}" destId="{7B7F51B3-1F21-4591-96C1-1079AB46186D}" srcOrd="0" destOrd="0" presId="urn:microsoft.com/office/officeart/2005/8/layout/cycle1"/>
    <dgm:cxn modelId="{A12A5BCA-FC3E-4363-AE68-A80D1F47383E}" type="presOf" srcId="{CBD389F3-4546-44AF-80D8-BFDC56667A76}" destId="{9A5DE120-AB23-4174-B14D-666915BB6FD4}" srcOrd="0" destOrd="0" presId="urn:microsoft.com/office/officeart/2005/8/layout/cycle1"/>
    <dgm:cxn modelId="{0A7669CE-522A-40A4-9D07-27597E459BEA}" type="presOf" srcId="{EC15C7BD-5986-4BEB-B853-1F375F41CC8F}" destId="{9030ABAA-55D4-499C-931C-65987930350E}" srcOrd="0" destOrd="0" presId="urn:microsoft.com/office/officeart/2005/8/layout/cycle1"/>
    <dgm:cxn modelId="{27D051D4-8A29-409D-92AA-368CF5C2E798}" srcId="{82D9DA7D-55F4-4971-BA7C-096CF0B7010E}" destId="{BE621CEA-8A8E-4D89-9AB1-B308B0849CA4}" srcOrd="2" destOrd="0" parTransId="{E1D57F32-98AB-4BC4-8D8B-0B7C3A52F6A1}" sibTransId="{AA3D5774-768C-4967-BEE0-83EAE7760B94}"/>
    <dgm:cxn modelId="{13E1D3D8-734D-4581-9410-9D508138ABD9}" srcId="{82D9DA7D-55F4-4971-BA7C-096CF0B7010E}" destId="{68E76A7F-1783-4370-BF91-956477C1BEA8}" srcOrd="3" destOrd="0" parTransId="{911B8882-22A8-499C-A74D-1B002727DE7C}" sibTransId="{EC15C7BD-5986-4BEB-B853-1F375F41CC8F}"/>
    <dgm:cxn modelId="{DF8A4CAD-3482-40B6-BDE8-C2C64A5ACEDC}" type="presParOf" srcId="{3FC182B0-4867-4F37-8EB0-0074CDC4C48A}" destId="{FE7AE3FD-0483-495E-894E-F11BA2A53D97}" srcOrd="0" destOrd="0" presId="urn:microsoft.com/office/officeart/2005/8/layout/cycle1"/>
    <dgm:cxn modelId="{2BE6F4BE-DD9A-4C63-8FA1-91F865351066}" type="presParOf" srcId="{3FC182B0-4867-4F37-8EB0-0074CDC4C48A}" destId="{B1BFEB09-D259-4A70-A30B-1FB218314B8C}" srcOrd="1" destOrd="0" presId="urn:microsoft.com/office/officeart/2005/8/layout/cycle1"/>
    <dgm:cxn modelId="{62204027-6D91-4331-92BE-59BB9B97A63F}" type="presParOf" srcId="{3FC182B0-4867-4F37-8EB0-0074CDC4C48A}" destId="{698F96D9-6568-48F6-BCEE-A74C6FE90CBA}" srcOrd="2" destOrd="0" presId="urn:microsoft.com/office/officeart/2005/8/layout/cycle1"/>
    <dgm:cxn modelId="{E8B7482B-2EBA-4E30-AECB-34FC3948658E}" type="presParOf" srcId="{3FC182B0-4867-4F37-8EB0-0074CDC4C48A}" destId="{BA3DABE2-E4E8-4158-B9F1-C58B4A1263B0}" srcOrd="3" destOrd="0" presId="urn:microsoft.com/office/officeart/2005/8/layout/cycle1"/>
    <dgm:cxn modelId="{B904BBF5-C06B-41D7-B9D9-F0B45D8A90E7}" type="presParOf" srcId="{3FC182B0-4867-4F37-8EB0-0074CDC4C48A}" destId="{C2AC837D-9F28-4BA8-8733-92498DB0D713}" srcOrd="4" destOrd="0" presId="urn:microsoft.com/office/officeart/2005/8/layout/cycle1"/>
    <dgm:cxn modelId="{21C90B9E-5973-443F-981B-3395CEF43583}" type="presParOf" srcId="{3FC182B0-4867-4F37-8EB0-0074CDC4C48A}" destId="{C88A09B6-639A-4A12-81A7-DED7C5381987}" srcOrd="5" destOrd="0" presId="urn:microsoft.com/office/officeart/2005/8/layout/cycle1"/>
    <dgm:cxn modelId="{6607FBA4-BF9D-439F-93F2-C854173F7740}" type="presParOf" srcId="{3FC182B0-4867-4F37-8EB0-0074CDC4C48A}" destId="{3CC76482-7DDF-4D31-ABBD-C716143EE46E}" srcOrd="6" destOrd="0" presId="urn:microsoft.com/office/officeart/2005/8/layout/cycle1"/>
    <dgm:cxn modelId="{5CE44685-E33C-46C2-B3F5-5700FF2CCF06}" type="presParOf" srcId="{3FC182B0-4867-4F37-8EB0-0074CDC4C48A}" destId="{A543A508-E455-4A58-AB96-088ECC0BE1BF}" srcOrd="7" destOrd="0" presId="urn:microsoft.com/office/officeart/2005/8/layout/cycle1"/>
    <dgm:cxn modelId="{7E18C8E8-8F40-4F54-BFE9-CAB89BC3B216}" type="presParOf" srcId="{3FC182B0-4867-4F37-8EB0-0074CDC4C48A}" destId="{7B7F51B3-1F21-4591-96C1-1079AB46186D}" srcOrd="8" destOrd="0" presId="urn:microsoft.com/office/officeart/2005/8/layout/cycle1"/>
    <dgm:cxn modelId="{7BB09180-9191-449B-B5F3-D7659C3F0BD6}" type="presParOf" srcId="{3FC182B0-4867-4F37-8EB0-0074CDC4C48A}" destId="{2CF32C2E-FDA6-4874-8210-E468066C815E}" srcOrd="9" destOrd="0" presId="urn:microsoft.com/office/officeart/2005/8/layout/cycle1"/>
    <dgm:cxn modelId="{4EDBAA1C-F969-4453-A2CB-A61F3ABBDA34}" type="presParOf" srcId="{3FC182B0-4867-4F37-8EB0-0074CDC4C48A}" destId="{D3F737FA-7E6E-4A93-ACD3-0150B829313B}" srcOrd="10" destOrd="0" presId="urn:microsoft.com/office/officeart/2005/8/layout/cycle1"/>
    <dgm:cxn modelId="{EACD5253-F3E4-427F-BFE9-CCC3EDC8A9F8}" type="presParOf" srcId="{3FC182B0-4867-4F37-8EB0-0074CDC4C48A}" destId="{9030ABAA-55D4-499C-931C-65987930350E}" srcOrd="11" destOrd="0" presId="urn:microsoft.com/office/officeart/2005/8/layout/cycle1"/>
    <dgm:cxn modelId="{BCBAB20B-F1D3-44EB-8EB6-D89173376818}" type="presParOf" srcId="{3FC182B0-4867-4F37-8EB0-0074CDC4C48A}" destId="{2124D69F-7571-4D17-B42F-B2AEB5B2EDEF}" srcOrd="12" destOrd="0" presId="urn:microsoft.com/office/officeart/2005/8/layout/cycle1"/>
    <dgm:cxn modelId="{9FE99968-DA90-47AD-9B71-B5AB9A60AC88}" type="presParOf" srcId="{3FC182B0-4867-4F37-8EB0-0074CDC4C48A}" destId="{9A5DE120-AB23-4174-B14D-666915BB6FD4}" srcOrd="13" destOrd="0" presId="urn:microsoft.com/office/officeart/2005/8/layout/cycle1"/>
    <dgm:cxn modelId="{AFDE706E-4C04-46A3-A316-024FDCE1DCC6}" type="presParOf" srcId="{3FC182B0-4867-4F37-8EB0-0074CDC4C48A}" destId="{86D73629-B64D-4583-BE25-3B8680BE857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6D2D0-8BE3-4CA8-86DC-DD172D6E23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6BA0E2-1793-47A2-901B-44E4FFD68F78}">
      <dgm:prSet/>
      <dgm:spPr/>
      <dgm:t>
        <a:bodyPr/>
        <a:lstStyle/>
        <a:p>
          <a:r>
            <a:rPr lang="en-US"/>
            <a:t>Provide guidance on how to minimize risk of a COVID-19 outbreak on a Job Corps Center during wellness care</a:t>
          </a:r>
        </a:p>
      </dgm:t>
    </dgm:pt>
    <dgm:pt modelId="{15D4DC9E-EBB1-48EA-8878-03D6B0AC66AB}" type="parTrans" cxnId="{BDB94149-D5A1-4457-BE4B-30FE32F0AE47}">
      <dgm:prSet/>
      <dgm:spPr/>
      <dgm:t>
        <a:bodyPr/>
        <a:lstStyle/>
        <a:p>
          <a:endParaRPr lang="en-US"/>
        </a:p>
      </dgm:t>
    </dgm:pt>
    <dgm:pt modelId="{759A341B-10FD-4E8E-8D2E-FC9C692A30D0}" type="sibTrans" cxnId="{BDB94149-D5A1-4457-BE4B-30FE32F0AE47}">
      <dgm:prSet/>
      <dgm:spPr/>
      <dgm:t>
        <a:bodyPr/>
        <a:lstStyle/>
        <a:p>
          <a:endParaRPr lang="en-US"/>
        </a:p>
      </dgm:t>
    </dgm:pt>
    <dgm:pt modelId="{16C287D3-B49E-43D4-862E-2C95AC5C1492}">
      <dgm:prSet/>
      <dgm:spPr/>
      <dgm:t>
        <a:bodyPr/>
        <a:lstStyle/>
        <a:p>
          <a:r>
            <a:rPr lang="en-US"/>
            <a:t>Interim guidance on how to address aspects of the students’ physical, emotional, behavioral, behavioral, and oral health needs during the pandemic. </a:t>
          </a:r>
        </a:p>
      </dgm:t>
    </dgm:pt>
    <dgm:pt modelId="{FED7E8DA-E9D9-4CA9-A968-4E1DF3DB8302}" type="parTrans" cxnId="{F1B18EC3-120C-482C-A996-8D1655449A4F}">
      <dgm:prSet/>
      <dgm:spPr/>
      <dgm:t>
        <a:bodyPr/>
        <a:lstStyle/>
        <a:p>
          <a:endParaRPr lang="en-US"/>
        </a:p>
      </dgm:t>
    </dgm:pt>
    <dgm:pt modelId="{FC932EA4-8549-4E87-9FA7-6CFFDE0CACEB}" type="sibTrans" cxnId="{F1B18EC3-120C-482C-A996-8D1655449A4F}">
      <dgm:prSet/>
      <dgm:spPr/>
      <dgm:t>
        <a:bodyPr/>
        <a:lstStyle/>
        <a:p>
          <a:endParaRPr lang="en-US"/>
        </a:p>
      </dgm:t>
    </dgm:pt>
    <dgm:pt modelId="{0916B73D-47EF-4226-9FA7-114DCD61616B}" type="pres">
      <dgm:prSet presAssocID="{CBC6D2D0-8BE3-4CA8-86DC-DD172D6E2331}" presName="linear" presStyleCnt="0">
        <dgm:presLayoutVars>
          <dgm:animLvl val="lvl"/>
          <dgm:resizeHandles val="exact"/>
        </dgm:presLayoutVars>
      </dgm:prSet>
      <dgm:spPr/>
    </dgm:pt>
    <dgm:pt modelId="{4C3D76AD-48FB-4461-A401-A2230B4F648A}" type="pres">
      <dgm:prSet presAssocID="{0B6BA0E2-1793-47A2-901B-44E4FFD68F78}" presName="parentText" presStyleLbl="node1" presStyleIdx="0" presStyleCnt="2">
        <dgm:presLayoutVars>
          <dgm:chMax val="0"/>
          <dgm:bulletEnabled val="1"/>
        </dgm:presLayoutVars>
      </dgm:prSet>
      <dgm:spPr/>
    </dgm:pt>
    <dgm:pt modelId="{A60510ED-DE70-432E-850A-D213A67B0F44}" type="pres">
      <dgm:prSet presAssocID="{759A341B-10FD-4E8E-8D2E-FC9C692A30D0}" presName="spacer" presStyleCnt="0"/>
      <dgm:spPr/>
    </dgm:pt>
    <dgm:pt modelId="{0493577D-0ED1-4EE7-91D0-B3CF4BC14521}" type="pres">
      <dgm:prSet presAssocID="{16C287D3-B49E-43D4-862E-2C95AC5C1492}" presName="parentText" presStyleLbl="node1" presStyleIdx="1" presStyleCnt="2">
        <dgm:presLayoutVars>
          <dgm:chMax val="0"/>
          <dgm:bulletEnabled val="1"/>
        </dgm:presLayoutVars>
      </dgm:prSet>
      <dgm:spPr/>
    </dgm:pt>
  </dgm:ptLst>
  <dgm:cxnLst>
    <dgm:cxn modelId="{A38C9003-5DB1-45F2-B4A5-A83D4162CF56}" type="presOf" srcId="{0B6BA0E2-1793-47A2-901B-44E4FFD68F78}" destId="{4C3D76AD-48FB-4461-A401-A2230B4F648A}" srcOrd="0" destOrd="0" presId="urn:microsoft.com/office/officeart/2005/8/layout/vList2"/>
    <dgm:cxn modelId="{BDB94149-D5A1-4457-BE4B-30FE32F0AE47}" srcId="{CBC6D2D0-8BE3-4CA8-86DC-DD172D6E2331}" destId="{0B6BA0E2-1793-47A2-901B-44E4FFD68F78}" srcOrd="0" destOrd="0" parTransId="{15D4DC9E-EBB1-48EA-8878-03D6B0AC66AB}" sibTransId="{759A341B-10FD-4E8E-8D2E-FC9C692A30D0}"/>
    <dgm:cxn modelId="{169CD56B-1816-41E5-B7CE-B5AA537DBDBE}" type="presOf" srcId="{16C287D3-B49E-43D4-862E-2C95AC5C1492}" destId="{0493577D-0ED1-4EE7-91D0-B3CF4BC14521}" srcOrd="0" destOrd="0" presId="urn:microsoft.com/office/officeart/2005/8/layout/vList2"/>
    <dgm:cxn modelId="{ED527158-22F4-4FFA-9C73-0561C091C8BE}" type="presOf" srcId="{CBC6D2D0-8BE3-4CA8-86DC-DD172D6E2331}" destId="{0916B73D-47EF-4226-9FA7-114DCD61616B}" srcOrd="0" destOrd="0" presId="urn:microsoft.com/office/officeart/2005/8/layout/vList2"/>
    <dgm:cxn modelId="{F1B18EC3-120C-482C-A996-8D1655449A4F}" srcId="{CBC6D2D0-8BE3-4CA8-86DC-DD172D6E2331}" destId="{16C287D3-B49E-43D4-862E-2C95AC5C1492}" srcOrd="1" destOrd="0" parTransId="{FED7E8DA-E9D9-4CA9-A968-4E1DF3DB8302}" sibTransId="{FC932EA4-8549-4E87-9FA7-6CFFDE0CACEB}"/>
    <dgm:cxn modelId="{C598E880-F5DC-4E4D-9C34-04AABBDFDDAB}" type="presParOf" srcId="{0916B73D-47EF-4226-9FA7-114DCD61616B}" destId="{4C3D76AD-48FB-4461-A401-A2230B4F648A}" srcOrd="0" destOrd="0" presId="urn:microsoft.com/office/officeart/2005/8/layout/vList2"/>
    <dgm:cxn modelId="{58BFC9D6-0805-4006-AA5E-AACA7D53E4EB}" type="presParOf" srcId="{0916B73D-47EF-4226-9FA7-114DCD61616B}" destId="{A60510ED-DE70-432E-850A-D213A67B0F44}" srcOrd="1" destOrd="0" presId="urn:microsoft.com/office/officeart/2005/8/layout/vList2"/>
    <dgm:cxn modelId="{BD27CB43-032A-4B49-8861-B5BEC1FB8A7D}" type="presParOf" srcId="{0916B73D-47EF-4226-9FA7-114DCD61616B}" destId="{0493577D-0ED1-4EE7-91D0-B3CF4BC1452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5B7C6-1137-4D0B-BAE6-31A5DFF05E23}">
      <dsp:nvSpPr>
        <dsp:cNvPr id="0" name=""/>
        <dsp:cNvSpPr/>
      </dsp:nvSpPr>
      <dsp:spPr>
        <a:xfrm>
          <a:off x="1004" y="1087611"/>
          <a:ext cx="3917900" cy="235074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You will learn about Job Corps Safety directives </a:t>
          </a:r>
        </a:p>
      </dsp:txBody>
      <dsp:txXfrm>
        <a:off x="1004" y="1087611"/>
        <a:ext cx="3917900" cy="2350740"/>
      </dsp:txXfrm>
    </dsp:sp>
    <dsp:sp modelId="{BBCEC7D2-2EFE-40DA-98F7-5C849CFC75F4}">
      <dsp:nvSpPr>
        <dsp:cNvPr id="0" name=""/>
        <dsp:cNvSpPr/>
      </dsp:nvSpPr>
      <dsp:spPr>
        <a:xfrm>
          <a:off x="4310695" y="1087611"/>
          <a:ext cx="3917900" cy="235074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You will review the Oral Health Protocol</a:t>
          </a:r>
        </a:p>
      </dsp:txBody>
      <dsp:txXfrm>
        <a:off x="4310695" y="1087611"/>
        <a:ext cx="3917900" cy="235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EB09-D259-4A70-A30B-1FB218314B8C}">
      <dsp:nvSpPr>
        <dsp:cNvPr id="0" name=""/>
        <dsp:cNvSpPr/>
      </dsp:nvSpPr>
      <dsp:spPr>
        <a:xfrm>
          <a:off x="4650258" y="33995"/>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Job Corps paused in-person enrollments and learning March 2020</a:t>
          </a:r>
        </a:p>
      </dsp:txBody>
      <dsp:txXfrm>
        <a:off x="4650258" y="33995"/>
        <a:ext cx="1119113" cy="1119113"/>
      </dsp:txXfrm>
    </dsp:sp>
    <dsp:sp modelId="{698F96D9-6568-48F6-BCEE-A74C6FE90CBA}">
      <dsp:nvSpPr>
        <dsp:cNvPr id="0" name=""/>
        <dsp:cNvSpPr/>
      </dsp:nvSpPr>
      <dsp:spPr>
        <a:xfrm>
          <a:off x="2015436" y="1347"/>
          <a:ext cx="4198726" cy="4198726"/>
        </a:xfrm>
        <a:prstGeom prst="circularArrow">
          <a:avLst>
            <a:gd name="adj1" fmla="val 5197"/>
            <a:gd name="adj2" fmla="val 335716"/>
            <a:gd name="adj3" fmla="val 21294043"/>
            <a:gd name="adj4" fmla="val 19765537"/>
            <a:gd name="adj5" fmla="val 6064"/>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2AC837D-9F28-4BA8-8733-92498DB0D713}">
      <dsp:nvSpPr>
        <dsp:cNvPr id="0" name=""/>
        <dsp:cNvSpPr/>
      </dsp:nvSpPr>
      <dsp:spPr>
        <a:xfrm>
          <a:off x="5327014"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Virtual Enrollment process was developed as a stop-gap measure</a:t>
          </a:r>
        </a:p>
      </dsp:txBody>
      <dsp:txXfrm>
        <a:off x="5327014" y="2116836"/>
        <a:ext cx="1119113" cy="1119113"/>
      </dsp:txXfrm>
    </dsp:sp>
    <dsp:sp modelId="{C88A09B6-639A-4A12-81A7-DED7C5381987}">
      <dsp:nvSpPr>
        <dsp:cNvPr id="0" name=""/>
        <dsp:cNvSpPr/>
      </dsp:nvSpPr>
      <dsp:spPr>
        <a:xfrm>
          <a:off x="2015436" y="1347"/>
          <a:ext cx="4198726" cy="4198726"/>
        </a:xfrm>
        <a:prstGeom prst="circularArrow">
          <a:avLst>
            <a:gd name="adj1" fmla="val 5197"/>
            <a:gd name="adj2" fmla="val 335716"/>
            <a:gd name="adj3" fmla="val 4015529"/>
            <a:gd name="adj4" fmla="val 2252670"/>
            <a:gd name="adj5" fmla="val 6064"/>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543A508-E455-4A58-AB96-088ECC0BE1BF}">
      <dsp:nvSpPr>
        <dsp:cNvPr id="0" name=""/>
        <dsp:cNvSpPr/>
      </dsp:nvSpPr>
      <dsp:spPr>
        <a:xfrm>
          <a:off x="3555243" y="3404103"/>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Job Corps leadership learned that on-center learning is the best JC students</a:t>
          </a:r>
        </a:p>
      </dsp:txBody>
      <dsp:txXfrm>
        <a:off x="3555243" y="3404103"/>
        <a:ext cx="1119113" cy="1119113"/>
      </dsp:txXfrm>
    </dsp:sp>
    <dsp:sp modelId="{7B7F51B3-1F21-4591-96C1-1079AB46186D}">
      <dsp:nvSpPr>
        <dsp:cNvPr id="0" name=""/>
        <dsp:cNvSpPr/>
      </dsp:nvSpPr>
      <dsp:spPr>
        <a:xfrm>
          <a:off x="2015436" y="1347"/>
          <a:ext cx="4198726" cy="4198726"/>
        </a:xfrm>
        <a:prstGeom prst="circularArrow">
          <a:avLst>
            <a:gd name="adj1" fmla="val 5197"/>
            <a:gd name="adj2" fmla="val 335716"/>
            <a:gd name="adj3" fmla="val 8211614"/>
            <a:gd name="adj4" fmla="val 6448755"/>
            <a:gd name="adj5" fmla="val 6064"/>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3F737FA-7E6E-4A93-ACD3-0150B829313B}">
      <dsp:nvSpPr>
        <dsp:cNvPr id="0" name=""/>
        <dsp:cNvSpPr/>
      </dsp:nvSpPr>
      <dsp:spPr>
        <a:xfrm>
          <a:off x="1783472"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On 10/15/21, Secretary of Labor announced resumption of traditional enrollment</a:t>
          </a:r>
        </a:p>
      </dsp:txBody>
      <dsp:txXfrm>
        <a:off x="1783472" y="2116836"/>
        <a:ext cx="1119113" cy="1119113"/>
      </dsp:txXfrm>
    </dsp:sp>
    <dsp:sp modelId="{9030ABAA-55D4-499C-931C-65987930350E}">
      <dsp:nvSpPr>
        <dsp:cNvPr id="0" name=""/>
        <dsp:cNvSpPr/>
      </dsp:nvSpPr>
      <dsp:spPr>
        <a:xfrm>
          <a:off x="2015436" y="1347"/>
          <a:ext cx="4198726" cy="4198726"/>
        </a:xfrm>
        <a:prstGeom prst="circularArrow">
          <a:avLst>
            <a:gd name="adj1" fmla="val 5197"/>
            <a:gd name="adj2" fmla="val 335716"/>
            <a:gd name="adj3" fmla="val 12298747"/>
            <a:gd name="adj4" fmla="val 10770240"/>
            <a:gd name="adj5" fmla="val 6064"/>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A5DE120-AB23-4174-B14D-666915BB6FD4}">
      <dsp:nvSpPr>
        <dsp:cNvPr id="0" name=""/>
        <dsp:cNvSpPr/>
      </dsp:nvSpPr>
      <dsp:spPr>
        <a:xfrm>
          <a:off x="2460228" y="33995"/>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Process in place to determine the centers ready to safely enroll new students for on-campus instruction</a:t>
          </a:r>
        </a:p>
      </dsp:txBody>
      <dsp:txXfrm>
        <a:off x="2460228" y="33995"/>
        <a:ext cx="1119113" cy="1119113"/>
      </dsp:txXfrm>
    </dsp:sp>
    <dsp:sp modelId="{86D73629-B64D-4583-BE25-3B8680BE857D}">
      <dsp:nvSpPr>
        <dsp:cNvPr id="0" name=""/>
        <dsp:cNvSpPr/>
      </dsp:nvSpPr>
      <dsp:spPr>
        <a:xfrm>
          <a:off x="2015436" y="1347"/>
          <a:ext cx="4198726" cy="4198726"/>
        </a:xfrm>
        <a:prstGeom prst="circularArrow">
          <a:avLst>
            <a:gd name="adj1" fmla="val 5197"/>
            <a:gd name="adj2" fmla="val 335716"/>
            <a:gd name="adj3" fmla="val 16866515"/>
            <a:gd name="adj4" fmla="val 15197769"/>
            <a:gd name="adj5" fmla="val 6064"/>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D76AD-48FB-4461-A401-A2230B4F648A}">
      <dsp:nvSpPr>
        <dsp:cNvPr id="0" name=""/>
        <dsp:cNvSpPr/>
      </dsp:nvSpPr>
      <dsp:spPr>
        <a:xfrm>
          <a:off x="0" y="85228"/>
          <a:ext cx="4038600" cy="2146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Provide guidance on how to minimize risk of a COVID-19 outbreak on a Job Corps Center during wellness care</a:t>
          </a:r>
        </a:p>
      </dsp:txBody>
      <dsp:txXfrm>
        <a:off x="104763" y="189991"/>
        <a:ext cx="3829074" cy="1936546"/>
      </dsp:txXfrm>
    </dsp:sp>
    <dsp:sp modelId="{0493577D-0ED1-4EE7-91D0-B3CF4BC14521}">
      <dsp:nvSpPr>
        <dsp:cNvPr id="0" name=""/>
        <dsp:cNvSpPr/>
      </dsp:nvSpPr>
      <dsp:spPr>
        <a:xfrm>
          <a:off x="0" y="2294661"/>
          <a:ext cx="4038600" cy="2146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Interim guidance on how to address aspects of the students’ physical, emotional, behavioral, behavioral, and oral health needs during the pandemic. </a:t>
          </a:r>
        </a:p>
      </dsp:txBody>
      <dsp:txXfrm>
        <a:off x="104763" y="2399424"/>
        <a:ext cx="3829074" cy="1936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EA087-29A2-492E-9609-E772478A89BE}" type="datetimeFigureOut">
              <a:rPr lang="en-US" smtClean="0"/>
              <a:t>11/15/2021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467B1-FBC5-4B03-AE8A-BB67A911272B}" type="slidenum">
              <a:rPr lang="en-US" smtClean="0"/>
              <a:t>‹#›</a:t>
            </a:fld>
            <a:endParaRPr lang="en-US"/>
          </a:p>
        </p:txBody>
      </p:sp>
    </p:spTree>
    <p:extLst>
      <p:ext uri="{BB962C8B-B14F-4D97-AF65-F5344CB8AC3E}">
        <p14:creationId xmlns:p14="http://schemas.microsoft.com/office/powerpoint/2010/main" val="374254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1</a:t>
            </a:fld>
            <a:endParaRPr lang="en-US"/>
          </a:p>
        </p:txBody>
      </p:sp>
    </p:spTree>
    <p:extLst>
      <p:ext uri="{BB962C8B-B14F-4D97-AF65-F5344CB8AC3E}">
        <p14:creationId xmlns:p14="http://schemas.microsoft.com/office/powerpoint/2010/main" val="108947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10</a:t>
            </a:fld>
            <a:endParaRPr lang="en-US"/>
          </a:p>
        </p:txBody>
      </p:sp>
    </p:spTree>
    <p:extLst>
      <p:ext uri="{BB962C8B-B14F-4D97-AF65-F5344CB8AC3E}">
        <p14:creationId xmlns:p14="http://schemas.microsoft.com/office/powerpoint/2010/main" val="251365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11</a:t>
            </a:fld>
            <a:endParaRPr lang="en-US"/>
          </a:p>
        </p:txBody>
      </p:sp>
    </p:spTree>
    <p:extLst>
      <p:ext uri="{BB962C8B-B14F-4D97-AF65-F5344CB8AC3E}">
        <p14:creationId xmlns:p14="http://schemas.microsoft.com/office/powerpoint/2010/main" val="197180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12</a:t>
            </a:fld>
            <a:endParaRPr lang="en-US"/>
          </a:p>
        </p:txBody>
      </p:sp>
    </p:spTree>
    <p:extLst>
      <p:ext uri="{BB962C8B-B14F-4D97-AF65-F5344CB8AC3E}">
        <p14:creationId xmlns:p14="http://schemas.microsoft.com/office/powerpoint/2010/main" val="323706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13</a:t>
            </a:fld>
            <a:endParaRPr lang="en-US"/>
          </a:p>
        </p:txBody>
      </p:sp>
    </p:spTree>
    <p:extLst>
      <p:ext uri="{BB962C8B-B14F-4D97-AF65-F5344CB8AC3E}">
        <p14:creationId xmlns:p14="http://schemas.microsoft.com/office/powerpoint/2010/main" val="120260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14</a:t>
            </a:fld>
            <a:endParaRPr lang="en-US"/>
          </a:p>
        </p:txBody>
      </p:sp>
    </p:spTree>
    <p:extLst>
      <p:ext uri="{BB962C8B-B14F-4D97-AF65-F5344CB8AC3E}">
        <p14:creationId xmlns:p14="http://schemas.microsoft.com/office/powerpoint/2010/main" val="6050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15</a:t>
            </a:fld>
            <a:endParaRPr lang="en-US"/>
          </a:p>
        </p:txBody>
      </p:sp>
    </p:spTree>
    <p:extLst>
      <p:ext uri="{BB962C8B-B14F-4D97-AF65-F5344CB8AC3E}">
        <p14:creationId xmlns:p14="http://schemas.microsoft.com/office/powerpoint/2010/main" val="45014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16</a:t>
            </a:fld>
            <a:endParaRPr lang="en-US" dirty="0"/>
          </a:p>
        </p:txBody>
      </p:sp>
    </p:spTree>
    <p:extLst>
      <p:ext uri="{BB962C8B-B14F-4D97-AF65-F5344CB8AC3E}">
        <p14:creationId xmlns:p14="http://schemas.microsoft.com/office/powerpoint/2010/main" val="297238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5250"/>
          </a:xfrm>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17</a:t>
            </a:fld>
            <a:endParaRPr lang="en-US" dirty="0"/>
          </a:p>
        </p:txBody>
      </p:sp>
    </p:spTree>
    <p:extLst>
      <p:ext uri="{BB962C8B-B14F-4D97-AF65-F5344CB8AC3E}">
        <p14:creationId xmlns:p14="http://schemas.microsoft.com/office/powerpoint/2010/main" val="97496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18</a:t>
            </a:fld>
            <a:endParaRPr lang="en-US"/>
          </a:p>
        </p:txBody>
      </p:sp>
    </p:spTree>
    <p:extLst>
      <p:ext uri="{BB962C8B-B14F-4D97-AF65-F5344CB8AC3E}">
        <p14:creationId xmlns:p14="http://schemas.microsoft.com/office/powerpoint/2010/main" val="2740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19</a:t>
            </a:fld>
            <a:endParaRPr lang="en-US"/>
          </a:p>
        </p:txBody>
      </p:sp>
    </p:spTree>
    <p:extLst>
      <p:ext uri="{BB962C8B-B14F-4D97-AF65-F5344CB8AC3E}">
        <p14:creationId xmlns:p14="http://schemas.microsoft.com/office/powerpoint/2010/main" val="195362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65"/>
              </a:lnSpc>
              <a:spcBef>
                <a:spcPts val="0"/>
              </a:spcBef>
              <a:spcAft>
                <a:spcPts val="800"/>
              </a:spcAft>
            </a:pPr>
            <a:r>
              <a:rPr lang="en-US" sz="1800" dirty="0">
                <a:effectLst/>
                <a:ea typeface="Calibri" panose="020F0502020204030204" pitchFamily="34" charset="0"/>
                <a:cs typeface="Calibri" panose="020F0502020204030204" pitchFamily="34" charset="0"/>
              </a:rPr>
              <a:t>  </a:t>
            </a:r>
            <a:endParaRPr lang="en-US" sz="18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2</a:t>
            </a:fld>
            <a:endParaRPr lang="en-US"/>
          </a:p>
        </p:txBody>
      </p:sp>
    </p:spTree>
    <p:extLst>
      <p:ext uri="{BB962C8B-B14F-4D97-AF65-F5344CB8AC3E}">
        <p14:creationId xmlns:p14="http://schemas.microsoft.com/office/powerpoint/2010/main" val="193537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20</a:t>
            </a:fld>
            <a:endParaRPr lang="en-US"/>
          </a:p>
        </p:txBody>
      </p:sp>
    </p:spTree>
    <p:extLst>
      <p:ext uri="{BB962C8B-B14F-4D97-AF65-F5344CB8AC3E}">
        <p14:creationId xmlns:p14="http://schemas.microsoft.com/office/powerpoint/2010/main" val="36722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21</a:t>
            </a:fld>
            <a:endParaRPr lang="en-US"/>
          </a:p>
        </p:txBody>
      </p:sp>
    </p:spTree>
    <p:extLst>
      <p:ext uri="{BB962C8B-B14F-4D97-AF65-F5344CB8AC3E}">
        <p14:creationId xmlns:p14="http://schemas.microsoft.com/office/powerpoint/2010/main" val="337617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22</a:t>
            </a:fld>
            <a:endParaRPr lang="en-US"/>
          </a:p>
        </p:txBody>
      </p:sp>
    </p:spTree>
    <p:extLst>
      <p:ext uri="{BB962C8B-B14F-4D97-AF65-F5344CB8AC3E}">
        <p14:creationId xmlns:p14="http://schemas.microsoft.com/office/powerpoint/2010/main" val="394724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23</a:t>
            </a:fld>
            <a:endParaRPr lang="en-US"/>
          </a:p>
        </p:txBody>
      </p:sp>
    </p:spTree>
    <p:extLst>
      <p:ext uri="{BB962C8B-B14F-4D97-AF65-F5344CB8AC3E}">
        <p14:creationId xmlns:p14="http://schemas.microsoft.com/office/powerpoint/2010/main" val="83127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24</a:t>
            </a:fld>
            <a:endParaRPr lang="en-US"/>
          </a:p>
        </p:txBody>
      </p:sp>
    </p:spTree>
    <p:extLst>
      <p:ext uri="{BB962C8B-B14F-4D97-AF65-F5344CB8AC3E}">
        <p14:creationId xmlns:p14="http://schemas.microsoft.com/office/powerpoint/2010/main" val="78658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25</a:t>
            </a:fld>
            <a:endParaRPr lang="en-US"/>
          </a:p>
        </p:txBody>
      </p:sp>
    </p:spTree>
    <p:extLst>
      <p:ext uri="{BB962C8B-B14F-4D97-AF65-F5344CB8AC3E}">
        <p14:creationId xmlns:p14="http://schemas.microsoft.com/office/powerpoint/2010/main" val="3893274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26</a:t>
            </a:fld>
            <a:endParaRPr lang="en-US"/>
          </a:p>
        </p:txBody>
      </p:sp>
    </p:spTree>
    <p:extLst>
      <p:ext uri="{BB962C8B-B14F-4D97-AF65-F5344CB8AC3E}">
        <p14:creationId xmlns:p14="http://schemas.microsoft.com/office/powerpoint/2010/main" val="81955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27</a:t>
            </a:fld>
            <a:endParaRPr lang="en-US"/>
          </a:p>
        </p:txBody>
      </p:sp>
    </p:spTree>
    <p:extLst>
      <p:ext uri="{BB962C8B-B14F-4D97-AF65-F5344CB8AC3E}">
        <p14:creationId xmlns:p14="http://schemas.microsoft.com/office/powerpoint/2010/main" val="2481878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467B1-FBC5-4B03-AE8A-BB67A911272B}" type="slidenum">
              <a:rPr lang="en-US" smtClean="0"/>
              <a:t>28</a:t>
            </a:fld>
            <a:endParaRPr lang="en-US"/>
          </a:p>
        </p:txBody>
      </p:sp>
    </p:spTree>
    <p:extLst>
      <p:ext uri="{BB962C8B-B14F-4D97-AF65-F5344CB8AC3E}">
        <p14:creationId xmlns:p14="http://schemas.microsoft.com/office/powerpoint/2010/main" val="359212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9884"/>
          </a:xfrm>
        </p:spPr>
        <p:txBody>
          <a:bodyPr/>
          <a:lstStyle/>
          <a:p>
            <a:pPr marL="0" marR="0">
              <a:lnSpc>
                <a:spcPts val="1465"/>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3</a:t>
            </a:fld>
            <a:endParaRPr lang="en-US"/>
          </a:p>
        </p:txBody>
      </p:sp>
    </p:spTree>
    <p:extLst>
      <p:ext uri="{BB962C8B-B14F-4D97-AF65-F5344CB8AC3E}">
        <p14:creationId xmlns:p14="http://schemas.microsoft.com/office/powerpoint/2010/main" val="319884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4</a:t>
            </a:fld>
            <a:endParaRPr lang="en-US"/>
          </a:p>
        </p:txBody>
      </p:sp>
    </p:spTree>
    <p:extLst>
      <p:ext uri="{BB962C8B-B14F-4D97-AF65-F5344CB8AC3E}">
        <p14:creationId xmlns:p14="http://schemas.microsoft.com/office/powerpoint/2010/main" val="408233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5</a:t>
            </a:fld>
            <a:endParaRPr lang="en-US"/>
          </a:p>
        </p:txBody>
      </p:sp>
    </p:spTree>
    <p:extLst>
      <p:ext uri="{BB962C8B-B14F-4D97-AF65-F5344CB8AC3E}">
        <p14:creationId xmlns:p14="http://schemas.microsoft.com/office/powerpoint/2010/main" val="67319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marL="0" marR="0">
              <a:lnSpc>
                <a:spcPct val="107000"/>
              </a:lnSpc>
              <a:spcBef>
                <a:spcPts val="1200"/>
              </a:spcBef>
              <a:spcAft>
                <a:spcPts val="1200"/>
              </a:spcAft>
            </a:pPr>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6</a:t>
            </a:fld>
            <a:endParaRPr lang="en-US"/>
          </a:p>
        </p:txBody>
      </p:sp>
    </p:spTree>
    <p:extLst>
      <p:ext uri="{BB962C8B-B14F-4D97-AF65-F5344CB8AC3E}">
        <p14:creationId xmlns:p14="http://schemas.microsoft.com/office/powerpoint/2010/main" val="387631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7</a:t>
            </a:fld>
            <a:endParaRPr lang="en-US"/>
          </a:p>
        </p:txBody>
      </p:sp>
    </p:spTree>
    <p:extLst>
      <p:ext uri="{BB962C8B-B14F-4D97-AF65-F5344CB8AC3E}">
        <p14:creationId xmlns:p14="http://schemas.microsoft.com/office/powerpoint/2010/main" val="159921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2050"/>
            <a:ext cx="4181475" cy="3136900"/>
          </a:xfrm>
        </p:spPr>
      </p:sp>
      <p:sp>
        <p:nvSpPr>
          <p:cNvPr id="3" name="Notes Placeholder 2"/>
          <p:cNvSpPr>
            <a:spLocks noGrp="1"/>
          </p:cNvSpPr>
          <p:nvPr>
            <p:ph type="body" idx="1"/>
          </p:nvPr>
        </p:nvSpPr>
        <p:spPr>
          <a:xfrm>
            <a:off x="685800" y="4400550"/>
            <a:ext cx="5486400" cy="3752850"/>
          </a:xfrm>
        </p:spPr>
        <p:txBody>
          <a:bodyPr/>
          <a:lstStyle/>
          <a:p>
            <a:endParaRPr lang="en-US" dirty="0"/>
          </a:p>
        </p:txBody>
      </p:sp>
      <p:sp>
        <p:nvSpPr>
          <p:cNvPr id="4" name="Slide Number Placeholder 3"/>
          <p:cNvSpPr>
            <a:spLocks noGrp="1"/>
          </p:cNvSpPr>
          <p:nvPr>
            <p:ph type="sldNum" sz="quarter" idx="5"/>
          </p:nvPr>
        </p:nvSpPr>
        <p:spPr/>
        <p:txBody>
          <a:bodyPr/>
          <a:lstStyle/>
          <a:p>
            <a:fld id="{47DD7AF3-37FC-4A16-8A0A-B30E7BE3C18B}" type="slidenum">
              <a:rPr lang="en-US" smtClean="0"/>
              <a:t>8</a:t>
            </a:fld>
            <a:endParaRPr lang="en-US"/>
          </a:p>
        </p:txBody>
      </p:sp>
    </p:spTree>
    <p:extLst>
      <p:ext uri="{BB962C8B-B14F-4D97-AF65-F5344CB8AC3E}">
        <p14:creationId xmlns:p14="http://schemas.microsoft.com/office/powerpoint/2010/main" val="359915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pPr marL="0" marR="0"/>
            <a:endParaRPr lang="en-US" sz="1600" dirty="0"/>
          </a:p>
        </p:txBody>
      </p:sp>
      <p:sp>
        <p:nvSpPr>
          <p:cNvPr id="4" name="Slide Number Placeholder 3"/>
          <p:cNvSpPr>
            <a:spLocks noGrp="1"/>
          </p:cNvSpPr>
          <p:nvPr>
            <p:ph type="sldNum" sz="quarter" idx="5"/>
          </p:nvPr>
        </p:nvSpPr>
        <p:spPr/>
        <p:txBody>
          <a:bodyPr/>
          <a:lstStyle/>
          <a:p>
            <a:fld id="{47DD7AF3-37FC-4A16-8A0A-B30E7BE3C18B}" type="slidenum">
              <a:rPr lang="en-US" smtClean="0"/>
              <a:t>9</a:t>
            </a:fld>
            <a:endParaRPr lang="en-US"/>
          </a:p>
        </p:txBody>
      </p:sp>
    </p:spTree>
    <p:extLst>
      <p:ext uri="{BB962C8B-B14F-4D97-AF65-F5344CB8AC3E}">
        <p14:creationId xmlns:p14="http://schemas.microsoft.com/office/powerpoint/2010/main" val="93659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5F65429-E146-4E51-9706-6D060AA8D84A}" type="datetimeFigureOut">
              <a:rPr lang="en-US"/>
              <a:pPr>
                <a:defRPr/>
              </a:pPr>
              <a:t>11/15/2021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07569-E0CD-4D71-A802-B43D4AB246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0BC14991-CB07-4FF9-92B5-FDABDAAF10B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93C54-0978-4551-981B-D34CD3629D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E70EC723-45F7-469F-922F-DD764127DA02}"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366B4-0A8A-4940-B08C-360FEDD3E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1B010FC-FEC8-457C-BDA5-F00C6AEC0555}"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73DD9-42B3-4D2D-8851-117742F568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6B073A4B-7889-4C61-9350-D1B9016A1C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474FD-1867-4B97-A8B2-996435C9ED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386142D6-D8A7-47AE-9FF2-30EFC1EE6FAB}" type="datetimeFigureOut">
              <a:rPr lang="en-US"/>
              <a:pPr>
                <a:defRPr/>
              </a:pPr>
              <a:t>11/15/2021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F8DE2D-F8F1-48EB-AD7E-C9FCEA3C81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8D093CE8-3026-49A6-AB4E-D6D2CAF686EE}" type="datetimeFigureOut">
              <a:rPr lang="en-US"/>
              <a:pPr>
                <a:defRPr/>
              </a:pPr>
              <a:t>11/15/2021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0DBD32-81CC-4A26-AACD-9A932B304C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535D882E-497C-4CD7-91AB-51589316309F}" type="datetimeFigureOut">
              <a:rPr lang="en-US"/>
              <a:pPr>
                <a:defRPr/>
              </a:pPr>
              <a:t>11/15/2021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02E4E7-71BB-412A-A59C-BC735B4CA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F9A1629-396F-45CD-AF03-295E31642C22}" type="datetimeFigureOut">
              <a:rPr lang="en-US"/>
              <a:pPr>
                <a:defRPr/>
              </a:pPr>
              <a:t>11/15/2021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BD9235-D0E9-4AF9-A470-9799B823D3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D7C1DD09-190F-4895-919F-502BCB396A0B}" type="datetimeFigureOut">
              <a:rPr lang="en-US"/>
              <a:pPr>
                <a:defRPr/>
              </a:pPr>
              <a:t>11/15/2021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0664CF-2A82-43CF-8342-AEC6B09632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33400" y="5410200"/>
            <a:ext cx="2133600" cy="365125"/>
          </a:xfrm>
          <a:prstGeom prst="rect">
            <a:avLst/>
          </a:prstGeom>
        </p:spPr>
        <p:txBody>
          <a:bodyPr/>
          <a:lstStyle>
            <a:lvl1pPr fontAlgn="auto">
              <a:spcBef>
                <a:spcPts val="0"/>
              </a:spcBef>
              <a:spcAft>
                <a:spcPts val="0"/>
              </a:spcAft>
              <a:defRPr>
                <a:latin typeface="+mn-lt"/>
              </a:defRPr>
            </a:lvl1pPr>
          </a:lstStyle>
          <a:p>
            <a:pPr>
              <a:defRPr/>
            </a:pPr>
            <a:fld id="{B48E6259-840D-44F1-A49E-73381FCCEEDD}" type="datetimeFigureOut">
              <a:rPr lang="en-US"/>
              <a:pPr>
                <a:defRPr/>
              </a:pPr>
              <a:t>11/15/2021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9A8E17-7F03-4EEF-8DE4-0C19BB9E06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94BDF2-F9F9-4EC1-B229-76D11CFE47D5}" type="slidenum">
              <a:rPr lang="en-US"/>
              <a:pPr>
                <a:defRPr/>
              </a:pPr>
              <a:t>‹#›</a:t>
            </a:fld>
            <a:endParaRPr lang="en-US"/>
          </a:p>
        </p:txBody>
      </p:sp>
      <p:cxnSp>
        <p:nvCxnSpPr>
          <p:cNvPr id="19" name="Straight Connector 18"/>
          <p:cNvCxnSpPr/>
          <p:nvPr userDrawn="1"/>
        </p:nvCxnSpPr>
        <p:spPr>
          <a:xfrm>
            <a:off x="1600200" y="6507163"/>
            <a:ext cx="7040880" cy="1587"/>
          </a:xfrm>
          <a:prstGeom prst="line">
            <a:avLst/>
          </a:prstGeom>
          <a:ln>
            <a:solidFill>
              <a:srgbClr val="BB65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500" y="5440363"/>
            <a:ext cx="1371600" cy="137160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rgbClr val="87332E"/>
          </a:solidFill>
          <a:latin typeface="+mj-lt"/>
          <a:ea typeface="+mj-ea"/>
          <a:cs typeface="+mj-cs"/>
        </a:defRPr>
      </a:lvl1pPr>
      <a:lvl2pPr algn="ctr" rtl="0" fontAlgn="base">
        <a:spcBef>
          <a:spcPct val="0"/>
        </a:spcBef>
        <a:spcAft>
          <a:spcPct val="0"/>
        </a:spcAft>
        <a:defRPr sz="4400">
          <a:solidFill>
            <a:srgbClr val="0081C6"/>
          </a:solidFill>
          <a:latin typeface="Times New Roman" pitchFamily="18" charset="0"/>
        </a:defRPr>
      </a:lvl2pPr>
      <a:lvl3pPr algn="ctr" rtl="0" fontAlgn="base">
        <a:spcBef>
          <a:spcPct val="0"/>
        </a:spcBef>
        <a:spcAft>
          <a:spcPct val="0"/>
        </a:spcAft>
        <a:defRPr sz="4400">
          <a:solidFill>
            <a:srgbClr val="0081C6"/>
          </a:solidFill>
          <a:latin typeface="Times New Roman" pitchFamily="18" charset="0"/>
        </a:defRPr>
      </a:lvl3pPr>
      <a:lvl4pPr algn="ctr" rtl="0" fontAlgn="base">
        <a:spcBef>
          <a:spcPct val="0"/>
        </a:spcBef>
        <a:spcAft>
          <a:spcPct val="0"/>
        </a:spcAft>
        <a:defRPr sz="4400">
          <a:solidFill>
            <a:srgbClr val="0081C6"/>
          </a:solidFill>
          <a:latin typeface="Times New Roman" pitchFamily="18" charset="0"/>
        </a:defRPr>
      </a:lvl4pPr>
      <a:lvl5pPr algn="ctr" rtl="0" fontAlgn="base">
        <a:spcBef>
          <a:spcPct val="0"/>
        </a:spcBef>
        <a:spcAft>
          <a:spcPct val="0"/>
        </a:spcAft>
        <a:defRPr sz="4400">
          <a:solidFill>
            <a:srgbClr val="0081C6"/>
          </a:solidFill>
          <a:latin typeface="Times New Roman" pitchFamily="18" charset="0"/>
        </a:defRPr>
      </a:lvl5pPr>
      <a:lvl6pPr marL="457200" algn="ctr" rtl="0" fontAlgn="base">
        <a:spcBef>
          <a:spcPct val="0"/>
        </a:spcBef>
        <a:spcAft>
          <a:spcPct val="0"/>
        </a:spcAft>
        <a:defRPr sz="4400">
          <a:solidFill>
            <a:srgbClr val="0081C6"/>
          </a:solidFill>
          <a:latin typeface="Times New Roman" pitchFamily="18" charset="0"/>
        </a:defRPr>
      </a:lvl6pPr>
      <a:lvl7pPr marL="914400" algn="ctr" rtl="0" fontAlgn="base">
        <a:spcBef>
          <a:spcPct val="0"/>
        </a:spcBef>
        <a:spcAft>
          <a:spcPct val="0"/>
        </a:spcAft>
        <a:defRPr sz="4400">
          <a:solidFill>
            <a:srgbClr val="0081C6"/>
          </a:solidFill>
          <a:latin typeface="Times New Roman" pitchFamily="18" charset="0"/>
        </a:defRPr>
      </a:lvl7pPr>
      <a:lvl8pPr marL="1371600" algn="ctr" rtl="0" fontAlgn="base">
        <a:spcBef>
          <a:spcPct val="0"/>
        </a:spcBef>
        <a:spcAft>
          <a:spcPct val="0"/>
        </a:spcAft>
        <a:defRPr sz="4400">
          <a:solidFill>
            <a:srgbClr val="0081C6"/>
          </a:solidFill>
          <a:latin typeface="Times New Roman" pitchFamily="18" charset="0"/>
        </a:defRPr>
      </a:lvl8pPr>
      <a:lvl9pPr marL="1828800" algn="ctr" rtl="0" fontAlgn="base">
        <a:spcBef>
          <a:spcPct val="0"/>
        </a:spcBef>
        <a:spcAft>
          <a:spcPct val="0"/>
        </a:spcAft>
        <a:defRPr sz="4400">
          <a:solidFill>
            <a:srgbClr val="0081C6"/>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QxOc13Dxv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F1F8-D8CA-4A32-B55C-FFF6EBE0A84F}"/>
              </a:ext>
            </a:extLst>
          </p:cNvPr>
          <p:cNvSpPr>
            <a:spLocks noGrp="1"/>
          </p:cNvSpPr>
          <p:nvPr>
            <p:ph type="title"/>
          </p:nvPr>
        </p:nvSpPr>
        <p:spPr>
          <a:xfrm>
            <a:off x="685800" y="3868607"/>
            <a:ext cx="7772400" cy="1362075"/>
          </a:xfrm>
        </p:spPr>
        <p:txBody>
          <a:bodyPr wrap="square" anchor="t">
            <a:normAutofit/>
          </a:bodyPr>
          <a:lstStyle/>
          <a:p>
            <a:r>
              <a:rPr lang="en-US" dirty="0"/>
              <a:t>Oral Health Protocol Update</a:t>
            </a:r>
          </a:p>
        </p:txBody>
      </p:sp>
      <p:sp>
        <p:nvSpPr>
          <p:cNvPr id="3" name="Subtitle 2">
            <a:extLst>
              <a:ext uri="{FF2B5EF4-FFF2-40B4-BE49-F238E27FC236}">
                <a16:creationId xmlns:a16="http://schemas.microsoft.com/office/drawing/2014/main" id="{3CCC7EEB-58DB-42B3-AB39-0E7B78E0F8AF}"/>
              </a:ext>
            </a:extLst>
          </p:cNvPr>
          <p:cNvSpPr>
            <a:spLocks noGrp="1"/>
          </p:cNvSpPr>
          <p:nvPr>
            <p:ph type="body" idx="1"/>
          </p:nvPr>
        </p:nvSpPr>
        <p:spPr>
          <a:xfrm>
            <a:off x="722313" y="2362200"/>
            <a:ext cx="7772400" cy="1500187"/>
          </a:xfrm>
        </p:spPr>
        <p:txBody>
          <a:bodyPr wrap="square" anchor="b">
            <a:normAutofit/>
          </a:bodyPr>
          <a:lstStyle/>
          <a:p>
            <a:r>
              <a:rPr lang="en-US" dirty="0"/>
              <a:t>Dr. Pam Alston, Lead Oral Health Specialist</a:t>
            </a:r>
          </a:p>
          <a:p>
            <a:r>
              <a:rPr lang="en-US" dirty="0"/>
              <a:t>November 17, 2021</a:t>
            </a:r>
          </a:p>
        </p:txBody>
      </p:sp>
    </p:spTree>
    <p:extLst>
      <p:ext uri="{BB962C8B-B14F-4D97-AF65-F5344CB8AC3E}">
        <p14:creationId xmlns:p14="http://schemas.microsoft.com/office/powerpoint/2010/main" val="226104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EA81-54CC-4C18-AD7D-A4D4170D2D51}"/>
              </a:ext>
            </a:extLst>
          </p:cNvPr>
          <p:cNvSpPr>
            <a:spLocks noGrp="1"/>
          </p:cNvSpPr>
          <p:nvPr>
            <p:ph type="title"/>
          </p:nvPr>
        </p:nvSpPr>
        <p:spPr/>
        <p:txBody>
          <a:bodyPr/>
          <a:lstStyle/>
          <a:p>
            <a:br>
              <a:rPr lang="en-US" sz="2400" b="1" dirty="0">
                <a:solidFill>
                  <a:srgbClr val="073763"/>
                </a:solidFill>
                <a:latin typeface="Calibri" panose="020F0502020204030204" pitchFamily="34" charset="0"/>
              </a:rPr>
            </a:br>
            <a:br>
              <a:rPr lang="en-US" sz="2400" b="1" dirty="0">
                <a:solidFill>
                  <a:srgbClr val="073763"/>
                </a:solidFill>
                <a:latin typeface="Calibri" panose="020F0502020204030204" pitchFamily="34" charset="0"/>
              </a:rPr>
            </a:br>
            <a:r>
              <a:rPr lang="en-US" sz="2400" b="1" dirty="0">
                <a:solidFill>
                  <a:srgbClr val="073763"/>
                </a:solidFill>
                <a:latin typeface="Calibri" panose="020F0502020204030204" pitchFamily="34" charset="0"/>
              </a:rPr>
              <a:t>Section 3: </a:t>
            </a:r>
            <a:br>
              <a:rPr lang="en-US" sz="2400" b="1" dirty="0">
                <a:solidFill>
                  <a:srgbClr val="073763"/>
                </a:solidFill>
                <a:latin typeface="Calibri" panose="020F0502020204030204" pitchFamily="34" charset="0"/>
              </a:rPr>
            </a:br>
            <a:r>
              <a:rPr lang="en-US" sz="2400" b="1" dirty="0">
                <a:solidFill>
                  <a:srgbClr val="073763"/>
                </a:solidFill>
                <a:latin typeface="Calibri" panose="020F0502020204030204" pitchFamily="34" charset="0"/>
              </a:rPr>
              <a:t>Minimizing COVID-19 Risk Exposure During and Post-Aerosol Generating Oral Health Procedures (AGP) Protocol</a:t>
            </a:r>
            <a:br>
              <a:rPr lang="en-US" sz="4400" b="1" dirty="0">
                <a:solidFill>
                  <a:srgbClr val="073763"/>
                </a:solidFill>
                <a:latin typeface="Calibri" panose="020F0502020204030204" pitchFamily="34" charset="0"/>
              </a:rPr>
            </a:br>
            <a:endParaRPr lang="en-US" dirty="0"/>
          </a:p>
        </p:txBody>
      </p:sp>
      <p:pic>
        <p:nvPicPr>
          <p:cNvPr id="1026" name="Picture 2" descr="See the source image">
            <a:extLst>
              <a:ext uri="{FF2B5EF4-FFF2-40B4-BE49-F238E27FC236}">
                <a16:creationId xmlns:a16="http://schemas.microsoft.com/office/drawing/2014/main" id="{AB521AAF-EEF8-4681-B2E1-F01AD3E28E8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241810"/>
            <a:ext cx="4038600" cy="32427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3D6ADC-DECD-4AA2-996F-E2E5FF9FA012}"/>
              </a:ext>
            </a:extLst>
          </p:cNvPr>
          <p:cNvSpPr>
            <a:spLocks noGrp="1"/>
          </p:cNvSpPr>
          <p:nvPr>
            <p:ph sz="half" idx="2"/>
          </p:nvPr>
        </p:nvSpPr>
        <p:spPr/>
        <p:txBody>
          <a:bodyPr/>
          <a:lstStyle/>
          <a:p>
            <a:r>
              <a:rPr lang="en-US" sz="1800" dirty="0"/>
              <a:t>Oral cavity forms a continuum with the nasopharynx and lower respiratory tract</a:t>
            </a:r>
          </a:p>
          <a:p>
            <a:r>
              <a:rPr lang="en-US" sz="1800" dirty="0"/>
              <a:t>AGP on patients with any type of infectious respiratory disease potential to create pathogen-rich aerosols</a:t>
            </a:r>
          </a:p>
          <a:p>
            <a:r>
              <a:rPr lang="en-US" sz="1800" dirty="0"/>
              <a:t>AGP likely generate higher concentrations of infectious respiratory aerosols than coughing, sneezing, talking, or breathing</a:t>
            </a:r>
          </a:p>
          <a:p>
            <a:r>
              <a:rPr lang="en-US" sz="1800" dirty="0"/>
              <a:t>Refer to PIN 20-02 for more information about aerosol containment equipment</a:t>
            </a:r>
          </a:p>
          <a:p>
            <a:endParaRPr lang="en-US" dirty="0"/>
          </a:p>
        </p:txBody>
      </p:sp>
    </p:spTree>
    <p:extLst>
      <p:ext uri="{BB962C8B-B14F-4D97-AF65-F5344CB8AC3E}">
        <p14:creationId xmlns:p14="http://schemas.microsoft.com/office/powerpoint/2010/main" val="124452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C9572-250B-4327-AB20-FBBD3F5F526C}"/>
              </a:ext>
            </a:extLst>
          </p:cNvPr>
          <p:cNvSpPr txBox="1"/>
          <p:nvPr/>
        </p:nvSpPr>
        <p:spPr>
          <a:xfrm>
            <a:off x="2362200" y="4572000"/>
            <a:ext cx="4572000" cy="369332"/>
          </a:xfrm>
          <a:prstGeom prst="rect">
            <a:avLst/>
          </a:prstGeom>
          <a:noFill/>
        </p:spPr>
        <p:txBody>
          <a:bodyPr wrap="square">
            <a:spAutoFit/>
          </a:bodyPr>
          <a:lstStyle/>
          <a:p>
            <a:r>
              <a:rPr lang="en-US" dirty="0"/>
              <a:t>https://youtu.be/LUbytt6_EIA</a:t>
            </a:r>
          </a:p>
        </p:txBody>
      </p:sp>
    </p:spTree>
    <p:extLst>
      <p:ext uri="{BB962C8B-B14F-4D97-AF65-F5344CB8AC3E}">
        <p14:creationId xmlns:p14="http://schemas.microsoft.com/office/powerpoint/2010/main" val="218233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3CBC-798F-4F07-B7E2-DA507C52AD92}"/>
              </a:ext>
            </a:extLst>
          </p:cNvPr>
          <p:cNvSpPr>
            <a:spLocks noGrp="1"/>
          </p:cNvSpPr>
          <p:nvPr>
            <p:ph type="title"/>
          </p:nvPr>
        </p:nvSpPr>
        <p:spPr/>
        <p:txBody>
          <a:bodyPr>
            <a:normAutofit fontScale="90000"/>
          </a:bodyPr>
          <a:lstStyle/>
          <a:p>
            <a:pPr algn="ctr"/>
            <a:br>
              <a:rPr lang="en-US" sz="1800" b="1" dirty="0">
                <a:solidFill>
                  <a:srgbClr val="073763"/>
                </a:solidFill>
                <a:latin typeface="Calibri" panose="020F0502020204030204" pitchFamily="34" charset="0"/>
              </a:rPr>
            </a:br>
            <a:r>
              <a:rPr lang="en-US" sz="2700" b="1" dirty="0">
                <a:solidFill>
                  <a:srgbClr val="073763"/>
                </a:solidFill>
                <a:latin typeface="Calibri" panose="020F0502020204030204" pitchFamily="34" charset="0"/>
              </a:rPr>
              <a:t>Section 3: Minimizing COVID-19 Risk Exposure During and Post-Aerosol Generating Oral Health Procedures (AGP) Protocol</a:t>
            </a:r>
            <a:br>
              <a:rPr lang="en-US" sz="2700" b="1" dirty="0">
                <a:solidFill>
                  <a:srgbClr val="073763"/>
                </a:solidFill>
                <a:latin typeface="Calibri" panose="020F0502020204030204" pitchFamily="34" charset="0"/>
              </a:rPr>
            </a:br>
            <a:r>
              <a:rPr lang="en-US" sz="2700" b="1" dirty="0">
                <a:solidFill>
                  <a:srgbClr val="073763"/>
                </a:solidFill>
                <a:latin typeface="Calibri" panose="020F0502020204030204" pitchFamily="34" charset="0"/>
              </a:rPr>
              <a:t>Engineering Controls</a:t>
            </a:r>
            <a:br>
              <a:rPr lang="en-US" sz="2700" b="1" dirty="0">
                <a:solidFill>
                  <a:srgbClr val="073763"/>
                </a:solidFill>
                <a:latin typeface="Calibri" panose="020F0502020204030204" pitchFamily="34" charset="0"/>
              </a:rPr>
            </a:br>
            <a:endParaRPr lang="en-US" sz="2700" dirty="0"/>
          </a:p>
        </p:txBody>
      </p:sp>
      <p:sp>
        <p:nvSpPr>
          <p:cNvPr id="3" name="Content Placeholder 2">
            <a:extLst>
              <a:ext uri="{FF2B5EF4-FFF2-40B4-BE49-F238E27FC236}">
                <a16:creationId xmlns:a16="http://schemas.microsoft.com/office/drawing/2014/main" id="{03017813-C7CB-4417-9108-1D1CBB82BC54}"/>
              </a:ext>
            </a:extLst>
          </p:cNvPr>
          <p:cNvSpPr>
            <a:spLocks noGrp="1"/>
          </p:cNvSpPr>
          <p:nvPr>
            <p:ph idx="1"/>
          </p:nvPr>
        </p:nvSpPr>
        <p:spPr/>
        <p:txBody>
          <a:bodyPr/>
          <a:lstStyle/>
          <a:p>
            <a:r>
              <a:rPr lang="en-US" sz="2000" dirty="0"/>
              <a:t>Dental hygienists should use hand instrumentation when possible</a:t>
            </a:r>
          </a:p>
          <a:p>
            <a:r>
              <a:rPr lang="en-US" sz="2000" dirty="0"/>
              <a:t>Dentists should consider minimal restorative treatment when possible without performing a lower standard of care</a:t>
            </a:r>
          </a:p>
          <a:p>
            <a:r>
              <a:rPr lang="en-US" sz="2000" dirty="0"/>
              <a:t>Incorporate HIPAA-compliant </a:t>
            </a:r>
            <a:r>
              <a:rPr lang="en-US" sz="2000" dirty="0" err="1"/>
              <a:t>teledentistry</a:t>
            </a:r>
            <a:endParaRPr lang="en-US" sz="2000" dirty="0"/>
          </a:p>
          <a:p>
            <a:r>
              <a:rPr lang="en-US" sz="2000" dirty="0"/>
              <a:t>Enforce social distancing in the waiting room and dental facility</a:t>
            </a:r>
          </a:p>
          <a:p>
            <a:r>
              <a:rPr lang="en-US" sz="2000" dirty="0"/>
              <a:t>Close operatory doors during aerosol generating procedures</a:t>
            </a:r>
          </a:p>
          <a:p>
            <a:r>
              <a:rPr lang="en-US" sz="2000" dirty="0"/>
              <a:t>Limit AGP to one patient at a time if there is less than 6 feet of space between unmasked students in adjacent treatment areas.</a:t>
            </a:r>
          </a:p>
          <a:p>
            <a:r>
              <a:rPr lang="en-US" sz="2000" dirty="0"/>
              <a:t>Limit individuals in dental facility to student being treated and OHP</a:t>
            </a:r>
          </a:p>
        </p:txBody>
      </p:sp>
    </p:spTree>
    <p:extLst>
      <p:ext uri="{BB962C8B-B14F-4D97-AF65-F5344CB8AC3E}">
        <p14:creationId xmlns:p14="http://schemas.microsoft.com/office/powerpoint/2010/main" val="113843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BC1B-3D0B-480A-A5A4-67C481669CC9}"/>
              </a:ext>
            </a:extLst>
          </p:cNvPr>
          <p:cNvSpPr>
            <a:spLocks noGrp="1"/>
          </p:cNvSpPr>
          <p:nvPr>
            <p:ph type="title"/>
          </p:nvPr>
        </p:nvSpPr>
        <p:spPr/>
        <p:txBody>
          <a:bodyPr>
            <a:noAutofit/>
          </a:bodyPr>
          <a:lstStyle/>
          <a:p>
            <a:pPr algn="ctr"/>
            <a:r>
              <a:rPr lang="en-US" sz="2400" b="1" dirty="0">
                <a:solidFill>
                  <a:srgbClr val="073763"/>
                </a:solidFill>
                <a:latin typeface="Calibri" panose="020F0502020204030204" pitchFamily="34" charset="0"/>
              </a:rPr>
              <a:t>Section 3: Minimizing COVID-19 Risk Exposure During and Post-Aerosol Generating Oral Health Procedures Protocol</a:t>
            </a:r>
            <a:br>
              <a:rPr lang="en-US" sz="2400" b="1" dirty="0">
                <a:solidFill>
                  <a:srgbClr val="073763"/>
                </a:solidFill>
                <a:latin typeface="Calibri" panose="020F0502020204030204" pitchFamily="34" charset="0"/>
              </a:rPr>
            </a:br>
            <a:r>
              <a:rPr lang="en-US" sz="2400" b="1" dirty="0">
                <a:solidFill>
                  <a:srgbClr val="073763"/>
                </a:solidFill>
                <a:latin typeface="Calibri" panose="020F0502020204030204" pitchFamily="34" charset="0"/>
              </a:rPr>
              <a:t>Engineering Controls</a:t>
            </a:r>
            <a:endParaRPr lang="en-US" sz="2400" dirty="0"/>
          </a:p>
        </p:txBody>
      </p:sp>
      <p:sp>
        <p:nvSpPr>
          <p:cNvPr id="3" name="Content Placeholder 2">
            <a:extLst>
              <a:ext uri="{FF2B5EF4-FFF2-40B4-BE49-F238E27FC236}">
                <a16:creationId xmlns:a16="http://schemas.microsoft.com/office/drawing/2014/main" id="{51EC3DC1-818B-451E-83D4-5369D9E16DE5}"/>
              </a:ext>
            </a:extLst>
          </p:cNvPr>
          <p:cNvSpPr>
            <a:spLocks noGrp="1"/>
          </p:cNvSpPr>
          <p:nvPr>
            <p:ph idx="1"/>
          </p:nvPr>
        </p:nvSpPr>
        <p:spPr/>
        <p:txBody>
          <a:bodyPr/>
          <a:lstStyle/>
          <a:p>
            <a:r>
              <a:rPr lang="en-US" sz="2400" dirty="0"/>
              <a:t>Engineering controls include rubber dams, high-volume evacuation, high-volume evacuators, and aerosol containment equipment</a:t>
            </a:r>
          </a:p>
          <a:p>
            <a:r>
              <a:rPr lang="en-US" sz="2400" dirty="0"/>
              <a:t>AGP without a dental assistant at the chairside is below the standard of care</a:t>
            </a:r>
          </a:p>
          <a:p>
            <a:pPr marL="0" indent="0">
              <a:buNone/>
            </a:pPr>
            <a:endParaRPr lang="en-US" dirty="0"/>
          </a:p>
        </p:txBody>
      </p:sp>
    </p:spTree>
    <p:extLst>
      <p:ext uri="{BB962C8B-B14F-4D97-AF65-F5344CB8AC3E}">
        <p14:creationId xmlns:p14="http://schemas.microsoft.com/office/powerpoint/2010/main" val="54955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240D-5B3A-49C8-945C-2589D1E8821D}"/>
              </a:ext>
            </a:extLst>
          </p:cNvPr>
          <p:cNvSpPr>
            <a:spLocks noGrp="1"/>
          </p:cNvSpPr>
          <p:nvPr>
            <p:ph type="title"/>
          </p:nvPr>
        </p:nvSpPr>
        <p:spPr/>
        <p:txBody>
          <a:bodyPr>
            <a:normAutofit/>
          </a:bodyPr>
          <a:lstStyle/>
          <a:p>
            <a:pPr algn="ctr"/>
            <a:r>
              <a:rPr lang="en-US" sz="2100" b="1" dirty="0">
                <a:solidFill>
                  <a:srgbClr val="073763"/>
                </a:solidFill>
                <a:latin typeface="Calibri" panose="020F0502020204030204" pitchFamily="34" charset="0"/>
              </a:rPr>
              <a:t>Section 3: Minimizing COVID-19 Risk Exposure During and Post-Aerosol Generating Oral Health Procedures Protocol</a:t>
            </a:r>
            <a:br>
              <a:rPr lang="en-US" sz="2100" b="1" dirty="0">
                <a:solidFill>
                  <a:srgbClr val="073763"/>
                </a:solidFill>
                <a:latin typeface="Calibri" panose="020F0502020204030204" pitchFamily="34" charset="0"/>
              </a:rPr>
            </a:br>
            <a:r>
              <a:rPr lang="en-US" sz="2100" b="1" dirty="0">
                <a:solidFill>
                  <a:srgbClr val="073763"/>
                </a:solidFill>
                <a:latin typeface="Calibri" panose="020F0502020204030204" pitchFamily="34" charset="0"/>
              </a:rPr>
              <a:t>Administrative Controls</a:t>
            </a:r>
            <a:endParaRPr lang="en-US" sz="2100" dirty="0"/>
          </a:p>
        </p:txBody>
      </p:sp>
      <p:sp>
        <p:nvSpPr>
          <p:cNvPr id="3" name="Content Placeholder 2">
            <a:extLst>
              <a:ext uri="{FF2B5EF4-FFF2-40B4-BE49-F238E27FC236}">
                <a16:creationId xmlns:a16="http://schemas.microsoft.com/office/drawing/2014/main" id="{36C0DCBD-BEFD-4A59-88E5-0632532CB9A4}"/>
              </a:ext>
            </a:extLst>
          </p:cNvPr>
          <p:cNvSpPr>
            <a:spLocks noGrp="1"/>
          </p:cNvSpPr>
          <p:nvPr>
            <p:ph idx="1"/>
          </p:nvPr>
        </p:nvSpPr>
        <p:spPr/>
        <p:txBody>
          <a:bodyPr/>
          <a:lstStyle/>
          <a:p>
            <a:r>
              <a:rPr lang="en-US" sz="2800" dirty="0"/>
              <a:t>Make adjustments in appointment scheduling, </a:t>
            </a:r>
          </a:p>
          <a:p>
            <a:r>
              <a:rPr lang="en-US" sz="2800" dirty="0"/>
              <a:t>Limit the number of students in the waiting room, universal source control</a:t>
            </a:r>
          </a:p>
          <a:p>
            <a:r>
              <a:rPr lang="en-US" sz="2800" dirty="0"/>
              <a:t>Take into account the time required to clean and disinfect operatories</a:t>
            </a:r>
          </a:p>
          <a:p>
            <a:r>
              <a:rPr lang="en-US" sz="2800" dirty="0"/>
              <a:t>Allow time for droplets to fall from air to begin cleaning and disinfection process</a:t>
            </a:r>
          </a:p>
        </p:txBody>
      </p:sp>
    </p:spTree>
    <p:extLst>
      <p:ext uri="{BB962C8B-B14F-4D97-AF65-F5344CB8AC3E}">
        <p14:creationId xmlns:p14="http://schemas.microsoft.com/office/powerpoint/2010/main" val="144085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240D-5B3A-49C8-945C-2589D1E8821D}"/>
              </a:ext>
            </a:extLst>
          </p:cNvPr>
          <p:cNvSpPr>
            <a:spLocks noGrp="1"/>
          </p:cNvSpPr>
          <p:nvPr>
            <p:ph type="title"/>
          </p:nvPr>
        </p:nvSpPr>
        <p:spPr/>
        <p:txBody>
          <a:bodyPr>
            <a:normAutofit/>
          </a:bodyPr>
          <a:lstStyle/>
          <a:p>
            <a:pPr algn="ctr"/>
            <a:r>
              <a:rPr lang="en-US" sz="2100" b="1" dirty="0">
                <a:solidFill>
                  <a:srgbClr val="073763"/>
                </a:solidFill>
                <a:latin typeface="Calibri" panose="020F0502020204030204" pitchFamily="34" charset="0"/>
              </a:rPr>
              <a:t>Section 3: Minimizing COVID-19 Risk Exposure During and Post-Aerosol Generating Oral Health Procedures Protocol</a:t>
            </a:r>
            <a:br>
              <a:rPr lang="en-US" sz="2100" b="1" dirty="0">
                <a:solidFill>
                  <a:srgbClr val="073763"/>
                </a:solidFill>
                <a:latin typeface="Calibri" panose="020F0502020204030204" pitchFamily="34" charset="0"/>
              </a:rPr>
            </a:br>
            <a:r>
              <a:rPr lang="en-US" sz="2100" b="1" dirty="0">
                <a:solidFill>
                  <a:srgbClr val="073763"/>
                </a:solidFill>
                <a:latin typeface="Calibri" panose="020F0502020204030204" pitchFamily="34" charset="0"/>
              </a:rPr>
              <a:t>Administrative Controls</a:t>
            </a:r>
            <a:endParaRPr lang="en-US" sz="2100" dirty="0"/>
          </a:p>
        </p:txBody>
      </p:sp>
      <p:sp>
        <p:nvSpPr>
          <p:cNvPr id="3" name="Content Placeholder 2">
            <a:extLst>
              <a:ext uri="{FF2B5EF4-FFF2-40B4-BE49-F238E27FC236}">
                <a16:creationId xmlns:a16="http://schemas.microsoft.com/office/drawing/2014/main" id="{36C0DCBD-BEFD-4A59-88E5-0632532CB9A4}"/>
              </a:ext>
            </a:extLst>
          </p:cNvPr>
          <p:cNvSpPr>
            <a:spLocks noGrp="1"/>
          </p:cNvSpPr>
          <p:nvPr>
            <p:ph sz="half" idx="1"/>
          </p:nvPr>
        </p:nvSpPr>
        <p:spPr>
          <a:xfrm>
            <a:off x="457200" y="1600201"/>
            <a:ext cx="6172200" cy="3962400"/>
          </a:xfrm>
        </p:spPr>
        <p:txBody>
          <a:bodyPr/>
          <a:lstStyle/>
          <a:p>
            <a:r>
              <a:rPr lang="en-US" sz="2400" dirty="0"/>
              <a:t>Administer </a:t>
            </a:r>
            <a:r>
              <a:rPr lang="en-US" sz="2400" dirty="0" err="1"/>
              <a:t>mouthrinses</a:t>
            </a:r>
            <a:r>
              <a:rPr lang="en-US" sz="2400" dirty="0"/>
              <a:t> before dental procedures </a:t>
            </a:r>
          </a:p>
          <a:p>
            <a:r>
              <a:rPr lang="en-US" sz="2400" dirty="0" err="1"/>
              <a:t>Mouthrinses</a:t>
            </a:r>
            <a:r>
              <a:rPr lang="en-US" sz="2400" dirty="0"/>
              <a:t>:  </a:t>
            </a:r>
          </a:p>
          <a:p>
            <a:pPr marL="0" indent="0">
              <a:buNone/>
            </a:pPr>
            <a:r>
              <a:rPr lang="en-US" sz="2400" dirty="0"/>
              <a:t>15 mL of 1.5% or 3% hydrogen peroxide; </a:t>
            </a:r>
          </a:p>
          <a:p>
            <a:pPr marL="0" indent="0">
              <a:buNone/>
            </a:pPr>
            <a:r>
              <a:rPr lang="en-US" sz="2400" dirty="0"/>
              <a:t>9 mL of 0.2% to 0.5% povidone-iodine; </a:t>
            </a:r>
          </a:p>
          <a:p>
            <a:pPr marL="0" indent="0">
              <a:buNone/>
            </a:pPr>
            <a:r>
              <a:rPr lang="en-US" sz="2400" dirty="0"/>
              <a:t>15 mL of 0.12% of Chlorhexidine Gluconate, </a:t>
            </a:r>
          </a:p>
          <a:p>
            <a:pPr marL="0" indent="0">
              <a:buNone/>
            </a:pPr>
            <a:r>
              <a:rPr lang="en-US" sz="2400" dirty="0"/>
              <a:t>0.05% </a:t>
            </a:r>
            <a:r>
              <a:rPr lang="en-US" sz="2400" dirty="0" err="1"/>
              <a:t>Cetylpyridium</a:t>
            </a:r>
            <a:r>
              <a:rPr lang="en-US" sz="2400" dirty="0"/>
              <a:t> Chloride*</a:t>
            </a:r>
          </a:p>
        </p:txBody>
      </p:sp>
      <p:pic>
        <p:nvPicPr>
          <p:cNvPr id="1026" name="Picture 2" descr="House Brand 0.12% Chlorhexidine Gluconate Oral Ri">
            <a:extLst>
              <a:ext uri="{FF2B5EF4-FFF2-40B4-BE49-F238E27FC236}">
                <a16:creationId xmlns:a16="http://schemas.microsoft.com/office/drawing/2014/main" id="{816974A1-86F2-4C3C-98B3-83143BEEB39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9303" t="-1155" r="29188" b="3042"/>
          <a:stretch/>
        </p:blipFill>
        <p:spPr bwMode="auto">
          <a:xfrm>
            <a:off x="6705600" y="1447800"/>
            <a:ext cx="1676401"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8EAC3B-C420-462F-9DA7-9DB016ADD137}"/>
              </a:ext>
            </a:extLst>
          </p:cNvPr>
          <p:cNvSpPr txBox="1"/>
          <p:nvPr/>
        </p:nvSpPr>
        <p:spPr>
          <a:xfrm>
            <a:off x="1676400" y="5867400"/>
            <a:ext cx="6477000" cy="523220"/>
          </a:xfrm>
          <a:prstGeom prst="rect">
            <a:avLst/>
          </a:prstGeom>
          <a:noFill/>
        </p:spPr>
        <p:txBody>
          <a:bodyPr wrap="square" rtlCol="0">
            <a:spAutoFit/>
          </a:bodyPr>
          <a:lstStyle/>
          <a:p>
            <a:r>
              <a:rPr lang="en-US" sz="1400" dirty="0"/>
              <a:t>*Brooks ZLS, </a:t>
            </a:r>
            <a:r>
              <a:rPr lang="en-US" sz="1400" dirty="0" err="1"/>
              <a:t>Bescos</a:t>
            </a:r>
            <a:r>
              <a:rPr lang="en-US" sz="1400" dirty="0"/>
              <a:t> R, Belfield LA et al:  Current uses of chlorhexidine for management of oral disease:  A Narrative Review. J Dent 103:103497, 2020</a:t>
            </a:r>
          </a:p>
        </p:txBody>
      </p:sp>
    </p:spTree>
    <p:extLst>
      <p:ext uri="{BB962C8B-B14F-4D97-AF65-F5344CB8AC3E}">
        <p14:creationId xmlns:p14="http://schemas.microsoft.com/office/powerpoint/2010/main" val="364778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B106D-0287-40EE-8B41-086659EC185A}"/>
              </a:ext>
            </a:extLst>
          </p:cNvPr>
          <p:cNvSpPr>
            <a:spLocks noGrp="1"/>
          </p:cNvSpPr>
          <p:nvPr>
            <p:ph type="title"/>
          </p:nvPr>
        </p:nvSpPr>
        <p:spPr/>
        <p:txBody>
          <a:bodyPr/>
          <a:lstStyle/>
          <a:p>
            <a:r>
              <a:rPr lang="en-US" sz="2800" dirty="0"/>
              <a:t>Section 4:  </a:t>
            </a:r>
            <a:br>
              <a:rPr lang="en-US" sz="2800" dirty="0"/>
            </a:br>
            <a:r>
              <a:rPr lang="en-US" sz="2800" dirty="0"/>
              <a:t>Sterilization &amp; Disinfection of Patient Care Items</a:t>
            </a:r>
          </a:p>
        </p:txBody>
      </p:sp>
      <p:sp>
        <p:nvSpPr>
          <p:cNvPr id="6" name="Content Placeholder 5">
            <a:extLst>
              <a:ext uri="{FF2B5EF4-FFF2-40B4-BE49-F238E27FC236}">
                <a16:creationId xmlns:a16="http://schemas.microsoft.com/office/drawing/2014/main" id="{4A4F7D10-F3CC-4949-BC3B-50FFC5B66B29}"/>
              </a:ext>
            </a:extLst>
          </p:cNvPr>
          <p:cNvSpPr>
            <a:spLocks noGrp="1"/>
          </p:cNvSpPr>
          <p:nvPr>
            <p:ph idx="1"/>
          </p:nvPr>
        </p:nvSpPr>
        <p:spPr/>
        <p:txBody>
          <a:bodyPr/>
          <a:lstStyle/>
          <a:p>
            <a:r>
              <a:rPr lang="en-US" sz="2400" dirty="0"/>
              <a:t>Follow routine procedures when disinfecting and sterilizing contaminated patient care items as described in the CDC Guidelines for Infection Control in Dental Health Care Settings—2003 and CDC Guidelines for Disinfection and Sterilization in Health Care Facilities—2008</a:t>
            </a:r>
          </a:p>
          <a:p>
            <a:r>
              <a:rPr lang="en-US" sz="2400" dirty="0"/>
              <a:t>Use products from the EPA List N:  Disinfectants for Use Against SARS-CoV-2</a:t>
            </a:r>
          </a:p>
          <a:p>
            <a:r>
              <a:rPr lang="en-US" sz="2400" dirty="0"/>
              <a:t>Allow sufficient time to clean &amp; disinfect the operatories between patients and recirculate instruments.</a:t>
            </a:r>
          </a:p>
          <a:p>
            <a:endParaRPr lang="en-US" sz="2800" dirty="0"/>
          </a:p>
        </p:txBody>
      </p:sp>
    </p:spTree>
    <p:extLst>
      <p:ext uri="{BB962C8B-B14F-4D97-AF65-F5344CB8AC3E}">
        <p14:creationId xmlns:p14="http://schemas.microsoft.com/office/powerpoint/2010/main" val="360118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D913-0655-42B4-9311-4EA1B548F3A8}"/>
              </a:ext>
            </a:extLst>
          </p:cNvPr>
          <p:cNvSpPr>
            <a:spLocks noGrp="1"/>
          </p:cNvSpPr>
          <p:nvPr>
            <p:ph type="title"/>
          </p:nvPr>
        </p:nvSpPr>
        <p:spPr/>
        <p:txBody>
          <a:bodyPr/>
          <a:lstStyle/>
          <a:p>
            <a:r>
              <a:rPr lang="en-US" dirty="0"/>
              <a:t>Surface Transmission of SARS-CoV-2</a:t>
            </a:r>
          </a:p>
        </p:txBody>
      </p:sp>
      <p:sp>
        <p:nvSpPr>
          <p:cNvPr id="3" name="Content Placeholder 2">
            <a:extLst>
              <a:ext uri="{FF2B5EF4-FFF2-40B4-BE49-F238E27FC236}">
                <a16:creationId xmlns:a16="http://schemas.microsoft.com/office/drawing/2014/main" id="{6A129F70-593E-47D1-86A2-527FF995824C}"/>
              </a:ext>
            </a:extLst>
          </p:cNvPr>
          <p:cNvSpPr>
            <a:spLocks noGrp="1"/>
          </p:cNvSpPr>
          <p:nvPr>
            <p:ph idx="1"/>
          </p:nvPr>
        </p:nvSpPr>
        <p:spPr/>
        <p:txBody>
          <a:bodyPr/>
          <a:lstStyle/>
          <a:p>
            <a:r>
              <a:rPr lang="en-US" sz="2400" dirty="0"/>
              <a:t>Fomite = any inanimate object that when </a:t>
            </a:r>
            <a:r>
              <a:rPr lang="en-US" sz="2400" dirty="0" err="1"/>
              <a:t>contaminatd</a:t>
            </a:r>
            <a:r>
              <a:rPr lang="en-US" sz="2400" dirty="0"/>
              <a:t> with or exposed to infectious agents can transfer disease to a new host</a:t>
            </a:r>
          </a:p>
          <a:p>
            <a:r>
              <a:rPr lang="en-US" sz="2400" dirty="0"/>
              <a:t>Fomite transmission is considered low compared with direct contact, droplet transmission, or airborne transmission</a:t>
            </a:r>
          </a:p>
          <a:p>
            <a:r>
              <a:rPr lang="en-US" sz="2400" dirty="0"/>
              <a:t>Few reports of COVID-19 cases potentially attributed to fomite transmission</a:t>
            </a:r>
          </a:p>
          <a:p>
            <a:r>
              <a:rPr lang="en-US" sz="2400" dirty="0"/>
              <a:t>Hand hygiene is a barrier to fomite transmission</a:t>
            </a:r>
          </a:p>
        </p:txBody>
      </p:sp>
    </p:spTree>
    <p:extLst>
      <p:ext uri="{BB962C8B-B14F-4D97-AF65-F5344CB8AC3E}">
        <p14:creationId xmlns:p14="http://schemas.microsoft.com/office/powerpoint/2010/main" val="100421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9963-1789-42D2-B12A-1D01A8D920BD}"/>
              </a:ext>
            </a:extLst>
          </p:cNvPr>
          <p:cNvSpPr>
            <a:spLocks noGrp="1"/>
          </p:cNvSpPr>
          <p:nvPr>
            <p:ph type="title"/>
          </p:nvPr>
        </p:nvSpPr>
        <p:spPr/>
        <p:txBody>
          <a:bodyPr/>
          <a:lstStyle/>
          <a:p>
            <a:r>
              <a:rPr lang="en-US" dirty="0"/>
              <a:t>Fomite transmission summary</a:t>
            </a:r>
          </a:p>
        </p:txBody>
      </p:sp>
      <p:sp>
        <p:nvSpPr>
          <p:cNvPr id="3" name="Content Placeholder 2">
            <a:extLst>
              <a:ext uri="{FF2B5EF4-FFF2-40B4-BE49-F238E27FC236}">
                <a16:creationId xmlns:a16="http://schemas.microsoft.com/office/drawing/2014/main" id="{6531DA5E-F0DA-4C10-BC1C-63A5C2E8292F}"/>
              </a:ext>
            </a:extLst>
          </p:cNvPr>
          <p:cNvSpPr>
            <a:spLocks noGrp="1"/>
          </p:cNvSpPr>
          <p:nvPr>
            <p:ph idx="1"/>
          </p:nvPr>
        </p:nvSpPr>
        <p:spPr/>
        <p:txBody>
          <a:bodyPr/>
          <a:lstStyle/>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 can be infected with SARS-CoV-2 through contact with surfaces. </a:t>
            </a:r>
          </a:p>
          <a:p>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ased on available epidemiological data and studies of environmental transmission factors, surface transmission is not the main route by which SARS-CoV-2 spreads, and the risk is considered to be low. </a:t>
            </a: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principal mode by which people are infected with SARS-CoV-2 is through exposure to respiratory droplets carrying infectious virus. </a:t>
            </a: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risk of fomite transmission can be reduced by wearing masks consistently and correctly, practicing hand hygiene, cleaning, and taking other measures to maintain healthy facilities.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343050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04DE-EA2D-4B9C-AFDC-952CD042609B}"/>
              </a:ext>
            </a:extLst>
          </p:cNvPr>
          <p:cNvSpPr>
            <a:spLocks noGrp="1"/>
          </p:cNvSpPr>
          <p:nvPr>
            <p:ph type="title"/>
          </p:nvPr>
        </p:nvSpPr>
        <p:spPr/>
        <p:txBody>
          <a:bodyPr/>
          <a:lstStyle/>
          <a:p>
            <a:br>
              <a:rPr lang="en-US" sz="3200" b="1" kern="0" dirty="0">
                <a:solidFill>
                  <a:srgbClr val="073763"/>
                </a:solidFill>
                <a:effectLst/>
                <a:latin typeface="Calibri" panose="020F0502020204030204" pitchFamily="34" charset="0"/>
              </a:rPr>
            </a:br>
            <a:r>
              <a:rPr lang="en-US" sz="2800" b="1" kern="0" dirty="0">
                <a:solidFill>
                  <a:srgbClr val="073763"/>
                </a:solidFill>
                <a:effectLst/>
                <a:latin typeface="Calibri" panose="020F0502020204030204" pitchFamily="34" charset="0"/>
              </a:rPr>
              <a:t>Appendix 3: </a:t>
            </a:r>
            <a:br>
              <a:rPr lang="en-US" sz="2800" b="1" kern="0" dirty="0">
                <a:solidFill>
                  <a:srgbClr val="073763"/>
                </a:solidFill>
                <a:effectLst/>
                <a:latin typeface="Calibri" panose="020F0502020204030204" pitchFamily="34" charset="0"/>
              </a:rPr>
            </a:br>
            <a:r>
              <a:rPr lang="en-US" sz="2800" b="1" kern="0" dirty="0">
                <a:solidFill>
                  <a:srgbClr val="073763"/>
                </a:solidFill>
                <a:effectLst/>
                <a:latin typeface="Calibri" panose="020F0502020204030204" pitchFamily="34" charset="0"/>
              </a:rPr>
              <a:t>Student and Staff Required Education and Training</a:t>
            </a:r>
            <a:br>
              <a:rPr lang="en-US" sz="3200" b="1" kern="0" dirty="0">
                <a:solidFill>
                  <a:srgbClr val="073763"/>
                </a:solidFill>
                <a:effectLst/>
                <a:latin typeface="Calibri" panose="020F0502020204030204" pitchFamily="34" charset="0"/>
              </a:rPr>
            </a:br>
            <a:endParaRPr lang="en-US" sz="3200" dirty="0"/>
          </a:p>
        </p:txBody>
      </p:sp>
      <p:sp>
        <p:nvSpPr>
          <p:cNvPr id="3" name="Content Placeholder 2">
            <a:extLst>
              <a:ext uri="{FF2B5EF4-FFF2-40B4-BE49-F238E27FC236}">
                <a16:creationId xmlns:a16="http://schemas.microsoft.com/office/drawing/2014/main" id="{75854982-C907-4602-9110-51DD277042ED}"/>
              </a:ext>
            </a:extLst>
          </p:cNvPr>
          <p:cNvSpPr>
            <a:spLocks noGrp="1"/>
          </p:cNvSpPr>
          <p:nvPr>
            <p:ph idx="1"/>
          </p:nvPr>
        </p:nvSpPr>
        <p:spPr/>
        <p:txBody>
          <a:bodyPr/>
          <a:lstStyle/>
          <a:p>
            <a:r>
              <a:rPr lang="en-US" dirty="0"/>
              <a:t>Subcontractors are considered staff for the purposes of the required education and training</a:t>
            </a:r>
          </a:p>
          <a:p>
            <a:r>
              <a:rPr lang="en-US" dirty="0"/>
              <a:t>Consult with your Health &amp; Wellness Directors for more information</a:t>
            </a:r>
          </a:p>
        </p:txBody>
      </p:sp>
    </p:spTree>
    <p:extLst>
      <p:ext uri="{BB962C8B-B14F-4D97-AF65-F5344CB8AC3E}">
        <p14:creationId xmlns:p14="http://schemas.microsoft.com/office/powerpoint/2010/main" val="416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ADAE-7DB8-439A-A444-D20CBA00A74D}"/>
              </a:ext>
            </a:extLst>
          </p:cNvPr>
          <p:cNvSpPr>
            <a:spLocks noGrp="1"/>
          </p:cNvSpPr>
          <p:nvPr>
            <p:ph type="title"/>
          </p:nvPr>
        </p:nvSpPr>
        <p:spPr>
          <a:xfrm>
            <a:off x="457200" y="274638"/>
            <a:ext cx="8229600" cy="1143000"/>
          </a:xfrm>
        </p:spPr>
        <p:txBody>
          <a:bodyPr wrap="square" anchor="ctr">
            <a:normAutofit/>
          </a:bodyPr>
          <a:lstStyle/>
          <a:p>
            <a:r>
              <a:rPr lang="en-US" dirty="0"/>
              <a:t>Webinar Objectives</a:t>
            </a:r>
            <a:endParaRPr lang="en-US"/>
          </a:p>
        </p:txBody>
      </p:sp>
      <p:graphicFrame>
        <p:nvGraphicFramePr>
          <p:cNvPr id="5" name="Content Placeholder 2">
            <a:extLst>
              <a:ext uri="{FF2B5EF4-FFF2-40B4-BE49-F238E27FC236}">
                <a16:creationId xmlns:a16="http://schemas.microsoft.com/office/drawing/2014/main" id="{49AE6B3F-CF3E-4B66-A0FD-CD377E4578D2}"/>
              </a:ext>
            </a:extLst>
          </p:cNvPr>
          <p:cNvGraphicFramePr>
            <a:graphicFrameLocks noGrp="1"/>
          </p:cNvGraphicFramePr>
          <p:nvPr>
            <p:ph idx="1"/>
            <p:extLst>
              <p:ext uri="{D42A27DB-BD31-4B8C-83A1-F6EECF244321}">
                <p14:modId xmlns:p14="http://schemas.microsoft.com/office/powerpoint/2010/main" val="25653957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93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3CB9-E8A5-4E46-90D6-4586B758AA21}"/>
              </a:ext>
            </a:extLst>
          </p:cNvPr>
          <p:cNvSpPr>
            <a:spLocks noGrp="1"/>
          </p:cNvSpPr>
          <p:nvPr>
            <p:ph type="title"/>
          </p:nvPr>
        </p:nvSpPr>
        <p:spPr/>
        <p:txBody>
          <a:bodyPr/>
          <a:lstStyle/>
          <a:p>
            <a:r>
              <a:rPr lang="en-US" sz="2800" dirty="0"/>
              <a:t>Appendix 9:  Personal Protective Equipment Requirements for Oral Health Personnel</a:t>
            </a:r>
          </a:p>
        </p:txBody>
      </p:sp>
      <p:sp>
        <p:nvSpPr>
          <p:cNvPr id="3" name="Content Placeholder 2">
            <a:extLst>
              <a:ext uri="{FF2B5EF4-FFF2-40B4-BE49-F238E27FC236}">
                <a16:creationId xmlns:a16="http://schemas.microsoft.com/office/drawing/2014/main" id="{C7C5A9BC-D777-4EFA-AAB5-4CF026C43E31}"/>
              </a:ext>
            </a:extLst>
          </p:cNvPr>
          <p:cNvSpPr>
            <a:spLocks noGrp="1"/>
          </p:cNvSpPr>
          <p:nvPr>
            <p:ph idx="1"/>
          </p:nvPr>
        </p:nvSpPr>
        <p:spPr/>
        <p:txBody>
          <a:bodyPr/>
          <a:lstStyle/>
          <a:p>
            <a:r>
              <a:rPr lang="en-US" sz="2400" dirty="0"/>
              <a:t>When performing aerosol generating procedures, OHP must wear an N95 respirator, a full-face shield, goggles, gloves, &amp; a gown</a:t>
            </a:r>
          </a:p>
          <a:p>
            <a:endParaRPr lang="en-US" sz="2400" dirty="0"/>
          </a:p>
          <a:p>
            <a:r>
              <a:rPr lang="en-US" sz="2400" dirty="0"/>
              <a:t>Follow CDC recommendations and FDA emergency use authorizations for any extended use or reuse of PPE</a:t>
            </a:r>
          </a:p>
        </p:txBody>
      </p:sp>
    </p:spTree>
    <p:extLst>
      <p:ext uri="{BB962C8B-B14F-4D97-AF65-F5344CB8AC3E}">
        <p14:creationId xmlns:p14="http://schemas.microsoft.com/office/powerpoint/2010/main" val="424237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9151-0FB6-4F61-9C4F-84BA0D8F75AC}"/>
              </a:ext>
            </a:extLst>
          </p:cNvPr>
          <p:cNvSpPr>
            <a:spLocks noGrp="1"/>
          </p:cNvSpPr>
          <p:nvPr>
            <p:ph type="title"/>
          </p:nvPr>
        </p:nvSpPr>
        <p:spPr/>
        <p:txBody>
          <a:bodyPr/>
          <a:lstStyle/>
          <a:p>
            <a:r>
              <a:rPr lang="en-US" sz="4000" dirty="0"/>
              <a:t>“Must I wear </a:t>
            </a:r>
            <a:br>
              <a:rPr lang="en-US" sz="4000" dirty="0"/>
            </a:br>
            <a:r>
              <a:rPr lang="en-US" sz="4000" dirty="0"/>
              <a:t>an N95 Respirator all day?”</a:t>
            </a:r>
          </a:p>
        </p:txBody>
      </p:sp>
      <p:sp>
        <p:nvSpPr>
          <p:cNvPr id="3" name="Content Placeholder 2">
            <a:extLst>
              <a:ext uri="{FF2B5EF4-FFF2-40B4-BE49-F238E27FC236}">
                <a16:creationId xmlns:a16="http://schemas.microsoft.com/office/drawing/2014/main" id="{225D4270-A3F8-4211-8F54-B82EE3C81991}"/>
              </a:ext>
            </a:extLst>
          </p:cNvPr>
          <p:cNvSpPr>
            <a:spLocks noGrp="1"/>
          </p:cNvSpPr>
          <p:nvPr>
            <p:ph idx="1"/>
          </p:nvPr>
        </p:nvSpPr>
        <p:spPr/>
        <p:txBody>
          <a:bodyPr/>
          <a:lstStyle/>
          <a:p>
            <a:r>
              <a:rPr lang="en-US" sz="2800" dirty="0"/>
              <a:t>Physiologic effects include changes in user’s heart rate, temperature, humidity, and subjective comfort level</a:t>
            </a:r>
          </a:p>
          <a:p>
            <a:r>
              <a:rPr lang="en-US" sz="2800" dirty="0"/>
              <a:t>Entire chain of events can lead to a sense of fatigue, faintness, and discomfort</a:t>
            </a:r>
          </a:p>
          <a:p>
            <a:r>
              <a:rPr lang="en-US" sz="2800" dirty="0"/>
              <a:t>Linked to headaches more often when worn for an extended period of time</a:t>
            </a:r>
          </a:p>
        </p:txBody>
      </p:sp>
      <p:sp>
        <p:nvSpPr>
          <p:cNvPr id="4" name="TextBox 3">
            <a:extLst>
              <a:ext uri="{FF2B5EF4-FFF2-40B4-BE49-F238E27FC236}">
                <a16:creationId xmlns:a16="http://schemas.microsoft.com/office/drawing/2014/main" id="{FF205AB5-F251-44C2-BF59-2D1940F6BECD}"/>
              </a:ext>
            </a:extLst>
          </p:cNvPr>
          <p:cNvSpPr txBox="1"/>
          <p:nvPr/>
        </p:nvSpPr>
        <p:spPr>
          <a:xfrm>
            <a:off x="2133600" y="5410200"/>
            <a:ext cx="6096000" cy="923330"/>
          </a:xfrm>
          <a:prstGeom prst="rect">
            <a:avLst/>
          </a:prstGeom>
          <a:noFill/>
        </p:spPr>
        <p:txBody>
          <a:bodyPr wrap="square" rtlCol="0">
            <a:spAutoFit/>
          </a:bodyPr>
          <a:lstStyle/>
          <a:p>
            <a:r>
              <a:rPr lang="en-US" b="1" dirty="0"/>
              <a:t>Reference:  </a:t>
            </a:r>
            <a:r>
              <a:rPr lang="en-US" dirty="0" err="1"/>
              <a:t>Bhaska</a:t>
            </a:r>
            <a:r>
              <a:rPr lang="en-US" dirty="0"/>
              <a:t> E:  Face masks and respirators for the dental health care provider:  A review. </a:t>
            </a:r>
            <a:r>
              <a:rPr lang="en-US" i="1" dirty="0"/>
              <a:t>J California Dental Association</a:t>
            </a:r>
            <a:r>
              <a:rPr lang="en-US" dirty="0"/>
              <a:t> 48:533-538, 2020</a:t>
            </a:r>
          </a:p>
        </p:txBody>
      </p:sp>
    </p:spTree>
    <p:extLst>
      <p:ext uri="{BB962C8B-B14F-4D97-AF65-F5344CB8AC3E}">
        <p14:creationId xmlns:p14="http://schemas.microsoft.com/office/powerpoint/2010/main" val="105185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22B10-02D8-40C8-BF5A-C99671FDCBCB}"/>
              </a:ext>
            </a:extLst>
          </p:cNvPr>
          <p:cNvSpPr>
            <a:spLocks noGrp="1"/>
          </p:cNvSpPr>
          <p:nvPr>
            <p:ph type="title"/>
          </p:nvPr>
        </p:nvSpPr>
        <p:spPr>
          <a:xfrm>
            <a:off x="685800" y="2133600"/>
            <a:ext cx="8229600" cy="1143000"/>
          </a:xfrm>
        </p:spPr>
        <p:txBody>
          <a:bodyPr/>
          <a:lstStyle/>
          <a:p>
            <a:r>
              <a:rPr lang="en-US" dirty="0"/>
              <a:t>What are your thoughts?</a:t>
            </a:r>
          </a:p>
        </p:txBody>
      </p:sp>
    </p:spTree>
    <p:extLst>
      <p:ext uri="{BB962C8B-B14F-4D97-AF65-F5344CB8AC3E}">
        <p14:creationId xmlns:p14="http://schemas.microsoft.com/office/powerpoint/2010/main" val="91852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A8FFC-09EA-4039-B023-3F16DCE88F85}"/>
              </a:ext>
            </a:extLst>
          </p:cNvPr>
          <p:cNvSpPr>
            <a:spLocks noGrp="1"/>
          </p:cNvSpPr>
          <p:nvPr>
            <p:ph type="title"/>
          </p:nvPr>
        </p:nvSpPr>
        <p:spPr/>
        <p:txBody>
          <a:bodyPr/>
          <a:lstStyle/>
          <a:p>
            <a:r>
              <a:rPr lang="en-US" dirty="0"/>
              <a:t>Donning &amp; Doffing Personal Protective Equipment</a:t>
            </a:r>
          </a:p>
        </p:txBody>
      </p:sp>
      <p:sp>
        <p:nvSpPr>
          <p:cNvPr id="4" name="Content Placeholder 3">
            <a:extLst>
              <a:ext uri="{FF2B5EF4-FFF2-40B4-BE49-F238E27FC236}">
                <a16:creationId xmlns:a16="http://schemas.microsoft.com/office/drawing/2014/main" id="{03CD1A2F-798B-4BFA-9977-E99F9CD29277}"/>
              </a:ext>
            </a:extLst>
          </p:cNvPr>
          <p:cNvSpPr>
            <a:spLocks noGrp="1"/>
          </p:cNvSpPr>
          <p:nvPr>
            <p:ph idx="1"/>
          </p:nvPr>
        </p:nvSpPr>
        <p:spPr/>
        <p:txBody>
          <a:bodyPr/>
          <a:lstStyle/>
          <a:p>
            <a:pPr marL="0" indent="0">
              <a:buNone/>
            </a:pPr>
            <a:r>
              <a:rPr lang="en-US" sz="1800" u="sng" dirty="0">
                <a:solidFill>
                  <a:srgbClr val="0000FF"/>
                </a:solidFill>
                <a:effectLst/>
                <a:latin typeface="Calibri" panose="020F0502020204030204" pitchFamily="34" charset="0"/>
                <a:ea typeface="Calibri" panose="020F0502020204030204" pitchFamily="34" charset="0"/>
                <a:hlinkClick r:id="rId3"/>
              </a:rPr>
              <a:t>Donning and Doffing PPE video from the CDC</a:t>
            </a:r>
            <a:endParaRPr lang="en-US" dirty="0"/>
          </a:p>
        </p:txBody>
      </p:sp>
    </p:spTree>
    <p:extLst>
      <p:ext uri="{BB962C8B-B14F-4D97-AF65-F5344CB8AC3E}">
        <p14:creationId xmlns:p14="http://schemas.microsoft.com/office/powerpoint/2010/main" val="273552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394EC-41D1-436F-AFDE-9534DCAB505B}"/>
              </a:ext>
            </a:extLst>
          </p:cNvPr>
          <p:cNvSpPr>
            <a:spLocks noGrp="1"/>
          </p:cNvSpPr>
          <p:nvPr>
            <p:ph type="title"/>
          </p:nvPr>
        </p:nvSpPr>
        <p:spPr/>
        <p:txBody>
          <a:bodyPr/>
          <a:lstStyle/>
          <a:p>
            <a:r>
              <a:rPr lang="en-US" dirty="0"/>
              <a:t>Personal Protective Equipment</a:t>
            </a:r>
          </a:p>
        </p:txBody>
      </p:sp>
      <p:graphicFrame>
        <p:nvGraphicFramePr>
          <p:cNvPr id="4" name="Content Placeholder 3">
            <a:extLst>
              <a:ext uri="{FF2B5EF4-FFF2-40B4-BE49-F238E27FC236}">
                <a16:creationId xmlns:a16="http://schemas.microsoft.com/office/drawing/2014/main" id="{29F935F3-D492-41FE-BCAF-53761E9669FA}"/>
              </a:ext>
            </a:extLst>
          </p:cNvPr>
          <p:cNvGraphicFramePr>
            <a:graphicFrameLocks noGrp="1"/>
          </p:cNvGraphicFramePr>
          <p:nvPr>
            <p:ph idx="1"/>
            <p:extLst>
              <p:ext uri="{D42A27DB-BD31-4B8C-83A1-F6EECF244321}">
                <p14:modId xmlns:p14="http://schemas.microsoft.com/office/powerpoint/2010/main" val="1867003382"/>
              </p:ext>
            </p:extLst>
          </p:nvPr>
        </p:nvGraphicFramePr>
        <p:xfrm>
          <a:off x="457200" y="1600200"/>
          <a:ext cx="8229599" cy="3657600"/>
        </p:xfrm>
        <a:graphic>
          <a:graphicData uri="http://schemas.openxmlformats.org/drawingml/2006/table">
            <a:tbl>
              <a:tblPr firstRow="1" firstCol="1" bandRow="1">
                <a:tableStyleId>{5C22544A-7EE6-4342-B048-85BDC9FD1C3A}</a:tableStyleId>
              </a:tblPr>
              <a:tblGrid>
                <a:gridCol w="1500691">
                  <a:extLst>
                    <a:ext uri="{9D8B030D-6E8A-4147-A177-3AD203B41FA5}">
                      <a16:colId xmlns:a16="http://schemas.microsoft.com/office/drawing/2014/main" val="2221558074"/>
                    </a:ext>
                  </a:extLst>
                </a:gridCol>
                <a:gridCol w="6728908">
                  <a:extLst>
                    <a:ext uri="{9D8B030D-6E8A-4147-A177-3AD203B41FA5}">
                      <a16:colId xmlns:a16="http://schemas.microsoft.com/office/drawing/2014/main" val="6413283"/>
                    </a:ext>
                  </a:extLst>
                </a:gridCol>
              </a:tblGrid>
              <a:tr h="1322062">
                <a:tc>
                  <a:txBody>
                    <a:bodyPr/>
                    <a:lstStyle/>
                    <a:p>
                      <a:pPr marL="0" marR="0" algn="ctr">
                        <a:lnSpc>
                          <a:spcPct val="107000"/>
                        </a:lnSpc>
                        <a:spcBef>
                          <a:spcPts val="0"/>
                        </a:spcBef>
                        <a:spcAft>
                          <a:spcPts val="0"/>
                        </a:spcAft>
                      </a:pPr>
                      <a:r>
                        <a:rPr lang="en-US" sz="1000">
                          <a:effectLst/>
                        </a:rPr>
                        <a:t>Face masks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endParaRPr lang="en-US" sz="10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endParaRPr lang="en-US" sz="10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r>
                        <a:rPr lang="en-US" sz="1000" u="none" strike="noStrike" dirty="0">
                          <a:effectLst/>
                        </a:rPr>
                        <a:t>In the treatment and sterilization area, OHP will wear fit-tested NIOSH-approved N95 respirators or duck-bill respirators that do not require fit testing for extended use until they become visibly contaminated.</a:t>
                      </a:r>
                      <a:endPar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3156702645"/>
                  </a:ext>
                </a:extLst>
              </a:tr>
              <a:tr h="704891">
                <a:tc>
                  <a:txBody>
                    <a:bodyPr/>
                    <a:lstStyle/>
                    <a:p>
                      <a:pPr marL="0" marR="0" algn="ctr">
                        <a:lnSpc>
                          <a:spcPct val="107000"/>
                        </a:lnSpc>
                        <a:spcBef>
                          <a:spcPts val="0"/>
                        </a:spcBef>
                        <a:spcAft>
                          <a:spcPts val="0"/>
                        </a:spcAft>
                      </a:pPr>
                      <a:r>
                        <a:rPr lang="en-US" sz="1000">
                          <a:effectLst/>
                        </a:rPr>
                        <a:t>Facial Shields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endParaRPr lang="en-US" sz="10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r>
                        <a:rPr lang="en-US" sz="1000" u="none" strike="noStrike" dirty="0">
                          <a:effectLst/>
                        </a:rPr>
                        <a:t>Facial shields provide additional coverage protection and will be worn to cover loupes, head lamps, and N95 masks. Clean after use. </a:t>
                      </a:r>
                      <a:endPar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4266267807"/>
                  </a:ext>
                </a:extLst>
              </a:tr>
              <a:tr h="1630647">
                <a:tc>
                  <a:txBody>
                    <a:bodyPr/>
                    <a:lstStyle/>
                    <a:p>
                      <a:pPr marL="0" marR="0" algn="ctr">
                        <a:lnSpc>
                          <a:spcPct val="107000"/>
                        </a:lnSpc>
                        <a:spcBef>
                          <a:spcPts val="0"/>
                        </a:spcBef>
                        <a:spcAft>
                          <a:spcPts val="0"/>
                        </a:spcAft>
                      </a:pPr>
                      <a:r>
                        <a:rPr lang="en-US" sz="1000">
                          <a:effectLst/>
                        </a:rPr>
                        <a:t>Eye Protection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endParaRPr lang="en-US" sz="10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endParaRPr lang="en-US" sz="10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r>
                        <a:rPr lang="en-US" sz="1000" u="none" strike="noStrike" dirty="0">
                          <a:effectLst/>
                        </a:rPr>
                        <a:t>Glasses or protective eyewear must be worn for protection during aerosol-generating procedures and when the ultrasonic cleaner top is off.  Reusable eye protection must be cleaned following each use and disinfected according to manufacturer’s reprocessing instructions prior to reuse.</a:t>
                      </a:r>
                      <a:endPar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3065635286"/>
                  </a:ext>
                </a:extLst>
              </a:tr>
            </a:tbl>
          </a:graphicData>
        </a:graphic>
      </p:graphicFrame>
    </p:spTree>
    <p:extLst>
      <p:ext uri="{BB962C8B-B14F-4D97-AF65-F5344CB8AC3E}">
        <p14:creationId xmlns:p14="http://schemas.microsoft.com/office/powerpoint/2010/main" val="94152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C9B1-CC3F-4FDC-8830-1DF3E1D195AC}"/>
              </a:ext>
            </a:extLst>
          </p:cNvPr>
          <p:cNvSpPr>
            <a:spLocks noGrp="1"/>
          </p:cNvSpPr>
          <p:nvPr>
            <p:ph type="title"/>
          </p:nvPr>
        </p:nvSpPr>
        <p:spPr/>
        <p:txBody>
          <a:bodyPr/>
          <a:lstStyle/>
          <a:p>
            <a:r>
              <a:rPr lang="en-US" dirty="0"/>
              <a:t>Personal Protective Equipment</a:t>
            </a:r>
          </a:p>
        </p:txBody>
      </p:sp>
      <p:graphicFrame>
        <p:nvGraphicFramePr>
          <p:cNvPr id="4" name="Content Placeholder 3">
            <a:extLst>
              <a:ext uri="{FF2B5EF4-FFF2-40B4-BE49-F238E27FC236}">
                <a16:creationId xmlns:a16="http://schemas.microsoft.com/office/drawing/2014/main" id="{3443C61D-39F1-45F8-99BF-069D967FFC12}"/>
              </a:ext>
            </a:extLst>
          </p:cNvPr>
          <p:cNvGraphicFramePr>
            <a:graphicFrameLocks noGrp="1"/>
          </p:cNvGraphicFramePr>
          <p:nvPr>
            <p:ph idx="1"/>
            <p:extLst>
              <p:ext uri="{D42A27DB-BD31-4B8C-83A1-F6EECF244321}">
                <p14:modId xmlns:p14="http://schemas.microsoft.com/office/powerpoint/2010/main" val="1575294176"/>
              </p:ext>
            </p:extLst>
          </p:nvPr>
        </p:nvGraphicFramePr>
        <p:xfrm>
          <a:off x="1603374" y="1981200"/>
          <a:ext cx="7159625" cy="2883059"/>
        </p:xfrm>
        <a:graphic>
          <a:graphicData uri="http://schemas.openxmlformats.org/drawingml/2006/table">
            <a:tbl>
              <a:tblPr firstRow="1" firstCol="1" bandRow="1">
                <a:tableStyleId>{5C22544A-7EE6-4342-B048-85BDC9FD1C3A}</a:tableStyleId>
              </a:tblPr>
              <a:tblGrid>
                <a:gridCol w="1305579">
                  <a:extLst>
                    <a:ext uri="{9D8B030D-6E8A-4147-A177-3AD203B41FA5}">
                      <a16:colId xmlns:a16="http://schemas.microsoft.com/office/drawing/2014/main" val="1045620615"/>
                    </a:ext>
                  </a:extLst>
                </a:gridCol>
                <a:gridCol w="5854046">
                  <a:extLst>
                    <a:ext uri="{9D8B030D-6E8A-4147-A177-3AD203B41FA5}">
                      <a16:colId xmlns:a16="http://schemas.microsoft.com/office/drawing/2014/main" val="29468801"/>
                    </a:ext>
                  </a:extLst>
                </a:gridCol>
              </a:tblGrid>
              <a:tr h="2883059">
                <a:tc>
                  <a:txBody>
                    <a:bodyPr/>
                    <a:lstStyle/>
                    <a:p>
                      <a:pPr marL="0" marR="0" algn="ctr">
                        <a:lnSpc>
                          <a:spcPct val="107000"/>
                        </a:lnSpc>
                        <a:spcBef>
                          <a:spcPts val="0"/>
                        </a:spcBef>
                        <a:spcAft>
                          <a:spcPts val="0"/>
                        </a:spcAft>
                      </a:pPr>
                      <a:r>
                        <a:rPr lang="en-US" sz="2000" dirty="0">
                          <a:effectLst/>
                        </a:rPr>
                        <a:t>Gloves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endParaRPr lang="en-US" sz="1400" u="none" strike="noStrike" dirty="0">
                        <a:effectLst/>
                      </a:endParaRPr>
                    </a:p>
                    <a:p>
                      <a:pPr marL="742950" marR="0" lvl="1" indent="-285750">
                        <a:lnSpc>
                          <a:spcPct val="107000"/>
                        </a:lnSpc>
                        <a:spcBef>
                          <a:spcPts val="0"/>
                        </a:spcBef>
                        <a:spcAft>
                          <a:spcPts val="0"/>
                        </a:spcAft>
                        <a:buSzPts val="900"/>
                        <a:buFont typeface="Symbol" panose="05050102010706020507" pitchFamily="18" charset="2"/>
                        <a:buChar char=""/>
                      </a:pPr>
                      <a:r>
                        <a:rPr lang="en-US" sz="1400" u="none" strike="noStrike" dirty="0">
                          <a:effectLst/>
                        </a:rPr>
                        <a:t>Put on clean, non-sterile gloves upon entry into the patient care area.  Change gloves if they become torn or heavily contaminated during the encounter.  Remove and discard gloves when leaving the patient care area and perform hand hygiene immediately afterward.</a:t>
                      </a:r>
                    </a:p>
                    <a:p>
                      <a:pPr marL="742950" marR="0" lvl="1" indent="-285750">
                        <a:lnSpc>
                          <a:spcPct val="107000"/>
                        </a:lnSpc>
                        <a:spcBef>
                          <a:spcPts val="0"/>
                        </a:spcBef>
                        <a:spcAft>
                          <a:spcPts val="0"/>
                        </a:spcAft>
                        <a:buSzPts val="900"/>
                        <a:buFont typeface="Symbol" panose="05050102010706020507" pitchFamily="18" charset="2"/>
                        <a:buChar char=""/>
                      </a:pPr>
                      <a:r>
                        <a:rPr lang="en-US" sz="1400" u="none" strike="noStrike" dirty="0">
                          <a:effectLst/>
                        </a:rPr>
                        <a:t>Wear gloves whenever carrying contaminated items to the instrument recirculation room. Wear gloves when cleaning and disinfecting anywhere in the dental facility.  Wear puncture resistant utility gloves while handling contaminated instruments in the instrument recirculation area.</a:t>
                      </a:r>
                      <a:endPar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234762163"/>
                  </a:ext>
                </a:extLst>
              </a:tr>
            </a:tbl>
          </a:graphicData>
        </a:graphic>
      </p:graphicFrame>
    </p:spTree>
    <p:extLst>
      <p:ext uri="{BB962C8B-B14F-4D97-AF65-F5344CB8AC3E}">
        <p14:creationId xmlns:p14="http://schemas.microsoft.com/office/powerpoint/2010/main" val="109770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B4FA-12BD-4718-90B5-2508AF57AAB7}"/>
              </a:ext>
            </a:extLst>
          </p:cNvPr>
          <p:cNvSpPr>
            <a:spLocks noGrp="1"/>
          </p:cNvSpPr>
          <p:nvPr>
            <p:ph type="title"/>
          </p:nvPr>
        </p:nvSpPr>
        <p:spPr/>
        <p:txBody>
          <a:bodyPr/>
          <a:lstStyle/>
          <a:p>
            <a:r>
              <a:rPr lang="en-US" dirty="0"/>
              <a:t>Personal Protective Equipment</a:t>
            </a:r>
          </a:p>
        </p:txBody>
      </p:sp>
      <p:graphicFrame>
        <p:nvGraphicFramePr>
          <p:cNvPr id="4" name="Content Placeholder 3">
            <a:extLst>
              <a:ext uri="{FF2B5EF4-FFF2-40B4-BE49-F238E27FC236}">
                <a16:creationId xmlns:a16="http://schemas.microsoft.com/office/drawing/2014/main" id="{87E31098-92B6-48DE-A624-6EFBB96AEDBC}"/>
              </a:ext>
            </a:extLst>
          </p:cNvPr>
          <p:cNvGraphicFramePr>
            <a:graphicFrameLocks noGrp="1"/>
          </p:cNvGraphicFramePr>
          <p:nvPr>
            <p:ph idx="1"/>
            <p:extLst>
              <p:ext uri="{D42A27DB-BD31-4B8C-83A1-F6EECF244321}">
                <p14:modId xmlns:p14="http://schemas.microsoft.com/office/powerpoint/2010/main" val="4049199721"/>
              </p:ext>
            </p:extLst>
          </p:nvPr>
        </p:nvGraphicFramePr>
        <p:xfrm>
          <a:off x="1603374" y="1905000"/>
          <a:ext cx="6702425" cy="2911539"/>
        </p:xfrm>
        <a:graphic>
          <a:graphicData uri="http://schemas.openxmlformats.org/drawingml/2006/table">
            <a:tbl>
              <a:tblPr firstRow="1" firstCol="1" bandRow="1">
                <a:tableStyleId>{5C22544A-7EE6-4342-B048-85BDC9FD1C3A}</a:tableStyleId>
              </a:tblPr>
              <a:tblGrid>
                <a:gridCol w="1222207">
                  <a:extLst>
                    <a:ext uri="{9D8B030D-6E8A-4147-A177-3AD203B41FA5}">
                      <a16:colId xmlns:a16="http://schemas.microsoft.com/office/drawing/2014/main" val="28756319"/>
                    </a:ext>
                  </a:extLst>
                </a:gridCol>
                <a:gridCol w="5480218">
                  <a:extLst>
                    <a:ext uri="{9D8B030D-6E8A-4147-A177-3AD203B41FA5}">
                      <a16:colId xmlns:a16="http://schemas.microsoft.com/office/drawing/2014/main" val="3465902094"/>
                    </a:ext>
                  </a:extLst>
                </a:gridCol>
              </a:tblGrid>
              <a:tr h="2714657">
                <a:tc>
                  <a:txBody>
                    <a:bodyPr/>
                    <a:lstStyle/>
                    <a:p>
                      <a:pPr marL="0" marR="0" algn="ctr">
                        <a:lnSpc>
                          <a:spcPct val="107000"/>
                        </a:lnSpc>
                        <a:spcBef>
                          <a:spcPts val="0"/>
                        </a:spcBef>
                        <a:spcAft>
                          <a:spcPts val="0"/>
                        </a:spcAft>
                      </a:pPr>
                      <a:r>
                        <a:rPr lang="en-US" sz="2400" dirty="0">
                          <a:effectLst/>
                        </a:rPr>
                        <a:t>Gowns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r>
                        <a:rPr lang="en-US" sz="1600" u="none" strike="noStrike" dirty="0">
                          <a:effectLst/>
                        </a:rPr>
                        <a:t>Nonsterile, disposable gowns are appropriate for use by OHP. Disposable gowns are not typically amenable to being doffed and reused because the ties and fasteners typically break during doffing. However, they may have extended use until they are worn during an aerosol-generating procedure or become visibly soiled. Gowns will be discarded after aerosol generating procedures.  Otherwise, OWP will use their judgment regarding when to discard their gowns.</a:t>
                      </a:r>
                      <a:endPar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897816809"/>
                  </a:ext>
                </a:extLst>
              </a:tr>
            </a:tbl>
          </a:graphicData>
        </a:graphic>
      </p:graphicFrame>
      <p:graphicFrame>
        <p:nvGraphicFramePr>
          <p:cNvPr id="5" name="Table 4">
            <a:extLst>
              <a:ext uri="{FF2B5EF4-FFF2-40B4-BE49-F238E27FC236}">
                <a16:creationId xmlns:a16="http://schemas.microsoft.com/office/drawing/2014/main" id="{FD5D2E05-2EC5-49FF-A5EE-39E056B7F899}"/>
              </a:ext>
            </a:extLst>
          </p:cNvPr>
          <p:cNvGraphicFramePr>
            <a:graphicFrameLocks noGrp="1"/>
          </p:cNvGraphicFramePr>
          <p:nvPr>
            <p:extLst>
              <p:ext uri="{D42A27DB-BD31-4B8C-83A1-F6EECF244321}">
                <p14:modId xmlns:p14="http://schemas.microsoft.com/office/powerpoint/2010/main" val="2518946593"/>
              </p:ext>
            </p:extLst>
          </p:nvPr>
        </p:nvGraphicFramePr>
        <p:xfrm>
          <a:off x="1603374" y="4800600"/>
          <a:ext cx="6702426" cy="1346010"/>
        </p:xfrm>
        <a:graphic>
          <a:graphicData uri="http://schemas.openxmlformats.org/drawingml/2006/table">
            <a:tbl>
              <a:tblPr firstRow="1" firstCol="1" bandRow="1">
                <a:tableStyleId>{5C22544A-7EE6-4342-B048-85BDC9FD1C3A}</a:tableStyleId>
              </a:tblPr>
              <a:tblGrid>
                <a:gridCol w="1222207">
                  <a:extLst>
                    <a:ext uri="{9D8B030D-6E8A-4147-A177-3AD203B41FA5}">
                      <a16:colId xmlns:a16="http://schemas.microsoft.com/office/drawing/2014/main" val="1709065408"/>
                    </a:ext>
                  </a:extLst>
                </a:gridCol>
                <a:gridCol w="5480219">
                  <a:extLst>
                    <a:ext uri="{9D8B030D-6E8A-4147-A177-3AD203B41FA5}">
                      <a16:colId xmlns:a16="http://schemas.microsoft.com/office/drawing/2014/main" val="2953195542"/>
                    </a:ext>
                  </a:extLst>
                </a:gridCol>
              </a:tblGrid>
              <a:tr h="0">
                <a:tc>
                  <a:txBody>
                    <a:bodyPr/>
                    <a:lstStyle/>
                    <a:p>
                      <a:pPr marL="0" marR="0" algn="ctr">
                        <a:lnSpc>
                          <a:spcPct val="107000"/>
                        </a:lnSpc>
                        <a:spcBef>
                          <a:spcPts val="0"/>
                        </a:spcBef>
                        <a:spcAft>
                          <a:spcPts val="0"/>
                        </a:spcAft>
                      </a:pPr>
                      <a:r>
                        <a:rPr lang="en-US" sz="1800" dirty="0">
                          <a:effectLst/>
                        </a:rPr>
                        <a:t>Head and shoe coverings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r>
                        <a:rPr lang="en-US" sz="1600" u="none" strike="noStrike" dirty="0">
                          <a:effectLst/>
                        </a:rPr>
                        <a:t>Head covers are not standard or required PPE but should be worn during aerosol- generating procedures. Shoe coverings are not standard or required PPE but may be worn optionally at the OHP’s discretion. </a:t>
                      </a:r>
                      <a:endPar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2854854214"/>
                  </a:ext>
                </a:extLst>
              </a:tr>
            </a:tbl>
          </a:graphicData>
        </a:graphic>
      </p:graphicFrame>
    </p:spTree>
    <p:extLst>
      <p:ext uri="{BB962C8B-B14F-4D97-AF65-F5344CB8AC3E}">
        <p14:creationId xmlns:p14="http://schemas.microsoft.com/office/powerpoint/2010/main" val="370073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AEACBB-E5E9-4D33-B8A3-5D47670A3064}"/>
              </a:ext>
            </a:extLst>
          </p:cNvPr>
          <p:cNvGraphicFramePr>
            <a:graphicFrameLocks noGrp="1"/>
          </p:cNvGraphicFramePr>
          <p:nvPr>
            <p:ph idx="4294967295"/>
            <p:extLst>
              <p:ext uri="{D42A27DB-BD31-4B8C-83A1-F6EECF244321}">
                <p14:modId xmlns:p14="http://schemas.microsoft.com/office/powerpoint/2010/main" val="3802279020"/>
              </p:ext>
            </p:extLst>
          </p:nvPr>
        </p:nvGraphicFramePr>
        <p:xfrm>
          <a:off x="1335087" y="1981200"/>
          <a:ext cx="6473825" cy="2650617"/>
        </p:xfrm>
        <a:graphic>
          <a:graphicData uri="http://schemas.openxmlformats.org/drawingml/2006/table">
            <a:tbl>
              <a:tblPr firstRow="1" firstCol="1" bandRow="1">
                <a:tableStyleId>{5C22544A-7EE6-4342-B048-85BDC9FD1C3A}</a:tableStyleId>
              </a:tblPr>
              <a:tblGrid>
                <a:gridCol w="1180521">
                  <a:extLst>
                    <a:ext uri="{9D8B030D-6E8A-4147-A177-3AD203B41FA5}">
                      <a16:colId xmlns:a16="http://schemas.microsoft.com/office/drawing/2014/main" val="1434173246"/>
                    </a:ext>
                  </a:extLst>
                </a:gridCol>
                <a:gridCol w="5293304">
                  <a:extLst>
                    <a:ext uri="{9D8B030D-6E8A-4147-A177-3AD203B41FA5}">
                      <a16:colId xmlns:a16="http://schemas.microsoft.com/office/drawing/2014/main" val="768940122"/>
                    </a:ext>
                  </a:extLst>
                </a:gridCol>
              </a:tblGrid>
              <a:tr h="2475389">
                <a:tc>
                  <a:txBody>
                    <a:bodyPr/>
                    <a:lstStyle/>
                    <a:p>
                      <a:pPr marL="0" marR="0" algn="ctr">
                        <a:lnSpc>
                          <a:spcPct val="107000"/>
                        </a:lnSpc>
                        <a:spcBef>
                          <a:spcPts val="0"/>
                        </a:spcBef>
                        <a:spcAft>
                          <a:spcPts val="0"/>
                        </a:spcAft>
                      </a:pPr>
                      <a:r>
                        <a:rPr lang="en-US" sz="2000" dirty="0">
                          <a:effectLst/>
                        </a:rPr>
                        <a:t>Hand Hygiene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nchor="ctr"/>
                </a:tc>
                <a:tc>
                  <a:txBody>
                    <a:bodyPr/>
                    <a:lstStyle/>
                    <a:p>
                      <a:pPr marL="742950" marR="0" lvl="1" indent="-285750">
                        <a:lnSpc>
                          <a:spcPct val="107000"/>
                        </a:lnSpc>
                        <a:spcBef>
                          <a:spcPts val="0"/>
                        </a:spcBef>
                        <a:spcAft>
                          <a:spcPts val="0"/>
                        </a:spcAft>
                        <a:buSzPts val="900"/>
                        <a:buFont typeface="Symbol" panose="05050102010706020507" pitchFamily="18" charset="2"/>
                        <a:buChar char=""/>
                      </a:pPr>
                      <a:r>
                        <a:rPr lang="en-US" sz="1600" u="none" strike="noStrike" dirty="0">
                          <a:effectLst/>
                        </a:rPr>
                        <a:t>OHP must perform hand hygiene before and after all patient contact, contact with potentially infectious material, and before putting on and after removing PPE, including gloves.</a:t>
                      </a:r>
                    </a:p>
                    <a:p>
                      <a:pPr marL="742950" marR="0" lvl="1" indent="-285750">
                        <a:lnSpc>
                          <a:spcPct val="107000"/>
                        </a:lnSpc>
                        <a:spcBef>
                          <a:spcPts val="0"/>
                        </a:spcBef>
                        <a:spcAft>
                          <a:spcPts val="0"/>
                        </a:spcAft>
                        <a:buSzPts val="900"/>
                        <a:buFont typeface="Symbol" panose="05050102010706020507" pitchFamily="18" charset="2"/>
                        <a:buChar char=""/>
                      </a:pPr>
                      <a:r>
                        <a:rPr lang="en-US" sz="1600" u="none" strike="noStrike" dirty="0">
                          <a:effectLst/>
                        </a:rPr>
                        <a:t>OHP will perform hand hygiene by using hand sanitizer or washing hands with soap and water for at least 20 seconds. If hands are visibly soiled, use soap and water.</a:t>
                      </a:r>
                    </a:p>
                    <a:p>
                      <a:pPr marL="742950" marR="0" lvl="1" indent="-285750">
                        <a:lnSpc>
                          <a:spcPct val="107000"/>
                        </a:lnSpc>
                        <a:spcBef>
                          <a:spcPts val="0"/>
                        </a:spcBef>
                        <a:spcAft>
                          <a:spcPts val="0"/>
                        </a:spcAft>
                        <a:buSzPts val="900"/>
                        <a:buFont typeface="Symbol" panose="05050102010706020507" pitchFamily="18" charset="2"/>
                        <a:buChar char=""/>
                      </a:pPr>
                      <a:r>
                        <a:rPr lang="en-US" sz="1600" u="none" strike="noStrike" dirty="0">
                          <a:effectLst/>
                        </a:rPr>
                        <a:t>Make hand sanitizer available to students.</a:t>
                      </a:r>
                      <a:endPar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2693841365"/>
                  </a:ext>
                </a:extLst>
              </a:tr>
            </a:tbl>
          </a:graphicData>
        </a:graphic>
      </p:graphicFrame>
    </p:spTree>
    <p:extLst>
      <p:ext uri="{BB962C8B-B14F-4D97-AF65-F5344CB8AC3E}">
        <p14:creationId xmlns:p14="http://schemas.microsoft.com/office/powerpoint/2010/main" val="165670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64D40C9-F8D1-4D8D-A114-E142D6C1C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34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09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7F43C834-7AAD-4575-94D5-61105BA33F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925" y="0"/>
            <a:ext cx="4994275" cy="650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3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84CC-5F3A-4365-B36A-E497E88C9FD7}"/>
              </a:ext>
            </a:extLst>
          </p:cNvPr>
          <p:cNvSpPr>
            <a:spLocks noGrp="1"/>
          </p:cNvSpPr>
          <p:nvPr>
            <p:ph type="title"/>
          </p:nvPr>
        </p:nvSpPr>
        <p:spPr>
          <a:xfrm>
            <a:off x="457200" y="274638"/>
            <a:ext cx="8229600" cy="1143000"/>
          </a:xfrm>
        </p:spPr>
        <p:txBody>
          <a:bodyPr wrap="square" anchor="ctr">
            <a:normAutofit/>
          </a:bodyPr>
          <a:lstStyle/>
          <a:p>
            <a:r>
              <a:rPr lang="en-US" dirty="0"/>
              <a:t>Timeline to today</a:t>
            </a:r>
            <a:endParaRPr lang="en-US"/>
          </a:p>
        </p:txBody>
      </p:sp>
      <p:graphicFrame>
        <p:nvGraphicFramePr>
          <p:cNvPr id="5" name="Content Placeholder 2">
            <a:extLst>
              <a:ext uri="{FF2B5EF4-FFF2-40B4-BE49-F238E27FC236}">
                <a16:creationId xmlns:a16="http://schemas.microsoft.com/office/drawing/2014/main" id="{6A00E80E-01B2-4832-B956-050CF0B5FA4E}"/>
              </a:ext>
            </a:extLst>
          </p:cNvPr>
          <p:cNvGraphicFramePr>
            <a:graphicFrameLocks noGrp="1"/>
          </p:cNvGraphicFramePr>
          <p:nvPr>
            <p:ph idx="1"/>
            <p:extLst>
              <p:ext uri="{D42A27DB-BD31-4B8C-83A1-F6EECF244321}">
                <p14:modId xmlns:p14="http://schemas.microsoft.com/office/powerpoint/2010/main" val="32716371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49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D141-1501-457E-AAB7-0580104F18AA}"/>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a:t>Job Corps Program Information Notices (PIN)</a:t>
            </a:r>
          </a:p>
        </p:txBody>
      </p:sp>
      <p:sp>
        <p:nvSpPr>
          <p:cNvPr id="3" name="Content Placeholder 2">
            <a:extLst>
              <a:ext uri="{FF2B5EF4-FFF2-40B4-BE49-F238E27FC236}">
                <a16:creationId xmlns:a16="http://schemas.microsoft.com/office/drawing/2014/main" id="{16CF218E-BCFA-4380-A14F-DB1E3BAA7242}"/>
              </a:ext>
            </a:extLst>
          </p:cNvPr>
          <p:cNvSpPr>
            <a:spLocks noGrp="1"/>
          </p:cNvSpPr>
          <p:nvPr>
            <p:ph sz="half" idx="1"/>
          </p:nvPr>
        </p:nvSpPr>
        <p:spPr>
          <a:xfrm>
            <a:off x="457200" y="1600200"/>
            <a:ext cx="4038600" cy="4525963"/>
          </a:xfrm>
        </p:spPr>
        <p:txBody>
          <a:bodyPr wrap="square" anchor="t">
            <a:normAutofit/>
          </a:bodyPr>
          <a:lstStyle/>
          <a:p>
            <a:pPr marL="0" indent="0">
              <a:lnSpc>
                <a:spcPct val="90000"/>
              </a:lnSpc>
              <a:spcBef>
                <a:spcPts val="0"/>
              </a:spcBef>
              <a:spcAft>
                <a:spcPts val="600"/>
              </a:spcAft>
              <a:buNone/>
            </a:pPr>
            <a:r>
              <a:rPr lang="en-US" sz="1300" dirty="0"/>
              <a:t> </a:t>
            </a:r>
          </a:p>
          <a:p>
            <a:pPr marL="0">
              <a:lnSpc>
                <a:spcPct val="90000"/>
              </a:lnSpc>
              <a:spcBef>
                <a:spcPts val="0"/>
              </a:spcBef>
              <a:spcAft>
                <a:spcPts val="600"/>
              </a:spcAft>
            </a:pPr>
            <a:r>
              <a:rPr lang="en-US" sz="1300" dirty="0"/>
              <a:t>PIN 21-01 requires centers to determine students’ COVID-19 vaccination status and requires students to get vaccinated or follow enhanced testing, masking, and quarantine requirements. </a:t>
            </a:r>
          </a:p>
          <a:p>
            <a:pPr marL="0">
              <a:lnSpc>
                <a:spcPct val="90000"/>
              </a:lnSpc>
              <a:spcBef>
                <a:spcPts val="0"/>
              </a:spcBef>
              <a:spcAft>
                <a:spcPts val="600"/>
              </a:spcAft>
            </a:pPr>
            <a:r>
              <a:rPr lang="en-US" sz="1300" dirty="0"/>
              <a:t> </a:t>
            </a:r>
          </a:p>
          <a:p>
            <a:pPr marL="0">
              <a:lnSpc>
                <a:spcPct val="90000"/>
              </a:lnSpc>
              <a:spcBef>
                <a:spcPts val="0"/>
              </a:spcBef>
              <a:spcAft>
                <a:spcPts val="600"/>
              </a:spcAft>
            </a:pPr>
            <a:r>
              <a:rPr lang="en-US" sz="1300" dirty="0"/>
              <a:t>PIN 21-02 describes new testing, masking and quarantine requirements for fully vaccinated students, partially vaccinated students and unvaccinated students. </a:t>
            </a:r>
          </a:p>
          <a:p>
            <a:pPr marL="0">
              <a:lnSpc>
                <a:spcPct val="90000"/>
              </a:lnSpc>
              <a:spcBef>
                <a:spcPts val="0"/>
              </a:spcBef>
              <a:spcAft>
                <a:spcPts val="600"/>
              </a:spcAft>
            </a:pPr>
            <a:endParaRPr lang="en-US" sz="1300" dirty="0"/>
          </a:p>
          <a:p>
            <a:pPr marL="0">
              <a:lnSpc>
                <a:spcPct val="90000"/>
              </a:lnSpc>
              <a:spcBef>
                <a:spcPts val="0"/>
              </a:spcBef>
              <a:spcAft>
                <a:spcPts val="600"/>
              </a:spcAft>
            </a:pPr>
            <a:r>
              <a:rPr lang="en-US" sz="1300" dirty="0"/>
              <a:t>PIN 21-03 outlines the protocol for returning nonresidential students to on-center learning. </a:t>
            </a:r>
          </a:p>
          <a:p>
            <a:pPr marL="0">
              <a:lnSpc>
                <a:spcPct val="90000"/>
              </a:lnSpc>
              <a:spcBef>
                <a:spcPts val="0"/>
              </a:spcBef>
              <a:spcAft>
                <a:spcPts val="600"/>
              </a:spcAft>
            </a:pPr>
            <a:endParaRPr lang="en-US" sz="1300" dirty="0"/>
          </a:p>
          <a:p>
            <a:pPr marL="0">
              <a:lnSpc>
                <a:spcPct val="90000"/>
              </a:lnSpc>
              <a:spcBef>
                <a:spcPts val="0"/>
              </a:spcBef>
              <a:spcAft>
                <a:spcPts val="600"/>
              </a:spcAft>
            </a:pPr>
            <a:r>
              <a:rPr lang="en-US" sz="1300" dirty="0"/>
              <a:t>PIN 20-08 contains the Job Corps Center Resumption of Physical Center Operations Checklist for COVID-19 and was released September 2020. </a:t>
            </a:r>
          </a:p>
        </p:txBody>
      </p:sp>
      <p:pic>
        <p:nvPicPr>
          <p:cNvPr id="1026" name="Picture 2" descr="See the source image">
            <a:extLst>
              <a:ext uri="{FF2B5EF4-FFF2-40B4-BE49-F238E27FC236}">
                <a16:creationId xmlns:a16="http://schemas.microsoft.com/office/drawing/2014/main" id="{24834986-BC1F-4505-8C58-D62D9694A4AF}"/>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727021"/>
            <a:ext cx="4038600" cy="227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7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F96-3B26-49EE-99AA-FE8035145F4C}"/>
              </a:ext>
            </a:extLst>
          </p:cNvPr>
          <p:cNvSpPr>
            <a:spLocks noGrp="1"/>
          </p:cNvSpPr>
          <p:nvPr>
            <p:ph type="title"/>
          </p:nvPr>
        </p:nvSpPr>
        <p:spPr>
          <a:xfrm>
            <a:off x="457200" y="274638"/>
            <a:ext cx="8229600" cy="1143000"/>
          </a:xfrm>
        </p:spPr>
        <p:txBody>
          <a:bodyPr wrap="square" anchor="ctr">
            <a:normAutofit/>
          </a:bodyPr>
          <a:lstStyle/>
          <a:p>
            <a:r>
              <a:rPr lang="en-US" dirty="0"/>
              <a:t>COVID-19 Protocols for Wellness</a:t>
            </a:r>
            <a:endParaRPr lang="en-US"/>
          </a:p>
        </p:txBody>
      </p:sp>
      <p:pic>
        <p:nvPicPr>
          <p:cNvPr id="6" name="Content Placeholder 5" descr="Graphical user interface, application, Word&#10;&#10;Description automatically generated">
            <a:extLst>
              <a:ext uri="{FF2B5EF4-FFF2-40B4-BE49-F238E27FC236}">
                <a16:creationId xmlns:a16="http://schemas.microsoft.com/office/drawing/2014/main" id="{BB2998D5-73B3-492E-AA3B-853F46F8516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5849" t="20825" r="16981" b="32215"/>
          <a:stretch/>
        </p:blipFill>
        <p:spPr>
          <a:xfrm>
            <a:off x="146959" y="2286000"/>
            <a:ext cx="4218209" cy="2362199"/>
          </a:xfrm>
        </p:spPr>
      </p:pic>
      <p:graphicFrame>
        <p:nvGraphicFramePr>
          <p:cNvPr id="5" name="Content Placeholder 2">
            <a:extLst>
              <a:ext uri="{FF2B5EF4-FFF2-40B4-BE49-F238E27FC236}">
                <a16:creationId xmlns:a16="http://schemas.microsoft.com/office/drawing/2014/main" id="{E6A709BE-3C8C-4F77-8D13-85F1E265847F}"/>
              </a:ext>
            </a:extLst>
          </p:cNvPr>
          <p:cNvGraphicFramePr>
            <a:graphicFrameLocks noGrp="1"/>
          </p:cNvGraphicFramePr>
          <p:nvPr>
            <p:ph sz="half" idx="2"/>
            <p:extLst>
              <p:ext uri="{D42A27DB-BD31-4B8C-83A1-F6EECF244321}">
                <p14:modId xmlns:p14="http://schemas.microsoft.com/office/powerpoint/2010/main" val="236795256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92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B6A5-3F87-42C0-8B16-FAC34DB9BC9A}"/>
              </a:ext>
            </a:extLst>
          </p:cNvPr>
          <p:cNvSpPr>
            <a:spLocks noGrp="1"/>
          </p:cNvSpPr>
          <p:nvPr>
            <p:ph type="title"/>
          </p:nvPr>
        </p:nvSpPr>
        <p:spPr/>
        <p:txBody>
          <a:bodyPr/>
          <a:lstStyle/>
          <a:p>
            <a:pPr algn="ctr"/>
            <a:r>
              <a:rPr lang="en-US" dirty="0"/>
              <a:t>Oral Health Protocol</a:t>
            </a:r>
          </a:p>
        </p:txBody>
      </p:sp>
      <p:sp>
        <p:nvSpPr>
          <p:cNvPr id="3" name="Content Placeholder 2">
            <a:extLst>
              <a:ext uri="{FF2B5EF4-FFF2-40B4-BE49-F238E27FC236}">
                <a16:creationId xmlns:a16="http://schemas.microsoft.com/office/drawing/2014/main" id="{0FAEF5EC-E9DC-459B-9310-AD7035FECAF8}"/>
              </a:ext>
            </a:extLst>
          </p:cNvPr>
          <p:cNvSpPr>
            <a:spLocks noGrp="1"/>
          </p:cNvSpPr>
          <p:nvPr>
            <p:ph sz="half" idx="2"/>
          </p:nvPr>
        </p:nvSpPr>
        <p:spPr/>
        <p:txBody>
          <a:bodyPr>
            <a:normAutofit/>
          </a:bodyPr>
          <a:lstStyle/>
          <a:p>
            <a:pPr marL="0">
              <a:lnSpc>
                <a:spcPct val="107000"/>
              </a:lnSpc>
              <a:spcBef>
                <a:spcPts val="900"/>
              </a:spcBef>
              <a:spcAft>
                <a:spcPts val="900"/>
              </a:spcAft>
            </a:pPr>
            <a:r>
              <a:rPr lang="en-US" sz="1650" dirty="0">
                <a:latin typeface="Calibri" panose="020F0502020204030204" pitchFamily="34" charset="0"/>
                <a:ea typeface="Calibri" panose="020F0502020204030204" pitchFamily="34" charset="0"/>
                <a:cs typeface="Calibri" panose="020F0502020204030204" pitchFamily="34" charset="0"/>
              </a:rPr>
              <a:t>Updated with information from the Centers for Disease Control and Prevention (CDC), Occupational Safety and Health Administration (OSHA). </a:t>
            </a:r>
          </a:p>
          <a:p>
            <a:pPr marL="0">
              <a:lnSpc>
                <a:spcPct val="107000"/>
              </a:lnSpc>
              <a:spcBef>
                <a:spcPts val="900"/>
              </a:spcBef>
              <a:spcAft>
                <a:spcPts val="900"/>
              </a:spcAft>
            </a:pPr>
            <a:r>
              <a:rPr lang="en-US" sz="1650" dirty="0">
                <a:latin typeface="Calibri" panose="020F0502020204030204" pitchFamily="34" charset="0"/>
                <a:ea typeface="Calibri" panose="020F0502020204030204" pitchFamily="34" charset="0"/>
                <a:cs typeface="Calibri" panose="020F0502020204030204" pitchFamily="34" charset="0"/>
              </a:rPr>
              <a:t>Take responsibility to stay up-to-date with your center procedures and state and local guidelines and regulations following whichever regulations are the most restrictive.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350" dirty="0">
                <a:latin typeface="Calibri" panose="020F0502020204030204" pitchFamily="34" charset="0"/>
                <a:ea typeface="Calibri" panose="020F0502020204030204" pitchFamily="34" charset="0"/>
              </a:rPr>
              <a:t> </a:t>
            </a:r>
            <a:endParaRPr lang="en-US" dirty="0"/>
          </a:p>
        </p:txBody>
      </p:sp>
      <p:sp>
        <p:nvSpPr>
          <p:cNvPr id="6" name="Text Placeholder 5">
            <a:extLst>
              <a:ext uri="{FF2B5EF4-FFF2-40B4-BE49-F238E27FC236}">
                <a16:creationId xmlns:a16="http://schemas.microsoft.com/office/drawing/2014/main" id="{1F13A983-D1F6-4E24-A052-775F7B9EF2E8}"/>
              </a:ext>
            </a:extLst>
          </p:cNvPr>
          <p:cNvSpPr>
            <a:spLocks noGrp="1"/>
          </p:cNvSpPr>
          <p:nvPr>
            <p:ph type="body" sz="quarter" idx="3"/>
          </p:nvPr>
        </p:nvSpPr>
        <p:spPr/>
        <p:txBody>
          <a:bodyPr/>
          <a:lstStyle/>
          <a:p>
            <a:pPr algn="ctr"/>
            <a:r>
              <a:rPr lang="en-US" dirty="0"/>
              <a:t>4 Sections</a:t>
            </a:r>
          </a:p>
        </p:txBody>
      </p:sp>
      <p:sp>
        <p:nvSpPr>
          <p:cNvPr id="4" name="Content Placeholder 3">
            <a:extLst>
              <a:ext uri="{FF2B5EF4-FFF2-40B4-BE49-F238E27FC236}">
                <a16:creationId xmlns:a16="http://schemas.microsoft.com/office/drawing/2014/main" id="{4D47929A-6C61-443E-81E1-97CD19851382}"/>
              </a:ext>
            </a:extLst>
          </p:cNvPr>
          <p:cNvSpPr>
            <a:spLocks noGrp="1"/>
          </p:cNvSpPr>
          <p:nvPr>
            <p:ph sz="quarter" idx="4"/>
          </p:nvPr>
        </p:nvSpPr>
        <p:spPr/>
        <p:txBody>
          <a:bodyPr>
            <a:normAutofit/>
          </a:bodyPr>
          <a:lstStyle/>
          <a:p>
            <a:pPr marL="385763" indent="-385763">
              <a:buAutoNum type="arabicParenR"/>
            </a:pPr>
            <a:r>
              <a:rPr lang="en-US" sz="1600" dirty="0">
                <a:latin typeface="Calibri" panose="020F0502020204030204" pitchFamily="34" charset="0"/>
                <a:ea typeface="Calibri" panose="020F0502020204030204" pitchFamily="34" charset="0"/>
              </a:rPr>
              <a:t>Considerations and Logistics for Students Returning to Center</a:t>
            </a:r>
          </a:p>
          <a:p>
            <a:pPr marL="385763" indent="-385763">
              <a:buAutoNum type="arabicParenR"/>
            </a:pPr>
            <a:endParaRPr lang="en-US" sz="1600" dirty="0">
              <a:latin typeface="Calibri" panose="020F0502020204030204" pitchFamily="34" charset="0"/>
              <a:ea typeface="Calibri" panose="020F0502020204030204" pitchFamily="34" charset="0"/>
            </a:endParaRPr>
          </a:p>
          <a:p>
            <a:pPr marL="385763" indent="-385763">
              <a:buAutoNum type="arabicParenR"/>
            </a:pPr>
            <a:r>
              <a:rPr lang="en-US" sz="1600" dirty="0">
                <a:latin typeface="Calibri" panose="020F0502020204030204" pitchFamily="34" charset="0"/>
                <a:ea typeface="Calibri" panose="020F0502020204030204" pitchFamily="34" charset="0"/>
              </a:rPr>
              <a:t>Scope of oral health services</a:t>
            </a:r>
          </a:p>
          <a:p>
            <a:pPr marL="385763" indent="-385763">
              <a:buAutoNum type="arabicParenR"/>
            </a:pPr>
            <a:endParaRPr lang="en-US" sz="1600" dirty="0">
              <a:latin typeface="Calibri" panose="020F0502020204030204" pitchFamily="34" charset="0"/>
              <a:ea typeface="Calibri" panose="020F0502020204030204" pitchFamily="34" charset="0"/>
            </a:endParaRPr>
          </a:p>
          <a:p>
            <a:pPr marL="385763" indent="-385763">
              <a:buAutoNum type="arabicParenR"/>
            </a:pPr>
            <a:r>
              <a:rPr lang="en-US" sz="1600" dirty="0">
                <a:latin typeface="Calibri" panose="020F0502020204030204" pitchFamily="34" charset="0"/>
                <a:ea typeface="Calibri" panose="020F0502020204030204" pitchFamily="34" charset="0"/>
              </a:rPr>
              <a:t>Minimizing COVID-19 risk exposure during and post-aerosol generating oral health procedures protocol</a:t>
            </a:r>
          </a:p>
          <a:p>
            <a:pPr marL="385763" indent="-385763">
              <a:buAutoNum type="arabicParenR"/>
            </a:pPr>
            <a:endParaRPr lang="en-US" sz="1600" dirty="0">
              <a:latin typeface="Calibri" panose="020F0502020204030204" pitchFamily="34" charset="0"/>
              <a:ea typeface="Calibri" panose="020F0502020204030204" pitchFamily="34" charset="0"/>
            </a:endParaRPr>
          </a:p>
          <a:p>
            <a:pPr marL="385763" indent="-385763">
              <a:buAutoNum type="arabicParenR"/>
            </a:pPr>
            <a:r>
              <a:rPr lang="en-US" sz="1600" dirty="0">
                <a:effectLst/>
                <a:latin typeface="Calibri" panose="020F0502020204030204" pitchFamily="34" charset="0"/>
                <a:ea typeface="Calibri" panose="020F0502020204030204" pitchFamily="34" charset="0"/>
                <a:cs typeface="Calibri" panose="020F0502020204030204" pitchFamily="34" charset="0"/>
              </a:rPr>
              <a:t>Sterilization and Disinfection of Patient Care Items</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22834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65A-E991-46FF-84E1-CBF8A6AB7C82}"/>
              </a:ext>
            </a:extLst>
          </p:cNvPr>
          <p:cNvSpPr>
            <a:spLocks noGrp="1"/>
          </p:cNvSpPr>
          <p:nvPr>
            <p:ph type="title"/>
          </p:nvPr>
        </p:nvSpPr>
        <p:spPr/>
        <p:txBody>
          <a:bodyPr>
            <a:normAutofit/>
          </a:bodyPr>
          <a:lstStyle/>
          <a:p>
            <a:pPr algn="ctr"/>
            <a:r>
              <a:rPr lang="en-US" sz="2400" b="1" dirty="0">
                <a:solidFill>
                  <a:srgbClr val="073763"/>
                </a:solidFill>
                <a:latin typeface="Calibri" panose="020F0502020204030204" pitchFamily="34" charset="0"/>
              </a:rPr>
              <a:t>Section 1: </a:t>
            </a:r>
            <a:br>
              <a:rPr lang="en-US" sz="2400" b="1" dirty="0">
                <a:solidFill>
                  <a:srgbClr val="073763"/>
                </a:solidFill>
                <a:latin typeface="Calibri" panose="020F0502020204030204" pitchFamily="34" charset="0"/>
              </a:rPr>
            </a:br>
            <a:r>
              <a:rPr lang="en-US" sz="2400" b="1" dirty="0">
                <a:solidFill>
                  <a:srgbClr val="073763"/>
                </a:solidFill>
                <a:latin typeface="Calibri" panose="020F0502020204030204" pitchFamily="34" charset="0"/>
              </a:rPr>
              <a:t>Considerations and Logistics for Students Returning to Center</a:t>
            </a:r>
            <a:br>
              <a:rPr lang="en-US" sz="2100" b="1" dirty="0">
                <a:solidFill>
                  <a:srgbClr val="073763"/>
                </a:solidFill>
                <a:latin typeface="Calibri" panose="020F0502020204030204" pitchFamily="34" charset="0"/>
              </a:rPr>
            </a:br>
            <a:endParaRPr lang="en-US" sz="2100" dirty="0"/>
          </a:p>
        </p:txBody>
      </p:sp>
      <p:sp>
        <p:nvSpPr>
          <p:cNvPr id="3" name="Content Placeholder 2">
            <a:extLst>
              <a:ext uri="{FF2B5EF4-FFF2-40B4-BE49-F238E27FC236}">
                <a16:creationId xmlns:a16="http://schemas.microsoft.com/office/drawing/2014/main" id="{B88CF6FC-8367-4797-805F-6215B0072604}"/>
              </a:ext>
            </a:extLst>
          </p:cNvPr>
          <p:cNvSpPr>
            <a:spLocks noGrp="1"/>
          </p:cNvSpPr>
          <p:nvPr>
            <p:ph idx="1"/>
          </p:nvPr>
        </p:nvSpPr>
        <p:spPr/>
        <p:txBody>
          <a:bodyPr/>
          <a:lstStyle/>
          <a:p>
            <a:r>
              <a:rPr lang="en-US" sz="2800" dirty="0"/>
              <a:t>Written referral plan/agreement with an outside dental facility for emergency oral care on students with COVID-19</a:t>
            </a:r>
          </a:p>
          <a:p>
            <a:endParaRPr lang="en-US" sz="2800" dirty="0"/>
          </a:p>
          <a:p>
            <a:r>
              <a:rPr lang="en-US" sz="2800" dirty="0"/>
              <a:t>Perform preventive maintenance on dental equipment</a:t>
            </a:r>
          </a:p>
          <a:p>
            <a:endParaRPr lang="en-US" sz="2800" dirty="0"/>
          </a:p>
          <a:p>
            <a:r>
              <a:rPr lang="en-US" sz="2800" dirty="0"/>
              <a:t>Test dental unit waterlines </a:t>
            </a:r>
          </a:p>
        </p:txBody>
      </p:sp>
    </p:spTree>
    <p:extLst>
      <p:ext uri="{BB962C8B-B14F-4D97-AF65-F5344CB8AC3E}">
        <p14:creationId xmlns:p14="http://schemas.microsoft.com/office/powerpoint/2010/main" val="128570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65A-E991-46FF-84E1-CBF8A6AB7C82}"/>
              </a:ext>
            </a:extLst>
          </p:cNvPr>
          <p:cNvSpPr>
            <a:spLocks noGrp="1"/>
          </p:cNvSpPr>
          <p:nvPr>
            <p:ph type="title"/>
          </p:nvPr>
        </p:nvSpPr>
        <p:spPr/>
        <p:txBody>
          <a:bodyPr>
            <a:normAutofit/>
          </a:bodyPr>
          <a:lstStyle/>
          <a:p>
            <a:pPr algn="ctr"/>
            <a:r>
              <a:rPr lang="en-US" sz="2100" b="1" dirty="0">
                <a:solidFill>
                  <a:srgbClr val="073763"/>
                </a:solidFill>
                <a:latin typeface="Calibri" panose="020F0502020204030204" pitchFamily="34" charset="0"/>
              </a:rPr>
              <a:t>Section 1: </a:t>
            </a:r>
            <a:br>
              <a:rPr lang="en-US" sz="2100" b="1" dirty="0">
                <a:solidFill>
                  <a:srgbClr val="073763"/>
                </a:solidFill>
                <a:latin typeface="Calibri" panose="020F0502020204030204" pitchFamily="34" charset="0"/>
              </a:rPr>
            </a:br>
            <a:r>
              <a:rPr lang="en-US" sz="2100" b="1" dirty="0">
                <a:solidFill>
                  <a:srgbClr val="073763"/>
                </a:solidFill>
                <a:latin typeface="Calibri" panose="020F0502020204030204" pitchFamily="34" charset="0"/>
              </a:rPr>
              <a:t>Considerations and Logistics for Students Returning to Center</a:t>
            </a:r>
            <a:br>
              <a:rPr lang="en-US" sz="2100" b="1" dirty="0">
                <a:solidFill>
                  <a:srgbClr val="073763"/>
                </a:solidFill>
                <a:latin typeface="Calibri" panose="020F0502020204030204" pitchFamily="34" charset="0"/>
              </a:rPr>
            </a:br>
            <a:endParaRPr lang="en-US" sz="2100" dirty="0"/>
          </a:p>
        </p:txBody>
      </p:sp>
      <p:sp>
        <p:nvSpPr>
          <p:cNvPr id="3" name="Content Placeholder 2">
            <a:extLst>
              <a:ext uri="{FF2B5EF4-FFF2-40B4-BE49-F238E27FC236}">
                <a16:creationId xmlns:a16="http://schemas.microsoft.com/office/drawing/2014/main" id="{B88CF6FC-8367-4797-805F-6215B0072604}"/>
              </a:ext>
            </a:extLst>
          </p:cNvPr>
          <p:cNvSpPr>
            <a:spLocks noGrp="1"/>
          </p:cNvSpPr>
          <p:nvPr>
            <p:ph idx="1"/>
          </p:nvPr>
        </p:nvSpPr>
        <p:spPr/>
        <p:txBody>
          <a:bodyPr/>
          <a:lstStyle/>
          <a:p>
            <a:r>
              <a:rPr lang="en-US" sz="2400" dirty="0"/>
              <a:t>Perform routine cleaning</a:t>
            </a:r>
          </a:p>
          <a:p>
            <a:r>
              <a:rPr lang="en-US" sz="2400" dirty="0"/>
              <a:t>Follow manufacturers’ recommendations on preventive maintenance</a:t>
            </a:r>
          </a:p>
          <a:p>
            <a:r>
              <a:rPr lang="en-US" sz="2400" dirty="0"/>
              <a:t>Test the autoclave using a biological indicator</a:t>
            </a:r>
          </a:p>
          <a:p>
            <a:r>
              <a:rPr lang="en-US" sz="2400" dirty="0"/>
              <a:t>Stock the dental facility</a:t>
            </a:r>
          </a:p>
          <a:p>
            <a:r>
              <a:rPr lang="en-US" sz="2400" dirty="0"/>
              <a:t>Facilities management personnel will check the ventilation system</a:t>
            </a:r>
          </a:p>
          <a:p>
            <a:r>
              <a:rPr lang="en-US" sz="2400" dirty="0"/>
              <a:t>Clean and disinfect all contact surfaces</a:t>
            </a:r>
          </a:p>
          <a:p>
            <a:r>
              <a:rPr lang="en-US" sz="2400" dirty="0"/>
              <a:t>Only necessary equipment/supplies in operatories</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0668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10CC-E961-48B9-A632-832ADCF1E7D2}"/>
              </a:ext>
            </a:extLst>
          </p:cNvPr>
          <p:cNvSpPr>
            <a:spLocks noGrp="1"/>
          </p:cNvSpPr>
          <p:nvPr>
            <p:ph type="title"/>
          </p:nvPr>
        </p:nvSpPr>
        <p:spPr/>
        <p:txBody>
          <a:bodyPr>
            <a:normAutofit/>
          </a:bodyPr>
          <a:lstStyle/>
          <a:p>
            <a:pPr algn="ctr"/>
            <a:r>
              <a:rPr lang="en-US" sz="2100" b="1" dirty="0">
                <a:solidFill>
                  <a:srgbClr val="073763"/>
                </a:solidFill>
                <a:latin typeface="Calibri" panose="020F0502020204030204" pitchFamily="34" charset="0"/>
              </a:rPr>
              <a:t>Section 2: </a:t>
            </a:r>
            <a:br>
              <a:rPr lang="en-US" sz="2100" b="1" dirty="0">
                <a:solidFill>
                  <a:srgbClr val="073763"/>
                </a:solidFill>
                <a:latin typeface="Calibri" panose="020F0502020204030204" pitchFamily="34" charset="0"/>
              </a:rPr>
            </a:br>
            <a:r>
              <a:rPr lang="en-US" sz="2100" b="1" dirty="0">
                <a:solidFill>
                  <a:srgbClr val="073763"/>
                </a:solidFill>
                <a:latin typeface="Calibri" panose="020F0502020204030204" pitchFamily="34" charset="0"/>
              </a:rPr>
              <a:t>Scope of Oral Health Treatment</a:t>
            </a:r>
            <a:br>
              <a:rPr lang="en-US" sz="2100" b="1" dirty="0">
                <a:solidFill>
                  <a:srgbClr val="073763"/>
                </a:solidFill>
                <a:latin typeface="Calibri" panose="020F0502020204030204" pitchFamily="34" charset="0"/>
              </a:rPr>
            </a:br>
            <a:endParaRPr lang="en-US" sz="2100" dirty="0"/>
          </a:p>
        </p:txBody>
      </p:sp>
      <p:sp>
        <p:nvSpPr>
          <p:cNvPr id="3" name="Content Placeholder 2">
            <a:extLst>
              <a:ext uri="{FF2B5EF4-FFF2-40B4-BE49-F238E27FC236}">
                <a16:creationId xmlns:a16="http://schemas.microsoft.com/office/drawing/2014/main" id="{6A917F99-3DD2-41D7-A9FA-F2AFBB48CB22}"/>
              </a:ext>
            </a:extLst>
          </p:cNvPr>
          <p:cNvSpPr>
            <a:spLocks noGrp="1"/>
          </p:cNvSpPr>
          <p:nvPr>
            <p:ph idx="1"/>
          </p:nvPr>
        </p:nvSpPr>
        <p:spPr/>
        <p:txBody>
          <a:bodyPr/>
          <a:lstStyle/>
          <a:p>
            <a:r>
              <a:rPr lang="en-US" sz="2400" dirty="0"/>
              <a:t>Recognize the need to balance safety &amp; care provision</a:t>
            </a:r>
          </a:p>
          <a:p>
            <a:r>
              <a:rPr lang="en-US" sz="2400" dirty="0"/>
              <a:t>Screen students for COVID-19 symptoms</a:t>
            </a:r>
          </a:p>
          <a:p>
            <a:r>
              <a:rPr lang="en-US" sz="2400" dirty="0"/>
              <a:t>Have hand sanitizer for use</a:t>
            </a:r>
          </a:p>
          <a:p>
            <a:r>
              <a:rPr lang="en-US" sz="2400" dirty="0"/>
              <a:t>Enforce mask wearing for students except during intraoral care</a:t>
            </a:r>
          </a:p>
          <a:p>
            <a:r>
              <a:rPr lang="en-US" sz="2400" dirty="0"/>
              <a:t>Do not treat COVID-19 positive or symptomatic students</a:t>
            </a:r>
          </a:p>
          <a:p>
            <a:r>
              <a:rPr lang="en-US" sz="2400" dirty="0"/>
              <a:t>Defer care to students while they are in isolation or quarantine unless they have urgent or emergent needs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855853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XRUYQT3274NZ-681238054-1791</_dlc_DocId>
    <_dlc_DocIdUrl xmlns="b22f8f74-215c-4154-9939-bd29e4e8980e">
      <Url>https://supportservices.jobcorps.gov/health/_layouts/15/DocIdRedir.aspx?ID=XRUYQT3274NZ-681238054-1791</Url>
      <Description>XRUYQT3274NZ-681238054-1791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839EDA-EDBC-4FD8-9123-F4D56BE62C25}"/>
</file>

<file path=customXml/itemProps2.xml><?xml version="1.0" encoding="utf-8"?>
<ds:datastoreItem xmlns:ds="http://schemas.openxmlformats.org/officeDocument/2006/customXml" ds:itemID="{A5792B21-1CC7-4288-BB79-B178BBBBCCE0}"/>
</file>

<file path=customXml/itemProps3.xml><?xml version="1.0" encoding="utf-8"?>
<ds:datastoreItem xmlns:ds="http://schemas.openxmlformats.org/officeDocument/2006/customXml" ds:itemID="{A7FF0BC5-BDA6-4518-8D03-28C1059B20EB}"/>
</file>

<file path=customXml/itemProps4.xml><?xml version="1.0" encoding="utf-8"?>
<ds:datastoreItem xmlns:ds="http://schemas.openxmlformats.org/officeDocument/2006/customXml" ds:itemID="{209DA2A2-501A-4790-84DD-DD5EA98F4C3A}"/>
</file>

<file path=docProps/app.xml><?xml version="1.0" encoding="utf-8"?>
<Properties xmlns="http://schemas.openxmlformats.org/officeDocument/2006/extended-properties" xmlns:vt="http://schemas.openxmlformats.org/officeDocument/2006/docPropsVTypes">
  <TotalTime>1355</TotalTime>
  <Words>1709</Words>
  <Application>Microsoft Office PowerPoint</Application>
  <PresentationFormat>On-screen Show (4:3)</PresentationFormat>
  <Paragraphs>173</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Symbol</vt:lpstr>
      <vt:lpstr>Times New Roman</vt:lpstr>
      <vt:lpstr>Office Theme</vt:lpstr>
      <vt:lpstr>Oral Health Protocol Update</vt:lpstr>
      <vt:lpstr>Webinar Objectives</vt:lpstr>
      <vt:lpstr>Timeline to today</vt:lpstr>
      <vt:lpstr>Job Corps Program Information Notices (PIN)</vt:lpstr>
      <vt:lpstr>COVID-19 Protocols for Wellness</vt:lpstr>
      <vt:lpstr>Oral Health Protocol</vt:lpstr>
      <vt:lpstr>Section 1:  Considerations and Logistics for Students Returning to Center </vt:lpstr>
      <vt:lpstr>Section 1:  Considerations and Logistics for Students Returning to Center </vt:lpstr>
      <vt:lpstr>Section 2:  Scope of Oral Health Treatment </vt:lpstr>
      <vt:lpstr>  Section 3:  Minimizing COVID-19 Risk Exposure During and Post-Aerosol Generating Oral Health Procedures (AGP) Protocol </vt:lpstr>
      <vt:lpstr>PowerPoint Presentation</vt:lpstr>
      <vt:lpstr> Section 3: Minimizing COVID-19 Risk Exposure During and Post-Aerosol Generating Oral Health Procedures (AGP) Protocol Engineering Controls </vt:lpstr>
      <vt:lpstr>Section 3: Minimizing COVID-19 Risk Exposure During and Post-Aerosol Generating Oral Health Procedures Protocol Engineering Controls</vt:lpstr>
      <vt:lpstr>Section 3: Minimizing COVID-19 Risk Exposure During and Post-Aerosol Generating Oral Health Procedures Protocol Administrative Controls</vt:lpstr>
      <vt:lpstr>Section 3: Minimizing COVID-19 Risk Exposure During and Post-Aerosol Generating Oral Health Procedures Protocol Administrative Controls</vt:lpstr>
      <vt:lpstr>Section 4:   Sterilization &amp; Disinfection of Patient Care Items</vt:lpstr>
      <vt:lpstr>Surface Transmission of SARS-CoV-2</vt:lpstr>
      <vt:lpstr>Fomite transmission summary</vt:lpstr>
      <vt:lpstr> Appendix 3:  Student and Staff Required Education and Training </vt:lpstr>
      <vt:lpstr>Appendix 9:  Personal Protective Equipment Requirements for Oral Health Personnel</vt:lpstr>
      <vt:lpstr>“Must I wear  an N95 Respirator all day?”</vt:lpstr>
      <vt:lpstr>What are your thoughts?</vt:lpstr>
      <vt:lpstr>Donning &amp; Doffing Personal Protective Equipment</vt:lpstr>
      <vt:lpstr>Personal Protective Equipment</vt:lpstr>
      <vt:lpstr>Personal Protective Equipment</vt:lpstr>
      <vt:lpstr>Personal Protective Equipment</vt:lpstr>
      <vt:lpstr>PowerPoint Presentation</vt:lpstr>
      <vt:lpstr>PowerPoint Presentation</vt:lpstr>
      <vt:lpstr>PowerPoint Presentation</vt:lpstr>
    </vt:vector>
  </TitlesOfParts>
  <Company>Alameda County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Pamela</cp:lastModifiedBy>
  <cp:revision>28</cp:revision>
  <dcterms:created xsi:type="dcterms:W3CDTF">2013-07-18T17:43:46Z</dcterms:created>
  <dcterms:modified xsi:type="dcterms:W3CDTF">2021-11-16T08:59:20Z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313900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d57e2b1a-f960-4a66-8278-fa10440a612f</vt:lpwstr>
  </property>
</Properties>
</file>