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4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4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11.xml" ContentType="application/vnd.openxmlformats-officedocument.drawingml.diagramLayout+xml"/>
  <Override PartName="/ppt/diagrams/drawing1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309" r:id="rId3"/>
    <p:sldId id="438" r:id="rId4"/>
    <p:sldId id="277" r:id="rId5"/>
    <p:sldId id="428" r:id="rId6"/>
    <p:sldId id="419" r:id="rId7"/>
    <p:sldId id="308" r:id="rId8"/>
    <p:sldId id="434" r:id="rId9"/>
    <p:sldId id="433" r:id="rId10"/>
    <p:sldId id="430" r:id="rId11"/>
    <p:sldId id="431" r:id="rId12"/>
    <p:sldId id="432" r:id="rId13"/>
    <p:sldId id="435" r:id="rId14"/>
    <p:sldId id="437" r:id="rId15"/>
    <p:sldId id="442" r:id="rId16"/>
    <p:sldId id="441" r:id="rId17"/>
    <p:sldId id="422" r:id="rId18"/>
    <p:sldId id="267" r:id="rId19"/>
    <p:sldId id="444" r:id="rId20"/>
    <p:sldId id="445" r:id="rId21"/>
    <p:sldId id="439" r:id="rId22"/>
    <p:sldId id="440" r:id="rId23"/>
    <p:sldId id="289" r:id="rId24"/>
    <p:sldId id="290" r:id="rId25"/>
    <p:sldId id="291" r:id="rId26"/>
    <p:sldId id="292" r:id="rId27"/>
    <p:sldId id="293" r:id="rId28"/>
    <p:sldId id="300" r:id="rId29"/>
    <p:sldId id="259" r:id="rId30"/>
    <p:sldId id="296" r:id="rId31"/>
    <p:sldId id="257" r:id="rId32"/>
    <p:sldId id="424" r:id="rId33"/>
    <p:sldId id="285" r:id="rId34"/>
    <p:sldId id="426" r:id="rId35"/>
    <p:sldId id="427" r:id="rId36"/>
    <p:sldId id="301" r:id="rId37"/>
    <p:sldId id="268" r:id="rId38"/>
    <p:sldId id="4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C8974-B700-462A-B15A-A3AAE65AAE8D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B070A7-A1F3-4325-BF4E-4F6305BB1FB1}">
      <dgm:prSet/>
      <dgm:spPr/>
      <dgm:t>
        <a:bodyPr/>
        <a:lstStyle/>
        <a:p>
          <a:r>
            <a:rPr lang="en-US"/>
            <a:t>Identify</a:t>
          </a:r>
        </a:p>
      </dgm:t>
    </dgm:pt>
    <dgm:pt modelId="{AF706E53-9F68-4EA4-8C6A-DD4A97413777}" type="parTrans" cxnId="{841D8FD9-A191-4017-9F97-DCE6D8D42F5A}">
      <dgm:prSet/>
      <dgm:spPr/>
      <dgm:t>
        <a:bodyPr/>
        <a:lstStyle/>
        <a:p>
          <a:endParaRPr lang="en-US"/>
        </a:p>
      </dgm:t>
    </dgm:pt>
    <dgm:pt modelId="{DD188B4B-81B2-4425-8D63-67C12EC9149F}" type="sibTrans" cxnId="{841D8FD9-A191-4017-9F97-DCE6D8D42F5A}">
      <dgm:prSet/>
      <dgm:spPr/>
      <dgm:t>
        <a:bodyPr/>
        <a:lstStyle/>
        <a:p>
          <a:endParaRPr lang="en-US"/>
        </a:p>
      </dgm:t>
    </dgm:pt>
    <dgm:pt modelId="{3223C9A3-972F-42AB-B400-5CC6B03BC56A}">
      <dgm:prSet/>
      <dgm:spPr/>
      <dgm:t>
        <a:bodyPr/>
        <a:lstStyle/>
        <a:p>
          <a:r>
            <a:rPr lang="en-US"/>
            <a:t>1.)  Identify why kratom poisonings are increasing in the United States. </a:t>
          </a:r>
        </a:p>
      </dgm:t>
    </dgm:pt>
    <dgm:pt modelId="{E1424708-79D4-40A5-9C78-6A15CE462633}" type="parTrans" cxnId="{E970BAE8-5BE2-4519-84B0-58EE1C8E894C}">
      <dgm:prSet/>
      <dgm:spPr/>
      <dgm:t>
        <a:bodyPr/>
        <a:lstStyle/>
        <a:p>
          <a:endParaRPr lang="en-US"/>
        </a:p>
      </dgm:t>
    </dgm:pt>
    <dgm:pt modelId="{4FFD43B0-5A5B-42DE-93F7-FFD80B39B926}" type="sibTrans" cxnId="{E970BAE8-5BE2-4519-84B0-58EE1C8E894C}">
      <dgm:prSet/>
      <dgm:spPr/>
      <dgm:t>
        <a:bodyPr/>
        <a:lstStyle/>
        <a:p>
          <a:endParaRPr lang="en-US"/>
        </a:p>
      </dgm:t>
    </dgm:pt>
    <dgm:pt modelId="{F968A40F-6EE5-472E-BB17-E6342B086BC9}">
      <dgm:prSet/>
      <dgm:spPr/>
      <dgm:t>
        <a:bodyPr/>
        <a:lstStyle/>
        <a:p>
          <a:r>
            <a:rPr lang="en-US"/>
            <a:t>Name</a:t>
          </a:r>
        </a:p>
      </dgm:t>
    </dgm:pt>
    <dgm:pt modelId="{4A7C412F-B94D-4E36-BDB2-1A3CC4B64289}" type="parTrans" cxnId="{B960A3F3-BCA2-4AB9-B218-F5AC422A01AC}">
      <dgm:prSet/>
      <dgm:spPr/>
      <dgm:t>
        <a:bodyPr/>
        <a:lstStyle/>
        <a:p>
          <a:endParaRPr lang="en-US"/>
        </a:p>
      </dgm:t>
    </dgm:pt>
    <dgm:pt modelId="{291245AB-F8B7-4EEF-8E7C-E8018DC997F5}" type="sibTrans" cxnId="{B960A3F3-BCA2-4AB9-B218-F5AC422A01AC}">
      <dgm:prSet/>
      <dgm:spPr/>
      <dgm:t>
        <a:bodyPr/>
        <a:lstStyle/>
        <a:p>
          <a:endParaRPr lang="en-US"/>
        </a:p>
      </dgm:t>
    </dgm:pt>
    <dgm:pt modelId="{30AEE31B-DA41-434B-B382-EF8A1B1168C7}">
      <dgm:prSet/>
      <dgm:spPr/>
      <dgm:t>
        <a:bodyPr/>
        <a:lstStyle/>
        <a:p>
          <a:r>
            <a:rPr lang="en-US"/>
            <a:t>2.)  Name the four or more elements of a successful TUPP on center </a:t>
          </a:r>
        </a:p>
      </dgm:t>
    </dgm:pt>
    <dgm:pt modelId="{EEF09BCB-BF2F-4214-8DB4-0C5BE942D908}" type="parTrans" cxnId="{0C57C4CB-0072-4690-9882-621F122CEE44}">
      <dgm:prSet/>
      <dgm:spPr/>
      <dgm:t>
        <a:bodyPr/>
        <a:lstStyle/>
        <a:p>
          <a:endParaRPr lang="en-US"/>
        </a:p>
      </dgm:t>
    </dgm:pt>
    <dgm:pt modelId="{A8C6F316-0D70-44F8-98A2-9F8E6550E24C}" type="sibTrans" cxnId="{0C57C4CB-0072-4690-9882-621F122CEE44}">
      <dgm:prSet/>
      <dgm:spPr/>
      <dgm:t>
        <a:bodyPr/>
        <a:lstStyle/>
        <a:p>
          <a:endParaRPr lang="en-US"/>
        </a:p>
      </dgm:t>
    </dgm:pt>
    <dgm:pt modelId="{024E6426-525F-4FBD-A576-D2A7C3661878}">
      <dgm:prSet/>
      <dgm:spPr/>
      <dgm:t>
        <a:bodyPr/>
        <a:lstStyle/>
        <a:p>
          <a:r>
            <a:rPr lang="en-US"/>
            <a:t>Describe</a:t>
          </a:r>
        </a:p>
      </dgm:t>
    </dgm:pt>
    <dgm:pt modelId="{C07502AF-8B25-4963-9B40-B7F3D31D4E36}" type="parTrans" cxnId="{C6AB0349-35A5-4A41-AAF5-D2E409B2AEAB}">
      <dgm:prSet/>
      <dgm:spPr/>
      <dgm:t>
        <a:bodyPr/>
        <a:lstStyle/>
        <a:p>
          <a:endParaRPr lang="en-US"/>
        </a:p>
      </dgm:t>
    </dgm:pt>
    <dgm:pt modelId="{64965B39-38F3-4718-8468-C09F1F32AE8A}" type="sibTrans" cxnId="{C6AB0349-35A5-4A41-AAF5-D2E409B2AEAB}">
      <dgm:prSet/>
      <dgm:spPr/>
      <dgm:t>
        <a:bodyPr/>
        <a:lstStyle/>
        <a:p>
          <a:endParaRPr lang="en-US"/>
        </a:p>
      </dgm:t>
    </dgm:pt>
    <dgm:pt modelId="{8D2CEED9-826B-4979-9C91-AB2949F59086}">
      <dgm:prSet/>
      <dgm:spPr/>
      <dgm:t>
        <a:bodyPr/>
        <a:lstStyle/>
        <a:p>
          <a:r>
            <a:rPr lang="en-US"/>
            <a:t>3.)  Describe why vaping remains a public health emergency. </a:t>
          </a:r>
        </a:p>
      </dgm:t>
    </dgm:pt>
    <dgm:pt modelId="{6B293E6D-3FFD-43F4-BC60-23956A1049D0}" type="parTrans" cxnId="{6C18781B-24B9-4A01-A156-4A6A2982A8DA}">
      <dgm:prSet/>
      <dgm:spPr/>
      <dgm:t>
        <a:bodyPr/>
        <a:lstStyle/>
        <a:p>
          <a:endParaRPr lang="en-US"/>
        </a:p>
      </dgm:t>
    </dgm:pt>
    <dgm:pt modelId="{7FD8F32A-A3C2-4976-9DA2-5D7AEF39803A}" type="sibTrans" cxnId="{6C18781B-24B9-4A01-A156-4A6A2982A8DA}">
      <dgm:prSet/>
      <dgm:spPr/>
      <dgm:t>
        <a:bodyPr/>
        <a:lstStyle/>
        <a:p>
          <a:endParaRPr lang="en-US"/>
        </a:p>
      </dgm:t>
    </dgm:pt>
    <dgm:pt modelId="{024852B7-9D4C-FB4A-92F6-82F5AAA04386}" type="pres">
      <dgm:prSet presAssocID="{422C8974-B700-462A-B15A-A3AAE65AAE8D}" presName="Name0" presStyleCnt="0">
        <dgm:presLayoutVars>
          <dgm:dir/>
          <dgm:animLvl val="lvl"/>
          <dgm:resizeHandles val="exact"/>
        </dgm:presLayoutVars>
      </dgm:prSet>
      <dgm:spPr/>
    </dgm:pt>
    <dgm:pt modelId="{7D70C588-566E-B44B-9220-B0FC3FA73BEE}" type="pres">
      <dgm:prSet presAssocID="{BBB070A7-A1F3-4325-BF4E-4F6305BB1FB1}" presName="linNode" presStyleCnt="0"/>
      <dgm:spPr/>
    </dgm:pt>
    <dgm:pt modelId="{61D495F2-30B5-C148-8912-C62654AB4B57}" type="pres">
      <dgm:prSet presAssocID="{BBB070A7-A1F3-4325-BF4E-4F6305BB1FB1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61309F4B-8F69-944E-8D35-E6CADBB9A6BB}" type="pres">
      <dgm:prSet presAssocID="{BBB070A7-A1F3-4325-BF4E-4F6305BB1FB1}" presName="descendantText" presStyleLbl="alignAccFollowNode1" presStyleIdx="0" presStyleCnt="3">
        <dgm:presLayoutVars>
          <dgm:bulletEnabled/>
        </dgm:presLayoutVars>
      </dgm:prSet>
      <dgm:spPr/>
    </dgm:pt>
    <dgm:pt modelId="{7B16065A-0F87-894F-874D-20D03B914631}" type="pres">
      <dgm:prSet presAssocID="{DD188B4B-81B2-4425-8D63-67C12EC9149F}" presName="sp" presStyleCnt="0"/>
      <dgm:spPr/>
    </dgm:pt>
    <dgm:pt modelId="{4DF9016B-FB78-B04C-8AC9-E6CA96FD54BA}" type="pres">
      <dgm:prSet presAssocID="{F968A40F-6EE5-472E-BB17-E6342B086BC9}" presName="linNode" presStyleCnt="0"/>
      <dgm:spPr/>
    </dgm:pt>
    <dgm:pt modelId="{B23D7CE0-6514-9241-86C5-1A84A148BA7B}" type="pres">
      <dgm:prSet presAssocID="{F968A40F-6EE5-472E-BB17-E6342B086BC9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35AC3944-7A42-C247-9CC3-60D0946056C8}" type="pres">
      <dgm:prSet presAssocID="{F968A40F-6EE5-472E-BB17-E6342B086BC9}" presName="descendantText" presStyleLbl="alignAccFollowNode1" presStyleIdx="1" presStyleCnt="3">
        <dgm:presLayoutVars>
          <dgm:bulletEnabled/>
        </dgm:presLayoutVars>
      </dgm:prSet>
      <dgm:spPr/>
    </dgm:pt>
    <dgm:pt modelId="{EFD8998E-CEAB-7747-A10A-9AF265397996}" type="pres">
      <dgm:prSet presAssocID="{291245AB-F8B7-4EEF-8E7C-E8018DC997F5}" presName="sp" presStyleCnt="0"/>
      <dgm:spPr/>
    </dgm:pt>
    <dgm:pt modelId="{4DE18734-86CE-3744-93DC-1758DDCB4FC2}" type="pres">
      <dgm:prSet presAssocID="{024E6426-525F-4FBD-A576-D2A7C3661878}" presName="linNode" presStyleCnt="0"/>
      <dgm:spPr/>
    </dgm:pt>
    <dgm:pt modelId="{DE62CCC8-1C02-2E44-97CD-071E3AD09797}" type="pres">
      <dgm:prSet presAssocID="{024E6426-525F-4FBD-A576-D2A7C366187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CB0BD670-08D9-8B47-97E9-37AED365F263}" type="pres">
      <dgm:prSet presAssocID="{024E6426-525F-4FBD-A576-D2A7C366187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C18781B-24B9-4A01-A156-4A6A2982A8DA}" srcId="{024E6426-525F-4FBD-A576-D2A7C3661878}" destId="{8D2CEED9-826B-4979-9C91-AB2949F59086}" srcOrd="0" destOrd="0" parTransId="{6B293E6D-3FFD-43F4-BC60-23956A1049D0}" sibTransId="{7FD8F32A-A3C2-4976-9DA2-5D7AEF39803A}"/>
    <dgm:cxn modelId="{06A5B61B-CA00-1241-BD12-CF2D2E275640}" type="presOf" srcId="{422C8974-B700-462A-B15A-A3AAE65AAE8D}" destId="{024852B7-9D4C-FB4A-92F6-82F5AAA04386}" srcOrd="0" destOrd="0" presId="urn:microsoft.com/office/officeart/2016/7/layout/VerticalSolidActionList"/>
    <dgm:cxn modelId="{73D92922-CED8-E148-A7AA-B55BE7B84C91}" type="presOf" srcId="{BBB070A7-A1F3-4325-BF4E-4F6305BB1FB1}" destId="{61D495F2-30B5-C148-8912-C62654AB4B57}" srcOrd="0" destOrd="0" presId="urn:microsoft.com/office/officeart/2016/7/layout/VerticalSolidActionList"/>
    <dgm:cxn modelId="{96372F33-BAD9-6E4D-950C-05116605E4FB}" type="presOf" srcId="{F968A40F-6EE5-472E-BB17-E6342B086BC9}" destId="{B23D7CE0-6514-9241-86C5-1A84A148BA7B}" srcOrd="0" destOrd="0" presId="urn:microsoft.com/office/officeart/2016/7/layout/VerticalSolidActionList"/>
    <dgm:cxn modelId="{7106F845-516F-E14B-8B5D-5B7493EE2455}" type="presOf" srcId="{8D2CEED9-826B-4979-9C91-AB2949F59086}" destId="{CB0BD670-08D9-8B47-97E9-37AED365F263}" srcOrd="0" destOrd="0" presId="urn:microsoft.com/office/officeart/2016/7/layout/VerticalSolidActionList"/>
    <dgm:cxn modelId="{C6AB0349-35A5-4A41-AAF5-D2E409B2AEAB}" srcId="{422C8974-B700-462A-B15A-A3AAE65AAE8D}" destId="{024E6426-525F-4FBD-A576-D2A7C3661878}" srcOrd="2" destOrd="0" parTransId="{C07502AF-8B25-4963-9B40-B7F3D31D4E36}" sibTransId="{64965B39-38F3-4718-8468-C09F1F32AE8A}"/>
    <dgm:cxn modelId="{EAD16B88-3898-BB4E-8A27-5B0AE16B6C1D}" type="presOf" srcId="{024E6426-525F-4FBD-A576-D2A7C3661878}" destId="{DE62CCC8-1C02-2E44-97CD-071E3AD09797}" srcOrd="0" destOrd="0" presId="urn:microsoft.com/office/officeart/2016/7/layout/VerticalSolidActionList"/>
    <dgm:cxn modelId="{A5544BA7-2A53-A549-943E-A0FE47620022}" type="presOf" srcId="{30AEE31B-DA41-434B-B382-EF8A1B1168C7}" destId="{35AC3944-7A42-C247-9CC3-60D0946056C8}" srcOrd="0" destOrd="0" presId="urn:microsoft.com/office/officeart/2016/7/layout/VerticalSolidActionList"/>
    <dgm:cxn modelId="{905D00CB-2B70-AF4B-9C19-A381CCAC1D46}" type="presOf" srcId="{3223C9A3-972F-42AB-B400-5CC6B03BC56A}" destId="{61309F4B-8F69-944E-8D35-E6CADBB9A6BB}" srcOrd="0" destOrd="0" presId="urn:microsoft.com/office/officeart/2016/7/layout/VerticalSolidActionList"/>
    <dgm:cxn modelId="{0C57C4CB-0072-4690-9882-621F122CEE44}" srcId="{F968A40F-6EE5-472E-BB17-E6342B086BC9}" destId="{30AEE31B-DA41-434B-B382-EF8A1B1168C7}" srcOrd="0" destOrd="0" parTransId="{EEF09BCB-BF2F-4214-8DB4-0C5BE942D908}" sibTransId="{A8C6F316-0D70-44F8-98A2-9F8E6550E24C}"/>
    <dgm:cxn modelId="{841D8FD9-A191-4017-9F97-DCE6D8D42F5A}" srcId="{422C8974-B700-462A-B15A-A3AAE65AAE8D}" destId="{BBB070A7-A1F3-4325-BF4E-4F6305BB1FB1}" srcOrd="0" destOrd="0" parTransId="{AF706E53-9F68-4EA4-8C6A-DD4A97413777}" sibTransId="{DD188B4B-81B2-4425-8D63-67C12EC9149F}"/>
    <dgm:cxn modelId="{E970BAE8-5BE2-4519-84B0-58EE1C8E894C}" srcId="{BBB070A7-A1F3-4325-BF4E-4F6305BB1FB1}" destId="{3223C9A3-972F-42AB-B400-5CC6B03BC56A}" srcOrd="0" destOrd="0" parTransId="{E1424708-79D4-40A5-9C78-6A15CE462633}" sibTransId="{4FFD43B0-5A5B-42DE-93F7-FFD80B39B926}"/>
    <dgm:cxn modelId="{B960A3F3-BCA2-4AB9-B218-F5AC422A01AC}" srcId="{422C8974-B700-462A-B15A-A3AAE65AAE8D}" destId="{F968A40F-6EE5-472E-BB17-E6342B086BC9}" srcOrd="1" destOrd="0" parTransId="{4A7C412F-B94D-4E36-BDB2-1A3CC4B64289}" sibTransId="{291245AB-F8B7-4EEF-8E7C-E8018DC997F5}"/>
    <dgm:cxn modelId="{813505D9-BD58-CB48-8875-3A1C67B204A1}" type="presParOf" srcId="{024852B7-9D4C-FB4A-92F6-82F5AAA04386}" destId="{7D70C588-566E-B44B-9220-B0FC3FA73BEE}" srcOrd="0" destOrd="0" presId="urn:microsoft.com/office/officeart/2016/7/layout/VerticalSolidActionList"/>
    <dgm:cxn modelId="{327CEB22-F7E7-F144-9CA6-F0C71086C795}" type="presParOf" srcId="{7D70C588-566E-B44B-9220-B0FC3FA73BEE}" destId="{61D495F2-30B5-C148-8912-C62654AB4B57}" srcOrd="0" destOrd="0" presId="urn:microsoft.com/office/officeart/2016/7/layout/VerticalSolidActionList"/>
    <dgm:cxn modelId="{4CB8F7E9-147F-294D-82BE-BA0E325A081F}" type="presParOf" srcId="{7D70C588-566E-B44B-9220-B0FC3FA73BEE}" destId="{61309F4B-8F69-944E-8D35-E6CADBB9A6BB}" srcOrd="1" destOrd="0" presId="urn:microsoft.com/office/officeart/2016/7/layout/VerticalSolidActionList"/>
    <dgm:cxn modelId="{EC43A9D2-CA88-0F4C-8120-0465D830B0FF}" type="presParOf" srcId="{024852B7-9D4C-FB4A-92F6-82F5AAA04386}" destId="{7B16065A-0F87-894F-874D-20D03B914631}" srcOrd="1" destOrd="0" presId="urn:microsoft.com/office/officeart/2016/7/layout/VerticalSolidActionList"/>
    <dgm:cxn modelId="{EBA87110-F5F7-8F43-A192-2ED16E67A899}" type="presParOf" srcId="{024852B7-9D4C-FB4A-92F6-82F5AAA04386}" destId="{4DF9016B-FB78-B04C-8AC9-E6CA96FD54BA}" srcOrd="2" destOrd="0" presId="urn:microsoft.com/office/officeart/2016/7/layout/VerticalSolidActionList"/>
    <dgm:cxn modelId="{2A95F062-3726-FC42-90B4-6C923E25087E}" type="presParOf" srcId="{4DF9016B-FB78-B04C-8AC9-E6CA96FD54BA}" destId="{B23D7CE0-6514-9241-86C5-1A84A148BA7B}" srcOrd="0" destOrd="0" presId="urn:microsoft.com/office/officeart/2016/7/layout/VerticalSolidActionList"/>
    <dgm:cxn modelId="{A0857955-373B-D640-BF78-886DC7EF7DF2}" type="presParOf" srcId="{4DF9016B-FB78-B04C-8AC9-E6CA96FD54BA}" destId="{35AC3944-7A42-C247-9CC3-60D0946056C8}" srcOrd="1" destOrd="0" presId="urn:microsoft.com/office/officeart/2016/7/layout/VerticalSolidActionList"/>
    <dgm:cxn modelId="{A08E8A2D-C994-2D44-97C9-8EE2F1E97B6C}" type="presParOf" srcId="{024852B7-9D4C-FB4A-92F6-82F5AAA04386}" destId="{EFD8998E-CEAB-7747-A10A-9AF265397996}" srcOrd="3" destOrd="0" presId="urn:microsoft.com/office/officeart/2016/7/layout/VerticalSolidActionList"/>
    <dgm:cxn modelId="{95C9DC76-7548-8245-BEC4-49C09A52E12D}" type="presParOf" srcId="{024852B7-9D4C-FB4A-92F6-82F5AAA04386}" destId="{4DE18734-86CE-3744-93DC-1758DDCB4FC2}" srcOrd="4" destOrd="0" presId="urn:microsoft.com/office/officeart/2016/7/layout/VerticalSolidActionList"/>
    <dgm:cxn modelId="{A84D31E1-8605-D24F-8FD2-5FB2F1E7DBA3}" type="presParOf" srcId="{4DE18734-86CE-3744-93DC-1758DDCB4FC2}" destId="{DE62CCC8-1C02-2E44-97CD-071E3AD09797}" srcOrd="0" destOrd="0" presId="urn:microsoft.com/office/officeart/2016/7/layout/VerticalSolidActionList"/>
    <dgm:cxn modelId="{D01639AE-9ECE-A24A-8D4A-CC5D5EFA9430}" type="presParOf" srcId="{4DE18734-86CE-3744-93DC-1758DDCB4FC2}" destId="{CB0BD670-08D9-8B47-97E9-37AED365F26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CE6FB-4CA9-4A29-993F-4D3B3FBE1EB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C44AC9B-A14F-4DB8-82C0-58F6EFDA4107}">
      <dgm:prSet/>
      <dgm:spPr/>
      <dgm:t>
        <a:bodyPr/>
        <a:lstStyle/>
        <a:p>
          <a:r>
            <a:rPr lang="en-US"/>
            <a:t>E-cigarette aerosol generally contains fewer harmful chemicals than the smoke from burned tobacco products. Most e-cigarettes contain nicotine, the highly addictive drug found in tobacco.</a:t>
          </a:r>
        </a:p>
      </dgm:t>
    </dgm:pt>
    <dgm:pt modelId="{B54E56B8-4CC5-442F-9EE0-D1EC19F047B3}" type="parTrans" cxnId="{D09B369D-921B-4E3D-A1EF-285000FC9C03}">
      <dgm:prSet/>
      <dgm:spPr/>
      <dgm:t>
        <a:bodyPr/>
        <a:lstStyle/>
        <a:p>
          <a:endParaRPr lang="en-US"/>
        </a:p>
      </dgm:t>
    </dgm:pt>
    <dgm:pt modelId="{C6705B97-9105-4E1F-BA63-9F6EFE1CD4F1}" type="sibTrans" cxnId="{D09B369D-921B-4E3D-A1EF-285000FC9C03}">
      <dgm:prSet/>
      <dgm:spPr/>
      <dgm:t>
        <a:bodyPr/>
        <a:lstStyle/>
        <a:p>
          <a:endParaRPr lang="en-US"/>
        </a:p>
      </dgm:t>
    </dgm:pt>
    <dgm:pt modelId="{BE442B74-2A98-4F5B-9B51-12B92B585E3A}">
      <dgm:prSet/>
      <dgm:spPr/>
      <dgm:t>
        <a:bodyPr/>
        <a:lstStyle/>
        <a:p>
          <a:r>
            <a:rPr lang="en-US"/>
            <a:t>In youth and young adults, nicotine can harm brain development, which continues until about age 25.</a:t>
          </a:r>
        </a:p>
      </dgm:t>
    </dgm:pt>
    <dgm:pt modelId="{EA01FF57-035C-4CB9-B13E-546CDF767515}" type="parTrans" cxnId="{2269D23C-D059-4FAA-BACF-7D954F3A1951}">
      <dgm:prSet/>
      <dgm:spPr/>
      <dgm:t>
        <a:bodyPr/>
        <a:lstStyle/>
        <a:p>
          <a:endParaRPr lang="en-US"/>
        </a:p>
      </dgm:t>
    </dgm:pt>
    <dgm:pt modelId="{CB20E1DE-F640-467C-B597-AB4E044D61EA}" type="sibTrans" cxnId="{2269D23C-D059-4FAA-BACF-7D954F3A1951}">
      <dgm:prSet/>
      <dgm:spPr/>
      <dgm:t>
        <a:bodyPr/>
        <a:lstStyle/>
        <a:p>
          <a:endParaRPr lang="en-US"/>
        </a:p>
      </dgm:t>
    </dgm:pt>
    <dgm:pt modelId="{8C23E09A-DE2A-4534-8761-5BC1892A1933}">
      <dgm:prSet/>
      <dgm:spPr/>
      <dgm:t>
        <a:bodyPr/>
        <a:lstStyle/>
        <a:p>
          <a:r>
            <a:rPr lang="en-US"/>
            <a:t>Introduced as tobacco cessation device however, research is uncertain on whether e-cigarettes, in general, increase smoking cessation. </a:t>
          </a:r>
        </a:p>
      </dgm:t>
    </dgm:pt>
    <dgm:pt modelId="{E0303455-8D25-4EF0-823B-EA2568D7B2D8}" type="parTrans" cxnId="{B00242B8-DEC0-4681-AD60-06D66BBC482D}">
      <dgm:prSet/>
      <dgm:spPr/>
      <dgm:t>
        <a:bodyPr/>
        <a:lstStyle/>
        <a:p>
          <a:endParaRPr lang="en-US"/>
        </a:p>
      </dgm:t>
    </dgm:pt>
    <dgm:pt modelId="{DB886B04-4E6A-4FFB-B927-99ACEBB10319}" type="sibTrans" cxnId="{B00242B8-DEC0-4681-AD60-06D66BBC482D}">
      <dgm:prSet/>
      <dgm:spPr/>
      <dgm:t>
        <a:bodyPr/>
        <a:lstStyle/>
        <a:p>
          <a:endParaRPr lang="en-US"/>
        </a:p>
      </dgm:t>
    </dgm:pt>
    <dgm:pt modelId="{2F047C0E-9C59-3D47-991F-C3410CFD902F}" type="pres">
      <dgm:prSet presAssocID="{C4FCE6FB-4CA9-4A29-993F-4D3B3FBE1EB5}" presName="vert0" presStyleCnt="0">
        <dgm:presLayoutVars>
          <dgm:dir/>
          <dgm:animOne val="branch"/>
          <dgm:animLvl val="lvl"/>
        </dgm:presLayoutVars>
      </dgm:prSet>
      <dgm:spPr/>
    </dgm:pt>
    <dgm:pt modelId="{1317EB83-A4AA-354F-A7F4-0E523616292C}" type="pres">
      <dgm:prSet presAssocID="{BC44AC9B-A14F-4DB8-82C0-58F6EFDA4107}" presName="thickLine" presStyleLbl="alignNode1" presStyleIdx="0" presStyleCnt="3"/>
      <dgm:spPr/>
    </dgm:pt>
    <dgm:pt modelId="{A6D96BB7-6D6E-1D49-99D2-831D4C648E0A}" type="pres">
      <dgm:prSet presAssocID="{BC44AC9B-A14F-4DB8-82C0-58F6EFDA4107}" presName="horz1" presStyleCnt="0"/>
      <dgm:spPr/>
    </dgm:pt>
    <dgm:pt modelId="{636FC296-D44E-444B-9FAD-22B1F388159B}" type="pres">
      <dgm:prSet presAssocID="{BC44AC9B-A14F-4DB8-82C0-58F6EFDA4107}" presName="tx1" presStyleLbl="revTx" presStyleIdx="0" presStyleCnt="3"/>
      <dgm:spPr/>
    </dgm:pt>
    <dgm:pt modelId="{AD0C09B2-5CCF-A745-9A1C-3BA2A6D415DD}" type="pres">
      <dgm:prSet presAssocID="{BC44AC9B-A14F-4DB8-82C0-58F6EFDA4107}" presName="vert1" presStyleCnt="0"/>
      <dgm:spPr/>
    </dgm:pt>
    <dgm:pt modelId="{BA9D10B0-95ED-1642-BE03-B8B2D99BE46D}" type="pres">
      <dgm:prSet presAssocID="{BE442B74-2A98-4F5B-9B51-12B92B585E3A}" presName="thickLine" presStyleLbl="alignNode1" presStyleIdx="1" presStyleCnt="3"/>
      <dgm:spPr/>
    </dgm:pt>
    <dgm:pt modelId="{5B83E736-3F28-2143-A65D-D812D6AB50E6}" type="pres">
      <dgm:prSet presAssocID="{BE442B74-2A98-4F5B-9B51-12B92B585E3A}" presName="horz1" presStyleCnt="0"/>
      <dgm:spPr/>
    </dgm:pt>
    <dgm:pt modelId="{5AD87577-6D6F-3942-A3EA-099280F2DF72}" type="pres">
      <dgm:prSet presAssocID="{BE442B74-2A98-4F5B-9B51-12B92B585E3A}" presName="tx1" presStyleLbl="revTx" presStyleIdx="1" presStyleCnt="3"/>
      <dgm:spPr/>
    </dgm:pt>
    <dgm:pt modelId="{DD6E156E-0525-7B43-97E0-5819740A4344}" type="pres">
      <dgm:prSet presAssocID="{BE442B74-2A98-4F5B-9B51-12B92B585E3A}" presName="vert1" presStyleCnt="0"/>
      <dgm:spPr/>
    </dgm:pt>
    <dgm:pt modelId="{6AA67065-0312-394E-AA52-4AB2C0031B35}" type="pres">
      <dgm:prSet presAssocID="{8C23E09A-DE2A-4534-8761-5BC1892A1933}" presName="thickLine" presStyleLbl="alignNode1" presStyleIdx="2" presStyleCnt="3"/>
      <dgm:spPr/>
    </dgm:pt>
    <dgm:pt modelId="{0B5A9637-C55E-FC43-A3C9-2575DCFF677B}" type="pres">
      <dgm:prSet presAssocID="{8C23E09A-DE2A-4534-8761-5BC1892A1933}" presName="horz1" presStyleCnt="0"/>
      <dgm:spPr/>
    </dgm:pt>
    <dgm:pt modelId="{BD06F514-C2E7-1A49-9562-738C56F0B0DA}" type="pres">
      <dgm:prSet presAssocID="{8C23E09A-DE2A-4534-8761-5BC1892A1933}" presName="tx1" presStyleLbl="revTx" presStyleIdx="2" presStyleCnt="3"/>
      <dgm:spPr/>
    </dgm:pt>
    <dgm:pt modelId="{EFFB742D-36FD-FA4F-9D5A-44830F554B49}" type="pres">
      <dgm:prSet presAssocID="{8C23E09A-DE2A-4534-8761-5BC1892A1933}" presName="vert1" presStyleCnt="0"/>
      <dgm:spPr/>
    </dgm:pt>
  </dgm:ptLst>
  <dgm:cxnLst>
    <dgm:cxn modelId="{2269D23C-D059-4FAA-BACF-7D954F3A1951}" srcId="{C4FCE6FB-4CA9-4A29-993F-4D3B3FBE1EB5}" destId="{BE442B74-2A98-4F5B-9B51-12B92B585E3A}" srcOrd="1" destOrd="0" parTransId="{EA01FF57-035C-4CB9-B13E-546CDF767515}" sibTransId="{CB20E1DE-F640-467C-B597-AB4E044D61EA}"/>
    <dgm:cxn modelId="{22A48646-24A6-F84E-AB6D-0E71284FE039}" type="presOf" srcId="{C4FCE6FB-4CA9-4A29-993F-4D3B3FBE1EB5}" destId="{2F047C0E-9C59-3D47-991F-C3410CFD902F}" srcOrd="0" destOrd="0" presId="urn:microsoft.com/office/officeart/2008/layout/LinedList"/>
    <dgm:cxn modelId="{AD26F460-842E-A644-A347-70A982F1F5D5}" type="presOf" srcId="{BC44AC9B-A14F-4DB8-82C0-58F6EFDA4107}" destId="{636FC296-D44E-444B-9FAD-22B1F388159B}" srcOrd="0" destOrd="0" presId="urn:microsoft.com/office/officeart/2008/layout/LinedList"/>
    <dgm:cxn modelId="{D09B369D-921B-4E3D-A1EF-285000FC9C03}" srcId="{C4FCE6FB-4CA9-4A29-993F-4D3B3FBE1EB5}" destId="{BC44AC9B-A14F-4DB8-82C0-58F6EFDA4107}" srcOrd="0" destOrd="0" parTransId="{B54E56B8-4CC5-442F-9EE0-D1EC19F047B3}" sibTransId="{C6705B97-9105-4E1F-BA63-9F6EFE1CD4F1}"/>
    <dgm:cxn modelId="{B00242B8-DEC0-4681-AD60-06D66BBC482D}" srcId="{C4FCE6FB-4CA9-4A29-993F-4D3B3FBE1EB5}" destId="{8C23E09A-DE2A-4534-8761-5BC1892A1933}" srcOrd="2" destOrd="0" parTransId="{E0303455-8D25-4EF0-823B-EA2568D7B2D8}" sibTransId="{DB886B04-4E6A-4FFB-B927-99ACEBB10319}"/>
    <dgm:cxn modelId="{3CDADCC2-C017-EF4B-95B4-C1527E087E7C}" type="presOf" srcId="{8C23E09A-DE2A-4534-8761-5BC1892A1933}" destId="{BD06F514-C2E7-1A49-9562-738C56F0B0DA}" srcOrd="0" destOrd="0" presId="urn:microsoft.com/office/officeart/2008/layout/LinedList"/>
    <dgm:cxn modelId="{33E567F6-AF74-FD45-9770-33FF2567CEAC}" type="presOf" srcId="{BE442B74-2A98-4F5B-9B51-12B92B585E3A}" destId="{5AD87577-6D6F-3942-A3EA-099280F2DF72}" srcOrd="0" destOrd="0" presId="urn:microsoft.com/office/officeart/2008/layout/LinedList"/>
    <dgm:cxn modelId="{A2899838-4A4E-B04C-99AB-454BC41E4139}" type="presParOf" srcId="{2F047C0E-9C59-3D47-991F-C3410CFD902F}" destId="{1317EB83-A4AA-354F-A7F4-0E523616292C}" srcOrd="0" destOrd="0" presId="urn:microsoft.com/office/officeart/2008/layout/LinedList"/>
    <dgm:cxn modelId="{52757E86-C42D-E543-BD3F-51A6280ED48B}" type="presParOf" srcId="{2F047C0E-9C59-3D47-991F-C3410CFD902F}" destId="{A6D96BB7-6D6E-1D49-99D2-831D4C648E0A}" srcOrd="1" destOrd="0" presId="urn:microsoft.com/office/officeart/2008/layout/LinedList"/>
    <dgm:cxn modelId="{180FC9CE-3009-9447-A49A-3AAC0304E15D}" type="presParOf" srcId="{A6D96BB7-6D6E-1D49-99D2-831D4C648E0A}" destId="{636FC296-D44E-444B-9FAD-22B1F388159B}" srcOrd="0" destOrd="0" presId="urn:microsoft.com/office/officeart/2008/layout/LinedList"/>
    <dgm:cxn modelId="{D157DAC7-8D59-8E4C-B3E9-3EE2FCCB6B80}" type="presParOf" srcId="{A6D96BB7-6D6E-1D49-99D2-831D4C648E0A}" destId="{AD0C09B2-5CCF-A745-9A1C-3BA2A6D415DD}" srcOrd="1" destOrd="0" presId="urn:microsoft.com/office/officeart/2008/layout/LinedList"/>
    <dgm:cxn modelId="{4F6F299F-CDA0-814C-825E-B932EBE120BD}" type="presParOf" srcId="{2F047C0E-9C59-3D47-991F-C3410CFD902F}" destId="{BA9D10B0-95ED-1642-BE03-B8B2D99BE46D}" srcOrd="2" destOrd="0" presId="urn:microsoft.com/office/officeart/2008/layout/LinedList"/>
    <dgm:cxn modelId="{7B4632CA-F284-E742-AEF1-E6945118A7C8}" type="presParOf" srcId="{2F047C0E-9C59-3D47-991F-C3410CFD902F}" destId="{5B83E736-3F28-2143-A65D-D812D6AB50E6}" srcOrd="3" destOrd="0" presId="urn:microsoft.com/office/officeart/2008/layout/LinedList"/>
    <dgm:cxn modelId="{7673B71F-CA64-A845-BC7E-D0AF1AB1ABC1}" type="presParOf" srcId="{5B83E736-3F28-2143-A65D-D812D6AB50E6}" destId="{5AD87577-6D6F-3942-A3EA-099280F2DF72}" srcOrd="0" destOrd="0" presId="urn:microsoft.com/office/officeart/2008/layout/LinedList"/>
    <dgm:cxn modelId="{599BC40B-279C-2C41-91D1-8C1FE97D875F}" type="presParOf" srcId="{5B83E736-3F28-2143-A65D-D812D6AB50E6}" destId="{DD6E156E-0525-7B43-97E0-5819740A4344}" srcOrd="1" destOrd="0" presId="urn:microsoft.com/office/officeart/2008/layout/LinedList"/>
    <dgm:cxn modelId="{2B4211F1-2658-6640-92F4-96C371D98A28}" type="presParOf" srcId="{2F047C0E-9C59-3D47-991F-C3410CFD902F}" destId="{6AA67065-0312-394E-AA52-4AB2C0031B35}" srcOrd="4" destOrd="0" presId="urn:microsoft.com/office/officeart/2008/layout/LinedList"/>
    <dgm:cxn modelId="{D55C9B31-9D08-4B46-9345-293718E69D31}" type="presParOf" srcId="{2F047C0E-9C59-3D47-991F-C3410CFD902F}" destId="{0B5A9637-C55E-FC43-A3C9-2575DCFF677B}" srcOrd="5" destOrd="0" presId="urn:microsoft.com/office/officeart/2008/layout/LinedList"/>
    <dgm:cxn modelId="{4D47275D-6345-0147-9C2C-4686D8F93AF4}" type="presParOf" srcId="{0B5A9637-C55E-FC43-A3C9-2575DCFF677B}" destId="{BD06F514-C2E7-1A49-9562-738C56F0B0DA}" srcOrd="0" destOrd="0" presId="urn:microsoft.com/office/officeart/2008/layout/LinedList"/>
    <dgm:cxn modelId="{0F8F6ECA-7AE0-6B43-8C89-1CDFE60DCA50}" type="presParOf" srcId="{0B5A9637-C55E-FC43-A3C9-2575DCFF677B}" destId="{EFFB742D-36FD-FA4F-9D5A-44830F554B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1F5392-7308-4804-A959-59EB8795CB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5EA742-D75D-4AF9-AA5C-F498A354AC9D}">
      <dgm:prSet/>
      <dgm:spPr/>
      <dgm:t>
        <a:bodyPr/>
        <a:lstStyle/>
        <a:p>
          <a:r>
            <a:rPr lang="en-US"/>
            <a:t>What is in the cartridge? Nicotine or something else?</a:t>
          </a:r>
        </a:p>
      </dgm:t>
    </dgm:pt>
    <dgm:pt modelId="{56C0FBC4-8E88-4EA4-B9FA-C214398C7A68}" type="parTrans" cxnId="{36C7F82A-F078-4D4C-8F06-1AF5E2427270}">
      <dgm:prSet/>
      <dgm:spPr/>
      <dgm:t>
        <a:bodyPr/>
        <a:lstStyle/>
        <a:p>
          <a:endParaRPr lang="en-US"/>
        </a:p>
      </dgm:t>
    </dgm:pt>
    <dgm:pt modelId="{AB06D4D7-83F9-4C16-89F4-DA078021C018}" type="sibTrans" cxnId="{36C7F82A-F078-4D4C-8F06-1AF5E2427270}">
      <dgm:prSet/>
      <dgm:spPr/>
      <dgm:t>
        <a:bodyPr/>
        <a:lstStyle/>
        <a:p>
          <a:endParaRPr lang="en-US"/>
        </a:p>
      </dgm:t>
    </dgm:pt>
    <dgm:pt modelId="{02289274-CB9C-43F7-B2E1-88D2BD160E96}">
      <dgm:prSet/>
      <dgm:spPr/>
      <dgm:t>
        <a:bodyPr/>
        <a:lstStyle/>
        <a:p>
          <a:r>
            <a:rPr lang="en-US"/>
            <a:t>Recent SIRS center found vaping cartridge with THC (available online)</a:t>
          </a:r>
        </a:p>
      </dgm:t>
    </dgm:pt>
    <dgm:pt modelId="{D11510A8-AD8B-498D-A632-D28AAD4F7611}" type="parTrans" cxnId="{B113D86A-4527-48AB-804C-53DDF9B93EEF}">
      <dgm:prSet/>
      <dgm:spPr/>
      <dgm:t>
        <a:bodyPr/>
        <a:lstStyle/>
        <a:p>
          <a:endParaRPr lang="en-US"/>
        </a:p>
      </dgm:t>
    </dgm:pt>
    <dgm:pt modelId="{E63A6483-00BF-46C6-86D4-343B33D732B4}" type="sibTrans" cxnId="{B113D86A-4527-48AB-804C-53DDF9B93EEF}">
      <dgm:prSet/>
      <dgm:spPr/>
      <dgm:t>
        <a:bodyPr/>
        <a:lstStyle/>
        <a:p>
          <a:endParaRPr lang="en-US"/>
        </a:p>
      </dgm:t>
    </dgm:pt>
    <dgm:pt modelId="{18EC83A3-D090-4B29-95F2-A4CC950AD072}">
      <dgm:prSet/>
      <dgm:spPr/>
      <dgm:t>
        <a:bodyPr/>
        <a:lstStyle/>
        <a:p>
          <a:r>
            <a:rPr lang="en-US"/>
            <a:t>Safety of e-cigarette units </a:t>
          </a:r>
        </a:p>
      </dgm:t>
    </dgm:pt>
    <dgm:pt modelId="{EB915B39-2C14-462E-9B36-23F73D3C6E78}" type="parTrans" cxnId="{8B5CAD9A-88C8-4206-97C0-0B1E09D007DD}">
      <dgm:prSet/>
      <dgm:spPr/>
      <dgm:t>
        <a:bodyPr/>
        <a:lstStyle/>
        <a:p>
          <a:endParaRPr lang="en-US"/>
        </a:p>
      </dgm:t>
    </dgm:pt>
    <dgm:pt modelId="{47875E3B-2A80-489E-99F9-CA8E3F027AF8}" type="sibTrans" cxnId="{8B5CAD9A-88C8-4206-97C0-0B1E09D007DD}">
      <dgm:prSet/>
      <dgm:spPr/>
      <dgm:t>
        <a:bodyPr/>
        <a:lstStyle/>
        <a:p>
          <a:endParaRPr lang="en-US"/>
        </a:p>
      </dgm:t>
    </dgm:pt>
    <dgm:pt modelId="{97B2155D-C2E8-44F9-9363-8DC4ED829040}">
      <dgm:prSet/>
      <dgm:spPr/>
      <dgm:t>
        <a:bodyPr/>
        <a:lstStyle/>
        <a:p>
          <a:r>
            <a:rPr lang="en-US"/>
            <a:t>Allowed on Campuses?</a:t>
          </a:r>
        </a:p>
      </dgm:t>
    </dgm:pt>
    <dgm:pt modelId="{7BEDCF3D-ED7E-47AD-B42B-E02E1EA6CFCD}" type="parTrans" cxnId="{86081700-A7B3-4EFC-9104-A0FCC44E5DEC}">
      <dgm:prSet/>
      <dgm:spPr/>
      <dgm:t>
        <a:bodyPr/>
        <a:lstStyle/>
        <a:p>
          <a:endParaRPr lang="en-US"/>
        </a:p>
      </dgm:t>
    </dgm:pt>
    <dgm:pt modelId="{595FAA8B-6D2A-40A2-B469-066F4826B4C1}" type="sibTrans" cxnId="{86081700-A7B3-4EFC-9104-A0FCC44E5DEC}">
      <dgm:prSet/>
      <dgm:spPr/>
      <dgm:t>
        <a:bodyPr/>
        <a:lstStyle/>
        <a:p>
          <a:endParaRPr lang="en-US"/>
        </a:p>
      </dgm:t>
    </dgm:pt>
    <dgm:pt modelId="{F8CD35A1-8AB0-0A4C-A558-D0E06B8D325C}" type="pres">
      <dgm:prSet presAssocID="{BA1F5392-7308-4804-A959-59EB8795CBE9}" presName="linear" presStyleCnt="0">
        <dgm:presLayoutVars>
          <dgm:animLvl val="lvl"/>
          <dgm:resizeHandles val="exact"/>
        </dgm:presLayoutVars>
      </dgm:prSet>
      <dgm:spPr/>
    </dgm:pt>
    <dgm:pt modelId="{DCB47658-7BD0-C24E-8571-FEA1365344AE}" type="pres">
      <dgm:prSet presAssocID="{0A5EA742-D75D-4AF9-AA5C-F498A354AC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2BC742-C2E1-8949-9791-A7C6D65E9538}" type="pres">
      <dgm:prSet presAssocID="{AB06D4D7-83F9-4C16-89F4-DA078021C018}" presName="spacer" presStyleCnt="0"/>
      <dgm:spPr/>
    </dgm:pt>
    <dgm:pt modelId="{32196FB4-3B0B-8D49-9E11-49A070EFF61B}" type="pres">
      <dgm:prSet presAssocID="{02289274-CB9C-43F7-B2E1-88D2BD160E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60008B-A712-6145-9455-C007EDEB0AD1}" type="pres">
      <dgm:prSet presAssocID="{E63A6483-00BF-46C6-86D4-343B33D732B4}" presName="spacer" presStyleCnt="0"/>
      <dgm:spPr/>
    </dgm:pt>
    <dgm:pt modelId="{F06B2DB1-73DE-7549-8A73-F85F2C63178E}" type="pres">
      <dgm:prSet presAssocID="{18EC83A3-D090-4B29-95F2-A4CC950AD0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F1AC2E-AB4C-1643-B496-4D99DE60D6AD}" type="pres">
      <dgm:prSet presAssocID="{47875E3B-2A80-489E-99F9-CA8E3F027AF8}" presName="spacer" presStyleCnt="0"/>
      <dgm:spPr/>
    </dgm:pt>
    <dgm:pt modelId="{2543E473-710E-054F-A597-B556EC3F5C23}" type="pres">
      <dgm:prSet presAssocID="{97B2155D-C2E8-44F9-9363-8DC4ED8290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081700-A7B3-4EFC-9104-A0FCC44E5DEC}" srcId="{BA1F5392-7308-4804-A959-59EB8795CBE9}" destId="{97B2155D-C2E8-44F9-9363-8DC4ED829040}" srcOrd="3" destOrd="0" parTransId="{7BEDCF3D-ED7E-47AD-B42B-E02E1EA6CFCD}" sibTransId="{595FAA8B-6D2A-40A2-B469-066F4826B4C1}"/>
    <dgm:cxn modelId="{9BDA3821-D58B-D84E-A7E5-2C5E15336D83}" type="presOf" srcId="{02289274-CB9C-43F7-B2E1-88D2BD160E96}" destId="{32196FB4-3B0B-8D49-9E11-49A070EFF61B}" srcOrd="0" destOrd="0" presId="urn:microsoft.com/office/officeart/2005/8/layout/vList2"/>
    <dgm:cxn modelId="{36C7F82A-F078-4D4C-8F06-1AF5E2427270}" srcId="{BA1F5392-7308-4804-A959-59EB8795CBE9}" destId="{0A5EA742-D75D-4AF9-AA5C-F498A354AC9D}" srcOrd="0" destOrd="0" parTransId="{56C0FBC4-8E88-4EA4-B9FA-C214398C7A68}" sibTransId="{AB06D4D7-83F9-4C16-89F4-DA078021C018}"/>
    <dgm:cxn modelId="{F7A60668-91F5-1E47-8799-499853550C69}" type="presOf" srcId="{97B2155D-C2E8-44F9-9363-8DC4ED829040}" destId="{2543E473-710E-054F-A597-B556EC3F5C23}" srcOrd="0" destOrd="0" presId="urn:microsoft.com/office/officeart/2005/8/layout/vList2"/>
    <dgm:cxn modelId="{B113D86A-4527-48AB-804C-53DDF9B93EEF}" srcId="{BA1F5392-7308-4804-A959-59EB8795CBE9}" destId="{02289274-CB9C-43F7-B2E1-88D2BD160E96}" srcOrd="1" destOrd="0" parTransId="{D11510A8-AD8B-498D-A632-D28AAD4F7611}" sibTransId="{E63A6483-00BF-46C6-86D4-343B33D732B4}"/>
    <dgm:cxn modelId="{EBBC5692-FAAC-BA42-B64B-E2F21AD6BE6F}" type="presOf" srcId="{18EC83A3-D090-4B29-95F2-A4CC950AD072}" destId="{F06B2DB1-73DE-7549-8A73-F85F2C63178E}" srcOrd="0" destOrd="0" presId="urn:microsoft.com/office/officeart/2005/8/layout/vList2"/>
    <dgm:cxn modelId="{8B5CAD9A-88C8-4206-97C0-0B1E09D007DD}" srcId="{BA1F5392-7308-4804-A959-59EB8795CBE9}" destId="{18EC83A3-D090-4B29-95F2-A4CC950AD072}" srcOrd="2" destOrd="0" parTransId="{EB915B39-2C14-462E-9B36-23F73D3C6E78}" sibTransId="{47875E3B-2A80-489E-99F9-CA8E3F027AF8}"/>
    <dgm:cxn modelId="{9FCBB1BC-3651-914B-96D6-94429F5B8A21}" type="presOf" srcId="{BA1F5392-7308-4804-A959-59EB8795CBE9}" destId="{F8CD35A1-8AB0-0A4C-A558-D0E06B8D325C}" srcOrd="0" destOrd="0" presId="urn:microsoft.com/office/officeart/2005/8/layout/vList2"/>
    <dgm:cxn modelId="{3B2FA2D1-816D-0845-84BE-43FAC8C74DFF}" type="presOf" srcId="{0A5EA742-D75D-4AF9-AA5C-F498A354AC9D}" destId="{DCB47658-7BD0-C24E-8571-FEA1365344AE}" srcOrd="0" destOrd="0" presId="urn:microsoft.com/office/officeart/2005/8/layout/vList2"/>
    <dgm:cxn modelId="{77CCA6C9-4AF1-4646-A317-E29147F05583}" type="presParOf" srcId="{F8CD35A1-8AB0-0A4C-A558-D0E06B8D325C}" destId="{DCB47658-7BD0-C24E-8571-FEA1365344AE}" srcOrd="0" destOrd="0" presId="urn:microsoft.com/office/officeart/2005/8/layout/vList2"/>
    <dgm:cxn modelId="{64765C5C-59F9-6B45-AC64-AE76FC802E1B}" type="presParOf" srcId="{F8CD35A1-8AB0-0A4C-A558-D0E06B8D325C}" destId="{882BC742-C2E1-8949-9791-A7C6D65E9538}" srcOrd="1" destOrd="0" presId="urn:microsoft.com/office/officeart/2005/8/layout/vList2"/>
    <dgm:cxn modelId="{707FA4F8-E2CA-2A4D-BF18-BC952FDBEB9C}" type="presParOf" srcId="{F8CD35A1-8AB0-0A4C-A558-D0E06B8D325C}" destId="{32196FB4-3B0B-8D49-9E11-49A070EFF61B}" srcOrd="2" destOrd="0" presId="urn:microsoft.com/office/officeart/2005/8/layout/vList2"/>
    <dgm:cxn modelId="{464F675F-633C-2345-94B0-6DF12BAD8FA4}" type="presParOf" srcId="{F8CD35A1-8AB0-0A4C-A558-D0E06B8D325C}" destId="{D960008B-A712-6145-9455-C007EDEB0AD1}" srcOrd="3" destOrd="0" presId="urn:microsoft.com/office/officeart/2005/8/layout/vList2"/>
    <dgm:cxn modelId="{5CFBBE72-59D0-E346-8475-474808E205BE}" type="presParOf" srcId="{F8CD35A1-8AB0-0A4C-A558-D0E06B8D325C}" destId="{F06B2DB1-73DE-7549-8A73-F85F2C63178E}" srcOrd="4" destOrd="0" presId="urn:microsoft.com/office/officeart/2005/8/layout/vList2"/>
    <dgm:cxn modelId="{029042AD-4BC2-4646-9517-C9C489C3A515}" type="presParOf" srcId="{F8CD35A1-8AB0-0A4C-A558-D0E06B8D325C}" destId="{F9F1AC2E-AB4C-1643-B496-4D99DE60D6AD}" srcOrd="5" destOrd="0" presId="urn:microsoft.com/office/officeart/2005/8/layout/vList2"/>
    <dgm:cxn modelId="{59CE90E5-6FD5-864E-BE2C-A19CAB15B7AF}" type="presParOf" srcId="{F8CD35A1-8AB0-0A4C-A558-D0E06B8D325C}" destId="{2543E473-710E-054F-A597-B556EC3F5C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19E32-1817-4483-897C-F92F9604A97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F30F6E-0292-4D3E-861F-26060E6E96C9}">
      <dgm:prSet/>
      <dgm:spPr/>
      <dgm:t>
        <a:bodyPr/>
        <a:lstStyle/>
        <a:p>
          <a:r>
            <a:rPr lang="en-US" dirty="0"/>
            <a:t>Kratom is a tropical tree </a:t>
          </a:r>
          <a:r>
            <a:rPr lang="en-US" i="1" dirty="0"/>
            <a:t>(</a:t>
          </a:r>
          <a:r>
            <a:rPr lang="en-US" i="1" dirty="0" err="1"/>
            <a:t>Mitragyna</a:t>
          </a:r>
          <a:r>
            <a:rPr lang="en-US" i="1"/>
            <a:t> speciosa)</a:t>
          </a:r>
          <a:r>
            <a:rPr lang="en-US"/>
            <a:t> native to Southeast Asia (same family as coffee plant), with leaves that contain compounds that can have psychotropic (mind-altering) effects. </a:t>
          </a:r>
        </a:p>
      </dgm:t>
    </dgm:pt>
    <dgm:pt modelId="{2E2F3F8D-2A7D-4E51-B476-B065D098AA99}" type="parTrans" cxnId="{98D8F548-4CCB-4F9C-BBF6-8E7A352CCE20}">
      <dgm:prSet/>
      <dgm:spPr/>
      <dgm:t>
        <a:bodyPr/>
        <a:lstStyle/>
        <a:p>
          <a:endParaRPr lang="en-US"/>
        </a:p>
      </dgm:t>
    </dgm:pt>
    <dgm:pt modelId="{C521D60E-A6D3-49D0-B4D3-421858D5A3B1}" type="sibTrans" cxnId="{98D8F548-4CCB-4F9C-BBF6-8E7A352CCE20}">
      <dgm:prSet/>
      <dgm:spPr/>
      <dgm:t>
        <a:bodyPr/>
        <a:lstStyle/>
        <a:p>
          <a:endParaRPr lang="en-US"/>
        </a:p>
      </dgm:t>
    </dgm:pt>
    <dgm:pt modelId="{117ED560-5D0D-4878-A84A-A1A151BBAC2D}">
      <dgm:prSet/>
      <dgm:spPr/>
      <dgm:t>
        <a:bodyPr/>
        <a:lstStyle/>
        <a:p>
          <a:r>
            <a:rPr lang="en-US" dirty="0"/>
            <a:t>Not approved for any medical use and not regulated.</a:t>
          </a:r>
        </a:p>
      </dgm:t>
    </dgm:pt>
    <dgm:pt modelId="{89E76823-A5ED-4156-AD69-7B7A516B0CE2}" type="parTrans" cxnId="{848015D6-69FD-4DC8-833B-CF802A7110A7}">
      <dgm:prSet/>
      <dgm:spPr/>
      <dgm:t>
        <a:bodyPr/>
        <a:lstStyle/>
        <a:p>
          <a:endParaRPr lang="en-US"/>
        </a:p>
      </dgm:t>
    </dgm:pt>
    <dgm:pt modelId="{7F1CCC00-92E9-4387-BB8B-D1A34C0DF65B}" type="sibTrans" cxnId="{848015D6-69FD-4DC8-833B-CF802A7110A7}">
      <dgm:prSet/>
      <dgm:spPr/>
      <dgm:t>
        <a:bodyPr/>
        <a:lstStyle/>
        <a:p>
          <a:endParaRPr lang="en-US"/>
        </a:p>
      </dgm:t>
    </dgm:pt>
    <dgm:pt modelId="{F641AFDE-1613-4A68-B040-559D2E1A20F3}">
      <dgm:prSet/>
      <dgm:spPr/>
      <dgm:t>
        <a:bodyPr/>
        <a:lstStyle/>
        <a:p>
          <a:r>
            <a:rPr lang="en-US" dirty="0"/>
            <a:t>Easy to order on the internet.</a:t>
          </a:r>
        </a:p>
      </dgm:t>
    </dgm:pt>
    <dgm:pt modelId="{B394B0AB-99EC-4A0E-AAF2-DC63EC038738}" type="parTrans" cxnId="{06EC8358-42A6-4CA6-B984-C2EA31C2E629}">
      <dgm:prSet/>
      <dgm:spPr/>
      <dgm:t>
        <a:bodyPr/>
        <a:lstStyle/>
        <a:p>
          <a:endParaRPr lang="en-US"/>
        </a:p>
      </dgm:t>
    </dgm:pt>
    <dgm:pt modelId="{84EADE12-2D7A-426A-B71A-4386E63AAC76}" type="sibTrans" cxnId="{06EC8358-42A6-4CA6-B984-C2EA31C2E629}">
      <dgm:prSet/>
      <dgm:spPr/>
      <dgm:t>
        <a:bodyPr/>
        <a:lstStyle/>
        <a:p>
          <a:endParaRPr lang="en-US"/>
        </a:p>
      </dgm:t>
    </dgm:pt>
    <dgm:pt modelId="{43C9EEDF-721E-4B51-8A8B-BD761EF58231}">
      <dgm:prSet/>
      <dgm:spPr/>
      <dgm:t>
        <a:bodyPr/>
        <a:lstStyle/>
        <a:p>
          <a:r>
            <a:rPr lang="en-US"/>
            <a:t>Sold as a green powder in packets labeled "not for human consumption. </a:t>
          </a:r>
        </a:p>
      </dgm:t>
    </dgm:pt>
    <dgm:pt modelId="{B29E4A37-6C50-45EC-A15D-7498DA67261B}" type="parTrans" cxnId="{359A9CFB-03BB-4F10-B965-B61A99BFABA3}">
      <dgm:prSet/>
      <dgm:spPr/>
      <dgm:t>
        <a:bodyPr/>
        <a:lstStyle/>
        <a:p>
          <a:endParaRPr lang="en-US"/>
        </a:p>
      </dgm:t>
    </dgm:pt>
    <dgm:pt modelId="{B998158F-FC33-4F07-B584-A3EC04BAE9EC}" type="sibTrans" cxnId="{359A9CFB-03BB-4F10-B965-B61A99BFABA3}">
      <dgm:prSet/>
      <dgm:spPr/>
      <dgm:t>
        <a:bodyPr/>
        <a:lstStyle/>
        <a:p>
          <a:endParaRPr lang="en-US"/>
        </a:p>
      </dgm:t>
    </dgm:pt>
    <dgm:pt modelId="{1B7658EB-09FF-4556-9711-49A01D921A38}">
      <dgm:prSet/>
      <dgm:spPr/>
      <dgm:t>
        <a:bodyPr/>
        <a:lstStyle/>
        <a:p>
          <a:r>
            <a:rPr lang="en-US"/>
            <a:t>Also sold as an extract or gum. </a:t>
          </a:r>
        </a:p>
      </dgm:t>
    </dgm:pt>
    <dgm:pt modelId="{56FF6CC9-929C-4634-AB15-F5A8740EF788}" type="parTrans" cxnId="{093F7B56-5E2E-4D12-B6C7-91AD72662055}">
      <dgm:prSet/>
      <dgm:spPr/>
      <dgm:t>
        <a:bodyPr/>
        <a:lstStyle/>
        <a:p>
          <a:endParaRPr lang="en-US"/>
        </a:p>
      </dgm:t>
    </dgm:pt>
    <dgm:pt modelId="{7B4170EF-CC4B-4194-8D13-4E68A5FBF46F}" type="sibTrans" cxnId="{093F7B56-5E2E-4D12-B6C7-91AD72662055}">
      <dgm:prSet/>
      <dgm:spPr/>
      <dgm:t>
        <a:bodyPr/>
        <a:lstStyle/>
        <a:p>
          <a:endParaRPr lang="en-US"/>
        </a:p>
      </dgm:t>
    </dgm:pt>
    <dgm:pt modelId="{D90B174B-B1B5-5B4B-BD3C-9603BD403C3C}" type="pres">
      <dgm:prSet presAssocID="{CD119E32-1817-4483-897C-F92F9604A977}" presName="vert0" presStyleCnt="0">
        <dgm:presLayoutVars>
          <dgm:dir/>
          <dgm:animOne val="branch"/>
          <dgm:animLvl val="lvl"/>
        </dgm:presLayoutVars>
      </dgm:prSet>
      <dgm:spPr/>
    </dgm:pt>
    <dgm:pt modelId="{AE89815E-509E-CE49-B652-A822AD1FD6C4}" type="pres">
      <dgm:prSet presAssocID="{55F30F6E-0292-4D3E-861F-26060E6E96C9}" presName="thickLine" presStyleLbl="alignNode1" presStyleIdx="0" presStyleCnt="5"/>
      <dgm:spPr/>
    </dgm:pt>
    <dgm:pt modelId="{318BB04B-E735-8C4A-B280-CAAF2696773B}" type="pres">
      <dgm:prSet presAssocID="{55F30F6E-0292-4D3E-861F-26060E6E96C9}" presName="horz1" presStyleCnt="0"/>
      <dgm:spPr/>
    </dgm:pt>
    <dgm:pt modelId="{0ACDC4EA-4D64-B248-B974-8BD9AB5DD7FB}" type="pres">
      <dgm:prSet presAssocID="{55F30F6E-0292-4D3E-861F-26060E6E96C9}" presName="tx1" presStyleLbl="revTx" presStyleIdx="0" presStyleCnt="5"/>
      <dgm:spPr/>
    </dgm:pt>
    <dgm:pt modelId="{1A3F6E36-5C59-6747-A3C5-D3102D6DD955}" type="pres">
      <dgm:prSet presAssocID="{55F30F6E-0292-4D3E-861F-26060E6E96C9}" presName="vert1" presStyleCnt="0"/>
      <dgm:spPr/>
    </dgm:pt>
    <dgm:pt modelId="{46A6805D-8299-6843-860E-06E32F25C263}" type="pres">
      <dgm:prSet presAssocID="{117ED560-5D0D-4878-A84A-A1A151BBAC2D}" presName="thickLine" presStyleLbl="alignNode1" presStyleIdx="1" presStyleCnt="5"/>
      <dgm:spPr/>
    </dgm:pt>
    <dgm:pt modelId="{6F6BF979-296B-1847-A33C-5E408F32AB57}" type="pres">
      <dgm:prSet presAssocID="{117ED560-5D0D-4878-A84A-A1A151BBAC2D}" presName="horz1" presStyleCnt="0"/>
      <dgm:spPr/>
    </dgm:pt>
    <dgm:pt modelId="{613B1A9F-623D-104B-B849-E762B679B116}" type="pres">
      <dgm:prSet presAssocID="{117ED560-5D0D-4878-A84A-A1A151BBAC2D}" presName="tx1" presStyleLbl="revTx" presStyleIdx="1" presStyleCnt="5"/>
      <dgm:spPr/>
    </dgm:pt>
    <dgm:pt modelId="{59E87A35-8FE5-2645-BC74-B5886B5EEF35}" type="pres">
      <dgm:prSet presAssocID="{117ED560-5D0D-4878-A84A-A1A151BBAC2D}" presName="vert1" presStyleCnt="0"/>
      <dgm:spPr/>
    </dgm:pt>
    <dgm:pt modelId="{68FCBCAF-F6DA-0B41-A93F-70B08922EF68}" type="pres">
      <dgm:prSet presAssocID="{F641AFDE-1613-4A68-B040-559D2E1A20F3}" presName="thickLine" presStyleLbl="alignNode1" presStyleIdx="2" presStyleCnt="5"/>
      <dgm:spPr/>
    </dgm:pt>
    <dgm:pt modelId="{153F2853-6637-7647-87DD-648F701F8D5F}" type="pres">
      <dgm:prSet presAssocID="{F641AFDE-1613-4A68-B040-559D2E1A20F3}" presName="horz1" presStyleCnt="0"/>
      <dgm:spPr/>
    </dgm:pt>
    <dgm:pt modelId="{968D4993-7EC3-4647-8F0E-32946CA93C17}" type="pres">
      <dgm:prSet presAssocID="{F641AFDE-1613-4A68-B040-559D2E1A20F3}" presName="tx1" presStyleLbl="revTx" presStyleIdx="2" presStyleCnt="5"/>
      <dgm:spPr/>
    </dgm:pt>
    <dgm:pt modelId="{0F59D2F5-4D88-FC4D-B203-B8709A65A92B}" type="pres">
      <dgm:prSet presAssocID="{F641AFDE-1613-4A68-B040-559D2E1A20F3}" presName="vert1" presStyleCnt="0"/>
      <dgm:spPr/>
    </dgm:pt>
    <dgm:pt modelId="{1CE2AD93-8FC3-BF46-9437-C8750F28B0ED}" type="pres">
      <dgm:prSet presAssocID="{43C9EEDF-721E-4B51-8A8B-BD761EF58231}" presName="thickLine" presStyleLbl="alignNode1" presStyleIdx="3" presStyleCnt="5"/>
      <dgm:spPr/>
    </dgm:pt>
    <dgm:pt modelId="{D7912A0F-0927-E649-AFAF-8A2918CD6F4C}" type="pres">
      <dgm:prSet presAssocID="{43C9EEDF-721E-4B51-8A8B-BD761EF58231}" presName="horz1" presStyleCnt="0"/>
      <dgm:spPr/>
    </dgm:pt>
    <dgm:pt modelId="{B1D7DF6A-9C50-0946-A2DE-17F01EBCCA4E}" type="pres">
      <dgm:prSet presAssocID="{43C9EEDF-721E-4B51-8A8B-BD761EF58231}" presName="tx1" presStyleLbl="revTx" presStyleIdx="3" presStyleCnt="5"/>
      <dgm:spPr/>
    </dgm:pt>
    <dgm:pt modelId="{4A6DCBF6-0DAA-E94E-A5D6-4DC467D98FA5}" type="pres">
      <dgm:prSet presAssocID="{43C9EEDF-721E-4B51-8A8B-BD761EF58231}" presName="vert1" presStyleCnt="0"/>
      <dgm:spPr/>
    </dgm:pt>
    <dgm:pt modelId="{94DE7D03-62F6-FF46-B362-C46166B88AAE}" type="pres">
      <dgm:prSet presAssocID="{1B7658EB-09FF-4556-9711-49A01D921A38}" presName="thickLine" presStyleLbl="alignNode1" presStyleIdx="4" presStyleCnt="5"/>
      <dgm:spPr/>
    </dgm:pt>
    <dgm:pt modelId="{5C13D4E7-E5CD-F240-80EC-B1CD88BB5D37}" type="pres">
      <dgm:prSet presAssocID="{1B7658EB-09FF-4556-9711-49A01D921A38}" presName="horz1" presStyleCnt="0"/>
      <dgm:spPr/>
    </dgm:pt>
    <dgm:pt modelId="{81801701-45DB-1645-AA92-F2F3D0AB9FF5}" type="pres">
      <dgm:prSet presAssocID="{1B7658EB-09FF-4556-9711-49A01D921A38}" presName="tx1" presStyleLbl="revTx" presStyleIdx="4" presStyleCnt="5"/>
      <dgm:spPr/>
    </dgm:pt>
    <dgm:pt modelId="{20F61F4F-2F3B-FA42-8795-9C8E448836E4}" type="pres">
      <dgm:prSet presAssocID="{1B7658EB-09FF-4556-9711-49A01D921A38}" presName="vert1" presStyleCnt="0"/>
      <dgm:spPr/>
    </dgm:pt>
  </dgm:ptLst>
  <dgm:cxnLst>
    <dgm:cxn modelId="{E440F105-ACD8-F346-B35A-6AB016D669A2}" type="presOf" srcId="{1B7658EB-09FF-4556-9711-49A01D921A38}" destId="{81801701-45DB-1645-AA92-F2F3D0AB9FF5}" srcOrd="0" destOrd="0" presId="urn:microsoft.com/office/officeart/2008/layout/LinedList"/>
    <dgm:cxn modelId="{4F95D91D-DF69-9441-B86B-64DD437E6659}" type="presOf" srcId="{F641AFDE-1613-4A68-B040-559D2E1A20F3}" destId="{968D4993-7EC3-4647-8F0E-32946CA93C17}" srcOrd="0" destOrd="0" presId="urn:microsoft.com/office/officeart/2008/layout/LinedList"/>
    <dgm:cxn modelId="{44C08B48-2A40-784A-A6B7-85EB4025A878}" type="presOf" srcId="{43C9EEDF-721E-4B51-8A8B-BD761EF58231}" destId="{B1D7DF6A-9C50-0946-A2DE-17F01EBCCA4E}" srcOrd="0" destOrd="0" presId="urn:microsoft.com/office/officeart/2008/layout/LinedList"/>
    <dgm:cxn modelId="{98D8F548-4CCB-4F9C-BBF6-8E7A352CCE20}" srcId="{CD119E32-1817-4483-897C-F92F9604A977}" destId="{55F30F6E-0292-4D3E-861F-26060E6E96C9}" srcOrd="0" destOrd="0" parTransId="{2E2F3F8D-2A7D-4E51-B476-B065D098AA99}" sibTransId="{C521D60E-A6D3-49D0-B4D3-421858D5A3B1}"/>
    <dgm:cxn modelId="{093F7B56-5E2E-4D12-B6C7-91AD72662055}" srcId="{CD119E32-1817-4483-897C-F92F9604A977}" destId="{1B7658EB-09FF-4556-9711-49A01D921A38}" srcOrd="4" destOrd="0" parTransId="{56FF6CC9-929C-4634-AB15-F5A8740EF788}" sibTransId="{7B4170EF-CC4B-4194-8D13-4E68A5FBF46F}"/>
    <dgm:cxn modelId="{06EC8358-42A6-4CA6-B984-C2EA31C2E629}" srcId="{CD119E32-1817-4483-897C-F92F9604A977}" destId="{F641AFDE-1613-4A68-B040-559D2E1A20F3}" srcOrd="2" destOrd="0" parTransId="{B394B0AB-99EC-4A0E-AAF2-DC63EC038738}" sibTransId="{84EADE12-2D7A-426A-B71A-4386E63AAC76}"/>
    <dgm:cxn modelId="{37CD3484-DEA7-4346-A7EB-B18BD088A42F}" type="presOf" srcId="{55F30F6E-0292-4D3E-861F-26060E6E96C9}" destId="{0ACDC4EA-4D64-B248-B974-8BD9AB5DD7FB}" srcOrd="0" destOrd="0" presId="urn:microsoft.com/office/officeart/2008/layout/LinedList"/>
    <dgm:cxn modelId="{59EE5486-7B1A-4A41-9455-02A63B7E34F7}" type="presOf" srcId="{CD119E32-1817-4483-897C-F92F9604A977}" destId="{D90B174B-B1B5-5B4B-BD3C-9603BD403C3C}" srcOrd="0" destOrd="0" presId="urn:microsoft.com/office/officeart/2008/layout/LinedList"/>
    <dgm:cxn modelId="{07BBB8D4-26A6-A544-9D3E-824D2EA23BB5}" type="presOf" srcId="{117ED560-5D0D-4878-A84A-A1A151BBAC2D}" destId="{613B1A9F-623D-104B-B849-E762B679B116}" srcOrd="0" destOrd="0" presId="urn:microsoft.com/office/officeart/2008/layout/LinedList"/>
    <dgm:cxn modelId="{848015D6-69FD-4DC8-833B-CF802A7110A7}" srcId="{CD119E32-1817-4483-897C-F92F9604A977}" destId="{117ED560-5D0D-4878-A84A-A1A151BBAC2D}" srcOrd="1" destOrd="0" parTransId="{89E76823-A5ED-4156-AD69-7B7A516B0CE2}" sibTransId="{7F1CCC00-92E9-4387-BB8B-D1A34C0DF65B}"/>
    <dgm:cxn modelId="{359A9CFB-03BB-4F10-B965-B61A99BFABA3}" srcId="{CD119E32-1817-4483-897C-F92F9604A977}" destId="{43C9EEDF-721E-4B51-8A8B-BD761EF58231}" srcOrd="3" destOrd="0" parTransId="{B29E4A37-6C50-45EC-A15D-7498DA67261B}" sibTransId="{B998158F-FC33-4F07-B584-A3EC04BAE9EC}"/>
    <dgm:cxn modelId="{0A504905-53FA-D345-8037-824422263B2D}" type="presParOf" srcId="{D90B174B-B1B5-5B4B-BD3C-9603BD403C3C}" destId="{AE89815E-509E-CE49-B652-A822AD1FD6C4}" srcOrd="0" destOrd="0" presId="urn:microsoft.com/office/officeart/2008/layout/LinedList"/>
    <dgm:cxn modelId="{04124905-C4FB-174E-AB87-ECF0A2D76794}" type="presParOf" srcId="{D90B174B-B1B5-5B4B-BD3C-9603BD403C3C}" destId="{318BB04B-E735-8C4A-B280-CAAF2696773B}" srcOrd="1" destOrd="0" presId="urn:microsoft.com/office/officeart/2008/layout/LinedList"/>
    <dgm:cxn modelId="{7B1D9A55-D930-A345-9001-D60F2E3CA857}" type="presParOf" srcId="{318BB04B-E735-8C4A-B280-CAAF2696773B}" destId="{0ACDC4EA-4D64-B248-B974-8BD9AB5DD7FB}" srcOrd="0" destOrd="0" presId="urn:microsoft.com/office/officeart/2008/layout/LinedList"/>
    <dgm:cxn modelId="{D1CF2639-1371-B945-859E-50E3D531ADAB}" type="presParOf" srcId="{318BB04B-E735-8C4A-B280-CAAF2696773B}" destId="{1A3F6E36-5C59-6747-A3C5-D3102D6DD955}" srcOrd="1" destOrd="0" presId="urn:microsoft.com/office/officeart/2008/layout/LinedList"/>
    <dgm:cxn modelId="{F9F21686-F808-AB48-B0BC-158302E68ED6}" type="presParOf" srcId="{D90B174B-B1B5-5B4B-BD3C-9603BD403C3C}" destId="{46A6805D-8299-6843-860E-06E32F25C263}" srcOrd="2" destOrd="0" presId="urn:microsoft.com/office/officeart/2008/layout/LinedList"/>
    <dgm:cxn modelId="{E828B2E5-A446-BC45-B617-D4901A1E42AB}" type="presParOf" srcId="{D90B174B-B1B5-5B4B-BD3C-9603BD403C3C}" destId="{6F6BF979-296B-1847-A33C-5E408F32AB57}" srcOrd="3" destOrd="0" presId="urn:microsoft.com/office/officeart/2008/layout/LinedList"/>
    <dgm:cxn modelId="{ACF52249-6D44-E546-918E-6E3D8E7FEC4A}" type="presParOf" srcId="{6F6BF979-296B-1847-A33C-5E408F32AB57}" destId="{613B1A9F-623D-104B-B849-E762B679B116}" srcOrd="0" destOrd="0" presId="urn:microsoft.com/office/officeart/2008/layout/LinedList"/>
    <dgm:cxn modelId="{53D8F300-5993-E844-A7C8-1DEFC9381E36}" type="presParOf" srcId="{6F6BF979-296B-1847-A33C-5E408F32AB57}" destId="{59E87A35-8FE5-2645-BC74-B5886B5EEF35}" srcOrd="1" destOrd="0" presId="urn:microsoft.com/office/officeart/2008/layout/LinedList"/>
    <dgm:cxn modelId="{240BE431-B807-9941-82A7-0FDF994AD3C5}" type="presParOf" srcId="{D90B174B-B1B5-5B4B-BD3C-9603BD403C3C}" destId="{68FCBCAF-F6DA-0B41-A93F-70B08922EF68}" srcOrd="4" destOrd="0" presId="urn:microsoft.com/office/officeart/2008/layout/LinedList"/>
    <dgm:cxn modelId="{B4AFF3A8-908E-6B46-BCF1-61423769FD8E}" type="presParOf" srcId="{D90B174B-B1B5-5B4B-BD3C-9603BD403C3C}" destId="{153F2853-6637-7647-87DD-648F701F8D5F}" srcOrd="5" destOrd="0" presId="urn:microsoft.com/office/officeart/2008/layout/LinedList"/>
    <dgm:cxn modelId="{01B1F929-E6EC-2340-8D2B-2D93286A261E}" type="presParOf" srcId="{153F2853-6637-7647-87DD-648F701F8D5F}" destId="{968D4993-7EC3-4647-8F0E-32946CA93C17}" srcOrd="0" destOrd="0" presId="urn:microsoft.com/office/officeart/2008/layout/LinedList"/>
    <dgm:cxn modelId="{99A23D42-F6A8-C04C-A35A-356D6BAD77E6}" type="presParOf" srcId="{153F2853-6637-7647-87DD-648F701F8D5F}" destId="{0F59D2F5-4D88-FC4D-B203-B8709A65A92B}" srcOrd="1" destOrd="0" presId="urn:microsoft.com/office/officeart/2008/layout/LinedList"/>
    <dgm:cxn modelId="{BCE757CF-7906-F747-9699-2FFEC43B011E}" type="presParOf" srcId="{D90B174B-B1B5-5B4B-BD3C-9603BD403C3C}" destId="{1CE2AD93-8FC3-BF46-9437-C8750F28B0ED}" srcOrd="6" destOrd="0" presId="urn:microsoft.com/office/officeart/2008/layout/LinedList"/>
    <dgm:cxn modelId="{EF5CA149-7657-8046-A54C-C86D708989E7}" type="presParOf" srcId="{D90B174B-B1B5-5B4B-BD3C-9603BD403C3C}" destId="{D7912A0F-0927-E649-AFAF-8A2918CD6F4C}" srcOrd="7" destOrd="0" presId="urn:microsoft.com/office/officeart/2008/layout/LinedList"/>
    <dgm:cxn modelId="{BA627C41-705E-5E4E-A1B9-A74DAC7C7111}" type="presParOf" srcId="{D7912A0F-0927-E649-AFAF-8A2918CD6F4C}" destId="{B1D7DF6A-9C50-0946-A2DE-17F01EBCCA4E}" srcOrd="0" destOrd="0" presId="urn:microsoft.com/office/officeart/2008/layout/LinedList"/>
    <dgm:cxn modelId="{11D95A8D-D934-D545-89E6-7BF695ED5FC5}" type="presParOf" srcId="{D7912A0F-0927-E649-AFAF-8A2918CD6F4C}" destId="{4A6DCBF6-0DAA-E94E-A5D6-4DC467D98FA5}" srcOrd="1" destOrd="0" presId="urn:microsoft.com/office/officeart/2008/layout/LinedList"/>
    <dgm:cxn modelId="{9AC8CD34-EB82-634C-A0E6-E32453DAE168}" type="presParOf" srcId="{D90B174B-B1B5-5B4B-BD3C-9603BD403C3C}" destId="{94DE7D03-62F6-FF46-B362-C46166B88AAE}" srcOrd="8" destOrd="0" presId="urn:microsoft.com/office/officeart/2008/layout/LinedList"/>
    <dgm:cxn modelId="{E560F743-B548-4147-B18F-83DCE4A4D457}" type="presParOf" srcId="{D90B174B-B1B5-5B4B-BD3C-9603BD403C3C}" destId="{5C13D4E7-E5CD-F240-80EC-B1CD88BB5D37}" srcOrd="9" destOrd="0" presId="urn:microsoft.com/office/officeart/2008/layout/LinedList"/>
    <dgm:cxn modelId="{E9A19999-08F2-4C4A-8D7A-EAB49B55036B}" type="presParOf" srcId="{5C13D4E7-E5CD-F240-80EC-B1CD88BB5D37}" destId="{81801701-45DB-1645-AA92-F2F3D0AB9FF5}" srcOrd="0" destOrd="0" presId="urn:microsoft.com/office/officeart/2008/layout/LinedList"/>
    <dgm:cxn modelId="{7E66BA57-41EB-9C4A-8DE4-FC56D687EC11}" type="presParOf" srcId="{5C13D4E7-E5CD-F240-80EC-B1CD88BB5D37}" destId="{20F61F4F-2F3B-FA42-8795-9C8E448836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81461-C744-42F1-831C-E4447F080F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FCE9A7A-B411-4139-8784-64BC7C9CB14C}">
      <dgm:prSet/>
      <dgm:spPr/>
      <dgm:t>
        <a:bodyPr/>
        <a:lstStyle/>
        <a:p>
          <a:r>
            <a:rPr lang="en-US"/>
            <a:t>Yes, consuming kratom poses a risk of overdose and potential death.</a:t>
          </a:r>
        </a:p>
      </dgm:t>
    </dgm:pt>
    <dgm:pt modelId="{F20CAF69-280C-465B-AD63-2D5D2C235159}" type="parTrans" cxnId="{7CB3EFCA-1945-49E1-BD61-243E24FA1FDC}">
      <dgm:prSet/>
      <dgm:spPr/>
      <dgm:t>
        <a:bodyPr/>
        <a:lstStyle/>
        <a:p>
          <a:endParaRPr lang="en-US"/>
        </a:p>
      </dgm:t>
    </dgm:pt>
    <dgm:pt modelId="{C8597CE0-A5B0-412C-8419-989E1C67B1D5}" type="sibTrans" cxnId="{7CB3EFCA-1945-49E1-BD61-243E24FA1FDC}">
      <dgm:prSet/>
      <dgm:spPr/>
      <dgm:t>
        <a:bodyPr/>
        <a:lstStyle/>
        <a:p>
          <a:endParaRPr lang="en-US"/>
        </a:p>
      </dgm:t>
    </dgm:pt>
    <dgm:pt modelId="{0780C328-B51C-41CE-AB32-3146A6EA4F69}">
      <dgm:prSet/>
      <dgm:spPr/>
      <dgm:t>
        <a:bodyPr/>
        <a:lstStyle/>
        <a:p>
          <a:r>
            <a:rPr lang="en-US"/>
            <a:t>Fatal overdoses have been reported in conjunction with kratom usage</a:t>
          </a:r>
        </a:p>
      </dgm:t>
    </dgm:pt>
    <dgm:pt modelId="{DC6AF205-ED7C-4C3F-8A31-00B3FAFE63CB}" type="parTrans" cxnId="{D74015B2-C759-4F00-B136-15FAF1710A38}">
      <dgm:prSet/>
      <dgm:spPr/>
      <dgm:t>
        <a:bodyPr/>
        <a:lstStyle/>
        <a:p>
          <a:endParaRPr lang="en-US"/>
        </a:p>
      </dgm:t>
    </dgm:pt>
    <dgm:pt modelId="{1CD60BBE-C852-4061-82C3-612E7EC3113E}" type="sibTrans" cxnId="{D74015B2-C759-4F00-B136-15FAF1710A38}">
      <dgm:prSet/>
      <dgm:spPr/>
      <dgm:t>
        <a:bodyPr/>
        <a:lstStyle/>
        <a:p>
          <a:endParaRPr lang="en-US"/>
        </a:p>
      </dgm:t>
    </dgm:pt>
    <dgm:pt modelId="{12283F9B-5C5D-4CF7-AB01-B67E541387FE}">
      <dgm:prSet/>
      <dgm:spPr/>
      <dgm:t>
        <a:bodyPr/>
        <a:lstStyle/>
        <a:p>
          <a:r>
            <a:rPr lang="en-US"/>
            <a:t>Most involved kratom in combination with other substances (opioids, alcohol and over-the-counter medications)</a:t>
          </a:r>
        </a:p>
      </dgm:t>
    </dgm:pt>
    <dgm:pt modelId="{AB21D929-BCF1-42DC-9FEA-849D5A251CDB}" type="parTrans" cxnId="{75EE32BF-F339-43DD-8C29-1C366BD9CF9A}">
      <dgm:prSet/>
      <dgm:spPr/>
      <dgm:t>
        <a:bodyPr/>
        <a:lstStyle/>
        <a:p>
          <a:endParaRPr lang="en-US"/>
        </a:p>
      </dgm:t>
    </dgm:pt>
    <dgm:pt modelId="{E5B0AAF0-9EB7-45EF-8AF2-859FB0FCAC78}" type="sibTrans" cxnId="{75EE32BF-F339-43DD-8C29-1C366BD9CF9A}">
      <dgm:prSet/>
      <dgm:spPr/>
      <dgm:t>
        <a:bodyPr/>
        <a:lstStyle/>
        <a:p>
          <a:endParaRPr lang="en-US"/>
        </a:p>
      </dgm:t>
    </dgm:pt>
    <dgm:pt modelId="{3744220D-C634-F14E-9894-B333A4AC338A}" type="pres">
      <dgm:prSet presAssocID="{EB281461-C744-42F1-831C-E4447F080FD7}" presName="linear" presStyleCnt="0">
        <dgm:presLayoutVars>
          <dgm:animLvl val="lvl"/>
          <dgm:resizeHandles val="exact"/>
        </dgm:presLayoutVars>
      </dgm:prSet>
      <dgm:spPr/>
    </dgm:pt>
    <dgm:pt modelId="{A88024CE-2F18-4D48-8018-964D800A7E97}" type="pres">
      <dgm:prSet presAssocID="{9FCE9A7A-B411-4139-8784-64BC7C9CB1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DD8EF1-4AAD-1A43-853B-6CD1B48F889A}" type="pres">
      <dgm:prSet presAssocID="{C8597CE0-A5B0-412C-8419-989E1C67B1D5}" presName="spacer" presStyleCnt="0"/>
      <dgm:spPr/>
    </dgm:pt>
    <dgm:pt modelId="{BDE9DDCA-83CE-E044-98B0-90F691C80058}" type="pres">
      <dgm:prSet presAssocID="{0780C328-B51C-41CE-AB32-3146A6EA4F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74DDC7-4A4B-8E4C-9DE9-563094DC65A1}" type="pres">
      <dgm:prSet presAssocID="{1CD60BBE-C852-4061-82C3-612E7EC3113E}" presName="spacer" presStyleCnt="0"/>
      <dgm:spPr/>
    </dgm:pt>
    <dgm:pt modelId="{9D1330EC-FAD8-2C4D-982E-0CA578F6FF4A}" type="pres">
      <dgm:prSet presAssocID="{12283F9B-5C5D-4CF7-AB01-B67E541387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B1AB54-F66A-1C42-98DF-A7EBBA3A5374}" type="presOf" srcId="{EB281461-C744-42F1-831C-E4447F080FD7}" destId="{3744220D-C634-F14E-9894-B333A4AC338A}" srcOrd="0" destOrd="0" presId="urn:microsoft.com/office/officeart/2005/8/layout/vList2"/>
    <dgm:cxn modelId="{E6051382-41AB-7442-BC57-22680B5F5F19}" type="presOf" srcId="{9FCE9A7A-B411-4139-8784-64BC7C9CB14C}" destId="{A88024CE-2F18-4D48-8018-964D800A7E97}" srcOrd="0" destOrd="0" presId="urn:microsoft.com/office/officeart/2005/8/layout/vList2"/>
    <dgm:cxn modelId="{D74015B2-C759-4F00-B136-15FAF1710A38}" srcId="{EB281461-C744-42F1-831C-E4447F080FD7}" destId="{0780C328-B51C-41CE-AB32-3146A6EA4F69}" srcOrd="1" destOrd="0" parTransId="{DC6AF205-ED7C-4C3F-8A31-00B3FAFE63CB}" sibTransId="{1CD60BBE-C852-4061-82C3-612E7EC3113E}"/>
    <dgm:cxn modelId="{26B212BB-2F5C-5D4C-9959-E6CBF2984686}" type="presOf" srcId="{0780C328-B51C-41CE-AB32-3146A6EA4F69}" destId="{BDE9DDCA-83CE-E044-98B0-90F691C80058}" srcOrd="0" destOrd="0" presId="urn:microsoft.com/office/officeart/2005/8/layout/vList2"/>
    <dgm:cxn modelId="{75EE32BF-F339-43DD-8C29-1C366BD9CF9A}" srcId="{EB281461-C744-42F1-831C-E4447F080FD7}" destId="{12283F9B-5C5D-4CF7-AB01-B67E541387FE}" srcOrd="2" destOrd="0" parTransId="{AB21D929-BCF1-42DC-9FEA-849D5A251CDB}" sibTransId="{E5B0AAF0-9EB7-45EF-8AF2-859FB0FCAC78}"/>
    <dgm:cxn modelId="{7CB3EFCA-1945-49E1-BD61-243E24FA1FDC}" srcId="{EB281461-C744-42F1-831C-E4447F080FD7}" destId="{9FCE9A7A-B411-4139-8784-64BC7C9CB14C}" srcOrd="0" destOrd="0" parTransId="{F20CAF69-280C-465B-AD63-2D5D2C235159}" sibTransId="{C8597CE0-A5B0-412C-8419-989E1C67B1D5}"/>
    <dgm:cxn modelId="{A29A61FB-AFC7-2A45-A824-05E96B151664}" type="presOf" srcId="{12283F9B-5C5D-4CF7-AB01-B67E541387FE}" destId="{9D1330EC-FAD8-2C4D-982E-0CA578F6FF4A}" srcOrd="0" destOrd="0" presId="urn:microsoft.com/office/officeart/2005/8/layout/vList2"/>
    <dgm:cxn modelId="{DA5C9A66-C76C-4C48-9741-859CE940D128}" type="presParOf" srcId="{3744220D-C634-F14E-9894-B333A4AC338A}" destId="{A88024CE-2F18-4D48-8018-964D800A7E97}" srcOrd="0" destOrd="0" presId="urn:microsoft.com/office/officeart/2005/8/layout/vList2"/>
    <dgm:cxn modelId="{49813F47-9017-DE4C-BFF6-70A08EE23783}" type="presParOf" srcId="{3744220D-C634-F14E-9894-B333A4AC338A}" destId="{1ADD8EF1-4AAD-1A43-853B-6CD1B48F889A}" srcOrd="1" destOrd="0" presId="urn:microsoft.com/office/officeart/2005/8/layout/vList2"/>
    <dgm:cxn modelId="{C3DB21B7-96EA-924C-B490-8F4B3D58E3E3}" type="presParOf" srcId="{3744220D-C634-F14E-9894-B333A4AC338A}" destId="{BDE9DDCA-83CE-E044-98B0-90F691C80058}" srcOrd="2" destOrd="0" presId="urn:microsoft.com/office/officeart/2005/8/layout/vList2"/>
    <dgm:cxn modelId="{050E35C1-44D5-8D40-A66B-6EFEF37195BA}" type="presParOf" srcId="{3744220D-C634-F14E-9894-B333A4AC338A}" destId="{2074DDC7-4A4B-8E4C-9DE9-563094DC65A1}" srcOrd="3" destOrd="0" presId="urn:microsoft.com/office/officeart/2005/8/layout/vList2"/>
    <dgm:cxn modelId="{F436A41A-E9C4-5B4A-B4BC-9E41FABFA703}" type="presParOf" srcId="{3744220D-C634-F14E-9894-B333A4AC338A}" destId="{9D1330EC-FAD8-2C4D-982E-0CA578F6FF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9F91C-241F-4AF8-AE9F-60DA5258D1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8B6B6C-3A39-472C-A4F4-FCF9E6FAC489}">
      <dgm:prSet/>
      <dgm:spPr/>
      <dgm:t>
        <a:bodyPr/>
        <a:lstStyle/>
        <a:p>
          <a:r>
            <a:rPr lang="en-US"/>
            <a:t>Know state and federal laws</a:t>
          </a:r>
        </a:p>
      </dgm:t>
    </dgm:pt>
    <dgm:pt modelId="{75A67002-C6D4-4CF8-83F3-CE539C4CF010}" type="parTrans" cxnId="{4DECA55B-E3F7-46CA-9485-0B72B1C7806F}">
      <dgm:prSet/>
      <dgm:spPr/>
      <dgm:t>
        <a:bodyPr/>
        <a:lstStyle/>
        <a:p>
          <a:endParaRPr lang="en-US"/>
        </a:p>
      </dgm:t>
    </dgm:pt>
    <dgm:pt modelId="{B4A8260C-E239-4F2B-B30A-858D6F0778C6}" type="sibTrans" cxnId="{4DECA55B-E3F7-46CA-9485-0B72B1C7806F}">
      <dgm:prSet/>
      <dgm:spPr/>
      <dgm:t>
        <a:bodyPr/>
        <a:lstStyle/>
        <a:p>
          <a:endParaRPr lang="en-US"/>
        </a:p>
      </dgm:t>
    </dgm:pt>
    <dgm:pt modelId="{6D10A5A9-D8E7-4B18-AE67-079EDA7D76AC}">
      <dgm:prSet/>
      <dgm:spPr/>
      <dgm:t>
        <a:bodyPr/>
        <a:lstStyle/>
        <a:p>
          <a:r>
            <a:rPr lang="en-US"/>
            <a:t>Discuss in CPP </a:t>
          </a:r>
        </a:p>
      </dgm:t>
    </dgm:pt>
    <dgm:pt modelId="{A5A889C4-239D-4549-8FAD-683DA71F5E35}" type="parTrans" cxnId="{A92EC46C-E2C1-4CAE-9AC5-3BB801C0D0CF}">
      <dgm:prSet/>
      <dgm:spPr/>
      <dgm:t>
        <a:bodyPr/>
        <a:lstStyle/>
        <a:p>
          <a:endParaRPr lang="en-US"/>
        </a:p>
      </dgm:t>
    </dgm:pt>
    <dgm:pt modelId="{EF31DF62-5725-48D3-9DE7-12C30463C754}" type="sibTrans" cxnId="{A92EC46C-E2C1-4CAE-9AC5-3BB801C0D0CF}">
      <dgm:prSet/>
      <dgm:spPr/>
      <dgm:t>
        <a:bodyPr/>
        <a:lstStyle/>
        <a:p>
          <a:endParaRPr lang="en-US"/>
        </a:p>
      </dgm:t>
    </dgm:pt>
    <dgm:pt modelId="{0C0D2C48-8A9D-4E85-8232-FDCF2A97CDD7}">
      <dgm:prSet/>
      <dgm:spPr/>
      <dgm:t>
        <a:bodyPr/>
        <a:lstStyle/>
        <a:p>
          <a:r>
            <a:rPr lang="en-US"/>
            <a:t>Integrate into education/prevention activities</a:t>
          </a:r>
        </a:p>
      </dgm:t>
    </dgm:pt>
    <dgm:pt modelId="{05233935-EFE4-4DCD-BEE3-296D620DAE6C}" type="parTrans" cxnId="{C35EA03A-212A-4AA6-B6D5-CD313C0D4C5A}">
      <dgm:prSet/>
      <dgm:spPr/>
      <dgm:t>
        <a:bodyPr/>
        <a:lstStyle/>
        <a:p>
          <a:endParaRPr lang="en-US"/>
        </a:p>
      </dgm:t>
    </dgm:pt>
    <dgm:pt modelId="{FA8152B1-B88D-473A-9BB4-1CB102A9EEFE}" type="sibTrans" cxnId="{C35EA03A-212A-4AA6-B6D5-CD313C0D4C5A}">
      <dgm:prSet/>
      <dgm:spPr/>
      <dgm:t>
        <a:bodyPr/>
        <a:lstStyle/>
        <a:p>
          <a:endParaRPr lang="en-US"/>
        </a:p>
      </dgm:t>
    </dgm:pt>
    <dgm:pt modelId="{FBB43782-0003-4541-B1D6-C4E11ADB61F9}">
      <dgm:prSet/>
      <dgm:spPr/>
      <dgm:t>
        <a:bodyPr/>
        <a:lstStyle/>
        <a:p>
          <a:r>
            <a:rPr lang="en-US"/>
            <a:t>Discuss in intervention services</a:t>
          </a:r>
        </a:p>
      </dgm:t>
    </dgm:pt>
    <dgm:pt modelId="{3F1EA364-588E-40DE-93B2-A650864D84BA}" type="parTrans" cxnId="{3D8390A9-9BF2-4BF4-A2A5-705715189E3F}">
      <dgm:prSet/>
      <dgm:spPr/>
      <dgm:t>
        <a:bodyPr/>
        <a:lstStyle/>
        <a:p>
          <a:endParaRPr lang="en-US"/>
        </a:p>
      </dgm:t>
    </dgm:pt>
    <dgm:pt modelId="{8C728569-CEB4-4211-A653-D484CCD574B3}" type="sibTrans" cxnId="{3D8390A9-9BF2-4BF4-A2A5-705715189E3F}">
      <dgm:prSet/>
      <dgm:spPr/>
      <dgm:t>
        <a:bodyPr/>
        <a:lstStyle/>
        <a:p>
          <a:endParaRPr lang="en-US"/>
        </a:p>
      </dgm:t>
    </dgm:pt>
    <dgm:pt modelId="{E75ADD34-22D1-44FA-94E1-C3201AFB9A18}">
      <dgm:prSet/>
      <dgm:spPr/>
      <dgm:t>
        <a:bodyPr/>
        <a:lstStyle/>
        <a:p>
          <a:r>
            <a:rPr lang="en-US"/>
            <a:t>Education for Security and Safety staff</a:t>
          </a:r>
        </a:p>
      </dgm:t>
    </dgm:pt>
    <dgm:pt modelId="{397CF66F-6D71-413E-A718-8EB845DDCA86}" type="parTrans" cxnId="{70665A11-181D-408D-8991-5B2DA253B6F3}">
      <dgm:prSet/>
      <dgm:spPr/>
      <dgm:t>
        <a:bodyPr/>
        <a:lstStyle/>
        <a:p>
          <a:endParaRPr lang="en-US"/>
        </a:p>
      </dgm:t>
    </dgm:pt>
    <dgm:pt modelId="{064DDC45-54D9-4923-8B79-E1D0C0F79022}" type="sibTrans" cxnId="{70665A11-181D-408D-8991-5B2DA253B6F3}">
      <dgm:prSet/>
      <dgm:spPr/>
      <dgm:t>
        <a:bodyPr/>
        <a:lstStyle/>
        <a:p>
          <a:endParaRPr lang="en-US"/>
        </a:p>
      </dgm:t>
    </dgm:pt>
    <dgm:pt modelId="{2DDDDB44-0157-1044-BA4C-C730386FB117}" type="pres">
      <dgm:prSet presAssocID="{5339F91C-241F-4AF8-AE9F-60DA5258D199}" presName="linear" presStyleCnt="0">
        <dgm:presLayoutVars>
          <dgm:animLvl val="lvl"/>
          <dgm:resizeHandles val="exact"/>
        </dgm:presLayoutVars>
      </dgm:prSet>
      <dgm:spPr/>
    </dgm:pt>
    <dgm:pt modelId="{E3520D05-0825-2A45-9069-533F6F7B4D96}" type="pres">
      <dgm:prSet presAssocID="{278B6B6C-3A39-472C-A4F4-FCF9E6FAC4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99097B-B41A-4441-A901-DF999284128D}" type="pres">
      <dgm:prSet presAssocID="{B4A8260C-E239-4F2B-B30A-858D6F0778C6}" presName="spacer" presStyleCnt="0"/>
      <dgm:spPr/>
    </dgm:pt>
    <dgm:pt modelId="{C3D3CF6E-4436-D24E-A7B1-0C2D754D9795}" type="pres">
      <dgm:prSet presAssocID="{6D10A5A9-D8E7-4B18-AE67-079EDA7D76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AD4C048-E69E-0E42-A799-13325C574F83}" type="pres">
      <dgm:prSet presAssocID="{EF31DF62-5725-48D3-9DE7-12C30463C754}" presName="spacer" presStyleCnt="0"/>
      <dgm:spPr/>
    </dgm:pt>
    <dgm:pt modelId="{C48E3E66-352D-C347-AFFC-A2F40DE0DBA5}" type="pres">
      <dgm:prSet presAssocID="{0C0D2C48-8A9D-4E85-8232-FDCF2A97CD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A7E7C24-CFF2-DF41-8B0D-337BB8697C65}" type="pres">
      <dgm:prSet presAssocID="{FA8152B1-B88D-473A-9BB4-1CB102A9EEFE}" presName="spacer" presStyleCnt="0"/>
      <dgm:spPr/>
    </dgm:pt>
    <dgm:pt modelId="{E0E502A1-F5CD-AB4D-807E-DE0009F3AB6F}" type="pres">
      <dgm:prSet presAssocID="{FBB43782-0003-4541-B1D6-C4E11ADB61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4A2F49-937D-0741-A77A-C46A274FC00A}" type="pres">
      <dgm:prSet presAssocID="{8C728569-CEB4-4211-A653-D484CCD574B3}" presName="spacer" presStyleCnt="0"/>
      <dgm:spPr/>
    </dgm:pt>
    <dgm:pt modelId="{B2FB5A7C-3A17-5040-94AE-57DA8AE8B61A}" type="pres">
      <dgm:prSet presAssocID="{E75ADD34-22D1-44FA-94E1-C3201AFB9A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665A11-181D-408D-8991-5B2DA253B6F3}" srcId="{5339F91C-241F-4AF8-AE9F-60DA5258D199}" destId="{E75ADD34-22D1-44FA-94E1-C3201AFB9A18}" srcOrd="4" destOrd="0" parTransId="{397CF66F-6D71-413E-A718-8EB845DDCA86}" sibTransId="{064DDC45-54D9-4923-8B79-E1D0C0F79022}"/>
    <dgm:cxn modelId="{611D711A-C68C-AC4C-8378-B54F869BD507}" type="presOf" srcId="{E75ADD34-22D1-44FA-94E1-C3201AFB9A18}" destId="{B2FB5A7C-3A17-5040-94AE-57DA8AE8B61A}" srcOrd="0" destOrd="0" presId="urn:microsoft.com/office/officeart/2005/8/layout/vList2"/>
    <dgm:cxn modelId="{C35EA03A-212A-4AA6-B6D5-CD313C0D4C5A}" srcId="{5339F91C-241F-4AF8-AE9F-60DA5258D199}" destId="{0C0D2C48-8A9D-4E85-8232-FDCF2A97CDD7}" srcOrd="2" destOrd="0" parTransId="{05233935-EFE4-4DCD-BEE3-296D620DAE6C}" sibTransId="{FA8152B1-B88D-473A-9BB4-1CB102A9EEFE}"/>
    <dgm:cxn modelId="{83355A5B-CC8C-2F42-91C6-75CB8600F2CF}" type="presOf" srcId="{0C0D2C48-8A9D-4E85-8232-FDCF2A97CDD7}" destId="{C48E3E66-352D-C347-AFFC-A2F40DE0DBA5}" srcOrd="0" destOrd="0" presId="urn:microsoft.com/office/officeart/2005/8/layout/vList2"/>
    <dgm:cxn modelId="{4DECA55B-E3F7-46CA-9485-0B72B1C7806F}" srcId="{5339F91C-241F-4AF8-AE9F-60DA5258D199}" destId="{278B6B6C-3A39-472C-A4F4-FCF9E6FAC489}" srcOrd="0" destOrd="0" parTransId="{75A67002-C6D4-4CF8-83F3-CE539C4CF010}" sibTransId="{B4A8260C-E239-4F2B-B30A-858D6F0778C6}"/>
    <dgm:cxn modelId="{A92EC46C-E2C1-4CAE-9AC5-3BB801C0D0CF}" srcId="{5339F91C-241F-4AF8-AE9F-60DA5258D199}" destId="{6D10A5A9-D8E7-4B18-AE67-079EDA7D76AC}" srcOrd="1" destOrd="0" parTransId="{A5A889C4-239D-4549-8FAD-683DA71F5E35}" sibTransId="{EF31DF62-5725-48D3-9DE7-12C30463C754}"/>
    <dgm:cxn modelId="{E1CA89A0-EC10-494A-9603-80B445E8DAFB}" type="presOf" srcId="{FBB43782-0003-4541-B1D6-C4E11ADB61F9}" destId="{E0E502A1-F5CD-AB4D-807E-DE0009F3AB6F}" srcOrd="0" destOrd="0" presId="urn:microsoft.com/office/officeart/2005/8/layout/vList2"/>
    <dgm:cxn modelId="{3D8390A9-9BF2-4BF4-A2A5-705715189E3F}" srcId="{5339F91C-241F-4AF8-AE9F-60DA5258D199}" destId="{FBB43782-0003-4541-B1D6-C4E11ADB61F9}" srcOrd="3" destOrd="0" parTransId="{3F1EA364-588E-40DE-93B2-A650864D84BA}" sibTransId="{8C728569-CEB4-4211-A653-D484CCD574B3}"/>
    <dgm:cxn modelId="{811300B9-4E32-754A-B4AF-9BDC9CAC7A79}" type="presOf" srcId="{5339F91C-241F-4AF8-AE9F-60DA5258D199}" destId="{2DDDDB44-0157-1044-BA4C-C730386FB117}" srcOrd="0" destOrd="0" presId="urn:microsoft.com/office/officeart/2005/8/layout/vList2"/>
    <dgm:cxn modelId="{A7FE3ED5-ED51-A54F-A1F8-1577ACF4026C}" type="presOf" srcId="{6D10A5A9-D8E7-4B18-AE67-079EDA7D76AC}" destId="{C3D3CF6E-4436-D24E-A7B1-0C2D754D9795}" srcOrd="0" destOrd="0" presId="urn:microsoft.com/office/officeart/2005/8/layout/vList2"/>
    <dgm:cxn modelId="{E12834E5-7087-C642-B3F4-A634BEC2B3A9}" type="presOf" srcId="{278B6B6C-3A39-472C-A4F4-FCF9E6FAC489}" destId="{E3520D05-0825-2A45-9069-533F6F7B4D96}" srcOrd="0" destOrd="0" presId="urn:microsoft.com/office/officeart/2005/8/layout/vList2"/>
    <dgm:cxn modelId="{6B9CB117-05C8-244C-A8AB-CB016C99DCB6}" type="presParOf" srcId="{2DDDDB44-0157-1044-BA4C-C730386FB117}" destId="{E3520D05-0825-2A45-9069-533F6F7B4D96}" srcOrd="0" destOrd="0" presId="urn:microsoft.com/office/officeart/2005/8/layout/vList2"/>
    <dgm:cxn modelId="{2E1AC4E2-F90B-D448-BB94-900BEB06B3C4}" type="presParOf" srcId="{2DDDDB44-0157-1044-BA4C-C730386FB117}" destId="{C199097B-B41A-4441-A901-DF999284128D}" srcOrd="1" destOrd="0" presId="urn:microsoft.com/office/officeart/2005/8/layout/vList2"/>
    <dgm:cxn modelId="{EA60F2E6-9F89-114D-9158-5DD01F16BEB6}" type="presParOf" srcId="{2DDDDB44-0157-1044-BA4C-C730386FB117}" destId="{C3D3CF6E-4436-D24E-A7B1-0C2D754D9795}" srcOrd="2" destOrd="0" presId="urn:microsoft.com/office/officeart/2005/8/layout/vList2"/>
    <dgm:cxn modelId="{CFB4D0BE-859E-B544-9B7E-07D0E9D7801E}" type="presParOf" srcId="{2DDDDB44-0157-1044-BA4C-C730386FB117}" destId="{CAD4C048-E69E-0E42-A799-13325C574F83}" srcOrd="3" destOrd="0" presId="urn:microsoft.com/office/officeart/2005/8/layout/vList2"/>
    <dgm:cxn modelId="{4445EFF3-7F98-9043-B134-C52FFDB58B98}" type="presParOf" srcId="{2DDDDB44-0157-1044-BA4C-C730386FB117}" destId="{C48E3E66-352D-C347-AFFC-A2F40DE0DBA5}" srcOrd="4" destOrd="0" presId="urn:microsoft.com/office/officeart/2005/8/layout/vList2"/>
    <dgm:cxn modelId="{F4C01D1B-AF84-AE46-945E-892B8BACF9B3}" type="presParOf" srcId="{2DDDDB44-0157-1044-BA4C-C730386FB117}" destId="{8A7E7C24-CFF2-DF41-8B0D-337BB8697C65}" srcOrd="5" destOrd="0" presId="urn:microsoft.com/office/officeart/2005/8/layout/vList2"/>
    <dgm:cxn modelId="{C7E09859-E57B-6E4A-9185-1590989752A2}" type="presParOf" srcId="{2DDDDB44-0157-1044-BA4C-C730386FB117}" destId="{E0E502A1-F5CD-AB4D-807E-DE0009F3AB6F}" srcOrd="6" destOrd="0" presId="urn:microsoft.com/office/officeart/2005/8/layout/vList2"/>
    <dgm:cxn modelId="{33D618B1-3904-7742-9C01-DCCFC251AC57}" type="presParOf" srcId="{2DDDDB44-0157-1044-BA4C-C730386FB117}" destId="{0E4A2F49-937D-0741-A77A-C46A274FC00A}" srcOrd="7" destOrd="0" presId="urn:microsoft.com/office/officeart/2005/8/layout/vList2"/>
    <dgm:cxn modelId="{8F0E157A-97EF-7F47-92AF-B0CE2E8253FD}" type="presParOf" srcId="{2DDDDB44-0157-1044-BA4C-C730386FB117}" destId="{B2FB5A7C-3A17-5040-94AE-57DA8AE8B6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A5D5E-FCDF-4D35-8412-4C28AC7BFA1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1DFC1F-C1C8-4B65-B97E-D069AE0EBA13}">
      <dgm:prSet/>
      <dgm:spPr/>
      <dgm:t>
        <a:bodyPr/>
        <a:lstStyle/>
        <a:p>
          <a:r>
            <a:rPr lang="en-US" dirty="0"/>
            <a:t>Dec. 20, 2019, the President signed </a:t>
          </a:r>
          <a:r>
            <a:rPr lang="en-US" b="1" dirty="0"/>
            <a:t>legislation</a:t>
          </a:r>
          <a:r>
            <a:rPr lang="en-US" dirty="0"/>
            <a:t> amending the </a:t>
          </a:r>
          <a:r>
            <a:rPr lang="en-US" b="1" dirty="0"/>
            <a:t>Federal</a:t>
          </a:r>
          <a:r>
            <a:rPr lang="en-US" dirty="0"/>
            <a:t> Food, Drug, and Cosmetic </a:t>
          </a:r>
          <a:r>
            <a:rPr lang="en-US" b="1" dirty="0"/>
            <a:t>Act</a:t>
          </a:r>
          <a:r>
            <a:rPr lang="en-US" dirty="0"/>
            <a:t>, and raising the </a:t>
          </a:r>
          <a:r>
            <a:rPr lang="en-US" b="1" dirty="0"/>
            <a:t>federal</a:t>
          </a:r>
          <a:r>
            <a:rPr lang="en-US" dirty="0"/>
            <a:t> minimum age of sale of </a:t>
          </a:r>
          <a:r>
            <a:rPr lang="en-US" b="1" dirty="0"/>
            <a:t>tobacco</a:t>
          </a:r>
          <a:r>
            <a:rPr lang="en-US" dirty="0"/>
            <a:t> products from 18 to 21 years (includes cigarettes, cigars, and e-cigarettes). Now illegal to sell any </a:t>
          </a:r>
          <a:r>
            <a:rPr lang="en-US" b="1" dirty="0"/>
            <a:t>tobacco</a:t>
          </a:r>
          <a:r>
            <a:rPr lang="en-US" dirty="0"/>
            <a:t> product to anyone under 21.</a:t>
          </a:r>
        </a:p>
      </dgm:t>
    </dgm:pt>
    <dgm:pt modelId="{66AF82FF-35E2-4A2A-81C4-F5B82A08457C}" type="parTrans" cxnId="{C7645106-CAC0-4136-942B-02FC94F0A6A2}">
      <dgm:prSet/>
      <dgm:spPr/>
      <dgm:t>
        <a:bodyPr/>
        <a:lstStyle/>
        <a:p>
          <a:endParaRPr lang="en-US"/>
        </a:p>
      </dgm:t>
    </dgm:pt>
    <dgm:pt modelId="{F3811547-0A94-4998-A95E-D56DC2EF2237}" type="sibTrans" cxnId="{C7645106-CAC0-4136-942B-02FC94F0A6A2}">
      <dgm:prSet/>
      <dgm:spPr/>
      <dgm:t>
        <a:bodyPr/>
        <a:lstStyle/>
        <a:p>
          <a:endParaRPr lang="en-US"/>
        </a:p>
      </dgm:t>
    </dgm:pt>
    <dgm:pt modelId="{FFAB547F-10C2-4151-A625-542BA63BD371}">
      <dgm:prSet/>
      <dgm:spPr/>
      <dgm:t>
        <a:bodyPr/>
        <a:lstStyle/>
        <a:p>
          <a:r>
            <a:rPr lang="en-US" dirty="0"/>
            <a:t>Fun Fact: Mitch McConnell introduced legislation in 2019.</a:t>
          </a:r>
        </a:p>
      </dgm:t>
    </dgm:pt>
    <dgm:pt modelId="{74D27E91-F860-415F-A166-D7069C3C6F7D}" type="parTrans" cxnId="{EA4A3123-A0E0-44D7-9C79-9A3AEC8F1042}">
      <dgm:prSet/>
      <dgm:spPr/>
      <dgm:t>
        <a:bodyPr/>
        <a:lstStyle/>
        <a:p>
          <a:endParaRPr lang="en-US"/>
        </a:p>
      </dgm:t>
    </dgm:pt>
    <dgm:pt modelId="{CCDBCEFD-1117-4299-8312-6B8A3B73BBFD}" type="sibTrans" cxnId="{EA4A3123-A0E0-44D7-9C79-9A3AEC8F1042}">
      <dgm:prSet/>
      <dgm:spPr/>
      <dgm:t>
        <a:bodyPr/>
        <a:lstStyle/>
        <a:p>
          <a:endParaRPr lang="en-US"/>
        </a:p>
      </dgm:t>
    </dgm:pt>
    <dgm:pt modelId="{953DC462-50D2-4C72-982F-4D3638B902A5}">
      <dgm:prSet/>
      <dgm:spPr/>
      <dgm:t>
        <a:bodyPr/>
        <a:lstStyle/>
        <a:p>
          <a:r>
            <a:rPr lang="en-US"/>
            <a:t>What is your state law regarding possession and use?</a:t>
          </a:r>
        </a:p>
      </dgm:t>
    </dgm:pt>
    <dgm:pt modelId="{7D3BC677-BAAB-4DB9-BC78-B187603D9784}" type="parTrans" cxnId="{66110CC8-0117-42BE-9282-0477939F1A62}">
      <dgm:prSet/>
      <dgm:spPr/>
      <dgm:t>
        <a:bodyPr/>
        <a:lstStyle/>
        <a:p>
          <a:endParaRPr lang="en-US"/>
        </a:p>
      </dgm:t>
    </dgm:pt>
    <dgm:pt modelId="{A0FA6499-F481-45F6-98F2-0F9B35C93C2B}" type="sibTrans" cxnId="{66110CC8-0117-42BE-9282-0477939F1A62}">
      <dgm:prSet/>
      <dgm:spPr/>
      <dgm:t>
        <a:bodyPr/>
        <a:lstStyle/>
        <a:p>
          <a:endParaRPr lang="en-US"/>
        </a:p>
      </dgm:t>
    </dgm:pt>
    <dgm:pt modelId="{DCB4768E-7790-4890-89A7-990849F91083}">
      <dgm:prSet/>
      <dgm:spPr/>
      <dgm:t>
        <a:bodyPr/>
        <a:lstStyle/>
        <a:p>
          <a:r>
            <a:rPr lang="en-US" dirty="0"/>
            <a:t>TUPP must comply with these laws.</a:t>
          </a:r>
        </a:p>
      </dgm:t>
    </dgm:pt>
    <dgm:pt modelId="{E0F16592-F08B-4A2F-B7CE-271F6FF84180}" type="parTrans" cxnId="{676D022A-58A3-4C01-A193-7EA97837164D}">
      <dgm:prSet/>
      <dgm:spPr/>
      <dgm:t>
        <a:bodyPr/>
        <a:lstStyle/>
        <a:p>
          <a:endParaRPr lang="en-US"/>
        </a:p>
      </dgm:t>
    </dgm:pt>
    <dgm:pt modelId="{9ED18E78-7624-41A5-A07E-5368C66D6BC2}" type="sibTrans" cxnId="{676D022A-58A3-4C01-A193-7EA97837164D}">
      <dgm:prSet/>
      <dgm:spPr/>
      <dgm:t>
        <a:bodyPr/>
        <a:lstStyle/>
        <a:p>
          <a:endParaRPr lang="en-US"/>
        </a:p>
      </dgm:t>
    </dgm:pt>
    <dgm:pt modelId="{73B1E0FF-D67E-4B08-8B46-9BDEE3B8EFA2}">
      <dgm:prSet/>
      <dgm:spPr/>
      <dgm:t>
        <a:bodyPr/>
        <a:lstStyle/>
        <a:p>
          <a:r>
            <a:rPr lang="en-US"/>
            <a:t>https://tobacco21.org/state-by-state/</a:t>
          </a:r>
        </a:p>
      </dgm:t>
    </dgm:pt>
    <dgm:pt modelId="{4F0EE0C5-92A6-437A-8BFF-AD6640AB0B71}" type="parTrans" cxnId="{117F78AC-A882-4710-A07A-B7D0A55B00D5}">
      <dgm:prSet/>
      <dgm:spPr/>
      <dgm:t>
        <a:bodyPr/>
        <a:lstStyle/>
        <a:p>
          <a:endParaRPr lang="en-US"/>
        </a:p>
      </dgm:t>
    </dgm:pt>
    <dgm:pt modelId="{40675ABE-4BAF-4E91-901E-535FF36C9D77}" type="sibTrans" cxnId="{117F78AC-A882-4710-A07A-B7D0A55B00D5}">
      <dgm:prSet/>
      <dgm:spPr/>
      <dgm:t>
        <a:bodyPr/>
        <a:lstStyle/>
        <a:p>
          <a:endParaRPr lang="en-US"/>
        </a:p>
      </dgm:t>
    </dgm:pt>
    <dgm:pt modelId="{DECD69A7-B152-4645-801C-268A04E0AC97}" type="pres">
      <dgm:prSet presAssocID="{B3FA5D5E-FCDF-4D35-8412-4C28AC7BFA19}" presName="linear" presStyleCnt="0">
        <dgm:presLayoutVars>
          <dgm:animLvl val="lvl"/>
          <dgm:resizeHandles val="exact"/>
        </dgm:presLayoutVars>
      </dgm:prSet>
      <dgm:spPr/>
    </dgm:pt>
    <dgm:pt modelId="{A82A2F53-21DA-7241-96DB-094FFE1C8525}" type="pres">
      <dgm:prSet presAssocID="{B31DFC1F-C1C8-4B65-B97E-D069AE0EBA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C3F437-CB31-A840-8A28-9A9FB23FC0C2}" type="pres">
      <dgm:prSet presAssocID="{F3811547-0A94-4998-A95E-D56DC2EF2237}" presName="spacer" presStyleCnt="0"/>
      <dgm:spPr/>
    </dgm:pt>
    <dgm:pt modelId="{1226B606-A8AA-F141-AAFA-A1EE7F53628A}" type="pres">
      <dgm:prSet presAssocID="{FFAB547F-10C2-4151-A625-542BA63BD37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2D9362E-3EAE-9740-B6E6-A1244109E050}" type="pres">
      <dgm:prSet presAssocID="{CCDBCEFD-1117-4299-8312-6B8A3B73BBFD}" presName="spacer" presStyleCnt="0"/>
      <dgm:spPr/>
    </dgm:pt>
    <dgm:pt modelId="{B7CE385A-9387-8C4B-91EB-7B059D8B7E50}" type="pres">
      <dgm:prSet presAssocID="{953DC462-50D2-4C72-982F-4D3638B902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8C2773-B592-E149-B41E-1E0982761FBD}" type="pres">
      <dgm:prSet presAssocID="{A0FA6499-F481-45F6-98F2-0F9B35C93C2B}" presName="spacer" presStyleCnt="0"/>
      <dgm:spPr/>
    </dgm:pt>
    <dgm:pt modelId="{7AA2C09E-69C4-D44F-9BC2-2E6ECEF15A26}" type="pres">
      <dgm:prSet presAssocID="{DCB4768E-7790-4890-89A7-990849F9108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12C0C3-42B7-E944-9C2D-2E198DD7C7FF}" type="pres">
      <dgm:prSet presAssocID="{9ED18E78-7624-41A5-A07E-5368C66D6BC2}" presName="spacer" presStyleCnt="0"/>
      <dgm:spPr/>
    </dgm:pt>
    <dgm:pt modelId="{644C9236-DACB-FC42-B858-93794D617BCE}" type="pres">
      <dgm:prSet presAssocID="{73B1E0FF-D67E-4B08-8B46-9BDEE3B8EFA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645106-CAC0-4136-942B-02FC94F0A6A2}" srcId="{B3FA5D5E-FCDF-4D35-8412-4C28AC7BFA19}" destId="{B31DFC1F-C1C8-4B65-B97E-D069AE0EBA13}" srcOrd="0" destOrd="0" parTransId="{66AF82FF-35E2-4A2A-81C4-F5B82A08457C}" sibTransId="{F3811547-0A94-4998-A95E-D56DC2EF2237}"/>
    <dgm:cxn modelId="{EA4A3123-A0E0-44D7-9C79-9A3AEC8F1042}" srcId="{B3FA5D5E-FCDF-4D35-8412-4C28AC7BFA19}" destId="{FFAB547F-10C2-4151-A625-542BA63BD371}" srcOrd="1" destOrd="0" parTransId="{74D27E91-F860-415F-A166-D7069C3C6F7D}" sibTransId="{CCDBCEFD-1117-4299-8312-6B8A3B73BBFD}"/>
    <dgm:cxn modelId="{20C34E24-F80F-D440-8B28-23A9B2A33B57}" type="presOf" srcId="{B3FA5D5E-FCDF-4D35-8412-4C28AC7BFA19}" destId="{DECD69A7-B152-4645-801C-268A04E0AC97}" srcOrd="0" destOrd="0" presId="urn:microsoft.com/office/officeart/2005/8/layout/vList2"/>
    <dgm:cxn modelId="{676D022A-58A3-4C01-A193-7EA97837164D}" srcId="{B3FA5D5E-FCDF-4D35-8412-4C28AC7BFA19}" destId="{DCB4768E-7790-4890-89A7-990849F91083}" srcOrd="3" destOrd="0" parTransId="{E0F16592-F08B-4A2F-B7CE-271F6FF84180}" sibTransId="{9ED18E78-7624-41A5-A07E-5368C66D6BC2}"/>
    <dgm:cxn modelId="{5E76D32C-95D9-3340-8AE7-E4386CB9FF41}" type="presOf" srcId="{73B1E0FF-D67E-4B08-8B46-9BDEE3B8EFA2}" destId="{644C9236-DACB-FC42-B858-93794D617BCE}" srcOrd="0" destOrd="0" presId="urn:microsoft.com/office/officeart/2005/8/layout/vList2"/>
    <dgm:cxn modelId="{9ECC0582-88B9-5442-9BD8-232ABA43488F}" type="presOf" srcId="{FFAB547F-10C2-4151-A625-542BA63BD371}" destId="{1226B606-A8AA-F141-AAFA-A1EE7F53628A}" srcOrd="0" destOrd="0" presId="urn:microsoft.com/office/officeart/2005/8/layout/vList2"/>
    <dgm:cxn modelId="{75A3EB9B-A8D1-C143-A6D6-DD52DB3BD934}" type="presOf" srcId="{953DC462-50D2-4C72-982F-4D3638B902A5}" destId="{B7CE385A-9387-8C4B-91EB-7B059D8B7E50}" srcOrd="0" destOrd="0" presId="urn:microsoft.com/office/officeart/2005/8/layout/vList2"/>
    <dgm:cxn modelId="{6056F99C-7E5E-5D43-B976-1667F566BE98}" type="presOf" srcId="{DCB4768E-7790-4890-89A7-990849F91083}" destId="{7AA2C09E-69C4-D44F-9BC2-2E6ECEF15A26}" srcOrd="0" destOrd="0" presId="urn:microsoft.com/office/officeart/2005/8/layout/vList2"/>
    <dgm:cxn modelId="{117F78AC-A882-4710-A07A-B7D0A55B00D5}" srcId="{B3FA5D5E-FCDF-4D35-8412-4C28AC7BFA19}" destId="{73B1E0FF-D67E-4B08-8B46-9BDEE3B8EFA2}" srcOrd="4" destOrd="0" parTransId="{4F0EE0C5-92A6-437A-8BFF-AD6640AB0B71}" sibTransId="{40675ABE-4BAF-4E91-901E-535FF36C9D77}"/>
    <dgm:cxn modelId="{66110CC8-0117-42BE-9282-0477939F1A62}" srcId="{B3FA5D5E-FCDF-4D35-8412-4C28AC7BFA19}" destId="{953DC462-50D2-4C72-982F-4D3638B902A5}" srcOrd="2" destOrd="0" parTransId="{7D3BC677-BAAB-4DB9-BC78-B187603D9784}" sibTransId="{A0FA6499-F481-45F6-98F2-0F9B35C93C2B}"/>
    <dgm:cxn modelId="{0FEE13FD-C41E-C24A-AD0F-B350F9D6DBE4}" type="presOf" srcId="{B31DFC1F-C1C8-4B65-B97E-D069AE0EBA13}" destId="{A82A2F53-21DA-7241-96DB-094FFE1C8525}" srcOrd="0" destOrd="0" presId="urn:microsoft.com/office/officeart/2005/8/layout/vList2"/>
    <dgm:cxn modelId="{4F3DA76F-C260-3444-8946-31A612242D71}" type="presParOf" srcId="{DECD69A7-B152-4645-801C-268A04E0AC97}" destId="{A82A2F53-21DA-7241-96DB-094FFE1C8525}" srcOrd="0" destOrd="0" presId="urn:microsoft.com/office/officeart/2005/8/layout/vList2"/>
    <dgm:cxn modelId="{D18BABEF-61C6-AA48-834F-64FD6689E338}" type="presParOf" srcId="{DECD69A7-B152-4645-801C-268A04E0AC97}" destId="{CEC3F437-CB31-A840-8A28-9A9FB23FC0C2}" srcOrd="1" destOrd="0" presId="urn:microsoft.com/office/officeart/2005/8/layout/vList2"/>
    <dgm:cxn modelId="{5514A674-4DCB-EA44-8843-7CDEF9370D4E}" type="presParOf" srcId="{DECD69A7-B152-4645-801C-268A04E0AC97}" destId="{1226B606-A8AA-F141-AAFA-A1EE7F53628A}" srcOrd="2" destOrd="0" presId="urn:microsoft.com/office/officeart/2005/8/layout/vList2"/>
    <dgm:cxn modelId="{8147D31E-B532-2544-A6F9-EE4B13F7E773}" type="presParOf" srcId="{DECD69A7-B152-4645-801C-268A04E0AC97}" destId="{E2D9362E-3EAE-9740-B6E6-A1244109E050}" srcOrd="3" destOrd="0" presId="urn:microsoft.com/office/officeart/2005/8/layout/vList2"/>
    <dgm:cxn modelId="{1649E177-3D8F-F747-8E82-7AEAFA40E235}" type="presParOf" srcId="{DECD69A7-B152-4645-801C-268A04E0AC97}" destId="{B7CE385A-9387-8C4B-91EB-7B059D8B7E50}" srcOrd="4" destOrd="0" presId="urn:microsoft.com/office/officeart/2005/8/layout/vList2"/>
    <dgm:cxn modelId="{5F143A5B-AAFE-CC4C-A26A-A96B648AB36D}" type="presParOf" srcId="{DECD69A7-B152-4645-801C-268A04E0AC97}" destId="{7E8C2773-B592-E149-B41E-1E0982761FBD}" srcOrd="5" destOrd="0" presId="urn:microsoft.com/office/officeart/2005/8/layout/vList2"/>
    <dgm:cxn modelId="{2CB94B58-B925-D642-9B3F-9A7DD3430BAC}" type="presParOf" srcId="{DECD69A7-B152-4645-801C-268A04E0AC97}" destId="{7AA2C09E-69C4-D44F-9BC2-2E6ECEF15A26}" srcOrd="6" destOrd="0" presId="urn:microsoft.com/office/officeart/2005/8/layout/vList2"/>
    <dgm:cxn modelId="{31281281-3F83-2A42-832C-1BAAE00A956B}" type="presParOf" srcId="{DECD69A7-B152-4645-801C-268A04E0AC97}" destId="{B712C0C3-42B7-E944-9C2D-2E198DD7C7FF}" srcOrd="7" destOrd="0" presId="urn:microsoft.com/office/officeart/2005/8/layout/vList2"/>
    <dgm:cxn modelId="{2F7A00EB-F94F-C24E-A52A-5F4A74C4B23F}" type="presParOf" srcId="{DECD69A7-B152-4645-801C-268A04E0AC97}" destId="{644C9236-DACB-FC42-B858-93794D617B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952AE5-B416-40C1-A33B-58E098C2F641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C46664-7FEB-433D-92C5-9F6C38AA95DA}">
      <dgm:prSet/>
      <dgm:spPr/>
      <dgm:t>
        <a:bodyPr/>
        <a:lstStyle/>
        <a:p>
          <a:r>
            <a:rPr lang="en-US"/>
            <a:t>A center TUPP Coordinator will need to be identified.</a:t>
          </a:r>
        </a:p>
      </dgm:t>
    </dgm:pt>
    <dgm:pt modelId="{0A2DF4A5-62B5-45C4-B91E-04FE2958D942}" type="parTrans" cxnId="{6EC1A3FB-5687-4462-9641-297FF166A378}">
      <dgm:prSet/>
      <dgm:spPr/>
      <dgm:t>
        <a:bodyPr/>
        <a:lstStyle/>
        <a:p>
          <a:endParaRPr lang="en-US"/>
        </a:p>
      </dgm:t>
    </dgm:pt>
    <dgm:pt modelId="{01351796-A0C5-417D-A206-8C4BC78B0F3E}" type="sibTrans" cxnId="{6EC1A3FB-5687-4462-9641-297FF166A378}">
      <dgm:prSet/>
      <dgm:spPr/>
      <dgm:t>
        <a:bodyPr/>
        <a:lstStyle/>
        <a:p>
          <a:endParaRPr lang="en-US"/>
        </a:p>
      </dgm:t>
    </dgm:pt>
    <dgm:pt modelId="{E7480C29-B3B0-4CB6-A3AD-566D4E342784}">
      <dgm:prSet/>
      <dgm:spPr/>
      <dgm:t>
        <a:bodyPr/>
        <a:lstStyle/>
        <a:p>
          <a:r>
            <a:rPr lang="en-US"/>
            <a:t>Centers are encouraged to be entirely tobacco-free or at least during the training day. </a:t>
          </a:r>
        </a:p>
      </dgm:t>
    </dgm:pt>
    <dgm:pt modelId="{82FC2E10-894A-42BD-80A2-17C986641D87}" type="parTrans" cxnId="{25AAE663-14EE-406B-9CC8-5CD844111449}">
      <dgm:prSet/>
      <dgm:spPr/>
      <dgm:t>
        <a:bodyPr/>
        <a:lstStyle/>
        <a:p>
          <a:endParaRPr lang="en-US"/>
        </a:p>
      </dgm:t>
    </dgm:pt>
    <dgm:pt modelId="{DB291A01-94F0-4C33-ACF4-5B498ED1847C}" type="sibTrans" cxnId="{25AAE663-14EE-406B-9CC8-5CD844111449}">
      <dgm:prSet/>
      <dgm:spPr/>
      <dgm:t>
        <a:bodyPr/>
        <a:lstStyle/>
        <a:p>
          <a:endParaRPr lang="en-US"/>
        </a:p>
      </dgm:t>
    </dgm:pt>
    <dgm:pt modelId="{159EC2E6-D237-491D-930E-58EA31A0B1EA}">
      <dgm:prSet/>
      <dgm:spPr/>
      <dgm:t>
        <a:bodyPr/>
        <a:lstStyle/>
        <a:p>
          <a:r>
            <a:rPr lang="en-US" dirty="0"/>
            <a:t>Physical distancing will be maintained in tobacco use areas due to high risk of COVID-19 exposure due to tobacco-related behaviors.</a:t>
          </a:r>
        </a:p>
      </dgm:t>
    </dgm:pt>
    <dgm:pt modelId="{ECBD3DA9-8739-4871-8518-5A278010490E}" type="parTrans" cxnId="{E057F8EC-9BDF-477B-9952-A747A015C889}">
      <dgm:prSet/>
      <dgm:spPr/>
      <dgm:t>
        <a:bodyPr/>
        <a:lstStyle/>
        <a:p>
          <a:endParaRPr lang="en-US"/>
        </a:p>
      </dgm:t>
    </dgm:pt>
    <dgm:pt modelId="{8D4D650A-24C6-4301-8742-400C5A4B04F6}" type="sibTrans" cxnId="{E057F8EC-9BDF-477B-9952-A747A015C889}">
      <dgm:prSet/>
      <dgm:spPr/>
      <dgm:t>
        <a:bodyPr/>
        <a:lstStyle/>
        <a:p>
          <a:endParaRPr lang="en-US"/>
        </a:p>
      </dgm:t>
    </dgm:pt>
    <dgm:pt modelId="{30B694F5-8E9D-4CEC-8ED0-EA62FD350DFB}">
      <dgm:prSet/>
      <dgm:spPr/>
      <dgm:t>
        <a:bodyPr/>
        <a:lstStyle/>
        <a:p>
          <a:r>
            <a:rPr lang="en-US" dirty="0"/>
            <a:t>Nicotine replacement products shall be available to students (see NRP TG).</a:t>
          </a:r>
        </a:p>
      </dgm:t>
    </dgm:pt>
    <dgm:pt modelId="{7E5BF901-97C7-49AE-81D7-82898446AD8F}" type="parTrans" cxnId="{0206015F-E67E-4C2E-86C4-926C0F4B6B15}">
      <dgm:prSet/>
      <dgm:spPr/>
      <dgm:t>
        <a:bodyPr/>
        <a:lstStyle/>
        <a:p>
          <a:endParaRPr lang="en-US"/>
        </a:p>
      </dgm:t>
    </dgm:pt>
    <dgm:pt modelId="{0F0551B1-00E6-452D-A8D5-4ADD00C7FEB8}" type="sibTrans" cxnId="{0206015F-E67E-4C2E-86C4-926C0F4B6B15}">
      <dgm:prSet/>
      <dgm:spPr/>
      <dgm:t>
        <a:bodyPr/>
        <a:lstStyle/>
        <a:p>
          <a:endParaRPr lang="en-US"/>
        </a:p>
      </dgm:t>
    </dgm:pt>
    <dgm:pt modelId="{3B9A1A78-0353-4990-B689-8D515C3071A2}">
      <dgm:prSet/>
      <dgm:spPr/>
      <dgm:t>
        <a:bodyPr/>
        <a:lstStyle/>
        <a:p>
          <a:r>
            <a:rPr lang="en-US"/>
            <a:t>Support services and online resources will be provided.</a:t>
          </a:r>
        </a:p>
      </dgm:t>
    </dgm:pt>
    <dgm:pt modelId="{2FB93776-B9BC-4F6F-8990-5BFDFBC75245}" type="parTrans" cxnId="{507DF3F2-A293-462F-BB3C-604CDF5AF565}">
      <dgm:prSet/>
      <dgm:spPr/>
      <dgm:t>
        <a:bodyPr/>
        <a:lstStyle/>
        <a:p>
          <a:endParaRPr lang="en-US"/>
        </a:p>
      </dgm:t>
    </dgm:pt>
    <dgm:pt modelId="{49647260-E451-4F88-B37C-9A09381AFBE1}" type="sibTrans" cxnId="{507DF3F2-A293-462F-BB3C-604CDF5AF565}">
      <dgm:prSet/>
      <dgm:spPr/>
      <dgm:t>
        <a:bodyPr/>
        <a:lstStyle/>
        <a:p>
          <a:endParaRPr lang="en-US"/>
        </a:p>
      </dgm:t>
    </dgm:pt>
    <dgm:pt modelId="{AB38C55A-061E-410A-BDF0-73A7E76F784D}">
      <dgm:prSet/>
      <dgm:spPr/>
      <dgm:t>
        <a:bodyPr/>
        <a:lstStyle/>
        <a:p>
          <a:r>
            <a:rPr lang="en-US"/>
            <a:t>Centers will identify an evidence-based nicotine cessation program designed for adolescents and young adults (i.e. Not On Tobacco by the American Lung Association).</a:t>
          </a:r>
        </a:p>
      </dgm:t>
    </dgm:pt>
    <dgm:pt modelId="{182E240C-8410-4BE2-BDDC-DF128EA596A2}" type="parTrans" cxnId="{E26EB32D-B0AA-45BC-B10D-53FAF190B12C}">
      <dgm:prSet/>
      <dgm:spPr/>
      <dgm:t>
        <a:bodyPr/>
        <a:lstStyle/>
        <a:p>
          <a:endParaRPr lang="en-US"/>
        </a:p>
      </dgm:t>
    </dgm:pt>
    <dgm:pt modelId="{ABAE1B99-E2F1-45B7-91F1-E37904F3374E}" type="sibTrans" cxnId="{E26EB32D-B0AA-45BC-B10D-53FAF190B12C}">
      <dgm:prSet/>
      <dgm:spPr/>
      <dgm:t>
        <a:bodyPr/>
        <a:lstStyle/>
        <a:p>
          <a:endParaRPr lang="en-US"/>
        </a:p>
      </dgm:t>
    </dgm:pt>
    <dgm:pt modelId="{C38605B6-248B-AF4D-B59F-C62AD5974A90}" type="pres">
      <dgm:prSet presAssocID="{BE952AE5-B416-40C1-A33B-58E098C2F641}" presName="vert0" presStyleCnt="0">
        <dgm:presLayoutVars>
          <dgm:dir/>
          <dgm:animOne val="branch"/>
          <dgm:animLvl val="lvl"/>
        </dgm:presLayoutVars>
      </dgm:prSet>
      <dgm:spPr/>
    </dgm:pt>
    <dgm:pt modelId="{712812DE-CED0-4546-94BD-33293A10A0AD}" type="pres">
      <dgm:prSet presAssocID="{3EC46664-7FEB-433D-92C5-9F6C38AA95DA}" presName="thickLine" presStyleLbl="alignNode1" presStyleIdx="0" presStyleCnt="6"/>
      <dgm:spPr/>
    </dgm:pt>
    <dgm:pt modelId="{FA80E2D5-6532-C248-99DD-F3624DBE4E94}" type="pres">
      <dgm:prSet presAssocID="{3EC46664-7FEB-433D-92C5-9F6C38AA95DA}" presName="horz1" presStyleCnt="0"/>
      <dgm:spPr/>
    </dgm:pt>
    <dgm:pt modelId="{FB871DCD-6438-6647-9E80-0D19F5F8E46B}" type="pres">
      <dgm:prSet presAssocID="{3EC46664-7FEB-433D-92C5-9F6C38AA95DA}" presName="tx1" presStyleLbl="revTx" presStyleIdx="0" presStyleCnt="6"/>
      <dgm:spPr/>
    </dgm:pt>
    <dgm:pt modelId="{6B3D49B4-8BAC-6647-A733-E0052455ECFB}" type="pres">
      <dgm:prSet presAssocID="{3EC46664-7FEB-433D-92C5-9F6C38AA95DA}" presName="vert1" presStyleCnt="0"/>
      <dgm:spPr/>
    </dgm:pt>
    <dgm:pt modelId="{6B14F1B4-4D28-214F-A897-1F20B02D57F6}" type="pres">
      <dgm:prSet presAssocID="{E7480C29-B3B0-4CB6-A3AD-566D4E342784}" presName="thickLine" presStyleLbl="alignNode1" presStyleIdx="1" presStyleCnt="6"/>
      <dgm:spPr/>
    </dgm:pt>
    <dgm:pt modelId="{02C5847D-5D6B-944C-AB68-C98C25F18AD0}" type="pres">
      <dgm:prSet presAssocID="{E7480C29-B3B0-4CB6-A3AD-566D4E342784}" presName="horz1" presStyleCnt="0"/>
      <dgm:spPr/>
    </dgm:pt>
    <dgm:pt modelId="{A25B0214-5958-8B43-8672-9209BCEAD23C}" type="pres">
      <dgm:prSet presAssocID="{E7480C29-B3B0-4CB6-A3AD-566D4E342784}" presName="tx1" presStyleLbl="revTx" presStyleIdx="1" presStyleCnt="6"/>
      <dgm:spPr/>
    </dgm:pt>
    <dgm:pt modelId="{AC302C0D-489E-FD41-98C4-DA5FA203C851}" type="pres">
      <dgm:prSet presAssocID="{E7480C29-B3B0-4CB6-A3AD-566D4E342784}" presName="vert1" presStyleCnt="0"/>
      <dgm:spPr/>
    </dgm:pt>
    <dgm:pt modelId="{571F8755-0BCE-6648-8B2A-A6CBACBAB6F8}" type="pres">
      <dgm:prSet presAssocID="{159EC2E6-D237-491D-930E-58EA31A0B1EA}" presName="thickLine" presStyleLbl="alignNode1" presStyleIdx="2" presStyleCnt="6"/>
      <dgm:spPr/>
    </dgm:pt>
    <dgm:pt modelId="{CB3C40ED-C01B-4141-93C7-B4B0ADC89758}" type="pres">
      <dgm:prSet presAssocID="{159EC2E6-D237-491D-930E-58EA31A0B1EA}" presName="horz1" presStyleCnt="0"/>
      <dgm:spPr/>
    </dgm:pt>
    <dgm:pt modelId="{95165C4A-DB10-0742-8ED2-9E6292B2A501}" type="pres">
      <dgm:prSet presAssocID="{159EC2E6-D237-491D-930E-58EA31A0B1EA}" presName="tx1" presStyleLbl="revTx" presStyleIdx="2" presStyleCnt="6"/>
      <dgm:spPr/>
    </dgm:pt>
    <dgm:pt modelId="{21FD7673-CA76-B341-A66B-003C9EBEB3C9}" type="pres">
      <dgm:prSet presAssocID="{159EC2E6-D237-491D-930E-58EA31A0B1EA}" presName="vert1" presStyleCnt="0"/>
      <dgm:spPr/>
    </dgm:pt>
    <dgm:pt modelId="{3F9CDBC1-D5DF-904B-8AB4-1B3036682552}" type="pres">
      <dgm:prSet presAssocID="{30B694F5-8E9D-4CEC-8ED0-EA62FD350DFB}" presName="thickLine" presStyleLbl="alignNode1" presStyleIdx="3" presStyleCnt="6"/>
      <dgm:spPr/>
    </dgm:pt>
    <dgm:pt modelId="{0156D0F0-FB6C-F142-A5A4-2E79DE7B34A2}" type="pres">
      <dgm:prSet presAssocID="{30B694F5-8E9D-4CEC-8ED0-EA62FD350DFB}" presName="horz1" presStyleCnt="0"/>
      <dgm:spPr/>
    </dgm:pt>
    <dgm:pt modelId="{7DE1CE4C-63DD-1549-9074-7CB3A69973A1}" type="pres">
      <dgm:prSet presAssocID="{30B694F5-8E9D-4CEC-8ED0-EA62FD350DFB}" presName="tx1" presStyleLbl="revTx" presStyleIdx="3" presStyleCnt="6"/>
      <dgm:spPr/>
    </dgm:pt>
    <dgm:pt modelId="{FD00752B-C295-CC40-A06B-B4531BD8334D}" type="pres">
      <dgm:prSet presAssocID="{30B694F5-8E9D-4CEC-8ED0-EA62FD350DFB}" presName="vert1" presStyleCnt="0"/>
      <dgm:spPr/>
    </dgm:pt>
    <dgm:pt modelId="{64641104-1D08-D24E-899D-73842E587761}" type="pres">
      <dgm:prSet presAssocID="{3B9A1A78-0353-4990-B689-8D515C3071A2}" presName="thickLine" presStyleLbl="alignNode1" presStyleIdx="4" presStyleCnt="6"/>
      <dgm:spPr/>
    </dgm:pt>
    <dgm:pt modelId="{76032E16-B073-474B-B096-23D131EB0372}" type="pres">
      <dgm:prSet presAssocID="{3B9A1A78-0353-4990-B689-8D515C3071A2}" presName="horz1" presStyleCnt="0"/>
      <dgm:spPr/>
    </dgm:pt>
    <dgm:pt modelId="{81573CFA-5EF9-D446-A180-9F5F45E1BC50}" type="pres">
      <dgm:prSet presAssocID="{3B9A1A78-0353-4990-B689-8D515C3071A2}" presName="tx1" presStyleLbl="revTx" presStyleIdx="4" presStyleCnt="6"/>
      <dgm:spPr/>
    </dgm:pt>
    <dgm:pt modelId="{1FDCEE88-218A-F140-8B50-C1A6BC8F021C}" type="pres">
      <dgm:prSet presAssocID="{3B9A1A78-0353-4990-B689-8D515C3071A2}" presName="vert1" presStyleCnt="0"/>
      <dgm:spPr/>
    </dgm:pt>
    <dgm:pt modelId="{99CC1C91-E56A-A545-BDB4-FB8F2E056C52}" type="pres">
      <dgm:prSet presAssocID="{AB38C55A-061E-410A-BDF0-73A7E76F784D}" presName="thickLine" presStyleLbl="alignNode1" presStyleIdx="5" presStyleCnt="6"/>
      <dgm:spPr/>
    </dgm:pt>
    <dgm:pt modelId="{78557E8F-400B-9641-8B81-E5DD91136600}" type="pres">
      <dgm:prSet presAssocID="{AB38C55A-061E-410A-BDF0-73A7E76F784D}" presName="horz1" presStyleCnt="0"/>
      <dgm:spPr/>
    </dgm:pt>
    <dgm:pt modelId="{4B8188B1-6DD7-1544-ABAA-80402A48F265}" type="pres">
      <dgm:prSet presAssocID="{AB38C55A-061E-410A-BDF0-73A7E76F784D}" presName="tx1" presStyleLbl="revTx" presStyleIdx="5" presStyleCnt="6"/>
      <dgm:spPr/>
    </dgm:pt>
    <dgm:pt modelId="{F6F8BDFF-7DFD-2643-8CA5-A8360BA1D03D}" type="pres">
      <dgm:prSet presAssocID="{AB38C55A-061E-410A-BDF0-73A7E76F784D}" presName="vert1" presStyleCnt="0"/>
      <dgm:spPr/>
    </dgm:pt>
  </dgm:ptLst>
  <dgm:cxnLst>
    <dgm:cxn modelId="{E26EB32D-B0AA-45BC-B10D-53FAF190B12C}" srcId="{BE952AE5-B416-40C1-A33B-58E098C2F641}" destId="{AB38C55A-061E-410A-BDF0-73A7E76F784D}" srcOrd="5" destOrd="0" parTransId="{182E240C-8410-4BE2-BDDC-DF128EA596A2}" sibTransId="{ABAE1B99-E2F1-45B7-91F1-E37904F3374E}"/>
    <dgm:cxn modelId="{EAE9DC57-3D14-5140-9D59-8BAB0E4CE472}" type="presOf" srcId="{159EC2E6-D237-491D-930E-58EA31A0B1EA}" destId="{95165C4A-DB10-0742-8ED2-9E6292B2A501}" srcOrd="0" destOrd="0" presId="urn:microsoft.com/office/officeart/2008/layout/LinedList"/>
    <dgm:cxn modelId="{0206015F-E67E-4C2E-86C4-926C0F4B6B15}" srcId="{BE952AE5-B416-40C1-A33B-58E098C2F641}" destId="{30B694F5-8E9D-4CEC-8ED0-EA62FD350DFB}" srcOrd="3" destOrd="0" parTransId="{7E5BF901-97C7-49AE-81D7-82898446AD8F}" sibTransId="{0F0551B1-00E6-452D-A8D5-4ADD00C7FEB8}"/>
    <dgm:cxn modelId="{25AAE663-14EE-406B-9CC8-5CD844111449}" srcId="{BE952AE5-B416-40C1-A33B-58E098C2F641}" destId="{E7480C29-B3B0-4CB6-A3AD-566D4E342784}" srcOrd="1" destOrd="0" parTransId="{82FC2E10-894A-42BD-80A2-17C986641D87}" sibTransId="{DB291A01-94F0-4C33-ACF4-5B498ED1847C}"/>
    <dgm:cxn modelId="{D8637C7A-369E-3A4B-BAA6-BF690859CDB4}" type="presOf" srcId="{3B9A1A78-0353-4990-B689-8D515C3071A2}" destId="{81573CFA-5EF9-D446-A180-9F5F45E1BC50}" srcOrd="0" destOrd="0" presId="urn:microsoft.com/office/officeart/2008/layout/LinedList"/>
    <dgm:cxn modelId="{4F9B5D8C-9477-E743-B46D-324F44650897}" type="presOf" srcId="{30B694F5-8E9D-4CEC-8ED0-EA62FD350DFB}" destId="{7DE1CE4C-63DD-1549-9074-7CB3A69973A1}" srcOrd="0" destOrd="0" presId="urn:microsoft.com/office/officeart/2008/layout/LinedList"/>
    <dgm:cxn modelId="{A12A9497-3EDB-6441-8E97-80DBD489FAC4}" type="presOf" srcId="{BE952AE5-B416-40C1-A33B-58E098C2F641}" destId="{C38605B6-248B-AF4D-B59F-C62AD5974A90}" srcOrd="0" destOrd="0" presId="urn:microsoft.com/office/officeart/2008/layout/LinedList"/>
    <dgm:cxn modelId="{A0658CBC-D208-2C4C-88AB-C8B389BC5D1F}" type="presOf" srcId="{E7480C29-B3B0-4CB6-A3AD-566D4E342784}" destId="{A25B0214-5958-8B43-8672-9209BCEAD23C}" srcOrd="0" destOrd="0" presId="urn:microsoft.com/office/officeart/2008/layout/LinedList"/>
    <dgm:cxn modelId="{43F258C8-34AD-6044-86B3-A4498982C887}" type="presOf" srcId="{AB38C55A-061E-410A-BDF0-73A7E76F784D}" destId="{4B8188B1-6DD7-1544-ABAA-80402A48F265}" srcOrd="0" destOrd="0" presId="urn:microsoft.com/office/officeart/2008/layout/LinedList"/>
    <dgm:cxn modelId="{481733E3-B9ED-0246-9A7A-D60871C18BA8}" type="presOf" srcId="{3EC46664-7FEB-433D-92C5-9F6C38AA95DA}" destId="{FB871DCD-6438-6647-9E80-0D19F5F8E46B}" srcOrd="0" destOrd="0" presId="urn:microsoft.com/office/officeart/2008/layout/LinedList"/>
    <dgm:cxn modelId="{E057F8EC-9BDF-477B-9952-A747A015C889}" srcId="{BE952AE5-B416-40C1-A33B-58E098C2F641}" destId="{159EC2E6-D237-491D-930E-58EA31A0B1EA}" srcOrd="2" destOrd="0" parTransId="{ECBD3DA9-8739-4871-8518-5A278010490E}" sibTransId="{8D4D650A-24C6-4301-8742-400C5A4B04F6}"/>
    <dgm:cxn modelId="{507DF3F2-A293-462F-BB3C-604CDF5AF565}" srcId="{BE952AE5-B416-40C1-A33B-58E098C2F641}" destId="{3B9A1A78-0353-4990-B689-8D515C3071A2}" srcOrd="4" destOrd="0" parTransId="{2FB93776-B9BC-4F6F-8990-5BFDFBC75245}" sibTransId="{49647260-E451-4F88-B37C-9A09381AFBE1}"/>
    <dgm:cxn modelId="{6EC1A3FB-5687-4462-9641-297FF166A378}" srcId="{BE952AE5-B416-40C1-A33B-58E098C2F641}" destId="{3EC46664-7FEB-433D-92C5-9F6C38AA95DA}" srcOrd="0" destOrd="0" parTransId="{0A2DF4A5-62B5-45C4-B91E-04FE2958D942}" sibTransId="{01351796-A0C5-417D-A206-8C4BC78B0F3E}"/>
    <dgm:cxn modelId="{D5FB0869-EDBA-8946-895E-B5C3184D5E06}" type="presParOf" srcId="{C38605B6-248B-AF4D-B59F-C62AD5974A90}" destId="{712812DE-CED0-4546-94BD-33293A10A0AD}" srcOrd="0" destOrd="0" presId="urn:microsoft.com/office/officeart/2008/layout/LinedList"/>
    <dgm:cxn modelId="{3C37930C-DBEF-704F-B0BA-106D39B7B5BB}" type="presParOf" srcId="{C38605B6-248B-AF4D-B59F-C62AD5974A90}" destId="{FA80E2D5-6532-C248-99DD-F3624DBE4E94}" srcOrd="1" destOrd="0" presId="urn:microsoft.com/office/officeart/2008/layout/LinedList"/>
    <dgm:cxn modelId="{580C32EE-6B52-114C-B970-340201A054B2}" type="presParOf" srcId="{FA80E2D5-6532-C248-99DD-F3624DBE4E94}" destId="{FB871DCD-6438-6647-9E80-0D19F5F8E46B}" srcOrd="0" destOrd="0" presId="urn:microsoft.com/office/officeart/2008/layout/LinedList"/>
    <dgm:cxn modelId="{1458AE4D-2188-8B48-9B7E-A56EE779170B}" type="presParOf" srcId="{FA80E2D5-6532-C248-99DD-F3624DBE4E94}" destId="{6B3D49B4-8BAC-6647-A733-E0052455ECFB}" srcOrd="1" destOrd="0" presId="urn:microsoft.com/office/officeart/2008/layout/LinedList"/>
    <dgm:cxn modelId="{9482D11D-98F1-BB48-AB0A-546F33A838BB}" type="presParOf" srcId="{C38605B6-248B-AF4D-B59F-C62AD5974A90}" destId="{6B14F1B4-4D28-214F-A897-1F20B02D57F6}" srcOrd="2" destOrd="0" presId="urn:microsoft.com/office/officeart/2008/layout/LinedList"/>
    <dgm:cxn modelId="{F82920EC-E1B5-AD49-A3FD-B86B1D49F9A7}" type="presParOf" srcId="{C38605B6-248B-AF4D-B59F-C62AD5974A90}" destId="{02C5847D-5D6B-944C-AB68-C98C25F18AD0}" srcOrd="3" destOrd="0" presId="urn:microsoft.com/office/officeart/2008/layout/LinedList"/>
    <dgm:cxn modelId="{DC800A29-9E46-D543-920A-35B5645AE0A5}" type="presParOf" srcId="{02C5847D-5D6B-944C-AB68-C98C25F18AD0}" destId="{A25B0214-5958-8B43-8672-9209BCEAD23C}" srcOrd="0" destOrd="0" presId="urn:microsoft.com/office/officeart/2008/layout/LinedList"/>
    <dgm:cxn modelId="{6B7034F6-BF4F-4E40-A54F-1C1D99D2CDBE}" type="presParOf" srcId="{02C5847D-5D6B-944C-AB68-C98C25F18AD0}" destId="{AC302C0D-489E-FD41-98C4-DA5FA203C851}" srcOrd="1" destOrd="0" presId="urn:microsoft.com/office/officeart/2008/layout/LinedList"/>
    <dgm:cxn modelId="{6827AC4E-E270-7241-95E3-8D0A863CED6C}" type="presParOf" srcId="{C38605B6-248B-AF4D-B59F-C62AD5974A90}" destId="{571F8755-0BCE-6648-8B2A-A6CBACBAB6F8}" srcOrd="4" destOrd="0" presId="urn:microsoft.com/office/officeart/2008/layout/LinedList"/>
    <dgm:cxn modelId="{9C16F8E1-9158-AF45-B146-3C488F4C1AF9}" type="presParOf" srcId="{C38605B6-248B-AF4D-B59F-C62AD5974A90}" destId="{CB3C40ED-C01B-4141-93C7-B4B0ADC89758}" srcOrd="5" destOrd="0" presId="urn:microsoft.com/office/officeart/2008/layout/LinedList"/>
    <dgm:cxn modelId="{8FA07F88-08D3-3C41-80CD-ECF772D2830B}" type="presParOf" srcId="{CB3C40ED-C01B-4141-93C7-B4B0ADC89758}" destId="{95165C4A-DB10-0742-8ED2-9E6292B2A501}" srcOrd="0" destOrd="0" presId="urn:microsoft.com/office/officeart/2008/layout/LinedList"/>
    <dgm:cxn modelId="{5AD122D6-99E5-F040-9436-5C093D268C08}" type="presParOf" srcId="{CB3C40ED-C01B-4141-93C7-B4B0ADC89758}" destId="{21FD7673-CA76-B341-A66B-003C9EBEB3C9}" srcOrd="1" destOrd="0" presId="urn:microsoft.com/office/officeart/2008/layout/LinedList"/>
    <dgm:cxn modelId="{8D344D41-EF29-0D4E-88EE-A36E8BD53C34}" type="presParOf" srcId="{C38605B6-248B-AF4D-B59F-C62AD5974A90}" destId="{3F9CDBC1-D5DF-904B-8AB4-1B3036682552}" srcOrd="6" destOrd="0" presId="urn:microsoft.com/office/officeart/2008/layout/LinedList"/>
    <dgm:cxn modelId="{48AD8C21-F519-414C-BB00-4E3CD0FB4304}" type="presParOf" srcId="{C38605B6-248B-AF4D-B59F-C62AD5974A90}" destId="{0156D0F0-FB6C-F142-A5A4-2E79DE7B34A2}" srcOrd="7" destOrd="0" presId="urn:microsoft.com/office/officeart/2008/layout/LinedList"/>
    <dgm:cxn modelId="{99F4A858-8B42-374C-AE1E-C1818C54D772}" type="presParOf" srcId="{0156D0F0-FB6C-F142-A5A4-2E79DE7B34A2}" destId="{7DE1CE4C-63DD-1549-9074-7CB3A69973A1}" srcOrd="0" destOrd="0" presId="urn:microsoft.com/office/officeart/2008/layout/LinedList"/>
    <dgm:cxn modelId="{B523DC32-19E8-B34C-B29C-0A593C4C8435}" type="presParOf" srcId="{0156D0F0-FB6C-F142-A5A4-2E79DE7B34A2}" destId="{FD00752B-C295-CC40-A06B-B4531BD8334D}" srcOrd="1" destOrd="0" presId="urn:microsoft.com/office/officeart/2008/layout/LinedList"/>
    <dgm:cxn modelId="{5CADBBAA-E9E1-B94F-8354-E1767D328B23}" type="presParOf" srcId="{C38605B6-248B-AF4D-B59F-C62AD5974A90}" destId="{64641104-1D08-D24E-899D-73842E587761}" srcOrd="8" destOrd="0" presId="urn:microsoft.com/office/officeart/2008/layout/LinedList"/>
    <dgm:cxn modelId="{1C1E40E7-7721-EB4F-BEA7-3ECC080A43FC}" type="presParOf" srcId="{C38605B6-248B-AF4D-B59F-C62AD5974A90}" destId="{76032E16-B073-474B-B096-23D131EB0372}" srcOrd="9" destOrd="0" presId="urn:microsoft.com/office/officeart/2008/layout/LinedList"/>
    <dgm:cxn modelId="{BD6661F7-D9DE-7748-967B-1F846B99852C}" type="presParOf" srcId="{76032E16-B073-474B-B096-23D131EB0372}" destId="{81573CFA-5EF9-D446-A180-9F5F45E1BC50}" srcOrd="0" destOrd="0" presId="urn:microsoft.com/office/officeart/2008/layout/LinedList"/>
    <dgm:cxn modelId="{9F945506-2C3C-FF40-9328-B8D0E0426DF8}" type="presParOf" srcId="{76032E16-B073-474B-B096-23D131EB0372}" destId="{1FDCEE88-218A-F140-8B50-C1A6BC8F021C}" srcOrd="1" destOrd="0" presId="urn:microsoft.com/office/officeart/2008/layout/LinedList"/>
    <dgm:cxn modelId="{312758DC-CE98-2F46-B806-93E72F006BAF}" type="presParOf" srcId="{C38605B6-248B-AF4D-B59F-C62AD5974A90}" destId="{99CC1C91-E56A-A545-BDB4-FB8F2E056C52}" srcOrd="10" destOrd="0" presId="urn:microsoft.com/office/officeart/2008/layout/LinedList"/>
    <dgm:cxn modelId="{8328590A-60D1-3C4C-A3CB-FA0CBABCFFF0}" type="presParOf" srcId="{C38605B6-248B-AF4D-B59F-C62AD5974A90}" destId="{78557E8F-400B-9641-8B81-E5DD91136600}" srcOrd="11" destOrd="0" presId="urn:microsoft.com/office/officeart/2008/layout/LinedList"/>
    <dgm:cxn modelId="{121E3B3E-FBD2-2340-8785-368BD235046C}" type="presParOf" srcId="{78557E8F-400B-9641-8B81-E5DD91136600}" destId="{4B8188B1-6DD7-1544-ABAA-80402A48F265}" srcOrd="0" destOrd="0" presId="urn:microsoft.com/office/officeart/2008/layout/LinedList"/>
    <dgm:cxn modelId="{E7E7AC30-917E-5C43-B259-D0680B4E1592}" type="presParOf" srcId="{78557E8F-400B-9641-8B81-E5DD91136600}" destId="{F6F8BDFF-7DFD-2643-8CA5-A8360BA1D0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1F7118-49C6-42BE-BEB3-413D8AEAAE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85865-F711-4DF5-A153-7CDD22952933}">
      <dgm:prSet/>
      <dgm:spPr/>
      <dgm:t>
        <a:bodyPr/>
        <a:lstStyle/>
        <a:p>
          <a:r>
            <a:rPr lang="en-US" dirty="0"/>
            <a:t>Research does not support that minors benefit from NRT and they tend to keep using tobacco while using the NRT</a:t>
          </a:r>
        </a:p>
      </dgm:t>
    </dgm:pt>
    <dgm:pt modelId="{1BD227C6-4315-420D-B547-924919C08C80}" type="parTrans" cxnId="{E7C84E9C-F8A1-441F-8758-0C3CCC2CC4A9}">
      <dgm:prSet/>
      <dgm:spPr/>
      <dgm:t>
        <a:bodyPr/>
        <a:lstStyle/>
        <a:p>
          <a:endParaRPr lang="en-US"/>
        </a:p>
      </dgm:t>
    </dgm:pt>
    <dgm:pt modelId="{19110F33-0143-420C-ABF8-9BB6CDA6F89F}" type="sibTrans" cxnId="{E7C84E9C-F8A1-441F-8758-0C3CCC2CC4A9}">
      <dgm:prSet/>
      <dgm:spPr/>
      <dgm:t>
        <a:bodyPr/>
        <a:lstStyle/>
        <a:p>
          <a:endParaRPr lang="en-US"/>
        </a:p>
      </dgm:t>
    </dgm:pt>
    <dgm:pt modelId="{B888FFEA-44F6-476F-B718-9BC53B626D19}">
      <dgm:prSet/>
      <dgm:spPr/>
      <dgm:t>
        <a:bodyPr/>
        <a:lstStyle/>
        <a:p>
          <a:r>
            <a:rPr lang="en-US" dirty="0"/>
            <a:t>Students on NRT = TUPP.</a:t>
          </a:r>
        </a:p>
      </dgm:t>
    </dgm:pt>
    <dgm:pt modelId="{7D759C27-5B97-408F-BAE1-5B07C72DF293}" type="parTrans" cxnId="{0343843A-0A96-4534-B8FF-F49C43770ED4}">
      <dgm:prSet/>
      <dgm:spPr/>
      <dgm:t>
        <a:bodyPr/>
        <a:lstStyle/>
        <a:p>
          <a:endParaRPr lang="en-US"/>
        </a:p>
      </dgm:t>
    </dgm:pt>
    <dgm:pt modelId="{2A09372F-828E-40BF-A3AA-8251F62F35B6}" type="sibTrans" cxnId="{0343843A-0A96-4534-B8FF-F49C43770ED4}">
      <dgm:prSet/>
      <dgm:spPr/>
      <dgm:t>
        <a:bodyPr/>
        <a:lstStyle/>
        <a:p>
          <a:endParaRPr lang="en-US"/>
        </a:p>
      </dgm:t>
    </dgm:pt>
    <dgm:pt modelId="{07AE1510-A20C-4EEC-B557-A4DA3C7A586E}">
      <dgm:prSet/>
      <dgm:spPr/>
      <dgm:t>
        <a:bodyPr/>
        <a:lstStyle/>
        <a:p>
          <a:r>
            <a:rPr lang="en-US" dirty="0"/>
            <a:t>Students who want NRT should be smoking more than 10 cigarettes per day (a half pack per day), to be eligible for the NRT program.</a:t>
          </a:r>
        </a:p>
      </dgm:t>
    </dgm:pt>
    <dgm:pt modelId="{CC5C799F-AB7F-4B5B-A7AD-C7EF90642FA2}" type="parTrans" cxnId="{B0A6F9A0-D280-4F5A-9A2A-1E492BA1C7B5}">
      <dgm:prSet/>
      <dgm:spPr/>
      <dgm:t>
        <a:bodyPr/>
        <a:lstStyle/>
        <a:p>
          <a:endParaRPr lang="en-US"/>
        </a:p>
      </dgm:t>
    </dgm:pt>
    <dgm:pt modelId="{3B97119B-5D5E-40B7-9FA6-9D9F599D42F5}" type="sibTrans" cxnId="{B0A6F9A0-D280-4F5A-9A2A-1E492BA1C7B5}">
      <dgm:prSet/>
      <dgm:spPr/>
      <dgm:t>
        <a:bodyPr/>
        <a:lstStyle/>
        <a:p>
          <a:endParaRPr lang="en-US"/>
        </a:p>
      </dgm:t>
    </dgm:pt>
    <dgm:pt modelId="{A2C1F345-0D17-4476-8747-4C71C10AFB73}">
      <dgm:prSet/>
      <dgm:spPr/>
      <dgm:t>
        <a:bodyPr/>
        <a:lstStyle/>
        <a:p>
          <a:r>
            <a:rPr lang="en-US" dirty="0"/>
            <a:t>The students should be willing to set a quite date and use NRT for support of cessation.</a:t>
          </a:r>
        </a:p>
      </dgm:t>
    </dgm:pt>
    <dgm:pt modelId="{B5F05625-E86F-4E61-8E99-53F7CE75BD34}" type="parTrans" cxnId="{A8B7610F-A8AD-429D-8A0B-E85BEEF97D24}">
      <dgm:prSet/>
      <dgm:spPr/>
      <dgm:t>
        <a:bodyPr/>
        <a:lstStyle/>
        <a:p>
          <a:endParaRPr lang="en-US"/>
        </a:p>
      </dgm:t>
    </dgm:pt>
    <dgm:pt modelId="{9ECE8344-8C55-4E2D-804C-7DCE36708760}" type="sibTrans" cxnId="{A8B7610F-A8AD-429D-8A0B-E85BEEF97D24}">
      <dgm:prSet/>
      <dgm:spPr/>
      <dgm:t>
        <a:bodyPr/>
        <a:lstStyle/>
        <a:p>
          <a:endParaRPr lang="en-US"/>
        </a:p>
      </dgm:t>
    </dgm:pt>
    <dgm:pt modelId="{EF1A8C01-6232-4F9C-9793-A09F1646751C}">
      <dgm:prSet/>
      <dgm:spPr/>
      <dgm:t>
        <a:bodyPr/>
        <a:lstStyle/>
        <a:p>
          <a:r>
            <a:rPr lang="en-US" dirty="0"/>
            <a:t>NRT students should be followed weekly (minimum) with check-in with staff and to receive their supply of NRT.    </a:t>
          </a:r>
        </a:p>
      </dgm:t>
    </dgm:pt>
    <dgm:pt modelId="{617B63AF-E5A7-40F6-BA6B-882BFE3753C4}" type="parTrans" cxnId="{0B7426F0-F276-4C87-B670-14DA58F64E83}">
      <dgm:prSet/>
      <dgm:spPr/>
      <dgm:t>
        <a:bodyPr/>
        <a:lstStyle/>
        <a:p>
          <a:endParaRPr lang="en-US"/>
        </a:p>
      </dgm:t>
    </dgm:pt>
    <dgm:pt modelId="{C07B4A9E-D92C-4250-9D6F-92FEB9AC41A0}" type="sibTrans" cxnId="{0B7426F0-F276-4C87-B670-14DA58F64E83}">
      <dgm:prSet/>
      <dgm:spPr/>
      <dgm:t>
        <a:bodyPr/>
        <a:lstStyle/>
        <a:p>
          <a:endParaRPr lang="en-US"/>
        </a:p>
      </dgm:t>
    </dgm:pt>
    <dgm:pt modelId="{FA3DC95B-A9DA-B44E-8D02-2C877F739B10}" type="pres">
      <dgm:prSet presAssocID="{461F7118-49C6-42BE-BEB3-413D8AEAAE9A}" presName="linear" presStyleCnt="0">
        <dgm:presLayoutVars>
          <dgm:animLvl val="lvl"/>
          <dgm:resizeHandles val="exact"/>
        </dgm:presLayoutVars>
      </dgm:prSet>
      <dgm:spPr/>
    </dgm:pt>
    <dgm:pt modelId="{3EE184E3-5CF7-7848-ABA0-0615EDDBD0C5}" type="pres">
      <dgm:prSet presAssocID="{C4485865-F711-4DF5-A153-7CDD229529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3A8E3A-19E1-5245-B56B-9DE23180672C}" type="pres">
      <dgm:prSet presAssocID="{19110F33-0143-420C-ABF8-9BB6CDA6F89F}" presName="spacer" presStyleCnt="0"/>
      <dgm:spPr/>
    </dgm:pt>
    <dgm:pt modelId="{C3F9BF48-E0F4-4147-89EB-C2035EBE3997}" type="pres">
      <dgm:prSet presAssocID="{B888FFEA-44F6-476F-B718-9BC53B626D1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230060-09C7-4247-B8CC-12230AEE954B}" type="pres">
      <dgm:prSet presAssocID="{2A09372F-828E-40BF-A3AA-8251F62F35B6}" presName="spacer" presStyleCnt="0"/>
      <dgm:spPr/>
    </dgm:pt>
    <dgm:pt modelId="{1B940EB2-D632-674D-B15C-34AFB05144FD}" type="pres">
      <dgm:prSet presAssocID="{07AE1510-A20C-4EEC-B557-A4DA3C7A58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136916-EFDB-6144-9D6E-FAA634D1C395}" type="pres">
      <dgm:prSet presAssocID="{3B97119B-5D5E-40B7-9FA6-9D9F599D42F5}" presName="spacer" presStyleCnt="0"/>
      <dgm:spPr/>
    </dgm:pt>
    <dgm:pt modelId="{529EB6D8-538C-7147-88F9-383944B6A616}" type="pres">
      <dgm:prSet presAssocID="{A2C1F345-0D17-4476-8747-4C71C10AFB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E9833CA-0826-2344-AFF6-09B271E9924E}" type="pres">
      <dgm:prSet presAssocID="{9ECE8344-8C55-4E2D-804C-7DCE36708760}" presName="spacer" presStyleCnt="0"/>
      <dgm:spPr/>
    </dgm:pt>
    <dgm:pt modelId="{F859B691-6F26-C541-B9E6-DB1F9C743294}" type="pres">
      <dgm:prSet presAssocID="{EF1A8C01-6232-4F9C-9793-A09F164675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EA14004-47ED-C342-B411-5304417666B5}" type="presOf" srcId="{461F7118-49C6-42BE-BEB3-413D8AEAAE9A}" destId="{FA3DC95B-A9DA-B44E-8D02-2C877F739B10}" srcOrd="0" destOrd="0" presId="urn:microsoft.com/office/officeart/2005/8/layout/vList2"/>
    <dgm:cxn modelId="{A8B7610F-A8AD-429D-8A0B-E85BEEF97D24}" srcId="{461F7118-49C6-42BE-BEB3-413D8AEAAE9A}" destId="{A2C1F345-0D17-4476-8747-4C71C10AFB73}" srcOrd="3" destOrd="0" parTransId="{B5F05625-E86F-4E61-8E99-53F7CE75BD34}" sibTransId="{9ECE8344-8C55-4E2D-804C-7DCE36708760}"/>
    <dgm:cxn modelId="{385C7B0F-BD49-B64D-8611-0F440BCE9905}" type="presOf" srcId="{B888FFEA-44F6-476F-B718-9BC53B626D19}" destId="{C3F9BF48-E0F4-4147-89EB-C2035EBE3997}" srcOrd="0" destOrd="0" presId="urn:microsoft.com/office/officeart/2005/8/layout/vList2"/>
    <dgm:cxn modelId="{07B84512-7A2E-7C4C-824C-55DB44D28B21}" type="presOf" srcId="{07AE1510-A20C-4EEC-B557-A4DA3C7A586E}" destId="{1B940EB2-D632-674D-B15C-34AFB05144FD}" srcOrd="0" destOrd="0" presId="urn:microsoft.com/office/officeart/2005/8/layout/vList2"/>
    <dgm:cxn modelId="{0343843A-0A96-4534-B8FF-F49C43770ED4}" srcId="{461F7118-49C6-42BE-BEB3-413D8AEAAE9A}" destId="{B888FFEA-44F6-476F-B718-9BC53B626D19}" srcOrd="1" destOrd="0" parTransId="{7D759C27-5B97-408F-BAE1-5B07C72DF293}" sibTransId="{2A09372F-828E-40BF-A3AA-8251F62F35B6}"/>
    <dgm:cxn modelId="{A08A473D-91D1-824C-BBEC-5C16C46D0816}" type="presOf" srcId="{C4485865-F711-4DF5-A153-7CDD22952933}" destId="{3EE184E3-5CF7-7848-ABA0-0615EDDBD0C5}" srcOrd="0" destOrd="0" presId="urn:microsoft.com/office/officeart/2005/8/layout/vList2"/>
    <dgm:cxn modelId="{E7C84E9C-F8A1-441F-8758-0C3CCC2CC4A9}" srcId="{461F7118-49C6-42BE-BEB3-413D8AEAAE9A}" destId="{C4485865-F711-4DF5-A153-7CDD22952933}" srcOrd="0" destOrd="0" parTransId="{1BD227C6-4315-420D-B547-924919C08C80}" sibTransId="{19110F33-0143-420C-ABF8-9BB6CDA6F89F}"/>
    <dgm:cxn modelId="{B0A6F9A0-D280-4F5A-9A2A-1E492BA1C7B5}" srcId="{461F7118-49C6-42BE-BEB3-413D8AEAAE9A}" destId="{07AE1510-A20C-4EEC-B557-A4DA3C7A586E}" srcOrd="2" destOrd="0" parTransId="{CC5C799F-AB7F-4B5B-A7AD-C7EF90642FA2}" sibTransId="{3B97119B-5D5E-40B7-9FA6-9D9F599D42F5}"/>
    <dgm:cxn modelId="{DE926ACF-B3EF-9D4C-9726-F354DA73E8E5}" type="presOf" srcId="{A2C1F345-0D17-4476-8747-4C71C10AFB73}" destId="{529EB6D8-538C-7147-88F9-383944B6A616}" srcOrd="0" destOrd="0" presId="urn:microsoft.com/office/officeart/2005/8/layout/vList2"/>
    <dgm:cxn modelId="{FECCC9D3-4431-9B46-921C-493AAD8841B1}" type="presOf" srcId="{EF1A8C01-6232-4F9C-9793-A09F1646751C}" destId="{F859B691-6F26-C541-B9E6-DB1F9C743294}" srcOrd="0" destOrd="0" presId="urn:microsoft.com/office/officeart/2005/8/layout/vList2"/>
    <dgm:cxn modelId="{0B7426F0-F276-4C87-B670-14DA58F64E83}" srcId="{461F7118-49C6-42BE-BEB3-413D8AEAAE9A}" destId="{EF1A8C01-6232-4F9C-9793-A09F1646751C}" srcOrd="4" destOrd="0" parTransId="{617B63AF-E5A7-40F6-BA6B-882BFE3753C4}" sibTransId="{C07B4A9E-D92C-4250-9D6F-92FEB9AC41A0}"/>
    <dgm:cxn modelId="{C3134771-44D3-B542-AB59-A21D028DA63E}" type="presParOf" srcId="{FA3DC95B-A9DA-B44E-8D02-2C877F739B10}" destId="{3EE184E3-5CF7-7848-ABA0-0615EDDBD0C5}" srcOrd="0" destOrd="0" presId="urn:microsoft.com/office/officeart/2005/8/layout/vList2"/>
    <dgm:cxn modelId="{BF2D3CAD-3080-0946-A620-B05C49017B10}" type="presParOf" srcId="{FA3DC95B-A9DA-B44E-8D02-2C877F739B10}" destId="{1B3A8E3A-19E1-5245-B56B-9DE23180672C}" srcOrd="1" destOrd="0" presId="urn:microsoft.com/office/officeart/2005/8/layout/vList2"/>
    <dgm:cxn modelId="{C577CADF-4D46-4046-9409-6CCB61087BC3}" type="presParOf" srcId="{FA3DC95B-A9DA-B44E-8D02-2C877F739B10}" destId="{C3F9BF48-E0F4-4147-89EB-C2035EBE3997}" srcOrd="2" destOrd="0" presId="urn:microsoft.com/office/officeart/2005/8/layout/vList2"/>
    <dgm:cxn modelId="{CC646FD9-8150-F747-AFD7-806A224DA079}" type="presParOf" srcId="{FA3DC95B-A9DA-B44E-8D02-2C877F739B10}" destId="{4C230060-09C7-4247-B8CC-12230AEE954B}" srcOrd="3" destOrd="0" presId="urn:microsoft.com/office/officeart/2005/8/layout/vList2"/>
    <dgm:cxn modelId="{FD54AD3C-5937-F540-BF2E-0C46F6884647}" type="presParOf" srcId="{FA3DC95B-A9DA-B44E-8D02-2C877F739B10}" destId="{1B940EB2-D632-674D-B15C-34AFB05144FD}" srcOrd="4" destOrd="0" presId="urn:microsoft.com/office/officeart/2005/8/layout/vList2"/>
    <dgm:cxn modelId="{02769622-91E3-DD44-B6B2-A700F717C23F}" type="presParOf" srcId="{FA3DC95B-A9DA-B44E-8D02-2C877F739B10}" destId="{AF136916-EFDB-6144-9D6E-FAA634D1C395}" srcOrd="5" destOrd="0" presId="urn:microsoft.com/office/officeart/2005/8/layout/vList2"/>
    <dgm:cxn modelId="{0BE2489A-854F-EF47-B9E3-09421BACA263}" type="presParOf" srcId="{FA3DC95B-A9DA-B44E-8D02-2C877F739B10}" destId="{529EB6D8-538C-7147-88F9-383944B6A616}" srcOrd="6" destOrd="0" presId="urn:microsoft.com/office/officeart/2005/8/layout/vList2"/>
    <dgm:cxn modelId="{C606967A-E009-DF46-AC34-568E86BB2278}" type="presParOf" srcId="{FA3DC95B-A9DA-B44E-8D02-2C877F739B10}" destId="{2E9833CA-0826-2344-AFF6-09B271E9924E}" srcOrd="7" destOrd="0" presId="urn:microsoft.com/office/officeart/2005/8/layout/vList2"/>
    <dgm:cxn modelId="{5889DA39-1D51-C748-B425-A82AD42CB01D}" type="presParOf" srcId="{FA3DC95B-A9DA-B44E-8D02-2C877F739B10}" destId="{F859B691-6F26-C541-B9E6-DB1F9C7432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7A981-0CA9-4552-82A6-690310863E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F4AFF9-EAA2-4830-9F6B-E539DCE68B65}">
      <dgm:prSet/>
      <dgm:spPr/>
      <dgm:t>
        <a:bodyPr/>
        <a:lstStyle/>
        <a:p>
          <a:r>
            <a:rPr lang="en-US"/>
            <a:t>The updated TUPP</a:t>
          </a:r>
        </a:p>
      </dgm:t>
    </dgm:pt>
    <dgm:pt modelId="{885EA242-EE1E-4D23-BE5F-D3B245937FB1}" type="parTrans" cxnId="{F2D22CA0-1CB6-42F5-9F6C-6E55B617E0CC}">
      <dgm:prSet/>
      <dgm:spPr/>
      <dgm:t>
        <a:bodyPr/>
        <a:lstStyle/>
        <a:p>
          <a:endParaRPr lang="en-US"/>
        </a:p>
      </dgm:t>
    </dgm:pt>
    <dgm:pt modelId="{CEB65457-DEBE-42E4-BE37-064689026F48}" type="sibTrans" cxnId="{F2D22CA0-1CB6-42F5-9F6C-6E55B617E0CC}">
      <dgm:prSet/>
      <dgm:spPr/>
      <dgm:t>
        <a:bodyPr/>
        <a:lstStyle/>
        <a:p>
          <a:endParaRPr lang="en-US"/>
        </a:p>
      </dgm:t>
    </dgm:pt>
    <dgm:pt modelId="{6399BCD1-4DC7-4EA6-8224-AA45E5C2AFF1}">
      <dgm:prSet/>
      <dgm:spPr/>
      <dgm:t>
        <a:bodyPr/>
        <a:lstStyle/>
        <a:p>
          <a:r>
            <a:rPr lang="en-US"/>
            <a:t>What do the ‘new’ tobacco use areas look like?</a:t>
          </a:r>
        </a:p>
      </dgm:t>
    </dgm:pt>
    <dgm:pt modelId="{68866FE7-1AED-4D6A-9FBF-0DDD0171392E}" type="parTrans" cxnId="{BE2D250B-CC78-40E5-8B87-961D4FA48E50}">
      <dgm:prSet/>
      <dgm:spPr/>
      <dgm:t>
        <a:bodyPr/>
        <a:lstStyle/>
        <a:p>
          <a:endParaRPr lang="en-US"/>
        </a:p>
      </dgm:t>
    </dgm:pt>
    <dgm:pt modelId="{A3A81CDC-0657-4313-B3E1-FB221B9DE3E9}" type="sibTrans" cxnId="{BE2D250B-CC78-40E5-8B87-961D4FA48E50}">
      <dgm:prSet/>
      <dgm:spPr/>
      <dgm:t>
        <a:bodyPr/>
        <a:lstStyle/>
        <a:p>
          <a:endParaRPr lang="en-US"/>
        </a:p>
      </dgm:t>
    </dgm:pt>
    <dgm:pt modelId="{DB911F72-7C6A-4D5B-835C-BF52E0F8170B}">
      <dgm:prSet/>
      <dgm:spPr/>
      <dgm:t>
        <a:bodyPr/>
        <a:lstStyle/>
        <a:p>
          <a:r>
            <a:rPr lang="en-US"/>
            <a:t>Education for students before return to campus re: access</a:t>
          </a:r>
        </a:p>
      </dgm:t>
    </dgm:pt>
    <dgm:pt modelId="{5FEACFB0-1810-46AE-97AE-260BFA12BCDB}" type="parTrans" cxnId="{3615A3E0-150D-438A-92BC-F9F2B6954893}">
      <dgm:prSet/>
      <dgm:spPr/>
      <dgm:t>
        <a:bodyPr/>
        <a:lstStyle/>
        <a:p>
          <a:endParaRPr lang="en-US"/>
        </a:p>
      </dgm:t>
    </dgm:pt>
    <dgm:pt modelId="{236A08DC-D878-4586-9431-B9BE729E42E3}" type="sibTrans" cxnId="{3615A3E0-150D-438A-92BC-F9F2B6954893}">
      <dgm:prSet/>
      <dgm:spPr/>
      <dgm:t>
        <a:bodyPr/>
        <a:lstStyle/>
        <a:p>
          <a:endParaRPr lang="en-US"/>
        </a:p>
      </dgm:t>
    </dgm:pt>
    <dgm:pt modelId="{BE5B4F45-923A-48F9-B441-9BA671447D9B}">
      <dgm:prSet/>
      <dgm:spPr/>
      <dgm:t>
        <a:bodyPr/>
        <a:lstStyle/>
        <a:p>
          <a:r>
            <a:rPr lang="en-US"/>
            <a:t>Certification </a:t>
          </a:r>
        </a:p>
      </dgm:t>
    </dgm:pt>
    <dgm:pt modelId="{D2912B06-547C-4637-A979-F3DF5524D11D}" type="parTrans" cxnId="{5D96E2CB-D484-4834-8348-4134CABE2BAF}">
      <dgm:prSet/>
      <dgm:spPr/>
      <dgm:t>
        <a:bodyPr/>
        <a:lstStyle/>
        <a:p>
          <a:endParaRPr lang="en-US"/>
        </a:p>
      </dgm:t>
    </dgm:pt>
    <dgm:pt modelId="{26C54081-91A3-442F-AEB3-803F5D446C97}" type="sibTrans" cxnId="{5D96E2CB-D484-4834-8348-4134CABE2BAF}">
      <dgm:prSet/>
      <dgm:spPr/>
      <dgm:t>
        <a:bodyPr/>
        <a:lstStyle/>
        <a:p>
          <a:endParaRPr lang="en-US"/>
        </a:p>
      </dgm:t>
    </dgm:pt>
    <dgm:pt modelId="{66CB8492-759A-4E8C-9B25-347CB25454F5}">
      <dgm:prSet/>
      <dgm:spPr/>
      <dgm:t>
        <a:bodyPr/>
        <a:lstStyle/>
        <a:p>
          <a:r>
            <a:rPr lang="en-US"/>
            <a:t>If can’t do groups, then what?</a:t>
          </a:r>
        </a:p>
      </dgm:t>
    </dgm:pt>
    <dgm:pt modelId="{19C27C3C-1151-4FCE-ACB6-E0BE7A133BEE}" type="parTrans" cxnId="{5978A6A0-C424-46BC-ABCC-CE6490EEE7D3}">
      <dgm:prSet/>
      <dgm:spPr/>
      <dgm:t>
        <a:bodyPr/>
        <a:lstStyle/>
        <a:p>
          <a:endParaRPr lang="en-US"/>
        </a:p>
      </dgm:t>
    </dgm:pt>
    <dgm:pt modelId="{9D4AB108-9911-43B9-9ED1-AAAD39D37101}" type="sibTrans" cxnId="{5978A6A0-C424-46BC-ABCC-CE6490EEE7D3}">
      <dgm:prSet/>
      <dgm:spPr/>
      <dgm:t>
        <a:bodyPr/>
        <a:lstStyle/>
        <a:p>
          <a:endParaRPr lang="en-US"/>
        </a:p>
      </dgm:t>
    </dgm:pt>
    <dgm:pt modelId="{26C9D9A7-A18F-4439-87F3-BF312CB013C6}">
      <dgm:prSet/>
      <dgm:spPr/>
      <dgm:t>
        <a:bodyPr/>
        <a:lstStyle/>
        <a:p>
          <a:r>
            <a:rPr lang="en-US"/>
            <a:t>Documentation</a:t>
          </a:r>
        </a:p>
      </dgm:t>
    </dgm:pt>
    <dgm:pt modelId="{3CD26C46-F419-4781-A9BE-E318D3E99382}" type="parTrans" cxnId="{EC9D0BFB-C137-4E5D-A077-F11E7732A68E}">
      <dgm:prSet/>
      <dgm:spPr/>
      <dgm:t>
        <a:bodyPr/>
        <a:lstStyle/>
        <a:p>
          <a:endParaRPr lang="en-US"/>
        </a:p>
      </dgm:t>
    </dgm:pt>
    <dgm:pt modelId="{1711E351-9CC5-4973-8D19-F05C9F893BDD}" type="sibTrans" cxnId="{EC9D0BFB-C137-4E5D-A077-F11E7732A68E}">
      <dgm:prSet/>
      <dgm:spPr/>
      <dgm:t>
        <a:bodyPr/>
        <a:lstStyle/>
        <a:p>
          <a:endParaRPr lang="en-US"/>
        </a:p>
      </dgm:t>
    </dgm:pt>
    <dgm:pt modelId="{18CFFC40-618C-9048-8E25-DBA7FF43C72F}" type="pres">
      <dgm:prSet presAssocID="{31B7A981-0CA9-4552-82A6-690310863EF5}" presName="linear" presStyleCnt="0">
        <dgm:presLayoutVars>
          <dgm:animLvl val="lvl"/>
          <dgm:resizeHandles val="exact"/>
        </dgm:presLayoutVars>
      </dgm:prSet>
      <dgm:spPr/>
    </dgm:pt>
    <dgm:pt modelId="{A09D4465-81C6-A744-9D55-4AD88C137EAC}" type="pres">
      <dgm:prSet presAssocID="{53F4AFF9-EAA2-4830-9F6B-E539DCE68B6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4AE40D5-921F-6148-AE6D-76D904AD3409}" type="pres">
      <dgm:prSet presAssocID="{CEB65457-DEBE-42E4-BE37-064689026F48}" presName="spacer" presStyleCnt="0"/>
      <dgm:spPr/>
    </dgm:pt>
    <dgm:pt modelId="{C881336F-2E2F-6346-BE69-7D9CDD909300}" type="pres">
      <dgm:prSet presAssocID="{6399BCD1-4DC7-4EA6-8224-AA45E5C2AFF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1545590-1EDA-3E42-BBB0-01F82A684F13}" type="pres">
      <dgm:prSet presAssocID="{A3A81CDC-0657-4313-B3E1-FB221B9DE3E9}" presName="spacer" presStyleCnt="0"/>
      <dgm:spPr/>
    </dgm:pt>
    <dgm:pt modelId="{E43981D6-C221-1848-BC30-02487B359DC7}" type="pres">
      <dgm:prSet presAssocID="{DB911F72-7C6A-4D5B-835C-BF52E0F817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09385E4-6A34-2942-84EC-8B2F36B34C8A}" type="pres">
      <dgm:prSet presAssocID="{236A08DC-D878-4586-9431-B9BE729E42E3}" presName="spacer" presStyleCnt="0"/>
      <dgm:spPr/>
    </dgm:pt>
    <dgm:pt modelId="{CF117F73-78DC-664A-8A16-F74CACFEF080}" type="pres">
      <dgm:prSet presAssocID="{BE5B4F45-923A-48F9-B441-9BA671447D9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D16CF08-F491-6240-9C5D-C400E042250D}" type="pres">
      <dgm:prSet presAssocID="{26C54081-91A3-442F-AEB3-803F5D446C97}" presName="spacer" presStyleCnt="0"/>
      <dgm:spPr/>
    </dgm:pt>
    <dgm:pt modelId="{155DB79E-C72C-FF48-8F61-DA78E3ECB607}" type="pres">
      <dgm:prSet presAssocID="{66CB8492-759A-4E8C-9B25-347CB25454F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F61E2B3-1BE6-084B-A380-FEE9ACCF83F6}" type="pres">
      <dgm:prSet presAssocID="{9D4AB108-9911-43B9-9ED1-AAAD39D37101}" presName="spacer" presStyleCnt="0"/>
      <dgm:spPr/>
    </dgm:pt>
    <dgm:pt modelId="{3C051DF9-C322-AB42-BE69-51562B0554B6}" type="pres">
      <dgm:prSet presAssocID="{26C9D9A7-A18F-4439-87F3-BF312CB013C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2D250B-CC78-40E5-8B87-961D4FA48E50}" srcId="{31B7A981-0CA9-4552-82A6-690310863EF5}" destId="{6399BCD1-4DC7-4EA6-8224-AA45E5C2AFF1}" srcOrd="1" destOrd="0" parTransId="{68866FE7-1AED-4D6A-9FBF-0DDD0171392E}" sibTransId="{A3A81CDC-0657-4313-B3E1-FB221B9DE3E9}"/>
    <dgm:cxn modelId="{F3190C72-9633-844E-817C-D92302D64241}" type="presOf" srcId="{66CB8492-759A-4E8C-9B25-347CB25454F5}" destId="{155DB79E-C72C-FF48-8F61-DA78E3ECB607}" srcOrd="0" destOrd="0" presId="urn:microsoft.com/office/officeart/2005/8/layout/vList2"/>
    <dgm:cxn modelId="{E89F889E-CDBC-1E44-BF1C-AC02D4C41756}" type="presOf" srcId="{DB911F72-7C6A-4D5B-835C-BF52E0F8170B}" destId="{E43981D6-C221-1848-BC30-02487B359DC7}" srcOrd="0" destOrd="0" presId="urn:microsoft.com/office/officeart/2005/8/layout/vList2"/>
    <dgm:cxn modelId="{F2D22CA0-1CB6-42F5-9F6C-6E55B617E0CC}" srcId="{31B7A981-0CA9-4552-82A6-690310863EF5}" destId="{53F4AFF9-EAA2-4830-9F6B-E539DCE68B65}" srcOrd="0" destOrd="0" parTransId="{885EA242-EE1E-4D23-BE5F-D3B245937FB1}" sibTransId="{CEB65457-DEBE-42E4-BE37-064689026F48}"/>
    <dgm:cxn modelId="{5978A6A0-C424-46BC-ABCC-CE6490EEE7D3}" srcId="{31B7A981-0CA9-4552-82A6-690310863EF5}" destId="{66CB8492-759A-4E8C-9B25-347CB25454F5}" srcOrd="4" destOrd="0" parTransId="{19C27C3C-1151-4FCE-ACB6-E0BE7A133BEE}" sibTransId="{9D4AB108-9911-43B9-9ED1-AAAD39D37101}"/>
    <dgm:cxn modelId="{9F4845A5-930B-6243-BD33-A36594E685A4}" type="presOf" srcId="{53F4AFF9-EAA2-4830-9F6B-E539DCE68B65}" destId="{A09D4465-81C6-A744-9D55-4AD88C137EAC}" srcOrd="0" destOrd="0" presId="urn:microsoft.com/office/officeart/2005/8/layout/vList2"/>
    <dgm:cxn modelId="{457ECDAA-46D1-DB47-90BF-3DC0A43A708C}" type="presOf" srcId="{26C9D9A7-A18F-4439-87F3-BF312CB013C6}" destId="{3C051DF9-C322-AB42-BE69-51562B0554B6}" srcOrd="0" destOrd="0" presId="urn:microsoft.com/office/officeart/2005/8/layout/vList2"/>
    <dgm:cxn modelId="{F6D080B6-B9D7-684F-B5E3-C8064D753269}" type="presOf" srcId="{BE5B4F45-923A-48F9-B441-9BA671447D9B}" destId="{CF117F73-78DC-664A-8A16-F74CACFEF080}" srcOrd="0" destOrd="0" presId="urn:microsoft.com/office/officeart/2005/8/layout/vList2"/>
    <dgm:cxn modelId="{5D96E2CB-D484-4834-8348-4134CABE2BAF}" srcId="{31B7A981-0CA9-4552-82A6-690310863EF5}" destId="{BE5B4F45-923A-48F9-B441-9BA671447D9B}" srcOrd="3" destOrd="0" parTransId="{D2912B06-547C-4637-A979-F3DF5524D11D}" sibTransId="{26C54081-91A3-442F-AEB3-803F5D446C97}"/>
    <dgm:cxn modelId="{7CC17CD4-58C5-9A49-97F1-C7F034163ABD}" type="presOf" srcId="{31B7A981-0CA9-4552-82A6-690310863EF5}" destId="{18CFFC40-618C-9048-8E25-DBA7FF43C72F}" srcOrd="0" destOrd="0" presId="urn:microsoft.com/office/officeart/2005/8/layout/vList2"/>
    <dgm:cxn modelId="{9304F8DC-AE86-F042-AE3F-E1FE1394E016}" type="presOf" srcId="{6399BCD1-4DC7-4EA6-8224-AA45E5C2AFF1}" destId="{C881336F-2E2F-6346-BE69-7D9CDD909300}" srcOrd="0" destOrd="0" presId="urn:microsoft.com/office/officeart/2005/8/layout/vList2"/>
    <dgm:cxn modelId="{3615A3E0-150D-438A-92BC-F9F2B6954893}" srcId="{31B7A981-0CA9-4552-82A6-690310863EF5}" destId="{DB911F72-7C6A-4D5B-835C-BF52E0F8170B}" srcOrd="2" destOrd="0" parTransId="{5FEACFB0-1810-46AE-97AE-260BFA12BCDB}" sibTransId="{236A08DC-D878-4586-9431-B9BE729E42E3}"/>
    <dgm:cxn modelId="{EC9D0BFB-C137-4E5D-A077-F11E7732A68E}" srcId="{31B7A981-0CA9-4552-82A6-690310863EF5}" destId="{26C9D9A7-A18F-4439-87F3-BF312CB013C6}" srcOrd="5" destOrd="0" parTransId="{3CD26C46-F419-4781-A9BE-E318D3E99382}" sibTransId="{1711E351-9CC5-4973-8D19-F05C9F893BDD}"/>
    <dgm:cxn modelId="{24C06536-ED70-214C-9F8B-D28EF8F3BE34}" type="presParOf" srcId="{18CFFC40-618C-9048-8E25-DBA7FF43C72F}" destId="{A09D4465-81C6-A744-9D55-4AD88C137EAC}" srcOrd="0" destOrd="0" presId="urn:microsoft.com/office/officeart/2005/8/layout/vList2"/>
    <dgm:cxn modelId="{E2FEA14B-A9DA-394E-A4B3-D7B77CAFC31C}" type="presParOf" srcId="{18CFFC40-618C-9048-8E25-DBA7FF43C72F}" destId="{34AE40D5-921F-6148-AE6D-76D904AD3409}" srcOrd="1" destOrd="0" presId="urn:microsoft.com/office/officeart/2005/8/layout/vList2"/>
    <dgm:cxn modelId="{40BC50ED-1FD7-FC43-A02F-C7C7D0BBA3A0}" type="presParOf" srcId="{18CFFC40-618C-9048-8E25-DBA7FF43C72F}" destId="{C881336F-2E2F-6346-BE69-7D9CDD909300}" srcOrd="2" destOrd="0" presId="urn:microsoft.com/office/officeart/2005/8/layout/vList2"/>
    <dgm:cxn modelId="{82224A8B-D019-6143-B9D0-4F6A7D9F51A7}" type="presParOf" srcId="{18CFFC40-618C-9048-8E25-DBA7FF43C72F}" destId="{61545590-1EDA-3E42-BBB0-01F82A684F13}" srcOrd="3" destOrd="0" presId="urn:microsoft.com/office/officeart/2005/8/layout/vList2"/>
    <dgm:cxn modelId="{F4656E00-1BE0-F943-8C1F-924E1B3EC1C3}" type="presParOf" srcId="{18CFFC40-618C-9048-8E25-DBA7FF43C72F}" destId="{E43981D6-C221-1848-BC30-02487B359DC7}" srcOrd="4" destOrd="0" presId="urn:microsoft.com/office/officeart/2005/8/layout/vList2"/>
    <dgm:cxn modelId="{0E05E182-8C0B-D043-AA2E-7CEEF1DC1AB6}" type="presParOf" srcId="{18CFFC40-618C-9048-8E25-DBA7FF43C72F}" destId="{509385E4-6A34-2942-84EC-8B2F36B34C8A}" srcOrd="5" destOrd="0" presId="urn:microsoft.com/office/officeart/2005/8/layout/vList2"/>
    <dgm:cxn modelId="{19A55930-44EF-074D-9624-7CA8B15DCCCB}" type="presParOf" srcId="{18CFFC40-618C-9048-8E25-DBA7FF43C72F}" destId="{CF117F73-78DC-664A-8A16-F74CACFEF080}" srcOrd="6" destOrd="0" presId="urn:microsoft.com/office/officeart/2005/8/layout/vList2"/>
    <dgm:cxn modelId="{B9099237-6D1A-A844-A5E5-41ABB6C5D1BB}" type="presParOf" srcId="{18CFFC40-618C-9048-8E25-DBA7FF43C72F}" destId="{1D16CF08-F491-6240-9C5D-C400E042250D}" srcOrd="7" destOrd="0" presId="urn:microsoft.com/office/officeart/2005/8/layout/vList2"/>
    <dgm:cxn modelId="{5C25C9D4-3D57-164D-A31D-4DAAA6AC796F}" type="presParOf" srcId="{18CFFC40-618C-9048-8E25-DBA7FF43C72F}" destId="{155DB79E-C72C-FF48-8F61-DA78E3ECB607}" srcOrd="8" destOrd="0" presId="urn:microsoft.com/office/officeart/2005/8/layout/vList2"/>
    <dgm:cxn modelId="{CB439CAF-F845-BB44-ADD4-628643BEAF36}" type="presParOf" srcId="{18CFFC40-618C-9048-8E25-DBA7FF43C72F}" destId="{4F61E2B3-1BE6-084B-A380-FEE9ACCF83F6}" srcOrd="9" destOrd="0" presId="urn:microsoft.com/office/officeart/2005/8/layout/vList2"/>
    <dgm:cxn modelId="{8719055C-D508-4E49-AB06-2BBDE809D79B}" type="presParOf" srcId="{18CFFC40-618C-9048-8E25-DBA7FF43C72F}" destId="{3C051DF9-C322-AB42-BE69-51562B0554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6DBB4D-2934-4823-8C1A-0F843498C77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75F76-4383-42EA-A7ED-7E4EC6EE4AC9}">
      <dgm:prSet/>
      <dgm:spPr/>
      <dgm:t>
        <a:bodyPr/>
        <a:lstStyle/>
        <a:p>
          <a:r>
            <a:rPr lang="en-US" dirty="0"/>
            <a:t>Besides nicotine, e-cigarettes can contain harmful ingredients, including:</a:t>
          </a:r>
        </a:p>
      </dgm:t>
    </dgm:pt>
    <dgm:pt modelId="{3CE9FEDE-3D37-4F88-A7C7-0281498BC4FA}" type="parTrans" cxnId="{46540369-7ABF-4132-B3CE-284B7F53F96A}">
      <dgm:prSet/>
      <dgm:spPr/>
      <dgm:t>
        <a:bodyPr/>
        <a:lstStyle/>
        <a:p>
          <a:endParaRPr lang="en-US"/>
        </a:p>
      </dgm:t>
    </dgm:pt>
    <dgm:pt modelId="{AFB566B7-5AC4-4D88-A790-CCFFD76843B4}" type="sibTrans" cxnId="{46540369-7ABF-4132-B3CE-284B7F53F96A}">
      <dgm:prSet/>
      <dgm:spPr/>
      <dgm:t>
        <a:bodyPr/>
        <a:lstStyle/>
        <a:p>
          <a:endParaRPr lang="en-US"/>
        </a:p>
      </dgm:t>
    </dgm:pt>
    <dgm:pt modelId="{EA52239D-58BA-4820-ADAA-6EDD666DAB38}">
      <dgm:prSet/>
      <dgm:spPr/>
      <dgm:t>
        <a:bodyPr/>
        <a:lstStyle/>
        <a:p>
          <a:r>
            <a:rPr lang="en-US"/>
            <a:t>ultrafine particles that can be inhaled deep into the lungs (EVALI)</a:t>
          </a:r>
        </a:p>
      </dgm:t>
    </dgm:pt>
    <dgm:pt modelId="{C8556A2D-2EA1-4592-80FF-00E503BE197B}" type="parTrans" cxnId="{7E02AD14-42D1-4787-A038-0D22870BA98C}">
      <dgm:prSet/>
      <dgm:spPr/>
      <dgm:t>
        <a:bodyPr/>
        <a:lstStyle/>
        <a:p>
          <a:endParaRPr lang="en-US"/>
        </a:p>
      </dgm:t>
    </dgm:pt>
    <dgm:pt modelId="{43A491FF-1F8C-4BC7-9D5F-DF62299D263E}" type="sibTrans" cxnId="{7E02AD14-42D1-4787-A038-0D22870BA98C}">
      <dgm:prSet/>
      <dgm:spPr/>
      <dgm:t>
        <a:bodyPr/>
        <a:lstStyle/>
        <a:p>
          <a:endParaRPr lang="en-US"/>
        </a:p>
      </dgm:t>
    </dgm:pt>
    <dgm:pt modelId="{C836C1A3-21BE-4A71-8EB5-3B46E858166A}">
      <dgm:prSet/>
      <dgm:spPr/>
      <dgm:t>
        <a:bodyPr/>
        <a:lstStyle/>
        <a:p>
          <a:r>
            <a:rPr lang="en-US"/>
            <a:t>flavorants such as diacetyl, a chemical linked to serious lung disease</a:t>
          </a:r>
        </a:p>
      </dgm:t>
    </dgm:pt>
    <dgm:pt modelId="{98A373E6-1B75-45EE-B9B3-260803BE50CB}" type="parTrans" cxnId="{913C9F0D-96CF-4DF7-8B02-EA06A3F68003}">
      <dgm:prSet/>
      <dgm:spPr/>
      <dgm:t>
        <a:bodyPr/>
        <a:lstStyle/>
        <a:p>
          <a:endParaRPr lang="en-US"/>
        </a:p>
      </dgm:t>
    </dgm:pt>
    <dgm:pt modelId="{49B556DE-90E5-4F1C-9EAB-B250EB12DBF9}" type="sibTrans" cxnId="{913C9F0D-96CF-4DF7-8B02-EA06A3F68003}">
      <dgm:prSet/>
      <dgm:spPr/>
      <dgm:t>
        <a:bodyPr/>
        <a:lstStyle/>
        <a:p>
          <a:endParaRPr lang="en-US"/>
        </a:p>
      </dgm:t>
    </dgm:pt>
    <dgm:pt modelId="{A4AFF9F4-4EA2-499C-9E39-AFBD2BCACB2E}">
      <dgm:prSet/>
      <dgm:spPr/>
      <dgm:t>
        <a:bodyPr/>
        <a:lstStyle/>
        <a:p>
          <a:r>
            <a:rPr lang="en-US"/>
            <a:t>volatile organic compounds</a:t>
          </a:r>
        </a:p>
      </dgm:t>
    </dgm:pt>
    <dgm:pt modelId="{7504F09C-1C26-4C99-B392-1F84CE4D62F8}" type="parTrans" cxnId="{5FC53B05-F655-4356-8443-3D5325350E19}">
      <dgm:prSet/>
      <dgm:spPr/>
      <dgm:t>
        <a:bodyPr/>
        <a:lstStyle/>
        <a:p>
          <a:endParaRPr lang="en-US"/>
        </a:p>
      </dgm:t>
    </dgm:pt>
    <dgm:pt modelId="{C08D5317-2C35-4AE9-A000-71D4FC126238}" type="sibTrans" cxnId="{5FC53B05-F655-4356-8443-3D5325350E19}">
      <dgm:prSet/>
      <dgm:spPr/>
      <dgm:t>
        <a:bodyPr/>
        <a:lstStyle/>
        <a:p>
          <a:endParaRPr lang="en-US"/>
        </a:p>
      </dgm:t>
    </dgm:pt>
    <dgm:pt modelId="{1555B01B-AC3C-4DFC-B28A-86CD1603C7F3}">
      <dgm:prSet/>
      <dgm:spPr/>
      <dgm:t>
        <a:bodyPr/>
        <a:lstStyle/>
        <a:p>
          <a:r>
            <a:rPr lang="en-US"/>
            <a:t>heavy metals, such as nickel, tin, and lead</a:t>
          </a:r>
        </a:p>
      </dgm:t>
    </dgm:pt>
    <dgm:pt modelId="{A9E42CD6-C60B-4ED4-B902-E1BE09E4022D}" type="parTrans" cxnId="{81ACA8DF-A7C1-4AEE-8D52-2F6BD948477B}">
      <dgm:prSet/>
      <dgm:spPr/>
      <dgm:t>
        <a:bodyPr/>
        <a:lstStyle/>
        <a:p>
          <a:endParaRPr lang="en-US"/>
        </a:p>
      </dgm:t>
    </dgm:pt>
    <dgm:pt modelId="{FD4CF302-0788-453A-8BB8-DA2D01797840}" type="sibTrans" cxnId="{81ACA8DF-A7C1-4AEE-8D52-2F6BD948477B}">
      <dgm:prSet/>
      <dgm:spPr/>
      <dgm:t>
        <a:bodyPr/>
        <a:lstStyle/>
        <a:p>
          <a:endParaRPr lang="en-US"/>
        </a:p>
      </dgm:t>
    </dgm:pt>
    <dgm:pt modelId="{716F6B0B-561F-B74E-8B8F-A92ED237B88A}" type="pres">
      <dgm:prSet presAssocID="{DF6DBB4D-2934-4823-8C1A-0F843498C771}" presName="vert0" presStyleCnt="0">
        <dgm:presLayoutVars>
          <dgm:dir/>
          <dgm:animOne val="branch"/>
          <dgm:animLvl val="lvl"/>
        </dgm:presLayoutVars>
      </dgm:prSet>
      <dgm:spPr/>
    </dgm:pt>
    <dgm:pt modelId="{45C41037-7FF1-FD40-9048-C49240704EAB}" type="pres">
      <dgm:prSet presAssocID="{23575F76-4383-42EA-A7ED-7E4EC6EE4AC9}" presName="thickLine" presStyleLbl="alignNode1" presStyleIdx="0" presStyleCnt="5"/>
      <dgm:spPr/>
    </dgm:pt>
    <dgm:pt modelId="{B48DD71C-478C-7B49-9BB7-64C671E0A983}" type="pres">
      <dgm:prSet presAssocID="{23575F76-4383-42EA-A7ED-7E4EC6EE4AC9}" presName="horz1" presStyleCnt="0"/>
      <dgm:spPr/>
    </dgm:pt>
    <dgm:pt modelId="{FCD6C9C4-9B9B-2141-9F79-E66B375D89D5}" type="pres">
      <dgm:prSet presAssocID="{23575F76-4383-42EA-A7ED-7E4EC6EE4AC9}" presName="tx1" presStyleLbl="revTx" presStyleIdx="0" presStyleCnt="5"/>
      <dgm:spPr/>
    </dgm:pt>
    <dgm:pt modelId="{8BFBC480-7D9F-CB45-BBFE-23D6C517AD6B}" type="pres">
      <dgm:prSet presAssocID="{23575F76-4383-42EA-A7ED-7E4EC6EE4AC9}" presName="vert1" presStyleCnt="0"/>
      <dgm:spPr/>
    </dgm:pt>
    <dgm:pt modelId="{6B611DAF-FDB4-4947-A9B8-E16417AA9BAC}" type="pres">
      <dgm:prSet presAssocID="{EA52239D-58BA-4820-ADAA-6EDD666DAB38}" presName="thickLine" presStyleLbl="alignNode1" presStyleIdx="1" presStyleCnt="5"/>
      <dgm:spPr/>
    </dgm:pt>
    <dgm:pt modelId="{134E0E24-95E7-6446-8FD2-384C190F0E84}" type="pres">
      <dgm:prSet presAssocID="{EA52239D-58BA-4820-ADAA-6EDD666DAB38}" presName="horz1" presStyleCnt="0"/>
      <dgm:spPr/>
    </dgm:pt>
    <dgm:pt modelId="{D1785D5C-3608-BF47-AEF7-5740B76485C1}" type="pres">
      <dgm:prSet presAssocID="{EA52239D-58BA-4820-ADAA-6EDD666DAB38}" presName="tx1" presStyleLbl="revTx" presStyleIdx="1" presStyleCnt="5"/>
      <dgm:spPr/>
    </dgm:pt>
    <dgm:pt modelId="{DB0488A7-DB50-5D4B-B666-85958D8F0220}" type="pres">
      <dgm:prSet presAssocID="{EA52239D-58BA-4820-ADAA-6EDD666DAB38}" presName="vert1" presStyleCnt="0"/>
      <dgm:spPr/>
    </dgm:pt>
    <dgm:pt modelId="{C3A5C0C9-542F-7D42-A5C5-CC9A138449AB}" type="pres">
      <dgm:prSet presAssocID="{C836C1A3-21BE-4A71-8EB5-3B46E858166A}" presName="thickLine" presStyleLbl="alignNode1" presStyleIdx="2" presStyleCnt="5"/>
      <dgm:spPr/>
    </dgm:pt>
    <dgm:pt modelId="{530A3430-284A-094C-99FB-359725290B27}" type="pres">
      <dgm:prSet presAssocID="{C836C1A3-21BE-4A71-8EB5-3B46E858166A}" presName="horz1" presStyleCnt="0"/>
      <dgm:spPr/>
    </dgm:pt>
    <dgm:pt modelId="{DDDFBA1B-B9C5-0844-95CC-2AD428636CE3}" type="pres">
      <dgm:prSet presAssocID="{C836C1A3-21BE-4A71-8EB5-3B46E858166A}" presName="tx1" presStyleLbl="revTx" presStyleIdx="2" presStyleCnt="5"/>
      <dgm:spPr/>
    </dgm:pt>
    <dgm:pt modelId="{C78D7A39-5604-5E47-B584-9F8CB5ED5890}" type="pres">
      <dgm:prSet presAssocID="{C836C1A3-21BE-4A71-8EB5-3B46E858166A}" presName="vert1" presStyleCnt="0"/>
      <dgm:spPr/>
    </dgm:pt>
    <dgm:pt modelId="{B11DF75C-DEFE-1343-85EF-B7E784BED94E}" type="pres">
      <dgm:prSet presAssocID="{A4AFF9F4-4EA2-499C-9E39-AFBD2BCACB2E}" presName="thickLine" presStyleLbl="alignNode1" presStyleIdx="3" presStyleCnt="5"/>
      <dgm:spPr/>
    </dgm:pt>
    <dgm:pt modelId="{68F9878D-1673-3C4D-8B29-477F552DE97E}" type="pres">
      <dgm:prSet presAssocID="{A4AFF9F4-4EA2-499C-9E39-AFBD2BCACB2E}" presName="horz1" presStyleCnt="0"/>
      <dgm:spPr/>
    </dgm:pt>
    <dgm:pt modelId="{BD3DDFD7-623F-A444-8F4A-3F9B5F8735A4}" type="pres">
      <dgm:prSet presAssocID="{A4AFF9F4-4EA2-499C-9E39-AFBD2BCACB2E}" presName="tx1" presStyleLbl="revTx" presStyleIdx="3" presStyleCnt="5"/>
      <dgm:spPr/>
    </dgm:pt>
    <dgm:pt modelId="{E176FA2C-952E-B140-B2B5-734871628C20}" type="pres">
      <dgm:prSet presAssocID="{A4AFF9F4-4EA2-499C-9E39-AFBD2BCACB2E}" presName="vert1" presStyleCnt="0"/>
      <dgm:spPr/>
    </dgm:pt>
    <dgm:pt modelId="{AD1653D9-D7AB-AA42-91AB-0D86E3105223}" type="pres">
      <dgm:prSet presAssocID="{1555B01B-AC3C-4DFC-B28A-86CD1603C7F3}" presName="thickLine" presStyleLbl="alignNode1" presStyleIdx="4" presStyleCnt="5"/>
      <dgm:spPr/>
    </dgm:pt>
    <dgm:pt modelId="{1ADF38A0-CA5E-8841-B941-F092734C26D5}" type="pres">
      <dgm:prSet presAssocID="{1555B01B-AC3C-4DFC-B28A-86CD1603C7F3}" presName="horz1" presStyleCnt="0"/>
      <dgm:spPr/>
    </dgm:pt>
    <dgm:pt modelId="{9D3A8C41-CCFE-524F-94E6-968D13E0F343}" type="pres">
      <dgm:prSet presAssocID="{1555B01B-AC3C-4DFC-B28A-86CD1603C7F3}" presName="tx1" presStyleLbl="revTx" presStyleIdx="4" presStyleCnt="5"/>
      <dgm:spPr/>
    </dgm:pt>
    <dgm:pt modelId="{5129CDE6-1D69-BA45-8CAE-9882F0BE29C8}" type="pres">
      <dgm:prSet presAssocID="{1555B01B-AC3C-4DFC-B28A-86CD1603C7F3}" presName="vert1" presStyleCnt="0"/>
      <dgm:spPr/>
    </dgm:pt>
  </dgm:ptLst>
  <dgm:cxnLst>
    <dgm:cxn modelId="{5FC53B05-F655-4356-8443-3D5325350E19}" srcId="{DF6DBB4D-2934-4823-8C1A-0F843498C771}" destId="{A4AFF9F4-4EA2-499C-9E39-AFBD2BCACB2E}" srcOrd="3" destOrd="0" parTransId="{7504F09C-1C26-4C99-B392-1F84CE4D62F8}" sibTransId="{C08D5317-2C35-4AE9-A000-71D4FC126238}"/>
    <dgm:cxn modelId="{3A7A6A0B-68DA-F043-81F0-DDCAB602E414}" type="presOf" srcId="{1555B01B-AC3C-4DFC-B28A-86CD1603C7F3}" destId="{9D3A8C41-CCFE-524F-94E6-968D13E0F343}" srcOrd="0" destOrd="0" presId="urn:microsoft.com/office/officeart/2008/layout/LinedList"/>
    <dgm:cxn modelId="{913C9F0D-96CF-4DF7-8B02-EA06A3F68003}" srcId="{DF6DBB4D-2934-4823-8C1A-0F843498C771}" destId="{C836C1A3-21BE-4A71-8EB5-3B46E858166A}" srcOrd="2" destOrd="0" parTransId="{98A373E6-1B75-45EE-B9B3-260803BE50CB}" sibTransId="{49B556DE-90E5-4F1C-9EAB-B250EB12DBF9}"/>
    <dgm:cxn modelId="{7E02AD14-42D1-4787-A038-0D22870BA98C}" srcId="{DF6DBB4D-2934-4823-8C1A-0F843498C771}" destId="{EA52239D-58BA-4820-ADAA-6EDD666DAB38}" srcOrd="1" destOrd="0" parTransId="{C8556A2D-2EA1-4592-80FF-00E503BE197B}" sibTransId="{43A491FF-1F8C-4BC7-9D5F-DF62299D263E}"/>
    <dgm:cxn modelId="{1BDE4960-799A-FC4F-BEF3-630D18EF7AEB}" type="presOf" srcId="{A4AFF9F4-4EA2-499C-9E39-AFBD2BCACB2E}" destId="{BD3DDFD7-623F-A444-8F4A-3F9B5F8735A4}" srcOrd="0" destOrd="0" presId="urn:microsoft.com/office/officeart/2008/layout/LinedList"/>
    <dgm:cxn modelId="{46540369-7ABF-4132-B3CE-284B7F53F96A}" srcId="{DF6DBB4D-2934-4823-8C1A-0F843498C771}" destId="{23575F76-4383-42EA-A7ED-7E4EC6EE4AC9}" srcOrd="0" destOrd="0" parTransId="{3CE9FEDE-3D37-4F88-A7C7-0281498BC4FA}" sibTransId="{AFB566B7-5AC4-4D88-A790-CCFFD76843B4}"/>
    <dgm:cxn modelId="{31A3817C-6E6E-6E4E-9D1B-DBE4404126BB}" type="presOf" srcId="{DF6DBB4D-2934-4823-8C1A-0F843498C771}" destId="{716F6B0B-561F-B74E-8B8F-A92ED237B88A}" srcOrd="0" destOrd="0" presId="urn:microsoft.com/office/officeart/2008/layout/LinedList"/>
    <dgm:cxn modelId="{2ED8CD82-955A-C646-9BF0-7824C20DFDE2}" type="presOf" srcId="{C836C1A3-21BE-4A71-8EB5-3B46E858166A}" destId="{DDDFBA1B-B9C5-0844-95CC-2AD428636CE3}" srcOrd="0" destOrd="0" presId="urn:microsoft.com/office/officeart/2008/layout/LinedList"/>
    <dgm:cxn modelId="{17EE84B6-BC6D-F74D-AD1B-E7980A12E0AB}" type="presOf" srcId="{EA52239D-58BA-4820-ADAA-6EDD666DAB38}" destId="{D1785D5C-3608-BF47-AEF7-5740B76485C1}" srcOrd="0" destOrd="0" presId="urn:microsoft.com/office/officeart/2008/layout/LinedList"/>
    <dgm:cxn modelId="{81ACA8DF-A7C1-4AEE-8D52-2F6BD948477B}" srcId="{DF6DBB4D-2934-4823-8C1A-0F843498C771}" destId="{1555B01B-AC3C-4DFC-B28A-86CD1603C7F3}" srcOrd="4" destOrd="0" parTransId="{A9E42CD6-C60B-4ED4-B902-E1BE09E4022D}" sibTransId="{FD4CF302-0788-453A-8BB8-DA2D01797840}"/>
    <dgm:cxn modelId="{61A677FF-221A-5A4F-898D-967156E4488C}" type="presOf" srcId="{23575F76-4383-42EA-A7ED-7E4EC6EE4AC9}" destId="{FCD6C9C4-9B9B-2141-9F79-E66B375D89D5}" srcOrd="0" destOrd="0" presId="urn:microsoft.com/office/officeart/2008/layout/LinedList"/>
    <dgm:cxn modelId="{6F0B370A-16D2-4542-BAC9-928601947749}" type="presParOf" srcId="{716F6B0B-561F-B74E-8B8F-A92ED237B88A}" destId="{45C41037-7FF1-FD40-9048-C49240704EAB}" srcOrd="0" destOrd="0" presId="urn:microsoft.com/office/officeart/2008/layout/LinedList"/>
    <dgm:cxn modelId="{03750FEF-AEAF-1749-AA13-82109617F7B6}" type="presParOf" srcId="{716F6B0B-561F-B74E-8B8F-A92ED237B88A}" destId="{B48DD71C-478C-7B49-9BB7-64C671E0A983}" srcOrd="1" destOrd="0" presId="urn:microsoft.com/office/officeart/2008/layout/LinedList"/>
    <dgm:cxn modelId="{4D293341-5EC9-B54E-A569-F1C9DE30B4CB}" type="presParOf" srcId="{B48DD71C-478C-7B49-9BB7-64C671E0A983}" destId="{FCD6C9C4-9B9B-2141-9F79-E66B375D89D5}" srcOrd="0" destOrd="0" presId="urn:microsoft.com/office/officeart/2008/layout/LinedList"/>
    <dgm:cxn modelId="{ACCEC11A-3ED8-9B4C-82E1-B9E7AFA2B1F7}" type="presParOf" srcId="{B48DD71C-478C-7B49-9BB7-64C671E0A983}" destId="{8BFBC480-7D9F-CB45-BBFE-23D6C517AD6B}" srcOrd="1" destOrd="0" presId="urn:microsoft.com/office/officeart/2008/layout/LinedList"/>
    <dgm:cxn modelId="{90ABC056-EA65-E148-84F9-C92B94CC3DFB}" type="presParOf" srcId="{716F6B0B-561F-B74E-8B8F-A92ED237B88A}" destId="{6B611DAF-FDB4-4947-A9B8-E16417AA9BAC}" srcOrd="2" destOrd="0" presId="urn:microsoft.com/office/officeart/2008/layout/LinedList"/>
    <dgm:cxn modelId="{25B350CE-9FAB-A349-A387-4C5B67CE1B7D}" type="presParOf" srcId="{716F6B0B-561F-B74E-8B8F-A92ED237B88A}" destId="{134E0E24-95E7-6446-8FD2-384C190F0E84}" srcOrd="3" destOrd="0" presId="urn:microsoft.com/office/officeart/2008/layout/LinedList"/>
    <dgm:cxn modelId="{71461303-E976-844D-8366-95D61FBC9211}" type="presParOf" srcId="{134E0E24-95E7-6446-8FD2-384C190F0E84}" destId="{D1785D5C-3608-BF47-AEF7-5740B76485C1}" srcOrd="0" destOrd="0" presId="urn:microsoft.com/office/officeart/2008/layout/LinedList"/>
    <dgm:cxn modelId="{A09425E4-4072-3642-966E-AEDFEF19BCD3}" type="presParOf" srcId="{134E0E24-95E7-6446-8FD2-384C190F0E84}" destId="{DB0488A7-DB50-5D4B-B666-85958D8F0220}" srcOrd="1" destOrd="0" presId="urn:microsoft.com/office/officeart/2008/layout/LinedList"/>
    <dgm:cxn modelId="{2BC7E84A-A07A-C940-AE52-14AC0718519F}" type="presParOf" srcId="{716F6B0B-561F-B74E-8B8F-A92ED237B88A}" destId="{C3A5C0C9-542F-7D42-A5C5-CC9A138449AB}" srcOrd="4" destOrd="0" presId="urn:microsoft.com/office/officeart/2008/layout/LinedList"/>
    <dgm:cxn modelId="{638CF1C6-408C-3242-8A51-649760939E6E}" type="presParOf" srcId="{716F6B0B-561F-B74E-8B8F-A92ED237B88A}" destId="{530A3430-284A-094C-99FB-359725290B27}" srcOrd="5" destOrd="0" presId="urn:microsoft.com/office/officeart/2008/layout/LinedList"/>
    <dgm:cxn modelId="{CA63295F-4577-124E-9607-273CA4C1A15B}" type="presParOf" srcId="{530A3430-284A-094C-99FB-359725290B27}" destId="{DDDFBA1B-B9C5-0844-95CC-2AD428636CE3}" srcOrd="0" destOrd="0" presId="urn:microsoft.com/office/officeart/2008/layout/LinedList"/>
    <dgm:cxn modelId="{304BB3D5-CD3B-0B41-87BD-55D85DB316E4}" type="presParOf" srcId="{530A3430-284A-094C-99FB-359725290B27}" destId="{C78D7A39-5604-5E47-B584-9F8CB5ED5890}" srcOrd="1" destOrd="0" presId="urn:microsoft.com/office/officeart/2008/layout/LinedList"/>
    <dgm:cxn modelId="{3151BA83-912C-3944-8110-D018267E9C26}" type="presParOf" srcId="{716F6B0B-561F-B74E-8B8F-A92ED237B88A}" destId="{B11DF75C-DEFE-1343-85EF-B7E784BED94E}" srcOrd="6" destOrd="0" presId="urn:microsoft.com/office/officeart/2008/layout/LinedList"/>
    <dgm:cxn modelId="{876D1380-655D-1443-96B4-66F70B43B50A}" type="presParOf" srcId="{716F6B0B-561F-B74E-8B8F-A92ED237B88A}" destId="{68F9878D-1673-3C4D-8B29-477F552DE97E}" srcOrd="7" destOrd="0" presId="urn:microsoft.com/office/officeart/2008/layout/LinedList"/>
    <dgm:cxn modelId="{6C66E84F-EF34-3149-82FD-4CFC92A7D401}" type="presParOf" srcId="{68F9878D-1673-3C4D-8B29-477F552DE97E}" destId="{BD3DDFD7-623F-A444-8F4A-3F9B5F8735A4}" srcOrd="0" destOrd="0" presId="urn:microsoft.com/office/officeart/2008/layout/LinedList"/>
    <dgm:cxn modelId="{F48C4E6E-BDAB-3242-B3CE-650F0D74E0CB}" type="presParOf" srcId="{68F9878D-1673-3C4D-8B29-477F552DE97E}" destId="{E176FA2C-952E-B140-B2B5-734871628C20}" srcOrd="1" destOrd="0" presId="urn:microsoft.com/office/officeart/2008/layout/LinedList"/>
    <dgm:cxn modelId="{63486749-0032-4E47-8388-2F6D7AF7C25A}" type="presParOf" srcId="{716F6B0B-561F-B74E-8B8F-A92ED237B88A}" destId="{AD1653D9-D7AB-AA42-91AB-0D86E3105223}" srcOrd="8" destOrd="0" presId="urn:microsoft.com/office/officeart/2008/layout/LinedList"/>
    <dgm:cxn modelId="{29C17040-8851-D742-93B0-20D49BBFC80B}" type="presParOf" srcId="{716F6B0B-561F-B74E-8B8F-A92ED237B88A}" destId="{1ADF38A0-CA5E-8841-B941-F092734C26D5}" srcOrd="9" destOrd="0" presId="urn:microsoft.com/office/officeart/2008/layout/LinedList"/>
    <dgm:cxn modelId="{86DEAC8A-4A02-5E49-AABE-0AFCCB7C0F0C}" type="presParOf" srcId="{1ADF38A0-CA5E-8841-B941-F092734C26D5}" destId="{9D3A8C41-CCFE-524F-94E6-968D13E0F343}" srcOrd="0" destOrd="0" presId="urn:microsoft.com/office/officeart/2008/layout/LinedList"/>
    <dgm:cxn modelId="{85FB9D66-8269-C24A-B479-B6CA18614C00}" type="presParOf" srcId="{1ADF38A0-CA5E-8841-B941-F092734C26D5}" destId="{5129CDE6-1D69-BA45-8CAE-9882F0BE29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09F4B-8F69-944E-8D35-E6CADBB9A6BB}">
      <dsp:nvSpPr>
        <dsp:cNvPr id="0" name=""/>
        <dsp:cNvSpPr/>
      </dsp:nvSpPr>
      <dsp:spPr>
        <a:xfrm>
          <a:off x="1324101" y="1179"/>
          <a:ext cx="5296404" cy="12085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65" tIns="306970" rIns="102765" bIns="3069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1.)  Identify why kratom poisonings are increasing in the United States. </a:t>
          </a:r>
        </a:p>
      </dsp:txBody>
      <dsp:txXfrm>
        <a:off x="1324101" y="1179"/>
        <a:ext cx="5296404" cy="1208542"/>
      </dsp:txXfrm>
    </dsp:sp>
    <dsp:sp modelId="{61D495F2-30B5-C148-8912-C62654AB4B57}">
      <dsp:nvSpPr>
        <dsp:cNvPr id="0" name=""/>
        <dsp:cNvSpPr/>
      </dsp:nvSpPr>
      <dsp:spPr>
        <a:xfrm>
          <a:off x="0" y="1179"/>
          <a:ext cx="1324101" cy="1208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067" tIns="119377" rIns="70067" bIns="11937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</a:t>
          </a:r>
        </a:p>
      </dsp:txBody>
      <dsp:txXfrm>
        <a:off x="0" y="1179"/>
        <a:ext cx="1324101" cy="1208542"/>
      </dsp:txXfrm>
    </dsp:sp>
    <dsp:sp modelId="{35AC3944-7A42-C247-9CC3-60D0946056C8}">
      <dsp:nvSpPr>
        <dsp:cNvPr id="0" name=""/>
        <dsp:cNvSpPr/>
      </dsp:nvSpPr>
      <dsp:spPr>
        <a:xfrm>
          <a:off x="1324101" y="1282233"/>
          <a:ext cx="5296404" cy="1208542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65" tIns="306970" rIns="102765" bIns="3069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2.)  Name the four or more elements of a successful TUPP on center </a:t>
          </a:r>
        </a:p>
      </dsp:txBody>
      <dsp:txXfrm>
        <a:off x="1324101" y="1282233"/>
        <a:ext cx="5296404" cy="1208542"/>
      </dsp:txXfrm>
    </dsp:sp>
    <dsp:sp modelId="{B23D7CE0-6514-9241-86C5-1A84A148BA7B}">
      <dsp:nvSpPr>
        <dsp:cNvPr id="0" name=""/>
        <dsp:cNvSpPr/>
      </dsp:nvSpPr>
      <dsp:spPr>
        <a:xfrm>
          <a:off x="0" y="1282233"/>
          <a:ext cx="1324101" cy="120854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067" tIns="119377" rIns="70067" bIns="11937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Name</a:t>
          </a:r>
        </a:p>
      </dsp:txBody>
      <dsp:txXfrm>
        <a:off x="0" y="1282233"/>
        <a:ext cx="1324101" cy="1208542"/>
      </dsp:txXfrm>
    </dsp:sp>
    <dsp:sp modelId="{CB0BD670-08D9-8B47-97E9-37AED365F263}">
      <dsp:nvSpPr>
        <dsp:cNvPr id="0" name=""/>
        <dsp:cNvSpPr/>
      </dsp:nvSpPr>
      <dsp:spPr>
        <a:xfrm>
          <a:off x="1324101" y="2563288"/>
          <a:ext cx="5296404" cy="120854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65" tIns="306970" rIns="102765" bIns="3069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3.)  Describe why vaping remains a public health emergency. </a:t>
          </a:r>
        </a:p>
      </dsp:txBody>
      <dsp:txXfrm>
        <a:off x="1324101" y="2563288"/>
        <a:ext cx="5296404" cy="1208542"/>
      </dsp:txXfrm>
    </dsp:sp>
    <dsp:sp modelId="{DE62CCC8-1C02-2E44-97CD-071E3AD09797}">
      <dsp:nvSpPr>
        <dsp:cNvPr id="0" name=""/>
        <dsp:cNvSpPr/>
      </dsp:nvSpPr>
      <dsp:spPr>
        <a:xfrm>
          <a:off x="0" y="2563288"/>
          <a:ext cx="1324101" cy="120854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067" tIns="119377" rIns="70067" bIns="11937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Describe</a:t>
          </a:r>
        </a:p>
      </dsp:txBody>
      <dsp:txXfrm>
        <a:off x="0" y="2563288"/>
        <a:ext cx="1324101" cy="12085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7EB83-A4AA-354F-A7F4-0E523616292C}">
      <dsp:nvSpPr>
        <dsp:cNvPr id="0" name=""/>
        <dsp:cNvSpPr/>
      </dsp:nvSpPr>
      <dsp:spPr>
        <a:xfrm>
          <a:off x="0" y="1842"/>
          <a:ext cx="6620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FC296-D44E-444B-9FAD-22B1F388159B}">
      <dsp:nvSpPr>
        <dsp:cNvPr id="0" name=""/>
        <dsp:cNvSpPr/>
      </dsp:nvSpPr>
      <dsp:spPr>
        <a:xfrm>
          <a:off x="0" y="1842"/>
          <a:ext cx="6620505" cy="12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E-cigarette aerosol generally contains fewer harmful chemicals than the smoke from burned tobacco products. Most e-cigarettes contain nicotine, the highly addictive drug found in tobacco.</a:t>
          </a:r>
        </a:p>
      </dsp:txBody>
      <dsp:txXfrm>
        <a:off x="0" y="1842"/>
        <a:ext cx="6620505" cy="1256441"/>
      </dsp:txXfrm>
    </dsp:sp>
    <dsp:sp modelId="{BA9D10B0-95ED-1642-BE03-B8B2D99BE46D}">
      <dsp:nvSpPr>
        <dsp:cNvPr id="0" name=""/>
        <dsp:cNvSpPr/>
      </dsp:nvSpPr>
      <dsp:spPr>
        <a:xfrm>
          <a:off x="0" y="1258284"/>
          <a:ext cx="6620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87577-6D6F-3942-A3EA-099280F2DF72}">
      <dsp:nvSpPr>
        <dsp:cNvPr id="0" name=""/>
        <dsp:cNvSpPr/>
      </dsp:nvSpPr>
      <dsp:spPr>
        <a:xfrm>
          <a:off x="0" y="1258284"/>
          <a:ext cx="6620505" cy="12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youth and young adults, nicotine can harm brain development, which continues until about age 25.</a:t>
          </a:r>
        </a:p>
      </dsp:txBody>
      <dsp:txXfrm>
        <a:off x="0" y="1258284"/>
        <a:ext cx="6620505" cy="1256441"/>
      </dsp:txXfrm>
    </dsp:sp>
    <dsp:sp modelId="{6AA67065-0312-394E-AA52-4AB2C0031B35}">
      <dsp:nvSpPr>
        <dsp:cNvPr id="0" name=""/>
        <dsp:cNvSpPr/>
      </dsp:nvSpPr>
      <dsp:spPr>
        <a:xfrm>
          <a:off x="0" y="2514725"/>
          <a:ext cx="66205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6F514-C2E7-1A49-9562-738C56F0B0DA}">
      <dsp:nvSpPr>
        <dsp:cNvPr id="0" name=""/>
        <dsp:cNvSpPr/>
      </dsp:nvSpPr>
      <dsp:spPr>
        <a:xfrm>
          <a:off x="0" y="2514725"/>
          <a:ext cx="6620505" cy="1256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Introduced as tobacco cessation device however, research is uncertain on whether e-cigarettes, in general, increase smoking cessation. </a:t>
          </a:r>
        </a:p>
      </dsp:txBody>
      <dsp:txXfrm>
        <a:off x="0" y="2514725"/>
        <a:ext cx="6620505" cy="1256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47658-7BD0-C24E-8571-FEA1365344AE}">
      <dsp:nvSpPr>
        <dsp:cNvPr id="0" name=""/>
        <dsp:cNvSpPr/>
      </dsp:nvSpPr>
      <dsp:spPr>
        <a:xfrm>
          <a:off x="0" y="43558"/>
          <a:ext cx="6620505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in the cartridge? Nicotine or something else?</a:t>
          </a:r>
        </a:p>
      </dsp:txBody>
      <dsp:txXfrm>
        <a:off x="42663" y="86221"/>
        <a:ext cx="6535179" cy="788627"/>
      </dsp:txXfrm>
    </dsp:sp>
    <dsp:sp modelId="{32196FB4-3B0B-8D49-9E11-49A070EFF61B}">
      <dsp:nvSpPr>
        <dsp:cNvPr id="0" name=""/>
        <dsp:cNvSpPr/>
      </dsp:nvSpPr>
      <dsp:spPr>
        <a:xfrm>
          <a:off x="0" y="980871"/>
          <a:ext cx="6620505" cy="8739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Recent SIRS center found vaping cartridge with THC (available online)</a:t>
          </a:r>
        </a:p>
      </dsp:txBody>
      <dsp:txXfrm>
        <a:off x="42663" y="1023534"/>
        <a:ext cx="6535179" cy="788627"/>
      </dsp:txXfrm>
    </dsp:sp>
    <dsp:sp modelId="{F06B2DB1-73DE-7549-8A73-F85F2C63178E}">
      <dsp:nvSpPr>
        <dsp:cNvPr id="0" name=""/>
        <dsp:cNvSpPr/>
      </dsp:nvSpPr>
      <dsp:spPr>
        <a:xfrm>
          <a:off x="0" y="1918185"/>
          <a:ext cx="6620505" cy="8739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Safety of e-cigarette units </a:t>
          </a:r>
        </a:p>
      </dsp:txBody>
      <dsp:txXfrm>
        <a:off x="42663" y="1960848"/>
        <a:ext cx="6535179" cy="788627"/>
      </dsp:txXfrm>
    </dsp:sp>
    <dsp:sp modelId="{2543E473-710E-054F-A597-B556EC3F5C23}">
      <dsp:nvSpPr>
        <dsp:cNvPr id="0" name=""/>
        <dsp:cNvSpPr/>
      </dsp:nvSpPr>
      <dsp:spPr>
        <a:xfrm>
          <a:off x="0" y="2855498"/>
          <a:ext cx="6620505" cy="8739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Allowed on Campuses?</a:t>
          </a:r>
        </a:p>
      </dsp:txBody>
      <dsp:txXfrm>
        <a:off x="42663" y="2898161"/>
        <a:ext cx="6535179" cy="78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9815E-509E-CE49-B652-A822AD1FD6C4}">
      <dsp:nvSpPr>
        <dsp:cNvPr id="0" name=""/>
        <dsp:cNvSpPr/>
      </dsp:nvSpPr>
      <dsp:spPr>
        <a:xfrm>
          <a:off x="0" y="460"/>
          <a:ext cx="66205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DC4EA-4D64-B248-B974-8BD9AB5DD7FB}">
      <dsp:nvSpPr>
        <dsp:cNvPr id="0" name=""/>
        <dsp:cNvSpPr/>
      </dsp:nvSpPr>
      <dsp:spPr>
        <a:xfrm>
          <a:off x="0" y="460"/>
          <a:ext cx="6620505" cy="75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Kratom is a tropical tree </a:t>
          </a:r>
          <a:r>
            <a:rPr lang="en-US" sz="1500" i="1" kern="1200" dirty="0"/>
            <a:t>(</a:t>
          </a:r>
          <a:r>
            <a:rPr lang="en-US" sz="1500" i="1" kern="1200" dirty="0" err="1"/>
            <a:t>Mitragyna</a:t>
          </a:r>
          <a:r>
            <a:rPr lang="en-US" sz="1500" i="1" kern="1200"/>
            <a:t> speciosa)</a:t>
          </a:r>
          <a:r>
            <a:rPr lang="en-US" sz="1500" kern="1200"/>
            <a:t> native to Southeast Asia (same family as coffee plant), with leaves that contain compounds that can have psychotropic (mind-altering) effects. </a:t>
          </a:r>
        </a:p>
      </dsp:txBody>
      <dsp:txXfrm>
        <a:off x="0" y="460"/>
        <a:ext cx="6620505" cy="754417"/>
      </dsp:txXfrm>
    </dsp:sp>
    <dsp:sp modelId="{46A6805D-8299-6843-860E-06E32F25C263}">
      <dsp:nvSpPr>
        <dsp:cNvPr id="0" name=""/>
        <dsp:cNvSpPr/>
      </dsp:nvSpPr>
      <dsp:spPr>
        <a:xfrm>
          <a:off x="0" y="754878"/>
          <a:ext cx="6620505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B1A9F-623D-104B-B849-E762B679B116}">
      <dsp:nvSpPr>
        <dsp:cNvPr id="0" name=""/>
        <dsp:cNvSpPr/>
      </dsp:nvSpPr>
      <dsp:spPr>
        <a:xfrm>
          <a:off x="0" y="754878"/>
          <a:ext cx="6620505" cy="75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Not approved for any medical use and not regulated.</a:t>
          </a:r>
        </a:p>
      </dsp:txBody>
      <dsp:txXfrm>
        <a:off x="0" y="754878"/>
        <a:ext cx="6620505" cy="754417"/>
      </dsp:txXfrm>
    </dsp:sp>
    <dsp:sp modelId="{68FCBCAF-F6DA-0B41-A93F-70B08922EF68}">
      <dsp:nvSpPr>
        <dsp:cNvPr id="0" name=""/>
        <dsp:cNvSpPr/>
      </dsp:nvSpPr>
      <dsp:spPr>
        <a:xfrm>
          <a:off x="0" y="1509296"/>
          <a:ext cx="6620505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D4993-7EC3-4647-8F0E-32946CA93C17}">
      <dsp:nvSpPr>
        <dsp:cNvPr id="0" name=""/>
        <dsp:cNvSpPr/>
      </dsp:nvSpPr>
      <dsp:spPr>
        <a:xfrm>
          <a:off x="0" y="1509296"/>
          <a:ext cx="6620505" cy="75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Easy to order on the internet.</a:t>
          </a:r>
        </a:p>
      </dsp:txBody>
      <dsp:txXfrm>
        <a:off x="0" y="1509296"/>
        <a:ext cx="6620505" cy="754417"/>
      </dsp:txXfrm>
    </dsp:sp>
    <dsp:sp modelId="{1CE2AD93-8FC3-BF46-9437-C8750F28B0ED}">
      <dsp:nvSpPr>
        <dsp:cNvPr id="0" name=""/>
        <dsp:cNvSpPr/>
      </dsp:nvSpPr>
      <dsp:spPr>
        <a:xfrm>
          <a:off x="0" y="2263713"/>
          <a:ext cx="6620505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7DF6A-9C50-0946-A2DE-17F01EBCCA4E}">
      <dsp:nvSpPr>
        <dsp:cNvPr id="0" name=""/>
        <dsp:cNvSpPr/>
      </dsp:nvSpPr>
      <dsp:spPr>
        <a:xfrm>
          <a:off x="0" y="2263713"/>
          <a:ext cx="6620505" cy="75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Sold as a green powder in packets labeled "not for human consumption. </a:t>
          </a:r>
        </a:p>
      </dsp:txBody>
      <dsp:txXfrm>
        <a:off x="0" y="2263713"/>
        <a:ext cx="6620505" cy="754417"/>
      </dsp:txXfrm>
    </dsp:sp>
    <dsp:sp modelId="{94DE7D03-62F6-FF46-B362-C46166B88AAE}">
      <dsp:nvSpPr>
        <dsp:cNvPr id="0" name=""/>
        <dsp:cNvSpPr/>
      </dsp:nvSpPr>
      <dsp:spPr>
        <a:xfrm>
          <a:off x="0" y="3018131"/>
          <a:ext cx="6620505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01701-45DB-1645-AA92-F2F3D0AB9FF5}">
      <dsp:nvSpPr>
        <dsp:cNvPr id="0" name=""/>
        <dsp:cNvSpPr/>
      </dsp:nvSpPr>
      <dsp:spPr>
        <a:xfrm>
          <a:off x="0" y="3018131"/>
          <a:ext cx="6620505" cy="754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Also sold as an extract or gum. </a:t>
          </a:r>
        </a:p>
      </dsp:txBody>
      <dsp:txXfrm>
        <a:off x="0" y="3018131"/>
        <a:ext cx="6620505" cy="754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24CE-2F18-4D48-8018-964D800A7E97}">
      <dsp:nvSpPr>
        <dsp:cNvPr id="0" name=""/>
        <dsp:cNvSpPr/>
      </dsp:nvSpPr>
      <dsp:spPr>
        <a:xfrm>
          <a:off x="0" y="174069"/>
          <a:ext cx="1051560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Yes, consuming kratom poses a risk of overdose and potential death.</a:t>
          </a:r>
        </a:p>
      </dsp:txBody>
      <dsp:txXfrm>
        <a:off x="62141" y="236210"/>
        <a:ext cx="10391318" cy="1148678"/>
      </dsp:txXfrm>
    </dsp:sp>
    <dsp:sp modelId="{BDE9DDCA-83CE-E044-98B0-90F691C80058}">
      <dsp:nvSpPr>
        <dsp:cNvPr id="0" name=""/>
        <dsp:cNvSpPr/>
      </dsp:nvSpPr>
      <dsp:spPr>
        <a:xfrm>
          <a:off x="0" y="1539189"/>
          <a:ext cx="10515600" cy="1272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Fatal overdoses have been reported in conjunction with kratom usage</a:t>
          </a:r>
        </a:p>
      </dsp:txBody>
      <dsp:txXfrm>
        <a:off x="62141" y="1601330"/>
        <a:ext cx="10391318" cy="1148678"/>
      </dsp:txXfrm>
    </dsp:sp>
    <dsp:sp modelId="{9D1330EC-FAD8-2C4D-982E-0CA578F6FF4A}">
      <dsp:nvSpPr>
        <dsp:cNvPr id="0" name=""/>
        <dsp:cNvSpPr/>
      </dsp:nvSpPr>
      <dsp:spPr>
        <a:xfrm>
          <a:off x="0" y="2904309"/>
          <a:ext cx="1051560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Most involved kratom in combination with other substances (opioids, alcohol and over-the-counter medications)</a:t>
          </a:r>
        </a:p>
      </dsp:txBody>
      <dsp:txXfrm>
        <a:off x="62141" y="2966450"/>
        <a:ext cx="10391318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20D05-0825-2A45-9069-533F6F7B4D96}">
      <dsp:nvSpPr>
        <dsp:cNvPr id="0" name=""/>
        <dsp:cNvSpPr/>
      </dsp:nvSpPr>
      <dsp:spPr>
        <a:xfrm>
          <a:off x="0" y="50619"/>
          <a:ext cx="6367912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Know state and federal laws</a:t>
          </a:r>
        </a:p>
      </dsp:txBody>
      <dsp:txXfrm>
        <a:off x="58177" y="108796"/>
        <a:ext cx="6251558" cy="1075400"/>
      </dsp:txXfrm>
    </dsp:sp>
    <dsp:sp modelId="{C3D3CF6E-4436-D24E-A7B1-0C2D754D9795}">
      <dsp:nvSpPr>
        <dsp:cNvPr id="0" name=""/>
        <dsp:cNvSpPr/>
      </dsp:nvSpPr>
      <dsp:spPr>
        <a:xfrm>
          <a:off x="0" y="1328774"/>
          <a:ext cx="6367912" cy="11917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Discuss in CPP </a:t>
          </a:r>
        </a:p>
      </dsp:txBody>
      <dsp:txXfrm>
        <a:off x="58177" y="1386951"/>
        <a:ext cx="6251558" cy="1075400"/>
      </dsp:txXfrm>
    </dsp:sp>
    <dsp:sp modelId="{C48E3E66-352D-C347-AFFC-A2F40DE0DBA5}">
      <dsp:nvSpPr>
        <dsp:cNvPr id="0" name=""/>
        <dsp:cNvSpPr/>
      </dsp:nvSpPr>
      <dsp:spPr>
        <a:xfrm>
          <a:off x="0" y="2606929"/>
          <a:ext cx="6367912" cy="11917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Integrate into education/prevention activities</a:t>
          </a:r>
        </a:p>
      </dsp:txBody>
      <dsp:txXfrm>
        <a:off x="58177" y="2665106"/>
        <a:ext cx="6251558" cy="1075400"/>
      </dsp:txXfrm>
    </dsp:sp>
    <dsp:sp modelId="{E0E502A1-F5CD-AB4D-807E-DE0009F3AB6F}">
      <dsp:nvSpPr>
        <dsp:cNvPr id="0" name=""/>
        <dsp:cNvSpPr/>
      </dsp:nvSpPr>
      <dsp:spPr>
        <a:xfrm>
          <a:off x="0" y="3885083"/>
          <a:ext cx="6367912" cy="11917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Discuss in intervention services</a:t>
          </a:r>
        </a:p>
      </dsp:txBody>
      <dsp:txXfrm>
        <a:off x="58177" y="3943260"/>
        <a:ext cx="6251558" cy="1075400"/>
      </dsp:txXfrm>
    </dsp:sp>
    <dsp:sp modelId="{B2FB5A7C-3A17-5040-94AE-57DA8AE8B61A}">
      <dsp:nvSpPr>
        <dsp:cNvPr id="0" name=""/>
        <dsp:cNvSpPr/>
      </dsp:nvSpPr>
      <dsp:spPr>
        <a:xfrm>
          <a:off x="0" y="5163238"/>
          <a:ext cx="6367912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Education for Security and Safety staff</a:t>
          </a:r>
        </a:p>
      </dsp:txBody>
      <dsp:txXfrm>
        <a:off x="58177" y="5221415"/>
        <a:ext cx="6251558" cy="1075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A2F53-21DA-7241-96DB-094FFE1C8525}">
      <dsp:nvSpPr>
        <dsp:cNvPr id="0" name=""/>
        <dsp:cNvSpPr/>
      </dsp:nvSpPr>
      <dsp:spPr>
        <a:xfrm>
          <a:off x="0" y="167685"/>
          <a:ext cx="6620505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Dec. 20, 2019, the President signed </a:t>
          </a:r>
          <a:r>
            <a:rPr lang="en-US" sz="1200" b="1" kern="1200" dirty="0"/>
            <a:t>legislation</a:t>
          </a:r>
          <a:r>
            <a:rPr lang="en-US" sz="1200" kern="1200" dirty="0"/>
            <a:t> amending the </a:t>
          </a:r>
          <a:r>
            <a:rPr lang="en-US" sz="1200" b="1" kern="1200" dirty="0"/>
            <a:t>Federal</a:t>
          </a:r>
          <a:r>
            <a:rPr lang="en-US" sz="1200" kern="1200" dirty="0"/>
            <a:t> Food, Drug, and Cosmetic </a:t>
          </a:r>
          <a:r>
            <a:rPr lang="en-US" sz="1200" b="1" kern="1200" dirty="0"/>
            <a:t>Act</a:t>
          </a:r>
          <a:r>
            <a:rPr lang="en-US" sz="1200" kern="1200" dirty="0"/>
            <a:t>, and raising the </a:t>
          </a:r>
          <a:r>
            <a:rPr lang="en-US" sz="1200" b="1" kern="1200" dirty="0"/>
            <a:t>federal</a:t>
          </a:r>
          <a:r>
            <a:rPr lang="en-US" sz="1200" kern="1200" dirty="0"/>
            <a:t> minimum age of sale of </a:t>
          </a:r>
          <a:r>
            <a:rPr lang="en-US" sz="1200" b="1" kern="1200" dirty="0"/>
            <a:t>tobacco</a:t>
          </a:r>
          <a:r>
            <a:rPr lang="en-US" sz="1200" kern="1200" dirty="0"/>
            <a:t> products from 18 to 21 years (includes cigarettes, cigars, and e-cigarettes). Now illegal to sell any </a:t>
          </a:r>
          <a:r>
            <a:rPr lang="en-US" sz="1200" b="1" kern="1200" dirty="0"/>
            <a:t>tobacco</a:t>
          </a:r>
          <a:r>
            <a:rPr lang="en-US" sz="1200" kern="1200" dirty="0"/>
            <a:t> product to anyone under 21.</a:t>
          </a:r>
        </a:p>
      </dsp:txBody>
      <dsp:txXfrm>
        <a:off x="32213" y="199898"/>
        <a:ext cx="6556079" cy="595453"/>
      </dsp:txXfrm>
    </dsp:sp>
    <dsp:sp modelId="{1226B606-A8AA-F141-AAFA-A1EE7F53628A}">
      <dsp:nvSpPr>
        <dsp:cNvPr id="0" name=""/>
        <dsp:cNvSpPr/>
      </dsp:nvSpPr>
      <dsp:spPr>
        <a:xfrm>
          <a:off x="0" y="862125"/>
          <a:ext cx="6620505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Fun Fact: Mitch McConnell introduced legislation in 2019.</a:t>
          </a:r>
        </a:p>
      </dsp:txBody>
      <dsp:txXfrm>
        <a:off x="32213" y="894338"/>
        <a:ext cx="6556079" cy="595453"/>
      </dsp:txXfrm>
    </dsp:sp>
    <dsp:sp modelId="{B7CE385A-9387-8C4B-91EB-7B059D8B7E50}">
      <dsp:nvSpPr>
        <dsp:cNvPr id="0" name=""/>
        <dsp:cNvSpPr/>
      </dsp:nvSpPr>
      <dsp:spPr>
        <a:xfrm>
          <a:off x="0" y="1556565"/>
          <a:ext cx="6620505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your state law regarding possession and use?</a:t>
          </a:r>
        </a:p>
      </dsp:txBody>
      <dsp:txXfrm>
        <a:off x="32213" y="1588778"/>
        <a:ext cx="6556079" cy="595453"/>
      </dsp:txXfrm>
    </dsp:sp>
    <dsp:sp modelId="{7AA2C09E-69C4-D44F-9BC2-2E6ECEF15A26}">
      <dsp:nvSpPr>
        <dsp:cNvPr id="0" name=""/>
        <dsp:cNvSpPr/>
      </dsp:nvSpPr>
      <dsp:spPr>
        <a:xfrm>
          <a:off x="0" y="2251005"/>
          <a:ext cx="6620505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TUPP must comply with these laws.</a:t>
          </a:r>
        </a:p>
      </dsp:txBody>
      <dsp:txXfrm>
        <a:off x="32213" y="2283218"/>
        <a:ext cx="6556079" cy="595453"/>
      </dsp:txXfrm>
    </dsp:sp>
    <dsp:sp modelId="{644C9236-DACB-FC42-B858-93794D617BCE}">
      <dsp:nvSpPr>
        <dsp:cNvPr id="0" name=""/>
        <dsp:cNvSpPr/>
      </dsp:nvSpPr>
      <dsp:spPr>
        <a:xfrm>
          <a:off x="0" y="2945445"/>
          <a:ext cx="6620505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https://tobacco21.org/state-by-state/</a:t>
          </a:r>
        </a:p>
      </dsp:txBody>
      <dsp:txXfrm>
        <a:off x="32213" y="2977658"/>
        <a:ext cx="6556079" cy="595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812DE-CED0-4546-94BD-33293A10A0AD}">
      <dsp:nvSpPr>
        <dsp:cNvPr id="0" name=""/>
        <dsp:cNvSpPr/>
      </dsp:nvSpPr>
      <dsp:spPr>
        <a:xfrm>
          <a:off x="0" y="1842"/>
          <a:ext cx="66205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871DCD-6438-6647-9E80-0D19F5F8E46B}">
      <dsp:nvSpPr>
        <dsp:cNvPr id="0" name=""/>
        <dsp:cNvSpPr/>
      </dsp:nvSpPr>
      <dsp:spPr>
        <a:xfrm>
          <a:off x="0" y="1842"/>
          <a:ext cx="6620505" cy="62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center TUPP Coordinator will need to be identified.</a:t>
          </a:r>
        </a:p>
      </dsp:txBody>
      <dsp:txXfrm>
        <a:off x="0" y="1842"/>
        <a:ext cx="6620505" cy="628220"/>
      </dsp:txXfrm>
    </dsp:sp>
    <dsp:sp modelId="{6B14F1B4-4D28-214F-A897-1F20B02D57F6}">
      <dsp:nvSpPr>
        <dsp:cNvPr id="0" name=""/>
        <dsp:cNvSpPr/>
      </dsp:nvSpPr>
      <dsp:spPr>
        <a:xfrm>
          <a:off x="0" y="630063"/>
          <a:ext cx="66205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5B0214-5958-8B43-8672-9209BCEAD23C}">
      <dsp:nvSpPr>
        <dsp:cNvPr id="0" name=""/>
        <dsp:cNvSpPr/>
      </dsp:nvSpPr>
      <dsp:spPr>
        <a:xfrm>
          <a:off x="0" y="630063"/>
          <a:ext cx="6620505" cy="62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Centers are encouraged to be entirely tobacco-free or at least during the training day. </a:t>
          </a:r>
        </a:p>
      </dsp:txBody>
      <dsp:txXfrm>
        <a:off x="0" y="630063"/>
        <a:ext cx="6620505" cy="628220"/>
      </dsp:txXfrm>
    </dsp:sp>
    <dsp:sp modelId="{571F8755-0BCE-6648-8B2A-A6CBACBAB6F8}">
      <dsp:nvSpPr>
        <dsp:cNvPr id="0" name=""/>
        <dsp:cNvSpPr/>
      </dsp:nvSpPr>
      <dsp:spPr>
        <a:xfrm>
          <a:off x="0" y="1258284"/>
          <a:ext cx="66205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165C4A-DB10-0742-8ED2-9E6292B2A501}">
      <dsp:nvSpPr>
        <dsp:cNvPr id="0" name=""/>
        <dsp:cNvSpPr/>
      </dsp:nvSpPr>
      <dsp:spPr>
        <a:xfrm>
          <a:off x="0" y="1258284"/>
          <a:ext cx="6620505" cy="62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Physical distancing will be maintained in tobacco use areas due to high risk of COVID-19 exposure due to tobacco-related behaviors.</a:t>
          </a:r>
        </a:p>
      </dsp:txBody>
      <dsp:txXfrm>
        <a:off x="0" y="1258284"/>
        <a:ext cx="6620505" cy="628220"/>
      </dsp:txXfrm>
    </dsp:sp>
    <dsp:sp modelId="{3F9CDBC1-D5DF-904B-8AB4-1B3036682552}">
      <dsp:nvSpPr>
        <dsp:cNvPr id="0" name=""/>
        <dsp:cNvSpPr/>
      </dsp:nvSpPr>
      <dsp:spPr>
        <a:xfrm>
          <a:off x="0" y="1886505"/>
          <a:ext cx="66205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E1CE4C-63DD-1549-9074-7CB3A69973A1}">
      <dsp:nvSpPr>
        <dsp:cNvPr id="0" name=""/>
        <dsp:cNvSpPr/>
      </dsp:nvSpPr>
      <dsp:spPr>
        <a:xfrm>
          <a:off x="0" y="1886505"/>
          <a:ext cx="6620505" cy="62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Nicotine replacement products shall be available to students (see NRP TG).</a:t>
          </a:r>
        </a:p>
      </dsp:txBody>
      <dsp:txXfrm>
        <a:off x="0" y="1886505"/>
        <a:ext cx="6620505" cy="628220"/>
      </dsp:txXfrm>
    </dsp:sp>
    <dsp:sp modelId="{64641104-1D08-D24E-899D-73842E587761}">
      <dsp:nvSpPr>
        <dsp:cNvPr id="0" name=""/>
        <dsp:cNvSpPr/>
      </dsp:nvSpPr>
      <dsp:spPr>
        <a:xfrm>
          <a:off x="0" y="2514725"/>
          <a:ext cx="66205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573CFA-5EF9-D446-A180-9F5F45E1BC50}">
      <dsp:nvSpPr>
        <dsp:cNvPr id="0" name=""/>
        <dsp:cNvSpPr/>
      </dsp:nvSpPr>
      <dsp:spPr>
        <a:xfrm>
          <a:off x="0" y="2514725"/>
          <a:ext cx="6620505" cy="62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Support services and online resources will be provided.</a:t>
          </a:r>
        </a:p>
      </dsp:txBody>
      <dsp:txXfrm>
        <a:off x="0" y="2514725"/>
        <a:ext cx="6620505" cy="628220"/>
      </dsp:txXfrm>
    </dsp:sp>
    <dsp:sp modelId="{99CC1C91-E56A-A545-BDB4-FB8F2E056C52}">
      <dsp:nvSpPr>
        <dsp:cNvPr id="0" name=""/>
        <dsp:cNvSpPr/>
      </dsp:nvSpPr>
      <dsp:spPr>
        <a:xfrm>
          <a:off x="0" y="3142946"/>
          <a:ext cx="66205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8188B1-6DD7-1544-ABAA-80402A48F265}">
      <dsp:nvSpPr>
        <dsp:cNvPr id="0" name=""/>
        <dsp:cNvSpPr/>
      </dsp:nvSpPr>
      <dsp:spPr>
        <a:xfrm>
          <a:off x="0" y="3142946"/>
          <a:ext cx="6620505" cy="62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Centers will identify an evidence-based nicotine cessation program designed for adolescents and young adults (i.e. Not On Tobacco by the American Lung Association).</a:t>
          </a:r>
        </a:p>
      </dsp:txBody>
      <dsp:txXfrm>
        <a:off x="0" y="3142946"/>
        <a:ext cx="6620505" cy="628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84E3-5CF7-7848-ABA0-0615EDDBD0C5}">
      <dsp:nvSpPr>
        <dsp:cNvPr id="0" name=""/>
        <dsp:cNvSpPr/>
      </dsp:nvSpPr>
      <dsp:spPr>
        <a:xfrm>
          <a:off x="0" y="97935"/>
          <a:ext cx="6620505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 does not support that minors benefit from NRT and they tend to keep using tobacco while using the NRT</a:t>
          </a:r>
        </a:p>
      </dsp:txBody>
      <dsp:txXfrm>
        <a:off x="33012" y="130947"/>
        <a:ext cx="6554481" cy="610236"/>
      </dsp:txXfrm>
    </dsp:sp>
    <dsp:sp modelId="{C3F9BF48-E0F4-4147-89EB-C2035EBE3997}">
      <dsp:nvSpPr>
        <dsp:cNvPr id="0" name=""/>
        <dsp:cNvSpPr/>
      </dsp:nvSpPr>
      <dsp:spPr>
        <a:xfrm>
          <a:off x="0" y="823155"/>
          <a:ext cx="6620505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 on NRT = TUPP.</a:t>
          </a:r>
        </a:p>
      </dsp:txBody>
      <dsp:txXfrm>
        <a:off x="33012" y="856167"/>
        <a:ext cx="6554481" cy="610236"/>
      </dsp:txXfrm>
    </dsp:sp>
    <dsp:sp modelId="{1B940EB2-D632-674D-B15C-34AFB05144FD}">
      <dsp:nvSpPr>
        <dsp:cNvPr id="0" name=""/>
        <dsp:cNvSpPr/>
      </dsp:nvSpPr>
      <dsp:spPr>
        <a:xfrm>
          <a:off x="0" y="1548375"/>
          <a:ext cx="6620505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 who want NRT should be smoking more than 10 cigarettes per day (a half pack per day), to be eligible for the NRT program.</a:t>
          </a:r>
        </a:p>
      </dsp:txBody>
      <dsp:txXfrm>
        <a:off x="33012" y="1581387"/>
        <a:ext cx="6554481" cy="610236"/>
      </dsp:txXfrm>
    </dsp:sp>
    <dsp:sp modelId="{529EB6D8-538C-7147-88F9-383944B6A616}">
      <dsp:nvSpPr>
        <dsp:cNvPr id="0" name=""/>
        <dsp:cNvSpPr/>
      </dsp:nvSpPr>
      <dsp:spPr>
        <a:xfrm>
          <a:off x="0" y="2273595"/>
          <a:ext cx="6620505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students should be willing to set a quite date and use NRT for support of cessation.</a:t>
          </a:r>
        </a:p>
      </dsp:txBody>
      <dsp:txXfrm>
        <a:off x="33012" y="2306607"/>
        <a:ext cx="6554481" cy="610236"/>
      </dsp:txXfrm>
    </dsp:sp>
    <dsp:sp modelId="{F859B691-6F26-C541-B9E6-DB1F9C743294}">
      <dsp:nvSpPr>
        <dsp:cNvPr id="0" name=""/>
        <dsp:cNvSpPr/>
      </dsp:nvSpPr>
      <dsp:spPr>
        <a:xfrm>
          <a:off x="0" y="2998815"/>
          <a:ext cx="6620505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NRT students should be followed weekly (minimum) with check-in with staff and to receive their supply of NRT.    </a:t>
          </a:r>
        </a:p>
      </dsp:txBody>
      <dsp:txXfrm>
        <a:off x="33012" y="3031827"/>
        <a:ext cx="6554481" cy="610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4465-81C6-A744-9D55-4AD88C137EAC}">
      <dsp:nvSpPr>
        <dsp:cNvPr id="0" name=""/>
        <dsp:cNvSpPr/>
      </dsp:nvSpPr>
      <dsp:spPr>
        <a:xfrm>
          <a:off x="0" y="43419"/>
          <a:ext cx="6367912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updated TUPP</a:t>
          </a:r>
        </a:p>
      </dsp:txBody>
      <dsp:txXfrm>
        <a:off x="48481" y="91900"/>
        <a:ext cx="6270950" cy="896166"/>
      </dsp:txXfrm>
    </dsp:sp>
    <dsp:sp modelId="{C881336F-2E2F-6346-BE69-7D9CDD909300}">
      <dsp:nvSpPr>
        <dsp:cNvPr id="0" name=""/>
        <dsp:cNvSpPr/>
      </dsp:nvSpPr>
      <dsp:spPr>
        <a:xfrm>
          <a:off x="0" y="1108548"/>
          <a:ext cx="6367912" cy="99312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 the ‘new’ tobacco use areas look like?</a:t>
          </a:r>
        </a:p>
      </dsp:txBody>
      <dsp:txXfrm>
        <a:off x="48481" y="1157029"/>
        <a:ext cx="6270950" cy="896166"/>
      </dsp:txXfrm>
    </dsp:sp>
    <dsp:sp modelId="{E43981D6-C221-1848-BC30-02487B359DC7}">
      <dsp:nvSpPr>
        <dsp:cNvPr id="0" name=""/>
        <dsp:cNvSpPr/>
      </dsp:nvSpPr>
      <dsp:spPr>
        <a:xfrm>
          <a:off x="0" y="2173677"/>
          <a:ext cx="6367912" cy="99312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Education for students before return to campus re: access</a:t>
          </a:r>
        </a:p>
      </dsp:txBody>
      <dsp:txXfrm>
        <a:off x="48481" y="2222158"/>
        <a:ext cx="6270950" cy="896166"/>
      </dsp:txXfrm>
    </dsp:sp>
    <dsp:sp modelId="{CF117F73-78DC-664A-8A16-F74CACFEF080}">
      <dsp:nvSpPr>
        <dsp:cNvPr id="0" name=""/>
        <dsp:cNvSpPr/>
      </dsp:nvSpPr>
      <dsp:spPr>
        <a:xfrm>
          <a:off x="0" y="3238806"/>
          <a:ext cx="6367912" cy="99312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Certification </a:t>
          </a:r>
        </a:p>
      </dsp:txBody>
      <dsp:txXfrm>
        <a:off x="48481" y="3287287"/>
        <a:ext cx="6270950" cy="896166"/>
      </dsp:txXfrm>
    </dsp:sp>
    <dsp:sp modelId="{155DB79E-C72C-FF48-8F61-DA78E3ECB607}">
      <dsp:nvSpPr>
        <dsp:cNvPr id="0" name=""/>
        <dsp:cNvSpPr/>
      </dsp:nvSpPr>
      <dsp:spPr>
        <a:xfrm>
          <a:off x="0" y="4303935"/>
          <a:ext cx="6367912" cy="99312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can’t do groups, then what?</a:t>
          </a:r>
        </a:p>
      </dsp:txBody>
      <dsp:txXfrm>
        <a:off x="48481" y="4352416"/>
        <a:ext cx="6270950" cy="896166"/>
      </dsp:txXfrm>
    </dsp:sp>
    <dsp:sp modelId="{3C051DF9-C322-AB42-BE69-51562B0554B6}">
      <dsp:nvSpPr>
        <dsp:cNvPr id="0" name=""/>
        <dsp:cNvSpPr/>
      </dsp:nvSpPr>
      <dsp:spPr>
        <a:xfrm>
          <a:off x="0" y="5369064"/>
          <a:ext cx="6367912" cy="99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Documentation</a:t>
          </a:r>
        </a:p>
      </dsp:txBody>
      <dsp:txXfrm>
        <a:off x="48481" y="5417545"/>
        <a:ext cx="6270950" cy="8961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41037-7FF1-FD40-9048-C49240704EAB}">
      <dsp:nvSpPr>
        <dsp:cNvPr id="0" name=""/>
        <dsp:cNvSpPr/>
      </dsp:nvSpPr>
      <dsp:spPr>
        <a:xfrm>
          <a:off x="0" y="44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D6C9C4-9B9B-2141-9F79-E66B375D89D5}">
      <dsp:nvSpPr>
        <dsp:cNvPr id="0" name=""/>
        <dsp:cNvSpPr/>
      </dsp:nvSpPr>
      <dsp:spPr>
        <a:xfrm>
          <a:off x="0" y="44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Besides nicotine, e-cigarettes can contain harmful ingredients, including:</a:t>
          </a:r>
        </a:p>
      </dsp:txBody>
      <dsp:txXfrm>
        <a:off x="0" y="444"/>
        <a:ext cx="4977578" cy="727680"/>
      </dsp:txXfrm>
    </dsp:sp>
    <dsp:sp modelId="{6B611DAF-FDB4-4947-A9B8-E16417AA9BAC}">
      <dsp:nvSpPr>
        <dsp:cNvPr id="0" name=""/>
        <dsp:cNvSpPr/>
      </dsp:nvSpPr>
      <dsp:spPr>
        <a:xfrm>
          <a:off x="0" y="72812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785D5C-3608-BF47-AEF7-5740B76485C1}">
      <dsp:nvSpPr>
        <dsp:cNvPr id="0" name=""/>
        <dsp:cNvSpPr/>
      </dsp:nvSpPr>
      <dsp:spPr>
        <a:xfrm>
          <a:off x="0" y="72812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ultrafine particles that can be inhaled deep into the lungs (EVALI)</a:t>
          </a:r>
        </a:p>
      </dsp:txBody>
      <dsp:txXfrm>
        <a:off x="0" y="728124"/>
        <a:ext cx="4977578" cy="727680"/>
      </dsp:txXfrm>
    </dsp:sp>
    <dsp:sp modelId="{C3A5C0C9-542F-7D42-A5C5-CC9A138449AB}">
      <dsp:nvSpPr>
        <dsp:cNvPr id="0" name=""/>
        <dsp:cNvSpPr/>
      </dsp:nvSpPr>
      <dsp:spPr>
        <a:xfrm>
          <a:off x="0" y="145580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DFBA1B-B9C5-0844-95CC-2AD428636CE3}">
      <dsp:nvSpPr>
        <dsp:cNvPr id="0" name=""/>
        <dsp:cNvSpPr/>
      </dsp:nvSpPr>
      <dsp:spPr>
        <a:xfrm>
          <a:off x="0" y="145580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flavorants such as diacetyl, a chemical linked to serious lung disease</a:t>
          </a:r>
        </a:p>
      </dsp:txBody>
      <dsp:txXfrm>
        <a:off x="0" y="1455804"/>
        <a:ext cx="4977578" cy="727680"/>
      </dsp:txXfrm>
    </dsp:sp>
    <dsp:sp modelId="{B11DF75C-DEFE-1343-85EF-B7E784BED94E}">
      <dsp:nvSpPr>
        <dsp:cNvPr id="0" name=""/>
        <dsp:cNvSpPr/>
      </dsp:nvSpPr>
      <dsp:spPr>
        <a:xfrm>
          <a:off x="0" y="218348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DFD7-623F-A444-8F4A-3F9B5F8735A4}">
      <dsp:nvSpPr>
        <dsp:cNvPr id="0" name=""/>
        <dsp:cNvSpPr/>
      </dsp:nvSpPr>
      <dsp:spPr>
        <a:xfrm>
          <a:off x="0" y="218348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volatile organic compounds</a:t>
          </a:r>
        </a:p>
      </dsp:txBody>
      <dsp:txXfrm>
        <a:off x="0" y="2183484"/>
        <a:ext cx="4977578" cy="727680"/>
      </dsp:txXfrm>
    </dsp:sp>
    <dsp:sp modelId="{AD1653D9-D7AB-AA42-91AB-0D86E3105223}">
      <dsp:nvSpPr>
        <dsp:cNvPr id="0" name=""/>
        <dsp:cNvSpPr/>
      </dsp:nvSpPr>
      <dsp:spPr>
        <a:xfrm>
          <a:off x="0" y="2911164"/>
          <a:ext cx="49775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3A8C41-CCFE-524F-94E6-968D13E0F343}">
      <dsp:nvSpPr>
        <dsp:cNvPr id="0" name=""/>
        <dsp:cNvSpPr/>
      </dsp:nvSpPr>
      <dsp:spPr>
        <a:xfrm>
          <a:off x="0" y="2911164"/>
          <a:ext cx="4977578" cy="72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heavy metals, such as nickel, tin, and lead</a:t>
          </a:r>
        </a:p>
      </dsp:txBody>
      <dsp:txXfrm>
        <a:off x="0" y="2911164"/>
        <a:ext cx="4977578" cy="72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36D7-DA51-8948-9699-AB9690A42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10CBE-DAD3-DD4B-A9C1-2FA55F461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D9C75-2F3B-A740-94A8-DF0BD857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A8E32-2FAA-2E41-96C1-1121161A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FB05-C08A-674E-A13F-3A825B86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CDDE-B2EF-6445-8294-6BFB0D91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2AFDB-EAB3-5248-BA6F-F00A4E12C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3EC7D-4C11-B542-AEA5-EB11782F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D3EE-4029-274B-9ABB-A7701125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04E6-57DF-AD43-87A1-5975DD6C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1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EE32F-E77E-FC4B-A56F-76A6BBE53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1F656-508C-A040-A6A7-68F15EF48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94C3-A2BC-E74C-9ABE-16E4AB01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6FE23-76CA-CD4C-A9A5-532AF5B7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B465-FC0D-EE45-9645-658A6807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CED-20C3-A242-96D0-5714E0F98676}" type="datetimeFigureOut">
              <a:rPr lang="en-US" smtClean="0"/>
              <a:t>4/20/21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A192-8929-3C49-8BD2-AB91A27A1D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CE99-9143-3547-9DB9-5A383090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40EC-2639-7F44-98CB-8722D4A8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096B-76E3-1746-87D0-1FAD6B8E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549A-AF5C-DF41-BCE7-52376CBF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A22CB-B00E-5B40-AE42-176A708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9FF8-49E7-8444-A4A5-92B3893A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86422-3336-E343-894E-625E4D8F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DD84-C1B1-794A-908C-10F5C8CC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4E51D-61D5-2144-B5E3-CF6077F0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D1D9A-EEE8-7540-AAA1-032B049F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F58-E1EE-1C4F-8C02-96A5B590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669C-3C6B-C041-913D-5522CF5E2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92F45-ECAF-EA40-9150-BDB62F1F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B5A87-8CFA-5748-BE6C-F80A275B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76016-882A-0749-9083-3BF4166B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586E-9027-E841-AAE5-AF4F658D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FE14-9EC1-0042-B0BE-2400C21D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F3C5C-1751-6542-9AFD-A3BDFC3AE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41B2B-3E23-5348-B266-BF1CBBB0A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4E423-A609-934A-A5DD-F9EAE3704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F6389-197D-5D4B-9403-C4E9E6BF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1EB88-327E-2448-B592-14244582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11487-4A41-5C4D-A172-5717612D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565BB-8C38-7245-8DCA-97357552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9F60-6B11-B346-86BD-C16E7EB4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E9412-2AF6-0846-A99D-61987AE1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A725A-064D-564F-97BA-1D8E73FB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803C-95E1-9541-80A4-B60D080E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91B88-86EE-B547-B803-EAC3A6AD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78284-5DA8-C54C-8B36-393612C0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DCC7C-C042-B94E-8E6B-B254C79D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4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BE63-5390-744D-AAF8-B3EFB116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16D9-EC28-C64B-85E2-EC42025C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1845B-41B2-4046-9B8B-1DB0E978D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C9EF5-3685-3245-8B22-3A1FC44F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CBCE3-D5F4-D247-85D1-1E1A32E9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B807B-6C59-B94C-99BB-75271BC8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9531-DBAE-4D45-BE7C-234FC812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4C2A0-98EA-8F48-BC51-E04D1C0D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3A300-0BC7-924D-BCD2-93696F2C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F0F95-F575-EC44-97F5-97A9288E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A70B5-A84D-3648-ABA9-0EED5354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E199B-1139-A340-95AC-287CDD54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D1790-02BF-954D-9105-D78E31C4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068BF-20CB-2D47-842B-0E848F2E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18F0-B8CD-6E4D-9EC7-072B8FA7C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506C-A1F2-0144-8CD8-C775B89C5601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637C-F5C9-9641-861A-EADE5C8C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F0E1D-244C-AF48-A246-D8201E9E1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CD5B-6441-5649-90EF-799EA0E3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944913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2EEDA-5C6A-1F48-AADE-E11A614A9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883427"/>
          </a:xfrm>
          <a:noFill/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80808"/>
                </a:solidFill>
              </a:rPr>
              <a:t>Diane Tennies, PhD, LADC</a:t>
            </a:r>
          </a:p>
          <a:p>
            <a:r>
              <a:rPr lang="en-US" sz="1600" dirty="0">
                <a:solidFill>
                  <a:srgbClr val="080808"/>
                </a:solidFill>
              </a:rPr>
              <a:t>Regional Health Specialist</a:t>
            </a:r>
          </a:p>
          <a:p>
            <a:r>
              <a:rPr lang="en-US" sz="1600" dirty="0">
                <a:solidFill>
                  <a:srgbClr val="080808"/>
                </a:solidFill>
              </a:rPr>
              <a:t>Boston, Philadelphia and San Francisco Regions </a:t>
            </a:r>
          </a:p>
          <a:p>
            <a:r>
              <a:rPr lang="en-US" sz="1600" dirty="0">
                <a:solidFill>
                  <a:srgbClr val="080808"/>
                </a:solidFill>
              </a:rPr>
              <a:t>April 20 and 22, 2021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4244F-54E7-7A46-9D62-3D809D9F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Hot Topics in TEAP: Kratom, TUPP, and Vaping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A2BB4-2334-AF4A-9A4F-BB96D123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Health Impact – Acute and Long-term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105A-D3C4-854F-9398-E0BD08601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/>
              <a:t>Acute</a:t>
            </a:r>
          </a:p>
          <a:p>
            <a:r>
              <a:rPr lang="en-US" sz="1700" dirty="0"/>
              <a:t>Anxiety</a:t>
            </a:r>
          </a:p>
          <a:p>
            <a:r>
              <a:rPr lang="en-US" sz="1700" dirty="0"/>
              <a:t>Irritability </a:t>
            </a:r>
          </a:p>
          <a:p>
            <a:r>
              <a:rPr lang="en-US" sz="1700" dirty="0"/>
              <a:t>Itching</a:t>
            </a:r>
          </a:p>
          <a:p>
            <a:r>
              <a:rPr lang="en-US" sz="1700" dirty="0"/>
              <a:t>Sweating</a:t>
            </a:r>
          </a:p>
          <a:p>
            <a:r>
              <a:rPr lang="en-US" sz="1700" dirty="0"/>
              <a:t>Loss of appetite</a:t>
            </a:r>
          </a:p>
          <a:p>
            <a:r>
              <a:rPr lang="en-US" sz="1700" dirty="0"/>
              <a:t>Dry mouth</a:t>
            </a:r>
          </a:p>
          <a:p>
            <a:r>
              <a:rPr lang="en-US" sz="1700" dirty="0"/>
              <a:t>Constipation</a:t>
            </a:r>
          </a:p>
          <a:p>
            <a:r>
              <a:rPr lang="en-US" sz="1700" dirty="0"/>
              <a:t>Confusion</a:t>
            </a:r>
          </a:p>
          <a:p>
            <a:r>
              <a:rPr lang="en-US" sz="1700" dirty="0"/>
              <a:t>Nausea and vomiting</a:t>
            </a:r>
          </a:p>
          <a:p>
            <a:r>
              <a:rPr lang="en-US" sz="1700" dirty="0"/>
              <a:t>Seizures</a:t>
            </a:r>
          </a:p>
          <a:p>
            <a:r>
              <a:rPr lang="en-US" sz="1700" dirty="0"/>
              <a:t>Hallucinations/ delusions</a:t>
            </a:r>
          </a:p>
          <a:p>
            <a:r>
              <a:rPr lang="en-US" sz="1700" dirty="0"/>
              <a:t>Increased urination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DC832-7622-C749-8333-38DD3B3E4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Chronic</a:t>
            </a:r>
          </a:p>
          <a:p>
            <a:r>
              <a:rPr lang="en-US" sz="2000" dirty="0"/>
              <a:t>Anorexia</a:t>
            </a:r>
          </a:p>
          <a:p>
            <a:r>
              <a:rPr lang="en-US" sz="2000" dirty="0"/>
              <a:t>Weight Loss</a:t>
            </a:r>
          </a:p>
          <a:p>
            <a:r>
              <a:rPr lang="en-US" sz="2000" dirty="0"/>
              <a:t>Insomnia</a:t>
            </a:r>
          </a:p>
          <a:p>
            <a:r>
              <a:rPr lang="en-US" sz="2000" dirty="0"/>
              <a:t>Skin darkening</a:t>
            </a:r>
          </a:p>
          <a:p>
            <a:r>
              <a:rPr lang="en-US" sz="2000" dirty="0"/>
              <a:t>Rapid heartbeat</a:t>
            </a:r>
          </a:p>
          <a:p>
            <a:r>
              <a:rPr lang="en-US" sz="2000" dirty="0"/>
              <a:t>Liver damage</a:t>
            </a:r>
          </a:p>
          <a:p>
            <a:r>
              <a:rPr lang="en-US" sz="2000" dirty="0"/>
              <a:t>Seizures</a:t>
            </a:r>
          </a:p>
          <a:p>
            <a:r>
              <a:rPr lang="en-US" sz="2000" dirty="0"/>
              <a:t>Overdose</a:t>
            </a:r>
          </a:p>
        </p:txBody>
      </p:sp>
    </p:spTree>
    <p:extLst>
      <p:ext uri="{BB962C8B-B14F-4D97-AF65-F5344CB8AC3E}">
        <p14:creationId xmlns:p14="http://schemas.microsoft.com/office/powerpoint/2010/main" val="512735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E8E94-C569-4348-9DE8-1F54429C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Withdrawal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AEE6-E351-9648-80C9-FBBE7213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Withdrawal symptoms may occur when consumption of kratom is interrupted:</a:t>
            </a:r>
          </a:p>
          <a:p>
            <a:r>
              <a:rPr lang="en-US" sz="2000" dirty="0"/>
              <a:t>Muscle aches</a:t>
            </a:r>
          </a:p>
          <a:p>
            <a:r>
              <a:rPr lang="en-US" sz="2000" dirty="0"/>
              <a:t>Aggression</a:t>
            </a:r>
          </a:p>
          <a:p>
            <a:r>
              <a:rPr lang="en-US" sz="2000" dirty="0"/>
              <a:t>Irritability </a:t>
            </a:r>
          </a:p>
          <a:p>
            <a:r>
              <a:rPr lang="en-US" sz="2000" dirty="0"/>
              <a:t>Emotional changes, such as mood swings</a:t>
            </a:r>
          </a:p>
        </p:txBody>
      </p:sp>
    </p:spTree>
    <p:extLst>
      <p:ext uri="{BB962C8B-B14F-4D97-AF65-F5344CB8AC3E}">
        <p14:creationId xmlns:p14="http://schemas.microsoft.com/office/powerpoint/2010/main" val="221103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9195B-C9A4-D949-B78D-36BAD269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Overdose Potential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F1DB71-66F8-4486-8B0C-98E749B87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6388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79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04E107-DEAD-F24A-8701-E4B0A678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Implications for Job Corps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FFF8E5-6764-4B17-9687-3315B43F3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19937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7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ounter Tobacco – COUNTERTOBACCO.ORG IS THE FIRST COMPREHENSIVE RESOURCE  FOR LOCAL, STATE, AND FEDERAL ORGANIZATIONS WORKING TO COUNTERACT  COMMERCIAL TOBACCO PRODUCT SALES AND MARKETING AT THE POINT OF SALE.">
            <a:extLst>
              <a:ext uri="{FF2B5EF4-FFF2-40B4-BE49-F238E27FC236}">
                <a16:creationId xmlns:a16="http://schemas.microsoft.com/office/drawing/2014/main" id="{DD7F34F4-7FFB-9A4E-82AB-54A8A064F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-1" b="6930"/>
          <a:stretch/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bacco | plant genus | Britannica">
            <a:extLst>
              <a:ext uri="{FF2B5EF4-FFF2-40B4-BE49-F238E27FC236}">
                <a16:creationId xmlns:a16="http://schemas.microsoft.com/office/drawing/2014/main" id="{D5F07C9B-02D9-7E46-BB70-DE9A51864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" b="28404"/>
          <a:stretch/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aryana bans tobacco products: All the rules related to tobacco bans in  India - Education Today News">
            <a:extLst>
              <a:ext uri="{FF2B5EF4-FFF2-40B4-BE49-F238E27FC236}">
                <a16:creationId xmlns:a16="http://schemas.microsoft.com/office/drawing/2014/main" id="{31430B75-C6BF-9545-BB1B-89084BE86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r="15733"/>
          <a:stretch/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gulating nicotine and tobacco products">
            <a:extLst>
              <a:ext uri="{FF2B5EF4-FFF2-40B4-BE49-F238E27FC236}">
                <a16:creationId xmlns:a16="http://schemas.microsoft.com/office/drawing/2014/main" id="{A2BE0177-8141-C34C-9B7B-E0DB6498A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r="20294"/>
          <a:stretch/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Tobacco Addiction: Nicotine and Other Factors, Animation - YouTube">
            <a:extLst>
              <a:ext uri="{FF2B5EF4-FFF2-40B4-BE49-F238E27FC236}">
                <a16:creationId xmlns:a16="http://schemas.microsoft.com/office/drawing/2014/main" id="{CDBD1BCF-F5D5-0944-94C1-B30EDA9BF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3" r="18706" b="-2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3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1CF88-9406-A848-8D9D-477474B6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History of Tobacco Regulation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6D8B1D-C4A6-2049-9C4E-0CBEBA4AD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First law in US regulating tobacco by age was passed in New Jersey (1883) with minimum age of 16</a:t>
            </a:r>
          </a:p>
          <a:p>
            <a:r>
              <a:rPr lang="en-US" sz="2000" dirty="0"/>
              <a:t>By 1920, 46 states had implemented an age limit for tobacco sales, of which 14 set the limit at 21</a:t>
            </a:r>
          </a:p>
          <a:p>
            <a:r>
              <a:rPr lang="en-US" sz="2000" dirty="0"/>
              <a:t>During the interwar period, state laws trended towards a limit of 18 years. All states with a minimum tobacco age of 21 decreased the limit</a:t>
            </a:r>
          </a:p>
          <a:p>
            <a:r>
              <a:rPr lang="en-US" sz="2000" dirty="0"/>
              <a:t>In 2015 Hawaii signed a bill raising the state's tobacco age restriction to 21 (first state in 21</a:t>
            </a:r>
            <a:r>
              <a:rPr lang="en-US" sz="2000" baseline="30000" dirty="0"/>
              <a:t>st</a:t>
            </a:r>
            <a:r>
              <a:rPr lang="en-US" sz="2000" dirty="0"/>
              <a:t> century)</a:t>
            </a:r>
          </a:p>
          <a:p>
            <a:r>
              <a:rPr lang="en-US" sz="2000" dirty="0"/>
              <a:t>18 other states soon did the same</a:t>
            </a:r>
          </a:p>
          <a:p>
            <a:r>
              <a:rPr lang="en-US" sz="2000" dirty="0"/>
              <a:t>Over 54% of the country's population lived in states that had signed legislation setting 21 as the tobacco restriction age prior to the federal law setting the nationwide tobacco age restriction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844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012DD-39F4-4B26-9E1E-C6A8AF60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2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ECFF4-6997-AA4B-84B0-0354EE69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Current Tobacco Regulation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E18FA7-6E5E-4036-9B07-280709D9C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140542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07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83535-E488-EE41-B630-3F77E37E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Tobacco Use and Prevention Program PRH 2.3 R6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0296-1925-2B4D-9631-24650B3A0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rgbClr val="FFFFFF"/>
                </a:solidFill>
              </a:rPr>
              <a:t>Implement a program to prevent the onset of tobacco use and to promote tobacco-free environments and individuals. To support this program, a TUPP Coordinator must be appointed (he or she need not be a health services staff member). </a:t>
            </a:r>
          </a:p>
          <a:p>
            <a:r>
              <a:rPr lang="en-US" sz="1700">
                <a:solidFill>
                  <a:srgbClr val="FFFFFF"/>
                </a:solidFill>
              </a:rPr>
              <a:t>At a minimum, this program must include: </a:t>
            </a:r>
          </a:p>
          <a:p>
            <a:pPr marL="457200" lvl="1" indent="0">
              <a:buNone/>
            </a:pPr>
            <a:r>
              <a:rPr lang="en-US" sz="1700">
                <a:solidFill>
                  <a:srgbClr val="FFFFFF"/>
                </a:solidFill>
              </a:rPr>
              <a:t>a. Educational materials and activities that support delay and/or cessation of tobacco use</a:t>
            </a:r>
          </a:p>
          <a:p>
            <a:pPr marL="457200" lvl="1" indent="0">
              <a:buNone/>
            </a:pPr>
            <a:r>
              <a:rPr lang="en-US" sz="1700">
                <a:solidFill>
                  <a:srgbClr val="FFFFFF"/>
                </a:solidFill>
              </a:rPr>
              <a:t>b. A smoke-free, tobacco-free environment that prohibits the use of all tobacco products in center buildings and center-operated vehicles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1353F-CA8A-0C45-8947-F747B42E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c. Designated outdoor smoking areas located a minimum of 25 feet, or as required by state law, away from the building entrance 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d. Prohibition of the sale of tobacco products on center 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e. Adherence to federal and state laws regarding the use of tobacco products by minors 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f. Minors who use tobacco products must be referred to the TUPP g. All services provided should be documented in the student health record</a:t>
            </a:r>
          </a:p>
        </p:txBody>
      </p:sp>
    </p:spTree>
    <p:extLst>
      <p:ext uri="{BB962C8B-B14F-4D97-AF65-F5344CB8AC3E}">
        <p14:creationId xmlns:p14="http://schemas.microsoft.com/office/powerpoint/2010/main" val="1478855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78B7A7-796C-4B26-A8B1-6891CBAD3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07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/>
              <a:t>TUPP Services for Students Returning to Campus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3E8773-7BBB-46FB-A71E-41E468DE2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70606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1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A3BD-835B-3242-ADB9-35F72A59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NRT Treatment Guideline (Updated 11/2019)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637D-F024-E742-AE24-7B8B44F41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rgbClr val="FFFFFF"/>
                </a:solidFill>
              </a:rPr>
              <a:t>Authorized health and wellness staff may provide students with a weekly supply of Nicotine Replacement Therapy product under the following conditions: 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Nicotine Replacement Therapy (NRT) risks, benefits, alternatives and side effects should be thoroughly reviewed with student before initiation of therapy.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NRT is indicated for students with physiologic dependence on nicotine, generally defined as smoking 10 cigarettes (1/2 pack) or more daily.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The student should be counseled on the potential for nicotine withdrawal. </a:t>
            </a:r>
          </a:p>
          <a:p>
            <a:r>
              <a:rPr lang="en-US" sz="1700">
                <a:solidFill>
                  <a:srgbClr val="FFFFFF"/>
                </a:solidFill>
              </a:rPr>
              <a:t>Student should be actively enrolled in Tobacco Use and Prevention Program (TUPP).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B8B70-A529-B944-B96B-823BD82FD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pPr lvl="0"/>
            <a:r>
              <a:rPr lang="en-US" sz="1700">
                <a:solidFill>
                  <a:srgbClr val="FFFFFF"/>
                </a:solidFill>
              </a:rPr>
              <a:t>Student should verbalize a serious commitment to cease use of tobacco products.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Student should understand the correct use of nicotine replacement product (nicotine patch, gum, inhaler, nasal spray or lozenge).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Student should be educated in the proper and safe disposal of nicotine patches (as these can be toxic to children and pets).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Students should be routinely scheduled for weekly follow-up visits for monitoring and tapering of NRT.</a:t>
            </a:r>
          </a:p>
          <a:p>
            <a:pPr lvl="0"/>
            <a:r>
              <a:rPr lang="en-US" sz="1700">
                <a:solidFill>
                  <a:srgbClr val="FFFFFF"/>
                </a:solidFill>
              </a:rPr>
              <a:t>Although students aged 16 to 21 years may be prohibited from purchasing or possessing tobacco products, depending upon state law, a physician may prescribe NRT to students of any age.</a:t>
            </a:r>
          </a:p>
        </p:txBody>
      </p:sp>
    </p:spTree>
    <p:extLst>
      <p:ext uri="{BB962C8B-B14F-4D97-AF65-F5344CB8AC3E}">
        <p14:creationId xmlns:p14="http://schemas.microsoft.com/office/powerpoint/2010/main" val="324519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672B26-0564-44D8-8145-A3B61F895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22059-AAB6-2649-B032-AC636235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b="1"/>
              <a:t>After this presentation, participants will be able to: </a:t>
            </a:r>
            <a:endParaRPr lang="en-US" sz="400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E2C138C-9BAF-4FAD-BAF0-078BDDCC5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993082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785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FAB8A-6A8B-4BE4-94AA-7E18DCF23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63969-4D5B-D446-AAD9-5D7A229E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/>
              <a:t>Criteria for Whom Might Benefit from NRTs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46FBB9-736C-4652-A2F2-E8A13D01E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548534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76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D4BC73-911B-EC4E-85B3-8658D2BD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Implications for Job Corps: COVID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9D857C-57DF-4851-BF16-0EEEDACB1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01282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50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Dangers of Vaping: Six Facts to Know | Health Articles | Healthy Life">
            <a:extLst>
              <a:ext uri="{FF2B5EF4-FFF2-40B4-BE49-F238E27FC236}">
                <a16:creationId xmlns:a16="http://schemas.microsoft.com/office/drawing/2014/main" id="{6674401E-0357-384C-84EC-63BDEA6CE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swers to your 6 questions about vaping in the workplace">
            <a:extLst>
              <a:ext uri="{FF2B5EF4-FFF2-40B4-BE49-F238E27FC236}">
                <a16:creationId xmlns:a16="http://schemas.microsoft.com/office/drawing/2014/main" id="{DB9D91E8-B292-F842-BC8E-928B6B254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33140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s my teen vaping and what can I do about it">
            <a:extLst>
              <a:ext uri="{FF2B5EF4-FFF2-40B4-BE49-F238E27FC236}">
                <a16:creationId xmlns:a16="http://schemas.microsoft.com/office/drawing/2014/main" id="{AEF6E056-5D69-CE47-878E-BF308C308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r="12288" b="-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chools struggle to regulate vaping among students | Michigan Radio">
            <a:extLst>
              <a:ext uri="{FF2B5EF4-FFF2-40B4-BE49-F238E27FC236}">
                <a16:creationId xmlns:a16="http://schemas.microsoft.com/office/drawing/2014/main" id="{3ECCFCAF-CE8B-9741-8670-2599BA0C0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r="-1" b="-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aping vs. smoking: Long-term effects, benefits, and risks">
            <a:extLst>
              <a:ext uri="{FF2B5EF4-FFF2-40B4-BE49-F238E27FC236}">
                <a16:creationId xmlns:a16="http://schemas.microsoft.com/office/drawing/2014/main" id="{24AE83DB-4E49-664D-B99D-0EE2A6014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r="13320" b="-2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C259-83F2-B741-B774-5C3D81A4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/>
              <a:t>Vaping: History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38FAA-5A8A-3F4A-AC28-251A5493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160725" cy="3598989"/>
          </a:xfrm>
        </p:spPr>
        <p:txBody>
          <a:bodyPr anchor="ctr">
            <a:normAutofit/>
          </a:bodyPr>
          <a:lstStyle/>
          <a:p>
            <a:r>
              <a:rPr lang="en-US" sz="2000"/>
              <a:t>James Robinson obtained patent on “electronic vaporizer” in 1927.</a:t>
            </a:r>
          </a:p>
          <a:p>
            <a:r>
              <a:rPr lang="en-US" sz="2000"/>
              <a:t>He dreamed the device made it easier to inhale vapors "without any possibility of being burned.”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BD328-DA5F-3B48-ACC3-090D9C4C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0" r="2334" b="4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1E9D5F-597F-CC49-B933-80375DA0C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2" b="-2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3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05D2A-374A-304E-86BD-C8514209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/>
              <a:t>Vaping: Another Attempt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08311-09EA-464C-951E-CD76AD97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1963 Herbert Gilbert proposed the “smokeless non-tobacco cigarette” – filed for a patent in April 1963.</a:t>
            </a:r>
          </a:p>
          <a:p>
            <a:r>
              <a:rPr lang="en-US" sz="2000"/>
              <a:t>But he could not find any manufacturers interested.</a:t>
            </a:r>
          </a:p>
          <a:p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42ACF-E7F7-C84D-93FB-BC75627B6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1" r="1178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4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A8B68-BBFD-E64D-AFCE-EBAAE66D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5600" b="1"/>
              <a:t>Modern Vaping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8C2-69DD-C64A-912F-BD9AA530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In 2003 Chinese smoker and pharmacist Hon Lik introduced the modern e-cigarette and is credited with being the “inventor.”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He smoked three packs per day and said he was motivated to find a ”safer” alternative to cigarettes after his father died of lung cancer.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He had the idea to use a high frequency ultrasound-emitting element to vaporize a forced stream of liquid containing nicotine into a vapor.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CF5EB-75C8-D947-B338-F5D666C52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6" r="22418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E9FC4-9113-694C-8FCE-6E32784A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Modern Vaping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6DA0A-C932-394A-8B28-E71960E3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r>
              <a:rPr lang="en-US" sz="2000"/>
              <a:t>Around 2006, vaping was introduced in Europe and quickly spread to United States.</a:t>
            </a:r>
          </a:p>
          <a:p>
            <a:r>
              <a:rPr lang="en-US" sz="2000"/>
              <a:t>In 2008 the World Health Organization (WHO) wrote: “As far as WHO is aware, no rigorous, peer-reviewed studies have been conducted showing that the electronic cigarette is a safe and effective nicotine replacement therapy".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17930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5A4E5-D333-F248-A33E-892A5BC5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5200" b="1"/>
              <a:t>Into the United States </a:t>
            </a: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59366-3775-E748-8EF3-3446BA52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N’Joy was an early manufacturer and introduced the product in the United States.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They went bankrupt in 2016 as they struggled to find a strong consumer base as adult smokers were not interested.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Early e-cigarettes were cost-prohibitive for most.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E212B-ED3C-D747-BB80-68A8316C5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3" r="24868" b="1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7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AC8AE-EA8B-0C45-BC0B-5BF99E6D2A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1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6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374275-7D30-42B6-88ED-C57666D2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9936" y="643467"/>
            <a:ext cx="671212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4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2" name="Picture 8" descr="I tried kratom Internet drug">
            <a:extLst>
              <a:ext uri="{FF2B5EF4-FFF2-40B4-BE49-F238E27FC236}">
                <a16:creationId xmlns:a16="http://schemas.microsoft.com/office/drawing/2014/main" id="{B55BE5FC-9FE0-BE4B-99F3-AE06B5C60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1" b="2926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ratom and its Controversial Threat to Public Health | USDTL">
            <a:extLst>
              <a:ext uri="{FF2B5EF4-FFF2-40B4-BE49-F238E27FC236}">
                <a16:creationId xmlns:a16="http://schemas.microsoft.com/office/drawing/2014/main" id="{44A7C041-F5C1-3146-9329-C632DAA92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" b="2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atom: Myths, Effects, Risks, and How to Get Help">
            <a:extLst>
              <a:ext uri="{FF2B5EF4-FFF2-40B4-BE49-F238E27FC236}">
                <a16:creationId xmlns:a16="http://schemas.microsoft.com/office/drawing/2014/main" id="{55C6B52F-C985-244A-991C-4B88968F3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r="1" b="22170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kratom? The popular herbal supplement has caught flak from the FDA">
            <a:extLst>
              <a:ext uri="{FF2B5EF4-FFF2-40B4-BE49-F238E27FC236}">
                <a16:creationId xmlns:a16="http://schemas.microsoft.com/office/drawing/2014/main" id="{05A3B585-80D0-B24A-9D82-976A1EEA5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758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2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7C8F1-418D-484D-8F38-4B26C3765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6" y="1858915"/>
            <a:ext cx="2531002" cy="20532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9DED30-1798-0548-B38A-121DCD099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21" y="2063763"/>
            <a:ext cx="5096955" cy="35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8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t the Latest Facts on Teen Tobacco Use | FDA">
            <a:extLst>
              <a:ext uri="{FF2B5EF4-FFF2-40B4-BE49-F238E27FC236}">
                <a16:creationId xmlns:a16="http://schemas.microsoft.com/office/drawing/2014/main" id="{073AC03A-5B11-2748-AD87-7A77212D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04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6EE636E-A8AE-F444-85CB-1FBF8C875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0"/>
            <a:ext cx="943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10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youth and flavored tobacco">
            <a:extLst>
              <a:ext uri="{FF2B5EF4-FFF2-40B4-BE49-F238E27FC236}">
                <a16:creationId xmlns:a16="http://schemas.microsoft.com/office/drawing/2014/main" id="{860518C0-1A9F-4A90-91FA-A8131E23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9797" y="643467"/>
            <a:ext cx="673240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98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C31E-1268-CC49-83D6-AF378910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from Vaping</a:t>
            </a:r>
          </a:p>
        </p:txBody>
      </p:sp>
      <p:sp>
        <p:nvSpPr>
          <p:cNvPr id="2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A38E8-A8DF-4F28-8A5E-04F0CD44C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93" r="27450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6A8677-7B26-4CC4-B9BF-B85ECEECF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5182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4107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F39056F-B689-4B6E-8DE1-CD5DD0044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41EE6-50A7-F746-AD39-B51883A7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b="1"/>
              <a:t>Tobacco Cessation?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C59C60-60BE-4A49-935A-A00286688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63791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67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36FD4-DEBD-EB49-851A-EFCA2415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</a:rPr>
              <a:t>Marketed as Harm Reduction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B3CB-36A0-864F-9441-8C323BBCF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Vaping is less harmful than smoking BUT still not safe.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E-cigarettes are just as addictive as regular cigarettes.</a:t>
            </a:r>
          </a:p>
          <a:p>
            <a:pPr fontAlgn="base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While marketed to help quit smoking, e-cigarettes are not Food and Drug Administration (FDA) approved as smoking cessation device. </a:t>
            </a:r>
          </a:p>
          <a:p>
            <a:pPr fontAlgn="base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A recent study found that most people who intended to use e-cigarettes to kick the nicotine habit ended up continuing to smoke both traditional and e-cigarettes.</a:t>
            </a:r>
          </a:p>
          <a:p>
            <a:pPr fontAlgn="base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In the light of the EVALI outbreak, the CDC advises adults who use e-cigarettes for smoking cessation to weigh the risks and benefits and consider use of other FDA approved options.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33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99CD-2C6B-427C-BE23-D74907BF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3D93C-E6D0-4721-9FDA-95A419239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"E-cigarettes may serve to re-normalize the use of combustible cigarettes, decreasing the motivation to quit.”</a:t>
            </a:r>
          </a:p>
          <a:p>
            <a:pPr marL="0" indent="0" fontAlgn="base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Dr. Heather Kimmel - NIDA’s Epidemiology Research Branch</a:t>
            </a:r>
          </a:p>
          <a:p>
            <a:pPr fontAlgn="base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"The evidence clearly shows that e-cigarettes do not help smokers cease tobacco use and are expanding the tobacco epidemic by attracting low-risk youth, many of whom advance to conventional cigarettes. Harm reduction, the fundamental assumption used to justify e-cigarettes, is wrong.”</a:t>
            </a:r>
          </a:p>
          <a:p>
            <a:pPr marL="0" indent="0" fontAlgn="base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Kulik, M.C., Lisha, N.E., and Glantz, S.A. 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E-cigarettes associated with depressed smoking cessation: A cross-sectional study of 28 European Union countries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American Journal of Preventive Medicine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 54(4):603-609, 2018.</a:t>
            </a:r>
          </a:p>
          <a:p>
            <a:pPr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Smoking cessation medications approved by the FDA and behavioral counseling are effective treatments for quitting tobacco use, particularly when used in combination.</a:t>
            </a:r>
          </a:p>
          <a:p>
            <a:pPr fontAlgn="base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0987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301F4-0209-4DD6-AC0B-D84C948F0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0" b="93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4D7E8-6675-A246-8D35-6FF11150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Implications for Job Corps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B150EC-1398-4DAF-93A5-D72371FB7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83084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61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19D67-4A8E-4E49-A304-3EEDE09FD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E4198-8CCC-4531-AD21-27DB8E13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Kratom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CBAAF1E-D215-4B74-B48E-2F0856CB5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335878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A30B872-D855-834D-BA2B-25C4DC9B28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r="12519" b="1"/>
          <a:stretch/>
        </p:blipFill>
        <p:spPr>
          <a:xfrm>
            <a:off x="7791881" y="236744"/>
            <a:ext cx="4315529" cy="63845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8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1825E-2B97-0049-901A-4907064C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Known by Other Names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A827-7991-644E-AA3E-F827045C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Products containing kratom leaves are known by different commercial names (depending on the region):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Herbal Speedball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Biak</a:t>
            </a:r>
          </a:p>
          <a:p>
            <a:pPr lvl="1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Ketum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Kakuam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Krathom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Thang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Thom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Happy Drug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0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 Specifics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Most people take kratom as a pill, capsule, or extract. </a:t>
            </a:r>
          </a:p>
          <a:p>
            <a:r>
              <a:rPr lang="en-US" sz="2200" dirty="0"/>
              <a:t>Doses in grams and measured with a scale</a:t>
            </a:r>
          </a:p>
          <a:p>
            <a:r>
              <a:rPr lang="en-US" sz="2200" dirty="0">
                <a:cs typeface="Arial"/>
              </a:rPr>
              <a:t>Effects occur within 5 to 10 minutes of ingesting and </a:t>
            </a:r>
            <a:r>
              <a:rPr lang="en-US" altLang="ja-JP" sz="2200" dirty="0">
                <a:cs typeface="Arial"/>
              </a:rPr>
              <a:t>l</a:t>
            </a:r>
            <a:r>
              <a:rPr lang="en-US" sz="2200" dirty="0">
                <a:cs typeface="Arial"/>
              </a:rPr>
              <a:t>asts 4 to 6 hours</a:t>
            </a:r>
          </a:p>
          <a:p>
            <a:r>
              <a:rPr lang="en-US" sz="2200" dirty="0"/>
              <a:t>Two compounds in the leaves </a:t>
            </a:r>
            <a:r>
              <a:rPr lang="en-US" sz="2200" i="1"/>
              <a:t>mitragynine</a:t>
            </a:r>
            <a:r>
              <a:rPr lang="en-US" sz="2200" i="1" dirty="0"/>
              <a:t> </a:t>
            </a:r>
            <a:r>
              <a:rPr lang="en-US" sz="2200" dirty="0"/>
              <a:t>and </a:t>
            </a:r>
            <a:r>
              <a:rPr lang="en-US" sz="2200" i="1" dirty="0"/>
              <a:t>7-hydroxymitragynine</a:t>
            </a:r>
            <a:r>
              <a:rPr lang="en-US" sz="2200" dirty="0"/>
              <a:t>, interact with opioid receptors in the brain, producing sedation, pleasure, and decreased pain.</a:t>
            </a:r>
            <a:endParaRPr lang="en-US" sz="2200" dirty="0">
              <a:cs typeface="Arial"/>
            </a:endParaRP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3" r="2570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B73F288-119C-4A61-BAB7-6805DB4CCA32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F15A87-AEE0-40B7-8004-BB16895A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Kratom: Not Regulated and State Laws Vary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B5F3-28F6-4C1F-AE90-23C68900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Kratom illegal to buy/possess/sell/use in: </a:t>
            </a:r>
          </a:p>
          <a:p>
            <a:r>
              <a:rPr lang="en-US" sz="1700"/>
              <a:t>Alabama</a:t>
            </a:r>
          </a:p>
          <a:p>
            <a:r>
              <a:rPr lang="en-US" sz="1700"/>
              <a:t>Arkansas</a:t>
            </a:r>
          </a:p>
          <a:p>
            <a:r>
              <a:rPr lang="en-US" sz="1700"/>
              <a:t>Indiana</a:t>
            </a:r>
          </a:p>
          <a:p>
            <a:r>
              <a:rPr lang="en-US" sz="1700"/>
              <a:t>Rhode Island </a:t>
            </a:r>
          </a:p>
          <a:p>
            <a:r>
              <a:rPr lang="en-US" sz="1700"/>
              <a:t>Vermont</a:t>
            </a:r>
          </a:p>
          <a:p>
            <a:r>
              <a:rPr lang="en-US" sz="1700"/>
              <a:t>Wisconsin</a:t>
            </a:r>
          </a:p>
          <a:p>
            <a:pPr marL="0" indent="0">
              <a:buNone/>
            </a:pPr>
            <a:r>
              <a:rPr lang="en-US" sz="1700"/>
              <a:t>Kratom legal but regulated in most other states.</a:t>
            </a:r>
          </a:p>
        </p:txBody>
      </p:sp>
      <p:pic>
        <p:nvPicPr>
          <p:cNvPr id="5" name="Picture 4" descr="A picture containing cake, vegetable&#10;&#10;Description automatically generated">
            <a:extLst>
              <a:ext uri="{FF2B5EF4-FFF2-40B4-BE49-F238E27FC236}">
                <a16:creationId xmlns:a16="http://schemas.microsoft.com/office/drawing/2014/main" id="{7F8F7F6D-4C97-48FE-A428-6E7C59A22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4219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1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54DDB8-F296-0C43-ACE9-A792411E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Main effects of kratom when consumed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4702113-45D9-F941-A5EF-37856596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/>
              <a:t>Kratom consumption has a psychological, opioid-like reaction</a:t>
            </a:r>
          </a:p>
          <a:p>
            <a:r>
              <a:rPr lang="en-US" sz="2400"/>
              <a:t>Opioid receptors in the brain are activated causing sedation in lower doses</a:t>
            </a:r>
          </a:p>
          <a:p>
            <a:r>
              <a:rPr lang="en-US" sz="2400"/>
              <a:t>Euphoria and pain relief in higher doses</a:t>
            </a:r>
          </a:p>
          <a:p>
            <a:r>
              <a:rPr lang="en-US" sz="2400"/>
              <a:t>Users of kratom report:</a:t>
            </a:r>
          </a:p>
          <a:p>
            <a:pPr lvl="1"/>
            <a:r>
              <a:rPr lang="en-US"/>
              <a:t>An increase in energy, focus and alertness</a:t>
            </a:r>
          </a:p>
          <a:p>
            <a:pPr lvl="1"/>
            <a:r>
              <a:rPr lang="en-US"/>
              <a:t>A decrease in depressed mood and anxiety</a:t>
            </a:r>
          </a:p>
          <a:p>
            <a:pPr lvl="1"/>
            <a:r>
              <a:rPr lang="en-US"/>
              <a:t>A decrease in symptoms related to Post-traumatic stress disorder (PTSD)</a:t>
            </a:r>
          </a:p>
          <a:p>
            <a:pPr lvl="1"/>
            <a:r>
              <a:rPr lang="en-US"/>
              <a:t>A decrease in pain</a:t>
            </a:r>
          </a:p>
        </p:txBody>
      </p:sp>
    </p:spTree>
    <p:extLst>
      <p:ext uri="{BB962C8B-B14F-4D97-AF65-F5344CB8AC3E}">
        <p14:creationId xmlns:p14="http://schemas.microsoft.com/office/powerpoint/2010/main" val="72083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44FF8-9506-2D4A-9148-944589A5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Drug Testing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69D8-1813-3B4B-9448-93755AEB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Not at Job Corps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Half-life reportedly is 24 hours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Not routinely tested for in the workplace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Other laboratory tests available that use urine and blood to detect the compounds found in kratom, mainly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mitragynine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Mitragynine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is a compound naturally occurring in the leaves of the kratom tree. It is classified as a psychoactive substance)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5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XRUYQT3274NZ-681238054-1801</_dlc_DocId>
    <_dlc_DocIdUrl xmlns="b22f8f74-215c-4154-9939-bd29e4e8980e">
      <Url>https://supportservices.jobcorps.gov/health/_layouts/15/DocIdRedir.aspx?ID=XRUYQT3274NZ-681238054-1801</Url>
      <Description>XRUYQT3274NZ-681238054-1801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B50A4E-7098-4A3F-BC42-BA19B3412429}"/>
</file>

<file path=customXml/itemProps2.xml><?xml version="1.0" encoding="utf-8"?>
<ds:datastoreItem xmlns:ds="http://schemas.openxmlformats.org/officeDocument/2006/customXml" ds:itemID="{43960E54-919A-41D7-B288-4BB729437E1E}"/>
</file>

<file path=customXml/itemProps3.xml><?xml version="1.0" encoding="utf-8"?>
<ds:datastoreItem xmlns:ds="http://schemas.openxmlformats.org/officeDocument/2006/customXml" ds:itemID="{AF2A7C82-2C27-4ED7-B792-20851704CFEC}"/>
</file>

<file path=customXml/itemProps4.xml><?xml version="1.0" encoding="utf-8"?>
<ds:datastoreItem xmlns:ds="http://schemas.openxmlformats.org/officeDocument/2006/customXml" ds:itemID="{11FC2E6D-8A0C-480C-B9E3-9FE8657A8F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2071</Words>
  <Application>Microsoft Macintosh PowerPoint</Application>
  <PresentationFormat>Widescreen</PresentationFormat>
  <Paragraphs>194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Hot Topics in TEAP: Kratom, TUPP, and Vaping</vt:lpstr>
      <vt:lpstr>After this presentation, participants will be able to: </vt:lpstr>
      <vt:lpstr>PowerPoint Presentation</vt:lpstr>
      <vt:lpstr>Kratom</vt:lpstr>
      <vt:lpstr>Known by Other Names</vt:lpstr>
      <vt:lpstr> Specifics</vt:lpstr>
      <vt:lpstr>Kratom: Not Regulated and State Laws Vary</vt:lpstr>
      <vt:lpstr>Main effects of kratom when consumed</vt:lpstr>
      <vt:lpstr>Drug Testing</vt:lpstr>
      <vt:lpstr>Health Impact – Acute and Long-term</vt:lpstr>
      <vt:lpstr>Withdrawal Symptoms</vt:lpstr>
      <vt:lpstr>Overdose Potential</vt:lpstr>
      <vt:lpstr>Implications for Job Corps</vt:lpstr>
      <vt:lpstr>PowerPoint Presentation</vt:lpstr>
      <vt:lpstr>History of Tobacco Regulation </vt:lpstr>
      <vt:lpstr>Current Tobacco Regulation</vt:lpstr>
      <vt:lpstr>Tobacco Use and Prevention Program PRH 2.3 R6</vt:lpstr>
      <vt:lpstr>TUPP Services for Students Returning to Campus</vt:lpstr>
      <vt:lpstr>NRT Treatment Guideline (Updated 11/2019)</vt:lpstr>
      <vt:lpstr>Criteria for Whom Might Benefit from NRTs</vt:lpstr>
      <vt:lpstr>Implications for Job Corps: COVID Challenges</vt:lpstr>
      <vt:lpstr>PowerPoint Presentation</vt:lpstr>
      <vt:lpstr>Vaping: History </vt:lpstr>
      <vt:lpstr>Vaping: Another Attempt</vt:lpstr>
      <vt:lpstr>Modern Vaping</vt:lpstr>
      <vt:lpstr>Modern Vaping Evolution </vt:lpstr>
      <vt:lpstr>Into the United States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 from Vaping</vt:lpstr>
      <vt:lpstr>Tobacco Cessation?</vt:lpstr>
      <vt:lpstr>Marketed as Harm Reduction</vt:lpstr>
      <vt:lpstr>Conclusions</vt:lpstr>
      <vt:lpstr>Implications for Job Corps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in TEAP: Kratom, TUPP and Vaping</dc:title>
  <dc:subject/>
  <dc:creator>Diane Tennies</dc:creator>
  <cp:keywords/>
  <dc:description/>
  <cp:lastModifiedBy>Diane Tennies</cp:lastModifiedBy>
  <cp:revision>20</cp:revision>
  <dcterms:created xsi:type="dcterms:W3CDTF">2021-04-18T16:43:29Z</dcterms:created>
  <dcterms:modified xsi:type="dcterms:W3CDTF">2021-04-20T17:07:12Z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1c10d00f-c69a-42fa-a2a9-c9afff330bc6</vt:lpwstr>
  </property>
</Properties>
</file>