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comments/modernComment_1E8_948784D6.xml" ContentType="application/vnd.ms-powerpoint.comments+xml"/>
  <Override PartName="/ppt/theme/theme1.xml" ContentType="application/vnd.openxmlformats-officedocument.theme+xml"/>
  <Override PartName="/ppt/comments/modernComment_1F0_5B2480C0.xml" ContentType="application/vnd.ms-powerpoint.comments+xml"/>
  <Override PartName="/ppt/theme/theme2.xml" ContentType="application/vnd.openxmlformats-officedocument.theme+xml"/>
  <Override PartName="/ppt/comments/modernComment_1E1_12FF1634.xml" ContentType="application/vnd.ms-powerpoint.comments+xml"/>
  <Override PartName="/ppt/comments/modernComment_1E2_C6877200.xml" ContentType="application/vnd.ms-powerpoint.comments+xml"/>
  <Override PartName="/ppt/comments/modernComment_1F8_723ABED5.xml" ContentType="application/vnd.ms-powerpoint.comments+xml"/>
  <Override PartName="/ppt/comments/modernComment_1F7_65929046.xml" ContentType="application/vnd.ms-powerpoint.comments+xml"/>
  <Override PartName="/ppt/comments/modernComment_1E4_B9428BD2.xml" ContentType="application/vnd.ms-powerpoint.comments+xml"/>
  <Override PartName="/ppt/comments/modernComment_1EC_73C25C87.xml" ContentType="application/vnd.ms-powerpoint.comments+xml"/>
  <Override PartName="/ppt/comments/modernComment_1DF_B32EA8A7.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58" r:id="rId4"/>
    <p:sldId id="480" r:id="rId5"/>
    <p:sldId id="497" r:id="rId6"/>
    <p:sldId id="481" r:id="rId7"/>
    <p:sldId id="505" r:id="rId8"/>
    <p:sldId id="501" r:id="rId9"/>
    <p:sldId id="482" r:id="rId10"/>
    <p:sldId id="504" r:id="rId11"/>
    <p:sldId id="503" r:id="rId12"/>
    <p:sldId id="483" r:id="rId13"/>
    <p:sldId id="498" r:id="rId14"/>
    <p:sldId id="484" r:id="rId15"/>
    <p:sldId id="506" r:id="rId16"/>
    <p:sldId id="499" r:id="rId17"/>
    <p:sldId id="485" r:id="rId18"/>
    <p:sldId id="486" r:id="rId19"/>
    <p:sldId id="487" r:id="rId20"/>
    <p:sldId id="489" r:id="rId21"/>
    <p:sldId id="491" r:id="rId22"/>
    <p:sldId id="490" r:id="rId23"/>
    <p:sldId id="500" r:id="rId24"/>
    <p:sldId id="488" r:id="rId25"/>
    <p:sldId id="507" r:id="rId26"/>
    <p:sldId id="493" r:id="rId27"/>
    <p:sldId id="492" r:id="rId28"/>
    <p:sldId id="495" r:id="rId29"/>
    <p:sldId id="479" r:id="rId30"/>
    <p:sldId id="508" r:id="rId31"/>
    <p:sldId id="496" r:id="rId32"/>
    <p:sldId id="50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DB6476-BC8E-CDD0-957E-5FBE6355AF50}" name="Valerie Cherry" initials="VC" userId="23ee073a2b2ea94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560" autoAdjust="0"/>
  </p:normalViewPr>
  <p:slideViewPr>
    <p:cSldViewPr snapToGrid="0" snapToObjects="1">
      <p:cViewPr varScale="1">
        <p:scale>
          <a:sx n="56" d="100"/>
          <a:sy n="56" d="100"/>
        </p:scale>
        <p:origin x="1194" y="60"/>
      </p:cViewPr>
      <p:guideLst/>
    </p:cSldViewPr>
  </p:slideViewPr>
  <p:notesTextViewPr>
    <p:cViewPr>
      <p:scale>
        <a:sx n="1" d="1"/>
        <a:sy n="1" d="1"/>
      </p:scale>
      <p:origin x="0" y="0"/>
    </p:cViewPr>
  </p:notesTextViewPr>
  <p:notesViewPr>
    <p:cSldViewPr snapToGrid="0" snapToObjects="1">
      <p:cViewPr>
        <p:scale>
          <a:sx n="123" d="100"/>
          <a:sy n="123" d="100"/>
        </p:scale>
        <p:origin x="3120" y="-5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omments/modernComment_1DF_B32EA8A7.xml><?xml version="1.0" encoding="utf-8"?>
<p188:cmLst xmlns:a="http://schemas.openxmlformats.org/drawingml/2006/main" xmlns:r="http://schemas.openxmlformats.org/officeDocument/2006/relationships" xmlns:p188="http://schemas.microsoft.com/office/powerpoint/2018/8/main">
  <p188:cm id="{3B0C97F0-94DC-423E-B87D-106580E39E1F}" authorId="{09DB6476-BC8E-CDD0-957E-5FBE6355AF50}" created="2021-10-13T03:41:47.330">
    <ac:deMkLst xmlns:ac="http://schemas.microsoft.com/office/drawing/2013/main/command">
      <pc:docMk xmlns:pc="http://schemas.microsoft.com/office/powerpoint/2013/main/command"/>
      <pc:sldMk xmlns:pc="http://schemas.microsoft.com/office/powerpoint/2013/main/command" cId="3006179495" sldId="479"/>
      <ac:picMk id="5" creationId="{B4DE3864-CF58-BF4C-A16C-13957E3C5DFA}"/>
    </ac:deMkLst>
    <p188:txBody>
      <a:bodyPr/>
      <a:lstStyle/>
      <a:p>
        <a:r>
          <a:rPr lang="en-US"/>
          <a:t>Maybe include a screen shot of the CMHC Training Bundles Page?</a:t>
        </a:r>
      </a:p>
    </p188:txBody>
  </p188:cm>
</p188:cmLst>
</file>

<file path=ppt/comments/modernComment_1E1_12FF1634.xml><?xml version="1.0" encoding="utf-8"?>
<p188:cmLst xmlns:a="http://schemas.openxmlformats.org/drawingml/2006/main" xmlns:r="http://schemas.openxmlformats.org/officeDocument/2006/relationships" xmlns:p188="http://schemas.microsoft.com/office/powerpoint/2018/8/main">
  <p188:cm id="{E250EED0-BC2F-44B4-89C3-4CD58EEC2600}" authorId="{09DB6476-BC8E-CDD0-957E-5FBE6355AF50}" status="resolved" created="2021-10-13T03:18:37.592">
    <ac:deMkLst xmlns:ac="http://schemas.microsoft.com/office/drawing/2013/main/command">
      <pc:docMk xmlns:pc="http://schemas.microsoft.com/office/powerpoint/2013/main/command"/>
      <pc:sldMk xmlns:pc="http://schemas.microsoft.com/office/powerpoint/2013/main/command" cId="318707252" sldId="481"/>
      <ac:spMk id="3" creationId="{AC25144F-9A75-6642-8BA2-D0EF09B9C25E}"/>
    </ac:deMkLst>
    <p188:txBody>
      <a:bodyPr/>
      <a:lstStyle/>
      <a:p>
        <a:r>
          <a:rPr lang="en-US"/>
          <a:t>For the SIF, I would expand ( may need another slide) to include:
1. Review of Original SIF for returning students from COVID Protocol ( remember we still have a small number of non-res centers just resuming)- 
2. SIF for Virtual Enrollment students
3. SIF for Traditional Enrollment students </a:t>
        </a:r>
      </a:p>
    </p188:txBody>
  </p188:cm>
</p188:cmLst>
</file>

<file path=ppt/comments/modernComment_1E2_C6877200.xml><?xml version="1.0" encoding="utf-8"?>
<p188:cmLst xmlns:a="http://schemas.openxmlformats.org/drawingml/2006/main" xmlns:r="http://schemas.openxmlformats.org/officeDocument/2006/relationships" xmlns:p188="http://schemas.microsoft.com/office/powerpoint/2018/8/main">
  <p188:cm id="{1C389825-B8EC-421C-89E9-5CFBCC2B6F83}" authorId="{09DB6476-BC8E-CDD0-957E-5FBE6355AF50}" status="resolved" created="2021-10-13T03:22:58.902">
    <pc:sldMkLst xmlns:pc="http://schemas.microsoft.com/office/powerpoint/2013/main/command">
      <pc:docMk/>
      <pc:sldMk cId="3330765312" sldId="482"/>
    </pc:sldMkLst>
    <p188:txBody>
      <a:bodyPr/>
      <a:lstStyle/>
      <a:p>
        <a:r>
          <a:rPr lang="en-US"/>
          <a:t>Can we say strongly recommend?
Also maybe mention  this was updated July 2021</a:t>
        </a:r>
      </a:p>
    </p188:txBody>
  </p188:cm>
</p188:cmLst>
</file>

<file path=ppt/comments/modernComment_1E4_B9428BD2.xml><?xml version="1.0" encoding="utf-8"?>
<p188:cmLst xmlns:a="http://schemas.openxmlformats.org/drawingml/2006/main" xmlns:r="http://schemas.openxmlformats.org/officeDocument/2006/relationships" xmlns:p188="http://schemas.microsoft.com/office/powerpoint/2018/8/main">
  <p188:cm id="{A768F59C-D0FD-4C34-B145-7D4234BA3767}" authorId="{09DB6476-BC8E-CDD0-957E-5FBE6355AF50}" status="resolved" created="2021-10-13T03:31:39.752">
    <ac:deMkLst xmlns:ac="http://schemas.microsoft.com/office/drawing/2013/main/command">
      <pc:docMk xmlns:pc="http://schemas.microsoft.com/office/powerpoint/2013/main/command"/>
      <pc:sldMk xmlns:pc="http://schemas.microsoft.com/office/powerpoint/2013/main/command" cId="3108146130" sldId="484"/>
      <ac:spMk id="5" creationId="{4CFF9193-2908-4141-BAE7-BF9DD9820015}"/>
    </ac:deMkLst>
    <p188:txBody>
      <a:bodyPr/>
      <a:lstStyle/>
      <a:p>
        <a:r>
          <a:rPr lang="en-US"/>
          <a:t>1. Remember  CMHCs do not have to develop a curriculum as they can use the outline or PP presentation on the HW website.
2. Sometimes the meeting with CD incudes the HWD or even the CP.</a:t>
        </a:r>
      </a:p>
    </p188:txBody>
  </p188:cm>
</p188:cmLst>
</file>

<file path=ppt/comments/modernComment_1E8_948784D6.xml><?xml version="1.0" encoding="utf-8"?>
<p188:cmLst xmlns:a="http://schemas.openxmlformats.org/drawingml/2006/main" xmlns:r="http://schemas.openxmlformats.org/officeDocument/2006/relationships" xmlns:p188="http://schemas.microsoft.com/office/powerpoint/2018/8/main">
  <p188:cm id="{240A4C0B-E28D-4748-9540-A01DDF47730B}" authorId="{09DB6476-BC8E-CDD0-957E-5FBE6355AF50}" status="resolved" created="2021-10-13T03:49:50.630">
    <ac:deMkLst xmlns:ac="http://schemas.microsoft.com/office/drawing/2013/main/command">
      <pc:docMk xmlns:pc="http://schemas.microsoft.com/office/powerpoint/2013/main/command"/>
      <pc:sldMk xmlns:pc="http://schemas.microsoft.com/office/powerpoint/2013/main/command" cId="2491909334" sldId="488"/>
      <ac:spMk id="2" creationId="{A41AB53E-BB3A-094C-BB41-07B52886868A}"/>
    </ac:deMkLst>
    <p188:txBody>
      <a:bodyPr/>
      <a:lstStyle/>
      <a:p>
        <a:r>
          <a:rPr lang="en-US"/>
          <a:t>This is a pretty busy slide.  I would put the sample sop on a separate slide.</a:t>
        </a:r>
      </a:p>
    </p188:txBody>
  </p188:cm>
</p188:cmLst>
</file>

<file path=ppt/comments/modernComment_1EC_73C25C87.xml><?xml version="1.0" encoding="utf-8"?>
<p188:cmLst xmlns:a="http://schemas.openxmlformats.org/drawingml/2006/main" xmlns:r="http://schemas.openxmlformats.org/officeDocument/2006/relationships" xmlns:p188="http://schemas.microsoft.com/office/powerpoint/2018/8/main">
  <p188:cm id="{D8988564-7B53-4705-B4A4-23184C3BB96E}" authorId="{09DB6476-BC8E-CDD0-957E-5FBE6355AF50}" status="resolved" created="2021-10-13T03:40:44.099">
    <ac:deMkLst xmlns:ac="http://schemas.microsoft.com/office/drawing/2013/main/command">
      <pc:docMk xmlns:pc="http://schemas.microsoft.com/office/powerpoint/2013/main/command"/>
      <pc:sldMk xmlns:pc="http://schemas.microsoft.com/office/powerpoint/2013/main/command" cId="1942117511" sldId="492"/>
      <ac:spMk id="3" creationId="{91E3B934-209B-E14E-878E-030B732B5598}"/>
    </ac:deMkLst>
    <p188:txBody>
      <a:bodyPr/>
      <a:lstStyle/>
      <a:p>
        <a:r>
          <a:rPr lang="en-US"/>
          <a:t>Do you typically ask for a copy of the actual presentation or just topic and date?</a:t>
        </a:r>
      </a:p>
    </p188:txBody>
  </p188:cm>
</p188:cmLst>
</file>

<file path=ppt/comments/modernComment_1F0_5B2480C0.xml><?xml version="1.0" encoding="utf-8"?>
<p188:cmLst xmlns:a="http://schemas.openxmlformats.org/drawingml/2006/main" xmlns:r="http://schemas.openxmlformats.org/officeDocument/2006/relationships" xmlns:p188="http://schemas.microsoft.com/office/powerpoint/2018/8/main">
  <p188:cm id="{FD824331-B559-4D13-9166-3C9B246E6010}" authorId="{09DB6476-BC8E-CDD0-957E-5FBE6355AF50}" status="resolved" created="2021-10-13T03:51:10.510">
    <ac:deMkLst xmlns:ac="http://schemas.microsoft.com/office/drawing/2013/main/command">
      <pc:docMk xmlns:pc="http://schemas.microsoft.com/office/powerpoint/2013/main/command"/>
      <pc:sldMk xmlns:pc="http://schemas.microsoft.com/office/powerpoint/2013/main/command" cId="1529118912" sldId="496"/>
      <ac:spMk id="2" creationId="{E7F6756B-E8A5-DA48-9F2D-3C7C3826AB8B}"/>
    </ac:deMkLst>
    <p188:txBody>
      <a:bodyPr/>
      <a:lstStyle/>
      <a:p>
        <a:r>
          <a:rPr lang="en-US"/>
          <a:t>Reg 3 is Eugia and Reg 4 is Tamara.</a:t>
        </a:r>
      </a:p>
    </p188:txBody>
  </p188:cm>
</p188:cmLst>
</file>

<file path=ppt/comments/modernComment_1F7_65929046.xml><?xml version="1.0" encoding="utf-8"?>
<p188:cmLst xmlns:a="http://schemas.openxmlformats.org/drawingml/2006/main" xmlns:r="http://schemas.openxmlformats.org/officeDocument/2006/relationships" xmlns:p188="http://schemas.microsoft.com/office/powerpoint/2018/8/main">
  <p188:cm id="{27E6E2C8-7347-4D74-BE44-969327F78D60}" authorId="{09DB6476-BC8E-CDD0-957E-5FBE6355AF50}" status="resolved" created="2021-10-13T03:28:32.655">
    <ac:deMkLst xmlns:ac="http://schemas.microsoft.com/office/drawing/2013/main/command">
      <pc:docMk xmlns:pc="http://schemas.microsoft.com/office/powerpoint/2013/main/command"/>
      <pc:sldMk xmlns:pc="http://schemas.microsoft.com/office/powerpoint/2013/main/command" cId="1704104006" sldId="503"/>
      <ac:spMk id="3" creationId="{AC25144F-9A75-6642-8BA2-D0EF09B9C25E}"/>
    </ac:deMkLst>
    <p188:txBody>
      <a:bodyPr/>
      <a:lstStyle/>
      <a:p>
        <a:r>
          <a:rPr lang="en-US"/>
          <a:t>Not sure you want to include this as part of your notes or on the slide as it is not policy, but what we have been guided by the NO lawyers to do the following:  Students should be allowed to use their available leave prior to the initiation of the MSWR ( PTO, or Admin with Pay, etc.).   I would add this just to reinforce the message but up to you.</a:t>
        </a:r>
      </a:p>
    </p188:txBody>
  </p188:cm>
</p188:cmLst>
</file>

<file path=ppt/comments/modernComment_1F8_723ABED5.xml><?xml version="1.0" encoding="utf-8"?>
<p188:cmLst xmlns:a="http://schemas.openxmlformats.org/drawingml/2006/main" xmlns:r="http://schemas.openxmlformats.org/officeDocument/2006/relationships" xmlns:p188="http://schemas.microsoft.com/office/powerpoint/2018/8/main">
  <p188:cm id="{340FE306-2812-44EA-A068-ACB508F0CA3A}" authorId="{09DB6476-BC8E-CDD0-957E-5FBE6355AF50}" status="resolved" created="2021-10-13T03:35:05.701">
    <ac:deMkLst xmlns:ac="http://schemas.microsoft.com/office/drawing/2013/main/command">
      <pc:docMk xmlns:pc="http://schemas.microsoft.com/office/powerpoint/2013/main/command"/>
      <pc:sldMk xmlns:pc="http://schemas.microsoft.com/office/powerpoint/2013/main/command" cId="1916452565" sldId="504"/>
      <ac:spMk id="2" creationId="{05F67139-2EA1-43A4-9EEE-6AEBCCF21D3C}"/>
    </ac:deMkLst>
    <p188:txBody>
      <a:bodyPr/>
      <a:lstStyle/>
      <a:p>
        <a:r>
          <a:rPr lang="en-US"/>
          <a:t>I would add this slide and include perhaps the PHQ-9, GAD-7, Columbia Scale  and others.   Make note of importance of having an interpretation note in the SHR and follow-up. Not sure if you want here or in TX section under care management or both?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3BCDF-B45D-E54B-ACDB-D9BB6F158645}"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E2ED6-C0D3-0F41-B208-9B364523B798}" type="slidenum">
              <a:rPr lang="en-US" smtClean="0"/>
              <a:t>‹#›</a:t>
            </a:fld>
            <a:endParaRPr lang="en-US"/>
          </a:p>
        </p:txBody>
      </p:sp>
    </p:spTree>
    <p:extLst>
      <p:ext uri="{BB962C8B-B14F-4D97-AF65-F5344CB8AC3E}">
        <p14:creationId xmlns:p14="http://schemas.microsoft.com/office/powerpoint/2010/main" val="424013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E2ED6-C0D3-0F41-B208-9B364523B798}" type="slidenum">
              <a:rPr lang="en-US" smtClean="0"/>
              <a:t>1</a:t>
            </a:fld>
            <a:endParaRPr lang="en-US"/>
          </a:p>
        </p:txBody>
      </p:sp>
    </p:spTree>
    <p:extLst>
      <p:ext uri="{BB962C8B-B14F-4D97-AF65-F5344CB8AC3E}">
        <p14:creationId xmlns:p14="http://schemas.microsoft.com/office/powerpoint/2010/main" val="292224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you consider using evidence-based screening tools as part of your MH intake assessments and during follow up therapy sessions, as needed (for instance, to help document  an improvement in symptoms, or worsening symptoms that might result in a medication referral). There are many free evidence-based screening tools (see slide). If you use a screening tool, MAKE SURE you include an interpretation note in the SHR and indicate the plan.  You might document your interpretation within you MH Progress Note, MH Intake Assessment note or on a SF600 form. </a:t>
            </a:r>
          </a:p>
        </p:txBody>
      </p:sp>
      <p:sp>
        <p:nvSpPr>
          <p:cNvPr id="4" name="Slide Number Placeholder 3"/>
          <p:cNvSpPr>
            <a:spLocks noGrp="1"/>
          </p:cNvSpPr>
          <p:nvPr>
            <p:ph type="sldNum" sz="quarter" idx="5"/>
          </p:nvPr>
        </p:nvSpPr>
        <p:spPr/>
        <p:txBody>
          <a:bodyPr/>
          <a:lstStyle/>
          <a:p>
            <a:fld id="{5F7E2ED6-C0D3-0F41-B208-9B364523B798}" type="slidenum">
              <a:rPr lang="en-US" smtClean="0"/>
              <a:t>10</a:t>
            </a:fld>
            <a:endParaRPr lang="en-US"/>
          </a:p>
        </p:txBody>
      </p:sp>
    </p:spTree>
    <p:extLst>
      <p:ext uri="{BB962C8B-B14F-4D97-AF65-F5344CB8AC3E}">
        <p14:creationId xmlns:p14="http://schemas.microsoft.com/office/powerpoint/2010/main" val="138549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student might have a mental health condition that significantly interferes with or precludes further training in Job Corps. In these situations, a health staff member may initiate the medical separation process.  As CMHC you should be involved with all mental health related medical separations.  Job Corps has two types of medical separations: a “straight” Medical Separation and a Medical Separation with Reinstatement Rights/MSWR. Most mental health related medical separations are MSWRs because typically, with appropriate treatment, mental health conditions can be stabilized within six months, </a:t>
            </a:r>
          </a:p>
          <a:p>
            <a:endParaRPr lang="en-US" dirty="0"/>
          </a:p>
          <a:p>
            <a:r>
              <a:rPr lang="en-US" dirty="0"/>
              <a:t>To determine whether a medical separation/MSWR is clinically necessary, you should conduct an assessment with the student. Your assessment should include the current symptoms and behaviors and how they are interfering with the student’s participation in Job Corps; a diagnosis, supported by the clinical information; and a plan, which should clearly state that you are recommending the student be placed on MSWR.  You might document this assessment on a Mental Health Progress Note, SF 600 form, or intake assessment form.  File this assessment in the MH section of the SHR and put a dated note in the Chronologic Record, which states “See CMHC MSWR Note.” </a:t>
            </a:r>
          </a:p>
          <a:p>
            <a:endParaRPr lang="en-US" dirty="0"/>
          </a:p>
          <a:p>
            <a:r>
              <a:rPr lang="en-US" dirty="0"/>
              <a:t>In some cases, the CMHC may not be on center when a student is placed on MSWR.  If this happens, the HWD should alert the CMHC ASAP and, when next on center, the CMHC should review all the information relating to what happened (e.g., medical staff notes, CIS notes, hospital records, </a:t>
            </a:r>
            <a:r>
              <a:rPr lang="en-US" dirty="0" err="1"/>
              <a:t>etc</a:t>
            </a:r>
            <a:r>
              <a:rPr lang="en-US" dirty="0"/>
              <a:t>) and write a note in the SHR documenting this information, diagnosis, and a plan (e.g., MSWR). </a:t>
            </a:r>
          </a:p>
          <a:p>
            <a:endParaRPr lang="en-US" dirty="0"/>
          </a:p>
          <a:p>
            <a:r>
              <a:rPr lang="en-US" dirty="0"/>
              <a:t>Occasionally, a student may disagree with an MSWR.  If a student (or guardian if the student is a minor) is not in agreement with the MSWR, you should complete a HCNA or DTA, which should be filed in the SHR.  You should NOT send this form to the RO, unless it’s requested as part of an appeal process.</a:t>
            </a:r>
          </a:p>
          <a:p>
            <a:endParaRPr lang="en-US" dirty="0"/>
          </a:p>
          <a:p>
            <a:r>
              <a:rPr lang="en-US" b="1" dirty="0"/>
              <a:t>It’s also important to remember that, per NO guidance, students should be allowed to use their available leave prior to the initiation of the MSWR (e.g., PTO, or Admin with Pay, </a:t>
            </a:r>
            <a:r>
              <a:rPr lang="en-US" b="1" dirty="0" err="1"/>
              <a:t>etc</a:t>
            </a:r>
            <a:r>
              <a:rPr lang="en-US" b="1" dirty="0"/>
              <a:t>).    </a:t>
            </a:r>
          </a:p>
        </p:txBody>
      </p:sp>
      <p:sp>
        <p:nvSpPr>
          <p:cNvPr id="4" name="Slide Number Placeholder 3"/>
          <p:cNvSpPr>
            <a:spLocks noGrp="1"/>
          </p:cNvSpPr>
          <p:nvPr>
            <p:ph type="sldNum" sz="quarter" idx="5"/>
          </p:nvPr>
        </p:nvSpPr>
        <p:spPr/>
        <p:txBody>
          <a:bodyPr/>
          <a:lstStyle/>
          <a:p>
            <a:fld id="{5F7E2ED6-C0D3-0F41-B208-9B364523B798}" type="slidenum">
              <a:rPr lang="en-US" smtClean="0"/>
              <a:t>11</a:t>
            </a:fld>
            <a:endParaRPr lang="en-US"/>
          </a:p>
        </p:txBody>
      </p:sp>
    </p:spTree>
    <p:extLst>
      <p:ext uri="{BB962C8B-B14F-4D97-AF65-F5344CB8AC3E}">
        <p14:creationId xmlns:p14="http://schemas.microsoft.com/office/powerpoint/2010/main" val="82195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documenting your clinical MSWR assessment in the SHR, it’s important that the student and/or guardian be provided written documentation explaining the purpose of the Medical Separation/MSWR and what the student must do to return.  Your HWD will work with you to create the MSWR Letter/Form. A MSWR template/letter can be found on the HW website. Make sure a copy of the letter is placed in the SHR. Your input on the letter will include:</a:t>
            </a:r>
          </a:p>
          <a:p>
            <a:pPr marL="228600" indent="-228600">
              <a:buAutoNum type="arabicParenR"/>
            </a:pPr>
            <a:r>
              <a:rPr lang="en-US" dirty="0"/>
              <a:t>Reason for MSWR: Clearly describe the symptoms/behaviors that are interfering with functioning and must improve prior to returning to center. </a:t>
            </a:r>
          </a:p>
          <a:p>
            <a:pPr marL="228600" indent="-228600">
              <a:buAutoNum type="arabicParenR"/>
            </a:pPr>
            <a:r>
              <a:rPr lang="en-US" dirty="0"/>
              <a:t>Specific Treatment Instructions: Specify what providers/types of treatment you recommend (e.g., evaluation by psychiatric provider and follow recommended treatment; evaluation and treatment by licensed mental health provider; Stabilization of specific symptoms/behaviors (e.g., suicidal ideation, SIB, anger outbursts, etc.)</a:t>
            </a:r>
          </a:p>
          <a:p>
            <a:pPr marL="228600" indent="-228600">
              <a:buAutoNum type="arabicParenR"/>
            </a:pPr>
            <a:r>
              <a:rPr lang="en-US" dirty="0"/>
              <a:t>Referral/s: provide at least one referral (unless the student has indicated they plan to f/u with their own provider).</a:t>
            </a:r>
          </a:p>
          <a:p>
            <a:pPr marL="228600" indent="-228600">
              <a:buAutoNum type="arabicParenR"/>
            </a:pPr>
            <a:r>
              <a:rPr lang="en-US" dirty="0"/>
              <a:t>Steps to Return from MSWR: Criteria you will use to decide if student is ready to return.  You might request documentation of treatment received; documentation of what medications are recommended ongoing; recommendations related to ongoing health care needs and/or accommodations.  You should also add that the CMHC (or designee) will review necessary documentation and interview the applicant to assess their stability prior to returning to JC. </a:t>
            </a:r>
          </a:p>
          <a:p>
            <a:endParaRPr lang="en-US" dirty="0"/>
          </a:p>
          <a:p>
            <a:r>
              <a:rPr lang="en-US" dirty="0"/>
              <a:t>While a student is on MSWR, the HWD/RN or CMHC should be checking in monthly regarding progress and document these calls using the MSWR Monthly Contact Sheet or SF600.</a:t>
            </a:r>
          </a:p>
          <a:p>
            <a:endParaRPr lang="en-US" dirty="0"/>
          </a:p>
          <a:p>
            <a:r>
              <a:rPr lang="en-US" dirty="0"/>
              <a:t>PLEASE SEE the DRG, CMHC Orientation Part 2 and CMHC Training Bundles—MSWR—for additional details and an example MSWR letter. </a:t>
            </a:r>
          </a:p>
          <a:p>
            <a:endParaRPr lang="en-US" dirty="0"/>
          </a:p>
        </p:txBody>
      </p:sp>
      <p:sp>
        <p:nvSpPr>
          <p:cNvPr id="4" name="Slide Number Placeholder 3"/>
          <p:cNvSpPr>
            <a:spLocks noGrp="1"/>
          </p:cNvSpPr>
          <p:nvPr>
            <p:ph type="sldNum" sz="quarter" idx="5"/>
          </p:nvPr>
        </p:nvSpPr>
        <p:spPr/>
        <p:txBody>
          <a:bodyPr/>
          <a:lstStyle/>
          <a:p>
            <a:fld id="{5F7E2ED6-C0D3-0F41-B208-9B364523B798}" type="slidenum">
              <a:rPr lang="en-US" smtClean="0"/>
              <a:t>12</a:t>
            </a:fld>
            <a:endParaRPr lang="en-US"/>
          </a:p>
        </p:txBody>
      </p:sp>
    </p:spTree>
    <p:extLst>
      <p:ext uri="{BB962C8B-B14F-4D97-AF65-F5344CB8AC3E}">
        <p14:creationId xmlns:p14="http://schemas.microsoft.com/office/powerpoint/2010/main" val="229958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shift from Assessment related tasks to those focusing on MH Promotion and Education. Any questions about Assessment documentation before we do that? </a:t>
            </a:r>
          </a:p>
        </p:txBody>
      </p:sp>
      <p:sp>
        <p:nvSpPr>
          <p:cNvPr id="4" name="Slide Number Placeholder 3"/>
          <p:cNvSpPr>
            <a:spLocks noGrp="1"/>
          </p:cNvSpPr>
          <p:nvPr>
            <p:ph type="sldNum" sz="quarter" idx="5"/>
          </p:nvPr>
        </p:nvSpPr>
        <p:spPr/>
        <p:txBody>
          <a:bodyPr/>
          <a:lstStyle/>
          <a:p>
            <a:fld id="{5F7E2ED6-C0D3-0F41-B208-9B364523B798}" type="slidenum">
              <a:rPr lang="en-US" smtClean="0"/>
              <a:t>13</a:t>
            </a:fld>
            <a:endParaRPr lang="en-US"/>
          </a:p>
        </p:txBody>
      </p:sp>
    </p:spTree>
    <p:extLst>
      <p:ext uri="{BB962C8B-B14F-4D97-AF65-F5344CB8AC3E}">
        <p14:creationId xmlns:p14="http://schemas.microsoft.com/office/powerpoint/2010/main" val="148041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MH Education and Promotion elements of the CMHC position focus on the important consulting role you play on center.  As CMHC, your influence should reach ALL students, not just those who present with MH difficulties. The most obvious way you’ll be introduced to students is through the required one-hour CPP presentation you give to all new students.  The easiest way to document this presentation is to have a set day/time when you meet with new students. There are separate PPT CPP presentation templates for on-center and Virtual Enrollment.  Ask your HWD or CPP coordinator if you don't have a copy of the VE CPP PP. </a:t>
            </a:r>
          </a:p>
          <a:p>
            <a:endParaRPr lang="en-US" dirty="0"/>
          </a:p>
          <a:p>
            <a:r>
              <a:rPr lang="en-US" dirty="0"/>
              <a:t>In addition to the CPP presentation, you are required to do an ANNUAL Center Wide MH Promotion activity.  We recommend you document these activities in a binder/folder or computer file—include the date it was conducted and a description of the activity.  Photos, handouts, PowerPoints showing what you did can also be kept. </a:t>
            </a:r>
          </a:p>
          <a:p>
            <a:endParaRPr lang="en-US" dirty="0"/>
          </a:p>
          <a:p>
            <a:endParaRPr lang="en-US" dirty="0"/>
          </a:p>
        </p:txBody>
      </p:sp>
      <p:sp>
        <p:nvSpPr>
          <p:cNvPr id="4" name="Slide Number Placeholder 3"/>
          <p:cNvSpPr>
            <a:spLocks noGrp="1"/>
          </p:cNvSpPr>
          <p:nvPr>
            <p:ph type="sldNum" sz="quarter" idx="5"/>
          </p:nvPr>
        </p:nvSpPr>
        <p:spPr/>
        <p:txBody>
          <a:bodyPr/>
          <a:lstStyle/>
          <a:p>
            <a:fld id="{5F7E2ED6-C0D3-0F41-B208-9B364523B798}" type="slidenum">
              <a:rPr lang="en-US" smtClean="0"/>
              <a:t>14</a:t>
            </a:fld>
            <a:endParaRPr lang="en-US"/>
          </a:p>
        </p:txBody>
      </p:sp>
    </p:spTree>
    <p:extLst>
      <p:ext uri="{BB962C8B-B14F-4D97-AF65-F5344CB8AC3E}">
        <p14:creationId xmlns:p14="http://schemas.microsoft.com/office/powerpoint/2010/main" val="295375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piece of your consultant role is meeting regularly with the CD. Sometimes your meeting with CD may also include your CP and HWD.  It’s important that you (or CD) create a binder and keep minutes from your meetings, including who attended, topics discussed and any action plans). </a:t>
            </a:r>
          </a:p>
          <a:p>
            <a:endParaRPr lang="en-US" dirty="0"/>
          </a:p>
          <a:p>
            <a:r>
              <a:rPr lang="en-US" dirty="0"/>
              <a:t>Finally, as the CMHC, you will likely be asked to consult with and provide staff training.  All staff are required to have 5 hours of Adolescent Growth and Development training each year and you will likely provide some of these hours, which will talk about later in the webinar.  You'll be providing other staff trainings, such as the COVID protocol required trainings on a Trauma Informed Approach and Managing Staff Anxiety with Students Return (during COVID). You may conduct additional trainings with residential or recreation staff or you may be involved in different integrated programming such as the SART (sexual assault response team) and HEALS (health eating active lifestyles).   Again, make sure you keep track of different trainings you conduct in a binder, folder or computer file.  Make sure any teams you are a part of (e.g., SART) maintain meeting minutes.  </a:t>
            </a:r>
          </a:p>
        </p:txBody>
      </p:sp>
      <p:sp>
        <p:nvSpPr>
          <p:cNvPr id="4" name="Slide Number Placeholder 3"/>
          <p:cNvSpPr>
            <a:spLocks noGrp="1"/>
          </p:cNvSpPr>
          <p:nvPr>
            <p:ph type="sldNum" sz="quarter" idx="5"/>
          </p:nvPr>
        </p:nvSpPr>
        <p:spPr/>
        <p:txBody>
          <a:bodyPr/>
          <a:lstStyle/>
          <a:p>
            <a:fld id="{5F7E2ED6-C0D3-0F41-B208-9B364523B798}" type="slidenum">
              <a:rPr lang="en-US" smtClean="0"/>
              <a:t>15</a:t>
            </a:fld>
            <a:endParaRPr lang="en-US"/>
          </a:p>
        </p:txBody>
      </p:sp>
    </p:spTree>
    <p:extLst>
      <p:ext uri="{BB962C8B-B14F-4D97-AF65-F5344CB8AC3E}">
        <p14:creationId xmlns:p14="http://schemas.microsoft.com/office/powerpoint/2010/main" val="213479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 on MH Promotion and Education </a:t>
            </a:r>
            <a:r>
              <a:rPr lang="en-US" dirty="0" err="1"/>
              <a:t>b/f</a:t>
            </a:r>
            <a:r>
              <a:rPr lang="en-US" dirty="0"/>
              <a:t> we move onto documentation of treatment-related tasks?</a:t>
            </a:r>
          </a:p>
        </p:txBody>
      </p:sp>
      <p:sp>
        <p:nvSpPr>
          <p:cNvPr id="4" name="Slide Number Placeholder 3"/>
          <p:cNvSpPr>
            <a:spLocks noGrp="1"/>
          </p:cNvSpPr>
          <p:nvPr>
            <p:ph type="sldNum" sz="quarter" idx="5"/>
          </p:nvPr>
        </p:nvSpPr>
        <p:spPr/>
        <p:txBody>
          <a:bodyPr/>
          <a:lstStyle/>
          <a:p>
            <a:fld id="{5F7E2ED6-C0D3-0F41-B208-9B364523B798}" type="slidenum">
              <a:rPr lang="en-US" smtClean="0"/>
              <a:t>16</a:t>
            </a:fld>
            <a:endParaRPr lang="en-US"/>
          </a:p>
        </p:txBody>
      </p:sp>
    </p:spTree>
    <p:extLst>
      <p:ext uri="{BB962C8B-B14F-4D97-AF65-F5344CB8AC3E}">
        <p14:creationId xmlns:p14="http://schemas.microsoft.com/office/powerpoint/2010/main" val="881725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within Job Corps follows an EAP, short-term therapy model focusing on employability.  Individual sessions typically focus on identifying and exploring the impact of current MH problems on employability and generally intervening using brief therapy and skills-based approaches.  We recommend you document your individual therapy sessions with the Mental Health Progress Note.  You can also use SOAP, DAP notes on SF600 form, if preferred.  You should file your notes in the MH section of the SH record AND place a note on the chronological care record at front of SHR indicating "CMHC visit on DATE" and sign.</a:t>
            </a:r>
          </a:p>
        </p:txBody>
      </p:sp>
      <p:sp>
        <p:nvSpPr>
          <p:cNvPr id="4" name="Slide Number Placeholder 3"/>
          <p:cNvSpPr>
            <a:spLocks noGrp="1"/>
          </p:cNvSpPr>
          <p:nvPr>
            <p:ph type="sldNum" sz="quarter" idx="5"/>
          </p:nvPr>
        </p:nvSpPr>
        <p:spPr/>
        <p:txBody>
          <a:bodyPr/>
          <a:lstStyle/>
          <a:p>
            <a:fld id="{5F7E2ED6-C0D3-0F41-B208-9B364523B798}" type="slidenum">
              <a:rPr lang="en-US" smtClean="0"/>
              <a:t>17</a:t>
            </a:fld>
            <a:endParaRPr lang="en-US"/>
          </a:p>
        </p:txBody>
      </p:sp>
    </p:spTree>
    <p:extLst>
      <p:ext uri="{BB962C8B-B14F-4D97-AF65-F5344CB8AC3E}">
        <p14:creationId xmlns:p14="http://schemas.microsoft.com/office/powerpoint/2010/main" val="131511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individually meeting with students, your collaboration with the TEAP specialist and Center Physician is also a key component of meeting students’ mental health (and often co-occurring) treatment needs.  You might document coordination with the TEAP specialist in different ways-–some TEAP specialists attend the counseling meeting and coordination might be documented on the MH Feedback and Case Management Form in the individual SHRs.  Sometimes meetings with TEAP might be documented using the SF600 form, or on a MH Progress Note (checking box indicating TEAP consultation at top of form).  Whichever form you decide to use, it should be filed in the MH or TEAP section (and referenced in the other section).  Collaboration with the CP regarding psych meds or other issues can be documented on the SF600 or your center might choose to use the Medication Review, Rationale and Monthly Case Management Form, shown here.  If this documentation is placed in the MH section of the SHR, make sure to also place a note referencing this collaboration on the SF600 at the front of the SHR where the nurses and CP document. </a:t>
            </a:r>
          </a:p>
        </p:txBody>
      </p:sp>
      <p:sp>
        <p:nvSpPr>
          <p:cNvPr id="4" name="Slide Number Placeholder 3"/>
          <p:cNvSpPr>
            <a:spLocks noGrp="1"/>
          </p:cNvSpPr>
          <p:nvPr>
            <p:ph type="sldNum" sz="quarter" idx="5"/>
          </p:nvPr>
        </p:nvSpPr>
        <p:spPr/>
        <p:txBody>
          <a:bodyPr/>
          <a:lstStyle/>
          <a:p>
            <a:fld id="{5F7E2ED6-C0D3-0F41-B208-9B364523B798}" type="slidenum">
              <a:rPr lang="en-US" smtClean="0"/>
              <a:t>18</a:t>
            </a:fld>
            <a:endParaRPr lang="en-US"/>
          </a:p>
        </p:txBody>
      </p:sp>
    </p:spTree>
    <p:extLst>
      <p:ext uri="{BB962C8B-B14F-4D97-AF65-F5344CB8AC3E}">
        <p14:creationId xmlns:p14="http://schemas.microsoft.com/office/powerpoint/2010/main" val="367000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Psychoeducational groups are part of the career counselors job responsibilities.  Your role is to make sure you assist counselors in developing and leading groups and that you’re aware of the groups being conducted and actively refer students, as needed.  You should document referrals to counseling groups in the MH section of the SHR, perhaps as part of a mental health progress note, case management meeting note, or on the SF600, which you can file in your section of the SHR. If a counselor referred the student to you using the Ref and Feedback Form, you might indicate a group referral  recommendation in your feedback.   You may choose to run process or therapy groups yourself.  If you do, document CMHC-led group activities using the MH Progress note or SOAP/DAP format in the MH section of the </a:t>
            </a:r>
            <a:r>
              <a:rPr lang="en-US" dirty="0">
                <a:highlight>
                  <a:srgbClr val="FFFF00"/>
                </a:highlight>
              </a:rPr>
              <a:t>SHR.</a:t>
            </a:r>
          </a:p>
        </p:txBody>
      </p:sp>
      <p:sp>
        <p:nvSpPr>
          <p:cNvPr id="4" name="Slide Number Placeholder 3"/>
          <p:cNvSpPr>
            <a:spLocks noGrp="1"/>
          </p:cNvSpPr>
          <p:nvPr>
            <p:ph type="sldNum" sz="quarter" idx="5"/>
          </p:nvPr>
        </p:nvSpPr>
        <p:spPr/>
        <p:txBody>
          <a:bodyPr/>
          <a:lstStyle/>
          <a:p>
            <a:fld id="{5F7E2ED6-C0D3-0F41-B208-9B364523B798}" type="slidenum">
              <a:rPr lang="en-US" smtClean="0"/>
              <a:t>19</a:t>
            </a:fld>
            <a:endParaRPr lang="en-US"/>
          </a:p>
        </p:txBody>
      </p:sp>
    </p:spTree>
    <p:extLst>
      <p:ext uri="{BB962C8B-B14F-4D97-AF65-F5344CB8AC3E}">
        <p14:creationId xmlns:p14="http://schemas.microsoft.com/office/powerpoint/2010/main" val="75833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CHAT BOX: Get sense of who is on the webinar.  This webinar will focus on how to meet key PRH documentation requirements for the Job Corps Mental Health and Wellness program. We will cover things like (read slide).  As we only have an hour--we can’t cover everything.  As we already have two webinars for CMHCs focusing on the AFR process and related documentation, those topics won’t be covered here. We also won’t cover HCGs, as those are discussed in the initial CMHC Orientation Webinar. If you haven’t recently reviewed the CMHC DRG, CMHC Orientation webinars, AFR webinar and HW website, you might want to do so periodically to ensure you are aware of any program changes and related documentation needs. All the resources discussed on the webinar today can be found on the HW website—the link will be provided at the end of the webinar. </a:t>
            </a:r>
          </a:p>
        </p:txBody>
      </p:sp>
      <p:sp>
        <p:nvSpPr>
          <p:cNvPr id="4" name="Slide Number Placeholder 3"/>
          <p:cNvSpPr>
            <a:spLocks noGrp="1"/>
          </p:cNvSpPr>
          <p:nvPr>
            <p:ph type="sldNum" sz="quarter" idx="5"/>
          </p:nvPr>
        </p:nvSpPr>
        <p:spPr/>
        <p:txBody>
          <a:bodyPr/>
          <a:lstStyle/>
          <a:p>
            <a:fld id="{5F7E2ED6-C0D3-0F41-B208-9B364523B798}" type="slidenum">
              <a:rPr lang="en-US" smtClean="0"/>
              <a:t>2</a:t>
            </a:fld>
            <a:endParaRPr lang="en-US"/>
          </a:p>
        </p:txBody>
      </p:sp>
    </p:spTree>
    <p:extLst>
      <p:ext uri="{BB962C8B-B14F-4D97-AF65-F5344CB8AC3E}">
        <p14:creationId xmlns:p14="http://schemas.microsoft.com/office/powerpoint/2010/main" val="3295928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a:t>
            </a:r>
            <a:r>
              <a:rPr lang="en-US" b="1" dirty="0"/>
              <a:t>case management </a:t>
            </a:r>
            <a:r>
              <a:rPr lang="en-US" dirty="0"/>
              <a:t>in Job Corps, we are simply referring to how you document </a:t>
            </a:r>
            <a:r>
              <a:rPr lang="en-US" b="1" dirty="0"/>
              <a:t>information exchange and collaboration with different staff </a:t>
            </a:r>
            <a:r>
              <a:rPr lang="en-US" dirty="0"/>
              <a:t>on center about a student’s mental health needs.  The career counselors often know students well and your case conference meeting with counselors, which happens weekly on most centers, is one of the most important ways you gather and share information. There are two PRH documentation requirements related to the counselor case conference—first, you need to make sure you document that the meeting occurred, who attended, and general topics/students discussed.  Second, any clinically relevant information discussed must be filed into the individual student’s health record.  You can document clinically relevant info from case management meeting using the “Case Management and Feedback Form” or by creating a progress note/or using pre-printed adhesive labels that allow room for a brief update, signature and date.  Remember: clinically relevant information about an individual student MUST be placed in that SHR. </a:t>
            </a:r>
          </a:p>
        </p:txBody>
      </p:sp>
      <p:sp>
        <p:nvSpPr>
          <p:cNvPr id="4" name="Slide Number Placeholder 3"/>
          <p:cNvSpPr>
            <a:spLocks noGrp="1"/>
          </p:cNvSpPr>
          <p:nvPr>
            <p:ph type="sldNum" sz="quarter" idx="5"/>
          </p:nvPr>
        </p:nvSpPr>
        <p:spPr/>
        <p:txBody>
          <a:bodyPr/>
          <a:lstStyle/>
          <a:p>
            <a:fld id="{5F7E2ED6-C0D3-0F41-B208-9B364523B798}" type="slidenum">
              <a:rPr lang="en-US" smtClean="0"/>
              <a:t>20</a:t>
            </a:fld>
            <a:endParaRPr lang="en-US"/>
          </a:p>
        </p:txBody>
      </p:sp>
    </p:spTree>
    <p:extLst>
      <p:ext uri="{BB962C8B-B14F-4D97-AF65-F5344CB8AC3E}">
        <p14:creationId xmlns:p14="http://schemas.microsoft.com/office/powerpoint/2010/main" val="281115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Information exchange (case management) commonly occurs on center is via a Written Referral and Feedback System.  You must have a way for staff to refer students to you and for you to provide feedback. We strongly recommend you use the MH Referral and Feedback Form, which allows the referring provider to describe what they are concerned about by checking boxes indicating symptoms/behaviors of concern.  The form has a section for the CMHC to provide feedback to the referring source, including ways the referring staff can help support the student.  The original of this form MUST be filed in the SHR, with a copy sent to the referring source.  If your center provides referrals using JC email, make sure you print out the email referral and your response/feedback to the referral source and file in the SHR. If referrals are provided via phone, make sure you document these phone conversations and any clinically relevant information in the SHR on Mental Health Progress Note or SF600. </a:t>
            </a:r>
          </a:p>
          <a:p>
            <a:endParaRPr lang="en-US" dirty="0"/>
          </a:p>
          <a:p>
            <a:r>
              <a:rPr lang="en-US" dirty="0"/>
              <a:t>Off center Care: There are times when a student must be referred OFF-CENTER for additional care.  It’s important that you request a student sign a ROI so that you can speak with and obtain updates from off-center MH providers to best coordinate care and ensure the student’s health needs are being met.  You can use the Off-Center Appointment Verification and Feedback Form, which the student can take to each appointment and request the provider provide feedback on the appointment, which can then be reviewed by appropriate health staff and filed in the SHR. You should make sure you and your HWD develop a system to document information from off-center visits in the SHR. </a:t>
            </a:r>
          </a:p>
        </p:txBody>
      </p:sp>
      <p:sp>
        <p:nvSpPr>
          <p:cNvPr id="4" name="Slide Number Placeholder 3"/>
          <p:cNvSpPr>
            <a:spLocks noGrp="1"/>
          </p:cNvSpPr>
          <p:nvPr>
            <p:ph type="sldNum" sz="quarter" idx="5"/>
          </p:nvPr>
        </p:nvSpPr>
        <p:spPr/>
        <p:txBody>
          <a:bodyPr/>
          <a:lstStyle/>
          <a:p>
            <a:fld id="{5F7E2ED6-C0D3-0F41-B208-9B364523B798}" type="slidenum">
              <a:rPr lang="en-US" smtClean="0"/>
              <a:t>21</a:t>
            </a:fld>
            <a:endParaRPr lang="en-US"/>
          </a:p>
        </p:txBody>
      </p:sp>
    </p:spTree>
    <p:extLst>
      <p:ext uri="{BB962C8B-B14F-4D97-AF65-F5344CB8AC3E}">
        <p14:creationId xmlns:p14="http://schemas.microsoft.com/office/powerpoint/2010/main" val="1427707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PRH requires chronic care management of students with MH conditions.  Chronic care management is key b/c we know that chronic mental health conditions, if not appropriately managed, can have a major impact on employability. It’s important to remember that documentation of chronic care management of mental health is not a single document.  For physical health conditions, like diabetes, the CP may utilize a chronic care management flow sheet to track different labs or data.  However, for mental health, documentation of chronic care management is the ongoing, individualized record of care received by the student throughout their time with Job Corps.</a:t>
            </a:r>
          </a:p>
          <a:p>
            <a:endParaRPr lang="en-US" dirty="0"/>
          </a:p>
          <a:p>
            <a:r>
              <a:rPr lang="en-US" dirty="0"/>
              <a:t>An example: let’s say an applicant has a history of depression and you conduct an AFR including a clinical interview and review of a provider completed CCMP. If that applicant becomes a student, the documentation of your AFR clinical interview, filing of the provider completed CCMP in the SHR, and ensuring that any MH related diagnoses are added to the “Student at a Glance” or Problem List in the SHR are all considered MH care management. Documentation that you reviewed this student’s SIF and decided to meet with them based on your AFR and SIF is more care management.  Based on their history of depression, you might ask them to complete the PHQ9 (depression screen), as part of your intake assessment.  Your intake assessment and brief description of the PHQ9 results and plan of care are more care management activities. Let’s say the plan is to provide education about depression (perhaps with a CCMP Student Fact Sheet) and then meet with the student weekly for 4 sessions to focus on CBT skills—your Progress Notes are more chronic care management documentation.   If you decide to refer the student to the CP for a medication consultation, that case management is also part of your overall care management documentation. Finally, let’s say the counselors lead a peer support group, which you believe this student could benefit from—documentation of that referral and that the student attends that group is more care management.  You get the idea—make sure all the care provided to the student AND behind the scenes collaboration, referrals, so forth are documented--all of that is your MH care management documentation. </a:t>
            </a:r>
          </a:p>
          <a:p>
            <a:endParaRPr lang="en-US" dirty="0"/>
          </a:p>
          <a:p>
            <a:r>
              <a:rPr lang="en-US" dirty="0"/>
              <a:t>A question that frequently comes up is what to do If you meet with a student who has a MH condition—say anxiety disorder-- but they are currently doing well, they’re stable, and they don’t need or desire any current services?  You should document your assessment with the student, indicating that they're stable and do not want or need current services.  You should describe the plan is they can f/u with you at any time.  You might also then discuss this student briefly at your counselor case management meeting—letting the counselor know you’d like them to f/u with you if the student begins to have difficulties (or perhaps exhibits certain symptoms).  Filing this case management in the SHR is part of documenting care management. One thing to keep in mind though-- if a student has a MH diagnosis that qualifies them as having a MH disability, even if stable, the DC should be looped in to document the diagnosis in CIS and engage in interactive discussion about whether any accommodations are needed now or in future. </a:t>
            </a:r>
          </a:p>
          <a:p>
            <a:endParaRPr lang="en-US" dirty="0"/>
          </a:p>
          <a:p>
            <a:r>
              <a:rPr lang="en-US" dirty="0"/>
              <a:t>To summarize, when we talk about care management of MH conditions, we're looking for documentation that we’ve supported a student’s mental health throughout their time in Job Corps.  For mental health, this can’t be done well via a single form or document, but rather in the different ways listed on this slide (this list is not exhaustive). </a:t>
            </a:r>
          </a:p>
        </p:txBody>
      </p:sp>
      <p:sp>
        <p:nvSpPr>
          <p:cNvPr id="4" name="Slide Number Placeholder 3"/>
          <p:cNvSpPr>
            <a:spLocks noGrp="1"/>
          </p:cNvSpPr>
          <p:nvPr>
            <p:ph type="sldNum" sz="quarter" idx="5"/>
          </p:nvPr>
        </p:nvSpPr>
        <p:spPr/>
        <p:txBody>
          <a:bodyPr/>
          <a:lstStyle/>
          <a:p>
            <a:fld id="{5F7E2ED6-C0D3-0F41-B208-9B364523B798}" type="slidenum">
              <a:rPr lang="en-US" smtClean="0"/>
              <a:t>22</a:t>
            </a:fld>
            <a:endParaRPr lang="en-US"/>
          </a:p>
        </p:txBody>
      </p:sp>
    </p:spTree>
    <p:extLst>
      <p:ext uri="{BB962C8B-B14F-4D97-AF65-F5344CB8AC3E}">
        <p14:creationId xmlns:p14="http://schemas.microsoft.com/office/powerpoint/2010/main" val="1508272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talked about ways to document key assessment, MH Promotion and Education and Treatment-related aspects of the CMHC role, we’re going to shift back to the “General Emphasis” of the program and how to document a few tasks that fall under this broader heading.</a:t>
            </a:r>
          </a:p>
        </p:txBody>
      </p:sp>
      <p:sp>
        <p:nvSpPr>
          <p:cNvPr id="4" name="Slide Number Placeholder 3"/>
          <p:cNvSpPr>
            <a:spLocks noGrp="1"/>
          </p:cNvSpPr>
          <p:nvPr>
            <p:ph type="sldNum" sz="quarter" idx="5"/>
          </p:nvPr>
        </p:nvSpPr>
        <p:spPr/>
        <p:txBody>
          <a:bodyPr/>
          <a:lstStyle/>
          <a:p>
            <a:fld id="{5F7E2ED6-C0D3-0F41-B208-9B364523B798}" type="slidenum">
              <a:rPr lang="en-US" smtClean="0"/>
              <a:t>23</a:t>
            </a:fld>
            <a:endParaRPr lang="en-US"/>
          </a:p>
        </p:txBody>
      </p:sp>
    </p:spTree>
    <p:extLst>
      <p:ext uri="{BB962C8B-B14F-4D97-AF65-F5344CB8AC3E}">
        <p14:creationId xmlns:p14="http://schemas.microsoft.com/office/powerpoint/2010/main" val="763725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PRH requires that centers have a written plan for how to respond to after-hours MH emergencies (Each center must have a written plan for 24-hour off-center emergency care (PRH 2.3, R2), including a crisis intervention plan for mental health emergencies (PRH 2.3, R4)</a:t>
            </a:r>
          </a:p>
          <a:p>
            <a:endParaRPr lang="en-US" dirty="0"/>
          </a:p>
          <a:p>
            <a:r>
              <a:rPr lang="en-US" dirty="0"/>
              <a:t>Make sure you have reviewed your center’s MH emergency plan and we strongly encourage you to review the recently released Mental Health Emergency Standard Operating Procedure (SOP) guidance document—which will help you decide whether areas of your plan might want to be strengthened. </a:t>
            </a:r>
          </a:p>
          <a:p>
            <a:endParaRPr lang="en-US" dirty="0"/>
          </a:p>
          <a:p>
            <a:r>
              <a:rPr lang="en-US" dirty="0"/>
              <a:t>Strong documentation of events surrounding MH emergencies is key.  Make sure that ALL Health and Wellness staff interacting with a student in crisis clearly document their findings in the SHR.  Staff outside of HW can document concerns utilizing the referral and feedback form, a confidential email, and/or in CIS, if appropriate. If you are not on center during the MH emergency, you should immediately be informed when next on center.  If the student is available, you should meet with the student and complete either an intake assessment (if you haven’t previously met with the student) or a MH Progress Note, focusing on description of the events surrounding the MH emergency and current symptoms/behaviors.  If the student is in the hospital or not available for interview, then your description of events and symptoms may be based largely on documentation from other staff and/or hospital records.  It is still important, however, that as the CMHC you pull together information from different sources and providing your clinical opinion based on this information.  </a:t>
            </a:r>
          </a:p>
        </p:txBody>
      </p:sp>
      <p:sp>
        <p:nvSpPr>
          <p:cNvPr id="4" name="Slide Number Placeholder 3"/>
          <p:cNvSpPr>
            <a:spLocks noGrp="1"/>
          </p:cNvSpPr>
          <p:nvPr>
            <p:ph type="sldNum" sz="quarter" idx="5"/>
          </p:nvPr>
        </p:nvSpPr>
        <p:spPr/>
        <p:txBody>
          <a:bodyPr/>
          <a:lstStyle/>
          <a:p>
            <a:fld id="{5F7E2ED6-C0D3-0F41-B208-9B364523B798}" type="slidenum">
              <a:rPr lang="en-US" smtClean="0"/>
              <a:t>24</a:t>
            </a:fld>
            <a:endParaRPr lang="en-US"/>
          </a:p>
        </p:txBody>
      </p:sp>
    </p:spTree>
    <p:extLst>
      <p:ext uri="{BB962C8B-B14F-4D97-AF65-F5344CB8AC3E}">
        <p14:creationId xmlns:p14="http://schemas.microsoft.com/office/powerpoint/2010/main" val="1820581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additional crisis related resources and documents in the HW website that you should be aware of: a paper safety plan that can be used with at-risk students (Stanley Brown Safety Plan).  Please note this is under copyright, only for individual use, and can't. be altered without permission from the authors.  There is also a link to a free Suicide Safety Plan App that can be downloaded on iPhone or android. You'll also find the Job Corps “Critical Incident Crisis Intervention Plan,” which provides guidance for how to respond to critical incidents and traumatic events or disasters on center, and the Mental Health SMGs.  All of these resources can be found on the HW website. </a:t>
            </a:r>
          </a:p>
        </p:txBody>
      </p:sp>
      <p:sp>
        <p:nvSpPr>
          <p:cNvPr id="4" name="Slide Number Placeholder 3"/>
          <p:cNvSpPr>
            <a:spLocks noGrp="1"/>
          </p:cNvSpPr>
          <p:nvPr>
            <p:ph type="sldNum" sz="quarter" idx="5"/>
          </p:nvPr>
        </p:nvSpPr>
        <p:spPr/>
        <p:txBody>
          <a:bodyPr/>
          <a:lstStyle/>
          <a:p>
            <a:fld id="{5F7E2ED6-C0D3-0F41-B208-9B364523B798}" type="slidenum">
              <a:rPr lang="en-US" smtClean="0"/>
              <a:t>25</a:t>
            </a:fld>
            <a:endParaRPr lang="en-US"/>
          </a:p>
        </p:txBody>
      </p:sp>
    </p:spTree>
    <p:extLst>
      <p:ext uri="{BB962C8B-B14F-4D97-AF65-F5344CB8AC3E}">
        <p14:creationId xmlns:p14="http://schemas.microsoft.com/office/powerpoint/2010/main" val="3223540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shift and talk about staff training.</a:t>
            </a:r>
          </a:p>
        </p:txBody>
      </p:sp>
      <p:sp>
        <p:nvSpPr>
          <p:cNvPr id="4" name="Slide Number Placeholder 3"/>
          <p:cNvSpPr>
            <a:spLocks noGrp="1"/>
          </p:cNvSpPr>
          <p:nvPr>
            <p:ph type="sldNum" sz="quarter" idx="5"/>
          </p:nvPr>
        </p:nvSpPr>
        <p:spPr/>
        <p:txBody>
          <a:bodyPr/>
          <a:lstStyle/>
          <a:p>
            <a:fld id="{5F7E2ED6-C0D3-0F41-B208-9B364523B798}" type="slidenum">
              <a:rPr lang="en-US" smtClean="0"/>
              <a:t>26</a:t>
            </a:fld>
            <a:endParaRPr lang="en-US"/>
          </a:p>
        </p:txBody>
      </p:sp>
    </p:spTree>
    <p:extLst>
      <p:ext uri="{BB962C8B-B14F-4D97-AF65-F5344CB8AC3E}">
        <p14:creationId xmlns:p14="http://schemas.microsoft.com/office/powerpoint/2010/main" val="4072487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Slide—remember 3 of these 5 hours can be from SafetyNet—prevention of suicide, bullying and relationship violence. </a:t>
            </a:r>
          </a:p>
        </p:txBody>
      </p:sp>
      <p:sp>
        <p:nvSpPr>
          <p:cNvPr id="4" name="Slide Number Placeholder 3"/>
          <p:cNvSpPr>
            <a:spLocks noGrp="1"/>
          </p:cNvSpPr>
          <p:nvPr>
            <p:ph type="sldNum" sz="quarter" idx="5"/>
          </p:nvPr>
        </p:nvSpPr>
        <p:spPr/>
        <p:txBody>
          <a:bodyPr/>
          <a:lstStyle/>
          <a:p>
            <a:fld id="{5F7E2ED6-C0D3-0F41-B208-9B364523B798}" type="slidenum">
              <a:rPr lang="en-US" smtClean="0"/>
              <a:t>27</a:t>
            </a:fld>
            <a:endParaRPr lang="en-US"/>
          </a:p>
        </p:txBody>
      </p:sp>
    </p:spTree>
    <p:extLst>
      <p:ext uri="{BB962C8B-B14F-4D97-AF65-F5344CB8AC3E}">
        <p14:creationId xmlns:p14="http://schemas.microsoft.com/office/powerpoint/2010/main" val="181194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these are the different areas we touched on today, with recommendations provided on how to document each. </a:t>
            </a:r>
          </a:p>
        </p:txBody>
      </p:sp>
      <p:sp>
        <p:nvSpPr>
          <p:cNvPr id="4" name="Slide Number Placeholder 3"/>
          <p:cNvSpPr>
            <a:spLocks noGrp="1"/>
          </p:cNvSpPr>
          <p:nvPr>
            <p:ph type="sldNum" sz="quarter" idx="5"/>
          </p:nvPr>
        </p:nvSpPr>
        <p:spPr/>
        <p:txBody>
          <a:bodyPr/>
          <a:lstStyle/>
          <a:p>
            <a:fld id="{5F7E2ED6-C0D3-0F41-B208-9B364523B798}" type="slidenum">
              <a:rPr lang="en-US" smtClean="0"/>
              <a:t>28</a:t>
            </a:fld>
            <a:endParaRPr lang="en-US"/>
          </a:p>
        </p:txBody>
      </p:sp>
    </p:spTree>
    <p:extLst>
      <p:ext uri="{BB962C8B-B14F-4D97-AF65-F5344CB8AC3E}">
        <p14:creationId xmlns:p14="http://schemas.microsoft.com/office/powerpoint/2010/main" val="3793099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is a screen shot of the H&amp;W website, which can be accessed outside of Citrix, at this link: https://</a:t>
            </a:r>
            <a:r>
              <a:rPr lang="en-US" sz="1400" dirty="0" err="1"/>
              <a:t>supportservices.jobcorps.gov</a:t>
            </a:r>
            <a:r>
              <a:rPr lang="en-US" sz="1400" dirty="0"/>
              <a:t>/Health/Pages/</a:t>
            </a:r>
            <a:r>
              <a:rPr lang="en-US" sz="1400" dirty="0" err="1"/>
              <a:t>default.aspx</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You can also just type: ”Job Corps Health Support” into your internet search engine (outside of Citrix) and the first hit will be the H&amp;W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All the MH related documents discussed today can be found under “Mental Health Documents” on the H&amp;W website (see arrow).  If you haven’t yet explored the H&amp;W website, please do b/c there are SO many resources for you here on how to best do your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next page is a snapshot of the CMHC Training Bundles.</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29</a:t>
            </a:fld>
            <a:endParaRPr lang="en-US" dirty="0"/>
          </a:p>
        </p:txBody>
      </p:sp>
    </p:spTree>
    <p:extLst>
      <p:ext uri="{BB962C8B-B14F-4D97-AF65-F5344CB8AC3E}">
        <p14:creationId xmlns:p14="http://schemas.microsoft.com/office/powerpoint/2010/main" val="96730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for the MHWP are described in Chapter 2.3 section R4 of the PRH.  The MH section is divided into four subsections (a-d).  The first describes the General Emphasis of the program, while the other three describe the major tasks of your position: Assessment; MH Promotion and Education and Treatment.  This webinar will walk you through the documentation requirements related to each of these areas.  We’ll start with the General Emphasis of the program.</a:t>
            </a:r>
          </a:p>
        </p:txBody>
      </p:sp>
      <p:sp>
        <p:nvSpPr>
          <p:cNvPr id="4" name="Slide Number Placeholder 3"/>
          <p:cNvSpPr>
            <a:spLocks noGrp="1"/>
          </p:cNvSpPr>
          <p:nvPr>
            <p:ph type="sldNum" sz="quarter" idx="5"/>
          </p:nvPr>
        </p:nvSpPr>
        <p:spPr/>
        <p:txBody>
          <a:bodyPr/>
          <a:lstStyle/>
          <a:p>
            <a:fld id="{5F7E2ED6-C0D3-0F41-B208-9B364523B798}" type="slidenum">
              <a:rPr lang="en-US" smtClean="0"/>
              <a:t>3</a:t>
            </a:fld>
            <a:endParaRPr lang="en-US"/>
          </a:p>
        </p:txBody>
      </p:sp>
    </p:spTree>
    <p:extLst>
      <p:ext uri="{BB962C8B-B14F-4D97-AF65-F5344CB8AC3E}">
        <p14:creationId xmlns:p14="http://schemas.microsoft.com/office/powerpoint/2010/main" val="327684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bundles group together key resources for components of the MHWP and can be extremely helpful to review.  Each bundle includes an overview, guidance, and working documents to assist you in meeting PHR requirements.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Always know you can reach out to your regional MH specialist for assistance in finding a document or with other questions--next slide.</a:t>
            </a:r>
          </a:p>
          <a:p>
            <a:endParaRPr lang="en-US" dirty="0"/>
          </a:p>
        </p:txBody>
      </p:sp>
      <p:sp>
        <p:nvSpPr>
          <p:cNvPr id="4" name="Slide Number Placeholder 3"/>
          <p:cNvSpPr>
            <a:spLocks noGrp="1"/>
          </p:cNvSpPr>
          <p:nvPr>
            <p:ph type="sldNum" sz="quarter" idx="5"/>
          </p:nvPr>
        </p:nvSpPr>
        <p:spPr/>
        <p:txBody>
          <a:bodyPr/>
          <a:lstStyle/>
          <a:p>
            <a:fld id="{5F7E2ED6-C0D3-0F41-B208-9B364523B798}" type="slidenum">
              <a:rPr lang="en-US" smtClean="0"/>
              <a:t>30</a:t>
            </a:fld>
            <a:endParaRPr lang="en-US"/>
          </a:p>
        </p:txBody>
      </p:sp>
    </p:spTree>
    <p:extLst>
      <p:ext uri="{BB962C8B-B14F-4D97-AF65-F5344CB8AC3E}">
        <p14:creationId xmlns:p14="http://schemas.microsoft.com/office/powerpoint/2010/main" val="3075021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E2ED6-C0D3-0F41-B208-9B364523B798}" type="slidenum">
              <a:rPr lang="en-US" smtClean="0"/>
              <a:t>31</a:t>
            </a:fld>
            <a:endParaRPr lang="en-US"/>
          </a:p>
        </p:txBody>
      </p:sp>
    </p:spTree>
    <p:extLst>
      <p:ext uri="{BB962C8B-B14F-4D97-AF65-F5344CB8AC3E}">
        <p14:creationId xmlns:p14="http://schemas.microsoft.com/office/powerpoint/2010/main" val="1329615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7E2ED6-C0D3-0F41-B208-9B364523B798}" type="slidenum">
              <a:rPr lang="en-US" smtClean="0"/>
              <a:t>32</a:t>
            </a:fld>
            <a:endParaRPr lang="en-US"/>
          </a:p>
        </p:txBody>
      </p:sp>
    </p:spTree>
    <p:extLst>
      <p:ext uri="{BB962C8B-B14F-4D97-AF65-F5344CB8AC3E}">
        <p14:creationId xmlns:p14="http://schemas.microsoft.com/office/powerpoint/2010/main" val="71973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likely understand, the JC MHWP focuses on—(READ SLIDE).  Your documentation should always reflect this general emphasis. We’ll discuss practical ways you'll do this for the different areas of the program.  </a:t>
            </a:r>
          </a:p>
        </p:txBody>
      </p:sp>
      <p:sp>
        <p:nvSpPr>
          <p:cNvPr id="4" name="Slide Number Placeholder 3"/>
          <p:cNvSpPr>
            <a:spLocks noGrp="1"/>
          </p:cNvSpPr>
          <p:nvPr>
            <p:ph type="sldNum" sz="quarter" idx="5"/>
          </p:nvPr>
        </p:nvSpPr>
        <p:spPr/>
        <p:txBody>
          <a:bodyPr/>
          <a:lstStyle/>
          <a:p>
            <a:fld id="{5F7E2ED6-C0D3-0F41-B208-9B364523B798}" type="slidenum">
              <a:rPr lang="en-US" smtClean="0"/>
              <a:t>4</a:t>
            </a:fld>
            <a:endParaRPr lang="en-US"/>
          </a:p>
        </p:txBody>
      </p:sp>
    </p:spTree>
    <p:extLst>
      <p:ext uri="{BB962C8B-B14F-4D97-AF65-F5344CB8AC3E}">
        <p14:creationId xmlns:p14="http://schemas.microsoft.com/office/powerpoint/2010/main" val="292284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Assessment responsibilities. An important part of the CMHC role focuses on Assessment, which includes a lot of different tasks—from reviewing the SIF to conducting initial intake interviews, administering self-report assessment instruments, conducting MSWRs, AFRs, and much more. </a:t>
            </a:r>
          </a:p>
        </p:txBody>
      </p:sp>
      <p:sp>
        <p:nvSpPr>
          <p:cNvPr id="4" name="Slide Number Placeholder 3"/>
          <p:cNvSpPr>
            <a:spLocks noGrp="1"/>
          </p:cNvSpPr>
          <p:nvPr>
            <p:ph type="sldNum" sz="quarter" idx="5"/>
          </p:nvPr>
        </p:nvSpPr>
        <p:spPr/>
        <p:txBody>
          <a:bodyPr/>
          <a:lstStyle/>
          <a:p>
            <a:fld id="{5F7E2ED6-C0D3-0F41-B208-9B364523B798}" type="slidenum">
              <a:rPr lang="en-US" smtClean="0"/>
              <a:t>5</a:t>
            </a:fld>
            <a:endParaRPr lang="en-US"/>
          </a:p>
        </p:txBody>
      </p:sp>
    </p:spTree>
    <p:extLst>
      <p:ext uri="{BB962C8B-B14F-4D97-AF65-F5344CB8AC3E}">
        <p14:creationId xmlns:p14="http://schemas.microsoft.com/office/powerpoint/2010/main" val="321298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assessment related tasks that occurs when a student arrives on center is the Social Intake Form or SIF.  For NEW students, whether in virtual CPP Enrollment or Traditional Enrollment, Career counselors are required to complete the SIF within 48 hours of enrollment.  Your role is to review and sign the SIFs of NEW STUDENTS within a week of enrollment to see if there are any MH items or concerns that you should follow up on.  If so, make sure the box on the last page of the SIF, which indicates the student will be referred to you, is checked and then f/u with the student. Whether or not you plan to f/u with a student, make sure the SIF is signed and dated by you and filed in the MH section of the SHR within a week of the student's enrollment.  (If asked discuss that PRH only requires you sign off if MH related items are checked)</a:t>
            </a:r>
          </a:p>
        </p:txBody>
      </p:sp>
      <p:sp>
        <p:nvSpPr>
          <p:cNvPr id="4" name="Slide Number Placeholder 3"/>
          <p:cNvSpPr>
            <a:spLocks noGrp="1"/>
          </p:cNvSpPr>
          <p:nvPr>
            <p:ph type="sldNum" sz="quarter" idx="5"/>
          </p:nvPr>
        </p:nvSpPr>
        <p:spPr/>
        <p:txBody>
          <a:bodyPr/>
          <a:lstStyle/>
          <a:p>
            <a:fld id="{5F7E2ED6-C0D3-0F41-B208-9B364523B798}" type="slidenum">
              <a:rPr lang="en-US" smtClean="0"/>
              <a:t>6</a:t>
            </a:fld>
            <a:endParaRPr lang="en-US"/>
          </a:p>
        </p:txBody>
      </p:sp>
    </p:spTree>
    <p:extLst>
      <p:ext uri="{BB962C8B-B14F-4D97-AF65-F5344CB8AC3E}">
        <p14:creationId xmlns:p14="http://schemas.microsoft.com/office/powerpoint/2010/main" val="404180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SIF protocol for RETURNING students (students that were on center prior to the COVID-19 pandemic; but who are now returning to center) is different.  You are required to review the original SIF of students who are returning to center AND meet with the student to determine whether there have been any changes to the SIF or if mental health support is needed.  You will then document this in the MH section of the SHR using a MH Progress Note or SF-600 form.  You can also re-sign the SIF with the current date to indicate it’s been reviewed, although that is not necessary as your MH note should state this. The COVID protocol does NOT state a specific time frame that you must complete this re-review of SIF within; however, ideally you should review the SIFs of returning students prior to their return, prioritize meeting ASAP with students with MH risk factors as soon they return to center, and consult with counselors to help identify students who may need immediate attention, which might not be indicated via their original SIF.  This updated SIF process is voluntary—a student CAN decline.  Make sure you document this if it occurs. </a:t>
            </a:r>
          </a:p>
          <a:p>
            <a:endParaRPr lang="en-US" dirty="0"/>
          </a:p>
          <a:p>
            <a:endParaRPr lang="en-US" dirty="0"/>
          </a:p>
        </p:txBody>
      </p:sp>
      <p:sp>
        <p:nvSpPr>
          <p:cNvPr id="4" name="Slide Number Placeholder 3"/>
          <p:cNvSpPr>
            <a:spLocks noGrp="1"/>
          </p:cNvSpPr>
          <p:nvPr>
            <p:ph type="sldNum" sz="quarter" idx="5"/>
          </p:nvPr>
        </p:nvSpPr>
        <p:spPr/>
        <p:txBody>
          <a:bodyPr/>
          <a:lstStyle/>
          <a:p>
            <a:fld id="{5F7E2ED6-C0D3-0F41-B208-9B364523B798}" type="slidenum">
              <a:rPr lang="en-US" smtClean="0"/>
              <a:t>7</a:t>
            </a:fld>
            <a:endParaRPr lang="en-US"/>
          </a:p>
        </p:txBody>
      </p:sp>
    </p:spTree>
    <p:extLst>
      <p:ext uri="{BB962C8B-B14F-4D97-AF65-F5344CB8AC3E}">
        <p14:creationId xmlns:p14="http://schemas.microsoft.com/office/powerpoint/2010/main" val="256237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COVID-19 Medical, Mental Health, TEAP and Oral Health Protocol describes some additional requirements to the MHWP during the COVID 19 pandemic.  Please refer to this protocol (on HW website) for all the required tasks.  One key assessment related task is that students who are in quarantine or isolation are asked to voluntarily complete the DEWC once each day. The HW team then reviews these results daily, with the CMHC, or designated HW staff, following up on any "poor" or "fair" responses on the same day. If centers use paper DEWC forms, these should be filed in the SHR MH section.  If a google or excel form is utilized, each student's results should be filed in the SHR at the end of the quarantine/isolation period.  Make sure to document results of f/u with students due to positive responses on the DEWC using a MH Progress Note or SF600 (Chronological Record of Medical Care form), filed in the MH section of the SHR. </a:t>
            </a:r>
          </a:p>
        </p:txBody>
      </p:sp>
      <p:sp>
        <p:nvSpPr>
          <p:cNvPr id="4" name="Slide Number Placeholder 3"/>
          <p:cNvSpPr>
            <a:spLocks noGrp="1"/>
          </p:cNvSpPr>
          <p:nvPr>
            <p:ph type="sldNum" sz="quarter" idx="5"/>
          </p:nvPr>
        </p:nvSpPr>
        <p:spPr/>
        <p:txBody>
          <a:bodyPr/>
          <a:lstStyle/>
          <a:p>
            <a:fld id="{5F7E2ED6-C0D3-0F41-B208-9B364523B798}" type="slidenum">
              <a:rPr lang="en-US" smtClean="0"/>
              <a:t>8</a:t>
            </a:fld>
            <a:endParaRPr lang="en-US"/>
          </a:p>
        </p:txBody>
      </p:sp>
    </p:spTree>
    <p:extLst>
      <p:ext uri="{BB962C8B-B14F-4D97-AF65-F5344CB8AC3E}">
        <p14:creationId xmlns:p14="http://schemas.microsoft.com/office/powerpoint/2010/main" val="259405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is referred to you based on SIF responses, the DEWC, or request by staff or the student, you’ll likely complete an initial intake assessment.  With the expanded CMHC hours, we strongly recommend you consider doing an intake/initial assessment with all students referred to you. If the student doesn’t have a significant MH history or serious concerns, your intake assessment might be abbreviated, but should still cover key areas.  We strongly  recommend you use the Intake Assessment Form (snapshot here). If you use an alternative form, make sure your intakes include key elements such as (READ SLIDE): </a:t>
            </a:r>
          </a:p>
        </p:txBody>
      </p:sp>
      <p:sp>
        <p:nvSpPr>
          <p:cNvPr id="4" name="Slide Number Placeholder 3"/>
          <p:cNvSpPr>
            <a:spLocks noGrp="1"/>
          </p:cNvSpPr>
          <p:nvPr>
            <p:ph type="sldNum" sz="quarter" idx="5"/>
          </p:nvPr>
        </p:nvSpPr>
        <p:spPr/>
        <p:txBody>
          <a:bodyPr/>
          <a:lstStyle/>
          <a:p>
            <a:fld id="{5F7E2ED6-C0D3-0F41-B208-9B364523B798}" type="slidenum">
              <a:rPr lang="en-US" smtClean="0"/>
              <a:t>9</a:t>
            </a:fld>
            <a:endParaRPr lang="en-US"/>
          </a:p>
        </p:txBody>
      </p:sp>
    </p:spTree>
    <p:extLst>
      <p:ext uri="{BB962C8B-B14F-4D97-AF65-F5344CB8AC3E}">
        <p14:creationId xmlns:p14="http://schemas.microsoft.com/office/powerpoint/2010/main" val="221223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F8_723ABED5.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phqscreeners.com/images/sites/g/files/g10060481/f/201412/GAD-7_English.pdf" TargetMode="External"/></Relationships>
</file>

<file path=ppt/slides/_rels/slide11.xml.rels><?xml version="1.0" encoding="UTF-8" standalone="yes"?>
<Relationships xmlns="http://schemas.openxmlformats.org/package/2006/relationships"><Relationship Id="rId3" Type="http://schemas.microsoft.com/office/2018/10/relationships/comments" Target="../comments/modernComment_1F7_65929046.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E4_B9428BD2.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E8_948784D6.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s://www.suicidesafetyplan.app/"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27.xml.rels><?xml version="1.0" encoding="UTF-8" standalone="yes"?>
<Relationships xmlns="http://schemas.openxmlformats.org/package/2006/relationships"><Relationship Id="rId3" Type="http://schemas.microsoft.com/office/2018/10/relationships/comments" Target="../comments/modernComment_1EC_73C25C87.xm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tiff"/><Relationship Id="rId4" Type="http://schemas.openxmlformats.org/officeDocument/2006/relationships/hyperlink" Target="https://prh.jobcorps.gov/Exhibits/Exhibit%205-4%20Required%20Staff%20Training.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k12.thoughtfullearning.com/minilesson/summarizing-ideas-nutshell" TargetMode="External"/></Relationships>
</file>

<file path=ppt/slides/_rels/slide29.xml.rels><?xml version="1.0" encoding="UTF-8" standalone="yes"?>
<Relationships xmlns="http://schemas.openxmlformats.org/package/2006/relationships"><Relationship Id="rId3" Type="http://schemas.microsoft.com/office/2018/10/relationships/comments" Target="../comments/modernComment_1DF_B32EA8A7.xm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supportservices.jobcorps.gov/health/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F0_5B2480C0.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E1_12FF163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E2_C6877200.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911A5175-1C71-9443-81C3-3CF83D61825C}"/>
              </a:ext>
            </a:extLst>
          </p:cNvPr>
          <p:cNvSpPr>
            <a:spLocks noGrp="1"/>
          </p:cNvSpPr>
          <p:nvPr>
            <p:ph type="ctrTitle"/>
          </p:nvPr>
        </p:nvSpPr>
        <p:spPr>
          <a:xfrm>
            <a:off x="2501275" y="3585028"/>
            <a:ext cx="9144000" cy="1828800"/>
          </a:xfrm>
        </p:spPr>
        <p:txBody>
          <a:bodyPr vert="horz" lIns="91440" tIns="45720" rIns="91440" bIns="45720" rtlCol="0" anchor="ctr">
            <a:normAutofit/>
          </a:bodyPr>
          <a:lstStyle/>
          <a:p>
            <a:pPr>
              <a:lnSpc>
                <a:spcPct val="90000"/>
              </a:lnSpc>
            </a:pPr>
            <a:r>
              <a:rPr lang="en-US" sz="4200" dirty="0"/>
              <a:t>Mental Health Documentation:</a:t>
            </a:r>
            <a:br>
              <a:rPr lang="en-US" sz="4200" dirty="0"/>
            </a:br>
            <a:br>
              <a:rPr lang="en-US" sz="1400" dirty="0"/>
            </a:br>
            <a:r>
              <a:rPr lang="en-US" sz="3100" dirty="0"/>
              <a:t>Everything You Wanted to Know (and MORE!)</a:t>
            </a:r>
          </a:p>
        </p:txBody>
      </p:sp>
      <p:grpSp>
        <p:nvGrpSpPr>
          <p:cNvPr id="89" name="Group 88">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0"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6148" name="Picture 4" descr="CFS Write It Down Club | CFSNY">
            <a:extLst>
              <a:ext uri="{FF2B5EF4-FFF2-40B4-BE49-F238E27FC236}">
                <a16:creationId xmlns:a16="http://schemas.microsoft.com/office/drawing/2014/main" id="{F0C95175-0267-2546-9D69-61D2E76837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1275" y="673894"/>
            <a:ext cx="7370749" cy="2911136"/>
          </a:xfrm>
          <a:prstGeom prst="rect">
            <a:avLst/>
          </a:prstGeom>
          <a:noFill/>
          <a:extLst>
            <a:ext uri="{909E8E84-426E-40DD-AFC4-6F175D3DCCD1}">
              <a14:hiddenFill xmlns:a14="http://schemas.microsoft.com/office/drawing/2010/main">
                <a:solidFill>
                  <a:srgbClr val="FFFFFF"/>
                </a:solidFill>
              </a14:hiddenFill>
            </a:ext>
          </a:extLst>
        </p:spPr>
      </p:pic>
      <p:sp>
        <p:nvSpPr>
          <p:cNvPr id="105"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TextBox 5">
            <a:extLst>
              <a:ext uri="{FF2B5EF4-FFF2-40B4-BE49-F238E27FC236}">
                <a16:creationId xmlns:a16="http://schemas.microsoft.com/office/drawing/2014/main" id="{084A7DD1-796F-E249-B666-87F25C7B8F66}"/>
              </a:ext>
            </a:extLst>
          </p:cNvPr>
          <p:cNvSpPr txBox="1"/>
          <p:nvPr/>
        </p:nvSpPr>
        <p:spPr>
          <a:xfrm>
            <a:off x="3617676" y="5683335"/>
            <a:ext cx="5137945" cy="907941"/>
          </a:xfrm>
          <a:prstGeom prst="rect">
            <a:avLst/>
          </a:prstGeom>
          <a:noFill/>
        </p:spPr>
        <p:txBody>
          <a:bodyPr wrap="none" rtlCol="0">
            <a:spAutoFit/>
          </a:bodyPr>
          <a:lstStyle/>
          <a:p>
            <a:pPr>
              <a:spcAft>
                <a:spcPts val="600"/>
              </a:spcAft>
            </a:pPr>
            <a:r>
              <a:rPr lang="en-US" sz="2400" dirty="0"/>
              <a:t>Helena Mackenzie, PhD</a:t>
            </a:r>
          </a:p>
          <a:p>
            <a:pPr>
              <a:spcAft>
                <a:spcPts val="600"/>
              </a:spcAft>
            </a:pPr>
            <a:r>
              <a:rPr lang="en-US" sz="2400" dirty="0"/>
              <a:t>Region 5 Mental Health Specialist</a:t>
            </a:r>
          </a:p>
        </p:txBody>
      </p:sp>
    </p:spTree>
    <p:extLst>
      <p:ext uri="{BB962C8B-B14F-4D97-AF65-F5344CB8AC3E}">
        <p14:creationId xmlns:p14="http://schemas.microsoft.com/office/powerpoint/2010/main" val="218000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7139-2EA1-43A4-9EEE-6AEBCCF21D3C}"/>
              </a:ext>
            </a:extLst>
          </p:cNvPr>
          <p:cNvSpPr>
            <a:spLocks noGrp="1"/>
          </p:cNvSpPr>
          <p:nvPr>
            <p:ph type="title"/>
          </p:nvPr>
        </p:nvSpPr>
        <p:spPr>
          <a:xfrm>
            <a:off x="1640155" y="316568"/>
            <a:ext cx="9144000" cy="1280890"/>
          </a:xfrm>
        </p:spPr>
        <p:txBody>
          <a:bodyPr anchor="ctr"/>
          <a:lstStyle/>
          <a:p>
            <a:r>
              <a:rPr lang="en-US" dirty="0"/>
              <a:t>Use of Evidence Based Screening Tools</a:t>
            </a:r>
          </a:p>
        </p:txBody>
      </p:sp>
      <p:sp>
        <p:nvSpPr>
          <p:cNvPr id="3" name="Content Placeholder 2">
            <a:extLst>
              <a:ext uri="{FF2B5EF4-FFF2-40B4-BE49-F238E27FC236}">
                <a16:creationId xmlns:a16="http://schemas.microsoft.com/office/drawing/2014/main" id="{134B49FE-70C2-49F9-B6DF-1D8C22434C5B}"/>
              </a:ext>
            </a:extLst>
          </p:cNvPr>
          <p:cNvSpPr>
            <a:spLocks noGrp="1"/>
          </p:cNvSpPr>
          <p:nvPr>
            <p:ph sz="half" idx="1"/>
          </p:nvPr>
        </p:nvSpPr>
        <p:spPr>
          <a:xfrm>
            <a:off x="1640154" y="1768839"/>
            <a:ext cx="5433505" cy="4661941"/>
          </a:xfrm>
        </p:spPr>
        <p:txBody>
          <a:bodyPr>
            <a:noAutofit/>
          </a:bodyPr>
          <a:lstStyle/>
          <a:p>
            <a:r>
              <a:rPr lang="en-US" sz="2200" b="1" dirty="0"/>
              <a:t>Patient Health Questionnaire-9 </a:t>
            </a:r>
            <a:r>
              <a:rPr lang="en-US" sz="2200" dirty="0"/>
              <a:t>(</a:t>
            </a:r>
            <a:r>
              <a:rPr lang="en-US" sz="2200" b="1" dirty="0"/>
              <a:t>PHQ-9) </a:t>
            </a:r>
            <a:r>
              <a:rPr lang="en-US" sz="2200" dirty="0"/>
              <a:t>to assess depression (PHQ-A is adolescent version)</a:t>
            </a:r>
          </a:p>
          <a:p>
            <a:r>
              <a:rPr lang="en-US" sz="2200" b="1" dirty="0"/>
              <a:t>Generalized Anxiety Disorder-7 </a:t>
            </a:r>
            <a:r>
              <a:rPr lang="en-US" sz="2200" dirty="0"/>
              <a:t>(</a:t>
            </a:r>
            <a:r>
              <a:rPr lang="en-US" sz="2200" b="1" dirty="0"/>
              <a:t>GAD-7) </a:t>
            </a:r>
            <a:r>
              <a:rPr lang="en-US" sz="2200" dirty="0"/>
              <a:t>to assess anxiety</a:t>
            </a:r>
          </a:p>
          <a:p>
            <a:r>
              <a:rPr lang="en-US" sz="2200" b="1" dirty="0"/>
              <a:t>Columbia Suicide Severity Rating Scale (C-SSRS) </a:t>
            </a:r>
            <a:r>
              <a:rPr lang="en-US" sz="2200" dirty="0"/>
              <a:t>for suicide assessment</a:t>
            </a:r>
          </a:p>
          <a:p>
            <a:r>
              <a:rPr lang="en-US" sz="2200" b="1" dirty="0"/>
              <a:t>Mood Disorder Questionnaire (MDQ) </a:t>
            </a:r>
            <a:r>
              <a:rPr lang="en-US" sz="2200" dirty="0"/>
              <a:t>to assess bipolar symptoms</a:t>
            </a:r>
          </a:p>
          <a:p>
            <a:r>
              <a:rPr lang="en-US" sz="2200" b="1" dirty="0"/>
              <a:t>PTSD Checklist for DSM-5 (PCL-5) </a:t>
            </a:r>
            <a:r>
              <a:rPr lang="en-US" sz="2200" dirty="0"/>
              <a:t>for PTSD/Acute Stress symptoms</a:t>
            </a:r>
          </a:p>
          <a:p>
            <a:endParaRPr lang="en-US" sz="2200" u="sng" dirty="0">
              <a:hlinkClick r:id="rId4"/>
            </a:endParaRPr>
          </a:p>
        </p:txBody>
      </p:sp>
      <p:pic>
        <p:nvPicPr>
          <p:cNvPr id="10" name="Content Placeholder 9" descr="Text&#10;&#10;Description automatically generated">
            <a:extLst>
              <a:ext uri="{FF2B5EF4-FFF2-40B4-BE49-F238E27FC236}">
                <a16:creationId xmlns:a16="http://schemas.microsoft.com/office/drawing/2014/main" id="{3FEF67AA-6454-D340-BD81-74FF12430DB8}"/>
              </a:ext>
            </a:extLst>
          </p:cNvPr>
          <p:cNvPicPr>
            <a:picLocks noGrp="1" noChangeAspect="1"/>
          </p:cNvPicPr>
          <p:nvPr>
            <p:ph sz="half" idx="2"/>
          </p:nvPr>
        </p:nvPicPr>
        <p:blipFill>
          <a:blip r:embed="rId5"/>
          <a:stretch>
            <a:fillRect/>
          </a:stretch>
        </p:blipFill>
        <p:spPr>
          <a:xfrm>
            <a:off x="7073659" y="1737360"/>
            <a:ext cx="4728588" cy="3383280"/>
          </a:xfrm>
        </p:spPr>
      </p:pic>
    </p:spTree>
    <p:extLst>
      <p:ext uri="{BB962C8B-B14F-4D97-AF65-F5344CB8AC3E}">
        <p14:creationId xmlns:p14="http://schemas.microsoft.com/office/powerpoint/2010/main" val="191645256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40155" y="338597"/>
            <a:ext cx="9144000" cy="1280160"/>
          </a:xfrm>
        </p:spPr>
        <p:txBody>
          <a:bodyPr anchor="ctr">
            <a:normAutofit/>
          </a:bodyPr>
          <a:lstStyle/>
          <a:p>
            <a:r>
              <a:rPr lang="en-US" b="1" dirty="0"/>
              <a:t>Assessment </a:t>
            </a:r>
            <a:r>
              <a:rPr lang="en-US" dirty="0"/>
              <a:t>continued…</a:t>
            </a:r>
          </a:p>
        </p:txBody>
      </p:sp>
      <p:sp>
        <p:nvSpPr>
          <p:cNvPr id="3" name="Content Placeholder 2">
            <a:extLst>
              <a:ext uri="{FF2B5EF4-FFF2-40B4-BE49-F238E27FC236}">
                <a16:creationId xmlns:a16="http://schemas.microsoft.com/office/drawing/2014/main" id="{AC25144F-9A75-6642-8BA2-D0EF09B9C25E}"/>
              </a:ext>
            </a:extLst>
          </p:cNvPr>
          <p:cNvSpPr>
            <a:spLocks noGrp="1"/>
          </p:cNvSpPr>
          <p:nvPr>
            <p:ph sz="half" idx="1"/>
          </p:nvPr>
        </p:nvSpPr>
        <p:spPr>
          <a:xfrm>
            <a:off x="4238368" y="1524295"/>
            <a:ext cx="7747686" cy="5120640"/>
          </a:xfrm>
        </p:spPr>
        <p:txBody>
          <a:bodyPr>
            <a:normAutofit/>
          </a:bodyPr>
          <a:lstStyle/>
          <a:p>
            <a:pPr marL="0" indent="0">
              <a:buNone/>
            </a:pPr>
            <a:r>
              <a:rPr lang="en-US" sz="2400" b="1" dirty="0"/>
              <a:t>MSWR or Medical Separations </a:t>
            </a:r>
          </a:p>
          <a:p>
            <a:pPr>
              <a:buFont typeface="Arial" panose="020B0604020202020204" pitchFamily="34" charset="0"/>
              <a:buChar char="•"/>
            </a:pPr>
            <a:r>
              <a:rPr lang="en-US" sz="2400" dirty="0"/>
              <a:t>Note in MH section of SHR must include:</a:t>
            </a:r>
          </a:p>
          <a:p>
            <a:pPr lvl="1">
              <a:buFont typeface="Arial" panose="020B0604020202020204" pitchFamily="34" charset="0"/>
              <a:buChar char="•"/>
            </a:pPr>
            <a:r>
              <a:rPr lang="en-US" sz="2200" dirty="0"/>
              <a:t>Current symptoms and behaviors and how they interfere with the student’s participation in Job Corps </a:t>
            </a:r>
          </a:p>
          <a:p>
            <a:pPr lvl="1">
              <a:buFont typeface="Arial" panose="020B0604020202020204" pitchFamily="34" charset="0"/>
              <a:buChar char="•"/>
            </a:pPr>
            <a:r>
              <a:rPr lang="en-US" sz="2200" dirty="0"/>
              <a:t>Diagnosis, which must be supported by clinical information</a:t>
            </a:r>
          </a:p>
          <a:p>
            <a:pPr lvl="1">
              <a:buFont typeface="Arial" panose="020B0604020202020204" pitchFamily="34" charset="0"/>
              <a:buChar char="•"/>
            </a:pPr>
            <a:r>
              <a:rPr lang="en-US" sz="2200" dirty="0"/>
              <a:t>Plan, with clear statement that you’re recommending MSWR/Medical Separation</a:t>
            </a:r>
          </a:p>
          <a:p>
            <a:pPr lvl="1">
              <a:buFont typeface="Arial" panose="020B0604020202020204" pitchFamily="34" charset="0"/>
              <a:buChar char="•"/>
            </a:pPr>
            <a:r>
              <a:rPr lang="en-US" sz="2200" dirty="0"/>
              <a:t>If a student </a:t>
            </a:r>
            <a:r>
              <a:rPr lang="en-US" sz="2200" b="1" u="sng" dirty="0"/>
              <a:t>disagrees</a:t>
            </a:r>
            <a:r>
              <a:rPr lang="en-US" sz="2200" dirty="0"/>
              <a:t> with MSWR, you should complete a HCNA or DTA and file in SHR (you don’t submit this to region, unless requested)</a:t>
            </a:r>
            <a:endParaRPr lang="en-US" sz="2400" b="1" dirty="0"/>
          </a:p>
          <a:p>
            <a:pPr marL="0" indent="0">
              <a:buNone/>
            </a:pPr>
            <a:endParaRPr lang="en-US" sz="1600" dirty="0"/>
          </a:p>
        </p:txBody>
      </p:sp>
      <p:pic>
        <p:nvPicPr>
          <p:cNvPr id="4098" name="Picture 2" descr="Breakdown: California's mental health system, explained | CalMatters">
            <a:extLst>
              <a:ext uri="{FF2B5EF4-FFF2-40B4-BE49-F238E27FC236}">
                <a16:creationId xmlns:a16="http://schemas.microsoft.com/office/drawing/2014/main" id="{F983F07F-2B4A-4845-8D7B-59B98E177C6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375014" y="2147777"/>
            <a:ext cx="2629437" cy="31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0400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40155" y="313147"/>
            <a:ext cx="9144000" cy="1280160"/>
          </a:xfrm>
        </p:spPr>
        <p:txBody>
          <a:bodyPr anchor="ctr">
            <a:normAutofit/>
          </a:bodyPr>
          <a:lstStyle/>
          <a:p>
            <a:r>
              <a:rPr lang="en-US" b="1" dirty="0"/>
              <a:t>Assessment </a:t>
            </a:r>
            <a:r>
              <a:rPr lang="en-US" dirty="0"/>
              <a:t>continued…</a:t>
            </a:r>
          </a:p>
        </p:txBody>
      </p:sp>
      <p:sp>
        <p:nvSpPr>
          <p:cNvPr id="3" name="Content Placeholder 2">
            <a:extLst>
              <a:ext uri="{FF2B5EF4-FFF2-40B4-BE49-F238E27FC236}">
                <a16:creationId xmlns:a16="http://schemas.microsoft.com/office/drawing/2014/main" id="{AC25144F-9A75-6642-8BA2-D0EF09B9C25E}"/>
              </a:ext>
            </a:extLst>
          </p:cNvPr>
          <p:cNvSpPr>
            <a:spLocks noGrp="1"/>
          </p:cNvSpPr>
          <p:nvPr>
            <p:ph sz="half" idx="1"/>
          </p:nvPr>
        </p:nvSpPr>
        <p:spPr>
          <a:xfrm>
            <a:off x="1640155" y="1587718"/>
            <a:ext cx="6230794" cy="4754880"/>
          </a:xfrm>
        </p:spPr>
        <p:txBody>
          <a:bodyPr>
            <a:normAutofit lnSpcReduction="10000"/>
          </a:bodyPr>
          <a:lstStyle/>
          <a:p>
            <a:pPr marL="0" indent="0">
              <a:buNone/>
            </a:pPr>
            <a:r>
              <a:rPr lang="en-US" sz="2400" b="1" dirty="0"/>
              <a:t>MSWR or Medical Separations </a:t>
            </a:r>
          </a:p>
          <a:p>
            <a:pPr>
              <a:buFont typeface="Arial" panose="020B0604020202020204" pitchFamily="34" charset="0"/>
              <a:buChar char="•"/>
            </a:pPr>
            <a:r>
              <a:rPr lang="en-US" sz="2400" dirty="0"/>
              <a:t>MSWR Letter/Form (template on HW website)</a:t>
            </a:r>
          </a:p>
          <a:p>
            <a:pPr lvl="1">
              <a:buFont typeface="Arial" panose="020B0604020202020204" pitchFamily="34" charset="0"/>
              <a:buChar char="•"/>
            </a:pPr>
            <a:r>
              <a:rPr lang="en-US" sz="2200" dirty="0"/>
              <a:t>Reason for MSWR</a:t>
            </a:r>
          </a:p>
          <a:p>
            <a:pPr lvl="1">
              <a:buFont typeface="Arial" panose="020B0604020202020204" pitchFamily="34" charset="0"/>
              <a:buChar char="•"/>
            </a:pPr>
            <a:r>
              <a:rPr lang="en-US" sz="2200" dirty="0"/>
              <a:t>Specific treatment instructions</a:t>
            </a:r>
          </a:p>
          <a:p>
            <a:pPr lvl="1">
              <a:buFont typeface="Arial" panose="020B0604020202020204" pitchFamily="34" charset="0"/>
              <a:buChar char="•"/>
            </a:pPr>
            <a:r>
              <a:rPr lang="en-US" sz="2200" dirty="0"/>
              <a:t>Referrals (at least one)</a:t>
            </a:r>
          </a:p>
          <a:p>
            <a:pPr lvl="1">
              <a:buFont typeface="Arial" panose="020B0604020202020204" pitchFamily="34" charset="0"/>
              <a:buChar char="•"/>
            </a:pPr>
            <a:r>
              <a:rPr lang="en-US" sz="2200" dirty="0"/>
              <a:t>Steps to return from MSWR</a:t>
            </a:r>
          </a:p>
          <a:p>
            <a:pPr>
              <a:buFont typeface="Arial" panose="020B0604020202020204" pitchFamily="34" charset="0"/>
              <a:buChar char="•"/>
            </a:pPr>
            <a:r>
              <a:rPr lang="en-US" sz="2400" dirty="0"/>
              <a:t>Documentation of </a:t>
            </a:r>
            <a:r>
              <a:rPr lang="en-US" sz="2200" dirty="0"/>
              <a:t>monthly contact by HWD/RN or CMHC for students on MSWR</a:t>
            </a:r>
          </a:p>
          <a:p>
            <a:pPr lvl="1">
              <a:buFont typeface="Arial" panose="020B0604020202020204" pitchFamily="34" charset="0"/>
              <a:buChar char="•"/>
            </a:pPr>
            <a:r>
              <a:rPr lang="en-US" sz="2200" dirty="0"/>
              <a:t>Use Sample MSWR Monthly Contact Sheet or SF 600</a:t>
            </a:r>
          </a:p>
        </p:txBody>
      </p:sp>
      <p:pic>
        <p:nvPicPr>
          <p:cNvPr id="6" name="Content Placeholder 5">
            <a:extLst>
              <a:ext uri="{FF2B5EF4-FFF2-40B4-BE49-F238E27FC236}">
                <a16:creationId xmlns:a16="http://schemas.microsoft.com/office/drawing/2014/main" id="{0B3A2E97-5446-7E4A-8806-AA59FC1F148F}"/>
              </a:ext>
            </a:extLst>
          </p:cNvPr>
          <p:cNvPicPr>
            <a:picLocks noGrp="1" noChangeAspect="1"/>
          </p:cNvPicPr>
          <p:nvPr>
            <p:ph sz="half" idx="2"/>
          </p:nvPr>
        </p:nvPicPr>
        <p:blipFill rotWithShape="1">
          <a:blip r:embed="rId3"/>
          <a:srcRect l="15503" t="14627" r="50579" b="6866"/>
          <a:stretch/>
        </p:blipFill>
        <p:spPr>
          <a:xfrm>
            <a:off x="7870949" y="1587718"/>
            <a:ext cx="4236220" cy="4663440"/>
          </a:xfrm>
          <a:prstGeom prst="rect">
            <a:avLst/>
          </a:prstGeom>
          <a:solidFill>
            <a:srgbClr val="FF0000"/>
          </a:solidFill>
        </p:spPr>
      </p:pic>
    </p:spTree>
    <p:extLst>
      <p:ext uri="{BB962C8B-B14F-4D97-AF65-F5344CB8AC3E}">
        <p14:creationId xmlns:p14="http://schemas.microsoft.com/office/powerpoint/2010/main" val="151362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C2F2-3AD4-8543-A74F-9E1ED57ACDE3}"/>
              </a:ext>
            </a:extLst>
          </p:cNvPr>
          <p:cNvSpPr>
            <a:spLocks noGrp="1"/>
          </p:cNvSpPr>
          <p:nvPr>
            <p:ph type="title"/>
          </p:nvPr>
        </p:nvSpPr>
        <p:spPr>
          <a:xfrm>
            <a:off x="1627518" y="331075"/>
            <a:ext cx="9144000" cy="1280890"/>
          </a:xfrm>
        </p:spPr>
        <p:txBody>
          <a:bodyPr/>
          <a:lstStyle/>
          <a:p>
            <a:r>
              <a:rPr lang="en-US" dirty="0"/>
              <a:t>Mental Health and Wellness Program</a:t>
            </a:r>
            <a:br>
              <a:rPr lang="en-US" dirty="0"/>
            </a:br>
            <a:r>
              <a:rPr lang="en-US" dirty="0"/>
              <a:t>PRH Chapter 2.3, R4</a:t>
            </a:r>
          </a:p>
        </p:txBody>
      </p:sp>
      <p:sp>
        <p:nvSpPr>
          <p:cNvPr id="7" name="Oval 6">
            <a:extLst>
              <a:ext uri="{FF2B5EF4-FFF2-40B4-BE49-F238E27FC236}">
                <a16:creationId xmlns:a16="http://schemas.microsoft.com/office/drawing/2014/main" id="{15EB149C-9259-7349-8E8D-B244D624D3DF}"/>
              </a:ext>
            </a:extLst>
          </p:cNvPr>
          <p:cNvSpPr/>
          <p:nvPr/>
        </p:nvSpPr>
        <p:spPr>
          <a:xfrm>
            <a:off x="4931937" y="2726531"/>
            <a:ext cx="2786062" cy="2528887"/>
          </a:xfrm>
          <a:prstGeom prst="ellipse">
            <a:avLst/>
          </a:prstGeom>
          <a:solidFill>
            <a:schemeClr val="accent1">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Mental Health &amp; Wellness Program</a:t>
            </a:r>
          </a:p>
          <a:p>
            <a:pPr algn="ctr"/>
            <a:r>
              <a:rPr lang="en-US" dirty="0"/>
              <a:t>PRH 2.3, R4</a:t>
            </a:r>
          </a:p>
        </p:txBody>
      </p:sp>
      <p:sp>
        <p:nvSpPr>
          <p:cNvPr id="16" name="Oval 15">
            <a:extLst>
              <a:ext uri="{FF2B5EF4-FFF2-40B4-BE49-F238E27FC236}">
                <a16:creationId xmlns:a16="http://schemas.microsoft.com/office/drawing/2014/main" id="{615C60B9-2290-F148-91DE-F64246FE831B}"/>
              </a:ext>
            </a:extLst>
          </p:cNvPr>
          <p:cNvSpPr/>
          <p:nvPr/>
        </p:nvSpPr>
        <p:spPr>
          <a:xfrm>
            <a:off x="3057247" y="3307556"/>
            <a:ext cx="2207759"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Treatment</a:t>
            </a:r>
          </a:p>
          <a:p>
            <a:pPr algn="ctr"/>
            <a:r>
              <a:rPr lang="en-US" b="1" dirty="0">
                <a:ln w="12700">
                  <a:solidFill>
                    <a:schemeClr val="accent2"/>
                  </a:solidFill>
                  <a:prstDash val="solid"/>
                </a:ln>
                <a:solidFill>
                  <a:schemeClr val="tx1"/>
                </a:solidFill>
              </a:rPr>
              <a:t>(d)</a:t>
            </a:r>
          </a:p>
        </p:txBody>
      </p:sp>
      <p:sp>
        <p:nvSpPr>
          <p:cNvPr id="18" name="Oval 17">
            <a:extLst>
              <a:ext uri="{FF2B5EF4-FFF2-40B4-BE49-F238E27FC236}">
                <a16:creationId xmlns:a16="http://schemas.microsoft.com/office/drawing/2014/main" id="{7298DC3C-E3A8-8C46-A591-CC26A5D0C55F}"/>
              </a:ext>
            </a:extLst>
          </p:cNvPr>
          <p:cNvSpPr/>
          <p:nvPr/>
        </p:nvSpPr>
        <p:spPr>
          <a:xfrm>
            <a:off x="7532621" y="3224200"/>
            <a:ext cx="2081321"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Assessment</a:t>
            </a:r>
          </a:p>
          <a:p>
            <a:pPr algn="ctr"/>
            <a:r>
              <a:rPr lang="en-US" b="1" dirty="0">
                <a:ln w="12700">
                  <a:solidFill>
                    <a:schemeClr val="accent2"/>
                  </a:solidFill>
                  <a:prstDash val="solid"/>
                </a:ln>
                <a:solidFill>
                  <a:schemeClr val="tx1"/>
                </a:solidFill>
              </a:rPr>
              <a:t>(b)</a:t>
            </a:r>
          </a:p>
        </p:txBody>
      </p:sp>
      <p:sp>
        <p:nvSpPr>
          <p:cNvPr id="20" name="Oval 19">
            <a:extLst>
              <a:ext uri="{FF2B5EF4-FFF2-40B4-BE49-F238E27FC236}">
                <a16:creationId xmlns:a16="http://schemas.microsoft.com/office/drawing/2014/main" id="{D348C3F2-36EB-2940-BCE9-38D47E662776}"/>
              </a:ext>
            </a:extLst>
          </p:cNvPr>
          <p:cNvSpPr/>
          <p:nvPr/>
        </p:nvSpPr>
        <p:spPr>
          <a:xfrm>
            <a:off x="5431999" y="1593057"/>
            <a:ext cx="1785938"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General Emphasis</a:t>
            </a:r>
          </a:p>
          <a:p>
            <a:pPr algn="ctr"/>
            <a:r>
              <a:rPr lang="en-US" b="1" dirty="0">
                <a:ln w="12700">
                  <a:solidFill>
                    <a:schemeClr val="accent2"/>
                  </a:solidFill>
                  <a:prstDash val="solid"/>
                </a:ln>
                <a:solidFill>
                  <a:schemeClr val="tx1"/>
                </a:solidFill>
              </a:rPr>
              <a:t>(a)</a:t>
            </a:r>
          </a:p>
        </p:txBody>
      </p:sp>
      <p:sp>
        <p:nvSpPr>
          <p:cNvPr id="22" name="Oval 21">
            <a:extLst>
              <a:ext uri="{FF2B5EF4-FFF2-40B4-BE49-F238E27FC236}">
                <a16:creationId xmlns:a16="http://schemas.microsoft.com/office/drawing/2014/main" id="{A5CC271B-4E0C-2846-82A7-81139B93955C}"/>
              </a:ext>
            </a:extLst>
          </p:cNvPr>
          <p:cNvSpPr/>
          <p:nvPr/>
        </p:nvSpPr>
        <p:spPr>
          <a:xfrm>
            <a:off x="5284307" y="4933938"/>
            <a:ext cx="2081321" cy="1909769"/>
          </a:xfrm>
          <a:prstGeom prst="ellipse">
            <a:avLst/>
          </a:prstGeom>
          <a:solidFill>
            <a:srgbClr val="FFFF00">
              <a:alpha val="82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Mental Health Promotion/Education</a:t>
            </a:r>
          </a:p>
          <a:p>
            <a:pPr algn="ctr"/>
            <a:r>
              <a:rPr lang="en-US" b="1" dirty="0">
                <a:ln w="12700">
                  <a:solidFill>
                    <a:schemeClr val="accent2"/>
                  </a:solidFill>
                  <a:prstDash val="solid"/>
                </a:ln>
                <a:solidFill>
                  <a:schemeClr val="tx1"/>
                </a:solidFill>
              </a:rPr>
              <a:t>(c)</a:t>
            </a:r>
          </a:p>
        </p:txBody>
      </p:sp>
    </p:spTree>
    <p:extLst>
      <p:ext uri="{BB962C8B-B14F-4D97-AF65-F5344CB8AC3E}">
        <p14:creationId xmlns:p14="http://schemas.microsoft.com/office/powerpoint/2010/main" val="1951375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40155" y="317635"/>
            <a:ext cx="9144000" cy="1280890"/>
          </a:xfrm>
        </p:spPr>
        <p:txBody>
          <a:bodyPr>
            <a:noAutofit/>
          </a:bodyPr>
          <a:lstStyle/>
          <a:p>
            <a:r>
              <a:rPr lang="en-US" dirty="0"/>
              <a:t>Mental Health and Wellness Program</a:t>
            </a:r>
            <a:br>
              <a:rPr lang="en-US" dirty="0"/>
            </a:br>
            <a:r>
              <a:rPr lang="en-US" b="1" dirty="0"/>
              <a:t>Mental Health Education and Promotion</a:t>
            </a:r>
            <a:endParaRPr lang="en-US" dirty="0"/>
          </a:p>
        </p:txBody>
      </p:sp>
      <p:sp>
        <p:nvSpPr>
          <p:cNvPr id="5" name="Content Placeholder 4">
            <a:extLst>
              <a:ext uri="{FF2B5EF4-FFF2-40B4-BE49-F238E27FC236}">
                <a16:creationId xmlns:a16="http://schemas.microsoft.com/office/drawing/2014/main" id="{4CFF9193-2908-4141-BAE7-BF9DD9820015}"/>
              </a:ext>
            </a:extLst>
          </p:cNvPr>
          <p:cNvSpPr>
            <a:spLocks noGrp="1"/>
          </p:cNvSpPr>
          <p:nvPr>
            <p:ph sz="half" idx="2"/>
          </p:nvPr>
        </p:nvSpPr>
        <p:spPr>
          <a:xfrm>
            <a:off x="1493845" y="1671511"/>
            <a:ext cx="7167076" cy="5029200"/>
          </a:xfrm>
        </p:spPr>
        <p:txBody>
          <a:bodyPr>
            <a:noAutofit/>
          </a:bodyPr>
          <a:lstStyle/>
          <a:p>
            <a:r>
              <a:rPr lang="en-US" sz="2000" b="1" dirty="0"/>
              <a:t>One-Hour CPP Presentation</a:t>
            </a:r>
          </a:p>
          <a:p>
            <a:pPr lvl="1"/>
            <a:r>
              <a:rPr lang="en-US" sz="2000" dirty="0"/>
              <a:t>Introduce MHWP, available services, self-referral AND teach basic skills for identifying and responding to mental health crisis</a:t>
            </a:r>
          </a:p>
          <a:p>
            <a:pPr lvl="2"/>
            <a:r>
              <a:rPr lang="en-US" sz="1800" u="sng" dirty="0"/>
              <a:t>On-center</a:t>
            </a:r>
            <a:r>
              <a:rPr lang="en-US" sz="1800" dirty="0"/>
              <a:t>, a CPP PPT template is available on HW website</a:t>
            </a:r>
          </a:p>
          <a:p>
            <a:pPr lvl="2"/>
            <a:r>
              <a:rPr lang="en-US" sz="1800" u="sng" dirty="0"/>
              <a:t>Virtual Enrollment</a:t>
            </a:r>
            <a:r>
              <a:rPr lang="en-US" sz="1800" dirty="0"/>
              <a:t>, a CPP presentation has been designed for new students in the initial 60-day virtual phase.  Ask your HWD, CPP coordinator</a:t>
            </a:r>
          </a:p>
          <a:p>
            <a:pPr lvl="1"/>
            <a:r>
              <a:rPr lang="en-US" sz="2000" dirty="0"/>
              <a:t>Document set day/time for CPP presentation</a:t>
            </a:r>
          </a:p>
          <a:p>
            <a:r>
              <a:rPr lang="en-US" sz="2000" b="1" dirty="0"/>
              <a:t>Annual Center-Wide Mental Health Promotion Activity</a:t>
            </a:r>
          </a:p>
          <a:p>
            <a:pPr lvl="1"/>
            <a:r>
              <a:rPr lang="en-US" sz="2000" dirty="0"/>
              <a:t>Keep folder/binder/computer file with information and dates of activities</a:t>
            </a:r>
          </a:p>
        </p:txBody>
      </p:sp>
      <p:pic>
        <p:nvPicPr>
          <p:cNvPr id="7170" name="Picture 2" descr="Mental Health Education/Eramus + | Association of Back to Nature">
            <a:extLst>
              <a:ext uri="{FF2B5EF4-FFF2-40B4-BE49-F238E27FC236}">
                <a16:creationId xmlns:a16="http://schemas.microsoft.com/office/drawing/2014/main" id="{9F24D9E4-CE33-0848-9EF4-805BBC1B5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007" y="1598525"/>
            <a:ext cx="3540235"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4613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40155" y="313147"/>
            <a:ext cx="9144000" cy="1280890"/>
          </a:xfrm>
        </p:spPr>
        <p:txBody>
          <a:bodyPr>
            <a:normAutofit/>
          </a:bodyPr>
          <a:lstStyle/>
          <a:p>
            <a:r>
              <a:rPr lang="en-US" dirty="0"/>
              <a:t>Mental Health and Wellness Program</a:t>
            </a:r>
            <a:br>
              <a:rPr lang="en-US" dirty="0"/>
            </a:br>
            <a:r>
              <a:rPr lang="en-US" b="1" dirty="0"/>
              <a:t>Mental Health Education and Promotion</a:t>
            </a:r>
            <a:endParaRPr lang="en-US" dirty="0"/>
          </a:p>
        </p:txBody>
      </p:sp>
      <p:sp>
        <p:nvSpPr>
          <p:cNvPr id="3" name="Content Placeholder 2">
            <a:extLst>
              <a:ext uri="{FF2B5EF4-FFF2-40B4-BE49-F238E27FC236}">
                <a16:creationId xmlns:a16="http://schemas.microsoft.com/office/drawing/2014/main" id="{AC25144F-9A75-6642-8BA2-D0EF09B9C25E}"/>
              </a:ext>
            </a:extLst>
          </p:cNvPr>
          <p:cNvSpPr>
            <a:spLocks noGrp="1"/>
          </p:cNvSpPr>
          <p:nvPr>
            <p:ph sz="half" idx="1"/>
          </p:nvPr>
        </p:nvSpPr>
        <p:spPr>
          <a:xfrm>
            <a:off x="4238368" y="1450427"/>
            <a:ext cx="7747686" cy="5129212"/>
          </a:xfrm>
        </p:spPr>
        <p:txBody>
          <a:bodyPr>
            <a:normAutofit/>
          </a:bodyPr>
          <a:lstStyle/>
          <a:p>
            <a:pPr lvl="1">
              <a:buFont typeface="Arial" panose="020B0604020202020204" pitchFamily="34" charset="0"/>
              <a:buChar char="•"/>
            </a:pPr>
            <a:endParaRPr lang="en-US" sz="2200" dirty="0"/>
          </a:p>
          <a:p>
            <a:pPr marL="0" indent="0">
              <a:buNone/>
            </a:pPr>
            <a:endParaRPr lang="en-US" sz="2400" b="1" dirty="0"/>
          </a:p>
          <a:p>
            <a:pPr marL="0" indent="0">
              <a:buNone/>
            </a:pPr>
            <a:endParaRPr lang="en-US" sz="1600" dirty="0"/>
          </a:p>
        </p:txBody>
      </p:sp>
      <p:sp>
        <p:nvSpPr>
          <p:cNvPr id="5" name="Content Placeholder 4">
            <a:extLst>
              <a:ext uri="{FF2B5EF4-FFF2-40B4-BE49-F238E27FC236}">
                <a16:creationId xmlns:a16="http://schemas.microsoft.com/office/drawing/2014/main" id="{4CFF9193-2908-4141-BAE7-BF9DD9820015}"/>
              </a:ext>
            </a:extLst>
          </p:cNvPr>
          <p:cNvSpPr>
            <a:spLocks noGrp="1"/>
          </p:cNvSpPr>
          <p:nvPr>
            <p:ph sz="half" idx="2"/>
          </p:nvPr>
        </p:nvSpPr>
        <p:spPr>
          <a:xfrm>
            <a:off x="1640156" y="1820472"/>
            <a:ext cx="5760604" cy="4563075"/>
          </a:xfrm>
        </p:spPr>
        <p:txBody>
          <a:bodyPr>
            <a:noAutofit/>
          </a:bodyPr>
          <a:lstStyle/>
          <a:p>
            <a:r>
              <a:rPr lang="en-US" sz="2200" b="1" dirty="0"/>
              <a:t>Monthly Consultation/Meeting with Center Director (CD)</a:t>
            </a:r>
          </a:p>
          <a:p>
            <a:pPr lvl="1"/>
            <a:r>
              <a:rPr lang="en-US" sz="2000" dirty="0"/>
              <a:t>Meeting Minutes (with date, attendees, topics)</a:t>
            </a:r>
          </a:p>
          <a:p>
            <a:pPr lvl="1"/>
            <a:r>
              <a:rPr lang="en-US" sz="2000" dirty="0"/>
              <a:t>Meeting may also include HWD and/or Center Physician (CP) </a:t>
            </a:r>
          </a:p>
          <a:p>
            <a:r>
              <a:rPr lang="en-US" sz="2200" b="1" dirty="0"/>
              <a:t>Consultation/training </a:t>
            </a:r>
            <a:r>
              <a:rPr lang="en-US" sz="2200" dirty="0"/>
              <a:t>with HWD, management staff, recreation, residential, SGA, HEALS to develop integrated programming</a:t>
            </a:r>
          </a:p>
          <a:p>
            <a:pPr lvl="1"/>
            <a:r>
              <a:rPr lang="en-US" sz="2000" dirty="0"/>
              <a:t>Meeting minutes and/or binder of trainings</a:t>
            </a:r>
          </a:p>
          <a:p>
            <a:pPr lvl="1"/>
            <a:endParaRPr lang="en-US" sz="2200" dirty="0"/>
          </a:p>
        </p:txBody>
      </p:sp>
      <p:pic>
        <p:nvPicPr>
          <p:cNvPr id="1026" name="Picture 2" descr="5,716 Business Meeting Mask Stock Photos, Pictures &amp; Royalty-Free Images -  iStock">
            <a:extLst>
              <a:ext uri="{FF2B5EF4-FFF2-40B4-BE49-F238E27FC236}">
                <a16:creationId xmlns:a16="http://schemas.microsoft.com/office/drawing/2014/main" id="{726B52F2-4126-CD4A-AC7E-6923D86E9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6804" y="1858340"/>
            <a:ext cx="4311090" cy="354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0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C2F2-3AD4-8543-A74F-9E1ED57ACDE3}"/>
              </a:ext>
            </a:extLst>
          </p:cNvPr>
          <p:cNvSpPr>
            <a:spLocks noGrp="1"/>
          </p:cNvSpPr>
          <p:nvPr>
            <p:ph type="title"/>
          </p:nvPr>
        </p:nvSpPr>
        <p:spPr>
          <a:xfrm>
            <a:off x="1632196" y="309152"/>
            <a:ext cx="9144000" cy="1280890"/>
          </a:xfrm>
        </p:spPr>
        <p:txBody>
          <a:bodyPr/>
          <a:lstStyle/>
          <a:p>
            <a:r>
              <a:rPr lang="en-US" dirty="0"/>
              <a:t>Mental Health and Wellness Program</a:t>
            </a:r>
            <a:br>
              <a:rPr lang="en-US" dirty="0"/>
            </a:br>
            <a:r>
              <a:rPr lang="en-US" dirty="0"/>
              <a:t>PRH Chapter 2.3, R4</a:t>
            </a:r>
          </a:p>
        </p:txBody>
      </p:sp>
      <p:sp>
        <p:nvSpPr>
          <p:cNvPr id="7" name="Oval 6">
            <a:extLst>
              <a:ext uri="{FF2B5EF4-FFF2-40B4-BE49-F238E27FC236}">
                <a16:creationId xmlns:a16="http://schemas.microsoft.com/office/drawing/2014/main" id="{15EB149C-9259-7349-8E8D-B244D624D3DF}"/>
              </a:ext>
            </a:extLst>
          </p:cNvPr>
          <p:cNvSpPr/>
          <p:nvPr/>
        </p:nvSpPr>
        <p:spPr>
          <a:xfrm>
            <a:off x="4931937" y="2726531"/>
            <a:ext cx="2786062" cy="2528887"/>
          </a:xfrm>
          <a:prstGeom prst="ellipse">
            <a:avLst/>
          </a:prstGeom>
          <a:solidFill>
            <a:schemeClr val="accent1">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Mental Health &amp; Wellness Program</a:t>
            </a:r>
          </a:p>
          <a:p>
            <a:pPr algn="ctr"/>
            <a:r>
              <a:rPr lang="en-US" dirty="0"/>
              <a:t>PRH 2.3, R4</a:t>
            </a:r>
          </a:p>
        </p:txBody>
      </p:sp>
      <p:sp>
        <p:nvSpPr>
          <p:cNvPr id="16" name="Oval 15">
            <a:extLst>
              <a:ext uri="{FF2B5EF4-FFF2-40B4-BE49-F238E27FC236}">
                <a16:creationId xmlns:a16="http://schemas.microsoft.com/office/drawing/2014/main" id="{615C60B9-2290-F148-91DE-F64246FE831B}"/>
              </a:ext>
            </a:extLst>
          </p:cNvPr>
          <p:cNvSpPr/>
          <p:nvPr/>
        </p:nvSpPr>
        <p:spPr>
          <a:xfrm>
            <a:off x="3057247" y="3307556"/>
            <a:ext cx="2207759" cy="1709738"/>
          </a:xfrm>
          <a:prstGeom prst="ellipse">
            <a:avLst/>
          </a:prstGeom>
          <a:solidFill>
            <a:srgbClr val="FFFF00">
              <a:alpha val="82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Treatment</a:t>
            </a:r>
          </a:p>
          <a:p>
            <a:pPr algn="ctr"/>
            <a:r>
              <a:rPr lang="en-US" b="1" dirty="0">
                <a:ln w="12700">
                  <a:solidFill>
                    <a:schemeClr val="accent2"/>
                  </a:solidFill>
                  <a:prstDash val="solid"/>
                </a:ln>
                <a:solidFill>
                  <a:schemeClr val="tx1"/>
                </a:solidFill>
              </a:rPr>
              <a:t>(d)</a:t>
            </a:r>
          </a:p>
        </p:txBody>
      </p:sp>
      <p:sp>
        <p:nvSpPr>
          <p:cNvPr id="18" name="Oval 17">
            <a:extLst>
              <a:ext uri="{FF2B5EF4-FFF2-40B4-BE49-F238E27FC236}">
                <a16:creationId xmlns:a16="http://schemas.microsoft.com/office/drawing/2014/main" id="{7298DC3C-E3A8-8C46-A591-CC26A5D0C55F}"/>
              </a:ext>
            </a:extLst>
          </p:cNvPr>
          <p:cNvSpPr/>
          <p:nvPr/>
        </p:nvSpPr>
        <p:spPr>
          <a:xfrm>
            <a:off x="7532621" y="3224200"/>
            <a:ext cx="2081321"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Assessment</a:t>
            </a:r>
          </a:p>
          <a:p>
            <a:pPr algn="ctr"/>
            <a:r>
              <a:rPr lang="en-US" b="1" dirty="0">
                <a:ln w="12700">
                  <a:solidFill>
                    <a:schemeClr val="accent2"/>
                  </a:solidFill>
                  <a:prstDash val="solid"/>
                </a:ln>
                <a:solidFill>
                  <a:schemeClr val="tx1"/>
                </a:solidFill>
              </a:rPr>
              <a:t>(b)</a:t>
            </a:r>
          </a:p>
        </p:txBody>
      </p:sp>
      <p:sp>
        <p:nvSpPr>
          <p:cNvPr id="20" name="Oval 19">
            <a:extLst>
              <a:ext uri="{FF2B5EF4-FFF2-40B4-BE49-F238E27FC236}">
                <a16:creationId xmlns:a16="http://schemas.microsoft.com/office/drawing/2014/main" id="{D348C3F2-36EB-2940-BCE9-38D47E662776}"/>
              </a:ext>
            </a:extLst>
          </p:cNvPr>
          <p:cNvSpPr/>
          <p:nvPr/>
        </p:nvSpPr>
        <p:spPr>
          <a:xfrm>
            <a:off x="5431999" y="1593057"/>
            <a:ext cx="1785938"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General Emphasis</a:t>
            </a:r>
          </a:p>
          <a:p>
            <a:pPr algn="ctr"/>
            <a:r>
              <a:rPr lang="en-US" b="1" dirty="0">
                <a:ln w="12700">
                  <a:solidFill>
                    <a:schemeClr val="accent2"/>
                  </a:solidFill>
                  <a:prstDash val="solid"/>
                </a:ln>
                <a:solidFill>
                  <a:schemeClr val="tx1"/>
                </a:solidFill>
              </a:rPr>
              <a:t>(a)</a:t>
            </a:r>
          </a:p>
        </p:txBody>
      </p:sp>
      <p:sp>
        <p:nvSpPr>
          <p:cNvPr id="22" name="Oval 21">
            <a:extLst>
              <a:ext uri="{FF2B5EF4-FFF2-40B4-BE49-F238E27FC236}">
                <a16:creationId xmlns:a16="http://schemas.microsoft.com/office/drawing/2014/main" id="{A5CC271B-4E0C-2846-82A7-81139B93955C}"/>
              </a:ext>
            </a:extLst>
          </p:cNvPr>
          <p:cNvSpPr/>
          <p:nvPr/>
        </p:nvSpPr>
        <p:spPr>
          <a:xfrm>
            <a:off x="5284307" y="4933938"/>
            <a:ext cx="2081321" cy="1909769"/>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Mental Health Promotion/Education</a:t>
            </a:r>
          </a:p>
          <a:p>
            <a:pPr algn="ctr"/>
            <a:r>
              <a:rPr lang="en-US" b="1" dirty="0">
                <a:ln w="12700">
                  <a:solidFill>
                    <a:schemeClr val="accent2"/>
                  </a:solidFill>
                  <a:prstDash val="solid"/>
                </a:ln>
                <a:solidFill>
                  <a:schemeClr val="tx1"/>
                </a:solidFill>
              </a:rPr>
              <a:t>(c)</a:t>
            </a:r>
          </a:p>
        </p:txBody>
      </p:sp>
    </p:spTree>
    <p:extLst>
      <p:ext uri="{BB962C8B-B14F-4D97-AF65-F5344CB8AC3E}">
        <p14:creationId xmlns:p14="http://schemas.microsoft.com/office/powerpoint/2010/main" val="337083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53E-BB3A-094C-BB41-07B52886868A}"/>
              </a:ext>
            </a:extLst>
          </p:cNvPr>
          <p:cNvSpPr>
            <a:spLocks noGrp="1"/>
          </p:cNvSpPr>
          <p:nvPr>
            <p:ph type="title"/>
          </p:nvPr>
        </p:nvSpPr>
        <p:spPr>
          <a:xfrm>
            <a:off x="1632998" y="302598"/>
            <a:ext cx="9144000" cy="1280890"/>
          </a:xfrm>
        </p:spPr>
        <p:txBody>
          <a:bodyPr/>
          <a:lstStyle/>
          <a:p>
            <a:r>
              <a:rPr lang="en-US" dirty="0"/>
              <a:t>Mental Health and Wellness Program</a:t>
            </a:r>
            <a:br>
              <a:rPr lang="en-US" dirty="0"/>
            </a:br>
            <a:r>
              <a:rPr lang="en-US" b="1" dirty="0"/>
              <a:t>Treatment</a:t>
            </a:r>
            <a:endParaRPr lang="en-US" dirty="0"/>
          </a:p>
        </p:txBody>
      </p:sp>
      <p:sp>
        <p:nvSpPr>
          <p:cNvPr id="3" name="Content Placeholder 2">
            <a:extLst>
              <a:ext uri="{FF2B5EF4-FFF2-40B4-BE49-F238E27FC236}">
                <a16:creationId xmlns:a16="http://schemas.microsoft.com/office/drawing/2014/main" id="{91E3B934-209B-E14E-878E-030B732B5598}"/>
              </a:ext>
            </a:extLst>
          </p:cNvPr>
          <p:cNvSpPr>
            <a:spLocks noGrp="1"/>
          </p:cNvSpPr>
          <p:nvPr>
            <p:ph sz="half" idx="1"/>
          </p:nvPr>
        </p:nvSpPr>
        <p:spPr>
          <a:xfrm>
            <a:off x="1719263" y="1778094"/>
            <a:ext cx="5091110" cy="4846320"/>
          </a:xfrm>
        </p:spPr>
        <p:txBody>
          <a:bodyPr/>
          <a:lstStyle/>
          <a:p>
            <a:r>
              <a:rPr lang="en-US" sz="2400" dirty="0"/>
              <a:t>Short term therapy with an </a:t>
            </a:r>
            <a:r>
              <a:rPr lang="en-US" sz="2400" b="1" dirty="0"/>
              <a:t>employability</a:t>
            </a:r>
            <a:r>
              <a:rPr lang="en-US" sz="2400" dirty="0"/>
              <a:t> focus</a:t>
            </a:r>
          </a:p>
          <a:p>
            <a:r>
              <a:rPr lang="en-US" sz="2400" dirty="0"/>
              <a:t>Recommend use MH Progress note </a:t>
            </a:r>
          </a:p>
          <a:p>
            <a:r>
              <a:rPr lang="en-US" sz="2400" dirty="0"/>
              <a:t>Can also use SOAP, DAP format, if preferred</a:t>
            </a:r>
          </a:p>
          <a:p>
            <a:r>
              <a:rPr lang="en-US" sz="2400" dirty="0"/>
              <a:t>Document in MH section of SHR</a:t>
            </a:r>
          </a:p>
          <a:p>
            <a:r>
              <a:rPr lang="en-US" sz="2400" dirty="0"/>
              <a:t>Note on chronological record (SF600), “CMHC Visit on DATE” and sign</a:t>
            </a:r>
          </a:p>
          <a:p>
            <a:endParaRPr lang="en-US" dirty="0"/>
          </a:p>
          <a:p>
            <a:pPr lvl="1"/>
            <a:endParaRPr lang="en-US" dirty="0"/>
          </a:p>
        </p:txBody>
      </p:sp>
      <p:pic>
        <p:nvPicPr>
          <p:cNvPr id="10" name="Content Placeholder 9" descr="Table&#10;&#10;Description automatically generated">
            <a:extLst>
              <a:ext uri="{FF2B5EF4-FFF2-40B4-BE49-F238E27FC236}">
                <a16:creationId xmlns:a16="http://schemas.microsoft.com/office/drawing/2014/main" id="{109C91C9-A251-104C-8DB4-96416EE025DD}"/>
              </a:ext>
            </a:extLst>
          </p:cNvPr>
          <p:cNvPicPr>
            <a:picLocks noGrp="1" noChangeAspect="1"/>
          </p:cNvPicPr>
          <p:nvPr>
            <p:ph sz="half" idx="2"/>
          </p:nvPr>
        </p:nvPicPr>
        <p:blipFill>
          <a:blip r:embed="rId3"/>
          <a:stretch>
            <a:fillRect/>
          </a:stretch>
        </p:blipFill>
        <p:spPr>
          <a:xfrm>
            <a:off x="6973380" y="1095152"/>
            <a:ext cx="5091111" cy="5529262"/>
          </a:xfrm>
        </p:spPr>
      </p:pic>
    </p:spTree>
    <p:extLst>
      <p:ext uri="{BB962C8B-B14F-4D97-AF65-F5344CB8AC3E}">
        <p14:creationId xmlns:p14="http://schemas.microsoft.com/office/powerpoint/2010/main" val="53280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53E-BB3A-094C-BB41-07B52886868A}"/>
              </a:ext>
            </a:extLst>
          </p:cNvPr>
          <p:cNvSpPr>
            <a:spLocks noGrp="1"/>
          </p:cNvSpPr>
          <p:nvPr>
            <p:ph type="title"/>
          </p:nvPr>
        </p:nvSpPr>
        <p:spPr>
          <a:xfrm>
            <a:off x="1621645" y="493398"/>
            <a:ext cx="9144000" cy="914400"/>
          </a:xfrm>
        </p:spPr>
        <p:txBody>
          <a:bodyPr anchor="ctr"/>
          <a:lstStyle/>
          <a:p>
            <a:r>
              <a:rPr lang="en-US" b="1" dirty="0"/>
              <a:t>Treatment </a:t>
            </a:r>
            <a:r>
              <a:rPr lang="en-US" dirty="0"/>
              <a:t>continued…</a:t>
            </a:r>
          </a:p>
        </p:txBody>
      </p:sp>
      <p:sp>
        <p:nvSpPr>
          <p:cNvPr id="3" name="Content Placeholder 2">
            <a:extLst>
              <a:ext uri="{FF2B5EF4-FFF2-40B4-BE49-F238E27FC236}">
                <a16:creationId xmlns:a16="http://schemas.microsoft.com/office/drawing/2014/main" id="{91E3B934-209B-E14E-878E-030B732B5598}"/>
              </a:ext>
            </a:extLst>
          </p:cNvPr>
          <p:cNvSpPr>
            <a:spLocks noGrp="1"/>
          </p:cNvSpPr>
          <p:nvPr>
            <p:ph sz="half" idx="1"/>
          </p:nvPr>
        </p:nvSpPr>
        <p:spPr>
          <a:xfrm>
            <a:off x="1535381" y="1338786"/>
            <a:ext cx="6309360" cy="5460588"/>
          </a:xfrm>
        </p:spPr>
        <p:txBody>
          <a:bodyPr>
            <a:noAutofit/>
          </a:bodyPr>
          <a:lstStyle/>
          <a:p>
            <a:r>
              <a:rPr lang="en-US" sz="2000" b="1" dirty="0"/>
              <a:t>Collaboration with TEAP regarding co-occurring conditions</a:t>
            </a:r>
          </a:p>
          <a:p>
            <a:pPr lvl="1"/>
            <a:r>
              <a:rPr lang="en-US" sz="1700" dirty="0"/>
              <a:t>Document via counseling meeting using the Mental Health Feedback and Case Management Form</a:t>
            </a:r>
          </a:p>
          <a:p>
            <a:pPr lvl="1"/>
            <a:r>
              <a:rPr lang="en-US" sz="1700" dirty="0"/>
              <a:t>Document using SF600 (lined paper)</a:t>
            </a:r>
          </a:p>
          <a:p>
            <a:pPr lvl="1"/>
            <a:r>
              <a:rPr lang="en-US" sz="1700" dirty="0"/>
              <a:t>Document using the Mental Health Progress Note</a:t>
            </a:r>
          </a:p>
          <a:p>
            <a:pPr lvl="1"/>
            <a:r>
              <a:rPr lang="en-US" sz="1700" dirty="0"/>
              <a:t>All should be filed in the MH or TEAP section (and referenced in other section)</a:t>
            </a:r>
          </a:p>
          <a:p>
            <a:r>
              <a:rPr lang="en-US" sz="2000" b="1" dirty="0"/>
              <a:t>Collaboration with CP—Psych Meds</a:t>
            </a:r>
          </a:p>
          <a:p>
            <a:pPr lvl="1"/>
            <a:r>
              <a:rPr lang="en-US" sz="1700" dirty="0"/>
              <a:t>Standard meeting with CP/wellness staff</a:t>
            </a:r>
          </a:p>
          <a:p>
            <a:pPr lvl="1"/>
            <a:r>
              <a:rPr lang="en-US" sz="1700" dirty="0"/>
              <a:t>Note on chronological record or in MH section of SHR</a:t>
            </a:r>
          </a:p>
          <a:p>
            <a:pPr lvl="2"/>
            <a:r>
              <a:rPr lang="en-US" sz="1700" dirty="0"/>
              <a:t>Consider using the Medication Review, Rationale, and Monthly Case </a:t>
            </a:r>
            <a:r>
              <a:rPr lang="en-US" sz="1700" dirty="0" err="1"/>
              <a:t>Mgmnt</a:t>
            </a:r>
            <a:r>
              <a:rPr lang="en-US" sz="1700" dirty="0"/>
              <a:t> Form</a:t>
            </a:r>
          </a:p>
          <a:p>
            <a:pPr lvl="2"/>
            <a:endParaRPr lang="en-US" sz="1600" dirty="0"/>
          </a:p>
          <a:p>
            <a:pPr marL="457200" lvl="1" indent="0">
              <a:buNone/>
            </a:pPr>
            <a:endParaRPr lang="en-US" dirty="0"/>
          </a:p>
          <a:p>
            <a:pPr lvl="1"/>
            <a:endParaRPr lang="en-US" dirty="0"/>
          </a:p>
          <a:p>
            <a:pPr marL="457200" lvl="1" indent="0">
              <a:buNone/>
            </a:pPr>
            <a:endParaRPr lang="en-US" dirty="0"/>
          </a:p>
        </p:txBody>
      </p:sp>
      <p:pic>
        <p:nvPicPr>
          <p:cNvPr id="6" name="Content Placeholder 5" descr="Table&#10;&#10;Description automatically generated">
            <a:extLst>
              <a:ext uri="{FF2B5EF4-FFF2-40B4-BE49-F238E27FC236}">
                <a16:creationId xmlns:a16="http://schemas.microsoft.com/office/drawing/2014/main" id="{66E36FA9-D5DA-6A48-9AC1-04E0B1C1F28E}"/>
              </a:ext>
            </a:extLst>
          </p:cNvPr>
          <p:cNvPicPr>
            <a:picLocks noGrp="1" noChangeAspect="1"/>
          </p:cNvPicPr>
          <p:nvPr>
            <p:ph sz="half" idx="2"/>
          </p:nvPr>
        </p:nvPicPr>
        <p:blipFill>
          <a:blip r:embed="rId3"/>
          <a:stretch>
            <a:fillRect/>
          </a:stretch>
        </p:blipFill>
        <p:spPr>
          <a:xfrm>
            <a:off x="7815969" y="1338786"/>
            <a:ext cx="4313238" cy="4401878"/>
          </a:xfrm>
        </p:spPr>
      </p:pic>
    </p:spTree>
    <p:extLst>
      <p:ext uri="{BB962C8B-B14F-4D97-AF65-F5344CB8AC3E}">
        <p14:creationId xmlns:p14="http://schemas.microsoft.com/office/powerpoint/2010/main" val="237972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53E-BB3A-094C-BB41-07B52886868A}"/>
              </a:ext>
            </a:extLst>
          </p:cNvPr>
          <p:cNvSpPr>
            <a:spLocks noGrp="1"/>
          </p:cNvSpPr>
          <p:nvPr>
            <p:ph type="title"/>
          </p:nvPr>
        </p:nvSpPr>
        <p:spPr>
          <a:xfrm>
            <a:off x="1599997" y="498256"/>
            <a:ext cx="9144000" cy="914400"/>
          </a:xfrm>
        </p:spPr>
        <p:txBody>
          <a:bodyPr anchor="ctr"/>
          <a:lstStyle/>
          <a:p>
            <a:r>
              <a:rPr lang="en-US" b="1" dirty="0"/>
              <a:t>Treatment </a:t>
            </a:r>
            <a:r>
              <a:rPr lang="en-US" dirty="0"/>
              <a:t>continued…</a:t>
            </a:r>
          </a:p>
        </p:txBody>
      </p:sp>
      <p:sp>
        <p:nvSpPr>
          <p:cNvPr id="3" name="Content Placeholder 2">
            <a:extLst>
              <a:ext uri="{FF2B5EF4-FFF2-40B4-BE49-F238E27FC236}">
                <a16:creationId xmlns:a16="http://schemas.microsoft.com/office/drawing/2014/main" id="{91E3B934-209B-E14E-878E-030B732B5598}"/>
              </a:ext>
            </a:extLst>
          </p:cNvPr>
          <p:cNvSpPr>
            <a:spLocks noGrp="1"/>
          </p:cNvSpPr>
          <p:nvPr>
            <p:ph sz="half" idx="1"/>
          </p:nvPr>
        </p:nvSpPr>
        <p:spPr>
          <a:xfrm>
            <a:off x="1565490" y="1570279"/>
            <a:ext cx="5870480" cy="4572000"/>
          </a:xfrm>
        </p:spPr>
        <p:txBody>
          <a:bodyPr>
            <a:normAutofit/>
          </a:bodyPr>
          <a:lstStyle/>
          <a:p>
            <a:r>
              <a:rPr lang="en-US" sz="2400" b="1" dirty="0"/>
              <a:t>Collaboration with Counseling in Developing/Leading Psycho-Educational Groups</a:t>
            </a:r>
          </a:p>
          <a:p>
            <a:pPr lvl="1"/>
            <a:r>
              <a:rPr lang="en-US" sz="2200" dirty="0"/>
              <a:t>Document group referrals in MH section of SHR</a:t>
            </a:r>
          </a:p>
          <a:p>
            <a:pPr lvl="1"/>
            <a:r>
              <a:rPr lang="en-US" sz="2200" dirty="0"/>
              <a:t>Maintain list of groups on center provided by counseling</a:t>
            </a:r>
          </a:p>
          <a:p>
            <a:pPr lvl="1"/>
            <a:r>
              <a:rPr lang="en-US" sz="2200" dirty="0"/>
              <a:t>Document CMHC-led group activities using the MH Progress Note or SOAP/DAP format in the MH section of the SHR</a:t>
            </a:r>
          </a:p>
          <a:p>
            <a:pPr marL="457200" lvl="1" indent="0">
              <a:buNone/>
            </a:pPr>
            <a:endParaRPr lang="en-US" dirty="0"/>
          </a:p>
        </p:txBody>
      </p:sp>
      <p:pic>
        <p:nvPicPr>
          <p:cNvPr id="1026" name="Picture 2" descr="Helping Kids Manage Anxiety &amp; OCD | McLean Anxiety Mastery Program (MAMP)">
            <a:extLst>
              <a:ext uri="{FF2B5EF4-FFF2-40B4-BE49-F238E27FC236}">
                <a16:creationId xmlns:a16="http://schemas.microsoft.com/office/drawing/2014/main" id="{6BB2A353-179F-2849-A5D4-125C9737F4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73084" y="1570279"/>
            <a:ext cx="4153435" cy="35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8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8B70-E9C3-864A-ACFB-1720F97DD2BB}"/>
              </a:ext>
            </a:extLst>
          </p:cNvPr>
          <p:cNvSpPr>
            <a:spLocks noGrp="1"/>
          </p:cNvSpPr>
          <p:nvPr>
            <p:ph type="body" sz="half" idx="2"/>
          </p:nvPr>
        </p:nvSpPr>
        <p:spPr>
          <a:xfrm>
            <a:off x="1627518" y="1642523"/>
            <a:ext cx="4572000" cy="4206240"/>
          </a:xfrm>
        </p:spPr>
        <p:txBody>
          <a:bodyPr>
            <a:normAutofit/>
          </a:bodyPr>
          <a:lstStyle/>
          <a:p>
            <a:r>
              <a:rPr lang="en-US" sz="2400" b="1" dirty="0"/>
              <a:t>Objectives:</a:t>
            </a:r>
          </a:p>
          <a:p>
            <a:pPr marL="285750" indent="-285750">
              <a:buFont typeface="Arial" panose="020B0604020202020204" pitchFamily="34" charset="0"/>
              <a:buChar char="•"/>
            </a:pPr>
            <a:r>
              <a:rPr lang="en-US" sz="2400" dirty="0"/>
              <a:t>Identify two ways to document mental health chronic care management </a:t>
            </a:r>
          </a:p>
          <a:p>
            <a:pPr marL="285750" indent="-285750">
              <a:buFont typeface="Arial" panose="020B0604020202020204" pitchFamily="34" charset="0"/>
              <a:buChar char="•"/>
            </a:pPr>
            <a:r>
              <a:rPr lang="en-US" sz="2400" dirty="0"/>
              <a:t>Describe how to document clinical information from meetings with counselors</a:t>
            </a:r>
          </a:p>
          <a:p>
            <a:pPr marL="285750" lvl="0" indent="-285750">
              <a:buFont typeface="Arial" panose="020B0604020202020204" pitchFamily="34" charset="0"/>
              <a:buChar char="•"/>
            </a:pPr>
            <a:r>
              <a:rPr lang="en-US" sz="2400" dirty="0"/>
              <a:t>Identify ways to document your promotion, prevention and consultation activities</a:t>
            </a:r>
          </a:p>
        </p:txBody>
      </p:sp>
      <p:sp>
        <p:nvSpPr>
          <p:cNvPr id="6" name="TextBox 5">
            <a:extLst>
              <a:ext uri="{FF2B5EF4-FFF2-40B4-BE49-F238E27FC236}">
                <a16:creationId xmlns:a16="http://schemas.microsoft.com/office/drawing/2014/main" id="{D307D840-5564-614E-ACEE-A17BF03B045E}"/>
              </a:ext>
            </a:extLst>
          </p:cNvPr>
          <p:cNvSpPr txBox="1"/>
          <p:nvPr/>
        </p:nvSpPr>
        <p:spPr>
          <a:xfrm>
            <a:off x="1627518" y="5996898"/>
            <a:ext cx="10040751" cy="646331"/>
          </a:xfrm>
          <a:prstGeom prst="rect">
            <a:avLst/>
          </a:prstGeom>
          <a:noFill/>
        </p:spPr>
        <p:txBody>
          <a:bodyPr wrap="square" rtlCol="0">
            <a:spAutoFit/>
          </a:bodyPr>
          <a:lstStyle/>
          <a:p>
            <a:r>
              <a:rPr lang="en-US" dirty="0"/>
              <a:t>**Caveat: This webinar will focus on key, but not all, documentation areas — refer to the PRH, DRG, CMHC Orientation webinars, and HW website for additional guidance.</a:t>
            </a:r>
          </a:p>
        </p:txBody>
      </p:sp>
      <p:pic>
        <p:nvPicPr>
          <p:cNvPr id="1026" name="Picture 2" descr="If You Didn't Document It It Never Happened: Lined Journal: The Thoughtful  Gift Card Alternative by Purple House Press">
            <a:extLst>
              <a:ext uri="{FF2B5EF4-FFF2-40B4-BE49-F238E27FC236}">
                <a16:creationId xmlns:a16="http://schemas.microsoft.com/office/drawing/2014/main" id="{B9C712F9-E864-C947-8292-7BEBAC90A1B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4070"/>
          <a:stretch/>
        </p:blipFill>
        <p:spPr bwMode="auto">
          <a:xfrm>
            <a:off x="6888786" y="1642523"/>
            <a:ext cx="3762372" cy="38913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F34F601D-586E-44CE-A6D3-F3B2D400D989}"/>
              </a:ext>
            </a:extLst>
          </p:cNvPr>
          <p:cNvSpPr>
            <a:spLocks noGrp="1"/>
          </p:cNvSpPr>
          <p:nvPr>
            <p:ph type="title"/>
          </p:nvPr>
        </p:nvSpPr>
        <p:spPr>
          <a:xfrm>
            <a:off x="1627518" y="221150"/>
            <a:ext cx="9144000" cy="1280160"/>
          </a:xfrm>
        </p:spPr>
        <p:txBody>
          <a:bodyPr anchor="ctr">
            <a:noAutofit/>
          </a:bodyPr>
          <a:lstStyle/>
          <a:p>
            <a:r>
              <a:rPr lang="en-US" sz="3000" dirty="0"/>
              <a:t>How to Meet PRH Documentation Requirements for the Mental Health and Wellness Program</a:t>
            </a:r>
          </a:p>
        </p:txBody>
      </p:sp>
    </p:spTree>
    <p:extLst>
      <p:ext uri="{BB962C8B-B14F-4D97-AF65-F5344CB8AC3E}">
        <p14:creationId xmlns:p14="http://schemas.microsoft.com/office/powerpoint/2010/main" val="422096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420C-1BCD-FC47-9010-70D6D9B53F75}"/>
              </a:ext>
            </a:extLst>
          </p:cNvPr>
          <p:cNvSpPr>
            <a:spLocks noGrp="1"/>
          </p:cNvSpPr>
          <p:nvPr>
            <p:ph type="title"/>
          </p:nvPr>
        </p:nvSpPr>
        <p:spPr>
          <a:xfrm>
            <a:off x="1591167" y="495996"/>
            <a:ext cx="9144000" cy="914400"/>
          </a:xfrm>
        </p:spPr>
        <p:txBody>
          <a:bodyPr anchor="ctr"/>
          <a:lstStyle/>
          <a:p>
            <a:r>
              <a:rPr lang="en-US" b="1" dirty="0"/>
              <a:t>Treatment </a:t>
            </a:r>
            <a:r>
              <a:rPr lang="en-US" dirty="0"/>
              <a:t>continued…</a:t>
            </a:r>
          </a:p>
        </p:txBody>
      </p:sp>
      <p:sp>
        <p:nvSpPr>
          <p:cNvPr id="3" name="Content Placeholder 2">
            <a:extLst>
              <a:ext uri="{FF2B5EF4-FFF2-40B4-BE49-F238E27FC236}">
                <a16:creationId xmlns:a16="http://schemas.microsoft.com/office/drawing/2014/main" id="{2ED24F2E-B2AB-174A-B62F-47D82B47A16F}"/>
              </a:ext>
            </a:extLst>
          </p:cNvPr>
          <p:cNvSpPr>
            <a:spLocks noGrp="1"/>
          </p:cNvSpPr>
          <p:nvPr>
            <p:ph idx="1"/>
          </p:nvPr>
        </p:nvSpPr>
        <p:spPr>
          <a:xfrm>
            <a:off x="1556660" y="1393143"/>
            <a:ext cx="5827245" cy="5399216"/>
          </a:xfrm>
        </p:spPr>
        <p:txBody>
          <a:bodyPr>
            <a:normAutofit/>
          </a:bodyPr>
          <a:lstStyle/>
          <a:p>
            <a:pPr marL="0" indent="0">
              <a:buNone/>
            </a:pPr>
            <a:r>
              <a:rPr lang="en-US" sz="2000" b="1" dirty="0"/>
              <a:t>Case Management: </a:t>
            </a:r>
            <a:r>
              <a:rPr lang="en-US" sz="2000" dirty="0"/>
              <a:t>Information exchange between staff</a:t>
            </a:r>
          </a:p>
          <a:p>
            <a:pPr marL="465138" lvl="1"/>
            <a:r>
              <a:rPr lang="en-US" sz="2000" b="1" dirty="0"/>
              <a:t>Documentation of Case Conferences with Counselors</a:t>
            </a:r>
          </a:p>
          <a:p>
            <a:pPr marL="741363" lvl="2" indent="-296863"/>
            <a:r>
              <a:rPr lang="en-US" sz="2000" dirty="0"/>
              <a:t>Binder with Meeting Minutes including sign-in sheet and students/topics discussed</a:t>
            </a:r>
          </a:p>
          <a:p>
            <a:pPr marL="741363" lvl="2" indent="-296863"/>
            <a:r>
              <a:rPr lang="en-US" sz="2000" dirty="0"/>
              <a:t>Documentation of clinically relevant material discussed must also be filed in SHR</a:t>
            </a:r>
          </a:p>
          <a:p>
            <a:pPr marL="966788" lvl="3"/>
            <a:r>
              <a:rPr lang="en-US" sz="1800" dirty="0"/>
              <a:t>Use Documentation of Case Management and Feedback Form, or</a:t>
            </a:r>
          </a:p>
          <a:p>
            <a:pPr marL="966788" lvl="3"/>
            <a:r>
              <a:rPr lang="en-US" sz="1800" dirty="0"/>
              <a:t>Progress note/pre-printed adhesive labels that allow room for brief update, signature and date</a:t>
            </a:r>
          </a:p>
          <a:p>
            <a:pPr lvl="2"/>
            <a:endParaRPr lang="en-US" sz="1800" dirty="0"/>
          </a:p>
          <a:p>
            <a:pPr marL="457200" lvl="1" indent="0">
              <a:buNone/>
            </a:pPr>
            <a:endParaRPr lang="en-US" sz="2000" b="1" dirty="0"/>
          </a:p>
        </p:txBody>
      </p:sp>
      <p:sp>
        <p:nvSpPr>
          <p:cNvPr id="5" name="TextBox 4">
            <a:extLst>
              <a:ext uri="{FF2B5EF4-FFF2-40B4-BE49-F238E27FC236}">
                <a16:creationId xmlns:a16="http://schemas.microsoft.com/office/drawing/2014/main" id="{702D77C2-E973-2246-B731-1D989D56A30D}"/>
              </a:ext>
            </a:extLst>
          </p:cNvPr>
          <p:cNvSpPr txBox="1"/>
          <p:nvPr/>
        </p:nvSpPr>
        <p:spPr>
          <a:xfrm>
            <a:off x="7470171" y="1387410"/>
            <a:ext cx="3665838" cy="1785104"/>
          </a:xfrm>
          <a:prstGeom prst="rect">
            <a:avLst/>
          </a:prstGeom>
          <a:noFill/>
          <a:ln>
            <a:solidFill>
              <a:schemeClr val="accent1">
                <a:lumMod val="75000"/>
              </a:schemeClr>
            </a:solidFill>
          </a:ln>
        </p:spPr>
        <p:txBody>
          <a:bodyPr wrap="square" rtlCol="0">
            <a:spAutoFit/>
          </a:bodyPr>
          <a:lstStyle/>
          <a:p>
            <a:r>
              <a:rPr lang="en-US" sz="2000" dirty="0"/>
              <a:t>Case Management Meeting</a:t>
            </a:r>
          </a:p>
          <a:p>
            <a:r>
              <a:rPr lang="en-US" sz="1400" dirty="0">
                <a:latin typeface="Lucida Handwriting" pitchFamily="66" charset="0"/>
              </a:rPr>
              <a:t>Student continues to attend anger mgt. group and is doing well. No further MH services needed at this time.</a:t>
            </a:r>
          </a:p>
          <a:p>
            <a:r>
              <a:rPr lang="en-US" sz="1400" dirty="0">
                <a:latin typeface="Lucida Handwriting" pitchFamily="66" charset="0"/>
              </a:rPr>
              <a:t>     9/20/2021  CMHC, PhD  </a:t>
            </a:r>
          </a:p>
        </p:txBody>
      </p:sp>
      <p:pic>
        <p:nvPicPr>
          <p:cNvPr id="7" name="Picture 6" descr="Graphical user interface, text, application, email&#10;&#10;Description automatically generated">
            <a:extLst>
              <a:ext uri="{FF2B5EF4-FFF2-40B4-BE49-F238E27FC236}">
                <a16:creationId xmlns:a16="http://schemas.microsoft.com/office/drawing/2014/main" id="{42BD514A-2E5D-BE47-9EB2-EFE32405C3BD}"/>
              </a:ext>
            </a:extLst>
          </p:cNvPr>
          <p:cNvPicPr>
            <a:picLocks noChangeAspect="1"/>
          </p:cNvPicPr>
          <p:nvPr/>
        </p:nvPicPr>
        <p:blipFill>
          <a:blip r:embed="rId3"/>
          <a:stretch>
            <a:fillRect/>
          </a:stretch>
        </p:blipFill>
        <p:spPr>
          <a:xfrm>
            <a:off x="7470171" y="3717928"/>
            <a:ext cx="4640428" cy="2333878"/>
          </a:xfrm>
          <a:prstGeom prst="rect">
            <a:avLst/>
          </a:prstGeom>
        </p:spPr>
      </p:pic>
    </p:spTree>
    <p:extLst>
      <p:ext uri="{BB962C8B-B14F-4D97-AF65-F5344CB8AC3E}">
        <p14:creationId xmlns:p14="http://schemas.microsoft.com/office/powerpoint/2010/main" val="43165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420C-1BCD-FC47-9010-70D6D9B53F75}"/>
              </a:ext>
            </a:extLst>
          </p:cNvPr>
          <p:cNvSpPr>
            <a:spLocks noGrp="1"/>
          </p:cNvSpPr>
          <p:nvPr>
            <p:ph type="title"/>
          </p:nvPr>
        </p:nvSpPr>
        <p:spPr>
          <a:xfrm>
            <a:off x="1604566" y="517583"/>
            <a:ext cx="9144000" cy="914400"/>
          </a:xfrm>
        </p:spPr>
        <p:txBody>
          <a:bodyPr anchor="ctr"/>
          <a:lstStyle/>
          <a:p>
            <a:r>
              <a:rPr lang="en-US" b="1" dirty="0"/>
              <a:t>Treatment </a:t>
            </a:r>
            <a:r>
              <a:rPr lang="en-US" dirty="0"/>
              <a:t>continued…</a:t>
            </a:r>
          </a:p>
        </p:txBody>
      </p:sp>
      <p:sp>
        <p:nvSpPr>
          <p:cNvPr id="3" name="Content Placeholder 2">
            <a:extLst>
              <a:ext uri="{FF2B5EF4-FFF2-40B4-BE49-F238E27FC236}">
                <a16:creationId xmlns:a16="http://schemas.microsoft.com/office/drawing/2014/main" id="{2ED24F2E-B2AB-174A-B62F-47D82B47A16F}"/>
              </a:ext>
            </a:extLst>
          </p:cNvPr>
          <p:cNvSpPr>
            <a:spLocks noGrp="1"/>
          </p:cNvSpPr>
          <p:nvPr>
            <p:ph idx="1"/>
          </p:nvPr>
        </p:nvSpPr>
        <p:spPr>
          <a:xfrm>
            <a:off x="1604566" y="1496131"/>
            <a:ext cx="6090196" cy="5194687"/>
          </a:xfrm>
        </p:spPr>
        <p:txBody>
          <a:bodyPr>
            <a:normAutofit lnSpcReduction="10000"/>
          </a:bodyPr>
          <a:lstStyle/>
          <a:p>
            <a:pPr marL="0" indent="0">
              <a:buNone/>
            </a:pPr>
            <a:r>
              <a:rPr lang="en-US" sz="2200" dirty="0"/>
              <a:t>Case Management, continued: </a:t>
            </a:r>
          </a:p>
          <a:p>
            <a:pPr marL="517525" lvl="1"/>
            <a:r>
              <a:rPr lang="en-US" sz="2200" dirty="0"/>
              <a:t>Written Referral and Feedback System for On-Center Care</a:t>
            </a:r>
          </a:p>
          <a:p>
            <a:pPr marL="966788" lvl="2"/>
            <a:r>
              <a:rPr lang="en-US" sz="1800" dirty="0"/>
              <a:t>Use the Mental Health Referral and Feedback Form—</a:t>
            </a:r>
          </a:p>
          <a:p>
            <a:pPr marL="1379538" lvl="3"/>
            <a:r>
              <a:rPr lang="en-US" sz="1600" dirty="0"/>
              <a:t>Include Feedback to Referral and file in SHR</a:t>
            </a:r>
          </a:p>
          <a:p>
            <a:pPr marL="1379538" lvl="3"/>
            <a:r>
              <a:rPr lang="en-US" sz="1600" dirty="0"/>
              <a:t>Follow up on feedback in case management meeting, if indicated</a:t>
            </a:r>
          </a:p>
          <a:p>
            <a:pPr marL="517525" lvl="1"/>
            <a:r>
              <a:rPr lang="en-US" sz="2200" dirty="0"/>
              <a:t>Referral for Off-Center Care</a:t>
            </a:r>
          </a:p>
          <a:p>
            <a:pPr marL="966788" lvl="2"/>
            <a:r>
              <a:rPr lang="en-US" sz="1800" dirty="0"/>
              <a:t>Request student sign ROI</a:t>
            </a:r>
          </a:p>
          <a:p>
            <a:pPr marL="966788" lvl="2"/>
            <a:r>
              <a:rPr lang="en-US" sz="1800" dirty="0"/>
              <a:t>Use the Off-Center Appointment Verification and Feedback Form</a:t>
            </a:r>
          </a:p>
          <a:p>
            <a:pPr marL="966788" lvl="2"/>
            <a:r>
              <a:rPr lang="en-US" sz="1800" dirty="0"/>
              <a:t>Work with HWD to develop system of documenting information from off-center visits in SHR</a:t>
            </a:r>
          </a:p>
          <a:p>
            <a:pPr lvl="2"/>
            <a:endParaRPr lang="en-US" dirty="0"/>
          </a:p>
          <a:p>
            <a:pPr lvl="2"/>
            <a:endParaRPr lang="en-US" sz="1600" dirty="0"/>
          </a:p>
        </p:txBody>
      </p:sp>
      <p:pic>
        <p:nvPicPr>
          <p:cNvPr id="6" name="Picture 5" descr="Table&#10;&#10;Description automatically generated">
            <a:extLst>
              <a:ext uri="{FF2B5EF4-FFF2-40B4-BE49-F238E27FC236}">
                <a16:creationId xmlns:a16="http://schemas.microsoft.com/office/drawing/2014/main" id="{FD19956D-A8D3-C247-9376-A497FD6BE78A}"/>
              </a:ext>
            </a:extLst>
          </p:cNvPr>
          <p:cNvPicPr>
            <a:picLocks noChangeAspect="1"/>
          </p:cNvPicPr>
          <p:nvPr/>
        </p:nvPicPr>
        <p:blipFill>
          <a:blip r:embed="rId3"/>
          <a:stretch>
            <a:fillRect/>
          </a:stretch>
        </p:blipFill>
        <p:spPr>
          <a:xfrm>
            <a:off x="7838168" y="327588"/>
            <a:ext cx="4057122" cy="3370029"/>
          </a:xfrm>
          <a:prstGeom prst="rect">
            <a:avLst/>
          </a:prstGeom>
        </p:spPr>
      </p:pic>
      <p:pic>
        <p:nvPicPr>
          <p:cNvPr id="9" name="Picture 8" descr="Table&#10;&#10;Description automatically generated with low confidence">
            <a:extLst>
              <a:ext uri="{FF2B5EF4-FFF2-40B4-BE49-F238E27FC236}">
                <a16:creationId xmlns:a16="http://schemas.microsoft.com/office/drawing/2014/main" id="{0F1B3830-26C0-0546-B8A3-BB1A9611DA94}"/>
              </a:ext>
            </a:extLst>
          </p:cNvPr>
          <p:cNvPicPr>
            <a:picLocks noChangeAspect="1"/>
          </p:cNvPicPr>
          <p:nvPr/>
        </p:nvPicPr>
        <p:blipFill>
          <a:blip r:embed="rId4"/>
          <a:stretch>
            <a:fillRect/>
          </a:stretch>
        </p:blipFill>
        <p:spPr>
          <a:xfrm>
            <a:off x="7838168" y="3877672"/>
            <a:ext cx="3844872" cy="2842523"/>
          </a:xfrm>
          <a:prstGeom prst="rect">
            <a:avLst/>
          </a:prstGeom>
        </p:spPr>
      </p:pic>
    </p:spTree>
    <p:extLst>
      <p:ext uri="{BB962C8B-B14F-4D97-AF65-F5344CB8AC3E}">
        <p14:creationId xmlns:p14="http://schemas.microsoft.com/office/powerpoint/2010/main" val="93324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A25A-DA62-004F-AF26-AE91D089EDFD}"/>
              </a:ext>
            </a:extLst>
          </p:cNvPr>
          <p:cNvSpPr>
            <a:spLocks noGrp="1"/>
          </p:cNvSpPr>
          <p:nvPr>
            <p:ph type="title"/>
          </p:nvPr>
        </p:nvSpPr>
        <p:spPr>
          <a:xfrm>
            <a:off x="1640860" y="501288"/>
            <a:ext cx="9144000" cy="914400"/>
          </a:xfrm>
        </p:spPr>
        <p:txBody>
          <a:bodyPr anchor="ctr"/>
          <a:lstStyle/>
          <a:p>
            <a:r>
              <a:rPr lang="en-US" b="1" dirty="0"/>
              <a:t>Treatment </a:t>
            </a:r>
            <a:r>
              <a:rPr lang="en-US" dirty="0"/>
              <a:t>continued…</a:t>
            </a:r>
          </a:p>
        </p:txBody>
      </p:sp>
      <p:sp>
        <p:nvSpPr>
          <p:cNvPr id="3" name="Content Placeholder 2">
            <a:extLst>
              <a:ext uri="{FF2B5EF4-FFF2-40B4-BE49-F238E27FC236}">
                <a16:creationId xmlns:a16="http://schemas.microsoft.com/office/drawing/2014/main" id="{BD648850-9174-3646-8F5C-C0B6B22BBFA7}"/>
              </a:ext>
            </a:extLst>
          </p:cNvPr>
          <p:cNvSpPr>
            <a:spLocks noGrp="1"/>
          </p:cNvSpPr>
          <p:nvPr>
            <p:ph sz="half" idx="1"/>
          </p:nvPr>
        </p:nvSpPr>
        <p:spPr>
          <a:xfrm>
            <a:off x="1313056" y="1474291"/>
            <a:ext cx="5128050" cy="3200400"/>
          </a:xfrm>
        </p:spPr>
        <p:txBody>
          <a:bodyPr>
            <a:noAutofit/>
          </a:bodyPr>
          <a:lstStyle/>
          <a:p>
            <a:pPr marL="0" indent="0">
              <a:buNone/>
            </a:pPr>
            <a:r>
              <a:rPr lang="en-US" sz="2000" b="1" dirty="0"/>
              <a:t>Chronic Care Management</a:t>
            </a:r>
          </a:p>
          <a:p>
            <a:r>
              <a:rPr lang="en-US" sz="2000" dirty="0"/>
              <a:t>PRH 2.3, R2 requires monitoring of students identified as having chronic health problems. </a:t>
            </a:r>
          </a:p>
          <a:p>
            <a:r>
              <a:rPr lang="en-US" sz="2000" dirty="0"/>
              <a:t>Mental health care management is NOT a single, specific document or form—it is the ongoing, individualized documentation of care received by the student in the SHR.</a:t>
            </a:r>
          </a:p>
        </p:txBody>
      </p:sp>
      <p:sp>
        <p:nvSpPr>
          <p:cNvPr id="4" name="Content Placeholder 3">
            <a:extLst>
              <a:ext uri="{FF2B5EF4-FFF2-40B4-BE49-F238E27FC236}">
                <a16:creationId xmlns:a16="http://schemas.microsoft.com/office/drawing/2014/main" id="{92D65758-9DA6-7741-971F-083DDC633E9B}"/>
              </a:ext>
            </a:extLst>
          </p:cNvPr>
          <p:cNvSpPr>
            <a:spLocks noGrp="1"/>
          </p:cNvSpPr>
          <p:nvPr>
            <p:ph sz="half" idx="2"/>
          </p:nvPr>
        </p:nvSpPr>
        <p:spPr>
          <a:xfrm>
            <a:off x="6576847" y="1474291"/>
            <a:ext cx="5448376" cy="5081784"/>
          </a:xfrm>
        </p:spPr>
        <p:txBody>
          <a:bodyPr>
            <a:noAutofit/>
          </a:bodyPr>
          <a:lstStyle/>
          <a:p>
            <a:pPr marL="0" indent="0" algn="ctr">
              <a:buNone/>
            </a:pPr>
            <a:r>
              <a:rPr lang="en-US" sz="1700" b="1" dirty="0">
                <a:solidFill>
                  <a:schemeClr val="tx1"/>
                </a:solidFill>
              </a:rPr>
              <a:t>Examples of Chronic Care Management</a:t>
            </a:r>
            <a:endParaRPr lang="en-US" sz="1700" dirty="0"/>
          </a:p>
          <a:p>
            <a:r>
              <a:rPr lang="en-US" sz="1700" dirty="0"/>
              <a:t>Provider completed CCMP may give background and help guide care/interventions at entry</a:t>
            </a:r>
          </a:p>
          <a:p>
            <a:r>
              <a:rPr lang="en-US" sz="1700" dirty="0"/>
              <a:t>Student At A Glance (Problem List) will identify diagnoses</a:t>
            </a:r>
          </a:p>
          <a:p>
            <a:r>
              <a:rPr lang="en-US" sz="1700" dirty="0"/>
              <a:t>CCMP Student Fact Sheets might help student understand their diagnosis</a:t>
            </a:r>
          </a:p>
          <a:p>
            <a:r>
              <a:rPr lang="en-US" sz="1700" dirty="0"/>
              <a:t>Diagnostic intake</a:t>
            </a:r>
          </a:p>
          <a:p>
            <a:r>
              <a:rPr lang="en-US" sz="1700" dirty="0"/>
              <a:t>Standardized assessment measures (e.g., GAD7, PHQ9)</a:t>
            </a:r>
          </a:p>
          <a:p>
            <a:r>
              <a:rPr lang="en-US" sz="1700" dirty="0"/>
              <a:t>Progress Notes</a:t>
            </a:r>
          </a:p>
          <a:p>
            <a:r>
              <a:rPr lang="en-US" sz="1700" dirty="0"/>
              <a:t>Consultations with on/off center providers (e.g., case management activities)</a:t>
            </a:r>
          </a:p>
          <a:p>
            <a:r>
              <a:rPr lang="en-US" sz="1700" dirty="0"/>
              <a:t>Referrals to center groups</a:t>
            </a:r>
          </a:p>
        </p:txBody>
      </p:sp>
      <p:pic>
        <p:nvPicPr>
          <p:cNvPr id="2050" name="Picture 2" descr="What is a Mental Health Case Manager, His Role, And Responsibilities?">
            <a:extLst>
              <a:ext uri="{FF2B5EF4-FFF2-40B4-BE49-F238E27FC236}">
                <a16:creationId xmlns:a16="http://schemas.microsoft.com/office/drawing/2014/main" id="{08C9489A-7403-1347-9F06-467EA1AAF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631" y="4684970"/>
            <a:ext cx="3592285"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78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C2F2-3AD4-8543-A74F-9E1ED57ACDE3}"/>
              </a:ext>
            </a:extLst>
          </p:cNvPr>
          <p:cNvSpPr>
            <a:spLocks noGrp="1"/>
          </p:cNvSpPr>
          <p:nvPr>
            <p:ph type="title"/>
          </p:nvPr>
        </p:nvSpPr>
        <p:spPr>
          <a:xfrm>
            <a:off x="1649449" y="321692"/>
            <a:ext cx="9144000" cy="1280890"/>
          </a:xfrm>
        </p:spPr>
        <p:txBody>
          <a:bodyPr/>
          <a:lstStyle/>
          <a:p>
            <a:r>
              <a:rPr lang="en-US" dirty="0"/>
              <a:t>Mental Health and Wellness Program</a:t>
            </a:r>
            <a:br>
              <a:rPr lang="en-US" dirty="0"/>
            </a:br>
            <a:r>
              <a:rPr lang="en-US" dirty="0"/>
              <a:t>PRH Chapter 2.3, R4</a:t>
            </a:r>
          </a:p>
        </p:txBody>
      </p:sp>
      <p:sp>
        <p:nvSpPr>
          <p:cNvPr id="7" name="Oval 6">
            <a:extLst>
              <a:ext uri="{FF2B5EF4-FFF2-40B4-BE49-F238E27FC236}">
                <a16:creationId xmlns:a16="http://schemas.microsoft.com/office/drawing/2014/main" id="{15EB149C-9259-7349-8E8D-B244D624D3DF}"/>
              </a:ext>
            </a:extLst>
          </p:cNvPr>
          <p:cNvSpPr/>
          <p:nvPr/>
        </p:nvSpPr>
        <p:spPr>
          <a:xfrm>
            <a:off x="4931937" y="2726531"/>
            <a:ext cx="2786062" cy="2528887"/>
          </a:xfrm>
          <a:prstGeom prst="ellipse">
            <a:avLst/>
          </a:prstGeom>
          <a:solidFill>
            <a:schemeClr val="accent1">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Mental Health &amp; Wellness Program</a:t>
            </a:r>
          </a:p>
          <a:p>
            <a:pPr algn="ctr"/>
            <a:r>
              <a:rPr lang="en-US" dirty="0"/>
              <a:t>PRH 2.3, R4</a:t>
            </a:r>
          </a:p>
        </p:txBody>
      </p:sp>
      <p:sp>
        <p:nvSpPr>
          <p:cNvPr id="16" name="Oval 15">
            <a:extLst>
              <a:ext uri="{FF2B5EF4-FFF2-40B4-BE49-F238E27FC236}">
                <a16:creationId xmlns:a16="http://schemas.microsoft.com/office/drawing/2014/main" id="{615C60B9-2290-F148-91DE-F64246FE831B}"/>
              </a:ext>
            </a:extLst>
          </p:cNvPr>
          <p:cNvSpPr/>
          <p:nvPr/>
        </p:nvSpPr>
        <p:spPr>
          <a:xfrm>
            <a:off x="3057247" y="3307556"/>
            <a:ext cx="2207759"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Treatment</a:t>
            </a:r>
          </a:p>
          <a:p>
            <a:pPr algn="ctr"/>
            <a:r>
              <a:rPr lang="en-US" b="1" dirty="0">
                <a:ln w="12700">
                  <a:solidFill>
                    <a:schemeClr val="accent2"/>
                  </a:solidFill>
                  <a:prstDash val="solid"/>
                </a:ln>
                <a:solidFill>
                  <a:schemeClr val="tx1"/>
                </a:solidFill>
              </a:rPr>
              <a:t>(d)</a:t>
            </a:r>
          </a:p>
        </p:txBody>
      </p:sp>
      <p:sp>
        <p:nvSpPr>
          <p:cNvPr id="18" name="Oval 17">
            <a:extLst>
              <a:ext uri="{FF2B5EF4-FFF2-40B4-BE49-F238E27FC236}">
                <a16:creationId xmlns:a16="http://schemas.microsoft.com/office/drawing/2014/main" id="{7298DC3C-E3A8-8C46-A591-CC26A5D0C55F}"/>
              </a:ext>
            </a:extLst>
          </p:cNvPr>
          <p:cNvSpPr/>
          <p:nvPr/>
        </p:nvSpPr>
        <p:spPr>
          <a:xfrm>
            <a:off x="7532621" y="3224200"/>
            <a:ext cx="2081321"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Assessment</a:t>
            </a:r>
          </a:p>
          <a:p>
            <a:pPr algn="ctr"/>
            <a:r>
              <a:rPr lang="en-US" b="1" dirty="0">
                <a:ln w="12700">
                  <a:solidFill>
                    <a:schemeClr val="accent2"/>
                  </a:solidFill>
                  <a:prstDash val="solid"/>
                </a:ln>
                <a:solidFill>
                  <a:schemeClr val="tx1"/>
                </a:solidFill>
              </a:rPr>
              <a:t>(b)</a:t>
            </a:r>
          </a:p>
        </p:txBody>
      </p:sp>
      <p:sp>
        <p:nvSpPr>
          <p:cNvPr id="20" name="Oval 19">
            <a:extLst>
              <a:ext uri="{FF2B5EF4-FFF2-40B4-BE49-F238E27FC236}">
                <a16:creationId xmlns:a16="http://schemas.microsoft.com/office/drawing/2014/main" id="{D348C3F2-36EB-2940-BCE9-38D47E662776}"/>
              </a:ext>
            </a:extLst>
          </p:cNvPr>
          <p:cNvSpPr/>
          <p:nvPr/>
        </p:nvSpPr>
        <p:spPr>
          <a:xfrm>
            <a:off x="5431999" y="1593057"/>
            <a:ext cx="1785938" cy="1709738"/>
          </a:xfrm>
          <a:prstGeom prst="ellipse">
            <a:avLst/>
          </a:prstGeom>
          <a:solidFill>
            <a:srgbClr val="FFFF00">
              <a:alpha val="82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General Emphasis</a:t>
            </a:r>
          </a:p>
          <a:p>
            <a:pPr algn="ctr"/>
            <a:r>
              <a:rPr lang="en-US" b="1" dirty="0">
                <a:ln w="12700">
                  <a:solidFill>
                    <a:schemeClr val="accent2"/>
                  </a:solidFill>
                  <a:prstDash val="solid"/>
                </a:ln>
                <a:solidFill>
                  <a:schemeClr val="tx1"/>
                </a:solidFill>
              </a:rPr>
              <a:t>(a)</a:t>
            </a:r>
          </a:p>
        </p:txBody>
      </p:sp>
      <p:sp>
        <p:nvSpPr>
          <p:cNvPr id="22" name="Oval 21">
            <a:extLst>
              <a:ext uri="{FF2B5EF4-FFF2-40B4-BE49-F238E27FC236}">
                <a16:creationId xmlns:a16="http://schemas.microsoft.com/office/drawing/2014/main" id="{A5CC271B-4E0C-2846-82A7-81139B93955C}"/>
              </a:ext>
            </a:extLst>
          </p:cNvPr>
          <p:cNvSpPr/>
          <p:nvPr/>
        </p:nvSpPr>
        <p:spPr>
          <a:xfrm>
            <a:off x="5284307" y="4933938"/>
            <a:ext cx="2081321" cy="1909769"/>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Mental Health Promotion/Education</a:t>
            </a:r>
          </a:p>
          <a:p>
            <a:pPr algn="ctr"/>
            <a:r>
              <a:rPr lang="en-US" b="1" dirty="0">
                <a:ln w="12700">
                  <a:solidFill>
                    <a:schemeClr val="accent2"/>
                  </a:solidFill>
                  <a:prstDash val="solid"/>
                </a:ln>
                <a:solidFill>
                  <a:schemeClr val="tx1"/>
                </a:solidFill>
              </a:rPr>
              <a:t>(c)</a:t>
            </a:r>
          </a:p>
        </p:txBody>
      </p:sp>
    </p:spTree>
    <p:extLst>
      <p:ext uri="{BB962C8B-B14F-4D97-AF65-F5344CB8AC3E}">
        <p14:creationId xmlns:p14="http://schemas.microsoft.com/office/powerpoint/2010/main" val="234170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53E-BB3A-094C-BB41-07B52886868A}"/>
              </a:ext>
            </a:extLst>
          </p:cNvPr>
          <p:cNvSpPr>
            <a:spLocks noGrp="1"/>
          </p:cNvSpPr>
          <p:nvPr>
            <p:ph type="title"/>
          </p:nvPr>
        </p:nvSpPr>
        <p:spPr>
          <a:xfrm>
            <a:off x="1607254" y="321066"/>
            <a:ext cx="9144000" cy="1280890"/>
          </a:xfrm>
        </p:spPr>
        <p:txBody>
          <a:bodyPr>
            <a:normAutofit/>
          </a:bodyPr>
          <a:lstStyle/>
          <a:p>
            <a:r>
              <a:rPr lang="en-US" dirty="0"/>
              <a:t>Mental Health and Wellness Program</a:t>
            </a:r>
            <a:br>
              <a:rPr lang="en-US" dirty="0"/>
            </a:br>
            <a:r>
              <a:rPr lang="en-US" b="1" dirty="0"/>
              <a:t>Crisis Intervention</a:t>
            </a:r>
          </a:p>
        </p:txBody>
      </p:sp>
      <p:sp>
        <p:nvSpPr>
          <p:cNvPr id="3" name="Content Placeholder 2">
            <a:extLst>
              <a:ext uri="{FF2B5EF4-FFF2-40B4-BE49-F238E27FC236}">
                <a16:creationId xmlns:a16="http://schemas.microsoft.com/office/drawing/2014/main" id="{91E3B934-209B-E14E-878E-030B732B5598}"/>
              </a:ext>
            </a:extLst>
          </p:cNvPr>
          <p:cNvSpPr>
            <a:spLocks noGrp="1"/>
          </p:cNvSpPr>
          <p:nvPr>
            <p:ph sz="half" idx="1"/>
          </p:nvPr>
        </p:nvSpPr>
        <p:spPr>
          <a:xfrm>
            <a:off x="1555494" y="1733472"/>
            <a:ext cx="5224867" cy="4572000"/>
          </a:xfrm>
        </p:spPr>
        <p:txBody>
          <a:bodyPr>
            <a:normAutofit/>
          </a:bodyPr>
          <a:lstStyle/>
          <a:p>
            <a:pPr marL="0" lvl="1" indent="0">
              <a:buNone/>
            </a:pPr>
            <a:r>
              <a:rPr lang="en-US" sz="2000" b="1" dirty="0"/>
              <a:t>Mental Health Emergencies</a:t>
            </a:r>
            <a:endParaRPr lang="en-US" sz="2000" dirty="0"/>
          </a:p>
          <a:p>
            <a:pPr marL="396875" lvl="1"/>
            <a:r>
              <a:rPr lang="en-US" sz="2000" dirty="0"/>
              <a:t>Use the </a:t>
            </a:r>
            <a:r>
              <a:rPr lang="en-US" sz="2000" b="1" dirty="0"/>
              <a:t>Mental Health Emergency Standard Operating Procedure (SOP) </a:t>
            </a:r>
            <a:r>
              <a:rPr lang="en-US" sz="2000" dirty="0"/>
              <a:t>guidance document to develop a center specific plan.</a:t>
            </a:r>
          </a:p>
          <a:p>
            <a:pPr marL="396875" lvl="1"/>
            <a:r>
              <a:rPr lang="en-US" sz="2000" dirty="0"/>
              <a:t>All HW staff interacting with a student who is in crisis should document their findings in the SHR</a:t>
            </a:r>
          </a:p>
          <a:p>
            <a:pPr marL="396875" lvl="1"/>
            <a:r>
              <a:rPr lang="en-US" sz="2000" dirty="0"/>
              <a:t>If the CMHC is not on center during MH emergency, the CMHC should be informed when next on center and document follow-up with the student and/or disposition, as indicated.</a:t>
            </a:r>
          </a:p>
        </p:txBody>
      </p:sp>
      <p:pic>
        <p:nvPicPr>
          <p:cNvPr id="8" name="Content Placeholder 5" descr="Text, letter&#10;&#10;Description automatically generated">
            <a:extLst>
              <a:ext uri="{FF2B5EF4-FFF2-40B4-BE49-F238E27FC236}">
                <a16:creationId xmlns:a16="http://schemas.microsoft.com/office/drawing/2014/main" id="{B0C077BF-A4EB-F242-A9D9-A263373E2B6D}"/>
              </a:ext>
            </a:extLst>
          </p:cNvPr>
          <p:cNvPicPr>
            <a:picLocks noChangeAspect="1"/>
          </p:cNvPicPr>
          <p:nvPr/>
        </p:nvPicPr>
        <p:blipFill>
          <a:blip r:embed="rId4"/>
          <a:stretch>
            <a:fillRect/>
          </a:stretch>
        </p:blipFill>
        <p:spPr>
          <a:xfrm>
            <a:off x="7135318" y="1093392"/>
            <a:ext cx="4815781" cy="5212080"/>
          </a:xfrm>
          <a:prstGeom prst="rect">
            <a:avLst/>
          </a:prstGeom>
        </p:spPr>
      </p:pic>
    </p:spTree>
    <p:extLst>
      <p:ext uri="{BB962C8B-B14F-4D97-AF65-F5344CB8AC3E}">
        <p14:creationId xmlns:p14="http://schemas.microsoft.com/office/powerpoint/2010/main" val="2491909334"/>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53E-BB3A-094C-BB41-07B52886868A}"/>
              </a:ext>
            </a:extLst>
          </p:cNvPr>
          <p:cNvSpPr>
            <a:spLocks noGrp="1"/>
          </p:cNvSpPr>
          <p:nvPr>
            <p:ph type="title"/>
          </p:nvPr>
        </p:nvSpPr>
        <p:spPr>
          <a:xfrm>
            <a:off x="1640155" y="328810"/>
            <a:ext cx="9144000" cy="1280890"/>
          </a:xfrm>
        </p:spPr>
        <p:txBody>
          <a:bodyPr/>
          <a:lstStyle/>
          <a:p>
            <a:r>
              <a:rPr lang="en-US" dirty="0"/>
              <a:t>Mental Health and Wellness Program</a:t>
            </a:r>
            <a:br>
              <a:rPr lang="en-US" dirty="0"/>
            </a:br>
            <a:r>
              <a:rPr lang="en-US" b="1" dirty="0"/>
              <a:t>Crisis Intervention</a:t>
            </a:r>
          </a:p>
        </p:txBody>
      </p:sp>
      <p:sp>
        <p:nvSpPr>
          <p:cNvPr id="3" name="Content Placeholder 2">
            <a:extLst>
              <a:ext uri="{FF2B5EF4-FFF2-40B4-BE49-F238E27FC236}">
                <a16:creationId xmlns:a16="http://schemas.microsoft.com/office/drawing/2014/main" id="{91E3B934-209B-E14E-878E-030B732B5598}"/>
              </a:ext>
            </a:extLst>
          </p:cNvPr>
          <p:cNvSpPr>
            <a:spLocks noGrp="1"/>
          </p:cNvSpPr>
          <p:nvPr>
            <p:ph sz="half" idx="1"/>
          </p:nvPr>
        </p:nvSpPr>
        <p:spPr>
          <a:xfrm>
            <a:off x="1635321" y="1759788"/>
            <a:ext cx="5576362" cy="4591545"/>
          </a:xfrm>
        </p:spPr>
        <p:txBody>
          <a:bodyPr>
            <a:normAutofit/>
          </a:bodyPr>
          <a:lstStyle/>
          <a:p>
            <a:r>
              <a:rPr lang="en-US" sz="2200" b="1" dirty="0"/>
              <a:t>Additional Crisis-Related Documents</a:t>
            </a:r>
          </a:p>
          <a:p>
            <a:pPr lvl="1"/>
            <a:r>
              <a:rPr lang="en-US" sz="2000" b="1" dirty="0"/>
              <a:t>Stanley-Brown Safety Plan*</a:t>
            </a:r>
          </a:p>
          <a:p>
            <a:pPr lvl="1"/>
            <a:r>
              <a:rPr lang="en-US" sz="2000" b="1" dirty="0"/>
              <a:t>Free Suicide Safety Plan App </a:t>
            </a:r>
            <a:r>
              <a:rPr lang="en-US" sz="2000" dirty="0">
                <a:hlinkClick r:id="rId3"/>
              </a:rPr>
              <a:t>https://www.suicidesafetyplan.app</a:t>
            </a:r>
            <a:r>
              <a:rPr lang="en-US" sz="2000" dirty="0"/>
              <a:t>  </a:t>
            </a:r>
          </a:p>
          <a:p>
            <a:pPr lvl="1"/>
            <a:r>
              <a:rPr lang="en-US" sz="2000" b="1" dirty="0"/>
              <a:t>Critical Incident Crisis Intervention Plan</a:t>
            </a:r>
            <a:r>
              <a:rPr lang="en-US" sz="2000" dirty="0"/>
              <a:t>: provides guidance for responding to critical incidents, traumatic events, disasters on center</a:t>
            </a:r>
          </a:p>
          <a:p>
            <a:pPr lvl="1"/>
            <a:r>
              <a:rPr lang="en-US" sz="2000" b="1" dirty="0"/>
              <a:t>Mental Health SMGs </a:t>
            </a:r>
          </a:p>
          <a:p>
            <a:pPr lvl="2"/>
            <a:r>
              <a:rPr lang="en-US" sz="1800" dirty="0"/>
              <a:t>Behavior Change</a:t>
            </a:r>
          </a:p>
          <a:p>
            <a:pPr lvl="2"/>
            <a:r>
              <a:rPr lang="en-US" sz="1800" dirty="0"/>
              <a:t>Non-Suicidal Self-Injury Behavior</a:t>
            </a:r>
          </a:p>
          <a:p>
            <a:pPr lvl="2"/>
            <a:r>
              <a:rPr lang="en-US" sz="1800" dirty="0"/>
              <a:t>Suicidal Self-Directed Violence</a:t>
            </a:r>
          </a:p>
        </p:txBody>
      </p:sp>
      <p:pic>
        <p:nvPicPr>
          <p:cNvPr id="8" name="Picture 7" descr="Graphical user interface, application&#10;&#10;Description automatically generated">
            <a:extLst>
              <a:ext uri="{FF2B5EF4-FFF2-40B4-BE49-F238E27FC236}">
                <a16:creationId xmlns:a16="http://schemas.microsoft.com/office/drawing/2014/main" id="{BAC59243-8186-1E4C-9B5D-6C187A0ED59E}"/>
              </a:ext>
            </a:extLst>
          </p:cNvPr>
          <p:cNvPicPr>
            <a:picLocks noChangeAspect="1"/>
          </p:cNvPicPr>
          <p:nvPr/>
        </p:nvPicPr>
        <p:blipFill>
          <a:blip r:embed="rId4"/>
          <a:stretch>
            <a:fillRect/>
          </a:stretch>
        </p:blipFill>
        <p:spPr>
          <a:xfrm>
            <a:off x="7556324" y="1172331"/>
            <a:ext cx="3735395" cy="4754880"/>
          </a:xfrm>
          <a:prstGeom prst="rect">
            <a:avLst/>
          </a:prstGeom>
        </p:spPr>
      </p:pic>
      <p:sp>
        <p:nvSpPr>
          <p:cNvPr id="9" name="TextBox 8">
            <a:extLst>
              <a:ext uri="{FF2B5EF4-FFF2-40B4-BE49-F238E27FC236}">
                <a16:creationId xmlns:a16="http://schemas.microsoft.com/office/drawing/2014/main" id="{DF532032-6313-0949-8D04-E6F371BC5A0A}"/>
              </a:ext>
            </a:extLst>
          </p:cNvPr>
          <p:cNvSpPr txBox="1"/>
          <p:nvPr/>
        </p:nvSpPr>
        <p:spPr>
          <a:xfrm>
            <a:off x="7556324" y="5911297"/>
            <a:ext cx="4519612" cy="738664"/>
          </a:xfrm>
          <a:prstGeom prst="rect">
            <a:avLst/>
          </a:prstGeom>
          <a:noFill/>
        </p:spPr>
        <p:txBody>
          <a:bodyPr wrap="square" rtlCol="0">
            <a:spAutoFit/>
          </a:bodyPr>
          <a:lstStyle/>
          <a:p>
            <a:r>
              <a:rPr lang="en-US" dirty="0"/>
              <a:t>*</a:t>
            </a:r>
            <a:r>
              <a:rPr lang="en-US" sz="1200" dirty="0"/>
              <a:t>Copyrighted by Barbara Stanley, PhD &amp; Gregory K. Brown, PhD (2008, 2021).  Individual use permitted. Permission required from authors to make changes.</a:t>
            </a:r>
          </a:p>
        </p:txBody>
      </p:sp>
    </p:spTree>
    <p:extLst>
      <p:ext uri="{BB962C8B-B14F-4D97-AF65-F5344CB8AC3E}">
        <p14:creationId xmlns:p14="http://schemas.microsoft.com/office/powerpoint/2010/main" val="171787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1B6F-E5D3-ED46-9AE2-1DB26AEA10F1}"/>
              </a:ext>
            </a:extLst>
          </p:cNvPr>
          <p:cNvSpPr>
            <a:spLocks noGrp="1"/>
          </p:cNvSpPr>
          <p:nvPr>
            <p:ph type="title"/>
          </p:nvPr>
        </p:nvSpPr>
        <p:spPr>
          <a:xfrm>
            <a:off x="1622902" y="330964"/>
            <a:ext cx="9144000" cy="1280890"/>
          </a:xfrm>
        </p:spPr>
        <p:txBody>
          <a:bodyPr/>
          <a:lstStyle/>
          <a:p>
            <a:r>
              <a:rPr lang="en-US" dirty="0"/>
              <a:t>Additional PRH Requirements to Document...</a:t>
            </a:r>
          </a:p>
        </p:txBody>
      </p:sp>
      <p:pic>
        <p:nvPicPr>
          <p:cNvPr id="5" name="Picture 4">
            <a:extLst>
              <a:ext uri="{FF2B5EF4-FFF2-40B4-BE49-F238E27FC236}">
                <a16:creationId xmlns:a16="http://schemas.microsoft.com/office/drawing/2014/main" id="{856EDBFF-709A-9947-95EE-0F606662FD99}"/>
              </a:ext>
            </a:extLst>
          </p:cNvPr>
          <p:cNvPicPr>
            <a:picLocks noChangeAspect="1"/>
          </p:cNvPicPr>
          <p:nvPr/>
        </p:nvPicPr>
        <p:blipFill>
          <a:blip r:embed="rId3"/>
          <a:stretch>
            <a:fillRect/>
          </a:stretch>
        </p:blipFill>
        <p:spPr>
          <a:xfrm>
            <a:off x="1640155" y="2126222"/>
            <a:ext cx="3838317" cy="3777622"/>
          </a:xfrm>
          <a:prstGeom prst="rect">
            <a:avLst/>
          </a:prstGeom>
        </p:spPr>
      </p:pic>
      <p:pic>
        <p:nvPicPr>
          <p:cNvPr id="6" name="Picture 5">
            <a:extLst>
              <a:ext uri="{FF2B5EF4-FFF2-40B4-BE49-F238E27FC236}">
                <a16:creationId xmlns:a16="http://schemas.microsoft.com/office/drawing/2014/main" id="{87B441E7-BD64-D841-AD1A-0A3E0BD962A7}"/>
              </a:ext>
            </a:extLst>
          </p:cNvPr>
          <p:cNvPicPr>
            <a:picLocks noChangeAspect="1"/>
          </p:cNvPicPr>
          <p:nvPr/>
        </p:nvPicPr>
        <p:blipFill>
          <a:blip r:embed="rId4"/>
          <a:stretch>
            <a:fillRect/>
          </a:stretch>
        </p:blipFill>
        <p:spPr>
          <a:xfrm>
            <a:off x="6096000" y="2126222"/>
            <a:ext cx="5001253" cy="3777621"/>
          </a:xfrm>
          <a:prstGeom prst="rect">
            <a:avLst/>
          </a:prstGeom>
        </p:spPr>
      </p:pic>
    </p:spTree>
    <p:extLst>
      <p:ext uri="{BB962C8B-B14F-4D97-AF65-F5344CB8AC3E}">
        <p14:creationId xmlns:p14="http://schemas.microsoft.com/office/powerpoint/2010/main" val="69276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53E-BB3A-094C-BB41-07B52886868A}"/>
              </a:ext>
            </a:extLst>
          </p:cNvPr>
          <p:cNvSpPr>
            <a:spLocks noGrp="1"/>
          </p:cNvSpPr>
          <p:nvPr>
            <p:ph type="title"/>
          </p:nvPr>
        </p:nvSpPr>
        <p:spPr>
          <a:xfrm>
            <a:off x="1582431" y="317528"/>
            <a:ext cx="9144000" cy="1280160"/>
          </a:xfrm>
        </p:spPr>
        <p:txBody>
          <a:bodyPr anchor="ctr">
            <a:normAutofit/>
          </a:bodyPr>
          <a:lstStyle/>
          <a:p>
            <a:r>
              <a:rPr lang="en-US" dirty="0"/>
              <a:t>Mental Health and Wellness Program</a:t>
            </a:r>
            <a:br>
              <a:rPr lang="en-US" dirty="0"/>
            </a:br>
            <a:r>
              <a:rPr lang="en-US" b="1" dirty="0"/>
              <a:t>Staff Training</a:t>
            </a:r>
          </a:p>
        </p:txBody>
      </p:sp>
      <p:sp>
        <p:nvSpPr>
          <p:cNvPr id="3" name="Content Placeholder 2">
            <a:extLst>
              <a:ext uri="{FF2B5EF4-FFF2-40B4-BE49-F238E27FC236}">
                <a16:creationId xmlns:a16="http://schemas.microsoft.com/office/drawing/2014/main" id="{91E3B934-209B-E14E-878E-030B732B5598}"/>
              </a:ext>
            </a:extLst>
          </p:cNvPr>
          <p:cNvSpPr>
            <a:spLocks noGrp="1"/>
          </p:cNvSpPr>
          <p:nvPr>
            <p:ph sz="half" idx="1"/>
          </p:nvPr>
        </p:nvSpPr>
        <p:spPr>
          <a:xfrm>
            <a:off x="1582431" y="1735176"/>
            <a:ext cx="5853540" cy="4889912"/>
          </a:xfrm>
        </p:spPr>
        <p:txBody>
          <a:bodyPr>
            <a:normAutofit/>
          </a:bodyPr>
          <a:lstStyle/>
          <a:p>
            <a:r>
              <a:rPr lang="en-US" sz="1750" dirty="0">
                <a:hlinkClick r:id="rId4"/>
              </a:rPr>
              <a:t>PRH Exhibit 5-4</a:t>
            </a:r>
            <a:r>
              <a:rPr lang="en-US" sz="1750" dirty="0"/>
              <a:t>: All staff require 5 hours of annual training in adolescent growth and development</a:t>
            </a:r>
          </a:p>
          <a:p>
            <a:pPr lvl="1"/>
            <a:r>
              <a:rPr lang="en-US" sz="1750" dirty="0"/>
              <a:t>Topics could include effective communication, anger management, sexuality, suicide prevention, behavior management system, zero tolerance policy, appropriate staff/student boundaries, sexual assault prevention and response, sexual harassment and related social skills training, </a:t>
            </a:r>
            <a:r>
              <a:rPr lang="en-US" sz="1750" b="1" dirty="0"/>
              <a:t>crisis intervention techniques, bullying prevention, </a:t>
            </a:r>
            <a:r>
              <a:rPr lang="en-US" sz="1750" dirty="0"/>
              <a:t>violence prevention, and safety issues. </a:t>
            </a:r>
          </a:p>
          <a:p>
            <a:pPr lvl="1"/>
            <a:r>
              <a:rPr lang="en-US" sz="1750" b="1" dirty="0"/>
              <a:t>Maintain binder </a:t>
            </a:r>
            <a:r>
              <a:rPr lang="en-US" sz="1750" dirty="0"/>
              <a:t>of adolescent growth and development trainings you’ve conducted, including topic and date</a:t>
            </a:r>
          </a:p>
          <a:p>
            <a:pPr lvl="1"/>
            <a:r>
              <a:rPr lang="en-US" sz="1750" dirty="0"/>
              <a:t>HR should maintain attendance/sign-in sheets</a:t>
            </a:r>
          </a:p>
        </p:txBody>
      </p:sp>
      <p:pic>
        <p:nvPicPr>
          <p:cNvPr id="4" name="Picture 3">
            <a:extLst>
              <a:ext uri="{FF2B5EF4-FFF2-40B4-BE49-F238E27FC236}">
                <a16:creationId xmlns:a16="http://schemas.microsoft.com/office/drawing/2014/main" id="{3F956017-D8DB-684F-B5CD-2A3C510CC086}"/>
              </a:ext>
            </a:extLst>
          </p:cNvPr>
          <p:cNvPicPr>
            <a:picLocks noChangeAspect="1"/>
          </p:cNvPicPr>
          <p:nvPr/>
        </p:nvPicPr>
        <p:blipFill>
          <a:blip r:embed="rId5"/>
          <a:stretch>
            <a:fillRect/>
          </a:stretch>
        </p:blipFill>
        <p:spPr>
          <a:xfrm>
            <a:off x="7484044" y="1735176"/>
            <a:ext cx="4404694" cy="3777622"/>
          </a:xfrm>
          <a:prstGeom prst="rect">
            <a:avLst/>
          </a:prstGeom>
        </p:spPr>
      </p:pic>
    </p:spTree>
    <p:extLst>
      <p:ext uri="{BB962C8B-B14F-4D97-AF65-F5344CB8AC3E}">
        <p14:creationId xmlns:p14="http://schemas.microsoft.com/office/powerpoint/2010/main" val="1942117511"/>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C268-5F2D-A642-B2FA-1AE319237423}"/>
              </a:ext>
            </a:extLst>
          </p:cNvPr>
          <p:cNvSpPr>
            <a:spLocks noGrp="1"/>
          </p:cNvSpPr>
          <p:nvPr>
            <p:ph type="title"/>
          </p:nvPr>
        </p:nvSpPr>
        <p:spPr>
          <a:xfrm>
            <a:off x="1652036" y="499027"/>
            <a:ext cx="9144000" cy="914400"/>
          </a:xfrm>
        </p:spPr>
        <p:txBody>
          <a:bodyPr anchor="ctr"/>
          <a:lstStyle/>
          <a:p>
            <a:r>
              <a:rPr lang="en-US" dirty="0"/>
              <a:t>In A Nutshell…   </a:t>
            </a:r>
          </a:p>
        </p:txBody>
      </p:sp>
      <p:sp>
        <p:nvSpPr>
          <p:cNvPr id="3" name="Content Placeholder 2">
            <a:extLst>
              <a:ext uri="{FF2B5EF4-FFF2-40B4-BE49-F238E27FC236}">
                <a16:creationId xmlns:a16="http://schemas.microsoft.com/office/drawing/2014/main" id="{ADEDA261-A001-A749-964A-B67FEBD81069}"/>
              </a:ext>
            </a:extLst>
          </p:cNvPr>
          <p:cNvSpPr>
            <a:spLocks noGrp="1"/>
          </p:cNvSpPr>
          <p:nvPr>
            <p:ph sz="half" idx="1"/>
          </p:nvPr>
        </p:nvSpPr>
        <p:spPr>
          <a:xfrm>
            <a:off x="1652034" y="1584498"/>
            <a:ext cx="4754880" cy="5029200"/>
          </a:xfrm>
        </p:spPr>
        <p:txBody>
          <a:bodyPr>
            <a:normAutofit lnSpcReduction="10000"/>
          </a:bodyPr>
          <a:lstStyle/>
          <a:p>
            <a:r>
              <a:rPr lang="en-US" b="1" dirty="0"/>
              <a:t>SHR—Mental Health Section</a:t>
            </a:r>
          </a:p>
          <a:p>
            <a:pPr lvl="1"/>
            <a:r>
              <a:rPr lang="en-US" dirty="0"/>
              <a:t>Social Intake Form (SIF)</a:t>
            </a:r>
          </a:p>
          <a:p>
            <a:pPr lvl="1"/>
            <a:r>
              <a:rPr lang="en-US" dirty="0"/>
              <a:t>DEWC</a:t>
            </a:r>
          </a:p>
          <a:p>
            <a:pPr lvl="1"/>
            <a:r>
              <a:rPr lang="en-US" dirty="0"/>
              <a:t>Referral/Feedback Form</a:t>
            </a:r>
          </a:p>
          <a:p>
            <a:pPr lvl="1"/>
            <a:r>
              <a:rPr lang="en-US" dirty="0"/>
              <a:t>MH Intake Assessment Form</a:t>
            </a:r>
          </a:p>
          <a:p>
            <a:pPr lvl="1"/>
            <a:r>
              <a:rPr lang="en-US" dirty="0"/>
              <a:t>MH Progress Notes</a:t>
            </a:r>
          </a:p>
          <a:p>
            <a:pPr lvl="2"/>
            <a:r>
              <a:rPr lang="en-US" dirty="0"/>
              <a:t>Employability Focus</a:t>
            </a:r>
          </a:p>
          <a:p>
            <a:pPr lvl="1"/>
            <a:r>
              <a:rPr lang="en-US" dirty="0"/>
              <a:t>Case Management Docs</a:t>
            </a:r>
          </a:p>
          <a:p>
            <a:pPr lvl="2"/>
            <a:r>
              <a:rPr lang="en-US" dirty="0"/>
              <a:t>On/Off Center</a:t>
            </a:r>
          </a:p>
          <a:p>
            <a:pPr lvl="1"/>
            <a:r>
              <a:rPr lang="en-US" dirty="0"/>
              <a:t>Collaboration w/ TEAP, CP (medication monitoring), RNs, etc. </a:t>
            </a:r>
          </a:p>
          <a:p>
            <a:pPr lvl="1"/>
            <a:r>
              <a:rPr lang="en-US" dirty="0"/>
              <a:t>MSWR Assessment/Recs</a:t>
            </a:r>
          </a:p>
          <a:p>
            <a:pPr lvl="1"/>
            <a:r>
              <a:rPr lang="en-US" dirty="0"/>
              <a:t>Crisis Intervention CMHC Notes</a:t>
            </a:r>
          </a:p>
          <a:p>
            <a:pPr lvl="1"/>
            <a:r>
              <a:rPr lang="en-US" dirty="0"/>
              <a:t>Group notes</a:t>
            </a:r>
          </a:p>
          <a:p>
            <a:endParaRPr lang="en-US" dirty="0"/>
          </a:p>
        </p:txBody>
      </p:sp>
      <p:sp>
        <p:nvSpPr>
          <p:cNvPr id="4" name="Content Placeholder 3">
            <a:extLst>
              <a:ext uri="{FF2B5EF4-FFF2-40B4-BE49-F238E27FC236}">
                <a16:creationId xmlns:a16="http://schemas.microsoft.com/office/drawing/2014/main" id="{71826449-1444-3F4C-B6F5-996BD27D6E9B}"/>
              </a:ext>
            </a:extLst>
          </p:cNvPr>
          <p:cNvSpPr>
            <a:spLocks noGrp="1"/>
          </p:cNvSpPr>
          <p:nvPr>
            <p:ph sz="half" idx="2"/>
          </p:nvPr>
        </p:nvSpPr>
        <p:spPr>
          <a:xfrm>
            <a:off x="6766556" y="1584498"/>
            <a:ext cx="4754880" cy="5029200"/>
          </a:xfrm>
        </p:spPr>
        <p:txBody>
          <a:bodyPr>
            <a:normAutofit lnSpcReduction="10000"/>
          </a:bodyPr>
          <a:lstStyle/>
          <a:p>
            <a:r>
              <a:rPr lang="en-US" b="1" dirty="0"/>
              <a:t>Chronological Record/SF600</a:t>
            </a:r>
          </a:p>
          <a:p>
            <a:pPr lvl="1"/>
            <a:r>
              <a:rPr lang="en-US" dirty="0"/>
              <a:t>Document date student received MH service with corresponding note in MH section</a:t>
            </a:r>
          </a:p>
          <a:p>
            <a:r>
              <a:rPr lang="en-US" b="1" dirty="0"/>
              <a:t>Student At A Glance/Problem List</a:t>
            </a:r>
          </a:p>
          <a:p>
            <a:pPr lvl="1"/>
            <a:r>
              <a:rPr lang="en-US" dirty="0"/>
              <a:t>Document MH diagnoses </a:t>
            </a:r>
          </a:p>
          <a:p>
            <a:r>
              <a:rPr lang="en-US" b="1" dirty="0"/>
              <a:t>MH Promotion and Education and Staff Training Binder/s</a:t>
            </a:r>
          </a:p>
          <a:p>
            <a:pPr lvl="1"/>
            <a:r>
              <a:rPr lang="en-US" dirty="0"/>
              <a:t>CPP presentation information</a:t>
            </a:r>
          </a:p>
          <a:p>
            <a:pPr lvl="1"/>
            <a:r>
              <a:rPr lang="en-US" dirty="0"/>
              <a:t>Annual Center Wide Activity</a:t>
            </a:r>
          </a:p>
          <a:p>
            <a:pPr lvl="1"/>
            <a:r>
              <a:rPr lang="en-US" dirty="0"/>
              <a:t>Staff Training</a:t>
            </a:r>
          </a:p>
          <a:p>
            <a:r>
              <a:rPr lang="en-US" b="1" dirty="0"/>
              <a:t>Meeting Minutes</a:t>
            </a:r>
          </a:p>
          <a:p>
            <a:pPr lvl="1"/>
            <a:r>
              <a:rPr lang="en-US" dirty="0"/>
              <a:t>Counselor/case management Meeting</a:t>
            </a:r>
          </a:p>
          <a:p>
            <a:pPr lvl="1"/>
            <a:r>
              <a:rPr lang="en-US" dirty="0"/>
              <a:t>Monthly Meeting with CD</a:t>
            </a:r>
          </a:p>
          <a:p>
            <a:pPr lvl="1"/>
            <a:endParaRPr lang="en-US" dirty="0"/>
          </a:p>
          <a:p>
            <a:pPr lvl="1"/>
            <a:endParaRPr lang="en-US" dirty="0"/>
          </a:p>
          <a:p>
            <a:pPr lvl="1"/>
            <a:endParaRPr lang="en-US" dirty="0"/>
          </a:p>
        </p:txBody>
      </p:sp>
      <p:pic>
        <p:nvPicPr>
          <p:cNvPr id="8" name="Picture 7" descr="A couple of walnuts&#10;&#10;Description automatically generated with low confidence">
            <a:extLst>
              <a:ext uri="{FF2B5EF4-FFF2-40B4-BE49-F238E27FC236}">
                <a16:creationId xmlns:a16="http://schemas.microsoft.com/office/drawing/2014/main" id="{6BD5465A-C71F-394A-9481-BE3C3CA4C1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36966" y="499027"/>
            <a:ext cx="1739900" cy="1092200"/>
          </a:xfrm>
          <a:prstGeom prst="rect">
            <a:avLst/>
          </a:prstGeom>
        </p:spPr>
      </p:pic>
    </p:spTree>
    <p:extLst>
      <p:ext uri="{BB962C8B-B14F-4D97-AF65-F5344CB8AC3E}">
        <p14:creationId xmlns:p14="http://schemas.microsoft.com/office/powerpoint/2010/main" val="2956045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94FB-D2CD-D14D-AC00-0CAD2CDFBB43}"/>
              </a:ext>
            </a:extLst>
          </p:cNvPr>
          <p:cNvSpPr txBox="1">
            <a:spLocks/>
          </p:cNvSpPr>
          <p:nvPr/>
        </p:nvSpPr>
        <p:spPr>
          <a:xfrm>
            <a:off x="556532" y="643467"/>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3200" b="1" kern="1200" dirty="0">
              <a:latin typeface="+mn-lt"/>
              <a:ea typeface="+mj-ea"/>
              <a:cs typeface="+mj-cs"/>
            </a:endParaRPr>
          </a:p>
        </p:txBody>
      </p:sp>
      <p:sp>
        <p:nvSpPr>
          <p:cNvPr id="6" name="Content Placeholder 2">
            <a:extLst>
              <a:ext uri="{FF2B5EF4-FFF2-40B4-BE49-F238E27FC236}">
                <a16:creationId xmlns:a16="http://schemas.microsoft.com/office/drawing/2014/main" id="{ED09C8B1-D621-A740-A6C1-AAC9653A6C32}"/>
              </a:ext>
            </a:extLst>
          </p:cNvPr>
          <p:cNvSpPr txBox="1">
            <a:spLocks/>
          </p:cNvSpPr>
          <p:nvPr/>
        </p:nvSpPr>
        <p:spPr>
          <a:xfrm>
            <a:off x="838200" y="6327228"/>
            <a:ext cx="10515600" cy="68672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hlinkClick r:id="rId4"/>
              </a:rPr>
              <a:t>https://supportservices.jobcorps.gov/health/Pages/default.aspx</a:t>
            </a:r>
            <a:endParaRPr lang="en-US" sz="2400" dirty="0"/>
          </a:p>
        </p:txBody>
      </p:sp>
      <p:sp>
        <p:nvSpPr>
          <p:cNvPr id="12" name="Oval 11">
            <a:extLst>
              <a:ext uri="{FF2B5EF4-FFF2-40B4-BE49-F238E27FC236}">
                <a16:creationId xmlns:a16="http://schemas.microsoft.com/office/drawing/2014/main" id="{45EADC65-C360-416D-A787-5A93C8CF555F}"/>
              </a:ext>
            </a:extLst>
          </p:cNvPr>
          <p:cNvSpPr/>
          <p:nvPr/>
        </p:nvSpPr>
        <p:spPr>
          <a:xfrm flipV="1">
            <a:off x="4870449" y="4608094"/>
            <a:ext cx="4586371" cy="1564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D3736062-685B-9D41-AEB0-3DC5F2A2D254}"/>
              </a:ext>
            </a:extLst>
          </p:cNvPr>
          <p:cNvSpPr txBox="1"/>
          <p:nvPr/>
        </p:nvSpPr>
        <p:spPr>
          <a:xfrm>
            <a:off x="1692165" y="699949"/>
            <a:ext cx="8376011" cy="461665"/>
          </a:xfrm>
          <a:prstGeom prst="rect">
            <a:avLst/>
          </a:prstGeom>
          <a:noFill/>
        </p:spPr>
        <p:txBody>
          <a:bodyPr wrap="none" rtlCol="0">
            <a:spAutoFit/>
          </a:bodyPr>
          <a:lstStyle/>
          <a:p>
            <a:r>
              <a:rPr lang="en-US" sz="2400" b="1" dirty="0"/>
              <a:t>KEY RESOURCE: Job Corps Health and Wellness Website</a:t>
            </a:r>
          </a:p>
        </p:txBody>
      </p:sp>
      <p:pic>
        <p:nvPicPr>
          <p:cNvPr id="5" name="Picture 4" descr="Graphical user interface, text, application, email&#10;&#10;Description automatically generated">
            <a:extLst>
              <a:ext uri="{FF2B5EF4-FFF2-40B4-BE49-F238E27FC236}">
                <a16:creationId xmlns:a16="http://schemas.microsoft.com/office/drawing/2014/main" id="{B4DE3864-CF58-BF4C-A16C-13957E3C5DFA}"/>
              </a:ext>
            </a:extLst>
          </p:cNvPr>
          <p:cNvPicPr>
            <a:picLocks noChangeAspect="1"/>
          </p:cNvPicPr>
          <p:nvPr/>
        </p:nvPicPr>
        <p:blipFill>
          <a:blip r:embed="rId5"/>
          <a:stretch>
            <a:fillRect/>
          </a:stretch>
        </p:blipFill>
        <p:spPr>
          <a:xfrm>
            <a:off x="973893" y="0"/>
            <a:ext cx="10244214" cy="6858000"/>
          </a:xfrm>
          <a:prstGeom prst="rect">
            <a:avLst/>
          </a:prstGeom>
        </p:spPr>
      </p:pic>
      <p:sp>
        <p:nvSpPr>
          <p:cNvPr id="7" name="Left Arrow 6">
            <a:extLst>
              <a:ext uri="{FF2B5EF4-FFF2-40B4-BE49-F238E27FC236}">
                <a16:creationId xmlns:a16="http://schemas.microsoft.com/office/drawing/2014/main" id="{F82D6A36-CE18-7E48-8BC8-CF057F5442D9}"/>
              </a:ext>
            </a:extLst>
          </p:cNvPr>
          <p:cNvSpPr/>
          <p:nvPr/>
        </p:nvSpPr>
        <p:spPr>
          <a:xfrm>
            <a:off x="7932420" y="615805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17949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C2F2-3AD4-8543-A74F-9E1ED57ACDE3}"/>
              </a:ext>
            </a:extLst>
          </p:cNvPr>
          <p:cNvSpPr>
            <a:spLocks noGrp="1"/>
          </p:cNvSpPr>
          <p:nvPr>
            <p:ph type="title"/>
          </p:nvPr>
        </p:nvSpPr>
        <p:spPr>
          <a:xfrm>
            <a:off x="1752967" y="238459"/>
            <a:ext cx="9144000" cy="1280890"/>
          </a:xfrm>
        </p:spPr>
        <p:txBody>
          <a:bodyPr/>
          <a:lstStyle/>
          <a:p>
            <a:r>
              <a:rPr lang="en-US" dirty="0"/>
              <a:t>Mental Health and Wellness Program</a:t>
            </a:r>
            <a:br>
              <a:rPr lang="en-US" dirty="0"/>
            </a:br>
            <a:r>
              <a:rPr lang="en-US" dirty="0"/>
              <a:t>PRH Chapter 2.3, R4</a:t>
            </a:r>
          </a:p>
        </p:txBody>
      </p:sp>
      <p:sp>
        <p:nvSpPr>
          <p:cNvPr id="7" name="Oval 6">
            <a:extLst>
              <a:ext uri="{FF2B5EF4-FFF2-40B4-BE49-F238E27FC236}">
                <a16:creationId xmlns:a16="http://schemas.microsoft.com/office/drawing/2014/main" id="{15EB149C-9259-7349-8E8D-B244D624D3DF}"/>
              </a:ext>
            </a:extLst>
          </p:cNvPr>
          <p:cNvSpPr/>
          <p:nvPr/>
        </p:nvSpPr>
        <p:spPr>
          <a:xfrm>
            <a:off x="4931937" y="2726531"/>
            <a:ext cx="2786062" cy="2528887"/>
          </a:xfrm>
          <a:prstGeom prst="ellipse">
            <a:avLst/>
          </a:prstGeom>
          <a:solidFill>
            <a:schemeClr val="accent1">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Mental Health &amp; Wellness Program</a:t>
            </a:r>
          </a:p>
          <a:p>
            <a:pPr algn="ctr"/>
            <a:r>
              <a:rPr lang="en-US" dirty="0"/>
              <a:t>PRH 2.3, R4</a:t>
            </a:r>
          </a:p>
        </p:txBody>
      </p:sp>
      <p:sp>
        <p:nvSpPr>
          <p:cNvPr id="16" name="Oval 15">
            <a:extLst>
              <a:ext uri="{FF2B5EF4-FFF2-40B4-BE49-F238E27FC236}">
                <a16:creationId xmlns:a16="http://schemas.microsoft.com/office/drawing/2014/main" id="{615C60B9-2290-F148-91DE-F64246FE831B}"/>
              </a:ext>
            </a:extLst>
          </p:cNvPr>
          <p:cNvSpPr/>
          <p:nvPr/>
        </p:nvSpPr>
        <p:spPr>
          <a:xfrm>
            <a:off x="3057247" y="3307556"/>
            <a:ext cx="2207759"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Treatment</a:t>
            </a:r>
          </a:p>
          <a:p>
            <a:pPr algn="ctr"/>
            <a:r>
              <a:rPr lang="en-US" b="1" dirty="0">
                <a:ln w="12700">
                  <a:solidFill>
                    <a:schemeClr val="accent2"/>
                  </a:solidFill>
                  <a:prstDash val="solid"/>
                </a:ln>
                <a:solidFill>
                  <a:schemeClr val="tx1"/>
                </a:solidFill>
              </a:rPr>
              <a:t>(d)</a:t>
            </a:r>
          </a:p>
        </p:txBody>
      </p:sp>
      <p:sp>
        <p:nvSpPr>
          <p:cNvPr id="18" name="Oval 17">
            <a:extLst>
              <a:ext uri="{FF2B5EF4-FFF2-40B4-BE49-F238E27FC236}">
                <a16:creationId xmlns:a16="http://schemas.microsoft.com/office/drawing/2014/main" id="{7298DC3C-E3A8-8C46-A591-CC26A5D0C55F}"/>
              </a:ext>
            </a:extLst>
          </p:cNvPr>
          <p:cNvSpPr/>
          <p:nvPr/>
        </p:nvSpPr>
        <p:spPr>
          <a:xfrm>
            <a:off x="7473683" y="3243263"/>
            <a:ext cx="2081321"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Assessment</a:t>
            </a:r>
          </a:p>
          <a:p>
            <a:pPr algn="ctr"/>
            <a:r>
              <a:rPr lang="en-US" b="1" dirty="0">
                <a:ln w="12700">
                  <a:solidFill>
                    <a:schemeClr val="accent2"/>
                  </a:solidFill>
                  <a:prstDash val="solid"/>
                </a:ln>
                <a:solidFill>
                  <a:schemeClr val="tx1"/>
                </a:solidFill>
              </a:rPr>
              <a:t>(b)</a:t>
            </a:r>
          </a:p>
        </p:txBody>
      </p:sp>
      <p:sp>
        <p:nvSpPr>
          <p:cNvPr id="20" name="Oval 19">
            <a:extLst>
              <a:ext uri="{FF2B5EF4-FFF2-40B4-BE49-F238E27FC236}">
                <a16:creationId xmlns:a16="http://schemas.microsoft.com/office/drawing/2014/main" id="{D348C3F2-36EB-2940-BCE9-38D47E662776}"/>
              </a:ext>
            </a:extLst>
          </p:cNvPr>
          <p:cNvSpPr/>
          <p:nvPr/>
        </p:nvSpPr>
        <p:spPr>
          <a:xfrm>
            <a:off x="5431999" y="1593057"/>
            <a:ext cx="1785938" cy="1709738"/>
          </a:xfrm>
          <a:prstGeom prst="ellipse">
            <a:avLst/>
          </a:prstGeom>
          <a:solidFill>
            <a:srgbClr val="FFFF00">
              <a:alpha val="82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General Emphasis</a:t>
            </a:r>
          </a:p>
          <a:p>
            <a:pPr algn="ctr"/>
            <a:r>
              <a:rPr lang="en-US" b="1" dirty="0">
                <a:ln w="12700">
                  <a:solidFill>
                    <a:schemeClr val="accent2"/>
                  </a:solidFill>
                  <a:prstDash val="solid"/>
                </a:ln>
                <a:solidFill>
                  <a:schemeClr val="tx1"/>
                </a:solidFill>
              </a:rPr>
              <a:t>(a)</a:t>
            </a:r>
          </a:p>
        </p:txBody>
      </p:sp>
      <p:sp>
        <p:nvSpPr>
          <p:cNvPr id="22" name="Oval 21">
            <a:extLst>
              <a:ext uri="{FF2B5EF4-FFF2-40B4-BE49-F238E27FC236}">
                <a16:creationId xmlns:a16="http://schemas.microsoft.com/office/drawing/2014/main" id="{A5CC271B-4E0C-2846-82A7-81139B93955C}"/>
              </a:ext>
            </a:extLst>
          </p:cNvPr>
          <p:cNvSpPr/>
          <p:nvPr/>
        </p:nvSpPr>
        <p:spPr>
          <a:xfrm>
            <a:off x="5284307" y="4933938"/>
            <a:ext cx="2081321" cy="1909769"/>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Mental Health Promotion/Education</a:t>
            </a:r>
          </a:p>
          <a:p>
            <a:pPr algn="ctr"/>
            <a:r>
              <a:rPr lang="en-US" b="1" dirty="0">
                <a:ln w="12700">
                  <a:solidFill>
                    <a:schemeClr val="accent2"/>
                  </a:solidFill>
                  <a:prstDash val="solid"/>
                </a:ln>
                <a:solidFill>
                  <a:schemeClr val="tx1"/>
                </a:solidFill>
              </a:rPr>
              <a:t>(c)</a:t>
            </a:r>
          </a:p>
        </p:txBody>
      </p:sp>
    </p:spTree>
    <p:extLst>
      <p:ext uri="{BB962C8B-B14F-4D97-AF65-F5344CB8AC3E}">
        <p14:creationId xmlns:p14="http://schemas.microsoft.com/office/powerpoint/2010/main" val="321673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DB153EE9-6EC0-E343-8BC5-B5C50E27626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419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756B-E8A5-DA48-9F2D-3C7C3826AB8B}"/>
              </a:ext>
            </a:extLst>
          </p:cNvPr>
          <p:cNvSpPr>
            <a:spLocks noGrp="1"/>
          </p:cNvSpPr>
          <p:nvPr>
            <p:ph type="title"/>
          </p:nvPr>
        </p:nvSpPr>
        <p:spPr>
          <a:xfrm>
            <a:off x="1640155" y="478225"/>
            <a:ext cx="9144000" cy="914400"/>
          </a:xfrm>
        </p:spPr>
        <p:txBody>
          <a:bodyPr anchor="ctr"/>
          <a:lstStyle/>
          <a:p>
            <a:r>
              <a:rPr lang="en-US" dirty="0"/>
              <a:t>Regional Mental Health Specialists</a:t>
            </a:r>
          </a:p>
        </p:txBody>
      </p:sp>
      <p:sp>
        <p:nvSpPr>
          <p:cNvPr id="3" name="Content Placeholder 2">
            <a:extLst>
              <a:ext uri="{FF2B5EF4-FFF2-40B4-BE49-F238E27FC236}">
                <a16:creationId xmlns:a16="http://schemas.microsoft.com/office/drawing/2014/main" id="{AB7AD340-93FD-C844-8A9D-681E329CCF65}"/>
              </a:ext>
            </a:extLst>
          </p:cNvPr>
          <p:cNvSpPr>
            <a:spLocks noGrp="1"/>
          </p:cNvSpPr>
          <p:nvPr>
            <p:ph sz="half" idx="1"/>
          </p:nvPr>
        </p:nvSpPr>
        <p:spPr>
          <a:xfrm>
            <a:off x="1640155" y="1499616"/>
            <a:ext cx="5171812" cy="5157216"/>
          </a:xfrm>
        </p:spPr>
        <p:txBody>
          <a:bodyPr>
            <a:normAutofit/>
          </a:bodyPr>
          <a:lstStyle/>
          <a:p>
            <a:r>
              <a:rPr lang="en-US" b="1" dirty="0"/>
              <a:t>Region 1 (Boston)</a:t>
            </a:r>
          </a:p>
          <a:p>
            <a:pPr lvl="1"/>
            <a:r>
              <a:rPr lang="en-US" sz="1800" dirty="0" err="1"/>
              <a:t>Eugia</a:t>
            </a:r>
            <a:r>
              <a:rPr lang="en-US" sz="1800" dirty="0"/>
              <a:t> Meminger, PhD</a:t>
            </a:r>
          </a:p>
          <a:p>
            <a:pPr lvl="2"/>
            <a:r>
              <a:rPr lang="en-US" sz="1800" dirty="0"/>
              <a:t>ememinger@gmail.com </a:t>
            </a:r>
          </a:p>
          <a:p>
            <a:pPr lvl="1"/>
            <a:r>
              <a:rPr lang="en-US" sz="1800" dirty="0"/>
              <a:t>Maria Acevedo, PhD (PR centers)</a:t>
            </a:r>
          </a:p>
          <a:p>
            <a:pPr lvl="2"/>
            <a:r>
              <a:rPr lang="en-US" sz="1800" dirty="0" err="1"/>
              <a:t>macevedo.correa@gmail.com</a:t>
            </a:r>
            <a:endParaRPr lang="en-US" sz="1800" dirty="0"/>
          </a:p>
          <a:p>
            <a:r>
              <a:rPr lang="en-US" b="1" dirty="0"/>
              <a:t>Lead/Region 2 (Philadelphia)</a:t>
            </a:r>
          </a:p>
          <a:p>
            <a:pPr lvl="1"/>
            <a:r>
              <a:rPr lang="en-US" sz="1800" dirty="0"/>
              <a:t>Valerie Cherry, PhD</a:t>
            </a:r>
          </a:p>
          <a:p>
            <a:pPr lvl="2"/>
            <a:r>
              <a:rPr lang="en-US" sz="1800" dirty="0"/>
              <a:t>vcherryphd@gmail.com</a:t>
            </a:r>
          </a:p>
          <a:p>
            <a:r>
              <a:rPr lang="en-US" b="1" dirty="0"/>
              <a:t>Region 3</a:t>
            </a:r>
            <a:r>
              <a:rPr lang="en-US" b="1" dirty="0">
                <a:sym typeface="Wingdings" pitchFamily="2" charset="2"/>
              </a:rPr>
              <a:t> (Atlanta)</a:t>
            </a:r>
          </a:p>
          <a:p>
            <a:pPr lvl="1"/>
            <a:r>
              <a:rPr lang="en-US" sz="1800" dirty="0">
                <a:sym typeface="Wingdings" pitchFamily="2" charset="2"/>
              </a:rPr>
              <a:t>Eugia Meminger, PhD</a:t>
            </a:r>
          </a:p>
          <a:p>
            <a:pPr lvl="2"/>
            <a:r>
              <a:rPr lang="en-US" sz="1800" dirty="0">
                <a:sym typeface="Wingdings" pitchFamily="2" charset="2"/>
              </a:rPr>
              <a:t>ememinger@gmail.com</a:t>
            </a:r>
            <a:endParaRPr lang="en-US" sz="1800" dirty="0"/>
          </a:p>
          <a:p>
            <a:pPr marL="457200" lvl="1" indent="0">
              <a:buNone/>
            </a:pPr>
            <a:endParaRPr lang="en-US" sz="1800" dirty="0"/>
          </a:p>
        </p:txBody>
      </p:sp>
      <p:sp>
        <p:nvSpPr>
          <p:cNvPr id="4" name="Content Placeholder 3">
            <a:extLst>
              <a:ext uri="{FF2B5EF4-FFF2-40B4-BE49-F238E27FC236}">
                <a16:creationId xmlns:a16="http://schemas.microsoft.com/office/drawing/2014/main" id="{80CA4EA7-BB0F-B343-86C5-AA65B14DDEA0}"/>
              </a:ext>
            </a:extLst>
          </p:cNvPr>
          <p:cNvSpPr>
            <a:spLocks noGrp="1"/>
          </p:cNvSpPr>
          <p:nvPr>
            <p:ph sz="half" idx="2"/>
          </p:nvPr>
        </p:nvSpPr>
        <p:spPr>
          <a:xfrm>
            <a:off x="6836158" y="1499616"/>
            <a:ext cx="5171812" cy="4648930"/>
          </a:xfrm>
        </p:spPr>
        <p:txBody>
          <a:bodyPr>
            <a:normAutofit/>
          </a:bodyPr>
          <a:lstStyle/>
          <a:p>
            <a:r>
              <a:rPr lang="en-US" b="1" dirty="0"/>
              <a:t>Region 4 (Dallas)</a:t>
            </a:r>
          </a:p>
          <a:p>
            <a:pPr lvl="1"/>
            <a:r>
              <a:rPr lang="en-US" sz="1800" dirty="0"/>
              <a:t>Tamara Warner, PhD</a:t>
            </a:r>
          </a:p>
          <a:p>
            <a:pPr lvl="2"/>
            <a:r>
              <a:rPr lang="en-US" sz="1800" dirty="0" err="1"/>
              <a:t>tamarawarnerphd@gmail.com</a:t>
            </a:r>
            <a:endParaRPr lang="en-US" sz="1800" dirty="0"/>
          </a:p>
          <a:p>
            <a:r>
              <a:rPr lang="en-US" b="1" dirty="0"/>
              <a:t>Region 5 (Chicago)</a:t>
            </a:r>
          </a:p>
          <a:p>
            <a:pPr lvl="1"/>
            <a:r>
              <a:rPr lang="en-US" sz="1800" dirty="0"/>
              <a:t>Helena Mackenzie, PhD</a:t>
            </a:r>
          </a:p>
          <a:p>
            <a:pPr lvl="2"/>
            <a:r>
              <a:rPr lang="en-US" sz="1800" dirty="0"/>
              <a:t>helena.mackenzie530@gmail.com</a:t>
            </a:r>
          </a:p>
          <a:p>
            <a:r>
              <a:rPr lang="en-US" b="1" dirty="0"/>
              <a:t>Region 6 (San Francisco)</a:t>
            </a:r>
          </a:p>
          <a:p>
            <a:pPr lvl="1"/>
            <a:r>
              <a:rPr lang="en-US" sz="1800" dirty="0"/>
              <a:t>Tamara Warner, PhD</a:t>
            </a:r>
          </a:p>
          <a:p>
            <a:pPr lvl="2"/>
            <a:r>
              <a:rPr lang="en-US" sz="1800" dirty="0"/>
              <a:t>tamarawarnerphd@gmail.com</a:t>
            </a:r>
          </a:p>
        </p:txBody>
      </p:sp>
    </p:spTree>
    <p:extLst>
      <p:ext uri="{BB962C8B-B14F-4D97-AF65-F5344CB8AC3E}">
        <p14:creationId xmlns:p14="http://schemas.microsoft.com/office/powerpoint/2010/main" val="1529118912"/>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1039-873A-8A44-AA88-8F201CED92BE}"/>
              </a:ext>
            </a:extLst>
          </p:cNvPr>
          <p:cNvSpPr>
            <a:spLocks noGrp="1"/>
          </p:cNvSpPr>
          <p:nvPr>
            <p:ph type="title"/>
          </p:nvPr>
        </p:nvSpPr>
        <p:spPr>
          <a:xfrm>
            <a:off x="1640155" y="286075"/>
            <a:ext cx="9144000" cy="1280890"/>
          </a:xfrm>
        </p:spPr>
        <p:txBody>
          <a:bodyPr/>
          <a:lstStyle/>
          <a:p>
            <a:r>
              <a:rPr lang="en-US" dirty="0"/>
              <a:t>Thank You for Joining!</a:t>
            </a:r>
            <a:br>
              <a:rPr lang="en-US" dirty="0"/>
            </a:br>
            <a:r>
              <a:rPr lang="en-US" dirty="0"/>
              <a:t>		Questions???</a:t>
            </a:r>
          </a:p>
        </p:txBody>
      </p:sp>
      <p:pic>
        <p:nvPicPr>
          <p:cNvPr id="3074" name="Picture 2" descr="As A Leader, Are You Asking The Right Questions?">
            <a:extLst>
              <a:ext uri="{FF2B5EF4-FFF2-40B4-BE49-F238E27FC236}">
                <a16:creationId xmlns:a16="http://schemas.microsoft.com/office/drawing/2014/main" id="{31B613F0-3919-BD4A-BF4B-2488EA9357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1538" y="2062716"/>
            <a:ext cx="8486201" cy="452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3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1BAD-D935-564E-B70F-8FF62B15F701}"/>
              </a:ext>
            </a:extLst>
          </p:cNvPr>
          <p:cNvSpPr>
            <a:spLocks noGrp="1"/>
          </p:cNvSpPr>
          <p:nvPr>
            <p:ph type="title"/>
          </p:nvPr>
        </p:nvSpPr>
        <p:spPr>
          <a:xfrm>
            <a:off x="1670854" y="168310"/>
            <a:ext cx="9144000" cy="1280890"/>
          </a:xfrm>
        </p:spPr>
        <p:txBody>
          <a:bodyPr>
            <a:normAutofit/>
          </a:bodyPr>
          <a:lstStyle/>
          <a:p>
            <a:r>
              <a:rPr lang="en-US" dirty="0"/>
              <a:t>Mental Health and Wellness Program</a:t>
            </a:r>
            <a:br>
              <a:rPr lang="en-US" dirty="0"/>
            </a:br>
            <a:r>
              <a:rPr lang="en-US" b="1" dirty="0"/>
              <a:t>General Emphasis</a:t>
            </a:r>
          </a:p>
        </p:txBody>
      </p:sp>
      <p:sp>
        <p:nvSpPr>
          <p:cNvPr id="3" name="Content Placeholder 2">
            <a:extLst>
              <a:ext uri="{FF2B5EF4-FFF2-40B4-BE49-F238E27FC236}">
                <a16:creationId xmlns:a16="http://schemas.microsoft.com/office/drawing/2014/main" id="{D6A5182F-1FF5-6844-BB0B-C25D225E2FFA}"/>
              </a:ext>
            </a:extLst>
          </p:cNvPr>
          <p:cNvSpPr>
            <a:spLocks noGrp="1"/>
          </p:cNvSpPr>
          <p:nvPr>
            <p:ph sz="half" idx="1"/>
          </p:nvPr>
        </p:nvSpPr>
        <p:spPr>
          <a:xfrm>
            <a:off x="1670854" y="1905000"/>
            <a:ext cx="5486400" cy="3926457"/>
          </a:xfrm>
        </p:spPr>
        <p:txBody>
          <a:bodyPr>
            <a:normAutofit/>
          </a:bodyPr>
          <a:lstStyle/>
          <a:p>
            <a:r>
              <a:rPr lang="en-US" sz="2200" dirty="0"/>
              <a:t>Early Identification and diagnosis</a:t>
            </a:r>
          </a:p>
          <a:p>
            <a:r>
              <a:rPr lang="en-US" sz="2200" dirty="0"/>
              <a:t>Basic mental health care</a:t>
            </a:r>
          </a:p>
          <a:p>
            <a:r>
              <a:rPr lang="en-US" sz="2200" dirty="0"/>
              <a:t>Mental health promotion, prevention and education</a:t>
            </a:r>
          </a:p>
          <a:p>
            <a:r>
              <a:rPr lang="en-US" sz="2200" dirty="0"/>
              <a:t>Employee Assistance Approach</a:t>
            </a:r>
          </a:p>
          <a:p>
            <a:pPr lvl="1"/>
            <a:r>
              <a:rPr lang="en-US" sz="2000" dirty="0"/>
              <a:t>Short-term therapy with employability focus</a:t>
            </a:r>
          </a:p>
          <a:p>
            <a:pPr lvl="1"/>
            <a:r>
              <a:rPr lang="en-US" sz="2000" dirty="0"/>
              <a:t>Referral to center support groups</a:t>
            </a:r>
          </a:p>
          <a:p>
            <a:pPr lvl="1"/>
            <a:r>
              <a:rPr lang="en-US" sz="2000" dirty="0"/>
              <a:t>Crisis intervention</a:t>
            </a:r>
          </a:p>
          <a:p>
            <a:endParaRPr lang="en-US" sz="2000" dirty="0"/>
          </a:p>
        </p:txBody>
      </p:sp>
      <p:pic>
        <p:nvPicPr>
          <p:cNvPr id="5122" name="Picture 2" descr="Autologica Overview 2020 | Features &amp; Improvements">
            <a:extLst>
              <a:ext uri="{FF2B5EF4-FFF2-40B4-BE49-F238E27FC236}">
                <a16:creationId xmlns:a16="http://schemas.microsoft.com/office/drawing/2014/main" id="{91AC32A2-84AD-9541-A76D-3FC5FBCD90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89884" y="1905000"/>
            <a:ext cx="3511718" cy="377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6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C2F2-3AD4-8543-A74F-9E1ED57ACDE3}"/>
              </a:ext>
            </a:extLst>
          </p:cNvPr>
          <p:cNvSpPr>
            <a:spLocks noGrp="1"/>
          </p:cNvSpPr>
          <p:nvPr>
            <p:ph type="title"/>
          </p:nvPr>
        </p:nvSpPr>
        <p:spPr>
          <a:xfrm>
            <a:off x="1640155" y="238459"/>
            <a:ext cx="9144000" cy="1280160"/>
          </a:xfrm>
        </p:spPr>
        <p:txBody>
          <a:bodyPr/>
          <a:lstStyle/>
          <a:p>
            <a:r>
              <a:rPr lang="en-US" dirty="0"/>
              <a:t>Mental Health and Wellness Program</a:t>
            </a:r>
            <a:br>
              <a:rPr lang="en-US" dirty="0"/>
            </a:br>
            <a:r>
              <a:rPr lang="en-US" dirty="0"/>
              <a:t>PRH Chapter 2.3, R4</a:t>
            </a:r>
          </a:p>
        </p:txBody>
      </p:sp>
      <p:sp>
        <p:nvSpPr>
          <p:cNvPr id="7" name="Oval 6">
            <a:extLst>
              <a:ext uri="{FF2B5EF4-FFF2-40B4-BE49-F238E27FC236}">
                <a16:creationId xmlns:a16="http://schemas.microsoft.com/office/drawing/2014/main" id="{15EB149C-9259-7349-8E8D-B244D624D3DF}"/>
              </a:ext>
            </a:extLst>
          </p:cNvPr>
          <p:cNvSpPr/>
          <p:nvPr/>
        </p:nvSpPr>
        <p:spPr>
          <a:xfrm>
            <a:off x="4931937" y="2726531"/>
            <a:ext cx="2786062" cy="2528887"/>
          </a:xfrm>
          <a:prstGeom prst="ellipse">
            <a:avLst/>
          </a:prstGeom>
          <a:solidFill>
            <a:schemeClr val="accent1">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Mental Health &amp; Wellness Program</a:t>
            </a:r>
          </a:p>
          <a:p>
            <a:pPr algn="ctr"/>
            <a:r>
              <a:rPr lang="en-US" dirty="0"/>
              <a:t>PRH 2.3, R4</a:t>
            </a:r>
          </a:p>
        </p:txBody>
      </p:sp>
      <p:sp>
        <p:nvSpPr>
          <p:cNvPr id="16" name="Oval 15">
            <a:extLst>
              <a:ext uri="{FF2B5EF4-FFF2-40B4-BE49-F238E27FC236}">
                <a16:creationId xmlns:a16="http://schemas.microsoft.com/office/drawing/2014/main" id="{615C60B9-2290-F148-91DE-F64246FE831B}"/>
              </a:ext>
            </a:extLst>
          </p:cNvPr>
          <p:cNvSpPr/>
          <p:nvPr/>
        </p:nvSpPr>
        <p:spPr>
          <a:xfrm>
            <a:off x="3057247" y="3307556"/>
            <a:ext cx="2207759"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Treatment</a:t>
            </a:r>
          </a:p>
          <a:p>
            <a:pPr algn="ctr"/>
            <a:r>
              <a:rPr lang="en-US" b="1" dirty="0">
                <a:ln w="12700">
                  <a:solidFill>
                    <a:schemeClr val="accent2"/>
                  </a:solidFill>
                  <a:prstDash val="solid"/>
                </a:ln>
                <a:solidFill>
                  <a:schemeClr val="tx1"/>
                </a:solidFill>
              </a:rPr>
              <a:t>(d)</a:t>
            </a:r>
          </a:p>
        </p:txBody>
      </p:sp>
      <p:sp>
        <p:nvSpPr>
          <p:cNvPr id="18" name="Oval 17">
            <a:extLst>
              <a:ext uri="{FF2B5EF4-FFF2-40B4-BE49-F238E27FC236}">
                <a16:creationId xmlns:a16="http://schemas.microsoft.com/office/drawing/2014/main" id="{7298DC3C-E3A8-8C46-A591-CC26A5D0C55F}"/>
              </a:ext>
            </a:extLst>
          </p:cNvPr>
          <p:cNvSpPr/>
          <p:nvPr/>
        </p:nvSpPr>
        <p:spPr>
          <a:xfrm>
            <a:off x="7532621" y="3224200"/>
            <a:ext cx="2081321" cy="1709738"/>
          </a:xfrm>
          <a:prstGeom prst="ellipse">
            <a:avLst/>
          </a:prstGeom>
          <a:solidFill>
            <a:srgbClr val="FFFF00">
              <a:alpha val="82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Assessment</a:t>
            </a:r>
          </a:p>
          <a:p>
            <a:pPr algn="ctr"/>
            <a:r>
              <a:rPr lang="en-US" b="1" dirty="0">
                <a:ln w="12700">
                  <a:solidFill>
                    <a:schemeClr val="accent2"/>
                  </a:solidFill>
                  <a:prstDash val="solid"/>
                </a:ln>
                <a:solidFill>
                  <a:schemeClr val="tx1"/>
                </a:solidFill>
              </a:rPr>
              <a:t>(b)</a:t>
            </a:r>
          </a:p>
        </p:txBody>
      </p:sp>
      <p:sp>
        <p:nvSpPr>
          <p:cNvPr id="20" name="Oval 19">
            <a:extLst>
              <a:ext uri="{FF2B5EF4-FFF2-40B4-BE49-F238E27FC236}">
                <a16:creationId xmlns:a16="http://schemas.microsoft.com/office/drawing/2014/main" id="{D348C3F2-36EB-2940-BCE9-38D47E662776}"/>
              </a:ext>
            </a:extLst>
          </p:cNvPr>
          <p:cNvSpPr/>
          <p:nvPr/>
        </p:nvSpPr>
        <p:spPr>
          <a:xfrm>
            <a:off x="5431999" y="1593057"/>
            <a:ext cx="1785938" cy="1709738"/>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General Emphasis</a:t>
            </a:r>
          </a:p>
          <a:p>
            <a:pPr algn="ctr"/>
            <a:r>
              <a:rPr lang="en-US" b="1" dirty="0">
                <a:ln w="12700">
                  <a:solidFill>
                    <a:schemeClr val="accent2"/>
                  </a:solidFill>
                  <a:prstDash val="solid"/>
                </a:ln>
                <a:solidFill>
                  <a:schemeClr val="tx1"/>
                </a:solidFill>
              </a:rPr>
              <a:t>(a)</a:t>
            </a:r>
          </a:p>
        </p:txBody>
      </p:sp>
      <p:sp>
        <p:nvSpPr>
          <p:cNvPr id="22" name="Oval 21">
            <a:extLst>
              <a:ext uri="{FF2B5EF4-FFF2-40B4-BE49-F238E27FC236}">
                <a16:creationId xmlns:a16="http://schemas.microsoft.com/office/drawing/2014/main" id="{A5CC271B-4E0C-2846-82A7-81139B93955C}"/>
              </a:ext>
            </a:extLst>
          </p:cNvPr>
          <p:cNvSpPr/>
          <p:nvPr/>
        </p:nvSpPr>
        <p:spPr>
          <a:xfrm>
            <a:off x="5284307" y="4933938"/>
            <a:ext cx="2081321" cy="1909769"/>
          </a:xfrm>
          <a:prstGeom prst="ellipse">
            <a:avLst/>
          </a:prstGeom>
          <a:solidFill>
            <a:schemeClr val="accent2">
              <a:alpha val="8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12700">
                  <a:solidFill>
                    <a:schemeClr val="accent2"/>
                  </a:solidFill>
                  <a:prstDash val="solid"/>
                </a:ln>
                <a:solidFill>
                  <a:schemeClr val="tx1"/>
                </a:solidFill>
              </a:rPr>
              <a:t>Mental Health Promotion/Education</a:t>
            </a:r>
          </a:p>
          <a:p>
            <a:pPr algn="ctr"/>
            <a:r>
              <a:rPr lang="en-US" b="1" dirty="0">
                <a:ln w="12700">
                  <a:solidFill>
                    <a:schemeClr val="accent2"/>
                  </a:solidFill>
                  <a:prstDash val="solid"/>
                </a:ln>
                <a:solidFill>
                  <a:schemeClr val="tx1"/>
                </a:solidFill>
              </a:rPr>
              <a:t>(c)</a:t>
            </a:r>
          </a:p>
        </p:txBody>
      </p:sp>
    </p:spTree>
    <p:extLst>
      <p:ext uri="{BB962C8B-B14F-4D97-AF65-F5344CB8AC3E}">
        <p14:creationId xmlns:p14="http://schemas.microsoft.com/office/powerpoint/2010/main" val="21054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40155" y="250485"/>
            <a:ext cx="9144000" cy="1280890"/>
          </a:xfrm>
        </p:spPr>
        <p:txBody>
          <a:bodyPr>
            <a:normAutofit/>
          </a:bodyPr>
          <a:lstStyle/>
          <a:p>
            <a:r>
              <a:rPr lang="en-US" dirty="0"/>
              <a:t>Mental Health and Wellness Program</a:t>
            </a:r>
            <a:br>
              <a:rPr lang="en-US" dirty="0"/>
            </a:br>
            <a:r>
              <a:rPr lang="en-US" b="1" dirty="0"/>
              <a:t>Assessment </a:t>
            </a:r>
          </a:p>
        </p:txBody>
      </p:sp>
      <p:sp>
        <p:nvSpPr>
          <p:cNvPr id="3" name="Content Placeholder 2">
            <a:extLst>
              <a:ext uri="{FF2B5EF4-FFF2-40B4-BE49-F238E27FC236}">
                <a16:creationId xmlns:a16="http://schemas.microsoft.com/office/drawing/2014/main" id="{AC25144F-9A75-6642-8BA2-D0EF09B9C25E}"/>
              </a:ext>
            </a:extLst>
          </p:cNvPr>
          <p:cNvSpPr>
            <a:spLocks noGrp="1"/>
          </p:cNvSpPr>
          <p:nvPr>
            <p:ph sz="half" idx="1"/>
          </p:nvPr>
        </p:nvSpPr>
        <p:spPr>
          <a:xfrm>
            <a:off x="1640154" y="1673525"/>
            <a:ext cx="5468011" cy="4933990"/>
          </a:xfrm>
          <a:noFill/>
        </p:spPr>
        <p:txBody>
          <a:bodyPr>
            <a:normAutofit/>
          </a:bodyPr>
          <a:lstStyle/>
          <a:p>
            <a:r>
              <a:rPr lang="en-US" sz="2800" b="1" dirty="0"/>
              <a:t>Social Intake Form (SIF): </a:t>
            </a:r>
            <a:r>
              <a:rPr lang="en-US" sz="2800" b="1" i="1" u="sng" dirty="0"/>
              <a:t>NEW</a:t>
            </a:r>
            <a:r>
              <a:rPr lang="en-US" sz="2800" b="1" dirty="0"/>
              <a:t> Students (Virtual or Traditional)</a:t>
            </a:r>
          </a:p>
          <a:p>
            <a:pPr lvl="1"/>
            <a:r>
              <a:rPr lang="en-US" sz="2400" dirty="0"/>
              <a:t>Must be completed by counselors within 48 hours of enrollment </a:t>
            </a:r>
          </a:p>
          <a:p>
            <a:pPr lvl="1"/>
            <a:r>
              <a:rPr lang="en-US" sz="2400" dirty="0"/>
              <a:t>Reviewed and signed by CMHC within 1 week of enrollment</a:t>
            </a:r>
          </a:p>
          <a:p>
            <a:pPr lvl="1"/>
            <a:r>
              <a:rPr lang="en-US" sz="2400" dirty="0"/>
              <a:t>Filed in student health record (SHR)</a:t>
            </a:r>
          </a:p>
        </p:txBody>
      </p:sp>
      <p:pic>
        <p:nvPicPr>
          <p:cNvPr id="6" name="Content Placeholder 5" descr="Table&#10;&#10;Description automatically generated with medium confidence">
            <a:extLst>
              <a:ext uri="{FF2B5EF4-FFF2-40B4-BE49-F238E27FC236}">
                <a16:creationId xmlns:a16="http://schemas.microsoft.com/office/drawing/2014/main" id="{C29ECC4B-4064-2C46-AF73-839B61D2794D}"/>
              </a:ext>
            </a:extLst>
          </p:cNvPr>
          <p:cNvPicPr>
            <a:picLocks noGrp="1" noChangeAspect="1"/>
          </p:cNvPicPr>
          <p:nvPr>
            <p:ph sz="half" idx="2"/>
          </p:nvPr>
        </p:nvPicPr>
        <p:blipFill>
          <a:blip r:embed="rId4"/>
          <a:stretch>
            <a:fillRect/>
          </a:stretch>
        </p:blipFill>
        <p:spPr>
          <a:xfrm>
            <a:off x="7357045" y="1399793"/>
            <a:ext cx="4484062" cy="5245236"/>
          </a:xfrm>
        </p:spPr>
      </p:pic>
    </p:spTree>
    <p:extLst>
      <p:ext uri="{BB962C8B-B14F-4D97-AF65-F5344CB8AC3E}">
        <p14:creationId xmlns:p14="http://schemas.microsoft.com/office/powerpoint/2010/main" val="31870725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40155" y="212972"/>
            <a:ext cx="9144000" cy="1280890"/>
          </a:xfrm>
        </p:spPr>
        <p:txBody>
          <a:bodyPr>
            <a:normAutofit/>
          </a:bodyPr>
          <a:lstStyle/>
          <a:p>
            <a:r>
              <a:rPr lang="en-US" dirty="0"/>
              <a:t>Mental Health and Wellness Program</a:t>
            </a:r>
            <a:br>
              <a:rPr lang="en-US" dirty="0"/>
            </a:br>
            <a:r>
              <a:rPr lang="en-US" b="1" dirty="0"/>
              <a:t>Assessment </a:t>
            </a:r>
          </a:p>
        </p:txBody>
      </p:sp>
      <p:sp>
        <p:nvSpPr>
          <p:cNvPr id="3" name="Content Placeholder 2">
            <a:extLst>
              <a:ext uri="{FF2B5EF4-FFF2-40B4-BE49-F238E27FC236}">
                <a16:creationId xmlns:a16="http://schemas.microsoft.com/office/drawing/2014/main" id="{AC25144F-9A75-6642-8BA2-D0EF09B9C25E}"/>
              </a:ext>
            </a:extLst>
          </p:cNvPr>
          <p:cNvSpPr>
            <a:spLocks noGrp="1"/>
          </p:cNvSpPr>
          <p:nvPr>
            <p:ph sz="half" idx="1"/>
          </p:nvPr>
        </p:nvSpPr>
        <p:spPr>
          <a:xfrm>
            <a:off x="1761077" y="1634141"/>
            <a:ext cx="5212080" cy="4572000"/>
          </a:xfrm>
        </p:spPr>
        <p:txBody>
          <a:bodyPr>
            <a:noAutofit/>
          </a:bodyPr>
          <a:lstStyle/>
          <a:p>
            <a:r>
              <a:rPr lang="en-US" sz="2800" b="1" dirty="0"/>
              <a:t>SIF for </a:t>
            </a:r>
            <a:r>
              <a:rPr lang="en-US" sz="2800" b="1" i="1" u="sng" dirty="0"/>
              <a:t>RETURNING</a:t>
            </a:r>
            <a:r>
              <a:rPr lang="en-US" sz="2800" b="1" dirty="0"/>
              <a:t> Students</a:t>
            </a:r>
          </a:p>
          <a:p>
            <a:pPr lvl="1"/>
            <a:r>
              <a:rPr lang="en-US" sz="2400" dirty="0"/>
              <a:t>Must review original SIF</a:t>
            </a:r>
          </a:p>
          <a:p>
            <a:pPr lvl="1"/>
            <a:r>
              <a:rPr lang="en-US" sz="2400" dirty="0"/>
              <a:t>Meet with student to identify any changes to SIF or current MH needs</a:t>
            </a:r>
          </a:p>
          <a:p>
            <a:pPr lvl="1"/>
            <a:r>
              <a:rPr lang="en-US" sz="2400" dirty="0"/>
              <a:t>Document using Mental Health Progress Note, SF-600 form</a:t>
            </a:r>
          </a:p>
          <a:p>
            <a:pPr lvl="1"/>
            <a:r>
              <a:rPr lang="en-US" sz="2400" dirty="0"/>
              <a:t>No specified time frame. </a:t>
            </a:r>
          </a:p>
        </p:txBody>
      </p:sp>
      <p:pic>
        <p:nvPicPr>
          <p:cNvPr id="6" name="Picture 5" descr="Table&#10;&#10;Description automatically generated">
            <a:extLst>
              <a:ext uri="{FF2B5EF4-FFF2-40B4-BE49-F238E27FC236}">
                <a16:creationId xmlns:a16="http://schemas.microsoft.com/office/drawing/2014/main" id="{44977B08-82DB-BC4E-8C9D-E5CB93E44A16}"/>
              </a:ext>
            </a:extLst>
          </p:cNvPr>
          <p:cNvPicPr>
            <a:picLocks noChangeAspect="1"/>
          </p:cNvPicPr>
          <p:nvPr/>
        </p:nvPicPr>
        <p:blipFill>
          <a:blip r:embed="rId3"/>
          <a:stretch>
            <a:fillRect/>
          </a:stretch>
        </p:blipFill>
        <p:spPr>
          <a:xfrm>
            <a:off x="7048767" y="1634142"/>
            <a:ext cx="4724400" cy="4802504"/>
          </a:xfrm>
          <a:prstGeom prst="rect">
            <a:avLst/>
          </a:prstGeom>
        </p:spPr>
      </p:pic>
    </p:spTree>
    <p:extLst>
      <p:ext uri="{BB962C8B-B14F-4D97-AF65-F5344CB8AC3E}">
        <p14:creationId xmlns:p14="http://schemas.microsoft.com/office/powerpoint/2010/main" val="372131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40155" y="298721"/>
            <a:ext cx="9144000" cy="1280890"/>
          </a:xfrm>
        </p:spPr>
        <p:txBody>
          <a:bodyPr>
            <a:normAutofit/>
          </a:bodyPr>
          <a:lstStyle/>
          <a:p>
            <a:r>
              <a:rPr lang="en-US" dirty="0"/>
              <a:t>Mental Health and Wellness Program</a:t>
            </a:r>
            <a:br>
              <a:rPr lang="en-US" dirty="0"/>
            </a:br>
            <a:r>
              <a:rPr lang="en-US" b="1" dirty="0"/>
              <a:t>Assessment </a:t>
            </a:r>
          </a:p>
        </p:txBody>
      </p:sp>
      <p:sp>
        <p:nvSpPr>
          <p:cNvPr id="3" name="Content Placeholder 2">
            <a:extLst>
              <a:ext uri="{FF2B5EF4-FFF2-40B4-BE49-F238E27FC236}">
                <a16:creationId xmlns:a16="http://schemas.microsoft.com/office/drawing/2014/main" id="{AC25144F-9A75-6642-8BA2-D0EF09B9C25E}"/>
              </a:ext>
            </a:extLst>
          </p:cNvPr>
          <p:cNvSpPr>
            <a:spLocks noGrp="1"/>
          </p:cNvSpPr>
          <p:nvPr>
            <p:ph sz="half" idx="1"/>
          </p:nvPr>
        </p:nvSpPr>
        <p:spPr>
          <a:xfrm>
            <a:off x="1640155" y="1710932"/>
            <a:ext cx="4924754" cy="4931411"/>
          </a:xfrm>
        </p:spPr>
        <p:txBody>
          <a:bodyPr>
            <a:noAutofit/>
          </a:bodyPr>
          <a:lstStyle/>
          <a:p>
            <a:r>
              <a:rPr lang="en-US" sz="2400" b="1" dirty="0"/>
              <a:t>Daily Emotional Wellness Checklist (DEWC</a:t>
            </a:r>
            <a:r>
              <a:rPr lang="en-US" sz="2400" dirty="0"/>
              <a:t>)</a:t>
            </a:r>
          </a:p>
          <a:p>
            <a:pPr lvl="1"/>
            <a:r>
              <a:rPr lang="en-US" sz="2000" dirty="0"/>
              <a:t>Completed once daily by all students in quarantine or isolation (voluntary)</a:t>
            </a:r>
          </a:p>
          <a:p>
            <a:pPr lvl="1"/>
            <a:r>
              <a:rPr lang="en-US" sz="2000" dirty="0"/>
              <a:t>CMHC (or designee) must follow up on responses marked poor/fair same day</a:t>
            </a:r>
          </a:p>
          <a:p>
            <a:pPr lvl="1"/>
            <a:r>
              <a:rPr lang="en-US" sz="2000" dirty="0"/>
              <a:t>Filed in SHR (individual forms OR print out of electronically collected data)</a:t>
            </a:r>
          </a:p>
          <a:p>
            <a:pPr lvl="1"/>
            <a:r>
              <a:rPr lang="en-US" sz="2000" dirty="0"/>
              <a:t>Document your follow up contact in SHR</a:t>
            </a:r>
          </a:p>
        </p:txBody>
      </p:sp>
      <p:pic>
        <p:nvPicPr>
          <p:cNvPr id="8" name="Content Placeholder 7" descr="Table&#10;&#10;Description automatically generated">
            <a:extLst>
              <a:ext uri="{FF2B5EF4-FFF2-40B4-BE49-F238E27FC236}">
                <a16:creationId xmlns:a16="http://schemas.microsoft.com/office/drawing/2014/main" id="{83BCA8B9-3F71-A24A-AC09-DC9172D88A16}"/>
              </a:ext>
            </a:extLst>
          </p:cNvPr>
          <p:cNvPicPr>
            <a:picLocks noGrp="1" noChangeAspect="1"/>
          </p:cNvPicPr>
          <p:nvPr>
            <p:ph sz="half" idx="2"/>
          </p:nvPr>
        </p:nvPicPr>
        <p:blipFill>
          <a:blip r:embed="rId3"/>
          <a:stretch>
            <a:fillRect/>
          </a:stretch>
        </p:blipFill>
        <p:spPr>
          <a:xfrm>
            <a:off x="6564909" y="1710932"/>
            <a:ext cx="5454561" cy="4576161"/>
          </a:xfrm>
        </p:spPr>
      </p:pic>
    </p:spTree>
    <p:extLst>
      <p:ext uri="{BB962C8B-B14F-4D97-AF65-F5344CB8AC3E}">
        <p14:creationId xmlns:p14="http://schemas.microsoft.com/office/powerpoint/2010/main" val="79959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1C5-F853-404A-AC68-4C7AACACF813}"/>
              </a:ext>
            </a:extLst>
          </p:cNvPr>
          <p:cNvSpPr>
            <a:spLocks noGrp="1"/>
          </p:cNvSpPr>
          <p:nvPr>
            <p:ph type="title"/>
          </p:nvPr>
        </p:nvSpPr>
        <p:spPr>
          <a:xfrm>
            <a:off x="1625499" y="476764"/>
            <a:ext cx="9144000" cy="914400"/>
          </a:xfrm>
        </p:spPr>
        <p:txBody>
          <a:bodyPr anchor="ctr">
            <a:normAutofit/>
          </a:bodyPr>
          <a:lstStyle/>
          <a:p>
            <a:r>
              <a:rPr lang="en-US" b="1" dirty="0"/>
              <a:t>Assessment </a:t>
            </a:r>
            <a:r>
              <a:rPr lang="en-US" dirty="0"/>
              <a:t>continued…</a:t>
            </a:r>
          </a:p>
        </p:txBody>
      </p:sp>
      <p:sp>
        <p:nvSpPr>
          <p:cNvPr id="3" name="Content Placeholder 2">
            <a:extLst>
              <a:ext uri="{FF2B5EF4-FFF2-40B4-BE49-F238E27FC236}">
                <a16:creationId xmlns:a16="http://schemas.microsoft.com/office/drawing/2014/main" id="{AC25144F-9A75-6642-8BA2-D0EF09B9C25E}"/>
              </a:ext>
            </a:extLst>
          </p:cNvPr>
          <p:cNvSpPr>
            <a:spLocks noGrp="1"/>
          </p:cNvSpPr>
          <p:nvPr>
            <p:ph sz="half" idx="1"/>
          </p:nvPr>
        </p:nvSpPr>
        <p:spPr>
          <a:xfrm>
            <a:off x="1625499" y="1363077"/>
            <a:ext cx="5534426" cy="5394960"/>
          </a:xfrm>
        </p:spPr>
        <p:txBody>
          <a:bodyPr>
            <a:normAutofit/>
          </a:bodyPr>
          <a:lstStyle/>
          <a:p>
            <a:pPr marL="0" indent="0">
              <a:buNone/>
            </a:pPr>
            <a:r>
              <a:rPr lang="en-US" sz="1700" b="1" dirty="0"/>
              <a:t>Intake/Initial Assessment: </a:t>
            </a:r>
          </a:p>
          <a:p>
            <a:r>
              <a:rPr lang="en-US" sz="1700" b="1" dirty="0"/>
              <a:t>Strongly</a:t>
            </a:r>
            <a:r>
              <a:rPr lang="en-US" sz="1700" dirty="0"/>
              <a:t> recommend use intake form on HW website</a:t>
            </a:r>
          </a:p>
          <a:p>
            <a:r>
              <a:rPr lang="en-US" sz="1700" dirty="0"/>
              <a:t> Intakes should include:</a:t>
            </a:r>
          </a:p>
          <a:p>
            <a:pPr marL="690563" lvl="2"/>
            <a:r>
              <a:rPr lang="en-US" sz="1700" dirty="0"/>
              <a:t>Reason for referral</a:t>
            </a:r>
          </a:p>
          <a:p>
            <a:pPr marL="690563" lvl="2"/>
            <a:r>
              <a:rPr lang="en-US" sz="1700" dirty="0"/>
              <a:t>Presenting problem/current symptoms</a:t>
            </a:r>
          </a:p>
          <a:p>
            <a:pPr marL="690563" lvl="2"/>
            <a:r>
              <a:rPr lang="en-US" sz="1700" dirty="0"/>
              <a:t>Mental &amp; chemical health history</a:t>
            </a:r>
          </a:p>
          <a:p>
            <a:pPr marL="690563" lvl="2"/>
            <a:r>
              <a:rPr lang="en-US" sz="1700" dirty="0"/>
              <a:t>Relevant medical history &amp; medications</a:t>
            </a:r>
          </a:p>
          <a:p>
            <a:pPr marL="690563" lvl="2"/>
            <a:r>
              <a:rPr lang="en-US" sz="1700" dirty="0"/>
              <a:t>Mental Status Exam</a:t>
            </a:r>
          </a:p>
          <a:p>
            <a:pPr marL="690563" lvl="2"/>
            <a:r>
              <a:rPr lang="en-US" sz="1700" dirty="0"/>
              <a:t>Strengths &amp; Barriers to employability</a:t>
            </a:r>
          </a:p>
          <a:p>
            <a:pPr marL="690563" lvl="2"/>
            <a:r>
              <a:rPr lang="en-US" sz="1700" dirty="0"/>
              <a:t>DSM diagnosis, if applicable</a:t>
            </a:r>
          </a:p>
          <a:p>
            <a:pPr marL="690563" lvl="2"/>
            <a:r>
              <a:rPr lang="en-US" sz="1700" dirty="0"/>
              <a:t>Intervention/Education provided &amp; recommendations</a:t>
            </a:r>
          </a:p>
          <a:p>
            <a:pPr marL="690563" lvl="2"/>
            <a:r>
              <a:rPr lang="en-US" sz="1700" dirty="0"/>
              <a:t>Referral to Reasonable Accommodation Committee, if indicated</a:t>
            </a:r>
          </a:p>
          <a:p>
            <a:pPr lvl="2"/>
            <a:endParaRPr lang="en-US" sz="1700" dirty="0"/>
          </a:p>
          <a:p>
            <a:pPr lvl="2"/>
            <a:endParaRPr lang="en-US" sz="1700" dirty="0"/>
          </a:p>
        </p:txBody>
      </p:sp>
      <p:pic>
        <p:nvPicPr>
          <p:cNvPr id="8" name="Content Placeholder 7" descr="Text&#10;&#10;Description automatically generated with medium confidence">
            <a:extLst>
              <a:ext uri="{FF2B5EF4-FFF2-40B4-BE49-F238E27FC236}">
                <a16:creationId xmlns:a16="http://schemas.microsoft.com/office/drawing/2014/main" id="{5191A758-FFD7-C646-A91B-AA0E2783D73C}"/>
              </a:ext>
            </a:extLst>
          </p:cNvPr>
          <p:cNvPicPr>
            <a:picLocks noGrp="1" noChangeAspect="1"/>
          </p:cNvPicPr>
          <p:nvPr>
            <p:ph sz="half" idx="2"/>
          </p:nvPr>
        </p:nvPicPr>
        <p:blipFill>
          <a:blip r:embed="rId4"/>
          <a:stretch>
            <a:fillRect/>
          </a:stretch>
        </p:blipFill>
        <p:spPr>
          <a:xfrm>
            <a:off x="7341463" y="1229478"/>
            <a:ext cx="4631893" cy="5029200"/>
          </a:xfrm>
        </p:spPr>
      </p:pic>
      <p:sp>
        <p:nvSpPr>
          <p:cNvPr id="4" name="TextBox 3">
            <a:extLst>
              <a:ext uri="{FF2B5EF4-FFF2-40B4-BE49-F238E27FC236}">
                <a16:creationId xmlns:a16="http://schemas.microsoft.com/office/drawing/2014/main" id="{45D05110-39D3-7640-AFF1-116BB456A7E1}"/>
              </a:ext>
            </a:extLst>
          </p:cNvPr>
          <p:cNvSpPr txBox="1"/>
          <p:nvPr/>
        </p:nvSpPr>
        <p:spPr>
          <a:xfrm>
            <a:off x="7341463" y="6299603"/>
            <a:ext cx="4643503" cy="369332"/>
          </a:xfrm>
          <a:prstGeom prst="rect">
            <a:avLst/>
          </a:prstGeom>
          <a:noFill/>
        </p:spPr>
        <p:txBody>
          <a:bodyPr wrap="square" rtlCol="0">
            <a:spAutoFit/>
          </a:bodyPr>
          <a:lstStyle/>
          <a:p>
            <a:r>
              <a:rPr lang="en-US" dirty="0"/>
              <a:t>*</a:t>
            </a:r>
            <a:r>
              <a:rPr lang="en-US" sz="1400" dirty="0"/>
              <a:t>*MH Intake Assessment form updated July 2021</a:t>
            </a:r>
          </a:p>
        </p:txBody>
      </p:sp>
    </p:spTree>
    <p:extLst>
      <p:ext uri="{BB962C8B-B14F-4D97-AF65-F5344CB8AC3E}">
        <p14:creationId xmlns:p14="http://schemas.microsoft.com/office/powerpoint/2010/main" val="333076531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XRUYQT3274NZ-681238054-1810</_dlc_DocId>
    <_dlc_DocIdUrl xmlns="b22f8f74-215c-4154-9939-bd29e4e8980e">
      <Url>https://supportservices.jobcorps.gov/health/_layouts/15/DocIdRedir.aspx?ID=XRUYQT3274NZ-681238054-1810</Url>
      <Description>XRUYQT3274NZ-681238054-1810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E5B782-7FB8-4908-B2FB-F9360D3868F2}"/>
</file>

<file path=customXml/itemProps2.xml><?xml version="1.0" encoding="utf-8"?>
<ds:datastoreItem xmlns:ds="http://schemas.openxmlformats.org/officeDocument/2006/customXml" ds:itemID="{AFC9CC62-CE8D-44FE-B9AC-0FDED30AFABB}"/>
</file>

<file path=customXml/itemProps3.xml><?xml version="1.0" encoding="utf-8"?>
<ds:datastoreItem xmlns:ds="http://schemas.openxmlformats.org/officeDocument/2006/customXml" ds:itemID="{A49A270B-E7BA-41E8-8172-C5FE691D3534}"/>
</file>

<file path=customXml/itemProps4.xml><?xml version="1.0" encoding="utf-8"?>
<ds:datastoreItem xmlns:ds="http://schemas.openxmlformats.org/officeDocument/2006/customXml" ds:itemID="{0AF8CB5D-6C98-41EA-8937-508594C02CB2}"/>
</file>

<file path=docProps/app.xml><?xml version="1.0" encoding="utf-8"?>
<Properties xmlns="http://schemas.openxmlformats.org/officeDocument/2006/extended-properties" xmlns:vt="http://schemas.openxmlformats.org/officeDocument/2006/docPropsVTypes">
  <Template>Wisp</Template>
  <TotalTime>3825</TotalTime>
  <Words>6687</Words>
  <Application>Microsoft Office PowerPoint</Application>
  <PresentationFormat>Widescreen</PresentationFormat>
  <Paragraphs>369</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Lucida Handwriting</vt:lpstr>
      <vt:lpstr>Wingdings 3</vt:lpstr>
      <vt:lpstr>Wisp</vt:lpstr>
      <vt:lpstr>Mental Health Documentation:  Everything You Wanted to Know (and MORE!)</vt:lpstr>
      <vt:lpstr>How to Meet PRH Documentation Requirements for the Mental Health and Wellness Program</vt:lpstr>
      <vt:lpstr>Mental Health and Wellness Program PRH Chapter 2.3, R4</vt:lpstr>
      <vt:lpstr>Mental Health and Wellness Program General Emphasis</vt:lpstr>
      <vt:lpstr>Mental Health and Wellness Program PRH Chapter 2.3, R4</vt:lpstr>
      <vt:lpstr>Mental Health and Wellness Program Assessment </vt:lpstr>
      <vt:lpstr>Mental Health and Wellness Program Assessment </vt:lpstr>
      <vt:lpstr>Mental Health and Wellness Program Assessment </vt:lpstr>
      <vt:lpstr>Assessment continued…</vt:lpstr>
      <vt:lpstr>Use of Evidence Based Screening Tools</vt:lpstr>
      <vt:lpstr>Assessment continued…</vt:lpstr>
      <vt:lpstr>Assessment continued…</vt:lpstr>
      <vt:lpstr>Mental Health and Wellness Program PRH Chapter 2.3, R4</vt:lpstr>
      <vt:lpstr>Mental Health and Wellness Program Mental Health Education and Promotion</vt:lpstr>
      <vt:lpstr>Mental Health and Wellness Program Mental Health Education and Promotion</vt:lpstr>
      <vt:lpstr>Mental Health and Wellness Program PRH Chapter 2.3, R4</vt:lpstr>
      <vt:lpstr>Mental Health and Wellness Program Treatment</vt:lpstr>
      <vt:lpstr>Treatment continued…</vt:lpstr>
      <vt:lpstr>Treatment continued…</vt:lpstr>
      <vt:lpstr>Treatment continued…</vt:lpstr>
      <vt:lpstr>Treatment continued…</vt:lpstr>
      <vt:lpstr>Treatment continued…</vt:lpstr>
      <vt:lpstr>Mental Health and Wellness Program PRH Chapter 2.3, R4</vt:lpstr>
      <vt:lpstr>Mental Health and Wellness Program Crisis Intervention</vt:lpstr>
      <vt:lpstr>Mental Health and Wellness Program Crisis Intervention</vt:lpstr>
      <vt:lpstr>Additional PRH Requirements to Document...</vt:lpstr>
      <vt:lpstr>Mental Health and Wellness Program Staff Training</vt:lpstr>
      <vt:lpstr>In A Nutshell…   </vt:lpstr>
      <vt:lpstr>PowerPoint Presentation</vt:lpstr>
      <vt:lpstr>PowerPoint Presentation</vt:lpstr>
      <vt:lpstr>Regional Mental Health Specialists</vt:lpstr>
      <vt:lpstr>Thank You for Joining!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 Documentation: Everything You Wanted to Know (and More!)</dc:title>
  <dc:creator>Helena Mackenzie</dc:creator>
  <cp:lastModifiedBy>Carolina Valdenegro</cp:lastModifiedBy>
  <cp:revision>82</cp:revision>
  <dcterms:created xsi:type="dcterms:W3CDTF">2021-09-23T14:53:45Z</dcterms:created>
  <dcterms:modified xsi:type="dcterms:W3CDTF">2021-10-15T16:40:28Z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c8621700-4e81-407b-a459-82c71570880e</vt:lpwstr>
  </property>
</Properties>
</file>