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0"/>
  </p:notesMasterIdLst>
  <p:sldIdLst>
    <p:sldId id="256" r:id="rId3"/>
    <p:sldId id="301" r:id="rId4"/>
    <p:sldId id="302" r:id="rId5"/>
    <p:sldId id="317" r:id="rId6"/>
    <p:sldId id="318" r:id="rId7"/>
    <p:sldId id="272" r:id="rId8"/>
    <p:sldId id="277" r:id="rId9"/>
    <p:sldId id="304" r:id="rId10"/>
    <p:sldId id="257" r:id="rId11"/>
    <p:sldId id="329" r:id="rId12"/>
    <p:sldId id="319" r:id="rId13"/>
    <p:sldId id="320" r:id="rId14"/>
    <p:sldId id="285" r:id="rId15"/>
    <p:sldId id="288" r:id="rId16"/>
    <p:sldId id="282" r:id="rId17"/>
    <p:sldId id="270" r:id="rId18"/>
    <p:sldId id="321" r:id="rId19"/>
    <p:sldId id="322" r:id="rId20"/>
    <p:sldId id="305" r:id="rId21"/>
    <p:sldId id="331" r:id="rId22"/>
    <p:sldId id="294" r:id="rId23"/>
    <p:sldId id="295" r:id="rId24"/>
    <p:sldId id="292" r:id="rId25"/>
    <p:sldId id="287" r:id="rId26"/>
    <p:sldId id="290" r:id="rId27"/>
    <p:sldId id="332" r:id="rId28"/>
    <p:sldId id="284" r:id="rId29"/>
    <p:sldId id="325" r:id="rId30"/>
    <p:sldId id="269" r:id="rId31"/>
    <p:sldId id="306" r:id="rId32"/>
    <p:sldId id="296" r:id="rId33"/>
    <p:sldId id="324" r:id="rId34"/>
    <p:sldId id="334" r:id="rId35"/>
    <p:sldId id="307" r:id="rId36"/>
    <p:sldId id="266" r:id="rId37"/>
    <p:sldId id="328" r:id="rId38"/>
    <p:sldId id="297" r:id="rId39"/>
    <p:sldId id="333" r:id="rId40"/>
    <p:sldId id="260" r:id="rId41"/>
    <p:sldId id="327" r:id="rId42"/>
    <p:sldId id="259" r:id="rId43"/>
    <p:sldId id="326" r:id="rId44"/>
    <p:sldId id="267" r:id="rId45"/>
    <p:sldId id="281" r:id="rId46"/>
    <p:sldId id="278" r:id="rId47"/>
    <p:sldId id="323" r:id="rId48"/>
    <p:sldId id="316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97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8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customXml" Target="../customXml/item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8" Type="http://schemas.openxmlformats.org/officeDocument/2006/relationships/customXml" Target="../customXml/item4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customXml" Target="../customXml/item2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customXml" Target="../customXml/item3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518C5-1EE4-43DF-9DF6-F30C006A925F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72002-7072-48E0-A110-5FF212BDE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65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6BFA0A09-ED5C-43F4-953A-86E28B50B5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CA88C002-0B7F-4D68-BF17-A90A753A5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CB0E32B0-C37A-450E-B753-F249BE7EEC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D8155A3-BA0C-421F-B430-E4956DEEB375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180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>
            <a:extLst>
              <a:ext uri="{FF2B5EF4-FFF2-40B4-BE49-F238E27FC236}">
                <a16:creationId xmlns:a16="http://schemas.microsoft.com/office/drawing/2014/main" id="{B6CA2E95-997D-45C1-B975-820B4C3D2A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>
            <a:extLst>
              <a:ext uri="{FF2B5EF4-FFF2-40B4-BE49-F238E27FC236}">
                <a16:creationId xmlns:a16="http://schemas.microsoft.com/office/drawing/2014/main" id="{C2E47550-9B57-4C4B-AD91-E6CED1E46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8068" name="Slide Number Placeholder 3">
            <a:extLst>
              <a:ext uri="{FF2B5EF4-FFF2-40B4-BE49-F238E27FC236}">
                <a16:creationId xmlns:a16="http://schemas.microsoft.com/office/drawing/2014/main" id="{8DD542B4-8B7A-456F-94B7-375CD996F8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13CAC4-EFBD-432C-964B-98A88CB62E26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855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>
            <a:extLst>
              <a:ext uri="{FF2B5EF4-FFF2-40B4-BE49-F238E27FC236}">
                <a16:creationId xmlns:a16="http://schemas.microsoft.com/office/drawing/2014/main" id="{DFDDDF64-DD41-4492-A909-29687FCCBB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>
            <a:extLst>
              <a:ext uri="{FF2B5EF4-FFF2-40B4-BE49-F238E27FC236}">
                <a16:creationId xmlns:a16="http://schemas.microsoft.com/office/drawing/2014/main" id="{E6B69D4B-5891-49A2-BCD7-C0F3D37C7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6020" name="Slide Number Placeholder 3">
            <a:extLst>
              <a:ext uri="{FF2B5EF4-FFF2-40B4-BE49-F238E27FC236}">
                <a16:creationId xmlns:a16="http://schemas.microsoft.com/office/drawing/2014/main" id="{065AB0B5-1DD4-4FBB-9A68-164A305DB9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E130B150-4AFB-4242-9733-F2671438D132}" type="slidenum">
              <a:rPr lang="en-US" altLang="en-US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411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Among females aged 16–24 years entering the National Job Training Program in 41 states and the District of Columbia, the median state-specific gonorrhea prevalence in 2019 was 2.4% (range: 0.3% to 9.5%).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See Technical Notes (www.cdc.gov/std/statistics/2019/Technicalnotes) for information on the National Job Training Program methodology.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Data points are available at www.cdc.gov/std/statistics/2019/data.zip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9AFBC5-7751-4D71-8004-00EA0C069D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016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Among males aged 16–24 years entering the National Job Training Program in 46 states, the District of Columbia, and Puerto Rico, the median state-specific gonorrhea prevalence in 2019 was 0.7% (range: 0.0% to 2.6%).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See Technical Notes (www.cdc.gov/std/statistics/2019/Technicalnotes) for information on the National Job Training Program methodology.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Data points are available at www.cdc.gov/std/statistics/2019/data.zip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9AFBC5-7751-4D71-8004-00EA0C069D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108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579F49B1-6CCA-4639-8FE2-A624BE1134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7F152C12-0329-4C91-AEE0-DE44FF441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03C9F319-76F8-4841-8051-ADB7C64C1E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DB7557BF-1BDB-49DC-8D54-35715D37C135}" type="slidenum">
              <a:rPr lang="en-US" altLang="en-US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7718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57AC3EFD-D3DD-47BD-8E8C-8E3B276608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5CD31853-3D8B-4102-8C6C-368A293EE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C986533D-6827-45B8-B629-B173D42268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2EE4632-B037-4669-AF56-1E5253AA63D9}" type="slidenum">
              <a:rPr lang="en-US" altLang="en-US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94450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65339E99-5EDB-4776-9C15-215DA9BFE2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BFCA2C90-22F4-4CA1-8331-49F105324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F0770B73-24C9-4DC7-A68D-7BB08496B1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0426C7A5-7B74-4A59-B7B1-9D104B22F5C1}" type="slidenum">
              <a:rPr lang="en-US" altLang="en-US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34758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BF62C9A1-D060-4CFE-8E8D-E4E218141A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BFF9A1F6-6487-49D1-849B-6638951D0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BBC1A3C9-BFB0-41D0-86C2-4FE1CA1734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D309EDB6-161B-49C8-8F46-A15F1E3C7EA0}" type="slidenum">
              <a:rPr lang="en-US" altLang="en-US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61736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3470BD1F-7F42-4972-983A-B6B1DA1D82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B0B44372-CE90-4460-A7F2-8D50C1FB9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F0112929-3304-4A7F-826B-849F1C0680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C98997A-7DF5-4EC1-A37C-182114747503}" type="slidenum">
              <a:rPr lang="en-US" altLang="en-US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46721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04DCA93E-EE6E-485A-965A-16D20C4D92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1F45B4C5-07CD-4C79-8E1E-B2EE724BB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86E3CEBF-6753-4F71-9F14-95CAF458EF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036FB9C4-8465-4576-B44C-5751F1BCFEDF}" type="slidenum">
              <a:rPr lang="en-US" altLang="en-US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273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752E078-866A-47A7-8503-0C46BA8C8F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41818668-7ACF-4F0C-A497-ABB830276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2AAF2BC7-8D5B-4CBA-AA8A-0D127D0FA4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1AFC57E-F6AC-46F5-85C0-A48DB5E3DBA8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6556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ED57C822-1DAC-48B5-B2D2-4DA1E1B341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D616EACC-AD43-48FC-94DC-6148375E4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B84A1AA1-1B92-4BB6-8F37-52089EB353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6C6AC538-30EC-4F43-82AD-2D7D7530D0F1}" type="slidenum">
              <a:rPr lang="en-US" altLang="en-US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0339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06B67045-9953-4577-BD1D-DEBF476E7A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FC77C263-C0E5-4E0B-A73F-783FB4AE4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56A272EB-393D-4362-95F8-033A649ADE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CD60581-4B06-45A7-8735-B48049DEB941}" type="slidenum">
              <a:rPr lang="en-US" altLang="en-US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7536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A9B43073-1D54-4676-B530-6BE0A651FA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82E25B75-9C38-4407-9A6C-CFA1F196A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3B38EDE8-5F74-4A3E-8BCE-33924C7E6B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01A2B1D6-9C5C-47C1-A704-1E98CC6B7602}" type="slidenum">
              <a:rPr lang="en-US" altLang="en-US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1730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9ACA9E8E-A1AA-4408-ACBB-CD87CC735B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02C5BB7B-83FC-494A-813B-9BC38F244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AE9A3D3F-4B4E-445A-96EE-49081D6E80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BA7C336-4E13-411D-A3AF-F01FC0A97CB9}" type="slidenum">
              <a:rPr lang="en-US" altLang="en-US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3877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A9B43073-1D54-4676-B530-6BE0A651FA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82E25B75-9C38-4407-9A6C-CFA1F196A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3B38EDE8-5F74-4A3E-8BCE-33924C7E6B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01A2B1D6-9C5C-47C1-A704-1E98CC6B7602}" type="slidenum">
              <a:rPr lang="en-US" altLang="en-US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1560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F992562D-8F06-4AA1-9443-9CD46E0DEC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41702756-2EE4-43DB-BB2B-AD709FD56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BBB22C0F-433E-45E0-A671-40768535CB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7423D2D-B324-4F80-983A-DB27573310F7}" type="slidenum">
              <a:rPr lang="en-US" altLang="en-US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9360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:a16="http://schemas.microsoft.com/office/drawing/2014/main" id="{720DFFCA-A7F2-4B8C-950F-12EA5ECA64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>
            <a:extLst>
              <a:ext uri="{FF2B5EF4-FFF2-40B4-BE49-F238E27FC236}">
                <a16:creationId xmlns:a16="http://schemas.microsoft.com/office/drawing/2014/main" id="{9315B7B7-B4A3-4711-BF5A-202EE3DE5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B527EBCC-B57E-4C7B-9E6C-B70C4C193C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8F6D4E-0B91-499E-8478-AACD3AD0E9CB}" type="slidenum">
              <a:rPr lang="en-US" altLang="en-US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3739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>
            <a:extLst>
              <a:ext uri="{FF2B5EF4-FFF2-40B4-BE49-F238E27FC236}">
                <a16:creationId xmlns:a16="http://schemas.microsoft.com/office/drawing/2014/main" id="{2456E2E0-EEA3-445A-AB32-64B7EE87F1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>
            <a:extLst>
              <a:ext uri="{FF2B5EF4-FFF2-40B4-BE49-F238E27FC236}">
                <a16:creationId xmlns:a16="http://schemas.microsoft.com/office/drawing/2014/main" id="{C4C06B9C-993B-4366-BA4D-65EE6F03F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9636" name="Slide Number Placeholder 3">
            <a:extLst>
              <a:ext uri="{FF2B5EF4-FFF2-40B4-BE49-F238E27FC236}">
                <a16:creationId xmlns:a16="http://schemas.microsoft.com/office/drawing/2014/main" id="{25E006EE-4B61-42B7-8189-787ED374E8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DD5682F-1AC5-4D92-A13B-98E5C4A13CA7}" type="slidenum">
              <a:rPr lang="en-US" altLang="en-US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86805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>
            <a:extLst>
              <a:ext uri="{FF2B5EF4-FFF2-40B4-BE49-F238E27FC236}">
                <a16:creationId xmlns:a16="http://schemas.microsoft.com/office/drawing/2014/main" id="{2456E2E0-EEA3-445A-AB32-64B7EE87F1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>
            <a:extLst>
              <a:ext uri="{FF2B5EF4-FFF2-40B4-BE49-F238E27FC236}">
                <a16:creationId xmlns:a16="http://schemas.microsoft.com/office/drawing/2014/main" id="{C4C06B9C-993B-4366-BA4D-65EE6F03F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9636" name="Slide Number Placeholder 3">
            <a:extLst>
              <a:ext uri="{FF2B5EF4-FFF2-40B4-BE49-F238E27FC236}">
                <a16:creationId xmlns:a16="http://schemas.microsoft.com/office/drawing/2014/main" id="{25E006EE-4B61-42B7-8189-787ED374E8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DD5682F-1AC5-4D92-A13B-98E5C4A13CA7}" type="slidenum">
              <a:rPr lang="en-US" altLang="en-US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21655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>
            <a:extLst>
              <a:ext uri="{FF2B5EF4-FFF2-40B4-BE49-F238E27FC236}">
                <a16:creationId xmlns:a16="http://schemas.microsoft.com/office/drawing/2014/main" id="{2456E2E0-EEA3-445A-AB32-64B7EE87F1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>
            <a:extLst>
              <a:ext uri="{FF2B5EF4-FFF2-40B4-BE49-F238E27FC236}">
                <a16:creationId xmlns:a16="http://schemas.microsoft.com/office/drawing/2014/main" id="{C4C06B9C-993B-4366-BA4D-65EE6F03F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9636" name="Slide Number Placeholder 3">
            <a:extLst>
              <a:ext uri="{FF2B5EF4-FFF2-40B4-BE49-F238E27FC236}">
                <a16:creationId xmlns:a16="http://schemas.microsoft.com/office/drawing/2014/main" id="{25E006EE-4B61-42B7-8189-787ED374E8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DD5682F-1AC5-4D92-A13B-98E5C4A13CA7}" type="slidenum">
              <a:rPr lang="en-US" altLang="en-US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748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6883C86E-5B88-43D1-9B8F-B0977C231D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1E0F98DA-1441-41EF-ABDB-B6C262AFB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481EDF4C-0327-4A7D-9FED-A4025FB61F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435D537-0C01-4324-A1E3-12CB541B1425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5756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F4E1423E-709A-4AC9-AA08-0C3DCAC29A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1C900A90-F942-405E-9B84-12193769B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DA0FEC59-DA3E-4FF0-8419-34C37518D8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9A978EFC-54AA-4133-9982-6E44DD8F57DD}" type="slidenum">
              <a:rPr lang="en-US" altLang="en-US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55077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>
            <a:extLst>
              <a:ext uri="{FF2B5EF4-FFF2-40B4-BE49-F238E27FC236}">
                <a16:creationId xmlns:a16="http://schemas.microsoft.com/office/drawing/2014/main" id="{AB3DBE45-2430-47E5-B436-12E2022B33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>
            <a:extLst>
              <a:ext uri="{FF2B5EF4-FFF2-40B4-BE49-F238E27FC236}">
                <a16:creationId xmlns:a16="http://schemas.microsoft.com/office/drawing/2014/main" id="{BB86F3AE-8F28-4468-9AC2-EE204DBEC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1924" name="Slide Number Placeholder 3">
            <a:extLst>
              <a:ext uri="{FF2B5EF4-FFF2-40B4-BE49-F238E27FC236}">
                <a16:creationId xmlns:a16="http://schemas.microsoft.com/office/drawing/2014/main" id="{FC42EF88-7386-4CAC-8C6F-796B296DD0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BBCF38F-C0C6-4E29-883D-C6FE8ED353AE}" type="slidenum">
              <a:rPr lang="en-US" altLang="en-US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1034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BF72487C-0167-4C0A-81ED-94C85C6CE8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932B84B2-2056-40B5-B5B2-E5677BB94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3972" name="Slide Number Placeholder 3">
            <a:extLst>
              <a:ext uri="{FF2B5EF4-FFF2-40B4-BE49-F238E27FC236}">
                <a16:creationId xmlns:a16="http://schemas.microsoft.com/office/drawing/2014/main" id="{43C87E17-B77D-4F4D-A2E7-1F6BF6392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05D2A17-1615-4C15-973C-F8C01AFE9014}" type="slidenum">
              <a:rPr lang="en-US" altLang="en-US"/>
              <a:pPr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9854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>
            <a:extLst>
              <a:ext uri="{FF2B5EF4-FFF2-40B4-BE49-F238E27FC236}">
                <a16:creationId xmlns:a16="http://schemas.microsoft.com/office/drawing/2014/main" id="{05E64F81-4B60-48EB-B5B7-64ED714C43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>
            <a:extLst>
              <a:ext uri="{FF2B5EF4-FFF2-40B4-BE49-F238E27FC236}">
                <a16:creationId xmlns:a16="http://schemas.microsoft.com/office/drawing/2014/main" id="{7C191F36-B30E-41EB-9B81-C550A89E3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2164" name="Slide Number Placeholder 3">
            <a:extLst>
              <a:ext uri="{FF2B5EF4-FFF2-40B4-BE49-F238E27FC236}">
                <a16:creationId xmlns:a16="http://schemas.microsoft.com/office/drawing/2014/main" id="{A50B7EC6-F9C2-423C-A901-04422216C3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87FAFD9-3C34-4AF0-B99E-2D86E9934E01}" type="slidenum">
              <a:rPr lang="en-US" altLang="en-US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2425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EC359C23-2703-45B1-8C07-79E64A838C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1DB3F5E1-9086-4D4E-A1F0-03B8B384A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045ACE44-7755-41DA-88DE-4D26AF0DA1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EF51A2DD-BDF0-4B92-9379-BA6452A1474E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7630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70A2C5B2-3837-48D8-8FBC-2A374ECA75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79A65FEF-C28E-4F13-8249-75F358A39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C5B7BDCB-62CF-4CC7-82F4-423BE1B86D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9BAD241-B100-46E6-A861-D2E6FCD19E43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24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Among females aged 16–24 years entering the National Job Training Program in 2019 in 41 states and the District of Columbia, the median state-specific chlamydia prevalence was 11.9% (range: 5.1% to 21.2%).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See Technical Notes (www.cdc.gov/std/statistics/2019/Technicalnotes) for information on the National Job Training Program methodology.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Data points are available at www.cdc.gov/std/statistics/2019/data.zip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9AFBC5-7751-4D71-8004-00EA0C069D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94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Among males aged 16–24 years entering the National Job Training Program in 2019 in all 50 states, the District of Columbia, and Puerto Rico, the median state-specific chlamydia prevalence was 6.6% (range: 1.6% to 11.3%).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See Technical Notes (www.cdc.gov/std/statistics/2019/Technicalnotes) for information on the National Job Training Program methodology.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Data points are available at www.cdc.gov/std/statistics/2019/data.zip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9AFBC5-7751-4D71-8004-00EA0C069D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841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98322ABA-F1D0-4752-A1A2-29983520A6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7F0CF654-368B-4960-8264-B58824D92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CE2861A4-9358-49A8-BE3E-53300B0A6E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97743C82-7434-423C-824C-96D6C9C708B2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7126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74F0294A-9009-43EE-9B57-977CDDEDCD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40E7996B-EC4A-4F35-A680-B95EAC094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720D3089-B70B-4C6C-A3F4-F20310ADA8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D7B8165-47C8-4795-966F-A137FE279BE5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763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19177-A1A5-4249-B034-9A8F38ED0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F172B7-C031-4D45-B6F6-A1B0BBCB0E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78E82-93B8-4009-B5D1-F122AD0D0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B443-31C0-44DF-B9EF-24BA4BB46084}" type="datetime1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7EAED-ADF9-4358-A570-178450376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17489-0189-4CB5-814F-C8DB287B3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ED7F-059B-414D-BFFA-9F32118DA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82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EF8A1-6669-41D5-B3E3-3C7A3C498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7A01EB-BF08-4F0F-A7F5-9E4C3E79C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92B14-A46E-4A55-B7AC-4C645D3D6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965A-B8D5-43D6-82AF-00113BA14D3A}" type="datetime1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08C9C-6085-49A2-A65F-84DE80AAE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0D9F3-3A83-4A0D-B6FB-86DF198DA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ED7F-059B-414D-BFFA-9F32118DA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68AE27-90AC-411E-A908-4C748C5AF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CD4E37-F6B8-44C1-B8AA-8FCAD4DA4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B0049-82B3-4E9C-8B2A-68FC5903D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F481-BD29-48D0-A711-85CDEB98C64E}" type="datetime1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5FF08-DABC-4BA5-82D1-16BDDF66E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A446B-3D1D-4C5B-BAC8-029CCE17A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ED7F-059B-414D-BFFA-9F32118DA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39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9833"/>
            <a:ext cx="10972800" cy="1005635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00788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7795"/>
            <a:ext cx="10972800" cy="4291197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b="0">
                <a:solidFill>
                  <a:schemeClr val="tx1"/>
                </a:solidFill>
              </a:defRPr>
            </a:lvl1pPr>
            <a:lvl2pPr marL="685783" indent="-228594">
              <a:buClr>
                <a:srgbClr val="00788A"/>
              </a:buClr>
              <a:buFont typeface="Calibri" panose="020F0502020204030204" pitchFamily="34" charset="0"/>
              <a:buChar char="‒"/>
              <a:defRPr/>
            </a:lvl2pPr>
            <a:lvl3pPr>
              <a:buClr>
                <a:srgbClr val="C00000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5803961"/>
            <a:ext cx="8534400" cy="858099"/>
          </a:xfrm>
        </p:spPr>
        <p:txBody>
          <a:bodyPr anchor="t">
            <a:normAutofit/>
          </a:bodyPr>
          <a:lstStyle>
            <a:lvl1pPr marL="0" indent="0" algn="l">
              <a:buFont typeface="Wingdings" panose="05000000000000000000" pitchFamily="2" charset="2"/>
              <a:buNone/>
              <a:defRPr sz="1333" b="0">
                <a:solidFill>
                  <a:schemeClr val="tx1"/>
                </a:solidFill>
              </a:defRPr>
            </a:lvl1pPr>
            <a:lvl2pPr marL="685783" indent="-228594" algn="l">
              <a:buClr>
                <a:srgbClr val="00788A"/>
              </a:buClr>
              <a:buFont typeface="Calibri" panose="020F0502020204030204" pitchFamily="34" charset="0"/>
              <a:buChar char="‒"/>
              <a:defRPr sz="1333"/>
            </a:lvl2pPr>
            <a:lvl3pPr algn="l">
              <a:buClr>
                <a:srgbClr val="C00000"/>
              </a:buClr>
              <a:defRPr sz="1333"/>
            </a:lvl3pPr>
            <a:lvl4pPr algn="l">
              <a:defRPr sz="1333"/>
            </a:lvl4pPr>
            <a:lvl5pPr algn="l"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5BB86E-2212-41BC-BC8C-E88C6E75E1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49"/>
          <a:stretch/>
        </p:blipFill>
        <p:spPr>
          <a:xfrm>
            <a:off x="0" y="6705601"/>
            <a:ext cx="12190928" cy="1627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467688-3098-4339-A70C-83D8B9BB62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7" y="6023492"/>
            <a:ext cx="1187116" cy="6898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C17D18-9EF4-4A1C-A1A2-6FFF59F99215}"/>
              </a:ext>
            </a:extLst>
          </p:cNvPr>
          <p:cNvSpPr txBox="1"/>
          <p:nvPr userDrawn="1"/>
        </p:nvSpPr>
        <p:spPr>
          <a:xfrm>
            <a:off x="11660936" y="6336268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FE1C53-EC00-467A-90D0-1E634E0048C1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7565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C138-3A56-44BA-A1EB-3CD5C79F2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7C0EA-A143-4EBF-B010-5E1FAD431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6DE97-DEAA-49E3-895B-B072B624C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8B28-AF3C-4167-9738-DCA5787AA2F5}" type="datetime1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36E8D-A0F4-4092-A111-768502A27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33FD2-9177-46F6-B297-EB03E6A0B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ED7F-059B-414D-BFFA-9F32118DA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38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F1E10-ED9B-4628-ADA5-0D91F92DB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BFA09-29B0-4BFA-8666-607038A0F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D60EB-05EF-42D5-B0E9-96EF1865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06F0-4115-4DAA-9F84-C6FB73300106}" type="datetime1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E703A-8810-4F36-A4FD-4EE05F016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83716-A0E6-457D-BA18-FBD25E545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ED7F-059B-414D-BFFA-9F32118DA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41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3C663-1CBE-47DC-A3E9-513E0D01E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C84B6-FD68-4D7B-B271-E319249C16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683E86-6041-4927-8983-EB7B54A48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60DB0B-CAFD-4C35-A985-570852D39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10E17-2C1E-48E1-B4E7-469E2A7EEF11}" type="datetime1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A617B9-7087-4DA7-A128-8BCCEF0D4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4BC8B-BE14-4FB6-8AE3-1F9E6BB38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ED7F-059B-414D-BFFA-9F32118DA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38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86B02-3C42-46D7-BF85-EF785C954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29790-533D-4BCC-83B9-75D383A45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DB958E-0110-4B26-AD1D-953B87E06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B867C5-291F-407E-937F-7F3E7AEC66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741605-D30A-49F7-94B0-0A62ED888B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050560-FD19-4A71-A0F7-362B41712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8996A-2B7B-47AB-AB25-97C5FBBE23A6}" type="datetime1">
              <a:rPr lang="en-US" smtClean="0"/>
              <a:t>9/14/2021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961DCD-CFF1-47A1-A8ED-306E6BFA8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29BD5D-CBA3-49C2-9C24-00E7E144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ED7F-059B-414D-BFFA-9F32118DA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11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2464F-49EA-46FB-9B59-00A0937BF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7A6941-3416-4A18-838B-D2C064FEC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405D-8E65-4C97-BDD8-59BC519C2019}" type="datetime1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57F436-DFEB-4CF8-A73E-B026E28DB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7B9363-C45E-4EC3-992E-18F4D4222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ED7F-059B-414D-BFFA-9F32118DA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31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0B944C-C0BB-4E8E-B0A6-EE24B2B8C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7284-8E7E-44F4-84A2-7BCF9392037F}" type="datetime1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F504FC-A7AA-4060-9DD2-21523BB49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F73C6-E552-450A-90A9-7CD364356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ED7F-059B-414D-BFFA-9F32118DA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19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50B15-8D8F-4C7F-9AD9-14D8AEF0F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9DC1D-FFB9-456E-B5F8-B37CC6B9A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0C90B0-AA37-4EE6-9A98-4B91A60CFC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DA21E2-08D3-44AD-9760-7298603EE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C522-50C3-4D6C-9E70-77DB9B8A13C9}" type="datetime1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42B23F-82E8-4D1F-8307-35A46FE96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CF3679-3721-45E9-8B2E-7B666392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ED7F-059B-414D-BFFA-9F32118DA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4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1958E-83D9-44DD-98BF-29FE1F69D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625F77-DE48-4629-B8D8-4FFAF76D4C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F603A9-2E29-4C52-9206-0DFB595E39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BF448-CEC4-40B5-A540-033994146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FCE9-0FA8-4804-B75E-78A25417DFA2}" type="datetime1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D661C-CFB0-4159-B14D-3198FBBE7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B8DD5E-C54B-4AFF-A662-8FC72AE60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ED7F-059B-414D-BFFA-9F32118DA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95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D32EA5-4191-4ED5-AFAD-5206A9113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7A99E-C7D8-4327-9DA8-81CEDD3E1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9F57A-BC99-47EA-9984-9D875F8125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F1D7B-C957-473F-9B9A-A53C81F437AC}" type="datetime1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DC096-2C22-45A5-9D2C-01AAA67953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E20CC-3DAD-4A88-936B-4D42934A9B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3ED7F-059B-414D-BFFA-9F32118DA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0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DFDD9-E08D-4C81-B20C-0A09A4E04F8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20E59-B269-4201-9312-514125AC3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2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std/ept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hyperlink" Target="https://www.cdc.gov/std/ept/legal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450CC-CFF7-48F8-8C75-F16FC4B81C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3359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latin typeface="+mn-lt"/>
              </a:rPr>
              <a:t>Sexually Transmitted Infection Treatment Guidelines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F236D0-926F-45C9-BB0E-24C05E511E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3359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endParaRPr lang="en-US" b="1" dirty="0"/>
          </a:p>
          <a:p>
            <a:pPr>
              <a:lnSpc>
                <a:spcPct val="80000"/>
              </a:lnSpc>
              <a:defRPr/>
            </a:pPr>
            <a:r>
              <a:rPr lang="en-US" sz="3600" b="1" dirty="0"/>
              <a:t>John Kulig MD MPH</a:t>
            </a:r>
          </a:p>
          <a:p>
            <a:pPr>
              <a:lnSpc>
                <a:spcPct val="80000"/>
              </a:lnSpc>
              <a:defRPr/>
            </a:pPr>
            <a:r>
              <a:rPr lang="en-US" sz="3600" b="1" dirty="0"/>
              <a:t>Lead Medical Specialist</a:t>
            </a:r>
          </a:p>
          <a:p>
            <a:r>
              <a:rPr lang="en-US" sz="3600" b="1" dirty="0"/>
              <a:t>Humanitas/Office of Job Corps</a:t>
            </a:r>
          </a:p>
          <a:p>
            <a:r>
              <a:rPr lang="en-US" sz="3600" b="1" dirty="0"/>
              <a:t>September 14, 2021</a:t>
            </a:r>
          </a:p>
        </p:txBody>
      </p:sp>
      <p:pic>
        <p:nvPicPr>
          <p:cNvPr id="4" name="Picture 2" descr="Region 4 - Home">
            <a:extLst>
              <a:ext uri="{FF2B5EF4-FFF2-40B4-BE49-F238E27FC236}">
                <a16:creationId xmlns:a16="http://schemas.microsoft.com/office/drawing/2014/main" id="{5B327F3C-DDB0-455A-9A88-825D8E4E0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6350"/>
            <a:ext cx="17716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dc-logo - Kodiak Area Native Association">
            <a:extLst>
              <a:ext uri="{FF2B5EF4-FFF2-40B4-BE49-F238E27FC236}">
                <a16:creationId xmlns:a16="http://schemas.microsoft.com/office/drawing/2014/main" id="{BD829F70-252D-4DBC-BFF2-0A02A2DC0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685" y="5071034"/>
            <a:ext cx="3211389" cy="178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007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D7104D-0605-4FD4-BA0F-B8EDF95E317F}"/>
              </a:ext>
            </a:extLst>
          </p:cNvPr>
          <p:cNvSpPr txBox="1"/>
          <p:nvPr/>
        </p:nvSpPr>
        <p:spPr>
          <a:xfrm>
            <a:off x="3448050" y="2247900"/>
            <a:ext cx="6076950" cy="2365474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>
                <a:ln>
                  <a:solidFill>
                    <a:sysClr val="windowText" lastClr="000000"/>
                  </a:solidFill>
                </a:ln>
              </a:rPr>
              <a:t>Diseases Characterized by Urethritis and Cervicitis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n>
                  <a:solidFill>
                    <a:sysClr val="windowText" lastClr="000000"/>
                  </a:solidFill>
                </a:ln>
              </a:rPr>
              <a:t>Chlamydial Infections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n>
                  <a:solidFill>
                    <a:sysClr val="windowText" lastClr="000000"/>
                  </a:solidFill>
                </a:ln>
              </a:rPr>
              <a:t>Gonococcal infections</a:t>
            </a:r>
          </a:p>
        </p:txBody>
      </p:sp>
    </p:spTree>
    <p:extLst>
      <p:ext uri="{BB962C8B-B14F-4D97-AF65-F5344CB8AC3E}">
        <p14:creationId xmlns:p14="http://schemas.microsoft.com/office/powerpoint/2010/main" val="1396813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9833"/>
            <a:ext cx="10972800" cy="1005635"/>
          </a:xfrm>
        </p:spPr>
        <p:txBody>
          <a:bodyPr>
            <a:noAutofit/>
          </a:bodyPr>
          <a:lstStyle/>
          <a:p>
            <a:r>
              <a:rPr sz="2400"/>
              <a:t>Chlamydia — Prevalence Among Females Aged 16–24 Years Entering the National Job Training Program by State of Residence, United States and Territories, 2019</a:t>
            </a:r>
            <a:endParaRPr lang="en-US" sz="2400">
              <a:cs typeface="Calibri"/>
            </a:endParaRPr>
          </a:p>
        </p:txBody>
      </p:sp>
      <p:pic>
        <p:nvPicPr>
          <p:cNvPr id="3" name="Picture 1" descr="United States map showing prevalence of chlamydia among females aged 16 to 24 years entering the National Job Training Program by state and territory of residence during 2019.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099734" y="1354667"/>
            <a:ext cx="7992533" cy="4284133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t>* Fewer than 100 females who resided in these states/areas and entered the National Job Training Program were screened for chlamydia in 2019.</a:t>
            </a:r>
          </a:p>
        </p:txBody>
      </p:sp>
    </p:spTree>
    <p:extLst>
      <p:ext uri="{BB962C8B-B14F-4D97-AF65-F5344CB8AC3E}">
        <p14:creationId xmlns:p14="http://schemas.microsoft.com/office/powerpoint/2010/main" val="3191248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9833"/>
            <a:ext cx="10972800" cy="1005635"/>
          </a:xfrm>
        </p:spPr>
        <p:txBody>
          <a:bodyPr>
            <a:noAutofit/>
          </a:bodyPr>
          <a:lstStyle/>
          <a:p>
            <a:r>
              <a:rPr sz="2533"/>
              <a:t>Chlamydia — Prevalence Among Males Aged 16–24 Years Entering the National Job Training Program by State of Residence, United States and Territories, 2019</a:t>
            </a:r>
          </a:p>
        </p:txBody>
      </p:sp>
      <p:pic>
        <p:nvPicPr>
          <p:cNvPr id="3" name="Picture 1" descr="United States map showing prevalence of chlamydia among males aged 16 to 24 years entering the National Job Training Program by state and territory of residence during 2019. 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099734" y="1354667"/>
            <a:ext cx="7992533" cy="4284133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t>* Fewer than 100 males who resided in these states/areas and entered the NJTP were screened for chlamydia in 2019.</a:t>
            </a:r>
          </a:p>
        </p:txBody>
      </p:sp>
    </p:spTree>
    <p:extLst>
      <p:ext uri="{BB962C8B-B14F-4D97-AF65-F5344CB8AC3E}">
        <p14:creationId xmlns:p14="http://schemas.microsoft.com/office/powerpoint/2010/main" val="2421973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 descr="http://www.asdk12.org/staff/johansen_annette/pages/webPics/chlamydia_male.jpg">
            <a:extLst>
              <a:ext uri="{FF2B5EF4-FFF2-40B4-BE49-F238E27FC236}">
                <a16:creationId xmlns:a16="http://schemas.microsoft.com/office/drawing/2014/main" id="{AADB3EA8-521F-417E-8790-2827BC8AE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295400"/>
            <a:ext cx="36941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 descr="http://t3.gstatic.com/images?q=tbn:ANd9GcQ1CtgtCNgKMeS_F2aLrRBKdCxN7dMIYfacsM5gqoCTRIILo9MR">
            <a:extLst>
              <a:ext uri="{FF2B5EF4-FFF2-40B4-BE49-F238E27FC236}">
                <a16:creationId xmlns:a16="http://schemas.microsoft.com/office/drawing/2014/main" id="{7523B883-CC95-4776-9385-B3982A474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95400"/>
            <a:ext cx="40465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7">
            <a:extLst>
              <a:ext uri="{FF2B5EF4-FFF2-40B4-BE49-F238E27FC236}">
                <a16:creationId xmlns:a16="http://schemas.microsoft.com/office/drawing/2014/main" id="{3A990934-0217-4FB2-95D0-C230F5639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562600"/>
            <a:ext cx="426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/>
              <a:t>Purulent discharge with gonorrhea</a:t>
            </a:r>
          </a:p>
        </p:txBody>
      </p:sp>
      <p:sp>
        <p:nvSpPr>
          <p:cNvPr id="25606" name="TextBox 8">
            <a:extLst>
              <a:ext uri="{FF2B5EF4-FFF2-40B4-BE49-F238E27FC236}">
                <a16:creationId xmlns:a16="http://schemas.microsoft.com/office/drawing/2014/main" id="{8FB6576A-6D46-4C3A-8643-360FF88E3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562600"/>
            <a:ext cx="426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/>
              <a:t>Mucoid discharge with Chlamydia</a:t>
            </a:r>
          </a:p>
        </p:txBody>
      </p:sp>
    </p:spTree>
    <p:extLst>
      <p:ext uri="{BB962C8B-B14F-4D97-AF65-F5344CB8AC3E}">
        <p14:creationId xmlns:p14="http://schemas.microsoft.com/office/powerpoint/2010/main" val="1492014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2897F-9ACF-4EEF-993F-024E95AD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228600"/>
            <a:ext cx="8229600" cy="1447800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latin typeface="+mn-lt"/>
              </a:rPr>
              <a:t>Treatment recommendations for Chlamydia </a:t>
            </a:r>
            <a:r>
              <a:rPr lang="en-US" b="1" dirty="0" err="1">
                <a:solidFill>
                  <a:srgbClr val="C00000"/>
                </a:solidFill>
                <a:latin typeface="+mn-lt"/>
              </a:rPr>
              <a:t>urogenital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 infection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1B982-486C-4B1B-A1C2-3F3C30CD8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771650"/>
            <a:ext cx="7772400" cy="485775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b="1" dirty="0"/>
              <a:t>	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0567EE-E647-4CBD-8F66-D3D3A3AE2C4C}"/>
              </a:ext>
            </a:extLst>
          </p:cNvPr>
          <p:cNvSpPr txBox="1"/>
          <p:nvPr/>
        </p:nvSpPr>
        <p:spPr>
          <a:xfrm>
            <a:off x="914400" y="2039814"/>
            <a:ext cx="9812215" cy="3690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Recommended regimen: administer doxycycline 100 mg po twice daily for 7 days directly observed therapy (DOT) with fluids or snack.</a:t>
            </a:r>
          </a:p>
          <a:p>
            <a:pPr marL="342900" marR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Alternative regimens: administer azithromycin 1 g po once as a single dose or levofloxacin 500 mg po once daily for 7 days.</a:t>
            </a:r>
          </a:p>
          <a:p>
            <a:pPr marL="342900" marR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If pregnant administer azithromycin 1 g po once as a single dose.  Alternative regimen: amoxicillin 500 mg po three times a day for 7 days.</a:t>
            </a:r>
          </a:p>
        </p:txBody>
      </p:sp>
    </p:spTree>
    <p:extLst>
      <p:ext uri="{BB962C8B-B14F-4D97-AF65-F5344CB8AC3E}">
        <p14:creationId xmlns:p14="http://schemas.microsoft.com/office/powerpoint/2010/main" val="998247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21ED5-F5CB-4997-A0E9-1CF45A7EC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0050"/>
            <a:ext cx="9601200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latin typeface="+mn-lt"/>
              </a:rPr>
              <a:t>Expedited Partner Therapy (EPT)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C3F4A-C981-4C66-B2BE-8C9849A21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Expedited Partner Therapy (EPT) is the clinical practice of treating the sex partners of patients diagnosed with Chlamydia by providing prescriptions or medications to the patient to take to his/her partner without the health care provider first examining the partner.  </a:t>
            </a:r>
            <a:r>
              <a:rPr lang="en-US" b="1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http://www.cdc.gov/std/ept/</a:t>
            </a:r>
            <a:endParaRPr lang="en-US" b="1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b="1" dirty="0"/>
              <a:t>Legal status of EPT  </a:t>
            </a:r>
            <a:r>
              <a:rPr lang="en-US" b="1" u="sng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https://www.cdc.gov/std/ept/legal/</a:t>
            </a:r>
            <a:r>
              <a:rPr lang="en-US" b="1" u="sng" dirty="0">
                <a:solidFill>
                  <a:srgbClr val="0000FF"/>
                </a:solidFill>
              </a:rPr>
              <a:t>default.htm</a:t>
            </a:r>
          </a:p>
          <a:p>
            <a:pPr lvl="1">
              <a:defRPr/>
            </a:pPr>
            <a:r>
              <a:rPr lang="en-US" sz="2800" b="1" dirty="0"/>
              <a:t>permissible in 46 states as of April 2021</a:t>
            </a:r>
          </a:p>
          <a:p>
            <a:pPr lvl="1">
              <a:defRPr/>
            </a:pPr>
            <a:r>
              <a:rPr lang="en-US" sz="2800" b="1" dirty="0"/>
              <a:t>potentially allowable in AL/KS/OK/SD/PR</a:t>
            </a:r>
          </a:p>
          <a:p>
            <a:pPr lvl="1">
              <a:defRPr/>
            </a:pPr>
            <a:r>
              <a:rPr lang="en-US" sz="2800" b="1" dirty="0"/>
              <a:t>prohibited in no states</a:t>
            </a:r>
          </a:p>
          <a:p>
            <a:pPr>
              <a:buFontTx/>
              <a:buNone/>
              <a:defRPr/>
            </a:pPr>
            <a:endParaRPr lang="en-US" dirty="0"/>
          </a:p>
        </p:txBody>
      </p:sp>
      <p:pic>
        <p:nvPicPr>
          <p:cNvPr id="5" name="Picture 2" descr="Region 4 - Home">
            <a:extLst>
              <a:ext uri="{FF2B5EF4-FFF2-40B4-BE49-F238E27FC236}">
                <a16:creationId xmlns:a16="http://schemas.microsoft.com/office/drawing/2014/main" id="{2F9C29C9-27C0-406C-A931-E360A0EBF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523" y="481647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343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101AD-97BF-41CA-B5D0-3992A584D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latin typeface="+mn-lt"/>
              </a:rPr>
              <a:t>Notification and follow-up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9321C-0855-47AA-9EBA-C5096F125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771650"/>
            <a:ext cx="7924800" cy="4114800"/>
          </a:xfrm>
        </p:spPr>
        <p:txBody>
          <a:bodyPr/>
          <a:lstStyle/>
          <a:p>
            <a:pPr>
              <a:defRPr/>
            </a:pPr>
            <a:r>
              <a:rPr lang="en-US" sz="3200" b="1" dirty="0"/>
              <a:t>Patient</a:t>
            </a:r>
          </a:p>
          <a:p>
            <a:pPr>
              <a:defRPr/>
            </a:pPr>
            <a:r>
              <a:rPr lang="en-US" sz="3200" b="1" dirty="0"/>
              <a:t>Partner(s)</a:t>
            </a:r>
          </a:p>
          <a:p>
            <a:pPr>
              <a:defRPr/>
            </a:pPr>
            <a:r>
              <a:rPr lang="en-US" sz="3200" b="1" dirty="0"/>
              <a:t>Health Department – state and/or local</a:t>
            </a:r>
          </a:p>
          <a:p>
            <a:pPr>
              <a:defRPr/>
            </a:pPr>
            <a:r>
              <a:rPr lang="en-US" sz="3200" b="1" dirty="0"/>
              <a:t>Test-of-cure </a:t>
            </a:r>
            <a:r>
              <a:rPr lang="en-US" sz="3200" b="1" dirty="0" err="1"/>
              <a:t>vs</a:t>
            </a:r>
            <a:r>
              <a:rPr lang="en-US" sz="3200" b="1" dirty="0"/>
              <a:t> test for </a:t>
            </a:r>
            <a:r>
              <a:rPr lang="en-US" sz="3200" b="1" dirty="0" err="1"/>
              <a:t>reinfection</a:t>
            </a:r>
            <a:endParaRPr lang="en-US" sz="3200" b="1" dirty="0"/>
          </a:p>
          <a:p>
            <a:pPr lvl="1">
              <a:buFont typeface="Wingdings" pitchFamily="2" charset="2"/>
              <a:buChar char="Ø"/>
              <a:defRPr/>
            </a:pPr>
            <a:r>
              <a:rPr lang="en-US" b="1" dirty="0"/>
              <a:t> </a:t>
            </a:r>
            <a:r>
              <a:rPr lang="en-US" sz="3200" b="1" dirty="0"/>
              <a:t>NAAT may remain positive for 4 weeks</a:t>
            </a:r>
          </a:p>
          <a:p>
            <a:pPr marL="457200" lvl="1" indent="0">
              <a:buNone/>
              <a:defRPr/>
            </a:pPr>
            <a:r>
              <a:rPr lang="en-US" sz="3200" b="1" dirty="0"/>
              <a:t>    after treatment</a:t>
            </a:r>
          </a:p>
        </p:txBody>
      </p:sp>
      <p:pic>
        <p:nvPicPr>
          <p:cNvPr id="5" name="Picture 2" descr="Region 4 - Home">
            <a:extLst>
              <a:ext uri="{FF2B5EF4-FFF2-40B4-BE49-F238E27FC236}">
                <a16:creationId xmlns:a16="http://schemas.microsoft.com/office/drawing/2014/main" id="{3B94CE4F-F62D-4C0D-9581-3A8C2F103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473734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108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9833"/>
            <a:ext cx="10972800" cy="1005635"/>
          </a:xfrm>
        </p:spPr>
        <p:txBody>
          <a:bodyPr>
            <a:noAutofit/>
          </a:bodyPr>
          <a:lstStyle/>
          <a:p>
            <a:r>
              <a:rPr sz="2400"/>
              <a:t>Gonorrhea — Prevalence Among Females Aged 16–24 Years Entering the National Job Training Program by State of Residence, United States and Territories, 2019</a:t>
            </a:r>
            <a:endParaRPr lang="en-US" sz="2400">
              <a:cs typeface="Calibri"/>
            </a:endParaRPr>
          </a:p>
        </p:txBody>
      </p:sp>
      <p:pic>
        <p:nvPicPr>
          <p:cNvPr id="3" name="Picture 1" descr="United States map showing prevalence of gonorrhea among females aged 16 to 24 years entering the National Job Training Program by state and territory of residence during 2019.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099734" y="1354667"/>
            <a:ext cx="7992533" cy="4284133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t>* Fewer than 100 females who resided in these states/areas and entered the National Job Training Program were screened for gonorrhea in 2019.</a:t>
            </a:r>
          </a:p>
        </p:txBody>
      </p:sp>
    </p:spTree>
    <p:extLst>
      <p:ext uri="{BB962C8B-B14F-4D97-AF65-F5344CB8AC3E}">
        <p14:creationId xmlns:p14="http://schemas.microsoft.com/office/powerpoint/2010/main" val="805657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9833"/>
            <a:ext cx="10972800" cy="1005635"/>
          </a:xfrm>
        </p:spPr>
        <p:txBody>
          <a:bodyPr>
            <a:noAutofit/>
          </a:bodyPr>
          <a:lstStyle/>
          <a:p>
            <a:r>
              <a:rPr sz="2400"/>
              <a:t>Gonorrhea — Prevalence Among Males Aged 16–24 Years Entering the National Job Training Program by State of Residence, United States and Territories, 2019</a:t>
            </a:r>
            <a:endParaRPr lang="en-US" sz="2400">
              <a:cs typeface="Calibri"/>
            </a:endParaRPr>
          </a:p>
        </p:txBody>
      </p:sp>
      <p:pic>
        <p:nvPicPr>
          <p:cNvPr id="3" name="Picture 1" descr="United States map showing prevalence of gonorrhea among males aged 16 to 24 years entering the National Job Training Program by state and territory of residence during 2019. 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099734" y="1354667"/>
            <a:ext cx="7992533" cy="4284133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t>* Fewer than 100 males who resided in these states/areas and entered the National Job Training Program were screened for gonorrhea in 2019.</a:t>
            </a:r>
          </a:p>
        </p:txBody>
      </p:sp>
    </p:spTree>
    <p:extLst>
      <p:ext uri="{BB962C8B-B14F-4D97-AF65-F5344CB8AC3E}">
        <p14:creationId xmlns:p14="http://schemas.microsoft.com/office/powerpoint/2010/main" val="4081075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4599A-CE6B-4249-9BF0-49FBA0438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400050"/>
            <a:ext cx="7945315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latin typeface="+mn-lt"/>
              </a:rPr>
              <a:t>Treatment of uncomplicated </a:t>
            </a:r>
            <a:r>
              <a:rPr lang="en-US" b="1" i="1" dirty="0" err="1">
                <a:solidFill>
                  <a:srgbClr val="C00000"/>
                </a:solidFill>
                <a:latin typeface="+mn-lt"/>
              </a:rPr>
              <a:t>Neisseria</a:t>
            </a:r>
            <a:r>
              <a:rPr lang="en-US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+mn-lt"/>
              </a:rPr>
              <a:t>gonorrhoeae</a:t>
            </a:r>
            <a:r>
              <a:rPr lang="en-US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infection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C96AD-73AB-4C6F-9B46-AB4E19493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554" y="2057400"/>
            <a:ext cx="10691446" cy="4495799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b="1" dirty="0"/>
              <a:t>	</a:t>
            </a:r>
          </a:p>
          <a:p>
            <a:pPr>
              <a:buFontTx/>
              <a:buNone/>
              <a:defRPr/>
            </a:pPr>
            <a:endParaRPr lang="en-US" b="1" dirty="0"/>
          </a:p>
          <a:p>
            <a:pPr>
              <a:defRPr/>
            </a:pP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99C7B2-4260-484B-928F-EC78733B106F}"/>
              </a:ext>
            </a:extLst>
          </p:cNvPr>
          <p:cNvSpPr txBox="1"/>
          <p:nvPr/>
        </p:nvSpPr>
        <p:spPr>
          <a:xfrm>
            <a:off x="501162" y="1925515"/>
            <a:ext cx="11218984" cy="4438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Administer intramuscular ceftriaxone 500 mg once for persons &lt; 300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lb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 1 g for persons &gt; 300 lb.</a:t>
            </a:r>
          </a:p>
          <a:p>
            <a:pPr marL="285750" marR="0" lvl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ceftriaxone IM is not available, substitute cefixime 800 mg po once, though oral cefixime treatment has limited efficacy for pharyngeal gonorrhea.</a:t>
            </a: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chlamydia infection has not been excluded, concurrent treatment with doxycycline 100 mg po bid for 7 days is recommended.  </a:t>
            </a: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During pregnancy, azithromycin 1 g as a single dose is recommended to treat chlamydia.</a:t>
            </a: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there is cephalosporin allergy, a single 240 mg intramuscular dose of gentamicin plus a single </a:t>
            </a:r>
          </a:p>
          <a:p>
            <a:pPr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g po dose of azithromycin is an option.</a:t>
            </a:r>
          </a:p>
        </p:txBody>
      </p:sp>
    </p:spTree>
    <p:extLst>
      <p:ext uri="{BB962C8B-B14F-4D97-AF65-F5344CB8AC3E}">
        <p14:creationId xmlns:p14="http://schemas.microsoft.com/office/powerpoint/2010/main" val="983072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75FD5-CDAF-4B10-B921-DAB519AC2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latin typeface="+mn-lt"/>
              </a:rPr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80794-A56F-4043-BF46-6D4183E92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5950"/>
            <a:ext cx="9144000" cy="4286250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sz="3200" b="1" dirty="0"/>
              <a:t>After this presentation, participants will be able to:</a:t>
            </a:r>
          </a:p>
          <a:p>
            <a:pPr lvl="1">
              <a:defRPr/>
            </a:pPr>
            <a:r>
              <a:rPr lang="en-US" sz="3200" b="1" dirty="0"/>
              <a:t>Implement current Job Corps requirements for STI screening</a:t>
            </a:r>
          </a:p>
          <a:p>
            <a:pPr lvl="1">
              <a:defRPr/>
            </a:pPr>
            <a:r>
              <a:rPr lang="en-US" sz="3200" b="1" dirty="0"/>
              <a:t>Recognize clinical indications for STI testing</a:t>
            </a:r>
          </a:p>
          <a:p>
            <a:pPr lvl="1">
              <a:defRPr/>
            </a:pPr>
            <a:r>
              <a:rPr lang="en-US" sz="3200" b="1" dirty="0"/>
              <a:t>Incorporate recent CDC modifications to STI treatment guidelines</a:t>
            </a:r>
            <a:endParaRPr lang="en-US" sz="3200" dirty="0"/>
          </a:p>
        </p:txBody>
      </p:sp>
      <p:pic>
        <p:nvPicPr>
          <p:cNvPr id="5" name="Picture 2" descr="Region 4 - Home">
            <a:extLst>
              <a:ext uri="{FF2B5EF4-FFF2-40B4-BE49-F238E27FC236}">
                <a16:creationId xmlns:a16="http://schemas.microsoft.com/office/drawing/2014/main" id="{322D3C37-DF70-4901-9A6E-6E6FEA220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792" y="5007218"/>
            <a:ext cx="17716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761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D7104D-0605-4FD4-BA0F-B8EDF95E317F}"/>
              </a:ext>
            </a:extLst>
          </p:cNvPr>
          <p:cNvSpPr txBox="1"/>
          <p:nvPr/>
        </p:nvSpPr>
        <p:spPr>
          <a:xfrm>
            <a:off x="2989385" y="2145323"/>
            <a:ext cx="6154615" cy="2352286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/>
              <a:t>Diseases Characterized by Genital Ulcers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Syphilis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Genital herpes infection</a:t>
            </a:r>
          </a:p>
        </p:txBody>
      </p:sp>
    </p:spTree>
    <p:extLst>
      <p:ext uri="{BB962C8B-B14F-4D97-AF65-F5344CB8AC3E}">
        <p14:creationId xmlns:p14="http://schemas.microsoft.com/office/powerpoint/2010/main" val="1895607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2" descr="http://t2.gstatic.com/images?q=tbn:ANd9GcRm0GBfMjat-_sb4TcCEwQ0lneRFiQrOyueBABezMU7yvKjhNDpVQ">
            <a:extLst>
              <a:ext uri="{FF2B5EF4-FFF2-40B4-BE49-F238E27FC236}">
                <a16:creationId xmlns:a16="http://schemas.microsoft.com/office/drawing/2014/main" id="{48131B44-E2EE-4091-A567-8EB341EA6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1"/>
            <a:ext cx="2971800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 descr="http://t0.gstatic.com/images?q=tbn:ANd9GcSLaB-44IrvYAgX2aHVffShcci_moh11JGm6KHsKqx9HbDgLVZr">
            <a:extLst>
              <a:ext uri="{FF2B5EF4-FFF2-40B4-BE49-F238E27FC236}">
                <a16:creationId xmlns:a16="http://schemas.microsoft.com/office/drawing/2014/main" id="{6402F5A8-5D75-42D3-937B-1AB62B877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52800"/>
            <a:ext cx="3048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6" descr="http://www.safersex.co.za/images/syphilis-female.jpg">
            <a:extLst>
              <a:ext uri="{FF2B5EF4-FFF2-40B4-BE49-F238E27FC236}">
                <a16:creationId xmlns:a16="http://schemas.microsoft.com/office/drawing/2014/main" id="{411F56D8-B070-4A68-AE75-FEFE1748E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33401"/>
            <a:ext cx="3657600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1D34F2-20A2-4C4A-8BB9-F220878A9731}"/>
              </a:ext>
            </a:extLst>
          </p:cNvPr>
          <p:cNvSpPr txBox="1"/>
          <p:nvPr/>
        </p:nvSpPr>
        <p:spPr>
          <a:xfrm>
            <a:off x="4343400" y="6172201"/>
            <a:ext cx="3175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syphilis</a:t>
            </a:r>
          </a:p>
        </p:txBody>
      </p:sp>
    </p:spTree>
    <p:extLst>
      <p:ext uri="{BB962C8B-B14F-4D97-AF65-F5344CB8AC3E}">
        <p14:creationId xmlns:p14="http://schemas.microsoft.com/office/powerpoint/2010/main" val="3480468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DFB2993-C1A0-490F-A807-E586681C765E}"/>
              </a:ext>
            </a:extLst>
          </p:cNvPr>
          <p:cNvSpPr txBox="1"/>
          <p:nvPr/>
        </p:nvSpPr>
        <p:spPr>
          <a:xfrm>
            <a:off x="4343400" y="6172201"/>
            <a:ext cx="3352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syphilis</a:t>
            </a:r>
          </a:p>
        </p:txBody>
      </p:sp>
      <p:pic>
        <p:nvPicPr>
          <p:cNvPr id="41988" name="Picture 4" descr="http://www.semp.us/images/Biot656PhotoJ.jpg">
            <a:extLst>
              <a:ext uri="{FF2B5EF4-FFF2-40B4-BE49-F238E27FC236}">
                <a16:creationId xmlns:a16="http://schemas.microsoft.com/office/drawing/2014/main" id="{F9B2B432-A120-4EF2-9140-0203F1E68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1"/>
            <a:ext cx="356235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6" descr="http://depts.washington.edu/nnptc/online_training/std_handbook/gallery/images/syphilisrash.jpg">
            <a:extLst>
              <a:ext uri="{FF2B5EF4-FFF2-40B4-BE49-F238E27FC236}">
                <a16:creationId xmlns:a16="http://schemas.microsoft.com/office/drawing/2014/main" id="{ED9ACC23-5E95-4CDF-9485-6B59BAEE2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1"/>
            <a:ext cx="3657600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142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0970F-2732-4F26-9B81-475C00407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228600"/>
            <a:ext cx="8340969" cy="1447800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latin typeface="+mn-lt"/>
              </a:rPr>
              <a:t>Treatment recommendations for primary and secondary syphilis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9FA6B-2BB7-44A5-90C6-453462A3E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037" y="1447800"/>
            <a:ext cx="10480431" cy="54102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/>
          </a:p>
          <a:p>
            <a:pPr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Administer benzathine penicillin G 2.4 million units IM in a single dose</a:t>
            </a:r>
          </a:p>
          <a:p>
            <a:pPr>
              <a:buFontTx/>
              <a:buNone/>
              <a:defRPr/>
            </a:pPr>
            <a:r>
              <a:rPr lang="en-US" b="1" dirty="0"/>
              <a:t>	</a:t>
            </a:r>
          </a:p>
        </p:txBody>
      </p:sp>
      <p:pic>
        <p:nvPicPr>
          <p:cNvPr id="44037" name="Picture 7" descr="m409a1f.jpg">
            <a:extLst>
              <a:ext uri="{FF2B5EF4-FFF2-40B4-BE49-F238E27FC236}">
                <a16:creationId xmlns:a16="http://schemas.microsoft.com/office/drawing/2014/main" id="{4F1110D8-E14F-4477-A1A9-3C4E2DFA2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969" y="2443161"/>
            <a:ext cx="4130431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1CC802-1899-47D2-9BDD-8857121DDC61}"/>
              </a:ext>
            </a:extLst>
          </p:cNvPr>
          <p:cNvSpPr txBox="1"/>
          <p:nvPr/>
        </p:nvSpPr>
        <p:spPr>
          <a:xfrm>
            <a:off x="3459283" y="4800601"/>
            <a:ext cx="664309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E05C07-A32B-45D1-9573-067EE7FFEDAD}"/>
              </a:ext>
            </a:extLst>
          </p:cNvPr>
          <p:cNvSpPr txBox="1"/>
          <p:nvPr/>
        </p:nvSpPr>
        <p:spPr>
          <a:xfrm>
            <a:off x="7798777" y="4800601"/>
            <a:ext cx="664309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A23311-B778-461E-B494-95F63934D9F8}"/>
              </a:ext>
            </a:extLst>
          </p:cNvPr>
          <p:cNvSpPr txBox="1"/>
          <p:nvPr/>
        </p:nvSpPr>
        <p:spPr>
          <a:xfrm>
            <a:off x="1028700" y="5706208"/>
            <a:ext cx="105507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If student is allergic to penicillin, prescribe doxycycline 100 mg po bid for 14 days.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2617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2" descr="http://www.celebrities-with-diseases.com/wp-content/uploads/2010/09/SOA-Herpes-genitalis-female.jpg">
            <a:extLst>
              <a:ext uri="{FF2B5EF4-FFF2-40B4-BE49-F238E27FC236}">
                <a16:creationId xmlns:a16="http://schemas.microsoft.com/office/drawing/2014/main" id="{9280ECB2-1909-4760-B9F8-D78593371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83026"/>
            <a:ext cx="34290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 descr="http://signsandsymptomsofherpes.com/wp-content/gallery/hsv-2-male/male-genital-herpes4.jpg">
            <a:extLst>
              <a:ext uri="{FF2B5EF4-FFF2-40B4-BE49-F238E27FC236}">
                <a16:creationId xmlns:a16="http://schemas.microsoft.com/office/drawing/2014/main" id="{623792BC-2DB5-4A02-A667-D200DAE1B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4801"/>
            <a:ext cx="4457700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6" descr="http://www.herpescounter.com/images/herpes5.jpg">
            <a:extLst>
              <a:ext uri="{FF2B5EF4-FFF2-40B4-BE49-F238E27FC236}">
                <a16:creationId xmlns:a16="http://schemas.microsoft.com/office/drawing/2014/main" id="{4EA94C9D-AB1E-462D-A08A-CB903033D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"/>
            <a:ext cx="28194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8" descr="http://www.elaph.com/elaphweb/Resources/images/Health/2009/2/%D8%A7%D9%84%D8%A7%D8%AD%D8%AA%D9%85%D8%A7%D9%84-%D8%A7%D9%84%D8%B1%D8%A7%D8%A8%D8%B9.jpg">
            <a:extLst>
              <a:ext uri="{FF2B5EF4-FFF2-40B4-BE49-F238E27FC236}">
                <a16:creationId xmlns:a16="http://schemas.microsoft.com/office/drawing/2014/main" id="{B6F9A95B-5D34-4587-B760-F3E7C8E5B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429000"/>
            <a:ext cx="4533900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TextBox 6">
            <a:extLst>
              <a:ext uri="{FF2B5EF4-FFF2-40B4-BE49-F238E27FC236}">
                <a16:creationId xmlns:a16="http://schemas.microsoft.com/office/drawing/2014/main" id="{FDF691A2-346E-4BCE-85B3-36EC46876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867400"/>
            <a:ext cx="353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</a:rPr>
              <a:t>Ectopic sebaceous glands</a:t>
            </a:r>
          </a:p>
        </p:txBody>
      </p:sp>
      <p:sp>
        <p:nvSpPr>
          <p:cNvPr id="46088" name="TextBox 7">
            <a:extLst>
              <a:ext uri="{FF2B5EF4-FFF2-40B4-BE49-F238E27FC236}">
                <a16:creationId xmlns:a16="http://schemas.microsoft.com/office/drawing/2014/main" id="{FF1B96AC-0B84-4A56-889E-2112DCCF7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2667000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</a:rPr>
              <a:t>HSV</a:t>
            </a:r>
          </a:p>
        </p:txBody>
      </p:sp>
      <p:sp>
        <p:nvSpPr>
          <p:cNvPr id="46089" name="TextBox 9">
            <a:extLst>
              <a:ext uri="{FF2B5EF4-FFF2-40B4-BE49-F238E27FC236}">
                <a16:creationId xmlns:a16="http://schemas.microsoft.com/office/drawing/2014/main" id="{60FF7BB2-3021-4E16-AA54-147446A90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685801"/>
            <a:ext cx="91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HSV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</p:txBody>
      </p:sp>
      <p:sp>
        <p:nvSpPr>
          <p:cNvPr id="46090" name="TextBox 10">
            <a:extLst>
              <a:ext uri="{FF2B5EF4-FFF2-40B4-BE49-F238E27FC236}">
                <a16:creationId xmlns:a16="http://schemas.microsoft.com/office/drawing/2014/main" id="{04E8A063-4CD7-42BA-8F0A-CE209BB1D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1" y="5105401"/>
            <a:ext cx="773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HSV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714655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E37D6-73BF-42F4-A430-E59B9F5B8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228600"/>
            <a:ext cx="8229600" cy="1447800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latin typeface="+mn-lt"/>
              </a:rPr>
              <a:t>Treatment recommendations for genital herpes infection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BEE98-8B70-4690-8159-4C79F902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16" y="1951892"/>
            <a:ext cx="9486900" cy="4677508"/>
          </a:xfrm>
        </p:spPr>
        <p:txBody>
          <a:bodyPr>
            <a:normAutofit fontScale="92500"/>
          </a:bodyPr>
          <a:lstStyle/>
          <a:p>
            <a:pPr marR="0" lv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tabLst>
                <a:tab pos="228600" algn="l"/>
              </a:tabLst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 clinical episode:  administer valacyclovir 1 g po twice per day for 7-10 days or acyclovir 400 mg po three times per day for 7-10 days.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R="0" lv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tabLst>
                <a:tab pos="228600" algn="l"/>
              </a:tabLst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Recurrent episodes: administer valacyclovir 1 g po once per day for 5 days or acyclovir 800 mg po twice per day for 5 days, best if started within one day of onset.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R="0" lv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tabLst>
                <a:tab pos="228600" algn="l"/>
              </a:tabLst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Suppressive therapy to prevent recurrence (if </a:t>
            </a:r>
            <a:r>
              <a:rPr lang="en-US" sz="18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episodes per year): administer valacyclovir 1 g po once daily or acyclovir 400 mg po twice per day.  Reassess the need for continued prophylaxis by discontinuing therapy after 1 year. </a:t>
            </a: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412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D7104D-0605-4FD4-BA0F-B8EDF95E317F}"/>
              </a:ext>
            </a:extLst>
          </p:cNvPr>
          <p:cNvSpPr txBox="1"/>
          <p:nvPr/>
        </p:nvSpPr>
        <p:spPr>
          <a:xfrm>
            <a:off x="2892669" y="1503485"/>
            <a:ext cx="6251331" cy="341632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/>
              <a:t>Diseases Characterized by vulvovaginal itching, burning, irritation, odor or discharge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Bacterial vaginosis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Trichomoniasis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Vulvovaginal Candidiasis</a:t>
            </a:r>
          </a:p>
        </p:txBody>
      </p:sp>
    </p:spTree>
    <p:extLst>
      <p:ext uri="{BB962C8B-B14F-4D97-AF65-F5344CB8AC3E}">
        <p14:creationId xmlns:p14="http://schemas.microsoft.com/office/powerpoint/2010/main" val="20628754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http://www.5minuteconsult.com/loadMedia.ashx?aid=2027040&amp;bookname=idams&amp;filename=20052.009.016At.JPG">
            <a:extLst>
              <a:ext uri="{FF2B5EF4-FFF2-40B4-BE49-F238E27FC236}">
                <a16:creationId xmlns:a16="http://schemas.microsoft.com/office/drawing/2014/main" id="{65FBDD56-6BE5-4053-9078-D701F014E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971800"/>
            <a:ext cx="419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extBox 4">
            <a:extLst>
              <a:ext uri="{FF2B5EF4-FFF2-40B4-BE49-F238E27FC236}">
                <a16:creationId xmlns:a16="http://schemas.microsoft.com/office/drawing/2014/main" id="{D384BFAA-446A-43BF-AECD-1176DACEA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1" y="4221085"/>
            <a:ext cx="15474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/>
              <a:t>Clue cells</a:t>
            </a:r>
          </a:p>
        </p:txBody>
      </p:sp>
      <p:sp>
        <p:nvSpPr>
          <p:cNvPr id="54278" name="TextBox 5">
            <a:extLst>
              <a:ext uri="{FF2B5EF4-FFF2-40B4-BE49-F238E27FC236}">
                <a16:creationId xmlns:a16="http://schemas.microsoft.com/office/drawing/2014/main" id="{859F0DF3-B88E-43A2-BC96-C766E24D4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1" y="2438401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/>
              <a:t>Trichomonads</a:t>
            </a:r>
          </a:p>
        </p:txBody>
      </p:sp>
      <p:sp>
        <p:nvSpPr>
          <p:cNvPr id="54279" name="TextBox 6">
            <a:extLst>
              <a:ext uri="{FF2B5EF4-FFF2-40B4-BE49-F238E27FC236}">
                <a16:creationId xmlns:a16="http://schemas.microsoft.com/office/drawing/2014/main" id="{6C06B521-DF1C-45BB-AE4C-E5AB00C8C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943601"/>
            <a:ext cx="762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</a:rPr>
              <a:t>Saline wet mount examination of vaginal discharge</a:t>
            </a:r>
          </a:p>
        </p:txBody>
      </p:sp>
      <p:pic>
        <p:nvPicPr>
          <p:cNvPr id="2052" name="Picture 4" descr="Pelvic Examination and Wet Preparation | SpringerLink">
            <a:extLst>
              <a:ext uri="{FF2B5EF4-FFF2-40B4-BE49-F238E27FC236}">
                <a16:creationId xmlns:a16="http://schemas.microsoft.com/office/drawing/2014/main" id="{0B94F73B-1272-4ED0-9161-8385F91FC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944203"/>
            <a:ext cx="4545623" cy="298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1507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boratory tests for fungal infection | DermNet NZ">
            <a:extLst>
              <a:ext uri="{FF2B5EF4-FFF2-40B4-BE49-F238E27FC236}">
                <a16:creationId xmlns:a16="http://schemas.microsoft.com/office/drawing/2014/main" id="{A03995B4-54F4-48D8-867C-0785D04EA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731" y="802078"/>
            <a:ext cx="3913310" cy="295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9F5994-D13A-43F3-BA75-5CFFFA237EE2}"/>
              </a:ext>
            </a:extLst>
          </p:cNvPr>
          <p:cNvSpPr txBox="1"/>
          <p:nvPr/>
        </p:nvSpPr>
        <p:spPr>
          <a:xfrm>
            <a:off x="1960685" y="5737320"/>
            <a:ext cx="79042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</a:rPr>
              <a:t>Potassium hydroxide (KOH) wet mount examination of vaginal discharge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2FC626-ED74-4991-ABDE-65946C726E93}"/>
              </a:ext>
            </a:extLst>
          </p:cNvPr>
          <p:cNvSpPr txBox="1"/>
          <p:nvPr/>
        </p:nvSpPr>
        <p:spPr>
          <a:xfrm>
            <a:off x="2048608" y="4202723"/>
            <a:ext cx="2901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Hyphae and budding yeast</a:t>
            </a:r>
          </a:p>
        </p:txBody>
      </p:sp>
      <p:pic>
        <p:nvPicPr>
          <p:cNvPr id="1028" name="Picture 4" descr="JaypeeDigital | eBook Reader">
            <a:extLst>
              <a:ext uri="{FF2B5EF4-FFF2-40B4-BE49-F238E27FC236}">
                <a16:creationId xmlns:a16="http://schemas.microsoft.com/office/drawing/2014/main" id="{CDA184C0-656D-4972-8065-641423A10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796" y="2170602"/>
            <a:ext cx="331470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CE26F5-5FAB-4874-A1EC-C553B5914BF4}"/>
              </a:ext>
            </a:extLst>
          </p:cNvPr>
          <p:cNvSpPr txBox="1"/>
          <p:nvPr/>
        </p:nvSpPr>
        <p:spPr>
          <a:xfrm>
            <a:off x="7165731" y="1178169"/>
            <a:ext cx="3314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Whiff test for bacterial vaginosis</a:t>
            </a:r>
          </a:p>
        </p:txBody>
      </p:sp>
    </p:spTree>
    <p:extLst>
      <p:ext uri="{BB962C8B-B14F-4D97-AF65-F5344CB8AC3E}">
        <p14:creationId xmlns:p14="http://schemas.microsoft.com/office/powerpoint/2010/main" val="35018353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8B2B8-ABEB-4FB4-8D84-A6CCE4C38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46" y="152400"/>
            <a:ext cx="10243039" cy="1447800"/>
          </a:xfrm>
        </p:spPr>
        <p:txBody>
          <a:bodyPr/>
          <a:lstStyle/>
          <a:p>
            <a:pPr algn="r">
              <a:defRPr/>
            </a:pPr>
            <a:r>
              <a:rPr lang="en-US" b="1" dirty="0">
                <a:solidFill>
                  <a:srgbClr val="C00000"/>
                </a:solidFill>
                <a:latin typeface="+mn-lt"/>
              </a:rPr>
              <a:t>Diagnostic criteria for bacterial </a:t>
            </a:r>
            <a:r>
              <a:rPr lang="en-US" b="1" dirty="0" err="1">
                <a:solidFill>
                  <a:srgbClr val="C00000"/>
                </a:solidFill>
                <a:latin typeface="+mn-lt"/>
              </a:rPr>
              <a:t>vaginosis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BCB14-2710-46AB-B849-9285CA664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752600"/>
            <a:ext cx="8229600" cy="48006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b="1" dirty="0"/>
              <a:t>3 of the following 4 symptoms or signs:</a:t>
            </a:r>
          </a:p>
          <a:p>
            <a:pPr>
              <a:defRPr/>
            </a:pPr>
            <a:r>
              <a:rPr lang="en-US" b="1" dirty="0"/>
              <a:t>homogeneous, thin, white discharge that smoothly coats the vaginal walls</a:t>
            </a:r>
          </a:p>
          <a:p>
            <a:pPr>
              <a:defRPr/>
            </a:pPr>
            <a:r>
              <a:rPr lang="en-US" b="1" dirty="0"/>
              <a:t>presence of clue cells on microscopic examination</a:t>
            </a:r>
          </a:p>
          <a:p>
            <a:pPr>
              <a:defRPr/>
            </a:pPr>
            <a:r>
              <a:rPr lang="en-US" b="1" dirty="0"/>
              <a:t>pH of vaginal fluid &gt; 4.5</a:t>
            </a:r>
          </a:p>
          <a:p>
            <a:pPr>
              <a:defRPr/>
            </a:pPr>
            <a:r>
              <a:rPr lang="en-US" b="1" dirty="0"/>
              <a:t>a fishy odor of vaginal discharge before or after addition of 10% KOH (i.e. the whiff test)</a:t>
            </a:r>
          </a:p>
        </p:txBody>
      </p:sp>
    </p:spTree>
    <p:extLst>
      <p:ext uri="{BB962C8B-B14F-4D97-AF65-F5344CB8AC3E}">
        <p14:creationId xmlns:p14="http://schemas.microsoft.com/office/powerpoint/2010/main" val="1922812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63A17-A93E-4B12-B263-79CE7BF60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latin typeface="+mn-lt"/>
              </a:rPr>
              <a:t>Evolution in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59AA5-3EB9-43D4-8CA6-27BC6A5B4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777" y="2209800"/>
            <a:ext cx="10339754" cy="36766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/>
              <a:t>Venereal Disease (VD) =&gt;</a:t>
            </a:r>
          </a:p>
          <a:p>
            <a:pPr lvl="1">
              <a:defRPr/>
            </a:pPr>
            <a:r>
              <a:rPr lang="en-US" sz="3600" b="1" dirty="0"/>
              <a:t>Sexually Transmitted Disease (STD) =&gt;</a:t>
            </a:r>
          </a:p>
          <a:p>
            <a:pPr lvl="2">
              <a:defRPr/>
            </a:pPr>
            <a:r>
              <a:rPr lang="en-US" sz="3600" b="1" dirty="0">
                <a:solidFill>
                  <a:srgbClr val="C00000"/>
                </a:solidFill>
              </a:rPr>
              <a:t>Sexually Transmitted Infection (STI) =&gt;</a:t>
            </a:r>
          </a:p>
          <a:p>
            <a:pPr lvl="3">
              <a:defRPr/>
            </a:pPr>
            <a:r>
              <a:rPr lang="en-US" sz="3600" b="1" dirty="0"/>
              <a:t>Sexually Acquired Infection (SAI)</a:t>
            </a:r>
          </a:p>
        </p:txBody>
      </p:sp>
      <p:pic>
        <p:nvPicPr>
          <p:cNvPr id="5" name="Picture 2" descr="Region 4 - Home">
            <a:extLst>
              <a:ext uri="{FF2B5EF4-FFF2-40B4-BE49-F238E27FC236}">
                <a16:creationId xmlns:a16="http://schemas.microsoft.com/office/drawing/2014/main" id="{1D1D7132-8B77-4061-AC91-19FDB83F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661" y="5086350"/>
            <a:ext cx="17716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9988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75F44-2040-4A90-904E-AA8EE57AC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152400"/>
            <a:ext cx="8915400" cy="1447800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latin typeface="+mn-lt"/>
              </a:rPr>
              <a:t>Treatment recommendations for bacterial </a:t>
            </a:r>
            <a:r>
              <a:rPr lang="en-US" b="1" dirty="0" err="1">
                <a:solidFill>
                  <a:srgbClr val="C00000"/>
                </a:solidFill>
                <a:latin typeface="+mn-lt"/>
              </a:rPr>
              <a:t>vaginosis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0D778-23B4-48E7-8DBD-DD9D38FC8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71650"/>
            <a:ext cx="11182350" cy="4933950"/>
          </a:xfrm>
        </p:spPr>
        <p:txBody>
          <a:bodyPr>
            <a:normAutofit fontScale="85000" lnSpcReduction="20000"/>
          </a:bodyPr>
          <a:lstStyle/>
          <a:p>
            <a:pPr marR="0" lv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Administer metronidazole 500 mg orally with fluids or snack twice daily for 7 days </a:t>
            </a:r>
            <a:r>
              <a:rPr lang="en-US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</a:t>
            </a: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metronidazole gel 0.75%, one full applicator (5 g), intravaginally once daily for 5 days </a:t>
            </a:r>
            <a:r>
              <a:rPr lang="en-US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</a:t>
            </a: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clindamycin cream 2%, one full applicator (5 g), intravaginally at bedtime for 7 days.</a:t>
            </a:r>
          </a:p>
          <a:p>
            <a:pPr marR="0" lv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Alternative treatments with lower efficacy: administer clindamycin 300 mg po twice daily for 7 days </a:t>
            </a:r>
            <a:r>
              <a:rPr lang="en-US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</a:t>
            </a: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clindamycin ovules 100 mg intravaginally at bedtime for 3 days.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321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07718-A3E3-46B4-9E7F-44891327B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524" y="228600"/>
            <a:ext cx="7816362" cy="1447800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latin typeface="+mn-lt"/>
              </a:rPr>
              <a:t>Treatment recommendations </a:t>
            </a:r>
            <a:br>
              <a:rPr lang="en-US" b="1" dirty="0">
                <a:solidFill>
                  <a:srgbClr val="C00000"/>
                </a:solidFill>
                <a:latin typeface="+mn-lt"/>
              </a:rPr>
            </a:br>
            <a:r>
              <a:rPr lang="en-US" b="1" dirty="0">
                <a:solidFill>
                  <a:srgbClr val="C00000"/>
                </a:solidFill>
                <a:latin typeface="+mn-lt"/>
              </a:rPr>
              <a:t>for trichomoniasis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A5469-AD7A-4B4B-B3B4-281B0CA74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231" y="1811215"/>
            <a:ext cx="9988061" cy="4818185"/>
          </a:xfrm>
        </p:spPr>
        <p:txBody>
          <a:bodyPr>
            <a:normAutofit fontScale="92500"/>
          </a:bodyPr>
          <a:lstStyle/>
          <a:p>
            <a:pPr marL="0" marR="0" lvl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tabLst>
                <a:tab pos="228600" algn="l"/>
              </a:tabLst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Recommended regimen for </a:t>
            </a:r>
            <a:r>
              <a:rPr lang="en-US" sz="18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R="0" lv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tabLst>
                <a:tab pos="228600" algn="l"/>
              </a:tabLst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Administer metronidazole 500 mg po twice daily for 7 days directly observed therapy with fluids or snack.</a:t>
            </a:r>
            <a:endParaRPr lang="en-US" sz="18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R="0" lv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tabLst>
                <a:tab pos="228600" algn="l"/>
              </a:tabLst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Recommended regimen for </a:t>
            </a:r>
            <a:r>
              <a:rPr lang="en-US" sz="18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Administer metronidazole 2 g po once as single dose.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R="0" lv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tabLst>
                <a:tab pos="228600" algn="l"/>
              </a:tabLst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Alternative regimen for women and men: Administer tinidazole 2 g po once as a single dose.</a:t>
            </a:r>
            <a:endParaRPr lang="en-US" sz="18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R="0" lv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tabLst>
                <a:tab pos="228600" algn="l"/>
              </a:tabLst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Pregnant students who are symptomatic may be treated with metronidazole 2 g in a single oral dose.  Metronidazole use during pregnancy is not associated with teratogenic or mutagenic effects in infants.  Tinidazole should </a:t>
            </a:r>
            <a:r>
              <a:rPr lang="en-US" sz="18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 used during pregnancy or breastfeeding. </a:t>
            </a:r>
          </a:p>
          <a:p>
            <a:pPr marL="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9109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75F44-2040-4A90-904E-AA8EE57AC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152400"/>
            <a:ext cx="8915400" cy="1447800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latin typeface="+mn-lt"/>
              </a:rPr>
              <a:t>Treatment recommendations for Candida </a:t>
            </a:r>
            <a:r>
              <a:rPr lang="en-US" b="1" dirty="0" err="1">
                <a:solidFill>
                  <a:srgbClr val="C00000"/>
                </a:solidFill>
                <a:latin typeface="+mn-lt"/>
              </a:rPr>
              <a:t>vulvovagintiis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0D778-23B4-48E7-8DBD-DD9D38FC8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771650"/>
            <a:ext cx="11544300" cy="4400550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dirty="0"/>
              <a:t>	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A54587-8360-41DF-9D47-0FBE6753ABEF}"/>
              </a:ext>
            </a:extLst>
          </p:cNvPr>
          <p:cNvSpPr txBox="1"/>
          <p:nvPr/>
        </p:nvSpPr>
        <p:spPr>
          <a:xfrm>
            <a:off x="457200" y="1600200"/>
            <a:ext cx="11410950" cy="4727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Administer fluconazole 150 mg po once as a single dose directly observed therapy with fluids or snack.  WARNING: Fluconazole is not recommended for use during pregnancy.</a:t>
            </a:r>
          </a:p>
          <a:p>
            <a:pPr marL="342900" marR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alternative treatment is intravaginal and external topical treatment with an antifungal cream such as butoconazole 2%, clotrimazole 1%, miconazole 2%, or terconazole 0.8% once daily for the duration specified by the manufacturer.  May be used during pregnancy.</a:t>
            </a:r>
          </a:p>
        </p:txBody>
      </p:sp>
    </p:spTree>
    <p:extLst>
      <p:ext uri="{BB962C8B-B14F-4D97-AF65-F5344CB8AC3E}">
        <p14:creationId xmlns:p14="http://schemas.microsoft.com/office/powerpoint/2010/main" val="16306038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D7104D-0605-4FD4-BA0F-B8EDF95E317F}"/>
              </a:ext>
            </a:extLst>
          </p:cNvPr>
          <p:cNvSpPr txBox="1"/>
          <p:nvPr/>
        </p:nvSpPr>
        <p:spPr>
          <a:xfrm>
            <a:off x="2866293" y="2101362"/>
            <a:ext cx="5134708" cy="2308324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/>
              <a:t>Diseases Characterized by Human Papillomavirus Infections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External genital warts</a:t>
            </a:r>
          </a:p>
        </p:txBody>
      </p:sp>
    </p:spTree>
    <p:extLst>
      <p:ext uri="{BB962C8B-B14F-4D97-AF65-F5344CB8AC3E}">
        <p14:creationId xmlns:p14="http://schemas.microsoft.com/office/powerpoint/2010/main" val="16893289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4" descr="http://i3.squidoocdn.com/resize/squidoo_images/-1/lens17881358_1303622351pearlypenilepapules.png">
            <a:extLst>
              <a:ext uri="{FF2B5EF4-FFF2-40B4-BE49-F238E27FC236}">
                <a16:creationId xmlns:a16="http://schemas.microsoft.com/office/drawing/2014/main" id="{1A58B8F9-59C8-418F-8644-47B8BE130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1" y="1581150"/>
            <a:ext cx="4067723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8" descr="http://www.genitalwarts-treatment.com/wp-content/uploads/2010/11/genitalwartspenis2.jpg">
            <a:extLst>
              <a:ext uri="{FF2B5EF4-FFF2-40B4-BE49-F238E27FC236}">
                <a16:creationId xmlns:a16="http://schemas.microsoft.com/office/drawing/2014/main" id="{7B635B4E-B5F3-4FA5-B339-0ED78FA21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370" y="1581150"/>
            <a:ext cx="443571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Box 5">
            <a:extLst>
              <a:ext uri="{FF2B5EF4-FFF2-40B4-BE49-F238E27FC236}">
                <a16:creationId xmlns:a16="http://schemas.microsoft.com/office/drawing/2014/main" id="{A25376AE-BE2D-4A78-9638-6CF8BD6F0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486400"/>
            <a:ext cx="213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</a:rPr>
              <a:t>Genital warts</a:t>
            </a:r>
          </a:p>
        </p:txBody>
      </p:sp>
    </p:spTree>
    <p:extLst>
      <p:ext uri="{BB962C8B-B14F-4D97-AF65-F5344CB8AC3E}">
        <p14:creationId xmlns:p14="http://schemas.microsoft.com/office/powerpoint/2010/main" val="19199411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0F46C-CA2A-45AE-9704-3587DCBC1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228600"/>
            <a:ext cx="8229600" cy="1447800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latin typeface="+mn-lt"/>
              </a:rPr>
              <a:t>Treatment recommendations for external genital warts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CDB35-F8D8-4439-AEE7-26BFB1DCB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2228850"/>
            <a:ext cx="11315700" cy="4191000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Student-administered imiquimod 5% cream (</a:t>
            </a:r>
            <a:r>
              <a:rPr lang="en-US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Aldara</a:t>
            </a: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applied once daily at bedtime three</a:t>
            </a:r>
          </a:p>
          <a:p>
            <a:pPr marL="0" indent="0">
              <a:buNone/>
              <a:defRPr/>
            </a:pP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times per week for up to 16 weeks.</a:t>
            </a:r>
          </a:p>
          <a:p>
            <a:pPr marL="0" indent="0">
              <a:buNone/>
              <a:defRPr/>
            </a:pP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</a:p>
          <a:p>
            <a:pPr>
              <a:defRPr/>
            </a:pP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Instruct student to wash treated areas with soap and water 6-10 hours after treatment or</a:t>
            </a:r>
          </a:p>
          <a:p>
            <a:pPr marL="0" indent="0">
              <a:buNone/>
              <a:defRPr/>
            </a:pP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next morning. </a:t>
            </a:r>
          </a:p>
          <a:p>
            <a:pPr marR="0" lv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ts val="1200"/>
              <a:tabLst>
                <a:tab pos="228600" algn="l"/>
              </a:tabLst>
            </a:pP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Alternative treatments include provider-administered:</a:t>
            </a:r>
          </a:p>
          <a:p>
            <a:pPr marL="742950" marR="0" lvl="1" indent="-28575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Trichloroacetic acid (TCA) 80%-90%, repeated weekly as necessary</a:t>
            </a:r>
          </a:p>
          <a:p>
            <a:pPr marL="742950" marR="0" lvl="1" indent="-28575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Cryotherapy</a:t>
            </a:r>
          </a:p>
          <a:p>
            <a:pPr marL="742950" marR="0" lvl="1" indent="-28575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Surgical excision/curettage/laser</a:t>
            </a:r>
          </a:p>
          <a:p>
            <a:pPr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97682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3943F-7ED9-4F61-99B9-CC0BE6780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+mn-lt"/>
              </a:rPr>
              <a:t>Pelvic inflammatory disease</a:t>
            </a:r>
          </a:p>
        </p:txBody>
      </p:sp>
      <p:pic>
        <p:nvPicPr>
          <p:cNvPr id="2050" name="Picture 2" descr="Pelvic inflammatory disease (PID) - Diagnosis and treatment - Mayo Clinic">
            <a:extLst>
              <a:ext uri="{FF2B5EF4-FFF2-40B4-BE49-F238E27FC236}">
                <a16:creationId xmlns:a16="http://schemas.microsoft.com/office/drawing/2014/main" id="{39DCABD0-E31A-426B-ACC6-FE0AB82381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515" y="3578468"/>
            <a:ext cx="2723970" cy="248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1CD8B2-B534-4387-8477-34660487F43C}"/>
              </a:ext>
            </a:extLst>
          </p:cNvPr>
          <p:cNvSpPr txBox="1"/>
          <p:nvPr/>
        </p:nvSpPr>
        <p:spPr>
          <a:xfrm>
            <a:off x="838200" y="1784838"/>
            <a:ext cx="771671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or more of the following three minimum clinical criteria </a:t>
            </a:r>
          </a:p>
          <a:p>
            <a:r>
              <a:rPr lang="en-US" sz="2000" b="1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present on pelvic examination: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b="1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ervical motion tenderness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000" b="1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terine tenderness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b="1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dnexal tenderness </a:t>
            </a:r>
          </a:p>
          <a:p>
            <a:pPr algn="l"/>
            <a:r>
              <a:rPr lang="en-US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criteria: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temperature &gt;38.3°C (&gt;101°F) </a:t>
            </a:r>
          </a:p>
          <a:p>
            <a:r>
              <a:rPr lang="en-US" sz="2000" b="1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 Abnormal cervical mucopurulent discharge or cervical</a:t>
            </a:r>
          </a:p>
          <a:p>
            <a:r>
              <a:rPr lang="en-US" sz="2000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friability </a:t>
            </a:r>
          </a:p>
          <a:p>
            <a:r>
              <a:rPr lang="en-US" sz="2000" b="1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 Presence of abundant numbers of WBCs on saline</a:t>
            </a:r>
          </a:p>
          <a:p>
            <a:r>
              <a:rPr lang="en-US" sz="2000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b="1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microscopy of vaginal fluid </a:t>
            </a:r>
          </a:p>
          <a:p>
            <a:r>
              <a:rPr lang="en-US" sz="2000" b="1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 Elevated erythrocyte sedimentation rate </a:t>
            </a:r>
          </a:p>
          <a:p>
            <a:r>
              <a:rPr lang="en-US" sz="2000" b="1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 Elevated C-reactive protein </a:t>
            </a:r>
          </a:p>
          <a:p>
            <a:r>
              <a:rPr lang="en-US" sz="2000" b="1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 Laboratory documentation of cervical infection with </a:t>
            </a:r>
          </a:p>
          <a:p>
            <a:r>
              <a:rPr lang="en-US" sz="2000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b="1" i="1" u="none" strike="noStrike" baseline="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 gonorrhoeae </a:t>
            </a:r>
            <a:r>
              <a:rPr lang="en-US" sz="2000" b="1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000" b="1" i="1" u="none" strike="noStrike" baseline="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trachomatis </a:t>
            </a:r>
            <a:endParaRPr lang="en-US" sz="2000" b="1" i="0" u="none" strike="noStrike" baseline="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73396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2CC7F-0452-42FB-8147-8B8B3422F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228600"/>
            <a:ext cx="7813431" cy="1447800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latin typeface="+mn-lt"/>
              </a:rPr>
              <a:t>Treatment recommendations for pelvic inflammatory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7C22F-72B7-4B8B-8538-EC223B517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076450"/>
            <a:ext cx="11658600" cy="4552950"/>
          </a:xfrm>
        </p:spPr>
        <p:txBody>
          <a:bodyPr>
            <a:normAutofit fontScale="92500" lnSpcReduction="10000"/>
          </a:bodyPr>
          <a:lstStyle/>
          <a:p>
            <a:pPr marL="0" marR="0" lvl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tabLst>
                <a:tab pos="228600" algn="l"/>
              </a:tabLst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Administer one of following combined intramuscular </a:t>
            </a:r>
            <a:r>
              <a:rPr lang="en-US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oral options:</a:t>
            </a:r>
            <a:endParaRPr lang="en-US" sz="20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ceftriaxone 500 mg IM* in a single dose plus doxycycline** 100 mg po twice daily for 14 days </a:t>
            </a:r>
            <a:r>
              <a:rPr lang="en-US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with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metronidazole 500 mg po twice daily for 14 days          OR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cefoxitin 2 g IM in a single dose and probenecid 1 g po concurrently in a single dose plus doxycycline** 100 mg po twice daily for 14 days </a:t>
            </a:r>
            <a:r>
              <a:rPr lang="en-US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with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metronidazole 500 mg po twice daily for 14 days</a:t>
            </a:r>
          </a:p>
          <a:p>
            <a:pPr marL="914400" lvl="2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* ceftriaxone 1 g IM for persons weighing </a:t>
            </a:r>
            <a:r>
              <a:rPr lang="en-US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&gt;</a:t>
            </a: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150 kg</a:t>
            </a:r>
          </a:p>
          <a:p>
            <a:pPr marL="914400" lvl="2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** doxycycline is contraindicated in pregnancy</a:t>
            </a:r>
          </a:p>
          <a:p>
            <a:pPr marL="0" indent="0">
              <a:buNone/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563784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D7104D-0605-4FD4-BA0F-B8EDF95E317F}"/>
              </a:ext>
            </a:extLst>
          </p:cNvPr>
          <p:cNvSpPr txBox="1"/>
          <p:nvPr/>
        </p:nvSpPr>
        <p:spPr>
          <a:xfrm>
            <a:off x="3147646" y="2224453"/>
            <a:ext cx="5996354" cy="2308324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/>
              <a:t>Diseases Characterized by Ectoparasitic Infections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Pediculosis pubis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Scabies</a:t>
            </a:r>
          </a:p>
        </p:txBody>
      </p:sp>
    </p:spTree>
    <p:extLst>
      <p:ext uri="{BB962C8B-B14F-4D97-AF65-F5344CB8AC3E}">
        <p14:creationId xmlns:p14="http://schemas.microsoft.com/office/powerpoint/2010/main" val="27203085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953A8-85F6-4A81-BEFB-D6AEC031C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+mn-lt"/>
              </a:rPr>
              <a:t>Pediculosis pubis</a:t>
            </a:r>
          </a:p>
        </p:txBody>
      </p:sp>
      <p:pic>
        <p:nvPicPr>
          <p:cNvPr id="4" name="Picture 4" descr="pubiclice.com">
            <a:extLst>
              <a:ext uri="{FF2B5EF4-FFF2-40B4-BE49-F238E27FC236}">
                <a16:creationId xmlns:a16="http://schemas.microsoft.com/office/drawing/2014/main" id="{E98A42F4-2082-4E75-8766-D7C84E9906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93" y="3094086"/>
            <a:ext cx="3794326" cy="291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ubic Lice (Discharge Care) - What You Need to Know">
            <a:extLst>
              <a:ext uri="{FF2B5EF4-FFF2-40B4-BE49-F238E27FC236}">
                <a16:creationId xmlns:a16="http://schemas.microsoft.com/office/drawing/2014/main" id="{8AB950B7-4D30-4D6B-9038-DD3E8BD22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23" y="2277209"/>
            <a:ext cx="4126521" cy="254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054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E40FAD9-3286-4CD3-AED3-93DEC0AA2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0"/>
            <a:ext cx="8572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3978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2CC7F-0452-42FB-8147-8B8B3422F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228600"/>
            <a:ext cx="7813431" cy="1447800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latin typeface="+mn-lt"/>
              </a:rPr>
              <a:t>Treatment recommendations for pubic lice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7C22F-72B7-4B8B-8538-EC223B517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2133600"/>
            <a:ext cx="8118231" cy="4495800"/>
          </a:xfrm>
        </p:spPr>
        <p:txBody>
          <a:bodyPr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kern="0" dirty="0">
                <a:effectLst/>
                <a:latin typeface="Arial" panose="020B0604020202020204" pitchFamily="34" charset="0"/>
              </a:rPr>
              <a:t>Pharmacologic regimens include: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Permethrin 1% creme rinse (Nix) applied topically to infested area until entirely wet, then thoroughly washed off after 10 minutes. </a:t>
            </a:r>
          </a:p>
          <a:p>
            <a:pPr marL="0" marR="0" lvl="0" indent="0">
              <a:spcBef>
                <a:spcPts val="60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OR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Pyrethrins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with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piperonyl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butoxide (Rid) applied topically to infested area until entirely wet, then thoroughly washed off after 10 minutes.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Alternative regimen: Ivermectin 250 µg/kg po once with food, repeated in 7-14 days.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Petrolatum ointment (Vaseline) applied topically twice daily for 10 days for infestation of the eyelashes.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Oral antihistamines (diphenhydramine/Benadryl or hydroxyzine/ Atarax, Vistaril) can be given to reduce itching.  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30392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953A8-85F6-4A81-BEFB-D6AEC031C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+mn-lt"/>
              </a:rPr>
              <a:t>Scabies</a:t>
            </a:r>
          </a:p>
        </p:txBody>
      </p:sp>
      <p:pic>
        <p:nvPicPr>
          <p:cNvPr id="3074" name="Picture 2" descr="Scabies: Treatment and Scabies Rash Facts">
            <a:extLst>
              <a:ext uri="{FF2B5EF4-FFF2-40B4-BE49-F238E27FC236}">
                <a16:creationId xmlns:a16="http://schemas.microsoft.com/office/drawing/2014/main" id="{FC0F09AE-DDFB-4BBD-9C84-15A80DE125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77" y="1765117"/>
            <a:ext cx="3774037" cy="377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cabies - NHS">
            <a:extLst>
              <a:ext uri="{FF2B5EF4-FFF2-40B4-BE49-F238E27FC236}">
                <a16:creationId xmlns:a16="http://schemas.microsoft.com/office/drawing/2014/main" id="{E8BFA11B-4542-48CE-9F94-A4360D33A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631" y="4275993"/>
            <a:ext cx="3083169" cy="205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cabies Bites Picture Image on MedicineNet.com">
            <a:extLst>
              <a:ext uri="{FF2B5EF4-FFF2-40B4-BE49-F238E27FC236}">
                <a16:creationId xmlns:a16="http://schemas.microsoft.com/office/drawing/2014/main" id="{239F36CE-89A3-4630-BD05-74C0514C0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158" y="1863995"/>
            <a:ext cx="3294550" cy="223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hat Is Scabies? Symptoms, Causes, Diagnosis, Treatment, and Prevention |  Everyday Health">
            <a:extLst>
              <a:ext uri="{FF2B5EF4-FFF2-40B4-BE49-F238E27FC236}">
                <a16:creationId xmlns:a16="http://schemas.microsoft.com/office/drawing/2014/main" id="{796C4171-2F11-4149-8E0D-B97213E59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14" y="4275992"/>
            <a:ext cx="3655250" cy="205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5934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2CC7F-0452-42FB-8147-8B8B3422F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228600"/>
            <a:ext cx="7813431" cy="1447800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latin typeface="+mn-lt"/>
              </a:rPr>
              <a:t>Treatment recommendations for scabies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7C22F-72B7-4B8B-8538-EC223B517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2133600"/>
            <a:ext cx="8188569" cy="4495800"/>
          </a:xfrm>
        </p:spPr>
        <p:txBody>
          <a:bodyPr/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kern="0" dirty="0">
                <a:effectLst/>
                <a:latin typeface="Arial" panose="020B0604020202020204" pitchFamily="34" charset="0"/>
              </a:rPr>
              <a:t>Pharmacologic regimens include: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Permethrin 5% cream (</a:t>
            </a:r>
            <a:r>
              <a:rPr lang="en-US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Elimite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applied topically in a thin layer to the entire body from the neck down and washed off after 8-14 hours.</a:t>
            </a:r>
          </a:p>
          <a:p>
            <a:pPr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      OR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Ivermectin 200 µg/kg po once with food, repeated in 14 days.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Oral antihistamines (diphenhydramine/Benadryl or hydroxyzine/ Atarax, Vistaril) can be given to reduce itching.  Cool baths (Aveeno) and topical 1% hydrocortisone cream topically may also relieve itching.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Topical or systemic antibiotic therapy is indicated ONLY for secondary bacterial infection of excoriated lesions.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033739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B20AC-9A90-4C56-B47F-66C7D634D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400050"/>
            <a:ext cx="9639300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latin typeface="+mn-lt"/>
              </a:rPr>
              <a:t>Sexual transmission of hepatitis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DECBA-B609-4217-AA6D-FC6C1C13A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2004646"/>
            <a:ext cx="8153400" cy="388180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/>
              <a:t>hepatitis A via fecal-oral transmission – vaccine preventable</a:t>
            </a:r>
          </a:p>
          <a:p>
            <a:pPr>
              <a:defRPr/>
            </a:pPr>
            <a:r>
              <a:rPr lang="en-US" sz="3200" b="1" dirty="0"/>
              <a:t>hepatitis B via unprotected sex and injection drug use – vaccine preventable</a:t>
            </a:r>
          </a:p>
          <a:p>
            <a:pPr>
              <a:defRPr/>
            </a:pPr>
            <a:r>
              <a:rPr lang="en-US" sz="3200" b="1" dirty="0"/>
              <a:t>hepatitis C via injection drug use and unprotected sex (10%) – not currently   vaccine preventable </a:t>
            </a:r>
          </a:p>
        </p:txBody>
      </p:sp>
      <p:pic>
        <p:nvPicPr>
          <p:cNvPr id="5" name="Picture 2" descr="Region 4 - Home">
            <a:extLst>
              <a:ext uri="{FF2B5EF4-FFF2-40B4-BE49-F238E27FC236}">
                <a16:creationId xmlns:a16="http://schemas.microsoft.com/office/drawing/2014/main" id="{4F33D966-F4B6-43B6-B04E-FE99D3448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261" y="484285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0667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0AF06-CF4F-4910-8C35-044AAB9EC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latin typeface="+mn-lt"/>
              </a:rPr>
              <a:t>STI prevention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AF09D-275C-4A44-A61C-B07D93399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1690688"/>
            <a:ext cx="8382000" cy="4557712"/>
          </a:xfrm>
        </p:spPr>
        <p:txBody>
          <a:bodyPr/>
          <a:lstStyle/>
          <a:p>
            <a:pPr>
              <a:defRPr/>
            </a:pPr>
            <a:r>
              <a:rPr lang="en-US" sz="2400" b="1" dirty="0"/>
              <a:t>education and counseling of persons at risk on ways to avoid STIs through changes in sexual behaviors and use of recommended prevention services</a:t>
            </a:r>
          </a:p>
          <a:p>
            <a:pPr>
              <a:defRPr/>
            </a:pPr>
            <a:r>
              <a:rPr lang="en-US" sz="2400" b="1" dirty="0"/>
              <a:t>identification of asymptomatically infected persons and of symptomatic persons unlikely to seek diagnostic and treatment services</a:t>
            </a:r>
          </a:p>
          <a:p>
            <a:pPr>
              <a:defRPr/>
            </a:pPr>
            <a:r>
              <a:rPr lang="en-US" sz="2400" b="1" dirty="0"/>
              <a:t>effective diagnosis, treatment, and counseling of infected persons </a:t>
            </a:r>
          </a:p>
          <a:p>
            <a:pPr>
              <a:defRPr/>
            </a:pPr>
            <a:r>
              <a:rPr lang="en-US" sz="2400" b="1" dirty="0"/>
              <a:t>evaluation, treatment, and counseling of sex partners of persons who are infected with an STI</a:t>
            </a:r>
          </a:p>
          <a:p>
            <a:pPr>
              <a:defRPr/>
            </a:pPr>
            <a:r>
              <a:rPr lang="en-US" sz="2400" b="1" dirty="0"/>
              <a:t>pre-exposure vaccination of persons at risk for vaccine-preventable STIs – HPV, HAV, HBV</a:t>
            </a:r>
          </a:p>
        </p:txBody>
      </p:sp>
      <p:pic>
        <p:nvPicPr>
          <p:cNvPr id="5" name="Picture 2" descr="Region 4 - Home">
            <a:extLst>
              <a:ext uri="{FF2B5EF4-FFF2-40B4-BE49-F238E27FC236}">
                <a16:creationId xmlns:a16="http://schemas.microsoft.com/office/drawing/2014/main" id="{496E5A6C-22EB-4A3D-995E-8D7C8FCFC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261" y="480768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1927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F339A-797C-4C6D-91C7-123E4FE0C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77" y="228600"/>
            <a:ext cx="9917723" cy="13144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latin typeface="+mn-lt"/>
              </a:rPr>
              <a:t>STI prevention counseling: The Five 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D9DC8-1F83-45C4-B1AA-53ADB69FA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0" y="1960684"/>
            <a:ext cx="7391400" cy="428771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FF"/>
                </a:solidFill>
              </a:rPr>
              <a:t>P</a:t>
            </a:r>
            <a:r>
              <a:rPr lang="en-US" b="1" dirty="0"/>
              <a:t>artners – gender and number</a:t>
            </a:r>
          </a:p>
          <a:p>
            <a:pPr>
              <a:defRPr/>
            </a:pPr>
            <a:r>
              <a:rPr lang="en-US" b="1" dirty="0">
                <a:solidFill>
                  <a:srgbClr val="0000FF"/>
                </a:solidFill>
              </a:rPr>
              <a:t>P</a:t>
            </a:r>
            <a:r>
              <a:rPr lang="en-US" b="1" dirty="0"/>
              <a:t>revention of pregnancy</a:t>
            </a:r>
          </a:p>
          <a:p>
            <a:pPr>
              <a:defRPr/>
            </a:pPr>
            <a:r>
              <a:rPr lang="en-US" b="1" dirty="0">
                <a:solidFill>
                  <a:srgbClr val="0000FF"/>
                </a:solidFill>
              </a:rPr>
              <a:t>P</a:t>
            </a:r>
            <a:r>
              <a:rPr lang="en-US" b="1" dirty="0"/>
              <a:t>rotection from STIs</a:t>
            </a:r>
          </a:p>
          <a:p>
            <a:pPr>
              <a:defRPr/>
            </a:pPr>
            <a:r>
              <a:rPr lang="en-US" b="1" dirty="0">
                <a:solidFill>
                  <a:srgbClr val="0000FF"/>
                </a:solidFill>
              </a:rPr>
              <a:t>P</a:t>
            </a:r>
            <a:r>
              <a:rPr lang="en-US" b="1" dirty="0"/>
              <a:t>ractices – vaginal, oral, anal sex – condom use – injection drug use – sex for money or sex for drugs</a:t>
            </a:r>
          </a:p>
          <a:p>
            <a:pPr>
              <a:defRPr/>
            </a:pPr>
            <a:r>
              <a:rPr lang="en-US" b="1" dirty="0">
                <a:solidFill>
                  <a:srgbClr val="0000FF"/>
                </a:solidFill>
              </a:rPr>
              <a:t>P</a:t>
            </a:r>
            <a:r>
              <a:rPr lang="en-US" b="1" dirty="0"/>
              <a:t>ast history of STIs – patient and partner(s) </a:t>
            </a:r>
          </a:p>
        </p:txBody>
      </p:sp>
      <p:pic>
        <p:nvPicPr>
          <p:cNvPr id="5" name="Picture 2" descr="Region 4 - Home">
            <a:extLst>
              <a:ext uri="{FF2B5EF4-FFF2-40B4-BE49-F238E27FC236}">
                <a16:creationId xmlns:a16="http://schemas.microsoft.com/office/drawing/2014/main" id="{4522FF57-7300-4C2E-9FC0-02DD41D17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223" y="485164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573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ondoms Assorted Variety Pack- 50PK">
            <a:extLst>
              <a:ext uri="{FF2B5EF4-FFF2-40B4-BE49-F238E27FC236}">
                <a16:creationId xmlns:a16="http://schemas.microsoft.com/office/drawing/2014/main" id="{43644AC2-39FA-4EB1-8571-FD46C3B82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76" y="-611066"/>
            <a:ext cx="8080131" cy="808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6573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C7D00-06FB-40B6-BF68-0E97739C9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latin typeface="+mn-lt"/>
              </a:rPr>
              <a:t>Questions?</a:t>
            </a:r>
          </a:p>
        </p:txBody>
      </p:sp>
      <p:pic>
        <p:nvPicPr>
          <p:cNvPr id="91140" name="Picture 2" descr="http://www.ezdiyelectricity.com/images/icons/question-mark7a.jpg">
            <a:extLst>
              <a:ext uri="{FF2B5EF4-FFF2-40B4-BE49-F238E27FC236}">
                <a16:creationId xmlns:a16="http://schemas.microsoft.com/office/drawing/2014/main" id="{E440EE78-144D-4A74-BCF5-C2E09B892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677" y="1582614"/>
            <a:ext cx="694690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983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FE353DD-4B0D-4ADC-AB51-32E0A6A1D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0"/>
            <a:ext cx="8572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620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C3B43-E665-482B-A021-C5B53D086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46" y="365125"/>
            <a:ext cx="11641016" cy="1325563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latin typeface="+mn-lt"/>
              </a:rPr>
              <a:t>PRH requirements for STI screening upon entry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1991D-3CAF-493B-829E-EFDA9B5858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b="1" dirty="0"/>
              <a:t>Females</a:t>
            </a:r>
          </a:p>
          <a:p>
            <a:pPr>
              <a:defRPr/>
            </a:pPr>
            <a:r>
              <a:rPr lang="en-US" b="1" dirty="0"/>
              <a:t>HIV antibody</a:t>
            </a:r>
          </a:p>
          <a:p>
            <a:pPr>
              <a:defRPr/>
            </a:pPr>
            <a:r>
              <a:rPr lang="en-US" b="1" dirty="0"/>
              <a:t>Chlamydia: </a:t>
            </a:r>
          </a:p>
          <a:p>
            <a:pPr>
              <a:buFontTx/>
              <a:buNone/>
              <a:defRPr/>
            </a:pPr>
            <a:r>
              <a:rPr lang="en-US" sz="2400" b="1" dirty="0"/>
              <a:t>	urine or vaginal swab</a:t>
            </a:r>
          </a:p>
          <a:p>
            <a:pPr>
              <a:defRPr/>
            </a:pPr>
            <a:r>
              <a:rPr lang="en-US" b="1" dirty="0"/>
              <a:t>Gonorrhea:</a:t>
            </a:r>
          </a:p>
          <a:p>
            <a:pPr>
              <a:buFontTx/>
              <a:buNone/>
              <a:defRPr/>
            </a:pPr>
            <a:r>
              <a:rPr lang="en-US" sz="2400" b="1" dirty="0"/>
              <a:t>	urine or vaginal swab</a:t>
            </a:r>
          </a:p>
          <a:p>
            <a:pPr>
              <a:buFontTx/>
              <a:buNone/>
              <a:defRPr/>
            </a:pPr>
            <a:r>
              <a:rPr lang="en-US" b="1" dirty="0"/>
              <a:t>Optional:</a:t>
            </a:r>
          </a:p>
          <a:p>
            <a:pPr>
              <a:defRPr/>
            </a:pPr>
            <a:r>
              <a:rPr lang="en-US" b="1" dirty="0"/>
              <a:t>Syphilis serology</a:t>
            </a:r>
          </a:p>
          <a:p>
            <a:pPr>
              <a:buFontTx/>
              <a:buNone/>
              <a:defRPr/>
            </a:pP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A2853A-B848-4185-8295-18EAE0259A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b="1" dirty="0"/>
              <a:t>Males</a:t>
            </a:r>
          </a:p>
          <a:p>
            <a:pPr>
              <a:defRPr/>
            </a:pPr>
            <a:r>
              <a:rPr lang="en-US" b="1" dirty="0"/>
              <a:t>HIV antibody</a:t>
            </a:r>
          </a:p>
          <a:p>
            <a:pPr>
              <a:defRPr/>
            </a:pPr>
            <a:r>
              <a:rPr lang="en-US" b="1" dirty="0"/>
              <a:t>Urine dipstick</a:t>
            </a:r>
          </a:p>
          <a:p>
            <a:pPr>
              <a:defRPr/>
            </a:pPr>
            <a:r>
              <a:rPr lang="en-US" b="1" dirty="0"/>
              <a:t>Chlamydia: urine</a:t>
            </a:r>
          </a:p>
          <a:p>
            <a:pPr>
              <a:defRPr/>
            </a:pPr>
            <a:r>
              <a:rPr lang="en-US" b="1" dirty="0"/>
              <a:t>Gonorrhea: urine </a:t>
            </a:r>
          </a:p>
          <a:p>
            <a:pPr>
              <a:buFontTx/>
              <a:buNone/>
              <a:defRPr/>
            </a:pPr>
            <a:r>
              <a:rPr lang="en-US" sz="2400" b="1" dirty="0"/>
              <a:t>	if leukocyte esterase +</a:t>
            </a:r>
          </a:p>
          <a:p>
            <a:pPr>
              <a:buFontTx/>
              <a:buNone/>
              <a:defRPr/>
            </a:pPr>
            <a:r>
              <a:rPr lang="en-US" b="1" dirty="0"/>
              <a:t>Optional:</a:t>
            </a:r>
          </a:p>
          <a:p>
            <a:pPr>
              <a:defRPr/>
            </a:pPr>
            <a:r>
              <a:rPr lang="en-US" b="1" dirty="0"/>
              <a:t>Syphilis serology</a:t>
            </a:r>
          </a:p>
          <a:p>
            <a:pPr>
              <a:buFontTx/>
              <a:buNone/>
              <a:defRPr/>
            </a:pPr>
            <a:endParaRPr lang="en-US" b="1" dirty="0"/>
          </a:p>
        </p:txBody>
      </p:sp>
      <p:pic>
        <p:nvPicPr>
          <p:cNvPr id="6" name="Picture 2" descr="Region 4 - Home">
            <a:extLst>
              <a:ext uri="{FF2B5EF4-FFF2-40B4-BE49-F238E27FC236}">
                <a16:creationId xmlns:a16="http://schemas.microsoft.com/office/drawing/2014/main" id="{B6F9FB6F-67E1-49A1-AE96-C567AB354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350" y="5086350"/>
            <a:ext cx="17716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581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 descr="http://t1.gstatic.com/images?q=tbn:ANd9GcTOPJM2dOICxbn7GqagdVOWeGNIrh4qU_aVUJG-hLNX4pEPEsM0nA">
            <a:extLst>
              <a:ext uri="{FF2B5EF4-FFF2-40B4-BE49-F238E27FC236}">
                <a16:creationId xmlns:a16="http://schemas.microsoft.com/office/drawing/2014/main" id="{18C0F220-2727-49EC-9852-526A23054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600"/>
            <a:ext cx="2362200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AutoShape 4" descr="data:image/jpg;base64,/9j/4AAQSkZJRgABAQAAAQABAAD/2wCEAAkGBhQSERQUExQWFBUVFhUXFhcWFBgVFhgXFxcYFBQYFxcXHSYeFx0kGhQVHy8gJCcpLS0sFh4xNTAqNSYrLCkBCQoKDgwOGg8PGikdHxwsKSwsKSksKSkpLCksKSkpLCkpKSwsKSwsKSksKSwpKSkpLCwpLCksKSwpLCwsLCksKf/AABEIAJUAyAMBIgACEQEDEQH/xAAcAAABBQEBAQAAAAAAAAAAAAAFAAIDBAYBBwj/xABHEAABAgQDAwYJCAoCAwEAAAABAhEAAwQhBRIxQVFhBhMicYGxByMyc5GTobLSFDNCVHLB0fAXJERSU2JjgpLhNPE1Q3QV/8QAGQEAAwEBAQAAAAAAAAAAAAAAAQIDBAAF/8QAJREAAgICAgIBBAMAAAAAAAAAAAECEQMhEjEEQVEiMkJhEyNx/9oADAMBAAIRAxEAPwDFV+JzvlE5HOzGzzGaYsfSLbYqqxWcZL87McEP4xeztiTE5f6ytQ/iTAf81RHKpfLSdFQ9C2Tza6arKeemsQNJi/xiWVWTf4sz1i/xiNEsaAu1olSiOo4mRWzf4sz1ivxiZNdM/iTPWK/GK6UxIkR1ALKa2Z/EX/mr8Yd8tmfxF/5q/GIEiHiCcG8F5bz6fKhSM8sKcqzq5xielq4VbZwj06VPKwlQsggELUpnBDjKBq7x4uI2fIjGx8xMNgCZb7ndSfvA64weVi1zj2jRhyfiw5+kKmlzFSpsxcmYksoTEKAB+0HDXd4OUnKGTMS6J0tY3pmJPDfGM5c4LziBPSgnIyVltUbFNr0Tt3HhHllYuWVKDBOnAlru41vpD+P/AGxT6YJtxZ9Fzxn1duuKvNhAI5xSQdhV+MeNUHLZUqUQmoniYAMui5b6kKC3O4WjS8nOXkteb5UVGaVMlYlKWlSPopAQDlNjZtsJm8blpqx45DdU0iWtYAnZjuzX9D3g6ZHHQbyPTHnWPImzMqghZl2YSpXjVF7a/N7LkwUw4zBKSmrSEpHkIM1U1Z29OwCldTgaPAjCONfAXJyZJym8IlPRA3mzViwCEkS+2csZAOomPK+UXhQxCqCg/NST9CQWJG5Sz01djDhHsspCZiXQotoQbp4gpNjGQ5S+DKXPSVyAmnnfupLSZhZ7pHzZJPlC28RaLjJWhHFnmeF49MWW51ZbXNMWltm94tz8cmG3OrLbRMV+MC8YoqhUxSZ6V8/KLKUU+MDD6RHlhrgl7aFofyUwv5VN5pS0y1gOxLZwPKy8W2RQXfsN4By4qKSZmSszUFuclTFEpUOBN0K3KHa949LxDH5VTRpmyF+WpjdloIDqQoDQgt/0Y8exrDfk85SAsTE6pUNo4jYQbER3AsYNPMe/NrYTBsYaK6x3RyWwM1OIVkzOAFr/AM1bB1xXXUTP4kz/ADV+MPn9KY77CfTFSgqxNCykWSopBfVtsGfYI9BbktPmfLaZ1rI56W4K1Ea9d4UP5Lo/XabzsvvjkBBZl65DzZvCbM99UVFTSqw02nfE2KrzT5oGnOTH/wAzHJaGiyJD5SWiwkRGgRMmGOHAQ4Q0Q8QDjoh4hgEOjgDhEkiaUqCkllJIIO4i4iOHCOYUei4bjPPywuwOihszDV94jDcouT6ZM9svRWMyAQdCWKQ+rG3URB/kfQzpczPlAQRdKyAotdKkpO7jvMauZOz5Sbt5JYEh9WJDh9DHhTyLxM3K20z0knnx1VUeaU/IYTPnBzb/AEUh5p/t0T1q9Ea/CeRlPJSgSlGSF2JzJ52YdwmEk9iWEFaLGUTZqpaZaxsMwJS4IcOoAMkWsT6IYcClpUVT5ipxJAZi5fyQohy/8oaNss0p9bMygkJFNNlHmqeTkDvmIBfY+Y2Ha6oITJSWBmJSuZoebBYnQA7x3RKibmQoq8WkdHyspB0uTt0bugXjuLLkLyS0MVJ8tZdDB3yo2qD3JbZYwFjX5bKxTekXq+sTKQlU1YlIH82UhrhKUgErJ0YbHh2B4oirKhLdJT9FYyqy6ZwHuL9m2B9NhJq5DVKSlaW5mflS5e6uiWswD6A2IuII0VBJpiObS68rKmqLrIOoBDBCXAsNwtFklQJUrXst4jQoQcwTnmAEOQHUNcoOwbuuPnHlZWCZUqnSU80oKJAAykKBOa2wvH0HVYhnSVJZWrXtxvHjfhRwgBaKuWGTO6MwDRM4am/7wHpSdXikWSktbManECrpHbr98EuYseF+yM7nAJbRQeDVNWvKTvDpPZp7GgtCIt1GPlEnIHzlJTm2BA+9i0HuT+H83ISCGKuke3QehoBcn6JM6d0tJYCm3l2A9If0RstIDCkXeTSf1ym88jvjkScnP+ZT+dR3wo5AZjK1HjpvnJnvmGpETV/z03zkz3zDEiLoiOSIkhiYeIJw4Q9MNBjuZtbeyOOHiOwQwrk/NnsUpZJ+mqwP2RqrstxjT0HJxEgFZDlNyteUAcRm6KRxMRnlUP2PHG5Gcw/AJkxiRkSfpKF2/lTqY12GYDTyk5iek+XnFrSGVuGwHS2t4rUnLWlmz0yErKlKDImZBzZX+6nQq62YtreKZ5JTZs0qrJ+dILJCBdQ/kQejKHYTx2xnk5ye9L4KpJdbDuLz50lSUSJKlFWkwjP0ruMo+kN6y19sTUktcqWDUspZJsFOz36bAB9dLRZpZ6UBElJKQEgBIUVzMosCtRcpGxzvF4kqpMs6pLqBFiW042Gw77RmzYIyg0Xxt8iKlrjMdKSiXcqNmffpt4n2xbl4mgFKRfYVJsgHbue+0CB8mmlpHTubhgO/cOOsXKKnl5cynXuS2VP9x293CJeJKfHjL0aHGCtysr1WDTlzjndaWzJWogS0o7gRtYcdsEZZQJKUnLOKFEoWpDpSbhJS+oANr9sOn1xUGsE6ZRp274HTKk+32xtlJQI3LIqfSH1NeysyjnW25m6tieob9sUMQzTUpKXOwpe3X+eESz5IUQS4tcDb2xHz40QA2/RI33+ker0iBt/4LpdDqKnMtJdTuXbYDw2/9QC5WUHP08+RvllctgAykdJLk3USXHBojxPH0ymXNmFGuVOUFagNqZf0RxJA6y0WK6vQnpqIASHJLMBqS+zXtiq0K03s8HmJYIL3cdTEAxZ5yIakAno6FZb7LlvY0G8L5MzJwzq6Ev8AeI6SvsJ2/aNuuK9kHphLkVTHxkzZ0Ujscq7wOyC1VifNTOkCE7Czg2i1RU6ZaEoSGSBbr1JO8vFHHaMzkoShswWScysoYpYa8YVPZzVoO8kcYQuqp0pueeQ/RLi+pUe6FDvBvyfMqekrUgErQUhCgs5goasGAbNte4hQzYijSMrXjx03zkz3zDExJXfOzPOTPfMRiLIVjxDhDFLADmwEC6rGdibcdsBujkrNJQYZMm3QnojVZsgb3VpGv5P0CZaUslJUblRSCo+nyQ2yM9yc5dLqJBplp8YMo5xICUqlOCQoBgF2AtYgnSNNTVSUs6g/52RkzTb10bfHxpbYbqKgIyE3Ciyhta7d2kMxnAZNbT5JvRSSFS1AjMCNDl0fUZS8D5s8rIJ0Gg+/0Rf5P1d1psyRmclilyzDgfzrEYtpmnLjTVkeH4FT0YaUjIpQIzHxlRM3tta44DcItoQ2oyqOwqzKI2Zj90X+czpORwdAWZ+p7sYgl4eSHV0Bx8rsG/8ALQZzdmeMI18EAe7DiWGwbTElPVpWCCkkbFOUh+G1XWLcYbU1QUkhBGV2LMXI1zEaxQRUsYZb7F66L1dT5gCkAEW3Ajj1RJJpxLS2bMX0AYDqJ1/1ESJ0QurMwBO0dXE7GiGVOH1RRaD5abLK5kVptSAd6tw16zuHExDihmIBbcGy3UTtA0Zvy0C52KJSlYQxUlOYpd7sSAVbTYiL+tkrXouoqhMDu4cjKNHFukdp4aRlarlf4/JISpWZaQoq3JLKEuWNLP0jugcrG1pKZ85Yly0vlHkgghmQga66xmqzlEuZn+Tp5iWokrmny1OXLHZ1D2RyufWjrS7CvKOpppdRMXMUZqlkZZCNXYDxitQP5RvihVyaqs6Uxwn/ANcpAZII0zE27S56omwTk4UrGdBSSAp1jpnNcEjVLi7dUbuhkpQABBbUeikcbydmfwTkdKksuYjn5o8kq6MlB3hPlTS+1TC2kHUUIJ6an2kWAiPEMWykpOzTqgBV4woXBgc5MqvHjHZpJ0uUgPYwCxKcFLJTpb2CANVjSlbYtUE/MgHr7zBjdi5Ko2PIf/kyvtp7xHI7yI/5Er7aPeEKLIxSMbXfOzPOTPfMRCJa/wCemecme+YiEXRBlfE0nmy3CM2pca1U1KQXDuGbrgNS0iZk6+guob209LRKc1dFoY21fyaXk3h+SWnYouVHaSrZ2AAemNbQ0cZ6hqwVM3tjU0CwQ8YZ7PUhDii6QwiTk3T5p67OyQRZ7lQvu2G5iNahEWCTVZ5wStSCoIGZIc2KlNewcPHR7Bk+01lXWy5RSlRdamZKXUdzqa7B76DrinXDORmUrK10gsk6M7XYNoLb4GUU0nNkl82cxClrupW821u4Z2tFpCcoIcly5JLl/u6hFGtaMYpszcGG4fhAmqmZS8XZ9SBYXO4a9pPkjrjP1c8LfpBTHQeS+v8Ad3QuOMl9zsMmn0EpWKAkJSQSdpfKPRrHZuImSoL5zWxB1KbeSBoX26DrvASTlT0touLkhztbfx7IG49jkmUc01d2bIm61Xt1C+pirv0Tl0bbE5Bnylolk5inMkg7dUudgOnbHlVXyjElRlyAZs0uCWIQm9w21iLx6H4PeU/ymSpCkc0uWXSl7mUo9FW9wbE8U74EcqeSCE1SpwtLnHMUpDeMHluRsNlNxVuhq5NWShDgjCUWDTqqZmWeeXvJaUjgTt6h7Y3WG4LJpAFkCfUN0Mw6II2pTohI/e7BD6dkgJQkBtALARcEgG5Yq3/d1Q05KGi2LHLI79FSXKJUpajmWskqO9XVu+6OzKhtO38YZW1Ylm232GAdbiJAJJjMemoqKIcdxEPreAU2u1ihW1/OLzP1atFaZPbQPFFEzyyeiefUbtTpBzBJo5tIe49OsZxA27TBHDJjN9kbuDcYdEJSPUeRZ8fK+2j3hCilyQrQKilTtXNljsBBJ7oUMiGTszNefHTPOTPfMRy0uWh9f89M84v3zDqMAu8VnLirJY48pUD8SnbopYcekrZoYu4pTi5AbqgTQ2nC9iCPv/PXGZbNzXFmvw9OhEafDJhsBGcw+0aDD5l4hI1phSaIgo5xClpJbQvtzAsgkjYM13s0WinbEYlJz5jtSpJG8G0dHsSe0E0V6SlydDlNiLjZl17OMU6vE2IClZcxAAF1n0PlH5cQP+UKSSCspfoPbd0Fjeo8d0UUzlDNbI58p80xYAZ30Dtu0i5iCGKzkiXocoN0hTAvbp7VDbGen15+cWQiWkanopA3AQOxbljLlvLlJ55Z2C6X25lfS7PTGemKmVCwZ68x+jLBZCfz6eMHrsTi5PRfreU02a6aYFKds1Qb/EHTviHDcCvmJzKNzMVcv/KD3wVpaNIA0tsFgIulDBwQRwMPGn26BJSXSJ8DWKaYlaQ5B6R2qSbKHo9rRssVn8/JBR82TqUHMlQug20Bdm4xgZ9WlAc+gawY5IY2mYVyVgXDgcHBd9pBHtEdkaQcUZSV+iymaE9FIKlbW1fidkcVRzlXJSkcS/dGnRyeB6IkKcjMSqYpB3ZiAGOm2B1TgyNHmIP28w9ChGRys9PHOKVIz9fgU5QOVSFdpT3iMri2C1QT0pSm/kaZb+2/sjcVipkgBRaYgkB2ykdY+94RrQQ/CCnQZfUeVTacp8pKk9aSO8RTnnYLvHq6sQIUoHRgew2+4wk112YA6ggC4inMg8R5fJpJirJlrI4IJHdBnDOTc86oCLM6iOGwOY20yqJ2mEmZAUwfxL2d5H4BkrKda15imYhgLAX9Mdgjyem/rcgf1Ed4hRSDsy51TRg8QPjpvnJnvmJ8OQ79f+or158dN85M98xZw2YyYpmehfGX1FfFJbAxmlTMqwdxEaHF1kxlq1J3GIxNWQ21DNcCDVLMjM4ZUZkpPAf7g3Tz7iJS7KwejVUcxxxh09HZ+bRRoZsX1FxCdDvZmMbx2VJdU0jMzBIuosXDDr2mMdiONT6rU8xJOx+kocdp7uuDfLTDES5oqCnMVMneAoCxbiN+6MrMWqYpzGlPWjG8b5UxApSMsoNvO0/ndD5AYvqd8dMhg8Nz9kCisUoh2hxPLF9FcFm3H0RmJNyAPZGgo6UIHE6mGhjtnZsyUaJK2k5xPEaf7ityeK5VXLUoEAZg+y6S19DeLwMOCovKCkYceZw0a84woeStQ6lqHcYZMxEnUv1kk+kxhqitmSy2ZwdCe49UTS8SmqFsvp1jFwadHoRkmrRrMRrQZKgd3+xGbTWsj0d7xUn1q8rKI7IqTaoM0HiOpUEp1bckFmS33gwxNcRlLuQpuwi/54QIVUE23wlTxB4nOaDsutv+fREn/wCg0Zz5XujprLRyiLzRs+TGJZq2mG+dLHthQC5FVD4jSD+vL74UVgqRjzu2U8QPjpvnJnvmO0MzUbojxE+Om+cme+YbSruYpl+0TA6kSViXgNUyYPzAyYD1SC9xGdM1y2WsHPQHAkQdplxnsPV3wXpp9oWQ+NmkpFi0Fwm3XACgnPBaXUACJMvEq4xhwnyly1bdCNhFwR2x5zPoVylEKGlo9ME2AXKOl6JWNGvb2w8XWhZoxZqPTDESFHY/VFgSWudsS05L2iq/RB/ss4TRt0yL7PxgoDEKdIcDGqKpHnTlyZKDHXiPNCzQwhUxg9EHc49P/UBjPUnQxpDfWGS6dALhKR1CJyhbs0Qy8VQPpcPWtOZSsr6Ah7bzugfXdBRS7ttZo0rxm8Q6S1nifwgSikgwnKTB6sQLt+eMP+VxUqEXixR4cqYWGhsSdB+MBLVlJOiQT4XPQXmcnpf0VKT6CPb+MAl2JG4kegtHJWI50aTkFOfE6P8A+iX3woqeDz/ytF5+Ww7YUNVEpS5bLGIq8dN85M99UQyJjEx3E1eOm+dme+qIJSoGToOH7gsZzsIqVst4UudpCnT7NGY2WQ04vF6QpooSFXi/LLx0gwClFOMFpK364EUiW2QVpzE2aEy2kdph1QkZCDd9YYktcwnzdUBHNmXqsPABG6B0mlZT7o0GMyzqnZZu6AMuY5PCKw7I5a4WWwqHZogC47njdZ5ZM8dzRCFw7NHHEjwnhjx0GOOJUmM1Unpq+0rvMaNMCcWo+nmGh8rgd/bCTVoridMDTUX3aX4bfZGolqDAjThugAql3xcwmcQkpP0TbqOz0vETRKPsLWftjKVYZa/tHvjRlR1jOYkPGK64fH2ZsjpGl8HNCDXUa/pfKUHsdvxhRb8Hpasoh/Vl97woLewUeg1HgLQta1/K1jMpSm5pNsyipvK4xEPAKgF/la/Up+KOwoL2BaHp8BSB+1r9Sn4o6rwGI+tr9Un4oUKE4opzZxHgLQP2tfqk/FEyPAogftSvVD4o5CgcUFZJL2W5fgjSP2lXqh8UWpfgwSP2g+rHxQoUDhEb+WfyOV4NAf8A3n1Y+KJB4OQ3z59WPihQoHCJzyz+SrP8FiVftB9WPigerwKIJJ+VKD/0h8UKFDRikxZTk1TZ39CifrSvVD4oX6FEfWleqHxQoUVskd/Qqn60r1Q+KO/oWT9aV6ofFChR1gEPAun60r1Q+KOjwMJ+tK9UPihQo6zh6fA4kftKvVD4oZM8DCC71Kr/ANIfFChQAlVfgLQQB8rXb+in4odI8BiEg/rSi/8ASHxQoUCkO5OiX9CqfrSvVD4oo1PgAlrVmNWscOZT8UKFHIR7C+DeB9NPUSpwqVKMtaVtzQDsdHzWhQoUckE//9k=">
            <a:extLst>
              <a:ext uri="{FF2B5EF4-FFF2-40B4-BE49-F238E27FC236}">
                <a16:creationId xmlns:a16="http://schemas.microsoft.com/office/drawing/2014/main" id="{52BABED1-9F25-48B2-B603-8833CD4B61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97025" y="-677863"/>
            <a:ext cx="1905000" cy="141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7413" name="AutoShape 6" descr="data:image/jpg;base64,/9j/4AAQSkZJRgABAQAAAQABAAD/2wCEAAkGBhQSERQUExQWFBUVFhUXFhcWFBgVFhgXFxcYFBQYFxcXHSYeFx0kGhQVHy8gJCcpLS0sFh4xNTAqNSYrLCkBCQoKDgwOGg8PGikdHxwsKSwsKSksKSkpLCksKSkpLCkpKSwsKSwsKSksKSwpKSkpLCwpLCksKSwpLCwsLCksKf/AABEIAJUAyAMBIgACEQEDEQH/xAAcAAABBQEBAQAAAAAAAAAAAAAFAAIDBAYBBwj/xABHEAABAgQDAwYJCAoCAwEAAAABAhEAAwQhBRIxQVFhBhMicYGxByMyc5GTobLSFDNCVHLB0fAXJERSU2JjgpLhNPE1Q3QV/8QAGQEAAwEBAQAAAAAAAAAAAAAAAQIDBAAF/8QAJREAAgICAgIBBAMAAAAAAAAAAAECEQMhEjEEQVEiMkJhEyNx/9oADAMBAAIRAxEAPwDFV+JzvlE5HOzGzzGaYsfSLbYqqxWcZL87McEP4xeztiTE5f6ytQ/iTAf81RHKpfLSdFQ9C2Tza6arKeemsQNJi/xiWVWTf4sz1i/xiNEsaAu1olSiOo4mRWzf4sz1ivxiZNdM/iTPWK/GK6UxIkR1ALKa2Z/EX/mr8Yd8tmfxF/5q/GIEiHiCcG8F5bz6fKhSM8sKcqzq5xielq4VbZwj06VPKwlQsggELUpnBDjKBq7x4uI2fIjGx8xMNgCZb7ndSfvA64weVi1zj2jRhyfiw5+kKmlzFSpsxcmYksoTEKAB+0HDXd4OUnKGTMS6J0tY3pmJPDfGM5c4LziBPSgnIyVltUbFNr0Tt3HhHllYuWVKDBOnAlru41vpD+P/AGxT6YJtxZ9Fzxn1duuKvNhAI5xSQdhV+MeNUHLZUqUQmoniYAMui5b6kKC3O4WjS8nOXkteb5UVGaVMlYlKWlSPopAQDlNjZtsJm8blpqx45DdU0iWtYAnZjuzX9D3g6ZHHQbyPTHnWPImzMqghZl2YSpXjVF7a/N7LkwUw4zBKSmrSEpHkIM1U1Z29OwCldTgaPAjCONfAXJyZJym8IlPRA3mzViwCEkS+2csZAOomPK+UXhQxCqCg/NST9CQWJG5Sz01djDhHsspCZiXQotoQbp4gpNjGQ5S+DKXPSVyAmnnfupLSZhZ7pHzZJPlC28RaLjJWhHFnmeF49MWW51ZbXNMWltm94tz8cmG3OrLbRMV+MC8YoqhUxSZ6V8/KLKUU+MDD6RHlhrgl7aFofyUwv5VN5pS0y1gOxLZwPKy8W2RQXfsN4By4qKSZmSszUFuclTFEpUOBN0K3KHa949LxDH5VTRpmyF+WpjdloIDqQoDQgt/0Y8exrDfk85SAsTE6pUNo4jYQbER3AsYNPMe/NrYTBsYaK6x3RyWwM1OIVkzOAFr/AM1bB1xXXUTP4kz/ADV+MPn9KY77CfTFSgqxNCykWSopBfVtsGfYI9BbktPmfLaZ1rI56W4K1Ea9d4UP5Lo/XabzsvvjkBBZl65DzZvCbM99UVFTSqw02nfE2KrzT5oGnOTH/wAzHJaGiyJD5SWiwkRGgRMmGOHAQ4Q0Q8QDjoh4hgEOjgDhEkiaUqCkllJIIO4i4iOHCOYUei4bjPPywuwOihszDV94jDcouT6ZM9svRWMyAQdCWKQ+rG3URB/kfQzpczPlAQRdKyAotdKkpO7jvMauZOz5Sbt5JYEh9WJDh9DHhTyLxM3K20z0knnx1VUeaU/IYTPnBzb/AEUh5p/t0T1q9Ea/CeRlPJSgSlGSF2JzJ52YdwmEk9iWEFaLGUTZqpaZaxsMwJS4IcOoAMkWsT6IYcClpUVT5ipxJAZi5fyQohy/8oaNss0p9bMygkJFNNlHmqeTkDvmIBfY+Y2Ha6oITJSWBmJSuZoebBYnQA7x3RKibmQoq8WkdHyspB0uTt0bugXjuLLkLyS0MVJ8tZdDB3yo2qD3JbZYwFjX5bKxTekXq+sTKQlU1YlIH82UhrhKUgErJ0YbHh2B4oirKhLdJT9FYyqy6ZwHuL9m2B9NhJq5DVKSlaW5mflS5e6uiWswD6A2IuII0VBJpiObS68rKmqLrIOoBDBCXAsNwtFklQJUrXst4jQoQcwTnmAEOQHUNcoOwbuuPnHlZWCZUqnSU80oKJAAykKBOa2wvH0HVYhnSVJZWrXtxvHjfhRwgBaKuWGTO6MwDRM4am/7wHpSdXikWSktbManECrpHbr98EuYseF+yM7nAJbRQeDVNWvKTvDpPZp7GgtCIt1GPlEnIHzlJTm2BA+9i0HuT+H83ISCGKuke3QehoBcn6JM6d0tJYCm3l2A9If0RstIDCkXeTSf1ym88jvjkScnP+ZT+dR3wo5AZjK1HjpvnJnvmGpETV/z03zkz3zDEiLoiOSIkhiYeIJw4Q9MNBjuZtbeyOOHiOwQwrk/NnsUpZJ+mqwP2RqrstxjT0HJxEgFZDlNyteUAcRm6KRxMRnlUP2PHG5Gcw/AJkxiRkSfpKF2/lTqY12GYDTyk5iek+XnFrSGVuGwHS2t4rUnLWlmz0yErKlKDImZBzZX+6nQq62YtreKZ5JTZs0qrJ+dILJCBdQ/kQejKHYTx2xnk5ye9L4KpJdbDuLz50lSUSJKlFWkwjP0ruMo+kN6y19sTUktcqWDUspZJsFOz36bAB9dLRZpZ6UBElJKQEgBIUVzMosCtRcpGxzvF4kqpMs6pLqBFiW042Gw77RmzYIyg0Xxt8iKlrjMdKSiXcqNmffpt4n2xbl4mgFKRfYVJsgHbue+0CB8mmlpHTubhgO/cOOsXKKnl5cynXuS2VP9x293CJeJKfHjL0aHGCtysr1WDTlzjndaWzJWogS0o7gRtYcdsEZZQJKUnLOKFEoWpDpSbhJS+oANr9sOn1xUGsE6ZRp274HTKk+32xtlJQI3LIqfSH1NeysyjnW25m6tieob9sUMQzTUpKXOwpe3X+eESz5IUQS4tcDb2xHz40QA2/RI33+ker0iBt/4LpdDqKnMtJdTuXbYDw2/9QC5WUHP08+RvllctgAykdJLk3USXHBojxPH0ymXNmFGuVOUFagNqZf0RxJA6y0WK6vQnpqIASHJLMBqS+zXtiq0K03s8HmJYIL3cdTEAxZ5yIakAno6FZb7LlvY0G8L5MzJwzq6Ev8AeI6SvsJ2/aNuuK9kHphLkVTHxkzZ0Ujscq7wOyC1VifNTOkCE7Czg2i1RU6ZaEoSGSBbr1JO8vFHHaMzkoShswWScysoYpYa8YVPZzVoO8kcYQuqp0pueeQ/RLi+pUe6FDvBvyfMqekrUgErQUhCgs5goasGAbNte4hQzYijSMrXjx03zkz3zDExJXfOzPOTPfMRiLIVjxDhDFLADmwEC6rGdibcdsBujkrNJQYZMm3QnojVZsgb3VpGv5P0CZaUslJUblRSCo+nyQ2yM9yc5dLqJBplp8YMo5xICUqlOCQoBgF2AtYgnSNNTVSUs6g/52RkzTb10bfHxpbYbqKgIyE3Ciyhta7d2kMxnAZNbT5JvRSSFS1AjMCNDl0fUZS8D5s8rIJ0Gg+/0Rf5P1d1psyRmclilyzDgfzrEYtpmnLjTVkeH4FT0YaUjIpQIzHxlRM3tta44DcItoQ2oyqOwqzKI2Zj90X+czpORwdAWZ+p7sYgl4eSHV0Bx8rsG/8ALQZzdmeMI18EAe7DiWGwbTElPVpWCCkkbFOUh+G1XWLcYbU1QUkhBGV2LMXI1zEaxQRUsYZb7F66L1dT5gCkAEW3Ajj1RJJpxLS2bMX0AYDqJ1/1ESJ0QurMwBO0dXE7GiGVOH1RRaD5abLK5kVptSAd6tw16zuHExDihmIBbcGy3UTtA0Zvy0C52KJSlYQxUlOYpd7sSAVbTYiL+tkrXouoqhMDu4cjKNHFukdp4aRlarlf4/JISpWZaQoq3JLKEuWNLP0jugcrG1pKZ85Yly0vlHkgghmQga66xmqzlEuZn+Tp5iWokrmny1OXLHZ1D2RyufWjrS7CvKOpppdRMXMUZqlkZZCNXYDxitQP5RvihVyaqs6Uxwn/ANcpAZII0zE27S56omwTk4UrGdBSSAp1jpnNcEjVLi7dUbuhkpQABBbUeikcbydmfwTkdKksuYjn5o8kq6MlB3hPlTS+1TC2kHUUIJ6an2kWAiPEMWykpOzTqgBV4woXBgc5MqvHjHZpJ0uUgPYwCxKcFLJTpb2CANVjSlbYtUE/MgHr7zBjdi5Ko2PIf/kyvtp7xHI7yI/5Er7aPeEKLIxSMbXfOzPOTPfMRCJa/wCemecme+YiEXRBlfE0nmy3CM2pca1U1KQXDuGbrgNS0iZk6+guob209LRKc1dFoY21fyaXk3h+SWnYouVHaSrZ2AAemNbQ0cZ6hqwVM3tjU0CwQ8YZ7PUhDii6QwiTk3T5p67OyQRZ7lQvu2G5iNahEWCTVZ5wStSCoIGZIc2KlNewcPHR7Bk+01lXWy5RSlRdamZKXUdzqa7B76DrinXDORmUrK10gsk6M7XYNoLb4GUU0nNkl82cxClrupW821u4Z2tFpCcoIcly5JLl/u6hFGtaMYpszcGG4fhAmqmZS8XZ9SBYXO4a9pPkjrjP1c8LfpBTHQeS+v8Ad3QuOMl9zsMmn0EpWKAkJSQSdpfKPRrHZuImSoL5zWxB1KbeSBoX26DrvASTlT0touLkhztbfx7IG49jkmUc01d2bIm61Xt1C+pirv0Tl0bbE5Bnylolk5inMkg7dUudgOnbHlVXyjElRlyAZs0uCWIQm9w21iLx6H4PeU/ymSpCkc0uWXSl7mUo9FW9wbE8U74EcqeSCE1SpwtLnHMUpDeMHluRsNlNxVuhq5NWShDgjCUWDTqqZmWeeXvJaUjgTt6h7Y3WG4LJpAFkCfUN0Mw6II2pTohI/e7BD6dkgJQkBtALARcEgG5Yq3/d1Q05KGi2LHLI79FSXKJUpajmWskqO9XVu+6OzKhtO38YZW1Ylm232GAdbiJAJJjMemoqKIcdxEPreAU2u1ihW1/OLzP1atFaZPbQPFFEzyyeiefUbtTpBzBJo5tIe49OsZxA27TBHDJjN9kbuDcYdEJSPUeRZ8fK+2j3hCilyQrQKilTtXNljsBBJ7oUMiGTszNefHTPOTPfMRy0uWh9f89M84v3zDqMAu8VnLirJY48pUD8SnbopYcekrZoYu4pTi5AbqgTQ2nC9iCPv/PXGZbNzXFmvw9OhEafDJhsBGcw+0aDD5l4hI1phSaIgo5xClpJbQvtzAsgkjYM13s0WinbEYlJz5jtSpJG8G0dHsSe0E0V6SlydDlNiLjZl17OMU6vE2IClZcxAAF1n0PlH5cQP+UKSSCspfoPbd0Fjeo8d0UUzlDNbI58p80xYAZ30Dtu0i5iCGKzkiXocoN0hTAvbp7VDbGen15+cWQiWkanopA3AQOxbljLlvLlJ55Z2C6X25lfS7PTGemKmVCwZ68x+jLBZCfz6eMHrsTi5PRfreU02a6aYFKds1Qb/EHTviHDcCvmJzKNzMVcv/KD3wVpaNIA0tsFgIulDBwQRwMPGn26BJSXSJ8DWKaYlaQ5B6R2qSbKHo9rRssVn8/JBR82TqUHMlQug20Bdm4xgZ9WlAc+gawY5IY2mYVyVgXDgcHBd9pBHtEdkaQcUZSV+iymaE9FIKlbW1fidkcVRzlXJSkcS/dGnRyeB6IkKcjMSqYpB3ZiAGOm2B1TgyNHmIP28w9ChGRys9PHOKVIz9fgU5QOVSFdpT3iMri2C1QT0pSm/kaZb+2/sjcVipkgBRaYgkB2ykdY+94RrQQ/CCnQZfUeVTacp8pKk9aSO8RTnnYLvHq6sQIUoHRgew2+4wk112YA6ggC4inMg8R5fJpJirJlrI4IJHdBnDOTc86oCLM6iOGwOY20yqJ2mEmZAUwfxL2d5H4BkrKda15imYhgLAX9Mdgjyem/rcgf1Ed4hRSDsy51TRg8QPjpvnJnvmJ8OQ79f+or158dN85M98xZw2YyYpmehfGX1FfFJbAxmlTMqwdxEaHF1kxlq1J3GIxNWQ21DNcCDVLMjM4ZUZkpPAf7g3Tz7iJS7KwejVUcxxxh09HZ+bRRoZsX1FxCdDvZmMbx2VJdU0jMzBIuosXDDr2mMdiONT6rU8xJOx+kocdp7uuDfLTDES5oqCnMVMneAoCxbiN+6MrMWqYpzGlPWjG8b5UxApSMsoNvO0/ndD5AYvqd8dMhg8Nz9kCisUoh2hxPLF9FcFm3H0RmJNyAPZGgo6UIHE6mGhjtnZsyUaJK2k5xPEaf7ityeK5VXLUoEAZg+y6S19DeLwMOCovKCkYceZw0a84woeStQ6lqHcYZMxEnUv1kk+kxhqitmSy2ZwdCe49UTS8SmqFsvp1jFwadHoRkmrRrMRrQZKgd3+xGbTWsj0d7xUn1q8rKI7IqTaoM0HiOpUEp1bckFmS33gwxNcRlLuQpuwi/54QIVUE23wlTxB4nOaDsutv+fREn/wCg0Zz5XujprLRyiLzRs+TGJZq2mG+dLHthQC5FVD4jSD+vL74UVgqRjzu2U8QPjpvnJnvmO0MzUbojxE+Om+cme+YbSruYpl+0TA6kSViXgNUyYPzAyYD1SC9xGdM1y2WsHPQHAkQdplxnsPV3wXpp9oWQ+NmkpFi0Fwm3XACgnPBaXUACJMvEq4xhwnyly1bdCNhFwR2x5zPoVylEKGlo9ME2AXKOl6JWNGvb2w8XWhZoxZqPTDESFHY/VFgSWudsS05L2iq/RB/ss4TRt0yL7PxgoDEKdIcDGqKpHnTlyZKDHXiPNCzQwhUxg9EHc49P/UBjPUnQxpDfWGS6dALhKR1CJyhbs0Qy8VQPpcPWtOZSsr6Ah7bzugfXdBRS7ttZo0rxm8Q6S1nifwgSikgwnKTB6sQLt+eMP+VxUqEXixR4cqYWGhsSdB+MBLVlJOiQT4XPQXmcnpf0VKT6CPb+MAl2JG4kegtHJWI50aTkFOfE6P8A+iX3woqeDz/ytF5+Ww7YUNVEpS5bLGIq8dN85M99UQyJjEx3E1eOm+dme+qIJSoGToOH7gsZzsIqVst4UudpCnT7NGY2WQ04vF6QpooSFXi/LLx0gwClFOMFpK364EUiW2QVpzE2aEy2kdph1QkZCDd9YYktcwnzdUBHNmXqsPABG6B0mlZT7o0GMyzqnZZu6AMuY5PCKw7I5a4WWwqHZogC47njdZ5ZM8dzRCFw7NHHEjwnhjx0GOOJUmM1Unpq+0rvMaNMCcWo+nmGh8rgd/bCTVoridMDTUX3aX4bfZGolqDAjThugAql3xcwmcQkpP0TbqOz0vETRKPsLWftjKVYZa/tHvjRlR1jOYkPGK64fH2ZsjpGl8HNCDXUa/pfKUHsdvxhRb8Hpasoh/Vl97woLewUeg1HgLQta1/K1jMpSm5pNsyipvK4xEPAKgF/la/Up+KOwoL2BaHp8BSB+1r9Sn4o6rwGI+tr9Un4oUKE4opzZxHgLQP2tfqk/FEyPAogftSvVD4o5CgcUFZJL2W5fgjSP2lXqh8UWpfgwSP2g+rHxQoUDhEb+WfyOV4NAf8A3n1Y+KJB4OQ3z59WPihQoHCJzyz+SrP8FiVftB9WPigerwKIJJ+VKD/0h8UKFDRikxZTk1TZ39CifrSvVD4oX6FEfWleqHxQoUVskd/Qqn60r1Q+KO/oWT9aV6ofFChR1gEPAun60r1Q+KOjwMJ+tK9UPihQo6zh6fA4kftKvVD4oZM8DCC71Kr/ANIfFChQAlVfgLQQB8rXb+in4odI8BiEg/rSi/8ASHxQoUCkO5OiX9CqfrSvVD4oo1PgAlrVmNWscOZT8UKFHIR7C+DeB9NPUSpwqVKMtaVtzQDsdHzWhQoUckE//9k=">
            <a:extLst>
              <a:ext uri="{FF2B5EF4-FFF2-40B4-BE49-F238E27FC236}">
                <a16:creationId xmlns:a16="http://schemas.microsoft.com/office/drawing/2014/main" id="{85044C77-9F95-424B-952E-2E5D5E9A29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97025" y="-677863"/>
            <a:ext cx="1905000" cy="141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7414" name="AutoShape 8" descr="data:image/jpg;base64,/9j/4AAQSkZJRgABAQAAAQABAAD/2wCEAAkGBhQSERQUExQWFBUVFhUXFhcWFBgVFhgXFxcYFBQYFxcXHSYeFx0kGhQVHy8gJCcpLS0sFh4xNTAqNSYrLCkBCQoKDgwOGg8PGikdHxwsKSwsKSksKSkpLCksKSkpLCkpKSwsKSwsKSksKSwpKSkpLCwpLCksKSwpLCwsLCksKf/AABEIAJUAyAMBIgACEQEDEQH/xAAcAAABBQEBAQAAAAAAAAAAAAAFAAIDBAYBBwj/xABHEAABAgQDAwYJCAoCAwEAAAABAhEAAwQhBRIxQVFhBhMicYGxByMyc5GTobLSFDNCVHLB0fAXJERSU2JjgpLhNPE1Q3QV/8QAGQEAAwEBAQAAAAAAAAAAAAAAAQIDBAAF/8QAJREAAgICAgIBBAMAAAAAAAAAAAECEQMhEjEEQVEiMkJhEyNx/9oADAMBAAIRAxEAPwDFV+JzvlE5HOzGzzGaYsfSLbYqqxWcZL87McEP4xeztiTE5f6ytQ/iTAf81RHKpfLSdFQ9C2Tza6arKeemsQNJi/xiWVWTf4sz1i/xiNEsaAu1olSiOo4mRWzf4sz1ivxiZNdM/iTPWK/GK6UxIkR1ALKa2Z/EX/mr8Yd8tmfxF/5q/GIEiHiCcG8F5bz6fKhSM8sKcqzq5xielq4VbZwj06VPKwlQsggELUpnBDjKBq7x4uI2fIjGx8xMNgCZb7ndSfvA64weVi1zj2jRhyfiw5+kKmlzFSpsxcmYksoTEKAB+0HDXd4OUnKGTMS6J0tY3pmJPDfGM5c4LziBPSgnIyVltUbFNr0Tt3HhHllYuWVKDBOnAlru41vpD+P/AGxT6YJtxZ9Fzxn1duuKvNhAI5xSQdhV+MeNUHLZUqUQmoniYAMui5b6kKC3O4WjS8nOXkteb5UVGaVMlYlKWlSPopAQDlNjZtsJm8blpqx45DdU0iWtYAnZjuzX9D3g6ZHHQbyPTHnWPImzMqghZl2YSpXjVF7a/N7LkwUw4zBKSmrSEpHkIM1U1Z29OwCldTgaPAjCONfAXJyZJym8IlPRA3mzViwCEkS+2csZAOomPK+UXhQxCqCg/NST9CQWJG5Sz01djDhHsspCZiXQotoQbp4gpNjGQ5S+DKXPSVyAmnnfupLSZhZ7pHzZJPlC28RaLjJWhHFnmeF49MWW51ZbXNMWltm94tz8cmG3OrLbRMV+MC8YoqhUxSZ6V8/KLKUU+MDD6RHlhrgl7aFofyUwv5VN5pS0y1gOxLZwPKy8W2RQXfsN4By4qKSZmSszUFuclTFEpUOBN0K3KHa949LxDH5VTRpmyF+WpjdloIDqQoDQgt/0Y8exrDfk85SAsTE6pUNo4jYQbER3AsYNPMe/NrYTBsYaK6x3RyWwM1OIVkzOAFr/AM1bB1xXXUTP4kz/ADV+MPn9KY77CfTFSgqxNCykWSopBfVtsGfYI9BbktPmfLaZ1rI56W4K1Ea9d4UP5Lo/XabzsvvjkBBZl65DzZvCbM99UVFTSqw02nfE2KrzT5oGnOTH/wAzHJaGiyJD5SWiwkRGgRMmGOHAQ4Q0Q8QDjoh4hgEOjgDhEkiaUqCkllJIIO4i4iOHCOYUei4bjPPywuwOihszDV94jDcouT6ZM9svRWMyAQdCWKQ+rG3URB/kfQzpczPlAQRdKyAotdKkpO7jvMauZOz5Sbt5JYEh9WJDh9DHhTyLxM3K20z0knnx1VUeaU/IYTPnBzb/AEUh5p/t0T1q9Ea/CeRlPJSgSlGSF2JzJ52YdwmEk9iWEFaLGUTZqpaZaxsMwJS4IcOoAMkWsT6IYcClpUVT5ipxJAZi5fyQohy/8oaNss0p9bMygkJFNNlHmqeTkDvmIBfY+Y2Ha6oITJSWBmJSuZoebBYnQA7x3RKibmQoq8WkdHyspB0uTt0bugXjuLLkLyS0MVJ8tZdDB3yo2qD3JbZYwFjX5bKxTekXq+sTKQlU1YlIH82UhrhKUgErJ0YbHh2B4oirKhLdJT9FYyqy6ZwHuL9m2B9NhJq5DVKSlaW5mflS5e6uiWswD6A2IuII0VBJpiObS68rKmqLrIOoBDBCXAsNwtFklQJUrXst4jQoQcwTnmAEOQHUNcoOwbuuPnHlZWCZUqnSU80oKJAAykKBOa2wvH0HVYhnSVJZWrXtxvHjfhRwgBaKuWGTO6MwDRM4am/7wHpSdXikWSktbManECrpHbr98EuYseF+yM7nAJbRQeDVNWvKTvDpPZp7GgtCIt1GPlEnIHzlJTm2BA+9i0HuT+H83ISCGKuke3QehoBcn6JM6d0tJYCm3l2A9If0RstIDCkXeTSf1ym88jvjkScnP+ZT+dR3wo5AZjK1HjpvnJnvmGpETV/z03zkz3zDEiLoiOSIkhiYeIJw4Q9MNBjuZtbeyOOHiOwQwrk/NnsUpZJ+mqwP2RqrstxjT0HJxEgFZDlNyteUAcRm6KRxMRnlUP2PHG5Gcw/AJkxiRkSfpKF2/lTqY12GYDTyk5iek+XnFrSGVuGwHS2t4rUnLWlmz0yErKlKDImZBzZX+6nQq62YtreKZ5JTZs0qrJ+dILJCBdQ/kQejKHYTx2xnk5ye9L4KpJdbDuLz50lSUSJKlFWkwjP0ruMo+kN6y19sTUktcqWDUspZJsFOz36bAB9dLRZpZ6UBElJKQEgBIUVzMosCtRcpGxzvF4kqpMs6pLqBFiW042Gw77RmzYIyg0Xxt8iKlrjMdKSiXcqNmffpt4n2xbl4mgFKRfYVJsgHbue+0CB8mmlpHTubhgO/cOOsXKKnl5cynXuS2VP9x293CJeJKfHjL0aHGCtysr1WDTlzjndaWzJWogS0o7gRtYcdsEZZQJKUnLOKFEoWpDpSbhJS+oANr9sOn1xUGsE6ZRp274HTKk+32xtlJQI3LIqfSH1NeysyjnW25m6tieob9sUMQzTUpKXOwpe3X+eESz5IUQS4tcDb2xHz40QA2/RI33+ker0iBt/4LpdDqKnMtJdTuXbYDw2/9QC5WUHP08+RvllctgAykdJLk3USXHBojxPH0ymXNmFGuVOUFagNqZf0RxJA6y0WK6vQnpqIASHJLMBqS+zXtiq0K03s8HmJYIL3cdTEAxZ5yIakAno6FZb7LlvY0G8L5MzJwzq6Ev8AeI6SvsJ2/aNuuK9kHphLkVTHxkzZ0Ujscq7wOyC1VifNTOkCE7Czg2i1RU6ZaEoSGSBbr1JO8vFHHaMzkoShswWScysoYpYa8YVPZzVoO8kcYQuqp0pueeQ/RLi+pUe6FDvBvyfMqekrUgErQUhCgs5goasGAbNte4hQzYijSMrXjx03zkz3zDExJXfOzPOTPfMRiLIVjxDhDFLADmwEC6rGdibcdsBujkrNJQYZMm3QnojVZsgb3VpGv5P0CZaUslJUblRSCo+nyQ2yM9yc5dLqJBplp8YMo5xICUqlOCQoBgF2AtYgnSNNTVSUs6g/52RkzTb10bfHxpbYbqKgIyE3Ciyhta7d2kMxnAZNbT5JvRSSFS1AjMCNDl0fUZS8D5s8rIJ0Gg+/0Rf5P1d1psyRmclilyzDgfzrEYtpmnLjTVkeH4FT0YaUjIpQIzHxlRM3tta44DcItoQ2oyqOwqzKI2Zj90X+czpORwdAWZ+p7sYgl4eSHV0Bx8rsG/8ALQZzdmeMI18EAe7DiWGwbTElPVpWCCkkbFOUh+G1XWLcYbU1QUkhBGV2LMXI1zEaxQRUsYZb7F66L1dT5gCkAEW3Ajj1RJJpxLS2bMX0AYDqJ1/1ESJ0QurMwBO0dXE7GiGVOH1RRaD5abLK5kVptSAd6tw16zuHExDihmIBbcGy3UTtA0Zvy0C52KJSlYQxUlOYpd7sSAVbTYiL+tkrXouoqhMDu4cjKNHFukdp4aRlarlf4/JISpWZaQoq3JLKEuWNLP0jugcrG1pKZ85Yly0vlHkgghmQga66xmqzlEuZn+Tp5iWokrmny1OXLHZ1D2RyufWjrS7CvKOpppdRMXMUZqlkZZCNXYDxitQP5RvihVyaqs6Uxwn/ANcpAZII0zE27S56omwTk4UrGdBSSAp1jpnNcEjVLi7dUbuhkpQABBbUeikcbydmfwTkdKksuYjn5o8kq6MlB3hPlTS+1TC2kHUUIJ6an2kWAiPEMWykpOzTqgBV4woXBgc5MqvHjHZpJ0uUgPYwCxKcFLJTpb2CANVjSlbYtUE/MgHr7zBjdi5Ko2PIf/kyvtp7xHI7yI/5Er7aPeEKLIxSMbXfOzPOTPfMRCJa/wCemecme+YiEXRBlfE0nmy3CM2pca1U1KQXDuGbrgNS0iZk6+guob209LRKc1dFoY21fyaXk3h+SWnYouVHaSrZ2AAemNbQ0cZ6hqwVM3tjU0CwQ8YZ7PUhDii6QwiTk3T5p67OyQRZ7lQvu2G5iNahEWCTVZ5wStSCoIGZIc2KlNewcPHR7Bk+01lXWy5RSlRdamZKXUdzqa7B76DrinXDORmUrK10gsk6M7XYNoLb4GUU0nNkl82cxClrupW821u4Z2tFpCcoIcly5JLl/u6hFGtaMYpszcGG4fhAmqmZS8XZ9SBYXO4a9pPkjrjP1c8LfpBTHQeS+v8Ad3QuOMl9zsMmn0EpWKAkJSQSdpfKPRrHZuImSoL5zWxB1KbeSBoX26DrvASTlT0touLkhztbfx7IG49jkmUc01d2bIm61Xt1C+pirv0Tl0bbE5Bnylolk5inMkg7dUudgOnbHlVXyjElRlyAZs0uCWIQm9w21iLx6H4PeU/ymSpCkc0uWXSl7mUo9FW9wbE8U74EcqeSCE1SpwtLnHMUpDeMHluRsNlNxVuhq5NWShDgjCUWDTqqZmWeeXvJaUjgTt6h7Y3WG4LJpAFkCfUN0Mw6II2pTohI/e7BD6dkgJQkBtALARcEgG5Yq3/d1Q05KGi2LHLI79FSXKJUpajmWskqO9XVu+6OzKhtO38YZW1Ylm232GAdbiJAJJjMemoqKIcdxEPreAU2u1ihW1/OLzP1atFaZPbQPFFEzyyeiefUbtTpBzBJo5tIe49OsZxA27TBHDJjN9kbuDcYdEJSPUeRZ8fK+2j3hCilyQrQKilTtXNljsBBJ7oUMiGTszNefHTPOTPfMRy0uWh9f89M84v3zDqMAu8VnLirJY48pUD8SnbopYcekrZoYu4pTi5AbqgTQ2nC9iCPv/PXGZbNzXFmvw9OhEafDJhsBGcw+0aDD5l4hI1phSaIgo5xClpJbQvtzAsgkjYM13s0WinbEYlJz5jtSpJG8G0dHsSe0E0V6SlydDlNiLjZl17OMU6vE2IClZcxAAF1n0PlH5cQP+UKSSCspfoPbd0Fjeo8d0UUzlDNbI58p80xYAZ30Dtu0i5iCGKzkiXocoN0hTAvbp7VDbGen15+cWQiWkanopA3AQOxbljLlvLlJ55Z2C6X25lfS7PTGemKmVCwZ68x+jLBZCfz6eMHrsTi5PRfreU02a6aYFKds1Qb/EHTviHDcCvmJzKNzMVcv/KD3wVpaNIA0tsFgIulDBwQRwMPGn26BJSXSJ8DWKaYlaQ5B6R2qSbKHo9rRssVn8/JBR82TqUHMlQug20Bdm4xgZ9WlAc+gawY5IY2mYVyVgXDgcHBd9pBHtEdkaQcUZSV+iymaE9FIKlbW1fidkcVRzlXJSkcS/dGnRyeB6IkKcjMSqYpB3ZiAGOm2B1TgyNHmIP28w9ChGRys9PHOKVIz9fgU5QOVSFdpT3iMri2C1QT0pSm/kaZb+2/sjcVipkgBRaYgkB2ykdY+94RrQQ/CCnQZfUeVTacp8pKk9aSO8RTnnYLvHq6sQIUoHRgew2+4wk112YA6ggC4inMg8R5fJpJirJlrI4IJHdBnDOTc86oCLM6iOGwOY20yqJ2mEmZAUwfxL2d5H4BkrKda15imYhgLAX9Mdgjyem/rcgf1Ed4hRSDsy51TRg8QPjpvnJnvmJ8OQ79f+or158dN85M98xZw2YyYpmehfGX1FfFJbAxmlTMqwdxEaHF1kxlq1J3GIxNWQ21DNcCDVLMjM4ZUZkpPAf7g3Tz7iJS7KwejVUcxxxh09HZ+bRRoZsX1FxCdDvZmMbx2VJdU0jMzBIuosXDDr2mMdiONT6rU8xJOx+kocdp7uuDfLTDES5oqCnMVMneAoCxbiN+6MrMWqYpzGlPWjG8b5UxApSMsoNvO0/ndD5AYvqd8dMhg8Nz9kCisUoh2hxPLF9FcFm3H0RmJNyAPZGgo6UIHE6mGhjtnZsyUaJK2k5xPEaf7ityeK5VXLUoEAZg+y6S19DeLwMOCovKCkYceZw0a84woeStQ6lqHcYZMxEnUv1kk+kxhqitmSy2ZwdCe49UTS8SmqFsvp1jFwadHoRkmrRrMRrQZKgd3+xGbTWsj0d7xUn1q8rKI7IqTaoM0HiOpUEp1bckFmS33gwxNcRlLuQpuwi/54QIVUE23wlTxB4nOaDsutv+fREn/wCg0Zz5XujprLRyiLzRs+TGJZq2mG+dLHthQC5FVD4jSD+vL74UVgqRjzu2U8QPjpvnJnvmO0MzUbojxE+Om+cme+YbSruYpl+0TA6kSViXgNUyYPzAyYD1SC9xGdM1y2WsHPQHAkQdplxnsPV3wXpp9oWQ+NmkpFi0Fwm3XACgnPBaXUACJMvEq4xhwnyly1bdCNhFwR2x5zPoVylEKGlo9ME2AXKOl6JWNGvb2w8XWhZoxZqPTDESFHY/VFgSWudsS05L2iq/RB/ss4TRt0yL7PxgoDEKdIcDGqKpHnTlyZKDHXiPNCzQwhUxg9EHc49P/UBjPUnQxpDfWGS6dALhKR1CJyhbs0Qy8VQPpcPWtOZSsr6Ah7bzugfXdBRS7ttZo0rxm8Q6S1nifwgSikgwnKTB6sQLt+eMP+VxUqEXixR4cqYWGhsSdB+MBLVlJOiQT4XPQXmcnpf0VKT6CPb+MAl2JG4kegtHJWI50aTkFOfE6P8A+iX3woqeDz/ytF5+Ww7YUNVEpS5bLGIq8dN85M99UQyJjEx3E1eOm+dme+qIJSoGToOH7gsZzsIqVst4UudpCnT7NGY2WQ04vF6QpooSFXi/LLx0gwClFOMFpK364EUiW2QVpzE2aEy2kdph1QkZCDd9YYktcwnzdUBHNmXqsPABG6B0mlZT7o0GMyzqnZZu6AMuY5PCKw7I5a4WWwqHZogC47njdZ5ZM8dzRCFw7NHHEjwnhjx0GOOJUmM1Unpq+0rvMaNMCcWo+nmGh8rgd/bCTVoridMDTUX3aX4bfZGolqDAjThugAql3xcwmcQkpP0TbqOz0vETRKPsLWftjKVYZa/tHvjRlR1jOYkPGK64fH2ZsjpGl8HNCDXUa/pfKUHsdvxhRb8Hpasoh/Vl97woLewUeg1HgLQta1/K1jMpSm5pNsyipvK4xEPAKgF/la/Up+KOwoL2BaHp8BSB+1r9Sn4o6rwGI+tr9Un4oUKE4opzZxHgLQP2tfqk/FEyPAogftSvVD4o5CgcUFZJL2W5fgjSP2lXqh8UWpfgwSP2g+rHxQoUDhEb+WfyOV4NAf8A3n1Y+KJB4OQ3z59WPihQoHCJzyz+SrP8FiVftB9WPigerwKIJJ+VKD/0h8UKFDRikxZTk1TZ39CifrSvVD4oX6FEfWleqHxQoUVskd/Qqn60r1Q+KO/oWT9aV6ofFChR1gEPAun60r1Q+KOjwMJ+tK9UPihQo6zh6fA4kftKvVD4oZM8DCC71Kr/ANIfFChQAlVfgLQQB8rXb+in4odI8BiEg/rSi/8ASHxQoUCkO5OiX9CqfrSvVD4oo1PgAlrVmNWscOZT8UKFHIR7C+DeB9NPUSpwqVKMtaVtzQDsdHzWhQoUckE//9k=">
            <a:extLst>
              <a:ext uri="{FF2B5EF4-FFF2-40B4-BE49-F238E27FC236}">
                <a16:creationId xmlns:a16="http://schemas.microsoft.com/office/drawing/2014/main" id="{72EF906C-978E-4E38-B845-BD732BEB09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97025" y="-677863"/>
            <a:ext cx="1905000" cy="141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17415" name="Picture 10" descr="http://www.brooksidepress.org/Products/Military_OBGYN/Lab/Multistix250.jpg">
            <a:extLst>
              <a:ext uri="{FF2B5EF4-FFF2-40B4-BE49-F238E27FC236}">
                <a16:creationId xmlns:a16="http://schemas.microsoft.com/office/drawing/2014/main" id="{73AE7AB0-DC2E-479B-86F6-CA715F4C6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1" y="990600"/>
            <a:ext cx="35655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Box 7">
            <a:extLst>
              <a:ext uri="{FF2B5EF4-FFF2-40B4-BE49-F238E27FC236}">
                <a16:creationId xmlns:a16="http://schemas.microsoft.com/office/drawing/2014/main" id="{8F08E123-FADE-4721-81FA-4759E33CE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267200"/>
            <a:ext cx="3352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600" b="1"/>
              <a:t>Urine dipstick testing on center</a:t>
            </a:r>
          </a:p>
        </p:txBody>
      </p:sp>
      <p:sp>
        <p:nvSpPr>
          <p:cNvPr id="17417" name="AutoShape 12" descr="data:image/jpg;base64,/9j/4AAQSkZJRgABAQAAAQABAAD/2wCEAAkGBhQSEBQUEhQUFBUUFRQVFBUUFBUXFRcUFBQVFBQVFxYXHCYeFxkkGRQUHy8gIycpLCwsFR4xNTAqNSYrLCkBCQoKDgwOGg8PGiwkHRwsLCksLCwsLCwsKSwsLCkpLCwsKSksKSwsLCwpKSwsLCwsLCwsLCwsKSkpKSwpKSwsKf/AABEIAMIBAwMBIgACEQEDEQH/xAAbAAABBQEBAAAAAAAAAAAAAAACAAEDBAUGB//EAD4QAAEDAgQDBQcDAwEIAwAAAAEAAhEDIQQFEjFBUWEicYGRoQYTMrHB0fBCUuEjYvFyBxQVU4KSosIkstL/xAAaAQACAwEBAAAAAAAAAAAAAAABAgADBQQG/8QALBEAAgIBBAIBAgUFAQAAAAAAAAECEQMEEiExIkFRBRMyYXGhsUJSgdHhFP/aAAwDAQACEQMRAD8A8ZYwlWqGXvds2fBaNKm0cPNaFCsOJ8NgmollSjg3MZDoJJkBtz5DwU5xWqItAg368lbxNVooktiQQRpnh1G/iqVDGaqZaW7EwSJ3/CpVkuis6kATF5Hdfnfu9UzsPaBxJg7bgxt4J6rm/hULMQWnskjuU2sm4alTc0mNzfhxbbfqiD44WcLwNtRI48pTtxZmTB2+IciD9FNTrtg6gZ4RBHqlaGUyrlrtAkg7mYP7SJ+vkpcTW7JbJs5p8nDxO4UzWsdvAHaMHe4+6KrhARIcDM2G+zT9PRRjrI+iDNX6qQuCWuBgdZBJ8Y80eBxA9zpvMHy3lRV8vMO5Hae9rt/H1TUmPaWRcdmYuOqKk0w7zWfXADSLweA5hQjDtqVXOc3cMid4iPonyWga1V1J5IABNo4GLWtYq/nOXNoaS0kSYJJ6HkOh8ym+4/6kHdG6OWxOGArOYLDWQOgn7KxmeUik1rgSZMGY5ShxZmuCOOlw6d/PZT5jiC+leOy4G3WRO+2w8Uqcdrvsa0UqGVueJbp8Teyq6V0OQuAaLE3O3UwsKo2CRyJ9DCDrig89shUtFvaHeuh9n8KDSkgGXHdUcrwDaj3TIg28ym+23VewJkBQlWsbh9DyOUeoBRVMtc1moxG6o2PlfB0ORTaUVWrqud+UegTjDuIkNMKKUtA3Ak270IUjhI7pUL7JqK2J5QIdScpkVSZfo2aLIi9Um1iEQxPRCmJZYLuPooy8odWqwCZ1N3NMkCwpSVcuPJJGgWaHvuSHWodSUrrSOdssCvFpSDjwUAKmYUdoLAc1BCsOag0IpAsjARAJ9KQCOxMG4cPKIPQhGAl+0HeTNxB/cfFTMxHQGOQ8VVDUWhI8IyyGxlePax4JDh8V9944d4VvOMU2vbU3Tqtu0xcCbnmufbK2MDkj33eNA/8AI+HBVShXY6lZmVMtGph7VgBYTO/3TnIK2h0NmRAEwfiB2O3FdbhcuawdkeJufNTuZCqLkzgKuHq0g2WubA3g2MzMi02VPGj+o7/U7bvK9BfiODb9eCq1Mta+SQCT/aPsgFSOYy7FBjQDykiYntbdTBU2Dq6KlTa7yOnO3HirWJycTJZpjlI9NlBVy10yDEuLr2RTadosUyPMO08H9wbB4cvpHeFoYysDRIE7cuUSqL8OezsYF9jfU4/UJqNQ9ppmPdvnrALhbvDfJCM5K/zLNyZo5VHuhMLmqgW1QrtaQN7tEHjzWXiWw5w3hxE9xITSm5JL4AqIcOyXgcyAtHMcrDGTPGOtwenRQZayagPL/Cv52SWNBEdrnvAv8x5po7NrvsHPZz5pwbohSVgM4b8ui38owo90JG9/Pu8EMcN7orkvZzBYh92tzBYBtR9QkWDiB6qnmeEDHw3aJPfdF42lYtDYalDUniSUNGtAhTmiQDbr+BCmBFY0UyRxASQIQhOAnhOAu9I47EApWoAEbU1C2HCZEEiFEgWNCINSARtTUQDQiFNGAjaEaBZEGKfB4J1R2lgk+g6laWWZK6p2j2WDd3E9GjiuqwGXNpthoid/88VTkzKPC7LY493LKOW5G2kAfid+4/TktEUVZFNRYqk/T2InqY8lwybk7Z0JJcIrV6gb3rMxOLB3UOYUqzZljo5jtD0Wc0E3JQoJ1GVZUKjS5z9E/CNM24kq3U9n6kdgseP7Tf1WJh82gQtLD5x1hGkQjr4Z7LPY4d4VGrhmH9I+XyXSUvaB0b6hyN/5WNmeah7wWNY0AEENAhx5n/KFETMirlzQN46WKrMwxJhombc+9aNHCuqusLDc8PH7BbWGy5rBa54nifsOigbMKl7OgwXWMzb68CqWM9k3FxLXAySYII3M73XYGkhNFQm5nBuyirTmWn/puI8EFVk0TP8AzBAgW7LtX/qvRBhgwS654D7rms8o66hMC8THOI+QU2h3nIGiVtYR4s0PgExNwNut9yoqmEg7FSYahpcxxiB2/ImAfFo81EmhlMDL3FocYH7jJ2kx9QqmZtGp2qdUwQNoA+cypTTIBMbkDyv9AmzYTVdcmCGyTJOhoYTJ/wBJRcnVWPuXwUKNEFw7xPKJE/P1W5mBiie752WTh2xPM2Cv4ikDRc4WLajW9IcHER17J8FZDLtTVdkqJhe7PJJTGkkqg+PwRgIgE4CIBalGVYwaiATgIgEaFscBPCcBFCNAsEBEGpwEYamoljNC6DIvZ3XD6ghvBvF3U8h81J7Oez2uKlQdndrT+rqenzXXtprkzZq8Yl+PH7ZV9yJDRs0TA25NHz8lYFNPQp3ceseQCt0mwZiVxnQBTwoA1PsPW/5sonVaUxrg9dvNRZq+qR2Wkj+0zbkBv3nj0sFzdSqZvM+q1sGixThblb/L0ck8s1LqkdaMLNxBHMGVWxOVMf8AGxp6kX891zlHGOaZa4juK1MP7TVBZ4a8dRB8wlyfTpL8DskdT/ciHFexzHXY5zDyPaH39Vl1/ZjEU/hh4/tN/IrrsNndF++qmfMen2V7S0xpc108jdcE8U8f4kdEZxl0zzGs+oww8OaeoIWjkmTPrHUZaznxd0H3Xd1MKHCHAOHIgEeqTKAAgAACwA2AVdjlClgw0ANEAcEXuleNNOzCkoEM/wBzKd5bTLRbW4gDoSruKcKYgXcVzWa1XNLHjdrpnrw+SaMbFbOjGXDlqPEuv6JVMtB3az/sapMrz+jUaNc03RedvPbzha00yJFVkc5b91a8c16Kllg+mctjPZ1jh8Ok827eRXN47LdLi124AAPSLWXd47M6FMEuqNdHBpBPk1efZjmJq1nVLidhyAEBNHG32gua9Mh/4YYAtYk2m8xz7lRxOBPFv54/dadLElWKeLHEIPERZDnGYbtDgBJv0E/RS1Wf0GtG5eXHu0hrfm/zW+7C03GbXEGIEpq2WA/CY5A7en2Vbx/BYshyX+79El0ZyJ/Tzb9Ukn22WfcORhOAnARALWSM5sYBGAnARAJkhbE0IwEgEYajQLBDVuez2R+9dqcP6bT/ANx5d3NU8qyw1qgaNt3HkPuvQMNhQxoa0QAIAXNny7VtXZfihfLDpsUzWJMYpmsWcdZBh2XcP7j6gFWcRSq9j3QpER2g+Qb8iPFA1sP/ANQ9R/ELls2y73dVxdq0ulzCOpmJ6fZdelxrJOmcupm4RtHWY/EU6TmtcSC7bskjeLkBSYjKg4dtgcOon13C5zLswr0YLT75kjsyXx9Wnrsuhw9SjjC1wfUp1Gfpa/SY422I6hX5NLs5/df69FWPU7uP2/6ZWJ9k2H4HFh5HtD7rKxHs9VZ+nUObL+m67vMhUGk0qTag/VLtLukSpKmGAA4GPh3jxSx1GbGru0XbYSdUef5flznuiO9dbhMCGNgK+KN5hT0sA53BU59RLN30WwxqJn+7RMwxOwWkcOxm5k8goqtYmwsOi5hyuaDW73PIKLFVtLZPg0KwWho1HwWLjK+oyfwIpWBsp4qrJJKws4qdkdStOvUlY+ZGXMHNw+atENXB0SBBGw5d0bc7qSrSHL/yH12W/llNj9LHhroptMfqE7bXG42T4rDUhSc406nxadAcdUm9rStfDroxjTRiaj6ZkyTuLOFzmzRsPGfzwWPrXVe2dBlNjGsaBJkm5JgczfiuRKMsizeVF2HC8Edr7J21VIKg5qnqThyreNF29l0OUtPEuGxVAOUjayreIdZDTbmJ5D87klR98OqSr+2WbznIRQiLUgF0JFNiARAJ2tRBqahbEApKbCSALk2A6lJoXR+yuWS73rhZtmd/E+G3+EmSahG2PCO50beSZWKNMD9Ru49eXcFqNamY1TtaseTcnbNFKlSExqma1Mxq0sNhYu4SeA+pQIQ/8PJpk7H4m+F/XbxVUUmVmQ4AjiD8wtk2uVhBsOPQlFOnaA+eylU9kBM03ub3ifUEFSN9laji2avw7FrII8ZC2aFc81boYgm424devcupazMl3/Bz/wDlxP0NgcDUa2DUe/q7T8wJ9Vbbg2j4nKPWeafSuaUnJ2zojFRVIm9+xvwtk8yoauIc7c25CwS0J9CUJBoRMpcTsFM2nKp5piIGhviilZDPzDFajbYbfdYuKqSreKfwWfXKtSK2ypUcsTEYoOxVJnWXHhsTHoruYYuOy3fieX8rPyrCB2MYCOBn5fVX/Zag5speXy2o9HwOHANQwDFMNtYkaRYnwF09HJ2vwrWOLwA8viRMiQATFxx24qvSxGmliHONtYbFXstEnmDdtxCuGu8NohoBbol/O4kaZO08Vyp130dCzWqXZxfttW1VgOQJ8z/C5ohaedVS6s4kyefr9VnELYwx8EZuSXkyBzU0KRwSCtoSyKUTaiT1GUKDZYFRJV5SQoNlVwTAIyEgEEgsQCMBINRtamoWybB4U1HtaN3GO7mfJegYSgGMDWizRAWB7L4KGmodzLW9AN/Uei6SmFl6rJultXo78ENsb+SZgU7AoWK5hqeogc1yF5fy3BT2iO4fXuWm2gBvugNcAAN2AhUswzZlGm6pVeGtHE/IDiegRILGkukAxvB5HndeX4j2rfhqzm+8/wB5ZJku+Npm41izvJRe1Ht6/ETTozTpcbw94/uP6R0XKGOPgEyQrPV8j9qKWKhlMkPdbS4QQP1HkYEnddgxnALzr/ZdkjvePxFQRDdFMREark9LCPFelNalYyEGog1OAjAQICGog1EApGN4nYKEK+KrCmyeJ2XOYmr5lXMwxmtxPAbLKrPV0YlcmV6hWNmmOjst+LieX8qzmeP09lvxH0/lY4p8StHT6fd5S6OLPnrxj2QNpq57N05xs8mD5/wonBXvZgEV6j92ta3UIk2DiIC6NSqxs58D8zrH0P8A48SDqqT2gH+HdI3TZrijqqtaCTTpwGgRJIEQ7bj4LTweKp6WhpA1N1MbxIPIbrPzrHN908tcDpBBg7GNj1WVGMX6O5r3Z5virvcep+yrkKdwUZC21GlRnN8kJCEhSEICEKImROCAhSEISEKGTAhJSaUyFBsqQnASCNoQSGY4CkaEzQoXYuTppjUeJ/SO8qNpdg5fRuZJi3MkA2mQOHa39Z811GDzFrrGxXB4XDEHUXEu57AdAFq4fHRZ/mPqFwZtNJ+SR2Y88fwtndU1fwPxeC5TA5oWxfU382Kzc9/2g6WluG3Ig1CLD/QOJ6/5XC4tHUpJnW+0nthSwjYd26hHZpg36Fx/SF5PnftHWxdTVUdP7WizWjk0fXdZ9Wo+q4kkkkySTJJPEnitPJsifXdpptn9zjsBzJ+ilUSylRw5JAALnHYC9/quqyL2XDf6lW5F+gPT9x67cua6LKfZSnREu7TuJ5/x0+a3MvwPvHgkdhh8yNh3JWw0aeSYL3dEAiHO7Tu88PAQPBaTQhaFI0JQhNCNoTAIwESDhqp5xitI0DxV9zwxhcfBcvisQXEk8U0FbFk6K9Zyx8zzDTZvxH06qbM8w0WF3H06lYYbNzxWrptNu8pdGfn1G3xj2Rhk3KchSkKNy1KM2yJwWv7O4VxFQsMOmW3gToIGqxtJnwWXC0MqzD3RMjU124ET3ibeBVOeDlCkW4ZqM7Z0+YU3tax+lhewD+pbcRLdMTLiXQG8Y5rms4rg0AGBrZIdV93sXkNMk7XvYF2wvZbozagWAOcdPFr2PvEEWu03XP57mLagDaYIaJN7Sd9t9yd1n4cUtytHbkyRStMwHBRkKdwUZC1KOCyEhA4KYhAQloNkJah0qYhAQhQyYMJJ06Wh7MXCYoOFv5VwOETwWVjMCaJmYB2T4fEa3XMAbN596ycOpcVUjSyYFLlF6HVLXaznxd06BXaNENEAQOSGk4H8+SmaFp40mtydmfNtPa+CRinChapArkUtjvBDXBpiQbcLj8uuWrYZzXQ4HoPseIXWNKT6AcIcARyKoy6aOT9S7HncP0KHs7knviC+WU+LgLnoPuvT8swNNjAyiAGjlxPMnieq4zCYpzABu0cOI7j9CtrAY+bsdB4jj4hZebTSh2aGLPGfR07cEXb2HRaFGmGgACAFj4TOAbPt14LYpvBEi4XI00dF2WGKRqiaVI0oBJWqakySAoWlTVKwp0y47mw+qhDNz3GX0N2C5TNMx0WF3Hbp1Ks5xmGlpP6nG3eua3Mm5O5WtpNNu8pdGdqtRt8V2DBJk3PNEU5QlbFGVYJQEIyhKgAYRtQo2BBhQdZ1gqVVWqqrPSpBbICFGQpiEBCIbISEBCmIUZS0EiIQkKUhRuQodMj0pIoSSjWYzMudWOpzif7nCGjuA2VDHYMsv8pVoZi79IcBz236nZRvxLnwNzw4x+c/8rz0cbk+Dbc1EiwGbQdLvA/mxW9RqyPr9+S5XE4O/Z7VpMesdOqtZXmRbYm355hWwyTwS4ElCOZcnVNCMKrha4cJbccv/wA8+7y5K00ytfDmjlVoysuKWN0wwFI1AFI1dCKGSsKlDOIsRsRuoGlTMcmq+xLrov4fMiLPv/cN/EfbyW3gMwLYLHSPMLmxdFTlplpj5HvHFcObRKXMTsxatx4kegYPNmuseyfRaTSvP8NmoNn9k8/0+fDx81uYPM3M4yORWTkwSg6aNKGVTVo6qk2TCz89xku0jZqlw2bNNMuG8bLncVjhBcTulxwbY05JIxM0rl1Q8m2H1Kqyiqu1OLuZlDC9NjhtgkefyT3SbEmTpk5WCUJRFMVAjBE1CE8oMKGqFQOUryonIEIygKMoCoEBwUZUhQFAIBCjIUpQFAdAQmRJJRjkwR+o7Wgb/YKahRc+zRpbxP3PHuUNd0EPAEOHHn3LYw9eWNKw1lexUbDx+QeHwjWCBx3J4rIxWV6DLNuXJa4q9qO/zCOfEGxXJNt8svgl0c5SxrqL7fCb6fnHJdRg8c2oJab8Z/8AYfX5rIzbLJbI4XH1CxqWLNNwLTDh+X6JoTa8o9klFNbZHetdw48vr1CkCxsqzplUAO7LuU372nj3fNa2qN9uDuHjyP50Wzp9Wp+MuH/JlZ9I4eUeUTBSNKiBRNK0EcDLDXKVr1WDkYciKWt0dDEOp/CbftO3hy8PJVmvUgehKEZqpIMZuLuLOhy/OqehwcdJ5HfwjdZGIxJqGTYDYfnFV2tCKVRi00MctyLsmonkVMMoSUxchLl1HKEShlMSmlQI5KGU0ppUIFKUoZTEoBGcUDinJQEqEBKElOSgJQCMSgKIqMlAYYlA4pyVG5yVjIUpKIuSSWOcxTu0t8QrWVVrFp7x9VWq0Pd6XTJm8bCdgEsPIqmO/wACvNRdWmb8ldNGueHf4yFMz8H5uqrXgXJ34ocdiC1lvicdI8fz1VbbY6VBVsW55LKf/U7gOg/PuIa2SNLYHxc/4VrD0gxoA8epR1q4a0ucYAQ/Qavk5evQNN0G3VbuSe08Q2rtsHH5O+6r+4Nb+pU7LB8Dfqfz+cqrhiCYkgGJTp/Ip6HTaHAFhBH7Z/8Aqfpt3J2u/PuFw+VZ4+iebf2zt3cl2GCzNldoIN+fEdCOPd5FaOn1kocT5X7nDn0kZ8x4ZcBRAqAkg347EbHu69PmpA5bMJxmrizHnCUHUkTAog5QhycOVghZbUT61XDkWpQBNrS1KLUn1IgDJSlBqTalCBlyaUGpNqUISShJQ6kJcgEclCShLkJcoQclAXJi5ASgMESoyUiUDnJQjOcoXuTvcoXuSNliHL0lCXpJLLDDxHwuUdE/1G/6fqkkvMvs9AiXGO7LvziiY6fczzPzCSSCCzVaqGc70hwLrjgdkkkF2RlvFbsHDVt5KDLRNJ8/8x6SSPoi7MLEjtHvVnKnkVWQSJMW5ckklYhfZ6BQEtINwRsb8CVXwhljSeQSSWn9N7l/gzvqPSJwn4pJLZMhhJwkkoAcFOnSRFGSKSShBkySShBihSSUChigckklCAUJSSUYQHIHJkkjGRFUVdySSRlq7IinSSSDn//Z">
            <a:extLst>
              <a:ext uri="{FF2B5EF4-FFF2-40B4-BE49-F238E27FC236}">
                <a16:creationId xmlns:a16="http://schemas.microsoft.com/office/drawing/2014/main" id="{75F07E18-84A9-4413-A6BC-CA97C859AB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97026" y="-884238"/>
            <a:ext cx="2466975" cy="184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17418" name="Picture 14" descr="http://www.aycardovetcenter.com/images/urinalysis.JPG">
            <a:extLst>
              <a:ext uri="{FF2B5EF4-FFF2-40B4-BE49-F238E27FC236}">
                <a16:creationId xmlns:a16="http://schemas.microsoft.com/office/drawing/2014/main" id="{1952535D-B11E-423F-A61B-509E25EAB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049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4" descr="http://t0.gstatic.com/images?q=tbn:ANd9GcQefzlfp3Tzx81q0twsABahVuDCvqyKAmzx3kn79i1Fb0K6PmOq8g">
            <a:extLst>
              <a:ext uri="{FF2B5EF4-FFF2-40B4-BE49-F238E27FC236}">
                <a16:creationId xmlns:a16="http://schemas.microsoft.com/office/drawing/2014/main" id="{FD044581-4141-41ED-8C23-A6190BCCB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990600"/>
            <a:ext cx="44418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8" descr="http://t1.gstatic.com/images?q=tbn:ANd9GcTbXwEx3cvCU_Rf0pQibryK-nK1Q0PMArTSsvK44MKRy-uGwVU96A">
            <a:extLst>
              <a:ext uri="{FF2B5EF4-FFF2-40B4-BE49-F238E27FC236}">
                <a16:creationId xmlns:a16="http://schemas.microsoft.com/office/drawing/2014/main" id="{FCF0EFD2-E653-4811-83A9-30183798D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990600"/>
            <a:ext cx="40925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5">
            <a:extLst>
              <a:ext uri="{FF2B5EF4-FFF2-40B4-BE49-F238E27FC236}">
                <a16:creationId xmlns:a16="http://schemas.microsoft.com/office/drawing/2014/main" id="{757401D6-6875-4DAC-B540-56F213E09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953000"/>
            <a:ext cx="8763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000" b="1" dirty="0"/>
              <a:t>Job Corps nationally contracted laboratory:</a:t>
            </a:r>
            <a:br>
              <a:rPr lang="en-US" altLang="en-US" sz="3000" b="1" dirty="0"/>
            </a:br>
            <a:r>
              <a:rPr lang="en-US" altLang="en-US" sz="3000" b="1" dirty="0"/>
              <a:t>MCI Diagnostic Center – Tulsa OK &amp; Dallas TX</a:t>
            </a:r>
          </a:p>
        </p:txBody>
      </p:sp>
    </p:spTree>
    <p:extLst>
      <p:ext uri="{BB962C8B-B14F-4D97-AF65-F5344CB8AC3E}">
        <p14:creationId xmlns:p14="http://schemas.microsoft.com/office/powerpoint/2010/main" val="2211596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gion 4 - Home">
            <a:extLst>
              <a:ext uri="{FF2B5EF4-FFF2-40B4-BE49-F238E27FC236}">
                <a16:creationId xmlns:a16="http://schemas.microsoft.com/office/drawing/2014/main" id="{EE228162-12B3-437C-A3B7-4C2DC8977B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00" y="458787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F419B6-8F95-480D-B8BF-C53DE0A10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89" y="0"/>
            <a:ext cx="5232514" cy="6858000"/>
          </a:xfrm>
          <a:prstGeom prst="rect">
            <a:avLst/>
          </a:prstGeom>
        </p:spPr>
      </p:pic>
      <p:pic>
        <p:nvPicPr>
          <p:cNvPr id="4098" name="Picture 2" descr="Job Corps Health and Wellness: Resources for Staff">
            <a:extLst>
              <a:ext uri="{FF2B5EF4-FFF2-40B4-BE49-F238E27FC236}">
                <a16:creationId xmlns:a16="http://schemas.microsoft.com/office/drawing/2014/main" id="{9A20DD8D-DC04-4D6C-AF9F-C4B34C3D0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023" y="1436077"/>
            <a:ext cx="6477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C05CA0-47A9-4E99-95A8-557D0BFC1657}"/>
              </a:ext>
            </a:extLst>
          </p:cNvPr>
          <p:cNvSpPr txBox="1"/>
          <p:nvPr/>
        </p:nvSpPr>
        <p:spPr>
          <a:xfrm>
            <a:off x="5811715" y="3105835"/>
            <a:ext cx="61253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chemeClr val="accent1">
                    <a:lumMod val="75000"/>
                  </a:schemeClr>
                </a:solidFill>
                <a:effectLst/>
                <a:latin typeface="Verdana" panose="020B0604030504040204" pitchFamily="34" charset="0"/>
              </a:rPr>
              <a:t>Health Care Guidelines</a:t>
            </a:r>
          </a:p>
          <a:p>
            <a:pPr algn="ctr"/>
            <a:r>
              <a:rPr lang="en-US" b="1" i="0" dirty="0">
                <a:solidFill>
                  <a:schemeClr val="accent1">
                    <a:lumMod val="75000"/>
                  </a:schemeClr>
                </a:solidFill>
                <a:effectLst/>
                <a:latin typeface="Verdana" panose="020B0604030504040204" pitchFamily="34" charset="0"/>
              </a:rPr>
              <a:t>Treatment Guidelines</a:t>
            </a:r>
          </a:p>
          <a:p>
            <a:pPr algn="ctr"/>
            <a:r>
              <a:rPr lang="en-US" b="1" i="0" dirty="0">
                <a:solidFill>
                  <a:srgbClr val="C00000"/>
                </a:solidFill>
                <a:effectLst/>
                <a:latin typeface="Verdana" panose="020B0604030504040204" pitchFamily="34" charset="0"/>
              </a:rPr>
              <a:t>https://supportservices.jobcorps.gov/health/Pages/HCGuidelines.aspx</a:t>
            </a:r>
          </a:p>
        </p:txBody>
      </p:sp>
    </p:spTree>
    <p:extLst>
      <p:ext uri="{BB962C8B-B14F-4D97-AF65-F5344CB8AC3E}">
        <p14:creationId xmlns:p14="http://schemas.microsoft.com/office/powerpoint/2010/main" val="2097736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b22f8f74-215c-4154-9939-bd29e4e8980e">XRUYQT3274NZ-681238054-1806</_dlc_DocId>
    <_dlc_DocIdUrl xmlns="b22f8f74-215c-4154-9939-bd29e4e8980e">
      <Url>https://supportservices.jobcorps.gov/health/_layouts/15/DocIdRedir.aspx?ID=XRUYQT3274NZ-681238054-1806</Url>
      <Description>XRUYQT3274NZ-681238054-1806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1BBDD672BAB240AE25E8C18386348A" ma:contentTypeVersion="5" ma:contentTypeDescription="Create a new document." ma:contentTypeScope="" ma:versionID="edb88f5c1ceec33db4cb0b7c993a8ce5">
  <xsd:schema xmlns:xsd="http://www.w3.org/2001/XMLSchema" xmlns:xs="http://www.w3.org/2001/XMLSchema" xmlns:p="http://schemas.microsoft.com/office/2006/metadata/properties" xmlns:ns1="http://schemas.microsoft.com/sharepoint/v3" xmlns:ns2="b22f8f74-215c-4154-9939-bd29e4e8980e" targetNamespace="http://schemas.microsoft.com/office/2006/metadata/properties" ma:root="true" ma:fieldsID="5b851cb5bcdff340b09bfb219dc0c9f3" ns1:_="" ns2:_="">
    <xsd:import namespace="http://schemas.microsoft.com/sharepoint/v3"/>
    <xsd:import namespace="b22f8f74-215c-4154-9939-bd29e4e8980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f8f74-215c-4154-9939-bd29e4e8980e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9A25EBE-6AB5-4B6C-8B91-1EF06C8F3EC1}"/>
</file>

<file path=customXml/itemProps2.xml><?xml version="1.0" encoding="utf-8"?>
<ds:datastoreItem xmlns:ds="http://schemas.openxmlformats.org/officeDocument/2006/customXml" ds:itemID="{79F2AE2F-F271-45B4-9A3D-9A0EE5D521EE}"/>
</file>

<file path=customXml/itemProps3.xml><?xml version="1.0" encoding="utf-8"?>
<ds:datastoreItem xmlns:ds="http://schemas.openxmlformats.org/officeDocument/2006/customXml" ds:itemID="{01561CEE-51A2-4A20-91EC-9E86951CDFB4}"/>
</file>

<file path=customXml/itemProps4.xml><?xml version="1.0" encoding="utf-8"?>
<ds:datastoreItem xmlns:ds="http://schemas.openxmlformats.org/officeDocument/2006/customXml" ds:itemID="{2C11BD90-B70E-40EF-AA64-38432362FBB2}"/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2365</Words>
  <Application>Microsoft Office PowerPoint</Application>
  <PresentationFormat>Widescreen</PresentationFormat>
  <Paragraphs>258</Paragraphs>
  <Slides>47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Book Antiqua</vt:lpstr>
      <vt:lpstr>Calibri</vt:lpstr>
      <vt:lpstr>Calibri Light</vt:lpstr>
      <vt:lpstr>Symbol</vt:lpstr>
      <vt:lpstr>Verdana</vt:lpstr>
      <vt:lpstr>Wingdings</vt:lpstr>
      <vt:lpstr>Office Theme</vt:lpstr>
      <vt:lpstr>1_Office Theme</vt:lpstr>
      <vt:lpstr>Sexually Transmitted Infection Treatment Guidelines 2021</vt:lpstr>
      <vt:lpstr>Learning Objectives</vt:lpstr>
      <vt:lpstr>Evolution in Terminology</vt:lpstr>
      <vt:lpstr>PowerPoint Presentation</vt:lpstr>
      <vt:lpstr>PowerPoint Presentation</vt:lpstr>
      <vt:lpstr>PRH requirements for STI screening upon entry</vt:lpstr>
      <vt:lpstr>PowerPoint Presentation</vt:lpstr>
      <vt:lpstr>PowerPoint Presentation</vt:lpstr>
      <vt:lpstr>PowerPoint Presentation</vt:lpstr>
      <vt:lpstr>PowerPoint Presentation</vt:lpstr>
      <vt:lpstr>Chlamydia — Prevalence Among Females Aged 16–24 Years Entering the National Job Training Program by State of Residence, United States and Territories, 2019</vt:lpstr>
      <vt:lpstr>Chlamydia — Prevalence Among Males Aged 16–24 Years Entering the National Job Training Program by State of Residence, United States and Territories, 2019</vt:lpstr>
      <vt:lpstr>PowerPoint Presentation</vt:lpstr>
      <vt:lpstr>Treatment recommendations for Chlamydia urogenital infection</vt:lpstr>
      <vt:lpstr>Expedited Partner Therapy (EPT)</vt:lpstr>
      <vt:lpstr>Notification and follow-up</vt:lpstr>
      <vt:lpstr>Gonorrhea — Prevalence Among Females Aged 16–24 Years Entering the National Job Training Program by State of Residence, United States and Territories, 2019</vt:lpstr>
      <vt:lpstr>Gonorrhea — Prevalence Among Males Aged 16–24 Years Entering the National Job Training Program by State of Residence, United States and Territories, 2019</vt:lpstr>
      <vt:lpstr>Treatment of uncomplicated Neisseria gonorrhoeae infection</vt:lpstr>
      <vt:lpstr>PowerPoint Presentation</vt:lpstr>
      <vt:lpstr>PowerPoint Presentation</vt:lpstr>
      <vt:lpstr>PowerPoint Presentation</vt:lpstr>
      <vt:lpstr>Treatment recommendations for primary and secondary syphilis</vt:lpstr>
      <vt:lpstr>PowerPoint Presentation</vt:lpstr>
      <vt:lpstr>Treatment recommendations for genital herpes infection</vt:lpstr>
      <vt:lpstr>PowerPoint Presentation</vt:lpstr>
      <vt:lpstr>PowerPoint Presentation</vt:lpstr>
      <vt:lpstr>PowerPoint Presentation</vt:lpstr>
      <vt:lpstr>Diagnostic criteria for bacterial vaginosis</vt:lpstr>
      <vt:lpstr>Treatment recommendations for bacterial vaginosis</vt:lpstr>
      <vt:lpstr>Treatment recommendations  for trichomoniasis </vt:lpstr>
      <vt:lpstr>Treatment recommendations for Candida vulvovagintiis</vt:lpstr>
      <vt:lpstr>PowerPoint Presentation</vt:lpstr>
      <vt:lpstr>PowerPoint Presentation</vt:lpstr>
      <vt:lpstr>Treatment recommendations for external genital warts</vt:lpstr>
      <vt:lpstr>Pelvic inflammatory disease</vt:lpstr>
      <vt:lpstr>Treatment recommendations for pelvic inflammatory disease</vt:lpstr>
      <vt:lpstr>PowerPoint Presentation</vt:lpstr>
      <vt:lpstr>Pediculosis pubis</vt:lpstr>
      <vt:lpstr>Treatment recommendations for pubic lice</vt:lpstr>
      <vt:lpstr>Scabies</vt:lpstr>
      <vt:lpstr>Treatment recommendations for scabies</vt:lpstr>
      <vt:lpstr>Sexual transmission of hepatitis</vt:lpstr>
      <vt:lpstr>STI prevention approaches</vt:lpstr>
      <vt:lpstr>STI prevention counseling: The Five Ps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Sexually Transmitted Infection (STI) Treatment Guidelines</dc:title>
  <dc:creator>John Kulig</dc:creator>
  <cp:lastModifiedBy>John Kulig</cp:lastModifiedBy>
  <cp:revision>23</cp:revision>
  <dcterms:created xsi:type="dcterms:W3CDTF">2021-09-12T02:36:26Z</dcterms:created>
  <dcterms:modified xsi:type="dcterms:W3CDTF">2021-09-14T13:05:05Z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0x010100321BBDD672BAB240AE25E8C18386348A</vt:lpwstr>
  </property>
  <property fmtid="{D5CDD505-2E9C-101B-9397-08002B2CF9AE}" pid="3" name="_dlc_DocIdItemGuid">
    <vt:lpwstr>d6ceb411-bbe0-41b4-baf1-cd2d0bc82f5b</vt:lpwstr>
  </property>
</Properties>
</file>