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1" r:id="rId3"/>
    <p:sldId id="260" r:id="rId4"/>
    <p:sldId id="257" r:id="rId5"/>
    <p:sldId id="258" r:id="rId6"/>
    <p:sldId id="293" r:id="rId7"/>
    <p:sldId id="262" r:id="rId8"/>
    <p:sldId id="263" r:id="rId9"/>
    <p:sldId id="259" r:id="rId10"/>
    <p:sldId id="265" r:id="rId11"/>
    <p:sldId id="296" r:id="rId12"/>
    <p:sldId id="274" r:id="rId13"/>
    <p:sldId id="272" r:id="rId14"/>
    <p:sldId id="286" r:id="rId15"/>
    <p:sldId id="275" r:id="rId16"/>
    <p:sldId id="264" r:id="rId17"/>
    <p:sldId id="295" r:id="rId18"/>
    <p:sldId id="285" r:id="rId19"/>
    <p:sldId id="294" r:id="rId20"/>
    <p:sldId id="276" r:id="rId21"/>
    <p:sldId id="277" r:id="rId22"/>
    <p:sldId id="278" r:id="rId23"/>
    <p:sldId id="279" r:id="rId24"/>
    <p:sldId id="280" r:id="rId25"/>
    <p:sldId id="281" r:id="rId26"/>
    <p:sldId id="282" r:id="rId27"/>
    <p:sldId id="288" r:id="rId28"/>
    <p:sldId id="290" r:id="rId29"/>
    <p:sldId id="292" r:id="rId30"/>
    <p:sldId id="297"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04"/>
    <p:restoredTop sz="95680"/>
  </p:normalViewPr>
  <p:slideViewPr>
    <p:cSldViewPr snapToGrid="0" snapToObjects="1">
      <p:cViewPr varScale="1">
        <p:scale>
          <a:sx n="105" d="100"/>
          <a:sy n="105" d="100"/>
        </p:scale>
        <p:origin x="1314" y="114"/>
      </p:cViewPr>
      <p:guideLst>
        <p:guide orient="horz" pos="2160"/>
        <p:guide pos="2880"/>
      </p:guideLst>
    </p:cSldViewPr>
  </p:slideViewPr>
  <p:outlineViewPr>
    <p:cViewPr>
      <p:scale>
        <a:sx n="33" d="100"/>
        <a:sy n="33" d="100"/>
      </p:scale>
      <p:origin x="0" y="-10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6" d="100"/>
          <a:sy n="156" d="100"/>
        </p:scale>
        <p:origin x="2400" y="-2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C39A4-56F1-EF4B-9C27-773D1D56C63A}" type="datetimeFigureOut">
              <a:rPr lang="en-US" smtClean="0"/>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05CFE-A4B3-A145-A8CA-C81714921F07}" type="slidenum">
              <a:rPr lang="en-US" smtClean="0"/>
              <a:t>‹#›</a:t>
            </a:fld>
            <a:endParaRPr lang="en-US"/>
          </a:p>
        </p:txBody>
      </p:sp>
    </p:spTree>
    <p:extLst>
      <p:ext uri="{BB962C8B-B14F-4D97-AF65-F5344CB8AC3E}">
        <p14:creationId xmlns:p14="http://schemas.microsoft.com/office/powerpoint/2010/main" val="3932068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C05CFE-A4B3-A145-A8CA-C81714921F07}" type="slidenum">
              <a:rPr lang="en-US" smtClean="0"/>
              <a:t>1</a:t>
            </a:fld>
            <a:endParaRPr lang="en-US"/>
          </a:p>
        </p:txBody>
      </p:sp>
    </p:spTree>
    <p:extLst>
      <p:ext uri="{BB962C8B-B14F-4D97-AF65-F5344CB8AC3E}">
        <p14:creationId xmlns:p14="http://schemas.microsoft.com/office/powerpoint/2010/main" val="133610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DBT distress tolerance skills (or crisis survival skills).  This webinar is going to focus on a few key ones, including self-soothing skills, TIPP skills for extreme distress, refocusing or “ACCEPTS” skills) and some prevention skills known by the acronym  "IMPROVE."  </a:t>
            </a:r>
            <a:r>
              <a:rPr lang="en-US" baseline="0" dirty="0"/>
              <a:t>As we talk about these, I want you to think of the distressing situation you identified earlier and whether you (or the student) naturally used any of these skills or believe they might have helped.</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10</a:t>
            </a:fld>
            <a:endParaRPr lang="en-US"/>
          </a:p>
        </p:txBody>
      </p:sp>
    </p:spTree>
    <p:extLst>
      <p:ext uri="{BB962C8B-B14F-4D97-AF65-F5344CB8AC3E}">
        <p14:creationId xmlns:p14="http://schemas.microsoft.com/office/powerpoint/2010/main" val="324909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know when you should use Crisis Survival or Distress Tolerance Skills? How do we know we've "flipped our lid" or fallen into Emotion Mind? Easiest way is to start practicing identifying when you’re in different feeling zones.  Some people like a thermometer approach—with green and red zones at extremes.  Others like more of a numbered scale, where 1 means you’re fully calm, great and 10 means you’re completely overwhelmed by emotion.  Typically, when you’re in the red zone or above a 7 or so on your scale, you would benefit from distress tolerance skills.  However, some people find their emotions go so quickly from a low number to a high one, that they may choose to practice crisis survival skills a little earlier. Practicing asking: How strong are my emotions right now? Noticing the feelings and the intensity and then choose your next step. </a:t>
            </a:r>
          </a:p>
        </p:txBody>
      </p:sp>
      <p:sp>
        <p:nvSpPr>
          <p:cNvPr id="4" name="Slide Number Placeholder 3"/>
          <p:cNvSpPr>
            <a:spLocks noGrp="1"/>
          </p:cNvSpPr>
          <p:nvPr>
            <p:ph type="sldNum" sz="quarter" idx="5"/>
          </p:nvPr>
        </p:nvSpPr>
        <p:spPr/>
        <p:txBody>
          <a:bodyPr/>
          <a:lstStyle/>
          <a:p>
            <a:fld id="{C7C05CFE-A4B3-A145-A8CA-C81714921F07}" type="slidenum">
              <a:rPr lang="en-US" smtClean="0"/>
              <a:t>11</a:t>
            </a:fld>
            <a:endParaRPr lang="en-US"/>
          </a:p>
        </p:txBody>
      </p:sp>
    </p:spTree>
    <p:extLst>
      <p:ext uri="{BB962C8B-B14F-4D97-AF65-F5344CB8AC3E}">
        <p14:creationId xmlns:p14="http://schemas.microsoft.com/office/powerpoint/2010/main" val="347111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turns out you're in the red zone, flipping your lid, or fully in emotion mind, a helpful way to immediately regulate your nervous system and connect to wise mind is through self-soothing using your five senses. </a:t>
            </a:r>
          </a:p>
          <a:p>
            <a:endParaRPr lang="en-US" baseline="0" dirty="0"/>
          </a:p>
          <a:p>
            <a:r>
              <a:rPr lang="en-US" baseline="0" dirty="0"/>
              <a:t>Self-Soothing works best when you use different senses and find activities within each sense that help YOU feel soothed (it is different for everyone, what is soothing to one person may not be to another).  </a:t>
            </a:r>
          </a:p>
          <a:p>
            <a:endParaRPr lang="en-US" baseline="0" dirty="0"/>
          </a:p>
          <a:p>
            <a:r>
              <a:rPr lang="en-US" baseline="0" dirty="0"/>
              <a:t>Briefly review the strategies above—[ask for ideas in chat box].  DBT also includes a sixth sense of Movement—how soothing it can be to simply move your body--take a slow walk, dance to your favorite music—MOVE!</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12</a:t>
            </a:fld>
            <a:endParaRPr lang="en-US"/>
          </a:p>
        </p:txBody>
      </p:sp>
    </p:spTree>
    <p:extLst>
      <p:ext uri="{BB962C8B-B14F-4D97-AF65-F5344CB8AC3E}">
        <p14:creationId xmlns:p14="http://schemas.microsoft.com/office/powerpoint/2010/main" val="305678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extreme levels of distress, your nervous system might need a stronger reset. TIPP is an acronym that stands for Temperature, Intense Exercise, Paced Breathing and Paired Muscle Relaxation.  These actions quickly alter the state of emotional arousal, usually within a few seconds to minutes, and allow you to shift out of extreme distress. </a:t>
            </a:r>
            <a:r>
              <a:rPr lang="en-US" b="1" dirty="0"/>
              <a:t>Temperature</a:t>
            </a:r>
            <a:r>
              <a:rPr lang="en-US" dirty="0"/>
              <a:t>: splash your face with cold water; hold an ice cube, put an ice pack on your eye and cheeks for 30 seconds, or hold your breath and put your face in a bowl of cold water for 30 seconds. </a:t>
            </a:r>
            <a:r>
              <a:rPr lang="en-US" b="1" dirty="0"/>
              <a:t>Intense Exercise: </a:t>
            </a:r>
            <a:r>
              <a:rPr lang="en-US" dirty="0"/>
              <a:t>will calm your body down when it’s revved up by emotion—expend your body’s stored energy by running, walking fast, jumping, so forth.  </a:t>
            </a:r>
            <a:r>
              <a:rPr lang="en-US" b="1" dirty="0"/>
              <a:t>Paced Breathing</a:t>
            </a:r>
            <a:r>
              <a:rPr lang="en-US" dirty="0"/>
              <a:t>: </a:t>
            </a:r>
            <a:r>
              <a:rPr lang="en-US" b="1" i="1" dirty="0"/>
              <a:t>PRACTICE TOGETHER:</a:t>
            </a:r>
            <a:r>
              <a:rPr lang="en-US" dirty="0"/>
              <a:t>—take a deep breath in through your nose (count to five) and then a deep exhale through your mouth (count to 7)—make your exhale longer than your inhale. </a:t>
            </a:r>
            <a:r>
              <a:rPr lang="en-US" b="1" dirty="0"/>
              <a:t>Paired muscle relaxation </a:t>
            </a:r>
            <a:r>
              <a:rPr lang="en-US" b="1" i="1" dirty="0"/>
              <a:t>PRACTICE TOGETHER</a:t>
            </a:r>
            <a:r>
              <a:rPr lang="en-US" b="1" dirty="0"/>
              <a:t>: </a:t>
            </a:r>
            <a:r>
              <a:rPr lang="en-US" dirty="0"/>
              <a:t>take a big inhale while squeezing both hands into fists; now exhale while releasing your hands and focusing on sense of relaxation (can say, “relax” on the exhale).  Can do this with any muscle groups. </a:t>
            </a:r>
          </a:p>
        </p:txBody>
      </p:sp>
      <p:sp>
        <p:nvSpPr>
          <p:cNvPr id="4" name="Slide Number Placeholder 3"/>
          <p:cNvSpPr>
            <a:spLocks noGrp="1"/>
          </p:cNvSpPr>
          <p:nvPr>
            <p:ph type="sldNum" sz="quarter" idx="10"/>
          </p:nvPr>
        </p:nvSpPr>
        <p:spPr/>
        <p:txBody>
          <a:bodyPr/>
          <a:lstStyle/>
          <a:p>
            <a:fld id="{C7C05CFE-A4B3-A145-A8CA-C81714921F07}" type="slidenum">
              <a:rPr lang="en-US" smtClean="0"/>
              <a:t>13</a:t>
            </a:fld>
            <a:endParaRPr lang="en-US"/>
          </a:p>
        </p:txBody>
      </p:sp>
    </p:spTree>
    <p:extLst>
      <p:ext uri="{BB962C8B-B14F-4D97-AF65-F5344CB8AC3E}">
        <p14:creationId xmlns:p14="http://schemas.microsoft.com/office/powerpoint/2010/main" val="87222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it’s important to have a written Self-Soothing/Relaxation and TIPP plan before you need it because in the moment, when distressed, you won’t remember these skills (until you’ve done them a lot).  Some people make "self-soothing kits" where you basically have a basket with tea, lotion, picture, directions to cue yourself. </a:t>
            </a:r>
            <a:r>
              <a:rPr lang="en-US" dirty="0"/>
              <a:t>Y</a:t>
            </a:r>
            <a:r>
              <a:rPr lang="en-US" baseline="0" dirty="0"/>
              <a:t>ou ma</a:t>
            </a:r>
            <a:r>
              <a:rPr lang="en-US" dirty="0"/>
              <a:t>y need two plans</a:t>
            </a:r>
            <a:r>
              <a:rPr lang="en-US" baseline="0" dirty="0"/>
              <a:t> (one for home/dorm, one for work/school/away from home) as strategies you can realistically use may vary based on location (e.g., you can put on nice smelling lotion at work, but likely can’t light a candle or take a bath). Most helpful if you copy this plan onto a notecard that will fit in your wallet, backpack, purse so you have it with you.</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14</a:t>
            </a:fld>
            <a:endParaRPr lang="en-US"/>
          </a:p>
        </p:txBody>
      </p:sp>
    </p:spTree>
    <p:extLst>
      <p:ext uri="{BB962C8B-B14F-4D97-AF65-F5344CB8AC3E}">
        <p14:creationId xmlns:p14="http://schemas.microsoft.com/office/powerpoint/2010/main" val="35677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you may notice when you try to soothe yourself is that your mind doesn't always cooperate.  You may find yourself obsessively thinking about the activating situation again and again--in a sense negating any soothing with five senses that you're doing.  Sometimes the brain literally gets stuck in an unhelpful way. So, an important skill to learn is how to shift attention/refocus/or distract yourself when your brain/thinking gets stuck. This doesn’t mean you should avoid thinking about hard situations or being with hard emotions.  It means that, when you're in the red zone or you've flipped your lid, trying to think about a situation when your cerebral cortex is off-line isn't going to be helpful. By refocusing yourself, you will allow your emotions and mind to settle and you’ll be able to get your wise mind on board to help you figure out how to move forward. How do you this?  DBT loves acronyms and this one is ACCEPTS, which stands for (read slide) </a:t>
            </a:r>
          </a:p>
          <a:p>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15</a:t>
            </a:fld>
            <a:endParaRPr lang="en-US"/>
          </a:p>
        </p:txBody>
      </p:sp>
    </p:spTree>
    <p:extLst>
      <p:ext uri="{BB962C8B-B14F-4D97-AF65-F5344CB8AC3E}">
        <p14:creationId xmlns:p14="http://schemas.microsoft.com/office/powerpoint/2010/main" val="233358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let’s look at the first four letters, the ACCE in ACCEPTS and how we can tolerate distress by redirecting the mind. (Review Slide). Which of these ways to redirect the mind when it's </a:t>
            </a:r>
            <a:r>
              <a:rPr lang="en-US" baseline="0" dirty="0" err="1"/>
              <a:t>gettng</a:t>
            </a:r>
            <a:r>
              <a:rPr lang="en-US" baseline="0" dirty="0"/>
              <a:t> suck in unproductive rumination are helpful? (chat box)…any you’ve used? </a:t>
            </a:r>
          </a:p>
        </p:txBody>
      </p:sp>
      <p:sp>
        <p:nvSpPr>
          <p:cNvPr id="4" name="Slide Number Placeholder 3"/>
          <p:cNvSpPr>
            <a:spLocks noGrp="1"/>
          </p:cNvSpPr>
          <p:nvPr>
            <p:ph type="sldNum" sz="quarter" idx="10"/>
          </p:nvPr>
        </p:nvSpPr>
        <p:spPr/>
        <p:txBody>
          <a:bodyPr/>
          <a:lstStyle/>
          <a:p>
            <a:fld id="{C7C05CFE-A4B3-A145-A8CA-C81714921F07}" type="slidenum">
              <a:rPr lang="en-US" smtClean="0"/>
              <a:t>16</a:t>
            </a:fld>
            <a:endParaRPr lang="en-US"/>
          </a:p>
        </p:txBody>
      </p:sp>
    </p:spTree>
    <p:extLst>
      <p:ext uri="{BB962C8B-B14F-4D97-AF65-F5344CB8AC3E}">
        <p14:creationId xmlns:p14="http://schemas.microsoft.com/office/powerpoint/2010/main" val="320780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“PTS” in the acronym “ACCEPTS.”  The P stands for “push away,” which I prefer to think of as refocusing attention.  Again, when we have a problem that we can’t deal with in the moment or that’s beyond our control or that’s maybe even not a problem (but more of an anxious “what if” worry), it’s helpful to push away the problem by shifting our focus to something else—we might sing a favorite song or narrate/describe what’s going on around you in the present, or engage in an activity.  Similar to this, the “T” stands for Thoughts and the fact that sometimes our thoughts are so intense that we literally need to fill our mind with a challenging task to shift focus—we might count things—like our breaths or letters in friends’ names.  We might add/subtract by sevens or do a sudoku or crossword—basically anything that challenges the mind with a moderately difficult task forces a brain shift. Finally, the “S” is a reminder of using the five senses to self-soothe and also knowing that sometimes we need to get away from the sensory trigger of a situation by literally walking away (putting ourselves in a time out from trigger, be it a person, place, so forth). </a:t>
            </a:r>
          </a:p>
        </p:txBody>
      </p:sp>
      <p:sp>
        <p:nvSpPr>
          <p:cNvPr id="4" name="Slide Number Placeholder 3"/>
          <p:cNvSpPr>
            <a:spLocks noGrp="1"/>
          </p:cNvSpPr>
          <p:nvPr>
            <p:ph type="sldNum" sz="quarter" idx="5"/>
          </p:nvPr>
        </p:nvSpPr>
        <p:spPr/>
        <p:txBody>
          <a:bodyPr/>
          <a:lstStyle/>
          <a:p>
            <a:fld id="{C7C05CFE-A4B3-A145-A8CA-C81714921F07}" type="slidenum">
              <a:rPr lang="en-US" smtClean="0"/>
              <a:t>17</a:t>
            </a:fld>
            <a:endParaRPr lang="en-US"/>
          </a:p>
        </p:txBody>
      </p:sp>
    </p:spTree>
    <p:extLst>
      <p:ext uri="{BB962C8B-B14F-4D97-AF65-F5344CB8AC3E}">
        <p14:creationId xmlns:p14="http://schemas.microsoft.com/office/powerpoint/2010/main" val="233477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with the self-soothing skills, It is</a:t>
            </a:r>
            <a:r>
              <a:rPr lang="en-US" baseline="0" dirty="0"/>
              <a:t> important to have a plan for what ACCEPTS skills to use in an emergency situations.  Jot down a few skills that you want to try (or do this with students you work with). </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18</a:t>
            </a:fld>
            <a:endParaRPr lang="en-US"/>
          </a:p>
        </p:txBody>
      </p:sp>
    </p:spTree>
    <p:extLst>
      <p:ext uri="{BB962C8B-B14F-4D97-AF65-F5344CB8AC3E}">
        <p14:creationId xmlns:p14="http://schemas.microsoft.com/office/powerpoint/2010/main" val="141687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group of distress</a:t>
            </a:r>
            <a:r>
              <a:rPr lang="en-US" baseline="0" dirty="0"/>
              <a:t> tolerance skills are a little different because they are designed to </a:t>
            </a:r>
            <a:r>
              <a:rPr lang="en-US" dirty="0"/>
              <a:t>be preventative—these are things that ideally you practice daily to help you cope more effectively when stressors arise. </a:t>
            </a:r>
            <a:r>
              <a:rPr lang="en-US" baseline="0" dirty="0"/>
              <a:t>So, while you might use some of these skills in the moment you are feeling intense distress, most of these are things you try to work into your daily life </a:t>
            </a:r>
            <a:r>
              <a:rPr lang="en-US" dirty="0"/>
              <a:t>so that when life throws you lemons, you’re more able to make lemonade. </a:t>
            </a:r>
            <a:r>
              <a:rPr lang="en-US" baseline="0" dirty="0"/>
              <a:t> Again, because DBT loves Acronyms, these are known as “IMPROVE” skills, which stand for (read slide).</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19</a:t>
            </a:fld>
            <a:endParaRPr lang="en-US"/>
          </a:p>
        </p:txBody>
      </p:sp>
    </p:spTree>
    <p:extLst>
      <p:ext uri="{BB962C8B-B14F-4D97-AF65-F5344CB8AC3E}">
        <p14:creationId xmlns:p14="http://schemas.microsoft.com/office/powerpoint/2010/main" val="14447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With everything going on in the last 18 months, levels of stress and intense emotions have been high. </a:t>
            </a:r>
            <a:r>
              <a:rPr lang="en-US" dirty="0"/>
              <a:t>Y</a:t>
            </a:r>
            <a:r>
              <a:rPr lang="en-US" baseline="0" dirty="0"/>
              <a:t>ou may have noticed that when you’re feeling stressed or emotionally </a:t>
            </a:r>
            <a:r>
              <a:rPr lang="en-US" dirty="0"/>
              <a:t>raw</a:t>
            </a:r>
            <a:r>
              <a:rPr lang="en-US" baseline="0" dirty="0"/>
              <a:t>, you’re more likely to react strongly. Things that might normally roll right off you, might lead you to have an emotional outburst or act in ways that you later regret. This webinar is about how to help ourselves and Job Corps students cope with overwhelming feelings, to help all of figure out how to  get through periods of emotional crisis without making things worse. HERE ARE THE OBJECTIVES</a:t>
            </a:r>
          </a:p>
          <a:p>
            <a:r>
              <a:rPr lang="en-US" dirty="0"/>
              <a:t>Objectives:</a:t>
            </a:r>
            <a:endParaRPr lang="en-US" baseline="0" dirty="0"/>
          </a:p>
        </p:txBody>
      </p:sp>
      <p:sp>
        <p:nvSpPr>
          <p:cNvPr id="4" name="Slide Number Placeholder 3"/>
          <p:cNvSpPr>
            <a:spLocks noGrp="1"/>
          </p:cNvSpPr>
          <p:nvPr>
            <p:ph type="sldNum" sz="quarter" idx="10"/>
          </p:nvPr>
        </p:nvSpPr>
        <p:spPr/>
        <p:txBody>
          <a:bodyPr/>
          <a:lstStyle/>
          <a:p>
            <a:fld id="{C7C05CFE-A4B3-A145-A8CA-C81714921F07}" type="slidenum">
              <a:rPr lang="en-US" smtClean="0"/>
              <a:t>2</a:t>
            </a:fld>
            <a:endParaRPr lang="en-US"/>
          </a:p>
        </p:txBody>
      </p:sp>
    </p:spTree>
    <p:extLst>
      <p:ext uri="{BB962C8B-B14F-4D97-AF65-F5344CB8AC3E}">
        <p14:creationId xmlns:p14="http://schemas.microsoft.com/office/powerpoint/2010/main" val="1711971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Improve skill is</a:t>
            </a:r>
            <a:r>
              <a:rPr lang="en-US" baseline="0" dirty="0"/>
              <a:t> IMAGERY </a:t>
            </a:r>
            <a:r>
              <a:rPr lang="en-US" dirty="0"/>
              <a:t>in the</a:t>
            </a:r>
            <a:r>
              <a:rPr lang="en-US" baseline="0" dirty="0"/>
              <a:t> form of a safe place visualization, which is one of the most powerful stress reduction techniques. If you create a calming scene in your </a:t>
            </a:r>
            <a:r>
              <a:rPr lang="en-US" dirty="0"/>
              <a:t>mind</a:t>
            </a:r>
            <a:r>
              <a:rPr lang="en-US" baseline="0" dirty="0"/>
              <a:t>, your body will often respond </a:t>
            </a:r>
            <a:r>
              <a:rPr lang="en-US" dirty="0"/>
              <a:t>by relaxing. Your mind can’t tell the difference </a:t>
            </a:r>
            <a:r>
              <a:rPr lang="en-US" baseline="0" dirty="0"/>
              <a:t>between what you’re only imagining versus what is actually happening in the moment. Thi</a:t>
            </a:r>
            <a:r>
              <a:rPr lang="en-US" dirty="0"/>
              <a:t>s is why humans can feel incredibly anxious about things in the future that might never happen. </a:t>
            </a:r>
            <a:r>
              <a:rPr lang="en-US" baseline="0" dirty="0"/>
              <a:t>There are many free guided visualization exercises online. Sometimes the best visualization is one you create, as what is calming to you may not be what is calming to someone else.  </a:t>
            </a:r>
            <a:r>
              <a:rPr lang="en-US" b="1" baseline="0" dirty="0"/>
              <a:t>PRACTICE: </a:t>
            </a:r>
            <a:r>
              <a:rPr lang="en-US" baseline="0" dirty="0"/>
              <a:t>Together, let’s just take a moment to get comfortable in your seat, close your eyes/soft gaze, and take a few deep long breaths (in through nose, out through mouth).  Now think of a place where you feel calm or safe, happy, relaxed. It might be a place in nature (sitting in woods or by water) or inside (aroma of favorite food cooking). Notice what you hear, smell, feel on your skin/touch, and taste.  Using all your senses pull up this image, savor it, and know you can pull it up again any time you need to.</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20</a:t>
            </a:fld>
            <a:endParaRPr lang="en-US"/>
          </a:p>
        </p:txBody>
      </p:sp>
    </p:spTree>
    <p:extLst>
      <p:ext uri="{BB962C8B-B14F-4D97-AF65-F5344CB8AC3E}">
        <p14:creationId xmlns:p14="http://schemas.microsoft.com/office/powerpoint/2010/main" val="154745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 (or second </a:t>
            </a:r>
            <a:r>
              <a:rPr lang="en-US" baseline="0" dirty="0" err="1"/>
              <a:t>iMprove</a:t>
            </a:r>
            <a:r>
              <a:rPr lang="en-US" baseline="0" dirty="0"/>
              <a:t> skill) refers to reconnecting with what’s important to you (values) and what brings MEANING to your life. Most of us can get through very difficult situations much more easily if we remember why what we’re doing is important to us. </a:t>
            </a:r>
            <a:r>
              <a:rPr lang="en-US" dirty="0"/>
              <a:t>F</a:t>
            </a:r>
            <a:r>
              <a:rPr lang="en-US" baseline="0" dirty="0"/>
              <a:t>or instance, imagine a student feeling overwhelmed with trying to pass the GED and having a lot of thoughts like, “it’s </a:t>
            </a:r>
            <a:r>
              <a:rPr lang="en-US" dirty="0"/>
              <a:t>a stupid test, why bother?”</a:t>
            </a:r>
            <a:r>
              <a:rPr lang="en-US" baseline="0" dirty="0"/>
              <a:t>—If the student can identify why it's important to them, they will more easily stick with it: It might be </a:t>
            </a:r>
            <a:r>
              <a:rPr lang="en-US" dirty="0"/>
              <a:t>they believe </a:t>
            </a:r>
            <a:r>
              <a:rPr lang="en-US" baseline="0" dirty="0"/>
              <a:t>that passing will get them a better job </a:t>
            </a:r>
            <a:r>
              <a:rPr lang="en-US" dirty="0"/>
              <a:t>or help them earn more money to care for a family member, so forth. Internal motivation often comes from identifying why something is personally important to us.  So, if we help ourselves and the students with whom we work to think about our “in between stuff” (in the comic) then we'll all be more likely to reach goals important to us. </a:t>
            </a:r>
            <a:endParaRPr lang="en-US" baseline="0" dirty="0"/>
          </a:p>
        </p:txBody>
      </p:sp>
      <p:sp>
        <p:nvSpPr>
          <p:cNvPr id="4" name="Slide Number Placeholder 3"/>
          <p:cNvSpPr>
            <a:spLocks noGrp="1"/>
          </p:cNvSpPr>
          <p:nvPr>
            <p:ph type="sldNum" sz="quarter" idx="10"/>
          </p:nvPr>
        </p:nvSpPr>
        <p:spPr/>
        <p:txBody>
          <a:bodyPr/>
          <a:lstStyle/>
          <a:p>
            <a:fld id="{C7C05CFE-A4B3-A145-A8CA-C81714921F07}" type="slidenum">
              <a:rPr lang="en-US" smtClean="0"/>
              <a:t>21</a:t>
            </a:fld>
            <a:endParaRPr lang="en-US"/>
          </a:p>
        </p:txBody>
      </p:sp>
    </p:spTree>
    <p:extLst>
      <p:ext uri="{BB962C8B-B14F-4D97-AF65-F5344CB8AC3E}">
        <p14:creationId xmlns:p14="http://schemas.microsoft.com/office/powerpoint/2010/main" val="196264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 in </a:t>
            </a:r>
            <a:r>
              <a:rPr lang="en-US" dirty="0" err="1"/>
              <a:t>imProve</a:t>
            </a:r>
            <a:r>
              <a:rPr lang="en-US" baseline="0" dirty="0"/>
              <a:t> skills is for prayer/spirituality or h</a:t>
            </a:r>
            <a:r>
              <a:rPr lang="en-US" dirty="0"/>
              <a:t>aving</a:t>
            </a:r>
            <a:r>
              <a:rPr lang="en-US" baseline="0" dirty="0"/>
              <a:t> belief or faith in something larger than yourself, which often brings meaning and calm to life. Connecting to what's larger than ourselves can help us move forward even when things are difficult and can be powerful way of managing distress. </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22</a:t>
            </a:fld>
            <a:endParaRPr lang="en-US"/>
          </a:p>
        </p:txBody>
      </p:sp>
    </p:spTree>
    <p:extLst>
      <p:ext uri="{BB962C8B-B14F-4D97-AF65-F5344CB8AC3E}">
        <p14:creationId xmlns:p14="http://schemas.microsoft.com/office/powerpoint/2010/main" val="2744778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regular practice (ideally daily) of</a:t>
            </a:r>
            <a:r>
              <a:rPr lang="en-US" baseline="0" dirty="0"/>
              <a:t> relaxing your body helps reduce stress and muscle tension. It’s like filling up your tank such that when you face the stressors of the day, you have fuel to work with. Many different types of relaxation.  Might be stretching, doing yoga, going for a relaxed walk, or a simple muscle relaxation, which is called “progressive muscle relaxation;” (this is similar to the “paired muscle relaxation” that was TIPP skill). Key is daily practice.  </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23</a:t>
            </a:fld>
            <a:endParaRPr lang="en-US"/>
          </a:p>
        </p:txBody>
      </p:sp>
    </p:spTree>
    <p:extLst>
      <p:ext uri="{BB962C8B-B14F-4D97-AF65-F5344CB8AC3E}">
        <p14:creationId xmlns:p14="http://schemas.microsoft.com/office/powerpoint/2010/main" val="172907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extremely</a:t>
            </a:r>
            <a:r>
              <a:rPr lang="en-US" baseline="0" dirty="0"/>
              <a:t> hard for any of us to live in the present moment.  Our brains have helped us survive by looking ahead for dangers and back at failures, so most of us spend a lot of time thinking about the past (identifying all the things that we did wrong) or worrying about the future (all the disasters that might befall tomorrow) and very little time in the present, right now. If</a:t>
            </a:r>
            <a:r>
              <a:rPr lang="en-US" dirty="0"/>
              <a:t> our</a:t>
            </a:r>
            <a:r>
              <a:rPr lang="en-US" baseline="0" dirty="0"/>
              <a:t> focus is always on the past and the future, we miss </a:t>
            </a:r>
            <a:r>
              <a:rPr lang="en-US" dirty="0"/>
              <a:t>life, which is in the present</a:t>
            </a:r>
            <a:r>
              <a:rPr lang="en-US" baseline="0" dirty="0"/>
              <a:t>.  Research has shown the power of mindfulness, of connecting to what is right in front of us without judgement--in decreasing suffering and increasing satisfaction in life. By practicing daily mindfulness (asking above questions) you can lower your level of distress. </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24</a:t>
            </a:fld>
            <a:endParaRPr lang="en-US"/>
          </a:p>
        </p:txBody>
      </p:sp>
    </p:spTree>
    <p:extLst>
      <p:ext uri="{BB962C8B-B14F-4D97-AF65-F5344CB8AC3E}">
        <p14:creationId xmlns:p14="http://schemas.microsoft.com/office/powerpoint/2010/main" val="265569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is for Vacation or Time Out. Many struggle</a:t>
            </a:r>
            <a:r>
              <a:rPr lang="en-US" baseline="0" dirty="0"/>
              <a:t> with taking time away from the business of life. Sometimes we might believe things will fall apart without us, or that our needs aren’t important, or that others needs are more pressing</a:t>
            </a:r>
            <a:r>
              <a:rPr lang="en-US" dirty="0"/>
              <a:t>.  O</a:t>
            </a:r>
            <a:r>
              <a:rPr lang="en-US" baseline="0" dirty="0"/>
              <a:t>r </a:t>
            </a:r>
            <a:r>
              <a:rPr lang="en-US" dirty="0"/>
              <a:t>we might </a:t>
            </a:r>
            <a:r>
              <a:rPr lang="en-US" baseline="0" dirty="0"/>
              <a:t>think other people will get upset or think we’re selfish if </a:t>
            </a:r>
            <a:r>
              <a:rPr lang="en-US" dirty="0"/>
              <a:t>we </a:t>
            </a:r>
            <a:r>
              <a:rPr lang="en-US" baseline="0" dirty="0"/>
              <a:t>take time away—there are so many reasons why we might work work work and not take time to recharge our own batteries. While helping others is great, it is not effective if it means you aren’t taking care of yourself.  The “put your own oxygen mask on before you help those around you—even your children—because you aren’t going to be of much help when you pass out.  You can take “big vacations” and little ones.  You can also take “time outs" (see ideas on slide)</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25</a:t>
            </a:fld>
            <a:endParaRPr lang="en-US"/>
          </a:p>
        </p:txBody>
      </p:sp>
    </p:spTree>
    <p:extLst>
      <p:ext uri="{BB962C8B-B14F-4D97-AF65-F5344CB8AC3E}">
        <p14:creationId xmlns:p14="http://schemas.microsoft.com/office/powerpoint/2010/main" val="275586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is for "Encouragement." There are times in life when we feel discouraged and down and need a</a:t>
            </a:r>
            <a:r>
              <a:rPr lang="en-US" baseline="0" dirty="0"/>
              <a:t> pep talk to keep motivated and moving forward. </a:t>
            </a:r>
            <a:r>
              <a:rPr lang="en-US" dirty="0"/>
              <a:t>While it’s great to get a pep talk from someone else, it’s even more powerful if we can learn how to do this for ourselves. </a:t>
            </a:r>
            <a:r>
              <a:rPr lang="en-US" baseline="0" dirty="0"/>
              <a:t>Coping thoughts are ways to encourage yourself, particularly when you’re feeling down or discouraged.  It’s important to practice these regularly when not distressed, as otherwise you won’t remember them </a:t>
            </a:r>
            <a:r>
              <a:rPr lang="en-US" dirty="0"/>
              <a:t>at times of distress. It’s also important to make your coping thoughts your own—these are NOT meant to be superficial fortune cookie things, but really messages we know we need to remind ourselves of—things we know are true when we’re in our wise mind, but often forget when overwhelmed by emotion. </a:t>
            </a:r>
          </a:p>
        </p:txBody>
      </p:sp>
      <p:sp>
        <p:nvSpPr>
          <p:cNvPr id="4" name="Slide Number Placeholder 3"/>
          <p:cNvSpPr>
            <a:spLocks noGrp="1"/>
          </p:cNvSpPr>
          <p:nvPr>
            <p:ph type="sldNum" sz="quarter" idx="10"/>
          </p:nvPr>
        </p:nvSpPr>
        <p:spPr/>
        <p:txBody>
          <a:bodyPr/>
          <a:lstStyle/>
          <a:p>
            <a:fld id="{C7C05CFE-A4B3-A145-A8CA-C81714921F07}" type="slidenum">
              <a:rPr lang="en-US" smtClean="0"/>
              <a:t>26</a:t>
            </a:fld>
            <a:endParaRPr lang="en-US"/>
          </a:p>
        </p:txBody>
      </p:sp>
    </p:spTree>
    <p:extLst>
      <p:ext uri="{BB962C8B-B14F-4D97-AF65-F5344CB8AC3E}">
        <p14:creationId xmlns:p14="http://schemas.microsoft.com/office/powerpoint/2010/main" val="2427574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Jot</a:t>
            </a:r>
            <a:r>
              <a:rPr lang="en-US" baseline="0" dirty="0"/>
              <a:t> down some ideas for an IMPROVE plan and commit to trying them for a week.  You don't have to use every letter, just identify a few things that you believe might be helpful for you (or do this with students).  </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27</a:t>
            </a:fld>
            <a:endParaRPr lang="en-US"/>
          </a:p>
        </p:txBody>
      </p:sp>
    </p:spTree>
    <p:extLst>
      <p:ext uri="{BB962C8B-B14F-4D97-AF65-F5344CB8AC3E}">
        <p14:creationId xmlns:p14="http://schemas.microsoft.com/office/powerpoint/2010/main" val="2333589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Final thing I want to talk about is the concept of Radical Acceptance.  Radical acceptance is one of the hardest distress tolerance skills.  Maybe you've noticed that when something distressing happens, you spend a lot of time fighting against it—saying things like, “This shouldn't have happened,” or feeling frustrated and angry at others' behavior. Or sometimes you might be angry at yourself for feeling what you're feeling or get stuck in bitterness about the past that you can't now change. Radical acceptance is the opposite of all of that.  It’s acknowledging and accepting the moment as it is, even if you don’t like it.  It’s understanding that fighting against reality causes more pain and that, in order to change something, you must first accept it. EXAMPLE: In March, right after getting fully vaccinated, I took a plane to see my son, who lives in another state. I didn’t have a direct flight and, while waiting in the airport for my connecting plane (during COVID, which was NOT a place I wanted to be) I learned my second flight was cancelled and there likely wasn’t going to be another flight that day.  I had an emotional meltdown and could feel myself furious, pacing around, obsessively thinking, “this can’t be happening, I can’t get stuck here.”  After about five minutes of this, I realized that my refusal to accept reality (my plane was cancelled), had made me so riled up that I couldn’t think clearly and figure out what to do next (like switch airlines and get on another plane). </a:t>
            </a:r>
          </a:p>
        </p:txBody>
      </p:sp>
      <p:sp>
        <p:nvSpPr>
          <p:cNvPr id="4" name="Slide Number Placeholder 3"/>
          <p:cNvSpPr>
            <a:spLocks noGrp="1"/>
          </p:cNvSpPr>
          <p:nvPr>
            <p:ph type="sldNum" sz="quarter" idx="5"/>
          </p:nvPr>
        </p:nvSpPr>
        <p:spPr/>
        <p:txBody>
          <a:bodyPr/>
          <a:lstStyle/>
          <a:p>
            <a:fld id="{C7C05CFE-A4B3-A145-A8CA-C81714921F07}" type="slidenum">
              <a:rPr lang="en-US" smtClean="0"/>
              <a:t>28</a:t>
            </a:fld>
            <a:endParaRPr lang="en-US" dirty="0"/>
          </a:p>
        </p:txBody>
      </p:sp>
    </p:spTree>
    <p:extLst>
      <p:ext uri="{BB962C8B-B14F-4D97-AF65-F5344CB8AC3E}">
        <p14:creationId xmlns:p14="http://schemas.microsoft.com/office/powerpoint/2010/main" val="3954196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how do we do this? It’s not easy to accept situations or feelings that we don’t want to accept.  Sometimes it feels easier to struggle and try to control things we can't control. The most important first step is to start noticing when you are struggling to accept something—what does it feel like in your body—and then take a deep breath. And verbalize the reality of the present experience (e.g., "My plane was canceled. I might be stuck here. I don't like this, but this is what's happening." or "I have to quarantine at home for two weeks because a co-worker tested positive for COVID. I don't like this, but this is where I am")  Try to have a willing stance, by opening your arms and body and even forcing yourself into a slight smile, which changes your neurochemistry. </a:t>
            </a:r>
          </a:p>
        </p:txBody>
      </p:sp>
      <p:sp>
        <p:nvSpPr>
          <p:cNvPr id="4" name="Slide Number Placeholder 3"/>
          <p:cNvSpPr>
            <a:spLocks noGrp="1"/>
          </p:cNvSpPr>
          <p:nvPr>
            <p:ph type="sldNum" sz="quarter" idx="5"/>
          </p:nvPr>
        </p:nvSpPr>
        <p:spPr/>
        <p:txBody>
          <a:bodyPr/>
          <a:lstStyle/>
          <a:p>
            <a:fld id="{C7C05CFE-A4B3-A145-A8CA-C81714921F07}" type="slidenum">
              <a:rPr lang="en-US" smtClean="0"/>
              <a:t>29</a:t>
            </a:fld>
            <a:endParaRPr lang="en-US"/>
          </a:p>
        </p:txBody>
      </p:sp>
    </p:spTree>
    <p:extLst>
      <p:ext uri="{BB962C8B-B14F-4D97-AF65-F5344CB8AC3E}">
        <p14:creationId xmlns:p14="http://schemas.microsoft.com/office/powerpoint/2010/main" val="3644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3738"/>
            <a:ext cx="4572000" cy="3429000"/>
          </a:xfrm>
        </p:spPr>
      </p:sp>
      <p:sp>
        <p:nvSpPr>
          <p:cNvPr id="3" name="Notes Placeholder 2"/>
          <p:cNvSpPr>
            <a:spLocks noGrp="1"/>
          </p:cNvSpPr>
          <p:nvPr>
            <p:ph type="body" idx="1"/>
          </p:nvPr>
        </p:nvSpPr>
        <p:spPr/>
        <p:txBody>
          <a:bodyPr/>
          <a:lstStyle/>
          <a:p>
            <a:r>
              <a:rPr lang="en-US" dirty="0"/>
              <a:t>No one gets through life without experiencing pain, whether physical (e.g., pain due to injury) or emotional (such as sadness due to loss of a loved one or loss of things that are important--such as seeing friends or doing normal things during a pandemic). The first Noble Truth in Buddhism is that, "Life is suffering" (or full of dissatisfaction). We know from research that there are many different factors that influence how individuals experience pain and react to distress. Some people feel physical and emotional pain more intensely and frequently. There’s likely a “hardwired” or genetic element to this. We also know that trauma (e.g., neglect, abuse, exposure to violence) can alter the brain and make people more vulnerable to intense emotions. Finally, we know that, in the middle of a global pandemic, many people have more activated nervous systems—which can feel like a situation where our emotional state is like kindling covered with gasoline and just waiting for a spark. </a:t>
            </a:r>
          </a:p>
          <a:p>
            <a:endParaRPr lang="en-US" baseline="0" dirty="0"/>
          </a:p>
        </p:txBody>
      </p:sp>
      <p:sp>
        <p:nvSpPr>
          <p:cNvPr id="4" name="Slide Number Placeholder 3"/>
          <p:cNvSpPr>
            <a:spLocks noGrp="1"/>
          </p:cNvSpPr>
          <p:nvPr>
            <p:ph type="sldNum" sz="quarter" idx="10"/>
          </p:nvPr>
        </p:nvSpPr>
        <p:spPr/>
        <p:txBody>
          <a:bodyPr/>
          <a:lstStyle/>
          <a:p>
            <a:fld id="{C7C05CFE-A4B3-A145-A8CA-C81714921F07}" type="slidenum">
              <a:rPr lang="en-US" smtClean="0"/>
              <a:t>3</a:t>
            </a:fld>
            <a:endParaRPr lang="en-US" dirty="0"/>
          </a:p>
        </p:txBody>
      </p:sp>
    </p:spTree>
    <p:extLst>
      <p:ext uri="{BB962C8B-B14F-4D97-AF65-F5344CB8AC3E}">
        <p14:creationId xmlns:p14="http://schemas.microsoft.com/office/powerpoint/2010/main" val="2771215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today!  </a:t>
            </a:r>
          </a:p>
        </p:txBody>
      </p:sp>
      <p:sp>
        <p:nvSpPr>
          <p:cNvPr id="4" name="Slide Number Placeholder 3"/>
          <p:cNvSpPr>
            <a:spLocks noGrp="1"/>
          </p:cNvSpPr>
          <p:nvPr>
            <p:ph type="sldNum" sz="quarter" idx="5"/>
          </p:nvPr>
        </p:nvSpPr>
        <p:spPr/>
        <p:txBody>
          <a:bodyPr/>
          <a:lstStyle/>
          <a:p>
            <a:fld id="{C7C05CFE-A4B3-A145-A8CA-C81714921F07}" type="slidenum">
              <a:rPr lang="en-US" smtClean="0"/>
              <a:t>30</a:t>
            </a:fld>
            <a:endParaRPr lang="en-US"/>
          </a:p>
        </p:txBody>
      </p:sp>
    </p:spTree>
    <p:extLst>
      <p:ext uri="{BB962C8B-B14F-4D97-AF65-F5344CB8AC3E}">
        <p14:creationId xmlns:p14="http://schemas.microsoft.com/office/powerpoint/2010/main" val="4027009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C05CFE-A4B3-A145-A8CA-C81714921F07}" type="slidenum">
              <a:rPr lang="en-US" smtClean="0"/>
              <a:t>31</a:t>
            </a:fld>
            <a:endParaRPr lang="en-US"/>
          </a:p>
        </p:txBody>
      </p:sp>
    </p:spTree>
    <p:extLst>
      <p:ext uri="{BB962C8B-B14F-4D97-AF65-F5344CB8AC3E}">
        <p14:creationId xmlns:p14="http://schemas.microsoft.com/office/powerpoint/2010/main" val="425046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think about how the last year has been for you or for students you've worked with. And, if willing, remember a time when you yourself felt emotionally </a:t>
            </a:r>
            <a:r>
              <a:rPr lang="en-US" baseline="0" dirty="0"/>
              <a:t>overwhelmed or you witnessed a student in that place.  If you’d like, type a word or two in the chat box to describe the emotions that came up, or what it felt like </a:t>
            </a:r>
            <a:r>
              <a:rPr lang="en-US" dirty="0"/>
              <a:t>physically, or how you (or the student) acted. [I’m thinking of a situation a CMHC shared with me in which a student who only had a few months left in Job Corps, returned to center, but on day 5 of quarantine, had an argument with his off-center girlfriend and became so distressed that he punched a wall, screamed at staff, and then abruptly packed up his belongings and left center. I think many of you are aware of similar situations. </a:t>
            </a:r>
            <a:endParaRPr lang="en-US" i="1" dirty="0"/>
          </a:p>
        </p:txBody>
      </p:sp>
      <p:sp>
        <p:nvSpPr>
          <p:cNvPr id="4" name="Slide Number Placeholder 3"/>
          <p:cNvSpPr>
            <a:spLocks noGrp="1"/>
          </p:cNvSpPr>
          <p:nvPr>
            <p:ph type="sldNum" sz="quarter" idx="10"/>
          </p:nvPr>
        </p:nvSpPr>
        <p:spPr/>
        <p:txBody>
          <a:bodyPr/>
          <a:lstStyle/>
          <a:p>
            <a:fld id="{C7C05CFE-A4B3-A145-A8CA-C81714921F07}" type="slidenum">
              <a:rPr lang="en-US" smtClean="0"/>
              <a:t>4</a:t>
            </a:fld>
            <a:endParaRPr lang="en-US"/>
          </a:p>
        </p:txBody>
      </p:sp>
    </p:spTree>
    <p:extLst>
      <p:ext uri="{BB962C8B-B14F-4D97-AF65-F5344CB8AC3E}">
        <p14:creationId xmlns:p14="http://schemas.microsoft.com/office/powerpoint/2010/main" val="333592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Why do we do this—shoot ourselves in the foot? It's helpful to understand that when we’re emotionally overwhelmed, it’s like our brain becomes hijacked and we don’t think clearly or make great decisions. I'm not going</a:t>
            </a:r>
            <a:r>
              <a:rPr lang="en-US" baseline="0" dirty="0"/>
              <a:t> to go into detail about this slide, but you can see from the diagram how much the human brain has evolved and how much more complex it is compared to the brains of our reptilian and </a:t>
            </a:r>
            <a:r>
              <a:rPr lang="en-US" baseline="0" dirty="0" err="1"/>
              <a:t>mamalian</a:t>
            </a:r>
            <a:r>
              <a:rPr lang="en-US" baseline="0" dirty="0"/>
              <a:t> ancestors.  Notice how much larger the cognitive portion of the human brain is—blue part in diagram-- (which allows us to solve complex problems, manage our emotions, plan ahead, and generally remember the big picture). However, at times of intense emotion, the prefrontal cortex (the cognitive part of our brain) tends to go offline.  We literally can’t access our reasoning and planning skills—instead, we function with our emotional and primal brain. Dan Siegel, a psychiatrist, has written a lot about this. (next slide). </a:t>
            </a:r>
          </a:p>
          <a:p>
            <a:endParaRPr lang="en-US" baseline="0" dirty="0"/>
          </a:p>
          <a:p>
            <a:r>
              <a:rPr lang="en-US" baseline="0" dirty="0"/>
              <a:t>FYI:</a:t>
            </a:r>
          </a:p>
          <a:p>
            <a:r>
              <a:rPr lang="en-US" baseline="0" dirty="0"/>
              <a:t>B</a:t>
            </a:r>
            <a:r>
              <a:rPr lang="en-US" dirty="0"/>
              <a:t>rain stem—green—survival</a:t>
            </a:r>
            <a:r>
              <a:rPr lang="en-US" baseline="0" dirty="0"/>
              <a:t> instincts and basic functions (think lizard level of cognitive functioning…)</a:t>
            </a:r>
          </a:p>
          <a:p>
            <a:r>
              <a:rPr lang="en-US" dirty="0"/>
              <a:t>(Limbic system—pink—emotions, emotional </a:t>
            </a:r>
            <a:r>
              <a:rPr lang="en-US" baseline="0" dirty="0"/>
              <a:t>memory—our mammal relatives (dogs, monkeys) who have some reasoning, learning ability, but nothing like the planning and complex reasoning skills of humans</a:t>
            </a:r>
          </a:p>
          <a:p>
            <a:r>
              <a:rPr lang="en-US" baseline="0" dirty="0"/>
              <a:t>Prefrontal cortex—blue—thinking, rational, planning brain, able to engage in complex reasoning and pros/cons of different choices:  human brain.  </a:t>
            </a:r>
          </a:p>
        </p:txBody>
      </p:sp>
      <p:sp>
        <p:nvSpPr>
          <p:cNvPr id="4" name="Slide Number Placeholder 3"/>
          <p:cNvSpPr>
            <a:spLocks noGrp="1"/>
          </p:cNvSpPr>
          <p:nvPr>
            <p:ph type="sldNum" sz="quarter" idx="10"/>
          </p:nvPr>
        </p:nvSpPr>
        <p:spPr/>
        <p:txBody>
          <a:bodyPr/>
          <a:lstStyle/>
          <a:p>
            <a:fld id="{C7C05CFE-A4B3-A145-A8CA-C81714921F07}" type="slidenum">
              <a:rPr lang="en-US" smtClean="0"/>
              <a:t>5</a:t>
            </a:fld>
            <a:endParaRPr lang="en-US"/>
          </a:p>
        </p:txBody>
      </p:sp>
    </p:spTree>
    <p:extLst>
      <p:ext uri="{BB962C8B-B14F-4D97-AF65-F5344CB8AC3E}">
        <p14:creationId xmlns:p14="http://schemas.microsoft.com/office/powerpoint/2010/main" val="322787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2000" cy="3429000"/>
          </a:xfrm>
        </p:spPr>
      </p:sp>
      <p:sp>
        <p:nvSpPr>
          <p:cNvPr id="3" name="Notes Placeholder 2"/>
          <p:cNvSpPr>
            <a:spLocks noGrp="1"/>
          </p:cNvSpPr>
          <p:nvPr>
            <p:ph type="body" idx="1"/>
          </p:nvPr>
        </p:nvSpPr>
        <p:spPr/>
        <p:txBody>
          <a:bodyPr/>
          <a:lstStyle/>
          <a:p>
            <a:r>
              <a:rPr lang="en-US" dirty="0"/>
              <a:t>He has a simple, yet great, model of the human brain, which uses the hand, to show what happens when we feel emotionally overwhelmed. If you hold your hand out, your wrist represents the spinal cord, pad at the bottom of hand represents the brain stem, your thumb (which folds over the bottom of the hand) is the limbic or emotional region, and the fingers (folding down) are the cerebral cortex. Basically, when our brain is functioning well (e.g., we’re not overwhelmed emotionally) the fingers are folded over and in contact with the emotion and brain stem regions (picture with fingers down) and we are able to use our thinking brain, emotion brain, and basic brain functions in coordination and flexibly BUT, when we’re triggered and experience extreme distress, we “flip our lid” meaning our fingers lift-up and we are now driven primarily in emotion and primal areas of our brain, responding and acting more like a less evolved mammal—think an afraid dog or cat. We’re in the “red zone.”</a:t>
            </a:r>
          </a:p>
        </p:txBody>
      </p:sp>
      <p:sp>
        <p:nvSpPr>
          <p:cNvPr id="4" name="Slide Number Placeholder 3"/>
          <p:cNvSpPr>
            <a:spLocks noGrp="1"/>
          </p:cNvSpPr>
          <p:nvPr>
            <p:ph type="sldNum" sz="quarter" idx="5"/>
          </p:nvPr>
        </p:nvSpPr>
        <p:spPr/>
        <p:txBody>
          <a:bodyPr/>
          <a:lstStyle/>
          <a:p>
            <a:fld id="{C7C05CFE-A4B3-A145-A8CA-C81714921F07}" type="slidenum">
              <a:rPr lang="en-US" smtClean="0"/>
              <a:t>6</a:t>
            </a:fld>
            <a:endParaRPr lang="en-US"/>
          </a:p>
        </p:txBody>
      </p:sp>
    </p:spTree>
    <p:extLst>
      <p:ext uri="{BB962C8B-B14F-4D97-AF65-F5344CB8AC3E}">
        <p14:creationId xmlns:p14="http://schemas.microsoft.com/office/powerpoint/2010/main" val="289376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we’re in the red zone, or have "flipped our lid", we often end up </a:t>
            </a:r>
            <a:r>
              <a:rPr lang="en-US" baseline="0" dirty="0"/>
              <a:t>doing things that make situations worse. Think of the JC student I just mentioned who threw away a year of hard work towards getting </a:t>
            </a:r>
            <a:r>
              <a:rPr lang="en-US" dirty="0"/>
              <a:t>his </a:t>
            </a:r>
            <a:r>
              <a:rPr lang="en-US" baseline="0" dirty="0"/>
              <a:t>GED and trade in that one emotionally impulsive moment. This diagram shows some of the natural ways we might try to cope when we are intensely distressed and overwhelmed by feelings and how these actions often feel good in the moment (help soothe) and yet often cause more problems overall (read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7</a:t>
            </a:fld>
            <a:endParaRPr lang="en-US"/>
          </a:p>
        </p:txBody>
      </p:sp>
    </p:spTree>
    <p:extLst>
      <p:ext uri="{BB962C8B-B14F-4D97-AF65-F5344CB8AC3E}">
        <p14:creationId xmlns:p14="http://schemas.microsoft.com/office/powerpoint/2010/main" val="113730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DBT (Dialectical Behavior Therapy) is an evidenced based therapy that has developed what are called Distress Tolerance Skills or “Crisis Survival Skills.” </a:t>
            </a:r>
            <a:r>
              <a:rPr lang="en-US" baseline="0" dirty="0"/>
              <a:t>These skills help us cope with strong emotions and get through stressful, painful experiences without making </a:t>
            </a:r>
            <a:r>
              <a:rPr lang="en-US" dirty="0"/>
              <a:t>situations</a:t>
            </a:r>
            <a:r>
              <a:rPr lang="en-US" baseline="0" dirty="0"/>
              <a:t> worse. Once we’re able to lower our reactivity and distress and bring our brain back online (in Siegel’s hand model, the fingers are closed back over the hand), we can focus on other skills (like fixing the problem if possible, or better understanding our emotions and triggers going forward).  </a:t>
            </a:r>
          </a:p>
          <a:p>
            <a:r>
              <a:rPr lang="en-US" baseline="0" dirty="0"/>
              <a:t>Distress Tolerance Skills are one of the four skill sets that comprise the skills training component of DBT (Dialectical Behavior Therapy).  The good news is they can be learned! And they can help us get through ACUTE crises.</a:t>
            </a:r>
          </a:p>
          <a:p>
            <a:endParaRPr lang="en-US" baseline="0" dirty="0"/>
          </a:p>
          <a:p>
            <a:r>
              <a:rPr lang="en-US" baseline="0" dirty="0"/>
              <a:t>FYI: The other three skill sets Interpersonal Effectiveness, Mindfulness, and Emotion Regulation are also key but not part of this webinar. </a:t>
            </a:r>
          </a:p>
        </p:txBody>
      </p:sp>
      <p:sp>
        <p:nvSpPr>
          <p:cNvPr id="4" name="Slide Number Placeholder 3"/>
          <p:cNvSpPr>
            <a:spLocks noGrp="1"/>
          </p:cNvSpPr>
          <p:nvPr>
            <p:ph type="sldNum" sz="quarter" idx="10"/>
          </p:nvPr>
        </p:nvSpPr>
        <p:spPr/>
        <p:txBody>
          <a:bodyPr/>
          <a:lstStyle/>
          <a:p>
            <a:fld id="{C7C05CFE-A4B3-A145-A8CA-C81714921F07}" type="slidenum">
              <a:rPr lang="en-US" smtClean="0"/>
              <a:t>8</a:t>
            </a:fld>
            <a:endParaRPr lang="en-US"/>
          </a:p>
        </p:txBody>
      </p:sp>
    </p:spTree>
    <p:extLst>
      <p:ext uri="{BB962C8B-B14F-4D97-AF65-F5344CB8AC3E}">
        <p14:creationId xmlns:p14="http://schemas.microsoft.com/office/powerpoint/2010/main" val="4593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DBT </a:t>
            </a:r>
            <a:r>
              <a:rPr lang="en-US" baseline="0" dirty="0"/>
              <a:t>has a</a:t>
            </a:r>
            <a:r>
              <a:rPr lang="en-US" dirty="0"/>
              <a:t> concept called “wise mind,” which refers</a:t>
            </a:r>
            <a:r>
              <a:rPr lang="en-US" baseline="0" dirty="0"/>
              <a:t> </a:t>
            </a:r>
            <a:r>
              <a:rPr lang="en-US" sz="1200" i="0" kern="1200" dirty="0">
                <a:solidFill>
                  <a:schemeClr val="tx1"/>
                </a:solidFill>
                <a:latin typeface="+mn-lt"/>
                <a:ea typeface="+mn-ea"/>
                <a:cs typeface="+mn-cs"/>
              </a:rPr>
              <a:t>the part of our mind where our 'Emotional Mind’ (connection to our feelings, emotional responses) and 'Reasonable Mind' (rational thinking part) merge together.  Usually, we make our best decisions when we're guided by both our emotions and reason in a balanced way. </a:t>
            </a:r>
            <a:r>
              <a:rPr lang="en-US" sz="1200" i="0" kern="1200" baseline="0" dirty="0">
                <a:solidFill>
                  <a:schemeClr val="tx1"/>
                </a:solidFill>
                <a:latin typeface="+mn-lt"/>
                <a:ea typeface="+mn-ea"/>
                <a:cs typeface="+mn-cs"/>
              </a:rPr>
              <a:t>If you ONLY use reasoning mind, you will make detached decisions that don’t fully reflect what you want or your values.  When you use ONLY your emotional mind, you will frequently</a:t>
            </a:r>
            <a:r>
              <a:rPr lang="en-US" dirty="0"/>
              <a:t> f</a:t>
            </a:r>
            <a:r>
              <a:rPr lang="en-US" sz="1200" i="0" kern="1200" baseline="0" dirty="0">
                <a:solidFill>
                  <a:schemeClr val="tx1"/>
                </a:solidFill>
                <a:latin typeface="+mn-lt"/>
                <a:ea typeface="+mn-ea"/>
                <a:cs typeface="+mn-cs"/>
              </a:rPr>
              <a:t>ind yourself acting in response to strong emotions and your life will likely feel a bit like a roller coaster.</a:t>
            </a:r>
            <a:endParaRPr lang="en-US" dirty="0"/>
          </a:p>
        </p:txBody>
      </p:sp>
      <p:sp>
        <p:nvSpPr>
          <p:cNvPr id="4" name="Slide Number Placeholder 3"/>
          <p:cNvSpPr>
            <a:spLocks noGrp="1"/>
          </p:cNvSpPr>
          <p:nvPr>
            <p:ph type="sldNum" sz="quarter" idx="10"/>
          </p:nvPr>
        </p:nvSpPr>
        <p:spPr/>
        <p:txBody>
          <a:bodyPr/>
          <a:lstStyle/>
          <a:p>
            <a:fld id="{C7C05CFE-A4B3-A145-A8CA-C81714921F07}" type="slidenum">
              <a:rPr lang="en-US" smtClean="0"/>
              <a:t>9</a:t>
            </a:fld>
            <a:endParaRPr lang="en-US"/>
          </a:p>
        </p:txBody>
      </p:sp>
    </p:spTree>
    <p:extLst>
      <p:ext uri="{BB962C8B-B14F-4D97-AF65-F5344CB8AC3E}">
        <p14:creationId xmlns:p14="http://schemas.microsoft.com/office/powerpoint/2010/main" val="1960780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8/26/2021</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8/26/2021</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8/26/2021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8/26/2021</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2871113"/>
            <a:ext cx="5446713" cy="1251509"/>
          </a:xfrm>
        </p:spPr>
        <p:txBody>
          <a:bodyPr/>
          <a:lstStyle/>
          <a:p>
            <a:r>
              <a:rPr lang="en-US" dirty="0"/>
              <a:t>Surviving Intense Emotions</a:t>
            </a:r>
          </a:p>
        </p:txBody>
      </p:sp>
      <p:sp>
        <p:nvSpPr>
          <p:cNvPr id="3" name="Subtitle 2"/>
          <p:cNvSpPr>
            <a:spLocks noGrp="1"/>
          </p:cNvSpPr>
          <p:nvPr>
            <p:ph type="subTitle" idx="1"/>
          </p:nvPr>
        </p:nvSpPr>
        <p:spPr>
          <a:xfrm>
            <a:off x="1854200" y="4527522"/>
            <a:ext cx="5446713" cy="2171739"/>
          </a:xfrm>
        </p:spPr>
        <p:txBody>
          <a:bodyPr>
            <a:normAutofit fontScale="92500" lnSpcReduction="20000"/>
          </a:bodyPr>
          <a:lstStyle/>
          <a:p>
            <a:r>
              <a:rPr lang="en-US" sz="3200" dirty="0"/>
              <a:t>Distress Tolerance: </a:t>
            </a:r>
          </a:p>
          <a:p>
            <a:r>
              <a:rPr lang="en-US" sz="3200" dirty="0"/>
              <a:t>Helping Students and Staff Cope with Overwhelming Emotions</a:t>
            </a:r>
          </a:p>
          <a:p>
            <a:endParaRPr lang="en-US" sz="2000" dirty="0"/>
          </a:p>
          <a:p>
            <a:r>
              <a:rPr lang="en-US" sz="2200" b="1" dirty="0"/>
              <a:t>Helena Mackenzie, PhD, LP</a:t>
            </a:r>
          </a:p>
          <a:p>
            <a:r>
              <a:rPr lang="en-US" sz="2200" b="1" dirty="0"/>
              <a:t>Region 5 Mental Health Specialist</a:t>
            </a:r>
          </a:p>
        </p:txBody>
      </p:sp>
    </p:spTree>
    <p:extLst>
      <p:ext uri="{BB962C8B-B14F-4D97-AF65-F5344CB8AC3E}">
        <p14:creationId xmlns:p14="http://schemas.microsoft.com/office/powerpoint/2010/main" val="50741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395239"/>
          </a:xfrm>
        </p:spPr>
        <p:txBody>
          <a:bodyPr/>
          <a:lstStyle/>
          <a:p>
            <a:r>
              <a:rPr lang="en-US" sz="4800" dirty="0"/>
              <a:t>DBT: Overview of Key</a:t>
            </a:r>
            <a:br>
              <a:rPr lang="en-US" sz="4800" dirty="0"/>
            </a:br>
            <a:r>
              <a:rPr lang="en-US" sz="4800" dirty="0"/>
              <a:t>Distress Tolerance Skills</a:t>
            </a:r>
            <a:endParaRPr lang="en-US" dirty="0"/>
          </a:p>
        </p:txBody>
      </p:sp>
      <p:sp>
        <p:nvSpPr>
          <p:cNvPr id="4" name="Text Placeholder 3"/>
          <p:cNvSpPr>
            <a:spLocks noGrp="1"/>
          </p:cNvSpPr>
          <p:nvPr>
            <p:ph type="body" idx="1"/>
          </p:nvPr>
        </p:nvSpPr>
        <p:spPr>
          <a:xfrm>
            <a:off x="689558" y="1673138"/>
            <a:ext cx="3566160" cy="639762"/>
          </a:xfrm>
        </p:spPr>
        <p:txBody>
          <a:bodyPr/>
          <a:lstStyle/>
          <a:p>
            <a:r>
              <a:rPr lang="en-US" sz="3000" b="1" dirty="0"/>
              <a:t>Some Helpful Skills</a:t>
            </a:r>
          </a:p>
        </p:txBody>
      </p:sp>
      <p:sp>
        <p:nvSpPr>
          <p:cNvPr id="3" name="Content Placeholder 2"/>
          <p:cNvSpPr>
            <a:spLocks noGrp="1"/>
          </p:cNvSpPr>
          <p:nvPr>
            <p:ph sz="half" idx="2"/>
          </p:nvPr>
        </p:nvSpPr>
        <p:spPr>
          <a:xfrm>
            <a:off x="368153" y="2590799"/>
            <a:ext cx="3975247" cy="3981305"/>
          </a:xfrm>
        </p:spPr>
        <p:txBody>
          <a:bodyPr>
            <a:normAutofit fontScale="92500" lnSpcReduction="20000"/>
          </a:bodyPr>
          <a:lstStyle/>
          <a:p>
            <a:pPr>
              <a:lnSpc>
                <a:spcPct val="120000"/>
              </a:lnSpc>
              <a:spcBef>
                <a:spcPts val="1200"/>
              </a:spcBef>
              <a:buFont typeface="Arial" panose="020B0604020202020204" pitchFamily="34" charset="0"/>
              <a:buChar char="•"/>
            </a:pPr>
            <a:r>
              <a:rPr lang="en-US" sz="2800" dirty="0"/>
              <a:t>Self-Soothing skills</a:t>
            </a:r>
          </a:p>
          <a:p>
            <a:pPr>
              <a:lnSpc>
                <a:spcPct val="120000"/>
              </a:lnSpc>
              <a:spcBef>
                <a:spcPts val="1200"/>
              </a:spcBef>
              <a:buFont typeface="Arial" panose="020B0604020202020204" pitchFamily="34" charset="0"/>
              <a:buChar char="•"/>
            </a:pPr>
            <a:r>
              <a:rPr lang="en-US" sz="2800" dirty="0"/>
              <a:t>TIPP skills to reset the system</a:t>
            </a:r>
          </a:p>
          <a:p>
            <a:pPr>
              <a:lnSpc>
                <a:spcPct val="120000"/>
              </a:lnSpc>
              <a:spcBef>
                <a:spcPts val="1200"/>
              </a:spcBef>
              <a:buFont typeface="Arial" panose="020B0604020202020204" pitchFamily="34" charset="0"/>
              <a:buChar char="•"/>
            </a:pPr>
            <a:r>
              <a:rPr lang="en-US" sz="2800" dirty="0"/>
              <a:t>Refocusing skills (ACCEPTS)</a:t>
            </a:r>
          </a:p>
          <a:p>
            <a:pPr>
              <a:lnSpc>
                <a:spcPct val="120000"/>
              </a:lnSpc>
              <a:spcBef>
                <a:spcPts val="1200"/>
              </a:spcBef>
              <a:buFont typeface="Arial" panose="020B0604020202020204" pitchFamily="34" charset="0"/>
              <a:buChar char="•"/>
            </a:pPr>
            <a:r>
              <a:rPr lang="en-US" sz="2800" dirty="0"/>
              <a:t>IMPROVE the moment skills</a:t>
            </a:r>
          </a:p>
          <a:p>
            <a:pPr>
              <a:lnSpc>
                <a:spcPct val="120000"/>
              </a:lnSpc>
              <a:spcBef>
                <a:spcPts val="1200"/>
              </a:spcBef>
              <a:buFont typeface="Arial" panose="020B0604020202020204" pitchFamily="34" charset="0"/>
              <a:buChar char="•"/>
            </a:pPr>
            <a:r>
              <a:rPr lang="en-US" sz="2800" dirty="0"/>
              <a:t>Radical Acceptance</a:t>
            </a:r>
            <a:endParaRPr lang="en-US" dirty="0"/>
          </a:p>
        </p:txBody>
      </p:sp>
      <p:pic>
        <p:nvPicPr>
          <p:cNvPr id="7" name="Content Placeholder 6"/>
          <p:cNvPicPr>
            <a:picLocks noGrp="1" noChangeAspect="1"/>
          </p:cNvPicPr>
          <p:nvPr>
            <p:ph sz="quarter" idx="4"/>
          </p:nvPr>
        </p:nvPicPr>
        <p:blipFill>
          <a:blip r:embed="rId3"/>
          <a:srcRect l="15970" r="15970"/>
          <a:stretch>
            <a:fillRect/>
          </a:stretch>
        </p:blipFill>
        <p:spPr>
          <a:xfrm>
            <a:off x="4618787" y="1673138"/>
            <a:ext cx="2362783" cy="2310824"/>
          </a:xfrm>
        </p:spPr>
      </p:pic>
      <p:pic>
        <p:nvPicPr>
          <p:cNvPr id="8" name="Picture 7"/>
          <p:cNvPicPr>
            <a:picLocks noChangeAspect="1"/>
          </p:cNvPicPr>
          <p:nvPr/>
        </p:nvPicPr>
        <p:blipFill>
          <a:blip r:embed="rId4"/>
          <a:stretch>
            <a:fillRect/>
          </a:stretch>
        </p:blipFill>
        <p:spPr>
          <a:xfrm>
            <a:off x="6981570" y="3983962"/>
            <a:ext cx="1995026" cy="2588142"/>
          </a:xfrm>
          <a:prstGeom prst="rect">
            <a:avLst/>
          </a:prstGeom>
        </p:spPr>
      </p:pic>
    </p:spTree>
    <p:extLst>
      <p:ext uri="{BB962C8B-B14F-4D97-AF65-F5344CB8AC3E}">
        <p14:creationId xmlns:p14="http://schemas.microsoft.com/office/powerpoint/2010/main" val="86993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04D5-4E25-BA4D-AFD4-ACD1ACFE25E5}"/>
              </a:ext>
            </a:extLst>
          </p:cNvPr>
          <p:cNvSpPr>
            <a:spLocks noGrp="1"/>
          </p:cNvSpPr>
          <p:nvPr>
            <p:ph type="title"/>
          </p:nvPr>
        </p:nvSpPr>
        <p:spPr>
          <a:xfrm>
            <a:off x="0" y="40341"/>
            <a:ext cx="9144000" cy="1411941"/>
          </a:xfrm>
        </p:spPr>
        <p:txBody>
          <a:bodyPr/>
          <a:lstStyle/>
          <a:p>
            <a:r>
              <a:rPr lang="en-US" dirty="0"/>
              <a:t>#1: Do I need to Use Crisis Survival Skills NOW?</a:t>
            </a:r>
          </a:p>
        </p:txBody>
      </p:sp>
      <p:pic>
        <p:nvPicPr>
          <p:cNvPr id="1028" name="Picture 4" descr="Behavior Management Feelings Thermometer by Lauren Macaluso | TpT">
            <a:extLst>
              <a:ext uri="{FF2B5EF4-FFF2-40B4-BE49-F238E27FC236}">
                <a16:creationId xmlns:a16="http://schemas.microsoft.com/office/drawing/2014/main" id="{40BA355C-2BF5-4245-801F-648B8239EC1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4484" y="1812558"/>
            <a:ext cx="3751964"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e Brain in the Palm of your Hand: Dan Siegel's Hand Model — The Behavior  Hub">
            <a:extLst>
              <a:ext uri="{FF2B5EF4-FFF2-40B4-BE49-F238E27FC236}">
                <a16:creationId xmlns:a16="http://schemas.microsoft.com/office/drawing/2014/main" id="{4C2EC372-934C-EC43-B221-C12F5AAF965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02411" y="1812559"/>
            <a:ext cx="343786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7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pPr>
              <a:lnSpc>
                <a:spcPct val="100000"/>
              </a:lnSpc>
              <a:spcBef>
                <a:spcPts val="0"/>
              </a:spcBef>
            </a:pPr>
            <a:r>
              <a:rPr lang="en-US" dirty="0"/>
              <a:t># 2: Self-Soothe with Five Senses</a:t>
            </a:r>
          </a:p>
        </p:txBody>
      </p:sp>
      <p:sp>
        <p:nvSpPr>
          <p:cNvPr id="5" name="Rectangle 4"/>
          <p:cNvSpPr/>
          <p:nvPr/>
        </p:nvSpPr>
        <p:spPr>
          <a:xfrm>
            <a:off x="147261" y="1693221"/>
            <a:ext cx="8780449" cy="809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3200" dirty="0">
                <a:solidFill>
                  <a:schemeClr val="tx2"/>
                </a:solidFill>
              </a:rPr>
              <a:t>VISION:	</a:t>
            </a:r>
            <a:r>
              <a:rPr lang="en-US" sz="2000" dirty="0">
                <a:solidFill>
                  <a:schemeClr val="tx2"/>
                </a:solidFill>
              </a:rPr>
              <a:t>Carry picture of soothing place; make collage of calming 			pictures; look at nature; carry picture of loved person/animal</a:t>
            </a:r>
            <a:endParaRPr lang="en-US" sz="3200" dirty="0">
              <a:solidFill>
                <a:schemeClr val="tx2"/>
              </a:solidFill>
            </a:endParaRPr>
          </a:p>
        </p:txBody>
      </p:sp>
      <p:sp>
        <p:nvSpPr>
          <p:cNvPr id="6" name="Rectangle 5"/>
          <p:cNvSpPr/>
          <p:nvPr/>
        </p:nvSpPr>
        <p:spPr>
          <a:xfrm>
            <a:off x="168660" y="2749900"/>
            <a:ext cx="8759050" cy="7332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chemeClr val="tx2"/>
                </a:solidFill>
              </a:rPr>
              <a:t>HEARING:	</a:t>
            </a:r>
            <a:r>
              <a:rPr lang="en-US" dirty="0">
                <a:solidFill>
                  <a:schemeClr val="tx2"/>
                </a:solidFill>
              </a:rPr>
              <a:t>Listen to soothing music; listen to nature/recording; listen to 			relaxation exercise; listen to voice that is calming (message on phone)</a:t>
            </a:r>
            <a:endParaRPr lang="en-US" sz="3200" dirty="0">
              <a:solidFill>
                <a:schemeClr val="tx2"/>
              </a:solidFill>
            </a:endParaRPr>
          </a:p>
        </p:txBody>
      </p:sp>
      <p:sp>
        <p:nvSpPr>
          <p:cNvPr id="7" name="Rectangle 6"/>
          <p:cNvSpPr/>
          <p:nvPr/>
        </p:nvSpPr>
        <p:spPr>
          <a:xfrm>
            <a:off x="205474" y="3730048"/>
            <a:ext cx="8722235" cy="75167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3200" dirty="0">
                <a:solidFill>
                  <a:schemeClr val="tx2"/>
                </a:solidFill>
              </a:rPr>
              <a:t>TASTE:	</a:t>
            </a:r>
            <a:r>
              <a:rPr lang="en-US" dirty="0">
                <a:solidFill>
                  <a:schemeClr val="tx2"/>
                </a:solidFill>
              </a:rPr>
              <a:t>Suck on mint/hard candy; savor cup coffee/tea; chew gum; eat fruit 		slowly, savoring taste</a:t>
            </a:r>
            <a:endParaRPr lang="en-US" sz="3200" dirty="0">
              <a:solidFill>
                <a:schemeClr val="tx2"/>
              </a:solidFill>
            </a:endParaRPr>
          </a:p>
        </p:txBody>
      </p:sp>
      <p:sp>
        <p:nvSpPr>
          <p:cNvPr id="8" name="Rectangle 7"/>
          <p:cNvSpPr/>
          <p:nvPr/>
        </p:nvSpPr>
        <p:spPr>
          <a:xfrm>
            <a:off x="205473" y="4728601"/>
            <a:ext cx="8722235" cy="69937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3200" dirty="0">
                <a:solidFill>
                  <a:schemeClr val="tx2"/>
                </a:solidFill>
              </a:rPr>
              <a:t>TOUCH:	</a:t>
            </a:r>
            <a:r>
              <a:rPr lang="en-US" dirty="0">
                <a:solidFill>
                  <a:schemeClr val="tx2"/>
                </a:solidFill>
              </a:rPr>
              <a:t>Rub a smooth stone in your hand; stroke your arms; massage 			yourself; play with a pet/animal; put on your favorite comfy clothes</a:t>
            </a:r>
            <a:endParaRPr lang="en-US" sz="3200" dirty="0">
              <a:solidFill>
                <a:schemeClr val="tx2"/>
              </a:solidFill>
            </a:endParaRPr>
          </a:p>
        </p:txBody>
      </p:sp>
      <p:sp>
        <p:nvSpPr>
          <p:cNvPr id="9" name="Rectangle 8"/>
          <p:cNvSpPr/>
          <p:nvPr/>
        </p:nvSpPr>
        <p:spPr>
          <a:xfrm>
            <a:off x="205472" y="5674853"/>
            <a:ext cx="8722235" cy="7545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3200" dirty="0">
                <a:solidFill>
                  <a:schemeClr val="tx2"/>
                </a:solidFill>
              </a:rPr>
              <a:t>SMELL:	</a:t>
            </a:r>
            <a:r>
              <a:rPr lang="en-US" dirty="0">
                <a:solidFill>
                  <a:schemeClr val="tx2"/>
                </a:solidFill>
              </a:rPr>
              <a:t>Wear favorite scented lotion/oil/cologne; smell a scented candle/			diffuser; go outside and smell nature; smell favorite food</a:t>
            </a:r>
            <a:endParaRPr lang="en-US" sz="3200" dirty="0">
              <a:solidFill>
                <a:schemeClr val="tx2"/>
              </a:solidFill>
            </a:endParaRPr>
          </a:p>
        </p:txBody>
      </p:sp>
    </p:spTree>
    <p:extLst>
      <p:ext uri="{BB962C8B-B14F-4D97-AF65-F5344CB8AC3E}">
        <p14:creationId xmlns:p14="http://schemas.microsoft.com/office/powerpoint/2010/main" val="337110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pPr>
              <a:lnSpc>
                <a:spcPct val="100000"/>
              </a:lnSpc>
            </a:pPr>
            <a:r>
              <a:rPr lang="en-US" dirty="0"/>
              <a:t>#3: TIPP Skills</a:t>
            </a:r>
            <a:br>
              <a:rPr lang="en-US" dirty="0"/>
            </a:br>
            <a:r>
              <a:rPr lang="en-US" dirty="0"/>
              <a:t>Reduce Extreme Emotion Fast</a:t>
            </a:r>
          </a:p>
        </p:txBody>
      </p:sp>
      <p:sp>
        <p:nvSpPr>
          <p:cNvPr id="3" name="Content Placeholder 2"/>
          <p:cNvSpPr>
            <a:spLocks noGrp="1"/>
          </p:cNvSpPr>
          <p:nvPr>
            <p:ph sz="half" idx="1"/>
          </p:nvPr>
        </p:nvSpPr>
        <p:spPr>
          <a:xfrm>
            <a:off x="182878" y="1565753"/>
            <a:ext cx="5318511" cy="5292247"/>
          </a:xfrm>
        </p:spPr>
        <p:txBody>
          <a:bodyPr>
            <a:noAutofit/>
          </a:bodyPr>
          <a:lstStyle/>
          <a:p>
            <a:pPr>
              <a:spcBef>
                <a:spcPts val="600"/>
              </a:spcBef>
            </a:pPr>
            <a:r>
              <a:rPr lang="en-US" sz="1900" b="1" dirty="0"/>
              <a:t>Temperature: </a:t>
            </a:r>
            <a:r>
              <a:rPr lang="en-US" sz="1900" dirty="0"/>
              <a:t>splash cold water on your face; hold a bag of ice over your eyes and cheeks for 30 seconds; hold an ice cube in your hand; hold your breath and put your face in bowl of cold water. </a:t>
            </a:r>
          </a:p>
          <a:p>
            <a:pPr>
              <a:spcBef>
                <a:spcPts val="600"/>
              </a:spcBef>
            </a:pPr>
            <a:r>
              <a:rPr lang="en-US" sz="1900" b="1" dirty="0"/>
              <a:t>Intense Exercise</a:t>
            </a:r>
            <a:r>
              <a:rPr lang="en-US" sz="1900" dirty="0"/>
              <a:t>: run up and down stairs, walk fast, do jumping jacks, play basketball; lift weights. </a:t>
            </a:r>
          </a:p>
          <a:p>
            <a:pPr>
              <a:spcBef>
                <a:spcPts val="600"/>
              </a:spcBef>
            </a:pPr>
            <a:r>
              <a:rPr lang="en-US" sz="1900" b="1" dirty="0"/>
              <a:t>Paced Breathing: </a:t>
            </a:r>
            <a:r>
              <a:rPr lang="en-US" sz="1900" dirty="0"/>
              <a:t>Breathing deeply into your belly—Inhale five seconds, then exhale seven seconds (breathe out longer than in)</a:t>
            </a:r>
          </a:p>
          <a:p>
            <a:pPr>
              <a:spcBef>
                <a:spcPts val="600"/>
              </a:spcBef>
            </a:pPr>
            <a:r>
              <a:rPr lang="en-US" sz="1900" b="1" dirty="0"/>
              <a:t>Paired Muscle Relaxation: </a:t>
            </a:r>
            <a:r>
              <a:rPr lang="en-US" sz="1900" dirty="0"/>
              <a:t>While breathing in deeply, tense groups of body muscles, notice tension; while breathing out, say “relax” in your mind and let go of the tension.  Repeat with different muscle groups. </a:t>
            </a:r>
          </a:p>
        </p:txBody>
      </p:sp>
      <p:pic>
        <p:nvPicPr>
          <p:cNvPr id="7" name="Content Placeholder 6"/>
          <p:cNvPicPr>
            <a:picLocks noGrp="1" noChangeAspect="1"/>
          </p:cNvPicPr>
          <p:nvPr>
            <p:ph sz="half" idx="2"/>
          </p:nvPr>
        </p:nvPicPr>
        <p:blipFill>
          <a:blip r:embed="rId3"/>
          <a:srcRect l="8576" r="8576"/>
          <a:stretch>
            <a:fillRect/>
          </a:stretch>
        </p:blipFill>
        <p:spPr>
          <a:xfrm>
            <a:off x="5717032" y="2045820"/>
            <a:ext cx="3134496" cy="3782772"/>
          </a:xfrm>
        </p:spPr>
      </p:pic>
    </p:spTree>
    <p:extLst>
      <p:ext uri="{BB962C8B-B14F-4D97-AF65-F5344CB8AC3E}">
        <p14:creationId xmlns:p14="http://schemas.microsoft.com/office/powerpoint/2010/main" val="50668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Self-Soothing/Relaxation Plan and TIPP Skill/s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1.</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a:p>
            <a:pPr marL="0" indent="0">
              <a:buNone/>
            </a:pPr>
            <a:r>
              <a:rPr lang="en-US" dirty="0"/>
              <a:t>6.</a:t>
            </a:r>
          </a:p>
          <a:p>
            <a:pPr marL="0" indent="0">
              <a:buNone/>
            </a:pPr>
            <a:r>
              <a:rPr lang="en-US" dirty="0"/>
              <a:t>7.</a:t>
            </a:r>
          </a:p>
        </p:txBody>
      </p:sp>
    </p:spTree>
    <p:extLst>
      <p:ext uri="{BB962C8B-B14F-4D97-AF65-F5344CB8AC3E}">
        <p14:creationId xmlns:p14="http://schemas.microsoft.com/office/powerpoint/2010/main" val="138580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pPr>
              <a:lnSpc>
                <a:spcPct val="100000"/>
              </a:lnSpc>
            </a:pPr>
            <a:r>
              <a:rPr lang="en-US" sz="4800" b="1" dirty="0"/>
              <a:t>#4: ACCEPTS Skills</a:t>
            </a:r>
            <a:br>
              <a:rPr lang="en-US" sz="4800" b="1" dirty="0"/>
            </a:br>
            <a:r>
              <a:rPr lang="en-US" sz="4000" b="1" dirty="0"/>
              <a:t>Tolerate Distress by Refocusing</a:t>
            </a:r>
            <a:endParaRPr lang="en-US" sz="4000" dirty="0">
              <a:highlight>
                <a:srgbClr val="FFFF00"/>
              </a:highlight>
            </a:endParaRPr>
          </a:p>
        </p:txBody>
      </p:sp>
      <p:sp>
        <p:nvSpPr>
          <p:cNvPr id="4" name="Pentagon 3"/>
          <p:cNvSpPr/>
          <p:nvPr/>
        </p:nvSpPr>
        <p:spPr>
          <a:xfrm>
            <a:off x="928035" y="1591951"/>
            <a:ext cx="7434914" cy="783061"/>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4000" dirty="0"/>
              <a:t>A	</a:t>
            </a:r>
            <a:r>
              <a:rPr lang="en-US" sz="3600" dirty="0"/>
              <a:t>Activities </a:t>
            </a:r>
          </a:p>
        </p:txBody>
      </p:sp>
      <p:sp>
        <p:nvSpPr>
          <p:cNvPr id="5" name="Pentagon 4"/>
          <p:cNvSpPr/>
          <p:nvPr/>
        </p:nvSpPr>
        <p:spPr>
          <a:xfrm>
            <a:off x="928035" y="2560358"/>
            <a:ext cx="7434914" cy="484632"/>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4000" dirty="0"/>
              <a:t>C	</a:t>
            </a:r>
            <a:r>
              <a:rPr lang="en-US" sz="3600" dirty="0"/>
              <a:t>Contribute</a:t>
            </a:r>
          </a:p>
        </p:txBody>
      </p:sp>
      <p:sp>
        <p:nvSpPr>
          <p:cNvPr id="6" name="Pentagon 5"/>
          <p:cNvSpPr/>
          <p:nvPr/>
        </p:nvSpPr>
        <p:spPr>
          <a:xfrm>
            <a:off x="928035" y="3230336"/>
            <a:ext cx="7434914" cy="55541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4000" dirty="0"/>
              <a:t>C	</a:t>
            </a:r>
            <a:r>
              <a:rPr lang="en-US" sz="3600" dirty="0"/>
              <a:t>Comparison/perspective</a:t>
            </a:r>
          </a:p>
        </p:txBody>
      </p:sp>
      <p:sp>
        <p:nvSpPr>
          <p:cNvPr id="7" name="Pentagon 6"/>
          <p:cNvSpPr/>
          <p:nvPr/>
        </p:nvSpPr>
        <p:spPr>
          <a:xfrm>
            <a:off x="928035" y="3971092"/>
            <a:ext cx="7434914" cy="4846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E	</a:t>
            </a:r>
            <a:r>
              <a:rPr lang="en-US" sz="3600" dirty="0"/>
              <a:t>Emotion (opposite)</a:t>
            </a:r>
          </a:p>
        </p:txBody>
      </p:sp>
      <p:sp>
        <p:nvSpPr>
          <p:cNvPr id="8" name="Pentagon 7"/>
          <p:cNvSpPr/>
          <p:nvPr/>
        </p:nvSpPr>
        <p:spPr>
          <a:xfrm>
            <a:off x="928035" y="4641070"/>
            <a:ext cx="7434914" cy="48463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4000" dirty="0"/>
              <a:t>P	</a:t>
            </a:r>
            <a:r>
              <a:rPr lang="en-US" sz="3600" dirty="0"/>
              <a:t>Push Away/shift attention</a:t>
            </a:r>
          </a:p>
        </p:txBody>
      </p:sp>
      <p:sp>
        <p:nvSpPr>
          <p:cNvPr id="9" name="Pentagon 8"/>
          <p:cNvSpPr/>
          <p:nvPr/>
        </p:nvSpPr>
        <p:spPr>
          <a:xfrm>
            <a:off x="928035" y="5311048"/>
            <a:ext cx="7434914" cy="484632"/>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4000" dirty="0"/>
              <a:t>T	</a:t>
            </a:r>
            <a:r>
              <a:rPr lang="en-US" sz="3600" dirty="0"/>
              <a:t>Thoughts</a:t>
            </a:r>
          </a:p>
        </p:txBody>
      </p:sp>
      <p:sp>
        <p:nvSpPr>
          <p:cNvPr id="10" name="Pentagon 9"/>
          <p:cNvSpPr/>
          <p:nvPr/>
        </p:nvSpPr>
        <p:spPr>
          <a:xfrm>
            <a:off x="928035" y="5981027"/>
            <a:ext cx="7434914" cy="4846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S	</a:t>
            </a:r>
            <a:r>
              <a:rPr lang="en-US" sz="3600" dirty="0"/>
              <a:t>Sensation</a:t>
            </a:r>
          </a:p>
        </p:txBody>
      </p:sp>
    </p:spTree>
    <p:extLst>
      <p:ext uri="{BB962C8B-B14F-4D97-AF65-F5344CB8AC3E}">
        <p14:creationId xmlns:p14="http://schemas.microsoft.com/office/powerpoint/2010/main" val="270079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854" y="165641"/>
            <a:ext cx="4160128" cy="4233049"/>
          </a:xfrm>
        </p:spPr>
        <p:txBody>
          <a:bodyPr/>
          <a:lstStyle/>
          <a:p>
            <a:br>
              <a:rPr lang="en-US" b="1" dirty="0"/>
            </a:br>
            <a:br>
              <a:rPr lang="en-US" b="1" dirty="0"/>
            </a:br>
            <a:br>
              <a:rPr lang="en-US" b="1" dirty="0"/>
            </a:br>
            <a:br>
              <a:rPr lang="en-US" b="1" dirty="0"/>
            </a:br>
            <a:br>
              <a:rPr lang="en-US" b="1" dirty="0"/>
            </a:br>
            <a:br>
              <a:rPr lang="en-US" b="1" dirty="0"/>
            </a:br>
            <a:br>
              <a:rPr lang="en-US" b="1" dirty="0"/>
            </a:br>
            <a:br>
              <a:rPr lang="en-US" b="1" dirty="0"/>
            </a:br>
            <a:endParaRPr lang="en-US" dirty="0"/>
          </a:p>
        </p:txBody>
      </p:sp>
      <p:sp>
        <p:nvSpPr>
          <p:cNvPr id="8" name="Content Placeholder 7"/>
          <p:cNvSpPr>
            <a:spLocks noGrp="1"/>
          </p:cNvSpPr>
          <p:nvPr>
            <p:ph idx="1"/>
          </p:nvPr>
        </p:nvSpPr>
        <p:spPr>
          <a:xfrm>
            <a:off x="4515577" y="190604"/>
            <a:ext cx="4499569" cy="6224263"/>
          </a:xfrm>
        </p:spPr>
        <p:txBody>
          <a:bodyPr>
            <a:normAutofit fontScale="40000" lnSpcReduction="20000"/>
          </a:bodyPr>
          <a:lstStyle/>
          <a:p>
            <a:pPr>
              <a:lnSpc>
                <a:spcPct val="120000"/>
              </a:lnSpc>
              <a:spcBef>
                <a:spcPts val="1200"/>
              </a:spcBef>
            </a:pPr>
            <a:r>
              <a:rPr lang="en-US" sz="4900" b="1" dirty="0"/>
              <a:t>Activities: </a:t>
            </a:r>
            <a:r>
              <a:rPr lang="en-US" sz="4900" dirty="0"/>
              <a:t>pleasurable—take a walk, listen to music, play game or sports; do basic tasks—work on homework, clean.</a:t>
            </a:r>
          </a:p>
          <a:p>
            <a:pPr>
              <a:lnSpc>
                <a:spcPct val="120000"/>
              </a:lnSpc>
              <a:spcBef>
                <a:spcPts val="1200"/>
              </a:spcBef>
            </a:pPr>
            <a:r>
              <a:rPr lang="en-US" sz="4900" dirty="0"/>
              <a:t>Pay attention to others/</a:t>
            </a:r>
            <a:r>
              <a:rPr lang="en-US" sz="4900" b="1" dirty="0"/>
              <a:t>Contribute: </a:t>
            </a:r>
            <a:r>
              <a:rPr lang="en-US" sz="4900" dirty="0"/>
              <a:t>do something nice for someone, express gratitude or thank someone.</a:t>
            </a:r>
          </a:p>
          <a:p>
            <a:pPr>
              <a:lnSpc>
                <a:spcPct val="120000"/>
              </a:lnSpc>
              <a:spcBef>
                <a:spcPts val="1200"/>
              </a:spcBef>
            </a:pPr>
            <a:r>
              <a:rPr lang="en-US" sz="4900" b="1" dirty="0"/>
              <a:t>Comparison/</a:t>
            </a:r>
            <a:r>
              <a:rPr lang="en-US" sz="4900" dirty="0"/>
              <a:t>Perspective</a:t>
            </a:r>
            <a:r>
              <a:rPr lang="en-US" sz="4900" b="1" dirty="0"/>
              <a:t>: </a:t>
            </a:r>
            <a:r>
              <a:rPr lang="en-US" sz="4900" dirty="0"/>
              <a:t>Recall a time you got through an even harder situation or identify a way in which life is still okay despite pain. You can also compare your situation to others who might be less fortunate.</a:t>
            </a:r>
            <a:endParaRPr lang="en-US" sz="4900" b="1" dirty="0"/>
          </a:p>
          <a:p>
            <a:pPr>
              <a:lnSpc>
                <a:spcPct val="120000"/>
              </a:lnSpc>
              <a:spcBef>
                <a:spcPts val="1200"/>
              </a:spcBef>
            </a:pPr>
            <a:r>
              <a:rPr lang="en-US" sz="4900" dirty="0"/>
              <a:t>Opposite </a:t>
            </a:r>
            <a:r>
              <a:rPr lang="en-US" sz="4900" b="1" dirty="0"/>
              <a:t>Emotion: </a:t>
            </a:r>
            <a:r>
              <a:rPr lang="en-US" sz="4900" dirty="0"/>
              <a:t>You can shift emotions by engaging in an activity that pulls the opposite emotion: do deep breathing when anxious; look at cute puppies online when sad.</a:t>
            </a:r>
            <a:endParaRPr lang="en-US" sz="4900" b="1" dirty="0"/>
          </a:p>
          <a:p>
            <a:pPr marL="0" indent="0">
              <a:lnSpc>
                <a:spcPct val="120000"/>
              </a:lnSpc>
              <a:spcBef>
                <a:spcPts val="1200"/>
              </a:spcBef>
              <a:buNone/>
            </a:pPr>
            <a:endParaRPr lang="en-US" dirty="0"/>
          </a:p>
        </p:txBody>
      </p:sp>
      <p:sp>
        <p:nvSpPr>
          <p:cNvPr id="6" name="Content Placeholder 5"/>
          <p:cNvSpPr>
            <a:spLocks noGrp="1"/>
          </p:cNvSpPr>
          <p:nvPr>
            <p:ph type="body" sz="half" idx="2"/>
          </p:nvPr>
        </p:nvSpPr>
        <p:spPr>
          <a:xfrm>
            <a:off x="221003" y="190605"/>
            <a:ext cx="3832963" cy="1989887"/>
          </a:xfrm>
        </p:spPr>
        <p:txBody>
          <a:bodyPr>
            <a:normAutofit/>
          </a:bodyPr>
          <a:lstStyle/>
          <a:p>
            <a:pPr>
              <a:spcBef>
                <a:spcPts val="0"/>
              </a:spcBef>
            </a:pPr>
            <a:r>
              <a:rPr lang="en-US" sz="4400" b="1" dirty="0"/>
              <a:t>#4: ACCE</a:t>
            </a:r>
            <a:r>
              <a:rPr lang="en-US" sz="4400" dirty="0"/>
              <a:t>PTS</a:t>
            </a:r>
          </a:p>
          <a:p>
            <a:pPr>
              <a:spcBef>
                <a:spcPts val="0"/>
              </a:spcBef>
            </a:pPr>
            <a:r>
              <a:rPr lang="en-US" sz="3200" b="1" dirty="0"/>
              <a:t>Tolerate Distress By Refocusing</a:t>
            </a:r>
          </a:p>
        </p:txBody>
      </p:sp>
      <p:pic>
        <p:nvPicPr>
          <p:cNvPr id="2" name="Picture 1"/>
          <p:cNvPicPr>
            <a:picLocks noChangeAspect="1"/>
          </p:cNvPicPr>
          <p:nvPr/>
        </p:nvPicPr>
        <p:blipFill>
          <a:blip r:embed="rId3"/>
          <a:stretch>
            <a:fillRect/>
          </a:stretch>
        </p:blipFill>
        <p:spPr>
          <a:xfrm>
            <a:off x="358346" y="2577027"/>
            <a:ext cx="3361038" cy="2958800"/>
          </a:xfrm>
          <a:prstGeom prst="rect">
            <a:avLst/>
          </a:prstGeom>
        </p:spPr>
      </p:pic>
      <p:sp>
        <p:nvSpPr>
          <p:cNvPr id="3" name="TextBox 2">
            <a:extLst>
              <a:ext uri="{FF2B5EF4-FFF2-40B4-BE49-F238E27FC236}">
                <a16:creationId xmlns:a16="http://schemas.microsoft.com/office/drawing/2014/main" id="{C288CA7D-C613-EB42-9D1B-23EA68D8A844}"/>
              </a:ext>
            </a:extLst>
          </p:cNvPr>
          <p:cNvSpPr txBox="1"/>
          <p:nvPr/>
        </p:nvSpPr>
        <p:spPr>
          <a:xfrm>
            <a:off x="4146115" y="6150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2431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1940-F863-AA41-9D53-1FC7A409AC20}"/>
              </a:ext>
            </a:extLst>
          </p:cNvPr>
          <p:cNvSpPr>
            <a:spLocks noGrp="1"/>
          </p:cNvSpPr>
          <p:nvPr>
            <p:ph type="title"/>
          </p:nvPr>
        </p:nvSpPr>
        <p:spPr>
          <a:xfrm>
            <a:off x="180602" y="493224"/>
            <a:ext cx="3612776" cy="1971007"/>
          </a:xfrm>
        </p:spPr>
        <p:txBody>
          <a:bodyPr/>
          <a:lstStyle/>
          <a:p>
            <a:r>
              <a:rPr lang="en-US" sz="4800" b="1" dirty="0"/>
              <a:t>#4: </a:t>
            </a:r>
            <a:r>
              <a:rPr lang="en-US" sz="4800" dirty="0"/>
              <a:t>ACCE</a:t>
            </a:r>
            <a:r>
              <a:rPr lang="en-US" sz="4800" b="1" dirty="0"/>
              <a:t>PTS</a:t>
            </a:r>
            <a:br>
              <a:rPr lang="en-US" sz="4800" b="1" dirty="0"/>
            </a:br>
            <a:r>
              <a:rPr lang="en-US" b="1" dirty="0"/>
              <a:t>Tolerate Distress By Refocusing</a:t>
            </a:r>
            <a:endParaRPr lang="en-US" dirty="0"/>
          </a:p>
        </p:txBody>
      </p:sp>
      <p:sp>
        <p:nvSpPr>
          <p:cNvPr id="3" name="Content Placeholder 2">
            <a:extLst>
              <a:ext uri="{FF2B5EF4-FFF2-40B4-BE49-F238E27FC236}">
                <a16:creationId xmlns:a16="http://schemas.microsoft.com/office/drawing/2014/main" id="{6080C753-F32F-2045-9A98-FF789AACD671}"/>
              </a:ext>
            </a:extLst>
          </p:cNvPr>
          <p:cNvSpPr>
            <a:spLocks noGrp="1"/>
          </p:cNvSpPr>
          <p:nvPr>
            <p:ph idx="1"/>
          </p:nvPr>
        </p:nvSpPr>
        <p:spPr>
          <a:xfrm>
            <a:off x="4572000" y="239151"/>
            <a:ext cx="4391398" cy="6274191"/>
          </a:xfrm>
        </p:spPr>
        <p:txBody>
          <a:bodyPr>
            <a:noAutofit/>
          </a:bodyPr>
          <a:lstStyle/>
          <a:p>
            <a:pPr>
              <a:spcBef>
                <a:spcPts val="600"/>
              </a:spcBef>
            </a:pPr>
            <a:r>
              <a:rPr lang="en-US" sz="2000" b="1" dirty="0"/>
              <a:t>Push Away</a:t>
            </a:r>
            <a:r>
              <a:rPr lang="en-US" sz="2000" dirty="0"/>
              <a:t>: Helpful to shift your attention </a:t>
            </a:r>
            <a:r>
              <a:rPr lang="en-US" sz="2000" b="1" dirty="0"/>
              <a:t>away</a:t>
            </a:r>
            <a:r>
              <a:rPr lang="en-US" sz="2000" dirty="0"/>
              <a:t> from a problem that you can’t deal with in the moment—you can come back to it later. Refocus by singing a song, describing what you see outside, engaging in an activity.</a:t>
            </a:r>
          </a:p>
          <a:p>
            <a:pPr>
              <a:spcBef>
                <a:spcPts val="600"/>
              </a:spcBef>
            </a:pPr>
            <a:r>
              <a:rPr lang="en-US" sz="2000" b="1" dirty="0"/>
              <a:t>Thoughts</a:t>
            </a:r>
            <a:r>
              <a:rPr lang="en-US" sz="2000" dirty="0"/>
              <a:t>—refocus your mind by counting something: your breath, letters in friends’ names, add/subtract by sevens, doing crossword.</a:t>
            </a:r>
          </a:p>
          <a:p>
            <a:pPr>
              <a:spcBef>
                <a:spcPts val="600"/>
              </a:spcBef>
            </a:pPr>
            <a:r>
              <a:rPr lang="en-US" sz="2000" b="1" dirty="0"/>
              <a:t>Sensation: </a:t>
            </a:r>
            <a:r>
              <a:rPr lang="en-US" sz="2000" dirty="0"/>
              <a:t>Use Five senses discussed earlier to self-soothe.  Know you can also LEAVE the situation/remove yourself from sensations that are triggering (e.g., seeing or hearing person you’re upset with—take a personal time out to center yourself)</a:t>
            </a:r>
          </a:p>
          <a:p>
            <a:pPr>
              <a:spcBef>
                <a:spcPts val="600"/>
              </a:spcBef>
            </a:pPr>
            <a:endParaRPr lang="en-US" sz="2000" dirty="0"/>
          </a:p>
        </p:txBody>
      </p:sp>
      <p:pic>
        <p:nvPicPr>
          <p:cNvPr id="3074" name="Picture 2" descr="Unwanted Intrusive Thoughts | Anxiety and Depression Association of  America, ADAA">
            <a:extLst>
              <a:ext uri="{FF2B5EF4-FFF2-40B4-BE49-F238E27FC236}">
                <a16:creationId xmlns:a16="http://schemas.microsoft.com/office/drawing/2014/main" id="{2F238898-2B1C-3241-AFD6-7AB3CF0BD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2" y="2665708"/>
            <a:ext cx="381317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9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pPr>
              <a:lnSpc>
                <a:spcPct val="100000"/>
              </a:lnSpc>
            </a:pPr>
            <a:r>
              <a:rPr lang="en-US" sz="4800" dirty="0"/>
              <a:t>My ACCEPTS (Refocusing) Plan:</a:t>
            </a:r>
            <a:br>
              <a:rPr lang="en-US" dirty="0"/>
            </a:br>
            <a:r>
              <a:rPr lang="en-US" sz="2800" dirty="0"/>
              <a:t>Next time I’m Feeling Overwhelmed and Distressed, I will…</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1.</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a:p>
            <a:pPr marL="0" indent="0">
              <a:buNone/>
            </a:pPr>
            <a:r>
              <a:rPr lang="en-US" dirty="0"/>
              <a:t>6.</a:t>
            </a:r>
          </a:p>
          <a:p>
            <a:pPr marL="0" indent="0">
              <a:buNone/>
            </a:pPr>
            <a:r>
              <a:rPr lang="en-US" dirty="0"/>
              <a:t>7.</a:t>
            </a:r>
          </a:p>
        </p:txBody>
      </p:sp>
    </p:spTree>
    <p:extLst>
      <p:ext uri="{BB962C8B-B14F-4D97-AF65-F5344CB8AC3E}">
        <p14:creationId xmlns:p14="http://schemas.microsoft.com/office/powerpoint/2010/main" val="332060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sz="4800" b="1" dirty="0"/>
              <a:t>#5: IMPROVE the Moment Skills</a:t>
            </a:r>
            <a:endParaRPr lang="en-US" sz="4800" dirty="0">
              <a:highlight>
                <a:srgbClr val="FFFF00"/>
              </a:highlight>
            </a:endParaRPr>
          </a:p>
        </p:txBody>
      </p:sp>
      <p:sp>
        <p:nvSpPr>
          <p:cNvPr id="4" name="Pentagon 3"/>
          <p:cNvSpPr/>
          <p:nvPr/>
        </p:nvSpPr>
        <p:spPr>
          <a:xfrm>
            <a:off x="928035" y="1890380"/>
            <a:ext cx="7434914" cy="484632"/>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4000" dirty="0"/>
              <a:t>I	</a:t>
            </a:r>
            <a:r>
              <a:rPr lang="en-US" sz="3600" dirty="0"/>
              <a:t>IMAGERY</a:t>
            </a:r>
          </a:p>
        </p:txBody>
      </p:sp>
      <p:sp>
        <p:nvSpPr>
          <p:cNvPr id="5" name="Pentagon 4"/>
          <p:cNvSpPr/>
          <p:nvPr/>
        </p:nvSpPr>
        <p:spPr>
          <a:xfrm>
            <a:off x="928035" y="2587511"/>
            <a:ext cx="7434914" cy="484632"/>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4000" dirty="0"/>
              <a:t>M	</a:t>
            </a:r>
            <a:r>
              <a:rPr lang="en-US" sz="3600" dirty="0"/>
              <a:t>MEANING</a:t>
            </a:r>
          </a:p>
        </p:txBody>
      </p:sp>
      <p:sp>
        <p:nvSpPr>
          <p:cNvPr id="6" name="Pentagon 5"/>
          <p:cNvSpPr/>
          <p:nvPr/>
        </p:nvSpPr>
        <p:spPr>
          <a:xfrm>
            <a:off x="928035" y="3284642"/>
            <a:ext cx="7434914" cy="48463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4000" dirty="0"/>
              <a:t>P	</a:t>
            </a:r>
            <a:r>
              <a:rPr lang="en-US" sz="3600" dirty="0"/>
              <a:t>PRAYER/HIGHER POWER</a:t>
            </a:r>
          </a:p>
        </p:txBody>
      </p:sp>
      <p:sp>
        <p:nvSpPr>
          <p:cNvPr id="7" name="Pentagon 6"/>
          <p:cNvSpPr/>
          <p:nvPr/>
        </p:nvSpPr>
        <p:spPr>
          <a:xfrm>
            <a:off x="928035" y="3981773"/>
            <a:ext cx="7434914" cy="4846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R	</a:t>
            </a:r>
            <a:r>
              <a:rPr lang="en-US" sz="3600" dirty="0"/>
              <a:t>RELAXATION</a:t>
            </a:r>
          </a:p>
        </p:txBody>
      </p:sp>
      <p:sp>
        <p:nvSpPr>
          <p:cNvPr id="8" name="Pentagon 7"/>
          <p:cNvSpPr/>
          <p:nvPr/>
        </p:nvSpPr>
        <p:spPr>
          <a:xfrm>
            <a:off x="928035" y="4678904"/>
            <a:ext cx="7434914" cy="48463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4000" dirty="0"/>
              <a:t>O	</a:t>
            </a:r>
            <a:r>
              <a:rPr lang="en-US" sz="3600" dirty="0"/>
              <a:t>ONE THING IN THE MOMENT</a:t>
            </a:r>
          </a:p>
        </p:txBody>
      </p:sp>
      <p:sp>
        <p:nvSpPr>
          <p:cNvPr id="9" name="Pentagon 8"/>
          <p:cNvSpPr/>
          <p:nvPr/>
        </p:nvSpPr>
        <p:spPr>
          <a:xfrm>
            <a:off x="928035" y="5376035"/>
            <a:ext cx="7434914" cy="484632"/>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4000" dirty="0"/>
              <a:t>V	</a:t>
            </a:r>
            <a:r>
              <a:rPr lang="en-US" sz="3600" dirty="0"/>
              <a:t>VALUES</a:t>
            </a:r>
          </a:p>
        </p:txBody>
      </p:sp>
      <p:sp>
        <p:nvSpPr>
          <p:cNvPr id="10" name="Pentagon 9"/>
          <p:cNvSpPr/>
          <p:nvPr/>
        </p:nvSpPr>
        <p:spPr>
          <a:xfrm>
            <a:off x="928035" y="6073168"/>
            <a:ext cx="7434914" cy="4846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E	</a:t>
            </a:r>
            <a:r>
              <a:rPr lang="en-US" sz="3600" dirty="0"/>
              <a:t>ENCOURAGEMENT</a:t>
            </a:r>
          </a:p>
        </p:txBody>
      </p:sp>
    </p:spTree>
    <p:extLst>
      <p:ext uri="{BB962C8B-B14F-4D97-AF65-F5344CB8AC3E}">
        <p14:creationId xmlns:p14="http://schemas.microsoft.com/office/powerpoint/2010/main" val="10361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424065"/>
          </a:xfrm>
        </p:spPr>
        <p:txBody>
          <a:bodyPr/>
          <a:lstStyle/>
          <a:p>
            <a:pPr>
              <a:lnSpc>
                <a:spcPct val="100000"/>
              </a:lnSpc>
            </a:pPr>
            <a:r>
              <a:rPr lang="en-US" dirty="0"/>
              <a:t>Why This Webinar Now? </a:t>
            </a:r>
            <a:br>
              <a:rPr lang="en-US" dirty="0"/>
            </a:br>
            <a:r>
              <a:rPr lang="en-US" dirty="0"/>
              <a:t>Objectives</a:t>
            </a:r>
          </a:p>
        </p:txBody>
      </p:sp>
      <p:sp>
        <p:nvSpPr>
          <p:cNvPr id="7" name="Content Placeholder 6"/>
          <p:cNvSpPr>
            <a:spLocks noGrp="1"/>
          </p:cNvSpPr>
          <p:nvPr>
            <p:ph sz="half" idx="2"/>
          </p:nvPr>
        </p:nvSpPr>
        <p:spPr>
          <a:xfrm>
            <a:off x="488515" y="1649899"/>
            <a:ext cx="3854885" cy="4788480"/>
          </a:xfrm>
        </p:spPr>
        <p:txBody>
          <a:bodyPr>
            <a:normAutofit/>
          </a:bodyPr>
          <a:lstStyle/>
          <a:p>
            <a:pPr>
              <a:spcBef>
                <a:spcPts val="600"/>
              </a:spcBef>
              <a:buFont typeface="Arial" panose="020B0604020202020204" pitchFamily="34" charset="0"/>
              <a:buChar char="•"/>
            </a:pPr>
            <a:r>
              <a:rPr lang="en-US" dirty="0"/>
              <a:t>Understand the concept of “Wise Mind”</a:t>
            </a:r>
          </a:p>
          <a:p>
            <a:pPr>
              <a:spcBef>
                <a:spcPts val="600"/>
              </a:spcBef>
              <a:buFont typeface="Arial" panose="020B0604020202020204" pitchFamily="34" charset="0"/>
              <a:buChar char="•"/>
            </a:pPr>
            <a:r>
              <a:rPr lang="en-US" dirty="0"/>
              <a:t>Identify two self-soothing skills</a:t>
            </a:r>
          </a:p>
          <a:p>
            <a:pPr>
              <a:spcBef>
                <a:spcPts val="600"/>
              </a:spcBef>
              <a:buFont typeface="Arial" panose="020B0604020202020204" pitchFamily="34" charset="0"/>
              <a:buChar char="•"/>
            </a:pPr>
            <a:r>
              <a:rPr lang="en-US" dirty="0"/>
              <a:t>Name one thing you can do to “reset your system”  (TIPP) </a:t>
            </a:r>
          </a:p>
          <a:p>
            <a:pPr>
              <a:spcBef>
                <a:spcPts val="600"/>
              </a:spcBef>
              <a:buFont typeface="Arial" panose="020B0604020202020204" pitchFamily="34" charset="0"/>
              <a:buChar char="•"/>
            </a:pPr>
            <a:r>
              <a:rPr lang="en-US" dirty="0"/>
              <a:t>Identify one healthy distraction/refocusing (ACCEPTS) skill</a:t>
            </a:r>
          </a:p>
          <a:p>
            <a:pPr>
              <a:spcBef>
                <a:spcPts val="600"/>
              </a:spcBef>
              <a:buFont typeface="Arial" panose="020B0604020202020204" pitchFamily="34" charset="0"/>
              <a:buChar char="•"/>
            </a:pPr>
            <a:r>
              <a:rPr lang="en-US" dirty="0"/>
              <a:t>List one IMPROVE the moment skill</a:t>
            </a:r>
          </a:p>
          <a:p>
            <a:pPr>
              <a:spcBef>
                <a:spcPts val="600"/>
              </a:spcBef>
              <a:buFont typeface="Arial" panose="020B0604020202020204" pitchFamily="34" charset="0"/>
              <a:buChar char="•"/>
            </a:pPr>
            <a:endParaRPr lang="en-US" dirty="0"/>
          </a:p>
          <a:p>
            <a:pPr>
              <a:spcBef>
                <a:spcPts val="600"/>
              </a:spcBef>
            </a:pPr>
            <a:endParaRPr lang="en-US" dirty="0"/>
          </a:p>
          <a:p>
            <a:pPr marL="0" indent="0">
              <a:spcBef>
                <a:spcPts val="600"/>
              </a:spcBef>
              <a:buNone/>
            </a:pPr>
            <a:endParaRPr lang="en-US" dirty="0"/>
          </a:p>
          <a:p>
            <a:pPr>
              <a:spcBef>
                <a:spcPts val="600"/>
              </a:spcBef>
            </a:pPr>
            <a:endParaRPr lang="en-US" dirty="0"/>
          </a:p>
        </p:txBody>
      </p:sp>
      <p:sp>
        <p:nvSpPr>
          <p:cNvPr id="8" name="Text Placeholder 7"/>
          <p:cNvSpPr>
            <a:spLocks noGrp="1"/>
          </p:cNvSpPr>
          <p:nvPr>
            <p:ph type="body" sz="quarter" idx="3"/>
          </p:nvPr>
        </p:nvSpPr>
        <p:spPr>
          <a:xfrm>
            <a:off x="4766048" y="1649898"/>
            <a:ext cx="3566160" cy="639762"/>
          </a:xfrm>
        </p:spPr>
        <p:txBody>
          <a:bodyPr/>
          <a:lstStyle/>
          <a:p>
            <a:endParaRPr lang="en-US" dirty="0"/>
          </a:p>
        </p:txBody>
      </p:sp>
      <p:pic>
        <p:nvPicPr>
          <p:cNvPr id="1028" name="Picture 4" descr="Zen Radio | Relaxation &amp; Meditation Music">
            <a:extLst>
              <a:ext uri="{FF2B5EF4-FFF2-40B4-BE49-F238E27FC236}">
                <a16:creationId xmlns:a16="http://schemas.microsoft.com/office/drawing/2014/main" id="{443DABD8-5F7B-194A-AE28-3D711F55982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66048" y="1649898"/>
            <a:ext cx="4165010" cy="4788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E0BED6-9486-AD4C-A184-B09EAFABFB63}"/>
              </a:ext>
            </a:extLst>
          </p:cNvPr>
          <p:cNvSpPr txBox="1"/>
          <p:nvPr/>
        </p:nvSpPr>
        <p:spPr>
          <a:xfrm>
            <a:off x="2928551" y="7290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68068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for Imagery</a:t>
            </a:r>
          </a:p>
        </p:txBody>
      </p:sp>
      <p:pic>
        <p:nvPicPr>
          <p:cNvPr id="6" name="Content Placeholder 5"/>
          <p:cNvPicPr>
            <a:picLocks noGrp="1" noChangeAspect="1"/>
          </p:cNvPicPr>
          <p:nvPr>
            <p:ph sz="half" idx="1"/>
          </p:nvPr>
        </p:nvPicPr>
        <p:blipFill>
          <a:blip r:embed="rId3"/>
          <a:srcRect l="21935" r="21935"/>
          <a:stretch>
            <a:fillRect/>
          </a:stretch>
        </p:blipFill>
        <p:spPr>
          <a:xfrm>
            <a:off x="237067" y="1774825"/>
            <a:ext cx="4121255" cy="4303713"/>
          </a:xfrm>
        </p:spPr>
      </p:pic>
      <p:sp>
        <p:nvSpPr>
          <p:cNvPr id="5" name="Content Placeholder 4"/>
          <p:cNvSpPr>
            <a:spLocks noGrp="1"/>
          </p:cNvSpPr>
          <p:nvPr>
            <p:ph sz="half" idx="2"/>
          </p:nvPr>
        </p:nvSpPr>
        <p:spPr/>
        <p:txBody>
          <a:bodyPr/>
          <a:lstStyle/>
          <a:p>
            <a:r>
              <a:rPr lang="en-US" dirty="0"/>
              <a:t>Imagine a place where you feel…</a:t>
            </a:r>
          </a:p>
          <a:p>
            <a:pPr lvl="1"/>
            <a:r>
              <a:rPr lang="en-US" dirty="0"/>
              <a:t>Calm</a:t>
            </a:r>
          </a:p>
          <a:p>
            <a:pPr lvl="1"/>
            <a:r>
              <a:rPr lang="en-US" dirty="0"/>
              <a:t>Safe</a:t>
            </a:r>
          </a:p>
          <a:p>
            <a:pPr lvl="1"/>
            <a:r>
              <a:rPr lang="en-US" dirty="0"/>
              <a:t>Happy</a:t>
            </a:r>
          </a:p>
          <a:p>
            <a:pPr lvl="1"/>
            <a:r>
              <a:rPr lang="en-US" dirty="0"/>
              <a:t>Relaxed</a:t>
            </a:r>
          </a:p>
          <a:p>
            <a:pPr lvl="1"/>
            <a:endParaRPr lang="en-US" dirty="0"/>
          </a:p>
          <a:p>
            <a:pPr lvl="1"/>
            <a:r>
              <a:rPr lang="en-US" dirty="0"/>
              <a:t>What do you see, hear, smell, feel/touch, taste?</a:t>
            </a:r>
          </a:p>
        </p:txBody>
      </p:sp>
    </p:spTree>
    <p:extLst>
      <p:ext uri="{BB962C8B-B14F-4D97-AF65-F5344CB8AC3E}">
        <p14:creationId xmlns:p14="http://schemas.microsoft.com/office/powerpoint/2010/main" val="106412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a:t>M is for Meaning</a:t>
            </a:r>
          </a:p>
        </p:txBody>
      </p:sp>
      <p:sp>
        <p:nvSpPr>
          <p:cNvPr id="3" name="Content Placeholder 2"/>
          <p:cNvSpPr>
            <a:spLocks noGrp="1"/>
          </p:cNvSpPr>
          <p:nvPr>
            <p:ph sz="half" idx="1"/>
          </p:nvPr>
        </p:nvSpPr>
        <p:spPr>
          <a:xfrm>
            <a:off x="430626" y="1774825"/>
            <a:ext cx="4141374" cy="4303713"/>
          </a:xfrm>
        </p:spPr>
        <p:txBody>
          <a:bodyPr>
            <a:normAutofit fontScale="92500" lnSpcReduction="10000"/>
          </a:bodyPr>
          <a:lstStyle/>
          <a:p>
            <a:r>
              <a:rPr lang="en-US" dirty="0"/>
              <a:t>Reflect on what you value and what is important to you:</a:t>
            </a:r>
          </a:p>
          <a:p>
            <a:pPr lvl="1"/>
            <a:r>
              <a:rPr lang="en-US" dirty="0"/>
              <a:t>Family</a:t>
            </a:r>
          </a:p>
          <a:p>
            <a:pPr lvl="1"/>
            <a:r>
              <a:rPr lang="en-US" dirty="0"/>
              <a:t>Romantic relationship</a:t>
            </a:r>
          </a:p>
          <a:p>
            <a:pPr lvl="1"/>
            <a:r>
              <a:rPr lang="en-US" dirty="0"/>
              <a:t>Parenting</a:t>
            </a:r>
          </a:p>
          <a:p>
            <a:pPr lvl="1"/>
            <a:r>
              <a:rPr lang="en-US" dirty="0"/>
              <a:t>Friends/social life</a:t>
            </a:r>
          </a:p>
          <a:p>
            <a:pPr lvl="1"/>
            <a:r>
              <a:rPr lang="en-US" dirty="0"/>
              <a:t>Work</a:t>
            </a:r>
          </a:p>
          <a:p>
            <a:pPr lvl="1"/>
            <a:r>
              <a:rPr lang="en-US" dirty="0"/>
              <a:t>Education/training</a:t>
            </a:r>
          </a:p>
          <a:p>
            <a:pPr lvl="1"/>
            <a:r>
              <a:rPr lang="en-US" dirty="0"/>
              <a:t>Recreation/Fun</a:t>
            </a:r>
          </a:p>
          <a:p>
            <a:pPr lvl="1"/>
            <a:r>
              <a:rPr lang="en-US" dirty="0"/>
              <a:t>Spirituality/religion</a:t>
            </a:r>
          </a:p>
          <a:p>
            <a:pPr lvl="1"/>
            <a:r>
              <a:rPr lang="en-US" dirty="0"/>
              <a:t>Citizenship/community</a:t>
            </a:r>
          </a:p>
          <a:p>
            <a:pPr lvl="1"/>
            <a:r>
              <a:rPr lang="en-US" dirty="0"/>
              <a:t>Self Care</a:t>
            </a:r>
          </a:p>
        </p:txBody>
      </p:sp>
      <p:pic>
        <p:nvPicPr>
          <p:cNvPr id="5" name="Content Placeholder 4"/>
          <p:cNvPicPr>
            <a:picLocks noGrp="1" noChangeAspect="1"/>
          </p:cNvPicPr>
          <p:nvPr>
            <p:ph sz="half" idx="2"/>
          </p:nvPr>
        </p:nvPicPr>
        <p:blipFill>
          <a:blip r:embed="rId3"/>
          <a:srcRect l="10233" r="10233"/>
          <a:stretch>
            <a:fillRect/>
          </a:stretch>
        </p:blipFill>
        <p:spPr>
          <a:xfrm>
            <a:off x="4785680" y="1669405"/>
            <a:ext cx="3927694" cy="4740019"/>
          </a:xfrm>
        </p:spPr>
      </p:pic>
    </p:spTree>
    <p:extLst>
      <p:ext uri="{BB962C8B-B14F-4D97-AF65-F5344CB8AC3E}">
        <p14:creationId xmlns:p14="http://schemas.microsoft.com/office/powerpoint/2010/main" val="293179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a:t>P is for Prayer/Spirituality</a:t>
            </a:r>
          </a:p>
        </p:txBody>
      </p:sp>
      <p:sp>
        <p:nvSpPr>
          <p:cNvPr id="3" name="Content Placeholder 2"/>
          <p:cNvSpPr>
            <a:spLocks noGrp="1"/>
          </p:cNvSpPr>
          <p:nvPr>
            <p:ph sz="half" idx="1"/>
          </p:nvPr>
        </p:nvSpPr>
        <p:spPr/>
        <p:txBody>
          <a:bodyPr/>
          <a:lstStyle/>
          <a:p>
            <a:pPr marL="0" indent="0" algn="ctr">
              <a:buNone/>
            </a:pPr>
            <a:endParaRPr lang="en-US" sz="2800" i="1" dirty="0"/>
          </a:p>
          <a:p>
            <a:pPr marL="0" indent="0" algn="ctr">
              <a:buNone/>
            </a:pPr>
            <a:r>
              <a:rPr lang="en-US" sz="2800" i="1" dirty="0"/>
              <a:t>“Sometimes I go about in pity for myself, and all the while a great wind is bearing me across the sky.”</a:t>
            </a:r>
          </a:p>
          <a:p>
            <a:pPr marL="0" indent="0">
              <a:buNone/>
            </a:pPr>
            <a:r>
              <a:rPr lang="en-US" dirty="0"/>
              <a:t>	</a:t>
            </a:r>
            <a:r>
              <a:rPr lang="en-US" i="1" dirty="0"/>
              <a:t>--Ojibwa saying</a:t>
            </a:r>
          </a:p>
        </p:txBody>
      </p:sp>
      <p:pic>
        <p:nvPicPr>
          <p:cNvPr id="7" name="Content Placeholder 6"/>
          <p:cNvPicPr>
            <a:picLocks noGrp="1" noChangeAspect="1"/>
          </p:cNvPicPr>
          <p:nvPr>
            <p:ph sz="half" idx="2"/>
          </p:nvPr>
        </p:nvPicPr>
        <p:blipFill>
          <a:blip r:embed="rId3"/>
          <a:srcRect l="18893" r="18893"/>
          <a:stretch>
            <a:fillRect/>
          </a:stretch>
        </p:blipFill>
        <p:spPr>
          <a:xfrm>
            <a:off x="4766533" y="1774825"/>
            <a:ext cx="4009101" cy="4838263"/>
          </a:xfrm>
        </p:spPr>
      </p:pic>
    </p:spTree>
    <p:extLst>
      <p:ext uri="{BB962C8B-B14F-4D97-AF65-F5344CB8AC3E}">
        <p14:creationId xmlns:p14="http://schemas.microsoft.com/office/powerpoint/2010/main" val="133071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a:t>R is for Relaxation</a:t>
            </a:r>
          </a:p>
        </p:txBody>
      </p:sp>
      <p:sp>
        <p:nvSpPr>
          <p:cNvPr id="5" name="Text Placeholder 4"/>
          <p:cNvSpPr>
            <a:spLocks noGrp="1"/>
          </p:cNvSpPr>
          <p:nvPr>
            <p:ph type="body" idx="1"/>
          </p:nvPr>
        </p:nvSpPr>
        <p:spPr>
          <a:xfrm>
            <a:off x="777240" y="1603948"/>
            <a:ext cx="3566160" cy="915134"/>
          </a:xfrm>
        </p:spPr>
        <p:txBody>
          <a:bodyPr/>
          <a:lstStyle/>
          <a:p>
            <a:r>
              <a:rPr lang="en-US" dirty="0"/>
              <a:t>Progressive Muscle Relaxation</a:t>
            </a:r>
          </a:p>
        </p:txBody>
      </p:sp>
      <p:sp>
        <p:nvSpPr>
          <p:cNvPr id="3" name="Content Placeholder 2"/>
          <p:cNvSpPr>
            <a:spLocks noGrp="1"/>
          </p:cNvSpPr>
          <p:nvPr>
            <p:ph sz="half" idx="2"/>
          </p:nvPr>
        </p:nvSpPr>
        <p:spPr/>
        <p:txBody>
          <a:bodyPr/>
          <a:lstStyle/>
          <a:p>
            <a:pPr marL="344488" lvl="1"/>
            <a:r>
              <a:rPr lang="en-US" sz="2400" dirty="0"/>
              <a:t>Tighten each part of your body for 5 seconds, then completely relax it</a:t>
            </a:r>
          </a:p>
          <a:p>
            <a:pPr marL="344488" lvl="1"/>
            <a:r>
              <a:rPr lang="en-US" sz="2400" dirty="0"/>
              <a:t>Start at your toes and work upward</a:t>
            </a:r>
          </a:p>
          <a:p>
            <a:pPr marL="349250" lvl="1" indent="0">
              <a:buNone/>
            </a:pPr>
            <a:endParaRPr lang="en-US" dirty="0"/>
          </a:p>
          <a:p>
            <a:pPr marL="349250" lvl="1" indent="0">
              <a:buNone/>
            </a:pPr>
            <a:endParaRPr lang="en-US" dirty="0"/>
          </a:p>
        </p:txBody>
      </p:sp>
      <p:sp>
        <p:nvSpPr>
          <p:cNvPr id="6" name="Text Placeholder 5"/>
          <p:cNvSpPr>
            <a:spLocks noGrp="1"/>
          </p:cNvSpPr>
          <p:nvPr>
            <p:ph type="body" sz="quarter" idx="3"/>
          </p:nvPr>
        </p:nvSpPr>
        <p:spPr/>
        <p:txBody>
          <a:bodyPr/>
          <a:lstStyle/>
          <a:p>
            <a:r>
              <a:rPr lang="en-US" dirty="0"/>
              <a:t>Walk, yoga, stretching</a:t>
            </a:r>
          </a:p>
        </p:txBody>
      </p:sp>
      <p:sp>
        <p:nvSpPr>
          <p:cNvPr id="7" name="Content Placeholder 6"/>
          <p:cNvSpPr>
            <a:spLocks noGrp="1"/>
          </p:cNvSpPr>
          <p:nvPr>
            <p:ph sz="quarter" idx="4"/>
          </p:nvPr>
        </p:nvSpPr>
        <p:spPr/>
        <p:txBody>
          <a:bodyPr/>
          <a:lstStyle/>
          <a:p>
            <a:pPr marL="344488" lvl="1"/>
            <a:r>
              <a:rPr lang="en-US" sz="2400" dirty="0"/>
              <a:t>Any exercise that relaxes your muscles</a:t>
            </a:r>
          </a:p>
          <a:p>
            <a:endParaRPr lang="en-US" dirty="0"/>
          </a:p>
          <a:p>
            <a:endParaRPr lang="en-US" dirty="0"/>
          </a:p>
        </p:txBody>
      </p:sp>
      <p:pic>
        <p:nvPicPr>
          <p:cNvPr id="8" name="Picture 7"/>
          <p:cNvPicPr>
            <a:picLocks noChangeAspect="1"/>
          </p:cNvPicPr>
          <p:nvPr/>
        </p:nvPicPr>
        <p:blipFill>
          <a:blip r:embed="rId3"/>
          <a:stretch>
            <a:fillRect/>
          </a:stretch>
        </p:blipFill>
        <p:spPr>
          <a:xfrm>
            <a:off x="4572000" y="4001124"/>
            <a:ext cx="4135523" cy="2651760"/>
          </a:xfrm>
          <a:prstGeom prst="rect">
            <a:avLst/>
          </a:prstGeom>
        </p:spPr>
      </p:pic>
    </p:spTree>
    <p:extLst>
      <p:ext uri="{BB962C8B-B14F-4D97-AF65-F5344CB8AC3E}">
        <p14:creationId xmlns:p14="http://schemas.microsoft.com/office/powerpoint/2010/main" val="254564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pPr>
              <a:lnSpc>
                <a:spcPct val="100000"/>
              </a:lnSpc>
            </a:pPr>
            <a:r>
              <a:rPr lang="en-US" dirty="0"/>
              <a:t>O Is for One Thing in the Moment</a:t>
            </a:r>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a:xfrm>
            <a:off x="4766048" y="1524679"/>
            <a:ext cx="3840480" cy="914400"/>
          </a:xfrm>
        </p:spPr>
        <p:txBody>
          <a:bodyPr/>
          <a:lstStyle/>
          <a:p>
            <a:r>
              <a:rPr lang="en-US" dirty="0"/>
              <a:t>Next time you are in distress, ask:</a:t>
            </a:r>
          </a:p>
        </p:txBody>
      </p:sp>
      <p:sp>
        <p:nvSpPr>
          <p:cNvPr id="6" name="Content Placeholder 5"/>
          <p:cNvSpPr>
            <a:spLocks noGrp="1"/>
          </p:cNvSpPr>
          <p:nvPr>
            <p:ph sz="quarter" idx="4"/>
          </p:nvPr>
        </p:nvSpPr>
        <p:spPr>
          <a:xfrm>
            <a:off x="4766046" y="2519082"/>
            <a:ext cx="4033180" cy="4144765"/>
          </a:xfrm>
        </p:spPr>
        <p:txBody>
          <a:bodyPr>
            <a:normAutofit fontScale="92500" lnSpcReduction="10000"/>
          </a:bodyPr>
          <a:lstStyle/>
          <a:p>
            <a:pPr marL="344488" lvl="1"/>
            <a:r>
              <a:rPr lang="en-US" sz="2400" dirty="0"/>
              <a:t>Where am I right now?</a:t>
            </a:r>
          </a:p>
          <a:p>
            <a:pPr marL="344488" lvl="1"/>
            <a:r>
              <a:rPr lang="en-US" sz="2400" dirty="0"/>
              <a:t>Am I time traveling to future, worrying or planning?</a:t>
            </a:r>
          </a:p>
          <a:p>
            <a:pPr marL="344488" lvl="1"/>
            <a:r>
              <a:rPr lang="en-US" sz="2400" dirty="0"/>
              <a:t>Am I traveling to past, reviewing mistakes?</a:t>
            </a:r>
          </a:p>
          <a:p>
            <a:pPr marL="344488" lvl="1"/>
            <a:r>
              <a:rPr lang="en-US" sz="2400" dirty="0"/>
              <a:t>Am I in the present? </a:t>
            </a:r>
          </a:p>
          <a:p>
            <a:pPr marL="344488" lvl="1"/>
            <a:r>
              <a:rPr lang="en-US" sz="2400" dirty="0"/>
              <a:t>Redirect attention to present by focusing on breathing, describing internal sensations or external environment—what do you see, hear, smell, taste, feel?</a:t>
            </a:r>
            <a:endParaRPr lang="en-US" dirty="0"/>
          </a:p>
        </p:txBody>
      </p:sp>
      <p:pic>
        <p:nvPicPr>
          <p:cNvPr id="9" name="Content Placeholder 8"/>
          <p:cNvPicPr>
            <a:picLocks noGrp="1" noChangeAspect="1"/>
          </p:cNvPicPr>
          <p:nvPr>
            <p:ph sz="half" idx="2"/>
          </p:nvPr>
        </p:nvPicPr>
        <p:blipFill>
          <a:blip r:embed="rId3"/>
          <a:srcRect l="15923" r="15923"/>
          <a:stretch>
            <a:fillRect/>
          </a:stretch>
        </p:blipFill>
        <p:spPr>
          <a:xfrm>
            <a:off x="149188" y="1754498"/>
            <a:ext cx="4228765" cy="4533567"/>
          </a:xfrm>
        </p:spPr>
      </p:pic>
    </p:spTree>
    <p:extLst>
      <p:ext uri="{BB962C8B-B14F-4D97-AF65-F5344CB8AC3E}">
        <p14:creationId xmlns:p14="http://schemas.microsoft.com/office/powerpoint/2010/main" val="301258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a:t>V is for Vacation/Time Out</a:t>
            </a:r>
          </a:p>
        </p:txBody>
      </p:sp>
      <p:sp>
        <p:nvSpPr>
          <p:cNvPr id="3" name="Text Placeholder 2"/>
          <p:cNvSpPr>
            <a:spLocks noGrp="1"/>
          </p:cNvSpPr>
          <p:nvPr>
            <p:ph type="body" idx="1"/>
          </p:nvPr>
        </p:nvSpPr>
        <p:spPr>
          <a:xfrm>
            <a:off x="792162" y="1564340"/>
            <a:ext cx="3566160" cy="914400"/>
          </a:xfrm>
        </p:spPr>
        <p:txBody>
          <a:bodyPr/>
          <a:lstStyle/>
          <a:p>
            <a:r>
              <a:rPr lang="en-US" dirty="0"/>
              <a:t>We all need time away to relax and recharge</a:t>
            </a:r>
          </a:p>
        </p:txBody>
      </p:sp>
      <p:sp>
        <p:nvSpPr>
          <p:cNvPr id="4" name="Content Placeholder 3"/>
          <p:cNvSpPr>
            <a:spLocks noGrp="1"/>
          </p:cNvSpPr>
          <p:nvPr>
            <p:ph sz="half" idx="2"/>
          </p:nvPr>
        </p:nvSpPr>
        <p:spPr>
          <a:xfrm>
            <a:off x="777240" y="2590799"/>
            <a:ext cx="3657600" cy="3487739"/>
          </a:xfrm>
        </p:spPr>
        <p:txBody>
          <a:bodyPr>
            <a:normAutofit/>
          </a:bodyPr>
          <a:lstStyle/>
          <a:p>
            <a:pPr>
              <a:lnSpc>
                <a:spcPct val="110000"/>
              </a:lnSpc>
              <a:spcBef>
                <a:spcPts val="0"/>
              </a:spcBef>
            </a:pPr>
            <a:r>
              <a:rPr lang="en-US" dirty="0"/>
              <a:t>Small, simple “vacations”</a:t>
            </a:r>
          </a:p>
          <a:p>
            <a:pPr lvl="1">
              <a:lnSpc>
                <a:spcPct val="110000"/>
              </a:lnSpc>
              <a:spcBef>
                <a:spcPts val="0"/>
              </a:spcBef>
            </a:pPr>
            <a:r>
              <a:rPr lang="en-US" sz="2200" dirty="0"/>
              <a:t>Treat yourself—do something nice for yourself</a:t>
            </a:r>
          </a:p>
          <a:p>
            <a:pPr lvl="1">
              <a:lnSpc>
                <a:spcPct val="110000"/>
              </a:lnSpc>
              <a:spcBef>
                <a:spcPts val="0"/>
              </a:spcBef>
            </a:pPr>
            <a:r>
              <a:rPr lang="en-US" sz="2200" dirty="0"/>
              <a:t>Don’t talk to anyone for an hour/afternoon</a:t>
            </a:r>
          </a:p>
          <a:p>
            <a:pPr lvl="1">
              <a:lnSpc>
                <a:spcPct val="110000"/>
              </a:lnSpc>
              <a:spcBef>
                <a:spcPts val="0"/>
              </a:spcBef>
            </a:pPr>
            <a:r>
              <a:rPr lang="en-US" sz="2200" dirty="0"/>
              <a:t>Take a nap</a:t>
            </a:r>
          </a:p>
          <a:p>
            <a:pPr lvl="1">
              <a:lnSpc>
                <a:spcPct val="110000"/>
              </a:lnSpc>
              <a:spcBef>
                <a:spcPts val="0"/>
              </a:spcBef>
            </a:pPr>
            <a:r>
              <a:rPr lang="en-US" sz="2200" dirty="0"/>
              <a:t>Curl up with your favorite book, music</a:t>
            </a:r>
          </a:p>
          <a:p>
            <a:pPr lvl="1">
              <a:lnSpc>
                <a:spcPct val="110000"/>
              </a:lnSpc>
              <a:spcBef>
                <a:spcPts val="0"/>
              </a:spcBef>
            </a:pPr>
            <a:endParaRPr lang="en-US" sz="2200" dirty="0"/>
          </a:p>
        </p:txBody>
      </p:sp>
      <p:sp>
        <p:nvSpPr>
          <p:cNvPr id="5" name="Text Placeholder 4"/>
          <p:cNvSpPr>
            <a:spLocks noGrp="1"/>
          </p:cNvSpPr>
          <p:nvPr>
            <p:ph type="body" sz="quarter" idx="3"/>
          </p:nvPr>
        </p:nvSpPr>
        <p:spPr>
          <a:xfrm>
            <a:off x="4766048" y="1930100"/>
            <a:ext cx="3566160" cy="548640"/>
          </a:xfrm>
        </p:spPr>
        <p:txBody>
          <a:bodyPr/>
          <a:lstStyle/>
          <a:p>
            <a:r>
              <a:rPr lang="en-US" dirty="0"/>
              <a:t>Time Out</a:t>
            </a:r>
          </a:p>
        </p:txBody>
      </p:sp>
      <p:sp>
        <p:nvSpPr>
          <p:cNvPr id="6" name="Content Placeholder 5"/>
          <p:cNvSpPr>
            <a:spLocks noGrp="1"/>
          </p:cNvSpPr>
          <p:nvPr>
            <p:ph sz="quarter" idx="4"/>
          </p:nvPr>
        </p:nvSpPr>
        <p:spPr>
          <a:xfrm>
            <a:off x="4766048" y="2590799"/>
            <a:ext cx="3657600" cy="3487739"/>
          </a:xfrm>
        </p:spPr>
        <p:txBody>
          <a:bodyPr>
            <a:noAutofit/>
          </a:bodyPr>
          <a:lstStyle/>
          <a:p>
            <a:pPr>
              <a:spcBef>
                <a:spcPts val="0"/>
              </a:spcBef>
            </a:pPr>
            <a:r>
              <a:rPr lang="en-US" dirty="0"/>
              <a:t>Not only for kids</a:t>
            </a:r>
          </a:p>
          <a:p>
            <a:pPr>
              <a:spcBef>
                <a:spcPts val="0"/>
              </a:spcBef>
            </a:pPr>
            <a:r>
              <a:rPr lang="en-US" dirty="0"/>
              <a:t>Remove yourself (temporarily) from distressing situation</a:t>
            </a:r>
          </a:p>
          <a:p>
            <a:pPr>
              <a:spcBef>
                <a:spcPts val="0"/>
              </a:spcBef>
            </a:pPr>
            <a:r>
              <a:rPr lang="en-US" dirty="0"/>
              <a:t>Calm and self-soothe yourself</a:t>
            </a:r>
          </a:p>
          <a:p>
            <a:pPr>
              <a:spcBef>
                <a:spcPts val="0"/>
              </a:spcBef>
            </a:pPr>
            <a:r>
              <a:rPr lang="en-US" dirty="0"/>
              <a:t>Remember your needs are important</a:t>
            </a:r>
          </a:p>
          <a:p>
            <a:pPr>
              <a:spcBef>
                <a:spcPts val="0"/>
              </a:spcBef>
            </a:pPr>
            <a:r>
              <a:rPr lang="en-US" dirty="0"/>
              <a:t>Go back and face the problem once centered</a:t>
            </a:r>
          </a:p>
        </p:txBody>
      </p:sp>
    </p:spTree>
    <p:extLst>
      <p:ext uri="{BB962C8B-B14F-4D97-AF65-F5344CB8AC3E}">
        <p14:creationId xmlns:p14="http://schemas.microsoft.com/office/powerpoint/2010/main" val="23198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a:t>E is for Encouragement</a:t>
            </a:r>
          </a:p>
        </p:txBody>
      </p:sp>
      <p:sp>
        <p:nvSpPr>
          <p:cNvPr id="7" name="Content Placeholder 6"/>
          <p:cNvSpPr>
            <a:spLocks noGrp="1"/>
          </p:cNvSpPr>
          <p:nvPr>
            <p:ph idx="1"/>
          </p:nvPr>
        </p:nvSpPr>
        <p:spPr>
          <a:xfrm>
            <a:off x="792162" y="1761565"/>
            <a:ext cx="7570787" cy="4914808"/>
          </a:xfrm>
        </p:spPr>
        <p:txBody>
          <a:bodyPr>
            <a:normAutofit fontScale="47500" lnSpcReduction="20000"/>
          </a:bodyPr>
          <a:lstStyle/>
          <a:p>
            <a:pPr marL="0" indent="0">
              <a:buNone/>
            </a:pPr>
            <a:r>
              <a:rPr lang="en-US" sz="7400" dirty="0"/>
              <a:t>Use Self Encouraging Coping Thoughts</a:t>
            </a:r>
          </a:p>
          <a:p>
            <a:pPr>
              <a:buFont typeface="Wingdings" charset="2"/>
              <a:buChar char="§"/>
            </a:pPr>
            <a:r>
              <a:rPr lang="en-US" sz="4500" dirty="0"/>
              <a:t>“This situation won’t last forever”</a:t>
            </a:r>
          </a:p>
          <a:p>
            <a:pPr>
              <a:buFont typeface="Wingdings" charset="2"/>
              <a:buChar char="§"/>
            </a:pPr>
            <a:r>
              <a:rPr lang="en-US" sz="4500" dirty="0"/>
              <a:t>“I can ride this out and not let it get to me”</a:t>
            </a:r>
          </a:p>
          <a:p>
            <a:pPr>
              <a:buFont typeface="Wingdings" charset="2"/>
              <a:buChar char="§"/>
            </a:pPr>
            <a:r>
              <a:rPr lang="en-US" sz="4500" dirty="0"/>
              <a:t>“I’ve survived worse than this.  I’ll be okay”</a:t>
            </a:r>
          </a:p>
          <a:p>
            <a:pPr>
              <a:buFont typeface="Wingdings" charset="2"/>
              <a:buChar char="§"/>
            </a:pPr>
            <a:r>
              <a:rPr lang="en-US" sz="4500" dirty="0"/>
              <a:t>“Feelings will pass.  I’ll feel better again”</a:t>
            </a:r>
          </a:p>
          <a:p>
            <a:pPr>
              <a:buFont typeface="Wingdings" charset="2"/>
              <a:buChar char="§"/>
            </a:pPr>
            <a:r>
              <a:rPr lang="en-US" sz="4500" dirty="0"/>
              <a:t>“I’m strong and I can deal with this”</a:t>
            </a:r>
          </a:p>
          <a:p>
            <a:pPr>
              <a:buFont typeface="Wingdings" charset="2"/>
              <a:buChar char="§"/>
            </a:pPr>
            <a:r>
              <a:rPr lang="en-US" sz="4500" dirty="0"/>
              <a:t>“It’s okay to feel angry/afraid/sad.  Feelings will pass.”</a:t>
            </a:r>
          </a:p>
          <a:p>
            <a:pPr>
              <a:buFont typeface="Wingdings" charset="2"/>
              <a:buChar char="§"/>
            </a:pPr>
            <a:r>
              <a:rPr lang="en-US" sz="4500" dirty="0"/>
              <a:t>“My thoughts don’t control my life.  I do.”</a:t>
            </a:r>
          </a:p>
        </p:txBody>
      </p:sp>
    </p:spTree>
    <p:extLst>
      <p:ext uri="{BB962C8B-B14F-4D97-AF65-F5344CB8AC3E}">
        <p14:creationId xmlns:p14="http://schemas.microsoft.com/office/powerpoint/2010/main" val="647924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1941"/>
          </a:xfrm>
        </p:spPr>
        <p:txBody>
          <a:bodyPr/>
          <a:lstStyle/>
          <a:p>
            <a:pPr>
              <a:lnSpc>
                <a:spcPct val="100000"/>
              </a:lnSpc>
            </a:pPr>
            <a:r>
              <a:rPr lang="en-US" dirty="0"/>
              <a:t>My </a:t>
            </a:r>
            <a:r>
              <a:rPr lang="en-US" b="1" dirty="0"/>
              <a:t>IMPROVE</a:t>
            </a:r>
            <a:r>
              <a:rPr lang="en-US" dirty="0"/>
              <a:t> plan:</a:t>
            </a:r>
            <a:br>
              <a:rPr lang="en-US" dirty="0"/>
            </a:br>
            <a:r>
              <a:rPr lang="en-US" dirty="0"/>
              <a:t>List One Way to Practice Each</a:t>
            </a:r>
          </a:p>
        </p:txBody>
      </p:sp>
      <p:sp>
        <p:nvSpPr>
          <p:cNvPr id="4" name="Pentagon 3"/>
          <p:cNvSpPr/>
          <p:nvPr/>
        </p:nvSpPr>
        <p:spPr>
          <a:xfrm>
            <a:off x="928035" y="1890380"/>
            <a:ext cx="7434914" cy="484632"/>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4000" dirty="0"/>
              <a:t>I</a:t>
            </a:r>
            <a:r>
              <a:rPr lang="en-US" sz="2400" dirty="0"/>
              <a:t>MAGERY:</a:t>
            </a:r>
          </a:p>
        </p:txBody>
      </p:sp>
      <p:sp>
        <p:nvSpPr>
          <p:cNvPr id="5" name="Pentagon 4"/>
          <p:cNvSpPr/>
          <p:nvPr/>
        </p:nvSpPr>
        <p:spPr>
          <a:xfrm>
            <a:off x="928035" y="2548844"/>
            <a:ext cx="7434914" cy="484632"/>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4000" dirty="0"/>
              <a:t>M</a:t>
            </a:r>
            <a:r>
              <a:rPr lang="en-US" sz="2400" dirty="0"/>
              <a:t>EANING:</a:t>
            </a:r>
          </a:p>
        </p:txBody>
      </p:sp>
      <p:sp>
        <p:nvSpPr>
          <p:cNvPr id="6" name="Pentagon 5"/>
          <p:cNvSpPr/>
          <p:nvPr/>
        </p:nvSpPr>
        <p:spPr>
          <a:xfrm>
            <a:off x="928035" y="3207308"/>
            <a:ext cx="7434914" cy="48463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4000" dirty="0"/>
              <a:t>P</a:t>
            </a:r>
            <a:r>
              <a:rPr lang="en-US" sz="2400" dirty="0"/>
              <a:t>RAYER/HIGHER POWER:</a:t>
            </a:r>
          </a:p>
        </p:txBody>
      </p:sp>
      <p:sp>
        <p:nvSpPr>
          <p:cNvPr id="7" name="Pentagon 6"/>
          <p:cNvSpPr/>
          <p:nvPr/>
        </p:nvSpPr>
        <p:spPr>
          <a:xfrm>
            <a:off x="928035" y="3865772"/>
            <a:ext cx="7434914" cy="4846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R</a:t>
            </a:r>
            <a:r>
              <a:rPr lang="en-US" sz="2400" dirty="0"/>
              <a:t>ELAXATION:</a:t>
            </a:r>
          </a:p>
        </p:txBody>
      </p:sp>
      <p:sp>
        <p:nvSpPr>
          <p:cNvPr id="8" name="Pentagon 7"/>
          <p:cNvSpPr/>
          <p:nvPr/>
        </p:nvSpPr>
        <p:spPr>
          <a:xfrm>
            <a:off x="928035" y="4524236"/>
            <a:ext cx="7434914" cy="48463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4000" dirty="0"/>
              <a:t>O</a:t>
            </a:r>
            <a:r>
              <a:rPr lang="en-US" sz="2400" dirty="0"/>
              <a:t>NE THING IN THE MOMENT:</a:t>
            </a:r>
          </a:p>
        </p:txBody>
      </p:sp>
      <p:sp>
        <p:nvSpPr>
          <p:cNvPr id="9" name="Pentagon 8"/>
          <p:cNvSpPr/>
          <p:nvPr/>
        </p:nvSpPr>
        <p:spPr>
          <a:xfrm>
            <a:off x="928035" y="5182700"/>
            <a:ext cx="7434914" cy="484632"/>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4000" dirty="0"/>
              <a:t>V</a:t>
            </a:r>
            <a:r>
              <a:rPr lang="en-US" sz="2400" dirty="0"/>
              <a:t>ALUES:</a:t>
            </a:r>
          </a:p>
        </p:txBody>
      </p:sp>
      <p:sp>
        <p:nvSpPr>
          <p:cNvPr id="10" name="Pentagon 9"/>
          <p:cNvSpPr/>
          <p:nvPr/>
        </p:nvSpPr>
        <p:spPr>
          <a:xfrm>
            <a:off x="928035" y="5841165"/>
            <a:ext cx="7434914" cy="4846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E</a:t>
            </a:r>
            <a:r>
              <a:rPr lang="en-US" sz="2400" dirty="0"/>
              <a:t>NCOURAGEMENT:</a:t>
            </a:r>
          </a:p>
        </p:txBody>
      </p:sp>
    </p:spTree>
    <p:extLst>
      <p:ext uri="{BB962C8B-B14F-4D97-AF65-F5344CB8AC3E}">
        <p14:creationId xmlns:p14="http://schemas.microsoft.com/office/powerpoint/2010/main" val="88785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E070-0365-0A43-B7C9-3DFCC3AF5285}"/>
              </a:ext>
            </a:extLst>
          </p:cNvPr>
          <p:cNvSpPr>
            <a:spLocks noGrp="1"/>
          </p:cNvSpPr>
          <p:nvPr>
            <p:ph type="title"/>
          </p:nvPr>
        </p:nvSpPr>
        <p:spPr>
          <a:xfrm>
            <a:off x="381000" y="309800"/>
            <a:ext cx="3612776" cy="1537447"/>
          </a:xfrm>
        </p:spPr>
        <p:txBody>
          <a:bodyPr anchor="b">
            <a:normAutofit/>
          </a:bodyPr>
          <a:lstStyle/>
          <a:p>
            <a:r>
              <a:rPr lang="en-US" sz="4000" dirty="0"/>
              <a:t>Radical Acceptance</a:t>
            </a:r>
          </a:p>
        </p:txBody>
      </p:sp>
      <p:pic>
        <p:nvPicPr>
          <p:cNvPr id="1026" name="Picture 2" descr="500+ Flower Hands Pictures [HD] | Download Free Images on Unsplash">
            <a:extLst>
              <a:ext uri="{FF2B5EF4-FFF2-40B4-BE49-F238E27FC236}">
                <a16:creationId xmlns:a16="http://schemas.microsoft.com/office/drawing/2014/main" id="{643BA490-39E2-E94A-843A-75892916E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04475" y="1878347"/>
            <a:ext cx="4107049" cy="3344581"/>
          </a:xfrm>
          <a:prstGeom prst="rect">
            <a:avLst/>
          </a:prstGeom>
          <a:solidFill>
            <a:srgbClr val="FFFFFF"/>
          </a:solidFill>
        </p:spPr>
      </p:pic>
      <p:sp>
        <p:nvSpPr>
          <p:cNvPr id="3" name="Content Placeholder 2">
            <a:extLst>
              <a:ext uri="{FF2B5EF4-FFF2-40B4-BE49-F238E27FC236}">
                <a16:creationId xmlns:a16="http://schemas.microsoft.com/office/drawing/2014/main" id="{D5152757-E2CA-A04C-ADB2-433D9A3CAABB}"/>
              </a:ext>
            </a:extLst>
          </p:cNvPr>
          <p:cNvSpPr>
            <a:spLocks noGrp="1"/>
          </p:cNvSpPr>
          <p:nvPr>
            <p:ph type="body" sz="half" idx="2"/>
          </p:nvPr>
        </p:nvSpPr>
        <p:spPr>
          <a:xfrm>
            <a:off x="381000" y="1984950"/>
            <a:ext cx="3612776" cy="4325911"/>
          </a:xfrm>
        </p:spPr>
        <p:txBody>
          <a:bodyPr>
            <a:noAutofit/>
          </a:bodyPr>
          <a:lstStyle/>
          <a:p>
            <a:pPr marL="0" indent="0">
              <a:lnSpc>
                <a:spcPct val="90000"/>
              </a:lnSpc>
              <a:buNone/>
            </a:pPr>
            <a:r>
              <a:rPr lang="en-US" sz="2000" b="1" dirty="0"/>
              <a:t>IS: </a:t>
            </a:r>
          </a:p>
          <a:p>
            <a:pPr>
              <a:lnSpc>
                <a:spcPct val="90000"/>
              </a:lnSpc>
            </a:pPr>
            <a:r>
              <a:rPr lang="en-US" sz="2000" dirty="0"/>
              <a:t>Accepting the moment exactly as it is—even if you don’t like it</a:t>
            </a:r>
          </a:p>
          <a:p>
            <a:pPr>
              <a:lnSpc>
                <a:spcPct val="90000"/>
              </a:lnSpc>
            </a:pPr>
            <a:r>
              <a:rPr lang="en-US" sz="2000" dirty="0"/>
              <a:t>Know that rejecting reality worsens your pain—creates more suffering</a:t>
            </a:r>
          </a:p>
          <a:p>
            <a:pPr>
              <a:lnSpc>
                <a:spcPct val="90000"/>
              </a:lnSpc>
            </a:pPr>
            <a:r>
              <a:rPr lang="en-US" sz="2000" dirty="0"/>
              <a:t>In order to change something, you must first accept how it is</a:t>
            </a:r>
          </a:p>
          <a:p>
            <a:pPr marL="0" indent="0">
              <a:lnSpc>
                <a:spcPct val="90000"/>
              </a:lnSpc>
              <a:buNone/>
            </a:pPr>
            <a:endParaRPr lang="en-US" sz="2000" b="1" dirty="0"/>
          </a:p>
          <a:p>
            <a:pPr marL="0" indent="0">
              <a:lnSpc>
                <a:spcPct val="90000"/>
              </a:lnSpc>
              <a:buNone/>
            </a:pPr>
            <a:r>
              <a:rPr lang="en-US" sz="2000" b="1" dirty="0"/>
              <a:t>IS NOT:</a:t>
            </a:r>
          </a:p>
          <a:p>
            <a:pPr>
              <a:lnSpc>
                <a:spcPct val="90000"/>
              </a:lnSpc>
              <a:buFont typeface="Arial" panose="020B0604020202020204" pitchFamily="34" charset="0"/>
              <a:buChar char="•"/>
            </a:pPr>
            <a:r>
              <a:rPr lang="en-US" sz="2000" dirty="0"/>
              <a:t>Approving of things as they are</a:t>
            </a:r>
          </a:p>
          <a:p>
            <a:pPr>
              <a:lnSpc>
                <a:spcPct val="90000"/>
              </a:lnSpc>
              <a:buFont typeface="Arial" panose="020B0604020202020204" pitchFamily="34" charset="0"/>
              <a:buChar char="•"/>
            </a:pPr>
            <a:r>
              <a:rPr lang="en-US" sz="2000" dirty="0"/>
              <a:t>Giving up or becoming passive</a:t>
            </a:r>
          </a:p>
          <a:p>
            <a:pPr marL="0" indent="0">
              <a:lnSpc>
                <a:spcPct val="90000"/>
              </a:lnSpc>
              <a:buNone/>
            </a:pPr>
            <a:endParaRPr lang="en-US" sz="2000" dirty="0"/>
          </a:p>
        </p:txBody>
      </p:sp>
    </p:spTree>
    <p:extLst>
      <p:ext uri="{BB962C8B-B14F-4D97-AF65-F5344CB8AC3E}">
        <p14:creationId xmlns:p14="http://schemas.microsoft.com/office/powerpoint/2010/main" val="179859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BC8E-5B77-A840-B0FF-05B379D1FF32}"/>
              </a:ext>
            </a:extLst>
          </p:cNvPr>
          <p:cNvSpPr>
            <a:spLocks noGrp="1"/>
          </p:cNvSpPr>
          <p:nvPr>
            <p:ph type="title"/>
          </p:nvPr>
        </p:nvSpPr>
        <p:spPr>
          <a:xfrm>
            <a:off x="0" y="40341"/>
            <a:ext cx="9144000" cy="1411941"/>
          </a:xfrm>
        </p:spPr>
        <p:txBody>
          <a:bodyPr/>
          <a:lstStyle/>
          <a:p>
            <a:pPr>
              <a:lnSpc>
                <a:spcPct val="100000"/>
              </a:lnSpc>
            </a:pPr>
            <a:r>
              <a:rPr lang="en-US" dirty="0"/>
              <a:t>Radical Acceptance: HOW?</a:t>
            </a:r>
          </a:p>
        </p:txBody>
      </p:sp>
      <p:sp>
        <p:nvSpPr>
          <p:cNvPr id="3" name="Text Placeholder 2">
            <a:extLst>
              <a:ext uri="{FF2B5EF4-FFF2-40B4-BE49-F238E27FC236}">
                <a16:creationId xmlns:a16="http://schemas.microsoft.com/office/drawing/2014/main" id="{3E369F1B-F399-5B47-9B04-21550AF96968}"/>
              </a:ext>
            </a:extLst>
          </p:cNvPr>
          <p:cNvSpPr>
            <a:spLocks noGrp="1"/>
          </p:cNvSpPr>
          <p:nvPr>
            <p:ph type="body" idx="1"/>
          </p:nvPr>
        </p:nvSpPr>
        <p:spPr/>
        <p:txBody>
          <a:bodyPr/>
          <a:lstStyle/>
          <a:p>
            <a:r>
              <a:rPr lang="en-US" dirty="0"/>
              <a:t>TIPS</a:t>
            </a:r>
          </a:p>
        </p:txBody>
      </p:sp>
      <p:sp>
        <p:nvSpPr>
          <p:cNvPr id="4" name="Content Placeholder 3">
            <a:extLst>
              <a:ext uri="{FF2B5EF4-FFF2-40B4-BE49-F238E27FC236}">
                <a16:creationId xmlns:a16="http://schemas.microsoft.com/office/drawing/2014/main" id="{3781D1BF-BA27-174E-BDC7-DAE9B5A233D1}"/>
              </a:ext>
            </a:extLst>
          </p:cNvPr>
          <p:cNvSpPr>
            <a:spLocks noGrp="1"/>
          </p:cNvSpPr>
          <p:nvPr>
            <p:ph sz="half" idx="2"/>
          </p:nvPr>
        </p:nvSpPr>
        <p:spPr/>
        <p:txBody>
          <a:bodyPr>
            <a:noAutofit/>
          </a:bodyPr>
          <a:lstStyle/>
          <a:p>
            <a:pPr>
              <a:spcBef>
                <a:spcPts val="1200"/>
              </a:spcBef>
              <a:buFont typeface="Arial" panose="020B0604020202020204" pitchFamily="34" charset="0"/>
              <a:buChar char="•"/>
            </a:pPr>
            <a:r>
              <a:rPr lang="en-US" dirty="0"/>
              <a:t>Notice the struggle—body signs—and breathe</a:t>
            </a:r>
          </a:p>
          <a:p>
            <a:pPr>
              <a:spcBef>
                <a:spcPts val="1200"/>
              </a:spcBef>
              <a:buFont typeface="Arial" panose="020B0604020202020204" pitchFamily="34" charset="0"/>
              <a:buChar char="•"/>
            </a:pPr>
            <a:r>
              <a:rPr lang="en-US" dirty="0"/>
              <a:t>Verbalize commitment to accept present reality—drop the “</a:t>
            </a:r>
            <a:r>
              <a:rPr lang="en-US" dirty="0" err="1"/>
              <a:t>shoulds</a:t>
            </a:r>
            <a:r>
              <a:rPr lang="en-US" dirty="0"/>
              <a:t>”</a:t>
            </a:r>
          </a:p>
          <a:p>
            <a:pPr>
              <a:spcBef>
                <a:spcPts val="1200"/>
              </a:spcBef>
              <a:buFont typeface="Arial" panose="020B0604020202020204" pitchFamily="34" charset="0"/>
              <a:buChar char="•"/>
            </a:pPr>
            <a:r>
              <a:rPr lang="en-US" dirty="0"/>
              <a:t>Willing stance</a:t>
            </a:r>
          </a:p>
          <a:p>
            <a:pPr>
              <a:spcBef>
                <a:spcPts val="1200"/>
              </a:spcBef>
              <a:buFont typeface="Arial" panose="020B0604020202020204" pitchFamily="34" charset="0"/>
              <a:buChar char="•"/>
            </a:pPr>
            <a:r>
              <a:rPr lang="en-US" dirty="0"/>
              <a:t>Open hands</a:t>
            </a:r>
          </a:p>
          <a:p>
            <a:pPr>
              <a:spcBef>
                <a:spcPts val="1200"/>
              </a:spcBef>
              <a:buFont typeface="Arial" panose="020B0604020202020204" pitchFamily="34" charset="0"/>
              <a:buChar char="•"/>
            </a:pPr>
            <a:r>
              <a:rPr lang="en-US" dirty="0"/>
              <a:t>Slight smile</a:t>
            </a:r>
          </a:p>
        </p:txBody>
      </p:sp>
      <p:sp>
        <p:nvSpPr>
          <p:cNvPr id="5" name="Text Placeholder 4">
            <a:extLst>
              <a:ext uri="{FF2B5EF4-FFF2-40B4-BE49-F238E27FC236}">
                <a16:creationId xmlns:a16="http://schemas.microsoft.com/office/drawing/2014/main" id="{8DFF42F8-4553-E54B-BED7-F306117CBB73}"/>
              </a:ext>
            </a:extLst>
          </p:cNvPr>
          <p:cNvSpPr>
            <a:spLocks noGrp="1"/>
          </p:cNvSpPr>
          <p:nvPr>
            <p:ph type="body" sz="quarter" idx="3"/>
          </p:nvPr>
        </p:nvSpPr>
        <p:spPr/>
        <p:txBody>
          <a:bodyPr/>
          <a:lstStyle/>
          <a:p>
            <a:endParaRPr lang="en-US" dirty="0"/>
          </a:p>
        </p:txBody>
      </p:sp>
      <p:pic>
        <p:nvPicPr>
          <p:cNvPr id="2054" name="Picture 6" descr="The Power of Acceptance: Stop Resisting and Find the Lesson">
            <a:extLst>
              <a:ext uri="{FF2B5EF4-FFF2-40B4-BE49-F238E27FC236}">
                <a16:creationId xmlns:a16="http://schemas.microsoft.com/office/drawing/2014/main" id="{8E9BD530-7EB3-3C49-9F7B-C8AC21EF7BB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0602" y="1879321"/>
            <a:ext cx="3754462" cy="419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4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erson's face&#10;&#10;Description automatically generated with medium confidence"/>
          <p:cNvPicPr>
            <a:picLocks noChangeAspect="1"/>
          </p:cNvPicPr>
          <p:nvPr/>
        </p:nvPicPr>
        <p:blipFill>
          <a:blip r:embed="rId3"/>
          <a:stretch>
            <a:fillRect/>
          </a:stretch>
        </p:blipFill>
        <p:spPr>
          <a:xfrm>
            <a:off x="790575" y="2141538"/>
            <a:ext cx="2185988" cy="3527425"/>
          </a:xfrm>
          <a:prstGeom prst="rect">
            <a:avLst/>
          </a:prstGeom>
        </p:spPr>
      </p:pic>
      <p:pic>
        <p:nvPicPr>
          <p:cNvPr id="7" name="Picture 6"/>
          <p:cNvPicPr>
            <a:picLocks noChangeAspect="1"/>
          </p:cNvPicPr>
          <p:nvPr/>
        </p:nvPicPr>
        <p:blipFill>
          <a:blip r:embed="rId4"/>
          <a:stretch>
            <a:fillRect/>
          </a:stretch>
        </p:blipFill>
        <p:spPr>
          <a:xfrm>
            <a:off x="3046413" y="2141538"/>
            <a:ext cx="2506663" cy="1817688"/>
          </a:xfrm>
          <a:prstGeom prst="rect">
            <a:avLst/>
          </a:prstGeom>
        </p:spPr>
      </p:pic>
      <p:pic>
        <p:nvPicPr>
          <p:cNvPr id="2050" name="Picture 2" descr="Covid-19 | New Scientist">
            <a:extLst>
              <a:ext uri="{FF2B5EF4-FFF2-40B4-BE49-F238E27FC236}">
                <a16:creationId xmlns:a16="http://schemas.microsoft.com/office/drawing/2014/main" id="{FFF50F2C-F3A2-E141-904B-45458BE31A43}"/>
              </a:ext>
            </a:extLst>
          </p:cNvPr>
          <p:cNvPicPr>
            <a:picLocks noGrp="1" noChangeAspect="1" noChangeArrowheads="1"/>
          </p:cNvPicPr>
          <p:nvPr>
            <p:ph sz="half" idx="4294967295"/>
          </p:nvPr>
        </p:nvPicPr>
        <p:blipFill>
          <a:blip r:embed="rId5" cstate="email">
            <a:extLst>
              <a:ext uri="{28A0092B-C50C-407E-A947-70E740481C1C}">
                <a14:useLocalDpi xmlns:a14="http://schemas.microsoft.com/office/drawing/2010/main" val="0"/>
              </a:ext>
            </a:extLst>
          </a:blip>
          <a:srcRect/>
          <a:stretch>
            <a:fillRect/>
          </a:stretch>
        </p:blipFill>
        <p:spPr bwMode="auto">
          <a:xfrm>
            <a:off x="3046413" y="4029075"/>
            <a:ext cx="2506663" cy="1639888"/>
          </a:xfrm>
          <a:prstGeom prst="rect">
            <a:avLst/>
          </a:prstGeom>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5621338" y="2141538"/>
            <a:ext cx="2738438" cy="3527425"/>
          </a:xfrm>
          <a:prstGeom prst="rect">
            <a:avLst/>
          </a:prstGeom>
        </p:spPr>
      </p:pic>
      <p:sp>
        <p:nvSpPr>
          <p:cNvPr id="4" name="Title 3"/>
          <p:cNvSpPr>
            <a:spLocks noGrp="1"/>
          </p:cNvSpPr>
          <p:nvPr>
            <p:ph type="title"/>
          </p:nvPr>
        </p:nvSpPr>
        <p:spPr>
          <a:xfrm>
            <a:off x="0" y="40341"/>
            <a:ext cx="9144000" cy="1443685"/>
          </a:xfrm>
        </p:spPr>
        <p:txBody>
          <a:bodyPr anchor="ctr">
            <a:normAutofit fontScale="90000"/>
          </a:bodyPr>
          <a:lstStyle/>
          <a:p>
            <a:pPr>
              <a:lnSpc>
                <a:spcPct val="100000"/>
              </a:lnSpc>
            </a:pPr>
            <a:r>
              <a:rPr lang="en-US" sz="4900" dirty="0"/>
              <a:t>Pain is Unavoidable</a:t>
            </a:r>
            <a:br>
              <a:rPr lang="en-US" sz="4400" dirty="0"/>
            </a:br>
            <a:r>
              <a:rPr lang="en-US" sz="1000" dirty="0"/>
              <a:t> </a:t>
            </a:r>
            <a:br>
              <a:rPr lang="en-US" sz="3100" dirty="0"/>
            </a:br>
            <a:r>
              <a:rPr lang="en-US" sz="3100" dirty="0"/>
              <a:t>“</a:t>
            </a:r>
            <a:r>
              <a:rPr lang="en-US" sz="3100" i="1" dirty="0"/>
              <a:t>Life is Suffering”—First Noble Truth of Buddhism</a:t>
            </a:r>
            <a:endParaRPr lang="en-US" sz="3100" dirty="0"/>
          </a:p>
        </p:txBody>
      </p:sp>
    </p:spTree>
    <p:extLst>
      <p:ext uri="{BB962C8B-B14F-4D97-AF65-F5344CB8AC3E}">
        <p14:creationId xmlns:p14="http://schemas.microsoft.com/office/powerpoint/2010/main" val="336733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7A6F-771A-B448-875C-C6BD7E512F4C}"/>
              </a:ext>
            </a:extLst>
          </p:cNvPr>
          <p:cNvSpPr>
            <a:spLocks noGrp="1"/>
          </p:cNvSpPr>
          <p:nvPr>
            <p:ph type="title"/>
          </p:nvPr>
        </p:nvSpPr>
        <p:spPr>
          <a:xfrm>
            <a:off x="381000" y="272323"/>
            <a:ext cx="3612776" cy="1537447"/>
          </a:xfrm>
        </p:spPr>
        <p:txBody>
          <a:bodyPr anchor="b">
            <a:normAutofit/>
          </a:bodyPr>
          <a:lstStyle/>
          <a:p>
            <a:pPr>
              <a:lnSpc>
                <a:spcPct val="90000"/>
              </a:lnSpc>
            </a:pPr>
            <a:r>
              <a:rPr lang="en-US" sz="3200" dirty="0"/>
              <a:t>Surviving Intense Emotions: Putting It All Together </a:t>
            </a:r>
          </a:p>
        </p:txBody>
      </p:sp>
      <p:pic>
        <p:nvPicPr>
          <p:cNvPr id="6" name="Content Placeholder 5">
            <a:extLst>
              <a:ext uri="{FF2B5EF4-FFF2-40B4-BE49-F238E27FC236}">
                <a16:creationId xmlns:a16="http://schemas.microsoft.com/office/drawing/2014/main" id="{9A428B15-34EE-B743-A5E6-0D155D3F817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332302" y="-1"/>
            <a:ext cx="4837339" cy="6858000"/>
          </a:xfrm>
          <a:noFill/>
        </p:spPr>
      </p:pic>
      <p:sp>
        <p:nvSpPr>
          <p:cNvPr id="3" name="Content Placeholder 2">
            <a:extLst>
              <a:ext uri="{FF2B5EF4-FFF2-40B4-BE49-F238E27FC236}">
                <a16:creationId xmlns:a16="http://schemas.microsoft.com/office/drawing/2014/main" id="{BB9D784C-1657-A040-8AD5-73E1ECE5BFC7}"/>
              </a:ext>
            </a:extLst>
          </p:cNvPr>
          <p:cNvSpPr>
            <a:spLocks noGrp="1"/>
          </p:cNvSpPr>
          <p:nvPr>
            <p:ph type="body" sz="half" idx="2"/>
          </p:nvPr>
        </p:nvSpPr>
        <p:spPr>
          <a:xfrm>
            <a:off x="381000" y="1809770"/>
            <a:ext cx="3612776" cy="4800891"/>
          </a:xfrm>
        </p:spPr>
        <p:txBody>
          <a:bodyPr>
            <a:normAutofit/>
          </a:bodyPr>
          <a:lstStyle/>
          <a:p>
            <a:pPr>
              <a:lnSpc>
                <a:spcPct val="90000"/>
              </a:lnSpc>
            </a:pPr>
            <a:r>
              <a:rPr lang="en-US" sz="2000" dirty="0"/>
              <a:t>Notice the intensity of your emotions (green/yellow/red zone or 1-10)</a:t>
            </a:r>
          </a:p>
          <a:p>
            <a:pPr>
              <a:lnSpc>
                <a:spcPct val="90000"/>
              </a:lnSpc>
            </a:pPr>
            <a:endParaRPr lang="en-US" sz="1000" dirty="0"/>
          </a:p>
          <a:p>
            <a:pPr marL="0" indent="0">
              <a:lnSpc>
                <a:spcPct val="90000"/>
              </a:lnSpc>
              <a:buNone/>
            </a:pPr>
            <a:r>
              <a:rPr lang="en-US" sz="2000" b="1" dirty="0"/>
              <a:t>When Emotions Overwhelm:</a:t>
            </a:r>
          </a:p>
          <a:p>
            <a:pPr marL="0" indent="0" algn="l">
              <a:lnSpc>
                <a:spcPct val="90000"/>
              </a:lnSpc>
              <a:buNone/>
            </a:pPr>
            <a:endParaRPr lang="en-US" sz="1000" b="1" dirty="0"/>
          </a:p>
          <a:p>
            <a:pPr marL="285750" indent="-285750" algn="l">
              <a:lnSpc>
                <a:spcPct val="90000"/>
              </a:lnSpc>
              <a:buClr>
                <a:schemeClr val="tx2">
                  <a:lumMod val="50000"/>
                </a:schemeClr>
              </a:buClr>
              <a:buFont typeface="Arial" panose="020B0604020202020204" pitchFamily="34" charset="0"/>
              <a:buChar char="•"/>
            </a:pPr>
            <a:r>
              <a:rPr lang="en-US" sz="2000" dirty="0"/>
              <a:t>Use self-soothing with five senses and TIPP skills</a:t>
            </a:r>
          </a:p>
          <a:p>
            <a:pPr marL="285750" indent="-285750" algn="l">
              <a:lnSpc>
                <a:spcPct val="90000"/>
              </a:lnSpc>
              <a:buClr>
                <a:schemeClr val="tx2">
                  <a:lumMod val="50000"/>
                </a:schemeClr>
              </a:buClr>
              <a:buFont typeface="Arial" panose="020B0604020202020204" pitchFamily="34" charset="0"/>
              <a:buChar char="•"/>
            </a:pPr>
            <a:r>
              <a:rPr lang="en-US" sz="2000" dirty="0"/>
              <a:t>Use ACCEPTS skills to Refocus from a Distressing Experience</a:t>
            </a:r>
          </a:p>
          <a:p>
            <a:pPr marL="285750" indent="-285750" algn="l">
              <a:lnSpc>
                <a:spcPct val="90000"/>
              </a:lnSpc>
              <a:buClr>
                <a:schemeClr val="tx2">
                  <a:lumMod val="50000"/>
                </a:schemeClr>
              </a:buClr>
              <a:buFont typeface="Arial" panose="020B0604020202020204" pitchFamily="34" charset="0"/>
              <a:buChar char="•"/>
            </a:pPr>
            <a:r>
              <a:rPr lang="en-US" sz="2000" dirty="0"/>
              <a:t>Practice IMPROVE skills to help prevent red zone moments</a:t>
            </a:r>
          </a:p>
          <a:p>
            <a:pPr marL="285750" indent="-285750" algn="l">
              <a:lnSpc>
                <a:spcPct val="90000"/>
              </a:lnSpc>
              <a:buClr>
                <a:schemeClr val="tx2">
                  <a:lumMod val="50000"/>
                </a:schemeClr>
              </a:buClr>
              <a:buFont typeface="Arial" panose="020B0604020202020204" pitchFamily="34" charset="0"/>
              <a:buChar char="•"/>
            </a:pPr>
            <a:r>
              <a:rPr lang="en-US" sz="2000" dirty="0"/>
              <a:t>Practice Radical Acceptance</a:t>
            </a:r>
          </a:p>
          <a:p>
            <a:pPr>
              <a:lnSpc>
                <a:spcPct val="90000"/>
              </a:lnSpc>
            </a:pPr>
            <a:endParaRPr lang="en-US" sz="2000" dirty="0"/>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1393226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6" name="Subtitle 5"/>
          <p:cNvSpPr>
            <a:spLocks noGrp="1"/>
          </p:cNvSpPr>
          <p:nvPr>
            <p:ph type="subTitle" idx="1"/>
          </p:nvPr>
        </p:nvSpPr>
        <p:spPr>
          <a:xfrm>
            <a:off x="1499015" y="5204011"/>
            <a:ext cx="6115987" cy="1365465"/>
          </a:xfrm>
        </p:spPr>
        <p:txBody>
          <a:bodyPr>
            <a:normAutofit fontScale="85000" lnSpcReduction="20000"/>
          </a:bodyPr>
          <a:lstStyle/>
          <a:p>
            <a:r>
              <a:rPr lang="en-US" dirty="0"/>
              <a:t>Resources:</a:t>
            </a:r>
          </a:p>
          <a:p>
            <a:r>
              <a:rPr lang="en-US" b="1" dirty="0"/>
              <a:t>DBT Skills Training Manual, Second Edition (Linehan, 2014)</a:t>
            </a:r>
          </a:p>
          <a:p>
            <a:r>
              <a:rPr lang="en-US" b="1" dirty="0"/>
              <a:t>DBT Skills Training Handouts and Worksheets, Second Edition (Linehan, 2014)</a:t>
            </a:r>
          </a:p>
          <a:p>
            <a:r>
              <a:rPr lang="en-US" b="1" dirty="0"/>
              <a:t>The Dialectical Behavior Therapy Skills Workbook (McKay, 2019)</a:t>
            </a:r>
          </a:p>
          <a:p>
            <a:r>
              <a:rPr lang="en-US" b="1" dirty="0"/>
              <a:t>Brainstorm: The Power and Purpose of the Teenage Brain (Siegel, 2015)</a:t>
            </a:r>
          </a:p>
          <a:p>
            <a:endParaRPr lang="en-US" b="1" dirty="0"/>
          </a:p>
          <a:p>
            <a:endParaRPr lang="en-US" b="1" dirty="0"/>
          </a:p>
          <a:p>
            <a:endParaRPr lang="en-US" b="1" dirty="0"/>
          </a:p>
          <a:p>
            <a:endParaRPr lang="en-US" dirty="0"/>
          </a:p>
          <a:p>
            <a:endParaRPr lang="en-US" dirty="0"/>
          </a:p>
        </p:txBody>
      </p:sp>
      <p:pic>
        <p:nvPicPr>
          <p:cNvPr id="10" name="Picture Placeholder 9"/>
          <p:cNvPicPr>
            <a:picLocks noGrp="1" noChangeAspect="1"/>
          </p:cNvPicPr>
          <p:nvPr>
            <p:ph type="pic" sz="quarter" idx="12"/>
          </p:nvPr>
        </p:nvPicPr>
        <p:blipFill>
          <a:blip r:embed="rId3"/>
          <a:srcRect/>
          <a:stretch>
            <a:fillRect/>
          </a:stretch>
        </p:blipFill>
        <p:spPr/>
      </p:pic>
    </p:spTree>
    <p:extLst>
      <p:ext uri="{BB962C8B-B14F-4D97-AF65-F5344CB8AC3E}">
        <p14:creationId xmlns:p14="http://schemas.microsoft.com/office/powerpoint/2010/main" val="270846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a:t>Recall a Time When You Felt Emotionally Overwhelmed…</a:t>
            </a:r>
          </a:p>
        </p:txBody>
      </p:sp>
      <p:pic>
        <p:nvPicPr>
          <p:cNvPr id="4" name="Content Placeholder 3"/>
          <p:cNvPicPr>
            <a:picLocks noGrp="1" noChangeAspect="1"/>
          </p:cNvPicPr>
          <p:nvPr>
            <p:ph idx="1"/>
          </p:nvPr>
        </p:nvPicPr>
        <p:blipFill rotWithShape="1">
          <a:blip r:embed="rId3"/>
          <a:srcRect l="-15209" r="-15209"/>
          <a:stretch/>
        </p:blipFill>
        <p:spPr>
          <a:xfrm>
            <a:off x="792163" y="1762125"/>
            <a:ext cx="7288795" cy="4289425"/>
          </a:xfrm>
        </p:spPr>
      </p:pic>
    </p:spTree>
    <p:extLst>
      <p:ext uri="{BB962C8B-B14F-4D97-AF65-F5344CB8AC3E}">
        <p14:creationId xmlns:p14="http://schemas.microsoft.com/office/powerpoint/2010/main" val="58461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sz="4800" dirty="0"/>
              <a:t>Evolution of the Human Brain (basic)</a:t>
            </a:r>
          </a:p>
        </p:txBody>
      </p:sp>
      <p:pic>
        <p:nvPicPr>
          <p:cNvPr id="4" name="Content Placeholder 3"/>
          <p:cNvPicPr>
            <a:picLocks noGrp="1" noChangeAspect="1"/>
          </p:cNvPicPr>
          <p:nvPr>
            <p:ph idx="1"/>
          </p:nvPr>
        </p:nvPicPr>
        <p:blipFill>
          <a:blip r:embed="rId3"/>
          <a:srcRect l="520" r="520"/>
          <a:stretch>
            <a:fillRect/>
          </a:stretch>
        </p:blipFill>
        <p:spPr/>
      </p:pic>
    </p:spTree>
    <p:extLst>
      <p:ext uri="{BB962C8B-B14F-4D97-AF65-F5344CB8AC3E}">
        <p14:creationId xmlns:p14="http://schemas.microsoft.com/office/powerpoint/2010/main" val="294311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D312-A2C8-304E-87F9-CFF1B4E18C43}"/>
              </a:ext>
            </a:extLst>
          </p:cNvPr>
          <p:cNvSpPr>
            <a:spLocks noGrp="1"/>
          </p:cNvSpPr>
          <p:nvPr>
            <p:ph type="title"/>
          </p:nvPr>
        </p:nvSpPr>
        <p:spPr>
          <a:xfrm>
            <a:off x="0" y="40341"/>
            <a:ext cx="9144000" cy="1411941"/>
          </a:xfrm>
        </p:spPr>
        <p:txBody>
          <a:bodyPr/>
          <a:lstStyle/>
          <a:p>
            <a:r>
              <a:rPr lang="en-US" dirty="0"/>
              <a:t>“Flip Your Lid”</a:t>
            </a:r>
          </a:p>
        </p:txBody>
      </p:sp>
      <p:pic>
        <p:nvPicPr>
          <p:cNvPr id="1026" name="Picture 2">
            <a:extLst>
              <a:ext uri="{FF2B5EF4-FFF2-40B4-BE49-F238E27FC236}">
                <a16:creationId xmlns:a16="http://schemas.microsoft.com/office/drawing/2014/main" id="{72AFC066-B0B6-9348-A528-4F19AD81256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2557" y="1762300"/>
            <a:ext cx="5719233"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rain in the Palm of your Hand: Dan Siegel's Hand Model — The Behavior  Hub">
            <a:extLst>
              <a:ext uri="{FF2B5EF4-FFF2-40B4-BE49-F238E27FC236}">
                <a16:creationId xmlns:a16="http://schemas.microsoft.com/office/drawing/2014/main" id="{217E36C8-94DD-BF4C-A848-B7575ECD7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195" y="1762300"/>
            <a:ext cx="3029172"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2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0341"/>
            <a:ext cx="9144000" cy="1411941"/>
          </a:xfrm>
        </p:spPr>
        <p:txBody>
          <a:bodyPr/>
          <a:lstStyle/>
          <a:p>
            <a:pPr>
              <a:lnSpc>
                <a:spcPct val="100000"/>
              </a:lnSpc>
            </a:pPr>
            <a:r>
              <a:rPr lang="en-US" dirty="0"/>
              <a:t>Making A Crisis Worse</a:t>
            </a:r>
          </a:p>
        </p:txBody>
      </p:sp>
      <p:sp>
        <p:nvSpPr>
          <p:cNvPr id="11" name="Oval 10"/>
          <p:cNvSpPr/>
          <p:nvPr/>
        </p:nvSpPr>
        <p:spPr>
          <a:xfrm>
            <a:off x="3121999" y="2429402"/>
            <a:ext cx="2969614" cy="25214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Ways that Distress Can Lead Us to Make Things Worse…</a:t>
            </a:r>
          </a:p>
        </p:txBody>
      </p:sp>
      <p:sp>
        <p:nvSpPr>
          <p:cNvPr id="12" name="Oval 11"/>
          <p:cNvSpPr/>
          <p:nvPr/>
        </p:nvSpPr>
        <p:spPr>
          <a:xfrm>
            <a:off x="1367084" y="2416307"/>
            <a:ext cx="2192269" cy="154598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Using alcohol/drugs</a:t>
            </a:r>
          </a:p>
        </p:txBody>
      </p:sp>
      <p:sp>
        <p:nvSpPr>
          <p:cNvPr id="15" name="Oval 14"/>
          <p:cNvSpPr/>
          <p:nvPr/>
        </p:nvSpPr>
        <p:spPr>
          <a:xfrm>
            <a:off x="1943196" y="4026283"/>
            <a:ext cx="1730319"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Screaming at someone</a:t>
            </a:r>
          </a:p>
        </p:txBody>
      </p:sp>
      <p:sp>
        <p:nvSpPr>
          <p:cNvPr id="16" name="Oval 15"/>
          <p:cNvSpPr/>
          <p:nvPr/>
        </p:nvSpPr>
        <p:spPr>
          <a:xfrm>
            <a:off x="3616087" y="4712083"/>
            <a:ext cx="1598474" cy="13580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Cutting</a:t>
            </a:r>
          </a:p>
        </p:txBody>
      </p:sp>
      <p:sp>
        <p:nvSpPr>
          <p:cNvPr id="17" name="Oval 16"/>
          <p:cNvSpPr/>
          <p:nvPr/>
        </p:nvSpPr>
        <p:spPr>
          <a:xfrm>
            <a:off x="5849858" y="3142783"/>
            <a:ext cx="1601467" cy="13493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Getting in fight</a:t>
            </a:r>
          </a:p>
        </p:txBody>
      </p:sp>
      <p:sp>
        <p:nvSpPr>
          <p:cNvPr id="18" name="Oval 17"/>
          <p:cNvSpPr/>
          <p:nvPr/>
        </p:nvSpPr>
        <p:spPr>
          <a:xfrm>
            <a:off x="5188141" y="4483584"/>
            <a:ext cx="1767134" cy="107273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Quitting something important</a:t>
            </a:r>
          </a:p>
        </p:txBody>
      </p:sp>
      <p:sp>
        <p:nvSpPr>
          <p:cNvPr id="20" name="Oval 19"/>
          <p:cNvSpPr/>
          <p:nvPr/>
        </p:nvSpPr>
        <p:spPr>
          <a:xfrm>
            <a:off x="5188141" y="1926276"/>
            <a:ext cx="1859172" cy="12117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Breaking Something</a:t>
            </a:r>
          </a:p>
        </p:txBody>
      </p:sp>
      <p:sp>
        <p:nvSpPr>
          <p:cNvPr id="13" name="Oval 12">
            <a:extLst>
              <a:ext uri="{FF2B5EF4-FFF2-40B4-BE49-F238E27FC236}">
                <a16:creationId xmlns:a16="http://schemas.microsoft.com/office/drawing/2014/main" id="{29EE68CD-E57B-0D4F-8A91-58A1A1ADDEB2}"/>
              </a:ext>
            </a:extLst>
          </p:cNvPr>
          <p:cNvSpPr/>
          <p:nvPr/>
        </p:nvSpPr>
        <p:spPr>
          <a:xfrm>
            <a:off x="3303904" y="1783688"/>
            <a:ext cx="1767134" cy="107273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Eating too much</a:t>
            </a:r>
          </a:p>
        </p:txBody>
      </p:sp>
    </p:spTree>
    <p:extLst>
      <p:ext uri="{BB962C8B-B14F-4D97-AF65-F5344CB8AC3E}">
        <p14:creationId xmlns:p14="http://schemas.microsoft.com/office/powerpoint/2010/main" val="362696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341"/>
            <a:ext cx="9144001" cy="1411941"/>
          </a:xfrm>
        </p:spPr>
        <p:txBody>
          <a:bodyPr/>
          <a:lstStyle/>
          <a:p>
            <a:pPr>
              <a:lnSpc>
                <a:spcPct val="100000"/>
              </a:lnSpc>
            </a:pPr>
            <a:r>
              <a:rPr lang="en-US" sz="3900" dirty="0"/>
              <a:t>Distress Tolerance Skills:</a:t>
            </a:r>
            <a:br>
              <a:rPr lang="en-US" sz="3900" dirty="0"/>
            </a:br>
            <a:r>
              <a:rPr lang="en-US" sz="3900" dirty="0"/>
              <a:t>Surviving A Crisis Without Making It Worse</a:t>
            </a:r>
          </a:p>
        </p:txBody>
      </p:sp>
      <p:sp>
        <p:nvSpPr>
          <p:cNvPr id="3" name="Content Placeholder 2"/>
          <p:cNvSpPr>
            <a:spLocks noGrp="1"/>
          </p:cNvSpPr>
          <p:nvPr>
            <p:ph idx="1"/>
          </p:nvPr>
        </p:nvSpPr>
        <p:spPr>
          <a:xfrm>
            <a:off x="792161" y="1761565"/>
            <a:ext cx="7589520" cy="4289611"/>
          </a:xfrm>
        </p:spPr>
        <p:txBody>
          <a:bodyPr>
            <a:normAutofit fontScale="85000" lnSpcReduction="10000"/>
          </a:bodyPr>
          <a:lstStyle/>
          <a:p>
            <a:pPr>
              <a:lnSpc>
                <a:spcPct val="120000"/>
              </a:lnSpc>
              <a:spcBef>
                <a:spcPts val="600"/>
              </a:spcBef>
            </a:pPr>
            <a:r>
              <a:rPr lang="en-US" dirty="0"/>
              <a:t>Distress Tolerance Skills are used to help us cope and get through periods of overwhelming emotions and pain in healthier ways to avoid additional suffering</a:t>
            </a:r>
          </a:p>
          <a:p>
            <a:pPr>
              <a:lnSpc>
                <a:spcPct val="120000"/>
              </a:lnSpc>
              <a:spcBef>
                <a:spcPts val="600"/>
              </a:spcBef>
            </a:pPr>
            <a:r>
              <a:rPr lang="en-US" dirty="0"/>
              <a:t>Use when we can’t change a distressing situation (because we are unable, unwilling, or it’s inappropriate)</a:t>
            </a:r>
          </a:p>
          <a:p>
            <a:pPr>
              <a:lnSpc>
                <a:spcPct val="120000"/>
              </a:lnSpc>
              <a:spcBef>
                <a:spcPts val="600"/>
              </a:spcBef>
            </a:pPr>
            <a:r>
              <a:rPr lang="en-US" dirty="0"/>
              <a:t>Other skills (problem solving, emotion regulation, interpersonal effectiveness) may help us later prevent or “fix” the situation, but not when our brain is “off line” due to intense emotion </a:t>
            </a:r>
          </a:p>
          <a:p>
            <a:pPr>
              <a:lnSpc>
                <a:spcPct val="120000"/>
              </a:lnSpc>
              <a:spcBef>
                <a:spcPts val="600"/>
              </a:spcBef>
            </a:pPr>
            <a:endParaRPr lang="en-US" dirty="0"/>
          </a:p>
          <a:p>
            <a:pPr>
              <a:lnSpc>
                <a:spcPct val="120000"/>
              </a:lnSpc>
              <a:spcBef>
                <a:spcPts val="600"/>
              </a:spcBef>
            </a:pPr>
            <a:endParaRPr lang="en-US" dirty="0"/>
          </a:p>
        </p:txBody>
      </p:sp>
      <p:sp>
        <p:nvSpPr>
          <p:cNvPr id="4" name="Footer Placeholder 3"/>
          <p:cNvSpPr>
            <a:spLocks noGrp="1"/>
          </p:cNvSpPr>
          <p:nvPr>
            <p:ph type="ftr" sz="quarter" idx="11"/>
          </p:nvPr>
        </p:nvSpPr>
        <p:spPr>
          <a:xfrm>
            <a:off x="792161" y="6356350"/>
            <a:ext cx="7589520" cy="365125"/>
          </a:xfrm>
        </p:spPr>
        <p:txBody>
          <a:bodyPr/>
          <a:lstStyle/>
          <a:p>
            <a:r>
              <a:rPr lang="en-US" sz="1400" dirty="0">
                <a:solidFill>
                  <a:schemeClr val="tx2">
                    <a:lumMod val="50000"/>
                  </a:schemeClr>
                </a:solidFill>
              </a:rPr>
              <a:t>Distress Tolerance Skills are one of four sets of skills taught as part of Dialectical Behavior Therapy (DBT), an evidence-based therapy developed by Marsha </a:t>
            </a:r>
            <a:r>
              <a:rPr lang="en-US" sz="1400" dirty="0" err="1">
                <a:solidFill>
                  <a:schemeClr val="tx2">
                    <a:lumMod val="50000"/>
                  </a:schemeClr>
                </a:solidFill>
              </a:rPr>
              <a:t>Linehan</a:t>
            </a:r>
            <a:r>
              <a:rPr lang="en-US" sz="1400" dirty="0">
                <a:solidFill>
                  <a:schemeClr val="tx2">
                    <a:lumMod val="50000"/>
                  </a:schemeClr>
                </a:solidFill>
              </a:rPr>
              <a:t>, PhD, ABPP</a:t>
            </a:r>
          </a:p>
        </p:txBody>
      </p:sp>
    </p:spTree>
    <p:extLst>
      <p:ext uri="{BB962C8B-B14F-4D97-AF65-F5344CB8AC3E}">
        <p14:creationId xmlns:p14="http://schemas.microsoft.com/office/powerpoint/2010/main" val="99525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3612822" cy="2889516"/>
          </a:xfrm>
        </p:spPr>
        <p:txBody>
          <a:bodyPr/>
          <a:lstStyle/>
          <a:p>
            <a:r>
              <a:rPr lang="en-US" sz="4400" dirty="0">
                <a:latin typeface="+mj-lt"/>
              </a:rPr>
              <a:t>Dialectical Behavior Therapy</a:t>
            </a:r>
            <a:br>
              <a:rPr lang="en-US" sz="4400" dirty="0"/>
            </a:br>
            <a:r>
              <a:rPr lang="en-US" sz="4400" b="1" dirty="0"/>
              <a:t>Wise Mind</a:t>
            </a:r>
          </a:p>
        </p:txBody>
      </p:sp>
      <p:sp>
        <p:nvSpPr>
          <p:cNvPr id="6" name="Text Placeholder 5"/>
          <p:cNvSpPr>
            <a:spLocks noGrp="1"/>
          </p:cNvSpPr>
          <p:nvPr>
            <p:ph type="body" sz="half" idx="2"/>
          </p:nvPr>
        </p:nvSpPr>
        <p:spPr>
          <a:xfrm>
            <a:off x="379984" y="2209799"/>
            <a:ext cx="3467215" cy="3222625"/>
          </a:xfrm>
        </p:spPr>
        <p:txBody>
          <a:bodyPr/>
          <a:lstStyle/>
          <a:p>
            <a:endParaRPr lang="en-US" dirty="0"/>
          </a:p>
          <a:p>
            <a:endParaRPr lang="en-US" dirty="0"/>
          </a:p>
          <a:p>
            <a:endParaRPr lang="en-US" dirty="0"/>
          </a:p>
          <a:p>
            <a:r>
              <a:rPr lang="en-US" sz="2000" b="1" dirty="0"/>
              <a:t>“Between Stimulus and response there is a space, and in that space lies our power and our freedom”</a:t>
            </a:r>
          </a:p>
          <a:p>
            <a:r>
              <a:rPr lang="en-US" sz="2000" b="1" dirty="0"/>
              <a:t>--Victor Frankl, Man’s Search for Meaning (1946)</a:t>
            </a:r>
          </a:p>
        </p:txBody>
      </p:sp>
      <p:pic>
        <p:nvPicPr>
          <p:cNvPr id="9" name="Picture Placeholder 8"/>
          <p:cNvPicPr>
            <a:picLocks noGrp="1" noChangeAspect="1"/>
          </p:cNvPicPr>
          <p:nvPr>
            <p:ph type="pic" idx="1"/>
          </p:nvPr>
        </p:nvPicPr>
        <p:blipFill>
          <a:blip r:embed="rId3"/>
          <a:srcRect t="-22468" b="-22468"/>
          <a:stretch>
            <a:fillRect/>
          </a:stretch>
        </p:blipFill>
        <p:spPr>
          <a:xfrm>
            <a:off x="4362613" y="1214701"/>
            <a:ext cx="4799795" cy="4435499"/>
          </a:xfrm>
        </p:spPr>
      </p:pic>
    </p:spTree>
    <p:extLst>
      <p:ext uri="{BB962C8B-B14F-4D97-AF65-F5344CB8AC3E}">
        <p14:creationId xmlns:p14="http://schemas.microsoft.com/office/powerpoint/2010/main" val="33881119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XRUYQT3274NZ-681238054-1805</_dlc_DocId>
    <_dlc_DocIdUrl xmlns="b22f8f74-215c-4154-9939-bd29e4e8980e">
      <Url>https://supportservices.jobcorps.gov/health/_layouts/15/DocIdRedir.aspx?ID=XRUYQT3274NZ-681238054-1805</Url>
      <Description>XRUYQT3274NZ-681238054-1805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47CD510-F6ED-4B9F-A69C-B114917E76F6}"/>
</file>

<file path=customXml/itemProps2.xml><?xml version="1.0" encoding="utf-8"?>
<ds:datastoreItem xmlns:ds="http://schemas.openxmlformats.org/officeDocument/2006/customXml" ds:itemID="{6510915B-756B-4133-8C38-1077B5BA1DA1}"/>
</file>

<file path=customXml/itemProps3.xml><?xml version="1.0" encoding="utf-8"?>
<ds:datastoreItem xmlns:ds="http://schemas.openxmlformats.org/officeDocument/2006/customXml" ds:itemID="{0F7B8F10-9487-41F3-BA5F-167B80704C55}"/>
</file>

<file path=customXml/itemProps4.xml><?xml version="1.0" encoding="utf-8"?>
<ds:datastoreItem xmlns:ds="http://schemas.openxmlformats.org/officeDocument/2006/customXml" ds:itemID="{08411A65-39AF-4C7F-B755-1CF54847676F}"/>
</file>

<file path=docProps/app.xml><?xml version="1.0" encoding="utf-8"?>
<Properties xmlns="http://schemas.openxmlformats.org/officeDocument/2006/extended-properties" xmlns:vt="http://schemas.openxmlformats.org/officeDocument/2006/docPropsVTypes">
  <Template>Infusion.thmx</Template>
  <TotalTime>9917</TotalTime>
  <Words>5984</Words>
  <Application>Microsoft Office PowerPoint</Application>
  <PresentationFormat>On-screen Show (4:3)</PresentationFormat>
  <Paragraphs>275</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Candara</vt:lpstr>
      <vt:lpstr>Mistral</vt:lpstr>
      <vt:lpstr>Wingdings</vt:lpstr>
      <vt:lpstr>Infusion</vt:lpstr>
      <vt:lpstr>Surviving Intense Emotions</vt:lpstr>
      <vt:lpstr>Why This Webinar Now?  Objectives</vt:lpstr>
      <vt:lpstr>Pain is Unavoidable   “Life is Suffering”—First Noble Truth of Buddhism</vt:lpstr>
      <vt:lpstr>Recall a Time When You Felt Emotionally Overwhelmed…</vt:lpstr>
      <vt:lpstr>Evolution of the Human Brain (basic)</vt:lpstr>
      <vt:lpstr>“Flip Your Lid”</vt:lpstr>
      <vt:lpstr>Making A Crisis Worse</vt:lpstr>
      <vt:lpstr>Distress Tolerance Skills: Surviving A Crisis Without Making It Worse</vt:lpstr>
      <vt:lpstr>Dialectical Behavior Therapy Wise Mind</vt:lpstr>
      <vt:lpstr>DBT: Overview of Key Distress Tolerance Skills</vt:lpstr>
      <vt:lpstr>#1: Do I need to Use Crisis Survival Skills NOW?</vt:lpstr>
      <vt:lpstr># 2: Self-Soothe with Five Senses</vt:lpstr>
      <vt:lpstr>#3: TIPP Skills Reduce Extreme Emotion Fast</vt:lpstr>
      <vt:lpstr>Self-Soothing/Relaxation Plan and TIPP Skill/s</vt:lpstr>
      <vt:lpstr>#4: ACCEPTS Skills Tolerate Distress by Refocusing</vt:lpstr>
      <vt:lpstr>        </vt:lpstr>
      <vt:lpstr>#4: ACCEPTS Tolerate Distress By Refocusing</vt:lpstr>
      <vt:lpstr>My ACCEPTS (Refocusing) Plan: Next time I’m Feeling Overwhelmed and Distressed, I will…</vt:lpstr>
      <vt:lpstr>#5: IMPROVE the Moment Skills</vt:lpstr>
      <vt:lpstr>I for Imagery</vt:lpstr>
      <vt:lpstr>M is for Meaning</vt:lpstr>
      <vt:lpstr>P is for Prayer/Spirituality</vt:lpstr>
      <vt:lpstr>R is for Relaxation</vt:lpstr>
      <vt:lpstr>O Is for One Thing in the Moment</vt:lpstr>
      <vt:lpstr>V is for Vacation/Time Out</vt:lpstr>
      <vt:lpstr>E is for Encouragement</vt:lpstr>
      <vt:lpstr>My IMPROVE plan: List One Way to Practice Each</vt:lpstr>
      <vt:lpstr>Radical Acceptance</vt:lpstr>
      <vt:lpstr>Radical Acceptance: HOW?</vt:lpstr>
      <vt:lpstr>Surviving Intense Emotions: Putting It All Together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Intense Emotions-Distress Tolerance Skills</dc:title>
  <dc:creator>Helena Mackenzie</dc:creator>
  <cp:lastModifiedBy>Carolina Valdenegro</cp:lastModifiedBy>
  <cp:revision>214</cp:revision>
  <dcterms:created xsi:type="dcterms:W3CDTF">2013-08-25T21:17:39Z</dcterms:created>
  <dcterms:modified xsi:type="dcterms:W3CDTF">2021-08-26T16:21:21Z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bfc079de-1062-4600-9654-ec12b785d24b</vt:lpwstr>
  </property>
</Properties>
</file>