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notesSlides/notesSlide4.xml" ContentType="application/vnd.openxmlformats-officedocument.presentationml.notesSlide+xml"/>
  <Override PartName="/ppt/slideLayouts/slideLayout1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6.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1.xml" ContentType="application/vnd.openxmlformats-officedocument.theme+xml"/>
  <Override PartName="/ppt/diagrams/drawing1.xml" ContentType="application/vnd.ms-office.drawingml.diagramDrawing+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5.xml" ContentType="application/vnd.openxmlformats-officedocument.presentationml.tags+xml"/>
  <Override PartName="/customXml/itemProps2.xml" ContentType="application/vnd.openxmlformats-officedocument.customXmlProperties+xml"/>
  <Override PartName="/customXml/itemProps3.xml" ContentType="application/vnd.openxmlformats-officedocument.customXmlProperties+xml"/>
  <Override PartName="/ppt/tags/tag4.xml" ContentType="application/vnd.openxmlformats-officedocument.presentationml.tag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235" r:id="rId4"/>
  </p:sldMasterIdLst>
  <p:notesMasterIdLst>
    <p:notesMasterId r:id="rId29"/>
  </p:notesMasterIdLst>
  <p:handoutMasterIdLst>
    <p:handoutMasterId r:id="rId30"/>
  </p:handoutMasterIdLst>
  <p:sldIdLst>
    <p:sldId id="258" r:id="rId5"/>
    <p:sldId id="260" r:id="rId6"/>
    <p:sldId id="259" r:id="rId7"/>
    <p:sldId id="611" r:id="rId8"/>
    <p:sldId id="287" r:id="rId9"/>
    <p:sldId id="599" r:id="rId10"/>
    <p:sldId id="616" r:id="rId11"/>
    <p:sldId id="290" r:id="rId12"/>
    <p:sldId id="620" r:id="rId13"/>
    <p:sldId id="625" r:id="rId14"/>
    <p:sldId id="624" r:id="rId15"/>
    <p:sldId id="265" r:id="rId16"/>
    <p:sldId id="283" r:id="rId17"/>
    <p:sldId id="615" r:id="rId18"/>
    <p:sldId id="360" r:id="rId19"/>
    <p:sldId id="626" r:id="rId20"/>
    <p:sldId id="617" r:id="rId21"/>
    <p:sldId id="363" r:id="rId22"/>
    <p:sldId id="613" r:id="rId23"/>
    <p:sldId id="308" r:id="rId24"/>
    <p:sldId id="627" r:id="rId25"/>
    <p:sldId id="365" r:id="rId26"/>
    <p:sldId id="623" r:id="rId27"/>
    <p:sldId id="61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FFF"/>
    <a:srgbClr val="FFFFCC"/>
    <a:srgbClr val="BD91CF"/>
    <a:srgbClr val="B088C8"/>
    <a:srgbClr val="DDD1EC"/>
    <a:srgbClr val="A353C4"/>
    <a:srgbClr val="C787BE"/>
    <a:srgbClr val="197D8B"/>
    <a:srgbClr val="F2EE90"/>
    <a:srgbClr val="B35B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14" autoAdjust="0"/>
    <p:restoredTop sz="76197" autoAdjust="0"/>
  </p:normalViewPr>
  <p:slideViewPr>
    <p:cSldViewPr snapToGrid="0" showGuides="1">
      <p:cViewPr varScale="1">
        <p:scale>
          <a:sx n="65" d="100"/>
          <a:sy n="65" d="100"/>
        </p:scale>
        <p:origin x="232" y="688"/>
      </p:cViewPr>
      <p:guideLst>
        <p:guide orient="horz" pos="2136"/>
        <p:guide pos="3840"/>
      </p:guideLst>
    </p:cSldViewPr>
  </p:slideViewPr>
  <p:notesTextViewPr>
    <p:cViewPr>
      <p:scale>
        <a:sx n="1" d="1"/>
        <a:sy n="1" d="1"/>
      </p:scale>
      <p:origin x="0" y="-792"/>
    </p:cViewPr>
  </p:notesTextViewPr>
  <p:sorterViewPr>
    <p:cViewPr>
      <p:scale>
        <a:sx n="1" d="1"/>
        <a:sy n="1" d="1"/>
      </p:scale>
      <p:origin x="0" y="-5592"/>
    </p:cViewPr>
  </p:sorterViewPr>
  <p:notesViewPr>
    <p:cSldViewPr snapToGrid="0">
      <p:cViewPr varScale="1">
        <p:scale>
          <a:sx n="85" d="100"/>
          <a:sy n="85" d="100"/>
        </p:scale>
        <p:origin x="87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customXml" Target="../customXml/item4.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image" Target="../media/image2.jpeg"/></Relationships>
</file>

<file path=ppt/diagrams/_rels/data2.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658965" custScaleY="631045" custLinFactNeighborX="53370" custLinFactNeighborY="47"/>
      <dgm:spPr>
        <a:prstGeom prst="rect">
          <a:avLst/>
        </a:prstGeom>
        <a:blipFill>
          <a:blip xmlns:r="http://schemas.openxmlformats.org/officeDocument/2006/relationships" r:embed="rId1" cstate="print">
            <a:grayscl/>
            <a:extLst>
              <a:ext uri="{28A0092B-C50C-407E-A947-70E740481C1C}">
                <a14:useLocalDpi xmlns:a14="http://schemas.microsoft.com/office/drawing/2010/main" val="0"/>
              </a:ext>
            </a:extLst>
          </a:blip>
          <a:srcRect/>
          <a:stretch>
            <a:fillRect l="-11000" r="-11000"/>
          </a:stretch>
        </a:blipFill>
        <a:ln w="12700">
          <a:noFill/>
        </a:ln>
        <a:effectLst/>
      </dgm:spPr>
      <dgm:extLst>
        <a:ext uri="{E40237B7-FDA0-4F09-8148-C483321AD2D9}">
          <dgm14:cNvPr xmlns:dgm14="http://schemas.microsoft.com/office/drawing/2010/diagram" id="0" name="" descr="Question mark against red wall"/>
        </a:ext>
      </dgm:extLst>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658965" custScaleY="631045" custLinFactNeighborX="53370" custLinFactNeighborY="47"/>
      <dgm:spPr>
        <a:prstGeom prst="rect">
          <a:avLst/>
        </a:prstGeom>
        <a:blipFill>
          <a:blip xmlns:r="http://schemas.openxmlformats.org/officeDocument/2006/relationships" r:embed="rId1" cstate="print">
            <a:grayscl/>
            <a:extLst>
              <a:ext uri="{28A0092B-C50C-407E-A947-70E740481C1C}">
                <a14:useLocalDpi xmlns:a14="http://schemas.microsoft.com/office/drawing/2010/main" val="0"/>
              </a:ext>
            </a:extLst>
          </a:blip>
          <a:srcRect/>
          <a:stretch>
            <a:fillRect l="-11000" r="-11000"/>
          </a:stretch>
        </a:blipFill>
        <a:ln w="12700">
          <a:noFill/>
        </a:ln>
        <a:effectLst/>
      </dgm:spPr>
      <dgm:extLst>
        <a:ext uri="{E40237B7-FDA0-4F09-8148-C483321AD2D9}">
          <dgm14:cNvPr xmlns:dgm14="http://schemas.microsoft.com/office/drawing/2010/diagram" id="0" name="" descr="Question mark against red wall"/>
        </a:ext>
      </dgm:extLst>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830221" y="277"/>
          <a:ext cx="2814970" cy="1857338"/>
        </a:xfrm>
        <a:prstGeom prst="rect">
          <a:avLst/>
        </a:prstGeom>
        <a:blipFill>
          <a:blip xmlns:r="http://schemas.openxmlformats.org/officeDocument/2006/relationships" r:embed="rId1" cstate="print">
            <a:grayscl/>
            <a:extLst>
              <a:ext uri="{28A0092B-C50C-407E-A947-70E740481C1C}">
                <a14:useLocalDpi xmlns:a14="http://schemas.microsoft.com/office/drawing/2010/main" val="0"/>
              </a:ext>
            </a:extLst>
          </a:blip>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1796130" y="1075971"/>
          <a:ext cx="427180" cy="15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0" numCol="1" spcCol="1270" anchor="t" anchorCtr="0">
          <a:noAutofit/>
        </a:bodyPr>
        <a:lstStyle/>
        <a:p>
          <a:pPr marL="0" lvl="0" indent="0" algn="ctr" defTabSz="311150">
            <a:lnSpc>
              <a:spcPct val="90000"/>
            </a:lnSpc>
            <a:spcBef>
              <a:spcPct val="0"/>
            </a:spcBef>
            <a:spcAft>
              <a:spcPct val="35000"/>
            </a:spcAft>
            <a:buNone/>
          </a:pPr>
          <a:r>
            <a:rPr lang="en-US" sz="700" kern="1200" dirty="0"/>
            <a:t>   </a:t>
          </a:r>
        </a:p>
      </dsp:txBody>
      <dsp:txXfrm>
        <a:off x="1796130" y="1075971"/>
        <a:ext cx="427180" cy="158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830221" y="277"/>
          <a:ext cx="2814970" cy="1857338"/>
        </a:xfrm>
        <a:prstGeom prst="rect">
          <a:avLst/>
        </a:prstGeom>
        <a:blipFill>
          <a:blip xmlns:r="http://schemas.openxmlformats.org/officeDocument/2006/relationships" r:embed="rId1" cstate="print">
            <a:grayscl/>
            <a:extLst>
              <a:ext uri="{28A0092B-C50C-407E-A947-70E740481C1C}">
                <a14:useLocalDpi xmlns:a14="http://schemas.microsoft.com/office/drawing/2010/main" val="0"/>
              </a:ext>
            </a:extLst>
          </a:blip>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1796130" y="1075971"/>
          <a:ext cx="427180" cy="15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0" numCol="1" spcCol="1270" anchor="t" anchorCtr="0">
          <a:noAutofit/>
        </a:bodyPr>
        <a:lstStyle/>
        <a:p>
          <a:pPr marL="0" lvl="0" indent="0" algn="ctr" defTabSz="311150">
            <a:lnSpc>
              <a:spcPct val="90000"/>
            </a:lnSpc>
            <a:spcBef>
              <a:spcPct val="0"/>
            </a:spcBef>
            <a:spcAft>
              <a:spcPct val="35000"/>
            </a:spcAft>
            <a:buNone/>
          </a:pPr>
          <a:r>
            <a:rPr lang="en-US" sz="700" kern="1200" dirty="0"/>
            <a:t>   </a:t>
          </a:r>
        </a:p>
      </dsp:txBody>
      <dsp:txXfrm>
        <a:off x="1796130" y="1075971"/>
        <a:ext cx="427180" cy="15848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BF8D94-647B-4F9F-AA9E-2D938D422E3B}" type="datetimeFigureOut">
              <a:rPr lang="en-US" smtClean="0"/>
              <a:t>7/27/21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A47020-7792-4F45-A2F2-9D0B8074F9C0}" type="slidenum">
              <a:rPr lang="en-US" smtClean="0"/>
              <a:t>‹#›</a:t>
            </a:fld>
            <a:endParaRPr lang="en-US"/>
          </a:p>
        </p:txBody>
      </p:sp>
    </p:spTree>
    <p:extLst>
      <p:ext uri="{BB962C8B-B14F-4D97-AF65-F5344CB8AC3E}">
        <p14:creationId xmlns:p14="http://schemas.microsoft.com/office/powerpoint/2010/main" val="2560316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6EDB3-F742-4DC9-BE06-69426632385D}" type="datetimeFigureOut">
              <a:rPr lang="en-US" smtClean="0"/>
              <a:t>7/27/21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25BF50-B49B-4853-A573-925571B59782}" type="slidenum">
              <a:rPr lang="en-US" smtClean="0"/>
              <a:t>‹#›</a:t>
            </a:fld>
            <a:endParaRPr lang="en-US"/>
          </a:p>
        </p:txBody>
      </p:sp>
    </p:spTree>
    <p:extLst>
      <p:ext uri="{BB962C8B-B14F-4D97-AF65-F5344CB8AC3E}">
        <p14:creationId xmlns:p14="http://schemas.microsoft.com/office/powerpoint/2010/main" val="352928487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“Working With Students During Frustrating Times” webinar.  </a:t>
            </a:r>
          </a:p>
          <a:p>
            <a:endParaRPr lang="en-US" dirty="0"/>
          </a:p>
          <a:p>
            <a:r>
              <a:rPr lang="en-US" dirty="0"/>
              <a:t>Reminder:  We encourage you to use the chat box to share your questions, thoughts/ideas, and even strategies that you might be using to work with our students right now.</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1625BF50-B49B-4853-A573-925571B59782}" type="slidenum">
              <a:rPr lang="en-US" smtClean="0"/>
              <a:t>1</a:t>
            </a:fld>
            <a:endParaRPr lang="en-US"/>
          </a:p>
        </p:txBody>
      </p:sp>
    </p:spTree>
    <p:extLst>
      <p:ext uri="{BB962C8B-B14F-4D97-AF65-F5344CB8AC3E}">
        <p14:creationId xmlns:p14="http://schemas.microsoft.com/office/powerpoint/2010/main" val="332823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show a brief but powerful video clip by Dr. </a:t>
            </a:r>
            <a:r>
              <a:rPr lang="en-US" dirty="0" err="1"/>
              <a:t>Brené</a:t>
            </a:r>
            <a:r>
              <a:rPr lang="en-US" dirty="0"/>
              <a:t> Brown that can explain what empathy is in less than 3 minutes. If you are not familiar with Dr. </a:t>
            </a:r>
            <a:r>
              <a:rPr lang="en-US" dirty="0" err="1"/>
              <a:t>Brené</a:t>
            </a:r>
            <a:r>
              <a:rPr lang="en-US" dirty="0"/>
              <a:t> Brown, I would encourage you to look her up on YouTube or watch her TED Talks.</a:t>
            </a:r>
          </a:p>
          <a:p>
            <a:endParaRPr lang="en-US" dirty="0"/>
          </a:p>
          <a:p>
            <a:r>
              <a:rPr lang="en-US" dirty="0"/>
              <a:t>Type in the chat box: what did you get from the video?  What stuck with you that you can keep long after this webinar is over?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1625BF50-B49B-4853-A573-925571B59782}" type="slidenum">
              <a:rPr lang="en-US" smtClean="0"/>
              <a:t>10</a:t>
            </a:fld>
            <a:endParaRPr lang="en-US"/>
          </a:p>
        </p:txBody>
      </p:sp>
    </p:spTree>
    <p:extLst>
      <p:ext uri="{BB962C8B-B14F-4D97-AF65-F5344CB8AC3E}">
        <p14:creationId xmlns:p14="http://schemas.microsoft.com/office/powerpoint/2010/main" val="79117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we get into the process of listening and how it communicates empathy, let’s start with a few “don’ts.” These are common “helping mistakes” that </a:t>
            </a:r>
          </a:p>
          <a:p>
            <a:pPr marL="228600" indent="-228600">
              <a:buFont typeface="+mj-lt"/>
              <a:buAutoNum type="arabicPeriod"/>
            </a:pPr>
            <a:r>
              <a:rPr lang="en-US" sz="1200" dirty="0"/>
              <a:t>Trying to “fix” the problem – offering solutions, advice and suggestions. Usually these are used in an attempt to change the other person’s feelings. You don’t want them to feet upset or angry or sad, so you jump right into trying to fix the problem. The problem is that if often doesn’t help the person feel better at all. In fact, people feel like they have not been heard when the listener focuses more on the problem than how they are feeling.</a:t>
            </a:r>
          </a:p>
          <a:p>
            <a:pPr marL="228600" indent="-228600">
              <a:buAutoNum type="arabicPeriod" startAt="2"/>
            </a:pPr>
            <a:r>
              <a:rPr lang="en-US" sz="1200" dirty="0"/>
              <a:t>Telling the student to “look at the bright side.” We’ve all done this when trying to cheer someone up. We say things like, “It’s not that bad. Well, </a:t>
            </a:r>
            <a:r>
              <a:rPr lang="en-US" sz="1200" u="sng" dirty="0"/>
              <a:t>at least </a:t>
            </a:r>
            <a:r>
              <a:rPr lang="en-US" sz="1200" dirty="0"/>
              <a:t>you have a roof over your head and food to eat.” Statements like this feel dismissive, as though you are not taking the person’s problems and their feelings seriously. It’s really a subtle way of trying to change the subject, often to make yourself feel better.</a:t>
            </a:r>
          </a:p>
          <a:p>
            <a:pPr marL="228600" indent="-228600">
              <a:buAutoNum type="arabicPeriod" startAt="2"/>
            </a:pPr>
            <a:r>
              <a:rPr lang="en-US" sz="1200" dirty="0"/>
              <a:t>“Should-</a:t>
            </a:r>
            <a:r>
              <a:rPr lang="en-US" sz="1200" dirty="0" err="1"/>
              <a:t>ing</a:t>
            </a:r>
            <a:r>
              <a:rPr lang="en-US" sz="1200" dirty="0"/>
              <a:t>” on the student is passing judgment in disguise.  Saying things like, “You should have known it was going to be like this. You shouldn’t be so upset.” We can ”should” on students in other ways: saying things like “calm down” (which rarely, if ever, helps anyone actually calm down)or “get over it” or “you’re blowing this all out of proportion.” All of these statements communicates to the student that how they are feeling is </a:t>
            </a:r>
            <a:r>
              <a:rPr lang="en-US" sz="1200" u="sng" dirty="0"/>
              <a:t>wrong and should be changed</a:t>
            </a:r>
            <a:r>
              <a:rPr lang="en-US" sz="1200" dirty="0"/>
              <a:t>. I don’t know about you, but judgmental statements never make me feeling better. They make me feel worse.</a:t>
            </a:r>
          </a:p>
          <a:p>
            <a:pPr marL="228600" indent="-228600">
              <a:buAutoNum type="arabicPeriod" startAt="2"/>
            </a:pPr>
            <a:r>
              <a:rPr lang="en-US" sz="1200" dirty="0"/>
              <a:t>Teaching a lesson. When someone is upset or frustrated, it is NOT a “teachable moment.” Don’t ask things like, “Don’t you remember the last time this happened? Or what do you think will happen in the future? Or “what are you going to do the next time this happens.” Save the coaching for later.</a:t>
            </a:r>
          </a:p>
          <a:p>
            <a:pPr marL="228600" indent="-228600">
              <a:buAutoNum type="arabicPeriod" startAt="2"/>
            </a:pPr>
            <a:endParaRPr lang="en-US" sz="1200" dirty="0"/>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11</a:t>
            </a:fld>
            <a:endParaRPr lang="en-US"/>
          </a:p>
        </p:txBody>
      </p:sp>
    </p:spTree>
    <p:extLst>
      <p:ext uri="{BB962C8B-B14F-4D97-AF65-F5344CB8AC3E}">
        <p14:creationId xmlns:p14="http://schemas.microsoft.com/office/powerpoint/2010/main" val="2149979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 let’s pretend that maybe you’ve engaged in one of those common “helping” mistakes. We all do it.  Type in the chat box: What are the signs that you are NOT engaging in active listening? What behaviors on the part of the student will you see? Hint: think about the things you start to do when you know the other person is not listening to you.</a:t>
            </a:r>
          </a:p>
          <a:p>
            <a:endParaRPr lang="en-US" i="0" dirty="0"/>
          </a:p>
          <a:p>
            <a:r>
              <a:rPr lang="en-US" i="0" dirty="0"/>
              <a:t>Student:</a:t>
            </a:r>
          </a:p>
          <a:p>
            <a:pPr marL="171450" indent="-171450">
              <a:buFont typeface="Arial" panose="020B0604020202020204" pitchFamily="34" charset="0"/>
              <a:buChar char="•"/>
            </a:pPr>
            <a:r>
              <a:rPr lang="en-US" i="0" dirty="0"/>
              <a:t>Looking away</a:t>
            </a:r>
          </a:p>
          <a:p>
            <a:pPr marL="171450" indent="-171450">
              <a:buFont typeface="Arial" panose="020B0604020202020204" pitchFamily="34" charset="0"/>
              <a:buChar char="•"/>
            </a:pPr>
            <a:r>
              <a:rPr lang="en-US" i="0" dirty="0"/>
              <a:t>Rolling their eyes</a:t>
            </a:r>
          </a:p>
          <a:p>
            <a:pPr marL="171450" indent="-171450">
              <a:buFont typeface="Arial" panose="020B0604020202020204" pitchFamily="34" charset="0"/>
              <a:buChar char="•"/>
            </a:pPr>
            <a:r>
              <a:rPr lang="en-US" i="0" dirty="0"/>
              <a:t>Sighing</a:t>
            </a:r>
          </a:p>
          <a:p>
            <a:pPr marL="171450" indent="-171450">
              <a:buFont typeface="Arial" panose="020B0604020202020204" pitchFamily="34" charset="0"/>
              <a:buChar char="•"/>
            </a:pPr>
            <a:r>
              <a:rPr lang="en-US" i="0" dirty="0"/>
              <a:t>Crossing their arms</a:t>
            </a:r>
          </a:p>
          <a:p>
            <a:pPr marL="171450" indent="-171450">
              <a:buFont typeface="Arial" panose="020B0604020202020204" pitchFamily="34" charset="0"/>
              <a:buChar char="•"/>
            </a:pPr>
            <a:r>
              <a:rPr lang="en-US" i="0" dirty="0"/>
              <a:t>Arguing with you</a:t>
            </a:r>
          </a:p>
          <a:p>
            <a:pPr marL="171450" indent="-171450">
              <a:buFont typeface="Arial" panose="020B0604020202020204" pitchFamily="34" charset="0"/>
              <a:buChar char="•"/>
            </a:pPr>
            <a:r>
              <a:rPr lang="en-US" i="0" dirty="0"/>
              <a:t>Interrupting you</a:t>
            </a:r>
          </a:p>
          <a:p>
            <a:pPr marL="171450" indent="-171450">
              <a:buFont typeface="Arial" panose="020B0604020202020204" pitchFamily="34" charset="0"/>
              <a:buChar char="•"/>
            </a:pPr>
            <a:r>
              <a:rPr lang="en-US" i="0" dirty="0"/>
              <a:t>Defensiveness</a:t>
            </a:r>
          </a:p>
          <a:p>
            <a:pPr marL="171450" indent="-171450">
              <a:buFont typeface="Arial" panose="020B0604020202020204" pitchFamily="34" charset="0"/>
              <a:buChar char="•"/>
            </a:pPr>
            <a:r>
              <a:rPr lang="en-US" i="0" dirty="0"/>
              <a:t>Getting more upset</a:t>
            </a:r>
          </a:p>
          <a:p>
            <a:pPr marL="171450" indent="-171450">
              <a:buFont typeface="Arial" panose="020B0604020202020204" pitchFamily="34" charset="0"/>
              <a:buChar char="•"/>
            </a:pPr>
            <a:endParaRPr lang="en-US" i="0" dirty="0"/>
          </a:p>
          <a:p>
            <a:pPr marL="0" indent="0">
              <a:buFont typeface="Arial" panose="020B0604020202020204" pitchFamily="34" charset="0"/>
              <a:buNone/>
            </a:pPr>
            <a:r>
              <a:rPr lang="en-US" i="0" dirty="0"/>
              <a:t>When you see signs like this, just stop and start listening. Say something like, “I really want to hear what you have to say.”</a:t>
            </a:r>
          </a:p>
          <a:p>
            <a:endParaRPr lang="en-US" i="1"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12</a:t>
            </a:fld>
            <a:endParaRPr lang="en-US"/>
          </a:p>
        </p:txBody>
      </p:sp>
    </p:spTree>
    <p:extLst>
      <p:ext uri="{BB962C8B-B14F-4D97-AF65-F5344CB8AC3E}">
        <p14:creationId xmlns:p14="http://schemas.microsoft.com/office/powerpoint/2010/main" val="2951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part of active listening is to listen. Sounds simple, right? The truth is, as adults, as teachers, as counselors, as administrators, we all TALK TOO MUCH. So if you remember the rap artists RUN DMC from the 1980s, the song starts, “Shut up!  You talk too much.”  This is your #1 tip for how to engage in active listening. Stop talking and start listening. If you get nothing else out of the webinar, I hope you get that listening means listen, not talk.</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13</a:t>
            </a:fld>
            <a:endParaRPr lang="en-US"/>
          </a:p>
        </p:txBody>
      </p:sp>
    </p:spTree>
    <p:extLst>
      <p:ext uri="{BB962C8B-B14F-4D97-AF65-F5344CB8AC3E}">
        <p14:creationId xmlns:p14="http://schemas.microsoft.com/office/powerpoint/2010/main" val="245530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really don’t like the term “active listening” because the word “active” implies that you should be DOING something when, in fact, the opposite is true.  So instead let’s think of it as “hungry listening” – hungry in this case means that you are eager, you are yearning, you are striving to hear what the other person has to say. You really want to understand how they are feeling.</a:t>
            </a:r>
          </a:p>
          <a:p>
            <a:endParaRPr lang="en-US" dirty="0"/>
          </a:p>
          <a:p>
            <a:r>
              <a:rPr lang="en-US" dirty="0"/>
              <a:t>As I mentioned on the hardest part is NOT TALKING. The second hardest part is ACTUALLY LISTING. </a:t>
            </a:r>
          </a:p>
          <a:p>
            <a:pPr marL="171450" indent="-171450">
              <a:buFont typeface="Arial" panose="020B0604020202020204" pitchFamily="34" charset="0"/>
              <a:buChar char="•"/>
            </a:pPr>
            <a:r>
              <a:rPr lang="en-US" dirty="0"/>
              <a:t>You will be tempted to ask questions. Don’t do it.</a:t>
            </a:r>
          </a:p>
          <a:p>
            <a:pPr marL="171450" indent="-171450">
              <a:buFont typeface="Arial" panose="020B0604020202020204" pitchFamily="34" charset="0"/>
              <a:buChar char="•"/>
            </a:pPr>
            <a:r>
              <a:rPr lang="en-US" dirty="0"/>
              <a:t>You will be tempted to think about the next thing you are going to say. Don’t do it.</a:t>
            </a:r>
          </a:p>
          <a:p>
            <a:pPr marL="171450" indent="-171450">
              <a:buFont typeface="Arial" panose="020B0604020202020204" pitchFamily="34" charset="0"/>
              <a:buChar char="•"/>
            </a:pPr>
            <a:r>
              <a:rPr lang="en-US" dirty="0"/>
              <a:t>You will be tempted to offer advice or engaging in those other so-called “helping” behaviors I mentioned earlier. Don’t do it.</a:t>
            </a:r>
          </a:p>
          <a:p>
            <a:pPr marL="171450" indent="-171450">
              <a:buFont typeface="Arial" panose="020B0604020202020204" pitchFamily="34" charset="0"/>
              <a:buChar char="•"/>
            </a:pPr>
            <a:r>
              <a:rPr lang="en-US" dirty="0"/>
              <a:t>You may find that you mind wanders off to the next meeting you have to go to or what you need to pick up from the grocery store on the way home. Don’t do it.</a:t>
            </a:r>
          </a:p>
        </p:txBody>
      </p:sp>
      <p:sp>
        <p:nvSpPr>
          <p:cNvPr id="4" name="Slide Number Placeholder 3"/>
          <p:cNvSpPr>
            <a:spLocks noGrp="1"/>
          </p:cNvSpPr>
          <p:nvPr>
            <p:ph type="sldNum" sz="quarter" idx="5"/>
          </p:nvPr>
        </p:nvSpPr>
        <p:spPr/>
        <p:txBody>
          <a:bodyPr/>
          <a:lstStyle/>
          <a:p>
            <a:fld id="{CA077768-21C8-4125-A345-258E48D2EED0}" type="slidenum">
              <a:rPr lang="en-US" smtClean="0"/>
              <a:pPr/>
              <a:t>14</a:t>
            </a:fld>
            <a:endParaRPr lang="en-US"/>
          </a:p>
        </p:txBody>
      </p:sp>
    </p:spTree>
    <p:extLst>
      <p:ext uri="{BB962C8B-B14F-4D97-AF65-F5344CB8AC3E}">
        <p14:creationId xmlns:p14="http://schemas.microsoft.com/office/powerpoint/2010/main" val="3811037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Hungry listening involves non-verbal skills – “verbal” just means words. Communication is about what you </a:t>
            </a:r>
            <a:r>
              <a:rPr lang="en-US" u="sng" dirty="0"/>
              <a:t>do with your body,</a:t>
            </a:r>
            <a:r>
              <a:rPr lang="en-US" u="none" dirty="0"/>
              <a:t> </a:t>
            </a:r>
            <a:r>
              <a:rPr lang="en-US" dirty="0"/>
              <a:t>not what you say. Many years of research has demonstrated over and over again that communication is 60% to 70% body language -- not our words but how we move our bodies while the other person is talking. It explains why we can communicate with another person even if we don’t speak the same language.</a:t>
            </a:r>
          </a:p>
          <a:p>
            <a:r>
              <a:rPr lang="en-US" dirty="0"/>
              <a:t>3 tips about communicating with your body:</a:t>
            </a:r>
          </a:p>
          <a:p>
            <a:pPr marL="228600" indent="-228600">
              <a:buFont typeface="+mj-lt"/>
              <a:buAutoNum type="arabicPeriod"/>
            </a:pPr>
            <a:r>
              <a:rPr lang="en-US" dirty="0"/>
              <a:t>It’s important to keep an </a:t>
            </a:r>
            <a:r>
              <a:rPr lang="en-US" b="1" dirty="0"/>
              <a:t>open posture</a:t>
            </a:r>
            <a:r>
              <a:rPr lang="en-US" dirty="0"/>
              <a:t>. In the cartoon on the left, the guy in the blue shift has an open, receptive posture that indicates openness and a willingness to listen. In contrast, the woman on the right has a closed posture. Usually we think of arms crossed over the chest – which can indicate defensiveness or being closed to what the other person has to say. Just be relaxed and open.</a:t>
            </a:r>
          </a:p>
          <a:p>
            <a:pPr marL="228600" indent="-228600">
              <a:buFont typeface="+mj-lt"/>
              <a:buAutoNum type="arabicPeriod"/>
            </a:pPr>
            <a:r>
              <a:rPr lang="en-US" sz="1200" b="1" kern="0" dirty="0">
                <a:solidFill>
                  <a:srgbClr val="197D8B"/>
                </a:solidFill>
                <a:latin typeface="+mn-lt"/>
              </a:rPr>
              <a:t>Nod, say “uh-huh” or do something </a:t>
            </a:r>
            <a:r>
              <a:rPr lang="en-US" sz="1200" kern="0" dirty="0">
                <a:solidFill>
                  <a:sysClr val="windowText" lastClr="000000"/>
                </a:solidFill>
                <a:latin typeface="+mn-lt"/>
              </a:rPr>
              <a:t>that you are listening and paying close attention. Have you ever been talking to someone and they are sitting there like a bump on a log, you can tell they are tuned out and not listening. Show some hunger when you’re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0" dirty="0">
                <a:solidFill>
                  <a:sysClr val="windowText" lastClr="000000"/>
                </a:solidFill>
                <a:latin typeface="+mn-lt"/>
              </a:rPr>
              <a:t>Make </a:t>
            </a:r>
            <a:r>
              <a:rPr lang="en-US" sz="1200" b="1" u="sng" kern="0" dirty="0">
                <a:solidFill>
                  <a:srgbClr val="197D8B"/>
                </a:solidFill>
                <a:latin typeface="+mn-lt"/>
              </a:rPr>
              <a:t>comfortable</a:t>
            </a:r>
            <a:r>
              <a:rPr lang="en-US" sz="1200" b="1" kern="0" dirty="0">
                <a:solidFill>
                  <a:srgbClr val="197D8B"/>
                </a:solidFill>
                <a:latin typeface="+mn-lt"/>
              </a:rPr>
              <a:t> eye contact</a:t>
            </a:r>
            <a:r>
              <a:rPr lang="en-US" sz="1200" kern="0" dirty="0">
                <a:solidFill>
                  <a:sysClr val="windowText" lastClr="000000"/>
                </a:solidFill>
                <a:latin typeface="+mn-lt"/>
              </a:rPr>
              <a:t>. We’ve all hear about the importance of eye contact, but it’s important to know that you can overdo it. Do </a:t>
            </a:r>
            <a:r>
              <a:rPr lang="en-US" sz="1200" u="sng" kern="0" dirty="0">
                <a:solidFill>
                  <a:sysClr val="windowText" lastClr="000000"/>
                </a:solidFill>
                <a:latin typeface="+mn-lt"/>
              </a:rPr>
              <a:t>not</a:t>
            </a:r>
            <a:r>
              <a:rPr lang="en-US" sz="1200" kern="0" dirty="0">
                <a:solidFill>
                  <a:sysClr val="windowText" lastClr="000000"/>
                </a:solidFill>
                <a:latin typeface="+mn-lt"/>
              </a:rPr>
              <a:t> force eye contact. Students can talk &amp; listen without making eye contact. The graphic at the bottom – when we’re on Zoom or other videoconference platforms, we look at the picture of the person rather than the camera, so it looks like we are not making eye contact. Apple has developed a program to auto-correct this so it looks like you are looking at the camera even when you’re not. Interesting, huh?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0" dirty="0">
                <a:solidFill>
                  <a:sysClr val="windowText" lastClr="000000"/>
                </a:solidFill>
                <a:latin typeface="+mn-lt"/>
              </a:rPr>
              <a:t>Summary: open posture, do something to show you are engaged and make comfortable eye contact.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15</a:t>
            </a:fld>
            <a:endParaRPr lang="en-US"/>
          </a:p>
        </p:txBody>
      </p:sp>
    </p:spTree>
    <p:extLst>
      <p:ext uri="{BB962C8B-B14F-4D97-AF65-F5344CB8AC3E}">
        <p14:creationId xmlns:p14="http://schemas.microsoft.com/office/powerpoint/2010/main" val="3887923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Earlier I showed this picture to talk about the signs the that you are not engaging in hungry listening.</a:t>
            </a:r>
          </a:p>
          <a:p>
            <a:endParaRPr lang="en-US" i="1"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5BF50-B49B-4853-A573-925571B597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969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this picture, which from the perspective of the person listening. Identify and type in the chat box what you think this listener is doing well in this picture.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1625BF50-B49B-4853-A573-925571B59782}" type="slidenum">
              <a:rPr lang="en-US" smtClean="0"/>
              <a:t>17</a:t>
            </a:fld>
            <a:endParaRPr lang="en-US"/>
          </a:p>
        </p:txBody>
      </p:sp>
    </p:spTree>
    <p:extLst>
      <p:ext uri="{BB962C8B-B14F-4D97-AF65-F5344CB8AC3E}">
        <p14:creationId xmlns:p14="http://schemas.microsoft.com/office/powerpoint/2010/main" val="3172087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Hungry listening takes effort and it can be challenging. Here are a few of the challenges:</a:t>
            </a:r>
          </a:p>
          <a:p>
            <a:pPr marL="171450" indent="-171450">
              <a:buFont typeface="Arial" panose="020B0604020202020204" pitchFamily="34" charset="0"/>
              <a:buChar char="•"/>
            </a:pPr>
            <a:r>
              <a:rPr lang="en-US" dirty="0"/>
              <a:t>Being patient, especially when the student is going on and on and on. It’s important to keep open body language</a:t>
            </a:r>
            <a:r>
              <a:rPr lang="en-US" b="0" dirty="0"/>
              <a:t>. </a:t>
            </a:r>
            <a:r>
              <a:rPr lang="en-US" sz="1200" b="0" kern="0" dirty="0">
                <a:solidFill>
                  <a:srgbClr val="197D8B"/>
                </a:solidFill>
                <a:latin typeface="+mn-lt"/>
              </a:rPr>
              <a:t>Avoid foot tapping, tapping your pen, drumming your fingers, or looking at your watch or the clock, </a:t>
            </a:r>
            <a:r>
              <a:rPr lang="en-US" sz="1200" b="0" kern="0" dirty="0">
                <a:solidFill>
                  <a:sysClr val="windowText" lastClr="000000"/>
                </a:solidFill>
              </a:rPr>
              <a:t>etc</a:t>
            </a:r>
            <a:r>
              <a:rPr lang="en-US" sz="1200" kern="0" dirty="0">
                <a:solidFill>
                  <a:sysClr val="windowText" lastClr="000000"/>
                </a:solidFill>
              </a:rPr>
              <a:t>. These signal impatience or anxiety on your part.</a:t>
            </a:r>
          </a:p>
          <a:p>
            <a:pPr marL="171450" indent="-171450">
              <a:buFont typeface="Arial" panose="020B0604020202020204" pitchFamily="34" charset="0"/>
              <a:buChar char="•"/>
            </a:pPr>
            <a:r>
              <a:rPr lang="en-US" sz="1200" kern="0" dirty="0">
                <a:solidFill>
                  <a:sysClr val="windowText" lastClr="000000"/>
                </a:solidFill>
              </a:rPr>
              <a:t>Another challenge is not getting bored. I will admit to you as a psychologist, that it can get boring to listen to someone and you find your mind wandering off. </a:t>
            </a:r>
          </a:p>
          <a:p>
            <a:pPr marL="171450" indent="-171450">
              <a:buFont typeface="Arial" panose="020B0604020202020204" pitchFamily="34" charset="0"/>
              <a:buChar char="•"/>
            </a:pPr>
            <a:r>
              <a:rPr lang="en-US" sz="1200" kern="0" dirty="0">
                <a:solidFill>
                  <a:sysClr val="windowText" lastClr="000000"/>
                </a:solidFill>
              </a:rPr>
              <a:t>Sometimes it difficult to follow the story the student is telling. They are all over the place and you can’t even figure out what exactly the issue is. You may be thinking, “What is the person talking about?” Still, do not interrupt or ask questions to try figure out what is going on – as tempting as that might be. Instead, my best advice is drop down (so to speak) and listen for the emotion stirring beneath all those words. Remember, empathy requires connecting with the emotion not the words.</a:t>
            </a:r>
          </a:p>
          <a:p>
            <a:pPr marL="171450" indent="-171450">
              <a:buFont typeface="Arial" panose="020B0604020202020204" pitchFamily="34" charset="0"/>
              <a:buChar char="•"/>
            </a:pPr>
            <a:r>
              <a:rPr lang="en-US" sz="1200" kern="0" dirty="0">
                <a:solidFill>
                  <a:sysClr val="windowText" lastClr="000000"/>
                </a:solidFill>
              </a:rPr>
              <a:t>The main challenge is to stay engaged. Set aside judgment as you’re listening and try to take the </a:t>
            </a:r>
            <a:r>
              <a:rPr lang="en-US" sz="1200" kern="0" dirty="0" err="1">
                <a:solidFill>
                  <a:sysClr val="windowText" lastClr="000000"/>
                </a:solidFill>
              </a:rPr>
              <a:t>studeents</a:t>
            </a:r>
            <a:r>
              <a:rPr lang="en-US" sz="1200" kern="0" dirty="0">
                <a:solidFill>
                  <a:sysClr val="windowText" lastClr="000000"/>
                </a:solidFill>
              </a:rPr>
              <a:t> perspective even if it doesn’t seem logical or reasonable to you. You may be thinking, “Well what did you think was going to happen when you….” No, your job is to get inside their mental and emotional universe just for a little while so you can understand how they are feeling.</a:t>
            </a:r>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18</a:t>
            </a:fld>
            <a:endParaRPr lang="en-US"/>
          </a:p>
        </p:txBody>
      </p:sp>
    </p:spTree>
    <p:extLst>
      <p:ext uri="{BB962C8B-B14F-4D97-AF65-F5344CB8AC3E}">
        <p14:creationId xmlns:p14="http://schemas.microsoft.com/office/powerpoint/2010/main" val="330640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Showing empathy and using active or “hungry” listening are the foundational communication skills, but to really connect and help a student feel understood, you need to bring them together and use a powerful technique called “reflection.” Reflecting is simply repeating or summarizing the main concern or concerns that you heard. You can think of it as being a reflection in a mirror for a student to help them to identify their emotions and clarify their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Reflection is the compassionate communication that makes a difference. It demonstrates to the student that you are actually listening. You want to use a gentle, reassuring tone of voice that communicates empathy and concern, not judgment. It’s the comforting voice of a parent or the voice of a concerned counselor. If there is a lot of tense emotion, it can be especially powerful if you use a lower tone of voice than the student. It can lower the temperature of the situation and put the student at more ease.</a:t>
            </a:r>
          </a:p>
        </p:txBody>
      </p:sp>
      <p:sp>
        <p:nvSpPr>
          <p:cNvPr id="4" name="Slide Number Placeholder 3"/>
          <p:cNvSpPr>
            <a:spLocks noGrp="1"/>
          </p:cNvSpPr>
          <p:nvPr>
            <p:ph type="sldNum" sz="quarter" idx="5"/>
          </p:nvPr>
        </p:nvSpPr>
        <p:spPr/>
        <p:txBody>
          <a:bodyPr/>
          <a:lstStyle/>
          <a:p>
            <a:fld id="{CA077768-21C8-4125-A345-258E48D2EED0}" type="slidenum">
              <a:rPr lang="en-US" smtClean="0"/>
              <a:pPr/>
              <a:t>19</a:t>
            </a:fld>
            <a:endParaRPr lang="en-US"/>
          </a:p>
        </p:txBody>
      </p:sp>
    </p:spTree>
    <p:extLst>
      <p:ext uri="{BB962C8B-B14F-4D97-AF65-F5344CB8AC3E}">
        <p14:creationId xmlns:p14="http://schemas.microsoft.com/office/powerpoint/2010/main" val="374511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of the things that I hope you will get out of participating in today’s webinar: …(slide)</a:t>
            </a:r>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rPr>
              <a:t>Identify the signs that you are not using active listening skills and communicating empathy. If we are not something very well right now, then it is important to be aware of that so we can correct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rPr>
              <a:t>Identify the important differences between empathy and sympathy and their effectiveness when communicating with students. We can only truly be effective with connecting and engaging our students when we communicate genuine caring and empathy, not sympathy.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latin typeface="Calibri Light" pitchFamily="34" charset="0"/>
              </a:rPr>
              <a:t>Learn specific strategies – including what not to do – in order to help our Job Corps students remain committed to their goals during these trying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solidFill>
                <a:schemeClr val="bg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solidFill>
                <a:schemeClr val="bg1"/>
              </a:solidFill>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1625BF50-B49B-4853-A573-925571B59782}" type="slidenum">
              <a:rPr lang="en-US" smtClean="0"/>
              <a:t>2</a:t>
            </a:fld>
            <a:endParaRPr lang="en-US"/>
          </a:p>
        </p:txBody>
      </p:sp>
    </p:spTree>
    <p:extLst>
      <p:ext uri="{BB962C8B-B14F-4D97-AF65-F5344CB8AC3E}">
        <p14:creationId xmlns:p14="http://schemas.microsoft.com/office/powerpoint/2010/main" val="1425663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20</a:t>
            </a:fld>
            <a:endParaRPr lang="en-US"/>
          </a:p>
        </p:txBody>
      </p:sp>
    </p:spTree>
    <p:extLst>
      <p:ext uri="{BB962C8B-B14F-4D97-AF65-F5344CB8AC3E}">
        <p14:creationId xmlns:p14="http://schemas.microsoft.com/office/powerpoint/2010/main" val="776763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73756"/>
            <a:ext cx="4251960" cy="2760344"/>
          </a:xfrm>
        </p:spPr>
        <p:txBody>
          <a:bodyPr/>
          <a:lstStyle/>
          <a:p>
            <a:r>
              <a:rPr lang="en-US" dirty="0"/>
              <a:t>So now we get to the challenging part. The student starts talking about wanting to leave.  Our first instinct is to say, “No” and to convince them to stay. To tell them all the reasons why resigning would be a bad idea. It would just be giving up, etc. The problem with that approach is that, generally speaking, it is not very effective.</a:t>
            </a:r>
          </a:p>
          <a:p>
            <a:endParaRPr lang="en-US" dirty="0"/>
          </a:p>
          <a:p>
            <a:r>
              <a:rPr lang="en-US" dirty="0"/>
              <a:t> ”People are usually more convinced by reasons they discovered themselves than by those found by others.” It’s the difference between being told what to do versus figuring out for yourself what is best for you. When you ask the student questions until she arrives at the answer herself, she is much more to act on her own advice.”</a:t>
            </a:r>
          </a:p>
          <a:p>
            <a:endParaRPr lang="en-US" dirty="0"/>
          </a:p>
          <a:p>
            <a:r>
              <a:rPr lang="en-US" dirty="0"/>
              <a:t>Ask questions like,</a:t>
            </a:r>
          </a:p>
          <a:p>
            <a:pPr marL="171450" indent="-171450">
              <a:buFont typeface="Arial" panose="020B0604020202020204" pitchFamily="34" charset="0"/>
              <a:buChar char="•"/>
            </a:pPr>
            <a:r>
              <a:rPr lang="en-US" dirty="0"/>
              <a:t>“What would it mean for you if you left now?</a:t>
            </a:r>
          </a:p>
          <a:p>
            <a:pPr marL="171450" indent="-171450">
              <a:buFont typeface="Arial" panose="020B0604020202020204" pitchFamily="34" charset="0"/>
              <a:buChar char="•"/>
            </a:pPr>
            <a:r>
              <a:rPr lang="en-US" dirty="0"/>
              <a:t>How would you feel if you didn’t finish what you started, if you didn’t accomplish what you came for?</a:t>
            </a:r>
          </a:p>
          <a:p>
            <a:pPr marL="171450" indent="-171450">
              <a:buFont typeface="Arial" panose="020B0604020202020204" pitchFamily="34" charset="0"/>
              <a:buChar char="•"/>
            </a:pPr>
            <a:r>
              <a:rPr lang="en-US" dirty="0"/>
              <a:t>What would you say to a friend who is in the same situation?</a:t>
            </a:r>
          </a:p>
          <a:p>
            <a:pPr marL="171450" indent="-171450">
              <a:buFont typeface="Arial" panose="020B0604020202020204" pitchFamily="34" charset="0"/>
              <a:buChar char="•"/>
            </a:pPr>
            <a:r>
              <a:rPr lang="en-US" dirty="0"/>
              <a:t>Imagine that you are 40. What advice would you older, wiser self say to you now?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95F0A-2DCA-5E45-9844-5FCAF4C494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9626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ask question to motivate rather than persuade.</a:t>
            </a:r>
          </a:p>
          <a:p>
            <a:r>
              <a:rPr lang="en-US" dirty="0"/>
              <a:t>There are only 2 things to remember:</a:t>
            </a:r>
          </a:p>
          <a:p>
            <a:pPr marL="228600" indent="-228600">
              <a:buAutoNum type="arabicPeriod"/>
            </a:pPr>
            <a:r>
              <a:rPr lang="en-US" dirty="0"/>
              <a:t>The questions must be open-ended. These are questions that cannot be answered with one word or yes/no. Why is this important? You can’t get a conversation going and delve into feelings with closed-ended questions like “Are you thinking about resigning?” </a:t>
            </a:r>
          </a:p>
          <a:p>
            <a:pPr marL="228600" indent="-228600">
              <a:buAutoNum type="arabicPeriod"/>
            </a:pPr>
            <a:r>
              <a:rPr lang="en-US" dirty="0"/>
              <a:t>The questions cannot be ”why” questions because ”why” questions put people on the defensive, makes them feel like they have to justify why they think, believe or feel a certain way. Why questions imply judgment – and that shuts everything down.</a:t>
            </a:r>
          </a:p>
          <a:p>
            <a:pPr marL="228600" indent="-228600">
              <a:buAutoNum type="arabicPeriod"/>
            </a:pPr>
            <a:r>
              <a:rPr lang="en-US" dirty="0"/>
              <a:t>Instead, you want to ask questions like “How” questions or hypothetical questions that make the student think. Such as:</a:t>
            </a:r>
          </a:p>
          <a:p>
            <a:pPr marL="628650" lvl="1" indent="-171450">
              <a:buFont typeface="Arial" panose="020B0604020202020204" pitchFamily="34" charset="0"/>
              <a:buChar char="•"/>
            </a:pPr>
            <a:r>
              <a:rPr lang="en-US" dirty="0"/>
              <a:t>“What would it mean for you if you left now?</a:t>
            </a:r>
          </a:p>
          <a:p>
            <a:pPr marL="628650" lvl="1" indent="-171450">
              <a:buFont typeface="Arial" panose="020B0604020202020204" pitchFamily="34" charset="0"/>
              <a:buChar char="•"/>
            </a:pPr>
            <a:r>
              <a:rPr lang="en-US" dirty="0"/>
              <a:t>How would you feel if you didn’t finish what you started, if you didn’t accomplish what you came for?</a:t>
            </a:r>
          </a:p>
          <a:p>
            <a:pPr marL="628650" lvl="1" indent="-171450">
              <a:buFont typeface="Arial" panose="020B0604020202020204" pitchFamily="34" charset="0"/>
              <a:buChar char="•"/>
            </a:pPr>
            <a:r>
              <a:rPr lang="en-US" dirty="0"/>
              <a:t>What would you say to a friend who is in the same situation?</a:t>
            </a:r>
          </a:p>
          <a:p>
            <a:pPr marL="628650" lvl="1" indent="-171450">
              <a:buFont typeface="Arial" panose="020B0604020202020204" pitchFamily="34" charset="0"/>
              <a:buChar char="•"/>
            </a:pPr>
            <a:r>
              <a:rPr lang="en-US" dirty="0"/>
              <a:t>Imagine that you are 40. What advice would you older, wiser self say to you now?</a:t>
            </a:r>
          </a:p>
          <a:p>
            <a:r>
              <a:rPr lang="en-US" dirty="0"/>
              <a:t>You may not always get the answers you want, but it helps you to explore </a:t>
            </a:r>
            <a:r>
              <a:rPr lang="en-US" u="sng" dirty="0"/>
              <a:t>with the student </a:t>
            </a:r>
            <a:r>
              <a:rPr lang="en-US" dirty="0"/>
              <a:t>what is going on in their head and in their hearts. Learning to do this type of question takes some practice so I would encourage you to practice with other staff in your department to get the hang of it.</a:t>
            </a:r>
          </a:p>
        </p:txBody>
      </p:sp>
      <p:sp>
        <p:nvSpPr>
          <p:cNvPr id="4" name="Slide Number Placeholder 3"/>
          <p:cNvSpPr>
            <a:spLocks noGrp="1"/>
          </p:cNvSpPr>
          <p:nvPr>
            <p:ph type="sldNum" sz="quarter" idx="5"/>
          </p:nvPr>
        </p:nvSpPr>
        <p:spPr/>
        <p:txBody>
          <a:bodyPr/>
          <a:lstStyle/>
          <a:p>
            <a:fld id="{E7ED3E53-CF04-4D3D-8D8E-DCB6443E5768}" type="slidenum">
              <a:rPr lang="en-US" smtClean="0"/>
              <a:t>22</a:t>
            </a:fld>
            <a:endParaRPr lang="en-US"/>
          </a:p>
        </p:txBody>
      </p:sp>
    </p:spTree>
    <p:extLst>
      <p:ext uri="{BB962C8B-B14F-4D97-AF65-F5344CB8AC3E}">
        <p14:creationId xmlns:p14="http://schemas.microsoft.com/office/powerpoint/2010/main" val="4036254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be remiss if I did not go back to the beginning. This has been a difficult, a frustrating time for all of us.  So I want to urge you to take good care of yourselves.  You can’t pour into our students if you yourself feel like you are running on empty. So take some time to slow down, get enough sleep, eat well, move your body and exercise when you can, count your blessing knowing this “this, too, shall pass.” And please take to heart this saying: “Talk kindly to yourself. Remember you’re listening.” How you talk to yourself is how you will also talk to others.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1625BF50-B49B-4853-A573-925571B59782}" type="slidenum">
              <a:rPr lang="en-US" smtClean="0"/>
              <a:t>23</a:t>
            </a:fld>
            <a:endParaRPr lang="en-US"/>
          </a:p>
        </p:txBody>
      </p:sp>
    </p:spTree>
    <p:extLst>
      <p:ext uri="{BB962C8B-B14F-4D97-AF65-F5344CB8AC3E}">
        <p14:creationId xmlns:p14="http://schemas.microsoft.com/office/powerpoint/2010/main" val="1084325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for you to reflect for a moment and let me know by typing in the chat box -- On a scale of 1 to 5 where 1 is “Not at all frustrated” (you’ve got a smile on your face most of the time) to 5 “Extremely frustrated” (where you want to say things that you would never say in front of your grandmother) -- During the past month, how frustrated have you been feeling about things in general?  This includes the pandemic in general, how things are going at work, and how things are going on in other areas of your life.  What has your general level of frustration been like?</a:t>
            </a:r>
          </a:p>
        </p:txBody>
      </p:sp>
      <p:sp>
        <p:nvSpPr>
          <p:cNvPr id="4" name="Slide Number Placeholder 3"/>
          <p:cNvSpPr>
            <a:spLocks noGrp="1"/>
          </p:cNvSpPr>
          <p:nvPr>
            <p:ph type="sldNum" sz="quarter" idx="5"/>
          </p:nvPr>
        </p:nvSpPr>
        <p:spPr/>
        <p:txBody>
          <a:bodyPr/>
          <a:lstStyle/>
          <a:p>
            <a:fld id="{E7ED3E53-CF04-4D3D-8D8E-DCB6443E5768}" type="slidenum">
              <a:rPr lang="en-US" smtClean="0"/>
              <a:t>3</a:t>
            </a:fld>
            <a:endParaRPr lang="en-US"/>
          </a:p>
        </p:txBody>
      </p:sp>
    </p:spTree>
    <p:extLst>
      <p:ext uri="{BB962C8B-B14F-4D97-AF65-F5344CB8AC3E}">
        <p14:creationId xmlns:p14="http://schemas.microsoft.com/office/powerpoint/2010/main" val="280830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please let me know on a scale of 1 to 5 where 1 is “Not at all frustrated” to 5 “Extremely frustrated,” during the past month, how frustrated have you been feeling about working with our students and trainees? Think about your interactions with students on center, students in distance learning and students in virtual CPP. </a:t>
            </a:r>
          </a:p>
        </p:txBody>
      </p:sp>
      <p:sp>
        <p:nvSpPr>
          <p:cNvPr id="4" name="Slide Number Placeholder 3"/>
          <p:cNvSpPr>
            <a:spLocks noGrp="1"/>
          </p:cNvSpPr>
          <p:nvPr>
            <p:ph type="sldNum" sz="quarter" idx="5"/>
          </p:nvPr>
        </p:nvSpPr>
        <p:spPr/>
        <p:txBody>
          <a:bodyPr/>
          <a:lstStyle/>
          <a:p>
            <a:fld id="{E7ED3E53-CF04-4D3D-8D8E-DCB6443E5768}" type="slidenum">
              <a:rPr lang="en-US" smtClean="0"/>
              <a:t>4</a:t>
            </a:fld>
            <a:endParaRPr lang="en-US"/>
          </a:p>
        </p:txBody>
      </p:sp>
    </p:spTree>
    <p:extLst>
      <p:ext uri="{BB962C8B-B14F-4D97-AF65-F5344CB8AC3E}">
        <p14:creationId xmlns:p14="http://schemas.microsoft.com/office/powerpoint/2010/main" val="3914381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COVID-19 – the pandemic itself and its restrictions have taken a serious toll on our mental health during the past year. It has turned our lives upside down. The pandemic has touched virtually every aspect of our everyday routines, social interactions, ability to travel or go to a restaurant and our holiday gatherings have all been disrupted by the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our Job Corps centers, we know – we hear from you – about the stresses associated with the COVID-19 restrictions have been really hard for staff and students alike. So, if you’ve been feeling stressed and even frustrated by our current circumstances, please know that the struggle is real and you are NOT the only one.</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5</a:t>
            </a:fld>
            <a:endParaRPr lang="en-US"/>
          </a:p>
        </p:txBody>
      </p:sp>
    </p:spTree>
    <p:extLst>
      <p:ext uri="{BB962C8B-B14F-4D97-AF65-F5344CB8AC3E}">
        <p14:creationId xmlns:p14="http://schemas.microsoft.com/office/powerpoint/2010/main" val="401712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 student perspective. Those on center have described it as feeling like prison – and I know Job Corps students have been saying things like that LONG before the pandemic. But think about it, they have missed family birthdays, funerals, Memorial Day and 4</a:t>
            </a:r>
            <a:r>
              <a:rPr lang="en-US" baseline="30000" dirty="0"/>
              <a:t>th</a:t>
            </a:r>
            <a:r>
              <a:rPr lang="en-US" dirty="0"/>
              <a:t> of July barbeques. They miss hanging out with their friends, and from a developmental perspective, they have missed the comfort of human touch, a hug to say “hello” or a hug during down times. Our students have truly been the ones in a  so-called “lock down.”</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6</a:t>
            </a:fld>
            <a:endParaRPr lang="en-US"/>
          </a:p>
        </p:txBody>
      </p:sp>
    </p:spTree>
    <p:extLst>
      <p:ext uri="{BB962C8B-B14F-4D97-AF65-F5344CB8AC3E}">
        <p14:creationId xmlns:p14="http://schemas.microsoft.com/office/powerpoint/2010/main" val="277778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of the student comments that have been shared with me by staff. I’ll read a few….What is the underlying theme here. Students feel like we don’t get it, they do not feel heard and, more importantly, they do not feel </a:t>
            </a:r>
            <a:r>
              <a:rPr lang="en-US" u="sng" dirty="0"/>
              <a:t>understood</a:t>
            </a:r>
            <a:r>
              <a:rPr lang="en-US" dirty="0"/>
              <a:t>.  That feeling of not being understood leads to a sense of isolation, which can lead to angry and frustration on one end and to hopelessness and despair on the other end. When you hear statements like, “I don’t care anymore. I’m just ready to quit,” it means we need to stop and connect. Otherwise, students resign even if they are only days or weeks away from completing the program.</a:t>
            </a:r>
          </a:p>
        </p:txBody>
      </p:sp>
      <p:sp>
        <p:nvSpPr>
          <p:cNvPr id="4" name="Slide Number Placeholder 3"/>
          <p:cNvSpPr>
            <a:spLocks noGrp="1"/>
          </p:cNvSpPr>
          <p:nvPr>
            <p:ph type="sldNum" sz="quarter" idx="5"/>
          </p:nvPr>
        </p:nvSpPr>
        <p:spPr/>
        <p:txBody>
          <a:bodyPr/>
          <a:lstStyle/>
          <a:p>
            <a:fld id="{CA077768-21C8-4125-A345-258E48D2EED0}" type="slidenum">
              <a:rPr lang="en-US" smtClean="0"/>
              <a:pPr/>
              <a:t>7</a:t>
            </a:fld>
            <a:endParaRPr lang="en-US"/>
          </a:p>
        </p:txBody>
      </p:sp>
    </p:spTree>
    <p:extLst>
      <p:ext uri="{BB962C8B-B14F-4D97-AF65-F5344CB8AC3E}">
        <p14:creationId xmlns:p14="http://schemas.microsoft.com/office/powerpoint/2010/main" val="4233597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putting ourselves in our students’ shoes, let’s think about this: What are the qualities that you would look for in someone you hope will help you.  Our students are looking to us for help, and they are looking for the same qualities that we would want in a helper. </a:t>
            </a:r>
          </a:p>
          <a:p>
            <a:endParaRPr lang="en-US" dirty="0"/>
          </a:p>
          <a:p>
            <a:r>
              <a:rPr lang="en-US" dirty="0"/>
              <a:t>You would want someone</a:t>
            </a:r>
          </a:p>
          <a:p>
            <a:r>
              <a:rPr lang="en-US" dirty="0"/>
              <a:t>Who cares</a:t>
            </a:r>
          </a:p>
          <a:p>
            <a:r>
              <a:rPr lang="en-US" dirty="0"/>
              <a:t>Who you feel</a:t>
            </a:r>
            <a:r>
              <a:rPr lang="en-US" baseline="0" dirty="0"/>
              <a:t> you can trust</a:t>
            </a:r>
          </a:p>
          <a:p>
            <a:r>
              <a:rPr lang="en-US" baseline="0" dirty="0"/>
              <a:t>Who takes time to listen to you</a:t>
            </a:r>
          </a:p>
          <a:p>
            <a:r>
              <a:rPr lang="en-US" baseline="0" dirty="0"/>
              <a:t>Who asks the right questions and truly tries to understand your concerns</a:t>
            </a:r>
          </a:p>
          <a:p>
            <a:r>
              <a:rPr lang="en-US" baseline="0" dirty="0"/>
              <a:t>Who has the wisdom and know-how to help in ways that are effective and long-lasting</a:t>
            </a:r>
          </a:p>
          <a:p>
            <a:r>
              <a:rPr lang="en-US" baseline="0" dirty="0"/>
              <a:t>Who involves you in the process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look at the research on helping relationships – whether it is doctor/patient or psychologist/client -- the single most reliable factor leading people to change (by far) is the relationship they have with the person helping them change.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8</a:t>
            </a:fld>
            <a:endParaRPr lang="en-US"/>
          </a:p>
        </p:txBody>
      </p:sp>
    </p:spTree>
    <p:extLst>
      <p:ext uri="{BB962C8B-B14F-4D97-AF65-F5344CB8AC3E}">
        <p14:creationId xmlns:p14="http://schemas.microsoft.com/office/powerpoint/2010/main" val="340549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first quality on the list was caring – wanting someone who cares.  How do you communicate caring?  There are two primary tools: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Empathy – the ability to understand and share in the feelings of another.  It’s not just understanding, it’s also SHARING in the feelings of the other person. That means you have to put some skin in the game.  Empathy is not a spectator sport. You have to get in there are play the game with the person.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How to communicate empathy – by listening, truly listening so that you can understand that other person’s experience and put your feet in the other person’s shoes.  In fact, we typically call this “active listening.” And the goal of active listening is to make the person feel </a:t>
            </a:r>
            <a:r>
              <a:rPr lang="en-US" sz="1200" b="1" dirty="0">
                <a:solidFill>
                  <a:srgbClr val="0002E5"/>
                </a:solidFill>
              </a:rPr>
              <a:t>respected, accepted, </a:t>
            </a:r>
            <a:r>
              <a:rPr lang="en-US" sz="1200" dirty="0"/>
              <a:t>and </a:t>
            </a:r>
            <a:r>
              <a:rPr lang="en-US" sz="1200" b="1" dirty="0">
                <a:solidFill>
                  <a:srgbClr val="0002E5"/>
                </a:solidFill>
              </a:rPr>
              <a:t>understood.</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9</a:t>
            </a:fld>
            <a:endParaRPr lang="en-US"/>
          </a:p>
        </p:txBody>
      </p:sp>
    </p:spTree>
    <p:extLst>
      <p:ext uri="{BB962C8B-B14F-4D97-AF65-F5344CB8AC3E}">
        <p14:creationId xmlns:p14="http://schemas.microsoft.com/office/powerpoint/2010/main" val="1060902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6" name="Slide Number Placeholder 5"/>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3539522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6" name="Slide Number Placeholder 5"/>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315514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6" name="Slide Number Placeholder 5"/>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1581408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15544" y="944880"/>
            <a:ext cx="5689600" cy="304800"/>
          </a:xfrm>
          <a:prstGeom prst="rect">
            <a:avLst/>
          </a:prstGeom>
        </p:spPr>
        <p:txBody>
          <a:bodyPr anchor="ctr"/>
          <a:lstStyle>
            <a:lvl1pPr marL="0" indent="0" algn="l">
              <a:buNone/>
              <a:defRPr sz="1600" baseline="0">
                <a:solidFill>
                  <a:srgbClr val="595959"/>
                </a:solidFill>
                <a:latin typeface="Calibri Light" panose="020F0302020204030204" pitchFamily="34" charset="0"/>
              </a:defRPr>
            </a:lvl1pPr>
          </a:lstStyle>
          <a:p>
            <a:pPr lvl="0"/>
            <a:r>
              <a:rPr lang="en-US" dirty="0"/>
              <a:t>THIS IS EXAMPLE TEXT</a:t>
            </a:r>
          </a:p>
        </p:txBody>
      </p:sp>
      <p:sp>
        <p:nvSpPr>
          <p:cNvPr id="13" name="Text Placeholder 12"/>
          <p:cNvSpPr>
            <a:spLocks noGrp="1"/>
          </p:cNvSpPr>
          <p:nvPr>
            <p:ph type="body" sz="quarter" idx="14" hasCustomPrompt="1"/>
          </p:nvPr>
        </p:nvSpPr>
        <p:spPr>
          <a:xfrm>
            <a:off x="415544" y="457518"/>
            <a:ext cx="8728456" cy="487362"/>
          </a:xfrm>
          <a:prstGeom prst="rect">
            <a:avLst/>
          </a:prstGeom>
        </p:spPr>
        <p:txBody>
          <a:bodyPr anchor="ctr"/>
          <a:lstStyle>
            <a:lvl1pPr marL="0" indent="0" algn="l">
              <a:buNone/>
              <a:defRPr sz="3200" b="1">
                <a:solidFill>
                  <a:srgbClr val="595959"/>
                </a:solidFill>
                <a:latin typeface="Calibri Light" panose="020F0302020204030204" pitchFamily="34" charset="0"/>
              </a:defRPr>
            </a:lvl1pPr>
          </a:lstStyle>
          <a:p>
            <a:pPr lvl="0"/>
            <a:r>
              <a:rPr lang="en-US" dirty="0"/>
              <a:t>CLICK TO EDIT MASTER TITLE STYLE</a:t>
            </a:r>
          </a:p>
        </p:txBody>
      </p:sp>
      <p:sp>
        <p:nvSpPr>
          <p:cNvPr id="7" name="Slide Number Placeholder 6"/>
          <p:cNvSpPr>
            <a:spLocks noGrp="1"/>
          </p:cNvSpPr>
          <p:nvPr>
            <p:ph type="sldNum" sz="quarter" idx="17"/>
          </p:nvPr>
        </p:nvSpPr>
        <p:spPr/>
        <p:txBody>
          <a:bodyPr/>
          <a:lstStyle/>
          <a:p>
            <a:fld id="{3101D46F-57A9-43DB-8B55-C38BE2226748}" type="slidenum">
              <a:rPr lang="en-US" smtClean="0"/>
              <a:pPr/>
              <a:t>‹#›</a:t>
            </a:fld>
            <a:endParaRPr lang="en-US"/>
          </a:p>
        </p:txBody>
      </p:sp>
    </p:spTree>
    <p:extLst>
      <p:ext uri="{BB962C8B-B14F-4D97-AF65-F5344CB8AC3E}">
        <p14:creationId xmlns:p14="http://schemas.microsoft.com/office/powerpoint/2010/main" val="2576266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877247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304197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609600" y="1524001"/>
            <a:ext cx="10972800" cy="4602163"/>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609600" y="359466"/>
            <a:ext cx="10972800" cy="1012135"/>
          </a:xfrm>
          <a:prstGeom prst="rect">
            <a:avLst/>
          </a:prstGeom>
        </p:spPr>
        <p:txBody>
          <a:bodyPr anchor="ctr" anchorCtr="0">
            <a:normAutofit/>
          </a:bodyPr>
          <a:lstStyle/>
          <a:p>
            <a:pPr algn="l"/>
            <a:r>
              <a:rPr lang="en-US" dirty="0"/>
              <a:t>Click to edit Master title style</a:t>
            </a:r>
          </a:p>
        </p:txBody>
      </p:sp>
    </p:spTree>
    <p:extLst>
      <p:ext uri="{BB962C8B-B14F-4D97-AF65-F5344CB8AC3E}">
        <p14:creationId xmlns:p14="http://schemas.microsoft.com/office/powerpoint/2010/main" val="3487179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609600" y="1524001"/>
            <a:ext cx="10972800" cy="4602163"/>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609600" y="359466"/>
            <a:ext cx="10972800" cy="1012135"/>
          </a:xfrm>
          <a:prstGeom prst="rect">
            <a:avLst/>
          </a:prstGeom>
        </p:spPr>
        <p:txBody>
          <a:bodyPr anchor="ctr" anchorCtr="0">
            <a:normAutofit/>
          </a:bodyPr>
          <a:lstStyle/>
          <a:p>
            <a:pPr algn="l"/>
            <a:r>
              <a:rPr lang="en-US" dirty="0"/>
              <a:t>Click to edit Master title style</a:t>
            </a:r>
          </a:p>
        </p:txBody>
      </p:sp>
    </p:spTree>
    <p:extLst>
      <p:ext uri="{BB962C8B-B14F-4D97-AF65-F5344CB8AC3E}">
        <p14:creationId xmlns:p14="http://schemas.microsoft.com/office/powerpoint/2010/main" val="306344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609600" y="1524001"/>
            <a:ext cx="10972800" cy="4602163"/>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609600" y="359466"/>
            <a:ext cx="10972800" cy="1012135"/>
          </a:xfrm>
          <a:prstGeom prst="rect">
            <a:avLst/>
          </a:prstGeom>
        </p:spPr>
        <p:txBody>
          <a:bodyPr anchor="ctr" anchorCtr="0">
            <a:normAutofit/>
          </a:bodyPr>
          <a:lstStyle/>
          <a:p>
            <a:pPr algn="l"/>
            <a:r>
              <a:rPr lang="en-US" dirty="0"/>
              <a:t>Click to edit Master title style</a:t>
            </a:r>
          </a:p>
        </p:txBody>
      </p:sp>
    </p:spTree>
    <p:extLst>
      <p:ext uri="{BB962C8B-B14F-4D97-AF65-F5344CB8AC3E}">
        <p14:creationId xmlns:p14="http://schemas.microsoft.com/office/powerpoint/2010/main" val="1160502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609600" y="1524001"/>
            <a:ext cx="10972800" cy="4602163"/>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609600" y="359466"/>
            <a:ext cx="10972800" cy="1012135"/>
          </a:xfrm>
          <a:prstGeom prst="rect">
            <a:avLst/>
          </a:prstGeom>
        </p:spPr>
        <p:txBody>
          <a:bodyPr anchor="ctr" anchorCtr="0">
            <a:normAutofit/>
          </a:bodyPr>
          <a:lstStyle/>
          <a:p>
            <a:pPr algn="l"/>
            <a:r>
              <a:rPr lang="en-US" dirty="0"/>
              <a:t>Click to edit Master title style</a:t>
            </a:r>
          </a:p>
        </p:txBody>
      </p:sp>
    </p:spTree>
    <p:extLst>
      <p:ext uri="{BB962C8B-B14F-4D97-AF65-F5344CB8AC3E}">
        <p14:creationId xmlns:p14="http://schemas.microsoft.com/office/powerpoint/2010/main" val="3268384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a:xfrm>
            <a:off x="609600" y="1600201"/>
            <a:ext cx="10972800" cy="4898335"/>
          </a:xfrm>
        </p:spPr>
        <p:txBody>
          <a:bodyPr>
            <a:noAutofit/>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609600" y="359465"/>
            <a:ext cx="10972800" cy="1143000"/>
          </a:xfrm>
          <a:prstGeom prst="rect">
            <a:avLst/>
          </a:prstGeom>
        </p:spPr>
        <p:txBody>
          <a:bodyPr anchor="ctr" anchorCtr="0">
            <a:normAutofit/>
          </a:bodyPr>
          <a:lstStyle/>
          <a:p>
            <a:pPr algn="l"/>
            <a:r>
              <a:rPr lang="en-US" dirty="0"/>
              <a:t>Click to edit Master title style</a:t>
            </a:r>
          </a:p>
        </p:txBody>
      </p:sp>
    </p:spTree>
    <p:extLst>
      <p:ext uri="{BB962C8B-B14F-4D97-AF65-F5344CB8AC3E}">
        <p14:creationId xmlns:p14="http://schemas.microsoft.com/office/powerpoint/2010/main" val="363228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3345" y="506624"/>
            <a:ext cx="10515600" cy="701731"/>
          </a:xfrm>
          <a:noFill/>
        </p:spPr>
        <p:txBody>
          <a:bodyPr wrap="square" rtlCol="0">
            <a:spAutoFit/>
          </a:bodyPr>
          <a:lstStyle>
            <a:lvl1pPr>
              <a:defRPr lang="en-US" sz="4400" b="0" baseline="0">
                <a:solidFill>
                  <a:srgbClr val="7030A0"/>
                </a:solidFill>
                <a:latin typeface="+mj-lt"/>
                <a:ea typeface="+mn-ea"/>
                <a:cs typeface="+mn-cs"/>
              </a:defRPr>
            </a:lvl1pPr>
          </a:lstStyle>
          <a:p>
            <a:pPr marL="0" lvl="0"/>
            <a:r>
              <a:rPr lang="en-US" dirty="0"/>
              <a:t>LOREM IPSUM</a:t>
            </a:r>
          </a:p>
        </p:txBody>
      </p:sp>
      <p:sp>
        <p:nvSpPr>
          <p:cNvPr id="14" name="Text Placeholder 13"/>
          <p:cNvSpPr>
            <a:spLocks noGrp="1"/>
          </p:cNvSpPr>
          <p:nvPr>
            <p:ph type="body" sz="quarter" idx="14" hasCustomPrompt="1"/>
          </p:nvPr>
        </p:nvSpPr>
        <p:spPr>
          <a:xfrm>
            <a:off x="443345" y="1161330"/>
            <a:ext cx="4800600" cy="428625"/>
          </a:xfrm>
        </p:spPr>
        <p:txBody>
          <a:bodyPr anchor="ctr">
            <a:normAutofit/>
          </a:bodyPr>
          <a:lstStyle>
            <a:lvl1pPr marL="0" indent="0">
              <a:buNone/>
              <a:defRPr sz="2000" baseline="0">
                <a:solidFill>
                  <a:schemeClr val="tx1">
                    <a:lumMod val="50000"/>
                    <a:lumOff val="50000"/>
                  </a:schemeClr>
                </a:solidFill>
                <a:latin typeface="+mj-lt"/>
              </a:defRPr>
            </a:lvl1pPr>
          </a:lstStyle>
          <a:p>
            <a:pPr lvl="0"/>
            <a:r>
              <a:rPr lang="en-US" dirty="0"/>
              <a:t>REPLACE THIS TEXT</a:t>
            </a:r>
          </a:p>
        </p:txBody>
      </p:sp>
    </p:spTree>
    <p:extLst>
      <p:ext uri="{BB962C8B-B14F-4D97-AF65-F5344CB8AC3E}">
        <p14:creationId xmlns:p14="http://schemas.microsoft.com/office/powerpoint/2010/main" val="422925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6" name="Slide Number Placeholder 5"/>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930532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7" name="Slide Number Placeholder 6"/>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110700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9" name="Slide Number Placeholder 8"/>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124168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5" name="Slide Number Placeholder 4"/>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300429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4" name="Slide Number Placeholder 3"/>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51049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7" name="Slide Number Placeholder 6"/>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377439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a:t>Company Logo</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www.domain.com</a:t>
            </a:r>
          </a:p>
        </p:txBody>
      </p:sp>
      <p:sp>
        <p:nvSpPr>
          <p:cNvPr id="7" name="Slide Number Placeholder 6"/>
          <p:cNvSpPr>
            <a:spLocks noGrp="1"/>
          </p:cNvSpPr>
          <p:nvPr>
            <p:ph type="sldNum" sz="quarter" idx="12"/>
          </p:nvPr>
        </p:nvSpPr>
        <p:spPr/>
        <p:txBody>
          <a:bodyPr/>
          <a:lstStyle/>
          <a:p>
            <a:fld id="{3D7FBCD5-A183-468F-86D5-E20CBF398243}" type="slidenum">
              <a:rPr lang="en-US" smtClean="0"/>
              <a:t>‹#›</a:t>
            </a:fld>
            <a:endParaRPr lang="en-US"/>
          </a:p>
        </p:txBody>
      </p:sp>
    </p:spTree>
    <p:extLst>
      <p:ext uri="{BB962C8B-B14F-4D97-AF65-F5344CB8AC3E}">
        <p14:creationId xmlns:p14="http://schemas.microsoft.com/office/powerpoint/2010/main" val="2115264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FBCD5-A183-468F-86D5-E20CBF398243}" type="slidenum">
              <a:rPr lang="en-US" smtClean="0"/>
              <a:t>‹#›</a:t>
            </a:fld>
            <a:endParaRPr lang="en-US" dirty="0"/>
          </a:p>
        </p:txBody>
      </p:sp>
    </p:spTree>
    <p:extLst>
      <p:ext uri="{BB962C8B-B14F-4D97-AF65-F5344CB8AC3E}">
        <p14:creationId xmlns:p14="http://schemas.microsoft.com/office/powerpoint/2010/main" val="469060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4236" r:id="rId15"/>
    <p:sldLayoutId id="2147484237" r:id="rId16"/>
    <p:sldLayoutId id="2147484238" r:id="rId17"/>
    <p:sldLayoutId id="2147484241" r:id="rId18"/>
    <p:sldLayoutId id="2147484242" r:id="rId19"/>
  </p:sldLayoutIdLst>
  <p:hf hdr="0"/>
  <p:txStyles>
    <p:titleStyle>
      <a:lvl1pPr algn="l" defTabSz="914400" rtl="0" eaLnBrk="1" latinLnBrk="0" hangingPunct="1">
        <a:lnSpc>
          <a:spcPct val="90000"/>
        </a:lnSpc>
        <a:spcBef>
          <a:spcPct val="0"/>
        </a:spcBef>
        <a:buNone/>
        <a:defRPr sz="4400" kern="1200">
          <a:solidFill>
            <a:srgbClr val="7030A0"/>
          </a:solidFill>
          <a:latin typeface="+mj-lt"/>
          <a:ea typeface="+mj-ea"/>
          <a:cs typeface="+mj-cs"/>
        </a:defRPr>
      </a:lvl1pPr>
    </p:titleStyle>
    <p:bodyStyle>
      <a:lvl1pPr marL="228600" indent="-228600" algn="l" defTabSz="914400" rtl="0" eaLnBrk="1" latinLnBrk="0" hangingPunct="1">
        <a:lnSpc>
          <a:spcPct val="114000"/>
        </a:lnSpc>
        <a:spcBef>
          <a:spcPts val="600"/>
        </a:spcBef>
        <a:buClr>
          <a:srgbClr val="6D3A82"/>
        </a:buClr>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114000"/>
        </a:lnSpc>
        <a:spcBef>
          <a:spcPts val="600"/>
        </a:spcBef>
        <a:buClr>
          <a:srgbClr val="6D3A82"/>
        </a:buClr>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114000"/>
        </a:lnSpc>
        <a:spcBef>
          <a:spcPts val="600"/>
        </a:spcBef>
        <a:buClr>
          <a:srgbClr val="6D3A82"/>
        </a:buClr>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hyperlink" Target="https://www.youtube.com/7020c358-236e-4a5b-9270-b7ffb45b1ae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3A82"/>
        </a:solidFill>
        <a:effectLst/>
      </p:bgPr>
    </p:bg>
    <p:spTree>
      <p:nvGrpSpPr>
        <p:cNvPr id="1" name=""/>
        <p:cNvGrpSpPr/>
        <p:nvPr/>
      </p:nvGrpSpPr>
      <p:grpSpPr>
        <a:xfrm>
          <a:off x="0" y="0"/>
          <a:ext cx="0" cy="0"/>
          <a:chOff x="0" y="0"/>
          <a:chExt cx="0" cy="0"/>
        </a:xfrm>
      </p:grpSpPr>
      <p:sp>
        <p:nvSpPr>
          <p:cNvPr id="11" name="TextBox 10"/>
          <p:cNvSpPr txBox="1"/>
          <p:nvPr/>
        </p:nvSpPr>
        <p:spPr>
          <a:xfrm>
            <a:off x="511444" y="755349"/>
            <a:ext cx="8946613" cy="1938992"/>
          </a:xfrm>
          <a:prstGeom prst="rect">
            <a:avLst/>
          </a:prstGeom>
          <a:noFill/>
          <a:effectLst>
            <a:outerShdw blurRad="25400" dist="38100" dir="2400000" algn="ctr" rotWithShape="0">
              <a:srgbClr val="000000">
                <a:alpha val="10000"/>
              </a:srgbClr>
            </a:outerShdw>
          </a:effectLst>
        </p:spPr>
        <p:txBody>
          <a:bodyPr wrap="square" rtlCol="0">
            <a:spAutoFit/>
          </a:bodyPr>
          <a:lstStyle/>
          <a:p>
            <a:pPr algn="ctr"/>
            <a:r>
              <a:rPr lang="en-US" sz="6000" b="1" dirty="0">
                <a:solidFill>
                  <a:schemeClr val="bg1"/>
                </a:solidFill>
                <a:latin typeface="Century Gothic" panose="020B0502020202020204" pitchFamily="34" charset="0"/>
              </a:rPr>
              <a:t>Working With Students</a:t>
            </a:r>
          </a:p>
          <a:p>
            <a:pPr algn="ctr"/>
            <a:r>
              <a:rPr lang="en-US" sz="6000" b="1" dirty="0">
                <a:solidFill>
                  <a:schemeClr val="bg1"/>
                </a:solidFill>
                <a:latin typeface="Century Gothic" panose="020B0502020202020204" pitchFamily="34" charset="0"/>
              </a:rPr>
              <a:t>During</a:t>
            </a:r>
          </a:p>
        </p:txBody>
      </p:sp>
      <p:grpSp>
        <p:nvGrpSpPr>
          <p:cNvPr id="30" name="Group 29"/>
          <p:cNvGrpSpPr/>
          <p:nvPr/>
        </p:nvGrpSpPr>
        <p:grpSpPr>
          <a:xfrm rot="16200000">
            <a:off x="10842885" y="0"/>
            <a:ext cx="1349115" cy="1349115"/>
            <a:chOff x="10842885" y="5508885"/>
            <a:chExt cx="1349115" cy="1349115"/>
          </a:xfrm>
        </p:grpSpPr>
        <p:sp>
          <p:nvSpPr>
            <p:cNvPr id="31" name="Right Triangle 30"/>
            <p:cNvSpPr/>
            <p:nvPr/>
          </p:nvSpPr>
          <p:spPr>
            <a:xfrm rot="5400000">
              <a:off x="10842885" y="5508885"/>
              <a:ext cx="1349115" cy="1349115"/>
            </a:xfrm>
            <a:prstGeom prst="rtTriangle">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p:cNvSpPr/>
            <p:nvPr/>
          </p:nvSpPr>
          <p:spPr>
            <a:xfrm rot="16200000">
              <a:off x="10842885" y="5508885"/>
              <a:ext cx="1349115" cy="1349115"/>
            </a:xfrm>
            <a:prstGeom prst="rtTriangle">
              <a:avLst/>
            </a:prstGeom>
            <a:solidFill>
              <a:srgbClr val="45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8" name="Picture 4" descr="The word of the week is frustrating! - Drawception">
            <a:extLst>
              <a:ext uri="{FF2B5EF4-FFF2-40B4-BE49-F238E27FC236}">
                <a16:creationId xmlns:a16="http://schemas.microsoft.com/office/drawing/2014/main" id="{FEE4F979-C4C4-ED46-A16D-3000B0F45C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9" t="52119" r="-855" b="16305"/>
          <a:stretch/>
        </p:blipFill>
        <p:spPr bwMode="auto">
          <a:xfrm rot="21047758">
            <a:off x="1769122" y="2733303"/>
            <a:ext cx="7102041" cy="1391394"/>
          </a:xfrm>
          <a:prstGeom prst="rect">
            <a:avLst/>
          </a:prstGeom>
          <a:noFill/>
          <a:ln>
            <a:solidFill>
              <a:srgbClr val="8B49A5"/>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2F71A26-8D9E-1840-A264-AB82FB7D00F2}"/>
              </a:ext>
            </a:extLst>
          </p:cNvPr>
          <p:cNvSpPr txBox="1"/>
          <p:nvPr/>
        </p:nvSpPr>
        <p:spPr>
          <a:xfrm>
            <a:off x="5842852" y="3951051"/>
            <a:ext cx="4645584" cy="1015663"/>
          </a:xfrm>
          <a:prstGeom prst="rect">
            <a:avLst/>
          </a:prstGeom>
          <a:noFill/>
          <a:effectLst>
            <a:outerShdw blurRad="25400" dist="38100" dir="2400000" algn="ctr" rotWithShape="0">
              <a:srgbClr val="000000">
                <a:alpha val="10000"/>
              </a:srgbClr>
            </a:outerShdw>
          </a:effectLst>
        </p:spPr>
        <p:txBody>
          <a:bodyPr wrap="square" rtlCol="0">
            <a:spAutoFit/>
          </a:bodyPr>
          <a:lstStyle/>
          <a:p>
            <a:pPr algn="ctr"/>
            <a:r>
              <a:rPr lang="en-US" sz="6000" b="1" dirty="0">
                <a:solidFill>
                  <a:schemeClr val="bg1"/>
                </a:solidFill>
                <a:latin typeface="Century Gothic" panose="020B0502020202020204" pitchFamily="34" charset="0"/>
              </a:rPr>
              <a:t>Times</a:t>
            </a:r>
          </a:p>
        </p:txBody>
      </p:sp>
      <p:sp>
        <p:nvSpPr>
          <p:cNvPr id="4" name="TextBox 3">
            <a:extLst>
              <a:ext uri="{FF2B5EF4-FFF2-40B4-BE49-F238E27FC236}">
                <a16:creationId xmlns:a16="http://schemas.microsoft.com/office/drawing/2014/main" id="{FC553BB2-23A9-F84D-9044-DB61EF3A2888}"/>
              </a:ext>
            </a:extLst>
          </p:cNvPr>
          <p:cNvSpPr txBox="1"/>
          <p:nvPr/>
        </p:nvSpPr>
        <p:spPr>
          <a:xfrm>
            <a:off x="5820398" y="5500701"/>
            <a:ext cx="6231394" cy="1449628"/>
          </a:xfrm>
          <a:prstGeom prst="rect">
            <a:avLst/>
          </a:prstGeom>
          <a:noFill/>
        </p:spPr>
        <p:txBody>
          <a:bodyPr wrap="square" rtlCol="0">
            <a:spAutoFit/>
          </a:bodyPr>
          <a:lstStyle/>
          <a:p>
            <a:pPr>
              <a:lnSpc>
                <a:spcPct val="90000"/>
              </a:lnSpc>
            </a:pPr>
            <a:r>
              <a:rPr lang="en-US" sz="2600" dirty="0">
                <a:solidFill>
                  <a:schemeClr val="bg1"/>
                </a:solidFill>
              </a:rPr>
              <a:t>Tamara D. Warner, Ph.D.</a:t>
            </a:r>
          </a:p>
          <a:p>
            <a:pPr>
              <a:lnSpc>
                <a:spcPct val="90000"/>
              </a:lnSpc>
            </a:pPr>
            <a:r>
              <a:rPr lang="en-US" sz="2600" dirty="0">
                <a:solidFill>
                  <a:schemeClr val="bg1"/>
                </a:solidFill>
              </a:rPr>
              <a:t>Licensed Psychologist</a:t>
            </a:r>
          </a:p>
          <a:p>
            <a:pPr>
              <a:lnSpc>
                <a:spcPct val="90000"/>
              </a:lnSpc>
            </a:pPr>
            <a:r>
              <a:rPr lang="en-US" sz="2600" dirty="0">
                <a:solidFill>
                  <a:schemeClr val="bg1"/>
                </a:solidFill>
              </a:rPr>
              <a:t>Mental Health Specialist for Regions 4 and 6</a:t>
            </a:r>
          </a:p>
          <a:p>
            <a:endParaRPr lang="en-US" dirty="0"/>
          </a:p>
        </p:txBody>
      </p:sp>
    </p:spTree>
    <p:extLst>
      <p:ext uri="{BB962C8B-B14F-4D97-AF65-F5344CB8AC3E}">
        <p14:creationId xmlns:p14="http://schemas.microsoft.com/office/powerpoint/2010/main" val="3994631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D1EC"/>
        </a:solidFill>
        <a:effectLst/>
      </p:bgPr>
    </p:bg>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62068A2F-01D7-6046-84EC-4EBBA0B6DFF0}"/>
              </a:ext>
            </a:extLst>
          </p:cNvPr>
          <p:cNvPicPr>
            <a:picLocks noChangeAspect="1"/>
          </p:cNvPicPr>
          <p:nvPr/>
        </p:nvPicPr>
        <p:blipFill rotWithShape="1">
          <a:blip r:embed="rId3">
            <a:extLst>
              <a:ext uri="{28A0092B-C50C-407E-A947-70E740481C1C}">
                <a14:useLocalDpi xmlns:a14="http://schemas.microsoft.com/office/drawing/2010/main" val="0"/>
              </a:ext>
            </a:extLst>
          </a:blip>
          <a:srcRect l="463" r="-1"/>
          <a:stretch/>
        </p:blipFill>
        <p:spPr>
          <a:xfrm>
            <a:off x="433952" y="437127"/>
            <a:ext cx="11377047" cy="5311008"/>
          </a:xfrm>
          <a:prstGeom prst="rect">
            <a:avLst/>
          </a:prstGeom>
          <a:ln>
            <a:solidFill>
              <a:schemeClr val="bg2">
                <a:lumMod val="50000"/>
              </a:schemeClr>
            </a:solidFill>
          </a:ln>
        </p:spPr>
      </p:pic>
      <p:sp>
        <p:nvSpPr>
          <p:cNvPr id="6" name="Rectangle 5">
            <a:extLst>
              <a:ext uri="{FF2B5EF4-FFF2-40B4-BE49-F238E27FC236}">
                <a16:creationId xmlns:a16="http://schemas.microsoft.com/office/drawing/2014/main" id="{DE041B43-6DAD-3F4C-89E8-AEBBB40630F7}"/>
              </a:ext>
            </a:extLst>
          </p:cNvPr>
          <p:cNvSpPr/>
          <p:nvPr/>
        </p:nvSpPr>
        <p:spPr>
          <a:xfrm>
            <a:off x="3264620" y="5943876"/>
            <a:ext cx="6096000" cy="523220"/>
          </a:xfrm>
          <a:prstGeom prst="rect">
            <a:avLst/>
          </a:prstGeom>
        </p:spPr>
        <p:txBody>
          <a:bodyPr>
            <a:spAutoFit/>
          </a:bodyPr>
          <a:lstStyle/>
          <a:p>
            <a:pPr algn="ctr"/>
            <a:r>
              <a:rPr lang="en-US" sz="2800" dirty="0" err="1">
                <a:hlinkClick r:id="rId4"/>
              </a:rPr>
              <a:t>Brené</a:t>
            </a:r>
            <a:r>
              <a:rPr lang="en-US" sz="2800" dirty="0">
                <a:hlinkClick r:id="rId4"/>
              </a:rPr>
              <a:t> Brown on Empathy vs Sympathy</a:t>
            </a:r>
            <a:endParaRPr lang="en-US" sz="2800" dirty="0"/>
          </a:p>
        </p:txBody>
      </p:sp>
    </p:spTree>
    <p:extLst>
      <p:ext uri="{BB962C8B-B14F-4D97-AF65-F5344CB8AC3E}">
        <p14:creationId xmlns:p14="http://schemas.microsoft.com/office/powerpoint/2010/main" val="182992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965772" y="444620"/>
            <a:ext cx="10929748"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400" b="1" i="0" u="none" strike="noStrike" cap="none" normalizeH="0" baseline="0" dirty="0">
              <a:ln>
                <a:noFill/>
              </a:ln>
              <a:solidFill>
                <a:schemeClr val="bg1"/>
              </a:solidFill>
              <a:effectLst>
                <a:outerShdw blurRad="190500" sx="102000" sy="102000" algn="ctr" rotWithShape="0">
                  <a:prstClr val="black">
                    <a:alpha val="40000"/>
                  </a:prstClr>
                </a:outerShdw>
              </a:effectLst>
              <a:latin typeface="+mj-lt"/>
            </a:endParaRPr>
          </a:p>
        </p:txBody>
      </p:sp>
      <p:sp>
        <p:nvSpPr>
          <p:cNvPr id="18" name="TextBox 17">
            <a:extLst>
              <a:ext uri="{FF2B5EF4-FFF2-40B4-BE49-F238E27FC236}">
                <a16:creationId xmlns:a16="http://schemas.microsoft.com/office/drawing/2014/main" id="{D181FC0F-E255-4E42-82AA-5857D5878AE7}"/>
              </a:ext>
            </a:extLst>
          </p:cNvPr>
          <p:cNvSpPr txBox="1"/>
          <p:nvPr/>
        </p:nvSpPr>
        <p:spPr>
          <a:xfrm>
            <a:off x="3480715" y="2158375"/>
            <a:ext cx="2343150" cy="369332"/>
          </a:xfrm>
          <a:prstGeom prst="rect">
            <a:avLst/>
          </a:prstGeom>
          <a:noFill/>
        </p:spPr>
        <p:txBody>
          <a:bodyPr wrap="square" rtlCol="0">
            <a:spAutoFit/>
          </a:bodyPr>
          <a:lstStyle/>
          <a:p>
            <a:pPr algn="ctr"/>
            <a:r>
              <a:rPr lang="en-US" sz="1800" dirty="0">
                <a:latin typeface="Calibri Light" panose="020F0302020204030204" pitchFamily="34" charset="0"/>
                <a:cs typeface="Calibri Light" panose="020F0302020204030204" pitchFamily="34" charset="0"/>
              </a:rPr>
              <a:t>Empathy</a:t>
            </a:r>
          </a:p>
        </p:txBody>
      </p:sp>
      <p:sp>
        <p:nvSpPr>
          <p:cNvPr id="36" name="Slide Number Placeholder 4">
            <a:extLst>
              <a:ext uri="{FF2B5EF4-FFF2-40B4-BE49-F238E27FC236}">
                <a16:creationId xmlns:a16="http://schemas.microsoft.com/office/drawing/2014/main" id="{311AD289-B58A-408D-ACEB-67988A78D275}"/>
              </a:ext>
            </a:extLst>
          </p:cNvPr>
          <p:cNvSpPr txBox="1">
            <a:spLocks/>
          </p:cNvSpPr>
          <p:nvPr/>
        </p:nvSpPr>
        <p:spPr>
          <a:xfrm>
            <a:off x="9147810" y="6265069"/>
            <a:ext cx="2743200"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11</a:t>
            </a:fld>
            <a:endParaRPr lang="en-US" dirty="0"/>
          </a:p>
        </p:txBody>
      </p:sp>
      <p:grpSp>
        <p:nvGrpSpPr>
          <p:cNvPr id="4" name="Group 3">
            <a:extLst>
              <a:ext uri="{FF2B5EF4-FFF2-40B4-BE49-F238E27FC236}">
                <a16:creationId xmlns:a16="http://schemas.microsoft.com/office/drawing/2014/main" id="{B84B4077-5D3D-9048-9D5A-E10791326E30}"/>
              </a:ext>
            </a:extLst>
          </p:cNvPr>
          <p:cNvGrpSpPr/>
          <p:nvPr/>
        </p:nvGrpSpPr>
        <p:grpSpPr>
          <a:xfrm>
            <a:off x="1117219" y="1803644"/>
            <a:ext cx="9902080" cy="1048036"/>
            <a:chOff x="652941" y="1338704"/>
            <a:chExt cx="11136787" cy="1048036"/>
          </a:xfrm>
          <a:solidFill>
            <a:srgbClr val="B7ABCF"/>
          </a:solidFill>
        </p:grpSpPr>
        <p:sp>
          <p:nvSpPr>
            <p:cNvPr id="2" name="Rounded Rectangle 1">
              <a:extLst>
                <a:ext uri="{FF2B5EF4-FFF2-40B4-BE49-F238E27FC236}">
                  <a16:creationId xmlns:a16="http://schemas.microsoft.com/office/drawing/2014/main" id="{A26F9EA6-DD6C-6742-AD59-93CE741B1332}"/>
                </a:ext>
              </a:extLst>
            </p:cNvPr>
            <p:cNvSpPr/>
            <p:nvPr/>
          </p:nvSpPr>
          <p:spPr>
            <a:xfrm>
              <a:off x="652941" y="1338704"/>
              <a:ext cx="11136787" cy="1048036"/>
            </a:xfrm>
            <a:prstGeom prst="roundRect">
              <a:avLst/>
            </a:prstGeom>
            <a:grpFill/>
            <a:ln>
              <a:solidFill>
                <a:srgbClr val="9B5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927885-2F52-204F-976D-26D2EF5C574D}"/>
                </a:ext>
              </a:extLst>
            </p:cNvPr>
            <p:cNvSpPr txBox="1"/>
            <p:nvPr/>
          </p:nvSpPr>
          <p:spPr>
            <a:xfrm>
              <a:off x="965772" y="1486854"/>
              <a:ext cx="10456479" cy="774915"/>
            </a:xfrm>
            <a:prstGeom prst="rect">
              <a:avLst/>
            </a:prstGeom>
            <a:grpFill/>
          </p:spPr>
          <p:txBody>
            <a:bodyPr wrap="square" rtlCol="0" anchor="ctr">
              <a:noAutofit/>
            </a:bodyPr>
            <a:lstStyle/>
            <a:p>
              <a:r>
                <a:rPr lang="en-US" sz="3600" b="1" dirty="0">
                  <a:solidFill>
                    <a:schemeClr val="bg1"/>
                  </a:solidFill>
                </a:rPr>
                <a:t>1.  Trying to “fix” the problem</a:t>
              </a:r>
            </a:p>
          </p:txBody>
        </p:sp>
      </p:grpSp>
      <p:grpSp>
        <p:nvGrpSpPr>
          <p:cNvPr id="20" name="Group 19">
            <a:extLst>
              <a:ext uri="{FF2B5EF4-FFF2-40B4-BE49-F238E27FC236}">
                <a16:creationId xmlns:a16="http://schemas.microsoft.com/office/drawing/2014/main" id="{4E600A12-CDEA-A24D-A889-CE103B653EA6}"/>
              </a:ext>
            </a:extLst>
          </p:cNvPr>
          <p:cNvGrpSpPr/>
          <p:nvPr/>
        </p:nvGrpSpPr>
        <p:grpSpPr>
          <a:xfrm>
            <a:off x="1117219" y="2939962"/>
            <a:ext cx="9902080" cy="1048036"/>
            <a:chOff x="652941" y="1338704"/>
            <a:chExt cx="11136787" cy="1048036"/>
          </a:xfrm>
        </p:grpSpPr>
        <p:sp>
          <p:nvSpPr>
            <p:cNvPr id="22" name="Rounded Rectangle 21">
              <a:extLst>
                <a:ext uri="{FF2B5EF4-FFF2-40B4-BE49-F238E27FC236}">
                  <a16:creationId xmlns:a16="http://schemas.microsoft.com/office/drawing/2014/main" id="{891151C9-A894-F249-B6FA-65D657E14AAE}"/>
                </a:ext>
              </a:extLst>
            </p:cNvPr>
            <p:cNvSpPr/>
            <p:nvPr/>
          </p:nvSpPr>
          <p:spPr>
            <a:xfrm>
              <a:off x="652941" y="1338704"/>
              <a:ext cx="11136787" cy="1048036"/>
            </a:xfrm>
            <a:prstGeom prst="roundRect">
              <a:avLst/>
            </a:prstGeom>
            <a:solidFill>
              <a:srgbClr val="BD91CF"/>
            </a:solidFill>
            <a:ln>
              <a:solidFill>
                <a:srgbClr val="9B5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CC4E65D-938E-234C-B2DB-F36376C9EF53}"/>
                </a:ext>
              </a:extLst>
            </p:cNvPr>
            <p:cNvSpPr txBox="1"/>
            <p:nvPr/>
          </p:nvSpPr>
          <p:spPr>
            <a:xfrm>
              <a:off x="965772" y="1501368"/>
              <a:ext cx="10823956" cy="774915"/>
            </a:xfrm>
            <a:prstGeom prst="rect">
              <a:avLst/>
            </a:prstGeom>
            <a:noFill/>
          </p:spPr>
          <p:txBody>
            <a:bodyPr wrap="square" rtlCol="0" anchor="ctr">
              <a:noAutofit/>
            </a:bodyPr>
            <a:lstStyle/>
            <a:p>
              <a:r>
                <a:rPr lang="en-US" sz="3600" b="1" dirty="0">
                  <a:solidFill>
                    <a:schemeClr val="bg1"/>
                  </a:solidFill>
                </a:rPr>
                <a:t>2.  Telling the student to “look at the bright side”</a:t>
              </a:r>
            </a:p>
          </p:txBody>
        </p:sp>
      </p:grpSp>
      <p:grpSp>
        <p:nvGrpSpPr>
          <p:cNvPr id="25" name="Group 24">
            <a:extLst>
              <a:ext uri="{FF2B5EF4-FFF2-40B4-BE49-F238E27FC236}">
                <a16:creationId xmlns:a16="http://schemas.microsoft.com/office/drawing/2014/main" id="{6C08832B-421D-544C-9F60-2046D5D4735E}"/>
              </a:ext>
            </a:extLst>
          </p:cNvPr>
          <p:cNvGrpSpPr/>
          <p:nvPr/>
        </p:nvGrpSpPr>
        <p:grpSpPr>
          <a:xfrm>
            <a:off x="1117219" y="4091778"/>
            <a:ext cx="9902080" cy="1048036"/>
            <a:chOff x="652941" y="1338704"/>
            <a:chExt cx="11136787" cy="1048036"/>
          </a:xfrm>
          <a:solidFill>
            <a:srgbClr val="A870A4"/>
          </a:solidFill>
        </p:grpSpPr>
        <p:sp>
          <p:nvSpPr>
            <p:cNvPr id="26" name="Rounded Rectangle 25">
              <a:extLst>
                <a:ext uri="{FF2B5EF4-FFF2-40B4-BE49-F238E27FC236}">
                  <a16:creationId xmlns:a16="http://schemas.microsoft.com/office/drawing/2014/main" id="{E6D1C82E-B606-CA46-96B8-9B8D05D78113}"/>
                </a:ext>
              </a:extLst>
            </p:cNvPr>
            <p:cNvSpPr/>
            <p:nvPr/>
          </p:nvSpPr>
          <p:spPr>
            <a:xfrm>
              <a:off x="652941" y="1338704"/>
              <a:ext cx="11136787" cy="1048036"/>
            </a:xfrm>
            <a:prstGeom prst="roundRect">
              <a:avLst/>
            </a:prstGeom>
            <a:grpFill/>
            <a:ln>
              <a:solidFill>
                <a:srgbClr val="9B5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90A9FF9-8F7E-B14A-90C2-B82DA1042D8D}"/>
                </a:ext>
              </a:extLst>
            </p:cNvPr>
            <p:cNvSpPr txBox="1"/>
            <p:nvPr/>
          </p:nvSpPr>
          <p:spPr>
            <a:xfrm>
              <a:off x="965772" y="1486854"/>
              <a:ext cx="10456479" cy="774915"/>
            </a:xfrm>
            <a:prstGeom prst="rect">
              <a:avLst/>
            </a:prstGeom>
            <a:grpFill/>
          </p:spPr>
          <p:txBody>
            <a:bodyPr wrap="square" rtlCol="0" anchor="ctr">
              <a:noAutofit/>
            </a:bodyPr>
            <a:lstStyle/>
            <a:p>
              <a:r>
                <a:rPr lang="en-US" sz="3600" b="1" dirty="0">
                  <a:solidFill>
                    <a:schemeClr val="bg1"/>
                  </a:solidFill>
                </a:rPr>
                <a:t>3.  “Should-</a:t>
              </a:r>
              <a:r>
                <a:rPr lang="en-US" sz="3600" b="1" dirty="0" err="1">
                  <a:solidFill>
                    <a:schemeClr val="bg1"/>
                  </a:solidFill>
                </a:rPr>
                <a:t>ing</a:t>
              </a:r>
              <a:r>
                <a:rPr lang="en-US" sz="3600" b="1" dirty="0">
                  <a:solidFill>
                    <a:schemeClr val="bg1"/>
                  </a:solidFill>
                </a:rPr>
                <a:t>” on the student</a:t>
              </a:r>
            </a:p>
          </p:txBody>
        </p:sp>
      </p:grpSp>
      <p:grpSp>
        <p:nvGrpSpPr>
          <p:cNvPr id="29" name="Group 28">
            <a:extLst>
              <a:ext uri="{FF2B5EF4-FFF2-40B4-BE49-F238E27FC236}">
                <a16:creationId xmlns:a16="http://schemas.microsoft.com/office/drawing/2014/main" id="{D6F3E4AD-F252-6341-BE8B-B53C8F9ADC47}"/>
              </a:ext>
            </a:extLst>
          </p:cNvPr>
          <p:cNvGrpSpPr/>
          <p:nvPr/>
        </p:nvGrpSpPr>
        <p:grpSpPr>
          <a:xfrm>
            <a:off x="1117219" y="5212597"/>
            <a:ext cx="9902080" cy="1048036"/>
            <a:chOff x="652941" y="1338704"/>
            <a:chExt cx="11136787" cy="1048036"/>
          </a:xfrm>
          <a:solidFill>
            <a:srgbClr val="9B59B6"/>
          </a:solidFill>
        </p:grpSpPr>
        <p:sp>
          <p:nvSpPr>
            <p:cNvPr id="30" name="Rounded Rectangle 29">
              <a:extLst>
                <a:ext uri="{FF2B5EF4-FFF2-40B4-BE49-F238E27FC236}">
                  <a16:creationId xmlns:a16="http://schemas.microsoft.com/office/drawing/2014/main" id="{F209D191-AFB7-DA4A-BBD8-70D1EBC48205}"/>
                </a:ext>
              </a:extLst>
            </p:cNvPr>
            <p:cNvSpPr/>
            <p:nvPr/>
          </p:nvSpPr>
          <p:spPr>
            <a:xfrm>
              <a:off x="652941" y="1338704"/>
              <a:ext cx="11136787" cy="1048036"/>
            </a:xfrm>
            <a:prstGeom prst="roundRect">
              <a:avLst/>
            </a:prstGeom>
            <a:grpFill/>
            <a:ln>
              <a:solidFill>
                <a:srgbClr val="9B5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1288CFD-9F71-654B-855A-86FB4FDA0E94}"/>
                </a:ext>
              </a:extLst>
            </p:cNvPr>
            <p:cNvSpPr txBox="1"/>
            <p:nvPr/>
          </p:nvSpPr>
          <p:spPr>
            <a:xfrm>
              <a:off x="965772" y="1501368"/>
              <a:ext cx="10456479" cy="774915"/>
            </a:xfrm>
            <a:prstGeom prst="rect">
              <a:avLst/>
            </a:prstGeom>
            <a:grpFill/>
          </p:spPr>
          <p:txBody>
            <a:bodyPr wrap="square" rtlCol="0" anchor="ctr">
              <a:noAutofit/>
            </a:bodyPr>
            <a:lstStyle/>
            <a:p>
              <a:r>
                <a:rPr lang="en-US" sz="3600" b="1" dirty="0">
                  <a:solidFill>
                    <a:schemeClr val="bg1"/>
                  </a:solidFill>
                </a:rPr>
                <a:t>4.  Teaching a lesson/coaching</a:t>
              </a:r>
            </a:p>
          </p:txBody>
        </p:sp>
      </p:grpSp>
      <p:sp>
        <p:nvSpPr>
          <p:cNvPr id="19" name="Title 1">
            <a:extLst>
              <a:ext uri="{FF2B5EF4-FFF2-40B4-BE49-F238E27FC236}">
                <a16:creationId xmlns:a16="http://schemas.microsoft.com/office/drawing/2014/main" id="{8D6E6489-4DD4-1746-94BC-BD4E0E81A33E}"/>
              </a:ext>
            </a:extLst>
          </p:cNvPr>
          <p:cNvSpPr>
            <a:spLocks noGrp="1"/>
          </p:cNvSpPr>
          <p:nvPr>
            <p:ph type="title"/>
          </p:nvPr>
        </p:nvSpPr>
        <p:spPr>
          <a:xfrm>
            <a:off x="578604" y="467952"/>
            <a:ext cx="10972800" cy="1012135"/>
          </a:xfrm>
        </p:spPr>
        <p:txBody>
          <a:bodyPr/>
          <a:lstStyle/>
          <a:p>
            <a:pPr algn="ctr"/>
            <a:r>
              <a:rPr lang="en-US" dirty="0">
                <a:solidFill>
                  <a:schemeClr val="tx1"/>
                </a:solidFill>
                <a:latin typeface="+mn-lt"/>
              </a:rPr>
              <a:t>Common “Helping” Mistakes</a:t>
            </a:r>
          </a:p>
        </p:txBody>
      </p:sp>
      <p:pic>
        <p:nvPicPr>
          <p:cNvPr id="3074" name="Picture 2" descr="Don't Read This | Psychology Today">
            <a:extLst>
              <a:ext uri="{FF2B5EF4-FFF2-40B4-BE49-F238E27FC236}">
                <a16:creationId xmlns:a16="http://schemas.microsoft.com/office/drawing/2014/main" id="{1E125B54-C83D-9C48-8F29-B33CF131B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843" y="148872"/>
            <a:ext cx="1541133" cy="152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81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59B6"/>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23" y="5467483"/>
            <a:ext cx="7950631" cy="1102425"/>
          </a:xfrm>
          <a:ln>
            <a:solidFill>
              <a:srgbClr val="9B59B6"/>
            </a:solidFill>
          </a:ln>
        </p:spPr>
        <p:txBody>
          <a:bodyPr>
            <a:noAutofit/>
          </a:bodyPr>
          <a:lstStyle/>
          <a:p>
            <a:pPr algn="ctr">
              <a:lnSpc>
                <a:spcPct val="90000"/>
              </a:lnSpc>
              <a:spcBef>
                <a:spcPts val="0"/>
              </a:spcBef>
            </a:pPr>
            <a:r>
              <a:rPr lang="en-US" sz="4000" dirty="0">
                <a:solidFill>
                  <a:srgbClr val="F2EE90"/>
                </a:solidFill>
                <a:latin typeface="+mn-lt"/>
              </a:rPr>
              <a:t>Signs that You Are </a:t>
            </a:r>
            <a:r>
              <a:rPr lang="en-US" sz="4000" u="sng" dirty="0">
                <a:solidFill>
                  <a:srgbClr val="F2EE90"/>
                </a:solidFill>
                <a:latin typeface="+mn-lt"/>
              </a:rPr>
              <a:t>NOT</a:t>
            </a:r>
            <a:r>
              <a:rPr lang="en-US" sz="4000" dirty="0">
                <a:solidFill>
                  <a:srgbClr val="F2EE90"/>
                </a:solidFill>
                <a:latin typeface="+mn-lt"/>
              </a:rPr>
              <a:t> Engaging in Active Listening</a:t>
            </a:r>
          </a:p>
        </p:txBody>
      </p:sp>
      <p:sp>
        <p:nvSpPr>
          <p:cNvPr id="37" name="Slide Number Placeholder 36"/>
          <p:cNvSpPr>
            <a:spLocks noGrp="1"/>
          </p:cNvSpPr>
          <p:nvPr>
            <p:ph type="sldNum" sz="quarter" idx="17"/>
          </p:nvPr>
        </p:nvSpPr>
        <p:spPr>
          <a:xfrm>
            <a:off x="9230521" y="6356350"/>
            <a:ext cx="2743200" cy="365125"/>
          </a:xfrm>
        </p:spPr>
        <p:txBody>
          <a:bodyPr/>
          <a:lstStyle/>
          <a:p>
            <a:fld id="{3101D46F-57A9-43DB-8B55-C38BE2226748}" type="slidenum">
              <a:rPr lang="en-US" smtClean="0">
                <a:solidFill>
                  <a:schemeClr val="bg1"/>
                </a:solidFill>
              </a:rPr>
              <a:t>12</a:t>
            </a:fld>
            <a:endParaRPr lang="en-US" dirty="0">
              <a:solidFill>
                <a:schemeClr val="bg1"/>
              </a:solidFill>
            </a:endParaRPr>
          </a:p>
        </p:txBody>
      </p:sp>
      <p:pic>
        <p:nvPicPr>
          <p:cNvPr id="6148" name="Picture 4" descr="Dealing with the angry patient | BDJ Student">
            <a:extLst>
              <a:ext uri="{FF2B5EF4-FFF2-40B4-BE49-F238E27FC236}">
                <a16:creationId xmlns:a16="http://schemas.microsoft.com/office/drawing/2014/main" id="{67D75666-D02D-B146-A9A4-ECB35B1DDF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4" r="-554"/>
          <a:stretch/>
        </p:blipFill>
        <p:spPr bwMode="auto">
          <a:xfrm>
            <a:off x="-61992" y="7390"/>
            <a:ext cx="12367646" cy="5246535"/>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0263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spcAft>
                <a:spcPts val="600"/>
              </a:spcAft>
              <a:defRPr/>
            </a:pPr>
            <a:fld id="{3D7FBCD5-A183-468F-86D5-E20CBF398243}" type="slidenum">
              <a:rPr lang="en-US" smtClean="0">
                <a:solidFill>
                  <a:srgbClr val="FFFFFF"/>
                </a:solidFill>
                <a:latin typeface="Calibri" panose="020F0502020204030204"/>
              </a:rPr>
              <a:pPr>
                <a:spcAft>
                  <a:spcPts val="600"/>
                </a:spcAft>
                <a:defRPr/>
              </a:pPr>
              <a:t>13</a:t>
            </a:fld>
            <a:endParaRPr lang="en-US">
              <a:solidFill>
                <a:srgbClr val="FFFFFF"/>
              </a:solidFill>
              <a:latin typeface="Calibri" panose="020F0502020204030204"/>
            </a:endParaRPr>
          </a:p>
        </p:txBody>
      </p:sp>
      <p:pic>
        <p:nvPicPr>
          <p:cNvPr id="5128" name="Picture 8" descr="Run-D.M.C. You Talk Too Much lyrics and chart performance at  #RecordsAndCharts deluxe billboard chart archive">
            <a:extLst>
              <a:ext uri="{FF2B5EF4-FFF2-40B4-BE49-F238E27FC236}">
                <a16:creationId xmlns:a16="http://schemas.microsoft.com/office/drawing/2014/main" id="{8C74BD54-BB67-A948-9735-B9ADF4C0C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10" y="902773"/>
            <a:ext cx="5052264" cy="521905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lu Tops | Run Dmc Graphic Tee | Poshmark">
            <a:extLst>
              <a:ext uri="{FF2B5EF4-FFF2-40B4-BE49-F238E27FC236}">
                <a16:creationId xmlns:a16="http://schemas.microsoft.com/office/drawing/2014/main" id="{217617F7-7664-C647-8F23-4C8D75C2CE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5" t="4520" r="10301" b="30170"/>
          <a:stretch/>
        </p:blipFill>
        <p:spPr bwMode="auto">
          <a:xfrm>
            <a:off x="6388129" y="19375"/>
            <a:ext cx="5858360" cy="4924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6C6564-0B18-B041-8B4F-8FD7549DECF0}"/>
              </a:ext>
            </a:extLst>
          </p:cNvPr>
          <p:cNvSpPr txBox="1"/>
          <p:nvPr/>
        </p:nvSpPr>
        <p:spPr>
          <a:xfrm>
            <a:off x="6388129" y="4928464"/>
            <a:ext cx="5858359" cy="1933413"/>
          </a:xfrm>
          <a:prstGeom prst="rect">
            <a:avLst/>
          </a:prstGeom>
          <a:solidFill>
            <a:srgbClr val="A353C4"/>
          </a:solidFill>
          <a:ln>
            <a:solidFill>
              <a:srgbClr val="9B59B6"/>
            </a:solidFill>
          </a:ln>
        </p:spPr>
        <p:txBody>
          <a:bodyPr wrap="square" rtlCol="0" anchor="ctr">
            <a:noAutofit/>
          </a:bodyPr>
          <a:lstStyle/>
          <a:p>
            <a:pPr marL="696913"/>
            <a:r>
              <a:rPr lang="en-US" sz="4000" dirty="0">
                <a:solidFill>
                  <a:schemeClr val="bg1">
                    <a:lumMod val="95000"/>
                  </a:schemeClr>
                </a:solidFill>
                <a:latin typeface="American Typewriter" panose="02090604020004020304" pitchFamily="18" charset="77"/>
              </a:rPr>
              <a:t>Active Listening </a:t>
            </a:r>
          </a:p>
          <a:p>
            <a:pPr marL="696913"/>
            <a:r>
              <a:rPr lang="en-US" sz="4000" dirty="0">
                <a:solidFill>
                  <a:schemeClr val="bg1">
                    <a:lumMod val="95000"/>
                  </a:schemeClr>
                </a:solidFill>
                <a:latin typeface="American Typewriter" panose="02090604020004020304" pitchFamily="18" charset="77"/>
              </a:rPr>
              <a:t>Tip #1</a:t>
            </a:r>
          </a:p>
        </p:txBody>
      </p:sp>
    </p:spTree>
    <p:extLst>
      <p:ext uri="{BB962C8B-B14F-4D97-AF65-F5344CB8AC3E}">
        <p14:creationId xmlns:p14="http://schemas.microsoft.com/office/powerpoint/2010/main" val="848849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tamarad\AppData\Local\Microsoft\Windows\Temporary Internet Files\Content.IE5\R42GO8NF\MP9004305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7558" y="1440544"/>
            <a:ext cx="1865702" cy="18657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31B22B-242B-2044-83B2-066826AE4D39}"/>
              </a:ext>
            </a:extLst>
          </p:cNvPr>
          <p:cNvSpPr txBox="1"/>
          <p:nvPr/>
        </p:nvSpPr>
        <p:spPr>
          <a:xfrm>
            <a:off x="3343182" y="3719592"/>
            <a:ext cx="7903826" cy="2399887"/>
          </a:xfrm>
          <a:prstGeom prst="rect">
            <a:avLst/>
          </a:prstGeom>
          <a:noFill/>
        </p:spPr>
        <p:txBody>
          <a:bodyPr wrap="square" rtlCol="0">
            <a:noAutofit/>
          </a:bodyPr>
          <a:lstStyle/>
          <a:p>
            <a:pPr marL="342900" indent="-342900">
              <a:spcAft>
                <a:spcPts val="600"/>
              </a:spcAft>
              <a:buClr>
                <a:schemeClr val="tx1"/>
              </a:buClr>
              <a:buFont typeface="Arial" panose="020B0604020202020204" pitchFamily="34" charset="0"/>
              <a:buChar char="•"/>
            </a:pPr>
            <a:r>
              <a:rPr lang="en-US" sz="3000" b="1" dirty="0">
                <a:solidFill>
                  <a:srgbClr val="C00000"/>
                </a:solidFill>
              </a:rPr>
              <a:t>Ask </a:t>
            </a:r>
            <a:r>
              <a:rPr lang="en-US" sz="3000" dirty="0"/>
              <a:t>questions</a:t>
            </a:r>
          </a:p>
          <a:p>
            <a:pPr marL="342900" indent="-342900">
              <a:spcAft>
                <a:spcPts val="600"/>
              </a:spcAft>
              <a:buClr>
                <a:schemeClr val="tx1"/>
              </a:buClr>
              <a:buFont typeface="Arial" panose="020B0604020202020204" pitchFamily="34" charset="0"/>
              <a:buChar char="•"/>
            </a:pPr>
            <a:r>
              <a:rPr lang="en-US" sz="3000" b="1" dirty="0">
                <a:solidFill>
                  <a:srgbClr val="C00000"/>
                </a:solidFill>
              </a:rPr>
              <a:t>Think </a:t>
            </a:r>
            <a:r>
              <a:rPr lang="en-US" sz="3000" dirty="0"/>
              <a:t>about the next thing you are going say</a:t>
            </a:r>
          </a:p>
          <a:p>
            <a:pPr marL="342900" indent="-342900">
              <a:spcAft>
                <a:spcPts val="600"/>
              </a:spcAft>
              <a:buClr>
                <a:schemeClr val="tx1"/>
              </a:buClr>
              <a:buFont typeface="Arial" panose="020B0604020202020204" pitchFamily="34" charset="0"/>
              <a:buChar char="•"/>
            </a:pPr>
            <a:r>
              <a:rPr lang="en-US" sz="3000" b="1" dirty="0">
                <a:solidFill>
                  <a:srgbClr val="C00000"/>
                </a:solidFill>
              </a:rPr>
              <a:t>Offer </a:t>
            </a:r>
            <a:r>
              <a:rPr lang="en-US" sz="3000" dirty="0"/>
              <a:t>advice</a:t>
            </a:r>
          </a:p>
          <a:p>
            <a:pPr marL="342900" indent="-342900">
              <a:spcAft>
                <a:spcPts val="300"/>
              </a:spcAft>
              <a:buClr>
                <a:schemeClr val="tx1"/>
              </a:buClr>
              <a:buFont typeface="Arial" panose="020B0604020202020204" pitchFamily="34" charset="0"/>
              <a:buChar char="•"/>
            </a:pPr>
            <a:r>
              <a:rPr lang="en-US" sz="3000" b="1" dirty="0">
                <a:solidFill>
                  <a:srgbClr val="C00000"/>
                </a:solidFill>
              </a:rPr>
              <a:t>Let </a:t>
            </a:r>
            <a:r>
              <a:rPr lang="en-US" sz="3000" dirty="0"/>
              <a:t>your mind wander off</a:t>
            </a:r>
          </a:p>
        </p:txBody>
      </p:sp>
      <p:sp>
        <p:nvSpPr>
          <p:cNvPr id="9" name="Title 1">
            <a:extLst>
              <a:ext uri="{FF2B5EF4-FFF2-40B4-BE49-F238E27FC236}">
                <a16:creationId xmlns:a16="http://schemas.microsoft.com/office/drawing/2014/main" id="{322A64AB-1DF7-1745-9EA1-9375A81C5D5B}"/>
              </a:ext>
            </a:extLst>
          </p:cNvPr>
          <p:cNvSpPr>
            <a:spLocks noGrp="1"/>
          </p:cNvSpPr>
          <p:nvPr>
            <p:ph type="title"/>
          </p:nvPr>
        </p:nvSpPr>
        <p:spPr>
          <a:xfrm>
            <a:off x="1348353" y="334282"/>
            <a:ext cx="10383864" cy="1012135"/>
          </a:xfrm>
        </p:spPr>
        <p:txBody>
          <a:bodyPr/>
          <a:lstStyle/>
          <a:p>
            <a:r>
              <a:rPr lang="en-US" dirty="0">
                <a:solidFill>
                  <a:schemeClr val="tx1"/>
                </a:solidFill>
              </a:rPr>
              <a:t>Active Listening =&gt; </a:t>
            </a:r>
            <a:r>
              <a:rPr lang="en-US" b="1" dirty="0">
                <a:latin typeface="+mn-lt"/>
              </a:rPr>
              <a:t>HUNGRY LISTENING</a:t>
            </a:r>
            <a:endParaRPr lang="en-US" altLang="en-US" b="1" dirty="0">
              <a:latin typeface="+mn-lt"/>
            </a:endParaRPr>
          </a:p>
        </p:txBody>
      </p:sp>
      <p:pic>
        <p:nvPicPr>
          <p:cNvPr id="4098" name="Picture 2" descr="Tourist Tip #7: DON&amp;#39;T! - DeepJapan">
            <a:extLst>
              <a:ext uri="{FF2B5EF4-FFF2-40B4-BE49-F238E27FC236}">
                <a16:creationId xmlns:a16="http://schemas.microsoft.com/office/drawing/2014/main" id="{0701CF60-C414-8649-8420-47CBC567D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15" y="3482593"/>
            <a:ext cx="2664207" cy="269048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657031" y="2506026"/>
            <a:ext cx="7903827" cy="800219"/>
          </a:xfrm>
          <a:solidFill>
            <a:srgbClr val="FFFFCC"/>
          </a:solidFill>
          <a:ln w="38100">
            <a:solidFill>
              <a:schemeClr val="tx1"/>
            </a:solidFill>
          </a:ln>
        </p:spPr>
        <p:txBody>
          <a:bodyPr anchor="ctr">
            <a:normAutofit/>
          </a:bodyPr>
          <a:lstStyle/>
          <a:p>
            <a:pPr marL="0" indent="0" algn="ctr">
              <a:spcAft>
                <a:spcPts val="1200"/>
              </a:spcAft>
              <a:buNone/>
            </a:pPr>
            <a:r>
              <a:rPr lang="en-US" b="1" dirty="0">
                <a:solidFill>
                  <a:schemeClr val="tx1"/>
                </a:solidFill>
              </a:rPr>
              <a:t>The second hardest part is </a:t>
            </a:r>
            <a:r>
              <a:rPr lang="en-US" b="1" dirty="0">
                <a:solidFill>
                  <a:srgbClr val="7030A0"/>
                </a:solidFill>
                <a:latin typeface="+mn-lt"/>
              </a:rPr>
              <a:t>ACTUALLY LISTENING</a:t>
            </a:r>
            <a:r>
              <a:rPr lang="en-US" b="1" dirty="0">
                <a:solidFill>
                  <a:schemeClr val="tx1"/>
                </a:solidFill>
              </a:rPr>
              <a:t>.</a:t>
            </a:r>
          </a:p>
        </p:txBody>
      </p:sp>
      <p:sp>
        <p:nvSpPr>
          <p:cNvPr id="7" name="Rectangle 6"/>
          <p:cNvSpPr/>
          <p:nvPr/>
        </p:nvSpPr>
        <p:spPr>
          <a:xfrm>
            <a:off x="1677050" y="1522765"/>
            <a:ext cx="7885409" cy="800219"/>
          </a:xfrm>
          <a:prstGeom prst="rect">
            <a:avLst/>
          </a:prstGeom>
          <a:solidFill>
            <a:schemeClr val="bg1"/>
          </a:solidFill>
          <a:ln w="38100">
            <a:solidFill>
              <a:schemeClr val="tx1"/>
            </a:solidFill>
          </a:ln>
        </p:spPr>
        <p:txBody>
          <a:bodyPr wrap="square" lIns="182880" tIns="182880" rIns="182880" bIns="182880">
            <a:spAutoFit/>
          </a:bodyPr>
          <a:lstStyle/>
          <a:p>
            <a:pPr marL="18288" algn="ctr">
              <a:spcBef>
                <a:spcPct val="20000"/>
              </a:spcBef>
              <a:buSzPct val="60000"/>
            </a:pPr>
            <a:r>
              <a:rPr lang="en-US" sz="2800" b="1" dirty="0">
                <a:latin typeface="+mj-lt"/>
              </a:rPr>
              <a:t>The hardest part about listening is </a:t>
            </a:r>
            <a:r>
              <a:rPr lang="en-US" sz="2800" b="1" dirty="0">
                <a:solidFill>
                  <a:srgbClr val="C00000"/>
                </a:solidFill>
              </a:rPr>
              <a:t>NOT TALKING</a:t>
            </a:r>
            <a:r>
              <a:rPr lang="en-US" sz="2800" b="1" dirty="0"/>
              <a:t>.</a:t>
            </a:r>
          </a:p>
        </p:txBody>
      </p:sp>
    </p:spTree>
    <p:extLst>
      <p:ext uri="{BB962C8B-B14F-4D97-AF65-F5344CB8AC3E}">
        <p14:creationId xmlns:p14="http://schemas.microsoft.com/office/powerpoint/2010/main" val="1612820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322A64AB-1DF7-1745-9EA1-9375A81C5D5B}"/>
              </a:ext>
            </a:extLst>
          </p:cNvPr>
          <p:cNvSpPr>
            <a:spLocks noGrp="1"/>
          </p:cNvSpPr>
          <p:nvPr>
            <p:ph type="title"/>
          </p:nvPr>
        </p:nvSpPr>
        <p:spPr/>
        <p:txBody>
          <a:bodyPr>
            <a:normAutofit/>
          </a:bodyPr>
          <a:lstStyle/>
          <a:p>
            <a:pPr algn="ctr"/>
            <a:r>
              <a:rPr lang="en-US" sz="4000" b="1" dirty="0">
                <a:latin typeface="+mn-lt"/>
              </a:rPr>
              <a:t>Hungry Listening </a:t>
            </a:r>
            <a:r>
              <a:rPr lang="en-US" sz="4000" dirty="0">
                <a:solidFill>
                  <a:schemeClr val="tx1"/>
                </a:solidFill>
              </a:rPr>
              <a:t>Involves </a:t>
            </a:r>
            <a:r>
              <a:rPr lang="en-US" sz="4000" b="1" dirty="0">
                <a:solidFill>
                  <a:schemeClr val="tx1"/>
                </a:solidFill>
                <a:latin typeface="+mn-lt"/>
              </a:rPr>
              <a:t>Non-Verbal Skills</a:t>
            </a:r>
            <a:endParaRPr lang="en-US" altLang="en-US" sz="4000" b="1" dirty="0">
              <a:solidFill>
                <a:schemeClr val="tx1"/>
              </a:solidFill>
              <a:latin typeface="+mn-lt"/>
            </a:endParaRPr>
          </a:p>
        </p:txBody>
      </p:sp>
      <p:sp>
        <p:nvSpPr>
          <p:cNvPr id="6" name="Content Placeholder 2">
            <a:extLst>
              <a:ext uri="{FF2B5EF4-FFF2-40B4-BE49-F238E27FC236}">
                <a16:creationId xmlns:a16="http://schemas.microsoft.com/office/drawing/2014/main" id="{805CFE97-09B9-C54D-8300-1BF0990C8CF1}"/>
              </a:ext>
            </a:extLst>
          </p:cNvPr>
          <p:cNvSpPr txBox="1">
            <a:spLocks/>
          </p:cNvSpPr>
          <p:nvPr/>
        </p:nvSpPr>
        <p:spPr>
          <a:xfrm>
            <a:off x="847485" y="1442845"/>
            <a:ext cx="10523349" cy="1012135"/>
          </a:xfrm>
          <a:prstGeom prst="rect">
            <a:avLst/>
          </a:prstGeom>
          <a:solidFill>
            <a:srgbClr val="FFFFCC"/>
          </a:solidFill>
          <a:ln w="38100">
            <a:solidFill>
              <a:schemeClr val="tx1"/>
            </a:solidFill>
          </a:ln>
        </p:spPr>
        <p:txBody>
          <a:bodyPr anchor="ct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14288" lvl="1" indent="0" algn="ctr">
              <a:lnSpc>
                <a:spcPct val="90000"/>
              </a:lnSpc>
              <a:buClr>
                <a:schemeClr val="tx1"/>
              </a:buClr>
              <a:buNone/>
            </a:pPr>
            <a:r>
              <a:rPr lang="en-US" sz="4400" dirty="0"/>
              <a:t>Communication is 60-70% </a:t>
            </a:r>
            <a:r>
              <a:rPr lang="en-US" sz="4400" b="1" dirty="0">
                <a:solidFill>
                  <a:srgbClr val="7030A0"/>
                </a:solidFill>
              </a:rPr>
              <a:t>BODY LANGUAGE!</a:t>
            </a:r>
            <a:endParaRPr lang="en-US" sz="4400" dirty="0">
              <a:solidFill>
                <a:srgbClr val="7030A0"/>
              </a:solidFill>
            </a:endParaRPr>
          </a:p>
        </p:txBody>
      </p:sp>
      <p:pic>
        <p:nvPicPr>
          <p:cNvPr id="2" name="Picture 1">
            <a:extLst>
              <a:ext uri="{FF2B5EF4-FFF2-40B4-BE49-F238E27FC236}">
                <a16:creationId xmlns:a16="http://schemas.microsoft.com/office/drawing/2014/main" id="{09426E49-9742-8F42-946F-2DBC297CF001}"/>
              </a:ext>
            </a:extLst>
          </p:cNvPr>
          <p:cNvPicPr>
            <a:picLocks noChangeAspect="1"/>
          </p:cNvPicPr>
          <p:nvPr/>
        </p:nvPicPr>
        <p:blipFill rotWithShape="1">
          <a:blip r:embed="rId3"/>
          <a:srcRect l="7629" r="8680" b="5623"/>
          <a:stretch/>
        </p:blipFill>
        <p:spPr>
          <a:xfrm>
            <a:off x="682177" y="2844802"/>
            <a:ext cx="4307378" cy="3410516"/>
          </a:xfrm>
          <a:prstGeom prst="rect">
            <a:avLst/>
          </a:prstGeom>
        </p:spPr>
      </p:pic>
      <p:pic>
        <p:nvPicPr>
          <p:cNvPr id="1028" name="Picture 4" descr="Attention Correction Feature in iOS 13 Beta Enables Appearance of Eye  Contact During FaceTime Calls [Updated] - MacRumors">
            <a:extLst>
              <a:ext uri="{FF2B5EF4-FFF2-40B4-BE49-F238E27FC236}">
                <a16:creationId xmlns:a16="http://schemas.microsoft.com/office/drawing/2014/main" id="{64A8082F-BBB8-544B-8B9D-9443D1CC7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4" y="4142586"/>
            <a:ext cx="2656113" cy="236050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848361E-D40D-6D44-90C4-876725426704}"/>
              </a:ext>
            </a:extLst>
          </p:cNvPr>
          <p:cNvGrpSpPr/>
          <p:nvPr/>
        </p:nvGrpSpPr>
        <p:grpSpPr>
          <a:xfrm>
            <a:off x="5127598" y="2936379"/>
            <a:ext cx="3120571" cy="3134537"/>
            <a:chOff x="5504967" y="2646096"/>
            <a:chExt cx="3120571" cy="3134537"/>
          </a:xfrm>
        </p:grpSpPr>
        <p:pic>
          <p:nvPicPr>
            <p:cNvPr id="1026" name="Picture 2" descr="Pin on baby sign language">
              <a:extLst>
                <a:ext uri="{FF2B5EF4-FFF2-40B4-BE49-F238E27FC236}">
                  <a16:creationId xmlns:a16="http://schemas.microsoft.com/office/drawing/2014/main" id="{CEB7067F-C3C5-B840-9F0B-FA4C3ECF24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03" r="4594"/>
            <a:stretch/>
          </p:blipFill>
          <p:spPr bwMode="auto">
            <a:xfrm>
              <a:off x="5570281" y="2646096"/>
              <a:ext cx="2989943" cy="22112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1F4ADC8-309E-8544-B2A7-2223C8EFFDD7}"/>
                </a:ext>
              </a:extLst>
            </p:cNvPr>
            <p:cNvSpPr txBox="1"/>
            <p:nvPr/>
          </p:nvSpPr>
          <p:spPr>
            <a:xfrm>
              <a:off x="5504967" y="4857303"/>
              <a:ext cx="3120571" cy="923330"/>
            </a:xfrm>
            <a:prstGeom prst="rect">
              <a:avLst/>
            </a:prstGeom>
            <a:noFill/>
          </p:spPr>
          <p:txBody>
            <a:bodyPr wrap="square" rtlCol="0">
              <a:spAutoFit/>
            </a:bodyPr>
            <a:lstStyle/>
            <a:p>
              <a:pPr algn="ctr"/>
              <a:r>
                <a:rPr lang="en-US" dirty="0"/>
                <a:t>Nod, say “uh-huh” or </a:t>
              </a:r>
              <a:r>
                <a:rPr lang="en-US" u="sng" dirty="0"/>
                <a:t>do something</a:t>
              </a:r>
              <a:r>
                <a:rPr lang="en-US" dirty="0"/>
                <a:t> to show that you are listening &amp; paying attention</a:t>
              </a:r>
            </a:p>
          </p:txBody>
        </p:sp>
      </p:grpSp>
      <p:pic>
        <p:nvPicPr>
          <p:cNvPr id="1032" name="Picture 8" descr="Eye Contact Can Be Overwhelming | Synapse">
            <a:extLst>
              <a:ext uri="{FF2B5EF4-FFF2-40B4-BE49-F238E27FC236}">
                <a16:creationId xmlns:a16="http://schemas.microsoft.com/office/drawing/2014/main" id="{73481339-B86C-EC42-A5F9-F2E47E0E2D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67" r="5522"/>
          <a:stretch/>
        </p:blipFill>
        <p:spPr bwMode="auto">
          <a:xfrm>
            <a:off x="8650520" y="2794545"/>
            <a:ext cx="2772225" cy="119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1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59B6"/>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23" y="5467483"/>
            <a:ext cx="7950631" cy="1102425"/>
          </a:xfrm>
          <a:ln>
            <a:solidFill>
              <a:srgbClr val="9B59B6"/>
            </a:solidFill>
          </a:ln>
        </p:spPr>
        <p:txBody>
          <a:bodyPr>
            <a:noAutofit/>
          </a:bodyPr>
          <a:lstStyle/>
          <a:p>
            <a:pPr algn="ctr">
              <a:lnSpc>
                <a:spcPct val="90000"/>
              </a:lnSpc>
              <a:spcBef>
                <a:spcPts val="0"/>
              </a:spcBef>
            </a:pPr>
            <a:r>
              <a:rPr lang="en-US" sz="4000" dirty="0">
                <a:solidFill>
                  <a:srgbClr val="F2EE90"/>
                </a:solidFill>
                <a:latin typeface="+mn-lt"/>
              </a:rPr>
              <a:t>Signs that You Are </a:t>
            </a:r>
            <a:r>
              <a:rPr lang="en-US" sz="4000" u="sng" dirty="0">
                <a:solidFill>
                  <a:srgbClr val="F2EE90"/>
                </a:solidFill>
                <a:latin typeface="+mn-lt"/>
              </a:rPr>
              <a:t>NOT</a:t>
            </a:r>
            <a:r>
              <a:rPr lang="en-US" sz="4000" dirty="0">
                <a:solidFill>
                  <a:srgbClr val="F2EE90"/>
                </a:solidFill>
                <a:latin typeface="+mn-lt"/>
              </a:rPr>
              <a:t> Engaging in Hungry Listening</a:t>
            </a:r>
          </a:p>
        </p:txBody>
      </p:sp>
      <p:sp>
        <p:nvSpPr>
          <p:cNvPr id="37" name="Slide Number Placeholder 36"/>
          <p:cNvSpPr>
            <a:spLocks noGrp="1"/>
          </p:cNvSpPr>
          <p:nvPr>
            <p:ph type="sldNum" sz="quarter" idx="17"/>
          </p:nvPr>
        </p:nvSpPr>
        <p:spPr>
          <a:xfrm>
            <a:off x="9230521"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1D46F-57A9-43DB-8B55-C38BE2226748}"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148" name="Picture 4" descr="Dealing with the angry patient | BDJ Student">
            <a:extLst>
              <a:ext uri="{FF2B5EF4-FFF2-40B4-BE49-F238E27FC236}">
                <a16:creationId xmlns:a16="http://schemas.microsoft.com/office/drawing/2014/main" id="{67D75666-D02D-B146-A9A4-ECB35B1DDF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4" r="-554"/>
          <a:stretch/>
        </p:blipFill>
        <p:spPr bwMode="auto">
          <a:xfrm>
            <a:off x="-61992" y="7390"/>
            <a:ext cx="12367646" cy="5246535"/>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3391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4 Types of Listening: Exploring How to Be a Better Listener | Maryville  Online">
            <a:extLst>
              <a:ext uri="{FF2B5EF4-FFF2-40B4-BE49-F238E27FC236}">
                <a16:creationId xmlns:a16="http://schemas.microsoft.com/office/drawing/2014/main" id="{6C92B163-742D-474A-91AC-D24D0AE9B38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593" t="15556" r="3390"/>
          <a:stretch/>
        </p:blipFill>
        <p:spPr bwMode="auto">
          <a:xfrm>
            <a:off x="526947" y="0"/>
            <a:ext cx="11143282" cy="688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961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Exclamation mark on a yellow background">
            <a:extLst>
              <a:ext uri="{FF2B5EF4-FFF2-40B4-BE49-F238E27FC236}">
                <a16:creationId xmlns:a16="http://schemas.microsoft.com/office/drawing/2014/main" id="{4CC668FE-9936-465F-B773-CE5ECC21D8CD}"/>
              </a:ext>
            </a:extLst>
          </p:cNvPr>
          <p:cNvPicPr>
            <a:picLocks noChangeAspect="1"/>
          </p:cNvPicPr>
          <p:nvPr/>
        </p:nvPicPr>
        <p:blipFill rotWithShape="1">
          <a:blip r:embed="rId3"/>
          <a:srcRect t="5436"/>
          <a:stretch/>
        </p:blipFill>
        <p:spPr>
          <a:xfrm>
            <a:off x="15083" y="430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322A64AB-1DF7-1745-9EA1-9375A81C5D5B}"/>
              </a:ext>
            </a:extLst>
          </p:cNvPr>
          <p:cNvSpPr>
            <a:spLocks noGrp="1"/>
          </p:cNvSpPr>
          <p:nvPr>
            <p:ph type="title"/>
          </p:nvPr>
        </p:nvSpPr>
        <p:spPr>
          <a:xfrm>
            <a:off x="464950" y="365125"/>
            <a:ext cx="10888850" cy="1076217"/>
          </a:xfrm>
        </p:spPr>
        <p:txBody>
          <a:bodyPr vert="horz" lIns="91440" tIns="45720" rIns="91440" bIns="45720" rtlCol="0" anchor="ctr">
            <a:normAutofit/>
          </a:bodyPr>
          <a:lstStyle/>
          <a:p>
            <a:pPr algn="ctr"/>
            <a:r>
              <a:rPr lang="en-US" altLang="en-US" sz="3800" b="1" dirty="0">
                <a:solidFill>
                  <a:schemeClr val="tx1"/>
                </a:solidFill>
                <a:latin typeface="Lucida Handwriting" panose="03010101010101010101" pitchFamily="66" charset="77"/>
              </a:rPr>
              <a:t>Challenges</a:t>
            </a:r>
            <a:r>
              <a:rPr lang="en-US" altLang="en-US" sz="3800" b="1" dirty="0">
                <a:solidFill>
                  <a:schemeClr val="tx1"/>
                </a:solidFill>
              </a:rPr>
              <a:t>  </a:t>
            </a:r>
            <a:r>
              <a:rPr lang="en-US" altLang="en-US" sz="3800" b="1" dirty="0">
                <a:solidFill>
                  <a:schemeClr val="tx1"/>
                </a:solidFill>
                <a:latin typeface="Lucida Handwriting" panose="03010101010101010101" pitchFamily="66" charset="77"/>
              </a:rPr>
              <a:t>of</a:t>
            </a:r>
            <a:r>
              <a:rPr lang="en-US" altLang="en-US" sz="3800" b="1" dirty="0">
                <a:solidFill>
                  <a:schemeClr val="tx1"/>
                </a:solidFill>
              </a:rPr>
              <a:t>   </a:t>
            </a:r>
            <a:r>
              <a:rPr lang="en-US" altLang="en-US" b="1" dirty="0">
                <a:latin typeface="+mn-lt"/>
              </a:rPr>
              <a:t>HUNGRY LISTENING</a:t>
            </a:r>
            <a:endParaRPr lang="en-US" altLang="en-US" dirty="0">
              <a:latin typeface="+mn-lt"/>
            </a:endParaRPr>
          </a:p>
        </p:txBody>
      </p:sp>
      <p:sp>
        <p:nvSpPr>
          <p:cNvPr id="12" name="Rectangle 6">
            <a:extLst>
              <a:ext uri="{FF2B5EF4-FFF2-40B4-BE49-F238E27FC236}">
                <a16:creationId xmlns:a16="http://schemas.microsoft.com/office/drawing/2014/main" id="{35EEB671-6B33-994A-A0A6-6425DD7DB8D3}"/>
              </a:ext>
            </a:extLst>
          </p:cNvPr>
          <p:cNvSpPr>
            <a:spLocks noChangeArrowheads="1"/>
          </p:cNvSpPr>
          <p:nvPr/>
        </p:nvSpPr>
        <p:spPr bwMode="auto">
          <a:xfrm>
            <a:off x="15083" y="3554366"/>
            <a:ext cx="12192001" cy="3303634"/>
          </a:xfrm>
          <a:prstGeom prst="rect">
            <a:avLst/>
          </a:prstGeom>
          <a:solidFill>
            <a:srgbClr val="6D3A82"/>
          </a:solidFill>
          <a:ln>
            <a:solidFill>
              <a:srgbClr val="7030A0"/>
            </a:solid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6" name="Content Placeholder 1"/>
          <p:cNvSpPr txBox="1">
            <a:spLocks/>
          </p:cNvSpPr>
          <p:nvPr/>
        </p:nvSpPr>
        <p:spPr>
          <a:xfrm>
            <a:off x="2133600" y="4572000"/>
            <a:ext cx="8153400" cy="1981200"/>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Ø"/>
              <a:defRPr sz="2100" kern="1200">
                <a:solidFill>
                  <a:schemeClr val="tx1"/>
                </a:solidFill>
                <a:effectLst/>
                <a:latin typeface="Eras Bold ITC" panose="020B0907030504020204" pitchFamily="34" charset="0"/>
                <a:ea typeface="+mn-ea"/>
                <a:cs typeface="+mn-cs"/>
              </a:defRPr>
            </a:lvl1pPr>
            <a:lvl2pPr marL="640080" indent="-256032" algn="l" defTabSz="914400" rtl="0" eaLnBrk="1" latinLnBrk="0" hangingPunct="1">
              <a:spcBef>
                <a:spcPct val="20000"/>
              </a:spcBef>
              <a:buSzPct val="120000"/>
              <a:buFont typeface="Arial" panose="020B0604020202020204" pitchFamily="34" charset="0"/>
              <a:buChar char="•"/>
              <a:defRPr sz="1900" kern="1200">
                <a:solidFill>
                  <a:schemeClr val="tx1"/>
                </a:solidFill>
                <a:effectLst/>
                <a:latin typeface="Eras Bold ITC" panose="020B0907030504020204" pitchFamily="34" charset="0"/>
                <a:ea typeface="+mn-ea"/>
                <a:cs typeface="+mn-cs"/>
              </a:defRPr>
            </a:lvl2pPr>
            <a:lvl3pPr marL="1005840" indent="-256032" algn="l" defTabSz="914400" rtl="0" eaLnBrk="1" latinLnBrk="0" hangingPunct="1">
              <a:spcBef>
                <a:spcPct val="20000"/>
              </a:spcBef>
              <a:buSzPct val="60000"/>
              <a:buFont typeface="Wingdings" pitchFamily="2" charset="2"/>
              <a:buChar char="Ø"/>
              <a:defRPr sz="1700" kern="1200">
                <a:solidFill>
                  <a:schemeClr val="tx1"/>
                </a:solidFill>
                <a:effectLst/>
                <a:latin typeface="Eras Bold ITC" panose="020B0907030504020204" pitchFamily="34" charset="0"/>
                <a:ea typeface="+mn-ea"/>
                <a:cs typeface="+mn-cs"/>
              </a:defRPr>
            </a:lvl3pPr>
            <a:lvl4pPr marL="1371600" indent="-256032" algn="l" defTabSz="914400" rtl="0" eaLnBrk="1" latinLnBrk="0" hangingPunct="1">
              <a:spcBef>
                <a:spcPct val="20000"/>
              </a:spcBef>
              <a:buSzPct val="60000"/>
              <a:buFont typeface="Wingdings" pitchFamily="2" charset="2"/>
              <a:buChar char="Ø"/>
              <a:defRPr sz="1600" kern="1200">
                <a:solidFill>
                  <a:schemeClr val="tx1"/>
                </a:solidFill>
                <a:effectLst/>
                <a:latin typeface="Eras Bold ITC" panose="020B0907030504020204" pitchFamily="34" charset="0"/>
                <a:ea typeface="+mn-ea"/>
                <a:cs typeface="+mn-cs"/>
              </a:defRPr>
            </a:lvl4pPr>
            <a:lvl5pPr marL="1645920" indent="-256032" algn="l" defTabSz="914400" rtl="0" eaLnBrk="1" latinLnBrk="0" hangingPunct="1">
              <a:spcBef>
                <a:spcPct val="20000"/>
              </a:spcBef>
              <a:buSzPct val="60000"/>
              <a:buFont typeface="Wingdings" pitchFamily="2" charset="2"/>
              <a:buChar char="Ø"/>
              <a:defRPr sz="1500" kern="1200">
                <a:solidFill>
                  <a:schemeClr val="tx1"/>
                </a:solidFill>
                <a:effectLst/>
                <a:latin typeface="Eras Bold ITC" panose="020B0907030504020204" pitchFamily="34" charset="0"/>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lvl="1"/>
            <a:endParaRPr lang="en-US" sz="2800" dirty="0"/>
          </a:p>
        </p:txBody>
      </p:sp>
      <p:grpSp>
        <p:nvGrpSpPr>
          <p:cNvPr id="5" name="Group 4">
            <a:extLst>
              <a:ext uri="{FF2B5EF4-FFF2-40B4-BE49-F238E27FC236}">
                <a16:creationId xmlns:a16="http://schemas.microsoft.com/office/drawing/2014/main" id="{551A5BF8-2EBC-AF43-B562-C79C4E16BAC1}"/>
              </a:ext>
            </a:extLst>
          </p:cNvPr>
          <p:cNvGrpSpPr/>
          <p:nvPr/>
        </p:nvGrpSpPr>
        <p:grpSpPr>
          <a:xfrm>
            <a:off x="752274" y="1763394"/>
            <a:ext cx="11199622" cy="4890589"/>
            <a:chOff x="752274" y="1763394"/>
            <a:chExt cx="11199622" cy="4890589"/>
          </a:xfrm>
        </p:grpSpPr>
        <p:sp>
          <p:nvSpPr>
            <p:cNvPr id="9" name="Content Placeholder 1">
              <a:extLst>
                <a:ext uri="{FF2B5EF4-FFF2-40B4-BE49-F238E27FC236}">
                  <a16:creationId xmlns:a16="http://schemas.microsoft.com/office/drawing/2014/main" id="{237DB7A9-26A3-5448-B1E4-773FE0049268}"/>
                </a:ext>
              </a:extLst>
            </p:cNvPr>
            <p:cNvSpPr txBox="1">
              <a:spLocks/>
            </p:cNvSpPr>
            <p:nvPr/>
          </p:nvSpPr>
          <p:spPr>
            <a:xfrm>
              <a:off x="752274" y="1763394"/>
              <a:ext cx="5059479" cy="1469082"/>
            </a:xfrm>
            <a:prstGeom prst="rect">
              <a:avLst/>
            </a:prstGeom>
          </p:spPr>
          <p:txBody>
            <a:bodyPr vert="horz" lIns="91440" tIns="45720" rIns="91440" bIns="45720" rtlCol="0">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463550" indent="-463550">
                <a:spcAft>
                  <a:spcPts val="600"/>
                </a:spcAft>
                <a:buFont typeface="Arial" panose="020B0604020202020204" pitchFamily="34" charset="0"/>
                <a:buChar char="•"/>
              </a:pPr>
              <a:r>
                <a:rPr lang="en-US" sz="3400" b="1" dirty="0"/>
                <a:t>Being patient</a:t>
              </a:r>
            </a:p>
            <a:p>
              <a:pPr marL="928688" lvl="1" indent="-465138">
                <a:lnSpc>
                  <a:spcPct val="90000"/>
                </a:lnSpc>
              </a:pPr>
              <a:r>
                <a:rPr lang="en-US" sz="2800" i="1" kern="0" dirty="0"/>
                <a:t>Keep open body language</a:t>
              </a:r>
            </a:p>
            <a:p>
              <a:pPr marL="463550" lvl="1" indent="0">
                <a:lnSpc>
                  <a:spcPct val="90000"/>
                </a:lnSpc>
                <a:buNone/>
              </a:pPr>
              <a:endParaRPr lang="en-US" sz="2800" i="1" kern="0" dirty="0"/>
            </a:p>
            <a:p>
              <a:pPr marL="457200" lvl="1" indent="0">
                <a:lnSpc>
                  <a:spcPct val="90000"/>
                </a:lnSpc>
                <a:buNone/>
              </a:pPr>
              <a:endParaRPr lang="en-US" sz="1600" i="1" kern="0" dirty="0">
                <a:solidFill>
                  <a:schemeClr val="bg1"/>
                </a:solidFill>
              </a:endParaRPr>
            </a:p>
            <a:p>
              <a:pPr marL="928688" lvl="1" indent="-465138">
                <a:lnSpc>
                  <a:spcPct val="90000"/>
                </a:lnSpc>
                <a:spcAft>
                  <a:spcPts val="400"/>
                </a:spcAft>
                <a:buFont typeface="Arial" panose="020B0604020202020204" pitchFamily="34" charset="0"/>
                <a:buChar char="•"/>
              </a:pPr>
              <a:endParaRPr lang="en-US" sz="2800" dirty="0"/>
            </a:p>
          </p:txBody>
        </p:sp>
        <p:sp>
          <p:nvSpPr>
            <p:cNvPr id="10" name="Content Placeholder 1">
              <a:extLst>
                <a:ext uri="{FF2B5EF4-FFF2-40B4-BE49-F238E27FC236}">
                  <a16:creationId xmlns:a16="http://schemas.microsoft.com/office/drawing/2014/main" id="{157A8A78-A86A-8A46-ACC7-7D096D9E61FC}"/>
                </a:ext>
              </a:extLst>
            </p:cNvPr>
            <p:cNvSpPr txBox="1">
              <a:spLocks/>
            </p:cNvSpPr>
            <p:nvPr/>
          </p:nvSpPr>
          <p:spPr>
            <a:xfrm>
              <a:off x="5613088" y="1763394"/>
              <a:ext cx="6338808" cy="1628979"/>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463550" lvl="1" indent="-449263">
                <a:spcAft>
                  <a:spcPts val="600"/>
                </a:spcAft>
                <a:buSzPct val="120000"/>
                <a:buFont typeface="Arial" panose="020B0604020202020204" pitchFamily="34" charset="0"/>
                <a:buChar char="•"/>
              </a:pPr>
              <a:r>
                <a:rPr lang="en-US" sz="3400" b="1" kern="0" dirty="0"/>
                <a:t>Following the story &amp; emotion </a:t>
              </a:r>
            </a:p>
            <a:p>
              <a:pPr lvl="1">
                <a:spcAft>
                  <a:spcPts val="600"/>
                </a:spcAft>
              </a:pPr>
              <a:r>
                <a:rPr lang="en-US" sz="2800" i="1" kern="0" dirty="0"/>
                <a:t>Don’t interrupt or ask questions</a:t>
              </a:r>
            </a:p>
            <a:p>
              <a:pPr lvl="1"/>
              <a:r>
                <a:rPr lang="en-US" sz="2800" b="1" i="1" kern="0" dirty="0">
                  <a:solidFill>
                    <a:srgbClr val="7030A0"/>
                  </a:solidFill>
                </a:rPr>
                <a:t>Listen for emotion</a:t>
              </a:r>
              <a:r>
                <a:rPr lang="en-US" sz="2800" i="1" kern="0" dirty="0"/>
                <a:t>, </a:t>
              </a:r>
              <a:r>
                <a:rPr lang="en-US" sz="2600" i="1" kern="0" dirty="0"/>
                <a:t>not content/words</a:t>
              </a:r>
            </a:p>
          </p:txBody>
        </p:sp>
        <p:sp>
          <p:nvSpPr>
            <p:cNvPr id="15" name="Content Placeholder 1">
              <a:extLst>
                <a:ext uri="{FF2B5EF4-FFF2-40B4-BE49-F238E27FC236}">
                  <a16:creationId xmlns:a16="http://schemas.microsoft.com/office/drawing/2014/main" id="{11A10360-20CB-284C-80B9-006D08152F89}"/>
                </a:ext>
              </a:extLst>
            </p:cNvPr>
            <p:cNvSpPr txBox="1">
              <a:spLocks/>
            </p:cNvSpPr>
            <p:nvPr/>
          </p:nvSpPr>
          <p:spPr>
            <a:xfrm>
              <a:off x="5613088" y="3758383"/>
              <a:ext cx="5959008" cy="2895600"/>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463550" indent="-449263">
                <a:spcAft>
                  <a:spcPts val="1000"/>
                </a:spcAft>
              </a:pPr>
              <a:r>
                <a:rPr lang="en-US" sz="3400" b="1" kern="0" dirty="0">
                  <a:solidFill>
                    <a:schemeClr val="bg1"/>
                  </a:solidFill>
                </a:rPr>
                <a:t>Staying engaged</a:t>
              </a:r>
            </a:p>
            <a:p>
              <a:pPr lvl="1">
                <a:lnSpc>
                  <a:spcPct val="90000"/>
                </a:lnSpc>
              </a:pPr>
              <a:r>
                <a:rPr lang="en-US" sz="2800" i="1" kern="0" dirty="0">
                  <a:solidFill>
                    <a:schemeClr val="bg1"/>
                  </a:solidFill>
                </a:rPr>
                <a:t>Set aside judgment</a:t>
              </a:r>
            </a:p>
            <a:p>
              <a:pPr marL="457200" lvl="1" indent="0">
                <a:lnSpc>
                  <a:spcPct val="90000"/>
                </a:lnSpc>
                <a:buNone/>
              </a:pPr>
              <a:endParaRPr lang="en-US" sz="1600" i="1" kern="0" dirty="0">
                <a:solidFill>
                  <a:schemeClr val="bg1"/>
                </a:solidFill>
              </a:endParaRPr>
            </a:p>
            <a:p>
              <a:pPr lvl="1">
                <a:lnSpc>
                  <a:spcPct val="90000"/>
                </a:lnSpc>
              </a:pPr>
              <a:r>
                <a:rPr lang="en-US" sz="2800" i="1" kern="0" dirty="0">
                  <a:solidFill>
                    <a:schemeClr val="bg1"/>
                  </a:solidFill>
                </a:rPr>
                <a:t>Try to take their perspective even if it doesn’t seem logical or reasonable to you.</a:t>
              </a:r>
            </a:p>
            <a:p>
              <a:pPr lvl="1"/>
              <a:endParaRPr lang="en-US" sz="2800" kern="0" dirty="0">
                <a:solidFill>
                  <a:sysClr val="windowText" lastClr="000000"/>
                </a:solidFill>
              </a:endParaRPr>
            </a:p>
          </p:txBody>
        </p:sp>
        <p:sp>
          <p:nvSpPr>
            <p:cNvPr id="16" name="Content Placeholder 1">
              <a:extLst>
                <a:ext uri="{FF2B5EF4-FFF2-40B4-BE49-F238E27FC236}">
                  <a16:creationId xmlns:a16="http://schemas.microsoft.com/office/drawing/2014/main" id="{79E1EBAA-D91B-4748-AF1A-968BB87A342E}"/>
                </a:ext>
              </a:extLst>
            </p:cNvPr>
            <p:cNvSpPr txBox="1">
              <a:spLocks/>
            </p:cNvSpPr>
            <p:nvPr/>
          </p:nvSpPr>
          <p:spPr>
            <a:xfrm>
              <a:off x="752274" y="3758383"/>
              <a:ext cx="4734126" cy="2734492"/>
            </a:xfrm>
            <a:prstGeom prst="rect">
              <a:avLst/>
            </a:prstGeom>
          </p:spPr>
          <p:txBody>
            <a:bodyPr vert="horz" lIns="91440" tIns="45720" rIns="91440" bIns="45720" rtlCol="0">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463550" indent="-449263">
                <a:spcAft>
                  <a:spcPts val="1200"/>
                </a:spcAft>
                <a:buFont typeface="Arial" panose="020B0604020202020204" pitchFamily="34" charset="0"/>
                <a:buChar char="•"/>
              </a:pPr>
              <a:r>
                <a:rPr lang="en-US" sz="3400" b="1" dirty="0">
                  <a:solidFill>
                    <a:schemeClr val="bg1"/>
                  </a:solidFill>
                </a:rPr>
                <a:t>Not getting bored</a:t>
              </a:r>
              <a:endParaRPr lang="en-US" sz="1600" i="1" kern="0" dirty="0">
                <a:solidFill>
                  <a:schemeClr val="bg1"/>
                </a:solidFill>
              </a:endParaRPr>
            </a:p>
            <a:p>
              <a:pPr lvl="1">
                <a:lnSpc>
                  <a:spcPct val="90000"/>
                </a:lnSpc>
              </a:pPr>
              <a:r>
                <a:rPr lang="en-US" sz="2800" i="1" kern="0" dirty="0">
                  <a:solidFill>
                    <a:schemeClr val="bg1"/>
                  </a:solidFill>
                </a:rPr>
                <a:t>Difficult not to let your mind wander off</a:t>
              </a:r>
            </a:p>
            <a:p>
              <a:pPr lvl="1" indent="-228600">
                <a:lnSpc>
                  <a:spcPct val="90000"/>
                </a:lnSpc>
                <a:spcAft>
                  <a:spcPts val="200"/>
                </a:spcAft>
                <a:buFont typeface="Arial" panose="020B0604020202020204" pitchFamily="34" charset="0"/>
                <a:buChar char="•"/>
              </a:pPr>
              <a:endParaRPr lang="en-US" sz="2000" dirty="0"/>
            </a:p>
          </p:txBody>
        </p:sp>
      </p:grpSp>
    </p:spTree>
    <p:extLst>
      <p:ext uri="{BB962C8B-B14F-4D97-AF65-F5344CB8AC3E}">
        <p14:creationId xmlns:p14="http://schemas.microsoft.com/office/powerpoint/2010/main" val="927419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681923"/>
            <a:ext cx="6643607" cy="2688954"/>
          </a:xfrm>
        </p:spPr>
        <p:txBody>
          <a:bodyPr>
            <a:noAutofit/>
          </a:bodyPr>
          <a:lstStyle/>
          <a:p>
            <a:pPr marL="355600" lvl="1" indent="-355600">
              <a:lnSpc>
                <a:spcPct val="90000"/>
              </a:lnSpc>
              <a:spcBef>
                <a:spcPts val="0"/>
              </a:spcBef>
              <a:spcAft>
                <a:spcPts val="2000"/>
              </a:spcAft>
              <a:buSzPct val="100000"/>
              <a:buFont typeface="Arial" panose="020B0604020202020204" pitchFamily="34" charset="0"/>
              <a:buChar char="•"/>
            </a:pPr>
            <a:r>
              <a:rPr lang="en-US" sz="2800" dirty="0"/>
              <a:t>Demonstrates to the student that you are </a:t>
            </a:r>
            <a:r>
              <a:rPr lang="en-US" sz="2800" b="1" dirty="0">
                <a:solidFill>
                  <a:srgbClr val="7030A0"/>
                </a:solidFill>
              </a:rPr>
              <a:t>actually listening</a:t>
            </a:r>
            <a:r>
              <a:rPr lang="en-US" sz="2800" dirty="0"/>
              <a:t>.</a:t>
            </a:r>
          </a:p>
          <a:p>
            <a:pPr marL="355600" lvl="1" indent="-355600">
              <a:lnSpc>
                <a:spcPct val="90000"/>
              </a:lnSpc>
              <a:spcBef>
                <a:spcPts val="0"/>
              </a:spcBef>
              <a:spcAft>
                <a:spcPts val="2000"/>
              </a:spcAft>
              <a:buSzPct val="100000"/>
              <a:buFont typeface="Arial" panose="020B0604020202020204" pitchFamily="34" charset="0"/>
              <a:buChar char="•"/>
            </a:pPr>
            <a:r>
              <a:rPr lang="en-US" sz="2800" dirty="0"/>
              <a:t>Helps the student to </a:t>
            </a:r>
            <a:r>
              <a:rPr lang="en-US" sz="2800" b="1" dirty="0">
                <a:solidFill>
                  <a:srgbClr val="7030A0"/>
                </a:solidFill>
                <a:latin typeface="+mn-lt"/>
              </a:rPr>
              <a:t>feel understood.</a:t>
            </a:r>
          </a:p>
          <a:p>
            <a:pPr marL="355600" lvl="1" indent="-355600">
              <a:lnSpc>
                <a:spcPct val="90000"/>
              </a:lnSpc>
              <a:spcBef>
                <a:spcPts val="0"/>
              </a:spcBef>
              <a:spcAft>
                <a:spcPts val="2000"/>
              </a:spcAft>
              <a:buSzPct val="100000"/>
              <a:buFont typeface="Arial" panose="020B0604020202020204" pitchFamily="34" charset="0"/>
              <a:buChar char="•"/>
            </a:pPr>
            <a:r>
              <a:rPr lang="en-US" sz="2800" dirty="0"/>
              <a:t>Use a </a:t>
            </a:r>
            <a:r>
              <a:rPr lang="en-US" sz="2800" b="1" dirty="0">
                <a:solidFill>
                  <a:srgbClr val="7030A0"/>
                </a:solidFill>
                <a:latin typeface="+mn-lt"/>
              </a:rPr>
              <a:t>gentle, reassuring tone of voice </a:t>
            </a:r>
            <a:r>
              <a:rPr lang="en-US" sz="2800" dirty="0"/>
              <a:t>that communicates</a:t>
            </a:r>
            <a:r>
              <a:rPr lang="en-US" sz="2800" dirty="0">
                <a:solidFill>
                  <a:srgbClr val="0000FF"/>
                </a:solidFill>
              </a:rPr>
              <a:t> </a:t>
            </a:r>
            <a:r>
              <a:rPr lang="en-US" sz="2800" b="1" i="1" dirty="0">
                <a:solidFill>
                  <a:srgbClr val="7030A0"/>
                </a:solidFill>
                <a:latin typeface="+mn-lt"/>
              </a:rPr>
              <a:t>concern</a:t>
            </a:r>
            <a:r>
              <a:rPr lang="en-US" sz="2800" dirty="0">
                <a:solidFill>
                  <a:srgbClr val="7030A0"/>
                </a:solidFill>
                <a:latin typeface="+mn-lt"/>
              </a:rPr>
              <a:t> </a:t>
            </a:r>
            <a:r>
              <a:rPr lang="en-US" sz="2800" dirty="0"/>
              <a:t>not judgment.</a:t>
            </a:r>
          </a:p>
        </p:txBody>
      </p:sp>
      <p:sp>
        <p:nvSpPr>
          <p:cNvPr id="3" name="Title 2"/>
          <p:cNvSpPr>
            <a:spLocks noGrp="1"/>
          </p:cNvSpPr>
          <p:nvPr>
            <p:ph type="title"/>
          </p:nvPr>
        </p:nvSpPr>
        <p:spPr>
          <a:xfrm>
            <a:off x="609600" y="359466"/>
            <a:ext cx="10972800" cy="1205863"/>
          </a:xfrm>
          <a:solidFill>
            <a:srgbClr val="FFFFCC"/>
          </a:solidFill>
          <a:ln w="31750">
            <a:solidFill>
              <a:srgbClr val="7030A0"/>
            </a:solidFill>
          </a:ln>
        </p:spPr>
        <p:txBody>
          <a:bodyPr anchor="ctr">
            <a:normAutofit fontScale="90000"/>
          </a:bodyPr>
          <a:lstStyle/>
          <a:p>
            <a:pPr algn="ctr">
              <a:lnSpc>
                <a:spcPct val="100000"/>
              </a:lnSpc>
            </a:pPr>
            <a:r>
              <a:rPr lang="en-US" sz="4000" b="1" dirty="0">
                <a:solidFill>
                  <a:schemeClr val="tx1"/>
                </a:solidFill>
              </a:rPr>
              <a:t>Bringing Empathy &amp; Listening Together:</a:t>
            </a:r>
            <a:br>
              <a:rPr lang="en-US" b="1" dirty="0">
                <a:solidFill>
                  <a:schemeClr val="tx1"/>
                </a:solidFill>
              </a:rPr>
            </a:br>
            <a:r>
              <a:rPr lang="en-US" sz="4200" b="1" dirty="0">
                <a:latin typeface="Lucida Handwriting" panose="03010101010101010101" pitchFamily="66" charset="77"/>
              </a:rPr>
              <a:t>The Art of Reflection</a:t>
            </a:r>
          </a:p>
        </p:txBody>
      </p:sp>
      <p:pic>
        <p:nvPicPr>
          <p:cNvPr id="6146" name="Picture 2" descr="How Do Mirrors Work? | Wonderopolis">
            <a:extLst>
              <a:ext uri="{FF2B5EF4-FFF2-40B4-BE49-F238E27FC236}">
                <a16:creationId xmlns:a16="http://schemas.microsoft.com/office/drawing/2014/main" id="{99610E4A-91C5-284B-B2B2-5D94FA916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847" y="3635429"/>
            <a:ext cx="4153545" cy="259596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04098AC-401D-F443-A5A0-0BDA9393667A}"/>
              </a:ext>
            </a:extLst>
          </p:cNvPr>
          <p:cNvGrpSpPr/>
          <p:nvPr/>
        </p:nvGrpSpPr>
        <p:grpSpPr>
          <a:xfrm>
            <a:off x="1839132" y="1828799"/>
            <a:ext cx="8513735" cy="1548752"/>
            <a:chOff x="609600" y="1565332"/>
            <a:chExt cx="10972800" cy="1380022"/>
          </a:xfrm>
        </p:grpSpPr>
        <p:sp>
          <p:nvSpPr>
            <p:cNvPr id="6" name="Oval 5">
              <a:extLst>
                <a:ext uri="{FF2B5EF4-FFF2-40B4-BE49-F238E27FC236}">
                  <a16:creationId xmlns:a16="http://schemas.microsoft.com/office/drawing/2014/main" id="{2E539F60-311D-134B-A3F6-A70310B4C127}"/>
                </a:ext>
              </a:extLst>
            </p:cNvPr>
            <p:cNvSpPr/>
            <p:nvPr/>
          </p:nvSpPr>
          <p:spPr>
            <a:xfrm>
              <a:off x="609600" y="1565332"/>
              <a:ext cx="10972800" cy="1380022"/>
            </a:xfrm>
            <a:prstGeom prst="ellipse">
              <a:avLst/>
            </a:prstGeom>
            <a:solidFill>
              <a:srgbClr val="EADFFF"/>
            </a:solid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BAC4C3C-8047-AA45-A4DD-4AE5F3D18955}"/>
                </a:ext>
              </a:extLst>
            </p:cNvPr>
            <p:cNvSpPr/>
            <p:nvPr/>
          </p:nvSpPr>
          <p:spPr>
            <a:xfrm>
              <a:off x="942815" y="1736004"/>
              <a:ext cx="10306370" cy="1135377"/>
            </a:xfrm>
            <a:prstGeom prst="rect">
              <a:avLst/>
            </a:prstGeom>
            <a:noFill/>
            <a:ln w="3175">
              <a:noFill/>
            </a:ln>
          </p:spPr>
          <p:txBody>
            <a:bodyPr wrap="square" lIns="0" tIns="0" rIns="0" bIns="0">
              <a:spAutoFit/>
            </a:bodyPr>
            <a:lstStyle/>
            <a:p>
              <a:pPr marL="18288" algn="ctr">
                <a:lnSpc>
                  <a:spcPct val="90000"/>
                </a:lnSpc>
                <a:buSzPct val="60000"/>
              </a:pPr>
              <a:r>
                <a:rPr lang="en-US" sz="3200" b="1" dirty="0">
                  <a:latin typeface="Lucida Handwriting" panose="03010101010101010101" pitchFamily="66" charset="77"/>
                </a:rPr>
                <a:t>Reflection </a:t>
              </a:r>
            </a:p>
            <a:p>
              <a:pPr marL="18288" algn="ctr">
                <a:lnSpc>
                  <a:spcPct val="90000"/>
                </a:lnSpc>
                <a:buSzPct val="60000"/>
              </a:pPr>
              <a:r>
                <a:rPr lang="en-US" sz="3000" b="1" dirty="0">
                  <a:solidFill>
                    <a:srgbClr val="7030A0"/>
                  </a:solidFill>
                </a:rPr>
                <a:t>repeating the main feelings and concern(s)</a:t>
              </a:r>
            </a:p>
            <a:p>
              <a:pPr marL="18288" algn="ctr">
                <a:lnSpc>
                  <a:spcPct val="90000"/>
                </a:lnSpc>
                <a:buSzPct val="60000"/>
              </a:pPr>
              <a:r>
                <a:rPr lang="en-US" sz="3000" dirty="0">
                  <a:latin typeface="+mj-lt"/>
                </a:rPr>
                <a:t>that</a:t>
              </a:r>
              <a:r>
                <a:rPr lang="en-US" sz="3000" dirty="0">
                  <a:solidFill>
                    <a:srgbClr val="0002E5"/>
                  </a:solidFill>
                  <a:latin typeface="+mj-lt"/>
                </a:rPr>
                <a:t> </a:t>
              </a:r>
              <a:r>
                <a:rPr lang="en-US" sz="3000" dirty="0">
                  <a:latin typeface="+mj-lt"/>
                </a:rPr>
                <a:t>you heard</a:t>
              </a:r>
            </a:p>
          </p:txBody>
        </p:sp>
      </p:grpSp>
    </p:spTree>
    <p:extLst>
      <p:ext uri="{BB962C8B-B14F-4D97-AF65-F5344CB8AC3E}">
        <p14:creationId xmlns:p14="http://schemas.microsoft.com/office/powerpoint/2010/main" val="101910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8936" y="393821"/>
            <a:ext cx="10780398" cy="769441"/>
          </a:xfrm>
          <a:prstGeom prst="rect">
            <a:avLst/>
          </a:prstGeom>
          <a:noFill/>
        </p:spPr>
        <p:txBody>
          <a:bodyPr wrap="square" rtlCol="0">
            <a:spAutoFit/>
          </a:bodyPr>
          <a:lstStyle/>
          <a:p>
            <a:pPr algn="ctr"/>
            <a:r>
              <a:rPr lang="en-US" sz="4400" dirty="0">
                <a:solidFill>
                  <a:srgbClr val="7030A0"/>
                </a:solidFill>
                <a:latin typeface="+mj-lt"/>
              </a:rPr>
              <a:t>What I Hope You Get Out Of This Webinar</a:t>
            </a:r>
          </a:p>
        </p:txBody>
      </p:sp>
      <p:grpSp>
        <p:nvGrpSpPr>
          <p:cNvPr id="2" name="Group 1">
            <a:extLst>
              <a:ext uri="{FF2B5EF4-FFF2-40B4-BE49-F238E27FC236}">
                <a16:creationId xmlns:a16="http://schemas.microsoft.com/office/drawing/2014/main" id="{604FA863-550B-4E8D-85C8-130B36CFC537}"/>
              </a:ext>
            </a:extLst>
          </p:cNvPr>
          <p:cNvGrpSpPr/>
          <p:nvPr/>
        </p:nvGrpSpPr>
        <p:grpSpPr>
          <a:xfrm>
            <a:off x="416024" y="1133879"/>
            <a:ext cx="11509393" cy="5096384"/>
            <a:chOff x="443345" y="1303373"/>
            <a:chExt cx="11509393" cy="5096384"/>
          </a:xfrm>
        </p:grpSpPr>
        <p:sp>
          <p:nvSpPr>
            <p:cNvPr id="27" name="Rounded Rectangle 26"/>
            <p:cNvSpPr/>
            <p:nvPr/>
          </p:nvSpPr>
          <p:spPr>
            <a:xfrm>
              <a:off x="4318000" y="3088982"/>
              <a:ext cx="7634738" cy="1392425"/>
            </a:xfrm>
            <a:prstGeom prst="roundRect">
              <a:avLst>
                <a:gd name="adj" fmla="val 50000"/>
              </a:avLst>
            </a:prstGeom>
            <a:solidFill>
              <a:srgbClr val="6D3A82"/>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523238" y="4573149"/>
              <a:ext cx="7429500" cy="1364484"/>
            </a:xfrm>
            <a:prstGeom prst="roundRect">
              <a:avLst>
                <a:gd name="adj" fmla="val 50000"/>
              </a:avLst>
            </a:prstGeom>
            <a:solidFill>
              <a:srgbClr val="452452"/>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318000" y="1678685"/>
              <a:ext cx="7634738" cy="1327751"/>
            </a:xfrm>
            <a:prstGeom prst="roundRect">
              <a:avLst>
                <a:gd name="adj" fmla="val 50000"/>
              </a:avLst>
            </a:prstGeom>
            <a:solidFill>
              <a:srgbClr val="AD77C3"/>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custDataLst>
                <p:tags r:id="rId1"/>
              </p:custDataLst>
            </p:nvPr>
          </p:nvSpPr>
          <p:spPr>
            <a:xfrm>
              <a:off x="5389735" y="1927061"/>
              <a:ext cx="6006920" cy="830997"/>
            </a:xfrm>
            <a:prstGeom prst="rect">
              <a:avLst/>
            </a:prstGeom>
          </p:spPr>
          <p:txBody>
            <a:bodyPr wrap="square" anchor="ctr">
              <a:spAutoFit/>
            </a:bodyPr>
            <a:lstStyle/>
            <a:p>
              <a:pPr algn="ctr"/>
              <a:r>
                <a:rPr lang="en-US" sz="2400" dirty="0">
                  <a:solidFill>
                    <a:schemeClr val="bg1"/>
                  </a:solidFill>
                </a:rPr>
                <a:t>Identify the signs that you are not using active listening skills and communicating empathy</a:t>
              </a:r>
            </a:p>
          </p:txBody>
        </p:sp>
        <p:sp>
          <p:nvSpPr>
            <p:cNvPr id="28" name="Rectangle 27"/>
            <p:cNvSpPr/>
            <p:nvPr>
              <p:custDataLst>
                <p:tags r:id="rId2"/>
              </p:custDataLst>
            </p:nvPr>
          </p:nvSpPr>
          <p:spPr>
            <a:xfrm>
              <a:off x="5547271" y="3169531"/>
              <a:ext cx="6194034" cy="1200329"/>
            </a:xfrm>
            <a:prstGeom prst="rect">
              <a:avLst/>
            </a:prstGeom>
          </p:spPr>
          <p:txBody>
            <a:bodyPr wrap="square" anchor="ctr">
              <a:spAutoFit/>
            </a:bodyPr>
            <a:lstStyle/>
            <a:p>
              <a:pPr algn="ctr"/>
              <a:r>
                <a:rPr lang="en-US" sz="2400" dirty="0">
                  <a:solidFill>
                    <a:schemeClr val="bg1"/>
                  </a:solidFill>
                </a:rPr>
                <a:t>Identify the important differences between empathy and sympathy and their effectiveness when communicating with students</a:t>
              </a:r>
              <a:endParaRPr lang="en-US" sz="2400" dirty="0">
                <a:solidFill>
                  <a:schemeClr val="bg1"/>
                </a:solidFill>
                <a:latin typeface="Calibri Light" pitchFamily="34" charset="0"/>
              </a:endParaRPr>
            </a:p>
          </p:txBody>
        </p:sp>
        <p:sp>
          <p:nvSpPr>
            <p:cNvPr id="30" name="Rectangle 29"/>
            <p:cNvSpPr/>
            <p:nvPr>
              <p:custDataLst>
                <p:tags r:id="rId3"/>
              </p:custDataLst>
            </p:nvPr>
          </p:nvSpPr>
          <p:spPr>
            <a:xfrm>
              <a:off x="5609263" y="4615308"/>
              <a:ext cx="5787392" cy="1200329"/>
            </a:xfrm>
            <a:prstGeom prst="rect">
              <a:avLst/>
            </a:prstGeom>
          </p:spPr>
          <p:txBody>
            <a:bodyPr wrap="square" anchor="ctr">
              <a:spAutoFit/>
            </a:bodyPr>
            <a:lstStyle/>
            <a:p>
              <a:pPr algn="ctr"/>
              <a:r>
                <a:rPr lang="en-US" sz="2400" dirty="0">
                  <a:solidFill>
                    <a:schemeClr val="bg1"/>
                  </a:solidFill>
                </a:rPr>
                <a:t>Learn specific strategies to motivate rather than persuade students to remain committed to their Job Corps goals</a:t>
              </a:r>
            </a:p>
          </p:txBody>
        </p:sp>
        <p:sp>
          <p:nvSpPr>
            <p:cNvPr id="15" name="Oval 14"/>
            <p:cNvSpPr/>
            <p:nvPr/>
          </p:nvSpPr>
          <p:spPr>
            <a:xfrm>
              <a:off x="443345" y="1303373"/>
              <a:ext cx="5096384" cy="50963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89344D82-DE6D-5341-818B-B56AB049C3DD}"/>
              </a:ext>
            </a:extLst>
          </p:cNvPr>
          <p:cNvSpPr/>
          <p:nvPr/>
        </p:nvSpPr>
        <p:spPr>
          <a:xfrm>
            <a:off x="478017" y="1255004"/>
            <a:ext cx="4884398" cy="4851328"/>
          </a:xfrm>
          <a:prstGeom prst="ellipse">
            <a:avLst/>
          </a:prstGeom>
          <a:solidFill>
            <a:srgbClr val="DDD1EC"/>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3487DE-8BF2-1245-A7AD-EF70B1E64759}"/>
              </a:ext>
            </a:extLst>
          </p:cNvPr>
          <p:cNvSpPr txBox="1"/>
          <p:nvPr/>
        </p:nvSpPr>
        <p:spPr>
          <a:xfrm>
            <a:off x="935157" y="3107868"/>
            <a:ext cx="3970118" cy="1015663"/>
          </a:xfrm>
          <a:prstGeom prst="rect">
            <a:avLst/>
          </a:prstGeom>
          <a:noFill/>
        </p:spPr>
        <p:txBody>
          <a:bodyPr wrap="square" rtlCol="0">
            <a:spAutoFit/>
          </a:bodyPr>
          <a:lstStyle/>
          <a:p>
            <a:r>
              <a:rPr lang="en-US" sz="6000" dirty="0">
                <a:solidFill>
                  <a:srgbClr val="7030A0"/>
                </a:solidFill>
              </a:rPr>
              <a:t>OBJECTIVES</a:t>
            </a:r>
          </a:p>
        </p:txBody>
      </p:sp>
    </p:spTree>
    <p:extLst>
      <p:ext uri="{BB962C8B-B14F-4D97-AF65-F5344CB8AC3E}">
        <p14:creationId xmlns:p14="http://schemas.microsoft.com/office/powerpoint/2010/main" val="128763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598" y="1756420"/>
            <a:ext cx="5108986" cy="615553"/>
          </a:xfrm>
          <a:prstGeom prst="rect">
            <a:avLst/>
          </a:prstGeom>
          <a:solidFill>
            <a:srgbClr val="FFFFCC"/>
          </a:solidFill>
          <a:ln>
            <a:solidFill>
              <a:srgbClr val="7030A0"/>
            </a:solidFill>
          </a:ln>
        </p:spPr>
        <p:txBody>
          <a:bodyPr wrap="square" rtlCol="0">
            <a:spAutoFit/>
          </a:bodyPr>
          <a:lstStyle/>
          <a:p>
            <a:pPr algn="ctr">
              <a:buClr>
                <a:schemeClr val="tx1"/>
              </a:buClr>
            </a:pPr>
            <a:r>
              <a:rPr lang="en-US" sz="3400" b="1" dirty="0"/>
              <a:t>Focus on </a:t>
            </a:r>
            <a:r>
              <a:rPr lang="en-US" sz="3400" b="1" dirty="0">
                <a:solidFill>
                  <a:srgbClr val="7030A0"/>
                </a:solidFill>
              </a:rPr>
              <a:t>EMOTION</a:t>
            </a:r>
          </a:p>
        </p:txBody>
      </p:sp>
      <p:sp>
        <p:nvSpPr>
          <p:cNvPr id="11" name="Slide Number Placeholder 2">
            <a:extLst>
              <a:ext uri="{FF2B5EF4-FFF2-40B4-BE49-F238E27FC236}">
                <a16:creationId xmlns:a16="http://schemas.microsoft.com/office/drawing/2014/main" id="{7AF08762-ECB8-462E-B317-60CDAE8D3D2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D7FBCD5-A183-468F-86D5-E20CBF398243}" type="slidenum">
              <a:rPr lang="en-US" sz="1200" smtClean="0">
                <a:solidFill>
                  <a:schemeClr val="bg1"/>
                </a:solidFill>
              </a:rPr>
              <a:pPr algn="r"/>
              <a:t>20</a:t>
            </a:fld>
            <a:endParaRPr lang="en-US" sz="1200" dirty="0">
              <a:solidFill>
                <a:schemeClr val="bg1"/>
              </a:solidFill>
            </a:endParaRPr>
          </a:p>
        </p:txBody>
      </p:sp>
      <p:sp>
        <p:nvSpPr>
          <p:cNvPr id="3" name="Rectangle 2">
            <a:extLst>
              <a:ext uri="{FF2B5EF4-FFF2-40B4-BE49-F238E27FC236}">
                <a16:creationId xmlns:a16="http://schemas.microsoft.com/office/drawing/2014/main" id="{929F2745-1E6A-7E45-809B-324D79513FDB}"/>
              </a:ext>
            </a:extLst>
          </p:cNvPr>
          <p:cNvSpPr/>
          <p:nvPr/>
        </p:nvSpPr>
        <p:spPr>
          <a:xfrm>
            <a:off x="609599" y="2557223"/>
            <a:ext cx="5108985" cy="3939654"/>
          </a:xfrm>
          <a:prstGeom prst="rect">
            <a:avLst/>
          </a:prstGeom>
        </p:spPr>
        <p:txBody>
          <a:bodyPr wrap="square">
            <a:noAutofit/>
          </a:bodyPr>
          <a:lstStyle/>
          <a:p>
            <a:pPr marL="463550" lvl="1" indent="-463550">
              <a:spcAft>
                <a:spcPts val="2000"/>
              </a:spcAft>
              <a:buSzPct val="120000"/>
              <a:buFont typeface="Arial" panose="020B0604020202020204" pitchFamily="34" charset="0"/>
              <a:buChar char="•"/>
            </a:pPr>
            <a:r>
              <a:rPr lang="en-US" sz="2600" dirty="0">
                <a:latin typeface="+mj-lt"/>
              </a:rPr>
              <a:t>Rather than focus on what happened, focus on the </a:t>
            </a:r>
            <a:r>
              <a:rPr lang="en-US" sz="2600" b="1" dirty="0">
                <a:solidFill>
                  <a:srgbClr val="7030A0"/>
                </a:solidFill>
              </a:rPr>
              <a:t>underlying emotion(s).</a:t>
            </a:r>
            <a:endParaRPr lang="en-US" sz="2600" dirty="0">
              <a:latin typeface="+mj-lt"/>
            </a:endParaRPr>
          </a:p>
          <a:p>
            <a:pPr marL="401638" lvl="1" indent="-341313">
              <a:buSzPct val="120000"/>
              <a:buFont typeface="Arial" panose="020B0604020202020204" pitchFamily="34" charset="0"/>
              <a:buChar char="•"/>
            </a:pPr>
            <a:r>
              <a:rPr lang="en-US" sz="2600" dirty="0">
                <a:latin typeface="+mj-lt"/>
              </a:rPr>
              <a:t>Try to identify what the student is feeling </a:t>
            </a:r>
          </a:p>
          <a:p>
            <a:pPr marL="742950" lvl="2" indent="-341313">
              <a:buFont typeface="Wingdings" pitchFamily="2" charset="2"/>
              <a:buChar char="§"/>
            </a:pPr>
            <a:r>
              <a:rPr lang="en-US" sz="2600" b="1" dirty="0">
                <a:solidFill>
                  <a:srgbClr val="7030A0"/>
                </a:solidFill>
              </a:rPr>
              <a:t>Frustration?</a:t>
            </a:r>
          </a:p>
          <a:p>
            <a:pPr marL="742950" lvl="2" indent="-341313">
              <a:buFont typeface="Wingdings" pitchFamily="2" charset="2"/>
              <a:buChar char="§"/>
            </a:pPr>
            <a:r>
              <a:rPr lang="en-US" sz="2600" b="1" dirty="0">
                <a:solidFill>
                  <a:srgbClr val="7030A0"/>
                </a:solidFill>
              </a:rPr>
              <a:t>Disappointment?</a:t>
            </a:r>
          </a:p>
          <a:p>
            <a:pPr marL="742950" lvl="2" indent="-341313">
              <a:buFont typeface="Wingdings" pitchFamily="2" charset="2"/>
              <a:buChar char="§"/>
            </a:pPr>
            <a:r>
              <a:rPr lang="en-US" sz="2600" b="1" dirty="0">
                <a:solidFill>
                  <a:srgbClr val="7030A0"/>
                </a:solidFill>
              </a:rPr>
              <a:t>Anger?</a:t>
            </a:r>
          </a:p>
          <a:p>
            <a:pPr marL="742950" lvl="2" indent="-341313">
              <a:buFont typeface="Wingdings" pitchFamily="2" charset="2"/>
              <a:buChar char="§"/>
            </a:pPr>
            <a:r>
              <a:rPr lang="en-US" sz="2600" b="1" dirty="0">
                <a:solidFill>
                  <a:srgbClr val="7030A0"/>
                </a:solidFill>
              </a:rPr>
              <a:t>Sadness?</a:t>
            </a:r>
          </a:p>
        </p:txBody>
      </p:sp>
      <p:sp>
        <p:nvSpPr>
          <p:cNvPr id="14" name="Content Placeholder 2">
            <a:extLst>
              <a:ext uri="{FF2B5EF4-FFF2-40B4-BE49-F238E27FC236}">
                <a16:creationId xmlns:a16="http://schemas.microsoft.com/office/drawing/2014/main" id="{3413D39F-F2A8-034B-917D-E6DCAE1E1AB6}"/>
              </a:ext>
            </a:extLst>
          </p:cNvPr>
          <p:cNvSpPr txBox="1">
            <a:spLocks/>
          </p:cNvSpPr>
          <p:nvPr/>
        </p:nvSpPr>
        <p:spPr>
          <a:xfrm>
            <a:off x="6317672" y="2895192"/>
            <a:ext cx="5560758" cy="3676087"/>
          </a:xfrm>
          <a:prstGeom prst="rect">
            <a:avLst/>
          </a:prstGeom>
        </p:spPr>
        <p:txBody>
          <a:bodyPr>
            <a:normAutofit/>
          </a:bodyPr>
          <a:lstStyle>
            <a:lvl1pPr marL="228600" indent="-228600" algn="l" defTabSz="914400" rtl="0" eaLnBrk="1" latinLnBrk="0" hangingPunct="1">
              <a:lnSpc>
                <a:spcPct val="114000"/>
              </a:lnSpc>
              <a:spcBef>
                <a:spcPts val="600"/>
              </a:spcBef>
              <a:buClr>
                <a:srgbClr val="6D3A82"/>
              </a:buClr>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114000"/>
              </a:lnSpc>
              <a:spcBef>
                <a:spcPts val="600"/>
              </a:spcBef>
              <a:buClr>
                <a:srgbClr val="6D3A82"/>
              </a:buClr>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114000"/>
              </a:lnSpc>
              <a:spcBef>
                <a:spcPts val="600"/>
              </a:spcBef>
              <a:buClr>
                <a:srgbClr val="6D3A82"/>
              </a:buClr>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1488" indent="-457200">
              <a:lnSpc>
                <a:spcPct val="120000"/>
              </a:lnSpc>
              <a:spcAft>
                <a:spcPts val="600"/>
              </a:spcAft>
              <a:buClr>
                <a:schemeClr val="bg1"/>
              </a:buClr>
            </a:pPr>
            <a:endParaRPr lang="en-US" dirty="0"/>
          </a:p>
        </p:txBody>
      </p:sp>
      <p:sp>
        <p:nvSpPr>
          <p:cNvPr id="15" name="Title 2">
            <a:extLst>
              <a:ext uri="{FF2B5EF4-FFF2-40B4-BE49-F238E27FC236}">
                <a16:creationId xmlns:a16="http://schemas.microsoft.com/office/drawing/2014/main" id="{97A22D39-1658-2D46-87C2-869C0C882521}"/>
              </a:ext>
            </a:extLst>
          </p:cNvPr>
          <p:cNvSpPr txBox="1">
            <a:spLocks/>
          </p:cNvSpPr>
          <p:nvPr/>
        </p:nvSpPr>
        <p:spPr>
          <a:xfrm>
            <a:off x="609600" y="359467"/>
            <a:ext cx="10972800" cy="946104"/>
          </a:xfrm>
          <a:prstGeom prst="rect">
            <a:avLst/>
          </a:prstGeom>
          <a:solidFill>
            <a:srgbClr val="FFFFCC"/>
          </a:solidFill>
          <a:ln w="31750">
            <a:solidFill>
              <a:srgbClr val="7030A0"/>
            </a:solidFill>
          </a:ln>
        </p:spPr>
        <p:txBody>
          <a:bodyPr vert="horz" wrap="square" lIns="91440" tIns="45720" rIns="91440" bIns="45720" rtlCol="0" anchor="ctr">
            <a:normAutofit fontScale="97500"/>
          </a:bodyPr>
          <a:lstStyle>
            <a:lvl1pPr algn="l" defTabSz="914400" rtl="0" eaLnBrk="1" latinLnBrk="0" hangingPunct="1">
              <a:lnSpc>
                <a:spcPct val="90000"/>
              </a:lnSpc>
              <a:spcBef>
                <a:spcPct val="0"/>
              </a:spcBef>
              <a:buNone/>
              <a:defRPr lang="en-US" sz="4400" b="0" kern="1200" baseline="0">
                <a:solidFill>
                  <a:srgbClr val="7030A0"/>
                </a:solidFill>
                <a:latin typeface="+mj-lt"/>
                <a:ea typeface="+mn-ea"/>
                <a:cs typeface="+mn-cs"/>
              </a:defRPr>
            </a:lvl1pPr>
          </a:lstStyle>
          <a:p>
            <a:pPr algn="ctr">
              <a:lnSpc>
                <a:spcPct val="100000"/>
              </a:lnSpc>
            </a:pPr>
            <a:r>
              <a:rPr lang="en-US" sz="4200" b="1" dirty="0">
                <a:latin typeface="Lucida Handwriting" panose="03010101010101010101" pitchFamily="66" charset="77"/>
              </a:rPr>
              <a:t>The Art of Reflection</a:t>
            </a:r>
          </a:p>
        </p:txBody>
      </p:sp>
      <p:sp>
        <p:nvSpPr>
          <p:cNvPr id="16" name="Content Placeholder 1">
            <a:extLst>
              <a:ext uri="{FF2B5EF4-FFF2-40B4-BE49-F238E27FC236}">
                <a16:creationId xmlns:a16="http://schemas.microsoft.com/office/drawing/2014/main" id="{4CAED5E3-F2B7-934E-9317-C3BFBDA1458E}"/>
              </a:ext>
            </a:extLst>
          </p:cNvPr>
          <p:cNvSpPr txBox="1">
            <a:spLocks/>
          </p:cNvSpPr>
          <p:nvPr/>
        </p:nvSpPr>
        <p:spPr>
          <a:xfrm>
            <a:off x="5874329" y="1756420"/>
            <a:ext cx="5560758" cy="3939654"/>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600"/>
              </a:spcBef>
              <a:buClr>
                <a:srgbClr val="6D3A82"/>
              </a:buClr>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114000"/>
              </a:lnSpc>
              <a:spcBef>
                <a:spcPts val="600"/>
              </a:spcBef>
              <a:buClr>
                <a:srgbClr val="6D3A82"/>
              </a:buClr>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114000"/>
              </a:lnSpc>
              <a:spcBef>
                <a:spcPts val="600"/>
              </a:spcBef>
              <a:buClr>
                <a:srgbClr val="6D3A82"/>
              </a:buClr>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355600">
              <a:lnSpc>
                <a:spcPct val="100000"/>
              </a:lnSpc>
              <a:spcBef>
                <a:spcPts val="0"/>
              </a:spcBef>
              <a:spcAft>
                <a:spcPts val="600"/>
              </a:spcAft>
              <a:buClr>
                <a:schemeClr val="tx1"/>
              </a:buClr>
              <a:buSzPct val="120000"/>
              <a:buFont typeface="Arial" panose="020B0604020202020204" pitchFamily="34" charset="0"/>
              <a:buChar char="•"/>
            </a:pPr>
            <a:r>
              <a:rPr lang="en-US" sz="2600" dirty="0"/>
              <a:t>If you get it wrong when repeating or summarizing, it’s OK. Let them make corrections.</a:t>
            </a:r>
          </a:p>
          <a:p>
            <a:pPr marL="804863" lvl="2" indent="-341313">
              <a:lnSpc>
                <a:spcPct val="100000"/>
              </a:lnSpc>
              <a:spcBef>
                <a:spcPts val="0"/>
              </a:spcBef>
              <a:spcAft>
                <a:spcPts val="400"/>
              </a:spcAft>
              <a:buClr>
                <a:schemeClr val="tx1"/>
              </a:buClr>
              <a:buSzPct val="100000"/>
            </a:pPr>
            <a:r>
              <a:rPr lang="en-US" sz="2600" b="1" i="1" dirty="0">
                <a:solidFill>
                  <a:srgbClr val="7030A0"/>
                </a:solidFill>
                <a:latin typeface="+mn-lt"/>
                <a:cs typeface="Arial" panose="020B0604020202020204" pitchFamily="34" charset="0"/>
              </a:rPr>
              <a:t>“You were upset when…”</a:t>
            </a:r>
          </a:p>
          <a:p>
            <a:pPr marL="804863" lvl="2" indent="-341313">
              <a:lnSpc>
                <a:spcPct val="100000"/>
              </a:lnSpc>
              <a:spcBef>
                <a:spcPts val="0"/>
              </a:spcBef>
              <a:spcAft>
                <a:spcPts val="600"/>
              </a:spcAft>
              <a:buClr>
                <a:schemeClr val="tx1"/>
              </a:buClr>
              <a:buSzPct val="100000"/>
            </a:pPr>
            <a:r>
              <a:rPr lang="en-US" sz="2600" b="1" i="1" dirty="0">
                <a:solidFill>
                  <a:srgbClr val="7030A0"/>
                </a:solidFill>
                <a:latin typeface="+mn-lt"/>
                <a:cs typeface="Arial" panose="020B0604020202020204" pitchFamily="34" charset="0"/>
              </a:rPr>
              <a:t>“I wasn’t upset. I was furious.”</a:t>
            </a:r>
          </a:p>
          <a:p>
            <a:pPr marL="355600" indent="-341313">
              <a:lnSpc>
                <a:spcPct val="100000"/>
              </a:lnSpc>
              <a:spcBef>
                <a:spcPts val="0"/>
              </a:spcBef>
              <a:spcAft>
                <a:spcPts val="600"/>
              </a:spcAft>
              <a:buClr>
                <a:schemeClr val="tx1"/>
              </a:buClr>
              <a:buSzPct val="120000"/>
              <a:buFont typeface="Arial" panose="020B0604020202020204" pitchFamily="34" charset="0"/>
              <a:buChar char="•"/>
            </a:pPr>
            <a:r>
              <a:rPr lang="en-US" sz="2600" dirty="0"/>
              <a:t>Acknowledge the emotions and how hard the situation must be from the student’s perspective.</a:t>
            </a:r>
          </a:p>
          <a:p>
            <a:pPr marL="804863" lvl="1" indent="-341313">
              <a:lnSpc>
                <a:spcPct val="100000"/>
              </a:lnSpc>
              <a:spcBef>
                <a:spcPts val="0"/>
              </a:spcBef>
              <a:spcAft>
                <a:spcPts val="600"/>
              </a:spcAft>
              <a:buClr>
                <a:schemeClr val="tx1"/>
              </a:buClr>
            </a:pPr>
            <a:r>
              <a:rPr lang="en-US" sz="2600" b="1" i="1" dirty="0">
                <a:solidFill>
                  <a:srgbClr val="7030A0"/>
                </a:solidFill>
                <a:latin typeface="+mn-lt"/>
              </a:rPr>
              <a:t>“I can see why you got so upset. I probably would have been frustrated, too.”</a:t>
            </a:r>
          </a:p>
          <a:p>
            <a:pPr marL="457200" lvl="2" indent="0">
              <a:lnSpc>
                <a:spcPct val="100000"/>
              </a:lnSpc>
              <a:spcBef>
                <a:spcPts val="0"/>
              </a:spcBef>
              <a:spcAft>
                <a:spcPts val="600"/>
              </a:spcAft>
              <a:buClr>
                <a:schemeClr val="tx1"/>
              </a:buClr>
              <a:buSzPct val="100000"/>
              <a:buNone/>
            </a:pPr>
            <a:endParaRPr lang="en-US" sz="2200"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06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EC4B735-1C48-294E-BE26-C2D691438964}"/>
              </a:ext>
            </a:extLst>
          </p:cNvPr>
          <p:cNvGrpSpPr/>
          <p:nvPr/>
        </p:nvGrpSpPr>
        <p:grpSpPr>
          <a:xfrm>
            <a:off x="0" y="0"/>
            <a:ext cx="12192000" cy="6884588"/>
            <a:chOff x="625504" y="2563528"/>
            <a:chExt cx="10412828" cy="5388637"/>
          </a:xfrm>
        </p:grpSpPr>
        <p:pic>
          <p:nvPicPr>
            <p:cNvPr id="2" name="Picture 1">
              <a:extLst>
                <a:ext uri="{FF2B5EF4-FFF2-40B4-BE49-F238E27FC236}">
                  <a16:creationId xmlns:a16="http://schemas.microsoft.com/office/drawing/2014/main" id="{4936EF68-707E-451A-974B-E840096DFBA3}"/>
                </a:ext>
              </a:extLst>
            </p:cNvPr>
            <p:cNvPicPr>
              <a:picLocks noChangeAspect="1"/>
            </p:cNvPicPr>
            <p:nvPr/>
          </p:nvPicPr>
          <p:blipFill>
            <a:blip r:embed="rId3"/>
            <a:stretch>
              <a:fillRect/>
            </a:stretch>
          </p:blipFill>
          <p:spPr>
            <a:xfrm>
              <a:off x="625504" y="2563528"/>
              <a:ext cx="10412828" cy="5388637"/>
            </a:xfrm>
            <a:prstGeom prst="rect">
              <a:avLst/>
            </a:prstGeom>
          </p:spPr>
        </p:pic>
        <p:sp>
          <p:nvSpPr>
            <p:cNvPr id="3" name="TextBox 2">
              <a:extLst>
                <a:ext uri="{FF2B5EF4-FFF2-40B4-BE49-F238E27FC236}">
                  <a16:creationId xmlns:a16="http://schemas.microsoft.com/office/drawing/2014/main" id="{006298FD-FB03-4048-B29C-A4FFDE2A4AC2}"/>
                </a:ext>
              </a:extLst>
            </p:cNvPr>
            <p:cNvSpPr txBox="1"/>
            <p:nvPr/>
          </p:nvSpPr>
          <p:spPr>
            <a:xfrm>
              <a:off x="1339996" y="6091989"/>
              <a:ext cx="6705600" cy="353943"/>
            </a:xfrm>
            <a:prstGeom prst="rect">
              <a:avLst/>
            </a:prstGeom>
            <a:noFill/>
            <a:ln>
              <a:noFill/>
            </a:ln>
          </p:spPr>
          <p:txBody>
            <a:bodyPr wrap="square" rtlCol="0">
              <a:spAutoFit/>
            </a:bodyPr>
            <a:lstStyle/>
            <a:p>
              <a:pPr>
                <a:defRPr/>
              </a:pPr>
              <a:r>
                <a:rPr lang="en-US" sz="1700" dirty="0">
                  <a:solidFill>
                    <a:prstClr val="white"/>
                  </a:solidFill>
                  <a:latin typeface="Calibri"/>
                </a:rPr>
                <a:t>French mathematician, physicist &amp; philosopher</a:t>
              </a:r>
            </a:p>
          </p:txBody>
        </p:sp>
        <p:cxnSp>
          <p:nvCxnSpPr>
            <p:cNvPr id="5" name="Straight Connector 4">
              <a:extLst>
                <a:ext uri="{FF2B5EF4-FFF2-40B4-BE49-F238E27FC236}">
                  <a16:creationId xmlns:a16="http://schemas.microsoft.com/office/drawing/2014/main" id="{C8BB79F5-7C62-B74D-8249-A44592D6B58B}"/>
                </a:ext>
              </a:extLst>
            </p:cNvPr>
            <p:cNvCxnSpPr>
              <a:cxnSpLocks/>
            </p:cNvCxnSpPr>
            <p:nvPr/>
          </p:nvCxnSpPr>
          <p:spPr>
            <a:xfrm>
              <a:off x="1230266" y="4901473"/>
              <a:ext cx="5365210" cy="0"/>
            </a:xfrm>
            <a:prstGeom prst="line">
              <a:avLst/>
            </a:prstGeom>
            <a:ln w="317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DF45AD-D97D-5D45-9018-0D29FBC9A590}"/>
                </a:ext>
              </a:extLst>
            </p:cNvPr>
            <p:cNvCxnSpPr>
              <a:cxnSpLocks/>
            </p:cNvCxnSpPr>
            <p:nvPr/>
          </p:nvCxnSpPr>
          <p:spPr>
            <a:xfrm>
              <a:off x="8655560" y="4462290"/>
              <a:ext cx="1522876" cy="0"/>
            </a:xfrm>
            <a:prstGeom prst="line">
              <a:avLst/>
            </a:prstGeom>
            <a:ln w="317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4" name="Title 2">
            <a:extLst>
              <a:ext uri="{FF2B5EF4-FFF2-40B4-BE49-F238E27FC236}">
                <a16:creationId xmlns:a16="http://schemas.microsoft.com/office/drawing/2014/main" id="{E202474C-334B-AD49-B2E8-B012E43DE868}"/>
              </a:ext>
            </a:extLst>
          </p:cNvPr>
          <p:cNvSpPr txBox="1">
            <a:spLocks/>
          </p:cNvSpPr>
          <p:nvPr/>
        </p:nvSpPr>
        <p:spPr>
          <a:xfrm>
            <a:off x="1004127" y="5610408"/>
            <a:ext cx="10183746" cy="946104"/>
          </a:xfrm>
          <a:prstGeom prst="rect">
            <a:avLst/>
          </a:prstGeom>
          <a:noFill/>
          <a:ln w="31750">
            <a:noFill/>
          </a:ln>
        </p:spPr>
        <p:txBody>
          <a:bodyPr vert="horz" wrap="square" lIns="91440" tIns="45720" rIns="91440" bIns="45720" rtlCol="0" anchor="ctr">
            <a:normAutofit fontScale="97500"/>
          </a:bodyPr>
          <a:lstStyle>
            <a:lvl1pPr algn="l" defTabSz="914400" rtl="0" eaLnBrk="1" latinLnBrk="0" hangingPunct="1">
              <a:lnSpc>
                <a:spcPct val="90000"/>
              </a:lnSpc>
              <a:spcBef>
                <a:spcPct val="0"/>
              </a:spcBef>
              <a:buNone/>
              <a:defRPr lang="en-US" sz="4400" b="0" kern="1200" baseline="0">
                <a:solidFill>
                  <a:srgbClr val="7030A0"/>
                </a:solidFill>
                <a:latin typeface="+mj-lt"/>
                <a:ea typeface="+mn-ea"/>
                <a:cs typeface="+mn-cs"/>
              </a:defRPr>
            </a:lvl1pPr>
          </a:lstStyle>
          <a:p>
            <a:pPr algn="ctr">
              <a:lnSpc>
                <a:spcPct val="100000"/>
              </a:lnSpc>
            </a:pPr>
            <a:r>
              <a:rPr lang="en-US" sz="3800" dirty="0">
                <a:solidFill>
                  <a:srgbClr val="FFFFCC"/>
                </a:solidFill>
                <a:latin typeface="Lucida Handwriting" panose="03010101010101010101" pitchFamily="66" charset="77"/>
              </a:rPr>
              <a:t>Motivate, Not Persuade</a:t>
            </a:r>
          </a:p>
        </p:txBody>
      </p:sp>
    </p:spTree>
    <p:extLst>
      <p:ext uri="{BB962C8B-B14F-4D97-AF65-F5344CB8AC3E}">
        <p14:creationId xmlns:p14="http://schemas.microsoft.com/office/powerpoint/2010/main" val="2276288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E7916084-7738-DD47-B3C1-C6717C6DC165}"/>
              </a:ext>
            </a:extLst>
          </p:cNvPr>
          <p:cNvSpPr>
            <a:spLocks noChangeArrowheads="1"/>
          </p:cNvSpPr>
          <p:nvPr/>
        </p:nvSpPr>
        <p:spPr bwMode="auto">
          <a:xfrm>
            <a:off x="1" y="23590"/>
            <a:ext cx="12192000" cy="6858000"/>
          </a:xfrm>
          <a:prstGeom prst="rect">
            <a:avLst/>
          </a:prstGeom>
          <a:solidFill>
            <a:srgbClr val="6D3A82"/>
          </a:solidFill>
          <a:ln>
            <a:solidFill>
              <a:srgbClr val="7030A0"/>
            </a:solid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0" name="Rectangle 7"/>
          <p:cNvSpPr>
            <a:spLocks noChangeArrowheads="1"/>
          </p:cNvSpPr>
          <p:nvPr/>
        </p:nvSpPr>
        <p:spPr bwMode="auto">
          <a:xfrm>
            <a:off x="965772" y="444620"/>
            <a:ext cx="10929748"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400" b="1" i="0" u="none" strike="noStrike" cap="none" normalizeH="0" baseline="0" dirty="0">
              <a:ln>
                <a:noFill/>
              </a:ln>
              <a:solidFill>
                <a:schemeClr val="bg1"/>
              </a:solidFill>
              <a:effectLst>
                <a:outerShdw blurRad="190500" sx="102000" sy="102000" algn="ctr" rotWithShape="0">
                  <a:prstClr val="black">
                    <a:alpha val="40000"/>
                  </a:prstClr>
                </a:outerShdw>
              </a:effectLst>
              <a:latin typeface="+mj-lt"/>
            </a:endParaRPr>
          </a:p>
        </p:txBody>
      </p:sp>
      <p:sp>
        <p:nvSpPr>
          <p:cNvPr id="36" name="Slide Number Placeholder 4">
            <a:extLst>
              <a:ext uri="{FF2B5EF4-FFF2-40B4-BE49-F238E27FC236}">
                <a16:creationId xmlns:a16="http://schemas.microsoft.com/office/drawing/2014/main" id="{311AD289-B58A-408D-ACEB-67988A78D275}"/>
              </a:ext>
            </a:extLst>
          </p:cNvPr>
          <p:cNvSpPr txBox="1">
            <a:spLocks/>
          </p:cNvSpPr>
          <p:nvPr/>
        </p:nvSpPr>
        <p:spPr>
          <a:xfrm>
            <a:off x="9147810" y="6265069"/>
            <a:ext cx="2743200"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22</a:t>
            </a:fld>
            <a:endParaRPr lang="en-US" dirty="0"/>
          </a:p>
        </p:txBody>
      </p:sp>
      <p:sp>
        <p:nvSpPr>
          <p:cNvPr id="14" name="Title 2">
            <a:extLst>
              <a:ext uri="{FF2B5EF4-FFF2-40B4-BE49-F238E27FC236}">
                <a16:creationId xmlns:a16="http://schemas.microsoft.com/office/drawing/2014/main" id="{630E8486-668E-D743-AFCC-B213A372C83A}"/>
              </a:ext>
            </a:extLst>
          </p:cNvPr>
          <p:cNvSpPr txBox="1">
            <a:spLocks/>
          </p:cNvSpPr>
          <p:nvPr/>
        </p:nvSpPr>
        <p:spPr>
          <a:xfrm>
            <a:off x="609600" y="359467"/>
            <a:ext cx="10972800" cy="946104"/>
          </a:xfrm>
          <a:prstGeom prst="rect">
            <a:avLst/>
          </a:prstGeom>
          <a:noFill/>
          <a:ln w="31750">
            <a:solidFill>
              <a:schemeClr val="bg1"/>
            </a:solidFill>
          </a:ln>
        </p:spPr>
        <p:txBody>
          <a:bodyPr vert="horz" wrap="square" lIns="91440" tIns="45720" rIns="91440" bIns="45720" rtlCol="0" anchor="ctr">
            <a:normAutofit fontScale="97500"/>
          </a:bodyPr>
          <a:lstStyle>
            <a:lvl1pPr algn="l" defTabSz="914400" rtl="0" eaLnBrk="1" latinLnBrk="0" hangingPunct="1">
              <a:lnSpc>
                <a:spcPct val="90000"/>
              </a:lnSpc>
              <a:spcBef>
                <a:spcPct val="0"/>
              </a:spcBef>
              <a:buNone/>
              <a:defRPr lang="en-US" sz="4400" b="0" kern="1200" baseline="0">
                <a:solidFill>
                  <a:srgbClr val="7030A0"/>
                </a:solidFill>
                <a:latin typeface="+mj-lt"/>
                <a:ea typeface="+mn-ea"/>
                <a:cs typeface="+mn-cs"/>
              </a:defRPr>
            </a:lvl1pPr>
          </a:lstStyle>
          <a:p>
            <a:pPr algn="ctr">
              <a:lnSpc>
                <a:spcPct val="100000"/>
              </a:lnSpc>
            </a:pPr>
            <a:r>
              <a:rPr lang="en-US" sz="4200" dirty="0">
                <a:solidFill>
                  <a:schemeClr val="bg1"/>
                </a:solidFill>
                <a:latin typeface="+mn-lt"/>
              </a:rPr>
              <a:t>Asking </a:t>
            </a:r>
            <a:r>
              <a:rPr lang="en-US" sz="4200">
                <a:solidFill>
                  <a:schemeClr val="bg1"/>
                </a:solidFill>
                <a:latin typeface="+mn-lt"/>
              </a:rPr>
              <a:t>Questions that </a:t>
            </a:r>
            <a:r>
              <a:rPr lang="en-US" sz="4200" b="1" dirty="0">
                <a:solidFill>
                  <a:srgbClr val="FFFFCC"/>
                </a:solidFill>
                <a:latin typeface="Lucida Handwriting" panose="03010101010101010101" pitchFamily="66" charset="77"/>
              </a:rPr>
              <a:t>Motivate</a:t>
            </a:r>
          </a:p>
        </p:txBody>
      </p:sp>
      <p:grpSp>
        <p:nvGrpSpPr>
          <p:cNvPr id="4" name="Group 3">
            <a:extLst>
              <a:ext uri="{FF2B5EF4-FFF2-40B4-BE49-F238E27FC236}">
                <a16:creationId xmlns:a16="http://schemas.microsoft.com/office/drawing/2014/main" id="{CCB468D7-3A30-E34D-9A8E-C362B2DB1FEA}"/>
              </a:ext>
            </a:extLst>
          </p:cNvPr>
          <p:cNvGrpSpPr/>
          <p:nvPr/>
        </p:nvGrpSpPr>
        <p:grpSpPr>
          <a:xfrm>
            <a:off x="609600" y="3210695"/>
            <a:ext cx="11132459" cy="3202685"/>
            <a:chOff x="864416" y="3729433"/>
            <a:chExt cx="11132459" cy="1399157"/>
          </a:xfrm>
        </p:grpSpPr>
        <p:sp>
          <p:nvSpPr>
            <p:cNvPr id="3" name="Rounded Rectangle 2">
              <a:extLst>
                <a:ext uri="{FF2B5EF4-FFF2-40B4-BE49-F238E27FC236}">
                  <a16:creationId xmlns:a16="http://schemas.microsoft.com/office/drawing/2014/main" id="{7C524290-4510-3941-969F-7B9414740AC9}"/>
                </a:ext>
              </a:extLst>
            </p:cNvPr>
            <p:cNvSpPr/>
            <p:nvPr/>
          </p:nvSpPr>
          <p:spPr>
            <a:xfrm>
              <a:off x="864416" y="3729433"/>
              <a:ext cx="11132459" cy="1399157"/>
            </a:xfrm>
            <a:prstGeom prst="roundRect">
              <a:avLst/>
            </a:prstGeom>
            <a:solidFill>
              <a:schemeClr val="accent4">
                <a:lumMod val="20000"/>
                <a:lumOff val="80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181FC0F-E255-4E42-82AA-5857D5878AE7}"/>
                </a:ext>
              </a:extLst>
            </p:cNvPr>
            <p:cNvSpPr txBox="1"/>
            <p:nvPr/>
          </p:nvSpPr>
          <p:spPr>
            <a:xfrm>
              <a:off x="1215215" y="3828846"/>
              <a:ext cx="10622001" cy="1297523"/>
            </a:xfrm>
            <a:prstGeom prst="rect">
              <a:avLst/>
            </a:prstGeom>
            <a:solidFill>
              <a:schemeClr val="accent4">
                <a:lumMod val="20000"/>
                <a:lumOff val="80000"/>
              </a:schemeClr>
            </a:solidFill>
          </p:spPr>
          <p:txBody>
            <a:bodyPr wrap="square" rtlCol="0">
              <a:spAutoFit/>
            </a:bodyPr>
            <a:lstStyle/>
            <a:p>
              <a:pPr marL="457200" indent="-457200">
                <a:lnSpc>
                  <a:spcPct val="90000"/>
                </a:lnSpc>
                <a:spcAft>
                  <a:spcPts val="1000"/>
                </a:spcAft>
                <a:buFont typeface="Arial" panose="020B0604020202020204" pitchFamily="34" charset="0"/>
                <a:buChar char="•"/>
              </a:pPr>
              <a:r>
                <a:rPr lang="en-US" sz="3000" dirty="0"/>
                <a:t>“What would it mean for you if you left now?</a:t>
              </a:r>
            </a:p>
            <a:p>
              <a:pPr marL="457200" indent="-457200">
                <a:lnSpc>
                  <a:spcPct val="90000"/>
                </a:lnSpc>
                <a:spcAft>
                  <a:spcPts val="1000"/>
                </a:spcAft>
                <a:buFont typeface="Arial" panose="020B0604020202020204" pitchFamily="34" charset="0"/>
                <a:buChar char="•"/>
              </a:pPr>
              <a:r>
                <a:rPr lang="en-US" sz="3000" dirty="0"/>
                <a:t>How would you feel if you didn’t finish what you started, if you didn’t accomplish what you came for?</a:t>
              </a:r>
            </a:p>
            <a:p>
              <a:pPr marL="457200" indent="-457200">
                <a:lnSpc>
                  <a:spcPct val="90000"/>
                </a:lnSpc>
                <a:spcAft>
                  <a:spcPts val="1000"/>
                </a:spcAft>
                <a:buFont typeface="Arial" panose="020B0604020202020204" pitchFamily="34" charset="0"/>
                <a:buChar char="•"/>
              </a:pPr>
              <a:r>
                <a:rPr lang="en-US" sz="3000" dirty="0"/>
                <a:t>What would you say to a friend who is in the same situation?</a:t>
              </a:r>
            </a:p>
            <a:p>
              <a:pPr marL="457200" indent="-457200">
                <a:lnSpc>
                  <a:spcPct val="90000"/>
                </a:lnSpc>
                <a:spcAft>
                  <a:spcPts val="1000"/>
                </a:spcAft>
                <a:buFont typeface="Arial" panose="020B0604020202020204" pitchFamily="34" charset="0"/>
                <a:buChar char="•"/>
              </a:pPr>
              <a:r>
                <a:rPr lang="en-US" sz="3000" dirty="0"/>
                <a:t>Imagine that you are 40. What advice would you older, wiser self say to you now?</a:t>
              </a:r>
            </a:p>
          </p:txBody>
        </p:sp>
      </p:grpSp>
      <p:grpSp>
        <p:nvGrpSpPr>
          <p:cNvPr id="29" name="Group 28">
            <a:extLst>
              <a:ext uri="{FF2B5EF4-FFF2-40B4-BE49-F238E27FC236}">
                <a16:creationId xmlns:a16="http://schemas.microsoft.com/office/drawing/2014/main" id="{39CF840E-7EFD-CD4C-B76F-2728C294F6EC}"/>
              </a:ext>
            </a:extLst>
          </p:cNvPr>
          <p:cNvGrpSpPr/>
          <p:nvPr/>
        </p:nvGrpSpPr>
        <p:grpSpPr>
          <a:xfrm>
            <a:off x="625493" y="1703617"/>
            <a:ext cx="11132459" cy="1399157"/>
            <a:chOff x="864416" y="3729433"/>
            <a:chExt cx="11132459" cy="1399157"/>
          </a:xfrm>
        </p:grpSpPr>
        <p:sp>
          <p:nvSpPr>
            <p:cNvPr id="30" name="Rounded Rectangle 29">
              <a:extLst>
                <a:ext uri="{FF2B5EF4-FFF2-40B4-BE49-F238E27FC236}">
                  <a16:creationId xmlns:a16="http://schemas.microsoft.com/office/drawing/2014/main" id="{ECAC5BB5-6F0A-804D-BFE9-1BC3C509E462}"/>
                </a:ext>
              </a:extLst>
            </p:cNvPr>
            <p:cNvSpPr/>
            <p:nvPr/>
          </p:nvSpPr>
          <p:spPr>
            <a:xfrm>
              <a:off x="864416" y="3729433"/>
              <a:ext cx="11132459" cy="1399157"/>
            </a:xfrm>
            <a:prstGeom prst="roundRect">
              <a:avLst/>
            </a:prstGeom>
            <a:solidFill>
              <a:srgbClr val="EADFFF"/>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DAC28ED-3450-7D4D-88D9-85FF7CCE8D62}"/>
                </a:ext>
              </a:extLst>
            </p:cNvPr>
            <p:cNvSpPr txBox="1"/>
            <p:nvPr/>
          </p:nvSpPr>
          <p:spPr>
            <a:xfrm>
              <a:off x="1215215" y="3828846"/>
              <a:ext cx="9761567" cy="523220"/>
            </a:xfrm>
            <a:prstGeom prst="rect">
              <a:avLst/>
            </a:prstGeom>
            <a:noFill/>
          </p:spPr>
          <p:txBody>
            <a:bodyPr wrap="square" rtlCol="0">
              <a:spAutoFit/>
            </a:bodyPr>
            <a:lstStyle/>
            <a:p>
              <a:pPr marL="457200" indent="-457200">
                <a:buClr>
                  <a:schemeClr val="tx1"/>
                </a:buClr>
                <a:buFont typeface="Arial" panose="020B0604020202020204" pitchFamily="34" charset="0"/>
                <a:buChar char="•"/>
              </a:pPr>
              <a:r>
                <a:rPr lang="en-US" sz="2800" b="1" dirty="0">
                  <a:solidFill>
                    <a:srgbClr val="7030A0"/>
                  </a:solidFill>
                  <a:latin typeface="Calibri Light" panose="020F0302020204030204" pitchFamily="34" charset="0"/>
                  <a:cs typeface="Calibri Light" panose="020F0302020204030204" pitchFamily="34" charset="0"/>
                </a:rPr>
                <a:t>Open-Ended:  </a:t>
              </a:r>
              <a:r>
                <a:rPr lang="en-US" sz="2800" b="1" dirty="0">
                  <a:latin typeface="Calibri Light" panose="020F0302020204030204" pitchFamily="34" charset="0"/>
                  <a:cs typeface="Calibri Light" panose="020F0302020204030204" pitchFamily="34" charset="0"/>
                </a:rPr>
                <a:t>Cannot be answered with one word or yes/no</a:t>
              </a:r>
              <a:endParaRPr lang="en-US" sz="2200" dirty="0">
                <a:latin typeface="Calibri Light" panose="020F0302020204030204" pitchFamily="34" charset="0"/>
                <a:cs typeface="Calibri Light" panose="020F0302020204030204" pitchFamily="34" charset="0"/>
              </a:endParaRPr>
            </a:p>
          </p:txBody>
        </p:sp>
      </p:grpSp>
      <p:sp>
        <p:nvSpPr>
          <p:cNvPr id="33" name="TextBox 32">
            <a:extLst>
              <a:ext uri="{FF2B5EF4-FFF2-40B4-BE49-F238E27FC236}">
                <a16:creationId xmlns:a16="http://schemas.microsoft.com/office/drawing/2014/main" id="{7A9D84BB-8AB0-1343-BB14-AFE55CA28E2F}"/>
              </a:ext>
            </a:extLst>
          </p:cNvPr>
          <p:cNvSpPr txBox="1"/>
          <p:nvPr/>
        </p:nvSpPr>
        <p:spPr>
          <a:xfrm>
            <a:off x="960398" y="2328637"/>
            <a:ext cx="9761567" cy="523220"/>
          </a:xfrm>
          <a:prstGeom prst="rect">
            <a:avLst/>
          </a:prstGeom>
          <a:noFill/>
        </p:spPr>
        <p:txBody>
          <a:bodyPr wrap="square" rtlCol="0">
            <a:spAutoFit/>
          </a:bodyPr>
          <a:lstStyle/>
          <a:p>
            <a:pPr marL="457200" indent="-457200">
              <a:buClr>
                <a:schemeClr val="tx1"/>
              </a:buClr>
              <a:buFont typeface="Arial" panose="020B0604020202020204" pitchFamily="34" charset="0"/>
              <a:buChar char="•"/>
            </a:pPr>
            <a:r>
              <a:rPr lang="en-US" sz="2800" b="1" dirty="0">
                <a:solidFill>
                  <a:srgbClr val="7030A0"/>
                </a:solidFill>
                <a:latin typeface="Calibri Light" panose="020F0302020204030204" pitchFamily="34" charset="0"/>
                <a:cs typeface="Calibri Light" panose="020F0302020204030204" pitchFamily="34" charset="0"/>
              </a:rPr>
              <a:t>Not Why: </a:t>
            </a:r>
            <a:r>
              <a:rPr lang="en-US" sz="2800" b="1" dirty="0">
                <a:latin typeface="Calibri Light" panose="020F0302020204030204" pitchFamily="34" charset="0"/>
                <a:cs typeface="Calibri Light" panose="020F0302020204030204" pitchFamily="34" charset="0"/>
              </a:rPr>
              <a:t>Requires justification, makes student defensive</a:t>
            </a:r>
            <a:endParaRPr lang="en-US" sz="2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7588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18AFC2-03C5-FE40-8734-019AF0DEADDD}"/>
              </a:ext>
            </a:extLst>
          </p:cNvPr>
          <p:cNvSpPr>
            <a:spLocks noGrp="1"/>
          </p:cNvSpPr>
          <p:nvPr>
            <p:ph idx="15"/>
          </p:nvPr>
        </p:nvSpPr>
        <p:spPr/>
        <p:txBody>
          <a:bodyPr/>
          <a:lstStyle/>
          <a:p>
            <a:endParaRPr lang="en-US"/>
          </a:p>
        </p:txBody>
      </p:sp>
      <p:sp>
        <p:nvSpPr>
          <p:cNvPr id="5" name="Title 4">
            <a:extLst>
              <a:ext uri="{FF2B5EF4-FFF2-40B4-BE49-F238E27FC236}">
                <a16:creationId xmlns:a16="http://schemas.microsoft.com/office/drawing/2014/main" id="{332E99B5-829F-3E48-BEB7-EAB2103428AC}"/>
              </a:ext>
            </a:extLst>
          </p:cNvPr>
          <p:cNvSpPr>
            <a:spLocks noGrp="1"/>
          </p:cNvSpPr>
          <p:nvPr>
            <p:ph type="title"/>
          </p:nvPr>
        </p:nvSpPr>
        <p:spPr/>
        <p:txBody>
          <a:bodyPr>
            <a:normAutofit fontScale="90000"/>
          </a:bodyPr>
          <a:lstStyle/>
          <a:p>
            <a:r>
              <a:rPr lang="en-US" b="1" dirty="0">
                <a:solidFill>
                  <a:srgbClr val="EADFFF"/>
                </a:solidFill>
                <a:latin typeface="NOTEWORTHY LIGHT" panose="02000400000000000000" pitchFamily="2" charset="77"/>
                <a:ea typeface="NOTEWORTHY LIGHT" panose="02000400000000000000" pitchFamily="2" charset="77"/>
                <a:cs typeface="Tahoma" panose="020B0604030504040204" pitchFamily="34" charset="0"/>
              </a:rPr>
              <a:t>SELF-CARE</a:t>
            </a:r>
          </a:p>
        </p:txBody>
      </p:sp>
      <p:sp>
        <p:nvSpPr>
          <p:cNvPr id="7" name="Slide Number Placeholder 6">
            <a:extLst>
              <a:ext uri="{FF2B5EF4-FFF2-40B4-BE49-F238E27FC236}">
                <a16:creationId xmlns:a16="http://schemas.microsoft.com/office/drawing/2014/main" id="{C7475CA6-0FE4-3040-8787-D42980A02189}"/>
              </a:ext>
            </a:extLst>
          </p:cNvPr>
          <p:cNvSpPr>
            <a:spLocks noGrp="1"/>
          </p:cNvSpPr>
          <p:nvPr>
            <p:ph type="sldNum" sz="quarter" idx="4"/>
          </p:nvPr>
        </p:nvSpPr>
        <p:spPr/>
        <p:txBody>
          <a:bodyPr/>
          <a:lstStyle/>
          <a:p>
            <a:fld id="{4997E989-D798-4C62-8E93-3D2D613C2488}" type="slidenum">
              <a:rPr lang="en-US" smtClean="0"/>
              <a:pPr/>
              <a:t>23</a:t>
            </a:fld>
            <a:endParaRPr lang="en-US"/>
          </a:p>
        </p:txBody>
      </p:sp>
      <p:pic>
        <p:nvPicPr>
          <p:cNvPr id="1026" name="Picture 2" descr="Black Speak Kindly To Yourself Remember You Are Listening Phrase Svg Art  Word SVG file and Png Image Free Download">
            <a:extLst>
              <a:ext uri="{FF2B5EF4-FFF2-40B4-BE49-F238E27FC236}">
                <a16:creationId xmlns:a16="http://schemas.microsoft.com/office/drawing/2014/main" id="{B489C886-0F2D-A242-97FF-A193320DA0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27" b="10022"/>
          <a:stretch/>
        </p:blipFill>
        <p:spPr bwMode="auto">
          <a:xfrm>
            <a:off x="5072297" y="339407"/>
            <a:ext cx="6858000" cy="56407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ord of the week - frustrating! - Mum On A Mission For A Better Life">
            <a:extLst>
              <a:ext uri="{FF2B5EF4-FFF2-40B4-BE49-F238E27FC236}">
                <a16:creationId xmlns:a16="http://schemas.microsoft.com/office/drawing/2014/main" id="{870B2511-2E75-C74D-A4C1-FFF1EA3AF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790" y="1952172"/>
            <a:ext cx="3535652" cy="353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856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088C8"/>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A2BB867-441F-4642-965B-1DCAA2B31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41" y="441702"/>
            <a:ext cx="11906517" cy="59745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FE526585-6B05-9344-B295-FA8A17D74E42}"/>
              </a:ext>
            </a:extLst>
          </p:cNvPr>
          <p:cNvSpPr>
            <a:spLocks noGrp="1"/>
          </p:cNvSpPr>
          <p:nvPr>
            <p:ph idx="1"/>
          </p:nvPr>
        </p:nvSpPr>
        <p:spPr>
          <a:xfrm>
            <a:off x="335280" y="737617"/>
            <a:ext cx="10972800" cy="4602163"/>
          </a:xfrm>
        </p:spPr>
        <p:txBody>
          <a:bodyPr anchor="ctr">
            <a:normAutofit/>
          </a:bodyPr>
          <a:lstStyle/>
          <a:p>
            <a:pPr marL="0" indent="0" algn="ctr">
              <a:buNone/>
            </a:pPr>
            <a:r>
              <a:rPr lang="en-US" sz="4400" i="1" dirty="0">
                <a:solidFill>
                  <a:srgbClr val="7030A0"/>
                </a:solidFill>
              </a:rPr>
              <a:t>Thank you.</a:t>
            </a:r>
          </a:p>
          <a:p>
            <a:pPr marL="0" indent="0" algn="ctr">
              <a:buNone/>
            </a:pPr>
            <a:r>
              <a:rPr lang="en-US" sz="4400" i="1" dirty="0">
                <a:solidFill>
                  <a:srgbClr val="7030A0"/>
                </a:solidFill>
              </a:rPr>
              <a:t>I hope this was helpful.</a:t>
            </a:r>
          </a:p>
        </p:txBody>
      </p:sp>
    </p:spTree>
    <p:extLst>
      <p:ext uri="{BB962C8B-B14F-4D97-AF65-F5344CB8AC3E}">
        <p14:creationId xmlns:p14="http://schemas.microsoft.com/office/powerpoint/2010/main" val="50554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6" name="Image"/>
          <p:cNvGraphicFramePr/>
          <p:nvPr>
            <p:extLst>
              <p:ext uri="{D42A27DB-BD31-4B8C-83A1-F6EECF244321}">
                <p14:modId xmlns:p14="http://schemas.microsoft.com/office/powerpoint/2010/main" val="3718636628"/>
              </p:ext>
            </p:extLst>
          </p:nvPr>
        </p:nvGraphicFramePr>
        <p:xfrm>
          <a:off x="165100" y="157165"/>
          <a:ext cx="4019442" cy="1857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A2821A69-286E-0646-9BC6-46781A0A22D6}"/>
              </a:ext>
            </a:extLst>
          </p:cNvPr>
          <p:cNvGrpSpPr/>
          <p:nvPr/>
        </p:nvGrpSpPr>
        <p:grpSpPr>
          <a:xfrm>
            <a:off x="3956938" y="166043"/>
            <a:ext cx="7435849" cy="1837944"/>
            <a:chOff x="4598988" y="157163"/>
            <a:chExt cx="7435849" cy="2560560"/>
          </a:xfrm>
        </p:grpSpPr>
        <p:sp>
          <p:nvSpPr>
            <p:cNvPr id="2" name="Rectangle 1"/>
            <p:cNvSpPr/>
            <p:nvPr/>
          </p:nvSpPr>
          <p:spPr>
            <a:xfrm>
              <a:off x="4598988" y="157163"/>
              <a:ext cx="7435849" cy="2560560"/>
            </a:xfrm>
            <a:prstGeom prst="rect">
              <a:avLst/>
            </a:prstGeom>
            <a:solidFill>
              <a:srgbClr val="8B49A5"/>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9" name="Title"/>
            <p:cNvSpPr>
              <a:spLocks noChangeArrowheads="1"/>
            </p:cNvSpPr>
            <p:nvPr/>
          </p:nvSpPr>
          <p:spPr bwMode="auto">
            <a:xfrm>
              <a:off x="5963047" y="923743"/>
              <a:ext cx="47077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0" b="1" i="0" u="none" strike="noStrike" cap="none" normalizeH="0" baseline="0" dirty="0">
                  <a:ln>
                    <a:noFill/>
                  </a:ln>
                  <a:solidFill>
                    <a:schemeClr val="bg1"/>
                  </a:solidFill>
                  <a:effectLst/>
                  <a:latin typeface="+mj-lt"/>
                </a:rPr>
                <a:t>Poll Question 1</a:t>
              </a:r>
              <a:endParaRPr kumimoji="0" lang="en-US" altLang="en-US" sz="6000" b="0" i="0" u="none" strike="noStrike" cap="none" normalizeH="0" baseline="0" dirty="0">
                <a:ln>
                  <a:noFill/>
                </a:ln>
                <a:solidFill>
                  <a:schemeClr val="bg1"/>
                </a:solidFill>
                <a:effectLst/>
                <a:latin typeface="+mj-lt"/>
              </a:endParaRPr>
            </a:p>
          </p:txBody>
        </p:sp>
      </p:grpSp>
      <p:sp>
        <p:nvSpPr>
          <p:cNvPr id="3219" name="Text 1"/>
          <p:cNvSpPr txBox="1"/>
          <p:nvPr/>
        </p:nvSpPr>
        <p:spPr>
          <a:xfrm>
            <a:off x="733036" y="2306098"/>
            <a:ext cx="10795861" cy="1077218"/>
          </a:xfrm>
          <a:prstGeom prst="rect">
            <a:avLst/>
          </a:prstGeom>
          <a:noFill/>
        </p:spPr>
        <p:txBody>
          <a:bodyPr wrap="square" rtlCol="0">
            <a:spAutoFit/>
          </a:bodyPr>
          <a:lstStyle/>
          <a:p>
            <a:pPr algn="ctr"/>
            <a:r>
              <a:rPr lang="en-US" sz="3200" b="1" dirty="0">
                <a:solidFill>
                  <a:srgbClr val="7030A0"/>
                </a:solidFill>
              </a:rPr>
              <a:t>During the past month, how frustrated you have been feeling </a:t>
            </a:r>
            <a:r>
              <a:rPr lang="en-US" sz="3200" b="1" u="sng" dirty="0">
                <a:solidFill>
                  <a:srgbClr val="7030A0"/>
                </a:solidFill>
              </a:rPr>
              <a:t>about things in general</a:t>
            </a:r>
            <a:r>
              <a:rPr lang="en-US" sz="3200" b="1" dirty="0">
                <a:solidFill>
                  <a:srgbClr val="7030A0"/>
                </a:solidFill>
              </a:rPr>
              <a:t>?</a:t>
            </a:r>
          </a:p>
        </p:txBody>
      </p:sp>
      <p:sp>
        <p:nvSpPr>
          <p:cNvPr id="9" name="Slide Number Placeholder 4">
            <a:extLst>
              <a:ext uri="{FF2B5EF4-FFF2-40B4-BE49-F238E27FC236}">
                <a16:creationId xmlns:a16="http://schemas.microsoft.com/office/drawing/2014/main" id="{FD1FE6C7-7058-4911-9E56-BB03D69BCA19}"/>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3</a:t>
            </a:fld>
            <a:endParaRPr lang="en-US" dirty="0"/>
          </a:p>
        </p:txBody>
      </p:sp>
      <p:sp>
        <p:nvSpPr>
          <p:cNvPr id="11" name="Left  Corner Accent">
            <a:extLst>
              <a:ext uri="{FF2B5EF4-FFF2-40B4-BE49-F238E27FC236}">
                <a16:creationId xmlns:a16="http://schemas.microsoft.com/office/drawing/2014/main" id="{9C3EE12F-F375-46EF-A10D-EF58A498C325}"/>
              </a:ext>
            </a:extLst>
          </p:cNvPr>
          <p:cNvSpPr>
            <a:spLocks/>
          </p:cNvSpPr>
          <p:nvPr/>
        </p:nvSpPr>
        <p:spPr bwMode="auto">
          <a:xfrm>
            <a:off x="212129" y="158960"/>
            <a:ext cx="633413" cy="633413"/>
          </a:xfrm>
          <a:custGeom>
            <a:avLst/>
            <a:gdLst>
              <a:gd name="T0" fmla="*/ 0 w 799"/>
              <a:gd name="T1" fmla="*/ 799 h 799"/>
              <a:gd name="T2" fmla="*/ 0 w 799"/>
              <a:gd name="T3" fmla="*/ 0 h 799"/>
              <a:gd name="T4" fmla="*/ 799 w 799"/>
              <a:gd name="T5" fmla="*/ 0 h 799"/>
            </a:gdLst>
            <a:ahLst/>
            <a:cxnLst>
              <a:cxn ang="0">
                <a:pos x="T0" y="T1"/>
              </a:cxn>
              <a:cxn ang="0">
                <a:pos x="T2" y="T3"/>
              </a:cxn>
              <a:cxn ang="0">
                <a:pos x="T4" y="T5"/>
              </a:cxn>
            </a:cxnLst>
            <a:rect l="0" t="0" r="r" b="b"/>
            <a:pathLst>
              <a:path w="799" h="799">
                <a:moveTo>
                  <a:pt x="0" y="799"/>
                </a:moveTo>
                <a:lnTo>
                  <a:pt x="0" y="0"/>
                </a:lnTo>
                <a:lnTo>
                  <a:pt x="799" y="0"/>
                </a:lnTo>
              </a:path>
            </a:pathLst>
          </a:custGeom>
          <a:solidFill>
            <a:srgbClr val="7030A0"/>
          </a:solidFill>
          <a:ln w="95250">
            <a:solidFill>
              <a:srgbClr val="7030A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ight  Corner Accent">
            <a:extLst>
              <a:ext uri="{FF2B5EF4-FFF2-40B4-BE49-F238E27FC236}">
                <a16:creationId xmlns:a16="http://schemas.microsoft.com/office/drawing/2014/main" id="{3B65BEC5-EB8F-41BE-A007-B8C6C0147C6A}"/>
              </a:ext>
            </a:extLst>
          </p:cNvPr>
          <p:cNvSpPr>
            <a:spLocks/>
          </p:cNvSpPr>
          <p:nvPr/>
        </p:nvSpPr>
        <p:spPr bwMode="auto">
          <a:xfrm>
            <a:off x="11353800" y="6039642"/>
            <a:ext cx="633413" cy="633413"/>
          </a:xfrm>
          <a:custGeom>
            <a:avLst/>
            <a:gdLst>
              <a:gd name="T0" fmla="*/ 799 w 799"/>
              <a:gd name="T1" fmla="*/ 0 h 799"/>
              <a:gd name="T2" fmla="*/ 799 w 799"/>
              <a:gd name="T3" fmla="*/ 799 h 799"/>
              <a:gd name="T4" fmla="*/ 0 w 799"/>
              <a:gd name="T5" fmla="*/ 799 h 799"/>
            </a:gdLst>
            <a:ahLst/>
            <a:cxnLst>
              <a:cxn ang="0">
                <a:pos x="T0" y="T1"/>
              </a:cxn>
              <a:cxn ang="0">
                <a:pos x="T2" y="T3"/>
              </a:cxn>
              <a:cxn ang="0">
                <a:pos x="T4" y="T5"/>
              </a:cxn>
            </a:cxnLst>
            <a:rect l="0" t="0" r="r" b="b"/>
            <a:pathLst>
              <a:path w="799" h="799">
                <a:moveTo>
                  <a:pt x="799" y="0"/>
                </a:moveTo>
                <a:lnTo>
                  <a:pt x="799" y="799"/>
                </a:lnTo>
                <a:lnTo>
                  <a:pt x="0" y="799"/>
                </a:lnTo>
              </a:path>
            </a:pathLst>
          </a:custGeom>
          <a:noFill/>
          <a:ln w="95250">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 1">
            <a:extLst>
              <a:ext uri="{FF2B5EF4-FFF2-40B4-BE49-F238E27FC236}">
                <a16:creationId xmlns:a16="http://schemas.microsoft.com/office/drawing/2014/main" id="{23A64539-83DB-234C-8710-7011BDC8149C}"/>
              </a:ext>
            </a:extLst>
          </p:cNvPr>
          <p:cNvSpPr txBox="1"/>
          <p:nvPr/>
        </p:nvSpPr>
        <p:spPr>
          <a:xfrm>
            <a:off x="3060189" y="3570060"/>
            <a:ext cx="4984626" cy="3190617"/>
          </a:xfrm>
          <a:prstGeom prst="rect">
            <a:avLst/>
          </a:prstGeom>
          <a:noFill/>
        </p:spPr>
        <p:txBody>
          <a:bodyPr wrap="square" rtlCol="0">
            <a:spAutoFit/>
          </a:bodyPr>
          <a:lstStyle/>
          <a:p>
            <a:pPr>
              <a:spcAft>
                <a:spcPts val="400"/>
              </a:spcAft>
            </a:pPr>
            <a:r>
              <a:rPr lang="en-US" sz="3200" b="1" dirty="0">
                <a:solidFill>
                  <a:srgbClr val="7030A0"/>
                </a:solidFill>
                <a:latin typeface="+mj-lt"/>
              </a:rPr>
              <a:t>1 = Not at all Frustrated</a:t>
            </a:r>
          </a:p>
          <a:p>
            <a:pPr>
              <a:spcAft>
                <a:spcPts val="400"/>
              </a:spcAft>
            </a:pPr>
            <a:r>
              <a:rPr lang="en-US" sz="3200" b="1" dirty="0">
                <a:solidFill>
                  <a:srgbClr val="7030A0"/>
                </a:solidFill>
                <a:latin typeface="+mj-lt"/>
              </a:rPr>
              <a:t>2 = A Little Frustrated </a:t>
            </a:r>
          </a:p>
          <a:p>
            <a:pPr>
              <a:spcAft>
                <a:spcPts val="400"/>
              </a:spcAft>
            </a:pPr>
            <a:r>
              <a:rPr lang="en-US" sz="3200" b="1" dirty="0">
                <a:solidFill>
                  <a:srgbClr val="7030A0"/>
                </a:solidFill>
                <a:latin typeface="+mj-lt"/>
              </a:rPr>
              <a:t>3 = Somewhat Frustrated </a:t>
            </a:r>
          </a:p>
          <a:p>
            <a:pPr>
              <a:spcAft>
                <a:spcPts val="400"/>
              </a:spcAft>
            </a:pPr>
            <a:r>
              <a:rPr lang="en-US" sz="3200" b="1" dirty="0">
                <a:solidFill>
                  <a:srgbClr val="7030A0"/>
                </a:solidFill>
                <a:latin typeface="+mj-lt"/>
              </a:rPr>
              <a:t>4 = Very Frustrated </a:t>
            </a:r>
          </a:p>
          <a:p>
            <a:r>
              <a:rPr lang="en-US" sz="3200" b="1" dirty="0">
                <a:solidFill>
                  <a:srgbClr val="7030A0"/>
                </a:solidFill>
                <a:latin typeface="+mj-lt"/>
              </a:rPr>
              <a:t>5 = Extremely Frustrated</a:t>
            </a:r>
          </a:p>
          <a:p>
            <a:endParaRPr lang="en-US" sz="2800" b="1" dirty="0">
              <a:solidFill>
                <a:srgbClr val="7030A0"/>
              </a:solidFill>
              <a:latin typeface="+mj-lt"/>
            </a:endParaRPr>
          </a:p>
        </p:txBody>
      </p:sp>
      <p:sp>
        <p:nvSpPr>
          <p:cNvPr id="7" name="Rectangle 6">
            <a:extLst>
              <a:ext uri="{FF2B5EF4-FFF2-40B4-BE49-F238E27FC236}">
                <a16:creationId xmlns:a16="http://schemas.microsoft.com/office/drawing/2014/main" id="{5C314481-63E2-694F-9C3A-5349D12956D1}"/>
              </a:ext>
            </a:extLst>
          </p:cNvPr>
          <p:cNvSpPr/>
          <p:nvPr/>
        </p:nvSpPr>
        <p:spPr>
          <a:xfrm>
            <a:off x="7395289" y="3685427"/>
            <a:ext cx="697627" cy="2867773"/>
          </a:xfrm>
          <a:prstGeom prst="rect">
            <a:avLst/>
          </a:prstGeom>
        </p:spPr>
        <p:txBody>
          <a:bodyPr wrap="none">
            <a:spAutoFit/>
          </a:bodyPr>
          <a:lstStyle/>
          <a:p>
            <a:pPr>
              <a:lnSpc>
                <a:spcPct val="90000"/>
              </a:lnSpc>
            </a:pPr>
            <a:r>
              <a:rPr lang="en-US" sz="4000" b="1" dirty="0">
                <a:solidFill>
                  <a:srgbClr val="7030A0"/>
                </a:solidFill>
              </a:rPr>
              <a:t>🙂</a:t>
            </a:r>
          </a:p>
          <a:p>
            <a:pPr>
              <a:lnSpc>
                <a:spcPct val="90000"/>
              </a:lnSpc>
            </a:pPr>
            <a:r>
              <a:rPr lang="en-US" sz="4000" b="1" dirty="0">
                <a:solidFill>
                  <a:srgbClr val="7030A0"/>
                </a:solidFill>
              </a:rPr>
              <a:t>😕</a:t>
            </a:r>
          </a:p>
          <a:p>
            <a:pPr>
              <a:lnSpc>
                <a:spcPct val="90000"/>
              </a:lnSpc>
            </a:pPr>
            <a:r>
              <a:rPr lang="en-US" sz="4000" b="1" dirty="0">
                <a:solidFill>
                  <a:srgbClr val="7030A0"/>
                </a:solidFill>
              </a:rPr>
              <a:t>☹️</a:t>
            </a:r>
          </a:p>
          <a:p>
            <a:pPr>
              <a:lnSpc>
                <a:spcPct val="90000"/>
              </a:lnSpc>
            </a:pPr>
            <a:r>
              <a:rPr lang="en-US" sz="4000" b="1" dirty="0">
                <a:solidFill>
                  <a:srgbClr val="7030A0"/>
                </a:solidFill>
              </a:rPr>
              <a:t>😡</a:t>
            </a:r>
          </a:p>
          <a:p>
            <a:pPr>
              <a:lnSpc>
                <a:spcPct val="90000"/>
              </a:lnSpc>
            </a:pPr>
            <a:r>
              <a:rPr lang="en-US" sz="4000" b="1" dirty="0">
                <a:solidFill>
                  <a:srgbClr val="7030A0"/>
                </a:solidFill>
              </a:rPr>
              <a:t>🤬</a:t>
            </a:r>
          </a:p>
        </p:txBody>
      </p:sp>
    </p:spTree>
    <p:extLst>
      <p:ext uri="{BB962C8B-B14F-4D97-AF65-F5344CB8AC3E}">
        <p14:creationId xmlns:p14="http://schemas.microsoft.com/office/powerpoint/2010/main" val="15065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6" name="Image"/>
          <p:cNvGraphicFramePr/>
          <p:nvPr/>
        </p:nvGraphicFramePr>
        <p:xfrm>
          <a:off x="165100" y="157165"/>
          <a:ext cx="4019442" cy="1857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A2821A69-286E-0646-9BC6-46781A0A22D6}"/>
              </a:ext>
            </a:extLst>
          </p:cNvPr>
          <p:cNvGrpSpPr/>
          <p:nvPr/>
        </p:nvGrpSpPr>
        <p:grpSpPr>
          <a:xfrm>
            <a:off x="3956938" y="166043"/>
            <a:ext cx="7435849" cy="1837944"/>
            <a:chOff x="4598988" y="157163"/>
            <a:chExt cx="7435849" cy="2560560"/>
          </a:xfrm>
        </p:grpSpPr>
        <p:sp>
          <p:nvSpPr>
            <p:cNvPr id="2" name="Rectangle 1"/>
            <p:cNvSpPr/>
            <p:nvPr/>
          </p:nvSpPr>
          <p:spPr>
            <a:xfrm>
              <a:off x="4598988" y="157163"/>
              <a:ext cx="7435849" cy="2560560"/>
            </a:xfrm>
            <a:prstGeom prst="rect">
              <a:avLst/>
            </a:prstGeom>
            <a:solidFill>
              <a:srgbClr val="8B49A5"/>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9" name="Title"/>
            <p:cNvSpPr>
              <a:spLocks noChangeArrowheads="1"/>
            </p:cNvSpPr>
            <p:nvPr/>
          </p:nvSpPr>
          <p:spPr bwMode="auto">
            <a:xfrm>
              <a:off x="5963047" y="923743"/>
              <a:ext cx="4707730" cy="128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0" b="1" i="0" u="none" strike="noStrike" cap="none" normalizeH="0" baseline="0" dirty="0">
                  <a:ln>
                    <a:noFill/>
                  </a:ln>
                  <a:solidFill>
                    <a:schemeClr val="bg1"/>
                  </a:solidFill>
                  <a:effectLst/>
                  <a:latin typeface="+mj-lt"/>
                </a:rPr>
                <a:t>Poll Question 2</a:t>
              </a:r>
              <a:endParaRPr kumimoji="0" lang="en-US" altLang="en-US" sz="6000" b="0" i="0" u="none" strike="noStrike" cap="none" normalizeH="0" baseline="0" dirty="0">
                <a:ln>
                  <a:noFill/>
                </a:ln>
                <a:solidFill>
                  <a:schemeClr val="bg1"/>
                </a:solidFill>
                <a:effectLst/>
                <a:latin typeface="+mj-lt"/>
              </a:endParaRPr>
            </a:p>
          </p:txBody>
        </p:sp>
      </p:grpSp>
      <p:sp>
        <p:nvSpPr>
          <p:cNvPr id="3219" name="Text 1"/>
          <p:cNvSpPr txBox="1"/>
          <p:nvPr/>
        </p:nvSpPr>
        <p:spPr>
          <a:xfrm>
            <a:off x="212130" y="2306098"/>
            <a:ext cx="11316768" cy="1077218"/>
          </a:xfrm>
          <a:prstGeom prst="rect">
            <a:avLst/>
          </a:prstGeom>
          <a:noFill/>
        </p:spPr>
        <p:txBody>
          <a:bodyPr wrap="square" rtlCol="0">
            <a:spAutoFit/>
          </a:bodyPr>
          <a:lstStyle/>
          <a:p>
            <a:pPr algn="ctr"/>
            <a:r>
              <a:rPr lang="en-US" sz="3200" b="1" dirty="0">
                <a:solidFill>
                  <a:srgbClr val="7030A0"/>
                </a:solidFill>
              </a:rPr>
              <a:t>During the past month, how frustrated you have been feeling </a:t>
            </a:r>
            <a:r>
              <a:rPr lang="en-US" sz="3200" b="1" u="sng" dirty="0">
                <a:solidFill>
                  <a:srgbClr val="7030A0"/>
                </a:solidFill>
              </a:rPr>
              <a:t>about working with students/trainees</a:t>
            </a:r>
            <a:r>
              <a:rPr lang="en-US" sz="3200" b="1" dirty="0">
                <a:solidFill>
                  <a:srgbClr val="7030A0"/>
                </a:solidFill>
              </a:rPr>
              <a:t>?</a:t>
            </a:r>
          </a:p>
        </p:txBody>
      </p:sp>
      <p:sp>
        <p:nvSpPr>
          <p:cNvPr id="9" name="Slide Number Placeholder 4">
            <a:extLst>
              <a:ext uri="{FF2B5EF4-FFF2-40B4-BE49-F238E27FC236}">
                <a16:creationId xmlns:a16="http://schemas.microsoft.com/office/drawing/2014/main" id="{FD1FE6C7-7058-4911-9E56-BB03D69BCA19}"/>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4</a:t>
            </a:fld>
            <a:endParaRPr lang="en-US" dirty="0"/>
          </a:p>
        </p:txBody>
      </p:sp>
      <p:sp>
        <p:nvSpPr>
          <p:cNvPr id="11" name="Left  Corner Accent">
            <a:extLst>
              <a:ext uri="{FF2B5EF4-FFF2-40B4-BE49-F238E27FC236}">
                <a16:creationId xmlns:a16="http://schemas.microsoft.com/office/drawing/2014/main" id="{9C3EE12F-F375-46EF-A10D-EF58A498C325}"/>
              </a:ext>
            </a:extLst>
          </p:cNvPr>
          <p:cNvSpPr>
            <a:spLocks/>
          </p:cNvSpPr>
          <p:nvPr/>
        </p:nvSpPr>
        <p:spPr bwMode="auto">
          <a:xfrm>
            <a:off x="212129" y="158960"/>
            <a:ext cx="633413" cy="633413"/>
          </a:xfrm>
          <a:custGeom>
            <a:avLst/>
            <a:gdLst>
              <a:gd name="T0" fmla="*/ 0 w 799"/>
              <a:gd name="T1" fmla="*/ 799 h 799"/>
              <a:gd name="T2" fmla="*/ 0 w 799"/>
              <a:gd name="T3" fmla="*/ 0 h 799"/>
              <a:gd name="T4" fmla="*/ 799 w 799"/>
              <a:gd name="T5" fmla="*/ 0 h 799"/>
            </a:gdLst>
            <a:ahLst/>
            <a:cxnLst>
              <a:cxn ang="0">
                <a:pos x="T0" y="T1"/>
              </a:cxn>
              <a:cxn ang="0">
                <a:pos x="T2" y="T3"/>
              </a:cxn>
              <a:cxn ang="0">
                <a:pos x="T4" y="T5"/>
              </a:cxn>
            </a:cxnLst>
            <a:rect l="0" t="0" r="r" b="b"/>
            <a:pathLst>
              <a:path w="799" h="799">
                <a:moveTo>
                  <a:pt x="0" y="799"/>
                </a:moveTo>
                <a:lnTo>
                  <a:pt x="0" y="0"/>
                </a:lnTo>
                <a:lnTo>
                  <a:pt x="799" y="0"/>
                </a:lnTo>
              </a:path>
            </a:pathLst>
          </a:custGeom>
          <a:solidFill>
            <a:srgbClr val="7030A0"/>
          </a:solidFill>
          <a:ln w="95250">
            <a:solidFill>
              <a:srgbClr val="7030A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ight  Corner Accent">
            <a:extLst>
              <a:ext uri="{FF2B5EF4-FFF2-40B4-BE49-F238E27FC236}">
                <a16:creationId xmlns:a16="http://schemas.microsoft.com/office/drawing/2014/main" id="{3B65BEC5-EB8F-41BE-A007-B8C6C0147C6A}"/>
              </a:ext>
            </a:extLst>
          </p:cNvPr>
          <p:cNvSpPr>
            <a:spLocks/>
          </p:cNvSpPr>
          <p:nvPr/>
        </p:nvSpPr>
        <p:spPr bwMode="auto">
          <a:xfrm>
            <a:off x="11353800" y="6039642"/>
            <a:ext cx="633413" cy="633413"/>
          </a:xfrm>
          <a:custGeom>
            <a:avLst/>
            <a:gdLst>
              <a:gd name="T0" fmla="*/ 799 w 799"/>
              <a:gd name="T1" fmla="*/ 0 h 799"/>
              <a:gd name="T2" fmla="*/ 799 w 799"/>
              <a:gd name="T3" fmla="*/ 799 h 799"/>
              <a:gd name="T4" fmla="*/ 0 w 799"/>
              <a:gd name="T5" fmla="*/ 799 h 799"/>
            </a:gdLst>
            <a:ahLst/>
            <a:cxnLst>
              <a:cxn ang="0">
                <a:pos x="T0" y="T1"/>
              </a:cxn>
              <a:cxn ang="0">
                <a:pos x="T2" y="T3"/>
              </a:cxn>
              <a:cxn ang="0">
                <a:pos x="T4" y="T5"/>
              </a:cxn>
            </a:cxnLst>
            <a:rect l="0" t="0" r="r" b="b"/>
            <a:pathLst>
              <a:path w="799" h="799">
                <a:moveTo>
                  <a:pt x="799" y="0"/>
                </a:moveTo>
                <a:lnTo>
                  <a:pt x="799" y="799"/>
                </a:lnTo>
                <a:lnTo>
                  <a:pt x="0" y="799"/>
                </a:lnTo>
              </a:path>
            </a:pathLst>
          </a:custGeom>
          <a:noFill/>
          <a:ln w="95250">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 1">
            <a:extLst>
              <a:ext uri="{FF2B5EF4-FFF2-40B4-BE49-F238E27FC236}">
                <a16:creationId xmlns:a16="http://schemas.microsoft.com/office/drawing/2014/main" id="{23A64539-83DB-234C-8710-7011BDC8149C}"/>
              </a:ext>
            </a:extLst>
          </p:cNvPr>
          <p:cNvSpPr txBox="1"/>
          <p:nvPr/>
        </p:nvSpPr>
        <p:spPr>
          <a:xfrm>
            <a:off x="3060189" y="3570060"/>
            <a:ext cx="4984626" cy="3190617"/>
          </a:xfrm>
          <a:prstGeom prst="rect">
            <a:avLst/>
          </a:prstGeom>
          <a:noFill/>
        </p:spPr>
        <p:txBody>
          <a:bodyPr wrap="square" rtlCol="0">
            <a:spAutoFit/>
          </a:bodyPr>
          <a:lstStyle/>
          <a:p>
            <a:pPr>
              <a:spcAft>
                <a:spcPts val="400"/>
              </a:spcAft>
            </a:pPr>
            <a:r>
              <a:rPr lang="en-US" sz="3200" b="1" dirty="0">
                <a:solidFill>
                  <a:srgbClr val="7030A0"/>
                </a:solidFill>
                <a:latin typeface="+mj-lt"/>
              </a:rPr>
              <a:t>1 = Not at all Frustrated</a:t>
            </a:r>
          </a:p>
          <a:p>
            <a:pPr>
              <a:spcAft>
                <a:spcPts val="400"/>
              </a:spcAft>
            </a:pPr>
            <a:r>
              <a:rPr lang="en-US" sz="3200" b="1" dirty="0">
                <a:solidFill>
                  <a:srgbClr val="7030A0"/>
                </a:solidFill>
                <a:latin typeface="+mj-lt"/>
              </a:rPr>
              <a:t>2 = A Little Frustrated </a:t>
            </a:r>
          </a:p>
          <a:p>
            <a:pPr>
              <a:spcAft>
                <a:spcPts val="400"/>
              </a:spcAft>
            </a:pPr>
            <a:r>
              <a:rPr lang="en-US" sz="3200" b="1" dirty="0">
                <a:solidFill>
                  <a:srgbClr val="7030A0"/>
                </a:solidFill>
                <a:latin typeface="+mj-lt"/>
              </a:rPr>
              <a:t>3 = Somewhat Frustrated </a:t>
            </a:r>
          </a:p>
          <a:p>
            <a:pPr>
              <a:spcAft>
                <a:spcPts val="400"/>
              </a:spcAft>
            </a:pPr>
            <a:r>
              <a:rPr lang="en-US" sz="3200" b="1" dirty="0">
                <a:solidFill>
                  <a:srgbClr val="7030A0"/>
                </a:solidFill>
                <a:latin typeface="+mj-lt"/>
              </a:rPr>
              <a:t>4 = Very Frustrated </a:t>
            </a:r>
          </a:p>
          <a:p>
            <a:r>
              <a:rPr lang="en-US" sz="3200" b="1" dirty="0">
                <a:solidFill>
                  <a:srgbClr val="7030A0"/>
                </a:solidFill>
                <a:latin typeface="+mj-lt"/>
              </a:rPr>
              <a:t>5 = Extremely Frustrated</a:t>
            </a:r>
          </a:p>
          <a:p>
            <a:endParaRPr lang="en-US" sz="2800" b="1" dirty="0">
              <a:solidFill>
                <a:srgbClr val="7030A0"/>
              </a:solidFill>
              <a:latin typeface="+mj-lt"/>
            </a:endParaRPr>
          </a:p>
        </p:txBody>
      </p:sp>
      <p:sp>
        <p:nvSpPr>
          <p:cNvPr id="7" name="Rectangle 6">
            <a:extLst>
              <a:ext uri="{FF2B5EF4-FFF2-40B4-BE49-F238E27FC236}">
                <a16:creationId xmlns:a16="http://schemas.microsoft.com/office/drawing/2014/main" id="{5C314481-63E2-694F-9C3A-5349D12956D1}"/>
              </a:ext>
            </a:extLst>
          </p:cNvPr>
          <p:cNvSpPr/>
          <p:nvPr/>
        </p:nvSpPr>
        <p:spPr>
          <a:xfrm>
            <a:off x="7395289" y="3685427"/>
            <a:ext cx="697627" cy="2867773"/>
          </a:xfrm>
          <a:prstGeom prst="rect">
            <a:avLst/>
          </a:prstGeom>
        </p:spPr>
        <p:txBody>
          <a:bodyPr wrap="none">
            <a:spAutoFit/>
          </a:bodyPr>
          <a:lstStyle/>
          <a:p>
            <a:pPr>
              <a:lnSpc>
                <a:spcPct val="90000"/>
              </a:lnSpc>
            </a:pPr>
            <a:r>
              <a:rPr lang="en-US" sz="4000" b="1" dirty="0">
                <a:solidFill>
                  <a:srgbClr val="7030A0"/>
                </a:solidFill>
              </a:rPr>
              <a:t>🙂</a:t>
            </a:r>
          </a:p>
          <a:p>
            <a:pPr>
              <a:lnSpc>
                <a:spcPct val="90000"/>
              </a:lnSpc>
            </a:pPr>
            <a:r>
              <a:rPr lang="en-US" sz="4000" b="1" dirty="0">
                <a:solidFill>
                  <a:srgbClr val="7030A0"/>
                </a:solidFill>
              </a:rPr>
              <a:t>😕</a:t>
            </a:r>
          </a:p>
          <a:p>
            <a:pPr>
              <a:lnSpc>
                <a:spcPct val="90000"/>
              </a:lnSpc>
            </a:pPr>
            <a:r>
              <a:rPr lang="en-US" sz="4000" b="1" dirty="0">
                <a:solidFill>
                  <a:srgbClr val="7030A0"/>
                </a:solidFill>
              </a:rPr>
              <a:t>☹️</a:t>
            </a:r>
          </a:p>
          <a:p>
            <a:pPr>
              <a:lnSpc>
                <a:spcPct val="90000"/>
              </a:lnSpc>
            </a:pPr>
            <a:r>
              <a:rPr lang="en-US" sz="4000" b="1" dirty="0">
                <a:solidFill>
                  <a:srgbClr val="7030A0"/>
                </a:solidFill>
              </a:rPr>
              <a:t>😡</a:t>
            </a:r>
          </a:p>
          <a:p>
            <a:pPr>
              <a:lnSpc>
                <a:spcPct val="90000"/>
              </a:lnSpc>
            </a:pPr>
            <a:r>
              <a:rPr lang="en-US" sz="4000" b="1" dirty="0">
                <a:solidFill>
                  <a:srgbClr val="7030A0"/>
                </a:solidFill>
              </a:rPr>
              <a:t>🤬</a:t>
            </a:r>
          </a:p>
        </p:txBody>
      </p:sp>
    </p:spTree>
    <p:extLst>
      <p:ext uri="{BB962C8B-B14F-4D97-AF65-F5344CB8AC3E}">
        <p14:creationId xmlns:p14="http://schemas.microsoft.com/office/powerpoint/2010/main" val="103377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166" y="179815"/>
            <a:ext cx="4233034" cy="1676603"/>
          </a:xfrm>
        </p:spPr>
        <p:txBody>
          <a:bodyPr vert="horz" lIns="91440" tIns="45720" rIns="91440" bIns="45720" rtlCol="0" anchor="ctr">
            <a:normAutofit/>
          </a:bodyPr>
          <a:lstStyle/>
          <a:p>
            <a:pPr algn="ctr"/>
            <a:r>
              <a:rPr lang="en-US" sz="4000" b="1" dirty="0">
                <a:solidFill>
                  <a:srgbClr val="8B49A5"/>
                </a:solidFill>
                <a:latin typeface="+mn-lt"/>
              </a:rPr>
              <a:t>The Struggle is REAL</a:t>
            </a:r>
          </a:p>
        </p:txBody>
      </p:sp>
      <p:sp>
        <p:nvSpPr>
          <p:cNvPr id="3" name="Content Placeholder 2"/>
          <p:cNvSpPr>
            <a:spLocks noGrp="1"/>
          </p:cNvSpPr>
          <p:nvPr>
            <p:ph sz="half" idx="1"/>
          </p:nvPr>
        </p:nvSpPr>
        <p:spPr>
          <a:xfrm>
            <a:off x="172165" y="1856418"/>
            <a:ext cx="4233035" cy="3785419"/>
          </a:xfrm>
        </p:spPr>
        <p:txBody>
          <a:bodyPr vert="horz" lIns="91440" tIns="45720" rIns="91440" bIns="45720" rtlCol="0">
            <a:normAutofit fontScale="92500" lnSpcReduction="10000"/>
          </a:bodyPr>
          <a:lstStyle/>
          <a:p>
            <a:pPr>
              <a:lnSpc>
                <a:spcPct val="105000"/>
              </a:lnSpc>
              <a:spcBef>
                <a:spcPts val="0"/>
              </a:spcBef>
              <a:buFont typeface="Arial" panose="020B0604020202020204" pitchFamily="34" charset="0"/>
              <a:buChar char="•"/>
            </a:pPr>
            <a:r>
              <a:rPr lang="en-US" dirty="0">
                <a:latin typeface="+mn-lt"/>
              </a:rPr>
              <a:t>COVID-19 pandemic &amp; restrictions have taken a </a:t>
            </a:r>
            <a:r>
              <a:rPr lang="en-US" b="1" dirty="0">
                <a:solidFill>
                  <a:srgbClr val="7030A0"/>
                </a:solidFill>
                <a:latin typeface="+mn-lt"/>
              </a:rPr>
              <a:t>serious toll on our mental health during the past year.</a:t>
            </a:r>
          </a:p>
          <a:p>
            <a:pPr marL="0" indent="0">
              <a:lnSpc>
                <a:spcPct val="105000"/>
              </a:lnSpc>
              <a:spcBef>
                <a:spcPts val="0"/>
              </a:spcBef>
              <a:buNone/>
            </a:pPr>
            <a:endParaRPr lang="en-US" dirty="0"/>
          </a:p>
          <a:p>
            <a:pPr>
              <a:lnSpc>
                <a:spcPct val="105000"/>
              </a:lnSpc>
              <a:spcBef>
                <a:spcPts val="0"/>
              </a:spcBef>
              <a:buFont typeface="Arial" panose="020B0604020202020204" pitchFamily="34" charset="0"/>
              <a:buChar char="•"/>
            </a:pPr>
            <a:r>
              <a:rPr lang="en-US" dirty="0">
                <a:latin typeface="+mn-lt"/>
              </a:rPr>
              <a:t>On Job Corps centers, </a:t>
            </a:r>
            <a:r>
              <a:rPr lang="en-US" b="1" dirty="0">
                <a:solidFill>
                  <a:srgbClr val="7030A0"/>
                </a:solidFill>
                <a:latin typeface="+mn-lt"/>
              </a:rPr>
              <a:t>the restrictions have weighed heavily</a:t>
            </a:r>
            <a:r>
              <a:rPr lang="en-US" dirty="0">
                <a:latin typeface="+mn-lt"/>
              </a:rPr>
              <a:t> on staff and even more on students.</a:t>
            </a:r>
          </a:p>
          <a:p>
            <a:pPr>
              <a:lnSpc>
                <a:spcPct val="90000"/>
              </a:lnSpc>
              <a:buFont typeface="Arial" panose="020B0604020202020204" pitchFamily="34" charset="0"/>
              <a:buChar char="•"/>
            </a:pPr>
            <a:endParaRPr lang="en-US" sz="1800" dirty="0">
              <a:latin typeface="+mn-lt"/>
            </a:endParaRPr>
          </a:p>
        </p:txBody>
      </p:sp>
      <p:sp>
        <p:nvSpPr>
          <p:cNvPr id="7" name="Slide Number Placeholder 6"/>
          <p:cNvSpPr>
            <a:spLocks noGrp="1"/>
          </p:cNvSpPr>
          <p:nvPr>
            <p:ph type="sldNum" sz="quarter" idx="12"/>
          </p:nvPr>
        </p:nvSpPr>
        <p:spPr>
          <a:xfrm>
            <a:off x="10853928" y="6356350"/>
            <a:ext cx="685800" cy="365125"/>
          </a:xfrm>
        </p:spPr>
        <p:txBody>
          <a:bodyPr vert="horz" lIns="91440" tIns="45720" rIns="91440" bIns="45720" rtlCol="0" anchor="ctr">
            <a:normAutofit/>
          </a:bodyPr>
          <a:lstStyle/>
          <a:p>
            <a:pPr algn="l">
              <a:spcAft>
                <a:spcPts val="600"/>
              </a:spcAft>
              <a:defRPr/>
            </a:pPr>
            <a:fld id="{3D7FBCD5-A183-468F-86D5-E20CBF398243}" type="slidenum">
              <a:rPr lang="en-US">
                <a:solidFill>
                  <a:srgbClr val="FFFFFF"/>
                </a:solidFill>
                <a:latin typeface="Calibri" panose="020F0502020204030204"/>
              </a:rPr>
              <a:pPr algn="l">
                <a:spcAft>
                  <a:spcPts val="600"/>
                </a:spcAft>
                <a:defRPr/>
              </a:pPr>
              <a:t>5</a:t>
            </a:fld>
            <a:endParaRPr lang="en-US">
              <a:solidFill>
                <a:srgbClr val="FFFFFF"/>
              </a:solidFill>
              <a:latin typeface="Calibri" panose="020F0502020204030204"/>
            </a:endParaRPr>
          </a:p>
        </p:txBody>
      </p:sp>
      <p:pic>
        <p:nvPicPr>
          <p:cNvPr id="3074" name="Picture 2" descr="Help! I&amp;#39;m a Little Stressed Right Now — Restorative Hope, LLC">
            <a:extLst>
              <a:ext uri="{FF2B5EF4-FFF2-40B4-BE49-F238E27FC236}">
                <a16:creationId xmlns:a16="http://schemas.microsoft.com/office/drawing/2014/main" id="{53670E4A-5245-4545-B853-64D3157794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74" r="2942"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63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4603468" y="4741948"/>
            <a:ext cx="6829520" cy="862031"/>
          </a:xfrm>
        </p:spPr>
        <p:txBody>
          <a:bodyPr vert="horz" lIns="91440" tIns="45720" rIns="91440" bIns="45720" rtlCol="0" anchor="b">
            <a:normAutofit/>
          </a:bodyPr>
          <a:lstStyle/>
          <a:p>
            <a:r>
              <a:rPr lang="en-US" sz="4000" b="1" kern="1200" dirty="0">
                <a:solidFill>
                  <a:srgbClr val="FFFFFF"/>
                </a:solidFill>
                <a:latin typeface="+mj-lt"/>
                <a:ea typeface="+mj-ea"/>
                <a:cs typeface="+mj-cs"/>
              </a:rPr>
              <a:t>The Student Perspective</a:t>
            </a:r>
          </a:p>
        </p:txBody>
      </p:sp>
      <p:pic>
        <p:nvPicPr>
          <p:cNvPr id="10" name="Picture 14" descr="When Can I Start Hanging Out with My Friends Again?">
            <a:extLst>
              <a:ext uri="{FF2B5EF4-FFF2-40B4-BE49-F238E27FC236}">
                <a16:creationId xmlns:a16="http://schemas.microsoft.com/office/drawing/2014/main" id="{B317110F-5EBC-3A47-AF29-18480FE7E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9" r="1" b="1"/>
          <a:stretch/>
        </p:blipFill>
        <p:spPr bwMode="auto">
          <a:xfrm>
            <a:off x="292532" y="4539569"/>
            <a:ext cx="3797570" cy="20105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A8E78ACC-4ECA-5146-8A1C-01228FD3BA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18" r="1" b="24690"/>
          <a:stretch/>
        </p:blipFill>
        <p:spPr bwMode="auto">
          <a:xfrm>
            <a:off x="4202549" y="321732"/>
            <a:ext cx="3793472" cy="411132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Why Do We Celebrate Birthdays With Cakes and Parties Anyway?">
            <a:extLst>
              <a:ext uri="{FF2B5EF4-FFF2-40B4-BE49-F238E27FC236}">
                <a16:creationId xmlns:a16="http://schemas.microsoft.com/office/drawing/2014/main" id="{0924E736-FDB9-B643-85A6-EC16A0D4FF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95" r="1" b="17599"/>
          <a:stretch/>
        </p:blipFill>
        <p:spPr bwMode="auto">
          <a:xfrm>
            <a:off x="8086176" y="321733"/>
            <a:ext cx="3797984" cy="201055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urviving the family BBQ – Saving Dinner">
            <a:extLst>
              <a:ext uri="{FF2B5EF4-FFF2-40B4-BE49-F238E27FC236}">
                <a16:creationId xmlns:a16="http://schemas.microsoft.com/office/drawing/2014/main" id="{A9433655-96DD-F248-B9F7-15FC2EC5A4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20498"/>
          <a:stretch/>
        </p:blipFill>
        <p:spPr bwMode="auto">
          <a:xfrm>
            <a:off x="292532" y="351703"/>
            <a:ext cx="3794760" cy="20138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uneral Homes: How Much Does a Funeral Cost? | Money">
            <a:extLst>
              <a:ext uri="{FF2B5EF4-FFF2-40B4-BE49-F238E27FC236}">
                <a16:creationId xmlns:a16="http://schemas.microsoft.com/office/drawing/2014/main" id="{18D9C4A7-926B-C24A-B29F-6FC4BAD656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0776"/>
          <a:stretch/>
        </p:blipFill>
        <p:spPr bwMode="auto">
          <a:xfrm>
            <a:off x="8082952" y="2431705"/>
            <a:ext cx="3797983" cy="20009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Science Says Women Should Hang Out with Friends Twice a Week for Improved  Health - Raising Teens Today">
            <a:extLst>
              <a:ext uri="{FF2B5EF4-FFF2-40B4-BE49-F238E27FC236}">
                <a16:creationId xmlns:a16="http://schemas.microsoft.com/office/drawing/2014/main" id="{271EB00D-AD2D-B948-B014-75F87952AE3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 b="20627"/>
          <a:stretch/>
        </p:blipFill>
        <p:spPr bwMode="auto">
          <a:xfrm>
            <a:off x="292532" y="2473993"/>
            <a:ext cx="3794760" cy="2010551"/>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Connector 9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9057372" y="6536267"/>
            <a:ext cx="2743200" cy="306928"/>
          </a:xfrm>
        </p:spPr>
        <p:txBody>
          <a:bodyPr vert="horz" lIns="91440" tIns="45720" rIns="91440" bIns="45720" rtlCol="0" anchor="ctr">
            <a:normAutofit/>
          </a:bodyPr>
          <a:lstStyle/>
          <a:p>
            <a:pPr>
              <a:spcAft>
                <a:spcPts val="600"/>
              </a:spcAft>
              <a:defRPr/>
            </a:pPr>
            <a:fld id="{3D7FBCD5-A183-468F-86D5-E20CBF398243}" type="slidenum">
              <a:rPr lang="en-US">
                <a:solidFill>
                  <a:schemeClr val="tx1">
                    <a:lumMod val="75000"/>
                    <a:lumOff val="25000"/>
                  </a:schemeClr>
                </a:solidFill>
              </a:rPr>
              <a:pPr>
                <a:spcAft>
                  <a:spcPts val="600"/>
                </a:spcAft>
                <a:defRPr/>
              </a:pPr>
              <a:t>6</a:t>
            </a:fld>
            <a:endParaRPr lang="en-US">
              <a:solidFill>
                <a:schemeClr val="tx1">
                  <a:lumMod val="75000"/>
                  <a:lumOff val="25000"/>
                </a:schemeClr>
              </a:solidFill>
            </a:endParaRPr>
          </a:p>
        </p:txBody>
      </p:sp>
      <p:sp>
        <p:nvSpPr>
          <p:cNvPr id="12" name="Rectangle 11">
            <a:extLst>
              <a:ext uri="{FF2B5EF4-FFF2-40B4-BE49-F238E27FC236}">
                <a16:creationId xmlns:a16="http://schemas.microsoft.com/office/drawing/2014/main" id="{5559CBD6-29B8-5D46-9117-F6C4AFA866D2}"/>
              </a:ext>
            </a:extLst>
          </p:cNvPr>
          <p:cNvSpPr/>
          <p:nvPr/>
        </p:nvSpPr>
        <p:spPr>
          <a:xfrm>
            <a:off x="292532" y="4536315"/>
            <a:ext cx="1288295" cy="2020824"/>
          </a:xfrm>
          <a:prstGeom prst="rect">
            <a:avLst/>
          </a:prstGeom>
          <a:gradFill flip="none" rotWithShape="1">
            <a:gsLst>
              <a:gs pos="0">
                <a:schemeClr val="accent3">
                  <a:lumMod val="60000"/>
                  <a:lumOff val="4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74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439" y="1468036"/>
            <a:ext cx="5553561" cy="1818202"/>
          </a:xfrm>
          <a:prstGeom prst="rect">
            <a:avLst/>
          </a:prstGeom>
          <a:solidFill>
            <a:schemeClr val="bg1"/>
          </a:solidFill>
          <a:ln w="38100">
            <a:solidFill>
              <a:schemeClr val="tx1"/>
            </a:solidFill>
          </a:ln>
        </p:spPr>
        <p:txBody>
          <a:bodyPr wrap="square" lIns="137160" tIns="137160" rIns="137160" bIns="137160" anchor="ctr">
            <a:noAutofit/>
          </a:bodyPr>
          <a:lstStyle/>
          <a:p>
            <a:pPr marL="18288">
              <a:lnSpc>
                <a:spcPct val="90000"/>
              </a:lnSpc>
              <a:buSzPct val="60000"/>
            </a:pPr>
            <a:r>
              <a:rPr lang="en-US" sz="2600" b="1" dirty="0"/>
              <a:t>“</a:t>
            </a:r>
            <a:r>
              <a:rPr lang="en-US" sz="2600" b="1" dirty="0">
                <a:solidFill>
                  <a:srgbClr val="7030A0"/>
                </a:solidFill>
              </a:rPr>
              <a:t>Staff just don’t get it. </a:t>
            </a:r>
          </a:p>
          <a:p>
            <a:pPr marL="18288">
              <a:lnSpc>
                <a:spcPct val="90000"/>
              </a:lnSpc>
              <a:spcBef>
                <a:spcPct val="20000"/>
              </a:spcBef>
              <a:buSzPct val="60000"/>
            </a:pPr>
            <a:r>
              <a:rPr lang="en-US" sz="2600" b="1" dirty="0"/>
              <a:t>They don’t understand what it’s like to be on center day in and day out.</a:t>
            </a:r>
          </a:p>
          <a:p>
            <a:pPr marL="18288" algn="ctr">
              <a:lnSpc>
                <a:spcPct val="90000"/>
              </a:lnSpc>
              <a:spcBef>
                <a:spcPct val="20000"/>
              </a:spcBef>
              <a:buSzPct val="60000"/>
            </a:pPr>
            <a:r>
              <a:rPr lang="en-US" sz="2600" b="1" i="1" dirty="0"/>
              <a:t>They get to go home every day.”</a:t>
            </a:r>
          </a:p>
        </p:txBody>
      </p:sp>
      <p:sp>
        <p:nvSpPr>
          <p:cNvPr id="9" name="Title 1">
            <a:extLst>
              <a:ext uri="{FF2B5EF4-FFF2-40B4-BE49-F238E27FC236}">
                <a16:creationId xmlns:a16="http://schemas.microsoft.com/office/drawing/2014/main" id="{322A64AB-1DF7-1745-9EA1-9375A81C5D5B}"/>
              </a:ext>
            </a:extLst>
          </p:cNvPr>
          <p:cNvSpPr>
            <a:spLocks noGrp="1"/>
          </p:cNvSpPr>
          <p:nvPr>
            <p:ph type="title"/>
          </p:nvPr>
        </p:nvSpPr>
        <p:spPr>
          <a:xfrm>
            <a:off x="526942" y="334282"/>
            <a:ext cx="8543621" cy="1012135"/>
          </a:xfrm>
          <a:solidFill>
            <a:srgbClr val="FFFFCC"/>
          </a:solidFill>
          <a:ln w="12700">
            <a:solidFill>
              <a:srgbClr val="B088C8"/>
            </a:solidFill>
          </a:ln>
        </p:spPr>
        <p:txBody>
          <a:bodyPr anchor="ctr"/>
          <a:lstStyle/>
          <a:p>
            <a:r>
              <a:rPr lang="en-US" b="1" dirty="0"/>
              <a:t>What Students Think</a:t>
            </a:r>
            <a:endParaRPr lang="en-US" altLang="en-US" b="1" dirty="0">
              <a:solidFill>
                <a:srgbClr val="0002E5"/>
              </a:solidFill>
            </a:endParaRPr>
          </a:p>
        </p:txBody>
      </p:sp>
      <p:pic>
        <p:nvPicPr>
          <p:cNvPr id="7170" name="Picture 2" descr="Thought bubble cartoon bubble clipart kid - Clipartix">
            <a:extLst>
              <a:ext uri="{FF2B5EF4-FFF2-40B4-BE49-F238E27FC236}">
                <a16:creationId xmlns:a16="http://schemas.microsoft.com/office/drawing/2014/main" id="{8CF9BD11-DE81-2A41-9E2D-816C5D09A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1634" y="234219"/>
            <a:ext cx="2540186" cy="2154993"/>
          </a:xfrm>
          <a:prstGeom prst="rect">
            <a:avLst/>
          </a:prstGeom>
          <a:noFill/>
          <a:ln>
            <a:solidFill>
              <a:srgbClr val="9B59B6"/>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E92B016-1656-C04D-A86D-C0FCD76BA41C}"/>
              </a:ext>
            </a:extLst>
          </p:cNvPr>
          <p:cNvSpPr/>
          <p:nvPr/>
        </p:nvSpPr>
        <p:spPr>
          <a:xfrm>
            <a:off x="604438" y="3400552"/>
            <a:ext cx="5036950" cy="2043233"/>
          </a:xfrm>
          <a:prstGeom prst="rect">
            <a:avLst/>
          </a:prstGeom>
          <a:solidFill>
            <a:schemeClr val="bg1"/>
          </a:solidFill>
          <a:ln w="38100">
            <a:solidFill>
              <a:schemeClr val="tx1"/>
            </a:solidFill>
          </a:ln>
        </p:spPr>
        <p:txBody>
          <a:bodyPr wrap="square" lIns="137160" tIns="137160" rIns="137160" bIns="137160" anchor="ctr">
            <a:noAutofit/>
          </a:bodyPr>
          <a:lstStyle/>
          <a:p>
            <a:pPr marL="18288">
              <a:buSzPct val="60000"/>
            </a:pPr>
            <a:r>
              <a:rPr lang="en-US" sz="2400" b="1" dirty="0"/>
              <a:t>“</a:t>
            </a:r>
            <a:r>
              <a:rPr lang="en-US" sz="2400" b="1" dirty="0">
                <a:solidFill>
                  <a:srgbClr val="7030A0"/>
                </a:solidFill>
              </a:rPr>
              <a:t>I just wish someone would listen…I mean, really listen</a:t>
            </a:r>
            <a:r>
              <a:rPr lang="en-US" sz="2400" b="1" dirty="0"/>
              <a:t>. </a:t>
            </a:r>
          </a:p>
          <a:p>
            <a:pPr marL="742950">
              <a:buSzPct val="60000"/>
            </a:pPr>
            <a:r>
              <a:rPr lang="en-US" sz="2400" b="1" dirty="0"/>
              <a:t>All they want to is tell you want to do all the time. </a:t>
            </a:r>
          </a:p>
          <a:p>
            <a:pPr marL="18288">
              <a:buSzPct val="60000"/>
            </a:pPr>
            <a:r>
              <a:rPr lang="en-US" sz="2400" b="1" i="1" dirty="0"/>
              <a:t>Do they even care?”</a:t>
            </a:r>
          </a:p>
        </p:txBody>
      </p:sp>
      <p:sp>
        <p:nvSpPr>
          <p:cNvPr id="12" name="Rectangle 11">
            <a:extLst>
              <a:ext uri="{FF2B5EF4-FFF2-40B4-BE49-F238E27FC236}">
                <a16:creationId xmlns:a16="http://schemas.microsoft.com/office/drawing/2014/main" id="{68F7130E-08D5-144F-8E01-8AE74C34B06C}"/>
              </a:ext>
            </a:extLst>
          </p:cNvPr>
          <p:cNvSpPr/>
          <p:nvPr/>
        </p:nvSpPr>
        <p:spPr>
          <a:xfrm>
            <a:off x="6275031" y="2603968"/>
            <a:ext cx="5498076" cy="1818201"/>
          </a:xfrm>
          <a:prstGeom prst="rect">
            <a:avLst/>
          </a:prstGeom>
          <a:solidFill>
            <a:schemeClr val="bg1"/>
          </a:solidFill>
          <a:ln w="38100">
            <a:solidFill>
              <a:schemeClr val="tx1"/>
            </a:solidFill>
          </a:ln>
        </p:spPr>
        <p:txBody>
          <a:bodyPr wrap="square" lIns="137160" tIns="137160" rIns="137160" bIns="137160" anchor="ctr">
            <a:noAutofit/>
          </a:bodyPr>
          <a:lstStyle/>
          <a:p>
            <a:pPr marL="18288">
              <a:spcAft>
                <a:spcPts val="200"/>
              </a:spcAft>
              <a:buSzPct val="60000"/>
            </a:pPr>
            <a:r>
              <a:rPr lang="en-US" sz="2400" b="1" dirty="0"/>
              <a:t>“</a:t>
            </a:r>
            <a:r>
              <a:rPr lang="en-US" sz="2400" b="1" dirty="0">
                <a:solidFill>
                  <a:srgbClr val="7030A0"/>
                </a:solidFill>
              </a:rPr>
              <a:t>I feel like I’m losing my mind</a:t>
            </a:r>
            <a:r>
              <a:rPr lang="en-US" sz="2400" b="1" dirty="0"/>
              <a:t>. I’m bored. We eat the same thing over and over.  </a:t>
            </a:r>
          </a:p>
          <a:p>
            <a:pPr marL="18288">
              <a:spcBef>
                <a:spcPct val="20000"/>
              </a:spcBef>
              <a:spcAft>
                <a:spcPts val="200"/>
              </a:spcAft>
              <a:buSzPct val="60000"/>
            </a:pPr>
            <a:r>
              <a:rPr lang="en-US" sz="2400" b="1" i="1" dirty="0"/>
              <a:t>I don’t care anymore. I’m just ready to quit.”</a:t>
            </a:r>
          </a:p>
        </p:txBody>
      </p:sp>
      <p:sp>
        <p:nvSpPr>
          <p:cNvPr id="14" name="Rectangle 13">
            <a:extLst>
              <a:ext uri="{FF2B5EF4-FFF2-40B4-BE49-F238E27FC236}">
                <a16:creationId xmlns:a16="http://schemas.microsoft.com/office/drawing/2014/main" id="{D96119D5-D638-8545-A261-FED643A37D4D}"/>
              </a:ext>
            </a:extLst>
          </p:cNvPr>
          <p:cNvSpPr/>
          <p:nvPr/>
        </p:nvSpPr>
        <p:spPr>
          <a:xfrm>
            <a:off x="5889356" y="4667920"/>
            <a:ext cx="6075336" cy="1923734"/>
          </a:xfrm>
          <a:prstGeom prst="rect">
            <a:avLst/>
          </a:prstGeom>
          <a:solidFill>
            <a:schemeClr val="bg1"/>
          </a:solidFill>
          <a:ln w="38100">
            <a:solidFill>
              <a:schemeClr val="tx1"/>
            </a:solidFill>
          </a:ln>
        </p:spPr>
        <p:txBody>
          <a:bodyPr wrap="square" lIns="137160" tIns="137160" rIns="137160" bIns="137160" anchor="ctr">
            <a:noAutofit/>
          </a:bodyPr>
          <a:lstStyle/>
          <a:p>
            <a:pPr marL="18288">
              <a:lnSpc>
                <a:spcPct val="95000"/>
              </a:lnSpc>
              <a:buSzPct val="60000"/>
            </a:pPr>
            <a:r>
              <a:rPr lang="en-US" sz="2900" b="1" dirty="0"/>
              <a:t>“</a:t>
            </a:r>
            <a:r>
              <a:rPr lang="en-US" sz="2900" b="1" dirty="0">
                <a:solidFill>
                  <a:srgbClr val="7030A0"/>
                </a:solidFill>
              </a:rPr>
              <a:t>I can’t even remember the last time I touched somebody … or had a hug</a:t>
            </a:r>
            <a:r>
              <a:rPr lang="en-US" sz="2900" b="1" dirty="0"/>
              <a:t>. </a:t>
            </a:r>
          </a:p>
          <a:p>
            <a:pPr marL="18288">
              <a:lnSpc>
                <a:spcPct val="95000"/>
              </a:lnSpc>
              <a:buSzPct val="60000"/>
            </a:pPr>
            <a:r>
              <a:rPr lang="en-US" sz="2900" b="1" i="1" dirty="0"/>
              <a:t>Do you have any idea what that’s like?”</a:t>
            </a:r>
          </a:p>
        </p:txBody>
      </p:sp>
      <p:sp>
        <p:nvSpPr>
          <p:cNvPr id="15" name="Rectangle 14">
            <a:extLst>
              <a:ext uri="{FF2B5EF4-FFF2-40B4-BE49-F238E27FC236}">
                <a16:creationId xmlns:a16="http://schemas.microsoft.com/office/drawing/2014/main" id="{4B4740A7-E18E-1741-A1B4-B52730A030FF}"/>
              </a:ext>
            </a:extLst>
          </p:cNvPr>
          <p:cNvSpPr/>
          <p:nvPr/>
        </p:nvSpPr>
        <p:spPr>
          <a:xfrm>
            <a:off x="6472009" y="1454902"/>
            <a:ext cx="2598554" cy="1013267"/>
          </a:xfrm>
          <a:prstGeom prst="rect">
            <a:avLst/>
          </a:prstGeom>
          <a:solidFill>
            <a:schemeClr val="bg1"/>
          </a:solidFill>
          <a:ln w="38100">
            <a:solidFill>
              <a:schemeClr val="tx1"/>
            </a:solidFill>
          </a:ln>
        </p:spPr>
        <p:txBody>
          <a:bodyPr wrap="square" lIns="182880" tIns="182880" rIns="182880" bIns="182880" anchor="ctr">
            <a:noAutofit/>
          </a:bodyPr>
          <a:lstStyle/>
          <a:p>
            <a:pPr marL="18288">
              <a:buSzPct val="60000"/>
            </a:pPr>
            <a:r>
              <a:rPr lang="en-US" sz="2800" b="1" dirty="0"/>
              <a:t>“I miss my family so bad.”</a:t>
            </a:r>
          </a:p>
        </p:txBody>
      </p:sp>
      <p:sp>
        <p:nvSpPr>
          <p:cNvPr id="16" name="Rectangle 15">
            <a:extLst>
              <a:ext uri="{FF2B5EF4-FFF2-40B4-BE49-F238E27FC236}">
                <a16:creationId xmlns:a16="http://schemas.microsoft.com/office/drawing/2014/main" id="{45D6BFF9-716D-FD49-8C86-484A123ABEA7}"/>
              </a:ext>
            </a:extLst>
          </p:cNvPr>
          <p:cNvSpPr/>
          <p:nvPr/>
        </p:nvSpPr>
        <p:spPr>
          <a:xfrm>
            <a:off x="1116312" y="5567795"/>
            <a:ext cx="4282702" cy="1029741"/>
          </a:xfrm>
          <a:prstGeom prst="rect">
            <a:avLst/>
          </a:prstGeom>
          <a:solidFill>
            <a:schemeClr val="bg1"/>
          </a:solidFill>
          <a:ln w="38100">
            <a:solidFill>
              <a:schemeClr val="tx1"/>
            </a:solidFill>
          </a:ln>
        </p:spPr>
        <p:txBody>
          <a:bodyPr wrap="square" lIns="137160" tIns="137160" rIns="137160" bIns="137160" anchor="ctr">
            <a:noAutofit/>
          </a:bodyPr>
          <a:lstStyle/>
          <a:p>
            <a:pPr marL="18288">
              <a:buSzPct val="60000"/>
            </a:pPr>
            <a:r>
              <a:rPr lang="en-US" sz="2200" b="1" dirty="0"/>
              <a:t>“My friends are hanging out, and I’m stuck here – for what?”</a:t>
            </a:r>
          </a:p>
        </p:txBody>
      </p:sp>
    </p:spTree>
    <p:extLst>
      <p:ext uri="{BB962C8B-B14F-4D97-AF65-F5344CB8AC3E}">
        <p14:creationId xmlns:p14="http://schemas.microsoft.com/office/powerpoint/2010/main" val="4231720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23D3FEE3-AB1A-3943-8BF5-C18E48BA8BAA}"/>
              </a:ext>
            </a:extLst>
          </p:cNvPr>
          <p:cNvSpPr>
            <a:spLocks noChangeArrowheads="1"/>
          </p:cNvSpPr>
          <p:nvPr/>
        </p:nvSpPr>
        <p:spPr bwMode="auto">
          <a:xfrm>
            <a:off x="-1" y="0"/>
            <a:ext cx="6245113" cy="6858000"/>
          </a:xfrm>
          <a:prstGeom prst="rect">
            <a:avLst/>
          </a:prstGeom>
          <a:solidFill>
            <a:srgbClr val="6D3A82"/>
          </a:solidFill>
          <a:ln>
            <a:solidFill>
              <a:srgbClr val="7030A0"/>
            </a:solid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0" name="Text Placeholder 5"/>
          <p:cNvSpPr txBox="1">
            <a:spLocks/>
          </p:cNvSpPr>
          <p:nvPr/>
        </p:nvSpPr>
        <p:spPr>
          <a:xfrm>
            <a:off x="666427" y="648170"/>
            <a:ext cx="10830495" cy="1364394"/>
          </a:xfrm>
          <a:prstGeom prst="rect">
            <a:avLst/>
          </a:prstGeom>
          <a:solidFill>
            <a:srgbClr val="FFFFCC"/>
          </a:solidFill>
          <a:ln w="38100">
            <a:solidFill>
              <a:schemeClr val="tx1"/>
            </a:solidFill>
          </a:ln>
        </p:spPr>
        <p:txBody>
          <a:bodyPr anchor="ct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None/>
            </a:pPr>
            <a:r>
              <a:rPr lang="en-US" sz="3600" dirty="0"/>
              <a:t>What are the </a:t>
            </a:r>
            <a:r>
              <a:rPr lang="en-US" sz="3600" b="1" dirty="0">
                <a:solidFill>
                  <a:srgbClr val="7030A0"/>
                </a:solidFill>
              </a:rPr>
              <a:t>qualities</a:t>
            </a:r>
            <a:r>
              <a:rPr lang="en-US" sz="3600" b="1" dirty="0"/>
              <a:t> </a:t>
            </a:r>
            <a:r>
              <a:rPr lang="en-US" sz="3600" dirty="0"/>
              <a:t>that you would look for in someone you hope will help you?</a:t>
            </a:r>
          </a:p>
        </p:txBody>
      </p:sp>
      <p:grpSp>
        <p:nvGrpSpPr>
          <p:cNvPr id="4" name="Group 3">
            <a:extLst>
              <a:ext uri="{FF2B5EF4-FFF2-40B4-BE49-F238E27FC236}">
                <a16:creationId xmlns:a16="http://schemas.microsoft.com/office/drawing/2014/main" id="{40E20518-0EFA-EF4B-9F68-6350AABE96D3}"/>
              </a:ext>
            </a:extLst>
          </p:cNvPr>
          <p:cNvGrpSpPr/>
          <p:nvPr/>
        </p:nvGrpSpPr>
        <p:grpSpPr>
          <a:xfrm>
            <a:off x="712920" y="2371241"/>
            <a:ext cx="11096788" cy="3445370"/>
            <a:chOff x="671184" y="3821571"/>
            <a:chExt cx="8221251" cy="2565615"/>
          </a:xfrm>
        </p:grpSpPr>
        <p:sp>
          <p:nvSpPr>
            <p:cNvPr id="9" name="Text Placeholder 5">
              <a:extLst>
                <a:ext uri="{FF2B5EF4-FFF2-40B4-BE49-F238E27FC236}">
                  <a16:creationId xmlns:a16="http://schemas.microsoft.com/office/drawing/2014/main" id="{D88E1A25-EF0E-304D-A25F-FBDCCD095E45}"/>
                </a:ext>
              </a:extLst>
            </p:cNvPr>
            <p:cNvSpPr txBox="1">
              <a:spLocks/>
            </p:cNvSpPr>
            <p:nvPr/>
          </p:nvSpPr>
          <p:spPr>
            <a:xfrm>
              <a:off x="671184" y="3821571"/>
              <a:ext cx="4009030" cy="2565615"/>
            </a:xfrm>
            <a:prstGeom prst="rect">
              <a:avLst/>
            </a:prstGeom>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4572" indent="0">
                <a:spcAft>
                  <a:spcPts val="600"/>
                </a:spcAft>
                <a:buNone/>
              </a:pPr>
              <a:r>
                <a:rPr lang="en-US" kern="0" dirty="0">
                  <a:solidFill>
                    <a:schemeClr val="bg1"/>
                  </a:solidFill>
                </a:rPr>
                <a:t>Someone</a:t>
              </a:r>
            </a:p>
            <a:p>
              <a:pPr marL="347472">
                <a:spcAft>
                  <a:spcPts val="1000"/>
                </a:spcAft>
              </a:pPr>
              <a:r>
                <a:rPr lang="en-US" kern="0" dirty="0">
                  <a:solidFill>
                    <a:schemeClr val="bg1"/>
                  </a:solidFill>
                </a:rPr>
                <a:t>Who cares</a:t>
              </a:r>
            </a:p>
            <a:p>
              <a:pPr marL="347472">
                <a:spcAft>
                  <a:spcPts val="1000"/>
                </a:spcAft>
              </a:pPr>
              <a:r>
                <a:rPr lang="en-US" kern="0" dirty="0">
                  <a:solidFill>
                    <a:schemeClr val="bg1"/>
                  </a:solidFill>
                </a:rPr>
                <a:t>Who you feel you can trust</a:t>
              </a:r>
            </a:p>
            <a:p>
              <a:pPr marL="347472">
                <a:spcAft>
                  <a:spcPts val="1000"/>
                </a:spcAft>
              </a:pPr>
              <a:r>
                <a:rPr lang="en-US" kern="0" dirty="0">
                  <a:solidFill>
                    <a:schemeClr val="bg1"/>
                  </a:solidFill>
                </a:rPr>
                <a:t>Who takes time to listen to you</a:t>
              </a:r>
            </a:p>
            <a:p>
              <a:pPr marL="347472">
                <a:spcAft>
                  <a:spcPts val="600"/>
                </a:spcAft>
              </a:pPr>
              <a:r>
                <a:rPr lang="en-US" kern="0" dirty="0">
                  <a:solidFill>
                    <a:schemeClr val="bg1"/>
                  </a:solidFill>
                </a:rPr>
                <a:t>Who asks the right questions and truly tries to understand your concerns</a:t>
              </a:r>
            </a:p>
          </p:txBody>
        </p:sp>
        <p:sp>
          <p:nvSpPr>
            <p:cNvPr id="11" name="Text Placeholder 5">
              <a:extLst>
                <a:ext uri="{FF2B5EF4-FFF2-40B4-BE49-F238E27FC236}">
                  <a16:creationId xmlns:a16="http://schemas.microsoft.com/office/drawing/2014/main" id="{DB35C8B0-2CFD-7641-9B65-7CDF144EFEDA}"/>
                </a:ext>
              </a:extLst>
            </p:cNvPr>
            <p:cNvSpPr txBox="1">
              <a:spLocks/>
            </p:cNvSpPr>
            <p:nvPr/>
          </p:nvSpPr>
          <p:spPr>
            <a:xfrm>
              <a:off x="4926902" y="3825203"/>
              <a:ext cx="3965533" cy="2346997"/>
            </a:xfrm>
            <a:prstGeom prst="rect">
              <a:avLst/>
            </a:prstGeom>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spcAft>
                  <a:spcPts val="600"/>
                </a:spcAft>
                <a:buNone/>
              </a:pPr>
              <a:r>
                <a:rPr lang="en-US" kern="0" dirty="0">
                  <a:solidFill>
                    <a:sysClr val="windowText" lastClr="000000"/>
                  </a:solidFill>
                </a:rPr>
                <a:t>Someone </a:t>
              </a:r>
            </a:p>
            <a:p>
              <a:pPr>
                <a:spcAft>
                  <a:spcPts val="1000"/>
                </a:spcAft>
              </a:pPr>
              <a:r>
                <a:rPr lang="en-US" kern="0" dirty="0">
                  <a:solidFill>
                    <a:sysClr val="windowText" lastClr="000000"/>
                  </a:solidFill>
                </a:rPr>
                <a:t>Who has the wisdom and know-how to help in ways that are effective and long-lasting</a:t>
              </a:r>
            </a:p>
            <a:p>
              <a:pPr>
                <a:spcAft>
                  <a:spcPts val="600"/>
                </a:spcAft>
              </a:pPr>
              <a:r>
                <a:rPr lang="en-US" kern="0" dirty="0">
                  <a:solidFill>
                    <a:sysClr val="windowText" lastClr="000000"/>
                  </a:solidFill>
                </a:rPr>
                <a:t>Who involves you in the process</a:t>
              </a:r>
            </a:p>
          </p:txBody>
        </p:sp>
      </p:grpSp>
    </p:spTree>
    <p:extLst>
      <p:ext uri="{BB962C8B-B14F-4D97-AF65-F5344CB8AC3E}">
        <p14:creationId xmlns:p14="http://schemas.microsoft.com/office/powerpoint/2010/main" val="204986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23D3FEE3-AB1A-3943-8BF5-C18E48BA8BAA}"/>
              </a:ext>
            </a:extLst>
          </p:cNvPr>
          <p:cNvSpPr>
            <a:spLocks noChangeArrowheads="1"/>
          </p:cNvSpPr>
          <p:nvPr/>
        </p:nvSpPr>
        <p:spPr bwMode="auto">
          <a:xfrm>
            <a:off x="1" y="23590"/>
            <a:ext cx="12192000" cy="6858000"/>
          </a:xfrm>
          <a:prstGeom prst="rect">
            <a:avLst/>
          </a:prstGeom>
          <a:solidFill>
            <a:srgbClr val="6D3A82"/>
          </a:solidFill>
          <a:ln>
            <a:solidFill>
              <a:srgbClr val="7030A0"/>
            </a:solid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0" name="Text Placeholder 5"/>
          <p:cNvSpPr txBox="1">
            <a:spLocks/>
          </p:cNvSpPr>
          <p:nvPr/>
        </p:nvSpPr>
        <p:spPr>
          <a:xfrm>
            <a:off x="666427" y="648170"/>
            <a:ext cx="10830495" cy="1154126"/>
          </a:xfrm>
          <a:prstGeom prst="rect">
            <a:avLst/>
          </a:prstGeom>
          <a:solidFill>
            <a:srgbClr val="FFFFCC"/>
          </a:solidFill>
          <a:ln w="38100">
            <a:solidFill>
              <a:srgbClr val="BD91CF"/>
            </a:solidFill>
          </a:ln>
        </p:spPr>
        <p:txBody>
          <a:bodyPr anchor="ct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None/>
            </a:pPr>
            <a:r>
              <a:rPr lang="en-US" sz="4000" dirty="0"/>
              <a:t>Two Ways to Communicate </a:t>
            </a:r>
            <a:r>
              <a:rPr lang="en-US" sz="4000" b="1" dirty="0">
                <a:solidFill>
                  <a:srgbClr val="7030A0"/>
                </a:solidFill>
                <a:latin typeface="Chalkduster" panose="03050602040202020205" pitchFamily="66" charset="77"/>
              </a:rPr>
              <a:t>Caring</a:t>
            </a:r>
          </a:p>
        </p:txBody>
      </p:sp>
      <p:pic>
        <p:nvPicPr>
          <p:cNvPr id="2050" name="Picture 2" descr="Listening Word Cloud Isolated On A White Background Royalty Free Cliparts,  Vectors, And Stock Illustration. Image 152509341.">
            <a:extLst>
              <a:ext uri="{FF2B5EF4-FFF2-40B4-BE49-F238E27FC236}">
                <a16:creationId xmlns:a16="http://schemas.microsoft.com/office/drawing/2014/main" id="{B99334A1-9590-9041-B888-C092159F9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305" y="2192858"/>
            <a:ext cx="5062744" cy="3518305"/>
          </a:xfrm>
          <a:prstGeom prst="rect">
            <a:avLst/>
          </a:prstGeom>
          <a:noFill/>
          <a:ln w="28575">
            <a:solidFill>
              <a:srgbClr val="B7ABCF"/>
            </a:solidFill>
          </a:ln>
          <a:extLst>
            <a:ext uri="{909E8E84-426E-40DD-AFC4-6F175D3DCCD1}">
              <a14:hiddenFill xmlns:a14="http://schemas.microsoft.com/office/drawing/2010/main">
                <a:solidFill>
                  <a:srgbClr val="FFFFFF"/>
                </a:solidFill>
              </a14:hiddenFill>
            </a:ext>
          </a:extLst>
        </p:spPr>
      </p:pic>
      <p:pic>
        <p:nvPicPr>
          <p:cNvPr id="2054" name="Picture 6" descr="Empathy Word Cloud | Stock Images Page | Everypixel">
            <a:extLst>
              <a:ext uri="{FF2B5EF4-FFF2-40B4-BE49-F238E27FC236}">
                <a16:creationId xmlns:a16="http://schemas.microsoft.com/office/drawing/2014/main" id="{3D0935F5-3475-834E-8E41-BCE6B1382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367" y="2192858"/>
            <a:ext cx="5256658" cy="3528220"/>
          </a:xfrm>
          <a:prstGeom prst="rect">
            <a:avLst/>
          </a:prstGeom>
          <a:noFill/>
          <a:ln w="28575">
            <a:solidFill>
              <a:srgbClr val="B7ABC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544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XRUYQT3274NZ-681238054-1815</_dlc_DocId>
    <_dlc_DocIdUrl xmlns="b22f8f74-215c-4154-9939-bd29e4e8980e">
      <Url>https://supportservices.jobcorps.gov/health/_layouts/15/DocIdRedir.aspx?ID=XRUYQT3274NZ-681238054-1815</Url>
      <Description>XRUYQT3274NZ-681238054-1815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BA225E6-2ABC-4165-9BBC-9CCF8B395BAD}"/>
</file>

<file path=customXml/itemProps2.xml><?xml version="1.0" encoding="utf-8"?>
<ds:datastoreItem xmlns:ds="http://schemas.openxmlformats.org/officeDocument/2006/customXml" ds:itemID="{C51F44AD-3B13-4B45-BFC3-6018F988C48C}"/>
</file>

<file path=customXml/itemProps3.xml><?xml version="1.0" encoding="utf-8"?>
<ds:datastoreItem xmlns:ds="http://schemas.openxmlformats.org/officeDocument/2006/customXml" ds:itemID="{38F047FF-E84E-489E-85CE-D30CAA37847D}"/>
</file>

<file path=customXml/itemProps4.xml><?xml version="1.0" encoding="utf-8"?>
<ds:datastoreItem xmlns:ds="http://schemas.openxmlformats.org/officeDocument/2006/customXml" ds:itemID="{6CFF0D25-DDF4-44FF-ABA9-AE82973AF893}"/>
</file>

<file path=docProps/app.xml><?xml version="1.0" encoding="utf-8"?>
<Properties xmlns="http://schemas.openxmlformats.org/officeDocument/2006/extended-properties" xmlns:vt="http://schemas.openxmlformats.org/officeDocument/2006/docPropsVTypes">
  <TotalTime>0</TotalTime>
  <Words>4374</Words>
  <Application>Microsoft Macintosh PowerPoint</Application>
  <PresentationFormat>Widescreen</PresentationFormat>
  <Paragraphs>260</Paragraphs>
  <Slides>24</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American Typewriter</vt:lpstr>
      <vt:lpstr>Arial</vt:lpstr>
      <vt:lpstr>Calibri</vt:lpstr>
      <vt:lpstr>Calibri Light</vt:lpstr>
      <vt:lpstr>Century Gothic</vt:lpstr>
      <vt:lpstr>Chalkduster</vt:lpstr>
      <vt:lpstr>Eras Bold ITC</vt:lpstr>
      <vt:lpstr>Lucida Handwriting</vt:lpstr>
      <vt:lpstr>NOTEWORTHY LIGHT</vt:lpstr>
      <vt:lpstr>Segoe UI Semilight</vt:lpstr>
      <vt:lpstr>Wingdings</vt:lpstr>
      <vt:lpstr>Office Theme</vt:lpstr>
      <vt:lpstr>PowerPoint Presentation</vt:lpstr>
      <vt:lpstr>PowerPoint Presentation</vt:lpstr>
      <vt:lpstr>PowerPoint Presentation</vt:lpstr>
      <vt:lpstr>PowerPoint Presentation</vt:lpstr>
      <vt:lpstr>The Struggle is REAL</vt:lpstr>
      <vt:lpstr>The Student Perspective</vt:lpstr>
      <vt:lpstr>What Students Think</vt:lpstr>
      <vt:lpstr>PowerPoint Presentation</vt:lpstr>
      <vt:lpstr>PowerPoint Presentation</vt:lpstr>
      <vt:lpstr>PowerPoint Presentation</vt:lpstr>
      <vt:lpstr>Common “Helping” Mistakes</vt:lpstr>
      <vt:lpstr>PowerPoint Presentation</vt:lpstr>
      <vt:lpstr>PowerPoint Presentation</vt:lpstr>
      <vt:lpstr>Active Listening =&gt; HUNGRY LISTENING</vt:lpstr>
      <vt:lpstr>Hungry Listening Involves Non-Verbal Skills</vt:lpstr>
      <vt:lpstr>PowerPoint Presentation</vt:lpstr>
      <vt:lpstr>PowerPoint Presentation</vt:lpstr>
      <vt:lpstr>Challenges  of   HUNGRY LISTENING</vt:lpstr>
      <vt:lpstr>Bringing Empathy &amp; Listening Together: The Art of Reflection</vt:lpstr>
      <vt:lpstr>PowerPoint Presentation</vt:lpstr>
      <vt:lpstr>PowerPoint Presentation</vt:lpstr>
      <vt:lpstr>PowerPoint Presentation</vt:lpstr>
      <vt:lpstr>SELF-CARE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Students During Frustrating Times</dc:title>
  <dc:creator/>
  <cp:lastModifiedBy/>
  <cp:revision>1</cp:revision>
  <dcterms:created xsi:type="dcterms:W3CDTF">2021-01-20T17:14:47Z</dcterms:created>
  <dcterms:modified xsi:type="dcterms:W3CDTF">2021-07-27T14:45:33Z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6e47afc8-1407-483b-b633-ec402be0b133</vt:lpwstr>
  </property>
</Properties>
</file>