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8" r:id="rId3"/>
    <p:sldId id="289" r:id="rId4"/>
    <p:sldId id="290" r:id="rId5"/>
    <p:sldId id="291" r:id="rId6"/>
    <p:sldId id="263" r:id="rId7"/>
    <p:sldId id="292" r:id="rId8"/>
    <p:sldId id="287" r:id="rId9"/>
    <p:sldId id="293" r:id="rId10"/>
    <p:sldId id="294" r:id="rId11"/>
    <p:sldId id="295" r:id="rId12"/>
    <p:sldId id="296" r:id="rId13"/>
    <p:sldId id="264" r:id="rId14"/>
    <p:sldId id="262" r:id="rId15"/>
    <p:sldId id="265" r:id="rId16"/>
    <p:sldId id="297" r:id="rId17"/>
    <p:sldId id="298" r:id="rId18"/>
    <p:sldId id="320" r:id="rId19"/>
    <p:sldId id="299" r:id="rId20"/>
    <p:sldId id="300" r:id="rId21"/>
    <p:sldId id="301" r:id="rId22"/>
    <p:sldId id="302" r:id="rId23"/>
    <p:sldId id="303" r:id="rId24"/>
    <p:sldId id="304" r:id="rId25"/>
    <p:sldId id="305" r:id="rId26"/>
    <p:sldId id="306" r:id="rId27"/>
    <p:sldId id="308" r:id="rId28"/>
    <p:sldId id="309" r:id="rId29"/>
    <p:sldId id="316" r:id="rId30"/>
    <p:sldId id="312" r:id="rId31"/>
    <p:sldId id="315" r:id="rId32"/>
    <p:sldId id="317" r:id="rId33"/>
    <p:sldId id="319" r:id="rId34"/>
    <p:sldId id="321" r:id="rId35"/>
    <p:sldId id="31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94603" autoAdjust="0"/>
  </p:normalViewPr>
  <p:slideViewPr>
    <p:cSldViewPr snapToGrid="0">
      <p:cViewPr varScale="1">
        <p:scale>
          <a:sx n="70" d="100"/>
          <a:sy n="70" d="100"/>
        </p:scale>
        <p:origin x="96" y="384"/>
      </p:cViewPr>
      <p:guideLst/>
    </p:cSldViewPr>
  </p:slideViewPr>
  <p:notesTextViewPr>
    <p:cViewPr>
      <p:scale>
        <a:sx n="1" d="1"/>
        <a:sy n="1" d="1"/>
      </p:scale>
      <p:origin x="0" y="0"/>
    </p:cViewPr>
  </p:notesTextViewPr>
  <p:notesViewPr>
    <p:cSldViewPr snapToGrid="0">
      <p:cViewPr varScale="1">
        <p:scale>
          <a:sx n="67" d="100"/>
          <a:sy n="67" d="100"/>
        </p:scale>
        <p:origin x="202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5FBB4B-3D14-43F6-BB68-D3DB7744534B}" type="datetimeFigureOut">
              <a:rPr lang="en-US" smtClean="0"/>
              <a:t>2/15/2022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549CB3-F25C-462B-A62A-8AE059B01DE0}" type="slidenum">
              <a:rPr lang="en-US" smtClean="0"/>
              <a:t>‹#›</a:t>
            </a:fld>
            <a:endParaRPr lang="en-US"/>
          </a:p>
        </p:txBody>
      </p:sp>
    </p:spTree>
    <p:extLst>
      <p:ext uri="{BB962C8B-B14F-4D97-AF65-F5344CB8AC3E}">
        <p14:creationId xmlns:p14="http://schemas.microsoft.com/office/powerpoint/2010/main" val="282690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49CB3-F25C-462B-A62A-8AE059B01DE0}" type="slidenum">
              <a:rPr lang="en-US" smtClean="0"/>
              <a:t>1</a:t>
            </a:fld>
            <a:endParaRPr lang="en-US"/>
          </a:p>
        </p:txBody>
      </p:sp>
    </p:spTree>
    <p:extLst>
      <p:ext uri="{BB962C8B-B14F-4D97-AF65-F5344CB8AC3E}">
        <p14:creationId xmlns:p14="http://schemas.microsoft.com/office/powerpoint/2010/main" val="208011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10</a:t>
            </a:fld>
            <a:endParaRPr lang="en-US"/>
          </a:p>
        </p:txBody>
      </p:sp>
    </p:spTree>
    <p:extLst>
      <p:ext uri="{BB962C8B-B14F-4D97-AF65-F5344CB8AC3E}">
        <p14:creationId xmlns:p14="http://schemas.microsoft.com/office/powerpoint/2010/main" val="86607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11</a:t>
            </a:fld>
            <a:endParaRPr lang="en-US"/>
          </a:p>
        </p:txBody>
      </p:sp>
    </p:spTree>
    <p:extLst>
      <p:ext uri="{BB962C8B-B14F-4D97-AF65-F5344CB8AC3E}">
        <p14:creationId xmlns:p14="http://schemas.microsoft.com/office/powerpoint/2010/main" val="189919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FE549CB3-F25C-462B-A62A-8AE059B01DE0}" type="slidenum">
              <a:rPr lang="en-US" smtClean="0"/>
              <a:t>12</a:t>
            </a:fld>
            <a:endParaRPr lang="en-US"/>
          </a:p>
        </p:txBody>
      </p:sp>
    </p:spTree>
    <p:extLst>
      <p:ext uri="{BB962C8B-B14F-4D97-AF65-F5344CB8AC3E}">
        <p14:creationId xmlns:p14="http://schemas.microsoft.com/office/powerpoint/2010/main" val="93709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 Buprenorphine?  I found the list of ingredients.  Maltitol, Acesulfame potassium, and citric acid gave me pause.</a:t>
            </a:r>
          </a:p>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13</a:t>
            </a:fld>
            <a:endParaRPr lang="en-US"/>
          </a:p>
        </p:txBody>
      </p:sp>
    </p:spTree>
    <p:extLst>
      <p:ext uri="{BB962C8B-B14F-4D97-AF65-F5344CB8AC3E}">
        <p14:creationId xmlns:p14="http://schemas.microsoft.com/office/powerpoint/2010/main" val="146503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Maltitol is a sugar alcohol but it does not promote tooth decay.</a:t>
            </a:r>
          </a:p>
        </p:txBody>
      </p:sp>
      <p:sp>
        <p:nvSpPr>
          <p:cNvPr id="4" name="Slide Number Placeholder 3"/>
          <p:cNvSpPr>
            <a:spLocks noGrp="1"/>
          </p:cNvSpPr>
          <p:nvPr>
            <p:ph type="sldNum" sz="quarter" idx="5"/>
          </p:nvPr>
        </p:nvSpPr>
        <p:spPr/>
        <p:txBody>
          <a:bodyPr/>
          <a:lstStyle/>
          <a:p>
            <a:fld id="{FE549CB3-F25C-462B-A62A-8AE059B01DE0}" type="slidenum">
              <a:rPr lang="en-US" smtClean="0"/>
              <a:t>14</a:t>
            </a:fld>
            <a:endParaRPr lang="en-US"/>
          </a:p>
        </p:txBody>
      </p:sp>
    </p:spTree>
    <p:extLst>
      <p:ext uri="{BB962C8B-B14F-4D97-AF65-F5344CB8AC3E}">
        <p14:creationId xmlns:p14="http://schemas.microsoft.com/office/powerpoint/2010/main" val="416743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Acesulfame potassium is an artificial sweetener.  So, sugar is not an issue.  The acidity is.  Acidity is also an issue with the citric acid in </a:t>
            </a:r>
            <a:r>
              <a:rPr lang="en-US" dirty="0" err="1"/>
              <a:t>Buprenorhine</a:t>
            </a:r>
            <a:r>
              <a:rPr lang="en-US" dirty="0"/>
              <a:t>.  Citric acid by itself does not cause damage to the teeth.  It is the abrasiveness of substances containing the citric acid that causes enamel to be worn.  The Buprenorphine tablets and film are not abrasive.</a:t>
            </a:r>
          </a:p>
          <a:p>
            <a:endParaRPr lang="en-US" dirty="0"/>
          </a:p>
          <a:p>
            <a:r>
              <a:rPr lang="en-US" dirty="0"/>
              <a:t>According to several studies done about the corrosiveness of certain acids, the pH balance in a person’s mouth either intensifies or neutralizes the introduction of citric acid.</a:t>
            </a:r>
          </a:p>
        </p:txBody>
      </p:sp>
      <p:sp>
        <p:nvSpPr>
          <p:cNvPr id="4" name="Slide Number Placeholder 3"/>
          <p:cNvSpPr>
            <a:spLocks noGrp="1"/>
          </p:cNvSpPr>
          <p:nvPr>
            <p:ph type="sldNum" sz="quarter" idx="5"/>
          </p:nvPr>
        </p:nvSpPr>
        <p:spPr/>
        <p:txBody>
          <a:bodyPr/>
          <a:lstStyle/>
          <a:p>
            <a:fld id="{FE549CB3-F25C-462B-A62A-8AE059B01DE0}" type="slidenum">
              <a:rPr lang="en-US" smtClean="0"/>
              <a:t>15</a:t>
            </a:fld>
            <a:endParaRPr lang="en-US"/>
          </a:p>
        </p:txBody>
      </p:sp>
    </p:spTree>
    <p:extLst>
      <p:ext uri="{BB962C8B-B14F-4D97-AF65-F5344CB8AC3E}">
        <p14:creationId xmlns:p14="http://schemas.microsoft.com/office/powerpoint/2010/main" val="194017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E549CB3-F25C-462B-A62A-8AE059B01DE0}" type="slidenum">
              <a:rPr lang="en-US" smtClean="0"/>
              <a:t>16</a:t>
            </a:fld>
            <a:endParaRPr lang="en-US"/>
          </a:p>
        </p:txBody>
      </p:sp>
    </p:spTree>
    <p:extLst>
      <p:ext uri="{BB962C8B-B14F-4D97-AF65-F5344CB8AC3E}">
        <p14:creationId xmlns:p14="http://schemas.microsoft.com/office/powerpoint/2010/main" val="168327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550092"/>
            <a:ext cx="5608320" cy="3660458"/>
          </a:xfrm>
        </p:spPr>
        <p:txBody>
          <a:bodyPr/>
          <a:lstStyle/>
          <a:p>
            <a:endParaRPr lang="en-US" sz="1400" dirty="0"/>
          </a:p>
        </p:txBody>
      </p:sp>
      <p:sp>
        <p:nvSpPr>
          <p:cNvPr id="4" name="Slide Number Placeholder 3"/>
          <p:cNvSpPr>
            <a:spLocks noGrp="1"/>
          </p:cNvSpPr>
          <p:nvPr>
            <p:ph type="sldNum" sz="quarter" idx="5"/>
          </p:nvPr>
        </p:nvSpPr>
        <p:spPr/>
        <p:txBody>
          <a:bodyPr/>
          <a:lstStyle/>
          <a:p>
            <a:fld id="{FE549CB3-F25C-462B-A62A-8AE059B01DE0}" type="slidenum">
              <a:rPr lang="en-US" smtClean="0"/>
              <a:t>17</a:t>
            </a:fld>
            <a:endParaRPr lang="en-US"/>
          </a:p>
        </p:txBody>
      </p:sp>
    </p:spTree>
    <p:extLst>
      <p:ext uri="{BB962C8B-B14F-4D97-AF65-F5344CB8AC3E}">
        <p14:creationId xmlns:p14="http://schemas.microsoft.com/office/powerpoint/2010/main" val="2791455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18</a:t>
            </a:fld>
            <a:endParaRPr lang="en-US"/>
          </a:p>
        </p:txBody>
      </p:sp>
    </p:spTree>
    <p:extLst>
      <p:ext uri="{BB962C8B-B14F-4D97-AF65-F5344CB8AC3E}">
        <p14:creationId xmlns:p14="http://schemas.microsoft.com/office/powerpoint/2010/main" val="39138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900"/>
              </a:spcAft>
            </a:pPr>
            <a:r>
              <a:rPr lang="en-US" sz="1400" dirty="0">
                <a:effectLst/>
                <a:ea typeface="Times New Roman" panose="02020603050405020304" pitchFamily="18"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FE549CB3-F25C-462B-A62A-8AE059B01DE0}" type="slidenum">
              <a:rPr lang="en-US" smtClean="0"/>
              <a:t>19</a:t>
            </a:fld>
            <a:endParaRPr lang="en-US"/>
          </a:p>
        </p:txBody>
      </p:sp>
    </p:spTree>
    <p:extLst>
      <p:ext uri="{BB962C8B-B14F-4D97-AF65-F5344CB8AC3E}">
        <p14:creationId xmlns:p14="http://schemas.microsoft.com/office/powerpoint/2010/main" val="409202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a:t>
            </a:fld>
            <a:endParaRPr lang="en-US"/>
          </a:p>
        </p:txBody>
      </p:sp>
    </p:spTree>
    <p:extLst>
      <p:ext uri="{BB962C8B-B14F-4D97-AF65-F5344CB8AC3E}">
        <p14:creationId xmlns:p14="http://schemas.microsoft.com/office/powerpoint/2010/main" val="93853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20</a:t>
            </a:fld>
            <a:endParaRPr lang="en-US"/>
          </a:p>
        </p:txBody>
      </p:sp>
    </p:spTree>
    <p:extLst>
      <p:ext uri="{BB962C8B-B14F-4D97-AF65-F5344CB8AC3E}">
        <p14:creationId xmlns:p14="http://schemas.microsoft.com/office/powerpoint/2010/main" val="302301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900"/>
              </a:spcAft>
            </a:pPr>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21</a:t>
            </a:fld>
            <a:endParaRPr lang="en-US"/>
          </a:p>
        </p:txBody>
      </p:sp>
    </p:spTree>
    <p:extLst>
      <p:ext uri="{BB962C8B-B14F-4D97-AF65-F5344CB8AC3E}">
        <p14:creationId xmlns:p14="http://schemas.microsoft.com/office/powerpoint/2010/main" val="390827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22</a:t>
            </a:fld>
            <a:endParaRPr lang="en-US"/>
          </a:p>
        </p:txBody>
      </p:sp>
    </p:spTree>
    <p:extLst>
      <p:ext uri="{BB962C8B-B14F-4D97-AF65-F5344CB8AC3E}">
        <p14:creationId xmlns:p14="http://schemas.microsoft.com/office/powerpoint/2010/main" val="1615471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23</a:t>
            </a:fld>
            <a:endParaRPr lang="en-US"/>
          </a:p>
        </p:txBody>
      </p:sp>
    </p:spTree>
    <p:extLst>
      <p:ext uri="{BB962C8B-B14F-4D97-AF65-F5344CB8AC3E}">
        <p14:creationId xmlns:p14="http://schemas.microsoft.com/office/powerpoint/2010/main" val="214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24</a:t>
            </a:fld>
            <a:endParaRPr lang="en-US"/>
          </a:p>
        </p:txBody>
      </p:sp>
    </p:spTree>
    <p:extLst>
      <p:ext uri="{BB962C8B-B14F-4D97-AF65-F5344CB8AC3E}">
        <p14:creationId xmlns:p14="http://schemas.microsoft.com/office/powerpoint/2010/main" val="3018228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25</a:t>
            </a:fld>
            <a:endParaRPr lang="en-US"/>
          </a:p>
        </p:txBody>
      </p:sp>
    </p:spTree>
    <p:extLst>
      <p:ext uri="{BB962C8B-B14F-4D97-AF65-F5344CB8AC3E}">
        <p14:creationId xmlns:p14="http://schemas.microsoft.com/office/powerpoint/2010/main" val="2623381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FE549CB3-F25C-462B-A62A-8AE059B01DE0}" type="slidenum">
              <a:rPr lang="en-US" smtClean="0"/>
              <a:t>26</a:t>
            </a:fld>
            <a:endParaRPr lang="en-US"/>
          </a:p>
        </p:txBody>
      </p:sp>
    </p:spTree>
    <p:extLst>
      <p:ext uri="{BB962C8B-B14F-4D97-AF65-F5344CB8AC3E}">
        <p14:creationId xmlns:p14="http://schemas.microsoft.com/office/powerpoint/2010/main" val="670027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F6E76-3901-4CE2-85FB-3194CB6C10A9}" type="slidenum">
              <a:rPr lang="en-US" smtClean="0"/>
              <a:t>27</a:t>
            </a:fld>
            <a:endParaRPr lang="en-US"/>
          </a:p>
        </p:txBody>
      </p:sp>
    </p:spTree>
    <p:extLst>
      <p:ext uri="{BB962C8B-B14F-4D97-AF65-F5344CB8AC3E}">
        <p14:creationId xmlns:p14="http://schemas.microsoft.com/office/powerpoint/2010/main" val="225880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28</a:t>
            </a:fld>
            <a:endParaRPr lang="en-US"/>
          </a:p>
        </p:txBody>
      </p:sp>
    </p:spTree>
    <p:extLst>
      <p:ext uri="{BB962C8B-B14F-4D97-AF65-F5344CB8AC3E}">
        <p14:creationId xmlns:p14="http://schemas.microsoft.com/office/powerpoint/2010/main" val="3514157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29</a:t>
            </a:fld>
            <a:endParaRPr lang="en-US"/>
          </a:p>
        </p:txBody>
      </p:sp>
    </p:spTree>
    <p:extLst>
      <p:ext uri="{BB962C8B-B14F-4D97-AF65-F5344CB8AC3E}">
        <p14:creationId xmlns:p14="http://schemas.microsoft.com/office/powerpoint/2010/main" val="66785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3</a:t>
            </a:fld>
            <a:endParaRPr lang="en-US"/>
          </a:p>
        </p:txBody>
      </p:sp>
    </p:spTree>
    <p:extLst>
      <p:ext uri="{BB962C8B-B14F-4D97-AF65-F5344CB8AC3E}">
        <p14:creationId xmlns:p14="http://schemas.microsoft.com/office/powerpoint/2010/main" val="208735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C8BF6E76-3901-4CE2-85FB-3194CB6C10A9}" type="slidenum">
              <a:rPr lang="en-US" smtClean="0"/>
              <a:t>30</a:t>
            </a:fld>
            <a:endParaRPr lang="en-US"/>
          </a:p>
        </p:txBody>
      </p:sp>
    </p:spTree>
    <p:extLst>
      <p:ext uri="{BB962C8B-B14F-4D97-AF65-F5344CB8AC3E}">
        <p14:creationId xmlns:p14="http://schemas.microsoft.com/office/powerpoint/2010/main" val="1791800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31</a:t>
            </a:fld>
            <a:endParaRPr lang="en-US"/>
          </a:p>
        </p:txBody>
      </p:sp>
    </p:spTree>
    <p:extLst>
      <p:ext uri="{BB962C8B-B14F-4D97-AF65-F5344CB8AC3E}">
        <p14:creationId xmlns:p14="http://schemas.microsoft.com/office/powerpoint/2010/main" val="994262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32</a:t>
            </a:fld>
            <a:endParaRPr lang="en-US"/>
          </a:p>
        </p:txBody>
      </p:sp>
    </p:spTree>
    <p:extLst>
      <p:ext uri="{BB962C8B-B14F-4D97-AF65-F5344CB8AC3E}">
        <p14:creationId xmlns:p14="http://schemas.microsoft.com/office/powerpoint/2010/main" val="452916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FE549CB3-F25C-462B-A62A-8AE059B01DE0}" type="slidenum">
              <a:rPr lang="en-US" smtClean="0"/>
              <a:t>33</a:t>
            </a:fld>
            <a:endParaRPr lang="en-US"/>
          </a:p>
        </p:txBody>
      </p:sp>
    </p:spTree>
    <p:extLst>
      <p:ext uri="{BB962C8B-B14F-4D97-AF65-F5344CB8AC3E}">
        <p14:creationId xmlns:p14="http://schemas.microsoft.com/office/powerpoint/2010/main" val="3188442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49CB3-F25C-462B-A62A-8AE059B01DE0}" type="slidenum">
              <a:rPr lang="en-US" smtClean="0"/>
              <a:t>34</a:t>
            </a:fld>
            <a:endParaRPr lang="en-US"/>
          </a:p>
        </p:txBody>
      </p:sp>
    </p:spTree>
    <p:extLst>
      <p:ext uri="{BB962C8B-B14F-4D97-AF65-F5344CB8AC3E}">
        <p14:creationId xmlns:p14="http://schemas.microsoft.com/office/powerpoint/2010/main" val="3823596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FE549CB3-F25C-462B-A62A-8AE059B01DE0}" type="slidenum">
              <a:rPr lang="en-US" smtClean="0"/>
              <a:t>35</a:t>
            </a:fld>
            <a:endParaRPr lang="en-US"/>
          </a:p>
        </p:txBody>
      </p:sp>
    </p:spTree>
    <p:extLst>
      <p:ext uri="{BB962C8B-B14F-4D97-AF65-F5344CB8AC3E}">
        <p14:creationId xmlns:p14="http://schemas.microsoft.com/office/powerpoint/2010/main" val="383418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4</a:t>
            </a:fld>
            <a:endParaRPr lang="en-US"/>
          </a:p>
        </p:txBody>
      </p:sp>
    </p:spTree>
    <p:extLst>
      <p:ext uri="{BB962C8B-B14F-4D97-AF65-F5344CB8AC3E}">
        <p14:creationId xmlns:p14="http://schemas.microsoft.com/office/powerpoint/2010/main" val="212642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549CB3-F25C-462B-A62A-8AE059B01DE0}" type="slidenum">
              <a:rPr lang="en-US" smtClean="0"/>
              <a:t>5</a:t>
            </a:fld>
            <a:endParaRPr lang="en-US"/>
          </a:p>
        </p:txBody>
      </p:sp>
    </p:spTree>
    <p:extLst>
      <p:ext uri="{BB962C8B-B14F-4D97-AF65-F5344CB8AC3E}">
        <p14:creationId xmlns:p14="http://schemas.microsoft.com/office/powerpoint/2010/main" val="16741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6</a:t>
            </a:fld>
            <a:endParaRPr lang="en-US"/>
          </a:p>
        </p:txBody>
      </p:sp>
    </p:spTree>
    <p:extLst>
      <p:ext uri="{BB962C8B-B14F-4D97-AF65-F5344CB8AC3E}">
        <p14:creationId xmlns:p14="http://schemas.microsoft.com/office/powerpoint/2010/main" val="372804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7</a:t>
            </a:fld>
            <a:endParaRPr lang="en-US"/>
          </a:p>
        </p:txBody>
      </p:sp>
    </p:spTree>
    <p:extLst>
      <p:ext uri="{BB962C8B-B14F-4D97-AF65-F5344CB8AC3E}">
        <p14:creationId xmlns:p14="http://schemas.microsoft.com/office/powerpoint/2010/main" val="104670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917"/>
              </a:spcAft>
            </a:pPr>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8</a:t>
            </a:fld>
            <a:endParaRPr lang="en-US"/>
          </a:p>
        </p:txBody>
      </p:sp>
    </p:spTree>
    <p:extLst>
      <p:ext uri="{BB962C8B-B14F-4D97-AF65-F5344CB8AC3E}">
        <p14:creationId xmlns:p14="http://schemas.microsoft.com/office/powerpoint/2010/main" val="136952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49CB3-F25C-462B-A62A-8AE059B01DE0}" type="slidenum">
              <a:rPr lang="en-US" smtClean="0"/>
              <a:t>9</a:t>
            </a:fld>
            <a:endParaRPr lang="en-US"/>
          </a:p>
        </p:txBody>
      </p:sp>
    </p:spTree>
    <p:extLst>
      <p:ext uri="{BB962C8B-B14F-4D97-AF65-F5344CB8AC3E}">
        <p14:creationId xmlns:p14="http://schemas.microsoft.com/office/powerpoint/2010/main" val="88078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1167-7270-415B-9FCA-8A56CF71A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16EDDD-77EC-4762-9056-2270690A4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0E2B8-E7C8-455C-81AD-5A8F7F89E579}"/>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95B967D8-69DB-4083-BD89-87635741B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BACD60-51B1-42BB-9073-BF15A11E53C7}"/>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38701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F96D-49A8-4B50-A542-F7C6BBFA8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D8B3F-9076-47F7-A1EC-3049284DED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B3A1A-F0CD-4C54-BAC6-A01E0C885C4A}"/>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3DDF441A-A0DC-4EFC-A1EB-3431405BD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CAF0E-1330-4D1B-B8A3-A70E2A16F734}"/>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87657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D74AE-333F-472D-BD54-0414C60234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5ECB3E-584D-4F12-A45F-9FE0F3DDA6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C9036-200A-43D7-91F5-C5AA6610EC66}"/>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39604BAF-2CA5-4F82-BD3F-9F2E1FED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14CF5-2679-4A6A-BC68-0869967DD995}"/>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303834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04D8-AF3C-4104-BBC5-0E64F72D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58B774-AFA3-41C8-826B-355F2169E8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49389-E488-4818-A565-1758A1BBC2F2}"/>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8A518E4F-F27C-4325-B791-5AA0A1420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F5239-CE20-41A2-AE10-F84EB3A37C67}"/>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141531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1176-8953-4C5E-B03A-F5201AD7BE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8792F-A8CA-411B-9ED8-0EE15BF96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F1BE7-0761-4565-BB12-6310E36CD256}"/>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A80A4F43-6F54-44D9-BEAD-85247E3C1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B9C3-6EFA-4521-A7BE-B27D07D1215C}"/>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41622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CAC2-55DB-4DFF-B9BC-CCD09F847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379FF-9A1E-488F-B3D4-659DFD58F1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977D8-E6A8-40FF-A7DA-4D93A53FD1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39DC3-D9B0-4C8C-934F-7F3F7D651407}"/>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6" name="Footer Placeholder 5">
            <a:extLst>
              <a:ext uri="{FF2B5EF4-FFF2-40B4-BE49-F238E27FC236}">
                <a16:creationId xmlns:a16="http://schemas.microsoft.com/office/drawing/2014/main" id="{B2DD06AF-F40E-4B43-B11E-7787AE565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91AB5-90A9-4F3C-9D9E-4845D871F804}"/>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293299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AAE8-EBD2-4C7B-849D-C28B6C153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2F7402-2C0F-4C21-9EE3-7E160BABB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EE1676-E844-45D8-BE68-293AA9050F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C8A33E-E88E-4B15-99A3-3AA08DFE0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B6340-95ED-4D3E-B0A0-11CED1C0D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9DAE4D-5A5C-4AFA-B57D-7C96B4CD8678}"/>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8" name="Footer Placeholder 7">
            <a:extLst>
              <a:ext uri="{FF2B5EF4-FFF2-40B4-BE49-F238E27FC236}">
                <a16:creationId xmlns:a16="http://schemas.microsoft.com/office/drawing/2014/main" id="{C3D5A1F7-1824-4287-B93E-9761051071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02D6FF-3881-4489-8595-50EB15440B7D}"/>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6807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709D-8B12-4088-837E-AB0E898C75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C37872-4010-4351-ADD4-2142C986927A}"/>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4" name="Footer Placeholder 3">
            <a:extLst>
              <a:ext uri="{FF2B5EF4-FFF2-40B4-BE49-F238E27FC236}">
                <a16:creationId xmlns:a16="http://schemas.microsoft.com/office/drawing/2014/main" id="{A8B20DE0-31D1-4A10-AAE5-5AACA67D9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5116B-6D0F-4A83-94D3-A00B4ADFFE20}"/>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16495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3F39-95D3-41BC-88BF-6C49A9C0C719}"/>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3" name="Footer Placeholder 2">
            <a:extLst>
              <a:ext uri="{FF2B5EF4-FFF2-40B4-BE49-F238E27FC236}">
                <a16:creationId xmlns:a16="http://schemas.microsoft.com/office/drawing/2014/main" id="{E4A06779-8ED2-4D7F-8DE8-D42E568E4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9684B5-8C10-4717-8949-92E890A0DC4C}"/>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202691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14DD-18B7-45A2-8D94-6C7BC850D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1D4BB0-5640-4BFA-9F14-59B8FD8FC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D80577-D337-4728-A6CE-9FCC80062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276ED-A7AC-4AE8-B649-084D290B0E69}"/>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6" name="Footer Placeholder 5">
            <a:extLst>
              <a:ext uri="{FF2B5EF4-FFF2-40B4-BE49-F238E27FC236}">
                <a16:creationId xmlns:a16="http://schemas.microsoft.com/office/drawing/2014/main" id="{312319C6-48AE-4C94-BB1E-8D3EC0D7B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A0C77-E0B2-4C1D-9788-7F065E0B378D}"/>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152765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7752-9CC8-4A79-8E6F-6440AA05B1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26B37D-F7AF-4CAD-8CC9-AFE8D200B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B3082-23CA-48DB-8114-33422340C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4A35A-37E6-4A30-845C-764599690EB3}"/>
              </a:ext>
            </a:extLst>
          </p:cNvPr>
          <p:cNvSpPr>
            <a:spLocks noGrp="1"/>
          </p:cNvSpPr>
          <p:nvPr>
            <p:ph type="dt" sz="half" idx="10"/>
          </p:nvPr>
        </p:nvSpPr>
        <p:spPr/>
        <p:txBody>
          <a:bodyPr/>
          <a:lstStyle/>
          <a:p>
            <a:fld id="{A0A94E1D-9E65-4DEE-94FD-041A6B91E00A}" type="datetimeFigureOut">
              <a:rPr lang="en-US" smtClean="0"/>
              <a:t>2/15/2022</a:t>
            </a:fld>
            <a:endParaRPr lang="en-US"/>
          </a:p>
        </p:txBody>
      </p:sp>
      <p:sp>
        <p:nvSpPr>
          <p:cNvPr id="6" name="Footer Placeholder 5">
            <a:extLst>
              <a:ext uri="{FF2B5EF4-FFF2-40B4-BE49-F238E27FC236}">
                <a16:creationId xmlns:a16="http://schemas.microsoft.com/office/drawing/2014/main" id="{D32D3759-86AC-45A9-A6C1-9B9E27735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E0AC2-1E56-4DEE-BA44-77062DC40933}"/>
              </a:ext>
            </a:extLst>
          </p:cNvPr>
          <p:cNvSpPr>
            <a:spLocks noGrp="1"/>
          </p:cNvSpPr>
          <p:nvPr>
            <p:ph type="sldNum" sz="quarter" idx="12"/>
          </p:nvPr>
        </p:nvSpPr>
        <p:spPr/>
        <p:txBody>
          <a:bodyPr/>
          <a:lstStyle/>
          <a:p>
            <a:fld id="{18902D38-72DC-4378-ADD7-6606ECFB9517}" type="slidenum">
              <a:rPr lang="en-US" smtClean="0"/>
              <a:t>‹#›</a:t>
            </a:fld>
            <a:endParaRPr lang="en-US"/>
          </a:p>
        </p:txBody>
      </p:sp>
    </p:spTree>
    <p:extLst>
      <p:ext uri="{BB962C8B-B14F-4D97-AF65-F5344CB8AC3E}">
        <p14:creationId xmlns:p14="http://schemas.microsoft.com/office/powerpoint/2010/main" val="121806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BB773-89DE-41F0-8EB9-8AAFB3F01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9C96CD-A741-41D5-AD56-78489B369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1FEE2-EE27-4051-A1E5-B6F2B0B0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94E1D-9E65-4DEE-94FD-041A6B91E00A}" type="datetimeFigureOut">
              <a:rPr lang="en-US" smtClean="0"/>
              <a:t>2/15/2022</a:t>
            </a:fld>
            <a:endParaRPr lang="en-US"/>
          </a:p>
        </p:txBody>
      </p:sp>
      <p:sp>
        <p:nvSpPr>
          <p:cNvPr id="5" name="Footer Placeholder 4">
            <a:extLst>
              <a:ext uri="{FF2B5EF4-FFF2-40B4-BE49-F238E27FC236}">
                <a16:creationId xmlns:a16="http://schemas.microsoft.com/office/drawing/2014/main" id="{1D7C9057-EB22-4439-8183-50B385064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AC7C1-2F06-4AE6-B9C2-3FFE0B2EF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02D38-72DC-4378-ADD7-6606ECFB9517}" type="slidenum">
              <a:rPr lang="en-US" smtClean="0"/>
              <a:t>‹#›</a:t>
            </a:fld>
            <a:endParaRPr lang="en-US"/>
          </a:p>
        </p:txBody>
      </p:sp>
    </p:spTree>
    <p:extLst>
      <p:ext uri="{BB962C8B-B14F-4D97-AF65-F5344CB8AC3E}">
        <p14:creationId xmlns:p14="http://schemas.microsoft.com/office/powerpoint/2010/main" val="418795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ugs.co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ameliadanver.com/does-malitol-cause-tooth-deca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foodfaq.org/are-artificial-sweeteners-acidi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hyperlink" Target="https://supportservices.jobcorps.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pubmed.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inspirednewsradio.com/ep-111-guest-dr-ronni-brown/"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li.sten.to/dentalbrief66" TargetMode="External"/><Relationship Id="rId5" Type="http://schemas.openxmlformats.org/officeDocument/2006/relationships/hyperlink" Target="http://mybook.to/astateofdecay" TargetMode="External"/><Relationship Id="rId4" Type="http://schemas.openxmlformats.org/officeDocument/2006/relationships/hyperlink" Target="https://www.drronnibrown.com/breakingthrough/"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hyperlink" Target="https://go.thenationalcouncil.org/NzczLU1KRi0zNzkAAAGCnOAQLZc8dKKeEgQpt_0-8DNAD9Eyv_-H3Dzdu_0izCRv81F23AJRIc5EngY_1U9xaHD9wF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lnewstoday.com/articles/what-are-opioid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512E62-E648-4560-8621-72932C899F78}"/>
              </a:ext>
            </a:extLst>
          </p:cNvPr>
          <p:cNvSpPr>
            <a:spLocks noGrp="1"/>
          </p:cNvSpPr>
          <p:nvPr>
            <p:ph type="ctrTitle"/>
          </p:nvPr>
        </p:nvSpPr>
        <p:spPr>
          <a:xfrm>
            <a:off x="804672" y="341194"/>
            <a:ext cx="3514370" cy="3168769"/>
          </a:xfrm>
        </p:spPr>
        <p:txBody>
          <a:bodyPr>
            <a:normAutofit fontScale="90000"/>
          </a:bodyPr>
          <a:lstStyle/>
          <a:p>
            <a:pPr algn="l"/>
            <a:r>
              <a:rPr lang="en-US" sz="3800" b="1" dirty="0">
                <a:solidFill>
                  <a:srgbClr val="FFFFFF"/>
                </a:solidFill>
              </a:rPr>
              <a:t>Medication Assisted Treatment with Buprenorphine—</a:t>
            </a:r>
            <a:br>
              <a:rPr lang="en-US" sz="3800" b="1" dirty="0">
                <a:solidFill>
                  <a:srgbClr val="FFFFFF"/>
                </a:solidFill>
              </a:rPr>
            </a:br>
            <a:r>
              <a:rPr lang="en-US" sz="3200" b="1" dirty="0">
                <a:solidFill>
                  <a:srgbClr val="FFFFFF"/>
                </a:solidFill>
              </a:rPr>
              <a:t>Oral Health Risks and their Management</a:t>
            </a:r>
            <a:br>
              <a:rPr lang="en-US" sz="3800" b="1" dirty="0">
                <a:solidFill>
                  <a:srgbClr val="FFFFFF"/>
                </a:solidFill>
              </a:rPr>
            </a:br>
            <a:r>
              <a:rPr lang="en-US" sz="3800" b="1" dirty="0">
                <a:solidFill>
                  <a:srgbClr val="FFFFFF"/>
                </a:solidFill>
              </a:rPr>
              <a:t> </a:t>
            </a:r>
          </a:p>
        </p:txBody>
      </p:sp>
      <p:sp>
        <p:nvSpPr>
          <p:cNvPr id="3" name="Subtitle 2">
            <a:extLst>
              <a:ext uri="{FF2B5EF4-FFF2-40B4-BE49-F238E27FC236}">
                <a16:creationId xmlns:a16="http://schemas.microsoft.com/office/drawing/2014/main" id="{AB60CE40-44A6-4C24-B6C2-7B93FC172323}"/>
              </a:ext>
            </a:extLst>
          </p:cNvPr>
          <p:cNvSpPr>
            <a:spLocks noGrp="1"/>
          </p:cNvSpPr>
          <p:nvPr>
            <p:ph type="subTitle" idx="1"/>
          </p:nvPr>
        </p:nvSpPr>
        <p:spPr>
          <a:xfrm>
            <a:off x="804672" y="3602038"/>
            <a:ext cx="3308131" cy="1655762"/>
          </a:xfrm>
        </p:spPr>
        <p:txBody>
          <a:bodyPr>
            <a:normAutofit/>
          </a:bodyPr>
          <a:lstStyle/>
          <a:p>
            <a:pPr algn="l"/>
            <a:r>
              <a:rPr lang="en-US" sz="2000">
                <a:solidFill>
                  <a:srgbClr val="FFFFFF"/>
                </a:solidFill>
              </a:rPr>
              <a:t>Pamela Alston, DDS, MPP</a:t>
            </a:r>
          </a:p>
          <a:p>
            <a:pPr algn="l"/>
            <a:r>
              <a:rPr lang="en-US" sz="2000">
                <a:solidFill>
                  <a:srgbClr val="FFFFFF"/>
                </a:solidFill>
              </a:rPr>
              <a:t>Lead Oral Health Specialist</a:t>
            </a:r>
          </a:p>
          <a:p>
            <a:pPr algn="l"/>
            <a:r>
              <a:rPr lang="en-US" sz="2000">
                <a:solidFill>
                  <a:srgbClr val="FFFFFF"/>
                </a:solidFill>
              </a:rPr>
              <a:t>February 16, 2022</a:t>
            </a:r>
          </a:p>
        </p:txBody>
      </p:sp>
      <p:pic>
        <p:nvPicPr>
          <p:cNvPr id="4" name="Picture 2" descr="Buprenorphine hydrochloride (sublingual) 2 mg 54 775">
            <a:extLst>
              <a:ext uri="{FF2B5EF4-FFF2-40B4-BE49-F238E27FC236}">
                <a16:creationId xmlns:a16="http://schemas.microsoft.com/office/drawing/2014/main" id="{8AFBA047-12E4-4D7D-B775-271651853E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20996" y="1076139"/>
            <a:ext cx="6274296" cy="470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1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F32C-2B7F-4B65-A310-BD9A4D7356F0}"/>
              </a:ext>
            </a:extLst>
          </p:cNvPr>
          <p:cNvSpPr>
            <a:spLocks noGrp="1"/>
          </p:cNvSpPr>
          <p:nvPr>
            <p:ph type="title"/>
          </p:nvPr>
        </p:nvSpPr>
        <p:spPr/>
        <p:txBody>
          <a:bodyPr/>
          <a:lstStyle/>
          <a:p>
            <a:pPr algn="ctr"/>
            <a:r>
              <a:rPr lang="en-US" b="1" dirty="0"/>
              <a:t>Buprenorphine Side Effects</a:t>
            </a:r>
          </a:p>
        </p:txBody>
      </p:sp>
      <p:sp>
        <p:nvSpPr>
          <p:cNvPr id="13" name="Text Placeholder 12">
            <a:extLst>
              <a:ext uri="{FF2B5EF4-FFF2-40B4-BE49-F238E27FC236}">
                <a16:creationId xmlns:a16="http://schemas.microsoft.com/office/drawing/2014/main" id="{CD98C881-D6E7-4DA8-AFE0-F1FC682E98EC}"/>
              </a:ext>
            </a:extLst>
          </p:cNvPr>
          <p:cNvSpPr>
            <a:spLocks noGrp="1"/>
          </p:cNvSpPr>
          <p:nvPr>
            <p:ph type="body" idx="1"/>
          </p:nvPr>
        </p:nvSpPr>
        <p:spPr>
          <a:xfrm>
            <a:off x="917295" y="1195059"/>
            <a:ext cx="5157787" cy="823912"/>
          </a:xfrm>
        </p:spPr>
        <p:txBody>
          <a:bodyPr/>
          <a:lstStyle/>
          <a:p>
            <a:pPr algn="ctr"/>
            <a:r>
              <a:rPr lang="en-US" dirty="0"/>
              <a:t>Common Side Effects</a:t>
            </a:r>
          </a:p>
        </p:txBody>
      </p:sp>
      <p:sp>
        <p:nvSpPr>
          <p:cNvPr id="14" name="Content Placeholder 13">
            <a:extLst>
              <a:ext uri="{FF2B5EF4-FFF2-40B4-BE49-F238E27FC236}">
                <a16:creationId xmlns:a16="http://schemas.microsoft.com/office/drawing/2014/main" id="{658108AE-236A-41A2-8FA4-D1FDBDB656EE}"/>
              </a:ext>
            </a:extLst>
          </p:cNvPr>
          <p:cNvSpPr>
            <a:spLocks noGrp="1"/>
          </p:cNvSpPr>
          <p:nvPr>
            <p:ph sz="half" idx="2"/>
          </p:nvPr>
        </p:nvSpPr>
        <p:spPr>
          <a:xfrm>
            <a:off x="862014" y="1988999"/>
            <a:ext cx="5157787" cy="3575378"/>
          </a:xfrm>
        </p:spPr>
        <p:txBody>
          <a:bodyPr>
            <a:noAutofit/>
          </a:bodyPr>
          <a:lstStyle/>
          <a:p>
            <a:r>
              <a:rPr lang="en-US" sz="2400" b="0" i="0" dirty="0">
                <a:solidFill>
                  <a:srgbClr val="242424"/>
                </a:solidFill>
                <a:effectLst/>
              </a:rPr>
              <a:t>constipation </a:t>
            </a:r>
          </a:p>
          <a:p>
            <a:r>
              <a:rPr lang="en-US" sz="2400" b="0" i="0" dirty="0">
                <a:solidFill>
                  <a:srgbClr val="242424"/>
                </a:solidFill>
                <a:effectLst/>
              </a:rPr>
              <a:t>dizziness </a:t>
            </a:r>
          </a:p>
          <a:p>
            <a:r>
              <a:rPr lang="en-US" sz="2400" b="0" i="0" dirty="0">
                <a:solidFill>
                  <a:srgbClr val="242424"/>
                </a:solidFill>
                <a:effectLst/>
              </a:rPr>
              <a:t>drowsiness </a:t>
            </a:r>
          </a:p>
          <a:p>
            <a:r>
              <a:rPr lang="en-US" sz="2400" b="0" i="0" dirty="0">
                <a:solidFill>
                  <a:srgbClr val="242424"/>
                </a:solidFill>
                <a:effectLst/>
              </a:rPr>
              <a:t>headache </a:t>
            </a:r>
          </a:p>
          <a:p>
            <a:r>
              <a:rPr lang="en-US" sz="2400" b="0" i="0" dirty="0">
                <a:solidFill>
                  <a:srgbClr val="242424"/>
                </a:solidFill>
                <a:effectLst/>
              </a:rPr>
              <a:t>nausea </a:t>
            </a:r>
          </a:p>
          <a:p>
            <a:r>
              <a:rPr lang="en-US" sz="2400" b="0" i="0" dirty="0">
                <a:solidFill>
                  <a:srgbClr val="242424"/>
                </a:solidFill>
                <a:effectLst/>
              </a:rPr>
              <a:t>drug withdrawal </a:t>
            </a:r>
          </a:p>
          <a:p>
            <a:r>
              <a:rPr lang="en-US" sz="2400" b="0" i="0" dirty="0">
                <a:solidFill>
                  <a:srgbClr val="242424"/>
                </a:solidFill>
                <a:effectLst/>
              </a:rPr>
              <a:t>fatigue</a:t>
            </a:r>
          </a:p>
          <a:p>
            <a:r>
              <a:rPr lang="en-US" sz="2400" b="0" i="0" dirty="0">
                <a:solidFill>
                  <a:srgbClr val="242424"/>
                </a:solidFill>
                <a:effectLst/>
              </a:rPr>
              <a:t> vomiting  </a:t>
            </a:r>
          </a:p>
          <a:p>
            <a:r>
              <a:rPr lang="en-US" sz="2400" b="0" i="0" dirty="0">
                <a:solidFill>
                  <a:srgbClr val="FF0000"/>
                </a:solidFill>
                <a:effectLst/>
              </a:rPr>
              <a:t>xerostomia</a:t>
            </a:r>
            <a:endParaRPr lang="en-US" sz="2400" dirty="0">
              <a:solidFill>
                <a:srgbClr val="FF0000"/>
              </a:solidFill>
            </a:endParaRPr>
          </a:p>
        </p:txBody>
      </p:sp>
      <p:sp>
        <p:nvSpPr>
          <p:cNvPr id="15" name="Text Placeholder 14">
            <a:extLst>
              <a:ext uri="{FF2B5EF4-FFF2-40B4-BE49-F238E27FC236}">
                <a16:creationId xmlns:a16="http://schemas.microsoft.com/office/drawing/2014/main" id="{D373C232-1626-41D9-A904-F4C33F121A2C}"/>
              </a:ext>
            </a:extLst>
          </p:cNvPr>
          <p:cNvSpPr>
            <a:spLocks noGrp="1"/>
          </p:cNvSpPr>
          <p:nvPr>
            <p:ph type="body" sz="quarter" idx="3"/>
          </p:nvPr>
        </p:nvSpPr>
        <p:spPr>
          <a:xfrm>
            <a:off x="6248399" y="1165087"/>
            <a:ext cx="5183188" cy="823912"/>
          </a:xfrm>
        </p:spPr>
        <p:txBody>
          <a:bodyPr/>
          <a:lstStyle/>
          <a:p>
            <a:pPr algn="ctr"/>
            <a:r>
              <a:rPr lang="en-US" dirty="0"/>
              <a:t>Less Common Side Effects</a:t>
            </a:r>
          </a:p>
        </p:txBody>
      </p:sp>
      <p:sp>
        <p:nvSpPr>
          <p:cNvPr id="16" name="Content Placeholder 15">
            <a:extLst>
              <a:ext uri="{FF2B5EF4-FFF2-40B4-BE49-F238E27FC236}">
                <a16:creationId xmlns:a16="http://schemas.microsoft.com/office/drawing/2014/main" id="{0C5EAE64-2A82-43CF-8721-9EF7D1E2CB4D}"/>
              </a:ext>
            </a:extLst>
          </p:cNvPr>
          <p:cNvSpPr>
            <a:spLocks noGrp="1"/>
          </p:cNvSpPr>
          <p:nvPr>
            <p:ph sz="quarter" idx="4"/>
          </p:nvPr>
        </p:nvSpPr>
        <p:spPr>
          <a:xfrm>
            <a:off x="6172200" y="1967871"/>
            <a:ext cx="5183188" cy="2671762"/>
          </a:xfrm>
        </p:spPr>
        <p:txBody>
          <a:bodyPr>
            <a:noAutofit/>
          </a:bodyPr>
          <a:lstStyle/>
          <a:p>
            <a:r>
              <a:rPr lang="en-US" sz="2400" dirty="0"/>
              <a:t>bladder pain</a:t>
            </a:r>
          </a:p>
          <a:p>
            <a:r>
              <a:rPr lang="en-US" sz="2400" dirty="0"/>
              <a:t>blurred vision</a:t>
            </a:r>
          </a:p>
          <a:p>
            <a:r>
              <a:rPr lang="en-US" sz="2400" dirty="0"/>
              <a:t>diarrhea</a:t>
            </a:r>
          </a:p>
          <a:p>
            <a:r>
              <a:rPr lang="en-US" sz="2400" dirty="0"/>
              <a:t>frequent urge to urinate</a:t>
            </a:r>
          </a:p>
          <a:p>
            <a:r>
              <a:rPr lang="en-US" sz="2400" dirty="0"/>
              <a:t>loss of appetite</a:t>
            </a:r>
          </a:p>
          <a:p>
            <a:r>
              <a:rPr lang="en-US" sz="2400" dirty="0">
                <a:solidFill>
                  <a:srgbClr val="FF0000"/>
                </a:solidFill>
              </a:rPr>
              <a:t>mouth or throat pain</a:t>
            </a:r>
          </a:p>
        </p:txBody>
      </p:sp>
      <p:sp>
        <p:nvSpPr>
          <p:cNvPr id="18" name="TextBox 17">
            <a:extLst>
              <a:ext uri="{FF2B5EF4-FFF2-40B4-BE49-F238E27FC236}">
                <a16:creationId xmlns:a16="http://schemas.microsoft.com/office/drawing/2014/main" id="{B2366795-AB53-47E7-8984-BAA12C728235}"/>
              </a:ext>
            </a:extLst>
          </p:cNvPr>
          <p:cNvSpPr txBox="1"/>
          <p:nvPr/>
        </p:nvSpPr>
        <p:spPr>
          <a:xfrm flipH="1">
            <a:off x="5548645" y="5478275"/>
            <a:ext cx="5781341" cy="369332"/>
          </a:xfrm>
          <a:prstGeom prst="rect">
            <a:avLst/>
          </a:prstGeom>
          <a:noFill/>
        </p:spPr>
        <p:txBody>
          <a:bodyPr wrap="square" rtlCol="0">
            <a:spAutoFit/>
          </a:bodyPr>
          <a:lstStyle/>
          <a:p>
            <a:r>
              <a:rPr lang="en-US" dirty="0"/>
              <a:t>Reference:  </a:t>
            </a:r>
            <a:r>
              <a:rPr lang="en-US" dirty="0">
                <a:hlinkClick r:id="rId3"/>
              </a:rPr>
              <a:t>www.drugs.com</a:t>
            </a:r>
            <a:r>
              <a:rPr lang="en-US" dirty="0"/>
              <a:t> accessed on 2/14/22</a:t>
            </a:r>
          </a:p>
        </p:txBody>
      </p:sp>
    </p:spTree>
    <p:extLst>
      <p:ext uri="{BB962C8B-B14F-4D97-AF65-F5344CB8AC3E}">
        <p14:creationId xmlns:p14="http://schemas.microsoft.com/office/powerpoint/2010/main" val="346534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4FD891-D4D2-4EA6-B64D-733B5B5097DB}"/>
              </a:ext>
            </a:extLst>
          </p:cNvPr>
          <p:cNvSpPr>
            <a:spLocks noGrp="1"/>
          </p:cNvSpPr>
          <p:nvPr>
            <p:ph type="title"/>
          </p:nvPr>
        </p:nvSpPr>
        <p:spPr/>
        <p:txBody>
          <a:bodyPr/>
          <a:lstStyle/>
          <a:p>
            <a:endParaRPr lang="en-US"/>
          </a:p>
        </p:txBody>
      </p:sp>
      <p:pic>
        <p:nvPicPr>
          <p:cNvPr id="10" name="Content Placeholder 9" descr="Graphical user interface, text, application, Word&#10;&#10;Description automatically generated">
            <a:extLst>
              <a:ext uri="{FF2B5EF4-FFF2-40B4-BE49-F238E27FC236}">
                <a16:creationId xmlns:a16="http://schemas.microsoft.com/office/drawing/2014/main" id="{8FE0D1AB-1998-49B6-A61E-1ADB6D8D3D6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659" t="14958" r="2472" b="5363"/>
          <a:stretch/>
        </p:blipFill>
        <p:spPr>
          <a:xfrm>
            <a:off x="2152650" y="1690688"/>
            <a:ext cx="8304018" cy="4095750"/>
          </a:xfrm>
        </p:spPr>
      </p:pic>
    </p:spTree>
    <p:extLst>
      <p:ext uri="{BB962C8B-B14F-4D97-AF65-F5344CB8AC3E}">
        <p14:creationId xmlns:p14="http://schemas.microsoft.com/office/powerpoint/2010/main" val="249609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8014-D8A9-4A71-AB50-FD64ED6F0122}"/>
              </a:ext>
            </a:extLst>
          </p:cNvPr>
          <p:cNvSpPr>
            <a:spLocks noGrp="1"/>
          </p:cNvSpPr>
          <p:nvPr>
            <p:ph type="title"/>
          </p:nvPr>
        </p:nvSpPr>
        <p:spPr/>
        <p:txBody>
          <a:bodyPr/>
          <a:lstStyle/>
          <a:p>
            <a:r>
              <a:rPr lang="en-US" b="1" dirty="0"/>
              <a:t>Study of Patients who Report Worsening Oral Health after Buprenorphine MAT Initiation</a:t>
            </a:r>
          </a:p>
        </p:txBody>
      </p:sp>
      <p:sp>
        <p:nvSpPr>
          <p:cNvPr id="3" name="Content Placeholder 2">
            <a:extLst>
              <a:ext uri="{FF2B5EF4-FFF2-40B4-BE49-F238E27FC236}">
                <a16:creationId xmlns:a16="http://schemas.microsoft.com/office/drawing/2014/main" id="{92A096DC-90EA-4CA2-B649-28AB8777CA34}"/>
              </a:ext>
            </a:extLst>
          </p:cNvPr>
          <p:cNvSpPr>
            <a:spLocks noGrp="1"/>
          </p:cNvSpPr>
          <p:nvPr>
            <p:ph sz="half" idx="1"/>
          </p:nvPr>
        </p:nvSpPr>
        <p:spPr/>
        <p:txBody>
          <a:bodyPr>
            <a:normAutofit fontScale="77500" lnSpcReduction="20000"/>
          </a:bodyPr>
          <a:lstStyle/>
          <a:p>
            <a:r>
              <a:rPr lang="en-US" dirty="0"/>
              <a:t>Mostly prescribed Buprenorphine/</a:t>
            </a:r>
            <a:r>
              <a:rPr lang="en-US" dirty="0" err="1"/>
              <a:t>Naloxon</a:t>
            </a:r>
            <a:r>
              <a:rPr lang="en-US" dirty="0"/>
              <a:t> combination tablets</a:t>
            </a:r>
          </a:p>
          <a:p>
            <a:r>
              <a:rPr lang="en-US" dirty="0"/>
              <a:t>Took medication a mean of 3.2 times daily for a mean of 45.7 months</a:t>
            </a:r>
          </a:p>
          <a:p>
            <a:r>
              <a:rPr lang="en-US" dirty="0"/>
              <a:t>Took a mean of 8.9 minutes to dissolve each tablet completely</a:t>
            </a:r>
          </a:p>
          <a:p>
            <a:r>
              <a:rPr lang="en-US" dirty="0"/>
              <a:t>Subjects reported a mean of 5.2 dental caries, mean of 3.6 dental fillings, 2.4 cracked teeth, 0.9 crown placements, 0.8 root canal treatments, 0.7 extractions</a:t>
            </a:r>
          </a:p>
          <a:p>
            <a:r>
              <a:rPr lang="en-US" dirty="0"/>
              <a:t>&gt;90% had a low or moderate salivary buffering capacity compared to less than 50% of the general population</a:t>
            </a:r>
          </a:p>
          <a:p>
            <a:endParaRPr lang="en-US" dirty="0"/>
          </a:p>
        </p:txBody>
      </p:sp>
      <p:pic>
        <p:nvPicPr>
          <p:cNvPr id="5" name="Content Placeholder 6" descr="Graphical user interface, text, application, email&#10;&#10;Description automatically generated">
            <a:extLst>
              <a:ext uri="{FF2B5EF4-FFF2-40B4-BE49-F238E27FC236}">
                <a16:creationId xmlns:a16="http://schemas.microsoft.com/office/drawing/2014/main" id="{A6DC5AC6-F12A-478E-8E8C-EFB4DD30F068}"/>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321" t="7358" r="35849" b="22852"/>
          <a:stretch/>
        </p:blipFill>
        <p:spPr>
          <a:xfrm>
            <a:off x="6172200" y="2076125"/>
            <a:ext cx="5181600" cy="3850338"/>
          </a:xfrm>
        </p:spPr>
      </p:pic>
    </p:spTree>
    <p:extLst>
      <p:ext uri="{BB962C8B-B14F-4D97-AF65-F5344CB8AC3E}">
        <p14:creationId xmlns:p14="http://schemas.microsoft.com/office/powerpoint/2010/main" val="135777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EA758-E368-43A7-9BF6-30701B0A804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complete list of ingredients:</a:t>
            </a:r>
          </a:p>
        </p:txBody>
      </p:sp>
      <p:sp>
        <p:nvSpPr>
          <p:cNvPr id="4" name="Rectangle 1">
            <a:extLst>
              <a:ext uri="{FF2B5EF4-FFF2-40B4-BE49-F238E27FC236}">
                <a16:creationId xmlns:a16="http://schemas.microsoft.com/office/drawing/2014/main" id="{1286E0BE-7A88-4C2C-A790-A22E550919C9}"/>
              </a:ext>
            </a:extLst>
          </p:cNvPr>
          <p:cNvSpPr>
            <a:spLocks noGrp="1" noChangeArrowheads="1"/>
          </p:cNvSpPr>
          <p:nvPr>
            <p:ph idx="1"/>
          </p:nvPr>
        </p:nvSpPr>
        <p:spPr bwMode="auto">
          <a:xfrm>
            <a:off x="4810259" y="649480"/>
            <a:ext cx="6555347" cy="55460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0" numCol="1" rtlCol="0" anchor="ctr" anchorCtr="0" compatLnSpc="1">
            <a:prstTxWarp prst="textNoShape">
              <a:avLst/>
            </a:prstTxWarp>
            <a:normAutofit/>
          </a:bodyPr>
          <a:lstStyle/>
          <a:p>
            <a:pPr marL="0" indent="0" eaLnBrk="0" fontAlgn="base" hangingPunct="0">
              <a:spcBef>
                <a:spcPct val="0"/>
              </a:spcBef>
              <a:spcAft>
                <a:spcPts val="600"/>
              </a:spcAft>
              <a:buNone/>
            </a:pPr>
            <a:endParaRPr lang="en-US" altLang="en-US" sz="2000" dirty="0"/>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Polyethylene oxide</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Hydroxypropyl methylcellulose (also known as </a:t>
            </a:r>
            <a:r>
              <a:rPr lang="en-US" altLang="en-US" dirty="0" err="1">
                <a:latin typeface="tie"/>
                <a:ea typeface="Calibri" panose="020F0502020204030204" pitchFamily="34" charset="0"/>
                <a:cs typeface="Times New Roman" panose="02020603050405020304" pitchFamily="18" charset="0"/>
              </a:rPr>
              <a:t>hypromellose</a:t>
            </a:r>
            <a:r>
              <a:rPr lang="en-US" altLang="en-US" dirty="0">
                <a:latin typeface="tie"/>
                <a:ea typeface="Calibri" panose="020F0502020204030204" pitchFamily="34" charset="0"/>
                <a:cs typeface="Times New Roman" panose="02020603050405020304" pitchFamily="18" charset="0"/>
              </a:rPr>
              <a:t>)</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indent="0" eaLnBrk="0" fontAlgn="base" hangingPunct="0">
              <a:spcBef>
                <a:spcPct val="0"/>
              </a:spcBef>
              <a:spcAft>
                <a:spcPts val="600"/>
              </a:spcAft>
              <a:buFontTx/>
              <a:buChar char="•"/>
            </a:pPr>
            <a:r>
              <a:rPr lang="en-US" altLang="en-US" b="1" dirty="0">
                <a:latin typeface="tie"/>
                <a:ea typeface="Calibri" panose="020F0502020204030204" pitchFamily="34" charset="0"/>
                <a:cs typeface="Times New Roman" panose="02020603050405020304" pitchFamily="18" charset="0"/>
              </a:rPr>
              <a:t>Maltitol (sugar alcohol)</a:t>
            </a: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indent="0" eaLnBrk="0" fontAlgn="base" hangingPunct="0">
              <a:spcBef>
                <a:spcPct val="0"/>
              </a:spcBef>
              <a:spcAft>
                <a:spcPts val="600"/>
              </a:spcAft>
              <a:buFontTx/>
              <a:buChar char="•"/>
            </a:pPr>
            <a:r>
              <a:rPr lang="en-US" altLang="en-US" b="1" dirty="0">
                <a:latin typeface="tie"/>
                <a:ea typeface="Calibri" panose="020F0502020204030204" pitchFamily="34" charset="0"/>
                <a:cs typeface="Times New Roman" panose="02020603050405020304" pitchFamily="18" charset="0"/>
              </a:rPr>
              <a:t>Acesulfame potassium</a:t>
            </a:r>
            <a:r>
              <a:rPr lang="en-US" altLang="en-US" dirty="0">
                <a:latin typeface="Calibri" panose="020F0502020204030204" pitchFamily="34" charset="0"/>
                <a:ea typeface="Calibri" panose="020F0502020204030204" pitchFamily="34" charset="0"/>
                <a:cs typeface="Times New Roman" panose="02020603050405020304" pitchFamily="18" charset="0"/>
              </a:rPr>
              <a:t>  (artificial sweetener)</a:t>
            </a:r>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Lime flavor</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marL="0" indent="0" eaLnBrk="0" fontAlgn="base" hangingPunct="0">
              <a:spcBef>
                <a:spcPct val="0"/>
              </a:spcBef>
              <a:spcAft>
                <a:spcPts val="600"/>
              </a:spcAft>
              <a:buFontTx/>
              <a:buChar char="•"/>
            </a:pPr>
            <a:r>
              <a:rPr lang="en-US" altLang="en-US" b="1" dirty="0">
                <a:latin typeface="tie"/>
                <a:ea typeface="Calibri" panose="020F0502020204030204" pitchFamily="34" charset="0"/>
                <a:cs typeface="Times New Roman" panose="02020603050405020304" pitchFamily="18" charset="0"/>
              </a:rPr>
              <a:t>Citric acid</a:t>
            </a:r>
            <a:r>
              <a:rPr lang="en-US" altLang="en-US" b="1" dirty="0">
                <a:latin typeface="Calibri" panose="020F0502020204030204" pitchFamily="34" charset="0"/>
                <a:ea typeface="Calibri" panose="020F0502020204030204" pitchFamily="34" charset="0"/>
                <a:cs typeface="Times New Roman" panose="02020603050405020304" pitchFamily="18" charset="0"/>
              </a:rPr>
              <a:t> </a:t>
            </a:r>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Sodium citrate</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FD&amp;C yellow #6</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marL="0" indent="0" eaLnBrk="0" fontAlgn="base" hangingPunct="0">
              <a:spcBef>
                <a:spcPct val="0"/>
              </a:spcBef>
              <a:spcAft>
                <a:spcPts val="600"/>
              </a:spcAft>
              <a:buFontTx/>
              <a:buChar char="•"/>
            </a:pPr>
            <a:r>
              <a:rPr lang="en-US" altLang="en-US" dirty="0">
                <a:latin typeface="tie"/>
                <a:ea typeface="Calibri" panose="020F0502020204030204" pitchFamily="34" charset="0"/>
                <a:cs typeface="Times New Roman" panose="02020603050405020304" pitchFamily="18" charset="0"/>
              </a:rPr>
              <a:t>White ink</a:t>
            </a:r>
            <a:r>
              <a:rPr lang="en-US" altLang="en-US" dirty="0">
                <a:latin typeface="Calibri" panose="020F0502020204030204" pitchFamily="34" charset="0"/>
                <a:ea typeface="Calibri" panose="020F0502020204030204" pitchFamily="34" charset="0"/>
                <a:cs typeface="Times New Roman" panose="02020603050405020304" pitchFamily="18" charset="0"/>
              </a:rPr>
              <a:t> </a:t>
            </a:r>
            <a:endParaRPr lang="en-US" altLang="en-US" dirty="0"/>
          </a:p>
          <a:p>
            <a:pPr marL="0" indent="0" eaLnBrk="0" fontAlgn="base" hangingPunct="0">
              <a:spcBef>
                <a:spcPct val="0"/>
              </a:spcBef>
              <a:spcAft>
                <a:spcPts val="600"/>
              </a:spcAft>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410172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AEA607-D1F5-472D-8E8B-10A8BFC759B9}"/>
              </a:ext>
            </a:extLst>
          </p:cNvPr>
          <p:cNvSpPr>
            <a:spLocks noGrp="1"/>
          </p:cNvSpPr>
          <p:nvPr>
            <p:ph type="title"/>
          </p:nvPr>
        </p:nvSpPr>
        <p:spPr/>
        <p:txBody>
          <a:bodyPr/>
          <a:lstStyle/>
          <a:p>
            <a:pPr algn="ctr"/>
            <a:r>
              <a:rPr lang="en-US" dirty="0"/>
              <a:t>Maltitol</a:t>
            </a:r>
          </a:p>
        </p:txBody>
      </p:sp>
      <p:pic>
        <p:nvPicPr>
          <p:cNvPr id="2050" name="Picture 2" descr="See the source image">
            <a:extLst>
              <a:ext uri="{FF2B5EF4-FFF2-40B4-BE49-F238E27FC236}">
                <a16:creationId xmlns:a16="http://schemas.microsoft.com/office/drawing/2014/main" id="{2EAA3E3B-8030-4872-91DC-1299144204C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81200" y="1843881"/>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4CD5876B-11AA-4317-A6F7-62975CC25573}"/>
              </a:ext>
            </a:extLst>
          </p:cNvPr>
          <p:cNvSpPr>
            <a:spLocks noGrp="1"/>
          </p:cNvSpPr>
          <p:nvPr>
            <p:ph sz="half" idx="2"/>
          </p:nvPr>
        </p:nvSpPr>
        <p:spPr>
          <a:xfrm>
            <a:off x="5486400" y="1600201"/>
            <a:ext cx="4724400" cy="4525963"/>
          </a:xfrm>
        </p:spPr>
        <p:txBody>
          <a:bodyPr/>
          <a:lstStyle/>
          <a:p>
            <a:r>
              <a:rPr lang="en-US" sz="1800" dirty="0">
                <a:latin typeface="Roboto" panose="02000000000000000000" pitchFamily="2" charset="0"/>
              </a:rPr>
              <a:t>a sugar alcohol used as a sugar substitute </a:t>
            </a:r>
          </a:p>
          <a:p>
            <a:endParaRPr lang="en-US" sz="1800" dirty="0">
              <a:latin typeface="Roboto" panose="02000000000000000000" pitchFamily="2" charset="0"/>
            </a:endParaRPr>
          </a:p>
          <a:p>
            <a:r>
              <a:rPr lang="en-US" sz="1800" dirty="0">
                <a:latin typeface="Roboto" panose="02000000000000000000" pitchFamily="2" charset="0"/>
              </a:rPr>
              <a:t>does not promote tooth decay—it is not metabolized by oral bacteria which break down sugars and starches to release acids that may lead to cavities or the erosion of tooth enamel</a:t>
            </a:r>
          </a:p>
          <a:p>
            <a:endParaRPr lang="en-US" sz="1800" dirty="0">
              <a:latin typeface="Roboto" panose="02000000000000000000" pitchFamily="2" charset="0"/>
            </a:endParaRPr>
          </a:p>
          <a:p>
            <a:r>
              <a:rPr lang="en-US" sz="1800" dirty="0">
                <a:latin typeface="Roboto" panose="02000000000000000000" pitchFamily="2" charset="0"/>
              </a:rPr>
              <a:t>In chemical terms, maltitol is known as 4-O-α-glucopyranosyl-D-sorbitol</a:t>
            </a:r>
          </a:p>
          <a:p>
            <a:endParaRPr lang="en-US" sz="1800" dirty="0">
              <a:latin typeface="Roboto" panose="02000000000000000000" pitchFamily="2" charset="0"/>
            </a:endParaRPr>
          </a:p>
          <a:p>
            <a:pPr marL="0" indent="0">
              <a:buNone/>
            </a:pPr>
            <a:r>
              <a:rPr lang="en-US" sz="1200" dirty="0">
                <a:hlinkClick r:id="rId4"/>
              </a:rPr>
              <a:t>Reference:  Does </a:t>
            </a:r>
            <a:r>
              <a:rPr lang="en-US" sz="1200" dirty="0" err="1">
                <a:hlinkClick r:id="rId4"/>
              </a:rPr>
              <a:t>Malitol</a:t>
            </a:r>
            <a:r>
              <a:rPr lang="en-US" sz="1200" dirty="0">
                <a:hlinkClick r:id="rId4"/>
              </a:rPr>
              <a:t> Cause Tooth Decay? – ameliadanver.com</a:t>
            </a:r>
            <a:r>
              <a:rPr lang="en-US" sz="1200" dirty="0"/>
              <a:t> accessed on February 9, 2022</a:t>
            </a:r>
            <a:endParaRPr lang="en-US" sz="1800" dirty="0">
              <a:latin typeface="Roboto" panose="02000000000000000000" pitchFamily="2" charset="0"/>
            </a:endParaRPr>
          </a:p>
        </p:txBody>
      </p:sp>
    </p:spTree>
    <p:extLst>
      <p:ext uri="{BB962C8B-B14F-4D97-AF65-F5344CB8AC3E}">
        <p14:creationId xmlns:p14="http://schemas.microsoft.com/office/powerpoint/2010/main" val="331630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B0A9-55B5-4BAA-A82D-B6F8D85C5037}"/>
              </a:ext>
            </a:extLst>
          </p:cNvPr>
          <p:cNvSpPr>
            <a:spLocks noGrp="1"/>
          </p:cNvSpPr>
          <p:nvPr>
            <p:ph type="title"/>
          </p:nvPr>
        </p:nvSpPr>
        <p:spPr/>
        <p:txBody>
          <a:bodyPr/>
          <a:lstStyle/>
          <a:p>
            <a:pPr algn="ctr"/>
            <a:r>
              <a:rPr lang="en-US" altLang="en-US" b="1" dirty="0">
                <a:solidFill>
                  <a:srgbClr val="3E4088"/>
                </a:solidFill>
                <a:latin typeface="tie"/>
                <a:ea typeface="Calibri" panose="020F0502020204030204" pitchFamily="34" charset="0"/>
                <a:cs typeface="Times New Roman" panose="02020603050405020304" pitchFamily="18" charset="0"/>
              </a:rPr>
              <a:t>Acesulfame potassium</a:t>
            </a:r>
            <a:endParaRPr lang="en-US" dirty="0"/>
          </a:p>
        </p:txBody>
      </p:sp>
      <p:sp>
        <p:nvSpPr>
          <p:cNvPr id="5" name="Content Placeholder 4">
            <a:extLst>
              <a:ext uri="{FF2B5EF4-FFF2-40B4-BE49-F238E27FC236}">
                <a16:creationId xmlns:a16="http://schemas.microsoft.com/office/drawing/2014/main" id="{FB78BA59-45BC-4931-9A02-CF9955F40FF3}"/>
              </a:ext>
            </a:extLst>
          </p:cNvPr>
          <p:cNvSpPr>
            <a:spLocks noGrp="1"/>
          </p:cNvSpPr>
          <p:nvPr>
            <p:ph sz="half" idx="2"/>
          </p:nvPr>
        </p:nvSpPr>
        <p:spPr>
          <a:xfrm>
            <a:off x="4953134" y="1981200"/>
            <a:ext cx="5257667" cy="3276601"/>
          </a:xfrm>
        </p:spPr>
        <p:txBody>
          <a:bodyPr/>
          <a:lstStyle/>
          <a:p>
            <a:r>
              <a:rPr lang="en-US" sz="3200" b="1" dirty="0">
                <a:solidFill>
                  <a:srgbClr val="3E4088"/>
                </a:solidFill>
                <a:latin typeface="tie"/>
                <a:ea typeface="Calibri" panose="020F0502020204030204" pitchFamily="34" charset="0"/>
                <a:cs typeface="Times New Roman" panose="02020603050405020304" pitchFamily="18" charset="0"/>
              </a:rPr>
              <a:t>not</a:t>
            </a:r>
            <a:r>
              <a:rPr lang="en-US" sz="3200" dirty="0">
                <a:solidFill>
                  <a:srgbClr val="3E4088"/>
                </a:solidFill>
                <a:latin typeface="tie"/>
                <a:ea typeface="Calibri" panose="020F0502020204030204" pitchFamily="34" charset="0"/>
                <a:cs typeface="Times New Roman" panose="02020603050405020304" pitchFamily="18" charset="0"/>
              </a:rPr>
              <a:t> a sugar alcohol</a:t>
            </a:r>
            <a:endParaRPr lang="en-US" sz="3200" dirty="0">
              <a:solidFill>
                <a:srgbClr val="3E4088"/>
              </a:solidFill>
              <a:latin typeface="tie"/>
              <a:ea typeface="Times New Roman" panose="02020603050405020304" pitchFamily="18" charset="0"/>
            </a:endParaRPr>
          </a:p>
          <a:p>
            <a:r>
              <a:rPr lang="en-US" sz="3200" dirty="0">
                <a:solidFill>
                  <a:srgbClr val="3E4088"/>
                </a:solidFill>
                <a:latin typeface="tie"/>
                <a:ea typeface="Times New Roman" panose="02020603050405020304" pitchFamily="18" charset="0"/>
              </a:rPr>
              <a:t>is an artificial sweetener</a:t>
            </a:r>
          </a:p>
          <a:p>
            <a:r>
              <a:rPr lang="en-US" sz="3200" dirty="0">
                <a:solidFill>
                  <a:srgbClr val="3E4088"/>
                </a:solidFill>
                <a:latin typeface="tie"/>
              </a:rPr>
              <a:t>Artificial sweeteners are acidic with a pH level ranging between 3.00-5.00</a:t>
            </a:r>
            <a:endParaRPr lang="en-US" sz="3200" dirty="0"/>
          </a:p>
        </p:txBody>
      </p:sp>
      <p:pic>
        <p:nvPicPr>
          <p:cNvPr id="6146" name="Picture 2" descr="See the source image">
            <a:extLst>
              <a:ext uri="{FF2B5EF4-FFF2-40B4-BE49-F238E27FC236}">
                <a16:creationId xmlns:a16="http://schemas.microsoft.com/office/drawing/2014/main" id="{60083B67-298F-4146-B0E3-0E9A6C70803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24273" y="2362201"/>
            <a:ext cx="2828860" cy="2263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A5F194-BD75-46E2-B925-17D15E4213B4}"/>
              </a:ext>
            </a:extLst>
          </p:cNvPr>
          <p:cNvSpPr txBox="1"/>
          <p:nvPr/>
        </p:nvSpPr>
        <p:spPr>
          <a:xfrm>
            <a:off x="3124201" y="5638800"/>
            <a:ext cx="6629400" cy="369332"/>
          </a:xfrm>
          <a:prstGeom prst="rect">
            <a:avLst/>
          </a:prstGeom>
          <a:noFill/>
        </p:spPr>
        <p:txBody>
          <a:bodyPr wrap="square" rtlCol="0">
            <a:spAutoFit/>
          </a:bodyPr>
          <a:lstStyle/>
          <a:p>
            <a:r>
              <a:rPr lang="en-US" dirty="0">
                <a:hlinkClick r:id="rId4"/>
              </a:rPr>
              <a:t>Reference: Are Artificial Sweeteners Acidic? - Food FAQ</a:t>
            </a:r>
            <a:endParaRPr lang="en-US" dirty="0"/>
          </a:p>
        </p:txBody>
      </p:sp>
    </p:spTree>
    <p:extLst>
      <p:ext uri="{BB962C8B-B14F-4D97-AF65-F5344CB8AC3E}">
        <p14:creationId xmlns:p14="http://schemas.microsoft.com/office/powerpoint/2010/main" val="182744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483C357-B3C7-4592-BC00-AC69D7EA3313}"/>
              </a:ext>
            </a:extLst>
          </p:cNvPr>
          <p:cNvSpPr>
            <a:spLocks noGrp="1"/>
          </p:cNvSpPr>
          <p:nvPr>
            <p:ph type="title"/>
          </p:nvPr>
        </p:nvSpPr>
        <p:spPr/>
        <p:txBody>
          <a:bodyPr/>
          <a:lstStyle/>
          <a:p>
            <a:pPr algn="ctr"/>
            <a:r>
              <a:rPr lang="en-US" b="1" dirty="0"/>
              <a:t>Acidic Oral Environment</a:t>
            </a:r>
          </a:p>
        </p:txBody>
      </p:sp>
      <p:sp>
        <p:nvSpPr>
          <p:cNvPr id="11" name="Content Placeholder 10">
            <a:extLst>
              <a:ext uri="{FF2B5EF4-FFF2-40B4-BE49-F238E27FC236}">
                <a16:creationId xmlns:a16="http://schemas.microsoft.com/office/drawing/2014/main" id="{0BFBC41F-7328-461A-BBA6-388232F3AC19}"/>
              </a:ext>
            </a:extLst>
          </p:cNvPr>
          <p:cNvSpPr>
            <a:spLocks noGrp="1"/>
          </p:cNvSpPr>
          <p:nvPr>
            <p:ph idx="1"/>
          </p:nvPr>
        </p:nvSpPr>
        <p:spPr/>
        <p:txBody>
          <a:bodyPr/>
          <a:lstStyle/>
          <a:p>
            <a:r>
              <a:rPr lang="en-US" dirty="0"/>
              <a:t>Buprenorphine itself is acidic</a:t>
            </a:r>
          </a:p>
          <a:p>
            <a:r>
              <a:rPr lang="en-US" dirty="0"/>
              <a:t>pH scale starts at 1 (the most acidic) &amp; ends at 14 (the most alkaline)</a:t>
            </a:r>
          </a:p>
          <a:p>
            <a:r>
              <a:rPr lang="en-US" dirty="0"/>
              <a:t>Acidic saliva pH level lower than 7 can result in significant damage to teeth</a:t>
            </a:r>
          </a:p>
          <a:p>
            <a:r>
              <a:rPr lang="en-US" dirty="0"/>
              <a:t>An acidic oral environment leads to acid erosion to the teeth and ultimately leads to enamel loss and tooth decay</a:t>
            </a:r>
          </a:p>
          <a:p>
            <a:r>
              <a:rPr lang="en-US" dirty="0"/>
              <a:t>Stomach acids in the mouth from vomiting can also lower the pH</a:t>
            </a:r>
          </a:p>
          <a:p>
            <a:r>
              <a:rPr lang="en-US" dirty="0"/>
              <a:t>Buprenorphine lowers the salivary buffering capability</a:t>
            </a:r>
          </a:p>
        </p:txBody>
      </p:sp>
    </p:spTree>
    <p:extLst>
      <p:ext uri="{BB962C8B-B14F-4D97-AF65-F5344CB8AC3E}">
        <p14:creationId xmlns:p14="http://schemas.microsoft.com/office/powerpoint/2010/main" val="205052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0F53-E082-464F-A556-1BF59D9B6AAF}"/>
              </a:ext>
            </a:extLst>
          </p:cNvPr>
          <p:cNvSpPr>
            <a:spLocks noGrp="1"/>
          </p:cNvSpPr>
          <p:nvPr>
            <p:ph type="title"/>
          </p:nvPr>
        </p:nvSpPr>
        <p:spPr/>
        <p:txBody>
          <a:bodyPr/>
          <a:lstStyle/>
          <a:p>
            <a:pPr algn="ctr"/>
            <a:r>
              <a:rPr lang="en-US" b="1" dirty="0"/>
              <a:t>Buprenorphine leads to hyposalivation</a:t>
            </a:r>
          </a:p>
        </p:txBody>
      </p:sp>
      <p:sp>
        <p:nvSpPr>
          <p:cNvPr id="3" name="Content Placeholder 2">
            <a:extLst>
              <a:ext uri="{FF2B5EF4-FFF2-40B4-BE49-F238E27FC236}">
                <a16:creationId xmlns:a16="http://schemas.microsoft.com/office/drawing/2014/main" id="{5A22EDF2-2C2F-41BE-8779-3BDEDF07F05D}"/>
              </a:ext>
            </a:extLst>
          </p:cNvPr>
          <p:cNvSpPr>
            <a:spLocks noGrp="1"/>
          </p:cNvSpPr>
          <p:nvPr>
            <p:ph idx="1"/>
          </p:nvPr>
        </p:nvSpPr>
        <p:spPr/>
        <p:txBody>
          <a:bodyPr/>
          <a:lstStyle/>
          <a:p>
            <a:r>
              <a:rPr lang="en-US" dirty="0"/>
              <a:t>Buprenorphine reduces the volume of saliva in the mouth</a:t>
            </a:r>
          </a:p>
          <a:p>
            <a:r>
              <a:rPr lang="en-US" dirty="0"/>
              <a:t>Buffering capacity of saliva is dependent upon the amount of saliva in the mouth</a:t>
            </a:r>
          </a:p>
          <a:p>
            <a:r>
              <a:rPr lang="en-US" dirty="0"/>
              <a:t>Saliva has important functions including mechanical cleansing action, antimicrobial activity, removal of food debris from the oral cavity, lubricates the oral cavity, </a:t>
            </a:r>
            <a:r>
              <a:rPr lang="en-US" dirty="0" err="1"/>
              <a:t>remineralizes</a:t>
            </a:r>
            <a:r>
              <a:rPr lang="en-US" dirty="0"/>
              <a:t> enamel</a:t>
            </a:r>
          </a:p>
          <a:p>
            <a:r>
              <a:rPr lang="en-US" dirty="0"/>
              <a:t>The oral environment is acidic while Buprenorphine tablets or film are dissolving</a:t>
            </a:r>
          </a:p>
          <a:p>
            <a:pPr marL="0" indent="0">
              <a:buNone/>
            </a:pPr>
            <a:endParaRPr lang="en-US" dirty="0"/>
          </a:p>
        </p:txBody>
      </p:sp>
    </p:spTree>
    <p:extLst>
      <p:ext uri="{BB962C8B-B14F-4D97-AF65-F5344CB8AC3E}">
        <p14:creationId xmlns:p14="http://schemas.microsoft.com/office/powerpoint/2010/main" val="26388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5ED5-02F4-4E77-B786-46607AB21A50}"/>
              </a:ext>
            </a:extLst>
          </p:cNvPr>
          <p:cNvSpPr>
            <a:spLocks noGrp="1"/>
          </p:cNvSpPr>
          <p:nvPr>
            <p:ph type="title"/>
          </p:nvPr>
        </p:nvSpPr>
        <p:spPr/>
        <p:txBody>
          <a:bodyPr/>
          <a:lstStyle/>
          <a:p>
            <a:pPr algn="ctr"/>
            <a:r>
              <a:rPr lang="en-US" b="1" dirty="0"/>
              <a:t>Common signs &amp; symptoms of Xerostomia (dry mouth)</a:t>
            </a:r>
          </a:p>
        </p:txBody>
      </p:sp>
      <p:sp>
        <p:nvSpPr>
          <p:cNvPr id="3" name="Content Placeholder 2">
            <a:extLst>
              <a:ext uri="{FF2B5EF4-FFF2-40B4-BE49-F238E27FC236}">
                <a16:creationId xmlns:a16="http://schemas.microsoft.com/office/drawing/2014/main" id="{6C812716-EBF7-43CD-8F31-E1662871A4B2}"/>
              </a:ext>
            </a:extLst>
          </p:cNvPr>
          <p:cNvSpPr>
            <a:spLocks noGrp="1"/>
          </p:cNvSpPr>
          <p:nvPr>
            <p:ph idx="1"/>
          </p:nvPr>
        </p:nvSpPr>
        <p:spPr/>
        <p:txBody>
          <a:bodyPr>
            <a:normAutofit lnSpcReduction="10000"/>
          </a:bodyPr>
          <a:lstStyle/>
          <a:p>
            <a:r>
              <a:rPr lang="en-US" dirty="0"/>
              <a:t>Thick, stringy saliva</a:t>
            </a:r>
          </a:p>
          <a:p>
            <a:r>
              <a:rPr lang="en-US" dirty="0"/>
              <a:t>Burning sensation or pain in the mouth or on the tongue</a:t>
            </a:r>
          </a:p>
          <a:p>
            <a:r>
              <a:rPr lang="en-US" dirty="0"/>
              <a:t>Cracks at the corner of the mouth or lips</a:t>
            </a:r>
          </a:p>
          <a:p>
            <a:r>
              <a:rPr lang="en-US" dirty="0"/>
              <a:t>A dry tongue</a:t>
            </a:r>
          </a:p>
          <a:p>
            <a:r>
              <a:rPr lang="en-US" dirty="0"/>
              <a:t>Difficulty in chewing or swallowing</a:t>
            </a:r>
          </a:p>
          <a:p>
            <a:r>
              <a:rPr lang="en-US" dirty="0"/>
              <a:t>Difficulty in talking</a:t>
            </a:r>
          </a:p>
          <a:p>
            <a:r>
              <a:rPr lang="en-US" dirty="0"/>
              <a:t>Taste disorders</a:t>
            </a:r>
          </a:p>
          <a:p>
            <a:r>
              <a:rPr lang="en-US" dirty="0"/>
              <a:t>Tooth decay</a:t>
            </a:r>
          </a:p>
          <a:p>
            <a:r>
              <a:rPr lang="en-US" dirty="0"/>
              <a:t>Oral candidiasis</a:t>
            </a:r>
          </a:p>
        </p:txBody>
      </p:sp>
    </p:spTree>
    <p:extLst>
      <p:ext uri="{BB962C8B-B14F-4D97-AF65-F5344CB8AC3E}">
        <p14:creationId xmlns:p14="http://schemas.microsoft.com/office/powerpoint/2010/main" val="4453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8596-4E79-4C64-931F-E3E07294BE86}"/>
              </a:ext>
            </a:extLst>
          </p:cNvPr>
          <p:cNvSpPr>
            <a:spLocks noGrp="1"/>
          </p:cNvSpPr>
          <p:nvPr>
            <p:ph type="title"/>
          </p:nvPr>
        </p:nvSpPr>
        <p:spPr/>
        <p:txBody>
          <a:bodyPr/>
          <a:lstStyle/>
          <a:p>
            <a:pPr algn="ctr"/>
            <a:r>
              <a:rPr lang="en-US" b="1" dirty="0"/>
              <a:t>Xerostomia Chronic Care Management Plan (CCMP)</a:t>
            </a:r>
          </a:p>
        </p:txBody>
      </p:sp>
      <p:sp>
        <p:nvSpPr>
          <p:cNvPr id="3" name="Content Placeholder 2">
            <a:extLst>
              <a:ext uri="{FF2B5EF4-FFF2-40B4-BE49-F238E27FC236}">
                <a16:creationId xmlns:a16="http://schemas.microsoft.com/office/drawing/2014/main" id="{E0296E79-4AE5-4716-A23E-3F3571D75979}"/>
              </a:ext>
            </a:extLst>
          </p:cNvPr>
          <p:cNvSpPr>
            <a:spLocks noGrp="1"/>
          </p:cNvSpPr>
          <p:nvPr>
            <p:ph idx="1"/>
          </p:nvPr>
        </p:nvSpPr>
        <p:spPr/>
        <p:txBody>
          <a:bodyPr>
            <a:normAutofit fontScale="92500"/>
          </a:bodyPr>
          <a:lstStyle/>
          <a:p>
            <a:r>
              <a:rPr lang="en-US" dirty="0"/>
              <a:t>Located on the Job Corps Support Services website</a:t>
            </a:r>
          </a:p>
          <a:p>
            <a:r>
              <a:rPr lang="en-US" dirty="0"/>
              <a:t>Document the discussion of buprenorphine oral health risks</a:t>
            </a:r>
          </a:p>
          <a:p>
            <a:r>
              <a:rPr lang="en-US" dirty="0"/>
              <a:t>Assess salivary function</a:t>
            </a:r>
          </a:p>
          <a:p>
            <a:r>
              <a:rPr lang="en-US" dirty="0"/>
              <a:t>Provide oral hygiene instructions</a:t>
            </a:r>
          </a:p>
          <a:p>
            <a:r>
              <a:rPr lang="en-US" dirty="0"/>
              <a:t>Obtain informed consent and perform dental and dental hygiene treatment</a:t>
            </a:r>
          </a:p>
          <a:p>
            <a:r>
              <a:rPr lang="en-US" dirty="0"/>
              <a:t>Perform a caries risk assessment</a:t>
            </a:r>
          </a:p>
          <a:p>
            <a:r>
              <a:rPr lang="en-US" dirty="0"/>
              <a:t>Implement Caries Management by Risk Assessment</a:t>
            </a:r>
          </a:p>
          <a:p>
            <a:r>
              <a:rPr lang="en-US" dirty="0"/>
              <a:t>Advise students on Buprenorphine to swish water in mouth after Buprenorphine has dissolved; wait </a:t>
            </a:r>
            <a:r>
              <a:rPr lang="en-US" u="sng" dirty="0"/>
              <a:t>&gt;</a:t>
            </a:r>
            <a:r>
              <a:rPr lang="en-US" dirty="0"/>
              <a:t> to brush teeth</a:t>
            </a:r>
          </a:p>
        </p:txBody>
      </p:sp>
    </p:spTree>
    <p:extLst>
      <p:ext uri="{BB962C8B-B14F-4D97-AF65-F5344CB8AC3E}">
        <p14:creationId xmlns:p14="http://schemas.microsoft.com/office/powerpoint/2010/main" val="199433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Word&#10;&#10;Description automatically generated">
            <a:extLst>
              <a:ext uri="{FF2B5EF4-FFF2-40B4-BE49-F238E27FC236}">
                <a16:creationId xmlns:a16="http://schemas.microsoft.com/office/drawing/2014/main" id="{D4CEBF12-4D56-4FA5-9562-5E7664A2B713}"/>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7688" t="16268" r="2580" b="8725"/>
          <a:stretch/>
        </p:blipFill>
        <p:spPr>
          <a:xfrm>
            <a:off x="1504277" y="1270000"/>
            <a:ext cx="9183446" cy="4318000"/>
          </a:xfrm>
        </p:spPr>
      </p:pic>
    </p:spTree>
    <p:extLst>
      <p:ext uri="{BB962C8B-B14F-4D97-AF65-F5344CB8AC3E}">
        <p14:creationId xmlns:p14="http://schemas.microsoft.com/office/powerpoint/2010/main" val="309890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846F-80D5-4990-8FB6-19039F0338CA}"/>
              </a:ext>
            </a:extLst>
          </p:cNvPr>
          <p:cNvSpPr>
            <a:spLocks noGrp="1"/>
          </p:cNvSpPr>
          <p:nvPr>
            <p:ph type="title"/>
          </p:nvPr>
        </p:nvSpPr>
        <p:spPr/>
        <p:txBody>
          <a:bodyPr/>
          <a:lstStyle/>
          <a:p>
            <a:pPr algn="ctr"/>
            <a:r>
              <a:rPr lang="en-US" b="1" dirty="0"/>
              <a:t>Caries Management By Risk Assessment</a:t>
            </a:r>
            <a:br>
              <a:rPr lang="en-US" b="1" dirty="0"/>
            </a:br>
            <a:r>
              <a:rPr lang="en-US" b="1" dirty="0"/>
              <a:t>CAMBRA </a:t>
            </a:r>
          </a:p>
        </p:txBody>
      </p:sp>
      <p:sp>
        <p:nvSpPr>
          <p:cNvPr id="3" name="Content Placeholder 2">
            <a:extLst>
              <a:ext uri="{FF2B5EF4-FFF2-40B4-BE49-F238E27FC236}">
                <a16:creationId xmlns:a16="http://schemas.microsoft.com/office/drawing/2014/main" id="{D83F352A-5E96-4B9D-B47B-DFC7D36A0CF6}"/>
              </a:ext>
            </a:extLst>
          </p:cNvPr>
          <p:cNvSpPr>
            <a:spLocks noGrp="1"/>
          </p:cNvSpPr>
          <p:nvPr>
            <p:ph sz="half" idx="1"/>
          </p:nvPr>
        </p:nvSpPr>
        <p:spPr/>
        <p:txBody>
          <a:bodyPr/>
          <a:lstStyle/>
          <a:p>
            <a:r>
              <a:rPr lang="en-US" dirty="0"/>
              <a:t>Standard of care</a:t>
            </a:r>
          </a:p>
          <a:p>
            <a:r>
              <a:rPr lang="en-US" dirty="0"/>
              <a:t>Caries risk assessment and the clinical oral exam provide the foundation for individualized patient care and a caries management plan</a:t>
            </a:r>
          </a:p>
          <a:p>
            <a:r>
              <a:rPr lang="en-US" dirty="0"/>
              <a:t>The caries risk level is entered on the Oral Examination Record</a:t>
            </a:r>
          </a:p>
          <a:p>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DD4881A7-D642-47C0-BA9E-85E16F37FB1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411" t="4578"/>
          <a:stretch/>
        </p:blipFill>
        <p:spPr>
          <a:xfrm>
            <a:off x="7388352" y="1215214"/>
            <a:ext cx="4320708" cy="5523914"/>
          </a:xfrm>
        </p:spPr>
      </p:pic>
      <p:sp>
        <p:nvSpPr>
          <p:cNvPr id="7" name="Arrow: Right 6">
            <a:extLst>
              <a:ext uri="{FF2B5EF4-FFF2-40B4-BE49-F238E27FC236}">
                <a16:creationId xmlns:a16="http://schemas.microsoft.com/office/drawing/2014/main" id="{F62189DA-4EDA-41AC-A9FB-D2A0DF305B87}"/>
              </a:ext>
            </a:extLst>
          </p:cNvPr>
          <p:cNvSpPr/>
          <p:nvPr/>
        </p:nvSpPr>
        <p:spPr>
          <a:xfrm flipV="1">
            <a:off x="6437376" y="4326340"/>
            <a:ext cx="859538" cy="20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94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85064-D8EA-479E-8714-F140DC4362D3}"/>
              </a:ext>
            </a:extLst>
          </p:cNvPr>
          <p:cNvSpPr>
            <a:spLocks noGrp="1"/>
          </p:cNvSpPr>
          <p:nvPr>
            <p:ph type="title"/>
          </p:nvPr>
        </p:nvSpPr>
        <p:spPr>
          <a:xfrm>
            <a:off x="838200" y="365125"/>
            <a:ext cx="10515600" cy="3063875"/>
          </a:xfrm>
        </p:spPr>
        <p:txBody>
          <a:bodyPr/>
          <a:lstStyle/>
          <a:p>
            <a:pPr algn="ctr"/>
            <a:r>
              <a:rPr lang="en-US" dirty="0"/>
              <a:t>“Dental caries is a multifactorial, bacterially generated disease.”</a:t>
            </a:r>
          </a:p>
        </p:txBody>
      </p:sp>
      <p:sp>
        <p:nvSpPr>
          <p:cNvPr id="5" name="TextBox 4">
            <a:extLst>
              <a:ext uri="{FF2B5EF4-FFF2-40B4-BE49-F238E27FC236}">
                <a16:creationId xmlns:a16="http://schemas.microsoft.com/office/drawing/2014/main" id="{9133B8C5-2DD7-4738-802E-313E96E5748B}"/>
              </a:ext>
            </a:extLst>
          </p:cNvPr>
          <p:cNvSpPr txBox="1"/>
          <p:nvPr/>
        </p:nvSpPr>
        <p:spPr>
          <a:xfrm>
            <a:off x="1504950" y="4171950"/>
            <a:ext cx="9220200" cy="923330"/>
          </a:xfrm>
          <a:prstGeom prst="rect">
            <a:avLst/>
          </a:prstGeom>
          <a:noFill/>
        </p:spPr>
        <p:txBody>
          <a:bodyPr wrap="square" rtlCol="0">
            <a:spAutoFit/>
          </a:bodyPr>
          <a:lstStyle/>
          <a:p>
            <a:r>
              <a:rPr lang="en-US" sz="1800" b="0" i="0" dirty="0">
                <a:solidFill>
                  <a:srgbClr val="212121"/>
                </a:solidFill>
                <a:effectLst/>
                <a:latin typeface="BlinkMacSystemFont"/>
              </a:rPr>
              <a:t>Featherstone JDB, Crystal YO, Alston P, Chaffee BW, </a:t>
            </a:r>
            <a:r>
              <a:rPr lang="en-US" sz="1800" b="0" i="0" dirty="0" err="1">
                <a:solidFill>
                  <a:srgbClr val="212121"/>
                </a:solidFill>
                <a:effectLst/>
                <a:latin typeface="BlinkMacSystemFont"/>
              </a:rPr>
              <a:t>Doméjean</a:t>
            </a:r>
            <a:r>
              <a:rPr lang="en-US" sz="1800" b="0" i="0" dirty="0">
                <a:solidFill>
                  <a:srgbClr val="212121"/>
                </a:solidFill>
                <a:effectLst/>
                <a:latin typeface="BlinkMacSystemFont"/>
              </a:rPr>
              <a:t> S, </a:t>
            </a:r>
            <a:r>
              <a:rPr lang="en-US" sz="1800" b="0" i="0" dirty="0" err="1">
                <a:solidFill>
                  <a:srgbClr val="212121"/>
                </a:solidFill>
                <a:effectLst/>
                <a:latin typeface="BlinkMacSystemFont"/>
              </a:rPr>
              <a:t>Rechmann</a:t>
            </a:r>
            <a:r>
              <a:rPr lang="en-US" sz="1800" b="0" i="0" dirty="0">
                <a:solidFill>
                  <a:srgbClr val="212121"/>
                </a:solidFill>
                <a:effectLst/>
                <a:latin typeface="BlinkMacSystemFont"/>
              </a:rPr>
              <a:t> P, Zhan L, Ramos-Gomez F. Evidence-Based Caries Management for All Ages-Practical Guidelines. Front Oral Health. 2021 Apr 27;2:657518</a:t>
            </a:r>
            <a:endParaRPr lang="en-US" dirty="0"/>
          </a:p>
        </p:txBody>
      </p:sp>
    </p:spTree>
    <p:extLst>
      <p:ext uri="{BB962C8B-B14F-4D97-AF65-F5344CB8AC3E}">
        <p14:creationId xmlns:p14="http://schemas.microsoft.com/office/powerpoint/2010/main" val="41411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FF7C0-3C77-420C-8DA9-1FE1350F0F44}"/>
              </a:ext>
            </a:extLst>
          </p:cNvPr>
          <p:cNvSpPr>
            <a:spLocks noGrp="1"/>
          </p:cNvSpPr>
          <p:nvPr>
            <p:ph type="title"/>
          </p:nvPr>
        </p:nvSpPr>
        <p:spPr/>
        <p:txBody>
          <a:bodyPr/>
          <a:lstStyle/>
          <a:p>
            <a:pPr algn="ctr"/>
            <a:r>
              <a:rPr lang="en-US" b="1" dirty="0"/>
              <a:t>Caries Management</a:t>
            </a:r>
          </a:p>
        </p:txBody>
      </p:sp>
      <p:sp>
        <p:nvSpPr>
          <p:cNvPr id="4" name="Content Placeholder 3">
            <a:extLst>
              <a:ext uri="{FF2B5EF4-FFF2-40B4-BE49-F238E27FC236}">
                <a16:creationId xmlns:a16="http://schemas.microsoft.com/office/drawing/2014/main" id="{F473B29D-861C-41C8-B7D1-78A38D7DE186}"/>
              </a:ext>
            </a:extLst>
          </p:cNvPr>
          <p:cNvSpPr>
            <a:spLocks noGrp="1"/>
          </p:cNvSpPr>
          <p:nvPr>
            <p:ph idx="1"/>
          </p:nvPr>
        </p:nvSpPr>
        <p:spPr/>
        <p:txBody>
          <a:bodyPr/>
          <a:lstStyle/>
          <a:p>
            <a:r>
              <a:rPr lang="en-US" dirty="0"/>
              <a:t>Must be done on a personalized basis</a:t>
            </a:r>
          </a:p>
          <a:p>
            <a:r>
              <a:rPr lang="en-US" dirty="0"/>
              <a:t>The CAMBRA caries risk assessment form allows you to document specific risk factors and establish the risk of future caries lesions</a:t>
            </a:r>
          </a:p>
          <a:p>
            <a:r>
              <a:rPr lang="en-US" dirty="0"/>
              <a:t>It also allows you to document protective factors to establish an effective plan to promote protective habits</a:t>
            </a:r>
          </a:p>
          <a:p>
            <a:endParaRPr lang="en-US" dirty="0"/>
          </a:p>
        </p:txBody>
      </p:sp>
    </p:spTree>
    <p:extLst>
      <p:ext uri="{BB962C8B-B14F-4D97-AF65-F5344CB8AC3E}">
        <p14:creationId xmlns:p14="http://schemas.microsoft.com/office/powerpoint/2010/main" val="387159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F689-49C1-4AB6-BB59-E05C266B461A}"/>
              </a:ext>
            </a:extLst>
          </p:cNvPr>
          <p:cNvSpPr>
            <a:spLocks noGrp="1"/>
          </p:cNvSpPr>
          <p:nvPr>
            <p:ph type="title"/>
          </p:nvPr>
        </p:nvSpPr>
        <p:spPr/>
        <p:txBody>
          <a:bodyPr/>
          <a:lstStyle/>
          <a:p>
            <a:pPr algn="ctr"/>
            <a:r>
              <a:rPr lang="en-US" b="1" dirty="0"/>
              <a:t>Caries Risk</a:t>
            </a:r>
          </a:p>
        </p:txBody>
      </p:sp>
      <p:sp>
        <p:nvSpPr>
          <p:cNvPr id="3" name="Content Placeholder 2">
            <a:extLst>
              <a:ext uri="{FF2B5EF4-FFF2-40B4-BE49-F238E27FC236}">
                <a16:creationId xmlns:a16="http://schemas.microsoft.com/office/drawing/2014/main" id="{393F203B-B318-412E-AC46-8FA0A2C6EB97}"/>
              </a:ext>
            </a:extLst>
          </p:cNvPr>
          <p:cNvSpPr>
            <a:spLocks noGrp="1"/>
          </p:cNvSpPr>
          <p:nvPr>
            <p:ph idx="1"/>
          </p:nvPr>
        </p:nvSpPr>
        <p:spPr/>
        <p:txBody>
          <a:bodyPr/>
          <a:lstStyle/>
          <a:p>
            <a:r>
              <a:rPr lang="en-US" dirty="0"/>
              <a:t>The likelihood of the patient developing new caries lesions</a:t>
            </a:r>
          </a:p>
          <a:p>
            <a:r>
              <a:rPr lang="en-US" dirty="0"/>
              <a:t>Caries risk factors include biological factors, visible plaque on the teeth, frequent snacking on fermentable carbohydrates,  environmental factors, and disease indicators</a:t>
            </a:r>
          </a:p>
        </p:txBody>
      </p:sp>
    </p:spTree>
    <p:extLst>
      <p:ext uri="{BB962C8B-B14F-4D97-AF65-F5344CB8AC3E}">
        <p14:creationId xmlns:p14="http://schemas.microsoft.com/office/powerpoint/2010/main" val="95384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0373-CBE5-4503-9D44-C3A374CA2C36}"/>
              </a:ext>
            </a:extLst>
          </p:cNvPr>
          <p:cNvSpPr>
            <a:spLocks noGrp="1"/>
          </p:cNvSpPr>
          <p:nvPr>
            <p:ph type="title"/>
          </p:nvPr>
        </p:nvSpPr>
        <p:spPr/>
        <p:txBody>
          <a:bodyPr/>
          <a:lstStyle/>
          <a:p>
            <a:pPr algn="ctr"/>
            <a:r>
              <a:rPr lang="en-US" b="1" dirty="0"/>
              <a:t>CAMBRA Caries Risk Assessment Form</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4D804928-A5D0-4842-BC52-F1E6A61F90C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6852" t="17148" r="26491" b="11024"/>
          <a:stretch/>
        </p:blipFill>
        <p:spPr>
          <a:xfrm>
            <a:off x="2400300" y="1352550"/>
            <a:ext cx="5257799" cy="4552950"/>
          </a:xfrm>
        </p:spPr>
      </p:pic>
      <p:sp>
        <p:nvSpPr>
          <p:cNvPr id="6" name="TextBox 5">
            <a:extLst>
              <a:ext uri="{FF2B5EF4-FFF2-40B4-BE49-F238E27FC236}">
                <a16:creationId xmlns:a16="http://schemas.microsoft.com/office/drawing/2014/main" id="{F83C6286-DB34-4799-8E4C-E25A53200531}"/>
              </a:ext>
            </a:extLst>
          </p:cNvPr>
          <p:cNvSpPr txBox="1"/>
          <p:nvPr/>
        </p:nvSpPr>
        <p:spPr>
          <a:xfrm>
            <a:off x="7905750" y="4267200"/>
            <a:ext cx="3448050" cy="2031325"/>
          </a:xfrm>
          <a:prstGeom prst="rect">
            <a:avLst/>
          </a:prstGeom>
          <a:noFill/>
        </p:spPr>
        <p:txBody>
          <a:bodyPr wrap="square" rtlCol="0">
            <a:spAutoFit/>
          </a:bodyPr>
          <a:lstStyle/>
          <a:p>
            <a:r>
              <a:rPr lang="en-US" sz="1800" b="0" i="0" dirty="0">
                <a:solidFill>
                  <a:srgbClr val="212121"/>
                </a:solidFill>
                <a:effectLst/>
                <a:latin typeface="BlinkMacSystemFont"/>
              </a:rPr>
              <a:t>Featherstone JDB, Crystal YO, Alston P, Chaffee BW, </a:t>
            </a:r>
            <a:r>
              <a:rPr lang="en-US" sz="1800" b="0" i="0" dirty="0" err="1">
                <a:solidFill>
                  <a:srgbClr val="212121"/>
                </a:solidFill>
                <a:effectLst/>
                <a:latin typeface="BlinkMacSystemFont"/>
              </a:rPr>
              <a:t>Doméjean</a:t>
            </a:r>
            <a:r>
              <a:rPr lang="en-US" sz="1800" b="0" i="0" dirty="0">
                <a:solidFill>
                  <a:srgbClr val="212121"/>
                </a:solidFill>
                <a:effectLst/>
                <a:latin typeface="BlinkMacSystemFont"/>
              </a:rPr>
              <a:t> S, </a:t>
            </a:r>
            <a:r>
              <a:rPr lang="en-US" sz="1800" b="0" i="0" dirty="0" err="1">
                <a:solidFill>
                  <a:srgbClr val="212121"/>
                </a:solidFill>
                <a:effectLst/>
                <a:latin typeface="BlinkMacSystemFont"/>
              </a:rPr>
              <a:t>Rechmann</a:t>
            </a:r>
            <a:r>
              <a:rPr lang="en-US" sz="1800" b="0" i="0" dirty="0">
                <a:solidFill>
                  <a:srgbClr val="212121"/>
                </a:solidFill>
                <a:effectLst/>
                <a:latin typeface="BlinkMacSystemFont"/>
              </a:rPr>
              <a:t> P, Zhan L, Ramos-Gomez F. Evidence-Based Caries Management for All Ages-Practical Guidelines. Front Oral Health. 2021 Apr 27;2:657518</a:t>
            </a:r>
            <a:endParaRPr lang="en-US" dirty="0"/>
          </a:p>
        </p:txBody>
      </p:sp>
    </p:spTree>
    <p:extLst>
      <p:ext uri="{BB962C8B-B14F-4D97-AF65-F5344CB8AC3E}">
        <p14:creationId xmlns:p14="http://schemas.microsoft.com/office/powerpoint/2010/main" val="409256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938F97-09E9-4576-B30A-3216700FCFBE}"/>
              </a:ext>
            </a:extLst>
          </p:cNvPr>
          <p:cNvSpPr>
            <a:spLocks noGrp="1"/>
          </p:cNvSpPr>
          <p:nvPr>
            <p:ph type="title"/>
          </p:nvPr>
        </p:nvSpPr>
        <p:spPr>
          <a:xfrm>
            <a:off x="990600" y="2049462"/>
            <a:ext cx="10515600" cy="1325563"/>
          </a:xfrm>
        </p:spPr>
        <p:txBody>
          <a:bodyPr/>
          <a:lstStyle/>
          <a:p>
            <a:r>
              <a:rPr lang="en-US" dirty="0"/>
              <a:t>“The final determination of the caries risk levels lies with the health care provider.”</a:t>
            </a:r>
          </a:p>
        </p:txBody>
      </p:sp>
      <p:sp>
        <p:nvSpPr>
          <p:cNvPr id="5" name="TextBox 4">
            <a:extLst>
              <a:ext uri="{FF2B5EF4-FFF2-40B4-BE49-F238E27FC236}">
                <a16:creationId xmlns:a16="http://schemas.microsoft.com/office/drawing/2014/main" id="{77643BBE-6948-4DA7-ABEA-21F434E1AED9}"/>
              </a:ext>
            </a:extLst>
          </p:cNvPr>
          <p:cNvSpPr txBox="1"/>
          <p:nvPr/>
        </p:nvSpPr>
        <p:spPr>
          <a:xfrm>
            <a:off x="2876550" y="5067300"/>
            <a:ext cx="8629650" cy="923330"/>
          </a:xfrm>
          <a:prstGeom prst="rect">
            <a:avLst/>
          </a:prstGeom>
          <a:noFill/>
        </p:spPr>
        <p:txBody>
          <a:bodyPr wrap="square" rtlCol="0">
            <a:spAutoFit/>
          </a:bodyPr>
          <a:lstStyle/>
          <a:p>
            <a:r>
              <a:rPr lang="en-US" sz="1800" b="0" i="0" dirty="0">
                <a:solidFill>
                  <a:srgbClr val="212121"/>
                </a:solidFill>
                <a:effectLst/>
                <a:latin typeface="BlinkMacSystemFont"/>
              </a:rPr>
              <a:t>Featherstone JDB, Crystal YO, Alston P, Chaffee BW, </a:t>
            </a:r>
            <a:r>
              <a:rPr lang="en-US" sz="1800" b="0" i="0" dirty="0" err="1">
                <a:solidFill>
                  <a:srgbClr val="212121"/>
                </a:solidFill>
                <a:effectLst/>
                <a:latin typeface="BlinkMacSystemFont"/>
              </a:rPr>
              <a:t>Doméjean</a:t>
            </a:r>
            <a:r>
              <a:rPr lang="en-US" sz="1800" b="0" i="0" dirty="0">
                <a:solidFill>
                  <a:srgbClr val="212121"/>
                </a:solidFill>
                <a:effectLst/>
                <a:latin typeface="BlinkMacSystemFont"/>
              </a:rPr>
              <a:t> S, </a:t>
            </a:r>
            <a:r>
              <a:rPr lang="en-US" sz="1800" b="0" i="0" dirty="0" err="1">
                <a:solidFill>
                  <a:srgbClr val="212121"/>
                </a:solidFill>
                <a:effectLst/>
                <a:latin typeface="BlinkMacSystemFont"/>
              </a:rPr>
              <a:t>Rechmann</a:t>
            </a:r>
            <a:r>
              <a:rPr lang="en-US" sz="1800" b="0" i="0" dirty="0">
                <a:solidFill>
                  <a:srgbClr val="212121"/>
                </a:solidFill>
                <a:effectLst/>
                <a:latin typeface="BlinkMacSystemFont"/>
              </a:rPr>
              <a:t> P, Zhan L, Ramos-Gomez F. Evidence-Based Caries Management for All Ages-Practical Guidelines. Front Oral Health. 2021 Apr 27;2:657518</a:t>
            </a:r>
            <a:endParaRPr lang="en-US" dirty="0"/>
          </a:p>
        </p:txBody>
      </p:sp>
    </p:spTree>
    <p:extLst>
      <p:ext uri="{BB962C8B-B14F-4D97-AF65-F5344CB8AC3E}">
        <p14:creationId xmlns:p14="http://schemas.microsoft.com/office/powerpoint/2010/main" val="389396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851C6C-2CB8-4258-AC7C-9C18BA1354A9}"/>
              </a:ext>
            </a:extLst>
          </p:cNvPr>
          <p:cNvSpPr>
            <a:spLocks noGrp="1"/>
          </p:cNvSpPr>
          <p:nvPr>
            <p:ph type="title"/>
          </p:nvPr>
        </p:nvSpPr>
        <p:spPr/>
        <p:txBody>
          <a:bodyPr/>
          <a:lstStyle/>
          <a:p>
            <a:pPr algn="ctr"/>
            <a:r>
              <a:rPr lang="en-US" b="1" dirty="0"/>
              <a:t>Steps to the Caries Risk Assessment</a:t>
            </a:r>
          </a:p>
        </p:txBody>
      </p:sp>
      <p:sp>
        <p:nvSpPr>
          <p:cNvPr id="4" name="Content Placeholder 3">
            <a:extLst>
              <a:ext uri="{FF2B5EF4-FFF2-40B4-BE49-F238E27FC236}">
                <a16:creationId xmlns:a16="http://schemas.microsoft.com/office/drawing/2014/main" id="{C8C2FD88-FC66-4BB6-92AF-D1BD06BA8404}"/>
              </a:ext>
            </a:extLst>
          </p:cNvPr>
          <p:cNvSpPr>
            <a:spLocks noGrp="1"/>
          </p:cNvSpPr>
          <p:nvPr>
            <p:ph idx="1"/>
          </p:nvPr>
        </p:nvSpPr>
        <p:spPr/>
        <p:txBody>
          <a:bodyPr/>
          <a:lstStyle/>
          <a:p>
            <a:pPr marL="514350" indent="-514350">
              <a:buFont typeface="+mj-lt"/>
              <a:buAutoNum type="arabicPeriod"/>
            </a:pPr>
            <a:r>
              <a:rPr lang="en-US" dirty="0"/>
              <a:t>Evaluate the dental and medical history.</a:t>
            </a:r>
          </a:p>
          <a:p>
            <a:pPr marL="514350" indent="-514350">
              <a:buFont typeface="+mj-lt"/>
              <a:buAutoNum type="arabicPeriod"/>
            </a:pPr>
            <a:r>
              <a:rPr lang="en-US" dirty="0"/>
              <a:t>Answer the questions about the biological, environmental and protective factors</a:t>
            </a:r>
          </a:p>
          <a:p>
            <a:pPr marL="514350" indent="-514350">
              <a:buFont typeface="+mj-lt"/>
              <a:buAutoNum type="arabicPeriod"/>
            </a:pPr>
            <a:r>
              <a:rPr lang="en-US" dirty="0"/>
              <a:t>Conduct the clinical examination.</a:t>
            </a:r>
          </a:p>
          <a:p>
            <a:pPr marL="0" indent="0">
              <a:buNone/>
            </a:pPr>
            <a:endParaRPr lang="en-US" dirty="0"/>
          </a:p>
        </p:txBody>
      </p:sp>
    </p:spTree>
    <p:extLst>
      <p:ext uri="{BB962C8B-B14F-4D97-AF65-F5344CB8AC3E}">
        <p14:creationId xmlns:p14="http://schemas.microsoft.com/office/powerpoint/2010/main" val="370438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4AEA-EE0E-499F-9344-4D88A3111810}"/>
              </a:ext>
            </a:extLst>
          </p:cNvPr>
          <p:cNvSpPr>
            <a:spLocks noGrp="1"/>
          </p:cNvSpPr>
          <p:nvPr>
            <p:ph type="title"/>
          </p:nvPr>
        </p:nvSpPr>
        <p:spPr/>
        <p:txBody>
          <a:bodyPr/>
          <a:lstStyle/>
          <a:p>
            <a:pPr algn="ctr"/>
            <a:r>
              <a:rPr lang="en-US" b="1" dirty="0"/>
              <a:t>American Dental Association Caries Classification System</a:t>
            </a:r>
          </a:p>
        </p:txBody>
      </p:sp>
      <p:pic>
        <p:nvPicPr>
          <p:cNvPr id="5" name="Content Placeholder 4">
            <a:extLst>
              <a:ext uri="{FF2B5EF4-FFF2-40B4-BE49-F238E27FC236}">
                <a16:creationId xmlns:a16="http://schemas.microsoft.com/office/drawing/2014/main" id="{B5260AC6-496D-4535-9331-EAC9BCB27C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1485" t="21853" r="26484" b="21200"/>
          <a:stretch/>
        </p:blipFill>
        <p:spPr>
          <a:xfrm>
            <a:off x="4457700" y="1835944"/>
            <a:ext cx="4724400" cy="3600450"/>
          </a:xfrm>
        </p:spPr>
      </p:pic>
      <p:sp>
        <p:nvSpPr>
          <p:cNvPr id="6" name="TextBox 5">
            <a:extLst>
              <a:ext uri="{FF2B5EF4-FFF2-40B4-BE49-F238E27FC236}">
                <a16:creationId xmlns:a16="http://schemas.microsoft.com/office/drawing/2014/main" id="{6AA813B8-EE93-4D9A-A1AC-89C5A3A89B91}"/>
              </a:ext>
            </a:extLst>
          </p:cNvPr>
          <p:cNvSpPr txBox="1"/>
          <p:nvPr/>
        </p:nvSpPr>
        <p:spPr>
          <a:xfrm>
            <a:off x="3009900" y="5581650"/>
            <a:ext cx="6172200" cy="523220"/>
          </a:xfrm>
          <a:prstGeom prst="rect">
            <a:avLst/>
          </a:prstGeom>
          <a:noFill/>
        </p:spPr>
        <p:txBody>
          <a:bodyPr wrap="square" rtlCol="0">
            <a:spAutoFit/>
          </a:bodyPr>
          <a:lstStyle/>
          <a:p>
            <a:r>
              <a:rPr lang="en-US" sz="1400" dirty="0"/>
              <a:t>Reference:  Young D, </a:t>
            </a:r>
            <a:r>
              <a:rPr lang="en-US" sz="1400" dirty="0" err="1"/>
              <a:t>Novy</a:t>
            </a:r>
            <a:r>
              <a:rPr lang="en-US" sz="1400" dirty="0"/>
              <a:t> B, Zeller G, et al, ADA Caries Classification System for Clinical Practice, JADA 146(2), February 2015</a:t>
            </a:r>
          </a:p>
        </p:txBody>
      </p:sp>
    </p:spTree>
    <p:extLst>
      <p:ext uri="{BB962C8B-B14F-4D97-AF65-F5344CB8AC3E}">
        <p14:creationId xmlns:p14="http://schemas.microsoft.com/office/powerpoint/2010/main" val="256029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9EF2-E7FB-4758-ADAF-5CD067DD0CB6}"/>
              </a:ext>
            </a:extLst>
          </p:cNvPr>
          <p:cNvSpPr>
            <a:spLocks noGrp="1"/>
          </p:cNvSpPr>
          <p:nvPr>
            <p:ph type="title"/>
          </p:nvPr>
        </p:nvSpPr>
        <p:spPr/>
        <p:txBody>
          <a:bodyPr/>
          <a:lstStyle/>
          <a:p>
            <a:pPr algn="ctr"/>
            <a:r>
              <a:rPr lang="en-US" b="1" dirty="0"/>
              <a:t>CAMBRA Visit</a:t>
            </a:r>
          </a:p>
        </p:txBody>
      </p:sp>
      <p:sp>
        <p:nvSpPr>
          <p:cNvPr id="3" name="Content Placeholder 2">
            <a:extLst>
              <a:ext uri="{FF2B5EF4-FFF2-40B4-BE49-F238E27FC236}">
                <a16:creationId xmlns:a16="http://schemas.microsoft.com/office/drawing/2014/main" id="{AA5B73B5-3122-4DAC-BAC5-86B1ECBA6CBD}"/>
              </a:ext>
            </a:extLst>
          </p:cNvPr>
          <p:cNvSpPr>
            <a:spLocks noGrp="1"/>
          </p:cNvSpPr>
          <p:nvPr>
            <p:ph idx="1"/>
          </p:nvPr>
        </p:nvSpPr>
        <p:spPr>
          <a:xfrm>
            <a:off x="838200" y="1825625"/>
            <a:ext cx="10706100" cy="4351338"/>
          </a:xfrm>
        </p:spPr>
        <p:txBody>
          <a:bodyPr>
            <a:normAutofit/>
          </a:bodyPr>
          <a:lstStyle/>
          <a:p>
            <a:r>
              <a:rPr lang="en-US" dirty="0"/>
              <a:t>Produce and document a treatment plan</a:t>
            </a:r>
          </a:p>
          <a:p>
            <a:r>
              <a:rPr lang="en-US" dirty="0"/>
              <a:t>Dispense chemical therapy bases upon the caries risk level</a:t>
            </a:r>
          </a:p>
          <a:p>
            <a:r>
              <a:rPr lang="en-US" dirty="0"/>
              <a:t>Provide dietary counseling to reduce frequent snacking on fermentable carbohydrates</a:t>
            </a:r>
          </a:p>
          <a:p>
            <a:r>
              <a:rPr lang="en-US" dirty="0"/>
              <a:t>Establish Self-Management Goals</a:t>
            </a:r>
          </a:p>
          <a:p>
            <a:r>
              <a:rPr lang="en-US" dirty="0"/>
              <a:t>Use minimally invasive restorative procedures when necessary and possible and restore cavitated lesions.</a:t>
            </a:r>
          </a:p>
          <a:p>
            <a:r>
              <a:rPr lang="en-US" dirty="0"/>
              <a:t>Arrange an appropriate recall interval</a:t>
            </a:r>
          </a:p>
          <a:p>
            <a:r>
              <a:rPr lang="en-US" dirty="0"/>
              <a:t>Be prepared to give the students referrals when the student separates.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01410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B9A2FE-5343-4957-9349-5524067C22C9}"/>
              </a:ext>
            </a:extLst>
          </p:cNvPr>
          <p:cNvSpPr>
            <a:spLocks noGrp="1"/>
          </p:cNvSpPr>
          <p:nvPr>
            <p:ph type="title"/>
          </p:nvPr>
        </p:nvSpPr>
        <p:spPr>
          <a:xfrm>
            <a:off x="578888" y="845422"/>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Self-Management Goals</a:t>
            </a:r>
          </a:p>
        </p:txBody>
      </p:sp>
      <p:pic>
        <p:nvPicPr>
          <p:cNvPr id="4" name="Content Placeholder 4" descr="Graphical user interface, text, application&#10;&#10;Description automatically generated">
            <a:extLst>
              <a:ext uri="{FF2B5EF4-FFF2-40B4-BE49-F238E27FC236}">
                <a16:creationId xmlns:a16="http://schemas.microsoft.com/office/drawing/2014/main" id="{C3B6DA90-D256-45D6-8B67-847E6D9A59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163" t="16836" r="30154" b="6969"/>
          <a:stretch/>
        </p:blipFill>
        <p:spPr>
          <a:xfrm>
            <a:off x="5303927" y="404974"/>
            <a:ext cx="5622748" cy="5923584"/>
          </a:xfrm>
          <a:prstGeom prst="rect">
            <a:avLst/>
          </a:prstGeom>
        </p:spPr>
      </p:pic>
      <p:sp>
        <p:nvSpPr>
          <p:cNvPr id="5" name="TextBox 4">
            <a:extLst>
              <a:ext uri="{FF2B5EF4-FFF2-40B4-BE49-F238E27FC236}">
                <a16:creationId xmlns:a16="http://schemas.microsoft.com/office/drawing/2014/main" id="{62E66B47-DE4C-4B00-8D97-F69CA11ADC4C}"/>
              </a:ext>
            </a:extLst>
          </p:cNvPr>
          <p:cNvSpPr txBox="1"/>
          <p:nvPr/>
        </p:nvSpPr>
        <p:spPr>
          <a:xfrm>
            <a:off x="180977" y="3810585"/>
            <a:ext cx="3676649" cy="2031325"/>
          </a:xfrm>
          <a:prstGeom prst="rect">
            <a:avLst/>
          </a:prstGeom>
          <a:noFill/>
        </p:spPr>
        <p:txBody>
          <a:bodyPr wrap="square" rtlCol="0">
            <a:spAutoFit/>
          </a:bodyPr>
          <a:lstStyle/>
          <a:p>
            <a:r>
              <a:rPr lang="en-US" sz="1800" b="0" i="0" dirty="0">
                <a:solidFill>
                  <a:schemeClr val="bg1"/>
                </a:solidFill>
                <a:effectLst/>
                <a:latin typeface="BlinkMacSystemFont"/>
              </a:rPr>
              <a:t>Featherstone JDB, Crystal YO, Alston P, Chaffee BW, </a:t>
            </a:r>
            <a:r>
              <a:rPr lang="en-US" sz="1800" b="0" i="0" dirty="0" err="1">
                <a:solidFill>
                  <a:schemeClr val="bg1"/>
                </a:solidFill>
                <a:effectLst/>
                <a:latin typeface="BlinkMacSystemFont"/>
              </a:rPr>
              <a:t>Doméjean</a:t>
            </a:r>
            <a:r>
              <a:rPr lang="en-US" sz="1800" b="0" i="0" dirty="0">
                <a:solidFill>
                  <a:schemeClr val="bg1"/>
                </a:solidFill>
                <a:effectLst/>
                <a:latin typeface="BlinkMacSystemFont"/>
              </a:rPr>
              <a:t> S, </a:t>
            </a:r>
            <a:r>
              <a:rPr lang="en-US" sz="1800" b="0" i="0" dirty="0" err="1">
                <a:solidFill>
                  <a:schemeClr val="bg1"/>
                </a:solidFill>
                <a:effectLst/>
                <a:latin typeface="BlinkMacSystemFont"/>
              </a:rPr>
              <a:t>Rechmann</a:t>
            </a:r>
            <a:r>
              <a:rPr lang="en-US" sz="1800" b="0" i="0" dirty="0">
                <a:solidFill>
                  <a:schemeClr val="bg1"/>
                </a:solidFill>
                <a:effectLst/>
                <a:latin typeface="BlinkMacSystemFont"/>
              </a:rPr>
              <a:t> P, Zhan L, Ramos-Gomez F. Evidence-Based Caries Management for All Ages-Practical Guidelines. Front Oral Health. 2021 Apr 27;2:657518</a:t>
            </a:r>
            <a:endParaRPr lang="en-US" dirty="0">
              <a:solidFill>
                <a:schemeClr val="bg1"/>
              </a:solidFill>
            </a:endParaRPr>
          </a:p>
        </p:txBody>
      </p:sp>
    </p:spTree>
    <p:extLst>
      <p:ext uri="{BB962C8B-B14F-4D97-AF65-F5344CB8AC3E}">
        <p14:creationId xmlns:p14="http://schemas.microsoft.com/office/powerpoint/2010/main" val="118600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AC4A-3DAF-4D09-BBBB-37E136AA19E2}"/>
              </a:ext>
            </a:extLst>
          </p:cNvPr>
          <p:cNvSpPr>
            <a:spLocks noGrp="1"/>
          </p:cNvSpPr>
          <p:nvPr>
            <p:ph type="title"/>
          </p:nvPr>
        </p:nvSpPr>
        <p:spPr/>
        <p:txBody>
          <a:bodyPr/>
          <a:lstStyle/>
          <a:p>
            <a:pPr algn="ctr"/>
            <a:r>
              <a:rPr lang="en-US" b="1" dirty="0"/>
              <a:t>Webinar Objectives</a:t>
            </a:r>
          </a:p>
        </p:txBody>
      </p:sp>
      <p:sp>
        <p:nvSpPr>
          <p:cNvPr id="3" name="Content Placeholder 2">
            <a:extLst>
              <a:ext uri="{FF2B5EF4-FFF2-40B4-BE49-F238E27FC236}">
                <a16:creationId xmlns:a16="http://schemas.microsoft.com/office/drawing/2014/main" id="{82B7D347-854F-47D4-8E0B-62E9E98D9155}"/>
              </a:ext>
            </a:extLst>
          </p:cNvPr>
          <p:cNvSpPr>
            <a:spLocks noGrp="1"/>
          </p:cNvSpPr>
          <p:nvPr>
            <p:ph idx="1"/>
          </p:nvPr>
        </p:nvSpPr>
        <p:spPr/>
        <p:txBody>
          <a:bodyPr/>
          <a:lstStyle/>
          <a:p>
            <a:pPr marL="0" indent="0">
              <a:buNone/>
            </a:pPr>
            <a:r>
              <a:rPr lang="en-US" dirty="0"/>
              <a:t>Participants will learn:</a:t>
            </a:r>
          </a:p>
          <a:p>
            <a:pPr marL="0" indent="0">
              <a:buNone/>
            </a:pPr>
            <a:endParaRPr lang="en-US" dirty="0"/>
          </a:p>
          <a:p>
            <a:pPr marL="514350" indent="-514350">
              <a:buAutoNum type="arabicParenR"/>
            </a:pPr>
            <a:r>
              <a:rPr lang="en-US" dirty="0"/>
              <a:t>About the benefits of Buprenorphine Medication Assisted Treatment  </a:t>
            </a:r>
          </a:p>
          <a:p>
            <a:pPr marL="514350" indent="-514350">
              <a:buAutoNum type="arabicParenR"/>
            </a:pPr>
            <a:r>
              <a:rPr lang="en-US" dirty="0"/>
              <a:t>About the risks of oral health problems that Buprenorphine can cause</a:t>
            </a:r>
          </a:p>
          <a:p>
            <a:pPr marL="514350" indent="-514350">
              <a:buAutoNum type="arabicParenR"/>
            </a:pPr>
            <a:r>
              <a:rPr lang="en-US" dirty="0"/>
              <a:t>How to manage the oral health risks from Buprenorphine using the 1) Caries Management By Risk Assessment (CAMBRA) approach and 2) the Job Corps Xerostomia Chronic Care Management Plan</a:t>
            </a:r>
          </a:p>
        </p:txBody>
      </p:sp>
    </p:spTree>
    <p:extLst>
      <p:ext uri="{BB962C8B-B14F-4D97-AF65-F5344CB8AC3E}">
        <p14:creationId xmlns:p14="http://schemas.microsoft.com/office/powerpoint/2010/main" val="3598615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71F8-1AF5-4FBF-AAAA-BBF4A3B44020}"/>
              </a:ext>
            </a:extLst>
          </p:cNvPr>
          <p:cNvSpPr>
            <a:spLocks noGrp="1"/>
          </p:cNvSpPr>
          <p:nvPr>
            <p:ph type="title"/>
          </p:nvPr>
        </p:nvSpPr>
        <p:spPr/>
        <p:txBody>
          <a:bodyPr/>
          <a:lstStyle/>
          <a:p>
            <a:pPr algn="ctr"/>
            <a:r>
              <a:rPr lang="en-US" b="1" dirty="0"/>
              <a:t>Modified Caries Balance</a:t>
            </a:r>
          </a:p>
        </p:txBody>
      </p:sp>
      <p:pic>
        <p:nvPicPr>
          <p:cNvPr id="9" name="Content Placeholder 8">
            <a:extLst>
              <a:ext uri="{FF2B5EF4-FFF2-40B4-BE49-F238E27FC236}">
                <a16:creationId xmlns:a16="http://schemas.microsoft.com/office/drawing/2014/main" id="{E6AC4461-93C5-40A6-89A7-42A0734C47A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483" t="41286" r="41391" b="34178"/>
          <a:stretch/>
        </p:blipFill>
        <p:spPr>
          <a:xfrm>
            <a:off x="1871190" y="1828800"/>
            <a:ext cx="7757514" cy="3048000"/>
          </a:xfrm>
        </p:spPr>
      </p:pic>
      <p:sp>
        <p:nvSpPr>
          <p:cNvPr id="12" name="TextBox 11">
            <a:extLst>
              <a:ext uri="{FF2B5EF4-FFF2-40B4-BE49-F238E27FC236}">
                <a16:creationId xmlns:a16="http://schemas.microsoft.com/office/drawing/2014/main" id="{1F90FBAB-8106-4B48-8924-948D0AC60BE5}"/>
              </a:ext>
            </a:extLst>
          </p:cNvPr>
          <p:cNvSpPr txBox="1"/>
          <p:nvPr/>
        </p:nvSpPr>
        <p:spPr>
          <a:xfrm>
            <a:off x="2438401" y="4800601"/>
            <a:ext cx="7589519" cy="800219"/>
          </a:xfrm>
          <a:prstGeom prst="rect">
            <a:avLst/>
          </a:prstGeom>
          <a:noFill/>
        </p:spPr>
        <p:txBody>
          <a:bodyPr wrap="square" rtlCol="0">
            <a:spAutoFit/>
          </a:bodyPr>
          <a:lstStyle/>
          <a:p>
            <a:r>
              <a:rPr lang="en-US" sz="1400" dirty="0">
                <a:solidFill>
                  <a:srgbClr val="212121"/>
                </a:solidFill>
                <a:latin typeface="BlinkMacSystemFont"/>
              </a:rPr>
              <a:t>Featherstone JDB, Crystal YO, Alston P, Chaffee BW, </a:t>
            </a:r>
            <a:r>
              <a:rPr lang="en-US" sz="1400" dirty="0" err="1">
                <a:solidFill>
                  <a:srgbClr val="212121"/>
                </a:solidFill>
                <a:latin typeface="BlinkMacSystemFont"/>
              </a:rPr>
              <a:t>Doméjean</a:t>
            </a:r>
            <a:r>
              <a:rPr lang="en-US" sz="1400" dirty="0">
                <a:solidFill>
                  <a:srgbClr val="212121"/>
                </a:solidFill>
                <a:latin typeface="BlinkMacSystemFont"/>
              </a:rPr>
              <a:t> S, </a:t>
            </a:r>
            <a:r>
              <a:rPr lang="en-US" sz="1400" dirty="0" err="1">
                <a:solidFill>
                  <a:srgbClr val="212121"/>
                </a:solidFill>
                <a:latin typeface="BlinkMacSystemFont"/>
              </a:rPr>
              <a:t>Rechmann</a:t>
            </a:r>
            <a:r>
              <a:rPr lang="en-US" sz="1400" dirty="0">
                <a:solidFill>
                  <a:srgbClr val="212121"/>
                </a:solidFill>
                <a:latin typeface="BlinkMacSystemFont"/>
              </a:rPr>
              <a:t> P, Zhan L, Ramos-Gomez F. Evidence-Based Caries Management for All Ages-Practical Guidelines. Front Oral Health. 2021 Apr 27;2:657518. </a:t>
            </a:r>
            <a:r>
              <a:rPr lang="en-US" sz="1400" dirty="0" err="1">
                <a:solidFill>
                  <a:srgbClr val="212121"/>
                </a:solidFill>
                <a:latin typeface="BlinkMacSystemFont"/>
              </a:rPr>
              <a:t>doi</a:t>
            </a:r>
            <a:r>
              <a:rPr lang="en-US" sz="1400" dirty="0">
                <a:solidFill>
                  <a:srgbClr val="212121"/>
                </a:solidFill>
                <a:latin typeface="BlinkMacSystemFont"/>
              </a:rPr>
              <a:t>: 10.3389/froh.2021.657518</a:t>
            </a:r>
            <a:r>
              <a:rPr lang="en-US" dirty="0">
                <a:solidFill>
                  <a:srgbClr val="212121"/>
                </a:solidFill>
                <a:latin typeface="BlinkMacSystemFont"/>
              </a:rPr>
              <a:t>. </a:t>
            </a:r>
            <a:r>
              <a:rPr lang="en-US" sz="1400" dirty="0">
                <a:solidFill>
                  <a:srgbClr val="212121"/>
                </a:solidFill>
                <a:latin typeface="BlinkMacSystemFont"/>
              </a:rPr>
              <a:t>PMID: 35048005; PMCID: PMC8757692.</a:t>
            </a: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AB67A4-54ED-4712-B7A7-D3ED8E1D7057}"/>
              </a:ext>
            </a:extLst>
          </p:cNvPr>
          <p:cNvSpPr>
            <a:spLocks noGrp="1"/>
          </p:cNvSpPr>
          <p:nvPr>
            <p:ph type="title"/>
          </p:nvPr>
        </p:nvSpPr>
        <p:spPr/>
        <p:txBody>
          <a:bodyPr/>
          <a:lstStyle/>
          <a:p>
            <a:pPr algn="ctr"/>
            <a:r>
              <a:rPr lang="en-US" b="1" dirty="0"/>
              <a:t>Compelling Reasons</a:t>
            </a:r>
          </a:p>
        </p:txBody>
      </p:sp>
      <p:sp>
        <p:nvSpPr>
          <p:cNvPr id="15" name="Text Placeholder 14">
            <a:extLst>
              <a:ext uri="{FF2B5EF4-FFF2-40B4-BE49-F238E27FC236}">
                <a16:creationId xmlns:a16="http://schemas.microsoft.com/office/drawing/2014/main" id="{C77B0764-6977-470E-850D-122CB9B06EEA}"/>
              </a:ext>
            </a:extLst>
          </p:cNvPr>
          <p:cNvSpPr>
            <a:spLocks noGrp="1"/>
          </p:cNvSpPr>
          <p:nvPr>
            <p:ph type="body" idx="1"/>
          </p:nvPr>
        </p:nvSpPr>
        <p:spPr/>
        <p:txBody>
          <a:bodyPr>
            <a:normAutofit lnSpcReduction="10000"/>
          </a:bodyPr>
          <a:lstStyle/>
          <a:p>
            <a:pPr algn="ctr"/>
            <a:r>
              <a:rPr lang="en-US" dirty="0"/>
              <a:t>Address Xerostomia &amp; oral health </a:t>
            </a:r>
          </a:p>
          <a:p>
            <a:pPr algn="ctr"/>
            <a:r>
              <a:rPr lang="en-US" dirty="0"/>
              <a:t>risks.</a:t>
            </a:r>
          </a:p>
        </p:txBody>
      </p:sp>
      <p:pic>
        <p:nvPicPr>
          <p:cNvPr id="11" name="Content Placeholder 10" descr="Graphical user interface, text, application, Word&#10;&#10;Description automatically generated">
            <a:extLst>
              <a:ext uri="{FF2B5EF4-FFF2-40B4-BE49-F238E27FC236}">
                <a16:creationId xmlns:a16="http://schemas.microsoft.com/office/drawing/2014/main" id="{01B13B06-FBEB-4A52-AA76-5F6FCDD5F0E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563" t="12436" r="20174" b="61563"/>
          <a:stretch/>
        </p:blipFill>
        <p:spPr>
          <a:xfrm>
            <a:off x="836612" y="3314700"/>
            <a:ext cx="4827412" cy="1325563"/>
          </a:xfrm>
        </p:spPr>
      </p:pic>
      <p:sp>
        <p:nvSpPr>
          <p:cNvPr id="16" name="Text Placeholder 15">
            <a:extLst>
              <a:ext uri="{FF2B5EF4-FFF2-40B4-BE49-F238E27FC236}">
                <a16:creationId xmlns:a16="http://schemas.microsoft.com/office/drawing/2014/main" id="{C679EDE3-E337-45DD-A8AB-5675F4EC89EE}"/>
              </a:ext>
            </a:extLst>
          </p:cNvPr>
          <p:cNvSpPr>
            <a:spLocks noGrp="1"/>
          </p:cNvSpPr>
          <p:nvPr>
            <p:ph type="body" sz="quarter" idx="3"/>
          </p:nvPr>
        </p:nvSpPr>
        <p:spPr/>
        <p:txBody>
          <a:bodyPr>
            <a:normAutofit lnSpcReduction="10000"/>
          </a:bodyPr>
          <a:lstStyle/>
          <a:p>
            <a:pPr algn="ctr"/>
            <a:r>
              <a:rPr lang="en-US" dirty="0"/>
              <a:t>Prevent oral disease.</a:t>
            </a:r>
          </a:p>
        </p:txBody>
      </p:sp>
      <p:pic>
        <p:nvPicPr>
          <p:cNvPr id="10242" name="Picture 2" descr="See the source image">
            <a:extLst>
              <a:ext uri="{FF2B5EF4-FFF2-40B4-BE49-F238E27FC236}">
                <a16:creationId xmlns:a16="http://schemas.microsoft.com/office/drawing/2014/main" id="{CC49ACF8-4E36-4BC0-9BDF-F16902E3342E}"/>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172200" y="2619640"/>
            <a:ext cx="5183188" cy="345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880203-5B52-46BB-8C61-3A1BBE3C91AA}"/>
              </a:ext>
            </a:extLst>
          </p:cNvPr>
          <p:cNvSpPr txBox="1"/>
          <p:nvPr/>
        </p:nvSpPr>
        <p:spPr>
          <a:xfrm>
            <a:off x="1080222" y="4851809"/>
            <a:ext cx="4340191" cy="1200329"/>
          </a:xfrm>
          <a:prstGeom prst="rect">
            <a:avLst/>
          </a:prstGeom>
          <a:noFill/>
        </p:spPr>
        <p:txBody>
          <a:bodyPr wrap="square" rtlCol="0">
            <a:spAutoFit/>
          </a:bodyPr>
          <a:lstStyle/>
          <a:p>
            <a:r>
              <a:rPr lang="en-US" dirty="0"/>
              <a:t>“Despite these risks, Buprenorphine is an important treatment option for opioid use disorder and pain, and the benefits of these medications clearly outweigh the risks.”</a:t>
            </a:r>
          </a:p>
        </p:txBody>
      </p:sp>
    </p:spTree>
    <p:extLst>
      <p:ext uri="{BB962C8B-B14F-4D97-AF65-F5344CB8AC3E}">
        <p14:creationId xmlns:p14="http://schemas.microsoft.com/office/powerpoint/2010/main" val="337474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E3D8C-5E86-4738-9EFD-2416C8C68D19}"/>
              </a:ext>
            </a:extLst>
          </p:cNvPr>
          <p:cNvSpPr>
            <a:spLocks noGrp="1"/>
          </p:cNvSpPr>
          <p:nvPr>
            <p:ph type="title"/>
          </p:nvPr>
        </p:nvSpPr>
        <p:spPr/>
        <p:txBody>
          <a:bodyPr/>
          <a:lstStyle/>
          <a:p>
            <a:pPr algn="ctr"/>
            <a:r>
              <a:rPr lang="en-US" b="1" dirty="0"/>
              <a:t>Resources</a:t>
            </a:r>
          </a:p>
        </p:txBody>
      </p:sp>
      <p:sp>
        <p:nvSpPr>
          <p:cNvPr id="10" name="Content Placeholder 9">
            <a:extLst>
              <a:ext uri="{FF2B5EF4-FFF2-40B4-BE49-F238E27FC236}">
                <a16:creationId xmlns:a16="http://schemas.microsoft.com/office/drawing/2014/main" id="{18382C86-B662-49CB-B66C-636B66002004}"/>
              </a:ext>
            </a:extLst>
          </p:cNvPr>
          <p:cNvSpPr>
            <a:spLocks noGrp="1"/>
          </p:cNvSpPr>
          <p:nvPr>
            <p:ph idx="1"/>
          </p:nvPr>
        </p:nvSpPr>
        <p:spPr/>
        <p:txBody>
          <a:bodyPr>
            <a:normAutofit lnSpcReduction="10000"/>
          </a:bodyPr>
          <a:lstStyle/>
          <a:p>
            <a:r>
              <a:rPr lang="en-US" dirty="0">
                <a:hlinkClick r:id="rId3"/>
              </a:rPr>
              <a:t>https://supportservices.jobcorps.gov/</a:t>
            </a:r>
            <a:endParaRPr lang="en-US" dirty="0"/>
          </a:p>
          <a:p>
            <a:pPr marL="0" indent="0">
              <a:buNone/>
            </a:pPr>
            <a:r>
              <a:rPr lang="en-US" dirty="0"/>
              <a:t>   Xerostomia Chronic Care Management Plan</a:t>
            </a:r>
          </a:p>
          <a:p>
            <a:pPr marL="0" indent="0">
              <a:buNone/>
            </a:pPr>
            <a:endParaRPr lang="en-US" dirty="0"/>
          </a:p>
          <a:p>
            <a:r>
              <a:rPr lang="en-US" dirty="0">
                <a:hlinkClick r:id="rId4"/>
              </a:rPr>
              <a:t>https://Pubmed.gov</a:t>
            </a:r>
            <a:endParaRPr lang="en-US" dirty="0"/>
          </a:p>
          <a:p>
            <a:pPr marL="0" indent="0">
              <a:buNone/>
            </a:pPr>
            <a:r>
              <a:rPr lang="en-US" dirty="0"/>
              <a:t>  Enter “John Featherstone” in the search box to gain free access to download the article below. </a:t>
            </a:r>
          </a:p>
          <a:p>
            <a:r>
              <a:rPr lang="en-US" sz="2800" b="0" i="0" dirty="0">
                <a:solidFill>
                  <a:srgbClr val="212121"/>
                </a:solidFill>
                <a:effectLst/>
                <a:latin typeface="BlinkMacSystemFont"/>
              </a:rPr>
              <a:t>Featherstone JDB, Crystal YO, Alston P, Chaffee BW, </a:t>
            </a:r>
            <a:r>
              <a:rPr lang="en-US" sz="2800" b="0" i="0" dirty="0" err="1">
                <a:solidFill>
                  <a:srgbClr val="212121"/>
                </a:solidFill>
                <a:effectLst/>
                <a:latin typeface="BlinkMacSystemFont"/>
              </a:rPr>
              <a:t>Doméjean</a:t>
            </a:r>
            <a:r>
              <a:rPr lang="en-US" sz="2800" b="0" i="0" dirty="0">
                <a:solidFill>
                  <a:srgbClr val="212121"/>
                </a:solidFill>
                <a:effectLst/>
                <a:latin typeface="BlinkMacSystemFont"/>
              </a:rPr>
              <a:t> S, </a:t>
            </a:r>
            <a:r>
              <a:rPr lang="en-US" sz="2800" b="0" i="0" dirty="0" err="1">
                <a:solidFill>
                  <a:srgbClr val="212121"/>
                </a:solidFill>
                <a:effectLst/>
                <a:latin typeface="BlinkMacSystemFont"/>
              </a:rPr>
              <a:t>Rechmann</a:t>
            </a:r>
            <a:r>
              <a:rPr lang="en-US" sz="2800" b="0" i="0" dirty="0">
                <a:solidFill>
                  <a:srgbClr val="212121"/>
                </a:solidFill>
                <a:effectLst/>
                <a:latin typeface="BlinkMacSystemFont"/>
              </a:rPr>
              <a:t> P, Zhan L, Ramos-Gomez F. Evidence-Based Caries Management for All Ages-Practical Guidelines. Front Oral Health. 2021 Apr 27;2:657518</a:t>
            </a:r>
            <a:endParaRPr lang="en-US" dirty="0"/>
          </a:p>
          <a:p>
            <a:endParaRPr lang="en-US" dirty="0"/>
          </a:p>
          <a:p>
            <a:pPr marL="0" indent="0">
              <a:buNone/>
            </a:pPr>
            <a:endParaRPr lang="en-US" dirty="0"/>
          </a:p>
        </p:txBody>
      </p:sp>
      <p:sp>
        <p:nvSpPr>
          <p:cNvPr id="17" name="TextBox 16">
            <a:extLst>
              <a:ext uri="{FF2B5EF4-FFF2-40B4-BE49-F238E27FC236}">
                <a16:creationId xmlns:a16="http://schemas.microsoft.com/office/drawing/2014/main" id="{135AC3E6-F004-426A-91FB-EACFF643592E}"/>
              </a:ext>
            </a:extLst>
          </p:cNvPr>
          <p:cNvSpPr txBox="1"/>
          <p:nvPr/>
        </p:nvSpPr>
        <p:spPr>
          <a:xfrm>
            <a:off x="685800" y="5410200"/>
            <a:ext cx="609600" cy="590550"/>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ECDD6B8C-1F07-4A69-8E30-D2D713E4FD1D}"/>
              </a:ext>
            </a:extLst>
          </p:cNvPr>
          <p:cNvSpPr txBox="1"/>
          <p:nvPr/>
        </p:nvSpPr>
        <p:spPr>
          <a:xfrm>
            <a:off x="1181101" y="9076126"/>
            <a:ext cx="476250" cy="151447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8582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2E3D8C-5E86-4738-9EFD-2416C8C68D19}"/>
              </a:ext>
            </a:extLst>
          </p:cNvPr>
          <p:cNvSpPr>
            <a:spLocks noGrp="1"/>
          </p:cNvSpPr>
          <p:nvPr>
            <p:ph type="title"/>
          </p:nvPr>
        </p:nvSpPr>
        <p:spPr/>
        <p:txBody>
          <a:bodyPr/>
          <a:lstStyle/>
          <a:p>
            <a:pPr algn="ctr"/>
            <a:r>
              <a:rPr lang="en-US" b="1" dirty="0"/>
              <a:t>Resources</a:t>
            </a:r>
          </a:p>
        </p:txBody>
      </p:sp>
      <p:pic>
        <p:nvPicPr>
          <p:cNvPr id="16" name="Content Placeholder 15" descr="Graphical user interface, text&#10;&#10;Description automatically generated">
            <a:extLst>
              <a:ext uri="{FF2B5EF4-FFF2-40B4-BE49-F238E27FC236}">
                <a16:creationId xmlns:a16="http://schemas.microsoft.com/office/drawing/2014/main" id="{53ED81AD-76B5-4395-BE09-79D93A62D3C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648" b="17002"/>
          <a:stretch/>
        </p:blipFill>
        <p:spPr>
          <a:xfrm>
            <a:off x="685800" y="1926705"/>
            <a:ext cx="3663287" cy="3060274"/>
          </a:xfrm>
        </p:spPr>
      </p:pic>
      <p:sp>
        <p:nvSpPr>
          <p:cNvPr id="10" name="Content Placeholder 9">
            <a:extLst>
              <a:ext uri="{FF2B5EF4-FFF2-40B4-BE49-F238E27FC236}">
                <a16:creationId xmlns:a16="http://schemas.microsoft.com/office/drawing/2014/main" id="{18382C86-B662-49CB-B66C-636B66002004}"/>
              </a:ext>
            </a:extLst>
          </p:cNvPr>
          <p:cNvSpPr>
            <a:spLocks noGrp="1"/>
          </p:cNvSpPr>
          <p:nvPr>
            <p:ph sz="half" idx="2"/>
          </p:nvPr>
        </p:nvSpPr>
        <p:spPr/>
        <p:txBody>
          <a:bodyPr/>
          <a:lstStyle/>
          <a:p>
            <a:endParaRPr lang="en-US" dirty="0"/>
          </a:p>
          <a:p>
            <a:pPr marL="0" indent="0">
              <a:buNone/>
            </a:pPr>
            <a:endParaRPr lang="en-US" dirty="0"/>
          </a:p>
        </p:txBody>
      </p:sp>
      <p:sp>
        <p:nvSpPr>
          <p:cNvPr id="17" name="TextBox 16">
            <a:extLst>
              <a:ext uri="{FF2B5EF4-FFF2-40B4-BE49-F238E27FC236}">
                <a16:creationId xmlns:a16="http://schemas.microsoft.com/office/drawing/2014/main" id="{135AC3E6-F004-426A-91FB-EACFF643592E}"/>
              </a:ext>
            </a:extLst>
          </p:cNvPr>
          <p:cNvSpPr txBox="1"/>
          <p:nvPr/>
        </p:nvSpPr>
        <p:spPr>
          <a:xfrm>
            <a:off x="685800" y="5410200"/>
            <a:ext cx="609600" cy="590550"/>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ECDD6B8C-1F07-4A69-8E30-D2D713E4FD1D}"/>
              </a:ext>
            </a:extLst>
          </p:cNvPr>
          <p:cNvSpPr txBox="1"/>
          <p:nvPr/>
        </p:nvSpPr>
        <p:spPr>
          <a:xfrm>
            <a:off x="1181101" y="9076126"/>
            <a:ext cx="476250" cy="1514474"/>
          </a:xfrm>
          <a:prstGeom prst="rect">
            <a:avLst/>
          </a:prstGeom>
          <a:noFill/>
        </p:spPr>
        <p:txBody>
          <a:bodyPr wrap="square" rtlCol="0">
            <a:spAutoFit/>
          </a:bodyPr>
          <a:lstStyle/>
          <a:p>
            <a:endParaRPr lang="en-US" dirty="0"/>
          </a:p>
        </p:txBody>
      </p:sp>
      <p:sp>
        <p:nvSpPr>
          <p:cNvPr id="19" name="Rectangle 1">
            <a:extLst>
              <a:ext uri="{FF2B5EF4-FFF2-40B4-BE49-F238E27FC236}">
                <a16:creationId xmlns:a16="http://schemas.microsoft.com/office/drawing/2014/main" id="{1DCA37CC-27FA-4572-870E-02DA814D6D43}"/>
              </a:ext>
            </a:extLst>
          </p:cNvPr>
          <p:cNvSpPr>
            <a:spLocks noChangeArrowheads="1"/>
          </p:cNvSpPr>
          <p:nvPr/>
        </p:nvSpPr>
        <p:spPr bwMode="auto">
          <a:xfrm>
            <a:off x="4690269" y="2370078"/>
            <a:ext cx="5829300"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Attend:</a:t>
            </a:r>
            <a:r>
              <a:rPr kumimoji="0" lang="en-US" altLang="en-US" sz="2000" b="1" i="0" u="none" strike="noStrike" cap="none" normalizeH="0" baseline="0" dirty="0">
                <a:ln>
                  <a:noFill/>
                </a:ln>
                <a:solidFill>
                  <a:srgbClr val="2F5597"/>
                </a:solidFill>
                <a:effectLst/>
                <a:latin typeface="Constantia" panose="02030602050306030303" pitchFamily="18" charset="0"/>
                <a:cs typeface="Arial" panose="020B0604020202020204" pitchFamily="34" charset="0"/>
                <a:hlinkClick r:id="rId4"/>
              </a:rPr>
              <a:t> drronnibrown.com/</a:t>
            </a:r>
            <a:r>
              <a:rPr kumimoji="0" lang="en-US" altLang="en-US" sz="2000" b="1" i="0" u="none" strike="noStrike" cap="none" normalizeH="0" baseline="0" dirty="0" err="1">
                <a:ln>
                  <a:noFill/>
                </a:ln>
                <a:solidFill>
                  <a:srgbClr val="2F5597"/>
                </a:solidFill>
                <a:effectLst/>
                <a:latin typeface="Constantia" panose="02030602050306030303" pitchFamily="18" charset="0"/>
                <a:cs typeface="Arial" panose="020B0604020202020204" pitchFamily="34" charset="0"/>
                <a:hlinkClick r:id="rId4"/>
              </a:rPr>
              <a:t>breakingthrough</a:t>
            </a:r>
            <a:r>
              <a:rPr kumimoji="0" lang="en-US" altLang="en-US" sz="2000" b="1" i="0" u="none" strike="noStrike" cap="none" normalizeH="0" baseline="0" dirty="0">
                <a:ln>
                  <a:noFill/>
                </a:ln>
                <a:solidFill>
                  <a:srgbClr val="2F5597"/>
                </a:solidFill>
                <a:effectLst/>
                <a:latin typeface="Constantia" panose="02030602050306030303" pitchFamily="18" charset="0"/>
                <a:cs typeface="Arial" panose="020B0604020202020204" pitchFamily="34" charset="0"/>
                <a:hlinkClick r:id="rId4"/>
              </a:rPr>
              <a: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Read: </a:t>
            </a:r>
            <a:r>
              <a:rPr kumimoji="0" lang="en-US" altLang="en-US" sz="2000" b="1" i="0" u="none" strike="noStrike" cap="none" normalizeH="0" baseline="0" dirty="0">
                <a:ln>
                  <a:noFill/>
                </a:ln>
                <a:solidFill>
                  <a:srgbClr val="1C577D"/>
                </a:solidFill>
                <a:effectLst/>
                <a:latin typeface="Constantia" panose="02030602050306030303" pitchFamily="18" charset="0"/>
                <a:cs typeface="Arial" panose="020B0604020202020204" pitchFamily="34" charset="0"/>
                <a:hlinkClick r:id="rId5"/>
              </a:rPr>
              <a:t>mybook.to/</a:t>
            </a:r>
            <a:r>
              <a:rPr kumimoji="0" lang="en-US" altLang="en-US" sz="2000" b="1" i="0" u="none" strike="noStrike" cap="none" normalizeH="0" baseline="0" dirty="0" err="1">
                <a:ln>
                  <a:noFill/>
                </a:ln>
                <a:solidFill>
                  <a:srgbClr val="1C577D"/>
                </a:solidFill>
                <a:effectLst/>
                <a:latin typeface="Constantia" panose="02030602050306030303" pitchFamily="18" charset="0"/>
                <a:cs typeface="Arial" panose="020B0604020202020204" pitchFamily="34" charset="0"/>
                <a:hlinkClick r:id="rId5"/>
              </a:rPr>
              <a:t>astateofdecay</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Listen to</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a:ln>
                  <a:noFill/>
                </a:ln>
                <a:solidFill>
                  <a:srgbClr val="2F5597"/>
                </a:solidFill>
                <a:effectLst/>
                <a:latin typeface="Constantia" panose="02030602050306030303" pitchFamily="18" charset="0"/>
                <a:cs typeface="Arial" panose="020B0604020202020204" pitchFamily="34" charset="0"/>
                <a:hlinkClick r:id="rId6"/>
              </a:rPr>
              <a:t>https://li.sten.to/dentalbrief66</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onstantia" panose="02030602050306030303" pitchFamily="18" charset="0"/>
                <a:cs typeface="Arial" panose="020B0604020202020204" pitchFamily="34" charset="0"/>
              </a:rPr>
              <a:t>Check out: </a:t>
            </a:r>
            <a:r>
              <a:rPr kumimoji="0" lang="en-US" altLang="en-US" sz="2000" b="1" i="0" u="none" strike="noStrike" cap="none" normalizeH="0" baseline="0" dirty="0">
                <a:ln>
                  <a:noFill/>
                </a:ln>
                <a:solidFill>
                  <a:srgbClr val="2F5597"/>
                </a:solidFill>
                <a:effectLst/>
                <a:latin typeface="Constantia" panose="02030602050306030303" pitchFamily="18" charset="0"/>
                <a:cs typeface="Arial" panose="020B0604020202020204" pitchFamily="34" charset="0"/>
                <a:hlinkClick r:id="rId7"/>
              </a:rPr>
              <a:t>Podcast: Mind Your Own Business with Dr. Ronni Brown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51301AE-30E5-42B7-A1E4-2D60212DE936}"/>
              </a:ext>
            </a:extLst>
          </p:cNvPr>
          <p:cNvSpPr txBox="1"/>
          <p:nvPr/>
        </p:nvSpPr>
        <p:spPr>
          <a:xfrm>
            <a:off x="4790364" y="4517409"/>
            <a:ext cx="3807726" cy="369332"/>
          </a:xfrm>
          <a:prstGeom prst="rect">
            <a:avLst/>
          </a:prstGeom>
          <a:noFill/>
        </p:spPr>
        <p:txBody>
          <a:bodyPr wrap="square" rtlCol="0">
            <a:spAutoFit/>
          </a:bodyPr>
          <a:lstStyle/>
          <a:p>
            <a:r>
              <a:rPr lang="en-US" dirty="0"/>
              <a:t>Contact:  dr.ronnibrown@gmail.com </a:t>
            </a:r>
          </a:p>
        </p:txBody>
      </p:sp>
    </p:spTree>
    <p:extLst>
      <p:ext uri="{BB962C8B-B14F-4D97-AF65-F5344CB8AC3E}">
        <p14:creationId xmlns:p14="http://schemas.microsoft.com/office/powerpoint/2010/main" val="3391644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EF7D5142-0CFA-40E5-8C48-8EEA2F8592D2}"/>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5625"/>
          <a:stretch/>
        </p:blipFill>
        <p:spPr>
          <a:xfrm rot="5400000">
            <a:off x="-381000" y="381000"/>
            <a:ext cx="6858000" cy="6096000"/>
          </a:xfrm>
          <a:prstGeom prst="rect">
            <a:avLst/>
          </a:prstGeom>
        </p:spPr>
      </p:pic>
      <p:pic>
        <p:nvPicPr>
          <p:cNvPr id="8" name="Content Placeholder 7" descr="A picture containing text&#10;&#10;Description automatically generated">
            <a:extLst>
              <a:ext uri="{FF2B5EF4-FFF2-40B4-BE49-F238E27FC236}">
                <a16:creationId xmlns:a16="http://schemas.microsoft.com/office/drawing/2014/main" id="{9DF77159-AE59-4121-A44B-EDEA2F8F2500}"/>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5625"/>
          <a:stretch/>
        </p:blipFill>
        <p:spPr>
          <a:xfrm rot="5400000">
            <a:off x="5715000" y="381000"/>
            <a:ext cx="6858000" cy="6096000"/>
          </a:xfrm>
          <a:prstGeom prst="rect">
            <a:avLst/>
          </a:prstGeom>
        </p:spPr>
      </p:pic>
      <p:sp>
        <p:nvSpPr>
          <p:cNvPr id="15" name="Rectangle 1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72E28AD-B068-4066-81ED-23A4F9CD43F3}"/>
              </a:ext>
            </a:extLst>
          </p:cNvPr>
          <p:cNvSpPr>
            <a:spLocks noGrp="1"/>
          </p:cNvSpPr>
          <p:nvPr>
            <p:ph type="title"/>
          </p:nvPr>
        </p:nvSpPr>
        <p:spPr>
          <a:xfrm>
            <a:off x="4151376" y="2761554"/>
            <a:ext cx="3753766" cy="1345720"/>
          </a:xfrm>
          <a:noFill/>
        </p:spPr>
        <p:txBody>
          <a:bodyPr vert="horz" lIns="91440" tIns="45720" rIns="91440" bIns="45720" rtlCol="0" anchor="ctr">
            <a:normAutofit fontScale="90000"/>
          </a:bodyPr>
          <a:lstStyle/>
          <a:p>
            <a:pPr algn="ctr"/>
            <a:r>
              <a:rPr lang="en-US" sz="2800" kern="1200" dirty="0">
                <a:solidFill>
                  <a:srgbClr val="080808"/>
                </a:solidFill>
                <a:latin typeface="+mj-lt"/>
                <a:ea typeface="+mj-ea"/>
                <a:cs typeface="+mj-cs"/>
              </a:rPr>
              <a:t>Exercise to jot down “important things,” “</a:t>
            </a:r>
            <a:r>
              <a:rPr lang="en-US" sz="2800" kern="1200" dirty="0" err="1">
                <a:solidFill>
                  <a:srgbClr val="080808"/>
                </a:solidFill>
                <a:latin typeface="+mj-lt"/>
                <a:ea typeface="+mj-ea"/>
                <a:cs typeface="+mj-cs"/>
              </a:rPr>
              <a:t>aha’s</a:t>
            </a:r>
            <a:r>
              <a:rPr lang="en-US" sz="2800" kern="1200" dirty="0">
                <a:solidFill>
                  <a:srgbClr val="080808"/>
                </a:solidFill>
                <a:latin typeface="+mj-lt"/>
                <a:ea typeface="+mj-ea"/>
                <a:cs typeface="+mj-cs"/>
              </a:rPr>
              <a:t>”, “wows,” &amp; “great ideas” I gained during the course</a:t>
            </a:r>
          </a:p>
        </p:txBody>
      </p:sp>
    </p:spTree>
    <p:extLst>
      <p:ext uri="{BB962C8B-B14F-4D97-AF65-F5344CB8AC3E}">
        <p14:creationId xmlns:p14="http://schemas.microsoft.com/office/powerpoint/2010/main" val="376713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AC664B-AF9B-46C7-9C81-FAE3EF8090BA}"/>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AAE21501-B95F-4B12-91CA-97B884E547FB}"/>
              </a:ext>
            </a:extLst>
          </p:cNvPr>
          <p:cNvSpPr>
            <a:spLocks noGrp="1"/>
          </p:cNvSpPr>
          <p:nvPr>
            <p:ph idx="1"/>
          </p:nvPr>
        </p:nvSpPr>
        <p:spPr/>
        <p:txBody>
          <a:bodyPr/>
          <a:lstStyle/>
          <a:p>
            <a:endParaRPr lang="en-US" b="1" i="0" dirty="0">
              <a:solidFill>
                <a:srgbClr val="000000"/>
              </a:solidFill>
              <a:effectLst/>
              <a:latin typeface="Arial" panose="020B0604020202020204" pitchFamily="34" charset="0"/>
            </a:endParaRPr>
          </a:p>
          <a:p>
            <a:endParaRPr lang="en-US" b="1" i="0" dirty="0">
              <a:solidFill>
                <a:srgbClr val="000000"/>
              </a:solidFill>
              <a:effectLst/>
              <a:latin typeface="Arial" panose="020B0604020202020204" pitchFamily="34" charset="0"/>
            </a:endParaRPr>
          </a:p>
          <a:p>
            <a:endParaRPr lang="en-US" b="1" dirty="0">
              <a:solidFill>
                <a:srgbClr val="000000"/>
              </a:solidFill>
              <a:latin typeface="Arial" panose="020B0604020202020204" pitchFamily="34" charset="0"/>
            </a:endParaRPr>
          </a:p>
          <a:p>
            <a:endParaRPr lang="en-US" b="1" i="0" dirty="0">
              <a:solidFill>
                <a:srgbClr val="000000"/>
              </a:solidFill>
              <a:effectLst/>
              <a:latin typeface="Arial" panose="020B0604020202020204" pitchFamily="34" charset="0"/>
            </a:endParaRPr>
          </a:p>
          <a:p>
            <a:r>
              <a:rPr lang="en-US" b="1" i="0" dirty="0">
                <a:solidFill>
                  <a:srgbClr val="000000"/>
                </a:solidFill>
                <a:effectLst/>
                <a:latin typeface="Arial" panose="020B0604020202020204" pitchFamily="34" charset="0"/>
              </a:rPr>
              <a:t>Tuesday, March 8, 12 p.m.-4:00 pm ET – </a:t>
            </a:r>
            <a:r>
              <a:rPr lang="en-US" b="0" i="0" dirty="0">
                <a:solidFill>
                  <a:srgbClr val="1155CC"/>
                </a:solidFill>
                <a:effectLst/>
                <a:latin typeface="Arial" panose="020B0604020202020204" pitchFamily="34" charset="0"/>
                <a:hlinkClick r:id="rId3"/>
              </a:rPr>
              <a:t>Introductory/Refresher Virtual Motivational Interviewing Training</a:t>
            </a:r>
            <a:r>
              <a:rPr lang="en-US" b="0" i="0" dirty="0">
                <a:solidFill>
                  <a:srgbClr val="1155CC"/>
                </a:solidFill>
                <a:effectLst/>
                <a:latin typeface="Arial" panose="020B0604020202020204" pitchFamily="34" charset="0"/>
              </a:rPr>
              <a:t>  $83.00</a:t>
            </a:r>
            <a:endParaRPr lang="en-US" dirty="0"/>
          </a:p>
        </p:txBody>
      </p:sp>
      <p:pic>
        <p:nvPicPr>
          <p:cNvPr id="1026" name="Picture 2">
            <a:extLst>
              <a:ext uri="{FF2B5EF4-FFF2-40B4-BE49-F238E27FC236}">
                <a16:creationId xmlns:a16="http://schemas.microsoft.com/office/drawing/2014/main" id="{4ED3DA5D-8DFF-424D-83B5-482202254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61912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96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B0E7-152D-4109-B213-2F8ED07E0106}"/>
              </a:ext>
            </a:extLst>
          </p:cNvPr>
          <p:cNvSpPr>
            <a:spLocks noGrp="1"/>
          </p:cNvSpPr>
          <p:nvPr>
            <p:ph type="title"/>
          </p:nvPr>
        </p:nvSpPr>
        <p:spPr/>
        <p:txBody>
          <a:bodyPr/>
          <a:lstStyle/>
          <a:p>
            <a:pPr algn="ctr"/>
            <a:r>
              <a:rPr lang="en-US" b="1" dirty="0"/>
              <a:t>Persons with Buprenorphine Medication Assisted Treatment</a:t>
            </a:r>
          </a:p>
        </p:txBody>
      </p:sp>
      <p:sp>
        <p:nvSpPr>
          <p:cNvPr id="3" name="Content Placeholder 2">
            <a:extLst>
              <a:ext uri="{FF2B5EF4-FFF2-40B4-BE49-F238E27FC236}">
                <a16:creationId xmlns:a16="http://schemas.microsoft.com/office/drawing/2014/main" id="{5D4E0BC6-A953-434D-9DD7-2338DDA05390}"/>
              </a:ext>
            </a:extLst>
          </p:cNvPr>
          <p:cNvSpPr>
            <a:spLocks noGrp="1"/>
          </p:cNvSpPr>
          <p:nvPr>
            <p:ph idx="1"/>
          </p:nvPr>
        </p:nvSpPr>
        <p:spPr/>
        <p:txBody>
          <a:bodyPr/>
          <a:lstStyle/>
          <a:p>
            <a:r>
              <a:rPr lang="en-US" dirty="0"/>
              <a:t>Will have a history of chronic use of short-acting or semi-semi-synthetic opioids or prescription pain medications</a:t>
            </a:r>
          </a:p>
          <a:p>
            <a:r>
              <a:rPr lang="en-US" dirty="0"/>
              <a:t>Will not be using the aforementioned opioids anymore</a:t>
            </a:r>
          </a:p>
          <a:p>
            <a:r>
              <a:rPr lang="en-US" dirty="0"/>
              <a:t>Receive support to remain in recovery</a:t>
            </a:r>
          </a:p>
          <a:p>
            <a:r>
              <a:rPr lang="en-US" dirty="0"/>
              <a:t>Receive Buprenorphine approved by the FDA to normalize brain chemistry, block the euphoric effects of alcohol and opioids, relieve physiological cravings, and normalize body functions without the negative and euphoric effects of opioids.</a:t>
            </a:r>
          </a:p>
        </p:txBody>
      </p:sp>
    </p:spTree>
    <p:extLst>
      <p:ext uri="{BB962C8B-B14F-4D97-AF65-F5344CB8AC3E}">
        <p14:creationId xmlns:p14="http://schemas.microsoft.com/office/powerpoint/2010/main" val="379685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D6FDA-79C5-4ADC-AE8E-F095D46DF533}"/>
              </a:ext>
            </a:extLst>
          </p:cNvPr>
          <p:cNvSpPr>
            <a:spLocks noGrp="1"/>
          </p:cNvSpPr>
          <p:nvPr>
            <p:ph type="title"/>
          </p:nvPr>
        </p:nvSpPr>
        <p:spPr/>
        <p:txBody>
          <a:bodyPr/>
          <a:lstStyle/>
          <a:p>
            <a:endParaRPr lang="en-US"/>
          </a:p>
        </p:txBody>
      </p:sp>
      <p:pic>
        <p:nvPicPr>
          <p:cNvPr id="7" name="Content Placeholder 6" descr="Graphical user interface, text, application, Word&#10;&#10;Description automatically generated">
            <a:extLst>
              <a:ext uri="{FF2B5EF4-FFF2-40B4-BE49-F238E27FC236}">
                <a16:creationId xmlns:a16="http://schemas.microsoft.com/office/drawing/2014/main" id="{5C7AD4F5-6472-4EB7-898A-DD47537A68A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152" t="14519" r="2472" b="6239"/>
          <a:stretch/>
        </p:blipFill>
        <p:spPr>
          <a:xfrm>
            <a:off x="1810857" y="1828801"/>
            <a:ext cx="8570286" cy="4226764"/>
          </a:xfrm>
        </p:spPr>
      </p:pic>
    </p:spTree>
    <p:extLst>
      <p:ext uri="{BB962C8B-B14F-4D97-AF65-F5344CB8AC3E}">
        <p14:creationId xmlns:p14="http://schemas.microsoft.com/office/powerpoint/2010/main" val="82599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17BF46-BB63-4F31-975F-398C2FA9235D}"/>
              </a:ext>
            </a:extLst>
          </p:cNvPr>
          <p:cNvGraphicFramePr>
            <a:graphicFrameLocks noGrp="1"/>
          </p:cNvGraphicFramePr>
          <p:nvPr/>
        </p:nvGraphicFramePr>
        <p:xfrm>
          <a:off x="2947203" y="996475"/>
          <a:ext cx="6297594" cy="4523808"/>
        </p:xfrm>
        <a:graphic>
          <a:graphicData uri="http://schemas.openxmlformats.org/drawingml/2006/table">
            <a:tbl>
              <a:tblPr firstRow="1" firstCol="1" bandRow="1">
                <a:tableStyleId>{5C22544A-7EE6-4342-B048-85BDC9FD1C3A}</a:tableStyleId>
              </a:tblPr>
              <a:tblGrid>
                <a:gridCol w="2099198">
                  <a:extLst>
                    <a:ext uri="{9D8B030D-6E8A-4147-A177-3AD203B41FA5}">
                      <a16:colId xmlns:a16="http://schemas.microsoft.com/office/drawing/2014/main" val="393986206"/>
                    </a:ext>
                  </a:extLst>
                </a:gridCol>
                <a:gridCol w="2099198">
                  <a:extLst>
                    <a:ext uri="{9D8B030D-6E8A-4147-A177-3AD203B41FA5}">
                      <a16:colId xmlns:a16="http://schemas.microsoft.com/office/drawing/2014/main" val="1662720904"/>
                    </a:ext>
                  </a:extLst>
                </a:gridCol>
                <a:gridCol w="2099198">
                  <a:extLst>
                    <a:ext uri="{9D8B030D-6E8A-4147-A177-3AD203B41FA5}">
                      <a16:colId xmlns:a16="http://schemas.microsoft.com/office/drawing/2014/main" val="4124259747"/>
                    </a:ext>
                  </a:extLst>
                </a:gridCol>
              </a:tblGrid>
              <a:tr h="244469">
                <a:tc>
                  <a:txBody>
                    <a:bodyPr/>
                    <a:lstStyle/>
                    <a:p>
                      <a:pPr marL="0" marR="0">
                        <a:lnSpc>
                          <a:spcPct val="107000"/>
                        </a:lnSpc>
                        <a:spcBef>
                          <a:spcPts val="0"/>
                        </a:spcBef>
                        <a:spcAft>
                          <a:spcPts val="0"/>
                        </a:spcAft>
                      </a:pPr>
                      <a:r>
                        <a:rPr lang="en-US" sz="900">
                          <a:effectLst/>
                        </a:rPr>
                        <a:t>Generic name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Brand names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Forms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443882676"/>
                  </a:ext>
                </a:extLst>
              </a:tr>
              <a:tr h="394232">
                <a:tc>
                  <a:txBody>
                    <a:bodyPr/>
                    <a:lstStyle/>
                    <a:p>
                      <a:pPr marL="0" marR="0">
                        <a:lnSpc>
                          <a:spcPct val="107000"/>
                        </a:lnSpc>
                        <a:spcBef>
                          <a:spcPts val="0"/>
                        </a:spcBef>
                        <a:spcAft>
                          <a:spcPts val="0"/>
                        </a:spcAft>
                      </a:pPr>
                      <a:r>
                        <a:rPr lang="en-US" sz="900">
                          <a:effectLst/>
                        </a:rPr>
                        <a:t>Oxycodone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OxyContin, Roxicodone, Percocet, Oxaydo, Xtampza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extended-release tablet, capsule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1873272130"/>
                  </a:ext>
                </a:extLst>
              </a:tr>
              <a:tr h="394232">
                <a:tc>
                  <a:txBody>
                    <a:bodyPr/>
                    <a:lstStyle/>
                    <a:p>
                      <a:pPr marL="0" marR="0">
                        <a:lnSpc>
                          <a:spcPct val="107000"/>
                        </a:lnSpc>
                        <a:spcBef>
                          <a:spcPts val="0"/>
                        </a:spcBef>
                        <a:spcAft>
                          <a:spcPts val="0"/>
                        </a:spcAft>
                      </a:pPr>
                      <a:r>
                        <a:rPr lang="en-US" sz="900">
                          <a:effectLst/>
                        </a:rPr>
                        <a:t>Hydrocodone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Vicodin, Norco, Lortab, Zohydro ER, Hysingla 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extended-release tablet, capsule, syrup, solution, suspension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120652412"/>
                  </a:ext>
                </a:extLst>
              </a:tr>
              <a:tr h="244469">
                <a:tc>
                  <a:txBody>
                    <a:bodyPr/>
                    <a:lstStyle/>
                    <a:p>
                      <a:pPr marL="0" marR="0">
                        <a:lnSpc>
                          <a:spcPct val="107000"/>
                        </a:lnSpc>
                        <a:spcBef>
                          <a:spcPts val="0"/>
                        </a:spcBef>
                        <a:spcAft>
                          <a:spcPts val="0"/>
                        </a:spcAft>
                      </a:pPr>
                      <a:r>
                        <a:rPr lang="en-US" sz="900">
                          <a:effectLst/>
                        </a:rPr>
                        <a:t>Codeine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Prometh VC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syrup, injection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3972291829"/>
                  </a:ext>
                </a:extLst>
              </a:tr>
              <a:tr h="543994">
                <a:tc>
                  <a:txBody>
                    <a:bodyPr/>
                    <a:lstStyle/>
                    <a:p>
                      <a:pPr marL="0" marR="0">
                        <a:lnSpc>
                          <a:spcPct val="107000"/>
                        </a:lnSpc>
                        <a:spcBef>
                          <a:spcPts val="0"/>
                        </a:spcBef>
                        <a:spcAft>
                          <a:spcPts val="0"/>
                        </a:spcAft>
                      </a:pPr>
                      <a:r>
                        <a:rPr lang="en-US" sz="900">
                          <a:effectLst/>
                        </a:rPr>
                        <a:t>Morphine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dirty="0">
                          <a:effectLst/>
                        </a:rPr>
                        <a:t>MS Contin, </a:t>
                      </a:r>
                      <a:r>
                        <a:rPr lang="en-US" sz="900" dirty="0" err="1">
                          <a:effectLst/>
                        </a:rPr>
                        <a:t>Kadian</a:t>
                      </a:r>
                      <a:r>
                        <a:rPr lang="en-US" sz="900" dirty="0">
                          <a:effectLst/>
                        </a:rPr>
                        <a:t>, </a:t>
                      </a:r>
                      <a:r>
                        <a:rPr lang="en-US" sz="900" dirty="0" err="1">
                          <a:effectLst/>
                        </a:rPr>
                        <a:t>Duramorph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extended-release tablet, extended-release capsule, solution, injection, rectal suppository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101964118"/>
                  </a:ext>
                </a:extLst>
              </a:tr>
              <a:tr h="394232">
                <a:tc>
                  <a:txBody>
                    <a:bodyPr/>
                    <a:lstStyle/>
                    <a:p>
                      <a:pPr marL="0" marR="0">
                        <a:lnSpc>
                          <a:spcPct val="107000"/>
                        </a:lnSpc>
                        <a:spcBef>
                          <a:spcPts val="0"/>
                        </a:spcBef>
                        <a:spcAft>
                          <a:spcPts val="0"/>
                        </a:spcAft>
                      </a:pPr>
                      <a:r>
                        <a:rPr lang="en-US" sz="900">
                          <a:effectLst/>
                        </a:rPr>
                        <a:t>Hydromorphone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Dilaudid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extended-release tablet, solution, rectal suppository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3524693524"/>
                  </a:ext>
                </a:extLst>
              </a:tr>
              <a:tr h="543994">
                <a:tc>
                  <a:txBody>
                    <a:bodyPr/>
                    <a:lstStyle/>
                    <a:p>
                      <a:pPr marL="0" marR="0">
                        <a:lnSpc>
                          <a:spcPct val="107000"/>
                        </a:lnSpc>
                        <a:spcBef>
                          <a:spcPts val="0"/>
                        </a:spcBef>
                        <a:spcAft>
                          <a:spcPts val="0"/>
                        </a:spcAft>
                      </a:pPr>
                      <a:r>
                        <a:rPr lang="en-US" sz="900">
                          <a:effectLst/>
                        </a:rPr>
                        <a:t>Fentanyl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Actiq, Fentora, Duragesic, Subsys, Lazanda, Sublimaze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that dissolves in the mouth, lozenge, mouth spray, nasal spray, patch on the skin, injection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3155265176"/>
                  </a:ext>
                </a:extLst>
              </a:tr>
              <a:tr h="244469">
                <a:tc>
                  <a:txBody>
                    <a:bodyPr/>
                    <a:lstStyle/>
                    <a:p>
                      <a:pPr marL="0" marR="0">
                        <a:lnSpc>
                          <a:spcPct val="107000"/>
                        </a:lnSpc>
                        <a:spcBef>
                          <a:spcPts val="0"/>
                        </a:spcBef>
                        <a:spcAft>
                          <a:spcPts val="0"/>
                        </a:spcAft>
                      </a:pPr>
                      <a:r>
                        <a:rPr lang="en-US" sz="900">
                          <a:effectLst/>
                        </a:rPr>
                        <a:t>Meperidine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Demerol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syrup, injection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273148411"/>
                  </a:ext>
                </a:extLst>
              </a:tr>
              <a:tr h="244469">
                <a:tc>
                  <a:txBody>
                    <a:bodyPr/>
                    <a:lstStyle/>
                    <a:p>
                      <a:pPr marL="0" marR="0">
                        <a:lnSpc>
                          <a:spcPct val="107000"/>
                        </a:lnSpc>
                        <a:spcBef>
                          <a:spcPts val="0"/>
                        </a:spcBef>
                        <a:spcAft>
                          <a:spcPts val="0"/>
                        </a:spcAft>
                      </a:pPr>
                      <a:r>
                        <a:rPr lang="en-US" sz="900">
                          <a:effectLst/>
                        </a:rPr>
                        <a:t>Opium tincture (Rx only)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N/A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Tincture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1008061507"/>
                  </a:ext>
                </a:extLst>
              </a:tr>
              <a:tr h="244469">
                <a:tc>
                  <a:txBody>
                    <a:bodyPr/>
                    <a:lstStyle/>
                    <a:p>
                      <a:pPr marL="0" marR="0">
                        <a:lnSpc>
                          <a:spcPct val="107000"/>
                        </a:lnSpc>
                        <a:spcBef>
                          <a:spcPts val="0"/>
                        </a:spcBef>
                        <a:spcAft>
                          <a:spcPts val="0"/>
                        </a:spcAft>
                      </a:pPr>
                      <a:r>
                        <a:rPr lang="en-US" sz="900">
                          <a:effectLst/>
                        </a:rPr>
                        <a:t>Tramadol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Ultram, Ultracet, Conzip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extended-release tablet, capsule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815396966"/>
                  </a:ext>
                </a:extLst>
              </a:tr>
              <a:tr h="543994">
                <a:tc>
                  <a:txBody>
                    <a:bodyPr/>
                    <a:lstStyle/>
                    <a:p>
                      <a:pPr marL="0" marR="0">
                        <a:lnSpc>
                          <a:spcPct val="107000"/>
                        </a:lnSpc>
                        <a:spcBef>
                          <a:spcPts val="0"/>
                        </a:spcBef>
                        <a:spcAft>
                          <a:spcPts val="0"/>
                        </a:spcAft>
                      </a:pPr>
                      <a:r>
                        <a:rPr lang="en-US" sz="900">
                          <a:effectLst/>
                        </a:rPr>
                        <a:t>Buprenorphine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Buprenex, Butrans, Probuphine, Belbuca, Suboxone, Zubsolv, Bunavail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Tablet or film that dissolves in the mouth, implant, injection, patch on the skin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225209322"/>
                  </a:ext>
                </a:extLst>
              </a:tr>
              <a:tr h="244469">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02149298"/>
                  </a:ext>
                </a:extLst>
              </a:tr>
              <a:tr h="176964">
                <a:tc>
                  <a:txBody>
                    <a:bodyPr/>
                    <a:lstStyle/>
                    <a:p>
                      <a:pPr marL="0" marR="0">
                        <a:lnSpc>
                          <a:spcPct val="107000"/>
                        </a:lnSpc>
                        <a:spcBef>
                          <a:spcPts val="0"/>
                        </a:spcBef>
                        <a:spcAft>
                          <a:spcPts val="0"/>
                        </a:spcAft>
                      </a:pPr>
                      <a:r>
                        <a:rPr lang="en-US" sz="900">
                          <a:effectLst/>
                        </a:rPr>
                        <a:t>Butorphanol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a:effectLst/>
                        </a:rPr>
                        <a:t>Stadol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tc>
                  <a:txBody>
                    <a:bodyPr/>
                    <a:lstStyle/>
                    <a:p>
                      <a:pPr marL="0" marR="0">
                        <a:lnSpc>
                          <a:spcPct val="107000"/>
                        </a:lnSpc>
                        <a:spcBef>
                          <a:spcPts val="0"/>
                        </a:spcBef>
                        <a:spcAft>
                          <a:spcPts val="0"/>
                        </a:spcAft>
                      </a:pPr>
                      <a:r>
                        <a:rPr lang="en-US" sz="900" dirty="0">
                          <a:effectLst/>
                        </a:rPr>
                        <a:t>Nasal spray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72889" marR="72889" marT="58311" marB="43733" anchor="ctr"/>
                </a:tc>
                <a:extLst>
                  <a:ext uri="{0D108BD9-81ED-4DB2-BD59-A6C34878D82A}">
                    <a16:rowId xmlns:a16="http://schemas.microsoft.com/office/drawing/2014/main" val="2974060556"/>
                  </a:ext>
                </a:extLst>
              </a:tr>
            </a:tbl>
          </a:graphicData>
        </a:graphic>
      </p:graphicFrame>
      <p:sp>
        <p:nvSpPr>
          <p:cNvPr id="3" name="Title 2">
            <a:extLst>
              <a:ext uri="{FF2B5EF4-FFF2-40B4-BE49-F238E27FC236}">
                <a16:creationId xmlns:a16="http://schemas.microsoft.com/office/drawing/2014/main" id="{DC52702C-46FE-43D4-9FC5-5FC2973B6BA2}"/>
              </a:ext>
            </a:extLst>
          </p:cNvPr>
          <p:cNvSpPr>
            <a:spLocks noGrp="1"/>
          </p:cNvSpPr>
          <p:nvPr>
            <p:ph type="title" idx="4294967295"/>
          </p:nvPr>
        </p:nvSpPr>
        <p:spPr>
          <a:xfrm>
            <a:off x="1676400" y="152400"/>
            <a:ext cx="8229600" cy="1143000"/>
          </a:xfrm>
        </p:spPr>
        <p:txBody>
          <a:bodyPr/>
          <a:lstStyle/>
          <a:p>
            <a:r>
              <a:rPr lang="en-US" sz="2800" dirty="0">
                <a:solidFill>
                  <a:srgbClr val="231F20"/>
                </a:solidFill>
                <a:latin typeface="Arial" panose="020B0604020202020204" pitchFamily="34" charset="0"/>
                <a:ea typeface="Times New Roman" panose="02020603050405020304" pitchFamily="18" charset="0"/>
              </a:rPr>
              <a:t>Various types of prescription opioids available</a:t>
            </a:r>
            <a:endParaRPr lang="en-US" sz="2800" dirty="0"/>
          </a:p>
        </p:txBody>
      </p:sp>
      <p:sp>
        <p:nvSpPr>
          <p:cNvPr id="7" name="TextBox 6">
            <a:extLst>
              <a:ext uri="{FF2B5EF4-FFF2-40B4-BE49-F238E27FC236}">
                <a16:creationId xmlns:a16="http://schemas.microsoft.com/office/drawing/2014/main" id="{DEE40327-B73C-4933-8CD7-24DD0C039178}"/>
              </a:ext>
            </a:extLst>
          </p:cNvPr>
          <p:cNvSpPr txBox="1"/>
          <p:nvPr/>
        </p:nvSpPr>
        <p:spPr>
          <a:xfrm>
            <a:off x="2743200" y="5663100"/>
            <a:ext cx="7162800" cy="332079"/>
          </a:xfrm>
          <a:prstGeom prst="rect">
            <a:avLst/>
          </a:prstGeom>
          <a:noFill/>
        </p:spPr>
        <p:txBody>
          <a:bodyPr wrap="square" rtlCol="0">
            <a:spAutoFit/>
          </a:bodyPr>
          <a:lstStyle/>
          <a:p>
            <a:pPr>
              <a:lnSpc>
                <a:spcPts val="1950"/>
              </a:lnSpc>
              <a:spcBef>
                <a:spcPts val="1875"/>
              </a:spcBef>
              <a:spcAft>
                <a:spcPts val="1875"/>
              </a:spcAft>
            </a:pP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Reference: What are opioids? Everything you need to know (medicalnewstoday.com)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Arrow: Right 3">
            <a:extLst>
              <a:ext uri="{FF2B5EF4-FFF2-40B4-BE49-F238E27FC236}">
                <a16:creationId xmlns:a16="http://schemas.microsoft.com/office/drawing/2014/main" id="{734E211A-3EA4-45E3-8428-1A84F746228E}"/>
              </a:ext>
            </a:extLst>
          </p:cNvPr>
          <p:cNvSpPr/>
          <p:nvPr/>
        </p:nvSpPr>
        <p:spPr>
          <a:xfrm>
            <a:off x="1676400" y="45899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87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6D68-FB40-42C3-8E2F-F8DA2DA4039C}"/>
              </a:ext>
            </a:extLst>
          </p:cNvPr>
          <p:cNvSpPr>
            <a:spLocks noGrp="1"/>
          </p:cNvSpPr>
          <p:nvPr>
            <p:ph type="title"/>
          </p:nvPr>
        </p:nvSpPr>
        <p:spPr/>
        <p:txBody>
          <a:bodyPr/>
          <a:lstStyle/>
          <a:p>
            <a:pPr algn="ctr"/>
            <a:r>
              <a:rPr lang="en-US" b="1" dirty="0"/>
              <a:t>Buprenorphine Mechanism of Action</a:t>
            </a:r>
          </a:p>
        </p:txBody>
      </p:sp>
      <p:sp>
        <p:nvSpPr>
          <p:cNvPr id="4" name="Content Placeholder 3">
            <a:extLst>
              <a:ext uri="{FF2B5EF4-FFF2-40B4-BE49-F238E27FC236}">
                <a16:creationId xmlns:a16="http://schemas.microsoft.com/office/drawing/2014/main" id="{9C1596EE-FD38-446F-9611-8F46CB938F25}"/>
              </a:ext>
            </a:extLst>
          </p:cNvPr>
          <p:cNvSpPr>
            <a:spLocks noGrp="1"/>
          </p:cNvSpPr>
          <p:nvPr>
            <p:ph sz="half" idx="2"/>
          </p:nvPr>
        </p:nvSpPr>
        <p:spPr>
          <a:xfrm>
            <a:off x="4838700" y="1825625"/>
            <a:ext cx="6515100" cy="4351338"/>
          </a:xfrm>
        </p:spPr>
        <p:txBody>
          <a:bodyPr/>
          <a:lstStyle/>
          <a:p>
            <a:endParaRPr lang="en-US" dirty="0"/>
          </a:p>
          <a:p>
            <a:r>
              <a:rPr lang="en-US" dirty="0"/>
              <a:t>Buprenorphine binds to opioid receptors in the brain</a:t>
            </a:r>
          </a:p>
          <a:p>
            <a:r>
              <a:rPr lang="en-US" dirty="0"/>
              <a:t>Allows someone to detox from opioids without unbearable withdrawal symptoms</a:t>
            </a:r>
          </a:p>
          <a:p>
            <a:r>
              <a:rPr lang="en-US" dirty="0"/>
              <a:t>Prevents other opioids from affecting the brain</a:t>
            </a:r>
          </a:p>
          <a:p>
            <a:endParaRPr lang="en-US" dirty="0"/>
          </a:p>
        </p:txBody>
      </p:sp>
      <p:pic>
        <p:nvPicPr>
          <p:cNvPr id="7172" name="Picture 4" descr="See the source image">
            <a:extLst>
              <a:ext uri="{FF2B5EF4-FFF2-40B4-BE49-F238E27FC236}">
                <a16:creationId xmlns:a16="http://schemas.microsoft.com/office/drawing/2014/main" id="{4B83BA14-7DC2-4510-A778-440291F4D1A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47059" b="1699"/>
          <a:stretch/>
        </p:blipFill>
        <p:spPr bwMode="auto">
          <a:xfrm>
            <a:off x="1905000" y="2011737"/>
            <a:ext cx="2743200" cy="383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4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e the source image">
            <a:extLst>
              <a:ext uri="{FF2B5EF4-FFF2-40B4-BE49-F238E27FC236}">
                <a16:creationId xmlns:a16="http://schemas.microsoft.com/office/drawing/2014/main" id="{841FE46E-1261-4A6C-ABA1-B8BE7EF71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42875"/>
            <a:ext cx="8086725" cy="65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0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389E-FA73-40D9-94D2-7013C92453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B1A727-7306-4004-8F2C-946F12EBBCC1}"/>
              </a:ext>
            </a:extLst>
          </p:cNvPr>
          <p:cNvSpPr>
            <a:spLocks noGrp="1"/>
          </p:cNvSpPr>
          <p:nvPr>
            <p:ph idx="1"/>
          </p:nvPr>
        </p:nvSpPr>
        <p:spPr/>
        <p:txBody>
          <a:bodyPr/>
          <a:lstStyle/>
          <a:p>
            <a:r>
              <a:rPr lang="en-US" dirty="0"/>
              <a:t>Some JC physicians have a special DEA X number to prescribe Buprenorphine</a:t>
            </a:r>
          </a:p>
          <a:p>
            <a:r>
              <a:rPr lang="en-US" dirty="0"/>
              <a:t>Some students have been under the care of off-center physicians</a:t>
            </a:r>
          </a:p>
          <a:p>
            <a:r>
              <a:rPr lang="en-US" dirty="0"/>
              <a:t>The Wellness Center stores and dispenses the MAT medication 1x/d</a:t>
            </a:r>
          </a:p>
          <a:p>
            <a:r>
              <a:rPr lang="en-US" dirty="0"/>
              <a:t>MAT programs provide counseling and behavioral therapies.</a:t>
            </a:r>
          </a:p>
          <a:p>
            <a:r>
              <a:rPr lang="en-US" dirty="0"/>
              <a:t>Research shows the MAT is clinically effective.</a:t>
            </a:r>
          </a:p>
        </p:txBody>
      </p:sp>
    </p:spTree>
    <p:extLst>
      <p:ext uri="{BB962C8B-B14F-4D97-AF65-F5344CB8AC3E}">
        <p14:creationId xmlns:p14="http://schemas.microsoft.com/office/powerpoint/2010/main" val="2641117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XRUYQT3274NZ-681238054-1819</_dlc_DocId>
    <_dlc_DocIdUrl xmlns="b22f8f74-215c-4154-9939-bd29e4e8980e">
      <Url>https://supportservices.jobcorps.gov/health/_layouts/15/DocIdRedir.aspx?ID=XRUYQT3274NZ-681238054-1819</Url>
      <Description>XRUYQT3274NZ-681238054-1819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768E840-681A-4698-B2D2-8DFB3AAA89FA}"/>
</file>

<file path=customXml/itemProps2.xml><?xml version="1.0" encoding="utf-8"?>
<ds:datastoreItem xmlns:ds="http://schemas.openxmlformats.org/officeDocument/2006/customXml" ds:itemID="{F11FF8D5-8D90-4B6D-A061-F09894096286}"/>
</file>

<file path=customXml/itemProps3.xml><?xml version="1.0" encoding="utf-8"?>
<ds:datastoreItem xmlns:ds="http://schemas.openxmlformats.org/officeDocument/2006/customXml" ds:itemID="{60F94B2D-F06A-4BAB-AF38-B4268BB3E6B1}"/>
</file>

<file path=customXml/itemProps4.xml><?xml version="1.0" encoding="utf-8"?>
<ds:datastoreItem xmlns:ds="http://schemas.openxmlformats.org/officeDocument/2006/customXml" ds:itemID="{FC4E8AA9-6DF1-493C-AD92-B2EB9B8392A0}"/>
</file>

<file path=docProps/app.xml><?xml version="1.0" encoding="utf-8"?>
<Properties xmlns="http://schemas.openxmlformats.org/officeDocument/2006/extended-properties" xmlns:vt="http://schemas.openxmlformats.org/officeDocument/2006/docPropsVTypes">
  <TotalTime>4339</TotalTime>
  <Words>1883</Words>
  <Application>Microsoft Office PowerPoint</Application>
  <PresentationFormat>Widescreen</PresentationFormat>
  <Paragraphs>250</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BlinkMacSystemFont</vt:lpstr>
      <vt:lpstr>Calibri</vt:lpstr>
      <vt:lpstr>Calibri Light</vt:lpstr>
      <vt:lpstr>Constantia</vt:lpstr>
      <vt:lpstr>Roboto</vt:lpstr>
      <vt:lpstr>Tahoma</vt:lpstr>
      <vt:lpstr>tie</vt:lpstr>
      <vt:lpstr>Office Theme</vt:lpstr>
      <vt:lpstr>Medication Assisted Treatment with Buprenorphine— Oral Health Risks and their Management  </vt:lpstr>
      <vt:lpstr>PowerPoint Presentation</vt:lpstr>
      <vt:lpstr>Webinar Objectives</vt:lpstr>
      <vt:lpstr>Persons with Buprenorphine Medication Assisted Treatment</vt:lpstr>
      <vt:lpstr>PowerPoint Presentation</vt:lpstr>
      <vt:lpstr>Various types of prescription opioids available</vt:lpstr>
      <vt:lpstr>Buprenorphine Mechanism of Action</vt:lpstr>
      <vt:lpstr>PowerPoint Presentation</vt:lpstr>
      <vt:lpstr>PowerPoint Presentation</vt:lpstr>
      <vt:lpstr>Buprenorphine Side Effects</vt:lpstr>
      <vt:lpstr>PowerPoint Presentation</vt:lpstr>
      <vt:lpstr>Study of Patients who Report Worsening Oral Health after Buprenorphine MAT Initiation</vt:lpstr>
      <vt:lpstr>The complete list of ingredients:</vt:lpstr>
      <vt:lpstr>Maltitol</vt:lpstr>
      <vt:lpstr>Acesulfame potassium</vt:lpstr>
      <vt:lpstr>Acidic Oral Environment</vt:lpstr>
      <vt:lpstr>Buprenorphine leads to hyposalivation</vt:lpstr>
      <vt:lpstr>Common signs &amp; symptoms of Xerostomia (dry mouth)</vt:lpstr>
      <vt:lpstr>Xerostomia Chronic Care Management Plan (CCMP)</vt:lpstr>
      <vt:lpstr>Caries Management By Risk Assessment CAMBRA </vt:lpstr>
      <vt:lpstr>“Dental caries is a multifactorial, bacterially generated disease.”</vt:lpstr>
      <vt:lpstr>Caries Management</vt:lpstr>
      <vt:lpstr>Caries Risk</vt:lpstr>
      <vt:lpstr>CAMBRA Caries Risk Assessment Form</vt:lpstr>
      <vt:lpstr>“The final determination of the caries risk levels lies with the health care provider.”</vt:lpstr>
      <vt:lpstr>Steps to the Caries Risk Assessment</vt:lpstr>
      <vt:lpstr>American Dental Association Caries Classification System</vt:lpstr>
      <vt:lpstr>CAMBRA Visit</vt:lpstr>
      <vt:lpstr>Self-Management Goals</vt:lpstr>
      <vt:lpstr>Modified Caries Balance</vt:lpstr>
      <vt:lpstr>Compelling Reasons</vt:lpstr>
      <vt:lpstr>Resources</vt:lpstr>
      <vt:lpstr>Resources</vt:lpstr>
      <vt:lpstr>Exercise to jot down “important things,” “aha’s”, “wows,” &amp; “great ideas” I gained during the course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Assisted Treatment with Buprenorphine—OH Risks and their Management</dc:title>
  <dc:creator>Pamela Alston</dc:creator>
  <cp:lastModifiedBy>Pamela Alston</cp:lastModifiedBy>
  <cp:revision>8</cp:revision>
  <cp:lastPrinted>2022-02-16T06:26:46Z</cp:lastPrinted>
  <dcterms:created xsi:type="dcterms:W3CDTF">2022-02-12T16:44:12Z</dcterms:created>
  <dcterms:modified xsi:type="dcterms:W3CDTF">2022-02-16T07:07:50Z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3796e7be-694a-4c9c-a49f-4e167cf1e0c6</vt:lpwstr>
  </property>
</Properties>
</file>