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diagrams/layout1.xml" ContentType="application/vnd.openxmlformats-officedocument.drawingml.diagram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colors3.xml" ContentType="application/vnd.openxmlformats-officedocument.drawingml.diagramColors+xml"/>
  <Override PartName="/ppt/diagrams/quickStyle4.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4.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4.xml" ContentType="application/vnd.ms-office.drawingml.diagramDrawing+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layout8.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5"/>
  </p:notesMasterIdLst>
  <p:sldIdLst>
    <p:sldId id="256" r:id="rId2"/>
    <p:sldId id="388" r:id="rId3"/>
    <p:sldId id="455" r:id="rId4"/>
    <p:sldId id="1077" r:id="rId5"/>
    <p:sldId id="1038" r:id="rId6"/>
    <p:sldId id="1090" r:id="rId7"/>
    <p:sldId id="1091" r:id="rId8"/>
    <p:sldId id="404" r:id="rId9"/>
    <p:sldId id="406" r:id="rId10"/>
    <p:sldId id="937" r:id="rId11"/>
    <p:sldId id="405" r:id="rId12"/>
    <p:sldId id="1095" r:id="rId13"/>
    <p:sldId id="421" r:id="rId14"/>
    <p:sldId id="403" r:id="rId15"/>
    <p:sldId id="525" r:id="rId16"/>
    <p:sldId id="1092" r:id="rId17"/>
    <p:sldId id="1093" r:id="rId18"/>
    <p:sldId id="1049" r:id="rId19"/>
    <p:sldId id="1080" r:id="rId20"/>
    <p:sldId id="1096" r:id="rId21"/>
    <p:sldId id="1082" r:id="rId22"/>
    <p:sldId id="1083" r:id="rId23"/>
    <p:sldId id="1081" r:id="rId24"/>
    <p:sldId id="401" r:id="rId25"/>
    <p:sldId id="402" r:id="rId26"/>
    <p:sldId id="1094" r:id="rId27"/>
    <p:sldId id="337" r:id="rId28"/>
    <p:sldId id="1105" r:id="rId29"/>
    <p:sldId id="1084" r:id="rId30"/>
    <p:sldId id="390" r:id="rId31"/>
    <p:sldId id="391" r:id="rId32"/>
    <p:sldId id="398" r:id="rId33"/>
    <p:sldId id="1100" r:id="rId34"/>
    <p:sldId id="260" r:id="rId35"/>
    <p:sldId id="1086" r:id="rId36"/>
    <p:sldId id="1088" r:id="rId37"/>
    <p:sldId id="1097" r:id="rId38"/>
    <p:sldId id="1106" r:id="rId39"/>
    <p:sldId id="1102" r:id="rId40"/>
    <p:sldId id="1103" r:id="rId41"/>
    <p:sldId id="1099" r:id="rId42"/>
    <p:sldId id="535" r:id="rId43"/>
    <p:sldId id="10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C4542-2BB8-44E9-9B0B-C996DB8E2B75}" v="38" dt="2022-10-04T11:10:04.630"/>
    <p1510:client id="{D36C9B18-B136-BC88-6722-04118FEF668F}" v="3" dt="2022-10-04T11:02:37.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0156"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aseline="0"/>
              <a:t>COVID Case Positives Since 1/1/2022</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3.9658129237866026E-2"/>
          <c:y val="0.10691289756311145"/>
          <c:w val="0.82133909889620116"/>
          <c:h val="0.75492711311899974"/>
        </c:manualLayout>
      </c:layout>
      <c:lineChart>
        <c:grouping val="standard"/>
        <c:varyColors val="0"/>
        <c:ser>
          <c:idx val="0"/>
          <c:order val="0"/>
          <c:tx>
            <c:strRef>
              <c:f>'COVID Totals Deliverable'!$A$149</c:f>
              <c:strCache>
                <c:ptCount val="1"/>
                <c:pt idx="0">
                  <c:v>Student Positives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'COVID Totals Deliverable'!$BK$148:$LR$148</c:f>
              <c:strCache>
                <c:ptCount val="268"/>
                <c:pt idx="0">
                  <c:v>1/1/2022</c:v>
                </c:pt>
                <c:pt idx="1">
                  <c:v>1/2/2022</c:v>
                </c:pt>
                <c:pt idx="2">
                  <c:v>1/3/2022</c:v>
                </c:pt>
                <c:pt idx="3">
                  <c:v>1/4/2022</c:v>
                </c:pt>
                <c:pt idx="4">
                  <c:v>1/5/2022</c:v>
                </c:pt>
                <c:pt idx="5">
                  <c:v>1/6/2022</c:v>
                </c:pt>
                <c:pt idx="6">
                  <c:v>1/7/2022</c:v>
                </c:pt>
                <c:pt idx="7">
                  <c:v>1/8/2022</c:v>
                </c:pt>
                <c:pt idx="8">
                  <c:v>1/9/2022</c:v>
                </c:pt>
                <c:pt idx="9">
                  <c:v>1/10/2022</c:v>
                </c:pt>
                <c:pt idx="10">
                  <c:v>1/11/2022</c:v>
                </c:pt>
                <c:pt idx="11">
                  <c:v>1/12/2022</c:v>
                </c:pt>
                <c:pt idx="12">
                  <c:v>1/13/2022</c:v>
                </c:pt>
                <c:pt idx="13">
                  <c:v>1/14/2022</c:v>
                </c:pt>
                <c:pt idx="14">
                  <c:v>1/15/2022</c:v>
                </c:pt>
                <c:pt idx="15">
                  <c:v>1/16/2022</c:v>
                </c:pt>
                <c:pt idx="16">
                  <c:v>1/17/2022</c:v>
                </c:pt>
                <c:pt idx="17">
                  <c:v>1/18/2022</c:v>
                </c:pt>
                <c:pt idx="18">
                  <c:v>1/19/2022</c:v>
                </c:pt>
                <c:pt idx="19">
                  <c:v>1/20/2022</c:v>
                </c:pt>
                <c:pt idx="20">
                  <c:v>1/21/2022</c:v>
                </c:pt>
                <c:pt idx="21">
                  <c:v>1/22/2022</c:v>
                </c:pt>
                <c:pt idx="22">
                  <c:v>1/23/2022</c:v>
                </c:pt>
                <c:pt idx="23">
                  <c:v>1/24/2022</c:v>
                </c:pt>
                <c:pt idx="24">
                  <c:v>1/25/2022</c:v>
                </c:pt>
                <c:pt idx="25">
                  <c:v>1/26/2022</c:v>
                </c:pt>
                <c:pt idx="26">
                  <c:v>1/27/2022</c:v>
                </c:pt>
                <c:pt idx="27">
                  <c:v>1/28/2022</c:v>
                </c:pt>
                <c:pt idx="28">
                  <c:v>1/29/2022</c:v>
                </c:pt>
                <c:pt idx="29">
                  <c:v>1/30/2022</c:v>
                </c:pt>
                <c:pt idx="30">
                  <c:v>1/31/2022</c:v>
                </c:pt>
                <c:pt idx="31">
                  <c:v>2/1/2022</c:v>
                </c:pt>
                <c:pt idx="32">
                  <c:v>2/2/2022</c:v>
                </c:pt>
                <c:pt idx="33">
                  <c:v>2/3/2022</c:v>
                </c:pt>
                <c:pt idx="34">
                  <c:v>2/4/2022</c:v>
                </c:pt>
                <c:pt idx="35">
                  <c:v>2/5/2022</c:v>
                </c:pt>
                <c:pt idx="36">
                  <c:v>2/6/2022</c:v>
                </c:pt>
                <c:pt idx="37">
                  <c:v>2/7/2022</c:v>
                </c:pt>
                <c:pt idx="38">
                  <c:v>2/8/2022</c:v>
                </c:pt>
                <c:pt idx="39">
                  <c:v>2/9/2022</c:v>
                </c:pt>
                <c:pt idx="40">
                  <c:v>2/10/2022</c:v>
                </c:pt>
                <c:pt idx="41">
                  <c:v>2/11/2022</c:v>
                </c:pt>
                <c:pt idx="42">
                  <c:v>2/12/2022</c:v>
                </c:pt>
                <c:pt idx="43">
                  <c:v>2/13/2022</c:v>
                </c:pt>
                <c:pt idx="44">
                  <c:v>2/14/2022</c:v>
                </c:pt>
                <c:pt idx="45">
                  <c:v>2/15/2022</c:v>
                </c:pt>
                <c:pt idx="46">
                  <c:v>2/16/2022</c:v>
                </c:pt>
                <c:pt idx="47">
                  <c:v>2/17/2022</c:v>
                </c:pt>
                <c:pt idx="48">
                  <c:v>2/18/2022</c:v>
                </c:pt>
                <c:pt idx="49">
                  <c:v>2/19/2022</c:v>
                </c:pt>
                <c:pt idx="50">
                  <c:v>2/20/2022</c:v>
                </c:pt>
                <c:pt idx="51">
                  <c:v>2/21/2022</c:v>
                </c:pt>
                <c:pt idx="52">
                  <c:v>2/22/2022</c:v>
                </c:pt>
                <c:pt idx="53">
                  <c:v>2/23/2022</c:v>
                </c:pt>
                <c:pt idx="54">
                  <c:v>2/24/2022</c:v>
                </c:pt>
                <c:pt idx="55">
                  <c:v>2/25/2022</c:v>
                </c:pt>
                <c:pt idx="56">
                  <c:v>2/26/2022</c:v>
                </c:pt>
                <c:pt idx="57">
                  <c:v>2/27/2022</c:v>
                </c:pt>
                <c:pt idx="58">
                  <c:v>2/28/2022</c:v>
                </c:pt>
                <c:pt idx="59">
                  <c:v>3/1/2022</c:v>
                </c:pt>
                <c:pt idx="60">
                  <c:v>3/2/2022</c:v>
                </c:pt>
                <c:pt idx="61">
                  <c:v>3/3/2022</c:v>
                </c:pt>
                <c:pt idx="62">
                  <c:v>3/4/2022</c:v>
                </c:pt>
                <c:pt idx="63">
                  <c:v>3/5/2022</c:v>
                </c:pt>
                <c:pt idx="64">
                  <c:v>3/6/2022</c:v>
                </c:pt>
                <c:pt idx="65">
                  <c:v>3/7/2022</c:v>
                </c:pt>
                <c:pt idx="66">
                  <c:v>3/8/2022</c:v>
                </c:pt>
                <c:pt idx="67">
                  <c:v>3/9/2022</c:v>
                </c:pt>
                <c:pt idx="68">
                  <c:v>3/10/2022</c:v>
                </c:pt>
                <c:pt idx="69">
                  <c:v>3/11/2022</c:v>
                </c:pt>
                <c:pt idx="70">
                  <c:v>3/12/2022</c:v>
                </c:pt>
                <c:pt idx="71">
                  <c:v>3/13/2022</c:v>
                </c:pt>
                <c:pt idx="72">
                  <c:v>3/14/2022</c:v>
                </c:pt>
                <c:pt idx="73">
                  <c:v>3/15/2022</c:v>
                </c:pt>
                <c:pt idx="74">
                  <c:v>3/16/2022</c:v>
                </c:pt>
                <c:pt idx="75">
                  <c:v>3/17/2022</c:v>
                </c:pt>
                <c:pt idx="76">
                  <c:v>3/18/2022</c:v>
                </c:pt>
                <c:pt idx="77">
                  <c:v>3/19/2022</c:v>
                </c:pt>
                <c:pt idx="78">
                  <c:v>3/20/2022</c:v>
                </c:pt>
                <c:pt idx="79">
                  <c:v>3/21/2022</c:v>
                </c:pt>
                <c:pt idx="80">
                  <c:v>3/22/2022</c:v>
                </c:pt>
                <c:pt idx="81">
                  <c:v>3/23/2022</c:v>
                </c:pt>
                <c:pt idx="82">
                  <c:v>3/24/2022</c:v>
                </c:pt>
                <c:pt idx="83">
                  <c:v>3/25/2022</c:v>
                </c:pt>
                <c:pt idx="84">
                  <c:v>3/26/2022</c:v>
                </c:pt>
                <c:pt idx="85">
                  <c:v>3/27/2022</c:v>
                </c:pt>
                <c:pt idx="86">
                  <c:v>3/28/2022</c:v>
                </c:pt>
                <c:pt idx="87">
                  <c:v>3/29/2022</c:v>
                </c:pt>
                <c:pt idx="88">
                  <c:v>3/30/2022</c:v>
                </c:pt>
                <c:pt idx="89">
                  <c:v>3/31/2022</c:v>
                </c:pt>
                <c:pt idx="90">
                  <c:v>4/1/2022</c:v>
                </c:pt>
                <c:pt idx="91">
                  <c:v>4/2/2022</c:v>
                </c:pt>
                <c:pt idx="92">
                  <c:v>4/3/2022</c:v>
                </c:pt>
                <c:pt idx="93">
                  <c:v>4/4/2022</c:v>
                </c:pt>
                <c:pt idx="94">
                  <c:v>4/5/2022</c:v>
                </c:pt>
                <c:pt idx="95">
                  <c:v>4/6/2022</c:v>
                </c:pt>
                <c:pt idx="96">
                  <c:v>4/7/2022</c:v>
                </c:pt>
                <c:pt idx="97">
                  <c:v>4/8/2022</c:v>
                </c:pt>
                <c:pt idx="98">
                  <c:v>4/9/2022</c:v>
                </c:pt>
                <c:pt idx="99">
                  <c:v>4/10/2022</c:v>
                </c:pt>
                <c:pt idx="100">
                  <c:v>4/11/2022</c:v>
                </c:pt>
                <c:pt idx="101">
                  <c:v>4/12/2022</c:v>
                </c:pt>
                <c:pt idx="102">
                  <c:v>4/13/2022</c:v>
                </c:pt>
                <c:pt idx="103">
                  <c:v>4/14/2022</c:v>
                </c:pt>
                <c:pt idx="104">
                  <c:v>4/15/2022</c:v>
                </c:pt>
                <c:pt idx="105">
                  <c:v>4/16/2022</c:v>
                </c:pt>
                <c:pt idx="106">
                  <c:v>4/17/2022</c:v>
                </c:pt>
                <c:pt idx="107">
                  <c:v>4/18/2022</c:v>
                </c:pt>
                <c:pt idx="108">
                  <c:v>4/19/2022</c:v>
                </c:pt>
                <c:pt idx="109">
                  <c:v>4/20/2022</c:v>
                </c:pt>
                <c:pt idx="110">
                  <c:v>4/21/2022</c:v>
                </c:pt>
                <c:pt idx="111">
                  <c:v>4/22/2022</c:v>
                </c:pt>
                <c:pt idx="112">
                  <c:v>4/23/2022</c:v>
                </c:pt>
                <c:pt idx="113">
                  <c:v>4/24/2022</c:v>
                </c:pt>
                <c:pt idx="114">
                  <c:v>4/25/2022</c:v>
                </c:pt>
                <c:pt idx="115">
                  <c:v>4/26/2022</c:v>
                </c:pt>
                <c:pt idx="116">
                  <c:v>4/27/2022</c:v>
                </c:pt>
                <c:pt idx="117">
                  <c:v>4/28/2022</c:v>
                </c:pt>
                <c:pt idx="118">
                  <c:v>4/29/2022</c:v>
                </c:pt>
                <c:pt idx="119">
                  <c:v>4/30/20222</c:v>
                </c:pt>
                <c:pt idx="120">
                  <c:v>5/1/2022</c:v>
                </c:pt>
                <c:pt idx="121">
                  <c:v>5/2/2022</c:v>
                </c:pt>
                <c:pt idx="122">
                  <c:v>5/3/2022</c:v>
                </c:pt>
                <c:pt idx="123">
                  <c:v>5/4/2022</c:v>
                </c:pt>
                <c:pt idx="124">
                  <c:v>5/5/2022</c:v>
                </c:pt>
                <c:pt idx="125">
                  <c:v>5/6/2022</c:v>
                </c:pt>
                <c:pt idx="126">
                  <c:v>5/7/2022</c:v>
                </c:pt>
                <c:pt idx="127">
                  <c:v>5/8/2022</c:v>
                </c:pt>
                <c:pt idx="128">
                  <c:v>5/9/2022</c:v>
                </c:pt>
                <c:pt idx="129">
                  <c:v>5/10/2022</c:v>
                </c:pt>
                <c:pt idx="130">
                  <c:v>5/11/2022</c:v>
                </c:pt>
                <c:pt idx="131">
                  <c:v>5/12/2022</c:v>
                </c:pt>
                <c:pt idx="132">
                  <c:v>5/13/2022</c:v>
                </c:pt>
                <c:pt idx="133">
                  <c:v>5/14/2022</c:v>
                </c:pt>
                <c:pt idx="134">
                  <c:v>5/15/2022</c:v>
                </c:pt>
                <c:pt idx="135">
                  <c:v>5/16/2022</c:v>
                </c:pt>
                <c:pt idx="136">
                  <c:v>5/17/2022</c:v>
                </c:pt>
                <c:pt idx="137">
                  <c:v>5/18/2022</c:v>
                </c:pt>
                <c:pt idx="138">
                  <c:v>5/19/2022</c:v>
                </c:pt>
                <c:pt idx="139">
                  <c:v>5/20/2022</c:v>
                </c:pt>
                <c:pt idx="140">
                  <c:v>5/21/2022</c:v>
                </c:pt>
                <c:pt idx="141">
                  <c:v>5/22/2022</c:v>
                </c:pt>
                <c:pt idx="142">
                  <c:v>5/23/2022</c:v>
                </c:pt>
                <c:pt idx="143">
                  <c:v>5/24/2022</c:v>
                </c:pt>
                <c:pt idx="144">
                  <c:v>5/25/2022</c:v>
                </c:pt>
                <c:pt idx="145">
                  <c:v>5/26/2022</c:v>
                </c:pt>
                <c:pt idx="146">
                  <c:v>5/27/2022</c:v>
                </c:pt>
                <c:pt idx="147">
                  <c:v>5/29/2022</c:v>
                </c:pt>
                <c:pt idx="148">
                  <c:v>5/30/2022</c:v>
                </c:pt>
                <c:pt idx="149">
                  <c:v>5/31/2022</c:v>
                </c:pt>
                <c:pt idx="150">
                  <c:v>6/1/2022</c:v>
                </c:pt>
                <c:pt idx="151">
                  <c:v>6/2/2022</c:v>
                </c:pt>
                <c:pt idx="152">
                  <c:v>6/3/2022</c:v>
                </c:pt>
                <c:pt idx="153">
                  <c:v>6/4/2022</c:v>
                </c:pt>
                <c:pt idx="154">
                  <c:v>6/5/2022</c:v>
                </c:pt>
                <c:pt idx="155">
                  <c:v>6/6/2022</c:v>
                </c:pt>
                <c:pt idx="156">
                  <c:v>6/7/2022</c:v>
                </c:pt>
                <c:pt idx="157">
                  <c:v>6/8/2022</c:v>
                </c:pt>
                <c:pt idx="158">
                  <c:v>6/9/2022</c:v>
                </c:pt>
                <c:pt idx="159">
                  <c:v>6/10/2022</c:v>
                </c:pt>
                <c:pt idx="160">
                  <c:v>6/11/2022</c:v>
                </c:pt>
                <c:pt idx="161">
                  <c:v>6/12/2022</c:v>
                </c:pt>
                <c:pt idx="162">
                  <c:v>6/13/2022</c:v>
                </c:pt>
                <c:pt idx="163">
                  <c:v>6/14/2022</c:v>
                </c:pt>
                <c:pt idx="164">
                  <c:v>6/15/2022</c:v>
                </c:pt>
                <c:pt idx="165">
                  <c:v>6/16/2022</c:v>
                </c:pt>
                <c:pt idx="166">
                  <c:v>6/17/2022</c:v>
                </c:pt>
                <c:pt idx="167">
                  <c:v>6/18/2022</c:v>
                </c:pt>
                <c:pt idx="168">
                  <c:v>6/19/2022</c:v>
                </c:pt>
                <c:pt idx="169">
                  <c:v>6/20/2022</c:v>
                </c:pt>
                <c:pt idx="170">
                  <c:v>6/21/2022</c:v>
                </c:pt>
                <c:pt idx="171">
                  <c:v>6/22/2022</c:v>
                </c:pt>
                <c:pt idx="172">
                  <c:v>6/23/2022</c:v>
                </c:pt>
                <c:pt idx="173">
                  <c:v>6/24/2022</c:v>
                </c:pt>
                <c:pt idx="174">
                  <c:v>6/25/2022</c:v>
                </c:pt>
                <c:pt idx="175">
                  <c:v>6/26/2022</c:v>
                </c:pt>
                <c:pt idx="176">
                  <c:v>6/27/2022</c:v>
                </c:pt>
                <c:pt idx="177">
                  <c:v>6/28/2022</c:v>
                </c:pt>
                <c:pt idx="178">
                  <c:v>6/29/2022</c:v>
                </c:pt>
                <c:pt idx="179">
                  <c:v>6/30/2022</c:v>
                </c:pt>
                <c:pt idx="180">
                  <c:v>7/1/2022</c:v>
                </c:pt>
                <c:pt idx="181">
                  <c:v>7/2/2022</c:v>
                </c:pt>
                <c:pt idx="182">
                  <c:v>7/3/2022</c:v>
                </c:pt>
                <c:pt idx="183">
                  <c:v>7/4/2022</c:v>
                </c:pt>
                <c:pt idx="184">
                  <c:v>7/5/2022</c:v>
                </c:pt>
                <c:pt idx="185">
                  <c:v>7/6/2022</c:v>
                </c:pt>
                <c:pt idx="186">
                  <c:v>7/72022</c:v>
                </c:pt>
                <c:pt idx="187">
                  <c:v>7/8/2022</c:v>
                </c:pt>
                <c:pt idx="188">
                  <c:v>7/9/2022</c:v>
                </c:pt>
                <c:pt idx="189">
                  <c:v>7/10/2022</c:v>
                </c:pt>
                <c:pt idx="190">
                  <c:v>7/11/2022</c:v>
                </c:pt>
                <c:pt idx="191">
                  <c:v>7/12/2022</c:v>
                </c:pt>
                <c:pt idx="192">
                  <c:v>7/13/2022</c:v>
                </c:pt>
                <c:pt idx="193">
                  <c:v>7/14/2022</c:v>
                </c:pt>
                <c:pt idx="194">
                  <c:v>7/15/2022</c:v>
                </c:pt>
                <c:pt idx="195">
                  <c:v>7/16/2022</c:v>
                </c:pt>
                <c:pt idx="196">
                  <c:v>7/17/2022</c:v>
                </c:pt>
                <c:pt idx="197">
                  <c:v>7/18/2022</c:v>
                </c:pt>
                <c:pt idx="198">
                  <c:v>7/19/2022</c:v>
                </c:pt>
                <c:pt idx="199">
                  <c:v>7/20/2022</c:v>
                </c:pt>
                <c:pt idx="200">
                  <c:v>7/21/2022</c:v>
                </c:pt>
                <c:pt idx="201">
                  <c:v>7/22/2022</c:v>
                </c:pt>
                <c:pt idx="202">
                  <c:v>7/23/2022</c:v>
                </c:pt>
                <c:pt idx="203">
                  <c:v>7/24/2022</c:v>
                </c:pt>
                <c:pt idx="204">
                  <c:v>7/25/2022</c:v>
                </c:pt>
                <c:pt idx="205">
                  <c:v>7/26/2022</c:v>
                </c:pt>
                <c:pt idx="206">
                  <c:v>7/27/2022</c:v>
                </c:pt>
                <c:pt idx="207">
                  <c:v>7/28/2022</c:v>
                </c:pt>
                <c:pt idx="208">
                  <c:v>7/29/2022</c:v>
                </c:pt>
                <c:pt idx="209">
                  <c:v>7/30/2022</c:v>
                </c:pt>
                <c:pt idx="210">
                  <c:v>7/31/2022</c:v>
                </c:pt>
                <c:pt idx="211">
                  <c:v>8/1/2022</c:v>
                </c:pt>
                <c:pt idx="212">
                  <c:v>8/2/2022</c:v>
                </c:pt>
                <c:pt idx="213">
                  <c:v>8/3/2022</c:v>
                </c:pt>
                <c:pt idx="214">
                  <c:v>8/4/2022</c:v>
                </c:pt>
                <c:pt idx="215">
                  <c:v>8/5/2022</c:v>
                </c:pt>
                <c:pt idx="216">
                  <c:v>8/6/2022</c:v>
                </c:pt>
                <c:pt idx="217">
                  <c:v>8/7/2022</c:v>
                </c:pt>
                <c:pt idx="218">
                  <c:v>8/8/2022</c:v>
                </c:pt>
                <c:pt idx="219">
                  <c:v>8/9/2022</c:v>
                </c:pt>
                <c:pt idx="220">
                  <c:v>8/10/2022</c:v>
                </c:pt>
                <c:pt idx="221">
                  <c:v>8/11/2022</c:v>
                </c:pt>
                <c:pt idx="222">
                  <c:v>8/12/2022</c:v>
                </c:pt>
                <c:pt idx="223">
                  <c:v>8/13/2022</c:v>
                </c:pt>
                <c:pt idx="224">
                  <c:v>8/14/2022</c:v>
                </c:pt>
                <c:pt idx="225">
                  <c:v>8/15/2022</c:v>
                </c:pt>
                <c:pt idx="226">
                  <c:v>8/16/2022</c:v>
                </c:pt>
                <c:pt idx="227">
                  <c:v>8/17/2022</c:v>
                </c:pt>
                <c:pt idx="228">
                  <c:v>8/18/2022</c:v>
                </c:pt>
                <c:pt idx="229">
                  <c:v>8/19/2022</c:v>
                </c:pt>
                <c:pt idx="230">
                  <c:v>8/20/2022</c:v>
                </c:pt>
                <c:pt idx="231">
                  <c:v>8/21/2022</c:v>
                </c:pt>
                <c:pt idx="232">
                  <c:v>8/22/2022</c:v>
                </c:pt>
                <c:pt idx="233">
                  <c:v>8/23/2022</c:v>
                </c:pt>
                <c:pt idx="234">
                  <c:v>8/24/2022</c:v>
                </c:pt>
                <c:pt idx="235">
                  <c:v>8/25/2022</c:v>
                </c:pt>
                <c:pt idx="236">
                  <c:v>8/26/2022</c:v>
                </c:pt>
                <c:pt idx="237">
                  <c:v>8/27/2022</c:v>
                </c:pt>
                <c:pt idx="238">
                  <c:v>8/28/2022</c:v>
                </c:pt>
                <c:pt idx="239">
                  <c:v>8/29/2022</c:v>
                </c:pt>
                <c:pt idx="240">
                  <c:v>8/30/2022</c:v>
                </c:pt>
                <c:pt idx="241">
                  <c:v>8/31/2022</c:v>
                </c:pt>
                <c:pt idx="242">
                  <c:v>9/1/2022</c:v>
                </c:pt>
                <c:pt idx="243">
                  <c:v>9/2/2022</c:v>
                </c:pt>
                <c:pt idx="244">
                  <c:v>9/3/2022</c:v>
                </c:pt>
                <c:pt idx="245">
                  <c:v>9/4/2022</c:v>
                </c:pt>
                <c:pt idx="246">
                  <c:v>9/5/2022</c:v>
                </c:pt>
                <c:pt idx="247">
                  <c:v>9/6/2022</c:v>
                </c:pt>
                <c:pt idx="248">
                  <c:v>9/7/2022</c:v>
                </c:pt>
                <c:pt idx="249">
                  <c:v>9/8/2022</c:v>
                </c:pt>
                <c:pt idx="250">
                  <c:v>9/9/2022</c:v>
                </c:pt>
                <c:pt idx="251">
                  <c:v>9/10/2022</c:v>
                </c:pt>
                <c:pt idx="252">
                  <c:v>9/11/2022</c:v>
                </c:pt>
                <c:pt idx="253">
                  <c:v>9/12/2022</c:v>
                </c:pt>
                <c:pt idx="254">
                  <c:v>9/13/2022</c:v>
                </c:pt>
                <c:pt idx="255">
                  <c:v>9/14/2022</c:v>
                </c:pt>
                <c:pt idx="256">
                  <c:v>9/15/2022</c:v>
                </c:pt>
                <c:pt idx="257">
                  <c:v>9/16/2022</c:v>
                </c:pt>
                <c:pt idx="258">
                  <c:v>9/17/2022</c:v>
                </c:pt>
                <c:pt idx="259">
                  <c:v>9/18/2022</c:v>
                </c:pt>
                <c:pt idx="260">
                  <c:v>9/19/2022</c:v>
                </c:pt>
                <c:pt idx="261">
                  <c:v>9/20/2022</c:v>
                </c:pt>
                <c:pt idx="262">
                  <c:v>9/21/2022</c:v>
                </c:pt>
                <c:pt idx="263">
                  <c:v>9/22/2022</c:v>
                </c:pt>
                <c:pt idx="264">
                  <c:v>9/23/2022</c:v>
                </c:pt>
                <c:pt idx="265">
                  <c:v>9/24/2022</c:v>
                </c:pt>
                <c:pt idx="266">
                  <c:v>9/25/2022</c:v>
                </c:pt>
                <c:pt idx="267">
                  <c:v>9/26/2022</c:v>
                </c:pt>
              </c:strCache>
            </c:strRef>
          </c:cat>
          <c:val>
            <c:numRef>
              <c:f>'COVID Totals Deliverable'!$BK$149:$LR$149</c:f>
              <c:numCache>
                <c:formatCode>General</c:formatCode>
                <c:ptCount val="268"/>
                <c:pt idx="0">
                  <c:v>10</c:v>
                </c:pt>
                <c:pt idx="1">
                  <c:v>48</c:v>
                </c:pt>
                <c:pt idx="2">
                  <c:v>100</c:v>
                </c:pt>
                <c:pt idx="3">
                  <c:v>153</c:v>
                </c:pt>
                <c:pt idx="4">
                  <c:v>124</c:v>
                </c:pt>
                <c:pt idx="5">
                  <c:v>74</c:v>
                </c:pt>
                <c:pt idx="6">
                  <c:v>43</c:v>
                </c:pt>
                <c:pt idx="7">
                  <c:v>8</c:v>
                </c:pt>
                <c:pt idx="8">
                  <c:v>26</c:v>
                </c:pt>
                <c:pt idx="9">
                  <c:v>84</c:v>
                </c:pt>
                <c:pt idx="10">
                  <c:v>78</c:v>
                </c:pt>
                <c:pt idx="11">
                  <c:v>66</c:v>
                </c:pt>
                <c:pt idx="12">
                  <c:v>40</c:v>
                </c:pt>
                <c:pt idx="13">
                  <c:v>47</c:v>
                </c:pt>
                <c:pt idx="14">
                  <c:v>14</c:v>
                </c:pt>
                <c:pt idx="15">
                  <c:v>9</c:v>
                </c:pt>
                <c:pt idx="16">
                  <c:v>7</c:v>
                </c:pt>
                <c:pt idx="17">
                  <c:v>86</c:v>
                </c:pt>
                <c:pt idx="18">
                  <c:v>41</c:v>
                </c:pt>
                <c:pt idx="19">
                  <c:v>26</c:v>
                </c:pt>
                <c:pt idx="20">
                  <c:v>40</c:v>
                </c:pt>
                <c:pt idx="21">
                  <c:v>8</c:v>
                </c:pt>
                <c:pt idx="22">
                  <c:v>19</c:v>
                </c:pt>
                <c:pt idx="23">
                  <c:v>43</c:v>
                </c:pt>
                <c:pt idx="24">
                  <c:v>36</c:v>
                </c:pt>
                <c:pt idx="25">
                  <c:v>17</c:v>
                </c:pt>
                <c:pt idx="26">
                  <c:v>31</c:v>
                </c:pt>
                <c:pt idx="27">
                  <c:v>23</c:v>
                </c:pt>
                <c:pt idx="28">
                  <c:v>10</c:v>
                </c:pt>
                <c:pt idx="29">
                  <c:v>6</c:v>
                </c:pt>
                <c:pt idx="30">
                  <c:v>21</c:v>
                </c:pt>
                <c:pt idx="31">
                  <c:v>15</c:v>
                </c:pt>
                <c:pt idx="32">
                  <c:v>18</c:v>
                </c:pt>
                <c:pt idx="33">
                  <c:v>19</c:v>
                </c:pt>
                <c:pt idx="34">
                  <c:v>24</c:v>
                </c:pt>
                <c:pt idx="35">
                  <c:v>2</c:v>
                </c:pt>
                <c:pt idx="36">
                  <c:v>3</c:v>
                </c:pt>
                <c:pt idx="37">
                  <c:v>22</c:v>
                </c:pt>
                <c:pt idx="38">
                  <c:v>21</c:v>
                </c:pt>
                <c:pt idx="39">
                  <c:v>8</c:v>
                </c:pt>
                <c:pt idx="40">
                  <c:v>5</c:v>
                </c:pt>
                <c:pt idx="41">
                  <c:v>11</c:v>
                </c:pt>
                <c:pt idx="42">
                  <c:v>2</c:v>
                </c:pt>
                <c:pt idx="43">
                  <c:v>2</c:v>
                </c:pt>
                <c:pt idx="44">
                  <c:v>15</c:v>
                </c:pt>
                <c:pt idx="45">
                  <c:v>19</c:v>
                </c:pt>
                <c:pt idx="46">
                  <c:v>8</c:v>
                </c:pt>
                <c:pt idx="47">
                  <c:v>3</c:v>
                </c:pt>
                <c:pt idx="48">
                  <c:v>6</c:v>
                </c:pt>
                <c:pt idx="49">
                  <c:v>0</c:v>
                </c:pt>
                <c:pt idx="50">
                  <c:v>0</c:v>
                </c:pt>
                <c:pt idx="51">
                  <c:v>7</c:v>
                </c:pt>
                <c:pt idx="52">
                  <c:v>10</c:v>
                </c:pt>
                <c:pt idx="53">
                  <c:v>7</c:v>
                </c:pt>
                <c:pt idx="54">
                  <c:v>2</c:v>
                </c:pt>
                <c:pt idx="55">
                  <c:v>1</c:v>
                </c:pt>
                <c:pt idx="56">
                  <c:v>0</c:v>
                </c:pt>
                <c:pt idx="57">
                  <c:v>0</c:v>
                </c:pt>
                <c:pt idx="58">
                  <c:v>14</c:v>
                </c:pt>
                <c:pt idx="59">
                  <c:v>4</c:v>
                </c:pt>
                <c:pt idx="60">
                  <c:v>6</c:v>
                </c:pt>
                <c:pt idx="61">
                  <c:v>1</c:v>
                </c:pt>
                <c:pt idx="62">
                  <c:v>9</c:v>
                </c:pt>
                <c:pt idx="63">
                  <c:v>0</c:v>
                </c:pt>
                <c:pt idx="64">
                  <c:v>0</c:v>
                </c:pt>
                <c:pt idx="65">
                  <c:v>6</c:v>
                </c:pt>
                <c:pt idx="66">
                  <c:v>2</c:v>
                </c:pt>
                <c:pt idx="67">
                  <c:v>2</c:v>
                </c:pt>
                <c:pt idx="68">
                  <c:v>0</c:v>
                </c:pt>
                <c:pt idx="69">
                  <c:v>1</c:v>
                </c:pt>
                <c:pt idx="70">
                  <c:v>1</c:v>
                </c:pt>
                <c:pt idx="71">
                  <c:v>0</c:v>
                </c:pt>
                <c:pt idx="72">
                  <c:v>4</c:v>
                </c:pt>
                <c:pt idx="73">
                  <c:v>2</c:v>
                </c:pt>
                <c:pt idx="74">
                  <c:v>0</c:v>
                </c:pt>
                <c:pt idx="75">
                  <c:v>2</c:v>
                </c:pt>
                <c:pt idx="76">
                  <c:v>6</c:v>
                </c:pt>
                <c:pt idx="77">
                  <c:v>2</c:v>
                </c:pt>
                <c:pt idx="78">
                  <c:v>0</c:v>
                </c:pt>
                <c:pt idx="79">
                  <c:v>2</c:v>
                </c:pt>
                <c:pt idx="80">
                  <c:v>2</c:v>
                </c:pt>
                <c:pt idx="81">
                  <c:v>1</c:v>
                </c:pt>
                <c:pt idx="82">
                  <c:v>1</c:v>
                </c:pt>
                <c:pt idx="83">
                  <c:v>0</c:v>
                </c:pt>
                <c:pt idx="84">
                  <c:v>0</c:v>
                </c:pt>
                <c:pt idx="85">
                  <c:v>1</c:v>
                </c:pt>
                <c:pt idx="86">
                  <c:v>2</c:v>
                </c:pt>
                <c:pt idx="87">
                  <c:v>4</c:v>
                </c:pt>
                <c:pt idx="88">
                  <c:v>4</c:v>
                </c:pt>
                <c:pt idx="89">
                  <c:v>0</c:v>
                </c:pt>
                <c:pt idx="90">
                  <c:v>1</c:v>
                </c:pt>
                <c:pt idx="91">
                  <c:v>3</c:v>
                </c:pt>
                <c:pt idx="92">
                  <c:v>3</c:v>
                </c:pt>
                <c:pt idx="93">
                  <c:v>5</c:v>
                </c:pt>
                <c:pt idx="94">
                  <c:v>2</c:v>
                </c:pt>
                <c:pt idx="95">
                  <c:v>3</c:v>
                </c:pt>
                <c:pt idx="96">
                  <c:v>3</c:v>
                </c:pt>
                <c:pt idx="97">
                  <c:v>7</c:v>
                </c:pt>
                <c:pt idx="98">
                  <c:v>1</c:v>
                </c:pt>
                <c:pt idx="99">
                  <c:v>1</c:v>
                </c:pt>
                <c:pt idx="100">
                  <c:v>10</c:v>
                </c:pt>
                <c:pt idx="101">
                  <c:v>4</c:v>
                </c:pt>
                <c:pt idx="102">
                  <c:v>7</c:v>
                </c:pt>
                <c:pt idx="103">
                  <c:v>1</c:v>
                </c:pt>
                <c:pt idx="104">
                  <c:v>1</c:v>
                </c:pt>
                <c:pt idx="105">
                  <c:v>1</c:v>
                </c:pt>
                <c:pt idx="106">
                  <c:v>0</c:v>
                </c:pt>
                <c:pt idx="107">
                  <c:v>10</c:v>
                </c:pt>
                <c:pt idx="108">
                  <c:v>5</c:v>
                </c:pt>
                <c:pt idx="109">
                  <c:v>5</c:v>
                </c:pt>
                <c:pt idx="110">
                  <c:v>1</c:v>
                </c:pt>
                <c:pt idx="111">
                  <c:v>3</c:v>
                </c:pt>
                <c:pt idx="112">
                  <c:v>0</c:v>
                </c:pt>
                <c:pt idx="113">
                  <c:v>3</c:v>
                </c:pt>
                <c:pt idx="114">
                  <c:v>49</c:v>
                </c:pt>
                <c:pt idx="115">
                  <c:v>7</c:v>
                </c:pt>
                <c:pt idx="116">
                  <c:v>10</c:v>
                </c:pt>
                <c:pt idx="117">
                  <c:v>6</c:v>
                </c:pt>
                <c:pt idx="118">
                  <c:v>1</c:v>
                </c:pt>
                <c:pt idx="119">
                  <c:v>0</c:v>
                </c:pt>
                <c:pt idx="120">
                  <c:v>4</c:v>
                </c:pt>
                <c:pt idx="121">
                  <c:v>19</c:v>
                </c:pt>
                <c:pt idx="122">
                  <c:v>14</c:v>
                </c:pt>
                <c:pt idx="123">
                  <c:v>14</c:v>
                </c:pt>
                <c:pt idx="124">
                  <c:v>8</c:v>
                </c:pt>
                <c:pt idx="125">
                  <c:v>13</c:v>
                </c:pt>
                <c:pt idx="126">
                  <c:v>3</c:v>
                </c:pt>
                <c:pt idx="127">
                  <c:v>0</c:v>
                </c:pt>
                <c:pt idx="128">
                  <c:v>25</c:v>
                </c:pt>
                <c:pt idx="129">
                  <c:v>23</c:v>
                </c:pt>
                <c:pt idx="130">
                  <c:v>15</c:v>
                </c:pt>
                <c:pt idx="131">
                  <c:v>14</c:v>
                </c:pt>
                <c:pt idx="132">
                  <c:v>23</c:v>
                </c:pt>
                <c:pt idx="133">
                  <c:v>12</c:v>
                </c:pt>
                <c:pt idx="134">
                  <c:v>4</c:v>
                </c:pt>
                <c:pt idx="135">
                  <c:v>40</c:v>
                </c:pt>
                <c:pt idx="136">
                  <c:v>22</c:v>
                </c:pt>
                <c:pt idx="137">
                  <c:v>26</c:v>
                </c:pt>
                <c:pt idx="138">
                  <c:v>12</c:v>
                </c:pt>
                <c:pt idx="139">
                  <c:v>14</c:v>
                </c:pt>
                <c:pt idx="140">
                  <c:v>4</c:v>
                </c:pt>
                <c:pt idx="141">
                  <c:v>0</c:v>
                </c:pt>
                <c:pt idx="142">
                  <c:v>39</c:v>
                </c:pt>
                <c:pt idx="143">
                  <c:v>29</c:v>
                </c:pt>
                <c:pt idx="144">
                  <c:v>18</c:v>
                </c:pt>
                <c:pt idx="145">
                  <c:v>7</c:v>
                </c:pt>
                <c:pt idx="146">
                  <c:v>23</c:v>
                </c:pt>
                <c:pt idx="147">
                  <c:v>5</c:v>
                </c:pt>
                <c:pt idx="148">
                  <c:v>5</c:v>
                </c:pt>
                <c:pt idx="149">
                  <c:v>33</c:v>
                </c:pt>
                <c:pt idx="150">
                  <c:v>24</c:v>
                </c:pt>
                <c:pt idx="151">
                  <c:v>19</c:v>
                </c:pt>
                <c:pt idx="152">
                  <c:v>20</c:v>
                </c:pt>
                <c:pt idx="153">
                  <c:v>6</c:v>
                </c:pt>
                <c:pt idx="154">
                  <c:v>5</c:v>
                </c:pt>
                <c:pt idx="155">
                  <c:v>32</c:v>
                </c:pt>
                <c:pt idx="156">
                  <c:v>24</c:v>
                </c:pt>
                <c:pt idx="157">
                  <c:v>15</c:v>
                </c:pt>
                <c:pt idx="158">
                  <c:v>29</c:v>
                </c:pt>
                <c:pt idx="159">
                  <c:v>7</c:v>
                </c:pt>
                <c:pt idx="160">
                  <c:v>1</c:v>
                </c:pt>
                <c:pt idx="161">
                  <c:v>5</c:v>
                </c:pt>
                <c:pt idx="162">
                  <c:v>37</c:v>
                </c:pt>
                <c:pt idx="163">
                  <c:v>13</c:v>
                </c:pt>
                <c:pt idx="164">
                  <c:v>18</c:v>
                </c:pt>
                <c:pt idx="165">
                  <c:v>14</c:v>
                </c:pt>
                <c:pt idx="166">
                  <c:v>19</c:v>
                </c:pt>
                <c:pt idx="167">
                  <c:v>2</c:v>
                </c:pt>
                <c:pt idx="168">
                  <c:v>5</c:v>
                </c:pt>
                <c:pt idx="169">
                  <c:v>15</c:v>
                </c:pt>
                <c:pt idx="170">
                  <c:v>48</c:v>
                </c:pt>
                <c:pt idx="171">
                  <c:v>27</c:v>
                </c:pt>
                <c:pt idx="172">
                  <c:v>47</c:v>
                </c:pt>
                <c:pt idx="173">
                  <c:v>40</c:v>
                </c:pt>
                <c:pt idx="174">
                  <c:v>5</c:v>
                </c:pt>
                <c:pt idx="175">
                  <c:v>10</c:v>
                </c:pt>
                <c:pt idx="176">
                  <c:v>44</c:v>
                </c:pt>
                <c:pt idx="177">
                  <c:v>38</c:v>
                </c:pt>
                <c:pt idx="178">
                  <c:v>35</c:v>
                </c:pt>
                <c:pt idx="179">
                  <c:v>26</c:v>
                </c:pt>
                <c:pt idx="180">
                  <c:v>26</c:v>
                </c:pt>
                <c:pt idx="181">
                  <c:v>1</c:v>
                </c:pt>
                <c:pt idx="182">
                  <c:v>0</c:v>
                </c:pt>
                <c:pt idx="183">
                  <c:v>10</c:v>
                </c:pt>
                <c:pt idx="184">
                  <c:v>75</c:v>
                </c:pt>
                <c:pt idx="185">
                  <c:v>18</c:v>
                </c:pt>
                <c:pt idx="186">
                  <c:v>0</c:v>
                </c:pt>
                <c:pt idx="187">
                  <c:v>35</c:v>
                </c:pt>
                <c:pt idx="188">
                  <c:v>5</c:v>
                </c:pt>
                <c:pt idx="189">
                  <c:v>12</c:v>
                </c:pt>
                <c:pt idx="190">
                  <c:v>75</c:v>
                </c:pt>
                <c:pt idx="191">
                  <c:v>49</c:v>
                </c:pt>
                <c:pt idx="192">
                  <c:v>36</c:v>
                </c:pt>
                <c:pt idx="193">
                  <c:v>29</c:v>
                </c:pt>
                <c:pt idx="194">
                  <c:v>24</c:v>
                </c:pt>
                <c:pt idx="195">
                  <c:v>11</c:v>
                </c:pt>
                <c:pt idx="196">
                  <c:v>11</c:v>
                </c:pt>
                <c:pt idx="197">
                  <c:v>57</c:v>
                </c:pt>
                <c:pt idx="198">
                  <c:v>44</c:v>
                </c:pt>
                <c:pt idx="199">
                  <c:v>24</c:v>
                </c:pt>
                <c:pt idx="200">
                  <c:v>26</c:v>
                </c:pt>
                <c:pt idx="201">
                  <c:v>21</c:v>
                </c:pt>
                <c:pt idx="202">
                  <c:v>6</c:v>
                </c:pt>
                <c:pt idx="203">
                  <c:v>13</c:v>
                </c:pt>
                <c:pt idx="204">
                  <c:v>45</c:v>
                </c:pt>
                <c:pt idx="205">
                  <c:v>34</c:v>
                </c:pt>
                <c:pt idx="206">
                  <c:v>28</c:v>
                </c:pt>
                <c:pt idx="207">
                  <c:v>30</c:v>
                </c:pt>
                <c:pt idx="208">
                  <c:v>10</c:v>
                </c:pt>
                <c:pt idx="209">
                  <c:v>3</c:v>
                </c:pt>
                <c:pt idx="210">
                  <c:v>13</c:v>
                </c:pt>
                <c:pt idx="211">
                  <c:v>39</c:v>
                </c:pt>
                <c:pt idx="212">
                  <c:v>45</c:v>
                </c:pt>
                <c:pt idx="213">
                  <c:v>36</c:v>
                </c:pt>
                <c:pt idx="214">
                  <c:v>27</c:v>
                </c:pt>
                <c:pt idx="215">
                  <c:v>25</c:v>
                </c:pt>
                <c:pt idx="216">
                  <c:v>9</c:v>
                </c:pt>
                <c:pt idx="217">
                  <c:v>16</c:v>
                </c:pt>
                <c:pt idx="218">
                  <c:v>53</c:v>
                </c:pt>
                <c:pt idx="219">
                  <c:v>22</c:v>
                </c:pt>
                <c:pt idx="220">
                  <c:v>23</c:v>
                </c:pt>
                <c:pt idx="221">
                  <c:v>39</c:v>
                </c:pt>
                <c:pt idx="222">
                  <c:v>13</c:v>
                </c:pt>
                <c:pt idx="223">
                  <c:v>3</c:v>
                </c:pt>
                <c:pt idx="224">
                  <c:v>7</c:v>
                </c:pt>
                <c:pt idx="225">
                  <c:v>36</c:v>
                </c:pt>
                <c:pt idx="226">
                  <c:v>26</c:v>
                </c:pt>
                <c:pt idx="227">
                  <c:v>15</c:v>
                </c:pt>
                <c:pt idx="228">
                  <c:v>21</c:v>
                </c:pt>
                <c:pt idx="229">
                  <c:v>14</c:v>
                </c:pt>
                <c:pt idx="230">
                  <c:v>4</c:v>
                </c:pt>
                <c:pt idx="231">
                  <c:v>6</c:v>
                </c:pt>
                <c:pt idx="232">
                  <c:v>57</c:v>
                </c:pt>
                <c:pt idx="233">
                  <c:v>20</c:v>
                </c:pt>
                <c:pt idx="234">
                  <c:v>22</c:v>
                </c:pt>
                <c:pt idx="235">
                  <c:v>21</c:v>
                </c:pt>
                <c:pt idx="236">
                  <c:v>15</c:v>
                </c:pt>
                <c:pt idx="237">
                  <c:v>3</c:v>
                </c:pt>
                <c:pt idx="238">
                  <c:v>3</c:v>
                </c:pt>
                <c:pt idx="239">
                  <c:v>35</c:v>
                </c:pt>
                <c:pt idx="240">
                  <c:v>31</c:v>
                </c:pt>
                <c:pt idx="241">
                  <c:v>21</c:v>
                </c:pt>
                <c:pt idx="242">
                  <c:v>22</c:v>
                </c:pt>
                <c:pt idx="243">
                  <c:v>12</c:v>
                </c:pt>
                <c:pt idx="244">
                  <c:v>0</c:v>
                </c:pt>
                <c:pt idx="245">
                  <c:v>0</c:v>
                </c:pt>
                <c:pt idx="246">
                  <c:v>12</c:v>
                </c:pt>
                <c:pt idx="247">
                  <c:v>34</c:v>
                </c:pt>
                <c:pt idx="248">
                  <c:v>22</c:v>
                </c:pt>
                <c:pt idx="249">
                  <c:v>9</c:v>
                </c:pt>
                <c:pt idx="250">
                  <c:v>10</c:v>
                </c:pt>
                <c:pt idx="251">
                  <c:v>6</c:v>
                </c:pt>
                <c:pt idx="252">
                  <c:v>5</c:v>
                </c:pt>
                <c:pt idx="253">
                  <c:v>18</c:v>
                </c:pt>
                <c:pt idx="254">
                  <c:v>19</c:v>
                </c:pt>
                <c:pt idx="255">
                  <c:v>21</c:v>
                </c:pt>
                <c:pt idx="256">
                  <c:v>17</c:v>
                </c:pt>
                <c:pt idx="257">
                  <c:v>20</c:v>
                </c:pt>
                <c:pt idx="258">
                  <c:v>4</c:v>
                </c:pt>
                <c:pt idx="259">
                  <c:v>1</c:v>
                </c:pt>
                <c:pt idx="260">
                  <c:v>59</c:v>
                </c:pt>
                <c:pt idx="261">
                  <c:v>14</c:v>
                </c:pt>
                <c:pt idx="262">
                  <c:v>19</c:v>
                </c:pt>
                <c:pt idx="263">
                  <c:v>11</c:v>
                </c:pt>
                <c:pt idx="264">
                  <c:v>22</c:v>
                </c:pt>
                <c:pt idx="265">
                  <c:v>2</c:v>
                </c:pt>
                <c:pt idx="266">
                  <c:v>1</c:v>
                </c:pt>
                <c:pt idx="267">
                  <c:v>0</c:v>
                </c:pt>
              </c:numCache>
            </c:numRef>
          </c:val>
          <c:smooth val="0"/>
          <c:extLst>
            <c:ext xmlns:c16="http://schemas.microsoft.com/office/drawing/2014/chart" uri="{C3380CC4-5D6E-409C-BE32-E72D297353CC}">
              <c16:uniqueId val="{00000000-685B-4AA2-9299-3A7B939BB2FF}"/>
            </c:ext>
          </c:extLst>
        </c:ser>
        <c:ser>
          <c:idx val="1"/>
          <c:order val="1"/>
          <c:tx>
            <c:strRef>
              <c:f>'COVID Totals Deliverable'!$A$150</c:f>
              <c:strCache>
                <c:ptCount val="1"/>
                <c:pt idx="0">
                  <c:v>Staff Positives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'COVID Totals Deliverable'!$BK$148:$LR$148</c:f>
              <c:strCache>
                <c:ptCount val="268"/>
                <c:pt idx="0">
                  <c:v>1/1/2022</c:v>
                </c:pt>
                <c:pt idx="1">
                  <c:v>1/2/2022</c:v>
                </c:pt>
                <c:pt idx="2">
                  <c:v>1/3/2022</c:v>
                </c:pt>
                <c:pt idx="3">
                  <c:v>1/4/2022</c:v>
                </c:pt>
                <c:pt idx="4">
                  <c:v>1/5/2022</c:v>
                </c:pt>
                <c:pt idx="5">
                  <c:v>1/6/2022</c:v>
                </c:pt>
                <c:pt idx="6">
                  <c:v>1/7/2022</c:v>
                </c:pt>
                <c:pt idx="7">
                  <c:v>1/8/2022</c:v>
                </c:pt>
                <c:pt idx="8">
                  <c:v>1/9/2022</c:v>
                </c:pt>
                <c:pt idx="9">
                  <c:v>1/10/2022</c:v>
                </c:pt>
                <c:pt idx="10">
                  <c:v>1/11/2022</c:v>
                </c:pt>
                <c:pt idx="11">
                  <c:v>1/12/2022</c:v>
                </c:pt>
                <c:pt idx="12">
                  <c:v>1/13/2022</c:v>
                </c:pt>
                <c:pt idx="13">
                  <c:v>1/14/2022</c:v>
                </c:pt>
                <c:pt idx="14">
                  <c:v>1/15/2022</c:v>
                </c:pt>
                <c:pt idx="15">
                  <c:v>1/16/2022</c:v>
                </c:pt>
                <c:pt idx="16">
                  <c:v>1/17/2022</c:v>
                </c:pt>
                <c:pt idx="17">
                  <c:v>1/18/2022</c:v>
                </c:pt>
                <c:pt idx="18">
                  <c:v>1/19/2022</c:v>
                </c:pt>
                <c:pt idx="19">
                  <c:v>1/20/2022</c:v>
                </c:pt>
                <c:pt idx="20">
                  <c:v>1/21/2022</c:v>
                </c:pt>
                <c:pt idx="21">
                  <c:v>1/22/2022</c:v>
                </c:pt>
                <c:pt idx="22">
                  <c:v>1/23/2022</c:v>
                </c:pt>
                <c:pt idx="23">
                  <c:v>1/24/2022</c:v>
                </c:pt>
                <c:pt idx="24">
                  <c:v>1/25/2022</c:v>
                </c:pt>
                <c:pt idx="25">
                  <c:v>1/26/2022</c:v>
                </c:pt>
                <c:pt idx="26">
                  <c:v>1/27/2022</c:v>
                </c:pt>
                <c:pt idx="27">
                  <c:v>1/28/2022</c:v>
                </c:pt>
                <c:pt idx="28">
                  <c:v>1/29/2022</c:v>
                </c:pt>
                <c:pt idx="29">
                  <c:v>1/30/2022</c:v>
                </c:pt>
                <c:pt idx="30">
                  <c:v>1/31/2022</c:v>
                </c:pt>
                <c:pt idx="31">
                  <c:v>2/1/2022</c:v>
                </c:pt>
                <c:pt idx="32">
                  <c:v>2/2/2022</c:v>
                </c:pt>
                <c:pt idx="33">
                  <c:v>2/3/2022</c:v>
                </c:pt>
                <c:pt idx="34">
                  <c:v>2/4/2022</c:v>
                </c:pt>
                <c:pt idx="35">
                  <c:v>2/5/2022</c:v>
                </c:pt>
                <c:pt idx="36">
                  <c:v>2/6/2022</c:v>
                </c:pt>
                <c:pt idx="37">
                  <c:v>2/7/2022</c:v>
                </c:pt>
                <c:pt idx="38">
                  <c:v>2/8/2022</c:v>
                </c:pt>
                <c:pt idx="39">
                  <c:v>2/9/2022</c:v>
                </c:pt>
                <c:pt idx="40">
                  <c:v>2/10/2022</c:v>
                </c:pt>
                <c:pt idx="41">
                  <c:v>2/11/2022</c:v>
                </c:pt>
                <c:pt idx="42">
                  <c:v>2/12/2022</c:v>
                </c:pt>
                <c:pt idx="43">
                  <c:v>2/13/2022</c:v>
                </c:pt>
                <c:pt idx="44">
                  <c:v>2/14/2022</c:v>
                </c:pt>
                <c:pt idx="45">
                  <c:v>2/15/2022</c:v>
                </c:pt>
                <c:pt idx="46">
                  <c:v>2/16/2022</c:v>
                </c:pt>
                <c:pt idx="47">
                  <c:v>2/17/2022</c:v>
                </c:pt>
                <c:pt idx="48">
                  <c:v>2/18/2022</c:v>
                </c:pt>
                <c:pt idx="49">
                  <c:v>2/19/2022</c:v>
                </c:pt>
                <c:pt idx="50">
                  <c:v>2/20/2022</c:v>
                </c:pt>
                <c:pt idx="51">
                  <c:v>2/21/2022</c:v>
                </c:pt>
                <c:pt idx="52">
                  <c:v>2/22/2022</c:v>
                </c:pt>
                <c:pt idx="53">
                  <c:v>2/23/2022</c:v>
                </c:pt>
                <c:pt idx="54">
                  <c:v>2/24/2022</c:v>
                </c:pt>
                <c:pt idx="55">
                  <c:v>2/25/2022</c:v>
                </c:pt>
                <c:pt idx="56">
                  <c:v>2/26/2022</c:v>
                </c:pt>
                <c:pt idx="57">
                  <c:v>2/27/2022</c:v>
                </c:pt>
                <c:pt idx="58">
                  <c:v>2/28/2022</c:v>
                </c:pt>
                <c:pt idx="59">
                  <c:v>3/1/2022</c:v>
                </c:pt>
                <c:pt idx="60">
                  <c:v>3/2/2022</c:v>
                </c:pt>
                <c:pt idx="61">
                  <c:v>3/3/2022</c:v>
                </c:pt>
                <c:pt idx="62">
                  <c:v>3/4/2022</c:v>
                </c:pt>
                <c:pt idx="63">
                  <c:v>3/5/2022</c:v>
                </c:pt>
                <c:pt idx="64">
                  <c:v>3/6/2022</c:v>
                </c:pt>
                <c:pt idx="65">
                  <c:v>3/7/2022</c:v>
                </c:pt>
                <c:pt idx="66">
                  <c:v>3/8/2022</c:v>
                </c:pt>
                <c:pt idx="67">
                  <c:v>3/9/2022</c:v>
                </c:pt>
                <c:pt idx="68">
                  <c:v>3/10/2022</c:v>
                </c:pt>
                <c:pt idx="69">
                  <c:v>3/11/2022</c:v>
                </c:pt>
                <c:pt idx="70">
                  <c:v>3/12/2022</c:v>
                </c:pt>
                <c:pt idx="71">
                  <c:v>3/13/2022</c:v>
                </c:pt>
                <c:pt idx="72">
                  <c:v>3/14/2022</c:v>
                </c:pt>
                <c:pt idx="73">
                  <c:v>3/15/2022</c:v>
                </c:pt>
                <c:pt idx="74">
                  <c:v>3/16/2022</c:v>
                </c:pt>
                <c:pt idx="75">
                  <c:v>3/17/2022</c:v>
                </c:pt>
                <c:pt idx="76">
                  <c:v>3/18/2022</c:v>
                </c:pt>
                <c:pt idx="77">
                  <c:v>3/19/2022</c:v>
                </c:pt>
                <c:pt idx="78">
                  <c:v>3/20/2022</c:v>
                </c:pt>
                <c:pt idx="79">
                  <c:v>3/21/2022</c:v>
                </c:pt>
                <c:pt idx="80">
                  <c:v>3/22/2022</c:v>
                </c:pt>
                <c:pt idx="81">
                  <c:v>3/23/2022</c:v>
                </c:pt>
                <c:pt idx="82">
                  <c:v>3/24/2022</c:v>
                </c:pt>
                <c:pt idx="83">
                  <c:v>3/25/2022</c:v>
                </c:pt>
                <c:pt idx="84">
                  <c:v>3/26/2022</c:v>
                </c:pt>
                <c:pt idx="85">
                  <c:v>3/27/2022</c:v>
                </c:pt>
                <c:pt idx="86">
                  <c:v>3/28/2022</c:v>
                </c:pt>
                <c:pt idx="87">
                  <c:v>3/29/2022</c:v>
                </c:pt>
                <c:pt idx="88">
                  <c:v>3/30/2022</c:v>
                </c:pt>
                <c:pt idx="89">
                  <c:v>3/31/2022</c:v>
                </c:pt>
                <c:pt idx="90">
                  <c:v>4/1/2022</c:v>
                </c:pt>
                <c:pt idx="91">
                  <c:v>4/2/2022</c:v>
                </c:pt>
                <c:pt idx="92">
                  <c:v>4/3/2022</c:v>
                </c:pt>
                <c:pt idx="93">
                  <c:v>4/4/2022</c:v>
                </c:pt>
                <c:pt idx="94">
                  <c:v>4/5/2022</c:v>
                </c:pt>
                <c:pt idx="95">
                  <c:v>4/6/2022</c:v>
                </c:pt>
                <c:pt idx="96">
                  <c:v>4/7/2022</c:v>
                </c:pt>
                <c:pt idx="97">
                  <c:v>4/8/2022</c:v>
                </c:pt>
                <c:pt idx="98">
                  <c:v>4/9/2022</c:v>
                </c:pt>
                <c:pt idx="99">
                  <c:v>4/10/2022</c:v>
                </c:pt>
                <c:pt idx="100">
                  <c:v>4/11/2022</c:v>
                </c:pt>
                <c:pt idx="101">
                  <c:v>4/12/2022</c:v>
                </c:pt>
                <c:pt idx="102">
                  <c:v>4/13/2022</c:v>
                </c:pt>
                <c:pt idx="103">
                  <c:v>4/14/2022</c:v>
                </c:pt>
                <c:pt idx="104">
                  <c:v>4/15/2022</c:v>
                </c:pt>
                <c:pt idx="105">
                  <c:v>4/16/2022</c:v>
                </c:pt>
                <c:pt idx="106">
                  <c:v>4/17/2022</c:v>
                </c:pt>
                <c:pt idx="107">
                  <c:v>4/18/2022</c:v>
                </c:pt>
                <c:pt idx="108">
                  <c:v>4/19/2022</c:v>
                </c:pt>
                <c:pt idx="109">
                  <c:v>4/20/2022</c:v>
                </c:pt>
                <c:pt idx="110">
                  <c:v>4/21/2022</c:v>
                </c:pt>
                <c:pt idx="111">
                  <c:v>4/22/2022</c:v>
                </c:pt>
                <c:pt idx="112">
                  <c:v>4/23/2022</c:v>
                </c:pt>
                <c:pt idx="113">
                  <c:v>4/24/2022</c:v>
                </c:pt>
                <c:pt idx="114">
                  <c:v>4/25/2022</c:v>
                </c:pt>
                <c:pt idx="115">
                  <c:v>4/26/2022</c:v>
                </c:pt>
                <c:pt idx="116">
                  <c:v>4/27/2022</c:v>
                </c:pt>
                <c:pt idx="117">
                  <c:v>4/28/2022</c:v>
                </c:pt>
                <c:pt idx="118">
                  <c:v>4/29/2022</c:v>
                </c:pt>
                <c:pt idx="119">
                  <c:v>4/30/20222</c:v>
                </c:pt>
                <c:pt idx="120">
                  <c:v>5/1/2022</c:v>
                </c:pt>
                <c:pt idx="121">
                  <c:v>5/2/2022</c:v>
                </c:pt>
                <c:pt idx="122">
                  <c:v>5/3/2022</c:v>
                </c:pt>
                <c:pt idx="123">
                  <c:v>5/4/2022</c:v>
                </c:pt>
                <c:pt idx="124">
                  <c:v>5/5/2022</c:v>
                </c:pt>
                <c:pt idx="125">
                  <c:v>5/6/2022</c:v>
                </c:pt>
                <c:pt idx="126">
                  <c:v>5/7/2022</c:v>
                </c:pt>
                <c:pt idx="127">
                  <c:v>5/8/2022</c:v>
                </c:pt>
                <c:pt idx="128">
                  <c:v>5/9/2022</c:v>
                </c:pt>
                <c:pt idx="129">
                  <c:v>5/10/2022</c:v>
                </c:pt>
                <c:pt idx="130">
                  <c:v>5/11/2022</c:v>
                </c:pt>
                <c:pt idx="131">
                  <c:v>5/12/2022</c:v>
                </c:pt>
                <c:pt idx="132">
                  <c:v>5/13/2022</c:v>
                </c:pt>
                <c:pt idx="133">
                  <c:v>5/14/2022</c:v>
                </c:pt>
                <c:pt idx="134">
                  <c:v>5/15/2022</c:v>
                </c:pt>
                <c:pt idx="135">
                  <c:v>5/16/2022</c:v>
                </c:pt>
                <c:pt idx="136">
                  <c:v>5/17/2022</c:v>
                </c:pt>
                <c:pt idx="137">
                  <c:v>5/18/2022</c:v>
                </c:pt>
                <c:pt idx="138">
                  <c:v>5/19/2022</c:v>
                </c:pt>
                <c:pt idx="139">
                  <c:v>5/20/2022</c:v>
                </c:pt>
                <c:pt idx="140">
                  <c:v>5/21/2022</c:v>
                </c:pt>
                <c:pt idx="141">
                  <c:v>5/22/2022</c:v>
                </c:pt>
                <c:pt idx="142">
                  <c:v>5/23/2022</c:v>
                </c:pt>
                <c:pt idx="143">
                  <c:v>5/24/2022</c:v>
                </c:pt>
                <c:pt idx="144">
                  <c:v>5/25/2022</c:v>
                </c:pt>
                <c:pt idx="145">
                  <c:v>5/26/2022</c:v>
                </c:pt>
                <c:pt idx="146">
                  <c:v>5/27/2022</c:v>
                </c:pt>
                <c:pt idx="147">
                  <c:v>5/29/2022</c:v>
                </c:pt>
                <c:pt idx="148">
                  <c:v>5/30/2022</c:v>
                </c:pt>
                <c:pt idx="149">
                  <c:v>5/31/2022</c:v>
                </c:pt>
                <c:pt idx="150">
                  <c:v>6/1/2022</c:v>
                </c:pt>
                <c:pt idx="151">
                  <c:v>6/2/2022</c:v>
                </c:pt>
                <c:pt idx="152">
                  <c:v>6/3/2022</c:v>
                </c:pt>
                <c:pt idx="153">
                  <c:v>6/4/2022</c:v>
                </c:pt>
                <c:pt idx="154">
                  <c:v>6/5/2022</c:v>
                </c:pt>
                <c:pt idx="155">
                  <c:v>6/6/2022</c:v>
                </c:pt>
                <c:pt idx="156">
                  <c:v>6/7/2022</c:v>
                </c:pt>
                <c:pt idx="157">
                  <c:v>6/8/2022</c:v>
                </c:pt>
                <c:pt idx="158">
                  <c:v>6/9/2022</c:v>
                </c:pt>
                <c:pt idx="159">
                  <c:v>6/10/2022</c:v>
                </c:pt>
                <c:pt idx="160">
                  <c:v>6/11/2022</c:v>
                </c:pt>
                <c:pt idx="161">
                  <c:v>6/12/2022</c:v>
                </c:pt>
                <c:pt idx="162">
                  <c:v>6/13/2022</c:v>
                </c:pt>
                <c:pt idx="163">
                  <c:v>6/14/2022</c:v>
                </c:pt>
                <c:pt idx="164">
                  <c:v>6/15/2022</c:v>
                </c:pt>
                <c:pt idx="165">
                  <c:v>6/16/2022</c:v>
                </c:pt>
                <c:pt idx="166">
                  <c:v>6/17/2022</c:v>
                </c:pt>
                <c:pt idx="167">
                  <c:v>6/18/2022</c:v>
                </c:pt>
                <c:pt idx="168">
                  <c:v>6/19/2022</c:v>
                </c:pt>
                <c:pt idx="169">
                  <c:v>6/20/2022</c:v>
                </c:pt>
                <c:pt idx="170">
                  <c:v>6/21/2022</c:v>
                </c:pt>
                <c:pt idx="171">
                  <c:v>6/22/2022</c:v>
                </c:pt>
                <c:pt idx="172">
                  <c:v>6/23/2022</c:v>
                </c:pt>
                <c:pt idx="173">
                  <c:v>6/24/2022</c:v>
                </c:pt>
                <c:pt idx="174">
                  <c:v>6/25/2022</c:v>
                </c:pt>
                <c:pt idx="175">
                  <c:v>6/26/2022</c:v>
                </c:pt>
                <c:pt idx="176">
                  <c:v>6/27/2022</c:v>
                </c:pt>
                <c:pt idx="177">
                  <c:v>6/28/2022</c:v>
                </c:pt>
                <c:pt idx="178">
                  <c:v>6/29/2022</c:v>
                </c:pt>
                <c:pt idx="179">
                  <c:v>6/30/2022</c:v>
                </c:pt>
                <c:pt idx="180">
                  <c:v>7/1/2022</c:v>
                </c:pt>
                <c:pt idx="181">
                  <c:v>7/2/2022</c:v>
                </c:pt>
                <c:pt idx="182">
                  <c:v>7/3/2022</c:v>
                </c:pt>
                <c:pt idx="183">
                  <c:v>7/4/2022</c:v>
                </c:pt>
                <c:pt idx="184">
                  <c:v>7/5/2022</c:v>
                </c:pt>
                <c:pt idx="185">
                  <c:v>7/6/2022</c:v>
                </c:pt>
                <c:pt idx="186">
                  <c:v>7/72022</c:v>
                </c:pt>
                <c:pt idx="187">
                  <c:v>7/8/2022</c:v>
                </c:pt>
                <c:pt idx="188">
                  <c:v>7/9/2022</c:v>
                </c:pt>
                <c:pt idx="189">
                  <c:v>7/10/2022</c:v>
                </c:pt>
                <c:pt idx="190">
                  <c:v>7/11/2022</c:v>
                </c:pt>
                <c:pt idx="191">
                  <c:v>7/12/2022</c:v>
                </c:pt>
                <c:pt idx="192">
                  <c:v>7/13/2022</c:v>
                </c:pt>
                <c:pt idx="193">
                  <c:v>7/14/2022</c:v>
                </c:pt>
                <c:pt idx="194">
                  <c:v>7/15/2022</c:v>
                </c:pt>
                <c:pt idx="195">
                  <c:v>7/16/2022</c:v>
                </c:pt>
                <c:pt idx="196">
                  <c:v>7/17/2022</c:v>
                </c:pt>
                <c:pt idx="197">
                  <c:v>7/18/2022</c:v>
                </c:pt>
                <c:pt idx="198">
                  <c:v>7/19/2022</c:v>
                </c:pt>
                <c:pt idx="199">
                  <c:v>7/20/2022</c:v>
                </c:pt>
                <c:pt idx="200">
                  <c:v>7/21/2022</c:v>
                </c:pt>
                <c:pt idx="201">
                  <c:v>7/22/2022</c:v>
                </c:pt>
                <c:pt idx="202">
                  <c:v>7/23/2022</c:v>
                </c:pt>
                <c:pt idx="203">
                  <c:v>7/24/2022</c:v>
                </c:pt>
                <c:pt idx="204">
                  <c:v>7/25/2022</c:v>
                </c:pt>
                <c:pt idx="205">
                  <c:v>7/26/2022</c:v>
                </c:pt>
                <c:pt idx="206">
                  <c:v>7/27/2022</c:v>
                </c:pt>
                <c:pt idx="207">
                  <c:v>7/28/2022</c:v>
                </c:pt>
                <c:pt idx="208">
                  <c:v>7/29/2022</c:v>
                </c:pt>
                <c:pt idx="209">
                  <c:v>7/30/2022</c:v>
                </c:pt>
                <c:pt idx="210">
                  <c:v>7/31/2022</c:v>
                </c:pt>
                <c:pt idx="211">
                  <c:v>8/1/2022</c:v>
                </c:pt>
                <c:pt idx="212">
                  <c:v>8/2/2022</c:v>
                </c:pt>
                <c:pt idx="213">
                  <c:v>8/3/2022</c:v>
                </c:pt>
                <c:pt idx="214">
                  <c:v>8/4/2022</c:v>
                </c:pt>
                <c:pt idx="215">
                  <c:v>8/5/2022</c:v>
                </c:pt>
                <c:pt idx="216">
                  <c:v>8/6/2022</c:v>
                </c:pt>
                <c:pt idx="217">
                  <c:v>8/7/2022</c:v>
                </c:pt>
                <c:pt idx="218">
                  <c:v>8/8/2022</c:v>
                </c:pt>
                <c:pt idx="219">
                  <c:v>8/9/2022</c:v>
                </c:pt>
                <c:pt idx="220">
                  <c:v>8/10/2022</c:v>
                </c:pt>
                <c:pt idx="221">
                  <c:v>8/11/2022</c:v>
                </c:pt>
                <c:pt idx="222">
                  <c:v>8/12/2022</c:v>
                </c:pt>
                <c:pt idx="223">
                  <c:v>8/13/2022</c:v>
                </c:pt>
                <c:pt idx="224">
                  <c:v>8/14/2022</c:v>
                </c:pt>
                <c:pt idx="225">
                  <c:v>8/15/2022</c:v>
                </c:pt>
                <c:pt idx="226">
                  <c:v>8/16/2022</c:v>
                </c:pt>
                <c:pt idx="227">
                  <c:v>8/17/2022</c:v>
                </c:pt>
                <c:pt idx="228">
                  <c:v>8/18/2022</c:v>
                </c:pt>
                <c:pt idx="229">
                  <c:v>8/19/2022</c:v>
                </c:pt>
                <c:pt idx="230">
                  <c:v>8/20/2022</c:v>
                </c:pt>
                <c:pt idx="231">
                  <c:v>8/21/2022</c:v>
                </c:pt>
                <c:pt idx="232">
                  <c:v>8/22/2022</c:v>
                </c:pt>
                <c:pt idx="233">
                  <c:v>8/23/2022</c:v>
                </c:pt>
                <c:pt idx="234">
                  <c:v>8/24/2022</c:v>
                </c:pt>
                <c:pt idx="235">
                  <c:v>8/25/2022</c:v>
                </c:pt>
                <c:pt idx="236">
                  <c:v>8/26/2022</c:v>
                </c:pt>
                <c:pt idx="237">
                  <c:v>8/27/2022</c:v>
                </c:pt>
                <c:pt idx="238">
                  <c:v>8/28/2022</c:v>
                </c:pt>
                <c:pt idx="239">
                  <c:v>8/29/2022</c:v>
                </c:pt>
                <c:pt idx="240">
                  <c:v>8/30/2022</c:v>
                </c:pt>
                <c:pt idx="241">
                  <c:v>8/31/2022</c:v>
                </c:pt>
                <c:pt idx="242">
                  <c:v>9/1/2022</c:v>
                </c:pt>
                <c:pt idx="243">
                  <c:v>9/2/2022</c:v>
                </c:pt>
                <c:pt idx="244">
                  <c:v>9/3/2022</c:v>
                </c:pt>
                <c:pt idx="245">
                  <c:v>9/4/2022</c:v>
                </c:pt>
                <c:pt idx="246">
                  <c:v>9/5/2022</c:v>
                </c:pt>
                <c:pt idx="247">
                  <c:v>9/6/2022</c:v>
                </c:pt>
                <c:pt idx="248">
                  <c:v>9/7/2022</c:v>
                </c:pt>
                <c:pt idx="249">
                  <c:v>9/8/2022</c:v>
                </c:pt>
                <c:pt idx="250">
                  <c:v>9/9/2022</c:v>
                </c:pt>
                <c:pt idx="251">
                  <c:v>9/10/2022</c:v>
                </c:pt>
                <c:pt idx="252">
                  <c:v>9/11/2022</c:v>
                </c:pt>
                <c:pt idx="253">
                  <c:v>9/12/2022</c:v>
                </c:pt>
                <c:pt idx="254">
                  <c:v>9/13/2022</c:v>
                </c:pt>
                <c:pt idx="255">
                  <c:v>9/14/2022</c:v>
                </c:pt>
                <c:pt idx="256">
                  <c:v>9/15/2022</c:v>
                </c:pt>
                <c:pt idx="257">
                  <c:v>9/16/2022</c:v>
                </c:pt>
                <c:pt idx="258">
                  <c:v>9/17/2022</c:v>
                </c:pt>
                <c:pt idx="259">
                  <c:v>9/18/2022</c:v>
                </c:pt>
                <c:pt idx="260">
                  <c:v>9/19/2022</c:v>
                </c:pt>
                <c:pt idx="261">
                  <c:v>9/20/2022</c:v>
                </c:pt>
                <c:pt idx="262">
                  <c:v>9/21/2022</c:v>
                </c:pt>
                <c:pt idx="263">
                  <c:v>9/22/2022</c:v>
                </c:pt>
                <c:pt idx="264">
                  <c:v>9/23/2022</c:v>
                </c:pt>
                <c:pt idx="265">
                  <c:v>9/24/2022</c:v>
                </c:pt>
                <c:pt idx="266">
                  <c:v>9/25/2022</c:v>
                </c:pt>
                <c:pt idx="267">
                  <c:v>9/26/2022</c:v>
                </c:pt>
              </c:strCache>
            </c:strRef>
          </c:cat>
          <c:val>
            <c:numRef>
              <c:f>'COVID Totals Deliverable'!$BK$150:$LR$150</c:f>
              <c:numCache>
                <c:formatCode>General</c:formatCode>
                <c:ptCount val="268"/>
                <c:pt idx="0">
                  <c:v>18</c:v>
                </c:pt>
                <c:pt idx="1">
                  <c:v>32</c:v>
                </c:pt>
                <c:pt idx="2">
                  <c:v>57</c:v>
                </c:pt>
                <c:pt idx="3">
                  <c:v>97</c:v>
                </c:pt>
                <c:pt idx="4">
                  <c:v>81</c:v>
                </c:pt>
                <c:pt idx="5">
                  <c:v>59</c:v>
                </c:pt>
                <c:pt idx="6">
                  <c:v>42</c:v>
                </c:pt>
                <c:pt idx="7">
                  <c:v>30</c:v>
                </c:pt>
                <c:pt idx="8">
                  <c:v>28</c:v>
                </c:pt>
                <c:pt idx="9">
                  <c:v>49</c:v>
                </c:pt>
                <c:pt idx="10">
                  <c:v>64</c:v>
                </c:pt>
                <c:pt idx="11">
                  <c:v>69</c:v>
                </c:pt>
                <c:pt idx="12">
                  <c:v>63</c:v>
                </c:pt>
                <c:pt idx="13">
                  <c:v>49</c:v>
                </c:pt>
                <c:pt idx="14">
                  <c:v>20</c:v>
                </c:pt>
                <c:pt idx="15">
                  <c:v>21</c:v>
                </c:pt>
                <c:pt idx="16">
                  <c:v>43</c:v>
                </c:pt>
                <c:pt idx="17">
                  <c:v>67</c:v>
                </c:pt>
                <c:pt idx="18">
                  <c:v>49</c:v>
                </c:pt>
                <c:pt idx="19">
                  <c:v>41</c:v>
                </c:pt>
                <c:pt idx="20">
                  <c:v>51</c:v>
                </c:pt>
                <c:pt idx="21">
                  <c:v>19</c:v>
                </c:pt>
                <c:pt idx="22">
                  <c:v>36</c:v>
                </c:pt>
                <c:pt idx="23">
                  <c:v>50</c:v>
                </c:pt>
                <c:pt idx="24">
                  <c:v>42</c:v>
                </c:pt>
                <c:pt idx="25">
                  <c:v>29</c:v>
                </c:pt>
                <c:pt idx="26">
                  <c:v>35</c:v>
                </c:pt>
                <c:pt idx="27">
                  <c:v>25</c:v>
                </c:pt>
                <c:pt idx="28">
                  <c:v>17</c:v>
                </c:pt>
                <c:pt idx="29">
                  <c:v>22</c:v>
                </c:pt>
                <c:pt idx="30">
                  <c:v>40</c:v>
                </c:pt>
                <c:pt idx="31">
                  <c:v>15</c:v>
                </c:pt>
                <c:pt idx="32">
                  <c:v>20</c:v>
                </c:pt>
                <c:pt idx="33">
                  <c:v>17</c:v>
                </c:pt>
                <c:pt idx="34">
                  <c:v>13</c:v>
                </c:pt>
                <c:pt idx="35">
                  <c:v>9</c:v>
                </c:pt>
                <c:pt idx="36">
                  <c:v>5</c:v>
                </c:pt>
                <c:pt idx="37">
                  <c:v>20</c:v>
                </c:pt>
                <c:pt idx="38">
                  <c:v>15</c:v>
                </c:pt>
                <c:pt idx="39">
                  <c:v>11</c:v>
                </c:pt>
                <c:pt idx="40">
                  <c:v>8</c:v>
                </c:pt>
                <c:pt idx="41">
                  <c:v>12</c:v>
                </c:pt>
                <c:pt idx="42">
                  <c:v>9</c:v>
                </c:pt>
                <c:pt idx="43">
                  <c:v>4</c:v>
                </c:pt>
                <c:pt idx="44">
                  <c:v>13</c:v>
                </c:pt>
                <c:pt idx="45">
                  <c:v>10</c:v>
                </c:pt>
                <c:pt idx="46">
                  <c:v>10</c:v>
                </c:pt>
                <c:pt idx="47">
                  <c:v>6</c:v>
                </c:pt>
                <c:pt idx="48">
                  <c:v>6</c:v>
                </c:pt>
                <c:pt idx="49">
                  <c:v>4</c:v>
                </c:pt>
                <c:pt idx="50">
                  <c:v>5</c:v>
                </c:pt>
                <c:pt idx="51">
                  <c:v>1</c:v>
                </c:pt>
                <c:pt idx="52">
                  <c:v>4</c:v>
                </c:pt>
                <c:pt idx="53">
                  <c:v>5</c:v>
                </c:pt>
                <c:pt idx="54">
                  <c:v>5</c:v>
                </c:pt>
                <c:pt idx="55">
                  <c:v>9</c:v>
                </c:pt>
                <c:pt idx="56">
                  <c:v>4</c:v>
                </c:pt>
                <c:pt idx="57">
                  <c:v>6</c:v>
                </c:pt>
                <c:pt idx="58">
                  <c:v>11</c:v>
                </c:pt>
                <c:pt idx="59">
                  <c:v>7</c:v>
                </c:pt>
                <c:pt idx="60">
                  <c:v>2</c:v>
                </c:pt>
                <c:pt idx="61">
                  <c:v>3</c:v>
                </c:pt>
                <c:pt idx="62">
                  <c:v>2</c:v>
                </c:pt>
                <c:pt idx="63">
                  <c:v>3</c:v>
                </c:pt>
                <c:pt idx="64">
                  <c:v>0</c:v>
                </c:pt>
                <c:pt idx="65">
                  <c:v>6</c:v>
                </c:pt>
                <c:pt idx="66">
                  <c:v>4</c:v>
                </c:pt>
                <c:pt idx="67">
                  <c:v>2</c:v>
                </c:pt>
                <c:pt idx="68">
                  <c:v>2</c:v>
                </c:pt>
                <c:pt idx="69">
                  <c:v>2</c:v>
                </c:pt>
                <c:pt idx="70">
                  <c:v>0</c:v>
                </c:pt>
                <c:pt idx="71">
                  <c:v>1</c:v>
                </c:pt>
                <c:pt idx="72">
                  <c:v>1</c:v>
                </c:pt>
                <c:pt idx="73">
                  <c:v>2</c:v>
                </c:pt>
                <c:pt idx="74">
                  <c:v>1</c:v>
                </c:pt>
                <c:pt idx="75">
                  <c:v>1</c:v>
                </c:pt>
                <c:pt idx="76">
                  <c:v>2</c:v>
                </c:pt>
                <c:pt idx="77">
                  <c:v>3</c:v>
                </c:pt>
                <c:pt idx="78">
                  <c:v>0</c:v>
                </c:pt>
                <c:pt idx="79">
                  <c:v>2</c:v>
                </c:pt>
                <c:pt idx="80">
                  <c:v>3</c:v>
                </c:pt>
                <c:pt idx="81">
                  <c:v>2</c:v>
                </c:pt>
                <c:pt idx="82">
                  <c:v>0</c:v>
                </c:pt>
                <c:pt idx="83">
                  <c:v>0</c:v>
                </c:pt>
                <c:pt idx="84">
                  <c:v>0</c:v>
                </c:pt>
                <c:pt idx="85">
                  <c:v>2</c:v>
                </c:pt>
                <c:pt idx="86">
                  <c:v>3</c:v>
                </c:pt>
                <c:pt idx="87">
                  <c:v>1</c:v>
                </c:pt>
                <c:pt idx="88">
                  <c:v>6</c:v>
                </c:pt>
                <c:pt idx="89">
                  <c:v>0</c:v>
                </c:pt>
                <c:pt idx="90">
                  <c:v>1</c:v>
                </c:pt>
                <c:pt idx="91">
                  <c:v>1</c:v>
                </c:pt>
                <c:pt idx="92">
                  <c:v>3</c:v>
                </c:pt>
                <c:pt idx="93">
                  <c:v>9</c:v>
                </c:pt>
                <c:pt idx="94">
                  <c:v>2</c:v>
                </c:pt>
                <c:pt idx="95">
                  <c:v>3</c:v>
                </c:pt>
                <c:pt idx="96">
                  <c:v>1</c:v>
                </c:pt>
                <c:pt idx="97">
                  <c:v>4</c:v>
                </c:pt>
                <c:pt idx="98">
                  <c:v>0</c:v>
                </c:pt>
                <c:pt idx="99">
                  <c:v>3</c:v>
                </c:pt>
                <c:pt idx="100">
                  <c:v>5</c:v>
                </c:pt>
                <c:pt idx="101">
                  <c:v>4</c:v>
                </c:pt>
                <c:pt idx="102">
                  <c:v>4</c:v>
                </c:pt>
                <c:pt idx="103">
                  <c:v>5</c:v>
                </c:pt>
                <c:pt idx="104">
                  <c:v>6</c:v>
                </c:pt>
                <c:pt idx="105">
                  <c:v>3</c:v>
                </c:pt>
                <c:pt idx="106">
                  <c:v>5</c:v>
                </c:pt>
                <c:pt idx="107">
                  <c:v>8</c:v>
                </c:pt>
                <c:pt idx="108">
                  <c:v>4</c:v>
                </c:pt>
                <c:pt idx="109">
                  <c:v>9</c:v>
                </c:pt>
                <c:pt idx="110">
                  <c:v>3</c:v>
                </c:pt>
                <c:pt idx="111">
                  <c:v>3</c:v>
                </c:pt>
                <c:pt idx="112">
                  <c:v>1</c:v>
                </c:pt>
                <c:pt idx="113">
                  <c:v>4</c:v>
                </c:pt>
                <c:pt idx="114">
                  <c:v>10</c:v>
                </c:pt>
                <c:pt idx="115">
                  <c:v>7</c:v>
                </c:pt>
                <c:pt idx="116">
                  <c:v>9</c:v>
                </c:pt>
                <c:pt idx="117">
                  <c:v>12</c:v>
                </c:pt>
                <c:pt idx="118">
                  <c:v>7</c:v>
                </c:pt>
                <c:pt idx="119">
                  <c:v>0</c:v>
                </c:pt>
                <c:pt idx="120">
                  <c:v>11</c:v>
                </c:pt>
                <c:pt idx="121">
                  <c:v>13</c:v>
                </c:pt>
                <c:pt idx="122">
                  <c:v>5</c:v>
                </c:pt>
                <c:pt idx="123">
                  <c:v>5</c:v>
                </c:pt>
                <c:pt idx="124">
                  <c:v>7</c:v>
                </c:pt>
                <c:pt idx="125">
                  <c:v>7</c:v>
                </c:pt>
                <c:pt idx="126">
                  <c:v>7</c:v>
                </c:pt>
                <c:pt idx="127">
                  <c:v>6</c:v>
                </c:pt>
                <c:pt idx="128">
                  <c:v>14</c:v>
                </c:pt>
                <c:pt idx="129">
                  <c:v>11</c:v>
                </c:pt>
                <c:pt idx="130">
                  <c:v>14</c:v>
                </c:pt>
                <c:pt idx="131">
                  <c:v>18</c:v>
                </c:pt>
                <c:pt idx="132">
                  <c:v>9</c:v>
                </c:pt>
                <c:pt idx="133">
                  <c:v>10</c:v>
                </c:pt>
                <c:pt idx="134">
                  <c:v>10</c:v>
                </c:pt>
                <c:pt idx="135">
                  <c:v>25</c:v>
                </c:pt>
                <c:pt idx="136">
                  <c:v>18</c:v>
                </c:pt>
                <c:pt idx="137">
                  <c:v>20</c:v>
                </c:pt>
                <c:pt idx="138">
                  <c:v>12</c:v>
                </c:pt>
                <c:pt idx="139">
                  <c:v>15</c:v>
                </c:pt>
                <c:pt idx="140">
                  <c:v>8</c:v>
                </c:pt>
                <c:pt idx="141">
                  <c:v>14</c:v>
                </c:pt>
                <c:pt idx="142">
                  <c:v>22</c:v>
                </c:pt>
                <c:pt idx="143">
                  <c:v>19</c:v>
                </c:pt>
                <c:pt idx="144">
                  <c:v>10</c:v>
                </c:pt>
                <c:pt idx="145">
                  <c:v>17</c:v>
                </c:pt>
                <c:pt idx="146">
                  <c:v>27</c:v>
                </c:pt>
                <c:pt idx="147">
                  <c:v>11</c:v>
                </c:pt>
                <c:pt idx="148">
                  <c:v>15</c:v>
                </c:pt>
                <c:pt idx="149">
                  <c:v>17</c:v>
                </c:pt>
                <c:pt idx="150">
                  <c:v>17</c:v>
                </c:pt>
                <c:pt idx="151">
                  <c:v>16</c:v>
                </c:pt>
                <c:pt idx="152">
                  <c:v>9</c:v>
                </c:pt>
                <c:pt idx="153">
                  <c:v>12</c:v>
                </c:pt>
                <c:pt idx="154">
                  <c:v>9</c:v>
                </c:pt>
                <c:pt idx="155">
                  <c:v>22</c:v>
                </c:pt>
                <c:pt idx="156">
                  <c:v>20</c:v>
                </c:pt>
                <c:pt idx="157">
                  <c:v>20</c:v>
                </c:pt>
                <c:pt idx="158">
                  <c:v>15</c:v>
                </c:pt>
                <c:pt idx="159">
                  <c:v>11</c:v>
                </c:pt>
                <c:pt idx="160">
                  <c:v>6</c:v>
                </c:pt>
                <c:pt idx="161">
                  <c:v>9</c:v>
                </c:pt>
                <c:pt idx="162">
                  <c:v>18</c:v>
                </c:pt>
                <c:pt idx="163">
                  <c:v>13</c:v>
                </c:pt>
                <c:pt idx="164">
                  <c:v>11</c:v>
                </c:pt>
                <c:pt idx="165">
                  <c:v>11</c:v>
                </c:pt>
                <c:pt idx="166">
                  <c:v>11</c:v>
                </c:pt>
                <c:pt idx="167">
                  <c:v>5</c:v>
                </c:pt>
                <c:pt idx="168">
                  <c:v>16</c:v>
                </c:pt>
                <c:pt idx="169">
                  <c:v>17</c:v>
                </c:pt>
                <c:pt idx="170">
                  <c:v>26</c:v>
                </c:pt>
                <c:pt idx="171">
                  <c:v>13</c:v>
                </c:pt>
                <c:pt idx="172">
                  <c:v>19</c:v>
                </c:pt>
                <c:pt idx="173">
                  <c:v>23</c:v>
                </c:pt>
                <c:pt idx="174">
                  <c:v>12</c:v>
                </c:pt>
                <c:pt idx="175">
                  <c:v>24</c:v>
                </c:pt>
                <c:pt idx="176">
                  <c:v>24</c:v>
                </c:pt>
                <c:pt idx="177">
                  <c:v>29</c:v>
                </c:pt>
                <c:pt idx="178">
                  <c:v>21</c:v>
                </c:pt>
                <c:pt idx="179">
                  <c:v>20</c:v>
                </c:pt>
                <c:pt idx="180">
                  <c:v>18</c:v>
                </c:pt>
                <c:pt idx="181">
                  <c:v>16</c:v>
                </c:pt>
                <c:pt idx="182">
                  <c:v>9</c:v>
                </c:pt>
                <c:pt idx="183">
                  <c:v>14</c:v>
                </c:pt>
                <c:pt idx="184">
                  <c:v>40</c:v>
                </c:pt>
                <c:pt idx="185">
                  <c:v>25</c:v>
                </c:pt>
                <c:pt idx="186">
                  <c:v>0</c:v>
                </c:pt>
                <c:pt idx="187">
                  <c:v>12</c:v>
                </c:pt>
                <c:pt idx="188">
                  <c:v>12</c:v>
                </c:pt>
                <c:pt idx="189">
                  <c:v>24</c:v>
                </c:pt>
                <c:pt idx="190">
                  <c:v>33</c:v>
                </c:pt>
                <c:pt idx="191">
                  <c:v>27</c:v>
                </c:pt>
                <c:pt idx="192">
                  <c:v>22</c:v>
                </c:pt>
                <c:pt idx="193">
                  <c:v>28</c:v>
                </c:pt>
                <c:pt idx="194">
                  <c:v>17</c:v>
                </c:pt>
                <c:pt idx="195">
                  <c:v>20</c:v>
                </c:pt>
                <c:pt idx="196">
                  <c:v>17</c:v>
                </c:pt>
                <c:pt idx="197">
                  <c:v>28</c:v>
                </c:pt>
                <c:pt idx="198">
                  <c:v>31</c:v>
                </c:pt>
                <c:pt idx="199">
                  <c:v>31</c:v>
                </c:pt>
                <c:pt idx="200">
                  <c:v>26</c:v>
                </c:pt>
                <c:pt idx="201">
                  <c:v>16</c:v>
                </c:pt>
                <c:pt idx="202">
                  <c:v>15</c:v>
                </c:pt>
                <c:pt idx="203">
                  <c:v>9</c:v>
                </c:pt>
                <c:pt idx="204">
                  <c:v>27</c:v>
                </c:pt>
                <c:pt idx="205">
                  <c:v>23</c:v>
                </c:pt>
                <c:pt idx="206">
                  <c:v>22</c:v>
                </c:pt>
                <c:pt idx="207">
                  <c:v>18</c:v>
                </c:pt>
                <c:pt idx="208">
                  <c:v>12</c:v>
                </c:pt>
                <c:pt idx="209">
                  <c:v>11</c:v>
                </c:pt>
                <c:pt idx="210">
                  <c:v>12</c:v>
                </c:pt>
                <c:pt idx="211">
                  <c:v>18</c:v>
                </c:pt>
                <c:pt idx="212">
                  <c:v>19</c:v>
                </c:pt>
                <c:pt idx="213">
                  <c:v>22</c:v>
                </c:pt>
                <c:pt idx="214">
                  <c:v>23</c:v>
                </c:pt>
                <c:pt idx="215">
                  <c:v>25</c:v>
                </c:pt>
                <c:pt idx="216">
                  <c:v>12</c:v>
                </c:pt>
                <c:pt idx="217">
                  <c:v>13</c:v>
                </c:pt>
                <c:pt idx="218">
                  <c:v>29</c:v>
                </c:pt>
                <c:pt idx="219">
                  <c:v>26</c:v>
                </c:pt>
                <c:pt idx="220">
                  <c:v>20</c:v>
                </c:pt>
                <c:pt idx="221">
                  <c:v>23</c:v>
                </c:pt>
                <c:pt idx="222">
                  <c:v>12</c:v>
                </c:pt>
                <c:pt idx="223">
                  <c:v>10</c:v>
                </c:pt>
                <c:pt idx="224">
                  <c:v>9</c:v>
                </c:pt>
                <c:pt idx="225">
                  <c:v>23</c:v>
                </c:pt>
                <c:pt idx="226">
                  <c:v>22</c:v>
                </c:pt>
                <c:pt idx="227">
                  <c:v>13</c:v>
                </c:pt>
                <c:pt idx="228">
                  <c:v>16</c:v>
                </c:pt>
                <c:pt idx="229">
                  <c:v>14</c:v>
                </c:pt>
                <c:pt idx="230">
                  <c:v>13</c:v>
                </c:pt>
                <c:pt idx="231">
                  <c:v>9</c:v>
                </c:pt>
                <c:pt idx="232">
                  <c:v>32</c:v>
                </c:pt>
                <c:pt idx="233">
                  <c:v>17</c:v>
                </c:pt>
                <c:pt idx="234">
                  <c:v>13</c:v>
                </c:pt>
                <c:pt idx="235">
                  <c:v>13</c:v>
                </c:pt>
                <c:pt idx="236">
                  <c:v>12</c:v>
                </c:pt>
                <c:pt idx="237">
                  <c:v>6</c:v>
                </c:pt>
                <c:pt idx="238">
                  <c:v>15</c:v>
                </c:pt>
                <c:pt idx="239">
                  <c:v>25</c:v>
                </c:pt>
                <c:pt idx="240">
                  <c:v>18</c:v>
                </c:pt>
                <c:pt idx="241">
                  <c:v>19</c:v>
                </c:pt>
                <c:pt idx="242">
                  <c:v>14</c:v>
                </c:pt>
                <c:pt idx="243">
                  <c:v>10</c:v>
                </c:pt>
                <c:pt idx="244">
                  <c:v>6</c:v>
                </c:pt>
                <c:pt idx="245">
                  <c:v>8</c:v>
                </c:pt>
                <c:pt idx="246">
                  <c:v>17</c:v>
                </c:pt>
                <c:pt idx="247">
                  <c:v>19</c:v>
                </c:pt>
                <c:pt idx="248">
                  <c:v>14</c:v>
                </c:pt>
                <c:pt idx="249">
                  <c:v>15</c:v>
                </c:pt>
                <c:pt idx="250">
                  <c:v>15</c:v>
                </c:pt>
                <c:pt idx="251">
                  <c:v>4</c:v>
                </c:pt>
                <c:pt idx="252">
                  <c:v>8</c:v>
                </c:pt>
                <c:pt idx="253">
                  <c:v>14</c:v>
                </c:pt>
                <c:pt idx="254">
                  <c:v>8</c:v>
                </c:pt>
                <c:pt idx="255">
                  <c:v>12</c:v>
                </c:pt>
                <c:pt idx="256">
                  <c:v>8</c:v>
                </c:pt>
                <c:pt idx="257">
                  <c:v>4</c:v>
                </c:pt>
                <c:pt idx="258">
                  <c:v>5</c:v>
                </c:pt>
                <c:pt idx="259">
                  <c:v>9</c:v>
                </c:pt>
                <c:pt idx="260">
                  <c:v>9</c:v>
                </c:pt>
                <c:pt idx="261">
                  <c:v>10</c:v>
                </c:pt>
                <c:pt idx="262">
                  <c:v>7</c:v>
                </c:pt>
                <c:pt idx="263">
                  <c:v>12</c:v>
                </c:pt>
                <c:pt idx="264">
                  <c:v>7</c:v>
                </c:pt>
                <c:pt idx="265">
                  <c:v>2</c:v>
                </c:pt>
                <c:pt idx="266">
                  <c:v>4</c:v>
                </c:pt>
                <c:pt idx="267">
                  <c:v>0</c:v>
                </c:pt>
              </c:numCache>
            </c:numRef>
          </c:val>
          <c:smooth val="0"/>
          <c:extLst>
            <c:ext xmlns:c16="http://schemas.microsoft.com/office/drawing/2014/chart" uri="{C3380CC4-5D6E-409C-BE32-E72D297353CC}">
              <c16:uniqueId val="{00000001-685B-4AA2-9299-3A7B939BB2FF}"/>
            </c:ext>
          </c:extLst>
        </c:ser>
        <c:dLbls>
          <c:showLegendKey val="0"/>
          <c:showVal val="0"/>
          <c:showCatName val="0"/>
          <c:showSerName val="0"/>
          <c:showPercent val="0"/>
          <c:showBubbleSize val="0"/>
        </c:dLbls>
        <c:smooth val="0"/>
        <c:axId val="777062064"/>
        <c:axId val="777058320"/>
      </c:lineChart>
      <c:catAx>
        <c:axId val="77706206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7058320"/>
        <c:crosses val="autoZero"/>
        <c:auto val="1"/>
        <c:lblAlgn val="ctr"/>
        <c:lblOffset val="100"/>
        <c:noMultiLvlLbl val="0"/>
      </c:catAx>
      <c:valAx>
        <c:axId val="77705832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7062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1" Type="http://schemas.openxmlformats.org/officeDocument/2006/relationships/hyperlink" Target="https://www.cdc.gov/coronavirus/2019-ncov/hcp/infection-control-recommendations.html"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s://www.cdc.gov/coronavirus/2019-ncov/hcp/clinical-care/underlyingconditions.html" TargetMode="External"/><Relationship Id="rId1" Type="http://schemas.openxmlformats.org/officeDocument/2006/relationships/hyperlink" Target="https://www.covid19treatmentguidelines.nih.gov/overview/clinical-spectru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cdc.gov/coronavirus/2019-ncov/hcp/infection-control-recommendations.html"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www.cdc.gov/coronavirus/2019-ncov/hcp/clinical-care/underlyingconditions.html" TargetMode="External"/><Relationship Id="rId1" Type="http://schemas.openxmlformats.org/officeDocument/2006/relationships/hyperlink" Target="https://www.covid19treatmentguidelines.nih.gov/overview/clinical-spectru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EEAE0-A6A7-49A7-A254-D62E2CCF02FB}"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53E5C0C7-EC9E-4BE7-85AE-A907CA762A86}">
      <dgm:prSet/>
      <dgm:spPr/>
      <dgm:t>
        <a:bodyPr/>
        <a:lstStyle/>
        <a:p>
          <a:r>
            <a:rPr lang="en-US"/>
            <a:t>Describe current COVID-19 trends</a:t>
          </a:r>
        </a:p>
      </dgm:t>
    </dgm:pt>
    <dgm:pt modelId="{FD7669A0-9C7C-478C-BAB4-1C227746D6EB}" type="parTrans" cxnId="{EFFAB300-61C5-40C3-99D5-4042B2BE8508}">
      <dgm:prSet/>
      <dgm:spPr/>
      <dgm:t>
        <a:bodyPr/>
        <a:lstStyle/>
        <a:p>
          <a:endParaRPr lang="en-US"/>
        </a:p>
      </dgm:t>
    </dgm:pt>
    <dgm:pt modelId="{F15894C6-8DAF-4339-B8BA-DFA1941DBAD4}" type="sibTrans" cxnId="{EFFAB300-61C5-40C3-99D5-4042B2BE8508}">
      <dgm:prSet phldrT="01" phldr="0"/>
      <dgm:spPr/>
      <dgm:t>
        <a:bodyPr/>
        <a:lstStyle/>
        <a:p>
          <a:r>
            <a:rPr lang="en-US"/>
            <a:t>01</a:t>
          </a:r>
        </a:p>
      </dgm:t>
    </dgm:pt>
    <dgm:pt modelId="{869F3DFA-58E3-4609-96C3-FFBEF5FF3C1B}">
      <dgm:prSet/>
      <dgm:spPr/>
      <dgm:t>
        <a:bodyPr/>
        <a:lstStyle/>
        <a:p>
          <a:r>
            <a:rPr lang="en-US"/>
            <a:t>Implement mitigation measures to reduce risk of COVID-19 on center</a:t>
          </a:r>
        </a:p>
      </dgm:t>
    </dgm:pt>
    <dgm:pt modelId="{A3A5224D-3D07-4C73-9954-C1AECEDC90CC}" type="parTrans" cxnId="{D71C1468-4A0F-493E-93A6-1CB5445023B1}">
      <dgm:prSet/>
      <dgm:spPr/>
      <dgm:t>
        <a:bodyPr/>
        <a:lstStyle/>
        <a:p>
          <a:endParaRPr lang="en-US"/>
        </a:p>
      </dgm:t>
    </dgm:pt>
    <dgm:pt modelId="{57ABE605-5542-4589-B71E-0F6BD0E7A30B}" type="sibTrans" cxnId="{D71C1468-4A0F-493E-93A6-1CB5445023B1}">
      <dgm:prSet phldrT="02" phldr="0"/>
      <dgm:spPr/>
      <dgm:t>
        <a:bodyPr/>
        <a:lstStyle/>
        <a:p>
          <a:r>
            <a:rPr lang="en-US"/>
            <a:t>02</a:t>
          </a:r>
        </a:p>
      </dgm:t>
    </dgm:pt>
    <dgm:pt modelId="{846EF26D-D394-491B-B719-1B56FC1E78AD}">
      <dgm:prSet/>
      <dgm:spPr/>
      <dgm:t>
        <a:bodyPr/>
        <a:lstStyle/>
        <a:p>
          <a:r>
            <a:rPr lang="en-US"/>
            <a:t>Develop plans for COVID-19 vaccination in fall</a:t>
          </a:r>
        </a:p>
      </dgm:t>
    </dgm:pt>
    <dgm:pt modelId="{7B1952F6-42BE-413C-8659-CAECED45D59E}" type="parTrans" cxnId="{342A185F-0EB9-47CC-BDAC-7D4E79AA6C43}">
      <dgm:prSet/>
      <dgm:spPr/>
      <dgm:t>
        <a:bodyPr/>
        <a:lstStyle/>
        <a:p>
          <a:endParaRPr lang="en-US"/>
        </a:p>
      </dgm:t>
    </dgm:pt>
    <dgm:pt modelId="{3DC506F4-734D-4019-B2A3-C14402481A59}" type="sibTrans" cxnId="{342A185F-0EB9-47CC-BDAC-7D4E79AA6C43}">
      <dgm:prSet phldrT="03" phldr="0"/>
      <dgm:spPr/>
      <dgm:t>
        <a:bodyPr/>
        <a:lstStyle/>
        <a:p>
          <a:r>
            <a:rPr lang="en-US"/>
            <a:t>03</a:t>
          </a:r>
        </a:p>
      </dgm:t>
    </dgm:pt>
    <dgm:pt modelId="{D0F5D8E2-8E63-46F9-9114-29736827F844}" type="pres">
      <dgm:prSet presAssocID="{6EFEEAE0-A6A7-49A7-A254-D62E2CCF02FB}" presName="Name0" presStyleCnt="0">
        <dgm:presLayoutVars>
          <dgm:animLvl val="lvl"/>
          <dgm:resizeHandles val="exact"/>
        </dgm:presLayoutVars>
      </dgm:prSet>
      <dgm:spPr/>
    </dgm:pt>
    <dgm:pt modelId="{832BED4E-5F17-4B08-A15D-150C1A043DC8}" type="pres">
      <dgm:prSet presAssocID="{53E5C0C7-EC9E-4BE7-85AE-A907CA762A86}" presName="compositeNode" presStyleCnt="0">
        <dgm:presLayoutVars>
          <dgm:bulletEnabled val="1"/>
        </dgm:presLayoutVars>
      </dgm:prSet>
      <dgm:spPr/>
    </dgm:pt>
    <dgm:pt modelId="{39A3F681-3ED9-4CA3-B387-A19EF81C6C29}" type="pres">
      <dgm:prSet presAssocID="{53E5C0C7-EC9E-4BE7-85AE-A907CA762A86}" presName="bgRect" presStyleLbl="alignNode1" presStyleIdx="0" presStyleCnt="3"/>
      <dgm:spPr/>
    </dgm:pt>
    <dgm:pt modelId="{8BEEFC10-C194-471A-8EC0-CE00D8B53F08}" type="pres">
      <dgm:prSet presAssocID="{F15894C6-8DAF-4339-B8BA-DFA1941DBAD4}" presName="sibTransNodeRect" presStyleLbl="alignNode1" presStyleIdx="0" presStyleCnt="3">
        <dgm:presLayoutVars>
          <dgm:chMax val="0"/>
          <dgm:bulletEnabled val="1"/>
        </dgm:presLayoutVars>
      </dgm:prSet>
      <dgm:spPr/>
    </dgm:pt>
    <dgm:pt modelId="{10292060-844D-4D56-89B5-DD6726403D87}" type="pres">
      <dgm:prSet presAssocID="{53E5C0C7-EC9E-4BE7-85AE-A907CA762A86}" presName="nodeRect" presStyleLbl="alignNode1" presStyleIdx="0" presStyleCnt="3">
        <dgm:presLayoutVars>
          <dgm:bulletEnabled val="1"/>
        </dgm:presLayoutVars>
      </dgm:prSet>
      <dgm:spPr/>
    </dgm:pt>
    <dgm:pt modelId="{40BA7619-668A-4C61-A8C5-34264CD01153}" type="pres">
      <dgm:prSet presAssocID="{F15894C6-8DAF-4339-B8BA-DFA1941DBAD4}" presName="sibTrans" presStyleCnt="0"/>
      <dgm:spPr/>
    </dgm:pt>
    <dgm:pt modelId="{5BA36B9F-E6EF-4F76-8E27-39C5FC7ACB76}" type="pres">
      <dgm:prSet presAssocID="{869F3DFA-58E3-4609-96C3-FFBEF5FF3C1B}" presName="compositeNode" presStyleCnt="0">
        <dgm:presLayoutVars>
          <dgm:bulletEnabled val="1"/>
        </dgm:presLayoutVars>
      </dgm:prSet>
      <dgm:spPr/>
    </dgm:pt>
    <dgm:pt modelId="{BC8CCA5C-D71E-43F0-811F-75FAC9FD7613}" type="pres">
      <dgm:prSet presAssocID="{869F3DFA-58E3-4609-96C3-FFBEF5FF3C1B}" presName="bgRect" presStyleLbl="alignNode1" presStyleIdx="1" presStyleCnt="3"/>
      <dgm:spPr/>
    </dgm:pt>
    <dgm:pt modelId="{CB120291-D16D-43BF-B0A9-273DA390822F}" type="pres">
      <dgm:prSet presAssocID="{57ABE605-5542-4589-B71E-0F6BD0E7A30B}" presName="sibTransNodeRect" presStyleLbl="alignNode1" presStyleIdx="1" presStyleCnt="3">
        <dgm:presLayoutVars>
          <dgm:chMax val="0"/>
          <dgm:bulletEnabled val="1"/>
        </dgm:presLayoutVars>
      </dgm:prSet>
      <dgm:spPr/>
    </dgm:pt>
    <dgm:pt modelId="{8D10909B-162A-4D44-98ED-F65D6776ECE7}" type="pres">
      <dgm:prSet presAssocID="{869F3DFA-58E3-4609-96C3-FFBEF5FF3C1B}" presName="nodeRect" presStyleLbl="alignNode1" presStyleIdx="1" presStyleCnt="3">
        <dgm:presLayoutVars>
          <dgm:bulletEnabled val="1"/>
        </dgm:presLayoutVars>
      </dgm:prSet>
      <dgm:spPr/>
    </dgm:pt>
    <dgm:pt modelId="{D2DAE8C4-CE98-4658-A438-DA80C13A4281}" type="pres">
      <dgm:prSet presAssocID="{57ABE605-5542-4589-B71E-0F6BD0E7A30B}" presName="sibTrans" presStyleCnt="0"/>
      <dgm:spPr/>
    </dgm:pt>
    <dgm:pt modelId="{09A2B28B-0C88-4C51-B72B-E1E06B68DE0F}" type="pres">
      <dgm:prSet presAssocID="{846EF26D-D394-491B-B719-1B56FC1E78AD}" presName="compositeNode" presStyleCnt="0">
        <dgm:presLayoutVars>
          <dgm:bulletEnabled val="1"/>
        </dgm:presLayoutVars>
      </dgm:prSet>
      <dgm:spPr/>
    </dgm:pt>
    <dgm:pt modelId="{BFC5DEDA-1334-4EE1-B3EE-16164DABBAD5}" type="pres">
      <dgm:prSet presAssocID="{846EF26D-D394-491B-B719-1B56FC1E78AD}" presName="bgRect" presStyleLbl="alignNode1" presStyleIdx="2" presStyleCnt="3"/>
      <dgm:spPr/>
    </dgm:pt>
    <dgm:pt modelId="{F9C490F6-321C-4A3D-9018-2F8817BCC4D0}" type="pres">
      <dgm:prSet presAssocID="{3DC506F4-734D-4019-B2A3-C14402481A59}" presName="sibTransNodeRect" presStyleLbl="alignNode1" presStyleIdx="2" presStyleCnt="3">
        <dgm:presLayoutVars>
          <dgm:chMax val="0"/>
          <dgm:bulletEnabled val="1"/>
        </dgm:presLayoutVars>
      </dgm:prSet>
      <dgm:spPr/>
    </dgm:pt>
    <dgm:pt modelId="{B50BAB9A-8358-4450-BDB9-F6ABC90B296A}" type="pres">
      <dgm:prSet presAssocID="{846EF26D-D394-491B-B719-1B56FC1E78AD}" presName="nodeRect" presStyleLbl="alignNode1" presStyleIdx="2" presStyleCnt="3">
        <dgm:presLayoutVars>
          <dgm:bulletEnabled val="1"/>
        </dgm:presLayoutVars>
      </dgm:prSet>
      <dgm:spPr/>
    </dgm:pt>
  </dgm:ptLst>
  <dgm:cxnLst>
    <dgm:cxn modelId="{EFFAB300-61C5-40C3-99D5-4042B2BE8508}" srcId="{6EFEEAE0-A6A7-49A7-A254-D62E2CCF02FB}" destId="{53E5C0C7-EC9E-4BE7-85AE-A907CA762A86}" srcOrd="0" destOrd="0" parTransId="{FD7669A0-9C7C-478C-BAB4-1C227746D6EB}" sibTransId="{F15894C6-8DAF-4339-B8BA-DFA1941DBAD4}"/>
    <dgm:cxn modelId="{8554EB07-2773-4CCE-8683-EFB414FD1FF2}" type="presOf" srcId="{869F3DFA-58E3-4609-96C3-FFBEF5FF3C1B}" destId="{BC8CCA5C-D71E-43F0-811F-75FAC9FD7613}" srcOrd="0" destOrd="0" presId="urn:microsoft.com/office/officeart/2016/7/layout/LinearBlockProcessNumbered"/>
    <dgm:cxn modelId="{DD757A0F-44EA-45C8-A27B-FF777260B766}" type="presOf" srcId="{6EFEEAE0-A6A7-49A7-A254-D62E2CCF02FB}" destId="{D0F5D8E2-8E63-46F9-9114-29736827F844}" srcOrd="0" destOrd="0" presId="urn:microsoft.com/office/officeart/2016/7/layout/LinearBlockProcessNumbered"/>
    <dgm:cxn modelId="{342A185F-0EB9-47CC-BDAC-7D4E79AA6C43}" srcId="{6EFEEAE0-A6A7-49A7-A254-D62E2CCF02FB}" destId="{846EF26D-D394-491B-B719-1B56FC1E78AD}" srcOrd="2" destOrd="0" parTransId="{7B1952F6-42BE-413C-8659-CAECED45D59E}" sibTransId="{3DC506F4-734D-4019-B2A3-C14402481A59}"/>
    <dgm:cxn modelId="{D71C1468-4A0F-493E-93A6-1CB5445023B1}" srcId="{6EFEEAE0-A6A7-49A7-A254-D62E2CCF02FB}" destId="{869F3DFA-58E3-4609-96C3-FFBEF5FF3C1B}" srcOrd="1" destOrd="0" parTransId="{A3A5224D-3D07-4C73-9954-C1AECEDC90CC}" sibTransId="{57ABE605-5542-4589-B71E-0F6BD0E7A30B}"/>
    <dgm:cxn modelId="{5D010256-F3B0-42F0-B795-CFF38E4F4939}" type="presOf" srcId="{53E5C0C7-EC9E-4BE7-85AE-A907CA762A86}" destId="{39A3F681-3ED9-4CA3-B387-A19EF81C6C29}" srcOrd="0" destOrd="0" presId="urn:microsoft.com/office/officeart/2016/7/layout/LinearBlockProcessNumbered"/>
    <dgm:cxn modelId="{4E318479-6E86-44C7-95FE-4F2EDBEFC4DE}" type="presOf" srcId="{F15894C6-8DAF-4339-B8BA-DFA1941DBAD4}" destId="{8BEEFC10-C194-471A-8EC0-CE00D8B53F08}" srcOrd="0" destOrd="0" presId="urn:microsoft.com/office/officeart/2016/7/layout/LinearBlockProcessNumbered"/>
    <dgm:cxn modelId="{2547A398-2D67-4669-BB84-A66CDBB97125}" type="presOf" srcId="{53E5C0C7-EC9E-4BE7-85AE-A907CA762A86}" destId="{10292060-844D-4D56-89B5-DD6726403D87}" srcOrd="1" destOrd="0" presId="urn:microsoft.com/office/officeart/2016/7/layout/LinearBlockProcessNumbered"/>
    <dgm:cxn modelId="{6E9FCDC3-FBC4-411F-939F-2F2AD10715F8}" type="presOf" srcId="{869F3DFA-58E3-4609-96C3-FFBEF5FF3C1B}" destId="{8D10909B-162A-4D44-98ED-F65D6776ECE7}" srcOrd="1" destOrd="0" presId="urn:microsoft.com/office/officeart/2016/7/layout/LinearBlockProcessNumbered"/>
    <dgm:cxn modelId="{DB4251DA-452E-4B3B-8C4B-1FF35FF9CB12}" type="presOf" srcId="{846EF26D-D394-491B-B719-1B56FC1E78AD}" destId="{BFC5DEDA-1334-4EE1-B3EE-16164DABBAD5}" srcOrd="0" destOrd="0" presId="urn:microsoft.com/office/officeart/2016/7/layout/LinearBlockProcessNumbered"/>
    <dgm:cxn modelId="{397A2EE2-BDED-4F54-9A1A-4EFFB92DA31E}" type="presOf" srcId="{3DC506F4-734D-4019-B2A3-C14402481A59}" destId="{F9C490F6-321C-4A3D-9018-2F8817BCC4D0}" srcOrd="0" destOrd="0" presId="urn:microsoft.com/office/officeart/2016/7/layout/LinearBlockProcessNumbered"/>
    <dgm:cxn modelId="{C6A66CE4-F368-41F7-9FCE-313783564CDD}" type="presOf" srcId="{846EF26D-D394-491B-B719-1B56FC1E78AD}" destId="{B50BAB9A-8358-4450-BDB9-F6ABC90B296A}" srcOrd="1" destOrd="0" presId="urn:microsoft.com/office/officeart/2016/7/layout/LinearBlockProcessNumbered"/>
    <dgm:cxn modelId="{BEFE58FF-FD1E-4D89-86FB-F2832C23B246}" type="presOf" srcId="{57ABE605-5542-4589-B71E-0F6BD0E7A30B}" destId="{CB120291-D16D-43BF-B0A9-273DA390822F}" srcOrd="0" destOrd="0" presId="urn:microsoft.com/office/officeart/2016/7/layout/LinearBlockProcessNumbered"/>
    <dgm:cxn modelId="{DFE56B36-656B-42E5-820E-33DF1AFC7288}" type="presParOf" srcId="{D0F5D8E2-8E63-46F9-9114-29736827F844}" destId="{832BED4E-5F17-4B08-A15D-150C1A043DC8}" srcOrd="0" destOrd="0" presId="urn:microsoft.com/office/officeart/2016/7/layout/LinearBlockProcessNumbered"/>
    <dgm:cxn modelId="{A68D2CCC-7DEC-458C-B9BC-303F3561396D}" type="presParOf" srcId="{832BED4E-5F17-4B08-A15D-150C1A043DC8}" destId="{39A3F681-3ED9-4CA3-B387-A19EF81C6C29}" srcOrd="0" destOrd="0" presId="urn:microsoft.com/office/officeart/2016/7/layout/LinearBlockProcessNumbered"/>
    <dgm:cxn modelId="{9BB80112-4FB7-4619-BE6D-20489C6AD83D}" type="presParOf" srcId="{832BED4E-5F17-4B08-A15D-150C1A043DC8}" destId="{8BEEFC10-C194-471A-8EC0-CE00D8B53F08}" srcOrd="1" destOrd="0" presId="urn:microsoft.com/office/officeart/2016/7/layout/LinearBlockProcessNumbered"/>
    <dgm:cxn modelId="{C575C8CE-C936-4D62-9614-B39F9BB5FE21}" type="presParOf" srcId="{832BED4E-5F17-4B08-A15D-150C1A043DC8}" destId="{10292060-844D-4D56-89B5-DD6726403D87}" srcOrd="2" destOrd="0" presId="urn:microsoft.com/office/officeart/2016/7/layout/LinearBlockProcessNumbered"/>
    <dgm:cxn modelId="{D82B8055-CD21-49CD-A8DA-1F31014641D9}" type="presParOf" srcId="{D0F5D8E2-8E63-46F9-9114-29736827F844}" destId="{40BA7619-668A-4C61-A8C5-34264CD01153}" srcOrd="1" destOrd="0" presId="urn:microsoft.com/office/officeart/2016/7/layout/LinearBlockProcessNumbered"/>
    <dgm:cxn modelId="{CFC7E204-B9FE-4125-9D6B-27F452F60F20}" type="presParOf" srcId="{D0F5D8E2-8E63-46F9-9114-29736827F844}" destId="{5BA36B9F-E6EF-4F76-8E27-39C5FC7ACB76}" srcOrd="2" destOrd="0" presId="urn:microsoft.com/office/officeart/2016/7/layout/LinearBlockProcessNumbered"/>
    <dgm:cxn modelId="{E89905EB-0A39-4E49-8FFE-FB3880EB89A7}" type="presParOf" srcId="{5BA36B9F-E6EF-4F76-8E27-39C5FC7ACB76}" destId="{BC8CCA5C-D71E-43F0-811F-75FAC9FD7613}" srcOrd="0" destOrd="0" presId="urn:microsoft.com/office/officeart/2016/7/layout/LinearBlockProcessNumbered"/>
    <dgm:cxn modelId="{B951613A-338F-4098-A97D-BEAC2024D267}" type="presParOf" srcId="{5BA36B9F-E6EF-4F76-8E27-39C5FC7ACB76}" destId="{CB120291-D16D-43BF-B0A9-273DA390822F}" srcOrd="1" destOrd="0" presId="urn:microsoft.com/office/officeart/2016/7/layout/LinearBlockProcessNumbered"/>
    <dgm:cxn modelId="{454E0B8B-8DB9-47A6-94C0-2DBDF07A67B1}" type="presParOf" srcId="{5BA36B9F-E6EF-4F76-8E27-39C5FC7ACB76}" destId="{8D10909B-162A-4D44-98ED-F65D6776ECE7}" srcOrd="2" destOrd="0" presId="urn:microsoft.com/office/officeart/2016/7/layout/LinearBlockProcessNumbered"/>
    <dgm:cxn modelId="{7140AFDF-659C-47A7-81A4-A444D3330E97}" type="presParOf" srcId="{D0F5D8E2-8E63-46F9-9114-29736827F844}" destId="{D2DAE8C4-CE98-4658-A438-DA80C13A4281}" srcOrd="3" destOrd="0" presId="urn:microsoft.com/office/officeart/2016/7/layout/LinearBlockProcessNumbered"/>
    <dgm:cxn modelId="{7BEC5B50-5A3F-4E4A-923C-501C7899E59E}" type="presParOf" srcId="{D0F5D8E2-8E63-46F9-9114-29736827F844}" destId="{09A2B28B-0C88-4C51-B72B-E1E06B68DE0F}" srcOrd="4" destOrd="0" presId="urn:microsoft.com/office/officeart/2016/7/layout/LinearBlockProcessNumbered"/>
    <dgm:cxn modelId="{E184A7FE-9048-4FE6-B470-CD22A3BB87A8}" type="presParOf" srcId="{09A2B28B-0C88-4C51-B72B-E1E06B68DE0F}" destId="{BFC5DEDA-1334-4EE1-B3EE-16164DABBAD5}" srcOrd="0" destOrd="0" presId="urn:microsoft.com/office/officeart/2016/7/layout/LinearBlockProcessNumbered"/>
    <dgm:cxn modelId="{B98F5448-44DA-4577-B533-A6F267C047B8}" type="presParOf" srcId="{09A2B28B-0C88-4C51-B72B-E1E06B68DE0F}" destId="{F9C490F6-321C-4A3D-9018-2F8817BCC4D0}" srcOrd="1" destOrd="0" presId="urn:microsoft.com/office/officeart/2016/7/layout/LinearBlockProcessNumbered"/>
    <dgm:cxn modelId="{8FE10BED-3F59-45BD-9905-15A326AA3816}" type="presParOf" srcId="{09A2B28B-0C88-4C51-B72B-E1E06B68DE0F}" destId="{B50BAB9A-8358-4450-BDB9-F6ABC90B296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7596C-0C24-4B37-998D-66543E84AE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47ABDF3-5744-4E13-A66C-46596ECCEFE2}">
      <dgm:prSet/>
      <dgm:spPr/>
      <dgm:t>
        <a:bodyPr/>
        <a:lstStyle/>
        <a:p>
          <a:r>
            <a:rPr lang="en-US"/>
            <a:t>The infectious agent goes away</a:t>
          </a:r>
        </a:p>
      </dgm:t>
    </dgm:pt>
    <dgm:pt modelId="{F9A51364-4264-4C61-BDA2-DBE97B6ECB32}" type="parTrans" cxnId="{990BC9C9-C54B-4B36-BB4A-A3D67B535824}">
      <dgm:prSet/>
      <dgm:spPr/>
      <dgm:t>
        <a:bodyPr/>
        <a:lstStyle/>
        <a:p>
          <a:endParaRPr lang="en-US"/>
        </a:p>
      </dgm:t>
    </dgm:pt>
    <dgm:pt modelId="{6D7EEFA4-C730-43C2-86C4-9791154161D0}" type="sibTrans" cxnId="{990BC9C9-C54B-4B36-BB4A-A3D67B535824}">
      <dgm:prSet/>
      <dgm:spPr/>
      <dgm:t>
        <a:bodyPr/>
        <a:lstStyle/>
        <a:p>
          <a:endParaRPr lang="en-US"/>
        </a:p>
      </dgm:t>
    </dgm:pt>
    <dgm:pt modelId="{E6397C90-655E-4295-A514-A1CD13A57024}">
      <dgm:prSet/>
      <dgm:spPr/>
      <dgm:t>
        <a:bodyPr/>
        <a:lstStyle/>
        <a:p>
          <a:r>
            <a:rPr lang="en-US" dirty="0"/>
            <a:t>It becomes “endemic” - harm caused by the infectious agent is deemed “acceptable”</a:t>
          </a:r>
        </a:p>
      </dgm:t>
    </dgm:pt>
    <dgm:pt modelId="{B8F3665E-6E36-4345-A1C1-5483B4E2C8B7}" type="parTrans" cxnId="{39F4312D-8FE3-4FC5-84A7-CE799FC69255}">
      <dgm:prSet/>
      <dgm:spPr/>
      <dgm:t>
        <a:bodyPr/>
        <a:lstStyle/>
        <a:p>
          <a:endParaRPr lang="en-US"/>
        </a:p>
      </dgm:t>
    </dgm:pt>
    <dgm:pt modelId="{6EAFACEF-413D-4D1B-B22E-E7EC498F034C}" type="sibTrans" cxnId="{39F4312D-8FE3-4FC5-84A7-CE799FC69255}">
      <dgm:prSet/>
      <dgm:spPr/>
      <dgm:t>
        <a:bodyPr/>
        <a:lstStyle/>
        <a:p>
          <a:endParaRPr lang="en-US"/>
        </a:p>
      </dgm:t>
    </dgm:pt>
    <dgm:pt modelId="{7C952AFC-5C6D-4149-AB85-A7BB7FAA14BF}">
      <dgm:prSet/>
      <dgm:spPr/>
      <dgm:t>
        <a:bodyPr/>
        <a:lstStyle/>
        <a:p>
          <a:r>
            <a:rPr lang="en-US"/>
            <a:t>Value judgement: balances harm from disease against harm from interventions </a:t>
          </a:r>
        </a:p>
      </dgm:t>
    </dgm:pt>
    <dgm:pt modelId="{D6406CF3-EE79-4AE7-B679-F41ABA1F1083}" type="parTrans" cxnId="{9AB56E6B-84A4-4EE3-BF0E-E808CE5C1F0B}">
      <dgm:prSet/>
      <dgm:spPr/>
      <dgm:t>
        <a:bodyPr/>
        <a:lstStyle/>
        <a:p>
          <a:endParaRPr lang="en-US"/>
        </a:p>
      </dgm:t>
    </dgm:pt>
    <dgm:pt modelId="{CEABBB18-AF7F-4998-8A0F-9D3613468F75}" type="sibTrans" cxnId="{9AB56E6B-84A4-4EE3-BF0E-E808CE5C1F0B}">
      <dgm:prSet/>
      <dgm:spPr/>
      <dgm:t>
        <a:bodyPr/>
        <a:lstStyle/>
        <a:p>
          <a:endParaRPr lang="en-US"/>
        </a:p>
      </dgm:t>
    </dgm:pt>
    <dgm:pt modelId="{C5D0E4AF-D18A-4174-AEDA-04470E8DC44A}">
      <dgm:prSet/>
      <dgm:spPr/>
      <dgm:t>
        <a:bodyPr/>
        <a:lstStyle/>
        <a:p>
          <a:r>
            <a:rPr lang="en-US" dirty="0"/>
            <a:t>325 deaths per day from COVID-19 </a:t>
          </a:r>
        </a:p>
      </dgm:t>
    </dgm:pt>
    <dgm:pt modelId="{5338C86D-96BD-4B49-9A7C-D11B3824B2A6}" type="parTrans" cxnId="{8554CC1C-DCA3-4EBB-BED0-FE3A6E9D0AE8}">
      <dgm:prSet/>
      <dgm:spPr/>
      <dgm:t>
        <a:bodyPr/>
        <a:lstStyle/>
        <a:p>
          <a:endParaRPr lang="en-US"/>
        </a:p>
      </dgm:t>
    </dgm:pt>
    <dgm:pt modelId="{8E56AAF7-4FB5-4804-B24A-160E28E6258C}" type="sibTrans" cxnId="{8554CC1C-DCA3-4EBB-BED0-FE3A6E9D0AE8}">
      <dgm:prSet/>
      <dgm:spPr/>
      <dgm:t>
        <a:bodyPr/>
        <a:lstStyle/>
        <a:p>
          <a:endParaRPr lang="en-US"/>
        </a:p>
      </dgm:t>
    </dgm:pt>
    <dgm:pt modelId="{398CABEA-7848-40E9-81DC-BB509FC571C8}">
      <dgm:prSet/>
      <dgm:spPr/>
      <dgm:t>
        <a:bodyPr/>
        <a:lstStyle/>
        <a:p>
          <a:r>
            <a:rPr lang="en-US" dirty="0"/>
            <a:t>251 deaths per day from overdose</a:t>
          </a:r>
        </a:p>
      </dgm:t>
    </dgm:pt>
    <dgm:pt modelId="{770AFD72-DCC2-4406-93F8-A72F8EDE0A1B}" type="sibTrans" cxnId="{835C9A37-9C54-4F2C-969A-0D310A561C35}">
      <dgm:prSet/>
      <dgm:spPr/>
      <dgm:t>
        <a:bodyPr/>
        <a:lstStyle/>
        <a:p>
          <a:endParaRPr lang="en-US"/>
        </a:p>
      </dgm:t>
    </dgm:pt>
    <dgm:pt modelId="{F6E8E35E-26D4-4804-BA85-08E202F25A0B}" type="parTrans" cxnId="{835C9A37-9C54-4F2C-969A-0D310A561C35}">
      <dgm:prSet/>
      <dgm:spPr/>
      <dgm:t>
        <a:bodyPr/>
        <a:lstStyle/>
        <a:p>
          <a:endParaRPr lang="en-US"/>
        </a:p>
      </dgm:t>
    </dgm:pt>
    <dgm:pt modelId="{40CD539F-3140-4FE9-A04F-2D245EE4ADB3}">
      <dgm:prSet/>
      <dgm:spPr/>
      <dgm:t>
        <a:bodyPr/>
        <a:lstStyle/>
        <a:p>
          <a:r>
            <a:rPr lang="en-US" dirty="0"/>
            <a:t>33-142 deaths per day from influenza (average year)</a:t>
          </a:r>
        </a:p>
      </dgm:t>
    </dgm:pt>
    <dgm:pt modelId="{DAF2EAF0-1B9A-470B-B571-A04D1CEF1230}" type="sibTrans" cxnId="{5BA94DEE-6BFF-4D94-A898-3EB58EA68BDF}">
      <dgm:prSet/>
      <dgm:spPr/>
      <dgm:t>
        <a:bodyPr/>
        <a:lstStyle/>
        <a:p>
          <a:endParaRPr lang="en-US"/>
        </a:p>
      </dgm:t>
    </dgm:pt>
    <dgm:pt modelId="{A41558B8-B3FD-48DA-BE69-C6DD66FA1CA7}" type="parTrans" cxnId="{5BA94DEE-6BFF-4D94-A898-3EB58EA68BDF}">
      <dgm:prSet/>
      <dgm:spPr/>
      <dgm:t>
        <a:bodyPr/>
        <a:lstStyle/>
        <a:p>
          <a:endParaRPr lang="en-US"/>
        </a:p>
      </dgm:t>
    </dgm:pt>
    <dgm:pt modelId="{FB7FBA0F-35CB-4300-939D-5A676992C0D9}">
      <dgm:prSet/>
      <dgm:spPr/>
      <dgm:t>
        <a:bodyPr/>
        <a:lstStyle/>
        <a:p>
          <a:r>
            <a:rPr lang="en-US" dirty="0"/>
            <a:t>90 deaths per day motor vehicle crashes</a:t>
          </a:r>
        </a:p>
      </dgm:t>
    </dgm:pt>
    <dgm:pt modelId="{A3AA86A8-9079-46DC-A93B-605DE438D308}" type="parTrans" cxnId="{F149DD7F-9B57-4950-B937-EA8266B61B6B}">
      <dgm:prSet/>
      <dgm:spPr/>
      <dgm:t>
        <a:bodyPr/>
        <a:lstStyle/>
        <a:p>
          <a:endParaRPr lang="en-US"/>
        </a:p>
      </dgm:t>
    </dgm:pt>
    <dgm:pt modelId="{D3D3865C-2370-466D-80F4-D711DE944959}" type="sibTrans" cxnId="{F149DD7F-9B57-4950-B937-EA8266B61B6B}">
      <dgm:prSet/>
      <dgm:spPr/>
      <dgm:t>
        <a:bodyPr/>
        <a:lstStyle/>
        <a:p>
          <a:endParaRPr lang="en-US"/>
        </a:p>
      </dgm:t>
    </dgm:pt>
    <dgm:pt modelId="{B306521F-0164-4F8F-9180-667DAEB973F8}" type="pres">
      <dgm:prSet presAssocID="{7A77596C-0C24-4B37-998D-66543E84AE29}" presName="linear" presStyleCnt="0">
        <dgm:presLayoutVars>
          <dgm:animLvl val="lvl"/>
          <dgm:resizeHandles val="exact"/>
        </dgm:presLayoutVars>
      </dgm:prSet>
      <dgm:spPr/>
    </dgm:pt>
    <dgm:pt modelId="{17DB6535-B8B1-4505-90DC-C5ADF13B1C75}" type="pres">
      <dgm:prSet presAssocID="{C47ABDF3-5744-4E13-A66C-46596ECCEFE2}" presName="parentText" presStyleLbl="node1" presStyleIdx="0" presStyleCnt="2">
        <dgm:presLayoutVars>
          <dgm:chMax val="0"/>
          <dgm:bulletEnabled val="1"/>
        </dgm:presLayoutVars>
      </dgm:prSet>
      <dgm:spPr/>
    </dgm:pt>
    <dgm:pt modelId="{EAAF736D-5930-43B3-91F3-411B606F0D4B}" type="pres">
      <dgm:prSet presAssocID="{6D7EEFA4-C730-43C2-86C4-9791154161D0}" presName="spacer" presStyleCnt="0"/>
      <dgm:spPr/>
    </dgm:pt>
    <dgm:pt modelId="{36EA4B85-5441-4A9B-95A4-D0BB77733280}" type="pres">
      <dgm:prSet presAssocID="{E6397C90-655E-4295-A514-A1CD13A57024}" presName="parentText" presStyleLbl="node1" presStyleIdx="1" presStyleCnt="2">
        <dgm:presLayoutVars>
          <dgm:chMax val="0"/>
          <dgm:bulletEnabled val="1"/>
        </dgm:presLayoutVars>
      </dgm:prSet>
      <dgm:spPr/>
    </dgm:pt>
    <dgm:pt modelId="{B8663C17-B583-4AE3-8EA4-712C0C103A25}" type="pres">
      <dgm:prSet presAssocID="{E6397C90-655E-4295-A514-A1CD13A57024}" presName="childText" presStyleLbl="revTx" presStyleIdx="0" presStyleCnt="1">
        <dgm:presLayoutVars>
          <dgm:bulletEnabled val="1"/>
        </dgm:presLayoutVars>
      </dgm:prSet>
      <dgm:spPr/>
    </dgm:pt>
  </dgm:ptLst>
  <dgm:cxnLst>
    <dgm:cxn modelId="{8554CC1C-DCA3-4EBB-BED0-FE3A6E9D0AE8}" srcId="{7C952AFC-5C6D-4149-AB85-A7BB7FAA14BF}" destId="{C5D0E4AF-D18A-4174-AEDA-04470E8DC44A}" srcOrd="0" destOrd="0" parTransId="{5338C86D-96BD-4B49-9A7C-D11B3824B2A6}" sibTransId="{8E56AAF7-4FB5-4804-B24A-160E28E6258C}"/>
    <dgm:cxn modelId="{39F4312D-8FE3-4FC5-84A7-CE799FC69255}" srcId="{7A77596C-0C24-4B37-998D-66543E84AE29}" destId="{E6397C90-655E-4295-A514-A1CD13A57024}" srcOrd="1" destOrd="0" parTransId="{B8F3665E-6E36-4345-A1C1-5483B4E2C8B7}" sibTransId="{6EAFACEF-413D-4D1B-B22E-E7EC498F034C}"/>
    <dgm:cxn modelId="{835C9A37-9C54-4F2C-969A-0D310A561C35}" srcId="{7C952AFC-5C6D-4149-AB85-A7BB7FAA14BF}" destId="{398CABEA-7848-40E9-81DC-BB509FC571C8}" srcOrd="3" destOrd="0" parTransId="{F6E8E35E-26D4-4804-BA85-08E202F25A0B}" sibTransId="{770AFD72-DCC2-4406-93F8-A72F8EDE0A1B}"/>
    <dgm:cxn modelId="{9AB56E6B-84A4-4EE3-BF0E-E808CE5C1F0B}" srcId="{E6397C90-655E-4295-A514-A1CD13A57024}" destId="{7C952AFC-5C6D-4149-AB85-A7BB7FAA14BF}" srcOrd="0" destOrd="0" parTransId="{D6406CF3-EE79-4AE7-B679-F41ABA1F1083}" sibTransId="{CEABBB18-AF7F-4998-8A0F-9D3613468F75}"/>
    <dgm:cxn modelId="{AA60D77D-2D49-4CF0-B5BD-2A736A41C9C5}" type="presOf" srcId="{E6397C90-655E-4295-A514-A1CD13A57024}" destId="{36EA4B85-5441-4A9B-95A4-D0BB77733280}" srcOrd="0" destOrd="0" presId="urn:microsoft.com/office/officeart/2005/8/layout/vList2"/>
    <dgm:cxn modelId="{F149DD7F-9B57-4950-B937-EA8266B61B6B}" srcId="{7C952AFC-5C6D-4149-AB85-A7BB7FAA14BF}" destId="{FB7FBA0F-35CB-4300-939D-5A676992C0D9}" srcOrd="2" destOrd="0" parTransId="{A3AA86A8-9079-46DC-A93B-605DE438D308}" sibTransId="{D3D3865C-2370-466D-80F4-D711DE944959}"/>
    <dgm:cxn modelId="{C039B686-AA1A-486C-9B10-F948A35F7C3B}" type="presOf" srcId="{C5D0E4AF-D18A-4174-AEDA-04470E8DC44A}" destId="{B8663C17-B583-4AE3-8EA4-712C0C103A25}" srcOrd="0" destOrd="1" presId="urn:microsoft.com/office/officeart/2005/8/layout/vList2"/>
    <dgm:cxn modelId="{B5F253BA-389B-4324-9710-58679A593C65}" type="presOf" srcId="{7A77596C-0C24-4B37-998D-66543E84AE29}" destId="{B306521F-0164-4F8F-9180-667DAEB973F8}" srcOrd="0" destOrd="0" presId="urn:microsoft.com/office/officeart/2005/8/layout/vList2"/>
    <dgm:cxn modelId="{8DDBD7BA-89C3-4F2D-89DC-0382365E6552}" type="presOf" srcId="{FB7FBA0F-35CB-4300-939D-5A676992C0D9}" destId="{B8663C17-B583-4AE3-8EA4-712C0C103A25}" srcOrd="0" destOrd="3" presId="urn:microsoft.com/office/officeart/2005/8/layout/vList2"/>
    <dgm:cxn modelId="{A4687DC4-7378-418D-8920-C5471725F2C6}" type="presOf" srcId="{40CD539F-3140-4FE9-A04F-2D245EE4ADB3}" destId="{B8663C17-B583-4AE3-8EA4-712C0C103A25}" srcOrd="0" destOrd="2" presId="urn:microsoft.com/office/officeart/2005/8/layout/vList2"/>
    <dgm:cxn modelId="{990BC9C9-C54B-4B36-BB4A-A3D67B535824}" srcId="{7A77596C-0C24-4B37-998D-66543E84AE29}" destId="{C47ABDF3-5744-4E13-A66C-46596ECCEFE2}" srcOrd="0" destOrd="0" parTransId="{F9A51364-4264-4C61-BDA2-DBE97B6ECB32}" sibTransId="{6D7EEFA4-C730-43C2-86C4-9791154161D0}"/>
    <dgm:cxn modelId="{ED3D0DDA-19E7-42A7-BC41-2F7777B0691C}" type="presOf" srcId="{7C952AFC-5C6D-4149-AB85-A7BB7FAA14BF}" destId="{B8663C17-B583-4AE3-8EA4-712C0C103A25}" srcOrd="0" destOrd="0" presId="urn:microsoft.com/office/officeart/2005/8/layout/vList2"/>
    <dgm:cxn modelId="{F03E9FE8-4B6A-4DFB-A0F0-B5F8B129CFF7}" type="presOf" srcId="{398CABEA-7848-40E9-81DC-BB509FC571C8}" destId="{B8663C17-B583-4AE3-8EA4-712C0C103A25}" srcOrd="0" destOrd="4" presId="urn:microsoft.com/office/officeart/2005/8/layout/vList2"/>
    <dgm:cxn modelId="{5BA94DEE-6BFF-4D94-A898-3EB58EA68BDF}" srcId="{7C952AFC-5C6D-4149-AB85-A7BB7FAA14BF}" destId="{40CD539F-3140-4FE9-A04F-2D245EE4ADB3}" srcOrd="1" destOrd="0" parTransId="{A41558B8-B3FD-48DA-BE69-C6DD66FA1CA7}" sibTransId="{DAF2EAF0-1B9A-470B-B571-A04D1CEF1230}"/>
    <dgm:cxn modelId="{C94A5AF7-B705-4B57-9CCD-26AE7E005F3B}" type="presOf" srcId="{C47ABDF3-5744-4E13-A66C-46596ECCEFE2}" destId="{17DB6535-B8B1-4505-90DC-C5ADF13B1C75}" srcOrd="0" destOrd="0" presId="urn:microsoft.com/office/officeart/2005/8/layout/vList2"/>
    <dgm:cxn modelId="{BF0AF9BA-234A-4230-8E3D-8D88B13FA4E4}" type="presParOf" srcId="{B306521F-0164-4F8F-9180-667DAEB973F8}" destId="{17DB6535-B8B1-4505-90DC-C5ADF13B1C75}" srcOrd="0" destOrd="0" presId="urn:microsoft.com/office/officeart/2005/8/layout/vList2"/>
    <dgm:cxn modelId="{06BD11D0-7FF7-49DD-99FE-BA32B47E9028}" type="presParOf" srcId="{B306521F-0164-4F8F-9180-667DAEB973F8}" destId="{EAAF736D-5930-43B3-91F3-411B606F0D4B}" srcOrd="1" destOrd="0" presId="urn:microsoft.com/office/officeart/2005/8/layout/vList2"/>
    <dgm:cxn modelId="{9BECD7CA-AFCE-4D2B-8265-E1EA58E138E0}" type="presParOf" srcId="{B306521F-0164-4F8F-9180-667DAEB973F8}" destId="{36EA4B85-5441-4A9B-95A4-D0BB77733280}" srcOrd="2" destOrd="0" presId="urn:microsoft.com/office/officeart/2005/8/layout/vList2"/>
    <dgm:cxn modelId="{0886850B-EF3E-47AB-94E4-A8D34D998415}" type="presParOf" srcId="{B306521F-0164-4F8F-9180-667DAEB973F8}" destId="{B8663C17-B583-4AE3-8EA4-712C0C103A2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9EE6F-4F74-4EEF-9E21-B640D40BEB0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8B0C4B5-5D65-4D47-B161-07A5DC8E6B0F}">
      <dgm:prSet/>
      <dgm:spPr/>
      <dgm:t>
        <a:bodyPr/>
        <a:lstStyle/>
        <a:p>
          <a:r>
            <a:rPr lang="en-US"/>
            <a:t>General Center Masking: Required at Community Level High</a:t>
          </a:r>
        </a:p>
      </dgm:t>
    </dgm:pt>
    <dgm:pt modelId="{545A9CD2-B651-4B7A-996E-BD289976A34B}" type="parTrans" cxnId="{0CE5CA18-BE67-4FD8-8379-DBD52579C294}">
      <dgm:prSet/>
      <dgm:spPr/>
      <dgm:t>
        <a:bodyPr/>
        <a:lstStyle/>
        <a:p>
          <a:endParaRPr lang="en-US"/>
        </a:p>
      </dgm:t>
    </dgm:pt>
    <dgm:pt modelId="{30C5DD95-0D3E-46AF-A9B7-FC8F596FAA44}" type="sibTrans" cxnId="{0CE5CA18-BE67-4FD8-8379-DBD52579C294}">
      <dgm:prSet/>
      <dgm:spPr/>
      <dgm:t>
        <a:bodyPr/>
        <a:lstStyle/>
        <a:p>
          <a:endParaRPr lang="en-US"/>
        </a:p>
      </dgm:t>
    </dgm:pt>
    <dgm:pt modelId="{C33AC5DA-9C69-4770-8C70-E785AAFC82D2}">
      <dgm:prSet/>
      <dgm:spPr/>
      <dgm:t>
        <a:bodyPr/>
        <a:lstStyle/>
        <a:p>
          <a:r>
            <a:rPr lang="en-US"/>
            <a:t>Health facility specific:</a:t>
          </a:r>
        </a:p>
      </dgm:t>
    </dgm:pt>
    <dgm:pt modelId="{88374152-B3E2-4F35-9D5B-CEFDC76CDB5E}" type="parTrans" cxnId="{52166723-9D37-4795-BDFC-40707EC86118}">
      <dgm:prSet/>
      <dgm:spPr/>
      <dgm:t>
        <a:bodyPr/>
        <a:lstStyle/>
        <a:p>
          <a:endParaRPr lang="en-US"/>
        </a:p>
      </dgm:t>
    </dgm:pt>
    <dgm:pt modelId="{F0C8A69D-C9CD-46C1-818E-04AF8C2D80FE}" type="sibTrans" cxnId="{52166723-9D37-4795-BDFC-40707EC86118}">
      <dgm:prSet/>
      <dgm:spPr/>
      <dgm:t>
        <a:bodyPr/>
        <a:lstStyle/>
        <a:p>
          <a:endParaRPr lang="en-US"/>
        </a:p>
      </dgm:t>
    </dgm:pt>
    <dgm:pt modelId="{52D0D136-5BB2-404A-9AEA-41C46B78D934}">
      <dgm:prSet/>
      <dgm:spPr/>
      <dgm:t>
        <a:bodyPr/>
        <a:lstStyle/>
        <a:p>
          <a:r>
            <a:rPr lang="en-US"/>
            <a:t>PIN 21-02 links to the CDC guidance: </a:t>
          </a:r>
          <a:r>
            <a:rPr lang="en-US">
              <a:hlinkClick xmlns:r="http://schemas.openxmlformats.org/officeDocument/2006/relationships" r:id="rId1"/>
            </a:rPr>
            <a:t>Infection Control: Severe acute respiratory syndrome coronavirus 2 (SARS-CoV-2) | CDC</a:t>
          </a:r>
          <a:endParaRPr lang="en-US"/>
        </a:p>
      </dgm:t>
    </dgm:pt>
    <dgm:pt modelId="{7FC4368C-CB8F-4E56-A439-271C2950EB48}" type="parTrans" cxnId="{CC79CEFE-62AB-43E1-A17A-059C6631449C}">
      <dgm:prSet/>
      <dgm:spPr/>
      <dgm:t>
        <a:bodyPr/>
        <a:lstStyle/>
        <a:p>
          <a:endParaRPr lang="en-US"/>
        </a:p>
      </dgm:t>
    </dgm:pt>
    <dgm:pt modelId="{4B1093AF-8362-42C5-9A3C-2080873888A4}" type="sibTrans" cxnId="{CC79CEFE-62AB-43E1-A17A-059C6631449C}">
      <dgm:prSet/>
      <dgm:spPr/>
      <dgm:t>
        <a:bodyPr/>
        <a:lstStyle/>
        <a:p>
          <a:endParaRPr lang="en-US"/>
        </a:p>
      </dgm:t>
    </dgm:pt>
    <dgm:pt modelId="{04275117-72D0-4B73-A897-631A7492527E}">
      <dgm:prSet/>
      <dgm:spPr/>
      <dgm:t>
        <a:bodyPr/>
        <a:lstStyle/>
        <a:p>
          <a:r>
            <a:rPr lang="en-US"/>
            <a:t>Job Aid will be updated soon to align</a:t>
          </a:r>
        </a:p>
      </dgm:t>
    </dgm:pt>
    <dgm:pt modelId="{7C118294-4630-4F44-AC79-6FF38324AEDD}" type="parTrans" cxnId="{4A99249E-901E-41B2-85CD-F23E7C7CC1CF}">
      <dgm:prSet/>
      <dgm:spPr/>
      <dgm:t>
        <a:bodyPr/>
        <a:lstStyle/>
        <a:p>
          <a:endParaRPr lang="en-US"/>
        </a:p>
      </dgm:t>
    </dgm:pt>
    <dgm:pt modelId="{31DDA59E-1F41-47AF-944B-8678500219BA}" type="sibTrans" cxnId="{4A99249E-901E-41B2-85CD-F23E7C7CC1CF}">
      <dgm:prSet/>
      <dgm:spPr/>
      <dgm:t>
        <a:bodyPr/>
        <a:lstStyle/>
        <a:p>
          <a:endParaRPr lang="en-US"/>
        </a:p>
      </dgm:t>
    </dgm:pt>
    <dgm:pt modelId="{7EE7D484-4EF2-4666-BED3-CC5DB38DC11E}">
      <dgm:prSet/>
      <dgm:spPr/>
      <dgm:t>
        <a:bodyPr/>
        <a:lstStyle/>
        <a:p>
          <a:r>
            <a:rPr lang="en-US" dirty="0"/>
            <a:t>Important to note: CDC Health facility guidance links to COVID-19 Community TRANSMISSION</a:t>
          </a:r>
        </a:p>
      </dgm:t>
    </dgm:pt>
    <dgm:pt modelId="{B4DD11F3-7212-46D8-B9B6-08470546F33B}" type="parTrans" cxnId="{71ABD6BD-7EAF-4734-9A14-FFAA37679F5E}">
      <dgm:prSet/>
      <dgm:spPr/>
      <dgm:t>
        <a:bodyPr/>
        <a:lstStyle/>
        <a:p>
          <a:endParaRPr lang="en-US"/>
        </a:p>
      </dgm:t>
    </dgm:pt>
    <dgm:pt modelId="{4A9B1945-62B9-481E-9DEE-CA1BEF02F5D9}" type="sibTrans" cxnId="{71ABD6BD-7EAF-4734-9A14-FFAA37679F5E}">
      <dgm:prSet/>
      <dgm:spPr/>
      <dgm:t>
        <a:bodyPr/>
        <a:lstStyle/>
        <a:p>
          <a:endParaRPr lang="en-US"/>
        </a:p>
      </dgm:t>
    </dgm:pt>
    <dgm:pt modelId="{89D3060A-55BD-478C-B15A-6AE516C874AA}" type="pres">
      <dgm:prSet presAssocID="{8A29EE6F-4F74-4EEF-9E21-B640D40BEB0F}" presName="linear" presStyleCnt="0">
        <dgm:presLayoutVars>
          <dgm:animLvl val="lvl"/>
          <dgm:resizeHandles val="exact"/>
        </dgm:presLayoutVars>
      </dgm:prSet>
      <dgm:spPr/>
    </dgm:pt>
    <dgm:pt modelId="{BED3D626-B508-4AFE-8B2B-A0DE1F96DB9C}" type="pres">
      <dgm:prSet presAssocID="{58B0C4B5-5D65-4D47-B161-07A5DC8E6B0F}" presName="parentText" presStyleLbl="node1" presStyleIdx="0" presStyleCnt="2">
        <dgm:presLayoutVars>
          <dgm:chMax val="0"/>
          <dgm:bulletEnabled val="1"/>
        </dgm:presLayoutVars>
      </dgm:prSet>
      <dgm:spPr/>
    </dgm:pt>
    <dgm:pt modelId="{EDACD760-B041-42AD-A28F-2815E89050C5}" type="pres">
      <dgm:prSet presAssocID="{30C5DD95-0D3E-46AF-A9B7-FC8F596FAA44}" presName="spacer" presStyleCnt="0"/>
      <dgm:spPr/>
    </dgm:pt>
    <dgm:pt modelId="{FA727E52-8C41-4BA8-9FE3-A5B6F0DBEC2F}" type="pres">
      <dgm:prSet presAssocID="{C33AC5DA-9C69-4770-8C70-E785AAFC82D2}" presName="parentText" presStyleLbl="node1" presStyleIdx="1" presStyleCnt="2">
        <dgm:presLayoutVars>
          <dgm:chMax val="0"/>
          <dgm:bulletEnabled val="1"/>
        </dgm:presLayoutVars>
      </dgm:prSet>
      <dgm:spPr/>
    </dgm:pt>
    <dgm:pt modelId="{F5786909-3E2D-4595-9507-CA98A86B6A35}" type="pres">
      <dgm:prSet presAssocID="{C33AC5DA-9C69-4770-8C70-E785AAFC82D2}" presName="childText" presStyleLbl="revTx" presStyleIdx="0" presStyleCnt="1">
        <dgm:presLayoutVars>
          <dgm:bulletEnabled val="1"/>
        </dgm:presLayoutVars>
      </dgm:prSet>
      <dgm:spPr/>
    </dgm:pt>
  </dgm:ptLst>
  <dgm:cxnLst>
    <dgm:cxn modelId="{91C14D11-BB01-4E22-843C-5D42A8CECAFA}" type="presOf" srcId="{C33AC5DA-9C69-4770-8C70-E785AAFC82D2}" destId="{FA727E52-8C41-4BA8-9FE3-A5B6F0DBEC2F}" srcOrd="0" destOrd="0" presId="urn:microsoft.com/office/officeart/2005/8/layout/vList2"/>
    <dgm:cxn modelId="{0CE5CA18-BE67-4FD8-8379-DBD52579C294}" srcId="{8A29EE6F-4F74-4EEF-9E21-B640D40BEB0F}" destId="{58B0C4B5-5D65-4D47-B161-07A5DC8E6B0F}" srcOrd="0" destOrd="0" parTransId="{545A9CD2-B651-4B7A-996E-BD289976A34B}" sibTransId="{30C5DD95-0D3E-46AF-A9B7-FC8F596FAA44}"/>
    <dgm:cxn modelId="{751EF11B-455F-4009-800F-0B1C9164C044}" type="presOf" srcId="{7EE7D484-4EF2-4666-BED3-CC5DB38DC11E}" destId="{F5786909-3E2D-4595-9507-CA98A86B6A35}" srcOrd="0" destOrd="2" presId="urn:microsoft.com/office/officeart/2005/8/layout/vList2"/>
    <dgm:cxn modelId="{52166723-9D37-4795-BDFC-40707EC86118}" srcId="{8A29EE6F-4F74-4EEF-9E21-B640D40BEB0F}" destId="{C33AC5DA-9C69-4770-8C70-E785AAFC82D2}" srcOrd="1" destOrd="0" parTransId="{88374152-B3E2-4F35-9D5B-CEFDC76CDB5E}" sibTransId="{F0C8A69D-C9CD-46C1-818E-04AF8C2D80FE}"/>
    <dgm:cxn modelId="{BBD14127-580B-4DA9-A3F3-D13C04AA72B6}" type="presOf" srcId="{52D0D136-5BB2-404A-9AEA-41C46B78D934}" destId="{F5786909-3E2D-4595-9507-CA98A86B6A35}" srcOrd="0" destOrd="0" presId="urn:microsoft.com/office/officeart/2005/8/layout/vList2"/>
    <dgm:cxn modelId="{76264028-C0C8-4C86-A1D1-DF625CA1B812}" type="presOf" srcId="{8A29EE6F-4F74-4EEF-9E21-B640D40BEB0F}" destId="{89D3060A-55BD-478C-B15A-6AE516C874AA}" srcOrd="0" destOrd="0" presId="urn:microsoft.com/office/officeart/2005/8/layout/vList2"/>
    <dgm:cxn modelId="{4A99249E-901E-41B2-85CD-F23E7C7CC1CF}" srcId="{C33AC5DA-9C69-4770-8C70-E785AAFC82D2}" destId="{04275117-72D0-4B73-A897-631A7492527E}" srcOrd="1" destOrd="0" parTransId="{7C118294-4630-4F44-AC79-6FF38324AEDD}" sibTransId="{31DDA59E-1F41-47AF-944B-8678500219BA}"/>
    <dgm:cxn modelId="{71ABD6BD-7EAF-4734-9A14-FFAA37679F5E}" srcId="{C33AC5DA-9C69-4770-8C70-E785AAFC82D2}" destId="{7EE7D484-4EF2-4666-BED3-CC5DB38DC11E}" srcOrd="2" destOrd="0" parTransId="{B4DD11F3-7212-46D8-B9B6-08470546F33B}" sibTransId="{4A9B1945-62B9-481E-9DEE-CA1BEF02F5D9}"/>
    <dgm:cxn modelId="{F6E911E0-7A39-4E01-826C-7B56A364A82A}" type="presOf" srcId="{58B0C4B5-5D65-4D47-B161-07A5DC8E6B0F}" destId="{BED3D626-B508-4AFE-8B2B-A0DE1F96DB9C}" srcOrd="0" destOrd="0" presId="urn:microsoft.com/office/officeart/2005/8/layout/vList2"/>
    <dgm:cxn modelId="{80AED5EA-65DF-477C-B890-7283C52E9CFD}" type="presOf" srcId="{04275117-72D0-4B73-A897-631A7492527E}" destId="{F5786909-3E2D-4595-9507-CA98A86B6A35}" srcOrd="0" destOrd="1" presId="urn:microsoft.com/office/officeart/2005/8/layout/vList2"/>
    <dgm:cxn modelId="{CC79CEFE-62AB-43E1-A17A-059C6631449C}" srcId="{C33AC5DA-9C69-4770-8C70-E785AAFC82D2}" destId="{52D0D136-5BB2-404A-9AEA-41C46B78D934}" srcOrd="0" destOrd="0" parTransId="{7FC4368C-CB8F-4E56-A439-271C2950EB48}" sibTransId="{4B1093AF-8362-42C5-9A3C-2080873888A4}"/>
    <dgm:cxn modelId="{6099C2FC-3AF7-450F-9488-39AB99C27BC8}" type="presParOf" srcId="{89D3060A-55BD-478C-B15A-6AE516C874AA}" destId="{BED3D626-B508-4AFE-8B2B-A0DE1F96DB9C}" srcOrd="0" destOrd="0" presId="urn:microsoft.com/office/officeart/2005/8/layout/vList2"/>
    <dgm:cxn modelId="{03A2D3BD-0A46-4865-88BB-728026B1B59B}" type="presParOf" srcId="{89D3060A-55BD-478C-B15A-6AE516C874AA}" destId="{EDACD760-B041-42AD-A28F-2815E89050C5}" srcOrd="1" destOrd="0" presId="urn:microsoft.com/office/officeart/2005/8/layout/vList2"/>
    <dgm:cxn modelId="{B1126B57-A76C-4500-A111-00E2B57B2410}" type="presParOf" srcId="{89D3060A-55BD-478C-B15A-6AE516C874AA}" destId="{FA727E52-8C41-4BA8-9FE3-A5B6F0DBEC2F}" srcOrd="2" destOrd="0" presId="urn:microsoft.com/office/officeart/2005/8/layout/vList2"/>
    <dgm:cxn modelId="{F4D6DF18-BCBD-45DE-B240-707EFC8DD968}" type="presParOf" srcId="{89D3060A-55BD-478C-B15A-6AE516C874AA}" destId="{F5786909-3E2D-4595-9507-CA98A86B6A3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B80F57-2A5D-4EC3-A063-B0D7BA3C366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9F31515-11E3-4E91-8409-320539BA38CB}">
      <dgm:prSet/>
      <dgm:spPr/>
      <dgm:t>
        <a:bodyPr/>
        <a:lstStyle/>
        <a:p>
          <a:r>
            <a:rPr lang="en-US" dirty="0"/>
            <a:t>Vaccination status</a:t>
          </a:r>
        </a:p>
      </dgm:t>
    </dgm:pt>
    <dgm:pt modelId="{64AE2EB1-47F7-45D4-981A-C4A6FE2CB2DB}" type="parTrans" cxnId="{425E2A69-0AC7-4E44-9CD0-EED9DD4C53EA}">
      <dgm:prSet/>
      <dgm:spPr/>
      <dgm:t>
        <a:bodyPr/>
        <a:lstStyle/>
        <a:p>
          <a:endParaRPr lang="en-US"/>
        </a:p>
      </dgm:t>
    </dgm:pt>
    <dgm:pt modelId="{C44D35B8-1DF7-4D08-91A4-EEE96C303A32}" type="sibTrans" cxnId="{425E2A69-0AC7-4E44-9CD0-EED9DD4C53EA}">
      <dgm:prSet/>
      <dgm:spPr/>
      <dgm:t>
        <a:bodyPr/>
        <a:lstStyle/>
        <a:p>
          <a:endParaRPr lang="en-US"/>
        </a:p>
      </dgm:t>
    </dgm:pt>
    <dgm:pt modelId="{C8B61B70-C863-46E9-9198-63ACEC621C9D}">
      <dgm:prSet/>
      <dgm:spPr/>
      <dgm:t>
        <a:bodyPr/>
        <a:lstStyle/>
        <a:p>
          <a:r>
            <a:rPr lang="en-US" dirty="0"/>
            <a:t>Age</a:t>
          </a:r>
        </a:p>
      </dgm:t>
    </dgm:pt>
    <dgm:pt modelId="{8AD7E377-5F1A-4C34-882A-6F6891846154}" type="parTrans" cxnId="{0A1BDBC0-039B-4CD6-910B-2205AE8156D6}">
      <dgm:prSet/>
      <dgm:spPr/>
      <dgm:t>
        <a:bodyPr/>
        <a:lstStyle/>
        <a:p>
          <a:endParaRPr lang="en-US"/>
        </a:p>
      </dgm:t>
    </dgm:pt>
    <dgm:pt modelId="{98D1F41A-BE8D-415B-8970-64BB2062E437}" type="sibTrans" cxnId="{0A1BDBC0-039B-4CD6-910B-2205AE8156D6}">
      <dgm:prSet/>
      <dgm:spPr/>
      <dgm:t>
        <a:bodyPr/>
        <a:lstStyle/>
        <a:p>
          <a:endParaRPr lang="en-US"/>
        </a:p>
      </dgm:t>
    </dgm:pt>
    <dgm:pt modelId="{793DC8A6-8017-4799-8712-09F62E2B25ED}">
      <dgm:prSet/>
      <dgm:spPr/>
      <dgm:t>
        <a:bodyPr/>
        <a:lstStyle/>
        <a:p>
          <a:r>
            <a:rPr lang="en-US" dirty="0"/>
            <a:t>Underlying health conditions</a:t>
          </a:r>
        </a:p>
      </dgm:t>
    </dgm:pt>
    <dgm:pt modelId="{ACBD1B30-11D2-4429-B64F-DCED9B76379E}" type="parTrans" cxnId="{5AE02A56-EF4E-464E-AD46-C16FFB84B02B}">
      <dgm:prSet/>
      <dgm:spPr/>
      <dgm:t>
        <a:bodyPr/>
        <a:lstStyle/>
        <a:p>
          <a:endParaRPr lang="en-US"/>
        </a:p>
      </dgm:t>
    </dgm:pt>
    <dgm:pt modelId="{A398BEB9-3640-4171-B6CB-8FB0C86740EB}" type="sibTrans" cxnId="{5AE02A56-EF4E-464E-AD46-C16FFB84B02B}">
      <dgm:prSet/>
      <dgm:spPr/>
      <dgm:t>
        <a:bodyPr/>
        <a:lstStyle/>
        <a:p>
          <a:endParaRPr lang="en-US"/>
        </a:p>
      </dgm:t>
    </dgm:pt>
    <dgm:pt modelId="{8098CAF5-59C1-4E4C-A4D8-EDAE7302CF83}">
      <dgm:prSet/>
      <dgm:spPr/>
      <dgm:t>
        <a:bodyPr/>
        <a:lstStyle/>
        <a:p>
          <a:r>
            <a:rPr lang="en-US" dirty="0"/>
            <a:t>Pregnancy</a:t>
          </a:r>
        </a:p>
      </dgm:t>
    </dgm:pt>
    <dgm:pt modelId="{87158A44-5959-49FB-9025-A201A2EA56DF}" type="parTrans" cxnId="{4CD46598-E755-419A-A0D9-C9A37B3B0670}">
      <dgm:prSet/>
      <dgm:spPr/>
      <dgm:t>
        <a:bodyPr/>
        <a:lstStyle/>
        <a:p>
          <a:endParaRPr lang="en-US"/>
        </a:p>
      </dgm:t>
    </dgm:pt>
    <dgm:pt modelId="{DF557E2D-74A5-4DDD-AD21-F09779D1A5BB}" type="sibTrans" cxnId="{4CD46598-E755-419A-A0D9-C9A37B3B0670}">
      <dgm:prSet/>
      <dgm:spPr/>
      <dgm:t>
        <a:bodyPr/>
        <a:lstStyle/>
        <a:p>
          <a:endParaRPr lang="en-US"/>
        </a:p>
      </dgm:t>
    </dgm:pt>
    <dgm:pt modelId="{2F81186E-0D59-4857-9617-8F594E5D27A4}">
      <dgm:prSet/>
      <dgm:spPr/>
      <dgm:t>
        <a:bodyPr/>
        <a:lstStyle/>
        <a:p>
          <a:r>
            <a:rPr lang="en-US" dirty="0"/>
            <a:t>Health behaviors</a:t>
          </a:r>
        </a:p>
      </dgm:t>
    </dgm:pt>
    <dgm:pt modelId="{4F1071CD-106D-48DB-BAF9-C2E7D5ED5D8A}" type="parTrans" cxnId="{44A0ECE2-AF03-4D46-96BA-9DBB4E60A227}">
      <dgm:prSet/>
      <dgm:spPr/>
      <dgm:t>
        <a:bodyPr/>
        <a:lstStyle/>
        <a:p>
          <a:endParaRPr lang="en-US"/>
        </a:p>
      </dgm:t>
    </dgm:pt>
    <dgm:pt modelId="{6FE6413A-7090-4750-B45B-A381959F6B1D}" type="sibTrans" cxnId="{44A0ECE2-AF03-4D46-96BA-9DBB4E60A227}">
      <dgm:prSet/>
      <dgm:spPr/>
      <dgm:t>
        <a:bodyPr/>
        <a:lstStyle/>
        <a:p>
          <a:endParaRPr lang="en-US"/>
        </a:p>
      </dgm:t>
    </dgm:pt>
    <dgm:pt modelId="{39C2B80E-49CD-4B10-B7DF-98C0A560C70E}" type="pres">
      <dgm:prSet presAssocID="{E4B80F57-2A5D-4EC3-A063-B0D7BA3C366B}" presName="diagram" presStyleCnt="0">
        <dgm:presLayoutVars>
          <dgm:dir/>
          <dgm:resizeHandles val="exact"/>
        </dgm:presLayoutVars>
      </dgm:prSet>
      <dgm:spPr/>
    </dgm:pt>
    <dgm:pt modelId="{E2197A44-0385-44C6-9506-9F301B177728}" type="pres">
      <dgm:prSet presAssocID="{19F31515-11E3-4E91-8409-320539BA38CB}" presName="node" presStyleLbl="node1" presStyleIdx="0" presStyleCnt="5">
        <dgm:presLayoutVars>
          <dgm:bulletEnabled val="1"/>
        </dgm:presLayoutVars>
      </dgm:prSet>
      <dgm:spPr/>
    </dgm:pt>
    <dgm:pt modelId="{25B5C742-1A41-4474-B426-B7E1260B36A8}" type="pres">
      <dgm:prSet presAssocID="{C44D35B8-1DF7-4D08-91A4-EEE96C303A32}" presName="sibTrans" presStyleCnt="0"/>
      <dgm:spPr/>
    </dgm:pt>
    <dgm:pt modelId="{3B8DA478-6EAA-4E13-BB19-B833D91EBCA7}" type="pres">
      <dgm:prSet presAssocID="{C8B61B70-C863-46E9-9198-63ACEC621C9D}" presName="node" presStyleLbl="node1" presStyleIdx="1" presStyleCnt="5">
        <dgm:presLayoutVars>
          <dgm:bulletEnabled val="1"/>
        </dgm:presLayoutVars>
      </dgm:prSet>
      <dgm:spPr/>
    </dgm:pt>
    <dgm:pt modelId="{5CF01B4E-076F-4A9E-B162-D508F34E85B7}" type="pres">
      <dgm:prSet presAssocID="{98D1F41A-BE8D-415B-8970-64BB2062E437}" presName="sibTrans" presStyleCnt="0"/>
      <dgm:spPr/>
    </dgm:pt>
    <dgm:pt modelId="{2A357F62-E9DC-47E8-962C-7D463744B99F}" type="pres">
      <dgm:prSet presAssocID="{793DC8A6-8017-4799-8712-09F62E2B25ED}" presName="node" presStyleLbl="node1" presStyleIdx="2" presStyleCnt="5">
        <dgm:presLayoutVars>
          <dgm:bulletEnabled val="1"/>
        </dgm:presLayoutVars>
      </dgm:prSet>
      <dgm:spPr/>
    </dgm:pt>
    <dgm:pt modelId="{3995FE5D-6F84-4E31-AD52-9B2C516C6058}" type="pres">
      <dgm:prSet presAssocID="{A398BEB9-3640-4171-B6CB-8FB0C86740EB}" presName="sibTrans" presStyleCnt="0"/>
      <dgm:spPr/>
    </dgm:pt>
    <dgm:pt modelId="{05A60C77-842C-44BD-8BAB-51667FA7397A}" type="pres">
      <dgm:prSet presAssocID="{8098CAF5-59C1-4E4C-A4D8-EDAE7302CF83}" presName="node" presStyleLbl="node1" presStyleIdx="3" presStyleCnt="5">
        <dgm:presLayoutVars>
          <dgm:bulletEnabled val="1"/>
        </dgm:presLayoutVars>
      </dgm:prSet>
      <dgm:spPr/>
    </dgm:pt>
    <dgm:pt modelId="{C27B0353-B8D2-4825-9E77-C9992ECDA124}" type="pres">
      <dgm:prSet presAssocID="{DF557E2D-74A5-4DDD-AD21-F09779D1A5BB}" presName="sibTrans" presStyleCnt="0"/>
      <dgm:spPr/>
    </dgm:pt>
    <dgm:pt modelId="{691B8E9A-8D8D-4ED3-A0AC-64BEFCD72EF3}" type="pres">
      <dgm:prSet presAssocID="{2F81186E-0D59-4857-9617-8F594E5D27A4}" presName="node" presStyleLbl="node1" presStyleIdx="4" presStyleCnt="5">
        <dgm:presLayoutVars>
          <dgm:bulletEnabled val="1"/>
        </dgm:presLayoutVars>
      </dgm:prSet>
      <dgm:spPr/>
    </dgm:pt>
  </dgm:ptLst>
  <dgm:cxnLst>
    <dgm:cxn modelId="{7A85892E-828F-44E7-A12C-1667151585F5}" type="presOf" srcId="{E4B80F57-2A5D-4EC3-A063-B0D7BA3C366B}" destId="{39C2B80E-49CD-4B10-B7DF-98C0A560C70E}" srcOrd="0" destOrd="0" presId="urn:microsoft.com/office/officeart/2005/8/layout/default"/>
    <dgm:cxn modelId="{3DA19A37-7075-4753-A85B-2BD66671BE6E}" type="presOf" srcId="{C8B61B70-C863-46E9-9198-63ACEC621C9D}" destId="{3B8DA478-6EAA-4E13-BB19-B833D91EBCA7}" srcOrd="0" destOrd="0" presId="urn:microsoft.com/office/officeart/2005/8/layout/default"/>
    <dgm:cxn modelId="{425E2A69-0AC7-4E44-9CD0-EED9DD4C53EA}" srcId="{E4B80F57-2A5D-4EC3-A063-B0D7BA3C366B}" destId="{19F31515-11E3-4E91-8409-320539BA38CB}" srcOrd="0" destOrd="0" parTransId="{64AE2EB1-47F7-45D4-981A-C4A6FE2CB2DB}" sibTransId="{C44D35B8-1DF7-4D08-91A4-EEE96C303A32}"/>
    <dgm:cxn modelId="{5AE02A56-EF4E-464E-AD46-C16FFB84B02B}" srcId="{E4B80F57-2A5D-4EC3-A063-B0D7BA3C366B}" destId="{793DC8A6-8017-4799-8712-09F62E2B25ED}" srcOrd="2" destOrd="0" parTransId="{ACBD1B30-11D2-4429-B64F-DCED9B76379E}" sibTransId="{A398BEB9-3640-4171-B6CB-8FB0C86740EB}"/>
    <dgm:cxn modelId="{4CD46598-E755-419A-A0D9-C9A37B3B0670}" srcId="{E4B80F57-2A5D-4EC3-A063-B0D7BA3C366B}" destId="{8098CAF5-59C1-4E4C-A4D8-EDAE7302CF83}" srcOrd="3" destOrd="0" parTransId="{87158A44-5959-49FB-9025-A201A2EA56DF}" sibTransId="{DF557E2D-74A5-4DDD-AD21-F09779D1A5BB}"/>
    <dgm:cxn modelId="{DC95FAA6-1967-4CA4-AD6B-33E1F5D59349}" type="presOf" srcId="{8098CAF5-59C1-4E4C-A4D8-EDAE7302CF83}" destId="{05A60C77-842C-44BD-8BAB-51667FA7397A}" srcOrd="0" destOrd="0" presId="urn:microsoft.com/office/officeart/2005/8/layout/default"/>
    <dgm:cxn modelId="{E60D6FB1-1922-4332-A049-C34245D2A11C}" type="presOf" srcId="{793DC8A6-8017-4799-8712-09F62E2B25ED}" destId="{2A357F62-E9DC-47E8-962C-7D463744B99F}" srcOrd="0" destOrd="0" presId="urn:microsoft.com/office/officeart/2005/8/layout/default"/>
    <dgm:cxn modelId="{0A1BDBC0-039B-4CD6-910B-2205AE8156D6}" srcId="{E4B80F57-2A5D-4EC3-A063-B0D7BA3C366B}" destId="{C8B61B70-C863-46E9-9198-63ACEC621C9D}" srcOrd="1" destOrd="0" parTransId="{8AD7E377-5F1A-4C34-882A-6F6891846154}" sibTransId="{98D1F41A-BE8D-415B-8970-64BB2062E437}"/>
    <dgm:cxn modelId="{C45233C4-178B-4483-B381-91BC36CFED08}" type="presOf" srcId="{2F81186E-0D59-4857-9617-8F594E5D27A4}" destId="{691B8E9A-8D8D-4ED3-A0AC-64BEFCD72EF3}" srcOrd="0" destOrd="0" presId="urn:microsoft.com/office/officeart/2005/8/layout/default"/>
    <dgm:cxn modelId="{76A6F1D6-C2FF-4159-A8AB-F45D6F68325A}" type="presOf" srcId="{19F31515-11E3-4E91-8409-320539BA38CB}" destId="{E2197A44-0385-44C6-9506-9F301B177728}" srcOrd="0" destOrd="0" presId="urn:microsoft.com/office/officeart/2005/8/layout/default"/>
    <dgm:cxn modelId="{44A0ECE2-AF03-4D46-96BA-9DBB4E60A227}" srcId="{E4B80F57-2A5D-4EC3-A063-B0D7BA3C366B}" destId="{2F81186E-0D59-4857-9617-8F594E5D27A4}" srcOrd="4" destOrd="0" parTransId="{4F1071CD-106D-48DB-BAF9-C2E7D5ED5D8A}" sibTransId="{6FE6413A-7090-4750-B45B-A381959F6B1D}"/>
    <dgm:cxn modelId="{689DA97F-F392-4DD1-BE58-C16D51C5D50A}" type="presParOf" srcId="{39C2B80E-49CD-4B10-B7DF-98C0A560C70E}" destId="{E2197A44-0385-44C6-9506-9F301B177728}" srcOrd="0" destOrd="0" presId="urn:microsoft.com/office/officeart/2005/8/layout/default"/>
    <dgm:cxn modelId="{00AF113C-BDAE-4BFF-BD5B-760B8BFAD60E}" type="presParOf" srcId="{39C2B80E-49CD-4B10-B7DF-98C0A560C70E}" destId="{25B5C742-1A41-4474-B426-B7E1260B36A8}" srcOrd="1" destOrd="0" presId="urn:microsoft.com/office/officeart/2005/8/layout/default"/>
    <dgm:cxn modelId="{50F8BAC7-2899-4505-8698-80108A58FFFA}" type="presParOf" srcId="{39C2B80E-49CD-4B10-B7DF-98C0A560C70E}" destId="{3B8DA478-6EAA-4E13-BB19-B833D91EBCA7}" srcOrd="2" destOrd="0" presId="urn:microsoft.com/office/officeart/2005/8/layout/default"/>
    <dgm:cxn modelId="{664DC3D6-7FED-4C9A-A90A-AFB35D84D3BE}" type="presParOf" srcId="{39C2B80E-49CD-4B10-B7DF-98C0A560C70E}" destId="{5CF01B4E-076F-4A9E-B162-D508F34E85B7}" srcOrd="3" destOrd="0" presId="urn:microsoft.com/office/officeart/2005/8/layout/default"/>
    <dgm:cxn modelId="{F182CA80-E13E-4C0D-8885-2CD28A98739F}" type="presParOf" srcId="{39C2B80E-49CD-4B10-B7DF-98C0A560C70E}" destId="{2A357F62-E9DC-47E8-962C-7D463744B99F}" srcOrd="4" destOrd="0" presId="urn:microsoft.com/office/officeart/2005/8/layout/default"/>
    <dgm:cxn modelId="{8C067F93-8D7A-43FB-B5B1-8E1104C95A1D}" type="presParOf" srcId="{39C2B80E-49CD-4B10-B7DF-98C0A560C70E}" destId="{3995FE5D-6F84-4E31-AD52-9B2C516C6058}" srcOrd="5" destOrd="0" presId="urn:microsoft.com/office/officeart/2005/8/layout/default"/>
    <dgm:cxn modelId="{4D686503-93FB-4CA5-90FA-27B435E39A21}" type="presParOf" srcId="{39C2B80E-49CD-4B10-B7DF-98C0A560C70E}" destId="{05A60C77-842C-44BD-8BAB-51667FA7397A}" srcOrd="6" destOrd="0" presId="urn:microsoft.com/office/officeart/2005/8/layout/default"/>
    <dgm:cxn modelId="{98E71747-65E3-44F4-A895-C6B8138C9F44}" type="presParOf" srcId="{39C2B80E-49CD-4B10-B7DF-98C0A560C70E}" destId="{C27B0353-B8D2-4825-9E77-C9992ECDA124}" srcOrd="7" destOrd="0" presId="urn:microsoft.com/office/officeart/2005/8/layout/default"/>
    <dgm:cxn modelId="{1CD8CA8F-9C7F-496D-B51F-B976A46C5438}" type="presParOf" srcId="{39C2B80E-49CD-4B10-B7DF-98C0A560C70E}" destId="{691B8E9A-8D8D-4ED3-A0AC-64BEFCD72EF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B80F57-2A5D-4EC3-A063-B0D7BA3C366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9F31515-11E3-4E91-8409-320539BA38CB}">
      <dgm:prSet/>
      <dgm:spPr/>
      <dgm:t>
        <a:bodyPr/>
        <a:lstStyle/>
        <a:p>
          <a:r>
            <a:rPr lang="en-US" dirty="0"/>
            <a:t>Physical distancing</a:t>
          </a:r>
        </a:p>
      </dgm:t>
    </dgm:pt>
    <dgm:pt modelId="{64AE2EB1-47F7-45D4-981A-C4A6FE2CB2DB}" type="parTrans" cxnId="{425E2A69-0AC7-4E44-9CD0-EED9DD4C53EA}">
      <dgm:prSet/>
      <dgm:spPr/>
      <dgm:t>
        <a:bodyPr/>
        <a:lstStyle/>
        <a:p>
          <a:endParaRPr lang="en-US"/>
        </a:p>
      </dgm:t>
    </dgm:pt>
    <dgm:pt modelId="{C44D35B8-1DF7-4D08-91A4-EEE96C303A32}" type="sibTrans" cxnId="{425E2A69-0AC7-4E44-9CD0-EED9DD4C53EA}">
      <dgm:prSet/>
      <dgm:spPr/>
      <dgm:t>
        <a:bodyPr/>
        <a:lstStyle/>
        <a:p>
          <a:endParaRPr lang="en-US"/>
        </a:p>
      </dgm:t>
    </dgm:pt>
    <dgm:pt modelId="{C8B61B70-C863-46E9-9198-63ACEC621C9D}">
      <dgm:prSet/>
      <dgm:spPr/>
      <dgm:t>
        <a:bodyPr/>
        <a:lstStyle/>
        <a:p>
          <a:r>
            <a:rPr lang="en-US" dirty="0"/>
            <a:t>Masking </a:t>
          </a:r>
        </a:p>
      </dgm:t>
    </dgm:pt>
    <dgm:pt modelId="{8AD7E377-5F1A-4C34-882A-6F6891846154}" type="parTrans" cxnId="{0A1BDBC0-039B-4CD6-910B-2205AE8156D6}">
      <dgm:prSet/>
      <dgm:spPr/>
      <dgm:t>
        <a:bodyPr/>
        <a:lstStyle/>
        <a:p>
          <a:endParaRPr lang="en-US"/>
        </a:p>
      </dgm:t>
    </dgm:pt>
    <dgm:pt modelId="{98D1F41A-BE8D-415B-8970-64BB2062E437}" type="sibTrans" cxnId="{0A1BDBC0-039B-4CD6-910B-2205AE8156D6}">
      <dgm:prSet/>
      <dgm:spPr/>
      <dgm:t>
        <a:bodyPr/>
        <a:lstStyle/>
        <a:p>
          <a:endParaRPr lang="en-US"/>
        </a:p>
      </dgm:t>
    </dgm:pt>
    <dgm:pt modelId="{DE2E4FD2-4B2B-44CC-B0D4-C97199614309}">
      <dgm:prSet/>
      <dgm:spPr/>
      <dgm:t>
        <a:bodyPr/>
        <a:lstStyle/>
        <a:p>
          <a:r>
            <a:rPr lang="en-US"/>
            <a:t>Wash hands/hand sanitizer</a:t>
          </a:r>
        </a:p>
      </dgm:t>
    </dgm:pt>
    <dgm:pt modelId="{AD618DA7-4F8A-49BA-8DAD-77C821088B2F}" type="parTrans" cxnId="{203C7A34-58CF-49B8-9C6A-F2996B7034B3}">
      <dgm:prSet/>
      <dgm:spPr/>
      <dgm:t>
        <a:bodyPr/>
        <a:lstStyle/>
        <a:p>
          <a:endParaRPr lang="en-US"/>
        </a:p>
      </dgm:t>
    </dgm:pt>
    <dgm:pt modelId="{E144FDD8-2185-4E63-8E67-312C9A39CDF7}" type="sibTrans" cxnId="{203C7A34-58CF-49B8-9C6A-F2996B7034B3}">
      <dgm:prSet/>
      <dgm:spPr/>
      <dgm:t>
        <a:bodyPr/>
        <a:lstStyle/>
        <a:p>
          <a:endParaRPr lang="en-US"/>
        </a:p>
      </dgm:t>
    </dgm:pt>
    <dgm:pt modelId="{793DC8A6-8017-4799-8712-09F62E2B25ED}">
      <dgm:prSet/>
      <dgm:spPr/>
      <dgm:t>
        <a:bodyPr/>
        <a:lstStyle/>
        <a:p>
          <a:r>
            <a:rPr lang="en-US" dirty="0"/>
            <a:t>Clean &amp; Disinfect</a:t>
          </a:r>
        </a:p>
      </dgm:t>
    </dgm:pt>
    <dgm:pt modelId="{ACBD1B30-11D2-4429-B64F-DCED9B76379E}" type="parTrans" cxnId="{5AE02A56-EF4E-464E-AD46-C16FFB84B02B}">
      <dgm:prSet/>
      <dgm:spPr/>
      <dgm:t>
        <a:bodyPr/>
        <a:lstStyle/>
        <a:p>
          <a:endParaRPr lang="en-US"/>
        </a:p>
      </dgm:t>
    </dgm:pt>
    <dgm:pt modelId="{A398BEB9-3640-4171-B6CB-8FB0C86740EB}" type="sibTrans" cxnId="{5AE02A56-EF4E-464E-AD46-C16FFB84B02B}">
      <dgm:prSet/>
      <dgm:spPr/>
      <dgm:t>
        <a:bodyPr/>
        <a:lstStyle/>
        <a:p>
          <a:endParaRPr lang="en-US"/>
        </a:p>
      </dgm:t>
    </dgm:pt>
    <dgm:pt modelId="{76098F5F-ADEF-450F-90EB-F1B6F8EF6FD1}">
      <dgm:prSet/>
      <dgm:spPr/>
      <dgm:t>
        <a:bodyPr/>
        <a:lstStyle/>
        <a:p>
          <a:r>
            <a:rPr lang="en-US" dirty="0"/>
            <a:t>Vaccination</a:t>
          </a:r>
        </a:p>
      </dgm:t>
    </dgm:pt>
    <dgm:pt modelId="{D7538812-A9B2-4F7A-9C57-532E000EB67E}" type="parTrans" cxnId="{9C38CA16-C553-4151-AF75-96A26BB802B8}">
      <dgm:prSet/>
      <dgm:spPr/>
      <dgm:t>
        <a:bodyPr/>
        <a:lstStyle/>
        <a:p>
          <a:endParaRPr lang="en-US"/>
        </a:p>
      </dgm:t>
    </dgm:pt>
    <dgm:pt modelId="{1596E36B-49B0-497B-9C85-CB9389B5D01B}" type="sibTrans" cxnId="{9C38CA16-C553-4151-AF75-96A26BB802B8}">
      <dgm:prSet/>
      <dgm:spPr/>
      <dgm:t>
        <a:bodyPr/>
        <a:lstStyle/>
        <a:p>
          <a:endParaRPr lang="en-US"/>
        </a:p>
      </dgm:t>
    </dgm:pt>
    <dgm:pt modelId="{C67B47DA-A248-46BC-A927-960ACE206E7D}">
      <dgm:prSet/>
      <dgm:spPr/>
      <dgm:t>
        <a:bodyPr/>
        <a:lstStyle/>
        <a:p>
          <a:r>
            <a:rPr lang="en-US" dirty="0"/>
            <a:t>Antiviral Medications</a:t>
          </a:r>
        </a:p>
      </dgm:t>
    </dgm:pt>
    <dgm:pt modelId="{0072351A-65D2-4E15-8D7F-13C6BB8EFE8F}" type="parTrans" cxnId="{86F71239-3C52-44B9-8F85-40BAA17443C5}">
      <dgm:prSet/>
      <dgm:spPr/>
      <dgm:t>
        <a:bodyPr/>
        <a:lstStyle/>
        <a:p>
          <a:endParaRPr lang="en-US"/>
        </a:p>
      </dgm:t>
    </dgm:pt>
    <dgm:pt modelId="{FD59E567-5C06-439F-A0DE-DD2B3F90DDE5}" type="sibTrans" cxnId="{86F71239-3C52-44B9-8F85-40BAA17443C5}">
      <dgm:prSet/>
      <dgm:spPr/>
      <dgm:t>
        <a:bodyPr/>
        <a:lstStyle/>
        <a:p>
          <a:endParaRPr lang="en-US"/>
        </a:p>
      </dgm:t>
    </dgm:pt>
    <dgm:pt modelId="{9FAECC68-EA80-490D-824A-E2D06B7D3A6D}" type="pres">
      <dgm:prSet presAssocID="{E4B80F57-2A5D-4EC3-A063-B0D7BA3C366B}" presName="diagram" presStyleCnt="0">
        <dgm:presLayoutVars>
          <dgm:dir/>
          <dgm:resizeHandles val="exact"/>
        </dgm:presLayoutVars>
      </dgm:prSet>
      <dgm:spPr/>
    </dgm:pt>
    <dgm:pt modelId="{65DCFD09-1082-48FA-B0F6-1929E25B8D00}" type="pres">
      <dgm:prSet presAssocID="{76098F5F-ADEF-450F-90EB-F1B6F8EF6FD1}" presName="node" presStyleLbl="node1" presStyleIdx="0" presStyleCnt="6">
        <dgm:presLayoutVars>
          <dgm:bulletEnabled val="1"/>
        </dgm:presLayoutVars>
      </dgm:prSet>
      <dgm:spPr/>
    </dgm:pt>
    <dgm:pt modelId="{DE98B0DD-F2B7-4B99-8FDB-0E1DF6A82C5C}" type="pres">
      <dgm:prSet presAssocID="{1596E36B-49B0-497B-9C85-CB9389B5D01B}" presName="sibTrans" presStyleCnt="0"/>
      <dgm:spPr/>
    </dgm:pt>
    <dgm:pt modelId="{D1C08200-77B9-4F28-A632-9CED6E8EE097}" type="pres">
      <dgm:prSet presAssocID="{19F31515-11E3-4E91-8409-320539BA38CB}" presName="node" presStyleLbl="node1" presStyleIdx="1" presStyleCnt="6">
        <dgm:presLayoutVars>
          <dgm:bulletEnabled val="1"/>
        </dgm:presLayoutVars>
      </dgm:prSet>
      <dgm:spPr/>
    </dgm:pt>
    <dgm:pt modelId="{91F7F699-CD7D-4355-987F-B01CF46A63E0}" type="pres">
      <dgm:prSet presAssocID="{C44D35B8-1DF7-4D08-91A4-EEE96C303A32}" presName="sibTrans" presStyleCnt="0"/>
      <dgm:spPr/>
    </dgm:pt>
    <dgm:pt modelId="{74719C0A-9709-40AF-8656-95A7C064F30C}" type="pres">
      <dgm:prSet presAssocID="{C8B61B70-C863-46E9-9198-63ACEC621C9D}" presName="node" presStyleLbl="node1" presStyleIdx="2" presStyleCnt="6">
        <dgm:presLayoutVars>
          <dgm:bulletEnabled val="1"/>
        </dgm:presLayoutVars>
      </dgm:prSet>
      <dgm:spPr/>
    </dgm:pt>
    <dgm:pt modelId="{103B8876-90F2-4F42-A7C6-0A5F853E869D}" type="pres">
      <dgm:prSet presAssocID="{98D1F41A-BE8D-415B-8970-64BB2062E437}" presName="sibTrans" presStyleCnt="0"/>
      <dgm:spPr/>
    </dgm:pt>
    <dgm:pt modelId="{27A010D7-4FAF-48CA-9C5E-EE50257D26C3}" type="pres">
      <dgm:prSet presAssocID="{DE2E4FD2-4B2B-44CC-B0D4-C97199614309}" presName="node" presStyleLbl="node1" presStyleIdx="3" presStyleCnt="6">
        <dgm:presLayoutVars>
          <dgm:bulletEnabled val="1"/>
        </dgm:presLayoutVars>
      </dgm:prSet>
      <dgm:spPr/>
    </dgm:pt>
    <dgm:pt modelId="{47CAD332-F151-43C6-AC3C-C7B4CFD7D206}" type="pres">
      <dgm:prSet presAssocID="{E144FDD8-2185-4E63-8E67-312C9A39CDF7}" presName="sibTrans" presStyleCnt="0"/>
      <dgm:spPr/>
    </dgm:pt>
    <dgm:pt modelId="{E109649E-FDFF-4BF6-8D68-ACCC6366DAA1}" type="pres">
      <dgm:prSet presAssocID="{793DC8A6-8017-4799-8712-09F62E2B25ED}" presName="node" presStyleLbl="node1" presStyleIdx="4" presStyleCnt="6">
        <dgm:presLayoutVars>
          <dgm:bulletEnabled val="1"/>
        </dgm:presLayoutVars>
      </dgm:prSet>
      <dgm:spPr/>
    </dgm:pt>
    <dgm:pt modelId="{F3CFD290-B07C-464D-BAD7-CA965ACEBA89}" type="pres">
      <dgm:prSet presAssocID="{A398BEB9-3640-4171-B6CB-8FB0C86740EB}" presName="sibTrans" presStyleCnt="0"/>
      <dgm:spPr/>
    </dgm:pt>
    <dgm:pt modelId="{33498A95-404C-496E-B674-759A13EA960E}" type="pres">
      <dgm:prSet presAssocID="{C67B47DA-A248-46BC-A927-960ACE206E7D}" presName="node" presStyleLbl="node1" presStyleIdx="5" presStyleCnt="6">
        <dgm:presLayoutVars>
          <dgm:bulletEnabled val="1"/>
        </dgm:presLayoutVars>
      </dgm:prSet>
      <dgm:spPr/>
    </dgm:pt>
  </dgm:ptLst>
  <dgm:cxnLst>
    <dgm:cxn modelId="{9C38CA16-C553-4151-AF75-96A26BB802B8}" srcId="{E4B80F57-2A5D-4EC3-A063-B0D7BA3C366B}" destId="{76098F5F-ADEF-450F-90EB-F1B6F8EF6FD1}" srcOrd="0" destOrd="0" parTransId="{D7538812-A9B2-4F7A-9C57-532E000EB67E}" sibTransId="{1596E36B-49B0-497B-9C85-CB9389B5D01B}"/>
    <dgm:cxn modelId="{203C7A34-58CF-49B8-9C6A-F2996B7034B3}" srcId="{E4B80F57-2A5D-4EC3-A063-B0D7BA3C366B}" destId="{DE2E4FD2-4B2B-44CC-B0D4-C97199614309}" srcOrd="3" destOrd="0" parTransId="{AD618DA7-4F8A-49BA-8DAD-77C821088B2F}" sibTransId="{E144FDD8-2185-4E63-8E67-312C9A39CDF7}"/>
    <dgm:cxn modelId="{86F71239-3C52-44B9-8F85-40BAA17443C5}" srcId="{E4B80F57-2A5D-4EC3-A063-B0D7BA3C366B}" destId="{C67B47DA-A248-46BC-A927-960ACE206E7D}" srcOrd="5" destOrd="0" parTransId="{0072351A-65D2-4E15-8D7F-13C6BB8EFE8F}" sibTransId="{FD59E567-5C06-439F-A0DE-DD2B3F90DDE5}"/>
    <dgm:cxn modelId="{7AFFA161-6E05-412E-A224-7351D03D6B93}" type="presOf" srcId="{DE2E4FD2-4B2B-44CC-B0D4-C97199614309}" destId="{27A010D7-4FAF-48CA-9C5E-EE50257D26C3}" srcOrd="0" destOrd="0" presId="urn:microsoft.com/office/officeart/2005/8/layout/default"/>
    <dgm:cxn modelId="{425E2A69-0AC7-4E44-9CD0-EED9DD4C53EA}" srcId="{E4B80F57-2A5D-4EC3-A063-B0D7BA3C366B}" destId="{19F31515-11E3-4E91-8409-320539BA38CB}" srcOrd="1" destOrd="0" parTransId="{64AE2EB1-47F7-45D4-981A-C4A6FE2CB2DB}" sibTransId="{C44D35B8-1DF7-4D08-91A4-EEE96C303A32}"/>
    <dgm:cxn modelId="{13F9E375-4E0C-4331-A53F-D7355D1EB3F3}" type="presOf" srcId="{793DC8A6-8017-4799-8712-09F62E2B25ED}" destId="{E109649E-FDFF-4BF6-8D68-ACCC6366DAA1}" srcOrd="0" destOrd="0" presId="urn:microsoft.com/office/officeart/2005/8/layout/default"/>
    <dgm:cxn modelId="{5AE02A56-EF4E-464E-AD46-C16FFB84B02B}" srcId="{E4B80F57-2A5D-4EC3-A063-B0D7BA3C366B}" destId="{793DC8A6-8017-4799-8712-09F62E2B25ED}" srcOrd="4" destOrd="0" parTransId="{ACBD1B30-11D2-4429-B64F-DCED9B76379E}" sibTransId="{A398BEB9-3640-4171-B6CB-8FB0C86740EB}"/>
    <dgm:cxn modelId="{3AD2E078-9750-438D-A753-AF1D1435274F}" type="presOf" srcId="{19F31515-11E3-4E91-8409-320539BA38CB}" destId="{D1C08200-77B9-4F28-A632-9CED6E8EE097}" srcOrd="0" destOrd="0" presId="urn:microsoft.com/office/officeart/2005/8/layout/default"/>
    <dgm:cxn modelId="{1EBBEE59-2532-4029-B0F9-27B14293103A}" type="presOf" srcId="{C8B61B70-C863-46E9-9198-63ACEC621C9D}" destId="{74719C0A-9709-40AF-8656-95A7C064F30C}" srcOrd="0" destOrd="0" presId="urn:microsoft.com/office/officeart/2005/8/layout/default"/>
    <dgm:cxn modelId="{C0148396-3485-4A32-923E-A88B2F7E5B92}" type="presOf" srcId="{E4B80F57-2A5D-4EC3-A063-B0D7BA3C366B}" destId="{9FAECC68-EA80-490D-824A-E2D06B7D3A6D}" srcOrd="0" destOrd="0" presId="urn:microsoft.com/office/officeart/2005/8/layout/default"/>
    <dgm:cxn modelId="{2ED524AE-B6DA-48FF-A978-FB4BFAF162EE}" type="presOf" srcId="{C67B47DA-A248-46BC-A927-960ACE206E7D}" destId="{33498A95-404C-496E-B674-759A13EA960E}" srcOrd="0" destOrd="0" presId="urn:microsoft.com/office/officeart/2005/8/layout/default"/>
    <dgm:cxn modelId="{B78E60C0-7691-4170-BEBB-0A0077108494}" type="presOf" srcId="{76098F5F-ADEF-450F-90EB-F1B6F8EF6FD1}" destId="{65DCFD09-1082-48FA-B0F6-1929E25B8D00}" srcOrd="0" destOrd="0" presId="urn:microsoft.com/office/officeart/2005/8/layout/default"/>
    <dgm:cxn modelId="{0A1BDBC0-039B-4CD6-910B-2205AE8156D6}" srcId="{E4B80F57-2A5D-4EC3-A063-B0D7BA3C366B}" destId="{C8B61B70-C863-46E9-9198-63ACEC621C9D}" srcOrd="2" destOrd="0" parTransId="{8AD7E377-5F1A-4C34-882A-6F6891846154}" sibTransId="{98D1F41A-BE8D-415B-8970-64BB2062E437}"/>
    <dgm:cxn modelId="{D961CC14-44B7-440A-9817-543D0A7C584E}" type="presParOf" srcId="{9FAECC68-EA80-490D-824A-E2D06B7D3A6D}" destId="{65DCFD09-1082-48FA-B0F6-1929E25B8D00}" srcOrd="0" destOrd="0" presId="urn:microsoft.com/office/officeart/2005/8/layout/default"/>
    <dgm:cxn modelId="{907A2ACC-4BEE-4EDC-B99D-E717782B87B1}" type="presParOf" srcId="{9FAECC68-EA80-490D-824A-E2D06B7D3A6D}" destId="{DE98B0DD-F2B7-4B99-8FDB-0E1DF6A82C5C}" srcOrd="1" destOrd="0" presId="urn:microsoft.com/office/officeart/2005/8/layout/default"/>
    <dgm:cxn modelId="{09F75EB3-89BE-4F32-B967-F046F75ADE2F}" type="presParOf" srcId="{9FAECC68-EA80-490D-824A-E2D06B7D3A6D}" destId="{D1C08200-77B9-4F28-A632-9CED6E8EE097}" srcOrd="2" destOrd="0" presId="urn:microsoft.com/office/officeart/2005/8/layout/default"/>
    <dgm:cxn modelId="{B53ECE96-81C4-4333-888F-DFEC2D272BC6}" type="presParOf" srcId="{9FAECC68-EA80-490D-824A-E2D06B7D3A6D}" destId="{91F7F699-CD7D-4355-987F-B01CF46A63E0}" srcOrd="3" destOrd="0" presId="urn:microsoft.com/office/officeart/2005/8/layout/default"/>
    <dgm:cxn modelId="{109E0902-4935-468C-A40E-FE3CFBEE8570}" type="presParOf" srcId="{9FAECC68-EA80-490D-824A-E2D06B7D3A6D}" destId="{74719C0A-9709-40AF-8656-95A7C064F30C}" srcOrd="4" destOrd="0" presId="urn:microsoft.com/office/officeart/2005/8/layout/default"/>
    <dgm:cxn modelId="{34480F8A-4A6B-4352-A316-C614DA856B38}" type="presParOf" srcId="{9FAECC68-EA80-490D-824A-E2D06B7D3A6D}" destId="{103B8876-90F2-4F42-A7C6-0A5F853E869D}" srcOrd="5" destOrd="0" presId="urn:microsoft.com/office/officeart/2005/8/layout/default"/>
    <dgm:cxn modelId="{E76B5999-8370-428E-BE2B-408FFF162F93}" type="presParOf" srcId="{9FAECC68-EA80-490D-824A-E2D06B7D3A6D}" destId="{27A010D7-4FAF-48CA-9C5E-EE50257D26C3}" srcOrd="6" destOrd="0" presId="urn:microsoft.com/office/officeart/2005/8/layout/default"/>
    <dgm:cxn modelId="{C81E3F74-637A-4F11-83B4-6CD8CC2D804B}" type="presParOf" srcId="{9FAECC68-EA80-490D-824A-E2D06B7D3A6D}" destId="{47CAD332-F151-43C6-AC3C-C7B4CFD7D206}" srcOrd="7" destOrd="0" presId="urn:microsoft.com/office/officeart/2005/8/layout/default"/>
    <dgm:cxn modelId="{17849699-E08B-4E19-97E5-070D677C83EA}" type="presParOf" srcId="{9FAECC68-EA80-490D-824A-E2D06B7D3A6D}" destId="{E109649E-FDFF-4BF6-8D68-ACCC6366DAA1}" srcOrd="8" destOrd="0" presId="urn:microsoft.com/office/officeart/2005/8/layout/default"/>
    <dgm:cxn modelId="{4FCC53D0-0C64-42E3-8A94-D4C5B97D5A48}" type="presParOf" srcId="{9FAECC68-EA80-490D-824A-E2D06B7D3A6D}" destId="{F3CFD290-B07C-464D-BAD7-CA965ACEBA89}" srcOrd="9" destOrd="0" presId="urn:microsoft.com/office/officeart/2005/8/layout/default"/>
    <dgm:cxn modelId="{19448259-DF0D-4AF7-B37B-2CC7A9716BCA}" type="presParOf" srcId="{9FAECC68-EA80-490D-824A-E2D06B7D3A6D}" destId="{33498A95-404C-496E-B674-759A13EA960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448A49-6E6D-46BB-A5B2-0E6D71A6CDB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547E541-E2C9-4E57-9C65-76CC47B70B3F}">
      <dgm:prSet/>
      <dgm:spPr/>
      <dgm:t>
        <a:bodyPr/>
        <a:lstStyle/>
        <a:p>
          <a:r>
            <a:rPr lang="en-US" i="0" dirty="0"/>
            <a:t>Paxlovid (ritonavir-boosted nirmatrelvir) and </a:t>
          </a:r>
          <a:r>
            <a:rPr lang="en-US" i="0" dirty="0" err="1"/>
            <a:t>Veklury</a:t>
          </a:r>
          <a:r>
            <a:rPr lang="en-US" i="0" dirty="0"/>
            <a:t> (remdesivir) </a:t>
          </a:r>
          <a:endParaRPr lang="en-US" dirty="0"/>
        </a:p>
      </dgm:t>
    </dgm:pt>
    <dgm:pt modelId="{55D5E2C1-88BA-4C9C-B6A5-F5278A9CD684}" type="parTrans" cxnId="{503A2B3E-2A87-4A94-AB60-B8FB8980CADA}">
      <dgm:prSet/>
      <dgm:spPr/>
      <dgm:t>
        <a:bodyPr/>
        <a:lstStyle/>
        <a:p>
          <a:endParaRPr lang="en-US"/>
        </a:p>
      </dgm:t>
    </dgm:pt>
    <dgm:pt modelId="{BDC0C765-F1F2-4E77-9C40-A0840B2FAAD6}" type="sibTrans" cxnId="{503A2B3E-2A87-4A94-AB60-B8FB8980CADA}">
      <dgm:prSet/>
      <dgm:spPr/>
      <dgm:t>
        <a:bodyPr/>
        <a:lstStyle/>
        <a:p>
          <a:endParaRPr lang="en-US"/>
        </a:p>
      </dgm:t>
    </dgm:pt>
    <dgm:pt modelId="{537012DA-D3CB-4447-93EA-F5B2D201796E}">
      <dgm:prSet/>
      <dgm:spPr/>
      <dgm:t>
        <a:bodyPr/>
        <a:lstStyle/>
        <a:p>
          <a:r>
            <a:rPr lang="en-US" b="0" i="0" dirty="0"/>
            <a:t>Consider if:</a:t>
          </a:r>
          <a:endParaRPr lang="en-US" dirty="0"/>
        </a:p>
      </dgm:t>
    </dgm:pt>
    <dgm:pt modelId="{6C75DEDE-5959-4233-B233-83E687EC1F1A}" type="parTrans" cxnId="{96EA2A91-5F93-457F-8542-F64B298CD6C2}">
      <dgm:prSet/>
      <dgm:spPr/>
      <dgm:t>
        <a:bodyPr/>
        <a:lstStyle/>
        <a:p>
          <a:endParaRPr lang="en-US"/>
        </a:p>
      </dgm:t>
    </dgm:pt>
    <dgm:pt modelId="{F832318B-EC23-443E-8D18-021AFC72A821}" type="sibTrans" cxnId="{96EA2A91-5F93-457F-8542-F64B298CD6C2}">
      <dgm:prSet/>
      <dgm:spPr/>
      <dgm:t>
        <a:bodyPr/>
        <a:lstStyle/>
        <a:p>
          <a:endParaRPr lang="en-US"/>
        </a:p>
      </dgm:t>
    </dgm:pt>
    <dgm:pt modelId="{585B633F-B69E-46D7-830D-924E4BCA3C62}">
      <dgm:prSet custT="1"/>
      <dgm:spPr/>
      <dgm:t>
        <a:bodyPr/>
        <a:lstStyle/>
        <a:p>
          <a:r>
            <a:rPr lang="en-US" sz="1800" b="0" i="0" dirty="0"/>
            <a:t>Test positive for SARS-CoV-2 (with PCR or antigen test, including at-home tests)</a:t>
          </a:r>
          <a:endParaRPr lang="en-US" sz="1800" dirty="0"/>
        </a:p>
      </dgm:t>
    </dgm:pt>
    <dgm:pt modelId="{6A8B5348-108D-418F-A095-9564D34B7C9E}" type="parTrans" cxnId="{107EA552-B117-466D-9892-E76BA2BDB6CE}">
      <dgm:prSet/>
      <dgm:spPr/>
      <dgm:t>
        <a:bodyPr/>
        <a:lstStyle/>
        <a:p>
          <a:endParaRPr lang="en-US"/>
        </a:p>
      </dgm:t>
    </dgm:pt>
    <dgm:pt modelId="{5E4AEAF9-9A37-4722-B3BA-3412719DA72D}" type="sibTrans" cxnId="{107EA552-B117-466D-9892-E76BA2BDB6CE}">
      <dgm:prSet/>
      <dgm:spPr/>
      <dgm:t>
        <a:bodyPr/>
        <a:lstStyle/>
        <a:p>
          <a:endParaRPr lang="en-US"/>
        </a:p>
      </dgm:t>
    </dgm:pt>
    <dgm:pt modelId="{EAE744C9-D884-4EFC-A2DB-CA64AF8B8518}">
      <dgm:prSet custT="1"/>
      <dgm:spPr/>
      <dgm:t>
        <a:bodyPr/>
        <a:lstStyle/>
        <a:p>
          <a:r>
            <a:rPr lang="en-US" sz="1800" b="0" i="0" dirty="0"/>
            <a:t>Have symptoms consistent with </a:t>
          </a:r>
          <a:r>
            <a:rPr lang="en-US" sz="1800" b="0" i="0" u="sng" dirty="0">
              <a:hlinkClick xmlns:r="http://schemas.openxmlformats.org/officeDocument/2006/relationships" r:id="rId1"/>
            </a:rPr>
            <a:t>mild-to-moderate COVID-19</a:t>
          </a:r>
          <a:r>
            <a:rPr lang="en-US" sz="1800" b="0" i="0" dirty="0"/>
            <a:t>. </a:t>
          </a:r>
          <a:endParaRPr lang="en-US" sz="1800" dirty="0"/>
        </a:p>
      </dgm:t>
    </dgm:pt>
    <dgm:pt modelId="{14E6FA53-806C-43E9-BA87-32C4AC46FE71}" type="parTrans" cxnId="{DB464DC1-F3F8-4100-9D25-EA3BC78991D4}">
      <dgm:prSet/>
      <dgm:spPr/>
      <dgm:t>
        <a:bodyPr/>
        <a:lstStyle/>
        <a:p>
          <a:endParaRPr lang="en-US"/>
        </a:p>
      </dgm:t>
    </dgm:pt>
    <dgm:pt modelId="{DD115D6F-B101-4ACE-BB2F-AEE5EB0C1090}" type="sibTrans" cxnId="{DB464DC1-F3F8-4100-9D25-EA3BC78991D4}">
      <dgm:prSet/>
      <dgm:spPr/>
      <dgm:t>
        <a:bodyPr/>
        <a:lstStyle/>
        <a:p>
          <a:endParaRPr lang="en-US"/>
        </a:p>
      </dgm:t>
    </dgm:pt>
    <dgm:pt modelId="{B1C890E9-92A3-40F4-BF02-6B1C1AB59249}">
      <dgm:prSet custT="1"/>
      <dgm:spPr/>
      <dgm:t>
        <a:bodyPr/>
        <a:lstStyle/>
        <a:p>
          <a:r>
            <a:rPr lang="en-US" sz="1800" b="0" i="0" dirty="0"/>
            <a:t>Are within 5 days of symptom onset for Paxlovid or 7 days of symptom onset for </a:t>
          </a:r>
          <a:r>
            <a:rPr lang="en-US" sz="1800" b="0" i="0" dirty="0" err="1"/>
            <a:t>Veklury</a:t>
          </a:r>
          <a:endParaRPr lang="en-US" sz="1800" dirty="0"/>
        </a:p>
      </dgm:t>
    </dgm:pt>
    <dgm:pt modelId="{A3142843-C38E-4609-9B69-511287CC9DB1}" type="parTrans" cxnId="{611D39B1-1748-4102-8D9F-98F49B83A8F4}">
      <dgm:prSet/>
      <dgm:spPr/>
      <dgm:t>
        <a:bodyPr/>
        <a:lstStyle/>
        <a:p>
          <a:endParaRPr lang="en-US"/>
        </a:p>
      </dgm:t>
    </dgm:pt>
    <dgm:pt modelId="{94CAAB66-4013-40FB-AEE5-EB266227E699}" type="sibTrans" cxnId="{611D39B1-1748-4102-8D9F-98F49B83A8F4}">
      <dgm:prSet/>
      <dgm:spPr/>
      <dgm:t>
        <a:bodyPr/>
        <a:lstStyle/>
        <a:p>
          <a:endParaRPr lang="en-US"/>
        </a:p>
      </dgm:t>
    </dgm:pt>
    <dgm:pt modelId="{39A30E2B-EE72-464C-8FB8-605C0C4A148A}">
      <dgm:prSet custT="1"/>
      <dgm:spPr/>
      <dgm:t>
        <a:bodyPr/>
        <a:lstStyle/>
        <a:p>
          <a:r>
            <a:rPr lang="en-US" sz="1800" b="0" i="0" dirty="0"/>
            <a:t>Have </a:t>
          </a:r>
          <a:r>
            <a:rPr lang="en-US" sz="1600" b="0" i="0" dirty="0"/>
            <a:t>one</a:t>
          </a:r>
          <a:r>
            <a:rPr lang="en-US" sz="1800" b="0" i="0" dirty="0"/>
            <a:t> or more </a:t>
          </a:r>
          <a:r>
            <a:rPr lang="en-US" sz="1800" b="0" i="0" u="sng" dirty="0">
              <a:hlinkClick xmlns:r="http://schemas.openxmlformats.org/officeDocument/2006/relationships" r:id="rId2"/>
            </a:rPr>
            <a:t>risk factors for severe COVID-19</a:t>
          </a:r>
          <a:endParaRPr lang="en-US" sz="1800" dirty="0"/>
        </a:p>
      </dgm:t>
    </dgm:pt>
    <dgm:pt modelId="{384B4B71-A86A-488F-9F1D-75E840903406}" type="parTrans" cxnId="{79B36C1E-CE40-48EB-8AF7-D518E14FA07B}">
      <dgm:prSet/>
      <dgm:spPr/>
      <dgm:t>
        <a:bodyPr/>
        <a:lstStyle/>
        <a:p>
          <a:endParaRPr lang="en-US"/>
        </a:p>
      </dgm:t>
    </dgm:pt>
    <dgm:pt modelId="{6EECBCED-2E08-4FFE-95E4-F945B9D50E95}" type="sibTrans" cxnId="{79B36C1E-CE40-48EB-8AF7-D518E14FA07B}">
      <dgm:prSet/>
      <dgm:spPr/>
      <dgm:t>
        <a:bodyPr/>
        <a:lstStyle/>
        <a:p>
          <a:endParaRPr lang="en-US"/>
        </a:p>
      </dgm:t>
    </dgm:pt>
    <dgm:pt modelId="{AAC517C0-1AD4-4AEE-9DAA-277AE38A8E23}" type="pres">
      <dgm:prSet presAssocID="{7E448A49-6E6D-46BB-A5B2-0E6D71A6CDB3}" presName="Name0" presStyleCnt="0">
        <dgm:presLayoutVars>
          <dgm:dir/>
          <dgm:animLvl val="lvl"/>
          <dgm:resizeHandles val="exact"/>
        </dgm:presLayoutVars>
      </dgm:prSet>
      <dgm:spPr/>
    </dgm:pt>
    <dgm:pt modelId="{D8E2430B-FA0D-4F8D-B7D2-674157247E6D}" type="pres">
      <dgm:prSet presAssocID="{537012DA-D3CB-4447-93EA-F5B2D201796E}" presName="boxAndChildren" presStyleCnt="0"/>
      <dgm:spPr/>
    </dgm:pt>
    <dgm:pt modelId="{FBFCB12A-ABE3-4F3C-B751-2FCE23131006}" type="pres">
      <dgm:prSet presAssocID="{537012DA-D3CB-4447-93EA-F5B2D201796E}" presName="parentTextBox" presStyleLbl="node1" presStyleIdx="0" presStyleCnt="2"/>
      <dgm:spPr/>
    </dgm:pt>
    <dgm:pt modelId="{204A5C6F-3CC5-40AE-AA45-1FCA08280384}" type="pres">
      <dgm:prSet presAssocID="{537012DA-D3CB-4447-93EA-F5B2D201796E}" presName="entireBox" presStyleLbl="node1" presStyleIdx="0" presStyleCnt="2" custScaleY="162400"/>
      <dgm:spPr/>
    </dgm:pt>
    <dgm:pt modelId="{A3C37427-F627-48F3-B18F-39E96AA79ED4}" type="pres">
      <dgm:prSet presAssocID="{537012DA-D3CB-4447-93EA-F5B2D201796E}" presName="descendantBox" presStyleCnt="0"/>
      <dgm:spPr/>
    </dgm:pt>
    <dgm:pt modelId="{C4B9B7FB-CDFD-41BB-9EB0-E8EE6E46C281}" type="pres">
      <dgm:prSet presAssocID="{585B633F-B69E-46D7-830D-924E4BCA3C62}" presName="childTextBox" presStyleLbl="fgAccFollowNode1" presStyleIdx="0" presStyleCnt="4" custScaleX="86846" custScaleY="197711" custLinFactNeighborX="-514">
        <dgm:presLayoutVars>
          <dgm:bulletEnabled val="1"/>
        </dgm:presLayoutVars>
      </dgm:prSet>
      <dgm:spPr/>
    </dgm:pt>
    <dgm:pt modelId="{2DADA753-3FCC-4B26-A6FF-E4365AD0E884}" type="pres">
      <dgm:prSet presAssocID="{EAE744C9-D884-4EFC-A2DB-CA64AF8B8518}" presName="childTextBox" presStyleLbl="fgAccFollowNode1" presStyleIdx="1" presStyleCnt="4" custScaleX="102784" custScaleY="197711">
        <dgm:presLayoutVars>
          <dgm:bulletEnabled val="1"/>
        </dgm:presLayoutVars>
      </dgm:prSet>
      <dgm:spPr/>
    </dgm:pt>
    <dgm:pt modelId="{772F1E8A-C8F1-4419-9286-9A946D6087EA}" type="pres">
      <dgm:prSet presAssocID="{B1C890E9-92A3-40F4-BF02-6B1C1AB59249}" presName="childTextBox" presStyleLbl="fgAccFollowNode1" presStyleIdx="2" presStyleCnt="4" custScaleX="105986" custScaleY="199598">
        <dgm:presLayoutVars>
          <dgm:bulletEnabled val="1"/>
        </dgm:presLayoutVars>
      </dgm:prSet>
      <dgm:spPr/>
    </dgm:pt>
    <dgm:pt modelId="{F8495A17-282C-471A-8107-3A02ED0BDF44}" type="pres">
      <dgm:prSet presAssocID="{39A30E2B-EE72-464C-8FB8-605C0C4A148A}" presName="childTextBox" presStyleLbl="fgAccFollowNode1" presStyleIdx="3" presStyleCnt="4" custScaleX="99657" custScaleY="200981" custLinFactNeighborX="-1118">
        <dgm:presLayoutVars>
          <dgm:bulletEnabled val="1"/>
        </dgm:presLayoutVars>
      </dgm:prSet>
      <dgm:spPr/>
    </dgm:pt>
    <dgm:pt modelId="{51A2F069-BBA1-4CFA-981E-262FACF0D9DE}" type="pres">
      <dgm:prSet presAssocID="{BDC0C765-F1F2-4E77-9C40-A0840B2FAAD6}" presName="sp" presStyleCnt="0"/>
      <dgm:spPr/>
    </dgm:pt>
    <dgm:pt modelId="{3081EC9B-6709-44A7-AC8C-34680CBB0BF7}" type="pres">
      <dgm:prSet presAssocID="{3547E541-E2C9-4E57-9C65-76CC47B70B3F}" presName="arrowAndChildren" presStyleCnt="0"/>
      <dgm:spPr/>
    </dgm:pt>
    <dgm:pt modelId="{0427EF42-47E1-42CA-A9FA-6CFC55B95C60}" type="pres">
      <dgm:prSet presAssocID="{3547E541-E2C9-4E57-9C65-76CC47B70B3F}" presName="parentTextArrow" presStyleLbl="node1" presStyleIdx="1" presStyleCnt="2" custScaleY="68040"/>
      <dgm:spPr/>
    </dgm:pt>
  </dgm:ptLst>
  <dgm:cxnLst>
    <dgm:cxn modelId="{CEB4FE09-D421-4BCC-94C7-5D62134F5414}" type="presOf" srcId="{39A30E2B-EE72-464C-8FB8-605C0C4A148A}" destId="{F8495A17-282C-471A-8107-3A02ED0BDF44}" srcOrd="0" destOrd="0" presId="urn:microsoft.com/office/officeart/2005/8/layout/process4"/>
    <dgm:cxn modelId="{79B36C1E-CE40-48EB-8AF7-D518E14FA07B}" srcId="{537012DA-D3CB-4447-93EA-F5B2D201796E}" destId="{39A30E2B-EE72-464C-8FB8-605C0C4A148A}" srcOrd="3" destOrd="0" parTransId="{384B4B71-A86A-488F-9F1D-75E840903406}" sibTransId="{6EECBCED-2E08-4FFE-95E4-F945B9D50E95}"/>
    <dgm:cxn modelId="{7FA86535-5245-4DF5-BF82-D4D707E559AC}" type="presOf" srcId="{B1C890E9-92A3-40F4-BF02-6B1C1AB59249}" destId="{772F1E8A-C8F1-4419-9286-9A946D6087EA}" srcOrd="0" destOrd="0" presId="urn:microsoft.com/office/officeart/2005/8/layout/process4"/>
    <dgm:cxn modelId="{503A2B3E-2A87-4A94-AB60-B8FB8980CADA}" srcId="{7E448A49-6E6D-46BB-A5B2-0E6D71A6CDB3}" destId="{3547E541-E2C9-4E57-9C65-76CC47B70B3F}" srcOrd="0" destOrd="0" parTransId="{55D5E2C1-88BA-4C9C-B6A5-F5278A9CD684}" sibTransId="{BDC0C765-F1F2-4E77-9C40-A0840B2FAAD6}"/>
    <dgm:cxn modelId="{895C4B5D-1031-4D6B-A1FE-8F6D1DE1F821}" type="presOf" srcId="{EAE744C9-D884-4EFC-A2DB-CA64AF8B8518}" destId="{2DADA753-3FCC-4B26-A6FF-E4365AD0E884}" srcOrd="0" destOrd="0" presId="urn:microsoft.com/office/officeart/2005/8/layout/process4"/>
    <dgm:cxn modelId="{107EA552-B117-466D-9892-E76BA2BDB6CE}" srcId="{537012DA-D3CB-4447-93EA-F5B2D201796E}" destId="{585B633F-B69E-46D7-830D-924E4BCA3C62}" srcOrd="0" destOrd="0" parTransId="{6A8B5348-108D-418F-A095-9564D34B7C9E}" sibTransId="{5E4AEAF9-9A37-4722-B3BA-3412719DA72D}"/>
    <dgm:cxn modelId="{96EA2A91-5F93-457F-8542-F64B298CD6C2}" srcId="{7E448A49-6E6D-46BB-A5B2-0E6D71A6CDB3}" destId="{537012DA-D3CB-4447-93EA-F5B2D201796E}" srcOrd="1" destOrd="0" parTransId="{6C75DEDE-5959-4233-B233-83E687EC1F1A}" sibTransId="{F832318B-EC23-443E-8D18-021AFC72A821}"/>
    <dgm:cxn modelId="{8D73459A-1756-44DF-9993-E7F999358B23}" type="presOf" srcId="{537012DA-D3CB-4447-93EA-F5B2D201796E}" destId="{FBFCB12A-ABE3-4F3C-B751-2FCE23131006}" srcOrd="0" destOrd="0" presId="urn:microsoft.com/office/officeart/2005/8/layout/process4"/>
    <dgm:cxn modelId="{E8E30EA8-3197-40A7-8E95-A2EDA3CCBE78}" type="presOf" srcId="{7E448A49-6E6D-46BB-A5B2-0E6D71A6CDB3}" destId="{AAC517C0-1AD4-4AEE-9DAA-277AE38A8E23}" srcOrd="0" destOrd="0" presId="urn:microsoft.com/office/officeart/2005/8/layout/process4"/>
    <dgm:cxn modelId="{611D39B1-1748-4102-8D9F-98F49B83A8F4}" srcId="{537012DA-D3CB-4447-93EA-F5B2D201796E}" destId="{B1C890E9-92A3-40F4-BF02-6B1C1AB59249}" srcOrd="2" destOrd="0" parTransId="{A3142843-C38E-4609-9B69-511287CC9DB1}" sibTransId="{94CAAB66-4013-40FB-AEE5-EB266227E699}"/>
    <dgm:cxn modelId="{86DADFBD-E00F-4690-ACCB-B15582E99044}" type="presOf" srcId="{537012DA-D3CB-4447-93EA-F5B2D201796E}" destId="{204A5C6F-3CC5-40AE-AA45-1FCA08280384}" srcOrd="1" destOrd="0" presId="urn:microsoft.com/office/officeart/2005/8/layout/process4"/>
    <dgm:cxn modelId="{DB464DC1-F3F8-4100-9D25-EA3BC78991D4}" srcId="{537012DA-D3CB-4447-93EA-F5B2D201796E}" destId="{EAE744C9-D884-4EFC-A2DB-CA64AF8B8518}" srcOrd="1" destOrd="0" parTransId="{14E6FA53-806C-43E9-BA87-32C4AC46FE71}" sibTransId="{DD115D6F-B101-4ACE-BB2F-AEE5EB0C1090}"/>
    <dgm:cxn modelId="{96794EE1-9855-4F2A-AC2B-D43C4C6E5FA8}" type="presOf" srcId="{3547E541-E2C9-4E57-9C65-76CC47B70B3F}" destId="{0427EF42-47E1-42CA-A9FA-6CFC55B95C60}" srcOrd="0" destOrd="0" presId="urn:microsoft.com/office/officeart/2005/8/layout/process4"/>
    <dgm:cxn modelId="{AA8242F3-4B1B-4CA6-893F-4A1084035999}" type="presOf" srcId="{585B633F-B69E-46D7-830D-924E4BCA3C62}" destId="{C4B9B7FB-CDFD-41BB-9EB0-E8EE6E46C281}" srcOrd="0" destOrd="0" presId="urn:microsoft.com/office/officeart/2005/8/layout/process4"/>
    <dgm:cxn modelId="{C6481889-E051-46BC-9338-446DCA9A7A72}" type="presParOf" srcId="{AAC517C0-1AD4-4AEE-9DAA-277AE38A8E23}" destId="{D8E2430B-FA0D-4F8D-B7D2-674157247E6D}" srcOrd="0" destOrd="0" presId="urn:microsoft.com/office/officeart/2005/8/layout/process4"/>
    <dgm:cxn modelId="{7A64F462-AEAF-4019-9F11-8FC4F9EED914}" type="presParOf" srcId="{D8E2430B-FA0D-4F8D-B7D2-674157247E6D}" destId="{FBFCB12A-ABE3-4F3C-B751-2FCE23131006}" srcOrd="0" destOrd="0" presId="urn:microsoft.com/office/officeart/2005/8/layout/process4"/>
    <dgm:cxn modelId="{C3E0F66A-09CA-4A2E-AA2A-07BDFA5D6647}" type="presParOf" srcId="{D8E2430B-FA0D-4F8D-B7D2-674157247E6D}" destId="{204A5C6F-3CC5-40AE-AA45-1FCA08280384}" srcOrd="1" destOrd="0" presId="urn:microsoft.com/office/officeart/2005/8/layout/process4"/>
    <dgm:cxn modelId="{C18C25A1-EF37-4084-86FE-82E7FCF74714}" type="presParOf" srcId="{D8E2430B-FA0D-4F8D-B7D2-674157247E6D}" destId="{A3C37427-F627-48F3-B18F-39E96AA79ED4}" srcOrd="2" destOrd="0" presId="urn:microsoft.com/office/officeart/2005/8/layout/process4"/>
    <dgm:cxn modelId="{AE4A04C5-23D0-45D1-B479-24B913B7B322}" type="presParOf" srcId="{A3C37427-F627-48F3-B18F-39E96AA79ED4}" destId="{C4B9B7FB-CDFD-41BB-9EB0-E8EE6E46C281}" srcOrd="0" destOrd="0" presId="urn:microsoft.com/office/officeart/2005/8/layout/process4"/>
    <dgm:cxn modelId="{7E64AACD-E9C6-44C4-952F-F5A31C726796}" type="presParOf" srcId="{A3C37427-F627-48F3-B18F-39E96AA79ED4}" destId="{2DADA753-3FCC-4B26-A6FF-E4365AD0E884}" srcOrd="1" destOrd="0" presId="urn:microsoft.com/office/officeart/2005/8/layout/process4"/>
    <dgm:cxn modelId="{76343E4C-B305-462D-8C74-D4B7AAEDA54B}" type="presParOf" srcId="{A3C37427-F627-48F3-B18F-39E96AA79ED4}" destId="{772F1E8A-C8F1-4419-9286-9A946D6087EA}" srcOrd="2" destOrd="0" presId="urn:microsoft.com/office/officeart/2005/8/layout/process4"/>
    <dgm:cxn modelId="{CC0A64FB-8AE8-435D-BAE8-F785F8078BA6}" type="presParOf" srcId="{A3C37427-F627-48F3-B18F-39E96AA79ED4}" destId="{F8495A17-282C-471A-8107-3A02ED0BDF44}" srcOrd="3" destOrd="0" presId="urn:microsoft.com/office/officeart/2005/8/layout/process4"/>
    <dgm:cxn modelId="{92A493F9-5890-43B1-A4F6-4FACAB175E03}" type="presParOf" srcId="{AAC517C0-1AD4-4AEE-9DAA-277AE38A8E23}" destId="{51A2F069-BBA1-4CFA-981E-262FACF0D9DE}" srcOrd="1" destOrd="0" presId="urn:microsoft.com/office/officeart/2005/8/layout/process4"/>
    <dgm:cxn modelId="{A75E8747-49BD-4301-9568-EF3E4F08C962}" type="presParOf" srcId="{AAC517C0-1AD4-4AEE-9DAA-277AE38A8E23}" destId="{3081EC9B-6709-44A7-AC8C-34680CBB0BF7}" srcOrd="2" destOrd="0" presId="urn:microsoft.com/office/officeart/2005/8/layout/process4"/>
    <dgm:cxn modelId="{7D25F988-71B5-46FC-B8CC-3ECA536F91E4}" type="presParOf" srcId="{3081EC9B-6709-44A7-AC8C-34680CBB0BF7}" destId="{0427EF42-47E1-42CA-A9FA-6CFC55B95C6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C97B5B-8892-49C3-BC25-CE7DD4DE1E8A}"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C2348FEB-52F3-4CCD-B825-F188349EDDE3}">
      <dgm:prSet/>
      <dgm:spPr/>
      <dgm:t>
        <a:bodyPr/>
        <a:lstStyle/>
        <a:p>
          <a:r>
            <a:rPr lang="en-US" b="0" i="0" u="sng" dirty="0"/>
            <a:t>Age over 50 years,</a:t>
          </a:r>
          <a:r>
            <a:rPr lang="en-US" b="0" i="0" dirty="0"/>
            <a:t> with risk increasing substantially at age ≥ 65 years</a:t>
          </a:r>
          <a:endParaRPr lang="en-US" dirty="0"/>
        </a:p>
      </dgm:t>
    </dgm:pt>
    <dgm:pt modelId="{2E813BC3-78F4-4D2F-B5F9-13A9A2A0C787}" type="parTrans" cxnId="{F7FF5FCC-82D9-4DA7-AE0D-8518B8A36AC6}">
      <dgm:prSet/>
      <dgm:spPr/>
      <dgm:t>
        <a:bodyPr/>
        <a:lstStyle/>
        <a:p>
          <a:endParaRPr lang="en-US"/>
        </a:p>
      </dgm:t>
    </dgm:pt>
    <dgm:pt modelId="{D9DEA81E-6D6F-4765-BE19-4592BA9C4CDF}" type="sibTrans" cxnId="{F7FF5FCC-82D9-4DA7-AE0D-8518B8A36AC6}">
      <dgm:prSet/>
      <dgm:spPr/>
      <dgm:t>
        <a:bodyPr/>
        <a:lstStyle/>
        <a:p>
          <a:endParaRPr lang="en-US"/>
        </a:p>
      </dgm:t>
    </dgm:pt>
    <dgm:pt modelId="{0E6CA265-37E5-4EB4-BCB9-E2B65DA5BBCA}">
      <dgm:prSet/>
      <dgm:spPr/>
      <dgm:t>
        <a:bodyPr/>
        <a:lstStyle/>
        <a:p>
          <a:r>
            <a:rPr lang="en-US" b="0" i="0" u="sng" dirty="0"/>
            <a:t>Being unvaccinated </a:t>
          </a:r>
          <a:r>
            <a:rPr lang="en-US" b="0" i="0" dirty="0"/>
            <a:t>or not being up to date on </a:t>
          </a:r>
          <a:r>
            <a:rPr lang="en-US" b="0" i="0" u="sng" dirty="0"/>
            <a:t>COVID-19 vaccinations</a:t>
          </a:r>
          <a:endParaRPr lang="en-US" dirty="0"/>
        </a:p>
      </dgm:t>
    </dgm:pt>
    <dgm:pt modelId="{E0FD1607-546D-44B8-B89C-342F5935245F}" type="parTrans" cxnId="{9917327F-6755-4B3C-A2CF-88F83FF0448C}">
      <dgm:prSet/>
      <dgm:spPr/>
      <dgm:t>
        <a:bodyPr/>
        <a:lstStyle/>
        <a:p>
          <a:endParaRPr lang="en-US"/>
        </a:p>
      </dgm:t>
    </dgm:pt>
    <dgm:pt modelId="{52785A8A-05C4-4E74-B906-F91A95623DE2}" type="sibTrans" cxnId="{9917327F-6755-4B3C-A2CF-88F83FF0448C}">
      <dgm:prSet/>
      <dgm:spPr/>
      <dgm:t>
        <a:bodyPr/>
        <a:lstStyle/>
        <a:p>
          <a:endParaRPr lang="en-US"/>
        </a:p>
      </dgm:t>
    </dgm:pt>
    <dgm:pt modelId="{F22F85C9-E4EE-42E8-B8A4-1524B46FCCE8}">
      <dgm:prSet/>
      <dgm:spPr/>
      <dgm:t>
        <a:bodyPr/>
        <a:lstStyle/>
        <a:p>
          <a:r>
            <a:rPr lang="en-US" b="0" i="0" u="sng" dirty="0"/>
            <a:t>Specific medical conditions and behaviors</a:t>
          </a:r>
          <a:endParaRPr lang="en-US" dirty="0"/>
        </a:p>
      </dgm:t>
    </dgm:pt>
    <dgm:pt modelId="{F663C033-6506-46C1-93B3-2C8DF02FF95B}" type="parTrans" cxnId="{CEE15FF0-CC62-4E85-9724-2F35CEAFEEB5}">
      <dgm:prSet/>
      <dgm:spPr/>
      <dgm:t>
        <a:bodyPr/>
        <a:lstStyle/>
        <a:p>
          <a:endParaRPr lang="en-US"/>
        </a:p>
      </dgm:t>
    </dgm:pt>
    <dgm:pt modelId="{FF7296E6-3025-4286-8FD7-86A9BA920D79}" type="sibTrans" cxnId="{CEE15FF0-CC62-4E85-9724-2F35CEAFEEB5}">
      <dgm:prSet/>
      <dgm:spPr/>
      <dgm:t>
        <a:bodyPr/>
        <a:lstStyle/>
        <a:p>
          <a:endParaRPr lang="en-US"/>
        </a:p>
      </dgm:t>
    </dgm:pt>
    <dgm:pt modelId="{AE8668DB-52D5-4539-870A-C6EC0A6F5387}" type="pres">
      <dgm:prSet presAssocID="{FBC97B5B-8892-49C3-BC25-CE7DD4DE1E8A}" presName="hierChild1" presStyleCnt="0">
        <dgm:presLayoutVars>
          <dgm:chPref val="1"/>
          <dgm:dir/>
          <dgm:animOne val="branch"/>
          <dgm:animLvl val="lvl"/>
          <dgm:resizeHandles/>
        </dgm:presLayoutVars>
      </dgm:prSet>
      <dgm:spPr/>
    </dgm:pt>
    <dgm:pt modelId="{EF5F6FB8-B68E-4F25-9052-3B16381B2227}" type="pres">
      <dgm:prSet presAssocID="{C2348FEB-52F3-4CCD-B825-F188349EDDE3}" presName="hierRoot1" presStyleCnt="0"/>
      <dgm:spPr/>
    </dgm:pt>
    <dgm:pt modelId="{D99FCDD8-7091-4DE9-A2A7-6A0F71791EE1}" type="pres">
      <dgm:prSet presAssocID="{C2348FEB-52F3-4CCD-B825-F188349EDDE3}" presName="composite" presStyleCnt="0"/>
      <dgm:spPr/>
    </dgm:pt>
    <dgm:pt modelId="{06CF6202-6302-4AC9-8130-71B5F27BC765}" type="pres">
      <dgm:prSet presAssocID="{C2348FEB-52F3-4CCD-B825-F188349EDDE3}" presName="background" presStyleLbl="node0" presStyleIdx="0" presStyleCnt="3"/>
      <dgm:spPr/>
    </dgm:pt>
    <dgm:pt modelId="{C855AB7D-BE77-4B6B-A928-3522C304F247}" type="pres">
      <dgm:prSet presAssocID="{C2348FEB-52F3-4CCD-B825-F188349EDDE3}" presName="text" presStyleLbl="fgAcc0" presStyleIdx="0" presStyleCnt="3">
        <dgm:presLayoutVars>
          <dgm:chPref val="3"/>
        </dgm:presLayoutVars>
      </dgm:prSet>
      <dgm:spPr/>
    </dgm:pt>
    <dgm:pt modelId="{964239AE-E8E7-455F-87B3-CAF15D3E9FA7}" type="pres">
      <dgm:prSet presAssocID="{C2348FEB-52F3-4CCD-B825-F188349EDDE3}" presName="hierChild2" presStyleCnt="0"/>
      <dgm:spPr/>
    </dgm:pt>
    <dgm:pt modelId="{3E083737-D9D3-45C0-BAC2-018400F66198}" type="pres">
      <dgm:prSet presAssocID="{0E6CA265-37E5-4EB4-BCB9-E2B65DA5BBCA}" presName="hierRoot1" presStyleCnt="0"/>
      <dgm:spPr/>
    </dgm:pt>
    <dgm:pt modelId="{D32D3FE6-52FA-4830-946B-52BE4575107F}" type="pres">
      <dgm:prSet presAssocID="{0E6CA265-37E5-4EB4-BCB9-E2B65DA5BBCA}" presName="composite" presStyleCnt="0"/>
      <dgm:spPr/>
    </dgm:pt>
    <dgm:pt modelId="{74A8B59F-87F0-4FF8-8F33-89C5559DB910}" type="pres">
      <dgm:prSet presAssocID="{0E6CA265-37E5-4EB4-BCB9-E2B65DA5BBCA}" presName="background" presStyleLbl="node0" presStyleIdx="1" presStyleCnt="3"/>
      <dgm:spPr/>
    </dgm:pt>
    <dgm:pt modelId="{5A345F24-2BB7-4A32-945C-2B302A4E3856}" type="pres">
      <dgm:prSet presAssocID="{0E6CA265-37E5-4EB4-BCB9-E2B65DA5BBCA}" presName="text" presStyleLbl="fgAcc0" presStyleIdx="1" presStyleCnt="3">
        <dgm:presLayoutVars>
          <dgm:chPref val="3"/>
        </dgm:presLayoutVars>
      </dgm:prSet>
      <dgm:spPr/>
    </dgm:pt>
    <dgm:pt modelId="{03AD3BB5-421E-4259-B538-6C5E1B1942CE}" type="pres">
      <dgm:prSet presAssocID="{0E6CA265-37E5-4EB4-BCB9-E2B65DA5BBCA}" presName="hierChild2" presStyleCnt="0"/>
      <dgm:spPr/>
    </dgm:pt>
    <dgm:pt modelId="{E43F5F67-37CD-4D46-9B9A-1687D3525528}" type="pres">
      <dgm:prSet presAssocID="{F22F85C9-E4EE-42E8-B8A4-1524B46FCCE8}" presName="hierRoot1" presStyleCnt="0"/>
      <dgm:spPr/>
    </dgm:pt>
    <dgm:pt modelId="{9A8087DF-05B3-4DD4-8931-FA8AA81BFD01}" type="pres">
      <dgm:prSet presAssocID="{F22F85C9-E4EE-42E8-B8A4-1524B46FCCE8}" presName="composite" presStyleCnt="0"/>
      <dgm:spPr/>
    </dgm:pt>
    <dgm:pt modelId="{A1790F3D-09E4-4772-A26C-57F423CFBAE3}" type="pres">
      <dgm:prSet presAssocID="{F22F85C9-E4EE-42E8-B8A4-1524B46FCCE8}" presName="background" presStyleLbl="node0" presStyleIdx="2" presStyleCnt="3"/>
      <dgm:spPr/>
    </dgm:pt>
    <dgm:pt modelId="{CBBC8F01-457D-44C4-A8F3-0D05FB70B63C}" type="pres">
      <dgm:prSet presAssocID="{F22F85C9-E4EE-42E8-B8A4-1524B46FCCE8}" presName="text" presStyleLbl="fgAcc0" presStyleIdx="2" presStyleCnt="3">
        <dgm:presLayoutVars>
          <dgm:chPref val="3"/>
        </dgm:presLayoutVars>
      </dgm:prSet>
      <dgm:spPr/>
    </dgm:pt>
    <dgm:pt modelId="{8A423B30-F88D-4E2E-BB34-DDDAAFDE49E1}" type="pres">
      <dgm:prSet presAssocID="{F22F85C9-E4EE-42E8-B8A4-1524B46FCCE8}" presName="hierChild2" presStyleCnt="0"/>
      <dgm:spPr/>
    </dgm:pt>
  </dgm:ptLst>
  <dgm:cxnLst>
    <dgm:cxn modelId="{A1B2060E-F7A6-42BB-BCAA-35E616B232BE}" type="presOf" srcId="{FBC97B5B-8892-49C3-BC25-CE7DD4DE1E8A}" destId="{AE8668DB-52D5-4539-870A-C6EC0A6F5387}" srcOrd="0" destOrd="0" presId="urn:microsoft.com/office/officeart/2005/8/layout/hierarchy1"/>
    <dgm:cxn modelId="{B3CA453A-4AD0-40E4-B5D1-0417E9533117}" type="presOf" srcId="{C2348FEB-52F3-4CCD-B825-F188349EDDE3}" destId="{C855AB7D-BE77-4B6B-A928-3522C304F247}" srcOrd="0" destOrd="0" presId="urn:microsoft.com/office/officeart/2005/8/layout/hierarchy1"/>
    <dgm:cxn modelId="{9917327F-6755-4B3C-A2CF-88F83FF0448C}" srcId="{FBC97B5B-8892-49C3-BC25-CE7DD4DE1E8A}" destId="{0E6CA265-37E5-4EB4-BCB9-E2B65DA5BBCA}" srcOrd="1" destOrd="0" parTransId="{E0FD1607-546D-44B8-B89C-342F5935245F}" sibTransId="{52785A8A-05C4-4E74-B906-F91A95623DE2}"/>
    <dgm:cxn modelId="{858BFBBD-DE5A-46A0-8537-AF81FACE6417}" type="presOf" srcId="{F22F85C9-E4EE-42E8-B8A4-1524B46FCCE8}" destId="{CBBC8F01-457D-44C4-A8F3-0D05FB70B63C}" srcOrd="0" destOrd="0" presId="urn:microsoft.com/office/officeart/2005/8/layout/hierarchy1"/>
    <dgm:cxn modelId="{130351C2-9182-401B-8D3C-F9A711854784}" type="presOf" srcId="{0E6CA265-37E5-4EB4-BCB9-E2B65DA5BBCA}" destId="{5A345F24-2BB7-4A32-945C-2B302A4E3856}" srcOrd="0" destOrd="0" presId="urn:microsoft.com/office/officeart/2005/8/layout/hierarchy1"/>
    <dgm:cxn modelId="{F7FF5FCC-82D9-4DA7-AE0D-8518B8A36AC6}" srcId="{FBC97B5B-8892-49C3-BC25-CE7DD4DE1E8A}" destId="{C2348FEB-52F3-4CCD-B825-F188349EDDE3}" srcOrd="0" destOrd="0" parTransId="{2E813BC3-78F4-4D2F-B5F9-13A9A2A0C787}" sibTransId="{D9DEA81E-6D6F-4765-BE19-4592BA9C4CDF}"/>
    <dgm:cxn modelId="{CEE15FF0-CC62-4E85-9724-2F35CEAFEEB5}" srcId="{FBC97B5B-8892-49C3-BC25-CE7DD4DE1E8A}" destId="{F22F85C9-E4EE-42E8-B8A4-1524B46FCCE8}" srcOrd="2" destOrd="0" parTransId="{F663C033-6506-46C1-93B3-2C8DF02FF95B}" sibTransId="{FF7296E6-3025-4286-8FD7-86A9BA920D79}"/>
    <dgm:cxn modelId="{F26F0900-CE61-4681-8D14-3AC18610A3FD}" type="presParOf" srcId="{AE8668DB-52D5-4539-870A-C6EC0A6F5387}" destId="{EF5F6FB8-B68E-4F25-9052-3B16381B2227}" srcOrd="0" destOrd="0" presId="urn:microsoft.com/office/officeart/2005/8/layout/hierarchy1"/>
    <dgm:cxn modelId="{8AE017A4-6FF6-4583-B519-A6DA46953835}" type="presParOf" srcId="{EF5F6FB8-B68E-4F25-9052-3B16381B2227}" destId="{D99FCDD8-7091-4DE9-A2A7-6A0F71791EE1}" srcOrd="0" destOrd="0" presId="urn:microsoft.com/office/officeart/2005/8/layout/hierarchy1"/>
    <dgm:cxn modelId="{47020E51-75BF-46FE-A384-2A60669A8734}" type="presParOf" srcId="{D99FCDD8-7091-4DE9-A2A7-6A0F71791EE1}" destId="{06CF6202-6302-4AC9-8130-71B5F27BC765}" srcOrd="0" destOrd="0" presId="urn:microsoft.com/office/officeart/2005/8/layout/hierarchy1"/>
    <dgm:cxn modelId="{99041F20-0287-44C4-9D1A-C17546E5B5E8}" type="presParOf" srcId="{D99FCDD8-7091-4DE9-A2A7-6A0F71791EE1}" destId="{C855AB7D-BE77-4B6B-A928-3522C304F247}" srcOrd="1" destOrd="0" presId="urn:microsoft.com/office/officeart/2005/8/layout/hierarchy1"/>
    <dgm:cxn modelId="{586125D2-7DFF-48EF-8620-19D9FC729F3B}" type="presParOf" srcId="{EF5F6FB8-B68E-4F25-9052-3B16381B2227}" destId="{964239AE-E8E7-455F-87B3-CAF15D3E9FA7}" srcOrd="1" destOrd="0" presId="urn:microsoft.com/office/officeart/2005/8/layout/hierarchy1"/>
    <dgm:cxn modelId="{9C422281-79D8-4434-AE07-E816EC34AFAC}" type="presParOf" srcId="{AE8668DB-52D5-4539-870A-C6EC0A6F5387}" destId="{3E083737-D9D3-45C0-BAC2-018400F66198}" srcOrd="1" destOrd="0" presId="urn:microsoft.com/office/officeart/2005/8/layout/hierarchy1"/>
    <dgm:cxn modelId="{19ECAC49-CDFE-4DFB-AB9B-5277BFACE915}" type="presParOf" srcId="{3E083737-D9D3-45C0-BAC2-018400F66198}" destId="{D32D3FE6-52FA-4830-946B-52BE4575107F}" srcOrd="0" destOrd="0" presId="urn:microsoft.com/office/officeart/2005/8/layout/hierarchy1"/>
    <dgm:cxn modelId="{25270665-BAE5-41B1-9F0D-DE325C748B79}" type="presParOf" srcId="{D32D3FE6-52FA-4830-946B-52BE4575107F}" destId="{74A8B59F-87F0-4FF8-8F33-89C5559DB910}" srcOrd="0" destOrd="0" presId="urn:microsoft.com/office/officeart/2005/8/layout/hierarchy1"/>
    <dgm:cxn modelId="{D949714B-33A8-4CBA-87A6-0DF5EAA3482F}" type="presParOf" srcId="{D32D3FE6-52FA-4830-946B-52BE4575107F}" destId="{5A345F24-2BB7-4A32-945C-2B302A4E3856}" srcOrd="1" destOrd="0" presId="urn:microsoft.com/office/officeart/2005/8/layout/hierarchy1"/>
    <dgm:cxn modelId="{3F239418-196C-4D7B-BDEA-AB56632F168C}" type="presParOf" srcId="{3E083737-D9D3-45C0-BAC2-018400F66198}" destId="{03AD3BB5-421E-4259-B538-6C5E1B1942CE}" srcOrd="1" destOrd="0" presId="urn:microsoft.com/office/officeart/2005/8/layout/hierarchy1"/>
    <dgm:cxn modelId="{2C9226DE-ABF4-4BB9-BDAE-1A57F8922612}" type="presParOf" srcId="{AE8668DB-52D5-4539-870A-C6EC0A6F5387}" destId="{E43F5F67-37CD-4D46-9B9A-1687D3525528}" srcOrd="2" destOrd="0" presId="urn:microsoft.com/office/officeart/2005/8/layout/hierarchy1"/>
    <dgm:cxn modelId="{B20BDBD5-D5DA-40C5-831D-8C2CE1425893}" type="presParOf" srcId="{E43F5F67-37CD-4D46-9B9A-1687D3525528}" destId="{9A8087DF-05B3-4DD4-8931-FA8AA81BFD01}" srcOrd="0" destOrd="0" presId="urn:microsoft.com/office/officeart/2005/8/layout/hierarchy1"/>
    <dgm:cxn modelId="{8E75BD79-6D1D-4E6B-826F-577CF9792AC7}" type="presParOf" srcId="{9A8087DF-05B3-4DD4-8931-FA8AA81BFD01}" destId="{A1790F3D-09E4-4772-A26C-57F423CFBAE3}" srcOrd="0" destOrd="0" presId="urn:microsoft.com/office/officeart/2005/8/layout/hierarchy1"/>
    <dgm:cxn modelId="{FF3A1F81-BD2D-4757-8105-F499F0521377}" type="presParOf" srcId="{9A8087DF-05B3-4DD4-8931-FA8AA81BFD01}" destId="{CBBC8F01-457D-44C4-A8F3-0D05FB70B63C}" srcOrd="1" destOrd="0" presId="urn:microsoft.com/office/officeart/2005/8/layout/hierarchy1"/>
    <dgm:cxn modelId="{092D22E4-6755-4F97-A9D7-7B04306A54AC}" type="presParOf" srcId="{E43F5F67-37CD-4D46-9B9A-1687D3525528}" destId="{8A423B30-F88D-4E2E-BB34-DDDAAFDE49E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A2EC0F-9ED5-443A-BBFC-02DE06F2E81E}" type="doc">
      <dgm:prSet loTypeId="urn:microsoft.com/office/officeart/2016/7/layout/HorizontalActionList" loCatId="List" qsTypeId="urn:microsoft.com/office/officeart/2005/8/quickstyle/simple1" qsCatId="simple" csTypeId="urn:microsoft.com/office/officeart/2005/8/colors/colorful2" csCatId="colorful"/>
      <dgm:spPr/>
      <dgm:t>
        <a:bodyPr/>
        <a:lstStyle/>
        <a:p>
          <a:endParaRPr lang="en-US"/>
        </a:p>
      </dgm:t>
    </dgm:pt>
    <dgm:pt modelId="{23C6C39C-C07F-4555-B079-24E2EC93013B}">
      <dgm:prSet/>
      <dgm:spPr/>
      <dgm:t>
        <a:bodyPr/>
        <a:lstStyle/>
        <a:p>
          <a:r>
            <a:rPr lang="en-US"/>
            <a:t>Describe</a:t>
          </a:r>
        </a:p>
      </dgm:t>
    </dgm:pt>
    <dgm:pt modelId="{E38EFEB8-610E-4D92-A226-F7535910B9E2}" type="parTrans" cxnId="{3DC746F6-BD1C-410F-8243-13BC13659B51}">
      <dgm:prSet/>
      <dgm:spPr/>
      <dgm:t>
        <a:bodyPr/>
        <a:lstStyle/>
        <a:p>
          <a:endParaRPr lang="en-US"/>
        </a:p>
      </dgm:t>
    </dgm:pt>
    <dgm:pt modelId="{59E3AB9B-B352-4E37-98C3-215602648130}" type="sibTrans" cxnId="{3DC746F6-BD1C-410F-8243-13BC13659B51}">
      <dgm:prSet/>
      <dgm:spPr/>
      <dgm:t>
        <a:bodyPr/>
        <a:lstStyle/>
        <a:p>
          <a:endParaRPr lang="en-US"/>
        </a:p>
      </dgm:t>
    </dgm:pt>
    <dgm:pt modelId="{746D178C-B0E5-47C3-9DE5-A1F5756AC637}">
      <dgm:prSet/>
      <dgm:spPr/>
      <dgm:t>
        <a:bodyPr/>
        <a:lstStyle/>
        <a:p>
          <a:r>
            <a:rPr lang="en-US"/>
            <a:t>Describe current COVID-19 trends</a:t>
          </a:r>
        </a:p>
      </dgm:t>
    </dgm:pt>
    <dgm:pt modelId="{F442118A-E0C4-4D7C-9346-68D40BBF7339}" type="parTrans" cxnId="{607D0076-E338-4196-8296-059B6FE1CA6C}">
      <dgm:prSet/>
      <dgm:spPr/>
      <dgm:t>
        <a:bodyPr/>
        <a:lstStyle/>
        <a:p>
          <a:endParaRPr lang="en-US"/>
        </a:p>
      </dgm:t>
    </dgm:pt>
    <dgm:pt modelId="{01E3A671-41E3-4539-8975-BDE29C5803A7}" type="sibTrans" cxnId="{607D0076-E338-4196-8296-059B6FE1CA6C}">
      <dgm:prSet/>
      <dgm:spPr/>
      <dgm:t>
        <a:bodyPr/>
        <a:lstStyle/>
        <a:p>
          <a:endParaRPr lang="en-US"/>
        </a:p>
      </dgm:t>
    </dgm:pt>
    <dgm:pt modelId="{A65ACD57-FDC6-4E98-AF34-527F70B3D980}">
      <dgm:prSet/>
      <dgm:spPr/>
      <dgm:t>
        <a:bodyPr/>
        <a:lstStyle/>
        <a:p>
          <a:r>
            <a:rPr lang="en-US"/>
            <a:t>Implement</a:t>
          </a:r>
        </a:p>
      </dgm:t>
    </dgm:pt>
    <dgm:pt modelId="{D248E9FF-AE6F-4CC7-B3D0-9679608D501A}" type="parTrans" cxnId="{C5796049-5F88-4258-A963-2A0E311B1538}">
      <dgm:prSet/>
      <dgm:spPr/>
      <dgm:t>
        <a:bodyPr/>
        <a:lstStyle/>
        <a:p>
          <a:endParaRPr lang="en-US"/>
        </a:p>
      </dgm:t>
    </dgm:pt>
    <dgm:pt modelId="{5A325E34-C657-49D3-A891-4B0F5B8F5F6D}" type="sibTrans" cxnId="{C5796049-5F88-4258-A963-2A0E311B1538}">
      <dgm:prSet/>
      <dgm:spPr/>
      <dgm:t>
        <a:bodyPr/>
        <a:lstStyle/>
        <a:p>
          <a:endParaRPr lang="en-US"/>
        </a:p>
      </dgm:t>
    </dgm:pt>
    <dgm:pt modelId="{454023CD-8CB9-4912-A502-4E511A4FFBBC}">
      <dgm:prSet/>
      <dgm:spPr/>
      <dgm:t>
        <a:bodyPr/>
        <a:lstStyle/>
        <a:p>
          <a:r>
            <a:rPr lang="en-US"/>
            <a:t>Implement mitigation measures to reduce risk of COVID-19 on center</a:t>
          </a:r>
        </a:p>
      </dgm:t>
    </dgm:pt>
    <dgm:pt modelId="{06F5D047-9549-4256-BB91-D805265C8F62}" type="parTrans" cxnId="{00E92CDB-2A17-404D-8324-07FF0A8ADAA1}">
      <dgm:prSet/>
      <dgm:spPr/>
      <dgm:t>
        <a:bodyPr/>
        <a:lstStyle/>
        <a:p>
          <a:endParaRPr lang="en-US"/>
        </a:p>
      </dgm:t>
    </dgm:pt>
    <dgm:pt modelId="{71DD77A4-8F69-46FA-AEC5-8E5D5ACCC5AE}" type="sibTrans" cxnId="{00E92CDB-2A17-404D-8324-07FF0A8ADAA1}">
      <dgm:prSet/>
      <dgm:spPr/>
      <dgm:t>
        <a:bodyPr/>
        <a:lstStyle/>
        <a:p>
          <a:endParaRPr lang="en-US"/>
        </a:p>
      </dgm:t>
    </dgm:pt>
    <dgm:pt modelId="{F9B09FF8-7AF7-4739-B07E-5663DBD1B18A}">
      <dgm:prSet/>
      <dgm:spPr/>
      <dgm:t>
        <a:bodyPr/>
        <a:lstStyle/>
        <a:p>
          <a:r>
            <a:rPr lang="en-US"/>
            <a:t>Develop</a:t>
          </a:r>
        </a:p>
      </dgm:t>
    </dgm:pt>
    <dgm:pt modelId="{CF6B0DB6-7146-41E7-88D5-DC6E7D9F72CF}" type="parTrans" cxnId="{CF5F0D2E-E0D3-4D83-B1CA-55A12DCB82CB}">
      <dgm:prSet/>
      <dgm:spPr/>
      <dgm:t>
        <a:bodyPr/>
        <a:lstStyle/>
        <a:p>
          <a:endParaRPr lang="en-US"/>
        </a:p>
      </dgm:t>
    </dgm:pt>
    <dgm:pt modelId="{0FF7B193-99BE-4321-935B-36C493FE6134}" type="sibTrans" cxnId="{CF5F0D2E-E0D3-4D83-B1CA-55A12DCB82CB}">
      <dgm:prSet/>
      <dgm:spPr/>
      <dgm:t>
        <a:bodyPr/>
        <a:lstStyle/>
        <a:p>
          <a:endParaRPr lang="en-US"/>
        </a:p>
      </dgm:t>
    </dgm:pt>
    <dgm:pt modelId="{0EB6E55A-8220-48F2-9E16-D74E0C00F2CD}">
      <dgm:prSet/>
      <dgm:spPr/>
      <dgm:t>
        <a:bodyPr/>
        <a:lstStyle/>
        <a:p>
          <a:r>
            <a:rPr lang="en-US"/>
            <a:t>Develop plans for COVID-19 vaccination in fall</a:t>
          </a:r>
        </a:p>
      </dgm:t>
    </dgm:pt>
    <dgm:pt modelId="{BB00A069-22B2-4A7E-BF28-E282B0C15DF5}" type="parTrans" cxnId="{AFD166B0-D708-4D5D-BD4C-6304C9F06C44}">
      <dgm:prSet/>
      <dgm:spPr/>
      <dgm:t>
        <a:bodyPr/>
        <a:lstStyle/>
        <a:p>
          <a:endParaRPr lang="en-US"/>
        </a:p>
      </dgm:t>
    </dgm:pt>
    <dgm:pt modelId="{AC3DEFA8-6367-4BA9-997C-3F11A3C16FEA}" type="sibTrans" cxnId="{AFD166B0-D708-4D5D-BD4C-6304C9F06C44}">
      <dgm:prSet/>
      <dgm:spPr/>
      <dgm:t>
        <a:bodyPr/>
        <a:lstStyle/>
        <a:p>
          <a:endParaRPr lang="en-US"/>
        </a:p>
      </dgm:t>
    </dgm:pt>
    <dgm:pt modelId="{BA049317-5D5E-4272-9187-AF4D86D1500E}" type="pres">
      <dgm:prSet presAssocID="{44A2EC0F-9ED5-443A-BBFC-02DE06F2E81E}" presName="Name0" presStyleCnt="0">
        <dgm:presLayoutVars>
          <dgm:dir/>
          <dgm:animLvl val="lvl"/>
          <dgm:resizeHandles val="exact"/>
        </dgm:presLayoutVars>
      </dgm:prSet>
      <dgm:spPr/>
    </dgm:pt>
    <dgm:pt modelId="{D9B4D524-CD8D-4582-8DA4-DDC4B804FE86}" type="pres">
      <dgm:prSet presAssocID="{23C6C39C-C07F-4555-B079-24E2EC93013B}" presName="composite" presStyleCnt="0"/>
      <dgm:spPr/>
    </dgm:pt>
    <dgm:pt modelId="{EECCF7A2-A30A-4156-8CCC-2BE766253FA8}" type="pres">
      <dgm:prSet presAssocID="{23C6C39C-C07F-4555-B079-24E2EC93013B}" presName="parTx" presStyleLbl="alignNode1" presStyleIdx="0" presStyleCnt="3">
        <dgm:presLayoutVars>
          <dgm:chMax val="0"/>
          <dgm:chPref val="0"/>
        </dgm:presLayoutVars>
      </dgm:prSet>
      <dgm:spPr/>
    </dgm:pt>
    <dgm:pt modelId="{9902EBAE-EC62-4505-97D3-FB4302523B7B}" type="pres">
      <dgm:prSet presAssocID="{23C6C39C-C07F-4555-B079-24E2EC93013B}" presName="desTx" presStyleLbl="alignAccFollowNode1" presStyleIdx="0" presStyleCnt="3">
        <dgm:presLayoutVars/>
      </dgm:prSet>
      <dgm:spPr/>
    </dgm:pt>
    <dgm:pt modelId="{FE25ACB9-BF40-4482-9ACF-D66F93046B6B}" type="pres">
      <dgm:prSet presAssocID="{59E3AB9B-B352-4E37-98C3-215602648130}" presName="space" presStyleCnt="0"/>
      <dgm:spPr/>
    </dgm:pt>
    <dgm:pt modelId="{CED1420D-2733-4DD2-A58D-DF4A7E156BD5}" type="pres">
      <dgm:prSet presAssocID="{A65ACD57-FDC6-4E98-AF34-527F70B3D980}" presName="composite" presStyleCnt="0"/>
      <dgm:spPr/>
    </dgm:pt>
    <dgm:pt modelId="{48E56E4F-518D-43F9-9C3B-559E4C7C645D}" type="pres">
      <dgm:prSet presAssocID="{A65ACD57-FDC6-4E98-AF34-527F70B3D980}" presName="parTx" presStyleLbl="alignNode1" presStyleIdx="1" presStyleCnt="3">
        <dgm:presLayoutVars>
          <dgm:chMax val="0"/>
          <dgm:chPref val="0"/>
        </dgm:presLayoutVars>
      </dgm:prSet>
      <dgm:spPr/>
    </dgm:pt>
    <dgm:pt modelId="{2F39D2AC-C6C6-454F-BA80-F824698082BD}" type="pres">
      <dgm:prSet presAssocID="{A65ACD57-FDC6-4E98-AF34-527F70B3D980}" presName="desTx" presStyleLbl="alignAccFollowNode1" presStyleIdx="1" presStyleCnt="3">
        <dgm:presLayoutVars/>
      </dgm:prSet>
      <dgm:spPr/>
    </dgm:pt>
    <dgm:pt modelId="{02326B87-5D3A-4386-A0EC-C9CB50D695AD}" type="pres">
      <dgm:prSet presAssocID="{5A325E34-C657-49D3-A891-4B0F5B8F5F6D}" presName="space" presStyleCnt="0"/>
      <dgm:spPr/>
    </dgm:pt>
    <dgm:pt modelId="{553764B5-2880-4BBF-A301-870C98CDF89A}" type="pres">
      <dgm:prSet presAssocID="{F9B09FF8-7AF7-4739-B07E-5663DBD1B18A}" presName="composite" presStyleCnt="0"/>
      <dgm:spPr/>
    </dgm:pt>
    <dgm:pt modelId="{66BCD6DE-BAFE-416A-A49B-075FB80AD55D}" type="pres">
      <dgm:prSet presAssocID="{F9B09FF8-7AF7-4739-B07E-5663DBD1B18A}" presName="parTx" presStyleLbl="alignNode1" presStyleIdx="2" presStyleCnt="3">
        <dgm:presLayoutVars>
          <dgm:chMax val="0"/>
          <dgm:chPref val="0"/>
        </dgm:presLayoutVars>
      </dgm:prSet>
      <dgm:spPr/>
    </dgm:pt>
    <dgm:pt modelId="{743A57F1-998E-44FD-BEE4-093CC1C6AE1D}" type="pres">
      <dgm:prSet presAssocID="{F9B09FF8-7AF7-4739-B07E-5663DBD1B18A}" presName="desTx" presStyleLbl="alignAccFollowNode1" presStyleIdx="2" presStyleCnt="3">
        <dgm:presLayoutVars/>
      </dgm:prSet>
      <dgm:spPr/>
    </dgm:pt>
  </dgm:ptLst>
  <dgm:cxnLst>
    <dgm:cxn modelId="{598A7910-0386-4B5F-B539-DE052EF7489C}" type="presOf" srcId="{454023CD-8CB9-4912-A502-4E511A4FFBBC}" destId="{2F39D2AC-C6C6-454F-BA80-F824698082BD}" srcOrd="0" destOrd="0" presId="urn:microsoft.com/office/officeart/2016/7/layout/HorizontalActionList"/>
    <dgm:cxn modelId="{CF5F0D2E-E0D3-4D83-B1CA-55A12DCB82CB}" srcId="{44A2EC0F-9ED5-443A-BBFC-02DE06F2E81E}" destId="{F9B09FF8-7AF7-4739-B07E-5663DBD1B18A}" srcOrd="2" destOrd="0" parTransId="{CF6B0DB6-7146-41E7-88D5-DC6E7D9F72CF}" sibTransId="{0FF7B193-99BE-4321-935B-36C493FE6134}"/>
    <dgm:cxn modelId="{C5796049-5F88-4258-A963-2A0E311B1538}" srcId="{44A2EC0F-9ED5-443A-BBFC-02DE06F2E81E}" destId="{A65ACD57-FDC6-4E98-AF34-527F70B3D980}" srcOrd="1" destOrd="0" parTransId="{D248E9FF-AE6F-4CC7-B3D0-9679608D501A}" sibTransId="{5A325E34-C657-49D3-A891-4B0F5B8F5F6D}"/>
    <dgm:cxn modelId="{607D0076-E338-4196-8296-059B6FE1CA6C}" srcId="{23C6C39C-C07F-4555-B079-24E2EC93013B}" destId="{746D178C-B0E5-47C3-9DE5-A1F5756AC637}" srcOrd="0" destOrd="0" parTransId="{F442118A-E0C4-4D7C-9346-68D40BBF7339}" sibTransId="{01E3A671-41E3-4539-8975-BDE29C5803A7}"/>
    <dgm:cxn modelId="{37382057-AFDE-4D52-91A8-5CC255355E82}" type="presOf" srcId="{746D178C-B0E5-47C3-9DE5-A1F5756AC637}" destId="{9902EBAE-EC62-4505-97D3-FB4302523B7B}" srcOrd="0" destOrd="0" presId="urn:microsoft.com/office/officeart/2016/7/layout/HorizontalActionList"/>
    <dgm:cxn modelId="{B02611AB-A30A-4A21-94D8-FFD8AD5225C9}" type="presOf" srcId="{F9B09FF8-7AF7-4739-B07E-5663DBD1B18A}" destId="{66BCD6DE-BAFE-416A-A49B-075FB80AD55D}" srcOrd="0" destOrd="0" presId="urn:microsoft.com/office/officeart/2016/7/layout/HorizontalActionList"/>
    <dgm:cxn modelId="{AFD166B0-D708-4D5D-BD4C-6304C9F06C44}" srcId="{F9B09FF8-7AF7-4739-B07E-5663DBD1B18A}" destId="{0EB6E55A-8220-48F2-9E16-D74E0C00F2CD}" srcOrd="0" destOrd="0" parTransId="{BB00A069-22B2-4A7E-BF28-E282B0C15DF5}" sibTransId="{AC3DEFA8-6367-4BA9-997C-3F11A3C16FEA}"/>
    <dgm:cxn modelId="{1C3EB4B1-3010-435F-9F95-DB5ACDE6DC59}" type="presOf" srcId="{0EB6E55A-8220-48F2-9E16-D74E0C00F2CD}" destId="{743A57F1-998E-44FD-BEE4-093CC1C6AE1D}" srcOrd="0" destOrd="0" presId="urn:microsoft.com/office/officeart/2016/7/layout/HorizontalActionList"/>
    <dgm:cxn modelId="{D3CAA2C4-3932-4BB2-BEAC-FBF14B32E254}" type="presOf" srcId="{23C6C39C-C07F-4555-B079-24E2EC93013B}" destId="{EECCF7A2-A30A-4156-8CCC-2BE766253FA8}" srcOrd="0" destOrd="0" presId="urn:microsoft.com/office/officeart/2016/7/layout/HorizontalActionList"/>
    <dgm:cxn modelId="{30A1D8CC-9004-4025-BD88-44FD9A41B3ED}" type="presOf" srcId="{A65ACD57-FDC6-4E98-AF34-527F70B3D980}" destId="{48E56E4F-518D-43F9-9C3B-559E4C7C645D}" srcOrd="0" destOrd="0" presId="urn:microsoft.com/office/officeart/2016/7/layout/HorizontalActionList"/>
    <dgm:cxn modelId="{00E92CDB-2A17-404D-8324-07FF0A8ADAA1}" srcId="{A65ACD57-FDC6-4E98-AF34-527F70B3D980}" destId="{454023CD-8CB9-4912-A502-4E511A4FFBBC}" srcOrd="0" destOrd="0" parTransId="{06F5D047-9549-4256-BB91-D805265C8F62}" sibTransId="{71DD77A4-8F69-46FA-AEC5-8E5D5ACCC5AE}"/>
    <dgm:cxn modelId="{BF78A1E2-44D4-491F-9AE1-21CF8FD065FD}" type="presOf" srcId="{44A2EC0F-9ED5-443A-BBFC-02DE06F2E81E}" destId="{BA049317-5D5E-4272-9187-AF4D86D1500E}" srcOrd="0" destOrd="0" presId="urn:microsoft.com/office/officeart/2016/7/layout/HorizontalActionList"/>
    <dgm:cxn modelId="{3DC746F6-BD1C-410F-8243-13BC13659B51}" srcId="{44A2EC0F-9ED5-443A-BBFC-02DE06F2E81E}" destId="{23C6C39C-C07F-4555-B079-24E2EC93013B}" srcOrd="0" destOrd="0" parTransId="{E38EFEB8-610E-4D92-A226-F7535910B9E2}" sibTransId="{59E3AB9B-B352-4E37-98C3-215602648130}"/>
    <dgm:cxn modelId="{F011BF6D-E34D-44B5-97B1-9D78A0FD5B1F}" type="presParOf" srcId="{BA049317-5D5E-4272-9187-AF4D86D1500E}" destId="{D9B4D524-CD8D-4582-8DA4-DDC4B804FE86}" srcOrd="0" destOrd="0" presId="urn:microsoft.com/office/officeart/2016/7/layout/HorizontalActionList"/>
    <dgm:cxn modelId="{53419AC3-D165-428E-8BCC-650EF7FC3DB0}" type="presParOf" srcId="{D9B4D524-CD8D-4582-8DA4-DDC4B804FE86}" destId="{EECCF7A2-A30A-4156-8CCC-2BE766253FA8}" srcOrd="0" destOrd="0" presId="urn:microsoft.com/office/officeart/2016/7/layout/HorizontalActionList"/>
    <dgm:cxn modelId="{9BEF78D4-8486-4F20-A680-0965AC17B914}" type="presParOf" srcId="{D9B4D524-CD8D-4582-8DA4-DDC4B804FE86}" destId="{9902EBAE-EC62-4505-97D3-FB4302523B7B}" srcOrd="1" destOrd="0" presId="urn:microsoft.com/office/officeart/2016/7/layout/HorizontalActionList"/>
    <dgm:cxn modelId="{8D405A84-50F5-42EC-97E0-33FAB6FEC0C7}" type="presParOf" srcId="{BA049317-5D5E-4272-9187-AF4D86D1500E}" destId="{FE25ACB9-BF40-4482-9ACF-D66F93046B6B}" srcOrd="1" destOrd="0" presId="urn:microsoft.com/office/officeart/2016/7/layout/HorizontalActionList"/>
    <dgm:cxn modelId="{C63415AE-77E7-461A-AF1F-7EC8E19BD022}" type="presParOf" srcId="{BA049317-5D5E-4272-9187-AF4D86D1500E}" destId="{CED1420D-2733-4DD2-A58D-DF4A7E156BD5}" srcOrd="2" destOrd="0" presId="urn:microsoft.com/office/officeart/2016/7/layout/HorizontalActionList"/>
    <dgm:cxn modelId="{D812EC92-ED54-4827-BB92-85512F8BA62D}" type="presParOf" srcId="{CED1420D-2733-4DD2-A58D-DF4A7E156BD5}" destId="{48E56E4F-518D-43F9-9C3B-559E4C7C645D}" srcOrd="0" destOrd="0" presId="urn:microsoft.com/office/officeart/2016/7/layout/HorizontalActionList"/>
    <dgm:cxn modelId="{A37AB4FE-446D-4A34-9FBD-D7F5BCB50E25}" type="presParOf" srcId="{CED1420D-2733-4DD2-A58D-DF4A7E156BD5}" destId="{2F39D2AC-C6C6-454F-BA80-F824698082BD}" srcOrd="1" destOrd="0" presId="urn:microsoft.com/office/officeart/2016/7/layout/HorizontalActionList"/>
    <dgm:cxn modelId="{3FA3E4E8-36E3-4EA2-B590-5806AAC97E3A}" type="presParOf" srcId="{BA049317-5D5E-4272-9187-AF4D86D1500E}" destId="{02326B87-5D3A-4386-A0EC-C9CB50D695AD}" srcOrd="3" destOrd="0" presId="urn:microsoft.com/office/officeart/2016/7/layout/HorizontalActionList"/>
    <dgm:cxn modelId="{91B63893-FB0C-4466-98CE-B546E2408BB9}" type="presParOf" srcId="{BA049317-5D5E-4272-9187-AF4D86D1500E}" destId="{553764B5-2880-4BBF-A301-870C98CDF89A}" srcOrd="4" destOrd="0" presId="urn:microsoft.com/office/officeart/2016/7/layout/HorizontalActionList"/>
    <dgm:cxn modelId="{B22C00E8-B8DB-43E7-BDDB-4827EECFEA11}" type="presParOf" srcId="{553764B5-2880-4BBF-A301-870C98CDF89A}" destId="{66BCD6DE-BAFE-416A-A49B-075FB80AD55D}" srcOrd="0" destOrd="0" presId="urn:microsoft.com/office/officeart/2016/7/layout/HorizontalActionList"/>
    <dgm:cxn modelId="{A26C6BD3-A50D-4586-A11E-5ADD03B2CB06}" type="presParOf" srcId="{553764B5-2880-4BBF-A301-870C98CDF89A}" destId="{743A57F1-998E-44FD-BEE4-093CC1C6AE1D}"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3F681-3ED9-4CA3-B387-A19EF81C6C29}">
      <dsp:nvSpPr>
        <dsp:cNvPr id="0" name=""/>
        <dsp:cNvSpPr/>
      </dsp:nvSpPr>
      <dsp:spPr>
        <a:xfrm>
          <a:off x="853" y="0"/>
          <a:ext cx="3457633" cy="36894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155700">
            <a:lnSpc>
              <a:spcPct val="90000"/>
            </a:lnSpc>
            <a:spcBef>
              <a:spcPct val="0"/>
            </a:spcBef>
            <a:spcAft>
              <a:spcPct val="35000"/>
            </a:spcAft>
            <a:buNone/>
          </a:pPr>
          <a:r>
            <a:rPr lang="en-US" sz="2600" kern="1200"/>
            <a:t>Describe current COVID-19 trends</a:t>
          </a:r>
        </a:p>
      </dsp:txBody>
      <dsp:txXfrm>
        <a:off x="853" y="1475762"/>
        <a:ext cx="3457633" cy="2213643"/>
      </dsp:txXfrm>
    </dsp:sp>
    <dsp:sp modelId="{8BEEFC10-C194-471A-8EC0-CE00D8B53F08}">
      <dsp:nvSpPr>
        <dsp:cNvPr id="0" name=""/>
        <dsp:cNvSpPr/>
      </dsp:nvSpPr>
      <dsp:spPr>
        <a:xfrm>
          <a:off x="853" y="0"/>
          <a:ext cx="3457633" cy="14757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0"/>
        <a:ext cx="3457633" cy="1475762"/>
      </dsp:txXfrm>
    </dsp:sp>
    <dsp:sp modelId="{BC8CCA5C-D71E-43F0-811F-75FAC9FD7613}">
      <dsp:nvSpPr>
        <dsp:cNvPr id="0" name=""/>
        <dsp:cNvSpPr/>
      </dsp:nvSpPr>
      <dsp:spPr>
        <a:xfrm>
          <a:off x="3735097" y="0"/>
          <a:ext cx="3457633" cy="3689405"/>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155700">
            <a:lnSpc>
              <a:spcPct val="90000"/>
            </a:lnSpc>
            <a:spcBef>
              <a:spcPct val="0"/>
            </a:spcBef>
            <a:spcAft>
              <a:spcPct val="35000"/>
            </a:spcAft>
            <a:buNone/>
          </a:pPr>
          <a:r>
            <a:rPr lang="en-US" sz="2600" kern="1200"/>
            <a:t>Implement mitigation measures to reduce risk of COVID-19 on center</a:t>
          </a:r>
        </a:p>
      </dsp:txBody>
      <dsp:txXfrm>
        <a:off x="3735097" y="1475762"/>
        <a:ext cx="3457633" cy="2213643"/>
      </dsp:txXfrm>
    </dsp:sp>
    <dsp:sp modelId="{CB120291-D16D-43BF-B0A9-273DA390822F}">
      <dsp:nvSpPr>
        <dsp:cNvPr id="0" name=""/>
        <dsp:cNvSpPr/>
      </dsp:nvSpPr>
      <dsp:spPr>
        <a:xfrm>
          <a:off x="3735097" y="0"/>
          <a:ext cx="3457633" cy="14757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35097" y="0"/>
        <a:ext cx="3457633" cy="1475762"/>
      </dsp:txXfrm>
    </dsp:sp>
    <dsp:sp modelId="{BFC5DEDA-1334-4EE1-B3EE-16164DABBAD5}">
      <dsp:nvSpPr>
        <dsp:cNvPr id="0" name=""/>
        <dsp:cNvSpPr/>
      </dsp:nvSpPr>
      <dsp:spPr>
        <a:xfrm>
          <a:off x="7469341" y="0"/>
          <a:ext cx="3457633" cy="368940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155700">
            <a:lnSpc>
              <a:spcPct val="90000"/>
            </a:lnSpc>
            <a:spcBef>
              <a:spcPct val="0"/>
            </a:spcBef>
            <a:spcAft>
              <a:spcPct val="35000"/>
            </a:spcAft>
            <a:buNone/>
          </a:pPr>
          <a:r>
            <a:rPr lang="en-US" sz="2600" kern="1200"/>
            <a:t>Develop plans for COVID-19 vaccination in fall</a:t>
          </a:r>
        </a:p>
      </dsp:txBody>
      <dsp:txXfrm>
        <a:off x="7469341" y="1475762"/>
        <a:ext cx="3457633" cy="2213643"/>
      </dsp:txXfrm>
    </dsp:sp>
    <dsp:sp modelId="{F9C490F6-321C-4A3D-9018-2F8817BCC4D0}">
      <dsp:nvSpPr>
        <dsp:cNvPr id="0" name=""/>
        <dsp:cNvSpPr/>
      </dsp:nvSpPr>
      <dsp:spPr>
        <a:xfrm>
          <a:off x="7469341" y="0"/>
          <a:ext cx="3457633" cy="14757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0"/>
        <a:ext cx="3457633" cy="1475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B6535-B8B1-4505-90DC-C5ADF13B1C75}">
      <dsp:nvSpPr>
        <dsp:cNvPr id="0" name=""/>
        <dsp:cNvSpPr/>
      </dsp:nvSpPr>
      <dsp:spPr>
        <a:xfrm>
          <a:off x="0" y="14265"/>
          <a:ext cx="6263640" cy="149756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infectious agent goes away</a:t>
          </a:r>
        </a:p>
      </dsp:txBody>
      <dsp:txXfrm>
        <a:off x="73105" y="87370"/>
        <a:ext cx="6117430" cy="1351353"/>
      </dsp:txXfrm>
    </dsp:sp>
    <dsp:sp modelId="{36EA4B85-5441-4A9B-95A4-D0BB77733280}">
      <dsp:nvSpPr>
        <dsp:cNvPr id="0" name=""/>
        <dsp:cNvSpPr/>
      </dsp:nvSpPr>
      <dsp:spPr>
        <a:xfrm>
          <a:off x="0" y="1589589"/>
          <a:ext cx="6263640" cy="149756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It becomes “endemic” - harm caused by the infectious agent is deemed “acceptable”</a:t>
          </a:r>
        </a:p>
      </dsp:txBody>
      <dsp:txXfrm>
        <a:off x="73105" y="1662694"/>
        <a:ext cx="6117430" cy="1351353"/>
      </dsp:txXfrm>
    </dsp:sp>
    <dsp:sp modelId="{B8663C17-B583-4AE3-8EA4-712C0C103A25}">
      <dsp:nvSpPr>
        <dsp:cNvPr id="0" name=""/>
        <dsp:cNvSpPr/>
      </dsp:nvSpPr>
      <dsp:spPr>
        <a:xfrm>
          <a:off x="0" y="3087152"/>
          <a:ext cx="6263640" cy="2403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Value judgement: balances harm from disease against harm from interventions </a:t>
          </a:r>
        </a:p>
        <a:p>
          <a:pPr marL="457200" lvl="2" indent="-228600" algn="l" defTabSz="933450">
            <a:lnSpc>
              <a:spcPct val="90000"/>
            </a:lnSpc>
            <a:spcBef>
              <a:spcPct val="0"/>
            </a:spcBef>
            <a:spcAft>
              <a:spcPct val="20000"/>
            </a:spcAft>
            <a:buChar char="•"/>
          </a:pPr>
          <a:r>
            <a:rPr lang="en-US" sz="2100" kern="1200" dirty="0"/>
            <a:t>325 deaths per day from COVID-19 </a:t>
          </a:r>
        </a:p>
        <a:p>
          <a:pPr marL="457200" lvl="2" indent="-228600" algn="l" defTabSz="933450">
            <a:lnSpc>
              <a:spcPct val="90000"/>
            </a:lnSpc>
            <a:spcBef>
              <a:spcPct val="0"/>
            </a:spcBef>
            <a:spcAft>
              <a:spcPct val="20000"/>
            </a:spcAft>
            <a:buChar char="•"/>
          </a:pPr>
          <a:r>
            <a:rPr lang="en-US" sz="2100" kern="1200" dirty="0"/>
            <a:t>33-142 deaths per day from influenza (average year)</a:t>
          </a:r>
        </a:p>
        <a:p>
          <a:pPr marL="457200" lvl="2" indent="-228600" algn="l" defTabSz="933450">
            <a:lnSpc>
              <a:spcPct val="90000"/>
            </a:lnSpc>
            <a:spcBef>
              <a:spcPct val="0"/>
            </a:spcBef>
            <a:spcAft>
              <a:spcPct val="20000"/>
            </a:spcAft>
            <a:buChar char="•"/>
          </a:pPr>
          <a:r>
            <a:rPr lang="en-US" sz="2100" kern="1200" dirty="0"/>
            <a:t>90 deaths per day motor vehicle crashes</a:t>
          </a:r>
        </a:p>
        <a:p>
          <a:pPr marL="457200" lvl="2" indent="-228600" algn="l" defTabSz="933450">
            <a:lnSpc>
              <a:spcPct val="90000"/>
            </a:lnSpc>
            <a:spcBef>
              <a:spcPct val="0"/>
            </a:spcBef>
            <a:spcAft>
              <a:spcPct val="20000"/>
            </a:spcAft>
            <a:buChar char="•"/>
          </a:pPr>
          <a:r>
            <a:rPr lang="en-US" sz="2100" kern="1200" dirty="0"/>
            <a:t>251 deaths per day from overdose</a:t>
          </a:r>
        </a:p>
      </dsp:txBody>
      <dsp:txXfrm>
        <a:off x="0" y="3087152"/>
        <a:ext cx="6263640" cy="2403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3D626-B508-4AFE-8B2B-A0DE1F96DB9C}">
      <dsp:nvSpPr>
        <dsp:cNvPr id="0" name=""/>
        <dsp:cNvSpPr/>
      </dsp:nvSpPr>
      <dsp:spPr>
        <a:xfrm>
          <a:off x="0" y="159038"/>
          <a:ext cx="6263640"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General Center Masking: Required at Community Level High</a:t>
          </a:r>
        </a:p>
      </dsp:txBody>
      <dsp:txXfrm>
        <a:off x="60199" y="219237"/>
        <a:ext cx="6143242" cy="1112781"/>
      </dsp:txXfrm>
    </dsp:sp>
    <dsp:sp modelId="{FA727E52-8C41-4BA8-9FE3-A5B6F0DBEC2F}">
      <dsp:nvSpPr>
        <dsp:cNvPr id="0" name=""/>
        <dsp:cNvSpPr/>
      </dsp:nvSpPr>
      <dsp:spPr>
        <a:xfrm>
          <a:off x="0" y="1481499"/>
          <a:ext cx="6263640" cy="12331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Health facility specific:</a:t>
          </a:r>
        </a:p>
      </dsp:txBody>
      <dsp:txXfrm>
        <a:off x="60199" y="1541698"/>
        <a:ext cx="6143242" cy="1112781"/>
      </dsp:txXfrm>
    </dsp:sp>
    <dsp:sp modelId="{F5786909-3E2D-4595-9507-CA98A86B6A35}">
      <dsp:nvSpPr>
        <dsp:cNvPr id="0" name=""/>
        <dsp:cNvSpPr/>
      </dsp:nvSpPr>
      <dsp:spPr>
        <a:xfrm>
          <a:off x="0" y="2714678"/>
          <a:ext cx="6263640" cy="2630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PIN 21-02 links to the CDC guidance: </a:t>
          </a:r>
          <a:r>
            <a:rPr lang="en-US" sz="2400" kern="1200">
              <a:hlinkClick xmlns:r="http://schemas.openxmlformats.org/officeDocument/2006/relationships" r:id="rId1"/>
            </a:rPr>
            <a:t>Infection Control: Severe acute respiratory syndrome coronavirus 2 (SARS-CoV-2) | CDC</a:t>
          </a:r>
          <a:endParaRPr lang="en-US" sz="2400" kern="1200"/>
        </a:p>
        <a:p>
          <a:pPr marL="228600" lvl="1" indent="-228600" algn="l" defTabSz="1066800">
            <a:lnSpc>
              <a:spcPct val="90000"/>
            </a:lnSpc>
            <a:spcBef>
              <a:spcPct val="0"/>
            </a:spcBef>
            <a:spcAft>
              <a:spcPct val="20000"/>
            </a:spcAft>
            <a:buChar char="•"/>
          </a:pPr>
          <a:r>
            <a:rPr lang="en-US" sz="2400" kern="1200"/>
            <a:t>Job Aid will be updated soon to align</a:t>
          </a:r>
        </a:p>
        <a:p>
          <a:pPr marL="228600" lvl="1" indent="-228600" algn="l" defTabSz="1066800">
            <a:lnSpc>
              <a:spcPct val="90000"/>
            </a:lnSpc>
            <a:spcBef>
              <a:spcPct val="0"/>
            </a:spcBef>
            <a:spcAft>
              <a:spcPct val="20000"/>
            </a:spcAft>
            <a:buChar char="•"/>
          </a:pPr>
          <a:r>
            <a:rPr lang="en-US" sz="2400" kern="1200" dirty="0"/>
            <a:t>Important to note: CDC Health facility guidance links to COVID-19 Community TRANSMISSION</a:t>
          </a:r>
        </a:p>
      </dsp:txBody>
      <dsp:txXfrm>
        <a:off x="0" y="2714678"/>
        <a:ext cx="6263640" cy="2630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97A44-0385-44C6-9506-9F301B177728}">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Vaccination status</a:t>
          </a:r>
        </a:p>
      </dsp:txBody>
      <dsp:txXfrm>
        <a:off x="930572" y="3032"/>
        <a:ext cx="2833338" cy="1700003"/>
      </dsp:txXfrm>
    </dsp:sp>
    <dsp:sp modelId="{3B8DA478-6EAA-4E13-BB19-B833D91EBCA7}">
      <dsp:nvSpPr>
        <dsp:cNvPr id="0" name=""/>
        <dsp:cNvSpPr/>
      </dsp:nvSpPr>
      <dsp:spPr>
        <a:xfrm>
          <a:off x="4047245" y="3032"/>
          <a:ext cx="2833338" cy="1700003"/>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Age</a:t>
          </a:r>
        </a:p>
      </dsp:txBody>
      <dsp:txXfrm>
        <a:off x="4047245" y="3032"/>
        <a:ext cx="2833338" cy="1700003"/>
      </dsp:txXfrm>
    </dsp:sp>
    <dsp:sp modelId="{2A357F62-E9DC-47E8-962C-7D463744B99F}">
      <dsp:nvSpPr>
        <dsp:cNvPr id="0" name=""/>
        <dsp:cNvSpPr/>
      </dsp:nvSpPr>
      <dsp:spPr>
        <a:xfrm>
          <a:off x="7163917" y="3032"/>
          <a:ext cx="2833338" cy="170000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Underlying health conditions</a:t>
          </a:r>
        </a:p>
      </dsp:txBody>
      <dsp:txXfrm>
        <a:off x="7163917" y="3032"/>
        <a:ext cx="2833338" cy="1700003"/>
      </dsp:txXfrm>
    </dsp:sp>
    <dsp:sp modelId="{05A60C77-842C-44BD-8BAB-51667FA7397A}">
      <dsp:nvSpPr>
        <dsp:cNvPr id="0" name=""/>
        <dsp:cNvSpPr/>
      </dsp:nvSpPr>
      <dsp:spPr>
        <a:xfrm>
          <a:off x="2488909" y="1986369"/>
          <a:ext cx="2833338" cy="170000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Pregnancy</a:t>
          </a:r>
        </a:p>
      </dsp:txBody>
      <dsp:txXfrm>
        <a:off x="2488909" y="1986369"/>
        <a:ext cx="2833338" cy="1700003"/>
      </dsp:txXfrm>
    </dsp:sp>
    <dsp:sp modelId="{691B8E9A-8D8D-4ED3-A0AC-64BEFCD72EF3}">
      <dsp:nvSpPr>
        <dsp:cNvPr id="0" name=""/>
        <dsp:cNvSpPr/>
      </dsp:nvSpPr>
      <dsp:spPr>
        <a:xfrm>
          <a:off x="5605581" y="1986369"/>
          <a:ext cx="2833338" cy="1700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Health behaviors</a:t>
          </a:r>
        </a:p>
      </dsp:txBody>
      <dsp:txXfrm>
        <a:off x="5605581" y="1986369"/>
        <a:ext cx="2833338" cy="1700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CFD09-1082-48FA-B0F6-1929E25B8D00}">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Vaccination</a:t>
          </a:r>
        </a:p>
      </dsp:txBody>
      <dsp:txXfrm>
        <a:off x="930572" y="3032"/>
        <a:ext cx="2833338" cy="1700003"/>
      </dsp:txXfrm>
    </dsp:sp>
    <dsp:sp modelId="{D1C08200-77B9-4F28-A632-9CED6E8EE097}">
      <dsp:nvSpPr>
        <dsp:cNvPr id="0" name=""/>
        <dsp:cNvSpPr/>
      </dsp:nvSpPr>
      <dsp:spPr>
        <a:xfrm>
          <a:off x="4047245" y="3032"/>
          <a:ext cx="2833338" cy="1700003"/>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Physical distancing</a:t>
          </a:r>
        </a:p>
      </dsp:txBody>
      <dsp:txXfrm>
        <a:off x="4047245" y="3032"/>
        <a:ext cx="2833338" cy="1700003"/>
      </dsp:txXfrm>
    </dsp:sp>
    <dsp:sp modelId="{74719C0A-9709-40AF-8656-95A7C064F30C}">
      <dsp:nvSpPr>
        <dsp:cNvPr id="0" name=""/>
        <dsp:cNvSpPr/>
      </dsp:nvSpPr>
      <dsp:spPr>
        <a:xfrm>
          <a:off x="7163917" y="3032"/>
          <a:ext cx="2833338" cy="1700003"/>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Masking </a:t>
          </a:r>
        </a:p>
      </dsp:txBody>
      <dsp:txXfrm>
        <a:off x="7163917" y="3032"/>
        <a:ext cx="2833338" cy="1700003"/>
      </dsp:txXfrm>
    </dsp:sp>
    <dsp:sp modelId="{27A010D7-4FAF-48CA-9C5E-EE50257D26C3}">
      <dsp:nvSpPr>
        <dsp:cNvPr id="0" name=""/>
        <dsp:cNvSpPr/>
      </dsp:nvSpPr>
      <dsp:spPr>
        <a:xfrm>
          <a:off x="930572" y="1986369"/>
          <a:ext cx="2833338" cy="1700003"/>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Wash hands/hand sanitizer</a:t>
          </a:r>
        </a:p>
      </dsp:txBody>
      <dsp:txXfrm>
        <a:off x="930572" y="1986369"/>
        <a:ext cx="2833338" cy="1700003"/>
      </dsp:txXfrm>
    </dsp:sp>
    <dsp:sp modelId="{E109649E-FDFF-4BF6-8D68-ACCC6366DAA1}">
      <dsp:nvSpPr>
        <dsp:cNvPr id="0" name=""/>
        <dsp:cNvSpPr/>
      </dsp:nvSpPr>
      <dsp:spPr>
        <a:xfrm>
          <a:off x="4047245" y="1986369"/>
          <a:ext cx="2833338" cy="1700003"/>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Clean &amp; Disinfect</a:t>
          </a:r>
        </a:p>
      </dsp:txBody>
      <dsp:txXfrm>
        <a:off x="4047245" y="1986369"/>
        <a:ext cx="2833338" cy="1700003"/>
      </dsp:txXfrm>
    </dsp:sp>
    <dsp:sp modelId="{33498A95-404C-496E-B674-759A13EA960E}">
      <dsp:nvSpPr>
        <dsp:cNvPr id="0" name=""/>
        <dsp:cNvSpPr/>
      </dsp:nvSpPr>
      <dsp:spPr>
        <a:xfrm>
          <a:off x="7163917" y="1986369"/>
          <a:ext cx="2833338" cy="1700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Antiviral Medications</a:t>
          </a:r>
        </a:p>
      </dsp:txBody>
      <dsp:txXfrm>
        <a:off x="7163917" y="1986369"/>
        <a:ext cx="2833338" cy="17000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A5C6F-3CC5-40AE-AA45-1FCA08280384}">
      <dsp:nvSpPr>
        <dsp:cNvPr id="0" name=""/>
        <dsp:cNvSpPr/>
      </dsp:nvSpPr>
      <dsp:spPr>
        <a:xfrm>
          <a:off x="0" y="2218785"/>
          <a:ext cx="7235921" cy="34920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b="0" i="0" kern="1200" dirty="0"/>
            <a:t>Consider if:</a:t>
          </a:r>
          <a:endParaRPr lang="en-US" sz="3400" kern="1200" dirty="0"/>
        </a:p>
      </dsp:txBody>
      <dsp:txXfrm>
        <a:off x="0" y="2218785"/>
        <a:ext cx="7235921" cy="1885683"/>
      </dsp:txXfrm>
    </dsp:sp>
    <dsp:sp modelId="{C4B9B7FB-CDFD-41BB-9EB0-E8EE6E46C281}">
      <dsp:nvSpPr>
        <dsp:cNvPr id="0" name=""/>
        <dsp:cNvSpPr/>
      </dsp:nvSpPr>
      <dsp:spPr>
        <a:xfrm>
          <a:off x="0" y="3524556"/>
          <a:ext cx="1589437" cy="195558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Test positive for SARS-CoV-2 (with PCR or antigen test, including at-home tests)</a:t>
          </a:r>
          <a:endParaRPr lang="en-US" sz="1800" kern="1200" dirty="0"/>
        </a:p>
      </dsp:txBody>
      <dsp:txXfrm>
        <a:off x="0" y="3524556"/>
        <a:ext cx="1589437" cy="1955589"/>
      </dsp:txXfrm>
    </dsp:sp>
    <dsp:sp modelId="{2DADA753-3FCC-4B26-A6FF-E4365AD0E884}">
      <dsp:nvSpPr>
        <dsp:cNvPr id="0" name=""/>
        <dsp:cNvSpPr/>
      </dsp:nvSpPr>
      <dsp:spPr>
        <a:xfrm>
          <a:off x="1590295" y="3524556"/>
          <a:ext cx="1881131" cy="1955589"/>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Have symptoms consistent with </a:t>
          </a:r>
          <a:r>
            <a:rPr lang="en-US" sz="1800" b="0" i="0" u="sng" kern="1200" dirty="0">
              <a:hlinkClick xmlns:r="http://schemas.openxmlformats.org/officeDocument/2006/relationships" r:id="rId1"/>
            </a:rPr>
            <a:t>mild-to-moderate COVID-19</a:t>
          </a:r>
          <a:r>
            <a:rPr lang="en-US" sz="1800" b="0" i="0" kern="1200" dirty="0"/>
            <a:t>. </a:t>
          </a:r>
          <a:endParaRPr lang="en-US" sz="1800" kern="1200" dirty="0"/>
        </a:p>
      </dsp:txBody>
      <dsp:txXfrm>
        <a:off x="1590295" y="3524556"/>
        <a:ext cx="1881131" cy="1955589"/>
      </dsp:txXfrm>
    </dsp:sp>
    <dsp:sp modelId="{772F1E8A-C8F1-4419-9286-9A946D6087EA}">
      <dsp:nvSpPr>
        <dsp:cNvPr id="0" name=""/>
        <dsp:cNvSpPr/>
      </dsp:nvSpPr>
      <dsp:spPr>
        <a:xfrm>
          <a:off x="3471427" y="3515224"/>
          <a:ext cx="1939733" cy="1974254"/>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Are within 5 days of symptom onset for Paxlovid or 7 days of symptom onset for </a:t>
          </a:r>
          <a:r>
            <a:rPr lang="en-US" sz="1800" b="0" i="0" kern="1200" dirty="0" err="1"/>
            <a:t>Veklury</a:t>
          </a:r>
          <a:endParaRPr lang="en-US" sz="1800" kern="1200" dirty="0"/>
        </a:p>
      </dsp:txBody>
      <dsp:txXfrm>
        <a:off x="3471427" y="3515224"/>
        <a:ext cx="1939733" cy="1974254"/>
      </dsp:txXfrm>
    </dsp:sp>
    <dsp:sp modelId="{F8495A17-282C-471A-8107-3A02ED0BDF44}">
      <dsp:nvSpPr>
        <dsp:cNvPr id="0" name=""/>
        <dsp:cNvSpPr/>
      </dsp:nvSpPr>
      <dsp:spPr>
        <a:xfrm>
          <a:off x="5390699" y="3508384"/>
          <a:ext cx="1823901" cy="198793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0" i="0" kern="1200" dirty="0"/>
            <a:t>Have </a:t>
          </a:r>
          <a:r>
            <a:rPr lang="en-US" sz="1600" b="0" i="0" kern="1200" dirty="0"/>
            <a:t>one</a:t>
          </a:r>
          <a:r>
            <a:rPr lang="en-US" sz="1800" b="0" i="0" kern="1200" dirty="0"/>
            <a:t> or more </a:t>
          </a:r>
          <a:r>
            <a:rPr lang="en-US" sz="1800" b="0" i="0" u="sng" kern="1200" dirty="0">
              <a:hlinkClick xmlns:r="http://schemas.openxmlformats.org/officeDocument/2006/relationships" r:id="rId2"/>
            </a:rPr>
            <a:t>risk factors for severe COVID-19</a:t>
          </a:r>
          <a:endParaRPr lang="en-US" sz="1800" kern="1200" dirty="0"/>
        </a:p>
      </dsp:txBody>
      <dsp:txXfrm>
        <a:off x="5390699" y="3508384"/>
        <a:ext cx="1823901" cy="1987934"/>
      </dsp:txXfrm>
    </dsp:sp>
    <dsp:sp modelId="{0427EF42-47E1-42CA-A9FA-6CFC55B95C60}">
      <dsp:nvSpPr>
        <dsp:cNvPr id="0" name=""/>
        <dsp:cNvSpPr/>
      </dsp:nvSpPr>
      <dsp:spPr>
        <a:xfrm rot="10800000">
          <a:off x="0" y="898"/>
          <a:ext cx="7235921" cy="2250141"/>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i="0" kern="1200" dirty="0"/>
            <a:t>Paxlovid (ritonavir-boosted nirmatrelvir) and </a:t>
          </a:r>
          <a:r>
            <a:rPr lang="en-US" sz="3400" i="0" kern="1200" dirty="0" err="1"/>
            <a:t>Veklury</a:t>
          </a:r>
          <a:r>
            <a:rPr lang="en-US" sz="3400" i="0" kern="1200" dirty="0"/>
            <a:t> (remdesivir) </a:t>
          </a:r>
          <a:endParaRPr lang="en-US" sz="3400" kern="1200" dirty="0"/>
        </a:p>
      </dsp:txBody>
      <dsp:txXfrm rot="10800000">
        <a:off x="0" y="898"/>
        <a:ext cx="7235921" cy="14620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F6202-6302-4AC9-8130-71B5F27BC765}">
      <dsp:nvSpPr>
        <dsp:cNvPr id="0" name=""/>
        <dsp:cNvSpPr/>
      </dsp:nvSpPr>
      <dsp:spPr>
        <a:xfrm>
          <a:off x="0"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5AB7D-BE77-4B6B-A928-3522C304F247}">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u="sng" kern="1200" dirty="0"/>
            <a:t>Age over 50 years,</a:t>
          </a:r>
          <a:r>
            <a:rPr lang="en-US" sz="2700" b="0" i="0" kern="1200" dirty="0"/>
            <a:t> with risk increasing substantially at age ≥ 65 years</a:t>
          </a:r>
          <a:endParaRPr lang="en-US" sz="2700" kern="1200" dirty="0"/>
        </a:p>
      </dsp:txBody>
      <dsp:txXfrm>
        <a:off x="398656" y="1088253"/>
        <a:ext cx="2959127" cy="1837317"/>
      </dsp:txXfrm>
    </dsp:sp>
    <dsp:sp modelId="{74A8B59F-87F0-4FF8-8F33-89C5559DB910}">
      <dsp:nvSpPr>
        <dsp:cNvPr id="0" name=""/>
        <dsp:cNvSpPr/>
      </dsp:nvSpPr>
      <dsp:spPr>
        <a:xfrm>
          <a:off x="3756441"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45F24-2BB7-4A32-945C-2B302A4E3856}">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u="sng" kern="1200" dirty="0"/>
            <a:t>Being unvaccinated </a:t>
          </a:r>
          <a:r>
            <a:rPr lang="en-US" sz="2700" b="0" i="0" kern="1200" dirty="0"/>
            <a:t>or not being up to date on </a:t>
          </a:r>
          <a:r>
            <a:rPr lang="en-US" sz="2700" b="0" i="0" u="sng" kern="1200" dirty="0"/>
            <a:t>COVID-19 vaccinations</a:t>
          </a:r>
          <a:endParaRPr lang="en-US" sz="2700" kern="1200" dirty="0"/>
        </a:p>
      </dsp:txBody>
      <dsp:txXfrm>
        <a:off x="4155097" y="1088253"/>
        <a:ext cx="2959127" cy="1837317"/>
      </dsp:txXfrm>
    </dsp:sp>
    <dsp:sp modelId="{A1790F3D-09E4-4772-A26C-57F423CFBAE3}">
      <dsp:nvSpPr>
        <dsp:cNvPr id="0" name=""/>
        <dsp:cNvSpPr/>
      </dsp:nvSpPr>
      <dsp:spPr>
        <a:xfrm>
          <a:off x="7512882"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C8F01-457D-44C4-A8F3-0D05FB70B63C}">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u="sng" kern="1200" dirty="0"/>
            <a:t>Specific medical conditions and behaviors</a:t>
          </a:r>
          <a:endParaRPr lang="en-US" sz="2700" kern="1200" dirty="0"/>
        </a:p>
      </dsp:txBody>
      <dsp:txXfrm>
        <a:off x="7911539" y="1088253"/>
        <a:ext cx="2959127" cy="1837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CF7A2-A30A-4156-8CCC-2BE766253FA8}">
      <dsp:nvSpPr>
        <dsp:cNvPr id="0" name=""/>
        <dsp:cNvSpPr/>
      </dsp:nvSpPr>
      <dsp:spPr>
        <a:xfrm>
          <a:off x="6719" y="198356"/>
          <a:ext cx="3566200" cy="10698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09" tIns="281809" rIns="281809" bIns="281809" numCol="1" spcCol="1270" anchor="ctr" anchorCtr="0">
          <a:noAutofit/>
        </a:bodyPr>
        <a:lstStyle/>
        <a:p>
          <a:pPr marL="0" lvl="0" indent="0" algn="ctr" defTabSz="1600200">
            <a:lnSpc>
              <a:spcPct val="90000"/>
            </a:lnSpc>
            <a:spcBef>
              <a:spcPct val="0"/>
            </a:spcBef>
            <a:spcAft>
              <a:spcPct val="35000"/>
            </a:spcAft>
            <a:buNone/>
          </a:pPr>
          <a:r>
            <a:rPr lang="en-US" sz="3600" kern="1200"/>
            <a:t>Describe</a:t>
          </a:r>
        </a:p>
      </dsp:txBody>
      <dsp:txXfrm>
        <a:off x="6719" y="198356"/>
        <a:ext cx="3566200" cy="1069860"/>
      </dsp:txXfrm>
    </dsp:sp>
    <dsp:sp modelId="{9902EBAE-EC62-4505-97D3-FB4302523B7B}">
      <dsp:nvSpPr>
        <dsp:cNvPr id="0" name=""/>
        <dsp:cNvSpPr/>
      </dsp:nvSpPr>
      <dsp:spPr>
        <a:xfrm>
          <a:off x="6719" y="1268216"/>
          <a:ext cx="3566200" cy="222283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2261" tIns="352261" rIns="352261" bIns="352261" numCol="1" spcCol="1270" anchor="t" anchorCtr="0">
          <a:noAutofit/>
        </a:bodyPr>
        <a:lstStyle/>
        <a:p>
          <a:pPr marL="0" lvl="0" indent="0" algn="l" defTabSz="1200150">
            <a:lnSpc>
              <a:spcPct val="90000"/>
            </a:lnSpc>
            <a:spcBef>
              <a:spcPct val="0"/>
            </a:spcBef>
            <a:spcAft>
              <a:spcPct val="35000"/>
            </a:spcAft>
            <a:buNone/>
          </a:pPr>
          <a:r>
            <a:rPr lang="en-US" sz="2700" kern="1200"/>
            <a:t>Describe current COVID-19 trends</a:t>
          </a:r>
        </a:p>
      </dsp:txBody>
      <dsp:txXfrm>
        <a:off x="6719" y="1268216"/>
        <a:ext cx="3566200" cy="2222832"/>
      </dsp:txXfrm>
    </dsp:sp>
    <dsp:sp modelId="{48E56E4F-518D-43F9-9C3B-559E4C7C645D}">
      <dsp:nvSpPr>
        <dsp:cNvPr id="0" name=""/>
        <dsp:cNvSpPr/>
      </dsp:nvSpPr>
      <dsp:spPr>
        <a:xfrm>
          <a:off x="3680814" y="198356"/>
          <a:ext cx="3566200" cy="106986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09" tIns="281809" rIns="281809" bIns="281809" numCol="1" spcCol="1270" anchor="ctr" anchorCtr="0">
          <a:noAutofit/>
        </a:bodyPr>
        <a:lstStyle/>
        <a:p>
          <a:pPr marL="0" lvl="0" indent="0" algn="ctr" defTabSz="1600200">
            <a:lnSpc>
              <a:spcPct val="90000"/>
            </a:lnSpc>
            <a:spcBef>
              <a:spcPct val="0"/>
            </a:spcBef>
            <a:spcAft>
              <a:spcPct val="35000"/>
            </a:spcAft>
            <a:buNone/>
          </a:pPr>
          <a:r>
            <a:rPr lang="en-US" sz="3600" kern="1200"/>
            <a:t>Implement</a:t>
          </a:r>
        </a:p>
      </dsp:txBody>
      <dsp:txXfrm>
        <a:off x="3680814" y="198356"/>
        <a:ext cx="3566200" cy="1069860"/>
      </dsp:txXfrm>
    </dsp:sp>
    <dsp:sp modelId="{2F39D2AC-C6C6-454F-BA80-F824698082BD}">
      <dsp:nvSpPr>
        <dsp:cNvPr id="0" name=""/>
        <dsp:cNvSpPr/>
      </dsp:nvSpPr>
      <dsp:spPr>
        <a:xfrm>
          <a:off x="3680814" y="1268216"/>
          <a:ext cx="3566200" cy="2222832"/>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2261" tIns="352261" rIns="352261" bIns="352261" numCol="1" spcCol="1270" anchor="t" anchorCtr="0">
          <a:noAutofit/>
        </a:bodyPr>
        <a:lstStyle/>
        <a:p>
          <a:pPr marL="0" lvl="0" indent="0" algn="l" defTabSz="1200150">
            <a:lnSpc>
              <a:spcPct val="90000"/>
            </a:lnSpc>
            <a:spcBef>
              <a:spcPct val="0"/>
            </a:spcBef>
            <a:spcAft>
              <a:spcPct val="35000"/>
            </a:spcAft>
            <a:buNone/>
          </a:pPr>
          <a:r>
            <a:rPr lang="en-US" sz="2700" kern="1200"/>
            <a:t>Implement mitigation measures to reduce risk of COVID-19 on center</a:t>
          </a:r>
        </a:p>
      </dsp:txBody>
      <dsp:txXfrm>
        <a:off x="3680814" y="1268216"/>
        <a:ext cx="3566200" cy="2222832"/>
      </dsp:txXfrm>
    </dsp:sp>
    <dsp:sp modelId="{66BCD6DE-BAFE-416A-A49B-075FB80AD55D}">
      <dsp:nvSpPr>
        <dsp:cNvPr id="0" name=""/>
        <dsp:cNvSpPr/>
      </dsp:nvSpPr>
      <dsp:spPr>
        <a:xfrm>
          <a:off x="7354909" y="198356"/>
          <a:ext cx="3566200" cy="106986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09" tIns="281809" rIns="281809" bIns="281809" numCol="1" spcCol="1270" anchor="ctr" anchorCtr="0">
          <a:noAutofit/>
        </a:bodyPr>
        <a:lstStyle/>
        <a:p>
          <a:pPr marL="0" lvl="0" indent="0" algn="ctr" defTabSz="1600200">
            <a:lnSpc>
              <a:spcPct val="90000"/>
            </a:lnSpc>
            <a:spcBef>
              <a:spcPct val="0"/>
            </a:spcBef>
            <a:spcAft>
              <a:spcPct val="35000"/>
            </a:spcAft>
            <a:buNone/>
          </a:pPr>
          <a:r>
            <a:rPr lang="en-US" sz="3600" kern="1200"/>
            <a:t>Develop</a:t>
          </a:r>
        </a:p>
      </dsp:txBody>
      <dsp:txXfrm>
        <a:off x="7354909" y="198356"/>
        <a:ext cx="3566200" cy="1069860"/>
      </dsp:txXfrm>
    </dsp:sp>
    <dsp:sp modelId="{743A57F1-998E-44FD-BEE4-093CC1C6AE1D}">
      <dsp:nvSpPr>
        <dsp:cNvPr id="0" name=""/>
        <dsp:cNvSpPr/>
      </dsp:nvSpPr>
      <dsp:spPr>
        <a:xfrm>
          <a:off x="7354909" y="1268216"/>
          <a:ext cx="3566200" cy="2222832"/>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2261" tIns="352261" rIns="352261" bIns="352261" numCol="1" spcCol="1270" anchor="t" anchorCtr="0">
          <a:noAutofit/>
        </a:bodyPr>
        <a:lstStyle/>
        <a:p>
          <a:pPr marL="0" lvl="0" indent="0" algn="l" defTabSz="1200150">
            <a:lnSpc>
              <a:spcPct val="90000"/>
            </a:lnSpc>
            <a:spcBef>
              <a:spcPct val="0"/>
            </a:spcBef>
            <a:spcAft>
              <a:spcPct val="35000"/>
            </a:spcAft>
            <a:buNone/>
          </a:pPr>
          <a:r>
            <a:rPr lang="en-US" sz="2700" kern="1200"/>
            <a:t>Develop plans for COVID-19 vaccination in fall</a:t>
          </a:r>
        </a:p>
      </dsp:txBody>
      <dsp:txXfrm>
        <a:off x="7354909" y="1268216"/>
        <a:ext cx="3566200" cy="222283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7:07:16.601"/>
    </inkml:context>
    <inkml:brush xml:id="br0">
      <inkml:brushProperty name="width" value="0.2" units="cm"/>
      <inkml:brushProperty name="height" value="0.2" units="cm"/>
      <inkml:brushProperty name="color" value="#004F8B"/>
      <inkml:brushProperty name="ignorePressure" value="1"/>
    </inkml:brush>
  </inkml:definitions>
  <inkml:trace contextRef="#ctx0" brushRef="#br0">231 2398,'1'-25,"2"1,0-1,1 1,1 0,9-24,50-116,-22 60,-8 26,3 1,56-84,45-91,-124 225,2 1,0 0,2 2,23-26,16-22,-3-5,-23 30,3 1,64-68,-21 41,3 4,4 3,2 4,2 3,3 5,136-60,2 19,247-65,-331 122,2 6,1 7,150-7,609 29,-853 8,0 1,0 3,100 30,150 74,-194-69,34 12,302 121,-396-154,-1 2,-1 2,49 38,125 111,-137-106,138 130,-183-158,-3 1,-1 2,36 62,-25-32,-12-21,-3 1,-1 2,29 80,-50-101,-2 0,-2 1,2 66,-3-41,10 590,-15-513,-2-114,0 1,-1-1,-1-1,-2 1,0 0,-12 26,-68 136,44-104,-171 323,69-138,93-172,-79 110,93-155,-2-3,-2-1,-79 69,55-67,-1-4,-3-3,-94 43,5-2,-291 194,348-212,36-26,-2-3,-139 53,-155 17,198-69,-2-7,-1-8,-309 3,248-26,-92-2,289 1,-1-2,1-1,0-1,0-2,-31-12,-141-69,102 42,15 7,1-4,2-4,-119-90,140 92,34 29,2-2,1 0,0-2,1-1,-22-28,14 13,-2 1,-2 2,-71-56,86 74,-132-124,39 33,54 48,3-1,-88-126,106 136,-219-338,227 338,2-2,2-1,-28-82,30 72,17 48,1-2,0 1,1-1,1 0,-4-33,10-308,2 317,2 1,2 0,2 0,1 1,2 0,31-62,-10 19,-22 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23:39.352"/>
    </inkml:context>
    <inkml:brush xml:id="br0">
      <inkml:brushProperty name="width" value="0.2" units="cm"/>
      <inkml:brushProperty name="height" value="0.2" units="cm"/>
      <inkml:brushProperty name="color" value="#004F8B"/>
      <inkml:brushProperty name="ignorePressure" value="1"/>
    </inkml:brush>
  </inkml:definitions>
  <inkml:trace contextRef="#ctx0" brushRef="#br0">0 6131,'18'-1,"1"2,-1 0,0 1,-1 0,1 2,19 6,-5-1,-1-2,1-1,37 2,-60-7,11 3,0 0,0 2,-1 0,21 9,-22-7,1-1,-1-1,1-1,33 5,-1-6,69 8,-37-3,-1-5,93-5,-44-2,-120 3,161-5,-145 2,0-1,0-1,0-1,34-14,-14 4,0 1,1 2,69-8,-36 12,105 3,-164 7,-1 0,0-1,0-1,0-1,0 0,0-2,23-6,-25 5,0 2,1 0,-1 1,0 1,1 1,38 4,10 0,495-4,-545 1,0 1,33 7,-32-5,1 0,23 1,167-7,73 4,-200 9,-55-6,53 3,-1-9,58 2,-109 3,50 13,3 2,-16-13,120-2,-114-5,-53 0,-1-1,34-8,-33 5,1 2,27-2,482 4,-254 2,-259-2,1 0,31-8,-29 4,37-2,302 7,-312 5,61 14,29 4,165-19,-160-6,-99 2,6 1,0-2,93-15,28-9,-127 19,0 1,0 3,73 4,-24 0,1106-2,-1147 6,-45-4,0-1,1 0,-1 0,1-1,-1 0,0 0,1 0,-1 0,1-1,-1 0,1 0,-1 0,0-1,9-3,7-8,-2-1,0 0,0-2,-2 0,32-37,24-22,-57 59,-1-1,0 0,-2-1,16-25,-13 18,28-34,-32 43,0 0,-1-1,-2 0,1-1,-2 0,12-37,-4 13,98-242,-39 145,-52 87,3 1,31-49,-13 36,-19 29,25-46,128-216,-167 278,-1 0,7-20,15-28,23-35,-16 22,-29 57,1 1,19-31,74-72,-41 44,-42 55,-1 0,-1-1,23-42,-3-4,52-74,-78 128,52-95,-61 106,0 0,-1-1,0 1,0-1,2-15,-4 15,1 0,0 0,1 0,0 1,8-17,23-29,69-83,-87 121,0 0,22-17,21-20,18-33,102-146,-103 133,-42 59,30-49,-29 38,71-79,-66 87,-22 25,26-34,-19 23,7-11,-7 3,2 1,2 2,65-62,-38 42,-47 45,1 1,0 1,0 0,12-6,-11 7,-1 0,-1-1,1 1,16-17,-21 18,0 0,1 1,0-1,10-5,-11 7,0 1,0-2,-1 1,1 0,-1-1,0 0,0 0,6-8,170-275,-123 184,4-6,-16 37,-34 50,2 1,1 0,1 1,0 0,2 1,28-26,-17 23,63-47,-65 50,37-34,-42 34,0 2,41-27,155-96,-166 107,-29 19,31-16,12 0,82-25,-94 37,-23 7,38-9,27-3,104-39,-160 47,-8 3,0 1,0 2,58-9,102-16,-129 21,1 2,109-5,24 4,-123 5,91 3,-134 8,0 1,0 1,0 1,35 15,31 7,139 42,-213-64,-1 1,1 1,35 21,-6-3,23 6,125 37,-29-11,-117-39,-10-4,-7-1,51 11,-48-15,59 26,-34-13,97 44,-141-59,-1 1,0 1,-1 0,30 26,15 9,-57-42,225 151,-117-64,-102-80,1 0,-2 2,13 15,-13-13,1-2,25 24,54 32,131 76,-199-133,0-2,1 0,45 12,-44-16,0 2,-1 0,40 22,-23-3,-2 1,-1 2,37 40,8 5,66 52,74 40,-138-114,22 15,-49-27,-34-26,-2 1,33 30,45 60,-86-88,0 0,-1 2,0-1,11 27,-16-30,1-1,0 0,1 0,1-1,0-1,18 17,-27-27,103 128,-75-90,61 66,-55-68,36 50,-42-50,53 55,36 32,-80-81,11 0,-39-37,-1 0,-1 0,1 1,-2 1,13 15,89 134,35 60,-115-164,121 196,84 28,-81-103,-72-65,-48-63,48 53,-38-52,49 72,-62-82,0-2,41 37,-65-67,17 22,9 8,24 12,43 34,-91-75,0-1,0 1,-1 1,0-1,0 1,11 20,-18-27,9 9,0 0,1 0,14 11,-20-17,70 63,32 27,-86-75,0 0,-2 1,28 39,-40-52,4 4,0 0,1-1,21 17,9 7,38 31,-51-44,44 43,78 89,-118-124,-27-24,1-1,-1 1,0 0,0 0,-1 1,1 0,5 11,-6-8,0 0,1-1,1 0,-1 0,1 0,1 0,8 6,-11-10,0-2,1 1,-1-1,1 1,0-2,0 1,1-1,-1 0,0 0,1 0,-1-1,1 0,7 0,141-1,-63-2,-74 0,0 0,0-1,0 0,32-12,-32 9,1 1,-1 0,1 2,28-3,312 6,-154 1,-174-3,0-1,0-1,37-11,-36 7,0 1,59-3,397 11,-470-2,0-1,-1-1,18-4,-16 2,0 2,26-2,439 4,-235 2,-228-1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4:50.7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1 172,'125'-1,"135"3,-172 10,-54-7,51 2,1078-6,-519-2,-607-1,50-9,28-1,5-2,-44 4,0 1,126-7,-37 4,6 0,-115 12,338-14,-241 3,28-3,-122 7,0 2,0 3,63 6,-76 3,0 1,56 18,34 6,-91-23,-14-3,-1-1,35 1,66 6,0 0,-76-11,219-3,-176-10,48-1,-96 11,-1-1,0-3,0-2,48-15,56-23,-93 34,-44 9,-1 0,29-9,-25 6,1 0,0 1,0 1,37-3,82 6,-72 3,-42-1,0 3,-1 0,1 1,-1 1,25 10,-20-6,-1-1,59 8,-28-13,55 8,-77-7,1-1,52-3,-74-1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5:00.0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0 174,'4'0,"37"0,75-9,-103 7,0 2,0-1,14 3,-13-1,-1-1,28-2,12-6,1 3,0 2,79 5,-67 10,-49-7,0-2,28 2,-36-5,271-1,-254-3,0-1,-1-1,1-1,44-20,15-4,-37 16,131-37,-141 43,0 3,72-5,199 12,-114 1,-152 0,49 8,32 3,-97-11,0 2,0 1,0 0,-1 3,0 0,0 1,-1 2,43 24,-43-22,1-1,0-2,1 0,-1-2,2-1,41 5,1-5,98-3,-25-17,-94 7,53 0,-80 5,-1-1,0-1,0-1,0-1,39-14,-46 15,92-23,-90 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5:08.257"/>
    </inkml:context>
    <inkml:brush xml:id="br0">
      <inkml:brushProperty name="width" value="0.05" units="cm"/>
      <inkml:brushProperty name="height" value="0.05" units="cm"/>
      <inkml:brushProperty name="color" value="#E71224"/>
      <inkml:brushProperty name="ignorePressure" value="1"/>
    </inkml:brush>
  </inkml:definitions>
  <inkml:trace contextRef="#ctx0" brushRef="#br0">93 1,'-1'4,"0"0,0 0,-1 0,1 0,-1 0,0 0,0 0,0 0,-3 4,-10 18,5 11,1 0,-8 76,4-23,10-75,0 0,1 0,1 0,1 1,0-1,1 0,0 0,1 0,1 0,0 0,1-1,1 1,0-1,1 0,1-1,12 20,-17-27,2-1,-1 0,0 0,1 0,0 0,0-1,1 1,-1-1,1 0,7 4,9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3T17:45:11.4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0,'1'5,"1"1,-1-1,1 0,0 0,1 0,-1-1,1 1,0-1,0 1,1-1,3 4,10 16,-5-2,0 0,-2 0,-1 2,0-1,-2 1,9 49,-11-47,2 0,15 40,-7-26,-2-3,-3-9,9 38,-17-56,-1 0,1 0,-2 0,0 1,0-1,0 0,-5 18,0-6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7:07:20.879"/>
    </inkml:context>
    <inkml:brush xml:id="br0">
      <inkml:brushProperty name="width" value="0.2" units="cm"/>
      <inkml:brushProperty name="height" value="0.2" units="cm"/>
      <inkml:brushProperty name="color" value="#004F8B"/>
      <inkml:brushProperty name="ignorePressure" value="1"/>
    </inkml:brush>
  </inkml:definitions>
  <inkml:trace contextRef="#ctx0" brushRef="#br0">39 2253,'0'-34,"14"-314,-9 306,2 1,2 0,1 1,3 0,1 1,25-50,25-41,-25 47,70-108,-50 98,-29 43,39-47,95-90,-34 43,-97 107,2 1,1 3,2 0,1 3,1 1,2 2,1 1,0 3,72-28,-28 22,2 3,0 4,1 4,112-8,144-11,280-25,299 44,-617 21,-107-1,380 53,-484-37,0 4,-2 4,-1 5,-1 3,171 91,-199-85,-2 3,-2 2,-2 3,-2 2,-2 3,-3 2,-2 3,-3 1,-2 3,-4 1,-2 3,58 130,-90-180,36 81,-4 1,-4 2,25 123,-32-62,-7 1,0 191,-36 48,9-347,-3 0,-2 0,-2-1,-3 0,-29 66,-57 94,-146 223,153-291,-7-5,-150 159,-311 249,498-494,-3-3,-1-3,-3-2,-1-4,-2-4,-2-2,-2-4,0-3,-100 21,22-16,-2-8,0-6,-307-3,455-18,-310-9,245 3,0-2,-87-25,9-5,-346-101,336 76,-30-10,152 59,1-2,-69-40,16 8,40 20,2-1,2-4,-81-67,-118-141,8-44,186 224,-91-109,127 144,0-1,2-1,1-1,-21-54,-94-223,66 123,58 162,1 0,1 0,1-1,1 0,1 1,0-1,5-40,-2 35,-1 0,-1 1,-1-1,-10-41,4 31,2 0,1 0,2 0,1 0,2 0,2 0,2-1,14-67,12-92,-23 168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7:07:24.630"/>
    </inkml:context>
    <inkml:brush xml:id="br0">
      <inkml:brushProperty name="width" value="0.2" units="cm"/>
      <inkml:brushProperty name="height" value="0.2" units="cm"/>
      <inkml:brushProperty name="color" value="#004F8B"/>
      <inkml:brushProperty name="ignorePressure" value="1"/>
    </inkml:brush>
  </inkml:definitions>
  <inkml:trace contextRef="#ctx0" brushRef="#br0">1 2727,'2'-24,"1"0,2 0,0 1,13-36,-10 34,25-72,3 1,5 2,4 2,60-91,357-653,-427 766,2 2,4 1,3 2,3 3,102-108,-120 141,2 1,0 1,2 2,69-41,22 6,209-69,143-14,-357 110,-14 3,1 5,2 5,0 4,1 5,217 6,-241 11,-1 4,0 3,0 4,-2 4,0 3,-2 4,-1 3,-1 3,-2 4,-2 3,69 50,108 92,275 261,-172-73,-299-303,-3 3,-4 1,72 146,-79-128,-5 2,-4 1,-3 2,-5 0,-5 2,-3 0,4 181,-21-187,-22 156,13-190,-3-1,-2 0,-43 101,36-112,-2-1,-2-1,-2-2,-60 71,-155 131,207-210,-73 61,-195 126,40-32,111-66,-95 71,184-147,-3-4,-72 34,-34-2,-250 71,278-99,-9 0,-278 47,309-77,-1-4,-228-9,289-8,2-2,-1-3,1-3,1-2,0-3,1-2,-85-43,83 35,1-3,2-2,1-3,2-3,-95-86,-76-123,90 94,87 94,3-1,-67-121,-41-55,136 211,1-2,-21-45,6 10,11 21,3 0,1-1,2-1,2-1,2 0,2 0,2-1,2 0,1-55,6 67,2 0,1-1,16-53,-12 55,-1-1,-2 0,3-58,-11-54,2 120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7:07:29.100"/>
    </inkml:context>
    <inkml:brush xml:id="br0">
      <inkml:brushProperty name="width" value="0.2" units="cm"/>
      <inkml:brushProperty name="height" value="0.2" units="cm"/>
      <inkml:brushProperty name="color" value="#004F8B"/>
      <inkml:brushProperty name="ignorePressure" value="1"/>
    </inkml:brush>
  </inkml:definitions>
  <inkml:trace contextRef="#ctx0" brushRef="#br0">143 2389,'2'-22,"2"0,0-1,2 2,0-1,2 1,11-25,-8 17,32-63,3 2,108-155,-33 56,-79 119,162-255,-183 295,2 2,1 0,1 2,57-46,130-71,666-350,-781 449,3 4,202-51,-136 56,191-15,-122 25,463-35,-535 54,1 7,205 29,-253-9,-1 6,-2 4,-1 5,-2 5,-2 5,-1 4,179 117,-216-117,-1 3,-4 2,-1 4,-4 2,54 70,100 135,-168-202,-3 1,46 96,-53-75,-5 1,22 99,-20-69,-7-24,-5 2,-3 0,-4 1,1 125,-14-136,-3 1,-5-1,-3 0,-4-1,-25 85,-17 6,-7-2,-8-3,-116 202,133-279,-3-2,-5-2,-108 119,130-166,-2-2,-1-1,-2-3,-2-2,-1-1,-1-3,-2-2,-70 27,-199 67,-222 89,364-142,-3-8,-3-8,-1-8,-3-8,0-9,-2-7,-1-9,0-9,-212-22,174-15,-400-113,474 98,1-6,-145-75,157 68,79 36,1-3,-85-52,95 44,2-3,2-1,1-3,2-2,3-1,1-3,3-1,2-2,2-1,3-1,-28-69,44 79,2 0,2-1,-6-47,-12-52,-14-7,19 76,4 0,2-2,-11-134,-3-77,30 242,-1-117,4 143,1-1,1 1,1 0,1 0,11-30,1 1,-12 35,0-1,1 1,1-1,0 2,16-25,23-21,-4-2,56-107,-78 123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7:07:41.216"/>
    </inkml:context>
    <inkml:brush xml:id="br0">
      <inkml:brushProperty name="width" value="0.2" units="cm"/>
      <inkml:brushProperty name="height" value="0.2" units="cm"/>
      <inkml:brushProperty name="color" value="#004F8B"/>
      <inkml:brushProperty name="ignorePressure" value="1"/>
    </inkml:brush>
  </inkml:definitions>
  <inkml:trace contextRef="#ctx0" brushRef="#br0">252 2461,'2'-17,"1"0,1 0,0 1,1-1,0 1,2 0,8-15,4-13,264-536,-254 526,-2 4,13-27,90-130,-76 135,-3-3,51-100,-81 136,2 2,2 0,1 2,2 1,2 1,37-32,-9 14,3 3,108-65,-111 82,2 3,101-33,3-1,6-8,279-75,-333 117,2 6,0 5,176-4,-170 19,397 13,-340 12,305 79,159 111,-580-185,-1 2,-1 3,-2 3,-1 2,-2 3,91 85,-62-40,-5 4,-3 3,72 114,159 180,-155-206,-90-93,58 102,-65-97,-36-59,-3 0,-1 2,-1 0,-2 0,-2 2,-1 0,-2 0,6 49,-13-64,16 92,-6 1,-5 1,-7 125,-6-212,-1 0,-2-1,-1 1,-1-2,-1 0,-19 34,-3 9,-226 469,189-416,-6-3,-109 132,111-163,-167 157,197-211,-1-1,-1-2,-2-3,-1-1,-1-3,-60 23,-9-8,-226 46,-134-10,397-65,-83 8,1-7,-2-7,1-8,-294-40,168 6,135 20,-299-71,274 33,1-8,4-8,2-8,-254-156,226 115,-79-53,234 139,1-2,3-2,-69-73,78 71,-152-182,150 172,1-1,-47-92,50 73,-3 1,-4 1,-49-64,77 115,0-2,0 1,2-1,0 0,1-1,-7-26,1-5,-9-66,14 48,3-1,3 1,8-92,-4 148,1 1,1 0,-1 0,2 1,0-1,0 0,1 1,7-12,57-75,-49 71,33-54,-21 19,-17 38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7:07:16.601"/>
    </inkml:context>
    <inkml:brush xml:id="br0">
      <inkml:brushProperty name="width" value="0.2" units="cm"/>
      <inkml:brushProperty name="height" value="0.2" units="cm"/>
      <inkml:brushProperty name="color" value="#004F8B"/>
      <inkml:brushProperty name="ignorePressure" value="1"/>
    </inkml:brush>
  </inkml:definitions>
  <inkml:trace contextRef="#ctx0" brushRef="#br0">231 2398,'1'-25,"2"1,0-1,1 1,1 0,9-24,50-116,-22 60,-8 26,3 1,56-84,45-91,-124 225,2 1,0 0,2 2,23-26,16-22,-3-5,-23 30,3 1,64-68,-21 41,3 4,4 3,2 4,2 3,3 5,136-60,2 19,247-65,-331 122,2 6,1 7,150-7,609 29,-853 8,0 1,0 3,100 30,150 74,-194-69,34 12,302 121,-396-154,-1 2,-1 2,49 38,125 111,-137-106,138 130,-183-158,-3 1,-1 2,36 62,-25-32,-12-21,-3 1,-1 2,29 80,-50-101,-2 0,-2 1,2 66,-3-41,10 590,-15-513,-2-114,0 1,-1-1,-1-1,-2 1,0 0,-12 26,-68 136,44-104,-171 323,69-138,93-172,-79 110,93-155,-2-3,-2-1,-79 69,55-67,-1-4,-3-3,-94 43,5-2,-291 194,348-212,36-26,-2-3,-139 53,-155 17,198-69,-2-7,-1-8,-309 3,248-26,-92-2,289 1,-1-2,1-1,0-1,0-2,-31-12,-141-69,102 42,15 7,1-4,2-4,-119-90,140 92,34 29,2-2,1 0,0-2,1-1,-22-28,14 13,-2 1,-2 2,-71-56,86 74,-132-124,39 33,54 48,3-1,-88-126,106 136,-219-338,227 338,2-2,2-1,-28-82,30 72,17 48,1-2,0 1,1-1,1 0,-4-33,10-308,2 317,2 1,2 0,2 0,1 1,2 0,31-62,-10 19,-22 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7:07:24.630"/>
    </inkml:context>
    <inkml:brush xml:id="br0">
      <inkml:brushProperty name="width" value="0.2" units="cm"/>
      <inkml:brushProperty name="height" value="0.2" units="cm"/>
      <inkml:brushProperty name="color" value="#004F8B"/>
      <inkml:brushProperty name="ignorePressure" value="1"/>
    </inkml:brush>
  </inkml:definitions>
  <inkml:trace contextRef="#ctx0" brushRef="#br0">1 2727,'2'-24,"1"0,2 0,0 1,13-36,-10 34,25-72,3 1,5 2,4 2,60-91,357-653,-427 766,2 2,4 1,3 2,3 3,102-108,-120 141,2 1,0 1,2 2,69-41,22 6,209-69,143-14,-357 110,-14 3,1 5,2 5,0 4,1 5,217 6,-241 11,-1 4,0 3,0 4,-2 4,0 3,-2 4,-1 3,-1 3,-2 4,-2 3,69 50,108 92,275 261,-172-73,-299-303,-3 3,-4 1,72 146,-79-128,-5 2,-4 1,-3 2,-5 0,-5 2,-3 0,4 181,-21-187,-22 156,13-190,-3-1,-2 0,-43 101,36-112,-2-1,-2-1,-2-2,-60 71,-155 131,207-210,-73 61,-195 126,40-32,111-66,-95 71,184-147,-3-4,-72 34,-34-2,-250 71,278-99,-9 0,-278 47,309-77,-1-4,-228-9,289-8,2-2,-1-3,1-3,1-2,0-3,1-2,-85-43,83 35,1-3,2-2,1-3,2-3,-95-86,-76-123,90 94,87 94,3-1,-67-121,-41-55,136 211,1-2,-21-45,6 10,11 21,3 0,1-1,2-1,2-1,2 0,2 0,2-1,2 0,1-55,6 67,2 0,1-1,16-53,-12 55,-1-1,-2 0,3-58,-11-54,2 120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7:07:29.100"/>
    </inkml:context>
    <inkml:brush xml:id="br0">
      <inkml:brushProperty name="width" value="0.2" units="cm"/>
      <inkml:brushProperty name="height" value="0.2" units="cm"/>
      <inkml:brushProperty name="color" value="#004F8B"/>
      <inkml:brushProperty name="ignorePressure" value="1"/>
    </inkml:brush>
  </inkml:definitions>
  <inkml:trace contextRef="#ctx0" brushRef="#br0">143 2389,'2'-22,"2"0,0-1,2 2,0-1,2 1,11-25,-8 17,32-63,3 2,108-155,-33 56,-79 119,162-255,-183 295,2 2,1 0,1 2,57-46,130-71,666-350,-781 449,3 4,202-51,-136 56,191-15,-122 25,463-35,-535 54,1 7,205 29,-253-9,-1 6,-2 4,-1 5,-2 5,-2 5,-1 4,179 117,-216-117,-1 3,-4 2,-1 4,-4 2,54 70,100 135,-168-202,-3 1,46 96,-53-75,-5 1,22 99,-20-69,-7-24,-5 2,-3 0,-4 1,1 125,-14-136,-3 1,-5-1,-3 0,-4-1,-25 85,-17 6,-7-2,-8-3,-116 202,133-279,-3-2,-5-2,-108 119,130-166,-2-2,-1-1,-2-3,-2-2,-1-1,-1-3,-2-2,-70 27,-199 67,-222 89,364-142,-3-8,-3-8,-1-8,-3-8,0-9,-2-7,-1-9,0-9,-212-22,174-15,-400-113,474 98,1-6,-145-75,157 68,79 36,1-3,-85-52,95 44,2-3,2-1,1-3,2-2,3-1,1-3,3-1,2-2,2-1,3-1,-28-69,44 79,2 0,2-1,-6-47,-12-52,-14-7,19 76,4 0,2-2,-11-134,-3-77,30 242,-1-117,4 143,1-1,1 1,1 0,1 0,11-30,1 1,-12 35,0-1,1 1,1-1,0 2,16-25,23-21,-4-2,56-107,-78 123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7:07:41.216"/>
    </inkml:context>
    <inkml:brush xml:id="br0">
      <inkml:brushProperty name="width" value="0.2" units="cm"/>
      <inkml:brushProperty name="height" value="0.2" units="cm"/>
      <inkml:brushProperty name="color" value="#004F8B"/>
      <inkml:brushProperty name="ignorePressure" value="1"/>
    </inkml:brush>
  </inkml:definitions>
  <inkml:trace contextRef="#ctx0" brushRef="#br0">252 2461,'2'-17,"1"0,1 0,0 1,1-1,0 1,2 0,8-15,4-13,264-536,-254 526,-2 4,13-27,90-130,-76 135,-3-3,51-100,-81 136,2 2,2 0,1 2,2 1,2 1,37-32,-9 14,3 3,108-65,-111 82,2 3,101-33,3-1,6-8,279-75,-333 117,2 6,0 5,176-4,-170 19,397 13,-340 12,305 79,159 111,-580-185,-1 2,-1 3,-2 3,-1 2,-2 3,91 85,-62-40,-5 4,-3 3,72 114,159 180,-155-206,-90-93,58 102,-65-97,-36-59,-3 0,-1 2,-1 0,-2 0,-2 2,-1 0,-2 0,6 49,-13-64,16 92,-6 1,-5 1,-7 125,-6-212,-1 0,-2-1,-1 1,-1-2,-1 0,-19 34,-3 9,-226 469,189-416,-6-3,-109 132,111-163,-167 157,197-211,-1-1,-1-2,-2-3,-1-1,-1-3,-60 23,-9-8,-226 46,-134-10,397-65,-83 8,1-7,-2-7,1-8,-294-40,168 6,135 20,-299-71,274 33,1-8,4-8,2-8,-254-156,226 115,-79-53,234 139,1-2,3-2,-69-73,78 71,-152-182,150 172,1-1,-47-92,50 73,-3 1,-4 1,-49-64,77 115,0-2,0 1,2-1,0 0,1-1,-7-26,1-5,-9-66,14 48,3-1,3 1,8-92,-4 148,1 1,1 0,-1 0,2 1,0-1,0 0,1 1,7-12,57-75,-49 71,33-54,-21 19,-17 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7F096-3C19-40C3-8149-74309B288B0B}"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EBDD6-86F9-4288-8DA3-B7AEC1DDA48F}" type="slidenum">
              <a:rPr lang="en-US" smtClean="0"/>
              <a:t>‹#›</a:t>
            </a:fld>
            <a:endParaRPr lang="en-US"/>
          </a:p>
        </p:txBody>
      </p:sp>
    </p:spTree>
    <p:extLst>
      <p:ext uri="{BB962C8B-B14F-4D97-AF65-F5344CB8AC3E}">
        <p14:creationId xmlns:p14="http://schemas.microsoft.com/office/powerpoint/2010/main" val="70035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32DC3A-A74E-4428-8D7C-094985FAB54D}" type="slidenum">
              <a:rPr lang="en-US" smtClean="0"/>
              <a:pPr>
                <a:defRPr/>
              </a:pPr>
              <a:t>15</a:t>
            </a:fld>
            <a:endParaRPr lang="en-US"/>
          </a:p>
        </p:txBody>
      </p:sp>
    </p:spTree>
    <p:extLst>
      <p:ext uri="{BB962C8B-B14F-4D97-AF65-F5344CB8AC3E}">
        <p14:creationId xmlns:p14="http://schemas.microsoft.com/office/powerpoint/2010/main" val="348720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Hispanic and AIAN people have experienced higher rates of infection and death compared to White people; people of color disproportionately impacted by surges with new variants</a:t>
            </a:r>
          </a:p>
          <a:p>
            <a:r>
              <a:rPr lang="en-US" dirty="0"/>
              <a:t>Higher rates infection – increased exposure risk due to working, living, transportation situations</a:t>
            </a:r>
          </a:p>
          <a:p>
            <a:r>
              <a:rPr lang="en-US" dirty="0"/>
              <a:t>Living in larger households, </a:t>
            </a:r>
          </a:p>
          <a:p>
            <a:r>
              <a:rPr lang="en-US" dirty="0"/>
              <a:t>Death rates have decreased with vaccination rates and boosters increasing; </a:t>
            </a:r>
          </a:p>
          <a:p>
            <a:r>
              <a:rPr lang="en-US" dirty="0"/>
              <a:t>May continue disparities in access to treatments</a:t>
            </a:r>
          </a:p>
        </p:txBody>
      </p:sp>
      <p:sp>
        <p:nvSpPr>
          <p:cNvPr id="4" name="Slide Number Placeholder 3"/>
          <p:cNvSpPr>
            <a:spLocks noGrp="1"/>
          </p:cNvSpPr>
          <p:nvPr>
            <p:ph type="sldNum" sz="quarter" idx="5"/>
          </p:nvPr>
        </p:nvSpPr>
        <p:spPr/>
        <p:txBody>
          <a:bodyPr/>
          <a:lstStyle/>
          <a:p>
            <a:fld id="{972EBDD6-86F9-4288-8DA3-B7AEC1DDA48F}" type="slidenum">
              <a:rPr lang="en-US" smtClean="0"/>
              <a:t>21</a:t>
            </a:fld>
            <a:endParaRPr lang="en-US"/>
          </a:p>
        </p:txBody>
      </p:sp>
    </p:spTree>
    <p:extLst>
      <p:ext uri="{BB962C8B-B14F-4D97-AF65-F5344CB8AC3E}">
        <p14:creationId xmlns:p14="http://schemas.microsoft.com/office/powerpoint/2010/main" val="247207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Underlying health conditions: asthma, cancer, </a:t>
            </a:r>
            <a:r>
              <a:rPr lang="en-US" dirty="0" err="1"/>
              <a:t>cva</a:t>
            </a:r>
            <a:r>
              <a:rPr lang="en-US" dirty="0"/>
              <a:t>, chronic kidney disease, chronic lung disease, chronic liver disease, cystic fibrosis, diabetes, disabilities (e.g. ADHD, CP, developmental delay), heart conditions, HIV, mental health disorders (e.g. mood disorders, schizophrenia spectrum), obesity</a:t>
            </a:r>
          </a:p>
          <a:p>
            <a:endParaRPr lang="en-US" dirty="0"/>
          </a:p>
        </p:txBody>
      </p:sp>
      <p:sp>
        <p:nvSpPr>
          <p:cNvPr id="4" name="Slide Number Placeholder 3"/>
          <p:cNvSpPr>
            <a:spLocks noGrp="1"/>
          </p:cNvSpPr>
          <p:nvPr>
            <p:ph type="sldNum" sz="quarter" idx="5"/>
          </p:nvPr>
        </p:nvSpPr>
        <p:spPr/>
        <p:txBody>
          <a:bodyPr/>
          <a:lstStyle/>
          <a:p>
            <a:fld id="{972EBDD6-86F9-4288-8DA3-B7AEC1DDA48F}" type="slidenum">
              <a:rPr lang="en-US" smtClean="0"/>
              <a:t>34</a:t>
            </a:fld>
            <a:endParaRPr lang="en-US"/>
          </a:p>
        </p:txBody>
      </p:sp>
    </p:spTree>
    <p:extLst>
      <p:ext uri="{BB962C8B-B14F-4D97-AF65-F5344CB8AC3E}">
        <p14:creationId xmlns:p14="http://schemas.microsoft.com/office/powerpoint/2010/main" val="341712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32DC3A-A74E-4428-8D7C-094985FAB54D}" type="slidenum">
              <a:rPr lang="en-US" smtClean="0"/>
              <a:pPr>
                <a:defRPr/>
              </a:pPr>
              <a:t>42</a:t>
            </a:fld>
            <a:endParaRPr lang="en-US"/>
          </a:p>
        </p:txBody>
      </p:sp>
    </p:spTree>
    <p:extLst>
      <p:ext uri="{BB962C8B-B14F-4D97-AF65-F5344CB8AC3E}">
        <p14:creationId xmlns:p14="http://schemas.microsoft.com/office/powerpoint/2010/main" val="153215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B299-53E7-4CC8-8840-E4608ACD1B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9FCBF-973F-4775-BC72-DEA8B4EC1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93CE31-D154-4B49-8676-92E464D05E19}"/>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5" name="Footer Placeholder 4">
            <a:extLst>
              <a:ext uri="{FF2B5EF4-FFF2-40B4-BE49-F238E27FC236}">
                <a16:creationId xmlns:a16="http://schemas.microsoft.com/office/drawing/2014/main" id="{0E58C8C6-12D0-4CC4-A33A-4C579432C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AA84A-28D6-4709-B81D-AD12D5CDB804}"/>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164606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CE22-BBC4-4AE7-80AE-C9D601EF6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2EB7B7-FABD-4C5D-9388-AC9D0956E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4F133-512F-46C9-87CD-B459FA0EBD4A}"/>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5" name="Footer Placeholder 4">
            <a:extLst>
              <a:ext uri="{FF2B5EF4-FFF2-40B4-BE49-F238E27FC236}">
                <a16:creationId xmlns:a16="http://schemas.microsoft.com/office/drawing/2014/main" id="{AC40206B-F1D9-4EDA-BE05-9C7FC8E19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84166-6AB8-4F16-936F-C94D24332E63}"/>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346316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F6EADF-4CA5-4794-8446-7C5B606CE9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2BF4CE-E669-4279-AFD3-E61AAFDDBF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170F6-D9E0-4007-92B7-0416EDC5C3D1}"/>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5" name="Footer Placeholder 4">
            <a:extLst>
              <a:ext uri="{FF2B5EF4-FFF2-40B4-BE49-F238E27FC236}">
                <a16:creationId xmlns:a16="http://schemas.microsoft.com/office/drawing/2014/main" id="{FFA8C811-B088-497A-88C1-C5106179E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28BE4-0D61-4D62-968B-1A66EA3B03CA}"/>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7609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BDE3-0611-43A2-A0E5-551ED8D05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CA06E-75FD-492C-89E1-111976DE7B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EBD48-F0C9-4EED-9CE3-149FF781A7BD}"/>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5" name="Footer Placeholder 4">
            <a:extLst>
              <a:ext uri="{FF2B5EF4-FFF2-40B4-BE49-F238E27FC236}">
                <a16:creationId xmlns:a16="http://schemas.microsoft.com/office/drawing/2014/main" id="{0FD42184-F79D-4BFA-9D2D-80D79A8AA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853CB-F3E9-4581-BA2C-DEAB60517114}"/>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296923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3AC9-213C-4404-AEA9-10AC7BD9A6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D039AF-6579-4DAC-B254-8BEF7247CD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E7508-698E-4C1E-8E0D-33DF57080FAD}"/>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5" name="Footer Placeholder 4">
            <a:extLst>
              <a:ext uri="{FF2B5EF4-FFF2-40B4-BE49-F238E27FC236}">
                <a16:creationId xmlns:a16="http://schemas.microsoft.com/office/drawing/2014/main" id="{7314F3A6-6CD4-482C-9785-12D7889AF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0B1BF-186E-4D10-88BD-40887F8B0ED2}"/>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181517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5038-BEC9-4B49-93EA-7C8A0AF7D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288CC-198B-4590-BD76-BC6F0EB3E5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368BBD-E279-4357-BFC1-164E143557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440C90-4931-4175-82C2-58CF2937E371}"/>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6" name="Footer Placeholder 5">
            <a:extLst>
              <a:ext uri="{FF2B5EF4-FFF2-40B4-BE49-F238E27FC236}">
                <a16:creationId xmlns:a16="http://schemas.microsoft.com/office/drawing/2014/main" id="{11D6D193-2460-4711-AF45-F2EFC2538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D777C-EA52-4450-9A9F-CB54DCDAA38F}"/>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324736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F119-3625-4D34-B9B9-683EF8A64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29BBED-AE4D-4FB1-9E02-3ED6A31B4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E7521A-7D61-4E46-AAA1-9500D34A76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3A1427-49E6-4A61-8799-10FB7401B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CE7784-0624-4C98-BEA8-D88DB71199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E34042-CDF3-44E9-96A0-55284C699488}"/>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8" name="Footer Placeholder 7">
            <a:extLst>
              <a:ext uri="{FF2B5EF4-FFF2-40B4-BE49-F238E27FC236}">
                <a16:creationId xmlns:a16="http://schemas.microsoft.com/office/drawing/2014/main" id="{75201790-92C6-4959-8D7C-011B100B37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EF37CD-ABC0-47B1-A0A1-1B44CFC39D5B}"/>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351072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083E-8FE7-46E0-AA7C-C625DC99DF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28DF44-BA30-41A4-83DB-E1730F94EC63}"/>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4" name="Footer Placeholder 3">
            <a:extLst>
              <a:ext uri="{FF2B5EF4-FFF2-40B4-BE49-F238E27FC236}">
                <a16:creationId xmlns:a16="http://schemas.microsoft.com/office/drawing/2014/main" id="{521B96FD-DBAA-42F0-9169-327705A957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30FEBC-8718-4A5A-A84A-038A055D414A}"/>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85450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7CF28-FF0C-4E9F-8BFA-F5587E1C17E0}"/>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3" name="Footer Placeholder 2">
            <a:extLst>
              <a:ext uri="{FF2B5EF4-FFF2-40B4-BE49-F238E27FC236}">
                <a16:creationId xmlns:a16="http://schemas.microsoft.com/office/drawing/2014/main" id="{E22AF8EA-07B4-4344-8123-4308E09303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5CC50-A771-41DF-A698-5DF993B5DF47}"/>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126142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4EBD-6894-4E23-B8A0-7DACA4D68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A7B16-E7AB-4EFB-B75F-A5326D458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95A747-B427-4C2C-B315-9DDC04B02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90E07-9318-434D-8695-DCA2A8BF6B15}"/>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6" name="Footer Placeholder 5">
            <a:extLst>
              <a:ext uri="{FF2B5EF4-FFF2-40B4-BE49-F238E27FC236}">
                <a16:creationId xmlns:a16="http://schemas.microsoft.com/office/drawing/2014/main" id="{CA144AD1-7EEF-46D8-9BD7-10EDEFAAE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DC225-524A-4F4E-B003-F4A2827C6774}"/>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374436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9283-166F-4496-BFB0-4F832D21EB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5DB5BE-F85E-4EE6-BCB4-86C7ECD90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6173BB-F57A-4884-9CFF-E18B416E5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31222-6752-4B19-B5F3-5D9179D86DB2}"/>
              </a:ext>
            </a:extLst>
          </p:cNvPr>
          <p:cNvSpPr>
            <a:spLocks noGrp="1"/>
          </p:cNvSpPr>
          <p:nvPr>
            <p:ph type="dt" sz="half" idx="10"/>
          </p:nvPr>
        </p:nvSpPr>
        <p:spPr/>
        <p:txBody>
          <a:bodyPr/>
          <a:lstStyle/>
          <a:p>
            <a:fld id="{D3C9E113-5E3D-46BD-B5B8-BC4F5CA3D3F2}" type="datetimeFigureOut">
              <a:rPr lang="en-US" smtClean="0"/>
              <a:t>10/4/2022</a:t>
            </a:fld>
            <a:endParaRPr lang="en-US"/>
          </a:p>
        </p:txBody>
      </p:sp>
      <p:sp>
        <p:nvSpPr>
          <p:cNvPr id="6" name="Footer Placeholder 5">
            <a:extLst>
              <a:ext uri="{FF2B5EF4-FFF2-40B4-BE49-F238E27FC236}">
                <a16:creationId xmlns:a16="http://schemas.microsoft.com/office/drawing/2014/main" id="{91979104-7898-4E50-93F3-2B375B6F8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AA562-3746-4F45-A37C-8F8BBCAA7A12}"/>
              </a:ext>
            </a:extLst>
          </p:cNvPr>
          <p:cNvSpPr>
            <a:spLocks noGrp="1"/>
          </p:cNvSpPr>
          <p:nvPr>
            <p:ph type="sldNum" sz="quarter" idx="12"/>
          </p:nvPr>
        </p:nvSpPr>
        <p:spPr/>
        <p:txBody>
          <a:bodyPr/>
          <a:lstStyle/>
          <a:p>
            <a:fld id="{752AD124-6056-49DD-B891-E9E0607D5122}" type="slidenum">
              <a:rPr lang="en-US" smtClean="0"/>
              <a:t>‹#›</a:t>
            </a:fld>
            <a:endParaRPr lang="en-US"/>
          </a:p>
        </p:txBody>
      </p:sp>
    </p:spTree>
    <p:extLst>
      <p:ext uri="{BB962C8B-B14F-4D97-AF65-F5344CB8AC3E}">
        <p14:creationId xmlns:p14="http://schemas.microsoft.com/office/powerpoint/2010/main" val="94052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7B3AA7-226A-4A3D-B7FB-FAE9E7405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2AD48-E11F-45CD-BCDE-242741405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86EFE-6E34-4122-83E3-145B0C298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9E113-5E3D-46BD-B5B8-BC4F5CA3D3F2}" type="datetimeFigureOut">
              <a:rPr lang="en-US" smtClean="0"/>
              <a:t>10/4/2022</a:t>
            </a:fld>
            <a:endParaRPr lang="en-US"/>
          </a:p>
        </p:txBody>
      </p:sp>
      <p:sp>
        <p:nvSpPr>
          <p:cNvPr id="5" name="Footer Placeholder 4">
            <a:extLst>
              <a:ext uri="{FF2B5EF4-FFF2-40B4-BE49-F238E27FC236}">
                <a16:creationId xmlns:a16="http://schemas.microsoft.com/office/drawing/2014/main" id="{36207314-1C3A-4E18-AF6D-331B599E2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561756-F311-4D8F-AE76-D588F7749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AD124-6056-49DD-B891-E9E0607D5122}" type="slidenum">
              <a:rPr lang="en-US" smtClean="0"/>
              <a:t>‹#›</a:t>
            </a:fld>
            <a:endParaRPr lang="en-US"/>
          </a:p>
        </p:txBody>
      </p:sp>
    </p:spTree>
    <p:extLst>
      <p:ext uri="{BB962C8B-B14F-4D97-AF65-F5344CB8AC3E}">
        <p14:creationId xmlns:p14="http://schemas.microsoft.com/office/powerpoint/2010/main" val="21036883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oronavirus.jhu.edu/data/mortality"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ted.com/talks/loretta_j_ross_don_t_call_people_out_call_them_i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covid.cdc.gov/covid-data-tracker/#new-hospital-admiss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kff.org/coronavirus-covid-19/issue-brief/covid-19-cases-and-deaths-by-race-ethnicity-current-data-and-changes-over-time/?utm_source=substack&amp;utm_medium=email#:~:text=Age%2Dstandardized%20data%20show%20that,White%20counterparts%20(Figure%20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hdr.undp.org/system/files/documents/global-report-document/hdr2021-22pdf_1.pdf"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hdr.undp.org/system/files/documents/global-report-document/hdr2021-22pdf_1.pdf"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10.png"/><Relationship Id="rId7" Type="http://schemas.openxmlformats.org/officeDocument/2006/relationships/image" Target="../media/image30.png"/><Relationship Id="rId2" Type="http://schemas.openxmlformats.org/officeDocument/2006/relationships/customXml" Target="../ink/ink1.xml"/><Relationship Id="rId1" Type="http://schemas.openxmlformats.org/officeDocument/2006/relationships/slideLayout" Target="../slideLayouts/slideLayout6.xml"/><Relationship Id="rId6" Type="http://schemas.openxmlformats.org/officeDocument/2006/relationships/customXml" Target="../ink/ink3.xml"/><Relationship Id="rId11" Type="http://schemas.openxmlformats.org/officeDocument/2006/relationships/image" Target="../media/image50.png"/><Relationship Id="rId5" Type="http://schemas.openxmlformats.org/officeDocument/2006/relationships/image" Target="../media/image20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60.png"/><Relationship Id="rId7" Type="http://schemas.openxmlformats.org/officeDocument/2006/relationships/image" Target="../media/image80.png"/><Relationship Id="rId2" Type="http://schemas.openxmlformats.org/officeDocument/2006/relationships/customXml" Target="../ink/ink6.xml"/><Relationship Id="rId1" Type="http://schemas.openxmlformats.org/officeDocument/2006/relationships/slideLayout" Target="../slideLayouts/slideLayout6.xml"/><Relationship Id="rId6" Type="http://schemas.openxmlformats.org/officeDocument/2006/relationships/customXml" Target="../ink/ink8.xml"/><Relationship Id="rId5" Type="http://schemas.openxmlformats.org/officeDocument/2006/relationships/image" Target="../media/image70.png"/><Relationship Id="rId4" Type="http://schemas.openxmlformats.org/officeDocument/2006/relationships/customXml" Target="../ink/ink7.xml"/><Relationship Id="rId9" Type="http://schemas.openxmlformats.org/officeDocument/2006/relationships/image" Target="../media/image90.png"/></Relationships>
</file>

<file path=ppt/slides/_rels/slide32.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160.png"/><Relationship Id="rId3" Type="http://schemas.openxmlformats.org/officeDocument/2006/relationships/image" Target="../media/image24.svg"/><Relationship Id="rId7" Type="http://schemas.openxmlformats.org/officeDocument/2006/relationships/image" Target="../media/image130.png"/><Relationship Id="rId12" Type="http://schemas.openxmlformats.org/officeDocument/2006/relationships/customXml" Target="../ink/ink14.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customXml" Target="../ink/ink11.xml"/><Relationship Id="rId11" Type="http://schemas.openxmlformats.org/officeDocument/2006/relationships/image" Target="../media/image150.png"/><Relationship Id="rId5" Type="http://schemas.openxmlformats.org/officeDocument/2006/relationships/image" Target="../media/image120.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140.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ww.cdc.gov/coronavirus/2019-ncov/hcp/clinical-care/outpatient-treatment-overview.html"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www.cdc.gov/vaccines/covid-19/downloads/COVID-19-immunization-schedule-ages-6months-older.pdf" TargetMode="Externa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nchs/nvss/vsrr/covid19/excess_deaths.ht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A4DAA21-BFAC-4507-A2EA-701E6ADBA3B3}"/>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COVID-19: Where are we now?</a:t>
            </a:r>
          </a:p>
        </p:txBody>
      </p:sp>
      <p:sp>
        <p:nvSpPr>
          <p:cNvPr id="3" name="Subtitle 2">
            <a:extLst>
              <a:ext uri="{FF2B5EF4-FFF2-40B4-BE49-F238E27FC236}">
                <a16:creationId xmlns:a16="http://schemas.microsoft.com/office/drawing/2014/main" id="{E8884846-CEFB-4CA0-923B-4EEDCB9B7FF5}"/>
              </a:ext>
            </a:extLst>
          </p:cNvPr>
          <p:cNvSpPr>
            <a:spLocks noGrp="1"/>
          </p:cNvSpPr>
          <p:nvPr>
            <p:ph type="subTitle" idx="1"/>
          </p:nvPr>
        </p:nvSpPr>
        <p:spPr>
          <a:xfrm>
            <a:off x="1350682" y="4870824"/>
            <a:ext cx="10005951" cy="1458258"/>
          </a:xfrm>
        </p:spPr>
        <p:txBody>
          <a:bodyPr anchor="ctr">
            <a:normAutofit/>
          </a:bodyPr>
          <a:lstStyle/>
          <a:p>
            <a:pPr algn="l"/>
            <a:r>
              <a:rPr lang="en-US" dirty="0"/>
              <a:t>Sara Mackenzie, MD, MPH</a:t>
            </a:r>
          </a:p>
          <a:p>
            <a:pPr algn="l"/>
            <a:r>
              <a:rPr lang="en-US" dirty="0"/>
              <a:t>Regional Medical Specialist, Humanitas</a:t>
            </a:r>
          </a:p>
        </p:txBody>
      </p:sp>
    </p:spTree>
    <p:extLst>
      <p:ext uri="{BB962C8B-B14F-4D97-AF65-F5344CB8AC3E}">
        <p14:creationId xmlns:p14="http://schemas.microsoft.com/office/powerpoint/2010/main" val="395903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432ECC-ACA0-0C44-C16E-5B2BCEC02561}"/>
              </a:ext>
            </a:extLst>
          </p:cNvPr>
          <p:cNvPicPr>
            <a:picLocks noChangeAspect="1"/>
          </p:cNvPicPr>
          <p:nvPr/>
        </p:nvPicPr>
        <p:blipFill>
          <a:blip r:embed="rId2"/>
          <a:stretch>
            <a:fillRect/>
          </a:stretch>
        </p:blipFill>
        <p:spPr>
          <a:xfrm>
            <a:off x="462255" y="457200"/>
            <a:ext cx="11267489" cy="5943600"/>
          </a:xfrm>
          <a:prstGeom prst="rect">
            <a:avLst/>
          </a:prstGeom>
        </p:spPr>
      </p:pic>
      <p:cxnSp>
        <p:nvCxnSpPr>
          <p:cNvPr id="6" name="Straight Arrow Connector 5">
            <a:extLst>
              <a:ext uri="{FF2B5EF4-FFF2-40B4-BE49-F238E27FC236}">
                <a16:creationId xmlns:a16="http://schemas.microsoft.com/office/drawing/2014/main" id="{403C6D7C-E883-453F-A16E-FF85625C909A}"/>
              </a:ext>
            </a:extLst>
          </p:cNvPr>
          <p:cNvCxnSpPr/>
          <p:nvPr/>
        </p:nvCxnSpPr>
        <p:spPr>
          <a:xfrm>
            <a:off x="9271819" y="470965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47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bar chart&#10;&#10;Description automatically generated">
            <a:extLst>
              <a:ext uri="{FF2B5EF4-FFF2-40B4-BE49-F238E27FC236}">
                <a16:creationId xmlns:a16="http://schemas.microsoft.com/office/drawing/2014/main" id="{CF4744F0-50A7-0146-92EC-9B382CA24BC9}"/>
              </a:ext>
            </a:extLst>
          </p:cNvPr>
          <p:cNvPicPr>
            <a:picLocks noChangeAspect="1"/>
          </p:cNvPicPr>
          <p:nvPr/>
        </p:nvPicPr>
        <p:blipFill>
          <a:blip r:embed="rId2"/>
          <a:stretch>
            <a:fillRect/>
          </a:stretch>
        </p:blipFill>
        <p:spPr>
          <a:xfrm>
            <a:off x="1378856" y="457200"/>
            <a:ext cx="9434287" cy="5943600"/>
          </a:xfrm>
          <a:prstGeom prst="rect">
            <a:avLst/>
          </a:prstGeom>
        </p:spPr>
      </p:pic>
      <p:sp>
        <p:nvSpPr>
          <p:cNvPr id="5" name="TextBox 4">
            <a:extLst>
              <a:ext uri="{FF2B5EF4-FFF2-40B4-BE49-F238E27FC236}">
                <a16:creationId xmlns:a16="http://schemas.microsoft.com/office/drawing/2014/main" id="{1415E13F-EACE-7AA5-20EC-285B6D3436D3}"/>
              </a:ext>
            </a:extLst>
          </p:cNvPr>
          <p:cNvSpPr txBox="1"/>
          <p:nvPr/>
        </p:nvSpPr>
        <p:spPr>
          <a:xfrm>
            <a:off x="1378856" y="6488240"/>
            <a:ext cx="9181583" cy="369332"/>
          </a:xfrm>
          <a:prstGeom prst="rect">
            <a:avLst/>
          </a:prstGeom>
          <a:noFill/>
        </p:spPr>
        <p:txBody>
          <a:bodyPr wrap="squar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Mortality Analyses - Johns Hopkins Coronavirus Resource Center (jhu.edu)</a:t>
            </a:r>
            <a:endParaRPr lang="en-US" dirty="0">
              <a:solidFill>
                <a:schemeClr val="bg1"/>
              </a:solidFill>
            </a:endParaRPr>
          </a:p>
        </p:txBody>
      </p:sp>
    </p:spTree>
    <p:extLst>
      <p:ext uri="{BB962C8B-B14F-4D97-AF65-F5344CB8AC3E}">
        <p14:creationId xmlns:p14="http://schemas.microsoft.com/office/powerpoint/2010/main" val="165953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01E80C-A24C-83D8-07BE-0D0CAA683029}"/>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rPr>
              <a:t>What contributes to the U.S. having a higher mortality rate from COVID-19 than many other countries?</a:t>
            </a:r>
          </a:p>
        </p:txBody>
      </p:sp>
    </p:spTree>
    <p:extLst>
      <p:ext uri="{BB962C8B-B14F-4D97-AF65-F5344CB8AC3E}">
        <p14:creationId xmlns:p14="http://schemas.microsoft.com/office/powerpoint/2010/main" val="7351773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lgn="ctr" eaLnBrk="1" hangingPunct="1"/>
            <a:r>
              <a:rPr lang="en-US" altLang="en-US" dirty="0"/>
              <a:t>Social-ecologic model of health:</a:t>
            </a:r>
          </a:p>
        </p:txBody>
      </p:sp>
      <p:pic>
        <p:nvPicPr>
          <p:cNvPr id="11267" name="Picture 3" descr="Z:\Powerpoint\MH_DCM\MH_DCM-TEXTEDIT PROJECTS\TEAGUE_5e\Final files\chapt01\chapt01_labeled\tea28590_01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1"/>
            <a:ext cx="8058278" cy="51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2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4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histogram&#10;&#10;Description automatically generated">
            <a:extLst>
              <a:ext uri="{FF2B5EF4-FFF2-40B4-BE49-F238E27FC236}">
                <a16:creationId xmlns:a16="http://schemas.microsoft.com/office/drawing/2014/main" id="{1F072451-9700-71DC-6AC0-929F29EE0217}"/>
              </a:ext>
            </a:extLst>
          </p:cNvPr>
          <p:cNvPicPr>
            <a:picLocks noChangeAspect="1"/>
          </p:cNvPicPr>
          <p:nvPr/>
        </p:nvPicPr>
        <p:blipFill>
          <a:blip r:embed="rId2"/>
          <a:stretch>
            <a:fillRect/>
          </a:stretch>
        </p:blipFill>
        <p:spPr>
          <a:xfrm>
            <a:off x="1453445" y="643467"/>
            <a:ext cx="9285110" cy="5571065"/>
          </a:xfrm>
          <a:prstGeom prst="rect">
            <a:avLst/>
          </a:prstGeom>
        </p:spPr>
      </p:pic>
    </p:spTree>
    <p:extLst>
      <p:ext uri="{BB962C8B-B14F-4D97-AF65-F5344CB8AC3E}">
        <p14:creationId xmlns:p14="http://schemas.microsoft.com/office/powerpoint/2010/main" val="147366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FA49-4B35-489E-BF0C-D73E3854B35E}"/>
              </a:ext>
            </a:extLst>
          </p:cNvPr>
          <p:cNvSpPr>
            <a:spLocks noGrp="1"/>
          </p:cNvSpPr>
          <p:nvPr>
            <p:ph type="title"/>
          </p:nvPr>
        </p:nvSpPr>
        <p:spPr>
          <a:xfrm>
            <a:off x="466531" y="609599"/>
            <a:ext cx="6162869" cy="4494245"/>
          </a:xfrm>
        </p:spPr>
        <p:txBody>
          <a:bodyPr vert="horz" lIns="68580" tIns="34290" rIns="68580" bIns="34290" rtlCol="0" anchor="ctr">
            <a:normAutofit/>
          </a:bodyPr>
          <a:lstStyle/>
          <a:p>
            <a:pPr>
              <a:lnSpc>
                <a:spcPct val="90000"/>
              </a:lnSpc>
            </a:pPr>
            <a:r>
              <a:rPr lang="en-US" sz="2400" dirty="0"/>
              <a:t>“I am challenging the call-out culture. I think you can understand how calling out is toxic. It really does alienate people and makes them fearful of speaking up.” </a:t>
            </a:r>
            <a:br>
              <a:rPr lang="en-US" sz="2400" dirty="0"/>
            </a:br>
            <a:r>
              <a:rPr lang="en-US" sz="2400" dirty="0"/>
              <a:t>“The antidote to that outrage cycle is “calling in.” It’s a call out done with love.” </a:t>
            </a:r>
            <a:br>
              <a:rPr lang="en-US" sz="2400" dirty="0"/>
            </a:br>
            <a:br>
              <a:rPr lang="en-US" sz="2400" dirty="0"/>
            </a:br>
            <a:r>
              <a:rPr lang="en-US" sz="2400" dirty="0"/>
              <a:t>				Loretta Ross</a:t>
            </a:r>
            <a:br>
              <a:rPr lang="en-US" sz="2400" dirty="0"/>
            </a:br>
            <a:endParaRPr lang="en-US" sz="2400" dirty="0"/>
          </a:p>
        </p:txBody>
      </p:sp>
      <p:pic>
        <p:nvPicPr>
          <p:cNvPr id="3" name="Picture 2" descr="Professor Ross, pictured at her home in Atlanta, believes calling out has become a kind of “woke competition” in some circles.">
            <a:extLst>
              <a:ext uri="{FF2B5EF4-FFF2-40B4-BE49-F238E27FC236}">
                <a16:creationId xmlns:a16="http://schemas.microsoft.com/office/drawing/2014/main" id="{97D36248-5421-3B61-9B65-4014828E8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878" y="1496948"/>
            <a:ext cx="2743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3F6E268-3442-92D4-86CC-60508C452418}"/>
              </a:ext>
            </a:extLst>
          </p:cNvPr>
          <p:cNvSpPr txBox="1"/>
          <p:nvPr/>
        </p:nvSpPr>
        <p:spPr>
          <a:xfrm>
            <a:off x="996689" y="5545470"/>
            <a:ext cx="4572000" cy="646331"/>
          </a:xfrm>
          <a:prstGeom prst="rect">
            <a:avLst/>
          </a:prstGeom>
          <a:noFill/>
        </p:spPr>
        <p:txBody>
          <a:bodyPr wrap="square">
            <a:spAutoFit/>
          </a:bodyPr>
          <a:lstStyle/>
          <a:p>
            <a:r>
              <a:rPr lang="en-US" dirty="0">
                <a:hlinkClick r:id="rId4"/>
              </a:rPr>
              <a:t>Loretta J. Ross: Don't call people out -- call them in | TED Talk</a:t>
            </a:r>
            <a:endParaRPr lang="en-US" dirty="0"/>
          </a:p>
        </p:txBody>
      </p:sp>
    </p:spTree>
    <p:extLst>
      <p:ext uri="{BB962C8B-B14F-4D97-AF65-F5344CB8AC3E}">
        <p14:creationId xmlns:p14="http://schemas.microsoft.com/office/powerpoint/2010/main" val="279874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opscotch on a sidewalk">
            <a:extLst>
              <a:ext uri="{FF2B5EF4-FFF2-40B4-BE49-F238E27FC236}">
                <a16:creationId xmlns:a16="http://schemas.microsoft.com/office/drawing/2014/main" id="{5EA38B77-2A8D-5A11-FA13-A153F7064546}"/>
              </a:ext>
            </a:extLst>
          </p:cNvPr>
          <p:cNvPicPr>
            <a:picLocks noChangeAspect="1"/>
          </p:cNvPicPr>
          <p:nvPr/>
        </p:nvPicPr>
        <p:blipFill rotWithShape="1">
          <a:blip r:embed="rId2">
            <a:alphaModFix amt="50000"/>
          </a:blip>
          <a:srcRect t="7096" b="8634"/>
          <a:stretch/>
        </p:blipFill>
        <p:spPr>
          <a:xfrm>
            <a:off x="20" y="1"/>
            <a:ext cx="12191980" cy="6857999"/>
          </a:xfrm>
          <a:prstGeom prst="rect">
            <a:avLst/>
          </a:prstGeom>
        </p:spPr>
      </p:pic>
      <p:sp>
        <p:nvSpPr>
          <p:cNvPr id="2" name="Title 1">
            <a:extLst>
              <a:ext uri="{FF2B5EF4-FFF2-40B4-BE49-F238E27FC236}">
                <a16:creationId xmlns:a16="http://schemas.microsoft.com/office/drawing/2014/main" id="{D27AACEE-B51E-B319-07B3-D043E4F6FF3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Why is COVID-19 likely to continue circulating?</a:t>
            </a:r>
          </a:p>
        </p:txBody>
      </p:sp>
    </p:spTree>
    <p:extLst>
      <p:ext uri="{BB962C8B-B14F-4D97-AF65-F5344CB8AC3E}">
        <p14:creationId xmlns:p14="http://schemas.microsoft.com/office/powerpoint/2010/main" val="402818124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raphical user interface, website&#10;&#10;Description automatically generated">
            <a:extLst>
              <a:ext uri="{FF2B5EF4-FFF2-40B4-BE49-F238E27FC236}">
                <a16:creationId xmlns:a16="http://schemas.microsoft.com/office/drawing/2014/main" id="{39852309-EC6A-452F-BDF4-536D6DC9EF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4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16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37B191A-54D2-4924-8708-1041BA697AC5}"/>
              </a:ext>
            </a:extLst>
          </p:cNvPr>
          <p:cNvSpPr>
            <a:spLocks noGrp="1"/>
          </p:cNvSpPr>
          <p:nvPr>
            <p:ph type="title"/>
          </p:nvPr>
        </p:nvSpPr>
        <p:spPr>
          <a:xfrm>
            <a:off x="526073" y="489439"/>
            <a:ext cx="11139854" cy="930447"/>
          </a:xfrm>
          <a:prstGeom prst="ellipse">
            <a:avLst/>
          </a:prstGeom>
        </p:spPr>
        <p:txBody>
          <a:bodyPr vert="horz" lIns="91440" tIns="45720" rIns="91440" bIns="45720" rtlCol="0" anchor="b">
            <a:normAutofit/>
          </a:bodyPr>
          <a:lstStyle/>
          <a:p>
            <a:pPr algn="ctr"/>
            <a:r>
              <a:rPr lang="en-US" sz="3000" kern="1200" dirty="0">
                <a:solidFill>
                  <a:schemeClr val="bg1"/>
                </a:solidFill>
                <a:latin typeface="+mj-lt"/>
                <a:ea typeface="+mj-ea"/>
                <a:cs typeface="+mj-cs"/>
              </a:rPr>
              <a:t>CDC Genomic Surveillance: Monitoring </a:t>
            </a:r>
            <a:r>
              <a:rPr lang="en-US" sz="3000" dirty="0">
                <a:solidFill>
                  <a:schemeClr val="bg1"/>
                </a:solidFill>
              </a:rPr>
              <a:t>V</a:t>
            </a:r>
            <a:r>
              <a:rPr lang="en-US" sz="3000" kern="1200" dirty="0">
                <a:solidFill>
                  <a:schemeClr val="bg1"/>
                </a:solidFill>
                <a:latin typeface="+mj-lt"/>
                <a:ea typeface="+mj-ea"/>
                <a:cs typeface="+mj-cs"/>
              </a:rPr>
              <a:t>ariants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art, bar chart&#10;&#10;Description automatically generated">
            <a:extLst>
              <a:ext uri="{FF2B5EF4-FFF2-40B4-BE49-F238E27FC236}">
                <a16:creationId xmlns:a16="http://schemas.microsoft.com/office/drawing/2014/main" id="{D87751A6-7AC0-F6B0-EF26-2A01E915EF05}"/>
              </a:ext>
            </a:extLst>
          </p:cNvPr>
          <p:cNvPicPr>
            <a:picLocks noChangeAspect="1"/>
          </p:cNvPicPr>
          <p:nvPr/>
        </p:nvPicPr>
        <p:blipFill>
          <a:blip r:embed="rId2"/>
          <a:stretch>
            <a:fillRect/>
          </a:stretch>
        </p:blipFill>
        <p:spPr>
          <a:xfrm>
            <a:off x="3005127" y="2427541"/>
            <a:ext cx="6126647" cy="3997637"/>
          </a:xfrm>
          <a:prstGeom prst="rect">
            <a:avLst/>
          </a:prstGeom>
        </p:spPr>
      </p:pic>
    </p:spTree>
    <p:extLst>
      <p:ext uri="{BB962C8B-B14F-4D97-AF65-F5344CB8AC3E}">
        <p14:creationId xmlns:p14="http://schemas.microsoft.com/office/powerpoint/2010/main" val="96229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944DD1-DE93-6FA5-7590-E38EB8923C39}"/>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Who is COVID-19 most impacting still?</a:t>
            </a:r>
          </a:p>
        </p:txBody>
      </p:sp>
    </p:spTree>
    <p:extLst>
      <p:ext uri="{BB962C8B-B14F-4D97-AF65-F5344CB8AC3E}">
        <p14:creationId xmlns:p14="http://schemas.microsoft.com/office/powerpoint/2010/main" val="403585406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A41CAC-B58F-4111-B756-869B331FA10A}"/>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At the end of this webinar, you will be able to:</a:t>
            </a:r>
          </a:p>
        </p:txBody>
      </p:sp>
      <p:graphicFrame>
        <p:nvGraphicFramePr>
          <p:cNvPr id="5" name="Content Placeholder 2">
            <a:extLst>
              <a:ext uri="{FF2B5EF4-FFF2-40B4-BE49-F238E27FC236}">
                <a16:creationId xmlns:a16="http://schemas.microsoft.com/office/drawing/2014/main" id="{4359A728-1F2D-6E76-8E49-76EB0A5DF8C1}"/>
              </a:ext>
            </a:extLst>
          </p:cNvPr>
          <p:cNvGraphicFramePr>
            <a:graphicFrameLocks noGrp="1"/>
          </p:cNvGraphicFramePr>
          <p:nvPr>
            <p:ph idx="1"/>
            <p:extLst>
              <p:ext uri="{D42A27DB-BD31-4B8C-83A1-F6EECF244321}">
                <p14:modId xmlns:p14="http://schemas.microsoft.com/office/powerpoint/2010/main" val="426989721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206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5A535-FA6C-E99E-682A-94D55A26D1B3}"/>
              </a:ext>
            </a:extLst>
          </p:cNvPr>
          <p:cNvSpPr>
            <a:spLocks noGrp="1"/>
          </p:cNvSpPr>
          <p:nvPr>
            <p:ph type="title"/>
          </p:nvPr>
        </p:nvSpPr>
        <p:spPr>
          <a:xfrm>
            <a:off x="1028700" y="1967266"/>
            <a:ext cx="2628900" cy="2547257"/>
          </a:xfrm>
          <a:noFill/>
        </p:spPr>
        <p:txBody>
          <a:bodyPr anchor="ctr">
            <a:normAutofit/>
          </a:bodyPr>
          <a:lstStyle/>
          <a:p>
            <a:pPr algn="ctr"/>
            <a:r>
              <a:rPr lang="en-US" sz="3600">
                <a:solidFill>
                  <a:srgbClr val="FFFFFF"/>
                </a:solidFill>
              </a:rPr>
              <a:t>By age:</a:t>
            </a:r>
          </a:p>
        </p:txBody>
      </p:sp>
      <p:pic>
        <p:nvPicPr>
          <p:cNvPr id="4" name="Picture 3">
            <a:extLst>
              <a:ext uri="{FF2B5EF4-FFF2-40B4-BE49-F238E27FC236}">
                <a16:creationId xmlns:a16="http://schemas.microsoft.com/office/drawing/2014/main" id="{9C23ED12-F88A-8DFD-A2C8-0CA593CCF802}"/>
              </a:ext>
            </a:extLst>
          </p:cNvPr>
          <p:cNvPicPr>
            <a:picLocks noChangeAspect="1"/>
          </p:cNvPicPr>
          <p:nvPr/>
        </p:nvPicPr>
        <p:blipFill>
          <a:blip r:embed="rId2"/>
          <a:stretch>
            <a:fillRect/>
          </a:stretch>
        </p:blipFill>
        <p:spPr>
          <a:xfrm>
            <a:off x="4777316" y="927452"/>
            <a:ext cx="6780700" cy="5000766"/>
          </a:xfrm>
          <a:prstGeom prst="rect">
            <a:avLst/>
          </a:prstGeom>
        </p:spPr>
      </p:pic>
      <p:pic>
        <p:nvPicPr>
          <p:cNvPr id="6" name="Picture 5">
            <a:extLst>
              <a:ext uri="{FF2B5EF4-FFF2-40B4-BE49-F238E27FC236}">
                <a16:creationId xmlns:a16="http://schemas.microsoft.com/office/drawing/2014/main" id="{30A0AA09-3885-0E2C-FB41-3239BA2652DF}"/>
              </a:ext>
            </a:extLst>
          </p:cNvPr>
          <p:cNvPicPr>
            <a:picLocks noChangeAspect="1"/>
          </p:cNvPicPr>
          <p:nvPr/>
        </p:nvPicPr>
        <p:blipFill>
          <a:blip r:embed="rId3"/>
          <a:stretch>
            <a:fillRect/>
          </a:stretch>
        </p:blipFill>
        <p:spPr>
          <a:xfrm>
            <a:off x="4216526" y="6155041"/>
            <a:ext cx="6706181" cy="320068"/>
          </a:xfrm>
          <a:prstGeom prst="rect">
            <a:avLst/>
          </a:prstGeom>
        </p:spPr>
      </p:pic>
      <p:sp>
        <p:nvSpPr>
          <p:cNvPr id="8" name="TextBox 7">
            <a:extLst>
              <a:ext uri="{FF2B5EF4-FFF2-40B4-BE49-F238E27FC236}">
                <a16:creationId xmlns:a16="http://schemas.microsoft.com/office/drawing/2014/main" id="{AF22A374-5B14-4616-6DDE-6589C0C9EBAA}"/>
              </a:ext>
            </a:extLst>
          </p:cNvPr>
          <p:cNvSpPr txBox="1"/>
          <p:nvPr/>
        </p:nvSpPr>
        <p:spPr>
          <a:xfrm>
            <a:off x="276808" y="6475109"/>
            <a:ext cx="6096000" cy="369332"/>
          </a:xfrm>
          <a:prstGeom prst="rect">
            <a:avLst/>
          </a:prstGeom>
          <a:noFill/>
        </p:spPr>
        <p:txBody>
          <a:bodyPr wrap="square">
            <a:spAutoFit/>
          </a:bodyPr>
          <a:lstStyle/>
          <a:p>
            <a:r>
              <a:rPr lang="en-US" dirty="0">
                <a:hlinkClick r:id="rId4"/>
              </a:rPr>
              <a:t>CDC COVID Data Tracker: Hospital Admissions</a:t>
            </a:r>
            <a:endParaRPr lang="en-US" dirty="0"/>
          </a:p>
        </p:txBody>
      </p:sp>
    </p:spTree>
    <p:extLst>
      <p:ext uri="{BB962C8B-B14F-4D97-AF65-F5344CB8AC3E}">
        <p14:creationId xmlns:p14="http://schemas.microsoft.com/office/powerpoint/2010/main" val="66355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10;&#10;Description automatically generated">
            <a:extLst>
              <a:ext uri="{FF2B5EF4-FFF2-40B4-BE49-F238E27FC236}">
                <a16:creationId xmlns:a16="http://schemas.microsoft.com/office/drawing/2014/main" id="{344CCA84-3377-0251-9169-3E545D28FFDE}"/>
              </a:ext>
            </a:extLst>
          </p:cNvPr>
          <p:cNvPicPr>
            <a:picLocks noChangeAspect="1"/>
          </p:cNvPicPr>
          <p:nvPr/>
        </p:nvPicPr>
        <p:blipFill>
          <a:blip r:embed="rId3"/>
          <a:stretch>
            <a:fillRect/>
          </a:stretch>
        </p:blipFill>
        <p:spPr>
          <a:xfrm>
            <a:off x="1939637" y="457200"/>
            <a:ext cx="8312726" cy="5943600"/>
          </a:xfrm>
          <a:prstGeom prst="rect">
            <a:avLst/>
          </a:prstGeom>
        </p:spPr>
      </p:pic>
      <p:sp>
        <p:nvSpPr>
          <p:cNvPr id="5" name="TextBox 4">
            <a:extLst>
              <a:ext uri="{FF2B5EF4-FFF2-40B4-BE49-F238E27FC236}">
                <a16:creationId xmlns:a16="http://schemas.microsoft.com/office/drawing/2014/main" id="{C4840C4B-5008-51C6-7E1F-FEEC95ECA879}"/>
              </a:ext>
            </a:extLst>
          </p:cNvPr>
          <p:cNvSpPr txBox="1"/>
          <p:nvPr/>
        </p:nvSpPr>
        <p:spPr>
          <a:xfrm>
            <a:off x="623769" y="6400800"/>
            <a:ext cx="11194158" cy="369332"/>
          </a:xfrm>
          <a:prstGeom prst="rect">
            <a:avLst/>
          </a:prstGeom>
          <a:noFill/>
        </p:spPr>
        <p:txBody>
          <a:bodyPr wrap="square">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COVID-19 Cases and Deaths by Race/Ethnicity: Current Data and Changes Over Time | KFF</a:t>
            </a:r>
            <a:endParaRPr lang="en-US" dirty="0">
              <a:solidFill>
                <a:schemeClr val="bg1"/>
              </a:solidFill>
            </a:endParaRPr>
          </a:p>
        </p:txBody>
      </p:sp>
    </p:spTree>
    <p:extLst>
      <p:ext uri="{BB962C8B-B14F-4D97-AF65-F5344CB8AC3E}">
        <p14:creationId xmlns:p14="http://schemas.microsoft.com/office/powerpoint/2010/main" val="2013265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050E50-4A02-4AB5-8FC0-E76581C2185B}"/>
              </a:ext>
            </a:extLst>
          </p:cNvPr>
          <p:cNvSpPr>
            <a:spLocks noGrp="1"/>
          </p:cNvSpPr>
          <p:nvPr>
            <p:ph type="title"/>
          </p:nvPr>
        </p:nvSpPr>
        <p:spPr>
          <a:xfrm>
            <a:off x="2555631" y="1441938"/>
            <a:ext cx="7080738" cy="3974124"/>
          </a:xfrm>
        </p:spPr>
        <p:txBody>
          <a:bodyPr>
            <a:normAutofit/>
          </a:bodyPr>
          <a:lstStyle/>
          <a:p>
            <a:pPr algn="ctr"/>
            <a:r>
              <a:rPr lang="en-US" sz="5400">
                <a:solidFill>
                  <a:schemeClr val="bg1">
                    <a:lumMod val="95000"/>
                    <a:lumOff val="5000"/>
                  </a:schemeClr>
                </a:solidFill>
              </a:rPr>
              <a:t>What factors contribute to differences in rates of infection, severe illness, and death?</a:t>
            </a:r>
          </a:p>
        </p:txBody>
      </p:sp>
    </p:spTree>
    <p:extLst>
      <p:ext uri="{BB962C8B-B14F-4D97-AF65-F5344CB8AC3E}">
        <p14:creationId xmlns:p14="http://schemas.microsoft.com/office/powerpoint/2010/main" val="35332586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E7BFEF-1AC5-EC35-AFD3-44994AC40729}"/>
              </a:ext>
            </a:extLst>
          </p:cNvPr>
          <p:cNvPicPr>
            <a:picLocks noChangeAspect="1"/>
          </p:cNvPicPr>
          <p:nvPr/>
        </p:nvPicPr>
        <p:blipFill rotWithShape="1">
          <a:blip r:embed="rId2"/>
          <a:srcRect r="-1" b="10684"/>
          <a:stretch/>
        </p:blipFill>
        <p:spPr>
          <a:xfrm>
            <a:off x="321733" y="321733"/>
            <a:ext cx="11548534" cy="6214534"/>
          </a:xfrm>
          <a:prstGeom prst="rect">
            <a:avLst/>
          </a:prstGeom>
        </p:spPr>
      </p:pic>
    </p:spTree>
    <p:extLst>
      <p:ext uri="{BB962C8B-B14F-4D97-AF65-F5344CB8AC3E}">
        <p14:creationId xmlns:p14="http://schemas.microsoft.com/office/powerpoint/2010/main" val="216089774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10;&#10;Description automatically generated">
            <a:extLst>
              <a:ext uri="{FF2B5EF4-FFF2-40B4-BE49-F238E27FC236}">
                <a16:creationId xmlns:a16="http://schemas.microsoft.com/office/drawing/2014/main" id="{F5D93B22-B662-0B6D-85B2-694E94B98C49}"/>
              </a:ext>
            </a:extLst>
          </p:cNvPr>
          <p:cNvPicPr>
            <a:picLocks noChangeAspect="1"/>
          </p:cNvPicPr>
          <p:nvPr/>
        </p:nvPicPr>
        <p:blipFill>
          <a:blip r:embed="rId2"/>
          <a:stretch>
            <a:fillRect/>
          </a:stretch>
        </p:blipFill>
        <p:spPr>
          <a:xfrm>
            <a:off x="643467" y="988991"/>
            <a:ext cx="10905066" cy="4880016"/>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E65220-433C-86AE-B084-3470EA1B9BE8}"/>
              </a:ext>
            </a:extLst>
          </p:cNvPr>
          <p:cNvSpPr txBox="1"/>
          <p:nvPr/>
        </p:nvSpPr>
        <p:spPr>
          <a:xfrm>
            <a:off x="628411" y="6226548"/>
            <a:ext cx="9206053" cy="369332"/>
          </a:xfrm>
          <a:prstGeom prst="rect">
            <a:avLst/>
          </a:prstGeom>
          <a:noFill/>
        </p:spPr>
        <p:txBody>
          <a:bodyPr wrap="square">
            <a:spAutoFit/>
          </a:bodyPr>
          <a:lstStyle/>
          <a:p>
            <a:r>
              <a:rPr lang="en-US" dirty="0">
                <a:hlinkClick r:id="rId3"/>
              </a:rPr>
              <a:t>Human Development Report 2021/2022  hdr2021-22pdf_1.pdf (undp.org)</a:t>
            </a:r>
            <a:endParaRPr lang="en-US" dirty="0"/>
          </a:p>
        </p:txBody>
      </p:sp>
    </p:spTree>
    <p:extLst>
      <p:ext uri="{BB962C8B-B14F-4D97-AF65-F5344CB8AC3E}">
        <p14:creationId xmlns:p14="http://schemas.microsoft.com/office/powerpoint/2010/main" val="2474108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C3D8C98-0469-AFE3-A3AD-2382600956EF}"/>
              </a:ext>
            </a:extLst>
          </p:cNvPr>
          <p:cNvPicPr>
            <a:picLocks noChangeAspect="1"/>
          </p:cNvPicPr>
          <p:nvPr/>
        </p:nvPicPr>
        <p:blipFill>
          <a:blip r:embed="rId2"/>
          <a:stretch>
            <a:fillRect/>
          </a:stretch>
        </p:blipFill>
        <p:spPr>
          <a:xfrm>
            <a:off x="643467" y="893571"/>
            <a:ext cx="10905066" cy="5070856"/>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6E00C5-8536-12E3-F683-A6E6E001C353}"/>
              </a:ext>
            </a:extLst>
          </p:cNvPr>
          <p:cNvSpPr txBox="1"/>
          <p:nvPr/>
        </p:nvSpPr>
        <p:spPr>
          <a:xfrm>
            <a:off x="628411" y="6226548"/>
            <a:ext cx="9206053" cy="369332"/>
          </a:xfrm>
          <a:prstGeom prst="rect">
            <a:avLst/>
          </a:prstGeom>
          <a:noFill/>
        </p:spPr>
        <p:txBody>
          <a:bodyPr wrap="square">
            <a:spAutoFit/>
          </a:bodyPr>
          <a:lstStyle/>
          <a:p>
            <a:r>
              <a:rPr lang="en-US" dirty="0">
                <a:hlinkClick r:id="rId3"/>
              </a:rPr>
              <a:t>Human Development Report 2021/2022  hdr2021-22pdf_1.pdf (undp.org)</a:t>
            </a:r>
            <a:endParaRPr lang="en-US" dirty="0"/>
          </a:p>
        </p:txBody>
      </p:sp>
    </p:spTree>
    <p:extLst>
      <p:ext uri="{BB962C8B-B14F-4D97-AF65-F5344CB8AC3E}">
        <p14:creationId xmlns:p14="http://schemas.microsoft.com/office/powerpoint/2010/main" val="3069675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5B0E3C-C82E-5F09-916C-2204ABD29472}"/>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rPr>
              <a:t>What has most helped your center control or avoid outbreaks?</a:t>
            </a:r>
          </a:p>
        </p:txBody>
      </p:sp>
    </p:spTree>
    <p:extLst>
      <p:ext uri="{BB962C8B-B14F-4D97-AF65-F5344CB8AC3E}">
        <p14:creationId xmlns:p14="http://schemas.microsoft.com/office/powerpoint/2010/main" val="30883149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D003563-2867-40C4-BBDD-449B63EF4A09}"/>
              </a:ext>
            </a:extLst>
          </p:cNvPr>
          <p:cNvGraphicFramePr>
            <a:graphicFrameLocks/>
          </p:cNvGraphicFramePr>
          <p:nvPr/>
        </p:nvGraphicFramePr>
        <p:xfrm>
          <a:off x="0" y="629102"/>
          <a:ext cx="12192000" cy="586377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33BA925-3C11-4158-875D-DD040D334A01}"/>
              </a:ext>
            </a:extLst>
          </p:cNvPr>
          <p:cNvSpPr>
            <a:spLocks noGrp="1"/>
          </p:cNvSpPr>
          <p:nvPr>
            <p:ph type="title"/>
          </p:nvPr>
        </p:nvSpPr>
        <p:spPr>
          <a:xfrm>
            <a:off x="609600" y="-89353"/>
            <a:ext cx="10972800" cy="762000"/>
          </a:xfrm>
        </p:spPr>
        <p:txBody>
          <a:bodyPr/>
          <a:lstStyle/>
          <a:p>
            <a:pPr algn="ctr"/>
            <a:r>
              <a:rPr lang="en-US" dirty="0"/>
              <a:t>Total Cases Since 1/1/2022</a:t>
            </a:r>
          </a:p>
        </p:txBody>
      </p:sp>
      <p:sp>
        <p:nvSpPr>
          <p:cNvPr id="4" name="Date Placeholder 3">
            <a:extLst>
              <a:ext uri="{FF2B5EF4-FFF2-40B4-BE49-F238E27FC236}">
                <a16:creationId xmlns:a16="http://schemas.microsoft.com/office/drawing/2014/main" id="{225E99DB-5B3F-4EDE-B2F0-DF1D6095FA5E}"/>
              </a:ext>
            </a:extLst>
          </p:cNvPr>
          <p:cNvSpPr>
            <a:spLocks noGrp="1"/>
          </p:cNvSpPr>
          <p:nvPr>
            <p:ph type="dt" sz="half" idx="10"/>
          </p:nvPr>
        </p:nvSpPr>
        <p:spPr/>
        <p:txBody>
          <a:bodyPr/>
          <a:lstStyle/>
          <a:p>
            <a:fld id="{8F248655-DDA6-4034-A892-31253A73308B}" type="datetime1">
              <a:rPr lang="en-US" smtClean="0"/>
              <a:pPr/>
              <a:t>10/4/2022</a:t>
            </a:fld>
            <a:endParaRPr lang="en-US"/>
          </a:p>
        </p:txBody>
      </p:sp>
      <p:sp>
        <p:nvSpPr>
          <p:cNvPr id="5" name="Slide Number Placeholder 4">
            <a:extLst>
              <a:ext uri="{FF2B5EF4-FFF2-40B4-BE49-F238E27FC236}">
                <a16:creationId xmlns:a16="http://schemas.microsoft.com/office/drawing/2014/main" id="{76F20A29-D8E6-47D2-9C1E-10C10595175D}"/>
              </a:ext>
            </a:extLst>
          </p:cNvPr>
          <p:cNvSpPr>
            <a:spLocks noGrp="1"/>
          </p:cNvSpPr>
          <p:nvPr>
            <p:ph type="sldNum" sz="quarter" idx="12"/>
          </p:nvPr>
        </p:nvSpPr>
        <p:spPr/>
        <p:txBody>
          <a:bodyPr/>
          <a:lstStyle/>
          <a:p>
            <a:fld id="{FC26CBB7-3D9C-4986-8D09-275559E2D111}" type="slidenum">
              <a:rPr lang="en-US" smtClean="0"/>
              <a:pPr/>
              <a:t>27</a:t>
            </a:fld>
            <a:endParaRPr lang="en-US"/>
          </a:p>
        </p:txBody>
      </p:sp>
      <p:pic>
        <p:nvPicPr>
          <p:cNvPr id="9" name="Picture 8">
            <a:extLst>
              <a:ext uri="{FF2B5EF4-FFF2-40B4-BE49-F238E27FC236}">
                <a16:creationId xmlns:a16="http://schemas.microsoft.com/office/drawing/2014/main" id="{7C922A7C-E469-F1A2-3D98-8E09BAFE7213}"/>
              </a:ext>
            </a:extLst>
          </p:cNvPr>
          <p:cNvPicPr>
            <a:picLocks noChangeAspect="1"/>
          </p:cNvPicPr>
          <p:nvPr/>
        </p:nvPicPr>
        <p:blipFill>
          <a:blip r:embed="rId3"/>
          <a:stretch>
            <a:fillRect/>
          </a:stretch>
        </p:blipFill>
        <p:spPr>
          <a:xfrm>
            <a:off x="6504479" y="1452155"/>
            <a:ext cx="4929876" cy="1700450"/>
          </a:xfrm>
          <a:prstGeom prst="rect">
            <a:avLst/>
          </a:prstGeom>
        </p:spPr>
      </p:pic>
    </p:spTree>
    <p:extLst>
      <p:ext uri="{BB962C8B-B14F-4D97-AF65-F5344CB8AC3E}">
        <p14:creationId xmlns:p14="http://schemas.microsoft.com/office/powerpoint/2010/main" val="2267135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240ACF-0150-DDE7-E181-FE037813409B}"/>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5000" kern="1200">
                <a:solidFill>
                  <a:srgbClr val="FFFFFF"/>
                </a:solidFill>
                <a:latin typeface="+mj-lt"/>
                <a:ea typeface="+mj-ea"/>
                <a:cs typeface="+mj-cs"/>
              </a:rPr>
              <a:t>2022- much bigger toolbox</a:t>
            </a:r>
          </a:p>
        </p:txBody>
      </p:sp>
      <p:pic>
        <p:nvPicPr>
          <p:cNvPr id="1028" name="Picture 4" descr="Image result for ToolBox Essentials">
            <a:extLst>
              <a:ext uri="{FF2B5EF4-FFF2-40B4-BE49-F238E27FC236}">
                <a16:creationId xmlns:a16="http://schemas.microsoft.com/office/drawing/2014/main" id="{7A3E3CFF-3CFB-8232-3DE4-C5378DB621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0996" y="1333987"/>
            <a:ext cx="6274296" cy="419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73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B0F817-7186-EB9E-C280-F087E63C9098}"/>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rPr>
              <a:t>Shift from broad sweeping community measures to targeted community measures &amp; individual measures </a:t>
            </a:r>
          </a:p>
        </p:txBody>
      </p:sp>
    </p:spTree>
    <p:extLst>
      <p:ext uri="{BB962C8B-B14F-4D97-AF65-F5344CB8AC3E}">
        <p14:creationId xmlns:p14="http://schemas.microsoft.com/office/powerpoint/2010/main" val="788068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E81308-3F7C-B6EB-5F25-FD7AEAC58F02}"/>
              </a:ext>
            </a:extLst>
          </p:cNvPr>
          <p:cNvPicPr>
            <a:picLocks noChangeAspect="1"/>
          </p:cNvPicPr>
          <p:nvPr/>
        </p:nvPicPr>
        <p:blipFill>
          <a:blip r:embed="rId2"/>
          <a:stretch>
            <a:fillRect/>
          </a:stretch>
        </p:blipFill>
        <p:spPr>
          <a:xfrm>
            <a:off x="515156" y="457200"/>
            <a:ext cx="11161687" cy="5943600"/>
          </a:xfrm>
          <a:prstGeom prst="rect">
            <a:avLst/>
          </a:prstGeom>
        </p:spPr>
      </p:pic>
    </p:spTree>
    <p:extLst>
      <p:ext uri="{BB962C8B-B14F-4D97-AF65-F5344CB8AC3E}">
        <p14:creationId xmlns:p14="http://schemas.microsoft.com/office/powerpoint/2010/main" val="2897811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19BD773F-15E2-4F02-8D27-EF8061347409}"/>
                  </a:ext>
                </a:extLst>
              </p14:cNvPr>
              <p14:cNvContentPartPr/>
              <p14:nvPr/>
            </p14:nvContentPartPr>
            <p14:xfrm>
              <a:off x="1102694" y="1258582"/>
              <a:ext cx="2400632" cy="1963581"/>
            </p14:xfrm>
          </p:contentPart>
        </mc:Choice>
        <mc:Fallback xmlns="">
          <p:pic>
            <p:nvPicPr>
              <p:cNvPr id="3" name="Ink 2">
                <a:extLst>
                  <a:ext uri="{FF2B5EF4-FFF2-40B4-BE49-F238E27FC236}">
                    <a16:creationId xmlns:a16="http://schemas.microsoft.com/office/drawing/2014/main" id="{19BD773F-15E2-4F02-8D27-EF8061347409}"/>
                  </a:ext>
                </a:extLst>
              </p:cNvPr>
              <p:cNvPicPr/>
              <p:nvPr/>
            </p:nvPicPr>
            <p:blipFill>
              <a:blip r:embed="rId3"/>
              <a:stretch>
                <a:fillRect/>
              </a:stretch>
            </p:blipFill>
            <p:spPr>
              <a:xfrm>
                <a:off x="1067052" y="1222579"/>
                <a:ext cx="2472277" cy="203522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9760316-6FA1-485C-864F-DD33D90E2D9D}"/>
                  </a:ext>
                </a:extLst>
              </p14:cNvPr>
              <p14:cNvContentPartPr/>
              <p14:nvPr/>
            </p14:nvContentPartPr>
            <p14:xfrm>
              <a:off x="3029272" y="1240570"/>
              <a:ext cx="2356907" cy="1964608"/>
            </p14:xfrm>
          </p:contentPart>
        </mc:Choice>
        <mc:Fallback xmlns="">
          <p:pic>
            <p:nvPicPr>
              <p:cNvPr id="4" name="Ink 3">
                <a:extLst>
                  <a:ext uri="{FF2B5EF4-FFF2-40B4-BE49-F238E27FC236}">
                    <a16:creationId xmlns:a16="http://schemas.microsoft.com/office/drawing/2014/main" id="{D9760316-6FA1-485C-864F-DD33D90E2D9D}"/>
                  </a:ext>
                </a:extLst>
              </p:cNvPr>
              <p:cNvPicPr/>
              <p:nvPr/>
            </p:nvPicPr>
            <p:blipFill>
              <a:blip r:embed="rId5"/>
              <a:stretch>
                <a:fillRect/>
              </a:stretch>
            </p:blipFill>
            <p:spPr>
              <a:xfrm>
                <a:off x="2993272" y="1204568"/>
                <a:ext cx="2428547" cy="203625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8C62936-BD74-4EF2-8998-FCF01CC0E6CA}"/>
                  </a:ext>
                </a:extLst>
              </p14:cNvPr>
              <p14:cNvContentPartPr/>
              <p14:nvPr/>
            </p14:nvContentPartPr>
            <p14:xfrm>
              <a:off x="4879246" y="1275312"/>
              <a:ext cx="2128103" cy="1929866"/>
            </p14:xfrm>
          </p:contentPart>
        </mc:Choice>
        <mc:Fallback xmlns="">
          <p:pic>
            <p:nvPicPr>
              <p:cNvPr id="5" name="Ink 4">
                <a:extLst>
                  <a:ext uri="{FF2B5EF4-FFF2-40B4-BE49-F238E27FC236}">
                    <a16:creationId xmlns:a16="http://schemas.microsoft.com/office/drawing/2014/main" id="{38C62936-BD74-4EF2-8998-FCF01CC0E6CA}"/>
                  </a:ext>
                </a:extLst>
              </p:cNvPr>
              <p:cNvPicPr/>
              <p:nvPr/>
            </p:nvPicPr>
            <p:blipFill>
              <a:blip r:embed="rId7"/>
              <a:stretch>
                <a:fillRect/>
              </a:stretch>
            </p:blipFill>
            <p:spPr>
              <a:xfrm>
                <a:off x="4843604" y="1239667"/>
                <a:ext cx="2199748" cy="200151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C95D2CF2-45E6-47C7-8849-65525F569736}"/>
                  </a:ext>
                </a:extLst>
              </p14:cNvPr>
              <p14:cNvContentPartPr/>
              <p14:nvPr/>
            </p14:nvContentPartPr>
            <p14:xfrm>
              <a:off x="6390038" y="1240570"/>
              <a:ext cx="2476495" cy="1964608"/>
            </p14:xfrm>
          </p:contentPart>
        </mc:Choice>
        <mc:Fallback xmlns="">
          <p:pic>
            <p:nvPicPr>
              <p:cNvPr id="6" name="Ink 5">
                <a:extLst>
                  <a:ext uri="{FF2B5EF4-FFF2-40B4-BE49-F238E27FC236}">
                    <a16:creationId xmlns:a16="http://schemas.microsoft.com/office/drawing/2014/main" id="{C95D2CF2-45E6-47C7-8849-65525F569736}"/>
                  </a:ext>
                </a:extLst>
              </p:cNvPr>
              <p:cNvPicPr/>
              <p:nvPr/>
            </p:nvPicPr>
            <p:blipFill>
              <a:blip r:embed="rId9"/>
              <a:stretch>
                <a:fillRect/>
              </a:stretch>
            </p:blipFill>
            <p:spPr>
              <a:xfrm>
                <a:off x="6354037" y="1204562"/>
                <a:ext cx="2548137" cy="203626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DD455E4B-0A6B-43D2-8D53-0DC3706060E0}"/>
                  </a:ext>
                </a:extLst>
              </p14:cNvPr>
              <p14:cNvContentPartPr/>
              <p14:nvPr/>
            </p14:nvContentPartPr>
            <p14:xfrm>
              <a:off x="8144266" y="1275312"/>
              <a:ext cx="2528383" cy="1895124"/>
            </p14:xfrm>
          </p:contentPart>
        </mc:Choice>
        <mc:Fallback xmlns="">
          <p:pic>
            <p:nvPicPr>
              <p:cNvPr id="8" name="Ink 7">
                <a:extLst>
                  <a:ext uri="{FF2B5EF4-FFF2-40B4-BE49-F238E27FC236}">
                    <a16:creationId xmlns:a16="http://schemas.microsoft.com/office/drawing/2014/main" id="{DD455E4B-0A6B-43D2-8D53-0DC3706060E0}"/>
                  </a:ext>
                </a:extLst>
              </p:cNvPr>
              <p:cNvPicPr/>
              <p:nvPr/>
            </p:nvPicPr>
            <p:blipFill>
              <a:blip r:embed="rId11"/>
              <a:stretch>
                <a:fillRect/>
              </a:stretch>
            </p:blipFill>
            <p:spPr>
              <a:xfrm>
                <a:off x="8108259" y="1239310"/>
                <a:ext cx="2600036" cy="1966767"/>
              </a:xfrm>
              <a:prstGeom prst="rect">
                <a:avLst/>
              </a:prstGeom>
            </p:spPr>
          </p:pic>
        </mc:Fallback>
      </mc:AlternateContent>
      <p:sp>
        <p:nvSpPr>
          <p:cNvPr id="12" name="TextBox 11">
            <a:extLst>
              <a:ext uri="{FF2B5EF4-FFF2-40B4-BE49-F238E27FC236}">
                <a16:creationId xmlns:a16="http://schemas.microsoft.com/office/drawing/2014/main" id="{8A13B13E-235C-455A-AD3A-9DAC9DC6ED75}"/>
              </a:ext>
            </a:extLst>
          </p:cNvPr>
          <p:cNvSpPr txBox="1"/>
          <p:nvPr/>
        </p:nvSpPr>
        <p:spPr>
          <a:xfrm>
            <a:off x="1280032" y="3612364"/>
            <a:ext cx="1749240" cy="1754326"/>
          </a:xfrm>
          <a:prstGeom prst="rect">
            <a:avLst/>
          </a:prstGeom>
          <a:noFill/>
        </p:spPr>
        <p:txBody>
          <a:bodyPr wrap="square" rtlCol="0">
            <a:spAutoFit/>
          </a:bodyPr>
          <a:lstStyle/>
          <a:p>
            <a:r>
              <a:rPr lang="en-US" u="sng" dirty="0"/>
              <a:t>SARS-CoV-2</a:t>
            </a:r>
          </a:p>
          <a:p>
            <a:r>
              <a:rPr lang="en-US" dirty="0"/>
              <a:t>Novel</a:t>
            </a:r>
          </a:p>
          <a:p>
            <a:r>
              <a:rPr lang="en-US" dirty="0"/>
              <a:t>RNA virus</a:t>
            </a:r>
          </a:p>
          <a:p>
            <a:r>
              <a:rPr lang="en-US" dirty="0"/>
              <a:t>Mutates – new variants</a:t>
            </a:r>
          </a:p>
          <a:p>
            <a:endParaRPr lang="en-US" dirty="0"/>
          </a:p>
        </p:txBody>
      </p:sp>
      <p:sp>
        <p:nvSpPr>
          <p:cNvPr id="16" name="TextBox 15">
            <a:extLst>
              <a:ext uri="{FF2B5EF4-FFF2-40B4-BE49-F238E27FC236}">
                <a16:creationId xmlns:a16="http://schemas.microsoft.com/office/drawing/2014/main" id="{F737E314-648F-4DAE-872F-583DE65A39C0}"/>
              </a:ext>
            </a:extLst>
          </p:cNvPr>
          <p:cNvSpPr txBox="1"/>
          <p:nvPr/>
        </p:nvSpPr>
        <p:spPr>
          <a:xfrm>
            <a:off x="3130006" y="3612363"/>
            <a:ext cx="1749240" cy="1200329"/>
          </a:xfrm>
          <a:prstGeom prst="rect">
            <a:avLst/>
          </a:prstGeom>
          <a:noFill/>
        </p:spPr>
        <p:txBody>
          <a:bodyPr wrap="square" rtlCol="0">
            <a:spAutoFit/>
          </a:bodyPr>
          <a:lstStyle/>
          <a:p>
            <a:r>
              <a:rPr lang="en-US" u="sng" dirty="0"/>
              <a:t>Exits the body</a:t>
            </a:r>
          </a:p>
          <a:p>
            <a:r>
              <a:rPr lang="en-US" dirty="0"/>
              <a:t>Respiratory droplets</a:t>
            </a:r>
          </a:p>
          <a:p>
            <a:endParaRPr lang="en-US" dirty="0"/>
          </a:p>
        </p:txBody>
      </p:sp>
      <p:sp>
        <p:nvSpPr>
          <p:cNvPr id="18" name="TextBox 17">
            <a:extLst>
              <a:ext uri="{FF2B5EF4-FFF2-40B4-BE49-F238E27FC236}">
                <a16:creationId xmlns:a16="http://schemas.microsoft.com/office/drawing/2014/main" id="{56753C8F-BCC6-4458-BF1F-4BECDDE50FAD}"/>
              </a:ext>
            </a:extLst>
          </p:cNvPr>
          <p:cNvSpPr txBox="1"/>
          <p:nvPr/>
        </p:nvSpPr>
        <p:spPr>
          <a:xfrm>
            <a:off x="4979980" y="3628672"/>
            <a:ext cx="2128103" cy="1723549"/>
          </a:xfrm>
          <a:prstGeom prst="rect">
            <a:avLst/>
          </a:prstGeom>
          <a:noFill/>
        </p:spPr>
        <p:txBody>
          <a:bodyPr wrap="square" rtlCol="0">
            <a:spAutoFit/>
          </a:bodyPr>
          <a:lstStyle/>
          <a:p>
            <a:r>
              <a:rPr lang="en-US" u="sng" dirty="0"/>
              <a:t>Transmission</a:t>
            </a:r>
          </a:p>
          <a:p>
            <a:r>
              <a:rPr lang="en-US" dirty="0"/>
              <a:t>Primarily droplets </a:t>
            </a:r>
          </a:p>
          <a:p>
            <a:pPr algn="ctr"/>
            <a:r>
              <a:rPr lang="en-US" sz="1600" dirty="0"/>
              <a:t>(cough, sneeze, talking)</a:t>
            </a:r>
          </a:p>
          <a:p>
            <a:r>
              <a:rPr lang="en-US" dirty="0"/>
              <a:t>Less common:</a:t>
            </a:r>
          </a:p>
          <a:p>
            <a:r>
              <a:rPr lang="en-US" dirty="0"/>
              <a:t>     Aerosol</a:t>
            </a:r>
          </a:p>
          <a:p>
            <a:r>
              <a:rPr lang="en-US" dirty="0"/>
              <a:t>     Surfaces</a:t>
            </a:r>
          </a:p>
        </p:txBody>
      </p:sp>
      <p:sp>
        <p:nvSpPr>
          <p:cNvPr id="20" name="TextBox 19">
            <a:extLst>
              <a:ext uri="{FF2B5EF4-FFF2-40B4-BE49-F238E27FC236}">
                <a16:creationId xmlns:a16="http://schemas.microsoft.com/office/drawing/2014/main" id="{F8A4F51E-E684-4C2A-8402-2B4235AC4E00}"/>
              </a:ext>
            </a:extLst>
          </p:cNvPr>
          <p:cNvSpPr txBox="1"/>
          <p:nvPr/>
        </p:nvSpPr>
        <p:spPr>
          <a:xfrm>
            <a:off x="6952228" y="3612363"/>
            <a:ext cx="1749240" cy="1477328"/>
          </a:xfrm>
          <a:prstGeom prst="rect">
            <a:avLst/>
          </a:prstGeom>
          <a:noFill/>
        </p:spPr>
        <p:txBody>
          <a:bodyPr wrap="square" rtlCol="0">
            <a:spAutoFit/>
          </a:bodyPr>
          <a:lstStyle/>
          <a:p>
            <a:r>
              <a:rPr lang="en-US" u="sng" dirty="0"/>
              <a:t>Enters the body</a:t>
            </a:r>
          </a:p>
          <a:p>
            <a:r>
              <a:rPr lang="en-US" dirty="0"/>
              <a:t>Contact with mouth or nose mucosa </a:t>
            </a:r>
          </a:p>
          <a:p>
            <a:endParaRPr lang="en-US" dirty="0"/>
          </a:p>
        </p:txBody>
      </p:sp>
      <p:sp>
        <p:nvSpPr>
          <p:cNvPr id="22" name="TextBox 21">
            <a:extLst>
              <a:ext uri="{FF2B5EF4-FFF2-40B4-BE49-F238E27FC236}">
                <a16:creationId xmlns:a16="http://schemas.microsoft.com/office/drawing/2014/main" id="{CED307E8-5250-4CAB-9B3C-4B2CFCE826D0}"/>
              </a:ext>
            </a:extLst>
          </p:cNvPr>
          <p:cNvSpPr txBox="1"/>
          <p:nvPr/>
        </p:nvSpPr>
        <p:spPr>
          <a:xfrm>
            <a:off x="9027826" y="3612364"/>
            <a:ext cx="1749240" cy="1754326"/>
          </a:xfrm>
          <a:prstGeom prst="rect">
            <a:avLst/>
          </a:prstGeom>
          <a:noFill/>
        </p:spPr>
        <p:txBody>
          <a:bodyPr wrap="square" rtlCol="0">
            <a:spAutoFit/>
          </a:bodyPr>
          <a:lstStyle/>
          <a:p>
            <a:r>
              <a:rPr lang="en-US" u="sng" dirty="0"/>
              <a:t>Person factors</a:t>
            </a:r>
          </a:p>
          <a:p>
            <a:r>
              <a:rPr lang="en-US" dirty="0"/>
              <a:t>Age</a:t>
            </a:r>
          </a:p>
          <a:p>
            <a:r>
              <a:rPr lang="en-US" dirty="0"/>
              <a:t>Underlying health conditions</a:t>
            </a:r>
          </a:p>
          <a:p>
            <a:endParaRPr lang="en-US" dirty="0"/>
          </a:p>
        </p:txBody>
      </p:sp>
      <p:sp>
        <p:nvSpPr>
          <p:cNvPr id="2" name="Title 1">
            <a:extLst>
              <a:ext uri="{FF2B5EF4-FFF2-40B4-BE49-F238E27FC236}">
                <a16:creationId xmlns:a16="http://schemas.microsoft.com/office/drawing/2014/main" id="{120F5866-459C-4943-A8CA-8B46A27336CC}"/>
              </a:ext>
            </a:extLst>
          </p:cNvPr>
          <p:cNvSpPr>
            <a:spLocks noGrp="1"/>
          </p:cNvSpPr>
          <p:nvPr>
            <p:ph type="title"/>
          </p:nvPr>
        </p:nvSpPr>
        <p:spPr>
          <a:xfrm>
            <a:off x="838200" y="5366690"/>
            <a:ext cx="10515600" cy="1325563"/>
          </a:xfrm>
        </p:spPr>
        <p:txBody>
          <a:bodyPr/>
          <a:lstStyle/>
          <a:p>
            <a:r>
              <a:rPr lang="en-US" dirty="0"/>
              <a:t>Chain of Infection</a:t>
            </a:r>
          </a:p>
        </p:txBody>
      </p:sp>
    </p:spTree>
    <p:extLst>
      <p:ext uri="{BB962C8B-B14F-4D97-AF65-F5344CB8AC3E}">
        <p14:creationId xmlns:p14="http://schemas.microsoft.com/office/powerpoint/2010/main" val="4077999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19BD773F-15E2-4F02-8D27-EF8061347409}"/>
                  </a:ext>
                </a:extLst>
              </p14:cNvPr>
              <p14:cNvContentPartPr/>
              <p14:nvPr/>
            </p14:nvContentPartPr>
            <p14:xfrm>
              <a:off x="1102694" y="1258582"/>
              <a:ext cx="2400632" cy="1963581"/>
            </p14:xfrm>
          </p:contentPart>
        </mc:Choice>
        <mc:Fallback xmlns="">
          <p:pic>
            <p:nvPicPr>
              <p:cNvPr id="3" name="Ink 2">
                <a:extLst>
                  <a:ext uri="{FF2B5EF4-FFF2-40B4-BE49-F238E27FC236}">
                    <a16:creationId xmlns:a16="http://schemas.microsoft.com/office/drawing/2014/main" id="{19BD773F-15E2-4F02-8D27-EF8061347409}"/>
                  </a:ext>
                </a:extLst>
              </p:cNvPr>
              <p:cNvPicPr/>
              <p:nvPr/>
            </p:nvPicPr>
            <p:blipFill>
              <a:blip r:embed="rId3"/>
              <a:stretch>
                <a:fillRect/>
              </a:stretch>
            </p:blipFill>
            <p:spPr>
              <a:xfrm>
                <a:off x="1066686" y="1222586"/>
                <a:ext cx="2472287" cy="203521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8C62936-BD74-4EF2-8998-FCF01CC0E6CA}"/>
                  </a:ext>
                </a:extLst>
              </p14:cNvPr>
              <p14:cNvContentPartPr/>
              <p14:nvPr/>
            </p14:nvContentPartPr>
            <p14:xfrm>
              <a:off x="4879246" y="1275312"/>
              <a:ext cx="2128103" cy="1929866"/>
            </p14:xfrm>
          </p:contentPart>
        </mc:Choice>
        <mc:Fallback xmlns="">
          <p:pic>
            <p:nvPicPr>
              <p:cNvPr id="5" name="Ink 4">
                <a:extLst>
                  <a:ext uri="{FF2B5EF4-FFF2-40B4-BE49-F238E27FC236}">
                    <a16:creationId xmlns:a16="http://schemas.microsoft.com/office/drawing/2014/main" id="{38C62936-BD74-4EF2-8998-FCF01CC0E6CA}"/>
                  </a:ext>
                </a:extLst>
              </p:cNvPr>
              <p:cNvPicPr/>
              <p:nvPr/>
            </p:nvPicPr>
            <p:blipFill>
              <a:blip r:embed="rId5"/>
              <a:stretch>
                <a:fillRect/>
              </a:stretch>
            </p:blipFill>
            <p:spPr>
              <a:xfrm>
                <a:off x="4843244" y="1239307"/>
                <a:ext cx="2199748" cy="200151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95D2CF2-45E6-47C7-8849-65525F569736}"/>
                  </a:ext>
                </a:extLst>
              </p14:cNvPr>
              <p14:cNvContentPartPr/>
              <p14:nvPr/>
            </p14:nvContentPartPr>
            <p14:xfrm>
              <a:off x="6390038" y="1240570"/>
              <a:ext cx="2476495" cy="1964608"/>
            </p14:xfrm>
          </p:contentPart>
        </mc:Choice>
        <mc:Fallback xmlns="">
          <p:pic>
            <p:nvPicPr>
              <p:cNvPr id="6" name="Ink 5">
                <a:extLst>
                  <a:ext uri="{FF2B5EF4-FFF2-40B4-BE49-F238E27FC236}">
                    <a16:creationId xmlns:a16="http://schemas.microsoft.com/office/drawing/2014/main" id="{C95D2CF2-45E6-47C7-8849-65525F569736}"/>
                  </a:ext>
                </a:extLst>
              </p:cNvPr>
              <p:cNvPicPr/>
              <p:nvPr/>
            </p:nvPicPr>
            <p:blipFill>
              <a:blip r:embed="rId7"/>
              <a:stretch>
                <a:fillRect/>
              </a:stretch>
            </p:blipFill>
            <p:spPr>
              <a:xfrm>
                <a:off x="6354037" y="1204562"/>
                <a:ext cx="2548137" cy="203626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DD455E4B-0A6B-43D2-8D53-0DC3706060E0}"/>
                  </a:ext>
                </a:extLst>
              </p14:cNvPr>
              <p14:cNvContentPartPr/>
              <p14:nvPr/>
            </p14:nvContentPartPr>
            <p14:xfrm>
              <a:off x="8144266" y="1275312"/>
              <a:ext cx="2528383" cy="1895124"/>
            </p14:xfrm>
          </p:contentPart>
        </mc:Choice>
        <mc:Fallback xmlns="">
          <p:pic>
            <p:nvPicPr>
              <p:cNvPr id="8" name="Ink 7">
                <a:extLst>
                  <a:ext uri="{FF2B5EF4-FFF2-40B4-BE49-F238E27FC236}">
                    <a16:creationId xmlns:a16="http://schemas.microsoft.com/office/drawing/2014/main" id="{DD455E4B-0A6B-43D2-8D53-0DC3706060E0}"/>
                  </a:ext>
                </a:extLst>
              </p:cNvPr>
              <p:cNvPicPr/>
              <p:nvPr/>
            </p:nvPicPr>
            <p:blipFill>
              <a:blip r:embed="rId9"/>
              <a:stretch>
                <a:fillRect/>
              </a:stretch>
            </p:blipFill>
            <p:spPr>
              <a:xfrm>
                <a:off x="8108259" y="1239310"/>
                <a:ext cx="2600036" cy="1966767"/>
              </a:xfrm>
              <a:prstGeom prst="rect">
                <a:avLst/>
              </a:prstGeom>
            </p:spPr>
          </p:pic>
        </mc:Fallback>
      </mc:AlternateContent>
      <p:sp>
        <p:nvSpPr>
          <p:cNvPr id="12" name="TextBox 11">
            <a:extLst>
              <a:ext uri="{FF2B5EF4-FFF2-40B4-BE49-F238E27FC236}">
                <a16:creationId xmlns:a16="http://schemas.microsoft.com/office/drawing/2014/main" id="{8A13B13E-235C-455A-AD3A-9DAC9DC6ED75}"/>
              </a:ext>
            </a:extLst>
          </p:cNvPr>
          <p:cNvSpPr txBox="1"/>
          <p:nvPr/>
        </p:nvSpPr>
        <p:spPr>
          <a:xfrm>
            <a:off x="1280032" y="3612364"/>
            <a:ext cx="1749240" cy="369332"/>
          </a:xfrm>
          <a:prstGeom prst="rect">
            <a:avLst/>
          </a:prstGeom>
          <a:noFill/>
        </p:spPr>
        <p:txBody>
          <a:bodyPr wrap="square" rtlCol="0">
            <a:spAutoFit/>
          </a:bodyPr>
          <a:lstStyle/>
          <a:p>
            <a:r>
              <a:rPr lang="en-US" u="sng" dirty="0"/>
              <a:t>SARS-CoV-2</a:t>
            </a:r>
          </a:p>
        </p:txBody>
      </p:sp>
      <p:sp>
        <p:nvSpPr>
          <p:cNvPr id="16" name="TextBox 15">
            <a:extLst>
              <a:ext uri="{FF2B5EF4-FFF2-40B4-BE49-F238E27FC236}">
                <a16:creationId xmlns:a16="http://schemas.microsoft.com/office/drawing/2014/main" id="{F737E314-648F-4DAE-872F-583DE65A39C0}"/>
              </a:ext>
            </a:extLst>
          </p:cNvPr>
          <p:cNvSpPr txBox="1"/>
          <p:nvPr/>
        </p:nvSpPr>
        <p:spPr>
          <a:xfrm>
            <a:off x="3348071" y="3611090"/>
            <a:ext cx="1749240" cy="369332"/>
          </a:xfrm>
          <a:prstGeom prst="rect">
            <a:avLst/>
          </a:prstGeom>
          <a:noFill/>
        </p:spPr>
        <p:txBody>
          <a:bodyPr wrap="square" rtlCol="0">
            <a:spAutoFit/>
          </a:bodyPr>
          <a:lstStyle/>
          <a:p>
            <a:r>
              <a:rPr lang="en-US" u="sng" dirty="0"/>
              <a:t>Exits the body</a:t>
            </a:r>
          </a:p>
        </p:txBody>
      </p:sp>
      <p:sp>
        <p:nvSpPr>
          <p:cNvPr id="18" name="TextBox 17">
            <a:extLst>
              <a:ext uri="{FF2B5EF4-FFF2-40B4-BE49-F238E27FC236}">
                <a16:creationId xmlns:a16="http://schemas.microsoft.com/office/drawing/2014/main" id="{56753C8F-BCC6-4458-BF1F-4BECDDE50FAD}"/>
              </a:ext>
            </a:extLst>
          </p:cNvPr>
          <p:cNvSpPr txBox="1"/>
          <p:nvPr/>
        </p:nvSpPr>
        <p:spPr>
          <a:xfrm>
            <a:off x="5190196" y="3612364"/>
            <a:ext cx="1749240" cy="369332"/>
          </a:xfrm>
          <a:prstGeom prst="rect">
            <a:avLst/>
          </a:prstGeom>
          <a:noFill/>
        </p:spPr>
        <p:txBody>
          <a:bodyPr wrap="square" rtlCol="0">
            <a:spAutoFit/>
          </a:bodyPr>
          <a:lstStyle/>
          <a:p>
            <a:r>
              <a:rPr lang="en-US" u="sng" dirty="0"/>
              <a:t>Transmission</a:t>
            </a:r>
          </a:p>
        </p:txBody>
      </p:sp>
      <p:sp>
        <p:nvSpPr>
          <p:cNvPr id="20" name="TextBox 19">
            <a:extLst>
              <a:ext uri="{FF2B5EF4-FFF2-40B4-BE49-F238E27FC236}">
                <a16:creationId xmlns:a16="http://schemas.microsoft.com/office/drawing/2014/main" id="{F8A4F51E-E684-4C2A-8402-2B4235AC4E00}"/>
              </a:ext>
            </a:extLst>
          </p:cNvPr>
          <p:cNvSpPr txBox="1"/>
          <p:nvPr/>
        </p:nvSpPr>
        <p:spPr>
          <a:xfrm>
            <a:off x="6753665" y="3612364"/>
            <a:ext cx="1749240" cy="369332"/>
          </a:xfrm>
          <a:prstGeom prst="rect">
            <a:avLst/>
          </a:prstGeom>
          <a:noFill/>
        </p:spPr>
        <p:txBody>
          <a:bodyPr wrap="square" rtlCol="0">
            <a:spAutoFit/>
          </a:bodyPr>
          <a:lstStyle/>
          <a:p>
            <a:r>
              <a:rPr lang="en-US" u="sng" dirty="0"/>
              <a:t>Enters the body</a:t>
            </a:r>
          </a:p>
        </p:txBody>
      </p:sp>
      <p:sp>
        <p:nvSpPr>
          <p:cNvPr id="22" name="TextBox 21">
            <a:extLst>
              <a:ext uri="{FF2B5EF4-FFF2-40B4-BE49-F238E27FC236}">
                <a16:creationId xmlns:a16="http://schemas.microsoft.com/office/drawing/2014/main" id="{CED307E8-5250-4CAB-9B3C-4B2CFCE826D0}"/>
              </a:ext>
            </a:extLst>
          </p:cNvPr>
          <p:cNvSpPr txBox="1"/>
          <p:nvPr/>
        </p:nvSpPr>
        <p:spPr>
          <a:xfrm>
            <a:off x="9027826" y="3612364"/>
            <a:ext cx="1749240" cy="369332"/>
          </a:xfrm>
          <a:prstGeom prst="rect">
            <a:avLst/>
          </a:prstGeom>
          <a:noFill/>
        </p:spPr>
        <p:txBody>
          <a:bodyPr wrap="square" rtlCol="0">
            <a:spAutoFit/>
          </a:bodyPr>
          <a:lstStyle/>
          <a:p>
            <a:r>
              <a:rPr lang="en-US" u="sng" dirty="0"/>
              <a:t>Person factors</a:t>
            </a:r>
          </a:p>
        </p:txBody>
      </p:sp>
      <p:sp>
        <p:nvSpPr>
          <p:cNvPr id="2" name="Title 1">
            <a:extLst>
              <a:ext uri="{FF2B5EF4-FFF2-40B4-BE49-F238E27FC236}">
                <a16:creationId xmlns:a16="http://schemas.microsoft.com/office/drawing/2014/main" id="{04171389-5830-4730-B7C2-B553BFC117A3}"/>
              </a:ext>
            </a:extLst>
          </p:cNvPr>
          <p:cNvSpPr>
            <a:spLocks noGrp="1"/>
          </p:cNvSpPr>
          <p:nvPr>
            <p:ph type="title"/>
          </p:nvPr>
        </p:nvSpPr>
        <p:spPr>
          <a:xfrm>
            <a:off x="1132238" y="4814032"/>
            <a:ext cx="10515600" cy="1325563"/>
          </a:xfrm>
        </p:spPr>
        <p:txBody>
          <a:bodyPr/>
          <a:lstStyle/>
          <a:p>
            <a:r>
              <a:rPr lang="en-US" dirty="0"/>
              <a:t>Breaking links – slows or stops the spread!</a:t>
            </a:r>
          </a:p>
        </p:txBody>
      </p:sp>
      <p:sp>
        <p:nvSpPr>
          <p:cNvPr id="4" name="TextBox 3">
            <a:extLst>
              <a:ext uri="{FF2B5EF4-FFF2-40B4-BE49-F238E27FC236}">
                <a16:creationId xmlns:a16="http://schemas.microsoft.com/office/drawing/2014/main" id="{7B7BA3B0-7263-7D0A-D1B1-5C194A3F9C59}"/>
              </a:ext>
            </a:extLst>
          </p:cNvPr>
          <p:cNvSpPr txBox="1"/>
          <p:nvPr/>
        </p:nvSpPr>
        <p:spPr>
          <a:xfrm>
            <a:off x="1579418" y="1814945"/>
            <a:ext cx="1449854" cy="369332"/>
          </a:xfrm>
          <a:prstGeom prst="rect">
            <a:avLst/>
          </a:prstGeom>
          <a:noFill/>
        </p:spPr>
        <p:txBody>
          <a:bodyPr wrap="square" rtlCol="0">
            <a:spAutoFit/>
          </a:bodyPr>
          <a:lstStyle/>
          <a:p>
            <a:r>
              <a:rPr lang="en-US" dirty="0">
                <a:solidFill>
                  <a:srgbClr val="FF0000"/>
                </a:solidFill>
              </a:rPr>
              <a:t>Vaccines</a:t>
            </a:r>
          </a:p>
        </p:txBody>
      </p:sp>
      <p:sp>
        <p:nvSpPr>
          <p:cNvPr id="7" name="TextBox 6">
            <a:extLst>
              <a:ext uri="{FF2B5EF4-FFF2-40B4-BE49-F238E27FC236}">
                <a16:creationId xmlns:a16="http://schemas.microsoft.com/office/drawing/2014/main" id="{ABF03E50-9E01-CC44-8A27-4DC58A600D77}"/>
              </a:ext>
            </a:extLst>
          </p:cNvPr>
          <p:cNvSpPr txBox="1"/>
          <p:nvPr/>
        </p:nvSpPr>
        <p:spPr>
          <a:xfrm>
            <a:off x="3570333" y="1917079"/>
            <a:ext cx="1449854" cy="646331"/>
          </a:xfrm>
          <a:prstGeom prst="rect">
            <a:avLst/>
          </a:prstGeom>
          <a:noFill/>
        </p:spPr>
        <p:txBody>
          <a:bodyPr wrap="square" rtlCol="0">
            <a:spAutoFit/>
          </a:bodyPr>
          <a:lstStyle/>
          <a:p>
            <a:r>
              <a:rPr lang="en-US" dirty="0">
                <a:solidFill>
                  <a:srgbClr val="FF0000"/>
                </a:solidFill>
              </a:rPr>
              <a:t>Cover cough</a:t>
            </a:r>
          </a:p>
          <a:p>
            <a:r>
              <a:rPr lang="en-US" dirty="0">
                <a:solidFill>
                  <a:srgbClr val="FF0000"/>
                </a:solidFill>
              </a:rPr>
              <a:t>Masking</a:t>
            </a:r>
          </a:p>
        </p:txBody>
      </p:sp>
      <p:sp>
        <p:nvSpPr>
          <p:cNvPr id="9" name="TextBox 8">
            <a:extLst>
              <a:ext uri="{FF2B5EF4-FFF2-40B4-BE49-F238E27FC236}">
                <a16:creationId xmlns:a16="http://schemas.microsoft.com/office/drawing/2014/main" id="{28F24766-20B6-7586-41E1-509F6A78D6C3}"/>
              </a:ext>
            </a:extLst>
          </p:cNvPr>
          <p:cNvSpPr txBox="1"/>
          <p:nvPr/>
        </p:nvSpPr>
        <p:spPr>
          <a:xfrm>
            <a:off x="5097311" y="833384"/>
            <a:ext cx="1803114" cy="2308324"/>
          </a:xfrm>
          <a:prstGeom prst="rect">
            <a:avLst/>
          </a:prstGeom>
          <a:noFill/>
        </p:spPr>
        <p:txBody>
          <a:bodyPr wrap="square" rtlCol="0">
            <a:spAutoFit/>
          </a:bodyPr>
          <a:lstStyle/>
          <a:p>
            <a:r>
              <a:rPr lang="en-US" dirty="0">
                <a:solidFill>
                  <a:srgbClr val="FF0000"/>
                </a:solidFill>
              </a:rPr>
              <a:t>Cover cough</a:t>
            </a:r>
          </a:p>
          <a:p>
            <a:r>
              <a:rPr lang="en-US" dirty="0">
                <a:solidFill>
                  <a:srgbClr val="FF0000"/>
                </a:solidFill>
              </a:rPr>
              <a:t>Masking</a:t>
            </a:r>
          </a:p>
          <a:p>
            <a:r>
              <a:rPr lang="en-US" dirty="0">
                <a:solidFill>
                  <a:srgbClr val="FF0000"/>
                </a:solidFill>
              </a:rPr>
              <a:t>Hand washing</a:t>
            </a:r>
          </a:p>
          <a:p>
            <a:r>
              <a:rPr lang="en-US" dirty="0">
                <a:solidFill>
                  <a:srgbClr val="FF0000"/>
                </a:solidFill>
              </a:rPr>
              <a:t>Distancing</a:t>
            </a:r>
          </a:p>
          <a:p>
            <a:r>
              <a:rPr lang="en-US" dirty="0">
                <a:solidFill>
                  <a:srgbClr val="FF0000"/>
                </a:solidFill>
              </a:rPr>
              <a:t>Cleaning and disinfection</a:t>
            </a:r>
          </a:p>
          <a:p>
            <a:r>
              <a:rPr lang="en-US" dirty="0">
                <a:solidFill>
                  <a:srgbClr val="FF0000"/>
                </a:solidFill>
              </a:rPr>
              <a:t>Air flow</a:t>
            </a:r>
          </a:p>
          <a:p>
            <a:r>
              <a:rPr lang="en-US" dirty="0">
                <a:solidFill>
                  <a:srgbClr val="FF0000"/>
                </a:solidFill>
              </a:rPr>
              <a:t>Testing</a:t>
            </a:r>
          </a:p>
        </p:txBody>
      </p:sp>
      <p:sp>
        <p:nvSpPr>
          <p:cNvPr id="10" name="TextBox 9">
            <a:extLst>
              <a:ext uri="{FF2B5EF4-FFF2-40B4-BE49-F238E27FC236}">
                <a16:creationId xmlns:a16="http://schemas.microsoft.com/office/drawing/2014/main" id="{801A7649-B8A1-3BE6-8212-189A3459EF7E}"/>
              </a:ext>
            </a:extLst>
          </p:cNvPr>
          <p:cNvSpPr txBox="1"/>
          <p:nvPr/>
        </p:nvSpPr>
        <p:spPr>
          <a:xfrm>
            <a:off x="6942438" y="1736374"/>
            <a:ext cx="1449854" cy="923330"/>
          </a:xfrm>
          <a:prstGeom prst="rect">
            <a:avLst/>
          </a:prstGeom>
          <a:noFill/>
        </p:spPr>
        <p:txBody>
          <a:bodyPr wrap="square" rtlCol="0">
            <a:spAutoFit/>
          </a:bodyPr>
          <a:lstStyle/>
          <a:p>
            <a:r>
              <a:rPr lang="en-US" dirty="0">
                <a:solidFill>
                  <a:srgbClr val="FF0000"/>
                </a:solidFill>
              </a:rPr>
              <a:t>Cover cough</a:t>
            </a:r>
          </a:p>
          <a:p>
            <a:r>
              <a:rPr lang="en-US" dirty="0">
                <a:solidFill>
                  <a:srgbClr val="FF0000"/>
                </a:solidFill>
              </a:rPr>
              <a:t>Masking</a:t>
            </a:r>
          </a:p>
          <a:p>
            <a:r>
              <a:rPr lang="en-US" dirty="0">
                <a:solidFill>
                  <a:srgbClr val="FF0000"/>
                </a:solidFill>
              </a:rPr>
              <a:t>Handwashing</a:t>
            </a:r>
          </a:p>
        </p:txBody>
      </p:sp>
      <p:sp>
        <p:nvSpPr>
          <p:cNvPr id="11" name="TextBox 10">
            <a:extLst>
              <a:ext uri="{FF2B5EF4-FFF2-40B4-BE49-F238E27FC236}">
                <a16:creationId xmlns:a16="http://schemas.microsoft.com/office/drawing/2014/main" id="{BE176A88-6B1B-B603-4C1C-824AE1F265B9}"/>
              </a:ext>
            </a:extLst>
          </p:cNvPr>
          <p:cNvSpPr txBox="1"/>
          <p:nvPr/>
        </p:nvSpPr>
        <p:spPr>
          <a:xfrm>
            <a:off x="9027826" y="1640080"/>
            <a:ext cx="1449854" cy="1200329"/>
          </a:xfrm>
          <a:prstGeom prst="rect">
            <a:avLst/>
          </a:prstGeom>
          <a:noFill/>
        </p:spPr>
        <p:txBody>
          <a:bodyPr wrap="square" rtlCol="0">
            <a:spAutoFit/>
          </a:bodyPr>
          <a:lstStyle/>
          <a:p>
            <a:r>
              <a:rPr lang="en-US" dirty="0">
                <a:solidFill>
                  <a:srgbClr val="FF0000"/>
                </a:solidFill>
              </a:rPr>
              <a:t>General health</a:t>
            </a:r>
          </a:p>
          <a:p>
            <a:r>
              <a:rPr lang="en-US" dirty="0">
                <a:solidFill>
                  <a:srgbClr val="FF0000"/>
                </a:solidFill>
              </a:rPr>
              <a:t>Vaccination</a:t>
            </a:r>
          </a:p>
          <a:p>
            <a:r>
              <a:rPr lang="en-US" dirty="0">
                <a:solidFill>
                  <a:srgbClr val="FF0000"/>
                </a:solidFill>
              </a:rPr>
              <a:t>Antivirals</a:t>
            </a:r>
          </a:p>
        </p:txBody>
      </p:sp>
    </p:spTree>
    <p:extLst>
      <p:ext uri="{BB962C8B-B14F-4D97-AF65-F5344CB8AC3E}">
        <p14:creationId xmlns:p14="http://schemas.microsoft.com/office/powerpoint/2010/main" val="3991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BEDB-AF2D-4B9A-978A-F985244F60EA}"/>
              </a:ext>
            </a:extLst>
          </p:cNvPr>
          <p:cNvSpPr>
            <a:spLocks noGrp="1"/>
          </p:cNvSpPr>
          <p:nvPr>
            <p:ph type="title"/>
          </p:nvPr>
        </p:nvSpPr>
        <p:spPr/>
        <p:txBody>
          <a:bodyPr/>
          <a:lstStyle/>
          <a:p>
            <a:r>
              <a:rPr lang="en-US" dirty="0"/>
              <a:t>SARS-CoV-2: </a:t>
            </a:r>
          </a:p>
        </p:txBody>
      </p:sp>
      <p:sp>
        <p:nvSpPr>
          <p:cNvPr id="3" name="Oval 2">
            <a:extLst>
              <a:ext uri="{FF2B5EF4-FFF2-40B4-BE49-F238E27FC236}">
                <a16:creationId xmlns:a16="http://schemas.microsoft.com/office/drawing/2014/main" id="{1C9BA487-F300-4ADB-BEE0-5DD6BB1A9E76}"/>
              </a:ext>
            </a:extLst>
          </p:cNvPr>
          <p:cNvSpPr/>
          <p:nvPr/>
        </p:nvSpPr>
        <p:spPr>
          <a:xfrm>
            <a:off x="469509" y="2171700"/>
            <a:ext cx="2338754" cy="212773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Group of men">
            <a:extLst>
              <a:ext uri="{FF2B5EF4-FFF2-40B4-BE49-F238E27FC236}">
                <a16:creationId xmlns:a16="http://schemas.microsoft.com/office/drawing/2014/main" id="{44072C9E-0783-405E-9D6B-2C8203598A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686" y="2778369"/>
            <a:ext cx="914400" cy="91440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010113C-3E22-4720-8337-49D9E4CED665}"/>
                  </a:ext>
                </a:extLst>
              </p14:cNvPr>
              <p14:cNvContentPartPr/>
              <p14:nvPr/>
            </p14:nvContentPartPr>
            <p14:xfrm>
              <a:off x="2839846" y="1142668"/>
              <a:ext cx="9187200" cy="2278440"/>
            </p14:xfrm>
          </p:contentPart>
        </mc:Choice>
        <mc:Fallback xmlns="">
          <p:pic>
            <p:nvPicPr>
              <p:cNvPr id="7" name="Ink 6">
                <a:extLst>
                  <a:ext uri="{FF2B5EF4-FFF2-40B4-BE49-F238E27FC236}">
                    <a16:creationId xmlns:a16="http://schemas.microsoft.com/office/drawing/2014/main" id="{3010113C-3E22-4720-8337-49D9E4CED665}"/>
                  </a:ext>
                </a:extLst>
              </p:cNvPr>
              <p:cNvPicPr/>
              <p:nvPr/>
            </p:nvPicPr>
            <p:blipFill>
              <a:blip r:embed="rId5"/>
              <a:stretch>
                <a:fillRect/>
              </a:stretch>
            </p:blipFill>
            <p:spPr>
              <a:xfrm>
                <a:off x="2803846" y="1106668"/>
                <a:ext cx="9258840" cy="2350080"/>
              </a:xfrm>
              <a:prstGeom prst="rect">
                <a:avLst/>
              </a:prstGeom>
            </p:spPr>
          </p:pic>
        </mc:Fallback>
      </mc:AlternateContent>
      <p:sp>
        <p:nvSpPr>
          <p:cNvPr id="14" name="TextBox 13">
            <a:extLst>
              <a:ext uri="{FF2B5EF4-FFF2-40B4-BE49-F238E27FC236}">
                <a16:creationId xmlns:a16="http://schemas.microsoft.com/office/drawing/2014/main" id="{345743F6-AD68-44D3-B438-490F0E5F4781}"/>
              </a:ext>
            </a:extLst>
          </p:cNvPr>
          <p:cNvSpPr txBox="1"/>
          <p:nvPr/>
        </p:nvSpPr>
        <p:spPr>
          <a:xfrm>
            <a:off x="214532" y="4660032"/>
            <a:ext cx="2593731" cy="1477328"/>
          </a:xfrm>
          <a:prstGeom prst="rect">
            <a:avLst/>
          </a:prstGeom>
          <a:noFill/>
        </p:spPr>
        <p:txBody>
          <a:bodyPr wrap="square" rtlCol="0">
            <a:spAutoFit/>
          </a:bodyPr>
          <a:lstStyle/>
          <a:p>
            <a:pPr algn="ctr"/>
            <a:r>
              <a:rPr lang="en-US" u="sng" dirty="0"/>
              <a:t>Exposure: </a:t>
            </a:r>
          </a:p>
          <a:p>
            <a:endParaRPr lang="en-US" dirty="0"/>
          </a:p>
          <a:p>
            <a:r>
              <a:rPr lang="en-US" dirty="0"/>
              <a:t>“Close contact” – within 6 feet for &gt;15 minutes/24 hours</a:t>
            </a:r>
          </a:p>
        </p:txBody>
      </p:sp>
      <p:sp>
        <p:nvSpPr>
          <p:cNvPr id="17" name="TextBox 16">
            <a:extLst>
              <a:ext uri="{FF2B5EF4-FFF2-40B4-BE49-F238E27FC236}">
                <a16:creationId xmlns:a16="http://schemas.microsoft.com/office/drawing/2014/main" id="{02F0E0FA-3402-4116-B108-B5D6BC93E504}"/>
              </a:ext>
            </a:extLst>
          </p:cNvPr>
          <p:cNvSpPr txBox="1"/>
          <p:nvPr/>
        </p:nvSpPr>
        <p:spPr>
          <a:xfrm>
            <a:off x="3004625" y="3921368"/>
            <a:ext cx="2593731" cy="923330"/>
          </a:xfrm>
          <a:prstGeom prst="rect">
            <a:avLst/>
          </a:prstGeom>
          <a:noFill/>
        </p:spPr>
        <p:txBody>
          <a:bodyPr wrap="square" rtlCol="0">
            <a:spAutoFit/>
          </a:bodyPr>
          <a:lstStyle/>
          <a:p>
            <a:pPr algn="ctr"/>
            <a:r>
              <a:rPr lang="en-US" u="sng" dirty="0"/>
              <a:t>Incubation: </a:t>
            </a:r>
          </a:p>
          <a:p>
            <a:pPr algn="ctr"/>
            <a:r>
              <a:rPr lang="en-US" dirty="0"/>
              <a:t>    2-14 days</a:t>
            </a:r>
          </a:p>
          <a:p>
            <a:pPr algn="ctr"/>
            <a:r>
              <a:rPr lang="en-US" dirty="0"/>
              <a:t>(median 3-5 days)</a:t>
            </a:r>
          </a:p>
        </p:txBody>
      </p:sp>
      <p:sp>
        <p:nvSpPr>
          <p:cNvPr id="19" name="TextBox 18">
            <a:extLst>
              <a:ext uri="{FF2B5EF4-FFF2-40B4-BE49-F238E27FC236}">
                <a16:creationId xmlns:a16="http://schemas.microsoft.com/office/drawing/2014/main" id="{E85B235D-E234-4AAD-90BC-1E256957AF73}"/>
              </a:ext>
            </a:extLst>
          </p:cNvPr>
          <p:cNvSpPr txBox="1"/>
          <p:nvPr/>
        </p:nvSpPr>
        <p:spPr>
          <a:xfrm>
            <a:off x="5916638" y="3921368"/>
            <a:ext cx="4979962" cy="1477328"/>
          </a:xfrm>
          <a:prstGeom prst="rect">
            <a:avLst/>
          </a:prstGeom>
          <a:noFill/>
        </p:spPr>
        <p:txBody>
          <a:bodyPr wrap="square" rtlCol="0">
            <a:spAutoFit/>
          </a:bodyPr>
          <a:lstStyle/>
          <a:p>
            <a:pPr algn="ctr"/>
            <a:r>
              <a:rPr lang="en-US" u="sng" dirty="0"/>
              <a:t>Viral shedding: </a:t>
            </a:r>
          </a:p>
          <a:p>
            <a:pPr marL="285750" indent="-285750">
              <a:buFont typeface="Arial" panose="020B0604020202020204" pitchFamily="34" charset="0"/>
              <a:buChar char="•"/>
            </a:pPr>
            <a:r>
              <a:rPr lang="en-US" dirty="0"/>
              <a:t>for up to 10 days after symptom onset (for most)</a:t>
            </a:r>
          </a:p>
          <a:p>
            <a:pPr marL="285750" indent="-285750">
              <a:buFont typeface="Arial" panose="020B0604020202020204" pitchFamily="34" charset="0"/>
              <a:buChar char="•"/>
            </a:pPr>
            <a:r>
              <a:rPr lang="en-US" dirty="0"/>
              <a:t>Some will have mild to no symptoms</a:t>
            </a:r>
          </a:p>
          <a:p>
            <a:pPr marL="285750" indent="-285750">
              <a:buFont typeface="Arial" panose="020B0604020202020204" pitchFamily="34" charset="0"/>
              <a:buChar char="•"/>
            </a:pPr>
            <a:r>
              <a:rPr lang="en-US" dirty="0"/>
              <a:t>May shed 48 hours PRIOR to onset of symptoms</a:t>
            </a:r>
          </a:p>
        </p:txBody>
      </p:sp>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61B5CC44-0E2D-452E-9105-3439B352DDE9}"/>
                  </a:ext>
                </a:extLst>
              </p14:cNvPr>
              <p14:cNvContentPartPr/>
              <p14:nvPr/>
            </p14:nvContentPartPr>
            <p14:xfrm>
              <a:off x="6971926" y="2724868"/>
              <a:ext cx="2686320" cy="71280"/>
            </p14:xfrm>
          </p:contentPart>
        </mc:Choice>
        <mc:Fallback xmlns="">
          <p:pic>
            <p:nvPicPr>
              <p:cNvPr id="20" name="Ink 19">
                <a:extLst>
                  <a:ext uri="{FF2B5EF4-FFF2-40B4-BE49-F238E27FC236}">
                    <a16:creationId xmlns:a16="http://schemas.microsoft.com/office/drawing/2014/main" id="{61B5CC44-0E2D-452E-9105-3439B352DDE9}"/>
                  </a:ext>
                </a:extLst>
              </p:cNvPr>
              <p:cNvPicPr/>
              <p:nvPr/>
            </p:nvPicPr>
            <p:blipFill>
              <a:blip r:embed="rId7"/>
              <a:stretch>
                <a:fillRect/>
              </a:stretch>
            </p:blipFill>
            <p:spPr>
              <a:xfrm>
                <a:off x="6963286" y="2715868"/>
                <a:ext cx="270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5BFCF519-4FF8-40BD-8769-362953A3C8C6}"/>
                  </a:ext>
                </a:extLst>
              </p14:cNvPr>
              <p14:cNvContentPartPr/>
              <p14:nvPr/>
            </p14:nvContentPartPr>
            <p14:xfrm>
              <a:off x="9662566" y="2698228"/>
              <a:ext cx="1367280" cy="71640"/>
            </p14:xfrm>
          </p:contentPart>
        </mc:Choice>
        <mc:Fallback xmlns="">
          <p:pic>
            <p:nvPicPr>
              <p:cNvPr id="21" name="Ink 20">
                <a:extLst>
                  <a:ext uri="{FF2B5EF4-FFF2-40B4-BE49-F238E27FC236}">
                    <a16:creationId xmlns:a16="http://schemas.microsoft.com/office/drawing/2014/main" id="{5BFCF519-4FF8-40BD-8769-362953A3C8C6}"/>
                  </a:ext>
                </a:extLst>
              </p:cNvPr>
              <p:cNvPicPr/>
              <p:nvPr/>
            </p:nvPicPr>
            <p:blipFill>
              <a:blip r:embed="rId9"/>
              <a:stretch>
                <a:fillRect/>
              </a:stretch>
            </p:blipFill>
            <p:spPr>
              <a:xfrm>
                <a:off x="9653566" y="2689228"/>
                <a:ext cx="1384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65D4AE1A-4DE6-4F85-9229-2CB7FD34FCDF}"/>
                  </a:ext>
                </a:extLst>
              </p14:cNvPr>
              <p14:cNvContentPartPr/>
              <p14:nvPr/>
            </p14:nvContentPartPr>
            <p14:xfrm>
              <a:off x="6965086" y="2663668"/>
              <a:ext cx="46080" cy="245880"/>
            </p14:xfrm>
          </p:contentPart>
        </mc:Choice>
        <mc:Fallback xmlns="">
          <p:pic>
            <p:nvPicPr>
              <p:cNvPr id="22" name="Ink 21">
                <a:extLst>
                  <a:ext uri="{FF2B5EF4-FFF2-40B4-BE49-F238E27FC236}">
                    <a16:creationId xmlns:a16="http://schemas.microsoft.com/office/drawing/2014/main" id="{65D4AE1A-4DE6-4F85-9229-2CB7FD34FCDF}"/>
                  </a:ext>
                </a:extLst>
              </p:cNvPr>
              <p:cNvPicPr/>
              <p:nvPr/>
            </p:nvPicPr>
            <p:blipFill>
              <a:blip r:embed="rId11"/>
              <a:stretch>
                <a:fillRect/>
              </a:stretch>
            </p:blipFill>
            <p:spPr>
              <a:xfrm>
                <a:off x="6956446" y="2655028"/>
                <a:ext cx="63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E9FC27C2-B49E-40CD-9B3D-924ED0D3BF4F}"/>
                  </a:ext>
                </a:extLst>
              </p14:cNvPr>
              <p14:cNvContentPartPr/>
              <p14:nvPr/>
            </p14:nvContentPartPr>
            <p14:xfrm>
              <a:off x="10981246" y="2611108"/>
              <a:ext cx="79920" cy="254160"/>
            </p14:xfrm>
          </p:contentPart>
        </mc:Choice>
        <mc:Fallback xmlns="">
          <p:pic>
            <p:nvPicPr>
              <p:cNvPr id="23" name="Ink 22">
                <a:extLst>
                  <a:ext uri="{FF2B5EF4-FFF2-40B4-BE49-F238E27FC236}">
                    <a16:creationId xmlns:a16="http://schemas.microsoft.com/office/drawing/2014/main" id="{E9FC27C2-B49E-40CD-9B3D-924ED0D3BF4F}"/>
                  </a:ext>
                </a:extLst>
              </p:cNvPr>
              <p:cNvPicPr/>
              <p:nvPr/>
            </p:nvPicPr>
            <p:blipFill>
              <a:blip r:embed="rId13"/>
              <a:stretch>
                <a:fillRect/>
              </a:stretch>
            </p:blipFill>
            <p:spPr>
              <a:xfrm>
                <a:off x="10972606" y="2602108"/>
                <a:ext cx="97560" cy="271800"/>
              </a:xfrm>
              <a:prstGeom prst="rect">
                <a:avLst/>
              </a:prstGeom>
            </p:spPr>
          </p:pic>
        </mc:Fallback>
      </mc:AlternateContent>
      <p:sp>
        <p:nvSpPr>
          <p:cNvPr id="24" name="TextBox 23">
            <a:extLst>
              <a:ext uri="{FF2B5EF4-FFF2-40B4-BE49-F238E27FC236}">
                <a16:creationId xmlns:a16="http://schemas.microsoft.com/office/drawing/2014/main" id="{8FD8F92A-C215-4CDB-8F28-DB26EEA482C7}"/>
              </a:ext>
            </a:extLst>
          </p:cNvPr>
          <p:cNvSpPr txBox="1"/>
          <p:nvPr/>
        </p:nvSpPr>
        <p:spPr>
          <a:xfrm>
            <a:off x="7710854" y="3068515"/>
            <a:ext cx="2409092" cy="369332"/>
          </a:xfrm>
          <a:prstGeom prst="rect">
            <a:avLst/>
          </a:prstGeom>
          <a:noFill/>
        </p:spPr>
        <p:txBody>
          <a:bodyPr wrap="square" rtlCol="0">
            <a:spAutoFit/>
          </a:bodyPr>
          <a:lstStyle/>
          <a:p>
            <a:r>
              <a:rPr lang="en-US" dirty="0">
                <a:solidFill>
                  <a:srgbClr val="FF0000"/>
                </a:solidFill>
              </a:rPr>
              <a:t>Symptoms</a:t>
            </a:r>
          </a:p>
        </p:txBody>
      </p:sp>
    </p:spTree>
    <p:extLst>
      <p:ext uri="{BB962C8B-B14F-4D97-AF65-F5344CB8AC3E}">
        <p14:creationId xmlns:p14="http://schemas.microsoft.com/office/powerpoint/2010/main" val="3761848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1906-0D90-4AF0-37E4-5848CACDC9B0}"/>
              </a:ext>
            </a:extLst>
          </p:cNvPr>
          <p:cNvSpPr>
            <a:spLocks noGrp="1"/>
          </p:cNvSpPr>
          <p:nvPr>
            <p:ph type="title"/>
          </p:nvPr>
        </p:nvSpPr>
        <p:spPr>
          <a:xfrm>
            <a:off x="524741" y="620392"/>
            <a:ext cx="3808268" cy="5504688"/>
          </a:xfrm>
        </p:spPr>
        <p:txBody>
          <a:bodyPr>
            <a:normAutofit/>
          </a:bodyPr>
          <a:lstStyle/>
          <a:p>
            <a:r>
              <a:rPr lang="en-US" sz="4700" dirty="0">
                <a:solidFill>
                  <a:schemeClr val="accent5"/>
                </a:solidFill>
              </a:rPr>
              <a:t>Center Masking Requirements</a:t>
            </a:r>
          </a:p>
        </p:txBody>
      </p:sp>
      <p:graphicFrame>
        <p:nvGraphicFramePr>
          <p:cNvPr id="5" name="Content Placeholder 2">
            <a:extLst>
              <a:ext uri="{FF2B5EF4-FFF2-40B4-BE49-F238E27FC236}">
                <a16:creationId xmlns:a16="http://schemas.microsoft.com/office/drawing/2014/main" id="{C07B6708-4EC5-BFB8-FEB3-71C5AA799C0A}"/>
              </a:ext>
            </a:extLst>
          </p:cNvPr>
          <p:cNvGraphicFramePr>
            <a:graphicFrameLocks noGrp="1"/>
          </p:cNvGraphicFramePr>
          <p:nvPr>
            <p:ph idx="1"/>
            <p:extLst>
              <p:ext uri="{D42A27DB-BD31-4B8C-83A1-F6EECF244321}">
                <p14:modId xmlns:p14="http://schemas.microsoft.com/office/powerpoint/2010/main" val="213379911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191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241252-22DB-4905-8D79-A8BD2397AB59}"/>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Assessing Individual Risk</a:t>
            </a:r>
            <a:endParaRPr lang="en-UG" sz="4000" dirty="0">
              <a:solidFill>
                <a:srgbClr val="FFFFFF"/>
              </a:solidFill>
            </a:endParaRPr>
          </a:p>
        </p:txBody>
      </p:sp>
      <p:graphicFrame>
        <p:nvGraphicFramePr>
          <p:cNvPr id="5" name="Content Placeholder 2">
            <a:extLst>
              <a:ext uri="{FF2B5EF4-FFF2-40B4-BE49-F238E27FC236}">
                <a16:creationId xmlns:a16="http://schemas.microsoft.com/office/drawing/2014/main" id="{418E0908-9F4C-4BF7-A99A-81904AA1AFB6}"/>
              </a:ext>
            </a:extLst>
          </p:cNvPr>
          <p:cNvGraphicFramePr>
            <a:graphicFrameLocks noGrp="1"/>
          </p:cNvGraphicFramePr>
          <p:nvPr>
            <p:ph idx="1"/>
            <p:extLst>
              <p:ext uri="{D42A27DB-BD31-4B8C-83A1-F6EECF244321}">
                <p14:modId xmlns:p14="http://schemas.microsoft.com/office/powerpoint/2010/main" val="191577490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96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241252-22DB-4905-8D79-A8BD2397AB59}"/>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Reducing Individual Risk</a:t>
            </a:r>
            <a:endParaRPr lang="en-UG" sz="4000" dirty="0">
              <a:solidFill>
                <a:srgbClr val="FFFFFF"/>
              </a:solidFill>
            </a:endParaRPr>
          </a:p>
        </p:txBody>
      </p:sp>
      <p:graphicFrame>
        <p:nvGraphicFramePr>
          <p:cNvPr id="5" name="Content Placeholder 2">
            <a:extLst>
              <a:ext uri="{FF2B5EF4-FFF2-40B4-BE49-F238E27FC236}">
                <a16:creationId xmlns:a16="http://schemas.microsoft.com/office/drawing/2014/main" id="{418E0908-9F4C-4BF7-A99A-81904AA1AFB6}"/>
              </a:ext>
            </a:extLst>
          </p:cNvPr>
          <p:cNvGraphicFramePr>
            <a:graphicFrameLocks noGrp="1"/>
          </p:cNvGraphicFramePr>
          <p:nvPr>
            <p:ph idx="1"/>
            <p:extLst>
              <p:ext uri="{D42A27DB-BD31-4B8C-83A1-F6EECF244321}">
                <p14:modId xmlns:p14="http://schemas.microsoft.com/office/powerpoint/2010/main" val="281974353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4001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E592382-8AC1-D8B8-86BE-06B1C9FBAF76}"/>
              </a:ext>
            </a:extLst>
          </p:cNvPr>
          <p:cNvSpPr>
            <a:spLocks noGrp="1"/>
          </p:cNvSpPr>
          <p:nvPr>
            <p:ph type="title"/>
          </p:nvPr>
        </p:nvSpPr>
        <p:spPr>
          <a:xfrm>
            <a:off x="777240" y="731519"/>
            <a:ext cx="2845191" cy="3237579"/>
          </a:xfrm>
        </p:spPr>
        <p:txBody>
          <a:bodyPr>
            <a:normAutofit/>
          </a:bodyPr>
          <a:lstStyle/>
          <a:p>
            <a:r>
              <a:rPr lang="en-US" sz="3500" i="0" dirty="0">
                <a:solidFill>
                  <a:srgbClr val="FFFFFF"/>
                </a:solidFill>
                <a:effectLst/>
                <a:latin typeface="Open Sans" panose="020B0606030504020204" pitchFamily="34" charset="0"/>
              </a:rPr>
              <a:t>Anti-Viral </a:t>
            </a:r>
            <a:r>
              <a:rPr lang="en-US" sz="3500" dirty="0">
                <a:solidFill>
                  <a:srgbClr val="FFFFFF"/>
                </a:solidFill>
                <a:latin typeface="Open Sans" panose="020B0606030504020204" pitchFamily="34" charset="0"/>
              </a:rPr>
              <a:t>M</a:t>
            </a:r>
            <a:r>
              <a:rPr lang="en-US" sz="3500" i="0" dirty="0">
                <a:solidFill>
                  <a:srgbClr val="FFFFFF"/>
                </a:solidFill>
                <a:effectLst/>
                <a:latin typeface="Open Sans" panose="020B0606030504020204" pitchFamily="34" charset="0"/>
              </a:rPr>
              <a:t>edications </a:t>
            </a:r>
            <a:endParaRPr lang="en-US" sz="3500" dirty="0">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292D2AF7-6839-B91C-7A02-25BEAA2D86DB}"/>
              </a:ext>
            </a:extLst>
          </p:cNvPr>
          <p:cNvGraphicFramePr>
            <a:graphicFrameLocks noGrp="1"/>
          </p:cNvGraphicFramePr>
          <p:nvPr>
            <p:ph idx="1"/>
            <p:extLst>
              <p:ext uri="{D42A27DB-BD31-4B8C-83A1-F6EECF244321}">
                <p14:modId xmlns:p14="http://schemas.microsoft.com/office/powerpoint/2010/main" val="1044540376"/>
              </p:ext>
            </p:extLst>
          </p:nvPr>
        </p:nvGraphicFramePr>
        <p:xfrm>
          <a:off x="4200160" y="568581"/>
          <a:ext cx="7235921" cy="5711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CA0E74B-9D16-9AB3-34E0-CE64D99A27BB}"/>
              </a:ext>
            </a:extLst>
          </p:cNvPr>
          <p:cNvSpPr txBox="1"/>
          <p:nvPr/>
        </p:nvSpPr>
        <p:spPr>
          <a:xfrm>
            <a:off x="576166" y="4947488"/>
            <a:ext cx="3152659" cy="923330"/>
          </a:xfrm>
          <a:prstGeom prst="rect">
            <a:avLst/>
          </a:prstGeom>
          <a:noFill/>
        </p:spPr>
        <p:txBody>
          <a:bodyPr wrap="square">
            <a:spAutoFit/>
          </a:bodyPr>
          <a:lstStyle/>
          <a:p>
            <a:r>
              <a:rPr lang="en-US" dirty="0">
                <a:solidFill>
                  <a:schemeClr val="bg2"/>
                </a:solidFill>
                <a:hlinkClick r:id="rId7">
                  <a:extLst>
                    <a:ext uri="{A12FA001-AC4F-418D-AE19-62706E023703}">
                      <ahyp:hlinkClr xmlns:ahyp="http://schemas.microsoft.com/office/drawing/2018/hyperlinkcolor" val="tx"/>
                    </a:ext>
                  </a:extLst>
                </a:hlinkClick>
              </a:rPr>
              <a:t>Interim Clinical Considerations for COVID-19 Treatment in Outpatients | CDC</a:t>
            </a:r>
            <a:endParaRPr lang="en-US" dirty="0">
              <a:solidFill>
                <a:schemeClr val="bg2"/>
              </a:solidFill>
            </a:endParaRPr>
          </a:p>
        </p:txBody>
      </p:sp>
    </p:spTree>
    <p:extLst>
      <p:ext uri="{BB962C8B-B14F-4D97-AF65-F5344CB8AC3E}">
        <p14:creationId xmlns:p14="http://schemas.microsoft.com/office/powerpoint/2010/main" val="3885424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85E2B1-924E-519B-567C-834763659D3B}"/>
              </a:ext>
            </a:extLst>
          </p:cNvPr>
          <p:cNvSpPr>
            <a:spLocks noGrp="1"/>
          </p:cNvSpPr>
          <p:nvPr>
            <p:ph type="title"/>
          </p:nvPr>
        </p:nvSpPr>
        <p:spPr>
          <a:xfrm>
            <a:off x="1383564" y="348865"/>
            <a:ext cx="9718111" cy="1576446"/>
          </a:xfrm>
        </p:spPr>
        <p:txBody>
          <a:bodyPr anchor="ctr">
            <a:normAutofit/>
          </a:bodyPr>
          <a:lstStyle/>
          <a:p>
            <a:r>
              <a:rPr lang="en-US" sz="4000" b="0" i="0" dirty="0">
                <a:solidFill>
                  <a:srgbClr val="FFFFFF"/>
                </a:solidFill>
                <a:effectLst/>
                <a:latin typeface="Open Sans" panose="020B0606030504020204" pitchFamily="34" charset="0"/>
              </a:rPr>
              <a:t>Risk Factors for Severe COVID-19</a:t>
            </a: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D117105B-A405-CCD2-613A-42E1892595AF}"/>
              </a:ext>
            </a:extLst>
          </p:cNvPr>
          <p:cNvGraphicFramePr>
            <a:graphicFrameLocks noGrp="1"/>
          </p:cNvGraphicFramePr>
          <p:nvPr>
            <p:ph idx="1"/>
            <p:extLst>
              <p:ext uri="{D42A27DB-BD31-4B8C-83A1-F6EECF244321}">
                <p14:modId xmlns:p14="http://schemas.microsoft.com/office/powerpoint/2010/main" val="179840179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418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188E5E-5218-E296-C124-0F12FA853633}"/>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rPr>
              <a:t>What are your successes with COVID-19 student vaccination?</a:t>
            </a:r>
          </a:p>
        </p:txBody>
      </p:sp>
    </p:spTree>
    <p:extLst>
      <p:ext uri="{BB962C8B-B14F-4D97-AF65-F5344CB8AC3E}">
        <p14:creationId xmlns:p14="http://schemas.microsoft.com/office/powerpoint/2010/main" val="14832704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EAA2D-A167-2309-DD77-ED5CDA1686F5}"/>
              </a:ext>
            </a:extLst>
          </p:cNvPr>
          <p:cNvSpPr>
            <a:spLocks noGrp="1"/>
          </p:cNvSpPr>
          <p:nvPr>
            <p:ph type="title"/>
          </p:nvPr>
        </p:nvSpPr>
        <p:spPr/>
        <p:txBody>
          <a:bodyPr/>
          <a:lstStyle/>
          <a:p>
            <a:pPr algn="ctr"/>
            <a:r>
              <a:rPr lang="en-US" sz="4400" kern="1200" dirty="0">
                <a:latin typeface="+mj-lt"/>
                <a:ea typeface="+mj-ea"/>
                <a:cs typeface="+mj-cs"/>
              </a:rPr>
              <a:t>COVID-19 Vaccination (18 and older)</a:t>
            </a:r>
            <a:endParaRPr lang="en-US" dirty="0"/>
          </a:p>
        </p:txBody>
      </p:sp>
      <p:pic>
        <p:nvPicPr>
          <p:cNvPr id="5" name="Picture 4">
            <a:extLst>
              <a:ext uri="{FF2B5EF4-FFF2-40B4-BE49-F238E27FC236}">
                <a16:creationId xmlns:a16="http://schemas.microsoft.com/office/drawing/2014/main" id="{AADB83EE-1574-A8F0-284E-85EAFCB0DDE4}"/>
              </a:ext>
            </a:extLst>
          </p:cNvPr>
          <p:cNvPicPr>
            <a:picLocks noChangeAspect="1"/>
          </p:cNvPicPr>
          <p:nvPr/>
        </p:nvPicPr>
        <p:blipFill>
          <a:blip r:embed="rId2"/>
          <a:stretch>
            <a:fillRect/>
          </a:stretch>
        </p:blipFill>
        <p:spPr>
          <a:xfrm>
            <a:off x="1779021" y="1607680"/>
            <a:ext cx="8822304" cy="4955955"/>
          </a:xfrm>
          <a:prstGeom prst="rect">
            <a:avLst/>
          </a:prstGeom>
        </p:spPr>
      </p:pic>
    </p:spTree>
    <p:extLst>
      <p:ext uri="{BB962C8B-B14F-4D97-AF65-F5344CB8AC3E}">
        <p14:creationId xmlns:p14="http://schemas.microsoft.com/office/powerpoint/2010/main" val="162226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B4BA8-5DCE-4779-8FD8-0FD60E6B81A1}"/>
              </a:ext>
            </a:extLst>
          </p:cNvPr>
          <p:cNvSpPr>
            <a:spLocks noGrp="1"/>
          </p:cNvSpPr>
          <p:nvPr>
            <p:ph type="title"/>
          </p:nvPr>
        </p:nvSpPr>
        <p:spPr>
          <a:xfrm>
            <a:off x="942976" y="344805"/>
            <a:ext cx="11020424" cy="1017270"/>
          </a:xfrm>
          <a:prstGeom prst="ellipse">
            <a:avLst/>
          </a:prstGeom>
        </p:spPr>
        <p:txBody>
          <a:bodyPr vert="horz" lIns="91440" tIns="45720" rIns="91440" bIns="45720" rtlCol="0" anchor="b">
            <a:normAutofit/>
          </a:bodyPr>
          <a:lstStyle/>
          <a:p>
            <a:pPr algn="ctr"/>
            <a:r>
              <a:rPr lang="en-US" sz="3600" u="sng" kern="1200" dirty="0">
                <a:solidFill>
                  <a:schemeClr val="tx1"/>
                </a:solidFill>
                <a:latin typeface="+mj-lt"/>
                <a:ea typeface="+mj-ea"/>
                <a:cs typeface="+mj-cs"/>
              </a:rPr>
              <a:t>CDC COVID-19 Community Levels: </a:t>
            </a:r>
          </a:p>
        </p:txBody>
      </p:sp>
      <p:sp>
        <p:nvSpPr>
          <p:cNvPr id="6" name="TextBox 5">
            <a:extLst>
              <a:ext uri="{FF2B5EF4-FFF2-40B4-BE49-F238E27FC236}">
                <a16:creationId xmlns:a16="http://schemas.microsoft.com/office/drawing/2014/main" id="{8FA2EAF0-5E4E-29DB-F9A3-749EEC40930E}"/>
              </a:ext>
            </a:extLst>
          </p:cNvPr>
          <p:cNvSpPr txBox="1"/>
          <p:nvPr/>
        </p:nvSpPr>
        <p:spPr>
          <a:xfrm>
            <a:off x="345233" y="2116741"/>
            <a:ext cx="3687732" cy="3416311"/>
          </a:xfrm>
          <a:prstGeom prst="rect">
            <a:avLst/>
          </a:prstGeom>
        </p:spPr>
        <p:txBody>
          <a:bodyPr vert="horz" lIns="91440" tIns="45720" rIns="91440" bIns="45720" rtlCol="0" anchor="t">
            <a:normAutofit/>
          </a:bodyPr>
          <a:lstStyle/>
          <a:p>
            <a:pPr>
              <a:lnSpc>
                <a:spcPct val="90000"/>
              </a:lnSpc>
              <a:spcAft>
                <a:spcPts val="600"/>
              </a:spcAft>
            </a:pPr>
            <a:r>
              <a:rPr lang="en-US" sz="2000" b="1" dirty="0"/>
              <a:t>Guides General Center Masking: </a:t>
            </a:r>
          </a:p>
          <a:p>
            <a:pPr marL="285750" indent="-228600">
              <a:lnSpc>
                <a:spcPct val="90000"/>
              </a:lnSpc>
              <a:spcAft>
                <a:spcPts val="600"/>
              </a:spcAft>
              <a:buFont typeface="Arial" panose="020B0604020202020204" pitchFamily="34" charset="0"/>
              <a:buChar char="•"/>
            </a:pPr>
            <a:r>
              <a:rPr lang="en-US" sz="2000" dirty="0"/>
              <a:t>required on center when Community Level High</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1" dirty="0"/>
              <a:t>Screening testing: </a:t>
            </a:r>
          </a:p>
          <a:p>
            <a:pPr marL="285750" indent="-228600">
              <a:lnSpc>
                <a:spcPct val="90000"/>
              </a:lnSpc>
              <a:spcAft>
                <a:spcPts val="600"/>
              </a:spcAft>
              <a:buFont typeface="Arial" panose="020B0604020202020204" pitchFamily="34" charset="0"/>
              <a:buChar char="•"/>
            </a:pPr>
            <a:r>
              <a:rPr lang="en-US" sz="2000" dirty="0"/>
              <a:t>No longer required based on community level</a:t>
            </a:r>
          </a:p>
        </p:txBody>
      </p:sp>
      <p:pic>
        <p:nvPicPr>
          <p:cNvPr id="5" name="Picture 4">
            <a:extLst>
              <a:ext uri="{FF2B5EF4-FFF2-40B4-BE49-F238E27FC236}">
                <a16:creationId xmlns:a16="http://schemas.microsoft.com/office/drawing/2014/main" id="{BF9F56EB-C811-D443-BE64-C70A6F5F8488}"/>
              </a:ext>
            </a:extLst>
          </p:cNvPr>
          <p:cNvPicPr>
            <a:picLocks noChangeAspect="1"/>
          </p:cNvPicPr>
          <p:nvPr/>
        </p:nvPicPr>
        <p:blipFill>
          <a:blip r:embed="rId2"/>
          <a:stretch>
            <a:fillRect/>
          </a:stretch>
        </p:blipFill>
        <p:spPr>
          <a:xfrm>
            <a:off x="4676096" y="2014601"/>
            <a:ext cx="6911939" cy="4359018"/>
          </a:xfrm>
          <a:prstGeom prst="rect">
            <a:avLst/>
          </a:prstGeom>
        </p:spPr>
      </p:pic>
    </p:spTree>
    <p:extLst>
      <p:ext uri="{BB962C8B-B14F-4D97-AF65-F5344CB8AC3E}">
        <p14:creationId xmlns:p14="http://schemas.microsoft.com/office/powerpoint/2010/main" val="2837175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7DAA8C8-FB12-6004-C4D1-3D1D793B84BF}"/>
              </a:ext>
            </a:extLst>
          </p:cNvPr>
          <p:cNvPicPr>
            <a:picLocks noChangeAspect="1"/>
          </p:cNvPicPr>
          <p:nvPr/>
        </p:nvPicPr>
        <p:blipFill>
          <a:blip r:embed="rId2"/>
          <a:stretch>
            <a:fillRect/>
          </a:stretch>
        </p:blipFill>
        <p:spPr>
          <a:xfrm>
            <a:off x="1533525" y="1844675"/>
            <a:ext cx="9121775" cy="890588"/>
          </a:xfrm>
          <a:prstGeom prst="rect">
            <a:avLst/>
          </a:prstGeom>
        </p:spPr>
      </p:pic>
      <p:pic>
        <p:nvPicPr>
          <p:cNvPr id="4" name="Picture 3">
            <a:extLst>
              <a:ext uri="{FF2B5EF4-FFF2-40B4-BE49-F238E27FC236}">
                <a16:creationId xmlns:a16="http://schemas.microsoft.com/office/drawing/2014/main" id="{A08DA0B8-B72C-C53A-AF68-F5AD8484C89C}"/>
              </a:ext>
            </a:extLst>
          </p:cNvPr>
          <p:cNvPicPr>
            <a:picLocks noChangeAspect="1"/>
          </p:cNvPicPr>
          <p:nvPr/>
        </p:nvPicPr>
        <p:blipFill>
          <a:blip r:embed="rId3"/>
          <a:stretch>
            <a:fillRect/>
          </a:stretch>
        </p:blipFill>
        <p:spPr>
          <a:xfrm>
            <a:off x="1533525" y="2797175"/>
            <a:ext cx="9121775" cy="3497263"/>
          </a:xfrm>
          <a:prstGeom prst="rect">
            <a:avLst/>
          </a:prstGeom>
        </p:spPr>
      </p:pic>
      <p:sp>
        <p:nvSpPr>
          <p:cNvPr id="2" name="Title 1">
            <a:extLst>
              <a:ext uri="{FF2B5EF4-FFF2-40B4-BE49-F238E27FC236}">
                <a16:creationId xmlns:a16="http://schemas.microsoft.com/office/drawing/2014/main" id="{7DEA784F-7084-1AD7-C42C-25B6C42FEE0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COVID-19 Vaccination (18 and older)</a:t>
            </a:r>
          </a:p>
        </p:txBody>
      </p:sp>
    </p:spTree>
    <p:extLst>
      <p:ext uri="{BB962C8B-B14F-4D97-AF65-F5344CB8AC3E}">
        <p14:creationId xmlns:p14="http://schemas.microsoft.com/office/powerpoint/2010/main" val="828704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FF28C0D9-C64E-5B40-B032-24837C3EDD33}"/>
              </a:ext>
            </a:extLst>
          </p:cNvPr>
          <p:cNvPicPr>
            <a:picLocks noGrp="1" noChangeAspect="1"/>
          </p:cNvPicPr>
          <p:nvPr>
            <p:ph idx="1"/>
          </p:nvPr>
        </p:nvPicPr>
        <p:blipFill>
          <a:blip r:embed="rId2"/>
          <a:stretch>
            <a:fillRect/>
          </a:stretch>
        </p:blipFill>
        <p:spPr>
          <a:xfrm>
            <a:off x="838200" y="1810219"/>
            <a:ext cx="9998562" cy="712148"/>
          </a:xfrm>
        </p:spPr>
      </p:pic>
      <p:pic>
        <p:nvPicPr>
          <p:cNvPr id="5" name="Picture 4">
            <a:extLst>
              <a:ext uri="{FF2B5EF4-FFF2-40B4-BE49-F238E27FC236}">
                <a16:creationId xmlns:a16="http://schemas.microsoft.com/office/drawing/2014/main" id="{4F953573-2F0E-4ECF-93E8-B51F45C3F1A8}"/>
              </a:ext>
            </a:extLst>
          </p:cNvPr>
          <p:cNvPicPr>
            <a:picLocks noChangeAspect="1"/>
          </p:cNvPicPr>
          <p:nvPr/>
        </p:nvPicPr>
        <p:blipFill>
          <a:blip r:embed="rId3"/>
          <a:stretch>
            <a:fillRect/>
          </a:stretch>
        </p:blipFill>
        <p:spPr>
          <a:xfrm>
            <a:off x="1636713" y="2541588"/>
            <a:ext cx="8915400" cy="1376363"/>
          </a:xfrm>
          <a:prstGeom prst="rect">
            <a:avLst/>
          </a:prstGeom>
        </p:spPr>
      </p:pic>
      <p:pic>
        <p:nvPicPr>
          <p:cNvPr id="9" name="Picture 8">
            <a:extLst>
              <a:ext uri="{FF2B5EF4-FFF2-40B4-BE49-F238E27FC236}">
                <a16:creationId xmlns:a16="http://schemas.microsoft.com/office/drawing/2014/main" id="{6C50FF7A-95AF-9700-AB73-4BCA67A1D5A9}"/>
              </a:ext>
            </a:extLst>
          </p:cNvPr>
          <p:cNvPicPr>
            <a:picLocks noChangeAspect="1"/>
          </p:cNvPicPr>
          <p:nvPr/>
        </p:nvPicPr>
        <p:blipFill>
          <a:blip r:embed="rId4"/>
          <a:stretch>
            <a:fillRect/>
          </a:stretch>
        </p:blipFill>
        <p:spPr>
          <a:xfrm>
            <a:off x="992900" y="3917950"/>
            <a:ext cx="9457386" cy="2458651"/>
          </a:xfrm>
          <a:prstGeom prst="rect">
            <a:avLst/>
          </a:prstGeom>
        </p:spPr>
      </p:pic>
      <p:sp>
        <p:nvSpPr>
          <p:cNvPr id="2" name="Title 1">
            <a:extLst>
              <a:ext uri="{FF2B5EF4-FFF2-40B4-BE49-F238E27FC236}">
                <a16:creationId xmlns:a16="http://schemas.microsoft.com/office/drawing/2014/main" id="{7DEA784F-7084-1AD7-C42C-25B6C42FEE0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COVID-19 Vaccination (minors)</a:t>
            </a:r>
          </a:p>
        </p:txBody>
      </p:sp>
      <p:sp>
        <p:nvSpPr>
          <p:cNvPr id="4" name="TextBox 3">
            <a:extLst>
              <a:ext uri="{FF2B5EF4-FFF2-40B4-BE49-F238E27FC236}">
                <a16:creationId xmlns:a16="http://schemas.microsoft.com/office/drawing/2014/main" id="{4707F7B7-6EA9-0285-075C-B6AA4C07F0EB}"/>
              </a:ext>
            </a:extLst>
          </p:cNvPr>
          <p:cNvSpPr txBox="1"/>
          <p:nvPr/>
        </p:nvSpPr>
        <p:spPr>
          <a:xfrm>
            <a:off x="992900" y="6376601"/>
            <a:ext cx="10912961" cy="369332"/>
          </a:xfrm>
          <a:prstGeom prst="rect">
            <a:avLst/>
          </a:prstGeom>
          <a:noFill/>
        </p:spPr>
        <p:txBody>
          <a:bodyPr wrap="square">
            <a:spAutoFit/>
          </a:bodyPr>
          <a:lstStyle/>
          <a:p>
            <a:r>
              <a:rPr lang="en-US" dirty="0">
                <a:hlinkClick r:id="rId5"/>
              </a:rPr>
              <a:t>COVID-19 Vaccine Interim COVID-19 Immunization Schedule for 6 Months of Age and Older (cdc.gov)</a:t>
            </a:r>
            <a:endParaRPr lang="en-US" dirty="0"/>
          </a:p>
        </p:txBody>
      </p:sp>
      <p:pic>
        <p:nvPicPr>
          <p:cNvPr id="8" name="Picture 7">
            <a:extLst>
              <a:ext uri="{FF2B5EF4-FFF2-40B4-BE49-F238E27FC236}">
                <a16:creationId xmlns:a16="http://schemas.microsoft.com/office/drawing/2014/main" id="{D480329D-361A-E31F-706C-C8BFA0AF7024}"/>
              </a:ext>
            </a:extLst>
          </p:cNvPr>
          <p:cNvPicPr>
            <a:picLocks noChangeAspect="1"/>
          </p:cNvPicPr>
          <p:nvPr/>
        </p:nvPicPr>
        <p:blipFill>
          <a:blip r:embed="rId6"/>
          <a:stretch>
            <a:fillRect/>
          </a:stretch>
        </p:blipFill>
        <p:spPr>
          <a:xfrm>
            <a:off x="771533" y="3429000"/>
            <a:ext cx="763353" cy="895472"/>
          </a:xfrm>
          <a:prstGeom prst="rect">
            <a:avLst/>
          </a:prstGeom>
        </p:spPr>
      </p:pic>
    </p:spTree>
    <p:extLst>
      <p:ext uri="{BB962C8B-B14F-4D97-AF65-F5344CB8AC3E}">
        <p14:creationId xmlns:p14="http://schemas.microsoft.com/office/powerpoint/2010/main" val="3634841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5FA49-4B35-489E-BF0C-D73E3854B35E}"/>
              </a:ext>
            </a:extLst>
          </p:cNvPr>
          <p:cNvSpPr>
            <a:spLocks noGrp="1"/>
          </p:cNvSpPr>
          <p:nvPr>
            <p:ph type="title"/>
          </p:nvPr>
        </p:nvSpPr>
        <p:spPr>
          <a:xfrm>
            <a:off x="643468" y="643467"/>
            <a:ext cx="4620584" cy="4567137"/>
          </a:xfrm>
        </p:spPr>
        <p:txBody>
          <a:bodyPr vert="horz" lIns="91440" tIns="45720" rIns="91440" bIns="45720" rtlCol="0" anchor="b">
            <a:normAutofit/>
          </a:bodyPr>
          <a:lstStyle/>
          <a:p>
            <a:pPr fontAlgn="base"/>
            <a:r>
              <a:rPr lang="en-US" sz="2800" dirty="0"/>
              <a:t>“…When it’s over, I want to say all my life</a:t>
            </a:r>
            <a:br>
              <a:rPr lang="en-US" sz="2800" dirty="0"/>
            </a:br>
            <a:r>
              <a:rPr lang="en-US" sz="2800" dirty="0"/>
              <a:t>I was a bride married to amazement.</a:t>
            </a:r>
            <a:br>
              <a:rPr lang="en-US" sz="2800" dirty="0"/>
            </a:br>
            <a:r>
              <a:rPr lang="en-US" sz="2800" dirty="0"/>
              <a:t>I was the bridegroom, taking the world into my arms…”</a:t>
            </a:r>
            <a:br>
              <a:rPr lang="en-US" sz="2800" dirty="0"/>
            </a:br>
            <a:br>
              <a:rPr lang="en-US" sz="2800" dirty="0"/>
            </a:br>
            <a:r>
              <a:rPr lang="en-US" sz="1800" dirty="0"/>
              <a:t>excerpt from Mary Oliver, When Death Comes</a:t>
            </a:r>
            <a:br>
              <a:rPr lang="en-US" sz="2800" dirty="0"/>
            </a:br>
            <a:endParaRPr lang="en-US" sz="2800" dirty="0"/>
          </a:p>
        </p:txBody>
      </p:sp>
      <p:pic>
        <p:nvPicPr>
          <p:cNvPr id="3074" name="Picture 2">
            <a:extLst>
              <a:ext uri="{FF2B5EF4-FFF2-40B4-BE49-F238E27FC236}">
                <a16:creationId xmlns:a16="http://schemas.microsoft.com/office/drawing/2014/main" id="{31A0CD6E-E2C3-C5CF-3082-C843AD6E26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672"/>
          <a:stretch/>
        </p:blipFill>
        <p:spPr bwMode="auto">
          <a:xfrm>
            <a:off x="6229215"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516A967-7700-A6CF-D68B-100D5038E89D}"/>
              </a:ext>
            </a:extLst>
          </p:cNvPr>
          <p:cNvPicPr>
            <a:picLocks noChangeAspect="1"/>
          </p:cNvPicPr>
          <p:nvPr/>
        </p:nvPicPr>
        <p:blipFill>
          <a:blip r:embed="rId4"/>
          <a:stretch>
            <a:fillRect/>
          </a:stretch>
        </p:blipFill>
        <p:spPr>
          <a:xfrm>
            <a:off x="643468" y="5609340"/>
            <a:ext cx="3218072" cy="1022092"/>
          </a:xfrm>
          <a:prstGeom prst="rect">
            <a:avLst/>
          </a:prstGeom>
        </p:spPr>
      </p:pic>
      <p:pic>
        <p:nvPicPr>
          <p:cNvPr id="6" name="Picture 5">
            <a:extLst>
              <a:ext uri="{FF2B5EF4-FFF2-40B4-BE49-F238E27FC236}">
                <a16:creationId xmlns:a16="http://schemas.microsoft.com/office/drawing/2014/main" id="{29BBC0AF-55F2-F71B-E5BC-6E611AC485F0}"/>
              </a:ext>
            </a:extLst>
          </p:cNvPr>
          <p:cNvPicPr>
            <a:picLocks noChangeAspect="1"/>
          </p:cNvPicPr>
          <p:nvPr/>
        </p:nvPicPr>
        <p:blipFill>
          <a:blip r:embed="rId5"/>
          <a:stretch>
            <a:fillRect/>
          </a:stretch>
        </p:blipFill>
        <p:spPr>
          <a:xfrm>
            <a:off x="4129830" y="5609340"/>
            <a:ext cx="3337770" cy="1022092"/>
          </a:xfrm>
          <a:prstGeom prst="rect">
            <a:avLst/>
          </a:prstGeom>
        </p:spPr>
      </p:pic>
      <p:pic>
        <p:nvPicPr>
          <p:cNvPr id="11" name="Picture 10">
            <a:extLst>
              <a:ext uri="{FF2B5EF4-FFF2-40B4-BE49-F238E27FC236}">
                <a16:creationId xmlns:a16="http://schemas.microsoft.com/office/drawing/2014/main" id="{530EC445-EF85-BC97-0CD9-64B68FE7418D}"/>
              </a:ext>
            </a:extLst>
          </p:cNvPr>
          <p:cNvPicPr>
            <a:picLocks noChangeAspect="1"/>
          </p:cNvPicPr>
          <p:nvPr/>
        </p:nvPicPr>
        <p:blipFill>
          <a:blip r:embed="rId6"/>
          <a:stretch>
            <a:fillRect/>
          </a:stretch>
        </p:blipFill>
        <p:spPr>
          <a:xfrm>
            <a:off x="7839074" y="5610706"/>
            <a:ext cx="3133793" cy="973259"/>
          </a:xfrm>
          <a:prstGeom prst="rect">
            <a:avLst/>
          </a:prstGeom>
        </p:spPr>
      </p:pic>
    </p:spTree>
    <p:extLst>
      <p:ext uri="{BB962C8B-B14F-4D97-AF65-F5344CB8AC3E}">
        <p14:creationId xmlns:p14="http://schemas.microsoft.com/office/powerpoint/2010/main" val="293292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A41CAC-B58F-4111-B756-869B331FA10A}"/>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At the end of this webinar, you will be able to:</a:t>
            </a:r>
          </a:p>
        </p:txBody>
      </p:sp>
      <p:graphicFrame>
        <p:nvGraphicFramePr>
          <p:cNvPr id="7" name="Content Placeholder 2">
            <a:extLst>
              <a:ext uri="{FF2B5EF4-FFF2-40B4-BE49-F238E27FC236}">
                <a16:creationId xmlns:a16="http://schemas.microsoft.com/office/drawing/2014/main" id="{19151B02-818C-7A6B-0A92-5B9F00C512EE}"/>
              </a:ext>
            </a:extLst>
          </p:cNvPr>
          <p:cNvGraphicFramePr/>
          <p:nvPr>
            <p:extLst>
              <p:ext uri="{D42A27DB-BD31-4B8C-83A1-F6EECF244321}">
                <p14:modId xmlns:p14="http://schemas.microsoft.com/office/powerpoint/2010/main" val="258297989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87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7B4BA8-5DCE-4779-8FD8-0FD60E6B81A1}"/>
              </a:ext>
            </a:extLst>
          </p:cNvPr>
          <p:cNvSpPr>
            <a:spLocks noGrp="1"/>
          </p:cNvSpPr>
          <p:nvPr>
            <p:ph type="title"/>
          </p:nvPr>
        </p:nvSpPr>
        <p:spPr>
          <a:xfrm>
            <a:off x="630936" y="639520"/>
            <a:ext cx="10265664" cy="1239292"/>
          </a:xfrm>
          <a:prstGeom prst="ellipse">
            <a:avLst/>
          </a:prstGeom>
        </p:spPr>
        <p:txBody>
          <a:bodyPr vert="horz" lIns="91440" tIns="45720" rIns="91440" bIns="45720" rtlCol="0" anchor="b">
            <a:noAutofit/>
          </a:bodyPr>
          <a:lstStyle/>
          <a:p>
            <a:pPr algn="ctr"/>
            <a:r>
              <a:rPr lang="en-US" sz="3600" u="sng" kern="1200" dirty="0">
                <a:solidFill>
                  <a:schemeClr val="tx1"/>
                </a:solidFill>
                <a:latin typeface="+mj-lt"/>
                <a:ea typeface="+mj-ea"/>
                <a:cs typeface="+mj-cs"/>
              </a:rPr>
              <a:t>CDC COVID-19 Community </a:t>
            </a:r>
            <a:r>
              <a:rPr lang="en-US" sz="3600" u="sng" dirty="0"/>
              <a:t>T</a:t>
            </a:r>
            <a:r>
              <a:rPr lang="en-US" sz="3600" u="sng" kern="1200" dirty="0">
                <a:solidFill>
                  <a:schemeClr val="tx1"/>
                </a:solidFill>
                <a:latin typeface="+mj-lt"/>
                <a:ea typeface="+mj-ea"/>
                <a:cs typeface="+mj-cs"/>
              </a:rPr>
              <a:t>ransmission:</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4862EB-1187-41E4-B8BE-CA8DE2064054}"/>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57150">
              <a:lnSpc>
                <a:spcPct val="90000"/>
              </a:lnSpc>
              <a:spcAft>
                <a:spcPts val="600"/>
              </a:spcAft>
            </a:pPr>
            <a:r>
              <a:rPr lang="en-US" sz="2200" dirty="0"/>
              <a:t>Guides CDC Health Facility Masking:</a:t>
            </a:r>
          </a:p>
          <a:p>
            <a:pPr marL="57150">
              <a:lnSpc>
                <a:spcPct val="90000"/>
              </a:lnSpc>
              <a:spcAft>
                <a:spcPts val="600"/>
              </a:spcAft>
            </a:pPr>
            <a:r>
              <a:rPr lang="en-US" sz="2200" dirty="0"/>
              <a:t>High: Universal Masking</a:t>
            </a:r>
          </a:p>
          <a:p>
            <a:pPr marL="57150">
              <a:lnSpc>
                <a:spcPct val="90000"/>
              </a:lnSpc>
              <a:spcAft>
                <a:spcPts val="600"/>
              </a:spcAft>
            </a:pPr>
            <a:r>
              <a:rPr lang="en-US" sz="2200" dirty="0"/>
              <a:t>&lt;High: Universal Masking no longer mandatory </a:t>
            </a:r>
          </a:p>
        </p:txBody>
      </p:sp>
      <p:pic>
        <p:nvPicPr>
          <p:cNvPr id="5" name="Picture 4">
            <a:extLst>
              <a:ext uri="{FF2B5EF4-FFF2-40B4-BE49-F238E27FC236}">
                <a16:creationId xmlns:a16="http://schemas.microsoft.com/office/drawing/2014/main" id="{07423067-CCCD-0821-05E5-04326AFBF6B2}"/>
              </a:ext>
            </a:extLst>
          </p:cNvPr>
          <p:cNvPicPr>
            <a:picLocks noChangeAspect="1"/>
          </p:cNvPicPr>
          <p:nvPr/>
        </p:nvPicPr>
        <p:blipFill>
          <a:blip r:embed="rId2"/>
          <a:stretch>
            <a:fillRect/>
          </a:stretch>
        </p:blipFill>
        <p:spPr>
          <a:xfrm>
            <a:off x="4491777" y="2261701"/>
            <a:ext cx="6905261" cy="4202878"/>
          </a:xfrm>
          <a:prstGeom prst="rect">
            <a:avLst/>
          </a:prstGeom>
        </p:spPr>
      </p:pic>
    </p:spTree>
    <p:extLst>
      <p:ext uri="{BB962C8B-B14F-4D97-AF65-F5344CB8AC3E}">
        <p14:creationId xmlns:p14="http://schemas.microsoft.com/office/powerpoint/2010/main" val="265395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gital rendering of a virus formation">
            <a:extLst>
              <a:ext uri="{FF2B5EF4-FFF2-40B4-BE49-F238E27FC236}">
                <a16:creationId xmlns:a16="http://schemas.microsoft.com/office/drawing/2014/main" id="{E288C766-D573-F95C-2184-F7EA8A9DEDD4}"/>
              </a:ext>
            </a:extLst>
          </p:cNvPr>
          <p:cNvPicPr>
            <a:picLocks noChangeAspect="1"/>
          </p:cNvPicPr>
          <p:nvPr/>
        </p:nvPicPr>
        <p:blipFill rotWithShape="1">
          <a:blip r:embed="rId2">
            <a:alphaModFix amt="50000"/>
          </a:blip>
          <a:srcRect t="7222" b="13273"/>
          <a:stretch/>
        </p:blipFill>
        <p:spPr>
          <a:xfrm>
            <a:off x="20" y="1"/>
            <a:ext cx="12191980" cy="6857999"/>
          </a:xfrm>
          <a:prstGeom prst="rect">
            <a:avLst/>
          </a:prstGeom>
        </p:spPr>
      </p:pic>
      <p:sp>
        <p:nvSpPr>
          <p:cNvPr id="2" name="Title 1">
            <a:extLst>
              <a:ext uri="{FF2B5EF4-FFF2-40B4-BE49-F238E27FC236}">
                <a16:creationId xmlns:a16="http://schemas.microsoft.com/office/drawing/2014/main" id="{5DE3B154-42A5-B4B5-56A0-C58ADDCB97EE}"/>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When does a pandemic “end”?</a:t>
            </a:r>
          </a:p>
        </p:txBody>
      </p:sp>
    </p:spTree>
    <p:extLst>
      <p:ext uri="{BB962C8B-B14F-4D97-AF65-F5344CB8AC3E}">
        <p14:creationId xmlns:p14="http://schemas.microsoft.com/office/powerpoint/2010/main" val="1634819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DB59-9E39-00C1-166A-0E6120C8F7E9}"/>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Pandemic ends when:</a:t>
            </a:r>
          </a:p>
        </p:txBody>
      </p:sp>
      <p:graphicFrame>
        <p:nvGraphicFramePr>
          <p:cNvPr id="5" name="Content Placeholder 2">
            <a:extLst>
              <a:ext uri="{FF2B5EF4-FFF2-40B4-BE49-F238E27FC236}">
                <a16:creationId xmlns:a16="http://schemas.microsoft.com/office/drawing/2014/main" id="{8531C334-D251-51EE-2CEB-1C7C197A2DD1}"/>
              </a:ext>
            </a:extLst>
          </p:cNvPr>
          <p:cNvGraphicFramePr>
            <a:graphicFrameLocks noGrp="1"/>
          </p:cNvGraphicFramePr>
          <p:nvPr>
            <p:ph idx="1"/>
            <p:extLst>
              <p:ext uri="{D42A27DB-BD31-4B8C-83A1-F6EECF244321}">
                <p14:modId xmlns:p14="http://schemas.microsoft.com/office/powerpoint/2010/main" val="2250291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97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A17150F2-5EC6-1D07-F43E-BE980035D670}"/>
              </a:ext>
            </a:extLst>
          </p:cNvPr>
          <p:cNvPicPr>
            <a:picLocks noChangeAspect="1"/>
          </p:cNvPicPr>
          <p:nvPr/>
        </p:nvPicPr>
        <p:blipFill>
          <a:blip r:embed="rId2"/>
          <a:stretch>
            <a:fillRect/>
          </a:stretch>
        </p:blipFill>
        <p:spPr>
          <a:xfrm>
            <a:off x="457200" y="496825"/>
            <a:ext cx="11277600" cy="5864350"/>
          </a:xfrm>
          <a:prstGeom prst="rect">
            <a:avLst/>
          </a:prstGeom>
        </p:spPr>
      </p:pic>
      <p:sp>
        <p:nvSpPr>
          <p:cNvPr id="5" name="TextBox 4">
            <a:extLst>
              <a:ext uri="{FF2B5EF4-FFF2-40B4-BE49-F238E27FC236}">
                <a16:creationId xmlns:a16="http://schemas.microsoft.com/office/drawing/2014/main" id="{18C506D2-DD75-2F11-624E-C45951FCB954}"/>
              </a:ext>
            </a:extLst>
          </p:cNvPr>
          <p:cNvSpPr txBox="1"/>
          <p:nvPr/>
        </p:nvSpPr>
        <p:spPr>
          <a:xfrm>
            <a:off x="929426" y="6424708"/>
            <a:ext cx="6098344" cy="369332"/>
          </a:xfrm>
          <a:prstGeom prst="rect">
            <a:avLst/>
          </a:prstGeom>
          <a:noFill/>
        </p:spPr>
        <p:txBody>
          <a:bodyPr wrap="squar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Excess Deaths Associated with COVID-19 (cdc.gov)</a:t>
            </a:r>
            <a:endParaRPr lang="en-US" dirty="0">
              <a:solidFill>
                <a:schemeClr val="bg1"/>
              </a:solidFill>
            </a:endParaRPr>
          </a:p>
        </p:txBody>
      </p:sp>
    </p:spTree>
    <p:extLst>
      <p:ext uri="{BB962C8B-B14F-4D97-AF65-F5344CB8AC3E}">
        <p14:creationId xmlns:p14="http://schemas.microsoft.com/office/powerpoint/2010/main" val="72104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A17CD965-5D7B-589B-5EC8-1AE57A3289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8500" y="457200"/>
            <a:ext cx="8255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14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XRUYQT3274NZ-681238054-1869</_dlc_DocId>
    <_dlc_DocIdUrl xmlns="b22f8f74-215c-4154-9939-bd29e4e8980e">
      <Url>https://supportservices.jobcorps.gov/health/_layouts/15/DocIdRedir.aspx?ID=XRUYQT3274NZ-681238054-1869</Url>
      <Description>XRUYQT3274NZ-681238054-1869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21DEED9-E2B6-4FE9-9676-F7C92F240EBF}"/>
</file>

<file path=customXml/itemProps2.xml><?xml version="1.0" encoding="utf-8"?>
<ds:datastoreItem xmlns:ds="http://schemas.openxmlformats.org/officeDocument/2006/customXml" ds:itemID="{8CB554DD-66DF-4EC9-8766-D6E9724CF1C3}"/>
</file>

<file path=customXml/itemProps3.xml><?xml version="1.0" encoding="utf-8"?>
<ds:datastoreItem xmlns:ds="http://schemas.openxmlformats.org/officeDocument/2006/customXml" ds:itemID="{2D458840-3952-455C-99C4-A218D510EC2A}"/>
</file>

<file path=customXml/itemProps4.xml><?xml version="1.0" encoding="utf-8"?>
<ds:datastoreItem xmlns:ds="http://schemas.openxmlformats.org/officeDocument/2006/customXml" ds:itemID="{B405F3C2-32A8-4037-8C81-BA65E173D9D0}"/>
</file>

<file path=docProps/app.xml><?xml version="1.0" encoding="utf-8"?>
<Properties xmlns="http://schemas.openxmlformats.org/officeDocument/2006/extended-properties" xmlns:vt="http://schemas.openxmlformats.org/officeDocument/2006/docPropsVTypes">
  <TotalTime>5550</TotalTime>
  <Words>1042</Words>
  <Application>Microsoft Office PowerPoint</Application>
  <PresentationFormat>Widescreen</PresentationFormat>
  <Paragraphs>157</Paragraphs>
  <Slides>43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Open Sans</vt:lpstr>
      <vt:lpstr>Office Theme</vt:lpstr>
      <vt:lpstr>COVID-19: Where are we now?</vt:lpstr>
      <vt:lpstr>At the end of this webinar, you will be able to:</vt:lpstr>
      <vt:lpstr>PowerPoint Presentation</vt:lpstr>
      <vt:lpstr>CDC COVID-19 Community Levels: </vt:lpstr>
      <vt:lpstr>CDC COVID-19 Community Transmission:</vt:lpstr>
      <vt:lpstr>When does a pandemic “end”?</vt:lpstr>
      <vt:lpstr>Pandemic ends when:</vt:lpstr>
      <vt:lpstr>PowerPoint Presentation</vt:lpstr>
      <vt:lpstr>PowerPoint Presentation</vt:lpstr>
      <vt:lpstr>PowerPoint Presentation</vt:lpstr>
      <vt:lpstr>PowerPoint Presentation</vt:lpstr>
      <vt:lpstr>What contributes to the U.S. having a higher mortality rate from COVID-19 than many other countries?</vt:lpstr>
      <vt:lpstr>Social-ecologic model of health:</vt:lpstr>
      <vt:lpstr>PowerPoint Presentation</vt:lpstr>
      <vt:lpstr>“I am challenging the call-out culture. I think you can understand how calling out is toxic. It really does alienate people and makes them fearful of speaking up.”  “The antidote to that outrage cycle is “calling in.” It’s a call out done with love.”       Loretta Ross </vt:lpstr>
      <vt:lpstr>Why is COVID-19 likely to continue circulating?</vt:lpstr>
      <vt:lpstr>PowerPoint Presentation</vt:lpstr>
      <vt:lpstr>CDC Genomic Surveillance: Monitoring Variants</vt:lpstr>
      <vt:lpstr>Who is COVID-19 most impacting still?</vt:lpstr>
      <vt:lpstr>By age:</vt:lpstr>
      <vt:lpstr>PowerPoint Presentation</vt:lpstr>
      <vt:lpstr>What factors contribute to differences in rates of infection, severe illness, and death?</vt:lpstr>
      <vt:lpstr>PowerPoint Presentation</vt:lpstr>
      <vt:lpstr>PowerPoint Presentation</vt:lpstr>
      <vt:lpstr>PowerPoint Presentation</vt:lpstr>
      <vt:lpstr>What has most helped your center control or avoid outbreaks?</vt:lpstr>
      <vt:lpstr>Total Cases Since 1/1/2022</vt:lpstr>
      <vt:lpstr>2022- much bigger toolbox</vt:lpstr>
      <vt:lpstr>Shift from broad sweeping community measures to targeted community measures &amp; individual measures </vt:lpstr>
      <vt:lpstr>Chain of Infection</vt:lpstr>
      <vt:lpstr>Breaking links – slows or stops the spread!</vt:lpstr>
      <vt:lpstr>SARS-CoV-2: </vt:lpstr>
      <vt:lpstr>Center Masking Requirements</vt:lpstr>
      <vt:lpstr>Assessing Individual Risk</vt:lpstr>
      <vt:lpstr>Reducing Individual Risk</vt:lpstr>
      <vt:lpstr>Anti-Viral Medications </vt:lpstr>
      <vt:lpstr>Risk Factors for Severe COVID-19</vt:lpstr>
      <vt:lpstr>What are your successes with COVID-19 student vaccination?</vt:lpstr>
      <vt:lpstr>COVID-19 Vaccination (18 and older)</vt:lpstr>
      <vt:lpstr>COVID-19 Vaccination (18 and older)</vt:lpstr>
      <vt:lpstr>COVID-19 Vaccination (minors)</vt:lpstr>
      <vt:lpstr>“…When it’s over, I want to say all my life I was a bride married to amazement. I was the bridegroom, taking the world into my arms…”  excerpt from Mary Oliver, When Death Comes </vt:lpstr>
      <vt:lpstr>At the end of this webinar, you will be able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the why behind policies</dc:title>
  <dc:creator>Sara Mackenzie</dc:creator>
  <cp:lastModifiedBy>Sara Mackenzie</cp:lastModifiedBy>
  <cp:revision>59</cp:revision>
  <dcterms:created xsi:type="dcterms:W3CDTF">2020-10-27T17:27:13Z</dcterms:created>
  <dcterms:modified xsi:type="dcterms:W3CDTF">2022-10-04T17:57:14Z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d0161429-1afe-4b47-b866-3ea0569eb585</vt:lpwstr>
  </property>
</Properties>
</file>