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diagrams/data2.xml" ContentType="application/vnd.openxmlformats-officedocument.drawingml.diagramData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4.xml" ContentType="application/inkml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3.xml" ContentType="application/inkml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60" r:id="rId2"/>
    <p:sldId id="1167" r:id="rId3"/>
    <p:sldId id="1126" r:id="rId4"/>
    <p:sldId id="1127" r:id="rId5"/>
    <p:sldId id="1151" r:id="rId6"/>
    <p:sldId id="1152" r:id="rId7"/>
    <p:sldId id="1049" r:id="rId8"/>
    <p:sldId id="455" r:id="rId9"/>
    <p:sldId id="937" r:id="rId10"/>
    <p:sldId id="390" r:id="rId11"/>
    <p:sldId id="391" r:id="rId12"/>
    <p:sldId id="392" r:id="rId13"/>
    <p:sldId id="398" r:id="rId14"/>
    <p:sldId id="1128" r:id="rId15"/>
    <p:sldId id="1129" r:id="rId16"/>
    <p:sldId id="296" r:id="rId17"/>
    <p:sldId id="1132" r:id="rId18"/>
    <p:sldId id="1133" r:id="rId19"/>
    <p:sldId id="1141" r:id="rId20"/>
    <p:sldId id="1158" r:id="rId21"/>
    <p:sldId id="1162" r:id="rId22"/>
    <p:sldId id="1163" r:id="rId23"/>
    <p:sldId id="1130" r:id="rId24"/>
    <p:sldId id="1142" r:id="rId25"/>
    <p:sldId id="1155" r:id="rId26"/>
    <p:sldId id="1153" r:id="rId27"/>
    <p:sldId id="1143" r:id="rId28"/>
    <p:sldId id="1156" r:id="rId29"/>
    <p:sldId id="1144" r:id="rId30"/>
    <p:sldId id="1145" r:id="rId31"/>
    <p:sldId id="1146" r:id="rId32"/>
    <p:sldId id="1120" r:id="rId33"/>
    <p:sldId id="1124" r:id="rId34"/>
    <p:sldId id="1168" r:id="rId35"/>
    <p:sldId id="1139" r:id="rId36"/>
    <p:sldId id="1147" r:id="rId37"/>
    <p:sldId id="1148" r:id="rId38"/>
    <p:sldId id="1138" r:id="rId39"/>
    <p:sldId id="1136" r:id="rId40"/>
    <p:sldId id="1137" r:id="rId41"/>
    <p:sldId id="1134" r:id="rId42"/>
    <p:sldId id="1135" r:id="rId43"/>
    <p:sldId id="1149" r:id="rId44"/>
    <p:sldId id="1164" r:id="rId45"/>
    <p:sldId id="1169" r:id="rId46"/>
    <p:sldId id="1165" r:id="rId47"/>
    <p:sldId id="1166" r:id="rId48"/>
    <p:sldId id="1161" r:id="rId4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969" autoAdjust="0"/>
  </p:normalViewPr>
  <p:slideViewPr>
    <p:cSldViewPr snapToGrid="0">
      <p:cViewPr>
        <p:scale>
          <a:sx n="66" d="100"/>
          <a:sy n="66" d="100"/>
        </p:scale>
        <p:origin x="1334" y="30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8" Type="http://schemas.openxmlformats.org/officeDocument/2006/relationships/customXml" Target="../customXml/item4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ustomXml" Target="../customXml/item2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ustomXml" Target="../customXml/item3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4ED25D-3EBB-4CBB-9CCF-29826AF696DE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C2124C6-D040-46BA-8330-8C25F1912777}">
      <dgm:prSet/>
      <dgm:spPr/>
      <dgm:t>
        <a:bodyPr/>
        <a:lstStyle/>
        <a:p>
          <a:r>
            <a:rPr lang="en-US"/>
            <a:t>Risk of meeting an infected person</a:t>
          </a:r>
        </a:p>
      </dgm:t>
    </dgm:pt>
    <dgm:pt modelId="{5D4D10F0-120B-44AC-9D0E-A72D8A3C4FE9}" type="parTrans" cxnId="{2BCB7095-2DA5-4250-84C4-9CE2F9BF14FD}">
      <dgm:prSet/>
      <dgm:spPr/>
      <dgm:t>
        <a:bodyPr/>
        <a:lstStyle/>
        <a:p>
          <a:endParaRPr lang="en-US"/>
        </a:p>
      </dgm:t>
    </dgm:pt>
    <dgm:pt modelId="{9309B7A7-5CEF-4F2A-A367-86C449570F0A}" type="sibTrans" cxnId="{2BCB7095-2DA5-4250-84C4-9CE2F9BF14FD}">
      <dgm:prSet/>
      <dgm:spPr/>
      <dgm:t>
        <a:bodyPr/>
        <a:lstStyle/>
        <a:p>
          <a:endParaRPr lang="en-US"/>
        </a:p>
      </dgm:t>
    </dgm:pt>
    <dgm:pt modelId="{50FCCCE8-E691-45AA-84BA-E216F797ABBF}">
      <dgm:prSet/>
      <dgm:spPr/>
      <dgm:t>
        <a:bodyPr/>
        <a:lstStyle/>
        <a:p>
          <a:r>
            <a:rPr lang="en-US"/>
            <a:t>Number of cases in community</a:t>
          </a:r>
        </a:p>
      </dgm:t>
    </dgm:pt>
    <dgm:pt modelId="{E58EA632-1587-4E94-B43F-7672DD116B02}" type="parTrans" cxnId="{7EDE22F3-D63B-404F-B2F3-6A1BB9353AEB}">
      <dgm:prSet/>
      <dgm:spPr/>
      <dgm:t>
        <a:bodyPr/>
        <a:lstStyle/>
        <a:p>
          <a:endParaRPr lang="en-US"/>
        </a:p>
      </dgm:t>
    </dgm:pt>
    <dgm:pt modelId="{40EFFDF5-16A3-451A-83B7-9A522A38C150}" type="sibTrans" cxnId="{7EDE22F3-D63B-404F-B2F3-6A1BB9353AEB}">
      <dgm:prSet/>
      <dgm:spPr/>
      <dgm:t>
        <a:bodyPr/>
        <a:lstStyle/>
        <a:p>
          <a:endParaRPr lang="en-US"/>
        </a:p>
      </dgm:t>
    </dgm:pt>
    <dgm:pt modelId="{89F5F9DC-3652-43AD-A360-4B2AA26AD0A4}">
      <dgm:prSet/>
      <dgm:spPr/>
      <dgm:t>
        <a:bodyPr/>
        <a:lstStyle/>
        <a:p>
          <a:r>
            <a:rPr lang="en-US"/>
            <a:t>Number of people you meet</a:t>
          </a:r>
        </a:p>
      </dgm:t>
    </dgm:pt>
    <dgm:pt modelId="{15C23A5E-F941-4C52-B341-8E54A15D1D61}" type="parTrans" cxnId="{7F53E6DE-F834-4EFF-AA3B-8C716DBE61B3}">
      <dgm:prSet/>
      <dgm:spPr/>
      <dgm:t>
        <a:bodyPr/>
        <a:lstStyle/>
        <a:p>
          <a:endParaRPr lang="en-US"/>
        </a:p>
      </dgm:t>
    </dgm:pt>
    <dgm:pt modelId="{9021BF4C-F988-444C-8FD4-79AA369F3E03}" type="sibTrans" cxnId="{7F53E6DE-F834-4EFF-AA3B-8C716DBE61B3}">
      <dgm:prSet/>
      <dgm:spPr/>
      <dgm:t>
        <a:bodyPr/>
        <a:lstStyle/>
        <a:p>
          <a:endParaRPr lang="en-US"/>
        </a:p>
      </dgm:t>
    </dgm:pt>
    <dgm:pt modelId="{89DF4035-D0C0-449D-A759-4E62203BDEB3}">
      <dgm:prSet/>
      <dgm:spPr/>
      <dgm:t>
        <a:bodyPr/>
        <a:lstStyle/>
        <a:p>
          <a:r>
            <a:rPr lang="en-US"/>
            <a:t>Risk of an infected person transmitting it to you</a:t>
          </a:r>
        </a:p>
      </dgm:t>
    </dgm:pt>
    <dgm:pt modelId="{52B15000-FA6F-4EB7-8EE3-38ACAEF0E6C1}" type="parTrans" cxnId="{25C3F038-1944-4A44-9712-CB802FA00371}">
      <dgm:prSet/>
      <dgm:spPr/>
      <dgm:t>
        <a:bodyPr/>
        <a:lstStyle/>
        <a:p>
          <a:endParaRPr lang="en-US"/>
        </a:p>
      </dgm:t>
    </dgm:pt>
    <dgm:pt modelId="{FDA2AF8E-B37F-4514-987F-C7B509267514}" type="sibTrans" cxnId="{25C3F038-1944-4A44-9712-CB802FA00371}">
      <dgm:prSet/>
      <dgm:spPr/>
      <dgm:t>
        <a:bodyPr/>
        <a:lstStyle/>
        <a:p>
          <a:endParaRPr lang="en-US"/>
        </a:p>
      </dgm:t>
    </dgm:pt>
    <dgm:pt modelId="{4158B940-D5D2-4F1B-8514-524BC75E51B7}">
      <dgm:prSet/>
      <dgm:spPr/>
      <dgm:t>
        <a:bodyPr/>
        <a:lstStyle/>
        <a:p>
          <a:r>
            <a:rPr lang="en-US"/>
            <a:t>Multiple factors </a:t>
          </a:r>
        </a:p>
      </dgm:t>
    </dgm:pt>
    <dgm:pt modelId="{8FAF856F-87AD-4131-AA23-5474216E90FD}" type="parTrans" cxnId="{800CD646-6F91-47A7-B50D-08A0D3A6BDEE}">
      <dgm:prSet/>
      <dgm:spPr/>
      <dgm:t>
        <a:bodyPr/>
        <a:lstStyle/>
        <a:p>
          <a:endParaRPr lang="en-US"/>
        </a:p>
      </dgm:t>
    </dgm:pt>
    <dgm:pt modelId="{BE8A6C57-35FF-49E4-A2BC-D5F47E534D1B}" type="sibTrans" cxnId="{800CD646-6F91-47A7-B50D-08A0D3A6BDEE}">
      <dgm:prSet/>
      <dgm:spPr/>
      <dgm:t>
        <a:bodyPr/>
        <a:lstStyle/>
        <a:p>
          <a:endParaRPr lang="en-US"/>
        </a:p>
      </dgm:t>
    </dgm:pt>
    <dgm:pt modelId="{1E0F6E38-BE81-4F4F-83CD-462475EC810C}" type="pres">
      <dgm:prSet presAssocID="{174ED25D-3EBB-4CBB-9CCF-29826AF696DE}" presName="Name0" presStyleCnt="0">
        <dgm:presLayoutVars>
          <dgm:dir/>
          <dgm:animLvl val="lvl"/>
          <dgm:resizeHandles val="exact"/>
        </dgm:presLayoutVars>
      </dgm:prSet>
      <dgm:spPr/>
    </dgm:pt>
    <dgm:pt modelId="{3FE947B1-823E-4E94-8FDB-0D15F57045EB}" type="pres">
      <dgm:prSet presAssocID="{DC2124C6-D040-46BA-8330-8C25F1912777}" presName="linNode" presStyleCnt="0"/>
      <dgm:spPr/>
    </dgm:pt>
    <dgm:pt modelId="{517960D4-ECB7-44E4-A574-5EE4D84A68B4}" type="pres">
      <dgm:prSet presAssocID="{DC2124C6-D040-46BA-8330-8C25F1912777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D8AE3E4A-F505-4F36-9424-27FC72769C69}" type="pres">
      <dgm:prSet presAssocID="{DC2124C6-D040-46BA-8330-8C25F1912777}" presName="descendantText" presStyleLbl="alignAccFollowNode1" presStyleIdx="0" presStyleCnt="2">
        <dgm:presLayoutVars>
          <dgm:bulletEnabled val="1"/>
        </dgm:presLayoutVars>
      </dgm:prSet>
      <dgm:spPr/>
    </dgm:pt>
    <dgm:pt modelId="{07BBB6E5-E573-43B4-9370-8EC27D35C360}" type="pres">
      <dgm:prSet presAssocID="{9309B7A7-5CEF-4F2A-A367-86C449570F0A}" presName="sp" presStyleCnt="0"/>
      <dgm:spPr/>
    </dgm:pt>
    <dgm:pt modelId="{CB899BFC-2FB5-4DB9-AC3F-1EF136E232B9}" type="pres">
      <dgm:prSet presAssocID="{89DF4035-D0C0-449D-A759-4E62203BDEB3}" presName="linNode" presStyleCnt="0"/>
      <dgm:spPr/>
    </dgm:pt>
    <dgm:pt modelId="{3CD74960-7B7D-4A2D-9BF6-D0C0AACA2B8D}" type="pres">
      <dgm:prSet presAssocID="{89DF4035-D0C0-449D-A759-4E62203BDEB3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B4C0BE38-8619-40D7-A6E7-32CF9916343A}" type="pres">
      <dgm:prSet presAssocID="{89DF4035-D0C0-449D-A759-4E62203BDEB3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25C3F038-1944-4A44-9712-CB802FA00371}" srcId="{174ED25D-3EBB-4CBB-9CCF-29826AF696DE}" destId="{89DF4035-D0C0-449D-A759-4E62203BDEB3}" srcOrd="1" destOrd="0" parTransId="{52B15000-FA6F-4EB7-8EE3-38ACAEF0E6C1}" sibTransId="{FDA2AF8E-B37F-4514-987F-C7B509267514}"/>
    <dgm:cxn modelId="{6D5B5441-1EEA-463C-8144-DA44C363B135}" type="presOf" srcId="{89DF4035-D0C0-449D-A759-4E62203BDEB3}" destId="{3CD74960-7B7D-4A2D-9BF6-D0C0AACA2B8D}" srcOrd="0" destOrd="0" presId="urn:microsoft.com/office/officeart/2005/8/layout/vList5"/>
    <dgm:cxn modelId="{800CD646-6F91-47A7-B50D-08A0D3A6BDEE}" srcId="{89DF4035-D0C0-449D-A759-4E62203BDEB3}" destId="{4158B940-D5D2-4F1B-8514-524BC75E51B7}" srcOrd="0" destOrd="0" parTransId="{8FAF856F-87AD-4131-AA23-5474216E90FD}" sibTransId="{BE8A6C57-35FF-49E4-A2BC-D5F47E534D1B}"/>
    <dgm:cxn modelId="{33964968-D584-4220-8B0D-8062B1EA1EB6}" type="presOf" srcId="{50FCCCE8-E691-45AA-84BA-E216F797ABBF}" destId="{D8AE3E4A-F505-4F36-9424-27FC72769C69}" srcOrd="0" destOrd="0" presId="urn:microsoft.com/office/officeart/2005/8/layout/vList5"/>
    <dgm:cxn modelId="{CB3FFA58-863B-4F9A-A1CD-718B5312BA68}" type="presOf" srcId="{4158B940-D5D2-4F1B-8514-524BC75E51B7}" destId="{B4C0BE38-8619-40D7-A6E7-32CF9916343A}" srcOrd="0" destOrd="0" presId="urn:microsoft.com/office/officeart/2005/8/layout/vList5"/>
    <dgm:cxn modelId="{94C4C88E-2201-41AD-861E-9908E3352232}" type="presOf" srcId="{DC2124C6-D040-46BA-8330-8C25F1912777}" destId="{517960D4-ECB7-44E4-A574-5EE4D84A68B4}" srcOrd="0" destOrd="0" presId="urn:microsoft.com/office/officeart/2005/8/layout/vList5"/>
    <dgm:cxn modelId="{2BCB7095-2DA5-4250-84C4-9CE2F9BF14FD}" srcId="{174ED25D-3EBB-4CBB-9CCF-29826AF696DE}" destId="{DC2124C6-D040-46BA-8330-8C25F1912777}" srcOrd="0" destOrd="0" parTransId="{5D4D10F0-120B-44AC-9D0E-A72D8A3C4FE9}" sibTransId="{9309B7A7-5CEF-4F2A-A367-86C449570F0A}"/>
    <dgm:cxn modelId="{8EDCCDBC-FD8F-405A-BD25-2D20CAEC3375}" type="presOf" srcId="{174ED25D-3EBB-4CBB-9CCF-29826AF696DE}" destId="{1E0F6E38-BE81-4F4F-83CD-462475EC810C}" srcOrd="0" destOrd="0" presId="urn:microsoft.com/office/officeart/2005/8/layout/vList5"/>
    <dgm:cxn modelId="{7F53E6DE-F834-4EFF-AA3B-8C716DBE61B3}" srcId="{DC2124C6-D040-46BA-8330-8C25F1912777}" destId="{89F5F9DC-3652-43AD-A360-4B2AA26AD0A4}" srcOrd="1" destOrd="0" parTransId="{15C23A5E-F941-4C52-B341-8E54A15D1D61}" sibTransId="{9021BF4C-F988-444C-8FD4-79AA369F3E03}"/>
    <dgm:cxn modelId="{6F28CBED-DDF6-4062-A1F7-D20FD873A095}" type="presOf" srcId="{89F5F9DC-3652-43AD-A360-4B2AA26AD0A4}" destId="{D8AE3E4A-F505-4F36-9424-27FC72769C69}" srcOrd="0" destOrd="1" presId="urn:microsoft.com/office/officeart/2005/8/layout/vList5"/>
    <dgm:cxn modelId="{7EDE22F3-D63B-404F-B2F3-6A1BB9353AEB}" srcId="{DC2124C6-D040-46BA-8330-8C25F1912777}" destId="{50FCCCE8-E691-45AA-84BA-E216F797ABBF}" srcOrd="0" destOrd="0" parTransId="{E58EA632-1587-4E94-B43F-7672DD116B02}" sibTransId="{40EFFDF5-16A3-451A-83B7-9A522A38C150}"/>
    <dgm:cxn modelId="{F68DE958-F137-4FC9-B76F-7A954ACF9204}" type="presParOf" srcId="{1E0F6E38-BE81-4F4F-83CD-462475EC810C}" destId="{3FE947B1-823E-4E94-8FDB-0D15F57045EB}" srcOrd="0" destOrd="0" presId="urn:microsoft.com/office/officeart/2005/8/layout/vList5"/>
    <dgm:cxn modelId="{81250CC0-3A64-47FD-9762-093CC5F14824}" type="presParOf" srcId="{3FE947B1-823E-4E94-8FDB-0D15F57045EB}" destId="{517960D4-ECB7-44E4-A574-5EE4D84A68B4}" srcOrd="0" destOrd="0" presId="urn:microsoft.com/office/officeart/2005/8/layout/vList5"/>
    <dgm:cxn modelId="{5C303ABC-293C-4098-A211-FD778BEFD38A}" type="presParOf" srcId="{3FE947B1-823E-4E94-8FDB-0D15F57045EB}" destId="{D8AE3E4A-F505-4F36-9424-27FC72769C69}" srcOrd="1" destOrd="0" presId="urn:microsoft.com/office/officeart/2005/8/layout/vList5"/>
    <dgm:cxn modelId="{DAB8B375-DA58-4DC1-AE57-8524D91540BF}" type="presParOf" srcId="{1E0F6E38-BE81-4F4F-83CD-462475EC810C}" destId="{07BBB6E5-E573-43B4-9370-8EC27D35C360}" srcOrd="1" destOrd="0" presId="urn:microsoft.com/office/officeart/2005/8/layout/vList5"/>
    <dgm:cxn modelId="{7A1D0F4C-3D74-4A69-B70F-163DBC0CAE11}" type="presParOf" srcId="{1E0F6E38-BE81-4F4F-83CD-462475EC810C}" destId="{CB899BFC-2FB5-4DB9-AC3F-1EF136E232B9}" srcOrd="2" destOrd="0" presId="urn:microsoft.com/office/officeart/2005/8/layout/vList5"/>
    <dgm:cxn modelId="{3610DE3C-F356-43C4-94DB-C81AA66430E0}" type="presParOf" srcId="{CB899BFC-2FB5-4DB9-AC3F-1EF136E232B9}" destId="{3CD74960-7B7D-4A2D-9BF6-D0C0AACA2B8D}" srcOrd="0" destOrd="0" presId="urn:microsoft.com/office/officeart/2005/8/layout/vList5"/>
    <dgm:cxn modelId="{4B506123-9EDE-4A6B-87A4-58E7392573AB}" type="presParOf" srcId="{CB899BFC-2FB5-4DB9-AC3F-1EF136E232B9}" destId="{B4C0BE38-8619-40D7-A6E7-32CF9916343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49D225-FFB5-4563-B91F-35344BFA82CF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BD4BB1F-3A58-4BDE-B680-63F12A2088ED}">
      <dgm:prSet/>
      <dgm:spPr/>
      <dgm:t>
        <a:bodyPr/>
        <a:lstStyle/>
        <a:p>
          <a:r>
            <a:rPr lang="en-US"/>
            <a:t>Age is strongest risk factor – 81% of COVID-19 deaths in people 65 and older</a:t>
          </a:r>
        </a:p>
      </dgm:t>
    </dgm:pt>
    <dgm:pt modelId="{7252A3D3-A2BB-479F-8B59-E643F44E087B}" type="parTrans" cxnId="{2B08F19A-28B5-46F0-B94D-0DFA2B1959C5}">
      <dgm:prSet/>
      <dgm:spPr/>
      <dgm:t>
        <a:bodyPr/>
        <a:lstStyle/>
        <a:p>
          <a:endParaRPr lang="en-US"/>
        </a:p>
      </dgm:t>
    </dgm:pt>
    <dgm:pt modelId="{F45885A4-E218-41C4-AD9F-413A8B3D51D5}" type="sibTrans" cxnId="{2B08F19A-28B5-46F0-B94D-0DFA2B1959C5}">
      <dgm:prSet/>
      <dgm:spPr/>
      <dgm:t>
        <a:bodyPr/>
        <a:lstStyle/>
        <a:p>
          <a:endParaRPr lang="en-US"/>
        </a:p>
      </dgm:t>
    </dgm:pt>
    <dgm:pt modelId="{7A7F0FC8-8EBA-4E03-BF25-FAD97B1DE843}">
      <dgm:prSet/>
      <dgm:spPr/>
      <dgm:t>
        <a:bodyPr/>
        <a:lstStyle/>
        <a:p>
          <a:r>
            <a:rPr lang="en-US"/>
            <a:t>Higher risk: cancer, CVA, chronic kidney disease, chronic lung disease, chronic liver disease, cystic fibrosis, diabetes, some people with disabilities, HIV, Immunodeficiencies, Pregnancy, smoking, physical inactivity, obesity</a:t>
          </a:r>
        </a:p>
      </dgm:t>
    </dgm:pt>
    <dgm:pt modelId="{089D07DA-2CD0-4F51-AB05-FB7E38F96F6B}" type="parTrans" cxnId="{FFBA67EE-567C-498A-BB90-8C648BAB8CB6}">
      <dgm:prSet/>
      <dgm:spPr/>
      <dgm:t>
        <a:bodyPr/>
        <a:lstStyle/>
        <a:p>
          <a:endParaRPr lang="en-US"/>
        </a:p>
      </dgm:t>
    </dgm:pt>
    <dgm:pt modelId="{02F82010-5DF0-4EF1-B8F4-88B894FE4394}" type="sibTrans" cxnId="{FFBA67EE-567C-498A-BB90-8C648BAB8CB6}">
      <dgm:prSet/>
      <dgm:spPr/>
      <dgm:t>
        <a:bodyPr/>
        <a:lstStyle/>
        <a:p>
          <a:endParaRPr lang="en-US"/>
        </a:p>
      </dgm:t>
    </dgm:pt>
    <dgm:pt modelId="{0A7CD378-02E6-4D0E-B36C-7377B7CF6CF5}">
      <dgm:prSet/>
      <dgm:spPr/>
      <dgm:t>
        <a:bodyPr/>
        <a:lstStyle/>
        <a:p>
          <a:r>
            <a:rPr lang="en-US"/>
            <a:t>Suggestive higher risk: overweight, sickle cell, substance use disorder, thalassemia</a:t>
          </a:r>
        </a:p>
      </dgm:t>
    </dgm:pt>
    <dgm:pt modelId="{8DC539C6-C54E-4935-8CFB-609D89D7DD8D}" type="parTrans" cxnId="{56F7D8B7-82E7-4EF8-BD70-5E5654476A2A}">
      <dgm:prSet/>
      <dgm:spPr/>
      <dgm:t>
        <a:bodyPr/>
        <a:lstStyle/>
        <a:p>
          <a:endParaRPr lang="en-US"/>
        </a:p>
      </dgm:t>
    </dgm:pt>
    <dgm:pt modelId="{11C98B04-FEA3-4263-8BA4-6CC2A5B757D6}" type="sibTrans" cxnId="{56F7D8B7-82E7-4EF8-BD70-5E5654476A2A}">
      <dgm:prSet/>
      <dgm:spPr/>
      <dgm:t>
        <a:bodyPr/>
        <a:lstStyle/>
        <a:p>
          <a:endParaRPr lang="en-US"/>
        </a:p>
      </dgm:t>
    </dgm:pt>
    <dgm:pt modelId="{8A41ABB5-AEA6-44FC-B092-4B710E22DA8E}">
      <dgm:prSet/>
      <dgm:spPr/>
      <dgm:t>
        <a:bodyPr/>
        <a:lstStyle/>
        <a:p>
          <a:r>
            <a:rPr lang="en-US"/>
            <a:t>Mixed evidence: asthma, hepatitis B, C, hypertension</a:t>
          </a:r>
        </a:p>
      </dgm:t>
    </dgm:pt>
    <dgm:pt modelId="{59666D2B-D1EF-4693-8538-BF150B029824}" type="parTrans" cxnId="{8F159872-D29C-4FBF-B9A6-C4B254C0371B}">
      <dgm:prSet/>
      <dgm:spPr/>
      <dgm:t>
        <a:bodyPr/>
        <a:lstStyle/>
        <a:p>
          <a:endParaRPr lang="en-US"/>
        </a:p>
      </dgm:t>
    </dgm:pt>
    <dgm:pt modelId="{ECAD0788-557F-473D-B45A-5E8830BCD978}" type="sibTrans" cxnId="{8F159872-D29C-4FBF-B9A6-C4B254C0371B}">
      <dgm:prSet/>
      <dgm:spPr/>
      <dgm:t>
        <a:bodyPr/>
        <a:lstStyle/>
        <a:p>
          <a:endParaRPr lang="en-US"/>
        </a:p>
      </dgm:t>
    </dgm:pt>
    <dgm:pt modelId="{C815B8FD-A364-4CCE-A292-DB24B7BB4A46}" type="pres">
      <dgm:prSet presAssocID="{3E49D225-FFB5-4563-B91F-35344BFA82CF}" presName="vert0" presStyleCnt="0">
        <dgm:presLayoutVars>
          <dgm:dir/>
          <dgm:animOne val="branch"/>
          <dgm:animLvl val="lvl"/>
        </dgm:presLayoutVars>
      </dgm:prSet>
      <dgm:spPr/>
    </dgm:pt>
    <dgm:pt modelId="{21787F7D-7123-41DE-9833-B36FF8A49BB6}" type="pres">
      <dgm:prSet presAssocID="{BBD4BB1F-3A58-4BDE-B680-63F12A2088ED}" presName="thickLine" presStyleLbl="alignNode1" presStyleIdx="0" presStyleCnt="4"/>
      <dgm:spPr/>
    </dgm:pt>
    <dgm:pt modelId="{559C3F81-B690-4817-8929-D92868649896}" type="pres">
      <dgm:prSet presAssocID="{BBD4BB1F-3A58-4BDE-B680-63F12A2088ED}" presName="horz1" presStyleCnt="0"/>
      <dgm:spPr/>
    </dgm:pt>
    <dgm:pt modelId="{0111AB61-5BED-4C44-A57E-E770183F2AB3}" type="pres">
      <dgm:prSet presAssocID="{BBD4BB1F-3A58-4BDE-B680-63F12A2088ED}" presName="tx1" presStyleLbl="revTx" presStyleIdx="0" presStyleCnt="4"/>
      <dgm:spPr/>
    </dgm:pt>
    <dgm:pt modelId="{67CE3591-9C1F-49AD-AA30-5832D197F97D}" type="pres">
      <dgm:prSet presAssocID="{BBD4BB1F-3A58-4BDE-B680-63F12A2088ED}" presName="vert1" presStyleCnt="0"/>
      <dgm:spPr/>
    </dgm:pt>
    <dgm:pt modelId="{6640011E-7C53-42DE-8219-586C1ECAEB93}" type="pres">
      <dgm:prSet presAssocID="{7A7F0FC8-8EBA-4E03-BF25-FAD97B1DE843}" presName="thickLine" presStyleLbl="alignNode1" presStyleIdx="1" presStyleCnt="4"/>
      <dgm:spPr/>
    </dgm:pt>
    <dgm:pt modelId="{C509253A-2EE5-44A0-97A6-77D07F097B30}" type="pres">
      <dgm:prSet presAssocID="{7A7F0FC8-8EBA-4E03-BF25-FAD97B1DE843}" presName="horz1" presStyleCnt="0"/>
      <dgm:spPr/>
    </dgm:pt>
    <dgm:pt modelId="{B186BF06-E34A-446D-80ED-10C9A12F19CF}" type="pres">
      <dgm:prSet presAssocID="{7A7F0FC8-8EBA-4E03-BF25-FAD97B1DE843}" presName="tx1" presStyleLbl="revTx" presStyleIdx="1" presStyleCnt="4"/>
      <dgm:spPr/>
    </dgm:pt>
    <dgm:pt modelId="{5AF25035-88D6-476F-A730-48F70C71D6CF}" type="pres">
      <dgm:prSet presAssocID="{7A7F0FC8-8EBA-4E03-BF25-FAD97B1DE843}" presName="vert1" presStyleCnt="0"/>
      <dgm:spPr/>
    </dgm:pt>
    <dgm:pt modelId="{6B318A5F-6D42-4124-AB18-4B3F142D83A3}" type="pres">
      <dgm:prSet presAssocID="{0A7CD378-02E6-4D0E-B36C-7377B7CF6CF5}" presName="thickLine" presStyleLbl="alignNode1" presStyleIdx="2" presStyleCnt="4"/>
      <dgm:spPr/>
    </dgm:pt>
    <dgm:pt modelId="{7F4D5CB0-A0EE-4688-B5AE-0936290C1688}" type="pres">
      <dgm:prSet presAssocID="{0A7CD378-02E6-4D0E-B36C-7377B7CF6CF5}" presName="horz1" presStyleCnt="0"/>
      <dgm:spPr/>
    </dgm:pt>
    <dgm:pt modelId="{92B3449B-D717-4AED-BBD1-A949B53696E3}" type="pres">
      <dgm:prSet presAssocID="{0A7CD378-02E6-4D0E-B36C-7377B7CF6CF5}" presName="tx1" presStyleLbl="revTx" presStyleIdx="2" presStyleCnt="4"/>
      <dgm:spPr/>
    </dgm:pt>
    <dgm:pt modelId="{D974DC3A-B65F-446F-9836-F0C1C5D077B7}" type="pres">
      <dgm:prSet presAssocID="{0A7CD378-02E6-4D0E-B36C-7377B7CF6CF5}" presName="vert1" presStyleCnt="0"/>
      <dgm:spPr/>
    </dgm:pt>
    <dgm:pt modelId="{0024F923-124F-4E7D-81A3-3E3CCAC3344A}" type="pres">
      <dgm:prSet presAssocID="{8A41ABB5-AEA6-44FC-B092-4B710E22DA8E}" presName="thickLine" presStyleLbl="alignNode1" presStyleIdx="3" presStyleCnt="4"/>
      <dgm:spPr/>
    </dgm:pt>
    <dgm:pt modelId="{0B645FAF-9247-4262-90B9-A2071870AE9F}" type="pres">
      <dgm:prSet presAssocID="{8A41ABB5-AEA6-44FC-B092-4B710E22DA8E}" presName="horz1" presStyleCnt="0"/>
      <dgm:spPr/>
    </dgm:pt>
    <dgm:pt modelId="{98384172-7520-4A7E-B005-1E76700B7EF3}" type="pres">
      <dgm:prSet presAssocID="{8A41ABB5-AEA6-44FC-B092-4B710E22DA8E}" presName="tx1" presStyleLbl="revTx" presStyleIdx="3" presStyleCnt="4"/>
      <dgm:spPr/>
    </dgm:pt>
    <dgm:pt modelId="{BDD0D539-1508-4233-A98E-0805ED6C5597}" type="pres">
      <dgm:prSet presAssocID="{8A41ABB5-AEA6-44FC-B092-4B710E22DA8E}" presName="vert1" presStyleCnt="0"/>
      <dgm:spPr/>
    </dgm:pt>
  </dgm:ptLst>
  <dgm:cxnLst>
    <dgm:cxn modelId="{86D4F201-7391-4CAD-8FAE-01CF10432986}" type="presOf" srcId="{7A7F0FC8-8EBA-4E03-BF25-FAD97B1DE843}" destId="{B186BF06-E34A-446D-80ED-10C9A12F19CF}" srcOrd="0" destOrd="0" presId="urn:microsoft.com/office/officeart/2008/layout/LinedList"/>
    <dgm:cxn modelId="{E2255541-3066-4B10-B4EB-3D0583220627}" type="presOf" srcId="{0A7CD378-02E6-4D0E-B36C-7377B7CF6CF5}" destId="{92B3449B-D717-4AED-BBD1-A949B53696E3}" srcOrd="0" destOrd="0" presId="urn:microsoft.com/office/officeart/2008/layout/LinedList"/>
    <dgm:cxn modelId="{6BCDE070-5D79-4DB8-B2B8-06689FD95333}" type="presOf" srcId="{8A41ABB5-AEA6-44FC-B092-4B710E22DA8E}" destId="{98384172-7520-4A7E-B005-1E76700B7EF3}" srcOrd="0" destOrd="0" presId="urn:microsoft.com/office/officeart/2008/layout/LinedList"/>
    <dgm:cxn modelId="{8F159872-D29C-4FBF-B9A6-C4B254C0371B}" srcId="{3E49D225-FFB5-4563-B91F-35344BFA82CF}" destId="{8A41ABB5-AEA6-44FC-B092-4B710E22DA8E}" srcOrd="3" destOrd="0" parTransId="{59666D2B-D1EF-4693-8538-BF150B029824}" sibTransId="{ECAD0788-557F-473D-B45A-5E8830BCD978}"/>
    <dgm:cxn modelId="{ED8FBF8E-E7BE-4FD9-A5AD-E361567B3CCD}" type="presOf" srcId="{3E49D225-FFB5-4563-B91F-35344BFA82CF}" destId="{C815B8FD-A364-4CCE-A292-DB24B7BB4A46}" srcOrd="0" destOrd="0" presId="urn:microsoft.com/office/officeart/2008/layout/LinedList"/>
    <dgm:cxn modelId="{2B08F19A-28B5-46F0-B94D-0DFA2B1959C5}" srcId="{3E49D225-FFB5-4563-B91F-35344BFA82CF}" destId="{BBD4BB1F-3A58-4BDE-B680-63F12A2088ED}" srcOrd="0" destOrd="0" parTransId="{7252A3D3-A2BB-479F-8B59-E643F44E087B}" sibTransId="{F45885A4-E218-41C4-AD9F-413A8B3D51D5}"/>
    <dgm:cxn modelId="{5B20CFAD-FFE3-4F4D-AF7D-ADDA27BF70D8}" type="presOf" srcId="{BBD4BB1F-3A58-4BDE-B680-63F12A2088ED}" destId="{0111AB61-5BED-4C44-A57E-E770183F2AB3}" srcOrd="0" destOrd="0" presId="urn:microsoft.com/office/officeart/2008/layout/LinedList"/>
    <dgm:cxn modelId="{56F7D8B7-82E7-4EF8-BD70-5E5654476A2A}" srcId="{3E49D225-FFB5-4563-B91F-35344BFA82CF}" destId="{0A7CD378-02E6-4D0E-B36C-7377B7CF6CF5}" srcOrd="2" destOrd="0" parTransId="{8DC539C6-C54E-4935-8CFB-609D89D7DD8D}" sibTransId="{11C98B04-FEA3-4263-8BA4-6CC2A5B757D6}"/>
    <dgm:cxn modelId="{FFBA67EE-567C-498A-BB90-8C648BAB8CB6}" srcId="{3E49D225-FFB5-4563-B91F-35344BFA82CF}" destId="{7A7F0FC8-8EBA-4E03-BF25-FAD97B1DE843}" srcOrd="1" destOrd="0" parTransId="{089D07DA-2CD0-4F51-AB05-FB7E38F96F6B}" sibTransId="{02F82010-5DF0-4EF1-B8F4-88B894FE4394}"/>
    <dgm:cxn modelId="{EE6BBD13-8933-4C3C-9082-70605A1E0DB6}" type="presParOf" srcId="{C815B8FD-A364-4CCE-A292-DB24B7BB4A46}" destId="{21787F7D-7123-41DE-9833-B36FF8A49BB6}" srcOrd="0" destOrd="0" presId="urn:microsoft.com/office/officeart/2008/layout/LinedList"/>
    <dgm:cxn modelId="{BA1C6FA2-D832-4879-B643-EAD65E798D3B}" type="presParOf" srcId="{C815B8FD-A364-4CCE-A292-DB24B7BB4A46}" destId="{559C3F81-B690-4817-8929-D92868649896}" srcOrd="1" destOrd="0" presId="urn:microsoft.com/office/officeart/2008/layout/LinedList"/>
    <dgm:cxn modelId="{A55F4AAD-E3FB-4A86-9408-A2820E6BB885}" type="presParOf" srcId="{559C3F81-B690-4817-8929-D92868649896}" destId="{0111AB61-5BED-4C44-A57E-E770183F2AB3}" srcOrd="0" destOrd="0" presId="urn:microsoft.com/office/officeart/2008/layout/LinedList"/>
    <dgm:cxn modelId="{80F94FE7-EE79-4091-B0DC-F1838B368E31}" type="presParOf" srcId="{559C3F81-B690-4817-8929-D92868649896}" destId="{67CE3591-9C1F-49AD-AA30-5832D197F97D}" srcOrd="1" destOrd="0" presId="urn:microsoft.com/office/officeart/2008/layout/LinedList"/>
    <dgm:cxn modelId="{6D118C94-CF60-46FB-B974-C310CD844A0A}" type="presParOf" srcId="{C815B8FD-A364-4CCE-A292-DB24B7BB4A46}" destId="{6640011E-7C53-42DE-8219-586C1ECAEB93}" srcOrd="2" destOrd="0" presId="urn:microsoft.com/office/officeart/2008/layout/LinedList"/>
    <dgm:cxn modelId="{40791A7B-3D28-46A1-8FED-5B9BD43DF276}" type="presParOf" srcId="{C815B8FD-A364-4CCE-A292-DB24B7BB4A46}" destId="{C509253A-2EE5-44A0-97A6-77D07F097B30}" srcOrd="3" destOrd="0" presId="urn:microsoft.com/office/officeart/2008/layout/LinedList"/>
    <dgm:cxn modelId="{2338661B-2C0F-4542-8287-E343B729B2AE}" type="presParOf" srcId="{C509253A-2EE5-44A0-97A6-77D07F097B30}" destId="{B186BF06-E34A-446D-80ED-10C9A12F19CF}" srcOrd="0" destOrd="0" presId="urn:microsoft.com/office/officeart/2008/layout/LinedList"/>
    <dgm:cxn modelId="{49C39615-0F23-4DD5-B18B-862475500E80}" type="presParOf" srcId="{C509253A-2EE5-44A0-97A6-77D07F097B30}" destId="{5AF25035-88D6-476F-A730-48F70C71D6CF}" srcOrd="1" destOrd="0" presId="urn:microsoft.com/office/officeart/2008/layout/LinedList"/>
    <dgm:cxn modelId="{4EBBEEA8-23D4-4ECA-9628-FED556FE77B2}" type="presParOf" srcId="{C815B8FD-A364-4CCE-A292-DB24B7BB4A46}" destId="{6B318A5F-6D42-4124-AB18-4B3F142D83A3}" srcOrd="4" destOrd="0" presId="urn:microsoft.com/office/officeart/2008/layout/LinedList"/>
    <dgm:cxn modelId="{C3167240-F0A4-4C53-B660-A18120E0E312}" type="presParOf" srcId="{C815B8FD-A364-4CCE-A292-DB24B7BB4A46}" destId="{7F4D5CB0-A0EE-4688-B5AE-0936290C1688}" srcOrd="5" destOrd="0" presId="urn:microsoft.com/office/officeart/2008/layout/LinedList"/>
    <dgm:cxn modelId="{E07CFB09-C300-4098-BF96-43B25CEF8A9A}" type="presParOf" srcId="{7F4D5CB0-A0EE-4688-B5AE-0936290C1688}" destId="{92B3449B-D717-4AED-BBD1-A949B53696E3}" srcOrd="0" destOrd="0" presId="urn:microsoft.com/office/officeart/2008/layout/LinedList"/>
    <dgm:cxn modelId="{AB53255B-C644-42D5-99BF-127F3BA197AC}" type="presParOf" srcId="{7F4D5CB0-A0EE-4688-B5AE-0936290C1688}" destId="{D974DC3A-B65F-446F-9836-F0C1C5D077B7}" srcOrd="1" destOrd="0" presId="urn:microsoft.com/office/officeart/2008/layout/LinedList"/>
    <dgm:cxn modelId="{98E1A9D4-8670-4811-B9B6-2C18C98D89DE}" type="presParOf" srcId="{C815B8FD-A364-4CCE-A292-DB24B7BB4A46}" destId="{0024F923-124F-4E7D-81A3-3E3CCAC3344A}" srcOrd="6" destOrd="0" presId="urn:microsoft.com/office/officeart/2008/layout/LinedList"/>
    <dgm:cxn modelId="{1F5D7C0E-424A-4BC2-9536-EE4D0A960546}" type="presParOf" srcId="{C815B8FD-A364-4CCE-A292-DB24B7BB4A46}" destId="{0B645FAF-9247-4262-90B9-A2071870AE9F}" srcOrd="7" destOrd="0" presId="urn:microsoft.com/office/officeart/2008/layout/LinedList"/>
    <dgm:cxn modelId="{EFF03483-FCF7-4050-9368-9DA3275CE7F8}" type="presParOf" srcId="{0B645FAF-9247-4262-90B9-A2071870AE9F}" destId="{98384172-7520-4A7E-B005-1E76700B7EF3}" srcOrd="0" destOrd="0" presId="urn:microsoft.com/office/officeart/2008/layout/LinedList"/>
    <dgm:cxn modelId="{A07E6E5D-3692-4BD4-96D4-D680D2423388}" type="presParOf" srcId="{0B645FAF-9247-4262-90B9-A2071870AE9F}" destId="{BDD0D539-1508-4233-A98E-0805ED6C559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AE3E4A-F505-4F36-9424-27FC72769C69}">
      <dsp:nvSpPr>
        <dsp:cNvPr id="0" name=""/>
        <dsp:cNvSpPr/>
      </dsp:nvSpPr>
      <dsp:spPr>
        <a:xfrm rot="5400000">
          <a:off x="6612835" y="-2474243"/>
          <a:ext cx="1636176" cy="699381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900" kern="1200"/>
            <a:t>Number of cases in community</a:t>
          </a:r>
        </a:p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900" kern="1200"/>
            <a:t>Number of people you meet</a:t>
          </a:r>
        </a:p>
      </dsp:txBody>
      <dsp:txXfrm rot="-5400000">
        <a:off x="3934018" y="284446"/>
        <a:ext cx="6913938" cy="1476432"/>
      </dsp:txXfrm>
    </dsp:sp>
    <dsp:sp modelId="{517960D4-ECB7-44E4-A574-5EE4D84A68B4}">
      <dsp:nvSpPr>
        <dsp:cNvPr id="0" name=""/>
        <dsp:cNvSpPr/>
      </dsp:nvSpPr>
      <dsp:spPr>
        <a:xfrm>
          <a:off x="0" y="51"/>
          <a:ext cx="3934018" cy="20452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Risk of meeting an infected person</a:t>
          </a:r>
        </a:p>
      </dsp:txBody>
      <dsp:txXfrm>
        <a:off x="99839" y="99890"/>
        <a:ext cx="3734340" cy="1845542"/>
      </dsp:txXfrm>
    </dsp:sp>
    <dsp:sp modelId="{B4C0BE38-8619-40D7-A6E7-32CF9916343A}">
      <dsp:nvSpPr>
        <dsp:cNvPr id="0" name=""/>
        <dsp:cNvSpPr/>
      </dsp:nvSpPr>
      <dsp:spPr>
        <a:xfrm rot="5400000">
          <a:off x="6612835" y="-326761"/>
          <a:ext cx="1636176" cy="699381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900" kern="1200"/>
            <a:t>Multiple factors </a:t>
          </a:r>
        </a:p>
      </dsp:txBody>
      <dsp:txXfrm rot="-5400000">
        <a:off x="3934018" y="2431928"/>
        <a:ext cx="6913938" cy="1476432"/>
      </dsp:txXfrm>
    </dsp:sp>
    <dsp:sp modelId="{3CD74960-7B7D-4A2D-9BF6-D0C0AACA2B8D}">
      <dsp:nvSpPr>
        <dsp:cNvPr id="0" name=""/>
        <dsp:cNvSpPr/>
      </dsp:nvSpPr>
      <dsp:spPr>
        <a:xfrm>
          <a:off x="0" y="2147533"/>
          <a:ext cx="3934018" cy="20452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Risk of an infected person transmitting it to you</a:t>
          </a:r>
        </a:p>
      </dsp:txBody>
      <dsp:txXfrm>
        <a:off x="99839" y="2247372"/>
        <a:ext cx="3734340" cy="18455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787F7D-7123-41DE-9833-B36FF8A49BB6}">
      <dsp:nvSpPr>
        <dsp:cNvPr id="0" name=""/>
        <dsp:cNvSpPr/>
      </dsp:nvSpPr>
      <dsp:spPr>
        <a:xfrm>
          <a:off x="0" y="0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11AB61-5BED-4C44-A57E-E770183F2AB3}">
      <dsp:nvSpPr>
        <dsp:cNvPr id="0" name=""/>
        <dsp:cNvSpPr/>
      </dsp:nvSpPr>
      <dsp:spPr>
        <a:xfrm>
          <a:off x="0" y="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Age is strongest risk factor – 81% of COVID-19 deaths in people 65 and older</a:t>
          </a:r>
        </a:p>
      </dsp:txBody>
      <dsp:txXfrm>
        <a:off x="0" y="0"/>
        <a:ext cx="6492875" cy="1276350"/>
      </dsp:txXfrm>
    </dsp:sp>
    <dsp:sp modelId="{6640011E-7C53-42DE-8219-586C1ECAEB93}">
      <dsp:nvSpPr>
        <dsp:cNvPr id="0" name=""/>
        <dsp:cNvSpPr/>
      </dsp:nvSpPr>
      <dsp:spPr>
        <a:xfrm>
          <a:off x="0" y="1276350"/>
          <a:ext cx="6492875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86BF06-E34A-446D-80ED-10C9A12F19CF}">
      <dsp:nvSpPr>
        <dsp:cNvPr id="0" name=""/>
        <dsp:cNvSpPr/>
      </dsp:nvSpPr>
      <dsp:spPr>
        <a:xfrm>
          <a:off x="0" y="127635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Higher risk: cancer, CVA, chronic kidney disease, chronic lung disease, chronic liver disease, cystic fibrosis, diabetes, some people with disabilities, HIV, Immunodeficiencies, Pregnancy, smoking, physical inactivity, obesity</a:t>
          </a:r>
        </a:p>
      </dsp:txBody>
      <dsp:txXfrm>
        <a:off x="0" y="1276350"/>
        <a:ext cx="6492875" cy="1276350"/>
      </dsp:txXfrm>
    </dsp:sp>
    <dsp:sp modelId="{6B318A5F-6D42-4124-AB18-4B3F142D83A3}">
      <dsp:nvSpPr>
        <dsp:cNvPr id="0" name=""/>
        <dsp:cNvSpPr/>
      </dsp:nvSpPr>
      <dsp:spPr>
        <a:xfrm>
          <a:off x="0" y="2552700"/>
          <a:ext cx="6492875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B3449B-D717-4AED-BBD1-A949B53696E3}">
      <dsp:nvSpPr>
        <dsp:cNvPr id="0" name=""/>
        <dsp:cNvSpPr/>
      </dsp:nvSpPr>
      <dsp:spPr>
        <a:xfrm>
          <a:off x="0" y="255270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Suggestive higher risk: overweight, sickle cell, substance use disorder, thalassemia</a:t>
          </a:r>
        </a:p>
      </dsp:txBody>
      <dsp:txXfrm>
        <a:off x="0" y="2552700"/>
        <a:ext cx="6492875" cy="1276350"/>
      </dsp:txXfrm>
    </dsp:sp>
    <dsp:sp modelId="{0024F923-124F-4E7D-81A3-3E3CCAC3344A}">
      <dsp:nvSpPr>
        <dsp:cNvPr id="0" name=""/>
        <dsp:cNvSpPr/>
      </dsp:nvSpPr>
      <dsp:spPr>
        <a:xfrm>
          <a:off x="0" y="3829050"/>
          <a:ext cx="6492875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384172-7520-4A7E-B005-1E76700B7EF3}">
      <dsp:nvSpPr>
        <dsp:cNvPr id="0" name=""/>
        <dsp:cNvSpPr/>
      </dsp:nvSpPr>
      <dsp:spPr>
        <a:xfrm>
          <a:off x="0" y="382905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Mixed evidence: asthma, hepatitis B, C, hypertension</a:t>
          </a:r>
        </a:p>
      </dsp:txBody>
      <dsp:txXfrm>
        <a:off x="0" y="3829050"/>
        <a:ext cx="6492875" cy="12763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9T17:07:16.601"/>
    </inkml:context>
    <inkml:brush xml:id="br0">
      <inkml:brushProperty name="width" value="0.2" units="cm"/>
      <inkml:brushProperty name="height" value="0.2" units="cm"/>
      <inkml:brushProperty name="color" value="#004F8B"/>
      <inkml:brushProperty name="ignorePressure" value="1"/>
    </inkml:brush>
  </inkml:definitions>
  <inkml:trace contextRef="#ctx0" brushRef="#br0">231 2398,'1'-25,"2"1,0-1,1 1,1 0,9-24,50-116,-22 60,-8 26,3 1,56-84,45-91,-124 225,2 1,0 0,2 2,23-26,16-22,-3-5,-23 30,3 1,64-68,-21 41,3 4,4 3,2 4,2 3,3 5,136-60,2 19,247-65,-331 122,2 6,1 7,150-7,609 29,-853 8,0 1,0 3,100 30,150 74,-194-69,34 12,302 121,-396-154,-1 2,-1 2,49 38,125 111,-137-106,138 130,-183-158,-3 1,-1 2,36 62,-25-32,-12-21,-3 1,-1 2,29 80,-50-101,-2 0,-2 1,2 66,-3-41,10 590,-15-513,-2-114,0 1,-1-1,-1-1,-2 1,0 0,-12 26,-68 136,44-104,-171 323,69-138,93-172,-79 110,93-155,-2-3,-2-1,-79 69,55-67,-1-4,-3-3,-94 43,5-2,-291 194,348-212,36-26,-2-3,-139 53,-155 17,198-69,-2-7,-1-8,-309 3,248-26,-92-2,289 1,-1-2,1-1,0-1,0-2,-31-12,-141-69,102 42,15 7,1-4,2-4,-119-90,140 92,34 29,2-2,1 0,0-2,1-1,-22-28,14 13,-2 1,-2 2,-71-56,86 74,-132-124,39 33,54 48,3-1,-88-126,106 136,-219-338,227 338,2-2,2-1,-28-82,30 72,17 48,1-2,0 1,1-1,1 0,-4-33,10-308,2 317,2 1,2 0,2 0,1 1,2 0,31-62,-10 19,-22 62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3T17:23:39.352"/>
    </inkml:context>
    <inkml:brush xml:id="br0">
      <inkml:brushProperty name="width" value="0.2" units="cm"/>
      <inkml:brushProperty name="height" value="0.2" units="cm"/>
      <inkml:brushProperty name="color" value="#004F8B"/>
      <inkml:brushProperty name="ignorePressure" value="1"/>
    </inkml:brush>
  </inkml:definitions>
  <inkml:trace contextRef="#ctx0" brushRef="#br0">0 6131,'18'-1,"1"2,-1 0,0 1,-1 0,1 2,19 6,-5-1,-1-2,1-1,37 2,-60-7,11 3,0 0,0 2,-1 0,21 9,-22-7,1-1,-1-1,1-1,33 5,-1-6,69 8,-37-3,-1-5,93-5,-44-2,-120 3,161-5,-145 2,0-1,0-1,0-1,34-14,-14 4,0 1,1 2,69-8,-36 12,105 3,-164 7,-1 0,0-1,0-1,0-1,0 0,0-2,23-6,-25 5,0 2,1 0,-1 1,0 1,1 1,38 4,10 0,495-4,-545 1,0 1,33 7,-32-5,1 0,23 1,167-7,73 4,-200 9,-55-6,53 3,-1-9,58 2,-109 3,50 13,3 2,-16-13,120-2,-114-5,-53 0,-1-1,34-8,-33 5,1 2,27-2,482 4,-254 2,-259-2,1 0,31-8,-29 4,37-2,302 7,-312 5,61 14,29 4,165-19,-160-6,-99 2,6 1,0-2,93-15,28-9,-127 19,0 1,0 3,73 4,-24 0,1106-2,-1147 6,-45-4,0-1,1 0,-1 0,1-1,-1 0,0 0,1 0,-1 0,1-1,-1 0,1 0,-1 0,0-1,9-3,7-8,-2-1,0 0,0-2,-2 0,32-37,24-22,-57 59,-1-1,0 0,-2-1,16-25,-13 18,28-34,-32 43,0 0,-1-1,-2 0,1-1,-2 0,12-37,-4 13,98-242,-39 145,-52 87,3 1,31-49,-13 36,-19 29,25-46,128-216,-167 278,-1 0,7-20,15-28,23-35,-16 22,-29 57,1 1,19-31,74-72,-41 44,-42 55,-1 0,-1-1,23-42,-3-4,52-74,-78 128,52-95,-61 106,0 0,-1-1,0 1,0-1,2-15,-4 15,1 0,0 0,1 0,0 1,8-17,23-29,69-83,-87 121,0 0,22-17,21-20,18-33,102-146,-103 133,-42 59,30-49,-29 38,71-79,-66 87,-22 25,26-34,-19 23,7-11,-7 3,2 1,2 2,65-62,-38 42,-47 45,1 1,0 1,0 0,12-6,-11 7,-1 0,-1-1,1 1,16-17,-21 18,0 0,1 1,0-1,10-5,-11 7,0 1,0-2,-1 1,1 0,-1-1,0 0,0 0,6-8,170-275,-123 184,4-6,-16 37,-34 50,2 1,1 0,1 1,0 0,2 1,28-26,-17 23,63-47,-65 50,37-34,-42 34,0 2,41-27,155-96,-166 107,-29 19,31-16,12 0,82-25,-94 37,-23 7,38-9,27-3,104-39,-160 47,-8 3,0 1,0 2,58-9,102-16,-129 21,1 2,109-5,24 4,-123 5,91 3,-134 8,0 1,0 1,0 1,35 15,31 7,139 42,-213-64,-1 1,1 1,35 21,-6-3,23 6,125 37,-29-11,-117-39,-10-4,-7-1,51 11,-48-15,59 26,-34-13,97 44,-141-59,-1 1,0 1,-1 0,30 26,15 9,-57-42,225 151,-117-64,-102-80,1 0,-2 2,13 15,-13-13,1-2,25 24,54 32,131 76,-199-133,0-2,1 0,45 12,-44-16,0 2,-1 0,40 22,-23-3,-2 1,-1 2,37 40,8 5,66 52,74 40,-138-114,22 15,-49-27,-34-26,-2 1,33 30,45 60,-86-88,0 0,-1 2,0-1,11 27,-16-30,1-1,0 0,1 0,1-1,0-1,18 17,-27-27,103 128,-75-90,61 66,-55-68,36 50,-42-50,53 55,36 32,-80-81,11 0,-39-37,-1 0,-1 0,1 1,-2 1,13 15,89 134,35 60,-115-164,121 196,84 28,-81-103,-72-65,-48-63,48 53,-38-52,49 72,-62-82,0-2,41 37,-65-67,17 22,9 8,24 12,43 34,-91-75,0-1,0 1,-1 1,0-1,0 1,11 20,-18-27,9 9,0 0,1 0,14 11,-20-17,70 63,32 27,-86-75,0 0,-2 1,28 39,-40-52,4 4,0 0,1-1,21 17,9 7,38 31,-51-44,44 43,78 89,-118-124,-27-24,1-1,-1 1,0 0,0 0,-1 1,1 0,5 11,-6-8,0 0,1-1,1 0,-1 0,1 0,1 0,8 6,-11-10,0-2,1 1,-1-1,1 1,0-2,0 1,1-1,-1 0,0 0,1 0,-1-1,1 0,7 0,141-1,-63-2,-74 0,0 0,0-1,0 0,32-12,-32 9,1 1,-1 0,1 2,28-3,312 6,-154 1,-174-3,0-1,0-1,37-11,-36 7,0 1,59-3,397 11,-470-2,0-1,-1-1,18-4,-16 2,0 2,26-2,439 4,-235 2,-228-1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3T17:44:50.72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1 172,'125'-1,"135"3,-172 10,-54-7,51 2,1078-6,-519-2,-607-1,50-9,28-1,5-2,-44 4,0 1,126-7,-37 4,6 0,-115 12,338-14,-241 3,28-3,-122 7,0 2,0 3,63 6,-76 3,0 1,56 18,34 6,-91-23,-14-3,-1-1,35 1,66 6,0 0,-76-11,219-3,-176-10,48-1,-96 11,-1-1,0-3,0-2,48-15,56-23,-93 34,-44 9,-1 0,29-9,-25 6,1 0,0 1,0 1,37-3,82 6,-72 3,-42-1,0 3,-1 0,1 1,-1 1,25 10,-20-6,-1-1,59 8,-28-13,55 8,-77-7,1-1,52-3,-74-1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3T17:45:00.07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0 174,'4'0,"37"0,75-9,-103 7,0 2,0-1,14 3,-13-1,-1-1,28-2,12-6,1 3,0 2,79 5,-67 10,-49-7,0-2,28 2,-36-5,271-1,-254-3,0-1,-1-1,1-1,44-20,15-4,-37 16,131-37,-141 43,0 3,72-5,199 12,-114 1,-152 0,49 8,32 3,-97-11,0 2,0 1,0 0,-1 3,0 0,0 1,-1 2,43 24,-43-22,1-1,0-2,1 0,-1-2,2-1,41 5,1-5,98-3,-25-17,-94 7,53 0,-80 5,-1-1,0-1,0-1,0-1,39-14,-46 15,92-23,-90 22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3T17:45:08.25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93 1,'-1'4,"0"0,0 0,-1 0,1 0,-1 0,0 0,0 0,0 0,-3 4,-10 18,5 11,1 0,-8 76,4-23,10-75,0 0,1 0,1 0,1 1,0-1,1 0,0 0,1 0,1 0,0 0,1-1,1 1,0-1,1 0,1-1,12 20,-17-27,2-1,-1 0,0 0,1 0,0 0,0-1,1 1,-1-1,1 0,7 4,9 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3T17:45:11.42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0,'1'5,"1"1,-1-1,1 0,0 0,1 0,-1-1,1 1,0-1,0 1,1-1,3 4,10 16,-5-2,0 0,-2 0,-1 2,0-1,-2 1,9 49,-11-47,2 0,15 40,-7-26,-2-3,-3-9,9 38,-17-56,-1 0,1 0,-2 0,0 1,0-1,0 0,-5 18,0-6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9T17:07:20.879"/>
    </inkml:context>
    <inkml:brush xml:id="br0">
      <inkml:brushProperty name="width" value="0.2" units="cm"/>
      <inkml:brushProperty name="height" value="0.2" units="cm"/>
      <inkml:brushProperty name="color" value="#004F8B"/>
      <inkml:brushProperty name="ignorePressure" value="1"/>
    </inkml:brush>
  </inkml:definitions>
  <inkml:trace contextRef="#ctx0" brushRef="#br0">39 2253,'0'-34,"14"-314,-9 306,2 1,2 0,1 1,3 0,1 1,25-50,25-41,-25 47,70-108,-50 98,-29 43,39-47,95-90,-34 43,-97 107,2 1,1 3,2 0,1 3,1 1,2 2,1 1,0 3,72-28,-28 22,2 3,0 4,1 4,112-8,144-11,280-25,299 44,-617 21,-107-1,380 53,-484-37,0 4,-2 4,-1 5,-1 3,171 91,-199-85,-2 3,-2 2,-2 3,-2 2,-2 3,-3 2,-2 3,-3 1,-2 3,-4 1,-2 3,58 130,-90-180,36 81,-4 1,-4 2,25 123,-32-62,-7 1,0 191,-36 48,9-347,-3 0,-2 0,-2-1,-3 0,-29 66,-57 94,-146 223,153-291,-7-5,-150 159,-311 249,498-494,-3-3,-1-3,-3-2,-1-4,-2-4,-2-2,-2-4,0-3,-100 21,22-16,-2-8,0-6,-307-3,455-18,-310-9,245 3,0-2,-87-25,9-5,-346-101,336 76,-30-10,152 59,1-2,-69-40,16 8,40 20,2-1,2-4,-81-67,-118-141,8-44,186 224,-91-109,127 144,0-1,2-1,1-1,-21-54,-94-223,66 123,58 162,1 0,1 0,1-1,1 0,1 1,0-1,5-40,-2 35,-1 0,-1 1,-1-1,-10-41,4 31,2 0,1 0,2 0,1 0,2 0,2 0,2-1,14-67,12-92,-23 168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9T17:07:24.630"/>
    </inkml:context>
    <inkml:brush xml:id="br0">
      <inkml:brushProperty name="width" value="0.2" units="cm"/>
      <inkml:brushProperty name="height" value="0.2" units="cm"/>
      <inkml:brushProperty name="color" value="#004F8B"/>
      <inkml:brushProperty name="ignorePressure" value="1"/>
    </inkml:brush>
  </inkml:definitions>
  <inkml:trace contextRef="#ctx0" brushRef="#br0">1 2727,'2'-24,"1"0,2 0,0 1,13-36,-10 34,25-72,3 1,5 2,4 2,60-91,357-653,-427 766,2 2,4 1,3 2,3 3,102-108,-120 141,2 1,0 1,2 2,69-41,22 6,209-69,143-14,-357 110,-14 3,1 5,2 5,0 4,1 5,217 6,-241 11,-1 4,0 3,0 4,-2 4,0 3,-2 4,-1 3,-1 3,-2 4,-2 3,69 50,108 92,275 261,-172-73,-299-303,-3 3,-4 1,72 146,-79-128,-5 2,-4 1,-3 2,-5 0,-5 2,-3 0,4 181,-21-187,-22 156,13-190,-3-1,-2 0,-43 101,36-112,-2-1,-2-1,-2-2,-60 71,-155 131,207-210,-73 61,-195 126,40-32,111-66,-95 71,184-147,-3-4,-72 34,-34-2,-250 71,278-99,-9 0,-278 47,309-77,-1-4,-228-9,289-8,2-2,-1-3,1-3,1-2,0-3,1-2,-85-43,83 35,1-3,2-2,1-3,2-3,-95-86,-76-123,90 94,87 94,3-1,-67-121,-41-55,136 211,1-2,-21-45,6 10,11 21,3 0,1-1,2-1,2-1,2 0,2 0,2-1,2 0,1-55,6 67,2 0,1-1,16-53,-12 55,-1-1,-2 0,3-58,-11-54,2 120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9T17:07:29.100"/>
    </inkml:context>
    <inkml:brush xml:id="br0">
      <inkml:brushProperty name="width" value="0.2" units="cm"/>
      <inkml:brushProperty name="height" value="0.2" units="cm"/>
      <inkml:brushProperty name="color" value="#004F8B"/>
      <inkml:brushProperty name="ignorePressure" value="1"/>
    </inkml:brush>
  </inkml:definitions>
  <inkml:trace contextRef="#ctx0" brushRef="#br0">143 2389,'2'-22,"2"0,0-1,2 2,0-1,2 1,11-25,-8 17,32-63,3 2,108-155,-33 56,-79 119,162-255,-183 295,2 2,1 0,1 2,57-46,130-71,666-350,-781 449,3 4,202-51,-136 56,191-15,-122 25,463-35,-535 54,1 7,205 29,-253-9,-1 6,-2 4,-1 5,-2 5,-2 5,-1 4,179 117,-216-117,-1 3,-4 2,-1 4,-4 2,54 70,100 135,-168-202,-3 1,46 96,-53-75,-5 1,22 99,-20-69,-7-24,-5 2,-3 0,-4 1,1 125,-14-136,-3 1,-5-1,-3 0,-4-1,-25 85,-17 6,-7-2,-8-3,-116 202,133-279,-3-2,-5-2,-108 119,130-166,-2-2,-1-1,-2-3,-2-2,-1-1,-1-3,-2-2,-70 27,-199 67,-222 89,364-142,-3-8,-3-8,-1-8,-3-8,0-9,-2-7,-1-9,0-9,-212-22,174-15,-400-113,474 98,1-6,-145-75,157 68,79 36,1-3,-85-52,95 44,2-3,2-1,1-3,2-2,3-1,1-3,3-1,2-2,2-1,3-1,-28-69,44 79,2 0,2-1,-6-47,-12-52,-14-7,19 76,4 0,2-2,-11-134,-3-77,30 242,-1-117,4 143,1-1,1 1,1 0,1 0,11-30,1 1,-12 35,0-1,1 1,1-1,0 2,16-25,23-21,-4-2,56-107,-78 123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9T17:07:41.216"/>
    </inkml:context>
    <inkml:brush xml:id="br0">
      <inkml:brushProperty name="width" value="0.2" units="cm"/>
      <inkml:brushProperty name="height" value="0.2" units="cm"/>
      <inkml:brushProperty name="color" value="#004F8B"/>
      <inkml:brushProperty name="ignorePressure" value="1"/>
    </inkml:brush>
  </inkml:definitions>
  <inkml:trace contextRef="#ctx0" brushRef="#br0">252 2461,'2'-17,"1"0,1 0,0 1,1-1,0 1,2 0,8-15,4-13,264-536,-254 526,-2 4,13-27,90-130,-76 135,-3-3,51-100,-81 136,2 2,2 0,1 2,2 1,2 1,37-32,-9 14,3 3,108-65,-111 82,2 3,101-33,3-1,6-8,279-75,-333 117,2 6,0 5,176-4,-170 19,397 13,-340 12,305 79,159 111,-580-185,-1 2,-1 3,-2 3,-1 2,-2 3,91 85,-62-40,-5 4,-3 3,72 114,159 180,-155-206,-90-93,58 102,-65-97,-36-59,-3 0,-1 2,-1 0,-2 0,-2 2,-1 0,-2 0,6 49,-13-64,16 92,-6 1,-5 1,-7 125,-6-212,-1 0,-2-1,-1 1,-1-2,-1 0,-19 34,-3 9,-226 469,189-416,-6-3,-109 132,111-163,-167 157,197-211,-1-1,-1-2,-2-3,-1-1,-1-3,-60 23,-9-8,-226 46,-134-10,397-65,-83 8,1-7,-2-7,1-8,-294-40,168 6,135 20,-299-71,274 33,1-8,4-8,2-8,-254-156,226 115,-79-53,234 139,1-2,3-2,-69-73,78 71,-152-182,150 172,1-1,-47-92,50 73,-3 1,-4 1,-49-64,77 115,0-2,0 1,2-1,0 0,1-1,-7-26,1-5,-9-66,14 48,3-1,3 1,8-92,-4 148,1 1,1 0,-1 0,2 1,0-1,0 0,1 1,7-12,57-75,-49 71,33-54,-21 19,-17 38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9T17:07:16.601"/>
    </inkml:context>
    <inkml:brush xml:id="br0">
      <inkml:brushProperty name="width" value="0.2" units="cm"/>
      <inkml:brushProperty name="height" value="0.2" units="cm"/>
      <inkml:brushProperty name="color" value="#004F8B"/>
      <inkml:brushProperty name="ignorePressure" value="1"/>
    </inkml:brush>
  </inkml:definitions>
  <inkml:trace contextRef="#ctx0" brushRef="#br0">231 2398,'1'-25,"2"1,0-1,1 1,1 0,9-24,50-116,-22 60,-8 26,3 1,56-84,45-91,-124 225,2 1,0 0,2 2,23-26,16-22,-3-5,-23 30,3 1,64-68,-21 41,3 4,4 3,2 4,2 3,3 5,136-60,2 19,247-65,-331 122,2 6,1 7,150-7,609 29,-853 8,0 1,0 3,100 30,150 74,-194-69,34 12,302 121,-396-154,-1 2,-1 2,49 38,125 111,-137-106,138 130,-183-158,-3 1,-1 2,36 62,-25-32,-12-21,-3 1,-1 2,29 80,-50-101,-2 0,-2 1,2 66,-3-41,10 590,-15-513,-2-114,0 1,-1-1,-1-1,-2 1,0 0,-12 26,-68 136,44-104,-171 323,69-138,93-172,-79 110,93-155,-2-3,-2-1,-79 69,55-67,-1-4,-3-3,-94 43,5-2,-291 194,348-212,36-26,-2-3,-139 53,-155 17,198-69,-2-7,-1-8,-309 3,248-26,-92-2,289 1,-1-2,1-1,0-1,0-2,-31-12,-141-69,102 42,15 7,1-4,2-4,-119-90,140 92,34 29,2-2,1 0,0-2,1-1,-22-28,14 13,-2 1,-2 2,-71-56,86 74,-132-124,39 33,54 48,3-1,-88-126,106 136,-219-338,227 338,2-2,2-1,-28-82,30 72,17 48,1-2,0 1,1-1,1 0,-4-33,10-308,2 317,2 1,2 0,2 0,1 1,2 0,31-62,-10 19,-22 62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9T17:07:24.630"/>
    </inkml:context>
    <inkml:brush xml:id="br0">
      <inkml:brushProperty name="width" value="0.2" units="cm"/>
      <inkml:brushProperty name="height" value="0.2" units="cm"/>
      <inkml:brushProperty name="color" value="#004F8B"/>
      <inkml:brushProperty name="ignorePressure" value="1"/>
    </inkml:brush>
  </inkml:definitions>
  <inkml:trace contextRef="#ctx0" brushRef="#br0">1 2727,'2'-24,"1"0,2 0,0 1,13-36,-10 34,25-72,3 1,5 2,4 2,60-91,357-653,-427 766,2 2,4 1,3 2,3 3,102-108,-120 141,2 1,0 1,2 2,69-41,22 6,209-69,143-14,-357 110,-14 3,1 5,2 5,0 4,1 5,217 6,-241 11,-1 4,0 3,0 4,-2 4,0 3,-2 4,-1 3,-1 3,-2 4,-2 3,69 50,108 92,275 261,-172-73,-299-303,-3 3,-4 1,72 146,-79-128,-5 2,-4 1,-3 2,-5 0,-5 2,-3 0,4 181,-21-187,-22 156,13-190,-3-1,-2 0,-43 101,36-112,-2-1,-2-1,-2-2,-60 71,-155 131,207-210,-73 61,-195 126,40-32,111-66,-95 71,184-147,-3-4,-72 34,-34-2,-250 71,278-99,-9 0,-278 47,309-77,-1-4,-228-9,289-8,2-2,-1-3,1-3,1-2,0-3,1-2,-85-43,83 35,1-3,2-2,1-3,2-3,-95-86,-76-123,90 94,87 94,3-1,-67-121,-41-55,136 211,1-2,-21-45,6 10,11 21,3 0,1-1,2-1,2-1,2 0,2 0,2-1,2 0,1-55,6 67,2 0,1-1,16-53,-12 55,-1-1,-2 0,3-58,-11-54,2 120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9T17:07:29.100"/>
    </inkml:context>
    <inkml:brush xml:id="br0">
      <inkml:brushProperty name="width" value="0.2" units="cm"/>
      <inkml:brushProperty name="height" value="0.2" units="cm"/>
      <inkml:brushProperty name="color" value="#004F8B"/>
      <inkml:brushProperty name="ignorePressure" value="1"/>
    </inkml:brush>
  </inkml:definitions>
  <inkml:trace contextRef="#ctx0" brushRef="#br0">143 2389,'2'-22,"2"0,0-1,2 2,0-1,2 1,11-25,-8 17,32-63,3 2,108-155,-33 56,-79 119,162-255,-183 295,2 2,1 0,1 2,57-46,130-71,666-350,-781 449,3 4,202-51,-136 56,191-15,-122 25,463-35,-535 54,1 7,205 29,-253-9,-1 6,-2 4,-1 5,-2 5,-2 5,-1 4,179 117,-216-117,-1 3,-4 2,-1 4,-4 2,54 70,100 135,-168-202,-3 1,46 96,-53-75,-5 1,22 99,-20-69,-7-24,-5 2,-3 0,-4 1,1 125,-14-136,-3 1,-5-1,-3 0,-4-1,-25 85,-17 6,-7-2,-8-3,-116 202,133-279,-3-2,-5-2,-108 119,130-166,-2-2,-1-1,-2-3,-2-2,-1-1,-1-3,-2-2,-70 27,-199 67,-222 89,364-142,-3-8,-3-8,-1-8,-3-8,0-9,-2-7,-1-9,0-9,-212-22,174-15,-400-113,474 98,1-6,-145-75,157 68,79 36,1-3,-85-52,95 44,2-3,2-1,1-3,2-2,3-1,1-3,3-1,2-2,2-1,3-1,-28-69,44 79,2 0,2-1,-6-47,-12-52,-14-7,19 76,4 0,2-2,-11-134,-3-77,30 242,-1-117,4 143,1-1,1 1,1 0,1 0,11-30,1 1,-12 35,0-1,1 1,1-1,0 2,16-25,23-21,-4-2,56-107,-78 123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9T17:07:41.216"/>
    </inkml:context>
    <inkml:brush xml:id="br0">
      <inkml:brushProperty name="width" value="0.2" units="cm"/>
      <inkml:brushProperty name="height" value="0.2" units="cm"/>
      <inkml:brushProperty name="color" value="#004F8B"/>
      <inkml:brushProperty name="ignorePressure" value="1"/>
    </inkml:brush>
  </inkml:definitions>
  <inkml:trace contextRef="#ctx0" brushRef="#br0">252 2461,'2'-17,"1"0,1 0,0 1,1-1,0 1,2 0,8-15,4-13,264-536,-254 526,-2 4,13-27,90-130,-76 135,-3-3,51-100,-81 136,2 2,2 0,1 2,2 1,2 1,37-32,-9 14,3 3,108-65,-111 82,2 3,101-33,3-1,6-8,279-75,-333 117,2 6,0 5,176-4,-170 19,397 13,-340 12,305 79,159 111,-580-185,-1 2,-1 3,-2 3,-1 2,-2 3,91 85,-62-40,-5 4,-3 3,72 114,159 180,-155-206,-90-93,58 102,-65-97,-36-59,-3 0,-1 2,-1 0,-2 0,-2 2,-1 0,-2 0,6 49,-13-64,16 92,-6 1,-5 1,-7 125,-6-212,-1 0,-2-1,-1 1,-1-2,-1 0,-19 34,-3 9,-226 469,189-416,-6-3,-109 132,111-163,-167 157,197-211,-1-1,-1-2,-2-3,-1-1,-1-3,-60 23,-9-8,-226 46,-134-10,397-65,-83 8,1-7,-2-7,1-8,-294-40,168 6,135 20,-299-71,274 33,1-8,4-8,2-8,-254-156,226 115,-79-53,234 139,1-2,3-2,-69-73,78 71,-152-182,150 172,1-1,-47-92,50 73,-3 1,-4 1,-49-64,77 115,0-2,0 1,2-1,0 0,1-1,-7-26,1-5,-9-66,14 48,3-1,3 1,8-92,-4 148,1 1,1 0,-1 0,2 1,0-1,0 0,1 1,7-12,57-75,-49 71,33-54,-21 19,-17 38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32EC6F9-6525-4751-BAFF-422288D9C474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25F43F0-E6C3-48A3-B0ED-7D9BAD69B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957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Asia 2003 – spread to north America, south America Europe </a:t>
            </a:r>
            <a:r>
              <a:rPr lang="en-US" dirty="0" err="1"/>
              <a:t>asia</a:t>
            </a:r>
            <a:r>
              <a:rPr lang="en-US" dirty="0"/>
              <a:t> until contained; none since 2004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5F43F0-E6C3-48A3-B0ED-7D9BAD69B1C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954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CDC shortened quarantine with Omicron as shorter incubation;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5F43F0-E6C3-48A3-B0ED-7D9BAD69B1C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219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4:notes"/>
          <p:cNvSpPr txBox="1">
            <a:spLocks noGrp="1"/>
          </p:cNvSpPr>
          <p:nvPr>
            <p:ph type="body" idx="1"/>
          </p:nvPr>
        </p:nvSpPr>
        <p:spPr>
          <a:xfrm>
            <a:off x="717268" y="4548135"/>
            <a:ext cx="5731651" cy="372178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endParaRPr dirty="0"/>
          </a:p>
        </p:txBody>
      </p:sp>
      <p:sp>
        <p:nvSpPr>
          <p:cNvPr id="535" name="Google Shape;53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47713" y="1181100"/>
            <a:ext cx="5670550" cy="3189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COVID-19 3</a:t>
            </a:r>
            <a:r>
              <a:rPr lang="en-US" baseline="30000" dirty="0"/>
              <a:t>rd</a:t>
            </a:r>
            <a:r>
              <a:rPr lang="en-US" dirty="0"/>
              <a:t> leading cause of U.S. death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5F43F0-E6C3-48A3-B0ED-7D9BAD69B1C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122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5F43F0-E6C3-48A3-B0ED-7D9BAD69B1C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173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we measure and use data</a:t>
            </a:r>
          </a:p>
          <a:p>
            <a:r>
              <a:rPr lang="en-US" dirty="0"/>
              <a:t>Value placed on different indicators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5F43F0-E6C3-48A3-B0ED-7D9BAD69B1C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85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Nirmatrelvir</a:t>
            </a:r>
            <a:r>
              <a:rPr lang="en-US" dirty="0"/>
              <a:t>- stops virus from replicating</a:t>
            </a:r>
          </a:p>
          <a:p>
            <a:r>
              <a:rPr lang="en-US" dirty="0"/>
              <a:t>Ritonavir- slows breakdown of </a:t>
            </a:r>
            <a:r>
              <a:rPr lang="en-US" dirty="0" err="1"/>
              <a:t>nirmatrelvir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Molnupiravir</a:t>
            </a:r>
            <a:r>
              <a:rPr lang="en-US" dirty="0"/>
              <a:t>- introduces errors and prevents replication;4 200 mg tablets every 12 hours (40 tablets)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5F43F0-E6C3-48A3-B0ED-7D9BAD69B1C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75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Nirmatrelvir</a:t>
            </a:r>
            <a:r>
              <a:rPr lang="en-US" dirty="0"/>
              <a:t>- stops virus from replicating</a:t>
            </a:r>
          </a:p>
          <a:p>
            <a:r>
              <a:rPr lang="en-US" dirty="0"/>
              <a:t>Ritonavir- slows breakdown of </a:t>
            </a:r>
            <a:r>
              <a:rPr lang="en-US" dirty="0" err="1"/>
              <a:t>nirmatrelvir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Molnupiravir</a:t>
            </a:r>
            <a:r>
              <a:rPr lang="en-US" dirty="0"/>
              <a:t>- introduces errors and prevents replication;4 200 mg tablets every 12 hours (40 tablets)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5F43F0-E6C3-48A3-B0ED-7D9BAD69B1C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44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CAF60-4D2E-40FD-9886-C2AD95790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6EF20-3604-46D7-9F0D-BEAF5C191C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016F6-4EBE-4604-B71B-8816D1680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9BAA3-3696-4F36-A9B2-E86F731BBA72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BDBEC-9CAD-4DF8-962F-7D59BF15E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8CF19-49F4-40F0-A3E9-788693E2D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188D-7451-4512-94F8-85FBCF9A8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715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ECDC6-64F4-4440-9592-718CEEFF1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C3DCBF-DB03-44EC-A665-86789DEFE9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2DD78-6AA9-4569-9B0A-37FD81F97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9BAA3-3696-4F36-A9B2-E86F731BBA72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71191D-00C3-404E-8C18-053C8FC61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838E4B-3169-4F7D-B372-D7A3FB26F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188D-7451-4512-94F8-85FBCF9A8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296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DE88C8-2CD4-4B5D-B8FF-66FA0693E7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1A5396-215D-43BA-ADCC-FD0C40E3C2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78186-F5CC-4CC7-BEBC-B919C2CC6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9BAA3-3696-4F36-A9B2-E86F731BBA72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CA687-0646-4077-B584-9820374DC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3E0B6B-EA39-4533-8856-11D352D41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188D-7451-4512-94F8-85FBCF9A8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157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ADA19-F652-4416-A2AA-8D72ACB68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62567-7955-4466-A322-1325930298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2286D-C621-4B91-8D18-1F109FD8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9BAA3-3696-4F36-A9B2-E86F731BBA72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09472-A0AC-4653-8BF8-DB67FD07F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52055-EAF5-4F51-A156-D00F30F58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188D-7451-4512-94F8-85FBCF9A8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106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2503D-3B5F-4A22-BB71-59DC6DA05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DE9683-5A00-4430-A545-29B45662C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0487E7-D10A-4AEA-BCE4-978AA0B3A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9BAA3-3696-4F36-A9B2-E86F731BBA72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29C495-93B5-4DDE-BA01-A1F93ABA8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C06C3-A164-4DC1-BF64-265648DBE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188D-7451-4512-94F8-85FBCF9A8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3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9C130-E385-4062-892C-DE2F7B7B7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AAD92-877E-4422-8073-4478929D21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268FDA-D11B-4F5C-BA83-7E0F0E66E6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7CC34C-AEAD-48A3-A50C-EC4E585BD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9BAA3-3696-4F36-A9B2-E86F731BBA72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8C854E-3FB3-4376-AC63-8BDDC307A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9B83B4-3301-4CBE-B4AF-754858725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188D-7451-4512-94F8-85FBCF9A8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96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1501F-18C4-4169-8A21-D8CE01E78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D192A-3C98-4457-90EE-61614D8683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750E5B-7EFF-4F75-90CB-884D9B22D8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2D3668-0ADA-464A-B683-30AFDB6447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089B86-B215-462D-8847-7D9E5B1FF0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92E913-2AE6-4223-8EB6-D06B1206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9BAA3-3696-4F36-A9B2-E86F731BBA72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2F6339-5A89-493A-9B34-AE360B00D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E2A0F1-A217-442B-A9BD-1AB71C58E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188D-7451-4512-94F8-85FBCF9A8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567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47614-29E7-4ABC-BD3E-8B72EF821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5BAC9A-9DD4-4EA8-8189-7EDF30DDF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9BAA3-3696-4F36-A9B2-E86F731BBA72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93BC36-481D-4083-89BD-2488DC1AB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9F811F-B2DB-47DC-8DD7-15AE5401B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188D-7451-4512-94F8-85FBCF9A8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369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1C8373-3852-4F4B-8C8C-3B45D59F2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9BAA3-3696-4F36-A9B2-E86F731BBA72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53CAD1-FB1B-4C51-81D8-A7FF62491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796AB9-AF94-4929-A7BF-4D82474BA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188D-7451-4512-94F8-85FBCF9A8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002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8A243-0092-43C5-934A-3B992B24E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37A46-6CD1-410A-8362-10AA6F0F2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335EC2-394B-466D-A8C2-B3BEF3A85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92DA6C-C082-4AF0-8C4E-54CA4FDD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9BAA3-3696-4F36-A9B2-E86F731BBA72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D33B6D-C93C-4AB4-8DFC-3BAC34A5C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85A4F7-204E-4BF7-9FB2-917FB9B76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188D-7451-4512-94F8-85FBCF9A8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420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12919-9F9A-491E-ABE3-8DFF2A3DF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33EC0A-E7F0-40EF-9631-C9EF5A675C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B7B46F-C544-4366-8837-EE12E7BBEF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180911-3E0A-414B-B5A3-87CC51882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9BAA3-3696-4F36-A9B2-E86F731BBA72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50E6F6-A88D-4EF3-BFF4-7D8718085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235219-36E9-4A2E-A2F7-85E1E9CC8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188D-7451-4512-94F8-85FBCF9A8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583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E14649-360B-453D-8389-6C118D364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46B04C-4AA2-44F3-8C00-373F08F12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B7325C-46A4-464A-9155-A0C5780214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9BAA3-3696-4F36-A9B2-E86F731BBA72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412B2-97A9-4E6F-8D4D-E9FE496BF0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00858-911B-4D63-AF35-89D8905DA5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1188D-7451-4512-94F8-85FBCF9A8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64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31.png"/><Relationship Id="rId7" Type="http://schemas.openxmlformats.org/officeDocument/2006/relationships/image" Target="../media/image5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3.xml"/><Relationship Id="rId11" Type="http://schemas.openxmlformats.org/officeDocument/2006/relationships/image" Target="../media/image70.png"/><Relationship Id="rId5" Type="http://schemas.openxmlformats.org/officeDocument/2006/relationships/image" Target="../media/image40.png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3" Type="http://schemas.openxmlformats.org/officeDocument/2006/relationships/image" Target="../media/image31.png"/><Relationship Id="rId7" Type="http://schemas.openxmlformats.org/officeDocument/2006/relationships/image" Target="../media/image60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8.xml"/><Relationship Id="rId5" Type="http://schemas.openxmlformats.org/officeDocument/2006/relationships/image" Target="../media/image50.png"/><Relationship Id="rId4" Type="http://schemas.openxmlformats.org/officeDocument/2006/relationships/customXml" Target="../ink/ink7.xml"/><Relationship Id="rId9" Type="http://schemas.openxmlformats.org/officeDocument/2006/relationships/image" Target="../media/image7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customXml" Target="../ink/ink14.xml"/><Relationship Id="rId3" Type="http://schemas.openxmlformats.org/officeDocument/2006/relationships/image" Target="../media/image9.png"/><Relationship Id="rId7" Type="http://schemas.openxmlformats.org/officeDocument/2006/relationships/customXml" Target="../ink/ink11.xml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customXml" Target="../ink/ink13.xml"/><Relationship Id="rId5" Type="http://schemas.openxmlformats.org/officeDocument/2006/relationships/customXml" Target="../ink/ink10.xml"/><Relationship Id="rId10" Type="http://schemas.openxmlformats.org/officeDocument/2006/relationships/image" Target="../media/image14.png"/><Relationship Id="rId4" Type="http://schemas.openxmlformats.org/officeDocument/2006/relationships/image" Target="../media/image10.svg"/><Relationship Id="rId9" Type="http://schemas.openxmlformats.org/officeDocument/2006/relationships/customXml" Target="../ink/ink12.xml"/><Relationship Id="rId1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dx.doi.org/10.15585/mmwr.mm7108a3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doi.org/10.1136/bmj-2021-068094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coronavirus/2019-ncov/hcp/clinical-care/underlyingconditions.html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E4CBDBB-4FBD-4B9E-BD01-054A81D43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B01A6F03-171F-40B2-8B2C-A061B8924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48" name="Rectangle 44">
            <a:extLst>
              <a:ext uri="{FF2B5EF4-FFF2-40B4-BE49-F238E27FC236}">
                <a16:creationId xmlns:a16="http://schemas.microsoft.com/office/drawing/2014/main" id="{72C4834C-B602-4125-8264-BD0D55A58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3172EE5-132F-4DD4-8855-4DBBD9C34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5844" y="1110000"/>
            <a:ext cx="10195740" cy="4629235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1D0C68A-69E8-44FD-B417-6F2D0FE20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8875" y="1302871"/>
            <a:ext cx="8188026" cy="20446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COVID-19: where are we now?</a:t>
            </a:r>
            <a:b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March 2022</a:t>
            </a:r>
            <a:b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4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FF4F9FA6-9514-4641-8D24-06AEC8A952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3641" y="3519236"/>
            <a:ext cx="8192843" cy="2057046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Sara Mackenzie, MD, MPH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Regional Medical Specialist, Humanitas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/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16773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9BD773F-15E2-4F02-8D27-EF8061347409}"/>
                  </a:ext>
                </a:extLst>
              </p14:cNvPr>
              <p14:cNvContentPartPr/>
              <p14:nvPr/>
            </p14:nvContentPartPr>
            <p14:xfrm>
              <a:off x="1102694" y="1258582"/>
              <a:ext cx="2400632" cy="1963581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9BD773F-15E2-4F02-8D27-EF806134740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6686" y="1222586"/>
                <a:ext cx="2472287" cy="20352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9760316-6FA1-485C-864F-DD33D90E2D9D}"/>
                  </a:ext>
                </a:extLst>
              </p14:cNvPr>
              <p14:cNvContentPartPr/>
              <p14:nvPr/>
            </p14:nvContentPartPr>
            <p14:xfrm>
              <a:off x="3029272" y="1240570"/>
              <a:ext cx="2356907" cy="1964608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9760316-6FA1-485C-864F-DD33D90E2D9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93272" y="1204568"/>
                <a:ext cx="2428547" cy="20362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8C62936-BD74-4EF2-8998-FCF01CC0E6CA}"/>
                  </a:ext>
                </a:extLst>
              </p14:cNvPr>
              <p14:cNvContentPartPr/>
              <p14:nvPr/>
            </p14:nvContentPartPr>
            <p14:xfrm>
              <a:off x="4879246" y="1275312"/>
              <a:ext cx="2128103" cy="1929866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8C62936-BD74-4EF2-8998-FCF01CC0E6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43244" y="1239307"/>
                <a:ext cx="2199748" cy="20015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95D2CF2-45E6-47C7-8849-65525F569736}"/>
                  </a:ext>
                </a:extLst>
              </p14:cNvPr>
              <p14:cNvContentPartPr/>
              <p14:nvPr/>
            </p14:nvContentPartPr>
            <p14:xfrm>
              <a:off x="6390038" y="1240570"/>
              <a:ext cx="2476495" cy="1964608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95D2CF2-45E6-47C7-8849-65525F56973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54037" y="1204562"/>
                <a:ext cx="2548137" cy="20362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D455E4B-0A6B-43D2-8D53-0DC3706060E0}"/>
                  </a:ext>
                </a:extLst>
              </p14:cNvPr>
              <p14:cNvContentPartPr/>
              <p14:nvPr/>
            </p14:nvContentPartPr>
            <p14:xfrm>
              <a:off x="8144266" y="1275312"/>
              <a:ext cx="2528383" cy="1895124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D455E4B-0A6B-43D2-8D53-0DC3706060E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108259" y="1239310"/>
                <a:ext cx="2600036" cy="1966767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8A13B13E-235C-455A-AD3A-9DAC9DC6ED75}"/>
              </a:ext>
            </a:extLst>
          </p:cNvPr>
          <p:cNvSpPr txBox="1"/>
          <p:nvPr/>
        </p:nvSpPr>
        <p:spPr>
          <a:xfrm>
            <a:off x="1280032" y="3612364"/>
            <a:ext cx="17492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SARS-CoV-2</a:t>
            </a:r>
          </a:p>
          <a:p>
            <a:r>
              <a:rPr lang="en-US" dirty="0"/>
              <a:t>Novel</a:t>
            </a:r>
          </a:p>
          <a:p>
            <a:r>
              <a:rPr lang="en-US" dirty="0"/>
              <a:t>RNA virus</a:t>
            </a:r>
          </a:p>
          <a:p>
            <a:r>
              <a:rPr lang="en-US" dirty="0"/>
              <a:t>Variants</a:t>
            </a:r>
          </a:p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37E314-648F-4DAE-872F-583DE65A39C0}"/>
              </a:ext>
            </a:extLst>
          </p:cNvPr>
          <p:cNvSpPr txBox="1"/>
          <p:nvPr/>
        </p:nvSpPr>
        <p:spPr>
          <a:xfrm>
            <a:off x="3130006" y="3612363"/>
            <a:ext cx="1749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/>
              <a:t>Exits the body</a:t>
            </a:r>
          </a:p>
          <a:p>
            <a:r>
              <a:rPr lang="en-US"/>
              <a:t>Respiratory droplets</a:t>
            </a:r>
          </a:p>
          <a:p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753C8F-BCC6-4458-BF1F-4BECDDE50FAD}"/>
              </a:ext>
            </a:extLst>
          </p:cNvPr>
          <p:cNvSpPr txBox="1"/>
          <p:nvPr/>
        </p:nvSpPr>
        <p:spPr>
          <a:xfrm>
            <a:off x="4979980" y="3628672"/>
            <a:ext cx="212810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/>
              <a:t>Transmission</a:t>
            </a:r>
          </a:p>
          <a:p>
            <a:r>
              <a:rPr lang="en-US"/>
              <a:t>Primarily droplets </a:t>
            </a:r>
          </a:p>
          <a:p>
            <a:pPr algn="ctr"/>
            <a:r>
              <a:rPr lang="en-US" sz="1600"/>
              <a:t>(cough, sneeze, talking)</a:t>
            </a:r>
          </a:p>
          <a:p>
            <a:r>
              <a:rPr lang="en-US"/>
              <a:t>Less common:</a:t>
            </a:r>
          </a:p>
          <a:p>
            <a:r>
              <a:rPr lang="en-US"/>
              <a:t>     Aerosol</a:t>
            </a:r>
          </a:p>
          <a:p>
            <a:r>
              <a:rPr lang="en-US"/>
              <a:t>     Surfaces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8A4F51E-E684-4C2A-8402-2B4235AC4E00}"/>
              </a:ext>
            </a:extLst>
          </p:cNvPr>
          <p:cNvSpPr txBox="1"/>
          <p:nvPr/>
        </p:nvSpPr>
        <p:spPr>
          <a:xfrm>
            <a:off x="6952228" y="3612363"/>
            <a:ext cx="17492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/>
              <a:t>Enters the body</a:t>
            </a:r>
          </a:p>
          <a:p>
            <a:r>
              <a:rPr lang="en-US"/>
              <a:t>Contact with mouth or nose mucosa </a:t>
            </a:r>
          </a:p>
          <a:p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ED307E8-5250-4CAB-9B3C-4B2CFCE826D0}"/>
              </a:ext>
            </a:extLst>
          </p:cNvPr>
          <p:cNvSpPr txBox="1"/>
          <p:nvPr/>
        </p:nvSpPr>
        <p:spPr>
          <a:xfrm>
            <a:off x="9027826" y="3612364"/>
            <a:ext cx="1749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Person factors</a:t>
            </a:r>
          </a:p>
          <a:p>
            <a:r>
              <a:rPr lang="en-US" dirty="0"/>
              <a:t>Age</a:t>
            </a:r>
          </a:p>
          <a:p>
            <a:r>
              <a:rPr lang="en-US" dirty="0"/>
              <a:t>Underlying health conditions</a:t>
            </a:r>
          </a:p>
          <a:p>
            <a:r>
              <a:rPr lang="en-US" dirty="0"/>
              <a:t>Vaccination status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0F5866-459C-4943-A8CA-8B46A2733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66690"/>
            <a:ext cx="10515600" cy="1325563"/>
          </a:xfrm>
        </p:spPr>
        <p:txBody>
          <a:bodyPr/>
          <a:lstStyle/>
          <a:p>
            <a:r>
              <a:rPr lang="en-US"/>
              <a:t>Chain of Infection</a:t>
            </a:r>
          </a:p>
        </p:txBody>
      </p:sp>
    </p:spTree>
    <p:extLst>
      <p:ext uri="{BB962C8B-B14F-4D97-AF65-F5344CB8AC3E}">
        <p14:creationId xmlns:p14="http://schemas.microsoft.com/office/powerpoint/2010/main" val="1955029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9BD773F-15E2-4F02-8D27-EF8061347409}"/>
                  </a:ext>
                </a:extLst>
              </p14:cNvPr>
              <p14:cNvContentPartPr/>
              <p14:nvPr/>
            </p14:nvContentPartPr>
            <p14:xfrm>
              <a:off x="1102694" y="1258582"/>
              <a:ext cx="2400632" cy="1963581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9BD773F-15E2-4F02-8D27-EF806134740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6686" y="1222586"/>
                <a:ext cx="2472287" cy="20352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8C62936-BD74-4EF2-8998-FCF01CC0E6CA}"/>
                  </a:ext>
                </a:extLst>
              </p14:cNvPr>
              <p14:cNvContentPartPr/>
              <p14:nvPr/>
            </p14:nvContentPartPr>
            <p14:xfrm>
              <a:off x="4879246" y="1275312"/>
              <a:ext cx="2128103" cy="1929866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8C62936-BD74-4EF2-8998-FCF01CC0E6C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43244" y="1239307"/>
                <a:ext cx="2199748" cy="20015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95D2CF2-45E6-47C7-8849-65525F569736}"/>
                  </a:ext>
                </a:extLst>
              </p14:cNvPr>
              <p14:cNvContentPartPr/>
              <p14:nvPr/>
            </p14:nvContentPartPr>
            <p14:xfrm>
              <a:off x="6390038" y="1240570"/>
              <a:ext cx="2476495" cy="1964608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95D2CF2-45E6-47C7-8849-65525F56973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54037" y="1204562"/>
                <a:ext cx="2548137" cy="20362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D455E4B-0A6B-43D2-8D53-0DC3706060E0}"/>
                  </a:ext>
                </a:extLst>
              </p14:cNvPr>
              <p14:cNvContentPartPr/>
              <p14:nvPr/>
            </p14:nvContentPartPr>
            <p14:xfrm>
              <a:off x="8144266" y="1275312"/>
              <a:ext cx="2528383" cy="1895124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D455E4B-0A6B-43D2-8D53-0DC3706060E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108259" y="1239310"/>
                <a:ext cx="2600036" cy="1966767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8A13B13E-235C-455A-AD3A-9DAC9DC6ED75}"/>
              </a:ext>
            </a:extLst>
          </p:cNvPr>
          <p:cNvSpPr txBox="1"/>
          <p:nvPr/>
        </p:nvSpPr>
        <p:spPr>
          <a:xfrm>
            <a:off x="1280032" y="3612364"/>
            <a:ext cx="1749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/>
              <a:t>SARS-CoV-2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37E314-648F-4DAE-872F-583DE65A39C0}"/>
              </a:ext>
            </a:extLst>
          </p:cNvPr>
          <p:cNvSpPr txBox="1"/>
          <p:nvPr/>
        </p:nvSpPr>
        <p:spPr>
          <a:xfrm>
            <a:off x="3348071" y="3611090"/>
            <a:ext cx="1749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/>
              <a:t>Exits the body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753C8F-BCC6-4458-BF1F-4BECDDE50FAD}"/>
              </a:ext>
            </a:extLst>
          </p:cNvPr>
          <p:cNvSpPr txBox="1"/>
          <p:nvPr/>
        </p:nvSpPr>
        <p:spPr>
          <a:xfrm>
            <a:off x="5190196" y="3612364"/>
            <a:ext cx="1749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/>
              <a:t>Transmission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8A4F51E-E684-4C2A-8402-2B4235AC4E00}"/>
              </a:ext>
            </a:extLst>
          </p:cNvPr>
          <p:cNvSpPr txBox="1"/>
          <p:nvPr/>
        </p:nvSpPr>
        <p:spPr>
          <a:xfrm>
            <a:off x="6753665" y="3612364"/>
            <a:ext cx="1749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/>
              <a:t>Enters the body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ED307E8-5250-4CAB-9B3C-4B2CFCE826D0}"/>
              </a:ext>
            </a:extLst>
          </p:cNvPr>
          <p:cNvSpPr txBox="1"/>
          <p:nvPr/>
        </p:nvSpPr>
        <p:spPr>
          <a:xfrm>
            <a:off x="9027826" y="3612364"/>
            <a:ext cx="1749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/>
              <a:t>Person factors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171389-5830-4730-B7C2-B553BFC11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238" y="4814032"/>
            <a:ext cx="10515600" cy="1325563"/>
          </a:xfrm>
        </p:spPr>
        <p:txBody>
          <a:bodyPr/>
          <a:lstStyle/>
          <a:p>
            <a:r>
              <a:rPr lang="en-US"/>
              <a:t>Breaking links – slows or stops the spread!</a:t>
            </a:r>
          </a:p>
        </p:txBody>
      </p:sp>
    </p:spTree>
    <p:extLst>
      <p:ext uri="{BB962C8B-B14F-4D97-AF65-F5344CB8AC3E}">
        <p14:creationId xmlns:p14="http://schemas.microsoft.com/office/powerpoint/2010/main" val="3339970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4F636F4-3811-4742-B596-8D0CA387FD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FB2741-E83E-4DD4-9B54-B5BC0F4D2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300">
                <a:solidFill>
                  <a:schemeClr val="tx1">
                    <a:lumMod val="85000"/>
                    <a:lumOff val="15000"/>
                  </a:schemeClr>
                </a:solidFill>
              </a:rPr>
              <a:t>Why are masks (and distancing) required on center?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54228D-C5B5-4BC8-8569-19EAF8326F67}"/>
              </a:ext>
            </a:extLst>
          </p:cNvPr>
          <p:cNvSpPr txBox="1"/>
          <p:nvPr/>
        </p:nvSpPr>
        <p:spPr>
          <a:xfrm>
            <a:off x="7610476" y="5131776"/>
            <a:ext cx="3265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bg1"/>
                </a:solidFill>
              </a:rPr>
              <a:t>Exit      Transmission    Entry</a:t>
            </a:r>
          </a:p>
        </p:txBody>
      </p:sp>
    </p:spTree>
    <p:extLst>
      <p:ext uri="{BB962C8B-B14F-4D97-AF65-F5344CB8AC3E}">
        <p14:creationId xmlns:p14="http://schemas.microsoft.com/office/powerpoint/2010/main" val="159941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FBEDB-AF2D-4B9A-978A-F985244F6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SARS-CoV-2: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C9BA487-F300-4ADB-BEE0-5DD6BB1A9E76}"/>
              </a:ext>
            </a:extLst>
          </p:cNvPr>
          <p:cNvSpPr/>
          <p:nvPr/>
        </p:nvSpPr>
        <p:spPr>
          <a:xfrm>
            <a:off x="469509" y="2171700"/>
            <a:ext cx="2338754" cy="212773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Group of men">
            <a:extLst>
              <a:ext uri="{FF2B5EF4-FFF2-40B4-BE49-F238E27FC236}">
                <a16:creationId xmlns:a16="http://schemas.microsoft.com/office/drawing/2014/main" id="{44072C9E-0783-405E-9D6B-2C8203598A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1686" y="2778369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010113C-3E22-4720-8337-49D9E4CED665}"/>
                  </a:ext>
                </a:extLst>
              </p14:cNvPr>
              <p14:cNvContentPartPr/>
              <p14:nvPr/>
            </p14:nvContentPartPr>
            <p14:xfrm>
              <a:off x="2839846" y="1142668"/>
              <a:ext cx="9187200" cy="22784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010113C-3E22-4720-8337-49D9E4CED66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03847" y="1106668"/>
                <a:ext cx="9258837" cy="235008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345743F6-AD68-44D3-B438-490F0E5F4781}"/>
              </a:ext>
            </a:extLst>
          </p:cNvPr>
          <p:cNvSpPr txBox="1"/>
          <p:nvPr/>
        </p:nvSpPr>
        <p:spPr>
          <a:xfrm>
            <a:off x="214532" y="4660032"/>
            <a:ext cx="25937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/>
              <a:t>Exposure: </a:t>
            </a:r>
          </a:p>
          <a:p>
            <a:endParaRPr lang="en-US"/>
          </a:p>
          <a:p>
            <a:r>
              <a:rPr lang="en-US"/>
              <a:t>“Close contact” – within 6 feet for &gt;15 minutes/24 hours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F0E0FA-3402-4116-B108-B5D6BC93E504}"/>
              </a:ext>
            </a:extLst>
          </p:cNvPr>
          <p:cNvSpPr txBox="1"/>
          <p:nvPr/>
        </p:nvSpPr>
        <p:spPr>
          <a:xfrm>
            <a:off x="3004625" y="3921368"/>
            <a:ext cx="25937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Incubation: </a:t>
            </a:r>
          </a:p>
          <a:p>
            <a:pPr algn="ctr"/>
            <a:r>
              <a:rPr lang="en-US" dirty="0"/>
              <a:t>    2-14 days</a:t>
            </a:r>
          </a:p>
          <a:p>
            <a:pPr algn="ctr"/>
            <a:r>
              <a:rPr lang="en-US" dirty="0"/>
              <a:t>median 5 days- delta</a:t>
            </a:r>
          </a:p>
          <a:p>
            <a:pPr algn="ctr"/>
            <a:r>
              <a:rPr lang="en-US" dirty="0"/>
              <a:t>median 3 days- omicron</a:t>
            </a:r>
          </a:p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5B235D-E234-4AAD-90BC-1E256957AF73}"/>
              </a:ext>
            </a:extLst>
          </p:cNvPr>
          <p:cNvSpPr txBox="1"/>
          <p:nvPr/>
        </p:nvSpPr>
        <p:spPr>
          <a:xfrm>
            <a:off x="5916638" y="3921368"/>
            <a:ext cx="49799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/>
              <a:t>Viral shedding: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for up to 10 days after symptom onset (for most)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Some will have mild to no symptoms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May shed 48 hours PRIOR to onset of symptoms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61B5CC44-0E2D-452E-9105-3439B352DDE9}"/>
                  </a:ext>
                </a:extLst>
              </p14:cNvPr>
              <p14:cNvContentPartPr/>
              <p14:nvPr/>
            </p14:nvContentPartPr>
            <p14:xfrm>
              <a:off x="6971926" y="2724868"/>
              <a:ext cx="2686320" cy="71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61B5CC44-0E2D-452E-9105-3439B352DDE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962926" y="2715913"/>
                <a:ext cx="2703960" cy="888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BFCF519-4FF8-40BD-8769-362953A3C8C6}"/>
                  </a:ext>
                </a:extLst>
              </p14:cNvPr>
              <p14:cNvContentPartPr/>
              <p14:nvPr/>
            </p14:nvContentPartPr>
            <p14:xfrm>
              <a:off x="9662566" y="2698228"/>
              <a:ext cx="1367280" cy="716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BFCF519-4FF8-40BD-8769-362953A3C8C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653566" y="2689228"/>
                <a:ext cx="138492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5D4AE1A-4DE6-4F85-9229-2CB7FD34FCDF}"/>
                  </a:ext>
                </a:extLst>
              </p14:cNvPr>
              <p14:cNvContentPartPr/>
              <p14:nvPr/>
            </p14:nvContentPartPr>
            <p14:xfrm>
              <a:off x="6965086" y="2663668"/>
              <a:ext cx="46080" cy="2458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5D4AE1A-4DE6-4F85-9229-2CB7FD34FCD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956086" y="2654668"/>
                <a:ext cx="6372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9FC27C2-B49E-40CD-9B3D-924ED0D3BF4F}"/>
                  </a:ext>
                </a:extLst>
              </p14:cNvPr>
              <p14:cNvContentPartPr/>
              <p14:nvPr/>
            </p14:nvContentPartPr>
            <p14:xfrm>
              <a:off x="10981246" y="2611108"/>
              <a:ext cx="79920" cy="254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9FC27C2-B49E-40CD-9B3D-924ED0D3BF4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972246" y="2602108"/>
                <a:ext cx="97560" cy="271800"/>
              </a:xfrm>
              <a:prstGeom prst="rect">
                <a:avLst/>
              </a:prstGeom>
            </p:spPr>
          </p:pic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8FD8F92A-C215-4CDB-8F28-DB26EEA482C7}"/>
              </a:ext>
            </a:extLst>
          </p:cNvPr>
          <p:cNvSpPr txBox="1"/>
          <p:nvPr/>
        </p:nvSpPr>
        <p:spPr>
          <a:xfrm>
            <a:off x="7710854" y="3068515"/>
            <a:ext cx="2409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Symptoms</a:t>
            </a:r>
          </a:p>
        </p:txBody>
      </p:sp>
    </p:spTree>
    <p:extLst>
      <p:ext uri="{BB962C8B-B14F-4D97-AF65-F5344CB8AC3E}">
        <p14:creationId xmlns:p14="http://schemas.microsoft.com/office/powerpoint/2010/main" val="284437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61A524-ECDD-43A1-BD97-17AFEFB12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Guidelines adapt as learn more: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DD666-5FE6-420E-83A0-9DA28F013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4548" y="1389708"/>
            <a:ext cx="7220730" cy="4662749"/>
          </a:xfrm>
        </p:spPr>
        <p:txBody>
          <a:bodyPr anchor="ctr">
            <a:normAutofit/>
          </a:bodyPr>
          <a:lstStyle/>
          <a:p>
            <a:r>
              <a:rPr lang="en-US" sz="2400" dirty="0"/>
              <a:t>CDC shortened Isolation to 5 days with optional testing day 5 (Job Corps still 10 days)</a:t>
            </a:r>
          </a:p>
          <a:p>
            <a:r>
              <a:rPr lang="en-US" sz="2400" dirty="0"/>
              <a:t>New study evaluating January 1-February 9, 2022</a:t>
            </a:r>
          </a:p>
          <a:p>
            <a:r>
              <a:rPr lang="en-US" sz="2400" dirty="0"/>
              <a:t>3,502 people with SARS-CoV-2</a:t>
            </a:r>
          </a:p>
          <a:p>
            <a:r>
              <a:rPr lang="en-US" sz="2400" dirty="0"/>
              <a:t>54% of people tested positive by antigen test 5-9 days after symptom onset or after initial positive test; </a:t>
            </a:r>
          </a:p>
          <a:p>
            <a:pPr lvl="1"/>
            <a:r>
              <a:rPr lang="en-US" dirty="0"/>
              <a:t>64% if symptomatic infection</a:t>
            </a:r>
          </a:p>
          <a:p>
            <a:pPr lvl="1"/>
            <a:r>
              <a:rPr lang="en-US" dirty="0"/>
              <a:t>21% if asymptomatic infection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9BD8AE-13B7-4708-9AD7-916DD6B0D2D5}"/>
              </a:ext>
            </a:extLst>
          </p:cNvPr>
          <p:cNvSpPr txBox="1"/>
          <p:nvPr/>
        </p:nvSpPr>
        <p:spPr>
          <a:xfrm>
            <a:off x="4671430" y="6052457"/>
            <a:ext cx="68330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Lefferts B, Blake I,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Bruden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D, et al. Antigen Test Positivity After COVID-19 Isolation — Yukon-Kuskokwim Delta Region, Alaska, January–February 2022. MMWR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Morb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Mortal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Wkly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Rep 2022;71:293–298. DOI: </a:t>
            </a:r>
            <a:r>
              <a:rPr lang="en-US" sz="1200" b="0" i="0" u="sng" dirty="0">
                <a:solidFill>
                  <a:srgbClr val="075290"/>
                </a:solidFill>
                <a:effectLst/>
                <a:latin typeface="Open Sans" panose="020B0606030504020204" pitchFamily="34" charset="0"/>
                <a:hlinkClick r:id="rId2"/>
              </a:rPr>
              <a:t>http://dx.doi.org/10.15585/mmwr.mm7108a3</a:t>
            </a:r>
            <a:r>
              <a:rPr lang="en-US" sz="1200" b="0" i="0" u="none" strike="noStrike" dirty="0">
                <a:solidFill>
                  <a:srgbClr val="075290"/>
                </a:solidFill>
                <a:effectLst/>
                <a:latin typeface="Open Sans" panose="020B0606030504020204" pitchFamily="34" charset="0"/>
                <a:hlinkClick r:id="rId2"/>
              </a:rPr>
              <a:t>external icon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61902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9E9193-E796-4597-B20E-DFBE0A245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What’s the risk of </a:t>
            </a:r>
            <a:r>
              <a:rPr lang="en-US" sz="4000" u="sng" dirty="0">
                <a:solidFill>
                  <a:srgbClr val="FFFFFF"/>
                </a:solidFill>
              </a:rPr>
              <a:t>getting</a:t>
            </a:r>
            <a:r>
              <a:rPr lang="en-US" sz="4000" dirty="0">
                <a:solidFill>
                  <a:srgbClr val="FFFFFF"/>
                </a:solidFill>
              </a:rPr>
              <a:t> COVID-19?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01CD3BA-2796-4BE3-B6CA-F52713A3CC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6998917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2348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4" name="Rectangle 93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37" name="Google Shape;537;p4"/>
          <p:cNvSpPr txBox="1"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>
              <a:buClr>
                <a:schemeClr val="lt1"/>
              </a:buClr>
              <a:buSzPts val="1800"/>
            </a:pP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When are you most at risk?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0C6726-D070-46EA-86AB-0AC9705F9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2428" y="638055"/>
            <a:ext cx="7225748" cy="558189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66A7B82-624C-4776-A443-4A99AC0A3B98}"/>
              </a:ext>
            </a:extLst>
          </p:cNvPr>
          <p:cNvSpPr txBox="1"/>
          <p:nvPr/>
        </p:nvSpPr>
        <p:spPr>
          <a:xfrm>
            <a:off x="4323644" y="6012578"/>
            <a:ext cx="775209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Peng, Z et al. Practical Indicators for Risk of Airborne Transmission in Shared Indoor Environments and Their Application to COVID-19 Outbreaks. Environmental Science and Technology. Available at: https://pubs.acs.org/doi/pdf/10.1021/acs.est.1c06531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0674B0-2737-4FF8-B81E-48DCBBB6A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653143"/>
            <a:ext cx="2880828" cy="518586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What is the r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isk of problems </a:t>
            </a:r>
            <a:r>
              <a:rPr lang="en-US" sz="4000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if you get 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COVID-19 – it depends!: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164DD1-BC3A-4658-A068-70CA10758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428" y="1505144"/>
            <a:ext cx="7225748" cy="384771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27852DD-802E-4830-B380-3B4A366FD355}"/>
              </a:ext>
            </a:extLst>
          </p:cNvPr>
          <p:cNvSpPr txBox="1"/>
          <p:nvPr/>
        </p:nvSpPr>
        <p:spPr>
          <a:xfrm>
            <a:off x="4165786" y="6012578"/>
            <a:ext cx="78990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https://www.cdc.gov/coronavirus/2019-ncov/covid-data/investigations-discovery/hospitalization-death-by-age.html</a:t>
            </a:r>
          </a:p>
        </p:txBody>
      </p:sp>
    </p:spTree>
    <p:extLst>
      <p:ext uri="{BB962C8B-B14F-4D97-AF65-F5344CB8AC3E}">
        <p14:creationId xmlns:p14="http://schemas.microsoft.com/office/powerpoint/2010/main" val="3381293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7852DD-802E-4830-B380-3B4A366FD355}"/>
              </a:ext>
            </a:extLst>
          </p:cNvPr>
          <p:cNvSpPr txBox="1"/>
          <p:nvPr/>
        </p:nvSpPr>
        <p:spPr>
          <a:xfrm>
            <a:off x="4165786" y="6012578"/>
            <a:ext cx="78990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https://www.cdc.gov/coronavirus/2019-ncov/covid-data/investigations-discovery/hospitalization-death-by-age.html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83D1C7-A67F-48D7-B8C0-D5F6D5A4F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1043" y="1165204"/>
            <a:ext cx="6500423" cy="4160881"/>
          </a:xfrm>
          <a:prstGeom prst="rect">
            <a:avLst/>
          </a:prstGeom>
        </p:spPr>
      </p:pic>
      <p:sp>
        <p:nvSpPr>
          <p:cNvPr id="14" name="Title 3">
            <a:extLst>
              <a:ext uri="{FF2B5EF4-FFF2-40B4-BE49-F238E27FC236}">
                <a16:creationId xmlns:a16="http://schemas.microsoft.com/office/drawing/2014/main" id="{DD0C9CD8-EC6F-427D-8BC8-7DE9ABB892BA}"/>
              </a:ext>
            </a:extLst>
          </p:cNvPr>
          <p:cNvSpPr txBox="1">
            <a:spLocks/>
          </p:cNvSpPr>
          <p:nvPr/>
        </p:nvSpPr>
        <p:spPr>
          <a:xfrm>
            <a:off x="578888" y="1473040"/>
            <a:ext cx="2880828" cy="51858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>
                <a:solidFill>
                  <a:srgbClr val="FFFFFF"/>
                </a:solidFill>
              </a:rPr>
              <a:t>What is the risk of problems </a:t>
            </a:r>
            <a:r>
              <a:rPr lang="en-US" sz="4000" u="sng">
                <a:solidFill>
                  <a:srgbClr val="FFFFFF"/>
                </a:solidFill>
              </a:rPr>
              <a:t>if you get </a:t>
            </a:r>
            <a:r>
              <a:rPr lang="en-US" sz="4000">
                <a:solidFill>
                  <a:srgbClr val="FFFFFF"/>
                </a:solidFill>
              </a:rPr>
              <a:t>COVID-19 – it depends!:</a:t>
            </a:r>
            <a:endParaRPr lang="en-US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055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E8FCA4-ED5F-4F93-80DA-4C5E882C6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does it mean to move from pandemic to endemic?</a:t>
            </a:r>
            <a:endParaRPr lang="en-US" sz="48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BB101A-B48B-4D70-9D56-39CB17B60380}"/>
              </a:ext>
            </a:extLst>
          </p:cNvPr>
          <p:cNvSpPr txBox="1"/>
          <p:nvPr/>
        </p:nvSpPr>
        <p:spPr>
          <a:xfrm>
            <a:off x="1785257" y="4992914"/>
            <a:ext cx="86214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 the chat box, type what you see as the biggest challenges or problems related to COVID-19 at this time.</a:t>
            </a:r>
          </a:p>
        </p:txBody>
      </p:sp>
    </p:spTree>
    <p:extLst>
      <p:ext uri="{BB962C8B-B14F-4D97-AF65-F5344CB8AC3E}">
        <p14:creationId xmlns:p14="http://schemas.microsoft.com/office/powerpoint/2010/main" val="196422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5BEC8B-74CA-4D30-BD1E-5873F25A8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489507"/>
            <a:ext cx="3091607" cy="1655483"/>
          </a:xfrm>
        </p:spPr>
        <p:txBody>
          <a:bodyPr anchor="b">
            <a:normAutofit/>
          </a:bodyPr>
          <a:lstStyle/>
          <a:p>
            <a:r>
              <a:rPr lang="en-US" sz="4000"/>
              <a:t>Year 2:</a:t>
            </a:r>
          </a:p>
        </p:txBody>
      </p:sp>
      <p:pic>
        <p:nvPicPr>
          <p:cNvPr id="6" name="Picture 5" descr="Digital rendering of a virus formation">
            <a:extLst>
              <a:ext uri="{FF2B5EF4-FFF2-40B4-BE49-F238E27FC236}">
                <a16:creationId xmlns:a16="http://schemas.microsoft.com/office/drawing/2014/main" id="{8B7AFDD7-8655-45D4-AB8D-3B9B3D8303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98" r="1906" b="-1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08A5137-B561-4930-A077-FFB6990CB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193" y="2418408"/>
            <a:ext cx="2942813" cy="3540265"/>
          </a:xfrm>
        </p:spPr>
        <p:txBody>
          <a:bodyPr>
            <a:normAutofit/>
          </a:bodyPr>
          <a:lstStyle/>
          <a:p>
            <a:r>
              <a:rPr lang="en-US" sz="2000"/>
              <a:t>Where did it come from?</a:t>
            </a:r>
          </a:p>
          <a:p>
            <a:r>
              <a:rPr lang="en-US" sz="2000"/>
              <a:t>Why does the virus change?</a:t>
            </a:r>
          </a:p>
          <a:p>
            <a:r>
              <a:rPr lang="en-US" sz="2000"/>
              <a:t>What does it mean to move from pandemic to endemic disease?</a:t>
            </a:r>
          </a:p>
          <a:p>
            <a:r>
              <a:rPr lang="en-US" sz="2000"/>
              <a:t>Where do we go from here?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1176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6C5A4-96B1-4C8B-9A68-245719C87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 present, Job Corps policy remains the same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EED79-1AE6-4BD9-944F-6D22B9A2A9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CDC Institution of Higher Education Guidance has not updated yet</a:t>
            </a:r>
          </a:p>
          <a:p>
            <a:r>
              <a:rPr lang="en-US" dirty="0"/>
              <a:t>DOL mask guidance page has not updated yet</a:t>
            </a:r>
          </a:p>
          <a:p>
            <a:r>
              <a:rPr lang="en-US" dirty="0"/>
              <a:t>National Office is reviewing implications and impact for Job Corps centers</a:t>
            </a:r>
          </a:p>
        </p:txBody>
      </p:sp>
    </p:spTree>
    <p:extLst>
      <p:ext uri="{BB962C8B-B14F-4D97-AF65-F5344CB8AC3E}">
        <p14:creationId xmlns:p14="http://schemas.microsoft.com/office/powerpoint/2010/main" val="26727331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8386171-E87D-46AB-8718-4CE2A8874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13936D-D1EB-4E42-A97F-942BA1F3D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EAB2E9-CC0A-4B9F-8F93-7A6C6C208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376363"/>
            <a:ext cx="9144000" cy="252159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Lifting widespread mandates occurs when the risk of those mandates exceeds the risk of pandemic impacts</a:t>
            </a:r>
            <a:b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FA75EE9-0DE4-4982-A870-290AD61EA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52800" y="4479276"/>
            <a:ext cx="54864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80248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8D8B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55AECD-5793-461A-A765-56FEAC102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sz="2600" dirty="0">
                <a:solidFill>
                  <a:srgbClr val="FFFFFF"/>
                </a:solidFill>
              </a:rPr>
              <a:t>Pandemic impacts on all cause death U.S.</a:t>
            </a:r>
          </a:p>
        </p:txBody>
      </p:sp>
      <p:pic>
        <p:nvPicPr>
          <p:cNvPr id="4098" name="Picture 2" descr="Fig 1">
            <a:extLst>
              <a:ext uri="{FF2B5EF4-FFF2-40B4-BE49-F238E27FC236}">
                <a16:creationId xmlns:a16="http://schemas.microsoft.com/office/drawing/2014/main" id="{6861B667-31E7-4BAB-B5D7-EF1FABDC8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1432580"/>
            <a:ext cx="7188199" cy="398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A37DE0-6612-42A6-814A-4A8D8B703533}"/>
              </a:ext>
            </a:extLst>
          </p:cNvPr>
          <p:cNvSpPr txBox="1"/>
          <p:nvPr/>
        </p:nvSpPr>
        <p:spPr>
          <a:xfrm>
            <a:off x="2571931" y="5678350"/>
            <a:ext cx="943428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333333"/>
                </a:solidFill>
                <a:effectLst/>
                <a:latin typeface="interfaceregular"/>
              </a:rPr>
              <a:t>Robertson, D and Doshi, P. (2021) The end of the pandemic will not be </a:t>
            </a:r>
            <a:r>
              <a:rPr lang="en-US" b="0" dirty="0" err="1">
                <a:solidFill>
                  <a:srgbClr val="333333"/>
                </a:solidFill>
                <a:effectLst/>
                <a:latin typeface="interfaceregular"/>
              </a:rPr>
              <a:t>televisued</a:t>
            </a:r>
            <a:r>
              <a:rPr lang="en-US" b="0" dirty="0">
                <a:solidFill>
                  <a:srgbClr val="333333"/>
                </a:solidFill>
                <a:effectLst/>
                <a:latin typeface="interfaceregular"/>
              </a:rPr>
              <a:t>. </a:t>
            </a:r>
            <a:r>
              <a:rPr lang="en-US" b="0" i="1" dirty="0">
                <a:solidFill>
                  <a:srgbClr val="333333"/>
                </a:solidFill>
                <a:effectLst/>
                <a:latin typeface="interfaceregular"/>
              </a:rPr>
              <a:t>BMJ</a:t>
            </a:r>
            <a:r>
              <a:rPr lang="en-US" b="0" i="0" dirty="0">
                <a:solidFill>
                  <a:srgbClr val="333333"/>
                </a:solidFill>
                <a:effectLst/>
                <a:latin typeface="interfaceregular"/>
              </a:rPr>
              <a:t> </a:t>
            </a:r>
            <a:r>
              <a:rPr lang="en-US" b="0" i="0" dirty="0">
                <a:solidFill>
                  <a:srgbClr val="555555"/>
                </a:solidFill>
                <a:effectLst/>
                <a:latin typeface="interfaceregular"/>
              </a:rPr>
              <a:t>2021</a:t>
            </a:r>
            <a:r>
              <a:rPr lang="en-US" b="0" i="0" dirty="0">
                <a:solidFill>
                  <a:srgbClr val="333333"/>
                </a:solidFill>
                <a:effectLst/>
                <a:latin typeface="interfaceregular"/>
              </a:rPr>
              <a:t>; </a:t>
            </a:r>
            <a:r>
              <a:rPr lang="en-US" b="0" i="0" dirty="0">
                <a:solidFill>
                  <a:srgbClr val="555555"/>
                </a:solidFill>
                <a:effectLst/>
                <a:latin typeface="interfaceregular"/>
              </a:rPr>
              <a:t>375</a:t>
            </a:r>
            <a:r>
              <a:rPr lang="en-US" b="0" i="0" dirty="0">
                <a:solidFill>
                  <a:srgbClr val="333333"/>
                </a:solidFill>
                <a:effectLst/>
                <a:latin typeface="interfaceregular"/>
              </a:rPr>
              <a:t> 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nterfaceregular"/>
              </a:rPr>
              <a:t>doi</a:t>
            </a:r>
            <a:r>
              <a:rPr lang="en-US" b="0" i="0" dirty="0">
                <a:solidFill>
                  <a:srgbClr val="333333"/>
                </a:solidFill>
                <a:effectLst/>
                <a:latin typeface="interfaceregular"/>
              </a:rPr>
              <a:t>: </a:t>
            </a:r>
            <a:r>
              <a:rPr lang="en-US" b="0" i="0" u="none" strike="noStrike" dirty="0">
                <a:solidFill>
                  <a:srgbClr val="2A6EBB"/>
                </a:solidFill>
                <a:effectLst/>
                <a:latin typeface="inherit"/>
                <a:hlinkClick r:id="rId4"/>
              </a:rPr>
              <a:t>https://doi.org/10.1136/bmj-2021-068094</a:t>
            </a:r>
            <a:r>
              <a:rPr lang="en-US" b="0" i="0" dirty="0">
                <a:solidFill>
                  <a:srgbClr val="333333"/>
                </a:solidFill>
                <a:effectLst/>
                <a:latin typeface="interfaceregular"/>
              </a:rPr>
              <a:t> </a:t>
            </a:r>
            <a:r>
              <a:rPr lang="en-US" b="0" i="0" dirty="0">
                <a:solidFill>
                  <a:srgbClr val="555555"/>
                </a:solidFill>
                <a:effectLst/>
                <a:latin typeface="interfaceregular"/>
              </a:rPr>
              <a:t>(Published 14 December 2021)</a:t>
            </a:r>
            <a:r>
              <a:rPr lang="en-US" b="0" i="0" dirty="0">
                <a:solidFill>
                  <a:srgbClr val="333333"/>
                </a:solidFill>
                <a:effectLst/>
                <a:latin typeface="interfaceregular"/>
              </a:rPr>
              <a:t>Cite this as: </a:t>
            </a:r>
            <a:r>
              <a:rPr lang="en-US" b="0" i="1" dirty="0">
                <a:solidFill>
                  <a:srgbClr val="333333"/>
                </a:solidFill>
                <a:effectLst/>
                <a:latin typeface="interfaceregular"/>
              </a:rPr>
              <a:t>BMJ</a:t>
            </a:r>
            <a:r>
              <a:rPr lang="en-US" b="0" i="0" dirty="0">
                <a:solidFill>
                  <a:srgbClr val="333333"/>
                </a:solidFill>
                <a:effectLst/>
                <a:latin typeface="interfaceregular"/>
              </a:rPr>
              <a:t> 2021;375:e068094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0633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85B73D-05F5-492C-9B99-E5480F084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is the risk if you get covid-19?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D368C2D-05F5-40A2-9388-BB5ABFE04C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2428" y="1396758"/>
            <a:ext cx="7225748" cy="406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1590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97B4BA8-5DCE-4779-8FD8-0FD60E6B8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100" dirty="0">
                <a:solidFill>
                  <a:schemeClr val="bg1"/>
                </a:solidFill>
              </a:rPr>
              <a:t>CDC County transmission rates (February 22, 2022):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19583E-CC16-4796-91C8-8A180D5C90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4954"/>
          <a:stretch/>
        </p:blipFill>
        <p:spPr>
          <a:xfrm>
            <a:off x="841248" y="2516777"/>
            <a:ext cx="6236208" cy="36601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4862EB-1187-41E4-B8BE-CA8DE2064054}"/>
              </a:ext>
            </a:extLst>
          </p:cNvPr>
          <p:cNvSpPr txBox="1"/>
          <p:nvPr/>
        </p:nvSpPr>
        <p:spPr>
          <a:xfrm>
            <a:off x="7546848" y="2516777"/>
            <a:ext cx="3803904" cy="3660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New cases per 100,000 persons in past 7 days (high &gt;100)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Percent positive NAATs tests during past 7 days (high &gt;10%)</a:t>
            </a:r>
          </a:p>
        </p:txBody>
      </p:sp>
    </p:spTree>
    <p:extLst>
      <p:ext uri="{BB962C8B-B14F-4D97-AF65-F5344CB8AC3E}">
        <p14:creationId xmlns:p14="http://schemas.microsoft.com/office/powerpoint/2010/main" val="32467746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97B4BA8-5DCE-4779-8FD8-0FD60E6B8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100" dirty="0">
                <a:solidFill>
                  <a:schemeClr val="bg1"/>
                </a:solidFill>
              </a:rPr>
              <a:t>CDC COVID-19 Community Levels (February 24, 2022):</a:t>
            </a:r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87B3A5FB-2D4F-43EF-9C6A-A4B0CD32C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8286" y="2374166"/>
            <a:ext cx="5467064" cy="378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061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A9808-1594-4C2E-BF2C-EAEAEA89E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changed?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09A714-1164-4E74-BE0C-2044CF74A8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February 22, 2022 – COVID-19 Community Transmission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2EF7DA-476F-4294-AF32-8309048E2A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February 24, 2022 – COVID-19 Community levels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4CBD594-AD1F-489B-94B7-4CA9C6C1D8D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r="3" b="4954"/>
          <a:stretch/>
        </p:blipFill>
        <p:spPr>
          <a:xfrm>
            <a:off x="839788" y="2832178"/>
            <a:ext cx="5157787" cy="3030381"/>
          </a:xfrm>
          <a:prstGeom prst="rect">
            <a:avLst/>
          </a:prstGeom>
        </p:spPr>
      </p:pic>
      <p:pic>
        <p:nvPicPr>
          <p:cNvPr id="8" name="Content Placeholder 7" descr="Map&#10;&#10;Description automatically generated">
            <a:extLst>
              <a:ext uri="{FF2B5EF4-FFF2-40B4-BE49-F238E27FC236}">
                <a16:creationId xmlns:a16="http://schemas.microsoft.com/office/drawing/2014/main" id="{84D6F6BD-799B-4DB5-A056-09229F8B38B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386285" y="2850321"/>
            <a:ext cx="4533674" cy="313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7233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E3962E-F2D7-4CDC-B627-18E44E70A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CDC guidance change 2/25/2022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Timeline&#10;&#10;Description automatically generated with low confidence">
            <a:extLst>
              <a:ext uri="{FF2B5EF4-FFF2-40B4-BE49-F238E27FC236}">
                <a16:creationId xmlns:a16="http://schemas.microsoft.com/office/drawing/2014/main" id="{74213933-AD8A-45FC-B257-66D8FC2383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57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299369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93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8E3962E-F2D7-4CDC-B627-18E44E70A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CDC guidance change 2/25/2022</a:t>
            </a:r>
          </a:p>
        </p:txBody>
      </p:sp>
      <p:sp>
        <p:nvSpPr>
          <p:cNvPr id="29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0FF2AA-097D-40AF-B43D-5C503618B9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5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678964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9A75DF-07EA-4104-AAD3-45EADECB2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094" y="457200"/>
            <a:ext cx="7499811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017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3E1E5C-BA91-4C0D-A843-78166163E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1"/>
            <a:ext cx="4959603" cy="164296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Where did it come from and why does it change?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3F7E12-05CC-4D6F-90FE-6BE8E78819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36397" y="2418408"/>
            <a:ext cx="4959603" cy="3522569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Two new studies appear to confirm from the Huanan Seafood market (Wuhan)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Lineage – genetically closely related group of variants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Variant – may contain one or more mutations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Lineage A and Lineage B both appear to have jumped from animals to humans, in November 2019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6E3AD4-1C0F-4954-91F6-C6BD64CDC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442" y="534255"/>
            <a:ext cx="5201023" cy="5375733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915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492DA561-9153-48B1-9EEE-9CABBAF1C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592" y="457200"/>
            <a:ext cx="8582815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2629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4F1FC0-B62E-42BB-8410-444917072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CDC guidance: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2189E-AC5B-4475-9891-5750FDD74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2000" dirty="0"/>
              <a:t>New calculations COVID-19 community levels </a:t>
            </a:r>
          </a:p>
          <a:p>
            <a:r>
              <a:rPr lang="en-US" sz="2000" dirty="0"/>
              <a:t>State/local: consider use of community levels, wastewater surveillance, workforce capacity, ER visits, to inform policy</a:t>
            </a:r>
          </a:p>
          <a:p>
            <a:r>
              <a:rPr lang="en-US" sz="2000" dirty="0"/>
              <a:t>COVID-19 Community level:</a:t>
            </a:r>
          </a:p>
          <a:p>
            <a:pPr lvl="1"/>
            <a:r>
              <a:rPr lang="en-US" sz="2000" dirty="0"/>
              <a:t>LOW: vaccination, improve ventilation indoors, access to testing, follow Isolation and Quarantine</a:t>
            </a:r>
          </a:p>
          <a:p>
            <a:pPr lvl="1"/>
            <a:r>
              <a:rPr lang="en-US" sz="2000" dirty="0"/>
              <a:t>MEDIUM: plus - protect people at high risk (may choose to wear mask), consider screening testing or other strategies for work/school/settings, implement enhanced in high-risk settings, </a:t>
            </a:r>
          </a:p>
          <a:p>
            <a:pPr lvl="1"/>
            <a:r>
              <a:rPr lang="en-US" sz="2000" dirty="0"/>
              <a:t>HIGH: plus- well fitting mask indoors regardless vaccination, consider setting specific strategies (screening testing, enhance prevention measures)</a:t>
            </a:r>
          </a:p>
        </p:txBody>
      </p:sp>
    </p:spTree>
    <p:extLst>
      <p:ext uri="{BB962C8B-B14F-4D97-AF65-F5344CB8AC3E}">
        <p14:creationId xmlns:p14="http://schemas.microsoft.com/office/powerpoint/2010/main" val="24712309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37B191A-54D2-4924-8708-1041BA697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CDC Wastewater surveillance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3283C0-27CC-473B-97F9-068C582CA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428" y="1225147"/>
            <a:ext cx="7225748" cy="440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7778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8FBD17-6060-4115-BFAB-4870B6D1D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Who are most vulnerable?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4BFD7-B914-4CA3-9831-56B605648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/>
              <a:t>Unvaccinated</a:t>
            </a:r>
          </a:p>
          <a:p>
            <a:r>
              <a:rPr lang="en-US"/>
              <a:t>Age- &gt;65</a:t>
            </a:r>
          </a:p>
          <a:p>
            <a:r>
              <a:rPr lang="en-US"/>
              <a:t>Chronic health conditions- heart, lung, kidney, diabetes</a:t>
            </a:r>
          </a:p>
          <a:p>
            <a:r>
              <a:rPr lang="en-US"/>
              <a:t>Immunosuppression </a:t>
            </a:r>
          </a:p>
          <a:p>
            <a:r>
              <a:rPr lang="en-US"/>
              <a:t>Obese/overweight</a:t>
            </a:r>
          </a:p>
          <a:p>
            <a:r>
              <a:rPr lang="en-US"/>
              <a:t>Pregnant</a:t>
            </a:r>
          </a:p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C5E928-6C00-4E72-9A6E-8974FACD19F5}"/>
              </a:ext>
            </a:extLst>
          </p:cNvPr>
          <p:cNvSpPr txBox="1"/>
          <p:nvPr/>
        </p:nvSpPr>
        <p:spPr>
          <a:xfrm>
            <a:off x="4529666" y="5733862"/>
            <a:ext cx="61693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>
                <a:hlinkClick r:id="rId2"/>
              </a:rPr>
              <a:t>Underlying Medical Conditions Associated with Higher Risk for Severe COVID-19: Information for Healthcare Professionals | CDC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7914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DC688C-06E0-406A-84D8-7F9BC0E45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How do you monitor for COVID-19 vulnerable students?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4594B-5159-43C7-91B8-5BF89CB7D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8729" y="4875589"/>
            <a:ext cx="10005951" cy="14582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chat box, please share your suggestions</a:t>
            </a:r>
          </a:p>
        </p:txBody>
      </p:sp>
    </p:spTree>
    <p:extLst>
      <p:ext uri="{BB962C8B-B14F-4D97-AF65-F5344CB8AC3E}">
        <p14:creationId xmlns:p14="http://schemas.microsoft.com/office/powerpoint/2010/main" val="295049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03B49E-6A56-4BDC-8F79-BF65EDCF3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Vaccination: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1A9FB-A1C5-4CAB-AAA4-1DC388641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494" y="655976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dirty="0"/>
              <a:t>Up to date: a person has received all recommended COVID-19 vaccines, including any booster doses when eligible</a:t>
            </a:r>
          </a:p>
          <a:p>
            <a:r>
              <a:rPr lang="en-US" dirty="0"/>
              <a:t>Fully vaccinated: a person has received their primary series of COVID-19 vaccines</a:t>
            </a:r>
          </a:p>
        </p:txBody>
      </p:sp>
    </p:spTree>
    <p:extLst>
      <p:ext uri="{BB962C8B-B14F-4D97-AF65-F5344CB8AC3E}">
        <p14:creationId xmlns:p14="http://schemas.microsoft.com/office/powerpoint/2010/main" val="11485508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B89EFA1-33D4-4D0C-867D-84A630DC2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668" y="457200"/>
            <a:ext cx="11006663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6523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75ED9D-EE31-4470-818A-48697DCEF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25018"/>
            <a:ext cx="11277600" cy="580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7298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735D65-DB4F-44F5-BA8C-D9509B676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Higher risk for severe COVID-19: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CDE90DC-40F6-4A05-A4AF-A4E8EA53BC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00294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36187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FEE53D-FD4E-4EC9-B66E-9E898EDCF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Management of Acute COVID-19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7FDFA-33F9-4A0A-BD4E-892131C5C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dirty="0"/>
              <a:t>Most students will have mild illness and will only require supportive care</a:t>
            </a:r>
          </a:p>
          <a:p>
            <a:r>
              <a:rPr lang="en-US" dirty="0"/>
              <a:t>Triage to determine whether they require COVID-19 specific therapy</a:t>
            </a:r>
          </a:p>
          <a:p>
            <a:r>
              <a:rPr lang="en-US" dirty="0"/>
              <a:t>Monitor to determine if progression to more severe disease (symptoms, vitals, O2 monitoring)</a:t>
            </a:r>
          </a:p>
        </p:txBody>
      </p:sp>
    </p:spTree>
    <p:extLst>
      <p:ext uri="{BB962C8B-B14F-4D97-AF65-F5344CB8AC3E}">
        <p14:creationId xmlns:p14="http://schemas.microsoft.com/office/powerpoint/2010/main" val="3356502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C2841F-E028-48BE-A146-F53AA9E14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Coronaviruses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DBF945-50F5-4C0A-87E9-FC669234E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494" y="655976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dirty="0"/>
              <a:t>mRNA</a:t>
            </a:r>
          </a:p>
          <a:p>
            <a:r>
              <a:rPr lang="en-US" dirty="0"/>
              <a:t>Viruses constantly change through mutations</a:t>
            </a:r>
          </a:p>
          <a:p>
            <a:r>
              <a:rPr lang="en-US" dirty="0"/>
              <a:t>Human common cold strains</a:t>
            </a:r>
          </a:p>
          <a:p>
            <a:pPr lvl="1"/>
            <a:r>
              <a:rPr lang="en-US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229E (alpha coronavirus)</a:t>
            </a:r>
          </a:p>
          <a:p>
            <a:pPr lvl="1"/>
            <a:r>
              <a:rPr lang="en-US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NL63 (alpha coronavirus)</a:t>
            </a:r>
          </a:p>
          <a:p>
            <a:pPr lvl="1"/>
            <a:r>
              <a:rPr lang="en-US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OC43 (beta coronavirus)</a:t>
            </a:r>
          </a:p>
          <a:p>
            <a:pPr lvl="1"/>
            <a:r>
              <a:rPr lang="en-US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HKU1 (beta coronavirus)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791591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3E5AC8-E76B-4D8E-9B1D-3067E8FD9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58061"/>
            <a:ext cx="11277600" cy="434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382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CBB332-BAC2-4E20-A7A8-0C95CA4D8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Treatments: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3E7CA-6A9B-4659-9927-072895787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 lnSpcReduction="10000"/>
          </a:bodyPr>
          <a:lstStyle/>
          <a:p>
            <a:r>
              <a:rPr lang="en-US" sz="2400" dirty="0" err="1"/>
              <a:t>Paxlovid</a:t>
            </a:r>
            <a:r>
              <a:rPr lang="en-US" sz="2400" dirty="0"/>
              <a:t> (</a:t>
            </a:r>
            <a:r>
              <a:rPr lang="en-US" sz="2400" dirty="0" err="1"/>
              <a:t>nirmatrelvir</a:t>
            </a:r>
            <a:r>
              <a:rPr lang="en-US" sz="2400" dirty="0"/>
              <a:t> and ritonavir) EUA</a:t>
            </a:r>
          </a:p>
          <a:p>
            <a:pPr lvl="1"/>
            <a:r>
              <a:rPr lang="en-US" dirty="0"/>
              <a:t>twice daily for 5 days; </a:t>
            </a:r>
          </a:p>
          <a:p>
            <a:pPr lvl="1"/>
            <a:r>
              <a:rPr lang="en-US" dirty="0"/>
              <a:t>start as soon as possible after symptoms begin</a:t>
            </a:r>
          </a:p>
          <a:p>
            <a:pPr lvl="1"/>
            <a:r>
              <a:rPr lang="en-US" dirty="0"/>
              <a:t>Not authorized for pre-exposure or post-exposure prevention</a:t>
            </a:r>
          </a:p>
          <a:p>
            <a:pPr lvl="1"/>
            <a:r>
              <a:rPr lang="en-US" dirty="0" err="1"/>
              <a:t>S.e.</a:t>
            </a:r>
            <a:r>
              <a:rPr lang="en-US" dirty="0"/>
              <a:t> impaired taste, diarrhea, high blood pressure, muscle aches</a:t>
            </a:r>
          </a:p>
          <a:p>
            <a:pPr lvl="1"/>
            <a:r>
              <a:rPr lang="en-US" dirty="0"/>
              <a:t>Not recommended if severe kidney or liver disease</a:t>
            </a:r>
          </a:p>
          <a:p>
            <a:r>
              <a:rPr lang="en-US" sz="2400" dirty="0" err="1"/>
              <a:t>Molnupiravir</a:t>
            </a:r>
            <a:r>
              <a:rPr lang="en-US" sz="2400" dirty="0"/>
              <a:t> EUA people 18 and older</a:t>
            </a:r>
          </a:p>
          <a:p>
            <a:pPr lvl="1"/>
            <a:r>
              <a:rPr lang="en-US" dirty="0"/>
              <a:t>twice daily for 5 days</a:t>
            </a:r>
          </a:p>
          <a:p>
            <a:pPr lvl="1"/>
            <a:r>
              <a:rPr lang="en-US" dirty="0"/>
              <a:t>start as soon as possible after symptoms begin</a:t>
            </a:r>
          </a:p>
          <a:p>
            <a:pPr lvl="1"/>
            <a:r>
              <a:rPr lang="en-US" dirty="0"/>
              <a:t>Not authorized for pre-exposure or post-exposure prevention</a:t>
            </a:r>
          </a:p>
        </p:txBody>
      </p:sp>
    </p:spTree>
    <p:extLst>
      <p:ext uri="{BB962C8B-B14F-4D97-AF65-F5344CB8AC3E}">
        <p14:creationId xmlns:p14="http://schemas.microsoft.com/office/powerpoint/2010/main" val="36765608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CBB332-BAC2-4E20-A7A8-0C95CA4D8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Treatments: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3E7CA-6A9B-4659-9927-072895787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dirty="0"/>
              <a:t>Remdesivir - EUA</a:t>
            </a:r>
          </a:p>
          <a:p>
            <a:pPr lvl="1"/>
            <a:r>
              <a:rPr lang="en-US" sz="2800" dirty="0"/>
              <a:t>Aged 12 and older</a:t>
            </a:r>
          </a:p>
          <a:p>
            <a:pPr lvl="1"/>
            <a:r>
              <a:rPr lang="en-US" sz="2800" dirty="0"/>
              <a:t>IV infusion – must be able to monitor for hypersensitivity</a:t>
            </a:r>
          </a:p>
          <a:p>
            <a:pPr lvl="1"/>
            <a:r>
              <a:rPr lang="en-US" sz="2800" dirty="0"/>
              <a:t>3 day course within 7 days of symptom onset and 5 day course for hospitalized patients</a:t>
            </a:r>
          </a:p>
          <a:p>
            <a:pPr lvl="1"/>
            <a:r>
              <a:rPr lang="en-US" sz="2800" dirty="0" err="1"/>
              <a:t>S.e.</a:t>
            </a:r>
            <a:r>
              <a:rPr lang="en-US" sz="2800" dirty="0"/>
              <a:t> nausea, increased liver function tests, hypersensitivity</a:t>
            </a:r>
          </a:p>
          <a:p>
            <a:r>
              <a:rPr lang="en-US" dirty="0"/>
              <a:t>Monoclonal antibodies (</a:t>
            </a:r>
            <a:r>
              <a:rPr lang="en-US" dirty="0" err="1"/>
              <a:t>sotrovimab</a:t>
            </a:r>
            <a:r>
              <a:rPr lang="en-US" dirty="0"/>
              <a:t>)</a:t>
            </a:r>
          </a:p>
          <a:p>
            <a:pPr lvl="1"/>
            <a:r>
              <a:rPr lang="en-US" sz="2800" dirty="0"/>
              <a:t>At present not recommended against omicron variant – reduced susceptibility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17B3A4-2B0F-4E44-92D1-A9D47E6DA5D7}"/>
              </a:ext>
            </a:extLst>
          </p:cNvPr>
          <p:cNvSpPr txBox="1"/>
          <p:nvPr/>
        </p:nvSpPr>
        <p:spPr>
          <a:xfrm>
            <a:off x="3987064" y="6205665"/>
            <a:ext cx="102277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https://www.covid19treatmentguidelines.nih.gov/about-the-guidelines/whats-new/</a:t>
            </a:r>
          </a:p>
        </p:txBody>
      </p:sp>
    </p:spTree>
    <p:extLst>
      <p:ext uri="{BB962C8B-B14F-4D97-AF65-F5344CB8AC3E}">
        <p14:creationId xmlns:p14="http://schemas.microsoft.com/office/powerpoint/2010/main" val="26206985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3EB4B-3AB0-48DB-AC72-9E7C32471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2445" y="3640254"/>
            <a:ext cx="5319433" cy="20763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dirty="0"/>
              <a:t>Shift from mandates to focused risk assessment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2C6334C2-F73F-4B3B-A626-DD5F69DF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Generic placeholder image">
            <a:extLst>
              <a:ext uri="{FF2B5EF4-FFF2-40B4-BE49-F238E27FC236}">
                <a16:creationId xmlns:a16="http://schemas.microsoft.com/office/drawing/2014/main" id="{26446233-0CF5-44CE-9066-03E483A650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9" r="-1" b="-1"/>
          <a:stretch/>
        </p:blipFill>
        <p:spPr bwMode="auto">
          <a:xfrm>
            <a:off x="20" y="10"/>
            <a:ext cx="5234499" cy="6210619"/>
          </a:xfrm>
          <a:custGeom>
            <a:avLst/>
            <a:gdLst/>
            <a:ahLst/>
            <a:cxnLst/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7706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339D3-3839-4B30-ABE1-F7872F612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assessment: we are not good at it!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CFF701-55CA-48A1-8CC5-2140D0C5A2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Three-day eventing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261994-F4B1-4D63-A330-A3E041C77B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Motorcycle riding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D84A55F-AE77-4B32-9BCE-D647FD7332F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628107"/>
            <a:ext cx="5157787" cy="3438524"/>
          </a:xfrm>
          <a:prstGeom prst="rect">
            <a:avLst/>
          </a:prstGeom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3C3621A2-0236-43D6-A693-C8662FE3872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9" y="2656395"/>
            <a:ext cx="6062642" cy="3410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67176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EC734-9CD3-4997-A3B5-4673E16FF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Assessment: all activities have risk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A0239C-B956-464F-AF2F-17B48A037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25" y="1895050"/>
            <a:ext cx="6678789" cy="40610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BECD67-E6F1-4F3B-BC4F-FDD5ADDF7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2074" y="2554515"/>
            <a:ext cx="5117001" cy="24366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17BAB5-5786-49D5-A7D0-6F969BD38325}"/>
              </a:ext>
            </a:extLst>
          </p:cNvPr>
          <p:cNvSpPr txBox="1"/>
          <p:nvPr/>
        </p:nvSpPr>
        <p:spPr>
          <a:xfrm>
            <a:off x="624114" y="5956072"/>
            <a:ext cx="114249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https://yourlocalepidemiologist.substack.com/p/understanding-risk?fbclid=IwAR2AB7G7NNA19qiudpS_YgqWYmCD1xxXU3PD6Cao9nUYGNPObQO6hdc9N44&amp;utm_source=url&amp;s=r</a:t>
            </a:r>
          </a:p>
        </p:txBody>
      </p:sp>
    </p:spTree>
    <p:extLst>
      <p:ext uri="{BB962C8B-B14F-4D97-AF65-F5344CB8AC3E}">
        <p14:creationId xmlns:p14="http://schemas.microsoft.com/office/powerpoint/2010/main" val="114941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7271FD-4460-4694-B5DB-B1ADBFE62A18}"/>
              </a:ext>
            </a:extLst>
          </p:cNvPr>
          <p:cNvSpPr txBox="1"/>
          <p:nvPr/>
        </p:nvSpPr>
        <p:spPr>
          <a:xfrm>
            <a:off x="776420" y="1573719"/>
            <a:ext cx="4959603" cy="352256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dirty="0"/>
              <a:t>Behavior at the individual level is ALWAYS embedded in context! While as individuals we have choice- our “choices” are determined by the context in which we live our lives!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442" y="1954372"/>
            <a:ext cx="5201023" cy="253549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8590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93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5B4494-A56E-4CE6-8B68-F6E3E05A5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sz="2600" dirty="0">
                <a:solidFill>
                  <a:srgbClr val="FFFFFF"/>
                </a:solidFill>
              </a:rPr>
              <a:t>Behavior change theories (CMHCs!)</a:t>
            </a:r>
          </a:p>
        </p:txBody>
      </p:sp>
      <p:pic>
        <p:nvPicPr>
          <p:cNvPr id="3" name="Picture 2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48B9561C-2F91-482B-B2D5-28107426AD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827" y="961812"/>
            <a:ext cx="5887745" cy="49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3846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051FCA-9E27-4932-9411-5B748587A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865" y="818984"/>
            <a:ext cx="6596245" cy="32685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Where do we go from here?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575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C2841F-E028-48BE-A146-F53AA9E14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Novel Coronaviruses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DBF945-50F5-4C0A-87E9-FC669234E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494" y="655976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dirty="0"/>
              <a:t>Severe Acute Respiratory Syndrome (SARS-</a:t>
            </a:r>
            <a:r>
              <a:rPr lang="en-US" dirty="0" err="1"/>
              <a:t>CoV</a:t>
            </a:r>
            <a:r>
              <a:rPr lang="en-US" dirty="0"/>
              <a:t>) 2003</a:t>
            </a:r>
          </a:p>
          <a:p>
            <a:r>
              <a:rPr lang="en-US" dirty="0"/>
              <a:t>Middle East Respiratory Syndrome (MERS-</a:t>
            </a:r>
            <a:r>
              <a:rPr lang="en-US" dirty="0" err="1"/>
              <a:t>CoV</a:t>
            </a:r>
            <a:r>
              <a:rPr lang="en-US" dirty="0"/>
              <a:t>) 2012</a:t>
            </a:r>
          </a:p>
          <a:p>
            <a:r>
              <a:rPr lang="en-US" dirty="0"/>
              <a:t>SARS-CoV-2</a:t>
            </a:r>
          </a:p>
          <a:p>
            <a:pPr lvl="1"/>
            <a:r>
              <a:rPr lang="en-US" sz="2800" dirty="0"/>
              <a:t>Alpha (B.1.1.7 and Q lineages)</a:t>
            </a:r>
          </a:p>
          <a:p>
            <a:pPr lvl="1"/>
            <a:r>
              <a:rPr lang="en-US" sz="2800" dirty="0"/>
              <a:t>Beta (B.1.351)</a:t>
            </a:r>
          </a:p>
          <a:p>
            <a:pPr lvl="1"/>
            <a:r>
              <a:rPr lang="en-US" sz="2800" dirty="0"/>
              <a:t>Delta (B.1.617.2 and AY lineages)</a:t>
            </a:r>
          </a:p>
          <a:p>
            <a:pPr lvl="1"/>
            <a:r>
              <a:rPr lang="en-US" sz="2800" dirty="0"/>
              <a:t>Omicron (B.1.1.529 and BA lineages)</a:t>
            </a:r>
          </a:p>
          <a:p>
            <a:pPr lvl="1"/>
            <a:r>
              <a:rPr lang="en-US" sz="2800" dirty="0"/>
              <a:t>…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30184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BEB24-1D1B-4BFE-80A8-AD4348FAE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Ongoing surveillance and 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E8024-7B2B-4461-BDB2-51E7861CF0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Essential to detect new variants of concern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Changing patterns of transmission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Changing patterns of illness severity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3CCD28-B885-47EB-955E-0C7578175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862" y="1516239"/>
            <a:ext cx="6019331" cy="382227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9954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37B191A-54D2-4924-8708-1041BA697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CDC Genomic Surveillance: monitoring variants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03D4F2-D053-47F8-9134-AFF448772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428" y="1125793"/>
            <a:ext cx="7225748" cy="460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291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F0A7F4-B72F-4837-84A7-10AF68848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69" y="460898"/>
            <a:ext cx="11148645" cy="594678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129B256-3D60-4D7E-9993-882559029051}"/>
              </a:ext>
            </a:extLst>
          </p:cNvPr>
          <p:cNvCxnSpPr/>
          <p:nvPr/>
        </p:nvCxnSpPr>
        <p:spPr>
          <a:xfrm>
            <a:off x="5181600" y="3429000"/>
            <a:ext cx="180622" cy="138006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617F5F2-F4D7-456A-B6BC-01E1061186C4}"/>
              </a:ext>
            </a:extLst>
          </p:cNvPr>
          <p:cNvCxnSpPr/>
          <p:nvPr/>
        </p:nvCxnSpPr>
        <p:spPr>
          <a:xfrm>
            <a:off x="8370711" y="3429000"/>
            <a:ext cx="180622" cy="138006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851993F-987F-431D-B7E5-0F7CB7C7DAA2}"/>
              </a:ext>
            </a:extLst>
          </p:cNvPr>
          <p:cNvCxnSpPr/>
          <p:nvPr/>
        </p:nvCxnSpPr>
        <p:spPr>
          <a:xfrm>
            <a:off x="10157103" y="1249414"/>
            <a:ext cx="180622" cy="138006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37BBFFA-2A55-4262-AB85-707700D05424}"/>
              </a:ext>
            </a:extLst>
          </p:cNvPr>
          <p:cNvSpPr txBox="1"/>
          <p:nvPr/>
        </p:nvSpPr>
        <p:spPr>
          <a:xfrm>
            <a:off x="4713111" y="2842740"/>
            <a:ext cx="936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Alpha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2885EB-4ABB-4380-9956-5B680237985B}"/>
              </a:ext>
            </a:extLst>
          </p:cNvPr>
          <p:cNvSpPr txBox="1"/>
          <p:nvPr/>
        </p:nvSpPr>
        <p:spPr>
          <a:xfrm>
            <a:off x="7902222" y="2658074"/>
            <a:ext cx="936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Delta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721149-3D18-46EB-975C-F8948A7D2A03}"/>
              </a:ext>
            </a:extLst>
          </p:cNvPr>
          <p:cNvSpPr txBox="1"/>
          <p:nvPr/>
        </p:nvSpPr>
        <p:spPr>
          <a:xfrm>
            <a:off x="9476498" y="797159"/>
            <a:ext cx="1445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Omicron</a:t>
            </a:r>
          </a:p>
        </p:txBody>
      </p:sp>
    </p:spTree>
    <p:extLst>
      <p:ext uri="{BB962C8B-B14F-4D97-AF65-F5344CB8AC3E}">
        <p14:creationId xmlns:p14="http://schemas.microsoft.com/office/powerpoint/2010/main" val="2897811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551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105179-C94F-4596-A995-867015CCC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68" y="643467"/>
            <a:ext cx="10561264" cy="557106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03C6D7C-E883-453F-A16E-FF85625C909A}"/>
              </a:ext>
            </a:extLst>
          </p:cNvPr>
          <p:cNvCxnSpPr/>
          <p:nvPr/>
        </p:nvCxnSpPr>
        <p:spPr>
          <a:xfrm>
            <a:off x="9271819" y="4709652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471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b22f8f74-215c-4154-9939-bd29e4e8980e">XRUYQT3274NZ-681238054-1820</_dlc_DocId>
    <_dlc_DocIdUrl xmlns="b22f8f74-215c-4154-9939-bd29e4e8980e">
      <Url>https://supportservices.jobcorps.gov/health/_layouts/15/DocIdRedir.aspx?ID=XRUYQT3274NZ-681238054-1820</Url>
      <Description>XRUYQT3274NZ-681238054-1820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1BBDD672BAB240AE25E8C18386348A" ma:contentTypeVersion="5" ma:contentTypeDescription="Create a new document." ma:contentTypeScope="" ma:versionID="edb88f5c1ceec33db4cb0b7c993a8ce5">
  <xsd:schema xmlns:xsd="http://www.w3.org/2001/XMLSchema" xmlns:xs="http://www.w3.org/2001/XMLSchema" xmlns:p="http://schemas.microsoft.com/office/2006/metadata/properties" xmlns:ns1="http://schemas.microsoft.com/sharepoint/v3" xmlns:ns2="b22f8f74-215c-4154-9939-bd29e4e8980e" targetNamespace="http://schemas.microsoft.com/office/2006/metadata/properties" ma:root="true" ma:fieldsID="5b851cb5bcdff340b09bfb219dc0c9f3" ns1:_="" ns2:_="">
    <xsd:import namespace="http://schemas.microsoft.com/sharepoint/v3"/>
    <xsd:import namespace="b22f8f74-215c-4154-9939-bd29e4e8980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2f8f74-215c-4154-9939-bd29e4e8980e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12F13A9C-5F09-44E5-87AA-DDB6F19FD5D9}"/>
</file>

<file path=customXml/itemProps2.xml><?xml version="1.0" encoding="utf-8"?>
<ds:datastoreItem xmlns:ds="http://schemas.openxmlformats.org/officeDocument/2006/customXml" ds:itemID="{D055A933-1C62-43FE-823B-56DC228C82C1}"/>
</file>

<file path=customXml/itemProps3.xml><?xml version="1.0" encoding="utf-8"?>
<ds:datastoreItem xmlns:ds="http://schemas.openxmlformats.org/officeDocument/2006/customXml" ds:itemID="{AEA2013A-7F47-4B46-9406-0C8308D9AB7C}"/>
</file>

<file path=customXml/itemProps4.xml><?xml version="1.0" encoding="utf-8"?>
<ds:datastoreItem xmlns:ds="http://schemas.openxmlformats.org/officeDocument/2006/customXml" ds:itemID="{07E42463-7553-4EF9-A446-9B9B21C7B5C1}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100200</TotalTime>
  <Words>1581</Words>
  <Application>Microsoft Office PowerPoint</Application>
  <PresentationFormat>Widescreen</PresentationFormat>
  <Paragraphs>196</Paragraphs>
  <Slides>48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Calibri</vt:lpstr>
      <vt:lpstr>Calibri Light</vt:lpstr>
      <vt:lpstr>inherit</vt:lpstr>
      <vt:lpstr>interfaceregular</vt:lpstr>
      <vt:lpstr>Open Sans</vt:lpstr>
      <vt:lpstr>Office Theme</vt:lpstr>
      <vt:lpstr>COVID-19: where are we now? March 2022 </vt:lpstr>
      <vt:lpstr>Year 2:</vt:lpstr>
      <vt:lpstr>Where did it come from and why does it change?</vt:lpstr>
      <vt:lpstr>Coronaviruses</vt:lpstr>
      <vt:lpstr>Novel Coronaviruses</vt:lpstr>
      <vt:lpstr>Ongoing surveillance and monitoring</vt:lpstr>
      <vt:lpstr>CDC Genomic Surveillance: monitoring variants</vt:lpstr>
      <vt:lpstr>PowerPoint Presentation</vt:lpstr>
      <vt:lpstr>PowerPoint Presentation</vt:lpstr>
      <vt:lpstr>Chain of Infection</vt:lpstr>
      <vt:lpstr>Breaking links – slows or stops the spread!</vt:lpstr>
      <vt:lpstr>Why are masks (and distancing) required on center? </vt:lpstr>
      <vt:lpstr>SARS-CoV-2: </vt:lpstr>
      <vt:lpstr>Guidelines adapt as learn more:</vt:lpstr>
      <vt:lpstr>What’s the risk of getting COVID-19?</vt:lpstr>
      <vt:lpstr>When are you most at risk?</vt:lpstr>
      <vt:lpstr>What is the risk of problems if you get COVID-19 – it depends!:</vt:lpstr>
      <vt:lpstr>PowerPoint Presentation</vt:lpstr>
      <vt:lpstr>What does it mean to move from pandemic to endemic?</vt:lpstr>
      <vt:lpstr>At present, Job Corps policy remains the same</vt:lpstr>
      <vt:lpstr>Lifting widespread mandates occurs when the risk of those mandates exceeds the risk of pandemic impacts </vt:lpstr>
      <vt:lpstr>Pandemic impacts on all cause death U.S.</vt:lpstr>
      <vt:lpstr>What is the risk if you get covid-19?</vt:lpstr>
      <vt:lpstr>CDC County transmission rates (February 22, 2022):</vt:lpstr>
      <vt:lpstr>CDC COVID-19 Community Levels (February 24, 2022):</vt:lpstr>
      <vt:lpstr>What changed?</vt:lpstr>
      <vt:lpstr>CDC guidance change 2/25/2022</vt:lpstr>
      <vt:lpstr>CDC guidance change 2/25/2022</vt:lpstr>
      <vt:lpstr>PowerPoint Presentation</vt:lpstr>
      <vt:lpstr>PowerPoint Presentation</vt:lpstr>
      <vt:lpstr>CDC guidance: </vt:lpstr>
      <vt:lpstr>CDC Wastewater surveillance</vt:lpstr>
      <vt:lpstr>Who are most vulnerable?</vt:lpstr>
      <vt:lpstr>How do you monitor for COVID-19 vulnerable students?</vt:lpstr>
      <vt:lpstr>Vaccination:</vt:lpstr>
      <vt:lpstr>PowerPoint Presentation</vt:lpstr>
      <vt:lpstr>PowerPoint Presentation</vt:lpstr>
      <vt:lpstr>Higher risk for severe COVID-19:</vt:lpstr>
      <vt:lpstr>Management of Acute COVID-19</vt:lpstr>
      <vt:lpstr>PowerPoint Presentation</vt:lpstr>
      <vt:lpstr>Treatments:</vt:lpstr>
      <vt:lpstr>Treatments:</vt:lpstr>
      <vt:lpstr>Shift from mandates to focused risk assessment</vt:lpstr>
      <vt:lpstr>Risk assessment: we are not good at it!</vt:lpstr>
      <vt:lpstr>Risk Assessment: all activities have risk</vt:lpstr>
      <vt:lpstr>PowerPoint Presentation</vt:lpstr>
      <vt:lpstr>Behavior change theories (CMHCs!)</vt:lpstr>
      <vt:lpstr>Where do we go from here?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Update</dc:title>
  <dc:creator>Sara Mackenzie</dc:creator>
  <cp:lastModifiedBy>Sara Mackenzie</cp:lastModifiedBy>
  <cp:revision>476</cp:revision>
  <cp:lastPrinted>2022-03-02T16:35:27Z</cp:lastPrinted>
  <dcterms:created xsi:type="dcterms:W3CDTF">2021-03-30T18:04:24Z</dcterms:created>
  <dcterms:modified xsi:type="dcterms:W3CDTF">2022-03-03T19:00:04Z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0x010100321BBDD672BAB240AE25E8C18386348A</vt:lpwstr>
  </property>
  <property fmtid="{D5CDD505-2E9C-101B-9397-08002B2CF9AE}" pid="3" name="_dlc_DocIdItemGuid">
    <vt:lpwstr>f4d0534c-8889-40ad-8844-d35666507be4</vt:lpwstr>
  </property>
</Properties>
</file>