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5.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6.xml" ContentType="application/vnd.openxmlformats-officedocument.drawingml.diagramStyle+xml"/>
  <Override PartName="/ppt/diagrams/layout9.xml" ContentType="application/vnd.openxmlformats-officedocument.drawingml.diagramLayout+xml"/>
  <Override PartName="/ppt/diagrams/colors9.xml" ContentType="application/vnd.openxmlformats-officedocument.drawingml.diagramColors+xml"/>
  <Override PartName="/ppt/diagrams/drawing9.xml" ContentType="application/vnd.ms-office.drawingml.diagramDrawing+xml"/>
  <Override PartName="/ppt/diagrams/colors6.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9.xml" ContentType="application/vnd.openxmlformats-officedocument.drawingml.diagramStyle+xml"/>
  <Override PartName="/ppt/diagrams/drawing5.xml" ContentType="application/vnd.ms-office.drawingml.diagramDrawing+xml"/>
  <Override PartName="/ppt/diagrams/drawing6.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488" r:id="rId4"/>
    <p:sldId id="543" r:id="rId5"/>
    <p:sldId id="487" r:id="rId6"/>
    <p:sldId id="510" r:id="rId7"/>
    <p:sldId id="539" r:id="rId8"/>
    <p:sldId id="540" r:id="rId9"/>
    <p:sldId id="511" r:id="rId10"/>
    <p:sldId id="486" r:id="rId11"/>
    <p:sldId id="496" r:id="rId12"/>
    <p:sldId id="541" r:id="rId13"/>
    <p:sldId id="542" r:id="rId14"/>
    <p:sldId id="497" r:id="rId15"/>
    <p:sldId id="498" r:id="rId16"/>
    <p:sldId id="512" r:id="rId17"/>
    <p:sldId id="499" r:id="rId18"/>
    <p:sldId id="513" r:id="rId19"/>
    <p:sldId id="271" r:id="rId20"/>
    <p:sldId id="526" r:id="rId21"/>
    <p:sldId id="484" r:id="rId22"/>
    <p:sldId id="538" r:id="rId23"/>
    <p:sldId id="495" r:id="rId24"/>
    <p:sldId id="527" r:id="rId25"/>
    <p:sldId id="537" r:id="rId26"/>
    <p:sldId id="507" r:id="rId27"/>
    <p:sldId id="528" r:id="rId28"/>
    <p:sldId id="533" r:id="rId29"/>
    <p:sldId id="531" r:id="rId30"/>
    <p:sldId id="530" r:id="rId31"/>
    <p:sldId id="532" r:id="rId32"/>
    <p:sldId id="529" r:id="rId33"/>
    <p:sldId id="501" r:id="rId34"/>
    <p:sldId id="535" r:id="rId35"/>
    <p:sldId id="534" r:id="rId36"/>
    <p:sldId id="258" r:id="rId37"/>
    <p:sldId id="518" r:id="rId38"/>
    <p:sldId id="265" r:id="rId39"/>
    <p:sldId id="267" r:id="rId40"/>
    <p:sldId id="519" r:id="rId41"/>
    <p:sldId id="520" r:id="rId42"/>
    <p:sldId id="521" r:id="rId43"/>
    <p:sldId id="509" r:id="rId44"/>
    <p:sldId id="514" r:id="rId45"/>
    <p:sldId id="522" r:id="rId46"/>
    <p:sldId id="525" r:id="rId47"/>
    <p:sldId id="52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CCA2B-B810-DA09-E81E-3A272F038766}" v="23" dt="2022-09-21T14:26:17.944"/>
    <p1510:client id="{DD1583F5-9B8D-4101-A369-3A6432D422CE}" v="62" dt="2022-09-21T14:18:43.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86B02-0672-446E-BDAB-1F6B8948E1F1}"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4835D9EB-F618-4156-9D15-A6CDDCF14D43}">
      <dgm:prSet/>
      <dgm:spPr/>
      <dgm:t>
        <a:bodyPr/>
        <a:lstStyle/>
        <a:p>
          <a:r>
            <a:rPr lang="en-US"/>
            <a:t>Articulate the history of cannabis and how the implications for changing landscape. </a:t>
          </a:r>
        </a:p>
      </dgm:t>
    </dgm:pt>
    <dgm:pt modelId="{FA38BD73-BCD7-4114-AB55-6A5A4E1A9282}" type="parTrans" cxnId="{83574A74-6AA5-4A89-B74B-4F46DEC2FE12}">
      <dgm:prSet/>
      <dgm:spPr/>
      <dgm:t>
        <a:bodyPr/>
        <a:lstStyle/>
        <a:p>
          <a:endParaRPr lang="en-US"/>
        </a:p>
      </dgm:t>
    </dgm:pt>
    <dgm:pt modelId="{2CDA9BA5-A5B5-453B-B39C-B690295E35C5}" type="sibTrans" cxnId="{83574A74-6AA5-4A89-B74B-4F46DEC2FE12}">
      <dgm:prSet phldrT="01" phldr="0"/>
      <dgm:spPr/>
      <dgm:t>
        <a:bodyPr/>
        <a:lstStyle/>
        <a:p>
          <a:r>
            <a:rPr lang="en-US"/>
            <a:t>01</a:t>
          </a:r>
        </a:p>
      </dgm:t>
    </dgm:pt>
    <dgm:pt modelId="{379CF779-51F6-4E05-A9E1-762F425509FB}">
      <dgm:prSet/>
      <dgm:spPr/>
      <dgm:t>
        <a:bodyPr/>
        <a:lstStyle/>
        <a:p>
          <a:r>
            <a:rPr lang="en-US"/>
            <a:t>Describe the different administration routes for cannabis.</a:t>
          </a:r>
        </a:p>
      </dgm:t>
    </dgm:pt>
    <dgm:pt modelId="{49584B7D-6A46-454E-A949-608E1568714D}" type="parTrans" cxnId="{14D01EAA-6B38-4302-93FD-E2BDE2C2F4B5}">
      <dgm:prSet/>
      <dgm:spPr/>
      <dgm:t>
        <a:bodyPr/>
        <a:lstStyle/>
        <a:p>
          <a:endParaRPr lang="en-US"/>
        </a:p>
      </dgm:t>
    </dgm:pt>
    <dgm:pt modelId="{45641327-F19B-4CEB-A39A-E207B70FC055}" type="sibTrans" cxnId="{14D01EAA-6B38-4302-93FD-E2BDE2C2F4B5}">
      <dgm:prSet phldrT="02" phldr="0"/>
      <dgm:spPr/>
      <dgm:t>
        <a:bodyPr/>
        <a:lstStyle/>
        <a:p>
          <a:r>
            <a:rPr lang="en-US"/>
            <a:t>02</a:t>
          </a:r>
        </a:p>
      </dgm:t>
    </dgm:pt>
    <dgm:pt modelId="{E61B05BD-8178-4846-97B9-6CADBD07F4D8}">
      <dgm:prSet/>
      <dgm:spPr/>
      <dgm:t>
        <a:bodyPr/>
        <a:lstStyle/>
        <a:p>
          <a:r>
            <a:rPr lang="en-US"/>
            <a:t>Explain the commonalities and differences between 9-THC, CBD and Delta-8. </a:t>
          </a:r>
        </a:p>
      </dgm:t>
    </dgm:pt>
    <dgm:pt modelId="{E39BD920-0137-4FAA-BF4D-C5239C76FCA6}" type="parTrans" cxnId="{E3BD5FB4-FDB7-4ADA-BD5B-2E190A7DC61E}">
      <dgm:prSet/>
      <dgm:spPr/>
      <dgm:t>
        <a:bodyPr/>
        <a:lstStyle/>
        <a:p>
          <a:endParaRPr lang="en-US"/>
        </a:p>
      </dgm:t>
    </dgm:pt>
    <dgm:pt modelId="{B6D4367A-A6DC-4398-B719-FBE9B9E7CABB}" type="sibTrans" cxnId="{E3BD5FB4-FDB7-4ADA-BD5B-2E190A7DC61E}">
      <dgm:prSet phldrT="03" phldr="0"/>
      <dgm:spPr/>
      <dgm:t>
        <a:bodyPr/>
        <a:lstStyle/>
        <a:p>
          <a:r>
            <a:rPr lang="en-US"/>
            <a:t>03</a:t>
          </a:r>
        </a:p>
      </dgm:t>
    </dgm:pt>
    <dgm:pt modelId="{7666B208-69C2-486A-A290-BCA350E09E3D}">
      <dgm:prSet/>
      <dgm:spPr/>
      <dgm:t>
        <a:bodyPr/>
        <a:lstStyle/>
        <a:p>
          <a:r>
            <a:rPr lang="en-US"/>
            <a:t>Understand the relationship between cannabis and mental health issues.</a:t>
          </a:r>
        </a:p>
      </dgm:t>
    </dgm:pt>
    <dgm:pt modelId="{6C056056-93AB-455C-8D8D-55C8F1C2568A}" type="parTrans" cxnId="{34C06FD4-6B92-4492-8D69-C7F3845F8FF4}">
      <dgm:prSet/>
      <dgm:spPr/>
      <dgm:t>
        <a:bodyPr/>
        <a:lstStyle/>
        <a:p>
          <a:endParaRPr lang="en-US"/>
        </a:p>
      </dgm:t>
    </dgm:pt>
    <dgm:pt modelId="{E96A7373-1CF2-47D3-959A-3721A497F1EF}" type="sibTrans" cxnId="{34C06FD4-6B92-4492-8D69-C7F3845F8FF4}">
      <dgm:prSet phldrT="04" phldr="0"/>
      <dgm:spPr/>
      <dgm:t>
        <a:bodyPr/>
        <a:lstStyle/>
        <a:p>
          <a:r>
            <a:rPr lang="en-US"/>
            <a:t>04</a:t>
          </a:r>
        </a:p>
      </dgm:t>
    </dgm:pt>
    <dgm:pt modelId="{0706E7EB-EFED-41C8-A1E5-9E8A380A9511}" type="pres">
      <dgm:prSet presAssocID="{EFA86B02-0672-446E-BDAB-1F6B8948E1F1}" presName="Name0" presStyleCnt="0">
        <dgm:presLayoutVars>
          <dgm:animLvl val="lvl"/>
          <dgm:resizeHandles val="exact"/>
        </dgm:presLayoutVars>
      </dgm:prSet>
      <dgm:spPr/>
    </dgm:pt>
    <dgm:pt modelId="{A477716D-780C-4A17-9784-E26A44A0B2D7}" type="pres">
      <dgm:prSet presAssocID="{4835D9EB-F618-4156-9D15-A6CDDCF14D43}" presName="compositeNode" presStyleCnt="0">
        <dgm:presLayoutVars>
          <dgm:bulletEnabled val="1"/>
        </dgm:presLayoutVars>
      </dgm:prSet>
      <dgm:spPr/>
    </dgm:pt>
    <dgm:pt modelId="{9304CC45-04FD-4953-8BDA-4533F8B58CB3}" type="pres">
      <dgm:prSet presAssocID="{4835D9EB-F618-4156-9D15-A6CDDCF14D43}" presName="bgRect" presStyleLbl="alignNode1" presStyleIdx="0" presStyleCnt="4"/>
      <dgm:spPr/>
    </dgm:pt>
    <dgm:pt modelId="{5DBA6420-DC6D-4820-888B-A9805D3A5596}" type="pres">
      <dgm:prSet presAssocID="{2CDA9BA5-A5B5-453B-B39C-B690295E35C5}" presName="sibTransNodeRect" presStyleLbl="alignNode1" presStyleIdx="0" presStyleCnt="4">
        <dgm:presLayoutVars>
          <dgm:chMax val="0"/>
          <dgm:bulletEnabled val="1"/>
        </dgm:presLayoutVars>
      </dgm:prSet>
      <dgm:spPr/>
    </dgm:pt>
    <dgm:pt modelId="{2CF4EBFF-569D-43FB-9D49-36EA0284029A}" type="pres">
      <dgm:prSet presAssocID="{4835D9EB-F618-4156-9D15-A6CDDCF14D43}" presName="nodeRect" presStyleLbl="alignNode1" presStyleIdx="0" presStyleCnt="4">
        <dgm:presLayoutVars>
          <dgm:bulletEnabled val="1"/>
        </dgm:presLayoutVars>
      </dgm:prSet>
      <dgm:spPr/>
    </dgm:pt>
    <dgm:pt modelId="{2D55CEFD-B286-4780-BED6-5A322E8A838E}" type="pres">
      <dgm:prSet presAssocID="{2CDA9BA5-A5B5-453B-B39C-B690295E35C5}" presName="sibTrans" presStyleCnt="0"/>
      <dgm:spPr/>
    </dgm:pt>
    <dgm:pt modelId="{DF9B9B86-63E8-4A17-9E80-41947263DB4C}" type="pres">
      <dgm:prSet presAssocID="{379CF779-51F6-4E05-A9E1-762F425509FB}" presName="compositeNode" presStyleCnt="0">
        <dgm:presLayoutVars>
          <dgm:bulletEnabled val="1"/>
        </dgm:presLayoutVars>
      </dgm:prSet>
      <dgm:spPr/>
    </dgm:pt>
    <dgm:pt modelId="{854940BD-CF91-4DEC-91E9-0AADD8245F3E}" type="pres">
      <dgm:prSet presAssocID="{379CF779-51F6-4E05-A9E1-762F425509FB}" presName="bgRect" presStyleLbl="alignNode1" presStyleIdx="1" presStyleCnt="4"/>
      <dgm:spPr/>
    </dgm:pt>
    <dgm:pt modelId="{0DA0AB85-DAB1-49F0-8AC4-47096F28DDE2}" type="pres">
      <dgm:prSet presAssocID="{45641327-F19B-4CEB-A39A-E207B70FC055}" presName="sibTransNodeRect" presStyleLbl="alignNode1" presStyleIdx="1" presStyleCnt="4">
        <dgm:presLayoutVars>
          <dgm:chMax val="0"/>
          <dgm:bulletEnabled val="1"/>
        </dgm:presLayoutVars>
      </dgm:prSet>
      <dgm:spPr/>
    </dgm:pt>
    <dgm:pt modelId="{CDD81CD9-65C9-4CD6-83B6-77868B34F325}" type="pres">
      <dgm:prSet presAssocID="{379CF779-51F6-4E05-A9E1-762F425509FB}" presName="nodeRect" presStyleLbl="alignNode1" presStyleIdx="1" presStyleCnt="4">
        <dgm:presLayoutVars>
          <dgm:bulletEnabled val="1"/>
        </dgm:presLayoutVars>
      </dgm:prSet>
      <dgm:spPr/>
    </dgm:pt>
    <dgm:pt modelId="{5DB31621-31F9-420B-9BA1-D0415629DBE2}" type="pres">
      <dgm:prSet presAssocID="{45641327-F19B-4CEB-A39A-E207B70FC055}" presName="sibTrans" presStyleCnt="0"/>
      <dgm:spPr/>
    </dgm:pt>
    <dgm:pt modelId="{B7128946-5365-49BB-B0EC-CE60DCDAB732}" type="pres">
      <dgm:prSet presAssocID="{E61B05BD-8178-4846-97B9-6CADBD07F4D8}" presName="compositeNode" presStyleCnt="0">
        <dgm:presLayoutVars>
          <dgm:bulletEnabled val="1"/>
        </dgm:presLayoutVars>
      </dgm:prSet>
      <dgm:spPr/>
    </dgm:pt>
    <dgm:pt modelId="{251320AF-A404-428C-9E88-05060D7AF763}" type="pres">
      <dgm:prSet presAssocID="{E61B05BD-8178-4846-97B9-6CADBD07F4D8}" presName="bgRect" presStyleLbl="alignNode1" presStyleIdx="2" presStyleCnt="4"/>
      <dgm:spPr/>
    </dgm:pt>
    <dgm:pt modelId="{0B4BCF69-7244-4D27-A7E5-438618C74FFF}" type="pres">
      <dgm:prSet presAssocID="{B6D4367A-A6DC-4398-B719-FBE9B9E7CABB}" presName="sibTransNodeRect" presStyleLbl="alignNode1" presStyleIdx="2" presStyleCnt="4">
        <dgm:presLayoutVars>
          <dgm:chMax val="0"/>
          <dgm:bulletEnabled val="1"/>
        </dgm:presLayoutVars>
      </dgm:prSet>
      <dgm:spPr/>
    </dgm:pt>
    <dgm:pt modelId="{584BDB68-BB06-45D5-913C-B96A5AF45445}" type="pres">
      <dgm:prSet presAssocID="{E61B05BD-8178-4846-97B9-6CADBD07F4D8}" presName="nodeRect" presStyleLbl="alignNode1" presStyleIdx="2" presStyleCnt="4">
        <dgm:presLayoutVars>
          <dgm:bulletEnabled val="1"/>
        </dgm:presLayoutVars>
      </dgm:prSet>
      <dgm:spPr/>
    </dgm:pt>
    <dgm:pt modelId="{110A182A-3216-4DF8-B92A-21D566AB5A71}" type="pres">
      <dgm:prSet presAssocID="{B6D4367A-A6DC-4398-B719-FBE9B9E7CABB}" presName="sibTrans" presStyleCnt="0"/>
      <dgm:spPr/>
    </dgm:pt>
    <dgm:pt modelId="{15F3D7CF-EB3B-46B3-A11F-540F527F42F8}" type="pres">
      <dgm:prSet presAssocID="{7666B208-69C2-486A-A290-BCA350E09E3D}" presName="compositeNode" presStyleCnt="0">
        <dgm:presLayoutVars>
          <dgm:bulletEnabled val="1"/>
        </dgm:presLayoutVars>
      </dgm:prSet>
      <dgm:spPr/>
    </dgm:pt>
    <dgm:pt modelId="{1DA1D91A-4E73-4FF3-9998-4898316C8A65}" type="pres">
      <dgm:prSet presAssocID="{7666B208-69C2-486A-A290-BCA350E09E3D}" presName="bgRect" presStyleLbl="alignNode1" presStyleIdx="3" presStyleCnt="4"/>
      <dgm:spPr/>
    </dgm:pt>
    <dgm:pt modelId="{E4CEE20D-E9EA-4931-AD1B-4C956C99204A}" type="pres">
      <dgm:prSet presAssocID="{E96A7373-1CF2-47D3-959A-3721A497F1EF}" presName="sibTransNodeRect" presStyleLbl="alignNode1" presStyleIdx="3" presStyleCnt="4">
        <dgm:presLayoutVars>
          <dgm:chMax val="0"/>
          <dgm:bulletEnabled val="1"/>
        </dgm:presLayoutVars>
      </dgm:prSet>
      <dgm:spPr/>
    </dgm:pt>
    <dgm:pt modelId="{4105427A-ED4F-4731-8018-FE39EFA72689}" type="pres">
      <dgm:prSet presAssocID="{7666B208-69C2-486A-A290-BCA350E09E3D}" presName="nodeRect" presStyleLbl="alignNode1" presStyleIdx="3" presStyleCnt="4">
        <dgm:presLayoutVars>
          <dgm:bulletEnabled val="1"/>
        </dgm:presLayoutVars>
      </dgm:prSet>
      <dgm:spPr/>
    </dgm:pt>
  </dgm:ptLst>
  <dgm:cxnLst>
    <dgm:cxn modelId="{03BA8707-DD14-4EC7-827E-8043139DAA45}" type="presOf" srcId="{E61B05BD-8178-4846-97B9-6CADBD07F4D8}" destId="{584BDB68-BB06-45D5-913C-B96A5AF45445}" srcOrd="1" destOrd="0" presId="urn:microsoft.com/office/officeart/2016/7/layout/LinearBlockProcessNumbered"/>
    <dgm:cxn modelId="{535DBE1A-9E2B-4FDF-A93A-71B9AA71E0FC}" type="presOf" srcId="{4835D9EB-F618-4156-9D15-A6CDDCF14D43}" destId="{2CF4EBFF-569D-43FB-9D49-36EA0284029A}" srcOrd="1" destOrd="0" presId="urn:microsoft.com/office/officeart/2016/7/layout/LinearBlockProcessNumbered"/>
    <dgm:cxn modelId="{5520872A-8C52-4441-8E5F-B5A60ED702E5}" type="presOf" srcId="{7666B208-69C2-486A-A290-BCA350E09E3D}" destId="{4105427A-ED4F-4731-8018-FE39EFA72689}" srcOrd="1" destOrd="0" presId="urn:microsoft.com/office/officeart/2016/7/layout/LinearBlockProcessNumbered"/>
    <dgm:cxn modelId="{83574A74-6AA5-4A89-B74B-4F46DEC2FE12}" srcId="{EFA86B02-0672-446E-BDAB-1F6B8948E1F1}" destId="{4835D9EB-F618-4156-9D15-A6CDDCF14D43}" srcOrd="0" destOrd="0" parTransId="{FA38BD73-BCD7-4114-AB55-6A5A4E1A9282}" sibTransId="{2CDA9BA5-A5B5-453B-B39C-B690295E35C5}"/>
    <dgm:cxn modelId="{EED88077-4FDF-4C75-B6E6-61E3EF422533}" type="presOf" srcId="{45641327-F19B-4CEB-A39A-E207B70FC055}" destId="{0DA0AB85-DAB1-49F0-8AC4-47096F28DDE2}" srcOrd="0" destOrd="0" presId="urn:microsoft.com/office/officeart/2016/7/layout/LinearBlockProcessNumbered"/>
    <dgm:cxn modelId="{87E7DC58-EAEE-4783-BB61-D5F0A6E58ADD}" type="presOf" srcId="{2CDA9BA5-A5B5-453B-B39C-B690295E35C5}" destId="{5DBA6420-DC6D-4820-888B-A9805D3A5596}" srcOrd="0" destOrd="0" presId="urn:microsoft.com/office/officeart/2016/7/layout/LinearBlockProcessNumbered"/>
    <dgm:cxn modelId="{A9AB9F8B-CA28-421A-8098-B08ECFCCC903}" type="presOf" srcId="{E61B05BD-8178-4846-97B9-6CADBD07F4D8}" destId="{251320AF-A404-428C-9E88-05060D7AF763}" srcOrd="0" destOrd="0" presId="urn:microsoft.com/office/officeart/2016/7/layout/LinearBlockProcessNumbered"/>
    <dgm:cxn modelId="{C134499F-DB39-4128-A44C-A5439874ADD2}" type="presOf" srcId="{E96A7373-1CF2-47D3-959A-3721A497F1EF}" destId="{E4CEE20D-E9EA-4931-AD1B-4C956C99204A}" srcOrd="0" destOrd="0" presId="urn:microsoft.com/office/officeart/2016/7/layout/LinearBlockProcessNumbered"/>
    <dgm:cxn modelId="{329F29A4-0056-4AC4-BA6F-0E5352EFA1D7}" type="presOf" srcId="{B6D4367A-A6DC-4398-B719-FBE9B9E7CABB}" destId="{0B4BCF69-7244-4D27-A7E5-438618C74FFF}" srcOrd="0" destOrd="0" presId="urn:microsoft.com/office/officeart/2016/7/layout/LinearBlockProcessNumbered"/>
    <dgm:cxn modelId="{14D01EAA-6B38-4302-93FD-E2BDE2C2F4B5}" srcId="{EFA86B02-0672-446E-BDAB-1F6B8948E1F1}" destId="{379CF779-51F6-4E05-A9E1-762F425509FB}" srcOrd="1" destOrd="0" parTransId="{49584B7D-6A46-454E-A949-608E1568714D}" sibTransId="{45641327-F19B-4CEB-A39A-E207B70FC055}"/>
    <dgm:cxn modelId="{720841AB-A58E-48E1-96F6-46F3E04B51EF}" type="presOf" srcId="{379CF779-51F6-4E05-A9E1-762F425509FB}" destId="{CDD81CD9-65C9-4CD6-83B6-77868B34F325}" srcOrd="1" destOrd="0" presId="urn:microsoft.com/office/officeart/2016/7/layout/LinearBlockProcessNumbered"/>
    <dgm:cxn modelId="{80D94EB3-9ED5-4E72-B59C-DDE4627216AA}" type="presOf" srcId="{379CF779-51F6-4E05-A9E1-762F425509FB}" destId="{854940BD-CF91-4DEC-91E9-0AADD8245F3E}" srcOrd="0" destOrd="0" presId="urn:microsoft.com/office/officeart/2016/7/layout/LinearBlockProcessNumbered"/>
    <dgm:cxn modelId="{E3BD5FB4-FDB7-4ADA-BD5B-2E190A7DC61E}" srcId="{EFA86B02-0672-446E-BDAB-1F6B8948E1F1}" destId="{E61B05BD-8178-4846-97B9-6CADBD07F4D8}" srcOrd="2" destOrd="0" parTransId="{E39BD920-0137-4FAA-BF4D-C5239C76FCA6}" sibTransId="{B6D4367A-A6DC-4398-B719-FBE9B9E7CABB}"/>
    <dgm:cxn modelId="{0EAA7BC3-6C91-4EC8-8E0E-40C8CF1DDE0B}" type="presOf" srcId="{7666B208-69C2-486A-A290-BCA350E09E3D}" destId="{1DA1D91A-4E73-4FF3-9998-4898316C8A65}" srcOrd="0" destOrd="0" presId="urn:microsoft.com/office/officeart/2016/7/layout/LinearBlockProcessNumbered"/>
    <dgm:cxn modelId="{34C06FD4-6B92-4492-8D69-C7F3845F8FF4}" srcId="{EFA86B02-0672-446E-BDAB-1F6B8948E1F1}" destId="{7666B208-69C2-486A-A290-BCA350E09E3D}" srcOrd="3" destOrd="0" parTransId="{6C056056-93AB-455C-8D8D-55C8F1C2568A}" sibTransId="{E96A7373-1CF2-47D3-959A-3721A497F1EF}"/>
    <dgm:cxn modelId="{A2183EE4-50D0-4434-B6C1-DC74C680BDF5}" type="presOf" srcId="{4835D9EB-F618-4156-9D15-A6CDDCF14D43}" destId="{9304CC45-04FD-4953-8BDA-4533F8B58CB3}" srcOrd="0" destOrd="0" presId="urn:microsoft.com/office/officeart/2016/7/layout/LinearBlockProcessNumbered"/>
    <dgm:cxn modelId="{A912F2FA-11A0-47B7-81F2-63EBCDB967A1}" type="presOf" srcId="{EFA86B02-0672-446E-BDAB-1F6B8948E1F1}" destId="{0706E7EB-EFED-41C8-A1E5-9E8A380A9511}" srcOrd="0" destOrd="0" presId="urn:microsoft.com/office/officeart/2016/7/layout/LinearBlockProcessNumbered"/>
    <dgm:cxn modelId="{1E148D09-F55B-4D5E-86E7-5D434A3637C0}" type="presParOf" srcId="{0706E7EB-EFED-41C8-A1E5-9E8A380A9511}" destId="{A477716D-780C-4A17-9784-E26A44A0B2D7}" srcOrd="0" destOrd="0" presId="urn:microsoft.com/office/officeart/2016/7/layout/LinearBlockProcessNumbered"/>
    <dgm:cxn modelId="{E9AE48DA-A204-48E8-A4E7-AB807861662A}" type="presParOf" srcId="{A477716D-780C-4A17-9784-E26A44A0B2D7}" destId="{9304CC45-04FD-4953-8BDA-4533F8B58CB3}" srcOrd="0" destOrd="0" presId="urn:microsoft.com/office/officeart/2016/7/layout/LinearBlockProcessNumbered"/>
    <dgm:cxn modelId="{FC28A129-B44F-47AB-9AFC-4D9D022A0E65}" type="presParOf" srcId="{A477716D-780C-4A17-9784-E26A44A0B2D7}" destId="{5DBA6420-DC6D-4820-888B-A9805D3A5596}" srcOrd="1" destOrd="0" presId="urn:microsoft.com/office/officeart/2016/7/layout/LinearBlockProcessNumbered"/>
    <dgm:cxn modelId="{9EFDF4C9-01EC-4C32-9922-B4F98F25C7B0}" type="presParOf" srcId="{A477716D-780C-4A17-9784-E26A44A0B2D7}" destId="{2CF4EBFF-569D-43FB-9D49-36EA0284029A}" srcOrd="2" destOrd="0" presId="urn:microsoft.com/office/officeart/2016/7/layout/LinearBlockProcessNumbered"/>
    <dgm:cxn modelId="{4CC77771-073C-40EB-A240-1EE49849BF94}" type="presParOf" srcId="{0706E7EB-EFED-41C8-A1E5-9E8A380A9511}" destId="{2D55CEFD-B286-4780-BED6-5A322E8A838E}" srcOrd="1" destOrd="0" presId="urn:microsoft.com/office/officeart/2016/7/layout/LinearBlockProcessNumbered"/>
    <dgm:cxn modelId="{80794960-FD3D-47AC-A98E-32AC205E9DF8}" type="presParOf" srcId="{0706E7EB-EFED-41C8-A1E5-9E8A380A9511}" destId="{DF9B9B86-63E8-4A17-9E80-41947263DB4C}" srcOrd="2" destOrd="0" presId="urn:microsoft.com/office/officeart/2016/7/layout/LinearBlockProcessNumbered"/>
    <dgm:cxn modelId="{C8FAE31C-3599-4FA7-B36A-2421F4DD0A2C}" type="presParOf" srcId="{DF9B9B86-63E8-4A17-9E80-41947263DB4C}" destId="{854940BD-CF91-4DEC-91E9-0AADD8245F3E}" srcOrd="0" destOrd="0" presId="urn:microsoft.com/office/officeart/2016/7/layout/LinearBlockProcessNumbered"/>
    <dgm:cxn modelId="{357A50B8-F609-43EA-8284-3438990366FC}" type="presParOf" srcId="{DF9B9B86-63E8-4A17-9E80-41947263DB4C}" destId="{0DA0AB85-DAB1-49F0-8AC4-47096F28DDE2}" srcOrd="1" destOrd="0" presId="urn:microsoft.com/office/officeart/2016/7/layout/LinearBlockProcessNumbered"/>
    <dgm:cxn modelId="{DA8EA1BD-70A2-4A90-8570-C896A33B9A40}" type="presParOf" srcId="{DF9B9B86-63E8-4A17-9E80-41947263DB4C}" destId="{CDD81CD9-65C9-4CD6-83B6-77868B34F325}" srcOrd="2" destOrd="0" presId="urn:microsoft.com/office/officeart/2016/7/layout/LinearBlockProcessNumbered"/>
    <dgm:cxn modelId="{88EDDAA5-8C5B-4117-BA67-3B8BFAA58576}" type="presParOf" srcId="{0706E7EB-EFED-41C8-A1E5-9E8A380A9511}" destId="{5DB31621-31F9-420B-9BA1-D0415629DBE2}" srcOrd="3" destOrd="0" presId="urn:microsoft.com/office/officeart/2016/7/layout/LinearBlockProcessNumbered"/>
    <dgm:cxn modelId="{21421551-2DEA-42BB-8261-5FD83567AB55}" type="presParOf" srcId="{0706E7EB-EFED-41C8-A1E5-9E8A380A9511}" destId="{B7128946-5365-49BB-B0EC-CE60DCDAB732}" srcOrd="4" destOrd="0" presId="urn:microsoft.com/office/officeart/2016/7/layout/LinearBlockProcessNumbered"/>
    <dgm:cxn modelId="{69C02B86-BD3F-4C59-8A19-5990DE29D9FD}" type="presParOf" srcId="{B7128946-5365-49BB-B0EC-CE60DCDAB732}" destId="{251320AF-A404-428C-9E88-05060D7AF763}" srcOrd="0" destOrd="0" presId="urn:microsoft.com/office/officeart/2016/7/layout/LinearBlockProcessNumbered"/>
    <dgm:cxn modelId="{0F8619AD-78F9-47AB-AB23-52C86655D529}" type="presParOf" srcId="{B7128946-5365-49BB-B0EC-CE60DCDAB732}" destId="{0B4BCF69-7244-4D27-A7E5-438618C74FFF}" srcOrd="1" destOrd="0" presId="urn:microsoft.com/office/officeart/2016/7/layout/LinearBlockProcessNumbered"/>
    <dgm:cxn modelId="{66FD87ED-8B48-4C12-AD22-1AB164C19869}" type="presParOf" srcId="{B7128946-5365-49BB-B0EC-CE60DCDAB732}" destId="{584BDB68-BB06-45D5-913C-B96A5AF45445}" srcOrd="2" destOrd="0" presId="urn:microsoft.com/office/officeart/2016/7/layout/LinearBlockProcessNumbered"/>
    <dgm:cxn modelId="{9B88E259-3996-40C2-8DC0-60C23FDA26BC}" type="presParOf" srcId="{0706E7EB-EFED-41C8-A1E5-9E8A380A9511}" destId="{110A182A-3216-4DF8-B92A-21D566AB5A71}" srcOrd="5" destOrd="0" presId="urn:microsoft.com/office/officeart/2016/7/layout/LinearBlockProcessNumbered"/>
    <dgm:cxn modelId="{7783DD01-E388-4590-9FEE-8DEC9C3CC820}" type="presParOf" srcId="{0706E7EB-EFED-41C8-A1E5-9E8A380A9511}" destId="{15F3D7CF-EB3B-46B3-A11F-540F527F42F8}" srcOrd="6" destOrd="0" presId="urn:microsoft.com/office/officeart/2016/7/layout/LinearBlockProcessNumbered"/>
    <dgm:cxn modelId="{78B36284-2448-4AD1-9989-563C0705554A}" type="presParOf" srcId="{15F3D7CF-EB3B-46B3-A11F-540F527F42F8}" destId="{1DA1D91A-4E73-4FF3-9998-4898316C8A65}" srcOrd="0" destOrd="0" presId="urn:microsoft.com/office/officeart/2016/7/layout/LinearBlockProcessNumbered"/>
    <dgm:cxn modelId="{C6A07DC1-F65B-4E84-95EE-F934DC045210}" type="presParOf" srcId="{15F3D7CF-EB3B-46B3-A11F-540F527F42F8}" destId="{E4CEE20D-E9EA-4931-AD1B-4C956C99204A}" srcOrd="1" destOrd="0" presId="urn:microsoft.com/office/officeart/2016/7/layout/LinearBlockProcessNumbered"/>
    <dgm:cxn modelId="{133419E4-148D-4C2F-A569-7DEFE037BA25}" type="presParOf" srcId="{15F3D7CF-EB3B-46B3-A11F-540F527F42F8}" destId="{4105427A-ED4F-4731-8018-FE39EFA7268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42502E-D803-457F-B176-61EB765E25B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3AE9369-EB21-42C4-9C86-C114E72600DB}">
      <dgm:prSet/>
      <dgm:spPr/>
      <dgm:t>
        <a:bodyPr/>
        <a:lstStyle/>
        <a:p>
          <a:r>
            <a:rPr lang="en-US"/>
            <a:t>Increased development of schizophrenia or other psychoses, with the highest risk among the most frequent users</a:t>
          </a:r>
        </a:p>
      </dgm:t>
    </dgm:pt>
    <dgm:pt modelId="{982FCB03-E172-4855-ACA5-26B8F8A22E2B}" type="parTrans" cxnId="{F6AE8F76-058B-4C7F-9768-700208AA5EF5}">
      <dgm:prSet/>
      <dgm:spPr/>
      <dgm:t>
        <a:bodyPr/>
        <a:lstStyle/>
        <a:p>
          <a:endParaRPr lang="en-US"/>
        </a:p>
      </dgm:t>
    </dgm:pt>
    <dgm:pt modelId="{E4C77A86-D986-4749-A391-D1AB12C0F03B}" type="sibTrans" cxnId="{F6AE8F76-058B-4C7F-9768-700208AA5EF5}">
      <dgm:prSet/>
      <dgm:spPr/>
      <dgm:t>
        <a:bodyPr/>
        <a:lstStyle/>
        <a:p>
          <a:endParaRPr lang="en-US"/>
        </a:p>
      </dgm:t>
    </dgm:pt>
    <dgm:pt modelId="{CF492F05-DA6C-45B0-A3DE-60C1F9446BA1}">
      <dgm:prSet/>
      <dgm:spPr/>
      <dgm:t>
        <a:bodyPr/>
        <a:lstStyle/>
        <a:p>
          <a:r>
            <a:rPr lang="en-US"/>
            <a:t>Increased symptoms of mania and hypomania in individuals diagnosed with bipolar disorder.</a:t>
          </a:r>
        </a:p>
      </dgm:t>
    </dgm:pt>
    <dgm:pt modelId="{C3E92087-B2A6-4F73-B7DF-AB8A0AF3ED4E}" type="parTrans" cxnId="{DEF2D90E-820C-4A8F-88D5-DFBBDA2FD9AC}">
      <dgm:prSet/>
      <dgm:spPr/>
      <dgm:t>
        <a:bodyPr/>
        <a:lstStyle/>
        <a:p>
          <a:endParaRPr lang="en-US"/>
        </a:p>
      </dgm:t>
    </dgm:pt>
    <dgm:pt modelId="{F7AFEE11-AA36-4ED0-B704-7A775D425CAF}" type="sibTrans" cxnId="{DEF2D90E-820C-4A8F-88D5-DFBBDA2FD9AC}">
      <dgm:prSet/>
      <dgm:spPr/>
      <dgm:t>
        <a:bodyPr/>
        <a:lstStyle/>
        <a:p>
          <a:endParaRPr lang="en-US"/>
        </a:p>
      </dgm:t>
    </dgm:pt>
    <dgm:pt modelId="{30113CD5-BA7F-4AA5-AAD3-FC601CCBC88F}">
      <dgm:prSet/>
      <dgm:spPr/>
      <dgm:t>
        <a:bodyPr/>
        <a:lstStyle/>
        <a:p>
          <a:r>
            <a:rPr lang="en-US"/>
            <a:t>Small increased risk for the development of depressive disorders.</a:t>
          </a:r>
        </a:p>
      </dgm:t>
    </dgm:pt>
    <dgm:pt modelId="{AA4B446D-4F4D-4D32-98B5-FDE346605194}" type="parTrans" cxnId="{9F1CED58-5421-4068-808E-DBE231C1994A}">
      <dgm:prSet/>
      <dgm:spPr/>
      <dgm:t>
        <a:bodyPr/>
        <a:lstStyle/>
        <a:p>
          <a:endParaRPr lang="en-US"/>
        </a:p>
      </dgm:t>
    </dgm:pt>
    <dgm:pt modelId="{03CCA01E-B766-41E3-8212-96210325B6DF}" type="sibTrans" cxnId="{9F1CED58-5421-4068-808E-DBE231C1994A}">
      <dgm:prSet/>
      <dgm:spPr/>
      <dgm:t>
        <a:bodyPr/>
        <a:lstStyle/>
        <a:p>
          <a:endParaRPr lang="en-US"/>
        </a:p>
      </dgm:t>
    </dgm:pt>
    <dgm:pt modelId="{73B0CD6A-1960-4EC3-B677-14E3381048D6}">
      <dgm:prSet/>
      <dgm:spPr/>
      <dgm:t>
        <a:bodyPr/>
        <a:lstStyle/>
        <a:p>
          <a:r>
            <a:rPr lang="en-US"/>
            <a:t>Increased incidence of suicidal ideation and suicide attempts with a higher incidence among heavier users.</a:t>
          </a:r>
        </a:p>
      </dgm:t>
    </dgm:pt>
    <dgm:pt modelId="{448638BD-F74F-4E47-B5D6-39A46C9410C0}" type="parTrans" cxnId="{D77DC177-24D1-44B9-B816-2A714908CE84}">
      <dgm:prSet/>
      <dgm:spPr/>
      <dgm:t>
        <a:bodyPr/>
        <a:lstStyle/>
        <a:p>
          <a:endParaRPr lang="en-US"/>
        </a:p>
      </dgm:t>
    </dgm:pt>
    <dgm:pt modelId="{6BA1F8FB-9DA8-4054-9F04-B9045104411A}" type="sibTrans" cxnId="{D77DC177-24D1-44B9-B816-2A714908CE84}">
      <dgm:prSet/>
      <dgm:spPr/>
      <dgm:t>
        <a:bodyPr/>
        <a:lstStyle/>
        <a:p>
          <a:endParaRPr lang="en-US"/>
        </a:p>
      </dgm:t>
    </dgm:pt>
    <dgm:pt modelId="{668F0E6A-2190-45DD-89C1-3EF382093993}">
      <dgm:prSet/>
      <dgm:spPr/>
      <dgm:t>
        <a:bodyPr/>
        <a:lstStyle/>
        <a:p>
          <a:r>
            <a:rPr lang="en-US"/>
            <a:t>Increased incidence of suicide completion.</a:t>
          </a:r>
        </a:p>
      </dgm:t>
    </dgm:pt>
    <dgm:pt modelId="{61B1D0ED-6F4D-4162-A5C5-3254EB18FFB1}" type="parTrans" cxnId="{BDC21CC9-2BF9-4072-B975-1C561411B61A}">
      <dgm:prSet/>
      <dgm:spPr/>
      <dgm:t>
        <a:bodyPr/>
        <a:lstStyle/>
        <a:p>
          <a:endParaRPr lang="en-US"/>
        </a:p>
      </dgm:t>
    </dgm:pt>
    <dgm:pt modelId="{00F265C8-3CD9-4919-87DE-23C854CAD4F0}" type="sibTrans" cxnId="{BDC21CC9-2BF9-4072-B975-1C561411B61A}">
      <dgm:prSet/>
      <dgm:spPr/>
      <dgm:t>
        <a:bodyPr/>
        <a:lstStyle/>
        <a:p>
          <a:endParaRPr lang="en-US"/>
        </a:p>
      </dgm:t>
    </dgm:pt>
    <dgm:pt modelId="{5B5AD39F-E805-4573-95CB-8C8412F7BE9A}">
      <dgm:prSet/>
      <dgm:spPr/>
      <dgm:t>
        <a:bodyPr/>
        <a:lstStyle/>
        <a:p>
          <a:r>
            <a:rPr lang="en-US"/>
            <a:t>Increased incidence of social anxiety disorder with regular cannabis use.</a:t>
          </a:r>
        </a:p>
      </dgm:t>
    </dgm:pt>
    <dgm:pt modelId="{66583ED5-EF3D-47E2-85C9-5A7EE10B0C3F}" type="parTrans" cxnId="{46C90BD2-7745-49B1-A610-32CBC4B0BF62}">
      <dgm:prSet/>
      <dgm:spPr/>
      <dgm:t>
        <a:bodyPr/>
        <a:lstStyle/>
        <a:p>
          <a:endParaRPr lang="en-US"/>
        </a:p>
      </dgm:t>
    </dgm:pt>
    <dgm:pt modelId="{B154C68D-C3FF-4ECF-9CF6-347746CA551B}" type="sibTrans" cxnId="{46C90BD2-7745-49B1-A610-32CBC4B0BF62}">
      <dgm:prSet/>
      <dgm:spPr/>
      <dgm:t>
        <a:bodyPr/>
        <a:lstStyle/>
        <a:p>
          <a:endParaRPr lang="en-US"/>
        </a:p>
      </dgm:t>
    </dgm:pt>
    <dgm:pt modelId="{ED7FBA22-14A1-497E-9FA7-FD3647490059}" type="pres">
      <dgm:prSet presAssocID="{3A42502E-D803-457F-B176-61EB765E25BF}" presName="vert0" presStyleCnt="0">
        <dgm:presLayoutVars>
          <dgm:dir/>
          <dgm:animOne val="branch"/>
          <dgm:animLvl val="lvl"/>
        </dgm:presLayoutVars>
      </dgm:prSet>
      <dgm:spPr/>
    </dgm:pt>
    <dgm:pt modelId="{D15758F4-A169-42F5-8F57-6CD8E577A347}" type="pres">
      <dgm:prSet presAssocID="{53AE9369-EB21-42C4-9C86-C114E72600DB}" presName="thickLine" presStyleLbl="alignNode1" presStyleIdx="0" presStyleCnt="6"/>
      <dgm:spPr/>
    </dgm:pt>
    <dgm:pt modelId="{17C333BE-B006-4E25-87DE-D182C19B76FF}" type="pres">
      <dgm:prSet presAssocID="{53AE9369-EB21-42C4-9C86-C114E72600DB}" presName="horz1" presStyleCnt="0"/>
      <dgm:spPr/>
    </dgm:pt>
    <dgm:pt modelId="{9E0437A1-FF77-419C-9DCA-752596322FBF}" type="pres">
      <dgm:prSet presAssocID="{53AE9369-EB21-42C4-9C86-C114E72600DB}" presName="tx1" presStyleLbl="revTx" presStyleIdx="0" presStyleCnt="6"/>
      <dgm:spPr/>
    </dgm:pt>
    <dgm:pt modelId="{668201B9-0A0B-4577-9A7D-BB4B6B7CEE6A}" type="pres">
      <dgm:prSet presAssocID="{53AE9369-EB21-42C4-9C86-C114E72600DB}" presName="vert1" presStyleCnt="0"/>
      <dgm:spPr/>
    </dgm:pt>
    <dgm:pt modelId="{F383DDB3-8BE3-42B2-A702-882471D52527}" type="pres">
      <dgm:prSet presAssocID="{CF492F05-DA6C-45B0-A3DE-60C1F9446BA1}" presName="thickLine" presStyleLbl="alignNode1" presStyleIdx="1" presStyleCnt="6"/>
      <dgm:spPr/>
    </dgm:pt>
    <dgm:pt modelId="{21F9B439-D395-4BDF-B8E8-A9FAABE055DD}" type="pres">
      <dgm:prSet presAssocID="{CF492F05-DA6C-45B0-A3DE-60C1F9446BA1}" presName="horz1" presStyleCnt="0"/>
      <dgm:spPr/>
    </dgm:pt>
    <dgm:pt modelId="{8B08FA48-3C4F-4EFA-B1D6-CCD7E27DE777}" type="pres">
      <dgm:prSet presAssocID="{CF492F05-DA6C-45B0-A3DE-60C1F9446BA1}" presName="tx1" presStyleLbl="revTx" presStyleIdx="1" presStyleCnt="6"/>
      <dgm:spPr/>
    </dgm:pt>
    <dgm:pt modelId="{737BE89F-3F58-495C-B1A6-92890B364371}" type="pres">
      <dgm:prSet presAssocID="{CF492F05-DA6C-45B0-A3DE-60C1F9446BA1}" presName="vert1" presStyleCnt="0"/>
      <dgm:spPr/>
    </dgm:pt>
    <dgm:pt modelId="{2FD586AE-0C4E-4738-8BC6-6F597677660C}" type="pres">
      <dgm:prSet presAssocID="{30113CD5-BA7F-4AA5-AAD3-FC601CCBC88F}" presName="thickLine" presStyleLbl="alignNode1" presStyleIdx="2" presStyleCnt="6"/>
      <dgm:spPr/>
    </dgm:pt>
    <dgm:pt modelId="{7BAD1831-E703-4F32-8963-2C80D8154413}" type="pres">
      <dgm:prSet presAssocID="{30113CD5-BA7F-4AA5-AAD3-FC601CCBC88F}" presName="horz1" presStyleCnt="0"/>
      <dgm:spPr/>
    </dgm:pt>
    <dgm:pt modelId="{A24ED368-EF0B-4F5A-8D63-EC98514EAC99}" type="pres">
      <dgm:prSet presAssocID="{30113CD5-BA7F-4AA5-AAD3-FC601CCBC88F}" presName="tx1" presStyleLbl="revTx" presStyleIdx="2" presStyleCnt="6"/>
      <dgm:spPr/>
    </dgm:pt>
    <dgm:pt modelId="{AC601074-4690-4951-963F-4D2B6CD1AB20}" type="pres">
      <dgm:prSet presAssocID="{30113CD5-BA7F-4AA5-AAD3-FC601CCBC88F}" presName="vert1" presStyleCnt="0"/>
      <dgm:spPr/>
    </dgm:pt>
    <dgm:pt modelId="{53230517-12E0-4D73-A674-B5A195FF56B7}" type="pres">
      <dgm:prSet presAssocID="{73B0CD6A-1960-4EC3-B677-14E3381048D6}" presName="thickLine" presStyleLbl="alignNode1" presStyleIdx="3" presStyleCnt="6"/>
      <dgm:spPr/>
    </dgm:pt>
    <dgm:pt modelId="{CCE8610F-9CF7-4956-BED5-40B3110B4A47}" type="pres">
      <dgm:prSet presAssocID="{73B0CD6A-1960-4EC3-B677-14E3381048D6}" presName="horz1" presStyleCnt="0"/>
      <dgm:spPr/>
    </dgm:pt>
    <dgm:pt modelId="{EF9718D4-292F-460F-ABB6-FBACD9F1C675}" type="pres">
      <dgm:prSet presAssocID="{73B0CD6A-1960-4EC3-B677-14E3381048D6}" presName="tx1" presStyleLbl="revTx" presStyleIdx="3" presStyleCnt="6"/>
      <dgm:spPr/>
    </dgm:pt>
    <dgm:pt modelId="{6206C350-6059-4F23-B787-573F9D82E078}" type="pres">
      <dgm:prSet presAssocID="{73B0CD6A-1960-4EC3-B677-14E3381048D6}" presName="vert1" presStyleCnt="0"/>
      <dgm:spPr/>
    </dgm:pt>
    <dgm:pt modelId="{A4EA1F33-F5DC-44E3-A1AC-142B641EAC7E}" type="pres">
      <dgm:prSet presAssocID="{668F0E6A-2190-45DD-89C1-3EF382093993}" presName="thickLine" presStyleLbl="alignNode1" presStyleIdx="4" presStyleCnt="6"/>
      <dgm:spPr/>
    </dgm:pt>
    <dgm:pt modelId="{54359579-E2D0-45AE-AABD-D5ABCFD296B0}" type="pres">
      <dgm:prSet presAssocID="{668F0E6A-2190-45DD-89C1-3EF382093993}" presName="horz1" presStyleCnt="0"/>
      <dgm:spPr/>
    </dgm:pt>
    <dgm:pt modelId="{C240AEA6-2A7B-479C-9163-56ED1FA5DD72}" type="pres">
      <dgm:prSet presAssocID="{668F0E6A-2190-45DD-89C1-3EF382093993}" presName="tx1" presStyleLbl="revTx" presStyleIdx="4" presStyleCnt="6"/>
      <dgm:spPr/>
    </dgm:pt>
    <dgm:pt modelId="{CB2911DD-618B-4D0F-83D0-EEE64A870A3D}" type="pres">
      <dgm:prSet presAssocID="{668F0E6A-2190-45DD-89C1-3EF382093993}" presName="vert1" presStyleCnt="0"/>
      <dgm:spPr/>
    </dgm:pt>
    <dgm:pt modelId="{11A8E487-6C21-43C0-9F6A-5EEC2CA08CDC}" type="pres">
      <dgm:prSet presAssocID="{5B5AD39F-E805-4573-95CB-8C8412F7BE9A}" presName="thickLine" presStyleLbl="alignNode1" presStyleIdx="5" presStyleCnt="6"/>
      <dgm:spPr/>
    </dgm:pt>
    <dgm:pt modelId="{AE91BDAC-AB1B-4E57-AB51-71C42895043B}" type="pres">
      <dgm:prSet presAssocID="{5B5AD39F-E805-4573-95CB-8C8412F7BE9A}" presName="horz1" presStyleCnt="0"/>
      <dgm:spPr/>
    </dgm:pt>
    <dgm:pt modelId="{9D8A7E9A-9D14-408B-9B10-9E9F1EB8776A}" type="pres">
      <dgm:prSet presAssocID="{5B5AD39F-E805-4573-95CB-8C8412F7BE9A}" presName="tx1" presStyleLbl="revTx" presStyleIdx="5" presStyleCnt="6"/>
      <dgm:spPr/>
    </dgm:pt>
    <dgm:pt modelId="{D9580EB6-DC3B-40D4-8076-68846FA7661E}" type="pres">
      <dgm:prSet presAssocID="{5B5AD39F-E805-4573-95CB-8C8412F7BE9A}" presName="vert1" presStyleCnt="0"/>
      <dgm:spPr/>
    </dgm:pt>
  </dgm:ptLst>
  <dgm:cxnLst>
    <dgm:cxn modelId="{DEF2D90E-820C-4A8F-88D5-DFBBDA2FD9AC}" srcId="{3A42502E-D803-457F-B176-61EB765E25BF}" destId="{CF492F05-DA6C-45B0-A3DE-60C1F9446BA1}" srcOrd="1" destOrd="0" parTransId="{C3E92087-B2A6-4F73-B7DF-AB8A0AF3ED4E}" sibTransId="{F7AFEE11-AA36-4ED0-B704-7A775D425CAF}"/>
    <dgm:cxn modelId="{94C20526-78A8-450C-BA49-25432E07CDDE}" type="presOf" srcId="{53AE9369-EB21-42C4-9C86-C114E72600DB}" destId="{9E0437A1-FF77-419C-9DCA-752596322FBF}" srcOrd="0" destOrd="0" presId="urn:microsoft.com/office/officeart/2008/layout/LinedList"/>
    <dgm:cxn modelId="{F6AE8F76-058B-4C7F-9768-700208AA5EF5}" srcId="{3A42502E-D803-457F-B176-61EB765E25BF}" destId="{53AE9369-EB21-42C4-9C86-C114E72600DB}" srcOrd="0" destOrd="0" parTransId="{982FCB03-E172-4855-ACA5-26B8F8A22E2B}" sibTransId="{E4C77A86-D986-4749-A391-D1AB12C0F03B}"/>
    <dgm:cxn modelId="{FD5D9E57-A4FE-481B-9E67-E448FE44BD50}" type="presOf" srcId="{668F0E6A-2190-45DD-89C1-3EF382093993}" destId="{C240AEA6-2A7B-479C-9163-56ED1FA5DD72}" srcOrd="0" destOrd="0" presId="urn:microsoft.com/office/officeart/2008/layout/LinedList"/>
    <dgm:cxn modelId="{D77DC177-24D1-44B9-B816-2A714908CE84}" srcId="{3A42502E-D803-457F-B176-61EB765E25BF}" destId="{73B0CD6A-1960-4EC3-B677-14E3381048D6}" srcOrd="3" destOrd="0" parTransId="{448638BD-F74F-4E47-B5D6-39A46C9410C0}" sibTransId="{6BA1F8FB-9DA8-4054-9F04-B9045104411A}"/>
    <dgm:cxn modelId="{9F1CED58-5421-4068-808E-DBE231C1994A}" srcId="{3A42502E-D803-457F-B176-61EB765E25BF}" destId="{30113CD5-BA7F-4AA5-AAD3-FC601CCBC88F}" srcOrd="2" destOrd="0" parTransId="{AA4B446D-4F4D-4D32-98B5-FDE346605194}" sibTransId="{03CCA01E-B766-41E3-8212-96210325B6DF}"/>
    <dgm:cxn modelId="{C7F34D7E-61AC-4214-B774-F6AE5184F618}" type="presOf" srcId="{5B5AD39F-E805-4573-95CB-8C8412F7BE9A}" destId="{9D8A7E9A-9D14-408B-9B10-9E9F1EB8776A}" srcOrd="0" destOrd="0" presId="urn:microsoft.com/office/officeart/2008/layout/LinedList"/>
    <dgm:cxn modelId="{5518DB91-9E8A-462F-8509-D4A683FB7D31}" type="presOf" srcId="{30113CD5-BA7F-4AA5-AAD3-FC601CCBC88F}" destId="{A24ED368-EF0B-4F5A-8D63-EC98514EAC99}" srcOrd="0" destOrd="0" presId="urn:microsoft.com/office/officeart/2008/layout/LinedList"/>
    <dgm:cxn modelId="{0312689A-D661-4EC3-AADD-1EF53466B8F9}" type="presOf" srcId="{73B0CD6A-1960-4EC3-B677-14E3381048D6}" destId="{EF9718D4-292F-460F-ABB6-FBACD9F1C675}" srcOrd="0" destOrd="0" presId="urn:microsoft.com/office/officeart/2008/layout/LinedList"/>
    <dgm:cxn modelId="{93D3109F-4A22-458C-A055-84DD9E8D2079}" type="presOf" srcId="{CF492F05-DA6C-45B0-A3DE-60C1F9446BA1}" destId="{8B08FA48-3C4F-4EFA-B1D6-CCD7E27DE777}" srcOrd="0" destOrd="0" presId="urn:microsoft.com/office/officeart/2008/layout/LinedList"/>
    <dgm:cxn modelId="{F17545BE-C749-4A3D-9EF3-0C81B6012182}" type="presOf" srcId="{3A42502E-D803-457F-B176-61EB765E25BF}" destId="{ED7FBA22-14A1-497E-9FA7-FD3647490059}" srcOrd="0" destOrd="0" presId="urn:microsoft.com/office/officeart/2008/layout/LinedList"/>
    <dgm:cxn modelId="{BDC21CC9-2BF9-4072-B975-1C561411B61A}" srcId="{3A42502E-D803-457F-B176-61EB765E25BF}" destId="{668F0E6A-2190-45DD-89C1-3EF382093993}" srcOrd="4" destOrd="0" parTransId="{61B1D0ED-6F4D-4162-A5C5-3254EB18FFB1}" sibTransId="{00F265C8-3CD9-4919-87DE-23C854CAD4F0}"/>
    <dgm:cxn modelId="{46C90BD2-7745-49B1-A610-32CBC4B0BF62}" srcId="{3A42502E-D803-457F-B176-61EB765E25BF}" destId="{5B5AD39F-E805-4573-95CB-8C8412F7BE9A}" srcOrd="5" destOrd="0" parTransId="{66583ED5-EF3D-47E2-85C9-5A7EE10B0C3F}" sibTransId="{B154C68D-C3FF-4ECF-9CF6-347746CA551B}"/>
    <dgm:cxn modelId="{4C282B03-FF48-4F6E-801E-B81DD13564F7}" type="presParOf" srcId="{ED7FBA22-14A1-497E-9FA7-FD3647490059}" destId="{D15758F4-A169-42F5-8F57-6CD8E577A347}" srcOrd="0" destOrd="0" presId="urn:microsoft.com/office/officeart/2008/layout/LinedList"/>
    <dgm:cxn modelId="{CA727493-3EFF-4C7F-A51E-1F30F1FF6CBF}" type="presParOf" srcId="{ED7FBA22-14A1-497E-9FA7-FD3647490059}" destId="{17C333BE-B006-4E25-87DE-D182C19B76FF}" srcOrd="1" destOrd="0" presId="urn:microsoft.com/office/officeart/2008/layout/LinedList"/>
    <dgm:cxn modelId="{C16E626F-79A9-4BE1-A0EC-025B8B3D393A}" type="presParOf" srcId="{17C333BE-B006-4E25-87DE-D182C19B76FF}" destId="{9E0437A1-FF77-419C-9DCA-752596322FBF}" srcOrd="0" destOrd="0" presId="urn:microsoft.com/office/officeart/2008/layout/LinedList"/>
    <dgm:cxn modelId="{DA749315-A0AB-4CDE-97F9-1AB875EE869F}" type="presParOf" srcId="{17C333BE-B006-4E25-87DE-D182C19B76FF}" destId="{668201B9-0A0B-4577-9A7D-BB4B6B7CEE6A}" srcOrd="1" destOrd="0" presId="urn:microsoft.com/office/officeart/2008/layout/LinedList"/>
    <dgm:cxn modelId="{B645EAD6-148D-48E3-9684-586B377F152C}" type="presParOf" srcId="{ED7FBA22-14A1-497E-9FA7-FD3647490059}" destId="{F383DDB3-8BE3-42B2-A702-882471D52527}" srcOrd="2" destOrd="0" presId="urn:microsoft.com/office/officeart/2008/layout/LinedList"/>
    <dgm:cxn modelId="{0E186B4F-3245-4B1B-A0D6-DC750F16DCBB}" type="presParOf" srcId="{ED7FBA22-14A1-497E-9FA7-FD3647490059}" destId="{21F9B439-D395-4BDF-B8E8-A9FAABE055DD}" srcOrd="3" destOrd="0" presId="urn:microsoft.com/office/officeart/2008/layout/LinedList"/>
    <dgm:cxn modelId="{0E6768DA-7DB1-44CD-B52E-8D6B74A6C94C}" type="presParOf" srcId="{21F9B439-D395-4BDF-B8E8-A9FAABE055DD}" destId="{8B08FA48-3C4F-4EFA-B1D6-CCD7E27DE777}" srcOrd="0" destOrd="0" presId="urn:microsoft.com/office/officeart/2008/layout/LinedList"/>
    <dgm:cxn modelId="{CDEB8F6D-B741-4E10-9C69-7ECE3A04C244}" type="presParOf" srcId="{21F9B439-D395-4BDF-B8E8-A9FAABE055DD}" destId="{737BE89F-3F58-495C-B1A6-92890B364371}" srcOrd="1" destOrd="0" presId="urn:microsoft.com/office/officeart/2008/layout/LinedList"/>
    <dgm:cxn modelId="{157F6051-80AF-4914-A463-9504D3A6959C}" type="presParOf" srcId="{ED7FBA22-14A1-497E-9FA7-FD3647490059}" destId="{2FD586AE-0C4E-4738-8BC6-6F597677660C}" srcOrd="4" destOrd="0" presId="urn:microsoft.com/office/officeart/2008/layout/LinedList"/>
    <dgm:cxn modelId="{691D82C6-4BD7-4602-937E-EB581AEA50C2}" type="presParOf" srcId="{ED7FBA22-14A1-497E-9FA7-FD3647490059}" destId="{7BAD1831-E703-4F32-8963-2C80D8154413}" srcOrd="5" destOrd="0" presId="urn:microsoft.com/office/officeart/2008/layout/LinedList"/>
    <dgm:cxn modelId="{E052BFEF-5550-479C-AB9E-B69DAC24FDE3}" type="presParOf" srcId="{7BAD1831-E703-4F32-8963-2C80D8154413}" destId="{A24ED368-EF0B-4F5A-8D63-EC98514EAC99}" srcOrd="0" destOrd="0" presId="urn:microsoft.com/office/officeart/2008/layout/LinedList"/>
    <dgm:cxn modelId="{E661B261-354C-4736-A082-459791468218}" type="presParOf" srcId="{7BAD1831-E703-4F32-8963-2C80D8154413}" destId="{AC601074-4690-4951-963F-4D2B6CD1AB20}" srcOrd="1" destOrd="0" presId="urn:microsoft.com/office/officeart/2008/layout/LinedList"/>
    <dgm:cxn modelId="{56D3FA09-0201-40AE-A644-476AC71E0144}" type="presParOf" srcId="{ED7FBA22-14A1-497E-9FA7-FD3647490059}" destId="{53230517-12E0-4D73-A674-B5A195FF56B7}" srcOrd="6" destOrd="0" presId="urn:microsoft.com/office/officeart/2008/layout/LinedList"/>
    <dgm:cxn modelId="{7C87835D-145D-46D5-87B1-74FD61167EFE}" type="presParOf" srcId="{ED7FBA22-14A1-497E-9FA7-FD3647490059}" destId="{CCE8610F-9CF7-4956-BED5-40B3110B4A47}" srcOrd="7" destOrd="0" presId="urn:microsoft.com/office/officeart/2008/layout/LinedList"/>
    <dgm:cxn modelId="{18B78CB0-5A2A-466D-9D3D-CB1849D9565D}" type="presParOf" srcId="{CCE8610F-9CF7-4956-BED5-40B3110B4A47}" destId="{EF9718D4-292F-460F-ABB6-FBACD9F1C675}" srcOrd="0" destOrd="0" presId="urn:microsoft.com/office/officeart/2008/layout/LinedList"/>
    <dgm:cxn modelId="{5B3AC56F-CCDD-4396-AF2B-C8FA9DE15138}" type="presParOf" srcId="{CCE8610F-9CF7-4956-BED5-40B3110B4A47}" destId="{6206C350-6059-4F23-B787-573F9D82E078}" srcOrd="1" destOrd="0" presId="urn:microsoft.com/office/officeart/2008/layout/LinedList"/>
    <dgm:cxn modelId="{CD8DAF66-FDF1-4451-926A-0FC1751F1C6A}" type="presParOf" srcId="{ED7FBA22-14A1-497E-9FA7-FD3647490059}" destId="{A4EA1F33-F5DC-44E3-A1AC-142B641EAC7E}" srcOrd="8" destOrd="0" presId="urn:microsoft.com/office/officeart/2008/layout/LinedList"/>
    <dgm:cxn modelId="{2E3CB274-BC25-4A90-BF64-6A5BC3CDD051}" type="presParOf" srcId="{ED7FBA22-14A1-497E-9FA7-FD3647490059}" destId="{54359579-E2D0-45AE-AABD-D5ABCFD296B0}" srcOrd="9" destOrd="0" presId="urn:microsoft.com/office/officeart/2008/layout/LinedList"/>
    <dgm:cxn modelId="{CF6CD706-43FD-46CE-BC61-CDC8BB7E01F7}" type="presParOf" srcId="{54359579-E2D0-45AE-AABD-D5ABCFD296B0}" destId="{C240AEA6-2A7B-479C-9163-56ED1FA5DD72}" srcOrd="0" destOrd="0" presId="urn:microsoft.com/office/officeart/2008/layout/LinedList"/>
    <dgm:cxn modelId="{276CA0EF-E324-4A43-A0BF-FED978B726D5}" type="presParOf" srcId="{54359579-E2D0-45AE-AABD-D5ABCFD296B0}" destId="{CB2911DD-618B-4D0F-83D0-EEE64A870A3D}" srcOrd="1" destOrd="0" presId="urn:microsoft.com/office/officeart/2008/layout/LinedList"/>
    <dgm:cxn modelId="{A29E6D94-288A-41D7-834E-E005C13AFF43}" type="presParOf" srcId="{ED7FBA22-14A1-497E-9FA7-FD3647490059}" destId="{11A8E487-6C21-43C0-9F6A-5EEC2CA08CDC}" srcOrd="10" destOrd="0" presId="urn:microsoft.com/office/officeart/2008/layout/LinedList"/>
    <dgm:cxn modelId="{8BD026A8-0857-495A-A631-460DC9D7607B}" type="presParOf" srcId="{ED7FBA22-14A1-497E-9FA7-FD3647490059}" destId="{AE91BDAC-AB1B-4E57-AB51-71C42895043B}" srcOrd="11" destOrd="0" presId="urn:microsoft.com/office/officeart/2008/layout/LinedList"/>
    <dgm:cxn modelId="{3006D2FA-07F4-4E67-B717-429275D3B023}" type="presParOf" srcId="{AE91BDAC-AB1B-4E57-AB51-71C42895043B}" destId="{9D8A7E9A-9D14-408B-9B10-9E9F1EB8776A}" srcOrd="0" destOrd="0" presId="urn:microsoft.com/office/officeart/2008/layout/LinedList"/>
    <dgm:cxn modelId="{CE0E229E-6E66-40DB-B6A0-1D913E83EF79}" type="presParOf" srcId="{AE91BDAC-AB1B-4E57-AB51-71C42895043B}" destId="{D9580EB6-DC3B-40D4-8076-68846FA766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2B4CC-6B05-4346-B290-2565F84AEC4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C9697D5-98C3-4234-8915-3FE3D61435F8}">
      <dgm:prSet/>
      <dgm:spPr/>
      <dgm:t>
        <a:bodyPr/>
        <a:lstStyle/>
        <a:p>
          <a:r>
            <a:rPr lang="en-US"/>
            <a:t>Cannabis</a:t>
          </a:r>
        </a:p>
      </dgm:t>
    </dgm:pt>
    <dgm:pt modelId="{4D18018C-A0FF-450E-9852-8FFB1F1C2EE0}" type="parTrans" cxnId="{3B3C968D-256B-438E-9194-2E9492B7931B}">
      <dgm:prSet/>
      <dgm:spPr/>
      <dgm:t>
        <a:bodyPr/>
        <a:lstStyle/>
        <a:p>
          <a:endParaRPr lang="en-US"/>
        </a:p>
      </dgm:t>
    </dgm:pt>
    <dgm:pt modelId="{68BC06E1-5989-416B-9B43-3ECE9EDADB4E}" type="sibTrans" cxnId="{3B3C968D-256B-438E-9194-2E9492B7931B}">
      <dgm:prSet/>
      <dgm:spPr/>
      <dgm:t>
        <a:bodyPr/>
        <a:lstStyle/>
        <a:p>
          <a:endParaRPr lang="en-US"/>
        </a:p>
      </dgm:t>
    </dgm:pt>
    <dgm:pt modelId="{5D817A9A-16A8-466C-98F2-3A60DA3C6A3C}">
      <dgm:prSet/>
      <dgm:spPr/>
      <dgm:t>
        <a:bodyPr/>
        <a:lstStyle/>
        <a:p>
          <a:r>
            <a:rPr lang="en-US"/>
            <a:t>All products derived from the plant </a:t>
          </a:r>
          <a:r>
            <a:rPr lang="en-US" i="1"/>
            <a:t>Cannabis sativa</a:t>
          </a:r>
          <a:endParaRPr lang="en-US"/>
        </a:p>
      </dgm:t>
    </dgm:pt>
    <dgm:pt modelId="{474FC3AA-DB12-4167-99FA-578A7E451D6F}" type="parTrans" cxnId="{C67808A0-0A98-4100-B01B-B77B694D4E36}">
      <dgm:prSet/>
      <dgm:spPr/>
      <dgm:t>
        <a:bodyPr/>
        <a:lstStyle/>
        <a:p>
          <a:endParaRPr lang="en-US"/>
        </a:p>
      </dgm:t>
    </dgm:pt>
    <dgm:pt modelId="{2E1ED194-1B52-4D92-A732-A3FE741EB335}" type="sibTrans" cxnId="{C67808A0-0A98-4100-B01B-B77B694D4E36}">
      <dgm:prSet/>
      <dgm:spPr/>
      <dgm:t>
        <a:bodyPr/>
        <a:lstStyle/>
        <a:p>
          <a:endParaRPr lang="en-US"/>
        </a:p>
      </dgm:t>
    </dgm:pt>
    <dgm:pt modelId="{D053A92E-85D9-4259-B661-82BE3E55E043}">
      <dgm:prSet/>
      <dgm:spPr/>
      <dgm:t>
        <a:bodyPr/>
        <a:lstStyle/>
        <a:p>
          <a:r>
            <a:rPr lang="en-US"/>
            <a:t>Cannabinoids </a:t>
          </a:r>
        </a:p>
      </dgm:t>
    </dgm:pt>
    <dgm:pt modelId="{7411D1C5-F046-4CCD-B8B6-796BE3EFDA82}" type="parTrans" cxnId="{06F3478B-BC0A-4F88-A846-015AF2634861}">
      <dgm:prSet/>
      <dgm:spPr/>
      <dgm:t>
        <a:bodyPr/>
        <a:lstStyle/>
        <a:p>
          <a:endParaRPr lang="en-US"/>
        </a:p>
      </dgm:t>
    </dgm:pt>
    <dgm:pt modelId="{25F34AF8-4430-422C-89DA-F035496869C1}" type="sibTrans" cxnId="{06F3478B-BC0A-4F88-A846-015AF2634861}">
      <dgm:prSet/>
      <dgm:spPr/>
      <dgm:t>
        <a:bodyPr/>
        <a:lstStyle/>
        <a:p>
          <a:endParaRPr lang="en-US"/>
        </a:p>
      </dgm:t>
    </dgm:pt>
    <dgm:pt modelId="{E987E86A-5DA1-4D79-A274-FC9E659FAD81}">
      <dgm:prSet/>
      <dgm:spPr/>
      <dgm:t>
        <a:bodyPr/>
        <a:lstStyle/>
        <a:p>
          <a:r>
            <a:rPr lang="en-US"/>
            <a:t>Over 540 chemical substances found in the cannabis plant</a:t>
          </a:r>
        </a:p>
      </dgm:t>
    </dgm:pt>
    <dgm:pt modelId="{E12E0930-3243-497F-B7A1-BF94C7BF0B12}" type="parTrans" cxnId="{5DA702F8-0224-4892-8573-E919442BC734}">
      <dgm:prSet/>
      <dgm:spPr/>
      <dgm:t>
        <a:bodyPr/>
        <a:lstStyle/>
        <a:p>
          <a:endParaRPr lang="en-US"/>
        </a:p>
      </dgm:t>
    </dgm:pt>
    <dgm:pt modelId="{A88015E4-AB1C-4B8D-A860-D9C3C72FE4A5}" type="sibTrans" cxnId="{5DA702F8-0224-4892-8573-E919442BC734}">
      <dgm:prSet/>
      <dgm:spPr/>
      <dgm:t>
        <a:bodyPr/>
        <a:lstStyle/>
        <a:p>
          <a:endParaRPr lang="en-US"/>
        </a:p>
      </dgm:t>
    </dgm:pt>
    <dgm:pt modelId="{00962FB4-0654-4300-BCC2-DB90056E5EA4}">
      <dgm:prSet/>
      <dgm:spPr/>
      <dgm:t>
        <a:bodyPr/>
        <a:lstStyle/>
        <a:p>
          <a:r>
            <a:rPr lang="en-US"/>
            <a:t>THC (8 and 9), cannabidiol (CBD), + 100 other cannabinoids</a:t>
          </a:r>
        </a:p>
      </dgm:t>
    </dgm:pt>
    <dgm:pt modelId="{50E4123E-7B97-407D-B331-011A826E5496}" type="parTrans" cxnId="{076BF205-E0C1-4298-ACF8-3EAB67296A28}">
      <dgm:prSet/>
      <dgm:spPr/>
      <dgm:t>
        <a:bodyPr/>
        <a:lstStyle/>
        <a:p>
          <a:endParaRPr lang="en-US"/>
        </a:p>
      </dgm:t>
    </dgm:pt>
    <dgm:pt modelId="{FFC79B5B-F403-48B3-9D30-3731BCF9E633}" type="sibTrans" cxnId="{076BF205-E0C1-4298-ACF8-3EAB67296A28}">
      <dgm:prSet/>
      <dgm:spPr/>
      <dgm:t>
        <a:bodyPr/>
        <a:lstStyle/>
        <a:p>
          <a:endParaRPr lang="en-US"/>
        </a:p>
      </dgm:t>
    </dgm:pt>
    <dgm:pt modelId="{F0E57B00-8516-43A9-9913-9606D6FDF27E}">
      <dgm:prSet/>
      <dgm:spPr/>
      <dgm:t>
        <a:bodyPr/>
        <a:lstStyle/>
        <a:p>
          <a:r>
            <a:rPr lang="en-US"/>
            <a:t>Marijuana</a:t>
          </a:r>
        </a:p>
      </dgm:t>
    </dgm:pt>
    <dgm:pt modelId="{B79CCF67-7D84-43EE-9F23-2BFD51987DD5}" type="parTrans" cxnId="{8BB27AF8-0ED1-482F-B36C-0625E8AB6B0A}">
      <dgm:prSet/>
      <dgm:spPr/>
      <dgm:t>
        <a:bodyPr/>
        <a:lstStyle/>
        <a:p>
          <a:endParaRPr lang="en-US"/>
        </a:p>
      </dgm:t>
    </dgm:pt>
    <dgm:pt modelId="{4664C1E2-F025-438D-8ED9-4B9ACEF1C4F1}" type="sibTrans" cxnId="{8BB27AF8-0ED1-482F-B36C-0625E8AB6B0A}">
      <dgm:prSet/>
      <dgm:spPr/>
      <dgm:t>
        <a:bodyPr/>
        <a:lstStyle/>
        <a:p>
          <a:endParaRPr lang="en-US"/>
        </a:p>
      </dgm:t>
    </dgm:pt>
    <dgm:pt modelId="{9F6C853D-29AE-4AD5-98D5-4349214F19BC}">
      <dgm:prSet/>
      <dgm:spPr/>
      <dgm:t>
        <a:bodyPr/>
        <a:lstStyle/>
        <a:p>
          <a:r>
            <a:rPr lang="en-US"/>
            <a:t>Parts of the Cannabis sativa plant that substantial amounts of tetrahydrocannabinol (THC) </a:t>
          </a:r>
        </a:p>
      </dgm:t>
    </dgm:pt>
    <dgm:pt modelId="{ECC83A23-65AD-4FB6-B8B0-90B3A07C4D8C}" type="parTrans" cxnId="{8EAB5D0C-425E-45F6-9CAB-C2CEDBC56B46}">
      <dgm:prSet/>
      <dgm:spPr/>
      <dgm:t>
        <a:bodyPr/>
        <a:lstStyle/>
        <a:p>
          <a:endParaRPr lang="en-US"/>
        </a:p>
      </dgm:t>
    </dgm:pt>
    <dgm:pt modelId="{03898233-6D0A-4BE9-B811-0B9868C9A92A}" type="sibTrans" cxnId="{8EAB5D0C-425E-45F6-9CAB-C2CEDBC56B46}">
      <dgm:prSet/>
      <dgm:spPr/>
      <dgm:t>
        <a:bodyPr/>
        <a:lstStyle/>
        <a:p>
          <a:endParaRPr lang="en-US"/>
        </a:p>
      </dgm:t>
    </dgm:pt>
    <dgm:pt modelId="{D9B2294F-DAAA-4B1D-B1B7-5BDCA704133E}">
      <dgm:prSet/>
      <dgm:spPr/>
      <dgm:t>
        <a:bodyPr/>
        <a:lstStyle/>
        <a:p>
          <a:r>
            <a:rPr lang="en-US"/>
            <a:t>Historically represented oppression and was the language of white aggression/dominance</a:t>
          </a:r>
        </a:p>
      </dgm:t>
    </dgm:pt>
    <dgm:pt modelId="{09397C9A-E87E-4413-9E96-922768076780}" type="parTrans" cxnId="{68054B8B-675A-4203-BA1C-C0F9C21EE4CA}">
      <dgm:prSet/>
      <dgm:spPr/>
      <dgm:t>
        <a:bodyPr/>
        <a:lstStyle/>
        <a:p>
          <a:endParaRPr lang="en-US"/>
        </a:p>
      </dgm:t>
    </dgm:pt>
    <dgm:pt modelId="{4BD62CD1-A874-4F62-B395-1EC4FA34B9FE}" type="sibTrans" cxnId="{68054B8B-675A-4203-BA1C-C0F9C21EE4CA}">
      <dgm:prSet/>
      <dgm:spPr/>
      <dgm:t>
        <a:bodyPr/>
        <a:lstStyle/>
        <a:p>
          <a:endParaRPr lang="en-US"/>
        </a:p>
      </dgm:t>
    </dgm:pt>
    <dgm:pt modelId="{8AD79412-B1A9-4DED-95D9-D0BE3D775CD7}" type="pres">
      <dgm:prSet presAssocID="{48D2B4CC-6B05-4346-B290-2565F84AEC40}" presName="linear" presStyleCnt="0">
        <dgm:presLayoutVars>
          <dgm:animLvl val="lvl"/>
          <dgm:resizeHandles val="exact"/>
        </dgm:presLayoutVars>
      </dgm:prSet>
      <dgm:spPr/>
    </dgm:pt>
    <dgm:pt modelId="{C7E45A80-6185-4F9F-BB9F-5CD26F30542E}" type="pres">
      <dgm:prSet presAssocID="{0C9697D5-98C3-4234-8915-3FE3D61435F8}" presName="parentText" presStyleLbl="node1" presStyleIdx="0" presStyleCnt="3">
        <dgm:presLayoutVars>
          <dgm:chMax val="0"/>
          <dgm:bulletEnabled val="1"/>
        </dgm:presLayoutVars>
      </dgm:prSet>
      <dgm:spPr/>
    </dgm:pt>
    <dgm:pt modelId="{49826DB7-B543-48A7-A5B6-3A1E68BC879E}" type="pres">
      <dgm:prSet presAssocID="{0C9697D5-98C3-4234-8915-3FE3D61435F8}" presName="childText" presStyleLbl="revTx" presStyleIdx="0" presStyleCnt="3">
        <dgm:presLayoutVars>
          <dgm:bulletEnabled val="1"/>
        </dgm:presLayoutVars>
      </dgm:prSet>
      <dgm:spPr/>
    </dgm:pt>
    <dgm:pt modelId="{887E88D7-8896-4142-A2FF-AB89A27E4CD4}" type="pres">
      <dgm:prSet presAssocID="{D053A92E-85D9-4259-B661-82BE3E55E043}" presName="parentText" presStyleLbl="node1" presStyleIdx="1" presStyleCnt="3">
        <dgm:presLayoutVars>
          <dgm:chMax val="0"/>
          <dgm:bulletEnabled val="1"/>
        </dgm:presLayoutVars>
      </dgm:prSet>
      <dgm:spPr/>
    </dgm:pt>
    <dgm:pt modelId="{C824258E-CEB0-4680-8B2F-7B70E003A392}" type="pres">
      <dgm:prSet presAssocID="{D053A92E-85D9-4259-B661-82BE3E55E043}" presName="childText" presStyleLbl="revTx" presStyleIdx="1" presStyleCnt="3">
        <dgm:presLayoutVars>
          <dgm:bulletEnabled val="1"/>
        </dgm:presLayoutVars>
      </dgm:prSet>
      <dgm:spPr/>
    </dgm:pt>
    <dgm:pt modelId="{9913880C-E10D-4234-A0E2-57C1E9F634EB}" type="pres">
      <dgm:prSet presAssocID="{F0E57B00-8516-43A9-9913-9606D6FDF27E}" presName="parentText" presStyleLbl="node1" presStyleIdx="2" presStyleCnt="3">
        <dgm:presLayoutVars>
          <dgm:chMax val="0"/>
          <dgm:bulletEnabled val="1"/>
        </dgm:presLayoutVars>
      </dgm:prSet>
      <dgm:spPr/>
    </dgm:pt>
    <dgm:pt modelId="{BAB5BCD4-CEE2-4B7E-A4A7-F62C76B5529B}" type="pres">
      <dgm:prSet presAssocID="{F0E57B00-8516-43A9-9913-9606D6FDF27E}" presName="childText" presStyleLbl="revTx" presStyleIdx="2" presStyleCnt="3">
        <dgm:presLayoutVars>
          <dgm:bulletEnabled val="1"/>
        </dgm:presLayoutVars>
      </dgm:prSet>
      <dgm:spPr/>
    </dgm:pt>
  </dgm:ptLst>
  <dgm:cxnLst>
    <dgm:cxn modelId="{076BF205-E0C1-4298-ACF8-3EAB67296A28}" srcId="{D053A92E-85D9-4259-B661-82BE3E55E043}" destId="{00962FB4-0654-4300-BCC2-DB90056E5EA4}" srcOrd="1" destOrd="0" parTransId="{50E4123E-7B97-407D-B331-011A826E5496}" sibTransId="{FFC79B5B-F403-48B3-9D30-3731BCF9E633}"/>
    <dgm:cxn modelId="{8EAB5D0C-425E-45F6-9CAB-C2CEDBC56B46}" srcId="{F0E57B00-8516-43A9-9913-9606D6FDF27E}" destId="{9F6C853D-29AE-4AD5-98D5-4349214F19BC}" srcOrd="0" destOrd="0" parTransId="{ECC83A23-65AD-4FB6-B8B0-90B3A07C4D8C}" sibTransId="{03898233-6D0A-4BE9-B811-0B9868C9A92A}"/>
    <dgm:cxn modelId="{B0685317-8025-4CD6-9870-02DDF3B85A44}" type="presOf" srcId="{E987E86A-5DA1-4D79-A274-FC9E659FAD81}" destId="{C824258E-CEB0-4680-8B2F-7B70E003A392}" srcOrd="0" destOrd="0" presId="urn:microsoft.com/office/officeart/2005/8/layout/vList2"/>
    <dgm:cxn modelId="{2452B133-3DB5-4FC4-B889-75AAC3BA1EC2}" type="presOf" srcId="{D053A92E-85D9-4259-B661-82BE3E55E043}" destId="{887E88D7-8896-4142-A2FF-AB89A27E4CD4}" srcOrd="0" destOrd="0" presId="urn:microsoft.com/office/officeart/2005/8/layout/vList2"/>
    <dgm:cxn modelId="{93F36C45-1BFE-4C38-BEA8-F6ADAFA54338}" type="presOf" srcId="{F0E57B00-8516-43A9-9913-9606D6FDF27E}" destId="{9913880C-E10D-4234-A0E2-57C1E9F634EB}" srcOrd="0" destOrd="0" presId="urn:microsoft.com/office/officeart/2005/8/layout/vList2"/>
    <dgm:cxn modelId="{B6D22447-5247-4283-AE9E-5B37C1A57726}" type="presOf" srcId="{0C9697D5-98C3-4234-8915-3FE3D61435F8}" destId="{C7E45A80-6185-4F9F-BB9F-5CD26F30542E}" srcOrd="0" destOrd="0" presId="urn:microsoft.com/office/officeart/2005/8/layout/vList2"/>
    <dgm:cxn modelId="{59ABB551-EF2F-40E9-B247-71E2E092CD36}" type="presOf" srcId="{D9B2294F-DAAA-4B1D-B1B7-5BDCA704133E}" destId="{BAB5BCD4-CEE2-4B7E-A4A7-F62C76B5529B}" srcOrd="0" destOrd="1" presId="urn:microsoft.com/office/officeart/2005/8/layout/vList2"/>
    <dgm:cxn modelId="{6D1D8255-3816-45F5-848B-5B34562C5202}" type="presOf" srcId="{9F6C853D-29AE-4AD5-98D5-4349214F19BC}" destId="{BAB5BCD4-CEE2-4B7E-A4A7-F62C76B5529B}" srcOrd="0" destOrd="0" presId="urn:microsoft.com/office/officeart/2005/8/layout/vList2"/>
    <dgm:cxn modelId="{06F3478B-BC0A-4F88-A846-015AF2634861}" srcId="{48D2B4CC-6B05-4346-B290-2565F84AEC40}" destId="{D053A92E-85D9-4259-B661-82BE3E55E043}" srcOrd="1" destOrd="0" parTransId="{7411D1C5-F046-4CCD-B8B6-796BE3EFDA82}" sibTransId="{25F34AF8-4430-422C-89DA-F035496869C1}"/>
    <dgm:cxn modelId="{68054B8B-675A-4203-BA1C-C0F9C21EE4CA}" srcId="{F0E57B00-8516-43A9-9913-9606D6FDF27E}" destId="{D9B2294F-DAAA-4B1D-B1B7-5BDCA704133E}" srcOrd="1" destOrd="0" parTransId="{09397C9A-E87E-4413-9E96-922768076780}" sibTransId="{4BD62CD1-A874-4F62-B395-1EC4FA34B9FE}"/>
    <dgm:cxn modelId="{3B3C968D-256B-438E-9194-2E9492B7931B}" srcId="{48D2B4CC-6B05-4346-B290-2565F84AEC40}" destId="{0C9697D5-98C3-4234-8915-3FE3D61435F8}" srcOrd="0" destOrd="0" parTransId="{4D18018C-A0FF-450E-9852-8FFB1F1C2EE0}" sibTransId="{68BC06E1-5989-416B-9B43-3ECE9EDADB4E}"/>
    <dgm:cxn modelId="{ECA10892-0245-4BB3-A79D-D4B4282ADF8B}" type="presOf" srcId="{48D2B4CC-6B05-4346-B290-2565F84AEC40}" destId="{8AD79412-B1A9-4DED-95D9-D0BE3D775CD7}" srcOrd="0" destOrd="0" presId="urn:microsoft.com/office/officeart/2005/8/layout/vList2"/>
    <dgm:cxn modelId="{D2E47794-EB4D-44E0-BDD1-01DD33F3C7FA}" type="presOf" srcId="{5D817A9A-16A8-466C-98F2-3A60DA3C6A3C}" destId="{49826DB7-B543-48A7-A5B6-3A1E68BC879E}" srcOrd="0" destOrd="0" presId="urn:microsoft.com/office/officeart/2005/8/layout/vList2"/>
    <dgm:cxn modelId="{C67808A0-0A98-4100-B01B-B77B694D4E36}" srcId="{0C9697D5-98C3-4234-8915-3FE3D61435F8}" destId="{5D817A9A-16A8-466C-98F2-3A60DA3C6A3C}" srcOrd="0" destOrd="0" parTransId="{474FC3AA-DB12-4167-99FA-578A7E451D6F}" sibTransId="{2E1ED194-1B52-4D92-A732-A3FE741EB335}"/>
    <dgm:cxn modelId="{DFD6B3BD-0749-4686-B3D4-2BC4A0278D36}" type="presOf" srcId="{00962FB4-0654-4300-BCC2-DB90056E5EA4}" destId="{C824258E-CEB0-4680-8B2F-7B70E003A392}" srcOrd="0" destOrd="1" presId="urn:microsoft.com/office/officeart/2005/8/layout/vList2"/>
    <dgm:cxn modelId="{5DA702F8-0224-4892-8573-E919442BC734}" srcId="{D053A92E-85D9-4259-B661-82BE3E55E043}" destId="{E987E86A-5DA1-4D79-A274-FC9E659FAD81}" srcOrd="0" destOrd="0" parTransId="{E12E0930-3243-497F-B7A1-BF94C7BF0B12}" sibTransId="{A88015E4-AB1C-4B8D-A860-D9C3C72FE4A5}"/>
    <dgm:cxn modelId="{8BB27AF8-0ED1-482F-B36C-0625E8AB6B0A}" srcId="{48D2B4CC-6B05-4346-B290-2565F84AEC40}" destId="{F0E57B00-8516-43A9-9913-9606D6FDF27E}" srcOrd="2" destOrd="0" parTransId="{B79CCF67-7D84-43EE-9F23-2BFD51987DD5}" sibTransId="{4664C1E2-F025-438D-8ED9-4B9ACEF1C4F1}"/>
    <dgm:cxn modelId="{76A0E7DF-69C8-471E-8C72-15360C06011B}" type="presParOf" srcId="{8AD79412-B1A9-4DED-95D9-D0BE3D775CD7}" destId="{C7E45A80-6185-4F9F-BB9F-5CD26F30542E}" srcOrd="0" destOrd="0" presId="urn:microsoft.com/office/officeart/2005/8/layout/vList2"/>
    <dgm:cxn modelId="{213601B0-2ADC-4128-B1F7-350D3477DA76}" type="presParOf" srcId="{8AD79412-B1A9-4DED-95D9-D0BE3D775CD7}" destId="{49826DB7-B543-48A7-A5B6-3A1E68BC879E}" srcOrd="1" destOrd="0" presId="urn:microsoft.com/office/officeart/2005/8/layout/vList2"/>
    <dgm:cxn modelId="{30C353B4-B259-4371-9E8C-D557EE4CA284}" type="presParOf" srcId="{8AD79412-B1A9-4DED-95D9-D0BE3D775CD7}" destId="{887E88D7-8896-4142-A2FF-AB89A27E4CD4}" srcOrd="2" destOrd="0" presId="urn:microsoft.com/office/officeart/2005/8/layout/vList2"/>
    <dgm:cxn modelId="{30CD481C-3D17-42B1-818D-7CC65B75D302}" type="presParOf" srcId="{8AD79412-B1A9-4DED-95D9-D0BE3D775CD7}" destId="{C824258E-CEB0-4680-8B2F-7B70E003A392}" srcOrd="3" destOrd="0" presId="urn:microsoft.com/office/officeart/2005/8/layout/vList2"/>
    <dgm:cxn modelId="{F70C35F1-B679-4549-BCC7-AD9ECA49F0E4}" type="presParOf" srcId="{8AD79412-B1A9-4DED-95D9-D0BE3D775CD7}" destId="{9913880C-E10D-4234-A0E2-57C1E9F634EB}" srcOrd="4" destOrd="0" presId="urn:microsoft.com/office/officeart/2005/8/layout/vList2"/>
    <dgm:cxn modelId="{EFB94539-1BF0-4647-B411-0A1DE9A34343}" type="presParOf" srcId="{8AD79412-B1A9-4DED-95D9-D0BE3D775CD7}" destId="{BAB5BCD4-CEE2-4B7E-A4A7-F62C76B5529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B2B7D-7765-4E1C-ADB4-B80A38A63F7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701D673-1982-4BF3-BF79-BEFADDBA3785}">
      <dgm:prSet/>
      <dgm:spPr/>
      <dgm:t>
        <a:bodyPr/>
        <a:lstStyle/>
        <a:p>
          <a:r>
            <a:rPr lang="en-US" b="0" i="0"/>
            <a:t>Colonial Era</a:t>
          </a:r>
          <a:endParaRPr lang="en-US"/>
        </a:p>
      </dgm:t>
    </dgm:pt>
    <dgm:pt modelId="{29E3E669-342E-418E-A6EB-2B63AA0F6525}" type="parTrans" cxnId="{6F5B4B7F-B78F-465C-9759-CA7BE778624A}">
      <dgm:prSet/>
      <dgm:spPr/>
      <dgm:t>
        <a:bodyPr/>
        <a:lstStyle/>
        <a:p>
          <a:endParaRPr lang="en-US"/>
        </a:p>
      </dgm:t>
    </dgm:pt>
    <dgm:pt modelId="{6A08255A-1C26-4DF1-8131-41B99930BC72}" type="sibTrans" cxnId="{6F5B4B7F-B78F-465C-9759-CA7BE778624A}">
      <dgm:prSet/>
      <dgm:spPr/>
      <dgm:t>
        <a:bodyPr/>
        <a:lstStyle/>
        <a:p>
          <a:endParaRPr lang="en-US"/>
        </a:p>
      </dgm:t>
    </dgm:pt>
    <dgm:pt modelId="{36E17CCB-2D3E-4B66-87D3-0EDE4BED0FF2}">
      <dgm:prSet/>
      <dgm:spPr/>
      <dgm:t>
        <a:bodyPr/>
        <a:lstStyle/>
        <a:p>
          <a:r>
            <a:rPr lang="en-US" b="0" i="0"/>
            <a:t>Hemp for rope, sails, and clothing </a:t>
          </a:r>
          <a:endParaRPr lang="en-US"/>
        </a:p>
      </dgm:t>
    </dgm:pt>
    <dgm:pt modelId="{F479F3F1-EFE6-4D3B-B496-284EADF516BD}" type="parTrans" cxnId="{F23110A8-A5B1-401C-9635-0E843370B543}">
      <dgm:prSet/>
      <dgm:spPr/>
      <dgm:t>
        <a:bodyPr/>
        <a:lstStyle/>
        <a:p>
          <a:endParaRPr lang="en-US"/>
        </a:p>
      </dgm:t>
    </dgm:pt>
    <dgm:pt modelId="{95D43A0D-2996-4323-891B-566DF787E8EF}" type="sibTrans" cxnId="{F23110A8-A5B1-401C-9635-0E843370B543}">
      <dgm:prSet/>
      <dgm:spPr/>
      <dgm:t>
        <a:bodyPr/>
        <a:lstStyle/>
        <a:p>
          <a:endParaRPr lang="en-US"/>
        </a:p>
      </dgm:t>
    </dgm:pt>
    <dgm:pt modelId="{82918AB5-F723-4CD8-9E0E-E1F005C5E75D}">
      <dgm:prSet/>
      <dgm:spPr/>
      <dgm:t>
        <a:bodyPr/>
        <a:lstStyle/>
        <a:p>
          <a:r>
            <a:rPr lang="en-US" b="0" i="0"/>
            <a:t>Post Civil </a:t>
          </a:r>
          <a:r>
            <a:rPr lang="en-US"/>
            <a:t>W</a:t>
          </a:r>
          <a:r>
            <a:rPr lang="en-US" b="0" i="0"/>
            <a:t>ar</a:t>
          </a:r>
          <a:endParaRPr lang="en-US"/>
        </a:p>
      </dgm:t>
    </dgm:pt>
    <dgm:pt modelId="{644041F4-812A-4E56-9522-8CAB51AEAA3C}" type="parTrans" cxnId="{D2638DC1-F3F3-45F6-826A-CE5074C1DC77}">
      <dgm:prSet/>
      <dgm:spPr/>
      <dgm:t>
        <a:bodyPr/>
        <a:lstStyle/>
        <a:p>
          <a:endParaRPr lang="en-US"/>
        </a:p>
      </dgm:t>
    </dgm:pt>
    <dgm:pt modelId="{3E2EE22E-293E-43DB-BE22-741663EE955B}" type="sibTrans" cxnId="{D2638DC1-F3F3-45F6-826A-CE5074C1DC77}">
      <dgm:prSet/>
      <dgm:spPr/>
      <dgm:t>
        <a:bodyPr/>
        <a:lstStyle/>
        <a:p>
          <a:endParaRPr lang="en-US"/>
        </a:p>
      </dgm:t>
    </dgm:pt>
    <dgm:pt modelId="{60C8DCE2-15F2-4EEA-820C-BC05D6FBB7B3}">
      <dgm:prSet/>
      <dgm:spPr/>
      <dgm:t>
        <a:bodyPr/>
        <a:lstStyle/>
        <a:p>
          <a:r>
            <a:rPr lang="en-US"/>
            <a:t>I</a:t>
          </a:r>
          <a:r>
            <a:rPr lang="en-US" b="0" i="0"/>
            <a:t>mports replaced hemp</a:t>
          </a:r>
          <a:endParaRPr lang="en-US"/>
        </a:p>
      </dgm:t>
    </dgm:pt>
    <dgm:pt modelId="{9D3E1EF3-7638-4B5F-998A-0EC2DDDECA76}" type="parTrans" cxnId="{EFB6036B-80B6-4D0C-A6BC-252E6B940A5D}">
      <dgm:prSet/>
      <dgm:spPr/>
      <dgm:t>
        <a:bodyPr/>
        <a:lstStyle/>
        <a:p>
          <a:endParaRPr lang="en-US"/>
        </a:p>
      </dgm:t>
    </dgm:pt>
    <dgm:pt modelId="{30D35DA9-7B49-45E9-BD65-FAB1CDA0F824}" type="sibTrans" cxnId="{EFB6036B-80B6-4D0C-A6BC-252E6B940A5D}">
      <dgm:prSet/>
      <dgm:spPr/>
      <dgm:t>
        <a:bodyPr/>
        <a:lstStyle/>
        <a:p>
          <a:endParaRPr lang="en-US"/>
        </a:p>
      </dgm:t>
    </dgm:pt>
    <dgm:pt modelId="{8BA89D37-27CE-47FF-B93D-1FB381FA6983}">
      <dgm:prSet/>
      <dgm:spPr/>
      <dgm:t>
        <a:bodyPr/>
        <a:lstStyle/>
        <a:p>
          <a:r>
            <a:rPr lang="en-US"/>
            <a:t>L</a:t>
          </a:r>
          <a:r>
            <a:rPr lang="en-US" b="0" i="0"/>
            <a:t>ate 19th Century</a:t>
          </a:r>
          <a:endParaRPr lang="en-US"/>
        </a:p>
      </dgm:t>
    </dgm:pt>
    <dgm:pt modelId="{4468F365-5B22-4EBF-A1EA-E4D2DED76F30}" type="parTrans" cxnId="{54958E9D-D650-4F47-8ADF-DA81DCFD4ACF}">
      <dgm:prSet/>
      <dgm:spPr/>
      <dgm:t>
        <a:bodyPr/>
        <a:lstStyle/>
        <a:p>
          <a:endParaRPr lang="en-US"/>
        </a:p>
      </dgm:t>
    </dgm:pt>
    <dgm:pt modelId="{A26F4CD5-FE73-4E88-8C81-D92B618C793F}" type="sibTrans" cxnId="{54958E9D-D650-4F47-8ADF-DA81DCFD4ACF}">
      <dgm:prSet/>
      <dgm:spPr/>
      <dgm:t>
        <a:bodyPr/>
        <a:lstStyle/>
        <a:p>
          <a:endParaRPr lang="en-US"/>
        </a:p>
      </dgm:t>
    </dgm:pt>
    <dgm:pt modelId="{EE2301ED-A0B5-4FF2-A671-D0D7905B092C}">
      <dgm:prSet/>
      <dgm:spPr/>
      <dgm:t>
        <a:bodyPr/>
        <a:lstStyle/>
        <a:p>
          <a:r>
            <a:rPr lang="en-US" b="0" i="0"/>
            <a:t>C</a:t>
          </a:r>
          <a:r>
            <a:rPr lang="en-US"/>
            <a:t>annabis </a:t>
          </a:r>
          <a:r>
            <a:rPr lang="en-US" b="0" i="0"/>
            <a:t>in many medicinal products</a:t>
          </a:r>
          <a:endParaRPr lang="en-US"/>
        </a:p>
      </dgm:t>
    </dgm:pt>
    <dgm:pt modelId="{0990E13D-1F77-4FAB-90FA-10E65A5D1BA0}" type="parTrans" cxnId="{3EA9F11D-56D4-4D28-BB4B-BCB2611BD6B8}">
      <dgm:prSet/>
      <dgm:spPr/>
      <dgm:t>
        <a:bodyPr/>
        <a:lstStyle/>
        <a:p>
          <a:endParaRPr lang="en-US"/>
        </a:p>
      </dgm:t>
    </dgm:pt>
    <dgm:pt modelId="{5ACF8952-7774-4771-BA4A-D27C43734D4B}" type="sibTrans" cxnId="{3EA9F11D-56D4-4D28-BB4B-BCB2611BD6B8}">
      <dgm:prSet/>
      <dgm:spPr/>
      <dgm:t>
        <a:bodyPr/>
        <a:lstStyle/>
        <a:p>
          <a:endParaRPr lang="en-US"/>
        </a:p>
      </dgm:t>
    </dgm:pt>
    <dgm:pt modelId="{14C83FBA-B35E-496A-A493-B91DFFBCC262}" type="pres">
      <dgm:prSet presAssocID="{EF5B2B7D-7765-4E1C-ADB4-B80A38A63F78}" presName="linear" presStyleCnt="0">
        <dgm:presLayoutVars>
          <dgm:dir/>
          <dgm:animLvl val="lvl"/>
          <dgm:resizeHandles val="exact"/>
        </dgm:presLayoutVars>
      </dgm:prSet>
      <dgm:spPr/>
    </dgm:pt>
    <dgm:pt modelId="{79C9A9EF-48D3-4938-BD1F-F27670BA7534}" type="pres">
      <dgm:prSet presAssocID="{B701D673-1982-4BF3-BF79-BEFADDBA3785}" presName="parentLin" presStyleCnt="0"/>
      <dgm:spPr/>
    </dgm:pt>
    <dgm:pt modelId="{059B1CDC-4AB9-4D41-9F8B-1FDCB21F4576}" type="pres">
      <dgm:prSet presAssocID="{B701D673-1982-4BF3-BF79-BEFADDBA3785}" presName="parentLeftMargin" presStyleLbl="node1" presStyleIdx="0" presStyleCnt="3"/>
      <dgm:spPr/>
    </dgm:pt>
    <dgm:pt modelId="{49381DDA-6901-4713-8DB5-1778D8066861}" type="pres">
      <dgm:prSet presAssocID="{B701D673-1982-4BF3-BF79-BEFADDBA3785}" presName="parentText" presStyleLbl="node1" presStyleIdx="0" presStyleCnt="3">
        <dgm:presLayoutVars>
          <dgm:chMax val="0"/>
          <dgm:bulletEnabled val="1"/>
        </dgm:presLayoutVars>
      </dgm:prSet>
      <dgm:spPr/>
    </dgm:pt>
    <dgm:pt modelId="{2E786517-5710-45A1-8095-48A7AD8E1E5F}" type="pres">
      <dgm:prSet presAssocID="{B701D673-1982-4BF3-BF79-BEFADDBA3785}" presName="negativeSpace" presStyleCnt="0"/>
      <dgm:spPr/>
    </dgm:pt>
    <dgm:pt modelId="{C422B745-56D3-4FD4-92A0-E33AA7B12DE9}" type="pres">
      <dgm:prSet presAssocID="{B701D673-1982-4BF3-BF79-BEFADDBA3785}" presName="childText" presStyleLbl="conFgAcc1" presStyleIdx="0" presStyleCnt="3">
        <dgm:presLayoutVars>
          <dgm:bulletEnabled val="1"/>
        </dgm:presLayoutVars>
      </dgm:prSet>
      <dgm:spPr/>
    </dgm:pt>
    <dgm:pt modelId="{009BDE2E-B728-46D7-8561-BB872E76AB2B}" type="pres">
      <dgm:prSet presAssocID="{6A08255A-1C26-4DF1-8131-41B99930BC72}" presName="spaceBetweenRectangles" presStyleCnt="0"/>
      <dgm:spPr/>
    </dgm:pt>
    <dgm:pt modelId="{DDDF86E7-371D-422C-82CA-9294092E94C5}" type="pres">
      <dgm:prSet presAssocID="{82918AB5-F723-4CD8-9E0E-E1F005C5E75D}" presName="parentLin" presStyleCnt="0"/>
      <dgm:spPr/>
    </dgm:pt>
    <dgm:pt modelId="{2E0BD91A-904B-4C72-96F5-2C94D0964E0E}" type="pres">
      <dgm:prSet presAssocID="{82918AB5-F723-4CD8-9E0E-E1F005C5E75D}" presName="parentLeftMargin" presStyleLbl="node1" presStyleIdx="0" presStyleCnt="3"/>
      <dgm:spPr/>
    </dgm:pt>
    <dgm:pt modelId="{A73E4500-A15C-4B1C-A5EA-409C0D490177}" type="pres">
      <dgm:prSet presAssocID="{82918AB5-F723-4CD8-9E0E-E1F005C5E75D}" presName="parentText" presStyleLbl="node1" presStyleIdx="1" presStyleCnt="3">
        <dgm:presLayoutVars>
          <dgm:chMax val="0"/>
          <dgm:bulletEnabled val="1"/>
        </dgm:presLayoutVars>
      </dgm:prSet>
      <dgm:spPr/>
    </dgm:pt>
    <dgm:pt modelId="{EBEAE69E-FBF6-4AEE-A2DE-87D203B39C9E}" type="pres">
      <dgm:prSet presAssocID="{82918AB5-F723-4CD8-9E0E-E1F005C5E75D}" presName="negativeSpace" presStyleCnt="0"/>
      <dgm:spPr/>
    </dgm:pt>
    <dgm:pt modelId="{1979EF44-A0ED-49BC-8AD1-384285431AB1}" type="pres">
      <dgm:prSet presAssocID="{82918AB5-F723-4CD8-9E0E-E1F005C5E75D}" presName="childText" presStyleLbl="conFgAcc1" presStyleIdx="1" presStyleCnt="3">
        <dgm:presLayoutVars>
          <dgm:bulletEnabled val="1"/>
        </dgm:presLayoutVars>
      </dgm:prSet>
      <dgm:spPr/>
    </dgm:pt>
    <dgm:pt modelId="{A9D9C3B9-A0F4-4E2E-B287-41F12E55F899}" type="pres">
      <dgm:prSet presAssocID="{3E2EE22E-293E-43DB-BE22-741663EE955B}" presName="spaceBetweenRectangles" presStyleCnt="0"/>
      <dgm:spPr/>
    </dgm:pt>
    <dgm:pt modelId="{39D7D1A5-4625-4DA7-933B-BA1A10A6942E}" type="pres">
      <dgm:prSet presAssocID="{8BA89D37-27CE-47FF-B93D-1FB381FA6983}" presName="parentLin" presStyleCnt="0"/>
      <dgm:spPr/>
    </dgm:pt>
    <dgm:pt modelId="{2B0C273B-F152-4D11-B74D-35AE3FE9B30B}" type="pres">
      <dgm:prSet presAssocID="{8BA89D37-27CE-47FF-B93D-1FB381FA6983}" presName="parentLeftMargin" presStyleLbl="node1" presStyleIdx="1" presStyleCnt="3"/>
      <dgm:spPr/>
    </dgm:pt>
    <dgm:pt modelId="{E5933609-3AB2-460C-AFC7-17123E9F50CF}" type="pres">
      <dgm:prSet presAssocID="{8BA89D37-27CE-47FF-B93D-1FB381FA6983}" presName="parentText" presStyleLbl="node1" presStyleIdx="2" presStyleCnt="3">
        <dgm:presLayoutVars>
          <dgm:chMax val="0"/>
          <dgm:bulletEnabled val="1"/>
        </dgm:presLayoutVars>
      </dgm:prSet>
      <dgm:spPr/>
    </dgm:pt>
    <dgm:pt modelId="{119327A7-5626-4955-BFBA-D10143E5171E}" type="pres">
      <dgm:prSet presAssocID="{8BA89D37-27CE-47FF-B93D-1FB381FA6983}" presName="negativeSpace" presStyleCnt="0"/>
      <dgm:spPr/>
    </dgm:pt>
    <dgm:pt modelId="{E3185DA3-F5F8-4F1E-8F35-2579451599A4}" type="pres">
      <dgm:prSet presAssocID="{8BA89D37-27CE-47FF-B93D-1FB381FA6983}" presName="childText" presStyleLbl="conFgAcc1" presStyleIdx="2" presStyleCnt="3">
        <dgm:presLayoutVars>
          <dgm:bulletEnabled val="1"/>
        </dgm:presLayoutVars>
      </dgm:prSet>
      <dgm:spPr/>
    </dgm:pt>
  </dgm:ptLst>
  <dgm:cxnLst>
    <dgm:cxn modelId="{34FCD809-B39A-47FE-84F5-D2A2FC33D6A3}" type="presOf" srcId="{8BA89D37-27CE-47FF-B93D-1FB381FA6983}" destId="{2B0C273B-F152-4D11-B74D-35AE3FE9B30B}" srcOrd="0" destOrd="0" presId="urn:microsoft.com/office/officeart/2005/8/layout/list1"/>
    <dgm:cxn modelId="{3EA9F11D-56D4-4D28-BB4B-BCB2611BD6B8}" srcId="{8BA89D37-27CE-47FF-B93D-1FB381FA6983}" destId="{EE2301ED-A0B5-4FF2-A671-D0D7905B092C}" srcOrd="0" destOrd="0" parTransId="{0990E13D-1F77-4FAB-90FA-10E65A5D1BA0}" sibTransId="{5ACF8952-7774-4771-BA4A-D27C43734D4B}"/>
    <dgm:cxn modelId="{5E568722-25D0-4EF1-9428-3B6B57195A00}" type="presOf" srcId="{82918AB5-F723-4CD8-9E0E-E1F005C5E75D}" destId="{A73E4500-A15C-4B1C-A5EA-409C0D490177}" srcOrd="1" destOrd="0" presId="urn:microsoft.com/office/officeart/2005/8/layout/list1"/>
    <dgm:cxn modelId="{95472C44-BF58-4FC6-A349-3BBDC5B68266}" type="presOf" srcId="{82918AB5-F723-4CD8-9E0E-E1F005C5E75D}" destId="{2E0BD91A-904B-4C72-96F5-2C94D0964E0E}" srcOrd="0" destOrd="0" presId="urn:microsoft.com/office/officeart/2005/8/layout/list1"/>
    <dgm:cxn modelId="{EFB6036B-80B6-4D0C-A6BC-252E6B940A5D}" srcId="{82918AB5-F723-4CD8-9E0E-E1F005C5E75D}" destId="{60C8DCE2-15F2-4EEA-820C-BC05D6FBB7B3}" srcOrd="0" destOrd="0" parTransId="{9D3E1EF3-7638-4B5F-998A-0EC2DDDECA76}" sibTransId="{30D35DA9-7B49-45E9-BD65-FAB1CDA0F824}"/>
    <dgm:cxn modelId="{6A2B4E56-E67D-4565-89CA-3BEABD3093EC}" type="presOf" srcId="{8BA89D37-27CE-47FF-B93D-1FB381FA6983}" destId="{E5933609-3AB2-460C-AFC7-17123E9F50CF}" srcOrd="1" destOrd="0" presId="urn:microsoft.com/office/officeart/2005/8/layout/list1"/>
    <dgm:cxn modelId="{6F5B4B7F-B78F-465C-9759-CA7BE778624A}" srcId="{EF5B2B7D-7765-4E1C-ADB4-B80A38A63F78}" destId="{B701D673-1982-4BF3-BF79-BEFADDBA3785}" srcOrd="0" destOrd="0" parTransId="{29E3E669-342E-418E-A6EB-2B63AA0F6525}" sibTransId="{6A08255A-1C26-4DF1-8131-41B99930BC72}"/>
    <dgm:cxn modelId="{30E4E080-FE18-4396-85F1-B33BA8CCDB35}" type="presOf" srcId="{60C8DCE2-15F2-4EEA-820C-BC05D6FBB7B3}" destId="{1979EF44-A0ED-49BC-8AD1-384285431AB1}" srcOrd="0" destOrd="0" presId="urn:microsoft.com/office/officeart/2005/8/layout/list1"/>
    <dgm:cxn modelId="{58B52083-108A-445D-A22E-454110CFBD5C}" type="presOf" srcId="{EE2301ED-A0B5-4FF2-A671-D0D7905B092C}" destId="{E3185DA3-F5F8-4F1E-8F35-2579451599A4}" srcOrd="0" destOrd="0" presId="urn:microsoft.com/office/officeart/2005/8/layout/list1"/>
    <dgm:cxn modelId="{54958E9D-D650-4F47-8ADF-DA81DCFD4ACF}" srcId="{EF5B2B7D-7765-4E1C-ADB4-B80A38A63F78}" destId="{8BA89D37-27CE-47FF-B93D-1FB381FA6983}" srcOrd="2" destOrd="0" parTransId="{4468F365-5B22-4EBF-A1EA-E4D2DED76F30}" sibTransId="{A26F4CD5-FE73-4E88-8C81-D92B618C793F}"/>
    <dgm:cxn modelId="{F23110A8-A5B1-401C-9635-0E843370B543}" srcId="{B701D673-1982-4BF3-BF79-BEFADDBA3785}" destId="{36E17CCB-2D3E-4B66-87D3-0EDE4BED0FF2}" srcOrd="0" destOrd="0" parTransId="{F479F3F1-EFE6-4D3B-B496-284EADF516BD}" sibTransId="{95D43A0D-2996-4323-891B-566DF787E8EF}"/>
    <dgm:cxn modelId="{CD07D3BE-9A31-4362-806F-12CC1101A26A}" type="presOf" srcId="{EF5B2B7D-7765-4E1C-ADB4-B80A38A63F78}" destId="{14C83FBA-B35E-496A-A493-B91DFFBCC262}" srcOrd="0" destOrd="0" presId="urn:microsoft.com/office/officeart/2005/8/layout/list1"/>
    <dgm:cxn modelId="{D2638DC1-F3F3-45F6-826A-CE5074C1DC77}" srcId="{EF5B2B7D-7765-4E1C-ADB4-B80A38A63F78}" destId="{82918AB5-F723-4CD8-9E0E-E1F005C5E75D}" srcOrd="1" destOrd="0" parTransId="{644041F4-812A-4E56-9522-8CAB51AEAA3C}" sibTransId="{3E2EE22E-293E-43DB-BE22-741663EE955B}"/>
    <dgm:cxn modelId="{C2B047C2-1472-4420-BAB8-3998D6F310CA}" type="presOf" srcId="{36E17CCB-2D3E-4B66-87D3-0EDE4BED0FF2}" destId="{C422B745-56D3-4FD4-92A0-E33AA7B12DE9}" srcOrd="0" destOrd="0" presId="urn:microsoft.com/office/officeart/2005/8/layout/list1"/>
    <dgm:cxn modelId="{D70820E1-7259-4336-9E34-08C9F13467D6}" type="presOf" srcId="{B701D673-1982-4BF3-BF79-BEFADDBA3785}" destId="{49381DDA-6901-4713-8DB5-1778D8066861}" srcOrd="1" destOrd="0" presId="urn:microsoft.com/office/officeart/2005/8/layout/list1"/>
    <dgm:cxn modelId="{EEA726E8-CDE2-4FA3-BB6F-C3AB16CEDDB1}" type="presOf" srcId="{B701D673-1982-4BF3-BF79-BEFADDBA3785}" destId="{059B1CDC-4AB9-4D41-9F8B-1FDCB21F4576}" srcOrd="0" destOrd="0" presId="urn:microsoft.com/office/officeart/2005/8/layout/list1"/>
    <dgm:cxn modelId="{F024EAD7-C774-40F5-9606-816BC3643E11}" type="presParOf" srcId="{14C83FBA-B35E-496A-A493-B91DFFBCC262}" destId="{79C9A9EF-48D3-4938-BD1F-F27670BA7534}" srcOrd="0" destOrd="0" presId="urn:microsoft.com/office/officeart/2005/8/layout/list1"/>
    <dgm:cxn modelId="{A47B75D8-07F1-45FF-BAE9-524ED11A398D}" type="presParOf" srcId="{79C9A9EF-48D3-4938-BD1F-F27670BA7534}" destId="{059B1CDC-4AB9-4D41-9F8B-1FDCB21F4576}" srcOrd="0" destOrd="0" presId="urn:microsoft.com/office/officeart/2005/8/layout/list1"/>
    <dgm:cxn modelId="{1535249C-2D03-4196-8F53-B0C0F8D65EEE}" type="presParOf" srcId="{79C9A9EF-48D3-4938-BD1F-F27670BA7534}" destId="{49381DDA-6901-4713-8DB5-1778D8066861}" srcOrd="1" destOrd="0" presId="urn:microsoft.com/office/officeart/2005/8/layout/list1"/>
    <dgm:cxn modelId="{7DAA98AC-43C9-4C47-AD6E-0D990161ABB3}" type="presParOf" srcId="{14C83FBA-B35E-496A-A493-B91DFFBCC262}" destId="{2E786517-5710-45A1-8095-48A7AD8E1E5F}" srcOrd="1" destOrd="0" presId="urn:microsoft.com/office/officeart/2005/8/layout/list1"/>
    <dgm:cxn modelId="{E203BECD-77A3-4316-BD8F-B2D9278EDB93}" type="presParOf" srcId="{14C83FBA-B35E-496A-A493-B91DFFBCC262}" destId="{C422B745-56D3-4FD4-92A0-E33AA7B12DE9}" srcOrd="2" destOrd="0" presId="urn:microsoft.com/office/officeart/2005/8/layout/list1"/>
    <dgm:cxn modelId="{123503AF-CA2C-44F9-95F5-2EBF4189C5C3}" type="presParOf" srcId="{14C83FBA-B35E-496A-A493-B91DFFBCC262}" destId="{009BDE2E-B728-46D7-8561-BB872E76AB2B}" srcOrd="3" destOrd="0" presId="urn:microsoft.com/office/officeart/2005/8/layout/list1"/>
    <dgm:cxn modelId="{73EE46D3-7193-49C0-9369-D02F371D4A8F}" type="presParOf" srcId="{14C83FBA-B35E-496A-A493-B91DFFBCC262}" destId="{DDDF86E7-371D-422C-82CA-9294092E94C5}" srcOrd="4" destOrd="0" presId="urn:microsoft.com/office/officeart/2005/8/layout/list1"/>
    <dgm:cxn modelId="{4E31A721-E772-4642-8B1E-81E3FE9D7731}" type="presParOf" srcId="{DDDF86E7-371D-422C-82CA-9294092E94C5}" destId="{2E0BD91A-904B-4C72-96F5-2C94D0964E0E}" srcOrd="0" destOrd="0" presId="urn:microsoft.com/office/officeart/2005/8/layout/list1"/>
    <dgm:cxn modelId="{B606475E-ED41-4ABD-A1F1-72F86859840D}" type="presParOf" srcId="{DDDF86E7-371D-422C-82CA-9294092E94C5}" destId="{A73E4500-A15C-4B1C-A5EA-409C0D490177}" srcOrd="1" destOrd="0" presId="urn:microsoft.com/office/officeart/2005/8/layout/list1"/>
    <dgm:cxn modelId="{BDFACD4F-63FC-445F-BDF5-22AD5C71B8BA}" type="presParOf" srcId="{14C83FBA-B35E-496A-A493-B91DFFBCC262}" destId="{EBEAE69E-FBF6-4AEE-A2DE-87D203B39C9E}" srcOrd="5" destOrd="0" presId="urn:microsoft.com/office/officeart/2005/8/layout/list1"/>
    <dgm:cxn modelId="{0868C694-E1F0-459D-9A5B-D55A8F2BDC4B}" type="presParOf" srcId="{14C83FBA-B35E-496A-A493-B91DFFBCC262}" destId="{1979EF44-A0ED-49BC-8AD1-384285431AB1}" srcOrd="6" destOrd="0" presId="urn:microsoft.com/office/officeart/2005/8/layout/list1"/>
    <dgm:cxn modelId="{EEE56954-B51A-4DC1-99A1-90395F2BB28C}" type="presParOf" srcId="{14C83FBA-B35E-496A-A493-B91DFFBCC262}" destId="{A9D9C3B9-A0F4-4E2E-B287-41F12E55F899}" srcOrd="7" destOrd="0" presId="urn:microsoft.com/office/officeart/2005/8/layout/list1"/>
    <dgm:cxn modelId="{F1A7DEC6-96A8-4A10-A255-3286C0CE073E}" type="presParOf" srcId="{14C83FBA-B35E-496A-A493-B91DFFBCC262}" destId="{39D7D1A5-4625-4DA7-933B-BA1A10A6942E}" srcOrd="8" destOrd="0" presId="urn:microsoft.com/office/officeart/2005/8/layout/list1"/>
    <dgm:cxn modelId="{9E0B02EC-75B6-48A0-8367-C4291CD196E1}" type="presParOf" srcId="{39D7D1A5-4625-4DA7-933B-BA1A10A6942E}" destId="{2B0C273B-F152-4D11-B74D-35AE3FE9B30B}" srcOrd="0" destOrd="0" presId="urn:microsoft.com/office/officeart/2005/8/layout/list1"/>
    <dgm:cxn modelId="{C9869CD8-FE96-4658-A06D-1E7B366C6D09}" type="presParOf" srcId="{39D7D1A5-4625-4DA7-933B-BA1A10A6942E}" destId="{E5933609-3AB2-460C-AFC7-17123E9F50CF}" srcOrd="1" destOrd="0" presId="urn:microsoft.com/office/officeart/2005/8/layout/list1"/>
    <dgm:cxn modelId="{B7518067-6A54-433D-8ADB-E1673F4329BD}" type="presParOf" srcId="{14C83FBA-B35E-496A-A493-B91DFFBCC262}" destId="{119327A7-5626-4955-BFBA-D10143E5171E}" srcOrd="9" destOrd="0" presId="urn:microsoft.com/office/officeart/2005/8/layout/list1"/>
    <dgm:cxn modelId="{A4AFE4C6-1873-4A86-91C2-2862BE13EDC6}" type="presParOf" srcId="{14C83FBA-B35E-496A-A493-B91DFFBCC262}" destId="{E3185DA3-F5F8-4F1E-8F35-2579451599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73273-A5F9-47FD-87E8-2164585992CC}"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2D100AE9-8EC2-4537-BD67-33895E965EDD}">
      <dgm:prSet/>
      <dgm:spPr/>
      <dgm:t>
        <a:bodyPr/>
        <a:lstStyle/>
        <a:p>
          <a:r>
            <a:rPr lang="en-US"/>
            <a:t>Tax on cannabis sales </a:t>
          </a:r>
        </a:p>
      </dgm:t>
    </dgm:pt>
    <dgm:pt modelId="{E1EF81B1-B25A-41BE-BBA9-460F5582F080}" type="parTrans" cxnId="{0928966F-F2DE-4153-9A8D-5B415B8F69ED}">
      <dgm:prSet/>
      <dgm:spPr/>
      <dgm:t>
        <a:bodyPr/>
        <a:lstStyle/>
        <a:p>
          <a:endParaRPr lang="en-US"/>
        </a:p>
      </dgm:t>
    </dgm:pt>
    <dgm:pt modelId="{F889D665-06AC-49A7-955D-DC1F53399862}" type="sibTrans" cxnId="{0928966F-F2DE-4153-9A8D-5B415B8F69ED}">
      <dgm:prSet/>
      <dgm:spPr/>
      <dgm:t>
        <a:bodyPr/>
        <a:lstStyle/>
        <a:p>
          <a:endParaRPr lang="en-US"/>
        </a:p>
      </dgm:t>
    </dgm:pt>
    <dgm:pt modelId="{4E531103-FBD9-439E-9A32-13407E6B6AE2}">
      <dgm:prSet/>
      <dgm:spPr/>
      <dgm:t>
        <a:bodyPr/>
        <a:lstStyle/>
        <a:p>
          <a:r>
            <a:rPr lang="en-US"/>
            <a:t>Did not criminalize possession </a:t>
          </a:r>
        </a:p>
      </dgm:t>
    </dgm:pt>
    <dgm:pt modelId="{FFAC714B-D1C5-42DB-A011-3FBCAF04B6F3}" type="parTrans" cxnId="{716A7ED6-BF69-43A6-A80F-4E0D68A08E5F}">
      <dgm:prSet/>
      <dgm:spPr/>
      <dgm:t>
        <a:bodyPr/>
        <a:lstStyle/>
        <a:p>
          <a:endParaRPr lang="en-US"/>
        </a:p>
      </dgm:t>
    </dgm:pt>
    <dgm:pt modelId="{559C46BB-2050-4222-82A1-332D46A84DA2}" type="sibTrans" cxnId="{716A7ED6-BF69-43A6-A80F-4E0D68A08E5F}">
      <dgm:prSet/>
      <dgm:spPr/>
      <dgm:t>
        <a:bodyPr/>
        <a:lstStyle/>
        <a:p>
          <a:endParaRPr lang="en-US"/>
        </a:p>
      </dgm:t>
    </dgm:pt>
    <dgm:pt modelId="{EB3C0AC7-AB2C-4770-9121-A89F7C8F2036}">
      <dgm:prSet/>
      <dgm:spPr/>
      <dgm:t>
        <a:bodyPr/>
        <a:lstStyle/>
        <a:p>
          <a:r>
            <a:rPr lang="en-US"/>
            <a:t>Violators faced $2,000 fine/five years of prison </a:t>
          </a:r>
        </a:p>
      </dgm:t>
    </dgm:pt>
    <dgm:pt modelId="{83F6A9DA-5E49-470B-9EC1-D71F100CF764}" type="parTrans" cxnId="{63C91F2D-AED2-44C8-A111-6A2038231D56}">
      <dgm:prSet/>
      <dgm:spPr/>
      <dgm:t>
        <a:bodyPr/>
        <a:lstStyle/>
        <a:p>
          <a:endParaRPr lang="en-US"/>
        </a:p>
      </dgm:t>
    </dgm:pt>
    <dgm:pt modelId="{4CD568F4-4099-44AE-93E9-454796779155}" type="sibTrans" cxnId="{63C91F2D-AED2-44C8-A111-6A2038231D56}">
      <dgm:prSet/>
      <dgm:spPr/>
      <dgm:t>
        <a:bodyPr/>
        <a:lstStyle/>
        <a:p>
          <a:endParaRPr lang="en-US"/>
        </a:p>
      </dgm:t>
    </dgm:pt>
    <dgm:pt modelId="{EB33E8A8-91A9-4F83-8272-0C03E2CAAF06}">
      <dgm:prSet/>
      <dgm:spPr/>
      <dgm:t>
        <a:bodyPr/>
        <a:lstStyle/>
        <a:p>
          <a:r>
            <a:rPr lang="en-US"/>
            <a:t>Propaganda, prejudice, and power</a:t>
          </a:r>
        </a:p>
      </dgm:t>
    </dgm:pt>
    <dgm:pt modelId="{D583B557-B070-4C98-9D0A-20B26F68E62A}" type="parTrans" cxnId="{2A8B2881-B429-453A-81B6-03958E46FF9F}">
      <dgm:prSet/>
      <dgm:spPr/>
      <dgm:t>
        <a:bodyPr/>
        <a:lstStyle/>
        <a:p>
          <a:endParaRPr lang="en-US"/>
        </a:p>
      </dgm:t>
    </dgm:pt>
    <dgm:pt modelId="{D12DAB5A-DFB1-48FC-B825-823BBB26BB0D}" type="sibTrans" cxnId="{2A8B2881-B429-453A-81B6-03958E46FF9F}">
      <dgm:prSet/>
      <dgm:spPr/>
      <dgm:t>
        <a:bodyPr/>
        <a:lstStyle/>
        <a:p>
          <a:endParaRPr lang="en-US"/>
        </a:p>
      </dgm:t>
    </dgm:pt>
    <dgm:pt modelId="{AEB6F484-27E7-448C-B70B-D01BCFCEBE1B}" type="pres">
      <dgm:prSet presAssocID="{33E73273-A5F9-47FD-87E8-2164585992CC}" presName="matrix" presStyleCnt="0">
        <dgm:presLayoutVars>
          <dgm:chMax val="1"/>
          <dgm:dir/>
          <dgm:resizeHandles val="exact"/>
        </dgm:presLayoutVars>
      </dgm:prSet>
      <dgm:spPr/>
    </dgm:pt>
    <dgm:pt modelId="{A587D559-B91E-4BB2-8C58-8B5FFCE463DD}" type="pres">
      <dgm:prSet presAssocID="{33E73273-A5F9-47FD-87E8-2164585992CC}" presName="axisShape" presStyleLbl="bgShp" presStyleIdx="0" presStyleCnt="1"/>
      <dgm:spPr/>
    </dgm:pt>
    <dgm:pt modelId="{3D1B9440-BE82-4EF0-94A8-E608950C975C}" type="pres">
      <dgm:prSet presAssocID="{33E73273-A5F9-47FD-87E8-2164585992CC}" presName="rect1" presStyleLbl="node1" presStyleIdx="0" presStyleCnt="4">
        <dgm:presLayoutVars>
          <dgm:chMax val="0"/>
          <dgm:chPref val="0"/>
          <dgm:bulletEnabled val="1"/>
        </dgm:presLayoutVars>
      </dgm:prSet>
      <dgm:spPr/>
    </dgm:pt>
    <dgm:pt modelId="{97AAEFE5-A590-4D3E-881C-E203702B665D}" type="pres">
      <dgm:prSet presAssocID="{33E73273-A5F9-47FD-87E8-2164585992CC}" presName="rect2" presStyleLbl="node1" presStyleIdx="1" presStyleCnt="4">
        <dgm:presLayoutVars>
          <dgm:chMax val="0"/>
          <dgm:chPref val="0"/>
          <dgm:bulletEnabled val="1"/>
        </dgm:presLayoutVars>
      </dgm:prSet>
      <dgm:spPr/>
    </dgm:pt>
    <dgm:pt modelId="{3D5E14E6-25AD-42F6-833A-E622FDC0373A}" type="pres">
      <dgm:prSet presAssocID="{33E73273-A5F9-47FD-87E8-2164585992CC}" presName="rect3" presStyleLbl="node1" presStyleIdx="2" presStyleCnt="4">
        <dgm:presLayoutVars>
          <dgm:chMax val="0"/>
          <dgm:chPref val="0"/>
          <dgm:bulletEnabled val="1"/>
        </dgm:presLayoutVars>
      </dgm:prSet>
      <dgm:spPr/>
    </dgm:pt>
    <dgm:pt modelId="{C8CE26F1-FA7B-42DA-B177-080FC9AE8855}" type="pres">
      <dgm:prSet presAssocID="{33E73273-A5F9-47FD-87E8-2164585992CC}" presName="rect4" presStyleLbl="node1" presStyleIdx="3" presStyleCnt="4">
        <dgm:presLayoutVars>
          <dgm:chMax val="0"/>
          <dgm:chPref val="0"/>
          <dgm:bulletEnabled val="1"/>
        </dgm:presLayoutVars>
      </dgm:prSet>
      <dgm:spPr/>
    </dgm:pt>
  </dgm:ptLst>
  <dgm:cxnLst>
    <dgm:cxn modelId="{3B328608-BE36-44BA-9B31-603DEC31F33B}" type="presOf" srcId="{EB3C0AC7-AB2C-4770-9121-A89F7C8F2036}" destId="{3D5E14E6-25AD-42F6-833A-E622FDC0373A}" srcOrd="0" destOrd="0" presId="urn:microsoft.com/office/officeart/2005/8/layout/matrix2"/>
    <dgm:cxn modelId="{6DF7C10D-9038-4976-B31D-DCFF389B87F3}" type="presOf" srcId="{2D100AE9-8EC2-4537-BD67-33895E965EDD}" destId="{3D1B9440-BE82-4EF0-94A8-E608950C975C}" srcOrd="0" destOrd="0" presId="urn:microsoft.com/office/officeart/2005/8/layout/matrix2"/>
    <dgm:cxn modelId="{D0ADCA0D-09D8-4FB1-9D6E-B2E7A3A8E485}" type="presOf" srcId="{33E73273-A5F9-47FD-87E8-2164585992CC}" destId="{AEB6F484-27E7-448C-B70B-D01BCFCEBE1B}" srcOrd="0" destOrd="0" presId="urn:microsoft.com/office/officeart/2005/8/layout/matrix2"/>
    <dgm:cxn modelId="{63C91F2D-AED2-44C8-A111-6A2038231D56}" srcId="{33E73273-A5F9-47FD-87E8-2164585992CC}" destId="{EB3C0AC7-AB2C-4770-9121-A89F7C8F2036}" srcOrd="2" destOrd="0" parTransId="{83F6A9DA-5E49-470B-9EC1-D71F100CF764}" sibTransId="{4CD568F4-4099-44AE-93E9-454796779155}"/>
    <dgm:cxn modelId="{0928966F-F2DE-4153-9A8D-5B415B8F69ED}" srcId="{33E73273-A5F9-47FD-87E8-2164585992CC}" destId="{2D100AE9-8EC2-4537-BD67-33895E965EDD}" srcOrd="0" destOrd="0" parTransId="{E1EF81B1-B25A-41BE-BBA9-460F5582F080}" sibTransId="{F889D665-06AC-49A7-955D-DC1F53399862}"/>
    <dgm:cxn modelId="{2A8B2881-B429-453A-81B6-03958E46FF9F}" srcId="{33E73273-A5F9-47FD-87E8-2164585992CC}" destId="{EB33E8A8-91A9-4F83-8272-0C03E2CAAF06}" srcOrd="3" destOrd="0" parTransId="{D583B557-B070-4C98-9D0A-20B26F68E62A}" sibTransId="{D12DAB5A-DFB1-48FC-B825-823BBB26BB0D}"/>
    <dgm:cxn modelId="{7EE3C8A4-8108-444C-A3DD-72FACE1C37AA}" type="presOf" srcId="{EB33E8A8-91A9-4F83-8272-0C03E2CAAF06}" destId="{C8CE26F1-FA7B-42DA-B177-080FC9AE8855}" srcOrd="0" destOrd="0" presId="urn:microsoft.com/office/officeart/2005/8/layout/matrix2"/>
    <dgm:cxn modelId="{716A7ED6-BF69-43A6-A80F-4E0D68A08E5F}" srcId="{33E73273-A5F9-47FD-87E8-2164585992CC}" destId="{4E531103-FBD9-439E-9A32-13407E6B6AE2}" srcOrd="1" destOrd="0" parTransId="{FFAC714B-D1C5-42DB-A011-3FBCAF04B6F3}" sibTransId="{559C46BB-2050-4222-82A1-332D46A84DA2}"/>
    <dgm:cxn modelId="{5217AFF6-91C1-43AF-838F-30A65DDB4AFC}" type="presOf" srcId="{4E531103-FBD9-439E-9A32-13407E6B6AE2}" destId="{97AAEFE5-A590-4D3E-881C-E203702B665D}" srcOrd="0" destOrd="0" presId="urn:microsoft.com/office/officeart/2005/8/layout/matrix2"/>
    <dgm:cxn modelId="{0989436B-9944-422E-B5AB-87F1328B7CE7}" type="presParOf" srcId="{AEB6F484-27E7-448C-B70B-D01BCFCEBE1B}" destId="{A587D559-B91E-4BB2-8C58-8B5FFCE463DD}" srcOrd="0" destOrd="0" presId="urn:microsoft.com/office/officeart/2005/8/layout/matrix2"/>
    <dgm:cxn modelId="{5C3BB72C-C014-4236-8BB1-2DE066C887BF}" type="presParOf" srcId="{AEB6F484-27E7-448C-B70B-D01BCFCEBE1B}" destId="{3D1B9440-BE82-4EF0-94A8-E608950C975C}" srcOrd="1" destOrd="0" presId="urn:microsoft.com/office/officeart/2005/8/layout/matrix2"/>
    <dgm:cxn modelId="{253F99D7-67A6-4CC2-B266-CE3766BCDEB3}" type="presParOf" srcId="{AEB6F484-27E7-448C-B70B-D01BCFCEBE1B}" destId="{97AAEFE5-A590-4D3E-881C-E203702B665D}" srcOrd="2" destOrd="0" presId="urn:microsoft.com/office/officeart/2005/8/layout/matrix2"/>
    <dgm:cxn modelId="{E954CDF0-4E4A-4711-A308-F2B6AE432A05}" type="presParOf" srcId="{AEB6F484-27E7-448C-B70B-D01BCFCEBE1B}" destId="{3D5E14E6-25AD-42F6-833A-E622FDC0373A}" srcOrd="3" destOrd="0" presId="urn:microsoft.com/office/officeart/2005/8/layout/matrix2"/>
    <dgm:cxn modelId="{F4C5B918-D2A0-4515-8DE2-7A179CF66C10}" type="presParOf" srcId="{AEB6F484-27E7-448C-B70B-D01BCFCEBE1B}" destId="{C8CE26F1-FA7B-42DA-B177-080FC9AE8855}"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324C6-E66F-4C84-A0DB-A55C7D05A11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6B2EF95-693A-4DA2-8753-E2304A35DE7A}">
      <dgm:prSet/>
      <dgm:spPr/>
      <dgm:t>
        <a:bodyPr/>
        <a:lstStyle/>
        <a:p>
          <a:r>
            <a:rPr lang="en-US"/>
            <a:t>Fully ILLEGAL in only FOUR states: Idaho, Wyoming, Kansas and South Carolina</a:t>
          </a:r>
        </a:p>
      </dgm:t>
    </dgm:pt>
    <dgm:pt modelId="{641442CD-E572-4115-BA4F-24254B97DFAA}" type="parTrans" cxnId="{AF579550-0043-4F6A-84F2-6C3166A0DD14}">
      <dgm:prSet/>
      <dgm:spPr/>
      <dgm:t>
        <a:bodyPr/>
        <a:lstStyle/>
        <a:p>
          <a:endParaRPr lang="en-US"/>
        </a:p>
      </dgm:t>
    </dgm:pt>
    <dgm:pt modelId="{36D029A2-8170-4D64-BC86-07833DB7394C}" type="sibTrans" cxnId="{AF579550-0043-4F6A-84F2-6C3166A0DD14}">
      <dgm:prSet/>
      <dgm:spPr/>
      <dgm:t>
        <a:bodyPr/>
        <a:lstStyle/>
        <a:p>
          <a:endParaRPr lang="en-US"/>
        </a:p>
      </dgm:t>
    </dgm:pt>
    <dgm:pt modelId="{23EA8179-5644-442F-BB25-EFD0B0B20F10}">
      <dgm:prSet/>
      <dgm:spPr/>
      <dgm:t>
        <a:bodyPr/>
        <a:lstStyle/>
        <a:p>
          <a:r>
            <a:rPr lang="en-US"/>
            <a:t>75% of population now has access to some form of legalization cannabis. </a:t>
          </a:r>
        </a:p>
      </dgm:t>
    </dgm:pt>
    <dgm:pt modelId="{ED1D2DD8-A65D-43E8-95D1-3996E7DB0C26}" type="parTrans" cxnId="{9A61ED5E-9394-465C-8CCC-B6E46F87F4F9}">
      <dgm:prSet/>
      <dgm:spPr/>
      <dgm:t>
        <a:bodyPr/>
        <a:lstStyle/>
        <a:p>
          <a:endParaRPr lang="en-US"/>
        </a:p>
      </dgm:t>
    </dgm:pt>
    <dgm:pt modelId="{422C7EA7-A72A-4E3C-B0CB-870F555EEC4E}" type="sibTrans" cxnId="{9A61ED5E-9394-465C-8CCC-B6E46F87F4F9}">
      <dgm:prSet/>
      <dgm:spPr/>
      <dgm:t>
        <a:bodyPr/>
        <a:lstStyle/>
        <a:p>
          <a:endParaRPr lang="en-US"/>
        </a:p>
      </dgm:t>
    </dgm:pt>
    <dgm:pt modelId="{FA058413-2EFA-4F18-B725-D058AB8D7F61}" type="pres">
      <dgm:prSet presAssocID="{0DE324C6-E66F-4C84-A0DB-A55C7D05A114}" presName="linear" presStyleCnt="0">
        <dgm:presLayoutVars>
          <dgm:animLvl val="lvl"/>
          <dgm:resizeHandles val="exact"/>
        </dgm:presLayoutVars>
      </dgm:prSet>
      <dgm:spPr/>
    </dgm:pt>
    <dgm:pt modelId="{D81DD499-59D8-4E3E-9669-626C0F5BD6C7}" type="pres">
      <dgm:prSet presAssocID="{C6B2EF95-693A-4DA2-8753-E2304A35DE7A}" presName="parentText" presStyleLbl="node1" presStyleIdx="0" presStyleCnt="2">
        <dgm:presLayoutVars>
          <dgm:chMax val="0"/>
          <dgm:bulletEnabled val="1"/>
        </dgm:presLayoutVars>
      </dgm:prSet>
      <dgm:spPr/>
    </dgm:pt>
    <dgm:pt modelId="{EF542DC4-F9C7-44DD-B5F4-B7C71A6ABE64}" type="pres">
      <dgm:prSet presAssocID="{36D029A2-8170-4D64-BC86-07833DB7394C}" presName="spacer" presStyleCnt="0"/>
      <dgm:spPr/>
    </dgm:pt>
    <dgm:pt modelId="{4492F215-2F3C-4F05-9F69-D7F6960AC39E}" type="pres">
      <dgm:prSet presAssocID="{23EA8179-5644-442F-BB25-EFD0B0B20F10}" presName="parentText" presStyleLbl="node1" presStyleIdx="1" presStyleCnt="2">
        <dgm:presLayoutVars>
          <dgm:chMax val="0"/>
          <dgm:bulletEnabled val="1"/>
        </dgm:presLayoutVars>
      </dgm:prSet>
      <dgm:spPr/>
    </dgm:pt>
  </dgm:ptLst>
  <dgm:cxnLst>
    <dgm:cxn modelId="{9A61ED5E-9394-465C-8CCC-B6E46F87F4F9}" srcId="{0DE324C6-E66F-4C84-A0DB-A55C7D05A114}" destId="{23EA8179-5644-442F-BB25-EFD0B0B20F10}" srcOrd="1" destOrd="0" parTransId="{ED1D2DD8-A65D-43E8-95D1-3996E7DB0C26}" sibTransId="{422C7EA7-A72A-4E3C-B0CB-870F555EEC4E}"/>
    <dgm:cxn modelId="{67F23B50-D636-49B1-9602-3BDDFB1227D9}" type="presOf" srcId="{0DE324C6-E66F-4C84-A0DB-A55C7D05A114}" destId="{FA058413-2EFA-4F18-B725-D058AB8D7F61}" srcOrd="0" destOrd="0" presId="urn:microsoft.com/office/officeart/2005/8/layout/vList2"/>
    <dgm:cxn modelId="{AF579550-0043-4F6A-84F2-6C3166A0DD14}" srcId="{0DE324C6-E66F-4C84-A0DB-A55C7D05A114}" destId="{C6B2EF95-693A-4DA2-8753-E2304A35DE7A}" srcOrd="0" destOrd="0" parTransId="{641442CD-E572-4115-BA4F-24254B97DFAA}" sibTransId="{36D029A2-8170-4D64-BC86-07833DB7394C}"/>
    <dgm:cxn modelId="{3D447A54-0E0E-4FF2-8452-968BF4B3C62A}" type="presOf" srcId="{C6B2EF95-693A-4DA2-8753-E2304A35DE7A}" destId="{D81DD499-59D8-4E3E-9669-626C0F5BD6C7}" srcOrd="0" destOrd="0" presId="urn:microsoft.com/office/officeart/2005/8/layout/vList2"/>
    <dgm:cxn modelId="{DC020ACF-B074-4684-A65A-A8B5B9C2EC87}" type="presOf" srcId="{23EA8179-5644-442F-BB25-EFD0B0B20F10}" destId="{4492F215-2F3C-4F05-9F69-D7F6960AC39E}" srcOrd="0" destOrd="0" presId="urn:microsoft.com/office/officeart/2005/8/layout/vList2"/>
    <dgm:cxn modelId="{1E049923-90B2-4D81-A945-ADB4392D6E0B}" type="presParOf" srcId="{FA058413-2EFA-4F18-B725-D058AB8D7F61}" destId="{D81DD499-59D8-4E3E-9669-626C0F5BD6C7}" srcOrd="0" destOrd="0" presId="urn:microsoft.com/office/officeart/2005/8/layout/vList2"/>
    <dgm:cxn modelId="{C19BEFF1-C17F-4946-9C2B-0CC4965F351C}" type="presParOf" srcId="{FA058413-2EFA-4F18-B725-D058AB8D7F61}" destId="{EF542DC4-F9C7-44DD-B5F4-B7C71A6ABE64}" srcOrd="1" destOrd="0" presId="urn:microsoft.com/office/officeart/2005/8/layout/vList2"/>
    <dgm:cxn modelId="{4963BAFC-A48C-4EB3-855B-62A3D07CD2E6}" type="presParOf" srcId="{FA058413-2EFA-4F18-B725-D058AB8D7F61}" destId="{4492F215-2F3C-4F05-9F69-D7F6960AC3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E324C6-E66F-4C84-A0DB-A55C7D05A1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EA8179-5644-442F-BB25-EFD0B0B20F10}">
      <dgm:prSet/>
      <dgm:spPr/>
      <dgm:t>
        <a:bodyPr/>
        <a:lstStyle/>
        <a:p>
          <a:r>
            <a:rPr lang="en-US"/>
            <a:t>Including how cannabis is used</a:t>
          </a:r>
        </a:p>
      </dgm:t>
    </dgm:pt>
    <dgm:pt modelId="{ED1D2DD8-A65D-43E8-95D1-3996E7DB0C26}" type="parTrans" cxnId="{9A61ED5E-9394-465C-8CCC-B6E46F87F4F9}">
      <dgm:prSet/>
      <dgm:spPr/>
      <dgm:t>
        <a:bodyPr/>
        <a:lstStyle/>
        <a:p>
          <a:endParaRPr lang="en-US"/>
        </a:p>
      </dgm:t>
    </dgm:pt>
    <dgm:pt modelId="{422C7EA7-A72A-4E3C-B0CB-870F555EEC4E}" type="sibTrans" cxnId="{9A61ED5E-9394-465C-8CCC-B6E46F87F4F9}">
      <dgm:prSet/>
      <dgm:spPr/>
      <dgm:t>
        <a:bodyPr/>
        <a:lstStyle/>
        <a:p>
          <a:endParaRPr lang="en-US"/>
        </a:p>
      </dgm:t>
    </dgm:pt>
    <dgm:pt modelId="{C6B2EF95-693A-4DA2-8753-E2304A35DE7A}">
      <dgm:prSet/>
      <dgm:spPr/>
      <dgm:t>
        <a:bodyPr/>
        <a:lstStyle/>
        <a:p>
          <a:r>
            <a:rPr lang="en-US"/>
            <a:t>Came other changes:</a:t>
          </a:r>
        </a:p>
      </dgm:t>
    </dgm:pt>
    <dgm:pt modelId="{36D029A2-8170-4D64-BC86-07833DB7394C}" type="sibTrans" cxnId="{AF579550-0043-4F6A-84F2-6C3166A0DD14}">
      <dgm:prSet/>
      <dgm:spPr/>
      <dgm:t>
        <a:bodyPr/>
        <a:lstStyle/>
        <a:p>
          <a:endParaRPr lang="en-US"/>
        </a:p>
      </dgm:t>
    </dgm:pt>
    <dgm:pt modelId="{641442CD-E572-4115-BA4F-24254B97DFAA}" type="parTrans" cxnId="{AF579550-0043-4F6A-84F2-6C3166A0DD14}">
      <dgm:prSet/>
      <dgm:spPr/>
      <dgm:t>
        <a:bodyPr/>
        <a:lstStyle/>
        <a:p>
          <a:endParaRPr lang="en-US"/>
        </a:p>
      </dgm:t>
    </dgm:pt>
    <dgm:pt modelId="{AE94AC13-0734-9E46-9CC6-9F54B4A4F441}">
      <dgm:prSet/>
      <dgm:spPr/>
      <dgm:t>
        <a:bodyPr/>
        <a:lstStyle/>
        <a:p>
          <a:r>
            <a:rPr lang="en-US"/>
            <a:t>Sophistication of manufacturing</a:t>
          </a:r>
        </a:p>
      </dgm:t>
    </dgm:pt>
    <dgm:pt modelId="{330D8B98-8E83-E14E-B8C8-09D23931BB16}" type="parTrans" cxnId="{4BC290D3-ACC9-B84E-BF24-FA283CA98B20}">
      <dgm:prSet/>
      <dgm:spPr/>
    </dgm:pt>
    <dgm:pt modelId="{89C9D11E-89DA-314C-BC14-67E69B646532}" type="sibTrans" cxnId="{4BC290D3-ACC9-B84E-BF24-FA283CA98B20}">
      <dgm:prSet/>
      <dgm:spPr/>
    </dgm:pt>
    <dgm:pt modelId="{FA058413-2EFA-4F18-B725-D058AB8D7F61}" type="pres">
      <dgm:prSet presAssocID="{0DE324C6-E66F-4C84-A0DB-A55C7D05A114}" presName="linear" presStyleCnt="0">
        <dgm:presLayoutVars>
          <dgm:animLvl val="lvl"/>
          <dgm:resizeHandles val="exact"/>
        </dgm:presLayoutVars>
      </dgm:prSet>
      <dgm:spPr/>
    </dgm:pt>
    <dgm:pt modelId="{D81DD499-59D8-4E3E-9669-626C0F5BD6C7}" type="pres">
      <dgm:prSet presAssocID="{C6B2EF95-693A-4DA2-8753-E2304A35DE7A}" presName="parentText" presStyleLbl="node1" presStyleIdx="0" presStyleCnt="3">
        <dgm:presLayoutVars>
          <dgm:chMax val="0"/>
          <dgm:bulletEnabled val="1"/>
        </dgm:presLayoutVars>
      </dgm:prSet>
      <dgm:spPr/>
    </dgm:pt>
    <dgm:pt modelId="{EF542DC4-F9C7-44DD-B5F4-B7C71A6ABE64}" type="pres">
      <dgm:prSet presAssocID="{36D029A2-8170-4D64-BC86-07833DB7394C}" presName="spacer" presStyleCnt="0"/>
      <dgm:spPr/>
    </dgm:pt>
    <dgm:pt modelId="{4492F215-2F3C-4F05-9F69-D7F6960AC39E}" type="pres">
      <dgm:prSet presAssocID="{23EA8179-5644-442F-BB25-EFD0B0B20F10}" presName="parentText" presStyleLbl="node1" presStyleIdx="1" presStyleCnt="3">
        <dgm:presLayoutVars>
          <dgm:chMax val="0"/>
          <dgm:bulletEnabled val="1"/>
        </dgm:presLayoutVars>
      </dgm:prSet>
      <dgm:spPr/>
    </dgm:pt>
    <dgm:pt modelId="{7D0848E1-A152-B546-B240-52E02AF9F452}" type="pres">
      <dgm:prSet presAssocID="{422C7EA7-A72A-4E3C-B0CB-870F555EEC4E}" presName="spacer" presStyleCnt="0"/>
      <dgm:spPr/>
    </dgm:pt>
    <dgm:pt modelId="{09937038-BDA3-714A-B85C-35B64F51B89C}" type="pres">
      <dgm:prSet presAssocID="{AE94AC13-0734-9E46-9CC6-9F54B4A4F441}" presName="parentText" presStyleLbl="node1" presStyleIdx="2" presStyleCnt="3">
        <dgm:presLayoutVars>
          <dgm:chMax val="0"/>
          <dgm:bulletEnabled val="1"/>
        </dgm:presLayoutVars>
      </dgm:prSet>
      <dgm:spPr/>
    </dgm:pt>
  </dgm:ptLst>
  <dgm:cxnLst>
    <dgm:cxn modelId="{9A61ED5E-9394-465C-8CCC-B6E46F87F4F9}" srcId="{0DE324C6-E66F-4C84-A0DB-A55C7D05A114}" destId="{23EA8179-5644-442F-BB25-EFD0B0B20F10}" srcOrd="1" destOrd="0" parTransId="{ED1D2DD8-A65D-43E8-95D1-3996E7DB0C26}" sibTransId="{422C7EA7-A72A-4E3C-B0CB-870F555EEC4E}"/>
    <dgm:cxn modelId="{67F23B50-D636-49B1-9602-3BDDFB1227D9}" type="presOf" srcId="{0DE324C6-E66F-4C84-A0DB-A55C7D05A114}" destId="{FA058413-2EFA-4F18-B725-D058AB8D7F61}" srcOrd="0" destOrd="0" presId="urn:microsoft.com/office/officeart/2005/8/layout/vList2"/>
    <dgm:cxn modelId="{AF579550-0043-4F6A-84F2-6C3166A0DD14}" srcId="{0DE324C6-E66F-4C84-A0DB-A55C7D05A114}" destId="{C6B2EF95-693A-4DA2-8753-E2304A35DE7A}" srcOrd="0" destOrd="0" parTransId="{641442CD-E572-4115-BA4F-24254B97DFAA}" sibTransId="{36D029A2-8170-4D64-BC86-07833DB7394C}"/>
    <dgm:cxn modelId="{3D447A54-0E0E-4FF2-8452-968BF4B3C62A}" type="presOf" srcId="{C6B2EF95-693A-4DA2-8753-E2304A35DE7A}" destId="{D81DD499-59D8-4E3E-9669-626C0F5BD6C7}" srcOrd="0" destOrd="0" presId="urn:microsoft.com/office/officeart/2005/8/layout/vList2"/>
    <dgm:cxn modelId="{DC020ACF-B074-4684-A65A-A8B5B9C2EC87}" type="presOf" srcId="{23EA8179-5644-442F-BB25-EFD0B0B20F10}" destId="{4492F215-2F3C-4F05-9F69-D7F6960AC39E}" srcOrd="0" destOrd="0" presId="urn:microsoft.com/office/officeart/2005/8/layout/vList2"/>
    <dgm:cxn modelId="{4BC290D3-ACC9-B84E-BF24-FA283CA98B20}" srcId="{0DE324C6-E66F-4C84-A0DB-A55C7D05A114}" destId="{AE94AC13-0734-9E46-9CC6-9F54B4A4F441}" srcOrd="2" destOrd="0" parTransId="{330D8B98-8E83-E14E-B8C8-09D23931BB16}" sibTransId="{89C9D11E-89DA-314C-BC14-67E69B646532}"/>
    <dgm:cxn modelId="{767C38FD-C63A-414D-9408-96F4230D9AB2}" type="presOf" srcId="{AE94AC13-0734-9E46-9CC6-9F54B4A4F441}" destId="{09937038-BDA3-714A-B85C-35B64F51B89C}" srcOrd="0" destOrd="0" presId="urn:microsoft.com/office/officeart/2005/8/layout/vList2"/>
    <dgm:cxn modelId="{1E049923-90B2-4D81-A945-ADB4392D6E0B}" type="presParOf" srcId="{FA058413-2EFA-4F18-B725-D058AB8D7F61}" destId="{D81DD499-59D8-4E3E-9669-626C0F5BD6C7}" srcOrd="0" destOrd="0" presId="urn:microsoft.com/office/officeart/2005/8/layout/vList2"/>
    <dgm:cxn modelId="{C19BEFF1-C17F-4946-9C2B-0CC4965F351C}" type="presParOf" srcId="{FA058413-2EFA-4F18-B725-D058AB8D7F61}" destId="{EF542DC4-F9C7-44DD-B5F4-B7C71A6ABE64}" srcOrd="1" destOrd="0" presId="urn:microsoft.com/office/officeart/2005/8/layout/vList2"/>
    <dgm:cxn modelId="{4963BAFC-A48C-4EB3-855B-62A3D07CD2E6}" type="presParOf" srcId="{FA058413-2EFA-4F18-B725-D058AB8D7F61}" destId="{4492F215-2F3C-4F05-9F69-D7F6960AC39E}" srcOrd="2" destOrd="0" presId="urn:microsoft.com/office/officeart/2005/8/layout/vList2"/>
    <dgm:cxn modelId="{47771F0A-4016-4344-92DF-303270B5E850}" type="presParOf" srcId="{FA058413-2EFA-4F18-B725-D058AB8D7F61}" destId="{7D0848E1-A152-B546-B240-52E02AF9F452}" srcOrd="3" destOrd="0" presId="urn:microsoft.com/office/officeart/2005/8/layout/vList2"/>
    <dgm:cxn modelId="{066CE129-CF52-C145-9E4B-6F8343ADF411}" type="presParOf" srcId="{FA058413-2EFA-4F18-B725-D058AB8D7F61}" destId="{09937038-BDA3-714A-B85C-35B64F51B8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94C25F-E095-40FD-B6EC-5FEE8208346B}"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2A9F899B-F242-4213-8628-B884BDAD421D}">
      <dgm:prSet/>
      <dgm:spPr/>
      <dgm:t>
        <a:bodyPr/>
        <a:lstStyle/>
        <a:p>
          <a:r>
            <a:rPr lang="en-US"/>
            <a:t>Why Important? </a:t>
          </a:r>
        </a:p>
      </dgm:t>
    </dgm:pt>
    <dgm:pt modelId="{0758AE76-E7E8-48A9-98D6-0614EF86AD7E}" type="parTrans" cxnId="{5AE47F41-01EF-4132-8A93-8C2EF1DB09EF}">
      <dgm:prSet/>
      <dgm:spPr/>
      <dgm:t>
        <a:bodyPr/>
        <a:lstStyle/>
        <a:p>
          <a:endParaRPr lang="en-US"/>
        </a:p>
      </dgm:t>
    </dgm:pt>
    <dgm:pt modelId="{17B0A4EF-A73D-4BEB-810F-BC06D694E7AD}" type="sibTrans" cxnId="{5AE47F41-01EF-4132-8A93-8C2EF1DB09EF}">
      <dgm:prSet/>
      <dgm:spPr/>
      <dgm:t>
        <a:bodyPr/>
        <a:lstStyle/>
        <a:p>
          <a:endParaRPr lang="en-US"/>
        </a:p>
      </dgm:t>
    </dgm:pt>
    <dgm:pt modelId="{2E028686-6D53-4D23-940C-16F3CE77BCDB}">
      <dgm:prSet/>
      <dgm:spPr/>
      <dgm:t>
        <a:bodyPr/>
        <a:lstStyle/>
        <a:p>
          <a:r>
            <a:rPr lang="en-US"/>
            <a:t>We already know that age, gender, frequency of use and body mass impact metabolism.  </a:t>
          </a:r>
        </a:p>
      </dgm:t>
    </dgm:pt>
    <dgm:pt modelId="{D7503A4B-F349-495F-A9B8-3C270B43A0F1}" type="parTrans" cxnId="{6552DDC0-4B43-4EF3-8EEB-F080C0418B44}">
      <dgm:prSet/>
      <dgm:spPr/>
      <dgm:t>
        <a:bodyPr/>
        <a:lstStyle/>
        <a:p>
          <a:endParaRPr lang="en-US"/>
        </a:p>
      </dgm:t>
    </dgm:pt>
    <dgm:pt modelId="{EF9E27C3-112F-47AA-888A-67F57CDCD5AC}" type="sibTrans" cxnId="{6552DDC0-4B43-4EF3-8EEB-F080C0418B44}">
      <dgm:prSet/>
      <dgm:spPr/>
      <dgm:t>
        <a:bodyPr/>
        <a:lstStyle/>
        <a:p>
          <a:endParaRPr lang="en-US"/>
        </a:p>
      </dgm:t>
    </dgm:pt>
    <dgm:pt modelId="{72AB34DF-4114-4B4B-A9B3-9D2D8F46CD8D}">
      <dgm:prSet/>
      <dgm:spPr/>
      <dgm:t>
        <a:bodyPr/>
        <a:lstStyle/>
        <a:p>
          <a:r>
            <a:rPr lang="en-US"/>
            <a:t>But now so does method absorption</a:t>
          </a:r>
        </a:p>
      </dgm:t>
    </dgm:pt>
    <dgm:pt modelId="{43C5851A-7E5A-43BC-9B9C-F202B2495824}" type="parTrans" cxnId="{0789B542-171F-43EF-BDBC-8AA8A09B0FBE}">
      <dgm:prSet/>
      <dgm:spPr/>
      <dgm:t>
        <a:bodyPr/>
        <a:lstStyle/>
        <a:p>
          <a:endParaRPr lang="en-US"/>
        </a:p>
      </dgm:t>
    </dgm:pt>
    <dgm:pt modelId="{88799D55-EC4B-4F34-9D49-C6B199F0C9D3}" type="sibTrans" cxnId="{0789B542-171F-43EF-BDBC-8AA8A09B0FBE}">
      <dgm:prSet/>
      <dgm:spPr/>
      <dgm:t>
        <a:bodyPr/>
        <a:lstStyle/>
        <a:p>
          <a:endParaRPr lang="en-US"/>
        </a:p>
      </dgm:t>
    </dgm:pt>
    <dgm:pt modelId="{564B55AB-0C7E-4ACB-A9FA-47DF7BD3B969}">
      <dgm:prSet/>
      <dgm:spPr/>
      <dgm:t>
        <a:bodyPr/>
        <a:lstStyle/>
        <a:p>
          <a:r>
            <a:rPr lang="en-US"/>
            <a:t>In terms of how long THC stays in system. </a:t>
          </a:r>
        </a:p>
      </dgm:t>
    </dgm:pt>
    <dgm:pt modelId="{CC71056A-2124-43C2-A5BC-2E54EE78CB87}" type="parTrans" cxnId="{88AB75BB-7CDE-47D8-947A-D4E722183C2D}">
      <dgm:prSet/>
      <dgm:spPr/>
      <dgm:t>
        <a:bodyPr/>
        <a:lstStyle/>
        <a:p>
          <a:endParaRPr lang="en-US"/>
        </a:p>
      </dgm:t>
    </dgm:pt>
    <dgm:pt modelId="{DA02EEA6-8C06-44A1-8B50-39571C3E0EB1}" type="sibTrans" cxnId="{88AB75BB-7CDE-47D8-947A-D4E722183C2D}">
      <dgm:prSet/>
      <dgm:spPr/>
      <dgm:t>
        <a:bodyPr/>
        <a:lstStyle/>
        <a:p>
          <a:endParaRPr lang="en-US"/>
        </a:p>
      </dgm:t>
    </dgm:pt>
    <dgm:pt modelId="{87C88F7E-3929-45E5-A24F-62630A90CDBF}" type="pres">
      <dgm:prSet presAssocID="{4A94C25F-E095-40FD-B6EC-5FEE8208346B}" presName="matrix" presStyleCnt="0">
        <dgm:presLayoutVars>
          <dgm:chMax val="1"/>
          <dgm:dir/>
          <dgm:resizeHandles val="exact"/>
        </dgm:presLayoutVars>
      </dgm:prSet>
      <dgm:spPr/>
    </dgm:pt>
    <dgm:pt modelId="{6E95F187-A490-4F20-84AF-361E09BDE0BD}" type="pres">
      <dgm:prSet presAssocID="{4A94C25F-E095-40FD-B6EC-5FEE8208346B}" presName="diamond" presStyleLbl="bgShp" presStyleIdx="0" presStyleCnt="1"/>
      <dgm:spPr/>
    </dgm:pt>
    <dgm:pt modelId="{BC179E6A-7EDA-4323-AB38-B4A0F97821B1}" type="pres">
      <dgm:prSet presAssocID="{4A94C25F-E095-40FD-B6EC-5FEE8208346B}" presName="quad1" presStyleLbl="node1" presStyleIdx="0" presStyleCnt="4">
        <dgm:presLayoutVars>
          <dgm:chMax val="0"/>
          <dgm:chPref val="0"/>
          <dgm:bulletEnabled val="1"/>
        </dgm:presLayoutVars>
      </dgm:prSet>
      <dgm:spPr/>
    </dgm:pt>
    <dgm:pt modelId="{C26E95BD-0B73-4F1D-BFE0-D433DC238CB4}" type="pres">
      <dgm:prSet presAssocID="{4A94C25F-E095-40FD-B6EC-5FEE8208346B}" presName="quad2" presStyleLbl="node1" presStyleIdx="1" presStyleCnt="4">
        <dgm:presLayoutVars>
          <dgm:chMax val="0"/>
          <dgm:chPref val="0"/>
          <dgm:bulletEnabled val="1"/>
        </dgm:presLayoutVars>
      </dgm:prSet>
      <dgm:spPr/>
    </dgm:pt>
    <dgm:pt modelId="{1C1A45E4-B411-434F-A9EC-BBDE01A9447F}" type="pres">
      <dgm:prSet presAssocID="{4A94C25F-E095-40FD-B6EC-5FEE8208346B}" presName="quad3" presStyleLbl="node1" presStyleIdx="2" presStyleCnt="4">
        <dgm:presLayoutVars>
          <dgm:chMax val="0"/>
          <dgm:chPref val="0"/>
          <dgm:bulletEnabled val="1"/>
        </dgm:presLayoutVars>
      </dgm:prSet>
      <dgm:spPr/>
    </dgm:pt>
    <dgm:pt modelId="{974F8FCE-BF7C-47ED-9FBE-B4EAED370D35}" type="pres">
      <dgm:prSet presAssocID="{4A94C25F-E095-40FD-B6EC-5FEE8208346B}" presName="quad4" presStyleLbl="node1" presStyleIdx="3" presStyleCnt="4">
        <dgm:presLayoutVars>
          <dgm:chMax val="0"/>
          <dgm:chPref val="0"/>
          <dgm:bulletEnabled val="1"/>
        </dgm:presLayoutVars>
      </dgm:prSet>
      <dgm:spPr/>
    </dgm:pt>
  </dgm:ptLst>
  <dgm:cxnLst>
    <dgm:cxn modelId="{7E692719-8FDD-4353-9752-1B6478DA0326}" type="presOf" srcId="{564B55AB-0C7E-4ACB-A9FA-47DF7BD3B969}" destId="{974F8FCE-BF7C-47ED-9FBE-B4EAED370D35}" srcOrd="0" destOrd="0" presId="urn:microsoft.com/office/officeart/2005/8/layout/matrix3"/>
    <dgm:cxn modelId="{00C7931D-885C-4195-B965-A6BC0ECF5A5C}" type="presOf" srcId="{4A94C25F-E095-40FD-B6EC-5FEE8208346B}" destId="{87C88F7E-3929-45E5-A24F-62630A90CDBF}" srcOrd="0" destOrd="0" presId="urn:microsoft.com/office/officeart/2005/8/layout/matrix3"/>
    <dgm:cxn modelId="{960A1527-AC17-407E-9749-AF964F574DE6}" type="presOf" srcId="{2E028686-6D53-4D23-940C-16F3CE77BCDB}" destId="{C26E95BD-0B73-4F1D-BFE0-D433DC238CB4}" srcOrd="0" destOrd="0" presId="urn:microsoft.com/office/officeart/2005/8/layout/matrix3"/>
    <dgm:cxn modelId="{5AE47F41-01EF-4132-8A93-8C2EF1DB09EF}" srcId="{4A94C25F-E095-40FD-B6EC-5FEE8208346B}" destId="{2A9F899B-F242-4213-8628-B884BDAD421D}" srcOrd="0" destOrd="0" parTransId="{0758AE76-E7E8-48A9-98D6-0614EF86AD7E}" sibTransId="{17B0A4EF-A73D-4BEB-810F-BC06D694E7AD}"/>
    <dgm:cxn modelId="{0789B542-171F-43EF-BDBC-8AA8A09B0FBE}" srcId="{4A94C25F-E095-40FD-B6EC-5FEE8208346B}" destId="{72AB34DF-4114-4B4B-A9B3-9D2D8F46CD8D}" srcOrd="2" destOrd="0" parTransId="{43C5851A-7E5A-43BC-9B9C-F202B2495824}" sibTransId="{88799D55-EC4B-4F34-9D49-C6B199F0C9D3}"/>
    <dgm:cxn modelId="{BCB93873-FA46-4085-8055-4C29624678E7}" type="presOf" srcId="{2A9F899B-F242-4213-8628-B884BDAD421D}" destId="{BC179E6A-7EDA-4323-AB38-B4A0F97821B1}" srcOrd="0" destOrd="0" presId="urn:microsoft.com/office/officeart/2005/8/layout/matrix3"/>
    <dgm:cxn modelId="{7781FCA8-4E59-4655-ABB0-935C4A6E14F4}" type="presOf" srcId="{72AB34DF-4114-4B4B-A9B3-9D2D8F46CD8D}" destId="{1C1A45E4-B411-434F-A9EC-BBDE01A9447F}" srcOrd="0" destOrd="0" presId="urn:microsoft.com/office/officeart/2005/8/layout/matrix3"/>
    <dgm:cxn modelId="{88AB75BB-7CDE-47D8-947A-D4E722183C2D}" srcId="{4A94C25F-E095-40FD-B6EC-5FEE8208346B}" destId="{564B55AB-0C7E-4ACB-A9FA-47DF7BD3B969}" srcOrd="3" destOrd="0" parTransId="{CC71056A-2124-43C2-A5BC-2E54EE78CB87}" sibTransId="{DA02EEA6-8C06-44A1-8B50-39571C3E0EB1}"/>
    <dgm:cxn modelId="{6552DDC0-4B43-4EF3-8EEB-F080C0418B44}" srcId="{4A94C25F-E095-40FD-B6EC-5FEE8208346B}" destId="{2E028686-6D53-4D23-940C-16F3CE77BCDB}" srcOrd="1" destOrd="0" parTransId="{D7503A4B-F349-495F-A9B8-3C270B43A0F1}" sibTransId="{EF9E27C3-112F-47AA-888A-67F57CDCD5AC}"/>
    <dgm:cxn modelId="{56BBCD89-4C39-4EE4-9BAE-D3742F6B9AF7}" type="presParOf" srcId="{87C88F7E-3929-45E5-A24F-62630A90CDBF}" destId="{6E95F187-A490-4F20-84AF-361E09BDE0BD}" srcOrd="0" destOrd="0" presId="urn:microsoft.com/office/officeart/2005/8/layout/matrix3"/>
    <dgm:cxn modelId="{F4E6491A-5010-43EA-8BC4-63793791D5A1}" type="presParOf" srcId="{87C88F7E-3929-45E5-A24F-62630A90CDBF}" destId="{BC179E6A-7EDA-4323-AB38-B4A0F97821B1}" srcOrd="1" destOrd="0" presId="urn:microsoft.com/office/officeart/2005/8/layout/matrix3"/>
    <dgm:cxn modelId="{21A070BE-B557-4E96-BB16-465E71A9373B}" type="presParOf" srcId="{87C88F7E-3929-45E5-A24F-62630A90CDBF}" destId="{C26E95BD-0B73-4F1D-BFE0-D433DC238CB4}" srcOrd="2" destOrd="0" presId="urn:microsoft.com/office/officeart/2005/8/layout/matrix3"/>
    <dgm:cxn modelId="{0FA32A4F-0CD8-4CD7-A725-E3C627A3F68C}" type="presParOf" srcId="{87C88F7E-3929-45E5-A24F-62630A90CDBF}" destId="{1C1A45E4-B411-434F-A9EC-BBDE01A9447F}" srcOrd="3" destOrd="0" presId="urn:microsoft.com/office/officeart/2005/8/layout/matrix3"/>
    <dgm:cxn modelId="{A5B2DB7F-D7F5-4837-A49D-D4799B986D81}" type="presParOf" srcId="{87C88F7E-3929-45E5-A24F-62630A90CDBF}" destId="{974F8FCE-BF7C-47ED-9FBE-B4EAED370D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08BCDD-C4CE-4B5D-B513-C687208158D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F191953-28D6-4B29-939C-6D6B82E00658}">
      <dgm:prSet/>
      <dgm:spPr/>
      <dgm:t>
        <a:bodyPr/>
        <a:lstStyle/>
        <a:p>
          <a:r>
            <a:rPr lang="en-US"/>
            <a:t>Cousin of Hemp (taxonomically speaking)</a:t>
          </a:r>
        </a:p>
      </dgm:t>
    </dgm:pt>
    <dgm:pt modelId="{AC64835B-29FE-424F-BF46-94F9C0704305}" type="parTrans" cxnId="{6BEACF49-890A-4E13-977B-F2925902D948}">
      <dgm:prSet/>
      <dgm:spPr/>
      <dgm:t>
        <a:bodyPr/>
        <a:lstStyle/>
        <a:p>
          <a:endParaRPr lang="en-US"/>
        </a:p>
      </dgm:t>
    </dgm:pt>
    <dgm:pt modelId="{6C1EEB83-D045-42CE-8E7A-3291D5820D3E}" type="sibTrans" cxnId="{6BEACF49-890A-4E13-977B-F2925902D948}">
      <dgm:prSet/>
      <dgm:spPr/>
      <dgm:t>
        <a:bodyPr/>
        <a:lstStyle/>
        <a:p>
          <a:endParaRPr lang="en-US"/>
        </a:p>
      </dgm:t>
    </dgm:pt>
    <dgm:pt modelId="{622CD682-BD0A-4C68-9F8D-AECF28543B9C}">
      <dgm:prSet/>
      <dgm:spPr/>
      <dgm:t>
        <a:bodyPr/>
        <a:lstStyle/>
        <a:p>
          <a:r>
            <a:rPr lang="en-US"/>
            <a:t>Mainly from the Cannabis Sativa plant </a:t>
          </a:r>
        </a:p>
      </dgm:t>
    </dgm:pt>
    <dgm:pt modelId="{F2B51BB3-C664-49A8-842E-EEA5C985B5CE}" type="parTrans" cxnId="{7FD5BE49-DF65-4030-92C8-474A4FF33FC8}">
      <dgm:prSet/>
      <dgm:spPr/>
      <dgm:t>
        <a:bodyPr/>
        <a:lstStyle/>
        <a:p>
          <a:endParaRPr lang="en-US"/>
        </a:p>
      </dgm:t>
    </dgm:pt>
    <dgm:pt modelId="{C46DB677-860E-4C19-8E66-ADE57B2A24E7}" type="sibTrans" cxnId="{7FD5BE49-DF65-4030-92C8-474A4FF33FC8}">
      <dgm:prSet/>
      <dgm:spPr/>
      <dgm:t>
        <a:bodyPr/>
        <a:lstStyle/>
        <a:p>
          <a:endParaRPr lang="en-US"/>
        </a:p>
      </dgm:t>
    </dgm:pt>
    <dgm:pt modelId="{072F5DD4-FAAF-4742-BCD9-CFC8923CF50E}">
      <dgm:prSet/>
      <dgm:spPr/>
      <dgm:t>
        <a:bodyPr/>
        <a:lstStyle/>
        <a:p>
          <a:r>
            <a:rPr lang="en-US"/>
            <a:t>Contains intoxicating and psychoactive effects of THC-Delta 9</a:t>
          </a:r>
        </a:p>
      </dgm:t>
    </dgm:pt>
    <dgm:pt modelId="{2243F999-6C86-4158-9759-D42DE1697C33}" type="parTrans" cxnId="{EF38998E-B94C-4276-BF93-F9E15C345C5A}">
      <dgm:prSet/>
      <dgm:spPr/>
      <dgm:t>
        <a:bodyPr/>
        <a:lstStyle/>
        <a:p>
          <a:endParaRPr lang="en-US"/>
        </a:p>
      </dgm:t>
    </dgm:pt>
    <dgm:pt modelId="{0E550D50-99BA-438D-8899-BBC42F8D6F11}" type="sibTrans" cxnId="{EF38998E-B94C-4276-BF93-F9E15C345C5A}">
      <dgm:prSet/>
      <dgm:spPr/>
      <dgm:t>
        <a:bodyPr/>
        <a:lstStyle/>
        <a:p>
          <a:endParaRPr lang="en-US"/>
        </a:p>
      </dgm:t>
    </dgm:pt>
    <dgm:pt modelId="{5610A4A5-4EE6-4AC7-92A6-72E6279D3A8E}">
      <dgm:prSet/>
      <dgm:spPr/>
      <dgm:t>
        <a:bodyPr/>
        <a:lstStyle/>
        <a:p>
          <a:r>
            <a:rPr lang="en-US"/>
            <a:t>Main compound in cannabis causes: euphoria, happiness, sedation, symptom relief, and much more</a:t>
          </a:r>
        </a:p>
      </dgm:t>
    </dgm:pt>
    <dgm:pt modelId="{1AD3EB75-743F-4C90-ABB4-3220E17412B7}" type="parTrans" cxnId="{5283167B-9DDD-4FAE-8967-FEE1C35379C8}">
      <dgm:prSet/>
      <dgm:spPr/>
      <dgm:t>
        <a:bodyPr/>
        <a:lstStyle/>
        <a:p>
          <a:endParaRPr lang="en-US"/>
        </a:p>
      </dgm:t>
    </dgm:pt>
    <dgm:pt modelId="{63752CBB-FE10-43B0-BD15-0E1C84A4FD62}" type="sibTrans" cxnId="{5283167B-9DDD-4FAE-8967-FEE1C35379C8}">
      <dgm:prSet/>
      <dgm:spPr/>
      <dgm:t>
        <a:bodyPr/>
        <a:lstStyle/>
        <a:p>
          <a:endParaRPr lang="en-US"/>
        </a:p>
      </dgm:t>
    </dgm:pt>
    <dgm:pt modelId="{512CCE92-8971-4903-A72F-18B5603D785C}">
      <dgm:prSet/>
      <dgm:spPr/>
      <dgm:t>
        <a:bodyPr/>
        <a:lstStyle/>
        <a:p>
          <a:r>
            <a:rPr lang="en-US"/>
            <a:t>Large amounts of THC are found in majority of cannabis strains</a:t>
          </a:r>
        </a:p>
      </dgm:t>
    </dgm:pt>
    <dgm:pt modelId="{E05D826E-44C7-4DA5-9954-E8BB6D1923FD}" type="parTrans" cxnId="{75EEE43C-284D-48F7-A45D-F72CC3706061}">
      <dgm:prSet/>
      <dgm:spPr/>
      <dgm:t>
        <a:bodyPr/>
        <a:lstStyle/>
        <a:p>
          <a:endParaRPr lang="en-US"/>
        </a:p>
      </dgm:t>
    </dgm:pt>
    <dgm:pt modelId="{0DCCD1E7-4A77-4895-86A9-1B033C60A269}" type="sibTrans" cxnId="{75EEE43C-284D-48F7-A45D-F72CC3706061}">
      <dgm:prSet/>
      <dgm:spPr/>
      <dgm:t>
        <a:bodyPr/>
        <a:lstStyle/>
        <a:p>
          <a:endParaRPr lang="en-US"/>
        </a:p>
      </dgm:t>
    </dgm:pt>
    <dgm:pt modelId="{BB114129-222F-E04E-930C-618E94A7255F}" type="pres">
      <dgm:prSet presAssocID="{5E08BCDD-C4CE-4B5D-B513-C687208158DB}" presName="vert0" presStyleCnt="0">
        <dgm:presLayoutVars>
          <dgm:dir/>
          <dgm:animOne val="branch"/>
          <dgm:animLvl val="lvl"/>
        </dgm:presLayoutVars>
      </dgm:prSet>
      <dgm:spPr/>
    </dgm:pt>
    <dgm:pt modelId="{BF5FC018-6112-BC42-A281-83866E1CAE31}" type="pres">
      <dgm:prSet presAssocID="{AF191953-28D6-4B29-939C-6D6B82E00658}" presName="thickLine" presStyleLbl="alignNode1" presStyleIdx="0" presStyleCnt="5"/>
      <dgm:spPr/>
    </dgm:pt>
    <dgm:pt modelId="{940370E2-FE04-2043-9721-355D9FC4BDEC}" type="pres">
      <dgm:prSet presAssocID="{AF191953-28D6-4B29-939C-6D6B82E00658}" presName="horz1" presStyleCnt="0"/>
      <dgm:spPr/>
    </dgm:pt>
    <dgm:pt modelId="{4D6F9252-6376-A84A-B277-74B850BBCB1A}" type="pres">
      <dgm:prSet presAssocID="{AF191953-28D6-4B29-939C-6D6B82E00658}" presName="tx1" presStyleLbl="revTx" presStyleIdx="0" presStyleCnt="5"/>
      <dgm:spPr/>
    </dgm:pt>
    <dgm:pt modelId="{622A7321-4398-A842-BF7B-D5362CA5C0C6}" type="pres">
      <dgm:prSet presAssocID="{AF191953-28D6-4B29-939C-6D6B82E00658}" presName="vert1" presStyleCnt="0"/>
      <dgm:spPr/>
    </dgm:pt>
    <dgm:pt modelId="{2E6160E3-0FD2-8A41-93E9-BA858A193BC2}" type="pres">
      <dgm:prSet presAssocID="{622CD682-BD0A-4C68-9F8D-AECF28543B9C}" presName="thickLine" presStyleLbl="alignNode1" presStyleIdx="1" presStyleCnt="5"/>
      <dgm:spPr/>
    </dgm:pt>
    <dgm:pt modelId="{EEA3FD44-A7D7-274E-B07A-7A4E720C7414}" type="pres">
      <dgm:prSet presAssocID="{622CD682-BD0A-4C68-9F8D-AECF28543B9C}" presName="horz1" presStyleCnt="0"/>
      <dgm:spPr/>
    </dgm:pt>
    <dgm:pt modelId="{280A867C-4D9A-694B-9CEB-DFEF25D69EF4}" type="pres">
      <dgm:prSet presAssocID="{622CD682-BD0A-4C68-9F8D-AECF28543B9C}" presName="tx1" presStyleLbl="revTx" presStyleIdx="1" presStyleCnt="5"/>
      <dgm:spPr/>
    </dgm:pt>
    <dgm:pt modelId="{ADA0DA2C-E87D-D345-9BCC-C1FE6962C150}" type="pres">
      <dgm:prSet presAssocID="{622CD682-BD0A-4C68-9F8D-AECF28543B9C}" presName="vert1" presStyleCnt="0"/>
      <dgm:spPr/>
    </dgm:pt>
    <dgm:pt modelId="{ADAFD24B-5B30-9347-94CB-3D52E3429DED}" type="pres">
      <dgm:prSet presAssocID="{072F5DD4-FAAF-4742-BCD9-CFC8923CF50E}" presName="thickLine" presStyleLbl="alignNode1" presStyleIdx="2" presStyleCnt="5"/>
      <dgm:spPr/>
    </dgm:pt>
    <dgm:pt modelId="{1CED7E32-A77D-5D4C-86BD-64226160A94F}" type="pres">
      <dgm:prSet presAssocID="{072F5DD4-FAAF-4742-BCD9-CFC8923CF50E}" presName="horz1" presStyleCnt="0"/>
      <dgm:spPr/>
    </dgm:pt>
    <dgm:pt modelId="{7298D238-894F-F24F-B3C2-0B83FA706095}" type="pres">
      <dgm:prSet presAssocID="{072F5DD4-FAAF-4742-BCD9-CFC8923CF50E}" presName="tx1" presStyleLbl="revTx" presStyleIdx="2" presStyleCnt="5"/>
      <dgm:spPr/>
    </dgm:pt>
    <dgm:pt modelId="{4DF9799F-9B83-C745-90C8-FF94D0AB88D5}" type="pres">
      <dgm:prSet presAssocID="{072F5DD4-FAAF-4742-BCD9-CFC8923CF50E}" presName="vert1" presStyleCnt="0"/>
      <dgm:spPr/>
    </dgm:pt>
    <dgm:pt modelId="{9F64625E-4FDD-874A-ADB8-A25BA8963B13}" type="pres">
      <dgm:prSet presAssocID="{5610A4A5-4EE6-4AC7-92A6-72E6279D3A8E}" presName="thickLine" presStyleLbl="alignNode1" presStyleIdx="3" presStyleCnt="5"/>
      <dgm:spPr/>
    </dgm:pt>
    <dgm:pt modelId="{D85CF5BA-1070-AA4F-8538-795CC587F08C}" type="pres">
      <dgm:prSet presAssocID="{5610A4A5-4EE6-4AC7-92A6-72E6279D3A8E}" presName="horz1" presStyleCnt="0"/>
      <dgm:spPr/>
    </dgm:pt>
    <dgm:pt modelId="{7ACFCE3A-0289-044C-BAD9-58CF3B24762A}" type="pres">
      <dgm:prSet presAssocID="{5610A4A5-4EE6-4AC7-92A6-72E6279D3A8E}" presName="tx1" presStyleLbl="revTx" presStyleIdx="3" presStyleCnt="5"/>
      <dgm:spPr/>
    </dgm:pt>
    <dgm:pt modelId="{EBEA578B-3801-CA4B-A458-3103C1B960D7}" type="pres">
      <dgm:prSet presAssocID="{5610A4A5-4EE6-4AC7-92A6-72E6279D3A8E}" presName="vert1" presStyleCnt="0"/>
      <dgm:spPr/>
    </dgm:pt>
    <dgm:pt modelId="{C9CE383A-168A-C04D-A1B8-FC823522D1EB}" type="pres">
      <dgm:prSet presAssocID="{512CCE92-8971-4903-A72F-18B5603D785C}" presName="thickLine" presStyleLbl="alignNode1" presStyleIdx="4" presStyleCnt="5"/>
      <dgm:spPr/>
    </dgm:pt>
    <dgm:pt modelId="{66D4634E-1613-DA4F-854B-EFE13AF0899E}" type="pres">
      <dgm:prSet presAssocID="{512CCE92-8971-4903-A72F-18B5603D785C}" presName="horz1" presStyleCnt="0"/>
      <dgm:spPr/>
    </dgm:pt>
    <dgm:pt modelId="{4AA0F3C4-BB23-D146-B848-92EABAD00727}" type="pres">
      <dgm:prSet presAssocID="{512CCE92-8971-4903-A72F-18B5603D785C}" presName="tx1" presStyleLbl="revTx" presStyleIdx="4" presStyleCnt="5"/>
      <dgm:spPr/>
    </dgm:pt>
    <dgm:pt modelId="{ABB21805-2587-3541-B3B1-AE726CB8FF88}" type="pres">
      <dgm:prSet presAssocID="{512CCE92-8971-4903-A72F-18B5603D785C}" presName="vert1" presStyleCnt="0"/>
      <dgm:spPr/>
    </dgm:pt>
  </dgm:ptLst>
  <dgm:cxnLst>
    <dgm:cxn modelId="{A9930305-0C13-9947-9621-42CE3DC021A4}" type="presOf" srcId="{512CCE92-8971-4903-A72F-18B5603D785C}" destId="{4AA0F3C4-BB23-D146-B848-92EABAD00727}" srcOrd="0" destOrd="0" presId="urn:microsoft.com/office/officeart/2008/layout/LinedList"/>
    <dgm:cxn modelId="{14985408-34DB-3144-8C39-ED20A4FF6EF0}" type="presOf" srcId="{072F5DD4-FAAF-4742-BCD9-CFC8923CF50E}" destId="{7298D238-894F-F24F-B3C2-0B83FA706095}" srcOrd="0" destOrd="0" presId="urn:microsoft.com/office/officeart/2008/layout/LinedList"/>
    <dgm:cxn modelId="{75EEE43C-284D-48F7-A45D-F72CC3706061}" srcId="{5E08BCDD-C4CE-4B5D-B513-C687208158DB}" destId="{512CCE92-8971-4903-A72F-18B5603D785C}" srcOrd="4" destOrd="0" parTransId="{E05D826E-44C7-4DA5-9954-E8BB6D1923FD}" sibTransId="{0DCCD1E7-4A77-4895-86A9-1B033C60A269}"/>
    <dgm:cxn modelId="{7FD5BE49-DF65-4030-92C8-474A4FF33FC8}" srcId="{5E08BCDD-C4CE-4B5D-B513-C687208158DB}" destId="{622CD682-BD0A-4C68-9F8D-AECF28543B9C}" srcOrd="1" destOrd="0" parTransId="{F2B51BB3-C664-49A8-842E-EEA5C985B5CE}" sibTransId="{C46DB677-860E-4C19-8E66-ADE57B2A24E7}"/>
    <dgm:cxn modelId="{6BEACF49-890A-4E13-977B-F2925902D948}" srcId="{5E08BCDD-C4CE-4B5D-B513-C687208158DB}" destId="{AF191953-28D6-4B29-939C-6D6B82E00658}" srcOrd="0" destOrd="0" parTransId="{AC64835B-29FE-424F-BF46-94F9C0704305}" sibTransId="{6C1EEB83-D045-42CE-8E7A-3291D5820D3E}"/>
    <dgm:cxn modelId="{5283167B-9DDD-4FAE-8967-FEE1C35379C8}" srcId="{5E08BCDD-C4CE-4B5D-B513-C687208158DB}" destId="{5610A4A5-4EE6-4AC7-92A6-72E6279D3A8E}" srcOrd="3" destOrd="0" parTransId="{1AD3EB75-743F-4C90-ABB4-3220E17412B7}" sibTransId="{63752CBB-FE10-43B0-BD15-0E1C84A4FD62}"/>
    <dgm:cxn modelId="{9F114F7C-A08C-E043-AEC0-C8059BD6DAFC}" type="presOf" srcId="{622CD682-BD0A-4C68-9F8D-AECF28543B9C}" destId="{280A867C-4D9A-694B-9CEB-DFEF25D69EF4}" srcOrd="0" destOrd="0" presId="urn:microsoft.com/office/officeart/2008/layout/LinedList"/>
    <dgm:cxn modelId="{EF38998E-B94C-4276-BF93-F9E15C345C5A}" srcId="{5E08BCDD-C4CE-4B5D-B513-C687208158DB}" destId="{072F5DD4-FAAF-4742-BCD9-CFC8923CF50E}" srcOrd="2" destOrd="0" parTransId="{2243F999-6C86-4158-9759-D42DE1697C33}" sibTransId="{0E550D50-99BA-438D-8899-BBC42F8D6F11}"/>
    <dgm:cxn modelId="{BDA4E6B0-6CE5-8B40-92FA-62B27B8A85D6}" type="presOf" srcId="{5E08BCDD-C4CE-4B5D-B513-C687208158DB}" destId="{BB114129-222F-E04E-930C-618E94A7255F}" srcOrd="0" destOrd="0" presId="urn:microsoft.com/office/officeart/2008/layout/LinedList"/>
    <dgm:cxn modelId="{B20059C9-27E2-694B-904D-0A15D65D547B}" type="presOf" srcId="{5610A4A5-4EE6-4AC7-92A6-72E6279D3A8E}" destId="{7ACFCE3A-0289-044C-BAD9-58CF3B24762A}" srcOrd="0" destOrd="0" presId="urn:microsoft.com/office/officeart/2008/layout/LinedList"/>
    <dgm:cxn modelId="{261122E4-5C8A-FB44-9D57-4E1EC769A432}" type="presOf" srcId="{AF191953-28D6-4B29-939C-6D6B82E00658}" destId="{4D6F9252-6376-A84A-B277-74B850BBCB1A}" srcOrd="0" destOrd="0" presId="urn:microsoft.com/office/officeart/2008/layout/LinedList"/>
    <dgm:cxn modelId="{D86D27D7-FB1E-644B-9104-95F18B81DDA1}" type="presParOf" srcId="{BB114129-222F-E04E-930C-618E94A7255F}" destId="{BF5FC018-6112-BC42-A281-83866E1CAE31}" srcOrd="0" destOrd="0" presId="urn:microsoft.com/office/officeart/2008/layout/LinedList"/>
    <dgm:cxn modelId="{7C109358-3DCD-664C-AEF9-088274E5AAB1}" type="presParOf" srcId="{BB114129-222F-E04E-930C-618E94A7255F}" destId="{940370E2-FE04-2043-9721-355D9FC4BDEC}" srcOrd="1" destOrd="0" presId="urn:microsoft.com/office/officeart/2008/layout/LinedList"/>
    <dgm:cxn modelId="{ECC498FC-D8BE-3A4D-91E4-7B6C9F08089B}" type="presParOf" srcId="{940370E2-FE04-2043-9721-355D9FC4BDEC}" destId="{4D6F9252-6376-A84A-B277-74B850BBCB1A}" srcOrd="0" destOrd="0" presId="urn:microsoft.com/office/officeart/2008/layout/LinedList"/>
    <dgm:cxn modelId="{C126A252-C696-2148-99D8-55082806DEBE}" type="presParOf" srcId="{940370E2-FE04-2043-9721-355D9FC4BDEC}" destId="{622A7321-4398-A842-BF7B-D5362CA5C0C6}" srcOrd="1" destOrd="0" presId="urn:microsoft.com/office/officeart/2008/layout/LinedList"/>
    <dgm:cxn modelId="{81F75CDD-8E03-B646-90A8-9EB68D1D4CC1}" type="presParOf" srcId="{BB114129-222F-E04E-930C-618E94A7255F}" destId="{2E6160E3-0FD2-8A41-93E9-BA858A193BC2}" srcOrd="2" destOrd="0" presId="urn:microsoft.com/office/officeart/2008/layout/LinedList"/>
    <dgm:cxn modelId="{E80C1146-F732-4C4F-B973-3C5A340AA576}" type="presParOf" srcId="{BB114129-222F-E04E-930C-618E94A7255F}" destId="{EEA3FD44-A7D7-274E-B07A-7A4E720C7414}" srcOrd="3" destOrd="0" presId="urn:microsoft.com/office/officeart/2008/layout/LinedList"/>
    <dgm:cxn modelId="{47FDB0F1-5998-B146-A7C3-F2B33646CA8D}" type="presParOf" srcId="{EEA3FD44-A7D7-274E-B07A-7A4E720C7414}" destId="{280A867C-4D9A-694B-9CEB-DFEF25D69EF4}" srcOrd="0" destOrd="0" presId="urn:microsoft.com/office/officeart/2008/layout/LinedList"/>
    <dgm:cxn modelId="{65B34E30-9D41-3142-BF12-7F08AC617980}" type="presParOf" srcId="{EEA3FD44-A7D7-274E-B07A-7A4E720C7414}" destId="{ADA0DA2C-E87D-D345-9BCC-C1FE6962C150}" srcOrd="1" destOrd="0" presId="urn:microsoft.com/office/officeart/2008/layout/LinedList"/>
    <dgm:cxn modelId="{E90F2012-F76B-6145-B6D9-7AF97A7D2A4F}" type="presParOf" srcId="{BB114129-222F-E04E-930C-618E94A7255F}" destId="{ADAFD24B-5B30-9347-94CB-3D52E3429DED}" srcOrd="4" destOrd="0" presId="urn:microsoft.com/office/officeart/2008/layout/LinedList"/>
    <dgm:cxn modelId="{9F258B92-0B01-A947-8D03-3194322A0733}" type="presParOf" srcId="{BB114129-222F-E04E-930C-618E94A7255F}" destId="{1CED7E32-A77D-5D4C-86BD-64226160A94F}" srcOrd="5" destOrd="0" presId="urn:microsoft.com/office/officeart/2008/layout/LinedList"/>
    <dgm:cxn modelId="{BB20E453-DA4B-C642-8393-B00359075C56}" type="presParOf" srcId="{1CED7E32-A77D-5D4C-86BD-64226160A94F}" destId="{7298D238-894F-F24F-B3C2-0B83FA706095}" srcOrd="0" destOrd="0" presId="urn:microsoft.com/office/officeart/2008/layout/LinedList"/>
    <dgm:cxn modelId="{F3A2F6F6-7C32-5042-91CD-543EDDA8C108}" type="presParOf" srcId="{1CED7E32-A77D-5D4C-86BD-64226160A94F}" destId="{4DF9799F-9B83-C745-90C8-FF94D0AB88D5}" srcOrd="1" destOrd="0" presId="urn:microsoft.com/office/officeart/2008/layout/LinedList"/>
    <dgm:cxn modelId="{370457A4-CF1F-2642-AA90-36F608CC6860}" type="presParOf" srcId="{BB114129-222F-E04E-930C-618E94A7255F}" destId="{9F64625E-4FDD-874A-ADB8-A25BA8963B13}" srcOrd="6" destOrd="0" presId="urn:microsoft.com/office/officeart/2008/layout/LinedList"/>
    <dgm:cxn modelId="{195A8997-EBBF-364E-A6E7-11267453B639}" type="presParOf" srcId="{BB114129-222F-E04E-930C-618E94A7255F}" destId="{D85CF5BA-1070-AA4F-8538-795CC587F08C}" srcOrd="7" destOrd="0" presId="urn:microsoft.com/office/officeart/2008/layout/LinedList"/>
    <dgm:cxn modelId="{424DD7A6-F118-0244-9A75-E056166A4062}" type="presParOf" srcId="{D85CF5BA-1070-AA4F-8538-795CC587F08C}" destId="{7ACFCE3A-0289-044C-BAD9-58CF3B24762A}" srcOrd="0" destOrd="0" presId="urn:microsoft.com/office/officeart/2008/layout/LinedList"/>
    <dgm:cxn modelId="{FB7316A9-C533-5840-9311-0C75450E6080}" type="presParOf" srcId="{D85CF5BA-1070-AA4F-8538-795CC587F08C}" destId="{EBEA578B-3801-CA4B-A458-3103C1B960D7}" srcOrd="1" destOrd="0" presId="urn:microsoft.com/office/officeart/2008/layout/LinedList"/>
    <dgm:cxn modelId="{CF8857E9-49FB-D74E-A9E5-FCD4525150C4}" type="presParOf" srcId="{BB114129-222F-E04E-930C-618E94A7255F}" destId="{C9CE383A-168A-C04D-A1B8-FC823522D1EB}" srcOrd="8" destOrd="0" presId="urn:microsoft.com/office/officeart/2008/layout/LinedList"/>
    <dgm:cxn modelId="{3802B4A7-4757-0F4F-88F4-762A5D0197F2}" type="presParOf" srcId="{BB114129-222F-E04E-930C-618E94A7255F}" destId="{66D4634E-1613-DA4F-854B-EFE13AF0899E}" srcOrd="9" destOrd="0" presId="urn:microsoft.com/office/officeart/2008/layout/LinedList"/>
    <dgm:cxn modelId="{A494965D-7D6A-B249-BA73-B0428F1E4CBC}" type="presParOf" srcId="{66D4634E-1613-DA4F-854B-EFE13AF0899E}" destId="{4AA0F3C4-BB23-D146-B848-92EABAD00727}" srcOrd="0" destOrd="0" presId="urn:microsoft.com/office/officeart/2008/layout/LinedList"/>
    <dgm:cxn modelId="{CEDEE3F9-ACAE-F64F-8826-F3D1E4277078}" type="presParOf" srcId="{66D4634E-1613-DA4F-854B-EFE13AF0899E}" destId="{ABB21805-2587-3541-B3B1-AE726CB8FF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278AF7-A54D-49B8-AE6F-F921242610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B38E7D-DCA7-44E8-BC4D-AF66379D69FB}">
      <dgm:prSet/>
      <dgm:spPr/>
      <dgm:t>
        <a:bodyPr/>
        <a:lstStyle/>
        <a:p>
          <a:r>
            <a:rPr lang="en-US"/>
            <a:t>Delta-8 and delta-9 are both forms of THC</a:t>
          </a:r>
        </a:p>
      </dgm:t>
    </dgm:pt>
    <dgm:pt modelId="{57668260-4B7F-4FA2-95BF-2A6E7F9CAA19}" type="parTrans" cxnId="{C0F89CBF-44B0-4814-83F4-CB447C8526F5}">
      <dgm:prSet/>
      <dgm:spPr/>
      <dgm:t>
        <a:bodyPr/>
        <a:lstStyle/>
        <a:p>
          <a:endParaRPr lang="en-US"/>
        </a:p>
      </dgm:t>
    </dgm:pt>
    <dgm:pt modelId="{018B2A09-8DB3-4C3C-A421-AEB70E5AE0B6}" type="sibTrans" cxnId="{C0F89CBF-44B0-4814-83F4-CB447C8526F5}">
      <dgm:prSet/>
      <dgm:spPr/>
      <dgm:t>
        <a:bodyPr/>
        <a:lstStyle/>
        <a:p>
          <a:endParaRPr lang="en-US"/>
        </a:p>
      </dgm:t>
    </dgm:pt>
    <dgm:pt modelId="{281F20EA-A280-496B-8128-2F320FC37F1B}">
      <dgm:prSet/>
      <dgm:spPr/>
      <dgm:t>
        <a:bodyPr/>
        <a:lstStyle/>
        <a:p>
          <a:r>
            <a:rPr lang="en-US"/>
            <a:t>Delta-8 THC іѕ a minor cannabinoid occurring in the plant in very small concentrations</a:t>
          </a:r>
        </a:p>
      </dgm:t>
    </dgm:pt>
    <dgm:pt modelId="{2A565FAC-CDD9-479F-A535-29975FB2C4D7}" type="parTrans" cxnId="{99023166-376C-4EE5-B01B-8B5C843B8384}">
      <dgm:prSet/>
      <dgm:spPr/>
      <dgm:t>
        <a:bodyPr/>
        <a:lstStyle/>
        <a:p>
          <a:endParaRPr lang="en-US"/>
        </a:p>
      </dgm:t>
    </dgm:pt>
    <dgm:pt modelId="{0EADB1DD-807E-4D6D-8C86-F8187E34FAC9}" type="sibTrans" cxnId="{99023166-376C-4EE5-B01B-8B5C843B8384}">
      <dgm:prSet/>
      <dgm:spPr/>
      <dgm:t>
        <a:bodyPr/>
        <a:lstStyle/>
        <a:p>
          <a:endParaRPr lang="en-US"/>
        </a:p>
      </dgm:t>
    </dgm:pt>
    <dgm:pt modelId="{35937C47-2364-46FE-83BB-39FC4E753C70}">
      <dgm:prSet/>
      <dgm:spPr/>
      <dgm:t>
        <a:bodyPr/>
        <a:lstStyle/>
        <a:p>
          <a:r>
            <a:rPr lang="en-US"/>
            <a:t>Delta-8-THC sometimes called “THC lite” and produces a weaker psychoactive result</a:t>
          </a:r>
        </a:p>
      </dgm:t>
    </dgm:pt>
    <dgm:pt modelId="{22B47CA8-D23B-40C7-B021-87E1CD8DBE58}" type="parTrans" cxnId="{76355310-BD38-43A8-B80B-BD03E74F8063}">
      <dgm:prSet/>
      <dgm:spPr/>
      <dgm:t>
        <a:bodyPr/>
        <a:lstStyle/>
        <a:p>
          <a:endParaRPr lang="en-US"/>
        </a:p>
      </dgm:t>
    </dgm:pt>
    <dgm:pt modelId="{0AF9136A-97A8-4C4B-9285-8B9A119321FD}" type="sibTrans" cxnId="{76355310-BD38-43A8-B80B-BD03E74F8063}">
      <dgm:prSet/>
      <dgm:spPr/>
      <dgm:t>
        <a:bodyPr/>
        <a:lstStyle/>
        <a:p>
          <a:endParaRPr lang="en-US"/>
        </a:p>
      </dgm:t>
    </dgm:pt>
    <dgm:pt modelId="{3F856487-3C17-497E-8630-81D5513FC299}">
      <dgm:prSet/>
      <dgm:spPr/>
      <dgm:t>
        <a:bodyPr/>
        <a:lstStyle/>
        <a:p>
          <a:r>
            <a:rPr lang="en-US"/>
            <a:t>Delta-8 (like delta-9), binds to the body’s endocannabinoid system = intoxicating effects</a:t>
          </a:r>
        </a:p>
      </dgm:t>
    </dgm:pt>
    <dgm:pt modelId="{864148A7-28FA-45C1-ADF2-37A1A2DBC42A}" type="parTrans" cxnId="{A543D5EA-1686-4A34-982E-8FA08FAF05A8}">
      <dgm:prSet/>
      <dgm:spPr/>
      <dgm:t>
        <a:bodyPr/>
        <a:lstStyle/>
        <a:p>
          <a:endParaRPr lang="en-US"/>
        </a:p>
      </dgm:t>
    </dgm:pt>
    <dgm:pt modelId="{7133D9D9-EFA5-4140-B1A0-C832CEC0A6DE}" type="sibTrans" cxnId="{A543D5EA-1686-4A34-982E-8FA08FAF05A8}">
      <dgm:prSet/>
      <dgm:spPr/>
      <dgm:t>
        <a:bodyPr/>
        <a:lstStyle/>
        <a:p>
          <a:endParaRPr lang="en-US"/>
        </a:p>
      </dgm:t>
    </dgm:pt>
    <dgm:pt modelId="{F580DDCA-DF13-4112-A020-95755EEF9876}">
      <dgm:prSet/>
      <dgm:spPr/>
      <dgm:t>
        <a:bodyPr/>
        <a:lstStyle/>
        <a:p>
          <a:r>
            <a:rPr lang="en-US"/>
            <a:t>Both cannabinoids have a chain of carbon atoms, but delta-8 has the double bond (what causes intoxication) on the eighth carbon, whereas delta-9 has it on the ninth</a:t>
          </a:r>
        </a:p>
      </dgm:t>
    </dgm:pt>
    <dgm:pt modelId="{865C01AD-DB47-4827-92C2-B065610A057C}" type="parTrans" cxnId="{91AA0609-1758-456D-8C83-7A13B8202EE6}">
      <dgm:prSet/>
      <dgm:spPr/>
      <dgm:t>
        <a:bodyPr/>
        <a:lstStyle/>
        <a:p>
          <a:endParaRPr lang="en-US"/>
        </a:p>
      </dgm:t>
    </dgm:pt>
    <dgm:pt modelId="{1C81C182-21CB-4A5B-87CE-2C4DEEA5902D}" type="sibTrans" cxnId="{91AA0609-1758-456D-8C83-7A13B8202EE6}">
      <dgm:prSet/>
      <dgm:spPr/>
      <dgm:t>
        <a:bodyPr/>
        <a:lstStyle/>
        <a:p>
          <a:endParaRPr lang="en-US"/>
        </a:p>
      </dgm:t>
    </dgm:pt>
    <dgm:pt modelId="{1E1859B1-3BB0-41E4-AB06-CE73EA61CFB5}">
      <dgm:prSet/>
      <dgm:spPr/>
      <dgm:t>
        <a:bodyPr/>
        <a:lstStyle/>
        <a:p>
          <a:r>
            <a:rPr lang="en-US"/>
            <a:t>THC can cause negative effects (anxiety or paranoia). Delta-8 may offer a smoother and milder high (theoretically) </a:t>
          </a:r>
        </a:p>
      </dgm:t>
    </dgm:pt>
    <dgm:pt modelId="{3661E2B5-5EDA-48AA-86FC-5BA8FFE544DA}" type="parTrans" cxnId="{5836620F-47DB-4EDB-B1A3-F5EA30C7E81A}">
      <dgm:prSet/>
      <dgm:spPr/>
      <dgm:t>
        <a:bodyPr/>
        <a:lstStyle/>
        <a:p>
          <a:endParaRPr lang="en-US"/>
        </a:p>
      </dgm:t>
    </dgm:pt>
    <dgm:pt modelId="{6ECBFBA7-43A7-4B53-806B-5D76C57D1F4D}" type="sibTrans" cxnId="{5836620F-47DB-4EDB-B1A3-F5EA30C7E81A}">
      <dgm:prSet/>
      <dgm:spPr/>
      <dgm:t>
        <a:bodyPr/>
        <a:lstStyle/>
        <a:p>
          <a:endParaRPr lang="en-US"/>
        </a:p>
      </dgm:t>
    </dgm:pt>
    <dgm:pt modelId="{8163A1AD-1F52-4E78-9C5D-1BFC315CE810}">
      <dgm:prSet/>
      <dgm:spPr/>
      <dgm:t>
        <a:bodyPr/>
        <a:lstStyle/>
        <a:p>
          <a:r>
            <a:rPr lang="en-US"/>
            <a:t>Very little research on delta-8 as compared to Delta 9 THC</a:t>
          </a:r>
        </a:p>
      </dgm:t>
    </dgm:pt>
    <dgm:pt modelId="{6C13BF6B-3642-4EDC-976F-3878E35CC74E}" type="parTrans" cxnId="{28B905C2-48BB-4B0F-9135-458ABD4937EE}">
      <dgm:prSet/>
      <dgm:spPr/>
      <dgm:t>
        <a:bodyPr/>
        <a:lstStyle/>
        <a:p>
          <a:endParaRPr lang="en-US"/>
        </a:p>
      </dgm:t>
    </dgm:pt>
    <dgm:pt modelId="{B9B0BB72-2AEC-436A-9456-981F6599D7D8}" type="sibTrans" cxnId="{28B905C2-48BB-4B0F-9135-458ABD4937EE}">
      <dgm:prSet/>
      <dgm:spPr/>
      <dgm:t>
        <a:bodyPr/>
        <a:lstStyle/>
        <a:p>
          <a:endParaRPr lang="en-US"/>
        </a:p>
      </dgm:t>
    </dgm:pt>
    <dgm:pt modelId="{589D76D1-A24E-E54A-A010-D925F7E62E75}" type="pres">
      <dgm:prSet presAssocID="{20278AF7-A54D-49B8-AE6F-F9212426108D}" presName="vert0" presStyleCnt="0">
        <dgm:presLayoutVars>
          <dgm:dir/>
          <dgm:animOne val="branch"/>
          <dgm:animLvl val="lvl"/>
        </dgm:presLayoutVars>
      </dgm:prSet>
      <dgm:spPr/>
    </dgm:pt>
    <dgm:pt modelId="{9355854B-4B6E-7B4C-A80D-DD09A6AD8485}" type="pres">
      <dgm:prSet presAssocID="{2EB38E7D-DCA7-44E8-BC4D-AF66379D69FB}" presName="thickLine" presStyleLbl="alignNode1" presStyleIdx="0" presStyleCnt="7"/>
      <dgm:spPr/>
    </dgm:pt>
    <dgm:pt modelId="{0FB88B04-F269-874D-9189-CBD85AF80932}" type="pres">
      <dgm:prSet presAssocID="{2EB38E7D-DCA7-44E8-BC4D-AF66379D69FB}" presName="horz1" presStyleCnt="0"/>
      <dgm:spPr/>
    </dgm:pt>
    <dgm:pt modelId="{051EBD01-2147-5945-8F33-5A38ED08F5B9}" type="pres">
      <dgm:prSet presAssocID="{2EB38E7D-DCA7-44E8-BC4D-AF66379D69FB}" presName="tx1" presStyleLbl="revTx" presStyleIdx="0" presStyleCnt="7"/>
      <dgm:spPr/>
    </dgm:pt>
    <dgm:pt modelId="{28DC7104-A227-D646-8DED-D34374C2E288}" type="pres">
      <dgm:prSet presAssocID="{2EB38E7D-DCA7-44E8-BC4D-AF66379D69FB}" presName="vert1" presStyleCnt="0"/>
      <dgm:spPr/>
    </dgm:pt>
    <dgm:pt modelId="{0B53BB23-D1E7-3342-9E57-151235CA4427}" type="pres">
      <dgm:prSet presAssocID="{281F20EA-A280-496B-8128-2F320FC37F1B}" presName="thickLine" presStyleLbl="alignNode1" presStyleIdx="1" presStyleCnt="7"/>
      <dgm:spPr/>
    </dgm:pt>
    <dgm:pt modelId="{A4FB3906-AE63-874B-9116-BCDFB34601E3}" type="pres">
      <dgm:prSet presAssocID="{281F20EA-A280-496B-8128-2F320FC37F1B}" presName="horz1" presStyleCnt="0"/>
      <dgm:spPr/>
    </dgm:pt>
    <dgm:pt modelId="{3FDDA1A2-3C45-5346-A714-347087841CF9}" type="pres">
      <dgm:prSet presAssocID="{281F20EA-A280-496B-8128-2F320FC37F1B}" presName="tx1" presStyleLbl="revTx" presStyleIdx="1" presStyleCnt="7"/>
      <dgm:spPr/>
    </dgm:pt>
    <dgm:pt modelId="{51E7E63D-DF56-6146-B787-23C225E0C4DC}" type="pres">
      <dgm:prSet presAssocID="{281F20EA-A280-496B-8128-2F320FC37F1B}" presName="vert1" presStyleCnt="0"/>
      <dgm:spPr/>
    </dgm:pt>
    <dgm:pt modelId="{B75232F2-EBEE-314A-862D-F61237044F2B}" type="pres">
      <dgm:prSet presAssocID="{35937C47-2364-46FE-83BB-39FC4E753C70}" presName="thickLine" presStyleLbl="alignNode1" presStyleIdx="2" presStyleCnt="7"/>
      <dgm:spPr/>
    </dgm:pt>
    <dgm:pt modelId="{972F8527-620B-2E4A-BD91-3FC95DA07192}" type="pres">
      <dgm:prSet presAssocID="{35937C47-2364-46FE-83BB-39FC4E753C70}" presName="horz1" presStyleCnt="0"/>
      <dgm:spPr/>
    </dgm:pt>
    <dgm:pt modelId="{C958BC1E-4434-B144-B27F-1420828D5569}" type="pres">
      <dgm:prSet presAssocID="{35937C47-2364-46FE-83BB-39FC4E753C70}" presName="tx1" presStyleLbl="revTx" presStyleIdx="2" presStyleCnt="7"/>
      <dgm:spPr/>
    </dgm:pt>
    <dgm:pt modelId="{6D456009-B671-0F4B-B77A-1BECA0369753}" type="pres">
      <dgm:prSet presAssocID="{35937C47-2364-46FE-83BB-39FC4E753C70}" presName="vert1" presStyleCnt="0"/>
      <dgm:spPr/>
    </dgm:pt>
    <dgm:pt modelId="{2BBD62F0-9F46-EE44-8543-9668ECA27161}" type="pres">
      <dgm:prSet presAssocID="{3F856487-3C17-497E-8630-81D5513FC299}" presName="thickLine" presStyleLbl="alignNode1" presStyleIdx="3" presStyleCnt="7"/>
      <dgm:spPr/>
    </dgm:pt>
    <dgm:pt modelId="{E604D0D3-BE28-7140-9BD0-5DB1EB6695A3}" type="pres">
      <dgm:prSet presAssocID="{3F856487-3C17-497E-8630-81D5513FC299}" presName="horz1" presStyleCnt="0"/>
      <dgm:spPr/>
    </dgm:pt>
    <dgm:pt modelId="{E427505F-E593-1042-B383-824EB130C54F}" type="pres">
      <dgm:prSet presAssocID="{3F856487-3C17-497E-8630-81D5513FC299}" presName="tx1" presStyleLbl="revTx" presStyleIdx="3" presStyleCnt="7"/>
      <dgm:spPr/>
    </dgm:pt>
    <dgm:pt modelId="{454AE26A-3ABC-DF45-B05A-03379B910C9C}" type="pres">
      <dgm:prSet presAssocID="{3F856487-3C17-497E-8630-81D5513FC299}" presName="vert1" presStyleCnt="0"/>
      <dgm:spPr/>
    </dgm:pt>
    <dgm:pt modelId="{473E8264-4E81-3B4E-B453-97FF2F53BB7A}" type="pres">
      <dgm:prSet presAssocID="{F580DDCA-DF13-4112-A020-95755EEF9876}" presName="thickLine" presStyleLbl="alignNode1" presStyleIdx="4" presStyleCnt="7"/>
      <dgm:spPr/>
    </dgm:pt>
    <dgm:pt modelId="{62061199-6B1E-F549-B335-4D67389081B3}" type="pres">
      <dgm:prSet presAssocID="{F580DDCA-DF13-4112-A020-95755EEF9876}" presName="horz1" presStyleCnt="0"/>
      <dgm:spPr/>
    </dgm:pt>
    <dgm:pt modelId="{BC75872A-368A-284F-B394-5268A38E91D3}" type="pres">
      <dgm:prSet presAssocID="{F580DDCA-DF13-4112-A020-95755EEF9876}" presName="tx1" presStyleLbl="revTx" presStyleIdx="4" presStyleCnt="7"/>
      <dgm:spPr/>
    </dgm:pt>
    <dgm:pt modelId="{480E278B-5AAD-3F4F-80B6-95DF682D750A}" type="pres">
      <dgm:prSet presAssocID="{F580DDCA-DF13-4112-A020-95755EEF9876}" presName="vert1" presStyleCnt="0"/>
      <dgm:spPr/>
    </dgm:pt>
    <dgm:pt modelId="{FDCCB207-83BC-A14E-8CA0-62A1E54D5685}" type="pres">
      <dgm:prSet presAssocID="{1E1859B1-3BB0-41E4-AB06-CE73EA61CFB5}" presName="thickLine" presStyleLbl="alignNode1" presStyleIdx="5" presStyleCnt="7"/>
      <dgm:spPr/>
    </dgm:pt>
    <dgm:pt modelId="{28E66160-570E-DE49-BEDB-1C91C77E56FC}" type="pres">
      <dgm:prSet presAssocID="{1E1859B1-3BB0-41E4-AB06-CE73EA61CFB5}" presName="horz1" presStyleCnt="0"/>
      <dgm:spPr/>
    </dgm:pt>
    <dgm:pt modelId="{D19CA9F4-7377-DD49-B603-D5371ACB4279}" type="pres">
      <dgm:prSet presAssocID="{1E1859B1-3BB0-41E4-AB06-CE73EA61CFB5}" presName="tx1" presStyleLbl="revTx" presStyleIdx="5" presStyleCnt="7"/>
      <dgm:spPr/>
    </dgm:pt>
    <dgm:pt modelId="{7697D722-6C81-0D45-9B20-8B8659DC1BC3}" type="pres">
      <dgm:prSet presAssocID="{1E1859B1-3BB0-41E4-AB06-CE73EA61CFB5}" presName="vert1" presStyleCnt="0"/>
      <dgm:spPr/>
    </dgm:pt>
    <dgm:pt modelId="{ECC153EB-03AD-9449-9127-48E472C3AFDB}" type="pres">
      <dgm:prSet presAssocID="{8163A1AD-1F52-4E78-9C5D-1BFC315CE810}" presName="thickLine" presStyleLbl="alignNode1" presStyleIdx="6" presStyleCnt="7"/>
      <dgm:spPr/>
    </dgm:pt>
    <dgm:pt modelId="{84F70B31-C834-5446-9663-5C49E1F4E329}" type="pres">
      <dgm:prSet presAssocID="{8163A1AD-1F52-4E78-9C5D-1BFC315CE810}" presName="horz1" presStyleCnt="0"/>
      <dgm:spPr/>
    </dgm:pt>
    <dgm:pt modelId="{3E8144EC-0F6F-F94E-9870-0B71083734D0}" type="pres">
      <dgm:prSet presAssocID="{8163A1AD-1F52-4E78-9C5D-1BFC315CE810}" presName="tx1" presStyleLbl="revTx" presStyleIdx="6" presStyleCnt="7"/>
      <dgm:spPr/>
    </dgm:pt>
    <dgm:pt modelId="{498C7A33-673C-7647-96B9-1B036C49C5CA}" type="pres">
      <dgm:prSet presAssocID="{8163A1AD-1F52-4E78-9C5D-1BFC315CE810}" presName="vert1" presStyleCnt="0"/>
      <dgm:spPr/>
    </dgm:pt>
  </dgm:ptLst>
  <dgm:cxnLst>
    <dgm:cxn modelId="{91AA0609-1758-456D-8C83-7A13B8202EE6}" srcId="{20278AF7-A54D-49B8-AE6F-F9212426108D}" destId="{F580DDCA-DF13-4112-A020-95755EEF9876}" srcOrd="4" destOrd="0" parTransId="{865C01AD-DB47-4827-92C2-B065610A057C}" sibTransId="{1C81C182-21CB-4A5B-87CE-2C4DEEA5902D}"/>
    <dgm:cxn modelId="{6EB20F09-3EFA-A04A-963E-68B8FD179F9A}" type="presOf" srcId="{281F20EA-A280-496B-8128-2F320FC37F1B}" destId="{3FDDA1A2-3C45-5346-A714-347087841CF9}" srcOrd="0" destOrd="0" presId="urn:microsoft.com/office/officeart/2008/layout/LinedList"/>
    <dgm:cxn modelId="{5836620F-47DB-4EDB-B1A3-F5EA30C7E81A}" srcId="{20278AF7-A54D-49B8-AE6F-F9212426108D}" destId="{1E1859B1-3BB0-41E4-AB06-CE73EA61CFB5}" srcOrd="5" destOrd="0" parTransId="{3661E2B5-5EDA-48AA-86FC-5BA8FFE544DA}" sibTransId="{6ECBFBA7-43A7-4B53-806B-5D76C57D1F4D}"/>
    <dgm:cxn modelId="{76355310-BD38-43A8-B80B-BD03E74F8063}" srcId="{20278AF7-A54D-49B8-AE6F-F9212426108D}" destId="{35937C47-2364-46FE-83BB-39FC4E753C70}" srcOrd="2" destOrd="0" parTransId="{22B47CA8-D23B-40C7-B021-87E1CD8DBE58}" sibTransId="{0AF9136A-97A8-4C4B-9285-8B9A119321FD}"/>
    <dgm:cxn modelId="{510F1033-01F6-784A-A12F-B219AF27177D}" type="presOf" srcId="{1E1859B1-3BB0-41E4-AB06-CE73EA61CFB5}" destId="{D19CA9F4-7377-DD49-B603-D5371ACB4279}" srcOrd="0" destOrd="0" presId="urn:microsoft.com/office/officeart/2008/layout/LinedList"/>
    <dgm:cxn modelId="{13EB7738-BE15-7C4D-8413-90F0A7036AED}" type="presOf" srcId="{2EB38E7D-DCA7-44E8-BC4D-AF66379D69FB}" destId="{051EBD01-2147-5945-8F33-5A38ED08F5B9}" srcOrd="0" destOrd="0" presId="urn:microsoft.com/office/officeart/2008/layout/LinedList"/>
    <dgm:cxn modelId="{99023166-376C-4EE5-B01B-8B5C843B8384}" srcId="{20278AF7-A54D-49B8-AE6F-F9212426108D}" destId="{281F20EA-A280-496B-8128-2F320FC37F1B}" srcOrd="1" destOrd="0" parTransId="{2A565FAC-CDD9-479F-A535-29975FB2C4D7}" sibTransId="{0EADB1DD-807E-4D6D-8C86-F8187E34FAC9}"/>
    <dgm:cxn modelId="{A3A44E6C-89E1-7542-88D2-F0B0E021F62E}" type="presOf" srcId="{20278AF7-A54D-49B8-AE6F-F9212426108D}" destId="{589D76D1-A24E-E54A-A010-D925F7E62E75}" srcOrd="0" destOrd="0" presId="urn:microsoft.com/office/officeart/2008/layout/LinedList"/>
    <dgm:cxn modelId="{AE038F6F-9D24-1640-B656-3F2D2A9BDAD6}" type="presOf" srcId="{8163A1AD-1F52-4E78-9C5D-1BFC315CE810}" destId="{3E8144EC-0F6F-F94E-9870-0B71083734D0}" srcOrd="0" destOrd="0" presId="urn:microsoft.com/office/officeart/2008/layout/LinedList"/>
    <dgm:cxn modelId="{C1E1189D-66F9-624D-A44D-753AC54334AF}" type="presOf" srcId="{35937C47-2364-46FE-83BB-39FC4E753C70}" destId="{C958BC1E-4434-B144-B27F-1420828D5569}" srcOrd="0" destOrd="0" presId="urn:microsoft.com/office/officeart/2008/layout/LinedList"/>
    <dgm:cxn modelId="{C0F89CBF-44B0-4814-83F4-CB447C8526F5}" srcId="{20278AF7-A54D-49B8-AE6F-F9212426108D}" destId="{2EB38E7D-DCA7-44E8-BC4D-AF66379D69FB}" srcOrd="0" destOrd="0" parTransId="{57668260-4B7F-4FA2-95BF-2A6E7F9CAA19}" sibTransId="{018B2A09-8DB3-4C3C-A421-AEB70E5AE0B6}"/>
    <dgm:cxn modelId="{28B905C2-48BB-4B0F-9135-458ABD4937EE}" srcId="{20278AF7-A54D-49B8-AE6F-F9212426108D}" destId="{8163A1AD-1F52-4E78-9C5D-1BFC315CE810}" srcOrd="6" destOrd="0" parTransId="{6C13BF6B-3642-4EDC-976F-3878E35CC74E}" sibTransId="{B9B0BB72-2AEC-436A-9456-981F6599D7D8}"/>
    <dgm:cxn modelId="{77859BCD-8D8E-0640-88F3-F659F1AFA1EF}" type="presOf" srcId="{F580DDCA-DF13-4112-A020-95755EEF9876}" destId="{BC75872A-368A-284F-B394-5268A38E91D3}" srcOrd="0" destOrd="0" presId="urn:microsoft.com/office/officeart/2008/layout/LinedList"/>
    <dgm:cxn modelId="{A543D5EA-1686-4A34-982E-8FA08FAF05A8}" srcId="{20278AF7-A54D-49B8-AE6F-F9212426108D}" destId="{3F856487-3C17-497E-8630-81D5513FC299}" srcOrd="3" destOrd="0" parTransId="{864148A7-28FA-45C1-ADF2-37A1A2DBC42A}" sibTransId="{7133D9D9-EFA5-4140-B1A0-C832CEC0A6DE}"/>
    <dgm:cxn modelId="{89E8CDFD-F4A7-7945-AAE2-CC966D3138DC}" type="presOf" srcId="{3F856487-3C17-497E-8630-81D5513FC299}" destId="{E427505F-E593-1042-B383-824EB130C54F}" srcOrd="0" destOrd="0" presId="urn:microsoft.com/office/officeart/2008/layout/LinedList"/>
    <dgm:cxn modelId="{FCA8A2A1-C94B-5C40-B399-08E281BEBBFA}" type="presParOf" srcId="{589D76D1-A24E-E54A-A010-D925F7E62E75}" destId="{9355854B-4B6E-7B4C-A80D-DD09A6AD8485}" srcOrd="0" destOrd="0" presId="urn:microsoft.com/office/officeart/2008/layout/LinedList"/>
    <dgm:cxn modelId="{ED365FA3-4D65-5247-8512-693FBD2C62EF}" type="presParOf" srcId="{589D76D1-A24E-E54A-A010-D925F7E62E75}" destId="{0FB88B04-F269-874D-9189-CBD85AF80932}" srcOrd="1" destOrd="0" presId="urn:microsoft.com/office/officeart/2008/layout/LinedList"/>
    <dgm:cxn modelId="{56213111-53BE-BD4E-B5B5-544332C20FE8}" type="presParOf" srcId="{0FB88B04-F269-874D-9189-CBD85AF80932}" destId="{051EBD01-2147-5945-8F33-5A38ED08F5B9}" srcOrd="0" destOrd="0" presId="urn:microsoft.com/office/officeart/2008/layout/LinedList"/>
    <dgm:cxn modelId="{49DFC666-C5E8-B74D-85B2-408881F1D02B}" type="presParOf" srcId="{0FB88B04-F269-874D-9189-CBD85AF80932}" destId="{28DC7104-A227-D646-8DED-D34374C2E288}" srcOrd="1" destOrd="0" presId="urn:microsoft.com/office/officeart/2008/layout/LinedList"/>
    <dgm:cxn modelId="{6CD5B47F-6E8F-E44F-A3D2-382B4B3E1853}" type="presParOf" srcId="{589D76D1-A24E-E54A-A010-D925F7E62E75}" destId="{0B53BB23-D1E7-3342-9E57-151235CA4427}" srcOrd="2" destOrd="0" presId="urn:microsoft.com/office/officeart/2008/layout/LinedList"/>
    <dgm:cxn modelId="{9D124897-D68F-5148-83D8-6344D57A0273}" type="presParOf" srcId="{589D76D1-A24E-E54A-A010-D925F7E62E75}" destId="{A4FB3906-AE63-874B-9116-BCDFB34601E3}" srcOrd="3" destOrd="0" presId="urn:microsoft.com/office/officeart/2008/layout/LinedList"/>
    <dgm:cxn modelId="{E02E2C4D-FA6F-1648-BE3E-1F3706899880}" type="presParOf" srcId="{A4FB3906-AE63-874B-9116-BCDFB34601E3}" destId="{3FDDA1A2-3C45-5346-A714-347087841CF9}" srcOrd="0" destOrd="0" presId="urn:microsoft.com/office/officeart/2008/layout/LinedList"/>
    <dgm:cxn modelId="{A8DD7B1B-D45D-D147-88A7-B76EEF7AB615}" type="presParOf" srcId="{A4FB3906-AE63-874B-9116-BCDFB34601E3}" destId="{51E7E63D-DF56-6146-B787-23C225E0C4DC}" srcOrd="1" destOrd="0" presId="urn:microsoft.com/office/officeart/2008/layout/LinedList"/>
    <dgm:cxn modelId="{26EF312E-1AA9-BE49-B8D7-37817BAA0EC4}" type="presParOf" srcId="{589D76D1-A24E-E54A-A010-D925F7E62E75}" destId="{B75232F2-EBEE-314A-862D-F61237044F2B}" srcOrd="4" destOrd="0" presId="urn:microsoft.com/office/officeart/2008/layout/LinedList"/>
    <dgm:cxn modelId="{05895B5D-0B10-B644-B3C3-4D16C6DF0D5C}" type="presParOf" srcId="{589D76D1-A24E-E54A-A010-D925F7E62E75}" destId="{972F8527-620B-2E4A-BD91-3FC95DA07192}" srcOrd="5" destOrd="0" presId="urn:microsoft.com/office/officeart/2008/layout/LinedList"/>
    <dgm:cxn modelId="{BC514B34-41DC-2843-814D-AAF411195782}" type="presParOf" srcId="{972F8527-620B-2E4A-BD91-3FC95DA07192}" destId="{C958BC1E-4434-B144-B27F-1420828D5569}" srcOrd="0" destOrd="0" presId="urn:microsoft.com/office/officeart/2008/layout/LinedList"/>
    <dgm:cxn modelId="{2725766B-4813-9244-B388-C1299595A2E7}" type="presParOf" srcId="{972F8527-620B-2E4A-BD91-3FC95DA07192}" destId="{6D456009-B671-0F4B-B77A-1BECA0369753}" srcOrd="1" destOrd="0" presId="urn:microsoft.com/office/officeart/2008/layout/LinedList"/>
    <dgm:cxn modelId="{85702F99-D3D4-8A49-B2E0-0BC0C37BEB44}" type="presParOf" srcId="{589D76D1-A24E-E54A-A010-D925F7E62E75}" destId="{2BBD62F0-9F46-EE44-8543-9668ECA27161}" srcOrd="6" destOrd="0" presId="urn:microsoft.com/office/officeart/2008/layout/LinedList"/>
    <dgm:cxn modelId="{DDF87896-2785-A247-B9D8-CDFF6D816B4B}" type="presParOf" srcId="{589D76D1-A24E-E54A-A010-D925F7E62E75}" destId="{E604D0D3-BE28-7140-9BD0-5DB1EB6695A3}" srcOrd="7" destOrd="0" presId="urn:microsoft.com/office/officeart/2008/layout/LinedList"/>
    <dgm:cxn modelId="{34032315-0565-0541-A0BD-FFAED9782279}" type="presParOf" srcId="{E604D0D3-BE28-7140-9BD0-5DB1EB6695A3}" destId="{E427505F-E593-1042-B383-824EB130C54F}" srcOrd="0" destOrd="0" presId="urn:microsoft.com/office/officeart/2008/layout/LinedList"/>
    <dgm:cxn modelId="{F0F99DF7-285C-1342-B51E-AB50C9A531CF}" type="presParOf" srcId="{E604D0D3-BE28-7140-9BD0-5DB1EB6695A3}" destId="{454AE26A-3ABC-DF45-B05A-03379B910C9C}" srcOrd="1" destOrd="0" presId="urn:microsoft.com/office/officeart/2008/layout/LinedList"/>
    <dgm:cxn modelId="{8BBFAD16-DB07-3F41-9486-2C8E8658F85C}" type="presParOf" srcId="{589D76D1-A24E-E54A-A010-D925F7E62E75}" destId="{473E8264-4E81-3B4E-B453-97FF2F53BB7A}" srcOrd="8" destOrd="0" presId="urn:microsoft.com/office/officeart/2008/layout/LinedList"/>
    <dgm:cxn modelId="{3B9B5884-3674-4E4F-B5A5-91873E8EECA8}" type="presParOf" srcId="{589D76D1-A24E-E54A-A010-D925F7E62E75}" destId="{62061199-6B1E-F549-B335-4D67389081B3}" srcOrd="9" destOrd="0" presId="urn:microsoft.com/office/officeart/2008/layout/LinedList"/>
    <dgm:cxn modelId="{60D54641-FC07-6D40-9A87-3C254B719E66}" type="presParOf" srcId="{62061199-6B1E-F549-B335-4D67389081B3}" destId="{BC75872A-368A-284F-B394-5268A38E91D3}" srcOrd="0" destOrd="0" presId="urn:microsoft.com/office/officeart/2008/layout/LinedList"/>
    <dgm:cxn modelId="{8D4F0A67-EDF0-5544-82F7-425D965AF268}" type="presParOf" srcId="{62061199-6B1E-F549-B335-4D67389081B3}" destId="{480E278B-5AAD-3F4F-80B6-95DF682D750A}" srcOrd="1" destOrd="0" presId="urn:microsoft.com/office/officeart/2008/layout/LinedList"/>
    <dgm:cxn modelId="{17A02054-53F4-7D4B-AFB0-7B7671C9570D}" type="presParOf" srcId="{589D76D1-A24E-E54A-A010-D925F7E62E75}" destId="{FDCCB207-83BC-A14E-8CA0-62A1E54D5685}" srcOrd="10" destOrd="0" presId="urn:microsoft.com/office/officeart/2008/layout/LinedList"/>
    <dgm:cxn modelId="{DAB6155F-0517-BB41-8CEB-427BD6B1E31D}" type="presParOf" srcId="{589D76D1-A24E-E54A-A010-D925F7E62E75}" destId="{28E66160-570E-DE49-BEDB-1C91C77E56FC}" srcOrd="11" destOrd="0" presId="urn:microsoft.com/office/officeart/2008/layout/LinedList"/>
    <dgm:cxn modelId="{AA9679DC-0408-7341-8AA6-FF00FF81391F}" type="presParOf" srcId="{28E66160-570E-DE49-BEDB-1C91C77E56FC}" destId="{D19CA9F4-7377-DD49-B603-D5371ACB4279}" srcOrd="0" destOrd="0" presId="urn:microsoft.com/office/officeart/2008/layout/LinedList"/>
    <dgm:cxn modelId="{2B8F1563-F8AC-0040-87AE-1E16005790F4}" type="presParOf" srcId="{28E66160-570E-DE49-BEDB-1C91C77E56FC}" destId="{7697D722-6C81-0D45-9B20-8B8659DC1BC3}" srcOrd="1" destOrd="0" presId="urn:microsoft.com/office/officeart/2008/layout/LinedList"/>
    <dgm:cxn modelId="{903F0F3F-411D-6946-95D7-E390150EE4BF}" type="presParOf" srcId="{589D76D1-A24E-E54A-A010-D925F7E62E75}" destId="{ECC153EB-03AD-9449-9127-48E472C3AFDB}" srcOrd="12" destOrd="0" presId="urn:microsoft.com/office/officeart/2008/layout/LinedList"/>
    <dgm:cxn modelId="{83E56039-B4F7-7B41-85F3-8B96B83D468B}" type="presParOf" srcId="{589D76D1-A24E-E54A-A010-D925F7E62E75}" destId="{84F70B31-C834-5446-9663-5C49E1F4E329}" srcOrd="13" destOrd="0" presId="urn:microsoft.com/office/officeart/2008/layout/LinedList"/>
    <dgm:cxn modelId="{C734649B-CE2E-EB44-8004-70663E74308E}" type="presParOf" srcId="{84F70B31-C834-5446-9663-5C49E1F4E329}" destId="{3E8144EC-0F6F-F94E-9870-0B71083734D0}" srcOrd="0" destOrd="0" presId="urn:microsoft.com/office/officeart/2008/layout/LinedList"/>
    <dgm:cxn modelId="{466608EF-F34D-664B-9564-136FAE540BBF}" type="presParOf" srcId="{84F70B31-C834-5446-9663-5C49E1F4E329}" destId="{498C7A33-673C-7647-96B9-1B036C49C5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4CC45-04FD-4953-8BDA-4533F8B58CB3}">
      <dsp:nvSpPr>
        <dsp:cNvPr id="0" name=""/>
        <dsp:cNvSpPr/>
      </dsp:nvSpPr>
      <dsp:spPr>
        <a:xfrm>
          <a:off x="213"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44550">
            <a:lnSpc>
              <a:spcPct val="90000"/>
            </a:lnSpc>
            <a:spcBef>
              <a:spcPct val="0"/>
            </a:spcBef>
            <a:spcAft>
              <a:spcPct val="35000"/>
            </a:spcAft>
            <a:buNone/>
          </a:pPr>
          <a:r>
            <a:rPr lang="en-US" sz="1900" kern="1200"/>
            <a:t>Articulate the history of cannabis and how the implications for changing landscape. </a:t>
          </a:r>
        </a:p>
      </dsp:txBody>
      <dsp:txXfrm>
        <a:off x="213" y="1787136"/>
        <a:ext cx="2577217" cy="1855596"/>
      </dsp:txXfrm>
    </dsp:sp>
    <dsp:sp modelId="{5DBA6420-DC6D-4820-888B-A9805D3A5596}">
      <dsp:nvSpPr>
        <dsp:cNvPr id="0" name=""/>
        <dsp:cNvSpPr/>
      </dsp:nvSpPr>
      <dsp:spPr>
        <a:xfrm>
          <a:off x="213"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3" y="550072"/>
        <a:ext cx="2577217" cy="1237064"/>
      </dsp:txXfrm>
    </dsp:sp>
    <dsp:sp modelId="{854940BD-CF91-4DEC-91E9-0AADD8245F3E}">
      <dsp:nvSpPr>
        <dsp:cNvPr id="0" name=""/>
        <dsp:cNvSpPr/>
      </dsp:nvSpPr>
      <dsp:spPr>
        <a:xfrm>
          <a:off x="2783608"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44550">
            <a:lnSpc>
              <a:spcPct val="90000"/>
            </a:lnSpc>
            <a:spcBef>
              <a:spcPct val="0"/>
            </a:spcBef>
            <a:spcAft>
              <a:spcPct val="35000"/>
            </a:spcAft>
            <a:buNone/>
          </a:pPr>
          <a:r>
            <a:rPr lang="en-US" sz="1900" kern="1200"/>
            <a:t>Describe the different administration routes for cannabis.</a:t>
          </a:r>
        </a:p>
      </dsp:txBody>
      <dsp:txXfrm>
        <a:off x="2783608" y="1787136"/>
        <a:ext cx="2577217" cy="1855596"/>
      </dsp:txXfrm>
    </dsp:sp>
    <dsp:sp modelId="{0DA0AB85-DAB1-49F0-8AC4-47096F28DDE2}">
      <dsp:nvSpPr>
        <dsp:cNvPr id="0" name=""/>
        <dsp:cNvSpPr/>
      </dsp:nvSpPr>
      <dsp:spPr>
        <a:xfrm>
          <a:off x="2783608"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83608" y="550072"/>
        <a:ext cx="2577217" cy="1237064"/>
      </dsp:txXfrm>
    </dsp:sp>
    <dsp:sp modelId="{251320AF-A404-428C-9E88-05060D7AF763}">
      <dsp:nvSpPr>
        <dsp:cNvPr id="0" name=""/>
        <dsp:cNvSpPr/>
      </dsp:nvSpPr>
      <dsp:spPr>
        <a:xfrm>
          <a:off x="5567003"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44550">
            <a:lnSpc>
              <a:spcPct val="90000"/>
            </a:lnSpc>
            <a:spcBef>
              <a:spcPct val="0"/>
            </a:spcBef>
            <a:spcAft>
              <a:spcPct val="35000"/>
            </a:spcAft>
            <a:buNone/>
          </a:pPr>
          <a:r>
            <a:rPr lang="en-US" sz="1900" kern="1200"/>
            <a:t>Explain the commonalities and differences between 9-THC, CBD and Delta-8. </a:t>
          </a:r>
        </a:p>
      </dsp:txBody>
      <dsp:txXfrm>
        <a:off x="5567003" y="1787136"/>
        <a:ext cx="2577217" cy="1855596"/>
      </dsp:txXfrm>
    </dsp:sp>
    <dsp:sp modelId="{0B4BCF69-7244-4D27-A7E5-438618C74FFF}">
      <dsp:nvSpPr>
        <dsp:cNvPr id="0" name=""/>
        <dsp:cNvSpPr/>
      </dsp:nvSpPr>
      <dsp:spPr>
        <a:xfrm>
          <a:off x="5567003"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67003" y="550072"/>
        <a:ext cx="2577217" cy="1237064"/>
      </dsp:txXfrm>
    </dsp:sp>
    <dsp:sp modelId="{1DA1D91A-4E73-4FF3-9998-4898316C8A65}">
      <dsp:nvSpPr>
        <dsp:cNvPr id="0" name=""/>
        <dsp:cNvSpPr/>
      </dsp:nvSpPr>
      <dsp:spPr>
        <a:xfrm>
          <a:off x="8350398" y="550072"/>
          <a:ext cx="2577217" cy="30926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44550">
            <a:lnSpc>
              <a:spcPct val="90000"/>
            </a:lnSpc>
            <a:spcBef>
              <a:spcPct val="0"/>
            </a:spcBef>
            <a:spcAft>
              <a:spcPct val="35000"/>
            </a:spcAft>
            <a:buNone/>
          </a:pPr>
          <a:r>
            <a:rPr lang="en-US" sz="1900" kern="1200"/>
            <a:t>Understand the relationship between cannabis and mental health issues.</a:t>
          </a:r>
        </a:p>
      </dsp:txBody>
      <dsp:txXfrm>
        <a:off x="8350398" y="1787136"/>
        <a:ext cx="2577217" cy="1855596"/>
      </dsp:txXfrm>
    </dsp:sp>
    <dsp:sp modelId="{E4CEE20D-E9EA-4931-AD1B-4C956C99204A}">
      <dsp:nvSpPr>
        <dsp:cNvPr id="0" name=""/>
        <dsp:cNvSpPr/>
      </dsp:nvSpPr>
      <dsp:spPr>
        <a:xfrm>
          <a:off x="8350398"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50398" y="550072"/>
        <a:ext cx="2577217" cy="1237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758F4-A169-42F5-8F57-6CD8E577A347}">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437A1-FF77-419C-9DCA-752596322FBF}">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Increased development of schizophrenia or other psychoses, with the highest risk among the most frequent users</a:t>
          </a:r>
        </a:p>
      </dsp:txBody>
      <dsp:txXfrm>
        <a:off x="0" y="2124"/>
        <a:ext cx="10515600" cy="724514"/>
      </dsp:txXfrm>
    </dsp:sp>
    <dsp:sp modelId="{F383DDB3-8BE3-42B2-A702-882471D52527}">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8FA48-3C4F-4EFA-B1D6-CCD7E27DE777}">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Increased symptoms of mania and hypomania in individuals diagnosed with bipolar disorder.</a:t>
          </a:r>
        </a:p>
      </dsp:txBody>
      <dsp:txXfrm>
        <a:off x="0" y="726639"/>
        <a:ext cx="10515600" cy="724514"/>
      </dsp:txXfrm>
    </dsp:sp>
    <dsp:sp modelId="{2FD586AE-0C4E-4738-8BC6-6F597677660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ED368-EF0B-4F5A-8D63-EC98514EAC99}">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Small increased risk for the development of depressive disorders.</a:t>
          </a:r>
        </a:p>
      </dsp:txBody>
      <dsp:txXfrm>
        <a:off x="0" y="1451154"/>
        <a:ext cx="10515600" cy="724514"/>
      </dsp:txXfrm>
    </dsp:sp>
    <dsp:sp modelId="{53230517-12E0-4D73-A674-B5A195FF56B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718D4-292F-460F-ABB6-FBACD9F1C675}">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Increased incidence of suicidal ideation and suicide attempts with a higher incidence among heavier users.</a:t>
          </a:r>
        </a:p>
      </dsp:txBody>
      <dsp:txXfrm>
        <a:off x="0" y="2175669"/>
        <a:ext cx="10515600" cy="724514"/>
      </dsp:txXfrm>
    </dsp:sp>
    <dsp:sp modelId="{A4EA1F33-F5DC-44E3-A1AC-142B641EAC7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0AEA6-2A7B-479C-9163-56ED1FA5DD72}">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Increased incidence of suicide completion.</a:t>
          </a:r>
        </a:p>
      </dsp:txBody>
      <dsp:txXfrm>
        <a:off x="0" y="2900183"/>
        <a:ext cx="10515600" cy="724514"/>
      </dsp:txXfrm>
    </dsp:sp>
    <dsp:sp modelId="{11A8E487-6C21-43C0-9F6A-5EEC2CA08CDC}">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7E9A-9D14-408B-9B10-9E9F1EB8776A}">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Increased incidence of social anxiety disorder with regular cannabis use.</a:t>
          </a:r>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45A80-6185-4F9F-BB9F-5CD26F30542E}">
      <dsp:nvSpPr>
        <dsp:cNvPr id="0" name=""/>
        <dsp:cNvSpPr/>
      </dsp:nvSpPr>
      <dsp:spPr>
        <a:xfrm>
          <a:off x="0" y="43882"/>
          <a:ext cx="6900512"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Cannabis</a:t>
          </a:r>
        </a:p>
      </dsp:txBody>
      <dsp:txXfrm>
        <a:off x="33955" y="77837"/>
        <a:ext cx="6832602" cy="627655"/>
      </dsp:txXfrm>
    </dsp:sp>
    <dsp:sp modelId="{49826DB7-B543-48A7-A5B6-3A1E68BC879E}">
      <dsp:nvSpPr>
        <dsp:cNvPr id="0" name=""/>
        <dsp:cNvSpPr/>
      </dsp:nvSpPr>
      <dsp:spPr>
        <a:xfrm>
          <a:off x="0" y="739448"/>
          <a:ext cx="690051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All products derived from the plant </a:t>
          </a:r>
          <a:r>
            <a:rPr lang="en-US" sz="2300" i="1" kern="1200"/>
            <a:t>Cannabis sativa</a:t>
          </a:r>
          <a:endParaRPr lang="en-US" sz="2300" kern="1200"/>
        </a:p>
      </dsp:txBody>
      <dsp:txXfrm>
        <a:off x="0" y="739448"/>
        <a:ext cx="6900512" cy="480240"/>
      </dsp:txXfrm>
    </dsp:sp>
    <dsp:sp modelId="{887E88D7-8896-4142-A2FF-AB89A27E4CD4}">
      <dsp:nvSpPr>
        <dsp:cNvPr id="0" name=""/>
        <dsp:cNvSpPr/>
      </dsp:nvSpPr>
      <dsp:spPr>
        <a:xfrm>
          <a:off x="0" y="1219688"/>
          <a:ext cx="6900512"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Cannabinoids </a:t>
          </a:r>
        </a:p>
      </dsp:txBody>
      <dsp:txXfrm>
        <a:off x="33955" y="1253643"/>
        <a:ext cx="6832602" cy="627655"/>
      </dsp:txXfrm>
    </dsp:sp>
    <dsp:sp modelId="{C824258E-CEB0-4680-8B2F-7B70E003A392}">
      <dsp:nvSpPr>
        <dsp:cNvPr id="0" name=""/>
        <dsp:cNvSpPr/>
      </dsp:nvSpPr>
      <dsp:spPr>
        <a:xfrm>
          <a:off x="0" y="1915253"/>
          <a:ext cx="6900512"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Over 540 chemical substances found in the cannabis plant</a:t>
          </a:r>
        </a:p>
        <a:p>
          <a:pPr marL="228600" lvl="1" indent="-228600" algn="l" defTabSz="1022350">
            <a:lnSpc>
              <a:spcPct val="90000"/>
            </a:lnSpc>
            <a:spcBef>
              <a:spcPct val="0"/>
            </a:spcBef>
            <a:spcAft>
              <a:spcPct val="20000"/>
            </a:spcAft>
            <a:buChar char="•"/>
          </a:pPr>
          <a:r>
            <a:rPr lang="en-US" sz="2300" kern="1200"/>
            <a:t>THC (8 and 9), cannabidiol (CBD), + 100 other cannabinoids</a:t>
          </a:r>
        </a:p>
      </dsp:txBody>
      <dsp:txXfrm>
        <a:off x="0" y="1915253"/>
        <a:ext cx="6900512" cy="1440719"/>
      </dsp:txXfrm>
    </dsp:sp>
    <dsp:sp modelId="{9913880C-E10D-4234-A0E2-57C1E9F634EB}">
      <dsp:nvSpPr>
        <dsp:cNvPr id="0" name=""/>
        <dsp:cNvSpPr/>
      </dsp:nvSpPr>
      <dsp:spPr>
        <a:xfrm>
          <a:off x="0" y="3355973"/>
          <a:ext cx="6900512"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Marijuana</a:t>
          </a:r>
        </a:p>
      </dsp:txBody>
      <dsp:txXfrm>
        <a:off x="33955" y="3389928"/>
        <a:ext cx="6832602" cy="627655"/>
      </dsp:txXfrm>
    </dsp:sp>
    <dsp:sp modelId="{BAB5BCD4-CEE2-4B7E-A4A7-F62C76B5529B}">
      <dsp:nvSpPr>
        <dsp:cNvPr id="0" name=""/>
        <dsp:cNvSpPr/>
      </dsp:nvSpPr>
      <dsp:spPr>
        <a:xfrm>
          <a:off x="0" y="4051538"/>
          <a:ext cx="6900512"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Parts of the Cannabis sativa plant that substantial amounts of tetrahydrocannabinol (THC) </a:t>
          </a:r>
        </a:p>
        <a:p>
          <a:pPr marL="228600" lvl="1" indent="-228600" algn="l" defTabSz="1022350">
            <a:lnSpc>
              <a:spcPct val="90000"/>
            </a:lnSpc>
            <a:spcBef>
              <a:spcPct val="0"/>
            </a:spcBef>
            <a:spcAft>
              <a:spcPct val="20000"/>
            </a:spcAft>
            <a:buChar char="•"/>
          </a:pPr>
          <a:r>
            <a:rPr lang="en-US" sz="2300" kern="1200"/>
            <a:t>Historically represented oppression and was the language of white aggression/dominance</a:t>
          </a:r>
        </a:p>
      </dsp:txBody>
      <dsp:txXfrm>
        <a:off x="0" y="4051538"/>
        <a:ext cx="6900512" cy="1440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B745-56D3-4FD4-92A0-E33AA7B12DE9}">
      <dsp:nvSpPr>
        <dsp:cNvPr id="0" name=""/>
        <dsp:cNvSpPr/>
      </dsp:nvSpPr>
      <dsp:spPr>
        <a:xfrm>
          <a:off x="0" y="335259"/>
          <a:ext cx="5092194" cy="9355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5211" tIns="458216" rIns="395211"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Hemp for rope, sails, and clothing </a:t>
          </a:r>
          <a:endParaRPr lang="en-US" sz="2200" kern="1200"/>
        </a:p>
      </dsp:txBody>
      <dsp:txXfrm>
        <a:off x="0" y="335259"/>
        <a:ext cx="5092194" cy="935549"/>
      </dsp:txXfrm>
    </dsp:sp>
    <dsp:sp modelId="{49381DDA-6901-4713-8DB5-1778D8066861}">
      <dsp:nvSpPr>
        <dsp:cNvPr id="0" name=""/>
        <dsp:cNvSpPr/>
      </dsp:nvSpPr>
      <dsp:spPr>
        <a:xfrm>
          <a:off x="254609" y="10539"/>
          <a:ext cx="356453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731" tIns="0" rIns="134731" bIns="0" numCol="1" spcCol="1270" anchor="ctr" anchorCtr="0">
          <a:noAutofit/>
        </a:bodyPr>
        <a:lstStyle/>
        <a:p>
          <a:pPr marL="0" lvl="0" indent="0" algn="l" defTabSz="977900">
            <a:lnSpc>
              <a:spcPct val="90000"/>
            </a:lnSpc>
            <a:spcBef>
              <a:spcPct val="0"/>
            </a:spcBef>
            <a:spcAft>
              <a:spcPct val="35000"/>
            </a:spcAft>
            <a:buNone/>
          </a:pPr>
          <a:r>
            <a:rPr lang="en-US" sz="2200" b="0" i="0" kern="1200"/>
            <a:t>Colonial Era</a:t>
          </a:r>
          <a:endParaRPr lang="en-US" sz="2200" kern="1200"/>
        </a:p>
      </dsp:txBody>
      <dsp:txXfrm>
        <a:off x="286312" y="42242"/>
        <a:ext cx="3501129" cy="586034"/>
      </dsp:txXfrm>
    </dsp:sp>
    <dsp:sp modelId="{1979EF44-A0ED-49BC-8AD1-384285431AB1}">
      <dsp:nvSpPr>
        <dsp:cNvPr id="0" name=""/>
        <dsp:cNvSpPr/>
      </dsp:nvSpPr>
      <dsp:spPr>
        <a:xfrm>
          <a:off x="0" y="1714329"/>
          <a:ext cx="5092194" cy="9355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5211" tIns="458216" rIns="39521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I</a:t>
          </a:r>
          <a:r>
            <a:rPr lang="en-US" sz="2200" b="0" i="0" kern="1200"/>
            <a:t>mports replaced hemp</a:t>
          </a:r>
          <a:endParaRPr lang="en-US" sz="2200" kern="1200"/>
        </a:p>
      </dsp:txBody>
      <dsp:txXfrm>
        <a:off x="0" y="1714329"/>
        <a:ext cx="5092194" cy="935549"/>
      </dsp:txXfrm>
    </dsp:sp>
    <dsp:sp modelId="{A73E4500-A15C-4B1C-A5EA-409C0D490177}">
      <dsp:nvSpPr>
        <dsp:cNvPr id="0" name=""/>
        <dsp:cNvSpPr/>
      </dsp:nvSpPr>
      <dsp:spPr>
        <a:xfrm>
          <a:off x="254609" y="1389609"/>
          <a:ext cx="356453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731" tIns="0" rIns="134731" bIns="0" numCol="1" spcCol="1270" anchor="ctr" anchorCtr="0">
          <a:noAutofit/>
        </a:bodyPr>
        <a:lstStyle/>
        <a:p>
          <a:pPr marL="0" lvl="0" indent="0" algn="l" defTabSz="977900">
            <a:lnSpc>
              <a:spcPct val="90000"/>
            </a:lnSpc>
            <a:spcBef>
              <a:spcPct val="0"/>
            </a:spcBef>
            <a:spcAft>
              <a:spcPct val="35000"/>
            </a:spcAft>
            <a:buNone/>
          </a:pPr>
          <a:r>
            <a:rPr lang="en-US" sz="2200" b="0" i="0" kern="1200"/>
            <a:t>Post Civil </a:t>
          </a:r>
          <a:r>
            <a:rPr lang="en-US" sz="2200" kern="1200"/>
            <a:t>W</a:t>
          </a:r>
          <a:r>
            <a:rPr lang="en-US" sz="2200" b="0" i="0" kern="1200"/>
            <a:t>ar</a:t>
          </a:r>
          <a:endParaRPr lang="en-US" sz="2200" kern="1200"/>
        </a:p>
      </dsp:txBody>
      <dsp:txXfrm>
        <a:off x="286312" y="1421312"/>
        <a:ext cx="3501129" cy="586034"/>
      </dsp:txXfrm>
    </dsp:sp>
    <dsp:sp modelId="{E3185DA3-F5F8-4F1E-8F35-2579451599A4}">
      <dsp:nvSpPr>
        <dsp:cNvPr id="0" name=""/>
        <dsp:cNvSpPr/>
      </dsp:nvSpPr>
      <dsp:spPr>
        <a:xfrm>
          <a:off x="0" y="3093399"/>
          <a:ext cx="5092194" cy="1247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5211" tIns="458216" rIns="395211"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C</a:t>
          </a:r>
          <a:r>
            <a:rPr lang="en-US" sz="2200" kern="1200"/>
            <a:t>annabis </a:t>
          </a:r>
          <a:r>
            <a:rPr lang="en-US" sz="2200" b="0" i="0" kern="1200"/>
            <a:t>in many medicinal products</a:t>
          </a:r>
          <a:endParaRPr lang="en-US" sz="2200" kern="1200"/>
        </a:p>
      </dsp:txBody>
      <dsp:txXfrm>
        <a:off x="0" y="3093399"/>
        <a:ext cx="5092194" cy="1247400"/>
      </dsp:txXfrm>
    </dsp:sp>
    <dsp:sp modelId="{E5933609-3AB2-460C-AFC7-17123E9F50CF}">
      <dsp:nvSpPr>
        <dsp:cNvPr id="0" name=""/>
        <dsp:cNvSpPr/>
      </dsp:nvSpPr>
      <dsp:spPr>
        <a:xfrm>
          <a:off x="254609" y="2768678"/>
          <a:ext cx="356453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731" tIns="0" rIns="134731" bIns="0" numCol="1" spcCol="1270" anchor="ctr" anchorCtr="0">
          <a:noAutofit/>
        </a:bodyPr>
        <a:lstStyle/>
        <a:p>
          <a:pPr marL="0" lvl="0" indent="0" algn="l" defTabSz="977900">
            <a:lnSpc>
              <a:spcPct val="90000"/>
            </a:lnSpc>
            <a:spcBef>
              <a:spcPct val="0"/>
            </a:spcBef>
            <a:spcAft>
              <a:spcPct val="35000"/>
            </a:spcAft>
            <a:buNone/>
          </a:pPr>
          <a:r>
            <a:rPr lang="en-US" sz="2200" kern="1200"/>
            <a:t>L</a:t>
          </a:r>
          <a:r>
            <a:rPr lang="en-US" sz="2200" b="0" i="0" kern="1200"/>
            <a:t>ate 19th Century</a:t>
          </a:r>
          <a:endParaRPr lang="en-US" sz="2200" kern="1200"/>
        </a:p>
      </dsp:txBody>
      <dsp:txXfrm>
        <a:off x="286312" y="2800381"/>
        <a:ext cx="3501129"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D559-B91E-4BB2-8C58-8B5FFCE463DD}">
      <dsp:nvSpPr>
        <dsp:cNvPr id="0" name=""/>
        <dsp:cNvSpPr/>
      </dsp:nvSpPr>
      <dsp:spPr>
        <a:xfrm>
          <a:off x="0" y="713811"/>
          <a:ext cx="3424739" cy="3424739"/>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B9440-BE82-4EF0-94A8-E608950C975C}">
      <dsp:nvSpPr>
        <dsp:cNvPr id="0" name=""/>
        <dsp:cNvSpPr/>
      </dsp:nvSpPr>
      <dsp:spPr>
        <a:xfrm>
          <a:off x="222608" y="936419"/>
          <a:ext cx="1369895" cy="13698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Tax on cannabis sales </a:t>
          </a:r>
        </a:p>
      </dsp:txBody>
      <dsp:txXfrm>
        <a:off x="289481" y="1003292"/>
        <a:ext cx="1236149" cy="1236149"/>
      </dsp:txXfrm>
    </dsp:sp>
    <dsp:sp modelId="{97AAEFE5-A590-4D3E-881C-E203702B665D}">
      <dsp:nvSpPr>
        <dsp:cNvPr id="0" name=""/>
        <dsp:cNvSpPr/>
      </dsp:nvSpPr>
      <dsp:spPr>
        <a:xfrm>
          <a:off x="1832235" y="936419"/>
          <a:ext cx="1369895" cy="13698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Did not criminalize possession </a:t>
          </a:r>
        </a:p>
      </dsp:txBody>
      <dsp:txXfrm>
        <a:off x="1899108" y="1003292"/>
        <a:ext cx="1236149" cy="1236149"/>
      </dsp:txXfrm>
    </dsp:sp>
    <dsp:sp modelId="{3D5E14E6-25AD-42F6-833A-E622FDC0373A}">
      <dsp:nvSpPr>
        <dsp:cNvPr id="0" name=""/>
        <dsp:cNvSpPr/>
      </dsp:nvSpPr>
      <dsp:spPr>
        <a:xfrm>
          <a:off x="222608" y="2546046"/>
          <a:ext cx="1369895" cy="1369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Violators faced $2,000 fine/five years of prison </a:t>
          </a:r>
        </a:p>
      </dsp:txBody>
      <dsp:txXfrm>
        <a:off x="289481" y="2612919"/>
        <a:ext cx="1236149" cy="1236149"/>
      </dsp:txXfrm>
    </dsp:sp>
    <dsp:sp modelId="{C8CE26F1-FA7B-42DA-B177-080FC9AE8855}">
      <dsp:nvSpPr>
        <dsp:cNvPr id="0" name=""/>
        <dsp:cNvSpPr/>
      </dsp:nvSpPr>
      <dsp:spPr>
        <a:xfrm>
          <a:off x="1832235" y="2546046"/>
          <a:ext cx="1369895" cy="13698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Propaganda, prejudice, and power</a:t>
          </a:r>
        </a:p>
      </dsp:txBody>
      <dsp:txXfrm>
        <a:off x="1899108" y="2612919"/>
        <a:ext cx="1236149" cy="1236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D499-59D8-4E3E-9669-626C0F5BD6C7}">
      <dsp:nvSpPr>
        <dsp:cNvPr id="0" name=""/>
        <dsp:cNvSpPr/>
      </dsp:nvSpPr>
      <dsp:spPr>
        <a:xfrm>
          <a:off x="0" y="438713"/>
          <a:ext cx="6263640" cy="22545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Fully ILLEGAL in only FOUR states: Idaho, Wyoming, Kansas and South Carolina</a:t>
          </a:r>
        </a:p>
      </dsp:txBody>
      <dsp:txXfrm>
        <a:off x="110060" y="548773"/>
        <a:ext cx="6043520" cy="2034470"/>
      </dsp:txXfrm>
    </dsp:sp>
    <dsp:sp modelId="{4492F215-2F3C-4F05-9F69-D7F6960AC39E}">
      <dsp:nvSpPr>
        <dsp:cNvPr id="0" name=""/>
        <dsp:cNvSpPr/>
      </dsp:nvSpPr>
      <dsp:spPr>
        <a:xfrm>
          <a:off x="0" y="2811383"/>
          <a:ext cx="6263640" cy="22545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75% of population now has access to some form of legalization cannabis. </a:t>
          </a:r>
        </a:p>
      </dsp:txBody>
      <dsp:txXfrm>
        <a:off x="110060" y="2921443"/>
        <a:ext cx="6043520" cy="2034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D499-59D8-4E3E-9669-626C0F5BD6C7}">
      <dsp:nvSpPr>
        <dsp:cNvPr id="0" name=""/>
        <dsp:cNvSpPr/>
      </dsp:nvSpPr>
      <dsp:spPr>
        <a:xfrm>
          <a:off x="0" y="3763"/>
          <a:ext cx="626364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Came other changes:</a:t>
          </a:r>
        </a:p>
      </dsp:txBody>
      <dsp:txXfrm>
        <a:off x="85326" y="89089"/>
        <a:ext cx="6092988" cy="1577254"/>
      </dsp:txXfrm>
    </dsp:sp>
    <dsp:sp modelId="{4492F215-2F3C-4F05-9F69-D7F6960AC39E}">
      <dsp:nvSpPr>
        <dsp:cNvPr id="0" name=""/>
        <dsp:cNvSpPr/>
      </dsp:nvSpPr>
      <dsp:spPr>
        <a:xfrm>
          <a:off x="0" y="1878390"/>
          <a:ext cx="626364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Including how cannabis is used</a:t>
          </a:r>
        </a:p>
      </dsp:txBody>
      <dsp:txXfrm>
        <a:off x="85326" y="1963716"/>
        <a:ext cx="6092988" cy="1577254"/>
      </dsp:txXfrm>
    </dsp:sp>
    <dsp:sp modelId="{09937038-BDA3-714A-B85C-35B64F51B89C}">
      <dsp:nvSpPr>
        <dsp:cNvPr id="0" name=""/>
        <dsp:cNvSpPr/>
      </dsp:nvSpPr>
      <dsp:spPr>
        <a:xfrm>
          <a:off x="0" y="3753017"/>
          <a:ext cx="626364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Sophistication of manufacturing</a:t>
          </a:r>
        </a:p>
      </dsp:txBody>
      <dsp:txXfrm>
        <a:off x="85326" y="3838343"/>
        <a:ext cx="6092988" cy="1577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F187-A490-4F20-84AF-361E09BDE0BD}">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79E6A-7EDA-4323-AB38-B4A0F97821B1}">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Why Important? </a:t>
          </a:r>
        </a:p>
      </dsp:txBody>
      <dsp:txXfrm>
        <a:off x="3578350" y="496219"/>
        <a:ext cx="1531337" cy="1531337"/>
      </dsp:txXfrm>
    </dsp:sp>
    <dsp:sp modelId="{C26E95BD-0B73-4F1D-BFE0-D433DC238CB4}">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already know that age, gender, frequency of use and body mass impact metabolism.  </a:t>
          </a:r>
        </a:p>
      </dsp:txBody>
      <dsp:txXfrm>
        <a:off x="5405912" y="496219"/>
        <a:ext cx="1531337" cy="1531337"/>
      </dsp:txXfrm>
    </dsp:sp>
    <dsp:sp modelId="{1C1A45E4-B411-434F-A9EC-BBDE01A9447F}">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But now so does method absorption</a:t>
          </a:r>
        </a:p>
      </dsp:txBody>
      <dsp:txXfrm>
        <a:off x="3578350" y="2323781"/>
        <a:ext cx="1531337" cy="1531337"/>
      </dsp:txXfrm>
    </dsp:sp>
    <dsp:sp modelId="{974F8FCE-BF7C-47ED-9FBE-B4EAED370D35}">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 terms of how long THC stays in system. </a:t>
          </a:r>
        </a:p>
      </dsp:txBody>
      <dsp:txXfrm>
        <a:off x="5405912" y="2323781"/>
        <a:ext cx="1531337" cy="1531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FC018-6112-BC42-A281-83866E1CAE31}">
      <dsp:nvSpPr>
        <dsp:cNvPr id="0" name=""/>
        <dsp:cNvSpPr/>
      </dsp:nvSpPr>
      <dsp:spPr>
        <a:xfrm>
          <a:off x="0" y="713"/>
          <a:ext cx="61734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F9252-6376-A84A-B277-74B850BBCB1A}">
      <dsp:nvSpPr>
        <dsp:cNvPr id="0" name=""/>
        <dsp:cNvSpPr/>
      </dsp:nvSpPr>
      <dsp:spPr>
        <a:xfrm>
          <a:off x="0" y="713"/>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Cousin of Hemp (taxonomically speaking)</a:t>
          </a:r>
        </a:p>
      </dsp:txBody>
      <dsp:txXfrm>
        <a:off x="0" y="713"/>
        <a:ext cx="6173409" cy="1168408"/>
      </dsp:txXfrm>
    </dsp:sp>
    <dsp:sp modelId="{2E6160E3-0FD2-8A41-93E9-BA858A193BC2}">
      <dsp:nvSpPr>
        <dsp:cNvPr id="0" name=""/>
        <dsp:cNvSpPr/>
      </dsp:nvSpPr>
      <dsp:spPr>
        <a:xfrm>
          <a:off x="0" y="1169121"/>
          <a:ext cx="61734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A867C-4D9A-694B-9CEB-DFEF25D69EF4}">
      <dsp:nvSpPr>
        <dsp:cNvPr id="0" name=""/>
        <dsp:cNvSpPr/>
      </dsp:nvSpPr>
      <dsp:spPr>
        <a:xfrm>
          <a:off x="0" y="1169121"/>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Mainly from the Cannabis Sativa plant </a:t>
          </a:r>
        </a:p>
      </dsp:txBody>
      <dsp:txXfrm>
        <a:off x="0" y="1169121"/>
        <a:ext cx="6173409" cy="1168408"/>
      </dsp:txXfrm>
    </dsp:sp>
    <dsp:sp modelId="{ADAFD24B-5B30-9347-94CB-3D52E3429DED}">
      <dsp:nvSpPr>
        <dsp:cNvPr id="0" name=""/>
        <dsp:cNvSpPr/>
      </dsp:nvSpPr>
      <dsp:spPr>
        <a:xfrm>
          <a:off x="0" y="2337530"/>
          <a:ext cx="61734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8D238-894F-F24F-B3C2-0B83FA706095}">
      <dsp:nvSpPr>
        <dsp:cNvPr id="0" name=""/>
        <dsp:cNvSpPr/>
      </dsp:nvSpPr>
      <dsp:spPr>
        <a:xfrm>
          <a:off x="0" y="2337530"/>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Contains intoxicating and psychoactive effects of THC-Delta 9</a:t>
          </a:r>
        </a:p>
      </dsp:txBody>
      <dsp:txXfrm>
        <a:off x="0" y="2337530"/>
        <a:ext cx="6173409" cy="1168408"/>
      </dsp:txXfrm>
    </dsp:sp>
    <dsp:sp modelId="{9F64625E-4FDD-874A-ADB8-A25BA8963B13}">
      <dsp:nvSpPr>
        <dsp:cNvPr id="0" name=""/>
        <dsp:cNvSpPr/>
      </dsp:nvSpPr>
      <dsp:spPr>
        <a:xfrm>
          <a:off x="0" y="3505938"/>
          <a:ext cx="61734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FCE3A-0289-044C-BAD9-58CF3B24762A}">
      <dsp:nvSpPr>
        <dsp:cNvPr id="0" name=""/>
        <dsp:cNvSpPr/>
      </dsp:nvSpPr>
      <dsp:spPr>
        <a:xfrm>
          <a:off x="0" y="3505938"/>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Main compound in cannabis causes: euphoria, happiness, sedation, symptom relief, and much more</a:t>
          </a:r>
        </a:p>
      </dsp:txBody>
      <dsp:txXfrm>
        <a:off x="0" y="3505938"/>
        <a:ext cx="6173409" cy="1168408"/>
      </dsp:txXfrm>
    </dsp:sp>
    <dsp:sp modelId="{C9CE383A-168A-C04D-A1B8-FC823522D1EB}">
      <dsp:nvSpPr>
        <dsp:cNvPr id="0" name=""/>
        <dsp:cNvSpPr/>
      </dsp:nvSpPr>
      <dsp:spPr>
        <a:xfrm>
          <a:off x="0" y="4674347"/>
          <a:ext cx="617340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0F3C4-BB23-D146-B848-92EABAD00727}">
      <dsp:nvSpPr>
        <dsp:cNvPr id="0" name=""/>
        <dsp:cNvSpPr/>
      </dsp:nvSpPr>
      <dsp:spPr>
        <a:xfrm>
          <a:off x="0" y="4674347"/>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Large amounts of THC are found in majority of cannabis strains</a:t>
          </a:r>
        </a:p>
      </dsp:txBody>
      <dsp:txXfrm>
        <a:off x="0" y="4674347"/>
        <a:ext cx="6173409" cy="1168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5854B-4B6E-7B4C-A80D-DD09A6AD8485}">
      <dsp:nvSpPr>
        <dsp:cNvPr id="0" name=""/>
        <dsp:cNvSpPr/>
      </dsp:nvSpPr>
      <dsp:spPr>
        <a:xfrm>
          <a:off x="0" y="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EBD01-2147-5945-8F33-5A38ED08F5B9}">
      <dsp:nvSpPr>
        <dsp:cNvPr id="0" name=""/>
        <dsp:cNvSpPr/>
      </dsp:nvSpPr>
      <dsp:spPr>
        <a:xfrm>
          <a:off x="0" y="51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Delta-8 and delta-9 are both forms of THC</a:t>
          </a:r>
        </a:p>
      </dsp:txBody>
      <dsp:txXfrm>
        <a:off x="0" y="512"/>
        <a:ext cx="10515600" cy="599110"/>
      </dsp:txXfrm>
    </dsp:sp>
    <dsp:sp modelId="{0B53BB23-D1E7-3342-9E57-151235CA4427}">
      <dsp:nvSpPr>
        <dsp:cNvPr id="0" name=""/>
        <dsp:cNvSpPr/>
      </dsp:nvSpPr>
      <dsp:spPr>
        <a:xfrm>
          <a:off x="0" y="59962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DA1A2-3C45-5346-A714-347087841CF9}">
      <dsp:nvSpPr>
        <dsp:cNvPr id="0" name=""/>
        <dsp:cNvSpPr/>
      </dsp:nvSpPr>
      <dsp:spPr>
        <a:xfrm>
          <a:off x="0" y="59962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Delta-8 THC іѕ a minor cannabinoid occurring in the plant in very small concentrations</a:t>
          </a:r>
        </a:p>
      </dsp:txBody>
      <dsp:txXfrm>
        <a:off x="0" y="599622"/>
        <a:ext cx="10515600" cy="599110"/>
      </dsp:txXfrm>
    </dsp:sp>
    <dsp:sp modelId="{B75232F2-EBEE-314A-862D-F61237044F2B}">
      <dsp:nvSpPr>
        <dsp:cNvPr id="0" name=""/>
        <dsp:cNvSpPr/>
      </dsp:nvSpPr>
      <dsp:spPr>
        <a:xfrm>
          <a:off x="0" y="119873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8BC1E-4434-B144-B27F-1420828D5569}">
      <dsp:nvSpPr>
        <dsp:cNvPr id="0" name=""/>
        <dsp:cNvSpPr/>
      </dsp:nvSpPr>
      <dsp:spPr>
        <a:xfrm>
          <a:off x="0" y="119873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Delta-8-THC sometimes called “THC lite” and produces a weaker psychoactive result</a:t>
          </a:r>
        </a:p>
      </dsp:txBody>
      <dsp:txXfrm>
        <a:off x="0" y="1198732"/>
        <a:ext cx="10515600" cy="599110"/>
      </dsp:txXfrm>
    </dsp:sp>
    <dsp:sp modelId="{2BBD62F0-9F46-EE44-8543-9668ECA27161}">
      <dsp:nvSpPr>
        <dsp:cNvPr id="0" name=""/>
        <dsp:cNvSpPr/>
      </dsp:nvSpPr>
      <dsp:spPr>
        <a:xfrm>
          <a:off x="0" y="17978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7505F-E593-1042-B383-824EB130C54F}">
      <dsp:nvSpPr>
        <dsp:cNvPr id="0" name=""/>
        <dsp:cNvSpPr/>
      </dsp:nvSpPr>
      <dsp:spPr>
        <a:xfrm>
          <a:off x="0" y="179784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Delta-8 (like delta-9), binds to the body’s endocannabinoid system = intoxicating effects</a:t>
          </a:r>
        </a:p>
      </dsp:txBody>
      <dsp:txXfrm>
        <a:off x="0" y="1797842"/>
        <a:ext cx="10515600" cy="599110"/>
      </dsp:txXfrm>
    </dsp:sp>
    <dsp:sp modelId="{473E8264-4E81-3B4E-B453-97FF2F53BB7A}">
      <dsp:nvSpPr>
        <dsp:cNvPr id="0" name=""/>
        <dsp:cNvSpPr/>
      </dsp:nvSpPr>
      <dsp:spPr>
        <a:xfrm>
          <a:off x="0" y="239695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5872A-368A-284F-B394-5268A38E91D3}">
      <dsp:nvSpPr>
        <dsp:cNvPr id="0" name=""/>
        <dsp:cNvSpPr/>
      </dsp:nvSpPr>
      <dsp:spPr>
        <a:xfrm>
          <a:off x="0" y="239695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Both cannabinoids have a chain of carbon atoms, but delta-8 has the double bond (what causes intoxication) on the eighth carbon, whereas delta-9 has it on the ninth</a:t>
          </a:r>
        </a:p>
      </dsp:txBody>
      <dsp:txXfrm>
        <a:off x="0" y="2396952"/>
        <a:ext cx="10515600" cy="599110"/>
      </dsp:txXfrm>
    </dsp:sp>
    <dsp:sp modelId="{FDCCB207-83BC-A14E-8CA0-62A1E54D5685}">
      <dsp:nvSpPr>
        <dsp:cNvPr id="0" name=""/>
        <dsp:cNvSpPr/>
      </dsp:nvSpPr>
      <dsp:spPr>
        <a:xfrm>
          <a:off x="0" y="29960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CA9F4-7377-DD49-B603-D5371ACB4279}">
      <dsp:nvSpPr>
        <dsp:cNvPr id="0" name=""/>
        <dsp:cNvSpPr/>
      </dsp:nvSpPr>
      <dsp:spPr>
        <a:xfrm>
          <a:off x="0" y="299606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THC can cause negative effects (anxiety or paranoia). Delta-8 may offer a smoother and milder high (theoretically) </a:t>
          </a:r>
        </a:p>
      </dsp:txBody>
      <dsp:txXfrm>
        <a:off x="0" y="2996062"/>
        <a:ext cx="10515600" cy="599110"/>
      </dsp:txXfrm>
    </dsp:sp>
    <dsp:sp modelId="{ECC153EB-03AD-9449-9127-48E472C3AFDB}">
      <dsp:nvSpPr>
        <dsp:cNvPr id="0" name=""/>
        <dsp:cNvSpPr/>
      </dsp:nvSpPr>
      <dsp:spPr>
        <a:xfrm>
          <a:off x="0" y="35951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144EC-0F6F-F94E-9870-0B71083734D0}">
      <dsp:nvSpPr>
        <dsp:cNvPr id="0" name=""/>
        <dsp:cNvSpPr/>
      </dsp:nvSpPr>
      <dsp:spPr>
        <a:xfrm>
          <a:off x="0" y="359517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Very little research on delta-8 as compared to Delta 9 THC</a:t>
          </a:r>
        </a:p>
      </dsp:txBody>
      <dsp:txXfrm>
        <a:off x="0" y="3595172"/>
        <a:ext cx="10515600" cy="59911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AF4A-76C0-CF66-1D08-D2A1DE2CC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DB29CF-EC31-8072-D34E-2639B23B4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F906E-A14F-CC35-CAAF-76DB312F7294}"/>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F75F4F61-01FB-83C8-FD42-560914F21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2F5D6-7665-EFA4-A660-6D0861125D22}"/>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373274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1CA8-8499-D4E8-49B3-FC308247B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A02512-34A2-96A2-E286-32AF6980B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F78B4-24AE-B777-01B5-D062E1C1A2B9}"/>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77F61156-BDEF-EDEA-502C-5AF077C08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F11B1-7F96-C60C-BC71-EDFC5A1F1115}"/>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47234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C1F4D-DD4A-2E9C-CA51-E8B89CF1B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45938-9A5A-C4F2-5D2D-5E449EDBF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A5801-D136-3A54-F711-364ACD78C7E2}"/>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3CC60561-D212-7AEF-A818-C14B4C17F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EC0AD-C601-B2E2-BA19-FD274F68098F}"/>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130845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B01F-C714-89E5-5AC3-34CF5A165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5B55F-4484-0995-A184-7A8D84EEC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27229-C492-CD55-E0FF-EE0D987EA856}"/>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8BBCBE94-37D8-E2E5-33DB-D5C587ABF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97560-B6A5-D257-DA8B-90D759CBAE53}"/>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290606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5AFA-27AF-098E-6717-7EAC4C8BA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7908F-81F6-A5C8-9318-DD78AFE11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CC7A8-F28C-A570-7666-72C68A0DA58D}"/>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9EC4B980-FCBE-E6D0-351D-813082688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67E45-45E0-EA65-BB17-228258FB66E9}"/>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294817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D168-58A8-BB31-4EAE-3AA221226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B6F88-E178-B6A0-064E-6EE22A7F9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50A4A-B45B-7BBC-6089-D4C81660E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69201F-FEA5-E65C-3834-17B6B2C44210}"/>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6" name="Footer Placeholder 5">
            <a:extLst>
              <a:ext uri="{FF2B5EF4-FFF2-40B4-BE49-F238E27FC236}">
                <a16:creationId xmlns:a16="http://schemas.microsoft.com/office/drawing/2014/main" id="{BA481244-679E-9F1A-FABC-3F5F0D977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2FB0E-FAAC-C65F-E515-23CDFEC4A795}"/>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85015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74FC-7678-E28A-6B02-F83125C10E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3E0EE-D708-B2BE-BA50-F97DD8351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08A307-F3EE-EFB9-B5E6-110937577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7EF0E-58E6-9D39-7B33-00A2942F7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EA072-66CC-D7C8-FA30-CA5E216BD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81367-0052-78F0-0720-FDAC0A83BE7E}"/>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8" name="Footer Placeholder 7">
            <a:extLst>
              <a:ext uri="{FF2B5EF4-FFF2-40B4-BE49-F238E27FC236}">
                <a16:creationId xmlns:a16="http://schemas.microsoft.com/office/drawing/2014/main" id="{DEDD970D-A8EC-D580-FA36-225959C06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18F11A-B911-E59A-349E-531201A5F09A}"/>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3218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3E2E-C5F2-C06E-498F-1BDFE379D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563FD-BB54-0891-CA36-E72F1B1415A4}"/>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4" name="Footer Placeholder 3">
            <a:extLst>
              <a:ext uri="{FF2B5EF4-FFF2-40B4-BE49-F238E27FC236}">
                <a16:creationId xmlns:a16="http://schemas.microsoft.com/office/drawing/2014/main" id="{94C8F2FC-0301-5631-FDC8-10F1191CBE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AEAB6-6ED9-3C32-94F1-B4DDEA0E809E}"/>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21136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21796-1708-84BC-8B8E-7002C658DE0A}"/>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3" name="Footer Placeholder 2">
            <a:extLst>
              <a:ext uri="{FF2B5EF4-FFF2-40B4-BE49-F238E27FC236}">
                <a16:creationId xmlns:a16="http://schemas.microsoft.com/office/drawing/2014/main" id="{DFC0ED44-60ED-DCDB-C756-8D8DB550C9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6A900-95C5-46A5-2957-45BE81CC3ABD}"/>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307167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E1C2-F3BD-1B3C-8EEC-66E28BD68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21758-E317-44A7-0F1E-A84CC472D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1E3F8-FF7B-7626-EA48-26115535A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C964F-3921-03FA-99A7-12E589BCDA9D}"/>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6" name="Footer Placeholder 5">
            <a:extLst>
              <a:ext uri="{FF2B5EF4-FFF2-40B4-BE49-F238E27FC236}">
                <a16:creationId xmlns:a16="http://schemas.microsoft.com/office/drawing/2014/main" id="{CF26CEF6-CCE6-CF8B-BC50-982F234FD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67EFA-FE8E-0E0D-3C4F-2F336D819369}"/>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39053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8C5-DAC4-6D3B-0E07-20089F275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0004AE-BFF5-1D54-560C-87D25573D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75CB4E-65BB-4BD3-07B8-40C8D70D8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4C982-6C46-0234-509C-E306EFF51690}"/>
              </a:ext>
            </a:extLst>
          </p:cNvPr>
          <p:cNvSpPr>
            <a:spLocks noGrp="1"/>
          </p:cNvSpPr>
          <p:nvPr>
            <p:ph type="dt" sz="half" idx="10"/>
          </p:nvPr>
        </p:nvSpPr>
        <p:spPr/>
        <p:txBody>
          <a:bodyPr/>
          <a:lstStyle/>
          <a:p>
            <a:fld id="{24E933C1-6201-3C4C-98D3-19BD2DDEF58D}" type="datetimeFigureOut">
              <a:rPr lang="en-US" smtClean="0"/>
              <a:t>9/22/2022</a:t>
            </a:fld>
            <a:endParaRPr lang="en-US"/>
          </a:p>
        </p:txBody>
      </p:sp>
      <p:sp>
        <p:nvSpPr>
          <p:cNvPr id="6" name="Footer Placeholder 5">
            <a:extLst>
              <a:ext uri="{FF2B5EF4-FFF2-40B4-BE49-F238E27FC236}">
                <a16:creationId xmlns:a16="http://schemas.microsoft.com/office/drawing/2014/main" id="{689F178B-800B-BDF7-3085-EF7199383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F1E3E-5499-EEAE-7711-E441B20CAC04}"/>
              </a:ext>
            </a:extLst>
          </p:cNvPr>
          <p:cNvSpPr>
            <a:spLocks noGrp="1"/>
          </p:cNvSpPr>
          <p:nvPr>
            <p:ph type="sldNum" sz="quarter" idx="12"/>
          </p:nvPr>
        </p:nvSpPr>
        <p:spPr/>
        <p:txBody>
          <a:bodyPr/>
          <a:lstStyle/>
          <a:p>
            <a:fld id="{A70CA058-D602-B94F-9021-E9C9CEA6AA83}" type="slidenum">
              <a:rPr lang="en-US" smtClean="0"/>
              <a:t>‹#›</a:t>
            </a:fld>
            <a:endParaRPr lang="en-US"/>
          </a:p>
        </p:txBody>
      </p:sp>
    </p:spTree>
    <p:extLst>
      <p:ext uri="{BB962C8B-B14F-4D97-AF65-F5344CB8AC3E}">
        <p14:creationId xmlns:p14="http://schemas.microsoft.com/office/powerpoint/2010/main" val="29006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E0BFE-7BC3-E268-2D4D-40C281D27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394EF-E62F-A927-764A-9576CB85B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9B2E6-CF41-0A45-6E9F-759707F5B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933C1-6201-3C4C-98D3-19BD2DDEF58D}" type="datetimeFigureOut">
              <a:rPr lang="en-US" smtClean="0"/>
              <a:t>9/22/2022</a:t>
            </a:fld>
            <a:endParaRPr lang="en-US"/>
          </a:p>
        </p:txBody>
      </p:sp>
      <p:sp>
        <p:nvSpPr>
          <p:cNvPr id="5" name="Footer Placeholder 4">
            <a:extLst>
              <a:ext uri="{FF2B5EF4-FFF2-40B4-BE49-F238E27FC236}">
                <a16:creationId xmlns:a16="http://schemas.microsoft.com/office/drawing/2014/main" id="{0D976395-E603-2BF0-01CE-DDEA64DB2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95FBC9-8A75-8976-5AE0-74B9A561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CA058-D602-B94F-9021-E9C9CEA6AA83}" type="slidenum">
              <a:rPr lang="en-US" smtClean="0"/>
              <a:t>‹#›</a:t>
            </a:fld>
            <a:endParaRPr lang="en-US"/>
          </a:p>
        </p:txBody>
      </p:sp>
    </p:spTree>
    <p:extLst>
      <p:ext uri="{BB962C8B-B14F-4D97-AF65-F5344CB8AC3E}">
        <p14:creationId xmlns:p14="http://schemas.microsoft.com/office/powerpoint/2010/main" val="224228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usticsodapodcast.com/2013/04/14/marijuan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citizentruth.org/history-of-hemp-a-comprehensive-look-at-the-past-and-future/" TargetMode="External"/><Relationship Id="rId7" Type="http://schemas.openxmlformats.org/officeDocument/2006/relationships/diagramColors" Target="../diagrams/colors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ljane.com/2013/04/25/bill-introduced-to-create-national-marijuana-commission/"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ightymatters.ca/2019/09/lets-stop-using-terms-healthy-weight.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progressive-charlestown.com/2018/08/so-all-other-studies-are-wrong.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tonythemisfit/2860050075/"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DEB58-2A48-46A6-2D5D-4EA624DD1D1B}"/>
              </a:ext>
            </a:extLst>
          </p:cNvPr>
          <p:cNvSpPr>
            <a:spLocks noGrp="1"/>
          </p:cNvSpPr>
          <p:nvPr>
            <p:ph type="ctrTitle"/>
          </p:nvPr>
        </p:nvSpPr>
        <p:spPr>
          <a:xfrm>
            <a:off x="795338" y="1566473"/>
            <a:ext cx="10601325" cy="2166723"/>
          </a:xfrm>
        </p:spPr>
        <p:txBody>
          <a:bodyPr>
            <a:normAutofit/>
          </a:bodyPr>
          <a:lstStyle/>
          <a:p>
            <a:r>
              <a:rPr lang="en-US" sz="6600"/>
              <a:t>Cannabis Information: Updated for 2022</a:t>
            </a:r>
          </a:p>
        </p:txBody>
      </p:sp>
      <p:sp>
        <p:nvSpPr>
          <p:cNvPr id="3" name="Subtitle 2">
            <a:extLst>
              <a:ext uri="{FF2B5EF4-FFF2-40B4-BE49-F238E27FC236}">
                <a16:creationId xmlns:a16="http://schemas.microsoft.com/office/drawing/2014/main" id="{E0E045A8-EF0D-162B-C584-DE463FC92918}"/>
              </a:ext>
            </a:extLst>
          </p:cNvPr>
          <p:cNvSpPr>
            <a:spLocks noGrp="1"/>
          </p:cNvSpPr>
          <p:nvPr>
            <p:ph type="subTitle" idx="1"/>
          </p:nvPr>
        </p:nvSpPr>
        <p:spPr>
          <a:xfrm>
            <a:off x="795338" y="4092320"/>
            <a:ext cx="10601325" cy="1144884"/>
          </a:xfrm>
        </p:spPr>
        <p:txBody>
          <a:bodyPr>
            <a:normAutofit/>
          </a:bodyPr>
          <a:lstStyle/>
          <a:p>
            <a:r>
              <a:rPr lang="en-US" sz="2200"/>
              <a:t>Diane A. Tennies, PhD, LADC</a:t>
            </a:r>
            <a:br>
              <a:rPr lang="en-US" sz="2200"/>
            </a:br>
            <a:r>
              <a:rPr lang="en-US" sz="2200"/>
              <a:t>LEAD TEAP Regional Health Specialist </a:t>
            </a:r>
          </a:p>
          <a:p>
            <a:r>
              <a:rPr lang="en-US" sz="2200"/>
              <a:t>09/20 and 09/21/2022</a:t>
            </a:r>
          </a:p>
        </p:txBody>
      </p:sp>
      <p:cxnSp>
        <p:nvCxnSpPr>
          <p:cNvPr id="38" name="Straight Connector 37">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6290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C4070-BE42-E849-A02C-CAE62667BF56}"/>
              </a:ext>
            </a:extLst>
          </p:cNvPr>
          <p:cNvSpPr>
            <a:spLocks noGrp="1"/>
          </p:cNvSpPr>
          <p:nvPr>
            <p:ph type="title"/>
          </p:nvPr>
        </p:nvSpPr>
        <p:spPr>
          <a:xfrm>
            <a:off x="572493" y="238539"/>
            <a:ext cx="11018520" cy="1434415"/>
          </a:xfrm>
        </p:spPr>
        <p:txBody>
          <a:bodyPr anchor="b">
            <a:normAutofit/>
          </a:bodyPr>
          <a:lstStyle/>
          <a:p>
            <a:r>
              <a:rPr lang="en-US" sz="5400">
                <a:latin typeface="Arial"/>
                <a:cs typeface="Arial"/>
              </a:rPr>
              <a:t>Harry Anslinger</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198E2C-99E1-134A-8316-1AEF52C52A7A}"/>
              </a:ext>
            </a:extLst>
          </p:cNvPr>
          <p:cNvSpPr>
            <a:spLocks noGrp="1"/>
          </p:cNvSpPr>
          <p:nvPr>
            <p:ph idx="1"/>
          </p:nvPr>
        </p:nvSpPr>
        <p:spPr>
          <a:xfrm>
            <a:off x="572493" y="2071316"/>
            <a:ext cx="6713552" cy="4119172"/>
          </a:xfrm>
        </p:spPr>
        <p:txBody>
          <a:bodyPr anchor="t">
            <a:normAutofit/>
          </a:bodyPr>
          <a:lstStyle/>
          <a:p>
            <a:pPr marL="0" indent="0">
              <a:buNone/>
            </a:pPr>
            <a:r>
              <a:rPr lang="en-US" sz="2200">
                <a:latin typeface="Arial"/>
                <a:cs typeface="Arial"/>
              </a:rPr>
              <a:t>“Marijuana is the most violence-causing drug in the history of mankind. There are 100,000 total marijuana smokers in the US, and most marijuana smokers are Negroes, Hispanics, Filipinos and entertainers. Their satanic music, jazz and swing, results from marijuana usage.” - Harry Anslinger, First Commissioner of the US Treasury Department’s Federal Bureau of Narcotics</a:t>
            </a:r>
          </a:p>
        </p:txBody>
      </p:sp>
      <p:pic>
        <p:nvPicPr>
          <p:cNvPr id="5" name="Picture 4" descr="A picture containing text, person, music, person&#10;&#10;Description automatically generated">
            <a:extLst>
              <a:ext uri="{FF2B5EF4-FFF2-40B4-BE49-F238E27FC236}">
                <a16:creationId xmlns:a16="http://schemas.microsoft.com/office/drawing/2014/main" id="{2997D689-53C6-1885-C880-A475142D29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2199"/>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AFED839E-DC5B-1D7E-7D14-71F35CA18E0E}"/>
              </a:ext>
            </a:extLst>
          </p:cNvPr>
          <p:cNvSpPr txBox="1"/>
          <p:nvPr/>
        </p:nvSpPr>
        <p:spPr>
          <a:xfrm>
            <a:off x="9176630" y="5990433"/>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austicsodapodcast.com/2013/04/14/marijuan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816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57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ED2CB6-8244-2A4F-8CE7-38058B3AEADB}"/>
              </a:ext>
            </a:extLst>
          </p:cNvPr>
          <p:cNvSpPr>
            <a:spLocks noGrp="1"/>
          </p:cNvSpPr>
          <p:nvPr>
            <p:ph type="title"/>
          </p:nvPr>
        </p:nvSpPr>
        <p:spPr>
          <a:xfrm>
            <a:off x="524256" y="516804"/>
            <a:ext cx="6594189" cy="1625210"/>
          </a:xfrm>
        </p:spPr>
        <p:txBody>
          <a:bodyPr>
            <a:normAutofit/>
          </a:bodyPr>
          <a:lstStyle/>
          <a:p>
            <a:r>
              <a:rPr lang="en-US">
                <a:solidFill>
                  <a:srgbClr val="FFFFFF"/>
                </a:solidFill>
              </a:rPr>
              <a:t>The Marihuana Tax Act (1937)</a:t>
            </a:r>
          </a:p>
        </p:txBody>
      </p:sp>
      <p:sp>
        <p:nvSpPr>
          <p:cNvPr id="30" name="Rectangle 2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alendar&#10;&#10;Description automatically generated with medium confidence">
            <a:extLst>
              <a:ext uri="{FF2B5EF4-FFF2-40B4-BE49-F238E27FC236}">
                <a16:creationId xmlns:a16="http://schemas.microsoft.com/office/drawing/2014/main" id="{1110D034-734A-89E8-D216-9528C9878C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1215" y="2660287"/>
            <a:ext cx="6570967" cy="3646887"/>
          </a:xfrm>
          <a:prstGeom prst="rect">
            <a:avLst/>
          </a:prstGeom>
        </p:spPr>
      </p:pic>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2">
            <a:extLst>
              <a:ext uri="{FF2B5EF4-FFF2-40B4-BE49-F238E27FC236}">
                <a16:creationId xmlns:a16="http://schemas.microsoft.com/office/drawing/2014/main" id="{0116B6EC-3F1F-8089-EF0B-FA1D298AFE23}"/>
              </a:ext>
            </a:extLst>
          </p:cNvPr>
          <p:cNvGraphicFramePr>
            <a:graphicFrameLocks noGrp="1"/>
          </p:cNvGraphicFramePr>
          <p:nvPr>
            <p:ph idx="1"/>
            <p:extLst>
              <p:ext uri="{D42A27DB-BD31-4B8C-83A1-F6EECF244321}">
                <p14:modId xmlns:p14="http://schemas.microsoft.com/office/powerpoint/2010/main" val="3179829560"/>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11C6103C-1883-E814-28E1-0F3319685B88}"/>
              </a:ext>
            </a:extLst>
          </p:cNvPr>
          <p:cNvSpPr txBox="1"/>
          <p:nvPr/>
        </p:nvSpPr>
        <p:spPr>
          <a:xfrm>
            <a:off x="4815904" y="6107119"/>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itizentruth.org/history-of-hemp-a-comprehensive-look-at-the-past-and-fu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52923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4">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D2CB6-8244-2A4F-8CE7-38058B3AEADB}"/>
              </a:ext>
            </a:extLst>
          </p:cNvPr>
          <p:cNvSpPr>
            <a:spLocks noGrp="1"/>
          </p:cNvSpPr>
          <p:nvPr>
            <p:ph type="title"/>
          </p:nvPr>
        </p:nvSpPr>
        <p:spPr>
          <a:xfrm>
            <a:off x="612648" y="1078992"/>
            <a:ext cx="6268770" cy="1536192"/>
          </a:xfrm>
        </p:spPr>
        <p:txBody>
          <a:bodyPr anchor="b">
            <a:normAutofit/>
          </a:bodyPr>
          <a:lstStyle/>
          <a:p>
            <a:br>
              <a:rPr lang="en-US" sz="5200"/>
            </a:br>
            <a:r>
              <a:rPr lang="en-US" sz="5200"/>
              <a:t>Enforcement</a:t>
            </a:r>
          </a:p>
        </p:txBody>
      </p:sp>
      <p:sp>
        <p:nvSpPr>
          <p:cNvPr id="2057" name="Rectangle 2056">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79D17E-05C8-8C4B-94C4-E079A2B9DE30}"/>
              </a:ext>
            </a:extLst>
          </p:cNvPr>
          <p:cNvSpPr>
            <a:spLocks noGrp="1"/>
          </p:cNvSpPr>
          <p:nvPr>
            <p:ph idx="1"/>
          </p:nvPr>
        </p:nvSpPr>
        <p:spPr>
          <a:xfrm>
            <a:off x="639270" y="3355848"/>
            <a:ext cx="6244957" cy="2825496"/>
          </a:xfrm>
        </p:spPr>
        <p:txBody>
          <a:bodyPr>
            <a:normAutofit/>
          </a:bodyPr>
          <a:lstStyle/>
          <a:p>
            <a:r>
              <a:rPr lang="en-US" sz="2200"/>
              <a:t>Fifty-eight-year-old farmer Samuel Caldwell was the first person prosecuted under the Act</a:t>
            </a:r>
          </a:p>
          <a:p>
            <a:r>
              <a:rPr lang="en-US" sz="2200"/>
              <a:t>Arrested for selling marijuana on October 2, 1937, just one day after the Act’s passage</a:t>
            </a:r>
          </a:p>
          <a:p>
            <a:r>
              <a:rPr lang="en-US" sz="2200"/>
              <a:t>Caldwell was sentenced to four years of hard labor</a:t>
            </a:r>
          </a:p>
          <a:p>
            <a:r>
              <a:rPr lang="en-US" sz="2200"/>
              <a:t>Incarcerated through 1940</a:t>
            </a:r>
          </a:p>
          <a:p>
            <a:r>
              <a:rPr lang="en-US" sz="2200"/>
              <a:t>Died in 1941</a:t>
            </a:r>
          </a:p>
        </p:txBody>
      </p:sp>
      <p:pic>
        <p:nvPicPr>
          <p:cNvPr id="2050" name="Picture 2">
            <a:extLst>
              <a:ext uri="{FF2B5EF4-FFF2-40B4-BE49-F238E27FC236}">
                <a16:creationId xmlns:a16="http://schemas.microsoft.com/office/drawing/2014/main" id="{0CCD35D9-E754-BECF-330E-235CB35E4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00"/>
          <a:stretch/>
        </p:blipFill>
        <p:spPr bwMode="auto">
          <a:xfrm>
            <a:off x="7684007" y="603504"/>
            <a:ext cx="405079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8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The Shafer Commission">
            <a:extLst>
              <a:ext uri="{FF2B5EF4-FFF2-40B4-BE49-F238E27FC236}">
                <a16:creationId xmlns:a16="http://schemas.microsoft.com/office/drawing/2014/main" id="{F12702A6-D9B1-F9F7-8858-32A1475B75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1053" y="1975121"/>
            <a:ext cx="4777381" cy="27350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7" name="Arc 2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3C4070-BE42-E849-A02C-CAE62667BF56}"/>
              </a:ext>
            </a:extLst>
          </p:cNvPr>
          <p:cNvSpPr>
            <a:spLocks noGrp="1"/>
          </p:cNvSpPr>
          <p:nvPr>
            <p:ph type="title"/>
          </p:nvPr>
        </p:nvSpPr>
        <p:spPr>
          <a:xfrm>
            <a:off x="838201" y="479493"/>
            <a:ext cx="5257800" cy="1325563"/>
          </a:xfrm>
        </p:spPr>
        <p:txBody>
          <a:bodyPr>
            <a:normAutofit/>
          </a:bodyPr>
          <a:lstStyle/>
          <a:p>
            <a:r>
              <a:rPr lang="en-US"/>
              <a:t>1970s</a:t>
            </a:r>
          </a:p>
        </p:txBody>
      </p:sp>
      <p:sp>
        <p:nvSpPr>
          <p:cNvPr id="3" name="Content Placeholder 2">
            <a:extLst>
              <a:ext uri="{FF2B5EF4-FFF2-40B4-BE49-F238E27FC236}">
                <a16:creationId xmlns:a16="http://schemas.microsoft.com/office/drawing/2014/main" id="{92198E2C-99E1-134A-8316-1AEF52C52A7A}"/>
              </a:ext>
            </a:extLst>
          </p:cNvPr>
          <p:cNvSpPr>
            <a:spLocks noGrp="1"/>
          </p:cNvSpPr>
          <p:nvPr>
            <p:ph idx="1"/>
          </p:nvPr>
        </p:nvSpPr>
        <p:spPr>
          <a:xfrm>
            <a:off x="838201" y="1984443"/>
            <a:ext cx="5257800" cy="4192520"/>
          </a:xfrm>
        </p:spPr>
        <p:txBody>
          <a:bodyPr>
            <a:normAutofit lnSpcReduction="10000"/>
          </a:bodyPr>
          <a:lstStyle/>
          <a:p>
            <a:r>
              <a:rPr lang="en-US"/>
              <a:t>Cannabis scheduled by the DEA as equivalent to heroin, LSD, and ecstasy</a:t>
            </a:r>
          </a:p>
          <a:p>
            <a:r>
              <a:rPr lang="en-US"/>
              <a:t>1972: Shafer Commission</a:t>
            </a:r>
          </a:p>
          <a:p>
            <a:pPr lvl="1"/>
            <a:r>
              <a:rPr lang="en-US"/>
              <a:t>“Marijuana: A Signal of Misunderstanding” </a:t>
            </a:r>
          </a:p>
          <a:p>
            <a:pPr lvl="1"/>
            <a:r>
              <a:rPr lang="en-US"/>
              <a:t>Recommended “partial prohibition” and lower penalties for possession </a:t>
            </a:r>
          </a:p>
          <a:p>
            <a:pPr lvl="1"/>
            <a:r>
              <a:rPr lang="en-US"/>
              <a:t>Nixon/government officials ignored the report’s findings</a:t>
            </a:r>
          </a:p>
        </p:txBody>
      </p:sp>
      <p:sp>
        <p:nvSpPr>
          <p:cNvPr id="9" name="TextBox 8">
            <a:extLst>
              <a:ext uri="{FF2B5EF4-FFF2-40B4-BE49-F238E27FC236}">
                <a16:creationId xmlns:a16="http://schemas.microsoft.com/office/drawing/2014/main" id="{C9FA92E4-F39E-B53F-6E9F-C6DD603A78BC}"/>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edicaljane.com/2013/04/25/bill-introduced-to-create-national-marijuana-commiss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65219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B1CE09F2-5D90-4FB0-A68C-C91AC5067ED6}"/>
              </a:ext>
            </a:extLst>
          </p:cNvPr>
          <p:cNvPicPr>
            <a:picLocks noChangeAspect="1"/>
          </p:cNvPicPr>
          <p:nvPr/>
        </p:nvPicPr>
        <p:blipFill>
          <a:blip r:embed="rId2"/>
          <a:stretch>
            <a:fillRect/>
          </a:stretch>
        </p:blipFill>
        <p:spPr>
          <a:xfrm>
            <a:off x="1810564" y="643467"/>
            <a:ext cx="8570871" cy="5571066"/>
          </a:xfrm>
          <a:prstGeom prst="rect">
            <a:avLst/>
          </a:prstGeom>
        </p:spPr>
      </p:pic>
    </p:spTree>
    <p:extLst>
      <p:ext uri="{BB962C8B-B14F-4D97-AF65-F5344CB8AC3E}">
        <p14:creationId xmlns:p14="http://schemas.microsoft.com/office/powerpoint/2010/main" val="147383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0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8B9098-7492-D4C5-022B-A07269171F0F}"/>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Pre medical legalization </a:t>
            </a:r>
          </a:p>
          <a:p>
            <a:pPr algn="ctr">
              <a:lnSpc>
                <a:spcPct val="90000"/>
              </a:lnSpc>
              <a:spcBef>
                <a:spcPct val="0"/>
              </a:spcBef>
              <a:spcAft>
                <a:spcPts val="600"/>
              </a:spcAft>
            </a:pPr>
            <a:r>
              <a:rPr lang="en-US" sz="2600" kern="1200">
                <a:solidFill>
                  <a:srgbClr val="FFFFFF"/>
                </a:solidFill>
                <a:latin typeface="+mj-lt"/>
                <a:ea typeface="+mj-ea"/>
                <a:cs typeface="+mj-cs"/>
              </a:rPr>
              <a:t>In California in 1996</a:t>
            </a:r>
          </a:p>
        </p:txBody>
      </p:sp>
      <p:pic>
        <p:nvPicPr>
          <p:cNvPr id="2" name="Content Placeholder 4">
            <a:extLst>
              <a:ext uri="{FF2B5EF4-FFF2-40B4-BE49-F238E27FC236}">
                <a16:creationId xmlns:a16="http://schemas.microsoft.com/office/drawing/2014/main" id="{7C2CE450-0220-F647-43AA-4D0ADB1E09C7}"/>
              </a:ext>
            </a:extLst>
          </p:cNvPr>
          <p:cNvPicPr>
            <a:picLocks noChangeAspect="1"/>
          </p:cNvPicPr>
          <p:nvPr/>
        </p:nvPicPr>
        <p:blipFill>
          <a:blip r:embed="rId2"/>
          <a:stretch>
            <a:fillRect/>
          </a:stretch>
        </p:blipFill>
        <p:spPr>
          <a:xfrm>
            <a:off x="4278286" y="961812"/>
            <a:ext cx="6708826" cy="4930987"/>
          </a:xfrm>
          <a:prstGeom prst="rect">
            <a:avLst/>
          </a:prstGeom>
        </p:spPr>
      </p:pic>
    </p:spTree>
    <p:extLst>
      <p:ext uri="{BB962C8B-B14F-4D97-AF65-F5344CB8AC3E}">
        <p14:creationId xmlns:p14="http://schemas.microsoft.com/office/powerpoint/2010/main" val="269898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7265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81" name="Rectangle 308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28C952">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83" name="Rectangle 308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85" name="Rectangle 308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28C95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Marijuana Driving Legalized in California - San Diego DUI Law Center">
            <a:extLst>
              <a:ext uri="{FF2B5EF4-FFF2-40B4-BE49-F238E27FC236}">
                <a16:creationId xmlns:a16="http://schemas.microsoft.com/office/drawing/2014/main" id="{A4570CE6-7E65-2240-531C-943CF47DF8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142" y="2361534"/>
            <a:ext cx="6795370" cy="3805407"/>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AA4BF4-BFC7-2436-1BA0-0E0DBAB9EEB7}"/>
              </a:ext>
            </a:extLst>
          </p:cNvPr>
          <p:cNvSpPr txBox="1"/>
          <p:nvPr/>
        </p:nvSpPr>
        <p:spPr>
          <a:xfrm>
            <a:off x="8109311" y="2393792"/>
            <a:ext cx="3360212" cy="3740893"/>
          </a:xfrm>
          <a:prstGeom prst="rect">
            <a:avLst/>
          </a:prstGeom>
        </p:spPr>
        <p:txBody>
          <a:bodyPr vert="horz" lIns="91440" tIns="45720" rIns="91440" bIns="45720" rtlCol="0" anchor="ctr">
            <a:normAutofit/>
          </a:bodyPr>
          <a:lstStyle/>
          <a:p>
            <a:pPr>
              <a:lnSpc>
                <a:spcPct val="90000"/>
              </a:lnSpc>
              <a:spcAft>
                <a:spcPts val="600"/>
              </a:spcAft>
            </a:pPr>
            <a:r>
              <a:rPr lang="en-US"/>
              <a:t>1996- Medical Cannabis Legalized </a:t>
            </a:r>
          </a:p>
        </p:txBody>
      </p:sp>
    </p:spTree>
    <p:extLst>
      <p:ext uri="{BB962C8B-B14F-4D97-AF65-F5344CB8AC3E}">
        <p14:creationId xmlns:p14="http://schemas.microsoft.com/office/powerpoint/2010/main" val="206375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5C3D9049-37F1-AF2A-0BA2-1A2E0B472CD8}"/>
              </a:ext>
            </a:extLst>
          </p:cNvPr>
          <p:cNvPicPr>
            <a:picLocks noChangeAspect="1"/>
          </p:cNvPicPr>
          <p:nvPr/>
        </p:nvPicPr>
        <p:blipFill>
          <a:blip r:embed="rId2"/>
          <a:stretch>
            <a:fillRect/>
          </a:stretch>
        </p:blipFill>
        <p:spPr>
          <a:xfrm>
            <a:off x="2344440" y="643467"/>
            <a:ext cx="7503120" cy="5571066"/>
          </a:xfrm>
          <a:prstGeom prst="rect">
            <a:avLst/>
          </a:prstGeom>
        </p:spPr>
      </p:pic>
    </p:spTree>
    <p:extLst>
      <p:ext uri="{BB962C8B-B14F-4D97-AF65-F5344CB8AC3E}">
        <p14:creationId xmlns:p14="http://schemas.microsoft.com/office/powerpoint/2010/main" val="391298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4" descr="Marijuana Law, Policy &amp; Reform">
            <a:extLst>
              <a:ext uri="{FF2B5EF4-FFF2-40B4-BE49-F238E27FC236}">
                <a16:creationId xmlns:a16="http://schemas.microsoft.com/office/drawing/2014/main" id="{9ACDFB13-59AD-090D-16BB-9C237388E8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47286" y="1201003"/>
            <a:ext cx="4157870"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06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5798BA-17F9-BE55-184C-32B81554F9ED}"/>
              </a:ext>
            </a:extLst>
          </p:cNvPr>
          <p:cNvPicPr>
            <a:picLocks noChangeAspect="1"/>
          </p:cNvPicPr>
          <p:nvPr/>
        </p:nvPicPr>
        <p:blipFill>
          <a:blip r:embed="rId2"/>
          <a:stretch>
            <a:fillRect/>
          </a:stretch>
        </p:blipFill>
        <p:spPr>
          <a:xfrm>
            <a:off x="2344440" y="643467"/>
            <a:ext cx="7503120" cy="5571066"/>
          </a:xfrm>
          <a:prstGeom prst="rect">
            <a:avLst/>
          </a:prstGeom>
        </p:spPr>
      </p:pic>
    </p:spTree>
    <p:extLst>
      <p:ext uri="{BB962C8B-B14F-4D97-AF65-F5344CB8AC3E}">
        <p14:creationId xmlns:p14="http://schemas.microsoft.com/office/powerpoint/2010/main" val="18783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865B3-9001-6720-49FF-29EEF1FFB46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Learning Objectives</a:t>
            </a:r>
          </a:p>
        </p:txBody>
      </p:sp>
      <p:graphicFrame>
        <p:nvGraphicFramePr>
          <p:cNvPr id="12" name="Content Placeholder 2">
            <a:extLst>
              <a:ext uri="{FF2B5EF4-FFF2-40B4-BE49-F238E27FC236}">
                <a16:creationId xmlns:a16="http://schemas.microsoft.com/office/drawing/2014/main" id="{5A7C9E6C-BD30-73C0-5D95-14103EA563CD}"/>
              </a:ext>
            </a:extLst>
          </p:cNvPr>
          <p:cNvGraphicFramePr>
            <a:graphicFrameLocks noGrp="1"/>
          </p:cNvGraphicFramePr>
          <p:nvPr>
            <p:ph idx="1"/>
            <p:extLst>
              <p:ext uri="{D42A27DB-BD31-4B8C-83A1-F6EECF244321}">
                <p14:modId xmlns:p14="http://schemas.microsoft.com/office/powerpoint/2010/main" val="234971641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70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FEA42D-322C-0B1A-1B44-165B806D3695}"/>
              </a:ext>
            </a:extLst>
          </p:cNvPr>
          <p:cNvPicPr>
            <a:picLocks noChangeAspect="1"/>
          </p:cNvPicPr>
          <p:nvPr/>
        </p:nvPicPr>
        <p:blipFill>
          <a:blip r:embed="rId2"/>
          <a:stretch>
            <a:fillRect/>
          </a:stretch>
        </p:blipFill>
        <p:spPr>
          <a:xfrm>
            <a:off x="2186479" y="643467"/>
            <a:ext cx="7819041" cy="5571066"/>
          </a:xfrm>
          <a:prstGeom prst="rect">
            <a:avLst/>
          </a:prstGeom>
        </p:spPr>
      </p:pic>
    </p:spTree>
    <p:extLst>
      <p:ext uri="{BB962C8B-B14F-4D97-AF65-F5344CB8AC3E}">
        <p14:creationId xmlns:p14="http://schemas.microsoft.com/office/powerpoint/2010/main" val="279303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4238E5-51F1-DA84-5AD8-55D6496246C6}"/>
              </a:ext>
            </a:extLst>
          </p:cNvPr>
          <p:cNvPicPr>
            <a:picLocks noChangeAspect="1"/>
          </p:cNvPicPr>
          <p:nvPr/>
        </p:nvPicPr>
        <p:blipFill rotWithShape="1">
          <a:blip r:embed="rId2"/>
          <a:srcRect b="6250"/>
          <a:stretch/>
        </p:blipFill>
        <p:spPr>
          <a:xfrm>
            <a:off x="1143939" y="643467"/>
            <a:ext cx="9904122" cy="5571066"/>
          </a:xfrm>
          <a:prstGeom prst="rect">
            <a:avLst/>
          </a:prstGeom>
        </p:spPr>
      </p:pic>
      <p:sp>
        <p:nvSpPr>
          <p:cNvPr id="6" name="TextBox 5">
            <a:extLst>
              <a:ext uri="{FF2B5EF4-FFF2-40B4-BE49-F238E27FC236}">
                <a16:creationId xmlns:a16="http://schemas.microsoft.com/office/drawing/2014/main" id="{6C14B674-63AE-1157-3DB5-0AF133D8055F}"/>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a:ea typeface="Calibri"/>
              <a:cs typeface="Calibri"/>
            </a:endParaRPr>
          </a:p>
        </p:txBody>
      </p:sp>
      <p:sp>
        <p:nvSpPr>
          <p:cNvPr id="7" name="TextBox 6">
            <a:extLst>
              <a:ext uri="{FF2B5EF4-FFF2-40B4-BE49-F238E27FC236}">
                <a16:creationId xmlns:a16="http://schemas.microsoft.com/office/drawing/2014/main" id="{5973517E-FE65-A1EC-2294-E9AD741710B8}"/>
              </a:ext>
            </a:extLst>
          </p:cNvPr>
          <p:cNvSpPr txBox="1"/>
          <p:nvPr/>
        </p:nvSpPr>
        <p:spPr>
          <a:xfrm>
            <a:off x="413657" y="783771"/>
            <a:ext cx="184731" cy="369332"/>
          </a:xfrm>
          <a:prstGeom prst="rect">
            <a:avLst/>
          </a:prstGeom>
          <a:noFill/>
        </p:spPr>
        <p:txBody>
          <a:bodyPr wrap="none" lIns="91440" tIns="45720" rIns="91440" bIns="45720" rtlCol="0" anchor="t">
            <a:spAutoFit/>
          </a:bodyPr>
          <a:lstStyle/>
          <a:p>
            <a:endParaRPr lang="en-US">
              <a:ea typeface="Calibri"/>
              <a:cs typeface="Calibri"/>
            </a:endParaRPr>
          </a:p>
        </p:txBody>
      </p:sp>
    </p:spTree>
    <p:extLst>
      <p:ext uri="{BB962C8B-B14F-4D97-AF65-F5344CB8AC3E}">
        <p14:creationId xmlns:p14="http://schemas.microsoft.com/office/powerpoint/2010/main" val="149009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C098D-82A4-D83C-2E61-A78B50489CB2}"/>
              </a:ext>
            </a:extLst>
          </p:cNvPr>
          <p:cNvSpPr>
            <a:spLocks noGrp="1"/>
          </p:cNvSpPr>
          <p:nvPr>
            <p:ph type="title"/>
          </p:nvPr>
        </p:nvSpPr>
        <p:spPr>
          <a:xfrm>
            <a:off x="524741" y="620392"/>
            <a:ext cx="3808268" cy="5504688"/>
          </a:xfrm>
        </p:spPr>
        <p:txBody>
          <a:bodyPr>
            <a:normAutofit/>
          </a:bodyPr>
          <a:lstStyle/>
          <a:p>
            <a:r>
              <a:rPr lang="en-US" sz="6000">
                <a:solidFill>
                  <a:schemeClr val="bg1"/>
                </a:solidFill>
                <a:ea typeface="Calibri Light"/>
                <a:cs typeface="Calibri Light"/>
              </a:rPr>
              <a:t>Updated in September 2022</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D344129B-3D68-AD46-FE9E-AAF2B3D95464}"/>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85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DSA's detailed cannabis sales data from 2020 and predicted market growth  by 2026 - MJ Brand Insights">
            <a:extLst>
              <a:ext uri="{FF2B5EF4-FFF2-40B4-BE49-F238E27FC236}">
                <a16:creationId xmlns:a16="http://schemas.microsoft.com/office/drawing/2014/main" id="{C8901C49-EE57-E448-8C72-44C7FAD5B0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1834" y="643467"/>
            <a:ext cx="99483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6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6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2F4D5-384E-D875-1085-30EC31ECD8B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a:solidFill>
                  <a:srgbClr val="FFFFFF"/>
                </a:solidFill>
              </a:rPr>
              <a:t>July 2022 -  </a:t>
            </a:r>
            <a:r>
              <a:rPr lang="en-US" sz="2800" b="0" i="0">
                <a:solidFill>
                  <a:srgbClr val="FFFFFF"/>
                </a:solidFill>
                <a:effectLst/>
              </a:rPr>
              <a:t>Senate Majority Leader Chuck Schumer’s </a:t>
            </a:r>
            <a:r>
              <a:rPr lang="en-US" sz="2800" b="0" i="0" u="sng">
                <a:solidFill>
                  <a:srgbClr val="FFFFFF"/>
                </a:solidFill>
                <a:effectLst/>
              </a:rPr>
              <a:t>Cannabis Administration and Opportunity Act </a:t>
            </a:r>
            <a:r>
              <a:rPr lang="en-US" sz="2800" b="0" i="0">
                <a:solidFill>
                  <a:srgbClr val="FFFFFF"/>
                </a:solidFill>
                <a:effectLst/>
              </a:rPr>
              <a:t>proposed to allow states to set their own cannabis laws.</a:t>
            </a:r>
            <a:br>
              <a:rPr lang="en-US" sz="2800" i="0">
                <a:solidFill>
                  <a:srgbClr val="FFFFFF"/>
                </a:solidFill>
              </a:rPr>
            </a:br>
            <a:endParaRPr lang="en-US" sz="2800">
              <a:solidFill>
                <a:srgbClr val="FFFFFF"/>
              </a:solidFill>
            </a:endParaRPr>
          </a:p>
        </p:txBody>
      </p:sp>
      <p:sp>
        <p:nvSpPr>
          <p:cNvPr id="717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chumer marijuana legalization bill, Schumer marijuana legalization bill finally introduced in Senate">
            <a:extLst>
              <a:ext uri="{FF2B5EF4-FFF2-40B4-BE49-F238E27FC236}">
                <a16:creationId xmlns:a16="http://schemas.microsoft.com/office/drawing/2014/main" id="{CE86C6DF-9C5A-DA6D-A66E-022382BF0E2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04" r="8206"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3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C098D-82A4-D83C-2E61-A78B50489CB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With Legalization </a:t>
            </a:r>
          </a:p>
        </p:txBody>
      </p:sp>
      <p:graphicFrame>
        <p:nvGraphicFramePr>
          <p:cNvPr id="5" name="Content Placeholder 2">
            <a:extLst>
              <a:ext uri="{FF2B5EF4-FFF2-40B4-BE49-F238E27FC236}">
                <a16:creationId xmlns:a16="http://schemas.microsoft.com/office/drawing/2014/main" id="{D344129B-3D68-AD46-FE9E-AAF2B3D95464}"/>
              </a:ext>
            </a:extLst>
          </p:cNvPr>
          <p:cNvGraphicFramePr>
            <a:graphicFrameLocks noGrp="1"/>
          </p:cNvGraphicFramePr>
          <p:nvPr>
            <p:ph idx="1"/>
            <p:extLst>
              <p:ext uri="{D42A27DB-BD31-4B8C-83A1-F6EECF244321}">
                <p14:modId xmlns:p14="http://schemas.microsoft.com/office/powerpoint/2010/main" val="239100233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88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F301-FB0C-34E0-75BD-D3BBADE26515}"/>
              </a:ext>
            </a:extLst>
          </p:cNvPr>
          <p:cNvSpPr>
            <a:spLocks noGrp="1"/>
          </p:cNvSpPr>
          <p:nvPr>
            <p:ph type="title"/>
          </p:nvPr>
        </p:nvSpPr>
        <p:spPr/>
        <p:txBody>
          <a:bodyPr/>
          <a:lstStyle/>
          <a:p>
            <a:r>
              <a:rPr lang="en-US"/>
              <a:t>Routes of Administration: Diversification  </a:t>
            </a:r>
          </a:p>
        </p:txBody>
      </p:sp>
      <p:graphicFrame>
        <p:nvGraphicFramePr>
          <p:cNvPr id="5" name="Content Placeholder 2">
            <a:extLst>
              <a:ext uri="{FF2B5EF4-FFF2-40B4-BE49-F238E27FC236}">
                <a16:creationId xmlns:a16="http://schemas.microsoft.com/office/drawing/2014/main" id="{A34059D9-0D16-D890-542B-83DC9551C7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22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5CE6-D1EF-5CB5-701D-6CECA2F4B566}"/>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100" kern="1200">
                <a:solidFill>
                  <a:schemeClr val="tx1"/>
                </a:solidFill>
                <a:latin typeface="+mj-lt"/>
                <a:ea typeface="+mj-ea"/>
                <a:cs typeface="+mj-cs"/>
              </a:rPr>
              <a:t>Two Commonly Known Routes</a:t>
            </a:r>
          </a:p>
        </p:txBody>
      </p:sp>
      <p:sp>
        <p:nvSpPr>
          <p:cNvPr id="6" name="TextBox 5">
            <a:extLst>
              <a:ext uri="{FF2B5EF4-FFF2-40B4-BE49-F238E27FC236}">
                <a16:creationId xmlns:a16="http://schemas.microsoft.com/office/drawing/2014/main" id="{1C2521A5-10C0-5AA7-5B06-579E5077BE9D}"/>
              </a:ext>
            </a:extLst>
          </p:cNvPr>
          <p:cNvSpPr txBox="1"/>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Onset: 5-10 minutes</a:t>
            </a:r>
          </a:p>
          <a:p>
            <a:pPr indent="-228600">
              <a:lnSpc>
                <a:spcPct val="90000"/>
              </a:lnSpc>
              <a:spcAft>
                <a:spcPts val="600"/>
              </a:spcAft>
              <a:buFont typeface="Arial" panose="020B0604020202020204" pitchFamily="34" charset="0"/>
              <a:buChar char="•"/>
            </a:pPr>
            <a:r>
              <a:rPr lang="en-US" sz="2000"/>
              <a:t>Duration: 2-4 hours</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3B1D689-DD9A-4040-CD20-7EDE26C56396}"/>
              </a:ext>
            </a:extLst>
          </p:cNvPr>
          <p:cNvPicPr>
            <a:picLocks noGrp="1" noChangeAspect="1"/>
          </p:cNvPicPr>
          <p:nvPr>
            <p:ph idx="1"/>
          </p:nvPr>
        </p:nvPicPr>
        <p:blipFill>
          <a:blip r:embed="rId2"/>
          <a:stretch>
            <a:fillRect/>
          </a:stretch>
        </p:blipFill>
        <p:spPr>
          <a:xfrm>
            <a:off x="5405862" y="974501"/>
            <a:ext cx="6019331" cy="4905752"/>
          </a:xfrm>
          <a:prstGeom prst="rect">
            <a:avLst/>
          </a:prstGeom>
          <a:effectLst/>
        </p:spPr>
      </p:pic>
    </p:spTree>
    <p:extLst>
      <p:ext uri="{BB962C8B-B14F-4D97-AF65-F5344CB8AC3E}">
        <p14:creationId xmlns:p14="http://schemas.microsoft.com/office/powerpoint/2010/main" val="124303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What Are Dabs &amp; Dabbing | Yellowstone Recovery">
            <a:extLst>
              <a:ext uri="{FF2B5EF4-FFF2-40B4-BE49-F238E27FC236}">
                <a16:creationId xmlns:a16="http://schemas.microsoft.com/office/drawing/2014/main" id="{C929A2AB-5496-4B6A-24F9-FE6B619D2F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2" r="16080" b="1"/>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2AB3B1-3748-C794-222F-1C9F1DD9A1EF}"/>
              </a:ext>
            </a:extLst>
          </p:cNvPr>
          <p:cNvPicPr>
            <a:picLocks noChangeAspect="1"/>
          </p:cNvPicPr>
          <p:nvPr/>
        </p:nvPicPr>
        <p:blipFill rotWithShape="1">
          <a:blip r:embed="rId3"/>
          <a:srcRect l="12431" r="8316" b="-1"/>
          <a:stretch/>
        </p:blipFill>
        <p:spPr>
          <a:xfrm>
            <a:off x="20" y="4069976"/>
            <a:ext cx="3535311" cy="2788023"/>
          </a:xfrm>
          <a:prstGeom prst="rect">
            <a:avLst/>
          </a:prstGeom>
        </p:spPr>
      </p:pic>
      <p:pic>
        <p:nvPicPr>
          <p:cNvPr id="10248" name="Picture 8" descr="What is Shatter? | Cannabis Glossary | Leafly">
            <a:extLst>
              <a:ext uri="{FF2B5EF4-FFF2-40B4-BE49-F238E27FC236}">
                <a16:creationId xmlns:a16="http://schemas.microsoft.com/office/drawing/2014/main" id="{926EE9DE-563F-7D7D-156E-FBC145960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7" r="6274" b="2"/>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hat is Dabbing? | Types of Dabs | Leafly">
            <a:extLst>
              <a:ext uri="{FF2B5EF4-FFF2-40B4-BE49-F238E27FC236}">
                <a16:creationId xmlns:a16="http://schemas.microsoft.com/office/drawing/2014/main" id="{1C46750E-E459-80DA-F7D4-23BC9D4B04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066" b="2"/>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246" name="Picture 6" descr="Should You Dab? A Beginner's Guide to Marijuana Dabs - Green Rush Packaging">
            <a:extLst>
              <a:ext uri="{FF2B5EF4-FFF2-40B4-BE49-F238E27FC236}">
                <a16:creationId xmlns:a16="http://schemas.microsoft.com/office/drawing/2014/main" id="{B4B8AA36-692E-3F00-9790-38181A4182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18" r="12392" b="1"/>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DFAFF7-9A9C-8F52-9F74-643D5C761FAF}"/>
              </a:ext>
            </a:extLst>
          </p:cNvPr>
          <p:cNvSpPr txBox="1"/>
          <p:nvPr/>
        </p:nvSpPr>
        <p:spPr>
          <a:xfrm>
            <a:off x="9278911" y="3672590"/>
            <a:ext cx="1113132" cy="369332"/>
          </a:xfrm>
          <a:prstGeom prst="rect">
            <a:avLst/>
          </a:prstGeom>
          <a:noFill/>
        </p:spPr>
        <p:txBody>
          <a:bodyPr wrap="square" lIns="91440" tIns="45720" rIns="91440" bIns="45720" rtlCol="0" anchor="t">
            <a:spAutoFit/>
          </a:bodyPr>
          <a:lstStyle/>
          <a:p>
            <a:endParaRPr lang="en-US">
              <a:ea typeface="Calibri"/>
              <a:cs typeface="Calibri"/>
            </a:endParaRPr>
          </a:p>
        </p:txBody>
      </p:sp>
    </p:spTree>
    <p:extLst>
      <p:ext uri="{BB962C8B-B14F-4D97-AF65-F5344CB8AC3E}">
        <p14:creationId xmlns:p14="http://schemas.microsoft.com/office/powerpoint/2010/main" val="344293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6D6568-A79C-54ED-F093-A1600C18B13B}"/>
              </a:ext>
            </a:extLst>
          </p:cNvPr>
          <p:cNvSpPr>
            <a:spLocks noGrp="1"/>
          </p:cNvSpPr>
          <p:nvPr>
            <p:ph type="title"/>
          </p:nvPr>
        </p:nvSpPr>
        <p:spPr>
          <a:xfrm>
            <a:off x="838200" y="365125"/>
            <a:ext cx="10515600" cy="1325563"/>
          </a:xfrm>
        </p:spPr>
        <p:txBody>
          <a:bodyPr>
            <a:normAutofit/>
          </a:bodyPr>
          <a:lstStyle/>
          <a:p>
            <a:r>
              <a:rPr lang="en-US"/>
              <a:t>Dabbing</a:t>
            </a:r>
          </a:p>
        </p:txBody>
      </p:sp>
      <p:sp>
        <p:nvSpPr>
          <p:cNvPr id="14"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D09AB1-6697-3239-A649-C2A82AEA5F34}"/>
              </a:ext>
            </a:extLst>
          </p:cNvPr>
          <p:cNvSpPr>
            <a:spLocks noGrp="1"/>
          </p:cNvSpPr>
          <p:nvPr>
            <p:ph idx="1"/>
          </p:nvPr>
        </p:nvSpPr>
        <p:spPr>
          <a:xfrm>
            <a:off x="838200" y="1825625"/>
            <a:ext cx="10515600" cy="4351338"/>
          </a:xfrm>
        </p:spPr>
        <p:txBody>
          <a:bodyPr>
            <a:normAutofit lnSpcReduction="10000"/>
          </a:bodyPr>
          <a:lstStyle/>
          <a:p>
            <a:r>
              <a:rPr lang="en-US" sz="1800" b="0" i="0">
                <a:effectLst/>
                <a:latin typeface="Arial" panose="020B0604020202020204" pitchFamily="34" charset="0"/>
                <a:cs typeface="Arial" panose="020B0604020202020204" pitchFamily="34" charset="0"/>
              </a:rPr>
              <a:t>Slang term for consuming high concentrations of THC.</a:t>
            </a:r>
          </a:p>
          <a:p>
            <a:r>
              <a:rPr lang="en-US" sz="1800">
                <a:latin typeface="Arial" panose="020B0604020202020204" pitchFamily="34" charset="0"/>
                <a:cs typeface="Arial" panose="020B0604020202020204" pitchFamily="34" charset="0"/>
              </a:rPr>
              <a:t>Been around since 1960’s but now g</a:t>
            </a:r>
            <a:r>
              <a:rPr lang="en-US" sz="1800" b="0" i="0">
                <a:effectLst/>
                <a:latin typeface="Arial" panose="020B0604020202020204" pitchFamily="34" charset="0"/>
                <a:cs typeface="Arial" panose="020B0604020202020204" pitchFamily="34" charset="0"/>
              </a:rPr>
              <a:t>rowing in popularity, especially among young adult.</a:t>
            </a:r>
          </a:p>
          <a:p>
            <a:r>
              <a:rPr lang="en-US" sz="1800">
                <a:latin typeface="Arial" panose="020B0604020202020204" pitchFamily="34" charset="0"/>
                <a:cs typeface="Arial" panose="020B0604020202020204" pitchFamily="34" charset="0"/>
              </a:rPr>
              <a:t>Generally, replaces use of terms like ”oil” </a:t>
            </a:r>
          </a:p>
          <a:p>
            <a:r>
              <a:rPr lang="en-US" sz="1800">
                <a:latin typeface="Arial" panose="020B0604020202020204" pitchFamily="34" charset="0"/>
                <a:cs typeface="Arial" panose="020B0604020202020204" pitchFamily="34" charset="0"/>
              </a:rPr>
              <a:t>N</a:t>
            </a:r>
            <a:r>
              <a:rPr lang="en-US" sz="1800">
                <a:effectLst/>
                <a:latin typeface="Arial" panose="020B0604020202020204" pitchFamily="34" charset="0"/>
                <a:cs typeface="Arial" panose="020B0604020202020204" pitchFamily="34" charset="0"/>
              </a:rPr>
              <a:t>amed for the texture, and the texture is indicative of the process used to create them. There are numerous extraction methods to create a myriad of different dabs.</a:t>
            </a:r>
          </a:p>
          <a:p>
            <a:r>
              <a:rPr lang="en-US" sz="1800">
                <a:latin typeface="Arial" panose="020B0604020202020204" pitchFamily="34" charset="0"/>
                <a:cs typeface="Arial" panose="020B0604020202020204" pitchFamily="34" charset="0"/>
              </a:rPr>
              <a:t>A</a:t>
            </a:r>
            <a:r>
              <a:rPr lang="en-US" sz="1800" b="0" i="0">
                <a:effectLst/>
                <a:latin typeface="Arial" panose="020B0604020202020204" pitchFamily="34" charset="0"/>
                <a:cs typeface="Arial" panose="020B0604020202020204" pitchFamily="34" charset="0"/>
              </a:rPr>
              <a:t>re sticky and messy in a variety of colors: yellow, amber, brown, and white.</a:t>
            </a:r>
          </a:p>
          <a:p>
            <a:r>
              <a:rPr lang="en-US" sz="1800" b="0" i="0">
                <a:effectLst/>
                <a:latin typeface="Arial" panose="020B0604020202020204" pitchFamily="34" charset="0"/>
                <a:cs typeface="Arial" panose="020B0604020202020204" pitchFamily="34" charset="0"/>
              </a:rPr>
              <a:t>Dabs are heated to an extremely high temperature and then inhaled. A specifically-designed glass bong (oil rig/dab pen/electronic rig).</a:t>
            </a:r>
          </a:p>
          <a:p>
            <a:r>
              <a:rPr lang="en-US" sz="1800" b="0" i="0">
                <a:effectLst/>
                <a:latin typeface="Arial" panose="020B0604020202020204" pitchFamily="34" charset="0"/>
                <a:cs typeface="Arial" panose="020B0604020202020204" pitchFamily="34" charset="0"/>
              </a:rPr>
              <a:t>The change in perception and accessibility of cannabis concentrates is due, in part, to dab pens which were adapted from the e-cigarette/vape pens.</a:t>
            </a:r>
          </a:p>
          <a:p>
            <a:r>
              <a:rPr lang="en-US" sz="1800" b="0" i="0">
                <a:effectLst/>
                <a:latin typeface="Arial" panose="020B0604020202020204" pitchFamily="34" charset="0"/>
                <a:cs typeface="Arial" panose="020B0604020202020204" pitchFamily="34" charset="0"/>
              </a:rPr>
              <a:t>Dab pens are portable, discreet and easy to use. </a:t>
            </a:r>
          </a:p>
          <a:p>
            <a:r>
              <a:rPr lang="en-US" sz="1800" b="0" i="0">
                <a:effectLst/>
                <a:latin typeface="Arial" panose="020B0604020202020204" pitchFamily="34" charset="0"/>
                <a:cs typeface="Arial" panose="020B0604020202020204" pitchFamily="34" charset="0"/>
              </a:rPr>
              <a:t>Concentrates are packed into the chamber and inhaled through the mouthpiece. </a:t>
            </a:r>
            <a:endParaRPr lang="en-US" sz="1800">
              <a:latin typeface="Arial" panose="020B0604020202020204" pitchFamily="34" charset="0"/>
              <a:cs typeface="Arial" panose="020B0604020202020204" pitchFamily="34" charset="0"/>
            </a:endParaRPr>
          </a:p>
          <a:p>
            <a:r>
              <a:rPr lang="en-US" sz="1800" b="0" i="0">
                <a:effectLst/>
                <a:latin typeface="Arial" panose="020B0604020202020204" pitchFamily="34" charset="0"/>
                <a:cs typeface="Arial" panose="020B0604020202020204" pitchFamily="34" charset="0"/>
              </a:rPr>
              <a:t>This type of ingestion means the effects of dabbing are felt immediately and quicker than traditional smoking.</a:t>
            </a:r>
          </a:p>
          <a:p>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4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0235D-ADE1-C14A-833F-66D30B3577DE}"/>
              </a:ext>
            </a:extLst>
          </p:cNvPr>
          <p:cNvSpPr>
            <a:spLocks noGrp="1"/>
          </p:cNvSpPr>
          <p:nvPr>
            <p:ph type="title"/>
          </p:nvPr>
        </p:nvSpPr>
        <p:spPr>
          <a:xfrm>
            <a:off x="635000" y="640823"/>
            <a:ext cx="3418659" cy="5583148"/>
          </a:xfrm>
        </p:spPr>
        <p:txBody>
          <a:bodyPr anchor="ctr">
            <a:normAutofit/>
          </a:bodyPr>
          <a:lstStyle/>
          <a:p>
            <a:r>
              <a:rPr lang="en-US" sz="5400"/>
              <a:t>Terms</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6D74A8EF-739B-5BC0-463D-23AF9CE0336E}"/>
              </a:ext>
            </a:extLst>
          </p:cNvPr>
          <p:cNvGraphicFramePr>
            <a:graphicFrameLocks noGrp="1"/>
          </p:cNvGraphicFramePr>
          <p:nvPr>
            <p:ph idx="1"/>
            <p:extLst>
              <p:ext uri="{D42A27DB-BD31-4B8C-83A1-F6EECF244321}">
                <p14:modId xmlns:p14="http://schemas.microsoft.com/office/powerpoint/2010/main" val="20823559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62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E63ECB-B78A-0198-1F72-44BCECF21080}"/>
              </a:ext>
            </a:extLst>
          </p:cNvPr>
          <p:cNvSpPr>
            <a:spLocks noGrp="1"/>
          </p:cNvSpPr>
          <p:nvPr>
            <p:ph type="title"/>
          </p:nvPr>
        </p:nvSpPr>
        <p:spPr>
          <a:xfrm>
            <a:off x="838200" y="365125"/>
            <a:ext cx="10515600" cy="1325563"/>
          </a:xfrm>
        </p:spPr>
        <p:txBody>
          <a:bodyPr>
            <a:normAutofit/>
          </a:bodyPr>
          <a:lstStyle/>
          <a:p>
            <a:r>
              <a:rPr lang="en-US"/>
              <a:t>Another Version: Shatter</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D7208D-8C96-99C2-2129-5789A9D7C1E0}"/>
              </a:ext>
            </a:extLst>
          </p:cNvPr>
          <p:cNvSpPr>
            <a:spLocks noGrp="1"/>
          </p:cNvSpPr>
          <p:nvPr>
            <p:ph idx="1"/>
          </p:nvPr>
        </p:nvSpPr>
        <p:spPr>
          <a:xfrm>
            <a:off x="838200" y="1825625"/>
            <a:ext cx="10515600" cy="4351338"/>
          </a:xfrm>
        </p:spPr>
        <p:txBody>
          <a:bodyPr>
            <a:normAutofit/>
          </a:bodyPr>
          <a:lstStyle/>
          <a:p>
            <a:r>
              <a:rPr lang="en-US" b="0" i="0">
                <a:effectLst/>
                <a:latin typeface="Helvetica" pitchFamily="2" charset="0"/>
              </a:rPr>
              <a:t>Shatter is also a cannabis extract.</a:t>
            </a:r>
          </a:p>
          <a:p>
            <a:r>
              <a:rPr lang="en-US" b="0" i="0">
                <a:effectLst/>
                <a:latin typeface="Helvetica" pitchFamily="2" charset="0"/>
              </a:rPr>
              <a:t>Has brittle consistency - literally shatters like glass when broken.</a:t>
            </a:r>
          </a:p>
          <a:p>
            <a:r>
              <a:rPr lang="en-US" b="0" i="0">
                <a:effectLst/>
                <a:latin typeface="Helvetica" pitchFamily="2" charset="0"/>
              </a:rPr>
              <a:t>Varies in shade from dark ambers to honey-like tones to lighter shades of yellow.</a:t>
            </a:r>
          </a:p>
          <a:p>
            <a:r>
              <a:rPr lang="en-US">
                <a:latin typeface="Helvetica" pitchFamily="2" charset="0"/>
              </a:rPr>
              <a:t>Other terms: Sugar, crumble, live resin, diamonds, sauce and bubble hash.</a:t>
            </a:r>
            <a:endParaRPr lang="en-US" b="0" i="0">
              <a:effectLst/>
              <a:latin typeface="Helvetica" pitchFamily="2" charset="0"/>
            </a:endParaRPr>
          </a:p>
          <a:p>
            <a:endParaRPr lang="en-US"/>
          </a:p>
        </p:txBody>
      </p:sp>
    </p:spTree>
    <p:extLst>
      <p:ext uri="{BB962C8B-B14F-4D97-AF65-F5344CB8AC3E}">
        <p14:creationId xmlns:p14="http://schemas.microsoft.com/office/powerpoint/2010/main" val="408629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4F5D18-2F4D-16F7-67E7-EAC16AA1CF98}"/>
              </a:ext>
            </a:extLst>
          </p:cNvPr>
          <p:cNvSpPr>
            <a:spLocks noGrp="1"/>
          </p:cNvSpPr>
          <p:nvPr>
            <p:ph type="title"/>
          </p:nvPr>
        </p:nvSpPr>
        <p:spPr>
          <a:xfrm>
            <a:off x="838200" y="365125"/>
            <a:ext cx="10515600" cy="1325563"/>
          </a:xfrm>
        </p:spPr>
        <p:txBody>
          <a:bodyPr>
            <a:normAutofit/>
          </a:bodyPr>
          <a:lstStyle/>
          <a:p>
            <a:r>
              <a:rPr lang="en-US"/>
              <a:t>Risks of THC Concentrates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9553B3-9710-8C39-C961-FFB153FD3662}"/>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600" b="0" i="0">
                <a:effectLst/>
                <a:latin typeface="Arial" panose="020B0604020202020204" pitchFamily="34" charset="0"/>
                <a:cs typeface="Arial" panose="020B0604020202020204" pitchFamily="34" charset="0"/>
              </a:rPr>
              <a:t>Exposed to higher levels of toxins.</a:t>
            </a:r>
          </a:p>
          <a:p>
            <a:r>
              <a:rPr lang="en-US" sz="2600">
                <a:latin typeface="Arial" panose="020B0604020202020204" pitchFamily="34" charset="0"/>
                <a:cs typeface="Arial" panose="020B0604020202020204" pitchFamily="34" charset="0"/>
              </a:rPr>
              <a:t>Higher levels of THC which means takes longer to metabolize out of system. </a:t>
            </a:r>
            <a:endParaRPr lang="en-US" sz="2600" b="0" i="0">
              <a:effectLst/>
              <a:latin typeface="Arial" panose="020B0604020202020204" pitchFamily="34" charset="0"/>
              <a:cs typeface="Arial" panose="020B0604020202020204" pitchFamily="34" charset="0"/>
            </a:endParaRPr>
          </a:p>
          <a:p>
            <a:r>
              <a:rPr lang="en-US" sz="2600" b="0" i="0">
                <a:effectLst/>
                <a:latin typeface="Arial" panose="020B0604020202020204" pitchFamily="34" charset="0"/>
                <a:cs typeface="Arial" panose="020B0604020202020204" pitchFamily="34" charset="0"/>
              </a:rPr>
              <a:t>Higher tolerance/increased withdrawal symptoms than more traditional cannabis use.</a:t>
            </a:r>
          </a:p>
          <a:p>
            <a:pPr fontAlgn="base"/>
            <a:r>
              <a:rPr lang="en-US" sz="2600">
                <a:latin typeface="Arial" panose="020B0604020202020204" pitchFamily="34" charset="0"/>
                <a:cs typeface="Arial" panose="020B0604020202020204" pitchFamily="34" charset="0"/>
              </a:rPr>
              <a:t>S</a:t>
            </a:r>
            <a:r>
              <a:rPr lang="en-US" sz="2600" b="0" i="0">
                <a:effectLst/>
                <a:latin typeface="Arial" panose="020B0604020202020204" pitchFamily="34" charset="0"/>
                <a:cs typeface="Arial" panose="020B0604020202020204" pitchFamily="34" charset="0"/>
              </a:rPr>
              <a:t>ide effects like a rapid heartbeat, blackouts, crawling sensations on the skin, loss of consciousness, and psychotic symptoms (paranoia and hallucinations).</a:t>
            </a:r>
            <a:br>
              <a:rPr lang="en-US" sz="2600" b="0" i="0">
                <a:effectLst/>
                <a:latin typeface="Merriweather" pitchFamily="2" charset="77"/>
              </a:rPr>
            </a:br>
            <a:endParaRPr lang="en-US" sz="2600" b="0" i="0">
              <a:effectLst/>
              <a:latin typeface="Merriweather" pitchFamily="2" charset="77"/>
            </a:endParaRPr>
          </a:p>
          <a:p>
            <a:endParaRPr lang="en-US" sz="2600" b="0" i="0">
              <a:effectLst/>
              <a:latin typeface="Merriweather" pitchFamily="2" charset="77"/>
            </a:endParaRPr>
          </a:p>
        </p:txBody>
      </p:sp>
    </p:spTree>
    <p:extLst>
      <p:ext uri="{BB962C8B-B14F-4D97-AF65-F5344CB8AC3E}">
        <p14:creationId xmlns:p14="http://schemas.microsoft.com/office/powerpoint/2010/main" val="209140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0038-CEA6-ACBD-8D10-71790F3CDB18}"/>
              </a:ext>
            </a:extLst>
          </p:cNvPr>
          <p:cNvSpPr>
            <a:spLocks noGrp="1"/>
          </p:cNvSpPr>
          <p:nvPr>
            <p:ph type="title"/>
          </p:nvPr>
        </p:nvSpPr>
        <p:spPr>
          <a:xfrm>
            <a:off x="704209" y="635069"/>
            <a:ext cx="4509236" cy="1139139"/>
          </a:xfrm>
        </p:spPr>
        <p:txBody>
          <a:bodyPr>
            <a:normAutofit/>
          </a:bodyPr>
          <a:lstStyle/>
          <a:p>
            <a:r>
              <a:rPr lang="en-US" sz="3600" b="1"/>
              <a:t>Oral Administration – Edibles </a:t>
            </a:r>
          </a:p>
        </p:txBody>
      </p:sp>
      <p:sp>
        <p:nvSpPr>
          <p:cNvPr id="3" name="Content Placeholder 2">
            <a:extLst>
              <a:ext uri="{FF2B5EF4-FFF2-40B4-BE49-F238E27FC236}">
                <a16:creationId xmlns:a16="http://schemas.microsoft.com/office/drawing/2014/main" id="{6BAF7732-068C-428B-8DDC-B8528660284C}"/>
              </a:ext>
            </a:extLst>
          </p:cNvPr>
          <p:cNvSpPr>
            <a:spLocks noGrp="1"/>
          </p:cNvSpPr>
          <p:nvPr>
            <p:ph idx="1"/>
          </p:nvPr>
        </p:nvSpPr>
        <p:spPr>
          <a:xfrm>
            <a:off x="720992" y="1941362"/>
            <a:ext cx="4492454" cy="2419097"/>
          </a:xfrm>
        </p:spPr>
        <p:txBody>
          <a:bodyPr anchor="t">
            <a:normAutofit/>
          </a:bodyPr>
          <a:lstStyle/>
          <a:p>
            <a:pPr marL="0" indent="0">
              <a:buNone/>
            </a:pPr>
            <a:r>
              <a:rPr lang="en-US"/>
              <a:t>Onset: 60-180 minutes</a:t>
            </a:r>
          </a:p>
          <a:p>
            <a:pPr marL="0" indent="0">
              <a:buNone/>
            </a:pPr>
            <a:r>
              <a:rPr lang="en-US"/>
              <a:t>Duration: 6-8 hours</a:t>
            </a:r>
          </a:p>
          <a:p>
            <a:endParaRPr lang="en-US" sz="1800"/>
          </a:p>
        </p:txBody>
      </p:sp>
      <p:sp>
        <p:nvSpPr>
          <p:cNvPr id="8207" name="Oval 820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0" name="Picture 8" descr="Habit 2oz Pure Water Soluble Pourable Tincture - 1000mg THC | Weedmaps">
            <a:extLst>
              <a:ext uri="{FF2B5EF4-FFF2-40B4-BE49-F238E27FC236}">
                <a16:creationId xmlns:a16="http://schemas.microsoft.com/office/drawing/2014/main" id="{ED666970-7629-4F45-F864-F4988FF5C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8209" name="Freeform: Shape 8208">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1" name="Oval 821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What are edibles? | Cannabis Glossary | Leafly">
            <a:extLst>
              <a:ext uri="{FF2B5EF4-FFF2-40B4-BE49-F238E27FC236}">
                <a16:creationId xmlns:a16="http://schemas.microsoft.com/office/drawing/2014/main" id="{5033FC36-4AF6-B66B-EDB2-6044E7578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97" r="22578" b="-2"/>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California THC Limits in Edibles - Jessica C. McElfresh">
            <a:extLst>
              <a:ext uri="{FF2B5EF4-FFF2-40B4-BE49-F238E27FC236}">
                <a16:creationId xmlns:a16="http://schemas.microsoft.com/office/drawing/2014/main" id="{A2E22606-AF8C-A2A1-7EC5-6DF99F21A7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25" r="17592"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8213" name="Freeform: Shape 8212">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How To Make Weed Brownies? Easy &amp; Delicious Recipe at Home | BC Weed Edible">
            <a:extLst>
              <a:ext uri="{FF2B5EF4-FFF2-40B4-BE49-F238E27FC236}">
                <a16:creationId xmlns:a16="http://schemas.microsoft.com/office/drawing/2014/main" id="{3D4E885B-1C7E-6B96-97D5-849A614A8F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52" r="-3" b="-3"/>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8215" name="Freeform: Shape 821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2" name="Picture 10" descr="Chocolate, Tea, and Weed Cupcakes Will Satisfy Your Morning Munchies Recipe  | MyRecipes">
            <a:extLst>
              <a:ext uri="{FF2B5EF4-FFF2-40B4-BE49-F238E27FC236}">
                <a16:creationId xmlns:a16="http://schemas.microsoft.com/office/drawing/2014/main" id="{CAAB6295-D253-DC3A-13B8-D93D36A507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91" r="10950"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25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7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oavailability: The Story Of How Cannabis Enters The Body - RQS Blog">
            <a:extLst>
              <a:ext uri="{FF2B5EF4-FFF2-40B4-BE49-F238E27FC236}">
                <a16:creationId xmlns:a16="http://schemas.microsoft.com/office/drawing/2014/main" id="{E7F03226-7951-B2FF-6C86-BF6EBDBF16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88991"/>
            <a:ext cx="10905066" cy="488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4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Delta 8 THC vs Delta 9 THC vs CBD - Cloud 9 Smoke Co.">
            <a:extLst>
              <a:ext uri="{FF2B5EF4-FFF2-40B4-BE49-F238E27FC236}">
                <a16:creationId xmlns:a16="http://schemas.microsoft.com/office/drawing/2014/main" id="{54D3D3E8-389E-900B-140F-5EBCE5DACD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018413"/>
            <a:ext cx="11277600" cy="48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3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What is THC? | Cannabis Glossary | Leafly">
            <a:extLst>
              <a:ext uri="{FF2B5EF4-FFF2-40B4-BE49-F238E27FC236}">
                <a16:creationId xmlns:a16="http://schemas.microsoft.com/office/drawing/2014/main" id="{D82536B9-89E2-1656-24D1-CB4D0F6491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403350"/>
            <a:ext cx="3417888" cy="2103438"/>
          </a:xfrm>
          <a:prstGeom prst="rect">
            <a:avLst/>
          </a:prstGeom>
          <a:extLst>
            <a:ext uri="{909E8E84-426E-40DD-AFC4-6F175D3DCCD1}">
              <a14:hiddenFill xmlns:a14="http://schemas.microsoft.com/office/drawing/2010/main">
                <a:solidFill>
                  <a:srgbClr val="FFFFFF"/>
                </a:solidFill>
              </a14:hiddenFill>
            </a:ext>
          </a:extLst>
        </p:spPr>
      </p:pic>
      <p:pic>
        <p:nvPicPr>
          <p:cNvPr id="11270" name="Picture 6" descr="Delta-8 THC Vs. Delta-9 THC: Differences in Cost, Potency, Benefits, &amp;  Cautions - Area 52">
            <a:extLst>
              <a:ext uri="{FF2B5EF4-FFF2-40B4-BE49-F238E27FC236}">
                <a16:creationId xmlns:a16="http://schemas.microsoft.com/office/drawing/2014/main" id="{0BE5F818-0173-EC76-8D2F-9ECFEC52D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56000"/>
            <a:ext cx="3417888" cy="1890713"/>
          </a:xfrm>
          <a:prstGeom prst="rect">
            <a:avLst/>
          </a:prstGeom>
          <a:extLst>
            <a:ext uri="{909E8E84-426E-40DD-AFC4-6F175D3DCCD1}">
              <a14:hiddenFill xmlns:a14="http://schemas.microsoft.com/office/drawing/2010/main">
                <a:solidFill>
                  <a:srgbClr val="FFFFFF"/>
                </a:solidFill>
              </a14:hiddenFill>
            </a:ext>
          </a:extLst>
        </p:spPr>
      </p:pic>
      <p:pic>
        <p:nvPicPr>
          <p:cNvPr id="11272" name="Picture 8" descr="THC: what is Tetrahydrocannabinol? A detailed guide by | uWeed">
            <a:extLst>
              <a:ext uri="{FF2B5EF4-FFF2-40B4-BE49-F238E27FC236}">
                <a16:creationId xmlns:a16="http://schemas.microsoft.com/office/drawing/2014/main" id="{4D88E1D4-D7AA-ED56-0C5E-87F386120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1403350"/>
            <a:ext cx="3719513" cy="1458913"/>
          </a:xfrm>
          <a:prstGeom prst="rect">
            <a:avLst/>
          </a:prstGeom>
          <a:extLst>
            <a:ext uri="{909E8E84-426E-40DD-AFC4-6F175D3DCCD1}">
              <a14:hiddenFill xmlns:a14="http://schemas.microsoft.com/office/drawing/2010/main">
                <a:solidFill>
                  <a:srgbClr val="FFFFFF"/>
                </a:solidFill>
              </a14:hiddenFill>
            </a:ext>
          </a:extLst>
        </p:spPr>
      </p:pic>
      <p:pic>
        <p:nvPicPr>
          <p:cNvPr id="11268" name="Picture 4" descr="CBD &amp; Workplace Drug Testing – Nationwide Testing Association, Inc.">
            <a:extLst>
              <a:ext uri="{FF2B5EF4-FFF2-40B4-BE49-F238E27FC236}">
                <a16:creationId xmlns:a16="http://schemas.microsoft.com/office/drawing/2014/main" id="{879BF297-60F8-A47A-6C66-F829603E6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700" y="2909888"/>
            <a:ext cx="3719513" cy="253682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74642A-AAF1-ACC0-2BE5-F3E1E6B7432E}"/>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Commonalities and Differences of THC, CBD and Delta-8 (“THC-lite”)</a:t>
            </a:r>
          </a:p>
        </p:txBody>
      </p:sp>
    </p:spTree>
    <p:extLst>
      <p:ext uri="{BB962C8B-B14F-4D97-AF65-F5344CB8AC3E}">
        <p14:creationId xmlns:p14="http://schemas.microsoft.com/office/powerpoint/2010/main" val="4125050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62929-9FEF-C25C-7A8E-4211659E1EE3}"/>
              </a:ext>
            </a:extLst>
          </p:cNvPr>
          <p:cNvSpPr>
            <a:spLocks noGrp="1"/>
          </p:cNvSpPr>
          <p:nvPr>
            <p:ph type="title"/>
          </p:nvPr>
        </p:nvSpPr>
        <p:spPr>
          <a:xfrm>
            <a:off x="838200" y="668377"/>
            <a:ext cx="10515600" cy="1325563"/>
          </a:xfrm>
        </p:spPr>
        <p:txBody>
          <a:bodyPr>
            <a:normAutofit/>
          </a:bodyPr>
          <a:lstStyle/>
          <a:p>
            <a:r>
              <a:rPr lang="en-US"/>
              <a:t>List of Different Cannabinoids</a:t>
            </a:r>
          </a:p>
        </p:txBody>
      </p:sp>
      <p:sp>
        <p:nvSpPr>
          <p:cNvPr id="3" name="Content Placeholder 2">
            <a:extLst>
              <a:ext uri="{FF2B5EF4-FFF2-40B4-BE49-F238E27FC236}">
                <a16:creationId xmlns:a16="http://schemas.microsoft.com/office/drawing/2014/main" id="{56409D88-A4E2-9DD7-4363-7BF2510E7C61}"/>
              </a:ext>
            </a:extLst>
          </p:cNvPr>
          <p:cNvSpPr>
            <a:spLocks noGrp="1"/>
          </p:cNvSpPr>
          <p:nvPr>
            <p:ph sz="half" idx="1"/>
          </p:nvPr>
        </p:nvSpPr>
        <p:spPr>
          <a:xfrm>
            <a:off x="838200" y="2177456"/>
            <a:ext cx="5097780" cy="3795748"/>
          </a:xfrm>
        </p:spPr>
        <p:txBody>
          <a:bodyPr>
            <a:normAutofit/>
          </a:bodyPr>
          <a:lstStyle/>
          <a:p>
            <a:r>
              <a:rPr lang="en-US" sz="2000" b="1"/>
              <a:t>THC (tetrahydrocannabinol)</a:t>
            </a:r>
          </a:p>
          <a:p>
            <a:r>
              <a:rPr lang="en-US" sz="2000"/>
              <a:t>THCA (tetrahydrocannabinolic acid) </a:t>
            </a:r>
          </a:p>
          <a:p>
            <a:r>
              <a:rPr lang="en-US" sz="2000" b="1"/>
              <a:t>CBD (cannabidiol)</a:t>
            </a:r>
          </a:p>
          <a:p>
            <a:r>
              <a:rPr lang="en-US" sz="2000"/>
              <a:t>CBDA (cannabidiolic acid)</a:t>
            </a:r>
          </a:p>
          <a:p>
            <a:r>
              <a:rPr lang="en-US" sz="2000"/>
              <a:t>CBN (cannabinol)</a:t>
            </a:r>
          </a:p>
          <a:p>
            <a:r>
              <a:rPr lang="en-US" sz="2000"/>
              <a:t>CBG (cannabigerol)</a:t>
            </a:r>
          </a:p>
          <a:p>
            <a:r>
              <a:rPr lang="en-US" sz="2000"/>
              <a:t>CBC (cannabichromene)</a:t>
            </a:r>
          </a:p>
          <a:p>
            <a:r>
              <a:rPr lang="en-US" sz="2000"/>
              <a:t>CBL (cannabicyclol)</a:t>
            </a:r>
          </a:p>
          <a:p>
            <a:r>
              <a:rPr lang="en-US" sz="2000"/>
              <a:t>CBV (cannabivarin)</a:t>
            </a:r>
          </a:p>
          <a:p>
            <a:endParaRPr lang="en-US" sz="2000"/>
          </a:p>
        </p:txBody>
      </p:sp>
      <p:sp>
        <p:nvSpPr>
          <p:cNvPr id="4" name="Content Placeholder 3">
            <a:extLst>
              <a:ext uri="{FF2B5EF4-FFF2-40B4-BE49-F238E27FC236}">
                <a16:creationId xmlns:a16="http://schemas.microsoft.com/office/drawing/2014/main" id="{FF252F52-4AE1-3A16-EABF-349A370E23DF}"/>
              </a:ext>
            </a:extLst>
          </p:cNvPr>
          <p:cNvSpPr>
            <a:spLocks noGrp="1"/>
          </p:cNvSpPr>
          <p:nvPr>
            <p:ph sz="half" idx="2"/>
          </p:nvPr>
        </p:nvSpPr>
        <p:spPr>
          <a:xfrm>
            <a:off x="6256020" y="2177456"/>
            <a:ext cx="5097780" cy="3795748"/>
          </a:xfrm>
        </p:spPr>
        <p:txBody>
          <a:bodyPr>
            <a:normAutofit/>
          </a:bodyPr>
          <a:lstStyle/>
          <a:p>
            <a:r>
              <a:rPr lang="en-US" sz="2200"/>
              <a:t>THCC (tetrahydrocannabiorcol)</a:t>
            </a:r>
          </a:p>
          <a:p>
            <a:r>
              <a:rPr lang="en-US" sz="2200"/>
              <a:t>THCV (tetrahydrocannabivarin)</a:t>
            </a:r>
          </a:p>
          <a:p>
            <a:r>
              <a:rPr lang="en-US" sz="2200"/>
              <a:t>THCP (tetrahydrocannabiphorol) CBDV (cannabidivarin)</a:t>
            </a:r>
          </a:p>
          <a:p>
            <a:r>
              <a:rPr lang="en-US" sz="2200"/>
              <a:t>CBCV (cannabichromevarin)</a:t>
            </a:r>
          </a:p>
          <a:p>
            <a:r>
              <a:rPr lang="en-US" sz="2200"/>
              <a:t>CBGV (cannabigerovarin)</a:t>
            </a:r>
          </a:p>
          <a:p>
            <a:r>
              <a:rPr lang="en-US" sz="2200"/>
              <a:t>CBGM (cannabigerol monomethyl ether) CBE (cannabielsoin)</a:t>
            </a:r>
          </a:p>
          <a:p>
            <a:r>
              <a:rPr lang="en-US" sz="2200"/>
              <a:t>CBT (cannabicitran)</a:t>
            </a:r>
          </a:p>
        </p:txBody>
      </p:sp>
    </p:spTree>
    <p:extLst>
      <p:ext uri="{BB962C8B-B14F-4D97-AF65-F5344CB8AC3E}">
        <p14:creationId xmlns:p14="http://schemas.microsoft.com/office/powerpoint/2010/main" val="2997187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5C064-0C64-6848-B54A-8DA465E103B9}"/>
              </a:ext>
            </a:extLst>
          </p:cNvPr>
          <p:cNvSpPr>
            <a:spLocks noGrp="1"/>
          </p:cNvSpPr>
          <p:nvPr>
            <p:ph type="title"/>
          </p:nvPr>
        </p:nvSpPr>
        <p:spPr>
          <a:xfrm>
            <a:off x="838200" y="631825"/>
            <a:ext cx="10515600" cy="1325563"/>
          </a:xfrm>
        </p:spPr>
        <p:txBody>
          <a:bodyPr>
            <a:normAutofit/>
          </a:bodyPr>
          <a:lstStyle/>
          <a:p>
            <a:r>
              <a:rPr lang="en-US"/>
              <a:t>Hemp</a:t>
            </a:r>
          </a:p>
        </p:txBody>
      </p:sp>
      <p:sp>
        <p:nvSpPr>
          <p:cNvPr id="3" name="Content Placeholder 2">
            <a:extLst>
              <a:ext uri="{FF2B5EF4-FFF2-40B4-BE49-F238E27FC236}">
                <a16:creationId xmlns:a16="http://schemas.microsoft.com/office/drawing/2014/main" id="{92986875-EFD0-424C-8265-63C3939E8D98}"/>
              </a:ext>
            </a:extLst>
          </p:cNvPr>
          <p:cNvSpPr>
            <a:spLocks noGrp="1"/>
          </p:cNvSpPr>
          <p:nvPr>
            <p:ph idx="1"/>
          </p:nvPr>
        </p:nvSpPr>
        <p:spPr>
          <a:xfrm>
            <a:off x="838200" y="2057400"/>
            <a:ext cx="10515600" cy="3871762"/>
          </a:xfrm>
        </p:spPr>
        <p:txBody>
          <a:bodyPr>
            <a:normAutofit/>
          </a:bodyPr>
          <a:lstStyle/>
          <a:p>
            <a:r>
              <a:rPr lang="en-US" sz="2400"/>
              <a:t>Cannabis and hemp – all plants in the </a:t>
            </a:r>
            <a:r>
              <a:rPr lang="en-US" sz="2400" err="1"/>
              <a:t>Cannabaceae</a:t>
            </a:r>
            <a:r>
              <a:rPr lang="en-US" sz="2400"/>
              <a:t> family.</a:t>
            </a:r>
          </a:p>
          <a:p>
            <a:r>
              <a:rPr lang="en-US" sz="2400"/>
              <a:t>Hemp is Cannabis sativa which has low levels of THC (tetrahydrocannabinol- psychoactive) and high levels of CBD (cannabidiol – non-intoxicating).</a:t>
            </a:r>
          </a:p>
          <a:p>
            <a:r>
              <a:rPr lang="en-US" sz="2400"/>
              <a:t>Legally defined as &lt;0.3 percent THC.</a:t>
            </a:r>
          </a:p>
          <a:p>
            <a:r>
              <a:rPr lang="en-US" sz="2400"/>
              <a:t>The Agricultural Act of 2018 defined HEMP as non-intoxicating Cannabis that is harvested for the industrial use of its derived products (CBD, skin care, rope, and clothing, etc.).</a:t>
            </a:r>
          </a:p>
          <a:p>
            <a:r>
              <a:rPr lang="en-US" sz="2400"/>
              <a:t>Must be “Derived from Hemp”</a:t>
            </a:r>
          </a:p>
          <a:p>
            <a:endParaRPr lang="en-US" sz="2400"/>
          </a:p>
          <a:p>
            <a:endParaRPr lang="en-US" sz="2400"/>
          </a:p>
        </p:txBody>
      </p:sp>
    </p:spTree>
    <p:extLst>
      <p:ext uri="{BB962C8B-B14F-4D97-AF65-F5344CB8AC3E}">
        <p14:creationId xmlns:p14="http://schemas.microsoft.com/office/powerpoint/2010/main" val="3585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853C-6A89-034F-A428-EEA67814142B}"/>
              </a:ext>
            </a:extLst>
          </p:cNvPr>
          <p:cNvSpPr>
            <a:spLocks noGrp="1"/>
          </p:cNvSpPr>
          <p:nvPr>
            <p:ph type="title"/>
          </p:nvPr>
        </p:nvSpPr>
        <p:spPr>
          <a:xfrm>
            <a:off x="1198182" y="559813"/>
            <a:ext cx="3980254" cy="5577934"/>
          </a:xfrm>
        </p:spPr>
        <p:txBody>
          <a:bodyPr>
            <a:normAutofit/>
          </a:bodyPr>
          <a:lstStyle/>
          <a:p>
            <a:r>
              <a:rPr lang="en-US"/>
              <a:t>Delta-9 THC</a:t>
            </a:r>
          </a:p>
        </p:txBody>
      </p:sp>
      <p:graphicFrame>
        <p:nvGraphicFramePr>
          <p:cNvPr id="5" name="Content Placeholder 2">
            <a:extLst>
              <a:ext uri="{FF2B5EF4-FFF2-40B4-BE49-F238E27FC236}">
                <a16:creationId xmlns:a16="http://schemas.microsoft.com/office/drawing/2014/main" id="{CAA9D508-CE9D-4EE1-A8AF-3C31C743E1C4}"/>
              </a:ext>
            </a:extLst>
          </p:cNvPr>
          <p:cNvGraphicFramePr>
            <a:graphicFrameLocks noGrp="1"/>
          </p:cNvGraphicFramePr>
          <p:nvPr>
            <p:ph idx="1"/>
            <p:extLst>
              <p:ext uri="{D42A27DB-BD31-4B8C-83A1-F6EECF244321}">
                <p14:modId xmlns:p14="http://schemas.microsoft.com/office/powerpoint/2010/main" val="3330147652"/>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52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AEFDD-77D5-AA4B-8C21-00DE8868FA1D}"/>
              </a:ext>
            </a:extLst>
          </p:cNvPr>
          <p:cNvSpPr>
            <a:spLocks noGrp="1"/>
          </p:cNvSpPr>
          <p:nvPr>
            <p:ph type="title"/>
          </p:nvPr>
        </p:nvSpPr>
        <p:spPr>
          <a:xfrm>
            <a:off x="838200" y="631825"/>
            <a:ext cx="10515600" cy="1325563"/>
          </a:xfrm>
        </p:spPr>
        <p:txBody>
          <a:bodyPr>
            <a:normAutofit/>
          </a:bodyPr>
          <a:lstStyle/>
          <a:p>
            <a:r>
              <a:rPr lang="en-US"/>
              <a:t>Delta 8-THC</a:t>
            </a:r>
          </a:p>
        </p:txBody>
      </p:sp>
      <p:sp>
        <p:nvSpPr>
          <p:cNvPr id="3" name="Content Placeholder 2">
            <a:extLst>
              <a:ext uri="{FF2B5EF4-FFF2-40B4-BE49-F238E27FC236}">
                <a16:creationId xmlns:a16="http://schemas.microsoft.com/office/drawing/2014/main" id="{18C60C0A-B886-164E-BE3F-0E1B57FDA605}"/>
              </a:ext>
            </a:extLst>
          </p:cNvPr>
          <p:cNvSpPr>
            <a:spLocks noGrp="1"/>
          </p:cNvSpPr>
          <p:nvPr>
            <p:ph idx="1"/>
          </p:nvPr>
        </p:nvSpPr>
        <p:spPr>
          <a:xfrm>
            <a:off x="838200" y="2057400"/>
            <a:ext cx="10515600" cy="3871762"/>
          </a:xfrm>
        </p:spPr>
        <p:txBody>
          <a:bodyPr vert="horz" lIns="91440" tIns="45720" rIns="91440" bIns="45720" rtlCol="0" anchor="t">
            <a:normAutofit/>
          </a:bodyPr>
          <a:lstStyle/>
          <a:p>
            <a:r>
              <a:rPr lang="en-US" sz="1700"/>
              <a:t>2018 Farm Bill made it legal to grown hemp.</a:t>
            </a:r>
          </a:p>
          <a:p>
            <a:r>
              <a:rPr lang="en-US" sz="1700"/>
              <a:t>Defined hemp as: “All derivatives, extracts, cannabinoids, isomers, acids, salts, and salts of isomers, whether growing or not, with a </a:t>
            </a:r>
            <a:r>
              <a:rPr lang="en-US" sz="1700">
                <a:highlight>
                  <a:srgbClr val="FFFF00"/>
                </a:highlight>
              </a:rPr>
              <a:t>delta-9 tetrahydrocannabinol </a:t>
            </a:r>
            <a:r>
              <a:rPr lang="en-US" sz="1700"/>
              <a:t>concentration of not more than 0.3 percent.” </a:t>
            </a:r>
          </a:p>
          <a:p>
            <a:r>
              <a:rPr lang="en-US" sz="1700"/>
              <a:t>This language made delta-8 legal, because it does not contain any delta-9 THC.</a:t>
            </a:r>
          </a:p>
          <a:p>
            <a:r>
              <a:rPr lang="en-US" sz="1700"/>
              <a:t>Delta-8 is extracted/derived from Hemp.</a:t>
            </a:r>
          </a:p>
          <a:p>
            <a:r>
              <a:rPr lang="en-US" sz="1700"/>
              <a:t>Making delta-8 legal in states where delta-9 THC is illegal (sometimes).</a:t>
            </a:r>
          </a:p>
          <a:p>
            <a:r>
              <a:rPr lang="en-US" sz="1700"/>
              <a:t>Producers/retailers of delta-8 sell only in states that have laws mirroring the farm bill’s language.</a:t>
            </a:r>
          </a:p>
          <a:p>
            <a:r>
              <a:rPr lang="en-US" sz="1700"/>
              <a:t>08/2020 DEA released Interim Final Rule to update and confirm the differences between hemp and cannabis which said: “All synthetically derived tetrahydrocannabinols remain Schedule I controlled substances,” which would make delta-8 illegal because it is a tetrahydrocannabinol that is extracted, or synthetically derived.</a:t>
            </a:r>
          </a:p>
          <a:p>
            <a:r>
              <a:rPr lang="en-US" sz="1700"/>
              <a:t>Conflicts with farm bill language making delta-8’s federal legality hazy.</a:t>
            </a:r>
          </a:p>
        </p:txBody>
      </p:sp>
    </p:spTree>
    <p:extLst>
      <p:ext uri="{BB962C8B-B14F-4D97-AF65-F5344CB8AC3E}">
        <p14:creationId xmlns:p14="http://schemas.microsoft.com/office/powerpoint/2010/main" val="83038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43C4A-3568-F6CB-19BB-4EA8CF036111}"/>
              </a:ext>
            </a:extLst>
          </p:cNvPr>
          <p:cNvSpPr>
            <a:spLocks noGrp="1"/>
          </p:cNvSpPr>
          <p:nvPr>
            <p:ph type="title"/>
          </p:nvPr>
        </p:nvSpPr>
        <p:spPr>
          <a:xfrm>
            <a:off x="630936" y="639520"/>
            <a:ext cx="3429000" cy="1719072"/>
          </a:xfrm>
        </p:spPr>
        <p:txBody>
          <a:bodyPr anchor="b">
            <a:normAutofit/>
          </a:bodyPr>
          <a:lstStyle/>
          <a:p>
            <a:r>
              <a:rPr lang="en-US" sz="3400"/>
              <a:t>Terminology Recommendation</a:t>
            </a:r>
          </a:p>
        </p:txBody>
      </p:sp>
      <p:sp>
        <p:nvSpPr>
          <p:cNvPr id="3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B02EB2-B0C7-5DCA-0E3E-23E367E3858C}"/>
              </a:ext>
            </a:extLst>
          </p:cNvPr>
          <p:cNvSpPr>
            <a:spLocks noGrp="1"/>
          </p:cNvSpPr>
          <p:nvPr>
            <p:ph idx="1"/>
          </p:nvPr>
        </p:nvSpPr>
        <p:spPr>
          <a:xfrm>
            <a:off x="630936" y="2807208"/>
            <a:ext cx="3429000" cy="3410712"/>
          </a:xfrm>
        </p:spPr>
        <p:txBody>
          <a:bodyPr anchor="t">
            <a:normAutofit/>
          </a:bodyPr>
          <a:lstStyle/>
          <a:p>
            <a:pPr marL="0" indent="0">
              <a:buNone/>
            </a:pPr>
            <a:endParaRPr lang="en-US" sz="2200"/>
          </a:p>
          <a:p>
            <a:pPr marL="0" indent="0">
              <a:buNone/>
            </a:pPr>
            <a:r>
              <a:rPr lang="en-US" sz="2200"/>
              <a:t>Use the plant’s scientific name, more precise terms such as cannabis, 8-THC and 9-THC, instead of “marijuana.”</a:t>
            </a:r>
          </a:p>
          <a:p>
            <a:pPr marL="0" indent="0">
              <a:buNone/>
            </a:pPr>
            <a:endParaRPr lang="en-US" sz="2200"/>
          </a:p>
        </p:txBody>
      </p:sp>
      <p:pic>
        <p:nvPicPr>
          <p:cNvPr id="5" name="Picture 4" descr="A picture containing text, businesscard&#10;&#10;Description automatically generated">
            <a:extLst>
              <a:ext uri="{FF2B5EF4-FFF2-40B4-BE49-F238E27FC236}">
                <a16:creationId xmlns:a16="http://schemas.microsoft.com/office/drawing/2014/main" id="{CEA04F25-B751-A5F9-1739-173C8FD628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6" y="1150772"/>
            <a:ext cx="6903720" cy="4556455"/>
          </a:xfrm>
          <a:prstGeom prst="rect">
            <a:avLst/>
          </a:prstGeom>
        </p:spPr>
      </p:pic>
      <p:sp>
        <p:nvSpPr>
          <p:cNvPr id="6" name="TextBox 5">
            <a:extLst>
              <a:ext uri="{FF2B5EF4-FFF2-40B4-BE49-F238E27FC236}">
                <a16:creationId xmlns:a16="http://schemas.microsoft.com/office/drawing/2014/main" id="{CBFC62F1-D833-E7D6-130E-18154685050E}"/>
              </a:ext>
            </a:extLst>
          </p:cNvPr>
          <p:cNvSpPr txBox="1"/>
          <p:nvPr/>
        </p:nvSpPr>
        <p:spPr>
          <a:xfrm>
            <a:off x="9098689" y="5507172"/>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weightymatters.ca/2019/09/lets-stop-using-terms-healthy-weigh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59647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BEEA-B204-0F48-A629-F82A3856AE4F}"/>
              </a:ext>
            </a:extLst>
          </p:cNvPr>
          <p:cNvSpPr>
            <a:spLocks noGrp="1"/>
          </p:cNvSpPr>
          <p:nvPr>
            <p:ph type="title"/>
          </p:nvPr>
        </p:nvSpPr>
        <p:spPr>
          <a:xfrm>
            <a:off x="1198181" y="167973"/>
            <a:ext cx="9988165" cy="1501639"/>
          </a:xfrm>
        </p:spPr>
        <p:txBody>
          <a:bodyPr anchor="b">
            <a:normAutofit/>
          </a:bodyPr>
          <a:lstStyle/>
          <a:p>
            <a:r>
              <a:rPr lang="en-US"/>
              <a:t>Delta-8-tetrahydrocannabinol versus Delta-9-tetrahydrocannabinol </a:t>
            </a:r>
          </a:p>
        </p:txBody>
      </p:sp>
      <p:graphicFrame>
        <p:nvGraphicFramePr>
          <p:cNvPr id="54" name="Content Placeholder 2">
            <a:extLst>
              <a:ext uri="{FF2B5EF4-FFF2-40B4-BE49-F238E27FC236}">
                <a16:creationId xmlns:a16="http://schemas.microsoft.com/office/drawing/2014/main" id="{B73CF728-5170-4873-9B73-972FA47C9735}"/>
              </a:ext>
            </a:extLst>
          </p:cNvPr>
          <p:cNvGraphicFramePr>
            <a:graphicFrameLocks noGrp="1"/>
          </p:cNvGraphicFramePr>
          <p:nvPr>
            <p:ph idx="1"/>
            <p:extLst>
              <p:ext uri="{D42A27DB-BD31-4B8C-83A1-F6EECF244321}">
                <p14:modId xmlns:p14="http://schemas.microsoft.com/office/powerpoint/2010/main" val="619508056"/>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6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1161D-587C-5540-8404-7E57866B82CF}"/>
              </a:ext>
            </a:extLst>
          </p:cNvPr>
          <p:cNvSpPr>
            <a:spLocks noGrp="1"/>
          </p:cNvSpPr>
          <p:nvPr>
            <p:ph type="title"/>
          </p:nvPr>
        </p:nvSpPr>
        <p:spPr>
          <a:xfrm>
            <a:off x="838200" y="631825"/>
            <a:ext cx="10515600" cy="1325563"/>
          </a:xfrm>
        </p:spPr>
        <p:txBody>
          <a:bodyPr>
            <a:normAutofit/>
          </a:bodyPr>
          <a:lstStyle/>
          <a:p>
            <a:r>
              <a:rPr lang="en-US"/>
              <a:t>If Delta 8 is Legal Federally  - Why Not at JC?</a:t>
            </a:r>
          </a:p>
        </p:txBody>
      </p:sp>
      <p:sp>
        <p:nvSpPr>
          <p:cNvPr id="3" name="Content Placeholder 2">
            <a:extLst>
              <a:ext uri="{FF2B5EF4-FFF2-40B4-BE49-F238E27FC236}">
                <a16:creationId xmlns:a16="http://schemas.microsoft.com/office/drawing/2014/main" id="{F95BE79E-FB54-C64B-A053-8300BCB8B186}"/>
              </a:ext>
            </a:extLst>
          </p:cNvPr>
          <p:cNvSpPr>
            <a:spLocks noGrp="1"/>
          </p:cNvSpPr>
          <p:nvPr>
            <p:ph idx="1"/>
          </p:nvPr>
        </p:nvSpPr>
        <p:spPr>
          <a:xfrm>
            <a:off x="838200" y="2057400"/>
            <a:ext cx="10515600" cy="3871762"/>
          </a:xfrm>
        </p:spPr>
        <p:txBody>
          <a:bodyPr>
            <a:normAutofit/>
          </a:bodyPr>
          <a:lstStyle/>
          <a:p>
            <a:pPr marL="0" indent="0">
              <a:buNone/>
            </a:pPr>
            <a:r>
              <a:rPr lang="en-US" sz="1300"/>
              <a:t>Exhibit 2.1 Zero Tolerance Infractions</a:t>
            </a:r>
          </a:p>
          <a:p>
            <a:pPr marL="0" indent="0">
              <a:buNone/>
            </a:pPr>
            <a:r>
              <a:rPr lang="en-US" sz="1300"/>
              <a:t>Drugs: Possession or distribution of drugs on center or under center supervision Knowingly possessing, using, or distributing any of the following: </a:t>
            </a:r>
          </a:p>
          <a:p>
            <a:r>
              <a:rPr lang="en-US" sz="1300"/>
              <a:t>Illegal drugs, as defined by the Controlled Substances Act including seeds and residue, except when the drug is possessed and/or used in accordance with a valid prescription (Note: Under Federal law, no valid prescription can be provided for Schedule I drugs, including marijuana)</a:t>
            </a:r>
          </a:p>
          <a:p>
            <a:r>
              <a:rPr lang="en-US" sz="1300"/>
              <a:t>Synthetic drugs</a:t>
            </a:r>
          </a:p>
          <a:p>
            <a:r>
              <a:rPr lang="en-US" sz="1300"/>
              <a:t>Legalized marijuana</a:t>
            </a:r>
          </a:p>
          <a:p>
            <a:r>
              <a:rPr lang="en-US" sz="1300"/>
              <a:t>Prescription drugs not prescribed for the individual</a:t>
            </a:r>
          </a:p>
          <a:p>
            <a:r>
              <a:rPr lang="en-US" sz="1300"/>
              <a:t>Substances used for the purpose of intoxication</a:t>
            </a:r>
          </a:p>
          <a:p>
            <a:r>
              <a:rPr lang="en-US" sz="1300"/>
              <a:t>Over-the-counter medications for the purpose of intoxication</a:t>
            </a:r>
          </a:p>
          <a:p>
            <a:r>
              <a:rPr lang="en-US" sz="1300"/>
              <a:t>Drug paraphernalia</a:t>
            </a:r>
          </a:p>
          <a:p>
            <a:r>
              <a:rPr lang="en-US" sz="1300"/>
              <a:t>Drug sale ledger or distribution list</a:t>
            </a:r>
          </a:p>
        </p:txBody>
      </p:sp>
    </p:spTree>
    <p:extLst>
      <p:ext uri="{BB962C8B-B14F-4D97-AF65-F5344CB8AC3E}">
        <p14:creationId xmlns:p14="http://schemas.microsoft.com/office/powerpoint/2010/main" val="4165344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CCAB0-0D69-974D-BC8A-349EDC448099}"/>
              </a:ext>
            </a:extLst>
          </p:cNvPr>
          <p:cNvSpPr>
            <a:spLocks noGrp="1"/>
          </p:cNvSpPr>
          <p:nvPr>
            <p:ph type="title"/>
          </p:nvPr>
        </p:nvSpPr>
        <p:spPr>
          <a:xfrm>
            <a:off x="594360" y="640263"/>
            <a:ext cx="5239512" cy="1344975"/>
          </a:xfrm>
        </p:spPr>
        <p:txBody>
          <a:bodyPr>
            <a:normAutofit/>
          </a:bodyPr>
          <a:lstStyle/>
          <a:p>
            <a:r>
              <a:rPr lang="en-US" sz="4000">
                <a:solidFill>
                  <a:schemeClr val="bg1"/>
                </a:solidFill>
              </a:rPr>
              <a:t>What about Drug Testing?</a:t>
            </a:r>
          </a:p>
        </p:txBody>
      </p:sp>
      <p:cxnSp>
        <p:nvCxnSpPr>
          <p:cNvPr id="2057" name="Straight Connector 205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8B1AE2-A2AC-7842-9C06-BBF0383D4F9C}"/>
              </a:ext>
            </a:extLst>
          </p:cNvPr>
          <p:cNvSpPr>
            <a:spLocks noGrp="1"/>
          </p:cNvSpPr>
          <p:nvPr>
            <p:ph idx="1"/>
          </p:nvPr>
        </p:nvSpPr>
        <p:spPr>
          <a:xfrm>
            <a:off x="593610" y="2121763"/>
            <a:ext cx="5235490" cy="3773010"/>
          </a:xfrm>
        </p:spPr>
        <p:txBody>
          <a:bodyPr>
            <a:normAutofit/>
          </a:bodyPr>
          <a:lstStyle/>
          <a:p>
            <a:pPr marL="0" indent="0">
              <a:buNone/>
            </a:pPr>
            <a:r>
              <a:rPr lang="en-US" sz="2000">
                <a:solidFill>
                  <a:schemeClr val="bg1"/>
                </a:solidFill>
              </a:rPr>
              <a:t>Will someone using Delta 8 test positive for cannabis?</a:t>
            </a:r>
          </a:p>
          <a:p>
            <a:pPr marL="0" indent="0">
              <a:buNone/>
            </a:pPr>
            <a:r>
              <a:rPr lang="en-US" sz="2000">
                <a:solidFill>
                  <a:schemeClr val="bg1"/>
                </a:solidFill>
              </a:rPr>
              <a:t>Short Answer is Yes.</a:t>
            </a:r>
          </a:p>
          <a:p>
            <a:pPr marL="0" indent="0">
              <a:buNone/>
            </a:pPr>
            <a:r>
              <a:rPr lang="en-US" sz="2000">
                <a:solidFill>
                  <a:schemeClr val="bg1"/>
                </a:solidFill>
              </a:rPr>
              <a:t>Those using Delta-8 have a high probability of having a positive drug test (unlike CBD where the likelihood is lower of testing positive).</a:t>
            </a:r>
          </a:p>
          <a:p>
            <a:pPr marL="0" indent="0">
              <a:buNone/>
            </a:pPr>
            <a:endParaRPr lang="en-US" sz="2000">
              <a:solidFill>
                <a:schemeClr val="bg1"/>
              </a:solidFill>
            </a:endParaRPr>
          </a:p>
        </p:txBody>
      </p:sp>
      <p:pic>
        <p:nvPicPr>
          <p:cNvPr id="2050" name="Picture 2" descr="How a “No” Becomes a “Yes” | Veritus Group">
            <a:extLst>
              <a:ext uri="{FF2B5EF4-FFF2-40B4-BE49-F238E27FC236}">
                <a16:creationId xmlns:a16="http://schemas.microsoft.com/office/drawing/2014/main" id="{0125D9C8-E198-A947-98B3-085761F74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3" r="14912" b="1"/>
          <a:stretch/>
        </p:blipFill>
        <p:spPr bwMode="auto">
          <a:xfrm>
            <a:off x="6580632" y="787916"/>
            <a:ext cx="5126736" cy="512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49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BF27C-F11E-26F1-A60E-A55E07574BD1}"/>
              </a:ext>
            </a:extLst>
          </p:cNvPr>
          <p:cNvSpPr>
            <a:spLocks noGrp="1"/>
          </p:cNvSpPr>
          <p:nvPr>
            <p:ph type="title"/>
          </p:nvPr>
        </p:nvSpPr>
        <p:spPr>
          <a:xfrm>
            <a:off x="838200" y="631825"/>
            <a:ext cx="10515600" cy="1325563"/>
          </a:xfrm>
        </p:spPr>
        <p:txBody>
          <a:bodyPr>
            <a:normAutofit/>
          </a:bodyPr>
          <a:lstStyle/>
          <a:p>
            <a:r>
              <a:rPr lang="en-US"/>
              <a:t>The Impacts of Increased Cannabis Availability and Use</a:t>
            </a:r>
          </a:p>
        </p:txBody>
      </p:sp>
      <p:sp>
        <p:nvSpPr>
          <p:cNvPr id="3" name="Content Placeholder 2">
            <a:extLst>
              <a:ext uri="{FF2B5EF4-FFF2-40B4-BE49-F238E27FC236}">
                <a16:creationId xmlns:a16="http://schemas.microsoft.com/office/drawing/2014/main" id="{F6C5F906-F9B9-76F5-068C-DF9C267E28F8}"/>
              </a:ext>
            </a:extLst>
          </p:cNvPr>
          <p:cNvSpPr>
            <a:spLocks noGrp="1"/>
          </p:cNvSpPr>
          <p:nvPr>
            <p:ph idx="1"/>
          </p:nvPr>
        </p:nvSpPr>
        <p:spPr>
          <a:xfrm>
            <a:off x="838200" y="2057400"/>
            <a:ext cx="10515600" cy="3871762"/>
          </a:xfrm>
        </p:spPr>
        <p:txBody>
          <a:bodyPr vert="horz" lIns="91440" tIns="45720" rIns="91440" bIns="45720" rtlCol="0" anchor="t">
            <a:normAutofit/>
          </a:bodyPr>
          <a:lstStyle/>
          <a:p>
            <a:pPr marL="0" indent="0">
              <a:buNone/>
            </a:pPr>
            <a:r>
              <a:rPr lang="en-US" sz="2400"/>
              <a:t>What has changed with increased legalization of cannabis?</a:t>
            </a:r>
            <a:br>
              <a:rPr lang="en-US" sz="2400"/>
            </a:br>
            <a:endParaRPr lang="en-US" sz="2400"/>
          </a:p>
          <a:p>
            <a:r>
              <a:rPr lang="en-US" sz="2400"/>
              <a:t>Created jobs and tax revenue.</a:t>
            </a:r>
            <a:endParaRPr lang="en-US" sz="2400">
              <a:cs typeface="Calibri"/>
            </a:endParaRPr>
          </a:p>
          <a:p>
            <a:r>
              <a:rPr lang="en-US" sz="2400"/>
              <a:t>Effects on crime rates/social justice have been somewhat positive.</a:t>
            </a:r>
            <a:endParaRPr lang="en-US" sz="2400">
              <a:cs typeface="Calibri"/>
            </a:endParaRPr>
          </a:p>
          <a:p>
            <a:r>
              <a:rPr lang="en-US" sz="2400"/>
              <a:t>Some people benefit from more access to cannabis but easily availability increases risk of addiction for those using and has increased impaired driving.</a:t>
            </a:r>
            <a:endParaRPr lang="en-US" sz="2400">
              <a:cs typeface="Calibri"/>
            </a:endParaRPr>
          </a:p>
          <a:p>
            <a:r>
              <a:rPr lang="en-US" sz="2400"/>
              <a:t>Increase in use of cannabis with alcohol/other substances and cases of drug-impaired driving rose significantly. </a:t>
            </a:r>
            <a:endParaRPr lang="en-US" sz="2400">
              <a:cs typeface="Calibri"/>
            </a:endParaRPr>
          </a:p>
        </p:txBody>
      </p:sp>
    </p:spTree>
    <p:extLst>
      <p:ext uri="{BB962C8B-B14F-4D97-AF65-F5344CB8AC3E}">
        <p14:creationId xmlns:p14="http://schemas.microsoft.com/office/powerpoint/2010/main" val="2069234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38204-6A2F-AE7C-7651-F78B1F8C850C}"/>
              </a:ext>
            </a:extLst>
          </p:cNvPr>
          <p:cNvSpPr>
            <a:spLocks noGrp="1"/>
          </p:cNvSpPr>
          <p:nvPr>
            <p:ph type="title"/>
          </p:nvPr>
        </p:nvSpPr>
        <p:spPr>
          <a:xfrm>
            <a:off x="838200" y="631825"/>
            <a:ext cx="10515600" cy="1325563"/>
          </a:xfrm>
        </p:spPr>
        <p:txBody>
          <a:bodyPr>
            <a:normAutofit/>
          </a:bodyPr>
          <a:lstStyle/>
          <a:p>
            <a:r>
              <a:rPr lang="en-US"/>
              <a:t>Medical Impacts and Uses</a:t>
            </a:r>
          </a:p>
        </p:txBody>
      </p:sp>
      <p:sp>
        <p:nvSpPr>
          <p:cNvPr id="3" name="Content Placeholder 2">
            <a:extLst>
              <a:ext uri="{FF2B5EF4-FFF2-40B4-BE49-F238E27FC236}">
                <a16:creationId xmlns:a16="http://schemas.microsoft.com/office/drawing/2014/main" id="{881005D0-6924-C57A-BD32-66085426AEE9}"/>
              </a:ext>
            </a:extLst>
          </p:cNvPr>
          <p:cNvSpPr>
            <a:spLocks noGrp="1"/>
          </p:cNvSpPr>
          <p:nvPr>
            <p:ph idx="1"/>
          </p:nvPr>
        </p:nvSpPr>
        <p:spPr>
          <a:xfrm>
            <a:off x="838200" y="2057400"/>
            <a:ext cx="10515600" cy="3871762"/>
          </a:xfrm>
        </p:spPr>
        <p:txBody>
          <a:bodyPr>
            <a:normAutofit/>
          </a:bodyPr>
          <a:lstStyle/>
          <a:p>
            <a:r>
              <a:rPr lang="en-US" sz="1700">
                <a:latin typeface="Arial" panose="020B0604020202020204" pitchFamily="34" charset="0"/>
                <a:cs typeface="Arial" panose="020B0604020202020204" pitchFamily="34" charset="0"/>
              </a:rPr>
              <a:t>Increased risk of overdose injuries, including respiratory distress, among pediatric populations where cannabis is legal.</a:t>
            </a:r>
            <a:endParaRPr lang="en-US" sz="1700">
              <a:effectLst/>
              <a:latin typeface="Arial" panose="020B0604020202020204" pitchFamily="34" charset="0"/>
              <a:cs typeface="Arial" panose="020B0604020202020204" pitchFamily="34" charset="0"/>
            </a:endParaRPr>
          </a:p>
          <a:p>
            <a:r>
              <a:rPr lang="en-US" sz="1700">
                <a:effectLst/>
                <a:latin typeface="Arial" panose="020B0604020202020204" pitchFamily="34" charset="0"/>
                <a:cs typeface="Arial" panose="020B0604020202020204" pitchFamily="34" charset="0"/>
              </a:rPr>
              <a:t>Evidence that cannabis can reduce:</a:t>
            </a:r>
          </a:p>
          <a:p>
            <a:pPr lvl="1"/>
            <a:r>
              <a:rPr lang="en-US" sz="1700" i="0">
                <a:effectLst/>
                <a:latin typeface="Arial" panose="020B0604020202020204" pitchFamily="34" charset="0"/>
                <a:cs typeface="Arial" panose="020B0604020202020204" pitchFamily="34" charset="0"/>
              </a:rPr>
              <a:t>Chronic pain</a:t>
            </a:r>
          </a:p>
          <a:p>
            <a:pPr lvl="1"/>
            <a:r>
              <a:rPr lang="en-US" sz="1700">
                <a:latin typeface="Arial" panose="020B0604020202020204" pitchFamily="34" charset="0"/>
                <a:cs typeface="Arial" panose="020B0604020202020204" pitchFamily="34" charset="0"/>
              </a:rPr>
              <a:t>M</a:t>
            </a:r>
            <a:r>
              <a:rPr lang="en-US" sz="1700" i="0">
                <a:effectLst/>
                <a:latin typeface="Arial" panose="020B0604020202020204" pitchFamily="34" charset="0"/>
                <a:cs typeface="Arial" panose="020B0604020202020204" pitchFamily="34" charset="0"/>
              </a:rPr>
              <a:t>ultiple-sclerosis-related muscle spasms</a:t>
            </a:r>
          </a:p>
          <a:p>
            <a:pPr lvl="1"/>
            <a:r>
              <a:rPr lang="en-US" sz="1700">
                <a:latin typeface="Arial" panose="020B0604020202020204" pitchFamily="34" charset="0"/>
                <a:cs typeface="Arial" panose="020B0604020202020204" pitchFamily="34" charset="0"/>
              </a:rPr>
              <a:t>C</a:t>
            </a:r>
            <a:r>
              <a:rPr lang="en-US" sz="1700" i="0">
                <a:effectLst/>
                <a:latin typeface="Arial" panose="020B0604020202020204" pitchFamily="34" charset="0"/>
                <a:cs typeface="Arial" panose="020B0604020202020204" pitchFamily="34" charset="0"/>
              </a:rPr>
              <a:t>hemotherapy-related nausea</a:t>
            </a:r>
          </a:p>
          <a:p>
            <a:pPr lvl="0"/>
            <a:r>
              <a:rPr lang="en-US" sz="1700">
                <a:latin typeface="Arial" panose="020B0604020202020204" pitchFamily="34" charset="0"/>
                <a:cs typeface="Arial" panose="020B0604020202020204" pitchFamily="34" charset="0"/>
              </a:rPr>
              <a:t>There are FDA approved medical uses as well: </a:t>
            </a:r>
          </a:p>
          <a:p>
            <a:pPr lvl="1"/>
            <a:r>
              <a:rPr lang="en-US" sz="1700" b="1">
                <a:latin typeface="Arial" panose="020B0604020202020204" pitchFamily="34" charset="0"/>
                <a:cs typeface="Arial" panose="020B0604020202020204" pitchFamily="34" charset="0"/>
              </a:rPr>
              <a:t>Epidiolex</a:t>
            </a:r>
            <a:r>
              <a:rPr lang="en-US" sz="1700">
                <a:latin typeface="Arial" panose="020B0604020202020204" pitchFamily="34" charset="0"/>
                <a:cs typeface="Arial" panose="020B0604020202020204" pitchFamily="34" charset="0"/>
              </a:rPr>
              <a:t> - contains CBD and approved for the treatment of seizures associated with Lennox-Gastaut syndrome/Dravet syndrome (rare and severe forms of epilepsy).</a:t>
            </a:r>
          </a:p>
          <a:p>
            <a:pPr lvl="1"/>
            <a:r>
              <a:rPr lang="en-US" sz="1700" b="1">
                <a:latin typeface="Arial" panose="020B0604020202020204" pitchFamily="34" charset="0"/>
                <a:cs typeface="Arial" panose="020B0604020202020204" pitchFamily="34" charset="0"/>
              </a:rPr>
              <a:t>Marinol and Syndros</a:t>
            </a:r>
            <a:r>
              <a:rPr lang="en-US" sz="1700">
                <a:latin typeface="Arial" panose="020B0604020202020204" pitchFamily="34" charset="0"/>
                <a:cs typeface="Arial" panose="020B0604020202020204" pitchFamily="34" charset="0"/>
              </a:rPr>
              <a:t>, contain dronabinol (synthetic THC), and </a:t>
            </a:r>
            <a:r>
              <a:rPr lang="en-US" sz="1700" b="1">
                <a:latin typeface="Arial" panose="020B0604020202020204" pitchFamily="34" charset="0"/>
                <a:cs typeface="Arial" panose="020B0604020202020204" pitchFamily="34" charset="0"/>
              </a:rPr>
              <a:t>Cesamet</a:t>
            </a:r>
            <a:r>
              <a:rPr lang="en-US" sz="1700">
                <a:latin typeface="Arial" panose="020B0604020202020204" pitchFamily="34" charset="0"/>
                <a:cs typeface="Arial" panose="020B0604020202020204" pitchFamily="34" charset="0"/>
              </a:rPr>
              <a:t>, which contains nabilone (a synthetic substance similar to THC). Approved to treat nausea and vomiting caused by cancer chemotherapy. </a:t>
            </a:r>
          </a:p>
          <a:p>
            <a:pPr lvl="1"/>
            <a:r>
              <a:rPr lang="en-US" sz="1700" b="1">
                <a:latin typeface="Arial" panose="020B0604020202020204" pitchFamily="34" charset="0"/>
                <a:cs typeface="Arial" panose="020B0604020202020204" pitchFamily="34" charset="0"/>
              </a:rPr>
              <a:t>Dronabinol</a:t>
            </a:r>
            <a:r>
              <a:rPr lang="en-US" sz="1700">
                <a:latin typeface="Arial" panose="020B0604020202020204" pitchFamily="34" charset="0"/>
                <a:cs typeface="Arial" panose="020B0604020202020204" pitchFamily="34" charset="0"/>
              </a:rPr>
              <a:t> used to treat loss of appetite and weight loss in people with HIV/AIDS.</a:t>
            </a:r>
          </a:p>
          <a:p>
            <a:pPr marL="457200" lvl="1" indent="0">
              <a:buNone/>
            </a:pPr>
            <a:endParaRPr lang="en-US" sz="1700" b="0" i="0">
              <a:effectLst/>
              <a:latin typeface="PublicoText-Roman-Web"/>
            </a:endParaRPr>
          </a:p>
        </p:txBody>
      </p:sp>
    </p:spTree>
    <p:extLst>
      <p:ext uri="{BB962C8B-B14F-4D97-AF65-F5344CB8AC3E}">
        <p14:creationId xmlns:p14="http://schemas.microsoft.com/office/powerpoint/2010/main" val="894576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8983-FE82-E4F2-2DE0-1C7E500BBA1F}"/>
              </a:ext>
            </a:extLst>
          </p:cNvPr>
          <p:cNvSpPr>
            <a:spLocks noGrp="1"/>
          </p:cNvSpPr>
          <p:nvPr>
            <p:ph type="title"/>
          </p:nvPr>
        </p:nvSpPr>
        <p:spPr/>
        <p:txBody>
          <a:bodyPr/>
          <a:lstStyle/>
          <a:p>
            <a:r>
              <a:rPr lang="en-US"/>
              <a:t>Mental Health Impacts</a:t>
            </a:r>
          </a:p>
        </p:txBody>
      </p:sp>
      <p:graphicFrame>
        <p:nvGraphicFramePr>
          <p:cNvPr id="5" name="Content Placeholder 2">
            <a:extLst>
              <a:ext uri="{FF2B5EF4-FFF2-40B4-BE49-F238E27FC236}">
                <a16:creationId xmlns:a16="http://schemas.microsoft.com/office/drawing/2014/main" id="{A0F04D0F-520F-C16A-6D36-7B4FEFE7EFB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25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865B3-9001-6720-49FF-29EEF1FFB466}"/>
              </a:ext>
            </a:extLst>
          </p:cNvPr>
          <p:cNvSpPr>
            <a:spLocks noGrp="1"/>
          </p:cNvSpPr>
          <p:nvPr>
            <p:ph type="title"/>
          </p:nvPr>
        </p:nvSpPr>
        <p:spPr>
          <a:xfrm>
            <a:off x="838200" y="631825"/>
            <a:ext cx="10515600" cy="1325563"/>
          </a:xfrm>
        </p:spPr>
        <p:txBody>
          <a:bodyPr>
            <a:normAutofit/>
          </a:bodyPr>
          <a:lstStyle/>
          <a:p>
            <a:r>
              <a:rPr lang="en-US"/>
              <a:t>Revisiting Learning Objectives and Summarizing </a:t>
            </a:r>
          </a:p>
        </p:txBody>
      </p:sp>
      <p:sp>
        <p:nvSpPr>
          <p:cNvPr id="3" name="Content Placeholder 2">
            <a:extLst>
              <a:ext uri="{FF2B5EF4-FFF2-40B4-BE49-F238E27FC236}">
                <a16:creationId xmlns:a16="http://schemas.microsoft.com/office/drawing/2014/main" id="{A03AE9C1-D075-D442-0CB2-61908674A187}"/>
              </a:ext>
            </a:extLst>
          </p:cNvPr>
          <p:cNvSpPr>
            <a:spLocks noGrp="1"/>
          </p:cNvSpPr>
          <p:nvPr>
            <p:ph idx="1"/>
          </p:nvPr>
        </p:nvSpPr>
        <p:spPr>
          <a:xfrm>
            <a:off x="838200" y="2057400"/>
            <a:ext cx="10515600" cy="4307190"/>
          </a:xfrm>
        </p:spPr>
        <p:txBody>
          <a:bodyPr vert="horz" lIns="91440" tIns="45720" rIns="91440" bIns="45720" rtlCol="0" anchor="t">
            <a:normAutofit fontScale="92500" lnSpcReduction="10000"/>
          </a:bodyPr>
          <a:lstStyle/>
          <a:p>
            <a:pPr marL="0" indent="0">
              <a:buNone/>
            </a:pPr>
            <a:endParaRPr lang="en-US" sz="1900"/>
          </a:p>
          <a:p>
            <a:pPr marL="0" indent="0">
              <a:buNone/>
            </a:pPr>
            <a:r>
              <a:rPr lang="en-US" sz="1900"/>
              <a:t>1.) Articulate the history of cannabis and how it has changed since legalization began over 25 years ago.</a:t>
            </a:r>
            <a:endParaRPr lang="en-US" sz="1900">
              <a:ea typeface="Calibri"/>
              <a:cs typeface="Calibri"/>
            </a:endParaRPr>
          </a:p>
          <a:p>
            <a:pPr marL="0" indent="0">
              <a:buNone/>
            </a:pPr>
            <a:r>
              <a:rPr lang="en-US" sz="1900">
                <a:solidFill>
                  <a:srgbClr val="FF0000"/>
                </a:solidFill>
              </a:rPr>
              <a:t>75% of the population of the US now has access to some form of legalized cannabis. As expected, rates of testing positive on entrance and at the follow-up drug test are increasing. Legalization has created many changes in the industry such as improved manufacturing processes which increase the amount of THC in the product.</a:t>
            </a:r>
            <a:endParaRPr lang="en-US" sz="1900">
              <a:solidFill>
                <a:srgbClr val="FF0000"/>
              </a:solidFill>
              <a:ea typeface="Calibri"/>
              <a:cs typeface="Calibri"/>
            </a:endParaRPr>
          </a:p>
          <a:p>
            <a:pPr marL="0" indent="0">
              <a:buNone/>
            </a:pPr>
            <a:r>
              <a:rPr lang="en-US" sz="1900"/>
              <a:t>2.) Describe the different administration routes for cannabis.</a:t>
            </a:r>
            <a:endParaRPr lang="en-US" sz="1900">
              <a:ea typeface="Calibri"/>
              <a:cs typeface="Calibri"/>
            </a:endParaRPr>
          </a:p>
          <a:p>
            <a:pPr marL="0" indent="0">
              <a:buNone/>
            </a:pPr>
            <a:r>
              <a:rPr lang="en-US" sz="1900">
                <a:solidFill>
                  <a:srgbClr val="FF0000"/>
                </a:solidFill>
              </a:rPr>
              <a:t>Many different methods from smoking to oral consumption and the bioavailability of each method may mean THC stays in the body longer.</a:t>
            </a:r>
            <a:endParaRPr lang="en-US" sz="1900">
              <a:solidFill>
                <a:srgbClr val="FF0000"/>
              </a:solidFill>
              <a:ea typeface="Calibri"/>
              <a:cs typeface="Calibri"/>
            </a:endParaRPr>
          </a:p>
          <a:p>
            <a:pPr marL="0" indent="0">
              <a:buNone/>
            </a:pPr>
            <a:r>
              <a:rPr lang="en-US" sz="1900"/>
              <a:t>3.) Explain the commonalities and differences between 9-THC, CBD and Delta-8. </a:t>
            </a:r>
            <a:endParaRPr lang="en-US" sz="1900">
              <a:ea typeface="Calibri"/>
              <a:cs typeface="Calibri"/>
            </a:endParaRPr>
          </a:p>
          <a:p>
            <a:pPr marL="0" indent="0">
              <a:buNone/>
            </a:pPr>
            <a:r>
              <a:rPr lang="en-US" sz="1900">
                <a:solidFill>
                  <a:srgbClr val="FF0000"/>
                </a:solidFill>
              </a:rPr>
              <a:t>These are all forms of cannabinoids with differing degrees of psychoactive properties. </a:t>
            </a:r>
            <a:endParaRPr lang="en-US" sz="1900">
              <a:solidFill>
                <a:srgbClr val="FF0000"/>
              </a:solidFill>
              <a:ea typeface="Calibri"/>
              <a:cs typeface="Calibri"/>
            </a:endParaRPr>
          </a:p>
          <a:p>
            <a:pPr marL="0" indent="0">
              <a:buNone/>
            </a:pPr>
            <a:r>
              <a:rPr lang="en-US" sz="1900"/>
              <a:t>4.) Understand the relationship between cannabis and mental health issues.</a:t>
            </a:r>
          </a:p>
          <a:p>
            <a:pPr marL="0" indent="0">
              <a:buNone/>
            </a:pPr>
            <a:r>
              <a:rPr lang="en-US" sz="1900">
                <a:solidFill>
                  <a:srgbClr val="FF0000"/>
                </a:solidFill>
                <a:ea typeface="Calibri"/>
                <a:cs typeface="Calibri"/>
              </a:rPr>
              <a:t>Individuals with other mental health vulnerabilities may be at increased risk when using cannabis.</a:t>
            </a:r>
            <a:endParaRPr lang="en-US" sz="1900">
              <a:ea typeface="Calibri"/>
              <a:cs typeface="Calibri"/>
            </a:endParaRPr>
          </a:p>
          <a:p>
            <a:pPr marL="0" indent="0">
              <a:buNone/>
            </a:pPr>
            <a:endParaRPr lang="en-US" sz="1900">
              <a:ea typeface="Calibri"/>
              <a:cs typeface="Calibri"/>
            </a:endParaRPr>
          </a:p>
        </p:txBody>
      </p:sp>
    </p:spTree>
    <p:extLst>
      <p:ext uri="{BB962C8B-B14F-4D97-AF65-F5344CB8AC3E}">
        <p14:creationId xmlns:p14="http://schemas.microsoft.com/office/powerpoint/2010/main" val="1681455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122" name="Picture 2" descr="Asking Questions at Talks and in Seminars | Daily Nous">
            <a:extLst>
              <a:ext uri="{FF2B5EF4-FFF2-40B4-BE49-F238E27FC236}">
                <a16:creationId xmlns:a16="http://schemas.microsoft.com/office/drawing/2014/main" id="{E3BB4BE2-87E8-ABDE-91FB-7201AC312E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1844" y="1868159"/>
            <a:ext cx="4768755" cy="277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5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FD88-847F-C04B-9678-6273BB2FCF3C}"/>
              </a:ext>
            </a:extLst>
          </p:cNvPr>
          <p:cNvSpPr>
            <a:spLocks noGrp="1"/>
          </p:cNvSpPr>
          <p:nvPr>
            <p:ph type="title"/>
          </p:nvPr>
        </p:nvSpPr>
        <p:spPr>
          <a:xfrm>
            <a:off x="801098" y="1396289"/>
            <a:ext cx="5712824" cy="1325563"/>
          </a:xfrm>
        </p:spPr>
        <p:txBody>
          <a:bodyPr vert="horz" lIns="91440" tIns="45720" rIns="91440" bIns="45720" rtlCol="0">
            <a:normAutofit/>
          </a:bodyPr>
          <a:lstStyle/>
          <a:p>
            <a:r>
              <a:rPr lang="en-US" sz="1100"/>
              <a:t>.) </a:t>
            </a:r>
            <a:br>
              <a:rPr lang="en-US" sz="1100"/>
            </a:br>
            <a:br>
              <a:rPr lang="en-US" sz="1100"/>
            </a:br>
            <a:br>
              <a:rPr lang="en-US" sz="1100"/>
            </a:br>
            <a:br>
              <a:rPr lang="en-US" sz="1100"/>
            </a:br>
            <a:br>
              <a:rPr lang="en-US" sz="1100"/>
            </a:br>
            <a:br>
              <a:rPr lang="en-US" sz="1100"/>
            </a:br>
            <a:endParaRPr lang="en-US" sz="1100" b="1">
              <a:ea typeface="Calibri Light"/>
              <a:cs typeface="Calibri Light"/>
            </a:endParaRPr>
          </a:p>
        </p:txBody>
      </p:sp>
      <p:sp>
        <p:nvSpPr>
          <p:cNvPr id="1036" name="Content Placeholder 1035">
            <a:extLst>
              <a:ext uri="{FF2B5EF4-FFF2-40B4-BE49-F238E27FC236}">
                <a16:creationId xmlns:a16="http://schemas.microsoft.com/office/drawing/2014/main" id="{7CA6DB2D-8318-CC10-B742-06594112B04B}"/>
              </a:ext>
            </a:extLst>
          </p:cNvPr>
          <p:cNvSpPr>
            <a:spLocks noGrp="1"/>
          </p:cNvSpPr>
          <p:nvPr>
            <p:ph idx="1"/>
          </p:nvPr>
        </p:nvSpPr>
        <p:spPr>
          <a:xfrm>
            <a:off x="805543" y="2871982"/>
            <a:ext cx="4558309" cy="3181684"/>
          </a:xfrm>
        </p:spPr>
        <p:txBody>
          <a:bodyPr anchor="t">
            <a:normAutofit/>
          </a:bodyPr>
          <a:lstStyle/>
          <a:p>
            <a:pPr marL="0" indent="0">
              <a:buNone/>
            </a:pPr>
            <a:r>
              <a:rPr lang="en-US" sz="3200" b="1">
                <a:ea typeface="+mn-lt"/>
                <a:cs typeface="+mn-lt"/>
              </a:rPr>
              <a:t>History  of Cannabis and Legalization Changes</a:t>
            </a:r>
            <a:endParaRPr lang="en-US" sz="3200">
              <a:ea typeface="+mn-lt"/>
              <a:cs typeface="+mn-lt"/>
            </a:endParaRPr>
          </a:p>
          <a:p>
            <a:endParaRPr lang="en-US" sz="1800">
              <a:ea typeface="Calibri"/>
              <a:cs typeface="Calibri"/>
            </a:endParaRPr>
          </a:p>
        </p:txBody>
      </p:sp>
      <p:sp>
        <p:nvSpPr>
          <p:cNvPr id="1039" name="Oval 103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Freeform: Shape 104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The story of heroin shows how medicine advances 'slowly and painfully' |  The World from PRX">
            <a:extLst>
              <a:ext uri="{FF2B5EF4-FFF2-40B4-BE49-F238E27FC236}">
                <a16:creationId xmlns:a16="http://schemas.microsoft.com/office/drawing/2014/main" id="{BBF2AA2C-D70E-F44C-88AC-D8C241AFC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4" r="18209" b="2"/>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When cocaine, chloroform and heroin were used as common medicinal remedies">
            <a:extLst>
              <a:ext uri="{FF2B5EF4-FFF2-40B4-BE49-F238E27FC236}">
                <a16:creationId xmlns:a16="http://schemas.microsoft.com/office/drawing/2014/main" id="{48A4B1C3-1F7D-C14D-BED3-8257F45AC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9" r="2507" b="1"/>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oca Cola on the Brain">
            <a:extLst>
              <a:ext uri="{FF2B5EF4-FFF2-40B4-BE49-F238E27FC236}">
                <a16:creationId xmlns:a16="http://schemas.microsoft.com/office/drawing/2014/main" id="{501258A1-FC46-0A4F-A21C-6C6179B81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97" r="9368" b="2"/>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452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6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9398F-566C-F6D1-9A09-73BD2C44A564}"/>
              </a:ext>
            </a:extLst>
          </p:cNvPr>
          <p:cNvSpPr>
            <a:spLocks noGrp="1"/>
          </p:cNvSpPr>
          <p:nvPr>
            <p:ph type="title"/>
          </p:nvPr>
        </p:nvSpPr>
        <p:spPr>
          <a:xfrm>
            <a:off x="838201" y="345810"/>
            <a:ext cx="5120561" cy="1325563"/>
          </a:xfrm>
        </p:spPr>
        <p:txBody>
          <a:bodyPr>
            <a:normAutofit/>
          </a:bodyPr>
          <a:lstStyle/>
          <a:p>
            <a:r>
              <a:rPr lang="en-US">
                <a:latin typeface="Arial" panose="020B0604020202020204" pitchFamily="34" charset="0"/>
              </a:rPr>
              <a:t>Early Days</a:t>
            </a:r>
            <a:endParaRPr lang="en-US"/>
          </a:p>
        </p:txBody>
      </p:sp>
      <p:graphicFrame>
        <p:nvGraphicFramePr>
          <p:cNvPr id="2062" name="Content Placeholder 2">
            <a:extLst>
              <a:ext uri="{FF2B5EF4-FFF2-40B4-BE49-F238E27FC236}">
                <a16:creationId xmlns:a16="http://schemas.microsoft.com/office/drawing/2014/main" id="{D7D07E12-B7DB-075A-4E20-D2F6F481235A}"/>
              </a:ext>
            </a:extLst>
          </p:cNvPr>
          <p:cNvGraphicFramePr>
            <a:graphicFrameLocks noGrp="1"/>
          </p:cNvGraphicFramePr>
          <p:nvPr>
            <p:ph idx="1"/>
            <p:extLst>
              <p:ext uri="{D42A27DB-BD31-4B8C-83A1-F6EECF244321}">
                <p14:modId xmlns:p14="http://schemas.microsoft.com/office/powerpoint/2010/main" val="1622274660"/>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9" name="Oval 206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6" name="Picture 8" descr="History of Marijuana Regulation in the United States - Survey of Marijuana  Law in the United States - LibGuides at University of Georgia School of Law">
            <a:extLst>
              <a:ext uri="{FF2B5EF4-FFF2-40B4-BE49-F238E27FC236}">
                <a16:creationId xmlns:a16="http://schemas.microsoft.com/office/drawing/2014/main" id="{7ADAA636-EC5B-0D0F-68A7-F3E029BDC3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027" r="-1" b="10577"/>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60" name="Arc 206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A brief history of hemp in Colonial America - The Leaf Online">
            <a:extLst>
              <a:ext uri="{FF2B5EF4-FFF2-40B4-BE49-F238E27FC236}">
                <a16:creationId xmlns:a16="http://schemas.microsoft.com/office/drawing/2014/main" id="{B835533E-F3DF-8B04-9235-977FFBD4B49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361" r="2"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7AD5D-94DC-F74C-94B9-82041CE9571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No Federal Regulation</a:t>
            </a:r>
            <a:br>
              <a:rPr lang="en-US" sz="4800" b="0" i="0" kern="1200">
                <a:solidFill>
                  <a:srgbClr val="FFFFFF"/>
                </a:solidFill>
                <a:effectLst/>
                <a:latin typeface="+mj-lt"/>
                <a:ea typeface="+mj-ea"/>
                <a:cs typeface="+mj-cs"/>
              </a:rPr>
            </a:br>
            <a:endParaRPr lang="en-US" sz="4800" kern="120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5760AD08-DC0E-9288-CF77-E1DFF9B0C637}"/>
              </a:ext>
            </a:extLst>
          </p:cNvPr>
          <p:cNvSpPr>
            <a:spLocks noGrp="1"/>
          </p:cNvSpPr>
          <p:nvPr>
            <p:ph sz="half" idx="2"/>
          </p:nvPr>
        </p:nvSpPr>
        <p:spPr>
          <a:xfrm>
            <a:off x="674237" y="4170501"/>
            <a:ext cx="3657600" cy="1525597"/>
          </a:xfrm>
        </p:spPr>
        <p:txBody>
          <a:bodyPr vert="horz" lIns="91440" tIns="45720" rIns="91440" bIns="45720" rtlCol="0" anchor="t">
            <a:normAutofit/>
          </a:bodyPr>
          <a:lstStyle/>
          <a:p>
            <a:pPr marL="0" indent="0" algn="ctr">
              <a:buNone/>
            </a:pPr>
            <a:r>
              <a:rPr lang="en-US" sz="2000" kern="1200">
                <a:solidFill>
                  <a:srgbClr val="FFFFFF"/>
                </a:solidFill>
                <a:latin typeface="+mn-lt"/>
                <a:ea typeface="+mn-ea"/>
                <a:cs typeface="+mn-cs"/>
              </a:rPr>
              <a:t>Coca Cola contained cocaine</a:t>
            </a:r>
            <a:endParaRPr lang="en-US"/>
          </a:p>
          <a:p>
            <a:pPr marL="0" indent="0" algn="ctr">
              <a:buNone/>
            </a:pPr>
            <a:r>
              <a:rPr lang="en-US" sz="2000">
                <a:solidFill>
                  <a:srgbClr val="FFFFFF"/>
                </a:solidFill>
                <a:cs typeface="Calibri"/>
              </a:rPr>
              <a:t>Heroin available OTC</a:t>
            </a:r>
            <a:endParaRPr lang="en-US" sz="2000" kern="1200">
              <a:solidFill>
                <a:srgbClr val="FFFFFF"/>
              </a:solidFill>
              <a:latin typeface="+mn-lt"/>
              <a:cs typeface="Calibri"/>
            </a:endParaRPr>
          </a:p>
        </p:txBody>
      </p:sp>
      <p:cxnSp>
        <p:nvCxnSpPr>
          <p:cNvPr id="1033" name="Straight Connector 103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5361C2AF-2A66-1C69-B13B-8DC8445625E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79667" y="492573"/>
            <a:ext cx="4101855"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2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52A9495-7EB3-A2B3-DD5D-9B66ABB4E07E}"/>
              </a:ext>
            </a:extLst>
          </p:cNvPr>
          <p:cNvSpPr>
            <a:spLocks noGrp="1"/>
          </p:cNvSpPr>
          <p:nvPr>
            <p:ph type="title"/>
          </p:nvPr>
        </p:nvSpPr>
        <p:spPr>
          <a:xfrm>
            <a:off x="731520" y="731520"/>
            <a:ext cx="6089904" cy="1426464"/>
          </a:xfrm>
        </p:spPr>
        <p:txBody>
          <a:bodyPr>
            <a:normAutofit/>
          </a:bodyPr>
          <a:lstStyle/>
          <a:p>
            <a:r>
              <a:rPr lang="en-US">
                <a:solidFill>
                  <a:srgbClr val="FFFFFF"/>
                </a:solidFill>
              </a:rPr>
              <a:t>Early 1900s</a:t>
            </a: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92120A-BC0B-C36A-6B0A-77BAB6F21E77}"/>
              </a:ext>
            </a:extLst>
          </p:cNvPr>
          <p:cNvSpPr>
            <a:spLocks noGrp="1"/>
          </p:cNvSpPr>
          <p:nvPr>
            <p:ph idx="1"/>
          </p:nvPr>
        </p:nvSpPr>
        <p:spPr>
          <a:xfrm>
            <a:off x="789456" y="2798385"/>
            <a:ext cx="6031967" cy="3283260"/>
          </a:xfrm>
        </p:spPr>
        <p:txBody>
          <a:bodyPr anchor="ctr">
            <a:normAutofit/>
          </a:bodyPr>
          <a:lstStyle/>
          <a:p>
            <a:r>
              <a:rPr lang="en-US" sz="2000"/>
              <a:t>1900-1920</a:t>
            </a:r>
          </a:p>
          <a:p>
            <a:pPr lvl="1"/>
            <a:r>
              <a:rPr lang="en-US" sz="2000"/>
              <a:t>Temperance/prohibition movements accelerate</a:t>
            </a:r>
          </a:p>
          <a:p>
            <a:pPr lvl="1"/>
            <a:r>
              <a:rPr lang="en-US" sz="2000"/>
              <a:t>Increased immigration and tensions</a:t>
            </a:r>
          </a:p>
          <a:p>
            <a:r>
              <a:rPr lang="en-US" sz="2000"/>
              <a:t> 1920s</a:t>
            </a:r>
          </a:p>
          <a:p>
            <a:pPr lvl="1"/>
            <a:r>
              <a:rPr lang="en-US" sz="2000"/>
              <a:t>Anti-drug campaigners and the "Marijuana Menace"</a:t>
            </a:r>
          </a:p>
          <a:p>
            <a:endParaRPr lang="en-US" sz="2000"/>
          </a:p>
        </p:txBody>
      </p:sp>
      <p:pic>
        <p:nvPicPr>
          <p:cNvPr id="7" name="Picture 6" descr="Prohibition rally">
            <a:extLst>
              <a:ext uri="{FF2B5EF4-FFF2-40B4-BE49-F238E27FC236}">
                <a16:creationId xmlns:a16="http://schemas.microsoft.com/office/drawing/2014/main" id="{ECFDEE8E-870E-9A5D-4187-2A16B18E1E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467" r="24798" b="1"/>
          <a:stretch/>
        </p:blipFill>
        <p:spPr>
          <a:xfrm>
            <a:off x="7277100" y="2480954"/>
            <a:ext cx="4455979" cy="3918123"/>
          </a:xfrm>
          <a:prstGeom prst="rect">
            <a:avLst/>
          </a:prstGeom>
        </p:spPr>
      </p:pic>
      <p:sp>
        <p:nvSpPr>
          <p:cNvPr id="9" name="TextBox 8">
            <a:extLst>
              <a:ext uri="{FF2B5EF4-FFF2-40B4-BE49-F238E27FC236}">
                <a16:creationId xmlns:a16="http://schemas.microsoft.com/office/drawing/2014/main" id="{E5D03BE5-C6B7-983A-4705-8584D36EAD97}"/>
              </a:ext>
            </a:extLst>
          </p:cNvPr>
          <p:cNvSpPr txBox="1"/>
          <p:nvPr/>
        </p:nvSpPr>
        <p:spPr>
          <a:xfrm>
            <a:off x="9426037" y="6199022"/>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progressive-charlestown.com/2018/08/so-all-other-studies-are-wro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7709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A9495-7EB3-A2B3-DD5D-9B66ABB4E07E}"/>
              </a:ext>
            </a:extLst>
          </p:cNvPr>
          <p:cNvSpPr>
            <a:spLocks noGrp="1"/>
          </p:cNvSpPr>
          <p:nvPr>
            <p:ph type="title"/>
          </p:nvPr>
        </p:nvSpPr>
        <p:spPr>
          <a:xfrm>
            <a:off x="838201" y="365125"/>
            <a:ext cx="5251316" cy="1807305"/>
          </a:xfrm>
        </p:spPr>
        <p:txBody>
          <a:bodyPr>
            <a:normAutofit/>
          </a:bodyPr>
          <a:lstStyle/>
          <a:p>
            <a:r>
              <a:rPr lang="en-US"/>
              <a:t>The Great Depression</a:t>
            </a:r>
          </a:p>
        </p:txBody>
      </p:sp>
      <p:sp>
        <p:nvSpPr>
          <p:cNvPr id="3" name="Content Placeholder 2">
            <a:extLst>
              <a:ext uri="{FF2B5EF4-FFF2-40B4-BE49-F238E27FC236}">
                <a16:creationId xmlns:a16="http://schemas.microsoft.com/office/drawing/2014/main" id="{9F92120A-BC0B-C36A-6B0A-77BAB6F21E77}"/>
              </a:ext>
            </a:extLst>
          </p:cNvPr>
          <p:cNvSpPr>
            <a:spLocks noGrp="1"/>
          </p:cNvSpPr>
          <p:nvPr>
            <p:ph idx="1"/>
          </p:nvPr>
        </p:nvSpPr>
        <p:spPr>
          <a:xfrm>
            <a:off x="838200" y="2333297"/>
            <a:ext cx="4619621" cy="3843666"/>
          </a:xfrm>
        </p:spPr>
        <p:txBody>
          <a:bodyPr>
            <a:normAutofit/>
          </a:bodyPr>
          <a:lstStyle/>
          <a:p>
            <a:r>
              <a:rPr lang="en-US" sz="2000"/>
              <a:t>Unemployment and resentment/fear of immigrants </a:t>
            </a:r>
          </a:p>
          <a:p>
            <a:r>
              <a:rPr lang="en-US" sz="2000"/>
              <a:t>“Problem of marijuana”</a:t>
            </a:r>
          </a:p>
          <a:p>
            <a:r>
              <a:rPr lang="en-US" sz="2000"/>
              <a:t>Cannabis misinformation</a:t>
            </a:r>
          </a:p>
          <a:p>
            <a:r>
              <a:rPr lang="en-US" sz="2000"/>
              <a:t>Language shift from “hemp” and “cannabis” to “marijuana"</a:t>
            </a:r>
          </a:p>
          <a:p>
            <a:r>
              <a:rPr lang="en-US" sz="2000"/>
              <a:t>By 1931, 29 states had outlawed cannabis</a:t>
            </a:r>
          </a:p>
          <a:p>
            <a:endParaRPr lang="en-US" sz="2000"/>
          </a:p>
        </p:txBody>
      </p:sp>
      <p:pic>
        <p:nvPicPr>
          <p:cNvPr id="12" name="Picture 11" descr="Great Depression Statue">
            <a:extLst>
              <a:ext uri="{FF2B5EF4-FFF2-40B4-BE49-F238E27FC236}">
                <a16:creationId xmlns:a16="http://schemas.microsoft.com/office/drawing/2014/main" id="{032EB824-A5A6-58FD-5F10-D8AE5DD588D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565" r="1944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3" name="TextBox 12">
            <a:extLst>
              <a:ext uri="{FF2B5EF4-FFF2-40B4-BE49-F238E27FC236}">
                <a16:creationId xmlns:a16="http://schemas.microsoft.com/office/drawing/2014/main" id="{699D6EF1-455D-08E7-E86B-C2710E555534}"/>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tonythemisfit/286005007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64048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XRUYQT3274NZ-681238054-1866</_dlc_DocId>
    <_dlc_DocIdUrl xmlns="b22f8f74-215c-4154-9939-bd29e4e8980e">
      <Url>https://supportservices.jobcorps.gov/health/_layouts/15/DocIdRedir.aspx?ID=XRUYQT3274NZ-681238054-1866</Url>
      <Description>XRUYQT3274NZ-681238054-1866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9FDF4FF-BE0A-4004-843B-5108E71DC237}"/>
</file>

<file path=customXml/itemProps2.xml><?xml version="1.0" encoding="utf-8"?>
<ds:datastoreItem xmlns:ds="http://schemas.openxmlformats.org/officeDocument/2006/customXml" ds:itemID="{F9BBCC1A-9B39-46D6-944E-6C6FD7BC273F}"/>
</file>

<file path=customXml/itemProps3.xml><?xml version="1.0" encoding="utf-8"?>
<ds:datastoreItem xmlns:ds="http://schemas.openxmlformats.org/officeDocument/2006/customXml" ds:itemID="{B7071083-2F2E-484A-98CB-84A9C017EE7D}"/>
</file>

<file path=customXml/itemProps4.xml><?xml version="1.0" encoding="utf-8"?>
<ds:datastoreItem xmlns:ds="http://schemas.openxmlformats.org/officeDocument/2006/customXml" ds:itemID="{FEB545F8-2EFE-4FCE-906F-3DFDC5CE2EF8}"/>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Widescreen</PresentationFormat>
  <Paragraphs>211</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Helvetica</vt:lpstr>
      <vt:lpstr>Merriweather</vt:lpstr>
      <vt:lpstr>PublicoText-Roman-Web</vt:lpstr>
      <vt:lpstr>Office Theme</vt:lpstr>
      <vt:lpstr>Cannabis Information: Updated for 2022</vt:lpstr>
      <vt:lpstr>Learning Objectives</vt:lpstr>
      <vt:lpstr>Terms</vt:lpstr>
      <vt:lpstr>Terminology Recommendation</vt:lpstr>
      <vt:lpstr>.)       </vt:lpstr>
      <vt:lpstr>Early Days</vt:lpstr>
      <vt:lpstr>No Federal Regulation </vt:lpstr>
      <vt:lpstr>Early 1900s</vt:lpstr>
      <vt:lpstr>The Great Depression</vt:lpstr>
      <vt:lpstr>Harry Anslinger</vt:lpstr>
      <vt:lpstr>The Marihuana Tax Act (1937)</vt:lpstr>
      <vt:lpstr> Enforcement</vt:lpstr>
      <vt:lpstr>1970s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Updated in September 2022</vt:lpstr>
      <vt:lpstr>PowerPoint Presentation</vt:lpstr>
      <vt:lpstr>July 2022 -  Senate Majority Leader Chuck Schumer’s Cannabis Administration and Opportunity Act proposed to allow states to set their own cannabis laws. </vt:lpstr>
      <vt:lpstr>With Legalization </vt:lpstr>
      <vt:lpstr>Routes of Administration: Diversification  </vt:lpstr>
      <vt:lpstr>Two Commonly Known Routes</vt:lpstr>
      <vt:lpstr>PowerPoint Presentation</vt:lpstr>
      <vt:lpstr>Dabbing</vt:lpstr>
      <vt:lpstr>Another Version: Shatter</vt:lpstr>
      <vt:lpstr>Risks of THC Concentrates</vt:lpstr>
      <vt:lpstr>Oral Administration – Edibles </vt:lpstr>
      <vt:lpstr>PowerPoint Presentation</vt:lpstr>
      <vt:lpstr>PowerPoint Presentation</vt:lpstr>
      <vt:lpstr>Commonalities and Differences of THC, CBD and Delta-8 (“THC-lite”)</vt:lpstr>
      <vt:lpstr>List of Different Cannabinoids</vt:lpstr>
      <vt:lpstr>Hemp</vt:lpstr>
      <vt:lpstr>Delta-9 THC</vt:lpstr>
      <vt:lpstr>Delta 8-THC</vt:lpstr>
      <vt:lpstr>Delta-8-tetrahydrocannabinol versus Delta-9-tetrahydrocannabinol </vt:lpstr>
      <vt:lpstr>If Delta 8 is Legal Federally  - Why Not at JC?</vt:lpstr>
      <vt:lpstr>What about Drug Testing?</vt:lpstr>
      <vt:lpstr>The Impacts of Increased Cannabis Availability and Use</vt:lpstr>
      <vt:lpstr>Medical Impacts and Uses</vt:lpstr>
      <vt:lpstr>Mental Health Impacts</vt:lpstr>
      <vt:lpstr>Revisiting Learning Objectives and Summarizing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Tennies</dc:creator>
  <cp:lastModifiedBy>Carolina Valdenegro</cp:lastModifiedBy>
  <cp:revision>2</cp:revision>
  <dcterms:created xsi:type="dcterms:W3CDTF">2022-08-30T01:37:09Z</dcterms:created>
  <dcterms:modified xsi:type="dcterms:W3CDTF">2022-09-22T14:15:07Z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2ebe1f42-04cc-4612-beb7-e411881213be</vt:lpwstr>
  </property>
</Properties>
</file>