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40"/>
  </p:notesMasterIdLst>
  <p:handoutMasterIdLst>
    <p:handoutMasterId r:id="rId41"/>
  </p:handoutMasterIdLst>
  <p:sldIdLst>
    <p:sldId id="256" r:id="rId2"/>
    <p:sldId id="257" r:id="rId3"/>
    <p:sldId id="258" r:id="rId4"/>
    <p:sldId id="265" r:id="rId5"/>
    <p:sldId id="266" r:id="rId6"/>
    <p:sldId id="271" r:id="rId7"/>
    <p:sldId id="272" r:id="rId8"/>
    <p:sldId id="263" r:id="rId9"/>
    <p:sldId id="268" r:id="rId10"/>
    <p:sldId id="261" r:id="rId11"/>
    <p:sldId id="474" r:id="rId12"/>
    <p:sldId id="273" r:id="rId13"/>
    <p:sldId id="275" r:id="rId14"/>
    <p:sldId id="437" r:id="rId15"/>
    <p:sldId id="431" r:id="rId16"/>
    <p:sldId id="433" r:id="rId17"/>
    <p:sldId id="439" r:id="rId18"/>
    <p:sldId id="432" r:id="rId19"/>
    <p:sldId id="443" r:id="rId20"/>
    <p:sldId id="279" r:id="rId21"/>
    <p:sldId id="280" r:id="rId22"/>
    <p:sldId id="436" r:id="rId23"/>
    <p:sldId id="438" r:id="rId24"/>
    <p:sldId id="440" r:id="rId25"/>
    <p:sldId id="442" r:id="rId26"/>
    <p:sldId id="449" r:id="rId27"/>
    <p:sldId id="363" r:id="rId28"/>
    <p:sldId id="473" r:id="rId29"/>
    <p:sldId id="467" r:id="rId30"/>
    <p:sldId id="441" r:id="rId31"/>
    <p:sldId id="444" r:id="rId32"/>
    <p:sldId id="470" r:id="rId33"/>
    <p:sldId id="262" r:id="rId34"/>
    <p:sldId id="277" r:id="rId35"/>
    <p:sldId id="274" r:id="rId36"/>
    <p:sldId id="278" r:id="rId37"/>
    <p:sldId id="264" r:id="rId38"/>
    <p:sldId id="475"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4" autoAdjust="0"/>
    <p:restoredTop sz="94684" autoAdjust="0"/>
  </p:normalViewPr>
  <p:slideViewPr>
    <p:cSldViewPr snapToGrid="0">
      <p:cViewPr varScale="1">
        <p:scale>
          <a:sx n="64" d="100"/>
          <a:sy n="64" d="100"/>
        </p:scale>
        <p:origin x="834" y="66"/>
      </p:cViewPr>
      <p:guideLst/>
    </p:cSldViewPr>
  </p:slideViewPr>
  <p:notesTextViewPr>
    <p:cViewPr>
      <p:scale>
        <a:sx n="1" d="1"/>
        <a:sy n="1" d="1"/>
      </p:scale>
      <p:origin x="0" y="0"/>
    </p:cViewPr>
  </p:notesTextViewPr>
  <p:sorterViewPr>
    <p:cViewPr varScale="1">
      <p:scale>
        <a:sx n="100" d="100"/>
        <a:sy n="100" d="100"/>
      </p:scale>
      <p:origin x="0" y="-2796"/>
    </p:cViewPr>
  </p:sorterViewPr>
  <p:notesViewPr>
    <p:cSldViewPr snapToGrid="0">
      <p:cViewPr varScale="1">
        <p:scale>
          <a:sx n="91" d="100"/>
          <a:sy n="91" d="100"/>
        </p:scale>
        <p:origin x="342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397EF7-44B0-CA8A-85E7-A0052BFCE8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1832849-6B63-712C-83F5-BBE466B5E4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197207-F6BD-4EC5-9776-7742967AB255}" type="datetimeFigureOut">
              <a:rPr lang="en-US" smtClean="0"/>
              <a:t>2/29/2024</a:t>
            </a:fld>
            <a:endParaRPr lang="en-US"/>
          </a:p>
        </p:txBody>
      </p:sp>
      <p:sp>
        <p:nvSpPr>
          <p:cNvPr id="4" name="Footer Placeholder 3">
            <a:extLst>
              <a:ext uri="{FF2B5EF4-FFF2-40B4-BE49-F238E27FC236}">
                <a16:creationId xmlns:a16="http://schemas.microsoft.com/office/drawing/2014/main" id="{AC3FA498-4539-1500-C006-3B53FDE4E5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BBE6256-585B-88A6-CCE9-DF58445FC5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038297-0EFB-436A-96F9-6A9D7C269A1C}" type="slidenum">
              <a:rPr lang="en-US" smtClean="0"/>
              <a:t>‹#›</a:t>
            </a:fld>
            <a:endParaRPr lang="en-US"/>
          </a:p>
        </p:txBody>
      </p:sp>
    </p:spTree>
    <p:extLst>
      <p:ext uri="{BB962C8B-B14F-4D97-AF65-F5344CB8AC3E}">
        <p14:creationId xmlns:p14="http://schemas.microsoft.com/office/powerpoint/2010/main" val="886650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2202D-CB65-4108-964D-6B546F1DDFEE}"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3865E6-DC71-4383-9D3D-6CD73FD08DCB}" type="slidenum">
              <a:rPr lang="en-US" smtClean="0"/>
              <a:t>‹#›</a:t>
            </a:fld>
            <a:endParaRPr lang="en-US"/>
          </a:p>
        </p:txBody>
      </p:sp>
    </p:spTree>
    <p:extLst>
      <p:ext uri="{BB962C8B-B14F-4D97-AF65-F5344CB8AC3E}">
        <p14:creationId xmlns:p14="http://schemas.microsoft.com/office/powerpoint/2010/main" val="2295206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Contact lenses must be provided if clinically indicated. Students who lose or damage glasses provided by Job Corps must replace them at their own expense.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Whisper testing is not an acceptable means of testing hearing.</a:t>
            </a:r>
            <a:endParaRPr lang="en-US" dirty="0"/>
          </a:p>
        </p:txBody>
      </p:sp>
      <p:sp>
        <p:nvSpPr>
          <p:cNvPr id="4" name="Slide Number Placeholder 3"/>
          <p:cNvSpPr>
            <a:spLocks noGrp="1"/>
          </p:cNvSpPr>
          <p:nvPr>
            <p:ph type="sldNum" sz="quarter" idx="5"/>
          </p:nvPr>
        </p:nvSpPr>
        <p:spPr/>
        <p:txBody>
          <a:bodyPr/>
          <a:lstStyle/>
          <a:p>
            <a:fld id="{60C45B55-D709-EA48-8EBC-FA88E93A78B9}" type="slidenum">
              <a:rPr lang="en-US" smtClean="0"/>
              <a:pPr/>
              <a:t>14</a:t>
            </a:fld>
            <a:endParaRPr lang="en-US"/>
          </a:p>
        </p:txBody>
      </p:sp>
    </p:spTree>
    <p:extLst>
      <p:ext uri="{BB962C8B-B14F-4D97-AF65-F5344CB8AC3E}">
        <p14:creationId xmlns:p14="http://schemas.microsoft.com/office/powerpoint/2010/main" val="1181809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031"/>
          <p:cNvSpPr>
            <a:spLocks noGrp="1" noChangeArrowheads="1"/>
          </p:cNvSpPr>
          <p:nvPr>
            <p:ph type="sldNum" sz="quarter" idx="5"/>
          </p:nvPr>
        </p:nvSpPr>
        <p:spPr>
          <a:noFill/>
        </p:spPr>
        <p:txBody>
          <a:bodyPr/>
          <a:lstStyle/>
          <a:p>
            <a:fld id="{7FD80725-7A66-42B8-9396-131ACBF11D5F}" type="slidenum">
              <a:rPr lang="en-US" smtClean="0"/>
              <a:pPr/>
              <a:t>27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pPr eaLnBrk="1" hangingPunct="1"/>
            <a:r>
              <a:rPr lang="en-US" dirty="0"/>
              <a:t>Centers should conduct studies to</a:t>
            </a:r>
            <a:r>
              <a:rPr lang="en-US" baseline="0" dirty="0"/>
              <a:t> address student complaints and services </a:t>
            </a:r>
          </a:p>
          <a:p>
            <a:pPr eaLnBrk="1" hangingPunct="1"/>
            <a:endParaRPr lang="en-US" baseline="0" dirty="0"/>
          </a:p>
          <a:p>
            <a:pPr eaLnBrk="1" hangingPunct="1"/>
            <a:r>
              <a:rPr lang="en-US" baseline="0" dirty="0"/>
              <a:t>Studies can be a statement of what the problem identified is, what they did and the result they achieved. </a:t>
            </a:r>
          </a:p>
          <a:p>
            <a:pPr eaLnBrk="1" hangingPunct="1"/>
            <a:endParaRPr lang="en-US" baseline="0" dirty="0"/>
          </a:p>
          <a:p>
            <a:pPr eaLnBrk="1" hangingPunct="1"/>
            <a:r>
              <a:rPr lang="en-US" baseline="0" dirty="0"/>
              <a:t>Examples: Students coming to wellness during the training day – being sent by the instructors; Training provided to the instructor – What was the outcome? Was additional training needed? </a:t>
            </a:r>
            <a:endParaRPr lang="en-US" dirty="0"/>
          </a:p>
        </p:txBody>
      </p:sp>
    </p:spTree>
    <p:extLst>
      <p:ext uri="{BB962C8B-B14F-4D97-AF65-F5344CB8AC3E}">
        <p14:creationId xmlns:p14="http://schemas.microsoft.com/office/powerpoint/2010/main" val="337401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8A73462-8DF2-4590-AA3B-F4B67EC363CF}" type="slidenum">
              <a:rPr lang="en-US" smtClean="0"/>
              <a:pPr>
                <a:defRPr/>
              </a:pPr>
              <a:t>28</a:t>
            </a:fld>
            <a:endParaRPr lang="en-US" dirty="0"/>
          </a:p>
        </p:txBody>
      </p:sp>
    </p:spTree>
    <p:extLst>
      <p:ext uri="{BB962C8B-B14F-4D97-AF65-F5344CB8AC3E}">
        <p14:creationId xmlns:p14="http://schemas.microsoft.com/office/powerpoint/2010/main" val="687851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bullet: The center must immediately comply with the procedures set out in the Employment Standards Administration regulations at </a:t>
            </a:r>
            <a:r>
              <a:rPr lang="en-US" dirty="0">
                <a:hlinkClick r:id="rId3"/>
              </a:rPr>
              <a:t>20 CFR Chapter 1​</a:t>
            </a:r>
            <a:r>
              <a:rPr lang="en-US" dirty="0"/>
              <a:t>. The CA form portion of the Employee’s Compensation Operations and Management Portal (ECOMP) form and a copy of the ETA Form 6-61 (Notice of Student Separation) must be filed with the OWCP district office only when the injury or illness results in separation and consent is received from the Office of Job Corps. When separation does not occur, such forms must be maintained in the student’s health record.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bullet:  Contact the Nurse Specialist and/or Heather Edmonds/Brittany Jonas in the National Office for guidance on completion of CA-6 or other questions.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Inform the next of kin of any possible FECA benefits if death occurred during the performance of duty.  If the student did not die during the performance of duty, the government shall pay only for expenses involved in the preparation and transportation of the remains to a mortuary in the area selected by the next of kin, within the United States and the student's possessions.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Arrange for burial at a site close to the center and at a cost not to exceed the amount authorized in Section 8134(a) of the Federal Employees’ Compensation Act in the event that the next of kin refuses to accept the remains.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Provide the Office of Job Corps with documentation authorizing OWCP eligibility. If next of kin is eligible for benefits, further review by the Office of Job Corps shall determine if any additional gratuity payments, not to exceed $10,000 in accordance with Section 651 of Public Law 104-208 (The Omnibus Consolidated Appropriations Act), shall be awarded.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30</a:t>
            </a:fld>
            <a:endParaRPr lang="en-US"/>
          </a:p>
        </p:txBody>
      </p:sp>
    </p:spTree>
    <p:extLst>
      <p:ext uri="{BB962C8B-B14F-4D97-AF65-F5344CB8AC3E}">
        <p14:creationId xmlns:p14="http://schemas.microsoft.com/office/powerpoint/2010/main" val="3239864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student’s condition cannot be stabilized in 180 days, a regular medical separation will be given and the student may reapply in one year, unless the MSWR is extended (see R11.g below).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request should be accompanied by supporting documentation from the student’s health-care provider verifying that extension of leave is medically necessary. Requests will be reviewed on a case-by-case basis.</a:t>
            </a:r>
          </a:p>
          <a:p>
            <a:endParaRPr lang="en-US" dirty="0"/>
          </a:p>
          <a:p>
            <a:r>
              <a:rPr lang="en-US" dirty="0"/>
              <a:t>Center Director has final say regarding separations. </a:t>
            </a:r>
          </a:p>
          <a:p>
            <a:endParaRPr lang="en-US" dirty="0"/>
          </a:p>
          <a:p>
            <a:r>
              <a:rPr lang="en-US" dirty="0"/>
              <a:t>Hospitalizations are beyond Basic Care and not covered. </a:t>
            </a:r>
          </a:p>
        </p:txBody>
      </p:sp>
      <p:sp>
        <p:nvSpPr>
          <p:cNvPr id="4" name="Slide Number Placeholder 3"/>
          <p:cNvSpPr>
            <a:spLocks noGrp="1"/>
          </p:cNvSpPr>
          <p:nvPr>
            <p:ph type="sldNum" sz="quarter" idx="5"/>
          </p:nvPr>
        </p:nvSpPr>
        <p:spPr/>
        <p:txBody>
          <a:bodyPr/>
          <a:lstStyle/>
          <a:p>
            <a:fld id="{4E81F052-097B-234B-A3FA-1E8F5E0166B8}" type="slidenum">
              <a:rPr lang="en-US" smtClean="0"/>
              <a:pPr/>
              <a:t>31</a:t>
            </a:fld>
            <a:endParaRPr lang="en-US"/>
          </a:p>
        </p:txBody>
      </p:sp>
    </p:spTree>
    <p:extLst>
      <p:ext uri="{BB962C8B-B14F-4D97-AF65-F5344CB8AC3E}">
        <p14:creationId xmlns:p14="http://schemas.microsoft.com/office/powerpoint/2010/main" val="103527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32</a:t>
            </a:fld>
            <a:endParaRPr lang="en-US"/>
          </a:p>
        </p:txBody>
      </p:sp>
    </p:spTree>
    <p:extLst>
      <p:ext uri="{BB962C8B-B14F-4D97-AF65-F5344CB8AC3E}">
        <p14:creationId xmlns:p14="http://schemas.microsoft.com/office/powerpoint/2010/main" val="177203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*Males test if have Leukocyte Esterase on urine dipstick </a:t>
            </a:r>
          </a:p>
          <a:p>
            <a:r>
              <a:rPr lang="en-US" dirty="0"/>
              <a:t>Chlamydia and Gonorrhea for females can be done endocervical or urine</a:t>
            </a:r>
          </a:p>
          <a:p>
            <a:endParaRPr lang="en-US" dirty="0"/>
          </a:p>
          <a:p>
            <a:r>
              <a:rPr lang="en-US" dirty="0"/>
              <a:t>2.3 R15 – addresses waivers for medical care: the center physician/NP/or PA may waive any part of the medical exam and lab testing exempt drug screening and the PPD or Tb testing.</a:t>
            </a:r>
          </a:p>
          <a:p>
            <a:endParaRPr lang="en-US" dirty="0"/>
          </a:p>
          <a:p>
            <a:r>
              <a:rPr lang="en-US" dirty="0"/>
              <a:t>All waivers must be clearly documented by the CP in the SHR with an explanation as to why the waiver was granted and teaching was provided so that the student is able to make an informed decision.</a:t>
            </a:r>
          </a:p>
        </p:txBody>
      </p:sp>
      <p:sp>
        <p:nvSpPr>
          <p:cNvPr id="4" name="Slide Number Placeholder 3"/>
          <p:cNvSpPr>
            <a:spLocks noGrp="1"/>
          </p:cNvSpPr>
          <p:nvPr>
            <p:ph type="sldNum" sz="quarter" idx="5"/>
          </p:nvPr>
        </p:nvSpPr>
        <p:spPr/>
        <p:txBody>
          <a:bodyPr/>
          <a:lstStyle/>
          <a:p>
            <a:fld id="{60C45B55-D709-EA48-8EBC-FA88E93A78B9}" type="slidenum">
              <a:rPr lang="en-US" smtClean="0"/>
              <a:pPr/>
              <a:t>15</a:t>
            </a:fld>
            <a:endParaRPr lang="en-US"/>
          </a:p>
        </p:txBody>
      </p:sp>
    </p:spTree>
    <p:extLst>
      <p:ext uri="{BB962C8B-B14F-4D97-AF65-F5344CB8AC3E}">
        <p14:creationId xmlns:p14="http://schemas.microsoft.com/office/powerpoint/2010/main" val="362507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student does not want a TST/(PPD) a QuantiFERON Gold blood test can be offered. </a:t>
            </a:r>
          </a:p>
          <a:p>
            <a:endParaRPr lang="en-US" dirty="0"/>
          </a:p>
          <a:p>
            <a:r>
              <a:rPr lang="en-US" dirty="0"/>
              <a:t>BCG is a vaccine for tuberculosis (Tb) disease and is used in countries with a high prevalence of Tb to prevent childhood Tb, meningitis and military disease. So, students coming from Africa, Korea, China and middle eastern countries may show a false positive PPD because of having had the BCG vaccine. </a:t>
            </a:r>
          </a:p>
        </p:txBody>
      </p:sp>
      <p:sp>
        <p:nvSpPr>
          <p:cNvPr id="4" name="Slide Number Placeholder 3"/>
          <p:cNvSpPr>
            <a:spLocks noGrp="1"/>
          </p:cNvSpPr>
          <p:nvPr>
            <p:ph type="sldNum" sz="quarter" idx="5"/>
          </p:nvPr>
        </p:nvSpPr>
        <p:spPr/>
        <p:txBody>
          <a:bodyPr/>
          <a:lstStyle/>
          <a:p>
            <a:fld id="{60C45B55-D709-EA48-8EBC-FA88E93A78B9}" type="slidenum">
              <a:rPr lang="en-US" smtClean="0"/>
              <a:pPr/>
              <a:t>16</a:t>
            </a:fld>
            <a:endParaRPr lang="en-US"/>
          </a:p>
        </p:txBody>
      </p:sp>
    </p:spTree>
    <p:extLst>
      <p:ext uri="{BB962C8B-B14F-4D97-AF65-F5344CB8AC3E}">
        <p14:creationId xmlns:p14="http://schemas.microsoft.com/office/powerpoint/2010/main" val="3816833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cursory evaluation, with the exception of the required entrance laboratory testing, may be omitted if the physical examination is conducted within 72 hours of a student’s arrival on center. </a:t>
            </a:r>
          </a:p>
          <a:p>
            <a:endParaRPr lang="en-US" dirty="0"/>
          </a:p>
          <a:p>
            <a:r>
              <a:rPr lang="en-US" dirty="0"/>
              <a:t>Just a note: the American Cancer Society guidelines for cervical cancer screening changed last year (2020) stating HPV testing would start at age 25, no longer age 21. “Until PRH changes are published, a clinician can “waive” the Pap with documentation in the student health record noting the change in guidelines.” – (Dr. J. </a:t>
            </a:r>
            <a:r>
              <a:rPr lang="en-US" dirty="0" err="1"/>
              <a:t>Kulig</a:t>
            </a:r>
            <a:r>
              <a:rPr lang="en-US" dirty="0"/>
              <a:t>, Lead and Regional Medical Specialist, email 9/17/20)</a:t>
            </a:r>
          </a:p>
          <a:p>
            <a:r>
              <a:rPr lang="en-US" dirty="0"/>
              <a:t>See 2.3 R15 for waiver of any portion of the physical exam  </a:t>
            </a:r>
          </a:p>
        </p:txBody>
      </p:sp>
      <p:sp>
        <p:nvSpPr>
          <p:cNvPr id="4" name="Slide Number Placeholder 3"/>
          <p:cNvSpPr>
            <a:spLocks noGrp="1"/>
          </p:cNvSpPr>
          <p:nvPr>
            <p:ph type="sldNum" sz="quarter" idx="5"/>
          </p:nvPr>
        </p:nvSpPr>
        <p:spPr/>
        <p:txBody>
          <a:bodyPr/>
          <a:lstStyle/>
          <a:p>
            <a:fld id="{60C45B55-D709-EA48-8EBC-FA88E93A78B9}" type="slidenum">
              <a:rPr lang="en-US" smtClean="0"/>
              <a:pPr/>
              <a:t>17</a:t>
            </a:fld>
            <a:endParaRPr lang="en-US"/>
          </a:p>
        </p:txBody>
      </p:sp>
    </p:spTree>
    <p:extLst>
      <p:ext uri="{BB962C8B-B14F-4D97-AF65-F5344CB8AC3E}">
        <p14:creationId xmlns:p14="http://schemas.microsoft.com/office/powerpoint/2010/main" val="1087851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Records will be reviewed by center health staff on entry to determine currency of immunizations. Centers must immunize students for the following as directed by the Office of Job Corps: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the Immunizations and Communicable Disease Control Technical Assistance Guide (TAG) for optional immunizations (e.g., influenza vaccine) that may be recommended but not required by the center physician, based upon availability.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Vaccination consent/declination must be documented in the staff member’s personnel file or student health record.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Vaccines for Children (federally funded and state managed) – state health departments managed the Vaccines for Children program but in some locations, it may </a:t>
            </a:r>
            <a:r>
              <a:rPr lang="en-US" dirty="0" err="1"/>
              <a:t>bemanaged</a:t>
            </a:r>
            <a:r>
              <a:rPr lang="en-US" dirty="0"/>
              <a:t> by a city or territorial health dept.  Funding is provided by the CDC and prevention through the Centers for Medicare and Medicaid.</a:t>
            </a:r>
          </a:p>
          <a:p>
            <a:endParaRPr lang="en-US" dirty="0"/>
          </a:p>
        </p:txBody>
      </p:sp>
      <p:sp>
        <p:nvSpPr>
          <p:cNvPr id="4" name="Slide Number Placeholder 3"/>
          <p:cNvSpPr>
            <a:spLocks noGrp="1"/>
          </p:cNvSpPr>
          <p:nvPr>
            <p:ph type="sldNum" sz="quarter" idx="5"/>
          </p:nvPr>
        </p:nvSpPr>
        <p:spPr/>
        <p:txBody>
          <a:bodyPr/>
          <a:lstStyle/>
          <a:p>
            <a:fld id="{60C45B55-D709-EA48-8EBC-FA88E93A78B9}" type="slidenum">
              <a:rPr lang="en-US" smtClean="0"/>
              <a:pPr/>
              <a:t>18</a:t>
            </a:fld>
            <a:endParaRPr lang="en-US"/>
          </a:p>
        </p:txBody>
      </p:sp>
    </p:spTree>
    <p:extLst>
      <p:ext uri="{BB962C8B-B14F-4D97-AF65-F5344CB8AC3E}">
        <p14:creationId xmlns:p14="http://schemas.microsoft.com/office/powerpoint/2010/main" val="1563636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CCMPs – Chronic Care Management Plans</a:t>
            </a:r>
          </a:p>
        </p:txBody>
      </p:sp>
      <p:sp>
        <p:nvSpPr>
          <p:cNvPr id="4" name="Slide Number Placeholder 3"/>
          <p:cNvSpPr>
            <a:spLocks noGrp="1"/>
          </p:cNvSpPr>
          <p:nvPr>
            <p:ph type="sldNum" sz="quarter" idx="5"/>
          </p:nvPr>
        </p:nvSpPr>
        <p:spPr/>
        <p:txBody>
          <a:bodyPr/>
          <a:lstStyle/>
          <a:p>
            <a:fld id="{60C45B55-D709-EA48-8EBC-FA88E93A78B9}" type="slidenum">
              <a:rPr lang="en-US" smtClean="0"/>
              <a:pPr/>
              <a:t>19</a:t>
            </a:fld>
            <a:endParaRPr lang="en-US"/>
          </a:p>
        </p:txBody>
      </p:sp>
    </p:spTree>
    <p:extLst>
      <p:ext uri="{BB962C8B-B14F-4D97-AF65-F5344CB8AC3E}">
        <p14:creationId xmlns:p14="http://schemas.microsoft.com/office/powerpoint/2010/main" val="72247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Keep copies of your state practice acts for nursing and pharmacy; Know if your NP can practice independently, with a collaborative agreement or under the direction of a physician (Restrictive Practice)</a:t>
            </a:r>
          </a:p>
          <a:p>
            <a:pPr marL="171450" indent="-171450">
              <a:buFont typeface="Arial" panose="020B0604020202020204" pitchFamily="34" charset="0"/>
              <a:buChar char="•"/>
            </a:pPr>
            <a:r>
              <a:rPr lang="en-US" dirty="0"/>
              <a:t>Keep copies of licenses, DEA and Malpractice Insurance for subcontracted personnel and copies of certifications and licenses for your center staff </a:t>
            </a:r>
          </a:p>
          <a:p>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22</a:t>
            </a:fld>
            <a:endParaRPr lang="en-US"/>
          </a:p>
        </p:txBody>
      </p:sp>
    </p:spTree>
    <p:extLst>
      <p:ext uri="{BB962C8B-B14F-4D97-AF65-F5344CB8AC3E}">
        <p14:creationId xmlns:p14="http://schemas.microsoft.com/office/powerpoint/2010/main" val="25774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Such a waiver must be clearly documented by the Center Physician/NP/PA in the student’s health record and include an explanation as to why the decision was made.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Such a waiver must be clearly documented by the center physician in the student’s health record and include an explanation as to why the decision was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24</a:t>
            </a:fld>
            <a:endParaRPr lang="en-US"/>
          </a:p>
        </p:txBody>
      </p:sp>
    </p:spTree>
    <p:extLst>
      <p:ext uri="{BB962C8B-B14F-4D97-AF65-F5344CB8AC3E}">
        <p14:creationId xmlns:p14="http://schemas.microsoft.com/office/powerpoint/2010/main" val="4111973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Health Care Guidelines on the Health and Wellness website for the most up to date guidelines (TG and SMG). </a:t>
            </a:r>
          </a:p>
        </p:txBody>
      </p:sp>
      <p:sp>
        <p:nvSpPr>
          <p:cNvPr id="4" name="Slide Number Placeholder 3"/>
          <p:cNvSpPr>
            <a:spLocks noGrp="1"/>
          </p:cNvSpPr>
          <p:nvPr>
            <p:ph type="sldNum" sz="quarter" idx="5"/>
          </p:nvPr>
        </p:nvSpPr>
        <p:spPr/>
        <p:txBody>
          <a:bodyPr/>
          <a:lstStyle/>
          <a:p>
            <a:fld id="{4E81F052-097B-234B-A3FA-1E8F5E0166B8}" type="slidenum">
              <a:rPr lang="en-US" smtClean="0"/>
              <a:pPr/>
              <a:t>25</a:t>
            </a:fld>
            <a:endParaRPr lang="en-US"/>
          </a:p>
        </p:txBody>
      </p:sp>
    </p:spTree>
    <p:extLst>
      <p:ext uri="{BB962C8B-B14F-4D97-AF65-F5344CB8AC3E}">
        <p14:creationId xmlns:p14="http://schemas.microsoft.com/office/powerpoint/2010/main" val="256836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supportservices.jobcorps.gov/health/Pages/HCGuidelines.asp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303BC-F839-4A7B-B339-2AFF986C94F8}"/>
              </a:ext>
            </a:extLst>
          </p:cNvPr>
          <p:cNvSpPr>
            <a:spLocks noGrp="1"/>
          </p:cNvSpPr>
          <p:nvPr>
            <p:ph type="ctrTitle"/>
          </p:nvPr>
        </p:nvSpPr>
        <p:spPr>
          <a:xfrm>
            <a:off x="1512277" y="2110155"/>
            <a:ext cx="7473461" cy="3455376"/>
          </a:xfrm>
        </p:spPr>
        <p:txBody>
          <a:bodyPr/>
          <a:lstStyle/>
          <a:p>
            <a:pPr algn="ctr"/>
            <a:br>
              <a:rPr lang="en-US" b="1" dirty="0"/>
            </a:br>
            <a:br>
              <a:rPr lang="en-US" b="1" dirty="0"/>
            </a:br>
            <a:br>
              <a:rPr lang="en-US" b="1" dirty="0"/>
            </a:br>
            <a:br>
              <a:rPr lang="en-US" b="1" dirty="0"/>
            </a:br>
            <a:r>
              <a:rPr lang="en-US" b="1" dirty="0"/>
              <a:t>Job Corps Center Physician Orientation</a:t>
            </a:r>
            <a:br>
              <a:rPr lang="en-US" b="1" dirty="0"/>
            </a:br>
            <a:br>
              <a:rPr lang="en-US" b="1" dirty="0"/>
            </a:br>
            <a:r>
              <a:rPr lang="en-US" b="1" dirty="0"/>
              <a:t>July 2022</a:t>
            </a:r>
          </a:p>
        </p:txBody>
      </p:sp>
    </p:spTree>
    <p:extLst>
      <p:ext uri="{BB962C8B-B14F-4D97-AF65-F5344CB8AC3E}">
        <p14:creationId xmlns:p14="http://schemas.microsoft.com/office/powerpoint/2010/main" val="221152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p:txBody>
          <a:bodyPr>
            <a:normAutofit/>
          </a:bodyPr>
          <a:lstStyle/>
          <a:p>
            <a:r>
              <a:rPr lang="en-US" dirty="0"/>
              <a:t>Multidisciplinary center health staffing</a:t>
            </a:r>
            <a:br>
              <a:rPr lang="en-US" dirty="0"/>
            </a:br>
            <a:endParaRPr lang="en-US" dirty="0"/>
          </a:p>
        </p:txBody>
      </p:sp>
      <p:sp>
        <p:nvSpPr>
          <p:cNvPr id="3" name="Content Placeholder 2">
            <a:extLst>
              <a:ext uri="{FF2B5EF4-FFF2-40B4-BE49-F238E27FC236}">
                <a16:creationId xmlns:a16="http://schemas.microsoft.com/office/drawing/2014/main" id="{16260760-350C-4E48-8ACF-FC7817AB1351}"/>
              </a:ext>
            </a:extLst>
          </p:cNvPr>
          <p:cNvSpPr>
            <a:spLocks noGrp="1"/>
          </p:cNvSpPr>
          <p:nvPr>
            <p:ph idx="1"/>
          </p:nvPr>
        </p:nvSpPr>
        <p:spPr/>
        <p:txBody>
          <a:bodyPr>
            <a:normAutofit/>
          </a:bodyPr>
          <a:lstStyle/>
          <a:p>
            <a:r>
              <a:rPr lang="en-US" sz="2400" dirty="0"/>
              <a:t>Nursing – RN, LPN/LVN</a:t>
            </a:r>
          </a:p>
          <a:p>
            <a:r>
              <a:rPr lang="en-US" sz="2400" dirty="0"/>
              <a:t>Medicine – MD, DO, NP, PA</a:t>
            </a:r>
          </a:p>
          <a:p>
            <a:r>
              <a:rPr lang="en-US" sz="2400" dirty="0"/>
              <a:t>Mental Health – PhD, LICSW</a:t>
            </a:r>
          </a:p>
          <a:p>
            <a:r>
              <a:rPr lang="en-US" sz="2400" dirty="0"/>
              <a:t>Oral Health – DDS, DMD, RDH, RDA</a:t>
            </a:r>
          </a:p>
          <a:p>
            <a:r>
              <a:rPr lang="en-US" sz="2400" dirty="0"/>
              <a:t>Trainee Employee Assistance Program (TEAP) – CSAC, LADC</a:t>
            </a:r>
          </a:p>
          <a:p>
            <a:pPr marL="0" indent="0">
              <a:buNone/>
            </a:pPr>
            <a:r>
              <a:rPr lang="en-US" sz="2400" dirty="0"/>
              <a:t>	substance misuse – often also serves as TUPP Coordinator</a:t>
            </a:r>
          </a:p>
          <a:p>
            <a:pPr marL="0" indent="0">
              <a:buNone/>
            </a:pPr>
            <a:r>
              <a:rPr lang="en-US" sz="2400" dirty="0"/>
              <a:t>	TUPP – Tobacco Use </a:t>
            </a:r>
            <a:r>
              <a:rPr lang="en-US" sz="2400"/>
              <a:t>Prevention Program</a:t>
            </a:r>
            <a:endParaRPr lang="en-US" sz="2400" dirty="0"/>
          </a:p>
        </p:txBody>
      </p:sp>
    </p:spTree>
    <p:extLst>
      <p:ext uri="{BB962C8B-B14F-4D97-AF65-F5344CB8AC3E}">
        <p14:creationId xmlns:p14="http://schemas.microsoft.com/office/powerpoint/2010/main" val="109134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2B4E-17DD-8ABF-18B4-CDD2035502F5}"/>
              </a:ext>
            </a:extLst>
          </p:cNvPr>
          <p:cNvSpPr>
            <a:spLocks noGrp="1"/>
          </p:cNvSpPr>
          <p:nvPr>
            <p:ph type="title"/>
          </p:nvPr>
        </p:nvSpPr>
        <p:spPr>
          <a:xfrm>
            <a:off x="677334" y="609600"/>
            <a:ext cx="8596668" cy="753208"/>
          </a:xfrm>
        </p:spPr>
        <p:txBody>
          <a:bodyPr>
            <a:normAutofit fontScale="90000"/>
          </a:bodyPr>
          <a:lstStyle/>
          <a:p>
            <a:r>
              <a:rPr lang="en-US" dirty="0"/>
              <a:t>Minimum staffing requirements by center size</a:t>
            </a:r>
          </a:p>
        </p:txBody>
      </p:sp>
      <p:sp>
        <p:nvSpPr>
          <p:cNvPr id="3" name="Text Placeholder 2">
            <a:extLst>
              <a:ext uri="{FF2B5EF4-FFF2-40B4-BE49-F238E27FC236}">
                <a16:creationId xmlns:a16="http://schemas.microsoft.com/office/drawing/2014/main" id="{6A7BED1E-C984-EA9A-3FF1-B0D75BD82752}"/>
              </a:ext>
            </a:extLst>
          </p:cNvPr>
          <p:cNvSpPr>
            <a:spLocks noGrp="1"/>
          </p:cNvSpPr>
          <p:nvPr>
            <p:ph type="body" idx="1"/>
          </p:nvPr>
        </p:nvSpPr>
        <p:spPr>
          <a:xfrm>
            <a:off x="1415563" y="1538654"/>
            <a:ext cx="1406768" cy="439615"/>
          </a:xfrm>
        </p:spPr>
        <p:txBody>
          <a:bodyPr/>
          <a:lstStyle/>
          <a:p>
            <a:r>
              <a:rPr lang="en-US" sz="2000" u="sng" dirty="0"/>
              <a:t>Position</a:t>
            </a:r>
          </a:p>
        </p:txBody>
      </p:sp>
      <p:sp>
        <p:nvSpPr>
          <p:cNvPr id="4" name="Content Placeholder 3">
            <a:extLst>
              <a:ext uri="{FF2B5EF4-FFF2-40B4-BE49-F238E27FC236}">
                <a16:creationId xmlns:a16="http://schemas.microsoft.com/office/drawing/2014/main" id="{A3DE4B18-66E4-6207-5021-AF9275834BA9}"/>
              </a:ext>
            </a:extLst>
          </p:cNvPr>
          <p:cNvSpPr>
            <a:spLocks noGrp="1"/>
          </p:cNvSpPr>
          <p:nvPr>
            <p:ph sz="half" idx="2"/>
          </p:nvPr>
        </p:nvSpPr>
        <p:spPr>
          <a:xfrm>
            <a:off x="1415562" y="2154115"/>
            <a:ext cx="5442438" cy="3887247"/>
          </a:xfrm>
        </p:spPr>
        <p:txBody>
          <a:bodyPr>
            <a:normAutofit fontScale="92500" lnSpcReduction="10000"/>
          </a:bodyPr>
          <a:lstStyle/>
          <a:p>
            <a:pPr marL="0" indent="0">
              <a:lnSpc>
                <a:spcPct val="150000"/>
              </a:lnSpc>
              <a:spcBef>
                <a:spcPts val="0"/>
              </a:spcBef>
              <a:buNone/>
            </a:pPr>
            <a:r>
              <a:rPr lang="en-US" dirty="0"/>
              <a:t>Physician									4</a:t>
            </a:r>
          </a:p>
          <a:p>
            <a:pPr marL="0" indent="0">
              <a:lnSpc>
                <a:spcPct val="150000"/>
              </a:lnSpc>
              <a:spcBef>
                <a:spcPts val="0"/>
              </a:spcBef>
              <a:buNone/>
            </a:pPr>
            <a:r>
              <a:rPr lang="en-US" dirty="0"/>
              <a:t>Health and Wellness Director (RN)			40</a:t>
            </a:r>
          </a:p>
          <a:p>
            <a:pPr marL="0" indent="0">
              <a:lnSpc>
                <a:spcPct val="150000"/>
              </a:lnSpc>
              <a:spcBef>
                <a:spcPts val="0"/>
              </a:spcBef>
              <a:buNone/>
            </a:pPr>
            <a:r>
              <a:rPr lang="en-US" dirty="0"/>
              <a:t>Staff Nurse								50</a:t>
            </a:r>
          </a:p>
          <a:p>
            <a:pPr marL="0" indent="0">
              <a:lnSpc>
                <a:spcPct val="150000"/>
              </a:lnSpc>
              <a:spcBef>
                <a:spcPts val="0"/>
              </a:spcBef>
              <a:buNone/>
            </a:pPr>
            <a:r>
              <a:rPr lang="en-US" dirty="0"/>
              <a:t>Dentist									3</a:t>
            </a:r>
          </a:p>
          <a:p>
            <a:pPr marL="0" indent="0">
              <a:lnSpc>
                <a:spcPct val="150000"/>
              </a:lnSpc>
              <a:spcBef>
                <a:spcPts val="0"/>
              </a:spcBef>
              <a:buNone/>
            </a:pPr>
            <a:r>
              <a:rPr lang="en-US" dirty="0"/>
              <a:t>Dental Assistant							4</a:t>
            </a:r>
          </a:p>
          <a:p>
            <a:pPr marL="0" indent="0">
              <a:lnSpc>
                <a:spcPct val="150000"/>
              </a:lnSpc>
              <a:spcBef>
                <a:spcPts val="0"/>
              </a:spcBef>
              <a:buNone/>
            </a:pPr>
            <a:r>
              <a:rPr lang="en-US" dirty="0"/>
              <a:t>Dental Hygienist							3</a:t>
            </a:r>
          </a:p>
          <a:p>
            <a:pPr marL="0" indent="0">
              <a:lnSpc>
                <a:spcPct val="150000"/>
              </a:lnSpc>
              <a:spcBef>
                <a:spcPts val="0"/>
              </a:spcBef>
              <a:buNone/>
            </a:pPr>
            <a:r>
              <a:rPr lang="en-US" dirty="0"/>
              <a:t>Center Mental Health Consultant				20</a:t>
            </a:r>
          </a:p>
          <a:p>
            <a:pPr marL="0" indent="0">
              <a:lnSpc>
                <a:spcPct val="150000"/>
              </a:lnSpc>
              <a:spcBef>
                <a:spcPts val="0"/>
              </a:spcBef>
              <a:buNone/>
            </a:pPr>
            <a:r>
              <a:rPr lang="en-US" dirty="0"/>
              <a:t>TEAP Specialist							15</a:t>
            </a:r>
          </a:p>
          <a:p>
            <a:pPr marL="0" indent="0">
              <a:lnSpc>
                <a:spcPct val="150000"/>
              </a:lnSpc>
              <a:spcBef>
                <a:spcPts val="0"/>
              </a:spcBef>
              <a:buNone/>
            </a:pPr>
            <a:r>
              <a:rPr lang="en-US" dirty="0"/>
              <a:t>TUPP Coordinator							varies</a:t>
            </a:r>
          </a:p>
          <a:p>
            <a:pPr marL="0" indent="0">
              <a:lnSpc>
                <a:spcPct val="150000"/>
              </a:lnSpc>
              <a:spcBef>
                <a:spcPts val="0"/>
              </a:spcBef>
              <a:buNone/>
            </a:pPr>
            <a:r>
              <a:rPr lang="en-US" dirty="0"/>
              <a:t>Clerical support							8</a:t>
            </a:r>
          </a:p>
        </p:txBody>
      </p:sp>
      <p:sp>
        <p:nvSpPr>
          <p:cNvPr id="5" name="Text Placeholder 4">
            <a:extLst>
              <a:ext uri="{FF2B5EF4-FFF2-40B4-BE49-F238E27FC236}">
                <a16:creationId xmlns:a16="http://schemas.microsoft.com/office/drawing/2014/main" id="{ADB378D0-EF09-15F2-09B3-0DCD277B4D4F}"/>
              </a:ext>
            </a:extLst>
          </p:cNvPr>
          <p:cNvSpPr>
            <a:spLocks noGrp="1"/>
          </p:cNvSpPr>
          <p:nvPr>
            <p:ph type="body" sz="quarter" idx="3"/>
          </p:nvPr>
        </p:nvSpPr>
        <p:spPr>
          <a:xfrm>
            <a:off x="4545623" y="1225060"/>
            <a:ext cx="3261946" cy="753209"/>
          </a:xfrm>
        </p:spPr>
        <p:txBody>
          <a:bodyPr/>
          <a:lstStyle/>
          <a:p>
            <a:pPr algn="ctr">
              <a:spcBef>
                <a:spcPts val="0"/>
              </a:spcBef>
            </a:pPr>
            <a:r>
              <a:rPr lang="en-US" sz="2000" u="sng" dirty="0"/>
              <a:t>Hours per 100 </a:t>
            </a:r>
          </a:p>
          <a:p>
            <a:pPr algn="ctr">
              <a:spcBef>
                <a:spcPts val="0"/>
              </a:spcBef>
            </a:pPr>
            <a:r>
              <a:rPr lang="en-US" sz="2000" u="sng" dirty="0"/>
              <a:t>students per week</a:t>
            </a:r>
          </a:p>
        </p:txBody>
      </p:sp>
      <p:sp>
        <p:nvSpPr>
          <p:cNvPr id="6" name="Content Placeholder 5">
            <a:extLst>
              <a:ext uri="{FF2B5EF4-FFF2-40B4-BE49-F238E27FC236}">
                <a16:creationId xmlns:a16="http://schemas.microsoft.com/office/drawing/2014/main" id="{E5C2DEC1-402D-9D09-4B1A-42F9F4E05AB2}"/>
              </a:ext>
            </a:extLst>
          </p:cNvPr>
          <p:cNvSpPr>
            <a:spLocks noGrp="1"/>
          </p:cNvSpPr>
          <p:nvPr>
            <p:ph sz="quarter" idx="4"/>
          </p:nvPr>
        </p:nvSpPr>
        <p:spPr>
          <a:xfrm>
            <a:off x="5088384" y="1978269"/>
            <a:ext cx="4185617" cy="4063093"/>
          </a:xfrm>
        </p:spPr>
        <p:txBody>
          <a:bodyPr>
            <a:normAutofit fontScale="92500" lnSpcReduction="10000"/>
          </a:bodyPr>
          <a:lstStyle/>
          <a:p>
            <a:pPr marL="0" indent="0">
              <a:buNone/>
            </a:pPr>
            <a:r>
              <a:rPr lang="en-US" dirty="0"/>
              <a:t>          </a:t>
            </a:r>
          </a:p>
        </p:txBody>
      </p:sp>
    </p:spTree>
    <p:extLst>
      <p:ext uri="{BB962C8B-B14F-4D97-AF65-F5344CB8AC3E}">
        <p14:creationId xmlns:p14="http://schemas.microsoft.com/office/powerpoint/2010/main" val="278669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CC70-AA34-B2F9-E4BF-80504A39D8AB}"/>
              </a:ext>
            </a:extLst>
          </p:cNvPr>
          <p:cNvSpPr>
            <a:spLocks noGrp="1"/>
          </p:cNvSpPr>
          <p:nvPr>
            <p:ph type="title"/>
          </p:nvPr>
        </p:nvSpPr>
        <p:spPr>
          <a:xfrm>
            <a:off x="677334" y="609600"/>
            <a:ext cx="8596668" cy="837363"/>
          </a:xfrm>
        </p:spPr>
        <p:txBody>
          <a:bodyPr/>
          <a:lstStyle/>
          <a:p>
            <a:r>
              <a:rPr lang="en-US" dirty="0"/>
              <a:t>Basic health care – Medical – Exhibit 2-4</a:t>
            </a:r>
          </a:p>
        </p:txBody>
      </p:sp>
      <p:sp>
        <p:nvSpPr>
          <p:cNvPr id="3" name="Content Placeholder 2">
            <a:extLst>
              <a:ext uri="{FF2B5EF4-FFF2-40B4-BE49-F238E27FC236}">
                <a16:creationId xmlns:a16="http://schemas.microsoft.com/office/drawing/2014/main" id="{481EA513-5C87-9109-7EA4-5617453CE489}"/>
              </a:ext>
            </a:extLst>
          </p:cNvPr>
          <p:cNvSpPr>
            <a:spLocks noGrp="1"/>
          </p:cNvSpPr>
          <p:nvPr>
            <p:ph idx="1"/>
          </p:nvPr>
        </p:nvSpPr>
        <p:spPr>
          <a:xfrm>
            <a:off x="677334" y="1728317"/>
            <a:ext cx="8596668" cy="4313046"/>
          </a:xfrm>
        </p:spPr>
        <p:txBody>
          <a:bodyPr>
            <a:normAutofit fontScale="92500" lnSpcReduction="20000"/>
          </a:bodyPr>
          <a:lstStyle/>
          <a:p>
            <a:r>
              <a:rPr lang="en-US" sz="2100" b="1" dirty="0"/>
              <a:t>Assessment and diagnosis of illness and injury, to include: </a:t>
            </a:r>
          </a:p>
          <a:p>
            <a:pPr marL="0" indent="0">
              <a:buNone/>
            </a:pPr>
            <a:r>
              <a:rPr lang="en-US" sz="1900" dirty="0"/>
              <a:t>• Cursory medical evaluation by a qualified health professional; must be completed within 48 hours after the student’s entry. </a:t>
            </a:r>
          </a:p>
          <a:p>
            <a:pPr marL="0" indent="0">
              <a:buNone/>
            </a:pPr>
            <a:r>
              <a:rPr lang="en-US" sz="1900" dirty="0"/>
              <a:t>• Entrance physical examination by a qualified health professional within 14 days after entry using Job Corps approved history and physical forms. </a:t>
            </a:r>
          </a:p>
          <a:p>
            <a:pPr marL="0" indent="0">
              <a:buNone/>
            </a:pPr>
            <a:r>
              <a:rPr lang="en-US" sz="1900" dirty="0"/>
              <a:t>• Required entry laboratory studies </a:t>
            </a:r>
          </a:p>
          <a:p>
            <a:pPr marL="0" indent="0">
              <a:buNone/>
            </a:pPr>
            <a:r>
              <a:rPr lang="en-US" sz="1900" dirty="0"/>
              <a:t>• Immunizations, to include boosters for incomplete immunization series, and hepatitis B vaccine for health occupations training students. </a:t>
            </a:r>
          </a:p>
          <a:p>
            <a:pPr marL="0" indent="0">
              <a:buNone/>
            </a:pPr>
            <a:r>
              <a:rPr lang="en-US" sz="1900" dirty="0"/>
              <a:t>• Tuberculin skin test (Mantoux). </a:t>
            </a:r>
          </a:p>
          <a:p>
            <a:pPr marL="0" indent="0">
              <a:buNone/>
            </a:pPr>
            <a:r>
              <a:rPr lang="en-US" sz="1900" dirty="0"/>
              <a:t>• Vision and hearing screening. </a:t>
            </a:r>
          </a:p>
          <a:p>
            <a:pPr marL="0" indent="0">
              <a:buNone/>
            </a:pPr>
            <a:r>
              <a:rPr lang="en-US" sz="1900" dirty="0"/>
              <a:t>• Daily walk-in clinic and appointment system for above and for episodic illness or injury assessment by center physician and/or nurse. </a:t>
            </a:r>
          </a:p>
          <a:p>
            <a:pPr marL="0" indent="0">
              <a:buNone/>
            </a:pPr>
            <a:r>
              <a:rPr lang="en-US" sz="1900" dirty="0"/>
              <a:t>• Inpatient unit visits for minor conditions, such as respiratory infections, or flu symptoms</a:t>
            </a:r>
          </a:p>
        </p:txBody>
      </p:sp>
    </p:spTree>
    <p:extLst>
      <p:ext uri="{BB962C8B-B14F-4D97-AF65-F5344CB8AC3E}">
        <p14:creationId xmlns:p14="http://schemas.microsoft.com/office/powerpoint/2010/main" val="1921387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CC70-AA34-B2F9-E4BF-80504A39D8AB}"/>
              </a:ext>
            </a:extLst>
          </p:cNvPr>
          <p:cNvSpPr>
            <a:spLocks noGrp="1"/>
          </p:cNvSpPr>
          <p:nvPr>
            <p:ph type="title"/>
          </p:nvPr>
        </p:nvSpPr>
        <p:spPr>
          <a:xfrm>
            <a:off x="677334" y="609600"/>
            <a:ext cx="8596668" cy="837363"/>
          </a:xfrm>
        </p:spPr>
        <p:txBody>
          <a:bodyPr/>
          <a:lstStyle/>
          <a:p>
            <a:r>
              <a:rPr lang="en-US" dirty="0"/>
              <a:t>Basic health care – Medical – Exhibit 2-4</a:t>
            </a:r>
          </a:p>
        </p:txBody>
      </p:sp>
      <p:sp>
        <p:nvSpPr>
          <p:cNvPr id="3" name="Content Placeholder 2">
            <a:extLst>
              <a:ext uri="{FF2B5EF4-FFF2-40B4-BE49-F238E27FC236}">
                <a16:creationId xmlns:a16="http://schemas.microsoft.com/office/drawing/2014/main" id="{481EA513-5C87-9109-7EA4-5617453CE489}"/>
              </a:ext>
            </a:extLst>
          </p:cNvPr>
          <p:cNvSpPr>
            <a:spLocks noGrp="1"/>
          </p:cNvSpPr>
          <p:nvPr>
            <p:ph idx="1"/>
          </p:nvPr>
        </p:nvSpPr>
        <p:spPr>
          <a:xfrm>
            <a:off x="677334" y="1728317"/>
            <a:ext cx="8596668" cy="4313046"/>
          </a:xfrm>
        </p:spPr>
        <p:txBody>
          <a:bodyPr>
            <a:normAutofit fontScale="92500" lnSpcReduction="20000"/>
          </a:bodyPr>
          <a:lstStyle/>
          <a:p>
            <a:r>
              <a:rPr lang="en-US" b="1" dirty="0"/>
              <a:t>Treatment, as highlighted below, will be provided when necessary. Third-party payer information will be given to providers when off-center care is required.</a:t>
            </a:r>
          </a:p>
          <a:p>
            <a:pPr marL="0" indent="0">
              <a:buNone/>
            </a:pPr>
            <a:r>
              <a:rPr lang="en-US" dirty="0"/>
              <a:t>• Primary emergency care for illness and injury, including first aid and CPR, and secondary care within capabilities, e.g., injection of epinephrine, and immediate transfer to hospital emergency room for specialized diagnosis and treatment, if needed. </a:t>
            </a:r>
          </a:p>
          <a:p>
            <a:pPr marL="0" indent="0">
              <a:buNone/>
            </a:pPr>
            <a:r>
              <a:rPr lang="en-US" dirty="0"/>
              <a:t>• Treatment of urgent and other conditions not needing specialized care and that are within the capabilities of qualified health professionals on staff. </a:t>
            </a:r>
          </a:p>
          <a:p>
            <a:pPr marL="0" indent="0">
              <a:buNone/>
            </a:pPr>
            <a:r>
              <a:rPr lang="en-US" dirty="0"/>
              <a:t>• Management of chronic health conditions as directed by qualified health professionals. </a:t>
            </a:r>
          </a:p>
          <a:p>
            <a:pPr marL="0" indent="0">
              <a:buNone/>
            </a:pPr>
            <a:r>
              <a:rPr lang="en-US" dirty="0"/>
              <a:t>• Referral to off-center physicians for detailed specialized assessment. </a:t>
            </a:r>
          </a:p>
          <a:p>
            <a:pPr marL="0" indent="0">
              <a:buNone/>
            </a:pPr>
            <a:r>
              <a:rPr lang="en-US" dirty="0"/>
              <a:t>• Access to prescription medications.</a:t>
            </a:r>
          </a:p>
          <a:p>
            <a:pPr marL="0" indent="0">
              <a:buNone/>
            </a:pPr>
            <a:r>
              <a:rPr lang="en-US" dirty="0"/>
              <a:t>• If a student sustains an on-the-job injury that requires extensive or specialized treatment, he or she will be medically separated as a Medical Separation with Reinstatement Rights (MSWR) and a referral will be sent to the Office of Workers’ Compensation Programs (OWCP). </a:t>
            </a:r>
          </a:p>
          <a:p>
            <a:pPr marL="0" indent="0">
              <a:buNone/>
            </a:pPr>
            <a:endParaRPr lang="en-US" dirty="0"/>
          </a:p>
        </p:txBody>
      </p:sp>
    </p:spTree>
    <p:extLst>
      <p:ext uri="{BB962C8B-B14F-4D97-AF65-F5344CB8AC3E}">
        <p14:creationId xmlns:p14="http://schemas.microsoft.com/office/powerpoint/2010/main" val="2187820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43B5-B57C-DD4A-8707-60D1B1E3D172}"/>
              </a:ext>
            </a:extLst>
          </p:cNvPr>
          <p:cNvSpPr>
            <a:spLocks noGrp="1"/>
          </p:cNvSpPr>
          <p:nvPr>
            <p:ph type="title"/>
          </p:nvPr>
        </p:nvSpPr>
        <p:spPr/>
        <p:txBody>
          <a:bodyPr/>
          <a:lstStyle/>
          <a:p>
            <a:r>
              <a:rPr lang="en-US" dirty="0"/>
              <a:t>Vision and Hearing Screening</a:t>
            </a:r>
          </a:p>
        </p:txBody>
      </p:sp>
      <p:sp>
        <p:nvSpPr>
          <p:cNvPr id="3" name="Content Placeholder 2">
            <a:extLst>
              <a:ext uri="{FF2B5EF4-FFF2-40B4-BE49-F238E27FC236}">
                <a16:creationId xmlns:a16="http://schemas.microsoft.com/office/drawing/2014/main" id="{EFEDFCD0-EDA4-C443-882F-3DE88D7A58E0}"/>
              </a:ext>
            </a:extLst>
          </p:cNvPr>
          <p:cNvSpPr>
            <a:spLocks noGrp="1"/>
          </p:cNvSpPr>
          <p:nvPr>
            <p:ph idx="1"/>
          </p:nvPr>
        </p:nvSpPr>
        <p:spPr>
          <a:xfrm>
            <a:off x="1276662" y="1420759"/>
            <a:ext cx="8227823" cy="5437241"/>
          </a:xfrm>
        </p:spPr>
        <p:txBody>
          <a:bodyPr>
            <a:normAutofit lnSpcReduction="10000"/>
          </a:bodyPr>
          <a:lstStyle/>
          <a:p>
            <a:r>
              <a:rPr lang="en-US" sz="2800" dirty="0"/>
              <a:t>Conduct vision screening (near, distance and color vision).</a:t>
            </a:r>
          </a:p>
          <a:p>
            <a:r>
              <a:rPr lang="en-US" sz="2800" dirty="0"/>
              <a:t>For students with 20/40 refractive deficiencies refer to optometrist.</a:t>
            </a:r>
          </a:p>
          <a:p>
            <a:r>
              <a:rPr lang="en-US" sz="2800" dirty="0"/>
              <a:t>When indicated, the center must furnish one pair of glasses that meet American National Standards Institute (ANSI) standards.</a:t>
            </a:r>
          </a:p>
          <a:p>
            <a:r>
              <a:rPr lang="en-US" sz="2800" dirty="0"/>
              <a:t>Using audiometer conduct hearing screening at the following Hertz levels (Hz) 500, 1000, 1500, 2000, 3000, 4000, 6000.</a:t>
            </a:r>
          </a:p>
          <a:p>
            <a:r>
              <a:rPr lang="en-US" sz="2800" dirty="0"/>
              <a:t>Document results on the Job Corps Physical Examination Form.</a:t>
            </a:r>
          </a:p>
          <a:p>
            <a:pPr marL="0" indent="0">
              <a:buNone/>
            </a:pPr>
            <a:endParaRPr lang="en-US" dirty="0"/>
          </a:p>
        </p:txBody>
      </p:sp>
    </p:spTree>
    <p:extLst>
      <p:ext uri="{BB962C8B-B14F-4D97-AF65-F5344CB8AC3E}">
        <p14:creationId xmlns:p14="http://schemas.microsoft.com/office/powerpoint/2010/main" val="903368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B8EF-EAED-2A49-B481-3C928114A0F8}"/>
              </a:ext>
            </a:extLst>
          </p:cNvPr>
          <p:cNvSpPr>
            <a:spLocks noGrp="1"/>
          </p:cNvSpPr>
          <p:nvPr>
            <p:ph type="title"/>
          </p:nvPr>
        </p:nvSpPr>
        <p:spPr/>
        <p:txBody>
          <a:bodyPr/>
          <a:lstStyle/>
          <a:p>
            <a:r>
              <a:rPr lang="en-US" dirty="0"/>
              <a:t>Entrance Laboratory Testing</a:t>
            </a:r>
            <a:br>
              <a:rPr lang="en-US" dirty="0"/>
            </a:br>
            <a:r>
              <a:rPr lang="en-US" dirty="0"/>
              <a:t>completed in first 48 hours</a:t>
            </a:r>
          </a:p>
        </p:txBody>
      </p:sp>
      <p:sp>
        <p:nvSpPr>
          <p:cNvPr id="3" name="Content Placeholder 2">
            <a:extLst>
              <a:ext uri="{FF2B5EF4-FFF2-40B4-BE49-F238E27FC236}">
                <a16:creationId xmlns:a16="http://schemas.microsoft.com/office/drawing/2014/main" id="{9961DEFD-A072-7047-8EC3-4308FFA85D06}"/>
              </a:ext>
            </a:extLst>
          </p:cNvPr>
          <p:cNvSpPr>
            <a:spLocks noGrp="1"/>
          </p:cNvSpPr>
          <p:nvPr>
            <p:ph sz="half" idx="1"/>
          </p:nvPr>
        </p:nvSpPr>
        <p:spPr>
          <a:xfrm>
            <a:off x="782515" y="2121855"/>
            <a:ext cx="4870939" cy="3619500"/>
          </a:xfrm>
        </p:spPr>
        <p:txBody>
          <a:bodyPr>
            <a:noAutofit/>
          </a:bodyPr>
          <a:lstStyle/>
          <a:p>
            <a:r>
              <a:rPr lang="en-US" sz="2800" dirty="0"/>
              <a:t>HIV (see 2.3 R15 regarding waivers)</a:t>
            </a:r>
          </a:p>
          <a:p>
            <a:r>
              <a:rPr lang="en-US" sz="2800" dirty="0"/>
              <a:t>Hemoglobin or Hematocrit </a:t>
            </a:r>
          </a:p>
          <a:p>
            <a:r>
              <a:rPr lang="en-US" sz="2800" dirty="0"/>
              <a:t>Urinalysis (dipstick for </a:t>
            </a:r>
          </a:p>
          <a:p>
            <a:pPr marL="0" indent="0">
              <a:buNone/>
            </a:pPr>
            <a:r>
              <a:rPr lang="en-US" sz="2800" dirty="0"/>
              <a:t>   glucose and protein)</a:t>
            </a:r>
          </a:p>
          <a:p>
            <a:r>
              <a:rPr lang="en-US" sz="2800" dirty="0"/>
              <a:t>Urine Drug Screen (UDS)</a:t>
            </a:r>
          </a:p>
          <a:p>
            <a:pPr marL="0" indent="0">
              <a:buNone/>
            </a:pPr>
            <a:r>
              <a:rPr lang="en-US" sz="2800" dirty="0"/>
              <a:t>   (cannot be waived)</a:t>
            </a:r>
          </a:p>
        </p:txBody>
      </p:sp>
      <p:sp>
        <p:nvSpPr>
          <p:cNvPr id="4" name="Content Placeholder 3">
            <a:extLst>
              <a:ext uri="{FF2B5EF4-FFF2-40B4-BE49-F238E27FC236}">
                <a16:creationId xmlns:a16="http://schemas.microsoft.com/office/drawing/2014/main" id="{EC695C59-A1FE-CB4B-AF13-5B88C8A14C31}"/>
              </a:ext>
            </a:extLst>
          </p:cNvPr>
          <p:cNvSpPr>
            <a:spLocks noGrp="1"/>
          </p:cNvSpPr>
          <p:nvPr>
            <p:ph sz="half" idx="2"/>
          </p:nvPr>
        </p:nvSpPr>
        <p:spPr>
          <a:xfrm>
            <a:off x="5653455" y="2121855"/>
            <a:ext cx="4106007" cy="3619500"/>
          </a:xfrm>
        </p:spPr>
        <p:txBody>
          <a:bodyPr>
            <a:normAutofit/>
          </a:bodyPr>
          <a:lstStyle/>
          <a:p>
            <a:r>
              <a:rPr lang="en-US" sz="2800" dirty="0"/>
              <a:t>Chlamydia and Gonorrhea*</a:t>
            </a:r>
          </a:p>
          <a:p>
            <a:r>
              <a:rPr lang="en-US" sz="2800" dirty="0"/>
              <a:t>Pregnancy for females</a:t>
            </a:r>
          </a:p>
          <a:p>
            <a:r>
              <a:rPr lang="en-US" sz="2800" dirty="0"/>
              <a:t>Sickle cell – offered to all at risk students</a:t>
            </a:r>
          </a:p>
          <a:p>
            <a:r>
              <a:rPr lang="en-US" sz="2800" dirty="0"/>
              <a:t>Syphilis serology (optional) </a:t>
            </a:r>
          </a:p>
        </p:txBody>
      </p:sp>
    </p:spTree>
    <p:extLst>
      <p:ext uri="{BB962C8B-B14F-4D97-AF65-F5344CB8AC3E}">
        <p14:creationId xmlns:p14="http://schemas.microsoft.com/office/powerpoint/2010/main" val="1697456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D62BE-842F-CA4E-B317-E89CF85035F6}"/>
              </a:ext>
            </a:extLst>
          </p:cNvPr>
          <p:cNvSpPr>
            <a:spLocks noGrp="1"/>
          </p:cNvSpPr>
          <p:nvPr>
            <p:ph type="title"/>
          </p:nvPr>
        </p:nvSpPr>
        <p:spPr/>
        <p:txBody>
          <a:bodyPr/>
          <a:lstStyle/>
          <a:p>
            <a:r>
              <a:rPr lang="en-US" dirty="0"/>
              <a:t>Tuberculin Skin Test (TST)</a:t>
            </a:r>
          </a:p>
        </p:txBody>
      </p:sp>
      <p:sp>
        <p:nvSpPr>
          <p:cNvPr id="3" name="Content Placeholder 2">
            <a:extLst>
              <a:ext uri="{FF2B5EF4-FFF2-40B4-BE49-F238E27FC236}">
                <a16:creationId xmlns:a16="http://schemas.microsoft.com/office/drawing/2014/main" id="{BC092E5A-1EF7-364C-B3D5-E2E3C64BFC2B}"/>
              </a:ext>
            </a:extLst>
          </p:cNvPr>
          <p:cNvSpPr>
            <a:spLocks noGrp="1"/>
          </p:cNvSpPr>
          <p:nvPr>
            <p:ph idx="1"/>
          </p:nvPr>
        </p:nvSpPr>
        <p:spPr>
          <a:xfrm>
            <a:off x="931986" y="1484027"/>
            <a:ext cx="8757138" cy="5276537"/>
          </a:xfrm>
        </p:spPr>
        <p:txBody>
          <a:bodyPr>
            <a:normAutofit fontScale="92500" lnSpcReduction="10000"/>
          </a:bodyPr>
          <a:lstStyle/>
          <a:p>
            <a:r>
              <a:rPr lang="en-US" sz="2400" dirty="0"/>
              <a:t>A tuberculosis skin test (Mantoux) is required of all new students who do not have documentation of a previous negative Mantoux test taken within the last 12 months. </a:t>
            </a:r>
          </a:p>
          <a:p>
            <a:r>
              <a:rPr lang="en-US" sz="2400" dirty="0"/>
              <a:t>Students in health occupations must receive a Mantoux test prior to clinical work experience in accordance with state or local health department requirements. Annual tuberculin testing is no longer indicated for students in health occupations. </a:t>
            </a:r>
          </a:p>
          <a:p>
            <a:r>
              <a:rPr lang="en-US" sz="2400" dirty="0"/>
              <a:t>A </a:t>
            </a:r>
            <a:r>
              <a:rPr lang="en-US" sz="2400" dirty="0" err="1"/>
              <a:t>Quantiferon</a:t>
            </a:r>
            <a:r>
              <a:rPr lang="en-US" sz="2400" dirty="0"/>
              <a:t> (IGRA) blood test can be obtained as an alternative to skin testing and is preferred for students with a prior history of BCG vaccination.</a:t>
            </a:r>
          </a:p>
          <a:p>
            <a:r>
              <a:rPr lang="en-US" sz="2400" dirty="0"/>
              <a:t>Results of tuberculin skin testing should be interpreted without regard to a prior history of BCG vaccination.</a:t>
            </a:r>
          </a:p>
          <a:p>
            <a:r>
              <a:rPr lang="en-US" sz="2400" dirty="0"/>
              <a:t>Refer to Treatment Guidelines in the Health Care Guidelines for management of students with a positive Mantoux test and negative chest x-ray.</a:t>
            </a:r>
          </a:p>
          <a:p>
            <a:endParaRPr lang="en-US" dirty="0"/>
          </a:p>
        </p:txBody>
      </p:sp>
    </p:spTree>
    <p:extLst>
      <p:ext uri="{BB962C8B-B14F-4D97-AF65-F5344CB8AC3E}">
        <p14:creationId xmlns:p14="http://schemas.microsoft.com/office/powerpoint/2010/main" val="4009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BABD-3021-6D4F-8181-D04CC60FBB77}"/>
              </a:ext>
            </a:extLst>
          </p:cNvPr>
          <p:cNvSpPr>
            <a:spLocks noGrp="1"/>
          </p:cNvSpPr>
          <p:nvPr>
            <p:ph type="title"/>
          </p:nvPr>
        </p:nvSpPr>
        <p:spPr>
          <a:xfrm>
            <a:off x="439615" y="609600"/>
            <a:ext cx="8834387" cy="744415"/>
          </a:xfrm>
        </p:spPr>
        <p:txBody>
          <a:bodyPr/>
          <a:lstStyle/>
          <a:p>
            <a:r>
              <a:rPr lang="en-US" dirty="0"/>
              <a:t>Medical History and Physical Examination </a:t>
            </a:r>
          </a:p>
        </p:txBody>
      </p:sp>
      <p:sp>
        <p:nvSpPr>
          <p:cNvPr id="3" name="Content Placeholder 2">
            <a:extLst>
              <a:ext uri="{FF2B5EF4-FFF2-40B4-BE49-F238E27FC236}">
                <a16:creationId xmlns:a16="http://schemas.microsoft.com/office/drawing/2014/main" id="{BF392022-22D8-3743-9464-1E3B6A66C0D4}"/>
              </a:ext>
            </a:extLst>
          </p:cNvPr>
          <p:cNvSpPr>
            <a:spLocks noGrp="1"/>
          </p:cNvSpPr>
          <p:nvPr>
            <p:ph idx="1"/>
          </p:nvPr>
        </p:nvSpPr>
        <p:spPr>
          <a:xfrm>
            <a:off x="677334" y="1495710"/>
            <a:ext cx="8950244" cy="5459724"/>
          </a:xfrm>
        </p:spPr>
        <p:txBody>
          <a:bodyPr>
            <a:noAutofit/>
          </a:bodyPr>
          <a:lstStyle/>
          <a:p>
            <a:r>
              <a:rPr lang="en-US" sz="2200" dirty="0"/>
              <a:t>A complete entrance physical examination and review/annotation of the medical history should be completed within 14 days of a student’s arrival. The physical examination must be provided by a qualified health professional and documented on the Job Corps Physical Examination Form. </a:t>
            </a:r>
          </a:p>
          <a:p>
            <a:r>
              <a:rPr lang="en-US" sz="2200" dirty="0"/>
              <a:t>Conduct the exam with patient gowning and a chaperone. Exam should include:</a:t>
            </a:r>
          </a:p>
          <a:p>
            <a:pPr lvl="1"/>
            <a:r>
              <a:rPr lang="en-US" sz="2200" dirty="0"/>
              <a:t>breast exam for all students </a:t>
            </a:r>
          </a:p>
          <a:p>
            <a:pPr lvl="1"/>
            <a:r>
              <a:rPr lang="en-US" sz="2200" dirty="0"/>
              <a:t>testicular and hernia exam for male students</a:t>
            </a:r>
          </a:p>
          <a:p>
            <a:pPr lvl="1"/>
            <a:r>
              <a:rPr lang="en-US" sz="2200" dirty="0"/>
              <a:t>discuss birth control options and safer sex</a:t>
            </a:r>
          </a:p>
          <a:p>
            <a:r>
              <a:rPr lang="en-US" sz="2200" dirty="0"/>
              <a:t>Female students 21 and older no longer require a pelvic exam and Pap smear as new American Cancer Society guidelines defer screening to age 25.</a:t>
            </a:r>
          </a:p>
        </p:txBody>
      </p:sp>
    </p:spTree>
    <p:extLst>
      <p:ext uri="{BB962C8B-B14F-4D97-AF65-F5344CB8AC3E}">
        <p14:creationId xmlns:p14="http://schemas.microsoft.com/office/powerpoint/2010/main" val="3990646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38EA-231E-5241-A977-A78FADA2B740}"/>
              </a:ext>
            </a:extLst>
          </p:cNvPr>
          <p:cNvSpPr>
            <a:spLocks noGrp="1"/>
          </p:cNvSpPr>
          <p:nvPr>
            <p:ph type="title"/>
          </p:nvPr>
        </p:nvSpPr>
        <p:spPr/>
        <p:txBody>
          <a:bodyPr/>
          <a:lstStyle/>
          <a:p>
            <a:r>
              <a:rPr lang="en-US" dirty="0"/>
              <a:t>Immunizations </a:t>
            </a:r>
          </a:p>
        </p:txBody>
      </p:sp>
      <p:sp>
        <p:nvSpPr>
          <p:cNvPr id="3" name="Content Placeholder 2">
            <a:extLst>
              <a:ext uri="{FF2B5EF4-FFF2-40B4-BE49-F238E27FC236}">
                <a16:creationId xmlns:a16="http://schemas.microsoft.com/office/drawing/2014/main" id="{F4330B40-407B-5C4C-AA40-34CA65CD5A75}"/>
              </a:ext>
            </a:extLst>
          </p:cNvPr>
          <p:cNvSpPr>
            <a:spLocks noGrp="1"/>
          </p:cNvSpPr>
          <p:nvPr>
            <p:ph idx="1"/>
          </p:nvPr>
        </p:nvSpPr>
        <p:spPr>
          <a:xfrm>
            <a:off x="677334" y="1439057"/>
            <a:ext cx="8827151" cy="5418943"/>
          </a:xfrm>
        </p:spPr>
        <p:txBody>
          <a:bodyPr>
            <a:normAutofit fontScale="55000" lnSpcReduction="20000"/>
          </a:bodyPr>
          <a:lstStyle/>
          <a:p>
            <a:r>
              <a:rPr lang="en-US" sz="3500" dirty="0"/>
              <a:t>All applicants are required to provide Admissions Counselors with current immunization records at the time of application. Immunizations or boosters indicated if the following immunization series are incomplete or if current immunization records cannot be produced:</a:t>
            </a:r>
          </a:p>
          <a:p>
            <a:pPr lvl="1"/>
            <a:r>
              <a:rPr lang="en-US" sz="3500" dirty="0"/>
              <a:t>Tetanus and diphtheria toxoid (Td) or Tetanus-diphtheria-acellular pertussis (Tdap)</a:t>
            </a:r>
          </a:p>
          <a:p>
            <a:pPr lvl="1"/>
            <a:r>
              <a:rPr lang="en-US" sz="3500" dirty="0"/>
              <a:t>Inactivated polio vaccine (IPV) for students younger than 18 years of age</a:t>
            </a:r>
          </a:p>
          <a:p>
            <a:pPr lvl="1"/>
            <a:r>
              <a:rPr lang="en-US" sz="3500" dirty="0"/>
              <a:t>Measles, mumps, and rubella vaccine</a:t>
            </a:r>
          </a:p>
          <a:p>
            <a:r>
              <a:rPr lang="en-US" sz="3500" dirty="0"/>
              <a:t>Hepatitis B vaccine series</a:t>
            </a:r>
          </a:p>
          <a:p>
            <a:pPr lvl="1"/>
            <a:r>
              <a:rPr lang="en-US" sz="3500" dirty="0"/>
              <a:t>At a minimum, Hepatitis B vaccine must be provided to health personnel and health occupations training students. Vaccination of health occupations training students must begin six weeks prior to on-site clinical work experience.</a:t>
            </a:r>
          </a:p>
          <a:p>
            <a:r>
              <a:rPr lang="en-US" sz="3500" dirty="0"/>
              <a:t>Centers should utilize the Vaccines for Children program to provide immunizations for eligible students according to the latest Centers for Disease Control and Prevention (CDC) guidelines.</a:t>
            </a:r>
          </a:p>
          <a:p>
            <a:endParaRPr lang="en-US" dirty="0"/>
          </a:p>
        </p:txBody>
      </p:sp>
    </p:spTree>
    <p:extLst>
      <p:ext uri="{BB962C8B-B14F-4D97-AF65-F5344CB8AC3E}">
        <p14:creationId xmlns:p14="http://schemas.microsoft.com/office/powerpoint/2010/main" val="242003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ED41-B731-1B4D-B8A4-10495A0585B0}"/>
              </a:ext>
            </a:extLst>
          </p:cNvPr>
          <p:cNvSpPr>
            <a:spLocks noGrp="1"/>
          </p:cNvSpPr>
          <p:nvPr>
            <p:ph type="title"/>
          </p:nvPr>
        </p:nvSpPr>
        <p:spPr/>
        <p:txBody>
          <a:bodyPr/>
          <a:lstStyle/>
          <a:p>
            <a:r>
              <a:rPr lang="en-US" dirty="0"/>
              <a:t>Chronic Care Management</a:t>
            </a:r>
          </a:p>
        </p:txBody>
      </p:sp>
      <p:sp>
        <p:nvSpPr>
          <p:cNvPr id="3" name="Content Placeholder 2">
            <a:extLst>
              <a:ext uri="{FF2B5EF4-FFF2-40B4-BE49-F238E27FC236}">
                <a16:creationId xmlns:a16="http://schemas.microsoft.com/office/drawing/2014/main" id="{96E256B2-9BF7-4040-AC6E-170236459CFB}"/>
              </a:ext>
            </a:extLst>
          </p:cNvPr>
          <p:cNvSpPr>
            <a:spLocks noGrp="1"/>
          </p:cNvSpPr>
          <p:nvPr>
            <p:ph idx="1"/>
          </p:nvPr>
        </p:nvSpPr>
        <p:spPr>
          <a:xfrm>
            <a:off x="817685" y="1375789"/>
            <a:ext cx="8941777" cy="4444719"/>
          </a:xfrm>
        </p:spPr>
        <p:txBody>
          <a:bodyPr>
            <a:normAutofit/>
          </a:bodyPr>
          <a:lstStyle/>
          <a:p>
            <a:r>
              <a:rPr lang="en-US" sz="2400" dirty="0"/>
              <a:t>Students identified as having chronic health problems during the cursory or entrance physical exam must be monitored as directed by the Center Physician or other appropriate center health care providers.</a:t>
            </a:r>
          </a:p>
          <a:p>
            <a:r>
              <a:rPr lang="en-US" sz="2400" dirty="0"/>
              <a:t>Evidence of chronic care management should be documented in the SHR. This can be done by using the CCMPs located in the Health and Wellness website: </a:t>
            </a:r>
            <a:r>
              <a:rPr lang="en-US" sz="2400" dirty="0">
                <a:solidFill>
                  <a:schemeClr val="tx1"/>
                </a:solidFill>
                <a:hlinkClick r:id="rId3">
                  <a:extLst>
                    <a:ext uri="{A12FA001-AC4F-418D-AE19-62706E023703}">
                      <ahyp:hlinkClr xmlns:ahyp="http://schemas.microsoft.com/office/drawing/2018/hyperlinkcolor" val="tx"/>
                    </a:ext>
                  </a:extLst>
                </a:hlinkClick>
              </a:rPr>
              <a:t>https://supportservices.jobcorps.gov/health/Pages/HCGuidelines.aspx#ccmps</a:t>
            </a:r>
            <a:r>
              <a:rPr lang="en-US" sz="2400" dirty="0">
                <a:solidFill>
                  <a:schemeClr val="tx1"/>
                </a:solidFill>
              </a:rPr>
              <a:t> </a:t>
            </a:r>
            <a:r>
              <a:rPr lang="en-US" sz="2400" dirty="0"/>
              <a:t>or by writing a note clearly titled “Care Management” or “Case Management Note” on the SF-600 or progress note. </a:t>
            </a:r>
          </a:p>
        </p:txBody>
      </p:sp>
    </p:spTree>
    <p:extLst>
      <p:ext uri="{BB962C8B-B14F-4D97-AF65-F5344CB8AC3E}">
        <p14:creationId xmlns:p14="http://schemas.microsoft.com/office/powerpoint/2010/main" val="218283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p:txBody>
          <a:bodyPr/>
          <a:lstStyle/>
          <a:p>
            <a:r>
              <a:rPr lang="en-US" dirty="0">
                <a:solidFill>
                  <a:srgbClr val="92D050"/>
                </a:solidFill>
              </a:rPr>
              <a:t>Overview</a:t>
            </a:r>
          </a:p>
        </p:txBody>
      </p:sp>
      <p:sp>
        <p:nvSpPr>
          <p:cNvPr id="3" name="Content Placeholder 2">
            <a:extLst>
              <a:ext uri="{FF2B5EF4-FFF2-40B4-BE49-F238E27FC236}">
                <a16:creationId xmlns:a16="http://schemas.microsoft.com/office/drawing/2014/main" id="{16260760-350C-4E48-8ACF-FC7817AB1351}"/>
              </a:ext>
            </a:extLst>
          </p:cNvPr>
          <p:cNvSpPr>
            <a:spLocks noGrp="1"/>
          </p:cNvSpPr>
          <p:nvPr>
            <p:ph idx="1"/>
          </p:nvPr>
        </p:nvSpPr>
        <p:spPr>
          <a:xfrm>
            <a:off x="677334" y="1837593"/>
            <a:ext cx="8596668" cy="4203770"/>
          </a:xfrm>
        </p:spPr>
        <p:txBody>
          <a:bodyPr/>
          <a:lstStyle/>
          <a:p>
            <a:r>
              <a:rPr lang="en-US" sz="2800" dirty="0"/>
              <a:t>What is Job Corps?</a:t>
            </a:r>
          </a:p>
          <a:p>
            <a:r>
              <a:rPr lang="en-US" sz="2800" dirty="0"/>
              <a:t>Multidisciplinary center health staffing</a:t>
            </a:r>
          </a:p>
          <a:p>
            <a:r>
              <a:rPr lang="en-US" sz="2800" dirty="0"/>
              <a:t>Role of the center physician</a:t>
            </a:r>
          </a:p>
          <a:p>
            <a:r>
              <a:rPr lang="en-US" sz="2800" dirty="0"/>
              <a:t>Policy and Requirements Handbook (PRH)</a:t>
            </a:r>
          </a:p>
          <a:p>
            <a:r>
              <a:rPr lang="en-US" sz="2800" dirty="0"/>
              <a:t>Provision of basic health services</a:t>
            </a:r>
          </a:p>
          <a:p>
            <a:r>
              <a:rPr lang="en-US" sz="2800" dirty="0"/>
              <a:t>Introduction to your medical health specialists</a:t>
            </a:r>
          </a:p>
          <a:p>
            <a:r>
              <a:rPr lang="en-US" sz="2800" dirty="0"/>
              <a:t>Pearls of wisdom</a:t>
            </a:r>
          </a:p>
          <a:p>
            <a:endParaRPr lang="en-US" dirty="0"/>
          </a:p>
        </p:txBody>
      </p:sp>
    </p:spTree>
    <p:extLst>
      <p:ext uri="{BB962C8B-B14F-4D97-AF65-F5344CB8AC3E}">
        <p14:creationId xmlns:p14="http://schemas.microsoft.com/office/powerpoint/2010/main" val="1405102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9664-6D93-12DF-2210-0302A2273B12}"/>
              </a:ext>
            </a:extLst>
          </p:cNvPr>
          <p:cNvSpPr>
            <a:spLocks noGrp="1"/>
          </p:cNvSpPr>
          <p:nvPr>
            <p:ph type="title"/>
          </p:nvPr>
        </p:nvSpPr>
        <p:spPr>
          <a:xfrm>
            <a:off x="677334" y="609600"/>
            <a:ext cx="8596668" cy="841131"/>
          </a:xfrm>
        </p:spPr>
        <p:txBody>
          <a:bodyPr/>
          <a:lstStyle/>
          <a:p>
            <a:r>
              <a:rPr lang="en-US" dirty="0"/>
              <a:t>Applicant file review</a:t>
            </a:r>
          </a:p>
        </p:txBody>
      </p:sp>
      <p:sp>
        <p:nvSpPr>
          <p:cNvPr id="3" name="Content Placeholder 2">
            <a:extLst>
              <a:ext uri="{FF2B5EF4-FFF2-40B4-BE49-F238E27FC236}">
                <a16:creationId xmlns:a16="http://schemas.microsoft.com/office/drawing/2014/main" id="{1F7011A7-916A-FF8C-B85C-34BDB66E4254}"/>
              </a:ext>
            </a:extLst>
          </p:cNvPr>
          <p:cNvSpPr>
            <a:spLocks noGrp="1"/>
          </p:cNvSpPr>
          <p:nvPr>
            <p:ph idx="1"/>
          </p:nvPr>
        </p:nvSpPr>
        <p:spPr>
          <a:xfrm>
            <a:off x="677334" y="1670539"/>
            <a:ext cx="8596668" cy="4370824"/>
          </a:xfrm>
        </p:spPr>
        <p:txBody>
          <a:bodyPr/>
          <a:lstStyle/>
          <a:p>
            <a:r>
              <a:rPr lang="en-US" dirty="0"/>
              <a:t>As center physician you may be asked to participate in a Health Care Needs Assessment (HCNA) to review medical records and speak with a Job Corps applicant who has medical issues that may limit participation.</a:t>
            </a:r>
          </a:p>
          <a:p>
            <a:r>
              <a:rPr lang="en-US" dirty="0"/>
              <a:t>Denial of enrollment for medical diagnoses is much less common than denial for mental health concerns.  Many students are afforded reasonable accommodations to address their medical needs and succeed in completion.</a:t>
            </a:r>
          </a:p>
          <a:p>
            <a:r>
              <a:rPr lang="en-US" dirty="0"/>
              <a:t>Denial should be based upon the inability to meaningfully participate in the Job Corps program despite accommodations.</a:t>
            </a:r>
          </a:p>
          <a:p>
            <a:r>
              <a:rPr lang="en-US" dirty="0"/>
              <a:t>Students with chronic illness often do better on center than at home given the structure of three meals a day, adequate sleep and case management by the center health staff.</a:t>
            </a:r>
          </a:p>
          <a:p>
            <a:endParaRPr lang="en-US" dirty="0"/>
          </a:p>
        </p:txBody>
      </p:sp>
    </p:spTree>
    <p:extLst>
      <p:ext uri="{BB962C8B-B14F-4D97-AF65-F5344CB8AC3E}">
        <p14:creationId xmlns:p14="http://schemas.microsoft.com/office/powerpoint/2010/main" val="342493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9664-6D93-12DF-2210-0302A2273B12}"/>
              </a:ext>
            </a:extLst>
          </p:cNvPr>
          <p:cNvSpPr>
            <a:spLocks noGrp="1"/>
          </p:cNvSpPr>
          <p:nvPr>
            <p:ph type="title"/>
          </p:nvPr>
        </p:nvSpPr>
        <p:spPr>
          <a:xfrm>
            <a:off x="677334" y="609600"/>
            <a:ext cx="8596668" cy="841131"/>
          </a:xfrm>
        </p:spPr>
        <p:txBody>
          <a:bodyPr/>
          <a:lstStyle/>
          <a:p>
            <a:r>
              <a:rPr lang="en-US" dirty="0"/>
              <a:t>Applicant file review – Case vignettes</a:t>
            </a:r>
          </a:p>
        </p:txBody>
      </p:sp>
      <p:sp>
        <p:nvSpPr>
          <p:cNvPr id="3" name="Content Placeholder 2">
            <a:extLst>
              <a:ext uri="{FF2B5EF4-FFF2-40B4-BE49-F238E27FC236}">
                <a16:creationId xmlns:a16="http://schemas.microsoft.com/office/drawing/2014/main" id="{1F7011A7-916A-FF8C-B85C-34BDB66E4254}"/>
              </a:ext>
            </a:extLst>
          </p:cNvPr>
          <p:cNvSpPr>
            <a:spLocks noGrp="1"/>
          </p:cNvSpPr>
          <p:nvPr>
            <p:ph idx="1"/>
          </p:nvPr>
        </p:nvSpPr>
        <p:spPr>
          <a:xfrm>
            <a:off x="677334" y="1670539"/>
            <a:ext cx="8596668" cy="4370824"/>
          </a:xfrm>
        </p:spPr>
        <p:txBody>
          <a:bodyPr>
            <a:normAutofit lnSpcReduction="10000"/>
          </a:bodyPr>
          <a:lstStyle/>
          <a:p>
            <a:r>
              <a:rPr lang="en-US" dirty="0"/>
              <a:t>Applicant #1</a:t>
            </a:r>
          </a:p>
          <a:p>
            <a:pPr marL="0" indent="0">
              <a:buNone/>
            </a:pPr>
            <a:r>
              <a:rPr lang="en-US" dirty="0"/>
              <a:t>	Jason is a 19 year-old male with type 2 diabetes (</a:t>
            </a:r>
            <a:r>
              <a:rPr lang="en-US" dirty="0" err="1"/>
              <a:t>hgb</a:t>
            </a:r>
            <a:r>
              <a:rPr lang="en-US" dirty="0"/>
              <a:t> A1c 14.0), obesity (BMI 41) and hypertension (BP 155/96) who reports taking his metformin and lisinopril “most days,” but checks his blood glucose and administers insulin only when he “needs it.”  No recent hospitalizations or urgent care visits for diabetes.</a:t>
            </a:r>
          </a:p>
          <a:p>
            <a:r>
              <a:rPr lang="en-US" dirty="0"/>
              <a:t>Applicant #2</a:t>
            </a:r>
          </a:p>
          <a:p>
            <a:pPr marL="0" indent="0">
              <a:buNone/>
            </a:pPr>
            <a:r>
              <a:rPr lang="en-US" dirty="0"/>
              <a:t>	Jasmine is a 19 year-old female with type 2 diabetes (</a:t>
            </a:r>
            <a:r>
              <a:rPr lang="en-US" dirty="0" err="1"/>
              <a:t>hgb</a:t>
            </a:r>
            <a:r>
              <a:rPr lang="en-US" dirty="0"/>
              <a:t> A1c 10.0), overweight (BMI 29) and normal blood pressure (118/72) who was diagnosed one year ago and had three subsequent urgent care visits for hyperglycemia (</a:t>
            </a:r>
            <a:r>
              <a:rPr lang="en-US" u="sng" dirty="0"/>
              <a:t>&gt;</a:t>
            </a:r>
            <a:r>
              <a:rPr lang="en-US" dirty="0"/>
              <a:t>468). She lives at home, takes metformin daily and her mother checks her blood glucose and administers her insulin daily.</a:t>
            </a:r>
          </a:p>
          <a:p>
            <a:r>
              <a:rPr lang="en-US" b="1" dirty="0"/>
              <a:t>Question:  Accept Applicant #1, #2, both or neither?</a:t>
            </a:r>
          </a:p>
          <a:p>
            <a:r>
              <a:rPr lang="en-US" dirty="0"/>
              <a:t>Note that all proposed center denials are reviewed by a regional health specialist prior to a final decision by the regional office.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6006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5721-CC19-1443-81E0-A01A34E6E0D9}"/>
              </a:ext>
            </a:extLst>
          </p:cNvPr>
          <p:cNvSpPr>
            <a:spLocks noGrp="1"/>
          </p:cNvSpPr>
          <p:nvPr>
            <p:ph type="title"/>
          </p:nvPr>
        </p:nvSpPr>
        <p:spPr/>
        <p:txBody>
          <a:bodyPr/>
          <a:lstStyle/>
          <a:p>
            <a:r>
              <a:rPr lang="en-US" dirty="0"/>
              <a:t>R13. Professional Standards of Care</a:t>
            </a:r>
          </a:p>
        </p:txBody>
      </p:sp>
      <p:sp>
        <p:nvSpPr>
          <p:cNvPr id="3" name="Content Placeholder 2">
            <a:extLst>
              <a:ext uri="{FF2B5EF4-FFF2-40B4-BE49-F238E27FC236}">
                <a16:creationId xmlns:a16="http://schemas.microsoft.com/office/drawing/2014/main" id="{BC74EF1D-C3C7-114B-AAF0-C383423620FA}"/>
              </a:ext>
            </a:extLst>
          </p:cNvPr>
          <p:cNvSpPr>
            <a:spLocks noGrp="1"/>
          </p:cNvSpPr>
          <p:nvPr>
            <p:ph idx="1"/>
          </p:nvPr>
        </p:nvSpPr>
        <p:spPr>
          <a:xfrm>
            <a:off x="677335" y="1503485"/>
            <a:ext cx="8748019" cy="5354515"/>
          </a:xfrm>
        </p:spPr>
        <p:txBody>
          <a:bodyPr>
            <a:normAutofit/>
          </a:bodyPr>
          <a:lstStyle/>
          <a:p>
            <a:r>
              <a:rPr lang="en-US" sz="2200" dirty="0"/>
              <a:t>All center health staff and providers must follow accepted professional standards of care and are subject to prevailing state laws, including but not limited to:</a:t>
            </a:r>
          </a:p>
          <a:p>
            <a:pPr lvl="1"/>
            <a:r>
              <a:rPr lang="en-US" sz="2200" dirty="0"/>
              <a:t>Maintaining a copy of the current provider’s license, Drug Enforcement Agency (DEA) registration, and proof of professional liability insurance, if applicable, in the center health facility.</a:t>
            </a:r>
          </a:p>
          <a:p>
            <a:pPr lvl="1"/>
            <a:r>
              <a:rPr lang="en-US" sz="2200" dirty="0"/>
              <a:t>Documenting all prescribed medications and treatment in the student health record (SHR).</a:t>
            </a:r>
          </a:p>
          <a:p>
            <a:pPr lvl="1"/>
            <a:r>
              <a:rPr lang="en-US" sz="2200" dirty="0"/>
              <a:t>Documenting all laboratory procedures ordered and recording the results in student health record.</a:t>
            </a:r>
          </a:p>
          <a:p>
            <a:pPr lvl="1"/>
            <a:r>
              <a:rPr lang="en-US" sz="2200" dirty="0"/>
              <a:t>Following current standards of care when providing health services and treating illnesses and injuries.</a:t>
            </a:r>
          </a:p>
          <a:p>
            <a:endParaRPr lang="en-US" dirty="0"/>
          </a:p>
        </p:txBody>
      </p:sp>
    </p:spTree>
    <p:extLst>
      <p:ext uri="{BB962C8B-B14F-4D97-AF65-F5344CB8AC3E}">
        <p14:creationId xmlns:p14="http://schemas.microsoft.com/office/powerpoint/2010/main" val="692952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3959-E34D-1749-B8DC-A058F65F9F9A}"/>
              </a:ext>
            </a:extLst>
          </p:cNvPr>
          <p:cNvSpPr>
            <a:spLocks noGrp="1"/>
          </p:cNvSpPr>
          <p:nvPr>
            <p:ph type="title"/>
          </p:nvPr>
        </p:nvSpPr>
        <p:spPr/>
        <p:txBody>
          <a:bodyPr>
            <a:normAutofit/>
          </a:bodyPr>
          <a:lstStyle/>
          <a:p>
            <a:r>
              <a:rPr lang="en-US" dirty="0"/>
              <a:t>R14. Medication Management </a:t>
            </a:r>
          </a:p>
        </p:txBody>
      </p:sp>
      <p:sp>
        <p:nvSpPr>
          <p:cNvPr id="3" name="Content Placeholder 2">
            <a:extLst>
              <a:ext uri="{FF2B5EF4-FFF2-40B4-BE49-F238E27FC236}">
                <a16:creationId xmlns:a16="http://schemas.microsoft.com/office/drawing/2014/main" id="{31A3F67C-825D-E64A-8B84-DF52AF3B1EC8}"/>
              </a:ext>
            </a:extLst>
          </p:cNvPr>
          <p:cNvSpPr>
            <a:spLocks noGrp="1"/>
          </p:cNvSpPr>
          <p:nvPr>
            <p:ph idx="1"/>
          </p:nvPr>
        </p:nvSpPr>
        <p:spPr>
          <a:xfrm>
            <a:off x="800100" y="1547446"/>
            <a:ext cx="9144000" cy="4545623"/>
          </a:xfrm>
        </p:spPr>
        <p:txBody>
          <a:bodyPr>
            <a:normAutofit lnSpcReduction="10000"/>
          </a:bodyPr>
          <a:lstStyle/>
          <a:p>
            <a:endParaRPr lang="en-US" dirty="0"/>
          </a:p>
          <a:p>
            <a:r>
              <a:rPr lang="en-US" sz="2800" dirty="0"/>
              <a:t>Centers must comply with all state and federal regulations regarding prescribed non-controlled medications, prescribed controlled substances, and over-the-counter medications.</a:t>
            </a:r>
          </a:p>
          <a:p>
            <a:r>
              <a:rPr lang="en-US" sz="2800" dirty="0"/>
              <a:t>Centers must follow medication management guidelines specified in Appendix 203.</a:t>
            </a:r>
          </a:p>
          <a:p>
            <a:r>
              <a:rPr lang="en-US" sz="2800" dirty="0"/>
              <a:t>Center physicians may prescribe psychotropic medications consistent with their experience and training.</a:t>
            </a:r>
          </a:p>
          <a:p>
            <a:pPr marL="0" indent="0">
              <a:buNone/>
            </a:pPr>
            <a:endParaRPr lang="en-US" dirty="0"/>
          </a:p>
        </p:txBody>
      </p:sp>
    </p:spTree>
    <p:extLst>
      <p:ext uri="{BB962C8B-B14F-4D97-AF65-F5344CB8AC3E}">
        <p14:creationId xmlns:p14="http://schemas.microsoft.com/office/powerpoint/2010/main" val="77886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2E61-563E-344B-ABEA-2879D129A981}"/>
              </a:ext>
            </a:extLst>
          </p:cNvPr>
          <p:cNvSpPr>
            <a:spLocks noGrp="1"/>
          </p:cNvSpPr>
          <p:nvPr>
            <p:ph type="title"/>
          </p:nvPr>
        </p:nvSpPr>
        <p:spPr/>
        <p:txBody>
          <a:bodyPr/>
          <a:lstStyle/>
          <a:p>
            <a:r>
              <a:rPr lang="en-US" dirty="0"/>
              <a:t>R15. Waiver of Medical Care</a:t>
            </a:r>
          </a:p>
        </p:txBody>
      </p:sp>
      <p:sp>
        <p:nvSpPr>
          <p:cNvPr id="3" name="Content Placeholder 2">
            <a:extLst>
              <a:ext uri="{FF2B5EF4-FFF2-40B4-BE49-F238E27FC236}">
                <a16:creationId xmlns:a16="http://schemas.microsoft.com/office/drawing/2014/main" id="{D09F0F08-B4F8-0347-AEEC-E6BB9263F3C9}"/>
              </a:ext>
            </a:extLst>
          </p:cNvPr>
          <p:cNvSpPr>
            <a:spLocks noGrp="1"/>
          </p:cNvSpPr>
          <p:nvPr>
            <p:ph idx="1"/>
          </p:nvPr>
        </p:nvSpPr>
        <p:spPr>
          <a:xfrm>
            <a:off x="615462" y="1514275"/>
            <a:ext cx="8748346" cy="5343725"/>
          </a:xfrm>
        </p:spPr>
        <p:txBody>
          <a:bodyPr>
            <a:normAutofit/>
          </a:bodyPr>
          <a:lstStyle/>
          <a:p>
            <a:r>
              <a:rPr lang="en-US" sz="2800" dirty="0"/>
              <a:t>The Center Physician/Nurse Practitioner (NP)/Physician Assistant (PA) may waive any portion of the medical examination and laboratory testing except for the entrance drug testing if in his or her opinion there is sufficient justification or if a student refuses. </a:t>
            </a:r>
          </a:p>
          <a:p>
            <a:r>
              <a:rPr lang="en-US" sz="2800" dirty="0"/>
              <a:t>The Center Physician/NP/PA may grant waivers of immunization requirements for valid medical and/or religious reasons. </a:t>
            </a:r>
          </a:p>
        </p:txBody>
      </p:sp>
    </p:spTree>
    <p:extLst>
      <p:ext uri="{BB962C8B-B14F-4D97-AF65-F5344CB8AC3E}">
        <p14:creationId xmlns:p14="http://schemas.microsoft.com/office/powerpoint/2010/main" val="3185115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3FE6-E05D-494F-A703-56FB8D23563B}"/>
              </a:ext>
            </a:extLst>
          </p:cNvPr>
          <p:cNvSpPr>
            <a:spLocks noGrp="1"/>
          </p:cNvSpPr>
          <p:nvPr>
            <p:ph type="title"/>
          </p:nvPr>
        </p:nvSpPr>
        <p:spPr/>
        <p:txBody>
          <a:bodyPr/>
          <a:lstStyle/>
          <a:p>
            <a:r>
              <a:rPr lang="en-US" dirty="0"/>
              <a:t>R16. Health Care Guidelines</a:t>
            </a:r>
          </a:p>
        </p:txBody>
      </p:sp>
      <p:sp>
        <p:nvSpPr>
          <p:cNvPr id="3" name="Content Placeholder 2">
            <a:extLst>
              <a:ext uri="{FF2B5EF4-FFF2-40B4-BE49-F238E27FC236}">
                <a16:creationId xmlns:a16="http://schemas.microsoft.com/office/drawing/2014/main" id="{FC5479A1-F88E-414E-BB51-ABFB9654BA57}"/>
              </a:ext>
            </a:extLst>
          </p:cNvPr>
          <p:cNvSpPr>
            <a:spLocks noGrp="1"/>
          </p:cNvSpPr>
          <p:nvPr>
            <p:ph idx="1"/>
          </p:nvPr>
        </p:nvSpPr>
        <p:spPr>
          <a:xfrm>
            <a:off x="677334" y="1407816"/>
            <a:ext cx="8871112" cy="5451104"/>
          </a:xfrm>
        </p:spPr>
        <p:txBody>
          <a:bodyPr>
            <a:normAutofit lnSpcReduction="10000"/>
          </a:bodyPr>
          <a:lstStyle/>
          <a:p>
            <a:r>
              <a:rPr lang="en-US" sz="2400" dirty="0"/>
              <a:t>All health care guidelines must be approved and signed annually by the Center Physician, Center Mental Health Consultant, or Center Dentist, as appropriate.</a:t>
            </a:r>
          </a:p>
          <a:p>
            <a:r>
              <a:rPr lang="en-US" sz="2400" dirty="0"/>
              <a:t>Current signed and dated health care guidelines must be kept in the Health and Wellness Center.  </a:t>
            </a:r>
          </a:p>
          <a:p>
            <a:r>
              <a:rPr lang="en-US" sz="2400" dirty="0"/>
              <a:t>Annually, each center must submit a memorandum to the Regional Office indicating which health care guidelines have been modified. Copies of any individual health staff authorizations and health care guidelines that have changed must be sent to the Regional Office for approval. (Refer to</a:t>
            </a:r>
            <a:r>
              <a:rPr lang="en-US" sz="2400" dirty="0">
                <a:solidFill>
                  <a:srgbClr val="99CA3C"/>
                </a:solidFill>
                <a:hlinkClick r:id="rId3">
                  <a:extLst>
                    <a:ext uri="{A12FA001-AC4F-418D-AE19-62706E023703}">
                      <ahyp:hlinkClr xmlns:ahyp="http://schemas.microsoft.com/office/drawing/2018/hyperlinkcolor" val="tx"/>
                    </a:ext>
                  </a:extLst>
                </a:hlinkClick>
              </a:rPr>
              <a:t> </a:t>
            </a:r>
            <a:r>
              <a:rPr lang="en-US" sz="2400" dirty="0">
                <a:solidFill>
                  <a:schemeClr val="tx1"/>
                </a:solidFill>
                <a:hlinkClick r:id="rId3">
                  <a:extLst>
                    <a:ext uri="{A12FA001-AC4F-418D-AE19-62706E023703}">
                      <ahyp:hlinkClr xmlns:ahyp="http://schemas.microsoft.com/office/drawing/2018/hyperlinkcolor" val="tx"/>
                    </a:ext>
                  </a:extLst>
                </a:hlinkClick>
              </a:rPr>
              <a:t>Exhibit 5-2, Plan and Report Submission Requirements</a:t>
            </a:r>
            <a:r>
              <a:rPr lang="en-US" sz="2400" dirty="0">
                <a:solidFill>
                  <a:schemeClr val="tx1"/>
                </a:solidFill>
              </a:rPr>
              <a:t>,</a:t>
            </a:r>
            <a:r>
              <a:rPr lang="en-US" sz="2400" dirty="0"/>
              <a:t> for reporting deadlines.)</a:t>
            </a:r>
          </a:p>
          <a:p>
            <a:pPr marL="0" indent="0">
              <a:buNone/>
            </a:pPr>
            <a:r>
              <a:rPr lang="en-US" sz="2000" dirty="0">
                <a:hlinkClick r:id="rId4"/>
              </a:rPr>
              <a:t>https://supportservices.jobcorps.gov/health/Pages/HCGuidelines.aspx</a:t>
            </a:r>
            <a:br>
              <a:rPr lang="en-US" sz="2400" dirty="0"/>
            </a:br>
            <a:endParaRPr lang="en-US" sz="2400" dirty="0"/>
          </a:p>
        </p:txBody>
      </p:sp>
    </p:spTree>
    <p:extLst>
      <p:ext uri="{BB962C8B-B14F-4D97-AF65-F5344CB8AC3E}">
        <p14:creationId xmlns:p14="http://schemas.microsoft.com/office/powerpoint/2010/main" val="2025450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1A796-96F5-B449-8C24-B7F70CE82361}"/>
              </a:ext>
            </a:extLst>
          </p:cNvPr>
          <p:cNvSpPr>
            <a:spLocks noGrp="1"/>
          </p:cNvSpPr>
          <p:nvPr>
            <p:ph type="title"/>
          </p:nvPr>
        </p:nvSpPr>
        <p:spPr/>
        <p:txBody>
          <a:bodyPr/>
          <a:lstStyle/>
          <a:p>
            <a:r>
              <a:rPr lang="en-US" dirty="0"/>
              <a:t>R19. Continuous Quality Improvement (CQI)</a:t>
            </a:r>
          </a:p>
        </p:txBody>
      </p:sp>
      <p:sp>
        <p:nvSpPr>
          <p:cNvPr id="3" name="Content Placeholder 2">
            <a:extLst>
              <a:ext uri="{FF2B5EF4-FFF2-40B4-BE49-F238E27FC236}">
                <a16:creationId xmlns:a16="http://schemas.microsoft.com/office/drawing/2014/main" id="{67F2A783-49E2-194E-9C85-B2E7CA69AA9E}"/>
              </a:ext>
            </a:extLst>
          </p:cNvPr>
          <p:cNvSpPr>
            <a:spLocks noGrp="1"/>
          </p:cNvSpPr>
          <p:nvPr>
            <p:ph idx="1"/>
          </p:nvPr>
        </p:nvSpPr>
        <p:spPr>
          <a:xfrm>
            <a:off x="597877" y="1874517"/>
            <a:ext cx="9056077" cy="4904418"/>
          </a:xfrm>
        </p:spPr>
        <p:txBody>
          <a:bodyPr>
            <a:normAutofit/>
          </a:bodyPr>
          <a:lstStyle/>
          <a:p>
            <a:pPr>
              <a:defRPr/>
            </a:pPr>
            <a:r>
              <a:rPr lang="en-US" sz="2400" dirty="0"/>
              <a:t>Center health staff must seek feedback from students, employ mechanisms to document quality of care provided, and document quality improvement activities.</a:t>
            </a:r>
          </a:p>
          <a:p>
            <a:r>
              <a:rPr lang="en-US" sz="2400" dirty="0"/>
              <a:t>Assessors assess these components: </a:t>
            </a:r>
          </a:p>
          <a:p>
            <a:pPr lvl="1"/>
            <a:r>
              <a:rPr lang="en-US" sz="2400" dirty="0"/>
              <a:t>Feedback - surveys, focus groups, etc.</a:t>
            </a:r>
          </a:p>
          <a:p>
            <a:pPr lvl="1"/>
            <a:r>
              <a:rPr lang="en-US" sz="2400" dirty="0"/>
              <a:t>Mechanisms - regular chart audits and other frequent means to ensure follow up and referrals, etc.</a:t>
            </a:r>
          </a:p>
          <a:p>
            <a:pPr lvl="1"/>
            <a:r>
              <a:rPr lang="en-US" sz="2400" dirty="0"/>
              <a:t>Quality Improvement (CQI) - active measures to ensure a solution to an observed problem in the last year such as conducting studies, survey results, comments/complaints.</a:t>
            </a:r>
          </a:p>
        </p:txBody>
      </p:sp>
    </p:spTree>
    <p:extLst>
      <p:ext uri="{BB962C8B-B14F-4D97-AF65-F5344CB8AC3E}">
        <p14:creationId xmlns:p14="http://schemas.microsoft.com/office/powerpoint/2010/main" val="2335798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rrowheads="1"/>
          </p:cNvSpPr>
          <p:nvPr>
            <p:ph type="title"/>
          </p:nvPr>
        </p:nvSpPr>
        <p:spPr/>
        <p:txBody>
          <a:bodyPr/>
          <a:lstStyle/>
          <a:p>
            <a:r>
              <a:rPr lang="en-US"/>
              <a:t>CQI continued</a:t>
            </a:r>
            <a:endParaRPr lang="en-US" dirty="0"/>
          </a:p>
        </p:txBody>
      </p:sp>
      <p:sp>
        <p:nvSpPr>
          <p:cNvPr id="232451" name="Rectangle 3"/>
          <p:cNvSpPr>
            <a:spLocks noGrp="1" noChangeArrowheads="1"/>
          </p:cNvSpPr>
          <p:nvPr>
            <p:ph idx="1"/>
          </p:nvPr>
        </p:nvSpPr>
        <p:spPr>
          <a:xfrm>
            <a:off x="784724" y="1433146"/>
            <a:ext cx="8596668" cy="5153284"/>
          </a:xfrm>
        </p:spPr>
        <p:txBody>
          <a:bodyPr>
            <a:normAutofit fontScale="85000" lnSpcReduction="20000"/>
          </a:bodyPr>
          <a:lstStyle/>
          <a:p>
            <a:r>
              <a:rPr lang="en-US" sz="2400" dirty="0"/>
              <a:t>Identify the problem or issue and document the improvements or changes made over time. </a:t>
            </a:r>
          </a:p>
          <a:p>
            <a:r>
              <a:rPr lang="en-US" sz="2400" dirty="0"/>
              <a:t>Examples:</a:t>
            </a:r>
          </a:p>
          <a:p>
            <a:pPr lvl="1"/>
            <a:r>
              <a:rPr lang="en-US" sz="2400" dirty="0"/>
              <a:t>Students not showing up for appointments =&gt; modifying the pass system </a:t>
            </a:r>
          </a:p>
          <a:p>
            <a:pPr lvl="2"/>
            <a:r>
              <a:rPr lang="en-US" sz="2400" dirty="0"/>
              <a:t>Broken appointment rates before and after </a:t>
            </a:r>
          </a:p>
          <a:p>
            <a:pPr lvl="1"/>
            <a:r>
              <a:rPr lang="en-US" sz="2400" dirty="0"/>
              <a:t>Students showing up randomly without appointments =&gt; staff education in health care utilization </a:t>
            </a:r>
          </a:p>
          <a:p>
            <a:pPr lvl="2"/>
            <a:r>
              <a:rPr lang="en-US" sz="2400" dirty="0"/>
              <a:t>Daily walk-in visits before and after</a:t>
            </a:r>
          </a:p>
          <a:p>
            <a:pPr lvl="1"/>
            <a:r>
              <a:rPr lang="en-US" sz="2400" dirty="0"/>
              <a:t>Flu vaccine uptake =&gt; offering outside of HWC and seeing if increase occurs</a:t>
            </a:r>
          </a:p>
          <a:p>
            <a:pPr lvl="2"/>
            <a:r>
              <a:rPr lang="en-US" sz="2400" dirty="0"/>
              <a:t>Compare prior year percentage vs. current year</a:t>
            </a:r>
          </a:p>
          <a:p>
            <a:pPr lvl="1"/>
            <a:r>
              <a:rPr lang="en-US" sz="2400" dirty="0"/>
              <a:t>High pregnancy or STI rate =&gt; increased student education to decrease rates</a:t>
            </a:r>
          </a:p>
          <a:p>
            <a:pPr lvl="2"/>
            <a:r>
              <a:rPr lang="en-US" sz="2400" dirty="0"/>
              <a:t>Rates before and after education </a:t>
            </a:r>
          </a:p>
          <a:p>
            <a:endParaRPr lang="en-US" dirty="0"/>
          </a:p>
        </p:txBody>
      </p:sp>
      <p:sp>
        <p:nvSpPr>
          <p:cNvPr id="66562" name="Slide Number Placeholder 4"/>
          <p:cNvSpPr>
            <a:spLocks noGrp="1"/>
          </p:cNvSpPr>
          <p:nvPr>
            <p:ph type="sldNum" sz="quarter" idx="12"/>
          </p:nvPr>
        </p:nvSpPr>
        <p:spPr/>
        <p:txBody>
          <a:bodyPr/>
          <a:lstStyle/>
          <a:p>
            <a:fld id="{1BFC67C2-4B23-467A-BA95-E28794E161D3}" type="slidenum">
              <a:rPr lang="en-US" smtClean="0"/>
              <a:pPr/>
              <a:t>27</a:t>
            </a:fld>
            <a:endParaRPr lang="en-US"/>
          </a:p>
        </p:txBody>
      </p:sp>
    </p:spTree>
    <p:extLst>
      <p:ext uri="{BB962C8B-B14F-4D97-AF65-F5344CB8AC3E}">
        <p14:creationId xmlns:p14="http://schemas.microsoft.com/office/powerpoint/2010/main" val="4048000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A14ED-831C-2847-A6A6-E0EC9E1BFADA}"/>
              </a:ext>
            </a:extLst>
          </p:cNvPr>
          <p:cNvSpPr>
            <a:spLocks noGrp="1"/>
          </p:cNvSpPr>
          <p:nvPr>
            <p:ph type="title"/>
          </p:nvPr>
        </p:nvSpPr>
        <p:spPr>
          <a:xfrm>
            <a:off x="1251678" y="451513"/>
            <a:ext cx="10178322" cy="1492132"/>
          </a:xfrm>
        </p:spPr>
        <p:txBody>
          <a:bodyPr>
            <a:normAutofit/>
          </a:bodyPr>
          <a:lstStyle/>
          <a:p>
            <a:r>
              <a:rPr lang="en-US" sz="4000" dirty="0"/>
              <a:t>Standard Operating Procedures</a:t>
            </a:r>
          </a:p>
        </p:txBody>
      </p:sp>
      <p:sp>
        <p:nvSpPr>
          <p:cNvPr id="3" name="Content Placeholder 2">
            <a:extLst>
              <a:ext uri="{FF2B5EF4-FFF2-40B4-BE49-F238E27FC236}">
                <a16:creationId xmlns:a16="http://schemas.microsoft.com/office/drawing/2014/main" id="{E4266431-D28E-9141-B1AB-AF0D50BA1A07}"/>
              </a:ext>
            </a:extLst>
          </p:cNvPr>
          <p:cNvSpPr>
            <a:spLocks noGrp="1"/>
          </p:cNvSpPr>
          <p:nvPr>
            <p:ph idx="1"/>
          </p:nvPr>
        </p:nvSpPr>
        <p:spPr>
          <a:xfrm>
            <a:off x="422031" y="1218221"/>
            <a:ext cx="9284677" cy="5639779"/>
          </a:xfrm>
        </p:spPr>
        <p:txBody>
          <a:bodyPr>
            <a:noAutofit/>
          </a:bodyPr>
          <a:lstStyle/>
          <a:p>
            <a:pPr marL="0" indent="0">
              <a:buNone/>
            </a:pPr>
            <a:r>
              <a:rPr lang="en-US" b="1" dirty="0"/>
              <a:t>PRH 5.1 R3 &amp; Exhibit 5-1</a:t>
            </a:r>
          </a:p>
          <a:p>
            <a:pPr marL="0" indent="0">
              <a:buNone/>
            </a:pPr>
            <a:r>
              <a:rPr lang="en-US" sz="2000" dirty="0"/>
              <a:t>Center contractors, agencies, and OA/CTS contractors must:</a:t>
            </a:r>
          </a:p>
          <a:p>
            <a:pPr>
              <a:buFont typeface="Wingdings" panose="05000000000000000000" pitchFamily="2" charset="2"/>
              <a:buChar char="Ø"/>
            </a:pPr>
            <a:r>
              <a:rPr lang="en-US" sz="2000" dirty="0"/>
              <a:t>Establish Standard Operating Procedures (SOPs), as shown in </a:t>
            </a:r>
            <a:r>
              <a:rPr lang="en-US" sz="2000" dirty="0">
                <a:solidFill>
                  <a:schemeClr val="tx1"/>
                </a:solidFill>
                <a:hlinkClick r:id="rId3">
                  <a:extLst>
                    <a:ext uri="{A12FA001-AC4F-418D-AE19-62706E023703}">
                      <ahyp:hlinkClr xmlns:ahyp="http://schemas.microsoft.com/office/drawing/2018/hyperlinkcolor" val="tx"/>
                    </a:ext>
                  </a:extLst>
                </a:hlinkClick>
              </a:rPr>
              <a:t>Exhibit 5-1 </a:t>
            </a:r>
            <a:r>
              <a:rPr lang="en-US" sz="2000" u="sng" dirty="0">
                <a:solidFill>
                  <a:schemeClr val="tx1"/>
                </a:solidFill>
                <a:hlinkClick r:id="rId3">
                  <a:extLst>
                    <a:ext uri="{A12FA001-AC4F-418D-AE19-62706E023703}">
                      <ahyp:hlinkClr xmlns:ahyp="http://schemas.microsoft.com/office/drawing/2018/hyperlinkcolor" val="tx"/>
                    </a:ext>
                  </a:extLst>
                </a:hlinkClick>
              </a:rPr>
              <a:t>(Standard Operating Procedures</a:t>
            </a:r>
            <a:r>
              <a:rPr lang="en-US" sz="2000" dirty="0">
                <a:solidFill>
                  <a:schemeClr val="tx1"/>
                </a:solidFill>
              </a:rPr>
              <a:t>)</a:t>
            </a:r>
            <a:r>
              <a:rPr lang="en-US" sz="2000" dirty="0"/>
              <a:t> and submit them to the Regional Office for approval within 90 days of contract award. Updates and revisions shall be submitted as changes occur.</a:t>
            </a:r>
          </a:p>
          <a:p>
            <a:pPr>
              <a:buFont typeface="Wingdings" panose="05000000000000000000" pitchFamily="2" charset="2"/>
              <a:buChar char="Ø"/>
            </a:pPr>
            <a:r>
              <a:rPr lang="en-US" sz="2000" dirty="0"/>
              <a:t>For agency-operated centers, provide up-to-date SOPs, as shown in </a:t>
            </a:r>
            <a:r>
              <a:rPr lang="en-US" sz="2000" dirty="0">
                <a:solidFill>
                  <a:schemeClr val="tx1"/>
                </a:solidFill>
                <a:hlinkClick r:id="rId3">
                  <a:extLst>
                    <a:ext uri="{A12FA001-AC4F-418D-AE19-62706E023703}">
                      <ahyp:hlinkClr xmlns:ahyp="http://schemas.microsoft.com/office/drawing/2018/hyperlinkcolor" val="tx"/>
                    </a:ext>
                  </a:extLst>
                </a:hlinkClick>
              </a:rPr>
              <a:t>Exhibit 5-1</a:t>
            </a:r>
            <a:r>
              <a:rPr lang="en-US" sz="2000" dirty="0"/>
              <a:t>, with annual plans and amendments to SOPs submitted to the Department of Labor (DOL) Regional Office for approval by June 1st for the upcoming program year.</a:t>
            </a:r>
          </a:p>
          <a:p>
            <a:pPr>
              <a:buFont typeface="Wingdings" panose="05000000000000000000" pitchFamily="2" charset="2"/>
              <a:buChar char="Ø"/>
            </a:pPr>
            <a:r>
              <a:rPr lang="en-US" dirty="0"/>
              <a:t>Required Wellness SOPs/COPs:</a:t>
            </a:r>
          </a:p>
          <a:p>
            <a:pPr lvl="1">
              <a:spcBef>
                <a:spcPts val="0"/>
              </a:spcBef>
              <a:buFont typeface="Arial" panose="020B0604020202020204" pitchFamily="34" charset="0"/>
              <a:buChar char="•"/>
            </a:pPr>
            <a:r>
              <a:rPr lang="en-US" sz="2000" dirty="0"/>
              <a:t>Over the Counter Medications</a:t>
            </a:r>
          </a:p>
          <a:p>
            <a:pPr lvl="1">
              <a:spcBef>
                <a:spcPts val="0"/>
              </a:spcBef>
              <a:buFont typeface="Arial" panose="020B0604020202020204" pitchFamily="34" charset="0"/>
              <a:buChar char="•"/>
            </a:pPr>
            <a:r>
              <a:rPr lang="en-US" sz="2000" dirty="0"/>
              <a:t>Prescribed Non-Controlled Medications</a:t>
            </a:r>
          </a:p>
          <a:p>
            <a:pPr lvl="1">
              <a:spcBef>
                <a:spcPts val="0"/>
              </a:spcBef>
              <a:buFont typeface="Arial" panose="020B0604020202020204" pitchFamily="34" charset="0"/>
              <a:buChar char="•"/>
            </a:pPr>
            <a:r>
              <a:rPr lang="en-US" sz="2000" dirty="0"/>
              <a:t>Prescribed Controlled Medications</a:t>
            </a:r>
          </a:p>
          <a:p>
            <a:pPr lvl="1">
              <a:spcBef>
                <a:spcPts val="0"/>
              </a:spcBef>
              <a:buFont typeface="Arial" panose="020B0604020202020204" pitchFamily="34" charset="0"/>
              <a:buChar char="•"/>
            </a:pPr>
            <a:r>
              <a:rPr lang="en-US" sz="2000" dirty="0"/>
              <a:t>Wellness Staffing </a:t>
            </a:r>
          </a:p>
        </p:txBody>
      </p:sp>
      <p:sp>
        <p:nvSpPr>
          <p:cNvPr id="4" name="Slide Number Placeholder 3">
            <a:extLst>
              <a:ext uri="{FF2B5EF4-FFF2-40B4-BE49-F238E27FC236}">
                <a16:creationId xmlns:a16="http://schemas.microsoft.com/office/drawing/2014/main" id="{F8EB9D2E-0213-8B41-BC41-5A9F16ECCBA8}"/>
              </a:ext>
            </a:extLst>
          </p:cNvPr>
          <p:cNvSpPr>
            <a:spLocks noGrp="1"/>
          </p:cNvSpPr>
          <p:nvPr>
            <p:ph type="sldNum" sz="quarter" idx="12"/>
          </p:nvPr>
        </p:nvSpPr>
        <p:spPr/>
        <p:txBody>
          <a:bodyPr/>
          <a:lstStyle/>
          <a:p>
            <a:pPr>
              <a:defRPr/>
            </a:pPr>
            <a:fld id="{5B73F288-119C-4A61-BAB7-6805DB4CCA32}" type="slidenum">
              <a:rPr lang="en-US" smtClean="0"/>
              <a:pPr>
                <a:defRPr/>
              </a:pPr>
              <a:t>28</a:t>
            </a:fld>
            <a:endParaRPr lang="en-US" dirty="0"/>
          </a:p>
        </p:txBody>
      </p:sp>
    </p:spTree>
    <p:extLst>
      <p:ext uri="{BB962C8B-B14F-4D97-AF65-F5344CB8AC3E}">
        <p14:creationId xmlns:p14="http://schemas.microsoft.com/office/powerpoint/2010/main" val="324833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B1CC-D840-C345-A1AA-46FB55F1E519}"/>
              </a:ext>
            </a:extLst>
          </p:cNvPr>
          <p:cNvSpPr>
            <a:spLocks noGrp="1"/>
          </p:cNvSpPr>
          <p:nvPr>
            <p:ph type="title"/>
          </p:nvPr>
        </p:nvSpPr>
        <p:spPr/>
        <p:txBody>
          <a:bodyPr/>
          <a:lstStyle/>
          <a:p>
            <a:r>
              <a:rPr lang="en-US" dirty="0"/>
              <a:t>Staffing SOP</a:t>
            </a:r>
          </a:p>
        </p:txBody>
      </p:sp>
      <p:sp>
        <p:nvSpPr>
          <p:cNvPr id="3" name="Content Placeholder 2">
            <a:extLst>
              <a:ext uri="{FF2B5EF4-FFF2-40B4-BE49-F238E27FC236}">
                <a16:creationId xmlns:a16="http://schemas.microsoft.com/office/drawing/2014/main" id="{845FC82A-041B-DF4D-83AE-D709BBE59E32}"/>
              </a:ext>
            </a:extLst>
          </p:cNvPr>
          <p:cNvSpPr>
            <a:spLocks noGrp="1"/>
          </p:cNvSpPr>
          <p:nvPr>
            <p:ph idx="1"/>
          </p:nvPr>
        </p:nvSpPr>
        <p:spPr>
          <a:xfrm>
            <a:off x="518746" y="1430960"/>
            <a:ext cx="9329600" cy="5533606"/>
          </a:xfrm>
        </p:spPr>
        <p:txBody>
          <a:bodyPr>
            <a:normAutofit/>
          </a:bodyPr>
          <a:lstStyle/>
          <a:p>
            <a:r>
              <a:rPr lang="en-US" sz="2400" dirty="0"/>
              <a:t>Each center is required to submit a Staffing SOP (see CN 16-02 and Exhibit 5-1). </a:t>
            </a:r>
          </a:p>
          <a:p>
            <a:r>
              <a:rPr lang="en-US" sz="2400" dirty="0"/>
              <a:t>The Staffing SOPs should address state practice acts. </a:t>
            </a:r>
          </a:p>
          <a:p>
            <a:r>
              <a:rPr lang="en-US" sz="2400" dirty="0"/>
              <a:t>Coverage for LPN/LVN when the supervising RN or HWD is on vacation or ill. </a:t>
            </a:r>
          </a:p>
          <a:p>
            <a:r>
              <a:rPr lang="en-US" sz="2400" dirty="0"/>
              <a:t>Recruitment plan for when a center employee (e.g. nurse) or subcontracted staff position is vacant.</a:t>
            </a:r>
          </a:p>
          <a:p>
            <a:r>
              <a:rPr lang="en-US" sz="2400" dirty="0"/>
              <a:t>Coverage for short- and long-term absences of any subcontracted health staff (Physician/NP/PA, Dentist, RDH, Dental Assistant, CMHC, TEAP)</a:t>
            </a:r>
          </a:p>
        </p:txBody>
      </p:sp>
    </p:spTree>
    <p:extLst>
      <p:ext uri="{BB962C8B-B14F-4D97-AF65-F5344CB8AC3E}">
        <p14:creationId xmlns:p14="http://schemas.microsoft.com/office/powerpoint/2010/main" val="248067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p:txBody>
          <a:bodyPr/>
          <a:lstStyle/>
          <a:p>
            <a:r>
              <a:rPr lang="en-US" dirty="0"/>
              <a:t>What is Job Corps?</a:t>
            </a:r>
          </a:p>
        </p:txBody>
      </p:sp>
      <p:sp>
        <p:nvSpPr>
          <p:cNvPr id="3" name="Content Placeholder 2">
            <a:extLst>
              <a:ext uri="{FF2B5EF4-FFF2-40B4-BE49-F238E27FC236}">
                <a16:creationId xmlns:a16="http://schemas.microsoft.com/office/drawing/2014/main" id="{16260760-350C-4E48-8ACF-FC7817AB1351}"/>
              </a:ext>
            </a:extLst>
          </p:cNvPr>
          <p:cNvSpPr>
            <a:spLocks noGrp="1"/>
          </p:cNvSpPr>
          <p:nvPr>
            <p:ph idx="1"/>
          </p:nvPr>
        </p:nvSpPr>
        <p:spPr>
          <a:xfrm>
            <a:off x="677334" y="1767255"/>
            <a:ext cx="8596668" cy="4274108"/>
          </a:xfrm>
        </p:spPr>
        <p:txBody>
          <a:bodyPr>
            <a:normAutofit lnSpcReduction="10000"/>
          </a:bodyPr>
          <a:lstStyle/>
          <a:p>
            <a:r>
              <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Job Corps is the nation’s largest residential educational and career technical training program for economically challenged young adults aged 16 to 24 (there is no upper age limit for individuals with disabilities who are otherwise eligible).</a:t>
            </a:r>
          </a:p>
          <a:p>
            <a:r>
              <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Funded by Congress and administered by the U.S. Department of Labor (DOL), Job Corps has been training young adults since 1964.  Students are offered such services as basic education, occupational exploration, career technical training, work-based learning, social and employability skills training, health care, counseling, recreation, and post-program placement support.</a:t>
            </a:r>
          </a:p>
          <a:p>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National Office of Job Corps establishes policy and requirements and facilitates major program initiatives.  Job Corps’ Regional Offices administer contracts and perform oversight activities.</a:t>
            </a:r>
          </a:p>
          <a:p>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There are currently 121 operational Job Corps centers throughout all 50 United States and Puerto Rico.  Each center is part of a region.  The six regions include: Atlanta, Boston, Chicago, Dallas, Philadelphia, and San Francisco.  </a:t>
            </a:r>
            <a:endParaRPr kumimoji="0" lang="en-US" altLang="en-US" sz="3200" b="0" i="0" u="none" strike="noStrike" cap="none" normalizeH="0" baseline="0" dirty="0">
              <a:ln>
                <a:noFill/>
              </a:ln>
              <a:solidFill>
                <a:schemeClr val="tx1"/>
              </a:solidFill>
              <a:effectLst/>
              <a:latin typeface="Arial" panose="020B0604020202020204" pitchFamily="34"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2969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37EC-9345-EC40-934A-DF42E5CA86E7}"/>
              </a:ext>
            </a:extLst>
          </p:cNvPr>
          <p:cNvSpPr>
            <a:spLocks noGrp="1"/>
          </p:cNvSpPr>
          <p:nvPr>
            <p:ph type="title"/>
          </p:nvPr>
        </p:nvSpPr>
        <p:spPr/>
        <p:txBody>
          <a:bodyPr/>
          <a:lstStyle/>
          <a:p>
            <a:r>
              <a:rPr lang="en-US" dirty="0"/>
              <a:t>FECA/OWCP/ECOMP</a:t>
            </a:r>
          </a:p>
        </p:txBody>
      </p:sp>
      <p:sp>
        <p:nvSpPr>
          <p:cNvPr id="3" name="Content Placeholder 2">
            <a:extLst>
              <a:ext uri="{FF2B5EF4-FFF2-40B4-BE49-F238E27FC236}">
                <a16:creationId xmlns:a16="http://schemas.microsoft.com/office/drawing/2014/main" id="{FC6CE6DD-5183-1C47-A2E9-D14B4319AA0F}"/>
              </a:ext>
            </a:extLst>
          </p:cNvPr>
          <p:cNvSpPr>
            <a:spLocks noGrp="1"/>
          </p:cNvSpPr>
          <p:nvPr>
            <p:ph idx="1"/>
          </p:nvPr>
        </p:nvSpPr>
        <p:spPr>
          <a:xfrm>
            <a:off x="819894" y="1450731"/>
            <a:ext cx="8596668" cy="5321329"/>
          </a:xfrm>
        </p:spPr>
        <p:txBody>
          <a:bodyPr>
            <a:normAutofit fontScale="92500" lnSpcReduction="20000"/>
          </a:bodyPr>
          <a:lstStyle/>
          <a:p>
            <a:pPr marL="0" indent="0">
              <a:buNone/>
            </a:pPr>
            <a:r>
              <a:rPr lang="en-US" sz="2400" b="1" dirty="0"/>
              <a:t>PRH 5.1 R40</a:t>
            </a:r>
          </a:p>
          <a:p>
            <a:r>
              <a:rPr lang="en-US" sz="2400" dirty="0"/>
              <a:t>Students are considered federal employees for purposes of the Office of Workers’ Compensation Programs (OWCP). OWCP benefits do not begin to accrue until the day following a student’s separation from the program.</a:t>
            </a:r>
            <a:r>
              <a:rPr lang="en-US" sz="2400" b="1" i="0" dirty="0">
                <a:solidFill>
                  <a:srgbClr val="FFFFFF"/>
                </a:solidFill>
                <a:effectLst/>
                <a:latin typeface="Open Sans" panose="020B0606030504020204" pitchFamily="34" charset="0"/>
              </a:rPr>
              <a:t> </a:t>
            </a:r>
            <a:r>
              <a:rPr lang="en-US" sz="2400" dirty="0">
                <a:solidFill>
                  <a:schemeClr val="tx1"/>
                </a:solidFill>
                <a:latin typeface="Open Sans" panose="020B0606030504020204" pitchFamily="34" charset="0"/>
              </a:rPr>
              <a:t>Use t</a:t>
            </a:r>
            <a:r>
              <a:rPr lang="en-US" sz="2400" i="0" dirty="0">
                <a:solidFill>
                  <a:schemeClr val="tx1"/>
                </a:solidFill>
                <a:effectLst/>
                <a:latin typeface="Open Sans" panose="020B0606030504020204" pitchFamily="34" charset="0"/>
              </a:rPr>
              <a:t>he Employees' Compensation Operations &amp; Management Portal (ECOMP) to report the work-related injury or illness.</a:t>
            </a:r>
            <a:endParaRPr lang="en-US" sz="2400" dirty="0">
              <a:solidFill>
                <a:schemeClr val="tx1"/>
              </a:solidFill>
            </a:endParaRPr>
          </a:p>
          <a:p>
            <a:pPr lvl="1"/>
            <a:r>
              <a:rPr lang="en-US" sz="2400" dirty="0"/>
              <a:t>Complete CA-61 (Notice of Separation of Student) with National Office of Job Corps approval</a:t>
            </a:r>
          </a:p>
          <a:p>
            <a:r>
              <a:rPr lang="en-US" sz="2400" dirty="0"/>
              <a:t>The center must complete the appropriate ECOMP form(s) whenever a student is injured, develops an occupationally related illness, or dies while in the performance of duty.</a:t>
            </a:r>
          </a:p>
          <a:p>
            <a:pPr lvl="1"/>
            <a:r>
              <a:rPr lang="en-US" sz="2200" dirty="0"/>
              <a:t>Complete CA-1 (Federal Employee’s Notice of Traumatic Injury) and file in the SHR</a:t>
            </a:r>
          </a:p>
          <a:p>
            <a:r>
              <a:rPr lang="en-US" sz="2400" dirty="0"/>
              <a:t>If the student dies while in Job Corps – Contact the Nurse Specialist for guidance and Heather Edmonds for completion of CA-6; SIR should be completed - see PRH 5.5.</a:t>
            </a:r>
          </a:p>
          <a:p>
            <a:endParaRPr lang="en-US" dirty="0"/>
          </a:p>
        </p:txBody>
      </p:sp>
    </p:spTree>
    <p:extLst>
      <p:ext uri="{BB962C8B-B14F-4D97-AF65-F5344CB8AC3E}">
        <p14:creationId xmlns:p14="http://schemas.microsoft.com/office/powerpoint/2010/main" val="3847708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7A3F-21C5-1743-B714-1C7BE985E64F}"/>
              </a:ext>
            </a:extLst>
          </p:cNvPr>
          <p:cNvSpPr>
            <a:spLocks noGrp="1"/>
          </p:cNvSpPr>
          <p:nvPr>
            <p:ph type="title"/>
          </p:nvPr>
        </p:nvSpPr>
        <p:spPr/>
        <p:txBody>
          <a:bodyPr/>
          <a:lstStyle/>
          <a:p>
            <a:r>
              <a:rPr lang="en-US" dirty="0"/>
              <a:t>Medical Separations</a:t>
            </a:r>
          </a:p>
        </p:txBody>
      </p:sp>
      <p:sp>
        <p:nvSpPr>
          <p:cNvPr id="3" name="Content Placeholder 2">
            <a:extLst>
              <a:ext uri="{FF2B5EF4-FFF2-40B4-BE49-F238E27FC236}">
                <a16:creationId xmlns:a16="http://schemas.microsoft.com/office/drawing/2014/main" id="{53818BAF-C74B-C54D-96E8-40923FB70DF7}"/>
              </a:ext>
            </a:extLst>
          </p:cNvPr>
          <p:cNvSpPr>
            <a:spLocks noGrp="1"/>
          </p:cNvSpPr>
          <p:nvPr>
            <p:ph idx="1"/>
          </p:nvPr>
        </p:nvSpPr>
        <p:spPr>
          <a:xfrm>
            <a:off x="465992" y="1204546"/>
            <a:ext cx="8915400" cy="5491887"/>
          </a:xfrm>
        </p:spPr>
        <p:txBody>
          <a:bodyPr>
            <a:normAutofit fontScale="85000" lnSpcReduction="10000"/>
          </a:bodyPr>
          <a:lstStyle/>
          <a:p>
            <a:pPr marL="0" indent="0">
              <a:buNone/>
            </a:pPr>
            <a:endParaRPr lang="en-US" sz="2600" b="1" dirty="0"/>
          </a:p>
          <a:p>
            <a:pPr marL="0" indent="0">
              <a:buNone/>
            </a:pPr>
            <a:r>
              <a:rPr lang="en-US" sz="2600" b="1" dirty="0"/>
              <a:t>PRH 6.2 R5</a:t>
            </a:r>
          </a:p>
          <a:p>
            <a:pPr marL="0" indent="0">
              <a:buNone/>
            </a:pPr>
            <a:r>
              <a:rPr lang="en-US" sz="2800" dirty="0"/>
              <a:t>Centers must ensure that:</a:t>
            </a:r>
          </a:p>
          <a:p>
            <a:pPr lvl="1">
              <a:lnSpc>
                <a:spcPct val="120000"/>
              </a:lnSpc>
              <a:spcBef>
                <a:spcPts val="0"/>
              </a:spcBef>
            </a:pPr>
            <a:r>
              <a:rPr lang="en-US" sz="1900" dirty="0"/>
              <a:t>Medical/Mental Health separations are initiated by health services staff.</a:t>
            </a:r>
          </a:p>
          <a:p>
            <a:pPr lvl="1">
              <a:lnSpc>
                <a:spcPct val="120000"/>
              </a:lnSpc>
              <a:spcBef>
                <a:spcPts val="0"/>
              </a:spcBef>
            </a:pPr>
            <a:r>
              <a:rPr lang="en-US" sz="1900" dirty="0"/>
              <a:t>Students are medically separated when they are determined to have a pre-existing or acquired health condition that significantly interferes with or precludes further training in Job Corps, or the health problem is complicated to manage, or the necessary treatment will be unusually costly.</a:t>
            </a:r>
          </a:p>
          <a:p>
            <a:pPr lvl="1">
              <a:lnSpc>
                <a:spcPct val="120000"/>
              </a:lnSpc>
              <a:spcBef>
                <a:spcPts val="0"/>
              </a:spcBef>
            </a:pPr>
            <a:r>
              <a:rPr lang="en-US" sz="1900" dirty="0"/>
              <a:t>If the Center Physician estimates that the student will be able to return to the center within 180 days, a Medical Separation With Reinstatement Rights (MSWR) will be given. </a:t>
            </a:r>
          </a:p>
          <a:p>
            <a:pPr lvl="1">
              <a:lnSpc>
                <a:spcPct val="120000"/>
              </a:lnSpc>
              <a:spcBef>
                <a:spcPts val="0"/>
              </a:spcBef>
            </a:pPr>
            <a:r>
              <a:rPr lang="en-US" sz="1900" dirty="0"/>
              <a:t>Health and social service referrals are provided for all separated students.</a:t>
            </a:r>
          </a:p>
          <a:p>
            <a:pPr lvl="1">
              <a:lnSpc>
                <a:spcPct val="120000"/>
              </a:lnSpc>
              <a:spcBef>
                <a:spcPts val="0"/>
              </a:spcBef>
            </a:pPr>
            <a:r>
              <a:rPr lang="en-US" sz="1900" dirty="0"/>
              <a:t>For MSWR, students are contacted monthly by the Health and Wellness Director to assess progress and plan their return to Job Corps within the 180 days allowed.</a:t>
            </a:r>
          </a:p>
          <a:p>
            <a:pPr lvl="1">
              <a:lnSpc>
                <a:spcPct val="120000"/>
              </a:lnSpc>
              <a:spcBef>
                <a:spcPts val="0"/>
              </a:spcBef>
            </a:pPr>
            <a:r>
              <a:rPr lang="en-US" sz="1900" dirty="0"/>
              <a:t>Health and Wellness staff approve a student’s transportation plan for medical separation.</a:t>
            </a:r>
          </a:p>
          <a:p>
            <a:pPr lvl="1">
              <a:lnSpc>
                <a:spcPct val="120000"/>
              </a:lnSpc>
              <a:spcBef>
                <a:spcPts val="0"/>
              </a:spcBef>
            </a:pPr>
            <a:r>
              <a:rPr lang="en-US" sz="1900" dirty="0"/>
              <a:t>Center staff must submit a request to the Regional Office to extend an MSWR </a:t>
            </a:r>
          </a:p>
          <a:p>
            <a:pPr marL="457200" lvl="1" indent="0">
              <a:lnSpc>
                <a:spcPct val="120000"/>
              </a:lnSpc>
              <a:spcBef>
                <a:spcPts val="0"/>
              </a:spcBef>
              <a:buNone/>
            </a:pPr>
            <a:r>
              <a:rPr lang="en-US" sz="1900" dirty="0"/>
              <a:t>     beyond 180 days for extenuating circumstances. </a:t>
            </a:r>
          </a:p>
        </p:txBody>
      </p:sp>
    </p:spTree>
    <p:extLst>
      <p:ext uri="{BB962C8B-B14F-4D97-AF65-F5344CB8AC3E}">
        <p14:creationId xmlns:p14="http://schemas.microsoft.com/office/powerpoint/2010/main" val="759492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C0DF-3BB9-2147-BCD4-9097C1607B4F}"/>
              </a:ext>
            </a:extLst>
          </p:cNvPr>
          <p:cNvSpPr>
            <a:spLocks noGrp="1"/>
          </p:cNvSpPr>
          <p:nvPr>
            <p:ph type="title"/>
          </p:nvPr>
        </p:nvSpPr>
        <p:spPr/>
        <p:txBody>
          <a:bodyPr/>
          <a:lstStyle/>
          <a:p>
            <a:r>
              <a:rPr lang="en-US" dirty="0"/>
              <a:t>Medical Equipment and Supplies</a:t>
            </a:r>
          </a:p>
        </p:txBody>
      </p:sp>
      <p:sp>
        <p:nvSpPr>
          <p:cNvPr id="3" name="Content Placeholder 2">
            <a:extLst>
              <a:ext uri="{FF2B5EF4-FFF2-40B4-BE49-F238E27FC236}">
                <a16:creationId xmlns:a16="http://schemas.microsoft.com/office/drawing/2014/main" id="{0C0A01CB-2DC5-A74C-8133-7630725D63E9}"/>
              </a:ext>
            </a:extLst>
          </p:cNvPr>
          <p:cNvSpPr>
            <a:spLocks noGrp="1"/>
          </p:cNvSpPr>
          <p:nvPr>
            <p:ph idx="1"/>
          </p:nvPr>
        </p:nvSpPr>
        <p:spPr>
          <a:xfrm>
            <a:off x="764932" y="1432186"/>
            <a:ext cx="8924192" cy="5352333"/>
          </a:xfrm>
        </p:spPr>
        <p:txBody>
          <a:bodyPr>
            <a:normAutofit lnSpcReduction="10000"/>
          </a:bodyPr>
          <a:lstStyle/>
          <a:p>
            <a:pPr marL="0" indent="0">
              <a:buNone/>
            </a:pPr>
            <a:r>
              <a:rPr lang="en-US" sz="2400" b="1" dirty="0"/>
              <a:t>PRH 5.6 R2</a:t>
            </a:r>
          </a:p>
          <a:p>
            <a:pPr marL="0" indent="0">
              <a:buNone/>
            </a:pPr>
            <a:r>
              <a:rPr lang="en-US" sz="2400" dirty="0"/>
              <a:t>The center must:</a:t>
            </a:r>
          </a:p>
          <a:p>
            <a:pPr lvl="1"/>
            <a:r>
              <a:rPr lang="en-US" sz="2400" dirty="0"/>
              <a:t>Provide necessary equipment and supplies for routine and emergency delivery of basic medical, dental, and mental health services. All such equipment must comply with federal and state requirements.</a:t>
            </a:r>
          </a:p>
          <a:p>
            <a:pPr lvl="1"/>
            <a:r>
              <a:rPr lang="en-US" sz="2400" dirty="0"/>
              <a:t>Purchase major dental equipment according to the current dental equipment list published periodically by the Office of Job Corps.</a:t>
            </a:r>
          </a:p>
          <a:p>
            <a:pPr lvl="1"/>
            <a:r>
              <a:rPr lang="en-US" sz="2400" dirty="0"/>
              <a:t>Purchase from government supply service centers (General Services Administration [GSA], Health and Human Services [HHS], Veteran Administration [VA]), whenever possible.</a:t>
            </a:r>
          </a:p>
          <a:p>
            <a:endParaRPr lang="en-US" dirty="0"/>
          </a:p>
        </p:txBody>
      </p:sp>
    </p:spTree>
    <p:extLst>
      <p:ext uri="{BB962C8B-B14F-4D97-AF65-F5344CB8AC3E}">
        <p14:creationId xmlns:p14="http://schemas.microsoft.com/office/powerpoint/2010/main" val="3552193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p:txBody>
          <a:bodyPr/>
          <a:lstStyle/>
          <a:p>
            <a:r>
              <a:rPr lang="en-US" dirty="0"/>
              <a:t>Introducing your regional medical specialists</a:t>
            </a:r>
          </a:p>
        </p:txBody>
      </p:sp>
      <p:sp>
        <p:nvSpPr>
          <p:cNvPr id="3" name="Content Placeholder 2">
            <a:extLst>
              <a:ext uri="{FF2B5EF4-FFF2-40B4-BE49-F238E27FC236}">
                <a16:creationId xmlns:a16="http://schemas.microsoft.com/office/drawing/2014/main" id="{16260760-350C-4E48-8ACF-FC7817AB1351}"/>
              </a:ext>
            </a:extLst>
          </p:cNvPr>
          <p:cNvSpPr>
            <a:spLocks noGrp="1"/>
          </p:cNvSpPr>
          <p:nvPr>
            <p:ph idx="1"/>
          </p:nvPr>
        </p:nvSpPr>
        <p:spPr>
          <a:xfrm>
            <a:off x="1617784" y="2160589"/>
            <a:ext cx="7656217" cy="3880773"/>
          </a:xfrm>
        </p:spPr>
        <p:txBody>
          <a:bodyPr/>
          <a:lstStyle/>
          <a:p>
            <a:pPr marL="0" indent="0">
              <a:buNone/>
            </a:pPr>
            <a:r>
              <a:rPr lang="en-US" b="1" dirty="0"/>
              <a:t>John Kulig MD MPH - Boston</a:t>
            </a:r>
          </a:p>
          <a:p>
            <a:pPr>
              <a:buFont typeface="Wingdings" panose="05000000000000000000" pitchFamily="2" charset="2"/>
              <a:buChar char="Ø"/>
            </a:pPr>
            <a:r>
              <a:rPr lang="en-US" b="1" dirty="0"/>
              <a:t>Lead Medical Specialist</a:t>
            </a:r>
          </a:p>
          <a:p>
            <a:pPr>
              <a:buFont typeface="Wingdings" panose="05000000000000000000" pitchFamily="2" charset="2"/>
              <a:buChar char="Ø"/>
            </a:pPr>
            <a:r>
              <a:rPr lang="en-US" b="1" dirty="0"/>
              <a:t>Region 1 Boston &amp; Region 2 Philadelphia Medical Specialist</a:t>
            </a:r>
          </a:p>
          <a:p>
            <a:pPr marL="0" indent="0">
              <a:buNone/>
            </a:pPr>
            <a:r>
              <a:rPr lang="en-US" b="1" dirty="0"/>
              <a:t>Gary </a:t>
            </a:r>
            <a:r>
              <a:rPr lang="en-US" b="1" dirty="0" err="1"/>
              <a:t>Strokosch</a:t>
            </a:r>
            <a:r>
              <a:rPr lang="en-US" b="1" dirty="0"/>
              <a:t> MD – Chicago</a:t>
            </a:r>
          </a:p>
          <a:p>
            <a:pPr>
              <a:buFont typeface="Wingdings" panose="05000000000000000000" pitchFamily="2" charset="2"/>
              <a:buChar char="Ø"/>
            </a:pPr>
            <a:r>
              <a:rPr lang="en-US" b="1" dirty="0"/>
              <a:t>Region 3 Atlanta &amp; Region 5 Chicago Medical Specialist</a:t>
            </a:r>
          </a:p>
          <a:p>
            <a:pPr marL="0" indent="0">
              <a:buNone/>
            </a:pPr>
            <a:r>
              <a:rPr lang="en-US" b="1" dirty="0"/>
              <a:t>Drew Alexander MD – Dallas</a:t>
            </a:r>
          </a:p>
          <a:p>
            <a:pPr>
              <a:buFont typeface="Wingdings" panose="05000000000000000000" pitchFamily="2" charset="2"/>
              <a:buChar char="Ø"/>
            </a:pPr>
            <a:r>
              <a:rPr lang="en-US" b="1" dirty="0"/>
              <a:t>Region 4 Dallas Medical Specialist</a:t>
            </a:r>
          </a:p>
          <a:p>
            <a:pPr marL="0" indent="0">
              <a:buNone/>
            </a:pPr>
            <a:r>
              <a:rPr lang="en-US" b="1" dirty="0"/>
              <a:t>Sara Mackenzie MD – Seattle</a:t>
            </a:r>
          </a:p>
          <a:p>
            <a:pPr>
              <a:buFont typeface="Wingdings" panose="05000000000000000000" pitchFamily="2" charset="2"/>
              <a:buChar char="Ø"/>
            </a:pPr>
            <a:r>
              <a:rPr lang="en-US" b="1" dirty="0"/>
              <a:t>Region 6 San Francisco Medical Specialist</a:t>
            </a:r>
          </a:p>
        </p:txBody>
      </p:sp>
    </p:spTree>
    <p:extLst>
      <p:ext uri="{BB962C8B-B14F-4D97-AF65-F5344CB8AC3E}">
        <p14:creationId xmlns:p14="http://schemas.microsoft.com/office/powerpoint/2010/main" val="2252118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CC70-AA34-B2F9-E4BF-80504A39D8AB}"/>
              </a:ext>
            </a:extLst>
          </p:cNvPr>
          <p:cNvSpPr>
            <a:spLocks noGrp="1"/>
          </p:cNvSpPr>
          <p:nvPr>
            <p:ph type="title"/>
          </p:nvPr>
        </p:nvSpPr>
        <p:spPr>
          <a:xfrm>
            <a:off x="411982" y="609600"/>
            <a:ext cx="8862020" cy="837363"/>
          </a:xfrm>
        </p:spPr>
        <p:txBody>
          <a:bodyPr>
            <a:normAutofit fontScale="90000"/>
          </a:bodyPr>
          <a:lstStyle/>
          <a:p>
            <a:r>
              <a:rPr lang="en-US" dirty="0"/>
              <a:t>Pearls of wisdom from your medical specialists</a:t>
            </a:r>
          </a:p>
        </p:txBody>
      </p:sp>
      <p:sp>
        <p:nvSpPr>
          <p:cNvPr id="3" name="Content Placeholder 2">
            <a:extLst>
              <a:ext uri="{FF2B5EF4-FFF2-40B4-BE49-F238E27FC236}">
                <a16:creationId xmlns:a16="http://schemas.microsoft.com/office/drawing/2014/main" id="{481EA513-5C87-9109-7EA4-5617453CE489}"/>
              </a:ext>
            </a:extLst>
          </p:cNvPr>
          <p:cNvSpPr>
            <a:spLocks noGrp="1"/>
          </p:cNvSpPr>
          <p:nvPr>
            <p:ph idx="1"/>
          </p:nvPr>
        </p:nvSpPr>
        <p:spPr>
          <a:xfrm>
            <a:off x="544658" y="1718268"/>
            <a:ext cx="8596668" cy="4313046"/>
          </a:xfrm>
        </p:spPr>
        <p:txBody>
          <a:bodyPr/>
          <a:lstStyle/>
          <a:p>
            <a:r>
              <a:rPr lang="en-US" dirty="0"/>
              <a:t>Job Corps Health Specialists are employed by Humanitas, holder of the national contract for support of the Job Corps Health &amp; Wellness Program, Office of Job Corps, Employment and Training Administration, United States Department of Labor.  We are not government employees, and our role is advisory, limited to making recommendations, not policy decisions.</a:t>
            </a:r>
          </a:p>
          <a:p>
            <a:r>
              <a:rPr lang="en-US" dirty="0"/>
              <a:t>Job Corps Health Specialists are available for clinical consultation to discuss a student, but final decision making is the responsibility of the licensed center clinician.</a:t>
            </a:r>
          </a:p>
          <a:p>
            <a:r>
              <a:rPr lang="en-US" dirty="0"/>
              <a:t>Job Corps Health Specialists’ role in the employment of center health staff is limited to review of professional credentials.  We do not address personnel issues such as schedules, salaries, and subcontracts that should be discussed with the Health &amp; Wellness Director and/or the Center Director.</a:t>
            </a:r>
          </a:p>
        </p:txBody>
      </p:sp>
    </p:spTree>
    <p:extLst>
      <p:ext uri="{BB962C8B-B14F-4D97-AF65-F5344CB8AC3E}">
        <p14:creationId xmlns:p14="http://schemas.microsoft.com/office/powerpoint/2010/main" val="661440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CC70-AA34-B2F9-E4BF-80504A39D8AB}"/>
              </a:ext>
            </a:extLst>
          </p:cNvPr>
          <p:cNvSpPr>
            <a:spLocks noGrp="1"/>
          </p:cNvSpPr>
          <p:nvPr>
            <p:ph type="title"/>
          </p:nvPr>
        </p:nvSpPr>
        <p:spPr>
          <a:xfrm>
            <a:off x="411982" y="609600"/>
            <a:ext cx="8862020" cy="837363"/>
          </a:xfrm>
        </p:spPr>
        <p:txBody>
          <a:bodyPr>
            <a:normAutofit/>
          </a:bodyPr>
          <a:lstStyle/>
          <a:p>
            <a:r>
              <a:rPr lang="en-US" dirty="0"/>
              <a:t>More pearls</a:t>
            </a:r>
          </a:p>
        </p:txBody>
      </p:sp>
      <p:sp>
        <p:nvSpPr>
          <p:cNvPr id="3" name="Content Placeholder 2">
            <a:extLst>
              <a:ext uri="{FF2B5EF4-FFF2-40B4-BE49-F238E27FC236}">
                <a16:creationId xmlns:a16="http://schemas.microsoft.com/office/drawing/2014/main" id="{481EA513-5C87-9109-7EA4-5617453CE489}"/>
              </a:ext>
            </a:extLst>
          </p:cNvPr>
          <p:cNvSpPr>
            <a:spLocks noGrp="1"/>
          </p:cNvSpPr>
          <p:nvPr>
            <p:ph idx="1"/>
          </p:nvPr>
        </p:nvSpPr>
        <p:spPr>
          <a:xfrm>
            <a:off x="544658" y="1718268"/>
            <a:ext cx="8596668" cy="4313046"/>
          </a:xfrm>
        </p:spPr>
        <p:txBody>
          <a:bodyPr/>
          <a:lstStyle/>
          <a:p>
            <a:r>
              <a:rPr lang="en-US" dirty="0"/>
              <a:t>Job Corps students are entitled to the same standard of care that you provide in your private office practice.</a:t>
            </a:r>
          </a:p>
          <a:p>
            <a:r>
              <a:rPr lang="en-US" dirty="0"/>
              <a:t>Because Job Corps students have been medically underserved, their time in the program may be the only opportunity to discover and address unmet health needs.</a:t>
            </a:r>
          </a:p>
          <a:p>
            <a:r>
              <a:rPr lang="en-US" dirty="0"/>
              <a:t>Funding for costly referrals, procedures and prescription medications beyond basic health care may require innovative approaches to obtain third party payment from health insurance, pharmacy assistance programs, and discounted fees negotiated for specialty care, procedures and supplies.</a:t>
            </a:r>
          </a:p>
          <a:p>
            <a:r>
              <a:rPr lang="en-US" dirty="0"/>
              <a:t>Consider use of local urgent care facilities as an alternative to hospital emergency departments.</a:t>
            </a:r>
          </a:p>
        </p:txBody>
      </p:sp>
    </p:spTree>
    <p:extLst>
      <p:ext uri="{BB962C8B-B14F-4D97-AF65-F5344CB8AC3E}">
        <p14:creationId xmlns:p14="http://schemas.microsoft.com/office/powerpoint/2010/main" val="3235068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CC70-AA34-B2F9-E4BF-80504A39D8AB}"/>
              </a:ext>
            </a:extLst>
          </p:cNvPr>
          <p:cNvSpPr>
            <a:spLocks noGrp="1"/>
          </p:cNvSpPr>
          <p:nvPr>
            <p:ph type="title"/>
          </p:nvPr>
        </p:nvSpPr>
        <p:spPr>
          <a:xfrm>
            <a:off x="411982" y="609600"/>
            <a:ext cx="8862020" cy="837363"/>
          </a:xfrm>
        </p:spPr>
        <p:txBody>
          <a:bodyPr>
            <a:normAutofit/>
          </a:bodyPr>
          <a:lstStyle/>
          <a:p>
            <a:r>
              <a:rPr lang="en-US" dirty="0"/>
              <a:t>And even a few more pearls</a:t>
            </a:r>
          </a:p>
        </p:txBody>
      </p:sp>
      <p:sp>
        <p:nvSpPr>
          <p:cNvPr id="3" name="Content Placeholder 2">
            <a:extLst>
              <a:ext uri="{FF2B5EF4-FFF2-40B4-BE49-F238E27FC236}">
                <a16:creationId xmlns:a16="http://schemas.microsoft.com/office/drawing/2014/main" id="{481EA513-5C87-9109-7EA4-5617453CE489}"/>
              </a:ext>
            </a:extLst>
          </p:cNvPr>
          <p:cNvSpPr>
            <a:spLocks noGrp="1"/>
          </p:cNvSpPr>
          <p:nvPr>
            <p:ph idx="1"/>
          </p:nvPr>
        </p:nvSpPr>
        <p:spPr>
          <a:xfrm>
            <a:off x="544658" y="1718268"/>
            <a:ext cx="8596668" cy="4313046"/>
          </a:xfrm>
        </p:spPr>
        <p:txBody>
          <a:bodyPr/>
          <a:lstStyle/>
          <a:p>
            <a:r>
              <a:rPr lang="en-US" dirty="0"/>
              <a:t>Monthly meetings in person with the center director are encouraged to “keep on the same page” and maintain a consistent approach to student health care on center.</a:t>
            </a:r>
          </a:p>
          <a:p>
            <a:r>
              <a:rPr lang="en-US" dirty="0"/>
              <a:t>Consider developing a collegial relationship with someone in your local health department to assist with reporting requirements, latent tuberculosis and immunizations.</a:t>
            </a:r>
          </a:p>
          <a:p>
            <a:r>
              <a:rPr lang="en-US" dirty="0"/>
              <a:t>Job Corps does not yet have an electronic medical record, electronic prescribing, or storage space for digital dental radiographs!</a:t>
            </a:r>
          </a:p>
          <a:p>
            <a:r>
              <a:rPr lang="en-US" dirty="0"/>
              <a:t>Job Corps policies addressing reproductive health care for students are currently under review by Department of Labor attorneys given the recent Supreme Court decision overturning </a:t>
            </a:r>
            <a:r>
              <a:rPr lang="en-US" i="1" dirty="0"/>
              <a:t>Roe v Wade</a:t>
            </a:r>
            <a:r>
              <a:rPr lang="en-US" dirty="0"/>
              <a:t>.</a:t>
            </a:r>
          </a:p>
        </p:txBody>
      </p:sp>
    </p:spTree>
    <p:extLst>
      <p:ext uri="{BB962C8B-B14F-4D97-AF65-F5344CB8AC3E}">
        <p14:creationId xmlns:p14="http://schemas.microsoft.com/office/powerpoint/2010/main" val="4064976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p:txBody>
          <a:bodyPr/>
          <a:lstStyle/>
          <a:p>
            <a:r>
              <a:rPr lang="en-US" dirty="0"/>
              <a:t>Contacting your regional medical specialists</a:t>
            </a:r>
          </a:p>
        </p:txBody>
      </p:sp>
      <p:sp>
        <p:nvSpPr>
          <p:cNvPr id="3" name="Content Placeholder 2">
            <a:extLst>
              <a:ext uri="{FF2B5EF4-FFF2-40B4-BE49-F238E27FC236}">
                <a16:creationId xmlns:a16="http://schemas.microsoft.com/office/drawing/2014/main" id="{16260760-350C-4E48-8ACF-FC7817AB1351}"/>
              </a:ext>
            </a:extLst>
          </p:cNvPr>
          <p:cNvSpPr>
            <a:spLocks noGrp="1"/>
          </p:cNvSpPr>
          <p:nvPr>
            <p:ph idx="1"/>
          </p:nvPr>
        </p:nvSpPr>
        <p:spPr>
          <a:xfrm>
            <a:off x="519545" y="2160589"/>
            <a:ext cx="9040091" cy="3880773"/>
          </a:xfrm>
        </p:spPr>
        <p:txBody>
          <a:bodyPr>
            <a:normAutofit/>
          </a:bodyPr>
          <a:lstStyle/>
          <a:p>
            <a:pPr marL="0" indent="0">
              <a:buNone/>
            </a:pPr>
            <a:r>
              <a:rPr lang="en-US" b="1" dirty="0"/>
              <a:t>John Kulig MD MPH – Boston &amp; Philadelphia</a:t>
            </a:r>
          </a:p>
          <a:p>
            <a:pPr marL="400050" lvl="1" indent="0">
              <a:buNone/>
            </a:pPr>
            <a:r>
              <a:rPr lang="en-US" b="1" dirty="0"/>
              <a:t>	</a:t>
            </a:r>
          </a:p>
          <a:p>
            <a:pPr marL="0" indent="0">
              <a:buNone/>
            </a:pPr>
            <a:r>
              <a:rPr lang="en-US" b="1" dirty="0"/>
              <a:t>Gary Strokosch MD – Atlanta &amp; Chicago</a:t>
            </a:r>
          </a:p>
          <a:p>
            <a:pPr marL="0" indent="0">
              <a:buNone/>
            </a:pPr>
            <a:r>
              <a:rPr lang="en-US" b="1" dirty="0"/>
              <a:t>	</a:t>
            </a:r>
          </a:p>
          <a:p>
            <a:pPr marL="0" indent="0">
              <a:buNone/>
            </a:pPr>
            <a:r>
              <a:rPr lang="en-US" b="1" dirty="0"/>
              <a:t>Drew Alexander MD – Dallas</a:t>
            </a:r>
          </a:p>
          <a:p>
            <a:pPr marL="0" indent="0">
              <a:buNone/>
            </a:pPr>
            <a:r>
              <a:rPr lang="en-US" b="1" dirty="0"/>
              <a:t>	</a:t>
            </a:r>
          </a:p>
          <a:p>
            <a:pPr marL="0" indent="0">
              <a:buNone/>
            </a:pPr>
            <a:r>
              <a:rPr lang="en-US" b="1" dirty="0"/>
              <a:t>Sara Mackenzie MD MPH – Seattle</a:t>
            </a:r>
          </a:p>
          <a:p>
            <a:pPr marL="0" indent="0">
              <a:buNone/>
            </a:pPr>
            <a:endParaRPr lang="en-US" b="1" dirty="0"/>
          </a:p>
          <a:p>
            <a:pPr marL="0" indent="0">
              <a:buNone/>
            </a:pPr>
            <a:r>
              <a:rPr lang="en-US" b="1" dirty="0"/>
              <a:t>Note: Use @jobcorps.org address for all HIPAA applicable messages</a:t>
            </a:r>
          </a:p>
        </p:txBody>
      </p:sp>
    </p:spTree>
    <p:extLst>
      <p:ext uri="{BB962C8B-B14F-4D97-AF65-F5344CB8AC3E}">
        <p14:creationId xmlns:p14="http://schemas.microsoft.com/office/powerpoint/2010/main" val="3140375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pper and Mining Questions Answered | ENVIROCOPPER">
            <a:extLst>
              <a:ext uri="{FF2B5EF4-FFF2-40B4-BE49-F238E27FC236}">
                <a16:creationId xmlns:a16="http://schemas.microsoft.com/office/drawing/2014/main" id="{740896D7-2D8C-7376-5192-507488E48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38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5585-AC32-4C07-8039-EEBDE0038C56}"/>
              </a:ext>
            </a:extLst>
          </p:cNvPr>
          <p:cNvSpPr>
            <a:spLocks noGrp="1"/>
          </p:cNvSpPr>
          <p:nvPr>
            <p:ph type="title"/>
          </p:nvPr>
        </p:nvSpPr>
        <p:spPr>
          <a:xfrm>
            <a:off x="677334" y="609600"/>
            <a:ext cx="8596668" cy="762000"/>
          </a:xfrm>
        </p:spPr>
        <p:txBody>
          <a:bodyPr>
            <a:normAutofit fontScale="90000"/>
          </a:bodyPr>
          <a:lstStyle/>
          <a:p>
            <a:r>
              <a:rPr lang="en-US" dirty="0"/>
              <a:t>Career Development Services System</a:t>
            </a:r>
            <a:br>
              <a:rPr lang="en-US" b="1" dirty="0"/>
            </a:br>
            <a:endParaRPr lang="en-US" dirty="0"/>
          </a:p>
        </p:txBody>
      </p:sp>
      <p:sp>
        <p:nvSpPr>
          <p:cNvPr id="3" name="Content Placeholder 2">
            <a:extLst>
              <a:ext uri="{FF2B5EF4-FFF2-40B4-BE49-F238E27FC236}">
                <a16:creationId xmlns:a16="http://schemas.microsoft.com/office/drawing/2014/main" id="{6652076B-8432-41C3-8BFB-4866B728D58C}"/>
              </a:ext>
            </a:extLst>
          </p:cNvPr>
          <p:cNvSpPr>
            <a:spLocks noGrp="1"/>
          </p:cNvSpPr>
          <p:nvPr>
            <p:ph idx="1"/>
          </p:nvPr>
        </p:nvSpPr>
        <p:spPr>
          <a:xfrm>
            <a:off x="342900" y="1582615"/>
            <a:ext cx="8931102" cy="4922094"/>
          </a:xfrm>
        </p:spPr>
        <p:txBody>
          <a:bodyPr>
            <a:noAutofit/>
          </a:bodyPr>
          <a:lstStyle/>
          <a:p>
            <a:r>
              <a:rPr lang="en-US" b="1" dirty="0"/>
              <a:t>Outreach and Admissions (OA) Period</a:t>
            </a:r>
            <a:r>
              <a:rPr lang="en-US" dirty="0"/>
              <a:t>—OA staff members administer a health questionnaire, request immunizations records, explain to applicants the kinds of health and wellness services available at their center, and review requests for accommodations during the admissions process.</a:t>
            </a:r>
          </a:p>
          <a:p>
            <a:r>
              <a:rPr lang="en-US" b="1" dirty="0"/>
              <a:t>Career Preparation Period (CPP)</a:t>
            </a:r>
            <a:r>
              <a:rPr lang="en-US" dirty="0"/>
              <a:t>—The CPP ensures that students are introduced to health and wellness services and are provided accommodations, if needed, to fully participate in program offerings.</a:t>
            </a:r>
          </a:p>
          <a:p>
            <a:r>
              <a:rPr lang="en-US" b="1" dirty="0"/>
              <a:t>Career Development Period (CDP)</a:t>
            </a:r>
            <a:r>
              <a:rPr lang="en-US" dirty="0"/>
              <a:t>—The CDP ensures that career management teams coordinate with health services on health-related issues, and students perceive good health as being critical to achieving career goals.</a:t>
            </a:r>
          </a:p>
          <a:p>
            <a:r>
              <a:rPr lang="en-US" b="1" dirty="0"/>
              <a:t>Career Transition Period (CTP)</a:t>
            </a:r>
            <a:r>
              <a:rPr lang="en-US" dirty="0"/>
              <a:t>—The CTP ensures that students understand health-related aspects of independent living, students with special needs have systems in place to support transition to and retention of employment, and post-center service providers know how to coordinate with Job Corps when needed to help graduates succeed.</a:t>
            </a:r>
          </a:p>
        </p:txBody>
      </p:sp>
    </p:spTree>
    <p:extLst>
      <p:ext uri="{BB962C8B-B14F-4D97-AF65-F5344CB8AC3E}">
        <p14:creationId xmlns:p14="http://schemas.microsoft.com/office/powerpoint/2010/main" val="181046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74DF804-B693-2C3B-2B28-0D63072D794B}"/>
              </a:ext>
            </a:extLst>
          </p:cNvPr>
          <p:cNvPicPr>
            <a:picLocks noGrp="1" noChangeAspect="1"/>
          </p:cNvPicPr>
          <p:nvPr>
            <p:ph idx="1"/>
          </p:nvPr>
        </p:nvPicPr>
        <p:blipFill>
          <a:blip r:embed="rId2"/>
          <a:stretch>
            <a:fillRect/>
          </a:stretch>
        </p:blipFill>
        <p:spPr>
          <a:xfrm>
            <a:off x="1236857" y="1607662"/>
            <a:ext cx="6492803" cy="1821338"/>
          </a:xfrm>
        </p:spPr>
      </p:pic>
      <p:sp>
        <p:nvSpPr>
          <p:cNvPr id="5" name="Title 4">
            <a:extLst>
              <a:ext uri="{FF2B5EF4-FFF2-40B4-BE49-F238E27FC236}">
                <a16:creationId xmlns:a16="http://schemas.microsoft.com/office/drawing/2014/main" id="{658AE3A4-1403-2E2B-0607-FC54E5D9D624}"/>
              </a:ext>
            </a:extLst>
          </p:cNvPr>
          <p:cNvSpPr>
            <a:spLocks noGrp="1"/>
          </p:cNvSpPr>
          <p:nvPr>
            <p:ph type="title"/>
          </p:nvPr>
        </p:nvSpPr>
        <p:spPr>
          <a:xfrm>
            <a:off x="677334" y="609600"/>
            <a:ext cx="8596668" cy="845574"/>
          </a:xfrm>
        </p:spPr>
        <p:txBody>
          <a:bodyPr/>
          <a:lstStyle/>
          <a:p>
            <a:r>
              <a:rPr lang="en-US" dirty="0"/>
              <a:t>Health and Wellness website</a:t>
            </a:r>
          </a:p>
        </p:txBody>
      </p:sp>
      <p:sp>
        <p:nvSpPr>
          <p:cNvPr id="9" name="TextBox 8">
            <a:extLst>
              <a:ext uri="{FF2B5EF4-FFF2-40B4-BE49-F238E27FC236}">
                <a16:creationId xmlns:a16="http://schemas.microsoft.com/office/drawing/2014/main" id="{6B1250D0-A2F9-B084-9750-D28FF575C2F0}"/>
              </a:ext>
            </a:extLst>
          </p:cNvPr>
          <p:cNvSpPr txBox="1"/>
          <p:nvPr/>
        </p:nvSpPr>
        <p:spPr>
          <a:xfrm>
            <a:off x="1236858" y="3936241"/>
            <a:ext cx="7789155" cy="1754326"/>
          </a:xfrm>
          <a:prstGeom prst="rect">
            <a:avLst/>
          </a:prstGeom>
          <a:noFill/>
        </p:spPr>
        <p:txBody>
          <a:bodyPr wrap="square">
            <a:spAutoFit/>
          </a:bodyPr>
          <a:lstStyle/>
          <a:p>
            <a:r>
              <a:rPr lang="en-US" b="1" i="0" dirty="0">
                <a:solidFill>
                  <a:srgbClr val="444444"/>
                </a:solidFill>
                <a:effectLst/>
                <a:latin typeface="Segoe UI" panose="020B0502040204020203" pitchFamily="34" charset="0"/>
              </a:rPr>
              <a:t>Welcome to the Job Corps Health and Wellness Program Website.</a:t>
            </a:r>
            <a:r>
              <a:rPr lang="en-US" b="0" i="0" dirty="0">
                <a:solidFill>
                  <a:srgbClr val="444444"/>
                </a:solidFill>
                <a:effectLst/>
                <a:latin typeface="Segoe UI" panose="020B0502040204020203" pitchFamily="34" charset="0"/>
              </a:rPr>
              <a:t> This site is designed for Job Corps health and wellness staff — use it to connect with your peers, get the latest information on new initiatives and training events, learn about the health program, and link to related resources.</a:t>
            </a:r>
          </a:p>
          <a:p>
            <a:endParaRPr lang="en-US" b="1" dirty="0">
              <a:solidFill>
                <a:srgbClr val="92D050"/>
              </a:solidFill>
              <a:latin typeface="Segoe UI" panose="020B0502040204020203" pitchFamily="34" charset="0"/>
            </a:endParaRPr>
          </a:p>
          <a:p>
            <a:r>
              <a:rPr lang="en-US" b="1" i="0" dirty="0">
                <a:solidFill>
                  <a:srgbClr val="92D050"/>
                </a:solidFill>
                <a:effectLst/>
                <a:latin typeface="Roboto" panose="02000000000000000000" pitchFamily="2" charset="0"/>
              </a:rPr>
              <a:t>								https://supportservices.jobcorps.gov</a:t>
            </a:r>
            <a:endParaRPr lang="en-US" b="1" dirty="0">
              <a:solidFill>
                <a:srgbClr val="92D050"/>
              </a:solidFill>
            </a:endParaRPr>
          </a:p>
        </p:txBody>
      </p:sp>
    </p:spTree>
    <p:extLst>
      <p:ext uri="{BB962C8B-B14F-4D97-AF65-F5344CB8AC3E}">
        <p14:creationId xmlns:p14="http://schemas.microsoft.com/office/powerpoint/2010/main" val="162454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E6A8E-7033-8E8B-D7F0-980C6E269024}"/>
              </a:ext>
            </a:extLst>
          </p:cNvPr>
          <p:cNvSpPr>
            <a:spLocks noGrp="1"/>
          </p:cNvSpPr>
          <p:nvPr>
            <p:ph type="title"/>
          </p:nvPr>
        </p:nvSpPr>
        <p:spPr>
          <a:xfrm>
            <a:off x="677334" y="609600"/>
            <a:ext cx="8596668" cy="746927"/>
          </a:xfrm>
        </p:spPr>
        <p:txBody>
          <a:bodyPr/>
          <a:lstStyle/>
          <a:p>
            <a:r>
              <a:rPr lang="en-US" dirty="0"/>
              <a:t>Health and Wellness website</a:t>
            </a:r>
          </a:p>
        </p:txBody>
      </p:sp>
      <p:sp>
        <p:nvSpPr>
          <p:cNvPr id="3" name="Content Placeholder 2">
            <a:extLst>
              <a:ext uri="{FF2B5EF4-FFF2-40B4-BE49-F238E27FC236}">
                <a16:creationId xmlns:a16="http://schemas.microsoft.com/office/drawing/2014/main" id="{E3B4895C-E6C5-A45E-A914-E8149BC80999}"/>
              </a:ext>
            </a:extLst>
          </p:cNvPr>
          <p:cNvSpPr>
            <a:spLocks noGrp="1"/>
          </p:cNvSpPr>
          <p:nvPr>
            <p:ph sz="half" idx="1"/>
          </p:nvPr>
        </p:nvSpPr>
        <p:spPr>
          <a:xfrm>
            <a:off x="677334" y="1628026"/>
            <a:ext cx="4184035" cy="4620374"/>
          </a:xfrm>
        </p:spPr>
        <p:txBody>
          <a:bodyPr>
            <a:noAutofit/>
          </a:bodyPr>
          <a:lstStyle/>
          <a:p>
            <a:pPr marL="0" indent="0" algn="l">
              <a:buNone/>
            </a:pPr>
            <a:r>
              <a:rPr lang="en-US" b="1" i="0" u="none"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Health &amp; Wellness: Home</a:t>
            </a:r>
            <a:endParaRPr lang="en-US" b="0" i="0" dirty="0">
              <a:solidFill>
                <a:schemeClr val="tx1">
                  <a:lumMod val="95000"/>
                  <a:lumOff val="5000"/>
                </a:schemeClr>
              </a:solidFill>
              <a:effectLst/>
              <a:latin typeface="Segoe UI" panose="020B0502040204020203" pitchFamily="34" charset="0"/>
            </a:endParaRPr>
          </a:p>
          <a:p>
            <a:pPr algn="l">
              <a:buFont typeface="Arial" panose="020B0604020202020204" pitchFamily="34" charset="0"/>
              <a:buChar char="•"/>
            </a:pPr>
            <a:r>
              <a:rPr lang="en-US"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Job Corps Policy and Requirements Handbook</a:t>
            </a:r>
            <a:endParaRPr lang="en-US" b="0" i="0" u="sng" dirty="0">
              <a:solidFill>
                <a:schemeClr val="tx1">
                  <a:lumMod val="95000"/>
                  <a:lumOff val="5000"/>
                </a:schemeClr>
              </a:solidFill>
              <a:effectLst/>
              <a:latin typeface="Segoe UI" panose="020B0502040204020203" pitchFamily="34" charset="0"/>
            </a:endParaRPr>
          </a:p>
          <a:p>
            <a:pPr algn="l">
              <a:buFont typeface="Arial" panose="020B0604020202020204" pitchFamily="34" charset="0"/>
              <a:buChar char="•"/>
            </a:pPr>
            <a:r>
              <a:rPr lang="en-US"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COVID-19</a:t>
            </a:r>
            <a:r>
              <a:rPr lang="en-US" b="0" i="0" u="sng" strike="noStrike" dirty="0">
                <a:solidFill>
                  <a:schemeClr val="tx1">
                    <a:lumMod val="95000"/>
                    <a:lumOff val="5000"/>
                  </a:schemeClr>
                </a:solidFill>
                <a:effectLst/>
                <a:latin typeface="Segoe UI" panose="020B0502040204020203" pitchFamily="34" charset="0"/>
              </a:rPr>
              <a:t> Policy &amp; Procedures</a:t>
            </a:r>
            <a:endParaRPr lang="en-US" b="0" i="0" u="sng" dirty="0">
              <a:solidFill>
                <a:schemeClr val="tx1">
                  <a:lumMod val="95000"/>
                  <a:lumOff val="5000"/>
                </a:schemeClr>
              </a:solidFill>
              <a:effectLst/>
              <a:latin typeface="Segoe UI" panose="020B0502040204020203" pitchFamily="34" charset="0"/>
            </a:endParaRPr>
          </a:p>
          <a:p>
            <a:pPr algn="l">
              <a:buFont typeface="Arial" panose="020B0604020202020204" pitchFamily="34" charset="0"/>
              <a:buChar char="•"/>
            </a:pPr>
            <a:r>
              <a:rPr lang="en-US"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Wellness Staff Desk Reference Guides</a:t>
            </a:r>
            <a:endParaRPr lang="en-US"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Health &amp; Wellness Director</a:t>
            </a:r>
            <a:endParaRPr lang="en-US" sz="1800"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Center Physician</a:t>
            </a:r>
            <a:endParaRPr lang="en-US" sz="1800"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Center Mental Health Consultant</a:t>
            </a:r>
            <a:endParaRPr lang="en-US" sz="1800"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CMHC Training Bundles</a:t>
            </a:r>
            <a:endParaRPr lang="en-US" sz="1800"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Center Dentist</a:t>
            </a:r>
            <a:endParaRPr lang="en-US" sz="1800" b="0" i="0" u="sng" dirty="0">
              <a:solidFill>
                <a:schemeClr val="tx1">
                  <a:lumMod val="95000"/>
                  <a:lumOff val="5000"/>
                </a:schemeClr>
              </a:solidFill>
              <a:effectLst/>
              <a:latin typeface="Segoe UI" panose="020B0502040204020203" pitchFamily="34" charset="0"/>
            </a:endParaRPr>
          </a:p>
          <a:p>
            <a:pPr marL="742950" lvl="1" indent="-285750" algn="l">
              <a:buFont typeface="Arial" panose="020B0604020202020204" pitchFamily="34" charset="0"/>
              <a:buChar char="•"/>
            </a:pPr>
            <a:r>
              <a:rPr lang="en-US" sz="18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TEAP Specialist</a:t>
            </a:r>
            <a:endParaRPr lang="en-US" sz="1800" b="0" i="0" u="sng" dirty="0">
              <a:solidFill>
                <a:schemeClr val="tx1">
                  <a:lumMod val="95000"/>
                  <a:lumOff val="5000"/>
                </a:schemeClr>
              </a:solidFill>
              <a:effectLst/>
              <a:latin typeface="Segoe UI" panose="020B0502040204020203" pitchFamily="34" charset="0"/>
            </a:endParaRPr>
          </a:p>
          <a:p>
            <a:pPr marL="0" indent="0">
              <a:buNone/>
            </a:pPr>
            <a:br>
              <a:rPr lang="en-US" u="sng" dirty="0">
                <a:solidFill>
                  <a:schemeClr val="tx1">
                    <a:lumMod val="95000"/>
                    <a:lumOff val="5000"/>
                  </a:schemeClr>
                </a:solidFill>
              </a:rPr>
            </a:br>
            <a:endParaRPr lang="en-US" u="sng" dirty="0">
              <a:solidFill>
                <a:schemeClr val="tx1">
                  <a:lumMod val="95000"/>
                  <a:lumOff val="5000"/>
                </a:schemeClr>
              </a:solidFill>
            </a:endParaRPr>
          </a:p>
        </p:txBody>
      </p:sp>
      <p:sp>
        <p:nvSpPr>
          <p:cNvPr id="4" name="Content Placeholder 3">
            <a:extLst>
              <a:ext uri="{FF2B5EF4-FFF2-40B4-BE49-F238E27FC236}">
                <a16:creationId xmlns:a16="http://schemas.microsoft.com/office/drawing/2014/main" id="{561CC271-CAFD-5419-DC41-383ECACBFC59}"/>
              </a:ext>
            </a:extLst>
          </p:cNvPr>
          <p:cNvSpPr>
            <a:spLocks noGrp="1"/>
          </p:cNvSpPr>
          <p:nvPr>
            <p:ph sz="half" idx="2"/>
          </p:nvPr>
        </p:nvSpPr>
        <p:spPr>
          <a:xfrm>
            <a:off x="4943789" y="1720135"/>
            <a:ext cx="4184035" cy="4851488"/>
          </a:xfrm>
          <a:noFill/>
        </p:spPr>
        <p:txBody>
          <a:bodyPr>
            <a:normAutofit fontScale="55000" lnSpcReduction="20000"/>
          </a:bodyPr>
          <a:lstStyle/>
          <a:p>
            <a:pPr>
              <a:buFont typeface="Arial" panose="020B0604020202020204" pitchFamily="34" charset="0"/>
              <a:buChar char="•"/>
            </a:pPr>
            <a:endParaRPr lang="en-US" sz="26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3300" b="0" i="0" u="sng"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Applicant File Review</a:t>
            </a:r>
            <a:endParaRPr lang="en-US" sz="3300" b="0" i="0" u="sng" dirty="0">
              <a:solidFill>
                <a:schemeClr val="tx1">
                  <a:lumMod val="95000"/>
                  <a:lumOff val="5000"/>
                </a:schemeClr>
              </a:solidFill>
              <a:effectLst/>
              <a:latin typeface="Segoe UI" panose="020B0502040204020203" pitchFamily="34" charset="0"/>
            </a:endParaRPr>
          </a:p>
          <a:p>
            <a:pPr>
              <a:buFont typeface="Arial" panose="020B0604020202020204" pitchFamily="34" charset="0"/>
              <a:buChar char="•"/>
            </a:pPr>
            <a:r>
              <a:rPr lang="en-US" sz="3300" b="0" i="0" u="none" strike="noStrike" dirty="0">
                <a:solidFill>
                  <a:schemeClr val="tx1">
                    <a:lumMod val="95000"/>
                    <a:lumOff val="5000"/>
                  </a:schemeClr>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Administration &amp; Health Topics</a:t>
            </a:r>
            <a:endParaRPr lang="en-US" sz="3300" b="0" i="0" dirty="0">
              <a:solidFill>
                <a:schemeClr val="tx1">
                  <a:lumMod val="95000"/>
                  <a:lumOff val="5000"/>
                </a:schemeClr>
              </a:solidFill>
              <a:effectLst/>
              <a:latin typeface="Segoe UI" panose="020B0502040204020203" pitchFamily="34" charset="0"/>
            </a:endParaRPr>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Crisis and Emergency Response</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Data Submission &amp; Annual Reports</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Frequently Requested Forms &amp; Documents</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Health Care Guidelines/Written Instructions</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Health Education Curriculum</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Preparing for a Program Compliance Assessment</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Staff Directory</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Staff Training</a:t>
            </a:r>
            <a:endParaRPr lang="en-US" sz="3300" dirty="0"/>
          </a:p>
          <a:p>
            <a:pPr algn="l">
              <a:buFont typeface="Arial" panose="020B0604020202020204" pitchFamily="34" charset="0"/>
              <a:buChar char="•"/>
            </a:pPr>
            <a:r>
              <a:rPr lang="en-US" sz="3300" dirty="0">
                <a:hlinkClick r:id="rId2">
                  <a:extLst>
                    <a:ext uri="{A12FA001-AC4F-418D-AE19-62706E023703}">
                      <ahyp:hlinkClr xmlns:ahyp="http://schemas.microsoft.com/office/drawing/2018/hyperlinkcolor" val="tx"/>
                    </a:ext>
                  </a:extLst>
                </a:hlinkClick>
              </a:rPr>
              <a:t>Webinars</a:t>
            </a:r>
            <a:endParaRPr lang="en-US" sz="3300" dirty="0"/>
          </a:p>
          <a:p>
            <a:endParaRPr lang="en-US" dirty="0"/>
          </a:p>
        </p:txBody>
      </p:sp>
    </p:spTree>
    <p:extLst>
      <p:ext uri="{BB962C8B-B14F-4D97-AF65-F5344CB8AC3E}">
        <p14:creationId xmlns:p14="http://schemas.microsoft.com/office/powerpoint/2010/main" val="125774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9227-866C-3C83-C9F1-042CCAE55EE1}"/>
              </a:ext>
            </a:extLst>
          </p:cNvPr>
          <p:cNvSpPr>
            <a:spLocks noGrp="1"/>
          </p:cNvSpPr>
          <p:nvPr>
            <p:ph type="title"/>
          </p:nvPr>
        </p:nvSpPr>
        <p:spPr>
          <a:xfrm>
            <a:off x="677334" y="609600"/>
            <a:ext cx="8596668" cy="887604"/>
          </a:xfrm>
        </p:spPr>
        <p:txBody>
          <a:bodyPr/>
          <a:lstStyle/>
          <a:p>
            <a:r>
              <a:rPr lang="en-US" dirty="0"/>
              <a:t>Health and Wellness website</a:t>
            </a:r>
          </a:p>
        </p:txBody>
      </p:sp>
      <p:sp>
        <p:nvSpPr>
          <p:cNvPr id="9" name="Content Placeholder 8">
            <a:extLst>
              <a:ext uri="{FF2B5EF4-FFF2-40B4-BE49-F238E27FC236}">
                <a16:creationId xmlns:a16="http://schemas.microsoft.com/office/drawing/2014/main" id="{DFADD5CB-5527-3704-3809-E39B2EB9E369}"/>
              </a:ext>
            </a:extLst>
          </p:cNvPr>
          <p:cNvSpPr>
            <a:spLocks noGrp="1"/>
          </p:cNvSpPr>
          <p:nvPr>
            <p:ph sz="half" idx="1"/>
          </p:nvPr>
        </p:nvSpPr>
        <p:spPr>
          <a:xfrm>
            <a:off x="791633" y="1488613"/>
            <a:ext cx="4184035" cy="4552749"/>
          </a:xfrm>
        </p:spPr>
        <p:txBody>
          <a:bodyPr>
            <a:normAutofit fontScale="85000" lnSpcReduction="10000"/>
          </a:bodyPr>
          <a:lstStyle/>
          <a:p>
            <a:pPr marL="0" indent="0" algn="l">
              <a:buNone/>
            </a:pPr>
            <a:r>
              <a:rPr lang="en-US" b="1" i="0" u="sng"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New Items:</a:t>
            </a:r>
          </a:p>
          <a:p>
            <a:pPr algn="l">
              <a:buFont typeface="Arial" panose="020B0604020202020204" pitchFamily="34" charset="0"/>
              <a:buChar char="•"/>
            </a:pPr>
            <a:r>
              <a:rPr lang="en-US" sz="1900" b="0" i="0" u="sng"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PIN 21-12 Talking Points for Admissions Counselors and Centers</a:t>
            </a:r>
            <a:r>
              <a:rPr lang="en-US" sz="1900" b="0" i="0" dirty="0">
                <a:solidFill>
                  <a:schemeClr val="tx2"/>
                </a:solidFill>
                <a:effectLst/>
                <a:latin typeface="Segoe UI" panose="020B0502040204020203" pitchFamily="34" charset="0"/>
              </a:rPr>
              <a:t> and </a:t>
            </a: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PIN 21-12 Frequently Asked Questions</a:t>
            </a:r>
            <a:r>
              <a:rPr lang="en-US" sz="1900" b="0" i="0" dirty="0">
                <a:solidFill>
                  <a:schemeClr val="tx2"/>
                </a:solidFill>
                <a:effectLst/>
                <a:latin typeface="Segoe UI" panose="020B0502040204020203" pitchFamily="34" charset="0"/>
              </a:rPr>
              <a:t> ​​</a:t>
            </a:r>
            <a:br>
              <a:rPr lang="en-US" sz="1900" b="0" i="0" dirty="0">
                <a:solidFill>
                  <a:schemeClr val="tx2"/>
                </a:solidFill>
                <a:effectLst/>
                <a:latin typeface="Segoe UI" panose="020B0502040204020203" pitchFamily="34" charset="0"/>
              </a:rPr>
            </a:br>
            <a:endParaRPr lang="en-US" sz="1900" b="0" i="0" dirty="0">
              <a:solidFill>
                <a:schemeClr val="tx2"/>
              </a:solidFill>
              <a:effectLst/>
              <a:latin typeface="Segoe UI" panose="020B0502040204020203" pitchFamily="34" charset="0"/>
            </a:endParaRPr>
          </a:p>
          <a:p>
            <a:pPr algn="l">
              <a:buFont typeface="Arial" panose="020B0604020202020204" pitchFamily="34" charset="0"/>
              <a:buChar char="•"/>
            </a:pPr>
            <a:r>
              <a:rPr lang="en-US" sz="1900" b="0" i="0" dirty="0">
                <a:solidFill>
                  <a:schemeClr val="tx2"/>
                </a:solidFill>
                <a:effectLst/>
                <a:latin typeface="Segoe UI" panose="020B0502040204020203" pitchFamily="34" charset="0"/>
              </a:rPr>
              <a:t>Webinar: ​</a:t>
            </a: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Vaping and </a:t>
            </a:r>
            <a:r>
              <a:rPr lang="en-US" sz="1900" b="0" i="0" u="none" strike="noStrike" dirty="0" err="1">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eCigarettes</a:t>
            </a:r>
            <a:r>
              <a:rPr lang="en-US" sz="1900" b="0" i="0" dirty="0">
                <a:solidFill>
                  <a:schemeClr val="tx2"/>
                </a:solidFill>
                <a:effectLst/>
                <a:latin typeface="Segoe UI" panose="020B0502040204020203" pitchFamily="34" charset="0"/>
              </a:rPr>
              <a:t> — June 28, 2022</a:t>
            </a:r>
          </a:p>
          <a:p>
            <a:pPr algn="l">
              <a:buFont typeface="Arial" panose="020B0604020202020204" pitchFamily="34" charset="0"/>
              <a:buChar char="•"/>
            </a:pP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Center Dentist Desk Reference Guide</a:t>
            </a:r>
            <a:r>
              <a:rPr lang="en-US" sz="1900" b="0" i="0" dirty="0">
                <a:solidFill>
                  <a:schemeClr val="tx2"/>
                </a:solidFill>
                <a:effectLst/>
                <a:latin typeface="Segoe UI" panose="020B0502040204020203" pitchFamily="34" charset="0"/>
              </a:rPr>
              <a:t> (PDF format) — July 2022</a:t>
            </a:r>
          </a:p>
          <a:p>
            <a:pPr algn="l">
              <a:buFont typeface="Arial" panose="020B0604020202020204" pitchFamily="34" charset="0"/>
              <a:buChar char="•"/>
            </a:pPr>
            <a:r>
              <a:rPr lang="en-US" sz="1900" b="0" i="0" dirty="0">
                <a:solidFill>
                  <a:schemeClr val="tx2"/>
                </a:solidFill>
                <a:effectLst/>
                <a:latin typeface="Segoe UI" panose="020B0502040204020203" pitchFamily="34" charset="0"/>
              </a:rPr>
              <a:t>W​</a:t>
            </a:r>
            <a:r>
              <a:rPr lang="en-US" sz="1900" b="0" i="0" dirty="0" err="1">
                <a:solidFill>
                  <a:schemeClr val="tx2"/>
                </a:solidFill>
                <a:effectLst/>
                <a:latin typeface="Segoe UI" panose="020B0502040204020203" pitchFamily="34" charset="0"/>
              </a:rPr>
              <a:t>ebinar</a:t>
            </a:r>
            <a:r>
              <a:rPr lang="en-US" sz="1900" b="0" i="0" dirty="0">
                <a:solidFill>
                  <a:schemeClr val="tx2"/>
                </a:solidFill>
                <a:effectLst/>
                <a:latin typeface="Segoe UI" panose="020B0502040204020203" pitchFamily="34" charset="0"/>
              </a:rPr>
              <a:t>: </a:t>
            </a: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Cultural Competence and Humility​</a:t>
            </a:r>
            <a:r>
              <a:rPr lang="en-US" sz="1900" b="0" i="0" dirty="0">
                <a:solidFill>
                  <a:schemeClr val="tx2"/>
                </a:solidFill>
                <a:effectLst/>
                <a:latin typeface="Segoe UI" panose="020B0502040204020203" pitchFamily="34" charset="0"/>
              </a:rPr>
              <a:t> — June 22, 2022</a:t>
            </a:r>
          </a:p>
          <a:p>
            <a:pPr algn="l">
              <a:buFont typeface="Arial" panose="020B0604020202020204" pitchFamily="34" charset="0"/>
              <a:buChar char="•"/>
            </a:pP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TEAP Intervention Plan Template​</a:t>
            </a:r>
            <a:endParaRPr lang="en-US" sz="1900" b="0" i="0" dirty="0">
              <a:solidFill>
                <a:schemeClr val="tx2"/>
              </a:solidFill>
              <a:effectLst/>
              <a:latin typeface="Segoe UI" panose="020B0502040204020203" pitchFamily="34" charset="0"/>
            </a:endParaRPr>
          </a:p>
          <a:p>
            <a:pPr marL="0" indent="0">
              <a:buNone/>
            </a:pPr>
            <a:endParaRPr lang="en-US" dirty="0"/>
          </a:p>
        </p:txBody>
      </p:sp>
      <p:sp>
        <p:nvSpPr>
          <p:cNvPr id="11" name="Content Placeholder 10">
            <a:extLst>
              <a:ext uri="{FF2B5EF4-FFF2-40B4-BE49-F238E27FC236}">
                <a16:creationId xmlns:a16="http://schemas.microsoft.com/office/drawing/2014/main" id="{99CA3E4E-2BBA-9331-EAFA-408EEAD782ED}"/>
              </a:ext>
            </a:extLst>
          </p:cNvPr>
          <p:cNvSpPr>
            <a:spLocks noGrp="1"/>
          </p:cNvSpPr>
          <p:nvPr>
            <p:ph sz="half" idx="2"/>
          </p:nvPr>
        </p:nvSpPr>
        <p:spPr>
          <a:xfrm>
            <a:off x="4975668" y="1497205"/>
            <a:ext cx="4298336" cy="4632290"/>
          </a:xfrm>
        </p:spPr>
        <p:txBody>
          <a:bodyPr>
            <a:normAutofit fontScale="85000" lnSpcReduction="10000"/>
          </a:bodyPr>
          <a:lstStyle/>
          <a:p>
            <a:pPr algn="l">
              <a:buFont typeface="Arial" panose="020B0604020202020204" pitchFamily="34" charset="0"/>
              <a:buChar char="•"/>
            </a:pPr>
            <a:endPar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endParaRPr>
          </a:p>
          <a:p>
            <a:pPr algn="l">
              <a:buFont typeface="Arial" panose="020B0604020202020204" pitchFamily="34" charset="0"/>
              <a:buChar char="•"/>
            </a:pP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PI 21-12 Consolidation of Job Corps’ COVID-19 Policies and Alignment with Centers for Disease Control and Prevention (CDC) Guidance for Institutions of Higher Education (IHE)</a:t>
            </a:r>
            <a:br>
              <a:rPr lang="en-US" sz="1900" b="0" i="0" dirty="0">
                <a:solidFill>
                  <a:schemeClr val="tx2"/>
                </a:solidFill>
                <a:effectLst/>
                <a:latin typeface="Segoe UI" panose="020B0502040204020203" pitchFamily="34" charset="0"/>
              </a:rPr>
            </a:br>
            <a:r>
              <a:rPr lang="en-US" sz="1900" b="0" i="0" dirty="0">
                <a:solidFill>
                  <a:schemeClr val="tx2"/>
                </a:solidFill>
                <a:effectLst/>
                <a:latin typeface="Segoe UI" panose="020B0502040204020203" pitchFamily="34" charset="0"/>
              </a:rPr>
              <a:t>Attachment A: </a:t>
            </a: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Student COVID-19 Vaccine Certification, Authorizations, and Acknowledgements and Testing Consent</a:t>
            </a:r>
            <a:r>
              <a:rPr lang="en-US" sz="1900" b="0" i="0" dirty="0">
                <a:solidFill>
                  <a:schemeClr val="tx2"/>
                </a:solidFill>
                <a:effectLst/>
                <a:latin typeface="Segoe UI" panose="020B0502040204020203" pitchFamily="34" charset="0"/>
              </a:rPr>
              <a:t> — June 15, 2022</a:t>
            </a:r>
            <a:br>
              <a:rPr lang="en-US" sz="1900" b="0" i="0" dirty="0">
                <a:solidFill>
                  <a:schemeClr val="tx2"/>
                </a:solidFill>
                <a:effectLst/>
                <a:latin typeface="Segoe UI" panose="020B0502040204020203" pitchFamily="34" charset="0"/>
              </a:rPr>
            </a:br>
            <a:endParaRPr lang="en-US" sz="1900" b="0" i="0" dirty="0">
              <a:solidFill>
                <a:schemeClr val="tx2"/>
              </a:solidFill>
              <a:effectLst/>
              <a:latin typeface="Segoe UI" panose="020B0502040204020203" pitchFamily="34" charset="0"/>
            </a:endParaRPr>
          </a:p>
          <a:p>
            <a:pPr algn="l">
              <a:buFont typeface="Arial" panose="020B0604020202020204" pitchFamily="34" charset="0"/>
              <a:buChar char="•"/>
            </a:pP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Job Corps Draft Plan Template</a:t>
            </a:r>
            <a:b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b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Job Corps COVID-19 Protocols by Community Level and Vaccination Status Job Aid</a:t>
            </a:r>
            <a:br>
              <a:rPr lang="en-US" sz="1900" b="0" i="0" dirty="0">
                <a:solidFill>
                  <a:schemeClr val="tx2"/>
                </a:solidFill>
                <a:effectLst/>
                <a:latin typeface="Segoe UI" panose="020B0502040204020203" pitchFamily="34" charset="0"/>
              </a:rPr>
            </a:br>
            <a:r>
              <a:rPr lang="en-US" sz="1900" b="0" i="0" u="none" strike="noStrike"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Job Corps Policy Update — PIN 21-12​</a:t>
            </a:r>
            <a:endParaRPr lang="en-US" sz="1900" b="0" i="0" dirty="0">
              <a:solidFill>
                <a:schemeClr val="tx2"/>
              </a:solidFill>
              <a:effectLst/>
              <a:latin typeface="Segoe UI" panose="020B0502040204020203" pitchFamily="34" charset="0"/>
            </a:endParaRPr>
          </a:p>
          <a:p>
            <a:pPr algn="l">
              <a:buFont typeface="Arial" panose="020B0604020202020204" pitchFamily="34" charset="0"/>
              <a:buChar char="•"/>
            </a:pPr>
            <a:r>
              <a:rPr lang="en-US" sz="1900" b="0" i="0" dirty="0">
                <a:solidFill>
                  <a:schemeClr val="tx2"/>
                </a:solidFill>
                <a:effectLst/>
                <a:latin typeface="Segoe UI" panose="020B0502040204020203" pitchFamily="34" charset="0"/>
              </a:rPr>
              <a:t>​</a:t>
            </a:r>
            <a:r>
              <a:rPr lang="en-US" sz="1900" b="0" i="0" u="sng" dirty="0">
                <a:solidFill>
                  <a:schemeClr val="tx2"/>
                </a:solidFill>
                <a:effectLst/>
                <a:latin typeface="Segoe UI" panose="020B0502040204020203" pitchFamily="34" charset="0"/>
                <a:hlinkClick r:id="rId2">
                  <a:extLst>
                    <a:ext uri="{A12FA001-AC4F-418D-AE19-62706E023703}">
                      <ahyp:hlinkClr xmlns:ahyp="http://schemas.microsoft.com/office/drawing/2018/hyperlinkcolor" val="tx"/>
                    </a:ext>
                  </a:extLst>
                </a:hlinkClick>
              </a:rPr>
              <a:t>Review Package - Sample Memo to Regional Nurse Specialist​</a:t>
            </a:r>
            <a:r>
              <a:rPr lang="en-US" sz="1900" b="0" i="0" dirty="0">
                <a:solidFill>
                  <a:schemeClr val="tx2"/>
                </a:solidFill>
                <a:effectLst/>
                <a:latin typeface="Segoe UI" panose="020B0502040204020203" pitchFamily="34" charset="0"/>
              </a:rPr>
              <a:t> — June 2022</a:t>
            </a:r>
          </a:p>
          <a:p>
            <a:endParaRPr lang="en-US" dirty="0"/>
          </a:p>
        </p:txBody>
      </p:sp>
    </p:spTree>
    <p:extLst>
      <p:ext uri="{BB962C8B-B14F-4D97-AF65-F5344CB8AC3E}">
        <p14:creationId xmlns:p14="http://schemas.microsoft.com/office/powerpoint/2010/main" val="415292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F5C1-E32A-42B7-AFBA-88C97B96FCB8}"/>
              </a:ext>
            </a:extLst>
          </p:cNvPr>
          <p:cNvSpPr>
            <a:spLocks noGrp="1"/>
          </p:cNvSpPr>
          <p:nvPr>
            <p:ph type="title"/>
          </p:nvPr>
        </p:nvSpPr>
        <p:spPr>
          <a:xfrm>
            <a:off x="677334" y="609600"/>
            <a:ext cx="8596668" cy="756976"/>
          </a:xfrm>
        </p:spPr>
        <p:txBody>
          <a:bodyPr>
            <a:normAutofit fontScale="90000"/>
          </a:bodyPr>
          <a:lstStyle/>
          <a:p>
            <a:r>
              <a:rPr lang="en-US" dirty="0"/>
              <a:t>The Policy and Requirements Handbook (PRH)</a:t>
            </a:r>
            <a:br>
              <a:rPr lang="en-US" dirty="0"/>
            </a:br>
            <a:endParaRPr lang="en-US" dirty="0"/>
          </a:p>
        </p:txBody>
      </p:sp>
      <p:pic>
        <p:nvPicPr>
          <p:cNvPr id="5" name="Content Placeholder 4">
            <a:extLst>
              <a:ext uri="{FF2B5EF4-FFF2-40B4-BE49-F238E27FC236}">
                <a16:creationId xmlns:a16="http://schemas.microsoft.com/office/drawing/2014/main" id="{F9EAF3FB-C082-BD13-CB9F-30091CAB48C3}"/>
              </a:ext>
            </a:extLst>
          </p:cNvPr>
          <p:cNvPicPr>
            <a:picLocks noGrp="1" noChangeAspect="1"/>
          </p:cNvPicPr>
          <p:nvPr>
            <p:ph idx="1"/>
          </p:nvPr>
        </p:nvPicPr>
        <p:blipFill>
          <a:blip r:embed="rId2"/>
          <a:stretch>
            <a:fillRect/>
          </a:stretch>
        </p:blipFill>
        <p:spPr>
          <a:xfrm>
            <a:off x="604539" y="5357288"/>
            <a:ext cx="3215919" cy="1104996"/>
          </a:xfrm>
        </p:spPr>
      </p:pic>
      <p:sp>
        <p:nvSpPr>
          <p:cNvPr id="7" name="TextBox 6">
            <a:extLst>
              <a:ext uri="{FF2B5EF4-FFF2-40B4-BE49-F238E27FC236}">
                <a16:creationId xmlns:a16="http://schemas.microsoft.com/office/drawing/2014/main" id="{D2E11E5D-D3FE-094E-B35A-1DF4F71C2C89}"/>
              </a:ext>
            </a:extLst>
          </p:cNvPr>
          <p:cNvSpPr txBox="1"/>
          <p:nvPr/>
        </p:nvSpPr>
        <p:spPr>
          <a:xfrm>
            <a:off x="238991" y="1787975"/>
            <a:ext cx="9123218" cy="2630848"/>
          </a:xfrm>
          <a:prstGeom prst="rect">
            <a:avLst/>
          </a:prstGeom>
          <a:noFill/>
        </p:spPr>
        <p:txBody>
          <a:bodyPr wrap="square">
            <a:spAutoFit/>
          </a:bodyPr>
          <a:lstStyle/>
          <a:p>
            <a:pPr lvl="1">
              <a:lnSpc>
                <a:spcPct val="120000"/>
              </a:lnSpc>
              <a:defRPr/>
            </a:pPr>
            <a:r>
              <a:rPr lang="en-US" sz="2800" dirty="0"/>
              <a:t>The Policy and Requirements Handbook contains the rules by which all centers operate: </a:t>
            </a:r>
          </a:p>
          <a:p>
            <a:pPr lvl="2">
              <a:lnSpc>
                <a:spcPct val="120000"/>
              </a:lnSpc>
              <a:defRPr/>
            </a:pPr>
            <a:r>
              <a:rPr lang="en-US" sz="2800" dirty="0"/>
              <a:t>Chapter 2 (2.3 R1-R19)</a:t>
            </a:r>
          </a:p>
          <a:p>
            <a:pPr lvl="2">
              <a:lnSpc>
                <a:spcPct val="120000"/>
              </a:lnSpc>
              <a:defRPr/>
            </a:pPr>
            <a:r>
              <a:rPr lang="en-US" sz="2800" dirty="0"/>
              <a:t>Chapter 5 (5.1, R3, R4; 5.2 R3, R5; 5.4 R2; 5.6 R2)</a:t>
            </a:r>
          </a:p>
          <a:p>
            <a:pPr lvl="2">
              <a:lnSpc>
                <a:spcPct val="120000"/>
              </a:lnSpc>
              <a:defRPr/>
            </a:pPr>
            <a:r>
              <a:rPr lang="en-US" sz="2800" dirty="0"/>
              <a:t>Chapter 6 (6.2 R2 and R5)</a:t>
            </a:r>
          </a:p>
        </p:txBody>
      </p:sp>
    </p:spTree>
    <p:extLst>
      <p:ext uri="{BB962C8B-B14F-4D97-AF65-F5344CB8AC3E}">
        <p14:creationId xmlns:p14="http://schemas.microsoft.com/office/powerpoint/2010/main" val="129679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8AE3A4-1403-2E2B-0607-FC54E5D9D624}"/>
              </a:ext>
            </a:extLst>
          </p:cNvPr>
          <p:cNvSpPr>
            <a:spLocks noGrp="1"/>
          </p:cNvSpPr>
          <p:nvPr>
            <p:ph type="title"/>
          </p:nvPr>
        </p:nvSpPr>
        <p:spPr/>
        <p:txBody>
          <a:bodyPr/>
          <a:lstStyle/>
          <a:p>
            <a:r>
              <a:rPr lang="en-US" dirty="0"/>
              <a:t>Center Physician’s Role in Student </a:t>
            </a:r>
            <a:br>
              <a:rPr lang="en-US" dirty="0"/>
            </a:br>
            <a:r>
              <a:rPr lang="en-US" dirty="0"/>
              <a:t>Health and Wellness</a:t>
            </a:r>
          </a:p>
        </p:txBody>
      </p:sp>
      <p:sp>
        <p:nvSpPr>
          <p:cNvPr id="6" name="Content Placeholder 5">
            <a:extLst>
              <a:ext uri="{FF2B5EF4-FFF2-40B4-BE49-F238E27FC236}">
                <a16:creationId xmlns:a16="http://schemas.microsoft.com/office/drawing/2014/main" id="{9E815892-3814-D508-6AF9-514ADF1495F1}"/>
              </a:ext>
            </a:extLst>
          </p:cNvPr>
          <p:cNvSpPr>
            <a:spLocks noGrp="1"/>
          </p:cNvSpPr>
          <p:nvPr>
            <p:ph idx="1"/>
          </p:nvPr>
        </p:nvSpPr>
        <p:spPr>
          <a:xfrm>
            <a:off x="677334" y="2160589"/>
            <a:ext cx="8596668" cy="4189969"/>
          </a:xfrm>
        </p:spPr>
        <p:txBody>
          <a:bodyPr>
            <a:normAutofit fontScale="92500" lnSpcReduction="20000"/>
          </a:bodyPr>
          <a:lstStyle/>
          <a:p>
            <a:r>
              <a:rPr lang="en-US" sz="2000" dirty="0"/>
              <a:t>Serve as medical director for the center’s health program</a:t>
            </a:r>
          </a:p>
          <a:p>
            <a:r>
              <a:rPr lang="en-US" sz="2000" dirty="0"/>
              <a:t>Collaborate with nursing, mental health, oral health and substance misuse professionals on center</a:t>
            </a:r>
          </a:p>
          <a:p>
            <a:r>
              <a:rPr lang="en-US" sz="2000" dirty="0"/>
              <a:t>Review the health history and perform a comprehensive physical examination within 14 days of entry</a:t>
            </a:r>
          </a:p>
          <a:p>
            <a:r>
              <a:rPr lang="en-US" sz="2000" dirty="0"/>
              <a:t>Review and modify or approve health care guidelines and personal authorizations annually</a:t>
            </a:r>
          </a:p>
          <a:p>
            <a:r>
              <a:rPr lang="en-US" sz="2000" dirty="0"/>
              <a:t>Facilitate access to prescription medications and CDC recommended age-appropriate immunizations</a:t>
            </a:r>
          </a:p>
          <a:p>
            <a:r>
              <a:rPr lang="en-US" sz="2000" dirty="0"/>
              <a:t>Participate in monthly monitoring of students with chronic illness and taking daily medication</a:t>
            </a:r>
          </a:p>
          <a:p>
            <a:r>
              <a:rPr lang="en-US" sz="2000" dirty="0"/>
              <a:t>Participate in applicant file review involving medical conditions</a:t>
            </a:r>
          </a:p>
          <a:p>
            <a:r>
              <a:rPr lang="en-US" sz="2000" dirty="0"/>
              <a:t>Meet monthly with the center director and health staff</a:t>
            </a:r>
          </a:p>
          <a:p>
            <a:pPr marL="0" indent="0">
              <a:buNone/>
            </a:pPr>
            <a:endParaRPr lang="en-US" sz="2000" dirty="0"/>
          </a:p>
        </p:txBody>
      </p:sp>
    </p:spTree>
    <p:extLst>
      <p:ext uri="{BB962C8B-B14F-4D97-AF65-F5344CB8AC3E}">
        <p14:creationId xmlns:p14="http://schemas.microsoft.com/office/powerpoint/2010/main" val="31127127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22f8f74-215c-4154-9939-bd29e4e8980e">XRUYQT3274NZ-681238054-2104</_dlc_DocId>
    <_dlc_DocIdUrl xmlns="b22f8f74-215c-4154-9939-bd29e4e8980e">
      <Url>https://supportservices.jobcorps.gov/health/_layouts/15/DocIdRedir.aspx?ID=XRUYQT3274NZ-681238054-2104</Url>
      <Description>XRUYQT3274NZ-681238054-2104</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5E759CF-2713-4F7B-B713-6D1B6077BBB4}"/>
</file>

<file path=customXml/itemProps2.xml><?xml version="1.0" encoding="utf-8"?>
<ds:datastoreItem xmlns:ds="http://schemas.openxmlformats.org/officeDocument/2006/customXml" ds:itemID="{75D7F4EB-C4CD-419D-8688-44F347BA8CF6}"/>
</file>

<file path=customXml/itemProps3.xml><?xml version="1.0" encoding="utf-8"?>
<ds:datastoreItem xmlns:ds="http://schemas.openxmlformats.org/officeDocument/2006/customXml" ds:itemID="{9116B2FF-B7E7-4F0F-A6ED-996823D8EF17}"/>
</file>

<file path=customXml/itemProps4.xml><?xml version="1.0" encoding="utf-8"?>
<ds:datastoreItem xmlns:ds="http://schemas.openxmlformats.org/officeDocument/2006/customXml" ds:itemID="{E6D8A001-AD82-473F-BAD2-BEECD594CF55}"/>
</file>

<file path=docProps/app.xml><?xml version="1.0" encoding="utf-8"?>
<Properties xmlns="http://schemas.openxmlformats.org/officeDocument/2006/extended-properties" xmlns:vt="http://schemas.openxmlformats.org/officeDocument/2006/docPropsVTypes">
  <Template>{30F71333-3DF4-4636-BBE6-CA4D0B25057A}tf02900688</Template>
  <TotalTime>677</TotalTime>
  <Words>5091</Words>
  <Application>Microsoft Office PowerPoint</Application>
  <PresentationFormat>Widescreen</PresentationFormat>
  <Paragraphs>349</Paragraphs>
  <Slides>38</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Open Sans</vt:lpstr>
      <vt:lpstr>Roboto</vt:lpstr>
      <vt:lpstr>Segoe UI</vt:lpstr>
      <vt:lpstr>Trebuchet MS</vt:lpstr>
      <vt:lpstr>Wingdings</vt:lpstr>
      <vt:lpstr>Wingdings 3</vt:lpstr>
      <vt:lpstr>Facet</vt:lpstr>
      <vt:lpstr>    Job Corps Center Physician Orientation  July 2022</vt:lpstr>
      <vt:lpstr>Overview</vt:lpstr>
      <vt:lpstr>What is Job Corps?</vt:lpstr>
      <vt:lpstr>Career Development Services System </vt:lpstr>
      <vt:lpstr>Health and Wellness website</vt:lpstr>
      <vt:lpstr>Health and Wellness website</vt:lpstr>
      <vt:lpstr>Health and Wellness website</vt:lpstr>
      <vt:lpstr>The Policy and Requirements Handbook (PRH) </vt:lpstr>
      <vt:lpstr>Center Physician’s Role in Student  Health and Wellness</vt:lpstr>
      <vt:lpstr>Multidisciplinary center health staffing </vt:lpstr>
      <vt:lpstr>Minimum staffing requirements by center size</vt:lpstr>
      <vt:lpstr>Basic health care – Medical – Exhibit 2-4</vt:lpstr>
      <vt:lpstr>Basic health care – Medical – Exhibit 2-4</vt:lpstr>
      <vt:lpstr>Vision and Hearing Screening</vt:lpstr>
      <vt:lpstr>Entrance Laboratory Testing completed in first 48 hours</vt:lpstr>
      <vt:lpstr>Tuberculin Skin Test (TST)</vt:lpstr>
      <vt:lpstr>Medical History and Physical Examination </vt:lpstr>
      <vt:lpstr>Immunizations </vt:lpstr>
      <vt:lpstr>Chronic Care Management</vt:lpstr>
      <vt:lpstr>Applicant file review</vt:lpstr>
      <vt:lpstr>Applicant file review – Case vignettes</vt:lpstr>
      <vt:lpstr>R13. Professional Standards of Care</vt:lpstr>
      <vt:lpstr>R14. Medication Management </vt:lpstr>
      <vt:lpstr>R15. Waiver of Medical Care</vt:lpstr>
      <vt:lpstr>R16. Health Care Guidelines</vt:lpstr>
      <vt:lpstr>R19. Continuous Quality Improvement (CQI)</vt:lpstr>
      <vt:lpstr>CQI continued</vt:lpstr>
      <vt:lpstr>Standard Operating Procedures</vt:lpstr>
      <vt:lpstr>Staffing SOP</vt:lpstr>
      <vt:lpstr>FECA/OWCP/ECOMP</vt:lpstr>
      <vt:lpstr>Medical Separations</vt:lpstr>
      <vt:lpstr>Medical Equipment and Supplies</vt:lpstr>
      <vt:lpstr>Introducing your regional medical specialists</vt:lpstr>
      <vt:lpstr>Pearls of wisdom from your medical specialists</vt:lpstr>
      <vt:lpstr>More pearls</vt:lpstr>
      <vt:lpstr>And even a few more pearls</vt:lpstr>
      <vt:lpstr>Contacting your regional medical specialists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Corps Center Physician Orientation</dc:title>
  <dc:creator>John Kulig</dc:creator>
  <cp:lastModifiedBy>Carolina Valdenegro</cp:lastModifiedBy>
  <cp:revision>40</cp:revision>
  <dcterms:created xsi:type="dcterms:W3CDTF">2020-03-11T13:24:53Z</dcterms:created>
  <dcterms:modified xsi:type="dcterms:W3CDTF">2024-02-29T18:36:18Z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c82ce778-d451-45ec-bc5d-becfb1058bd8</vt:lpwstr>
  </property>
</Properties>
</file>