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revisionInfo.xml" ContentType="application/vnd.ms-powerpoint.revisioninfo+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41"/>
  </p:notesMasterIdLst>
  <p:sldIdLst>
    <p:sldId id="365" r:id="rId3"/>
    <p:sldId id="366" r:id="rId4"/>
    <p:sldId id="258" r:id="rId5"/>
    <p:sldId id="376" r:id="rId6"/>
    <p:sldId id="805" r:id="rId7"/>
    <p:sldId id="780" r:id="rId8"/>
    <p:sldId id="782" r:id="rId9"/>
    <p:sldId id="799" r:id="rId10"/>
    <p:sldId id="749" r:id="rId11"/>
    <p:sldId id="750" r:id="rId12"/>
    <p:sldId id="751" r:id="rId13"/>
    <p:sldId id="752" r:id="rId14"/>
    <p:sldId id="796" r:id="rId15"/>
    <p:sldId id="367" r:id="rId16"/>
    <p:sldId id="374" r:id="rId17"/>
    <p:sldId id="807" r:id="rId18"/>
    <p:sldId id="369" r:id="rId19"/>
    <p:sldId id="257" r:id="rId20"/>
    <p:sldId id="822" r:id="rId21"/>
    <p:sldId id="826" r:id="rId22"/>
    <p:sldId id="827" r:id="rId23"/>
    <p:sldId id="828" r:id="rId24"/>
    <p:sldId id="838" r:id="rId25"/>
    <p:sldId id="833" r:id="rId26"/>
    <p:sldId id="834" r:id="rId27"/>
    <p:sldId id="835" r:id="rId28"/>
    <p:sldId id="824" r:id="rId29"/>
    <p:sldId id="830" r:id="rId30"/>
    <p:sldId id="839" r:id="rId31"/>
    <p:sldId id="298" r:id="rId32"/>
    <p:sldId id="286" r:id="rId33"/>
    <p:sldId id="843" r:id="rId34"/>
    <p:sldId id="432" r:id="rId35"/>
    <p:sldId id="817" r:id="rId36"/>
    <p:sldId id="816" r:id="rId37"/>
    <p:sldId id="842" r:id="rId38"/>
    <p:sldId id="304" r:id="rId39"/>
    <p:sldId id="778"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5B0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048851-0B0D-441C-B3E2-2DF067C468FF}" v="68" dt="2022-06-24T06:39:53.1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70" autoAdjust="0"/>
    <p:restoredTop sz="83848" autoAdjust="0"/>
  </p:normalViewPr>
  <p:slideViewPr>
    <p:cSldViewPr snapToGrid="0">
      <p:cViewPr varScale="1">
        <p:scale>
          <a:sx n="65" d="100"/>
          <a:sy n="65" d="100"/>
        </p:scale>
        <p:origin x="1171" y="53"/>
      </p:cViewPr>
      <p:guideLst/>
    </p:cSldViewPr>
  </p:slideViewPr>
  <p:notesTextViewPr>
    <p:cViewPr>
      <p:scale>
        <a:sx n="3" d="2"/>
        <a:sy n="3" d="2"/>
      </p:scale>
      <p:origin x="0" y="0"/>
    </p:cViewPr>
  </p:notesTextViewPr>
  <p:notesViewPr>
    <p:cSldViewPr snapToGrid="0">
      <p:cViewPr>
        <p:scale>
          <a:sx n="72" d="100"/>
          <a:sy n="72" d="100"/>
        </p:scale>
        <p:origin x="2976" y="-269"/>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openxmlformats.org/officeDocument/2006/relationships/customXml" Target="../customXml/item1.xml"/><Relationship Id="rId50"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809BFB6-E05C-457E-B155-C4013AAE39BD}" type="datetimeFigureOut">
              <a:t>6/23/2022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F60B8C-6887-4854-B0D8-891B283E8EF2}" type="slidenum">
              <a:t>‹#›</a:t>
            </a:fld>
            <a:endParaRPr lang="en-US" dirty="0"/>
          </a:p>
        </p:txBody>
      </p:sp>
    </p:spTree>
    <p:extLst>
      <p:ext uri="{BB962C8B-B14F-4D97-AF65-F5344CB8AC3E}">
        <p14:creationId xmlns:p14="http://schemas.microsoft.com/office/powerpoint/2010/main" val="4260060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 Some of the material and activities today may challenge as we know that our own lived experiences color the way in which we view the world . </a:t>
            </a:r>
          </a:p>
          <a:p>
            <a:pPr marL="171450" indent="-171450">
              <a:buFont typeface="Arial" panose="020B0604020202020204" pitchFamily="34" charset="0"/>
              <a:buChar char="•"/>
            </a:pPr>
            <a:r>
              <a:rPr lang="en-US" dirty="0"/>
              <a:t>We all start the conversation about culture at different levels/degrees based on who we are. </a:t>
            </a:r>
          </a:p>
          <a:p>
            <a:endParaRPr lang="en-US" dirty="0"/>
          </a:p>
          <a:p>
            <a:endParaRPr lang="en-US" dirty="0"/>
          </a:p>
          <a:p>
            <a:endParaRPr lang="en-US" dirty="0"/>
          </a:p>
          <a:p>
            <a:endParaRPr lang="en-US" dirty="0"/>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2CF60B8C-6887-4854-B0D8-891B283E8EF2}" type="slidenum">
              <a:rPr lang="en-US" smtClean="0"/>
              <a:t>1</a:t>
            </a:fld>
            <a:endParaRPr lang="en-US" dirty="0"/>
          </a:p>
        </p:txBody>
      </p:sp>
    </p:spTree>
    <p:extLst>
      <p:ext uri="{BB962C8B-B14F-4D97-AF65-F5344CB8AC3E}">
        <p14:creationId xmlns:p14="http://schemas.microsoft.com/office/powerpoint/2010/main" val="4148039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DED91A8E-4FE3-4371-8BBB-948254492E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71450" indent="-296711" eaLnBrk="0" hangingPunct="0">
              <a:defRPr>
                <a:solidFill>
                  <a:schemeClr val="tx1"/>
                </a:solidFill>
                <a:latin typeface="Arial" panose="020B0604020202020204" pitchFamily="34" charset="0"/>
                <a:cs typeface="Arial" panose="020B0604020202020204" pitchFamily="34" charset="0"/>
              </a:defRPr>
            </a:lvl2pPr>
            <a:lvl3pPr marL="1186847" indent="-237369" eaLnBrk="0" hangingPunct="0">
              <a:defRPr>
                <a:solidFill>
                  <a:schemeClr val="tx1"/>
                </a:solidFill>
                <a:latin typeface="Arial" panose="020B0604020202020204" pitchFamily="34" charset="0"/>
                <a:cs typeface="Arial" panose="020B0604020202020204" pitchFamily="34" charset="0"/>
              </a:defRPr>
            </a:lvl3pPr>
            <a:lvl4pPr marL="1661585" indent="-237369" eaLnBrk="0" hangingPunct="0">
              <a:defRPr>
                <a:solidFill>
                  <a:schemeClr val="tx1"/>
                </a:solidFill>
                <a:latin typeface="Arial" panose="020B0604020202020204" pitchFamily="34" charset="0"/>
                <a:cs typeface="Arial" panose="020B0604020202020204" pitchFamily="34" charset="0"/>
              </a:defRPr>
            </a:lvl4pPr>
            <a:lvl5pPr marL="2136324" indent="-237369" eaLnBrk="0" hangingPunct="0">
              <a:defRPr>
                <a:solidFill>
                  <a:schemeClr val="tx1"/>
                </a:solidFill>
                <a:latin typeface="Arial" panose="020B0604020202020204" pitchFamily="34" charset="0"/>
                <a:cs typeface="Arial" panose="020B0604020202020204" pitchFamily="34" charset="0"/>
              </a:defRPr>
            </a:lvl5pPr>
            <a:lvl6pPr marL="2611062"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801"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540"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279"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65887" eaLnBrk="1" hangingPunct="1">
              <a:defRPr/>
            </a:pPr>
            <a:fld id="{2E3BBBD0-900B-4FD1-A425-51DC3EBEB778}" type="slidenum">
              <a:rPr lang="en-US" altLang="en-US">
                <a:solidFill>
                  <a:prstClr val="black"/>
                </a:solidFill>
              </a:rPr>
              <a:pPr defTabSz="465887" eaLnBrk="1" hangingPunct="1">
                <a:defRPr/>
              </a:pPr>
              <a:t>10</a:t>
            </a:fld>
            <a:endParaRPr lang="en-US" altLang="en-US" dirty="0">
              <a:solidFill>
                <a:prstClr val="black"/>
              </a:solidFill>
            </a:endParaRPr>
          </a:p>
        </p:txBody>
      </p:sp>
      <p:sp>
        <p:nvSpPr>
          <p:cNvPr id="62467" name="Rectangle 2">
            <a:extLst>
              <a:ext uri="{FF2B5EF4-FFF2-40B4-BE49-F238E27FC236}">
                <a16:creationId xmlns:a16="http://schemas.microsoft.com/office/drawing/2014/main" id="{C5D1C417-F941-44B3-A0AC-D76AB73AE1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8" name="Rectangle 3">
            <a:extLst>
              <a:ext uri="{FF2B5EF4-FFF2-40B4-BE49-F238E27FC236}">
                <a16:creationId xmlns:a16="http://schemas.microsoft.com/office/drawing/2014/main" id="{177841B9-8B14-4B40-A750-97F7D6A161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a:t>Each of us is born into a culture. Our beliefs begin with those of our family, but they continue to be shaped by all of our experiences after birth. For the most part, family attitudes, beliefs, languages, and other behaviors are accepted without question.</a:t>
            </a:r>
          </a:p>
          <a:p>
            <a:endParaRPr lang="en-US" altLang="en-US" dirty="0"/>
          </a:p>
          <a:p>
            <a:pPr marL="171450" indent="-171450">
              <a:buFont typeface="Arial" panose="020B0604020202020204" pitchFamily="34" charset="0"/>
              <a:buChar char="•"/>
            </a:pPr>
            <a:r>
              <a:rPr lang="en-US" altLang="en-US" dirty="0"/>
              <a:t>Think about where you received </a:t>
            </a:r>
            <a:r>
              <a:rPr lang="en-US" altLang="en-US" i="1" dirty="0"/>
              <a:t>your </a:t>
            </a:r>
            <a:r>
              <a:rPr lang="en-US" altLang="en-US" dirty="0"/>
              <a:t>cultural programming? What are the various influences on your cultural programming. You probably included some of the following:</a:t>
            </a:r>
          </a:p>
          <a:p>
            <a:endParaRPr lang="en-US" altLang="en-US" dirty="0"/>
          </a:p>
          <a:p>
            <a:r>
              <a:rPr lang="en-US" altLang="en-US" dirty="0"/>
              <a:t>Family, neighbors ,church, media, travel, spouse/significant other, friends</a:t>
            </a:r>
          </a:p>
          <a:p>
            <a:r>
              <a:rPr lang="en-US" altLang="en-US" dirty="0"/>
              <a:t>other relatives</a:t>
            </a:r>
          </a:p>
          <a:p>
            <a:pPr eaLnBrk="1" hangingPunct="1">
              <a:spcBef>
                <a:spcPct val="0"/>
              </a:spcBef>
            </a:pPr>
            <a:endParaRPr lang="en-US" altLang="en-US" dirty="0"/>
          </a:p>
        </p:txBody>
      </p:sp>
    </p:spTree>
    <p:extLst>
      <p:ext uri="{BB962C8B-B14F-4D97-AF65-F5344CB8AC3E}">
        <p14:creationId xmlns:p14="http://schemas.microsoft.com/office/powerpoint/2010/main" val="42681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566300D8-C2DA-41D6-A3D4-E35C837545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71450" indent="-296711" eaLnBrk="0" hangingPunct="0">
              <a:defRPr>
                <a:solidFill>
                  <a:schemeClr val="tx1"/>
                </a:solidFill>
                <a:latin typeface="Arial" panose="020B0604020202020204" pitchFamily="34" charset="0"/>
                <a:cs typeface="Arial" panose="020B0604020202020204" pitchFamily="34" charset="0"/>
              </a:defRPr>
            </a:lvl2pPr>
            <a:lvl3pPr marL="1186847" indent="-237369" eaLnBrk="0" hangingPunct="0">
              <a:defRPr>
                <a:solidFill>
                  <a:schemeClr val="tx1"/>
                </a:solidFill>
                <a:latin typeface="Arial" panose="020B0604020202020204" pitchFamily="34" charset="0"/>
                <a:cs typeface="Arial" panose="020B0604020202020204" pitchFamily="34" charset="0"/>
              </a:defRPr>
            </a:lvl3pPr>
            <a:lvl4pPr marL="1661585" indent="-237369" eaLnBrk="0" hangingPunct="0">
              <a:defRPr>
                <a:solidFill>
                  <a:schemeClr val="tx1"/>
                </a:solidFill>
                <a:latin typeface="Arial" panose="020B0604020202020204" pitchFamily="34" charset="0"/>
                <a:cs typeface="Arial" panose="020B0604020202020204" pitchFamily="34" charset="0"/>
              </a:defRPr>
            </a:lvl4pPr>
            <a:lvl5pPr marL="2136324" indent="-237369" eaLnBrk="0" hangingPunct="0">
              <a:defRPr>
                <a:solidFill>
                  <a:schemeClr val="tx1"/>
                </a:solidFill>
                <a:latin typeface="Arial" panose="020B0604020202020204" pitchFamily="34" charset="0"/>
                <a:cs typeface="Arial" panose="020B0604020202020204" pitchFamily="34" charset="0"/>
              </a:defRPr>
            </a:lvl5pPr>
            <a:lvl6pPr marL="2611062"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801"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540"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279"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465887" eaLnBrk="1" hangingPunct="1">
              <a:defRPr/>
            </a:pPr>
            <a:fld id="{938AFDA6-F278-4A44-B5D6-031F30B9362E}" type="slidenum">
              <a:rPr lang="en-US" altLang="en-US">
                <a:solidFill>
                  <a:prstClr val="black"/>
                </a:solidFill>
              </a:rPr>
              <a:pPr defTabSz="465887" eaLnBrk="1" hangingPunct="1">
                <a:defRPr/>
              </a:pPr>
              <a:t>11</a:t>
            </a:fld>
            <a:endParaRPr lang="en-US" altLang="en-US" dirty="0">
              <a:solidFill>
                <a:prstClr val="black"/>
              </a:solidFill>
            </a:endParaRPr>
          </a:p>
        </p:txBody>
      </p:sp>
      <p:sp>
        <p:nvSpPr>
          <p:cNvPr id="63491" name="Rectangle 2">
            <a:extLst>
              <a:ext uri="{FF2B5EF4-FFF2-40B4-BE49-F238E27FC236}">
                <a16:creationId xmlns:a16="http://schemas.microsoft.com/office/drawing/2014/main" id="{CEEC874A-904A-47E2-A2C2-2CF12FD123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a:extLst>
              <a:ext uri="{FF2B5EF4-FFF2-40B4-BE49-F238E27FC236}">
                <a16:creationId xmlns:a16="http://schemas.microsoft.com/office/drawing/2014/main" id="{B7BF92D8-8C59-4FC8-AD88-AA4CD6C79D0A}"/>
              </a:ext>
            </a:extLst>
          </p:cNvPr>
          <p:cNvSpPr>
            <a:spLocks noGrp="1" noChangeArrowheads="1"/>
          </p:cNvSpPr>
          <p:nvPr>
            <p:ph type="body" idx="1"/>
          </p:nvPr>
        </p:nvSpPr>
        <p:spPr bwMode="auto">
          <a:xfrm>
            <a:off x="701040" y="4473891"/>
            <a:ext cx="5608320" cy="42767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altLang="en-US" dirty="0"/>
              <a:t>I want you to tell me if you have ever heard these sayings </a:t>
            </a:r>
          </a:p>
          <a:p>
            <a:endParaRPr lang="en-US" altLang="en-US" dirty="0"/>
          </a:p>
          <a:p>
            <a:pPr marL="171450" indent="-171450">
              <a:buFont typeface="Arial" panose="020B0604020202020204" pitchFamily="34" charset="0"/>
              <a:buChar char="•"/>
            </a:pPr>
            <a:r>
              <a:rPr lang="en-US" altLang="en-US" dirty="0"/>
              <a:t>Now finish the statements on this slide – you can type in the chat box or just say it out allowed where you are- the one time when talking to yourself is allowed. </a:t>
            </a:r>
          </a:p>
          <a:p>
            <a:endParaRPr lang="en-US" altLang="en-US" dirty="0"/>
          </a:p>
          <a:p>
            <a:pPr marL="171450" indent="-171450">
              <a:buFont typeface="Arial" panose="020B0604020202020204" pitchFamily="34" charset="0"/>
              <a:buChar char="•"/>
            </a:pPr>
            <a:r>
              <a:rPr lang="en-US" altLang="en-US" dirty="0"/>
              <a:t>Most of us can finish the statements on this slide. One effect of our cultural programming is that it puts us “on automatic.”</a:t>
            </a:r>
          </a:p>
          <a:p>
            <a:endParaRPr lang="en-US" altLang="en-US" dirty="0"/>
          </a:p>
          <a:p>
            <a:pPr marL="171450" indent="-171450">
              <a:buFont typeface="Arial" panose="020B0604020202020204" pitchFamily="34" charset="0"/>
              <a:buChar char="•"/>
            </a:pPr>
            <a:r>
              <a:rPr lang="en-US" altLang="en-US" dirty="0"/>
              <a:t> As adults, many of us are still on automatic. </a:t>
            </a:r>
            <a:endParaRPr lang="en-US" altLang="en-US" b="1" dirty="0"/>
          </a:p>
          <a:p>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694818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D33A0BD2-2A0B-4ACA-8A0B-241243C036B5}"/>
              </a:ext>
            </a:extLst>
          </p:cNvPr>
          <p:cNvSpPr>
            <a:spLocks noGrp="1" noRot="1" noChangeAspect="1" noTextEdit="1"/>
          </p:cNvSpPr>
          <p:nvPr>
            <p:ph type="sldImg"/>
          </p:nvPr>
        </p:nvSpPr>
        <p:spPr bwMode="auto">
          <a:xfrm>
            <a:off x="1016000" y="1162050"/>
            <a:ext cx="4978400" cy="28003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5F0854E0-6CA0-43E7-932E-C915AC1057B7}"/>
              </a:ext>
            </a:extLst>
          </p:cNvPr>
          <p:cNvSpPr>
            <a:spLocks noGrp="1"/>
          </p:cNvSpPr>
          <p:nvPr>
            <p:ph type="body" idx="1"/>
          </p:nvPr>
        </p:nvSpPr>
        <p:spPr bwMode="auto">
          <a:xfrm>
            <a:off x="668020" y="4072356"/>
            <a:ext cx="5608320" cy="482250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Let’s keep going – </a:t>
            </a:r>
            <a:r>
              <a:rPr lang="en-US" altLang="en-US" b="1" dirty="0"/>
              <a:t>Read the slide- click through</a:t>
            </a:r>
          </a:p>
          <a:p>
            <a:endParaRPr lang="en-US" altLang="en-US" b="1" dirty="0"/>
          </a:p>
          <a:p>
            <a:r>
              <a:rPr lang="en-US" altLang="en-US" dirty="0"/>
              <a:t>Some of your responses will likely represent stereotypes. If you did not take time to think about them; they were automatic responses.  It’s hard to get off “automatic </a:t>
            </a:r>
          </a:p>
          <a:p>
            <a:r>
              <a:rPr lang="en-US" altLang="en-US" dirty="0"/>
              <a:t> </a:t>
            </a:r>
          </a:p>
          <a:p>
            <a:r>
              <a:rPr lang="en-US" altLang="en-US" dirty="0"/>
              <a:t>Politician: liar, government, white male</a:t>
            </a:r>
          </a:p>
          <a:p>
            <a:r>
              <a:rPr lang="en-US" altLang="en-US" dirty="0"/>
              <a:t>Lawyer: evasive, expensive, snake, someone who compromises</a:t>
            </a:r>
          </a:p>
          <a:p>
            <a:r>
              <a:rPr lang="en-US" altLang="en-US" dirty="0"/>
              <a:t>Professor: absent-minded, intelligent, educator, lifelong learning</a:t>
            </a:r>
          </a:p>
          <a:p>
            <a:r>
              <a:rPr lang="en-US" altLang="en-US" dirty="0"/>
              <a:t>Man in a wheelchair: weak, helpless, dependent, pity, suffering, asexual</a:t>
            </a:r>
          </a:p>
          <a:p>
            <a:r>
              <a:rPr lang="en-US" altLang="en-US" dirty="0"/>
              <a:t>Californian: surfer, physically fit, blond, tan</a:t>
            </a:r>
          </a:p>
          <a:p>
            <a:r>
              <a:rPr lang="en-US" altLang="en-US" dirty="0"/>
              <a:t>Homeless person:  irresponsible, dangerous, drug and alcohol addict, unfortunate</a:t>
            </a:r>
          </a:p>
          <a:p>
            <a:r>
              <a:rPr lang="en-US" altLang="en-US" dirty="0"/>
              <a:t>Black male teenager: good athlete, drugs, aggression</a:t>
            </a:r>
          </a:p>
          <a:p>
            <a:r>
              <a:rPr lang="en-US" altLang="en-US" dirty="0"/>
              <a:t>Policeman: helpful, power hungry, trust, abuser, risk-taker</a:t>
            </a:r>
          </a:p>
          <a:p>
            <a:r>
              <a:rPr lang="en-US" altLang="en-US" dirty="0"/>
              <a:t>Farmer: hard worker, unsophisticated, country bumpkin, American</a:t>
            </a:r>
          </a:p>
          <a:p>
            <a:r>
              <a:rPr lang="en-US" altLang="en-US" dirty="0"/>
              <a:t>300-pound woman: motherly, lacking in discipline, lazy, greedy, unattractive, jolly</a:t>
            </a:r>
          </a:p>
          <a:p>
            <a:endParaRPr lang="en-US" altLang="en-US" dirty="0"/>
          </a:p>
        </p:txBody>
      </p:sp>
    </p:spTree>
    <p:extLst>
      <p:ext uri="{BB962C8B-B14F-4D97-AF65-F5344CB8AC3E}">
        <p14:creationId xmlns:p14="http://schemas.microsoft.com/office/powerpoint/2010/main" val="3384211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CFCE931A-C4C2-7C71-430D-B60F5AD981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defTabSz="931774" fontAlgn="base">
              <a:spcBef>
                <a:spcPct val="0"/>
              </a:spcBef>
              <a:spcAft>
                <a:spcPct val="0"/>
              </a:spcAft>
              <a:defRPr/>
            </a:pPr>
            <a:fld id="{A85866CB-3B70-4276-B628-E470091C9A83}" type="slidenum">
              <a:rPr lang="en-US" altLang="en-US">
                <a:solidFill>
                  <a:prstClr val="black"/>
                </a:solidFill>
                <a:latin typeface="Arial" panose="020B0604020202020204" pitchFamily="34" charset="0"/>
                <a:cs typeface="Arial" panose="020B0604020202020204" pitchFamily="34" charset="0"/>
              </a:rPr>
              <a:pPr defTabSz="931774" fontAlgn="base">
                <a:spcBef>
                  <a:spcPct val="0"/>
                </a:spcBef>
                <a:spcAft>
                  <a:spcPct val="0"/>
                </a:spcAft>
                <a:defRPr/>
              </a:pPr>
              <a:t>13</a:t>
            </a:fld>
            <a:endParaRPr lang="en-US" altLang="en-US" dirty="0">
              <a:solidFill>
                <a:prstClr val="black"/>
              </a:solidFill>
              <a:latin typeface="Arial" panose="020B0604020202020204" pitchFamily="34" charset="0"/>
              <a:cs typeface="Arial" panose="020B0604020202020204" pitchFamily="34" charset="0"/>
            </a:endParaRPr>
          </a:p>
        </p:txBody>
      </p:sp>
      <p:sp>
        <p:nvSpPr>
          <p:cNvPr id="46083" name="Rectangle 2">
            <a:extLst>
              <a:ext uri="{FF2B5EF4-FFF2-40B4-BE49-F238E27FC236}">
                <a16:creationId xmlns:a16="http://schemas.microsoft.com/office/drawing/2014/main" id="{7E047B03-8138-256E-6363-F7B00B3C9C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a:extLst>
              <a:ext uri="{FF2B5EF4-FFF2-40B4-BE49-F238E27FC236}">
                <a16:creationId xmlns:a16="http://schemas.microsoft.com/office/drawing/2014/main" id="{E80F4A81-B575-0C9B-90E9-A60A1F74CB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 what can we do to reduce these automatic errors and value differences. – Yes, learning about cultural competence and cultural humility.  While today focuses on these two I did want to remind us of the importance of Linguistic competence involves communicating effectively with diverse populations, including individuals with limited English proficiency (LEP), low literacy skills or are not literate, disabilities, and individuals with any degree of hearing loss through such means as bilingual/bicultural staff, trained medical interpreters, and qualified translators. I think we can all agree  There is no cultural competence or cultural humility without addressing language barriers.  Let’s start with cultural competence.</a:t>
            </a:r>
          </a:p>
          <a:p>
            <a:pPr eaLnBrk="1" hangingPunct="1">
              <a:spcBef>
                <a:spcPct val="0"/>
              </a:spcBef>
            </a:pPr>
            <a:endParaRPr lang="en-US" altLang="en-US" dirty="0"/>
          </a:p>
        </p:txBody>
      </p:sp>
    </p:spTree>
    <p:extLst>
      <p:ext uri="{BB962C8B-B14F-4D97-AF65-F5344CB8AC3E}">
        <p14:creationId xmlns:p14="http://schemas.microsoft.com/office/powerpoint/2010/main" val="2387680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Cultural competence — loosely defined as the ability to understand, appreciate and interact with people from cultures or belief systems different from one's own </a:t>
            </a:r>
          </a:p>
          <a:p>
            <a:r>
              <a:rPr lang="en-US" dirty="0"/>
              <a:t>the term cultural competence was first used by Terry L. Cross and colleagues in 1989 as a goal for agencies working with diverse populations, but it was not until almost a decade later that health care professionals began to be formally educated and trained in cultural competence and is still used today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14</a:t>
            </a:fld>
            <a:endParaRPr lang="en-US" dirty="0"/>
          </a:p>
        </p:txBody>
      </p:sp>
    </p:spTree>
    <p:extLst>
      <p:ext uri="{BB962C8B-B14F-4D97-AF65-F5344CB8AC3E}">
        <p14:creationId xmlns:p14="http://schemas.microsoft.com/office/powerpoint/2010/main" val="28073045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51000" y="1162050"/>
            <a:ext cx="3708400" cy="2085975"/>
          </a:xfrm>
        </p:spPr>
      </p:sp>
      <p:sp>
        <p:nvSpPr>
          <p:cNvPr id="3" name="Notes Placeholder 2"/>
          <p:cNvSpPr>
            <a:spLocks noGrp="1"/>
          </p:cNvSpPr>
          <p:nvPr>
            <p:ph type="body" idx="1"/>
          </p:nvPr>
        </p:nvSpPr>
        <p:spPr>
          <a:xfrm>
            <a:off x="491490" y="3332612"/>
            <a:ext cx="5608320" cy="5792337"/>
          </a:xfrm>
        </p:spPr>
        <p:txBody>
          <a:bodyPr/>
          <a:lstStyle/>
          <a:p>
            <a:r>
              <a:rPr lang="en-US" dirty="0"/>
              <a:t>Cultural competence has four major components: awareness, attitude, knowledge, and skills.  I will briefly talk about each one.  These definitions are taken from a post by  BCT Partners.- </a:t>
            </a:r>
          </a:p>
          <a:p>
            <a:endParaRPr lang="en-US" b="1" dirty="0"/>
          </a:p>
          <a:p>
            <a:r>
              <a:rPr lang="en-US" b="1" dirty="0"/>
              <a:t>“Awareness -</a:t>
            </a:r>
            <a:r>
              <a:rPr lang="en-US" dirty="0"/>
              <a:t>Many of us have blind spots or unconscious bias when it comes to our personal beliefs and values. We need to bring awareness to stereotyping and prejudices that can create barriers. </a:t>
            </a:r>
          </a:p>
          <a:p>
            <a:r>
              <a:rPr lang="en-US" b="1" dirty="0"/>
              <a:t>Attitude- </a:t>
            </a:r>
            <a:r>
              <a:rPr lang="en-US" dirty="0"/>
              <a:t>Our values and beliefs convey the extent to which we are open to differing views and opinions. Whether we are part of an underserved ethnic minority or not, the more deeply held our beliefs are, the more likely we are to react emotionally when we come up against cultural differences. </a:t>
            </a:r>
          </a:p>
          <a:p>
            <a:r>
              <a:rPr lang="en-US" b="1" dirty="0"/>
              <a:t>Knowledge -</a:t>
            </a:r>
            <a:r>
              <a:rPr lang="en-US" dirty="0"/>
              <a:t>The more informed we are about different cultures, the more we can be considerate to others</a:t>
            </a:r>
          </a:p>
          <a:p>
            <a:r>
              <a:rPr lang="en-US" b="1" dirty="0"/>
              <a:t>Skills-</a:t>
            </a:r>
            <a:r>
              <a:rPr lang="en-US" dirty="0"/>
              <a:t>One can have awareness, plenty of knowledge, and a good attitude about cultural differences, but these won't do much good without the skill to respond to differences effectively.  To be culturally competent, one must learn and practice all of the above. “</a:t>
            </a:r>
          </a:p>
          <a:p>
            <a:endParaRPr lang="en-US" b="0" i="0" dirty="0">
              <a:solidFill>
                <a:srgbClr val="333333"/>
              </a:solidFill>
              <a:effectLst/>
              <a:latin typeface="Source Sans Pro" panose="020B0503030403020204" pitchFamily="34" charset="0"/>
            </a:endParaRPr>
          </a:p>
          <a:p>
            <a:r>
              <a:rPr lang="en-US" b="0" i="0" dirty="0">
                <a:solidFill>
                  <a:srgbClr val="333333"/>
                </a:solidFill>
                <a:effectLst/>
                <a:latin typeface="Source Sans Pro" panose="020B0503030403020204" pitchFamily="34" charset="0"/>
              </a:rPr>
              <a:t>However, over time many researchers have questioned the concept of cultural competence and whether the premise that a person could actually attain and master knowledge </a:t>
            </a:r>
            <a:r>
              <a:rPr lang="en-US" b="0" i="0" dirty="0">
                <a:effectLst/>
                <a:latin typeface="Source Sans Pro" panose="020B0503030403020204" pitchFamily="34" charset="0"/>
              </a:rPr>
              <a:t>about a group of people was valid.  The sense was </a:t>
            </a:r>
            <a:r>
              <a:rPr lang="en-US" dirty="0"/>
              <a:t>there’s no way to become competent in another culture because you don’t have that lived experience or that it’s not enough to be merely competent and there is no endpoint to becoming fully culturally competent. This led to the shift from cultural competence frameworks to that of cultural humility.</a:t>
            </a:r>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15</a:t>
            </a:fld>
            <a:endParaRPr lang="en-US" dirty="0"/>
          </a:p>
        </p:txBody>
      </p:sp>
    </p:spTree>
    <p:extLst>
      <p:ext uri="{BB962C8B-B14F-4D97-AF65-F5344CB8AC3E}">
        <p14:creationId xmlns:p14="http://schemas.microsoft.com/office/powerpoint/2010/main" val="312463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703" y="4402175"/>
            <a:ext cx="5608320" cy="3660458"/>
          </a:xfrm>
        </p:spPr>
        <p:txBody>
          <a:bodyPr/>
          <a:lstStyle/>
          <a:p>
            <a:r>
              <a:rPr lang="en-US" dirty="0"/>
              <a:t> </a:t>
            </a:r>
          </a:p>
          <a:p>
            <a:pPr marL="171450" indent="-171450">
              <a:buFont typeface="Arial" panose="020B0604020202020204" pitchFamily="34" charset="0"/>
              <a:buChar char="•"/>
            </a:pPr>
            <a:r>
              <a:rPr lang="en-US" dirty="0"/>
              <a:t>The concept of cultural humility was developed by Melanie Tervalon and Jann Murray-Garcia in 1998 to primarily address inequities in the healthcare field. It is now used in many fields, including education, public health, social work, and even library science, to increase the quality of interactions among diverse community members.  </a:t>
            </a:r>
          </a:p>
          <a:p>
            <a:endParaRPr lang="en-US" dirty="0"/>
          </a:p>
          <a:p>
            <a:pPr marL="171450" indent="-171450">
              <a:buFont typeface="Arial" panose="020B0604020202020204" pitchFamily="34" charset="0"/>
              <a:buChar char="•"/>
            </a:pPr>
            <a:r>
              <a:rPr lang="en-US" dirty="0"/>
              <a:t>Cultural humility goes beyond the concept of cultural competence to include:</a:t>
            </a:r>
          </a:p>
          <a:p>
            <a:pPr marL="171450" indent="-171450">
              <a:buFont typeface="Arial" panose="020B0604020202020204" pitchFamily="34" charset="0"/>
              <a:buChar char="•"/>
            </a:pPr>
            <a:r>
              <a:rPr lang="en-US" dirty="0"/>
              <a:t>A personal lifelong commitment to self-evaluation and self-critique</a:t>
            </a:r>
          </a:p>
          <a:p>
            <a:pPr marL="171450" indent="-171450">
              <a:buFont typeface="Arial" panose="020B0604020202020204" pitchFamily="34" charset="0"/>
              <a:buChar char="•"/>
            </a:pPr>
            <a:r>
              <a:rPr lang="en-US" dirty="0"/>
              <a:t>Recognition of power dynamics and imbalances, and a desire to fix those power imbalances and  to develop partnerships with people and groups who advocate for others a form of Institutional accountability  Let’s review these components a bit closer.</a:t>
            </a:r>
          </a:p>
        </p:txBody>
      </p:sp>
      <p:sp>
        <p:nvSpPr>
          <p:cNvPr id="4" name="Slide Number Placeholder 3"/>
          <p:cNvSpPr>
            <a:spLocks noGrp="1"/>
          </p:cNvSpPr>
          <p:nvPr>
            <p:ph type="sldNum" sz="quarter" idx="5"/>
          </p:nvPr>
        </p:nvSpPr>
        <p:spPr/>
        <p:txBody>
          <a:bodyPr/>
          <a:lstStyle/>
          <a:p>
            <a:fld id="{2CF60B8C-6887-4854-B0D8-891B283E8EF2}" type="slidenum">
              <a:rPr lang="en-US" smtClean="0"/>
              <a:t>16</a:t>
            </a:fld>
            <a:endParaRPr lang="en-US" dirty="0"/>
          </a:p>
        </p:txBody>
      </p:sp>
    </p:spTree>
    <p:extLst>
      <p:ext uri="{BB962C8B-B14F-4D97-AF65-F5344CB8AC3E}">
        <p14:creationId xmlns:p14="http://schemas.microsoft.com/office/powerpoint/2010/main" val="376440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2388" y="425450"/>
            <a:ext cx="3543300" cy="1992313"/>
          </a:xfrm>
        </p:spPr>
      </p:sp>
      <p:sp>
        <p:nvSpPr>
          <p:cNvPr id="3" name="Notes Placeholder 2"/>
          <p:cNvSpPr>
            <a:spLocks noGrp="1"/>
          </p:cNvSpPr>
          <p:nvPr>
            <p:ph type="body" idx="1"/>
          </p:nvPr>
        </p:nvSpPr>
        <p:spPr>
          <a:xfrm>
            <a:off x="514428" y="2570447"/>
            <a:ext cx="5608320" cy="5808442"/>
          </a:xfrm>
        </p:spPr>
        <p:txBody>
          <a:bodyPr/>
          <a:lstStyle/>
          <a:p>
            <a:pPr algn="l" fontAlgn="base"/>
            <a:r>
              <a:rPr lang="en-US" b="0" i="0" dirty="0">
                <a:solidFill>
                  <a:srgbClr val="000000"/>
                </a:solidFill>
                <a:effectLst/>
                <a:latin typeface="ProximaNova"/>
              </a:rPr>
              <a:t>Three factors</a:t>
            </a:r>
          </a:p>
          <a:p>
            <a:pPr algn="l" fontAlgn="base"/>
            <a:endParaRPr lang="en-US" dirty="0">
              <a:solidFill>
                <a:srgbClr val="000000"/>
              </a:solidFill>
              <a:latin typeface="ProximaNova"/>
            </a:endParaRPr>
          </a:p>
          <a:p>
            <a:pPr algn="l" fontAlgn="base"/>
            <a:r>
              <a:rPr lang="en-US" b="0" i="0" dirty="0">
                <a:solidFill>
                  <a:srgbClr val="000000"/>
                </a:solidFill>
                <a:effectLst/>
                <a:latin typeface="ProximaNova"/>
              </a:rPr>
              <a:t> The first  is a </a:t>
            </a:r>
            <a:r>
              <a:rPr lang="en-US" b="1" i="0" dirty="0">
                <a:solidFill>
                  <a:srgbClr val="000000"/>
                </a:solidFill>
                <a:effectLst/>
                <a:latin typeface="ProximaNova"/>
              </a:rPr>
              <a:t>lifelong commitment to self-evaluation and self-critique</a:t>
            </a:r>
            <a:r>
              <a:rPr lang="en-US" b="0" i="0" dirty="0">
                <a:solidFill>
                  <a:srgbClr val="000000"/>
                </a:solidFill>
                <a:effectLst/>
                <a:latin typeface="ProximaNova"/>
              </a:rPr>
              <a:t> -Learning is never finished.</a:t>
            </a:r>
          </a:p>
          <a:p>
            <a:pPr algn="l" fontAlgn="base"/>
            <a:endParaRPr lang="en-US" b="0" i="0" dirty="0">
              <a:solidFill>
                <a:srgbClr val="000000"/>
              </a:solidFill>
              <a:effectLst/>
              <a:latin typeface="ProximaNova"/>
            </a:endParaRPr>
          </a:p>
          <a:p>
            <a:pPr algn="l" fontAlgn="base"/>
            <a:r>
              <a:rPr lang="en-US" b="0" i="0" dirty="0">
                <a:solidFill>
                  <a:srgbClr val="000000"/>
                </a:solidFill>
                <a:effectLst/>
                <a:latin typeface="ProximaNova"/>
              </a:rPr>
              <a:t>The second  is a desire to </a:t>
            </a:r>
            <a:r>
              <a:rPr lang="en-US" b="1" i="0" dirty="0">
                <a:solidFill>
                  <a:srgbClr val="000000"/>
                </a:solidFill>
                <a:effectLst/>
                <a:latin typeface="ProximaNova"/>
              </a:rPr>
              <a:t>fix power imbalances</a:t>
            </a:r>
            <a:r>
              <a:rPr lang="en-US" dirty="0">
                <a:solidFill>
                  <a:srgbClr val="000000"/>
                </a:solidFill>
                <a:latin typeface="ProximaNova"/>
              </a:rPr>
              <a:t>.</a:t>
            </a:r>
            <a:r>
              <a:rPr lang="en-US" b="0" i="0" dirty="0">
                <a:solidFill>
                  <a:srgbClr val="000000"/>
                </a:solidFill>
                <a:effectLst/>
                <a:latin typeface="ProximaNova"/>
              </a:rPr>
              <a:t> Our students are the experts on their lives, As staff or health care providers we hold a body of knowledge that the student does not; however, the student also has understanding outside the scope that staff or health providers may understand. Staff may hold power with their knowledge of academics/trades/ professional healthcare, the student holds power in personal history, lived experience and preferences.</a:t>
            </a:r>
          </a:p>
          <a:p>
            <a:pPr algn="l" fontAlgn="base"/>
            <a:r>
              <a:rPr lang="en-US" b="0" i="0" dirty="0">
                <a:solidFill>
                  <a:srgbClr val="000000"/>
                </a:solidFill>
                <a:effectLst/>
                <a:latin typeface="ProximaNova"/>
              </a:rPr>
              <a:t>Cultural humility requires recognizing the concept of privilege. Privilege exists when one group has something of value that is denied to others simply because of group membership and not based on what a person or group has done or failed to do. </a:t>
            </a:r>
          </a:p>
          <a:p>
            <a:pPr algn="l" fontAlgn="base"/>
            <a:endParaRPr lang="en-US" dirty="0">
              <a:solidFill>
                <a:srgbClr val="000000"/>
              </a:solidFill>
              <a:latin typeface="ProximaNova"/>
            </a:endParaRPr>
          </a:p>
          <a:p>
            <a:pPr algn="l" fontAlgn="base"/>
            <a:r>
              <a:rPr lang="en-US" dirty="0">
                <a:solidFill>
                  <a:srgbClr val="000000"/>
                </a:solidFill>
                <a:latin typeface="ProximaNova"/>
              </a:rPr>
              <a:t>The third is</a:t>
            </a:r>
            <a:r>
              <a:rPr lang="en-US" b="0" i="0" dirty="0">
                <a:solidFill>
                  <a:srgbClr val="000000"/>
                </a:solidFill>
                <a:effectLst/>
                <a:latin typeface="ProximaNova"/>
              </a:rPr>
              <a:t> to </a:t>
            </a:r>
            <a:r>
              <a:rPr lang="en-US" b="1" i="0" dirty="0">
                <a:solidFill>
                  <a:srgbClr val="000000"/>
                </a:solidFill>
                <a:effectLst/>
                <a:latin typeface="ProximaNova"/>
              </a:rPr>
              <a:t>develop partnerships with people and groups who advocate for others</a:t>
            </a:r>
            <a:r>
              <a:rPr lang="en-US" b="0" i="0" dirty="0">
                <a:solidFill>
                  <a:srgbClr val="000000"/>
                </a:solidFill>
                <a:effectLst/>
                <a:latin typeface="ProximaNova"/>
              </a:rPr>
              <a:t> . We must advocate for it at the center, regional, and national levels.</a:t>
            </a:r>
          </a:p>
        </p:txBody>
      </p:sp>
      <p:sp>
        <p:nvSpPr>
          <p:cNvPr id="4" name="Slide Number Placeholder 3"/>
          <p:cNvSpPr>
            <a:spLocks noGrp="1"/>
          </p:cNvSpPr>
          <p:nvPr>
            <p:ph type="sldNum" sz="quarter" idx="5"/>
          </p:nvPr>
        </p:nvSpPr>
        <p:spPr/>
        <p:txBody>
          <a:bodyPr/>
          <a:lstStyle/>
          <a:p>
            <a:fld id="{2CF60B8C-6887-4854-B0D8-891B283E8EF2}" type="slidenum">
              <a:rPr lang="en-US" smtClean="0"/>
              <a:t>17</a:t>
            </a:fld>
            <a:endParaRPr lang="en-US" dirty="0"/>
          </a:p>
        </p:txBody>
      </p:sp>
    </p:spTree>
    <p:extLst>
      <p:ext uri="{BB962C8B-B14F-4D97-AF65-F5344CB8AC3E}">
        <p14:creationId xmlns:p14="http://schemas.microsoft.com/office/powerpoint/2010/main" val="3824520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41313"/>
            <a:ext cx="5575300" cy="3136900"/>
          </a:xfrm>
        </p:spPr>
      </p:sp>
      <p:sp>
        <p:nvSpPr>
          <p:cNvPr id="3" name="Notes Placeholder 2"/>
          <p:cNvSpPr>
            <a:spLocks noGrp="1"/>
          </p:cNvSpPr>
          <p:nvPr>
            <p:ph type="body" idx="1"/>
          </p:nvPr>
        </p:nvSpPr>
        <p:spPr>
          <a:xfrm>
            <a:off x="668655" y="3662128"/>
            <a:ext cx="5608320" cy="5388565"/>
          </a:xfrm>
        </p:spPr>
        <p:txBody>
          <a:bodyPr/>
          <a:lstStyle/>
          <a:p>
            <a:pPr algn="just"/>
            <a:r>
              <a:rPr lang="en-US" b="0" i="0" dirty="0">
                <a:solidFill>
                  <a:srgbClr val="1A1A1A"/>
                </a:solidFill>
                <a:effectLst/>
                <a:latin typeface="Merriweather" panose="00000500000000000000" pitchFamily="2" charset="0"/>
              </a:rPr>
              <a:t>So, this slide is a visual summary of our discussion of both cultural competence and </a:t>
            </a:r>
            <a:r>
              <a:rPr lang="en-US" dirty="0">
                <a:solidFill>
                  <a:srgbClr val="1A1A1A"/>
                </a:solidFill>
                <a:latin typeface="Merriweather" panose="00000500000000000000" pitchFamily="2" charset="0"/>
              </a:rPr>
              <a:t>c</a:t>
            </a:r>
            <a:r>
              <a:rPr lang="en-US" b="0" i="0" dirty="0">
                <a:solidFill>
                  <a:srgbClr val="1A1A1A"/>
                </a:solidFill>
                <a:effectLst/>
                <a:latin typeface="Merriweather" panose="00000500000000000000" pitchFamily="2" charset="0"/>
              </a:rPr>
              <a:t>ultural humility. </a:t>
            </a:r>
          </a:p>
          <a:p>
            <a:pPr algn="just"/>
            <a:endParaRPr lang="en-US" b="0" i="0" dirty="0">
              <a:solidFill>
                <a:srgbClr val="1A1A1A"/>
              </a:solidFill>
              <a:effectLst/>
              <a:latin typeface="Merriweather" panose="00000500000000000000" pitchFamily="2" charset="0"/>
            </a:endParaRPr>
          </a:p>
          <a:p>
            <a:pPr marL="171450" indent="-171450" algn="just">
              <a:buFont typeface="Arial" panose="020B0604020202020204" pitchFamily="34" charset="0"/>
              <a:buChar char="•"/>
            </a:pPr>
            <a:r>
              <a:rPr lang="en-US" b="0" i="0" dirty="0">
                <a:solidFill>
                  <a:srgbClr val="1A1A1A"/>
                </a:solidFill>
                <a:effectLst/>
                <a:latin typeface="Merriweather" panose="00000500000000000000" pitchFamily="2" charset="0"/>
              </a:rPr>
              <a:t>Ella Greene-Moton and Meredith Minkler (2020),wrote an article titled Cultural Competence or Cultural Humility? Moving Beyond the Debate and describe the belief that one needs to choose one over the other as a false choice.   “Cultural competence is not something we achieve or fail to achieve but rather a reminder to continue to strive to know more about communities of all types with which we work or interact,” the authors wrote. “Together with the concept and embodied practice of deep cultural humility, it provides health educators and other public health professionals with some of our most important tools in working with diverse individuals, groups and communities in today’s complex world.”</a:t>
            </a:r>
          </a:p>
          <a:p>
            <a:pPr marL="171450" indent="-171450" algn="just">
              <a:buFont typeface="Arial" panose="020B0604020202020204" pitchFamily="34" charset="0"/>
              <a:buChar char="•"/>
            </a:pPr>
            <a:endParaRPr lang="en-US" dirty="0">
              <a:solidFill>
                <a:srgbClr val="1A1A1A"/>
              </a:solidFill>
              <a:latin typeface="Merriweather" panose="00000500000000000000" pitchFamily="2" charset="0"/>
            </a:endParaRPr>
          </a:p>
          <a:p>
            <a:pPr marL="171450" indent="-171450" algn="just">
              <a:buFont typeface="Arial" panose="020B0604020202020204" pitchFamily="34" charset="0"/>
              <a:buChar char="•"/>
            </a:pPr>
            <a:r>
              <a:rPr lang="en-US" dirty="0">
                <a:solidFill>
                  <a:srgbClr val="1A1A1A"/>
                </a:solidFill>
                <a:latin typeface="Merriweather" panose="00000500000000000000" pitchFamily="2" charset="0"/>
              </a:rPr>
              <a:t>B</a:t>
            </a:r>
            <a:r>
              <a:rPr lang="en-US" b="0" i="0" dirty="0">
                <a:solidFill>
                  <a:srgbClr val="1A1A1A"/>
                </a:solidFill>
                <a:effectLst/>
                <a:latin typeface="Merriweather" panose="00000500000000000000" pitchFamily="2" charset="0"/>
              </a:rPr>
              <a:t>oth concepts are valuable, both separately and in combination, </a:t>
            </a:r>
          </a:p>
          <a:p>
            <a:pPr algn="just"/>
            <a:endParaRPr lang="en-US" b="1" dirty="0">
              <a:solidFill>
                <a:srgbClr val="1A1A1A"/>
              </a:solidFill>
              <a:latin typeface="Merriweather" panose="00000500000000000000" pitchFamily="2" charset="0"/>
            </a:endParaRPr>
          </a:p>
          <a:p>
            <a:pPr algn="just"/>
            <a:endParaRPr lang="en-US" b="0" i="0" dirty="0">
              <a:solidFill>
                <a:srgbClr val="1A1A1A"/>
              </a:solidFill>
              <a:effectLst/>
              <a:latin typeface="Merriweather" panose="00000500000000000000" pitchFamily="2" charset="0"/>
            </a:endParaRPr>
          </a:p>
          <a:p>
            <a:pPr algn="just"/>
            <a:endParaRPr lang="en-US" b="0" i="0" dirty="0">
              <a:solidFill>
                <a:srgbClr val="1A1A1A"/>
              </a:solidFill>
              <a:effectLst/>
              <a:latin typeface="Merriweather" panose="00000500000000000000" pitchFamily="2" charset="0"/>
            </a:endParaRPr>
          </a:p>
          <a:p>
            <a:pPr algn="just"/>
            <a:endParaRPr lang="en-US" dirty="0">
              <a:solidFill>
                <a:srgbClr val="1A1A1A"/>
              </a:solidFill>
              <a:latin typeface="Merriweather" panose="00000500000000000000" pitchFamily="2" charset="0"/>
            </a:endParaRPr>
          </a:p>
          <a:p>
            <a:endParaRPr lang="en-US" dirty="0">
              <a:cs typeface="Calibri"/>
            </a:endParaRPr>
          </a:p>
        </p:txBody>
      </p:sp>
      <p:sp>
        <p:nvSpPr>
          <p:cNvPr id="4" name="Slide Number Placeholder 3"/>
          <p:cNvSpPr>
            <a:spLocks noGrp="1"/>
          </p:cNvSpPr>
          <p:nvPr>
            <p:ph type="sldNum" sz="quarter" idx="5"/>
          </p:nvPr>
        </p:nvSpPr>
        <p:spPr/>
        <p:txBody>
          <a:bodyPr/>
          <a:lstStyle/>
          <a:p>
            <a:pPr defTabSz="931774">
              <a:defRPr/>
            </a:pPr>
            <a:fld id="{2CF60B8C-6887-4854-B0D8-891B283E8EF2}" type="slidenum">
              <a:rPr>
                <a:solidFill>
                  <a:prstClr val="black"/>
                </a:solidFill>
                <a:latin typeface="Calibri" panose="020F0502020204030204"/>
              </a:rPr>
              <a:pPr defTabSz="931774">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62772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NO -Correct! This example does not reflect cultural competency. It presents a stereotype about a cultural group. The provider is blaming a cultural group rather than practicing cultural competency to improve adherence.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r>
              <a:rPr lang="en-US" dirty="0"/>
              <a:t>2.  YES Correct! This example does reflect cultural and linguistic competency. It shows a commitment to taking clients’ language preferences into account.</a:t>
            </a:r>
          </a:p>
          <a:p>
            <a:endParaRPr lang="en-US" dirty="0"/>
          </a:p>
          <a:p>
            <a:r>
              <a:rPr lang="en-US" dirty="0"/>
              <a:t>3.  NO Correct! This example does not reflect cultural competency. It illustrates a color blind approach, but cultural competency is about understanding and honoring cultural difference </a:t>
            </a:r>
          </a:p>
          <a:p>
            <a:endParaRPr lang="en-US" dirty="0"/>
          </a:p>
          <a:p>
            <a:r>
              <a:rPr lang="en-US" dirty="0"/>
              <a:t>4. NO. </a:t>
            </a:r>
            <a:r>
              <a:rPr lang="en-US" sz="1200" spc="-7" dirty="0">
                <a:solidFill>
                  <a:srgbClr val="212121"/>
                </a:solidFill>
                <a:cs typeface="Gill Sans MT"/>
              </a:rPr>
              <a:t>Correct! This example does not reflect cultural and linguistic competency. It assumes that because </a:t>
            </a:r>
            <a:r>
              <a:rPr lang="en-US" spc="-7" dirty="0">
                <a:solidFill>
                  <a:srgbClr val="212121"/>
                </a:solidFill>
                <a:cs typeface="Gill Sans MT"/>
              </a:rPr>
              <a:t> Linda </a:t>
            </a:r>
            <a:r>
              <a:rPr lang="en-US" sz="1200" spc="-7" dirty="0">
                <a:solidFill>
                  <a:srgbClr val="212121"/>
                </a:solidFill>
                <a:cs typeface="Gill Sans MT"/>
              </a:rPr>
              <a:t>speaks Spanish she will be able to communicate effectively with Hispanic/ Latinx clients. This office could improve its cultural competency by learning more about how to address the unique needs of its Hispanic/ Latinx clients.</a:t>
            </a:r>
          </a:p>
          <a:p>
            <a:pPr marL="91778" indent="0">
              <a:spcBef>
                <a:spcPts val="10"/>
              </a:spcBef>
              <a:buNone/>
            </a:pPr>
            <a:endParaRPr lang="en-US" sz="1200" dirty="0">
              <a:cs typeface="Gill Sans MT"/>
            </a:endParaRPr>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19</a:t>
            </a:fld>
            <a:endParaRPr lang="en-US" dirty="0"/>
          </a:p>
        </p:txBody>
      </p:sp>
    </p:spTree>
    <p:extLst>
      <p:ext uri="{BB962C8B-B14F-4D97-AF65-F5344CB8AC3E}">
        <p14:creationId xmlns:p14="http://schemas.microsoft.com/office/powerpoint/2010/main" val="1677180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spend some time reflecting on our own cultural identity, we will make sure we understand the concepts of cultural competence and cultural humility and how they are important to an equitable and inclusive Job Corps environment, and leave this session with at least one personal goal to increase your use of cultural competence and humility in the work you do with students and with each other.</a:t>
            </a:r>
          </a:p>
          <a:p>
            <a:endParaRPr lang="en-US" dirty="0"/>
          </a:p>
          <a:p>
            <a:r>
              <a:rPr lang="en-US" dirty="0"/>
              <a:t> </a:t>
            </a:r>
          </a:p>
        </p:txBody>
      </p:sp>
      <p:sp>
        <p:nvSpPr>
          <p:cNvPr id="4" name="Slide Number Placeholder 3"/>
          <p:cNvSpPr>
            <a:spLocks noGrp="1"/>
          </p:cNvSpPr>
          <p:nvPr>
            <p:ph type="sldNum" sz="quarter" idx="5"/>
          </p:nvPr>
        </p:nvSpPr>
        <p:spPr/>
        <p:txBody>
          <a:bodyPr/>
          <a:lstStyle/>
          <a:p>
            <a:fld id="{2CF60B8C-6887-4854-B0D8-891B283E8EF2}" type="slidenum">
              <a:rPr lang="en-US" smtClean="0"/>
              <a:t>2</a:t>
            </a:fld>
            <a:endParaRPr lang="en-US" dirty="0"/>
          </a:p>
        </p:txBody>
      </p:sp>
    </p:spTree>
    <p:extLst>
      <p:ext uri="{BB962C8B-B14F-4D97-AF65-F5344CB8AC3E}">
        <p14:creationId xmlns:p14="http://schemas.microsoft.com/office/powerpoint/2010/main" val="1669371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correct answer is d. Practicing cultural competency helps you better understand, respect, and take into account a student’s cultural background throughout the therapeutic process. It does not involve treating everyone the same without acknowledging their unique cultural identity, and it does not involve ignoring differences between you and student.</a:t>
            </a:r>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20</a:t>
            </a:fld>
            <a:endParaRPr lang="en-US" dirty="0"/>
          </a:p>
        </p:txBody>
      </p:sp>
    </p:spTree>
    <p:extLst>
      <p:ext uri="{BB962C8B-B14F-4D97-AF65-F5344CB8AC3E}">
        <p14:creationId xmlns:p14="http://schemas.microsoft.com/office/powerpoint/2010/main" val="4123061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A. Practicing cultural competency is an important way to be aware of, and adapt to, a student's unique cultural and communication needs. </a:t>
            </a:r>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21</a:t>
            </a:fld>
            <a:endParaRPr lang="en-US" dirty="0"/>
          </a:p>
        </p:txBody>
      </p:sp>
    </p:spTree>
    <p:extLst>
      <p:ext uri="{BB962C8B-B14F-4D97-AF65-F5344CB8AC3E}">
        <p14:creationId xmlns:p14="http://schemas.microsoft.com/office/powerpoint/2010/main" val="3673449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correct answer is B. Cultural humility emphasizes prioritizing the student’s culture, perspective, beliefs, values, and worldview, as well as a continuous process of self-reflection, an openness to learning more about student cultures, and acknowledgment of one's limitations. </a:t>
            </a:r>
          </a:p>
        </p:txBody>
      </p:sp>
      <p:sp>
        <p:nvSpPr>
          <p:cNvPr id="4" name="Slide Number Placeholder 3"/>
          <p:cNvSpPr>
            <a:spLocks noGrp="1"/>
          </p:cNvSpPr>
          <p:nvPr>
            <p:ph type="sldNum" sz="quarter" idx="5"/>
          </p:nvPr>
        </p:nvSpPr>
        <p:spPr/>
        <p:txBody>
          <a:bodyPr/>
          <a:lstStyle/>
          <a:p>
            <a:fld id="{2CF60B8C-6887-4854-B0D8-891B283E8EF2}" type="slidenum">
              <a:rPr lang="en-US" smtClean="0"/>
              <a:t>22</a:t>
            </a:fld>
            <a:endParaRPr lang="en-US" dirty="0"/>
          </a:p>
        </p:txBody>
      </p:sp>
    </p:spTree>
    <p:extLst>
      <p:ext uri="{BB962C8B-B14F-4D97-AF65-F5344CB8AC3E}">
        <p14:creationId xmlns:p14="http://schemas.microsoft.com/office/powerpoint/2010/main" val="32321469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Recognizing that conversations about cultural identity make students and staff uncomfortable. Framing conversations about cultural identity as “difficult” or uncomfortable  and seeking to carry on with business as usual, is not in alignment with cultural humility’.</a:t>
            </a:r>
          </a:p>
        </p:txBody>
      </p:sp>
      <p:sp>
        <p:nvSpPr>
          <p:cNvPr id="4" name="Slide Number Placeholder 3"/>
          <p:cNvSpPr>
            <a:spLocks noGrp="1"/>
          </p:cNvSpPr>
          <p:nvPr>
            <p:ph type="sldNum" sz="quarter" idx="5"/>
          </p:nvPr>
        </p:nvSpPr>
        <p:spPr/>
        <p:txBody>
          <a:bodyPr/>
          <a:lstStyle/>
          <a:p>
            <a:fld id="{2CF60B8C-6887-4854-B0D8-891B283E8EF2}" type="slidenum">
              <a:rPr lang="en-US" smtClean="0"/>
              <a:t>23</a:t>
            </a:fld>
            <a:endParaRPr lang="en-US" dirty="0"/>
          </a:p>
        </p:txBody>
      </p:sp>
    </p:spTree>
    <p:extLst>
      <p:ext uri="{BB962C8B-B14F-4D97-AF65-F5344CB8AC3E}">
        <p14:creationId xmlns:p14="http://schemas.microsoft.com/office/powerpoint/2010/main" val="30469981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One of the most intrinsic characteristics of privilege is not realizing you’re privileged.. But it does mean you could be benefitting from your skin color without realizing it.</a:t>
            </a:r>
          </a:p>
          <a:p>
            <a:r>
              <a:rPr lang="en-US" b="0" i="0" dirty="0">
                <a:solidFill>
                  <a:srgbClr val="292929"/>
                </a:solidFill>
                <a:effectLst/>
                <a:latin typeface="charter"/>
              </a:rPr>
              <a:t>If you are a student or staff of color the relationship with law enforcement can be anything from strained to fatal.   </a:t>
            </a:r>
            <a:endParaRPr lang="en-US" b="1" dirty="0"/>
          </a:p>
          <a:p>
            <a:r>
              <a:rPr lang="en-US" b="1" dirty="0"/>
              <a:t>.</a:t>
            </a:r>
          </a:p>
        </p:txBody>
      </p:sp>
      <p:sp>
        <p:nvSpPr>
          <p:cNvPr id="4" name="Slide Number Placeholder 3"/>
          <p:cNvSpPr>
            <a:spLocks noGrp="1"/>
          </p:cNvSpPr>
          <p:nvPr>
            <p:ph type="sldNum" sz="quarter" idx="5"/>
          </p:nvPr>
        </p:nvSpPr>
        <p:spPr/>
        <p:txBody>
          <a:bodyPr/>
          <a:lstStyle/>
          <a:p>
            <a:fld id="{2CF60B8C-6887-4854-B0D8-891B283E8EF2}" type="slidenum">
              <a:rPr lang="en-US" smtClean="0"/>
              <a:t>24</a:t>
            </a:fld>
            <a:endParaRPr lang="en-US" dirty="0"/>
          </a:p>
        </p:txBody>
      </p:sp>
    </p:spTree>
    <p:extLst>
      <p:ext uri="{BB962C8B-B14F-4D97-AF65-F5344CB8AC3E}">
        <p14:creationId xmlns:p14="http://schemas.microsoft.com/office/powerpoint/2010/main" val="351124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Privilege allows the flexibility to be fluid and accepted in most situations, places and groups. </a:t>
            </a:r>
          </a:p>
        </p:txBody>
      </p:sp>
      <p:sp>
        <p:nvSpPr>
          <p:cNvPr id="4" name="Slide Number Placeholder 3"/>
          <p:cNvSpPr>
            <a:spLocks noGrp="1"/>
          </p:cNvSpPr>
          <p:nvPr>
            <p:ph type="sldNum" sz="quarter" idx="5"/>
          </p:nvPr>
        </p:nvSpPr>
        <p:spPr/>
        <p:txBody>
          <a:bodyPr/>
          <a:lstStyle/>
          <a:p>
            <a:fld id="{2CF60B8C-6887-4854-B0D8-891B283E8EF2}" type="slidenum">
              <a:rPr lang="en-US" smtClean="0"/>
              <a:t>25</a:t>
            </a:fld>
            <a:endParaRPr lang="en-US" dirty="0"/>
          </a:p>
        </p:txBody>
      </p:sp>
    </p:spTree>
    <p:extLst>
      <p:ext uri="{BB962C8B-B14F-4D97-AF65-F5344CB8AC3E}">
        <p14:creationId xmlns:p14="http://schemas.microsoft.com/office/powerpoint/2010/main" val="673439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26</a:t>
            </a:fld>
            <a:endParaRPr lang="en-US" dirty="0"/>
          </a:p>
        </p:txBody>
      </p:sp>
    </p:spTree>
    <p:extLst>
      <p:ext uri="{BB962C8B-B14F-4D97-AF65-F5344CB8AC3E}">
        <p14:creationId xmlns:p14="http://schemas.microsoft.com/office/powerpoint/2010/main" val="3780918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E.   B is close, but it is missing the consideration of race.   The concept of intersectionality ( look at all identities- primary and secondary) helps us understand the whole student.</a:t>
            </a:r>
          </a:p>
        </p:txBody>
      </p:sp>
      <p:sp>
        <p:nvSpPr>
          <p:cNvPr id="4" name="Slide Number Placeholder 3"/>
          <p:cNvSpPr>
            <a:spLocks noGrp="1"/>
          </p:cNvSpPr>
          <p:nvPr>
            <p:ph type="sldNum" sz="quarter" idx="5"/>
          </p:nvPr>
        </p:nvSpPr>
        <p:spPr/>
        <p:txBody>
          <a:bodyPr/>
          <a:lstStyle/>
          <a:p>
            <a:fld id="{2CF60B8C-6887-4854-B0D8-891B283E8EF2}" type="slidenum">
              <a:rPr lang="en-US" smtClean="0"/>
              <a:t>27</a:t>
            </a:fld>
            <a:endParaRPr lang="en-US" dirty="0"/>
          </a:p>
        </p:txBody>
      </p:sp>
    </p:spTree>
    <p:extLst>
      <p:ext uri="{BB962C8B-B14F-4D97-AF65-F5344CB8AC3E}">
        <p14:creationId xmlns:p14="http://schemas.microsoft.com/office/powerpoint/2010/main" val="1155729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correct answer is d. To improve the quality of care you provide to students from diverse backgrounds, it's important to consider what populations were included in the research samples used to develop the assessment methods and treatment protocols you use; the potential for cultural bias in the tools, treatments, or interventions you use; and how the assessment methods,  treatments, or interventions used address the student’s clients' cultural beliefs and practices.</a:t>
            </a:r>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28</a:t>
            </a:fld>
            <a:endParaRPr lang="en-US" dirty="0"/>
          </a:p>
        </p:txBody>
      </p:sp>
    </p:spTree>
    <p:extLst>
      <p:ext uri="{BB962C8B-B14F-4D97-AF65-F5344CB8AC3E}">
        <p14:creationId xmlns:p14="http://schemas.microsoft.com/office/powerpoint/2010/main" val="2124373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29</a:t>
            </a:fld>
            <a:endParaRPr lang="en-US" dirty="0"/>
          </a:p>
        </p:txBody>
      </p:sp>
    </p:spTree>
    <p:extLst>
      <p:ext uri="{BB962C8B-B14F-4D97-AF65-F5344CB8AC3E}">
        <p14:creationId xmlns:p14="http://schemas.microsoft.com/office/powerpoint/2010/main" val="2461769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171450" indent="-171450">
              <a:buFont typeface="Arial" panose="020B0604020202020204" pitchFamily="34" charset="0"/>
              <a:buChar char="•"/>
            </a:pPr>
            <a:r>
              <a:rPr lang="en-US" sz="1200" kern="0" dirty="0">
                <a:solidFill>
                  <a:srgbClr val="1F396F"/>
                </a:solidFill>
                <a:latin typeface="Calibri"/>
                <a:cs typeface="Calibri"/>
              </a:rPr>
              <a:t> Think about this saying – We don’t see things as they are, We see things as we are</a:t>
            </a:r>
          </a:p>
          <a:p>
            <a:r>
              <a:rPr lang="en-US" sz="1200" kern="0" dirty="0">
                <a:solidFill>
                  <a:srgbClr val="1F396F"/>
                </a:solidFill>
                <a:latin typeface="Calibri"/>
                <a:cs typeface="Calibri"/>
              </a:rPr>
              <a:t>We</a:t>
            </a:r>
            <a:r>
              <a:rPr lang="en-US" sz="1200" kern="0" spc="-5" dirty="0">
                <a:solidFill>
                  <a:srgbClr val="1F396F"/>
                </a:solidFill>
                <a:latin typeface="Calibri"/>
                <a:cs typeface="Calibri"/>
              </a:rPr>
              <a:t> </a:t>
            </a:r>
            <a:r>
              <a:rPr lang="en-US" sz="1200" kern="0" dirty="0">
                <a:solidFill>
                  <a:srgbClr val="1F396F"/>
                </a:solidFill>
                <a:latin typeface="Calibri"/>
                <a:cs typeface="Calibri"/>
              </a:rPr>
              <a:t>carry</a:t>
            </a:r>
            <a:r>
              <a:rPr lang="en-US" sz="1200" kern="0" spc="-20" dirty="0">
                <a:solidFill>
                  <a:srgbClr val="1F396F"/>
                </a:solidFill>
                <a:latin typeface="Calibri"/>
                <a:cs typeface="Calibri"/>
              </a:rPr>
              <a:t> </a:t>
            </a:r>
            <a:r>
              <a:rPr lang="en-US" sz="1200" kern="0" dirty="0">
                <a:solidFill>
                  <a:srgbClr val="1F396F"/>
                </a:solidFill>
                <a:latin typeface="Calibri"/>
                <a:cs typeface="Calibri"/>
              </a:rPr>
              <a:t>our</a:t>
            </a:r>
            <a:r>
              <a:rPr lang="en-US" sz="1200" kern="0" spc="-5" dirty="0">
                <a:solidFill>
                  <a:srgbClr val="1F396F"/>
                </a:solidFill>
                <a:latin typeface="Calibri"/>
                <a:cs typeface="Calibri"/>
              </a:rPr>
              <a:t> </a:t>
            </a:r>
            <a:r>
              <a:rPr lang="en-US" sz="1200" kern="0" dirty="0">
                <a:solidFill>
                  <a:srgbClr val="1F396F"/>
                </a:solidFill>
                <a:latin typeface="Calibri"/>
                <a:cs typeface="Calibri"/>
              </a:rPr>
              <a:t>culture</a:t>
            </a:r>
            <a:r>
              <a:rPr lang="en-US" sz="1200" kern="0" spc="-15" dirty="0">
                <a:solidFill>
                  <a:srgbClr val="1F396F"/>
                </a:solidFill>
                <a:latin typeface="Calibri"/>
                <a:cs typeface="Calibri"/>
              </a:rPr>
              <a:t> </a:t>
            </a:r>
            <a:r>
              <a:rPr lang="en-US" sz="1200" kern="0" dirty="0">
                <a:solidFill>
                  <a:srgbClr val="1F396F"/>
                </a:solidFill>
                <a:latin typeface="Calibri"/>
                <a:cs typeface="Calibri"/>
              </a:rPr>
              <a:t>with</a:t>
            </a:r>
            <a:r>
              <a:rPr lang="en-US" sz="1200" kern="0" spc="-15" dirty="0">
                <a:solidFill>
                  <a:srgbClr val="1F396F"/>
                </a:solidFill>
                <a:latin typeface="Calibri"/>
                <a:cs typeface="Calibri"/>
              </a:rPr>
              <a:t> </a:t>
            </a:r>
            <a:r>
              <a:rPr lang="en-US" sz="1200" kern="0" dirty="0">
                <a:solidFill>
                  <a:srgbClr val="1F396F"/>
                </a:solidFill>
                <a:latin typeface="Calibri"/>
                <a:cs typeface="Calibri"/>
              </a:rPr>
              <a:t>us</a:t>
            </a:r>
            <a:r>
              <a:rPr lang="en-US" sz="1200" kern="0" spc="-5" dirty="0">
                <a:solidFill>
                  <a:srgbClr val="1F396F"/>
                </a:solidFill>
                <a:latin typeface="Calibri"/>
                <a:cs typeface="Calibri"/>
              </a:rPr>
              <a:t> </a:t>
            </a:r>
            <a:r>
              <a:rPr lang="en-US" sz="1200" kern="0" dirty="0">
                <a:solidFill>
                  <a:srgbClr val="1F396F"/>
                </a:solidFill>
                <a:latin typeface="Calibri"/>
                <a:cs typeface="Calibri"/>
              </a:rPr>
              <a:t>at</a:t>
            </a:r>
            <a:r>
              <a:rPr lang="en-US" sz="1200" kern="0" spc="-10" dirty="0">
                <a:solidFill>
                  <a:srgbClr val="1F396F"/>
                </a:solidFill>
                <a:latin typeface="Calibri"/>
                <a:cs typeface="Calibri"/>
              </a:rPr>
              <a:t> </a:t>
            </a:r>
            <a:r>
              <a:rPr lang="en-US" sz="1200" kern="0" dirty="0">
                <a:solidFill>
                  <a:srgbClr val="1F396F"/>
                </a:solidFill>
                <a:latin typeface="Calibri"/>
                <a:cs typeface="Calibri"/>
              </a:rPr>
              <a:t>all</a:t>
            </a:r>
            <a:r>
              <a:rPr lang="en-US" sz="1200" kern="0" spc="-20" dirty="0">
                <a:solidFill>
                  <a:srgbClr val="1F396F"/>
                </a:solidFill>
                <a:latin typeface="Calibri"/>
                <a:cs typeface="Calibri"/>
              </a:rPr>
              <a:t> </a:t>
            </a:r>
            <a:r>
              <a:rPr lang="en-US" sz="1200" kern="0" dirty="0">
                <a:solidFill>
                  <a:srgbClr val="1F396F"/>
                </a:solidFill>
                <a:latin typeface="Calibri"/>
                <a:cs typeface="Calibri"/>
              </a:rPr>
              <a:t>times</a:t>
            </a:r>
            <a:r>
              <a:rPr lang="en-US" sz="1200" kern="0" spc="5" dirty="0">
                <a:solidFill>
                  <a:srgbClr val="1F396F"/>
                </a:solidFill>
                <a:latin typeface="Calibri"/>
                <a:cs typeface="Calibri"/>
              </a:rPr>
              <a:t> </a:t>
            </a:r>
            <a:r>
              <a:rPr lang="en-US" sz="1200" kern="0" dirty="0">
                <a:solidFill>
                  <a:srgbClr val="1F396F"/>
                </a:solidFill>
                <a:latin typeface="Calibri"/>
                <a:cs typeface="Calibri"/>
              </a:rPr>
              <a:t>–</a:t>
            </a:r>
            <a:r>
              <a:rPr lang="en-US" sz="1200" kern="0" spc="-5" dirty="0">
                <a:solidFill>
                  <a:srgbClr val="1F396F"/>
                </a:solidFill>
                <a:latin typeface="Calibri"/>
                <a:cs typeface="Calibri"/>
              </a:rPr>
              <a:t> </a:t>
            </a:r>
            <a:r>
              <a:rPr lang="en-US" sz="1200" kern="0" dirty="0">
                <a:solidFill>
                  <a:srgbClr val="1F396F"/>
                </a:solidFill>
                <a:latin typeface="Calibri"/>
                <a:cs typeface="Calibri"/>
              </a:rPr>
              <a:t>and</a:t>
            </a:r>
            <a:r>
              <a:rPr lang="en-US" sz="1200" kern="0" spc="-5" dirty="0">
                <a:solidFill>
                  <a:srgbClr val="1F396F"/>
                </a:solidFill>
                <a:latin typeface="Calibri"/>
                <a:cs typeface="Calibri"/>
              </a:rPr>
              <a:t> </a:t>
            </a:r>
            <a:r>
              <a:rPr lang="en-US" sz="1200" kern="0" dirty="0">
                <a:solidFill>
                  <a:srgbClr val="1F396F"/>
                </a:solidFill>
                <a:latin typeface="Calibri"/>
                <a:cs typeface="Calibri"/>
              </a:rPr>
              <a:t>it</a:t>
            </a:r>
            <a:r>
              <a:rPr lang="en-US" sz="1200" kern="0" spc="-15" dirty="0">
                <a:solidFill>
                  <a:srgbClr val="1F396F"/>
                </a:solidFill>
                <a:latin typeface="Calibri"/>
                <a:cs typeface="Calibri"/>
              </a:rPr>
              <a:t> </a:t>
            </a:r>
            <a:r>
              <a:rPr lang="en-US" sz="1200" kern="0" dirty="0">
                <a:solidFill>
                  <a:srgbClr val="1F396F"/>
                </a:solidFill>
                <a:latin typeface="Calibri"/>
                <a:cs typeface="Calibri"/>
              </a:rPr>
              <a:t>has</a:t>
            </a:r>
            <a:r>
              <a:rPr lang="en-US" sz="1200" kern="0" spc="-5" dirty="0">
                <a:solidFill>
                  <a:srgbClr val="1F396F"/>
                </a:solidFill>
                <a:latin typeface="Calibri"/>
                <a:cs typeface="Calibri"/>
              </a:rPr>
              <a:t> </a:t>
            </a:r>
            <a:r>
              <a:rPr lang="en-US" sz="1200" kern="0" spc="-25" dirty="0">
                <a:solidFill>
                  <a:srgbClr val="1F396F"/>
                </a:solidFill>
                <a:latin typeface="Calibri"/>
                <a:cs typeface="Calibri"/>
              </a:rPr>
              <a:t>an </a:t>
            </a:r>
            <a:r>
              <a:rPr lang="en-US" sz="1200" kern="0" dirty="0">
                <a:solidFill>
                  <a:srgbClr val="1F396F"/>
                </a:solidFill>
                <a:latin typeface="Calibri"/>
                <a:cs typeface="Calibri"/>
              </a:rPr>
              <a:t>impact</a:t>
            </a:r>
            <a:r>
              <a:rPr lang="en-US" sz="1200" kern="0" spc="-40" dirty="0">
                <a:solidFill>
                  <a:srgbClr val="1F396F"/>
                </a:solidFill>
                <a:latin typeface="Calibri"/>
                <a:cs typeface="Calibri"/>
              </a:rPr>
              <a:t> </a:t>
            </a:r>
            <a:r>
              <a:rPr lang="en-US" sz="1200" kern="0" dirty="0">
                <a:solidFill>
                  <a:srgbClr val="1F396F"/>
                </a:solidFill>
                <a:latin typeface="Calibri"/>
                <a:cs typeface="Calibri"/>
              </a:rPr>
              <a:t>on</a:t>
            </a:r>
            <a:r>
              <a:rPr lang="en-US" sz="1200" kern="0" spc="-10" dirty="0">
                <a:solidFill>
                  <a:srgbClr val="1F396F"/>
                </a:solidFill>
                <a:latin typeface="Calibri"/>
                <a:cs typeface="Calibri"/>
              </a:rPr>
              <a:t> </a:t>
            </a:r>
            <a:r>
              <a:rPr lang="en-US" sz="1200" kern="0" dirty="0">
                <a:solidFill>
                  <a:srgbClr val="1F396F"/>
                </a:solidFill>
                <a:latin typeface="Calibri"/>
                <a:cs typeface="Calibri"/>
              </a:rPr>
              <a:t>how</a:t>
            </a:r>
            <a:r>
              <a:rPr lang="en-US" sz="1200" kern="0" spc="-5" dirty="0">
                <a:solidFill>
                  <a:srgbClr val="1F396F"/>
                </a:solidFill>
                <a:latin typeface="Calibri"/>
                <a:cs typeface="Calibri"/>
              </a:rPr>
              <a:t> </a:t>
            </a:r>
            <a:r>
              <a:rPr lang="en-US" sz="1200" kern="0" dirty="0">
                <a:solidFill>
                  <a:srgbClr val="1F396F"/>
                </a:solidFill>
                <a:latin typeface="Calibri"/>
                <a:cs typeface="Calibri"/>
              </a:rPr>
              <a:t>we</a:t>
            </a:r>
            <a:r>
              <a:rPr lang="en-US" sz="1200" kern="0" spc="-5" dirty="0">
                <a:solidFill>
                  <a:srgbClr val="1F396F"/>
                </a:solidFill>
                <a:latin typeface="Calibri"/>
                <a:cs typeface="Calibri"/>
              </a:rPr>
              <a:t> </a:t>
            </a:r>
            <a:r>
              <a:rPr lang="en-US" sz="1200" kern="0" dirty="0">
                <a:solidFill>
                  <a:srgbClr val="1F396F"/>
                </a:solidFill>
                <a:latin typeface="Calibri"/>
                <a:cs typeface="Calibri"/>
              </a:rPr>
              <a:t>view</a:t>
            </a:r>
            <a:r>
              <a:rPr lang="en-US" sz="1200" kern="0" spc="-5" dirty="0">
                <a:solidFill>
                  <a:srgbClr val="1F396F"/>
                </a:solidFill>
                <a:latin typeface="Calibri"/>
                <a:cs typeface="Calibri"/>
              </a:rPr>
              <a:t> </a:t>
            </a:r>
            <a:r>
              <a:rPr lang="en-US" sz="1200" kern="0" dirty="0">
                <a:solidFill>
                  <a:srgbClr val="1F396F"/>
                </a:solidFill>
                <a:latin typeface="Calibri"/>
                <a:cs typeface="Calibri"/>
              </a:rPr>
              <a:t>and</a:t>
            </a:r>
            <a:r>
              <a:rPr lang="en-US" sz="1200" kern="0" spc="-15" dirty="0">
                <a:solidFill>
                  <a:srgbClr val="1F396F"/>
                </a:solidFill>
                <a:latin typeface="Calibri"/>
                <a:cs typeface="Calibri"/>
              </a:rPr>
              <a:t> </a:t>
            </a:r>
            <a:r>
              <a:rPr lang="en-US" sz="1200" kern="0" dirty="0">
                <a:solidFill>
                  <a:srgbClr val="1F396F"/>
                </a:solidFill>
                <a:latin typeface="Calibri"/>
                <a:cs typeface="Calibri"/>
              </a:rPr>
              <a:t>relate</a:t>
            </a:r>
            <a:r>
              <a:rPr lang="en-US" sz="1200" kern="0" spc="-15" dirty="0">
                <a:solidFill>
                  <a:srgbClr val="1F396F"/>
                </a:solidFill>
                <a:latin typeface="Calibri"/>
                <a:cs typeface="Calibri"/>
              </a:rPr>
              <a:t> </a:t>
            </a:r>
            <a:r>
              <a:rPr lang="en-US" sz="1200" kern="0" dirty="0">
                <a:solidFill>
                  <a:srgbClr val="1F396F"/>
                </a:solidFill>
                <a:latin typeface="Calibri"/>
                <a:cs typeface="Calibri"/>
              </a:rPr>
              <a:t>to</a:t>
            </a:r>
            <a:r>
              <a:rPr lang="en-US" sz="1200" kern="0" spc="-25" dirty="0">
                <a:solidFill>
                  <a:srgbClr val="1F396F"/>
                </a:solidFill>
                <a:latin typeface="Calibri"/>
                <a:cs typeface="Calibri"/>
              </a:rPr>
              <a:t> </a:t>
            </a:r>
            <a:r>
              <a:rPr lang="en-US" sz="1200" kern="0" dirty="0">
                <a:solidFill>
                  <a:srgbClr val="1F396F"/>
                </a:solidFill>
                <a:latin typeface="Calibri"/>
                <a:cs typeface="Calibri"/>
              </a:rPr>
              <a:t>people from</a:t>
            </a:r>
            <a:r>
              <a:rPr lang="en-US" sz="1200" kern="0" spc="-25" dirty="0">
                <a:solidFill>
                  <a:srgbClr val="1F396F"/>
                </a:solidFill>
                <a:latin typeface="Calibri"/>
                <a:cs typeface="Calibri"/>
              </a:rPr>
              <a:t> </a:t>
            </a:r>
            <a:r>
              <a:rPr lang="en-US" sz="1200" kern="0" dirty="0">
                <a:solidFill>
                  <a:srgbClr val="1F396F"/>
                </a:solidFill>
                <a:latin typeface="Calibri"/>
                <a:cs typeface="Calibri"/>
              </a:rPr>
              <a:t>our</a:t>
            </a:r>
            <a:r>
              <a:rPr lang="en-US" sz="1200" kern="0" spc="-10" dirty="0">
                <a:solidFill>
                  <a:srgbClr val="1F396F"/>
                </a:solidFill>
                <a:latin typeface="Calibri"/>
                <a:cs typeface="Calibri"/>
              </a:rPr>
              <a:t> </a:t>
            </a:r>
            <a:r>
              <a:rPr lang="en-US" sz="1200" kern="0" spc="-25" dirty="0">
                <a:solidFill>
                  <a:srgbClr val="1F396F"/>
                </a:solidFill>
                <a:latin typeface="Calibri"/>
                <a:cs typeface="Calibri"/>
              </a:rPr>
              <a:t>own </a:t>
            </a:r>
            <a:r>
              <a:rPr lang="en-US" sz="1200" kern="0" dirty="0">
                <a:solidFill>
                  <a:srgbClr val="1F396F"/>
                </a:solidFill>
                <a:latin typeface="Calibri"/>
                <a:cs typeface="Calibri"/>
              </a:rPr>
              <a:t>and</a:t>
            </a:r>
            <a:r>
              <a:rPr lang="en-US" sz="1200" kern="0" spc="-15" dirty="0">
                <a:solidFill>
                  <a:srgbClr val="1F396F"/>
                </a:solidFill>
                <a:latin typeface="Calibri"/>
                <a:cs typeface="Calibri"/>
              </a:rPr>
              <a:t> </a:t>
            </a:r>
            <a:r>
              <a:rPr lang="en-US" sz="1200" kern="0" dirty="0">
                <a:solidFill>
                  <a:srgbClr val="1F396F"/>
                </a:solidFill>
                <a:latin typeface="Calibri"/>
                <a:cs typeface="Calibri"/>
              </a:rPr>
              <a:t>other</a:t>
            </a:r>
            <a:r>
              <a:rPr lang="en-US" sz="1200" kern="0" spc="-5" dirty="0">
                <a:solidFill>
                  <a:srgbClr val="1F396F"/>
                </a:solidFill>
                <a:latin typeface="Calibri"/>
                <a:cs typeface="Calibri"/>
              </a:rPr>
              <a:t> </a:t>
            </a:r>
            <a:r>
              <a:rPr lang="en-US" sz="1200" kern="0" spc="-10" dirty="0">
                <a:solidFill>
                  <a:srgbClr val="1F396F"/>
                </a:solidFill>
                <a:latin typeface="Calibri"/>
                <a:cs typeface="Calibri"/>
              </a:rPr>
              <a:t>cultures. </a:t>
            </a:r>
            <a:r>
              <a:rPr lang="en-US" sz="1200" kern="0" dirty="0">
                <a:solidFill>
                  <a:sysClr val="windowText" lastClr="000000"/>
                </a:solidFill>
                <a:latin typeface="Calibri"/>
                <a:cs typeface="Calibri"/>
              </a:rPr>
              <a:t>This is why self-reflection is so important as a starting step in our discussion today. </a:t>
            </a:r>
          </a:p>
          <a:p>
            <a:endParaRPr lang="en-US" dirty="0"/>
          </a:p>
          <a:p>
            <a:endParaRPr lang="en-US" dirty="0"/>
          </a:p>
          <a:p>
            <a:endParaRPr lang="en-US" dirty="0"/>
          </a:p>
          <a:p>
            <a:endParaRPr lang="en-US" dirty="0"/>
          </a:p>
          <a:p>
            <a:endParaRPr lang="en-US" dirty="0"/>
          </a:p>
          <a:p>
            <a:endParaRPr dirty="0"/>
          </a:p>
        </p:txBody>
      </p:sp>
      <p:pic>
        <p:nvPicPr>
          <p:cNvPr id="3" name="Picture 2">
            <a:extLst>
              <a:ext uri="{FF2B5EF4-FFF2-40B4-BE49-F238E27FC236}">
                <a16:creationId xmlns:a16="http://schemas.microsoft.com/office/drawing/2014/main" id="{76FA839D-303A-4486-A236-CD9ED5A7D756}"/>
              </a:ext>
            </a:extLst>
          </p:cNvPr>
          <p:cNvPicPr>
            <a:picLocks noChangeAspect="1"/>
          </p:cNvPicPr>
          <p:nvPr/>
        </p:nvPicPr>
        <p:blipFill>
          <a:blip r:embed="rId3"/>
          <a:stretch>
            <a:fillRect/>
          </a:stretch>
        </p:blipFill>
        <p:spPr>
          <a:xfrm>
            <a:off x="701040" y="1235868"/>
            <a:ext cx="5267325" cy="2921720"/>
          </a:xfrm>
          <a:prstGeom prst="rect">
            <a:avLst/>
          </a:prstGeom>
        </p:spPr>
      </p:pic>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95263"/>
            <a:ext cx="5575300" cy="3136901"/>
          </a:xfrm>
        </p:spPr>
      </p:sp>
      <p:sp>
        <p:nvSpPr>
          <p:cNvPr id="3" name="Notes Placeholder 2"/>
          <p:cNvSpPr>
            <a:spLocks noGrp="1"/>
          </p:cNvSpPr>
          <p:nvPr>
            <p:ph type="body" idx="1"/>
          </p:nvPr>
        </p:nvSpPr>
        <p:spPr>
          <a:xfrm>
            <a:off x="651828" y="3164179"/>
            <a:ext cx="5608320" cy="6132221"/>
          </a:xfrm>
        </p:spPr>
        <p:txBody>
          <a:bodyPr/>
          <a:lstStyle/>
          <a:p>
            <a:pPr marL="0" indent="0">
              <a:buNone/>
            </a:pPr>
            <a:r>
              <a:rPr lang="en-US" b="1" dirty="0">
                <a:solidFill>
                  <a:srgbClr val="C05B08"/>
                </a:solidFill>
                <a:ea typeface="+mn-lt"/>
                <a:cs typeface="+mn-lt"/>
              </a:rPr>
              <a:t>1. Curiosity</a:t>
            </a:r>
            <a:r>
              <a:rPr lang="en-US" b="1" dirty="0">
                <a:ea typeface="+mn-lt"/>
                <a:cs typeface="+mn-lt"/>
              </a:rPr>
              <a:t>: Be open to explore areas of ignorance, discomfort and difference with accountability and responsiveness </a:t>
            </a:r>
          </a:p>
          <a:p>
            <a:pPr lvl="1"/>
            <a:r>
              <a:rPr lang="en-US" dirty="0"/>
              <a:t>Disclose your ignorance and signal your willingness to learn. </a:t>
            </a:r>
          </a:p>
          <a:p>
            <a:pPr marL="0" indent="0">
              <a:buNone/>
            </a:pPr>
            <a:r>
              <a:rPr lang="en-US" b="1" dirty="0">
                <a:ea typeface="+mn-lt"/>
                <a:cs typeface="+mn-lt"/>
              </a:rPr>
              <a:t>2. </a:t>
            </a:r>
            <a:r>
              <a:rPr lang="en-US" b="1" dirty="0">
                <a:solidFill>
                  <a:srgbClr val="C05B08"/>
                </a:solidFill>
                <a:ea typeface="+mn-lt"/>
                <a:cs typeface="+mn-lt"/>
              </a:rPr>
              <a:t>Comfort:</a:t>
            </a:r>
            <a:r>
              <a:rPr lang="en-US" b="1" dirty="0">
                <a:ea typeface="+mn-lt"/>
                <a:cs typeface="+mn-lt"/>
              </a:rPr>
              <a:t> Get comfortable with discomfort</a:t>
            </a:r>
            <a:endParaRPr lang="en-US" dirty="0"/>
          </a:p>
          <a:p>
            <a:pPr lvl="1"/>
            <a:r>
              <a:rPr lang="en-US" dirty="0">
                <a:ea typeface="+mn-lt"/>
                <a:cs typeface="+mn-lt"/>
              </a:rPr>
              <a:t>You are going to make mistakes, and that’s okay. Create a safe space for people to say “that hurt” by being direct and open to feedback – and to apologizing, learning and changing.</a:t>
            </a:r>
            <a:endParaRPr lang="en-US" dirty="0"/>
          </a:p>
          <a:p>
            <a:pPr marL="0" indent="0">
              <a:buNone/>
            </a:pPr>
            <a:r>
              <a:rPr lang="en-US" b="1" dirty="0">
                <a:ea typeface="+mn-lt"/>
                <a:cs typeface="+mn-lt"/>
              </a:rPr>
              <a:t>3. </a:t>
            </a:r>
            <a:r>
              <a:rPr lang="en-US" b="1" dirty="0">
                <a:solidFill>
                  <a:srgbClr val="C05B08"/>
                </a:solidFill>
                <a:ea typeface="+mn-lt"/>
                <a:cs typeface="+mn-lt"/>
              </a:rPr>
              <a:t>Clarity</a:t>
            </a:r>
            <a:r>
              <a:rPr lang="en-US" b="1" dirty="0">
                <a:ea typeface="+mn-lt"/>
                <a:cs typeface="+mn-lt"/>
              </a:rPr>
              <a:t>: Understand yourself and how other people see you</a:t>
            </a:r>
            <a:endParaRPr lang="en-US" dirty="0"/>
          </a:p>
          <a:p>
            <a:r>
              <a:rPr lang="en-US" dirty="0">
                <a:ea typeface="+mn-lt"/>
                <a:cs typeface="+mn-lt"/>
              </a:rPr>
              <a:t>It’s important to own your identities and experience and to know where you’re comfortable or uncomfortable.</a:t>
            </a:r>
          </a:p>
          <a:p>
            <a:pPr marL="0" indent="0">
              <a:buNone/>
            </a:pPr>
            <a:r>
              <a:rPr lang="en-US" b="1" dirty="0">
                <a:ea typeface="+mn-lt"/>
                <a:cs typeface="+mn-lt"/>
              </a:rPr>
              <a:t>4. </a:t>
            </a:r>
            <a:r>
              <a:rPr lang="en-US" b="1" dirty="0">
                <a:solidFill>
                  <a:srgbClr val="C05B08"/>
                </a:solidFill>
                <a:ea typeface="+mn-lt"/>
                <a:cs typeface="+mn-lt"/>
              </a:rPr>
              <a:t>Confidence:</a:t>
            </a:r>
            <a:r>
              <a:rPr lang="en-US" b="1" dirty="0">
                <a:ea typeface="+mn-lt"/>
                <a:cs typeface="+mn-lt"/>
              </a:rPr>
              <a:t> Put it all together! </a:t>
            </a:r>
            <a:endParaRPr lang="en-US" dirty="0"/>
          </a:p>
          <a:p>
            <a:pPr lvl="1"/>
            <a:r>
              <a:rPr lang="en-US" dirty="0">
                <a:ea typeface="+mn-lt"/>
                <a:cs typeface="+mn-lt"/>
              </a:rPr>
              <a:t>How do you operationalize cultural competence and humility to know that you are changing and that these changes are meaningful and helpful to your work? Look for external evidence, such as a certain type of feedback from others – “I feel seen, I feel understood, I feel like you get me”</a:t>
            </a:r>
            <a:endParaRPr lang="en-US" dirty="0">
              <a:cs typeface="Calibri"/>
            </a:endParaRPr>
          </a:p>
          <a:p>
            <a:endParaRPr lang="en-US" b="1" dirty="0"/>
          </a:p>
        </p:txBody>
      </p:sp>
      <p:sp>
        <p:nvSpPr>
          <p:cNvPr id="4" name="Slide Number Placeholder 3"/>
          <p:cNvSpPr>
            <a:spLocks noGrp="1"/>
          </p:cNvSpPr>
          <p:nvPr>
            <p:ph type="sldNum" sz="quarter" idx="5"/>
          </p:nvPr>
        </p:nvSpPr>
        <p:spPr>
          <a:xfrm>
            <a:off x="3830978" y="8708670"/>
            <a:ext cx="3037840" cy="466433"/>
          </a:xfrm>
        </p:spPr>
        <p:txBody>
          <a:bodyPr/>
          <a:lstStyle/>
          <a:p>
            <a:fld id="{2CF60B8C-6887-4854-B0D8-891B283E8EF2}" type="slidenum">
              <a:rPr lang="en-US" smtClean="0"/>
              <a:t>30</a:t>
            </a:fld>
            <a:endParaRPr lang="en-US" dirty="0"/>
          </a:p>
        </p:txBody>
      </p:sp>
    </p:spTree>
    <p:extLst>
      <p:ext uri="{BB962C8B-B14F-4D97-AF65-F5344CB8AC3E}">
        <p14:creationId xmlns:p14="http://schemas.microsoft.com/office/powerpoint/2010/main" val="42131825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84525"/>
            <a:ext cx="5608320" cy="3660458"/>
          </a:xfrm>
        </p:spPr>
        <p:txBody>
          <a:bodyPr/>
          <a:lstStyle/>
          <a:p>
            <a:pPr marL="171450" indent="-171450">
              <a:buFont typeface="Arial" panose="020B0604020202020204" pitchFamily="34" charset="0"/>
              <a:buChar char="•"/>
            </a:pPr>
            <a:r>
              <a:rPr lang="en-US" dirty="0">
                <a:ea typeface="+mn-lt"/>
                <a:cs typeface="+mn-lt"/>
              </a:rPr>
              <a:t>More empathy and respect for others- </a:t>
            </a:r>
            <a:endParaRPr lang="en-US" dirty="0"/>
          </a:p>
          <a:p>
            <a:pPr marL="171450" indent="-171450">
              <a:buFont typeface="Arial" panose="020B0604020202020204" pitchFamily="34" charset="0"/>
              <a:buChar char="•"/>
            </a:pPr>
            <a:r>
              <a:rPr lang="en-US" dirty="0">
                <a:ea typeface="+mn-lt"/>
                <a:cs typeface="+mn-lt"/>
              </a:rPr>
              <a:t>Builds trust and connection with your students and increased their sense of being seen, heard and understood. When you’re getting it right, your students will be visibly more comfortable. </a:t>
            </a:r>
            <a:endParaRPr lang="en-US" dirty="0">
              <a:cs typeface="Calibri" panose="020F0502020204030204"/>
            </a:endParaRPr>
          </a:p>
          <a:p>
            <a:pPr marL="171450" indent="-171450">
              <a:buFont typeface="Arial" panose="020B0604020202020204" pitchFamily="34" charset="0"/>
              <a:buChar char="•"/>
            </a:pPr>
            <a:r>
              <a:rPr lang="en-US" dirty="0"/>
              <a:t>Racial - important for us to understand the historical and contemporary conditions.  </a:t>
            </a:r>
          </a:p>
          <a:p>
            <a:pPr marL="171450" indent="-171450">
              <a:buFont typeface="Arial" panose="020B0604020202020204" pitchFamily="34" charset="0"/>
              <a:buChar char="•"/>
            </a:pPr>
            <a:r>
              <a:rPr lang="en-US" dirty="0"/>
              <a:t>Cultural competence and cultural humility leads to productive dialogue about culture, differences, privilege, prejudice, power,.</a:t>
            </a:r>
          </a:p>
          <a:p>
            <a:pPr marL="171450" indent="-171450">
              <a:buFont typeface="Arial" panose="020B0604020202020204" pitchFamily="34" charset="0"/>
              <a:buChar char="•"/>
            </a:pPr>
            <a:r>
              <a:rPr lang="en-US" dirty="0"/>
              <a:t>Shift the conversation to understanding and respect</a:t>
            </a:r>
          </a:p>
        </p:txBody>
      </p:sp>
      <p:sp>
        <p:nvSpPr>
          <p:cNvPr id="4" name="Slide Number Placeholder 3"/>
          <p:cNvSpPr>
            <a:spLocks noGrp="1"/>
          </p:cNvSpPr>
          <p:nvPr>
            <p:ph type="sldNum" sz="quarter" idx="5"/>
          </p:nvPr>
        </p:nvSpPr>
        <p:spPr/>
        <p:txBody>
          <a:bodyPr/>
          <a:lstStyle/>
          <a:p>
            <a:fld id="{2CF60B8C-6887-4854-B0D8-891B283E8EF2}" type="slidenum">
              <a:rPr lang="en-US" smtClean="0"/>
              <a:t>31</a:t>
            </a:fld>
            <a:endParaRPr lang="en-US" dirty="0"/>
          </a:p>
        </p:txBody>
      </p:sp>
    </p:spTree>
    <p:extLst>
      <p:ext uri="{BB962C8B-B14F-4D97-AF65-F5344CB8AC3E}">
        <p14:creationId xmlns:p14="http://schemas.microsoft.com/office/powerpoint/2010/main" val="36403951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will you do?  Here are some sample goals.</a:t>
            </a:r>
          </a:p>
        </p:txBody>
      </p:sp>
      <p:sp>
        <p:nvSpPr>
          <p:cNvPr id="4" name="Slide Number Placeholder 3"/>
          <p:cNvSpPr>
            <a:spLocks noGrp="1"/>
          </p:cNvSpPr>
          <p:nvPr>
            <p:ph type="sldNum" sz="quarter" idx="5"/>
          </p:nvPr>
        </p:nvSpPr>
        <p:spPr/>
        <p:txBody>
          <a:bodyPr/>
          <a:lstStyle/>
          <a:p>
            <a:fld id="{2CF60B8C-6887-4854-B0D8-891B283E8EF2}" type="slidenum">
              <a:rPr lang="en-US" smtClean="0"/>
              <a:t>32</a:t>
            </a:fld>
            <a:endParaRPr lang="en-US" dirty="0"/>
          </a:p>
        </p:txBody>
      </p:sp>
    </p:spTree>
    <p:extLst>
      <p:ext uri="{BB962C8B-B14F-4D97-AF65-F5344CB8AC3E}">
        <p14:creationId xmlns:p14="http://schemas.microsoft.com/office/powerpoint/2010/main" val="333907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33</a:t>
            </a:fld>
            <a:endParaRPr lang="en-US" dirty="0"/>
          </a:p>
        </p:txBody>
      </p:sp>
    </p:spTree>
    <p:extLst>
      <p:ext uri="{BB962C8B-B14F-4D97-AF65-F5344CB8AC3E}">
        <p14:creationId xmlns:p14="http://schemas.microsoft.com/office/powerpoint/2010/main" val="1074816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18 minute TED Talk by Dr. Mosley is a must to watch.</a:t>
            </a:r>
          </a:p>
        </p:txBody>
      </p:sp>
      <p:sp>
        <p:nvSpPr>
          <p:cNvPr id="4" name="Slide Number Placeholder 3"/>
          <p:cNvSpPr>
            <a:spLocks noGrp="1"/>
          </p:cNvSpPr>
          <p:nvPr>
            <p:ph type="sldNum" sz="quarter" idx="5"/>
          </p:nvPr>
        </p:nvSpPr>
        <p:spPr/>
        <p:txBody>
          <a:bodyPr/>
          <a:lstStyle/>
          <a:p>
            <a:fld id="{2CF60B8C-6887-4854-B0D8-891B283E8EF2}" type="slidenum">
              <a:rPr lang="en-US" smtClean="0"/>
              <a:t>34</a:t>
            </a:fld>
            <a:endParaRPr lang="en-US" dirty="0"/>
          </a:p>
        </p:txBody>
      </p:sp>
    </p:spTree>
    <p:extLst>
      <p:ext uri="{BB962C8B-B14F-4D97-AF65-F5344CB8AC3E}">
        <p14:creationId xmlns:p14="http://schemas.microsoft.com/office/powerpoint/2010/main" val="8716087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35</a:t>
            </a:fld>
            <a:endParaRPr lang="en-US" dirty="0"/>
          </a:p>
        </p:txBody>
      </p:sp>
    </p:spTree>
    <p:extLst>
      <p:ext uri="{BB962C8B-B14F-4D97-AF65-F5344CB8AC3E}">
        <p14:creationId xmlns:p14="http://schemas.microsoft.com/office/powerpoint/2010/main" val="4047089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Brene Brown 2018 book entitled “Dare to Lead: Brave Work. Tough Conversations. Whole Hearts.,” </a:t>
            </a:r>
          </a:p>
          <a:p>
            <a:endParaRPr lang="en-US" dirty="0"/>
          </a:p>
          <a:p>
            <a:r>
              <a:rPr lang="en-US" dirty="0"/>
              <a:t>“Empathy is not connecting to an experience,” Brown wrote. “It’s connecting to the emotions that underpin an experience.” Empathy is also critical to understanding the cultural humility vs. cultural competence debate.</a:t>
            </a:r>
          </a:p>
          <a:p>
            <a:endParaRPr lang="en-US" dirty="0"/>
          </a:p>
          <a:p>
            <a:r>
              <a:rPr lang="en-US" dirty="0"/>
              <a:t>Implicit or Unconscious Bias is a webinar for another day, but if interested you can do an online self-assessment  - Project Implicit/Harvard University </a:t>
            </a:r>
          </a:p>
        </p:txBody>
      </p:sp>
      <p:sp>
        <p:nvSpPr>
          <p:cNvPr id="4" name="Slide Number Placeholder 3"/>
          <p:cNvSpPr>
            <a:spLocks noGrp="1"/>
          </p:cNvSpPr>
          <p:nvPr>
            <p:ph type="sldNum" sz="quarter" idx="5"/>
          </p:nvPr>
        </p:nvSpPr>
        <p:spPr/>
        <p:txBody>
          <a:bodyPr/>
          <a:lstStyle/>
          <a:p>
            <a:fld id="{2CF60B8C-6887-4854-B0D8-891B283E8EF2}" type="slidenum">
              <a:rPr lang="en-US" smtClean="0"/>
              <a:t>36</a:t>
            </a:fld>
            <a:endParaRPr lang="en-US" dirty="0"/>
          </a:p>
        </p:txBody>
      </p:sp>
    </p:spTree>
    <p:extLst>
      <p:ext uri="{BB962C8B-B14F-4D97-AF65-F5344CB8AC3E}">
        <p14:creationId xmlns:p14="http://schemas.microsoft.com/office/powerpoint/2010/main" val="361913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F60B8C-6887-4854-B0D8-891B283E8EF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968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5169509"/>
            <a:ext cx="5608320" cy="3660458"/>
          </a:xfrm>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B347F632-0B7C-4569-B93C-3FDADA114743}" type="slidenum">
              <a:rPr lang="en-US">
                <a:solidFill>
                  <a:prstClr val="black"/>
                </a:solidFill>
                <a:latin typeface="Calibri"/>
              </a:rPr>
              <a:pPr defTabSz="465887">
                <a:defRPr/>
              </a:pPr>
              <a:t>38</a:t>
            </a:fld>
            <a:endParaRPr lang="en-US" dirty="0">
              <a:solidFill>
                <a:prstClr val="black"/>
              </a:solidFill>
              <a:latin typeface="Calibri"/>
            </a:endParaRPr>
          </a:p>
        </p:txBody>
      </p:sp>
    </p:spTree>
    <p:extLst>
      <p:ext uri="{BB962C8B-B14F-4D97-AF65-F5344CB8AC3E}">
        <p14:creationId xmlns:p14="http://schemas.microsoft.com/office/powerpoint/2010/main" val="846726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Self-reflection allows us to reflect on our own cultural background and preferences and It also prompts us to check our assumptions, stereotypes, and our biases. </a:t>
            </a:r>
          </a:p>
          <a:p>
            <a:endParaRPr lang="en-US" dirty="0"/>
          </a:p>
          <a:p>
            <a:pPr marL="171450" indent="-171450">
              <a:buFont typeface="Arial" panose="020B0604020202020204" pitchFamily="34" charset="0"/>
              <a:buChar char="•"/>
            </a:pPr>
            <a:r>
              <a:rPr lang="en-US" dirty="0"/>
              <a:t>Helps us look for ways to better understand cultural groups.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4</a:t>
            </a:fld>
            <a:endParaRPr lang="en-US" dirty="0"/>
          </a:p>
        </p:txBody>
      </p:sp>
    </p:spTree>
    <p:extLst>
      <p:ext uri="{BB962C8B-B14F-4D97-AF65-F5344CB8AC3E}">
        <p14:creationId xmlns:p14="http://schemas.microsoft.com/office/powerpoint/2010/main" val="1996562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exactly is our cultural  identity?</a:t>
            </a:r>
          </a:p>
          <a:p>
            <a:endParaRPr lang="en-US" dirty="0"/>
          </a:p>
          <a:p>
            <a:r>
              <a:rPr lang="en-US" sz="1200" b="0" i="0" kern="1200" dirty="0">
                <a:solidFill>
                  <a:schemeClr val="tx1"/>
                </a:solidFill>
                <a:effectLst/>
                <a:latin typeface="+mj-lt"/>
                <a:ea typeface="+mj-ea"/>
                <a:cs typeface="+mj-cs"/>
              </a:rPr>
              <a:t>Culture encompasses religion, food, what we wear, how we wear it, our </a:t>
            </a:r>
            <a:r>
              <a:rPr lang="en-US" sz="1200" b="0" i="0" u="none" strike="noStrike" kern="1200" dirty="0">
                <a:solidFill>
                  <a:schemeClr val="tx1"/>
                </a:solidFill>
                <a:effectLst/>
                <a:latin typeface="+mj-lt"/>
                <a:ea typeface="+mj-ea"/>
                <a:cs typeface="+mj-cs"/>
              </a:rPr>
              <a:t>language</a:t>
            </a:r>
            <a:r>
              <a:rPr lang="en-US" sz="1200" b="0" i="0" kern="1200" dirty="0">
                <a:solidFill>
                  <a:schemeClr val="tx1"/>
                </a:solidFill>
                <a:effectLst/>
                <a:latin typeface="+mj-lt"/>
                <a:ea typeface="+mj-ea"/>
                <a:cs typeface="+mj-cs"/>
              </a:rPr>
              <a:t>, marriage, music, what we believe is right or wrong, how we sit at the table, how we greet visitors, how we behave with loved ones and a million other things</a:t>
            </a:r>
            <a:endParaRPr lang="en-US" dirty="0"/>
          </a:p>
          <a:p>
            <a:r>
              <a:rPr lang="en-US" dirty="0"/>
              <a:t>. </a:t>
            </a:r>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5</a:t>
            </a:fld>
            <a:endParaRPr lang="en-US" dirty="0"/>
          </a:p>
        </p:txBody>
      </p:sp>
      <p:sp>
        <p:nvSpPr>
          <p:cNvPr id="6" name="TextBox 5">
            <a:extLst>
              <a:ext uri="{FF2B5EF4-FFF2-40B4-BE49-F238E27FC236}">
                <a16:creationId xmlns:a16="http://schemas.microsoft.com/office/drawing/2014/main" id="{CBC6A252-508A-F416-1210-5FF81D11DB94}"/>
              </a:ext>
            </a:extLst>
          </p:cNvPr>
          <p:cNvSpPr txBox="1"/>
          <p:nvPr/>
        </p:nvSpPr>
        <p:spPr>
          <a:xfrm>
            <a:off x="1751714" y="4072845"/>
            <a:ext cx="3503428" cy="461665"/>
          </a:xfrm>
          <a:prstGeom prst="rect">
            <a:avLst/>
          </a:prstGeom>
          <a:noFill/>
        </p:spPr>
        <p:txBody>
          <a:bodyPr wrap="square">
            <a:spAutoFit/>
          </a:bodyPr>
          <a:lstStyle/>
          <a:p>
            <a:r>
              <a:rPr lang="en-US" sz="1200" dirty="0"/>
              <a:t>https://www.my-mooc.com/en/article/american-culture-traditions-and-customs-of-the-united-states/</a:t>
            </a:r>
          </a:p>
        </p:txBody>
      </p:sp>
    </p:spTree>
    <p:extLst>
      <p:ext uri="{BB962C8B-B14F-4D97-AF65-F5344CB8AC3E}">
        <p14:creationId xmlns:p14="http://schemas.microsoft.com/office/powerpoint/2010/main" val="88741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2B800D9C-DA12-40D5-3FC2-B995CAA598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defTabSz="931774" fontAlgn="base">
              <a:spcBef>
                <a:spcPct val="0"/>
              </a:spcBef>
              <a:spcAft>
                <a:spcPct val="0"/>
              </a:spcAft>
              <a:defRPr/>
            </a:pPr>
            <a:fld id="{70981EE3-7D36-4098-B33F-2B016082A3F8}" type="slidenum">
              <a:rPr lang="en-US" altLang="en-US">
                <a:solidFill>
                  <a:prstClr val="black"/>
                </a:solidFill>
                <a:latin typeface="Arial" panose="020B0604020202020204" pitchFamily="34" charset="0"/>
                <a:cs typeface="Arial" panose="020B0604020202020204" pitchFamily="34" charset="0"/>
              </a:rPr>
              <a:pPr defTabSz="931774" fontAlgn="base">
                <a:spcBef>
                  <a:spcPct val="0"/>
                </a:spcBef>
                <a:spcAft>
                  <a:spcPct val="0"/>
                </a:spcAft>
                <a:defRPr/>
              </a:pPr>
              <a:t>6</a:t>
            </a:fld>
            <a:endParaRPr lang="en-US" altLang="en-US" dirty="0">
              <a:solidFill>
                <a:prstClr val="black"/>
              </a:solidFill>
              <a:latin typeface="Arial" panose="020B0604020202020204" pitchFamily="34" charset="0"/>
              <a:cs typeface="Arial" panose="020B0604020202020204" pitchFamily="34" charset="0"/>
            </a:endParaRPr>
          </a:p>
        </p:txBody>
      </p:sp>
      <p:sp>
        <p:nvSpPr>
          <p:cNvPr id="13315" name="Rectangle 2">
            <a:extLst>
              <a:ext uri="{FF2B5EF4-FFF2-40B4-BE49-F238E27FC236}">
                <a16:creationId xmlns:a16="http://schemas.microsoft.com/office/drawing/2014/main" id="{8DAC2488-E0FD-E6EC-8D92-B199C017DA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Rectangle 3">
            <a:extLst>
              <a:ext uri="{FF2B5EF4-FFF2-40B4-BE49-F238E27FC236}">
                <a16:creationId xmlns:a16="http://schemas.microsoft.com/office/drawing/2014/main" id="{E3765AB7-3F27-3CE0-3F7C-1297270DC6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And when we think about our interlocking social/cultural identities It can be categorized into primary and secondary dimensions.</a:t>
            </a:r>
          </a:p>
          <a:p>
            <a:pPr marL="171450" indent="-171450" eaLnBrk="1" hangingPunct="1">
              <a:spcBef>
                <a:spcPct val="0"/>
              </a:spcBef>
              <a:buFont typeface="Arial" panose="020B0604020202020204" pitchFamily="34" charset="0"/>
              <a:buChar char="•"/>
            </a:pPr>
            <a:r>
              <a:rPr lang="en-US" altLang="en-US" dirty="0"/>
              <a:t>Primary are those things we cannot change about us </a:t>
            </a:r>
          </a:p>
          <a:p>
            <a:pPr marL="171450" indent="-171450" eaLnBrk="1" hangingPunct="1">
              <a:spcBef>
                <a:spcPct val="0"/>
              </a:spcBef>
              <a:buFont typeface="Arial" panose="020B0604020202020204" pitchFamily="34" charset="0"/>
              <a:buChar char="•"/>
            </a:pPr>
            <a:r>
              <a:rPr lang="en-US" altLang="en-US" dirty="0"/>
              <a:t>Secondary dimensions are things that we have some control over and they shape our ideas, perceptions, etc.</a:t>
            </a:r>
          </a:p>
        </p:txBody>
      </p:sp>
    </p:spTree>
    <p:extLst>
      <p:ext uri="{BB962C8B-B14F-4D97-AF65-F5344CB8AC3E}">
        <p14:creationId xmlns:p14="http://schemas.microsoft.com/office/powerpoint/2010/main" val="31143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1B132DC5-9DD7-EC2D-4797-AD8FB257B7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2A7ED2D3-E6D9-C958-9037-F5C89B3FBF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Type in the chat box which identities would be considered primary. </a:t>
            </a:r>
          </a:p>
          <a:p>
            <a:pPr marL="171450" indent="-171450">
              <a:buFont typeface="Arial" panose="020B0604020202020204" pitchFamily="34" charset="0"/>
              <a:buChar char="•"/>
            </a:pPr>
            <a:r>
              <a:rPr lang="en-US" altLang="en-US" dirty="0"/>
              <a:t>Age, Gender (Biological sex; people’s perception of another person’s gender/sex</a:t>
            </a:r>
          </a:p>
          <a:p>
            <a:pPr marL="171450" indent="-171450">
              <a:buFont typeface="Arial" panose="020B0604020202020204" pitchFamily="34" charset="0"/>
              <a:buChar char="•"/>
            </a:pPr>
            <a:r>
              <a:rPr lang="en-US" altLang="en-US" dirty="0"/>
              <a:t>Man, male, woman, female,, Gender Identity/Expression(An individual’s perspective of their gender, which may or may not be congruent with bio sex Cisgender, transgender, genderqueer, gender nonconforming)., Race/Ethnicity (Social construction used to categorize people based on phenotypical features (skin color, eyes, etc.), often associated with ethnicity Asian, Multi-racial, White/Caucasian, Black/African-American, Latinx, Sexual Orientation (</a:t>
            </a:r>
            <a:r>
              <a:rPr lang="en-US" dirty="0">
                <a:solidFill>
                  <a:srgbClr val="000000"/>
                </a:solidFill>
                <a:cs typeface="Gill Sans MT" panose="020B0502020104020203" pitchFamily="34" charset="0"/>
              </a:rPr>
              <a:t>Describes</a:t>
            </a:r>
            <a:r>
              <a:rPr lang="en-US" spc="-102" dirty="0">
                <a:solidFill>
                  <a:srgbClr val="000000"/>
                </a:solidFill>
                <a:cs typeface="Gill Sans MT" panose="020B0502020104020203" pitchFamily="34" charset="0"/>
              </a:rPr>
              <a:t> </a:t>
            </a:r>
            <a:r>
              <a:rPr lang="en-US" spc="-10" dirty="0">
                <a:solidFill>
                  <a:srgbClr val="000000"/>
                </a:solidFill>
                <a:cs typeface="Gill Sans MT" panose="020B0502020104020203" pitchFamily="34" charset="0"/>
              </a:rPr>
              <a:t>mental,</a:t>
            </a:r>
            <a:r>
              <a:rPr lang="en-US" spc="-153" dirty="0">
                <a:solidFill>
                  <a:srgbClr val="000000"/>
                </a:solidFill>
                <a:cs typeface="Gill Sans MT" panose="020B0502020104020203" pitchFamily="34" charset="0"/>
              </a:rPr>
              <a:t> </a:t>
            </a:r>
            <a:r>
              <a:rPr lang="en-US" dirty="0">
                <a:solidFill>
                  <a:srgbClr val="000000"/>
                </a:solidFill>
                <a:cs typeface="Gill Sans MT" panose="020B0502020104020203" pitchFamily="34" charset="0"/>
              </a:rPr>
              <a:t>physical</a:t>
            </a:r>
            <a:r>
              <a:rPr lang="en-US" spc="-46" dirty="0">
                <a:solidFill>
                  <a:srgbClr val="000000"/>
                </a:solidFill>
                <a:cs typeface="Gill Sans MT" panose="020B0502020104020203" pitchFamily="34" charset="0"/>
              </a:rPr>
              <a:t> </a:t>
            </a:r>
            <a:r>
              <a:rPr lang="en-US" dirty="0">
                <a:solidFill>
                  <a:srgbClr val="000000"/>
                </a:solidFill>
                <a:cs typeface="Gill Sans MT" panose="020B0502020104020203" pitchFamily="34" charset="0"/>
              </a:rPr>
              <a:t>and</a:t>
            </a:r>
            <a:r>
              <a:rPr lang="en-US" spc="-51" dirty="0">
                <a:solidFill>
                  <a:srgbClr val="000000"/>
                </a:solidFill>
                <a:cs typeface="Gill Sans MT" panose="020B0502020104020203" pitchFamily="34" charset="0"/>
              </a:rPr>
              <a:t> </a:t>
            </a:r>
            <a:r>
              <a:rPr lang="en-US" dirty="0">
                <a:solidFill>
                  <a:srgbClr val="000000"/>
                </a:solidFill>
                <a:cs typeface="Gill Sans MT" panose="020B0502020104020203" pitchFamily="34" charset="0"/>
              </a:rPr>
              <a:t>emotional</a:t>
            </a:r>
            <a:r>
              <a:rPr lang="en-US" spc="-25" dirty="0">
                <a:solidFill>
                  <a:srgbClr val="000000"/>
                </a:solidFill>
                <a:cs typeface="Gill Sans MT" panose="020B0502020104020203" pitchFamily="34" charset="0"/>
              </a:rPr>
              <a:t> </a:t>
            </a:r>
            <a:r>
              <a:rPr lang="en-US" spc="-10" dirty="0">
                <a:solidFill>
                  <a:srgbClr val="000000"/>
                </a:solidFill>
                <a:cs typeface="Gill Sans MT" panose="020B0502020104020203" pitchFamily="34" charset="0"/>
              </a:rPr>
              <a:t>attraction </a:t>
            </a:r>
            <a:r>
              <a:rPr lang="en-US" spc="-66" dirty="0">
                <a:solidFill>
                  <a:srgbClr val="000000"/>
                </a:solidFill>
                <a:cs typeface="Gill Sans MT" panose="020B0502020104020203" pitchFamily="34" charset="0"/>
              </a:rPr>
              <a:t>Gay,</a:t>
            </a:r>
            <a:r>
              <a:rPr lang="en-US" spc="-102" dirty="0">
                <a:solidFill>
                  <a:srgbClr val="000000"/>
                </a:solidFill>
                <a:cs typeface="Gill Sans MT" panose="020B0502020104020203" pitchFamily="34" charset="0"/>
              </a:rPr>
              <a:t> </a:t>
            </a:r>
            <a:r>
              <a:rPr lang="en-US" spc="-41" dirty="0">
                <a:solidFill>
                  <a:srgbClr val="000000"/>
                </a:solidFill>
                <a:cs typeface="Gill Sans MT" panose="020B0502020104020203" pitchFamily="34" charset="0"/>
              </a:rPr>
              <a:t>queer,</a:t>
            </a:r>
            <a:r>
              <a:rPr lang="en-US" spc="-153" dirty="0">
                <a:solidFill>
                  <a:srgbClr val="000000"/>
                </a:solidFill>
                <a:cs typeface="Gill Sans MT" panose="020B0502020104020203" pitchFamily="34" charset="0"/>
              </a:rPr>
              <a:t> </a:t>
            </a:r>
            <a:r>
              <a:rPr lang="en-US" spc="-10" dirty="0">
                <a:solidFill>
                  <a:srgbClr val="000000"/>
                </a:solidFill>
                <a:cs typeface="Gill Sans MT" panose="020B0502020104020203" pitchFamily="34" charset="0"/>
              </a:rPr>
              <a:t>asexual,</a:t>
            </a:r>
            <a:r>
              <a:rPr lang="en-US" spc="-127" dirty="0">
                <a:solidFill>
                  <a:srgbClr val="000000"/>
                </a:solidFill>
                <a:cs typeface="Gill Sans MT" panose="020B0502020104020203" pitchFamily="34" charset="0"/>
              </a:rPr>
              <a:t> </a:t>
            </a:r>
            <a:r>
              <a:rPr lang="en-US" spc="-10" dirty="0">
                <a:solidFill>
                  <a:srgbClr val="000000"/>
                </a:solidFill>
                <a:cs typeface="Gill Sans MT" panose="020B0502020104020203" pitchFamily="34" charset="0"/>
              </a:rPr>
              <a:t>bisexual) </a:t>
            </a:r>
            <a:r>
              <a:rPr lang="en-US" altLang="en-US" dirty="0"/>
              <a:t>, Physical Ability.– These are our visible identities connected to culture.</a:t>
            </a:r>
          </a:p>
          <a:p>
            <a:endParaRPr lang="en-US" altLang="en-US" dirty="0"/>
          </a:p>
          <a:p>
            <a:r>
              <a:rPr lang="en-US" altLang="en-US" dirty="0"/>
              <a:t>Type in the chat box which identities would be considered secondary. </a:t>
            </a:r>
          </a:p>
          <a:p>
            <a:pPr marL="171450" indent="-171450">
              <a:buFont typeface="Arial" panose="020B0604020202020204" pitchFamily="34" charset="0"/>
              <a:buChar char="•"/>
            </a:pPr>
            <a:r>
              <a:rPr lang="en-US" altLang="en-US" dirty="0"/>
              <a:t>Religious Beliefs, Marital  Status, Parental Status, Education, Occupation, Income, Geographic Location, Veteran Status, Language.</a:t>
            </a:r>
          </a:p>
          <a:p>
            <a:endParaRPr lang="en-US" altLang="en-US" dirty="0"/>
          </a:p>
          <a:p>
            <a:pPr>
              <a:lnSpc>
                <a:spcPct val="80000"/>
              </a:lnSpc>
            </a:pPr>
            <a:endParaRPr lang="en-US" altLang="en-US" b="1" dirty="0"/>
          </a:p>
          <a:p>
            <a:pPr>
              <a:lnSpc>
                <a:spcPct val="80000"/>
              </a:lnSpc>
            </a:pPr>
            <a:endParaRPr lang="en-US" altLang="en-US" dirty="0"/>
          </a:p>
          <a:p>
            <a:r>
              <a:rPr lang="en-US" dirty="0"/>
              <a:t> </a:t>
            </a:r>
          </a:p>
          <a:p>
            <a:endParaRPr lang="en-US" altLang="en-US" dirty="0"/>
          </a:p>
        </p:txBody>
      </p:sp>
    </p:spTree>
    <p:extLst>
      <p:ext uri="{BB962C8B-B14F-4D97-AF65-F5344CB8AC3E}">
        <p14:creationId xmlns:p14="http://schemas.microsoft.com/office/powerpoint/2010/main" val="7456732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2463" y="641350"/>
            <a:ext cx="5113337" cy="2876550"/>
          </a:xfrm>
        </p:spPr>
      </p:sp>
      <p:sp>
        <p:nvSpPr>
          <p:cNvPr id="3" name="Notes Placeholder 2"/>
          <p:cNvSpPr>
            <a:spLocks noGrp="1"/>
          </p:cNvSpPr>
          <p:nvPr>
            <p:ph type="body" idx="1"/>
          </p:nvPr>
        </p:nvSpPr>
        <p:spPr>
          <a:xfrm>
            <a:off x="519917" y="3746549"/>
            <a:ext cx="5608320" cy="4854769"/>
          </a:xfrm>
        </p:spPr>
        <p:txBody>
          <a:bodyPr/>
          <a:lstStyle/>
          <a:p>
            <a:pPr marL="171450" indent="-171450">
              <a:buFont typeface="Arial" panose="020B0604020202020204" pitchFamily="34" charset="0"/>
              <a:buChar char="•"/>
            </a:pPr>
            <a:r>
              <a:rPr lang="en-US" dirty="0"/>
              <a:t>This  diversity wheel is a visual on primary and secondary identity.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Why is this important? Because sometimes we look at our students or those we work with only through the primary dimensions we can see but their diversity is also reflected by what we can’t  easily see.</a:t>
            </a:r>
          </a:p>
          <a:p>
            <a:endParaRPr lang="en-US" dirty="0"/>
          </a:p>
          <a:p>
            <a:endParaRPr lang="en-US" sz="1400" b="1" dirty="0"/>
          </a:p>
          <a:p>
            <a:endParaRPr lang="en-US" dirty="0"/>
          </a:p>
        </p:txBody>
      </p:sp>
      <p:sp>
        <p:nvSpPr>
          <p:cNvPr id="4" name="Slide Number Placeholder 3"/>
          <p:cNvSpPr>
            <a:spLocks noGrp="1"/>
          </p:cNvSpPr>
          <p:nvPr>
            <p:ph type="sldNum" sz="quarter" idx="5"/>
          </p:nvPr>
        </p:nvSpPr>
        <p:spPr/>
        <p:txBody>
          <a:bodyPr/>
          <a:lstStyle/>
          <a:p>
            <a:fld id="{2CF60B8C-6887-4854-B0D8-891B283E8EF2}" type="slidenum">
              <a:rPr lang="en-US" smtClean="0"/>
              <a:t>8</a:t>
            </a:fld>
            <a:endParaRPr lang="en-US" dirty="0"/>
          </a:p>
        </p:txBody>
      </p:sp>
    </p:spTree>
    <p:extLst>
      <p:ext uri="{BB962C8B-B14F-4D97-AF65-F5344CB8AC3E}">
        <p14:creationId xmlns:p14="http://schemas.microsoft.com/office/powerpoint/2010/main" val="147230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71538" y="433388"/>
            <a:ext cx="4921250" cy="2768600"/>
          </a:xfrm>
        </p:spPr>
      </p:sp>
      <p:sp>
        <p:nvSpPr>
          <p:cNvPr id="3" name="Notes Placeholder 2"/>
          <p:cNvSpPr>
            <a:spLocks noGrp="1"/>
          </p:cNvSpPr>
          <p:nvPr>
            <p:ph type="body" idx="1"/>
          </p:nvPr>
        </p:nvSpPr>
        <p:spPr>
          <a:xfrm>
            <a:off x="687788" y="3572795"/>
            <a:ext cx="5608320" cy="5465188"/>
          </a:xfrm>
        </p:spPr>
        <p:txBody>
          <a:bodyPr/>
          <a:lstStyle/>
          <a:p>
            <a:pPr marL="171450" indent="-171450" algn="l" fontAlgn="base">
              <a:buFont typeface="Arial" panose="020B0604020202020204" pitchFamily="34" charset="0"/>
              <a:buChar char="•"/>
            </a:pPr>
            <a:r>
              <a:rPr lang="en-US" dirty="0">
                <a:solidFill>
                  <a:srgbClr val="212121"/>
                </a:solidFill>
              </a:rPr>
              <a:t>Our brains are wired based on our life experiences – things we hear, we see, we learn, we feel, we read, and bias is an inevitable part of the human condition.   We are bombarded with so much information and we have to make hundreds or even thousands of decisions every day. </a:t>
            </a:r>
            <a:r>
              <a:rPr lang="en-US" b="0" i="0" dirty="0">
                <a:solidFill>
                  <a:srgbClr val="212121"/>
                </a:solidFill>
                <a:effectLst/>
              </a:rPr>
              <a:t>What should you have for breakfast? What should you wear today? Should you drive or take an uber? </a:t>
            </a:r>
            <a:r>
              <a:rPr lang="en-US" dirty="0">
                <a:solidFill>
                  <a:srgbClr val="212121"/>
                </a:solidFill>
              </a:rPr>
              <a:t>So our brain creates mental shortcuts call</a:t>
            </a:r>
            <a:r>
              <a:rPr lang="en-US" b="0" i="0" dirty="0">
                <a:solidFill>
                  <a:srgbClr val="212121"/>
                </a:solidFill>
                <a:effectLst/>
              </a:rPr>
              <a:t> Heuristics. They work in our subconscious and make sense of all the information we receive in our day to day lives.</a:t>
            </a:r>
            <a:r>
              <a:rPr lang="en-US" b="0" i="0" dirty="0">
                <a:effectLst/>
              </a:rPr>
              <a:t> </a:t>
            </a:r>
          </a:p>
          <a:p>
            <a:pPr algn="l" fontAlgn="base"/>
            <a:endParaRPr lang="en-US" dirty="0"/>
          </a:p>
          <a:p>
            <a:pPr marL="171450" indent="-171450" algn="l" fontAlgn="base">
              <a:buFont typeface="Arial" panose="020B0604020202020204" pitchFamily="34" charset="0"/>
              <a:buChar char="•"/>
            </a:pPr>
            <a:r>
              <a:rPr lang="en-US" b="0" i="0" dirty="0">
                <a:effectLst/>
              </a:rPr>
              <a:t>Daniel Khaneman ( KAH-neh-mun), a leading psychologist in this field, explains heuristic like this. “Think of our brains like a theatre production. The stage is our conscious brain; this is what we see, understand and are aware of. Backstage is our subconscious brain; this is all the lighting, costumes, sound, orchestra, stage hands that we are unaware of, but make the performance possible.”</a:t>
            </a:r>
          </a:p>
          <a:p>
            <a:pPr algn="l" fontAlgn="base"/>
            <a:endParaRPr lang="en-US" b="0" i="0" dirty="0">
              <a:solidFill>
                <a:srgbClr val="212121"/>
              </a:solidFill>
              <a:effectLst/>
            </a:endParaRPr>
          </a:p>
          <a:p>
            <a:pPr marL="171450" indent="-171450" algn="l" fontAlgn="base">
              <a:buFont typeface="Arial" panose="020B0604020202020204" pitchFamily="34" charset="0"/>
              <a:buChar char="•"/>
            </a:pPr>
            <a:r>
              <a:rPr lang="en-US" b="0" i="0" dirty="0">
                <a:solidFill>
                  <a:srgbClr val="212121"/>
                </a:solidFill>
                <a:effectLst/>
              </a:rPr>
              <a:t> Here is an example of how heuristics/mental shortcuts  work- type this sentence in the chat box- Does not matter that</a:t>
            </a:r>
            <a:r>
              <a:rPr lang="en-US" b="0" i="0" dirty="0">
                <a:effectLst/>
              </a:rPr>
              <a:t> many of the letters are out of place. This is because our brains use a shortcut when reading; we focus the majority of our attention on the first and last letters of a word and ignore what is in the middle. This strategy means that we can understand the text without having to compute every single letter.  We use heuristics for many daily tasks and decisions. </a:t>
            </a:r>
          </a:p>
          <a:p>
            <a:pPr algn="l"/>
            <a:r>
              <a:rPr lang="en-US" b="0" i="0" dirty="0">
                <a:effectLst/>
              </a:rPr>
              <a:t>.</a:t>
            </a:r>
          </a:p>
          <a:p>
            <a:endParaRPr lang="en-US" dirty="0"/>
          </a:p>
        </p:txBody>
      </p:sp>
      <p:sp>
        <p:nvSpPr>
          <p:cNvPr id="4" name="Slide Number Placeholder 3"/>
          <p:cNvSpPr>
            <a:spLocks noGrp="1"/>
          </p:cNvSpPr>
          <p:nvPr>
            <p:ph type="sldNum" sz="quarter" idx="10"/>
          </p:nvPr>
        </p:nvSpPr>
        <p:spPr/>
        <p:txBody>
          <a:bodyPr/>
          <a:lstStyle/>
          <a:p>
            <a:pPr defTabSz="465887">
              <a:defRPr/>
            </a:pPr>
            <a:fld id="{B347F632-0B7C-4569-B93C-3FDADA114743}" type="slidenum">
              <a:rPr lang="en-US">
                <a:solidFill>
                  <a:prstClr val="black"/>
                </a:solidFill>
                <a:latin typeface="Calibri"/>
              </a:rPr>
              <a:pPr defTabSz="465887">
                <a:defRPr/>
              </a:pPr>
              <a:t>9</a:t>
            </a:fld>
            <a:endParaRPr lang="en-US" dirty="0">
              <a:solidFill>
                <a:prstClr val="black"/>
              </a:solidFill>
              <a:latin typeface="Calibri"/>
            </a:endParaRPr>
          </a:p>
        </p:txBody>
      </p:sp>
    </p:spTree>
    <p:extLst>
      <p:ext uri="{BB962C8B-B14F-4D97-AF65-F5344CB8AC3E}">
        <p14:creationId xmlns:p14="http://schemas.microsoft.com/office/powerpoint/2010/main" val="3514904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E0F327A-D0BA-456A-C024-13FFB2558E86}"/>
              </a:ext>
            </a:extLst>
          </p:cNvPr>
          <p:cNvSpPr>
            <a:spLocks noGrp="1"/>
          </p:cNvSpPr>
          <p:nvPr>
            <p:ph type="dt" sz="half" idx="10"/>
          </p:nvPr>
        </p:nvSpPr>
        <p:spPr/>
        <p:txBody>
          <a:bodyPr/>
          <a:lstStyle>
            <a:lvl1pPr>
              <a:defRPr/>
            </a:lvl1pPr>
          </a:lstStyle>
          <a:p>
            <a:pPr>
              <a:defRPr/>
            </a:pPr>
            <a:fld id="{5444C01C-3F22-46D4-AEB4-B18C9E207D53}" type="datetime1">
              <a:rPr lang="en-US"/>
              <a:pPr>
                <a:defRPr/>
              </a:pPr>
              <a:t>6/23/2022</a:t>
            </a:fld>
            <a:endParaRPr lang="en-US" dirty="0"/>
          </a:p>
        </p:txBody>
      </p:sp>
      <p:sp>
        <p:nvSpPr>
          <p:cNvPr id="5" name="Footer Placeholder 4">
            <a:extLst>
              <a:ext uri="{FF2B5EF4-FFF2-40B4-BE49-F238E27FC236}">
                <a16:creationId xmlns:a16="http://schemas.microsoft.com/office/drawing/2014/main" id="{A23005BB-8855-4D22-2074-21D042BB4BB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6676D1A6-0223-46C0-7237-FD183669AF1D}"/>
              </a:ext>
            </a:extLst>
          </p:cNvPr>
          <p:cNvSpPr>
            <a:spLocks noGrp="1"/>
          </p:cNvSpPr>
          <p:nvPr>
            <p:ph type="sldNum" sz="quarter" idx="12"/>
          </p:nvPr>
        </p:nvSpPr>
        <p:spPr/>
        <p:txBody>
          <a:bodyPr/>
          <a:lstStyle>
            <a:lvl1pPr>
              <a:defRPr/>
            </a:lvl1pPr>
          </a:lstStyle>
          <a:p>
            <a:pPr>
              <a:defRPr/>
            </a:pPr>
            <a:fld id="{146E8DB8-5A4E-40FB-A274-B2BFC0FA05E6}" type="slidenum">
              <a:rPr lang="en-US" altLang="en-US"/>
              <a:pPr>
                <a:defRPr/>
              </a:pPr>
              <a:t>‹#›</a:t>
            </a:fld>
            <a:endParaRPr lang="en-US" altLang="en-US" dirty="0"/>
          </a:p>
        </p:txBody>
      </p:sp>
    </p:spTree>
    <p:extLst>
      <p:ext uri="{BB962C8B-B14F-4D97-AF65-F5344CB8AC3E}">
        <p14:creationId xmlns:p14="http://schemas.microsoft.com/office/powerpoint/2010/main" val="237143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buClr>
                <a:srgbClr val="92D050"/>
              </a:buClr>
              <a:defRPr sz="2800"/>
            </a:lvl1pPr>
            <a:lvl2pPr>
              <a:lnSpc>
                <a:spcPct val="100000"/>
              </a:lnSpc>
              <a:buClr>
                <a:srgbClr val="92D050"/>
              </a:buClr>
              <a:defRPr sz="2400"/>
            </a:lvl2pPr>
            <a:lvl3pPr>
              <a:lnSpc>
                <a:spcPct val="100000"/>
              </a:lnSpc>
              <a:buClr>
                <a:srgbClr val="92D050"/>
              </a:buClr>
              <a:defRPr sz="2000"/>
            </a:lvl3pPr>
            <a:lvl4pPr>
              <a:lnSpc>
                <a:spcPct val="100000"/>
              </a:lnSpc>
              <a:buClr>
                <a:srgbClr val="92D050"/>
              </a:buClr>
              <a:defRPr/>
            </a:lvl4pPr>
            <a:lvl5pPr>
              <a:lnSpc>
                <a:spcPct val="100000"/>
              </a:lnSpc>
              <a:buClr>
                <a:srgbClr val="92D050"/>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09600" y="274638"/>
            <a:ext cx="10990729" cy="1143000"/>
          </a:xfrm>
          <a:solidFill>
            <a:schemeClr val="tx2">
              <a:lumMod val="60000"/>
              <a:lumOff val="40000"/>
            </a:schemeClr>
          </a:solidFill>
        </p:spPr>
        <p:txBody>
          <a:bodyPr/>
          <a:lstStyle>
            <a:lvl1pPr>
              <a:defRPr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4" name="Date Placeholder 3">
            <a:extLst>
              <a:ext uri="{FF2B5EF4-FFF2-40B4-BE49-F238E27FC236}">
                <a16:creationId xmlns:a16="http://schemas.microsoft.com/office/drawing/2014/main" id="{40426D42-4D7C-4C1F-F549-8B8CDB1B945F}"/>
              </a:ext>
            </a:extLst>
          </p:cNvPr>
          <p:cNvSpPr>
            <a:spLocks noGrp="1"/>
          </p:cNvSpPr>
          <p:nvPr>
            <p:ph type="dt" sz="half" idx="10"/>
          </p:nvPr>
        </p:nvSpPr>
        <p:spPr/>
        <p:txBody>
          <a:bodyPr/>
          <a:lstStyle>
            <a:lvl1pPr>
              <a:defRPr/>
            </a:lvl1pPr>
          </a:lstStyle>
          <a:p>
            <a:pPr>
              <a:defRPr/>
            </a:pPr>
            <a:fld id="{6B1FCBEE-97DE-4983-B4EF-BBF1B0515B1F}" type="datetime1">
              <a:rPr lang="en-US"/>
              <a:pPr>
                <a:defRPr/>
              </a:pPr>
              <a:t>6/23/2022</a:t>
            </a:fld>
            <a:endParaRPr lang="en-US" dirty="0"/>
          </a:p>
        </p:txBody>
      </p:sp>
      <p:sp>
        <p:nvSpPr>
          <p:cNvPr id="5" name="Footer Placeholder 4">
            <a:extLst>
              <a:ext uri="{FF2B5EF4-FFF2-40B4-BE49-F238E27FC236}">
                <a16:creationId xmlns:a16="http://schemas.microsoft.com/office/drawing/2014/main" id="{A221D0A7-0A65-50AC-E31E-DA2FBCA53CBC}"/>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564D337A-74B6-DF6F-0297-BB654E6D961B}"/>
              </a:ext>
            </a:extLst>
          </p:cNvPr>
          <p:cNvSpPr>
            <a:spLocks noGrp="1"/>
          </p:cNvSpPr>
          <p:nvPr>
            <p:ph type="sldNum" sz="quarter" idx="12"/>
          </p:nvPr>
        </p:nvSpPr>
        <p:spPr/>
        <p:txBody>
          <a:bodyPr/>
          <a:lstStyle>
            <a:lvl1pPr>
              <a:defRPr/>
            </a:lvl1pPr>
          </a:lstStyle>
          <a:p>
            <a:pPr>
              <a:defRPr/>
            </a:pPr>
            <a:fld id="{07523C0A-1B79-4CFB-ACBA-BF68D60FE01B}" type="slidenum">
              <a:rPr lang="en-US" altLang="en-US"/>
              <a:pPr>
                <a:defRPr/>
              </a:pPr>
              <a:t>‹#›</a:t>
            </a:fld>
            <a:endParaRPr lang="en-US" altLang="en-US" dirty="0"/>
          </a:p>
        </p:txBody>
      </p:sp>
    </p:spTree>
    <p:extLst>
      <p:ext uri="{BB962C8B-B14F-4D97-AF65-F5344CB8AC3E}">
        <p14:creationId xmlns:p14="http://schemas.microsoft.com/office/powerpoint/2010/main" val="2856939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HiRes.jpg">
            <a:extLst>
              <a:ext uri="{FF2B5EF4-FFF2-40B4-BE49-F238E27FC236}">
                <a16:creationId xmlns:a16="http://schemas.microsoft.com/office/drawing/2014/main" id="{8AD8B915-5093-6C98-3F2B-8181930118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3667" y="2905125"/>
            <a:ext cx="2207684"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137647" y="2906713"/>
            <a:ext cx="8188637" cy="1500187"/>
          </a:xfrm>
          <a:noFill/>
        </p:spPr>
        <p:txBody>
          <a:bodyPr anchor="b"/>
          <a:lstStyle>
            <a:lvl1pPr marL="0" indent="0">
              <a:buNone/>
              <a:defRPr sz="2000" b="1">
                <a:solidFill>
                  <a:schemeClr val="bg1"/>
                </a:solidFill>
                <a:effectLst>
                  <a:outerShdw blurRad="38100" dist="38100" dir="2700000" algn="tl">
                    <a:srgbClr val="000000">
                      <a:alpha val="43137"/>
                    </a:srgb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Date Placeholder 3">
            <a:extLst>
              <a:ext uri="{FF2B5EF4-FFF2-40B4-BE49-F238E27FC236}">
                <a16:creationId xmlns:a16="http://schemas.microsoft.com/office/drawing/2014/main" id="{30C63D90-46B7-B5AD-C8D9-11376699C6B7}"/>
              </a:ext>
            </a:extLst>
          </p:cNvPr>
          <p:cNvSpPr>
            <a:spLocks noGrp="1"/>
          </p:cNvSpPr>
          <p:nvPr>
            <p:ph type="dt" sz="half" idx="10"/>
          </p:nvPr>
        </p:nvSpPr>
        <p:spPr/>
        <p:txBody>
          <a:bodyPr/>
          <a:lstStyle>
            <a:lvl1pPr>
              <a:defRPr/>
            </a:lvl1pPr>
          </a:lstStyle>
          <a:p>
            <a:pPr>
              <a:defRPr/>
            </a:pPr>
            <a:fld id="{B7C27C78-C4ED-42F0-A327-CB71987835B0}" type="datetime1">
              <a:rPr lang="en-US"/>
              <a:pPr>
                <a:defRPr/>
              </a:pPr>
              <a:t>6/23/2022</a:t>
            </a:fld>
            <a:endParaRPr lang="en-US" dirty="0"/>
          </a:p>
        </p:txBody>
      </p:sp>
      <p:sp>
        <p:nvSpPr>
          <p:cNvPr id="6" name="Footer Placeholder 4">
            <a:extLst>
              <a:ext uri="{FF2B5EF4-FFF2-40B4-BE49-F238E27FC236}">
                <a16:creationId xmlns:a16="http://schemas.microsoft.com/office/drawing/2014/main" id="{4B3D290A-AE0F-0E06-DE74-0E7DCBDA1F6A}"/>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E1066BC-08E5-9D58-FD6D-7BEA4E9D5F42}"/>
              </a:ext>
            </a:extLst>
          </p:cNvPr>
          <p:cNvSpPr>
            <a:spLocks noGrp="1"/>
          </p:cNvSpPr>
          <p:nvPr>
            <p:ph type="sldNum" sz="quarter" idx="12"/>
          </p:nvPr>
        </p:nvSpPr>
        <p:spPr/>
        <p:txBody>
          <a:bodyPr/>
          <a:lstStyle>
            <a:lvl1pPr>
              <a:defRPr/>
            </a:lvl1pPr>
          </a:lstStyle>
          <a:p>
            <a:pPr>
              <a:defRPr/>
            </a:pPr>
            <a:fld id="{ECE0F2E3-8E19-430C-8E5E-EB6472A66AB7}" type="slidenum">
              <a:rPr lang="en-US" altLang="en-US"/>
              <a:pPr>
                <a:defRPr/>
              </a:pPr>
              <a:t>‹#›</a:t>
            </a:fld>
            <a:endParaRPr lang="en-US" altLang="en-US" dirty="0"/>
          </a:p>
        </p:txBody>
      </p:sp>
    </p:spTree>
    <p:extLst>
      <p:ext uri="{BB962C8B-B14F-4D97-AF65-F5344CB8AC3E}">
        <p14:creationId xmlns:p14="http://schemas.microsoft.com/office/powerpoint/2010/main" val="1597325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2B95A6A-5F41-FB24-BBA0-0663D16E6337}"/>
              </a:ext>
            </a:extLst>
          </p:cNvPr>
          <p:cNvSpPr>
            <a:spLocks noGrp="1"/>
          </p:cNvSpPr>
          <p:nvPr>
            <p:ph type="dt" sz="half" idx="10"/>
          </p:nvPr>
        </p:nvSpPr>
        <p:spPr/>
        <p:txBody>
          <a:bodyPr/>
          <a:lstStyle>
            <a:lvl1pPr>
              <a:defRPr/>
            </a:lvl1pPr>
          </a:lstStyle>
          <a:p>
            <a:pPr>
              <a:defRPr/>
            </a:pPr>
            <a:fld id="{29E4C107-1485-438A-B7B3-FC1AA93F0BBE}" type="datetime1">
              <a:rPr lang="en-US"/>
              <a:pPr>
                <a:defRPr/>
              </a:pPr>
              <a:t>6/23/2022</a:t>
            </a:fld>
            <a:endParaRPr lang="en-US" dirty="0"/>
          </a:p>
        </p:txBody>
      </p:sp>
      <p:sp>
        <p:nvSpPr>
          <p:cNvPr id="6" name="Footer Placeholder 4">
            <a:extLst>
              <a:ext uri="{FF2B5EF4-FFF2-40B4-BE49-F238E27FC236}">
                <a16:creationId xmlns:a16="http://schemas.microsoft.com/office/drawing/2014/main" id="{E7EED8DC-8F44-CCA7-3DE1-A18CA31CD50C}"/>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EAEC7470-172E-6913-BF02-F8FA6E24B1C7}"/>
              </a:ext>
            </a:extLst>
          </p:cNvPr>
          <p:cNvSpPr>
            <a:spLocks noGrp="1"/>
          </p:cNvSpPr>
          <p:nvPr>
            <p:ph type="sldNum" sz="quarter" idx="12"/>
          </p:nvPr>
        </p:nvSpPr>
        <p:spPr/>
        <p:txBody>
          <a:bodyPr/>
          <a:lstStyle>
            <a:lvl1pPr>
              <a:defRPr/>
            </a:lvl1pPr>
          </a:lstStyle>
          <a:p>
            <a:pPr>
              <a:defRPr/>
            </a:pPr>
            <a:fld id="{69E21DC4-321C-4B06-A9DA-E67684FEE952}" type="slidenum">
              <a:rPr lang="en-US" altLang="en-US"/>
              <a:pPr>
                <a:defRPr/>
              </a:pPr>
              <a:t>‹#›</a:t>
            </a:fld>
            <a:endParaRPr lang="en-US" altLang="en-US" dirty="0"/>
          </a:p>
        </p:txBody>
      </p:sp>
    </p:spTree>
    <p:extLst>
      <p:ext uri="{BB962C8B-B14F-4D97-AF65-F5344CB8AC3E}">
        <p14:creationId xmlns:p14="http://schemas.microsoft.com/office/powerpoint/2010/main" val="439078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AAA07B7-542E-721B-0462-669CBB7AE140}"/>
              </a:ext>
            </a:extLst>
          </p:cNvPr>
          <p:cNvSpPr>
            <a:spLocks noGrp="1"/>
          </p:cNvSpPr>
          <p:nvPr>
            <p:ph type="dt" sz="half" idx="10"/>
          </p:nvPr>
        </p:nvSpPr>
        <p:spPr/>
        <p:txBody>
          <a:bodyPr/>
          <a:lstStyle>
            <a:lvl1pPr>
              <a:defRPr/>
            </a:lvl1pPr>
          </a:lstStyle>
          <a:p>
            <a:pPr>
              <a:defRPr/>
            </a:pPr>
            <a:fld id="{E392053E-7D51-46B5-9BF7-9BF0FA7F7102}" type="datetime1">
              <a:rPr lang="en-US"/>
              <a:pPr>
                <a:defRPr/>
              </a:pPr>
              <a:t>6/23/2022</a:t>
            </a:fld>
            <a:endParaRPr lang="en-US" dirty="0"/>
          </a:p>
        </p:txBody>
      </p:sp>
      <p:sp>
        <p:nvSpPr>
          <p:cNvPr id="8" name="Footer Placeholder 4">
            <a:extLst>
              <a:ext uri="{FF2B5EF4-FFF2-40B4-BE49-F238E27FC236}">
                <a16:creationId xmlns:a16="http://schemas.microsoft.com/office/drawing/2014/main" id="{616985C1-615A-C9DC-5F55-65393AE798F2}"/>
              </a:ext>
            </a:extLst>
          </p:cNvPr>
          <p:cNvSpPr>
            <a:spLocks noGrp="1"/>
          </p:cNvSpPr>
          <p:nvPr>
            <p:ph type="ftr" sz="quarter" idx="11"/>
          </p:nvPr>
        </p:nvSpPr>
        <p:spPr/>
        <p:txBody>
          <a:bodyPr/>
          <a:lstStyle>
            <a:lvl1pPr>
              <a:defRPr/>
            </a:lvl1pPr>
          </a:lstStyle>
          <a:p>
            <a:pPr>
              <a:defRPr/>
            </a:pPr>
            <a:endParaRPr lang="en-US" dirty="0"/>
          </a:p>
        </p:txBody>
      </p:sp>
      <p:sp>
        <p:nvSpPr>
          <p:cNvPr id="9" name="Slide Number Placeholder 5">
            <a:extLst>
              <a:ext uri="{FF2B5EF4-FFF2-40B4-BE49-F238E27FC236}">
                <a16:creationId xmlns:a16="http://schemas.microsoft.com/office/drawing/2014/main" id="{B01B6009-60AF-34C9-D009-51C54C92A36E}"/>
              </a:ext>
            </a:extLst>
          </p:cNvPr>
          <p:cNvSpPr>
            <a:spLocks noGrp="1"/>
          </p:cNvSpPr>
          <p:nvPr>
            <p:ph type="sldNum" sz="quarter" idx="12"/>
          </p:nvPr>
        </p:nvSpPr>
        <p:spPr/>
        <p:txBody>
          <a:bodyPr/>
          <a:lstStyle>
            <a:lvl1pPr>
              <a:defRPr/>
            </a:lvl1pPr>
          </a:lstStyle>
          <a:p>
            <a:pPr>
              <a:defRPr/>
            </a:pPr>
            <a:fld id="{CE8DFD5A-F04F-4541-BC76-FD1AB2B41C7A}" type="slidenum">
              <a:rPr lang="en-US" altLang="en-US"/>
              <a:pPr>
                <a:defRPr/>
              </a:pPr>
              <a:t>‹#›</a:t>
            </a:fld>
            <a:endParaRPr lang="en-US" altLang="en-US" dirty="0"/>
          </a:p>
        </p:txBody>
      </p:sp>
    </p:spTree>
    <p:extLst>
      <p:ext uri="{BB962C8B-B14F-4D97-AF65-F5344CB8AC3E}">
        <p14:creationId xmlns:p14="http://schemas.microsoft.com/office/powerpoint/2010/main" val="29336060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403DF9C-DBCE-E667-C490-374785F520DB}"/>
              </a:ext>
            </a:extLst>
          </p:cNvPr>
          <p:cNvSpPr>
            <a:spLocks noGrp="1"/>
          </p:cNvSpPr>
          <p:nvPr>
            <p:ph type="dt" sz="half" idx="10"/>
          </p:nvPr>
        </p:nvSpPr>
        <p:spPr/>
        <p:txBody>
          <a:bodyPr/>
          <a:lstStyle>
            <a:lvl1pPr>
              <a:defRPr/>
            </a:lvl1pPr>
          </a:lstStyle>
          <a:p>
            <a:pPr>
              <a:defRPr/>
            </a:pPr>
            <a:fld id="{47E52D94-2224-49A0-BB27-22D0CF4F3139}" type="datetime1">
              <a:rPr lang="en-US"/>
              <a:pPr>
                <a:defRPr/>
              </a:pPr>
              <a:t>6/23/2022</a:t>
            </a:fld>
            <a:endParaRPr lang="en-US" dirty="0"/>
          </a:p>
        </p:txBody>
      </p:sp>
      <p:sp>
        <p:nvSpPr>
          <p:cNvPr id="4" name="Footer Placeholder 4">
            <a:extLst>
              <a:ext uri="{FF2B5EF4-FFF2-40B4-BE49-F238E27FC236}">
                <a16:creationId xmlns:a16="http://schemas.microsoft.com/office/drawing/2014/main" id="{6AB336E9-C969-C043-17DC-46E2BE9B9DD9}"/>
              </a:ext>
            </a:extLst>
          </p:cNvPr>
          <p:cNvSpPr>
            <a:spLocks noGrp="1"/>
          </p:cNvSpPr>
          <p:nvPr>
            <p:ph type="ftr" sz="quarter" idx="11"/>
          </p:nvPr>
        </p:nvSpPr>
        <p:spPr/>
        <p:txBody>
          <a:bodyPr/>
          <a:lstStyle>
            <a:lvl1pPr>
              <a:defRPr/>
            </a:lvl1pPr>
          </a:lstStyle>
          <a:p>
            <a:pPr>
              <a:defRPr/>
            </a:pPr>
            <a:endParaRPr lang="en-US" dirty="0"/>
          </a:p>
        </p:txBody>
      </p:sp>
      <p:sp>
        <p:nvSpPr>
          <p:cNvPr id="5" name="Slide Number Placeholder 5">
            <a:extLst>
              <a:ext uri="{FF2B5EF4-FFF2-40B4-BE49-F238E27FC236}">
                <a16:creationId xmlns:a16="http://schemas.microsoft.com/office/drawing/2014/main" id="{1A7EFF48-9DF8-2FA4-FC98-E5ED6BB4A8FD}"/>
              </a:ext>
            </a:extLst>
          </p:cNvPr>
          <p:cNvSpPr>
            <a:spLocks noGrp="1"/>
          </p:cNvSpPr>
          <p:nvPr>
            <p:ph type="sldNum" sz="quarter" idx="12"/>
          </p:nvPr>
        </p:nvSpPr>
        <p:spPr/>
        <p:txBody>
          <a:bodyPr/>
          <a:lstStyle>
            <a:lvl1pPr>
              <a:defRPr/>
            </a:lvl1pPr>
          </a:lstStyle>
          <a:p>
            <a:pPr>
              <a:defRPr/>
            </a:pPr>
            <a:fld id="{3DCCCABA-5A67-4FE3-B2F8-F07C03585301}" type="slidenum">
              <a:rPr lang="en-US" altLang="en-US"/>
              <a:pPr>
                <a:defRPr/>
              </a:pPr>
              <a:t>‹#›</a:t>
            </a:fld>
            <a:endParaRPr lang="en-US" altLang="en-US" dirty="0"/>
          </a:p>
        </p:txBody>
      </p:sp>
    </p:spTree>
    <p:extLst>
      <p:ext uri="{BB962C8B-B14F-4D97-AF65-F5344CB8AC3E}">
        <p14:creationId xmlns:p14="http://schemas.microsoft.com/office/powerpoint/2010/main" val="1388896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286B56-9C19-0941-60A6-9F33797258E9}"/>
              </a:ext>
            </a:extLst>
          </p:cNvPr>
          <p:cNvSpPr>
            <a:spLocks noGrp="1"/>
          </p:cNvSpPr>
          <p:nvPr>
            <p:ph type="dt" sz="half" idx="10"/>
          </p:nvPr>
        </p:nvSpPr>
        <p:spPr/>
        <p:txBody>
          <a:bodyPr/>
          <a:lstStyle>
            <a:lvl1pPr>
              <a:defRPr/>
            </a:lvl1pPr>
          </a:lstStyle>
          <a:p>
            <a:pPr>
              <a:defRPr/>
            </a:pPr>
            <a:fld id="{8D8955C6-88F0-4CB6-97DD-1A02EDBB68E0}" type="datetime1">
              <a:rPr lang="en-US"/>
              <a:pPr>
                <a:defRPr/>
              </a:pPr>
              <a:t>6/23/2022</a:t>
            </a:fld>
            <a:endParaRPr lang="en-US" dirty="0"/>
          </a:p>
        </p:txBody>
      </p:sp>
      <p:sp>
        <p:nvSpPr>
          <p:cNvPr id="3" name="Footer Placeholder 4">
            <a:extLst>
              <a:ext uri="{FF2B5EF4-FFF2-40B4-BE49-F238E27FC236}">
                <a16:creationId xmlns:a16="http://schemas.microsoft.com/office/drawing/2014/main" id="{0490D6F2-A232-6525-B0F2-CAB55138318D}"/>
              </a:ext>
            </a:extLst>
          </p:cNvPr>
          <p:cNvSpPr>
            <a:spLocks noGrp="1"/>
          </p:cNvSpPr>
          <p:nvPr>
            <p:ph type="ftr" sz="quarter" idx="11"/>
          </p:nvPr>
        </p:nvSpPr>
        <p:spPr/>
        <p:txBody>
          <a:bodyPr/>
          <a:lstStyle>
            <a:lvl1pPr>
              <a:defRPr/>
            </a:lvl1pPr>
          </a:lstStyle>
          <a:p>
            <a:pPr>
              <a:defRPr/>
            </a:pPr>
            <a:endParaRPr lang="en-US" dirty="0"/>
          </a:p>
        </p:txBody>
      </p:sp>
      <p:sp>
        <p:nvSpPr>
          <p:cNvPr id="4" name="Slide Number Placeholder 5">
            <a:extLst>
              <a:ext uri="{FF2B5EF4-FFF2-40B4-BE49-F238E27FC236}">
                <a16:creationId xmlns:a16="http://schemas.microsoft.com/office/drawing/2014/main" id="{C23B7025-0068-7E7A-8786-C442CF9ED204}"/>
              </a:ext>
            </a:extLst>
          </p:cNvPr>
          <p:cNvSpPr>
            <a:spLocks noGrp="1"/>
          </p:cNvSpPr>
          <p:nvPr>
            <p:ph type="sldNum" sz="quarter" idx="12"/>
          </p:nvPr>
        </p:nvSpPr>
        <p:spPr/>
        <p:txBody>
          <a:bodyPr/>
          <a:lstStyle>
            <a:lvl1pPr>
              <a:defRPr/>
            </a:lvl1pPr>
          </a:lstStyle>
          <a:p>
            <a:pPr>
              <a:defRPr/>
            </a:pPr>
            <a:fld id="{A4E2B3C3-C37B-4F90-9C42-B21B0FC87AE4}" type="slidenum">
              <a:rPr lang="en-US" altLang="en-US"/>
              <a:pPr>
                <a:defRPr/>
              </a:pPr>
              <a:t>‹#›</a:t>
            </a:fld>
            <a:endParaRPr lang="en-US" altLang="en-US" dirty="0"/>
          </a:p>
        </p:txBody>
      </p:sp>
    </p:spTree>
    <p:extLst>
      <p:ext uri="{BB962C8B-B14F-4D97-AF65-F5344CB8AC3E}">
        <p14:creationId xmlns:p14="http://schemas.microsoft.com/office/powerpoint/2010/main" val="6059713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890B4C-3450-536F-13A3-2091F718D98E}"/>
              </a:ext>
            </a:extLst>
          </p:cNvPr>
          <p:cNvSpPr>
            <a:spLocks noGrp="1"/>
          </p:cNvSpPr>
          <p:nvPr>
            <p:ph type="dt" sz="half" idx="10"/>
          </p:nvPr>
        </p:nvSpPr>
        <p:spPr/>
        <p:txBody>
          <a:bodyPr/>
          <a:lstStyle>
            <a:lvl1pPr>
              <a:defRPr/>
            </a:lvl1pPr>
          </a:lstStyle>
          <a:p>
            <a:pPr>
              <a:defRPr/>
            </a:pPr>
            <a:fld id="{D3E86E35-A80C-4066-BB5C-C510A9DBEEEA}" type="datetime1">
              <a:rPr lang="en-US"/>
              <a:pPr>
                <a:defRPr/>
              </a:pPr>
              <a:t>6/23/2022</a:t>
            </a:fld>
            <a:endParaRPr lang="en-US" dirty="0"/>
          </a:p>
        </p:txBody>
      </p:sp>
      <p:sp>
        <p:nvSpPr>
          <p:cNvPr id="6" name="Footer Placeholder 4">
            <a:extLst>
              <a:ext uri="{FF2B5EF4-FFF2-40B4-BE49-F238E27FC236}">
                <a16:creationId xmlns:a16="http://schemas.microsoft.com/office/drawing/2014/main" id="{6F24CBD1-873C-7B67-C6FA-B8771FD0420B}"/>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F7313DE-D0C3-DD4D-B05F-B243889DA63A}"/>
              </a:ext>
            </a:extLst>
          </p:cNvPr>
          <p:cNvSpPr>
            <a:spLocks noGrp="1"/>
          </p:cNvSpPr>
          <p:nvPr>
            <p:ph type="sldNum" sz="quarter" idx="12"/>
          </p:nvPr>
        </p:nvSpPr>
        <p:spPr/>
        <p:txBody>
          <a:bodyPr/>
          <a:lstStyle>
            <a:lvl1pPr>
              <a:defRPr/>
            </a:lvl1pPr>
          </a:lstStyle>
          <a:p>
            <a:pPr>
              <a:defRPr/>
            </a:pPr>
            <a:fld id="{50AAEA4E-AA1F-4CEC-8493-5AFC78ADF79A}" type="slidenum">
              <a:rPr lang="en-US" altLang="en-US"/>
              <a:pPr>
                <a:defRPr/>
              </a:pPr>
              <a:t>‹#›</a:t>
            </a:fld>
            <a:endParaRPr lang="en-US" altLang="en-US" dirty="0"/>
          </a:p>
        </p:txBody>
      </p:sp>
    </p:spTree>
    <p:extLst>
      <p:ext uri="{BB962C8B-B14F-4D97-AF65-F5344CB8AC3E}">
        <p14:creationId xmlns:p14="http://schemas.microsoft.com/office/powerpoint/2010/main" val="172148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396C3D25-B1EB-5D71-64D7-42A0E19FC848}"/>
              </a:ext>
            </a:extLst>
          </p:cNvPr>
          <p:cNvSpPr>
            <a:spLocks noGrp="1"/>
          </p:cNvSpPr>
          <p:nvPr>
            <p:ph type="dt" sz="half" idx="10"/>
          </p:nvPr>
        </p:nvSpPr>
        <p:spPr/>
        <p:txBody>
          <a:bodyPr/>
          <a:lstStyle>
            <a:lvl1pPr>
              <a:defRPr/>
            </a:lvl1pPr>
          </a:lstStyle>
          <a:p>
            <a:pPr>
              <a:defRPr/>
            </a:pPr>
            <a:fld id="{B83AA714-032D-448C-B766-0767966C74F7}" type="datetime1">
              <a:rPr lang="en-US"/>
              <a:pPr>
                <a:defRPr/>
              </a:pPr>
              <a:t>6/23/2022</a:t>
            </a:fld>
            <a:endParaRPr lang="en-US" dirty="0"/>
          </a:p>
        </p:txBody>
      </p:sp>
      <p:sp>
        <p:nvSpPr>
          <p:cNvPr id="6" name="Footer Placeholder 4">
            <a:extLst>
              <a:ext uri="{FF2B5EF4-FFF2-40B4-BE49-F238E27FC236}">
                <a16:creationId xmlns:a16="http://schemas.microsoft.com/office/drawing/2014/main" id="{2AA396C3-843F-7FAB-5272-0E03630F2FF4}"/>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5">
            <a:extLst>
              <a:ext uri="{FF2B5EF4-FFF2-40B4-BE49-F238E27FC236}">
                <a16:creationId xmlns:a16="http://schemas.microsoft.com/office/drawing/2014/main" id="{1F305A50-79CF-4FB0-23C8-C4076FA1097C}"/>
              </a:ext>
            </a:extLst>
          </p:cNvPr>
          <p:cNvSpPr>
            <a:spLocks noGrp="1"/>
          </p:cNvSpPr>
          <p:nvPr>
            <p:ph type="sldNum" sz="quarter" idx="12"/>
          </p:nvPr>
        </p:nvSpPr>
        <p:spPr/>
        <p:txBody>
          <a:bodyPr/>
          <a:lstStyle>
            <a:lvl1pPr>
              <a:defRPr/>
            </a:lvl1pPr>
          </a:lstStyle>
          <a:p>
            <a:pPr>
              <a:defRPr/>
            </a:pPr>
            <a:fld id="{76ECFC16-2B5B-4C19-BB5C-E5BB9EFAFF4C}" type="slidenum">
              <a:rPr lang="en-US" altLang="en-US"/>
              <a:pPr>
                <a:defRPr/>
              </a:pPr>
              <a:t>‹#›</a:t>
            </a:fld>
            <a:endParaRPr lang="en-US" altLang="en-US" dirty="0"/>
          </a:p>
        </p:txBody>
      </p:sp>
    </p:spTree>
    <p:extLst>
      <p:ext uri="{BB962C8B-B14F-4D97-AF65-F5344CB8AC3E}">
        <p14:creationId xmlns:p14="http://schemas.microsoft.com/office/powerpoint/2010/main" val="130636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BD6B0F-1A51-F701-FDBC-657968C38225}"/>
              </a:ext>
            </a:extLst>
          </p:cNvPr>
          <p:cNvSpPr>
            <a:spLocks noGrp="1"/>
          </p:cNvSpPr>
          <p:nvPr>
            <p:ph type="dt" sz="half" idx="10"/>
          </p:nvPr>
        </p:nvSpPr>
        <p:spPr/>
        <p:txBody>
          <a:bodyPr/>
          <a:lstStyle>
            <a:lvl1pPr>
              <a:defRPr/>
            </a:lvl1pPr>
          </a:lstStyle>
          <a:p>
            <a:pPr>
              <a:defRPr/>
            </a:pPr>
            <a:fld id="{E30B7903-F44C-4115-AEA3-CD349A8C3218}" type="datetime1">
              <a:rPr lang="en-US"/>
              <a:pPr>
                <a:defRPr/>
              </a:pPr>
              <a:t>6/23/2022</a:t>
            </a:fld>
            <a:endParaRPr lang="en-US" dirty="0"/>
          </a:p>
        </p:txBody>
      </p:sp>
      <p:sp>
        <p:nvSpPr>
          <p:cNvPr id="5" name="Footer Placeholder 4">
            <a:extLst>
              <a:ext uri="{FF2B5EF4-FFF2-40B4-BE49-F238E27FC236}">
                <a16:creationId xmlns:a16="http://schemas.microsoft.com/office/drawing/2014/main" id="{E81539D2-E7F0-9F41-CD48-75CE1F0FFBC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861BF3C5-A879-1A94-26A5-D110C45719F6}"/>
              </a:ext>
            </a:extLst>
          </p:cNvPr>
          <p:cNvSpPr>
            <a:spLocks noGrp="1"/>
          </p:cNvSpPr>
          <p:nvPr>
            <p:ph type="sldNum" sz="quarter" idx="12"/>
          </p:nvPr>
        </p:nvSpPr>
        <p:spPr/>
        <p:txBody>
          <a:bodyPr/>
          <a:lstStyle>
            <a:lvl1pPr>
              <a:defRPr/>
            </a:lvl1pPr>
          </a:lstStyle>
          <a:p>
            <a:pPr>
              <a:defRPr/>
            </a:pPr>
            <a:fld id="{369E5896-35D5-4A75-A92F-BBEE3E5D2338}" type="slidenum">
              <a:rPr lang="en-US" altLang="en-US"/>
              <a:pPr>
                <a:defRPr/>
              </a:pPr>
              <a:t>‹#›</a:t>
            </a:fld>
            <a:endParaRPr lang="en-US" altLang="en-US" dirty="0"/>
          </a:p>
        </p:txBody>
      </p:sp>
    </p:spTree>
    <p:extLst>
      <p:ext uri="{BB962C8B-B14F-4D97-AF65-F5344CB8AC3E}">
        <p14:creationId xmlns:p14="http://schemas.microsoft.com/office/powerpoint/2010/main" val="28797668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C04B9-338E-15DE-E4BA-E655581FF084}"/>
              </a:ext>
            </a:extLst>
          </p:cNvPr>
          <p:cNvSpPr>
            <a:spLocks noGrp="1"/>
          </p:cNvSpPr>
          <p:nvPr>
            <p:ph type="dt" sz="half" idx="10"/>
          </p:nvPr>
        </p:nvSpPr>
        <p:spPr/>
        <p:txBody>
          <a:bodyPr/>
          <a:lstStyle>
            <a:lvl1pPr>
              <a:defRPr/>
            </a:lvl1pPr>
          </a:lstStyle>
          <a:p>
            <a:pPr>
              <a:defRPr/>
            </a:pPr>
            <a:fld id="{2FB0FEBC-D0A1-49A6-9153-90B755689BC6}" type="datetime1">
              <a:rPr lang="en-US"/>
              <a:pPr>
                <a:defRPr/>
              </a:pPr>
              <a:t>6/23/2022</a:t>
            </a:fld>
            <a:endParaRPr lang="en-US" dirty="0"/>
          </a:p>
        </p:txBody>
      </p:sp>
      <p:sp>
        <p:nvSpPr>
          <p:cNvPr id="5" name="Footer Placeholder 4">
            <a:extLst>
              <a:ext uri="{FF2B5EF4-FFF2-40B4-BE49-F238E27FC236}">
                <a16:creationId xmlns:a16="http://schemas.microsoft.com/office/drawing/2014/main" id="{735F3933-3B97-4FE3-20AD-9478EB1412CB}"/>
              </a:ext>
            </a:extLst>
          </p:cNvPr>
          <p:cNvSpPr>
            <a:spLocks noGrp="1"/>
          </p:cNvSpPr>
          <p:nvPr>
            <p:ph type="ftr" sz="quarter" idx="11"/>
          </p:nvPr>
        </p:nvSpPr>
        <p:spPr/>
        <p:txBody>
          <a:bodyPr/>
          <a:lstStyle>
            <a:lvl1pPr>
              <a:defRPr/>
            </a:lvl1pPr>
          </a:lstStyle>
          <a:p>
            <a:pPr>
              <a:defRPr/>
            </a:pPr>
            <a:endParaRPr lang="en-US" dirty="0"/>
          </a:p>
        </p:txBody>
      </p:sp>
      <p:sp>
        <p:nvSpPr>
          <p:cNvPr id="6" name="Slide Number Placeholder 5">
            <a:extLst>
              <a:ext uri="{FF2B5EF4-FFF2-40B4-BE49-F238E27FC236}">
                <a16:creationId xmlns:a16="http://schemas.microsoft.com/office/drawing/2014/main" id="{F1E4E16A-9DAD-AE83-5992-309041CA6B3B}"/>
              </a:ext>
            </a:extLst>
          </p:cNvPr>
          <p:cNvSpPr>
            <a:spLocks noGrp="1"/>
          </p:cNvSpPr>
          <p:nvPr>
            <p:ph type="sldNum" sz="quarter" idx="12"/>
          </p:nvPr>
        </p:nvSpPr>
        <p:spPr/>
        <p:txBody>
          <a:bodyPr/>
          <a:lstStyle>
            <a:lvl1pPr>
              <a:defRPr/>
            </a:lvl1pPr>
          </a:lstStyle>
          <a:p>
            <a:pPr>
              <a:defRPr/>
            </a:pPr>
            <a:fld id="{C48B3C30-FB48-4CF7-9986-71E8966B9A0C}" type="slidenum">
              <a:rPr lang="en-US" altLang="en-US"/>
              <a:pPr>
                <a:defRPr/>
              </a:pPr>
              <a:t>‹#›</a:t>
            </a:fld>
            <a:endParaRPr lang="en-US" altLang="en-US" dirty="0"/>
          </a:p>
        </p:txBody>
      </p:sp>
    </p:spTree>
    <p:extLst>
      <p:ext uri="{BB962C8B-B14F-4D97-AF65-F5344CB8AC3E}">
        <p14:creationId xmlns:p14="http://schemas.microsoft.com/office/powerpoint/2010/main" val="1650295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6/23/2022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dirty="0"/>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6/23/2022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dirty="0"/>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CED3B93-555C-8044-8D42-AE6015D0B1CF}"/>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55AD902-3932-416B-413B-3F5EE0C0D67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45E53CF-C9C5-42DA-5983-89950765B9F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906BB9E-FE51-4A81-A1F9-BBE48C62E934}" type="datetime1">
              <a:rPr lang="en-US"/>
              <a:pPr>
                <a:defRPr/>
              </a:pPr>
              <a:t>6/23/2022</a:t>
            </a:fld>
            <a:endParaRPr lang="en-US" dirty="0"/>
          </a:p>
        </p:txBody>
      </p:sp>
      <p:sp>
        <p:nvSpPr>
          <p:cNvPr id="5" name="Footer Placeholder 4">
            <a:extLst>
              <a:ext uri="{FF2B5EF4-FFF2-40B4-BE49-F238E27FC236}">
                <a16:creationId xmlns:a16="http://schemas.microsoft.com/office/drawing/2014/main" id="{8B129EB3-B680-1AFD-A0ED-214E2D00C4C2}"/>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a:extLst>
              <a:ext uri="{FF2B5EF4-FFF2-40B4-BE49-F238E27FC236}">
                <a16:creationId xmlns:a16="http://schemas.microsoft.com/office/drawing/2014/main" id="{B184210C-7226-2E93-1CBC-A85BB9AFFB4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AAF533D3-2F07-4E51-97C0-EEF71716CDB3}" type="slidenum">
              <a:rPr lang="en-US" altLang="en-US"/>
              <a:pPr>
                <a:defRPr/>
              </a:pPr>
              <a:t>‹#›</a:t>
            </a:fld>
            <a:endParaRPr lang="en-US" altLang="en-US" dirty="0"/>
          </a:p>
        </p:txBody>
      </p:sp>
    </p:spTree>
    <p:extLst>
      <p:ext uri="{BB962C8B-B14F-4D97-AF65-F5344CB8AC3E}">
        <p14:creationId xmlns:p14="http://schemas.microsoft.com/office/powerpoint/2010/main" val="18037212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https://thinkculturalhealth.hhs.gov/education/behavioral-health" TargetMode="External"/><Relationship Id="rId7"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ready.web.unc.edu/" TargetMode="External"/><Relationship Id="rId5" Type="http://schemas.openxmlformats.org/officeDocument/2006/relationships/hyperlink" Target="https://www.youtube.com/watch?v=Ww_ml21L7Ns" TargetMode="External"/><Relationship Id="rId4" Type="http://schemas.openxmlformats.org/officeDocument/2006/relationships/hyperlink" Target="https://www.culturallyconnected.ca/resource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samhsa.gov/section-223/cultural-competency/resources" TargetMode="External"/><Relationship Id="rId7"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s://nccc.georgetown.edu/cop/" TargetMode="External"/><Relationship Id="rId5" Type="http://schemas.openxmlformats.org/officeDocument/2006/relationships/hyperlink" Target="https://www.nea.org/professional-excellence/professional-learning/resources/cultural-competence" TargetMode="External"/><Relationship Id="rId4" Type="http://schemas.openxmlformats.org/officeDocument/2006/relationships/hyperlink" Target="https://www.hrsa.gov/about/organization/bureaus/ohe/health-literacy/culture-language-and-health-literacy"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1Evwgu369Jw" TargetMode="External"/><Relationship Id="rId7"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implicit.harvard.edu/implicit/takeatest.html" TargetMode="External"/><Relationship Id="rId5" Type="http://schemas.openxmlformats.org/officeDocument/2006/relationships/hyperlink" Target="https://fenwayhealth.org/the-fenway-institute/education/the-national-lgbtia-health-education-center/" TargetMode="External"/><Relationship Id="rId4" Type="http://schemas.openxmlformats.org/officeDocument/2006/relationships/hyperlink" Target="https://www.dialoguesondiversity.com/programs"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BB43CC4-F01C-F091-955E-C078A2E61C97}"/>
              </a:ext>
            </a:extLst>
          </p:cNvPr>
          <p:cNvPicPr>
            <a:picLocks noChangeAspect="1"/>
          </p:cNvPicPr>
          <p:nvPr/>
        </p:nvPicPr>
        <p:blipFill rotWithShape="1">
          <a:blip r:embed="rId3"/>
          <a:srcRect t="22286" b="21464"/>
          <a:stretch/>
        </p:blipFill>
        <p:spPr>
          <a:xfrm>
            <a:off x="36280" y="10"/>
            <a:ext cx="12191999" cy="6857990"/>
          </a:xfrm>
          <a:prstGeom prst="rect">
            <a:avLst/>
          </a:prstGeom>
        </p:spPr>
      </p:pic>
      <p:sp>
        <p:nvSpPr>
          <p:cNvPr id="43" name="Rectangle 4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FB74121-1A46-D486-4C6C-4804F4EA7F83}"/>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ln>
                  <a:solidFill>
                    <a:schemeClr val="tx1"/>
                  </a:solidFill>
                </a:ln>
                <a:solidFill>
                  <a:schemeClr val="bg1"/>
                </a:solidFill>
              </a:rPr>
              <a:t>Cultural Competency </a:t>
            </a:r>
            <a:br>
              <a:rPr lang="en-US" sz="5200" b="1" dirty="0">
                <a:ln>
                  <a:solidFill>
                    <a:schemeClr val="tx1"/>
                  </a:solidFill>
                </a:ln>
                <a:solidFill>
                  <a:srgbClr val="FFFFFF"/>
                </a:solidFill>
              </a:rPr>
            </a:br>
            <a:r>
              <a:rPr lang="en-US" sz="5200" b="1" dirty="0">
                <a:ln>
                  <a:solidFill>
                    <a:schemeClr val="tx1"/>
                  </a:solidFill>
                </a:ln>
                <a:solidFill>
                  <a:srgbClr val="FFFFFF"/>
                </a:solidFill>
              </a:rPr>
              <a:t>or </a:t>
            </a:r>
            <a:br>
              <a:rPr lang="en-US" sz="5200" b="1" dirty="0">
                <a:ln>
                  <a:solidFill>
                    <a:schemeClr val="tx1"/>
                  </a:solidFill>
                </a:ln>
                <a:solidFill>
                  <a:srgbClr val="FFFFFF"/>
                </a:solidFill>
              </a:rPr>
            </a:br>
            <a:r>
              <a:rPr lang="en-US" sz="5200" b="1" dirty="0">
                <a:ln>
                  <a:solidFill>
                    <a:schemeClr val="tx1"/>
                  </a:solidFill>
                </a:ln>
                <a:solidFill>
                  <a:srgbClr val="FFFFFF"/>
                </a:solidFill>
              </a:rPr>
              <a:t>Cultural Humility</a:t>
            </a:r>
          </a:p>
        </p:txBody>
      </p:sp>
      <p:sp>
        <p:nvSpPr>
          <p:cNvPr id="3" name="Subtitle 2">
            <a:extLst>
              <a:ext uri="{FF2B5EF4-FFF2-40B4-BE49-F238E27FC236}">
                <a16:creationId xmlns:a16="http://schemas.microsoft.com/office/drawing/2014/main" id="{65F265F7-74D6-7F65-90EB-53DE7E856C76}"/>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a:p>
            <a:r>
              <a:rPr lang="en-US" sz="4000" b="1" dirty="0">
                <a:ln>
                  <a:solidFill>
                    <a:schemeClr val="tx1"/>
                  </a:solidFill>
                </a:ln>
                <a:solidFill>
                  <a:schemeClr val="bg1"/>
                </a:solidFill>
              </a:rPr>
              <a:t>What is it?</a:t>
            </a:r>
          </a:p>
        </p:txBody>
      </p:sp>
    </p:spTree>
    <p:extLst>
      <p:ext uri="{BB962C8B-B14F-4D97-AF65-F5344CB8AC3E}">
        <p14:creationId xmlns:p14="http://schemas.microsoft.com/office/powerpoint/2010/main" val="13987003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4" name="Rectangle 1946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386" name="Picture 2" descr="Image result for adults of races">
            <a:extLst>
              <a:ext uri="{FF2B5EF4-FFF2-40B4-BE49-F238E27FC236}">
                <a16:creationId xmlns:a16="http://schemas.microsoft.com/office/drawing/2014/main" id="{534B02B5-AA55-47F8-9AC0-639BF6287B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947" r="3289"/>
          <a:stretch/>
        </p:blipFill>
        <p:spPr bwMode="auto">
          <a:xfrm>
            <a:off x="2522356" y="10"/>
            <a:ext cx="9669642" cy="6857990"/>
          </a:xfrm>
          <a:prstGeom prst="rect">
            <a:avLst/>
          </a:prstGeom>
          <a:solidFill>
            <a:srgbClr val="FFFFFF"/>
          </a:solidFill>
        </p:spPr>
      </p:pic>
      <p:sp>
        <p:nvSpPr>
          <p:cNvPr id="19466" name="Rectangle 1946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14" name="Rectangle 2">
            <a:extLst>
              <a:ext uri="{FF2B5EF4-FFF2-40B4-BE49-F238E27FC236}">
                <a16:creationId xmlns:a16="http://schemas.microsoft.com/office/drawing/2014/main" id="{4827EEE3-FEF1-4C99-9FD5-7572E1162C60}"/>
              </a:ext>
            </a:extLst>
          </p:cNvPr>
          <p:cNvSpPr>
            <a:spLocks noGrp="1" noChangeArrowheads="1"/>
          </p:cNvSpPr>
          <p:nvPr>
            <p:ph type="title"/>
          </p:nvPr>
        </p:nvSpPr>
        <p:spPr>
          <a:xfrm>
            <a:off x="838200" y="365125"/>
            <a:ext cx="3822189" cy="1899912"/>
          </a:xfrm>
          <a:prstGeom prst="rect">
            <a:avLst/>
          </a:prstGeom>
        </p:spPr>
        <p:txBody>
          <a:bodyPr vert="horz" lIns="91440" tIns="45720" rIns="91440" bIns="45720" rtlCol="0" anchor="ctr">
            <a:normAutofit/>
          </a:bodyPr>
          <a:lstStyle/>
          <a:p>
            <a:pPr>
              <a:defRPr/>
            </a:pPr>
            <a:r>
              <a:rPr lang="en-US" sz="4000" dirty="0"/>
              <a:t>Life Experiences and Culture</a:t>
            </a:r>
          </a:p>
        </p:txBody>
      </p:sp>
      <p:sp>
        <p:nvSpPr>
          <p:cNvPr id="19459" name="Rectangle 3">
            <a:extLst>
              <a:ext uri="{FF2B5EF4-FFF2-40B4-BE49-F238E27FC236}">
                <a16:creationId xmlns:a16="http://schemas.microsoft.com/office/drawing/2014/main" id="{DF4BE84C-E3DA-47B1-8002-D45A3C8CA89C}"/>
              </a:ext>
            </a:extLst>
          </p:cNvPr>
          <p:cNvSpPr>
            <a:spLocks noGrp="1" noChangeArrowheads="1"/>
          </p:cNvSpPr>
          <p:nvPr>
            <p:ph sz="half" idx="1"/>
          </p:nvPr>
        </p:nvSpPr>
        <p:spPr>
          <a:xfrm>
            <a:off x="838200" y="2434201"/>
            <a:ext cx="3822189" cy="3742762"/>
          </a:xfrm>
          <a:prstGeom prst="rect">
            <a:avLst/>
          </a:prstGeom>
        </p:spPr>
        <p:txBody>
          <a:bodyPr vert="horz" lIns="91440" tIns="45720" rIns="91440" bIns="45720" rtlCol="0">
            <a:normAutofit/>
          </a:bodyPr>
          <a:lstStyle/>
          <a:p>
            <a:pPr marL="0"/>
            <a:r>
              <a:rPr lang="en-US" altLang="en-US" sz="2000" dirty="0"/>
              <a:t>What are some examples of your life experiences cultural programming? </a:t>
            </a:r>
          </a:p>
          <a:p>
            <a:pPr lvl="1"/>
            <a:endParaRPr lang="en-US" altLang="en-US" sz="2000" dirty="0"/>
          </a:p>
          <a:p>
            <a:pPr lvl="1"/>
            <a:r>
              <a:rPr lang="en-US" altLang="en-US" sz="2000" dirty="0"/>
              <a:t>Think about the family or personals beliefs or values you hold, or rituals you perform based on the cultural programming you received.</a:t>
            </a:r>
          </a:p>
        </p:txBody>
      </p:sp>
      <p:sp>
        <p:nvSpPr>
          <p:cNvPr id="4" name="Slide Number Placeholder 3" hidden="1">
            <a:extLst>
              <a:ext uri="{FF2B5EF4-FFF2-40B4-BE49-F238E27FC236}">
                <a16:creationId xmlns:a16="http://schemas.microsoft.com/office/drawing/2014/main" id="{B2A7326A-A8FC-4BC9-A774-217015E54379}"/>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fld id="{CF4D6A25-188E-42B7-9E30-7330146641C4}" type="slidenum">
              <a:rPr kumimoji="0" lang="en-US" altLang="en-US" sz="1400" b="1"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600"/>
                </a:spcAft>
                <a:buClrTx/>
                <a:buSzTx/>
                <a:buFontTx/>
                <a:buNone/>
                <a:tabLst/>
                <a:defRPr/>
              </a:pPr>
              <a:t>10</a:t>
            </a:fld>
            <a:endParaRPr kumimoji="0" lang="en-US" altLang="en-US" sz="1400" b="1"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923894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90" name="Rectangle 1948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FEE8F818-EC28-D06B-D082-077E806DBE06}"/>
              </a:ext>
            </a:extLst>
          </p:cNvPr>
          <p:cNvPicPr>
            <a:picLocks noChangeAspect="1"/>
          </p:cNvPicPr>
          <p:nvPr/>
        </p:nvPicPr>
        <p:blipFill rotWithShape="1">
          <a:blip r:embed="rId3"/>
          <a:srcRect l="5222" r="1014"/>
          <a:stretch/>
        </p:blipFill>
        <p:spPr>
          <a:xfrm>
            <a:off x="2602743" y="-40183"/>
            <a:ext cx="9669642" cy="6857990"/>
          </a:xfrm>
          <a:prstGeom prst="rect">
            <a:avLst/>
          </a:prstGeom>
        </p:spPr>
      </p:pic>
      <p:sp>
        <p:nvSpPr>
          <p:cNvPr id="19492" name="Rectangle 1949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38" name="Rectangle 2">
            <a:extLst>
              <a:ext uri="{FF2B5EF4-FFF2-40B4-BE49-F238E27FC236}">
                <a16:creationId xmlns:a16="http://schemas.microsoft.com/office/drawing/2014/main" id="{AE9D07CC-C2F3-484B-974C-FE82FF39A41A}"/>
              </a:ext>
            </a:extLst>
          </p:cNvPr>
          <p:cNvSpPr>
            <a:spLocks noGrp="1" noChangeArrowheads="1"/>
          </p:cNvSpPr>
          <p:nvPr>
            <p:ph type="title"/>
          </p:nvPr>
        </p:nvSpPr>
        <p:spPr>
          <a:xfrm>
            <a:off x="221064" y="365125"/>
            <a:ext cx="5014127" cy="1899912"/>
          </a:xfrm>
          <a:prstGeom prst="rect">
            <a:avLst/>
          </a:prstGeom>
        </p:spPr>
        <p:txBody>
          <a:bodyPr vert="horz" lIns="91440" tIns="45720" rIns="91440" bIns="45720" rtlCol="0" anchor="ctr">
            <a:normAutofit/>
          </a:bodyPr>
          <a:lstStyle/>
          <a:p>
            <a:pPr>
              <a:defRPr/>
            </a:pPr>
            <a:r>
              <a:rPr lang="en-US" sz="4000" b="1" dirty="0"/>
              <a:t>Cultural Programming</a:t>
            </a:r>
          </a:p>
        </p:txBody>
      </p:sp>
      <p:sp>
        <p:nvSpPr>
          <p:cNvPr id="19459" name="Rectangle 3">
            <a:extLst>
              <a:ext uri="{FF2B5EF4-FFF2-40B4-BE49-F238E27FC236}">
                <a16:creationId xmlns:a16="http://schemas.microsoft.com/office/drawing/2014/main" id="{C821401F-BE2E-4BCA-9198-DACBD0E49711}"/>
              </a:ext>
            </a:extLst>
          </p:cNvPr>
          <p:cNvSpPr>
            <a:spLocks noGrp="1" noChangeArrowheads="1"/>
          </p:cNvSpPr>
          <p:nvPr>
            <p:ph idx="1"/>
          </p:nvPr>
        </p:nvSpPr>
        <p:spPr>
          <a:xfrm>
            <a:off x="426218" y="2082508"/>
            <a:ext cx="3822189" cy="4328339"/>
          </a:xfrm>
          <a:prstGeom prst="rect">
            <a:avLst/>
          </a:prstGeom>
        </p:spPr>
        <p:txBody>
          <a:bodyPr vert="horz" lIns="91440" tIns="45720" rIns="91440" bIns="45720" rtlCol="0">
            <a:normAutofit fontScale="92500" lnSpcReduction="10000"/>
          </a:bodyPr>
          <a:lstStyle/>
          <a:p>
            <a:r>
              <a:rPr lang="en-US" altLang="en-US" sz="2200" dirty="0"/>
              <a:t>“The marriage will be more successful if you say your vows while the clock is on the upside of the hour, not while it is on the downside of the hour.”</a:t>
            </a:r>
          </a:p>
          <a:p>
            <a:r>
              <a:rPr lang="en-US" altLang="en-US" sz="2200" dirty="0"/>
              <a:t>“Your hair will grow back if you cut it on the full moon.”</a:t>
            </a:r>
          </a:p>
          <a:p>
            <a:r>
              <a:rPr lang="en-US" altLang="en-US" sz="2200" dirty="0"/>
              <a:t>“You can’t teach an old dog. . .”</a:t>
            </a:r>
          </a:p>
          <a:p>
            <a:r>
              <a:rPr lang="en-US" altLang="en-US" sz="2200" dirty="0"/>
              <a:t>“Big boys don’t. . .” </a:t>
            </a:r>
          </a:p>
          <a:p>
            <a:r>
              <a:rPr lang="en-US" altLang="en-US" sz="2200" dirty="0"/>
              <a:t>“You can lead a horse to water, but. . .”</a:t>
            </a:r>
          </a:p>
          <a:p>
            <a:r>
              <a:rPr lang="en-US" sz="2200" dirty="0"/>
              <a:t>Birds of a feather…….“</a:t>
            </a:r>
          </a:p>
          <a:p>
            <a:r>
              <a:rPr lang="en-US" sz="2200" dirty="0"/>
              <a:t>No need to buy the cow when you can get </a:t>
            </a:r>
            <a:r>
              <a:rPr lang="en-US" sz="2200" b="1" dirty="0"/>
              <a:t>………..</a:t>
            </a:r>
            <a:endParaRPr lang="en-US" altLang="en-US" sz="2200" dirty="0"/>
          </a:p>
          <a:p>
            <a:endParaRPr lang="en-US" altLang="en-US" sz="1700" b="1" dirty="0"/>
          </a:p>
        </p:txBody>
      </p:sp>
      <p:sp>
        <p:nvSpPr>
          <p:cNvPr id="4" name="Slide Number Placeholder 3" hidden="1">
            <a:extLst>
              <a:ext uri="{FF2B5EF4-FFF2-40B4-BE49-F238E27FC236}">
                <a16:creationId xmlns:a16="http://schemas.microsoft.com/office/drawing/2014/main" id="{06C8064D-5674-471D-BC3D-9734AB703E00}"/>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600"/>
              </a:spcAft>
              <a:buClrTx/>
              <a:buSzTx/>
              <a:buFontTx/>
              <a:buNone/>
              <a:tabLst/>
              <a:defRPr/>
            </a:pPr>
            <a:fld id="{65F57417-BE24-4943-BC88-5F975C63AE45}" type="slidenum">
              <a:rPr kumimoji="0" lang="en-US" altLang="en-US" sz="1400" b="1"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600"/>
                </a:spcAft>
                <a:buClrTx/>
                <a:buSzTx/>
                <a:buFontTx/>
                <a:buNone/>
                <a:tabLst/>
                <a:defRPr/>
              </a:pPr>
              <a:t>11</a:t>
            </a:fld>
            <a:endParaRPr kumimoji="0" lang="en-US" altLang="en-US" sz="1400" b="1"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10798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 calcmode="lin" valueType="num">
                                      <p:cBhvr additive="base">
                                        <p:cTn id="7" dur="5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459">
                                            <p:txEl>
                                              <p:pRg st="1" end="1"/>
                                            </p:txEl>
                                          </p:spTgt>
                                        </p:tgtEl>
                                        <p:attrNameLst>
                                          <p:attrName>style.visibility</p:attrName>
                                        </p:attrNameLst>
                                      </p:cBhvr>
                                      <p:to>
                                        <p:strVal val="visible"/>
                                      </p:to>
                                    </p:set>
                                    <p:anim calcmode="lin" valueType="num">
                                      <p:cBhvr additive="base">
                                        <p:cTn id="13" dur="5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4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459">
                                            <p:txEl>
                                              <p:pRg st="2" end="2"/>
                                            </p:txEl>
                                          </p:spTgt>
                                        </p:tgtEl>
                                        <p:attrNameLst>
                                          <p:attrName>style.visibility</p:attrName>
                                        </p:attrNameLst>
                                      </p:cBhvr>
                                      <p:to>
                                        <p:strVal val="visible"/>
                                      </p:to>
                                    </p:set>
                                    <p:anim calcmode="lin" valueType="num">
                                      <p:cBhvr additive="base">
                                        <p:cTn id="19" dur="5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4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459">
                                            <p:txEl>
                                              <p:pRg st="3" end="3"/>
                                            </p:txEl>
                                          </p:spTgt>
                                        </p:tgtEl>
                                        <p:attrNameLst>
                                          <p:attrName>style.visibility</p:attrName>
                                        </p:attrNameLst>
                                      </p:cBhvr>
                                      <p:to>
                                        <p:strVal val="visible"/>
                                      </p:to>
                                    </p:set>
                                    <p:anim calcmode="lin" valueType="num">
                                      <p:cBhvr additive="base">
                                        <p:cTn id="25" dur="5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4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9459">
                                            <p:txEl>
                                              <p:pRg st="4" end="4"/>
                                            </p:txEl>
                                          </p:spTgt>
                                        </p:tgtEl>
                                        <p:attrNameLst>
                                          <p:attrName>style.visibility</p:attrName>
                                        </p:attrNameLst>
                                      </p:cBhvr>
                                      <p:to>
                                        <p:strVal val="visible"/>
                                      </p:to>
                                    </p:set>
                                    <p:anim calcmode="lin" valueType="num">
                                      <p:cBhvr additive="base">
                                        <p:cTn id="31" dur="5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4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459">
                                            <p:txEl>
                                              <p:pRg st="5" end="5"/>
                                            </p:txEl>
                                          </p:spTgt>
                                        </p:tgtEl>
                                        <p:attrNameLst>
                                          <p:attrName>style.visibility</p:attrName>
                                        </p:attrNameLst>
                                      </p:cBhvr>
                                      <p:to>
                                        <p:strVal val="visible"/>
                                      </p:to>
                                    </p:set>
                                    <p:anim calcmode="lin" valueType="num">
                                      <p:cBhvr additive="base">
                                        <p:cTn id="37" dur="5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94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459">
                                            <p:txEl>
                                              <p:pRg st="6" end="6"/>
                                            </p:txEl>
                                          </p:spTgt>
                                        </p:tgtEl>
                                        <p:attrNameLst>
                                          <p:attrName>style.visibility</p:attrName>
                                        </p:attrNameLst>
                                      </p:cBhvr>
                                      <p:to>
                                        <p:strVal val="visible"/>
                                      </p:to>
                                    </p:set>
                                    <p:anim calcmode="lin" valueType="num">
                                      <p:cBhvr additive="base">
                                        <p:cTn id="43" dur="5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945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C3577EC-BBB8-4ADE-80F4-75EF47400682}"/>
              </a:ext>
            </a:extLst>
          </p:cNvPr>
          <p:cNvSpPr>
            <a:spLocks noGrp="1"/>
          </p:cNvSpPr>
          <p:nvPr>
            <p:ph type="title"/>
          </p:nvPr>
        </p:nvSpPr>
        <p:spPr>
          <a:xfrm>
            <a:off x="373626" y="254974"/>
            <a:ext cx="9837174" cy="1143000"/>
          </a:xfrm>
          <a:solidFill>
            <a:srgbClr val="C05B08"/>
          </a:solidFill>
        </p:spPr>
        <p:txBody>
          <a:bodyPr>
            <a:normAutofit/>
          </a:bodyPr>
          <a:lstStyle/>
          <a:p>
            <a:pPr eaLnBrk="1" hangingPunct="1">
              <a:defRPr/>
            </a:pPr>
            <a:r>
              <a:rPr lang="en-US" b="1" dirty="0">
                <a:solidFill>
                  <a:schemeClr val="bg1"/>
                </a:solidFill>
              </a:rPr>
              <a:t>Cultural Programming</a:t>
            </a:r>
          </a:p>
        </p:txBody>
      </p:sp>
      <p:sp>
        <p:nvSpPr>
          <p:cNvPr id="21507" name="Content Placeholder 1">
            <a:extLst>
              <a:ext uri="{FF2B5EF4-FFF2-40B4-BE49-F238E27FC236}">
                <a16:creationId xmlns:a16="http://schemas.microsoft.com/office/drawing/2014/main" id="{52D5A879-738F-48F9-BDB7-C67C9FF95A48}"/>
              </a:ext>
            </a:extLst>
          </p:cNvPr>
          <p:cNvSpPr>
            <a:spLocks noGrp="1"/>
          </p:cNvSpPr>
          <p:nvPr>
            <p:ph type="body" idx="1"/>
          </p:nvPr>
        </p:nvSpPr>
        <p:spPr>
          <a:xfrm>
            <a:off x="631372" y="1745854"/>
            <a:ext cx="10515600" cy="1924843"/>
          </a:xfrm>
        </p:spPr>
        <p:txBody>
          <a:bodyPr>
            <a:normAutofit lnSpcReduction="10000"/>
          </a:bodyPr>
          <a:lstStyle/>
          <a:p>
            <a:pPr marL="0" indent="0" eaLnBrk="1" hangingPunct="1">
              <a:buNone/>
            </a:pPr>
            <a:r>
              <a:rPr lang="en-US" altLang="en-US" dirty="0"/>
              <a:t>Read each word or phrase as it comes up. For each one, type in the chat box or if you prefer take out a piece of paper for yourself and write on that, the first word or thought that comes to your mind. Don’t spend a lot of time thinking—just write down the first thing that comes to mind.</a:t>
            </a:r>
          </a:p>
          <a:p>
            <a:pPr eaLnBrk="1" hangingPunct="1"/>
            <a:endParaRPr lang="en-US" altLang="en-US" dirty="0"/>
          </a:p>
        </p:txBody>
      </p:sp>
      <p:sp>
        <p:nvSpPr>
          <p:cNvPr id="3" name="Slide Number Placeholder 2">
            <a:extLst>
              <a:ext uri="{FF2B5EF4-FFF2-40B4-BE49-F238E27FC236}">
                <a16:creationId xmlns:a16="http://schemas.microsoft.com/office/drawing/2014/main" id="{EDF87461-53DC-4391-81CF-E676AE32318B}"/>
              </a:ext>
            </a:extLst>
          </p:cNvPr>
          <p:cNvSpPr>
            <a:spLocks noGrp="1"/>
          </p:cNvSpPr>
          <p:nvPr>
            <p:ph type="sldNum" sz="quarter" idx="12"/>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33245076-8224-4DBC-8BCA-09556D1949C6}" type="slidenum">
              <a:rPr kumimoji="0" lang="en-US" altLang="en-US" sz="1400" b="1"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altLang="en-US" sz="1400" b="1"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5" name="Content Placeholder 5">
            <a:extLst>
              <a:ext uri="{FF2B5EF4-FFF2-40B4-BE49-F238E27FC236}">
                <a16:creationId xmlns:a16="http://schemas.microsoft.com/office/drawing/2014/main" id="{CDBB7BE7-59C1-4DD4-A8E8-1DE7E1EE3148}"/>
              </a:ext>
            </a:extLst>
          </p:cNvPr>
          <p:cNvSpPr txBox="1">
            <a:spLocks/>
          </p:cNvSpPr>
          <p:nvPr/>
        </p:nvSpPr>
        <p:spPr bwMode="auto">
          <a:xfrm>
            <a:off x="867416" y="4022429"/>
            <a:ext cx="4038600" cy="2454275"/>
          </a:xfrm>
          <a:prstGeom prst="rect">
            <a:avLst/>
          </a:prstGeom>
          <a:noFill/>
          <a:ln w="9525">
            <a:noFill/>
            <a:miter lim="800000"/>
            <a:headEnd/>
            <a:tailEnd/>
          </a:ln>
        </p:spPr>
        <p:txBody>
          <a:bodyPr/>
          <a:lstStyle/>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Politician </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Homeless person</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Lawyer</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Black male teenager</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Professor </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Content Placeholder 6">
            <a:extLst>
              <a:ext uri="{FF2B5EF4-FFF2-40B4-BE49-F238E27FC236}">
                <a16:creationId xmlns:a16="http://schemas.microsoft.com/office/drawing/2014/main" id="{97626C89-AB3E-40F1-9183-1E463DE19BFC}"/>
              </a:ext>
            </a:extLst>
          </p:cNvPr>
          <p:cNvSpPr txBox="1">
            <a:spLocks/>
          </p:cNvSpPr>
          <p:nvPr/>
        </p:nvSpPr>
        <p:spPr>
          <a:xfrm>
            <a:off x="6172200" y="3554413"/>
            <a:ext cx="4038600" cy="2571750"/>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
                <a:srgbClr val="755DD9"/>
              </a:buClr>
              <a:buSzTx/>
              <a:buFont typeface="Arial" charset="0"/>
              <a:buChar char="•"/>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755DD9"/>
              </a:buClr>
              <a:buSzTx/>
              <a:buFont typeface="Arial" charset="0"/>
              <a:buChar char="•"/>
              <a:tabLst/>
              <a:defRPr/>
            </a:pPr>
            <a:endParaRPr kumimoji="0" lang="en-US" sz="32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Content Placeholder 5">
            <a:extLst>
              <a:ext uri="{FF2B5EF4-FFF2-40B4-BE49-F238E27FC236}">
                <a16:creationId xmlns:a16="http://schemas.microsoft.com/office/drawing/2014/main" id="{64E037AA-D495-412F-9702-A52D6202550B}"/>
              </a:ext>
            </a:extLst>
          </p:cNvPr>
          <p:cNvSpPr txBox="1">
            <a:spLocks/>
          </p:cNvSpPr>
          <p:nvPr/>
        </p:nvSpPr>
        <p:spPr bwMode="auto">
          <a:xfrm>
            <a:off x="6591300" y="3786981"/>
            <a:ext cx="4038600" cy="2454275"/>
          </a:xfrm>
          <a:prstGeom prst="rect">
            <a:avLst/>
          </a:prstGeom>
          <a:noFill/>
          <a:ln w="9525">
            <a:noFill/>
            <a:miter lim="800000"/>
            <a:headEnd/>
            <a:tailEnd/>
          </a:ln>
        </p:spPr>
        <p:txBody>
          <a:bodyPr/>
          <a:lstStyle/>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Police officer</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Man in a wheelchair</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Farmer</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Californian</a:t>
            </a:r>
          </a:p>
          <a:p>
            <a:pPr marL="280988" marR="0" lvl="0" indent="-280988" algn="l" defTabSz="457200" rtl="0" eaLnBrk="1" fontAlgn="auto" latinLnBrk="0" hangingPunct="1">
              <a:lnSpc>
                <a:spcPct val="80000"/>
              </a:lnSpc>
              <a:spcBef>
                <a:spcPts val="600"/>
              </a:spcBef>
              <a:spcAft>
                <a:spcPts val="600"/>
              </a:spcAft>
              <a:buClr>
                <a:srgbClr val="755DD9"/>
              </a:buClr>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a:ea typeface="+mn-ea"/>
                <a:cs typeface="Arial" charset="0"/>
              </a:rPr>
              <a:t>300-pound woman</a:t>
            </a:r>
            <a:endParaRPr kumimoji="0" lang="en-US" sz="24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0592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6" name="Rectangle 45065">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68" name="Oval 4506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070" name="Arc 45069">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072" name="Oval 45071">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5059" name="Rectangle 3">
            <a:extLst>
              <a:ext uri="{FF2B5EF4-FFF2-40B4-BE49-F238E27FC236}">
                <a16:creationId xmlns:a16="http://schemas.microsoft.com/office/drawing/2014/main" id="{C0CCEACE-2D77-90FA-F5D9-9947C737FC77}"/>
              </a:ext>
            </a:extLst>
          </p:cNvPr>
          <p:cNvSpPr>
            <a:spLocks noGrp="1"/>
          </p:cNvSpPr>
          <p:nvPr>
            <p:ph type="body" idx="1"/>
          </p:nvPr>
        </p:nvSpPr>
        <p:spPr>
          <a:xfrm>
            <a:off x="5166934" y="2421069"/>
            <a:ext cx="6967259" cy="3935281"/>
          </a:xfrm>
          <a:solidFill>
            <a:schemeClr val="bg1"/>
          </a:solidFill>
        </p:spPr>
        <p:txBody>
          <a:bodyPr>
            <a:normAutofit/>
          </a:bodyPr>
          <a:lstStyle/>
          <a:p>
            <a:pPr marL="0" indent="0" eaLnBrk="1" hangingPunct="1">
              <a:buNone/>
            </a:pPr>
            <a:r>
              <a:rPr lang="en-US" altLang="en-US" dirty="0"/>
              <a:t>What can help us move “off automatic”, reduce cultural errors, and value differences?</a:t>
            </a:r>
          </a:p>
          <a:p>
            <a:pPr eaLnBrk="1" hangingPunct="1"/>
            <a:endParaRPr lang="en-US" altLang="en-US" dirty="0"/>
          </a:p>
          <a:p>
            <a:pPr marL="0" indent="0" algn="ctr" eaLnBrk="1" hangingPunct="1">
              <a:buNone/>
            </a:pPr>
            <a:r>
              <a:rPr lang="en-US" altLang="en-US" b="1" dirty="0">
                <a:solidFill>
                  <a:schemeClr val="accent2">
                    <a:lumMod val="75000"/>
                  </a:schemeClr>
                </a:solidFill>
              </a:rPr>
              <a:t>CULTURAL COMPETENCE</a:t>
            </a:r>
          </a:p>
          <a:p>
            <a:pPr marL="0" indent="0" algn="ctr" eaLnBrk="1" hangingPunct="1">
              <a:buNone/>
            </a:pPr>
            <a:r>
              <a:rPr lang="en-US" altLang="en-US" b="1" dirty="0">
                <a:solidFill>
                  <a:schemeClr val="accent2">
                    <a:lumMod val="75000"/>
                  </a:schemeClr>
                </a:solidFill>
              </a:rPr>
              <a:t>(Linguistic)</a:t>
            </a:r>
          </a:p>
          <a:p>
            <a:pPr marL="0" indent="0" algn="ctr" eaLnBrk="1" hangingPunct="1">
              <a:buNone/>
            </a:pPr>
            <a:r>
              <a:rPr lang="en-US" altLang="en-US" b="1" dirty="0">
                <a:solidFill>
                  <a:schemeClr val="accent2">
                    <a:lumMod val="75000"/>
                  </a:schemeClr>
                </a:solidFill>
              </a:rPr>
              <a:t>CULTURAL HUMILITY!</a:t>
            </a:r>
          </a:p>
        </p:txBody>
      </p:sp>
      <p:sp>
        <p:nvSpPr>
          <p:cNvPr id="45061" name="Slide Number Placeholder 4">
            <a:extLst>
              <a:ext uri="{FF2B5EF4-FFF2-40B4-BE49-F238E27FC236}">
                <a16:creationId xmlns:a16="http://schemas.microsoft.com/office/drawing/2014/main" id="{E933FE4C-9430-117D-DBB9-186155DA8631}"/>
              </a:ext>
            </a:extLst>
          </p:cNvPr>
          <p:cNvSpPr>
            <a:spLocks noGrp="1" noChangeArrowheads="1"/>
          </p:cNvSpPr>
          <p:nvPr>
            <p:ph type="sldNum" sz="quarter" idx="12"/>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base" latinLnBrk="0" hangingPunct="1">
              <a:lnSpc>
                <a:spcPct val="90000"/>
              </a:lnSpc>
              <a:spcBef>
                <a:spcPct val="0"/>
              </a:spcBef>
              <a:spcAft>
                <a:spcPts val="600"/>
              </a:spcAft>
              <a:buClrTx/>
              <a:buSzTx/>
              <a:buFont typeface="Arial" panose="020B0604020202020204" pitchFamily="34" charset="0"/>
              <a:buNone/>
              <a:tabLst/>
              <a:defRPr/>
            </a:pPr>
            <a:fld id="{5A336B9C-7963-4716-8F6A-E6C98DAE3B41}" type="slidenum">
              <a:rPr kumimoji="0" lang="en-US" altLang="en-US" sz="1800" b="0" i="0" u="none" strike="noStrike" kern="1200" cap="none" spc="0" normalizeH="0" baseline="0" noProof="0">
                <a:ln>
                  <a:noFill/>
                </a:ln>
                <a:effectLst/>
                <a:uLnTx/>
                <a:uFillTx/>
                <a:latin typeface="Calibri" panose="020F0502020204030204" pitchFamily="34" charset="0"/>
                <a:ea typeface="+mn-ea"/>
                <a:cs typeface="Arial" panose="020B0604020202020204" pitchFamily="34" charset="0"/>
              </a:rPr>
              <a:pPr marL="0" marR="0" lvl="0" indent="0" defTabSz="914400" rtl="0" eaLnBrk="1" fontAlgn="base" latinLnBrk="0" hangingPunct="1">
                <a:lnSpc>
                  <a:spcPct val="90000"/>
                </a:lnSpc>
                <a:spcBef>
                  <a:spcPct val="0"/>
                </a:spcBef>
                <a:spcAft>
                  <a:spcPts val="600"/>
                </a:spcAft>
                <a:buClrTx/>
                <a:buSzTx/>
                <a:buFont typeface="Arial" panose="020B0604020202020204" pitchFamily="34" charset="0"/>
                <a:buNone/>
                <a:tabLst/>
                <a:defRPr/>
              </a:pPr>
              <a:t>13</a:t>
            </a:fld>
            <a:endParaRPr kumimoji="0" lang="en-US" altLang="en-US" sz="1800" b="0" i="0" u="none" strike="noStrike" kern="1200" cap="none" spc="0" normalizeH="0" baseline="0" noProof="0" dirty="0">
              <a:ln>
                <a:noFill/>
              </a:ln>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9331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C8D3EDB-7E63-EF3C-0214-B3DCF2AF9715}"/>
              </a:ext>
            </a:extLst>
          </p:cNvPr>
          <p:cNvPicPr>
            <a:picLocks noChangeAspect="1"/>
          </p:cNvPicPr>
          <p:nvPr/>
        </p:nvPicPr>
        <p:blipFill rotWithShape="1">
          <a:blip r:embed="rId3">
            <a:alphaModFix amt="40000"/>
          </a:blip>
          <a:srcRect/>
          <a:stretch/>
        </p:blipFill>
        <p:spPr>
          <a:xfrm>
            <a:off x="-327774" y="262476"/>
            <a:ext cx="12191997" cy="6857990"/>
          </a:xfrm>
          <a:prstGeom prst="rect">
            <a:avLst/>
          </a:prstGeom>
        </p:spPr>
      </p:pic>
      <p:sp>
        <p:nvSpPr>
          <p:cNvPr id="2" name="Title 1">
            <a:extLst>
              <a:ext uri="{FF2B5EF4-FFF2-40B4-BE49-F238E27FC236}">
                <a16:creationId xmlns:a16="http://schemas.microsoft.com/office/drawing/2014/main" id="{2F60CAA8-264E-42A8-B5BA-954D1152BA44}"/>
              </a:ext>
            </a:extLst>
          </p:cNvPr>
          <p:cNvSpPr>
            <a:spLocks noGrp="1"/>
          </p:cNvSpPr>
          <p:nvPr>
            <p:ph type="title"/>
          </p:nvPr>
        </p:nvSpPr>
        <p:spPr>
          <a:xfrm>
            <a:off x="2210936" y="844486"/>
            <a:ext cx="9484225" cy="1461778"/>
          </a:xfrm>
        </p:spPr>
        <p:txBody>
          <a:bodyPr>
            <a:normAutofit/>
          </a:bodyPr>
          <a:lstStyle/>
          <a:p>
            <a:r>
              <a:rPr lang="en-US" dirty="0"/>
              <a:t>What is Cultural Competence?</a:t>
            </a:r>
            <a:br>
              <a:rPr lang="en-US" dirty="0">
                <a:cs typeface="Calibri"/>
              </a:rPr>
            </a:br>
            <a:endParaRPr lang="en-US" dirty="0"/>
          </a:p>
        </p:txBody>
      </p:sp>
      <p:grpSp>
        <p:nvGrpSpPr>
          <p:cNvPr id="16" name="Group 10">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12"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43190A6F-0764-A214-7B5D-9371CF2432AB}"/>
              </a:ext>
            </a:extLst>
          </p:cNvPr>
          <p:cNvSpPr>
            <a:spLocks noGrp="1"/>
          </p:cNvSpPr>
          <p:nvPr>
            <p:ph idx="1"/>
          </p:nvPr>
        </p:nvSpPr>
        <p:spPr>
          <a:xfrm>
            <a:off x="983216" y="3000485"/>
            <a:ext cx="10711945" cy="3052726"/>
          </a:xfrm>
        </p:spPr>
        <p:txBody>
          <a:bodyPr>
            <a:normAutofit/>
          </a:bodyPr>
          <a:lstStyle/>
          <a:p>
            <a:pPr marL="0" indent="0">
              <a:buNone/>
            </a:pPr>
            <a:r>
              <a:rPr lang="en-US" sz="3200" dirty="0">
                <a:ea typeface="+mn-lt"/>
                <a:cs typeface="+mn-lt"/>
              </a:rPr>
              <a:t>The National Institute of Mental Health defines cultural competency as “the behaviors, attitudes, and skills that allow an individual to work effectively with different cultural groups.”</a:t>
            </a:r>
            <a:endParaRPr lang="en-US" sz="3200" dirty="0"/>
          </a:p>
        </p:txBody>
      </p:sp>
      <p:sp>
        <p:nvSpPr>
          <p:cNvPr id="11" name="TextBox 10">
            <a:extLst>
              <a:ext uri="{FF2B5EF4-FFF2-40B4-BE49-F238E27FC236}">
                <a16:creationId xmlns:a16="http://schemas.microsoft.com/office/drawing/2014/main" id="{302B5337-C5BE-EDC2-7C04-F46836481CED}"/>
              </a:ext>
            </a:extLst>
          </p:cNvPr>
          <p:cNvSpPr txBox="1"/>
          <p:nvPr/>
        </p:nvSpPr>
        <p:spPr>
          <a:xfrm>
            <a:off x="186267" y="5256791"/>
            <a:ext cx="11677956" cy="461665"/>
          </a:xfrm>
          <a:prstGeom prst="rect">
            <a:avLst/>
          </a:prstGeom>
          <a:noFill/>
        </p:spPr>
        <p:txBody>
          <a:bodyPr wrap="square">
            <a:spAutoFit/>
          </a:bodyPr>
          <a:lstStyle/>
          <a:p>
            <a:r>
              <a:rPr lang="en-US" sz="1200" dirty="0"/>
              <a:t>Cross, T. L. Bazron, B. J. Dennis, K. W. , &amp; Isaacs, M. R. (1989). Towards a culturally competent system of care: A monograph on effective services for minority children who are severely emotionally disturbed. Washington, DC: Child and Adolescent Service System Program (CASSP) Technical Assistance Center, Georgetown University Child Development Center.</a:t>
            </a:r>
          </a:p>
        </p:txBody>
      </p:sp>
    </p:spTree>
    <p:extLst>
      <p:ext uri="{BB962C8B-B14F-4D97-AF65-F5344CB8AC3E}">
        <p14:creationId xmlns:p14="http://schemas.microsoft.com/office/powerpoint/2010/main" val="182646375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F1ADCF0-7150-1BC4-6DBD-169D9B8405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21035" y="1505330"/>
            <a:ext cx="5129784" cy="3847339"/>
          </a:xfrm>
          <a:prstGeom prst="rect">
            <a:avLst/>
          </a:prstGeom>
        </p:spPr>
      </p:pic>
      <p:sp>
        <p:nvSpPr>
          <p:cNvPr id="20" name="Rectangle 19">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a:extLst>
              <a:ext uri="{FF2B5EF4-FFF2-40B4-BE49-F238E27FC236}">
                <a16:creationId xmlns:a16="http://schemas.microsoft.com/office/drawing/2014/main" id="{6A9FA28B-0120-1BF1-5168-41A2BA253094}"/>
              </a:ext>
            </a:extLst>
          </p:cNvPr>
          <p:cNvPicPr>
            <a:picLocks noGrp="1" noChangeAspect="1"/>
          </p:cNvPicPr>
          <p:nvPr>
            <p:ph idx="1"/>
          </p:nvPr>
        </p:nvPicPr>
        <p:blipFill>
          <a:blip r:embed="rId4"/>
          <a:stretch>
            <a:fillRect/>
          </a:stretch>
        </p:blipFill>
        <p:spPr>
          <a:xfrm>
            <a:off x="641180" y="1698297"/>
            <a:ext cx="5129784" cy="3461405"/>
          </a:xfrm>
          <a:prstGeom prst="rect">
            <a:avLst/>
          </a:prstGeom>
        </p:spPr>
      </p:pic>
      <p:sp>
        <p:nvSpPr>
          <p:cNvPr id="9" name="TextBox 8">
            <a:extLst>
              <a:ext uri="{FF2B5EF4-FFF2-40B4-BE49-F238E27FC236}">
                <a16:creationId xmlns:a16="http://schemas.microsoft.com/office/drawing/2014/main" id="{8F220430-FFB5-E483-C5A1-018D8A7875D0}"/>
              </a:ext>
            </a:extLst>
          </p:cNvPr>
          <p:cNvSpPr txBox="1"/>
          <p:nvPr/>
        </p:nvSpPr>
        <p:spPr>
          <a:xfrm>
            <a:off x="1173929" y="5803885"/>
            <a:ext cx="3866994" cy="276999"/>
          </a:xfrm>
          <a:prstGeom prst="rect">
            <a:avLst/>
          </a:prstGeom>
          <a:noFill/>
        </p:spPr>
        <p:txBody>
          <a:bodyPr wrap="square">
            <a:spAutoFit/>
          </a:bodyPr>
          <a:lstStyle/>
          <a:p>
            <a:r>
              <a:rPr lang="en-US" sz="1200" dirty="0"/>
              <a:t>https://diversity.ncsu.edu/cultural-competence-toolkit/</a:t>
            </a:r>
          </a:p>
        </p:txBody>
      </p:sp>
    </p:spTree>
    <p:extLst>
      <p:ext uri="{BB962C8B-B14F-4D97-AF65-F5344CB8AC3E}">
        <p14:creationId xmlns:p14="http://schemas.microsoft.com/office/powerpoint/2010/main" val="1079181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28FF88A3-8EBC-4142-8CC2-EBE257ED6C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C8D3EDB-7E63-EF3C-0214-B3DCF2AF9715}"/>
              </a:ext>
            </a:extLst>
          </p:cNvPr>
          <p:cNvPicPr>
            <a:picLocks noChangeAspect="1"/>
          </p:cNvPicPr>
          <p:nvPr/>
        </p:nvPicPr>
        <p:blipFill rotWithShape="1">
          <a:blip r:embed="rId3">
            <a:alphaModFix amt="40000"/>
          </a:blip>
          <a:srcRect/>
          <a:stretch/>
        </p:blipFill>
        <p:spPr>
          <a:xfrm>
            <a:off x="3" y="10"/>
            <a:ext cx="12191997" cy="6857990"/>
          </a:xfrm>
          <a:prstGeom prst="rect">
            <a:avLst/>
          </a:prstGeom>
        </p:spPr>
      </p:pic>
      <p:sp>
        <p:nvSpPr>
          <p:cNvPr id="2" name="Title 1">
            <a:extLst>
              <a:ext uri="{FF2B5EF4-FFF2-40B4-BE49-F238E27FC236}">
                <a16:creationId xmlns:a16="http://schemas.microsoft.com/office/drawing/2014/main" id="{2F60CAA8-264E-42A8-B5BA-954D1152BA44}"/>
              </a:ext>
            </a:extLst>
          </p:cNvPr>
          <p:cNvSpPr>
            <a:spLocks noGrp="1"/>
          </p:cNvSpPr>
          <p:nvPr>
            <p:ph type="title"/>
          </p:nvPr>
        </p:nvSpPr>
        <p:spPr>
          <a:xfrm>
            <a:off x="2210936" y="844486"/>
            <a:ext cx="9484225" cy="1461778"/>
          </a:xfrm>
        </p:spPr>
        <p:txBody>
          <a:bodyPr>
            <a:normAutofit/>
          </a:bodyPr>
          <a:lstStyle/>
          <a:p>
            <a:r>
              <a:rPr lang="en-US" dirty="0"/>
              <a:t>What is Cultural Humility?</a:t>
            </a:r>
            <a:br>
              <a:rPr lang="en-US" dirty="0">
                <a:cs typeface="Calibri"/>
              </a:rPr>
            </a:br>
            <a:endParaRPr lang="en-US" dirty="0"/>
          </a:p>
        </p:txBody>
      </p:sp>
      <p:grpSp>
        <p:nvGrpSpPr>
          <p:cNvPr id="16" name="Group 10">
            <a:extLst>
              <a:ext uri="{FF2B5EF4-FFF2-40B4-BE49-F238E27FC236}">
                <a16:creationId xmlns:a16="http://schemas.microsoft.com/office/drawing/2014/main" id="{27D8A815-1B1F-4DB5-A03C-F4987CF0CB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327777" y="343106"/>
            <a:ext cx="1692092" cy="1852591"/>
            <a:chOff x="790870" y="911082"/>
            <a:chExt cx="2191635" cy="2442764"/>
          </a:xfrm>
        </p:grpSpPr>
        <p:sp>
          <p:nvSpPr>
            <p:cNvPr id="12" name="Freeform 5">
              <a:extLst>
                <a:ext uri="{FF2B5EF4-FFF2-40B4-BE49-F238E27FC236}">
                  <a16:creationId xmlns:a16="http://schemas.microsoft.com/office/drawing/2014/main" id="{261388EF-B4CE-4326-979A-2F53CED606F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790870" y="2245586"/>
              <a:ext cx="1262906" cy="1108260"/>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4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Freeform 5">
              <a:extLst>
                <a:ext uri="{FF2B5EF4-FFF2-40B4-BE49-F238E27FC236}">
                  <a16:creationId xmlns:a16="http://schemas.microsoft.com/office/drawing/2014/main" id="{33A25547-9075-4BDB-8F46-BA09E76AA32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933975" y="911082"/>
              <a:ext cx="2048530" cy="179768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tx1">
                  <a:alpha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Freeform 5">
              <a:extLst>
                <a:ext uri="{FF2B5EF4-FFF2-40B4-BE49-F238E27FC236}">
                  <a16:creationId xmlns:a16="http://schemas.microsoft.com/office/drawing/2014/main" id="{1D917FAD-3240-4D3F-91A0-9571F75DC6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362936" y="1825453"/>
              <a:ext cx="799094" cy="701243"/>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tx1">
                <a:alpha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Content Placeholder 2">
            <a:extLst>
              <a:ext uri="{FF2B5EF4-FFF2-40B4-BE49-F238E27FC236}">
                <a16:creationId xmlns:a16="http://schemas.microsoft.com/office/drawing/2014/main" id="{43190A6F-0764-A214-7B5D-9371CF2432AB}"/>
              </a:ext>
            </a:extLst>
          </p:cNvPr>
          <p:cNvSpPr>
            <a:spLocks noGrp="1"/>
          </p:cNvSpPr>
          <p:nvPr>
            <p:ph idx="1"/>
          </p:nvPr>
        </p:nvSpPr>
        <p:spPr>
          <a:xfrm>
            <a:off x="983216" y="3000485"/>
            <a:ext cx="10711945" cy="3052726"/>
          </a:xfrm>
        </p:spPr>
        <p:txBody>
          <a:bodyPr>
            <a:normAutofit/>
          </a:bodyPr>
          <a:lstStyle/>
          <a:p>
            <a:pPr marL="0" indent="0">
              <a:buNone/>
            </a:pPr>
            <a:r>
              <a:rPr lang="en-US" sz="3200" dirty="0"/>
              <a:t>Cultural humility is a process of reflection and lifelong inquiry that involves self-awareness of personal and cultural biases as well as awareness and sensitivity to significant cultural issues of others. </a:t>
            </a:r>
          </a:p>
        </p:txBody>
      </p:sp>
    </p:spTree>
    <p:extLst>
      <p:ext uri="{BB962C8B-B14F-4D97-AF65-F5344CB8AC3E}">
        <p14:creationId xmlns:p14="http://schemas.microsoft.com/office/powerpoint/2010/main" val="298098016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49B9E8A9-352D-4DCB-9485-C777000D4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bject 2"/>
          <p:cNvSpPr txBox="1">
            <a:spLocks noGrp="1"/>
          </p:cNvSpPr>
          <p:nvPr>
            <p:ph type="title"/>
          </p:nvPr>
        </p:nvSpPr>
        <p:spPr>
          <a:xfrm>
            <a:off x="286077" y="5215085"/>
            <a:ext cx="6272784" cy="1536192"/>
          </a:xfrm>
          <a:prstGeom prst="rect">
            <a:avLst/>
          </a:prstGeom>
        </p:spPr>
        <p:txBody>
          <a:bodyPr vert="horz" lIns="91440" tIns="45720" rIns="91440" bIns="45720" rtlCol="0" anchor="b">
            <a:normAutofit/>
          </a:bodyPr>
          <a:lstStyle/>
          <a:p>
            <a:pPr marL="12700">
              <a:tabLst>
                <a:tab pos="4359275" algn="l"/>
              </a:tabLst>
            </a:pPr>
            <a:r>
              <a:rPr lang="en-US" sz="1200" dirty="0"/>
              <a:t>Tervalon, M., &amp; Murray-Garcia, J. (1998). Cultural humility versus cultural competence: A critical distinction in defining physician training outcomes in multicultural education. Journal of Health Care for the Poor and Undeserved, 9, 117-125.</a:t>
            </a:r>
          </a:p>
        </p:txBody>
      </p:sp>
      <p:sp>
        <p:nvSpPr>
          <p:cNvPr id="23" name="Rectangle 17">
            <a:extLst>
              <a:ext uri="{FF2B5EF4-FFF2-40B4-BE49-F238E27FC236}">
                <a16:creationId xmlns:a16="http://schemas.microsoft.com/office/drawing/2014/main" id="{C2A9B0E5-C2C1-4B85-99A9-117A659D5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4" name="Rectangle 19">
            <a:extLst>
              <a:ext uri="{FF2B5EF4-FFF2-40B4-BE49-F238E27FC236}">
                <a16:creationId xmlns:a16="http://schemas.microsoft.com/office/drawing/2014/main" id="{3A8AEACA-9535-4BE8-A91B-8BE82BA54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628E6E6-EAFC-FAB7-F025-D9B3F93D6C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2057" y="662440"/>
            <a:ext cx="4874113" cy="5226930"/>
          </a:xfrm>
          <a:prstGeom prst="rect">
            <a:avLst/>
          </a:prstGeom>
        </p:spPr>
      </p:pic>
      <p:sp>
        <p:nvSpPr>
          <p:cNvPr id="3" name="object 3"/>
          <p:cNvSpPr txBox="1"/>
          <p:nvPr/>
        </p:nvSpPr>
        <p:spPr>
          <a:xfrm>
            <a:off x="612648" y="3355848"/>
            <a:ext cx="6272784" cy="2825496"/>
          </a:xfrm>
          <a:prstGeom prst="rect">
            <a:avLst/>
          </a:prstGeom>
        </p:spPr>
        <p:txBody>
          <a:bodyPr vert="horz" lIns="91440" tIns="45720" rIns="91440" bIns="45720" rtlCol="0">
            <a:normAutofit/>
          </a:bodyPr>
          <a:lstStyle/>
          <a:p>
            <a:pPr marL="355600" marR="300990" indent="-228600">
              <a:lnSpc>
                <a:spcPct val="90000"/>
              </a:lnSpc>
              <a:spcBef>
                <a:spcPts val="2325"/>
              </a:spcBef>
              <a:buFont typeface="Arial" panose="020B0604020202020204" pitchFamily="34" charset="0"/>
              <a:buChar char="•"/>
              <a:tabLst>
                <a:tab pos="450215" algn="l"/>
              </a:tabLst>
            </a:pPr>
            <a:endParaRPr lang="en-US" sz="2200" dirty="0"/>
          </a:p>
        </p:txBody>
      </p:sp>
      <p:pic>
        <p:nvPicPr>
          <p:cNvPr id="4" name="Picture 3">
            <a:extLst>
              <a:ext uri="{FF2B5EF4-FFF2-40B4-BE49-F238E27FC236}">
                <a16:creationId xmlns:a16="http://schemas.microsoft.com/office/drawing/2014/main" id="{E8CE7B84-0B71-B8C0-C6EC-3316C64CB5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59532" y="1398763"/>
            <a:ext cx="5413962" cy="4060474"/>
          </a:xfrm>
          <a:prstGeom prst="rect">
            <a:avLst/>
          </a:prstGeom>
        </p:spPr>
      </p:pic>
    </p:spTree>
    <p:extLst>
      <p:ext uri="{BB962C8B-B14F-4D97-AF65-F5344CB8AC3E}">
        <p14:creationId xmlns:p14="http://schemas.microsoft.com/office/powerpoint/2010/main" val="2878431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4" descr="A picture containing diagram&#10;&#10;Description automatically generated">
            <a:extLst>
              <a:ext uri="{FF2B5EF4-FFF2-40B4-BE49-F238E27FC236}">
                <a16:creationId xmlns:a16="http://schemas.microsoft.com/office/drawing/2014/main" id="{339F96E3-F022-BFEC-718A-CC49194C825A}"/>
              </a:ext>
            </a:extLst>
          </p:cNvPr>
          <p:cNvPicPr>
            <a:picLocks noChangeAspect="1"/>
          </p:cNvPicPr>
          <p:nvPr/>
        </p:nvPicPr>
        <p:blipFill>
          <a:blip r:embed="rId3"/>
          <a:stretch>
            <a:fillRect/>
          </a:stretch>
        </p:blipFill>
        <p:spPr>
          <a:xfrm>
            <a:off x="502430" y="480060"/>
            <a:ext cx="11212558" cy="6058652"/>
          </a:xfrm>
          <a:prstGeom prst="rect">
            <a:avLst/>
          </a:prstGeom>
        </p:spPr>
      </p:pic>
      <p:sp>
        <p:nvSpPr>
          <p:cNvPr id="2" name="TextBox 1">
            <a:extLst>
              <a:ext uri="{FF2B5EF4-FFF2-40B4-BE49-F238E27FC236}">
                <a16:creationId xmlns:a16="http://schemas.microsoft.com/office/drawing/2014/main" id="{FDB32F98-3F0D-B3AB-F18C-980A3AE27505}"/>
              </a:ext>
            </a:extLst>
          </p:cNvPr>
          <p:cNvSpPr txBox="1"/>
          <p:nvPr/>
        </p:nvSpPr>
        <p:spPr>
          <a:xfrm>
            <a:off x="5675787" y="6181327"/>
            <a:ext cx="4185138" cy="276999"/>
          </a:xfrm>
          <a:prstGeom prst="rect">
            <a:avLst/>
          </a:prstGeom>
          <a:noFill/>
        </p:spPr>
        <p:txBody>
          <a:bodyPr wrap="square" rtlCol="0">
            <a:spAutoFit/>
          </a:bodyPr>
          <a:lstStyle/>
          <a:p>
            <a:r>
              <a:rPr lang="en-US" sz="1200" dirty="0"/>
              <a:t>https://ready.web.unc.edu/section-1-foundations/module-8/</a:t>
            </a:r>
          </a:p>
        </p:txBody>
      </p:sp>
    </p:spTree>
    <p:extLst>
      <p:ext uri="{BB962C8B-B14F-4D97-AF65-F5344CB8AC3E}">
        <p14:creationId xmlns:p14="http://schemas.microsoft.com/office/powerpoint/2010/main" val="2083200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D19BC9-B8FE-CB1F-CD9B-CA26E43ECC59}"/>
              </a:ext>
            </a:extLst>
          </p:cNvPr>
          <p:cNvSpPr>
            <a:spLocks noGrp="1"/>
          </p:cNvSpPr>
          <p:nvPr>
            <p:ph type="title"/>
          </p:nvPr>
        </p:nvSpPr>
        <p:spPr>
          <a:xfrm>
            <a:off x="636182" y="642458"/>
            <a:ext cx="10515600" cy="1325563"/>
          </a:xfrm>
        </p:spPr>
        <p:txBody>
          <a:bodyPr>
            <a:noAutofit/>
          </a:bodyPr>
          <a:lstStyle/>
          <a:p>
            <a:r>
              <a:rPr lang="en-US" sz="3200" b="1" dirty="0">
                <a:latin typeface="+mn-lt"/>
              </a:rPr>
              <a:t>In the chat box type "yes" if the statement reflects cultural competency. Select "no" if the statement does not reflect cultural competency.</a:t>
            </a:r>
            <a:br>
              <a:rPr lang="en-US" sz="3200" b="1" dirty="0">
                <a:latin typeface="+mn-lt"/>
              </a:rPr>
            </a:br>
            <a:endParaRPr lang="en-US" sz="3200" b="1" dirty="0">
              <a:latin typeface="+mn-lt"/>
            </a:endParaRPr>
          </a:p>
        </p:txBody>
      </p:sp>
      <p:sp>
        <p:nvSpPr>
          <p:cNvPr id="21" name="Content Placeholder 2">
            <a:extLst>
              <a:ext uri="{FF2B5EF4-FFF2-40B4-BE49-F238E27FC236}">
                <a16:creationId xmlns:a16="http://schemas.microsoft.com/office/drawing/2014/main" id="{371544B4-DBA0-D5C8-95AA-6AE4C36C708A}"/>
              </a:ext>
            </a:extLst>
          </p:cNvPr>
          <p:cNvSpPr>
            <a:spLocks noGrp="1"/>
          </p:cNvSpPr>
          <p:nvPr>
            <p:ph idx="1"/>
          </p:nvPr>
        </p:nvSpPr>
        <p:spPr>
          <a:xfrm>
            <a:off x="838200" y="2057400"/>
            <a:ext cx="10515600" cy="3871762"/>
          </a:xfrm>
        </p:spPr>
        <p:txBody>
          <a:bodyPr>
            <a:normAutofit/>
          </a:bodyPr>
          <a:lstStyle/>
          <a:p>
            <a:pPr marL="457200" indent="-457200">
              <a:buAutoNum type="arabicPeriod"/>
            </a:pPr>
            <a:r>
              <a:rPr lang="en-US" sz="2400" dirty="0"/>
              <a:t>“I don’t like working with those students because they never get to appointments on time or follow the recommended treatment plan.”</a:t>
            </a:r>
          </a:p>
          <a:p>
            <a:pPr marL="457200" indent="-457200">
              <a:buAutoNum type="arabicPeriod"/>
            </a:pPr>
            <a:r>
              <a:rPr lang="en-US" sz="2400" dirty="0"/>
              <a:t>“Our Job Corps center is working to make sure we provide written materials in the foreign languages that are commonly spoken by our English Language Learner (ELL)/Limited English Proficiency(LEP) students, and we offer interpretation services.”</a:t>
            </a:r>
          </a:p>
          <a:p>
            <a:pPr marL="457200" indent="-457200">
              <a:buAutoNum type="arabicPeriod"/>
            </a:pPr>
            <a:r>
              <a:rPr lang="en-US" sz="2400" spc="-48" dirty="0">
                <a:solidFill>
                  <a:srgbClr val="212121"/>
                </a:solidFill>
                <a:cs typeface="Gill Sans MT"/>
              </a:rPr>
              <a:t>“O</a:t>
            </a:r>
            <a:r>
              <a:rPr lang="en-US" sz="2400" dirty="0">
                <a:solidFill>
                  <a:srgbClr val="212121"/>
                </a:solidFill>
                <a:cs typeface="Gill Sans MT"/>
              </a:rPr>
              <a:t>ur students are</a:t>
            </a:r>
            <a:r>
              <a:rPr lang="en-US" sz="2400" spc="7" dirty="0">
                <a:solidFill>
                  <a:srgbClr val="212121"/>
                </a:solidFill>
                <a:cs typeface="Gill Sans MT"/>
              </a:rPr>
              <a:t> </a:t>
            </a:r>
            <a:r>
              <a:rPr lang="en-US" sz="2400" dirty="0">
                <a:solidFill>
                  <a:srgbClr val="212121"/>
                </a:solidFill>
                <a:cs typeface="Gill Sans MT"/>
              </a:rPr>
              <a:t>the</a:t>
            </a:r>
            <a:r>
              <a:rPr lang="en-US" sz="2400" spc="-7" dirty="0">
                <a:solidFill>
                  <a:srgbClr val="212121"/>
                </a:solidFill>
                <a:cs typeface="Gill Sans MT"/>
              </a:rPr>
              <a:t> </a:t>
            </a:r>
            <a:r>
              <a:rPr lang="en-US" sz="2400" spc="61" dirty="0">
                <a:solidFill>
                  <a:srgbClr val="212121"/>
                </a:solidFill>
                <a:cs typeface="Gill Sans MT"/>
              </a:rPr>
              <a:t>same and just need </a:t>
            </a:r>
            <a:r>
              <a:rPr lang="en-US" sz="2400" dirty="0">
                <a:solidFill>
                  <a:srgbClr val="212121"/>
                </a:solidFill>
                <a:cs typeface="Gill Sans MT"/>
              </a:rPr>
              <a:t>a caring adult.” </a:t>
            </a:r>
            <a:endParaRPr lang="en-US" sz="2400" spc="-7" dirty="0">
              <a:solidFill>
                <a:srgbClr val="212121"/>
              </a:solidFill>
              <a:cs typeface="Gill Sans MT"/>
            </a:endParaRPr>
          </a:p>
          <a:p>
            <a:pPr marL="457200" indent="-457200">
              <a:buAutoNum type="arabicPeriod"/>
            </a:pPr>
            <a:r>
              <a:rPr lang="en-US" sz="2400" spc="-7" dirty="0">
                <a:solidFill>
                  <a:srgbClr val="212121"/>
                </a:solidFill>
                <a:cs typeface="Gill Sans MT"/>
              </a:rPr>
              <a:t>"Our center is culturally and linguistically competent because Linda, who speaks Spanish, works with all of our Hispanic/Latinx students.“</a:t>
            </a:r>
          </a:p>
          <a:p>
            <a:pPr marL="457200" indent="-457200">
              <a:buAutoNum type="arabicPeriod"/>
            </a:pPr>
            <a:endParaRPr lang="en-US" sz="2400" dirty="0"/>
          </a:p>
          <a:p>
            <a:endParaRPr lang="en-US" sz="2400" dirty="0"/>
          </a:p>
        </p:txBody>
      </p:sp>
    </p:spTree>
    <p:extLst>
      <p:ext uri="{BB962C8B-B14F-4D97-AF65-F5344CB8AC3E}">
        <p14:creationId xmlns:p14="http://schemas.microsoft.com/office/powerpoint/2010/main" val="87155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4" name="Picture 3" descr="Women holding hands">
            <a:extLst>
              <a:ext uri="{FF2B5EF4-FFF2-40B4-BE49-F238E27FC236}">
                <a16:creationId xmlns:a16="http://schemas.microsoft.com/office/drawing/2014/main" id="{79979FDD-50BF-27B0-B690-721AAD3A4F26}"/>
              </a:ext>
            </a:extLst>
          </p:cNvPr>
          <p:cNvPicPr>
            <a:picLocks noChangeAspect="1"/>
          </p:cNvPicPr>
          <p:nvPr/>
        </p:nvPicPr>
        <p:blipFill rotWithShape="1">
          <a:blip r:embed="rId3" cstate="email">
            <a:alphaModFix amt="60000"/>
            <a:extLst>
              <a:ext uri="{28A0092B-C50C-407E-A947-70E740481C1C}">
                <a14:useLocalDpi xmlns:a14="http://schemas.microsoft.com/office/drawing/2010/main"/>
              </a:ext>
            </a:extLst>
          </a:blip>
          <a:srcRect b="5858"/>
          <a:stretch/>
        </p:blipFill>
        <p:spPr>
          <a:xfrm>
            <a:off x="-3049" y="-72"/>
            <a:ext cx="12192001" cy="6857990"/>
          </a:xfrm>
          <a:prstGeom prst="rect">
            <a:avLst/>
          </a:prstGeom>
        </p:spPr>
      </p:pic>
      <p:sp>
        <p:nvSpPr>
          <p:cNvPr id="2" name="Title 1">
            <a:extLst>
              <a:ext uri="{FF2B5EF4-FFF2-40B4-BE49-F238E27FC236}">
                <a16:creationId xmlns:a16="http://schemas.microsoft.com/office/drawing/2014/main" id="{F633D02D-CF91-05E3-5E5E-3992682AA936}"/>
              </a:ext>
            </a:extLst>
          </p:cNvPr>
          <p:cNvSpPr>
            <a:spLocks noGrp="1"/>
          </p:cNvSpPr>
          <p:nvPr>
            <p:ph type="title"/>
          </p:nvPr>
        </p:nvSpPr>
        <p:spPr>
          <a:xfrm>
            <a:off x="1211825" y="82"/>
            <a:ext cx="5155261" cy="4072044"/>
          </a:xfrm>
        </p:spPr>
        <p:txBody>
          <a:bodyPr anchor="t">
            <a:normAutofit/>
          </a:bodyPr>
          <a:lstStyle/>
          <a:p>
            <a:r>
              <a:rPr lang="en-US" dirty="0">
                <a:solidFill>
                  <a:srgbClr val="FFFFFF"/>
                </a:solidFill>
              </a:rPr>
              <a:t>Learning Objectives</a:t>
            </a:r>
          </a:p>
        </p:txBody>
      </p:sp>
      <p:sp>
        <p:nvSpPr>
          <p:cNvPr id="3" name="Content Placeholder 2">
            <a:extLst>
              <a:ext uri="{FF2B5EF4-FFF2-40B4-BE49-F238E27FC236}">
                <a16:creationId xmlns:a16="http://schemas.microsoft.com/office/drawing/2014/main" id="{46A6339B-A651-FE66-1EE9-F99AF86A4430}"/>
              </a:ext>
            </a:extLst>
          </p:cNvPr>
          <p:cNvSpPr>
            <a:spLocks noGrp="1"/>
          </p:cNvSpPr>
          <p:nvPr>
            <p:ph idx="1"/>
          </p:nvPr>
        </p:nvSpPr>
        <p:spPr>
          <a:xfrm>
            <a:off x="733217" y="1312616"/>
            <a:ext cx="10353957" cy="4072043"/>
          </a:xfrm>
        </p:spPr>
        <p:txBody>
          <a:bodyPr>
            <a:normAutofit lnSpcReduction="10000"/>
          </a:bodyPr>
          <a:lstStyle/>
          <a:p>
            <a:pPr marL="0" indent="0">
              <a:buNone/>
            </a:pPr>
            <a:r>
              <a:rPr lang="en-US" dirty="0">
                <a:solidFill>
                  <a:srgbClr val="FFFFFF"/>
                </a:solidFill>
              </a:rPr>
              <a:t>Participants will be able to:</a:t>
            </a:r>
          </a:p>
          <a:p>
            <a:pPr marL="0" indent="0">
              <a:buNone/>
            </a:pPr>
            <a:endParaRPr lang="en-US" dirty="0">
              <a:solidFill>
                <a:srgbClr val="FFFFFF"/>
              </a:solidFill>
            </a:endParaRPr>
          </a:p>
          <a:p>
            <a:pPr>
              <a:lnSpc>
                <a:spcPct val="80000"/>
              </a:lnSpc>
            </a:pPr>
            <a:r>
              <a:rPr lang="en-US" altLang="en-US" b="1" dirty="0">
                <a:solidFill>
                  <a:schemeClr val="bg1"/>
                </a:solidFill>
              </a:rPr>
              <a:t>Identify</a:t>
            </a:r>
            <a:r>
              <a:rPr lang="en-US" altLang="en-US" dirty="0">
                <a:solidFill>
                  <a:schemeClr val="bg1"/>
                </a:solidFill>
              </a:rPr>
              <a:t> their own cultural identity, attitudes, perceptions, and feelings and how it may affect relationships with Job Corps staff and students.</a:t>
            </a:r>
          </a:p>
          <a:p>
            <a:pPr>
              <a:lnSpc>
                <a:spcPct val="80000"/>
              </a:lnSpc>
            </a:pPr>
            <a:r>
              <a:rPr lang="en-US" altLang="en-US" dirty="0">
                <a:solidFill>
                  <a:schemeClr val="bg1"/>
                </a:solidFill>
              </a:rPr>
              <a:t> </a:t>
            </a:r>
            <a:r>
              <a:rPr lang="en-US" b="1" dirty="0">
                <a:solidFill>
                  <a:srgbClr val="FFFFFF"/>
                </a:solidFill>
                <a:ea typeface="+mn-lt"/>
                <a:cs typeface="+mn-lt"/>
              </a:rPr>
              <a:t>Define</a:t>
            </a:r>
            <a:r>
              <a:rPr lang="en-US" dirty="0">
                <a:solidFill>
                  <a:srgbClr val="FFFFFF"/>
                </a:solidFill>
                <a:ea typeface="+mn-lt"/>
                <a:cs typeface="+mn-lt"/>
              </a:rPr>
              <a:t> </a:t>
            </a:r>
            <a:r>
              <a:rPr lang="en-US" i="1" dirty="0">
                <a:solidFill>
                  <a:srgbClr val="FFFFFF"/>
                </a:solidFill>
                <a:ea typeface="+mn-lt"/>
                <a:cs typeface="+mn-lt"/>
              </a:rPr>
              <a:t>cultural competence</a:t>
            </a:r>
            <a:r>
              <a:rPr lang="en-US" dirty="0">
                <a:solidFill>
                  <a:srgbClr val="FFFFFF"/>
                </a:solidFill>
                <a:ea typeface="+mn-lt"/>
                <a:cs typeface="+mn-lt"/>
              </a:rPr>
              <a:t> and </a:t>
            </a:r>
            <a:r>
              <a:rPr lang="en-US" i="1" dirty="0">
                <a:solidFill>
                  <a:srgbClr val="FFFFFF"/>
                </a:solidFill>
                <a:ea typeface="+mn-lt"/>
                <a:cs typeface="+mn-lt"/>
              </a:rPr>
              <a:t>cultural humility</a:t>
            </a:r>
            <a:r>
              <a:rPr lang="en-US" dirty="0">
                <a:solidFill>
                  <a:srgbClr val="FFFFFF"/>
                </a:solidFill>
                <a:ea typeface="+mn-lt"/>
                <a:cs typeface="+mn-lt"/>
              </a:rPr>
              <a:t> </a:t>
            </a:r>
          </a:p>
          <a:p>
            <a:r>
              <a:rPr lang="en-US" b="1" dirty="0">
                <a:solidFill>
                  <a:srgbClr val="FFFFFF"/>
                </a:solidFill>
                <a:ea typeface="+mn-lt"/>
                <a:cs typeface="+mn-lt"/>
              </a:rPr>
              <a:t>Describe</a:t>
            </a:r>
            <a:r>
              <a:rPr lang="en-US" dirty="0">
                <a:solidFill>
                  <a:srgbClr val="FFFFFF"/>
                </a:solidFill>
                <a:ea typeface="+mn-lt"/>
                <a:cs typeface="+mn-lt"/>
              </a:rPr>
              <a:t> why cultural competence and cultural humility are important to creating an inclusive Job Corps campus. </a:t>
            </a:r>
            <a:endParaRPr lang="en-US" dirty="0">
              <a:solidFill>
                <a:srgbClr val="FFFFFF"/>
              </a:solidFill>
            </a:endParaRPr>
          </a:p>
          <a:p>
            <a:pPr eaLnBrk="1" hangingPunct="1">
              <a:lnSpc>
                <a:spcPct val="80000"/>
              </a:lnSpc>
            </a:pPr>
            <a:r>
              <a:rPr lang="en-US" b="1" dirty="0">
                <a:solidFill>
                  <a:schemeClr val="bg1"/>
                </a:solidFill>
                <a:ea typeface="+mn-lt"/>
                <a:cs typeface="+mn-lt"/>
              </a:rPr>
              <a:t>Set personal goals</a:t>
            </a:r>
            <a:r>
              <a:rPr lang="en-US" dirty="0">
                <a:solidFill>
                  <a:schemeClr val="bg1"/>
                </a:solidFill>
                <a:ea typeface="+mn-lt"/>
                <a:cs typeface="+mn-lt"/>
              </a:rPr>
              <a:t> for increasing cultural competence and cultural humility.</a:t>
            </a:r>
            <a:r>
              <a:rPr lang="en-US" altLang="en-US" dirty="0">
                <a:solidFill>
                  <a:schemeClr val="bg1"/>
                </a:solidFill>
              </a:rPr>
              <a:t> </a:t>
            </a:r>
            <a:endParaRPr lang="en-US" dirty="0">
              <a:solidFill>
                <a:schemeClr val="bg1"/>
              </a:solidFill>
            </a:endParaRPr>
          </a:p>
          <a:p>
            <a:pPr marL="0" indent="0">
              <a:buNone/>
            </a:pPr>
            <a:endParaRPr lang="en-US" sz="2000" dirty="0">
              <a:solidFill>
                <a:srgbClr val="FFFFFF"/>
              </a:solidFill>
            </a:endParaRPr>
          </a:p>
        </p:txBody>
      </p:sp>
    </p:spTree>
    <p:extLst>
      <p:ext uri="{BB962C8B-B14F-4D97-AF65-F5344CB8AC3E}">
        <p14:creationId xmlns:p14="http://schemas.microsoft.com/office/powerpoint/2010/main" val="4038358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B8E1F90-6FDC-0B8B-C68B-F7BB44F19DD4}"/>
              </a:ext>
            </a:extLst>
          </p:cNvPr>
          <p:cNvSpPr>
            <a:spLocks noGrp="1"/>
          </p:cNvSpPr>
          <p:nvPr>
            <p:ph idx="1"/>
          </p:nvPr>
        </p:nvSpPr>
        <p:spPr>
          <a:xfrm>
            <a:off x="571500" y="930976"/>
            <a:ext cx="10515600" cy="4695123"/>
          </a:xfrm>
        </p:spPr>
        <p:txBody>
          <a:bodyPr>
            <a:normAutofit/>
          </a:bodyPr>
          <a:lstStyle/>
          <a:p>
            <a:pPr marL="0" indent="0">
              <a:buNone/>
            </a:pPr>
            <a:r>
              <a:rPr lang="en-US" sz="3200" b="1" dirty="0"/>
              <a:t>Which of the following is NOT an effective way for health staff to engage with a student whose values conflict with the best practices they've learned in their training?</a:t>
            </a:r>
          </a:p>
          <a:p>
            <a:pPr marL="0" indent="0">
              <a:buNone/>
            </a:pPr>
            <a:endParaRPr lang="en-US" sz="3200" dirty="0"/>
          </a:p>
          <a:p>
            <a:pPr marL="514350" indent="-514350">
              <a:buAutoNum type="alphaLcPeriod"/>
            </a:pPr>
            <a:r>
              <a:rPr lang="en-US" sz="2400" dirty="0"/>
              <a:t>Learn more about how the student understands their condition</a:t>
            </a:r>
          </a:p>
          <a:p>
            <a:pPr marL="514350" indent="-514350">
              <a:buAutoNum type="alphaLcPeriod"/>
            </a:pPr>
            <a:r>
              <a:rPr lang="en-US" sz="2400" dirty="0"/>
              <a:t>Take additional time to provide the student with information on their condition</a:t>
            </a:r>
          </a:p>
          <a:p>
            <a:pPr marL="514350" indent="-514350">
              <a:buAutoNum type="alphaLcPeriod"/>
            </a:pPr>
            <a:r>
              <a:rPr lang="en-US" sz="2400" dirty="0"/>
              <a:t>Have an open conversation with the student about a variety of treatment options</a:t>
            </a:r>
          </a:p>
          <a:p>
            <a:pPr marL="514350" indent="-514350">
              <a:buAutoNum type="alphaLcPeriod"/>
            </a:pPr>
            <a:r>
              <a:rPr lang="en-US" sz="2400" dirty="0"/>
              <a:t>Give them the preferred course of treatment as you would for any other student</a:t>
            </a:r>
            <a:endParaRPr lang="en-US" sz="2200" dirty="0"/>
          </a:p>
        </p:txBody>
      </p:sp>
      <p:sp>
        <p:nvSpPr>
          <p:cNvPr id="4" name="Rectangle 3">
            <a:extLst>
              <a:ext uri="{FF2B5EF4-FFF2-40B4-BE49-F238E27FC236}">
                <a16:creationId xmlns:a16="http://schemas.microsoft.com/office/drawing/2014/main" id="{E87CB994-9CE4-7272-02FC-7D88A4F3AA19}"/>
              </a:ext>
            </a:extLst>
          </p:cNvPr>
          <p:cNvSpPr/>
          <p:nvPr/>
        </p:nvSpPr>
        <p:spPr>
          <a:xfrm>
            <a:off x="5518958" y="5060632"/>
            <a:ext cx="62068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D</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TextBox 6">
            <a:extLst>
              <a:ext uri="{FF2B5EF4-FFF2-40B4-BE49-F238E27FC236}">
                <a16:creationId xmlns:a16="http://schemas.microsoft.com/office/drawing/2014/main" id="{73187B8D-94E1-3FD7-1797-380B34CD360F}"/>
              </a:ext>
            </a:extLst>
          </p:cNvPr>
          <p:cNvSpPr txBox="1"/>
          <p:nvPr/>
        </p:nvSpPr>
        <p:spPr>
          <a:xfrm>
            <a:off x="4161692" y="6119743"/>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275016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A64CE8D-4442-2872-21AD-5DA0F68A6CBB}"/>
              </a:ext>
            </a:extLst>
          </p:cNvPr>
          <p:cNvSpPr>
            <a:spLocks noGrp="1"/>
          </p:cNvSpPr>
          <p:nvPr>
            <p:ph idx="1"/>
          </p:nvPr>
        </p:nvSpPr>
        <p:spPr>
          <a:xfrm>
            <a:off x="836676" y="1117600"/>
            <a:ext cx="10515600" cy="3871762"/>
          </a:xfrm>
        </p:spPr>
        <p:txBody>
          <a:bodyPr>
            <a:normAutofit/>
          </a:bodyPr>
          <a:lstStyle/>
          <a:p>
            <a:pPr marL="0" indent="0">
              <a:buNone/>
            </a:pPr>
            <a:r>
              <a:rPr lang="en-US" sz="2400" dirty="0"/>
              <a:t> </a:t>
            </a: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Which of the following is a benefit of practicing cultural competency?</a:t>
            </a:r>
            <a:br>
              <a:rPr kumimoji="0" lang="en-US" sz="2500" b="1" i="0" u="none" strike="noStrike" kern="1200" cap="none" spc="0" normalizeH="0" baseline="0" noProof="0" dirty="0">
                <a:ln>
                  <a:noFill/>
                </a:ln>
                <a:solidFill>
                  <a:prstClr val="black"/>
                </a:solidFill>
                <a:effectLst/>
                <a:uLnTx/>
                <a:uFillTx/>
                <a:latin typeface="Calibri" panose="020F0502020204030204"/>
                <a:ea typeface="+mj-ea"/>
                <a:cs typeface="+mj-cs"/>
              </a:rPr>
            </a:br>
            <a:endParaRPr lang="en-US" sz="2400" dirty="0"/>
          </a:p>
          <a:p>
            <a:pPr marL="0" indent="0">
              <a:buNone/>
            </a:pPr>
            <a:endParaRPr lang="en-US" sz="2400" dirty="0"/>
          </a:p>
          <a:p>
            <a:pPr marL="342900" indent="-342900">
              <a:buAutoNum type="alphaLcPeriod"/>
            </a:pPr>
            <a:r>
              <a:rPr lang="en-US" sz="2400" dirty="0"/>
              <a:t>  It helps center staff and health providers address student’s  unique needs</a:t>
            </a:r>
          </a:p>
          <a:p>
            <a:pPr marL="342900" indent="-342900">
              <a:buAutoNum type="alphaLcPeriod"/>
            </a:pPr>
            <a:r>
              <a:rPr lang="en-US" sz="2400" dirty="0">
                <a:latin typeface="Gill Sans MT"/>
                <a:cs typeface="Gill Sans MT"/>
              </a:rPr>
              <a:t>  It</a:t>
            </a:r>
            <a:r>
              <a:rPr lang="en-US" sz="2400" spc="75" dirty="0">
                <a:latin typeface="Gill Sans MT"/>
                <a:cs typeface="Gill Sans MT"/>
              </a:rPr>
              <a:t> </a:t>
            </a:r>
            <a:r>
              <a:rPr lang="en-US" sz="2400" spc="41" dirty="0">
                <a:latin typeface="Gill Sans MT"/>
                <a:cs typeface="Gill Sans MT"/>
              </a:rPr>
              <a:t>helps</a:t>
            </a:r>
            <a:r>
              <a:rPr lang="en-US" sz="2400" spc="85" dirty="0">
                <a:latin typeface="Gill Sans MT"/>
                <a:cs typeface="Gill Sans MT"/>
              </a:rPr>
              <a:t> </a:t>
            </a:r>
            <a:r>
              <a:rPr lang="en-US" sz="2400" spc="48" dirty="0">
                <a:latin typeface="Gill Sans MT"/>
                <a:cs typeface="Gill Sans MT"/>
              </a:rPr>
              <a:t>make</a:t>
            </a:r>
            <a:r>
              <a:rPr lang="en-US" sz="2400" spc="95" dirty="0">
                <a:latin typeface="Gill Sans MT"/>
                <a:cs typeface="Gill Sans MT"/>
              </a:rPr>
              <a:t> </a:t>
            </a:r>
            <a:r>
              <a:rPr lang="en-US" sz="2400" dirty="0">
                <a:latin typeface="Gill Sans MT"/>
                <a:cs typeface="Gill Sans MT"/>
              </a:rPr>
              <a:t>the</a:t>
            </a:r>
            <a:r>
              <a:rPr lang="en-US" sz="2400" spc="65" dirty="0">
                <a:latin typeface="Gill Sans MT"/>
                <a:cs typeface="Gill Sans MT"/>
              </a:rPr>
              <a:t> </a:t>
            </a:r>
            <a:r>
              <a:rPr lang="en-US" sz="2400" dirty="0">
                <a:latin typeface="Gill Sans MT"/>
                <a:cs typeface="Gill Sans MT"/>
              </a:rPr>
              <a:t>relationship</a:t>
            </a:r>
            <a:r>
              <a:rPr lang="en-US" sz="2400" spc="85" dirty="0">
                <a:latin typeface="Gill Sans MT"/>
                <a:cs typeface="Gill Sans MT"/>
              </a:rPr>
              <a:t> </a:t>
            </a:r>
            <a:r>
              <a:rPr lang="en-US" sz="2400" dirty="0">
                <a:latin typeface="Gill Sans MT"/>
                <a:cs typeface="Gill Sans MT"/>
              </a:rPr>
              <a:t>more</a:t>
            </a:r>
            <a:r>
              <a:rPr lang="en-US" sz="2400" spc="65" dirty="0">
                <a:latin typeface="Gill Sans MT"/>
                <a:cs typeface="Gill Sans MT"/>
              </a:rPr>
              <a:t> </a:t>
            </a:r>
            <a:r>
              <a:rPr lang="en-US" sz="2400" spc="-7" dirty="0">
                <a:latin typeface="Gill Sans MT"/>
                <a:cs typeface="Gill Sans MT"/>
              </a:rPr>
              <a:t>friendly</a:t>
            </a:r>
          </a:p>
          <a:p>
            <a:pPr marL="342900" indent="-342900">
              <a:buAutoNum type="alphaLcPeriod"/>
            </a:pPr>
            <a:r>
              <a:rPr lang="en-US" sz="2400" dirty="0">
                <a:latin typeface="Gill Sans MT"/>
                <a:cs typeface="Gill Sans MT"/>
              </a:rPr>
              <a:t>  It</a:t>
            </a:r>
            <a:r>
              <a:rPr lang="en-US" sz="2400" spc="24" dirty="0">
                <a:latin typeface="Gill Sans MT"/>
                <a:cs typeface="Gill Sans MT"/>
              </a:rPr>
              <a:t> </a:t>
            </a:r>
            <a:r>
              <a:rPr lang="en-US" sz="2400" spc="55" dirty="0">
                <a:latin typeface="Gill Sans MT"/>
                <a:cs typeface="Gill Sans MT"/>
              </a:rPr>
              <a:t>makes</a:t>
            </a:r>
            <a:r>
              <a:rPr lang="en-US" sz="2400" spc="31" dirty="0">
                <a:latin typeface="Gill Sans MT"/>
                <a:cs typeface="Gill Sans MT"/>
              </a:rPr>
              <a:t> </a:t>
            </a:r>
            <a:r>
              <a:rPr lang="en-US" sz="2400" dirty="0">
                <a:latin typeface="Gill Sans MT"/>
                <a:cs typeface="Gill Sans MT"/>
              </a:rPr>
              <a:t>treatment</a:t>
            </a:r>
            <a:r>
              <a:rPr lang="en-US" sz="2400" spc="27" dirty="0">
                <a:latin typeface="Gill Sans MT"/>
                <a:cs typeface="Gill Sans MT"/>
              </a:rPr>
              <a:t> </a:t>
            </a:r>
            <a:r>
              <a:rPr lang="en-US" sz="2400" spc="55" dirty="0">
                <a:latin typeface="Gill Sans MT"/>
                <a:cs typeface="Gill Sans MT"/>
              </a:rPr>
              <a:t>go</a:t>
            </a:r>
            <a:r>
              <a:rPr lang="en-US" sz="2400" spc="24" dirty="0">
                <a:latin typeface="Gill Sans MT"/>
                <a:cs typeface="Gill Sans MT"/>
              </a:rPr>
              <a:t> </a:t>
            </a:r>
            <a:r>
              <a:rPr lang="en-US" sz="2400" spc="31" dirty="0">
                <a:latin typeface="Gill Sans MT"/>
                <a:cs typeface="Gill Sans MT"/>
              </a:rPr>
              <a:t>faster</a:t>
            </a:r>
          </a:p>
          <a:p>
            <a:pPr marL="342900" indent="-342900">
              <a:buAutoNum type="alphaLcPeriod"/>
            </a:pPr>
            <a:r>
              <a:rPr lang="en-US" sz="2400" dirty="0">
                <a:latin typeface="Gill Sans MT"/>
                <a:cs typeface="Gill Sans MT"/>
              </a:rPr>
              <a:t>  It</a:t>
            </a:r>
            <a:r>
              <a:rPr lang="en-US" sz="2400" spc="14" dirty="0">
                <a:latin typeface="Gill Sans MT"/>
                <a:cs typeface="Gill Sans MT"/>
              </a:rPr>
              <a:t> </a:t>
            </a:r>
            <a:r>
              <a:rPr lang="en-US" sz="2400" spc="41" dirty="0">
                <a:latin typeface="Gill Sans MT"/>
                <a:cs typeface="Gill Sans MT"/>
              </a:rPr>
              <a:t>helps students</a:t>
            </a:r>
            <a:r>
              <a:rPr lang="en-US" sz="2400" spc="20" dirty="0">
                <a:latin typeface="Gill Sans MT"/>
                <a:cs typeface="Gill Sans MT"/>
              </a:rPr>
              <a:t> </a:t>
            </a:r>
            <a:r>
              <a:rPr lang="en-US" sz="2400" spc="31" dirty="0">
                <a:latin typeface="Gill Sans MT"/>
                <a:cs typeface="Gill Sans MT"/>
              </a:rPr>
              <a:t>understand</a:t>
            </a:r>
            <a:r>
              <a:rPr lang="en-US" sz="2400" spc="14" dirty="0">
                <a:latin typeface="Gill Sans MT"/>
                <a:cs typeface="Gill Sans MT"/>
              </a:rPr>
              <a:t> </a:t>
            </a:r>
            <a:r>
              <a:rPr lang="en-US" sz="2400" dirty="0">
                <a:latin typeface="Gill Sans MT"/>
                <a:cs typeface="Gill Sans MT"/>
              </a:rPr>
              <a:t>the staff person’s</a:t>
            </a:r>
            <a:r>
              <a:rPr lang="en-US" sz="2400" spc="20" dirty="0">
                <a:latin typeface="Gill Sans MT"/>
                <a:cs typeface="Gill Sans MT"/>
              </a:rPr>
              <a:t> </a:t>
            </a:r>
            <a:r>
              <a:rPr lang="en-US" sz="2400" spc="-7" dirty="0">
                <a:latin typeface="Gill Sans MT"/>
                <a:cs typeface="Gill Sans MT"/>
              </a:rPr>
              <a:t>worldview</a:t>
            </a:r>
            <a:endParaRPr lang="en-US" sz="2400" dirty="0">
              <a:latin typeface="Gill Sans MT"/>
              <a:cs typeface="Gill Sans MT"/>
            </a:endParaRPr>
          </a:p>
          <a:p>
            <a:pPr>
              <a:spcBef>
                <a:spcPts val="31"/>
              </a:spcBef>
            </a:pPr>
            <a:endParaRPr lang="en-US" sz="2400" dirty="0">
              <a:latin typeface="Gill Sans MT"/>
              <a:cs typeface="Gill Sans MT"/>
            </a:endParaRPr>
          </a:p>
          <a:p>
            <a:endParaRPr lang="en-US" sz="2400" dirty="0"/>
          </a:p>
        </p:txBody>
      </p:sp>
      <p:sp>
        <p:nvSpPr>
          <p:cNvPr id="4" name="Rectangle 3">
            <a:extLst>
              <a:ext uri="{FF2B5EF4-FFF2-40B4-BE49-F238E27FC236}">
                <a16:creationId xmlns:a16="http://schemas.microsoft.com/office/drawing/2014/main" id="{1F38821F-949A-2C6B-2C4A-228405D04B41}"/>
              </a:ext>
            </a:extLst>
          </p:cNvPr>
          <p:cNvSpPr/>
          <p:nvPr/>
        </p:nvSpPr>
        <p:spPr>
          <a:xfrm>
            <a:off x="5590472" y="5100935"/>
            <a:ext cx="60465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7" name="TextBox 6">
            <a:extLst>
              <a:ext uri="{FF2B5EF4-FFF2-40B4-BE49-F238E27FC236}">
                <a16:creationId xmlns:a16="http://schemas.microsoft.com/office/drawing/2014/main" id="{94FC05FB-D50E-A7D4-727E-7046AAB68C10}"/>
              </a:ext>
            </a:extLst>
          </p:cNvPr>
          <p:cNvSpPr txBox="1"/>
          <p:nvPr/>
        </p:nvSpPr>
        <p:spPr>
          <a:xfrm>
            <a:off x="3868616" y="6112113"/>
            <a:ext cx="6096000" cy="276999"/>
          </a:xfrm>
          <a:prstGeom prst="rect">
            <a:avLst/>
          </a:prstGeom>
          <a:noFill/>
        </p:spPr>
        <p:txBody>
          <a:bodyPr wrap="square">
            <a:spAutoFit/>
          </a:bodyPr>
          <a:lstStyle/>
          <a:p>
            <a:r>
              <a:rPr lang="en-US" sz="1200" dirty="0"/>
              <a:t>https://thinkculturalhealth.hhs.gov/behavioral-health/</a:t>
            </a:r>
          </a:p>
        </p:txBody>
      </p:sp>
    </p:spTree>
    <p:extLst>
      <p:ext uri="{BB962C8B-B14F-4D97-AF65-F5344CB8AC3E}">
        <p14:creationId xmlns:p14="http://schemas.microsoft.com/office/powerpoint/2010/main" val="204434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02D17B7-BFEC-4481-A508-8A29B69881D3}"/>
              </a:ext>
            </a:extLst>
          </p:cNvPr>
          <p:cNvSpPr>
            <a:spLocks noGrp="1"/>
          </p:cNvSpPr>
          <p:nvPr>
            <p:ph idx="1"/>
          </p:nvPr>
        </p:nvSpPr>
        <p:spPr>
          <a:xfrm>
            <a:off x="711200" y="1210376"/>
            <a:ext cx="10515600" cy="4123623"/>
          </a:xfrm>
        </p:spPr>
        <p:txBody>
          <a:bodyPr>
            <a:normAutofit/>
          </a:bodyPr>
          <a:lstStyle/>
          <a:p>
            <a:pPr marL="0" indent="0">
              <a:buNone/>
            </a:pP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Which of the following actions best characterizes cultural humility?</a:t>
            </a:r>
            <a:b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b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indent="0">
              <a:buNone/>
            </a:pPr>
            <a:endParaRPr lang="en-US" sz="2400" dirty="0"/>
          </a:p>
          <a:p>
            <a:pPr marL="0" indent="0">
              <a:buNone/>
            </a:pPr>
            <a:r>
              <a:rPr lang="en-US" sz="2400" dirty="0"/>
              <a:t>a. Acknowledging that the staff and health provider's beliefs don't matter much</a:t>
            </a:r>
          </a:p>
          <a:p>
            <a:pPr marL="0" indent="0">
              <a:buNone/>
            </a:pPr>
            <a:r>
              <a:rPr lang="en-US" sz="2400" dirty="0"/>
              <a:t>b. Prioritizing the student’s values and worldview</a:t>
            </a:r>
          </a:p>
          <a:p>
            <a:pPr marL="0" indent="0">
              <a:buNone/>
            </a:pPr>
            <a:r>
              <a:rPr lang="en-US" sz="2400" dirty="0"/>
              <a:t>c. Realizing that a staff person or health provider should trust their instincts</a:t>
            </a:r>
          </a:p>
          <a:p>
            <a:pPr marL="0" indent="0">
              <a:buNone/>
            </a:pPr>
            <a:r>
              <a:rPr lang="en-US" sz="2400" dirty="0"/>
              <a:t>d. Memorizing everything possible about a student’s culture</a:t>
            </a:r>
          </a:p>
          <a:p>
            <a:endParaRPr lang="en-US" sz="2400" dirty="0"/>
          </a:p>
        </p:txBody>
      </p:sp>
      <p:sp>
        <p:nvSpPr>
          <p:cNvPr id="4" name="Rectangle 3">
            <a:extLst>
              <a:ext uri="{FF2B5EF4-FFF2-40B4-BE49-F238E27FC236}">
                <a16:creationId xmlns:a16="http://schemas.microsoft.com/office/drawing/2014/main" id="{8A2D1879-7588-312A-A765-87FD07C3D770}"/>
              </a:ext>
            </a:extLst>
          </p:cNvPr>
          <p:cNvSpPr/>
          <p:nvPr/>
        </p:nvSpPr>
        <p:spPr>
          <a:xfrm>
            <a:off x="5543001" y="5012649"/>
            <a:ext cx="57259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B</a:t>
            </a:r>
          </a:p>
        </p:txBody>
      </p:sp>
      <p:sp>
        <p:nvSpPr>
          <p:cNvPr id="6" name="TextBox 5">
            <a:extLst>
              <a:ext uri="{FF2B5EF4-FFF2-40B4-BE49-F238E27FC236}">
                <a16:creationId xmlns:a16="http://schemas.microsoft.com/office/drawing/2014/main" id="{94D81889-5177-1BE0-5809-0B180DA562A1}"/>
              </a:ext>
            </a:extLst>
          </p:cNvPr>
          <p:cNvSpPr txBox="1"/>
          <p:nvPr/>
        </p:nvSpPr>
        <p:spPr>
          <a:xfrm>
            <a:off x="4161692" y="6119743"/>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122331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CA16CCA-BFB6-AD48-E7A3-BC79E9859D2D}"/>
              </a:ext>
            </a:extLst>
          </p:cNvPr>
          <p:cNvSpPr>
            <a:spLocks noGrp="1"/>
          </p:cNvSpPr>
          <p:nvPr>
            <p:ph idx="1"/>
          </p:nvPr>
        </p:nvSpPr>
        <p:spPr>
          <a:xfrm>
            <a:off x="836676" y="1092200"/>
            <a:ext cx="10515600" cy="3871762"/>
          </a:xfrm>
        </p:spPr>
        <p:txBody>
          <a:bodyPr>
            <a:normAutofit lnSpcReduction="10000"/>
          </a:bodyPr>
          <a:lstStyle/>
          <a:p>
            <a:pPr marL="0" indent="0">
              <a:buNone/>
            </a:pP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Which of the following is NOT a component of cultural humility?</a:t>
            </a:r>
            <a:b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b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a:p>
            <a:pPr marL="0" indent="0">
              <a:buNone/>
            </a:pPr>
            <a:endParaRPr lang="en-US" sz="2400" dirty="0"/>
          </a:p>
          <a:p>
            <a:pPr marL="0" indent="0">
              <a:buNone/>
            </a:pPr>
            <a:r>
              <a:rPr lang="en-US" sz="2400" dirty="0"/>
              <a:t>a. Recognizing that conversations about cultural identity make students and staff uncomfortable</a:t>
            </a:r>
          </a:p>
          <a:p>
            <a:pPr marL="0" indent="0">
              <a:buNone/>
            </a:pPr>
            <a:r>
              <a:rPr lang="en-US" sz="2400" dirty="0"/>
              <a:t>b. Recognizing you will never know everything and committing to continued growth</a:t>
            </a:r>
          </a:p>
          <a:p>
            <a:pPr marL="0" indent="0">
              <a:buNone/>
            </a:pPr>
            <a:r>
              <a:rPr lang="en-US" sz="2400" dirty="0"/>
              <a:t>c. Being open to exploring your student’s cultural identity</a:t>
            </a:r>
          </a:p>
          <a:p>
            <a:pPr marL="0" indent="0">
              <a:buNone/>
            </a:pPr>
            <a:r>
              <a:rPr lang="en-US" sz="2400" dirty="0"/>
              <a:t>d. Being open to exploring your own cultural identity</a:t>
            </a:r>
          </a:p>
          <a:p>
            <a:endParaRPr lang="en-US" sz="2400" dirty="0"/>
          </a:p>
        </p:txBody>
      </p:sp>
      <p:sp>
        <p:nvSpPr>
          <p:cNvPr id="4" name="Rectangle 3">
            <a:extLst>
              <a:ext uri="{FF2B5EF4-FFF2-40B4-BE49-F238E27FC236}">
                <a16:creationId xmlns:a16="http://schemas.microsoft.com/office/drawing/2014/main" id="{2431FEA8-9FC6-150C-9918-0E0D17BC3BB0}"/>
              </a:ext>
            </a:extLst>
          </p:cNvPr>
          <p:cNvSpPr/>
          <p:nvPr/>
        </p:nvSpPr>
        <p:spPr>
          <a:xfrm>
            <a:off x="5628570" y="5075535"/>
            <a:ext cx="60465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a:t>
            </a:r>
          </a:p>
        </p:txBody>
      </p:sp>
      <p:sp>
        <p:nvSpPr>
          <p:cNvPr id="6" name="TextBox 5">
            <a:extLst>
              <a:ext uri="{FF2B5EF4-FFF2-40B4-BE49-F238E27FC236}">
                <a16:creationId xmlns:a16="http://schemas.microsoft.com/office/drawing/2014/main" id="{A6E3BD2E-79CD-F668-BC65-AE9F5D12E664}"/>
              </a:ext>
            </a:extLst>
          </p:cNvPr>
          <p:cNvSpPr txBox="1"/>
          <p:nvPr/>
        </p:nvSpPr>
        <p:spPr>
          <a:xfrm>
            <a:off x="4161692" y="6119743"/>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113251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D887727-AE3F-966F-01AD-58EF8176A54E}"/>
              </a:ext>
            </a:extLst>
          </p:cNvPr>
          <p:cNvSpPr>
            <a:spLocks noGrp="1"/>
          </p:cNvSpPr>
          <p:nvPr>
            <p:ph idx="1"/>
          </p:nvPr>
        </p:nvSpPr>
        <p:spPr>
          <a:xfrm>
            <a:off x="836676" y="1041400"/>
            <a:ext cx="10515600" cy="3937000"/>
          </a:xfrm>
        </p:spPr>
        <p:txBody>
          <a:bodyPr>
            <a:normAutofit/>
          </a:bodyPr>
          <a:lstStyle/>
          <a:p>
            <a:pPr marL="0" indent="0">
              <a:buNone/>
            </a:pPr>
            <a:r>
              <a:rPr lang="en-US" sz="2400" dirty="0"/>
              <a:t> </a:t>
            </a: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Which of the following is an example of privilege?</a:t>
            </a:r>
            <a:endParaRPr lang="en-US" sz="2400" dirty="0"/>
          </a:p>
          <a:p>
            <a:pPr marL="0" indent="0">
              <a:buNone/>
            </a:pPr>
            <a:endParaRPr lang="en-US" sz="2400" dirty="0"/>
          </a:p>
          <a:p>
            <a:pPr marL="0" indent="0">
              <a:buNone/>
            </a:pPr>
            <a:endParaRPr lang="en-US" sz="2400" dirty="0"/>
          </a:p>
          <a:p>
            <a:pPr marL="0" indent="0">
              <a:buNone/>
            </a:pPr>
            <a:r>
              <a:rPr lang="en-US" sz="2400" dirty="0"/>
              <a:t>a.  Being able to use a handicapped parking spot because you have a physical disability</a:t>
            </a:r>
          </a:p>
          <a:p>
            <a:pPr marL="0" indent="0">
              <a:buNone/>
            </a:pPr>
            <a:r>
              <a:rPr lang="en-US" sz="2400" dirty="0"/>
              <a:t>b.  People assuming that you got into a university because of affirmative action</a:t>
            </a:r>
          </a:p>
          <a:p>
            <a:pPr marL="0" indent="0">
              <a:buNone/>
            </a:pPr>
            <a:r>
              <a:rPr lang="en-US" sz="2400" dirty="0"/>
              <a:t>c.  Being the only person of your social group in a workplace setting</a:t>
            </a:r>
          </a:p>
          <a:p>
            <a:pPr marL="0" indent="0">
              <a:buNone/>
            </a:pPr>
            <a:r>
              <a:rPr lang="en-US" sz="2400" dirty="0"/>
              <a:t>d.  Feeling confident that if trouble happens you can call the police and they will help you</a:t>
            </a:r>
          </a:p>
          <a:p>
            <a:endParaRPr lang="en-US" sz="2400" dirty="0"/>
          </a:p>
        </p:txBody>
      </p:sp>
      <p:sp>
        <p:nvSpPr>
          <p:cNvPr id="4" name="Rectangle 3">
            <a:extLst>
              <a:ext uri="{FF2B5EF4-FFF2-40B4-BE49-F238E27FC236}">
                <a16:creationId xmlns:a16="http://schemas.microsoft.com/office/drawing/2014/main" id="{F71CA7BE-D9D5-D120-9E18-1DAEDCF1F629}"/>
              </a:ext>
            </a:extLst>
          </p:cNvPr>
          <p:cNvSpPr/>
          <p:nvPr/>
        </p:nvSpPr>
        <p:spPr>
          <a:xfrm>
            <a:off x="5658656" y="4978400"/>
            <a:ext cx="620684"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D</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 name="TextBox 5">
            <a:extLst>
              <a:ext uri="{FF2B5EF4-FFF2-40B4-BE49-F238E27FC236}">
                <a16:creationId xmlns:a16="http://schemas.microsoft.com/office/drawing/2014/main" id="{10BA0240-7220-A456-45CA-BBC03E97E0CC}"/>
              </a:ext>
            </a:extLst>
          </p:cNvPr>
          <p:cNvSpPr txBox="1"/>
          <p:nvPr/>
        </p:nvSpPr>
        <p:spPr>
          <a:xfrm>
            <a:off x="4161692" y="6119743"/>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8315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95850CF-4038-72B7-3406-EA01DD9FF480}"/>
              </a:ext>
            </a:extLst>
          </p:cNvPr>
          <p:cNvSpPr>
            <a:spLocks noGrp="1"/>
          </p:cNvSpPr>
          <p:nvPr>
            <p:ph idx="1"/>
          </p:nvPr>
        </p:nvSpPr>
        <p:spPr>
          <a:xfrm>
            <a:off x="647700" y="1210377"/>
            <a:ext cx="10515600" cy="3871762"/>
          </a:xfrm>
        </p:spPr>
        <p:txBody>
          <a:bodyPr>
            <a:normAutofit/>
          </a:bodyPr>
          <a:lstStyle/>
          <a:p>
            <a:pPr marL="0" indent="0">
              <a:buNone/>
            </a:pPr>
            <a:r>
              <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rPr>
              <a:t>Which of the following statements about privilege is true?</a:t>
            </a:r>
            <a:br>
              <a:rPr kumimoji="0" lang="en-US" sz="3200" b="0" i="0" u="none" strike="noStrike" kern="1200" cap="none" spc="0" normalizeH="0" baseline="0" noProof="0" dirty="0">
                <a:ln>
                  <a:noFill/>
                </a:ln>
                <a:solidFill>
                  <a:prstClr val="black"/>
                </a:solidFill>
                <a:effectLst/>
                <a:uLnTx/>
                <a:uFillTx/>
                <a:latin typeface="Calibri Light" panose="020F0302020204030204"/>
                <a:ea typeface="+mj-ea"/>
                <a:cs typeface="+mj-cs"/>
              </a:rPr>
            </a:br>
            <a:r>
              <a:rPr lang="en-US" sz="2400" dirty="0"/>
              <a:t> </a:t>
            </a:r>
          </a:p>
          <a:p>
            <a:pPr marL="0" indent="0">
              <a:buNone/>
            </a:pPr>
            <a:endParaRPr lang="en-US" sz="2400" dirty="0"/>
          </a:p>
          <a:p>
            <a:pPr marL="0" indent="0">
              <a:buNone/>
            </a:pPr>
            <a:r>
              <a:rPr lang="en-US" sz="2400" dirty="0"/>
              <a:t>a. The social identities that are the most salient to us can depend on the situation</a:t>
            </a:r>
          </a:p>
          <a:p>
            <a:pPr marL="0" indent="0">
              <a:buNone/>
            </a:pPr>
            <a:r>
              <a:rPr lang="en-US" sz="2400" dirty="0"/>
              <a:t>b.  We can enjoy the benefits of privilege even without recognizing we have it</a:t>
            </a:r>
          </a:p>
          <a:p>
            <a:pPr marL="0" indent="0">
              <a:buNone/>
            </a:pPr>
            <a:r>
              <a:rPr lang="en-US" sz="2400" dirty="0"/>
              <a:t>c.  We can belong to both dominant and non-dominant social groups</a:t>
            </a:r>
          </a:p>
          <a:p>
            <a:pPr marL="0" indent="0">
              <a:buNone/>
            </a:pPr>
            <a:r>
              <a:rPr lang="en-US" sz="2400" dirty="0"/>
              <a:t>d.  All of the above</a:t>
            </a:r>
          </a:p>
          <a:p>
            <a:endParaRPr lang="en-US" sz="2400" dirty="0"/>
          </a:p>
        </p:txBody>
      </p:sp>
      <p:sp>
        <p:nvSpPr>
          <p:cNvPr id="4" name="Rectangle 3">
            <a:extLst>
              <a:ext uri="{FF2B5EF4-FFF2-40B4-BE49-F238E27FC236}">
                <a16:creationId xmlns:a16="http://schemas.microsoft.com/office/drawing/2014/main" id="{4CB1B007-DF71-C160-DD5A-8722C24FB920}"/>
              </a:ext>
            </a:extLst>
          </p:cNvPr>
          <p:cNvSpPr/>
          <p:nvPr/>
        </p:nvSpPr>
        <p:spPr>
          <a:xfrm>
            <a:off x="5912655" y="4886719"/>
            <a:ext cx="620683"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D</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6" name="TextBox 5">
            <a:extLst>
              <a:ext uri="{FF2B5EF4-FFF2-40B4-BE49-F238E27FC236}">
                <a16:creationId xmlns:a16="http://schemas.microsoft.com/office/drawing/2014/main" id="{4266004B-F3F5-E7EA-9236-5CCCACD60413}"/>
              </a:ext>
            </a:extLst>
          </p:cNvPr>
          <p:cNvSpPr txBox="1"/>
          <p:nvPr/>
        </p:nvSpPr>
        <p:spPr>
          <a:xfrm>
            <a:off x="4161692" y="6119743"/>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338109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274CACE-A99E-BFA8-D0F3-997D065FC71A}"/>
              </a:ext>
            </a:extLst>
          </p:cNvPr>
          <p:cNvSpPr>
            <a:spLocks noGrp="1"/>
          </p:cNvSpPr>
          <p:nvPr>
            <p:ph idx="1"/>
          </p:nvPr>
        </p:nvSpPr>
        <p:spPr>
          <a:xfrm>
            <a:off x="736600" y="1104900"/>
            <a:ext cx="10515600" cy="4381500"/>
          </a:xfrm>
        </p:spPr>
        <p:txBody>
          <a:bodyPr>
            <a:normAutofit/>
          </a:bodyPr>
          <a:lstStyle/>
          <a:p>
            <a:pPr marL="0" indent="0">
              <a:buNone/>
            </a:pPr>
            <a:r>
              <a:rPr lang="en-US" sz="3200" b="1" dirty="0"/>
              <a:t>How does understanding your own cultural identity help you practice cultural humility?</a:t>
            </a:r>
          </a:p>
          <a:p>
            <a:pPr marL="0" indent="0">
              <a:buNone/>
            </a:pPr>
            <a:endParaRPr lang="en-US" sz="2400" b="1" dirty="0"/>
          </a:p>
          <a:p>
            <a:pPr marL="0" indent="0">
              <a:buNone/>
            </a:pPr>
            <a:r>
              <a:rPr lang="en-US" sz="2400" dirty="0"/>
              <a:t>a. It helps you be more self-confident in your interactions with students and staff</a:t>
            </a:r>
          </a:p>
          <a:p>
            <a:pPr marL="0" indent="0">
              <a:buNone/>
            </a:pPr>
            <a:r>
              <a:rPr lang="en-US" sz="2400" dirty="0"/>
              <a:t>b. It helps you convince your students or other staff to see things the same way you do</a:t>
            </a:r>
          </a:p>
          <a:p>
            <a:pPr marL="0" indent="0">
              <a:buNone/>
            </a:pPr>
            <a:r>
              <a:rPr lang="en-US" sz="2400" dirty="0"/>
              <a:t>c. It helps you understand how your values and worldview might differ from your students and other staff</a:t>
            </a:r>
          </a:p>
          <a:p>
            <a:pPr marL="0" indent="0">
              <a:buNone/>
            </a:pPr>
            <a:r>
              <a:rPr lang="en-US" sz="2400" dirty="0"/>
              <a:t>d. It helps you be more flexible about your own values and beliefs</a:t>
            </a:r>
          </a:p>
          <a:p>
            <a:endParaRPr lang="en-US" sz="2400" dirty="0"/>
          </a:p>
        </p:txBody>
      </p:sp>
      <p:sp>
        <p:nvSpPr>
          <p:cNvPr id="2" name="Rectangle 1">
            <a:extLst>
              <a:ext uri="{FF2B5EF4-FFF2-40B4-BE49-F238E27FC236}">
                <a16:creationId xmlns:a16="http://schemas.microsoft.com/office/drawing/2014/main" id="{6B21339B-A2B7-9CA8-6021-9A88E45A07A4}"/>
              </a:ext>
            </a:extLst>
          </p:cNvPr>
          <p:cNvSpPr/>
          <p:nvPr/>
        </p:nvSpPr>
        <p:spPr>
          <a:xfrm>
            <a:off x="5542723" y="5024735"/>
            <a:ext cx="55175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C</a:t>
            </a:r>
          </a:p>
        </p:txBody>
      </p:sp>
      <p:sp>
        <p:nvSpPr>
          <p:cNvPr id="6" name="TextBox 5">
            <a:extLst>
              <a:ext uri="{FF2B5EF4-FFF2-40B4-BE49-F238E27FC236}">
                <a16:creationId xmlns:a16="http://schemas.microsoft.com/office/drawing/2014/main" id="{DA85A258-266C-92DA-1D52-9539319D9F76}"/>
              </a:ext>
            </a:extLst>
          </p:cNvPr>
          <p:cNvSpPr txBox="1"/>
          <p:nvPr/>
        </p:nvSpPr>
        <p:spPr>
          <a:xfrm>
            <a:off x="4161692" y="6119743"/>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286302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A37F3CC0-EC3A-3D99-46FA-BD2BA9CEC3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32552" r="20182" b="-498"/>
          <a:stretch/>
        </p:blipFill>
        <p:spPr>
          <a:xfrm>
            <a:off x="480060" y="1525725"/>
            <a:ext cx="3425957" cy="3806069"/>
          </a:xfrm>
          <a:prstGeom prst="rect">
            <a:avLst/>
          </a:prstGeom>
        </p:spPr>
      </p:pic>
      <p:sp>
        <p:nvSpPr>
          <p:cNvPr id="7" name="Content Placeholder 6">
            <a:extLst>
              <a:ext uri="{FF2B5EF4-FFF2-40B4-BE49-F238E27FC236}">
                <a16:creationId xmlns:a16="http://schemas.microsoft.com/office/drawing/2014/main" id="{A2FE8069-6BAE-E2DD-B0D9-F28F0585EB1C}"/>
              </a:ext>
            </a:extLst>
          </p:cNvPr>
          <p:cNvSpPr>
            <a:spLocks noGrp="1"/>
          </p:cNvSpPr>
          <p:nvPr>
            <p:ph idx="1"/>
          </p:nvPr>
        </p:nvSpPr>
        <p:spPr>
          <a:xfrm>
            <a:off x="4335320" y="587501"/>
            <a:ext cx="7161017" cy="5940299"/>
          </a:xfrm>
        </p:spPr>
        <p:txBody>
          <a:bodyPr>
            <a:normAutofit lnSpcReduction="10000"/>
          </a:bodyPr>
          <a:lstStyle/>
          <a:p>
            <a:pPr marL="0" indent="0">
              <a:buNone/>
            </a:pPr>
            <a:r>
              <a:rPr lang="en-US" sz="2400" dirty="0"/>
              <a:t>Alex is a 20 year old biracial new student who identifies as transgender. They  recently moved to the midwestern city where the Job Corps center is located from the rural area where they grew up and comes from a low income family.  What is the best approach to take into account when working with Alex?</a:t>
            </a:r>
          </a:p>
          <a:p>
            <a:endParaRPr lang="en-US" sz="2400" dirty="0"/>
          </a:p>
          <a:p>
            <a:pPr marL="0" indent="0">
              <a:buNone/>
            </a:pPr>
            <a:r>
              <a:rPr lang="en-US" sz="2400" dirty="0"/>
              <a:t>a.  Ignore Alex’s income level since it's probably not relevant</a:t>
            </a:r>
          </a:p>
          <a:p>
            <a:pPr marL="0" indent="0">
              <a:buNone/>
            </a:pPr>
            <a:r>
              <a:rPr lang="en-US" sz="2400" dirty="0"/>
              <a:t>b.  Try to understand Alex's transgender identity, rural upbringing, and income level together</a:t>
            </a:r>
          </a:p>
          <a:p>
            <a:pPr marL="0" indent="0">
              <a:buNone/>
            </a:pPr>
            <a:r>
              <a:rPr lang="en-US" sz="2400" dirty="0"/>
              <a:t>c.  Focus on Alex's gender identity because it is the issue that Alex brought up </a:t>
            </a:r>
          </a:p>
          <a:p>
            <a:pPr marL="0" indent="0">
              <a:buNone/>
            </a:pPr>
            <a:r>
              <a:rPr lang="en-US" sz="2400" dirty="0"/>
              <a:t>d. Wait for Alex to bring up the identities that they want to talk about</a:t>
            </a:r>
          </a:p>
          <a:p>
            <a:pPr marL="0" indent="0">
              <a:buNone/>
            </a:pPr>
            <a:r>
              <a:rPr lang="en-US" sz="2400" dirty="0"/>
              <a:t>e. None of these</a:t>
            </a:r>
          </a:p>
          <a:p>
            <a:endParaRPr lang="en-US" sz="1700" dirty="0"/>
          </a:p>
          <a:p>
            <a:endParaRPr lang="en-US" sz="1700" dirty="0"/>
          </a:p>
        </p:txBody>
      </p:sp>
      <p:sp>
        <p:nvSpPr>
          <p:cNvPr id="5" name="Rectangle 4">
            <a:extLst>
              <a:ext uri="{FF2B5EF4-FFF2-40B4-BE49-F238E27FC236}">
                <a16:creationId xmlns:a16="http://schemas.microsoft.com/office/drawing/2014/main" id="{A2864D82-1006-4302-71BC-41076F8B8DDC}"/>
              </a:ext>
            </a:extLst>
          </p:cNvPr>
          <p:cNvSpPr/>
          <p:nvPr/>
        </p:nvSpPr>
        <p:spPr>
          <a:xfrm>
            <a:off x="1959169" y="5604470"/>
            <a:ext cx="522899"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E</a:t>
            </a:r>
            <a:endParaRPr lang="en-US" sz="5400" b="1" cap="none" spc="0" dirty="0">
              <a:ln w="22225">
                <a:solidFill>
                  <a:schemeClr val="accent2"/>
                </a:solidFill>
                <a:prstDash val="solid"/>
              </a:ln>
              <a:solidFill>
                <a:schemeClr val="accent2">
                  <a:lumMod val="40000"/>
                  <a:lumOff val="60000"/>
                </a:schemeClr>
              </a:solidFill>
              <a:effectLst/>
            </a:endParaRPr>
          </a:p>
        </p:txBody>
      </p:sp>
      <p:sp>
        <p:nvSpPr>
          <p:cNvPr id="8" name="TextBox 7">
            <a:extLst>
              <a:ext uri="{FF2B5EF4-FFF2-40B4-BE49-F238E27FC236}">
                <a16:creationId xmlns:a16="http://schemas.microsoft.com/office/drawing/2014/main" id="{33AF69D1-DDCD-208C-8B80-12BCD861A367}"/>
              </a:ext>
            </a:extLst>
          </p:cNvPr>
          <p:cNvSpPr txBox="1"/>
          <p:nvPr/>
        </p:nvSpPr>
        <p:spPr>
          <a:xfrm>
            <a:off x="6424003" y="6323568"/>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15652022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7" name="Picture 6">
            <a:extLst>
              <a:ext uri="{FF2B5EF4-FFF2-40B4-BE49-F238E27FC236}">
                <a16:creationId xmlns:a16="http://schemas.microsoft.com/office/drawing/2014/main" id="{0C3C8E31-3244-3514-3B9C-DD3427E87CD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0560" y="2416261"/>
            <a:ext cx="3821657" cy="2025478"/>
          </a:xfrm>
          <a:prstGeom prst="rect">
            <a:avLst/>
          </a:prstGeom>
        </p:spPr>
      </p:pic>
      <p:sp>
        <p:nvSpPr>
          <p:cNvPr id="3" name="Content Placeholder 2">
            <a:extLst>
              <a:ext uri="{FF2B5EF4-FFF2-40B4-BE49-F238E27FC236}">
                <a16:creationId xmlns:a16="http://schemas.microsoft.com/office/drawing/2014/main" id="{D3ED1CB3-C001-65B6-930A-6361B0135D68}"/>
              </a:ext>
            </a:extLst>
          </p:cNvPr>
          <p:cNvSpPr>
            <a:spLocks noGrp="1"/>
          </p:cNvSpPr>
          <p:nvPr>
            <p:ph idx="1"/>
          </p:nvPr>
        </p:nvSpPr>
        <p:spPr>
          <a:xfrm>
            <a:off x="4171615" y="993901"/>
            <a:ext cx="7161017" cy="4962399"/>
          </a:xfrm>
        </p:spPr>
        <p:txBody>
          <a:bodyPr>
            <a:normAutofit/>
          </a:bodyPr>
          <a:lstStyle/>
          <a:p>
            <a:pPr marL="0" indent="0">
              <a:buNone/>
            </a:pPr>
            <a:r>
              <a:rPr lang="en-US" sz="2000" dirty="0"/>
              <a:t>A CMHC, is treating Zande, who is Central African and recently immigrated to the U.S and is now in Job Corps. What can the CMHC do to practice cultural competency and humility when assessing and diagnosing Zande?</a:t>
            </a:r>
          </a:p>
          <a:p>
            <a:pPr marL="0" indent="0">
              <a:buNone/>
            </a:pPr>
            <a:endParaRPr lang="en-US" sz="2000" dirty="0"/>
          </a:p>
          <a:p>
            <a:pPr marL="0" indent="0">
              <a:buNone/>
            </a:pPr>
            <a:r>
              <a:rPr lang="en-US" sz="2000" dirty="0"/>
              <a:t>a. Consider the potential for bias toward a Western worldview in the tools she uses</a:t>
            </a:r>
          </a:p>
          <a:p>
            <a:pPr marL="0" indent="0">
              <a:buNone/>
            </a:pPr>
            <a:r>
              <a:rPr lang="en-US" sz="2000" dirty="0"/>
              <a:t>b. Search for assessment methods that incorporate Zande's cultural practices</a:t>
            </a:r>
          </a:p>
          <a:p>
            <a:pPr marL="0" indent="0">
              <a:buNone/>
            </a:pPr>
            <a:r>
              <a:rPr lang="en-US" sz="2000" dirty="0"/>
              <a:t>c. Find out what populations informed the treatment protocols she uses</a:t>
            </a:r>
          </a:p>
          <a:p>
            <a:pPr marL="0" indent="0">
              <a:buNone/>
            </a:pPr>
            <a:r>
              <a:rPr lang="en-US" sz="2000" dirty="0"/>
              <a:t>d. All of the above</a:t>
            </a:r>
          </a:p>
          <a:p>
            <a:endParaRPr lang="en-US" sz="2000" dirty="0"/>
          </a:p>
          <a:p>
            <a:endParaRPr lang="en-US" sz="2000" dirty="0"/>
          </a:p>
        </p:txBody>
      </p:sp>
      <p:sp>
        <p:nvSpPr>
          <p:cNvPr id="8" name="Rectangle 7">
            <a:extLst>
              <a:ext uri="{FF2B5EF4-FFF2-40B4-BE49-F238E27FC236}">
                <a16:creationId xmlns:a16="http://schemas.microsoft.com/office/drawing/2014/main" id="{2A8C0351-4356-D702-762E-ADA379B1E307}"/>
              </a:ext>
            </a:extLst>
          </p:cNvPr>
          <p:cNvSpPr/>
          <p:nvPr/>
        </p:nvSpPr>
        <p:spPr>
          <a:xfrm>
            <a:off x="1963390" y="5188204"/>
            <a:ext cx="62068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D</a:t>
            </a:r>
          </a:p>
        </p:txBody>
      </p:sp>
      <p:sp>
        <p:nvSpPr>
          <p:cNvPr id="9" name="TextBox 8">
            <a:extLst>
              <a:ext uri="{FF2B5EF4-FFF2-40B4-BE49-F238E27FC236}">
                <a16:creationId xmlns:a16="http://schemas.microsoft.com/office/drawing/2014/main" id="{E14D9C87-37CB-BF60-F84C-1D206CE198D1}"/>
              </a:ext>
            </a:extLst>
          </p:cNvPr>
          <p:cNvSpPr txBox="1"/>
          <p:nvPr/>
        </p:nvSpPr>
        <p:spPr>
          <a:xfrm>
            <a:off x="6082781" y="6222484"/>
            <a:ext cx="6096000" cy="369332"/>
          </a:xfrm>
          <a:prstGeom prst="rect">
            <a:avLst/>
          </a:prstGeom>
          <a:noFill/>
        </p:spPr>
        <p:txBody>
          <a:bodyPr wrap="square">
            <a:spAutoFit/>
          </a:bodyPr>
          <a:lstStyle/>
          <a:p>
            <a:r>
              <a:rPr lang="en-US" sz="1200" dirty="0"/>
              <a:t>https://thinkculturalhealth.hhs.gov/behavioral-health</a:t>
            </a:r>
            <a:r>
              <a:rPr lang="en-US" dirty="0"/>
              <a:t>/</a:t>
            </a:r>
          </a:p>
        </p:txBody>
      </p:sp>
    </p:spTree>
    <p:extLst>
      <p:ext uri="{BB962C8B-B14F-4D97-AF65-F5344CB8AC3E}">
        <p14:creationId xmlns:p14="http://schemas.microsoft.com/office/powerpoint/2010/main" val="109884099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Wood human figure">
            <a:extLst>
              <a:ext uri="{FF2B5EF4-FFF2-40B4-BE49-F238E27FC236}">
                <a16:creationId xmlns:a16="http://schemas.microsoft.com/office/drawing/2014/main" id="{74C3C7C7-A828-BF28-75B4-03F6A55BC292}"/>
              </a:ext>
            </a:extLst>
          </p:cNvPr>
          <p:cNvPicPr>
            <a:picLocks noChangeAspect="1"/>
          </p:cNvPicPr>
          <p:nvPr/>
        </p:nvPicPr>
        <p:blipFill rotWithShape="1">
          <a:blip r:embed="rId3" cstate="email">
            <a:alphaModFix amt="50000"/>
            <a:extLst>
              <a:ext uri="{28A0092B-C50C-407E-A947-70E740481C1C}">
                <a14:useLocalDpi xmlns:a14="http://schemas.microsoft.com/office/drawing/2010/main"/>
              </a:ext>
            </a:extLst>
          </a:blip>
          <a:srcRect b="15730"/>
          <a:stretch/>
        </p:blipFill>
        <p:spPr>
          <a:xfrm>
            <a:off x="20" y="1"/>
            <a:ext cx="12191980" cy="6857999"/>
          </a:xfrm>
          <a:prstGeom prst="rect">
            <a:avLst/>
          </a:prstGeom>
        </p:spPr>
      </p:pic>
      <p:sp>
        <p:nvSpPr>
          <p:cNvPr id="4" name="Title 3">
            <a:extLst>
              <a:ext uri="{FF2B5EF4-FFF2-40B4-BE49-F238E27FC236}">
                <a16:creationId xmlns:a16="http://schemas.microsoft.com/office/drawing/2014/main" id="{6EA4DFBB-0D71-198C-CE00-4C54E59EF13C}"/>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solidFill>
                  <a:srgbClr val="FFFFFF"/>
                </a:solidFill>
              </a:rPr>
              <a:t>WHAT NOW?</a:t>
            </a:r>
          </a:p>
        </p:txBody>
      </p:sp>
    </p:spTree>
    <p:extLst>
      <p:ext uri="{BB962C8B-B14F-4D97-AF65-F5344CB8AC3E}">
        <p14:creationId xmlns:p14="http://schemas.microsoft.com/office/powerpoint/2010/main" val="386770193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36135D1-F4DE-10D8-4C24-CF16D99453CD}"/>
              </a:ext>
            </a:extLst>
          </p:cNvPr>
          <p:cNvPicPr>
            <a:picLocks noChangeAspect="1"/>
          </p:cNvPicPr>
          <p:nvPr/>
        </p:nvPicPr>
        <p:blipFill>
          <a:blip r:embed="rId3"/>
          <a:stretch>
            <a:fillRect/>
          </a:stretch>
        </p:blipFill>
        <p:spPr>
          <a:xfrm>
            <a:off x="1026736" y="615452"/>
            <a:ext cx="10138527" cy="562709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65C38-538F-158F-346F-D1872E153600}"/>
              </a:ext>
            </a:extLst>
          </p:cNvPr>
          <p:cNvSpPr>
            <a:spLocks noGrp="1"/>
          </p:cNvSpPr>
          <p:nvPr>
            <p:ph type="title"/>
          </p:nvPr>
        </p:nvSpPr>
        <p:spPr>
          <a:xfrm>
            <a:off x="466035" y="236054"/>
            <a:ext cx="10515600" cy="1325563"/>
          </a:xfrm>
        </p:spPr>
        <p:txBody>
          <a:bodyPr>
            <a:normAutofit fontScale="90000"/>
          </a:bodyPr>
          <a:lstStyle/>
          <a:p>
            <a:pPr algn="ctr"/>
            <a:br>
              <a:rPr lang="en-US" b="1" dirty="0">
                <a:latin typeface="+mn-lt"/>
              </a:rPr>
            </a:br>
            <a:r>
              <a:rPr lang="en-US" b="1" dirty="0">
                <a:latin typeface="+mn-lt"/>
              </a:rPr>
              <a:t>Embrace the 4 C’s </a:t>
            </a:r>
            <a:br>
              <a:rPr lang="en-US" b="1" dirty="0">
                <a:latin typeface="+mn-lt"/>
              </a:rPr>
            </a:br>
            <a:r>
              <a:rPr lang="en-US" b="1" dirty="0">
                <a:solidFill>
                  <a:srgbClr val="C05B08"/>
                </a:solidFill>
                <a:latin typeface="+mn-lt"/>
              </a:rPr>
              <a:t>Curiosity, Comfort, Clarity and Confidence </a:t>
            </a:r>
            <a:br>
              <a:rPr lang="en-US" dirty="0"/>
            </a:br>
            <a:endParaRPr lang="en-US" dirty="0"/>
          </a:p>
        </p:txBody>
      </p:sp>
      <p:sp>
        <p:nvSpPr>
          <p:cNvPr id="3" name="Content Placeholder 2">
            <a:extLst>
              <a:ext uri="{FF2B5EF4-FFF2-40B4-BE49-F238E27FC236}">
                <a16:creationId xmlns:a16="http://schemas.microsoft.com/office/drawing/2014/main" id="{4AAB38D0-FE1E-4A1C-E10A-F23E795D0E76}"/>
              </a:ext>
            </a:extLst>
          </p:cNvPr>
          <p:cNvSpPr>
            <a:spLocks noGrp="1"/>
          </p:cNvSpPr>
          <p:nvPr>
            <p:ph idx="1"/>
          </p:nvPr>
        </p:nvSpPr>
        <p:spPr>
          <a:xfrm>
            <a:off x="466035" y="1561617"/>
            <a:ext cx="10515600" cy="4351338"/>
          </a:xfrm>
        </p:spPr>
        <p:txBody>
          <a:bodyPr vert="horz" lIns="91440" tIns="45720" rIns="91440" bIns="45720" rtlCol="0" anchor="t">
            <a:noAutofit/>
          </a:bodyPr>
          <a:lstStyle/>
          <a:p>
            <a:pPr marL="0" indent="0">
              <a:buNone/>
            </a:pPr>
            <a:r>
              <a:rPr lang="en-US" sz="2000" b="1" dirty="0">
                <a:ea typeface="+mn-lt"/>
                <a:cs typeface="+mn-lt"/>
              </a:rPr>
              <a:t>1</a:t>
            </a:r>
            <a:r>
              <a:rPr lang="en-US" sz="2400" b="1" dirty="0">
                <a:solidFill>
                  <a:srgbClr val="C05B08"/>
                </a:solidFill>
                <a:ea typeface="+mn-lt"/>
                <a:cs typeface="+mn-lt"/>
              </a:rPr>
              <a:t>. Curiosity</a:t>
            </a:r>
            <a:r>
              <a:rPr lang="en-US" sz="2000" b="1" dirty="0">
                <a:ea typeface="+mn-lt"/>
                <a:cs typeface="+mn-lt"/>
              </a:rPr>
              <a:t>: Be open to explore areas of ignorance, discomfort and difference with accountability and responsiveness </a:t>
            </a:r>
          </a:p>
          <a:p>
            <a:pPr lvl="1"/>
            <a:r>
              <a:rPr lang="en-US" sz="2000" dirty="0"/>
              <a:t>Disclose your ignorance and signal your willingness to learn. </a:t>
            </a:r>
          </a:p>
          <a:p>
            <a:pPr marL="0" indent="0">
              <a:buNone/>
            </a:pPr>
            <a:r>
              <a:rPr lang="en-US" sz="2000" b="1" dirty="0">
                <a:ea typeface="+mn-lt"/>
                <a:cs typeface="+mn-lt"/>
              </a:rPr>
              <a:t>2. </a:t>
            </a:r>
            <a:r>
              <a:rPr lang="en-US" sz="2400" b="1" dirty="0">
                <a:solidFill>
                  <a:srgbClr val="C05B08"/>
                </a:solidFill>
                <a:ea typeface="+mn-lt"/>
                <a:cs typeface="+mn-lt"/>
              </a:rPr>
              <a:t>Comfort:</a:t>
            </a:r>
            <a:r>
              <a:rPr lang="en-US" sz="2000" b="1" dirty="0">
                <a:ea typeface="+mn-lt"/>
                <a:cs typeface="+mn-lt"/>
              </a:rPr>
              <a:t> Get comfortable with discomfort</a:t>
            </a:r>
            <a:endParaRPr lang="en-US" sz="2000" dirty="0"/>
          </a:p>
          <a:p>
            <a:pPr lvl="1"/>
            <a:r>
              <a:rPr lang="en-US" sz="2000" dirty="0">
                <a:ea typeface="+mn-lt"/>
                <a:cs typeface="+mn-lt"/>
              </a:rPr>
              <a:t>You are going to make mistakes, and that’s okay. Create a safe space for people to say “that hurt” by being direct and open to feedback – and to apologizing, learning and changing.</a:t>
            </a:r>
            <a:endParaRPr lang="en-US" sz="2000" dirty="0"/>
          </a:p>
          <a:p>
            <a:pPr marL="0" indent="0">
              <a:buNone/>
            </a:pPr>
            <a:r>
              <a:rPr lang="en-US" sz="2000" b="1" dirty="0">
                <a:ea typeface="+mn-lt"/>
                <a:cs typeface="+mn-lt"/>
              </a:rPr>
              <a:t>3. </a:t>
            </a:r>
            <a:r>
              <a:rPr lang="en-US" sz="2400" b="1" dirty="0">
                <a:solidFill>
                  <a:srgbClr val="C05B08"/>
                </a:solidFill>
                <a:ea typeface="+mn-lt"/>
                <a:cs typeface="+mn-lt"/>
              </a:rPr>
              <a:t>Clarity</a:t>
            </a:r>
            <a:r>
              <a:rPr lang="en-US" sz="2400" b="1" dirty="0">
                <a:ea typeface="+mn-lt"/>
                <a:cs typeface="+mn-lt"/>
              </a:rPr>
              <a:t>:</a:t>
            </a:r>
            <a:r>
              <a:rPr lang="en-US" sz="2000" b="1" dirty="0">
                <a:ea typeface="+mn-lt"/>
                <a:cs typeface="+mn-lt"/>
              </a:rPr>
              <a:t> Understand yourself and how other people see you</a:t>
            </a:r>
            <a:endParaRPr lang="en-US" sz="2000" dirty="0"/>
          </a:p>
          <a:p>
            <a:r>
              <a:rPr lang="en-US" sz="2000" dirty="0">
                <a:ea typeface="+mn-lt"/>
                <a:cs typeface="+mn-lt"/>
              </a:rPr>
              <a:t>It’s important to own your identities and experience and to know where you’re comfortable or uncomfortable.</a:t>
            </a:r>
          </a:p>
          <a:p>
            <a:pPr marL="0" indent="0">
              <a:buNone/>
            </a:pPr>
            <a:r>
              <a:rPr lang="en-US" sz="2000" b="1" dirty="0">
                <a:ea typeface="+mn-lt"/>
                <a:cs typeface="+mn-lt"/>
              </a:rPr>
              <a:t>4. </a:t>
            </a:r>
            <a:r>
              <a:rPr lang="en-US" sz="2400" b="1" dirty="0">
                <a:solidFill>
                  <a:srgbClr val="C05B08"/>
                </a:solidFill>
                <a:ea typeface="+mn-lt"/>
                <a:cs typeface="+mn-lt"/>
              </a:rPr>
              <a:t>Confidence:</a:t>
            </a:r>
            <a:r>
              <a:rPr lang="en-US" sz="2400" b="1" dirty="0">
                <a:ea typeface="+mn-lt"/>
                <a:cs typeface="+mn-lt"/>
              </a:rPr>
              <a:t> </a:t>
            </a:r>
            <a:r>
              <a:rPr lang="en-US" sz="2000" b="1" dirty="0">
                <a:ea typeface="+mn-lt"/>
                <a:cs typeface="+mn-lt"/>
              </a:rPr>
              <a:t>Put it all together! </a:t>
            </a:r>
            <a:endParaRPr lang="en-US" sz="2000" dirty="0"/>
          </a:p>
          <a:p>
            <a:pPr lvl="1"/>
            <a:r>
              <a:rPr lang="en-US" sz="2000" dirty="0">
                <a:ea typeface="+mn-lt"/>
                <a:cs typeface="+mn-lt"/>
              </a:rPr>
              <a:t>How do you operationalize cultural competence and humility to know that you are changing and that these changes are meaningful and helpful to your work? Look for external evidence, such as a certain type of feedback from others – “I feel seen, I feel understood, I feel like you get me”</a:t>
            </a:r>
            <a:endParaRPr lang="en-US" sz="2000" dirty="0">
              <a:cs typeface="Calibri"/>
            </a:endParaRPr>
          </a:p>
        </p:txBody>
      </p:sp>
      <p:sp>
        <p:nvSpPr>
          <p:cNvPr id="5" name="TextBox 4">
            <a:extLst>
              <a:ext uri="{FF2B5EF4-FFF2-40B4-BE49-F238E27FC236}">
                <a16:creationId xmlns:a16="http://schemas.microsoft.com/office/drawing/2014/main" id="{ADCECABB-D384-335F-2264-C77B608F7066}"/>
              </a:ext>
            </a:extLst>
          </p:cNvPr>
          <p:cNvSpPr txBox="1"/>
          <p:nvPr/>
        </p:nvSpPr>
        <p:spPr>
          <a:xfrm>
            <a:off x="1870213" y="6440971"/>
            <a:ext cx="8852452" cy="369332"/>
          </a:xfrm>
          <a:prstGeom prst="rect">
            <a:avLst/>
          </a:prstGeom>
          <a:noFill/>
        </p:spPr>
        <p:txBody>
          <a:bodyPr wrap="square" rtlCol="0">
            <a:spAutoFit/>
          </a:bodyPr>
          <a:lstStyle/>
          <a:p>
            <a:r>
              <a:rPr lang="en-US" dirty="0"/>
              <a:t>https://www.insidetrack.org/resources/understanding-cultural-competence-and-humility</a:t>
            </a:r>
          </a:p>
        </p:txBody>
      </p:sp>
    </p:spTree>
    <p:extLst>
      <p:ext uri="{BB962C8B-B14F-4D97-AF65-F5344CB8AC3E}">
        <p14:creationId xmlns:p14="http://schemas.microsoft.com/office/powerpoint/2010/main" val="242133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0">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8D3C564-A838-BEC4-FE14-09B6BCFBFEFE}"/>
              </a:ext>
            </a:extLst>
          </p:cNvPr>
          <p:cNvPicPr>
            <a:picLocks noChangeAspect="1"/>
          </p:cNvPicPr>
          <p:nvPr/>
        </p:nvPicPr>
        <p:blipFill rotWithShape="1">
          <a:blip r:embed="rId3">
            <a:alphaModFix amt="60000"/>
          </a:blip>
          <a:srcRect l="13506" r="9162" b="1"/>
          <a:stretch/>
        </p:blipFill>
        <p:spPr>
          <a:xfrm>
            <a:off x="0" y="10"/>
            <a:ext cx="12192001" cy="6857990"/>
          </a:xfrm>
          <a:prstGeom prst="rect">
            <a:avLst/>
          </a:prstGeom>
        </p:spPr>
      </p:pic>
      <p:sp>
        <p:nvSpPr>
          <p:cNvPr id="2" name="Title 1">
            <a:extLst>
              <a:ext uri="{FF2B5EF4-FFF2-40B4-BE49-F238E27FC236}">
                <a16:creationId xmlns:a16="http://schemas.microsoft.com/office/drawing/2014/main" id="{0DDD09AF-AAC4-6AC4-C668-CD1D43F00EC0}"/>
              </a:ext>
            </a:extLst>
          </p:cNvPr>
          <p:cNvSpPr>
            <a:spLocks noGrp="1"/>
          </p:cNvSpPr>
          <p:nvPr>
            <p:ph type="title"/>
          </p:nvPr>
        </p:nvSpPr>
        <p:spPr>
          <a:xfrm>
            <a:off x="674433" y="-8"/>
            <a:ext cx="6348668" cy="1629545"/>
          </a:xfrm>
        </p:spPr>
        <p:txBody>
          <a:bodyPr>
            <a:normAutofit/>
          </a:bodyPr>
          <a:lstStyle/>
          <a:p>
            <a:r>
              <a:rPr lang="en-US" b="1" dirty="0">
                <a:solidFill>
                  <a:srgbClr val="FFFFFF"/>
                </a:solidFill>
                <a:latin typeface="+mn-lt"/>
              </a:rPr>
              <a:t>ACT</a:t>
            </a:r>
          </a:p>
        </p:txBody>
      </p:sp>
      <p:sp>
        <p:nvSpPr>
          <p:cNvPr id="3" name="Content Placeholder 2">
            <a:extLst>
              <a:ext uri="{FF2B5EF4-FFF2-40B4-BE49-F238E27FC236}">
                <a16:creationId xmlns:a16="http://schemas.microsoft.com/office/drawing/2014/main" id="{C521C5EC-6484-D1F3-D28D-BFEC6A9069EF}"/>
              </a:ext>
            </a:extLst>
          </p:cNvPr>
          <p:cNvSpPr>
            <a:spLocks noGrp="1"/>
          </p:cNvSpPr>
          <p:nvPr>
            <p:ph idx="1"/>
          </p:nvPr>
        </p:nvSpPr>
        <p:spPr>
          <a:xfrm>
            <a:off x="1072292" y="1223143"/>
            <a:ext cx="10044367" cy="3171423"/>
          </a:xfrm>
        </p:spPr>
        <p:txBody>
          <a:bodyPr vert="horz" lIns="91440" tIns="45720" rIns="91440" bIns="45720" rtlCol="0">
            <a:normAutofit/>
          </a:bodyPr>
          <a:lstStyle/>
          <a:p>
            <a:pPr marL="0" indent="0">
              <a:buNone/>
            </a:pPr>
            <a:endParaRPr lang="en-US" sz="3200" dirty="0">
              <a:solidFill>
                <a:srgbClr val="FFFFFF"/>
              </a:solidFill>
              <a:ea typeface="+mn-lt"/>
              <a:cs typeface="+mn-lt"/>
            </a:endParaRPr>
          </a:p>
          <a:p>
            <a:pPr marL="0" indent="0">
              <a:buNone/>
            </a:pPr>
            <a:endParaRPr lang="en-US" sz="3200" dirty="0">
              <a:solidFill>
                <a:srgbClr val="FFFFFF"/>
              </a:solidFill>
              <a:ea typeface="+mn-lt"/>
              <a:cs typeface="+mn-lt"/>
            </a:endParaRPr>
          </a:p>
          <a:p>
            <a:pPr marL="0" indent="0">
              <a:buNone/>
            </a:pPr>
            <a:r>
              <a:rPr lang="en-US" sz="3200" dirty="0">
                <a:solidFill>
                  <a:srgbClr val="FFFFFF"/>
                </a:solidFill>
                <a:ea typeface="+mn-lt"/>
                <a:cs typeface="+mn-lt"/>
              </a:rPr>
              <a:t>Set three goals for becoming culturally competent and practicing cultural humility: </a:t>
            </a:r>
          </a:p>
          <a:p>
            <a:pPr marL="0" indent="0">
              <a:buNone/>
            </a:pPr>
            <a:endParaRPr lang="en-US" sz="3200" dirty="0">
              <a:solidFill>
                <a:srgbClr val="FFFFFF"/>
              </a:solidFill>
              <a:ea typeface="+mn-lt"/>
              <a:cs typeface="+mn-lt"/>
            </a:endParaRPr>
          </a:p>
          <a:p>
            <a:pPr marL="0" indent="0">
              <a:buNone/>
            </a:pPr>
            <a:endParaRPr lang="en-US" sz="3200" dirty="0">
              <a:solidFill>
                <a:srgbClr val="FFFFFF"/>
              </a:solidFill>
              <a:cs typeface="Calibri"/>
            </a:endParaRPr>
          </a:p>
        </p:txBody>
      </p:sp>
    </p:spTree>
    <p:extLst>
      <p:ext uri="{BB962C8B-B14F-4D97-AF65-F5344CB8AC3E}">
        <p14:creationId xmlns:p14="http://schemas.microsoft.com/office/powerpoint/2010/main" val="2496747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5806F-6F97-1B88-FAB7-0BE3ED77E3FB}"/>
              </a:ext>
            </a:extLst>
          </p:cNvPr>
          <p:cNvSpPr>
            <a:spLocks noGrp="1"/>
          </p:cNvSpPr>
          <p:nvPr>
            <p:ph type="title"/>
          </p:nvPr>
        </p:nvSpPr>
        <p:spPr/>
        <p:txBody>
          <a:bodyPr/>
          <a:lstStyle/>
          <a:p>
            <a:r>
              <a:rPr lang="en-US" b="1" dirty="0">
                <a:solidFill>
                  <a:srgbClr val="C05B08"/>
                </a:solidFill>
                <a:latin typeface="+mn-lt"/>
              </a:rPr>
              <a:t>Sample Goals</a:t>
            </a:r>
          </a:p>
        </p:txBody>
      </p:sp>
      <p:sp>
        <p:nvSpPr>
          <p:cNvPr id="3" name="Content Placeholder 2">
            <a:extLst>
              <a:ext uri="{FF2B5EF4-FFF2-40B4-BE49-F238E27FC236}">
                <a16:creationId xmlns:a16="http://schemas.microsoft.com/office/drawing/2014/main" id="{6120132F-D7EC-5094-D9FD-61E1D6D6069C}"/>
              </a:ext>
            </a:extLst>
          </p:cNvPr>
          <p:cNvSpPr>
            <a:spLocks noGrp="1"/>
          </p:cNvSpPr>
          <p:nvPr>
            <p:ph sz="half" idx="1"/>
          </p:nvPr>
        </p:nvSpPr>
        <p:spPr>
          <a:xfrm>
            <a:off x="838200" y="1825624"/>
            <a:ext cx="5181600" cy="4905375"/>
          </a:xfrm>
        </p:spPr>
        <p:txBody>
          <a:bodyPr>
            <a:normAutofit fontScale="62500" lnSpcReduction="20000"/>
          </a:bodyPr>
          <a:lstStyle/>
          <a:p>
            <a:r>
              <a:rPr lang="en-US" sz="3200" dirty="0"/>
              <a:t>Recognize student differences as diversity rather than abnormal behavior or inappropriate responses to the environment.</a:t>
            </a:r>
          </a:p>
          <a:p>
            <a:r>
              <a:rPr lang="en-US" sz="3200" dirty="0"/>
              <a:t>Respect the benefits of Job Corps student’s diverse culture, values and behaviors. </a:t>
            </a:r>
          </a:p>
          <a:p>
            <a:r>
              <a:rPr lang="en-US" sz="3200" dirty="0"/>
              <a:t>Recognize your own ethnocentricity—the ways in which you stereotype, judge, and discriminate.</a:t>
            </a:r>
          </a:p>
          <a:p>
            <a:r>
              <a:rPr lang="en-US" sz="3200" dirty="0"/>
              <a:t>Understand the effect that historic distrust has on the present-day interactions of our students.</a:t>
            </a:r>
          </a:p>
          <a:p>
            <a:r>
              <a:rPr lang="en-US" sz="3200" dirty="0"/>
              <a:t>Recognize the similarities that are shared across the “human culture,” regardless of the differences. </a:t>
            </a:r>
          </a:p>
          <a:p>
            <a:r>
              <a:rPr lang="en-US" sz="3200" dirty="0"/>
              <a:t>Learn factual information about other cultures and groups with different backgrounds represented on your Job Corps center</a:t>
            </a:r>
          </a:p>
          <a:p>
            <a:endParaRPr lang="en-US" altLang="en-US" sz="3200" dirty="0"/>
          </a:p>
          <a:p>
            <a:endParaRPr lang="en-US" dirty="0"/>
          </a:p>
          <a:p>
            <a:endParaRPr lang="en-US" dirty="0"/>
          </a:p>
        </p:txBody>
      </p:sp>
      <p:sp>
        <p:nvSpPr>
          <p:cNvPr id="4" name="Content Placeholder 3">
            <a:extLst>
              <a:ext uri="{FF2B5EF4-FFF2-40B4-BE49-F238E27FC236}">
                <a16:creationId xmlns:a16="http://schemas.microsoft.com/office/drawing/2014/main" id="{EBC28EC8-A3B2-10DF-B84C-796D88E58919}"/>
              </a:ext>
            </a:extLst>
          </p:cNvPr>
          <p:cNvSpPr>
            <a:spLocks noGrp="1"/>
          </p:cNvSpPr>
          <p:nvPr>
            <p:ph sz="half" idx="2"/>
          </p:nvPr>
        </p:nvSpPr>
        <p:spPr/>
        <p:txBody>
          <a:bodyPr>
            <a:normAutofit fontScale="62500" lnSpcReduction="20000"/>
          </a:bodyPr>
          <a:lstStyle/>
          <a:p>
            <a:endParaRPr lang="en-US" sz="3200" dirty="0"/>
          </a:p>
          <a:p>
            <a:endParaRPr lang="en-US" sz="3200" dirty="0"/>
          </a:p>
          <a:p>
            <a:r>
              <a:rPr lang="en-US" sz="3200" dirty="0"/>
              <a:t>Make continued and sincere attempts to understand the world from a student’s point of view.</a:t>
            </a:r>
          </a:p>
          <a:p>
            <a:r>
              <a:rPr lang="en-US" sz="3200" dirty="0"/>
              <a:t>Develop a mentoring relationship with a student from a different culture or identity group represented on your center.</a:t>
            </a:r>
          </a:p>
          <a:p>
            <a:r>
              <a:rPr lang="en-US" sz="3200" dirty="0"/>
              <a:t>Show more patience and empathy when working and interacting with students who have different learning styles than you.</a:t>
            </a:r>
          </a:p>
          <a:p>
            <a:r>
              <a:rPr lang="en-US" sz="3200" dirty="0"/>
              <a:t>Integrate diversity issues as an ongoing topic in your center staff meetings.</a:t>
            </a:r>
          </a:p>
          <a:p>
            <a:r>
              <a:rPr lang="en-US" sz="3200" dirty="0"/>
              <a:t>Develop a personal plan for continued learning toward cultural humility based on the needs of your center.</a:t>
            </a:r>
          </a:p>
          <a:p>
            <a:endParaRPr lang="en-US" dirty="0"/>
          </a:p>
        </p:txBody>
      </p:sp>
      <p:pic>
        <p:nvPicPr>
          <p:cNvPr id="6" name="Picture 5">
            <a:extLst>
              <a:ext uri="{FF2B5EF4-FFF2-40B4-BE49-F238E27FC236}">
                <a16:creationId xmlns:a16="http://schemas.microsoft.com/office/drawing/2014/main" id="{50208A25-F3EE-9DBF-1E23-1B8AA267E323}"/>
              </a:ext>
            </a:extLst>
          </p:cNvPr>
          <p:cNvPicPr>
            <a:picLocks noChangeAspect="1"/>
          </p:cNvPicPr>
          <p:nvPr/>
        </p:nvPicPr>
        <p:blipFill>
          <a:blip r:embed="rId3"/>
          <a:stretch>
            <a:fillRect/>
          </a:stretch>
        </p:blipFill>
        <p:spPr>
          <a:xfrm>
            <a:off x="6922295" y="127793"/>
            <a:ext cx="3593305" cy="2160649"/>
          </a:xfrm>
          <a:prstGeom prst="rect">
            <a:avLst/>
          </a:prstGeom>
        </p:spPr>
      </p:pic>
    </p:spTree>
    <p:extLst>
      <p:ext uri="{BB962C8B-B14F-4D97-AF65-F5344CB8AC3E}">
        <p14:creationId xmlns:p14="http://schemas.microsoft.com/office/powerpoint/2010/main" val="22196902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8" name="Picture 68613" descr="Different coloured organisers">
            <a:extLst>
              <a:ext uri="{FF2B5EF4-FFF2-40B4-BE49-F238E27FC236}">
                <a16:creationId xmlns:a16="http://schemas.microsoft.com/office/drawing/2014/main" id="{207890C4-5038-5672-00E3-2EB72DEBEA9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087" b="19735"/>
          <a:stretch/>
        </p:blipFill>
        <p:spPr>
          <a:xfrm>
            <a:off x="609600" y="1600201"/>
            <a:ext cx="10972800" cy="4525963"/>
          </a:xfrm>
          <a:prstGeom prst="rect">
            <a:avLst/>
          </a:prstGeom>
          <a:noFill/>
        </p:spPr>
      </p:pic>
      <p:sp>
        <p:nvSpPr>
          <p:cNvPr id="68610" name="Title 3">
            <a:extLst>
              <a:ext uri="{FF2B5EF4-FFF2-40B4-BE49-F238E27FC236}">
                <a16:creationId xmlns:a16="http://schemas.microsoft.com/office/drawing/2014/main" id="{C7CEA5F4-658A-674E-E973-A41D4B3A1135}"/>
              </a:ext>
            </a:extLst>
          </p:cNvPr>
          <p:cNvSpPr>
            <a:spLocks noGrp="1"/>
          </p:cNvSpPr>
          <p:nvPr>
            <p:ph type="title"/>
          </p:nvPr>
        </p:nvSpPr>
        <p:spPr>
          <a:xfrm>
            <a:off x="609600" y="274638"/>
            <a:ext cx="10990729" cy="1143000"/>
          </a:xfrm>
        </p:spPr>
        <p:txBody>
          <a:bodyPr wrap="square" anchor="ctr">
            <a:normAutofit/>
          </a:bodyPr>
          <a:lstStyle/>
          <a:p>
            <a:pPr eaLnBrk="1" hangingPunct="1"/>
            <a:r>
              <a:rPr lang="en-US" altLang="en-US" cap="none" dirty="0"/>
              <a:t>Resources</a:t>
            </a:r>
          </a:p>
        </p:txBody>
      </p:sp>
      <p:sp>
        <p:nvSpPr>
          <p:cNvPr id="68612" name="Slide Number Placeholder 5">
            <a:extLst>
              <a:ext uri="{FF2B5EF4-FFF2-40B4-BE49-F238E27FC236}">
                <a16:creationId xmlns:a16="http://schemas.microsoft.com/office/drawing/2014/main" id="{31044A22-294B-5FF8-6C4F-02E04340E60A}"/>
              </a:ext>
            </a:extLst>
          </p:cNvPr>
          <p:cNvSpPr>
            <a:spLocks noGrp="1" noChangeArrowheads="1"/>
          </p:cNvSpPr>
          <p:nvPr>
            <p:ph type="sldNum" sz="quarter" idx="12"/>
          </p:nvPr>
        </p:nvSpPr>
        <p:spPr bwMode="auto">
          <a:xfrm>
            <a:off x="8737600" y="6356351"/>
            <a:ext cx="284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ts val="600"/>
              </a:spcAft>
              <a:buNone/>
            </a:pPr>
            <a:fld id="{91DD102D-1970-4C22-BC62-97348546B4AB}" type="slidenum">
              <a:rPr lang="en-US" altLang="en-US" sz="1200">
                <a:solidFill>
                  <a:srgbClr val="898989"/>
                </a:solidFill>
              </a:rPr>
              <a:pPr fontAlgn="base">
                <a:spcBef>
                  <a:spcPct val="0"/>
                </a:spcBef>
                <a:spcAft>
                  <a:spcPts val="600"/>
                </a:spcAft>
                <a:buNone/>
              </a:pPr>
              <a:t>33</a:t>
            </a:fld>
            <a:endParaRPr lang="en-US" altLang="en-US" sz="1200" dirty="0">
              <a:solidFill>
                <a:srgbClr val="89898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3CA95AC-96F6-42B8-3882-23627AAB0C57}"/>
              </a:ext>
            </a:extLst>
          </p:cNvPr>
          <p:cNvSpPr>
            <a:spLocks noGrp="1"/>
          </p:cNvSpPr>
          <p:nvPr>
            <p:ph type="title"/>
          </p:nvPr>
        </p:nvSpPr>
        <p:spPr>
          <a:xfrm>
            <a:off x="838200" y="631825"/>
            <a:ext cx="10515600" cy="1325563"/>
          </a:xfrm>
        </p:spPr>
        <p:txBody>
          <a:bodyPr>
            <a:normAutofit/>
          </a:bodyPr>
          <a:lstStyle/>
          <a:p>
            <a:r>
              <a:rPr lang="en-US" b="1" dirty="0">
                <a:latin typeface="+mn-lt"/>
              </a:rPr>
              <a:t>Resources</a:t>
            </a:r>
          </a:p>
        </p:txBody>
      </p:sp>
      <p:sp>
        <p:nvSpPr>
          <p:cNvPr id="3" name="Content Placeholder 2">
            <a:extLst>
              <a:ext uri="{FF2B5EF4-FFF2-40B4-BE49-F238E27FC236}">
                <a16:creationId xmlns:a16="http://schemas.microsoft.com/office/drawing/2014/main" id="{1BC45120-EA5F-AEF4-13F3-6D2D96524C2F}"/>
              </a:ext>
            </a:extLst>
          </p:cNvPr>
          <p:cNvSpPr>
            <a:spLocks noGrp="1"/>
          </p:cNvSpPr>
          <p:nvPr>
            <p:ph idx="1"/>
          </p:nvPr>
        </p:nvSpPr>
        <p:spPr>
          <a:xfrm>
            <a:off x="519684" y="1729180"/>
            <a:ext cx="10515600" cy="4620819"/>
          </a:xfrm>
        </p:spPr>
        <p:txBody>
          <a:bodyPr>
            <a:normAutofit/>
          </a:bodyPr>
          <a:lstStyle/>
          <a:p>
            <a:pPr marL="0" indent="0">
              <a:buNone/>
            </a:pPr>
            <a:r>
              <a:rPr lang="en-US" sz="1800" dirty="0"/>
              <a:t>U.S. Department of Health &amp; Human Services Improving Cultural Competency for Behavioral Health Professionals</a:t>
            </a:r>
          </a:p>
          <a:p>
            <a:r>
              <a:rPr lang="en-US" sz="1800" dirty="0">
                <a:hlinkClick r:id="rId3"/>
              </a:rPr>
              <a:t>https://thinkculturalhealth.hhs.gov/education/behavioral-health</a:t>
            </a:r>
            <a:endParaRPr lang="en-US" sz="1800" dirty="0"/>
          </a:p>
          <a:p>
            <a:endParaRPr lang="en-US" sz="1800" dirty="0"/>
          </a:p>
          <a:p>
            <a:pPr marL="0" indent="0">
              <a:buNone/>
            </a:pPr>
            <a:r>
              <a:rPr lang="en-US" sz="1800" dirty="0"/>
              <a:t>Culturally Connected</a:t>
            </a:r>
          </a:p>
          <a:p>
            <a:r>
              <a:rPr lang="en-US" sz="1800" dirty="0">
                <a:hlinkClick r:id="rId4"/>
              </a:rPr>
              <a:t>https://www.culturallyconnected.ca/resources</a:t>
            </a:r>
            <a:endParaRPr lang="en-US" sz="1800" dirty="0"/>
          </a:p>
          <a:p>
            <a:endParaRPr lang="en-US" sz="1800" dirty="0"/>
          </a:p>
          <a:p>
            <a:pPr marL="0" indent="0">
              <a:buNone/>
            </a:pPr>
            <a:r>
              <a:rPr lang="en-US" sz="1800" dirty="0"/>
              <a:t>Watch an 18-minute TEDx talk by Dr. Juliana Mosley, Cultural Humility </a:t>
            </a:r>
          </a:p>
          <a:p>
            <a:r>
              <a:rPr lang="en-US" sz="1800" dirty="0">
                <a:hlinkClick r:id="rId5"/>
              </a:rPr>
              <a:t>https://www.youtube.com/watch?v=Ww_ml21L7Ns</a:t>
            </a:r>
            <a:endParaRPr lang="en-US" sz="1800" dirty="0"/>
          </a:p>
          <a:p>
            <a:pPr marL="0" indent="0">
              <a:buNone/>
            </a:pPr>
            <a:endParaRPr lang="en-US" sz="1800" dirty="0"/>
          </a:p>
          <a:p>
            <a:pPr marL="0" indent="0">
              <a:buNone/>
            </a:pPr>
            <a:r>
              <a:rPr lang="en-US" sz="1800" dirty="0"/>
              <a:t>Project READY: Reimagining Equity &amp; Access for Diverse Youth: A free online professional development curriculum</a:t>
            </a:r>
          </a:p>
          <a:p>
            <a:r>
              <a:rPr lang="en-US" sz="1800" dirty="0">
                <a:hlinkClick r:id="rId6"/>
              </a:rPr>
              <a:t>https://ready.web.unc.edu/</a:t>
            </a:r>
            <a:endParaRPr lang="en-US" sz="1800" dirty="0"/>
          </a:p>
          <a:p>
            <a:endParaRPr lang="en-US" sz="1800" dirty="0"/>
          </a:p>
          <a:p>
            <a:endParaRPr lang="en-US" sz="1500" dirty="0"/>
          </a:p>
          <a:p>
            <a:pPr marL="0" indent="0">
              <a:buNone/>
            </a:pPr>
            <a:endParaRPr lang="en-US" sz="1500" dirty="0"/>
          </a:p>
        </p:txBody>
      </p:sp>
      <p:pic>
        <p:nvPicPr>
          <p:cNvPr id="5" name="Picture 4">
            <a:extLst>
              <a:ext uri="{FF2B5EF4-FFF2-40B4-BE49-F238E27FC236}">
                <a16:creationId xmlns:a16="http://schemas.microsoft.com/office/drawing/2014/main" id="{0C0776CD-26B0-EE3A-47EB-176E4A27342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78752" y="2567158"/>
            <a:ext cx="3575048" cy="1723684"/>
          </a:xfrm>
          <a:prstGeom prst="rect">
            <a:avLst/>
          </a:prstGeom>
        </p:spPr>
      </p:pic>
    </p:spTree>
    <p:extLst>
      <p:ext uri="{BB962C8B-B14F-4D97-AF65-F5344CB8AC3E}">
        <p14:creationId xmlns:p14="http://schemas.microsoft.com/office/powerpoint/2010/main" val="3185966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180C2E-25DA-4A52-7B54-DBA0FB36C674}"/>
              </a:ext>
            </a:extLst>
          </p:cNvPr>
          <p:cNvSpPr>
            <a:spLocks noGrp="1"/>
          </p:cNvSpPr>
          <p:nvPr>
            <p:ph type="title"/>
          </p:nvPr>
        </p:nvSpPr>
        <p:spPr>
          <a:xfrm>
            <a:off x="838200" y="631825"/>
            <a:ext cx="10515600" cy="1325563"/>
          </a:xfrm>
        </p:spPr>
        <p:txBody>
          <a:bodyPr>
            <a:normAutofit/>
          </a:bodyPr>
          <a:lstStyle/>
          <a:p>
            <a:r>
              <a:rPr lang="en-US" b="1" dirty="0">
                <a:latin typeface="+mn-lt"/>
              </a:rPr>
              <a:t>Resources</a:t>
            </a:r>
          </a:p>
        </p:txBody>
      </p:sp>
      <p:sp>
        <p:nvSpPr>
          <p:cNvPr id="3" name="Content Placeholder 2">
            <a:extLst>
              <a:ext uri="{FF2B5EF4-FFF2-40B4-BE49-F238E27FC236}">
                <a16:creationId xmlns:a16="http://schemas.microsoft.com/office/drawing/2014/main" id="{55BA61D0-40EB-44C0-4332-A14452685A3D}"/>
              </a:ext>
            </a:extLst>
          </p:cNvPr>
          <p:cNvSpPr>
            <a:spLocks noGrp="1"/>
          </p:cNvSpPr>
          <p:nvPr>
            <p:ph idx="1"/>
          </p:nvPr>
        </p:nvSpPr>
        <p:spPr>
          <a:xfrm>
            <a:off x="836676" y="1745615"/>
            <a:ext cx="10515600" cy="4480560"/>
          </a:xfrm>
        </p:spPr>
        <p:txBody>
          <a:bodyPr>
            <a:normAutofit/>
          </a:bodyPr>
          <a:lstStyle/>
          <a:p>
            <a:pPr marL="0" indent="0">
              <a:buNone/>
            </a:pPr>
            <a:r>
              <a:rPr lang="en-US" sz="1800" dirty="0"/>
              <a:t>Substance Abuse and Mental Health Services Administration (SAMHSA)</a:t>
            </a:r>
          </a:p>
          <a:p>
            <a:r>
              <a:rPr lang="en-US" sz="1800" dirty="0">
                <a:hlinkClick r:id="rId3"/>
              </a:rPr>
              <a:t>https://www.samhsa.gov/section-223/cultural-competency/resources</a:t>
            </a:r>
            <a:endParaRPr lang="en-US" sz="1800" dirty="0"/>
          </a:p>
          <a:p>
            <a:pPr marL="0" indent="0">
              <a:buNone/>
            </a:pPr>
            <a:endParaRPr lang="en-US" sz="1800" dirty="0"/>
          </a:p>
          <a:p>
            <a:pPr marL="0" indent="0">
              <a:buNone/>
            </a:pPr>
            <a:r>
              <a:rPr lang="en-US" sz="1800" dirty="0"/>
              <a:t>Health Resources and Services Administration</a:t>
            </a:r>
          </a:p>
          <a:p>
            <a:r>
              <a:rPr lang="en-US" sz="1800" dirty="0">
                <a:hlinkClick r:id="rId4"/>
              </a:rPr>
              <a:t>Health https://www.hrsa.gov/about/organization/bureaus/ohe/health-literacy/culture-language-and-health-literacy</a:t>
            </a:r>
            <a:endParaRPr lang="en-US" sz="1800" dirty="0"/>
          </a:p>
          <a:p>
            <a:pPr marL="0" indent="0">
              <a:buNone/>
            </a:pPr>
            <a:endParaRPr lang="en-US" sz="1800" dirty="0"/>
          </a:p>
          <a:p>
            <a:pPr marL="0" indent="0">
              <a:buNone/>
            </a:pPr>
            <a:r>
              <a:rPr lang="en-US" sz="1800" dirty="0"/>
              <a:t>National Education Association</a:t>
            </a:r>
          </a:p>
          <a:p>
            <a:r>
              <a:rPr lang="en-US" sz="1800" dirty="0">
                <a:hlinkClick r:id="rId5"/>
              </a:rPr>
              <a:t>https://www.nea.org/professional-excellence/professional-learning/resources/cultural-competence</a:t>
            </a:r>
            <a:endParaRPr lang="en-US" sz="1800" dirty="0"/>
          </a:p>
          <a:p>
            <a:pPr marL="0" indent="0">
              <a:buNone/>
            </a:pPr>
            <a:endParaRPr lang="en-US" sz="1800" dirty="0"/>
          </a:p>
          <a:p>
            <a:pPr marL="0" indent="0">
              <a:buNone/>
            </a:pPr>
            <a:r>
              <a:rPr lang="en-US" sz="1800" b="0" i="0" dirty="0">
                <a:effectLst/>
                <a:latin typeface="Source Sans Pro" panose="020B0503030403020204" pitchFamily="34" charset="0"/>
              </a:rPr>
              <a:t>The Georgetown University National Center for Cultural Competence (NCCC)</a:t>
            </a:r>
            <a:endParaRPr lang="en-US" sz="1800" dirty="0"/>
          </a:p>
          <a:p>
            <a:r>
              <a:rPr lang="en-US" sz="1800" dirty="0">
                <a:hlinkClick r:id="rId6"/>
              </a:rPr>
              <a:t>https://nccc.georgetown.edu/cop/</a:t>
            </a:r>
            <a:endParaRPr lang="en-US" sz="1800" dirty="0"/>
          </a:p>
          <a:p>
            <a:endParaRPr lang="en-US" sz="1500" dirty="0"/>
          </a:p>
          <a:p>
            <a:pPr marL="0" indent="0">
              <a:buNone/>
            </a:pPr>
            <a:endParaRPr lang="en-US" sz="1500" dirty="0"/>
          </a:p>
        </p:txBody>
      </p:sp>
      <p:pic>
        <p:nvPicPr>
          <p:cNvPr id="5" name="Picture 4">
            <a:extLst>
              <a:ext uri="{FF2B5EF4-FFF2-40B4-BE49-F238E27FC236}">
                <a16:creationId xmlns:a16="http://schemas.microsoft.com/office/drawing/2014/main" id="{A7BA9CDE-9DA3-54DB-2206-D4A75B87FD7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917690" y="647370"/>
            <a:ext cx="3435348" cy="1876451"/>
          </a:xfrm>
          <a:prstGeom prst="rect">
            <a:avLst/>
          </a:prstGeom>
        </p:spPr>
      </p:pic>
    </p:spTree>
    <p:extLst>
      <p:ext uri="{BB962C8B-B14F-4D97-AF65-F5344CB8AC3E}">
        <p14:creationId xmlns:p14="http://schemas.microsoft.com/office/powerpoint/2010/main" val="1417106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180C2E-25DA-4A52-7B54-DBA0FB36C674}"/>
              </a:ext>
            </a:extLst>
          </p:cNvPr>
          <p:cNvSpPr>
            <a:spLocks noGrp="1"/>
          </p:cNvSpPr>
          <p:nvPr>
            <p:ph type="title"/>
          </p:nvPr>
        </p:nvSpPr>
        <p:spPr>
          <a:xfrm>
            <a:off x="838200" y="631825"/>
            <a:ext cx="10515600" cy="1325563"/>
          </a:xfrm>
        </p:spPr>
        <p:txBody>
          <a:bodyPr>
            <a:normAutofit/>
          </a:bodyPr>
          <a:lstStyle/>
          <a:p>
            <a:r>
              <a:rPr lang="en-US" b="1" dirty="0">
                <a:latin typeface="+mn-lt"/>
              </a:rPr>
              <a:t>Additional Resources</a:t>
            </a:r>
          </a:p>
        </p:txBody>
      </p:sp>
      <p:sp>
        <p:nvSpPr>
          <p:cNvPr id="3" name="Content Placeholder 2">
            <a:extLst>
              <a:ext uri="{FF2B5EF4-FFF2-40B4-BE49-F238E27FC236}">
                <a16:creationId xmlns:a16="http://schemas.microsoft.com/office/drawing/2014/main" id="{55BA61D0-40EB-44C0-4332-A14452685A3D}"/>
              </a:ext>
            </a:extLst>
          </p:cNvPr>
          <p:cNvSpPr>
            <a:spLocks noGrp="1"/>
          </p:cNvSpPr>
          <p:nvPr>
            <p:ph idx="1"/>
          </p:nvPr>
        </p:nvSpPr>
        <p:spPr>
          <a:xfrm>
            <a:off x="836676" y="1745615"/>
            <a:ext cx="10515600" cy="4480560"/>
          </a:xfrm>
        </p:spPr>
        <p:txBody>
          <a:bodyPr>
            <a:normAutofit/>
          </a:bodyPr>
          <a:lstStyle/>
          <a:p>
            <a:endParaRPr lang="en-US" sz="1500" dirty="0"/>
          </a:p>
          <a:p>
            <a:pPr marL="0" indent="0">
              <a:buNone/>
            </a:pPr>
            <a:r>
              <a:rPr lang="en-US" sz="2000" dirty="0"/>
              <a:t>Brene Brown – Empathy vs Sympathy</a:t>
            </a:r>
          </a:p>
          <a:p>
            <a:r>
              <a:rPr lang="en-US" sz="2000" dirty="0">
                <a:hlinkClick r:id="rId3"/>
              </a:rPr>
              <a:t>https://www.youtube.com/watch?v=1Evwgu369Jw</a:t>
            </a:r>
            <a:endParaRPr lang="en-US" sz="2000" dirty="0"/>
          </a:p>
          <a:p>
            <a:pPr marL="0" indent="0">
              <a:buNone/>
            </a:pPr>
            <a:r>
              <a:rPr lang="en-US" sz="2000" dirty="0"/>
              <a:t>Dialogues on Diversity</a:t>
            </a:r>
          </a:p>
          <a:p>
            <a:r>
              <a:rPr lang="en-US" sz="2000" dirty="0">
                <a:hlinkClick r:id="rId4"/>
              </a:rPr>
              <a:t>https://www.dialoguesondiversity.com/programs</a:t>
            </a:r>
            <a:endParaRPr lang="en-US" sz="2000" dirty="0"/>
          </a:p>
          <a:p>
            <a:pPr marL="0" indent="0">
              <a:buNone/>
            </a:pPr>
            <a:r>
              <a:rPr lang="en-US" sz="2000" dirty="0"/>
              <a:t>Fenway Health-The National LGBTQIA+ Health Education Center  </a:t>
            </a:r>
          </a:p>
          <a:p>
            <a:r>
              <a:rPr lang="en-US" sz="2000" dirty="0">
                <a:hlinkClick r:id="rId5"/>
              </a:rPr>
              <a:t>https://fenwayhealth.org/the-fenway-institute/education/the-national-lgbtia-health-education-center/</a:t>
            </a:r>
            <a:endParaRPr lang="en-US" sz="2000" dirty="0"/>
          </a:p>
          <a:p>
            <a:pPr marL="0" indent="0">
              <a:buNone/>
            </a:pPr>
            <a:r>
              <a:rPr lang="en-US" sz="2000" dirty="0"/>
              <a:t>Project Implicit/Harvard University</a:t>
            </a:r>
          </a:p>
          <a:p>
            <a:r>
              <a:rPr lang="en-US" sz="2000" dirty="0">
                <a:hlinkClick r:id="rId6"/>
              </a:rPr>
              <a:t>https://implicit.harvard.edu/implicit/takeatest.html</a:t>
            </a: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7FB47BCA-5E01-2579-5618-96D162315E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42409" y="412661"/>
            <a:ext cx="3724979" cy="2042337"/>
          </a:xfrm>
          <a:prstGeom prst="rect">
            <a:avLst/>
          </a:prstGeom>
        </p:spPr>
      </p:pic>
    </p:spTree>
    <p:extLst>
      <p:ext uri="{BB962C8B-B14F-4D97-AF65-F5344CB8AC3E}">
        <p14:creationId xmlns:p14="http://schemas.microsoft.com/office/powerpoint/2010/main" val="5613957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88333BA-AE6E-427A-9B16-A39C8073F4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56974B-92BB-58EB-4ACD-51D6121732AF}"/>
              </a:ext>
            </a:extLst>
          </p:cNvPr>
          <p:cNvSpPr>
            <a:spLocks noGrp="1"/>
          </p:cNvSpPr>
          <p:nvPr>
            <p:ph type="title"/>
          </p:nvPr>
        </p:nvSpPr>
        <p:spPr>
          <a:xfrm>
            <a:off x="838200" y="631825"/>
            <a:ext cx="10515600" cy="1325563"/>
          </a:xfrm>
        </p:spPr>
        <p:txBody>
          <a:bodyPr>
            <a:normAutofit/>
          </a:bodyPr>
          <a:lstStyle/>
          <a:p>
            <a:r>
              <a:rPr lang="en-US" b="1" dirty="0">
                <a:latin typeface="+mn-lt"/>
              </a:rPr>
              <a:t>References</a:t>
            </a:r>
          </a:p>
        </p:txBody>
      </p:sp>
      <p:sp>
        <p:nvSpPr>
          <p:cNvPr id="3" name="Content Placeholder 2">
            <a:extLst>
              <a:ext uri="{FF2B5EF4-FFF2-40B4-BE49-F238E27FC236}">
                <a16:creationId xmlns:a16="http://schemas.microsoft.com/office/drawing/2014/main" id="{CF21546E-6217-EB77-9E89-D09BD445A28A}"/>
              </a:ext>
            </a:extLst>
          </p:cNvPr>
          <p:cNvSpPr>
            <a:spLocks noGrp="1"/>
          </p:cNvSpPr>
          <p:nvPr>
            <p:ph idx="1"/>
          </p:nvPr>
        </p:nvSpPr>
        <p:spPr>
          <a:xfrm>
            <a:off x="838200" y="2057400"/>
            <a:ext cx="10515600" cy="3871762"/>
          </a:xfrm>
        </p:spPr>
        <p:txBody>
          <a:bodyPr vert="horz" lIns="91440" tIns="45720" rIns="91440" bIns="45720" rtlCol="0">
            <a:normAutofit/>
          </a:bodyPr>
          <a:lstStyle/>
          <a:p>
            <a:r>
              <a:rPr lang="en-US" sz="2200" dirty="0">
                <a:ea typeface="+mn-lt"/>
                <a:cs typeface="+mn-lt"/>
              </a:rPr>
              <a:t>Greene-Moton, Ella, and Meredith Minkler. 2020. “Cultural Competence or Cultural Humility? Moving beyond the Debate.” Health Promotion Practice 21 (1): 142–45.</a:t>
            </a:r>
          </a:p>
          <a:p>
            <a:pPr marL="0" indent="0">
              <a:buNone/>
            </a:pPr>
            <a:endParaRPr lang="en-US" sz="2200" dirty="0">
              <a:cs typeface="Calibri" panose="020F0502020204030204"/>
            </a:endParaRPr>
          </a:p>
          <a:p>
            <a:r>
              <a:rPr lang="en-US" sz="2200" dirty="0">
                <a:ea typeface="+mn-lt"/>
                <a:cs typeface="+mn-lt"/>
              </a:rPr>
              <a:t>Nguyen, Peter V., Matthias Naleppa, and Lopez Yeimarie. 2020. “Cultural Competence and Cultural Humility: A Complete Practice.” Journal of Ethnic &amp; Cultural Diversity in Social Work: Innovation in Theory, Research &amp; Practice, April.</a:t>
            </a:r>
          </a:p>
          <a:p>
            <a:pPr marL="0" indent="0">
              <a:buNone/>
            </a:pPr>
            <a:endParaRPr lang="en-US" sz="2200" dirty="0"/>
          </a:p>
          <a:p>
            <a:r>
              <a:rPr lang="en-US" sz="2200" dirty="0">
                <a:ea typeface="+mn-lt"/>
                <a:cs typeface="+mn-lt"/>
              </a:rPr>
              <a:t>Danso, Ransford. 2018. “Cultural Competence and Cultural Humility: A Critical Reflection on Key Cultural Diversity Concepts.” Journal of Social Work 18 (4): 410–30.</a:t>
            </a:r>
            <a:endParaRPr lang="en-US" sz="2200" dirty="0"/>
          </a:p>
          <a:p>
            <a:endParaRPr lang="en-US" sz="2200" dirty="0">
              <a:cs typeface="Calibri"/>
            </a:endParaRPr>
          </a:p>
        </p:txBody>
      </p:sp>
    </p:spTree>
    <p:extLst>
      <p:ext uri="{BB962C8B-B14F-4D97-AF65-F5344CB8AC3E}">
        <p14:creationId xmlns:p14="http://schemas.microsoft.com/office/powerpoint/2010/main" val="2471657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3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948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EE50406-C392-C16B-2294-393AFCE77F67}"/>
              </a:ext>
            </a:extLst>
          </p:cNvPr>
          <p:cNvPicPr>
            <a:picLocks noChangeAspect="1"/>
          </p:cNvPicPr>
          <p:nvPr/>
        </p:nvPicPr>
        <p:blipFill>
          <a:blip r:embed="rId3"/>
          <a:stretch>
            <a:fillRect/>
          </a:stretch>
        </p:blipFill>
        <p:spPr>
          <a:xfrm>
            <a:off x="628125" y="632672"/>
            <a:ext cx="9904117" cy="5571066"/>
          </a:xfrm>
          <a:prstGeom prst="rect">
            <a:avLst/>
          </a:prstGeom>
        </p:spPr>
      </p:pic>
      <p:sp>
        <p:nvSpPr>
          <p:cNvPr id="5" name="Slide Number Placeholder 4">
            <a:extLst>
              <a:ext uri="{FF2B5EF4-FFF2-40B4-BE49-F238E27FC236}">
                <a16:creationId xmlns:a16="http://schemas.microsoft.com/office/drawing/2014/main" id="{7C99FA39-CEBF-4302-8EE7-861BB322EAD3}"/>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marR="0" lvl="0" indent="0" fontAlgn="auto">
              <a:spcBef>
                <a:spcPts val="0"/>
              </a:spcBef>
              <a:spcAft>
                <a:spcPts val="600"/>
              </a:spcAft>
              <a:buClrTx/>
              <a:buSzTx/>
              <a:buFontTx/>
              <a:buNone/>
              <a:tabLst/>
              <a:defRPr/>
            </a:pPr>
            <a:fld id="{0CFEC368-1D7A-4F81-ABF6-AE0E36BAF64C}" type="slidenum">
              <a:rPr kumimoji="0" lang="en-US" b="1" i="0" u="none" strike="noStrike" cap="none" spc="0" normalizeH="0" baseline="0" noProof="0" smtClean="0">
                <a:ln>
                  <a:noFill/>
                </a:ln>
                <a:solidFill>
                  <a:srgbClr val="FFFFFF"/>
                </a:solidFill>
                <a:effectLst/>
                <a:uLnTx/>
                <a:uFillTx/>
              </a:rPr>
              <a:pPr marR="0" lvl="0" indent="0" fontAlgn="auto">
                <a:spcBef>
                  <a:spcPts val="0"/>
                </a:spcBef>
                <a:spcAft>
                  <a:spcPts val="600"/>
                </a:spcAft>
                <a:buClrTx/>
                <a:buSzTx/>
                <a:buFontTx/>
                <a:buNone/>
                <a:tabLst/>
                <a:defRPr/>
              </a:pPr>
              <a:t>38</a:t>
            </a:fld>
            <a:endParaRPr kumimoji="0" lang="en-US" b="1" i="0" u="none" strike="noStrike" cap="none" spc="0" normalizeH="0" baseline="0" noProof="0" dirty="0">
              <a:ln>
                <a:noFill/>
              </a:ln>
              <a:solidFill>
                <a:srgbClr val="FFFFFF"/>
              </a:solidFill>
              <a:effectLst/>
              <a:uLnTx/>
              <a:uFillTx/>
            </a:endParaRPr>
          </a:p>
        </p:txBody>
      </p:sp>
      <p:sp>
        <p:nvSpPr>
          <p:cNvPr id="2" name="TextBox 1">
            <a:extLst>
              <a:ext uri="{FF2B5EF4-FFF2-40B4-BE49-F238E27FC236}">
                <a16:creationId xmlns:a16="http://schemas.microsoft.com/office/drawing/2014/main" id="{684CE1CB-2188-76C5-58F3-8753715D0AC8}"/>
              </a:ext>
            </a:extLst>
          </p:cNvPr>
          <p:cNvSpPr txBox="1"/>
          <p:nvPr/>
        </p:nvSpPr>
        <p:spPr>
          <a:xfrm>
            <a:off x="2453116" y="5031423"/>
            <a:ext cx="6435969" cy="584775"/>
          </a:xfrm>
          <a:prstGeom prst="rect">
            <a:avLst/>
          </a:prstGeom>
          <a:noFill/>
        </p:spPr>
        <p:txBody>
          <a:bodyPr wrap="square" rtlCol="0">
            <a:spAutoFit/>
          </a:bodyPr>
          <a:lstStyle/>
          <a:p>
            <a:r>
              <a:rPr lang="en-US" sz="3200" dirty="0">
                <a:solidFill>
                  <a:schemeClr val="bg1"/>
                </a:solidFill>
              </a:rPr>
              <a:t>THANK YOU FOR BEING HERE TODAY!</a:t>
            </a:r>
            <a:endParaRPr lang="en-US" dirty="0">
              <a:solidFill>
                <a:schemeClr val="bg1"/>
              </a:solidFill>
            </a:endParaRPr>
          </a:p>
        </p:txBody>
      </p:sp>
    </p:spTree>
    <p:extLst>
      <p:ext uri="{BB962C8B-B14F-4D97-AF65-F5344CB8AC3E}">
        <p14:creationId xmlns:p14="http://schemas.microsoft.com/office/powerpoint/2010/main" val="3552417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alpha val="33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3EB859-74C7-8AE1-DCAB-3F8D03777F09}"/>
              </a:ext>
            </a:extLst>
          </p:cNvPr>
          <p:cNvPicPr>
            <a:picLocks noChangeAspect="1"/>
          </p:cNvPicPr>
          <p:nvPr/>
        </p:nvPicPr>
        <p:blipFill rotWithShape="1">
          <a:blip r:embed="rId3">
            <a:duotone>
              <a:prstClr val="black"/>
              <a:schemeClr val="accent2">
                <a:tint val="45000"/>
                <a:satMod val="400000"/>
              </a:schemeClr>
            </a:duotone>
          </a:blip>
          <a:srcRect t="9972" r="-1" b="15008"/>
          <a:stretch/>
        </p:blipFill>
        <p:spPr>
          <a:xfrm>
            <a:off x="0" y="-203190"/>
            <a:ext cx="12188932" cy="6857990"/>
          </a:xfrm>
          <a:prstGeom prst="rect">
            <a:avLst/>
          </a:prstGeom>
        </p:spPr>
      </p:pic>
      <p:sp>
        <p:nvSpPr>
          <p:cNvPr id="16" name="Freeform: Shape 15">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8706B2BA-A271-D1CF-EF6D-21B7059A3DDD}"/>
              </a:ext>
            </a:extLst>
          </p:cNvPr>
          <p:cNvSpPr>
            <a:spLocks noGrp="1"/>
          </p:cNvSpPr>
          <p:nvPr>
            <p:ph idx="1"/>
          </p:nvPr>
        </p:nvSpPr>
        <p:spPr>
          <a:xfrm>
            <a:off x="-176981" y="4096006"/>
            <a:ext cx="11952421" cy="2190178"/>
          </a:xfrm>
        </p:spPr>
        <p:txBody>
          <a:bodyPr>
            <a:normAutofit/>
          </a:bodyPr>
          <a:lstStyle/>
          <a:p>
            <a:pPr marL="0" indent="0" algn="ctr">
              <a:buNone/>
            </a:pPr>
            <a:endParaRPr lang="en-US" sz="3200" dirty="0"/>
          </a:p>
          <a:p>
            <a:pPr marL="0" indent="0" algn="ctr">
              <a:buNone/>
            </a:pPr>
            <a:r>
              <a:rPr lang="en-US" sz="3200" dirty="0"/>
              <a:t>What makes up who we are -  our cultural identity?</a:t>
            </a:r>
          </a:p>
          <a:p>
            <a:pPr marL="0" indent="0" algn="ctr">
              <a:buNone/>
            </a:pPr>
            <a:endParaRPr lang="en-US" sz="3600" dirty="0"/>
          </a:p>
        </p:txBody>
      </p:sp>
    </p:spTree>
    <p:extLst>
      <p:ext uri="{BB962C8B-B14F-4D97-AF65-F5344CB8AC3E}">
        <p14:creationId xmlns:p14="http://schemas.microsoft.com/office/powerpoint/2010/main" val="358831256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2D9F-0F81-F5D4-3829-8FC766D22A06}"/>
              </a:ext>
            </a:extLst>
          </p:cNvPr>
          <p:cNvSpPr>
            <a:spLocks noGrp="1"/>
          </p:cNvSpPr>
          <p:nvPr>
            <p:ph type="title"/>
          </p:nvPr>
        </p:nvSpPr>
        <p:spPr>
          <a:xfrm>
            <a:off x="4017587" y="3788048"/>
            <a:ext cx="5304672" cy="1363215"/>
          </a:xfrm>
        </p:spPr>
        <p:txBody>
          <a:bodyPr vert="horz" lIns="91440" tIns="45720" rIns="91440" bIns="45720" rtlCol="0" anchor="t">
            <a:noAutofit/>
          </a:bodyPr>
          <a:lstStyle/>
          <a:p>
            <a:r>
              <a:rPr lang="en-US" sz="2400" b="0" i="0" kern="1200" dirty="0">
                <a:solidFill>
                  <a:schemeClr val="tx1"/>
                </a:solidFill>
                <a:effectLst/>
                <a:latin typeface="+mj-lt"/>
                <a:ea typeface="+mj-ea"/>
                <a:cs typeface="+mj-cs"/>
              </a:rPr>
              <a:t>Culture encompasses religion, food, what we wear, how we wear it, our </a:t>
            </a:r>
            <a:r>
              <a:rPr lang="en-US" sz="2400" b="0" i="0" u="none" strike="noStrike" kern="1200" dirty="0">
                <a:solidFill>
                  <a:schemeClr val="tx1"/>
                </a:solidFill>
                <a:effectLst/>
                <a:latin typeface="+mj-lt"/>
                <a:ea typeface="+mj-ea"/>
                <a:cs typeface="+mj-cs"/>
              </a:rPr>
              <a:t>language</a:t>
            </a:r>
            <a:r>
              <a:rPr lang="en-US" sz="2400" b="0" i="0" kern="1200" dirty="0">
                <a:solidFill>
                  <a:schemeClr val="tx1"/>
                </a:solidFill>
                <a:effectLst/>
                <a:latin typeface="+mj-lt"/>
                <a:ea typeface="+mj-ea"/>
                <a:cs typeface="+mj-cs"/>
              </a:rPr>
              <a:t>, marriage, music, what we believe is right or wrong, how we sit at the table, how we greet visitors, how we behave with loved ones and a million other things</a:t>
            </a:r>
            <a:endParaRPr lang="en-US" sz="2400" kern="1200" dirty="0">
              <a:solidFill>
                <a:schemeClr val="tx1"/>
              </a:solidFill>
              <a:latin typeface="+mj-lt"/>
              <a:ea typeface="+mj-ea"/>
              <a:cs typeface="+mj-cs"/>
            </a:endParaRPr>
          </a:p>
        </p:txBody>
      </p:sp>
      <p:sp>
        <p:nvSpPr>
          <p:cNvPr id="67" name="Freeform: Shape 63">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B70CBEB5-926F-9B7B-C13B-4B589A492F6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3672" b="4"/>
          <a:stretch/>
        </p:blipFill>
        <p:spPr>
          <a:xfrm>
            <a:off x="1246573" y="-19655"/>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6" name="Picture 5">
            <a:extLst>
              <a:ext uri="{FF2B5EF4-FFF2-40B4-BE49-F238E27FC236}">
                <a16:creationId xmlns:a16="http://schemas.microsoft.com/office/drawing/2014/main" id="{0199B74B-EE97-F46F-4F5A-DE273F49D8C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6933" r="9189" b="2"/>
          <a:stretch/>
        </p:blipFill>
        <p:spPr>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68" name="Oval 67">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1ABE6D5-E6CB-EFE4-A547-D21013E020F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8346" r="19407" b="4"/>
          <a:stretch/>
        </p:blipFill>
        <p:spPr>
          <a:xfrm>
            <a:off x="5525559" y="636539"/>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70" name="Freeform: Shape 69">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AF000B3-AA96-D1D3-AA71-33E49D64426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29168" r="16423"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72" name="Freeform: Shape 71">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BD8B0CF-A713-7518-B222-32ADA3B84003}"/>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4672" r="17570"/>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
        <p:nvSpPr>
          <p:cNvPr id="14" name="TextBox 13">
            <a:extLst>
              <a:ext uri="{FF2B5EF4-FFF2-40B4-BE49-F238E27FC236}">
                <a16:creationId xmlns:a16="http://schemas.microsoft.com/office/drawing/2014/main" id="{48A803A1-98E4-AA6D-A9B3-2177DB77401F}"/>
              </a:ext>
            </a:extLst>
          </p:cNvPr>
          <p:cNvSpPr txBox="1"/>
          <p:nvPr/>
        </p:nvSpPr>
        <p:spPr>
          <a:xfrm>
            <a:off x="3689906" y="6296684"/>
            <a:ext cx="6096000" cy="246221"/>
          </a:xfrm>
          <a:prstGeom prst="rect">
            <a:avLst/>
          </a:prstGeom>
          <a:noFill/>
        </p:spPr>
        <p:txBody>
          <a:bodyPr wrap="square">
            <a:spAutoFit/>
          </a:bodyPr>
          <a:lstStyle/>
          <a:p>
            <a:r>
              <a:rPr lang="en-US" sz="1000" dirty="0"/>
              <a:t>https://www.my-mooc.com/en/article/american-culture-traditions-and-customs-of-the-united-states/</a:t>
            </a:r>
          </a:p>
        </p:txBody>
      </p:sp>
    </p:spTree>
    <p:extLst>
      <p:ext uri="{BB962C8B-B14F-4D97-AF65-F5344CB8AC3E}">
        <p14:creationId xmlns:p14="http://schemas.microsoft.com/office/powerpoint/2010/main" val="340493774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296F0D-6BC5-18CC-FFD9-275F44932D91}"/>
              </a:ext>
            </a:extLst>
          </p:cNvPr>
          <p:cNvSpPr>
            <a:spLocks noGrp="1" noChangeArrowheads="1"/>
          </p:cNvSpPr>
          <p:nvPr>
            <p:ph type="title"/>
          </p:nvPr>
        </p:nvSpPr>
        <p:spPr>
          <a:xfrm>
            <a:off x="451556" y="274638"/>
            <a:ext cx="11288888" cy="1143000"/>
          </a:xfrm>
          <a:solidFill>
            <a:srgbClr val="C05B08"/>
          </a:solidFill>
        </p:spPr>
        <p:txBody>
          <a:bodyPr/>
          <a:lstStyle/>
          <a:p>
            <a:pPr eaLnBrk="1" hangingPunct="1">
              <a:defRPr/>
            </a:pPr>
            <a:r>
              <a:rPr lang="en-US" i="1" dirty="0"/>
              <a:t>Primary and Secondary Dimensions</a:t>
            </a:r>
            <a:endParaRPr lang="en-US" dirty="0"/>
          </a:p>
        </p:txBody>
      </p:sp>
      <p:sp>
        <p:nvSpPr>
          <p:cNvPr id="12291" name="Rectangle 3">
            <a:extLst>
              <a:ext uri="{FF2B5EF4-FFF2-40B4-BE49-F238E27FC236}">
                <a16:creationId xmlns:a16="http://schemas.microsoft.com/office/drawing/2014/main" id="{ACD870F0-B1FF-B72D-AF66-552931A8B34E}"/>
              </a:ext>
            </a:extLst>
          </p:cNvPr>
          <p:cNvSpPr>
            <a:spLocks noGrp="1"/>
          </p:cNvSpPr>
          <p:nvPr>
            <p:ph type="body" idx="1"/>
          </p:nvPr>
        </p:nvSpPr>
        <p:spPr>
          <a:xfrm>
            <a:off x="609600" y="2195513"/>
            <a:ext cx="10972800" cy="4525963"/>
          </a:xfrm>
        </p:spPr>
        <p:txBody>
          <a:bodyPr/>
          <a:lstStyle/>
          <a:p>
            <a:pPr eaLnBrk="1" hangingPunct="1">
              <a:lnSpc>
                <a:spcPct val="90000"/>
              </a:lnSpc>
            </a:pPr>
            <a:r>
              <a:rPr lang="en-US" altLang="en-US" sz="3200" dirty="0"/>
              <a:t>The major dimensions of identity can be categorized as </a:t>
            </a:r>
            <a:r>
              <a:rPr lang="en-US" altLang="en-US" sz="3200" b="1" dirty="0"/>
              <a:t>primary </a:t>
            </a:r>
            <a:r>
              <a:rPr lang="en-US" altLang="en-US" sz="3200" dirty="0"/>
              <a:t>and </a:t>
            </a:r>
            <a:r>
              <a:rPr lang="en-US" altLang="en-US" sz="3200" b="1" dirty="0"/>
              <a:t>secondary </a:t>
            </a:r>
            <a:r>
              <a:rPr lang="en-US" altLang="en-US" sz="3200" dirty="0"/>
              <a:t>dimensions. </a:t>
            </a:r>
          </a:p>
          <a:p>
            <a:pPr lvl="1" eaLnBrk="1" hangingPunct="1">
              <a:lnSpc>
                <a:spcPct val="90000"/>
              </a:lnSpc>
              <a:buFont typeface="Wingdings" panose="05000000000000000000" pitchFamily="2" charset="2"/>
              <a:buChar char="Ø"/>
            </a:pPr>
            <a:r>
              <a:rPr lang="en-US" altLang="en-US" sz="3200" dirty="0"/>
              <a:t>The </a:t>
            </a:r>
            <a:r>
              <a:rPr lang="en-US" altLang="en-US" sz="3200" b="1" dirty="0"/>
              <a:t>primary </a:t>
            </a:r>
            <a:r>
              <a:rPr lang="en-US" altLang="en-US" sz="3200" dirty="0"/>
              <a:t>dimensions are unalterable and are extremely powerful in their effect. </a:t>
            </a:r>
          </a:p>
          <a:p>
            <a:pPr lvl="1" eaLnBrk="1" hangingPunct="1">
              <a:lnSpc>
                <a:spcPct val="90000"/>
              </a:lnSpc>
              <a:buFont typeface="Wingdings" panose="05000000000000000000" pitchFamily="2" charset="2"/>
              <a:buChar char="Ø"/>
            </a:pPr>
            <a:r>
              <a:rPr lang="en-US" altLang="en-US" sz="3200" dirty="0"/>
              <a:t>The </a:t>
            </a:r>
            <a:r>
              <a:rPr lang="en-US" altLang="en-US" sz="3200" b="1" dirty="0"/>
              <a:t>secondary </a:t>
            </a:r>
            <a:r>
              <a:rPr lang="en-US" altLang="en-US" sz="3200" dirty="0"/>
              <a:t>dimensions are important in shaping us, but we have some measure of control over them.  </a:t>
            </a:r>
          </a:p>
        </p:txBody>
      </p:sp>
      <p:sp>
        <p:nvSpPr>
          <p:cNvPr id="12292" name="Slide Number Placeholder 3">
            <a:extLst>
              <a:ext uri="{FF2B5EF4-FFF2-40B4-BE49-F238E27FC236}">
                <a16:creationId xmlns:a16="http://schemas.microsoft.com/office/drawing/2014/main" id="{F8519F53-F423-958A-8487-BEEFAF97C5EC}"/>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AC52E4B-4BF9-45A2-897B-5C0EA39D1F73}"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5974803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042F30-2B4C-A2AC-B76C-56F0CBFA572B}"/>
              </a:ext>
            </a:extLst>
          </p:cNvPr>
          <p:cNvSpPr>
            <a:spLocks noGrp="1"/>
          </p:cNvSpPr>
          <p:nvPr>
            <p:ph type="title"/>
          </p:nvPr>
        </p:nvSpPr>
        <p:spPr>
          <a:xfrm>
            <a:off x="270933" y="274638"/>
            <a:ext cx="11311467" cy="1143000"/>
          </a:xfrm>
          <a:solidFill>
            <a:srgbClr val="C05B08"/>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rPr>
              <a:t>Primary or Secondary?</a:t>
            </a:r>
          </a:p>
        </p:txBody>
      </p:sp>
      <p:sp>
        <p:nvSpPr>
          <p:cNvPr id="6" name="Content Placeholder 5">
            <a:extLst>
              <a:ext uri="{FF2B5EF4-FFF2-40B4-BE49-F238E27FC236}">
                <a16:creationId xmlns:a16="http://schemas.microsoft.com/office/drawing/2014/main" id="{E19A729F-3D21-EBE3-4632-DE64F2832363}"/>
              </a:ext>
            </a:extLst>
          </p:cNvPr>
          <p:cNvSpPr>
            <a:spLocks noGrp="1"/>
          </p:cNvSpPr>
          <p:nvPr>
            <p:ph sz="half" idx="1"/>
          </p:nvPr>
        </p:nvSpPr>
        <p:spPr>
          <a:xfrm>
            <a:off x="2320925" y="1600201"/>
            <a:ext cx="4038600" cy="4525963"/>
          </a:xfrm>
        </p:spPr>
        <p:txBody>
          <a:bodyPr/>
          <a:lstStyle/>
          <a:p>
            <a:pPr eaLnBrk="1" hangingPunct="1">
              <a:buClr>
                <a:schemeClr val="accent3"/>
              </a:buClr>
              <a:buFont typeface="Arial" charset="0"/>
              <a:buChar char="•"/>
              <a:defRPr/>
            </a:pPr>
            <a:r>
              <a:rPr lang="en-US" dirty="0"/>
              <a:t>Gender Identity/Expression</a:t>
            </a:r>
          </a:p>
          <a:p>
            <a:pPr eaLnBrk="1" hangingPunct="1">
              <a:buClr>
                <a:schemeClr val="accent3"/>
              </a:buClr>
              <a:buFont typeface="Arial" charset="0"/>
              <a:buChar char="•"/>
              <a:defRPr/>
            </a:pPr>
            <a:r>
              <a:rPr lang="en-US" dirty="0"/>
              <a:t>Gender</a:t>
            </a:r>
          </a:p>
          <a:p>
            <a:pPr eaLnBrk="1" hangingPunct="1">
              <a:buClr>
                <a:schemeClr val="accent3"/>
              </a:buClr>
              <a:buFont typeface="Arial" charset="0"/>
              <a:buChar char="•"/>
              <a:defRPr/>
            </a:pPr>
            <a:r>
              <a:rPr lang="en-US" dirty="0"/>
              <a:t>Religious Beliefs</a:t>
            </a:r>
          </a:p>
          <a:p>
            <a:pPr eaLnBrk="1" hangingPunct="1">
              <a:buClr>
                <a:schemeClr val="accent3"/>
              </a:buClr>
              <a:buFont typeface="Arial" charset="0"/>
              <a:buChar char="•"/>
              <a:defRPr/>
            </a:pPr>
            <a:r>
              <a:rPr lang="en-US" dirty="0"/>
              <a:t>Marital Status</a:t>
            </a:r>
          </a:p>
          <a:p>
            <a:pPr eaLnBrk="1" hangingPunct="1">
              <a:buClr>
                <a:schemeClr val="accent3"/>
              </a:buClr>
              <a:buFont typeface="Arial" charset="0"/>
              <a:buChar char="•"/>
              <a:defRPr/>
            </a:pPr>
            <a:r>
              <a:rPr lang="en-US" dirty="0"/>
              <a:t>Race/Ethnicity</a:t>
            </a:r>
          </a:p>
          <a:p>
            <a:pPr eaLnBrk="1" hangingPunct="1">
              <a:buClr>
                <a:schemeClr val="accent3"/>
              </a:buClr>
              <a:buFont typeface="Arial" charset="0"/>
              <a:buChar char="•"/>
              <a:defRPr/>
            </a:pPr>
            <a:r>
              <a:rPr lang="en-US" dirty="0"/>
              <a:t>Parental Status</a:t>
            </a:r>
          </a:p>
          <a:p>
            <a:pPr eaLnBrk="1" hangingPunct="1">
              <a:buClr>
                <a:schemeClr val="accent3"/>
              </a:buClr>
              <a:buFont typeface="Arial" charset="0"/>
              <a:buChar char="•"/>
              <a:defRPr/>
            </a:pPr>
            <a:r>
              <a:rPr lang="en-US" dirty="0"/>
              <a:t>Language 			</a:t>
            </a:r>
          </a:p>
          <a:p>
            <a:pPr eaLnBrk="1" hangingPunct="1">
              <a:buClr>
                <a:schemeClr val="accent3"/>
              </a:buClr>
              <a:buFont typeface="Arial" charset="0"/>
              <a:buChar char="•"/>
              <a:defRPr/>
            </a:pPr>
            <a:r>
              <a:rPr lang="en-US" dirty="0"/>
              <a:t>Education</a:t>
            </a:r>
          </a:p>
        </p:txBody>
      </p:sp>
      <p:sp>
        <p:nvSpPr>
          <p:cNvPr id="7" name="Content Placeholder 6">
            <a:extLst>
              <a:ext uri="{FF2B5EF4-FFF2-40B4-BE49-F238E27FC236}">
                <a16:creationId xmlns:a16="http://schemas.microsoft.com/office/drawing/2014/main" id="{0719CD5A-8C18-3F3B-5A4C-08291DCA74DA}"/>
              </a:ext>
            </a:extLst>
          </p:cNvPr>
          <p:cNvSpPr>
            <a:spLocks noGrp="1"/>
          </p:cNvSpPr>
          <p:nvPr>
            <p:ph sz="half" idx="2"/>
          </p:nvPr>
        </p:nvSpPr>
        <p:spPr/>
        <p:txBody>
          <a:bodyPr/>
          <a:lstStyle/>
          <a:p>
            <a:pPr eaLnBrk="1" hangingPunct="1">
              <a:buClr>
                <a:schemeClr val="accent3"/>
              </a:buClr>
              <a:buFont typeface="Arial" charset="0"/>
              <a:buChar char="•"/>
              <a:defRPr/>
            </a:pPr>
            <a:r>
              <a:rPr lang="en-US" dirty="0"/>
              <a:t>Occupation</a:t>
            </a:r>
          </a:p>
          <a:p>
            <a:pPr eaLnBrk="1" hangingPunct="1">
              <a:buClr>
                <a:schemeClr val="accent3"/>
              </a:buClr>
              <a:buFont typeface="Arial" charset="0"/>
              <a:buChar char="•"/>
              <a:defRPr/>
            </a:pPr>
            <a:r>
              <a:rPr lang="en-US" dirty="0"/>
              <a:t>Physical Ability</a:t>
            </a:r>
          </a:p>
          <a:p>
            <a:pPr eaLnBrk="1" hangingPunct="1">
              <a:buClr>
                <a:schemeClr val="accent3"/>
              </a:buClr>
              <a:buFont typeface="Arial" charset="0"/>
              <a:buChar char="•"/>
              <a:defRPr/>
            </a:pPr>
            <a:r>
              <a:rPr lang="en-US" dirty="0"/>
              <a:t>Learning Ability 		</a:t>
            </a:r>
          </a:p>
          <a:p>
            <a:pPr eaLnBrk="1" hangingPunct="1">
              <a:buClr>
                <a:schemeClr val="accent3"/>
              </a:buClr>
              <a:buFont typeface="Arial" charset="0"/>
              <a:buChar char="•"/>
              <a:defRPr/>
            </a:pPr>
            <a:r>
              <a:rPr lang="en-US" dirty="0"/>
              <a:t>Income</a:t>
            </a:r>
          </a:p>
          <a:p>
            <a:pPr eaLnBrk="1" hangingPunct="1">
              <a:buClr>
                <a:schemeClr val="accent3"/>
              </a:buClr>
              <a:buFont typeface="Arial" charset="0"/>
              <a:buChar char="•"/>
              <a:defRPr/>
            </a:pPr>
            <a:r>
              <a:rPr lang="en-US" dirty="0"/>
              <a:t>Sexual Orientation</a:t>
            </a:r>
          </a:p>
          <a:p>
            <a:pPr eaLnBrk="1" hangingPunct="1">
              <a:buClr>
                <a:schemeClr val="accent3"/>
              </a:buClr>
              <a:buFont typeface="Arial" charset="0"/>
              <a:buChar char="•"/>
              <a:defRPr/>
            </a:pPr>
            <a:r>
              <a:rPr lang="en-US" dirty="0"/>
              <a:t>Age</a:t>
            </a:r>
          </a:p>
          <a:p>
            <a:pPr eaLnBrk="1" hangingPunct="1">
              <a:buClr>
                <a:schemeClr val="accent3"/>
              </a:buClr>
              <a:buFont typeface="Arial" charset="0"/>
              <a:buChar char="•"/>
              <a:defRPr/>
            </a:pPr>
            <a:r>
              <a:rPr lang="en-US" dirty="0"/>
              <a:t>National Origin</a:t>
            </a:r>
          </a:p>
          <a:p>
            <a:pPr eaLnBrk="1" hangingPunct="1">
              <a:buClr>
                <a:schemeClr val="accent3"/>
              </a:buClr>
              <a:buFont typeface="Arial" charset="0"/>
              <a:buChar char="•"/>
              <a:defRPr/>
            </a:pPr>
            <a:r>
              <a:rPr lang="en-US" dirty="0"/>
              <a:t>Geographic Location</a:t>
            </a:r>
          </a:p>
          <a:p>
            <a:pPr eaLnBrk="1" hangingPunct="1">
              <a:buClr>
                <a:schemeClr val="accent3"/>
              </a:buClr>
              <a:buFont typeface="Arial" charset="0"/>
              <a:buChar char="•"/>
              <a:defRPr/>
            </a:pPr>
            <a:r>
              <a:rPr lang="en-US" dirty="0"/>
              <a:t>Veteran Status</a:t>
            </a:r>
          </a:p>
          <a:p>
            <a:pPr eaLnBrk="1" hangingPunct="1">
              <a:buClr>
                <a:schemeClr val="accent3"/>
              </a:buClr>
              <a:buFont typeface="Arial" charset="0"/>
              <a:buChar char="•"/>
              <a:defRPr/>
            </a:pPr>
            <a:endParaRPr lang="en-US" dirty="0"/>
          </a:p>
        </p:txBody>
      </p:sp>
      <p:sp>
        <p:nvSpPr>
          <p:cNvPr id="16389" name="Slide Number Placeholder 2">
            <a:extLst>
              <a:ext uri="{FF2B5EF4-FFF2-40B4-BE49-F238E27FC236}">
                <a16:creationId xmlns:a16="http://schemas.microsoft.com/office/drawing/2014/main" id="{6E3743D5-AD57-0FD4-A854-158FD06177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B8B41F06-08AF-407D-A885-38DDC7DEA217}" type="slidenum">
              <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7</a:t>
            </a:fld>
            <a:endParaRPr kumimoji="0" lang="en-US" altLang="en-US" sz="1200" b="0" i="0" u="none" strike="noStrike" kern="1200" cap="none" spc="0" normalizeH="0" baseline="0" noProof="0" dirty="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8" name="object 3">
            <a:extLst>
              <a:ext uri="{FF2B5EF4-FFF2-40B4-BE49-F238E27FC236}">
                <a16:creationId xmlns:a16="http://schemas.microsoft.com/office/drawing/2014/main" id="{4EEB20FC-6BD5-DBB5-E0FC-2FFDDDC0EB66}"/>
              </a:ext>
            </a:extLst>
          </p:cNvPr>
          <p:cNvSpPr txBox="1"/>
          <p:nvPr/>
        </p:nvSpPr>
        <p:spPr>
          <a:xfrm>
            <a:off x="3010100" y="6288920"/>
            <a:ext cx="5386070" cy="368935"/>
          </a:xfrm>
          <a:prstGeom prst="rect">
            <a:avLst/>
          </a:prstGeom>
          <a:solidFill>
            <a:srgbClr val="C05B08"/>
          </a:solidFill>
        </p:spPr>
        <p:txBody>
          <a:bodyPr vert="horz" wrap="square" lIns="0" tIns="29844" rIns="0" bIns="0" rtlCol="0">
            <a:spAutoFit/>
          </a:bodyPr>
          <a:lstStyle/>
          <a:p>
            <a:pPr marL="130175">
              <a:lnSpc>
                <a:spcPct val="100000"/>
              </a:lnSpc>
              <a:spcBef>
                <a:spcPts val="234"/>
              </a:spcBef>
            </a:pPr>
            <a:r>
              <a:rPr sz="1800" dirty="0">
                <a:solidFill>
                  <a:srgbClr val="FFFFFF"/>
                </a:solidFill>
                <a:latin typeface="Calibri"/>
                <a:cs typeface="Calibri"/>
              </a:rPr>
              <a:t>Consider:</a:t>
            </a:r>
            <a:r>
              <a:rPr sz="1800" spc="375" dirty="0">
                <a:solidFill>
                  <a:srgbClr val="FFFFFF"/>
                </a:solidFill>
                <a:latin typeface="Calibri"/>
                <a:cs typeface="Calibri"/>
              </a:rPr>
              <a:t> </a:t>
            </a:r>
            <a:r>
              <a:rPr sz="1800" dirty="0">
                <a:solidFill>
                  <a:srgbClr val="FFFFFF"/>
                </a:solidFill>
                <a:latin typeface="Calibri"/>
                <a:cs typeface="Calibri"/>
              </a:rPr>
              <a:t>Are</a:t>
            </a:r>
            <a:r>
              <a:rPr sz="1800" spc="-15" dirty="0">
                <a:solidFill>
                  <a:srgbClr val="FFFFFF"/>
                </a:solidFill>
                <a:latin typeface="Calibri"/>
                <a:cs typeface="Calibri"/>
              </a:rPr>
              <a:t> </a:t>
            </a:r>
            <a:r>
              <a:rPr sz="1800" dirty="0">
                <a:solidFill>
                  <a:srgbClr val="FFFFFF"/>
                </a:solidFill>
                <a:latin typeface="Calibri"/>
                <a:cs typeface="Calibri"/>
              </a:rPr>
              <a:t>these</a:t>
            </a:r>
            <a:r>
              <a:rPr sz="1800" spc="-20" dirty="0">
                <a:solidFill>
                  <a:srgbClr val="FFFFFF"/>
                </a:solidFill>
                <a:latin typeface="Calibri"/>
                <a:cs typeface="Calibri"/>
              </a:rPr>
              <a:t> </a:t>
            </a:r>
            <a:r>
              <a:rPr sz="1800" dirty="0">
                <a:solidFill>
                  <a:srgbClr val="FFFFFF"/>
                </a:solidFill>
                <a:latin typeface="Calibri"/>
                <a:cs typeface="Calibri"/>
              </a:rPr>
              <a:t>identity</a:t>
            </a:r>
            <a:r>
              <a:rPr sz="1800" spc="-5" dirty="0">
                <a:solidFill>
                  <a:srgbClr val="FFFFFF"/>
                </a:solidFill>
                <a:latin typeface="Calibri"/>
                <a:cs typeface="Calibri"/>
              </a:rPr>
              <a:t> </a:t>
            </a:r>
            <a:r>
              <a:rPr sz="1800" spc="-10" dirty="0">
                <a:solidFill>
                  <a:srgbClr val="FFFFFF"/>
                </a:solidFill>
                <a:latin typeface="Calibri"/>
                <a:cs typeface="Calibri"/>
              </a:rPr>
              <a:t>factors</a:t>
            </a:r>
            <a:r>
              <a:rPr sz="1800" spc="-20" dirty="0">
                <a:solidFill>
                  <a:srgbClr val="FFFFFF"/>
                </a:solidFill>
                <a:latin typeface="Calibri"/>
                <a:cs typeface="Calibri"/>
              </a:rPr>
              <a:t> </a:t>
            </a:r>
            <a:r>
              <a:rPr sz="1800" dirty="0">
                <a:solidFill>
                  <a:srgbClr val="FFFFFF"/>
                </a:solidFill>
                <a:latin typeface="Calibri"/>
                <a:cs typeface="Calibri"/>
              </a:rPr>
              <a:t>visible</a:t>
            </a:r>
            <a:r>
              <a:rPr sz="1800" spc="-15" dirty="0">
                <a:solidFill>
                  <a:srgbClr val="FFFFFF"/>
                </a:solidFill>
                <a:latin typeface="Calibri"/>
                <a:cs typeface="Calibri"/>
              </a:rPr>
              <a:t> </a:t>
            </a:r>
            <a:r>
              <a:rPr sz="1800" dirty="0">
                <a:solidFill>
                  <a:srgbClr val="FFFFFF"/>
                </a:solidFill>
                <a:latin typeface="Calibri"/>
                <a:cs typeface="Calibri"/>
              </a:rPr>
              <a:t>or</a:t>
            </a:r>
            <a:r>
              <a:rPr sz="1800" spc="-10" dirty="0">
                <a:solidFill>
                  <a:srgbClr val="FFFFFF"/>
                </a:solidFill>
                <a:latin typeface="Calibri"/>
                <a:cs typeface="Calibri"/>
              </a:rPr>
              <a:t> invisible?</a:t>
            </a:r>
            <a:endParaRPr sz="1800" dirty="0">
              <a:latin typeface="Calibri"/>
              <a:cs typeface="Calibri"/>
            </a:endParaRPr>
          </a:p>
        </p:txBody>
      </p:sp>
    </p:spTree>
    <p:extLst>
      <p:ext uri="{BB962C8B-B14F-4D97-AF65-F5344CB8AC3E}">
        <p14:creationId xmlns:p14="http://schemas.microsoft.com/office/powerpoint/2010/main" val="308334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87000">
              <a:srgbClr val="FFFFFF"/>
            </a:gs>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C2356-28F4-1A53-EE9F-FE4E76999FD3}"/>
              </a:ext>
            </a:extLst>
          </p:cNvPr>
          <p:cNvPicPr>
            <a:picLocks noChangeAspect="1"/>
          </p:cNvPicPr>
          <p:nvPr/>
        </p:nvPicPr>
        <p:blipFill rotWithShape="1">
          <a:blip r:embed="rId3"/>
          <a:srcRect r="33857"/>
          <a:stretch/>
        </p:blipFill>
        <p:spPr>
          <a:xfrm>
            <a:off x="2866673" y="98398"/>
            <a:ext cx="6269639" cy="6083804"/>
          </a:xfrm>
          <a:prstGeom prst="rect">
            <a:avLst/>
          </a:prstGeom>
        </p:spPr>
      </p:pic>
      <p:sp>
        <p:nvSpPr>
          <p:cNvPr id="6" name="TextBox 5">
            <a:extLst>
              <a:ext uri="{FF2B5EF4-FFF2-40B4-BE49-F238E27FC236}">
                <a16:creationId xmlns:a16="http://schemas.microsoft.com/office/drawing/2014/main" id="{BA1E7846-4621-0341-B9D7-335177A2C0A4}"/>
              </a:ext>
            </a:extLst>
          </p:cNvPr>
          <p:cNvSpPr txBox="1"/>
          <p:nvPr/>
        </p:nvSpPr>
        <p:spPr>
          <a:xfrm>
            <a:off x="466373" y="6482603"/>
            <a:ext cx="10780889" cy="276999"/>
          </a:xfrm>
          <a:prstGeom prst="rect">
            <a:avLst/>
          </a:prstGeom>
          <a:noFill/>
        </p:spPr>
        <p:txBody>
          <a:bodyPr wrap="square">
            <a:spAutoFit/>
          </a:bodyPr>
          <a:lstStyle/>
          <a:p>
            <a:r>
              <a:rPr lang="en-US" sz="1200" dirty="0"/>
              <a:t>IDARE | Office of Inclusion, Diversity, Anti-Racism, and Equity. “Resources.” Johns Hopkins Bloomberg School of Public Health. Available from: bit.ly/2SRVfh1.</a:t>
            </a:r>
          </a:p>
        </p:txBody>
      </p:sp>
    </p:spTree>
    <p:extLst>
      <p:ext uri="{BB962C8B-B14F-4D97-AF65-F5344CB8AC3E}">
        <p14:creationId xmlns:p14="http://schemas.microsoft.com/office/powerpoint/2010/main" val="1772631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9" name="Rectangle 8224">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194" name="Picture 2" descr="Image result for our wired brains">
            <a:extLst>
              <a:ext uri="{FF2B5EF4-FFF2-40B4-BE49-F238E27FC236}">
                <a16:creationId xmlns:a16="http://schemas.microsoft.com/office/drawing/2014/main" id="{40798566-E585-40DB-ADF4-EF6CFA972C0B}"/>
              </a:ext>
            </a:extLst>
          </p:cNvPr>
          <p:cNvPicPr>
            <a:picLocks noChangeAspect="1" noChangeArrowheads="1"/>
          </p:cNvPicPr>
          <p:nvPr/>
        </p:nvPicPr>
        <p:blipFill rotWithShape="1">
          <a:blip r:embed="rId3" cstate="print">
            <a:alphaModFix amt="40000"/>
            <a:extLst>
              <a:ext uri="{28A0092B-C50C-407E-A947-70E740481C1C}">
                <a14:useLocalDpi xmlns:a14="http://schemas.microsoft.com/office/drawing/2010/main" val="0"/>
              </a:ext>
            </a:extLst>
          </a:blip>
          <a:srcRect t="12500" b="12500"/>
          <a:stretch/>
        </p:blipFill>
        <p:spPr bwMode="auto">
          <a:xfrm>
            <a:off x="20" y="10"/>
            <a:ext cx="12191979" cy="6857990"/>
          </a:xfrm>
          <a:prstGeom prst="rect">
            <a:avLst/>
          </a:prstGeom>
          <a:solidFill>
            <a:srgbClr val="C05B08"/>
          </a:solidFill>
        </p:spPr>
      </p:pic>
      <p:sp>
        <p:nvSpPr>
          <p:cNvPr id="2" name="Title 1">
            <a:extLst>
              <a:ext uri="{FF2B5EF4-FFF2-40B4-BE49-F238E27FC236}">
                <a16:creationId xmlns:a16="http://schemas.microsoft.com/office/drawing/2014/main" id="{BCFEABD9-DDE0-445A-B73F-01C69CC957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z="5400" b="1" dirty="0">
                <a:solidFill>
                  <a:srgbClr val="FFFFFF"/>
                </a:solidFill>
              </a:rPr>
              <a:t>It Is How We Are Wired</a:t>
            </a:r>
          </a:p>
        </p:txBody>
      </p:sp>
      <p:sp>
        <p:nvSpPr>
          <p:cNvPr id="8230" name="sketchy line">
            <a:extLst>
              <a:ext uri="{FF2B5EF4-FFF2-40B4-BE49-F238E27FC236}">
                <a16:creationId xmlns:a16="http://schemas.microsoft.com/office/drawing/2014/main" id="{7E2BE7F7-CA89-4002-ACCE-A478AEA24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4399" y="1681544"/>
            <a:ext cx="9692640" cy="18288"/>
          </a:xfrm>
          <a:custGeom>
            <a:avLst/>
            <a:gdLst>
              <a:gd name="connsiteX0" fmla="*/ 0 w 9692640"/>
              <a:gd name="connsiteY0" fmla="*/ 0 h 18288"/>
              <a:gd name="connsiteX1" fmla="*/ 401552 w 9692640"/>
              <a:gd name="connsiteY1" fmla="*/ 0 h 18288"/>
              <a:gd name="connsiteX2" fmla="*/ 996957 w 9692640"/>
              <a:gd name="connsiteY2" fmla="*/ 0 h 18288"/>
              <a:gd name="connsiteX3" fmla="*/ 1398509 w 9692640"/>
              <a:gd name="connsiteY3" fmla="*/ 0 h 18288"/>
              <a:gd name="connsiteX4" fmla="*/ 2090841 w 9692640"/>
              <a:gd name="connsiteY4" fmla="*/ 0 h 18288"/>
              <a:gd name="connsiteX5" fmla="*/ 2686246 w 9692640"/>
              <a:gd name="connsiteY5" fmla="*/ 0 h 18288"/>
              <a:gd name="connsiteX6" fmla="*/ 3475504 w 9692640"/>
              <a:gd name="connsiteY6" fmla="*/ 0 h 18288"/>
              <a:gd name="connsiteX7" fmla="*/ 4361688 w 9692640"/>
              <a:gd name="connsiteY7" fmla="*/ 0 h 18288"/>
              <a:gd name="connsiteX8" fmla="*/ 5054019 w 9692640"/>
              <a:gd name="connsiteY8" fmla="*/ 0 h 18288"/>
              <a:gd name="connsiteX9" fmla="*/ 5940204 w 9692640"/>
              <a:gd name="connsiteY9" fmla="*/ 0 h 18288"/>
              <a:gd name="connsiteX10" fmla="*/ 6632535 w 9692640"/>
              <a:gd name="connsiteY10" fmla="*/ 0 h 18288"/>
              <a:gd name="connsiteX11" fmla="*/ 7034087 w 9692640"/>
              <a:gd name="connsiteY11" fmla="*/ 0 h 18288"/>
              <a:gd name="connsiteX12" fmla="*/ 7532566 w 9692640"/>
              <a:gd name="connsiteY12" fmla="*/ 0 h 18288"/>
              <a:gd name="connsiteX13" fmla="*/ 8418750 w 9692640"/>
              <a:gd name="connsiteY13" fmla="*/ 0 h 18288"/>
              <a:gd name="connsiteX14" fmla="*/ 9692640 w 9692640"/>
              <a:gd name="connsiteY14" fmla="*/ 0 h 18288"/>
              <a:gd name="connsiteX15" fmla="*/ 9692640 w 9692640"/>
              <a:gd name="connsiteY15" fmla="*/ 18288 h 18288"/>
              <a:gd name="connsiteX16" fmla="*/ 9000309 w 9692640"/>
              <a:gd name="connsiteY16" fmla="*/ 18288 h 18288"/>
              <a:gd name="connsiteX17" fmla="*/ 8307977 w 9692640"/>
              <a:gd name="connsiteY17" fmla="*/ 18288 h 18288"/>
              <a:gd name="connsiteX18" fmla="*/ 7712572 w 9692640"/>
              <a:gd name="connsiteY18" fmla="*/ 18288 h 18288"/>
              <a:gd name="connsiteX19" fmla="*/ 7214093 w 9692640"/>
              <a:gd name="connsiteY19" fmla="*/ 18288 h 18288"/>
              <a:gd name="connsiteX20" fmla="*/ 6327909 w 9692640"/>
              <a:gd name="connsiteY20" fmla="*/ 18288 h 18288"/>
              <a:gd name="connsiteX21" fmla="*/ 5635578 w 9692640"/>
              <a:gd name="connsiteY21" fmla="*/ 18288 h 18288"/>
              <a:gd name="connsiteX22" fmla="*/ 4846320 w 9692640"/>
              <a:gd name="connsiteY22" fmla="*/ 18288 h 18288"/>
              <a:gd name="connsiteX23" fmla="*/ 4444768 w 9692640"/>
              <a:gd name="connsiteY23" fmla="*/ 18288 h 18288"/>
              <a:gd name="connsiteX24" fmla="*/ 3946289 w 9692640"/>
              <a:gd name="connsiteY24" fmla="*/ 18288 h 18288"/>
              <a:gd name="connsiteX25" fmla="*/ 3253958 w 9692640"/>
              <a:gd name="connsiteY25" fmla="*/ 18288 h 18288"/>
              <a:gd name="connsiteX26" fmla="*/ 2464700 w 9692640"/>
              <a:gd name="connsiteY26" fmla="*/ 18288 h 18288"/>
              <a:gd name="connsiteX27" fmla="*/ 2063148 w 9692640"/>
              <a:gd name="connsiteY27" fmla="*/ 18288 h 18288"/>
              <a:gd name="connsiteX28" fmla="*/ 1661595 w 9692640"/>
              <a:gd name="connsiteY28" fmla="*/ 18288 h 18288"/>
              <a:gd name="connsiteX29" fmla="*/ 969264 w 9692640"/>
              <a:gd name="connsiteY29" fmla="*/ 18288 h 18288"/>
              <a:gd name="connsiteX30" fmla="*/ 0 w 9692640"/>
              <a:gd name="connsiteY30" fmla="*/ 18288 h 18288"/>
              <a:gd name="connsiteX31" fmla="*/ 0 w 9692640"/>
              <a:gd name="connsiteY3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692640" h="18288" fill="none" extrusionOk="0">
                <a:moveTo>
                  <a:pt x="0" y="0"/>
                </a:moveTo>
                <a:cubicBezTo>
                  <a:pt x="142992" y="4732"/>
                  <a:pt x="265909" y="-3365"/>
                  <a:pt x="401552" y="0"/>
                </a:cubicBezTo>
                <a:cubicBezTo>
                  <a:pt x="537195" y="3365"/>
                  <a:pt x="738153" y="6482"/>
                  <a:pt x="996957" y="0"/>
                </a:cubicBezTo>
                <a:cubicBezTo>
                  <a:pt x="1255762" y="-6482"/>
                  <a:pt x="1280511" y="12509"/>
                  <a:pt x="1398509" y="0"/>
                </a:cubicBezTo>
                <a:cubicBezTo>
                  <a:pt x="1516507" y="-12509"/>
                  <a:pt x="1782573" y="-31523"/>
                  <a:pt x="2090841" y="0"/>
                </a:cubicBezTo>
                <a:cubicBezTo>
                  <a:pt x="2399109" y="31523"/>
                  <a:pt x="2488380" y="26286"/>
                  <a:pt x="2686246" y="0"/>
                </a:cubicBezTo>
                <a:cubicBezTo>
                  <a:pt x="2884112" y="-26286"/>
                  <a:pt x="3186024" y="-14734"/>
                  <a:pt x="3475504" y="0"/>
                </a:cubicBezTo>
                <a:cubicBezTo>
                  <a:pt x="3764984" y="14734"/>
                  <a:pt x="4053017" y="43292"/>
                  <a:pt x="4361688" y="0"/>
                </a:cubicBezTo>
                <a:cubicBezTo>
                  <a:pt x="4670359" y="-43292"/>
                  <a:pt x="4736164" y="-729"/>
                  <a:pt x="5054019" y="0"/>
                </a:cubicBezTo>
                <a:cubicBezTo>
                  <a:pt x="5371874" y="729"/>
                  <a:pt x="5543528" y="-22963"/>
                  <a:pt x="5940204" y="0"/>
                </a:cubicBezTo>
                <a:cubicBezTo>
                  <a:pt x="6336881" y="22963"/>
                  <a:pt x="6423838" y="6469"/>
                  <a:pt x="6632535" y="0"/>
                </a:cubicBezTo>
                <a:cubicBezTo>
                  <a:pt x="6841232" y="-6469"/>
                  <a:pt x="6852819" y="17036"/>
                  <a:pt x="7034087" y="0"/>
                </a:cubicBezTo>
                <a:cubicBezTo>
                  <a:pt x="7215355" y="-17036"/>
                  <a:pt x="7313136" y="11151"/>
                  <a:pt x="7532566" y="0"/>
                </a:cubicBezTo>
                <a:cubicBezTo>
                  <a:pt x="7751996" y="-11151"/>
                  <a:pt x="8015001" y="25614"/>
                  <a:pt x="8418750" y="0"/>
                </a:cubicBezTo>
                <a:cubicBezTo>
                  <a:pt x="8822499" y="-25614"/>
                  <a:pt x="9163239" y="48603"/>
                  <a:pt x="9692640" y="0"/>
                </a:cubicBezTo>
                <a:cubicBezTo>
                  <a:pt x="9691955" y="4437"/>
                  <a:pt x="9693170" y="10717"/>
                  <a:pt x="9692640" y="18288"/>
                </a:cubicBezTo>
                <a:cubicBezTo>
                  <a:pt x="9545125" y="42172"/>
                  <a:pt x="9164259" y="6706"/>
                  <a:pt x="9000309" y="18288"/>
                </a:cubicBezTo>
                <a:cubicBezTo>
                  <a:pt x="8836359" y="29870"/>
                  <a:pt x="8521035" y="-14108"/>
                  <a:pt x="8307977" y="18288"/>
                </a:cubicBezTo>
                <a:cubicBezTo>
                  <a:pt x="8094919" y="50684"/>
                  <a:pt x="7881757" y="11235"/>
                  <a:pt x="7712572" y="18288"/>
                </a:cubicBezTo>
                <a:cubicBezTo>
                  <a:pt x="7543387" y="25341"/>
                  <a:pt x="7358861" y="20625"/>
                  <a:pt x="7214093" y="18288"/>
                </a:cubicBezTo>
                <a:cubicBezTo>
                  <a:pt x="7069325" y="15951"/>
                  <a:pt x="6523705" y="52160"/>
                  <a:pt x="6327909" y="18288"/>
                </a:cubicBezTo>
                <a:cubicBezTo>
                  <a:pt x="6132113" y="-15584"/>
                  <a:pt x="5923847" y="21204"/>
                  <a:pt x="5635578" y="18288"/>
                </a:cubicBezTo>
                <a:cubicBezTo>
                  <a:pt x="5347309" y="15372"/>
                  <a:pt x="5114749" y="50642"/>
                  <a:pt x="4846320" y="18288"/>
                </a:cubicBezTo>
                <a:cubicBezTo>
                  <a:pt x="4577891" y="-14066"/>
                  <a:pt x="4576701" y="1487"/>
                  <a:pt x="4444768" y="18288"/>
                </a:cubicBezTo>
                <a:cubicBezTo>
                  <a:pt x="4312835" y="35089"/>
                  <a:pt x="4112575" y="15158"/>
                  <a:pt x="3946289" y="18288"/>
                </a:cubicBezTo>
                <a:cubicBezTo>
                  <a:pt x="3780003" y="21418"/>
                  <a:pt x="3396009" y="18797"/>
                  <a:pt x="3253958" y="18288"/>
                </a:cubicBezTo>
                <a:cubicBezTo>
                  <a:pt x="3111907" y="17779"/>
                  <a:pt x="2760272" y="57223"/>
                  <a:pt x="2464700" y="18288"/>
                </a:cubicBezTo>
                <a:cubicBezTo>
                  <a:pt x="2169128" y="-20647"/>
                  <a:pt x="2232262" y="7960"/>
                  <a:pt x="2063148" y="18288"/>
                </a:cubicBezTo>
                <a:cubicBezTo>
                  <a:pt x="1894034" y="28616"/>
                  <a:pt x="1799338" y="3019"/>
                  <a:pt x="1661595" y="18288"/>
                </a:cubicBezTo>
                <a:cubicBezTo>
                  <a:pt x="1523852" y="33557"/>
                  <a:pt x="1113928" y="-4352"/>
                  <a:pt x="969264" y="18288"/>
                </a:cubicBezTo>
                <a:cubicBezTo>
                  <a:pt x="824600" y="40928"/>
                  <a:pt x="356149" y="-3128"/>
                  <a:pt x="0" y="18288"/>
                </a:cubicBezTo>
                <a:cubicBezTo>
                  <a:pt x="-540" y="12521"/>
                  <a:pt x="894" y="7749"/>
                  <a:pt x="0" y="0"/>
                </a:cubicBezTo>
                <a:close/>
              </a:path>
              <a:path w="9692640" h="18288" stroke="0" extrusionOk="0">
                <a:moveTo>
                  <a:pt x="0" y="0"/>
                </a:moveTo>
                <a:cubicBezTo>
                  <a:pt x="162642" y="3864"/>
                  <a:pt x="346119" y="-18364"/>
                  <a:pt x="498479" y="0"/>
                </a:cubicBezTo>
                <a:cubicBezTo>
                  <a:pt x="650839" y="18364"/>
                  <a:pt x="712065" y="-9389"/>
                  <a:pt x="900031" y="0"/>
                </a:cubicBezTo>
                <a:cubicBezTo>
                  <a:pt x="1087997" y="9389"/>
                  <a:pt x="1177291" y="3685"/>
                  <a:pt x="1398509" y="0"/>
                </a:cubicBezTo>
                <a:cubicBezTo>
                  <a:pt x="1619727" y="-3685"/>
                  <a:pt x="1874008" y="-8897"/>
                  <a:pt x="2090841" y="0"/>
                </a:cubicBezTo>
                <a:cubicBezTo>
                  <a:pt x="2307674" y="8897"/>
                  <a:pt x="2573432" y="-313"/>
                  <a:pt x="2880099" y="0"/>
                </a:cubicBezTo>
                <a:cubicBezTo>
                  <a:pt x="3186766" y="313"/>
                  <a:pt x="3422577" y="10664"/>
                  <a:pt x="3766283" y="0"/>
                </a:cubicBezTo>
                <a:cubicBezTo>
                  <a:pt x="4109989" y="-10664"/>
                  <a:pt x="4342683" y="-32873"/>
                  <a:pt x="4652467" y="0"/>
                </a:cubicBezTo>
                <a:cubicBezTo>
                  <a:pt x="4962251" y="32873"/>
                  <a:pt x="5122120" y="29155"/>
                  <a:pt x="5247872" y="0"/>
                </a:cubicBezTo>
                <a:cubicBezTo>
                  <a:pt x="5373625" y="-29155"/>
                  <a:pt x="5749491" y="1706"/>
                  <a:pt x="6037130" y="0"/>
                </a:cubicBezTo>
                <a:cubicBezTo>
                  <a:pt x="6324769" y="-1706"/>
                  <a:pt x="6531407" y="1172"/>
                  <a:pt x="6729461" y="0"/>
                </a:cubicBezTo>
                <a:cubicBezTo>
                  <a:pt x="6927515" y="-1172"/>
                  <a:pt x="7096794" y="-1520"/>
                  <a:pt x="7324867" y="0"/>
                </a:cubicBezTo>
                <a:cubicBezTo>
                  <a:pt x="7552940" y="1520"/>
                  <a:pt x="7878827" y="-17110"/>
                  <a:pt x="8114124" y="0"/>
                </a:cubicBezTo>
                <a:cubicBezTo>
                  <a:pt x="8349421" y="17110"/>
                  <a:pt x="8334208" y="15114"/>
                  <a:pt x="8515677" y="0"/>
                </a:cubicBezTo>
                <a:cubicBezTo>
                  <a:pt x="8697146" y="-15114"/>
                  <a:pt x="9236164" y="22466"/>
                  <a:pt x="9692640" y="0"/>
                </a:cubicBezTo>
                <a:cubicBezTo>
                  <a:pt x="9692735" y="8251"/>
                  <a:pt x="9692514" y="12333"/>
                  <a:pt x="9692640" y="18288"/>
                </a:cubicBezTo>
                <a:cubicBezTo>
                  <a:pt x="9410102" y="47398"/>
                  <a:pt x="9172773" y="7109"/>
                  <a:pt x="9000309" y="18288"/>
                </a:cubicBezTo>
                <a:cubicBezTo>
                  <a:pt x="8827845" y="29467"/>
                  <a:pt x="8713608" y="28372"/>
                  <a:pt x="8501830" y="18288"/>
                </a:cubicBezTo>
                <a:cubicBezTo>
                  <a:pt x="8290052" y="8204"/>
                  <a:pt x="7893416" y="3561"/>
                  <a:pt x="7712572" y="18288"/>
                </a:cubicBezTo>
                <a:cubicBezTo>
                  <a:pt x="7531728" y="33015"/>
                  <a:pt x="7480716" y="17052"/>
                  <a:pt x="7311020" y="18288"/>
                </a:cubicBezTo>
                <a:cubicBezTo>
                  <a:pt x="7141324" y="19524"/>
                  <a:pt x="6962706" y="15975"/>
                  <a:pt x="6618688" y="18288"/>
                </a:cubicBezTo>
                <a:cubicBezTo>
                  <a:pt x="6274670" y="20601"/>
                  <a:pt x="6230664" y="-1692"/>
                  <a:pt x="6120210" y="18288"/>
                </a:cubicBezTo>
                <a:cubicBezTo>
                  <a:pt x="6009756" y="38268"/>
                  <a:pt x="5442516" y="28115"/>
                  <a:pt x="5234026" y="18288"/>
                </a:cubicBezTo>
                <a:cubicBezTo>
                  <a:pt x="5025536" y="8461"/>
                  <a:pt x="4953693" y="18182"/>
                  <a:pt x="4832473" y="18288"/>
                </a:cubicBezTo>
                <a:cubicBezTo>
                  <a:pt x="4711253" y="18394"/>
                  <a:pt x="4414565" y="-11251"/>
                  <a:pt x="4140142" y="18288"/>
                </a:cubicBezTo>
                <a:cubicBezTo>
                  <a:pt x="3865719" y="47827"/>
                  <a:pt x="3819081" y="16772"/>
                  <a:pt x="3738590" y="18288"/>
                </a:cubicBezTo>
                <a:cubicBezTo>
                  <a:pt x="3658099" y="19804"/>
                  <a:pt x="3427576" y="1385"/>
                  <a:pt x="3240111" y="18288"/>
                </a:cubicBezTo>
                <a:cubicBezTo>
                  <a:pt x="3052646" y="35191"/>
                  <a:pt x="2749652" y="-13914"/>
                  <a:pt x="2450853" y="18288"/>
                </a:cubicBezTo>
                <a:cubicBezTo>
                  <a:pt x="2152054" y="50490"/>
                  <a:pt x="1928331" y="61101"/>
                  <a:pt x="1564669" y="18288"/>
                </a:cubicBezTo>
                <a:cubicBezTo>
                  <a:pt x="1201007" y="-24525"/>
                  <a:pt x="1217828" y="-275"/>
                  <a:pt x="1066190" y="18288"/>
                </a:cubicBezTo>
                <a:cubicBezTo>
                  <a:pt x="914552" y="36851"/>
                  <a:pt x="418290" y="-14785"/>
                  <a:pt x="0" y="18288"/>
                </a:cubicBezTo>
                <a:cubicBezTo>
                  <a:pt x="641" y="14236"/>
                  <a:pt x="889" y="755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CD5C5B8-1A96-4B86-8BF8-C9C4D8B1157E}"/>
              </a:ext>
            </a:extLst>
          </p:cNvPr>
          <p:cNvSpPr>
            <a:spLocks noGrp="1"/>
          </p:cNvSpPr>
          <p:nvPr>
            <p:ph sz="half" idx="2"/>
          </p:nvPr>
        </p:nvSpPr>
        <p:spPr>
          <a:xfrm>
            <a:off x="838200" y="2004446"/>
            <a:ext cx="10515600" cy="4176897"/>
          </a:xfrm>
          <a:prstGeom prst="rect">
            <a:avLst/>
          </a:prstGeom>
        </p:spPr>
        <p:txBody>
          <a:bodyPr vert="horz" lIns="91440" tIns="45720" rIns="91440" bIns="45720" rtlCol="0">
            <a:normAutofit/>
          </a:bodyPr>
          <a:lstStyle/>
          <a:p>
            <a:pPr marL="0" indent="0">
              <a:buNone/>
            </a:pPr>
            <a:r>
              <a:rPr lang="en-US" sz="2200" b="1" dirty="0">
                <a:solidFill>
                  <a:srgbClr val="FFFFFF"/>
                </a:solidFill>
              </a:rPr>
              <a:t>Our brain is shaped by our life experiences</a:t>
            </a:r>
          </a:p>
          <a:p>
            <a:pPr lvl="1"/>
            <a:r>
              <a:rPr lang="en-US" sz="2200" dirty="0">
                <a:solidFill>
                  <a:srgbClr val="FFFFFF"/>
                </a:solidFill>
              </a:rPr>
              <a:t>How, where, and by whom we were raised</a:t>
            </a:r>
          </a:p>
          <a:p>
            <a:pPr lvl="1"/>
            <a:r>
              <a:rPr lang="en-US" sz="2200" dirty="0">
                <a:solidFill>
                  <a:srgbClr val="FFFFFF"/>
                </a:solidFill>
              </a:rPr>
              <a:t>Interactions with friends, peers, and coworkers</a:t>
            </a:r>
          </a:p>
          <a:p>
            <a:pPr lvl="1"/>
            <a:r>
              <a:rPr lang="en-US" sz="2200" dirty="0">
                <a:solidFill>
                  <a:srgbClr val="FFFFFF"/>
                </a:solidFill>
              </a:rPr>
              <a:t>School, community, and religion</a:t>
            </a:r>
          </a:p>
          <a:p>
            <a:pPr lvl="1"/>
            <a:r>
              <a:rPr lang="en-US" sz="2200" dirty="0">
                <a:solidFill>
                  <a:srgbClr val="FFFFFF"/>
                </a:solidFill>
              </a:rPr>
              <a:t>Media and news are particularly influential</a:t>
            </a:r>
          </a:p>
          <a:p>
            <a:pPr lvl="1"/>
            <a:r>
              <a:rPr lang="en-US" sz="2200" dirty="0">
                <a:solidFill>
                  <a:srgbClr val="FFFFFF"/>
                </a:solidFill>
              </a:rPr>
              <a:t>Politics and policy</a:t>
            </a:r>
          </a:p>
          <a:p>
            <a:pPr marL="0" indent="0">
              <a:buNone/>
            </a:pPr>
            <a:r>
              <a:rPr lang="en-US" sz="2200" b="1" dirty="0">
                <a:solidFill>
                  <a:srgbClr val="FFFFFF"/>
                </a:solidFill>
              </a:rPr>
              <a:t>Our brain creates shortcuts</a:t>
            </a:r>
          </a:p>
          <a:p>
            <a:pPr lvl="1"/>
            <a:r>
              <a:rPr lang="en-US" sz="2000" b="1" dirty="0">
                <a:solidFill>
                  <a:srgbClr val="FFFFFF"/>
                </a:solidFill>
              </a:rPr>
              <a:t>Heuristics</a:t>
            </a:r>
            <a:r>
              <a:rPr lang="en-US" sz="2000" dirty="0">
                <a:solidFill>
                  <a:srgbClr val="FFFFFF"/>
                </a:solidFill>
              </a:rPr>
              <a:t> are mental shortcuts that allows people to solve problems and make judgments quickly and efficiently. </a:t>
            </a:r>
          </a:p>
          <a:p>
            <a:pPr lvl="2"/>
            <a:r>
              <a:rPr lang="en-US" sz="1800" b="1" dirty="0">
                <a:solidFill>
                  <a:srgbClr val="FFFFFF"/>
                </a:solidFill>
              </a:rPr>
              <a:t>Ocne uopn a tmie, terhe was a redaer.</a:t>
            </a:r>
          </a:p>
          <a:p>
            <a:pPr lvl="1"/>
            <a:endParaRPr lang="en-US" sz="1800" b="1" dirty="0">
              <a:solidFill>
                <a:srgbClr val="FFFFFF"/>
              </a:solidFill>
            </a:endParaRPr>
          </a:p>
          <a:p>
            <a:pPr lvl="1"/>
            <a:endParaRPr lang="en-US" sz="2200" dirty="0">
              <a:solidFill>
                <a:srgbClr val="FFFFFF"/>
              </a:solidFill>
            </a:endParaRPr>
          </a:p>
        </p:txBody>
      </p:sp>
      <p:sp>
        <p:nvSpPr>
          <p:cNvPr id="4" name="Slide Number Placeholder 3">
            <a:extLst>
              <a:ext uri="{FF2B5EF4-FFF2-40B4-BE49-F238E27FC236}">
                <a16:creationId xmlns:a16="http://schemas.microsoft.com/office/drawing/2014/main" id="{16436CDA-81C6-4478-BE13-BAA123A1992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0CFEC368-1D7A-4F81-ABF6-AE0E36BAF64C}" type="slidenum">
              <a:rPr lang="en-US">
                <a:solidFill>
                  <a:srgbClr val="FFFFFF"/>
                </a:solidFill>
                <a:latin typeface="Calibri" panose="020F0502020204030204"/>
              </a:rPr>
              <a:pPr>
                <a:spcAft>
                  <a:spcPts val="600"/>
                </a:spcAft>
                <a:defRPr/>
              </a:pPr>
              <a:t>9</a:t>
            </a:fld>
            <a:endParaRPr lang="en-US" dirty="0">
              <a:solidFill>
                <a:srgbClr val="FFFFFF"/>
              </a:solidFill>
              <a:latin typeface="Calibri" panose="020F0502020204030204"/>
            </a:endParaRPr>
          </a:p>
        </p:txBody>
      </p:sp>
    </p:spTree>
    <p:extLst>
      <p:ext uri="{BB962C8B-B14F-4D97-AF65-F5344CB8AC3E}">
        <p14:creationId xmlns:p14="http://schemas.microsoft.com/office/powerpoint/2010/main" val="9528824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XRUYQT3274NZ-681238054-1824</_dlc_DocId>
    <_dlc_DocIdUrl xmlns="b22f8f74-215c-4154-9939-bd29e4e8980e">
      <Url>https://supportservices.jobcorps.gov/health/_layouts/15/DocIdRedir.aspx?ID=XRUYQT3274NZ-681238054-1824</Url>
      <Description>XRUYQT3274NZ-681238054-1824</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A96062A-6258-470C-B58E-B7390F81C8B3}"/>
</file>

<file path=customXml/itemProps2.xml><?xml version="1.0" encoding="utf-8"?>
<ds:datastoreItem xmlns:ds="http://schemas.openxmlformats.org/officeDocument/2006/customXml" ds:itemID="{C4FD8BB2-E6F6-46B3-864D-D52A58AD61A0}"/>
</file>

<file path=customXml/itemProps3.xml><?xml version="1.0" encoding="utf-8"?>
<ds:datastoreItem xmlns:ds="http://schemas.openxmlformats.org/officeDocument/2006/customXml" ds:itemID="{FB0EBE23-365D-4B91-B524-96CC98F8692C}"/>
</file>

<file path=customXml/itemProps4.xml><?xml version="1.0" encoding="utf-8"?>
<ds:datastoreItem xmlns:ds="http://schemas.openxmlformats.org/officeDocument/2006/customXml" ds:itemID="{0847407A-93F0-4257-AE11-A93055ED8359}"/>
</file>

<file path=docProps/app.xml><?xml version="1.0" encoding="utf-8"?>
<Properties xmlns="http://schemas.openxmlformats.org/officeDocument/2006/extended-properties" xmlns:vt="http://schemas.openxmlformats.org/officeDocument/2006/docPropsVTypes">
  <Template>office theme</Template>
  <TotalTime>3952</TotalTime>
  <Words>5541</Words>
  <Application>Microsoft Office PowerPoint</Application>
  <PresentationFormat>Widescreen</PresentationFormat>
  <Paragraphs>430</Paragraphs>
  <Slides>38</Slides>
  <Notes>38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38</vt:i4>
      </vt:variant>
    </vt:vector>
  </HeadingPairs>
  <TitlesOfParts>
    <vt:vector size="49" baseType="lpstr">
      <vt:lpstr>Arial</vt:lpstr>
      <vt:lpstr>Calibri</vt:lpstr>
      <vt:lpstr>Calibri Light</vt:lpstr>
      <vt:lpstr>charter</vt:lpstr>
      <vt:lpstr>Gill Sans MT</vt:lpstr>
      <vt:lpstr>Merriweather</vt:lpstr>
      <vt:lpstr>ProximaNova</vt:lpstr>
      <vt:lpstr>Source Sans Pro</vt:lpstr>
      <vt:lpstr>Wingdings</vt:lpstr>
      <vt:lpstr>office theme</vt:lpstr>
      <vt:lpstr>2_Office Theme</vt:lpstr>
      <vt:lpstr>Cultural Competency  or  Cultural Humility</vt:lpstr>
      <vt:lpstr>Learning Objectives</vt:lpstr>
      <vt:lpstr>PowerPoint Presentation</vt:lpstr>
      <vt:lpstr>PowerPoint Presentation</vt:lpstr>
      <vt:lpstr>Culture encompasses religion, food, what we wear, how we wear it, our language, marriage, music, what we believe is right or wrong, how we sit at the table, how we greet visitors, how we behave with loved ones and a million other things</vt:lpstr>
      <vt:lpstr>Primary and Secondary Dimensions</vt:lpstr>
      <vt:lpstr>Primary or Secondary?</vt:lpstr>
      <vt:lpstr>PowerPoint Presentation</vt:lpstr>
      <vt:lpstr>It Is How We Are Wired</vt:lpstr>
      <vt:lpstr>Life Experiences and Culture</vt:lpstr>
      <vt:lpstr>Cultural Programming</vt:lpstr>
      <vt:lpstr>Cultural Programming</vt:lpstr>
      <vt:lpstr>PowerPoint Presentation</vt:lpstr>
      <vt:lpstr>What is Cultural Competence? </vt:lpstr>
      <vt:lpstr>PowerPoint Presentation</vt:lpstr>
      <vt:lpstr>What is Cultural Humility? </vt:lpstr>
      <vt:lpstr>Tervalon, M., &amp; Murray-Garcia, J. (1998). Cultural humility versus cultural competence: A critical distinction in defining physician training outcomes in multicultural education. Journal of Health Care for the Poor and Undeserved, 9, 117-125.</vt:lpstr>
      <vt:lpstr>PowerPoint Presentation</vt:lpstr>
      <vt:lpstr>In the chat box type "yes" if the statement reflects cultural competency. Select "no" if the statement does not reflect cultural competency.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NOW?</vt:lpstr>
      <vt:lpstr> Embrace the 4 C’s  Curiosity, Comfort, Clarity and Confidence  </vt:lpstr>
      <vt:lpstr>ACT</vt:lpstr>
      <vt:lpstr>Sample Goals</vt:lpstr>
      <vt:lpstr>Resources</vt:lpstr>
      <vt:lpstr>Resources</vt:lpstr>
      <vt:lpstr>Resources</vt:lpstr>
      <vt:lpstr>Additional Resources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Valerie Cherry</dc:creator>
  <cp:lastModifiedBy>Valerie Cherry</cp:lastModifiedBy>
  <cp:revision>113</cp:revision>
  <cp:lastPrinted>2022-06-22T17:00:00Z</cp:lastPrinted>
  <dcterms:created xsi:type="dcterms:W3CDTF">2013-07-15T20:26:40Z</dcterms:created>
  <dcterms:modified xsi:type="dcterms:W3CDTF">2022-06-24T06:41:46Z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4c7a5b4c-d08a-414a-af15-ed34e3ed341b</vt:lpwstr>
  </property>
</Properties>
</file>