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8" r:id="rId2"/>
    <p:sldId id="397" r:id="rId3"/>
    <p:sldId id="398" r:id="rId4"/>
    <p:sldId id="403" r:id="rId5"/>
    <p:sldId id="387" r:id="rId6"/>
    <p:sldId id="368" r:id="rId7"/>
    <p:sldId id="354" r:id="rId8"/>
    <p:sldId id="382" r:id="rId9"/>
    <p:sldId id="399" r:id="rId10"/>
    <p:sldId id="390" r:id="rId11"/>
    <p:sldId id="384" r:id="rId12"/>
    <p:sldId id="401" r:id="rId13"/>
    <p:sldId id="402" r:id="rId14"/>
    <p:sldId id="404" r:id="rId15"/>
    <p:sldId id="358" r:id="rId16"/>
    <p:sldId id="361" r:id="rId17"/>
    <p:sldId id="362" r:id="rId18"/>
    <p:sldId id="364" r:id="rId19"/>
    <p:sldId id="366" r:id="rId20"/>
    <p:sldId id="418" r:id="rId21"/>
    <p:sldId id="367" r:id="rId22"/>
    <p:sldId id="410" r:id="rId23"/>
    <p:sldId id="409" r:id="rId24"/>
    <p:sldId id="405" r:id="rId25"/>
    <p:sldId id="411" r:id="rId26"/>
    <p:sldId id="412" r:id="rId27"/>
    <p:sldId id="413" r:id="rId28"/>
    <p:sldId id="415" r:id="rId29"/>
    <p:sldId id="414" r:id="rId30"/>
    <p:sldId id="406" r:id="rId31"/>
    <p:sldId id="407" r:id="rId32"/>
    <p:sldId id="408" r:id="rId33"/>
    <p:sldId id="356" r:id="rId34"/>
    <p:sldId id="416" r:id="rId35"/>
    <p:sldId id="417" r:id="rId36"/>
    <p:sldId id="369" r:id="rId37"/>
    <p:sldId id="378" r:id="rId38"/>
    <p:sldId id="370" r:id="rId39"/>
    <p:sldId id="371" r:id="rId40"/>
    <p:sldId id="377" r:id="rId41"/>
    <p:sldId id="372" r:id="rId42"/>
    <p:sldId id="374" r:id="rId43"/>
    <p:sldId id="376" r:id="rId44"/>
    <p:sldId id="385" r:id="rId45"/>
    <p:sldId id="38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B60888-0261-4148-A22D-AD729A7F014F}" v="1" dt="2022-09-13T06:49:53.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92094" autoAdjust="0"/>
  </p:normalViewPr>
  <p:slideViewPr>
    <p:cSldViewPr snapToGrid="0">
      <p:cViewPr varScale="1">
        <p:scale>
          <a:sx n="98" d="100"/>
          <a:sy n="98" d="100"/>
        </p:scale>
        <p:origin x="990" y="90"/>
      </p:cViewPr>
      <p:guideLst/>
    </p:cSldViewPr>
  </p:slideViewPr>
  <p:notesTextViewPr>
    <p:cViewPr>
      <p:scale>
        <a:sx n="1" d="1"/>
        <a:sy n="1" d="1"/>
      </p:scale>
      <p:origin x="0" y="0"/>
    </p:cViewPr>
  </p:notesTextViewPr>
  <p:notesViewPr>
    <p:cSldViewPr snapToGrid="0">
      <p:cViewPr varScale="1">
        <p:scale>
          <a:sx n="40" d="100"/>
          <a:sy n="40" d="100"/>
        </p:scale>
        <p:origin x="2503"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57" Type="http://schemas.openxmlformats.org/officeDocument/2006/relationships/customXml" Target="../customXml/item4.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Alston" userId="144b47d7298eda6c" providerId="LiveId" clId="{D6B60888-0261-4148-A22D-AD729A7F014F}"/>
    <pc:docChg chg="delSld modSld">
      <pc:chgData name="Pamela Alston" userId="144b47d7298eda6c" providerId="LiveId" clId="{D6B60888-0261-4148-A22D-AD729A7F014F}" dt="2022-09-14T14:24:26.915" v="74" actId="20577"/>
      <pc:docMkLst>
        <pc:docMk/>
      </pc:docMkLst>
      <pc:sldChg chg="modNotesTx">
        <pc:chgData name="Pamela Alston" userId="144b47d7298eda6c" providerId="LiveId" clId="{D6B60888-0261-4148-A22D-AD729A7F014F}" dt="2022-09-14T14:19:05.173" v="6" actId="6549"/>
        <pc:sldMkLst>
          <pc:docMk/>
          <pc:sldMk cId="3426060559" sldId="354"/>
        </pc:sldMkLst>
      </pc:sldChg>
      <pc:sldChg chg="modNotesTx">
        <pc:chgData name="Pamela Alston" userId="144b47d7298eda6c" providerId="LiveId" clId="{D6B60888-0261-4148-A22D-AD729A7F014F}" dt="2022-09-14T14:21:38.556" v="24" actId="6549"/>
        <pc:sldMkLst>
          <pc:docMk/>
          <pc:sldMk cId="1605802472" sldId="356"/>
        </pc:sldMkLst>
      </pc:sldChg>
      <pc:sldChg chg="modNotesTx">
        <pc:chgData name="Pamela Alston" userId="144b47d7298eda6c" providerId="LiveId" clId="{D6B60888-0261-4148-A22D-AD729A7F014F}" dt="2022-09-14T14:20:19.648" v="14" actId="6549"/>
        <pc:sldMkLst>
          <pc:docMk/>
          <pc:sldMk cId="3440562443" sldId="367"/>
        </pc:sldMkLst>
      </pc:sldChg>
      <pc:sldChg chg="modNotesTx">
        <pc:chgData name="Pamela Alston" userId="144b47d7298eda6c" providerId="LiveId" clId="{D6B60888-0261-4148-A22D-AD729A7F014F}" dt="2022-09-14T14:18:59.720" v="5" actId="6549"/>
        <pc:sldMkLst>
          <pc:docMk/>
          <pc:sldMk cId="4017288454" sldId="368"/>
        </pc:sldMkLst>
      </pc:sldChg>
      <pc:sldChg chg="modNotesTx">
        <pc:chgData name="Pamela Alston" userId="144b47d7298eda6c" providerId="LiveId" clId="{D6B60888-0261-4148-A22D-AD729A7F014F}" dt="2022-09-14T14:21:59.474" v="27" actId="6549"/>
        <pc:sldMkLst>
          <pc:docMk/>
          <pc:sldMk cId="2094471475" sldId="369"/>
        </pc:sldMkLst>
      </pc:sldChg>
      <pc:sldChg chg="del">
        <pc:chgData name="Pamela Alston" userId="144b47d7298eda6c" providerId="LiveId" clId="{D6B60888-0261-4148-A22D-AD729A7F014F}" dt="2022-09-14T14:23:44.421" v="29" actId="2696"/>
        <pc:sldMkLst>
          <pc:docMk/>
          <pc:sldMk cId="995007577" sldId="373"/>
        </pc:sldMkLst>
      </pc:sldChg>
      <pc:sldChg chg="modSp mod">
        <pc:chgData name="Pamela Alston" userId="144b47d7298eda6c" providerId="LiveId" clId="{D6B60888-0261-4148-A22D-AD729A7F014F}" dt="2022-09-14T14:23:56.005" v="44" actId="20577"/>
        <pc:sldMkLst>
          <pc:docMk/>
          <pc:sldMk cId="2468115351" sldId="376"/>
        </pc:sldMkLst>
        <pc:spChg chg="mod">
          <ac:chgData name="Pamela Alston" userId="144b47d7298eda6c" providerId="LiveId" clId="{D6B60888-0261-4148-A22D-AD729A7F014F}" dt="2022-09-14T14:23:56.005" v="44" actId="20577"/>
          <ac:spMkLst>
            <pc:docMk/>
            <pc:sldMk cId="2468115351" sldId="376"/>
            <ac:spMk id="4" creationId="{DE19EFF1-1FAA-80DC-DDB8-F86C995F55B1}"/>
          </ac:spMkLst>
        </pc:spChg>
      </pc:sldChg>
      <pc:sldChg chg="modNotesTx">
        <pc:chgData name="Pamela Alston" userId="144b47d7298eda6c" providerId="LiveId" clId="{D6B60888-0261-4148-A22D-AD729A7F014F}" dt="2022-09-14T14:22:05.910" v="28" actId="6549"/>
        <pc:sldMkLst>
          <pc:docMk/>
          <pc:sldMk cId="1077495606" sldId="378"/>
        </pc:sldMkLst>
      </pc:sldChg>
      <pc:sldChg chg="modNotesTx">
        <pc:chgData name="Pamela Alston" userId="144b47d7298eda6c" providerId="LiveId" clId="{D6B60888-0261-4148-A22D-AD729A7F014F}" dt="2022-09-14T14:19:10.640" v="7" actId="6549"/>
        <pc:sldMkLst>
          <pc:docMk/>
          <pc:sldMk cId="3512946385" sldId="382"/>
        </pc:sldMkLst>
      </pc:sldChg>
      <pc:sldChg chg="modNotesTx">
        <pc:chgData name="Pamela Alston" userId="144b47d7298eda6c" providerId="LiveId" clId="{D6B60888-0261-4148-A22D-AD729A7F014F}" dt="2022-09-14T14:19:33.702" v="10" actId="6549"/>
        <pc:sldMkLst>
          <pc:docMk/>
          <pc:sldMk cId="2459305141" sldId="384"/>
        </pc:sldMkLst>
      </pc:sldChg>
      <pc:sldChg chg="modSp mod">
        <pc:chgData name="Pamela Alston" userId="144b47d7298eda6c" providerId="LiveId" clId="{D6B60888-0261-4148-A22D-AD729A7F014F}" dt="2022-09-14T14:24:08.581" v="59" actId="20577"/>
        <pc:sldMkLst>
          <pc:docMk/>
          <pc:sldMk cId="3126342728" sldId="385"/>
        </pc:sldMkLst>
        <pc:spChg chg="mod">
          <ac:chgData name="Pamela Alston" userId="144b47d7298eda6c" providerId="LiveId" clId="{D6B60888-0261-4148-A22D-AD729A7F014F}" dt="2022-09-14T14:24:08.581" v="59" actId="20577"/>
          <ac:spMkLst>
            <pc:docMk/>
            <pc:sldMk cId="3126342728" sldId="385"/>
            <ac:spMk id="4" creationId="{DE19EFF1-1FAA-80DC-DDB8-F86C995F55B1}"/>
          </ac:spMkLst>
        </pc:spChg>
      </pc:sldChg>
      <pc:sldChg chg="modSp mod">
        <pc:chgData name="Pamela Alston" userId="144b47d7298eda6c" providerId="LiveId" clId="{D6B60888-0261-4148-A22D-AD729A7F014F}" dt="2022-09-14T14:24:26.915" v="74" actId="20577"/>
        <pc:sldMkLst>
          <pc:docMk/>
          <pc:sldMk cId="915261671" sldId="386"/>
        </pc:sldMkLst>
        <pc:spChg chg="mod">
          <ac:chgData name="Pamela Alston" userId="144b47d7298eda6c" providerId="LiveId" clId="{D6B60888-0261-4148-A22D-AD729A7F014F}" dt="2022-09-14T14:24:26.915" v="74" actId="20577"/>
          <ac:spMkLst>
            <pc:docMk/>
            <pc:sldMk cId="915261671" sldId="386"/>
            <ac:spMk id="4" creationId="{DE19EFF1-1FAA-80DC-DDB8-F86C995F55B1}"/>
          </ac:spMkLst>
        </pc:spChg>
      </pc:sldChg>
      <pc:sldChg chg="modNotesTx">
        <pc:chgData name="Pamela Alston" userId="144b47d7298eda6c" providerId="LiveId" clId="{D6B60888-0261-4148-A22D-AD729A7F014F}" dt="2022-09-14T14:18:51.018" v="4" actId="6549"/>
        <pc:sldMkLst>
          <pc:docMk/>
          <pc:sldMk cId="2676172121" sldId="387"/>
        </pc:sldMkLst>
      </pc:sldChg>
      <pc:sldChg chg="modNotesTx">
        <pc:chgData name="Pamela Alston" userId="144b47d7298eda6c" providerId="LiveId" clId="{D6B60888-0261-4148-A22D-AD729A7F014F}" dt="2022-09-14T14:18:24.994" v="1" actId="6549"/>
        <pc:sldMkLst>
          <pc:docMk/>
          <pc:sldMk cId="3226042922" sldId="388"/>
        </pc:sldMkLst>
      </pc:sldChg>
      <pc:sldChg chg="modNotes modNotesTx">
        <pc:chgData name="Pamela Alston" userId="144b47d7298eda6c" providerId="LiveId" clId="{D6B60888-0261-4148-A22D-AD729A7F014F}" dt="2022-09-14T14:19:27.813" v="9" actId="6549"/>
        <pc:sldMkLst>
          <pc:docMk/>
          <pc:sldMk cId="2790056592" sldId="390"/>
        </pc:sldMkLst>
      </pc:sldChg>
      <pc:sldChg chg="modNotesTx">
        <pc:chgData name="Pamela Alston" userId="144b47d7298eda6c" providerId="LiveId" clId="{D6B60888-0261-4148-A22D-AD729A7F014F}" dt="2022-09-14T14:18:30.982" v="2" actId="6549"/>
        <pc:sldMkLst>
          <pc:docMk/>
          <pc:sldMk cId="3452910593" sldId="397"/>
        </pc:sldMkLst>
      </pc:sldChg>
      <pc:sldChg chg="modNotesTx">
        <pc:chgData name="Pamela Alston" userId="144b47d7298eda6c" providerId="LiveId" clId="{D6B60888-0261-4148-A22D-AD729A7F014F}" dt="2022-09-14T14:19:16.296" v="8" actId="6549"/>
        <pc:sldMkLst>
          <pc:docMk/>
          <pc:sldMk cId="1597878608" sldId="399"/>
        </pc:sldMkLst>
      </pc:sldChg>
      <pc:sldChg chg="modNotesTx">
        <pc:chgData name="Pamela Alston" userId="144b47d7298eda6c" providerId="LiveId" clId="{D6B60888-0261-4148-A22D-AD729A7F014F}" dt="2022-09-14T14:19:38.607" v="11" actId="6549"/>
        <pc:sldMkLst>
          <pc:docMk/>
          <pc:sldMk cId="2838012596" sldId="401"/>
        </pc:sldMkLst>
      </pc:sldChg>
      <pc:sldChg chg="modNotesTx">
        <pc:chgData name="Pamela Alston" userId="144b47d7298eda6c" providerId="LiveId" clId="{D6B60888-0261-4148-A22D-AD729A7F014F}" dt="2022-09-14T14:19:43.350" v="12" actId="6549"/>
        <pc:sldMkLst>
          <pc:docMk/>
          <pc:sldMk cId="3497049134" sldId="402"/>
        </pc:sldMkLst>
      </pc:sldChg>
      <pc:sldChg chg="modNotesTx">
        <pc:chgData name="Pamela Alston" userId="144b47d7298eda6c" providerId="LiveId" clId="{D6B60888-0261-4148-A22D-AD729A7F014F}" dt="2022-09-14T14:18:44.266" v="3" actId="6549"/>
        <pc:sldMkLst>
          <pc:docMk/>
          <pc:sldMk cId="1937206763" sldId="403"/>
        </pc:sldMkLst>
      </pc:sldChg>
      <pc:sldChg chg="modNotesTx">
        <pc:chgData name="Pamela Alston" userId="144b47d7298eda6c" providerId="LiveId" clId="{D6B60888-0261-4148-A22D-AD729A7F014F}" dt="2022-09-14T14:19:50.014" v="13" actId="6549"/>
        <pc:sldMkLst>
          <pc:docMk/>
          <pc:sldMk cId="1801032617" sldId="404"/>
        </pc:sldMkLst>
      </pc:sldChg>
      <pc:sldChg chg="modNotesTx">
        <pc:chgData name="Pamela Alston" userId="144b47d7298eda6c" providerId="LiveId" clId="{D6B60888-0261-4148-A22D-AD729A7F014F}" dt="2022-09-14T14:20:40.704" v="17" actId="6549"/>
        <pc:sldMkLst>
          <pc:docMk/>
          <pc:sldMk cId="113616014" sldId="405"/>
        </pc:sldMkLst>
      </pc:sldChg>
      <pc:sldChg chg="modNotesTx">
        <pc:chgData name="Pamela Alston" userId="144b47d7298eda6c" providerId="LiveId" clId="{D6B60888-0261-4148-A22D-AD729A7F014F}" dt="2022-09-14T14:21:19.482" v="21" actId="6549"/>
        <pc:sldMkLst>
          <pc:docMk/>
          <pc:sldMk cId="3797204044" sldId="406"/>
        </pc:sldMkLst>
      </pc:sldChg>
      <pc:sldChg chg="modNotesTx">
        <pc:chgData name="Pamela Alston" userId="144b47d7298eda6c" providerId="LiveId" clId="{D6B60888-0261-4148-A22D-AD729A7F014F}" dt="2022-09-14T14:21:25.318" v="22" actId="6549"/>
        <pc:sldMkLst>
          <pc:docMk/>
          <pc:sldMk cId="3076107500" sldId="407"/>
        </pc:sldMkLst>
      </pc:sldChg>
      <pc:sldChg chg="modNotesTx">
        <pc:chgData name="Pamela Alston" userId="144b47d7298eda6c" providerId="LiveId" clId="{D6B60888-0261-4148-A22D-AD729A7F014F}" dt="2022-09-14T14:21:31.580" v="23" actId="6549"/>
        <pc:sldMkLst>
          <pc:docMk/>
          <pc:sldMk cId="1309210825" sldId="408"/>
        </pc:sldMkLst>
      </pc:sldChg>
      <pc:sldChg chg="modNotesTx">
        <pc:chgData name="Pamela Alston" userId="144b47d7298eda6c" providerId="LiveId" clId="{D6B60888-0261-4148-A22D-AD729A7F014F}" dt="2022-09-14T14:20:35.187" v="16" actId="6549"/>
        <pc:sldMkLst>
          <pc:docMk/>
          <pc:sldMk cId="2727687851" sldId="409"/>
        </pc:sldMkLst>
      </pc:sldChg>
      <pc:sldChg chg="modNotesTx">
        <pc:chgData name="Pamela Alston" userId="144b47d7298eda6c" providerId="LiveId" clId="{D6B60888-0261-4148-A22D-AD729A7F014F}" dt="2022-09-14T14:20:26.738" v="15" actId="6549"/>
        <pc:sldMkLst>
          <pc:docMk/>
          <pc:sldMk cId="2092096815" sldId="410"/>
        </pc:sldMkLst>
      </pc:sldChg>
      <pc:sldChg chg="modNotesTx">
        <pc:chgData name="Pamela Alston" userId="144b47d7298eda6c" providerId="LiveId" clId="{D6B60888-0261-4148-A22D-AD729A7F014F}" dt="2022-09-14T14:20:56.781" v="18" actId="6549"/>
        <pc:sldMkLst>
          <pc:docMk/>
          <pc:sldMk cId="1491195108" sldId="413"/>
        </pc:sldMkLst>
      </pc:sldChg>
      <pc:sldChg chg="modNotesTx">
        <pc:chgData name="Pamela Alston" userId="144b47d7298eda6c" providerId="LiveId" clId="{D6B60888-0261-4148-A22D-AD729A7F014F}" dt="2022-09-14T14:21:07.964" v="20" actId="6549"/>
        <pc:sldMkLst>
          <pc:docMk/>
          <pc:sldMk cId="4159115574" sldId="414"/>
        </pc:sldMkLst>
      </pc:sldChg>
      <pc:sldChg chg="modNotesTx">
        <pc:chgData name="Pamela Alston" userId="144b47d7298eda6c" providerId="LiveId" clId="{D6B60888-0261-4148-A22D-AD729A7F014F}" dt="2022-09-14T14:21:02.750" v="19" actId="6549"/>
        <pc:sldMkLst>
          <pc:docMk/>
          <pc:sldMk cId="4204772839" sldId="415"/>
        </pc:sldMkLst>
      </pc:sldChg>
      <pc:sldChg chg="modNotesTx">
        <pc:chgData name="Pamela Alston" userId="144b47d7298eda6c" providerId="LiveId" clId="{D6B60888-0261-4148-A22D-AD729A7F014F}" dt="2022-09-14T14:21:44.519" v="25" actId="6549"/>
        <pc:sldMkLst>
          <pc:docMk/>
          <pc:sldMk cId="427623881" sldId="416"/>
        </pc:sldMkLst>
      </pc:sldChg>
      <pc:sldChg chg="modNotesTx">
        <pc:chgData name="Pamela Alston" userId="144b47d7298eda6c" providerId="LiveId" clId="{D6B60888-0261-4148-A22D-AD729A7F014F}" dt="2022-09-14T14:21:50.074" v="26" actId="6549"/>
        <pc:sldMkLst>
          <pc:docMk/>
          <pc:sldMk cId="1254504871" sldId="4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75912-3F0C-4022-839D-21D13CB34465}"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51881-7FF3-486D-BB39-38D19AAB0621}" type="slidenum">
              <a:rPr lang="en-US" smtClean="0"/>
              <a:t>‹#›</a:t>
            </a:fld>
            <a:endParaRPr lang="en-US"/>
          </a:p>
        </p:txBody>
      </p:sp>
    </p:spTree>
    <p:extLst>
      <p:ext uri="{BB962C8B-B14F-4D97-AF65-F5344CB8AC3E}">
        <p14:creationId xmlns:p14="http://schemas.microsoft.com/office/powerpoint/2010/main" val="3449792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11.svg"/></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467B1-FBC5-4B03-AE8A-BB67A911272B}" type="slidenum">
              <a:rPr lang="en-US" smtClean="0"/>
              <a:t>1</a:t>
            </a:fld>
            <a:endParaRPr lang="en-US"/>
          </a:p>
        </p:txBody>
      </p:sp>
    </p:spTree>
    <p:extLst>
      <p:ext uri="{BB962C8B-B14F-4D97-AF65-F5344CB8AC3E}">
        <p14:creationId xmlns:p14="http://schemas.microsoft.com/office/powerpoint/2010/main" val="197271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10</a:t>
            </a:fld>
            <a:endParaRPr lang="en-US"/>
          </a:p>
        </p:txBody>
      </p:sp>
    </p:spTree>
    <p:extLst>
      <p:ext uri="{BB962C8B-B14F-4D97-AF65-F5344CB8AC3E}">
        <p14:creationId xmlns:p14="http://schemas.microsoft.com/office/powerpoint/2010/main" val="2738371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11</a:t>
            </a:fld>
            <a:endParaRPr lang="en-US"/>
          </a:p>
        </p:txBody>
      </p:sp>
    </p:spTree>
    <p:extLst>
      <p:ext uri="{BB962C8B-B14F-4D97-AF65-F5344CB8AC3E}">
        <p14:creationId xmlns:p14="http://schemas.microsoft.com/office/powerpoint/2010/main" val="244977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50551881-7FF3-486D-BB39-38D19AAB0621}" type="slidenum">
              <a:rPr lang="en-US" smtClean="0"/>
              <a:t>12</a:t>
            </a:fld>
            <a:endParaRPr lang="en-US"/>
          </a:p>
        </p:txBody>
      </p:sp>
    </p:spTree>
    <p:extLst>
      <p:ext uri="{BB962C8B-B14F-4D97-AF65-F5344CB8AC3E}">
        <p14:creationId xmlns:p14="http://schemas.microsoft.com/office/powerpoint/2010/main" val="2725694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13</a:t>
            </a:fld>
            <a:endParaRPr lang="en-US"/>
          </a:p>
        </p:txBody>
      </p:sp>
    </p:spTree>
    <p:extLst>
      <p:ext uri="{BB962C8B-B14F-4D97-AF65-F5344CB8AC3E}">
        <p14:creationId xmlns:p14="http://schemas.microsoft.com/office/powerpoint/2010/main" val="2985155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14</a:t>
            </a:fld>
            <a:endParaRPr lang="en-US"/>
          </a:p>
        </p:txBody>
      </p:sp>
    </p:spTree>
    <p:extLst>
      <p:ext uri="{BB962C8B-B14F-4D97-AF65-F5344CB8AC3E}">
        <p14:creationId xmlns:p14="http://schemas.microsoft.com/office/powerpoint/2010/main" val="2864461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15</a:t>
            </a:fld>
            <a:endParaRPr lang="en-US"/>
          </a:p>
        </p:txBody>
      </p:sp>
      <p:pic>
        <p:nvPicPr>
          <p:cNvPr id="6" name="Graphic 5">
            <a:extLst>
              <a:ext uri="{FF2B5EF4-FFF2-40B4-BE49-F238E27FC236}">
                <a16:creationId xmlns:a16="http://schemas.microsoft.com/office/drawing/2014/main" id="{6FD0B417-8684-984F-4D7D-80A9E7FE85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950" y="4400550"/>
            <a:ext cx="6496050" cy="3857625"/>
          </a:xfrm>
          <a:prstGeom prst="rect">
            <a:avLst/>
          </a:prstGeom>
        </p:spPr>
      </p:pic>
    </p:spTree>
    <p:extLst>
      <p:ext uri="{BB962C8B-B14F-4D97-AF65-F5344CB8AC3E}">
        <p14:creationId xmlns:p14="http://schemas.microsoft.com/office/powerpoint/2010/main" val="1204784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551881-7FF3-486D-BB39-38D19AAB0621}" type="slidenum">
              <a:rPr lang="en-US" smtClean="0"/>
              <a:t>16</a:t>
            </a:fld>
            <a:endParaRPr lang="en-US"/>
          </a:p>
        </p:txBody>
      </p:sp>
    </p:spTree>
    <p:extLst>
      <p:ext uri="{BB962C8B-B14F-4D97-AF65-F5344CB8AC3E}">
        <p14:creationId xmlns:p14="http://schemas.microsoft.com/office/powerpoint/2010/main" val="2461829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551881-7FF3-486D-BB39-38D19AAB0621}" type="slidenum">
              <a:rPr lang="en-US" smtClean="0"/>
              <a:t>17</a:t>
            </a:fld>
            <a:endParaRPr lang="en-US"/>
          </a:p>
        </p:txBody>
      </p:sp>
    </p:spTree>
    <p:extLst>
      <p:ext uri="{BB962C8B-B14F-4D97-AF65-F5344CB8AC3E}">
        <p14:creationId xmlns:p14="http://schemas.microsoft.com/office/powerpoint/2010/main" val="675075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551881-7FF3-486D-BB39-38D19AAB0621}" type="slidenum">
              <a:rPr lang="en-US" smtClean="0"/>
              <a:t>18</a:t>
            </a:fld>
            <a:endParaRPr lang="en-US"/>
          </a:p>
        </p:txBody>
      </p:sp>
    </p:spTree>
    <p:extLst>
      <p:ext uri="{BB962C8B-B14F-4D97-AF65-F5344CB8AC3E}">
        <p14:creationId xmlns:p14="http://schemas.microsoft.com/office/powerpoint/2010/main" val="2079948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551881-7FF3-486D-BB39-38D19AAB0621}" type="slidenum">
              <a:rPr lang="en-US" smtClean="0"/>
              <a:t>19</a:t>
            </a:fld>
            <a:endParaRPr lang="en-US"/>
          </a:p>
        </p:txBody>
      </p:sp>
    </p:spTree>
    <p:extLst>
      <p:ext uri="{BB962C8B-B14F-4D97-AF65-F5344CB8AC3E}">
        <p14:creationId xmlns:p14="http://schemas.microsoft.com/office/powerpoint/2010/main" val="247282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6200"/>
          </a:xfrm>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a:xfrm>
            <a:off x="3884613" y="8742363"/>
            <a:ext cx="2971800" cy="458787"/>
          </a:xfrm>
        </p:spPr>
        <p:txBody>
          <a:bodyPr/>
          <a:lstStyle/>
          <a:p>
            <a:fld id="{50551881-7FF3-486D-BB39-38D19AAB0621}" type="slidenum">
              <a:rPr lang="en-US" smtClean="0"/>
              <a:t>2</a:t>
            </a:fld>
            <a:endParaRPr lang="en-US"/>
          </a:p>
        </p:txBody>
      </p:sp>
    </p:spTree>
    <p:extLst>
      <p:ext uri="{BB962C8B-B14F-4D97-AF65-F5344CB8AC3E}">
        <p14:creationId xmlns:p14="http://schemas.microsoft.com/office/powerpoint/2010/main" val="836444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551881-7FF3-486D-BB39-38D19AAB0621}" type="slidenum">
              <a:rPr lang="en-US" smtClean="0"/>
              <a:t>20</a:t>
            </a:fld>
            <a:endParaRPr lang="en-US"/>
          </a:p>
        </p:txBody>
      </p:sp>
    </p:spTree>
    <p:extLst>
      <p:ext uri="{BB962C8B-B14F-4D97-AF65-F5344CB8AC3E}">
        <p14:creationId xmlns:p14="http://schemas.microsoft.com/office/powerpoint/2010/main" val="1480355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21</a:t>
            </a:fld>
            <a:endParaRPr lang="en-US"/>
          </a:p>
        </p:txBody>
      </p:sp>
    </p:spTree>
    <p:extLst>
      <p:ext uri="{BB962C8B-B14F-4D97-AF65-F5344CB8AC3E}">
        <p14:creationId xmlns:p14="http://schemas.microsoft.com/office/powerpoint/2010/main" val="96018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22</a:t>
            </a:fld>
            <a:endParaRPr lang="en-US"/>
          </a:p>
        </p:txBody>
      </p:sp>
    </p:spTree>
    <p:extLst>
      <p:ext uri="{BB962C8B-B14F-4D97-AF65-F5344CB8AC3E}">
        <p14:creationId xmlns:p14="http://schemas.microsoft.com/office/powerpoint/2010/main" val="2189356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23</a:t>
            </a:fld>
            <a:endParaRPr lang="en-US"/>
          </a:p>
        </p:txBody>
      </p:sp>
    </p:spTree>
    <p:extLst>
      <p:ext uri="{BB962C8B-B14F-4D97-AF65-F5344CB8AC3E}">
        <p14:creationId xmlns:p14="http://schemas.microsoft.com/office/powerpoint/2010/main" val="221972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24</a:t>
            </a:fld>
            <a:endParaRPr lang="en-US"/>
          </a:p>
        </p:txBody>
      </p:sp>
    </p:spTree>
    <p:extLst>
      <p:ext uri="{BB962C8B-B14F-4D97-AF65-F5344CB8AC3E}">
        <p14:creationId xmlns:p14="http://schemas.microsoft.com/office/powerpoint/2010/main" val="82929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27</a:t>
            </a:fld>
            <a:endParaRPr lang="en-US"/>
          </a:p>
        </p:txBody>
      </p:sp>
    </p:spTree>
    <p:extLst>
      <p:ext uri="{BB962C8B-B14F-4D97-AF65-F5344CB8AC3E}">
        <p14:creationId xmlns:p14="http://schemas.microsoft.com/office/powerpoint/2010/main" val="1972714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28</a:t>
            </a:fld>
            <a:endParaRPr lang="en-US"/>
          </a:p>
        </p:txBody>
      </p:sp>
    </p:spTree>
    <p:extLst>
      <p:ext uri="{BB962C8B-B14F-4D97-AF65-F5344CB8AC3E}">
        <p14:creationId xmlns:p14="http://schemas.microsoft.com/office/powerpoint/2010/main" val="2765413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29</a:t>
            </a:fld>
            <a:endParaRPr lang="en-US"/>
          </a:p>
        </p:txBody>
      </p:sp>
    </p:spTree>
    <p:extLst>
      <p:ext uri="{BB962C8B-B14F-4D97-AF65-F5344CB8AC3E}">
        <p14:creationId xmlns:p14="http://schemas.microsoft.com/office/powerpoint/2010/main" val="3006869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30</a:t>
            </a:fld>
            <a:endParaRPr lang="en-US"/>
          </a:p>
        </p:txBody>
      </p:sp>
    </p:spTree>
    <p:extLst>
      <p:ext uri="{BB962C8B-B14F-4D97-AF65-F5344CB8AC3E}">
        <p14:creationId xmlns:p14="http://schemas.microsoft.com/office/powerpoint/2010/main" val="1858965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31</a:t>
            </a:fld>
            <a:endParaRPr lang="en-US"/>
          </a:p>
        </p:txBody>
      </p:sp>
    </p:spTree>
    <p:extLst>
      <p:ext uri="{BB962C8B-B14F-4D97-AF65-F5344CB8AC3E}">
        <p14:creationId xmlns:p14="http://schemas.microsoft.com/office/powerpoint/2010/main" val="362522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551881-7FF3-486D-BB39-38D19AAB0621}" type="slidenum">
              <a:rPr lang="en-US" smtClean="0"/>
              <a:t>3</a:t>
            </a:fld>
            <a:endParaRPr lang="en-US"/>
          </a:p>
        </p:txBody>
      </p:sp>
    </p:spTree>
    <p:extLst>
      <p:ext uri="{BB962C8B-B14F-4D97-AF65-F5344CB8AC3E}">
        <p14:creationId xmlns:p14="http://schemas.microsoft.com/office/powerpoint/2010/main" val="3235375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32</a:t>
            </a:fld>
            <a:endParaRPr lang="en-US"/>
          </a:p>
        </p:txBody>
      </p:sp>
    </p:spTree>
    <p:extLst>
      <p:ext uri="{BB962C8B-B14F-4D97-AF65-F5344CB8AC3E}">
        <p14:creationId xmlns:p14="http://schemas.microsoft.com/office/powerpoint/2010/main" val="2903210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33</a:t>
            </a:fld>
            <a:endParaRPr lang="en-US"/>
          </a:p>
        </p:txBody>
      </p:sp>
    </p:spTree>
    <p:extLst>
      <p:ext uri="{BB962C8B-B14F-4D97-AF65-F5344CB8AC3E}">
        <p14:creationId xmlns:p14="http://schemas.microsoft.com/office/powerpoint/2010/main" val="3726651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34</a:t>
            </a:fld>
            <a:endParaRPr lang="en-US"/>
          </a:p>
        </p:txBody>
      </p:sp>
    </p:spTree>
    <p:extLst>
      <p:ext uri="{BB962C8B-B14F-4D97-AF65-F5344CB8AC3E}">
        <p14:creationId xmlns:p14="http://schemas.microsoft.com/office/powerpoint/2010/main" val="3166697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35</a:t>
            </a:fld>
            <a:endParaRPr lang="en-US"/>
          </a:p>
        </p:txBody>
      </p:sp>
    </p:spTree>
    <p:extLst>
      <p:ext uri="{BB962C8B-B14F-4D97-AF65-F5344CB8AC3E}">
        <p14:creationId xmlns:p14="http://schemas.microsoft.com/office/powerpoint/2010/main" val="582272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36</a:t>
            </a:fld>
            <a:endParaRPr lang="en-US"/>
          </a:p>
        </p:txBody>
      </p:sp>
    </p:spTree>
    <p:extLst>
      <p:ext uri="{BB962C8B-B14F-4D97-AF65-F5344CB8AC3E}">
        <p14:creationId xmlns:p14="http://schemas.microsoft.com/office/powerpoint/2010/main" val="1771085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37</a:t>
            </a:fld>
            <a:endParaRPr lang="en-US"/>
          </a:p>
        </p:txBody>
      </p:sp>
    </p:spTree>
    <p:extLst>
      <p:ext uri="{BB962C8B-B14F-4D97-AF65-F5344CB8AC3E}">
        <p14:creationId xmlns:p14="http://schemas.microsoft.com/office/powerpoint/2010/main" val="2240930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551881-7FF3-486D-BB39-38D19AAB0621}" type="slidenum">
              <a:rPr lang="en-US" smtClean="0"/>
              <a:t>38</a:t>
            </a:fld>
            <a:endParaRPr lang="en-US"/>
          </a:p>
        </p:txBody>
      </p:sp>
    </p:spTree>
    <p:extLst>
      <p:ext uri="{BB962C8B-B14F-4D97-AF65-F5344CB8AC3E}">
        <p14:creationId xmlns:p14="http://schemas.microsoft.com/office/powerpoint/2010/main" val="309166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551881-7FF3-486D-BB39-38D19AAB0621}" type="slidenum">
              <a:rPr lang="en-US" smtClean="0"/>
              <a:t>39</a:t>
            </a:fld>
            <a:endParaRPr lang="en-US"/>
          </a:p>
        </p:txBody>
      </p:sp>
    </p:spTree>
    <p:extLst>
      <p:ext uri="{BB962C8B-B14F-4D97-AF65-F5344CB8AC3E}">
        <p14:creationId xmlns:p14="http://schemas.microsoft.com/office/powerpoint/2010/main" val="753054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551881-7FF3-486D-BB39-38D19AAB0621}" type="slidenum">
              <a:rPr lang="en-US" smtClean="0"/>
              <a:t>40</a:t>
            </a:fld>
            <a:endParaRPr lang="en-US"/>
          </a:p>
        </p:txBody>
      </p:sp>
    </p:spTree>
    <p:extLst>
      <p:ext uri="{BB962C8B-B14F-4D97-AF65-F5344CB8AC3E}">
        <p14:creationId xmlns:p14="http://schemas.microsoft.com/office/powerpoint/2010/main" val="2645990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551881-7FF3-486D-BB39-38D19AAB0621}" type="slidenum">
              <a:rPr lang="en-US" smtClean="0"/>
              <a:t>42</a:t>
            </a:fld>
            <a:endParaRPr lang="en-US"/>
          </a:p>
        </p:txBody>
      </p:sp>
    </p:spTree>
    <p:extLst>
      <p:ext uri="{BB962C8B-B14F-4D97-AF65-F5344CB8AC3E}">
        <p14:creationId xmlns:p14="http://schemas.microsoft.com/office/powerpoint/2010/main" val="73754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4</a:t>
            </a:fld>
            <a:endParaRPr lang="en-US"/>
          </a:p>
        </p:txBody>
      </p:sp>
    </p:spTree>
    <p:extLst>
      <p:ext uri="{BB962C8B-B14F-4D97-AF65-F5344CB8AC3E}">
        <p14:creationId xmlns:p14="http://schemas.microsoft.com/office/powerpoint/2010/main" val="424826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5</a:t>
            </a:fld>
            <a:endParaRPr lang="en-US"/>
          </a:p>
        </p:txBody>
      </p:sp>
    </p:spTree>
    <p:extLst>
      <p:ext uri="{BB962C8B-B14F-4D97-AF65-F5344CB8AC3E}">
        <p14:creationId xmlns:p14="http://schemas.microsoft.com/office/powerpoint/2010/main" val="188391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0551881-7FF3-486D-BB39-38D19AAB0621}" type="slidenum">
              <a:rPr lang="en-US" smtClean="0"/>
              <a:t>6</a:t>
            </a:fld>
            <a:endParaRPr lang="en-US"/>
          </a:p>
        </p:txBody>
      </p:sp>
      <p:sp>
        <p:nvSpPr>
          <p:cNvPr id="6" name="Notes Placeholder 5">
            <a:extLst>
              <a:ext uri="{FF2B5EF4-FFF2-40B4-BE49-F238E27FC236}">
                <a16:creationId xmlns:a16="http://schemas.microsoft.com/office/drawing/2014/main" id="{6A8A994A-24C0-48FA-B178-13E99C7AEE80}"/>
              </a:ext>
            </a:extLst>
          </p:cNvPr>
          <p:cNvSpPr>
            <a:spLocks noGrp="1"/>
          </p:cNvSpPr>
          <p:nvPr>
            <p:ph type="body" sz="quarter" idx="3"/>
          </p:nvPr>
        </p:nvSpPr>
        <p:spPr/>
        <p:txBody>
          <a:bodyPr/>
          <a:lstStyle/>
          <a:p>
            <a:endParaRPr lang="en-US" sz="1800" dirty="0"/>
          </a:p>
        </p:txBody>
      </p:sp>
    </p:spTree>
    <p:extLst>
      <p:ext uri="{BB962C8B-B14F-4D97-AF65-F5344CB8AC3E}">
        <p14:creationId xmlns:p14="http://schemas.microsoft.com/office/powerpoint/2010/main" val="371669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50551881-7FF3-486D-BB39-38D19AAB0621}" type="slidenum">
              <a:rPr lang="en-US" smtClean="0"/>
              <a:t>7</a:t>
            </a:fld>
            <a:endParaRPr lang="en-US"/>
          </a:p>
        </p:txBody>
      </p:sp>
    </p:spTree>
    <p:extLst>
      <p:ext uri="{BB962C8B-B14F-4D97-AF65-F5344CB8AC3E}">
        <p14:creationId xmlns:p14="http://schemas.microsoft.com/office/powerpoint/2010/main" val="76200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8</a:t>
            </a:fld>
            <a:endParaRPr lang="en-US"/>
          </a:p>
        </p:txBody>
      </p:sp>
    </p:spTree>
    <p:extLst>
      <p:ext uri="{BB962C8B-B14F-4D97-AF65-F5344CB8AC3E}">
        <p14:creationId xmlns:p14="http://schemas.microsoft.com/office/powerpoint/2010/main" val="174029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51881-7FF3-486D-BB39-38D19AAB0621}" type="slidenum">
              <a:rPr lang="en-US" smtClean="0"/>
              <a:t>9</a:t>
            </a:fld>
            <a:endParaRPr lang="en-US"/>
          </a:p>
        </p:txBody>
      </p:sp>
    </p:spTree>
    <p:extLst>
      <p:ext uri="{BB962C8B-B14F-4D97-AF65-F5344CB8AC3E}">
        <p14:creationId xmlns:p14="http://schemas.microsoft.com/office/powerpoint/2010/main" val="389042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7DD2-A8DE-A181-7D34-7E09CC99E6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09F275-47DF-27FD-CC00-AFC821AECF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DDF02F-5D50-6EF0-0E8A-407E56D9462D}"/>
              </a:ext>
            </a:extLst>
          </p:cNvPr>
          <p:cNvSpPr>
            <a:spLocks noGrp="1"/>
          </p:cNvSpPr>
          <p:nvPr>
            <p:ph type="dt" sz="half" idx="10"/>
          </p:nvPr>
        </p:nvSpPr>
        <p:spPr/>
        <p:txBody>
          <a:bodyPr/>
          <a:lstStyle/>
          <a:p>
            <a:fld id="{E2D7D7F3-ABFB-4759-A620-662B54067743}" type="datetimeFigureOut">
              <a:rPr lang="en-US" smtClean="0"/>
              <a:t>9/21/2022</a:t>
            </a:fld>
            <a:endParaRPr lang="en-US"/>
          </a:p>
        </p:txBody>
      </p:sp>
      <p:sp>
        <p:nvSpPr>
          <p:cNvPr id="5" name="Footer Placeholder 4">
            <a:extLst>
              <a:ext uri="{FF2B5EF4-FFF2-40B4-BE49-F238E27FC236}">
                <a16:creationId xmlns:a16="http://schemas.microsoft.com/office/drawing/2014/main" id="{06C0B397-5E3F-DA83-AB8A-C0A7A7A02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17E73-A4C4-52DF-A952-F0E4F35B7925}"/>
              </a:ext>
            </a:extLst>
          </p:cNvPr>
          <p:cNvSpPr>
            <a:spLocks noGrp="1"/>
          </p:cNvSpPr>
          <p:nvPr>
            <p:ph type="sldNum" sz="quarter" idx="12"/>
          </p:nvPr>
        </p:nvSpPr>
        <p:spPr/>
        <p:txBody>
          <a:bodyPr/>
          <a:lstStyle/>
          <a:p>
            <a:fld id="{99247D5C-2CD1-4E0E-A99B-1109FE93BDB1}" type="slidenum">
              <a:rPr lang="en-US" smtClean="0"/>
              <a:t>‹#›</a:t>
            </a:fld>
            <a:endParaRPr lang="en-US"/>
          </a:p>
        </p:txBody>
      </p:sp>
    </p:spTree>
    <p:extLst>
      <p:ext uri="{BB962C8B-B14F-4D97-AF65-F5344CB8AC3E}">
        <p14:creationId xmlns:p14="http://schemas.microsoft.com/office/powerpoint/2010/main" val="30379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03FB-B18F-9025-E55D-437204E2FB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0929B6-E6FF-2F22-88F4-B1C9F8A19F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9BE47-67B5-53A7-0640-4E745A3A89A3}"/>
              </a:ext>
            </a:extLst>
          </p:cNvPr>
          <p:cNvSpPr>
            <a:spLocks noGrp="1"/>
          </p:cNvSpPr>
          <p:nvPr>
            <p:ph type="dt" sz="half" idx="10"/>
          </p:nvPr>
        </p:nvSpPr>
        <p:spPr/>
        <p:txBody>
          <a:bodyPr/>
          <a:lstStyle/>
          <a:p>
            <a:fld id="{E2D7D7F3-ABFB-4759-A620-662B54067743}" type="datetimeFigureOut">
              <a:rPr lang="en-US" smtClean="0"/>
              <a:t>9/21/2022</a:t>
            </a:fld>
            <a:endParaRPr lang="en-US"/>
          </a:p>
        </p:txBody>
      </p:sp>
      <p:sp>
        <p:nvSpPr>
          <p:cNvPr id="5" name="Footer Placeholder 4">
            <a:extLst>
              <a:ext uri="{FF2B5EF4-FFF2-40B4-BE49-F238E27FC236}">
                <a16:creationId xmlns:a16="http://schemas.microsoft.com/office/drawing/2014/main" id="{3DD296DD-3531-2F8F-FC1D-FBDDFC9E5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889E8-5383-4A4C-15B9-EBE71A680EEC}"/>
              </a:ext>
            </a:extLst>
          </p:cNvPr>
          <p:cNvSpPr>
            <a:spLocks noGrp="1"/>
          </p:cNvSpPr>
          <p:nvPr>
            <p:ph type="sldNum" sz="quarter" idx="12"/>
          </p:nvPr>
        </p:nvSpPr>
        <p:spPr/>
        <p:txBody>
          <a:bodyPr/>
          <a:lstStyle/>
          <a:p>
            <a:fld id="{99247D5C-2CD1-4E0E-A99B-1109FE93BDB1}" type="slidenum">
              <a:rPr lang="en-US" smtClean="0"/>
              <a:t>‹#›</a:t>
            </a:fld>
            <a:endParaRPr lang="en-US"/>
          </a:p>
        </p:txBody>
      </p:sp>
    </p:spTree>
    <p:extLst>
      <p:ext uri="{BB962C8B-B14F-4D97-AF65-F5344CB8AC3E}">
        <p14:creationId xmlns:p14="http://schemas.microsoft.com/office/powerpoint/2010/main" val="232258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E38FE-D2D8-FAAD-3DEA-D2269229FB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279EC-4659-B220-BC69-E1F8BB466E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E921C-9787-9975-E948-1E0287480148}"/>
              </a:ext>
            </a:extLst>
          </p:cNvPr>
          <p:cNvSpPr>
            <a:spLocks noGrp="1"/>
          </p:cNvSpPr>
          <p:nvPr>
            <p:ph type="dt" sz="half" idx="10"/>
          </p:nvPr>
        </p:nvSpPr>
        <p:spPr/>
        <p:txBody>
          <a:bodyPr/>
          <a:lstStyle/>
          <a:p>
            <a:fld id="{E2D7D7F3-ABFB-4759-A620-662B54067743}" type="datetimeFigureOut">
              <a:rPr lang="en-US" smtClean="0"/>
              <a:t>9/21/2022</a:t>
            </a:fld>
            <a:endParaRPr lang="en-US"/>
          </a:p>
        </p:txBody>
      </p:sp>
      <p:sp>
        <p:nvSpPr>
          <p:cNvPr id="5" name="Footer Placeholder 4">
            <a:extLst>
              <a:ext uri="{FF2B5EF4-FFF2-40B4-BE49-F238E27FC236}">
                <a16:creationId xmlns:a16="http://schemas.microsoft.com/office/drawing/2014/main" id="{FDDE9044-CB0C-1160-9190-F3FAE88F2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0A2AD-89C4-7D14-1669-B192BB1D915A}"/>
              </a:ext>
            </a:extLst>
          </p:cNvPr>
          <p:cNvSpPr>
            <a:spLocks noGrp="1"/>
          </p:cNvSpPr>
          <p:nvPr>
            <p:ph type="sldNum" sz="quarter" idx="12"/>
          </p:nvPr>
        </p:nvSpPr>
        <p:spPr/>
        <p:txBody>
          <a:bodyPr/>
          <a:lstStyle/>
          <a:p>
            <a:fld id="{99247D5C-2CD1-4E0E-A99B-1109FE93BDB1}" type="slidenum">
              <a:rPr lang="en-US" smtClean="0"/>
              <a:t>‹#›</a:t>
            </a:fld>
            <a:endParaRPr lang="en-US"/>
          </a:p>
        </p:txBody>
      </p:sp>
    </p:spTree>
    <p:extLst>
      <p:ext uri="{BB962C8B-B14F-4D97-AF65-F5344CB8AC3E}">
        <p14:creationId xmlns:p14="http://schemas.microsoft.com/office/powerpoint/2010/main" val="200532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6F63-1089-0D38-B003-002CE5AC6D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E808D-AF9D-8428-5B73-2F814A065A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224E9-6004-85F3-6314-C3C7B1090E38}"/>
              </a:ext>
            </a:extLst>
          </p:cNvPr>
          <p:cNvSpPr>
            <a:spLocks noGrp="1"/>
          </p:cNvSpPr>
          <p:nvPr>
            <p:ph type="dt" sz="half" idx="10"/>
          </p:nvPr>
        </p:nvSpPr>
        <p:spPr/>
        <p:txBody>
          <a:bodyPr/>
          <a:lstStyle/>
          <a:p>
            <a:fld id="{E2D7D7F3-ABFB-4759-A620-662B54067743}" type="datetimeFigureOut">
              <a:rPr lang="en-US" smtClean="0"/>
              <a:t>9/21/2022</a:t>
            </a:fld>
            <a:endParaRPr lang="en-US"/>
          </a:p>
        </p:txBody>
      </p:sp>
      <p:sp>
        <p:nvSpPr>
          <p:cNvPr id="5" name="Footer Placeholder 4">
            <a:extLst>
              <a:ext uri="{FF2B5EF4-FFF2-40B4-BE49-F238E27FC236}">
                <a16:creationId xmlns:a16="http://schemas.microsoft.com/office/drawing/2014/main" id="{4DD62B21-1AF7-B680-D3E1-DBA5302A8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3F74D-7B75-C683-C39F-027946FBA3FE}"/>
              </a:ext>
            </a:extLst>
          </p:cNvPr>
          <p:cNvSpPr>
            <a:spLocks noGrp="1"/>
          </p:cNvSpPr>
          <p:nvPr>
            <p:ph type="sldNum" sz="quarter" idx="12"/>
          </p:nvPr>
        </p:nvSpPr>
        <p:spPr/>
        <p:txBody>
          <a:bodyPr/>
          <a:lstStyle/>
          <a:p>
            <a:fld id="{99247D5C-2CD1-4E0E-A99B-1109FE93BDB1}" type="slidenum">
              <a:rPr lang="en-US" smtClean="0"/>
              <a:t>‹#›</a:t>
            </a:fld>
            <a:endParaRPr lang="en-US"/>
          </a:p>
        </p:txBody>
      </p:sp>
    </p:spTree>
    <p:extLst>
      <p:ext uri="{BB962C8B-B14F-4D97-AF65-F5344CB8AC3E}">
        <p14:creationId xmlns:p14="http://schemas.microsoft.com/office/powerpoint/2010/main" val="356207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D537-5DA9-F685-9926-182BD505AF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A761B9-A006-CC68-FA27-A63C7E4A40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A57E57-6ED7-FE62-FCCF-B15491B81AAC}"/>
              </a:ext>
            </a:extLst>
          </p:cNvPr>
          <p:cNvSpPr>
            <a:spLocks noGrp="1"/>
          </p:cNvSpPr>
          <p:nvPr>
            <p:ph type="dt" sz="half" idx="10"/>
          </p:nvPr>
        </p:nvSpPr>
        <p:spPr/>
        <p:txBody>
          <a:bodyPr/>
          <a:lstStyle/>
          <a:p>
            <a:fld id="{E2D7D7F3-ABFB-4759-A620-662B54067743}" type="datetimeFigureOut">
              <a:rPr lang="en-US" smtClean="0"/>
              <a:t>9/21/2022</a:t>
            </a:fld>
            <a:endParaRPr lang="en-US"/>
          </a:p>
        </p:txBody>
      </p:sp>
      <p:sp>
        <p:nvSpPr>
          <p:cNvPr id="5" name="Footer Placeholder 4">
            <a:extLst>
              <a:ext uri="{FF2B5EF4-FFF2-40B4-BE49-F238E27FC236}">
                <a16:creationId xmlns:a16="http://schemas.microsoft.com/office/drawing/2014/main" id="{75EBDFFE-AB9C-95D1-84D4-28EEE5B9E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CACE-9DA1-8C4D-6984-202AC3319010}"/>
              </a:ext>
            </a:extLst>
          </p:cNvPr>
          <p:cNvSpPr>
            <a:spLocks noGrp="1"/>
          </p:cNvSpPr>
          <p:nvPr>
            <p:ph type="sldNum" sz="quarter" idx="12"/>
          </p:nvPr>
        </p:nvSpPr>
        <p:spPr/>
        <p:txBody>
          <a:bodyPr/>
          <a:lstStyle/>
          <a:p>
            <a:fld id="{99247D5C-2CD1-4E0E-A99B-1109FE93BDB1}" type="slidenum">
              <a:rPr lang="en-US" smtClean="0"/>
              <a:t>‹#›</a:t>
            </a:fld>
            <a:endParaRPr lang="en-US"/>
          </a:p>
        </p:txBody>
      </p:sp>
    </p:spTree>
    <p:extLst>
      <p:ext uri="{BB962C8B-B14F-4D97-AF65-F5344CB8AC3E}">
        <p14:creationId xmlns:p14="http://schemas.microsoft.com/office/powerpoint/2010/main" val="864337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D5EF-31B6-5B1F-F7E0-F20BEA718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ED29B-674A-E197-54EA-C9BBA2FB80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13157-8BC2-648E-3C7A-1CAE9B624F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2FAE21-565E-CCC7-8CB1-FF4A7DB4599D}"/>
              </a:ext>
            </a:extLst>
          </p:cNvPr>
          <p:cNvSpPr>
            <a:spLocks noGrp="1"/>
          </p:cNvSpPr>
          <p:nvPr>
            <p:ph type="dt" sz="half" idx="10"/>
          </p:nvPr>
        </p:nvSpPr>
        <p:spPr/>
        <p:txBody>
          <a:bodyPr/>
          <a:lstStyle/>
          <a:p>
            <a:fld id="{E2D7D7F3-ABFB-4759-A620-662B54067743}" type="datetimeFigureOut">
              <a:rPr lang="en-US" smtClean="0"/>
              <a:t>9/21/2022</a:t>
            </a:fld>
            <a:endParaRPr lang="en-US"/>
          </a:p>
        </p:txBody>
      </p:sp>
      <p:sp>
        <p:nvSpPr>
          <p:cNvPr id="6" name="Footer Placeholder 5">
            <a:extLst>
              <a:ext uri="{FF2B5EF4-FFF2-40B4-BE49-F238E27FC236}">
                <a16:creationId xmlns:a16="http://schemas.microsoft.com/office/drawing/2014/main" id="{BEEC1CB8-E367-881A-843F-496579D88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C172C-3CA5-BBC3-0E56-203C2D28D410}"/>
              </a:ext>
            </a:extLst>
          </p:cNvPr>
          <p:cNvSpPr>
            <a:spLocks noGrp="1"/>
          </p:cNvSpPr>
          <p:nvPr>
            <p:ph type="sldNum" sz="quarter" idx="12"/>
          </p:nvPr>
        </p:nvSpPr>
        <p:spPr/>
        <p:txBody>
          <a:bodyPr/>
          <a:lstStyle/>
          <a:p>
            <a:fld id="{99247D5C-2CD1-4E0E-A99B-1109FE93BDB1}" type="slidenum">
              <a:rPr lang="en-US" smtClean="0"/>
              <a:t>‹#›</a:t>
            </a:fld>
            <a:endParaRPr lang="en-US"/>
          </a:p>
        </p:txBody>
      </p:sp>
    </p:spTree>
    <p:extLst>
      <p:ext uri="{BB962C8B-B14F-4D97-AF65-F5344CB8AC3E}">
        <p14:creationId xmlns:p14="http://schemas.microsoft.com/office/powerpoint/2010/main" val="67382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1F35-B6B9-2235-1070-6F6C685337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8CD9D0-6253-80A6-6D21-97BF4486FC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37AC7-B889-3154-CE2D-E9AE7A010C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2A1D45-38FC-4CAB-B296-9D27EC4E0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4DA67-10D0-180C-C6E5-B624EE62E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40A46D-377D-7196-632C-9BB8633B22CC}"/>
              </a:ext>
            </a:extLst>
          </p:cNvPr>
          <p:cNvSpPr>
            <a:spLocks noGrp="1"/>
          </p:cNvSpPr>
          <p:nvPr>
            <p:ph type="dt" sz="half" idx="10"/>
          </p:nvPr>
        </p:nvSpPr>
        <p:spPr/>
        <p:txBody>
          <a:bodyPr/>
          <a:lstStyle/>
          <a:p>
            <a:fld id="{E2D7D7F3-ABFB-4759-A620-662B54067743}" type="datetimeFigureOut">
              <a:rPr lang="en-US" smtClean="0"/>
              <a:t>9/21/2022</a:t>
            </a:fld>
            <a:endParaRPr lang="en-US"/>
          </a:p>
        </p:txBody>
      </p:sp>
      <p:sp>
        <p:nvSpPr>
          <p:cNvPr id="8" name="Footer Placeholder 7">
            <a:extLst>
              <a:ext uri="{FF2B5EF4-FFF2-40B4-BE49-F238E27FC236}">
                <a16:creationId xmlns:a16="http://schemas.microsoft.com/office/drawing/2014/main" id="{CA7F400A-C056-0B9B-ECAF-E1FC1E5B03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5FC3D2-5DBF-3911-C288-DFAEA89D672F}"/>
              </a:ext>
            </a:extLst>
          </p:cNvPr>
          <p:cNvSpPr>
            <a:spLocks noGrp="1"/>
          </p:cNvSpPr>
          <p:nvPr>
            <p:ph type="sldNum" sz="quarter" idx="12"/>
          </p:nvPr>
        </p:nvSpPr>
        <p:spPr/>
        <p:txBody>
          <a:bodyPr/>
          <a:lstStyle/>
          <a:p>
            <a:fld id="{99247D5C-2CD1-4E0E-A99B-1109FE93BDB1}" type="slidenum">
              <a:rPr lang="en-US" smtClean="0"/>
              <a:t>‹#›</a:t>
            </a:fld>
            <a:endParaRPr lang="en-US"/>
          </a:p>
        </p:txBody>
      </p:sp>
    </p:spTree>
    <p:extLst>
      <p:ext uri="{BB962C8B-B14F-4D97-AF65-F5344CB8AC3E}">
        <p14:creationId xmlns:p14="http://schemas.microsoft.com/office/powerpoint/2010/main" val="38584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6222-8415-C5F2-71C4-324585EA23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452580-7FDB-9287-836B-91E3FD63D787}"/>
              </a:ext>
            </a:extLst>
          </p:cNvPr>
          <p:cNvSpPr>
            <a:spLocks noGrp="1"/>
          </p:cNvSpPr>
          <p:nvPr>
            <p:ph type="dt" sz="half" idx="10"/>
          </p:nvPr>
        </p:nvSpPr>
        <p:spPr/>
        <p:txBody>
          <a:bodyPr/>
          <a:lstStyle/>
          <a:p>
            <a:fld id="{E2D7D7F3-ABFB-4759-A620-662B54067743}" type="datetimeFigureOut">
              <a:rPr lang="en-US" smtClean="0"/>
              <a:t>9/21/2022</a:t>
            </a:fld>
            <a:endParaRPr lang="en-US"/>
          </a:p>
        </p:txBody>
      </p:sp>
      <p:sp>
        <p:nvSpPr>
          <p:cNvPr id="4" name="Footer Placeholder 3">
            <a:extLst>
              <a:ext uri="{FF2B5EF4-FFF2-40B4-BE49-F238E27FC236}">
                <a16:creationId xmlns:a16="http://schemas.microsoft.com/office/drawing/2014/main" id="{B7733348-0691-9E1A-6C02-7B07B01EF3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207FDD-A984-9782-344D-519242834BBE}"/>
              </a:ext>
            </a:extLst>
          </p:cNvPr>
          <p:cNvSpPr>
            <a:spLocks noGrp="1"/>
          </p:cNvSpPr>
          <p:nvPr>
            <p:ph type="sldNum" sz="quarter" idx="12"/>
          </p:nvPr>
        </p:nvSpPr>
        <p:spPr/>
        <p:txBody>
          <a:bodyPr/>
          <a:lstStyle/>
          <a:p>
            <a:fld id="{99247D5C-2CD1-4E0E-A99B-1109FE93BDB1}" type="slidenum">
              <a:rPr lang="en-US" smtClean="0"/>
              <a:t>‹#›</a:t>
            </a:fld>
            <a:endParaRPr lang="en-US"/>
          </a:p>
        </p:txBody>
      </p:sp>
    </p:spTree>
    <p:extLst>
      <p:ext uri="{BB962C8B-B14F-4D97-AF65-F5344CB8AC3E}">
        <p14:creationId xmlns:p14="http://schemas.microsoft.com/office/powerpoint/2010/main" val="2105036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EC739-0E2D-22B9-8A3A-E32D2430FF34}"/>
              </a:ext>
            </a:extLst>
          </p:cNvPr>
          <p:cNvSpPr>
            <a:spLocks noGrp="1"/>
          </p:cNvSpPr>
          <p:nvPr>
            <p:ph type="dt" sz="half" idx="10"/>
          </p:nvPr>
        </p:nvSpPr>
        <p:spPr/>
        <p:txBody>
          <a:bodyPr/>
          <a:lstStyle/>
          <a:p>
            <a:fld id="{E2D7D7F3-ABFB-4759-A620-662B54067743}" type="datetimeFigureOut">
              <a:rPr lang="en-US" smtClean="0"/>
              <a:t>9/21/2022</a:t>
            </a:fld>
            <a:endParaRPr lang="en-US"/>
          </a:p>
        </p:txBody>
      </p:sp>
      <p:sp>
        <p:nvSpPr>
          <p:cNvPr id="3" name="Footer Placeholder 2">
            <a:extLst>
              <a:ext uri="{FF2B5EF4-FFF2-40B4-BE49-F238E27FC236}">
                <a16:creationId xmlns:a16="http://schemas.microsoft.com/office/drawing/2014/main" id="{0FF5926C-BD74-80ED-6D2B-431D1C590A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9D70E0-C4B3-6FA1-C276-1D16191AF9C4}"/>
              </a:ext>
            </a:extLst>
          </p:cNvPr>
          <p:cNvSpPr>
            <a:spLocks noGrp="1"/>
          </p:cNvSpPr>
          <p:nvPr>
            <p:ph type="sldNum" sz="quarter" idx="12"/>
          </p:nvPr>
        </p:nvSpPr>
        <p:spPr/>
        <p:txBody>
          <a:bodyPr/>
          <a:lstStyle/>
          <a:p>
            <a:fld id="{99247D5C-2CD1-4E0E-A99B-1109FE93BDB1}" type="slidenum">
              <a:rPr lang="en-US" smtClean="0"/>
              <a:t>‹#›</a:t>
            </a:fld>
            <a:endParaRPr lang="en-US"/>
          </a:p>
        </p:txBody>
      </p:sp>
    </p:spTree>
    <p:extLst>
      <p:ext uri="{BB962C8B-B14F-4D97-AF65-F5344CB8AC3E}">
        <p14:creationId xmlns:p14="http://schemas.microsoft.com/office/powerpoint/2010/main" val="356860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A14B-1BC9-0C23-7FD9-546C1CE3CF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922437-8821-332F-650A-D3A07A89F9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261098-6B14-02E9-D8DC-2B905C750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6E01D-7087-6CAE-3E1D-2102C809E0BF}"/>
              </a:ext>
            </a:extLst>
          </p:cNvPr>
          <p:cNvSpPr>
            <a:spLocks noGrp="1"/>
          </p:cNvSpPr>
          <p:nvPr>
            <p:ph type="dt" sz="half" idx="10"/>
          </p:nvPr>
        </p:nvSpPr>
        <p:spPr/>
        <p:txBody>
          <a:bodyPr/>
          <a:lstStyle/>
          <a:p>
            <a:fld id="{E2D7D7F3-ABFB-4759-A620-662B54067743}" type="datetimeFigureOut">
              <a:rPr lang="en-US" smtClean="0"/>
              <a:t>9/21/2022</a:t>
            </a:fld>
            <a:endParaRPr lang="en-US"/>
          </a:p>
        </p:txBody>
      </p:sp>
      <p:sp>
        <p:nvSpPr>
          <p:cNvPr id="6" name="Footer Placeholder 5">
            <a:extLst>
              <a:ext uri="{FF2B5EF4-FFF2-40B4-BE49-F238E27FC236}">
                <a16:creationId xmlns:a16="http://schemas.microsoft.com/office/drawing/2014/main" id="{87DAAAA0-1C36-1F0E-F570-7EEF198F43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73FDC-8F84-EDF2-4477-264E35CF1CF1}"/>
              </a:ext>
            </a:extLst>
          </p:cNvPr>
          <p:cNvSpPr>
            <a:spLocks noGrp="1"/>
          </p:cNvSpPr>
          <p:nvPr>
            <p:ph type="sldNum" sz="quarter" idx="12"/>
          </p:nvPr>
        </p:nvSpPr>
        <p:spPr/>
        <p:txBody>
          <a:bodyPr/>
          <a:lstStyle/>
          <a:p>
            <a:fld id="{99247D5C-2CD1-4E0E-A99B-1109FE93BDB1}" type="slidenum">
              <a:rPr lang="en-US" smtClean="0"/>
              <a:t>‹#›</a:t>
            </a:fld>
            <a:endParaRPr lang="en-US"/>
          </a:p>
        </p:txBody>
      </p:sp>
    </p:spTree>
    <p:extLst>
      <p:ext uri="{BB962C8B-B14F-4D97-AF65-F5344CB8AC3E}">
        <p14:creationId xmlns:p14="http://schemas.microsoft.com/office/powerpoint/2010/main" val="61652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25F9-7B18-EB53-C16B-BCFD3B2E7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72BE32-F9C4-89AC-9FAB-5659CE9248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2FA59B-60CC-E05E-07DE-7F7A41FE18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381C13-0A79-66D8-7825-4691AC003DAB}"/>
              </a:ext>
            </a:extLst>
          </p:cNvPr>
          <p:cNvSpPr>
            <a:spLocks noGrp="1"/>
          </p:cNvSpPr>
          <p:nvPr>
            <p:ph type="dt" sz="half" idx="10"/>
          </p:nvPr>
        </p:nvSpPr>
        <p:spPr/>
        <p:txBody>
          <a:bodyPr/>
          <a:lstStyle/>
          <a:p>
            <a:fld id="{E2D7D7F3-ABFB-4759-A620-662B54067743}" type="datetimeFigureOut">
              <a:rPr lang="en-US" smtClean="0"/>
              <a:t>9/21/2022</a:t>
            </a:fld>
            <a:endParaRPr lang="en-US"/>
          </a:p>
        </p:txBody>
      </p:sp>
      <p:sp>
        <p:nvSpPr>
          <p:cNvPr id="6" name="Footer Placeholder 5">
            <a:extLst>
              <a:ext uri="{FF2B5EF4-FFF2-40B4-BE49-F238E27FC236}">
                <a16:creationId xmlns:a16="http://schemas.microsoft.com/office/drawing/2014/main" id="{8C063445-F977-885A-7F22-067D44765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88D47-3ACE-67CF-C1A0-54308C3C581C}"/>
              </a:ext>
            </a:extLst>
          </p:cNvPr>
          <p:cNvSpPr>
            <a:spLocks noGrp="1"/>
          </p:cNvSpPr>
          <p:nvPr>
            <p:ph type="sldNum" sz="quarter" idx="12"/>
          </p:nvPr>
        </p:nvSpPr>
        <p:spPr/>
        <p:txBody>
          <a:bodyPr/>
          <a:lstStyle/>
          <a:p>
            <a:fld id="{99247D5C-2CD1-4E0E-A99B-1109FE93BDB1}" type="slidenum">
              <a:rPr lang="en-US" smtClean="0"/>
              <a:t>‹#›</a:t>
            </a:fld>
            <a:endParaRPr lang="en-US"/>
          </a:p>
        </p:txBody>
      </p:sp>
    </p:spTree>
    <p:extLst>
      <p:ext uri="{BB962C8B-B14F-4D97-AF65-F5344CB8AC3E}">
        <p14:creationId xmlns:p14="http://schemas.microsoft.com/office/powerpoint/2010/main" val="234472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14909F-DBF4-8A3E-CD14-1A4EA3A96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743C46-E903-64BF-FDDD-305C3F97A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F6DC4-9492-048C-0D1C-3E9FED1C40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7D7F3-ABFB-4759-A620-662B54067743}" type="datetimeFigureOut">
              <a:rPr lang="en-US" smtClean="0"/>
              <a:t>9/21/2022</a:t>
            </a:fld>
            <a:endParaRPr lang="en-US"/>
          </a:p>
        </p:txBody>
      </p:sp>
      <p:sp>
        <p:nvSpPr>
          <p:cNvPr id="5" name="Footer Placeholder 4">
            <a:extLst>
              <a:ext uri="{FF2B5EF4-FFF2-40B4-BE49-F238E27FC236}">
                <a16:creationId xmlns:a16="http://schemas.microsoft.com/office/drawing/2014/main" id="{A52F73B0-616C-85AE-A2D1-984130831F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C1C19-8FB2-3C76-6E0C-1D654CBCC8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47D5C-2CD1-4E0E-A99B-1109FE93BDB1}" type="slidenum">
              <a:rPr lang="en-US" smtClean="0"/>
              <a:t>‹#›</a:t>
            </a:fld>
            <a:endParaRPr lang="en-US"/>
          </a:p>
        </p:txBody>
      </p:sp>
    </p:spTree>
    <p:extLst>
      <p:ext uri="{BB962C8B-B14F-4D97-AF65-F5344CB8AC3E}">
        <p14:creationId xmlns:p14="http://schemas.microsoft.com/office/powerpoint/2010/main" val="3566648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oa.org/patients-and-public/caring-for-your-vision/protecting-your-vision/computer-vision-syndrome?sso=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hyperlink" Target="https://www.medicalnewstoday.com/articles/9710.php" TargetMode="External"/><Relationship Id="rId4" Type="http://schemas.openxmlformats.org/officeDocument/2006/relationships/hyperlink" Target="https://www.medicalnewstoday.com/articles/157510.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webmd.com/eye-health/what-is-blue-ligh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1016/j.cden.2017.06.008" TargetMode="External"/><Relationship Id="rId2" Type="http://schemas.openxmlformats.org/officeDocument/2006/relationships/hyperlink" Target="https://www.ada.org/resources/research/science-and-research-institute/oral-health-topics/dental-curing-light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osha.gov/dts/osta/otm/otm_iii/otm_iii_6.html" TargetMode="External"/><Relationship Id="rId2" Type="http://schemas.openxmlformats.org/officeDocument/2006/relationships/hyperlink" Target="https://www.aegisdentalnetwork.com/cced/2013/04/" TargetMode="External"/><Relationship Id="rId1" Type="http://schemas.openxmlformats.org/officeDocument/2006/relationships/slideLayout" Target="../slideLayouts/slideLayout2.xml"/><Relationship Id="rId4" Type="http://schemas.openxmlformats.org/officeDocument/2006/relationships/hyperlink" Target="http://www.acgih.or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1285241" y="1008993"/>
            <a:ext cx="9231410" cy="2572407"/>
          </a:xfrm>
        </p:spPr>
        <p:txBody>
          <a:bodyPr anchor="b">
            <a:normAutofit fontScale="90000"/>
          </a:bodyPr>
          <a:lstStyle/>
          <a:p>
            <a:pPr algn="l"/>
            <a:r>
              <a:rPr lang="en-US" sz="8100" b="1" dirty="0">
                <a:solidFill>
                  <a:srgbClr val="0070C0"/>
                </a:solidFill>
              </a:rPr>
              <a:t>Measures to Keep Light Curing Safe &amp; Effective</a:t>
            </a:r>
          </a:p>
        </p:txBody>
      </p:sp>
      <p:sp>
        <p:nvSpPr>
          <p:cNvPr id="3" name="Subtitle 2"/>
          <p:cNvSpPr>
            <a:spLocks noGrp="1"/>
          </p:cNvSpPr>
          <p:nvPr>
            <p:ph type="subTitle" idx="1"/>
          </p:nvPr>
        </p:nvSpPr>
        <p:spPr>
          <a:xfrm>
            <a:off x="1330924" y="3967118"/>
            <a:ext cx="7132335" cy="1881889"/>
          </a:xfrm>
        </p:spPr>
        <p:txBody>
          <a:bodyPr rtlCol="0" anchor="t">
            <a:normAutofit/>
          </a:bodyPr>
          <a:lstStyle/>
          <a:p>
            <a:pPr>
              <a:defRPr/>
            </a:pPr>
            <a:r>
              <a:rPr lang="en-US" sz="2200" b="1" dirty="0"/>
              <a:t>September 12, 2022</a:t>
            </a:r>
          </a:p>
          <a:p>
            <a:pPr>
              <a:defRPr/>
            </a:pPr>
            <a:r>
              <a:rPr lang="en-US" sz="2200" b="1" dirty="0"/>
              <a:t>Dr. Pam Alston, Lead/Region 5,6 Oral Health Specialist</a:t>
            </a:r>
          </a:p>
          <a:p>
            <a:pPr algn="l">
              <a:defRPr/>
            </a:pPr>
            <a:endParaRPr lang="en-US" sz="2200" b="1" dirty="0"/>
          </a:p>
        </p:txBody>
      </p:sp>
    </p:spTree>
    <p:extLst>
      <p:ext uri="{BB962C8B-B14F-4D97-AF65-F5344CB8AC3E}">
        <p14:creationId xmlns:p14="http://schemas.microsoft.com/office/powerpoint/2010/main" val="3226042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smiling for the camera&#10;&#10;Description automatically generated with medium confidence">
            <a:extLst>
              <a:ext uri="{FF2B5EF4-FFF2-40B4-BE49-F238E27FC236}">
                <a16:creationId xmlns:a16="http://schemas.microsoft.com/office/drawing/2014/main" id="{3E263D81-7371-AD7A-92B3-AC247F849D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639"/>
          <a:stretch/>
        </p:blipFill>
        <p:spPr>
          <a:xfrm>
            <a:off x="0" y="-86426"/>
            <a:ext cx="12191980" cy="6857990"/>
          </a:xfrm>
          <a:prstGeom prst="rect">
            <a:avLst/>
          </a:prstGeom>
        </p:spPr>
      </p:pic>
      <p:sp>
        <p:nvSpPr>
          <p:cNvPr id="36" name="Rectangle 3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093BFF6E-3A60-F1E7-C674-754F6EF81966}"/>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r>
              <a:rPr lang="en-US" sz="3600" dirty="0">
                <a:solidFill>
                  <a:schemeClr val="tx1">
                    <a:lumMod val="85000"/>
                    <a:lumOff val="15000"/>
                  </a:schemeClr>
                </a:solidFill>
                <a:effectLst/>
              </a:rPr>
              <a:t>“Absence of evidence is not evidence of absence.”—Carl Sagan </a:t>
            </a:r>
            <a:endParaRPr lang="en-US" sz="3600" dirty="0">
              <a:solidFill>
                <a:schemeClr val="tx1">
                  <a:lumMod val="85000"/>
                  <a:lumOff val="15000"/>
                </a:schemeClr>
              </a:solidFill>
            </a:endParaRPr>
          </a:p>
        </p:txBody>
      </p:sp>
      <p:cxnSp>
        <p:nvCxnSpPr>
          <p:cNvPr id="35" name="Straight Connector 3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05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6796-BE6A-2487-4E4E-48B9DE15A345}"/>
              </a:ext>
            </a:extLst>
          </p:cNvPr>
          <p:cNvSpPr>
            <a:spLocks noGrp="1"/>
          </p:cNvSpPr>
          <p:nvPr>
            <p:ph type="title"/>
          </p:nvPr>
        </p:nvSpPr>
        <p:spPr/>
        <p:txBody>
          <a:bodyPr/>
          <a:lstStyle/>
          <a:p>
            <a:pPr algn="ctr"/>
            <a:r>
              <a:rPr lang="en-US" b="1" dirty="0"/>
              <a:t>Blue Light Hazard</a:t>
            </a:r>
            <a:endParaRPr lang="en-US" dirty="0"/>
          </a:p>
        </p:txBody>
      </p:sp>
      <p:pic>
        <p:nvPicPr>
          <p:cNvPr id="5" name="Content Placeholder 4" descr="Chart&#10;&#10;Description automatically generated with medium confidence">
            <a:extLst>
              <a:ext uri="{FF2B5EF4-FFF2-40B4-BE49-F238E27FC236}">
                <a16:creationId xmlns:a16="http://schemas.microsoft.com/office/drawing/2014/main" id="{E85349F7-FC0B-342E-2762-6E78CC3C7259}"/>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5100" t="32321" r="37696" b="9706"/>
          <a:stretch/>
        </p:blipFill>
        <p:spPr>
          <a:xfrm>
            <a:off x="862201" y="1466886"/>
            <a:ext cx="6393600" cy="4416780"/>
          </a:xfrm>
          <a:prstGeom prst="rect">
            <a:avLst/>
          </a:prstGeom>
        </p:spPr>
      </p:pic>
      <p:sp>
        <p:nvSpPr>
          <p:cNvPr id="3" name="Content Placeholder 2">
            <a:extLst>
              <a:ext uri="{FF2B5EF4-FFF2-40B4-BE49-F238E27FC236}">
                <a16:creationId xmlns:a16="http://schemas.microsoft.com/office/drawing/2014/main" id="{D20E3E93-4291-65FD-AC18-05B1658188D7}"/>
              </a:ext>
            </a:extLst>
          </p:cNvPr>
          <p:cNvSpPr>
            <a:spLocks noGrp="1"/>
          </p:cNvSpPr>
          <p:nvPr>
            <p:ph sz="half" idx="2"/>
          </p:nvPr>
        </p:nvSpPr>
        <p:spPr>
          <a:xfrm>
            <a:off x="7516800" y="2639225"/>
            <a:ext cx="3837000" cy="2609575"/>
          </a:xfrm>
        </p:spPr>
        <p:txBody>
          <a:bodyPr/>
          <a:lstStyle/>
          <a:p>
            <a:r>
              <a:rPr lang="en-US" dirty="0"/>
              <a:t>Exposure to high levels from light cure units can cause soft tissue burns and eye damage</a:t>
            </a:r>
          </a:p>
          <a:p>
            <a:endParaRPr lang="en-US" dirty="0"/>
          </a:p>
        </p:txBody>
      </p:sp>
    </p:spTree>
    <p:extLst>
      <p:ext uri="{BB962C8B-B14F-4D97-AF65-F5344CB8AC3E}">
        <p14:creationId xmlns:p14="http://schemas.microsoft.com/office/powerpoint/2010/main" val="245930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A5EC6C-6DFB-2EAD-D351-249711086C18}"/>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b="1">
                <a:solidFill>
                  <a:srgbClr val="FFFFFF"/>
                </a:solidFill>
              </a:rPr>
              <a:t>What is wrong with this picture?</a:t>
            </a:r>
          </a:p>
        </p:txBody>
      </p:sp>
      <p:sp>
        <p:nvSpPr>
          <p:cNvPr id="1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dentist examining a patient&#10;&#10;Description automatically generated with low confidence">
            <a:extLst>
              <a:ext uri="{FF2B5EF4-FFF2-40B4-BE49-F238E27FC236}">
                <a16:creationId xmlns:a16="http://schemas.microsoft.com/office/drawing/2014/main" id="{8FE1BC72-7479-428A-26A2-90C09E3CA0C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11541"/>
          <a:stretch/>
        </p:blipFill>
        <p:spPr>
          <a:xfrm>
            <a:off x="976251" y="942538"/>
            <a:ext cx="7163222" cy="4808332"/>
          </a:xfrm>
          <a:prstGeom prst="rect">
            <a:avLst/>
          </a:prstGeom>
          <a:effectLst/>
        </p:spPr>
      </p:pic>
    </p:spTree>
    <p:extLst>
      <p:ext uri="{BB962C8B-B14F-4D97-AF65-F5344CB8AC3E}">
        <p14:creationId xmlns:p14="http://schemas.microsoft.com/office/powerpoint/2010/main" val="283801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B61F-93F1-51C9-216B-F94111DC725A}"/>
              </a:ext>
            </a:extLst>
          </p:cNvPr>
          <p:cNvSpPr>
            <a:spLocks noGrp="1"/>
          </p:cNvSpPr>
          <p:nvPr>
            <p:ph type="title"/>
          </p:nvPr>
        </p:nvSpPr>
        <p:spPr/>
        <p:txBody>
          <a:bodyPr/>
          <a:lstStyle/>
          <a:p>
            <a:pPr algn="ctr"/>
            <a:r>
              <a:rPr lang="en-US" b="1" dirty="0">
                <a:solidFill>
                  <a:srgbClr val="7030A0"/>
                </a:solidFill>
              </a:rPr>
              <a:t>Safety breaches when using light cure units</a:t>
            </a:r>
          </a:p>
        </p:txBody>
      </p:sp>
      <p:sp>
        <p:nvSpPr>
          <p:cNvPr id="5" name="Content Placeholder 4">
            <a:extLst>
              <a:ext uri="{FF2B5EF4-FFF2-40B4-BE49-F238E27FC236}">
                <a16:creationId xmlns:a16="http://schemas.microsoft.com/office/drawing/2014/main" id="{D4498AF1-1D71-454D-F778-59996D7B0387}"/>
              </a:ext>
            </a:extLst>
          </p:cNvPr>
          <p:cNvSpPr>
            <a:spLocks noGrp="1"/>
          </p:cNvSpPr>
          <p:nvPr>
            <p:ph sz="half" idx="2"/>
          </p:nvPr>
        </p:nvSpPr>
        <p:spPr>
          <a:xfrm>
            <a:off x="6096000" y="1690688"/>
            <a:ext cx="5181600" cy="4861312"/>
          </a:xfrm>
        </p:spPr>
        <p:txBody>
          <a:bodyPr>
            <a:normAutofit fontScale="92500" lnSpcReduction="10000"/>
          </a:bodyPr>
          <a:lstStyle/>
          <a:p>
            <a:r>
              <a:rPr lang="en-US" sz="2600" dirty="0">
                <a:effectLst/>
                <a:ea typeface="Times New Roman" panose="02020603050405020304" pitchFamily="18" charset="0"/>
              </a:rPr>
              <a:t>No  eyewear</a:t>
            </a:r>
          </a:p>
          <a:p>
            <a:endParaRPr lang="en-US" sz="2600" dirty="0">
              <a:effectLst/>
              <a:ea typeface="Times New Roman" panose="02020603050405020304" pitchFamily="18" charset="0"/>
            </a:endParaRPr>
          </a:p>
          <a:p>
            <a:r>
              <a:rPr lang="en-US" sz="2600" dirty="0">
                <a:ea typeface="Times New Roman" panose="02020603050405020304" pitchFamily="18" charset="0"/>
              </a:rPr>
              <a:t>I</a:t>
            </a:r>
            <a:r>
              <a:rPr lang="en-US" sz="2600" dirty="0">
                <a:effectLst/>
                <a:ea typeface="Times New Roman" panose="02020603050405020304" pitchFamily="18" charset="0"/>
              </a:rPr>
              <a:t>nappropriate eyewear</a:t>
            </a:r>
          </a:p>
          <a:p>
            <a:endParaRPr lang="en-US" sz="2600" dirty="0"/>
          </a:p>
          <a:p>
            <a:r>
              <a:rPr lang="en-US" sz="2600" dirty="0"/>
              <a:t>Misuse of eyewear</a:t>
            </a:r>
          </a:p>
          <a:p>
            <a:endParaRPr lang="en-US" sz="2600" dirty="0"/>
          </a:p>
          <a:p>
            <a:r>
              <a:rPr lang="en-US" sz="2600" dirty="0"/>
              <a:t>Eye protection should be covered by National Standards Institute/International Safety Equipment Association standard Z87.159 and International Organization for Standardization standard 12609</a:t>
            </a:r>
          </a:p>
          <a:p>
            <a:endParaRPr lang="en-US" dirty="0"/>
          </a:p>
          <a:p>
            <a:endParaRPr lang="en-US" sz="2400" dirty="0"/>
          </a:p>
        </p:txBody>
      </p:sp>
      <p:pic>
        <p:nvPicPr>
          <p:cNvPr id="6" name="Content Placeholder 7" descr="A dentist examining a patient&#10;&#10;Description automatically generated with low confidence">
            <a:extLst>
              <a:ext uri="{FF2B5EF4-FFF2-40B4-BE49-F238E27FC236}">
                <a16:creationId xmlns:a16="http://schemas.microsoft.com/office/drawing/2014/main" id="{164AC2F6-99D6-6755-62B3-E121A8327802}"/>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2" b="11541"/>
          <a:stretch/>
        </p:blipFill>
        <p:spPr>
          <a:xfrm>
            <a:off x="838200" y="2249398"/>
            <a:ext cx="4833095" cy="3244201"/>
          </a:xfrm>
          <a:prstGeom prst="rect">
            <a:avLst/>
          </a:prstGeom>
          <a:effectLst/>
        </p:spPr>
      </p:pic>
    </p:spTree>
    <p:extLst>
      <p:ext uri="{BB962C8B-B14F-4D97-AF65-F5344CB8AC3E}">
        <p14:creationId xmlns:p14="http://schemas.microsoft.com/office/powerpoint/2010/main" val="3497049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8C191-556D-A9B3-37FB-226F26B6F1F6}"/>
              </a:ext>
            </a:extLst>
          </p:cNvPr>
          <p:cNvSpPr>
            <a:spLocks noGrp="1"/>
          </p:cNvSpPr>
          <p:nvPr>
            <p:ph type="title"/>
          </p:nvPr>
        </p:nvSpPr>
        <p:spPr/>
        <p:txBody>
          <a:bodyPr/>
          <a:lstStyle/>
          <a:p>
            <a:pPr algn="ctr"/>
            <a:r>
              <a:rPr lang="en-US" b="1" dirty="0"/>
              <a:t>An experiment to make sure your blue light filtering device is effective</a:t>
            </a:r>
          </a:p>
        </p:txBody>
      </p:sp>
      <p:sp>
        <p:nvSpPr>
          <p:cNvPr id="5" name="Content Placeholder 4">
            <a:extLst>
              <a:ext uri="{FF2B5EF4-FFF2-40B4-BE49-F238E27FC236}">
                <a16:creationId xmlns:a16="http://schemas.microsoft.com/office/drawing/2014/main" id="{D79290BA-D337-5416-1BF0-EEC8D912EBCC}"/>
              </a:ext>
            </a:extLst>
          </p:cNvPr>
          <p:cNvSpPr>
            <a:spLocks noGrp="1"/>
          </p:cNvSpPr>
          <p:nvPr>
            <p:ph idx="1"/>
          </p:nvPr>
        </p:nvSpPr>
        <p:spPr/>
        <p:txBody>
          <a:bodyPr/>
          <a:lstStyle/>
          <a:p>
            <a:r>
              <a:rPr lang="en-US" sz="24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Take your light-cured resin-based restorative material into a dark room</a:t>
            </a:r>
          </a:p>
          <a:p>
            <a:r>
              <a:rPr lang="en-US" sz="2400" dirty="0">
                <a:solidFill>
                  <a:srgbClr val="000000"/>
                </a:solidFill>
                <a:latin typeface="Montserrat" panose="00000500000000000000" pitchFamily="2" charset="0"/>
                <a:ea typeface="Calibri" panose="020F0502020204030204" pitchFamily="34" charset="0"/>
                <a:cs typeface="Times New Roman" panose="02020603050405020304" pitchFamily="18" charset="0"/>
              </a:rPr>
              <a:t>D</a:t>
            </a:r>
            <a:r>
              <a:rPr lang="en-US" sz="24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istribute a clinically relevant increment of the</a:t>
            </a:r>
            <a:r>
              <a:rPr lang="en-US" sz="2400" dirty="0">
                <a:solidFill>
                  <a:srgbClr val="FF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24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material (about 6 mm in diameter and 2 mm thick) on a pad </a:t>
            </a:r>
          </a:p>
          <a:p>
            <a:r>
              <a:rPr lang="en-US" sz="2400" dirty="0">
                <a:solidFill>
                  <a:srgbClr val="000000"/>
                </a:solidFill>
                <a:latin typeface="Montserrat" panose="00000500000000000000" pitchFamily="2" charset="0"/>
                <a:ea typeface="Calibri" panose="020F0502020204030204" pitchFamily="34" charset="0"/>
                <a:cs typeface="Times New Roman" panose="02020603050405020304" pitchFamily="18" charset="0"/>
              </a:rPr>
              <a:t>P</a:t>
            </a:r>
            <a:r>
              <a:rPr lang="en-US" sz="24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lace your protective filtering device just above the material</a:t>
            </a:r>
          </a:p>
          <a:p>
            <a:r>
              <a:rPr lang="en-US" sz="2400" dirty="0">
                <a:solidFill>
                  <a:srgbClr val="000000"/>
                </a:solidFill>
                <a:latin typeface="Montserrat" panose="00000500000000000000" pitchFamily="2" charset="0"/>
                <a:ea typeface="Calibri" panose="020F0502020204030204" pitchFamily="34" charset="0"/>
                <a:cs typeface="Times New Roman" panose="02020603050405020304" pitchFamily="18" charset="0"/>
              </a:rPr>
              <a:t>P</a:t>
            </a:r>
            <a:r>
              <a:rPr lang="en-US" sz="24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lace your curing unit just above the protective filtering device </a:t>
            </a:r>
          </a:p>
          <a:p>
            <a:r>
              <a:rPr lang="en-US" sz="2400" dirty="0">
                <a:solidFill>
                  <a:srgbClr val="000000"/>
                </a:solidFill>
                <a:latin typeface="Montserrat" panose="00000500000000000000" pitchFamily="2" charset="0"/>
                <a:ea typeface="Calibri" panose="020F0502020204030204" pitchFamily="34" charset="0"/>
                <a:cs typeface="Times New Roman" panose="02020603050405020304" pitchFamily="18" charset="0"/>
              </a:rPr>
              <a:t>Cu</a:t>
            </a:r>
            <a:r>
              <a:rPr lang="en-US" sz="24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re for about 20 seconds</a:t>
            </a:r>
          </a:p>
          <a:p>
            <a:r>
              <a:rPr lang="en-US" sz="24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After performing this procedure, if the restorative material shows signs of curing, then the protective filtering device is not adequately blocking transmission of blue-light.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0103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EC4D4-AD81-4288-FCD9-98BE40C07AA1}"/>
              </a:ext>
            </a:extLst>
          </p:cNvPr>
          <p:cNvSpPr>
            <a:spLocks noGrp="1"/>
          </p:cNvSpPr>
          <p:nvPr>
            <p:ph type="title"/>
          </p:nvPr>
        </p:nvSpPr>
        <p:spPr>
          <a:xfrm>
            <a:off x="838200" y="631825"/>
            <a:ext cx="10515600" cy="1325563"/>
          </a:xfrm>
        </p:spPr>
        <p:txBody>
          <a:bodyPr>
            <a:normAutofit/>
          </a:bodyPr>
          <a:lstStyle/>
          <a:p>
            <a:r>
              <a:rPr lang="en-US" b="1" dirty="0"/>
              <a:t>Select Appropriate Eye Protection</a:t>
            </a:r>
            <a:endParaRPr lang="en-US" b="1"/>
          </a:p>
        </p:txBody>
      </p:sp>
      <p:sp>
        <p:nvSpPr>
          <p:cNvPr id="3" name="Content Placeholder 2">
            <a:extLst>
              <a:ext uri="{FF2B5EF4-FFF2-40B4-BE49-F238E27FC236}">
                <a16:creationId xmlns:a16="http://schemas.microsoft.com/office/drawing/2014/main" id="{94C5A34D-F642-969D-9CE5-D8DF19EA2B86}"/>
              </a:ext>
            </a:extLst>
          </p:cNvPr>
          <p:cNvSpPr>
            <a:spLocks noGrp="1"/>
          </p:cNvSpPr>
          <p:nvPr>
            <p:ph idx="1"/>
          </p:nvPr>
        </p:nvSpPr>
        <p:spPr>
          <a:xfrm>
            <a:off x="838200" y="2057400"/>
            <a:ext cx="10515600" cy="3871762"/>
          </a:xfrm>
        </p:spPr>
        <p:txBody>
          <a:bodyPr>
            <a:normAutofit/>
          </a:bodyPr>
          <a:lstStyle/>
          <a:p>
            <a:r>
              <a:rPr lang="en-US" sz="2400"/>
              <a:t>Use the eye protection provided by the manufacturer of your curing light </a:t>
            </a:r>
          </a:p>
          <a:p>
            <a:r>
              <a:rPr lang="en-US" sz="2400"/>
              <a:t>Eye protection should be covered by National Standards Institute/International Safety Equipment Association standard Z87.159 and International Organization for Standardization standard 12609.</a:t>
            </a:r>
          </a:p>
          <a:p>
            <a:r>
              <a:rPr lang="en-US" sz="2400"/>
              <a:t>If a third party manufactures the orange shields or glasses, ensure that they protect against the wavelengths emitted by the light cure unit that you use.</a:t>
            </a:r>
          </a:p>
        </p:txBody>
      </p:sp>
    </p:spTree>
    <p:extLst>
      <p:ext uri="{BB962C8B-B14F-4D97-AF65-F5344CB8AC3E}">
        <p14:creationId xmlns:p14="http://schemas.microsoft.com/office/powerpoint/2010/main" val="901998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48FE-8C6D-63B1-448E-5A7A4F0322B8}"/>
              </a:ext>
            </a:extLst>
          </p:cNvPr>
          <p:cNvSpPr>
            <a:spLocks noGrp="1"/>
          </p:cNvSpPr>
          <p:nvPr>
            <p:ph type="title"/>
          </p:nvPr>
        </p:nvSpPr>
        <p:spPr/>
        <p:txBody>
          <a:bodyPr>
            <a:noAutofit/>
          </a:bodyPr>
          <a:lstStyle/>
          <a:p>
            <a:pPr algn="ctr"/>
            <a:r>
              <a:rPr lang="en-US" sz="3600" b="1" dirty="0"/>
              <a:t>Orange round or oval shields attached to the light guide that are designed to protect against the wavelengths of light from the LCU being used</a:t>
            </a:r>
          </a:p>
        </p:txBody>
      </p:sp>
      <p:graphicFrame>
        <p:nvGraphicFramePr>
          <p:cNvPr id="4" name="Table 4">
            <a:extLst>
              <a:ext uri="{FF2B5EF4-FFF2-40B4-BE49-F238E27FC236}">
                <a16:creationId xmlns:a16="http://schemas.microsoft.com/office/drawing/2014/main" id="{3CF8D47A-5213-E4B9-3353-7C9FCFDE4513}"/>
              </a:ext>
            </a:extLst>
          </p:cNvPr>
          <p:cNvGraphicFramePr>
            <a:graphicFrameLocks noGrp="1"/>
          </p:cNvGraphicFramePr>
          <p:nvPr>
            <p:ph idx="1"/>
          </p:nvPr>
        </p:nvGraphicFramePr>
        <p:xfrm>
          <a:off x="838200" y="1825625"/>
          <a:ext cx="10515600" cy="2382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949761769"/>
                    </a:ext>
                  </a:extLst>
                </a:gridCol>
                <a:gridCol w="5257800">
                  <a:extLst>
                    <a:ext uri="{9D8B030D-6E8A-4147-A177-3AD203B41FA5}">
                      <a16:colId xmlns:a16="http://schemas.microsoft.com/office/drawing/2014/main" val="240324051"/>
                    </a:ext>
                  </a:extLst>
                </a:gridCol>
              </a:tblGrid>
              <a:tr h="370840">
                <a:tc>
                  <a:txBody>
                    <a:bodyPr/>
                    <a:lstStyle/>
                    <a:p>
                      <a:pPr algn="ctr"/>
                      <a:r>
                        <a:rPr lang="en-US" dirty="0"/>
                        <a:t>Advantages</a:t>
                      </a:r>
                    </a:p>
                  </a:txBody>
                  <a:tcPr/>
                </a:tc>
                <a:tc>
                  <a:txBody>
                    <a:bodyPr/>
                    <a:lstStyle/>
                    <a:p>
                      <a:pPr algn="ctr"/>
                      <a:r>
                        <a:rPr lang="en-US" dirty="0"/>
                        <a:t>Disadvantages</a:t>
                      </a:r>
                    </a:p>
                  </a:txBody>
                  <a:tcPr/>
                </a:tc>
                <a:extLst>
                  <a:ext uri="{0D108BD9-81ED-4DB2-BD59-A6C34878D82A}">
                    <a16:rowId xmlns:a16="http://schemas.microsoft.com/office/drawing/2014/main" val="2502752275"/>
                  </a:ext>
                </a:extLst>
              </a:tr>
              <a:tr h="370840">
                <a:tc>
                  <a:txBody>
                    <a:bodyPr/>
                    <a:lstStyle/>
                    <a:p>
                      <a:pPr algn="l"/>
                      <a:r>
                        <a:rPr lang="en-US" dirty="0"/>
                        <a:t>Can be adjusted to provide best eye protection for the operator</a:t>
                      </a:r>
                    </a:p>
                  </a:txBody>
                  <a:tcPr/>
                </a:tc>
                <a:tc>
                  <a:txBody>
                    <a:bodyPr/>
                    <a:lstStyle/>
                    <a:p>
                      <a:pPr marL="285750" indent="-285750" algn="l">
                        <a:buFont typeface="Arial" panose="020B0604020202020204" pitchFamily="34" charset="0"/>
                        <a:buChar char="•"/>
                      </a:pPr>
                      <a:r>
                        <a:rPr lang="en-US" dirty="0"/>
                        <a:t>The surface area of the protective eye filter of most LCUs is not sufficient to protect the dentist and the assistant at the same time</a:t>
                      </a:r>
                    </a:p>
                    <a:p>
                      <a:pPr marL="285750" indent="-285750" algn="l">
                        <a:buFont typeface="Arial" panose="020B0604020202020204" pitchFamily="34" charset="0"/>
                        <a:buChar char="•"/>
                      </a:pPr>
                      <a:r>
                        <a:rPr lang="en-US" dirty="0"/>
                        <a:t>May restrict correct access of the light the restoration</a:t>
                      </a:r>
                    </a:p>
                    <a:p>
                      <a:pPr marL="285750" indent="-285750" algn="l">
                        <a:buFont typeface="Arial" panose="020B0604020202020204" pitchFamily="34" charset="0"/>
                        <a:buChar char="•"/>
                      </a:pPr>
                      <a:r>
                        <a:rPr lang="en-US" dirty="0"/>
                        <a:t>If using this method, consider providing additional </a:t>
                      </a:r>
                      <a:r>
                        <a:rPr lang="en-US" dirty="0" err="1"/>
                        <a:t>protective</a:t>
                      </a:r>
                      <a:r>
                        <a:rPr lang="en-US" dirty="0"/>
                        <a:t> eyewear for the assistant</a:t>
                      </a:r>
                    </a:p>
                  </a:txBody>
                  <a:tcPr/>
                </a:tc>
                <a:extLst>
                  <a:ext uri="{0D108BD9-81ED-4DB2-BD59-A6C34878D82A}">
                    <a16:rowId xmlns:a16="http://schemas.microsoft.com/office/drawing/2014/main" val="3621723333"/>
                  </a:ext>
                </a:extLst>
              </a:tr>
            </a:tbl>
          </a:graphicData>
        </a:graphic>
      </p:graphicFrame>
    </p:spTree>
    <p:extLst>
      <p:ext uri="{BB962C8B-B14F-4D97-AF65-F5344CB8AC3E}">
        <p14:creationId xmlns:p14="http://schemas.microsoft.com/office/powerpoint/2010/main" val="159297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48FE-8C6D-63B1-448E-5A7A4F0322B8}"/>
              </a:ext>
            </a:extLst>
          </p:cNvPr>
          <p:cNvSpPr>
            <a:spLocks noGrp="1"/>
          </p:cNvSpPr>
          <p:nvPr>
            <p:ph type="title"/>
          </p:nvPr>
        </p:nvSpPr>
        <p:spPr/>
        <p:txBody>
          <a:bodyPr>
            <a:noAutofit/>
          </a:bodyPr>
          <a:lstStyle/>
          <a:p>
            <a:pPr algn="ctr"/>
            <a:r>
              <a:rPr lang="en-US" sz="3600" b="1" dirty="0"/>
              <a:t>Orange goggles or glasses (especially those with side protection) that are designed to protect against the wavelengths of light from the LCU being used</a:t>
            </a:r>
          </a:p>
        </p:txBody>
      </p:sp>
      <p:graphicFrame>
        <p:nvGraphicFramePr>
          <p:cNvPr id="4" name="Table 4">
            <a:extLst>
              <a:ext uri="{FF2B5EF4-FFF2-40B4-BE49-F238E27FC236}">
                <a16:creationId xmlns:a16="http://schemas.microsoft.com/office/drawing/2014/main" id="{3CF8D47A-5213-E4B9-3353-7C9FCFDE4513}"/>
              </a:ext>
            </a:extLst>
          </p:cNvPr>
          <p:cNvGraphicFramePr>
            <a:graphicFrameLocks noGrp="1"/>
          </p:cNvGraphicFramePr>
          <p:nvPr>
            <p:ph idx="1"/>
          </p:nvPr>
        </p:nvGraphicFramePr>
        <p:xfrm>
          <a:off x="838200" y="1825625"/>
          <a:ext cx="10515600" cy="12852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949761769"/>
                    </a:ext>
                  </a:extLst>
                </a:gridCol>
                <a:gridCol w="5257800">
                  <a:extLst>
                    <a:ext uri="{9D8B030D-6E8A-4147-A177-3AD203B41FA5}">
                      <a16:colId xmlns:a16="http://schemas.microsoft.com/office/drawing/2014/main" val="240324051"/>
                    </a:ext>
                  </a:extLst>
                </a:gridCol>
              </a:tblGrid>
              <a:tr h="370840">
                <a:tc>
                  <a:txBody>
                    <a:bodyPr/>
                    <a:lstStyle/>
                    <a:p>
                      <a:pPr algn="ctr"/>
                      <a:r>
                        <a:rPr lang="en-US" dirty="0"/>
                        <a:t>Advantages</a:t>
                      </a:r>
                    </a:p>
                  </a:txBody>
                  <a:tcPr/>
                </a:tc>
                <a:tc>
                  <a:txBody>
                    <a:bodyPr/>
                    <a:lstStyle/>
                    <a:p>
                      <a:pPr algn="ctr"/>
                      <a:r>
                        <a:rPr lang="en-US" dirty="0"/>
                        <a:t>Disadvantages</a:t>
                      </a:r>
                    </a:p>
                  </a:txBody>
                  <a:tcPr/>
                </a:tc>
                <a:extLst>
                  <a:ext uri="{0D108BD9-81ED-4DB2-BD59-A6C34878D82A}">
                    <a16:rowId xmlns:a16="http://schemas.microsoft.com/office/drawing/2014/main" val="2502752275"/>
                  </a:ext>
                </a:extLst>
              </a:tr>
              <a:tr h="370840">
                <a:tc>
                  <a:txBody>
                    <a:bodyPr/>
                    <a:lstStyle/>
                    <a:p>
                      <a:pPr marL="285750" indent="-285750" algn="l">
                        <a:buFont typeface="Arial" panose="020B0604020202020204" pitchFamily="34" charset="0"/>
                        <a:buChar char="•"/>
                      </a:pPr>
                      <a:r>
                        <a:rPr lang="en-US" dirty="0"/>
                        <a:t>Provide optimum protection, eliminate scatter irradiation</a:t>
                      </a:r>
                    </a:p>
                    <a:p>
                      <a:pPr marL="285750" indent="-285750" algn="l">
                        <a:buFont typeface="Arial" panose="020B0604020202020204" pitchFamily="34" charset="0"/>
                        <a:buChar char="•"/>
                      </a:pPr>
                      <a:r>
                        <a:rPr lang="en-US" dirty="0"/>
                        <a:t>Allows for hands-free eye protection</a:t>
                      </a:r>
                    </a:p>
                  </a:txBody>
                  <a:tcPr/>
                </a:tc>
                <a:tc>
                  <a:txBody>
                    <a:bodyPr/>
                    <a:lstStyle/>
                    <a:p>
                      <a:pPr marL="285750" indent="-285750" algn="l">
                        <a:buFont typeface="Arial" panose="020B0604020202020204" pitchFamily="34" charset="0"/>
                        <a:buChar char="•"/>
                      </a:pPr>
                      <a:r>
                        <a:rPr lang="en-US" dirty="0"/>
                        <a:t>If using loupes, may be inconvenient to change between the application of dental materials and light curing</a:t>
                      </a:r>
                    </a:p>
                  </a:txBody>
                  <a:tcPr/>
                </a:tc>
                <a:extLst>
                  <a:ext uri="{0D108BD9-81ED-4DB2-BD59-A6C34878D82A}">
                    <a16:rowId xmlns:a16="http://schemas.microsoft.com/office/drawing/2014/main" val="3621723333"/>
                  </a:ext>
                </a:extLst>
              </a:tr>
            </a:tbl>
          </a:graphicData>
        </a:graphic>
      </p:graphicFrame>
    </p:spTree>
    <p:extLst>
      <p:ext uri="{BB962C8B-B14F-4D97-AF65-F5344CB8AC3E}">
        <p14:creationId xmlns:p14="http://schemas.microsoft.com/office/powerpoint/2010/main" val="131504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48FE-8C6D-63B1-448E-5A7A4F0322B8}"/>
              </a:ext>
            </a:extLst>
          </p:cNvPr>
          <p:cNvSpPr>
            <a:spLocks noGrp="1"/>
          </p:cNvSpPr>
          <p:nvPr>
            <p:ph type="title"/>
          </p:nvPr>
        </p:nvSpPr>
        <p:spPr/>
        <p:txBody>
          <a:bodyPr>
            <a:noAutofit/>
          </a:bodyPr>
          <a:lstStyle/>
          <a:p>
            <a:pPr algn="ctr"/>
            <a:r>
              <a:rPr lang="en-US" b="1" dirty="0"/>
              <a:t>Antiglare cones that fit on light guide or tip</a:t>
            </a:r>
          </a:p>
        </p:txBody>
      </p:sp>
      <p:graphicFrame>
        <p:nvGraphicFramePr>
          <p:cNvPr id="4" name="Table 4">
            <a:extLst>
              <a:ext uri="{FF2B5EF4-FFF2-40B4-BE49-F238E27FC236}">
                <a16:creationId xmlns:a16="http://schemas.microsoft.com/office/drawing/2014/main" id="{3CF8D47A-5213-E4B9-3353-7C9FCFDE4513}"/>
              </a:ext>
            </a:extLst>
          </p:cNvPr>
          <p:cNvGraphicFramePr>
            <a:graphicFrameLocks noGrp="1"/>
          </p:cNvGraphicFramePr>
          <p:nvPr>
            <p:ph idx="1"/>
          </p:nvPr>
        </p:nvGraphicFramePr>
        <p:xfrm>
          <a:off x="838200" y="1825625"/>
          <a:ext cx="10515600" cy="2382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949761769"/>
                    </a:ext>
                  </a:extLst>
                </a:gridCol>
                <a:gridCol w="5257800">
                  <a:extLst>
                    <a:ext uri="{9D8B030D-6E8A-4147-A177-3AD203B41FA5}">
                      <a16:colId xmlns:a16="http://schemas.microsoft.com/office/drawing/2014/main" val="240324051"/>
                    </a:ext>
                  </a:extLst>
                </a:gridCol>
              </a:tblGrid>
              <a:tr h="370840">
                <a:tc>
                  <a:txBody>
                    <a:bodyPr/>
                    <a:lstStyle/>
                    <a:p>
                      <a:pPr algn="ctr"/>
                      <a:r>
                        <a:rPr lang="en-US" dirty="0"/>
                        <a:t>Advantages</a:t>
                      </a:r>
                    </a:p>
                  </a:txBody>
                  <a:tcPr/>
                </a:tc>
                <a:tc>
                  <a:txBody>
                    <a:bodyPr/>
                    <a:lstStyle/>
                    <a:p>
                      <a:pPr algn="ctr"/>
                      <a:r>
                        <a:rPr lang="en-US" dirty="0"/>
                        <a:t>Disadvantages</a:t>
                      </a:r>
                    </a:p>
                  </a:txBody>
                  <a:tcPr/>
                </a:tc>
                <a:extLst>
                  <a:ext uri="{0D108BD9-81ED-4DB2-BD59-A6C34878D82A}">
                    <a16:rowId xmlns:a16="http://schemas.microsoft.com/office/drawing/2014/main" val="2502752275"/>
                  </a:ext>
                </a:extLst>
              </a:tr>
              <a:tr h="370840">
                <a:tc>
                  <a:txBody>
                    <a:bodyPr/>
                    <a:lstStyle/>
                    <a:p>
                      <a:pPr marL="285750" indent="-285750" algn="l">
                        <a:buFont typeface="Arial" panose="020B0604020202020204" pitchFamily="34" charset="0"/>
                        <a:buChar char="•"/>
                      </a:pPr>
                      <a:r>
                        <a:rPr lang="en-US" dirty="0"/>
                        <a:t>Easy to use</a:t>
                      </a:r>
                    </a:p>
                    <a:p>
                      <a:pPr marL="285750" indent="-285750" algn="l">
                        <a:buFont typeface="Arial" panose="020B0604020202020204" pitchFamily="34" charset="0"/>
                        <a:buChar char="•"/>
                      </a:pPr>
                      <a:r>
                        <a:rPr lang="en-US" dirty="0"/>
                        <a:t>Allows hands-free protection</a:t>
                      </a:r>
                    </a:p>
                  </a:txBody>
                  <a:tcPr/>
                </a:tc>
                <a:tc>
                  <a:txBody>
                    <a:bodyPr/>
                    <a:lstStyle/>
                    <a:p>
                      <a:pPr marL="285750" indent="-285750" algn="l">
                        <a:buFont typeface="Arial" panose="020B0604020202020204" pitchFamily="34" charset="0"/>
                        <a:buChar char="•"/>
                      </a:pPr>
                      <a:r>
                        <a:rPr lang="en-US" dirty="0"/>
                        <a:t>May obstruct the view and may prevent ideal placement of the light tip over the restoration</a:t>
                      </a:r>
                    </a:p>
                    <a:p>
                      <a:pPr marL="285750" indent="-285750" algn="l">
                        <a:buFont typeface="Arial" panose="020B0604020202020204" pitchFamily="34" charset="0"/>
                        <a:buChar char="•"/>
                      </a:pPr>
                      <a:r>
                        <a:rPr lang="en-US" dirty="0"/>
                        <a:t>Can increase the distance between the tooth and the light tip</a:t>
                      </a:r>
                    </a:p>
                    <a:p>
                      <a:pPr marL="285750" indent="-285750" algn="l">
                        <a:buFont typeface="Arial" panose="020B0604020202020204" pitchFamily="34" charset="0"/>
                        <a:buChar char="•"/>
                      </a:pPr>
                      <a:r>
                        <a:rPr lang="en-US" dirty="0"/>
                        <a:t>May not provide sufficient eye protection in some light tip positions or if cone slips from the proper location</a:t>
                      </a:r>
                    </a:p>
                  </a:txBody>
                  <a:tcPr/>
                </a:tc>
                <a:extLst>
                  <a:ext uri="{0D108BD9-81ED-4DB2-BD59-A6C34878D82A}">
                    <a16:rowId xmlns:a16="http://schemas.microsoft.com/office/drawing/2014/main" val="3621723333"/>
                  </a:ext>
                </a:extLst>
              </a:tr>
            </a:tbl>
          </a:graphicData>
        </a:graphic>
      </p:graphicFrame>
    </p:spTree>
    <p:extLst>
      <p:ext uri="{BB962C8B-B14F-4D97-AF65-F5344CB8AC3E}">
        <p14:creationId xmlns:p14="http://schemas.microsoft.com/office/powerpoint/2010/main" val="3573197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48FE-8C6D-63B1-448E-5A7A4F0322B8}"/>
              </a:ext>
            </a:extLst>
          </p:cNvPr>
          <p:cNvSpPr>
            <a:spLocks noGrp="1"/>
          </p:cNvSpPr>
          <p:nvPr>
            <p:ph type="title"/>
          </p:nvPr>
        </p:nvSpPr>
        <p:spPr/>
        <p:txBody>
          <a:bodyPr>
            <a:noAutofit/>
          </a:bodyPr>
          <a:lstStyle/>
          <a:p>
            <a:pPr algn="ctr"/>
            <a:r>
              <a:rPr lang="en-US" b="1" dirty="0"/>
              <a:t>Paddles</a:t>
            </a:r>
          </a:p>
        </p:txBody>
      </p:sp>
      <p:graphicFrame>
        <p:nvGraphicFramePr>
          <p:cNvPr id="4" name="Table 4">
            <a:extLst>
              <a:ext uri="{FF2B5EF4-FFF2-40B4-BE49-F238E27FC236}">
                <a16:creationId xmlns:a16="http://schemas.microsoft.com/office/drawing/2014/main" id="{3CF8D47A-5213-E4B9-3353-7C9FCFDE4513}"/>
              </a:ext>
            </a:extLst>
          </p:cNvPr>
          <p:cNvGraphicFramePr>
            <a:graphicFrameLocks noGrp="1"/>
          </p:cNvGraphicFramePr>
          <p:nvPr>
            <p:ph idx="1"/>
          </p:nvPr>
        </p:nvGraphicFramePr>
        <p:xfrm>
          <a:off x="838200" y="1825625"/>
          <a:ext cx="10515600" cy="2382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949761769"/>
                    </a:ext>
                  </a:extLst>
                </a:gridCol>
                <a:gridCol w="5257800">
                  <a:extLst>
                    <a:ext uri="{9D8B030D-6E8A-4147-A177-3AD203B41FA5}">
                      <a16:colId xmlns:a16="http://schemas.microsoft.com/office/drawing/2014/main" val="240324051"/>
                    </a:ext>
                  </a:extLst>
                </a:gridCol>
              </a:tblGrid>
              <a:tr h="370840">
                <a:tc>
                  <a:txBody>
                    <a:bodyPr/>
                    <a:lstStyle/>
                    <a:p>
                      <a:pPr algn="ctr"/>
                      <a:r>
                        <a:rPr lang="en-US" dirty="0"/>
                        <a:t>Advantages</a:t>
                      </a:r>
                    </a:p>
                  </a:txBody>
                  <a:tcPr/>
                </a:tc>
                <a:tc>
                  <a:txBody>
                    <a:bodyPr/>
                    <a:lstStyle/>
                    <a:p>
                      <a:pPr algn="ctr"/>
                      <a:r>
                        <a:rPr lang="en-US" dirty="0"/>
                        <a:t>Disadvantages</a:t>
                      </a:r>
                    </a:p>
                  </a:txBody>
                  <a:tcPr/>
                </a:tc>
                <a:extLst>
                  <a:ext uri="{0D108BD9-81ED-4DB2-BD59-A6C34878D82A}">
                    <a16:rowId xmlns:a16="http://schemas.microsoft.com/office/drawing/2014/main" val="2502752275"/>
                  </a:ext>
                </a:extLst>
              </a:tr>
              <a:tr h="370840">
                <a:tc>
                  <a:txBody>
                    <a:bodyPr/>
                    <a:lstStyle/>
                    <a:p>
                      <a:pPr marL="285750" indent="-285750" algn="l">
                        <a:buFont typeface="Arial" panose="020B0604020202020204" pitchFamily="34" charset="0"/>
                        <a:buChar char="•"/>
                      </a:pPr>
                      <a:r>
                        <a:rPr lang="en-US" dirty="0"/>
                        <a:t>May provide adequate coverage for both the dentist and assistant (depending on design and placement of paddle)</a:t>
                      </a:r>
                    </a:p>
                    <a:p>
                      <a:pPr marL="285750" indent="-285750" algn="l">
                        <a:buFont typeface="Arial" panose="020B0604020202020204" pitchFamily="34" charset="0"/>
                        <a:buChar char="•"/>
                      </a:pPr>
                      <a:r>
                        <a:rPr lang="en-US" dirty="0"/>
                        <a:t>Curved paddles allow for better fit around the patient’s face than a rectangular paddle</a:t>
                      </a:r>
                    </a:p>
                    <a:p>
                      <a:pPr marL="0" indent="0" algn="l">
                        <a:buFont typeface="Arial" panose="020B0604020202020204" pitchFamily="34" charset="0"/>
                        <a:buNone/>
                      </a:pPr>
                      <a:endParaRPr lang="en-US" dirty="0"/>
                    </a:p>
                    <a:p>
                      <a:pPr marL="0" indent="0" algn="l">
                        <a:buFont typeface="Arial" panose="020B0604020202020204" pitchFamily="34" charset="0"/>
                        <a:buNone/>
                      </a:pPr>
                      <a:endParaRPr lang="en-US" dirty="0"/>
                    </a:p>
                  </a:txBody>
                  <a:tcPr/>
                </a:tc>
                <a:tc>
                  <a:txBody>
                    <a:bodyPr/>
                    <a:lstStyle/>
                    <a:p>
                      <a:pPr marL="285750" indent="-285750" algn="l">
                        <a:buFont typeface="Arial" panose="020B0604020202020204" pitchFamily="34" charset="0"/>
                        <a:buChar char="•"/>
                      </a:pPr>
                      <a:r>
                        <a:rPr lang="en-US" dirty="0"/>
                        <a:t>Requires an extra hand to hold the paddle in place. Does not allow hands-free protection</a:t>
                      </a:r>
                    </a:p>
                  </a:txBody>
                  <a:tcPr/>
                </a:tc>
                <a:extLst>
                  <a:ext uri="{0D108BD9-81ED-4DB2-BD59-A6C34878D82A}">
                    <a16:rowId xmlns:a16="http://schemas.microsoft.com/office/drawing/2014/main" val="3621723333"/>
                  </a:ext>
                </a:extLst>
              </a:tr>
            </a:tbl>
          </a:graphicData>
        </a:graphic>
      </p:graphicFrame>
    </p:spTree>
    <p:extLst>
      <p:ext uri="{BB962C8B-B14F-4D97-AF65-F5344CB8AC3E}">
        <p14:creationId xmlns:p14="http://schemas.microsoft.com/office/powerpoint/2010/main" val="231315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3">
            <a:extLst>
              <a:ext uri="{FF2B5EF4-FFF2-40B4-BE49-F238E27FC236}">
                <a16:creationId xmlns:a16="http://schemas.microsoft.com/office/drawing/2014/main" id="{F0A97D9C-0325-E88B-4821-3E3EAB6B8027}"/>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8100" b="1" kern="1200" dirty="0">
                <a:solidFill>
                  <a:srgbClr val="002060"/>
                </a:solidFill>
                <a:latin typeface="+mj-lt"/>
                <a:ea typeface="+mj-ea"/>
                <a:cs typeface="+mj-cs"/>
              </a:rPr>
              <a:t>What hazards do we face in dentistry?</a:t>
            </a:r>
          </a:p>
        </p:txBody>
      </p:sp>
    </p:spTree>
    <p:extLst>
      <p:ext uri="{BB962C8B-B14F-4D97-AF65-F5344CB8AC3E}">
        <p14:creationId xmlns:p14="http://schemas.microsoft.com/office/powerpoint/2010/main" val="3452910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48FE-8C6D-63B1-448E-5A7A4F0322B8}"/>
              </a:ext>
            </a:extLst>
          </p:cNvPr>
          <p:cNvSpPr>
            <a:spLocks noGrp="1"/>
          </p:cNvSpPr>
          <p:nvPr>
            <p:ph type="title"/>
          </p:nvPr>
        </p:nvSpPr>
        <p:spPr/>
        <p:txBody>
          <a:bodyPr>
            <a:noAutofit/>
          </a:bodyPr>
          <a:lstStyle/>
          <a:p>
            <a:pPr algn="ctr"/>
            <a:r>
              <a:rPr lang="en-US" b="1" dirty="0"/>
              <a:t>Paddles</a:t>
            </a:r>
          </a:p>
        </p:txBody>
      </p:sp>
      <p:graphicFrame>
        <p:nvGraphicFramePr>
          <p:cNvPr id="4" name="Table 4">
            <a:extLst>
              <a:ext uri="{FF2B5EF4-FFF2-40B4-BE49-F238E27FC236}">
                <a16:creationId xmlns:a16="http://schemas.microsoft.com/office/drawing/2014/main" id="{3CF8D47A-5213-E4B9-3353-7C9FCFDE4513}"/>
              </a:ext>
            </a:extLst>
          </p:cNvPr>
          <p:cNvGraphicFramePr>
            <a:graphicFrameLocks noGrp="1"/>
          </p:cNvGraphicFramePr>
          <p:nvPr>
            <p:ph idx="1"/>
          </p:nvPr>
        </p:nvGraphicFramePr>
        <p:xfrm>
          <a:off x="838200" y="1825625"/>
          <a:ext cx="10515600" cy="2382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949761769"/>
                    </a:ext>
                  </a:extLst>
                </a:gridCol>
                <a:gridCol w="5257800">
                  <a:extLst>
                    <a:ext uri="{9D8B030D-6E8A-4147-A177-3AD203B41FA5}">
                      <a16:colId xmlns:a16="http://schemas.microsoft.com/office/drawing/2014/main" val="240324051"/>
                    </a:ext>
                  </a:extLst>
                </a:gridCol>
              </a:tblGrid>
              <a:tr h="370840">
                <a:tc>
                  <a:txBody>
                    <a:bodyPr/>
                    <a:lstStyle/>
                    <a:p>
                      <a:pPr algn="ctr"/>
                      <a:r>
                        <a:rPr lang="en-US" dirty="0"/>
                        <a:t>Advantages</a:t>
                      </a:r>
                    </a:p>
                  </a:txBody>
                  <a:tcPr/>
                </a:tc>
                <a:tc>
                  <a:txBody>
                    <a:bodyPr/>
                    <a:lstStyle/>
                    <a:p>
                      <a:pPr algn="ctr"/>
                      <a:r>
                        <a:rPr lang="en-US" dirty="0"/>
                        <a:t>Disadvantages</a:t>
                      </a:r>
                    </a:p>
                  </a:txBody>
                  <a:tcPr/>
                </a:tc>
                <a:extLst>
                  <a:ext uri="{0D108BD9-81ED-4DB2-BD59-A6C34878D82A}">
                    <a16:rowId xmlns:a16="http://schemas.microsoft.com/office/drawing/2014/main" val="2502752275"/>
                  </a:ext>
                </a:extLst>
              </a:tr>
              <a:tr h="370840">
                <a:tc>
                  <a:txBody>
                    <a:bodyPr/>
                    <a:lstStyle/>
                    <a:p>
                      <a:pPr marL="285750" indent="-285750" algn="l">
                        <a:buFont typeface="Arial" panose="020B0604020202020204" pitchFamily="34" charset="0"/>
                        <a:buChar char="•"/>
                      </a:pPr>
                      <a:r>
                        <a:rPr lang="en-US" dirty="0"/>
                        <a:t>May provide adequate coverage for both the dentist and assistant (depending on design and placement of paddle)</a:t>
                      </a:r>
                    </a:p>
                    <a:p>
                      <a:pPr marL="285750" indent="-285750" algn="l">
                        <a:buFont typeface="Arial" panose="020B0604020202020204" pitchFamily="34" charset="0"/>
                        <a:buChar char="•"/>
                      </a:pPr>
                      <a:r>
                        <a:rPr lang="en-US" dirty="0"/>
                        <a:t>Curved paddles allow for better fit around the patient’s face than a rectangular paddle</a:t>
                      </a:r>
                    </a:p>
                    <a:p>
                      <a:pPr marL="0" indent="0" algn="l">
                        <a:buFont typeface="Arial" panose="020B0604020202020204" pitchFamily="34" charset="0"/>
                        <a:buNone/>
                      </a:pPr>
                      <a:endParaRPr lang="en-US" dirty="0"/>
                    </a:p>
                    <a:p>
                      <a:pPr marL="0" indent="0" algn="l">
                        <a:buFont typeface="Arial" panose="020B0604020202020204" pitchFamily="34" charset="0"/>
                        <a:buNone/>
                      </a:pPr>
                      <a:endParaRPr lang="en-US" dirty="0"/>
                    </a:p>
                  </a:txBody>
                  <a:tcPr/>
                </a:tc>
                <a:tc>
                  <a:txBody>
                    <a:bodyPr/>
                    <a:lstStyle/>
                    <a:p>
                      <a:pPr marL="285750" indent="-285750" algn="l">
                        <a:buFont typeface="Arial" panose="020B0604020202020204" pitchFamily="34" charset="0"/>
                        <a:buChar char="•"/>
                      </a:pPr>
                      <a:r>
                        <a:rPr lang="en-US" dirty="0"/>
                        <a:t>Requires an extra hand to hold the paddle in place. Does not allow hands-free protection</a:t>
                      </a:r>
                    </a:p>
                  </a:txBody>
                  <a:tcPr/>
                </a:tc>
                <a:extLst>
                  <a:ext uri="{0D108BD9-81ED-4DB2-BD59-A6C34878D82A}">
                    <a16:rowId xmlns:a16="http://schemas.microsoft.com/office/drawing/2014/main" val="3621723333"/>
                  </a:ext>
                </a:extLst>
              </a:tr>
            </a:tbl>
          </a:graphicData>
        </a:graphic>
      </p:graphicFrame>
    </p:spTree>
    <p:extLst>
      <p:ext uri="{BB962C8B-B14F-4D97-AF65-F5344CB8AC3E}">
        <p14:creationId xmlns:p14="http://schemas.microsoft.com/office/powerpoint/2010/main" val="418022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48FE-8C6D-63B1-448E-5A7A4F0322B8}"/>
              </a:ext>
            </a:extLst>
          </p:cNvPr>
          <p:cNvSpPr>
            <a:spLocks noGrp="1"/>
          </p:cNvSpPr>
          <p:nvPr>
            <p:ph type="title"/>
          </p:nvPr>
        </p:nvSpPr>
        <p:spPr/>
        <p:txBody>
          <a:bodyPr>
            <a:noAutofit/>
          </a:bodyPr>
          <a:lstStyle/>
          <a:p>
            <a:pPr algn="ctr"/>
            <a:r>
              <a:rPr lang="en-US" sz="3200" b="1" dirty="0"/>
              <a:t>“Look away”: In this method, the user places the curing light tip over the restoration to be cured and subsequently looks away when the LCU is turned on</a:t>
            </a:r>
            <a:endParaRPr lang="en-US" b="1" dirty="0"/>
          </a:p>
        </p:txBody>
      </p:sp>
      <p:graphicFrame>
        <p:nvGraphicFramePr>
          <p:cNvPr id="4" name="Table 4">
            <a:extLst>
              <a:ext uri="{FF2B5EF4-FFF2-40B4-BE49-F238E27FC236}">
                <a16:creationId xmlns:a16="http://schemas.microsoft.com/office/drawing/2014/main" id="{3CF8D47A-5213-E4B9-3353-7C9FCFDE4513}"/>
              </a:ext>
            </a:extLst>
          </p:cNvPr>
          <p:cNvGraphicFramePr>
            <a:graphicFrameLocks noGrp="1"/>
          </p:cNvGraphicFramePr>
          <p:nvPr>
            <p:ph idx="1"/>
          </p:nvPr>
        </p:nvGraphicFramePr>
        <p:xfrm>
          <a:off x="838200" y="1825625"/>
          <a:ext cx="10515600" cy="10109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949761769"/>
                    </a:ext>
                  </a:extLst>
                </a:gridCol>
                <a:gridCol w="5257800">
                  <a:extLst>
                    <a:ext uri="{9D8B030D-6E8A-4147-A177-3AD203B41FA5}">
                      <a16:colId xmlns:a16="http://schemas.microsoft.com/office/drawing/2014/main" val="240324051"/>
                    </a:ext>
                  </a:extLst>
                </a:gridCol>
              </a:tblGrid>
              <a:tr h="370840">
                <a:tc>
                  <a:txBody>
                    <a:bodyPr/>
                    <a:lstStyle/>
                    <a:p>
                      <a:pPr algn="ctr"/>
                      <a:r>
                        <a:rPr lang="en-US" dirty="0"/>
                        <a:t>Advantages</a:t>
                      </a:r>
                    </a:p>
                  </a:txBody>
                  <a:tcPr/>
                </a:tc>
                <a:tc>
                  <a:txBody>
                    <a:bodyPr/>
                    <a:lstStyle/>
                    <a:p>
                      <a:pPr algn="ctr"/>
                      <a:r>
                        <a:rPr lang="en-US" dirty="0"/>
                        <a:t>Disadvantages</a:t>
                      </a:r>
                    </a:p>
                  </a:txBody>
                  <a:tcPr/>
                </a:tc>
                <a:extLst>
                  <a:ext uri="{0D108BD9-81ED-4DB2-BD59-A6C34878D82A}">
                    <a16:rowId xmlns:a16="http://schemas.microsoft.com/office/drawing/2014/main" val="2502752275"/>
                  </a:ext>
                </a:extLst>
              </a:tr>
              <a:tr h="370840">
                <a:tc>
                  <a:txBody>
                    <a:bodyPr/>
                    <a:lstStyle/>
                    <a:p>
                      <a:pPr marL="285750" indent="-285750" algn="l">
                        <a:buFont typeface="Arial" panose="020B0604020202020204" pitchFamily="34" charset="0"/>
                        <a:buChar char="•"/>
                      </a:pPr>
                      <a:r>
                        <a:rPr lang="en-US" dirty="0"/>
                        <a:t>None</a:t>
                      </a:r>
                    </a:p>
                  </a:txBody>
                  <a:tcPr/>
                </a:tc>
                <a:tc>
                  <a:txBody>
                    <a:bodyPr/>
                    <a:lstStyle/>
                    <a:p>
                      <a:pPr marL="285750" indent="-285750" algn="l">
                        <a:buFont typeface="Arial" panose="020B0604020202020204" pitchFamily="34" charset="0"/>
                        <a:buChar char="•"/>
                      </a:pPr>
                      <a:r>
                        <a:rPr lang="en-US" dirty="0"/>
                        <a:t>This method does not provide adequate ocular protection</a:t>
                      </a:r>
                    </a:p>
                  </a:txBody>
                  <a:tcPr/>
                </a:tc>
                <a:extLst>
                  <a:ext uri="{0D108BD9-81ED-4DB2-BD59-A6C34878D82A}">
                    <a16:rowId xmlns:a16="http://schemas.microsoft.com/office/drawing/2014/main" val="3621723333"/>
                  </a:ext>
                </a:extLst>
              </a:tr>
            </a:tbl>
          </a:graphicData>
        </a:graphic>
      </p:graphicFrame>
    </p:spTree>
    <p:extLst>
      <p:ext uri="{BB962C8B-B14F-4D97-AF65-F5344CB8AC3E}">
        <p14:creationId xmlns:p14="http://schemas.microsoft.com/office/powerpoint/2010/main" val="3440562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921FFA-8BC6-5767-FB09-4D958B9F312C}"/>
              </a:ext>
            </a:extLst>
          </p:cNvPr>
          <p:cNvSpPr>
            <a:spLocks noGrp="1"/>
          </p:cNvSpPr>
          <p:nvPr>
            <p:ph type="title"/>
          </p:nvPr>
        </p:nvSpPr>
        <p:spPr/>
        <p:txBody>
          <a:bodyPr/>
          <a:lstStyle/>
          <a:p>
            <a:pPr algn="ctr"/>
            <a:r>
              <a:rPr lang="en-US" b="1" dirty="0"/>
              <a:t>Instructions for Use (IFU)</a:t>
            </a:r>
          </a:p>
        </p:txBody>
      </p:sp>
      <p:sp>
        <p:nvSpPr>
          <p:cNvPr id="6" name="Content Placeholder 5">
            <a:extLst>
              <a:ext uri="{FF2B5EF4-FFF2-40B4-BE49-F238E27FC236}">
                <a16:creationId xmlns:a16="http://schemas.microsoft.com/office/drawing/2014/main" id="{490EC8F8-7012-A28A-7EC5-0C6CD6114944}"/>
              </a:ext>
            </a:extLst>
          </p:cNvPr>
          <p:cNvSpPr>
            <a:spLocks noGrp="1"/>
          </p:cNvSpPr>
          <p:nvPr>
            <p:ph idx="1"/>
          </p:nvPr>
        </p:nvSpPr>
        <p:spPr/>
        <p:txBody>
          <a:bodyPr>
            <a:norm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Use appropriate light-blocking eye protection during light-curing procedures.</a:t>
            </a:r>
          </a:p>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D</a:t>
            </a:r>
            <a:r>
              <a:rPr lang="en-US" sz="2000" dirty="0">
                <a:effectLst/>
                <a:latin typeface="Calibri" panose="020F0502020204030204" pitchFamily="34" charset="0"/>
                <a:ea typeface="Calibri" panose="020F0502020204030204" pitchFamily="34" charset="0"/>
                <a:cs typeface="Times New Roman" panose="02020603050405020304" pitchFamily="18" charset="0"/>
              </a:rPr>
              <a:t>o read and understand the instructions for use or IFUs from the curing light manufacturer. </a:t>
            </a:r>
          </a:p>
          <a:p>
            <a:pPr>
              <a:lnSpc>
                <a:spcPct val="107000"/>
              </a:lnSpc>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 Position the light shield to maximize eye protection when light curing.</a:t>
            </a:r>
          </a:p>
          <a:p>
            <a:pPr>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Do use appropriate barrier sleeves that are recommended by your light care unit manufacturer </a:t>
            </a:r>
          </a:p>
          <a:p>
            <a:pPr>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Follow the IFU regarding covering the tip of the light guide and the control buttons.</a:t>
            </a:r>
          </a:p>
          <a:p>
            <a:pPr>
              <a:lnSpc>
                <a:spcPct val="107000"/>
              </a:lnSpc>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Avoid covering the whole light cure unit and therefore blocking the vents on the unit.</a:t>
            </a:r>
          </a:p>
          <a:p>
            <a:pPr>
              <a:lnSpc>
                <a:spcPct val="107000"/>
              </a:lnSpc>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 routinely test curing light output with a radiometer per manufacturer recommendations. </a:t>
            </a:r>
          </a:p>
          <a:p>
            <a:pPr marL="342900" marR="0" lvl="0" indent="-342900">
              <a:lnSpc>
                <a:spcPct val="107000"/>
              </a:lnSpc>
              <a:spcBef>
                <a:spcPts val="0"/>
              </a:spcBef>
              <a:spcAft>
                <a:spcPts val="0"/>
              </a:spcAft>
              <a:buFont typeface="Symbol" panose="05050102010706020507" pitchFamily="18" charset="2"/>
              <a:buChar char=""/>
            </a:pPr>
            <a:endParaRPr lang="en-US" dirty="0"/>
          </a:p>
        </p:txBody>
      </p:sp>
    </p:spTree>
    <p:extLst>
      <p:ext uri="{BB962C8B-B14F-4D97-AF65-F5344CB8AC3E}">
        <p14:creationId xmlns:p14="http://schemas.microsoft.com/office/powerpoint/2010/main" val="2092096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E49F-4DD5-4A95-CDBB-1B984D29A3F7}"/>
              </a:ext>
            </a:extLst>
          </p:cNvPr>
          <p:cNvSpPr>
            <a:spLocks noGrp="1"/>
          </p:cNvSpPr>
          <p:nvPr>
            <p:ph type="title"/>
          </p:nvPr>
        </p:nvSpPr>
        <p:spPr/>
        <p:txBody>
          <a:bodyPr/>
          <a:lstStyle/>
          <a:p>
            <a:pPr algn="ctr"/>
            <a:r>
              <a:rPr lang="en-US" b="1" dirty="0"/>
              <a:t>Instructions for Use (IFU)</a:t>
            </a:r>
          </a:p>
        </p:txBody>
      </p:sp>
      <p:sp>
        <p:nvSpPr>
          <p:cNvPr id="3" name="Content Placeholder 2">
            <a:extLst>
              <a:ext uri="{FF2B5EF4-FFF2-40B4-BE49-F238E27FC236}">
                <a16:creationId xmlns:a16="http://schemas.microsoft.com/office/drawing/2014/main" id="{81A716DE-05F5-3C4D-CDEF-BAD6C1174481}"/>
              </a:ext>
            </a:extLst>
          </p:cNvPr>
          <p:cNvSpPr>
            <a:spLocks noGrp="1"/>
          </p:cNvSpPr>
          <p:nvPr>
            <p:ph idx="1"/>
          </p:nvPr>
        </p:nvSpPr>
        <p:spPr/>
        <p:txBody>
          <a:bodyPr>
            <a:normAutofit fontScale="62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Do follow the dental material instructions for the dental materials as well.  Stick to the exposure times recommended by they manufacturer.</a:t>
            </a:r>
          </a:p>
          <a:p>
            <a:pPr marL="342900" marR="0" lvl="0" indent="-342900">
              <a:lnSpc>
                <a:spcPct val="107000"/>
              </a:lnSpc>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Do not operate the curing light without using the correct eye protection. </a:t>
            </a:r>
          </a:p>
          <a:p>
            <a:pPr marL="342900" marR="0" lvl="0" indent="-342900">
              <a:lnSpc>
                <a:spcPct val="107000"/>
              </a:lnSpc>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Do not look directly or indirectly at the light from the curing unit. </a:t>
            </a:r>
          </a:p>
          <a:p>
            <a:pPr marL="342900" marR="0" lvl="0" indent="-342900">
              <a:lnSpc>
                <a:spcPct val="107000"/>
              </a:lnSpc>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 Do not just look away when light curing. You must wear the appropriate eye protection so that you can watch what you are doing.</a:t>
            </a:r>
          </a:p>
          <a:p>
            <a:pPr marL="0" marR="0" lvl="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Some oral health personnel rely upon judging the heat output from the Light cure unit by shining the light tip on the fingernail or on the back of the hand. Don’t do it.</a:t>
            </a:r>
          </a:p>
          <a:p>
            <a:pPr marL="0" marR="0" lvl="0" indent="0">
              <a:lnSpc>
                <a:spcPct val="107000"/>
              </a:lnSpc>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is something you can do to see if you are getting sufficient output from our LCU.  Use a radiometer on a regular basis to ensure that the LCU is functioning optimally, and take appropriate steps to remove adherent resin from </a:t>
            </a:r>
            <a:r>
              <a:rPr lang="en-US"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tipend</a:t>
            </a: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-surfaces.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base">
              <a:lnSpc>
                <a:spcPct val="107000"/>
              </a:lnSpc>
              <a:spcBef>
                <a:spcPts val="0"/>
              </a:spcBef>
              <a:spcAft>
                <a:spcPts val="800"/>
              </a:spcAft>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727687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A6AC73-BD7A-06C1-D0C3-866F1234FCE4}"/>
              </a:ext>
            </a:extLst>
          </p:cNvPr>
          <p:cNvSpPr>
            <a:spLocks noGrp="1"/>
          </p:cNvSpPr>
          <p:nvPr>
            <p:ph type="title"/>
          </p:nvPr>
        </p:nvSpPr>
        <p:spPr>
          <a:xfrm>
            <a:off x="759000" y="3165925"/>
            <a:ext cx="10515600" cy="1325563"/>
          </a:xfrm>
        </p:spPr>
        <p:txBody>
          <a:bodyPr>
            <a:noAutofit/>
          </a:bodyPr>
          <a:lstStyle/>
          <a:p>
            <a:r>
              <a:rPr lang="en-US" sz="3600" b="1" dirty="0">
                <a:solidFill>
                  <a:srgbClr val="222222"/>
                </a:solidFill>
                <a:effectLst/>
                <a:latin typeface="Amasis MT Pro Black" panose="020B0604020202020204" pitchFamily="18" charset="0"/>
                <a:ea typeface="Times New Roman" panose="02020603050405020304" pitchFamily="18" charset="0"/>
              </a:rPr>
              <a:t>Practical tips and guidelines that clinicians can use to ensure that their light-cured resin restorations are adequately polymerize</a:t>
            </a:r>
            <a:r>
              <a:rPr lang="en-US" sz="3600" dirty="0">
                <a:solidFill>
                  <a:srgbClr val="222222"/>
                </a:solidFill>
                <a:effectLst/>
                <a:latin typeface="Amasis MT Pro Black" panose="020B0604020202020204" pitchFamily="18" charset="0"/>
                <a:ea typeface="Times New Roman" panose="02020603050405020304" pitchFamily="18" charset="0"/>
              </a:rPr>
              <a:t>d</a:t>
            </a:r>
            <a:br>
              <a:rPr lang="en-US" sz="3600" dirty="0">
                <a:effectLst/>
                <a:latin typeface="Amasis MT Pro Black" panose="020B0604020202020204" pitchFamily="18" charset="0"/>
                <a:ea typeface="Times New Roman" panose="02020603050405020304" pitchFamily="18" charset="0"/>
              </a:rPr>
            </a:br>
            <a:endParaRPr lang="en-US" sz="3600" dirty="0">
              <a:latin typeface="Amasis MT Pro Black" panose="020B0604020202020204" pitchFamily="18" charset="0"/>
            </a:endParaRPr>
          </a:p>
        </p:txBody>
      </p:sp>
    </p:spTree>
    <p:extLst>
      <p:ext uri="{BB962C8B-B14F-4D97-AF65-F5344CB8AC3E}">
        <p14:creationId xmlns:p14="http://schemas.microsoft.com/office/powerpoint/2010/main" val="11361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D9355A-B482-620D-5AF0-5E4641918726}"/>
              </a:ext>
            </a:extLst>
          </p:cNvPr>
          <p:cNvSpPr>
            <a:spLocks noGrp="1"/>
          </p:cNvSpPr>
          <p:nvPr>
            <p:ph type="title"/>
          </p:nvPr>
        </p:nvSpPr>
        <p:spPr/>
        <p:txBody>
          <a:bodyPr/>
          <a:lstStyle/>
          <a:p>
            <a:pPr algn="ctr"/>
            <a:r>
              <a:rPr lang="en-US" b="1" dirty="0"/>
              <a:t>Technique Tips</a:t>
            </a:r>
          </a:p>
        </p:txBody>
      </p:sp>
      <p:sp>
        <p:nvSpPr>
          <p:cNvPr id="4" name="Content Placeholder 3">
            <a:extLst>
              <a:ext uri="{FF2B5EF4-FFF2-40B4-BE49-F238E27FC236}">
                <a16:creationId xmlns:a16="http://schemas.microsoft.com/office/drawing/2014/main" id="{CD2AD6F7-3280-97FC-2B22-5D3CDC7F323C}"/>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To minimize heat development, cool the tooth and tissues with a flow of air.</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Consider curing at intermittent intervals (for example, 2 exposures each lasting 10 seconds with a 5-second pause in between each instead of 1 continuous exposure lasting 20 seconds). </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Do not expose oral tissues for longer times than recommended in the light manufacturer’s instructions for use. Cosmetic dentists know that different shades of composite supplied from the same manufacturer often require different exposure times. </a:t>
            </a:r>
            <a:endParaRPr lang="en-US" sz="2400" dirty="0"/>
          </a:p>
        </p:txBody>
      </p:sp>
    </p:spTree>
    <p:extLst>
      <p:ext uri="{BB962C8B-B14F-4D97-AF65-F5344CB8AC3E}">
        <p14:creationId xmlns:p14="http://schemas.microsoft.com/office/powerpoint/2010/main" val="1300326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5D2F-B7C3-6253-50CC-BBF31529DD7D}"/>
              </a:ext>
            </a:extLst>
          </p:cNvPr>
          <p:cNvSpPr>
            <a:spLocks noGrp="1"/>
          </p:cNvSpPr>
          <p:nvPr>
            <p:ph type="title"/>
          </p:nvPr>
        </p:nvSpPr>
        <p:spPr/>
        <p:txBody>
          <a:bodyPr/>
          <a:lstStyle/>
          <a:p>
            <a:pPr algn="ctr"/>
            <a:r>
              <a:rPr lang="en-US" b="1" dirty="0"/>
              <a:t>Technique Tips</a:t>
            </a:r>
          </a:p>
        </p:txBody>
      </p:sp>
      <p:sp>
        <p:nvSpPr>
          <p:cNvPr id="3" name="Content Placeholder 2">
            <a:extLst>
              <a:ext uri="{FF2B5EF4-FFF2-40B4-BE49-F238E27FC236}">
                <a16:creationId xmlns:a16="http://schemas.microsoft.com/office/drawing/2014/main" id="{3AA983C6-B741-7D17-2D70-676B98C4051A}"/>
              </a:ext>
            </a:extLst>
          </p:cNvPr>
          <p:cNvSpPr>
            <a:spLocks noGrp="1"/>
          </p:cNvSpPr>
          <p:nvPr>
            <p:ph idx="1"/>
          </p:nvPr>
        </p:nvSpPr>
        <p:spPr/>
        <p:txBody>
          <a:bodyPr>
            <a:normAutofit fontScale="92500" lnSpcReduction="10000"/>
          </a:bodyPr>
          <a:lstStyle/>
          <a:p>
            <a:pPr marL="342900" marR="0" lvl="0" indent="-342900" fontAlgn="base">
              <a:lnSpc>
                <a:spcPct val="107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Clinicians should monitor the output from their LCUs using a radiometer on a regular basis to ensure that the LCU is functioning optimally, and take appropriate steps to remove adherent resin from tip end-surfaces.</a:t>
            </a:r>
          </a:p>
          <a:p>
            <a:pPr marL="342900" marR="0" lvl="0" indent="-342900" fontAlgn="base">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Protect the eyes of everyone in the operatory who could be directly exposed to the bright blue light, using appropriate orange (blue-light blocking) safety glasses. </a:t>
            </a:r>
          </a:p>
          <a:p>
            <a:pPr marL="0" marR="0" lvl="0" indent="0">
              <a:lnSpc>
                <a:spcPct val="107000"/>
              </a:lnSpc>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Position the patient so that the person using the LCU can see the restoration and so that the LCU can access the restoration.</a:t>
            </a:r>
          </a:p>
          <a:p>
            <a:endParaRPr lang="en-US" dirty="0"/>
          </a:p>
        </p:txBody>
      </p:sp>
    </p:spTree>
    <p:extLst>
      <p:ext uri="{BB962C8B-B14F-4D97-AF65-F5344CB8AC3E}">
        <p14:creationId xmlns:p14="http://schemas.microsoft.com/office/powerpoint/2010/main" val="3154969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9130-2237-A80F-8DF3-634EF28F2756}"/>
              </a:ext>
            </a:extLst>
          </p:cNvPr>
          <p:cNvSpPr>
            <a:spLocks noGrp="1"/>
          </p:cNvSpPr>
          <p:nvPr>
            <p:ph type="title"/>
          </p:nvPr>
        </p:nvSpPr>
        <p:spPr/>
        <p:txBody>
          <a:bodyPr/>
          <a:lstStyle/>
          <a:p>
            <a:pPr algn="ctr"/>
            <a:r>
              <a:rPr lang="en-US" b="1" dirty="0"/>
              <a:t>Tips to protect the students you are treating</a:t>
            </a:r>
          </a:p>
        </p:txBody>
      </p:sp>
      <p:sp>
        <p:nvSpPr>
          <p:cNvPr id="3" name="Content Placeholder 2">
            <a:extLst>
              <a:ext uri="{FF2B5EF4-FFF2-40B4-BE49-F238E27FC236}">
                <a16:creationId xmlns:a16="http://schemas.microsoft.com/office/drawing/2014/main" id="{8D3E7902-264D-475C-18BF-76AAD721B324}"/>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Know that some patients are more sensitive to light exposure than the average person.  Is the student taking a medication that makes his or her eyes more photosensitive</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Do not shine the light directly on unprotected oral mucosa or skin. </a:t>
            </a:r>
          </a:p>
          <a:p>
            <a:pPr marL="0" marR="0" lvl="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To protect soft tissues, especially when light-curing Class V restorations, cover gingiva with a gauze</a:t>
            </a:r>
          </a:p>
          <a:p>
            <a:pPr marL="0" marR="0" lvl="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a:t>
            </a:r>
            <a:r>
              <a:rPr lang="en-US" sz="2400" dirty="0">
                <a:effectLst/>
                <a:latin typeface="Calibri" panose="020F0502020204030204" pitchFamily="34" charset="0"/>
                <a:ea typeface="Calibri" panose="020F0502020204030204" pitchFamily="34" charset="0"/>
                <a:cs typeface="Times New Roman" panose="02020603050405020304" pitchFamily="18" charset="0"/>
              </a:rPr>
              <a:t>void shining the light onto the mucosa. </a:t>
            </a:r>
          </a:p>
          <a:p>
            <a:endParaRPr lang="en-US" dirty="0"/>
          </a:p>
        </p:txBody>
      </p:sp>
    </p:spTree>
    <p:extLst>
      <p:ext uri="{BB962C8B-B14F-4D97-AF65-F5344CB8AC3E}">
        <p14:creationId xmlns:p14="http://schemas.microsoft.com/office/powerpoint/2010/main" val="1491195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AEE5-6002-1871-EF02-51AED1619E34}"/>
              </a:ext>
            </a:extLst>
          </p:cNvPr>
          <p:cNvSpPr>
            <a:spLocks noGrp="1"/>
          </p:cNvSpPr>
          <p:nvPr>
            <p:ph type="title"/>
          </p:nvPr>
        </p:nvSpPr>
        <p:spPr/>
        <p:txBody>
          <a:bodyPr/>
          <a:lstStyle/>
          <a:p>
            <a:r>
              <a:rPr lang="en-US" b="1" dirty="0"/>
              <a:t>Tips to protect the students you are treating</a:t>
            </a:r>
            <a:endParaRPr lang="en-US" dirty="0"/>
          </a:p>
        </p:txBody>
      </p:sp>
      <p:sp>
        <p:nvSpPr>
          <p:cNvPr id="3" name="Content Placeholder 2">
            <a:extLst>
              <a:ext uri="{FF2B5EF4-FFF2-40B4-BE49-F238E27FC236}">
                <a16:creationId xmlns:a16="http://schemas.microsoft.com/office/drawing/2014/main" id="{8AB1C093-B51C-1ACF-3AB3-6D9EC93A9FC9}"/>
              </a:ext>
            </a:extLst>
          </p:cNvPr>
          <p:cNvSpPr>
            <a:spLocks noGrp="1"/>
          </p:cNvSpPr>
          <p:nvPr>
            <p:ph idx="1"/>
          </p:nvPr>
        </p:nvSpPr>
        <p:spPr/>
        <p:txBody>
          <a:bodyPr>
            <a:normAutofit lnSpcReduction="10000"/>
          </a:bodyPr>
          <a:lstStyle/>
          <a:p>
            <a:pPr marL="342900" marR="0" lvl="0" indent="-342900" fontAlgn="base">
              <a:lnSpc>
                <a:spcPct val="107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soft tissue should be near the tip of the curing light. </a:t>
            </a:r>
          </a:p>
          <a:p>
            <a:pPr marL="342900" marR="0" lvl="0" indent="-342900" fontAlgn="base">
              <a:lnSpc>
                <a:spcPct val="107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Light Cure Unit should be activated over the resin based composite material only and to place gauze under the rubber dam to reduce heating the soft tissues underneath. </a:t>
            </a:r>
          </a:p>
          <a:p>
            <a:pPr marL="342900" marR="0" lvl="0" indent="-342900" fontAlgn="base">
              <a:lnSpc>
                <a:spcPct val="107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 not arbitrarily use exposure durations in excess of those recommended by the manufacturer in an attempt to ensure that their resin-based composite restoration has received sufficient light energy. </a:t>
            </a:r>
          </a:p>
          <a:p>
            <a:pPr marL="342900" marR="0" lvl="0" indent="-342900" fontAlgn="base">
              <a:lnSpc>
                <a:spcPct val="107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Take steps to avoid overheating the tooth when using the curing light for the same reason.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04772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4D79-692C-55B4-75D0-28B07DFCF165}"/>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3400" b="1" dirty="0"/>
              <a:t>Another tip to protect the students you are treating</a:t>
            </a:r>
            <a:endParaRPr lang="en-US" sz="3400" dirty="0"/>
          </a:p>
        </p:txBody>
      </p:sp>
      <p:sp>
        <p:nvSpPr>
          <p:cNvPr id="3" name="Content Placeholder 2">
            <a:extLst>
              <a:ext uri="{FF2B5EF4-FFF2-40B4-BE49-F238E27FC236}">
                <a16:creationId xmlns:a16="http://schemas.microsoft.com/office/drawing/2014/main" id="{2C906864-1CA6-555B-DB04-88CC845C3B80}"/>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pPr marL="342900" marR="0" lvl="0">
              <a:spcBef>
                <a:spcPts val="0"/>
              </a:spcBef>
              <a:spcAft>
                <a:spcPts val="600"/>
              </a:spcAft>
            </a:pPr>
            <a:r>
              <a:rPr lang="en-US" sz="2000">
                <a:effectLst/>
              </a:rPr>
              <a:t> Do not allow restorative materials to contact the end of the curing light (light guide, tip, or wand), as it will adhere to the tip and reduce light output.  Using a protective barrier (if recommended by the manufacturer of the LCU) will prevent this from occurring.</a:t>
            </a:r>
            <a:endParaRPr lang="en-US" sz="2000"/>
          </a:p>
        </p:txBody>
      </p:sp>
      <p:pic>
        <p:nvPicPr>
          <p:cNvPr id="10" name="Content Placeholder 9" descr="A picture containing cosmetic, spectacles, goggles&#10;&#10;Description automatically generated">
            <a:extLst>
              <a:ext uri="{FF2B5EF4-FFF2-40B4-BE49-F238E27FC236}">
                <a16:creationId xmlns:a16="http://schemas.microsoft.com/office/drawing/2014/main" id="{60D2F14A-3609-ED0D-D5D9-D14773CA300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746" r="11508" b="1"/>
          <a:stretch/>
        </p:blipFill>
        <p:spPr>
          <a:xfrm>
            <a:off x="5977788" y="799352"/>
            <a:ext cx="5425410" cy="5259296"/>
          </a:xfrm>
          <a:prstGeom prst="rect">
            <a:avLst/>
          </a:prstGeom>
        </p:spPr>
      </p:pic>
    </p:spTree>
    <p:extLst>
      <p:ext uri="{BB962C8B-B14F-4D97-AF65-F5344CB8AC3E}">
        <p14:creationId xmlns:p14="http://schemas.microsoft.com/office/powerpoint/2010/main" val="415911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97B3FC-6DC7-147F-AF81-1FE233530154}"/>
              </a:ext>
            </a:extLst>
          </p:cNvPr>
          <p:cNvSpPr>
            <a:spLocks noGrp="1"/>
          </p:cNvSpPr>
          <p:nvPr>
            <p:ph type="title"/>
          </p:nvPr>
        </p:nvSpPr>
        <p:spPr/>
        <p:txBody>
          <a:bodyPr/>
          <a:lstStyle/>
          <a:p>
            <a:pPr algn="ctr"/>
            <a:r>
              <a:rPr lang="en-US" b="1" dirty="0">
                <a:solidFill>
                  <a:srgbClr val="FF0000"/>
                </a:solidFill>
              </a:rPr>
              <a:t>Previous teleconferences/webinars on hazards</a:t>
            </a:r>
          </a:p>
        </p:txBody>
      </p:sp>
      <p:sp>
        <p:nvSpPr>
          <p:cNvPr id="4" name="Content Placeholder 3">
            <a:extLst>
              <a:ext uri="{FF2B5EF4-FFF2-40B4-BE49-F238E27FC236}">
                <a16:creationId xmlns:a16="http://schemas.microsoft.com/office/drawing/2014/main" id="{FB89AB85-DD31-5982-C2B4-89D2273004ED}"/>
              </a:ext>
            </a:extLst>
          </p:cNvPr>
          <p:cNvSpPr>
            <a:spLocks noGrp="1"/>
          </p:cNvSpPr>
          <p:nvPr>
            <p:ph idx="1"/>
          </p:nvPr>
        </p:nvSpPr>
        <p:spPr/>
        <p:txBody>
          <a:bodyPr/>
          <a:lstStyle/>
          <a:p>
            <a:pPr>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Musculoskeletal Complications &amp; ergonomics</a:t>
            </a:r>
          </a:p>
          <a:p>
            <a:pPr>
              <a:lnSpc>
                <a:spcPct val="107000"/>
              </a:lnSpc>
              <a:spcBef>
                <a:spcPts val="0"/>
              </a:spcBef>
            </a:pPr>
            <a:r>
              <a:rPr lang="en-US" sz="4000" dirty="0">
                <a:effectLst/>
                <a:latin typeface="Calibri" panose="020F0502020204030204" pitchFamily="34" charset="0"/>
                <a:ea typeface="Calibri" panose="020F0502020204030204" pitchFamily="34" charset="0"/>
                <a:cs typeface="Times New Roman" panose="02020603050405020304" pitchFamily="18" charset="0"/>
              </a:rPr>
              <a:t> Ionizing Radiation &amp; Radiation safety</a:t>
            </a:r>
          </a:p>
          <a:p>
            <a:pPr>
              <a:lnSpc>
                <a:spcPct val="107000"/>
              </a:lnSpc>
              <a:spcBef>
                <a:spcPts val="0"/>
              </a:spcBef>
            </a:pPr>
            <a:r>
              <a:rPr lang="en-US" sz="4000" dirty="0">
                <a:effectLst/>
                <a:latin typeface="Calibri" panose="020F0502020204030204" pitchFamily="34" charset="0"/>
                <a:ea typeface="Calibri" panose="020F0502020204030204" pitchFamily="34" charset="0"/>
                <a:cs typeface="Times New Roman" panose="02020603050405020304" pitchFamily="18" charset="0"/>
              </a:rPr>
              <a:t> Noise induced Hearing Loss</a:t>
            </a:r>
          </a:p>
          <a:p>
            <a:pPr>
              <a:lnSpc>
                <a:spcPct val="107000"/>
              </a:lnSpc>
              <a:spcBef>
                <a:spcPts val="0"/>
              </a:spcBef>
            </a:pPr>
            <a:r>
              <a:rPr lang="en-US" sz="4000" dirty="0">
                <a:effectLst/>
                <a:latin typeface="Calibri" panose="020F0502020204030204" pitchFamily="34" charset="0"/>
                <a:ea typeface="Calibri" panose="020F0502020204030204" pitchFamily="34" charset="0"/>
                <a:cs typeface="Times New Roman" panose="02020603050405020304" pitchFamily="18" charset="0"/>
              </a:rPr>
              <a:t> COVID-19</a:t>
            </a:r>
          </a:p>
          <a:p>
            <a:pPr>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Latex allergies</a:t>
            </a:r>
          </a:p>
          <a:p>
            <a:pPr>
              <a:lnSpc>
                <a:spcPct val="107000"/>
              </a:lnSpc>
              <a:spcBef>
                <a:spcPts val="0"/>
              </a:spcBef>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 Monkeypox</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81763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337606-AA23-7352-406D-193C5AEF3BB5}"/>
              </a:ext>
            </a:extLst>
          </p:cNvPr>
          <p:cNvSpPr>
            <a:spLocks noGrp="1"/>
          </p:cNvSpPr>
          <p:nvPr>
            <p:ph type="title"/>
          </p:nvPr>
        </p:nvSpPr>
        <p:spPr/>
        <p:txBody>
          <a:bodyPr/>
          <a:lstStyle/>
          <a:p>
            <a:pPr algn="ctr"/>
            <a:r>
              <a:rPr lang="en-US" b="1" dirty="0">
                <a:solidFill>
                  <a:srgbClr val="FF0000"/>
                </a:solidFill>
              </a:rPr>
              <a:t>Insufficient Light Output</a:t>
            </a:r>
          </a:p>
        </p:txBody>
      </p:sp>
      <p:sp>
        <p:nvSpPr>
          <p:cNvPr id="4" name="Content Placeholder 3">
            <a:extLst>
              <a:ext uri="{FF2B5EF4-FFF2-40B4-BE49-F238E27FC236}">
                <a16:creationId xmlns:a16="http://schemas.microsoft.com/office/drawing/2014/main" id="{5F7F2504-6FFC-B66A-3C94-E8F1ABA44A2E}"/>
              </a:ext>
            </a:extLst>
          </p:cNvPr>
          <p:cNvSpPr>
            <a:spLocks noGrp="1"/>
          </p:cNvSpPr>
          <p:nvPr>
            <p:ph idx="1"/>
          </p:nvPr>
        </p:nvSpPr>
        <p:spPr/>
        <p:txBody>
          <a:bodyPr/>
          <a:lstStyle/>
          <a:p>
            <a:r>
              <a:rPr lang="en-US" sz="2400" dirty="0">
                <a:solidFill>
                  <a:srgbClr val="666666"/>
                </a:solidFill>
                <a:effectLst/>
                <a:latin typeface="Roboto" panose="02000000000000000000" pitchFamily="2" charset="0"/>
                <a:ea typeface="Times New Roman" panose="02020603050405020304" pitchFamily="18" charset="0"/>
              </a:rPr>
              <a:t>Inadequate maintenance</a:t>
            </a:r>
          </a:p>
          <a:p>
            <a:r>
              <a:rPr lang="en-US" sz="2400" dirty="0">
                <a:solidFill>
                  <a:srgbClr val="666666"/>
                </a:solidFill>
                <a:effectLst/>
                <a:latin typeface="Roboto" panose="02000000000000000000" pitchFamily="2" charset="0"/>
                <a:ea typeface="Times New Roman" panose="02020603050405020304" pitchFamily="18" charset="0"/>
              </a:rPr>
              <a:t>Surveys published worldwide on LCUs used in dental offices have shown that many deliver less than 300 </a:t>
            </a:r>
            <a:r>
              <a:rPr lang="en-US" sz="2400" dirty="0" err="1">
                <a:solidFill>
                  <a:srgbClr val="666666"/>
                </a:solidFill>
                <a:effectLst/>
                <a:latin typeface="Roboto" panose="02000000000000000000" pitchFamily="2" charset="0"/>
                <a:ea typeface="Times New Roman" panose="02020603050405020304" pitchFamily="18" charset="0"/>
              </a:rPr>
              <a:t>mW</a:t>
            </a:r>
            <a:r>
              <a:rPr lang="en-US" sz="2400" dirty="0">
                <a:solidFill>
                  <a:srgbClr val="666666"/>
                </a:solidFill>
                <a:effectLst/>
                <a:latin typeface="Roboto" panose="02000000000000000000" pitchFamily="2" charset="0"/>
                <a:ea typeface="Times New Roman" panose="02020603050405020304" pitchFamily="18" charset="0"/>
              </a:rPr>
              <a:t>/cm</a:t>
            </a:r>
            <a:r>
              <a:rPr lang="en-US" sz="2400" baseline="30000" dirty="0">
                <a:solidFill>
                  <a:srgbClr val="666666"/>
                </a:solidFill>
                <a:effectLst/>
                <a:latin typeface="Roboto" panose="02000000000000000000" pitchFamily="2" charset="0"/>
                <a:ea typeface="Times New Roman" panose="02020603050405020304" pitchFamily="18" charset="0"/>
              </a:rPr>
              <a:t>2,</a:t>
            </a:r>
            <a:r>
              <a:rPr lang="en-US" sz="2400" dirty="0">
                <a:solidFill>
                  <a:srgbClr val="666666"/>
                </a:solidFill>
                <a:effectLst/>
                <a:latin typeface="Roboto" panose="02000000000000000000" pitchFamily="2" charset="0"/>
                <a:ea typeface="Times New Roman" panose="02020603050405020304" pitchFamily="18" charset="0"/>
              </a:rPr>
              <a:t> which is insufficient for satisfactory light-curing. </a:t>
            </a:r>
          </a:p>
          <a:p>
            <a:r>
              <a:rPr lang="en-US" sz="2400" dirty="0">
                <a:solidFill>
                  <a:srgbClr val="666666"/>
                </a:solidFill>
                <a:effectLst/>
                <a:latin typeface="Roboto" panose="02000000000000000000" pitchFamily="2" charset="0"/>
                <a:ea typeface="Times New Roman" panose="02020603050405020304" pitchFamily="18" charset="0"/>
              </a:rPr>
              <a:t>Light tips of many LCUs were either damaged or covered in resin, which will also reduce the light output. Oral Health </a:t>
            </a:r>
          </a:p>
          <a:p>
            <a:r>
              <a:rPr lang="en-US" sz="2400" dirty="0">
                <a:solidFill>
                  <a:srgbClr val="666666"/>
                </a:solidFill>
                <a:effectLst/>
                <a:latin typeface="Roboto" panose="02000000000000000000" pitchFamily="2" charset="0"/>
                <a:ea typeface="Times New Roman" panose="02020603050405020304" pitchFamily="18" charset="0"/>
              </a:rPr>
              <a:t>Personnel should regularly check their LCU for adequate output and inspect the light tip for damage or debris before each use.</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97204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FC0F0-D7E4-D07A-97F2-211A354DD8BC}"/>
              </a:ext>
            </a:extLst>
          </p:cNvPr>
          <p:cNvSpPr>
            <a:spLocks noGrp="1"/>
          </p:cNvSpPr>
          <p:nvPr>
            <p:ph type="title"/>
          </p:nvPr>
        </p:nvSpPr>
        <p:spPr/>
        <p:txBody>
          <a:bodyPr>
            <a:noAutofit/>
          </a:bodyPr>
          <a:lstStyle/>
          <a:p>
            <a:pPr algn="ctr"/>
            <a:r>
              <a:rPr lang="en-US" sz="3200" b="1" dirty="0">
                <a:solidFill>
                  <a:srgbClr val="222222"/>
                </a:solidFill>
                <a:latin typeface="+mn-lt"/>
                <a:ea typeface="Times New Roman" panose="02020603050405020304" pitchFamily="18" charset="0"/>
              </a:rPr>
              <a:t>E</a:t>
            </a:r>
            <a:r>
              <a:rPr lang="en-US" sz="3200" b="1" dirty="0">
                <a:solidFill>
                  <a:srgbClr val="222222"/>
                </a:solidFill>
                <a:effectLst/>
                <a:latin typeface="+mn-lt"/>
                <a:ea typeface="Times New Roman" panose="02020603050405020304" pitchFamily="18" charset="0"/>
              </a:rPr>
              <a:t>nsuring that their light-cured resin restorations are adequately polymerize</a:t>
            </a:r>
            <a:r>
              <a:rPr lang="en-US" sz="3200" dirty="0">
                <a:solidFill>
                  <a:srgbClr val="222222"/>
                </a:solidFill>
                <a:effectLst/>
                <a:latin typeface="+mn-lt"/>
                <a:ea typeface="Times New Roman" panose="02020603050405020304" pitchFamily="18" charset="0"/>
              </a:rPr>
              <a:t>d</a:t>
            </a:r>
            <a:br>
              <a:rPr lang="en-US" sz="3200" dirty="0">
                <a:effectLst/>
                <a:latin typeface="+mn-lt"/>
                <a:ea typeface="Times New Roman" panose="02020603050405020304" pitchFamily="18" charset="0"/>
              </a:rPr>
            </a:br>
            <a:endParaRPr lang="en-US" sz="3200" dirty="0">
              <a:latin typeface="+mn-lt"/>
            </a:endParaRPr>
          </a:p>
        </p:txBody>
      </p:sp>
      <p:sp>
        <p:nvSpPr>
          <p:cNvPr id="3" name="Content Placeholder 2">
            <a:extLst>
              <a:ext uri="{FF2B5EF4-FFF2-40B4-BE49-F238E27FC236}">
                <a16:creationId xmlns:a16="http://schemas.microsoft.com/office/drawing/2014/main" id="{EBA5BA1F-53C3-99DF-5CA8-0708ED00D017}"/>
              </a:ext>
            </a:extLst>
          </p:cNvPr>
          <p:cNvSpPr>
            <a:spLocks noGrp="1"/>
          </p:cNvSpPr>
          <p:nvPr>
            <p:ph idx="1"/>
          </p:nvPr>
        </p:nvSpPr>
        <p:spPr/>
        <p:txBody>
          <a:bodyPr/>
          <a:lstStyle/>
          <a:p>
            <a:pPr marL="0" marR="0">
              <a:lnSpc>
                <a:spcPts val="1500"/>
              </a:lnSpc>
              <a:spcBef>
                <a:spcPts val="0"/>
              </a:spcBef>
              <a:spcAft>
                <a:spcPts val="0"/>
              </a:spcAft>
            </a:pPr>
            <a:r>
              <a:rPr lang="en-US" sz="2000" dirty="0">
                <a:solidFill>
                  <a:srgbClr val="666666"/>
                </a:solidFill>
                <a:effectLst/>
                <a:ea typeface="Times New Roman" panose="02020603050405020304" pitchFamily="18" charset="0"/>
              </a:rPr>
              <a:t>Clinicians must use the correct amount of curing time and should follow the manufacturer’s instructions for each brand and shade of resin-based composite</a:t>
            </a:r>
          </a:p>
          <a:p>
            <a:pPr marL="0" marR="0" indent="0">
              <a:lnSpc>
                <a:spcPts val="1500"/>
              </a:lnSpc>
              <a:spcBef>
                <a:spcPts val="0"/>
              </a:spcBef>
              <a:spcAft>
                <a:spcPts val="0"/>
              </a:spcAft>
              <a:buNone/>
            </a:pPr>
            <a:r>
              <a:rPr lang="en-US" sz="2000" dirty="0">
                <a:solidFill>
                  <a:srgbClr val="666666"/>
                </a:solidFill>
                <a:effectLst/>
                <a:ea typeface="Times New Roman" panose="02020603050405020304" pitchFamily="18" charset="0"/>
              </a:rPr>
              <a:t> </a:t>
            </a:r>
          </a:p>
          <a:p>
            <a:pPr marL="0" marR="0">
              <a:lnSpc>
                <a:spcPts val="1500"/>
              </a:lnSpc>
              <a:spcBef>
                <a:spcPts val="0"/>
              </a:spcBef>
              <a:spcAft>
                <a:spcPts val="0"/>
              </a:spcAft>
            </a:pPr>
            <a:endParaRPr lang="en-US" sz="2000" dirty="0">
              <a:solidFill>
                <a:srgbClr val="666666"/>
              </a:solidFill>
              <a:effectLst/>
              <a:ea typeface="Times New Roman" panose="02020603050405020304" pitchFamily="18" charset="0"/>
            </a:endParaRPr>
          </a:p>
          <a:p>
            <a:pPr marL="0" marR="0">
              <a:lnSpc>
                <a:spcPts val="1500"/>
              </a:lnSpc>
              <a:spcBef>
                <a:spcPts val="0"/>
              </a:spcBef>
              <a:spcAft>
                <a:spcPts val="0"/>
              </a:spcAft>
            </a:pPr>
            <a:endParaRPr lang="en-US" sz="2000" dirty="0">
              <a:solidFill>
                <a:srgbClr val="666666"/>
              </a:solidFill>
              <a:ea typeface="Times New Roman" panose="02020603050405020304" pitchFamily="18" charset="0"/>
            </a:endParaRPr>
          </a:p>
          <a:p>
            <a:pPr marL="0" marR="0">
              <a:lnSpc>
                <a:spcPts val="1500"/>
              </a:lnSpc>
              <a:spcBef>
                <a:spcPts val="0"/>
              </a:spcBef>
              <a:spcAft>
                <a:spcPts val="0"/>
              </a:spcAft>
            </a:pPr>
            <a:r>
              <a:rPr lang="en-US" sz="2000" dirty="0">
                <a:solidFill>
                  <a:srgbClr val="666666"/>
                </a:solidFill>
                <a:effectLst/>
                <a:ea typeface="Times New Roman" panose="02020603050405020304" pitchFamily="18" charset="0"/>
              </a:rPr>
              <a:t>There can be an eight-fold difference in the curing time recommended by the manufacturer to effectively light-cure different shades and types of their own resin-based composites with their own light.</a:t>
            </a:r>
          </a:p>
          <a:p>
            <a:pPr marL="0" marR="0" indent="0">
              <a:lnSpc>
                <a:spcPts val="1500"/>
              </a:lnSpc>
              <a:spcBef>
                <a:spcPts val="0"/>
              </a:spcBef>
              <a:spcAft>
                <a:spcPts val="0"/>
              </a:spcAft>
              <a:buNone/>
            </a:pPr>
            <a:endParaRPr lang="en-US" sz="2000" dirty="0">
              <a:solidFill>
                <a:srgbClr val="666666"/>
              </a:solidFill>
              <a:ea typeface="Times New Roman" panose="02020603050405020304" pitchFamily="18" charset="0"/>
            </a:endParaRPr>
          </a:p>
          <a:p>
            <a:pPr marL="0" marR="0" indent="0">
              <a:lnSpc>
                <a:spcPts val="1500"/>
              </a:lnSpc>
              <a:spcBef>
                <a:spcPts val="0"/>
              </a:spcBef>
              <a:spcAft>
                <a:spcPts val="0"/>
              </a:spcAft>
              <a:buNone/>
            </a:pPr>
            <a:endParaRPr lang="en-US" sz="2000" dirty="0">
              <a:effectLst/>
              <a:ea typeface="Times New Roman" panose="02020603050405020304" pitchFamily="18" charset="0"/>
            </a:endParaRPr>
          </a:p>
          <a:p>
            <a:pPr marL="0" marR="0">
              <a:lnSpc>
                <a:spcPts val="1500"/>
              </a:lnSpc>
              <a:spcBef>
                <a:spcPts val="750"/>
              </a:spcBef>
              <a:spcAft>
                <a:spcPts val="750"/>
              </a:spcAft>
            </a:pPr>
            <a:r>
              <a:rPr lang="en-US" sz="2000" dirty="0">
                <a:solidFill>
                  <a:srgbClr val="666666"/>
                </a:solidFill>
                <a:ea typeface="Times New Roman" panose="02020603050405020304" pitchFamily="18" charset="0"/>
              </a:rPr>
              <a:t>D</a:t>
            </a:r>
            <a:r>
              <a:rPr lang="en-US" sz="2000" dirty="0">
                <a:solidFill>
                  <a:srgbClr val="666666"/>
                </a:solidFill>
                <a:effectLst/>
                <a:ea typeface="Times New Roman" panose="02020603050405020304" pitchFamily="18" charset="0"/>
              </a:rPr>
              <a:t>oubling the irradiance, that is, </a:t>
            </a:r>
            <a:r>
              <a:rPr lang="en-US" sz="2000" dirty="0">
                <a:solidFill>
                  <a:srgbClr val="444444"/>
                </a:solidFill>
                <a:effectLst/>
                <a:ea typeface="Times New Roman" panose="02020603050405020304" pitchFamily="18" charset="0"/>
              </a:rPr>
              <a:t>the amount of UV energy that falls on a particular tooth surface, </a:t>
            </a:r>
            <a:r>
              <a:rPr lang="en-US" sz="2000" dirty="0">
                <a:solidFill>
                  <a:srgbClr val="666666"/>
                </a:solidFill>
                <a:effectLst/>
                <a:ea typeface="Times New Roman" panose="02020603050405020304" pitchFamily="18" charset="0"/>
              </a:rPr>
              <a:t>does not necessarily cut the curing time in half. </a:t>
            </a:r>
          </a:p>
          <a:p>
            <a:pPr marL="0" indent="0">
              <a:buNone/>
            </a:pPr>
            <a:endParaRPr lang="en-US" dirty="0"/>
          </a:p>
        </p:txBody>
      </p:sp>
    </p:spTree>
    <p:extLst>
      <p:ext uri="{BB962C8B-B14F-4D97-AF65-F5344CB8AC3E}">
        <p14:creationId xmlns:p14="http://schemas.microsoft.com/office/powerpoint/2010/main" val="3076107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674E-10AC-D724-27BB-45A059CAB0C2}"/>
              </a:ext>
            </a:extLst>
          </p:cNvPr>
          <p:cNvSpPr>
            <a:spLocks noGrp="1"/>
          </p:cNvSpPr>
          <p:nvPr>
            <p:ph type="title"/>
          </p:nvPr>
        </p:nvSpPr>
        <p:spPr/>
        <p:txBody>
          <a:bodyPr/>
          <a:lstStyle/>
          <a:p>
            <a:pPr algn="ctr"/>
            <a:r>
              <a:rPr lang="en-US" b="1" dirty="0">
                <a:solidFill>
                  <a:srgbClr val="FF0000"/>
                </a:solidFill>
              </a:rPr>
              <a:t>Shopping for a new curing light</a:t>
            </a:r>
          </a:p>
        </p:txBody>
      </p:sp>
      <p:sp>
        <p:nvSpPr>
          <p:cNvPr id="3" name="Content Placeholder 2">
            <a:extLst>
              <a:ext uri="{FF2B5EF4-FFF2-40B4-BE49-F238E27FC236}">
                <a16:creationId xmlns:a16="http://schemas.microsoft.com/office/drawing/2014/main" id="{A78BCC5D-4EE1-2E56-06EE-633AE19B9D7B}"/>
              </a:ext>
            </a:extLst>
          </p:cNvPr>
          <p:cNvSpPr>
            <a:spLocks noGrp="1"/>
          </p:cNvSpPr>
          <p:nvPr>
            <p:ph idx="1"/>
          </p:nvPr>
        </p:nvSpPr>
        <p:spPr/>
        <p:txBody>
          <a:bodyPr>
            <a:normAutofit fontScale="92500" lnSpcReduction="10000"/>
          </a:bodyPr>
          <a:lstStyle/>
          <a:p>
            <a:pPr marL="0" marR="0"/>
            <a:r>
              <a:rPr lang="en-US" sz="1900" dirty="0">
                <a:solidFill>
                  <a:srgbClr val="666666"/>
                </a:solidFill>
                <a:effectLst/>
                <a:latin typeface="Abadi" panose="020B0604020104020204" pitchFamily="34" charset="0"/>
                <a:ea typeface="Times New Roman" panose="02020603050405020304" pitchFamily="18"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Broad-spectrum quartz-tungsten halogen lights are being replaced by narrow-spectrum light-emitting diode (LED) units.</a:t>
            </a:r>
          </a:p>
          <a:p>
            <a:pPr marL="0" marR="0" indent="0">
              <a:buNone/>
            </a:pPr>
            <a:br>
              <a:rPr lang="en-US" sz="1900" dirty="0">
                <a:effectLst/>
                <a:latin typeface="Arial" panose="020B0604020202020204" pitchFamily="34" charset="0"/>
                <a:ea typeface="Times New Roman" panose="02020603050405020304" pitchFamily="18" charset="0"/>
                <a:cs typeface="Arial" panose="020B0604020202020204" pitchFamily="34" charset="0"/>
              </a:rPr>
            </a:br>
            <a:r>
              <a:rPr lang="en-US" sz="1900" dirty="0">
                <a:effectLst/>
                <a:latin typeface="Arial" panose="020B0604020202020204" pitchFamily="34" charset="0"/>
                <a:ea typeface="Times New Roman" panose="02020603050405020304" pitchFamily="18" charset="0"/>
                <a:cs typeface="Arial" panose="020B0604020202020204" pitchFamily="34" charset="0"/>
              </a:rPr>
              <a:t>• Make that your curing light can emit light in the range that some resins need.  For example, some resin manufacturers are using </a:t>
            </a:r>
            <a:r>
              <a:rPr lang="en-US" sz="1900" dirty="0" err="1">
                <a:effectLst/>
                <a:latin typeface="Arial" panose="020B0604020202020204" pitchFamily="34" charset="0"/>
                <a:ea typeface="Times New Roman" panose="02020603050405020304" pitchFamily="18" charset="0"/>
                <a:cs typeface="Arial" panose="020B0604020202020204" pitchFamily="34" charset="0"/>
              </a:rPr>
              <a:t>photoinitiators</a:t>
            </a:r>
            <a:r>
              <a:rPr lang="en-US" sz="1900" dirty="0">
                <a:effectLst/>
                <a:latin typeface="Arial" panose="020B0604020202020204" pitchFamily="34" charset="0"/>
                <a:ea typeface="Times New Roman" panose="02020603050405020304" pitchFamily="18" charset="0"/>
                <a:cs typeface="Arial" panose="020B0604020202020204" pitchFamily="34" charset="0"/>
              </a:rPr>
              <a:t> that require light to be in a certain range for optimum polymerization, yet the LED units you are looking to buy may not deliver any light that range</a:t>
            </a:r>
          </a:p>
          <a:p>
            <a:pPr marL="0" marR="0" indent="0">
              <a:buNone/>
            </a:pPr>
            <a:r>
              <a:rPr lang="en-US" sz="1900" dirty="0">
                <a:effectLst/>
                <a:latin typeface="Arial" panose="020B0604020202020204" pitchFamily="34" charset="0"/>
                <a:ea typeface="Times New Roman" panose="02020603050405020304" pitchFamily="18" charset="0"/>
                <a:cs typeface="Arial" panose="020B0604020202020204" pitchFamily="34" charset="0"/>
              </a:rPr>
              <a:t>.</a:t>
            </a:r>
            <a:br>
              <a:rPr lang="en-US" sz="1900" dirty="0">
                <a:effectLst/>
                <a:latin typeface="Arial" panose="020B0604020202020204" pitchFamily="34" charset="0"/>
                <a:ea typeface="Times New Roman" panose="02020603050405020304" pitchFamily="18" charset="0"/>
                <a:cs typeface="Arial" panose="020B0604020202020204" pitchFamily="34" charset="0"/>
              </a:rPr>
            </a:br>
            <a:r>
              <a:rPr lang="en-US" sz="1900" dirty="0">
                <a:effectLst/>
                <a:latin typeface="Arial" panose="020B0604020202020204" pitchFamily="34" charset="0"/>
                <a:ea typeface="Times New Roman" panose="02020603050405020304" pitchFamily="18" charset="0"/>
                <a:cs typeface="Arial" panose="020B0604020202020204" pitchFamily="34" charset="0"/>
              </a:rPr>
              <a:t>• When you go shopping for a new light curing unit, you will observe light cure units that are becoming increasingly more powerful, with curing times being reduced to as little as 1 second.  Unfortunately, there are no good clinical trials that clearly show the effectiveness of fast-curing protocols, or one LCU over another LCU.</a:t>
            </a:r>
          </a:p>
          <a:p>
            <a:r>
              <a:rPr lang="en-US" sz="1900" dirty="0">
                <a:effectLst/>
                <a:latin typeface="Arial" panose="020B0604020202020204" pitchFamily="34" charset="0"/>
                <a:ea typeface="Calibri" panose="020F0502020204030204" pitchFamily="34" charset="0"/>
                <a:cs typeface="Arial" panose="020B0604020202020204" pitchFamily="34" charset="0"/>
              </a:rPr>
              <a:t>An influx of inexpensive, poorly designed LCUs has occurred.  </a:t>
            </a:r>
          </a:p>
          <a:p>
            <a:r>
              <a:rPr lang="en-US" sz="1900" dirty="0">
                <a:latin typeface="Arial" panose="020B0604020202020204" pitchFamily="34" charset="0"/>
                <a:cs typeface="Arial" panose="020B0604020202020204" pitchFamily="34" charset="0"/>
              </a:rPr>
              <a:t>Ensure that both the LCU* and its charger are approved medical devices.  </a:t>
            </a:r>
          </a:p>
          <a:p>
            <a:r>
              <a:rPr lang="en-US" sz="1900" dirty="0">
                <a:latin typeface="Arial" panose="020B0604020202020204" pitchFamily="34" charset="0"/>
                <a:cs typeface="Arial" panose="020B0604020202020204" pitchFamily="34" charset="0"/>
              </a:rPr>
              <a:t>The US Food and Drug Administration list of registered medical devices can be found at https://www. accessdata.fda.gov/scripts/</a:t>
            </a:r>
            <a:r>
              <a:rPr lang="en-US" sz="1900" dirty="0" err="1">
                <a:latin typeface="Arial" panose="020B0604020202020204" pitchFamily="34" charset="0"/>
                <a:cs typeface="Arial" panose="020B0604020202020204" pitchFamily="34" charset="0"/>
              </a:rPr>
              <a:t>cdrh</a:t>
            </a:r>
            <a:r>
              <a:rPr lang="en-US" sz="1900" dirty="0">
                <a:latin typeface="Arial" panose="020B0604020202020204" pitchFamily="34" charset="0"/>
                <a:cs typeface="Arial" panose="020B0604020202020204" pitchFamily="34" charset="0"/>
              </a:rPr>
              <a:t>/</a:t>
            </a:r>
            <a:r>
              <a:rPr lang="en-US" sz="1900" dirty="0" err="1">
                <a:latin typeface="Arial" panose="020B0604020202020204" pitchFamily="34" charset="0"/>
                <a:cs typeface="Arial" panose="020B0604020202020204" pitchFamily="34" charset="0"/>
              </a:rPr>
              <a:t>cfdocs</a:t>
            </a:r>
            <a:r>
              <a:rPr lang="en-US" sz="1900" dirty="0">
                <a:latin typeface="Arial" panose="020B0604020202020204" pitchFamily="34" charset="0"/>
                <a:cs typeface="Arial" panose="020B0604020202020204" pitchFamily="34" charset="0"/>
              </a:rPr>
              <a:t>/</a:t>
            </a:r>
            <a:r>
              <a:rPr lang="en-US" sz="1900" dirty="0" err="1">
                <a:latin typeface="Arial" panose="020B0604020202020204" pitchFamily="34" charset="0"/>
                <a:cs typeface="Arial" panose="020B0604020202020204" pitchFamily="34" charset="0"/>
              </a:rPr>
              <a:t>cfRL</a:t>
            </a:r>
            <a:r>
              <a:rPr lang="en-US" sz="1900" dirty="0">
                <a:latin typeface="Arial" panose="020B0604020202020204" pitchFamily="34" charset="0"/>
                <a:cs typeface="Arial" panose="020B0604020202020204" pitchFamily="34" charset="0"/>
              </a:rPr>
              <a:t>/</a:t>
            </a:r>
            <a:r>
              <a:rPr lang="en-US" sz="1900" dirty="0" err="1">
                <a:latin typeface="Arial" panose="020B0604020202020204" pitchFamily="34" charset="0"/>
                <a:cs typeface="Arial" panose="020B0604020202020204" pitchFamily="34" charset="0"/>
              </a:rPr>
              <a:t>TextSearch.cfm</a:t>
            </a:r>
            <a:r>
              <a:rPr lang="en-US" sz="1900"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1309210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476A-8AE3-E3B6-B617-CA4AD62F97BE}"/>
              </a:ext>
            </a:extLst>
          </p:cNvPr>
          <p:cNvSpPr>
            <a:spLocks noGrp="1"/>
          </p:cNvSpPr>
          <p:nvPr>
            <p:ph type="title"/>
          </p:nvPr>
        </p:nvSpPr>
        <p:spPr/>
        <p:txBody>
          <a:bodyPr/>
          <a:lstStyle/>
          <a:p>
            <a:pPr algn="ctr"/>
            <a:r>
              <a:rPr lang="en-US" b="1" dirty="0">
                <a:solidFill>
                  <a:srgbClr val="FF0000"/>
                </a:solidFill>
              </a:rPr>
              <a:t>Shopping for a new curing light</a:t>
            </a:r>
            <a:endParaRPr lang="en-US" b="1" dirty="0"/>
          </a:p>
        </p:txBody>
      </p:sp>
      <p:sp>
        <p:nvSpPr>
          <p:cNvPr id="3" name="Content Placeholder 2">
            <a:extLst>
              <a:ext uri="{FF2B5EF4-FFF2-40B4-BE49-F238E27FC236}">
                <a16:creationId xmlns:a16="http://schemas.microsoft.com/office/drawing/2014/main" id="{43AD08A7-4D4E-06B7-98BA-1F8FECD7FB91}"/>
              </a:ext>
            </a:extLst>
          </p:cNvPr>
          <p:cNvSpPr>
            <a:spLocks noGrp="1"/>
          </p:cNvSpPr>
          <p:nvPr>
            <p:ph idx="1"/>
          </p:nvPr>
        </p:nvSpPr>
        <p:spPr/>
        <p:txBody>
          <a:bodyPr/>
          <a:lstStyle/>
          <a:p>
            <a:r>
              <a:rPr lang="en-US" dirty="0"/>
              <a:t>Ensure that the </a:t>
            </a:r>
            <a:r>
              <a:rPr lang="en-US" dirty="0" err="1"/>
              <a:t>photoinitiator</a:t>
            </a:r>
            <a:r>
              <a:rPr lang="en-US" dirty="0"/>
              <a:t> systems of the dental material to be cured are compatible with the light emitted from the LCU</a:t>
            </a:r>
          </a:p>
          <a:p>
            <a:r>
              <a:rPr lang="en-US" dirty="0"/>
              <a:t>For resins that use only </a:t>
            </a:r>
            <a:r>
              <a:rPr lang="en-US" dirty="0" err="1"/>
              <a:t>camphorquinone</a:t>
            </a:r>
            <a:r>
              <a:rPr lang="en-US" dirty="0"/>
              <a:t>, a </a:t>
            </a:r>
            <a:r>
              <a:rPr lang="en-US" dirty="0" err="1"/>
              <a:t>monowave</a:t>
            </a:r>
            <a:r>
              <a:rPr lang="en-US" dirty="0"/>
              <a:t> light-emitting diode device delivering blue light (430-500 nanometers) is recommended. </a:t>
            </a:r>
          </a:p>
          <a:p>
            <a:r>
              <a:rPr lang="en-US" dirty="0"/>
              <a:t>For resins that use additional </a:t>
            </a:r>
            <a:r>
              <a:rPr lang="en-US" dirty="0" err="1"/>
              <a:t>photoinitiators</a:t>
            </a:r>
            <a:r>
              <a:rPr lang="en-US" dirty="0"/>
              <a:t> that absorb almost exclusively &lt; 420 nm and into the ultraviolet range, such as </a:t>
            </a:r>
            <a:r>
              <a:rPr lang="en-US" dirty="0" err="1"/>
              <a:t>Lucirin</a:t>
            </a:r>
            <a:r>
              <a:rPr lang="en-US" dirty="0"/>
              <a:t> TPO (BASF Formulation Additives) or phenyl-</a:t>
            </a:r>
            <a:r>
              <a:rPr lang="en-US" dirty="0" err="1"/>
              <a:t>propanedione</a:t>
            </a:r>
            <a:r>
              <a:rPr lang="en-US" dirty="0"/>
              <a:t>, a light delivering a broad spectrum of light from 380-515 nm.64 is recommended.</a:t>
            </a:r>
          </a:p>
        </p:txBody>
      </p:sp>
    </p:spTree>
    <p:extLst>
      <p:ext uri="{BB962C8B-B14F-4D97-AF65-F5344CB8AC3E}">
        <p14:creationId xmlns:p14="http://schemas.microsoft.com/office/powerpoint/2010/main" val="1605802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69FE-C8A5-61A4-066E-B7A4002BE025}"/>
              </a:ext>
            </a:extLst>
          </p:cNvPr>
          <p:cNvSpPr>
            <a:spLocks noGrp="1"/>
          </p:cNvSpPr>
          <p:nvPr>
            <p:ph type="title"/>
          </p:nvPr>
        </p:nvSpPr>
        <p:spPr/>
        <p:txBody>
          <a:bodyPr>
            <a:norm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Cleaning, disinfection and sterilization tips</a:t>
            </a:r>
            <a:br>
              <a:rPr lang="en-US" sz="3600" b="1" dirty="0">
                <a:effectLst/>
                <a:latin typeface="Calibri" panose="020F0502020204030204" pitchFamily="34" charset="0"/>
                <a:ea typeface="Calibri" panose="020F0502020204030204" pitchFamily="34" charset="0"/>
                <a:cs typeface="Times New Roman" panose="02020603050405020304" pitchFamily="18" charset="0"/>
              </a:rPr>
            </a:br>
            <a:endParaRPr lang="en-US" sz="3600" b="1" dirty="0"/>
          </a:p>
        </p:txBody>
      </p:sp>
      <p:sp>
        <p:nvSpPr>
          <p:cNvPr id="3" name="Content Placeholder 2">
            <a:extLst>
              <a:ext uri="{FF2B5EF4-FFF2-40B4-BE49-F238E27FC236}">
                <a16:creationId xmlns:a16="http://schemas.microsoft.com/office/drawing/2014/main" id="{0ACF9D00-6BD2-69CA-7962-D14C2C851BC9}"/>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Once the light-curing procedure is complete, follow the manufacturer’s IFU regarding methods for cleaning and disinfect the curing light and light shield, antiglare shield, cone, or other eye protection.</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To avoid damage, ensure that the disinfectant is compatible with the surface of the curing light and the shield used. </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Barrier sleeves are labeled as “single-use.” So always discard after each use to prevent cross-contamination.   </a:t>
            </a:r>
            <a:endParaRPr lang="en-US" sz="2400" dirty="0"/>
          </a:p>
        </p:txBody>
      </p:sp>
    </p:spTree>
    <p:extLst>
      <p:ext uri="{BB962C8B-B14F-4D97-AF65-F5344CB8AC3E}">
        <p14:creationId xmlns:p14="http://schemas.microsoft.com/office/powerpoint/2010/main" val="427623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69FE-C8A5-61A4-066E-B7A4002BE025}"/>
              </a:ext>
            </a:extLst>
          </p:cNvPr>
          <p:cNvSpPr>
            <a:spLocks noGrp="1"/>
          </p:cNvSpPr>
          <p:nvPr>
            <p:ph type="title"/>
          </p:nvPr>
        </p:nvSpPr>
        <p:spPr/>
        <p:txBody>
          <a:bodyPr>
            <a:norm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Cleaning, disinfection and sterilization tips</a:t>
            </a:r>
            <a:br>
              <a:rPr lang="en-US" sz="3600" b="1" dirty="0">
                <a:effectLst/>
                <a:latin typeface="Calibri" panose="020F0502020204030204" pitchFamily="34" charset="0"/>
                <a:ea typeface="Calibri" panose="020F0502020204030204" pitchFamily="34" charset="0"/>
                <a:cs typeface="Times New Roman" panose="02020603050405020304" pitchFamily="18" charset="0"/>
              </a:rPr>
            </a:br>
            <a:endParaRPr lang="en-US" sz="3600" b="1" dirty="0"/>
          </a:p>
        </p:txBody>
      </p:sp>
      <p:sp>
        <p:nvSpPr>
          <p:cNvPr id="3" name="Content Placeholder 2">
            <a:extLst>
              <a:ext uri="{FF2B5EF4-FFF2-40B4-BE49-F238E27FC236}">
                <a16:creationId xmlns:a16="http://schemas.microsoft.com/office/drawing/2014/main" id="{0ACF9D00-6BD2-69CA-7962-D14C2C851BC9}"/>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If cured dental materials are visible at the end of the light guide or light attachment lens, use an alcohol wipe and a plastic-edged instrument to gently scrape them away. </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Always be careful handling the light cure unit. </a:t>
            </a:r>
          </a:p>
          <a:p>
            <a:pPr marL="342900" marR="0" lvl="0" indent="-342900">
              <a:lnSpc>
                <a:spcPct val="107000"/>
              </a:lnSpc>
              <a:spcBef>
                <a:spcPts val="0"/>
              </a:spcBef>
              <a:spcAft>
                <a:spcPts val="0"/>
              </a:spcAft>
              <a:buFont typeface="Symbol" panose="05050102010706020507" pitchFamily="18" charset="2"/>
              <a:buChar char=""/>
            </a:pPr>
            <a:endParaRPr lang="en-US" sz="2400" dirty="0">
              <a:solidFill>
                <a:srgbClr val="00000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ea typeface="Calibri" panose="020F0502020204030204" pitchFamily="34" charset="0"/>
                <a:cs typeface="Times New Roman" panose="02020603050405020304" pitchFamily="18" charset="0"/>
              </a:rPr>
              <a:t>ANSI/ADA and ISO standards require curing unit manufacturers to provide appropriate cleaning and disinfection methods in the instructions for use, which should be followed between each patient</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dirty="0"/>
          </a:p>
        </p:txBody>
      </p:sp>
    </p:spTree>
    <p:extLst>
      <p:ext uri="{BB962C8B-B14F-4D97-AF65-F5344CB8AC3E}">
        <p14:creationId xmlns:p14="http://schemas.microsoft.com/office/powerpoint/2010/main" val="1254504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52546-08B3-7E06-00F7-F381C3E418F7}"/>
              </a:ext>
            </a:extLst>
          </p:cNvPr>
          <p:cNvSpPr>
            <a:spLocks noGrp="1"/>
          </p:cNvSpPr>
          <p:nvPr>
            <p:ph type="title"/>
          </p:nvPr>
        </p:nvSpPr>
        <p:spPr/>
        <p:txBody>
          <a:bodyPr/>
          <a:lstStyle/>
          <a:p>
            <a:pPr algn="ctr"/>
            <a:r>
              <a:rPr lang="en-US" b="1" dirty="0"/>
              <a:t>Exercises to reduce eye strain</a:t>
            </a:r>
          </a:p>
        </p:txBody>
      </p:sp>
      <p:pic>
        <p:nvPicPr>
          <p:cNvPr id="1026" name="Picture 2" descr="eye exercises">
            <a:extLst>
              <a:ext uri="{FF2B5EF4-FFF2-40B4-BE49-F238E27FC236}">
                <a16:creationId xmlns:a16="http://schemas.microsoft.com/office/drawing/2014/main" id="{24131FA2-CE7A-63B9-858F-85329B6A77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1579" y="1755286"/>
            <a:ext cx="772884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71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0FDB-6729-BF39-6109-55584B113944}"/>
              </a:ext>
            </a:extLst>
          </p:cNvPr>
          <p:cNvSpPr>
            <a:spLocks noGrp="1"/>
          </p:cNvSpPr>
          <p:nvPr>
            <p:ph type="title"/>
          </p:nvPr>
        </p:nvSpPr>
        <p:spPr/>
        <p:txBody>
          <a:bodyPr/>
          <a:lstStyle/>
          <a:p>
            <a:pPr algn="ctr"/>
            <a:r>
              <a:rPr lang="en-US" b="1" dirty="0"/>
              <a:t>The 20-20-20 Rule</a:t>
            </a:r>
          </a:p>
        </p:txBody>
      </p:sp>
      <p:sp>
        <p:nvSpPr>
          <p:cNvPr id="3" name="Content Placeholder 2">
            <a:extLst>
              <a:ext uri="{FF2B5EF4-FFF2-40B4-BE49-F238E27FC236}">
                <a16:creationId xmlns:a16="http://schemas.microsoft.com/office/drawing/2014/main" id="{60A71D18-BF83-27A9-FD5E-111A1A531F42}"/>
              </a:ext>
            </a:extLst>
          </p:cNvPr>
          <p:cNvSpPr>
            <a:spLocks noGrp="1"/>
          </p:cNvSpPr>
          <p:nvPr>
            <p:ph idx="1"/>
          </p:nvPr>
        </p:nvSpPr>
        <p:spPr/>
        <p:txBody>
          <a:bodyPr/>
          <a:lstStyle/>
          <a:p>
            <a:pPr marL="0" indent="0" algn="l">
              <a:buNone/>
            </a:pPr>
            <a:endParaRPr lang="en-US" b="1" i="0" dirty="0">
              <a:solidFill>
                <a:srgbClr val="231F20"/>
              </a:solidFill>
              <a:effectLst/>
              <a:latin typeface="Proxima Nova"/>
            </a:endParaRPr>
          </a:p>
          <a:p>
            <a:pPr algn="l"/>
            <a:r>
              <a:rPr lang="en-US" b="0" i="0" dirty="0">
                <a:solidFill>
                  <a:srgbClr val="231F20"/>
                </a:solidFill>
                <a:effectLst/>
                <a:latin typeface="Proxima Nova"/>
              </a:rPr>
              <a:t>Digital eye strain can become a problem for people who need to focus on a computer screen all day while working.</a:t>
            </a:r>
          </a:p>
          <a:p>
            <a:pPr marL="0" indent="0" algn="l">
              <a:buNone/>
            </a:pPr>
            <a:endParaRPr lang="en-US" b="0" i="0" dirty="0">
              <a:solidFill>
                <a:srgbClr val="231F20"/>
              </a:solidFill>
              <a:effectLst/>
              <a:latin typeface="Proxima Nova"/>
            </a:endParaRPr>
          </a:p>
          <a:p>
            <a:pPr algn="l"/>
            <a:r>
              <a:rPr lang="en-US" b="0" i="0" dirty="0">
                <a:solidFill>
                  <a:srgbClr val="231F20"/>
                </a:solidFill>
                <a:effectLst/>
                <a:latin typeface="Proxima Nova"/>
              </a:rPr>
              <a:t>The </a:t>
            </a:r>
            <a:r>
              <a:rPr lang="en-US" b="0" i="0" u="sng" dirty="0">
                <a:solidFill>
                  <a:srgbClr val="3D5191"/>
                </a:solidFill>
                <a:effectLst/>
                <a:latin typeface="Proxima Nova"/>
                <a:hlinkClick r:id="rId3"/>
              </a:rPr>
              <a:t>20-20-20 rule</a:t>
            </a:r>
            <a:r>
              <a:rPr lang="en-US" b="0" i="0" dirty="0">
                <a:solidFill>
                  <a:srgbClr val="231F20"/>
                </a:solidFill>
                <a:effectLst/>
                <a:latin typeface="Proxima Nova"/>
              </a:rPr>
              <a:t> helps ease digital eye strain. The rule is easy: a person needs to look at something 20 feet away for 20 seconds every 20 minutes while working on a computer.</a:t>
            </a:r>
          </a:p>
          <a:p>
            <a:endParaRPr lang="en-US" dirty="0"/>
          </a:p>
        </p:txBody>
      </p:sp>
      <p:sp>
        <p:nvSpPr>
          <p:cNvPr id="4" name="TextBox 3">
            <a:extLst>
              <a:ext uri="{FF2B5EF4-FFF2-40B4-BE49-F238E27FC236}">
                <a16:creationId xmlns:a16="http://schemas.microsoft.com/office/drawing/2014/main" id="{D1F971B5-BCB1-6757-AC63-F49FE4EE82C3}"/>
              </a:ext>
            </a:extLst>
          </p:cNvPr>
          <p:cNvSpPr txBox="1"/>
          <p:nvPr/>
        </p:nvSpPr>
        <p:spPr>
          <a:xfrm>
            <a:off x="719016" y="5292546"/>
            <a:ext cx="10568471" cy="1200329"/>
          </a:xfrm>
          <a:prstGeom prst="rect">
            <a:avLst/>
          </a:prstGeom>
          <a:noFill/>
        </p:spPr>
        <p:txBody>
          <a:bodyPr wrap="none" rtlCol="0">
            <a:spAutoFit/>
          </a:bodyPr>
          <a:lstStyle/>
          <a:p>
            <a:r>
              <a:rPr lang="en-US" dirty="0"/>
              <a:t>Reference:  </a:t>
            </a:r>
            <a:r>
              <a:rPr lang="en-US" b="0" i="0" dirty="0">
                <a:solidFill>
                  <a:srgbClr val="212121"/>
                </a:solidFill>
                <a:effectLst/>
                <a:latin typeface="Roboto" panose="02000000000000000000" pitchFamily="2" charset="0"/>
              </a:rPr>
              <a:t>Sheppard AL, </a:t>
            </a:r>
            <a:r>
              <a:rPr lang="en-US" b="0" i="0" dirty="0" err="1">
                <a:solidFill>
                  <a:srgbClr val="212121"/>
                </a:solidFill>
                <a:effectLst/>
                <a:latin typeface="Roboto" panose="02000000000000000000" pitchFamily="2" charset="0"/>
              </a:rPr>
              <a:t>Wolffsohn</a:t>
            </a:r>
            <a:r>
              <a:rPr lang="en-US" b="0" i="0" dirty="0">
                <a:solidFill>
                  <a:srgbClr val="212121"/>
                </a:solidFill>
                <a:effectLst/>
                <a:latin typeface="Roboto" panose="02000000000000000000" pitchFamily="2" charset="0"/>
              </a:rPr>
              <a:t> JS. Digital eye strain: prevalence, measurement and amelioration. </a:t>
            </a:r>
          </a:p>
          <a:p>
            <a:r>
              <a:rPr lang="en-US" b="0" i="0" dirty="0">
                <a:solidFill>
                  <a:srgbClr val="212121"/>
                </a:solidFill>
                <a:effectLst/>
                <a:latin typeface="Roboto" panose="02000000000000000000" pitchFamily="2" charset="0"/>
              </a:rPr>
              <a:t>BMJ Open </a:t>
            </a:r>
            <a:r>
              <a:rPr lang="en-US" b="0" i="0" dirty="0" err="1">
                <a:solidFill>
                  <a:srgbClr val="212121"/>
                </a:solidFill>
                <a:effectLst/>
                <a:latin typeface="Roboto" panose="02000000000000000000" pitchFamily="2" charset="0"/>
              </a:rPr>
              <a:t>Ophthalmol</a:t>
            </a:r>
            <a:r>
              <a:rPr lang="en-US" b="0" i="0" dirty="0">
                <a:solidFill>
                  <a:srgbClr val="212121"/>
                </a:solidFill>
                <a:effectLst/>
                <a:latin typeface="Roboto" panose="02000000000000000000" pitchFamily="2" charset="0"/>
              </a:rPr>
              <a:t>. 2018 Apr 16;3(1):e000146.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10.1136/bmjophth-2018-000146.</a:t>
            </a:r>
          </a:p>
          <a:p>
            <a:r>
              <a:rPr lang="en-US" b="0" i="0" dirty="0">
                <a:solidFill>
                  <a:srgbClr val="212121"/>
                </a:solidFill>
                <a:effectLst/>
                <a:latin typeface="Roboto" panose="02000000000000000000" pitchFamily="2" charset="0"/>
              </a:rPr>
              <a:t> PMID: 29963645; PMCID: PMC6020759.</a:t>
            </a:r>
            <a:endParaRPr lang="en-US" dirty="0"/>
          </a:p>
          <a:p>
            <a:endParaRPr lang="en-US" dirty="0"/>
          </a:p>
        </p:txBody>
      </p:sp>
    </p:spTree>
    <p:extLst>
      <p:ext uri="{BB962C8B-B14F-4D97-AF65-F5344CB8AC3E}">
        <p14:creationId xmlns:p14="http://schemas.microsoft.com/office/powerpoint/2010/main" val="1077495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See the source image">
            <a:extLst>
              <a:ext uri="{FF2B5EF4-FFF2-40B4-BE49-F238E27FC236}">
                <a16:creationId xmlns:a16="http://schemas.microsoft.com/office/drawing/2014/main" id="{91D63271-D88A-8A69-E8D9-3402D7E404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4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175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7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eye exercises">
            <a:extLst>
              <a:ext uri="{FF2B5EF4-FFF2-40B4-BE49-F238E27FC236}">
                <a16:creationId xmlns:a16="http://schemas.microsoft.com/office/drawing/2014/main" id="{FB421F15-1FDB-80A7-533E-9797E4170A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 b="1"/>
          <a:stretch/>
        </p:blipFill>
        <p:spPr bwMode="auto">
          <a:xfrm>
            <a:off x="456817" y="498143"/>
            <a:ext cx="11277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7FEA97-A095-8A09-9B48-EE4967EDC2FC}"/>
              </a:ext>
            </a:extLst>
          </p:cNvPr>
          <p:cNvSpPr txBox="1"/>
          <p:nvPr/>
        </p:nvSpPr>
        <p:spPr>
          <a:xfrm>
            <a:off x="5040339" y="4657919"/>
            <a:ext cx="6396485" cy="923330"/>
          </a:xfrm>
          <a:prstGeom prst="rect">
            <a:avLst/>
          </a:prstGeom>
          <a:noFill/>
        </p:spPr>
        <p:txBody>
          <a:bodyPr wrap="square" rtlCol="0">
            <a:spAutoFit/>
          </a:bodyPr>
          <a:lstStyle/>
          <a:p>
            <a:r>
              <a:rPr lang="en-US" b="0" i="0" dirty="0">
                <a:solidFill>
                  <a:srgbClr val="231F20"/>
                </a:solidFill>
                <a:effectLst/>
                <a:latin typeface="Proxima Nova"/>
              </a:rPr>
              <a:t>It is important to note that people with eye conditions such as retinopathy, </a:t>
            </a:r>
            <a:r>
              <a:rPr lang="en-US" b="0" i="0" u="sng" dirty="0">
                <a:solidFill>
                  <a:srgbClr val="3D5191"/>
                </a:solidFill>
                <a:effectLst/>
                <a:latin typeface="Proxima Nova"/>
                <a:hlinkClick r:id="rId4" tooltip="What you need to know about cataracts"/>
              </a:rPr>
              <a:t>cataracts</a:t>
            </a:r>
            <a:r>
              <a:rPr lang="en-US" b="0" i="0" dirty="0">
                <a:solidFill>
                  <a:srgbClr val="231F20"/>
                </a:solidFill>
                <a:effectLst/>
                <a:latin typeface="Proxima Nova"/>
              </a:rPr>
              <a:t>, or </a:t>
            </a:r>
            <a:r>
              <a:rPr lang="en-US" b="0" i="0" u="sng" dirty="0">
                <a:solidFill>
                  <a:srgbClr val="3D5191"/>
                </a:solidFill>
                <a:effectLst/>
                <a:latin typeface="Proxima Nova"/>
                <a:hlinkClick r:id="rId5" tooltip="What is glaucoma?"/>
              </a:rPr>
              <a:t>glaucoma</a:t>
            </a:r>
            <a:r>
              <a:rPr lang="en-US" b="0" i="0" dirty="0">
                <a:solidFill>
                  <a:srgbClr val="231F20"/>
                </a:solidFill>
                <a:effectLst/>
                <a:latin typeface="Proxima Nova"/>
              </a:rPr>
              <a:t> are unlikely to benefit from trying the eye exercises below.</a:t>
            </a:r>
            <a:endParaRPr lang="en-US" dirty="0"/>
          </a:p>
        </p:txBody>
      </p:sp>
    </p:spTree>
    <p:extLst>
      <p:ext uri="{BB962C8B-B14F-4D97-AF65-F5344CB8AC3E}">
        <p14:creationId xmlns:p14="http://schemas.microsoft.com/office/powerpoint/2010/main" val="375237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9D66-4E1A-1990-D9B7-367439511664}"/>
              </a:ext>
            </a:extLst>
          </p:cNvPr>
          <p:cNvSpPr>
            <a:spLocks noGrp="1"/>
          </p:cNvSpPr>
          <p:nvPr>
            <p:ph type="title" idx="4294967295"/>
          </p:nvPr>
        </p:nvSpPr>
        <p:spPr>
          <a:xfrm>
            <a:off x="0" y="365125"/>
            <a:ext cx="10515600" cy="1325563"/>
          </a:xfrm>
        </p:spPr>
        <p:txBody>
          <a:bodyPr/>
          <a:lstStyle/>
          <a:p>
            <a:pPr algn="ctr"/>
            <a:r>
              <a:rPr lang="en-US" b="1" dirty="0">
                <a:solidFill>
                  <a:srgbClr val="FF0000"/>
                </a:solidFill>
              </a:rPr>
              <a:t>Electromagnetic Spectrum</a:t>
            </a:r>
          </a:p>
        </p:txBody>
      </p:sp>
      <p:sp>
        <p:nvSpPr>
          <p:cNvPr id="6" name="TextBox 5">
            <a:extLst>
              <a:ext uri="{FF2B5EF4-FFF2-40B4-BE49-F238E27FC236}">
                <a16:creationId xmlns:a16="http://schemas.microsoft.com/office/drawing/2014/main" id="{47BAEB90-2C5F-CDA7-F6DC-5A5F9BD7B20C}"/>
              </a:ext>
            </a:extLst>
          </p:cNvPr>
          <p:cNvSpPr txBox="1"/>
          <p:nvPr/>
        </p:nvSpPr>
        <p:spPr>
          <a:xfrm>
            <a:off x="1328194" y="5990382"/>
            <a:ext cx="6360396" cy="369332"/>
          </a:xfrm>
          <a:prstGeom prst="rect">
            <a:avLst/>
          </a:prstGeom>
          <a:noFill/>
        </p:spPr>
        <p:txBody>
          <a:bodyPr wrap="none" rtlCol="0">
            <a:spAutoFit/>
          </a:bodyPr>
          <a:lstStyle/>
          <a:p>
            <a:r>
              <a:rPr lang="en-US" b="1" dirty="0"/>
              <a:t>Reference: </a:t>
            </a:r>
            <a:r>
              <a:rPr lang="en-US" dirty="0">
                <a:hlinkClick r:id="rId3"/>
              </a:rPr>
              <a:t>What Is Blue Light? (webmd.com)</a:t>
            </a:r>
            <a:r>
              <a:rPr lang="en-US" dirty="0"/>
              <a:t>, accessed on 9/6/22</a:t>
            </a:r>
            <a:endParaRPr lang="en-US" b="1" dirty="0"/>
          </a:p>
        </p:txBody>
      </p:sp>
      <p:pic>
        <p:nvPicPr>
          <p:cNvPr id="7" name="Content Placeholder 6" descr="Graphical user interface, text, application, website&#10;&#10;Description automatically generated">
            <a:extLst>
              <a:ext uri="{FF2B5EF4-FFF2-40B4-BE49-F238E27FC236}">
                <a16:creationId xmlns:a16="http://schemas.microsoft.com/office/drawing/2014/main" id="{DDFE2CA1-F0AA-E6C5-3159-5D24E6C66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000" y="1690688"/>
            <a:ext cx="10515600" cy="3904629"/>
          </a:xfrm>
          <a:prstGeom prst="rect">
            <a:avLst/>
          </a:prstGeom>
        </p:spPr>
      </p:pic>
    </p:spTree>
    <p:extLst>
      <p:ext uri="{BB962C8B-B14F-4D97-AF65-F5344CB8AC3E}">
        <p14:creationId xmlns:p14="http://schemas.microsoft.com/office/powerpoint/2010/main" val="1937206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7CB6-5D72-1CAF-5300-AE89B26A9C4B}"/>
              </a:ext>
            </a:extLst>
          </p:cNvPr>
          <p:cNvSpPr>
            <a:spLocks noGrp="1"/>
          </p:cNvSpPr>
          <p:nvPr>
            <p:ph type="title"/>
          </p:nvPr>
        </p:nvSpPr>
        <p:spPr/>
        <p:txBody>
          <a:bodyPr/>
          <a:lstStyle/>
          <a:p>
            <a:pPr algn="ctr"/>
            <a:r>
              <a:rPr lang="en-US" b="1" dirty="0"/>
              <a:t>Focus Changes</a:t>
            </a:r>
          </a:p>
        </p:txBody>
      </p:sp>
      <p:sp>
        <p:nvSpPr>
          <p:cNvPr id="3" name="Content Placeholder 2">
            <a:extLst>
              <a:ext uri="{FF2B5EF4-FFF2-40B4-BE49-F238E27FC236}">
                <a16:creationId xmlns:a16="http://schemas.microsoft.com/office/drawing/2014/main" id="{DBF1C4B1-8B90-B17F-9451-22E77C35CCDC}"/>
              </a:ext>
            </a:extLst>
          </p:cNvPr>
          <p:cNvSpPr>
            <a:spLocks noGrp="1"/>
          </p:cNvSpPr>
          <p:nvPr>
            <p:ph idx="1"/>
          </p:nvPr>
        </p:nvSpPr>
        <p:spPr/>
        <p:txBody>
          <a:bodyPr>
            <a:normAutofit fontScale="92500" lnSpcReduction="10000"/>
          </a:bodyPr>
          <a:lstStyle/>
          <a:p>
            <a:pPr marL="0" indent="0" algn="l">
              <a:buNone/>
            </a:pPr>
            <a:endParaRPr lang="en-US" b="1" i="0" dirty="0">
              <a:solidFill>
                <a:srgbClr val="231F20"/>
              </a:solidFill>
              <a:effectLst/>
              <a:latin typeface="Proxima Nova"/>
            </a:endParaRPr>
          </a:p>
          <a:p>
            <a:pPr algn="l"/>
            <a:r>
              <a:rPr lang="en-US" b="0" i="0" dirty="0">
                <a:solidFill>
                  <a:srgbClr val="231F20"/>
                </a:solidFill>
                <a:effectLst/>
                <a:latin typeface="Proxima Nova"/>
              </a:rPr>
              <a:t>The focus change exercise can also help with digital eye strain. People should perform this exercise while sitting.</a:t>
            </a:r>
          </a:p>
          <a:p>
            <a:pPr algn="l">
              <a:buFont typeface="+mj-lt"/>
              <a:buAutoNum type="arabicPeriod"/>
            </a:pPr>
            <a:r>
              <a:rPr lang="en-US" b="0" i="0" dirty="0">
                <a:solidFill>
                  <a:srgbClr val="231F20"/>
                </a:solidFill>
                <a:effectLst/>
                <a:latin typeface="Proxima Nova"/>
              </a:rPr>
              <a:t>Hold one finger a few inches away from one eye.</a:t>
            </a:r>
          </a:p>
          <a:p>
            <a:pPr algn="l">
              <a:buFont typeface="+mj-lt"/>
              <a:buAutoNum type="arabicPeriod"/>
            </a:pPr>
            <a:r>
              <a:rPr lang="en-US" b="0" i="0" dirty="0">
                <a:solidFill>
                  <a:srgbClr val="231F20"/>
                </a:solidFill>
                <a:effectLst/>
                <a:latin typeface="Proxima Nova"/>
              </a:rPr>
              <a:t>Focus the gaze on the finger.</a:t>
            </a:r>
          </a:p>
          <a:p>
            <a:pPr algn="l">
              <a:buFont typeface="+mj-lt"/>
              <a:buAutoNum type="arabicPeriod"/>
            </a:pPr>
            <a:r>
              <a:rPr lang="en-US" b="0" i="0" dirty="0">
                <a:solidFill>
                  <a:srgbClr val="231F20"/>
                </a:solidFill>
                <a:effectLst/>
                <a:latin typeface="Proxima Nova"/>
              </a:rPr>
              <a:t>Move the finger slowly away from the face.</a:t>
            </a:r>
          </a:p>
          <a:p>
            <a:pPr algn="l">
              <a:buFont typeface="+mj-lt"/>
              <a:buAutoNum type="arabicPeriod"/>
            </a:pPr>
            <a:r>
              <a:rPr lang="en-US" b="0" i="0" dirty="0">
                <a:solidFill>
                  <a:srgbClr val="231F20"/>
                </a:solidFill>
                <a:effectLst/>
                <a:latin typeface="Proxima Nova"/>
              </a:rPr>
              <a:t>Focus on an object farther away, and then back on the finger.</a:t>
            </a:r>
          </a:p>
          <a:p>
            <a:pPr algn="l">
              <a:buFont typeface="+mj-lt"/>
              <a:buAutoNum type="arabicPeriod"/>
            </a:pPr>
            <a:r>
              <a:rPr lang="en-US" b="0" i="0" dirty="0">
                <a:solidFill>
                  <a:srgbClr val="231F20"/>
                </a:solidFill>
                <a:effectLst/>
                <a:latin typeface="Proxima Nova"/>
              </a:rPr>
              <a:t>Bring the finger back closer to the eye.</a:t>
            </a:r>
          </a:p>
          <a:p>
            <a:pPr algn="l">
              <a:buFont typeface="+mj-lt"/>
              <a:buAutoNum type="arabicPeriod"/>
            </a:pPr>
            <a:r>
              <a:rPr lang="en-US" b="0" i="0" dirty="0">
                <a:solidFill>
                  <a:srgbClr val="231F20"/>
                </a:solidFill>
                <a:effectLst/>
                <a:latin typeface="Proxima Nova"/>
              </a:rPr>
              <a:t>Focus on an object farther away.</a:t>
            </a:r>
          </a:p>
          <a:p>
            <a:pPr algn="l">
              <a:buFont typeface="+mj-lt"/>
              <a:buAutoNum type="arabicPeriod"/>
            </a:pPr>
            <a:r>
              <a:rPr lang="en-US" b="0" i="0" dirty="0">
                <a:solidFill>
                  <a:srgbClr val="231F20"/>
                </a:solidFill>
                <a:effectLst/>
                <a:latin typeface="Proxima Nova"/>
              </a:rPr>
              <a:t>Repeat three times.</a:t>
            </a:r>
          </a:p>
        </p:txBody>
      </p:sp>
    </p:spTree>
    <p:extLst>
      <p:ext uri="{BB962C8B-B14F-4D97-AF65-F5344CB8AC3E}">
        <p14:creationId xmlns:p14="http://schemas.microsoft.com/office/powerpoint/2010/main" val="749740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ADB767-500E-6631-1A0D-D28D74F1C70F}"/>
              </a:ext>
            </a:extLst>
          </p:cNvPr>
          <p:cNvSpPr txBox="1"/>
          <p:nvPr/>
        </p:nvSpPr>
        <p:spPr>
          <a:xfrm>
            <a:off x="2508738" y="1250462"/>
            <a:ext cx="7229231" cy="2031325"/>
          </a:xfrm>
          <a:prstGeom prst="rect">
            <a:avLst/>
          </a:prstGeom>
          <a:noFill/>
        </p:spPr>
        <p:txBody>
          <a:bodyPr wrap="square">
            <a:spAutoFit/>
          </a:bodyPr>
          <a:lstStyle/>
          <a:p>
            <a:pPr algn="l" fontAlgn="base"/>
            <a:r>
              <a:rPr lang="en-US" b="1" dirty="0">
                <a:solidFill>
                  <a:srgbClr val="053E61"/>
                </a:solidFill>
                <a:effectLst/>
                <a:latin typeface="Verdana" panose="020B0604030504040204" pitchFamily="34" charset="0"/>
              </a:rPr>
              <a:t>6.  Figure of Eight</a:t>
            </a:r>
          </a:p>
          <a:p>
            <a:pPr algn="l" fontAlgn="base"/>
            <a:r>
              <a:rPr lang="en-US" b="0" dirty="0">
                <a:solidFill>
                  <a:srgbClr val="086AA5"/>
                </a:solidFill>
                <a:effectLst/>
                <a:latin typeface="Verdana" panose="020B0604030504040204" pitchFamily="34" charset="0"/>
              </a:rPr>
              <a:t>This is a great exercise to ensure flexibility of the eye muscles.  It is simple to perform.  Staring at a blank wall, imagine a large figure 8 tilted on its side 10 feet away from you.  Now trace this path of the figure 8 with your eyes without moving your head.  Do this one way for a minute and then the reverse way for a minute.</a:t>
            </a:r>
          </a:p>
        </p:txBody>
      </p:sp>
    </p:spTree>
    <p:extLst>
      <p:ext uri="{BB962C8B-B14F-4D97-AF65-F5344CB8AC3E}">
        <p14:creationId xmlns:p14="http://schemas.microsoft.com/office/powerpoint/2010/main" val="1964563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A4A06B-B594-3734-6CD2-83FE5B3B19CF}"/>
              </a:ext>
            </a:extLst>
          </p:cNvPr>
          <p:cNvSpPr txBox="1"/>
          <p:nvPr/>
        </p:nvSpPr>
        <p:spPr>
          <a:xfrm>
            <a:off x="1000369" y="1690688"/>
            <a:ext cx="6455507" cy="3416320"/>
          </a:xfrm>
          <a:prstGeom prst="rect">
            <a:avLst/>
          </a:prstGeom>
          <a:noFill/>
        </p:spPr>
        <p:txBody>
          <a:bodyPr wrap="square">
            <a:spAutoFit/>
          </a:bodyPr>
          <a:lstStyle/>
          <a:p>
            <a:pPr algn="l"/>
            <a:endParaRPr lang="en-US" b="1" i="0" dirty="0">
              <a:solidFill>
                <a:srgbClr val="231F20"/>
              </a:solidFill>
              <a:effectLst/>
              <a:latin typeface="Proxima Nova"/>
            </a:endParaRPr>
          </a:p>
          <a:p>
            <a:pPr algn="l"/>
            <a:r>
              <a:rPr lang="en-US" b="0" i="0" dirty="0">
                <a:solidFill>
                  <a:srgbClr val="231F20"/>
                </a:solidFill>
                <a:effectLst/>
                <a:latin typeface="Proxima Nova"/>
              </a:rPr>
              <a:t>There is not much scientific evidence to suggest that eye exercises help improve vision in general. However, eye exercises and vision therapy can help with digital eye strain and certain eye conditions.</a:t>
            </a:r>
          </a:p>
          <a:p>
            <a:pPr algn="l"/>
            <a:endParaRPr lang="en-US" b="0" i="0" dirty="0">
              <a:solidFill>
                <a:srgbClr val="231F20"/>
              </a:solidFill>
              <a:effectLst/>
              <a:latin typeface="Proxima Nova"/>
            </a:endParaRPr>
          </a:p>
          <a:p>
            <a:pPr algn="l"/>
            <a:r>
              <a:rPr lang="en-US" b="0" i="0" dirty="0">
                <a:solidFill>
                  <a:srgbClr val="231F20"/>
                </a:solidFill>
                <a:effectLst/>
                <a:latin typeface="Proxima Nova"/>
              </a:rPr>
              <a:t>A person can easily perform eye exercises such as the 20-20-20 rule, figure 8, and pencil pushups at home.</a:t>
            </a:r>
          </a:p>
          <a:p>
            <a:pPr algn="l"/>
            <a:endParaRPr lang="en-US" b="0" i="0" dirty="0">
              <a:solidFill>
                <a:srgbClr val="231F20"/>
              </a:solidFill>
              <a:effectLst/>
              <a:latin typeface="Proxima Nova"/>
            </a:endParaRPr>
          </a:p>
          <a:p>
            <a:pPr algn="l"/>
            <a:r>
              <a:rPr lang="en-US" b="0" i="0" dirty="0">
                <a:solidFill>
                  <a:srgbClr val="231F20"/>
                </a:solidFill>
                <a:effectLst/>
                <a:latin typeface="Proxima Nova"/>
              </a:rPr>
              <a:t>If a person experiences blurred vision, red eyes, or eye pain or has concerns about their vision, they should contact their doctor.</a:t>
            </a:r>
          </a:p>
        </p:txBody>
      </p:sp>
      <p:sp>
        <p:nvSpPr>
          <p:cNvPr id="4" name="Title 3">
            <a:extLst>
              <a:ext uri="{FF2B5EF4-FFF2-40B4-BE49-F238E27FC236}">
                <a16:creationId xmlns:a16="http://schemas.microsoft.com/office/drawing/2014/main" id="{EF0106A6-25D4-B4F2-DDB9-67A5D87818A5}"/>
              </a:ext>
            </a:extLst>
          </p:cNvPr>
          <p:cNvSpPr>
            <a:spLocks noGrp="1"/>
          </p:cNvSpPr>
          <p:nvPr>
            <p:ph type="title" idx="4294967295"/>
          </p:nvPr>
        </p:nvSpPr>
        <p:spPr>
          <a:xfrm>
            <a:off x="0" y="365125"/>
            <a:ext cx="10515600" cy="1325563"/>
          </a:xfrm>
        </p:spPr>
        <p:txBody>
          <a:bodyPr/>
          <a:lstStyle/>
          <a:p>
            <a:pPr algn="ctr"/>
            <a:r>
              <a:rPr lang="en-US" b="1" dirty="0"/>
              <a:t>Caveat</a:t>
            </a:r>
          </a:p>
        </p:txBody>
      </p:sp>
      <p:pic>
        <p:nvPicPr>
          <p:cNvPr id="8" name="Content Placeholder 7" descr="Graphical user interface, application&#10;&#10;Description automatically generated">
            <a:extLst>
              <a:ext uri="{FF2B5EF4-FFF2-40B4-BE49-F238E27FC236}">
                <a16:creationId xmlns:a16="http://schemas.microsoft.com/office/drawing/2014/main" id="{DCF9B8F4-39E9-7C34-994A-A643DF1040F7}"/>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r="-3184" b="39040"/>
          <a:stretch/>
        </p:blipFill>
        <p:spPr>
          <a:xfrm>
            <a:off x="8328513" y="2023208"/>
            <a:ext cx="3019425" cy="3862388"/>
          </a:xfrm>
        </p:spPr>
      </p:pic>
    </p:spTree>
    <p:extLst>
      <p:ext uri="{BB962C8B-B14F-4D97-AF65-F5344CB8AC3E}">
        <p14:creationId xmlns:p14="http://schemas.microsoft.com/office/powerpoint/2010/main" val="1796666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19EFF1-1FAA-80DC-DDB8-F86C995F55B1}"/>
              </a:ext>
            </a:extLst>
          </p:cNvPr>
          <p:cNvSpPr>
            <a:spLocks noGrp="1"/>
          </p:cNvSpPr>
          <p:nvPr>
            <p:ph type="title"/>
          </p:nvPr>
        </p:nvSpPr>
        <p:spPr/>
        <p:txBody>
          <a:bodyPr/>
          <a:lstStyle/>
          <a:p>
            <a:pPr algn="ctr"/>
            <a:r>
              <a:rPr lang="en-US" b="1" dirty="0"/>
              <a:t>References</a:t>
            </a:r>
          </a:p>
        </p:txBody>
      </p:sp>
      <p:sp>
        <p:nvSpPr>
          <p:cNvPr id="5" name="Content Placeholder 4">
            <a:extLst>
              <a:ext uri="{FF2B5EF4-FFF2-40B4-BE49-F238E27FC236}">
                <a16:creationId xmlns:a16="http://schemas.microsoft.com/office/drawing/2014/main" id="{424AB428-1DC2-9472-2201-1789AC0C4D38}"/>
              </a:ext>
            </a:extLst>
          </p:cNvPr>
          <p:cNvSpPr>
            <a:spLocks noGrp="1"/>
          </p:cNvSpPr>
          <p:nvPr>
            <p:ph idx="1"/>
          </p:nvPr>
        </p:nvSpPr>
        <p:spPr/>
        <p:txBody>
          <a:bodyPr>
            <a:normAutofit lnSpcReduction="10000"/>
          </a:bodyPr>
          <a:lstStyle/>
          <a:p>
            <a:r>
              <a:rPr lang="en-US" dirty="0">
                <a:hlinkClick r:id="rId2"/>
              </a:rPr>
              <a:t>Dental Curing Lights | American Dental Association (ada.org)</a:t>
            </a:r>
            <a:endParaRPr lang="en-US" dirty="0"/>
          </a:p>
          <a:p>
            <a:r>
              <a:rPr lang="en-US" dirty="0"/>
              <a:t>Effective Use of Dental Curing Light:  A Guide for the Dental Practitioners, ADA Professional Product Review, Volume 8, Issue 2, 2013</a:t>
            </a:r>
          </a:p>
          <a:p>
            <a:r>
              <a:rPr lang="en-US" dirty="0"/>
              <a:t>Price R, Light Curing in Dentistry, Dental Clinics of North America,  Volume 61, Issue 4, 2017, Pages 751-778, </a:t>
            </a:r>
            <a:r>
              <a:rPr lang="en-US" dirty="0">
                <a:hlinkClick r:id="rId3"/>
              </a:rPr>
              <a:t>https://doi.org/10.1016/j.cden.2017.06.008</a:t>
            </a:r>
            <a:r>
              <a:rPr lang="en-US" dirty="0"/>
              <a:t>.</a:t>
            </a:r>
          </a:p>
          <a:p>
            <a:r>
              <a:rPr lang="en-US" b="0" i="0" dirty="0">
                <a:solidFill>
                  <a:srgbClr val="212121"/>
                </a:solidFill>
                <a:effectLst/>
                <a:latin typeface="BlinkMacSystemFont"/>
              </a:rPr>
              <a:t>Price RB, Ferracane JL, Hickel R, Sullivan B. The light-curing unit: An essential piece of dental equipment. Int Dent J. 2020 Dec;70(6):407-417. </a:t>
            </a:r>
            <a:r>
              <a:rPr lang="en-US" b="0" i="0" dirty="0" err="1">
                <a:solidFill>
                  <a:srgbClr val="212121"/>
                </a:solidFill>
                <a:effectLst/>
                <a:latin typeface="BlinkMacSystemFont"/>
              </a:rPr>
              <a:t>doi</a:t>
            </a:r>
            <a:r>
              <a:rPr lang="en-US" b="0" i="0" dirty="0">
                <a:solidFill>
                  <a:srgbClr val="212121"/>
                </a:solidFill>
                <a:effectLst/>
                <a:latin typeface="BlinkMacSystemFont"/>
              </a:rPr>
              <a:t>: 10.1111/idj.12582. </a:t>
            </a:r>
            <a:r>
              <a:rPr lang="en-US" b="0" i="0" dirty="0" err="1">
                <a:solidFill>
                  <a:srgbClr val="212121"/>
                </a:solidFill>
                <a:effectLst/>
                <a:latin typeface="BlinkMacSystemFont"/>
              </a:rPr>
              <a:t>Epub</a:t>
            </a:r>
            <a:r>
              <a:rPr lang="en-US" b="0" i="0" dirty="0">
                <a:solidFill>
                  <a:srgbClr val="212121"/>
                </a:solidFill>
                <a:effectLst/>
                <a:latin typeface="BlinkMacSystemFont"/>
              </a:rPr>
              <a:t> 2020 Jul 21. PMID: 32696512; PMCID: PMC9379154.</a:t>
            </a:r>
            <a:endParaRPr lang="en-US" dirty="0"/>
          </a:p>
        </p:txBody>
      </p:sp>
    </p:spTree>
    <p:extLst>
      <p:ext uri="{BB962C8B-B14F-4D97-AF65-F5344CB8AC3E}">
        <p14:creationId xmlns:p14="http://schemas.microsoft.com/office/powerpoint/2010/main" val="2468115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19EFF1-1FAA-80DC-DDB8-F86C995F55B1}"/>
              </a:ext>
            </a:extLst>
          </p:cNvPr>
          <p:cNvSpPr>
            <a:spLocks noGrp="1"/>
          </p:cNvSpPr>
          <p:nvPr>
            <p:ph type="title"/>
          </p:nvPr>
        </p:nvSpPr>
        <p:spPr/>
        <p:txBody>
          <a:bodyPr/>
          <a:lstStyle/>
          <a:p>
            <a:pPr algn="ctr"/>
            <a:r>
              <a:rPr lang="en-US" b="1" dirty="0"/>
              <a:t>References</a:t>
            </a:r>
          </a:p>
        </p:txBody>
      </p:sp>
      <p:sp>
        <p:nvSpPr>
          <p:cNvPr id="5" name="Content Placeholder 4">
            <a:extLst>
              <a:ext uri="{FF2B5EF4-FFF2-40B4-BE49-F238E27FC236}">
                <a16:creationId xmlns:a16="http://schemas.microsoft.com/office/drawing/2014/main" id="{424AB428-1DC2-9472-2201-1789AC0C4D38}"/>
              </a:ext>
            </a:extLst>
          </p:cNvPr>
          <p:cNvSpPr>
            <a:spLocks noGrp="1"/>
          </p:cNvSpPr>
          <p:nvPr>
            <p:ph idx="1"/>
          </p:nvPr>
        </p:nvSpPr>
        <p:spPr/>
        <p:txBody>
          <a:bodyPr>
            <a:normAutofit/>
          </a:bodyPr>
          <a:lstStyle/>
          <a:p>
            <a:r>
              <a:rPr lang="en-US" dirty="0"/>
              <a:t>Price R., Avoiding Pitfalls when using a Light-Curing Unit, Compendium of Continuing Education in Dentistry Volume 34, Issue 4, April 2013, Accessed 9/11/22 at:  </a:t>
            </a:r>
            <a:r>
              <a:rPr lang="en-US" dirty="0">
                <a:hlinkClick r:id="rId2"/>
              </a:rPr>
              <a:t>https://www.aegisdentalnetwork.com/cced/2013/04/</a:t>
            </a:r>
            <a:endParaRPr lang="en-US" dirty="0"/>
          </a:p>
          <a:p>
            <a:r>
              <a:rPr lang="en-US" b="0" i="1" u="none" strike="noStrike" dirty="0">
                <a:solidFill>
                  <a:srgbClr val="003399"/>
                </a:solidFill>
                <a:effectLst/>
                <a:latin typeface="Helvetica Neue"/>
                <a:hlinkClick r:id="rId3"/>
              </a:rPr>
              <a:t>OSHA Technical Manual</a:t>
            </a:r>
            <a:r>
              <a:rPr lang="en-US" b="0" i="0" u="none" strike="noStrike" dirty="0">
                <a:solidFill>
                  <a:srgbClr val="003399"/>
                </a:solidFill>
                <a:effectLst/>
                <a:latin typeface="Helvetica Neue"/>
                <a:hlinkClick r:id="rId3"/>
              </a:rPr>
              <a:t> (TED 1-0.15A, Section III - Chapter 6)</a:t>
            </a:r>
            <a:r>
              <a:rPr lang="en-US" b="0" i="0" dirty="0">
                <a:solidFill>
                  <a:srgbClr val="333333"/>
                </a:solidFill>
                <a:effectLst/>
                <a:latin typeface="Helvetica Neue"/>
              </a:rPr>
              <a:t>)</a:t>
            </a:r>
          </a:p>
          <a:p>
            <a:r>
              <a:rPr lang="en-US" b="0" i="0" dirty="0">
                <a:solidFill>
                  <a:srgbClr val="333333"/>
                </a:solidFill>
                <a:effectLst/>
                <a:latin typeface="Helvetica Neue"/>
              </a:rPr>
              <a:t>American Conference of Governmental Industrial Hygienists (ACGIH) </a:t>
            </a:r>
            <a:r>
              <a:rPr lang="en-US" b="0" i="0" u="none" strike="noStrike" dirty="0">
                <a:solidFill>
                  <a:srgbClr val="003399"/>
                </a:solidFill>
                <a:effectLst/>
                <a:latin typeface="Helvetica Neue"/>
                <a:hlinkClick r:id="rId4"/>
              </a:rPr>
              <a:t>http://www.acgih.org</a:t>
            </a:r>
            <a:r>
              <a:rPr lang="en-US" dirty="0"/>
              <a:t> </a:t>
            </a:r>
          </a:p>
        </p:txBody>
      </p:sp>
    </p:spTree>
    <p:extLst>
      <p:ext uri="{BB962C8B-B14F-4D97-AF65-F5344CB8AC3E}">
        <p14:creationId xmlns:p14="http://schemas.microsoft.com/office/powerpoint/2010/main" val="3126342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19EFF1-1FAA-80DC-DDB8-F86C995F55B1}"/>
              </a:ext>
            </a:extLst>
          </p:cNvPr>
          <p:cNvSpPr>
            <a:spLocks noGrp="1"/>
          </p:cNvSpPr>
          <p:nvPr>
            <p:ph type="title"/>
          </p:nvPr>
        </p:nvSpPr>
        <p:spPr/>
        <p:txBody>
          <a:bodyPr/>
          <a:lstStyle/>
          <a:p>
            <a:pPr algn="ctr"/>
            <a:r>
              <a:rPr lang="en-US" b="1"/>
              <a:t>References</a:t>
            </a:r>
            <a:endParaRPr lang="en-US" b="1" dirty="0"/>
          </a:p>
        </p:txBody>
      </p:sp>
      <p:sp>
        <p:nvSpPr>
          <p:cNvPr id="5" name="Content Placeholder 4">
            <a:extLst>
              <a:ext uri="{FF2B5EF4-FFF2-40B4-BE49-F238E27FC236}">
                <a16:creationId xmlns:a16="http://schemas.microsoft.com/office/drawing/2014/main" id="{424AB428-1DC2-9472-2201-1789AC0C4D38}"/>
              </a:ext>
            </a:extLst>
          </p:cNvPr>
          <p:cNvSpPr>
            <a:spLocks noGrp="1"/>
          </p:cNvSpPr>
          <p:nvPr>
            <p:ph idx="1"/>
          </p:nvPr>
        </p:nvSpPr>
        <p:spPr>
          <a:xfrm>
            <a:off x="1092958" y="1880216"/>
            <a:ext cx="10515600" cy="4351338"/>
          </a:xfrm>
        </p:spPr>
        <p:txBody>
          <a:bodyPr>
            <a:normAutofit/>
          </a:bodyPr>
          <a:lstStyle/>
          <a:p>
            <a:r>
              <a:rPr lang="en-US" b="0" i="0" dirty="0" err="1">
                <a:solidFill>
                  <a:srgbClr val="212121"/>
                </a:solidFill>
                <a:effectLst/>
                <a:latin typeface="BlinkMacSystemFont"/>
              </a:rPr>
              <a:t>Mousavinasab</a:t>
            </a:r>
            <a:r>
              <a:rPr lang="en-US" b="0" i="0" dirty="0">
                <a:solidFill>
                  <a:srgbClr val="212121"/>
                </a:solidFill>
                <a:effectLst/>
                <a:latin typeface="BlinkMacSystemFont"/>
              </a:rPr>
              <a:t> SM, Meyers I. Curing efficacy of light emitting diodes of dental curing units. J Dent Res Dent Clin Dent Prospects. 2009 Winter;3(1):11-6. </a:t>
            </a:r>
            <a:r>
              <a:rPr lang="en-US" b="0" i="0" dirty="0" err="1">
                <a:solidFill>
                  <a:srgbClr val="212121"/>
                </a:solidFill>
                <a:effectLst/>
                <a:latin typeface="BlinkMacSystemFont"/>
              </a:rPr>
              <a:t>doi</a:t>
            </a:r>
            <a:r>
              <a:rPr lang="en-US" b="0" i="0" dirty="0">
                <a:solidFill>
                  <a:srgbClr val="212121"/>
                </a:solidFill>
                <a:effectLst/>
                <a:latin typeface="BlinkMacSystemFont"/>
              </a:rPr>
              <a:t>: 10.5681/joddd.2009.004. </a:t>
            </a:r>
            <a:r>
              <a:rPr lang="en-US" b="0" i="0" dirty="0" err="1">
                <a:solidFill>
                  <a:srgbClr val="212121"/>
                </a:solidFill>
                <a:effectLst/>
                <a:latin typeface="BlinkMacSystemFont"/>
              </a:rPr>
              <a:t>Epub</a:t>
            </a:r>
            <a:r>
              <a:rPr lang="en-US" b="0" i="0" dirty="0">
                <a:solidFill>
                  <a:srgbClr val="212121"/>
                </a:solidFill>
                <a:effectLst/>
                <a:latin typeface="BlinkMacSystemFont"/>
              </a:rPr>
              <a:t> 2009 Mar 16. </a:t>
            </a:r>
            <a:r>
              <a:rPr lang="en-US" b="0" i="0">
                <a:solidFill>
                  <a:srgbClr val="212121"/>
                </a:solidFill>
                <a:effectLst/>
                <a:latin typeface="BlinkMacSystemFont"/>
              </a:rPr>
              <a:t>PMID: 23230474; PMCID: PMC3517196.</a:t>
            </a:r>
            <a:endParaRPr lang="en-US" dirty="0"/>
          </a:p>
        </p:txBody>
      </p:sp>
    </p:spTree>
    <p:extLst>
      <p:ext uri="{BB962C8B-B14F-4D97-AF65-F5344CB8AC3E}">
        <p14:creationId xmlns:p14="http://schemas.microsoft.com/office/powerpoint/2010/main" val="91526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30C8-85A7-F49D-1F4E-DEE4644203AD}"/>
              </a:ext>
            </a:extLst>
          </p:cNvPr>
          <p:cNvSpPr>
            <a:spLocks noGrp="1"/>
          </p:cNvSpPr>
          <p:nvPr>
            <p:ph type="title"/>
          </p:nvPr>
        </p:nvSpPr>
        <p:spPr/>
        <p:txBody>
          <a:bodyPr/>
          <a:lstStyle/>
          <a:p>
            <a:pPr algn="ctr"/>
            <a:r>
              <a:rPr lang="en-US" b="1" dirty="0"/>
              <a:t>Webinar Objectives—You will learn:</a:t>
            </a:r>
          </a:p>
        </p:txBody>
      </p:sp>
      <p:sp>
        <p:nvSpPr>
          <p:cNvPr id="5" name="Content Placeholder 4">
            <a:extLst>
              <a:ext uri="{FF2B5EF4-FFF2-40B4-BE49-F238E27FC236}">
                <a16:creationId xmlns:a16="http://schemas.microsoft.com/office/drawing/2014/main" id="{9D428B5D-8062-C9C2-7336-773236636C69}"/>
              </a:ext>
            </a:extLst>
          </p:cNvPr>
          <p:cNvSpPr>
            <a:spLocks noGrp="1"/>
          </p:cNvSpPr>
          <p:nvPr>
            <p:ph idx="1"/>
          </p:nvPr>
        </p:nvSpPr>
        <p:spPr/>
        <p:txBody>
          <a:bodyPr/>
          <a:lstStyle/>
          <a:p>
            <a:pPr marL="0" indent="0" algn="l">
              <a:buNone/>
            </a:pPr>
            <a:br>
              <a:rPr lang="en-US" b="1" i="0" dirty="0">
                <a:solidFill>
                  <a:srgbClr val="222222"/>
                </a:solidFill>
                <a:effectLst/>
                <a:latin typeface="Arial" panose="020B0604020202020204" pitchFamily="34" charset="0"/>
              </a:rPr>
            </a:br>
            <a:r>
              <a:rPr lang="en-US" b="1" i="0" dirty="0">
                <a:solidFill>
                  <a:srgbClr val="222222"/>
                </a:solidFill>
                <a:effectLst/>
                <a:latin typeface="Arial" panose="020B0604020202020204" pitchFamily="34" charset="0"/>
              </a:rPr>
              <a:t>1)</a:t>
            </a:r>
            <a:r>
              <a:rPr lang="en-US" sz="1800" b="0" i="0" dirty="0">
                <a:solidFill>
                  <a:srgbClr val="222222"/>
                </a:solidFill>
                <a:effectLst/>
                <a:latin typeface="Times New Roman" panose="02020603050405020304" pitchFamily="18" charset="0"/>
              </a:rPr>
              <a:t>      </a:t>
            </a:r>
            <a:r>
              <a:rPr lang="en-US" b="1" i="0" dirty="0">
                <a:solidFill>
                  <a:srgbClr val="222222"/>
                </a:solidFill>
                <a:effectLst/>
                <a:latin typeface="Arial" panose="020B0604020202020204" pitchFamily="34" charset="0"/>
              </a:rPr>
              <a:t>The potential risks of using dental light cure units</a:t>
            </a:r>
          </a:p>
          <a:p>
            <a:pPr marL="0" indent="0" algn="l">
              <a:buNone/>
            </a:pPr>
            <a:endParaRPr lang="en-US" b="1" i="0" dirty="0">
              <a:solidFill>
                <a:srgbClr val="222222"/>
              </a:solidFill>
              <a:effectLst/>
              <a:latin typeface="Arial" panose="020B0604020202020204" pitchFamily="34" charset="0"/>
            </a:endParaRPr>
          </a:p>
          <a:p>
            <a:pPr marL="0" indent="0" algn="l">
              <a:buNone/>
            </a:pPr>
            <a:r>
              <a:rPr lang="en-US" b="1" i="0" dirty="0">
                <a:solidFill>
                  <a:srgbClr val="222222"/>
                </a:solidFill>
                <a:effectLst/>
                <a:latin typeface="Arial" panose="020B0604020202020204" pitchFamily="34" charset="0"/>
              </a:rPr>
              <a:t>2)</a:t>
            </a:r>
            <a:r>
              <a:rPr lang="en-US" sz="1800" b="0" i="0" dirty="0">
                <a:solidFill>
                  <a:srgbClr val="222222"/>
                </a:solidFill>
                <a:effectLst/>
                <a:latin typeface="Times New Roman" panose="02020603050405020304" pitchFamily="18" charset="0"/>
              </a:rPr>
              <a:t>      </a:t>
            </a:r>
            <a:r>
              <a:rPr lang="en-US" b="1" i="0" dirty="0">
                <a:solidFill>
                  <a:srgbClr val="222222"/>
                </a:solidFill>
                <a:effectLst/>
                <a:latin typeface="Arial" panose="020B0604020202020204" pitchFamily="34" charset="0"/>
              </a:rPr>
              <a:t>Safety measures when using light cure units</a:t>
            </a:r>
          </a:p>
          <a:p>
            <a:pPr marL="0" indent="0" algn="l">
              <a:buNone/>
            </a:pPr>
            <a:endParaRPr lang="en-US" b="1" i="0" dirty="0">
              <a:solidFill>
                <a:srgbClr val="222222"/>
              </a:solidFill>
              <a:effectLst/>
              <a:latin typeface="Arial" panose="020B0604020202020204" pitchFamily="34" charset="0"/>
            </a:endParaRPr>
          </a:p>
          <a:p>
            <a:pPr marL="0" indent="0" algn="l">
              <a:buNone/>
            </a:pPr>
            <a:r>
              <a:rPr lang="en-US" b="1" i="0" dirty="0">
                <a:solidFill>
                  <a:srgbClr val="222222"/>
                </a:solidFill>
                <a:effectLst/>
                <a:latin typeface="Arial" panose="020B0604020202020204" pitchFamily="34" charset="0"/>
              </a:rPr>
              <a:t>3)</a:t>
            </a:r>
            <a:r>
              <a:rPr lang="en-US" sz="1800" b="0" i="0" dirty="0">
                <a:solidFill>
                  <a:srgbClr val="222222"/>
                </a:solidFill>
                <a:effectLst/>
                <a:latin typeface="Times New Roman" panose="02020603050405020304" pitchFamily="18" charset="0"/>
              </a:rPr>
              <a:t>      </a:t>
            </a:r>
            <a:r>
              <a:rPr lang="en-US" b="1" i="0" dirty="0">
                <a:solidFill>
                  <a:srgbClr val="222222"/>
                </a:solidFill>
                <a:effectLst/>
                <a:latin typeface="Arial" panose="020B0604020202020204" pitchFamily="34" charset="0"/>
              </a:rPr>
              <a:t>Practical tips and guidelines that clinicians can use to ensure that their light-cured resin restorations are adequately polymerize</a:t>
            </a:r>
            <a:r>
              <a:rPr lang="en-US" b="0" i="0" dirty="0">
                <a:solidFill>
                  <a:srgbClr val="222222"/>
                </a:solidFill>
                <a:effectLst/>
                <a:latin typeface="Arial" panose="020B0604020202020204" pitchFamily="34" charset="0"/>
              </a:rPr>
              <a:t>d</a:t>
            </a:r>
          </a:p>
          <a:p>
            <a:endParaRPr lang="en-US" dirty="0"/>
          </a:p>
        </p:txBody>
      </p:sp>
    </p:spTree>
    <p:extLst>
      <p:ext uri="{BB962C8B-B14F-4D97-AF65-F5344CB8AC3E}">
        <p14:creationId xmlns:p14="http://schemas.microsoft.com/office/powerpoint/2010/main" val="267617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7" name="Content Placeholder 6" descr="Graphical user interface, text&#10;&#10;Description automatically generated">
            <a:extLst>
              <a:ext uri="{FF2B5EF4-FFF2-40B4-BE49-F238E27FC236}">
                <a16:creationId xmlns:a16="http://schemas.microsoft.com/office/drawing/2014/main" id="{C51430BF-1EBD-AF1B-A2EA-36FCB15D4BF1}"/>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28654" t="18380" r="20225" b="11862"/>
          <a:stretch/>
        </p:blipFill>
        <p:spPr>
          <a:xfrm>
            <a:off x="470018" y="1504856"/>
            <a:ext cx="5025525" cy="3857431"/>
          </a:xfrm>
          <a:prstGeom prst="rect">
            <a:avLst/>
          </a:prstGeom>
        </p:spPr>
      </p:pic>
      <p:cxnSp>
        <p:nvCxnSpPr>
          <p:cNvPr id="14" name="Straight Connector 13">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D2EAAB-3DA5-13D8-12F8-A156F346E508}"/>
              </a:ext>
            </a:extLst>
          </p:cNvPr>
          <p:cNvSpPr txBox="1"/>
          <p:nvPr/>
        </p:nvSpPr>
        <p:spPr>
          <a:xfrm>
            <a:off x="6952267" y="2441541"/>
            <a:ext cx="4152503" cy="2246769"/>
          </a:xfrm>
          <a:prstGeom prst="rect">
            <a:avLst/>
          </a:prstGeom>
          <a:noFill/>
        </p:spPr>
        <p:txBody>
          <a:bodyPr wrap="square" rtlCol="0">
            <a:spAutoFit/>
          </a:bodyPr>
          <a:lstStyle/>
          <a:p>
            <a:r>
              <a:rPr lang="en-US" sz="2800" b="1" dirty="0" err="1"/>
              <a:t>Ayatollahi</a:t>
            </a:r>
            <a:r>
              <a:rPr lang="en-US" sz="2800" b="1" dirty="0"/>
              <a:t> J, </a:t>
            </a:r>
            <a:r>
              <a:rPr lang="en-US" sz="2800" b="1" dirty="0" err="1"/>
              <a:t>Ayatollahi</a:t>
            </a:r>
            <a:r>
              <a:rPr lang="en-US" sz="2800" b="1" dirty="0"/>
              <a:t> F, Occupational hazards to dental staff, Dental Research Journal, January 2012, Issue 1</a:t>
            </a:r>
          </a:p>
        </p:txBody>
      </p:sp>
    </p:spTree>
    <p:extLst>
      <p:ext uri="{BB962C8B-B14F-4D97-AF65-F5344CB8AC3E}">
        <p14:creationId xmlns:p14="http://schemas.microsoft.com/office/powerpoint/2010/main" val="401728845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Content Placeholder 4" descr="Graphical user interface, text&#10;&#10;Description automatically generated">
            <a:extLst>
              <a:ext uri="{FF2B5EF4-FFF2-40B4-BE49-F238E27FC236}">
                <a16:creationId xmlns:a16="http://schemas.microsoft.com/office/drawing/2014/main" id="{D662BEAD-5AC1-8A0B-8606-012F8EC4EA2B}"/>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23338" t="25356" r="36022" b="5690"/>
          <a:stretch/>
        </p:blipFill>
        <p:spPr>
          <a:xfrm>
            <a:off x="470018" y="1035408"/>
            <a:ext cx="5025525" cy="4796328"/>
          </a:xfrm>
          <a:prstGeom prst="rect">
            <a:avLst/>
          </a:prstGeom>
        </p:spPr>
      </p:pic>
      <p:cxnSp>
        <p:nvCxnSpPr>
          <p:cNvPr id="25" name="Straight Connector 11">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E6DFB4-4B82-9432-7962-61A769EE1258}"/>
              </a:ext>
            </a:extLst>
          </p:cNvPr>
          <p:cNvSpPr txBox="1"/>
          <p:nvPr/>
        </p:nvSpPr>
        <p:spPr>
          <a:xfrm>
            <a:off x="6877050" y="1962150"/>
            <a:ext cx="4371975" cy="2677656"/>
          </a:xfrm>
          <a:prstGeom prst="rect">
            <a:avLst/>
          </a:prstGeom>
          <a:noFill/>
        </p:spPr>
        <p:txBody>
          <a:bodyPr wrap="square" rtlCol="0">
            <a:spAutoFit/>
          </a:bodyPr>
          <a:lstStyle/>
          <a:p>
            <a:r>
              <a:rPr lang="en-US" sz="2800" b="1" dirty="0"/>
              <a:t>Reference:</a:t>
            </a:r>
            <a:r>
              <a:rPr lang="en-US" sz="2800" dirty="0"/>
              <a:t>  </a:t>
            </a:r>
          </a:p>
          <a:p>
            <a:r>
              <a:rPr lang="en-US" sz="2800" dirty="0"/>
              <a:t>Fluent MT, Ferracane JL et al, Shedding Light on a Potential Hazard, JADA, Volume 150, Issue 2, December 2019</a:t>
            </a:r>
          </a:p>
        </p:txBody>
      </p:sp>
    </p:spTree>
    <p:extLst>
      <p:ext uri="{BB962C8B-B14F-4D97-AF65-F5344CB8AC3E}">
        <p14:creationId xmlns:p14="http://schemas.microsoft.com/office/powerpoint/2010/main" val="342606055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B91D-F3CC-16C1-D79E-87CA894494AE}"/>
              </a:ext>
            </a:extLst>
          </p:cNvPr>
          <p:cNvSpPr>
            <a:spLocks noGrp="1"/>
          </p:cNvSpPr>
          <p:nvPr>
            <p:ph type="title"/>
          </p:nvPr>
        </p:nvSpPr>
        <p:spPr/>
        <p:txBody>
          <a:bodyPr/>
          <a:lstStyle/>
          <a:p>
            <a:pPr algn="ctr"/>
            <a:r>
              <a:rPr lang="en-US" b="1" dirty="0"/>
              <a:t>Polymerization of Dental Materials</a:t>
            </a:r>
          </a:p>
        </p:txBody>
      </p:sp>
      <p:sp>
        <p:nvSpPr>
          <p:cNvPr id="3" name="Content Placeholder 2">
            <a:extLst>
              <a:ext uri="{FF2B5EF4-FFF2-40B4-BE49-F238E27FC236}">
                <a16:creationId xmlns:a16="http://schemas.microsoft.com/office/drawing/2014/main" id="{33ED94B1-AD6B-9C1D-8571-6E670F41F9C5}"/>
              </a:ext>
            </a:extLst>
          </p:cNvPr>
          <p:cNvSpPr>
            <a:spLocks noGrp="1"/>
          </p:cNvSpPr>
          <p:nvPr>
            <p:ph sz="half" idx="1"/>
          </p:nvPr>
        </p:nvSpPr>
        <p:spPr>
          <a:xfrm>
            <a:off x="838200" y="1825625"/>
            <a:ext cx="5181600" cy="3849311"/>
          </a:xfrm>
        </p:spPr>
        <p:txBody>
          <a:bodyPr>
            <a:normAutofit lnSpcReduction="10000"/>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Some dental materials have polymerization initiators. </a:t>
            </a: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UV light curing unit emits lights that activates the polymerization initiators.  </a:t>
            </a: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Molecules of some of the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photoinitiators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absorb light of a determined wavelength causing the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photoinitiators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decompose.  </a:t>
            </a: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decomposed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photoinitiators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give off free radicals.  </a:t>
            </a: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presence of free radicals, monomers and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oligomers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react and very quickly form polymer chains forming webs.  </a:t>
            </a: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By converting monomers and oligomers into polymers, dental material becomes solid.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Content Placeholder 5" descr="Diagram&#10;&#10;Description automatically generated">
            <a:extLst>
              <a:ext uri="{FF2B5EF4-FFF2-40B4-BE49-F238E27FC236}">
                <a16:creationId xmlns:a16="http://schemas.microsoft.com/office/drawing/2014/main" id="{BD6B6FB5-D558-E0DB-132D-9B21396483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974939"/>
            <a:ext cx="5181600" cy="2052710"/>
          </a:xfrm>
        </p:spPr>
      </p:pic>
      <p:sp>
        <p:nvSpPr>
          <p:cNvPr id="7" name="TextBox 6">
            <a:extLst>
              <a:ext uri="{FF2B5EF4-FFF2-40B4-BE49-F238E27FC236}">
                <a16:creationId xmlns:a16="http://schemas.microsoft.com/office/drawing/2014/main" id="{88473C90-07DC-FF03-949A-531945ADBD0C}"/>
              </a:ext>
            </a:extLst>
          </p:cNvPr>
          <p:cNvSpPr txBox="1"/>
          <p:nvPr/>
        </p:nvSpPr>
        <p:spPr>
          <a:xfrm>
            <a:off x="716437" y="5674936"/>
            <a:ext cx="9430082" cy="646331"/>
          </a:xfrm>
          <a:prstGeom prst="rect">
            <a:avLst/>
          </a:prstGeom>
          <a:noFill/>
        </p:spPr>
        <p:txBody>
          <a:bodyPr wrap="none" rtlCol="0">
            <a:spAutoFit/>
          </a:bodyPr>
          <a:lstStyle/>
          <a:p>
            <a:r>
              <a:rPr lang="en-US" b="1" dirty="0"/>
              <a:t>Reference:  </a:t>
            </a:r>
            <a:r>
              <a:rPr lang="en-US" dirty="0"/>
              <a:t>Photopolymerization of Dental Materials:  Types and Characteristic of the Light Source,</a:t>
            </a:r>
          </a:p>
          <a:p>
            <a:r>
              <a:rPr lang="en-US" dirty="0"/>
              <a:t>Serbian Dental Journal, Volume 56, Number 4, 2009 </a:t>
            </a:r>
            <a:endParaRPr lang="en-US" b="1" dirty="0"/>
          </a:p>
        </p:txBody>
      </p:sp>
    </p:spTree>
    <p:extLst>
      <p:ext uri="{BB962C8B-B14F-4D97-AF65-F5344CB8AC3E}">
        <p14:creationId xmlns:p14="http://schemas.microsoft.com/office/powerpoint/2010/main" val="351294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756DAF-8616-F1FA-5452-7870DBCBF5B2}"/>
              </a:ext>
            </a:extLst>
          </p:cNvPr>
          <p:cNvSpPr>
            <a:spLocks noGrp="1"/>
          </p:cNvSpPr>
          <p:nvPr>
            <p:ph type="title" idx="4294967295"/>
          </p:nvPr>
        </p:nvSpPr>
        <p:spPr>
          <a:xfrm>
            <a:off x="1676400" y="365125"/>
            <a:ext cx="10515600" cy="1325563"/>
          </a:xfrm>
        </p:spPr>
        <p:txBody>
          <a:bodyPr/>
          <a:lstStyle/>
          <a:p>
            <a:pPr algn="ctr"/>
            <a:r>
              <a:rPr lang="en-US" b="1" dirty="0">
                <a:solidFill>
                  <a:schemeClr val="accent1"/>
                </a:solidFill>
              </a:rPr>
              <a:t>“Blue light” </a:t>
            </a:r>
            <a:r>
              <a:rPr lang="en-US" b="1" dirty="0"/>
              <a:t>&amp; “UV light” are the same</a:t>
            </a:r>
          </a:p>
        </p:txBody>
      </p:sp>
      <p:sp>
        <p:nvSpPr>
          <p:cNvPr id="6" name="Text Placeholder 5">
            <a:extLst>
              <a:ext uri="{FF2B5EF4-FFF2-40B4-BE49-F238E27FC236}">
                <a16:creationId xmlns:a16="http://schemas.microsoft.com/office/drawing/2014/main" id="{9B1C7AF5-53CE-02C2-7C87-4B2BABD70605}"/>
              </a:ext>
            </a:extLst>
          </p:cNvPr>
          <p:cNvSpPr>
            <a:spLocks noGrp="1"/>
          </p:cNvSpPr>
          <p:nvPr>
            <p:ph type="body" idx="4294967295"/>
          </p:nvPr>
        </p:nvSpPr>
        <p:spPr>
          <a:xfrm>
            <a:off x="0" y="1681163"/>
            <a:ext cx="5157788" cy="823912"/>
          </a:xfrm>
        </p:spPr>
        <p:txBody>
          <a:bodyPr/>
          <a:lstStyle/>
          <a:p>
            <a:pPr algn="ctr"/>
            <a:r>
              <a:rPr lang="en-US" dirty="0"/>
              <a:t>Computer Screen</a:t>
            </a:r>
          </a:p>
        </p:txBody>
      </p:sp>
      <p:sp>
        <p:nvSpPr>
          <p:cNvPr id="8" name="Text Placeholder 7">
            <a:extLst>
              <a:ext uri="{FF2B5EF4-FFF2-40B4-BE49-F238E27FC236}">
                <a16:creationId xmlns:a16="http://schemas.microsoft.com/office/drawing/2014/main" id="{8B4E54C3-3143-7B2A-E9C9-D9A00CF594ED}"/>
              </a:ext>
            </a:extLst>
          </p:cNvPr>
          <p:cNvSpPr>
            <a:spLocks noGrp="1"/>
          </p:cNvSpPr>
          <p:nvPr>
            <p:ph type="body" sz="quarter" idx="4294967295"/>
          </p:nvPr>
        </p:nvSpPr>
        <p:spPr>
          <a:xfrm>
            <a:off x="7008813" y="1681163"/>
            <a:ext cx="5183187" cy="823912"/>
          </a:xfrm>
        </p:spPr>
        <p:txBody>
          <a:bodyPr/>
          <a:lstStyle/>
          <a:p>
            <a:pPr algn="ctr"/>
            <a:r>
              <a:rPr lang="en-US" dirty="0"/>
              <a:t>Light Cure Unit</a:t>
            </a:r>
          </a:p>
        </p:txBody>
      </p:sp>
      <p:pic>
        <p:nvPicPr>
          <p:cNvPr id="1028" name="Picture 4" descr="See related image detail">
            <a:extLst>
              <a:ext uri="{FF2B5EF4-FFF2-40B4-BE49-F238E27FC236}">
                <a16:creationId xmlns:a16="http://schemas.microsoft.com/office/drawing/2014/main" id="{CACE5A04-3A99-9217-3E1C-B18BD47C8133}"/>
              </a:ext>
            </a:extLst>
          </p:cNvPr>
          <p:cNvPicPr>
            <a:picLocks noGrp="1" noChangeAspect="1" noChangeArrowheads="1"/>
          </p:cNvPicPr>
          <p:nvPr>
            <p:ph sz="quarter" idx="4294967295"/>
          </p:nvPr>
        </p:nvPicPr>
        <p:blipFill rotWithShape="1">
          <a:blip r:embed="rId3">
            <a:extLst>
              <a:ext uri="{28A0092B-C50C-407E-A947-70E740481C1C}">
                <a14:useLocalDpi xmlns:a14="http://schemas.microsoft.com/office/drawing/2010/main" val="0"/>
              </a:ext>
            </a:extLst>
          </a:blip>
          <a:srcRect r="2189" b="10527"/>
          <a:stretch/>
        </p:blipFill>
        <p:spPr bwMode="auto">
          <a:xfrm>
            <a:off x="7078763" y="2674024"/>
            <a:ext cx="4414837" cy="2957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p view of woman sitting on floor and using laptop blank screen white background. Mockup, template for your text, Clipping paths included for device screen. Panoramic image with empty copy space Top view of woman sitting on floor and using laptop blank screen white background. Mockup, template for your text, Clipping paths included for device screen. Panoramic image with empty copy space person using a computer stock pictures, royalty-free photos &amp; images">
            <a:extLst>
              <a:ext uri="{FF2B5EF4-FFF2-40B4-BE49-F238E27FC236}">
                <a16:creationId xmlns:a16="http://schemas.microsoft.com/office/drawing/2014/main" id="{A3511E09-9657-B1C0-FAF3-20A43C1CE3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311" r="5864" b="-317"/>
          <a:stretch/>
        </p:blipFill>
        <p:spPr bwMode="auto">
          <a:xfrm>
            <a:off x="1501032" y="2694781"/>
            <a:ext cx="3373368" cy="296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878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XRUYQT3274NZ-681238054-1865</_dlc_DocId>
    <_dlc_DocIdUrl xmlns="b22f8f74-215c-4154-9939-bd29e4e8980e">
      <Url>https://supportservices.jobcorps.gov/health/_layouts/15/DocIdRedir.aspx?ID=XRUYQT3274NZ-681238054-1865</Url>
      <Description>XRUYQT3274NZ-681238054-1865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01D7FE7-665E-44D3-84B3-6EBCAF19D985}"/>
</file>

<file path=customXml/itemProps2.xml><?xml version="1.0" encoding="utf-8"?>
<ds:datastoreItem xmlns:ds="http://schemas.openxmlformats.org/officeDocument/2006/customXml" ds:itemID="{EFA20049-40C9-4B2A-B79F-CC1B26D31200}"/>
</file>

<file path=customXml/itemProps3.xml><?xml version="1.0" encoding="utf-8"?>
<ds:datastoreItem xmlns:ds="http://schemas.openxmlformats.org/officeDocument/2006/customXml" ds:itemID="{BDB11931-A875-4523-9AEE-E4173B18E59C}"/>
</file>

<file path=customXml/itemProps4.xml><?xml version="1.0" encoding="utf-8"?>
<ds:datastoreItem xmlns:ds="http://schemas.openxmlformats.org/officeDocument/2006/customXml" ds:itemID="{1DF2B92A-E808-48C8-80AE-F428AE75E01E}"/>
</file>

<file path=docProps/app.xml><?xml version="1.0" encoding="utf-8"?>
<Properties xmlns="http://schemas.openxmlformats.org/officeDocument/2006/extended-properties" xmlns:vt="http://schemas.openxmlformats.org/officeDocument/2006/docPropsVTypes">
  <TotalTime>2055</TotalTime>
  <Words>2906</Words>
  <Application>Microsoft Office PowerPoint</Application>
  <PresentationFormat>Widescreen</PresentationFormat>
  <Paragraphs>266</Paragraphs>
  <Slides>45</Slides>
  <Notes>39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45</vt:i4>
      </vt:variant>
    </vt:vector>
  </HeadingPairs>
  <TitlesOfParts>
    <vt:vector size="60" baseType="lpstr">
      <vt:lpstr>Abadi</vt:lpstr>
      <vt:lpstr>Amasis MT Pro Black</vt:lpstr>
      <vt:lpstr>Arial</vt:lpstr>
      <vt:lpstr>BlinkMacSystemFont</vt:lpstr>
      <vt:lpstr>Calibri</vt:lpstr>
      <vt:lpstr>Calibri Light</vt:lpstr>
      <vt:lpstr>Helvetica Neue</vt:lpstr>
      <vt:lpstr>Montserrat</vt:lpstr>
      <vt:lpstr>Proxima Nova</vt:lpstr>
      <vt:lpstr>Roboto</vt:lpstr>
      <vt:lpstr>Symbol</vt:lpstr>
      <vt:lpstr>Times New Roman</vt:lpstr>
      <vt:lpstr>Tw Cen MT</vt:lpstr>
      <vt:lpstr>Verdana</vt:lpstr>
      <vt:lpstr>Office Theme</vt:lpstr>
      <vt:lpstr>Measures to Keep Light Curing Safe &amp; Effective</vt:lpstr>
      <vt:lpstr>What hazards do we face in dentistry?</vt:lpstr>
      <vt:lpstr>Previous teleconferences/webinars on hazards</vt:lpstr>
      <vt:lpstr>Electromagnetic Spectrum</vt:lpstr>
      <vt:lpstr>Webinar Objectives—You will learn:</vt:lpstr>
      <vt:lpstr>PowerPoint Presentation</vt:lpstr>
      <vt:lpstr>PowerPoint Presentation</vt:lpstr>
      <vt:lpstr>Polymerization of Dental Materials</vt:lpstr>
      <vt:lpstr>“Blue light” &amp; “UV light” are the same</vt:lpstr>
      <vt:lpstr>“Absence of evidence is not evidence of absence.”—Carl Sagan </vt:lpstr>
      <vt:lpstr>Blue Light Hazard</vt:lpstr>
      <vt:lpstr>What is wrong with this picture?</vt:lpstr>
      <vt:lpstr>Safety breaches when using light cure units</vt:lpstr>
      <vt:lpstr>An experiment to make sure your blue light filtering device is effective</vt:lpstr>
      <vt:lpstr>Select Appropriate Eye Protection</vt:lpstr>
      <vt:lpstr>Orange round or oval shields attached to the light guide that are designed to protect against the wavelengths of light from the LCU being used</vt:lpstr>
      <vt:lpstr>Orange goggles or glasses (especially those with side protection) that are designed to protect against the wavelengths of light from the LCU being used</vt:lpstr>
      <vt:lpstr>Antiglare cones that fit on light guide or tip</vt:lpstr>
      <vt:lpstr>Paddles</vt:lpstr>
      <vt:lpstr>Paddles</vt:lpstr>
      <vt:lpstr>“Look away”: In this method, the user places the curing light tip over the restoration to be cured and subsequently looks away when the LCU is turned on</vt:lpstr>
      <vt:lpstr>Instructions for Use (IFU)</vt:lpstr>
      <vt:lpstr>Instructions for Use (IFU)</vt:lpstr>
      <vt:lpstr>Practical tips and guidelines that clinicians can use to ensure that their light-cured resin restorations are adequately polymerized </vt:lpstr>
      <vt:lpstr>Technique Tips</vt:lpstr>
      <vt:lpstr>Technique Tips</vt:lpstr>
      <vt:lpstr>Tips to protect the students you are treating</vt:lpstr>
      <vt:lpstr>Tips to protect the students you are treating</vt:lpstr>
      <vt:lpstr>Another tip to protect the students you are treating</vt:lpstr>
      <vt:lpstr>Insufficient Light Output</vt:lpstr>
      <vt:lpstr>Ensuring that their light-cured resin restorations are adequately polymerized </vt:lpstr>
      <vt:lpstr>Shopping for a new curing light</vt:lpstr>
      <vt:lpstr>Shopping for a new curing light</vt:lpstr>
      <vt:lpstr>Cleaning, disinfection and sterilization tips </vt:lpstr>
      <vt:lpstr>Cleaning, disinfection and sterilization tips </vt:lpstr>
      <vt:lpstr>Exercises to reduce eye strain</vt:lpstr>
      <vt:lpstr>The 20-20-20 Rule</vt:lpstr>
      <vt:lpstr>PowerPoint Presentation</vt:lpstr>
      <vt:lpstr>PowerPoint Presentation</vt:lpstr>
      <vt:lpstr>Focus Changes</vt:lpstr>
      <vt:lpstr>PowerPoint Presentation</vt:lpstr>
      <vt:lpstr>Caveat</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Health Personnel Teleconference</dc:title>
  <dc:creator>Pamela Alston</dc:creator>
  <cp:lastModifiedBy>Carolina Valdenegro</cp:lastModifiedBy>
  <cp:revision>3</cp:revision>
  <dcterms:created xsi:type="dcterms:W3CDTF">2022-08-04T17:15:48Z</dcterms:created>
  <dcterms:modified xsi:type="dcterms:W3CDTF">2022-09-21T13:26:45Z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8393f838-345e-46ba-9919-49446179a671</vt:lpwstr>
  </property>
</Properties>
</file>