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1" r:id="rId3"/>
    <p:sldId id="354" r:id="rId4"/>
    <p:sldId id="355" r:id="rId5"/>
    <p:sldId id="353" r:id="rId6"/>
    <p:sldId id="358" r:id="rId7"/>
    <p:sldId id="359" r:id="rId8"/>
    <p:sldId id="360" r:id="rId9"/>
    <p:sldId id="361" r:id="rId10"/>
    <p:sldId id="362" r:id="rId11"/>
    <p:sldId id="257" r:id="rId12"/>
    <p:sldId id="258" r:id="rId13"/>
    <p:sldId id="259" r:id="rId14"/>
    <p:sldId id="260" r:id="rId15"/>
    <p:sldId id="261" r:id="rId16"/>
    <p:sldId id="363" r:id="rId17"/>
    <p:sldId id="356" r:id="rId18"/>
    <p:sldId id="357" r:id="rId19"/>
    <p:sldId id="364" r:id="rId20"/>
    <p:sldId id="265" r:id="rId21"/>
    <p:sldId id="366" r:id="rId22"/>
    <p:sldId id="365" r:id="rId23"/>
    <p:sldId id="367" r:id="rId24"/>
    <p:sldId id="368" r:id="rId25"/>
    <p:sldId id="369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9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14BC88-66A0-4209-A3FD-D01E8F218D0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8B67F8-7564-42B6-A04F-2ED7F50E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8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4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7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45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0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98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467B1-FBC5-4B03-AE8A-BB67A9112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BC074-FD96-416D-9735-2FAEAFCBDA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24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88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9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1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5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67F8-7564-42B6-A04F-2ED7F50E6A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6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E66B-8FED-4583-B9B5-C91979092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544C-D2A3-4DD5-8EBB-49DA911D6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92940-FC63-4C61-9372-ADE41C4A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B3245-0096-43DC-86DD-5B6DE406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380F-EC67-4DE8-A326-4CE4286D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FD00-E6B4-4409-AB99-105675F3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36634-0941-4195-9160-C9BDE83BC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CD8C-268E-437D-B2D0-4859E6E1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0628E-202C-4327-A02D-50F8DD87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2C2C4-C6EB-4C0C-93AC-D41E0576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14EA6-E6C6-4770-9925-D19E05CAC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80658-790C-4EE0-8D3F-A383BF158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4308-B500-4362-8ECF-A30F6C1C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7A1E5-37DA-421C-B747-B3B36786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43A3-0BC7-43B6-BFAE-3777667C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DAB7-DA4E-406B-A023-D91750C3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03EF-98F9-4092-A90C-186FDF5A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041E-BB83-473A-9BC3-AEDDE0B1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55CC3-E1E0-4303-A1FA-CC4E8C94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2B627-983B-4681-81D9-0C58D103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CCD2-8E12-4BC2-869B-42DE18CF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63981-2CD5-481A-BE75-DFA482628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AD514-BA7B-4172-8B7F-ACEF8258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D8F8-6ADB-47EB-A15D-0EA9A8F4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922FC-276C-4A3B-B926-0D4ECEEB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009D-8C4C-42D7-9226-8625BE5A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E549-ACA1-4B97-8A17-D004FB0E0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A5232-C43B-463D-9DF4-E0489EC79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5C44-A443-408F-994F-C6B0E5F6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B9C99-9ACB-41A3-9798-47713A33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9CE7E-AECF-4722-95EF-B303665D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8D72-A032-4956-966E-B61A107D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C04A7-6982-4AB4-B1E2-8EC9FC590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A2BD7-57F3-4106-94CC-13CF54B56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58353-8F41-4C28-8AB0-35B11B3A4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BA107-51B5-4729-97EC-EA3C78AD1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77066-BF0E-43C0-A3CE-E4DE237E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21C5A-E725-43E1-8C91-543E6279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D5B8E-BD7A-4C9B-9E83-1A81B381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06C7-F105-43C3-8555-113A53D3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30A0A-E3BA-4F39-916E-B5656E9C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64831-E080-4DCF-8014-94BA238F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77CE1-434D-4032-BE18-CFF6FB4E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85D7A-45DA-4859-8B66-11DB4836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799B0-3788-473A-9A97-E8ACA6F1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BC253-6809-40F5-B3FC-B5D5679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6EAF-3B8B-4B11-B2F6-B7F6C2B8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3681-B8FC-4315-9C69-C186E347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24EC4-AAAA-44C2-9EFD-32F363D1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93113-BDF1-4939-9895-DE1B35FC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724A3-37F0-47FE-8AC2-C068DAF8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8C47E-C194-4456-9587-83281E84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D47F-E74D-4CD4-B64B-F6233DC5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66B18-6F49-4088-AC6B-AD994056F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98DA6-2EAC-434C-85D5-1CE9D863F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DFDD3-0A26-49BB-BF72-5E621B04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A8786-B168-48DD-A15D-43C429C1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AB2A8-6FD8-409F-AA33-BEA36C2F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E2C9A-D807-40D9-B280-987853A3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3B28C-472D-4C48-85B6-9DD492E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02AC2-4B2F-45C2-B2D5-A45CBC733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7B26-362B-4463-95D8-C1A8DE40B7F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16D2-DF5A-46D2-BE24-049B3B6BF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E3927-CF64-4119-B382-1979EC3C1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EC82-C888-4D9E-99F1-8469DD7D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health/2022/01/20/n95-mask-effectiveness/?utm_campaign=wp_post_most&amp;utm_medium=email&amp;utm_source=newsletter&amp;wpisrc=nl_most&amp;carta-url=https%3A%2F%2Fs2.washingtonpost.com%2Fcar-ln-tr%2F35d1905%2F61eaee179d2fda14d7ffad5e%2F5b3af724ae7e8a6ecd28bb6c%2F9%2F72%2F61eaee179d2fda14d7ffad5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shingtonpost.com/health/2022/01/20/n95-mask-effectiveness/?utm_campaign=wp_post_most&amp;utm_medium=email&amp;utm_source=newsletter&amp;wpisrc=nl_most&amp;carta-url=https%3A%2F%2Fs2.washingtonpost.com%2Fcar-ln-tr%2F35d1905%2F61eaee179d2fda14d7ffad5e%2F5b3af724ae7e8a6ecd28bb6c%2F9%2F72%2F61eaee179d2fda14d7ffad5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shingtonpost.com/health/2022/01/20/n95-mask-effectiveness/?utm_campaign=wp_post_most&amp;utm_medium=email&amp;utm_source=newsletter&amp;wpisrc=nl_most&amp;carta-url=https%3A%2F%2Fs2.washingtonpost.com%2Fcar-ln-tr%2F35d1905%2F61eaee179d2fda14d7ffad5e%2F5b3af724ae7e8a6ecd28bb6c%2F9%2F72%2F61eaee179d2fda14d7ffad5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shingtonpost.com/health/2022/01/20/n95-mask-effectiveness/?utm_campaign=wp_post_most&amp;utm_medium=email&amp;utm_source=newsletter&amp;wpisrc=nl_most&amp;carta-url=https%3A%2F%2Fs2.washingtonpost.com%2Fcar-ln-tr%2F35d1905%2F61eaee179d2fda14d7ffad5e%2F5b3af724ae7e8a6ecd28bb6c%2F9%2F72%2F61eaee179d2fda14d7ffad5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shingtonpost.com/health/2022/01/20/n95-mask-effectiveness/?utm_campaign=wp_post_most&amp;utm_medium=email&amp;utm_source=newsletter&amp;wpisrc=nl_most&amp;carta-url=https%3A%2F%2Fs2.washingtonpost.com%2Fcar-ln-tr%2F35d1905%2F61eaee179d2fda14d7ffad5e%2F5b3af724ae7e8a6ecd28bb6c%2F9%2F72%2F61eaee179d2fda14d7ffad5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ah.Pan@humanita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D03F-634D-4EA5-AF01-88F68AC6C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Oral Health Personnel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Teleconference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94A72-C4E5-44C4-A6D5-E82AD3C480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Drs. Pamela Alston and Kevin Avery</a:t>
            </a:r>
          </a:p>
          <a:p>
            <a:r>
              <a:rPr lang="en-US" sz="3600" dirty="0">
                <a:solidFill>
                  <a:srgbClr val="00B050"/>
                </a:solidFill>
              </a:rPr>
              <a:t>Oral Health Specialists</a:t>
            </a:r>
          </a:p>
          <a:p>
            <a:r>
              <a:rPr lang="en-US" sz="3600" dirty="0">
                <a:solidFill>
                  <a:srgbClr val="00B050"/>
                </a:solidFill>
              </a:rPr>
              <a:t>Thursday, March 17, 2022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3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D7F7-0042-4D9B-833B-3E3D0116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N95 Respirators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10F20-4A5B-4041-A694-36D154959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N:  </a:t>
            </a:r>
            <a:r>
              <a:rPr lang="en-US" dirty="0"/>
              <a:t>respirator rating letter class.  It stands for “non-oil.”</a:t>
            </a:r>
          </a:p>
          <a:p>
            <a:r>
              <a:rPr lang="en-US" b="1" dirty="0"/>
              <a:t>95:  </a:t>
            </a:r>
            <a:r>
              <a:rPr lang="en-US" dirty="0"/>
              <a:t>95 percent efficiency</a:t>
            </a:r>
          </a:p>
          <a:p>
            <a:r>
              <a:rPr lang="en-US" b="1" dirty="0"/>
              <a:t>.3 microns:</a:t>
            </a:r>
            <a:r>
              <a:rPr lang="en-US" dirty="0"/>
              <a:t>  the minimum size of particulates that won’t pass through the barrier</a:t>
            </a:r>
          </a:p>
          <a:p>
            <a:r>
              <a:rPr lang="en-US" b="1" dirty="0"/>
              <a:t>Material:  </a:t>
            </a:r>
            <a:r>
              <a:rPr lang="en-US" dirty="0"/>
              <a:t>electrostatic non-woven polypropylene fiber</a:t>
            </a:r>
          </a:p>
          <a:p>
            <a:r>
              <a:rPr lang="en-US" b="1" dirty="0"/>
              <a:t>Valve:  </a:t>
            </a:r>
            <a:r>
              <a:rPr lang="en-US" dirty="0"/>
              <a:t>optional and presence reduces exhalation resistance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45320-D6A0-46B7-920E-5CC584416F7C}"/>
              </a:ext>
            </a:extLst>
          </p:cNvPr>
          <p:cNvSpPr txBox="1"/>
          <p:nvPr/>
        </p:nvSpPr>
        <p:spPr>
          <a:xfrm>
            <a:off x="682171" y="5355771"/>
            <a:ext cx="8565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Reference: 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https://www.honeywell.com/us/en/news/2020/03/n95-masks-explained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161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D8670A-D6DB-4D93-96B6-0A9C3A074D9A}"/>
              </a:ext>
            </a:extLst>
          </p:cNvPr>
          <p:cNvSpPr txBox="1"/>
          <p:nvPr/>
        </p:nvSpPr>
        <p:spPr>
          <a:xfrm>
            <a:off x="2362200" y="548640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Steckelberg</a:t>
            </a:r>
            <a:r>
              <a:rPr lang="en-US" sz="1200" dirty="0"/>
              <a:t> A, Berkowitz B, Why Most of Us Should Be Wearing N95 Masks, January 20, 2022, The Washington Post, accessed on 1/31/22 at:  </a:t>
            </a:r>
            <a:r>
              <a:rPr lang="en-US" sz="1200" dirty="0">
                <a:hlinkClick r:id="rId3"/>
              </a:rPr>
              <a:t>Why N95 masks are so effective and how to wear one - The Washington Post</a:t>
            </a:r>
            <a:endParaRPr lang="en-US" sz="1200" dirty="0"/>
          </a:p>
          <a:p>
            <a:r>
              <a:rPr lang="en-US" sz="1200" i="1" dirty="0">
                <a:solidFill>
                  <a:srgbClr val="2A2A2A"/>
                </a:solidFill>
                <a:latin typeface="georgia" panose="02040502050405020303" pitchFamily="18" charset="0"/>
              </a:rPr>
              <a:t>Illustrations use photographs shot by Amanda </a:t>
            </a:r>
            <a:r>
              <a:rPr lang="en-US" sz="1200" i="1" dirty="0" err="1">
                <a:solidFill>
                  <a:srgbClr val="2A2A2A"/>
                </a:solidFill>
                <a:latin typeface="georgia" panose="02040502050405020303" pitchFamily="18" charset="0"/>
              </a:rPr>
              <a:t>Voisard</a:t>
            </a:r>
            <a:r>
              <a:rPr lang="en-US" sz="1200" i="1" dirty="0">
                <a:solidFill>
                  <a:srgbClr val="2A2A2A"/>
                </a:solidFill>
                <a:latin typeface="georgia" panose="02040502050405020303" pitchFamily="18" charset="0"/>
              </a:rPr>
              <a:t> for The Washington Post.</a:t>
            </a:r>
            <a:endParaRPr lang="en-US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B274D5-1C2D-4FBB-9CE1-6E51AEAD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0"/>
            <a:ext cx="529745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4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74CA94-827C-4D3E-BFA3-B8F6819C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0783"/>
            <a:ext cx="289789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8A7623-A2F8-447F-80DC-0BCB72F90CC7}"/>
              </a:ext>
            </a:extLst>
          </p:cNvPr>
          <p:cNvSpPr txBox="1"/>
          <p:nvPr/>
        </p:nvSpPr>
        <p:spPr>
          <a:xfrm>
            <a:off x="551543" y="4528457"/>
            <a:ext cx="85395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Source:</a:t>
            </a:r>
            <a:r>
              <a:rPr lang="en-US" sz="1800" dirty="0"/>
              <a:t> </a:t>
            </a:r>
            <a:r>
              <a:rPr lang="en-US" sz="1800" dirty="0" err="1"/>
              <a:t>Steckelberg</a:t>
            </a:r>
            <a:r>
              <a:rPr lang="en-US" sz="1800" dirty="0"/>
              <a:t> A, Berkowitz B, Why Most of </a:t>
            </a:r>
          </a:p>
          <a:p>
            <a:r>
              <a:rPr lang="en-US" sz="1800" dirty="0"/>
              <a:t>Us Should Be Wearing N95 Masks, </a:t>
            </a:r>
          </a:p>
          <a:p>
            <a:r>
              <a:rPr lang="en-US" sz="1800" dirty="0"/>
              <a:t>January 20, 2022, The Washington Post, </a:t>
            </a:r>
          </a:p>
          <a:p>
            <a:r>
              <a:rPr lang="en-US" sz="1800" dirty="0"/>
              <a:t>accessed on 1/31/22 at:  </a:t>
            </a:r>
          </a:p>
          <a:p>
            <a:r>
              <a:rPr lang="en-US" sz="1800" dirty="0">
                <a:hlinkClick r:id="rId4"/>
              </a:rPr>
              <a:t>Why N95 masks are so effective and how to wear one - The Washington Post</a:t>
            </a:r>
            <a:endParaRPr lang="en-US" sz="1800" dirty="0"/>
          </a:p>
          <a:p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Illustrations use photographs shot by Amanda </a:t>
            </a:r>
            <a:r>
              <a:rPr lang="en-US" sz="1800" i="1" dirty="0" err="1">
                <a:solidFill>
                  <a:srgbClr val="2A2A2A"/>
                </a:solidFill>
                <a:latin typeface="georgia" panose="02040502050405020303" pitchFamily="18" charset="0"/>
              </a:rPr>
              <a:t>Voisard</a:t>
            </a:r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 for The Washington Post.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DE58515-3A85-4DFD-93F6-0B270B13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9BD6EC-0809-46F2-BA5A-5EFEBA3ED140}"/>
              </a:ext>
            </a:extLst>
          </p:cNvPr>
          <p:cNvSpPr txBox="1"/>
          <p:nvPr/>
        </p:nvSpPr>
        <p:spPr>
          <a:xfrm>
            <a:off x="1059542" y="4949372"/>
            <a:ext cx="85395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Source:</a:t>
            </a:r>
            <a:r>
              <a:rPr lang="en-US" sz="1800" dirty="0"/>
              <a:t> </a:t>
            </a:r>
            <a:r>
              <a:rPr lang="en-US" sz="1800" dirty="0" err="1"/>
              <a:t>Steckelberg</a:t>
            </a:r>
            <a:r>
              <a:rPr lang="en-US" sz="1800" dirty="0"/>
              <a:t> A, Berkowitz B, Why Most of </a:t>
            </a:r>
          </a:p>
          <a:p>
            <a:r>
              <a:rPr lang="en-US" sz="1800" dirty="0"/>
              <a:t>Us Should Be Wearing N95 Masks, January 20, 2022, The Washington Post, </a:t>
            </a:r>
          </a:p>
          <a:p>
            <a:r>
              <a:rPr lang="en-US" sz="1800" dirty="0"/>
              <a:t>accessed on 1/31/22 at:  </a:t>
            </a:r>
          </a:p>
          <a:p>
            <a:r>
              <a:rPr lang="en-US" sz="1800" dirty="0">
                <a:hlinkClick r:id="rId4"/>
              </a:rPr>
              <a:t>Why N95 masks are so effective and how to wear one - The Washington Post</a:t>
            </a:r>
            <a:endParaRPr lang="en-US" sz="1800" dirty="0"/>
          </a:p>
          <a:p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Illustrations use photographs shot by Amanda </a:t>
            </a:r>
            <a:r>
              <a:rPr lang="en-US" sz="1800" i="1" dirty="0" err="1">
                <a:solidFill>
                  <a:srgbClr val="2A2A2A"/>
                </a:solidFill>
                <a:latin typeface="georgia" panose="02040502050405020303" pitchFamily="18" charset="0"/>
              </a:rPr>
              <a:t>Voisard</a:t>
            </a:r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 for The Washington Post.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8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CFC5A42-51EF-4C75-9150-361F5614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B0852-050A-41B0-8BA6-E723DCA9815D}"/>
              </a:ext>
            </a:extLst>
          </p:cNvPr>
          <p:cNvSpPr txBox="1"/>
          <p:nvPr/>
        </p:nvSpPr>
        <p:spPr>
          <a:xfrm>
            <a:off x="1436914" y="5103674"/>
            <a:ext cx="85395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Source:</a:t>
            </a:r>
            <a:r>
              <a:rPr lang="en-US" sz="1800" dirty="0"/>
              <a:t> </a:t>
            </a:r>
            <a:r>
              <a:rPr lang="en-US" sz="1800" dirty="0" err="1"/>
              <a:t>Steckelberg</a:t>
            </a:r>
            <a:r>
              <a:rPr lang="en-US" sz="1800" dirty="0"/>
              <a:t> A, Berkowitz B, Why Most of </a:t>
            </a:r>
          </a:p>
          <a:p>
            <a:r>
              <a:rPr lang="en-US" sz="1800" dirty="0"/>
              <a:t>Us Should Be Wearing N95 Masks, January 20, 2022, The Washington Post, </a:t>
            </a:r>
          </a:p>
          <a:p>
            <a:r>
              <a:rPr lang="en-US" sz="1800" dirty="0"/>
              <a:t>accessed on 1/31/22 at:  </a:t>
            </a:r>
          </a:p>
          <a:p>
            <a:r>
              <a:rPr lang="en-US" sz="1800" dirty="0">
                <a:hlinkClick r:id="rId4"/>
              </a:rPr>
              <a:t>Why N95 masks are so effective and how to wear one - The Washington Post</a:t>
            </a:r>
            <a:endParaRPr lang="en-US" sz="1800" dirty="0"/>
          </a:p>
          <a:p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Illustrations use photographs shot by Amanda </a:t>
            </a:r>
            <a:r>
              <a:rPr lang="en-US" sz="1800" i="1" dirty="0" err="1">
                <a:solidFill>
                  <a:srgbClr val="2A2A2A"/>
                </a:solidFill>
                <a:latin typeface="georgia" panose="02040502050405020303" pitchFamily="18" charset="0"/>
              </a:rPr>
              <a:t>Voisard</a:t>
            </a:r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 for The Washington Post.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9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1553B5B-7AAF-4BF0-9A98-CD657312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70104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4384FE-099A-4536-8D25-1D65B7700253}"/>
              </a:ext>
            </a:extLst>
          </p:cNvPr>
          <p:cNvSpPr txBox="1"/>
          <p:nvPr/>
        </p:nvSpPr>
        <p:spPr>
          <a:xfrm>
            <a:off x="1436914" y="5413829"/>
            <a:ext cx="9535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Source:</a:t>
            </a:r>
            <a:r>
              <a:rPr lang="en-US" sz="1800" dirty="0"/>
              <a:t> </a:t>
            </a:r>
            <a:r>
              <a:rPr lang="en-US" sz="1800" dirty="0" err="1"/>
              <a:t>Steckelberg</a:t>
            </a:r>
            <a:r>
              <a:rPr lang="en-US" sz="1800" dirty="0"/>
              <a:t> A, Berkowitz B, Why Most of </a:t>
            </a:r>
          </a:p>
          <a:p>
            <a:r>
              <a:rPr lang="en-US" sz="1800" dirty="0"/>
              <a:t>Us Should Be Wearing N95 Masks, January 20, 2022, The Washington Post, accessed on 1/31/22 at:  </a:t>
            </a:r>
          </a:p>
          <a:p>
            <a:r>
              <a:rPr lang="en-US" sz="1800" dirty="0">
                <a:hlinkClick r:id="rId4"/>
              </a:rPr>
              <a:t>Why N95 masks are so effective and how to wear one - The Washington Post</a:t>
            </a:r>
            <a:endParaRPr lang="en-US" sz="1800" dirty="0"/>
          </a:p>
          <a:p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Illustrations use photographs shot by Amanda </a:t>
            </a:r>
            <a:r>
              <a:rPr lang="en-US" sz="1800" i="1" dirty="0" err="1">
                <a:solidFill>
                  <a:srgbClr val="2A2A2A"/>
                </a:solidFill>
                <a:latin typeface="georgia" panose="02040502050405020303" pitchFamily="18" charset="0"/>
              </a:rPr>
              <a:t>Voisard</a:t>
            </a:r>
            <a:r>
              <a:rPr lang="en-US" sz="1800" i="1" dirty="0">
                <a:solidFill>
                  <a:srgbClr val="2A2A2A"/>
                </a:solidFill>
                <a:latin typeface="georgia" panose="02040502050405020303" pitchFamily="18" charset="0"/>
              </a:rPr>
              <a:t> for The Washington Post.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5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lothing, headdress, helmet&#10;&#10;Description automatically generated">
            <a:extLst>
              <a:ext uri="{FF2B5EF4-FFF2-40B4-BE49-F238E27FC236}">
                <a16:creationId xmlns:a16="http://schemas.microsoft.com/office/drawing/2014/main" id="{D921666A-28D3-4366-A556-22D5447C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2299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6A699-151C-412F-A85C-F6E58E2A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N95 Respirators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5E2E78-104E-1191-753B-7132D749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“Well-fitting N95s are the most protective, followed by KN95s and surgical masks.  Chines-made KN95s are supposed to be of a standard comparable to N95s, and many are of high quality, but they do not go through the NIOSH approval process.”—CDC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8144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7C07E1-DBDE-425C-A683-6E1B2CA0D1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0" t="15315" r="22081" b="17387"/>
          <a:stretch/>
        </p:blipFill>
        <p:spPr>
          <a:xfrm>
            <a:off x="2139447" y="457200"/>
            <a:ext cx="791310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7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41FB5C-492B-4F6F-BC7F-D735F71CE8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5" t="43477" r="22420" b="6198"/>
          <a:stretch/>
        </p:blipFill>
        <p:spPr>
          <a:xfrm>
            <a:off x="2891433" y="2423885"/>
            <a:ext cx="7302890" cy="4151086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5B51B3-D627-43DB-9B84-076E1C0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13866" r="22619" b="60423"/>
          <a:stretch/>
        </p:blipFill>
        <p:spPr>
          <a:xfrm>
            <a:off x="2627085" y="283029"/>
            <a:ext cx="7366198" cy="21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CD6B11-712B-43BE-9B15-396A4774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Job Corps Protocol for Oral Health Personnel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78C4677-B9DF-4D6B-8B49-7BECA279C7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30365" r="43163" b="16320"/>
          <a:stretch/>
        </p:blipFill>
        <p:spPr>
          <a:xfrm>
            <a:off x="838200" y="2322285"/>
            <a:ext cx="4561114" cy="284480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9AE441-1DAF-45BF-8CFE-211FE7BE55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If aerosol-generating procedures must be performed, </a:t>
            </a:r>
            <a:r>
              <a:rPr lang="en-US" sz="2000" u="none" strike="noStrike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Oral Health Personnel must wear an N95 respirator.</a:t>
            </a:r>
          </a:p>
          <a:p>
            <a:endParaRPr lang="en-US" sz="2000" dirty="0">
              <a:solidFill>
                <a:srgbClr val="00000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en-US" sz="2000" u="none" strike="noStrike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following PPE guidelines must be followed by oral health staff: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4C60AF8-437E-4A12-B3A3-5C8875276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93"/>
              </p:ext>
            </p:extLst>
          </p:nvPr>
        </p:nvGraphicFramePr>
        <p:xfrm>
          <a:off x="5794375" y="4001294"/>
          <a:ext cx="5937250" cy="828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val="1460614028"/>
                    </a:ext>
                  </a:extLst>
                </a:gridCol>
                <a:gridCol w="4854575">
                  <a:extLst>
                    <a:ext uri="{9D8B030D-6E8A-4147-A177-3AD203B41FA5}">
                      <a16:colId xmlns:a16="http://schemas.microsoft.com/office/drawing/2014/main" val="2685021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Face masks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u="none" strike="noStrike" dirty="0">
                          <a:effectLst/>
                        </a:rPr>
                        <a:t>In the treatment and sterilization area, OHP will wear fit-tested NIOSH-approved N95 respirators or duck-bill respirators that do not require fit testing for extended use until they become visibly contaminated.</a:t>
                      </a:r>
                      <a:endParaRPr lang="en-US" sz="11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/>
                </a:tc>
                <a:extLst>
                  <a:ext uri="{0D108BD9-81ED-4DB2-BD59-A6C34878D82A}">
                    <a16:rowId xmlns:a16="http://schemas.microsoft.com/office/drawing/2014/main" val="8316098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565066-857B-49C1-8F2C-4CD529FECD62}"/>
              </a:ext>
            </a:extLst>
          </p:cNvPr>
          <p:cNvSpPr txBox="1"/>
          <p:nvPr/>
        </p:nvSpPr>
        <p:spPr>
          <a:xfrm>
            <a:off x="838200" y="5500914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Reference:  </a:t>
            </a:r>
          </a:p>
          <a:p>
            <a:r>
              <a:rPr lang="en-US" sz="1600" b="1" kern="0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Appendix 9: Personal Protective Equipment (PPE) Requirements for Oral Health Personnel (OHP)</a:t>
            </a:r>
            <a:endParaRPr lang="en-US" sz="16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938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93E82-A660-44EF-8029-C0E3B6BC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have your attendance recorded in the minutes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C5E329-849C-413C-B0A9-647E5F0A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Attendance is taken by a survey.  </a:t>
            </a:r>
          </a:p>
          <a:p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The survey link is placed in the chat box during the teleconference </a:t>
            </a:r>
          </a:p>
          <a:p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It is also read aloud at least once.  </a:t>
            </a:r>
          </a:p>
          <a:p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If an attendee is not able to go to the link, the attendee should email Leah Pan at:  </a:t>
            </a:r>
            <a:r>
              <a:rPr lang="en-US" sz="2000" dirty="0">
                <a:solidFill>
                  <a:srgbClr val="1155CC"/>
                </a:solidFill>
                <a:latin typeface="Tahoma" panose="020B0604030504040204" pitchFamily="34" charset="0"/>
                <a:hlinkClick r:id="rId3"/>
              </a:rPr>
              <a:t>Leah.Pan@humanitas.com</a:t>
            </a:r>
            <a:endParaRPr lang="en-US" sz="2000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Each attendee must complete a </a:t>
            </a:r>
            <a:r>
              <a:rPr lang="en-US" sz="2000">
                <a:solidFill>
                  <a:srgbClr val="222222"/>
                </a:solidFill>
                <a:latin typeface="Tahoma" panose="020B0604030504040204" pitchFamily="34" charset="0"/>
              </a:rPr>
              <a:t>separate survey</a:t>
            </a:r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It is recommended that you complete the survey link within 48 hours after the teleconference.</a:t>
            </a:r>
          </a:p>
          <a:p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</a:rPr>
              <a:t>Once the minutes are submitted to the National Office, there is no opportunity to make edits.  Attendance cannot be updated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72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CADD-1F77-466E-83F6-87628841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Wear your N95 so it is effective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F9BFAF7-FA91-4461-8913-344FB5527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13469" r="21589" b="5717"/>
          <a:stretch/>
        </p:blipFill>
        <p:spPr>
          <a:xfrm>
            <a:off x="3497943" y="1380110"/>
            <a:ext cx="5834743" cy="5092141"/>
          </a:xfrm>
        </p:spPr>
      </p:pic>
    </p:spTree>
    <p:extLst>
      <p:ext uri="{BB962C8B-B14F-4D97-AF65-F5344CB8AC3E}">
        <p14:creationId xmlns:p14="http://schemas.microsoft.com/office/powerpoint/2010/main" val="314122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76D-54FE-465A-81B4-36414388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Keep your N95 Snug and Remove it properly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9EC657F-2342-4FF9-B6BA-7F2F08302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t="15750" r="24108" b="6197"/>
          <a:stretch/>
        </p:blipFill>
        <p:spPr>
          <a:xfrm>
            <a:off x="3309257" y="1349828"/>
            <a:ext cx="5236183" cy="5001089"/>
          </a:xfrm>
        </p:spPr>
      </p:pic>
    </p:spTree>
    <p:extLst>
      <p:ext uri="{BB962C8B-B14F-4D97-AF65-F5344CB8AC3E}">
        <p14:creationId xmlns:p14="http://schemas.microsoft.com/office/powerpoint/2010/main" val="236431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64E257-E42E-4650-955E-E51ECC2D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Summary of CDC Update 1/28/22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B78DC-A636-42B2-97D6-3FAFAAEA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97918"/>
          </a:xfrm>
        </p:spPr>
        <p:txBody>
          <a:bodyPr/>
          <a:lstStyle/>
          <a:p>
            <a:r>
              <a:rPr lang="en-US" dirty="0"/>
              <a:t>Added information to present similar content for masks &amp; respirators</a:t>
            </a:r>
          </a:p>
          <a:p>
            <a:r>
              <a:rPr lang="en-US" dirty="0"/>
              <a:t>Removed concerns related to supply shortages for N95s</a:t>
            </a:r>
          </a:p>
          <a:p>
            <a:r>
              <a:rPr lang="en-US" dirty="0"/>
              <a:t>Clarified that “surgical N95s” are a specific type of respirator that should be reserved for healthcare settings</a:t>
            </a:r>
          </a:p>
          <a:p>
            <a:r>
              <a:rPr lang="en-US" dirty="0"/>
              <a:t>Clarified that some types of masks and respirators provide more protection to the wearer than others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576AC-1BB0-4C60-BC81-13F4B56D367E}"/>
              </a:ext>
            </a:extLst>
          </p:cNvPr>
          <p:cNvSpPr txBox="1"/>
          <p:nvPr/>
        </p:nvSpPr>
        <p:spPr>
          <a:xfrm>
            <a:off x="1306286" y="5631543"/>
            <a:ext cx="988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Reference:  </a:t>
            </a:r>
            <a:r>
              <a:rPr lang="en-US" dirty="0"/>
              <a:t>https://www.cdc.gov/coronavirus/2019-ncov/prevent-getting-sick/types-of-masks.html</a:t>
            </a:r>
          </a:p>
        </p:txBody>
      </p:sp>
    </p:spTree>
    <p:extLst>
      <p:ext uri="{BB962C8B-B14F-4D97-AF65-F5344CB8AC3E}">
        <p14:creationId xmlns:p14="http://schemas.microsoft.com/office/powerpoint/2010/main" val="246179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0F9E-8ADB-499B-B77A-5890FA32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Key CDC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1013-5065-4600-9DF0-DDE7C9CA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Masking is a critical public health tool for preventing COVID-19 spread</a:t>
            </a:r>
          </a:p>
          <a:p>
            <a:r>
              <a:rPr lang="en-US" dirty="0"/>
              <a:t>Wear the most protective mask that you can that fits well and that you will wear consistently</a:t>
            </a:r>
          </a:p>
          <a:p>
            <a:r>
              <a:rPr lang="en-US" dirty="0"/>
              <a:t>Wear masks correctly</a:t>
            </a:r>
          </a:p>
          <a:p>
            <a:r>
              <a:rPr lang="en-US" dirty="0"/>
              <a:t>It is most important to wear a well-fitting mask or respirator correctly that is comfortable for you and that provides good protection</a:t>
            </a:r>
          </a:p>
          <a:p>
            <a:r>
              <a:rPr lang="en-US" dirty="0"/>
              <a:t>Properly fitting respirators provide the highest level of protection</a:t>
            </a:r>
          </a:p>
        </p:txBody>
      </p:sp>
    </p:spTree>
    <p:extLst>
      <p:ext uri="{BB962C8B-B14F-4D97-AF65-F5344CB8AC3E}">
        <p14:creationId xmlns:p14="http://schemas.microsoft.com/office/powerpoint/2010/main" val="3883826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A42-3077-4895-A968-151DEDFC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Masking on Job Corps Centers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27B7F4-B14B-416A-8327-EC0208E21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t="29657" r="13413" b="19540"/>
          <a:stretch/>
        </p:blipFill>
        <p:spPr>
          <a:xfrm>
            <a:off x="2539999" y="1342345"/>
            <a:ext cx="8115833" cy="36360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8F373-879B-49E9-8EE6-58871341594D}"/>
              </a:ext>
            </a:extLst>
          </p:cNvPr>
          <p:cNvSpPr txBox="1"/>
          <p:nvPr/>
        </p:nvSpPr>
        <p:spPr>
          <a:xfrm>
            <a:off x="2685143" y="5586288"/>
            <a:ext cx="605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 </a:t>
            </a:r>
            <a:r>
              <a:rPr lang="en-US" dirty="0"/>
              <a:t>Job Corps Mission Critical Meeting, March 15,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242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3C53-26A1-429A-A433-5D8FE32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REMEMBER—Time it takes to transmit an infectious dose of COVID-19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2DD3D-C4D3-4858-ABA0-1F8EBDC139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9694" y="1893092"/>
          <a:ext cx="10515600" cy="304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8834925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7762574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162287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041179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23187912"/>
                    </a:ext>
                  </a:extLst>
                </a:gridCol>
              </a:tblGrid>
              <a:tr h="56416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Cloth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Surgical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35295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Nothing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2.5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88271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Cloth Mask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 minutes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3.3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29086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Surgical Mask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 minutes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40 minutes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hour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52145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2.5 hours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3.3 hours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 hours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598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F2DBB9-FC58-4EED-A099-ED42F22A03A9}"/>
              </a:ext>
            </a:extLst>
          </p:cNvPr>
          <p:cNvSpPr txBox="1"/>
          <p:nvPr/>
        </p:nvSpPr>
        <p:spPr>
          <a:xfrm>
            <a:off x="287079" y="5633111"/>
            <a:ext cx="390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Source:</a:t>
            </a:r>
            <a:r>
              <a:rPr lang="en-US" dirty="0"/>
              <a:t>  </a:t>
            </a:r>
          </a:p>
          <a:p>
            <a:r>
              <a:rPr lang="en-US" dirty="0"/>
              <a:t>ACGH’s Pandemic Response Task Force 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01A03C1-996A-4D95-9E04-77D4AA0B38AC}"/>
              </a:ext>
            </a:extLst>
          </p:cNvPr>
          <p:cNvSpPr/>
          <p:nvPr/>
        </p:nvSpPr>
        <p:spPr>
          <a:xfrm>
            <a:off x="9888278" y="4665695"/>
            <a:ext cx="85062" cy="5519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06226-F081-4683-9A03-34ECBD175CFE}"/>
              </a:ext>
            </a:extLst>
          </p:cNvPr>
          <p:cNvSpPr txBox="1"/>
          <p:nvPr/>
        </p:nvSpPr>
        <p:spPr>
          <a:xfrm>
            <a:off x="5050465" y="5217613"/>
            <a:ext cx="644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  <a:r>
              <a:rPr lang="en-US" dirty="0"/>
              <a:t>It will take 25 hours for an infectious dose of COVID-19 to transmit between people wearing non-fit-tested N95 respirators.  If they’re using tightly sealed N95s—where only 1% of particles enter the facepiece—they will have 2,500 hours of protection.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37E5D-F5B7-4C2E-9B66-8F1805AC4637}"/>
              </a:ext>
            </a:extLst>
          </p:cNvPr>
          <p:cNvSpPr txBox="1"/>
          <p:nvPr/>
        </p:nvSpPr>
        <p:spPr>
          <a:xfrm>
            <a:off x="391887" y="1825624"/>
            <a:ext cx="769057" cy="304856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600" b="1" dirty="0"/>
              <a:t>Infectious person</a:t>
            </a:r>
          </a:p>
        </p:txBody>
      </p:sp>
    </p:spTree>
    <p:extLst>
      <p:ext uri="{BB962C8B-B14F-4D97-AF65-F5344CB8AC3E}">
        <p14:creationId xmlns:p14="http://schemas.microsoft.com/office/powerpoint/2010/main" val="261775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bag&#10;&#10;Description automatically generated">
            <a:extLst>
              <a:ext uri="{FF2B5EF4-FFF2-40B4-BE49-F238E27FC236}">
                <a16:creationId xmlns:a16="http://schemas.microsoft.com/office/drawing/2014/main" id="{F875E2A8-8B01-4772-964A-8F782E6CB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r="-1" b="7046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80DB82D-4450-493D-973B-E2A4F5DB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8" r="-1" b="-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05B59-B5D8-4145-9685-432056C0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1115219"/>
            <a:ext cx="117856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Masks and Masking for Oral Health Personnel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30A7C1-FEC6-41B9-9CA6-7DB8F87F6955}"/>
              </a:ext>
            </a:extLst>
          </p:cNvPr>
          <p:cNvSpPr txBox="1"/>
          <p:nvPr/>
        </p:nvSpPr>
        <p:spPr>
          <a:xfrm>
            <a:off x="838200" y="4325256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Objectives: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Learn the features of different masks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Learn the CDC mask updates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Learn Job Corps current masking policy</a:t>
            </a:r>
          </a:p>
        </p:txBody>
      </p:sp>
    </p:spTree>
    <p:extLst>
      <p:ext uri="{BB962C8B-B14F-4D97-AF65-F5344CB8AC3E}">
        <p14:creationId xmlns:p14="http://schemas.microsoft.com/office/powerpoint/2010/main" val="41920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F6CB8-00F7-48E8-A363-44303092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do seat belts &amp; masks have in common?</a:t>
            </a:r>
          </a:p>
        </p:txBody>
      </p:sp>
      <p:pic>
        <p:nvPicPr>
          <p:cNvPr id="1026" name="Picture 2" descr="Image result for Seat belt">
            <a:extLst>
              <a:ext uri="{FF2B5EF4-FFF2-40B4-BE49-F238E27FC236}">
                <a16:creationId xmlns:a16="http://schemas.microsoft.com/office/drawing/2014/main" id="{4B591CB7-CCF0-4FE4-A2BF-399DF233FD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27" y="2587750"/>
            <a:ext cx="4832002" cy="32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AF81F7-E7C0-45D7-B66D-887A3E6DC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45062"/>
            <a:ext cx="3657600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7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3C53-26A1-429A-A433-5D8FE32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Time it takes to transmit an infectious dose of COVID-19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2DD3D-C4D3-4858-ABA0-1F8EBDC139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9694" y="1893092"/>
          <a:ext cx="10515600" cy="304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8834925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7762574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162287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041179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23187912"/>
                    </a:ext>
                  </a:extLst>
                </a:gridCol>
              </a:tblGrid>
              <a:tr h="56416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Cloth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Surgical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35295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Nothing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2.5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88271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Cloth Mask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 minutes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 minutes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3.3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29086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Surgical Mask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 minutes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40 minutes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hour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52145"/>
                  </a:ext>
                </a:extLst>
              </a:tr>
              <a:tr h="5641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2.5 hours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3.3 hours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 hours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598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F2DBB9-FC58-4EED-A099-ED42F22A03A9}"/>
              </a:ext>
            </a:extLst>
          </p:cNvPr>
          <p:cNvSpPr txBox="1"/>
          <p:nvPr/>
        </p:nvSpPr>
        <p:spPr>
          <a:xfrm>
            <a:off x="287079" y="5633111"/>
            <a:ext cx="390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Source:</a:t>
            </a:r>
            <a:r>
              <a:rPr lang="en-US" dirty="0"/>
              <a:t>  </a:t>
            </a:r>
          </a:p>
          <a:p>
            <a:r>
              <a:rPr lang="en-US" dirty="0"/>
              <a:t>ACGH’s Pandemic Response Task Force 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01A03C1-996A-4D95-9E04-77D4AA0B38AC}"/>
              </a:ext>
            </a:extLst>
          </p:cNvPr>
          <p:cNvSpPr/>
          <p:nvPr/>
        </p:nvSpPr>
        <p:spPr>
          <a:xfrm>
            <a:off x="9888278" y="4665695"/>
            <a:ext cx="85062" cy="5519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06226-F081-4683-9A03-34ECBD175CFE}"/>
              </a:ext>
            </a:extLst>
          </p:cNvPr>
          <p:cNvSpPr txBox="1"/>
          <p:nvPr/>
        </p:nvSpPr>
        <p:spPr>
          <a:xfrm>
            <a:off x="5050465" y="5217613"/>
            <a:ext cx="644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  <a:r>
              <a:rPr lang="en-US" dirty="0"/>
              <a:t>It will take 25 hours for an infectious dose of COVID-19 to transmit between people wearing non-fit-tested N95 respirators.  If they’re using tightly sealed N95s—where only 1% of particles enter the facepiece—they will have 2,500 hours of protection.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37E5D-F5B7-4C2E-9B66-8F1805AC4637}"/>
              </a:ext>
            </a:extLst>
          </p:cNvPr>
          <p:cNvSpPr txBox="1"/>
          <p:nvPr/>
        </p:nvSpPr>
        <p:spPr>
          <a:xfrm>
            <a:off x="391887" y="1825624"/>
            <a:ext cx="769057" cy="304856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600" b="1" dirty="0"/>
              <a:t>Infectious person</a:t>
            </a:r>
          </a:p>
        </p:txBody>
      </p:sp>
    </p:spTree>
    <p:extLst>
      <p:ext uri="{BB962C8B-B14F-4D97-AF65-F5344CB8AC3E}">
        <p14:creationId xmlns:p14="http://schemas.microsoft.com/office/powerpoint/2010/main" val="335900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bag&#10;&#10;Description automatically generated">
            <a:extLst>
              <a:ext uri="{FF2B5EF4-FFF2-40B4-BE49-F238E27FC236}">
                <a16:creationId xmlns:a16="http://schemas.microsoft.com/office/drawing/2014/main" id="{840C3819-F939-4F78-9019-38F03807E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ABB03-139E-4C63-A738-F398EDEA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Surgical Masks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7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2B0F-FA48-4255-8055-32C47EC0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55BB-326B-4708-91E0-787252D2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Loose-fitting, disposable device that creates a physical barrier</a:t>
            </a:r>
          </a:p>
          <a:p>
            <a:r>
              <a:rPr lang="en-US" dirty="0"/>
              <a:t>Regulated under 21 CFR 878.4040</a:t>
            </a:r>
          </a:p>
          <a:p>
            <a:r>
              <a:rPr lang="en-US" dirty="0"/>
              <a:t>Labeled as surgical, isolation, dental, or medical procedure masks</a:t>
            </a:r>
          </a:p>
          <a:p>
            <a:r>
              <a:rPr lang="en-US" dirty="0"/>
              <a:t>Sometimes referred to a face masks </a:t>
            </a:r>
          </a:p>
          <a:p>
            <a:r>
              <a:rPr lang="en-US" dirty="0"/>
              <a:t>Made in different thicknesses</a:t>
            </a:r>
          </a:p>
          <a:p>
            <a:r>
              <a:rPr lang="en-US" dirty="0"/>
              <a:t>Vary in ability to protect wearer from contact with liquids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9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3CA4-3771-4FB2-B8E4-F9C237C7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C171-19C7-4FAF-AABF-6668F7E0C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Meant to block large-particle droplets, splashes, sprays or splatter</a:t>
            </a:r>
          </a:p>
          <a:p>
            <a:r>
              <a:rPr lang="en-US" dirty="0"/>
              <a:t>May help reduce exposure of the wearer’s saliva and respiratory secretions to others</a:t>
            </a:r>
          </a:p>
          <a:p>
            <a:r>
              <a:rPr lang="en-US" dirty="0"/>
              <a:t>Does not filter or block very small particles in the air</a:t>
            </a:r>
          </a:p>
          <a:p>
            <a:r>
              <a:rPr lang="en-US" dirty="0"/>
              <a:t>Does not provide complete protection from germs and other contaminants due to loose fit</a:t>
            </a:r>
          </a:p>
          <a:p>
            <a:r>
              <a:rPr lang="en-US" dirty="0"/>
              <a:t>Not intended to be used more than once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B849183-B634-4DC5-BA24-F772ED4E6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72E0-2FC9-47DA-BE51-F8FCE837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N95 Respirator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0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XRUYQT3274NZ-681238054-1816</_dlc_DocId>
    <_dlc_DocIdUrl xmlns="b22f8f74-215c-4154-9939-bd29e4e8980e">
      <Url>https://supportservices.jobcorps.gov/health/_layouts/15/DocIdRedir.aspx?ID=XRUYQT3274NZ-681238054-1816</Url>
      <Description>XRUYQT3274NZ-681238054-1816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2D81B57-FE74-4576-8C25-721EEE95AADE}"/>
</file>

<file path=customXml/itemProps2.xml><?xml version="1.0" encoding="utf-8"?>
<ds:datastoreItem xmlns:ds="http://schemas.openxmlformats.org/officeDocument/2006/customXml" ds:itemID="{B3CD2C87-446B-4233-9C37-B047B0F01F9B}"/>
</file>

<file path=customXml/itemProps3.xml><?xml version="1.0" encoding="utf-8"?>
<ds:datastoreItem xmlns:ds="http://schemas.openxmlformats.org/officeDocument/2006/customXml" ds:itemID="{2A840177-54F2-49A7-85B4-7F5CB10F8E25}"/>
</file>

<file path=customXml/itemProps4.xml><?xml version="1.0" encoding="utf-8"?>
<ds:datastoreItem xmlns:ds="http://schemas.openxmlformats.org/officeDocument/2006/customXml" ds:itemID="{A1FB5971-56EA-49B5-B883-1401F9083252}"/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1199</Words>
  <Application>Microsoft Office PowerPoint</Application>
  <PresentationFormat>Widescreen</PresentationFormat>
  <Paragraphs>175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georgia</vt:lpstr>
      <vt:lpstr>Symbol</vt:lpstr>
      <vt:lpstr>Tahoma</vt:lpstr>
      <vt:lpstr>Times New Roman</vt:lpstr>
      <vt:lpstr>Office Theme</vt:lpstr>
      <vt:lpstr>Oral Health Personnel Teleconference</vt:lpstr>
      <vt:lpstr>To have your attendance recorded in the minutes</vt:lpstr>
      <vt:lpstr>Masks and Masking for Oral Health Personnel</vt:lpstr>
      <vt:lpstr>What do seat belts &amp; masks have in common?</vt:lpstr>
      <vt:lpstr>Time it takes to transmit an infectious dose of COVID-19</vt:lpstr>
      <vt:lpstr>Surgical Masks</vt:lpstr>
      <vt:lpstr>Surgical Masks</vt:lpstr>
      <vt:lpstr>Surgical Masks</vt:lpstr>
      <vt:lpstr>N95 Respirator</vt:lpstr>
      <vt:lpstr>N95 Respirators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N95 Respirators</vt:lpstr>
      <vt:lpstr>PowerPoint Presentation</vt:lpstr>
      <vt:lpstr>PowerPoint Presentation</vt:lpstr>
      <vt:lpstr>Job Corps Protocol for Oral Health Personnel</vt:lpstr>
      <vt:lpstr>Wear your N95 so it is effective</vt:lpstr>
      <vt:lpstr>Keep your N95 Snug and Remove it properly</vt:lpstr>
      <vt:lpstr>Summary of CDC Update 1/28/22</vt:lpstr>
      <vt:lpstr>Key CDC Messages</vt:lpstr>
      <vt:lpstr>Masking on Job Corps Centers</vt:lpstr>
      <vt:lpstr>REMEMBER—Time it takes to transmit an infectious dose of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Personnel Teleconference</dc:title>
  <dc:creator>Pamela Alston</dc:creator>
  <cp:lastModifiedBy>Carolina Valdenegro</cp:lastModifiedBy>
  <cp:revision>2</cp:revision>
  <cp:lastPrinted>2022-03-17T08:05:46Z</cp:lastPrinted>
  <dcterms:created xsi:type="dcterms:W3CDTF">2022-03-16T21:03:23Z</dcterms:created>
  <dcterms:modified xsi:type="dcterms:W3CDTF">2022-04-13T18:59:11Z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45b06b6c-4195-494a-8acc-dc0beb57083b</vt:lpwstr>
  </property>
</Properties>
</file>